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7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80" r:id="rId13"/>
    <p:sldId id="279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96D2E-20AC-44C2-A21C-803BAAF97433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8B8C0-A33E-423D-99AF-B146EB7E8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8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2916" y="3305897"/>
            <a:ext cx="10950515" cy="1470025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8666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65pt Intel Clear pro Title</a:t>
            </a:r>
            <a:br>
              <a:rPr lang="en-US" dirty="0"/>
            </a:br>
            <a:r>
              <a:rPr lang="en-US" dirty="0"/>
              <a:t>with Linear gradient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7484" y="4657344"/>
            <a:ext cx="8440283" cy="1233813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133" b="0" i="0" baseline="0">
                <a:solidFill>
                  <a:schemeClr val="accent3"/>
                </a:solidFill>
                <a:latin typeface="Intel Clear"/>
                <a:cs typeface="Intel Clear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Subhead, Date, Etc.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2397" y="510892"/>
            <a:ext cx="1664065" cy="110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22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6237818" y="2"/>
            <a:ext cx="5954183" cy="6358465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5342467" cy="1158240"/>
          </a:xfrm>
        </p:spPr>
        <p:txBody>
          <a:bodyPr>
            <a:noAutofit/>
          </a:bodyPr>
          <a:lstStyle>
            <a:lvl1pPr>
              <a:defRPr sz="3733"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3136" y="6432516"/>
            <a:ext cx="2844800" cy="365125"/>
          </a:xfrm>
        </p:spPr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766992"/>
            <a:ext cx="5342467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275856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2810749"/>
            <a:ext cx="103632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7200" b="0" cap="none" spc="0" baseline="0">
                <a:solidFill>
                  <a:schemeClr val="tx2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54pt Intel Clear Pro</a:t>
            </a:r>
            <a:br>
              <a:rPr lang="en-US" dirty="0"/>
            </a:br>
            <a:r>
              <a:rPr lang="en-US" dirty="0"/>
              <a:t>white section break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484" y="4321533"/>
            <a:ext cx="10363200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2133" b="0" baseline="0">
                <a:solidFill>
                  <a:schemeClr val="accent2"/>
                </a:solidFill>
                <a:latin typeface="+mn-lt"/>
                <a:cs typeface="Intel Clear" panose="020B0604020203020204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5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607484" y="2810749"/>
            <a:ext cx="103632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7200" b="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54pt Intel Clear Pro</a:t>
            </a:r>
            <a:br>
              <a:rPr lang="en-US" dirty="0"/>
            </a:br>
            <a:r>
              <a:rPr lang="en-US" dirty="0"/>
              <a:t>blue section break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 hasCustomPrompt="1"/>
          </p:nvPr>
        </p:nvSpPr>
        <p:spPr>
          <a:xfrm>
            <a:off x="607484" y="4321533"/>
            <a:ext cx="10363200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2133" b="0" i="0" baseline="0">
                <a:solidFill>
                  <a:srgbClr val="F3D54E"/>
                </a:solidFill>
                <a:latin typeface="Intel Clear"/>
                <a:cs typeface="Intel Clear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</a:t>
            </a:r>
          </a:p>
        </p:txBody>
      </p:sp>
    </p:spTree>
    <p:extLst>
      <p:ext uri="{BB962C8B-B14F-4D97-AF65-F5344CB8AC3E}">
        <p14:creationId xmlns:p14="http://schemas.microsoft.com/office/powerpoint/2010/main" val="377900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484" y="2979843"/>
            <a:ext cx="10363200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5333" b="0" baseline="0">
                <a:solidFill>
                  <a:schemeClr val="accent2"/>
                </a:solidFill>
                <a:latin typeface="Intel Clear"/>
                <a:ea typeface="Intel Clear"/>
                <a:cs typeface="Intel Clear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40pt Intel Clear Light Body.</a:t>
            </a:r>
            <a:br>
              <a:rPr lang="en-US" dirty="0"/>
            </a:br>
            <a:r>
              <a:rPr lang="en-US" dirty="0"/>
              <a:t>For content that is not a section, but has a big idea in text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1469059"/>
            <a:ext cx="103632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333" b="0" cap="none" spc="0" baseline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40pt Intel Clear Heading</a:t>
            </a:r>
          </a:p>
        </p:txBody>
      </p:sp>
    </p:spTree>
    <p:extLst>
      <p:ext uri="{BB962C8B-B14F-4D97-AF65-F5344CB8AC3E}">
        <p14:creationId xmlns:p14="http://schemas.microsoft.com/office/powerpoint/2010/main" val="248838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ection Break Image">
    <p:bg>
      <p:bgPr>
        <a:gradFill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3013451"/>
            <a:ext cx="103632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7200" b="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54pt Intel Clear Pro blue section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484" y="4465049"/>
            <a:ext cx="10363200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2133" b="0" baseline="0">
                <a:solidFill>
                  <a:schemeClr val="accent3"/>
                </a:solidFill>
                <a:latin typeface="+mn-lt"/>
                <a:cs typeface="Intel Clear" panose="020B0604020203020204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"/>
            <a:ext cx="12192000" cy="3432175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>
                <a:solidFill>
                  <a:srgbClr val="0071C5"/>
                </a:solidFill>
              </a:defRPr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</p:spTree>
    <p:extLst>
      <p:ext uri="{BB962C8B-B14F-4D97-AF65-F5344CB8AC3E}">
        <p14:creationId xmlns:p14="http://schemas.microsoft.com/office/powerpoint/2010/main" val="177983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167833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8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psf\Home\Desktop\Inte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577" y="2500173"/>
            <a:ext cx="2811727" cy="185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90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t_experience_hrz_wht_rgb_30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039" y="2499763"/>
            <a:ext cx="4861924" cy="201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1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09585"/>
            <a:fld id="{EE2556C5-CE8C-6547-B838-EA80C61A4AF7}" type="slidenum">
              <a:rPr lang="en-US" smtClean="0">
                <a:solidFill>
                  <a:prstClr val="white"/>
                </a:solidFill>
              </a:rPr>
              <a:pPr defTabSz="60958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58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2916" y="3305897"/>
            <a:ext cx="10950515" cy="1470025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8666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65pt Intel Clear pro Title</a:t>
            </a:r>
            <a:br>
              <a:rPr lang="en-US" dirty="0"/>
            </a:br>
            <a:r>
              <a:rPr lang="en-US" dirty="0"/>
              <a:t>with Linear gradient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7484" y="4657344"/>
            <a:ext cx="8440283" cy="1233813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133" b="0" i="0" baseline="0">
                <a:solidFill>
                  <a:schemeClr val="accent3"/>
                </a:solidFill>
                <a:latin typeface="Intel Clear"/>
                <a:cs typeface="Intel Clear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Subhead, Date, Etc.</a:t>
            </a:r>
          </a:p>
        </p:txBody>
      </p:sp>
      <p:pic>
        <p:nvPicPr>
          <p:cNvPr id="5" name="Picture 4" descr="int_experience_hrz_wht_rgb_1500.png"/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58" y="518971"/>
            <a:ext cx="2829021" cy="118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41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ed Text">
  <p:cSld name="1_Title and Bulleted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165600" y="6501641"/>
            <a:ext cx="3860800" cy="334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1658601" y="6417962"/>
            <a:ext cx="349335" cy="329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Google Shape;21;p2"/>
          <p:cNvSpPr txBox="1">
            <a:spLocks noGrp="1"/>
          </p:cNvSpPr>
          <p:nvPr>
            <p:ph type="title"/>
          </p:nvPr>
        </p:nvSpPr>
        <p:spPr>
          <a:xfrm>
            <a:off x="607484" y="411797"/>
            <a:ext cx="10972800" cy="115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C71"/>
              </a:buClr>
              <a:buSzPts val="1400"/>
              <a:buFont typeface="Arial"/>
              <a:buNone/>
              <a:defRPr sz="3733" b="0" i="0" u="none" strike="noStrike" cap="none">
                <a:solidFill>
                  <a:srgbClr val="003C7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1"/>
          </p:nvPr>
        </p:nvSpPr>
        <p:spPr>
          <a:xfrm>
            <a:off x="607484" y="1604434"/>
            <a:ext cx="10970683" cy="4567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304792" algn="l" rtl="0">
              <a:spcBef>
                <a:spcPts val="1600"/>
              </a:spcBef>
              <a:spcAft>
                <a:spcPts val="0"/>
              </a:spcAft>
              <a:buClr>
                <a:srgbClr val="0071C5"/>
              </a:buClr>
              <a:buSzPts val="1400"/>
              <a:buFont typeface="Noto Sans Symbols"/>
              <a:buNone/>
              <a:defRPr sz="2400" b="0" i="0" u="none" strike="noStrike" cap="none">
                <a:solidFill>
                  <a:srgbClr val="0071C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57189" algn="l" rtl="0">
              <a:spcBef>
                <a:spcPts val="1600"/>
              </a:spcBef>
              <a:spcAft>
                <a:spcPts val="0"/>
              </a:spcAft>
              <a:buClr>
                <a:srgbClr val="003C71"/>
              </a:buClr>
              <a:buSzPts val="1800"/>
              <a:buFont typeface="Noto Sans Symbols"/>
              <a:buChar char="▪"/>
              <a:defRPr sz="2400" b="0" i="0" u="none" strike="noStrike" cap="none">
                <a:solidFill>
                  <a:srgbClr val="003C7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57189" algn="l" rtl="0">
              <a:spcBef>
                <a:spcPts val="1067"/>
              </a:spcBef>
              <a:spcAft>
                <a:spcPts val="0"/>
              </a:spcAft>
              <a:buClr>
                <a:srgbClr val="003C7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rgbClr val="003C7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40256" algn="l" rtl="0">
              <a:spcBef>
                <a:spcPts val="427"/>
              </a:spcBef>
              <a:spcAft>
                <a:spcPts val="0"/>
              </a:spcAft>
              <a:buClr>
                <a:srgbClr val="003C71"/>
              </a:buClr>
              <a:buSzPts val="1600"/>
              <a:buFont typeface="Arial"/>
              <a:buChar char="–"/>
              <a:defRPr sz="2133" b="0" i="0" u="none" strike="noStrike" cap="none">
                <a:solidFill>
                  <a:srgbClr val="003C7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423323" algn="l" rtl="0">
              <a:spcBef>
                <a:spcPts val="373"/>
              </a:spcBef>
              <a:spcAft>
                <a:spcPts val="0"/>
              </a:spcAft>
              <a:buClr>
                <a:srgbClr val="003C71"/>
              </a:buClr>
              <a:buSzPts val="1400"/>
              <a:buFont typeface="Arial"/>
              <a:buChar char="–"/>
              <a:defRPr sz="1867" b="0" i="0" u="none" strike="noStrike" cap="none">
                <a:solidFill>
                  <a:srgbClr val="003C7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7412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7412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7412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7412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8533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492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gradFill>
          <a:gsLst>
            <a:gs pos="30000">
              <a:schemeClr val="tx2"/>
            </a:gs>
            <a:gs pos="100000">
              <a:srgbClr val="009FDF"/>
            </a:gs>
            <a:gs pos="65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358467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2397" y="510892"/>
            <a:ext cx="1664065" cy="110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592916" y="3305897"/>
            <a:ext cx="10950515" cy="1470025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8666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65pt Intel Clear pro Title</a:t>
            </a:r>
            <a:br>
              <a:rPr lang="en-US" dirty="0"/>
            </a:br>
            <a:r>
              <a:rPr lang="en-US" dirty="0"/>
              <a:t>with image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7484" y="4657344"/>
            <a:ext cx="8440283" cy="1233813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133" b="0" i="0" baseline="0">
                <a:solidFill>
                  <a:schemeClr val="accent3"/>
                </a:solidFill>
                <a:latin typeface="Intel Clear"/>
                <a:cs typeface="Intel Clear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Subhead, Date, Etc.</a:t>
            </a:r>
          </a:p>
        </p:txBody>
      </p:sp>
    </p:spTree>
    <p:extLst>
      <p:ext uri="{BB962C8B-B14F-4D97-AF65-F5344CB8AC3E}">
        <p14:creationId xmlns:p14="http://schemas.microsoft.com/office/powerpoint/2010/main" val="405105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07484" y="1604434"/>
            <a:ext cx="10970683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256016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441018" y="1257907"/>
            <a:ext cx="4241497" cy="2227933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latin typeface="Intel Clear"/>
              </a:defRPr>
            </a:lvl1pPr>
          </a:lstStyle>
          <a:p>
            <a:endParaRPr lang="en-US" sz="1467" dirty="0">
              <a:latin typeface="Arial"/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441018" y="3791863"/>
            <a:ext cx="4241497" cy="2227933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latin typeface="Intel Clear"/>
              </a:defRPr>
            </a:lvl1pPr>
          </a:lstStyle>
          <a:p>
            <a:endParaRPr lang="en-US" sz="1467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077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237817" y="1604433"/>
            <a:ext cx="5340352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306107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7485" y="1604434"/>
            <a:ext cx="10970684" cy="4567767"/>
          </a:xfrm>
        </p:spPr>
        <p:txBody>
          <a:bodyPr anchor="ctr" anchorCtr="0"/>
          <a:lstStyle>
            <a:lvl1pPr marL="253994" indent="-253994">
              <a:defRPr sz="4800" b="1" baseline="0">
                <a:solidFill>
                  <a:schemeClr val="accent1"/>
                </a:solidFill>
                <a:latin typeface="+mn-lt"/>
                <a:cs typeface="Intel Clear"/>
              </a:defRPr>
            </a:lvl1pPr>
            <a:lvl2pPr marL="556670" indent="-300559">
              <a:buFont typeface="Intel Clear" pitchFamily="34" charset="0"/>
              <a:buChar char="–"/>
              <a:defRPr sz="1600" baseline="0">
                <a:latin typeface="+mn-lt"/>
                <a:cs typeface="Intel Clear" panose="020B0604020203020204" pitchFamily="34" charset="0"/>
              </a:defRPr>
            </a:lvl2pPr>
            <a:lvl3pPr marL="914377" indent="-304792">
              <a:buFont typeface="Intel Clear" pitchFamily="34" charset="0"/>
              <a:buChar char="–"/>
              <a:defRPr sz="1600">
                <a:latin typeface="+mn-lt"/>
              </a:defRPr>
            </a:lvl3pPr>
            <a:lvl4pPr>
              <a:buFont typeface="Intel Clear" pitchFamily="34" charset="0"/>
              <a:buChar char="–"/>
              <a:defRPr sz="1467">
                <a:latin typeface="+mn-lt"/>
              </a:defRPr>
            </a:lvl4pPr>
            <a:lvl5pPr>
              <a:buFont typeface="Intel Clear" pitchFamily="34" charset="0"/>
              <a:buChar char="–"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“36pt Intel Clear Bold Text”</a:t>
            </a:r>
          </a:p>
          <a:p>
            <a:pPr lvl="1"/>
            <a:r>
              <a:rPr lang="en-US" dirty="0" err="1"/>
              <a:t>12pt</a:t>
            </a:r>
            <a:r>
              <a:rPr lang="en-US" dirty="0"/>
              <a:t> Attribution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318643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358467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3136" y="6432516"/>
            <a:ext cx="2844800" cy="365125"/>
          </a:xfrm>
        </p:spPr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26290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ottom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32175"/>
            <a:ext cx="12192000" cy="2926292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3136" y="6432516"/>
            <a:ext cx="2844800" cy="365125"/>
          </a:xfrm>
        </p:spPr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174572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6237817" y="1604433"/>
            <a:ext cx="5340352" cy="174572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1345983" y="6634394"/>
            <a:ext cx="184731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585"/>
            <a:endParaRPr lang="en-US" sz="1333" dirty="0">
              <a:solidFill>
                <a:srgbClr val="003C71"/>
              </a:solidFill>
              <a:cs typeface="Intel Clear"/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96205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2116" y="6345936"/>
            <a:ext cx="12192000" cy="512064"/>
          </a:xfrm>
          <a:prstGeom prst="rect">
            <a:avLst/>
          </a:prstGeom>
          <a:gradFill flip="none" rotWithShape="1">
            <a:gsLst>
              <a:gs pos="32000">
                <a:schemeClr val="tx2"/>
              </a:gs>
              <a:gs pos="95000">
                <a:srgbClr val="009FDF"/>
              </a:gs>
              <a:gs pos="78000">
                <a:srgbClr val="0071C5"/>
              </a:gs>
            </a:gsLst>
            <a:lin ang="1986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 dirty="0">
              <a:solidFill>
                <a:prstClr val="white"/>
              </a:solidFill>
            </a:endParaRPr>
          </a:p>
        </p:txBody>
      </p:sp>
      <p:pic>
        <p:nvPicPr>
          <p:cNvPr id="11" name="Picture 2" descr="\\.psf\Home\Desktop\Intel.pn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554" y="6440786"/>
            <a:ext cx="485781" cy="32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11624735" y="6432680"/>
            <a:ext cx="3175" cy="316992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484" y="413507"/>
            <a:ext cx="10972800" cy="11582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28pt Intel Clear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484" y="1604434"/>
            <a:ext cx="10970683" cy="45677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16pt Intel Clear bullet one</a:t>
            </a:r>
          </a:p>
          <a:p>
            <a:pPr lvl="2"/>
            <a:r>
              <a:rPr lang="en-US" dirty="0"/>
              <a:t>16pt Intel Clear sub-bullet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3136" y="6432516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67">
                <a:solidFill>
                  <a:schemeClr val="bg1"/>
                </a:solidFill>
                <a:latin typeface="+mn-lt"/>
                <a:cs typeface="Intel Clear"/>
              </a:defRPr>
            </a:lvl1pPr>
          </a:lstStyle>
          <a:p>
            <a:pPr defTabSz="609585"/>
            <a:fld id="{EE2556C5-CE8C-6547-B838-EA80C61A4AF7}" type="slidenum">
              <a:rPr lang="en-US" smtClean="0">
                <a:solidFill>
                  <a:prstClr val="white"/>
                </a:solidFill>
              </a:rPr>
              <a:pPr defTabSz="60958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0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2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09585" rtl="0" eaLnBrk="1" latinLnBrk="0" hangingPunct="1">
        <a:lnSpc>
          <a:spcPct val="100000"/>
        </a:lnSpc>
        <a:spcBef>
          <a:spcPct val="0"/>
        </a:spcBef>
        <a:buNone/>
        <a:defRPr sz="3733" b="0" i="0" kern="1200" spc="0" baseline="0">
          <a:solidFill>
            <a:schemeClr val="tx2"/>
          </a:solidFill>
          <a:latin typeface="Intel Clear"/>
          <a:ea typeface="Intel Clear"/>
          <a:cs typeface="Intel Clear"/>
        </a:defRPr>
      </a:lvl1pPr>
    </p:titleStyle>
    <p:bodyStyle>
      <a:lvl1pPr marL="0" indent="0" algn="l" defTabSz="609585" rtl="0" eaLnBrk="1" latinLnBrk="0" hangingPunct="1">
        <a:spcBef>
          <a:spcPts val="1600"/>
        </a:spcBef>
        <a:spcAft>
          <a:spcPts val="0"/>
        </a:spcAft>
        <a:buFont typeface="Wingdings" panose="05000000000000000000" pitchFamily="2" charset="2"/>
        <a:buNone/>
        <a:defRPr sz="2400" b="0" kern="1200">
          <a:solidFill>
            <a:srgbClr val="0071C5"/>
          </a:solidFill>
          <a:latin typeface="+mn-lt"/>
          <a:ea typeface="+mn-ea"/>
          <a:cs typeface="Intel Clear" panose="020B0604020203020204" pitchFamily="34" charset="0"/>
        </a:defRPr>
      </a:lvl1pPr>
      <a:lvl2pPr marL="300559" indent="-300559" algn="l" defTabSz="609585" rtl="0" eaLnBrk="1" latinLnBrk="0" hangingPunct="1">
        <a:spcBef>
          <a:spcPts val="1600"/>
        </a:spcBef>
        <a:buFont typeface="Wingdings" charset="2"/>
        <a:buChar char="§"/>
        <a:defRPr sz="2133" kern="1200" baseline="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2pPr>
      <a:lvl3pPr marL="761981" indent="-304792" algn="l" defTabSz="609585" rtl="0" eaLnBrk="1" latinLnBrk="0" hangingPunct="1">
        <a:spcBef>
          <a:spcPts val="1067"/>
        </a:spcBef>
        <a:buFont typeface="Intel Clear" panose="020B0604020203020204" pitchFamily="34" charset="0"/>
        <a:buChar char="–"/>
        <a:defRPr sz="2133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3pPr>
      <a:lvl4pPr marL="1293252" indent="-304792" algn="l" defTabSz="609585" rtl="0" eaLnBrk="1" latinLnBrk="0" hangingPunct="1">
        <a:spcBef>
          <a:spcPct val="20000"/>
        </a:spcBef>
        <a:buFont typeface="Arial"/>
        <a:buChar char="–"/>
        <a:defRPr sz="1867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4pPr>
      <a:lvl5pPr marL="1758907" indent="-304792" algn="l" defTabSz="609585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867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stack/openstack-helm" TargetMode="External"/><Relationship Id="rId2" Type="http://schemas.openxmlformats.org/officeDocument/2006/relationships/hyperlink" Target="https://www.airshipit.org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docs.openvswitch.org/en/latest/topics/dpdk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484" y="4413504"/>
            <a:ext cx="8440283" cy="1233813"/>
          </a:xfrm>
        </p:spPr>
        <p:txBody>
          <a:bodyPr/>
          <a:lstStyle/>
          <a:p>
            <a:r>
              <a:rPr lang="en-US" dirty="0"/>
              <a:t>Cheng Li, Intel</a:t>
            </a:r>
          </a:p>
          <a:p>
            <a:r>
              <a:rPr lang="en-US" dirty="0"/>
              <a:t>Georg Kunz, Ericsson</a:t>
            </a:r>
          </a:p>
          <a:p>
            <a:r>
              <a:rPr lang="en-US" dirty="0" err="1"/>
              <a:t>XiFa</a:t>
            </a:r>
            <a:r>
              <a:rPr lang="en-US" dirty="0"/>
              <a:t> Sun, Inspur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60472F-A1B0-48AC-ABAE-B8D366E1EB92}"/>
              </a:ext>
            </a:extLst>
          </p:cNvPr>
          <p:cNvSpPr txBox="1"/>
          <p:nvPr/>
        </p:nvSpPr>
        <p:spPr>
          <a:xfrm>
            <a:off x="247788" y="2905283"/>
            <a:ext cx="11796499" cy="73866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NFV 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Orchestration</a:t>
            </a:r>
            <a:r>
              <a:rPr lang="en-US" sz="4800" dirty="0">
                <a:solidFill>
                  <a:schemeClr val="bg1"/>
                </a:solidFill>
              </a:rPr>
              <a:t> by Airship – OVS-DPDK</a:t>
            </a:r>
          </a:p>
        </p:txBody>
      </p:sp>
    </p:spTree>
    <p:extLst>
      <p:ext uri="{BB962C8B-B14F-4D97-AF65-F5344CB8AC3E}">
        <p14:creationId xmlns:p14="http://schemas.microsoft.com/office/powerpoint/2010/main" val="211604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Airship Site YAMLs(2/2)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3FB78-899B-4BA6-8DAB-FA3D977B46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2CE045-445D-454C-B6FF-665788F60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2281428"/>
            <a:ext cx="4905375" cy="39002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4CC899-02C6-4020-BB67-CED8BF18E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169" y="2271903"/>
            <a:ext cx="5709584" cy="3934695"/>
          </a:xfrm>
          <a:prstGeom prst="rect">
            <a:avLst/>
          </a:prstGeom>
        </p:spPr>
      </p:pic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A90BB5D5-E0C2-441F-B30F-7B2250A10B3A}"/>
              </a:ext>
            </a:extLst>
          </p:cNvPr>
          <p:cNvSpPr/>
          <p:nvPr/>
        </p:nvSpPr>
        <p:spPr>
          <a:xfrm>
            <a:off x="7134225" y="1225165"/>
            <a:ext cx="4155016" cy="724141"/>
          </a:xfrm>
          <a:prstGeom prst="wedgeRectCallou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openstack</a:t>
            </a:r>
            <a:r>
              <a:rPr lang="en-US" dirty="0"/>
              <a:t>-compute-kit/</a:t>
            </a:r>
            <a:r>
              <a:rPr lang="en-US" dirty="0" err="1"/>
              <a:t>neutron.yaml</a:t>
            </a:r>
            <a:endParaRPr lang="en-US" dirty="0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E73673FB-1DA3-4006-9A4C-E67C82DAD35C}"/>
              </a:ext>
            </a:extLst>
          </p:cNvPr>
          <p:cNvSpPr/>
          <p:nvPr/>
        </p:nvSpPr>
        <p:spPr>
          <a:xfrm>
            <a:off x="523874" y="1225165"/>
            <a:ext cx="4781551" cy="724141"/>
          </a:xfrm>
          <a:prstGeom prst="wedgeRectCallou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openstack</a:t>
            </a:r>
            <a:r>
              <a:rPr lang="en-US" dirty="0"/>
              <a:t>-compute-kit/</a:t>
            </a:r>
            <a:r>
              <a:rPr lang="en-US" dirty="0" err="1"/>
              <a:t>openvswitch.yaml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3FB78-899B-4BA6-8DAB-FA3D977B46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Two nodes env</a:t>
            </a:r>
          </a:p>
          <a:p>
            <a:pPr marL="643459" lvl="1" indent="-342900">
              <a:buFont typeface="Arial" panose="020B0604020202020204" pitchFamily="34" charset="0"/>
              <a:buChar char="•"/>
            </a:pPr>
            <a:r>
              <a:rPr lang="en-US" dirty="0"/>
              <a:t>Controller node to run Airship components</a:t>
            </a:r>
          </a:p>
          <a:p>
            <a:pPr marL="643459" lvl="1" indent="-342900">
              <a:buFont typeface="Arial" panose="020B0604020202020204" pitchFamily="34" charset="0"/>
              <a:buChar char="•"/>
            </a:pPr>
            <a:r>
              <a:rPr lang="en-US" dirty="0"/>
              <a:t>Compute node to run </a:t>
            </a:r>
            <a:r>
              <a:rPr lang="en-US" dirty="0" err="1"/>
              <a:t>Openstack</a:t>
            </a:r>
            <a:r>
              <a:rPr lang="en-US" dirty="0"/>
              <a:t> components</a:t>
            </a:r>
          </a:p>
        </p:txBody>
      </p:sp>
    </p:spTree>
    <p:extLst>
      <p:ext uri="{BB962C8B-B14F-4D97-AF65-F5344CB8AC3E}">
        <p14:creationId xmlns:p14="http://schemas.microsoft.com/office/powerpoint/2010/main" val="16581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Future works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3FB78-899B-4BA6-8DAB-FA3D977B46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Add new </a:t>
            </a:r>
            <a:r>
              <a:rPr lang="en-US" altLang="zh-CN" dirty="0" err="1"/>
              <a:t>ovs-dpdk</a:t>
            </a:r>
            <a:r>
              <a:rPr lang="en-US" altLang="zh-CN" dirty="0"/>
              <a:t> </a:t>
            </a:r>
            <a:r>
              <a:rPr lang="en-US" dirty="0"/>
              <a:t>parameters if needed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56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3FB78-899B-4BA6-8DAB-FA3D977B46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Airship</a:t>
            </a:r>
          </a:p>
          <a:p>
            <a:pPr lvl="1"/>
            <a:r>
              <a:rPr lang="en-US" dirty="0">
                <a:hlinkClick r:id="rId2"/>
              </a:rPr>
              <a:t>https://www.airshipit.org/</a:t>
            </a:r>
            <a:endParaRPr lang="en-US" dirty="0"/>
          </a:p>
          <a:p>
            <a:r>
              <a:rPr lang="en-US" dirty="0"/>
              <a:t>OpenStack-Helm</a:t>
            </a:r>
          </a:p>
          <a:p>
            <a:pPr lvl="1"/>
            <a:r>
              <a:rPr lang="en-US" sz="2200" dirty="0">
                <a:hlinkClick r:id="rId3"/>
              </a:rPr>
              <a:t>https://github.com/openstack/openstack-helm</a:t>
            </a:r>
            <a:endParaRPr lang="en-US" sz="2200" dirty="0"/>
          </a:p>
          <a:p>
            <a:r>
              <a:rPr lang="en-US" sz="2600" dirty="0"/>
              <a:t>OVS-DPDK</a:t>
            </a:r>
          </a:p>
          <a:p>
            <a:pPr lvl="1"/>
            <a:r>
              <a:rPr lang="en-US" sz="2000" dirty="0">
                <a:hlinkClick r:id="rId4"/>
              </a:rPr>
              <a:t>http://docs.openvswitch.org/en/latest/topics/dpdk/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3760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3FB78-899B-4BA6-8DAB-FA3D977B46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069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NFV Background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NFV Performance with DPDK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Deployment VNF by Airship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Enable OVS-DPDK in Airship/</a:t>
            </a:r>
            <a:r>
              <a:rPr lang="en-US" dirty="0" err="1"/>
              <a:t>Openstack</a:t>
            </a:r>
            <a:r>
              <a:rPr lang="en-US" dirty="0"/>
              <a:t>-Helm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34384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NFV Background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NFV and VNF</a:t>
            </a:r>
          </a:p>
          <a:p>
            <a:pPr marL="643459" lvl="1" indent="-342900">
              <a:buFont typeface="Arial" panose="020B0604020202020204" pitchFamily="34" charset="0"/>
              <a:buChar char="•"/>
            </a:pPr>
            <a:r>
              <a:rPr lang="en-US" dirty="0"/>
              <a:t>NFV, network function virtualization</a:t>
            </a:r>
          </a:p>
          <a:p>
            <a:pPr marL="643459" lvl="1" indent="-342900">
              <a:buFont typeface="Arial" panose="020B0604020202020204" pitchFamily="34" charset="0"/>
              <a:buChar char="•"/>
            </a:pPr>
            <a:r>
              <a:rPr lang="en-US" dirty="0"/>
              <a:t>VNF, virtual network function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FFC7F6-B809-4386-8D30-F14B04E83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820" y="3381375"/>
            <a:ext cx="2719388" cy="27386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35CF20-B947-42CA-9893-13FB5E21B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3406311"/>
            <a:ext cx="2466974" cy="2775346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F011C951-03DD-4F1D-AB7A-BC99F4EBABE7}"/>
              </a:ext>
            </a:extLst>
          </p:cNvPr>
          <p:cNvSpPr/>
          <p:nvPr/>
        </p:nvSpPr>
        <p:spPr>
          <a:xfrm>
            <a:off x="3587485" y="4507374"/>
            <a:ext cx="762000" cy="573220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E3C1535A-E11C-4FBB-B8A8-51F8B8DD82D8}"/>
              </a:ext>
            </a:extLst>
          </p:cNvPr>
          <p:cNvSpPr/>
          <p:nvPr/>
        </p:nvSpPr>
        <p:spPr>
          <a:xfrm>
            <a:off x="7989357" y="4464102"/>
            <a:ext cx="762000" cy="573220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9F07143D-C361-4DA4-AE6F-D77CD2B45D12}"/>
              </a:ext>
            </a:extLst>
          </p:cNvPr>
          <p:cNvSpPr/>
          <p:nvPr/>
        </p:nvSpPr>
        <p:spPr>
          <a:xfrm>
            <a:off x="4349485" y="4918669"/>
            <a:ext cx="3756290" cy="573220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3368B9-BA47-4681-B1E0-F1585AF37107}"/>
              </a:ext>
            </a:extLst>
          </p:cNvPr>
          <p:cNvSpPr/>
          <p:nvPr/>
        </p:nvSpPr>
        <p:spPr>
          <a:xfrm>
            <a:off x="4845579" y="4261444"/>
            <a:ext cx="2841095" cy="657225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+ Hardware Decoupled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892463-C29B-485C-944F-264AAB63CFC8}"/>
              </a:ext>
            </a:extLst>
          </p:cNvPr>
          <p:cNvSpPr/>
          <p:nvPr/>
        </p:nvSpPr>
        <p:spPr>
          <a:xfrm>
            <a:off x="4829176" y="3499199"/>
            <a:ext cx="2722032" cy="657225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+ Flexibility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BE914D-C9D7-40B0-80FB-1D84F43C1B47}"/>
              </a:ext>
            </a:extLst>
          </p:cNvPr>
          <p:cNvSpPr/>
          <p:nvPr/>
        </p:nvSpPr>
        <p:spPr>
          <a:xfrm>
            <a:off x="4856956" y="5512018"/>
            <a:ext cx="2841095" cy="6572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- Performance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7DDE69-2A7E-44A2-8F49-70A92B7E29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11" y="3379153"/>
            <a:ext cx="2841095" cy="284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27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VNF performance improvement with DPDK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76747" y="1083325"/>
            <a:ext cx="9067458" cy="221048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 memory copy between user space and kernel 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 frequently system calls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Poll-mode instead of Interrupts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Using </a:t>
            </a:r>
            <a:r>
              <a:rPr lang="en-US" dirty="0" err="1"/>
              <a:t>hugepages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E18A21-2ACF-4E6E-8600-AF127D98A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47" y="3202809"/>
            <a:ext cx="10432026" cy="290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84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OpenStack already supports </a:t>
            </a:r>
            <a:r>
              <a:rPr lang="en-US" dirty="0" err="1"/>
              <a:t>ovs-dpdk</a:t>
            </a:r>
            <a:br>
              <a:rPr lang="en-US" dirty="0"/>
            </a:br>
            <a:r>
              <a:rPr lang="en-US" altLang="zh-CN" dirty="0"/>
              <a:t>What’s the next things?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5873BF-8A9B-43BA-AA40-258246A00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503" y="3888317"/>
            <a:ext cx="3220219" cy="21468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1BD8296-BB82-483F-82E8-9795B9FBC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99" y="2214835"/>
            <a:ext cx="3813823" cy="2146813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E759B3AE-9FAB-4861-9480-48DA87E28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254" y="2509838"/>
            <a:ext cx="1220755" cy="74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5439D747-EDC7-4CAE-B117-C07AC8142D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Arrow: Quad 24">
            <a:extLst>
              <a:ext uri="{FF2B5EF4-FFF2-40B4-BE49-F238E27FC236}">
                <a16:creationId xmlns:a16="http://schemas.microsoft.com/office/drawing/2014/main" id="{10FCC94E-0134-4920-B3D4-9BE855FF410C}"/>
              </a:ext>
            </a:extLst>
          </p:cNvPr>
          <p:cNvSpPr/>
          <p:nvPr/>
        </p:nvSpPr>
        <p:spPr>
          <a:xfrm>
            <a:off x="4752975" y="3362325"/>
            <a:ext cx="2143125" cy="1485900"/>
          </a:xfrm>
          <a:prstGeom prst="quad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E2E</a:t>
            </a:r>
          </a:p>
        </p:txBody>
      </p:sp>
      <p:pic>
        <p:nvPicPr>
          <p:cNvPr id="1030" name="Picture 6" descr="Image result for airship att">
            <a:extLst>
              <a:ext uri="{FF2B5EF4-FFF2-40B4-BE49-F238E27FC236}">
                <a16:creationId xmlns:a16="http://schemas.microsoft.com/office/drawing/2014/main" id="{C7515E74-0544-4005-95CA-5FFB30E0D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236" y="1604434"/>
            <a:ext cx="2667000" cy="209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87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OVS-DPDK in Airship/</a:t>
            </a:r>
            <a:r>
              <a:rPr lang="en-US" dirty="0" err="1"/>
              <a:t>Openstack</a:t>
            </a:r>
            <a:r>
              <a:rPr lang="en-US" dirty="0"/>
              <a:t>-Helm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3FB78-899B-4BA6-8DAB-FA3D977B46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4">
            <a:extLst>
              <a:ext uri="{FF2B5EF4-FFF2-40B4-BE49-F238E27FC236}">
                <a16:creationId xmlns:a16="http://schemas.microsoft.com/office/drawing/2014/main" id="{CC5057EB-5A15-4F5E-9DB1-44F1F31998F0}"/>
              </a:ext>
            </a:extLst>
          </p:cNvPr>
          <p:cNvSpPr txBox="1">
            <a:spLocks/>
          </p:cNvSpPr>
          <p:nvPr/>
        </p:nvSpPr>
        <p:spPr>
          <a:xfrm>
            <a:off x="838200" y="2245683"/>
            <a:ext cx="10515600" cy="6700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Intel Clear"/>
                <a:ea typeface="Intel Clear"/>
                <a:cs typeface="Intel Clear"/>
              </a:defRPr>
            </a:lvl1pPr>
          </a:lstStyle>
          <a:p>
            <a:r>
              <a:rPr lang="en-US"/>
              <a:t>Contributors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E5E8D8D-DF9D-4884-A00E-6BC310842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391" y="3763494"/>
            <a:ext cx="1791299" cy="118673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B5D6431-A08A-410D-8295-B74D28CA6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279" y="3639312"/>
            <a:ext cx="1435100" cy="14351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7D5ED2C-15A9-4D2C-9085-53DD7005C5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1650" y="3980625"/>
            <a:ext cx="1666875" cy="752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1422E66-F96C-4E86-B24D-D9F29EB1EF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3339" y="3639312"/>
            <a:ext cx="1639092" cy="14351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F5E8DC7-64DB-4689-936E-89D483C7FCF5}"/>
              </a:ext>
            </a:extLst>
          </p:cNvPr>
          <p:cNvSpPr/>
          <p:nvPr/>
        </p:nvSpPr>
        <p:spPr>
          <a:xfrm>
            <a:off x="885825" y="5855332"/>
            <a:ext cx="4159624" cy="2569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in alphabetical order</a:t>
            </a:r>
          </a:p>
        </p:txBody>
      </p:sp>
    </p:spTree>
    <p:extLst>
      <p:ext uri="{BB962C8B-B14F-4D97-AF65-F5344CB8AC3E}">
        <p14:creationId xmlns:p14="http://schemas.microsoft.com/office/powerpoint/2010/main" val="149814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Airship – E2E deployment for OpenStack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5F885D6-F326-4308-9E4D-FBA6AFDBC4E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4" y="2499167"/>
            <a:ext cx="10969625" cy="3788478"/>
          </a:xfr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7BDC88C-F41F-4998-B993-C28AC5180FDD}"/>
              </a:ext>
            </a:extLst>
          </p:cNvPr>
          <p:cNvSpPr/>
          <p:nvPr/>
        </p:nvSpPr>
        <p:spPr>
          <a:xfrm>
            <a:off x="352425" y="2781300"/>
            <a:ext cx="1695450" cy="1466850"/>
          </a:xfrm>
          <a:prstGeom prst="ellipse">
            <a:avLst/>
          </a:prstGeom>
          <a:noFill/>
          <a:ln w="158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A88BC9C-78A0-41B4-89F9-B06BC2C3FCFA}"/>
              </a:ext>
            </a:extLst>
          </p:cNvPr>
          <p:cNvSpPr/>
          <p:nvPr/>
        </p:nvSpPr>
        <p:spPr>
          <a:xfrm>
            <a:off x="4351599" y="3073738"/>
            <a:ext cx="1695450" cy="514121"/>
          </a:xfrm>
          <a:prstGeom prst="ellipse">
            <a:avLst/>
          </a:prstGeom>
          <a:noFill/>
          <a:ln w="158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0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Parameters in </a:t>
            </a:r>
            <a:r>
              <a:rPr lang="en-US" dirty="0" err="1"/>
              <a:t>Openstack</a:t>
            </a:r>
            <a:r>
              <a:rPr lang="en-US" dirty="0"/>
              <a:t>-Helm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3FB78-899B-4BA6-8DAB-FA3D977B46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576040B2-818E-4BB9-8B46-D97CAC774A67}"/>
              </a:ext>
            </a:extLst>
          </p:cNvPr>
          <p:cNvSpPr txBox="1">
            <a:spLocks/>
          </p:cNvSpPr>
          <p:nvPr/>
        </p:nvSpPr>
        <p:spPr>
          <a:xfrm>
            <a:off x="838201" y="2517964"/>
            <a:ext cx="5131903" cy="24309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609585" rtl="0" eaLnBrk="1" latinLnBrk="0" hangingPunct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None/>
              <a:defRPr sz="2400" b="0" kern="1200">
                <a:solidFill>
                  <a:srgbClr val="0071C5"/>
                </a:solidFill>
                <a:latin typeface="+mn-lt"/>
                <a:ea typeface="+mn-ea"/>
                <a:cs typeface="Intel Clear" panose="020B0604020203020204" pitchFamily="34" charset="0"/>
              </a:defRPr>
            </a:lvl1pPr>
            <a:lvl2pPr marL="300559" indent="-300559" algn="l" defTabSz="609585" rtl="0" eaLnBrk="1" latinLnBrk="0" hangingPunct="1">
              <a:spcBef>
                <a:spcPts val="1600"/>
              </a:spcBef>
              <a:buFont typeface="Wingdings" charset="2"/>
              <a:buChar char="§"/>
              <a:defRPr sz="2133" kern="1200" baseline="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2pPr>
            <a:lvl3pPr marL="761981" indent="-304792" algn="l" defTabSz="609585" rtl="0" eaLnBrk="1" latinLnBrk="0" hangingPunct="1">
              <a:spcBef>
                <a:spcPts val="1067"/>
              </a:spcBef>
              <a:buFont typeface="Intel Clear" panose="020B0604020203020204" pitchFamily="34" charset="0"/>
              <a:buChar char="–"/>
              <a:defRPr sz="2133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3pPr>
            <a:lvl4pPr marL="1293252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4pPr>
            <a:lvl5pPr marL="1758907" indent="-304792" algn="l" defTabSz="609585" rtl="0" eaLnBrk="1" latinLnBrk="0" hangingPunct="1">
              <a:spcBef>
                <a:spcPct val="20000"/>
              </a:spcBef>
              <a:buFont typeface="Intel Clear" panose="020B0604020203020204" pitchFamily="34" charset="0"/>
              <a:buChar char="–"/>
              <a:defRPr sz="1867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New configuration parameters</a:t>
            </a:r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1AB92DF5-C261-4999-B2BC-F0330D2E4748}"/>
              </a:ext>
            </a:extLst>
          </p:cNvPr>
          <p:cNvSpPr txBox="1">
            <a:spLocks/>
          </p:cNvSpPr>
          <p:nvPr/>
        </p:nvSpPr>
        <p:spPr>
          <a:xfrm>
            <a:off x="6307621" y="2517964"/>
            <a:ext cx="5131903" cy="24309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09585" rtl="0" eaLnBrk="1" latinLnBrk="0" hangingPunct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None/>
              <a:defRPr sz="2400" b="0" kern="1200">
                <a:solidFill>
                  <a:srgbClr val="0071C5"/>
                </a:solidFill>
                <a:latin typeface="+mn-lt"/>
                <a:ea typeface="+mn-ea"/>
                <a:cs typeface="Intel Clear" panose="020B0604020203020204" pitchFamily="34" charset="0"/>
              </a:defRPr>
            </a:lvl1pPr>
            <a:lvl2pPr marL="300559" indent="-300559" algn="l" defTabSz="609585" rtl="0" eaLnBrk="1" latinLnBrk="0" hangingPunct="1">
              <a:spcBef>
                <a:spcPts val="1600"/>
              </a:spcBef>
              <a:buFont typeface="Wingdings" charset="2"/>
              <a:buChar char="§"/>
              <a:defRPr sz="2133" kern="1200" baseline="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2pPr>
            <a:lvl3pPr marL="761981" indent="-304792" algn="l" defTabSz="609585" rtl="0" eaLnBrk="1" latinLnBrk="0" hangingPunct="1">
              <a:spcBef>
                <a:spcPts val="1067"/>
              </a:spcBef>
              <a:buFont typeface="Intel Clear" panose="020B0604020203020204" pitchFamily="34" charset="0"/>
              <a:buChar char="–"/>
              <a:defRPr sz="2133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3pPr>
            <a:lvl4pPr marL="1293252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67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4pPr>
            <a:lvl5pPr marL="1758907" indent="-304792" algn="l" defTabSz="609585" rtl="0" eaLnBrk="1" latinLnBrk="0" hangingPunct="1">
              <a:spcBef>
                <a:spcPct val="20000"/>
              </a:spcBef>
              <a:buFont typeface="Intel Clear" panose="020B0604020203020204" pitchFamily="34" charset="0"/>
              <a:buChar char="–"/>
              <a:defRPr sz="1867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New configuration parameters</a:t>
            </a:r>
          </a:p>
          <a:p>
            <a:endParaRPr lang="en-US" sz="1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4E4727-2790-44B3-81CE-9032D60E721A}"/>
              </a:ext>
            </a:extLst>
          </p:cNvPr>
          <p:cNvSpPr/>
          <p:nvPr/>
        </p:nvSpPr>
        <p:spPr>
          <a:xfrm>
            <a:off x="616957" y="3113438"/>
            <a:ext cx="4478918" cy="3058763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ovs_dpdk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enabled: false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socket_memory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1024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hugepages_mountpath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/dev/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hugepages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mem_channels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4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lcore_mask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0x1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pmd_cpu_mask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0x4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E9F5F1-D970-43DB-B05A-2CAC2C261A26}"/>
              </a:ext>
            </a:extLst>
          </p:cNvPr>
          <p:cNvSpPr/>
          <p:nvPr/>
        </p:nvSpPr>
        <p:spPr>
          <a:xfrm>
            <a:off x="6526199" y="3112587"/>
            <a:ext cx="4703776" cy="3058763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ovs_dpdk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enabled: false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driver: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uio_pci_generic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nics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- name: dpdk0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pci_id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'0000:05:00.0'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bridge: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br-phy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migrate_ip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true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n_rxq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2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pmd_rxq_affinity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"0:3,1:27"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ofport_request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1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bridges: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- name: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br-phy</a:t>
            </a:r>
            <a:endParaRPr lang="en-US" sz="1400" dirty="0">
              <a:solidFill>
                <a:schemeClr val="tx1"/>
              </a:solidFill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88705E-365D-4049-95E0-6A19CEFB5274}"/>
              </a:ext>
            </a:extLst>
          </p:cNvPr>
          <p:cNvSpPr/>
          <p:nvPr/>
        </p:nvSpPr>
        <p:spPr>
          <a:xfrm>
            <a:off x="687373" y="2966405"/>
            <a:ext cx="2142655" cy="25888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OVS configuration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0E7136-3980-4358-AA3D-ABAEFF5F8178}"/>
              </a:ext>
            </a:extLst>
          </p:cNvPr>
          <p:cNvSpPr/>
          <p:nvPr/>
        </p:nvSpPr>
        <p:spPr>
          <a:xfrm>
            <a:off x="6581695" y="2966405"/>
            <a:ext cx="2523783" cy="3235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OVS agent configuration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083740-EB19-4495-A987-8FF7AB9E1622}"/>
              </a:ext>
            </a:extLst>
          </p:cNvPr>
          <p:cNvSpPr/>
          <p:nvPr/>
        </p:nvSpPr>
        <p:spPr>
          <a:xfrm>
            <a:off x="6422422" y="1873617"/>
            <a:ext cx="4068163" cy="609950"/>
          </a:xfrm>
          <a:prstGeom prst="rect">
            <a:avLst/>
          </a:prstGeom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openstack</a:t>
            </a:r>
            <a:r>
              <a:rPr lang="en-US" dirty="0"/>
              <a:t>-helm/neutron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B75F286-1600-4E0F-B18B-3FCE10CCEFFD}"/>
              </a:ext>
            </a:extLst>
          </p:cNvPr>
          <p:cNvSpPr/>
          <p:nvPr/>
        </p:nvSpPr>
        <p:spPr>
          <a:xfrm>
            <a:off x="940834" y="1873617"/>
            <a:ext cx="3983591" cy="609950"/>
          </a:xfrm>
          <a:prstGeom prst="rect">
            <a:avLst/>
          </a:prstGeom>
          <a:ln w="190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openstack</a:t>
            </a:r>
            <a:r>
              <a:rPr lang="en-US" dirty="0"/>
              <a:t>-helm-infra/</a:t>
            </a:r>
            <a:r>
              <a:rPr lang="en-US" dirty="0" err="1"/>
              <a:t>openvswitch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2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Airship Site YAMLs(1/2)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3FB78-899B-4BA6-8DAB-FA3D977B46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A0525-EC9D-4594-8587-97C77D064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419226"/>
            <a:ext cx="85344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55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Int_PPT Template_ClearPro_16x9">
  <a:themeElements>
    <a:clrScheme name="Intel Color Palette">
      <a:dk1>
        <a:sysClr val="windowText" lastClr="000000"/>
      </a:dk1>
      <a:lt1>
        <a:sysClr val="window" lastClr="FFFFFF"/>
      </a:lt1>
      <a:dk2>
        <a:srgbClr val="003C71"/>
      </a:dk2>
      <a:lt2>
        <a:srgbClr val="B1BABF"/>
      </a:lt2>
      <a:accent1>
        <a:srgbClr val="0071C5"/>
      </a:accent1>
      <a:accent2>
        <a:srgbClr val="00AEEF"/>
      </a:accent2>
      <a:accent3>
        <a:srgbClr val="F3D54E"/>
      </a:accent3>
      <a:accent4>
        <a:srgbClr val="FFA300"/>
      </a:accent4>
      <a:accent5>
        <a:srgbClr val="FC4C02"/>
      </a:accent5>
      <a:accent6>
        <a:srgbClr val="C3D600"/>
      </a:accent6>
      <a:hlink>
        <a:srgbClr val="0071C5"/>
      </a:hlink>
      <a:folHlink>
        <a:srgbClr val="00AEEF"/>
      </a:folHlink>
    </a:clrScheme>
    <a:fontScheme name="Intel Clear">
      <a:majorFont>
        <a:latin typeface="Intel Clear"/>
        <a:ea typeface=""/>
        <a:cs typeface=""/>
      </a:majorFont>
      <a:minorFont>
        <a:latin typeface="Intel Cle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defRPr sz="1100" dirty="0" err="1" smtClean="0">
            <a:solidFill>
              <a:srgbClr val="003C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314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Noto Sans Symbols</vt:lpstr>
      <vt:lpstr>Arial</vt:lpstr>
      <vt:lpstr>Calibri</vt:lpstr>
      <vt:lpstr>Courier New</vt:lpstr>
      <vt:lpstr>Intel Clear</vt:lpstr>
      <vt:lpstr>Intel Clear Pro</vt:lpstr>
      <vt:lpstr>Wingdings</vt:lpstr>
      <vt:lpstr>1_Int_PPT Template_ClearPro_16x9</vt:lpstr>
      <vt:lpstr>PowerPoint Presentation</vt:lpstr>
      <vt:lpstr>Agenda</vt:lpstr>
      <vt:lpstr>NFV Background</vt:lpstr>
      <vt:lpstr>VNF performance improvement with DPDK</vt:lpstr>
      <vt:lpstr>OpenStack already supports ovs-dpdk What’s the next things?</vt:lpstr>
      <vt:lpstr>Support OVS-DPDK in Airship/Openstack-Helm</vt:lpstr>
      <vt:lpstr>Airship – E2E deployment for OpenStack</vt:lpstr>
      <vt:lpstr>New Parameters in Openstack-Helm</vt:lpstr>
      <vt:lpstr>Airship Site YAMLs(1/2)</vt:lpstr>
      <vt:lpstr>Airship Site YAMLs(2/2)</vt:lpstr>
      <vt:lpstr>Demo</vt:lpstr>
      <vt:lpstr>Future works</vt:lpstr>
      <vt:lpstr>References</vt:lpstr>
      <vt:lpstr>Thank you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SSG China EVP Program</dc:title>
  <dc:creator>Wang, Mandy</dc:creator>
  <cp:keywords>CTPClassification=CTP_NT</cp:keywords>
  <cp:lastModifiedBy>Li, Cheng1</cp:lastModifiedBy>
  <cp:revision>154</cp:revision>
  <dcterms:created xsi:type="dcterms:W3CDTF">2019-01-02T13:36:18Z</dcterms:created>
  <dcterms:modified xsi:type="dcterms:W3CDTF">2019-11-03T14:29:29Z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d20c9ed6-87f2-437c-bc69-175cce8910d8</vt:lpwstr>
  </property>
  <property fmtid="{D5CDD505-2E9C-101B-9397-08002B2CF9AE}" pid="3" name="CTP_TimeStamp">
    <vt:lpwstr>2019-11-03 14:29:29Z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