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15"/>
  </p:notesMasterIdLst>
  <p:handoutMasterIdLst>
    <p:handoutMasterId r:id="rId16"/>
  </p:handoutMasterIdLst>
  <p:sldIdLst>
    <p:sldId id="256" r:id="rId2"/>
    <p:sldId id="4474" r:id="rId3"/>
    <p:sldId id="3715" r:id="rId4"/>
    <p:sldId id="318" r:id="rId5"/>
    <p:sldId id="2327" r:id="rId6"/>
    <p:sldId id="3777" r:id="rId7"/>
    <p:sldId id="3781" r:id="rId8"/>
    <p:sldId id="4483" r:id="rId9"/>
    <p:sldId id="4486" r:id="rId10"/>
    <p:sldId id="4485" r:id="rId11"/>
    <p:sldId id="1225" r:id="rId12"/>
    <p:sldId id="4487" r:id="rId13"/>
    <p:sldId id="290" r:id="rId14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Title" id="{57DC69AD-A26E-47D6-B65E-46E672F711FE}">
          <p14:sldIdLst>
            <p14:sldId id="256"/>
          </p14:sldIdLst>
        </p14:section>
        <p14:section name="Segue" id="{769C1531-1D68-44DE-9081-A6548BE7F9DF}">
          <p14:sldIdLst>
            <p14:sldId id="4474"/>
            <p14:sldId id="3715"/>
            <p14:sldId id="318"/>
            <p14:sldId id="2327"/>
            <p14:sldId id="3777"/>
            <p14:sldId id="3781"/>
            <p14:sldId id="4483"/>
            <p14:sldId id="4486"/>
            <p14:sldId id="4485"/>
            <p14:sldId id="1225"/>
          </p14:sldIdLst>
        </p14:section>
        <p14:section name="Closing" id="{B16B0119-F592-42F7-9D01-1C22FDD9DB10}">
          <p14:sldIdLst>
            <p14:sldId id="4487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pos="3144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  <p:cmAuthor id="1" name="Kate Ryan" initials="KR" lastIdx="1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69"/>
    <a:srgbClr val="86DBF2"/>
    <a:srgbClr val="049FD9"/>
    <a:srgbClr val="1FAED4"/>
    <a:srgbClr val="72C059"/>
    <a:srgbClr val="B2D171"/>
    <a:srgbClr val="B8E1D0"/>
    <a:srgbClr val="26194B"/>
    <a:srgbClr val="9891A0"/>
    <a:srgbClr val="113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1" autoAdjust="0"/>
    <p:restoredTop sz="96469" autoAdjust="0"/>
  </p:normalViewPr>
  <p:slideViewPr>
    <p:cSldViewPr snapToGrid="0" snapToObjects="1" showGuides="1">
      <p:cViewPr varScale="1">
        <p:scale>
          <a:sx n="177" d="100"/>
          <a:sy n="177" d="100"/>
        </p:scale>
        <p:origin x="200" y="344"/>
      </p:cViewPr>
      <p:guideLst>
        <p:guide pos="3144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25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4/30/19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4/30/19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Notes: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However, there are many challenges customers face when navigating this multicloud world.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It’s a world … dominated by multiple private and/or public cloud services from multiple providers. A world … with multiple departments and lines of businesses using multiple clouds and SaaS providers.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Customers are struggling, as consuming multiple cloud services from multiple providers all with different technologies, tools, processes, and skill requirements is challenging.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Some of the key challenges customers face with multicloud adoption include: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Planning and executing on their cloud-first strategy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Implementing and adopting cloud technologies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Navigating multivendor cloud services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Deploying the right expertise and resources to manage multiple clouds Migrating workloads from a private cloud to a public cloud 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Adhering to Compliance and security requirements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Driving post-implementation support and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4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Notes: </a:t>
            </a:r>
          </a:p>
          <a:p>
            <a:endParaRPr lang="en-US" dirty="0"/>
          </a:p>
          <a:p>
            <a:r>
              <a:rPr lang="en-US" sz="1400" dirty="0">
                <a:latin typeface="CiscoSansTT Light" panose="020B0503020201020303" pitchFamily="34" charset="0"/>
                <a:cs typeface="CiscoSansTT Light" panose="020B0503020201020303" pitchFamily="34" charset="0"/>
              </a:rPr>
              <a:t>How IT uses cloud to accomplish the initiates.  </a:t>
            </a:r>
          </a:p>
          <a:p>
            <a:endParaRPr lang="en-US" sz="1200" dirty="0">
              <a:latin typeface="CiscoSansTT Light" panose="020B0503020201020303" pitchFamily="34" charset="0"/>
              <a:cs typeface="CiscoSansTT Light" panose="020B0503020201020303" pitchFamily="34" charset="0"/>
            </a:endParaRPr>
          </a:p>
          <a:p>
            <a:r>
              <a:rPr lang="en-US" sz="1200" dirty="0">
                <a:latin typeface="CiscoSansTT Light" panose="020B0503020201020303" pitchFamily="34" charset="0"/>
                <a:cs typeface="CiscoSansTT Light" panose="020B0503020201020303" pitchFamily="34" charset="0"/>
              </a:rPr>
              <a:t>The specific cloud-based actions the organization undertake in support of their cloud initiatives. These initiatives often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87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Cloud Advisory – Starting phase of  Portfolio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12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CloudCenter</a:t>
            </a:r>
            <a:r>
              <a:rPr lang="en-US" dirty="0"/>
              <a:t> Suite is unique in the industry</a:t>
            </a:r>
          </a:p>
          <a:p>
            <a:br>
              <a:rPr lang="en-US" dirty="0"/>
            </a:br>
            <a:r>
              <a:rPr lang="en-US" dirty="0" err="1"/>
              <a:t>CloudCenter</a:t>
            </a:r>
            <a:r>
              <a:rPr lang="en-US" dirty="0"/>
              <a:t> Suite abstracts the cloud. Assumes clouds</a:t>
            </a:r>
            <a:r>
              <a:rPr lang="en-US" baseline="0" dirty="0"/>
              <a:t> are and will continue to all be different (APIs)</a:t>
            </a:r>
          </a:p>
          <a:p>
            <a:r>
              <a:rPr lang="en-US" baseline="0" dirty="0"/>
              <a:t>Application-centric approach. </a:t>
            </a:r>
          </a:p>
          <a:p>
            <a:r>
              <a:rPr lang="en-US" baseline="0" dirty="0"/>
              <a:t>You Model application profile once – then can deploy and manage anywhere.</a:t>
            </a:r>
            <a:endParaRPr lang="en-US" dirty="0"/>
          </a:p>
          <a:p>
            <a:endParaRPr lang="en-US" dirty="0"/>
          </a:p>
          <a:p>
            <a:r>
              <a:rPr lang="en-US" baseline="0" dirty="0"/>
              <a:t>One profile – combines application and infrastructure automation directives</a:t>
            </a:r>
          </a:p>
          <a:p>
            <a:r>
              <a:rPr lang="en-US" baseline="0" dirty="0"/>
              <a:t>And eliminates environment-specific automation that locks workloads into a single environment</a:t>
            </a:r>
          </a:p>
          <a:p>
            <a:r>
              <a:rPr lang="en-US" baseline="0" dirty="0"/>
              <a:t>Supports composite topologies – including OS images, containers, application and cloud services, and leverages investments Chef, Puppet, Salt</a:t>
            </a:r>
          </a:p>
          <a:p>
            <a:endParaRPr lang="en-US" dirty="0"/>
          </a:p>
          <a:p>
            <a:r>
              <a:rPr lang="en-US" dirty="0"/>
              <a:t>Graphical</a:t>
            </a:r>
            <a:r>
              <a:rPr lang="en-US" baseline="0" dirty="0"/>
              <a:t> modeler – makes it easy to create a deployable Application Profile that is portable to any environment</a:t>
            </a:r>
          </a:p>
          <a:p>
            <a:r>
              <a:rPr lang="en-US" baseline="0" dirty="0"/>
              <a:t>No environment specific scripting, programming, or modifying the application code</a:t>
            </a:r>
          </a:p>
          <a:p>
            <a:endParaRPr lang="en-US" baseline="0" dirty="0"/>
          </a:p>
          <a:p>
            <a:r>
              <a:rPr lang="en-US" baseline="0" dirty="0"/>
              <a:t>Broad application support including </a:t>
            </a:r>
            <a:br>
              <a:rPr lang="en-US" baseline="0" dirty="0"/>
            </a:br>
            <a:r>
              <a:rPr lang="en-US" baseline="0" dirty="0"/>
              <a:t>Popular types – n-tier, batch, cluster, parallel, distributed services etc.</a:t>
            </a:r>
          </a:p>
          <a:p>
            <a:r>
              <a:rPr lang="en-US" baseline="0" dirty="0"/>
              <a:t>Popular technologies – java, </a:t>
            </a:r>
            <a:r>
              <a:rPr lang="en-US" baseline="0" dirty="0" err="1"/>
              <a:t>.net</a:t>
            </a:r>
            <a:r>
              <a:rPr lang="en-US" baseline="0" dirty="0"/>
              <a:t>, node </a:t>
            </a:r>
            <a:r>
              <a:rPr lang="en-US" baseline="0" dirty="0" err="1"/>
              <a:t>js</a:t>
            </a:r>
            <a:r>
              <a:rPr lang="en-US" baseline="0" dirty="0"/>
              <a:t> etc.</a:t>
            </a:r>
          </a:p>
          <a:p>
            <a:endParaRPr lang="en-US" baseline="0" dirty="0"/>
          </a:p>
          <a:p>
            <a:r>
              <a:rPr lang="en-US" baseline="0" dirty="0"/>
              <a:t>New and existing</a:t>
            </a:r>
          </a:p>
          <a:p>
            <a:r>
              <a:rPr lang="en-US" baseline="0" dirty="0"/>
              <a:t>Commercial and custom</a:t>
            </a:r>
          </a:p>
          <a:p>
            <a:r>
              <a:rPr lang="en-US" baseline="0" dirty="0"/>
              <a:t>Simple and complex</a:t>
            </a:r>
          </a:p>
          <a:p>
            <a:r>
              <a:rPr lang="en-US" baseline="0" dirty="0"/>
              <a:t>Legacy and cloud native</a:t>
            </a:r>
          </a:p>
          <a:p>
            <a:endParaRPr lang="en-US" baseline="0" dirty="0"/>
          </a:p>
          <a:p>
            <a:r>
              <a:rPr lang="en-US" baseline="0" dirty="0"/>
              <a:t>Broad cloud support– pre-integrated support for</a:t>
            </a:r>
          </a:p>
          <a:p>
            <a:r>
              <a:rPr lang="en-US" baseline="0" dirty="0"/>
              <a:t>19+ datacenter, private and public clouds</a:t>
            </a:r>
          </a:p>
          <a:p>
            <a:r>
              <a:rPr lang="en-US" baseline="0" dirty="0"/>
              <a:t>That each have different infrastructure APIs</a:t>
            </a:r>
          </a:p>
          <a:p>
            <a:endParaRPr lang="en-US" baseline="0" dirty="0"/>
          </a:p>
          <a:p>
            <a:r>
              <a:rPr lang="en-US" baseline="0" dirty="0"/>
              <a:t>Meets the needs of most demanding service providers and enterprise IT organizations</a:t>
            </a:r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A1FA6-25DE-9E4E-A34D-CF67DE7DBD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942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A3B54-E16C-CC4C-B9D2-AB40DB3E34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36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A3B54-E16C-CC4C-B9D2-AB40DB3E34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262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A3B54-E16C-CC4C-B9D2-AB40DB3E34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633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A3B54-E16C-CC4C-B9D2-AB40DB3E34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30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2E4DC-9E65-A344-BB01-9349C3BF4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60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6172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2"/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153864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67946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accent5"/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96460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accent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1A760-7F19-9F4B-BB18-B21CB3100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65" y="391308"/>
            <a:ext cx="839259" cy="442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4A554A-1770-BF4C-9D12-D5C3164297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5497" y="391308"/>
            <a:ext cx="3228112" cy="149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D16E5-404C-6642-8FAE-0BB134885D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063" y="391308"/>
            <a:ext cx="2980546" cy="137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354880-C78E-9D46-9D38-5CFDFF8872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063" y="391308"/>
            <a:ext cx="2980546" cy="137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2EFE80-9D37-AC45-9B82-0566ECC0A7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8532" y="2089680"/>
            <a:ext cx="1536031" cy="8106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AC392-E12C-E14D-8CD7-8C30F8A4E0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6017487" y="1898076"/>
            <a:ext cx="1171586" cy="1356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729393-0E35-5D41-9C2E-4351BA6CC7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1000"/>
          </a:blip>
          <a:stretch>
            <a:fillRect/>
          </a:stretch>
        </p:blipFill>
        <p:spPr>
          <a:xfrm rot="10800000">
            <a:off x="2204022" y="1898076"/>
            <a:ext cx="1171586" cy="135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62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488238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8B703-EF8C-1F4D-8207-A87448D0B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95DF8-CC54-CA46-8E87-87CE5A235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74FC0-6F71-3946-9D51-35BEE62A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E06F-0B75-7C4A-A2BF-CE08251D977B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1FACA-4361-F344-92CA-031D5992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9EDBD-ED21-0F40-BEC9-B77C6F29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F20A-1E7D-2C43-BF6E-08F230CA2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9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6" r:id="rId2"/>
    <p:sldLayoutId id="2147484013" r:id="rId3"/>
    <p:sldLayoutId id="2147483897" r:id="rId4"/>
    <p:sldLayoutId id="2147484014" r:id="rId5"/>
    <p:sldLayoutId id="2147484015" r:id="rId6"/>
    <p:sldLayoutId id="2147484016" r:id="rId7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5448" userDrawn="1">
          <p15:clr>
            <a:srgbClr val="F26B43"/>
          </p15:clr>
        </p15:guide>
        <p15:guide id="4" orient="horz" pos="757" userDrawn="1">
          <p15:clr>
            <a:srgbClr val="F26B43"/>
          </p15:clr>
        </p15:guide>
        <p15:guide id="5" orient="horz" pos="335" userDrawn="1">
          <p15:clr>
            <a:srgbClr val="F26B43"/>
          </p15:clr>
        </p15:guide>
        <p15:guide id="6" pos="2876" userDrawn="1">
          <p15:clr>
            <a:srgbClr val="F26B43"/>
          </p15:clr>
        </p15:guide>
        <p15:guide id="7" orient="horz" pos="10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sv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svg"/><Relationship Id="rId9" Type="http://schemas.openxmlformats.org/officeDocument/2006/relationships/image" Target="../media/image80.svg"/><Relationship Id="rId14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svg"/><Relationship Id="rId18" Type="http://schemas.openxmlformats.org/officeDocument/2006/relationships/image" Target="../media/image104.png"/><Relationship Id="rId26" Type="http://schemas.openxmlformats.org/officeDocument/2006/relationships/image" Target="../media/image53.svg"/><Relationship Id="rId3" Type="http://schemas.openxmlformats.org/officeDocument/2006/relationships/image" Target="../media/image89.png"/><Relationship Id="rId21" Type="http://schemas.openxmlformats.org/officeDocument/2006/relationships/image" Target="../media/image107.png"/><Relationship Id="rId34" Type="http://schemas.openxmlformats.org/officeDocument/2006/relationships/image" Target="../media/image59.sv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5" Type="http://schemas.openxmlformats.org/officeDocument/2006/relationships/image" Target="../media/image111.png"/><Relationship Id="rId33" Type="http://schemas.openxmlformats.org/officeDocument/2006/relationships/image" Target="../media/image11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29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24" Type="http://schemas.openxmlformats.org/officeDocument/2006/relationships/image" Target="../media/image110.png"/><Relationship Id="rId32" Type="http://schemas.openxmlformats.org/officeDocument/2006/relationships/image" Target="../media/image51.sv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23" Type="http://schemas.openxmlformats.org/officeDocument/2006/relationships/image" Target="../media/image109.png"/><Relationship Id="rId28" Type="http://schemas.openxmlformats.org/officeDocument/2006/relationships/image" Target="../media/image73.sv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31" Type="http://schemas.openxmlformats.org/officeDocument/2006/relationships/image" Target="../media/image114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08.png"/><Relationship Id="rId27" Type="http://schemas.openxmlformats.org/officeDocument/2006/relationships/image" Target="../media/image112.png"/><Relationship Id="rId30" Type="http://schemas.openxmlformats.org/officeDocument/2006/relationships/image" Target="../media/image49.svg"/><Relationship Id="rId8" Type="http://schemas.openxmlformats.org/officeDocument/2006/relationships/image" Target="../media/image9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emf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emf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tiff"/><Relationship Id="rId3" Type="http://schemas.openxmlformats.org/officeDocument/2006/relationships/image" Target="../media/image41.png"/><Relationship Id="rId7" Type="http://schemas.openxmlformats.org/officeDocument/2006/relationships/image" Target="../media/image4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tiff"/><Relationship Id="rId5" Type="http://schemas.openxmlformats.org/officeDocument/2006/relationships/image" Target="../media/image43.tiff"/><Relationship Id="rId10" Type="http://schemas.microsoft.com/office/2007/relationships/hdphoto" Target="../media/hdphoto1.wdp"/><Relationship Id="rId4" Type="http://schemas.openxmlformats.org/officeDocument/2006/relationships/image" Target="../media/image42.tiff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48.png"/><Relationship Id="rId21" Type="http://schemas.openxmlformats.org/officeDocument/2006/relationships/image" Target="../media/image66.sv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17" Type="http://schemas.openxmlformats.org/officeDocument/2006/relationships/image" Target="../media/image62.svg"/><Relationship Id="rId25" Type="http://schemas.openxmlformats.org/officeDocument/2006/relationships/image" Target="../media/image70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svg"/><Relationship Id="rId28" Type="http://schemas.openxmlformats.org/officeDocument/2006/relationships/image" Target="../media/image73.svg"/><Relationship Id="rId10" Type="http://schemas.openxmlformats.org/officeDocument/2006/relationships/image" Target="../media/image55.svg"/><Relationship Id="rId19" Type="http://schemas.openxmlformats.org/officeDocument/2006/relationships/image" Target="../media/image64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Relationship Id="rId14" Type="http://schemas.openxmlformats.org/officeDocument/2006/relationships/image" Target="../media/image59.svg"/><Relationship Id="rId22" Type="http://schemas.openxmlformats.org/officeDocument/2006/relationships/image" Target="../media/image67.png"/><Relationship Id="rId27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Miguel A. Figueroa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Software Architect, Customer Experience Cloud and Automation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Deploy and Manage Kubernetes Clusters in a </a:t>
            </a:r>
            <a:r>
              <a:rPr lang="en-US" dirty="0" err="1"/>
              <a:t>Multicloud</a:t>
            </a:r>
            <a:r>
              <a:rPr lang="en-US" dirty="0"/>
              <a:t> World</a:t>
            </a:r>
          </a:p>
        </p:txBody>
      </p:sp>
      <p:sp>
        <p:nvSpPr>
          <p:cNvPr id="8" name="Text Placeholder 38">
            <a:extLst>
              <a:ext uri="{FF2B5EF4-FFF2-40B4-BE49-F238E27FC236}">
                <a16:creationId xmlns:a16="http://schemas.microsoft.com/office/drawing/2014/main" id="{DF70D806-3CD7-564C-9B66-20B130B02D7E}"/>
              </a:ext>
            </a:extLst>
          </p:cNvPr>
          <p:cNvSpPr txBox="1">
            <a:spLocks/>
          </p:cNvSpPr>
          <p:nvPr/>
        </p:nvSpPr>
        <p:spPr>
          <a:xfrm>
            <a:off x="477963" y="4509461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None/>
              <a:defRPr lang="en-US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CiscoSansTT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April 30, 2019</a:t>
            </a:r>
          </a:p>
        </p:txBody>
      </p:sp>
    </p:spTree>
    <p:extLst>
      <p:ext uri="{BB962C8B-B14F-4D97-AF65-F5344CB8AC3E}">
        <p14:creationId xmlns:p14="http://schemas.microsoft.com/office/powerpoint/2010/main" val="1941633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ooter Placeholder 30">
            <a:extLst>
              <a:ext uri="{FF2B5EF4-FFF2-40B4-BE49-F238E27FC236}">
                <a16:creationId xmlns:a16="http://schemas.microsoft.com/office/drawing/2014/main" id="{CBFD7172-5897-314E-8113-315FAAD9810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610729"/>
            <a:r>
              <a:rPr lang="en-GB"/>
              <a:t>BRKCLD-1153</a:t>
            </a:r>
          </a:p>
        </p:txBody>
      </p:sp>
      <p:sp>
        <p:nvSpPr>
          <p:cNvPr id="141" name="Title 29">
            <a:extLst>
              <a:ext uri="{FF2B5EF4-FFF2-40B4-BE49-F238E27FC236}">
                <a16:creationId xmlns:a16="http://schemas.microsoft.com/office/drawing/2014/main" id="{A2266536-0DFE-C545-B4A9-F0A74817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3575" y="77048"/>
            <a:ext cx="9144000" cy="731837"/>
          </a:xfrm>
        </p:spPr>
        <p:txBody>
          <a:bodyPr/>
          <a:lstStyle/>
          <a:p>
            <a:pPr algn="ctr"/>
            <a:r>
              <a:rPr lang="en-US" dirty="0"/>
              <a:t>Cisco Hybrid Cloud Platform for Google Cloud 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E6F3500-AF46-BE49-A9D5-C2D35951978C}"/>
              </a:ext>
            </a:extLst>
          </p:cNvPr>
          <p:cNvGrpSpPr/>
          <p:nvPr/>
        </p:nvGrpSpPr>
        <p:grpSpPr>
          <a:xfrm>
            <a:off x="6426615" y="1194309"/>
            <a:ext cx="2029968" cy="3389312"/>
            <a:chOff x="6426615" y="1201738"/>
            <a:chExt cx="2029968" cy="3389312"/>
          </a:xfrm>
        </p:grpSpPr>
        <p:sp>
          <p:nvSpPr>
            <p:cNvPr id="143" name="Rounded Rectangle 229">
              <a:extLst>
                <a:ext uri="{FF2B5EF4-FFF2-40B4-BE49-F238E27FC236}">
                  <a16:creationId xmlns:a16="http://schemas.microsoft.com/office/drawing/2014/main" id="{5B7C4A26-289B-514B-B938-13158F345552}"/>
                </a:ext>
              </a:extLst>
            </p:cNvPr>
            <p:cNvSpPr/>
            <p:nvPr/>
          </p:nvSpPr>
          <p:spPr>
            <a:xfrm>
              <a:off x="6426615" y="1201738"/>
              <a:ext cx="2029968" cy="3389312"/>
            </a:xfrm>
            <a:prstGeom prst="roundRect">
              <a:avLst>
                <a:gd name="adj" fmla="val 5506"/>
              </a:avLst>
            </a:prstGeom>
            <a:solidFill>
              <a:schemeClr val="tx2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lIns="0" tIns="45720" rIns="0" bIns="45720" anchor="t"/>
            <a:lstStyle/>
            <a:p>
              <a:pPr marL="0" marR="0" lvl="0" indent="0" algn="ct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ＭＳ Ｐゴシック" charset="0"/>
                <a:cs typeface="CiscoSansTT Light" panose="020B0503020201020303" pitchFamily="34" charset="0"/>
                <a:sym typeface="Arial"/>
              </a:endParaRPr>
            </a:p>
          </p:txBody>
        </p:sp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71BA6E95-017E-3449-88C1-909755A2E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40415" y="1377288"/>
              <a:ext cx="1402368" cy="248336"/>
            </a:xfrm>
            <a:prstGeom prst="rect">
              <a:avLst/>
            </a:prstGeom>
          </p:spPr>
        </p:pic>
      </p:grpSp>
      <p:sp>
        <p:nvSpPr>
          <p:cNvPr id="145" name="Rounded Rectangle 229">
            <a:extLst>
              <a:ext uri="{FF2B5EF4-FFF2-40B4-BE49-F238E27FC236}">
                <a16:creationId xmlns:a16="http://schemas.microsoft.com/office/drawing/2014/main" id="{BB92550D-83F5-6447-9488-E1436A99D07B}"/>
              </a:ext>
            </a:extLst>
          </p:cNvPr>
          <p:cNvSpPr/>
          <p:nvPr/>
        </p:nvSpPr>
        <p:spPr>
          <a:xfrm>
            <a:off x="757518" y="1201738"/>
            <a:ext cx="2033066" cy="3389312"/>
          </a:xfrm>
          <a:prstGeom prst="roundRect">
            <a:avLst>
              <a:gd name="adj" fmla="val 4997"/>
            </a:avLst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45720" rIns="0" bIns="45720" anchor="t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ＭＳ Ｐゴシック" charset="0"/>
                <a:cs typeface="CiscoSansTT Light" panose="020B0503020201020303" pitchFamily="34" charset="0"/>
                <a:sym typeface="Arial"/>
              </a:rPr>
              <a:t>On-premises environment</a:t>
            </a:r>
          </a:p>
        </p:txBody>
      </p:sp>
      <p:sp>
        <p:nvSpPr>
          <p:cNvPr id="150" name="Rounded Rectangle 229">
            <a:extLst>
              <a:ext uri="{FF2B5EF4-FFF2-40B4-BE49-F238E27FC236}">
                <a16:creationId xmlns:a16="http://schemas.microsoft.com/office/drawing/2014/main" id="{B8CAD9B9-9739-514A-A45E-75825705EEBC}"/>
              </a:ext>
            </a:extLst>
          </p:cNvPr>
          <p:cNvSpPr/>
          <p:nvPr/>
        </p:nvSpPr>
        <p:spPr>
          <a:xfrm>
            <a:off x="6553723" y="2834231"/>
            <a:ext cx="1827105" cy="589546"/>
          </a:xfrm>
          <a:prstGeom prst="roundRect">
            <a:avLst>
              <a:gd name="adj" fmla="val 16683"/>
            </a:avLst>
          </a:prstGeom>
          <a:solidFill>
            <a:schemeClr val="bg1">
              <a:lumMod val="75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45720" rIns="0" bIns="45720" anchor="ctr"/>
          <a:lstStyle/>
          <a:p>
            <a:pPr marL="51435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Google </a:t>
            </a:r>
            <a:br>
              <a:rPr kumimoji="0" lang="en-US" sz="11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</a:br>
            <a:r>
              <a:rPr kumimoji="0" lang="en-US" sz="11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Kubernetes Engine</a:t>
            </a:r>
          </a:p>
        </p:txBody>
      </p:sp>
      <p:sp>
        <p:nvSpPr>
          <p:cNvPr id="277" name="Rounded Rectangle 229">
            <a:extLst>
              <a:ext uri="{FF2B5EF4-FFF2-40B4-BE49-F238E27FC236}">
                <a16:creationId xmlns:a16="http://schemas.microsoft.com/office/drawing/2014/main" id="{36D71245-F270-CA48-A126-413C79F8A244}"/>
              </a:ext>
            </a:extLst>
          </p:cNvPr>
          <p:cNvSpPr/>
          <p:nvPr/>
        </p:nvSpPr>
        <p:spPr>
          <a:xfrm>
            <a:off x="804334" y="2079933"/>
            <a:ext cx="1827106" cy="650423"/>
          </a:xfrm>
          <a:prstGeom prst="roundRect">
            <a:avLst>
              <a:gd name="adj" fmla="val 13127"/>
            </a:avLst>
          </a:prstGeom>
          <a:solidFill>
            <a:srgbClr val="049FD9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6302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CiscoSansTT Light" charset="0"/>
                <a:cs typeface="CiscoSansTT Light" charset="0"/>
              </a:rPr>
              <a:t>Existing </a:t>
            </a:r>
            <a:b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CiscoSansTT Light" charset="0"/>
                <a:cs typeface="CiscoSansTT Light" charset="0"/>
              </a:rPr>
            </a:b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CiscoSansTT Light" charset="0"/>
                <a:cs typeface="CiscoSansTT Light" charset="0"/>
              </a:rPr>
              <a:t>services</a:t>
            </a:r>
          </a:p>
          <a:p>
            <a:pPr marL="6302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050" kern="0" dirty="0">
                <a:solidFill>
                  <a:srgbClr val="FFFFFF"/>
                </a:solidFill>
                <a:latin typeface="CiscoSansTT ExtraLight"/>
                <a:ea typeface="CiscoSansTT Light" charset="0"/>
                <a:cs typeface="CiscoSansTT Light" charset="0"/>
              </a:rPr>
              <a:t>a</a:t>
            </a: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CiscoSansTT Light" charset="0"/>
                <a:cs typeface="CiscoSansTT Light" charset="0"/>
              </a:rPr>
              <a:t>pps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CiscoSansTT Light" charset="0"/>
                <a:cs typeface="CiscoSansTT Light" charset="0"/>
              </a:rPr>
              <a:t> | data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scoSansTT ExtraLight"/>
              <a:ea typeface="ＭＳ Ｐゴシック" charset="0"/>
              <a:cs typeface="CiscoSansTT Light" panose="020B0503020201020303" pitchFamily="34" charset="0"/>
              <a:sym typeface="Arial"/>
            </a:endParaRPr>
          </a:p>
        </p:txBody>
      </p:sp>
      <p:sp>
        <p:nvSpPr>
          <p:cNvPr id="278" name="Rectangle: Rounded Corners 100">
            <a:extLst>
              <a:ext uri="{FF2B5EF4-FFF2-40B4-BE49-F238E27FC236}">
                <a16:creationId xmlns:a16="http://schemas.microsoft.com/office/drawing/2014/main" id="{3DE9F9B8-F1E8-CB4B-BAE5-72C402ED1476}"/>
              </a:ext>
            </a:extLst>
          </p:cNvPr>
          <p:cNvSpPr/>
          <p:nvPr/>
        </p:nvSpPr>
        <p:spPr>
          <a:xfrm>
            <a:off x="824335" y="3567543"/>
            <a:ext cx="1899432" cy="269635"/>
          </a:xfrm>
          <a:prstGeom prst="roundRect">
            <a:avLst>
              <a:gd name="adj" fmla="val 50000"/>
            </a:avLst>
          </a:prstGeom>
          <a:solidFill>
            <a:srgbClr val="049F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Cisco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HyperFlex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279" name="Rectangle: Rounded Corners 103">
            <a:extLst>
              <a:ext uri="{FF2B5EF4-FFF2-40B4-BE49-F238E27FC236}">
                <a16:creationId xmlns:a16="http://schemas.microsoft.com/office/drawing/2014/main" id="{DCBE3D49-550D-F84D-BE36-63ECF4E43937}"/>
              </a:ext>
            </a:extLst>
          </p:cNvPr>
          <p:cNvSpPr/>
          <p:nvPr/>
        </p:nvSpPr>
        <p:spPr>
          <a:xfrm>
            <a:off x="824335" y="3877189"/>
            <a:ext cx="1899432" cy="269635"/>
          </a:xfrm>
          <a:prstGeom prst="roundRect">
            <a:avLst>
              <a:gd name="adj" fmla="val 50000"/>
            </a:avLst>
          </a:prstGeom>
          <a:solidFill>
            <a:srgbClr val="049F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Cisco Nexus9K / ACI</a:t>
            </a:r>
          </a:p>
        </p:txBody>
      </p:sp>
      <p:sp>
        <p:nvSpPr>
          <p:cNvPr id="280" name="Rectangle: Rounded Corners 110">
            <a:extLst>
              <a:ext uri="{FF2B5EF4-FFF2-40B4-BE49-F238E27FC236}">
                <a16:creationId xmlns:a16="http://schemas.microsoft.com/office/drawing/2014/main" id="{E947ADFE-E030-514E-ADFA-06B2DFA65029}"/>
              </a:ext>
            </a:extLst>
          </p:cNvPr>
          <p:cNvSpPr/>
          <p:nvPr/>
        </p:nvSpPr>
        <p:spPr>
          <a:xfrm>
            <a:off x="2706656" y="4126358"/>
            <a:ext cx="3791648" cy="3657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Cisco CSR1000v</a:t>
            </a:r>
          </a:p>
        </p:txBody>
      </p:sp>
      <p:pic>
        <p:nvPicPr>
          <p:cNvPr id="281" name="Picture 280">
            <a:extLst>
              <a:ext uri="{FF2B5EF4-FFF2-40B4-BE49-F238E27FC236}">
                <a16:creationId xmlns:a16="http://schemas.microsoft.com/office/drawing/2014/main" id="{04055CBA-0492-5147-B6CB-996F419E4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85" y="2919950"/>
            <a:ext cx="383745" cy="383745"/>
          </a:xfrm>
          <a:prstGeom prst="rect">
            <a:avLst/>
          </a:prstGeom>
        </p:spPr>
      </p:pic>
      <p:sp>
        <p:nvSpPr>
          <p:cNvPr id="282" name="Rectangle: Rounded Corners 45">
            <a:extLst>
              <a:ext uri="{FF2B5EF4-FFF2-40B4-BE49-F238E27FC236}">
                <a16:creationId xmlns:a16="http://schemas.microsoft.com/office/drawing/2014/main" id="{871DEF06-C4CC-FE4B-B0F6-A281FEA44FB3}"/>
              </a:ext>
            </a:extLst>
          </p:cNvPr>
          <p:cNvSpPr/>
          <p:nvPr/>
        </p:nvSpPr>
        <p:spPr>
          <a:xfrm>
            <a:off x="2696202" y="1615370"/>
            <a:ext cx="3812557" cy="3657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Cisco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Stealthwatch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 Cloud</a:t>
            </a:r>
          </a:p>
        </p:txBody>
      </p:sp>
      <p:pic>
        <p:nvPicPr>
          <p:cNvPr id="283" name="Graphic 282">
            <a:extLst>
              <a:ext uri="{FF2B5EF4-FFF2-40B4-BE49-F238E27FC236}">
                <a16:creationId xmlns:a16="http://schemas.microsoft.com/office/drawing/2014/main" id="{175CEE84-ADC9-264B-912E-48E16FC870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7233" y="2298130"/>
            <a:ext cx="217432" cy="217432"/>
          </a:xfrm>
          <a:prstGeom prst="rect">
            <a:avLst/>
          </a:prstGeom>
        </p:spPr>
      </p:pic>
      <p:pic>
        <p:nvPicPr>
          <p:cNvPr id="284" name="Graphic 283">
            <a:extLst>
              <a:ext uri="{FF2B5EF4-FFF2-40B4-BE49-F238E27FC236}">
                <a16:creationId xmlns:a16="http://schemas.microsoft.com/office/drawing/2014/main" id="{E9983E0F-73D2-6E4A-AAE0-67E3675319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6905" y="2276709"/>
            <a:ext cx="192495" cy="260275"/>
          </a:xfrm>
          <a:prstGeom prst="rect">
            <a:avLst/>
          </a:prstGeom>
        </p:spPr>
      </p:pic>
      <p:grpSp>
        <p:nvGrpSpPr>
          <p:cNvPr id="285" name="Group 284">
            <a:extLst>
              <a:ext uri="{FF2B5EF4-FFF2-40B4-BE49-F238E27FC236}">
                <a16:creationId xmlns:a16="http://schemas.microsoft.com/office/drawing/2014/main" id="{6865431D-AA71-9040-9383-5AEB251023BF}"/>
              </a:ext>
            </a:extLst>
          </p:cNvPr>
          <p:cNvGrpSpPr/>
          <p:nvPr/>
        </p:nvGrpSpPr>
        <p:grpSpPr>
          <a:xfrm>
            <a:off x="804333" y="2834231"/>
            <a:ext cx="1827107" cy="578481"/>
            <a:chOff x="804333" y="2707692"/>
            <a:chExt cx="1827107" cy="578481"/>
          </a:xfrm>
        </p:grpSpPr>
        <p:sp>
          <p:nvSpPr>
            <p:cNvPr id="286" name="Rounded Rectangle 229">
              <a:extLst>
                <a:ext uri="{FF2B5EF4-FFF2-40B4-BE49-F238E27FC236}">
                  <a16:creationId xmlns:a16="http://schemas.microsoft.com/office/drawing/2014/main" id="{5E13A10D-A89A-3640-BA42-EF2923DA2744}"/>
                </a:ext>
              </a:extLst>
            </p:cNvPr>
            <p:cNvSpPr/>
            <p:nvPr/>
          </p:nvSpPr>
          <p:spPr>
            <a:xfrm>
              <a:off x="804333" y="2707692"/>
              <a:ext cx="1827107" cy="578481"/>
            </a:xfrm>
            <a:prstGeom prst="roundRect">
              <a:avLst>
                <a:gd name="adj" fmla="val 16620"/>
              </a:avLst>
            </a:prstGeom>
            <a:solidFill>
              <a:srgbClr val="049FD9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57150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ＭＳ Ｐゴシック" charset="0"/>
                </a:rPr>
                <a:t>Cisco Container Platform</a:t>
              </a:r>
            </a:p>
          </p:txBody>
        </p:sp>
        <p:pic>
          <p:nvPicPr>
            <p:cNvPr id="287" name="Picture 4" descr="Related image">
              <a:extLst>
                <a:ext uri="{FF2B5EF4-FFF2-40B4-BE49-F238E27FC236}">
                  <a16:creationId xmlns:a16="http://schemas.microsoft.com/office/drawing/2014/main" id="{DB0EE285-68A0-B24D-A770-CA3AD65598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943" y="2832230"/>
              <a:ext cx="311126" cy="306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8" name="Rectangle 287">
            <a:extLst>
              <a:ext uri="{FF2B5EF4-FFF2-40B4-BE49-F238E27FC236}">
                <a16:creationId xmlns:a16="http://schemas.microsoft.com/office/drawing/2014/main" id="{C9866A00-5397-4142-A6BB-D73EFF783A70}"/>
              </a:ext>
            </a:extLst>
          </p:cNvPr>
          <p:cNvSpPr/>
          <p:nvPr/>
        </p:nvSpPr>
        <p:spPr>
          <a:xfrm>
            <a:off x="3556030" y="1194309"/>
            <a:ext cx="2100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EBE4A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Consistent environment</a:t>
            </a:r>
          </a:p>
        </p:txBody>
      </p:sp>
      <p:sp>
        <p:nvSpPr>
          <p:cNvPr id="289" name="Rectangle: Rounded Corners 105">
            <a:extLst>
              <a:ext uri="{FF2B5EF4-FFF2-40B4-BE49-F238E27FC236}">
                <a16:creationId xmlns:a16="http://schemas.microsoft.com/office/drawing/2014/main" id="{2A33B752-9FFE-3840-B17C-4ED23E500988}"/>
              </a:ext>
            </a:extLst>
          </p:cNvPr>
          <p:cNvSpPr/>
          <p:nvPr/>
        </p:nvSpPr>
        <p:spPr>
          <a:xfrm>
            <a:off x="2362200" y="2230859"/>
            <a:ext cx="1460902" cy="3278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ＭＳ Ｐゴシック" charset="0"/>
                <a:cs typeface="CiscoSansTT Light" panose="020B0503020201020303" pitchFamily="34" charset="0"/>
                <a:sym typeface="Arial"/>
              </a:rPr>
              <a:t>Google Apigee</a:t>
            </a:r>
          </a:p>
        </p:txBody>
      </p:sp>
      <p:sp>
        <p:nvSpPr>
          <p:cNvPr id="290" name="Rectangle: Rounded Corners 97">
            <a:extLst>
              <a:ext uri="{FF2B5EF4-FFF2-40B4-BE49-F238E27FC236}">
                <a16:creationId xmlns:a16="http://schemas.microsoft.com/office/drawing/2014/main" id="{7535F955-0913-EB4F-9D31-0F9A694DF835}"/>
              </a:ext>
            </a:extLst>
          </p:cNvPr>
          <p:cNvSpPr/>
          <p:nvPr/>
        </p:nvSpPr>
        <p:spPr>
          <a:xfrm>
            <a:off x="2685382" y="2607513"/>
            <a:ext cx="3834196" cy="3657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ＭＳ Ｐゴシック" charset="0"/>
                <a:cs typeface="+mn-cs"/>
              </a:rPr>
              <a:t>Cisco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ＭＳ Ｐゴシック" charset="0"/>
                <a:cs typeface="+mn-cs"/>
              </a:rPr>
              <a:t>CloudCenter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scoSansTT ExtraLight"/>
              <a:ea typeface="ＭＳ Ｐゴシック" charset="0"/>
              <a:cs typeface="+mn-cs"/>
            </a:endParaRPr>
          </a:p>
        </p:txBody>
      </p: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A0AEF998-B150-0744-8116-12122B3422B1}"/>
              </a:ext>
            </a:extLst>
          </p:cNvPr>
          <p:cNvGrpSpPr/>
          <p:nvPr/>
        </p:nvGrpSpPr>
        <p:grpSpPr>
          <a:xfrm>
            <a:off x="2685382" y="3054841"/>
            <a:ext cx="3834195" cy="365760"/>
            <a:chOff x="2687581" y="3610979"/>
            <a:chExt cx="3798244" cy="365760"/>
          </a:xfrm>
        </p:grpSpPr>
        <p:sp>
          <p:nvSpPr>
            <p:cNvPr id="292" name="Rectangle: Rounded Corners 105">
              <a:extLst>
                <a:ext uri="{FF2B5EF4-FFF2-40B4-BE49-F238E27FC236}">
                  <a16:creationId xmlns:a16="http://schemas.microsoft.com/office/drawing/2014/main" id="{CD5EF0D0-500A-B640-8073-467690EDB7DD}"/>
                </a:ext>
              </a:extLst>
            </p:cNvPr>
            <p:cNvSpPr/>
            <p:nvPr/>
          </p:nvSpPr>
          <p:spPr>
            <a:xfrm>
              <a:off x="2687581" y="3610979"/>
              <a:ext cx="3798244" cy="3657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rPr>
                <a:t>Istio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pic>
          <p:nvPicPr>
            <p:cNvPr id="293" name="Picture 292">
              <a:extLst>
                <a:ext uri="{FF2B5EF4-FFF2-40B4-BE49-F238E27FC236}">
                  <a16:creationId xmlns:a16="http://schemas.microsoft.com/office/drawing/2014/main" id="{1A1C3CBE-4020-8944-A511-CC5737229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41374" y="3678579"/>
              <a:ext cx="155054" cy="230559"/>
            </a:xfrm>
            <a:prstGeom prst="rect">
              <a:avLst/>
            </a:prstGeom>
          </p:spPr>
        </p:pic>
      </p:grpSp>
      <p:sp>
        <p:nvSpPr>
          <p:cNvPr id="294" name="Rounded Rectangle 229">
            <a:extLst>
              <a:ext uri="{FF2B5EF4-FFF2-40B4-BE49-F238E27FC236}">
                <a16:creationId xmlns:a16="http://schemas.microsoft.com/office/drawing/2014/main" id="{435228CA-F70E-B745-8D5F-3AFEF39C0F46}"/>
              </a:ext>
            </a:extLst>
          </p:cNvPr>
          <p:cNvSpPr/>
          <p:nvPr/>
        </p:nvSpPr>
        <p:spPr>
          <a:xfrm>
            <a:off x="6553723" y="2079933"/>
            <a:ext cx="1827106" cy="650423"/>
          </a:xfrm>
          <a:prstGeom prst="roundRect">
            <a:avLst>
              <a:gd name="adj" fmla="val 13127"/>
            </a:avLst>
          </a:prstGeom>
          <a:solidFill>
            <a:schemeClr val="accent3">
              <a:lumMod val="75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27432" tIns="0" rIns="0" bIns="0" anchor="ctr"/>
          <a:lstStyle/>
          <a:p>
            <a:pPr marL="10842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CiscoSansTT Light" charset="0"/>
                <a:cs typeface="CiscoSansTT Light" charset="0"/>
              </a:rPr>
              <a:t>BigQuery</a:t>
            </a:r>
            <a:b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CiscoSansTT Light" charset="0"/>
                <a:cs typeface="CiscoSansTT Light" charset="0"/>
              </a:rPr>
            </a:b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CiscoSansTT Light" charset="0"/>
                <a:cs typeface="CiscoSansTT Light" charset="0"/>
              </a:rPr>
              <a:t>Cloud SQL</a:t>
            </a:r>
          </a:p>
          <a:p>
            <a:pPr marL="10842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ＭＳ Ｐゴシック" charset="0"/>
                <a:cs typeface="CiscoSansTT Light" charset="0"/>
                <a:sym typeface="Arial"/>
              </a:rPr>
              <a:t>Pub/Sub</a:t>
            </a:r>
          </a:p>
          <a:p>
            <a:pPr marL="10842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ＭＳ Ｐゴシック" charset="0"/>
                <a:cs typeface="CiscoSansTT Light" charset="0"/>
                <a:sym typeface="Arial"/>
              </a:rPr>
              <a:t>Big Table</a:t>
            </a:r>
            <a:b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ＭＳ Ｐゴシック" charset="0"/>
                <a:cs typeface="CiscoSansTT Light" charset="0"/>
                <a:sym typeface="Arial"/>
              </a:rPr>
            </a:b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ＭＳ Ｐゴシック" charset="0"/>
                <a:cs typeface="CiscoSansTT Light" charset="0"/>
                <a:sym typeface="Arial"/>
              </a:rPr>
              <a:t>Cloud Storage</a:t>
            </a:r>
            <a:b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ＭＳ Ｐゴシック" charset="0"/>
                <a:cs typeface="CiscoSansTT Light" charset="0"/>
                <a:sym typeface="Arial"/>
              </a:rPr>
            </a:b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ＭＳ Ｐゴシック" charset="0"/>
                <a:cs typeface="CiscoSansTT Light" charset="0"/>
                <a:sym typeface="Arial"/>
              </a:rPr>
              <a:t>Cloud Spanner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scoSansTT ExtraLight"/>
              <a:ea typeface="ＭＳ Ｐゴシック" charset="0"/>
              <a:cs typeface="CiscoSansTT Light" panose="020B0503020201020303" pitchFamily="34" charset="0"/>
              <a:sym typeface="Arial"/>
            </a:endParaRPr>
          </a:p>
        </p:txBody>
      </p:sp>
      <p:sp>
        <p:nvSpPr>
          <p:cNvPr id="295" name="Rectangle: Rounded Corners 105">
            <a:extLst>
              <a:ext uri="{FF2B5EF4-FFF2-40B4-BE49-F238E27FC236}">
                <a16:creationId xmlns:a16="http://schemas.microsoft.com/office/drawing/2014/main" id="{C235925B-F178-C74B-917A-446DC7DEABAE}"/>
              </a:ext>
            </a:extLst>
          </p:cNvPr>
          <p:cNvSpPr/>
          <p:nvPr/>
        </p:nvSpPr>
        <p:spPr>
          <a:xfrm>
            <a:off x="5119488" y="2227019"/>
            <a:ext cx="1649483" cy="33544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ＭＳ Ｐゴシック" charset="0"/>
                <a:cs typeface="CiscoSansTT Light" panose="020B0503020201020303" pitchFamily="34" charset="0"/>
                <a:sym typeface="Arial"/>
              </a:rPr>
              <a:t>Open Service Broker</a:t>
            </a:r>
          </a:p>
        </p:txBody>
      </p:sp>
      <p:pic>
        <p:nvPicPr>
          <p:cNvPr id="296" name="Picture 14" descr="Image result for google big table icon png">
            <a:extLst>
              <a:ext uri="{FF2B5EF4-FFF2-40B4-BE49-F238E27FC236}">
                <a16:creationId xmlns:a16="http://schemas.microsoft.com/office/drawing/2014/main" id="{43B8640A-4EC7-EA48-ABFA-378D8458F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71" y="2406847"/>
            <a:ext cx="259957" cy="25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" name="Picture 296">
            <a:extLst>
              <a:ext uri="{FF2B5EF4-FFF2-40B4-BE49-F238E27FC236}">
                <a16:creationId xmlns:a16="http://schemas.microsoft.com/office/drawing/2014/main" id="{EF0C7360-6A09-D247-B036-E1E9D3A28B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56" y="2131110"/>
            <a:ext cx="259957" cy="259957"/>
          </a:xfrm>
          <a:prstGeom prst="rect">
            <a:avLst/>
          </a:prstGeom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E57878EB-F207-C849-BE79-003A0F02C2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41" y="2406847"/>
            <a:ext cx="259957" cy="259957"/>
          </a:xfrm>
          <a:prstGeom prst="rect">
            <a:avLst/>
          </a:prstGeom>
        </p:spPr>
      </p:pic>
      <p:pic>
        <p:nvPicPr>
          <p:cNvPr id="299" name="Picture 298">
            <a:extLst>
              <a:ext uri="{FF2B5EF4-FFF2-40B4-BE49-F238E27FC236}">
                <a16:creationId xmlns:a16="http://schemas.microsoft.com/office/drawing/2014/main" id="{CDAAB103-02B2-1149-9BDA-325829CD17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56" y="2406847"/>
            <a:ext cx="259957" cy="259957"/>
          </a:xfrm>
          <a:prstGeom prst="rect">
            <a:avLst/>
          </a:prstGeom>
        </p:spPr>
      </p:pic>
      <p:pic>
        <p:nvPicPr>
          <p:cNvPr id="300" name="Picture 299">
            <a:extLst>
              <a:ext uri="{FF2B5EF4-FFF2-40B4-BE49-F238E27FC236}">
                <a16:creationId xmlns:a16="http://schemas.microsoft.com/office/drawing/2014/main" id="{6A342CDA-8A0E-7943-9ABA-B4E4ACA4D8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100" y="2134833"/>
            <a:ext cx="259957" cy="259957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71BF8091-9C51-B045-9EF0-7D2FAE3A41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40" y="2131110"/>
            <a:ext cx="259957" cy="25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roup 625">
            <a:extLst>
              <a:ext uri="{FF2B5EF4-FFF2-40B4-BE49-F238E27FC236}">
                <a16:creationId xmlns:a16="http://schemas.microsoft.com/office/drawing/2014/main" id="{E0EA707B-B0E3-BA46-8018-3A456D5D6D77}"/>
              </a:ext>
            </a:extLst>
          </p:cNvPr>
          <p:cNvGrpSpPr/>
          <p:nvPr/>
        </p:nvGrpSpPr>
        <p:grpSpPr>
          <a:xfrm>
            <a:off x="1710112" y="1289641"/>
            <a:ext cx="1136666" cy="171290"/>
            <a:chOff x="4266629" y="578194"/>
            <a:chExt cx="1515554" cy="228387"/>
          </a:xfrm>
        </p:grpSpPr>
        <p:sp>
          <p:nvSpPr>
            <p:cNvPr id="627" name="TextBox 626">
              <a:extLst>
                <a:ext uri="{FF2B5EF4-FFF2-40B4-BE49-F238E27FC236}">
                  <a16:creationId xmlns:a16="http://schemas.microsoft.com/office/drawing/2014/main" id="{446816B5-5C0F-7641-9753-D429518F6BAB}"/>
                </a:ext>
              </a:extLst>
            </p:cNvPr>
            <p:cNvSpPr txBox="1"/>
            <p:nvPr/>
          </p:nvSpPr>
          <p:spPr>
            <a:xfrm>
              <a:off x="4266629" y="578194"/>
              <a:ext cx="1515554" cy="22838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bg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9">
                <a:defRPr/>
              </a:pPr>
              <a:r>
                <a:rPr lang="en-US" sz="525" kern="0" dirty="0">
                  <a:solidFill>
                    <a:srgbClr val="000000"/>
                  </a:solidFill>
                </a:rPr>
                <a:t>CloudCenter Suite</a:t>
              </a:r>
            </a:p>
          </p:txBody>
        </p:sp>
        <p:pic>
          <p:nvPicPr>
            <p:cNvPr id="628" name="Picture 627">
              <a:extLst>
                <a:ext uri="{FF2B5EF4-FFF2-40B4-BE49-F238E27FC236}">
                  <a16:creationId xmlns:a16="http://schemas.microsoft.com/office/drawing/2014/main" id="{BBE709DE-7016-804D-9A10-CDA07BEC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2490" y="591281"/>
              <a:ext cx="207574" cy="191950"/>
            </a:xfrm>
            <a:prstGeom prst="rect">
              <a:avLst/>
            </a:prstGeom>
          </p:spPr>
        </p:pic>
      </p:grp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78DD8CDA-0C38-7641-A0A6-B2FD700749B9}"/>
              </a:ext>
            </a:extLst>
          </p:cNvPr>
          <p:cNvGrpSpPr/>
          <p:nvPr/>
        </p:nvGrpSpPr>
        <p:grpSpPr>
          <a:xfrm>
            <a:off x="1716284" y="2434054"/>
            <a:ext cx="566467" cy="171290"/>
            <a:chOff x="6517491" y="1970146"/>
            <a:chExt cx="755289" cy="228387"/>
          </a:xfrm>
        </p:grpSpPr>
        <p:sp>
          <p:nvSpPr>
            <p:cNvPr id="630" name="TextBox 629">
              <a:extLst>
                <a:ext uri="{FF2B5EF4-FFF2-40B4-BE49-F238E27FC236}">
                  <a16:creationId xmlns:a16="http://schemas.microsoft.com/office/drawing/2014/main" id="{CE788959-480A-9C46-83B0-7AEFE74E95EC}"/>
                </a:ext>
              </a:extLst>
            </p:cNvPr>
            <p:cNvSpPr txBox="1"/>
            <p:nvPr/>
          </p:nvSpPr>
          <p:spPr>
            <a:xfrm>
              <a:off x="6517491" y="1970146"/>
              <a:ext cx="755289" cy="228387"/>
            </a:xfrm>
            <a:prstGeom prst="roundRect">
              <a:avLst>
                <a:gd name="adj" fmla="val 50000"/>
              </a:avLst>
            </a:prstGeom>
            <a:solidFill>
              <a:srgbClr val="E02726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9">
                <a:defRPr/>
              </a:pPr>
              <a:r>
                <a:rPr lang="en-US" sz="525" kern="0" dirty="0">
                  <a:solidFill>
                    <a:srgbClr val="FFFFFF"/>
                  </a:solidFill>
                </a:rPr>
                <a:t>    Umbrella</a:t>
              </a:r>
            </a:p>
          </p:txBody>
        </p:sp>
        <p:grpSp>
          <p:nvGrpSpPr>
            <p:cNvPr id="631" name="Group 630">
              <a:extLst>
                <a:ext uri="{FF2B5EF4-FFF2-40B4-BE49-F238E27FC236}">
                  <a16:creationId xmlns:a16="http://schemas.microsoft.com/office/drawing/2014/main" id="{0414EDD3-8D7A-1A44-8FCB-5D4775227429}"/>
                </a:ext>
              </a:extLst>
            </p:cNvPr>
            <p:cNvGrpSpPr/>
            <p:nvPr/>
          </p:nvGrpSpPr>
          <p:grpSpPr>
            <a:xfrm>
              <a:off x="6553914" y="2001378"/>
              <a:ext cx="189991" cy="170891"/>
              <a:chOff x="3841804" y="1936924"/>
              <a:chExt cx="189991" cy="170891"/>
            </a:xfrm>
          </p:grpSpPr>
          <p:sp>
            <p:nvSpPr>
              <p:cNvPr id="632" name="Oval 631">
                <a:extLst>
                  <a:ext uri="{FF2B5EF4-FFF2-40B4-BE49-F238E27FC236}">
                    <a16:creationId xmlns:a16="http://schemas.microsoft.com/office/drawing/2014/main" id="{357263C8-1751-6D48-92C0-BDA0BD892CE7}"/>
                  </a:ext>
                </a:extLst>
              </p:cNvPr>
              <p:cNvSpPr/>
              <p:nvPr/>
            </p:nvSpPr>
            <p:spPr>
              <a:xfrm>
                <a:off x="3846014" y="1936924"/>
                <a:ext cx="185781" cy="17089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892">
                  <a:defRPr/>
                </a:pPr>
                <a:endParaRPr lang="en-US" sz="1350" kern="0" dirty="0">
                  <a:solidFill>
                    <a:srgbClr val="005073"/>
                  </a:solidFill>
                  <a:latin typeface="CiscoSansTT ExtraLight"/>
                  <a:ea typeface="+mn-ea"/>
                  <a:cs typeface="+mn-cs"/>
                </a:endParaRPr>
              </a:p>
            </p:txBody>
          </p:sp>
          <p:pic>
            <p:nvPicPr>
              <p:cNvPr id="633" name="Picture 632">
                <a:extLst>
                  <a:ext uri="{FF2B5EF4-FFF2-40B4-BE49-F238E27FC236}">
                    <a16:creationId xmlns:a16="http://schemas.microsoft.com/office/drawing/2014/main" id="{BEC3BDFE-F693-DB47-90C7-7CD68CF930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1804" y="1960923"/>
                <a:ext cx="189991" cy="110597"/>
              </a:xfrm>
              <a:prstGeom prst="rect">
                <a:avLst/>
              </a:prstGeom>
            </p:spPr>
          </p:pic>
        </p:grpSp>
      </p:grpSp>
      <p:grpSp>
        <p:nvGrpSpPr>
          <p:cNvPr id="634" name="Group 633">
            <a:extLst>
              <a:ext uri="{FF2B5EF4-FFF2-40B4-BE49-F238E27FC236}">
                <a16:creationId xmlns:a16="http://schemas.microsoft.com/office/drawing/2014/main" id="{C66FED6B-31CA-5149-A819-44DBE471B995}"/>
              </a:ext>
            </a:extLst>
          </p:cNvPr>
          <p:cNvGrpSpPr/>
          <p:nvPr/>
        </p:nvGrpSpPr>
        <p:grpSpPr>
          <a:xfrm>
            <a:off x="1710112" y="1671112"/>
            <a:ext cx="1136666" cy="171290"/>
            <a:chOff x="4266629" y="1067704"/>
            <a:chExt cx="1515554" cy="228387"/>
          </a:xfrm>
        </p:grpSpPr>
        <p:sp>
          <p:nvSpPr>
            <p:cNvPr id="635" name="TextBox 634">
              <a:extLst>
                <a:ext uri="{FF2B5EF4-FFF2-40B4-BE49-F238E27FC236}">
                  <a16:creationId xmlns:a16="http://schemas.microsoft.com/office/drawing/2014/main" id="{D7B5E4F3-FE43-914A-900D-6CF2B229F692}"/>
                </a:ext>
              </a:extLst>
            </p:cNvPr>
            <p:cNvSpPr txBox="1"/>
            <p:nvPr/>
          </p:nvSpPr>
          <p:spPr>
            <a:xfrm>
              <a:off x="4266629" y="1067704"/>
              <a:ext cx="1515554" cy="22838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9">
                <a:defRPr/>
              </a:pPr>
              <a:r>
                <a:rPr lang="en-US" sz="450" kern="0" dirty="0">
                  <a:solidFill>
                    <a:srgbClr val="000000"/>
                  </a:solidFill>
                </a:rPr>
                <a:t>     Cisco Container Platform (CCP)</a:t>
              </a:r>
            </a:p>
          </p:txBody>
        </p:sp>
        <p:pic>
          <p:nvPicPr>
            <p:cNvPr id="636" name="Picture 635">
              <a:extLst>
                <a:ext uri="{FF2B5EF4-FFF2-40B4-BE49-F238E27FC236}">
                  <a16:creationId xmlns:a16="http://schemas.microsoft.com/office/drawing/2014/main" id="{9C9CE267-DAC6-704D-8516-941359D36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7272" y="1096648"/>
              <a:ext cx="164102" cy="159218"/>
            </a:xfrm>
            <a:prstGeom prst="rect">
              <a:avLst/>
            </a:prstGeom>
          </p:spPr>
        </p:pic>
      </p:grpSp>
      <p:grpSp>
        <p:nvGrpSpPr>
          <p:cNvPr id="637" name="Group 636">
            <a:extLst>
              <a:ext uri="{FF2B5EF4-FFF2-40B4-BE49-F238E27FC236}">
                <a16:creationId xmlns:a16="http://schemas.microsoft.com/office/drawing/2014/main" id="{CE906D19-9A25-2F41-8416-C596F2EB68FB}"/>
              </a:ext>
            </a:extLst>
          </p:cNvPr>
          <p:cNvGrpSpPr/>
          <p:nvPr/>
        </p:nvGrpSpPr>
        <p:grpSpPr>
          <a:xfrm>
            <a:off x="1710112" y="1480378"/>
            <a:ext cx="1136666" cy="171290"/>
            <a:chOff x="4266629" y="822949"/>
            <a:chExt cx="1515554" cy="228387"/>
          </a:xfrm>
        </p:grpSpPr>
        <p:sp>
          <p:nvSpPr>
            <p:cNvPr id="638" name="TextBox 637">
              <a:extLst>
                <a:ext uri="{FF2B5EF4-FFF2-40B4-BE49-F238E27FC236}">
                  <a16:creationId xmlns:a16="http://schemas.microsoft.com/office/drawing/2014/main" id="{6F680027-0B8F-6A40-939A-17A9C2447C94}"/>
                </a:ext>
              </a:extLst>
            </p:cNvPr>
            <p:cNvSpPr txBox="1"/>
            <p:nvPr/>
          </p:nvSpPr>
          <p:spPr>
            <a:xfrm>
              <a:off x="4266629" y="822949"/>
              <a:ext cx="1515554" cy="22838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9">
                <a:defRPr/>
              </a:pPr>
              <a:r>
                <a:rPr lang="en-US" sz="525" kern="0" dirty="0">
                  <a:solidFill>
                    <a:srgbClr val="000000"/>
                  </a:solidFill>
                </a:rPr>
                <a:t>AppDynamics</a:t>
              </a:r>
            </a:p>
          </p:txBody>
        </p:sp>
        <p:pic>
          <p:nvPicPr>
            <p:cNvPr id="639" name="Picture 638">
              <a:extLst>
                <a:ext uri="{FF2B5EF4-FFF2-40B4-BE49-F238E27FC236}">
                  <a16:creationId xmlns:a16="http://schemas.microsoft.com/office/drawing/2014/main" id="{D27AFE99-C860-5740-9E36-0BE9B6770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97132" y="830284"/>
              <a:ext cx="211941" cy="211941"/>
            </a:xfrm>
            <a:prstGeom prst="rect">
              <a:avLst/>
            </a:prstGeom>
          </p:spPr>
        </p:pic>
      </p:grpSp>
      <p:grpSp>
        <p:nvGrpSpPr>
          <p:cNvPr id="640" name="Group 639">
            <a:extLst>
              <a:ext uri="{FF2B5EF4-FFF2-40B4-BE49-F238E27FC236}">
                <a16:creationId xmlns:a16="http://schemas.microsoft.com/office/drawing/2014/main" id="{7939D2C8-DA59-DB47-8C37-AD5543FF539E}"/>
              </a:ext>
            </a:extLst>
          </p:cNvPr>
          <p:cNvGrpSpPr/>
          <p:nvPr/>
        </p:nvGrpSpPr>
        <p:grpSpPr>
          <a:xfrm>
            <a:off x="1710112" y="1861849"/>
            <a:ext cx="1136666" cy="171290"/>
            <a:chOff x="4274933" y="1312458"/>
            <a:chExt cx="1515554" cy="228387"/>
          </a:xfrm>
        </p:grpSpPr>
        <p:sp>
          <p:nvSpPr>
            <p:cNvPr id="641" name="TextBox 640">
              <a:extLst>
                <a:ext uri="{FF2B5EF4-FFF2-40B4-BE49-F238E27FC236}">
                  <a16:creationId xmlns:a16="http://schemas.microsoft.com/office/drawing/2014/main" id="{5EB40F40-D622-5642-949F-7E2F14DFD8B8}"/>
                </a:ext>
              </a:extLst>
            </p:cNvPr>
            <p:cNvSpPr txBox="1"/>
            <p:nvPr/>
          </p:nvSpPr>
          <p:spPr>
            <a:xfrm>
              <a:off x="4274933" y="1312458"/>
              <a:ext cx="1515554" cy="228387"/>
            </a:xfrm>
            <a:prstGeom prst="roundRect">
              <a:avLst>
                <a:gd name="adj" fmla="val 50000"/>
              </a:avLst>
            </a:prstGeom>
            <a:solidFill>
              <a:srgbClr val="94CE58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9">
                <a:defRPr/>
              </a:pPr>
              <a:r>
                <a:rPr lang="en-US" sz="525" kern="0" dirty="0">
                  <a:solidFill>
                    <a:srgbClr val="000000"/>
                  </a:solidFill>
                </a:rPr>
                <a:t>CWOM/Turbonomic</a:t>
              </a:r>
            </a:p>
          </p:txBody>
        </p:sp>
        <p:pic>
          <p:nvPicPr>
            <p:cNvPr id="642" name="Picture 641">
              <a:extLst>
                <a:ext uri="{FF2B5EF4-FFF2-40B4-BE49-F238E27FC236}">
                  <a16:creationId xmlns:a16="http://schemas.microsoft.com/office/drawing/2014/main" id="{5DD6E3EB-0177-7742-B1F6-C481E8D12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13246" y="1343620"/>
              <a:ext cx="168128" cy="168128"/>
            </a:xfrm>
            <a:prstGeom prst="rect">
              <a:avLst/>
            </a:prstGeom>
          </p:spPr>
        </p:pic>
      </p:grpSp>
      <p:grpSp>
        <p:nvGrpSpPr>
          <p:cNvPr id="643" name="Group 642">
            <a:extLst>
              <a:ext uri="{FF2B5EF4-FFF2-40B4-BE49-F238E27FC236}">
                <a16:creationId xmlns:a16="http://schemas.microsoft.com/office/drawing/2014/main" id="{417BC190-ED00-1747-9E5F-C45AC0BD5269}"/>
              </a:ext>
            </a:extLst>
          </p:cNvPr>
          <p:cNvGrpSpPr/>
          <p:nvPr/>
        </p:nvGrpSpPr>
        <p:grpSpPr>
          <a:xfrm>
            <a:off x="1710112" y="2243320"/>
            <a:ext cx="1136666" cy="171290"/>
            <a:chOff x="4276458" y="1841842"/>
            <a:chExt cx="1515554" cy="228387"/>
          </a:xfrm>
        </p:grpSpPr>
        <p:sp>
          <p:nvSpPr>
            <p:cNvPr id="644" name="TextBox 643">
              <a:extLst>
                <a:ext uri="{FF2B5EF4-FFF2-40B4-BE49-F238E27FC236}">
                  <a16:creationId xmlns:a16="http://schemas.microsoft.com/office/drawing/2014/main" id="{C1861503-560A-3442-9AEF-E043CEDA12DC}"/>
                </a:ext>
              </a:extLst>
            </p:cNvPr>
            <p:cNvSpPr txBox="1"/>
            <p:nvPr/>
          </p:nvSpPr>
          <p:spPr>
            <a:xfrm>
              <a:off x="4276458" y="1841842"/>
              <a:ext cx="1515554" cy="228387"/>
            </a:xfrm>
            <a:prstGeom prst="roundRect">
              <a:avLst>
                <a:gd name="adj" fmla="val 50000"/>
              </a:avLst>
            </a:prstGeom>
            <a:solidFill>
              <a:srgbClr val="E02726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9">
                <a:defRPr/>
              </a:pPr>
              <a:r>
                <a:rPr lang="en-US" sz="525" kern="0" dirty="0">
                  <a:solidFill>
                    <a:srgbClr val="FFFFFF"/>
                  </a:solidFill>
                </a:rPr>
                <a:t>Tetration</a:t>
              </a:r>
            </a:p>
          </p:txBody>
        </p:sp>
        <p:grpSp>
          <p:nvGrpSpPr>
            <p:cNvPr id="645" name="Group 644">
              <a:extLst>
                <a:ext uri="{FF2B5EF4-FFF2-40B4-BE49-F238E27FC236}">
                  <a16:creationId xmlns:a16="http://schemas.microsoft.com/office/drawing/2014/main" id="{56C55999-78AB-224F-A85E-8C0D3963080A}"/>
                </a:ext>
              </a:extLst>
            </p:cNvPr>
            <p:cNvGrpSpPr/>
            <p:nvPr/>
          </p:nvGrpSpPr>
          <p:grpSpPr>
            <a:xfrm>
              <a:off x="4316290" y="1863926"/>
              <a:ext cx="198333" cy="182437"/>
              <a:chOff x="3849338" y="1680840"/>
              <a:chExt cx="198333" cy="182437"/>
            </a:xfrm>
          </p:grpSpPr>
          <p:sp>
            <p:nvSpPr>
              <p:cNvPr id="646" name="Oval 645">
                <a:extLst>
                  <a:ext uri="{FF2B5EF4-FFF2-40B4-BE49-F238E27FC236}">
                    <a16:creationId xmlns:a16="http://schemas.microsoft.com/office/drawing/2014/main" id="{97119E61-613A-1142-803A-4C8D1BA6ED46}"/>
                  </a:ext>
                </a:extLst>
              </p:cNvPr>
              <p:cNvSpPr/>
              <p:nvPr/>
            </p:nvSpPr>
            <p:spPr>
              <a:xfrm>
                <a:off x="3849338" y="1680840"/>
                <a:ext cx="198333" cy="182437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2892">
                  <a:defRPr/>
                </a:pPr>
                <a:endParaRPr lang="en-US" sz="1350" kern="0" dirty="0">
                  <a:solidFill>
                    <a:srgbClr val="005073"/>
                  </a:solidFill>
                  <a:latin typeface="CiscoSansTT ExtraLight"/>
                  <a:ea typeface="+mn-ea"/>
                  <a:cs typeface="+mn-cs"/>
                </a:endParaRPr>
              </a:p>
            </p:txBody>
          </p:sp>
          <p:pic>
            <p:nvPicPr>
              <p:cNvPr id="647" name="Picture 646">
                <a:extLst>
                  <a:ext uri="{FF2B5EF4-FFF2-40B4-BE49-F238E27FC236}">
                    <a16:creationId xmlns:a16="http://schemas.microsoft.com/office/drawing/2014/main" id="{70A263D7-3188-5E41-BCAF-CFB1242F79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73897" y="1693547"/>
                <a:ext cx="142864" cy="150191"/>
              </a:xfrm>
              <a:prstGeom prst="rect">
                <a:avLst/>
              </a:prstGeom>
            </p:spPr>
          </p:pic>
        </p:grpSp>
      </p:grpSp>
      <p:sp>
        <p:nvSpPr>
          <p:cNvPr id="648" name="Rounded Rectangle 90">
            <a:extLst>
              <a:ext uri="{FF2B5EF4-FFF2-40B4-BE49-F238E27FC236}">
                <a16:creationId xmlns:a16="http://schemas.microsoft.com/office/drawing/2014/main" id="{59C8A3DB-DEF9-994B-8B44-B28F27017E8D}"/>
              </a:ext>
            </a:extLst>
          </p:cNvPr>
          <p:cNvSpPr/>
          <p:nvPr/>
        </p:nvSpPr>
        <p:spPr>
          <a:xfrm>
            <a:off x="1600628" y="804333"/>
            <a:ext cx="1365605" cy="3744349"/>
          </a:xfrm>
          <a:prstGeom prst="roundRect">
            <a:avLst>
              <a:gd name="adj" fmla="val 4949"/>
            </a:avLst>
          </a:prstGeom>
          <a:noFill/>
          <a:ln w="25400" cap="rnd" cmpd="sng" algn="ctr">
            <a:solidFill>
              <a:srgbClr val="FFFFFF">
                <a:lumMod val="75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algn="ctr" defTabSz="5142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69" kern="0" dirty="0">
              <a:solidFill>
                <a:srgbClr val="FFFFFF"/>
              </a:solidFill>
              <a:latin typeface="CiscoSansTT ExtraLight"/>
              <a:ea typeface="+mn-ea"/>
              <a:cs typeface="+mn-cs"/>
            </a:endParaRPr>
          </a:p>
        </p:txBody>
      </p: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0D4DE3E5-DB80-A047-9F9E-C4700312C021}"/>
              </a:ext>
            </a:extLst>
          </p:cNvPr>
          <p:cNvCxnSpPr>
            <a:cxnSpLocks/>
          </p:cNvCxnSpPr>
          <p:nvPr/>
        </p:nvCxnSpPr>
        <p:spPr>
          <a:xfrm>
            <a:off x="1612958" y="2863990"/>
            <a:ext cx="1330973" cy="0"/>
          </a:xfrm>
          <a:prstGeom prst="line">
            <a:avLst/>
          </a:prstGeom>
          <a:noFill/>
          <a:ln w="9525" cap="flat" cmpd="sng" algn="ctr">
            <a:solidFill>
              <a:srgbClr val="282828">
                <a:lumMod val="50000"/>
                <a:lumOff val="50000"/>
                <a:alpha val="50000"/>
              </a:srgbClr>
            </a:solidFill>
            <a:prstDash val="dashDot"/>
          </a:ln>
          <a:effectLst/>
        </p:spPr>
      </p:cxnSp>
      <p:grpSp>
        <p:nvGrpSpPr>
          <p:cNvPr id="650" name="Group 649">
            <a:extLst>
              <a:ext uri="{FF2B5EF4-FFF2-40B4-BE49-F238E27FC236}">
                <a16:creationId xmlns:a16="http://schemas.microsoft.com/office/drawing/2014/main" id="{EBE6FED4-2FCB-124F-B485-AC2AAE36B42C}"/>
              </a:ext>
            </a:extLst>
          </p:cNvPr>
          <p:cNvGrpSpPr/>
          <p:nvPr/>
        </p:nvGrpSpPr>
        <p:grpSpPr>
          <a:xfrm>
            <a:off x="1710112" y="2624788"/>
            <a:ext cx="1136666" cy="171290"/>
            <a:chOff x="4276458" y="2358390"/>
            <a:chExt cx="1515554" cy="228387"/>
          </a:xfrm>
        </p:grpSpPr>
        <p:sp>
          <p:nvSpPr>
            <p:cNvPr id="651" name="TextBox 650">
              <a:extLst>
                <a:ext uri="{FF2B5EF4-FFF2-40B4-BE49-F238E27FC236}">
                  <a16:creationId xmlns:a16="http://schemas.microsoft.com/office/drawing/2014/main" id="{819ABDBB-F44A-0540-897C-42FD8C645253}"/>
                </a:ext>
              </a:extLst>
            </p:cNvPr>
            <p:cNvSpPr txBox="1"/>
            <p:nvPr/>
          </p:nvSpPr>
          <p:spPr>
            <a:xfrm>
              <a:off x="4276458" y="2358390"/>
              <a:ext cx="1515554" cy="228387"/>
            </a:xfrm>
            <a:prstGeom prst="roundRect">
              <a:avLst>
                <a:gd name="adj" fmla="val 50000"/>
              </a:avLst>
            </a:prstGeom>
            <a:solidFill>
              <a:srgbClr val="27B8FC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9">
                <a:defRPr/>
              </a:pPr>
              <a:r>
                <a:rPr lang="en-US" sz="525" kern="0" dirty="0">
                  <a:solidFill>
                    <a:srgbClr val="FFFFFF"/>
                  </a:solidFill>
                </a:rPr>
                <a:t>CSR 1000v</a:t>
              </a:r>
            </a:p>
          </p:txBody>
        </p:sp>
        <p:pic>
          <p:nvPicPr>
            <p:cNvPr id="652" name="Picture 651">
              <a:extLst>
                <a:ext uri="{FF2B5EF4-FFF2-40B4-BE49-F238E27FC236}">
                  <a16:creationId xmlns:a16="http://schemas.microsoft.com/office/drawing/2014/main" id="{91200163-3FA8-1B49-A841-00349D587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98940" y="2409399"/>
              <a:ext cx="226682" cy="150034"/>
            </a:xfrm>
            <a:prstGeom prst="rect">
              <a:avLst/>
            </a:prstGeom>
          </p:spPr>
        </p:pic>
      </p:grpSp>
      <p:grpSp>
        <p:nvGrpSpPr>
          <p:cNvPr id="653" name="Group 652">
            <a:extLst>
              <a:ext uri="{FF2B5EF4-FFF2-40B4-BE49-F238E27FC236}">
                <a16:creationId xmlns:a16="http://schemas.microsoft.com/office/drawing/2014/main" id="{5F1F8894-38BB-8248-A726-C0B85628083C}"/>
              </a:ext>
            </a:extLst>
          </p:cNvPr>
          <p:cNvGrpSpPr/>
          <p:nvPr/>
        </p:nvGrpSpPr>
        <p:grpSpPr>
          <a:xfrm>
            <a:off x="1693594" y="2052583"/>
            <a:ext cx="1153184" cy="171290"/>
            <a:chOff x="6487238" y="1461518"/>
            <a:chExt cx="1537578" cy="228387"/>
          </a:xfrm>
        </p:grpSpPr>
        <p:sp>
          <p:nvSpPr>
            <p:cNvPr id="654" name="TextBox 653">
              <a:extLst>
                <a:ext uri="{FF2B5EF4-FFF2-40B4-BE49-F238E27FC236}">
                  <a16:creationId xmlns:a16="http://schemas.microsoft.com/office/drawing/2014/main" id="{D42EF7F5-019D-1345-A26B-AE37E9A7A2BD}"/>
                </a:ext>
              </a:extLst>
            </p:cNvPr>
            <p:cNvSpPr txBox="1"/>
            <p:nvPr/>
          </p:nvSpPr>
          <p:spPr>
            <a:xfrm>
              <a:off x="6509262" y="1461518"/>
              <a:ext cx="1515554" cy="228387"/>
            </a:xfrm>
            <a:prstGeom prst="roundRect">
              <a:avLst>
                <a:gd name="adj" fmla="val 50000"/>
              </a:avLst>
            </a:prstGeom>
            <a:solidFill>
              <a:srgbClr val="E02726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9">
                <a:defRPr/>
              </a:pPr>
              <a:r>
                <a:rPr lang="en-US" sz="525" kern="0" dirty="0">
                  <a:solidFill>
                    <a:srgbClr val="FFFFFF"/>
                  </a:solidFill>
                </a:rPr>
                <a:t>Stealthwatch Cloud</a:t>
              </a:r>
            </a:p>
          </p:txBody>
        </p:sp>
        <p:pic>
          <p:nvPicPr>
            <p:cNvPr id="655" name="Picture 654">
              <a:extLst>
                <a:ext uri="{FF2B5EF4-FFF2-40B4-BE49-F238E27FC236}">
                  <a16:creationId xmlns:a16="http://schemas.microsoft.com/office/drawing/2014/main" id="{EBE40BE1-8D25-0444-8933-DC986B356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87238" y="1490056"/>
              <a:ext cx="300845" cy="169476"/>
            </a:xfrm>
            <a:prstGeom prst="rect">
              <a:avLst/>
            </a:prstGeom>
          </p:spPr>
        </p:pic>
      </p:grpSp>
      <p:grpSp>
        <p:nvGrpSpPr>
          <p:cNvPr id="656" name="Group 655">
            <a:extLst>
              <a:ext uri="{FF2B5EF4-FFF2-40B4-BE49-F238E27FC236}">
                <a16:creationId xmlns:a16="http://schemas.microsoft.com/office/drawing/2014/main" id="{DD846307-5BCD-9444-B9A3-36D045D4E513}"/>
              </a:ext>
            </a:extLst>
          </p:cNvPr>
          <p:cNvGrpSpPr/>
          <p:nvPr/>
        </p:nvGrpSpPr>
        <p:grpSpPr>
          <a:xfrm>
            <a:off x="2289147" y="2436412"/>
            <a:ext cx="563348" cy="171290"/>
            <a:chOff x="7281309" y="1973289"/>
            <a:chExt cx="751130" cy="228387"/>
          </a:xfrm>
        </p:grpSpPr>
        <p:sp>
          <p:nvSpPr>
            <p:cNvPr id="657" name="TextBox 656">
              <a:extLst>
                <a:ext uri="{FF2B5EF4-FFF2-40B4-BE49-F238E27FC236}">
                  <a16:creationId xmlns:a16="http://schemas.microsoft.com/office/drawing/2014/main" id="{6DA3958D-F846-7A42-B690-88BBCFAF04CE}"/>
                </a:ext>
              </a:extLst>
            </p:cNvPr>
            <p:cNvSpPr txBox="1"/>
            <p:nvPr/>
          </p:nvSpPr>
          <p:spPr>
            <a:xfrm>
              <a:off x="7281309" y="1973289"/>
              <a:ext cx="751130" cy="228387"/>
            </a:xfrm>
            <a:prstGeom prst="roundRect">
              <a:avLst>
                <a:gd name="adj" fmla="val 50000"/>
              </a:avLst>
            </a:prstGeom>
            <a:solidFill>
              <a:srgbClr val="E02726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9">
                <a:defRPr/>
              </a:pPr>
              <a:r>
                <a:rPr lang="en-US" sz="525" kern="0" dirty="0">
                  <a:solidFill>
                    <a:srgbClr val="FFFFFF"/>
                  </a:solidFill>
                </a:rPr>
                <a:t>    AMP4E</a:t>
              </a:r>
            </a:p>
          </p:txBody>
        </p:sp>
        <p:pic>
          <p:nvPicPr>
            <p:cNvPr id="658" name="Picture 657">
              <a:extLst>
                <a:ext uri="{FF2B5EF4-FFF2-40B4-BE49-F238E27FC236}">
                  <a16:creationId xmlns:a16="http://schemas.microsoft.com/office/drawing/2014/main" id="{DA3CF542-0282-3343-ADFF-268FC4F61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07844" y="1973289"/>
              <a:ext cx="229373" cy="228099"/>
            </a:xfrm>
            <a:prstGeom prst="rect">
              <a:avLst/>
            </a:prstGeom>
          </p:spPr>
        </p:pic>
      </p:grpSp>
      <p:grpSp>
        <p:nvGrpSpPr>
          <p:cNvPr id="659" name="Group 658">
            <a:extLst>
              <a:ext uri="{FF2B5EF4-FFF2-40B4-BE49-F238E27FC236}">
                <a16:creationId xmlns:a16="http://schemas.microsoft.com/office/drawing/2014/main" id="{D5FEE17B-1A69-8D4A-8687-C565EA954323}"/>
              </a:ext>
            </a:extLst>
          </p:cNvPr>
          <p:cNvGrpSpPr/>
          <p:nvPr/>
        </p:nvGrpSpPr>
        <p:grpSpPr>
          <a:xfrm>
            <a:off x="1643180" y="2876417"/>
            <a:ext cx="1360646" cy="1568801"/>
            <a:chOff x="6353348" y="2627520"/>
            <a:chExt cx="1814194" cy="2091733"/>
          </a:xfrm>
        </p:grpSpPr>
        <p:sp>
          <p:nvSpPr>
            <p:cNvPr id="660" name="TextBox 659">
              <a:extLst>
                <a:ext uri="{FF2B5EF4-FFF2-40B4-BE49-F238E27FC236}">
                  <a16:creationId xmlns:a16="http://schemas.microsoft.com/office/drawing/2014/main" id="{7C7C6F36-6B88-D141-9480-92E273173A45}"/>
                </a:ext>
              </a:extLst>
            </p:cNvPr>
            <p:cNvSpPr txBox="1"/>
            <p:nvPr/>
          </p:nvSpPr>
          <p:spPr>
            <a:xfrm>
              <a:off x="6502615" y="3127001"/>
              <a:ext cx="1515554" cy="228387"/>
            </a:xfrm>
            <a:prstGeom prst="roundRect">
              <a:avLst>
                <a:gd name="adj" fmla="val 50000"/>
              </a:avLst>
            </a:prstGeom>
            <a:solidFill>
              <a:srgbClr val="FBAB18">
                <a:lumMod val="5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9">
                <a:defRPr/>
              </a:pPr>
              <a:r>
                <a:rPr lang="en-US" sz="525" kern="0" dirty="0">
                  <a:solidFill>
                    <a:srgbClr val="FFFFFF"/>
                  </a:solidFill>
                </a:rPr>
                <a:t>Intersight</a:t>
              </a:r>
            </a:p>
          </p:txBody>
        </p:sp>
        <p:grpSp>
          <p:nvGrpSpPr>
            <p:cNvPr id="661" name="Group 660">
              <a:extLst>
                <a:ext uri="{FF2B5EF4-FFF2-40B4-BE49-F238E27FC236}">
                  <a16:creationId xmlns:a16="http://schemas.microsoft.com/office/drawing/2014/main" id="{8A69F39B-AFB4-6340-A0B4-4ACD0678B1D4}"/>
                </a:ext>
              </a:extLst>
            </p:cNvPr>
            <p:cNvGrpSpPr/>
            <p:nvPr/>
          </p:nvGrpSpPr>
          <p:grpSpPr>
            <a:xfrm>
              <a:off x="6487238" y="3395115"/>
              <a:ext cx="1538263" cy="1324138"/>
              <a:chOff x="3774897" y="3477684"/>
              <a:chExt cx="1538263" cy="1324138"/>
            </a:xfrm>
          </p:grpSpPr>
          <p:sp>
            <p:nvSpPr>
              <p:cNvPr id="674" name="Rectangle: Rounded Corners 258">
                <a:extLst>
                  <a:ext uri="{FF2B5EF4-FFF2-40B4-BE49-F238E27FC236}">
                    <a16:creationId xmlns:a16="http://schemas.microsoft.com/office/drawing/2014/main" id="{8F856369-CBB6-8C44-960C-B963CC1172E3}"/>
                  </a:ext>
                </a:extLst>
              </p:cNvPr>
              <p:cNvSpPr/>
              <p:nvPr/>
            </p:nvSpPr>
            <p:spPr>
              <a:xfrm>
                <a:off x="3774897" y="3477684"/>
                <a:ext cx="1538263" cy="1324138"/>
              </a:xfrm>
              <a:prstGeom prst="roundRect">
                <a:avLst/>
              </a:prstGeom>
              <a:solidFill>
                <a:srgbClr val="005073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4280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75" b="1" kern="0" dirty="0">
                  <a:solidFill>
                    <a:srgbClr val="FFFFFF"/>
                  </a:solidFill>
                  <a:latin typeface="CiscoSansTT ExtraLight" charset="0"/>
                  <a:ea typeface="CiscoSansTT ExtraLight" charset="0"/>
                  <a:cs typeface="CiscoSansTT ExtraLight" charset="0"/>
                </a:endParaRPr>
              </a:p>
            </p:txBody>
          </p:sp>
          <p:grpSp>
            <p:nvGrpSpPr>
              <p:cNvPr id="675" name="Group 674">
                <a:extLst>
                  <a:ext uri="{FF2B5EF4-FFF2-40B4-BE49-F238E27FC236}">
                    <a16:creationId xmlns:a16="http://schemas.microsoft.com/office/drawing/2014/main" id="{A164AB45-6CB1-9246-B948-EC45E36A15C7}"/>
                  </a:ext>
                </a:extLst>
              </p:cNvPr>
              <p:cNvGrpSpPr/>
              <p:nvPr/>
            </p:nvGrpSpPr>
            <p:grpSpPr>
              <a:xfrm>
                <a:off x="3780307" y="3616720"/>
                <a:ext cx="1517904" cy="241336"/>
                <a:chOff x="3782044" y="3393649"/>
                <a:chExt cx="1517904" cy="241336"/>
              </a:xfrm>
            </p:grpSpPr>
            <p:sp>
              <p:nvSpPr>
                <p:cNvPr id="691" name="Rectangle: Rounded Corners 258">
                  <a:extLst>
                    <a:ext uri="{FF2B5EF4-FFF2-40B4-BE49-F238E27FC236}">
                      <a16:creationId xmlns:a16="http://schemas.microsoft.com/office/drawing/2014/main" id="{C325D2E2-E202-DE49-964C-4E8DCC3DB1A2}"/>
                    </a:ext>
                  </a:extLst>
                </p:cNvPr>
                <p:cNvSpPr/>
                <p:nvPr/>
              </p:nvSpPr>
              <p:spPr>
                <a:xfrm>
                  <a:off x="3782044" y="3393649"/>
                  <a:ext cx="1517904" cy="241336"/>
                </a:xfrm>
                <a:prstGeom prst="roundRect">
                  <a:avLst/>
                </a:prstGeom>
                <a:solidFill>
                  <a:srgbClr val="00507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80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575" b="1" kern="0" dirty="0">
                    <a:solidFill>
                      <a:srgbClr val="FFFFFF"/>
                    </a:solidFill>
                    <a:latin typeface="CiscoSansTT ExtraLight" charset="0"/>
                    <a:ea typeface="CiscoSansTT ExtraLight" charset="0"/>
                    <a:cs typeface="CiscoSansTT ExtraLight" charset="0"/>
                  </a:endParaRPr>
                </a:p>
              </p:txBody>
            </p:sp>
            <p:grpSp>
              <p:nvGrpSpPr>
                <p:cNvPr id="692" name="Group 691">
                  <a:extLst>
                    <a:ext uri="{FF2B5EF4-FFF2-40B4-BE49-F238E27FC236}">
                      <a16:creationId xmlns:a16="http://schemas.microsoft.com/office/drawing/2014/main" id="{226548D2-A3C6-ED49-8D51-65435D0C9F79}"/>
                    </a:ext>
                  </a:extLst>
                </p:cNvPr>
                <p:cNvGrpSpPr/>
                <p:nvPr/>
              </p:nvGrpSpPr>
              <p:grpSpPr>
                <a:xfrm>
                  <a:off x="3864864" y="3438982"/>
                  <a:ext cx="1369849" cy="161299"/>
                  <a:chOff x="2197704" y="3451060"/>
                  <a:chExt cx="1359615" cy="148533"/>
                </a:xfrm>
              </p:grpSpPr>
              <p:sp>
                <p:nvSpPr>
                  <p:cNvPr id="693" name="TextBox 692">
                    <a:extLst>
                      <a:ext uri="{FF2B5EF4-FFF2-40B4-BE49-F238E27FC236}">
                        <a16:creationId xmlns:a16="http://schemas.microsoft.com/office/drawing/2014/main" id="{4C699EDF-F4AF-604E-9B79-889BF3DFC37B}"/>
                      </a:ext>
                    </a:extLst>
                  </p:cNvPr>
                  <p:cNvSpPr txBox="1"/>
                  <p:nvPr/>
                </p:nvSpPr>
                <p:spPr>
                  <a:xfrm>
                    <a:off x="2197704" y="3451060"/>
                    <a:ext cx="668601" cy="14853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90000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algn="ctr" defTabSz="457090">
                      <a:lnSpc>
                        <a:spcPct val="85000"/>
                      </a:lnSpc>
                      <a:defRPr sz="700" b="1">
                        <a:solidFill>
                          <a:schemeClr val="tx2"/>
                        </a:solidFill>
                        <a:latin typeface="CiscoSansTT ExtraLight" charset="0"/>
                        <a:ea typeface="CiscoSansTT ExtraLight" charset="0"/>
                        <a:cs typeface="CiscoSansTT ExtraLight" charset="0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9pPr>
                  </a:lstStyle>
                  <a:p>
                    <a:pPr defTabSz="342809">
                      <a:defRPr/>
                    </a:pPr>
                    <a:r>
                      <a:rPr lang="en-US" sz="525" kern="0" dirty="0">
                        <a:solidFill>
                          <a:srgbClr val="0070C0"/>
                        </a:solidFill>
                      </a:rPr>
                      <a:t>     Kubernetes</a:t>
                    </a:r>
                  </a:p>
                </p:txBody>
              </p:sp>
              <p:sp>
                <p:nvSpPr>
                  <p:cNvPr id="694" name="TextBox 693">
                    <a:extLst>
                      <a:ext uri="{FF2B5EF4-FFF2-40B4-BE49-F238E27FC236}">
                        <a16:creationId xmlns:a16="http://schemas.microsoft.com/office/drawing/2014/main" id="{EFFDEFDA-4D2E-9C45-BF2C-BE1CE3855446}"/>
                      </a:ext>
                    </a:extLst>
                  </p:cNvPr>
                  <p:cNvSpPr txBox="1"/>
                  <p:nvPr/>
                </p:nvSpPr>
                <p:spPr>
                  <a:xfrm>
                    <a:off x="2889807" y="3451060"/>
                    <a:ext cx="667512" cy="14853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90000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algn="ctr" defTabSz="457090">
                      <a:lnSpc>
                        <a:spcPct val="85000"/>
                      </a:lnSpc>
                      <a:defRPr sz="700" b="1">
                        <a:solidFill>
                          <a:schemeClr val="tx2"/>
                        </a:solidFill>
                        <a:latin typeface="CiscoSansTT ExtraLight" charset="0"/>
                        <a:ea typeface="CiscoSansTT ExtraLight" charset="0"/>
                        <a:cs typeface="CiscoSansTT ExtraLight" charset="0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9pPr>
                  </a:lstStyle>
                  <a:p>
                    <a:pPr defTabSz="342809">
                      <a:defRPr/>
                    </a:pPr>
                    <a:r>
                      <a:rPr lang="en-US" sz="525" kern="0" dirty="0">
                        <a:solidFill>
                          <a:srgbClr val="0070C0"/>
                        </a:solidFill>
                      </a:rPr>
                      <a:t>  VMware</a:t>
                    </a:r>
                  </a:p>
                </p:txBody>
              </p:sp>
            </p:grpSp>
          </p:grpSp>
          <p:grpSp>
            <p:nvGrpSpPr>
              <p:cNvPr id="678" name="Group 677">
                <a:extLst>
                  <a:ext uri="{FF2B5EF4-FFF2-40B4-BE49-F238E27FC236}">
                    <a16:creationId xmlns:a16="http://schemas.microsoft.com/office/drawing/2014/main" id="{649F9604-37E2-1041-96DF-4361F8D09433}"/>
                  </a:ext>
                </a:extLst>
              </p:cNvPr>
              <p:cNvGrpSpPr/>
              <p:nvPr/>
            </p:nvGrpSpPr>
            <p:grpSpPr>
              <a:xfrm>
                <a:off x="3784678" y="3897782"/>
                <a:ext cx="1515554" cy="691713"/>
                <a:chOff x="3792011" y="3694057"/>
                <a:chExt cx="1515554" cy="691713"/>
              </a:xfrm>
            </p:grpSpPr>
            <p:grpSp>
              <p:nvGrpSpPr>
                <p:cNvPr id="680" name="Group 679">
                  <a:extLst>
                    <a:ext uri="{FF2B5EF4-FFF2-40B4-BE49-F238E27FC236}">
                      <a16:creationId xmlns:a16="http://schemas.microsoft.com/office/drawing/2014/main" id="{EB6E2BE1-0984-D146-A761-BFB017CE68EB}"/>
                    </a:ext>
                  </a:extLst>
                </p:cNvPr>
                <p:cNvGrpSpPr/>
                <p:nvPr/>
              </p:nvGrpSpPr>
              <p:grpSpPr>
                <a:xfrm>
                  <a:off x="3792011" y="3694057"/>
                  <a:ext cx="1515554" cy="691713"/>
                  <a:chOff x="2114138" y="3665342"/>
                  <a:chExt cx="1515554" cy="636968"/>
                </a:xfrm>
              </p:grpSpPr>
              <p:sp>
                <p:nvSpPr>
                  <p:cNvPr id="682" name="Rectangle: Rounded Corners 195">
                    <a:extLst>
                      <a:ext uri="{FF2B5EF4-FFF2-40B4-BE49-F238E27FC236}">
                        <a16:creationId xmlns:a16="http://schemas.microsoft.com/office/drawing/2014/main" id="{D25CF1A0-D95B-2E45-87ED-5ACF099BA3C5}"/>
                      </a:ext>
                    </a:extLst>
                  </p:cNvPr>
                  <p:cNvSpPr/>
                  <p:nvPr/>
                </p:nvSpPr>
                <p:spPr>
                  <a:xfrm>
                    <a:off x="2114138" y="3665342"/>
                    <a:ext cx="1515554" cy="636968"/>
                  </a:xfrm>
                  <a:prstGeom prst="roundRect">
                    <a:avLst>
                      <a:gd name="adj" fmla="val 12954"/>
                    </a:avLst>
                  </a:prstGeom>
                  <a:solidFill>
                    <a:srgbClr val="00507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42809">
                      <a:lnSpc>
                        <a:spcPct val="85000"/>
                      </a:lnSpc>
                      <a:defRPr/>
                    </a:pPr>
                    <a:endParaRPr lang="en-US" sz="600" b="1" kern="0" dirty="0">
                      <a:solidFill>
                        <a:srgbClr val="FFFFFF"/>
                      </a:solidFill>
                      <a:latin typeface="CiscoSansTT ExtraLight" charset="0"/>
                      <a:ea typeface="+mn-ea"/>
                      <a:cs typeface="CiscoSansTT ExtraLight" charset="0"/>
                    </a:endParaRPr>
                  </a:p>
                </p:txBody>
              </p:sp>
              <p:grpSp>
                <p:nvGrpSpPr>
                  <p:cNvPr id="683" name="Group 682">
                    <a:extLst>
                      <a:ext uri="{FF2B5EF4-FFF2-40B4-BE49-F238E27FC236}">
                        <a16:creationId xmlns:a16="http://schemas.microsoft.com/office/drawing/2014/main" id="{A03F59C8-487F-DE42-8CCB-C65FE21A5192}"/>
                      </a:ext>
                    </a:extLst>
                  </p:cNvPr>
                  <p:cNvGrpSpPr/>
                  <p:nvPr/>
                </p:nvGrpSpPr>
                <p:grpSpPr>
                  <a:xfrm>
                    <a:off x="2379541" y="3916772"/>
                    <a:ext cx="952205" cy="350589"/>
                    <a:chOff x="7891032" y="4306309"/>
                    <a:chExt cx="952205" cy="350589"/>
                  </a:xfrm>
                </p:grpSpPr>
                <p:grpSp>
                  <p:nvGrpSpPr>
                    <p:cNvPr id="684" name="Group 683">
                      <a:extLst>
                        <a:ext uri="{FF2B5EF4-FFF2-40B4-BE49-F238E27FC236}">
                          <a16:creationId xmlns:a16="http://schemas.microsoft.com/office/drawing/2014/main" id="{94332696-B817-AB46-9616-4153B20BA2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91032" y="4309191"/>
                      <a:ext cx="437942" cy="347707"/>
                      <a:chOff x="3466120" y="5712610"/>
                      <a:chExt cx="437942" cy="347707"/>
                    </a:xfrm>
                  </p:grpSpPr>
                  <p:sp>
                    <p:nvSpPr>
                      <p:cNvPr id="689" name="TextBox 688">
                        <a:extLst>
                          <a:ext uri="{FF2B5EF4-FFF2-40B4-BE49-F238E27FC236}">
                            <a16:creationId xmlns:a16="http://schemas.microsoft.com/office/drawing/2014/main" id="{30C4252C-5321-E445-833E-320E908BC8E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466120" y="5712610"/>
                        <a:ext cx="437942" cy="347707"/>
                      </a:xfrm>
                      <a:prstGeom prst="roundRect">
                        <a:avLst/>
                      </a:prstGeom>
                      <a:solidFill>
                        <a:srgbClr val="FFFFFF">
                          <a:alpha val="90000"/>
                        </a:srgbClr>
                      </a:solidFill>
                      <a:ln w="3175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ot="0" spcFirstLastPara="0" vertOverflow="overflow" horzOverflow="overflow" vert="horz" wrap="none" lIns="51435" tIns="25718" rIns="51435" bIns="25718" numCol="1" spcCol="0" rtlCol="0" fromWordArt="0" anchor="b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en-US"/>
                        </a:defPPr>
                        <a:lvl1pPr algn="ctr" defTabSz="457090">
                          <a:lnSpc>
                            <a:spcPct val="85000"/>
                          </a:lnSpc>
                          <a:defRPr sz="700" b="1">
                            <a:solidFill>
                              <a:schemeClr val="tx2"/>
                            </a:solidFill>
                            <a:latin typeface="CiscoSansTT ExtraLight" charset="0"/>
                            <a:ea typeface="CiscoSansTT ExtraLight" charset="0"/>
                            <a:cs typeface="CiscoSansTT ExtraLight" charset="0"/>
                          </a:defRPr>
                        </a:lvl1pPr>
                        <a:lvl2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2pPr>
                        <a:lvl3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3pPr>
                        <a:lvl4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4pPr>
                        <a:lvl5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5pPr>
                        <a:lvl6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6pPr>
                        <a:lvl7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7pPr>
                        <a:lvl8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8pPr>
                        <a:lvl9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9pPr>
                      </a:lstStyle>
                      <a:p>
                        <a:pPr defTabSz="342809">
                          <a:defRPr/>
                        </a:pPr>
                        <a:r>
                          <a:rPr lang="en-US" sz="525" kern="0" dirty="0">
                            <a:solidFill>
                              <a:srgbClr val="0070C0"/>
                            </a:solidFill>
                          </a:rPr>
                          <a:t>ACI</a:t>
                        </a:r>
                      </a:p>
                    </p:txBody>
                  </p:sp>
                  <p:pic>
                    <p:nvPicPr>
                      <p:cNvPr id="690" name="Graphic 180">
                        <a:extLst>
                          <a:ext uri="{FF2B5EF4-FFF2-40B4-BE49-F238E27FC236}">
                            <a16:creationId xmlns:a16="http://schemas.microsoft.com/office/drawing/2014/main" id="{F6150157-E3B3-E04A-A416-5842D118903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  <a:ext uri="{96DAC541-7B7A-43D3-8B79-37D633B846F1}">
                            <asvg:svgBlip xmlns:asvg="http://schemas.microsoft.com/office/drawing/2016/SVG/main" r:embed="rId13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586013" y="5748566"/>
                        <a:ext cx="216235" cy="127754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685" name="Group 684">
                      <a:extLst>
                        <a:ext uri="{FF2B5EF4-FFF2-40B4-BE49-F238E27FC236}">
                          <a16:creationId xmlns:a16="http://schemas.microsoft.com/office/drawing/2014/main" id="{E65371C0-FE3D-0C48-9EF1-DDF955F373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05295" y="4306309"/>
                      <a:ext cx="437942" cy="347707"/>
                      <a:chOff x="3519547" y="5709728"/>
                      <a:chExt cx="437942" cy="347707"/>
                    </a:xfrm>
                  </p:grpSpPr>
                  <p:sp>
                    <p:nvSpPr>
                      <p:cNvPr id="687" name="TextBox 686">
                        <a:extLst>
                          <a:ext uri="{FF2B5EF4-FFF2-40B4-BE49-F238E27FC236}">
                            <a16:creationId xmlns:a16="http://schemas.microsoft.com/office/drawing/2014/main" id="{C432DB15-53BC-ED4F-9A9B-5061CB7B43D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19547" y="5709728"/>
                        <a:ext cx="437942" cy="347707"/>
                      </a:xfrm>
                      <a:prstGeom prst="roundRect">
                        <a:avLst/>
                      </a:prstGeom>
                      <a:solidFill>
                        <a:srgbClr val="FFFFFF">
                          <a:alpha val="90000"/>
                        </a:srgbClr>
                      </a:solidFill>
                      <a:ln w="3175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ot="0" spcFirstLastPara="0" vertOverflow="overflow" horzOverflow="overflow" vert="horz" wrap="none" lIns="51435" tIns="25718" rIns="51435" bIns="25718" numCol="1" spcCol="0" rtlCol="0" fromWordArt="0" anchor="b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en-US"/>
                        </a:defPPr>
                        <a:lvl1pPr algn="ctr" defTabSz="457090">
                          <a:lnSpc>
                            <a:spcPct val="85000"/>
                          </a:lnSpc>
                          <a:defRPr sz="700" b="1">
                            <a:solidFill>
                              <a:schemeClr val="tx2"/>
                            </a:solidFill>
                            <a:latin typeface="CiscoSansTT ExtraLight" charset="0"/>
                            <a:ea typeface="CiscoSansTT ExtraLight" charset="0"/>
                            <a:cs typeface="CiscoSansTT ExtraLight" charset="0"/>
                          </a:defRPr>
                        </a:lvl1pPr>
                        <a:lvl2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2pPr>
                        <a:lvl3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3pPr>
                        <a:lvl4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4pPr>
                        <a:lvl5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5pPr>
                        <a:lvl6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6pPr>
                        <a:lvl7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7pPr>
                        <a:lvl8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8pPr>
                        <a:lvl9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9pPr>
                      </a:lstStyle>
                      <a:p>
                        <a:pPr defTabSz="342809">
                          <a:defRPr/>
                        </a:pPr>
                        <a:r>
                          <a:rPr lang="en-US" sz="525" kern="0" dirty="0">
                            <a:solidFill>
                              <a:srgbClr val="0070C0"/>
                            </a:solidFill>
                          </a:rPr>
                          <a:t>UCS</a:t>
                        </a:r>
                      </a:p>
                    </p:txBody>
                  </p:sp>
                  <p:pic>
                    <p:nvPicPr>
                      <p:cNvPr id="688" name="Graphic 180">
                        <a:extLst>
                          <a:ext uri="{FF2B5EF4-FFF2-40B4-BE49-F238E27FC236}">
                            <a16:creationId xmlns:a16="http://schemas.microsoft.com/office/drawing/2014/main" id="{134D0B72-80E1-F043-A7E7-4914B854F47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  <a:ext uri="{96DAC541-7B7A-43D3-8B79-37D633B846F1}">
                            <asvg:svgBlip xmlns:asvg="http://schemas.microsoft.com/office/drawing/2016/SVG/main" r:embed="rId13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30401" y="5755829"/>
                        <a:ext cx="216235" cy="127754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pic>
              <p:nvPicPr>
                <p:cNvPr id="681" name="Picture 680">
                  <a:extLst>
                    <a:ext uri="{FF2B5EF4-FFF2-40B4-BE49-F238E27FC236}">
                      <a16:creationId xmlns:a16="http://schemas.microsoft.com/office/drawing/2014/main" id="{BAE41176-4D85-794D-A65F-B1881AA96A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88688" y="3717473"/>
                  <a:ext cx="916302" cy="212606"/>
                </a:xfrm>
                <a:prstGeom prst="rect">
                  <a:avLst/>
                </a:prstGeom>
              </p:spPr>
            </p:pic>
          </p:grpSp>
          <p:sp>
            <p:nvSpPr>
              <p:cNvPr id="677" name="TextBox 676">
                <a:extLst>
                  <a:ext uri="{FF2B5EF4-FFF2-40B4-BE49-F238E27FC236}">
                    <a16:creationId xmlns:a16="http://schemas.microsoft.com/office/drawing/2014/main" id="{2036BCF2-30C6-694A-B3A2-9D38E9CB8B87}"/>
                  </a:ext>
                </a:extLst>
              </p:cNvPr>
              <p:cNvSpPr txBox="1"/>
              <p:nvPr/>
            </p:nvSpPr>
            <p:spPr>
              <a:xfrm>
                <a:off x="4095254" y="4612175"/>
                <a:ext cx="1150549" cy="153888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>
                <a:defPPr>
                  <a:defRPr lang="en-US"/>
                </a:defPPr>
                <a:lvl1pPr>
                  <a:defRPr sz="1000" b="1">
                    <a:solidFill>
                      <a:schemeClr val="accent4"/>
                    </a:solidFill>
                    <a:latin typeface="CiscoSansTT ExtraLight" charset="0"/>
                    <a:ea typeface="CiscoSansTT ExtraLight" charset="0"/>
                    <a:cs typeface="CiscoSansTT ExtraLight" charset="0"/>
                  </a:defRPr>
                </a:lvl1pPr>
              </a:lstStyle>
              <a:p>
                <a:pPr defTabSz="342892">
                  <a:defRPr/>
                </a:pPr>
                <a:r>
                  <a:rPr lang="en-US" sz="750" b="0" kern="0" dirty="0">
                    <a:solidFill>
                      <a:srgbClr val="000000"/>
                    </a:solidFill>
                  </a:rPr>
                  <a:t>Private Cloud</a:t>
                </a:r>
              </a:p>
            </p:txBody>
          </p:sp>
        </p:grpSp>
        <p:cxnSp>
          <p:nvCxnSpPr>
            <p:cNvPr id="662" name="Straight Connector 661">
              <a:extLst>
                <a:ext uri="{FF2B5EF4-FFF2-40B4-BE49-F238E27FC236}">
                  <a16:creationId xmlns:a16="http://schemas.microsoft.com/office/drawing/2014/main" id="{B87691BC-FB6D-DC44-ACB1-42B8229250C9}"/>
                </a:ext>
              </a:extLst>
            </p:cNvPr>
            <p:cNvCxnSpPr>
              <a:cxnSpLocks/>
            </p:cNvCxnSpPr>
            <p:nvPr/>
          </p:nvCxnSpPr>
          <p:spPr>
            <a:xfrm>
              <a:off x="6353348" y="3061232"/>
              <a:ext cx="1814194" cy="0"/>
            </a:xfrm>
            <a:prstGeom prst="line">
              <a:avLst/>
            </a:prstGeom>
            <a:noFill/>
            <a:ln w="9525" cap="flat" cmpd="sng" algn="ctr">
              <a:solidFill>
                <a:srgbClr val="282828">
                  <a:lumMod val="50000"/>
                  <a:lumOff val="50000"/>
                  <a:alpha val="50000"/>
                </a:srgbClr>
              </a:solidFill>
              <a:prstDash val="dashDot"/>
            </a:ln>
            <a:effectLst/>
          </p:spPr>
        </p:cxnSp>
        <p:pic>
          <p:nvPicPr>
            <p:cNvPr id="663" name="Picture 662">
              <a:extLst>
                <a:ext uri="{FF2B5EF4-FFF2-40B4-BE49-F238E27FC236}">
                  <a16:creationId xmlns:a16="http://schemas.microsoft.com/office/drawing/2014/main" id="{3AC2D491-A471-E244-B4C4-EA26C6FD6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0437" y="3584716"/>
              <a:ext cx="147767" cy="143369"/>
            </a:xfrm>
            <a:prstGeom prst="rect">
              <a:avLst/>
            </a:prstGeom>
          </p:spPr>
        </p:pic>
        <p:pic>
          <p:nvPicPr>
            <p:cNvPr id="664" name="Picture 663">
              <a:extLst>
                <a:ext uri="{FF2B5EF4-FFF2-40B4-BE49-F238E27FC236}">
                  <a16:creationId xmlns:a16="http://schemas.microsoft.com/office/drawing/2014/main" id="{A9B1B0B6-38C2-B746-BACE-B7B9244A8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13717" y="3586999"/>
              <a:ext cx="140270" cy="140270"/>
            </a:xfrm>
            <a:prstGeom prst="rect">
              <a:avLst/>
            </a:prstGeom>
          </p:spPr>
        </p:pic>
        <p:sp>
          <p:nvSpPr>
            <p:cNvPr id="665" name="Rectangle: Rounded Corners 258">
              <a:extLst>
                <a:ext uri="{FF2B5EF4-FFF2-40B4-BE49-F238E27FC236}">
                  <a16:creationId xmlns:a16="http://schemas.microsoft.com/office/drawing/2014/main" id="{B86E8626-92BB-C443-A93F-1868A6A7CC4B}"/>
                </a:ext>
              </a:extLst>
            </p:cNvPr>
            <p:cNvSpPr/>
            <p:nvPr/>
          </p:nvSpPr>
          <p:spPr>
            <a:xfrm>
              <a:off x="6513479" y="2627520"/>
              <a:ext cx="1538262" cy="362868"/>
            </a:xfrm>
            <a:prstGeom prst="round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80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75" b="1" kern="0" dirty="0">
                <a:solidFill>
                  <a:srgbClr val="FFFFFF"/>
                </a:solidFill>
                <a:latin typeface="CiscoSansTT ExtraLight" charset="0"/>
                <a:ea typeface="CiscoSansTT ExtraLight" charset="0"/>
                <a:cs typeface="CiscoSansTT ExtraLight" charset="0"/>
              </a:endParaRPr>
            </a:p>
          </p:txBody>
        </p:sp>
        <p:grpSp>
          <p:nvGrpSpPr>
            <p:cNvPr id="666" name="Group 665">
              <a:extLst>
                <a:ext uri="{FF2B5EF4-FFF2-40B4-BE49-F238E27FC236}">
                  <a16:creationId xmlns:a16="http://schemas.microsoft.com/office/drawing/2014/main" id="{CC67F5C4-25E2-0042-AF50-51C21E094A58}"/>
                </a:ext>
              </a:extLst>
            </p:cNvPr>
            <p:cNvGrpSpPr/>
            <p:nvPr/>
          </p:nvGrpSpPr>
          <p:grpSpPr>
            <a:xfrm>
              <a:off x="6542884" y="2710882"/>
              <a:ext cx="437890" cy="213932"/>
              <a:chOff x="4304338" y="2844814"/>
              <a:chExt cx="437890" cy="213932"/>
            </a:xfrm>
          </p:grpSpPr>
          <p:sp>
            <p:nvSpPr>
              <p:cNvPr id="672" name="TextBox 671">
                <a:extLst>
                  <a:ext uri="{FF2B5EF4-FFF2-40B4-BE49-F238E27FC236}">
                    <a16:creationId xmlns:a16="http://schemas.microsoft.com/office/drawing/2014/main" id="{4582940A-A6E7-524E-9DCA-C0F6521A0F96}"/>
                  </a:ext>
                </a:extLst>
              </p:cNvPr>
              <p:cNvSpPr txBox="1"/>
              <p:nvPr/>
            </p:nvSpPr>
            <p:spPr>
              <a:xfrm>
                <a:off x="4304338" y="2844814"/>
                <a:ext cx="437890" cy="213932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 defTabSz="457090">
                  <a:lnSpc>
                    <a:spcPct val="85000"/>
                  </a:lnSpc>
                  <a:defRPr sz="700" b="1">
                    <a:solidFill>
                      <a:schemeClr val="tx2"/>
                    </a:solidFill>
                    <a:latin typeface="CiscoSansTT ExtraLight" charset="0"/>
                    <a:ea typeface="CiscoSansTT ExtraLight" charset="0"/>
                    <a:cs typeface="CiscoSansTT ExtraLight" charset="0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</a:defRPr>
                </a:lvl9pPr>
              </a:lstStyle>
              <a:p>
                <a:pPr defTabSz="342809">
                  <a:defRPr/>
                </a:pPr>
                <a:endParaRPr lang="en-US" sz="525" kern="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673" name="Picture 672">
                <a:extLst>
                  <a:ext uri="{FF2B5EF4-FFF2-40B4-BE49-F238E27FC236}">
                    <a16:creationId xmlns:a16="http://schemas.microsoft.com/office/drawing/2014/main" id="{0CE377A3-BB99-494F-BF46-B774CE9A9F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81706" y="2875785"/>
                <a:ext cx="265029" cy="158620"/>
              </a:xfrm>
              <a:prstGeom prst="rect">
                <a:avLst/>
              </a:prstGeom>
            </p:spPr>
          </p:pic>
        </p:grpSp>
        <p:sp>
          <p:nvSpPr>
            <p:cNvPr id="667" name="TextBox 666">
              <a:extLst>
                <a:ext uri="{FF2B5EF4-FFF2-40B4-BE49-F238E27FC236}">
                  <a16:creationId xmlns:a16="http://schemas.microsoft.com/office/drawing/2014/main" id="{AFD8A22A-E2F4-4D41-B139-26CD40F469A7}"/>
                </a:ext>
              </a:extLst>
            </p:cNvPr>
            <p:cNvSpPr txBox="1"/>
            <p:nvPr/>
          </p:nvSpPr>
          <p:spPr>
            <a:xfrm>
              <a:off x="6997862" y="2710882"/>
              <a:ext cx="497796" cy="213932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89804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9">
                <a:defRPr/>
              </a:pPr>
              <a:endParaRPr lang="en-US" sz="525" kern="0" dirty="0">
                <a:solidFill>
                  <a:srgbClr val="FFFFFF"/>
                </a:solidFill>
              </a:endParaRPr>
            </a:p>
          </p:txBody>
        </p:sp>
        <p:sp>
          <p:nvSpPr>
            <p:cNvPr id="668" name="TextBox 667">
              <a:extLst>
                <a:ext uri="{FF2B5EF4-FFF2-40B4-BE49-F238E27FC236}">
                  <a16:creationId xmlns:a16="http://schemas.microsoft.com/office/drawing/2014/main" id="{340A616B-4E31-104E-8B77-F29E08CD5EBC}"/>
                </a:ext>
              </a:extLst>
            </p:cNvPr>
            <p:cNvSpPr txBox="1"/>
            <p:nvPr/>
          </p:nvSpPr>
          <p:spPr>
            <a:xfrm>
              <a:off x="7514777" y="2710882"/>
              <a:ext cx="497796" cy="213932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89804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9">
                <a:defRPr/>
              </a:pPr>
              <a:endParaRPr lang="en-US" sz="525" kern="0" dirty="0">
                <a:solidFill>
                  <a:srgbClr val="FFFFFF"/>
                </a:solidFill>
              </a:endParaRPr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:a16="http://schemas.microsoft.com/office/drawing/2014/main" id="{83517C15-D6A8-244D-B013-8C96C5B61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096705" y="2701542"/>
              <a:ext cx="289186" cy="214824"/>
            </a:xfrm>
            <a:prstGeom prst="rect">
              <a:avLst/>
            </a:prstGeom>
          </p:spPr>
        </p:pic>
        <p:pic>
          <p:nvPicPr>
            <p:cNvPr id="670" name="Picture 669">
              <a:extLst>
                <a:ext uri="{FF2B5EF4-FFF2-40B4-BE49-F238E27FC236}">
                  <a16:creationId xmlns:a16="http://schemas.microsoft.com/office/drawing/2014/main" id="{B2DEACEE-2ADA-F04F-A9E0-A7C8B572F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504675" y="3142572"/>
              <a:ext cx="289514" cy="193009"/>
            </a:xfrm>
            <a:prstGeom prst="rect">
              <a:avLst/>
            </a:prstGeom>
          </p:spPr>
        </p:pic>
        <p:pic>
          <p:nvPicPr>
            <p:cNvPr id="671" name="Picture 670">
              <a:extLst>
                <a:ext uri="{FF2B5EF4-FFF2-40B4-BE49-F238E27FC236}">
                  <a16:creationId xmlns:a16="http://schemas.microsoft.com/office/drawing/2014/main" id="{D326FE5A-4434-6640-85F1-76D5A5226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548" y="2755376"/>
              <a:ext cx="476045" cy="137160"/>
            </a:xfrm>
            <a:prstGeom prst="rect">
              <a:avLst/>
            </a:prstGeom>
          </p:spPr>
        </p:pic>
      </p:grpSp>
      <p:sp>
        <p:nvSpPr>
          <p:cNvPr id="695" name="TextBox 694">
            <a:extLst>
              <a:ext uri="{FF2B5EF4-FFF2-40B4-BE49-F238E27FC236}">
                <a16:creationId xmlns:a16="http://schemas.microsoft.com/office/drawing/2014/main" id="{63647414-C33E-DB48-87EE-80C4379DB64C}"/>
              </a:ext>
            </a:extLst>
          </p:cNvPr>
          <p:cNvSpPr txBox="1"/>
          <p:nvPr/>
        </p:nvSpPr>
        <p:spPr>
          <a:xfrm>
            <a:off x="1936244" y="4613322"/>
            <a:ext cx="719195" cy="230832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accent4"/>
                </a:solidFill>
                <a:latin typeface="CiscoSansTT ExtraLight" charset="0"/>
                <a:ea typeface="CiscoSansTT ExtraLight" charset="0"/>
                <a:cs typeface="CiscoSansTT ExtraLight" charset="0"/>
              </a:defRPr>
            </a:lvl1pPr>
          </a:lstStyle>
          <a:p>
            <a:pPr algn="ctr" defTabSz="342892">
              <a:defRPr/>
            </a:pPr>
            <a:r>
              <a:rPr lang="en-US" sz="750" kern="0" dirty="0">
                <a:solidFill>
                  <a:srgbClr val="005073">
                    <a:lumMod val="75000"/>
                  </a:srgbClr>
                </a:solidFill>
              </a:rPr>
              <a:t>Multicloud</a:t>
            </a:r>
          </a:p>
          <a:p>
            <a:pPr algn="ctr" defTabSz="342892">
              <a:defRPr/>
            </a:pPr>
            <a:r>
              <a:rPr lang="en-US" sz="750" kern="0" dirty="0">
                <a:solidFill>
                  <a:srgbClr val="005073">
                    <a:lumMod val="75000"/>
                  </a:srgbClr>
                </a:solidFill>
              </a:rPr>
              <a:t>Portfolio</a:t>
            </a:r>
          </a:p>
        </p:txBody>
      </p:sp>
      <p:grpSp>
        <p:nvGrpSpPr>
          <p:cNvPr id="696" name="Group 695">
            <a:extLst>
              <a:ext uri="{FF2B5EF4-FFF2-40B4-BE49-F238E27FC236}">
                <a16:creationId xmlns:a16="http://schemas.microsoft.com/office/drawing/2014/main" id="{758271F5-88AC-2B40-8523-745CDBEF9EF6}"/>
              </a:ext>
            </a:extLst>
          </p:cNvPr>
          <p:cNvGrpSpPr/>
          <p:nvPr/>
        </p:nvGrpSpPr>
        <p:grpSpPr>
          <a:xfrm>
            <a:off x="3226059" y="1642927"/>
            <a:ext cx="1136666" cy="171290"/>
            <a:chOff x="4266629" y="578194"/>
            <a:chExt cx="1515554" cy="228387"/>
          </a:xfrm>
        </p:grpSpPr>
        <p:sp>
          <p:nvSpPr>
            <p:cNvPr id="697" name="TextBox 696">
              <a:extLst>
                <a:ext uri="{FF2B5EF4-FFF2-40B4-BE49-F238E27FC236}">
                  <a16:creationId xmlns:a16="http://schemas.microsoft.com/office/drawing/2014/main" id="{4C059EED-9683-3444-ACB4-1D5E099EC029}"/>
                </a:ext>
              </a:extLst>
            </p:cNvPr>
            <p:cNvSpPr txBox="1"/>
            <p:nvPr/>
          </p:nvSpPr>
          <p:spPr>
            <a:xfrm>
              <a:off x="4266629" y="578194"/>
              <a:ext cx="1515554" cy="22838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bg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0">
                <a:defRPr/>
              </a:pPr>
              <a:r>
                <a:rPr lang="en-US" sz="525" kern="0" dirty="0">
                  <a:solidFill>
                    <a:srgbClr val="000000"/>
                  </a:solidFill>
                </a:rPr>
                <a:t>CloudCenter Suite  </a:t>
              </a:r>
            </a:p>
          </p:txBody>
        </p:sp>
        <p:pic>
          <p:nvPicPr>
            <p:cNvPr id="698" name="Picture 697">
              <a:extLst>
                <a:ext uri="{FF2B5EF4-FFF2-40B4-BE49-F238E27FC236}">
                  <a16:creationId xmlns:a16="http://schemas.microsoft.com/office/drawing/2014/main" id="{D4CF8D97-4A1A-614C-9A79-30E652CDA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2490" y="591281"/>
              <a:ext cx="207574" cy="191950"/>
            </a:xfrm>
            <a:prstGeom prst="rect">
              <a:avLst/>
            </a:prstGeom>
          </p:spPr>
        </p:pic>
      </p:grpSp>
      <p:grpSp>
        <p:nvGrpSpPr>
          <p:cNvPr id="699" name="Group 698">
            <a:extLst>
              <a:ext uri="{FF2B5EF4-FFF2-40B4-BE49-F238E27FC236}">
                <a16:creationId xmlns:a16="http://schemas.microsoft.com/office/drawing/2014/main" id="{3852813C-B40E-404C-BA52-9CEA764FBD53}"/>
              </a:ext>
            </a:extLst>
          </p:cNvPr>
          <p:cNvGrpSpPr/>
          <p:nvPr/>
        </p:nvGrpSpPr>
        <p:grpSpPr>
          <a:xfrm>
            <a:off x="3226059" y="2024398"/>
            <a:ext cx="1136666" cy="171290"/>
            <a:chOff x="4266629" y="1067704"/>
            <a:chExt cx="1515554" cy="228387"/>
          </a:xfrm>
        </p:grpSpPr>
        <p:sp>
          <p:nvSpPr>
            <p:cNvPr id="700" name="TextBox 699">
              <a:extLst>
                <a:ext uri="{FF2B5EF4-FFF2-40B4-BE49-F238E27FC236}">
                  <a16:creationId xmlns:a16="http://schemas.microsoft.com/office/drawing/2014/main" id="{DDCA0EB0-4041-C341-B674-E54B984A2A14}"/>
                </a:ext>
              </a:extLst>
            </p:cNvPr>
            <p:cNvSpPr txBox="1"/>
            <p:nvPr/>
          </p:nvSpPr>
          <p:spPr>
            <a:xfrm>
              <a:off x="4266629" y="1067704"/>
              <a:ext cx="1515554" cy="22838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0">
                <a:defRPr/>
              </a:pPr>
              <a:r>
                <a:rPr lang="en-US" sz="450" kern="0" dirty="0">
                  <a:solidFill>
                    <a:srgbClr val="000000"/>
                  </a:solidFill>
                </a:rPr>
                <a:t>     Cisco Container Platform (CCP)</a:t>
              </a:r>
            </a:p>
          </p:txBody>
        </p:sp>
        <p:pic>
          <p:nvPicPr>
            <p:cNvPr id="701" name="Picture 700">
              <a:extLst>
                <a:ext uri="{FF2B5EF4-FFF2-40B4-BE49-F238E27FC236}">
                  <a16:creationId xmlns:a16="http://schemas.microsoft.com/office/drawing/2014/main" id="{E7E3E32C-5F13-9B4F-843F-9AD7D2C30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7272" y="1096648"/>
              <a:ext cx="164102" cy="159218"/>
            </a:xfrm>
            <a:prstGeom prst="rect">
              <a:avLst/>
            </a:prstGeom>
          </p:spPr>
        </p:pic>
      </p:grpSp>
      <p:grpSp>
        <p:nvGrpSpPr>
          <p:cNvPr id="702" name="Group 701">
            <a:extLst>
              <a:ext uri="{FF2B5EF4-FFF2-40B4-BE49-F238E27FC236}">
                <a16:creationId xmlns:a16="http://schemas.microsoft.com/office/drawing/2014/main" id="{34110DF5-F537-644A-9F85-7FAC9404E6D4}"/>
              </a:ext>
            </a:extLst>
          </p:cNvPr>
          <p:cNvGrpSpPr/>
          <p:nvPr/>
        </p:nvGrpSpPr>
        <p:grpSpPr>
          <a:xfrm>
            <a:off x="3226059" y="1833663"/>
            <a:ext cx="1136666" cy="171290"/>
            <a:chOff x="4266629" y="822949"/>
            <a:chExt cx="1515554" cy="228387"/>
          </a:xfrm>
        </p:grpSpPr>
        <p:sp>
          <p:nvSpPr>
            <p:cNvPr id="703" name="TextBox 702">
              <a:extLst>
                <a:ext uri="{FF2B5EF4-FFF2-40B4-BE49-F238E27FC236}">
                  <a16:creationId xmlns:a16="http://schemas.microsoft.com/office/drawing/2014/main" id="{49FD6F5F-917D-A148-9673-41A0A1BFBFBD}"/>
                </a:ext>
              </a:extLst>
            </p:cNvPr>
            <p:cNvSpPr txBox="1"/>
            <p:nvPr/>
          </p:nvSpPr>
          <p:spPr>
            <a:xfrm>
              <a:off x="4266629" y="822949"/>
              <a:ext cx="1515554" cy="22838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0">
                <a:defRPr/>
              </a:pPr>
              <a:r>
                <a:rPr lang="en-US" sz="525" kern="0" dirty="0">
                  <a:solidFill>
                    <a:srgbClr val="000000"/>
                  </a:solidFill>
                </a:rPr>
                <a:t>AppDynamics</a:t>
              </a:r>
            </a:p>
          </p:txBody>
        </p:sp>
        <p:pic>
          <p:nvPicPr>
            <p:cNvPr id="704" name="Picture 703">
              <a:extLst>
                <a:ext uri="{FF2B5EF4-FFF2-40B4-BE49-F238E27FC236}">
                  <a16:creationId xmlns:a16="http://schemas.microsoft.com/office/drawing/2014/main" id="{53A32BEB-45C5-A149-A721-1438B11C5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97132" y="830284"/>
              <a:ext cx="211941" cy="211941"/>
            </a:xfrm>
            <a:prstGeom prst="rect">
              <a:avLst/>
            </a:prstGeom>
          </p:spPr>
        </p:pic>
      </p:grpSp>
      <p:cxnSp>
        <p:nvCxnSpPr>
          <p:cNvPr id="705" name="Straight Connector 704">
            <a:extLst>
              <a:ext uri="{FF2B5EF4-FFF2-40B4-BE49-F238E27FC236}">
                <a16:creationId xmlns:a16="http://schemas.microsoft.com/office/drawing/2014/main" id="{C8682D16-50E5-C440-84F0-854E1BAEB7CB}"/>
              </a:ext>
            </a:extLst>
          </p:cNvPr>
          <p:cNvCxnSpPr>
            <a:cxnSpLocks/>
          </p:cNvCxnSpPr>
          <p:nvPr/>
        </p:nvCxnSpPr>
        <p:spPr>
          <a:xfrm>
            <a:off x="3128906" y="3217276"/>
            <a:ext cx="1330973" cy="0"/>
          </a:xfrm>
          <a:prstGeom prst="line">
            <a:avLst/>
          </a:prstGeom>
          <a:noFill/>
          <a:ln w="9525" cap="flat" cmpd="sng" algn="ctr">
            <a:solidFill>
              <a:srgbClr val="282828">
                <a:lumMod val="50000"/>
                <a:lumOff val="50000"/>
                <a:alpha val="50000"/>
              </a:srgbClr>
            </a:solidFill>
            <a:prstDash val="dashDot"/>
          </a:ln>
          <a:effectLst/>
        </p:spPr>
      </p:cxnSp>
      <p:grpSp>
        <p:nvGrpSpPr>
          <p:cNvPr id="706" name="Group 705">
            <a:extLst>
              <a:ext uri="{FF2B5EF4-FFF2-40B4-BE49-F238E27FC236}">
                <a16:creationId xmlns:a16="http://schemas.microsoft.com/office/drawing/2014/main" id="{233E506E-CF4D-B24C-8238-1945F130D92C}"/>
              </a:ext>
            </a:extLst>
          </p:cNvPr>
          <p:cNvGrpSpPr/>
          <p:nvPr/>
        </p:nvGrpSpPr>
        <p:grpSpPr>
          <a:xfrm>
            <a:off x="3226059" y="2459056"/>
            <a:ext cx="1136666" cy="171290"/>
            <a:chOff x="4276458" y="2358390"/>
            <a:chExt cx="1515554" cy="228387"/>
          </a:xfrm>
        </p:grpSpPr>
        <p:sp>
          <p:nvSpPr>
            <p:cNvPr id="707" name="TextBox 706">
              <a:extLst>
                <a:ext uri="{FF2B5EF4-FFF2-40B4-BE49-F238E27FC236}">
                  <a16:creationId xmlns:a16="http://schemas.microsoft.com/office/drawing/2014/main" id="{C15146A9-A446-AC47-8443-E4F1B06008FE}"/>
                </a:ext>
              </a:extLst>
            </p:cNvPr>
            <p:cNvSpPr txBox="1"/>
            <p:nvPr/>
          </p:nvSpPr>
          <p:spPr>
            <a:xfrm>
              <a:off x="4276458" y="2358390"/>
              <a:ext cx="1515554" cy="228387"/>
            </a:xfrm>
            <a:prstGeom prst="roundRect">
              <a:avLst>
                <a:gd name="adj" fmla="val 50000"/>
              </a:avLst>
            </a:prstGeom>
            <a:solidFill>
              <a:srgbClr val="27B8FC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0">
                <a:defRPr/>
              </a:pPr>
              <a:r>
                <a:rPr lang="en-US" sz="525" kern="0" dirty="0">
                  <a:solidFill>
                    <a:srgbClr val="FFFFFF"/>
                  </a:solidFill>
                </a:rPr>
                <a:t>CSR 1000v</a:t>
              </a:r>
            </a:p>
          </p:txBody>
        </p:sp>
        <p:pic>
          <p:nvPicPr>
            <p:cNvPr id="708" name="Picture 707">
              <a:extLst>
                <a:ext uri="{FF2B5EF4-FFF2-40B4-BE49-F238E27FC236}">
                  <a16:creationId xmlns:a16="http://schemas.microsoft.com/office/drawing/2014/main" id="{9044746B-40DC-1640-83F7-3B5E0F53F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98940" y="2409399"/>
              <a:ext cx="226682" cy="150034"/>
            </a:xfrm>
            <a:prstGeom prst="rect">
              <a:avLst/>
            </a:prstGeom>
          </p:spPr>
        </p:pic>
      </p:grpSp>
      <p:grpSp>
        <p:nvGrpSpPr>
          <p:cNvPr id="709" name="Group 708">
            <a:extLst>
              <a:ext uri="{FF2B5EF4-FFF2-40B4-BE49-F238E27FC236}">
                <a16:creationId xmlns:a16="http://schemas.microsoft.com/office/drawing/2014/main" id="{51C31075-854E-A143-A1B5-249F37326D78}"/>
              </a:ext>
            </a:extLst>
          </p:cNvPr>
          <p:cNvGrpSpPr/>
          <p:nvPr/>
        </p:nvGrpSpPr>
        <p:grpSpPr>
          <a:xfrm>
            <a:off x="3206436" y="2243752"/>
            <a:ext cx="1153184" cy="171290"/>
            <a:chOff x="6487238" y="1461518"/>
            <a:chExt cx="1537578" cy="228387"/>
          </a:xfrm>
        </p:grpSpPr>
        <p:sp>
          <p:nvSpPr>
            <p:cNvPr id="710" name="TextBox 709">
              <a:extLst>
                <a:ext uri="{FF2B5EF4-FFF2-40B4-BE49-F238E27FC236}">
                  <a16:creationId xmlns:a16="http://schemas.microsoft.com/office/drawing/2014/main" id="{76081E1C-59D7-174E-A73D-C6F32945527F}"/>
                </a:ext>
              </a:extLst>
            </p:cNvPr>
            <p:cNvSpPr txBox="1"/>
            <p:nvPr/>
          </p:nvSpPr>
          <p:spPr>
            <a:xfrm>
              <a:off x="6509262" y="1461518"/>
              <a:ext cx="1515554" cy="228387"/>
            </a:xfrm>
            <a:prstGeom prst="roundRect">
              <a:avLst>
                <a:gd name="adj" fmla="val 50000"/>
              </a:avLst>
            </a:prstGeom>
            <a:solidFill>
              <a:srgbClr val="E02726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0">
                <a:defRPr/>
              </a:pPr>
              <a:r>
                <a:rPr lang="en-US" sz="525" kern="0" dirty="0">
                  <a:solidFill>
                    <a:srgbClr val="FFFFFF"/>
                  </a:solidFill>
                </a:rPr>
                <a:t>Stealthwatch Cloud</a:t>
              </a:r>
            </a:p>
          </p:txBody>
        </p:sp>
        <p:pic>
          <p:nvPicPr>
            <p:cNvPr id="711" name="Picture 710">
              <a:extLst>
                <a:ext uri="{FF2B5EF4-FFF2-40B4-BE49-F238E27FC236}">
                  <a16:creationId xmlns:a16="http://schemas.microsoft.com/office/drawing/2014/main" id="{A76B686E-5D09-404F-8345-D59E64AA6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87238" y="1490056"/>
              <a:ext cx="300845" cy="169476"/>
            </a:xfrm>
            <a:prstGeom prst="rect">
              <a:avLst/>
            </a:prstGeom>
          </p:spPr>
        </p:pic>
      </p:grpSp>
      <p:grpSp>
        <p:nvGrpSpPr>
          <p:cNvPr id="712" name="Group 711">
            <a:extLst>
              <a:ext uri="{FF2B5EF4-FFF2-40B4-BE49-F238E27FC236}">
                <a16:creationId xmlns:a16="http://schemas.microsoft.com/office/drawing/2014/main" id="{1635D988-13F4-AE43-8FE6-5B900E1B9C19}"/>
              </a:ext>
            </a:extLst>
          </p:cNvPr>
          <p:cNvGrpSpPr/>
          <p:nvPr/>
        </p:nvGrpSpPr>
        <p:grpSpPr>
          <a:xfrm>
            <a:off x="3110964" y="3128980"/>
            <a:ext cx="1360646" cy="1301555"/>
            <a:chOff x="6353348" y="2983847"/>
            <a:chExt cx="1814194" cy="1735406"/>
          </a:xfrm>
        </p:grpSpPr>
        <p:grpSp>
          <p:nvGrpSpPr>
            <p:cNvPr id="713" name="Group 712">
              <a:extLst>
                <a:ext uri="{FF2B5EF4-FFF2-40B4-BE49-F238E27FC236}">
                  <a16:creationId xmlns:a16="http://schemas.microsoft.com/office/drawing/2014/main" id="{7AA7302F-438C-504D-AF8F-61CE9A21F257}"/>
                </a:ext>
              </a:extLst>
            </p:cNvPr>
            <p:cNvGrpSpPr/>
            <p:nvPr/>
          </p:nvGrpSpPr>
          <p:grpSpPr>
            <a:xfrm>
              <a:off x="6487238" y="3395115"/>
              <a:ext cx="1538263" cy="1324138"/>
              <a:chOff x="3774897" y="3477684"/>
              <a:chExt cx="1538263" cy="1324138"/>
            </a:xfrm>
          </p:grpSpPr>
          <p:sp>
            <p:nvSpPr>
              <p:cNvPr id="720" name="Rectangle: Rounded Corners 258">
                <a:extLst>
                  <a:ext uri="{FF2B5EF4-FFF2-40B4-BE49-F238E27FC236}">
                    <a16:creationId xmlns:a16="http://schemas.microsoft.com/office/drawing/2014/main" id="{B0621567-F28A-E441-8C43-F2B85FC037F9}"/>
                  </a:ext>
                </a:extLst>
              </p:cNvPr>
              <p:cNvSpPr/>
              <p:nvPr/>
            </p:nvSpPr>
            <p:spPr>
              <a:xfrm>
                <a:off x="3774897" y="3477684"/>
                <a:ext cx="1538263" cy="1324138"/>
              </a:xfrm>
              <a:prstGeom prst="roundRect">
                <a:avLst/>
              </a:prstGeom>
              <a:solidFill>
                <a:srgbClr val="005073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42800">
                  <a:defRPr/>
                </a:pPr>
                <a:endParaRPr lang="en-US" sz="1575" b="1" kern="0" dirty="0">
                  <a:solidFill>
                    <a:srgbClr val="FFFFFF"/>
                  </a:solidFill>
                  <a:latin typeface="CiscoSansTT ExtraLight" charset="0"/>
                  <a:ea typeface="CiscoSansTT ExtraLight" charset="0"/>
                  <a:cs typeface="CiscoSansTT ExtraLight" charset="0"/>
                </a:endParaRPr>
              </a:p>
            </p:txBody>
          </p:sp>
          <p:grpSp>
            <p:nvGrpSpPr>
              <p:cNvPr id="721" name="Group 720">
                <a:extLst>
                  <a:ext uri="{FF2B5EF4-FFF2-40B4-BE49-F238E27FC236}">
                    <a16:creationId xmlns:a16="http://schemas.microsoft.com/office/drawing/2014/main" id="{231D0F31-C9B6-2D41-857F-38EB7B8CCF9B}"/>
                  </a:ext>
                </a:extLst>
              </p:cNvPr>
              <p:cNvGrpSpPr/>
              <p:nvPr/>
            </p:nvGrpSpPr>
            <p:grpSpPr>
              <a:xfrm>
                <a:off x="3780307" y="3616720"/>
                <a:ext cx="1517904" cy="241336"/>
                <a:chOff x="3782044" y="3393649"/>
                <a:chExt cx="1517904" cy="241336"/>
              </a:xfrm>
            </p:grpSpPr>
            <p:sp>
              <p:nvSpPr>
                <p:cNvPr id="737" name="Rectangle: Rounded Corners 258">
                  <a:extLst>
                    <a:ext uri="{FF2B5EF4-FFF2-40B4-BE49-F238E27FC236}">
                      <a16:creationId xmlns:a16="http://schemas.microsoft.com/office/drawing/2014/main" id="{15E95063-09F5-A74F-8BF4-CB84E9E8E736}"/>
                    </a:ext>
                  </a:extLst>
                </p:cNvPr>
                <p:cNvSpPr/>
                <p:nvPr/>
              </p:nvSpPr>
              <p:spPr>
                <a:xfrm>
                  <a:off x="3782044" y="3393649"/>
                  <a:ext cx="1517904" cy="241336"/>
                </a:xfrm>
                <a:prstGeom prst="roundRect">
                  <a:avLst/>
                </a:prstGeom>
                <a:solidFill>
                  <a:srgbClr val="00507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800">
                    <a:defRPr/>
                  </a:pPr>
                  <a:endParaRPr lang="en-US" sz="1575" b="1" kern="0" dirty="0">
                    <a:solidFill>
                      <a:srgbClr val="FFFFFF"/>
                    </a:solidFill>
                    <a:latin typeface="CiscoSansTT ExtraLight" charset="0"/>
                    <a:ea typeface="CiscoSansTT ExtraLight" charset="0"/>
                    <a:cs typeface="CiscoSansTT ExtraLight" charset="0"/>
                  </a:endParaRPr>
                </a:p>
              </p:txBody>
            </p:sp>
            <p:grpSp>
              <p:nvGrpSpPr>
                <p:cNvPr id="738" name="Group 737">
                  <a:extLst>
                    <a:ext uri="{FF2B5EF4-FFF2-40B4-BE49-F238E27FC236}">
                      <a16:creationId xmlns:a16="http://schemas.microsoft.com/office/drawing/2014/main" id="{70E53FD9-B039-7442-8934-53DD66FCEA7A}"/>
                    </a:ext>
                  </a:extLst>
                </p:cNvPr>
                <p:cNvGrpSpPr/>
                <p:nvPr/>
              </p:nvGrpSpPr>
              <p:grpSpPr>
                <a:xfrm>
                  <a:off x="3864864" y="3438982"/>
                  <a:ext cx="1369849" cy="161299"/>
                  <a:chOff x="2197704" y="3451060"/>
                  <a:chExt cx="1359615" cy="148533"/>
                </a:xfrm>
              </p:grpSpPr>
              <p:sp>
                <p:nvSpPr>
                  <p:cNvPr id="739" name="TextBox 738">
                    <a:extLst>
                      <a:ext uri="{FF2B5EF4-FFF2-40B4-BE49-F238E27FC236}">
                        <a16:creationId xmlns:a16="http://schemas.microsoft.com/office/drawing/2014/main" id="{5ECB45D5-471D-2B48-8B58-545E3A63499B}"/>
                      </a:ext>
                    </a:extLst>
                  </p:cNvPr>
                  <p:cNvSpPr txBox="1"/>
                  <p:nvPr/>
                </p:nvSpPr>
                <p:spPr>
                  <a:xfrm>
                    <a:off x="2197704" y="3451060"/>
                    <a:ext cx="668601" cy="14853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90000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algn="ctr" defTabSz="457090">
                      <a:lnSpc>
                        <a:spcPct val="85000"/>
                      </a:lnSpc>
                      <a:defRPr sz="700" b="1">
                        <a:solidFill>
                          <a:schemeClr val="tx2"/>
                        </a:solidFill>
                        <a:latin typeface="CiscoSansTT ExtraLight" charset="0"/>
                        <a:ea typeface="CiscoSansTT ExtraLight" charset="0"/>
                        <a:cs typeface="CiscoSansTT ExtraLight" charset="0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9pPr>
                  </a:lstStyle>
                  <a:p>
                    <a:pPr defTabSz="342800">
                      <a:defRPr/>
                    </a:pPr>
                    <a:r>
                      <a:rPr lang="en-US" sz="525" kern="0" dirty="0">
                        <a:solidFill>
                          <a:srgbClr val="0070C0"/>
                        </a:solidFill>
                      </a:rPr>
                      <a:t>     Kubernetes</a:t>
                    </a:r>
                  </a:p>
                </p:txBody>
              </p:sp>
              <p:sp>
                <p:nvSpPr>
                  <p:cNvPr id="740" name="TextBox 739">
                    <a:extLst>
                      <a:ext uri="{FF2B5EF4-FFF2-40B4-BE49-F238E27FC236}">
                        <a16:creationId xmlns:a16="http://schemas.microsoft.com/office/drawing/2014/main" id="{FD8DC47F-9021-5348-A1DA-75F501DC03FB}"/>
                      </a:ext>
                    </a:extLst>
                  </p:cNvPr>
                  <p:cNvSpPr txBox="1"/>
                  <p:nvPr/>
                </p:nvSpPr>
                <p:spPr>
                  <a:xfrm>
                    <a:off x="2889807" y="3451060"/>
                    <a:ext cx="667512" cy="14853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90000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algn="ctr" defTabSz="457090">
                      <a:lnSpc>
                        <a:spcPct val="85000"/>
                      </a:lnSpc>
                      <a:defRPr sz="700" b="1">
                        <a:solidFill>
                          <a:schemeClr val="tx2"/>
                        </a:solidFill>
                        <a:latin typeface="CiscoSansTT ExtraLight" charset="0"/>
                        <a:ea typeface="CiscoSansTT ExtraLight" charset="0"/>
                        <a:cs typeface="CiscoSansTT ExtraLight" charset="0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9pPr>
                  </a:lstStyle>
                  <a:p>
                    <a:pPr defTabSz="342800">
                      <a:defRPr/>
                    </a:pPr>
                    <a:r>
                      <a:rPr lang="en-US" sz="525" kern="0" dirty="0">
                        <a:solidFill>
                          <a:srgbClr val="0070C0"/>
                        </a:solidFill>
                      </a:rPr>
                      <a:t>  VMware</a:t>
                    </a:r>
                  </a:p>
                </p:txBody>
              </p:sp>
            </p:grpSp>
          </p:grpSp>
          <p:grpSp>
            <p:nvGrpSpPr>
              <p:cNvPr id="722" name="Group 721">
                <a:extLst>
                  <a:ext uri="{FF2B5EF4-FFF2-40B4-BE49-F238E27FC236}">
                    <a16:creationId xmlns:a16="http://schemas.microsoft.com/office/drawing/2014/main" id="{50E09B85-AE0E-0842-8339-227BB505BFAB}"/>
                  </a:ext>
                </a:extLst>
              </p:cNvPr>
              <p:cNvGrpSpPr/>
              <p:nvPr/>
            </p:nvGrpSpPr>
            <p:grpSpPr>
              <a:xfrm>
                <a:off x="3784678" y="3897783"/>
                <a:ext cx="1515554" cy="691713"/>
                <a:chOff x="3780496" y="3777240"/>
                <a:chExt cx="1515554" cy="691713"/>
              </a:xfrm>
            </p:grpSpPr>
            <p:grpSp>
              <p:nvGrpSpPr>
                <p:cNvPr id="724" name="Group 723">
                  <a:extLst>
                    <a:ext uri="{FF2B5EF4-FFF2-40B4-BE49-F238E27FC236}">
                      <a16:creationId xmlns:a16="http://schemas.microsoft.com/office/drawing/2014/main" id="{984EF0D4-0E32-634E-BE64-348795D2A259}"/>
                    </a:ext>
                  </a:extLst>
                </p:cNvPr>
                <p:cNvGrpSpPr/>
                <p:nvPr/>
              </p:nvGrpSpPr>
              <p:grpSpPr>
                <a:xfrm>
                  <a:off x="3780496" y="3777240"/>
                  <a:ext cx="1515554" cy="691713"/>
                  <a:chOff x="3792011" y="3694057"/>
                  <a:chExt cx="1515554" cy="691713"/>
                </a:xfrm>
              </p:grpSpPr>
              <p:grpSp>
                <p:nvGrpSpPr>
                  <p:cNvPr id="726" name="Group 725">
                    <a:extLst>
                      <a:ext uri="{FF2B5EF4-FFF2-40B4-BE49-F238E27FC236}">
                        <a16:creationId xmlns:a16="http://schemas.microsoft.com/office/drawing/2014/main" id="{44081C42-8E67-F04D-BEFE-4605D220CFDC}"/>
                      </a:ext>
                    </a:extLst>
                  </p:cNvPr>
                  <p:cNvGrpSpPr/>
                  <p:nvPr/>
                </p:nvGrpSpPr>
                <p:grpSpPr>
                  <a:xfrm>
                    <a:off x="3792011" y="3694057"/>
                    <a:ext cx="1515554" cy="691713"/>
                    <a:chOff x="2114138" y="3665342"/>
                    <a:chExt cx="1515554" cy="636968"/>
                  </a:xfrm>
                </p:grpSpPr>
                <p:sp>
                  <p:nvSpPr>
                    <p:cNvPr id="728" name="Rectangle: Rounded Corners 195">
                      <a:extLst>
                        <a:ext uri="{FF2B5EF4-FFF2-40B4-BE49-F238E27FC236}">
                          <a16:creationId xmlns:a16="http://schemas.microsoft.com/office/drawing/2014/main" id="{16141BAE-71B1-B149-A743-C8F81E4D58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4138" y="3665342"/>
                      <a:ext cx="1515554" cy="636968"/>
                    </a:xfrm>
                    <a:prstGeom prst="roundRect">
                      <a:avLst>
                        <a:gd name="adj" fmla="val 12954"/>
                      </a:avLst>
                    </a:prstGeom>
                    <a:solidFill>
                      <a:srgbClr val="005073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342800">
                        <a:lnSpc>
                          <a:spcPct val="85000"/>
                        </a:lnSpc>
                        <a:defRPr/>
                      </a:pPr>
                      <a:endParaRPr lang="en-US" sz="600" b="1" kern="0" dirty="0">
                        <a:solidFill>
                          <a:srgbClr val="FFFFFF"/>
                        </a:solidFill>
                        <a:latin typeface="CiscoSansTT ExtraLight" charset="0"/>
                        <a:ea typeface="+mn-ea"/>
                        <a:cs typeface="CiscoSansTT ExtraLight" charset="0"/>
                      </a:endParaRPr>
                    </a:p>
                  </p:txBody>
                </p:sp>
                <p:grpSp>
                  <p:nvGrpSpPr>
                    <p:cNvPr id="729" name="Group 728">
                      <a:extLst>
                        <a:ext uri="{FF2B5EF4-FFF2-40B4-BE49-F238E27FC236}">
                          <a16:creationId xmlns:a16="http://schemas.microsoft.com/office/drawing/2014/main" id="{ED3A9919-4190-6F45-8324-CB912B38D2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97704" y="3909883"/>
                      <a:ext cx="1359615" cy="347707"/>
                      <a:chOff x="7709195" y="4299420"/>
                      <a:chExt cx="1359615" cy="347707"/>
                    </a:xfrm>
                  </p:grpSpPr>
                  <p:grpSp>
                    <p:nvGrpSpPr>
                      <p:cNvPr id="730" name="Group 729">
                        <a:extLst>
                          <a:ext uri="{FF2B5EF4-FFF2-40B4-BE49-F238E27FC236}">
                            <a16:creationId xmlns:a16="http://schemas.microsoft.com/office/drawing/2014/main" id="{4D15FCF6-827B-3946-B35C-878AB2E2249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709195" y="4299420"/>
                        <a:ext cx="437942" cy="347707"/>
                        <a:chOff x="3284283" y="5702839"/>
                        <a:chExt cx="437942" cy="347707"/>
                      </a:xfrm>
                    </p:grpSpPr>
                    <p:sp>
                      <p:nvSpPr>
                        <p:cNvPr id="735" name="TextBox 734">
                          <a:extLst>
                            <a:ext uri="{FF2B5EF4-FFF2-40B4-BE49-F238E27FC236}">
                              <a16:creationId xmlns:a16="http://schemas.microsoft.com/office/drawing/2014/main" id="{A586BF4D-A10B-224A-A2B2-B7F570111A3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84283" y="5702839"/>
                          <a:ext cx="437942" cy="347707"/>
                        </a:xfrm>
                        <a:prstGeom prst="roundRect">
                          <a:avLst/>
                        </a:prstGeom>
                        <a:solidFill>
                          <a:srgbClr val="FFFFFF">
                            <a:alpha val="90000"/>
                          </a:srgbClr>
                        </a:solidFill>
                        <a:ln w="317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ot="0" spcFirstLastPara="0" vertOverflow="overflow" horzOverflow="overflow" vert="horz" wrap="none" lIns="51435" tIns="25718" rIns="51435" bIns="25718" numCol="1" spcCol="0" rtlCol="0" fromWordArt="0" anchor="b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defPPr>
                            <a:defRPr lang="en-US"/>
                          </a:defPPr>
                          <a:lvl1pPr algn="ctr" defTabSz="457090">
                            <a:lnSpc>
                              <a:spcPct val="85000"/>
                            </a:lnSpc>
                            <a:defRPr sz="700" b="1">
                              <a:solidFill>
                                <a:schemeClr val="tx2"/>
                              </a:solidFill>
                              <a:latin typeface="CiscoSansTT ExtraLight" charset="0"/>
                              <a:ea typeface="CiscoSansTT ExtraLight" charset="0"/>
                              <a:cs typeface="CiscoSansTT ExtraLight" charset="0"/>
                            </a:defRPr>
                          </a:lvl1pPr>
                          <a:lvl2pPr>
                            <a:defRPr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</a:defRPr>
                          </a:lvl2pPr>
                          <a:lvl3pPr>
                            <a:defRPr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</a:defRPr>
                          </a:lvl3pPr>
                          <a:lvl4pPr>
                            <a:defRPr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</a:defRPr>
                          </a:lvl4pPr>
                          <a:lvl5pPr>
                            <a:defRPr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</a:defRPr>
                          </a:lvl5pPr>
                          <a:lvl6pPr>
                            <a:defRPr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</a:defRPr>
                          </a:lvl6pPr>
                          <a:lvl7pPr>
                            <a:defRPr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</a:defRPr>
                          </a:lvl7pPr>
                          <a:lvl8pPr>
                            <a:defRPr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</a:defRPr>
                          </a:lvl8pPr>
                          <a:lvl9pPr>
                            <a:defRPr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</a:defRPr>
                          </a:lvl9pPr>
                        </a:lstStyle>
                        <a:p>
                          <a:pPr defTabSz="342800">
                            <a:defRPr/>
                          </a:pPr>
                          <a:r>
                            <a:rPr lang="en-US" sz="525" kern="0" dirty="0">
                              <a:solidFill>
                                <a:srgbClr val="0070C0"/>
                              </a:solidFill>
                            </a:rPr>
                            <a:t>ACI</a:t>
                          </a:r>
                        </a:p>
                      </p:txBody>
                    </p:sp>
                    <p:pic>
                      <p:nvPicPr>
                        <p:cNvPr id="736" name="Graphic 180">
                          <a:extLst>
                            <a:ext uri="{FF2B5EF4-FFF2-40B4-BE49-F238E27FC236}">
                              <a16:creationId xmlns:a16="http://schemas.microsoft.com/office/drawing/2014/main" id="{4267ADA7-7776-C740-8DCC-F2C7E2EDD45E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  <a:ext uri="{96DAC541-7B7A-43D3-8B79-37D633B846F1}">
                              <asvg:svgBlip xmlns:asvg="http://schemas.microsoft.com/office/drawing/2016/SVG/main" r:embed="rId13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395137" y="5748033"/>
                          <a:ext cx="216235" cy="127754"/>
                        </a:xfrm>
                        <a:prstGeom prst="rect">
                          <a:avLst/>
                        </a:prstGeom>
                      </p:spPr>
                    </p:pic>
                  </p:grpSp>
                  <p:grpSp>
                    <p:nvGrpSpPr>
                      <p:cNvPr id="731" name="Group 730">
                        <a:extLst>
                          <a:ext uri="{FF2B5EF4-FFF2-40B4-BE49-F238E27FC236}">
                            <a16:creationId xmlns:a16="http://schemas.microsoft.com/office/drawing/2014/main" id="{5F509BE9-907B-6142-A922-9B472F070D4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170031" y="4299420"/>
                        <a:ext cx="437942" cy="347707"/>
                        <a:chOff x="3284283" y="5702839"/>
                        <a:chExt cx="437942" cy="347707"/>
                      </a:xfrm>
                    </p:grpSpPr>
                    <p:sp>
                      <p:nvSpPr>
                        <p:cNvPr id="733" name="TextBox 732">
                          <a:extLst>
                            <a:ext uri="{FF2B5EF4-FFF2-40B4-BE49-F238E27FC236}">
                              <a16:creationId xmlns:a16="http://schemas.microsoft.com/office/drawing/2014/main" id="{E3ADB955-406A-BF4F-B730-05AF295747E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84283" y="5702839"/>
                          <a:ext cx="437942" cy="347707"/>
                        </a:xfrm>
                        <a:prstGeom prst="roundRect">
                          <a:avLst/>
                        </a:prstGeom>
                        <a:solidFill>
                          <a:srgbClr val="FFFFFF">
                            <a:alpha val="90000"/>
                          </a:srgbClr>
                        </a:solidFill>
                        <a:ln w="317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ot="0" spcFirstLastPara="0" vertOverflow="overflow" horzOverflow="overflow" vert="horz" wrap="none" lIns="51435" tIns="25718" rIns="51435" bIns="25718" numCol="1" spcCol="0" rtlCol="0" fromWordArt="0" anchor="b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defPPr>
                            <a:defRPr lang="en-US"/>
                          </a:defPPr>
                          <a:lvl1pPr algn="ctr" defTabSz="457090">
                            <a:lnSpc>
                              <a:spcPct val="85000"/>
                            </a:lnSpc>
                            <a:defRPr sz="700" b="1">
                              <a:solidFill>
                                <a:schemeClr val="tx2"/>
                              </a:solidFill>
                              <a:latin typeface="CiscoSansTT ExtraLight" charset="0"/>
                              <a:ea typeface="CiscoSansTT ExtraLight" charset="0"/>
                              <a:cs typeface="CiscoSansTT ExtraLight" charset="0"/>
                            </a:defRPr>
                          </a:lvl1pPr>
                          <a:lvl2pPr>
                            <a:defRPr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</a:defRPr>
                          </a:lvl2pPr>
                          <a:lvl3pPr>
                            <a:defRPr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</a:defRPr>
                          </a:lvl3pPr>
                          <a:lvl4pPr>
                            <a:defRPr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</a:defRPr>
                          </a:lvl4pPr>
                          <a:lvl5pPr>
                            <a:defRPr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</a:defRPr>
                          </a:lvl5pPr>
                          <a:lvl6pPr>
                            <a:defRPr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</a:defRPr>
                          </a:lvl6pPr>
                          <a:lvl7pPr>
                            <a:defRPr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</a:defRPr>
                          </a:lvl7pPr>
                          <a:lvl8pPr>
                            <a:defRPr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</a:defRPr>
                          </a:lvl8pPr>
                          <a:lvl9pPr>
                            <a:defRPr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</a:defRPr>
                          </a:lvl9pPr>
                        </a:lstStyle>
                        <a:p>
                          <a:pPr defTabSz="342800">
                            <a:defRPr/>
                          </a:pPr>
                          <a:r>
                            <a:rPr lang="en-US" sz="525" kern="0" dirty="0">
                              <a:solidFill>
                                <a:srgbClr val="0070C0"/>
                              </a:solidFill>
                            </a:rPr>
                            <a:t>UCS</a:t>
                          </a:r>
                        </a:p>
                      </p:txBody>
                    </p:sp>
                    <p:pic>
                      <p:nvPicPr>
                        <p:cNvPr id="734" name="Graphic 180">
                          <a:extLst>
                            <a:ext uri="{FF2B5EF4-FFF2-40B4-BE49-F238E27FC236}">
                              <a16:creationId xmlns:a16="http://schemas.microsoft.com/office/drawing/2014/main" id="{C1605454-F2EA-9746-A0EA-13EC71F11A6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 cstate="screen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  <a:ext uri="{96DAC541-7B7A-43D3-8B79-37D633B846F1}">
                              <asvg:svgBlip xmlns:asvg="http://schemas.microsoft.com/office/drawing/2016/SVG/main" r:embed="rId13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395137" y="5748033"/>
                          <a:ext cx="216235" cy="127754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732" name="TextBox 731">
                        <a:extLst>
                          <a:ext uri="{FF2B5EF4-FFF2-40B4-BE49-F238E27FC236}">
                            <a16:creationId xmlns:a16="http://schemas.microsoft.com/office/drawing/2014/main" id="{A75C9EEE-6157-4C4C-AE25-F4C4B275E7E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30868" y="4299420"/>
                        <a:ext cx="437942" cy="347707"/>
                      </a:xfrm>
                      <a:prstGeom prst="roundRect">
                        <a:avLst/>
                      </a:prstGeom>
                      <a:solidFill>
                        <a:srgbClr val="FFFFFF">
                          <a:alpha val="90000"/>
                        </a:srgbClr>
                      </a:solidFill>
                      <a:ln w="3175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ot="0" spcFirstLastPara="0" vertOverflow="overflow" horzOverflow="overflow" vert="horz" wrap="none" lIns="51435" tIns="25718" rIns="51435" bIns="25718" numCol="1" spcCol="0" rtlCol="0" fromWordArt="0" anchor="b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en-US"/>
                        </a:defPPr>
                        <a:lvl1pPr algn="ctr">
                          <a:defRPr sz="700"/>
                        </a:lvl1pPr>
                        <a:lvl2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2pPr>
                        <a:lvl3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3pPr>
                        <a:lvl4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4pPr>
                        <a:lvl5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5pPr>
                        <a:lvl6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6pPr>
                        <a:lvl7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7pPr>
                        <a:lvl8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8pPr>
                        <a:lvl9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9pPr>
                      </a:lstStyle>
                      <a:p>
                        <a:pPr defTabSz="342800">
                          <a:lnSpc>
                            <a:spcPct val="85000"/>
                          </a:lnSpc>
                          <a:defRPr/>
                        </a:pPr>
                        <a:r>
                          <a:rPr lang="en-US" sz="525" b="1" kern="0" dirty="0">
                            <a:solidFill>
                              <a:srgbClr val="0070C0"/>
                            </a:solidFill>
                            <a:latin typeface="CiscoSansTT ExtraLight" charset="0"/>
                            <a:ea typeface="CiscoSansTT ExtraLight" charset="0"/>
                            <a:cs typeface="CiscoSansTT ExtraLight" charset="0"/>
                          </a:rPr>
                          <a:t>CCP</a:t>
                        </a:r>
                      </a:p>
                    </p:txBody>
                  </p:sp>
                </p:grpSp>
              </p:grpSp>
              <p:pic>
                <p:nvPicPr>
                  <p:cNvPr id="727" name="Picture 726">
                    <a:extLst>
                      <a:ext uri="{FF2B5EF4-FFF2-40B4-BE49-F238E27FC236}">
                        <a16:creationId xmlns:a16="http://schemas.microsoft.com/office/drawing/2014/main" id="{54A1547C-2AA7-FD42-9C96-18C2DC2A9E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088688" y="3717473"/>
                    <a:ext cx="916302" cy="21260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25" name="Graphic 180">
                  <a:extLst>
                    <a:ext uri="{FF2B5EF4-FFF2-40B4-BE49-F238E27FC236}">
                      <a16:creationId xmlns:a16="http://schemas.microsoft.com/office/drawing/2014/main" id="{F77D873D-EBDD-CA4D-AFAE-3695E5566D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3951" y="4096565"/>
                  <a:ext cx="216235" cy="138734"/>
                </a:xfrm>
                <a:prstGeom prst="rect">
                  <a:avLst/>
                </a:prstGeom>
              </p:spPr>
            </p:pic>
          </p:grpSp>
          <p:sp>
            <p:nvSpPr>
              <p:cNvPr id="723" name="TextBox 722">
                <a:extLst>
                  <a:ext uri="{FF2B5EF4-FFF2-40B4-BE49-F238E27FC236}">
                    <a16:creationId xmlns:a16="http://schemas.microsoft.com/office/drawing/2014/main" id="{9E859A20-F5F7-A744-841E-5597E9334962}"/>
                  </a:ext>
                </a:extLst>
              </p:cNvPr>
              <p:cNvSpPr txBox="1"/>
              <p:nvPr/>
            </p:nvSpPr>
            <p:spPr>
              <a:xfrm>
                <a:off x="4095254" y="4612175"/>
                <a:ext cx="1210626" cy="153888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>
                <a:defPPr>
                  <a:defRPr lang="en-US"/>
                </a:defPPr>
                <a:lvl1pPr>
                  <a:defRPr sz="1000" b="1">
                    <a:solidFill>
                      <a:schemeClr val="accent4"/>
                    </a:solidFill>
                    <a:latin typeface="CiscoSansTT ExtraLight" charset="0"/>
                    <a:ea typeface="CiscoSansTT ExtraLight" charset="0"/>
                    <a:cs typeface="CiscoSansTT ExtraLight" charset="0"/>
                  </a:defRPr>
                </a:lvl1pPr>
              </a:lstStyle>
              <a:p>
                <a:pPr defTabSz="342884">
                  <a:defRPr/>
                </a:pPr>
                <a:r>
                  <a:rPr lang="en-US" sz="750" b="0" kern="0" dirty="0">
                    <a:solidFill>
                      <a:srgbClr val="000000"/>
                    </a:solidFill>
                  </a:rPr>
                  <a:t>Private Cloud</a:t>
                </a:r>
              </a:p>
            </p:txBody>
          </p:sp>
        </p:grp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id="{F6FDF74A-4A4B-9A40-B7C7-744C7AD8E1BD}"/>
                </a:ext>
              </a:extLst>
            </p:cNvPr>
            <p:cNvCxnSpPr>
              <a:cxnSpLocks/>
            </p:cNvCxnSpPr>
            <p:nvPr/>
          </p:nvCxnSpPr>
          <p:spPr>
            <a:xfrm>
              <a:off x="6353348" y="3061232"/>
              <a:ext cx="1814194" cy="0"/>
            </a:xfrm>
            <a:prstGeom prst="line">
              <a:avLst/>
            </a:prstGeom>
            <a:noFill/>
            <a:ln w="9525" cap="flat" cmpd="sng" algn="ctr">
              <a:solidFill>
                <a:srgbClr val="282828">
                  <a:lumMod val="50000"/>
                  <a:lumOff val="50000"/>
                  <a:alpha val="50000"/>
                </a:srgbClr>
              </a:solidFill>
              <a:prstDash val="dashDot"/>
            </a:ln>
            <a:effectLst/>
          </p:spPr>
        </p:cxnSp>
        <p:pic>
          <p:nvPicPr>
            <p:cNvPr id="715" name="Picture 714">
              <a:extLst>
                <a:ext uri="{FF2B5EF4-FFF2-40B4-BE49-F238E27FC236}">
                  <a16:creationId xmlns:a16="http://schemas.microsoft.com/office/drawing/2014/main" id="{B449F88D-EE37-7F47-A7D7-37E886F8C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0437" y="3584716"/>
              <a:ext cx="147767" cy="143369"/>
            </a:xfrm>
            <a:prstGeom prst="rect">
              <a:avLst/>
            </a:prstGeom>
          </p:spPr>
        </p:pic>
        <p:pic>
          <p:nvPicPr>
            <p:cNvPr id="716" name="Picture 715">
              <a:extLst>
                <a:ext uri="{FF2B5EF4-FFF2-40B4-BE49-F238E27FC236}">
                  <a16:creationId xmlns:a16="http://schemas.microsoft.com/office/drawing/2014/main" id="{37E40C7E-27A0-264C-BBE9-3A3879008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13717" y="3586999"/>
              <a:ext cx="140270" cy="140270"/>
            </a:xfrm>
            <a:prstGeom prst="rect">
              <a:avLst/>
            </a:prstGeom>
          </p:spPr>
        </p:pic>
        <p:sp>
          <p:nvSpPr>
            <p:cNvPr id="717" name="Rectangle: Rounded Corners 258">
              <a:extLst>
                <a:ext uri="{FF2B5EF4-FFF2-40B4-BE49-F238E27FC236}">
                  <a16:creationId xmlns:a16="http://schemas.microsoft.com/office/drawing/2014/main" id="{EDE17860-0491-4249-BEA2-8AD2F710F82E}"/>
                </a:ext>
              </a:extLst>
            </p:cNvPr>
            <p:cNvSpPr/>
            <p:nvPr/>
          </p:nvSpPr>
          <p:spPr>
            <a:xfrm>
              <a:off x="6497019" y="2983847"/>
              <a:ext cx="1538262" cy="362868"/>
            </a:xfrm>
            <a:prstGeom prst="round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800">
                <a:defRPr/>
              </a:pPr>
              <a:endParaRPr lang="en-US" sz="1575" b="1" kern="0" dirty="0">
                <a:solidFill>
                  <a:srgbClr val="FFFFFF"/>
                </a:solidFill>
                <a:latin typeface="CiscoSansTT ExtraLight" charset="0"/>
                <a:ea typeface="CiscoSansTT ExtraLight" charset="0"/>
                <a:cs typeface="CiscoSansTT ExtraLight" charset="0"/>
              </a:endParaRPr>
            </a:p>
          </p:txBody>
        </p:sp>
        <p:sp>
          <p:nvSpPr>
            <p:cNvPr id="718" name="TextBox 717">
              <a:extLst>
                <a:ext uri="{FF2B5EF4-FFF2-40B4-BE49-F238E27FC236}">
                  <a16:creationId xmlns:a16="http://schemas.microsoft.com/office/drawing/2014/main" id="{E20EDC01-54F4-3C45-A41D-16B4F20163E6}"/>
                </a:ext>
              </a:extLst>
            </p:cNvPr>
            <p:cNvSpPr txBox="1"/>
            <p:nvPr/>
          </p:nvSpPr>
          <p:spPr>
            <a:xfrm>
              <a:off x="7015504" y="3055780"/>
              <a:ext cx="497796" cy="213932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89804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0">
                <a:defRPr/>
              </a:pPr>
              <a:endParaRPr lang="en-US" sz="525" kern="0" dirty="0">
                <a:solidFill>
                  <a:srgbClr val="FFFFFF"/>
                </a:solidFill>
              </a:endParaRPr>
            </a:p>
          </p:txBody>
        </p:sp>
        <p:pic>
          <p:nvPicPr>
            <p:cNvPr id="719" name="Picture 718">
              <a:extLst>
                <a:ext uri="{FF2B5EF4-FFF2-40B4-BE49-F238E27FC236}">
                  <a16:creationId xmlns:a16="http://schemas.microsoft.com/office/drawing/2014/main" id="{F7D27407-E509-ED46-B8CB-DAAC2FE2A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7257" y="3103469"/>
              <a:ext cx="476043" cy="137160"/>
            </a:xfrm>
            <a:prstGeom prst="rect">
              <a:avLst/>
            </a:prstGeom>
          </p:spPr>
        </p:pic>
      </p:grpSp>
      <p:sp>
        <p:nvSpPr>
          <p:cNvPr id="741" name="TextBox 740">
            <a:extLst>
              <a:ext uri="{FF2B5EF4-FFF2-40B4-BE49-F238E27FC236}">
                <a16:creationId xmlns:a16="http://schemas.microsoft.com/office/drawing/2014/main" id="{77CE0642-E49D-3742-BB62-145F36C03A44}"/>
              </a:ext>
            </a:extLst>
          </p:cNvPr>
          <p:cNvSpPr txBox="1"/>
          <p:nvPr/>
        </p:nvSpPr>
        <p:spPr>
          <a:xfrm>
            <a:off x="3225922" y="2703574"/>
            <a:ext cx="1136666" cy="17129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457090">
              <a:lnSpc>
                <a:spcPct val="85000"/>
              </a:lnSpc>
              <a:defRPr sz="700" b="1">
                <a:solidFill>
                  <a:schemeClr val="tx2"/>
                </a:solidFill>
                <a:latin typeface="CiscoSansTT ExtraLight" charset="0"/>
                <a:ea typeface="CiscoSansTT ExtraLight" charset="0"/>
                <a:cs typeface="CiscoSansTT ExtraLight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defTabSz="342800">
              <a:defRPr/>
            </a:pPr>
            <a:endParaRPr lang="en-US" sz="525" kern="0" dirty="0">
              <a:solidFill>
                <a:srgbClr val="FFFFFF"/>
              </a:solidFill>
            </a:endParaRPr>
          </a:p>
        </p:txBody>
      </p:sp>
      <p:sp>
        <p:nvSpPr>
          <p:cNvPr id="742" name="TextBox 741">
            <a:extLst>
              <a:ext uri="{FF2B5EF4-FFF2-40B4-BE49-F238E27FC236}">
                <a16:creationId xmlns:a16="http://schemas.microsoft.com/office/drawing/2014/main" id="{6996B479-83CE-DC4D-880D-2A72836F14D8}"/>
              </a:ext>
            </a:extLst>
          </p:cNvPr>
          <p:cNvSpPr txBox="1"/>
          <p:nvPr/>
        </p:nvSpPr>
        <p:spPr>
          <a:xfrm>
            <a:off x="3231043" y="2895307"/>
            <a:ext cx="1136666" cy="17129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457090">
              <a:lnSpc>
                <a:spcPct val="85000"/>
              </a:lnSpc>
              <a:defRPr sz="700" b="1">
                <a:solidFill>
                  <a:schemeClr val="tx2"/>
                </a:solidFill>
                <a:latin typeface="CiscoSansTT ExtraLight" charset="0"/>
                <a:ea typeface="CiscoSansTT ExtraLight" charset="0"/>
                <a:cs typeface="CiscoSansTT ExtraLight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defTabSz="342800">
              <a:defRPr/>
            </a:pPr>
            <a:r>
              <a:rPr lang="en-US" sz="525" kern="0" dirty="0" err="1">
                <a:solidFill>
                  <a:srgbClr val="000000"/>
                </a:solidFill>
              </a:rPr>
              <a:t>Istio</a:t>
            </a:r>
            <a:endParaRPr lang="en-US" sz="525" kern="0" dirty="0">
              <a:solidFill>
                <a:srgbClr val="000000"/>
              </a:solidFill>
            </a:endParaRPr>
          </a:p>
        </p:txBody>
      </p:sp>
      <p:pic>
        <p:nvPicPr>
          <p:cNvPr id="743" name="Picture 742">
            <a:extLst>
              <a:ext uri="{FF2B5EF4-FFF2-40B4-BE49-F238E27FC236}">
                <a16:creationId xmlns:a16="http://schemas.microsoft.com/office/drawing/2014/main" id="{B5512F44-5BA7-C745-936E-92328FFF0BA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20783" y="2726827"/>
            <a:ext cx="334692" cy="118412"/>
          </a:xfrm>
          <a:prstGeom prst="rect">
            <a:avLst/>
          </a:prstGeom>
        </p:spPr>
      </p:pic>
      <p:pic>
        <p:nvPicPr>
          <p:cNvPr id="744" name="Picture 743">
            <a:extLst>
              <a:ext uri="{FF2B5EF4-FFF2-40B4-BE49-F238E27FC236}">
                <a16:creationId xmlns:a16="http://schemas.microsoft.com/office/drawing/2014/main" id="{7F179BE8-0211-5645-A966-C0C97C08745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86550" y="2929445"/>
            <a:ext cx="121343" cy="114400"/>
          </a:xfrm>
          <a:prstGeom prst="rect">
            <a:avLst/>
          </a:prstGeom>
        </p:spPr>
      </p:pic>
      <p:sp>
        <p:nvSpPr>
          <p:cNvPr id="745" name="Rounded Rectangle 90">
            <a:extLst>
              <a:ext uri="{FF2B5EF4-FFF2-40B4-BE49-F238E27FC236}">
                <a16:creationId xmlns:a16="http://schemas.microsoft.com/office/drawing/2014/main" id="{901FE5F5-B3BB-144F-980F-5E0825F1A781}"/>
              </a:ext>
            </a:extLst>
          </p:cNvPr>
          <p:cNvSpPr/>
          <p:nvPr/>
        </p:nvSpPr>
        <p:spPr>
          <a:xfrm>
            <a:off x="3116575" y="1597659"/>
            <a:ext cx="1365605" cy="2947333"/>
          </a:xfrm>
          <a:prstGeom prst="roundRect">
            <a:avLst>
              <a:gd name="adj" fmla="val 4949"/>
            </a:avLst>
          </a:prstGeom>
          <a:noFill/>
          <a:ln w="25400" cap="rnd" cmpd="sng" algn="ctr">
            <a:solidFill>
              <a:srgbClr val="FFFFFF">
                <a:lumMod val="75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algn="ctr" defTabSz="514197">
              <a:defRPr/>
            </a:pPr>
            <a:endParaRPr lang="en-US" sz="1069" kern="0" dirty="0">
              <a:solidFill>
                <a:srgbClr val="FFFFFF"/>
              </a:solidFill>
              <a:latin typeface="CiscoSansTT ExtraLight"/>
              <a:ea typeface="+mn-ea"/>
              <a:cs typeface="+mn-cs"/>
            </a:endParaRPr>
          </a:p>
        </p:txBody>
      </p:sp>
      <p:sp>
        <p:nvSpPr>
          <p:cNvPr id="746" name="TextBox 745">
            <a:extLst>
              <a:ext uri="{FF2B5EF4-FFF2-40B4-BE49-F238E27FC236}">
                <a16:creationId xmlns:a16="http://schemas.microsoft.com/office/drawing/2014/main" id="{3BFD564E-3223-E748-BA25-2CA82C995B7E}"/>
              </a:ext>
            </a:extLst>
          </p:cNvPr>
          <p:cNvSpPr txBox="1"/>
          <p:nvPr/>
        </p:nvSpPr>
        <p:spPr>
          <a:xfrm>
            <a:off x="3347608" y="4596121"/>
            <a:ext cx="903536" cy="230832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accent4"/>
                </a:solidFill>
                <a:latin typeface="CiscoSansTT ExtraLight" charset="0"/>
                <a:ea typeface="CiscoSansTT ExtraLight" charset="0"/>
                <a:cs typeface="CiscoSansTT ExtraLight" charset="0"/>
              </a:defRPr>
            </a:lvl1pPr>
          </a:lstStyle>
          <a:p>
            <a:pPr algn="ctr" defTabSz="342892">
              <a:defRPr/>
            </a:pPr>
            <a:r>
              <a:rPr lang="en-US" sz="750" kern="0" dirty="0">
                <a:solidFill>
                  <a:srgbClr val="005073">
                    <a:lumMod val="75000"/>
                  </a:srgbClr>
                </a:solidFill>
              </a:rPr>
              <a:t>CHCP for Google Cloud</a:t>
            </a:r>
          </a:p>
        </p:txBody>
      </p:sp>
      <p:grpSp>
        <p:nvGrpSpPr>
          <p:cNvPr id="747" name="Group 746">
            <a:extLst>
              <a:ext uri="{FF2B5EF4-FFF2-40B4-BE49-F238E27FC236}">
                <a16:creationId xmlns:a16="http://schemas.microsoft.com/office/drawing/2014/main" id="{FBAF1918-97B9-5D4C-BBB2-820D91125075}"/>
              </a:ext>
            </a:extLst>
          </p:cNvPr>
          <p:cNvGrpSpPr/>
          <p:nvPr/>
        </p:nvGrpSpPr>
        <p:grpSpPr>
          <a:xfrm>
            <a:off x="4752217" y="1766493"/>
            <a:ext cx="1136666" cy="171290"/>
            <a:chOff x="4266629" y="578194"/>
            <a:chExt cx="1515554" cy="228387"/>
          </a:xfrm>
        </p:grpSpPr>
        <p:sp>
          <p:nvSpPr>
            <p:cNvPr id="748" name="TextBox 747">
              <a:extLst>
                <a:ext uri="{FF2B5EF4-FFF2-40B4-BE49-F238E27FC236}">
                  <a16:creationId xmlns:a16="http://schemas.microsoft.com/office/drawing/2014/main" id="{19F397F9-4821-5145-A0AE-4EF42507C4BE}"/>
                </a:ext>
              </a:extLst>
            </p:cNvPr>
            <p:cNvSpPr txBox="1"/>
            <p:nvPr/>
          </p:nvSpPr>
          <p:spPr>
            <a:xfrm>
              <a:off x="4266629" y="578194"/>
              <a:ext cx="1515554" cy="22838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bg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0">
                <a:defRPr/>
              </a:pPr>
              <a:r>
                <a:rPr lang="en-US" sz="525" kern="0" dirty="0">
                  <a:solidFill>
                    <a:srgbClr val="000000"/>
                  </a:solidFill>
                </a:rPr>
                <a:t>CloudCenter Suite  </a:t>
              </a:r>
            </a:p>
          </p:txBody>
        </p:sp>
        <p:pic>
          <p:nvPicPr>
            <p:cNvPr id="749" name="Picture 748">
              <a:extLst>
                <a:ext uri="{FF2B5EF4-FFF2-40B4-BE49-F238E27FC236}">
                  <a16:creationId xmlns:a16="http://schemas.microsoft.com/office/drawing/2014/main" id="{25A6E9A6-45D2-8949-8E30-8AAFCDDF4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2490" y="591281"/>
              <a:ext cx="207574" cy="191950"/>
            </a:xfrm>
            <a:prstGeom prst="rect">
              <a:avLst/>
            </a:prstGeom>
          </p:spPr>
        </p:pic>
      </p:grpSp>
      <p:grpSp>
        <p:nvGrpSpPr>
          <p:cNvPr id="750" name="Group 749">
            <a:extLst>
              <a:ext uri="{FF2B5EF4-FFF2-40B4-BE49-F238E27FC236}">
                <a16:creationId xmlns:a16="http://schemas.microsoft.com/office/drawing/2014/main" id="{96E2B19B-7B60-B348-BEDE-72C5801D724A}"/>
              </a:ext>
            </a:extLst>
          </p:cNvPr>
          <p:cNvGrpSpPr/>
          <p:nvPr/>
        </p:nvGrpSpPr>
        <p:grpSpPr>
          <a:xfrm>
            <a:off x="4737889" y="2206816"/>
            <a:ext cx="1136666" cy="171290"/>
            <a:chOff x="4266629" y="1067704"/>
            <a:chExt cx="1515554" cy="228387"/>
          </a:xfrm>
        </p:grpSpPr>
        <p:sp>
          <p:nvSpPr>
            <p:cNvPr id="751" name="TextBox 750">
              <a:extLst>
                <a:ext uri="{FF2B5EF4-FFF2-40B4-BE49-F238E27FC236}">
                  <a16:creationId xmlns:a16="http://schemas.microsoft.com/office/drawing/2014/main" id="{C171533B-DECE-DB4E-AFDB-D0B9F9BF41CC}"/>
                </a:ext>
              </a:extLst>
            </p:cNvPr>
            <p:cNvSpPr txBox="1"/>
            <p:nvPr/>
          </p:nvSpPr>
          <p:spPr>
            <a:xfrm>
              <a:off x="4266629" y="1067704"/>
              <a:ext cx="1515554" cy="22838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0">
                <a:defRPr/>
              </a:pPr>
              <a:r>
                <a:rPr lang="en-US" sz="450" kern="0" dirty="0">
                  <a:solidFill>
                    <a:srgbClr val="000000"/>
                  </a:solidFill>
                </a:rPr>
                <a:t>     Cisco Container Platform (CCP)</a:t>
              </a:r>
            </a:p>
          </p:txBody>
        </p:sp>
        <p:pic>
          <p:nvPicPr>
            <p:cNvPr id="752" name="Picture 751">
              <a:extLst>
                <a:ext uri="{FF2B5EF4-FFF2-40B4-BE49-F238E27FC236}">
                  <a16:creationId xmlns:a16="http://schemas.microsoft.com/office/drawing/2014/main" id="{F6B84B5C-0B35-CF47-A201-A3ABBDEAD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7272" y="1096648"/>
              <a:ext cx="164102" cy="159218"/>
            </a:xfrm>
            <a:prstGeom prst="rect">
              <a:avLst/>
            </a:prstGeom>
          </p:spPr>
        </p:pic>
      </p:grpSp>
      <p:grpSp>
        <p:nvGrpSpPr>
          <p:cNvPr id="753" name="Group 752">
            <a:extLst>
              <a:ext uri="{FF2B5EF4-FFF2-40B4-BE49-F238E27FC236}">
                <a16:creationId xmlns:a16="http://schemas.microsoft.com/office/drawing/2014/main" id="{D0131C73-36D3-2745-823E-04AA416FB8AB}"/>
              </a:ext>
            </a:extLst>
          </p:cNvPr>
          <p:cNvGrpSpPr/>
          <p:nvPr/>
        </p:nvGrpSpPr>
        <p:grpSpPr>
          <a:xfrm>
            <a:off x="4737889" y="1981561"/>
            <a:ext cx="1136666" cy="173609"/>
            <a:chOff x="4300390" y="547676"/>
            <a:chExt cx="1515554" cy="231479"/>
          </a:xfrm>
        </p:grpSpPr>
        <p:sp>
          <p:nvSpPr>
            <p:cNvPr id="754" name="TextBox 753">
              <a:extLst>
                <a:ext uri="{FF2B5EF4-FFF2-40B4-BE49-F238E27FC236}">
                  <a16:creationId xmlns:a16="http://schemas.microsoft.com/office/drawing/2014/main" id="{303990C4-E939-3C45-B4EC-DBE7605D46C2}"/>
                </a:ext>
              </a:extLst>
            </p:cNvPr>
            <p:cNvSpPr txBox="1"/>
            <p:nvPr/>
          </p:nvSpPr>
          <p:spPr>
            <a:xfrm>
              <a:off x="4300390" y="547676"/>
              <a:ext cx="1515554" cy="22838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0">
                <a:defRPr/>
              </a:pPr>
              <a:r>
                <a:rPr lang="en-US" sz="525" kern="0" dirty="0">
                  <a:solidFill>
                    <a:srgbClr val="000000"/>
                  </a:solidFill>
                </a:rPr>
                <a:t>AppDynamics</a:t>
              </a:r>
            </a:p>
          </p:txBody>
        </p:sp>
        <p:pic>
          <p:nvPicPr>
            <p:cNvPr id="755" name="Picture 754">
              <a:extLst>
                <a:ext uri="{FF2B5EF4-FFF2-40B4-BE49-F238E27FC236}">
                  <a16:creationId xmlns:a16="http://schemas.microsoft.com/office/drawing/2014/main" id="{070BDDF0-AC1F-4947-A8C2-EE744F661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78277" y="567214"/>
              <a:ext cx="211941" cy="211941"/>
            </a:xfrm>
            <a:prstGeom prst="rect">
              <a:avLst/>
            </a:prstGeom>
          </p:spPr>
        </p:pic>
      </p:grpSp>
      <p:grpSp>
        <p:nvGrpSpPr>
          <p:cNvPr id="756" name="Group 755">
            <a:extLst>
              <a:ext uri="{FF2B5EF4-FFF2-40B4-BE49-F238E27FC236}">
                <a16:creationId xmlns:a16="http://schemas.microsoft.com/office/drawing/2014/main" id="{E2E34DD7-50C2-E448-B69F-12E6304F25A9}"/>
              </a:ext>
            </a:extLst>
          </p:cNvPr>
          <p:cNvGrpSpPr/>
          <p:nvPr/>
        </p:nvGrpSpPr>
        <p:grpSpPr>
          <a:xfrm>
            <a:off x="4742863" y="2494083"/>
            <a:ext cx="1136666" cy="171290"/>
            <a:chOff x="4276458" y="2358390"/>
            <a:chExt cx="1515554" cy="228387"/>
          </a:xfrm>
        </p:grpSpPr>
        <p:sp>
          <p:nvSpPr>
            <p:cNvPr id="757" name="TextBox 756">
              <a:extLst>
                <a:ext uri="{FF2B5EF4-FFF2-40B4-BE49-F238E27FC236}">
                  <a16:creationId xmlns:a16="http://schemas.microsoft.com/office/drawing/2014/main" id="{ABAB65AB-3A55-334D-82CD-46F10C4FAA27}"/>
                </a:ext>
              </a:extLst>
            </p:cNvPr>
            <p:cNvSpPr txBox="1"/>
            <p:nvPr/>
          </p:nvSpPr>
          <p:spPr>
            <a:xfrm>
              <a:off x="4276458" y="2358390"/>
              <a:ext cx="1515554" cy="228387"/>
            </a:xfrm>
            <a:prstGeom prst="roundRect">
              <a:avLst>
                <a:gd name="adj" fmla="val 50000"/>
              </a:avLst>
            </a:prstGeom>
            <a:solidFill>
              <a:srgbClr val="27B8FC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0">
                <a:defRPr/>
              </a:pPr>
              <a:r>
                <a:rPr lang="en-US" sz="525" kern="0" dirty="0">
                  <a:solidFill>
                    <a:srgbClr val="FFFFFF"/>
                  </a:solidFill>
                </a:rPr>
                <a:t>CSR 1000v</a:t>
              </a:r>
            </a:p>
          </p:txBody>
        </p:sp>
        <p:pic>
          <p:nvPicPr>
            <p:cNvPr id="758" name="Picture 757">
              <a:extLst>
                <a:ext uri="{FF2B5EF4-FFF2-40B4-BE49-F238E27FC236}">
                  <a16:creationId xmlns:a16="http://schemas.microsoft.com/office/drawing/2014/main" id="{E67DDCC2-5862-B447-858F-55457DF59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98940" y="2409399"/>
              <a:ext cx="226682" cy="150034"/>
            </a:xfrm>
            <a:prstGeom prst="rect">
              <a:avLst/>
            </a:prstGeom>
          </p:spPr>
        </p:pic>
      </p:grpSp>
      <p:sp>
        <p:nvSpPr>
          <p:cNvPr id="759" name="Rectangle: Rounded Corners 258">
            <a:extLst>
              <a:ext uri="{FF2B5EF4-FFF2-40B4-BE49-F238E27FC236}">
                <a16:creationId xmlns:a16="http://schemas.microsoft.com/office/drawing/2014/main" id="{081D2EDB-C733-144D-BF0E-F45F6AA584FB}"/>
              </a:ext>
            </a:extLst>
          </p:cNvPr>
          <p:cNvSpPr/>
          <p:nvPr/>
        </p:nvSpPr>
        <p:spPr>
          <a:xfrm>
            <a:off x="4874595" y="2817934"/>
            <a:ext cx="865273" cy="204113"/>
          </a:xfrm>
          <a:prstGeom prst="roundRect">
            <a:avLst/>
          </a:prstGeom>
          <a:solidFill>
            <a:srgbClr val="FFFFFF">
              <a:lumMod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5710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81" b="1" kern="0" dirty="0">
              <a:solidFill>
                <a:srgbClr val="FFFFFF"/>
              </a:solidFill>
              <a:latin typeface="CiscoSansTT ExtraLight" charset="0"/>
              <a:ea typeface="CiscoSansTT ExtraLight" charset="0"/>
              <a:cs typeface="CiscoSansTT ExtraLight" charset="0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1A6B6ACC-8157-984D-A2AF-B048D2792F1C}"/>
              </a:ext>
            </a:extLst>
          </p:cNvPr>
          <p:cNvGrpSpPr/>
          <p:nvPr/>
        </p:nvGrpSpPr>
        <p:grpSpPr>
          <a:xfrm>
            <a:off x="4885357" y="2853618"/>
            <a:ext cx="246314" cy="120337"/>
            <a:chOff x="4304338" y="2841382"/>
            <a:chExt cx="437890" cy="213932"/>
          </a:xfrm>
        </p:grpSpPr>
        <p:sp>
          <p:nvSpPr>
            <p:cNvPr id="761" name="TextBox 760">
              <a:extLst>
                <a:ext uri="{FF2B5EF4-FFF2-40B4-BE49-F238E27FC236}">
                  <a16:creationId xmlns:a16="http://schemas.microsoft.com/office/drawing/2014/main" id="{1153CB67-7E1F-8946-81BD-4DF46E05080F}"/>
                </a:ext>
              </a:extLst>
            </p:cNvPr>
            <p:cNvSpPr txBox="1"/>
            <p:nvPr/>
          </p:nvSpPr>
          <p:spPr>
            <a:xfrm>
              <a:off x="4304338" y="2841382"/>
              <a:ext cx="437890" cy="21393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38576" tIns="19289" rIns="38576" bIns="192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257108">
                <a:defRPr/>
              </a:pPr>
              <a:endParaRPr lang="en-US" sz="394" kern="0" dirty="0">
                <a:solidFill>
                  <a:srgbClr val="FFFFFF"/>
                </a:solidFill>
              </a:endParaRPr>
            </a:p>
          </p:txBody>
        </p:sp>
        <p:pic>
          <p:nvPicPr>
            <p:cNvPr id="762" name="Picture 761">
              <a:extLst>
                <a:ext uri="{FF2B5EF4-FFF2-40B4-BE49-F238E27FC236}">
                  <a16:creationId xmlns:a16="http://schemas.microsoft.com/office/drawing/2014/main" id="{63919082-4921-F248-B256-11A984E37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381706" y="2875785"/>
              <a:ext cx="265029" cy="158620"/>
            </a:xfrm>
            <a:prstGeom prst="rect">
              <a:avLst/>
            </a:prstGeom>
          </p:spPr>
        </p:pic>
      </p:grpSp>
      <p:sp>
        <p:nvSpPr>
          <p:cNvPr id="763" name="TextBox 762">
            <a:extLst>
              <a:ext uri="{FF2B5EF4-FFF2-40B4-BE49-F238E27FC236}">
                <a16:creationId xmlns:a16="http://schemas.microsoft.com/office/drawing/2014/main" id="{B7360C68-7E16-EF47-BAC8-7C34ADE3C2E2}"/>
              </a:ext>
            </a:extLst>
          </p:cNvPr>
          <p:cNvSpPr txBox="1"/>
          <p:nvPr/>
        </p:nvSpPr>
        <p:spPr>
          <a:xfrm>
            <a:off x="5141284" y="2855548"/>
            <a:ext cx="280010" cy="120337"/>
          </a:xfrm>
          <a:prstGeom prst="roundRect">
            <a:avLst>
              <a:gd name="adj" fmla="val 50000"/>
            </a:avLst>
          </a:prstGeom>
          <a:solidFill>
            <a:srgbClr val="FFFFFF">
              <a:alpha val="89804"/>
            </a:srgb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457090">
              <a:lnSpc>
                <a:spcPct val="85000"/>
              </a:lnSpc>
              <a:defRPr sz="700" b="1">
                <a:solidFill>
                  <a:schemeClr val="tx2"/>
                </a:solidFill>
                <a:latin typeface="CiscoSansTT ExtraLight" charset="0"/>
                <a:ea typeface="CiscoSansTT ExtraLight" charset="0"/>
                <a:cs typeface="CiscoSansTT ExtraLight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defTabSz="257108">
              <a:defRPr/>
            </a:pPr>
            <a:endParaRPr lang="en-US" sz="394" kern="0" dirty="0">
              <a:solidFill>
                <a:srgbClr val="FFFFFF"/>
              </a:solidFill>
            </a:endParaRPr>
          </a:p>
        </p:txBody>
      </p:sp>
      <p:sp>
        <p:nvSpPr>
          <p:cNvPr id="764" name="TextBox 763">
            <a:extLst>
              <a:ext uri="{FF2B5EF4-FFF2-40B4-BE49-F238E27FC236}">
                <a16:creationId xmlns:a16="http://schemas.microsoft.com/office/drawing/2014/main" id="{DD1FE311-A29B-314A-B72C-F1FB809C1288}"/>
              </a:ext>
            </a:extLst>
          </p:cNvPr>
          <p:cNvSpPr txBox="1"/>
          <p:nvPr/>
        </p:nvSpPr>
        <p:spPr>
          <a:xfrm>
            <a:off x="5432047" y="2853618"/>
            <a:ext cx="280010" cy="120337"/>
          </a:xfrm>
          <a:prstGeom prst="roundRect">
            <a:avLst>
              <a:gd name="adj" fmla="val 50000"/>
            </a:avLst>
          </a:prstGeom>
          <a:solidFill>
            <a:srgbClr val="FFFFFF">
              <a:alpha val="89804"/>
            </a:srgb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457090">
              <a:lnSpc>
                <a:spcPct val="85000"/>
              </a:lnSpc>
              <a:defRPr sz="700" b="1">
                <a:solidFill>
                  <a:schemeClr val="tx2"/>
                </a:solidFill>
                <a:latin typeface="CiscoSansTT ExtraLight" charset="0"/>
                <a:ea typeface="CiscoSansTT ExtraLight" charset="0"/>
                <a:cs typeface="CiscoSansTT ExtraLight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defTabSz="257108">
              <a:defRPr/>
            </a:pPr>
            <a:endParaRPr lang="en-US" sz="394" kern="0" dirty="0">
              <a:solidFill>
                <a:srgbClr val="FFFFFF"/>
              </a:solidFill>
            </a:endParaRPr>
          </a:p>
        </p:txBody>
      </p:sp>
      <p:pic>
        <p:nvPicPr>
          <p:cNvPr id="765" name="Picture 764">
            <a:extLst>
              <a:ext uri="{FF2B5EF4-FFF2-40B4-BE49-F238E27FC236}">
                <a16:creationId xmlns:a16="http://schemas.microsoft.com/office/drawing/2014/main" id="{441F2B16-F796-0E46-88ED-F44590EF903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96882" y="2850294"/>
            <a:ext cx="162668" cy="120839"/>
          </a:xfrm>
          <a:prstGeom prst="rect">
            <a:avLst/>
          </a:prstGeom>
        </p:spPr>
      </p:pic>
      <p:pic>
        <p:nvPicPr>
          <p:cNvPr id="766" name="Picture 765">
            <a:extLst>
              <a:ext uri="{FF2B5EF4-FFF2-40B4-BE49-F238E27FC236}">
                <a16:creationId xmlns:a16="http://schemas.microsoft.com/office/drawing/2014/main" id="{2B05F9AB-77D6-664B-BC78-21314B1F338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86" y="2878870"/>
            <a:ext cx="267774" cy="77153"/>
          </a:xfrm>
          <a:prstGeom prst="rect">
            <a:avLst/>
          </a:prstGeom>
        </p:spPr>
      </p:pic>
      <p:sp>
        <p:nvSpPr>
          <p:cNvPr id="767" name="Rounded Rectangle 766">
            <a:extLst>
              <a:ext uri="{FF2B5EF4-FFF2-40B4-BE49-F238E27FC236}">
                <a16:creationId xmlns:a16="http://schemas.microsoft.com/office/drawing/2014/main" id="{BB14A42D-3FA3-5E4D-9C1E-8F1DFB4B839F}"/>
              </a:ext>
            </a:extLst>
          </p:cNvPr>
          <p:cNvSpPr/>
          <p:nvPr/>
        </p:nvSpPr>
        <p:spPr>
          <a:xfrm>
            <a:off x="4691992" y="3313374"/>
            <a:ext cx="1259990" cy="1031715"/>
          </a:xfrm>
          <a:prstGeom prst="roundRect">
            <a:avLst/>
          </a:prstGeom>
          <a:solidFill>
            <a:srgbClr val="00BCE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189">
              <a:defRPr/>
            </a:pPr>
            <a:endParaRPr lang="en-US" kern="0" dirty="0">
              <a:solidFill>
                <a:srgbClr val="005073"/>
              </a:solidFill>
              <a:latin typeface="CiscoSansTT Light"/>
              <a:ea typeface="+mn-ea"/>
              <a:cs typeface="+mn-cs"/>
            </a:endParaRPr>
          </a:p>
        </p:txBody>
      </p:sp>
      <p:grpSp>
        <p:nvGrpSpPr>
          <p:cNvPr id="768" name="Group 767">
            <a:extLst>
              <a:ext uri="{FF2B5EF4-FFF2-40B4-BE49-F238E27FC236}">
                <a16:creationId xmlns:a16="http://schemas.microsoft.com/office/drawing/2014/main" id="{979CB64C-54F9-F94B-BADD-5B7D42F0883A}"/>
              </a:ext>
            </a:extLst>
          </p:cNvPr>
          <p:cNvGrpSpPr/>
          <p:nvPr/>
        </p:nvGrpSpPr>
        <p:grpSpPr>
          <a:xfrm>
            <a:off x="4851711" y="3439216"/>
            <a:ext cx="424178" cy="90731"/>
            <a:chOff x="3063889" y="1388033"/>
            <a:chExt cx="754094" cy="161299"/>
          </a:xfrm>
        </p:grpSpPr>
        <p:sp>
          <p:nvSpPr>
            <p:cNvPr id="769" name="TextBox 768">
              <a:extLst>
                <a:ext uri="{FF2B5EF4-FFF2-40B4-BE49-F238E27FC236}">
                  <a16:creationId xmlns:a16="http://schemas.microsoft.com/office/drawing/2014/main" id="{80F368E3-DF0C-544B-A6CB-894961CDA89D}"/>
                </a:ext>
              </a:extLst>
            </p:cNvPr>
            <p:cNvSpPr txBox="1"/>
            <p:nvPr/>
          </p:nvSpPr>
          <p:spPr>
            <a:xfrm>
              <a:off x="3079214" y="1388033"/>
              <a:ext cx="738769" cy="161299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38576" tIns="19289" rIns="38576" bIns="192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257108">
                <a:defRPr/>
              </a:pPr>
              <a:r>
                <a:rPr lang="en-US" sz="394" kern="0" dirty="0">
                  <a:solidFill>
                    <a:srgbClr val="0070C0"/>
                  </a:solidFill>
                </a:rPr>
                <a:t>     SAP Hub Data</a:t>
              </a:r>
            </a:p>
          </p:txBody>
        </p:sp>
        <p:pic>
          <p:nvPicPr>
            <p:cNvPr id="770" name="Picture 769">
              <a:extLst>
                <a:ext uri="{FF2B5EF4-FFF2-40B4-BE49-F238E27FC236}">
                  <a16:creationId xmlns:a16="http://schemas.microsoft.com/office/drawing/2014/main" id="{ACA6DF01-2C15-054D-83AE-493745F27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063889" y="1388033"/>
              <a:ext cx="165395" cy="154312"/>
            </a:xfrm>
            <a:prstGeom prst="rect">
              <a:avLst/>
            </a:prstGeom>
          </p:spPr>
        </p:pic>
      </p:grpSp>
      <p:sp>
        <p:nvSpPr>
          <p:cNvPr id="771" name="Rectangle: Rounded Corners 258">
            <a:extLst>
              <a:ext uri="{FF2B5EF4-FFF2-40B4-BE49-F238E27FC236}">
                <a16:creationId xmlns:a16="http://schemas.microsoft.com/office/drawing/2014/main" id="{5D639E3A-AFEE-7D4F-A04E-0128D6BAE873}"/>
              </a:ext>
            </a:extLst>
          </p:cNvPr>
          <p:cNvSpPr/>
          <p:nvPr/>
        </p:nvSpPr>
        <p:spPr>
          <a:xfrm>
            <a:off x="4886045" y="3583858"/>
            <a:ext cx="853821" cy="135752"/>
          </a:xfrm>
          <a:prstGeom prst="roundRect">
            <a:avLst/>
          </a:prstGeom>
          <a:solidFill>
            <a:srgbClr val="00507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5710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81" b="1" kern="0" dirty="0">
              <a:solidFill>
                <a:srgbClr val="FFFFFF"/>
              </a:solidFill>
              <a:latin typeface="CiscoSansTT ExtraLight" charset="0"/>
              <a:ea typeface="CiscoSansTT ExtraLight" charset="0"/>
              <a:cs typeface="CiscoSansTT ExtraLight" charset="0"/>
            </a:endParaRPr>
          </a:p>
        </p:txBody>
      </p:sp>
      <p:sp>
        <p:nvSpPr>
          <p:cNvPr id="772" name="TextBox 771">
            <a:extLst>
              <a:ext uri="{FF2B5EF4-FFF2-40B4-BE49-F238E27FC236}">
                <a16:creationId xmlns:a16="http://schemas.microsoft.com/office/drawing/2014/main" id="{AF58F118-4265-0041-81F9-123D578A7CE7}"/>
              </a:ext>
            </a:extLst>
          </p:cNvPr>
          <p:cNvSpPr txBox="1"/>
          <p:nvPr/>
        </p:nvSpPr>
        <p:spPr>
          <a:xfrm>
            <a:off x="4912434" y="3610534"/>
            <a:ext cx="378920" cy="90731"/>
          </a:xfrm>
          <a:prstGeom prst="roundRect">
            <a:avLst>
              <a:gd name="adj" fmla="val 50000"/>
            </a:avLst>
          </a:prstGeom>
          <a:solidFill>
            <a:srgbClr val="FFFFFF">
              <a:alpha val="90000"/>
            </a:srgb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457090">
              <a:lnSpc>
                <a:spcPct val="85000"/>
              </a:lnSpc>
              <a:defRPr sz="700" b="1">
                <a:solidFill>
                  <a:schemeClr val="tx2"/>
                </a:solidFill>
                <a:latin typeface="CiscoSansTT ExtraLight" charset="0"/>
                <a:ea typeface="CiscoSansTT ExtraLight" charset="0"/>
                <a:cs typeface="CiscoSansTT ExtraLight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defTabSz="257108">
              <a:defRPr/>
            </a:pPr>
            <a:r>
              <a:rPr lang="en-US" sz="394" kern="0" dirty="0">
                <a:solidFill>
                  <a:srgbClr val="0070C0"/>
                </a:solidFill>
              </a:rPr>
              <a:t>     Kubernetes</a:t>
            </a:r>
          </a:p>
        </p:txBody>
      </p:sp>
      <p:sp>
        <p:nvSpPr>
          <p:cNvPr id="773" name="TextBox 772">
            <a:extLst>
              <a:ext uri="{FF2B5EF4-FFF2-40B4-BE49-F238E27FC236}">
                <a16:creationId xmlns:a16="http://schemas.microsoft.com/office/drawing/2014/main" id="{A670B03A-682E-8D47-80CB-C8A395C986DF}"/>
              </a:ext>
            </a:extLst>
          </p:cNvPr>
          <p:cNvSpPr txBox="1"/>
          <p:nvPr/>
        </p:nvSpPr>
        <p:spPr>
          <a:xfrm>
            <a:off x="5319378" y="3608701"/>
            <a:ext cx="378302" cy="90731"/>
          </a:xfrm>
          <a:prstGeom prst="roundRect">
            <a:avLst>
              <a:gd name="adj" fmla="val 50000"/>
            </a:avLst>
          </a:prstGeom>
          <a:solidFill>
            <a:srgbClr val="FFFFFF">
              <a:alpha val="90000"/>
            </a:srgb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457090">
              <a:lnSpc>
                <a:spcPct val="85000"/>
              </a:lnSpc>
              <a:defRPr sz="700" b="1">
                <a:solidFill>
                  <a:schemeClr val="tx2"/>
                </a:solidFill>
                <a:latin typeface="CiscoSansTT ExtraLight" charset="0"/>
                <a:ea typeface="CiscoSansTT ExtraLight" charset="0"/>
                <a:cs typeface="CiscoSansTT ExtraLight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defTabSz="257108">
              <a:defRPr/>
            </a:pPr>
            <a:r>
              <a:rPr lang="en-US" sz="394" kern="0" dirty="0">
                <a:solidFill>
                  <a:srgbClr val="0070C0"/>
                </a:solidFill>
              </a:rPr>
              <a:t>  VMware</a:t>
            </a:r>
          </a:p>
        </p:txBody>
      </p:sp>
      <p:grpSp>
        <p:nvGrpSpPr>
          <p:cNvPr id="775" name="Group 774">
            <a:extLst>
              <a:ext uri="{FF2B5EF4-FFF2-40B4-BE49-F238E27FC236}">
                <a16:creationId xmlns:a16="http://schemas.microsoft.com/office/drawing/2014/main" id="{7BA3BBFE-7556-534A-8D79-6CAA120DF25E}"/>
              </a:ext>
            </a:extLst>
          </p:cNvPr>
          <p:cNvGrpSpPr/>
          <p:nvPr/>
        </p:nvGrpSpPr>
        <p:grpSpPr>
          <a:xfrm>
            <a:off x="4883538" y="3787995"/>
            <a:ext cx="852500" cy="389089"/>
            <a:chOff x="3792011" y="3694057"/>
            <a:chExt cx="1515554" cy="691713"/>
          </a:xfrm>
        </p:grpSpPr>
        <p:grpSp>
          <p:nvGrpSpPr>
            <p:cNvPr id="777" name="Group 776">
              <a:extLst>
                <a:ext uri="{FF2B5EF4-FFF2-40B4-BE49-F238E27FC236}">
                  <a16:creationId xmlns:a16="http://schemas.microsoft.com/office/drawing/2014/main" id="{F9D46317-0A89-8C42-9FB9-B239F6D318EB}"/>
                </a:ext>
              </a:extLst>
            </p:cNvPr>
            <p:cNvGrpSpPr/>
            <p:nvPr/>
          </p:nvGrpSpPr>
          <p:grpSpPr>
            <a:xfrm>
              <a:off x="3792011" y="3694057"/>
              <a:ext cx="1515554" cy="691713"/>
              <a:chOff x="2114138" y="3665342"/>
              <a:chExt cx="1515554" cy="636968"/>
            </a:xfrm>
          </p:grpSpPr>
          <p:sp>
            <p:nvSpPr>
              <p:cNvPr id="779" name="Rectangle: Rounded Corners 195">
                <a:extLst>
                  <a:ext uri="{FF2B5EF4-FFF2-40B4-BE49-F238E27FC236}">
                    <a16:creationId xmlns:a16="http://schemas.microsoft.com/office/drawing/2014/main" id="{47C403BE-53DD-9346-ADD4-373DF305D525}"/>
                  </a:ext>
                </a:extLst>
              </p:cNvPr>
              <p:cNvSpPr/>
              <p:nvPr/>
            </p:nvSpPr>
            <p:spPr>
              <a:xfrm>
                <a:off x="2114138" y="3665342"/>
                <a:ext cx="1515554" cy="636968"/>
              </a:xfrm>
              <a:prstGeom prst="roundRect">
                <a:avLst>
                  <a:gd name="adj" fmla="val 12954"/>
                </a:avLst>
              </a:prstGeom>
              <a:solidFill>
                <a:srgbClr val="00507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38576" tIns="19289" rIns="38576" bIns="19289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257108">
                  <a:lnSpc>
                    <a:spcPct val="85000"/>
                  </a:lnSpc>
                  <a:defRPr/>
                </a:pPr>
                <a:endParaRPr lang="en-US" sz="450" b="1" kern="0" dirty="0">
                  <a:solidFill>
                    <a:srgbClr val="FFFFFF"/>
                  </a:solidFill>
                  <a:latin typeface="CiscoSansTT ExtraLight" charset="0"/>
                  <a:ea typeface="+mn-ea"/>
                  <a:cs typeface="CiscoSansTT ExtraLight" charset="0"/>
                </a:endParaRPr>
              </a:p>
            </p:txBody>
          </p:sp>
          <p:grpSp>
            <p:nvGrpSpPr>
              <p:cNvPr id="781" name="Group 780">
                <a:extLst>
                  <a:ext uri="{FF2B5EF4-FFF2-40B4-BE49-F238E27FC236}">
                    <a16:creationId xmlns:a16="http://schemas.microsoft.com/office/drawing/2014/main" id="{E3124E5F-871B-6045-842D-34092808BCF0}"/>
                  </a:ext>
                </a:extLst>
              </p:cNvPr>
              <p:cNvGrpSpPr/>
              <p:nvPr/>
            </p:nvGrpSpPr>
            <p:grpSpPr>
              <a:xfrm>
                <a:off x="2888963" y="3890158"/>
                <a:ext cx="476325" cy="405147"/>
                <a:chOff x="3514705" y="5683114"/>
                <a:chExt cx="476324" cy="405147"/>
              </a:xfrm>
            </p:grpSpPr>
            <p:sp>
              <p:nvSpPr>
                <p:cNvPr id="783" name="TextBox 782">
                  <a:extLst>
                    <a:ext uri="{FF2B5EF4-FFF2-40B4-BE49-F238E27FC236}">
                      <a16:creationId xmlns:a16="http://schemas.microsoft.com/office/drawing/2014/main" id="{3D490760-DA0D-C542-9199-5CE950DBBC3D}"/>
                    </a:ext>
                  </a:extLst>
                </p:cNvPr>
                <p:cNvSpPr txBox="1"/>
                <p:nvPr/>
              </p:nvSpPr>
              <p:spPr>
                <a:xfrm>
                  <a:off x="3514705" y="5683114"/>
                  <a:ext cx="476324" cy="405147"/>
                </a:xfrm>
                <a:prstGeom prst="roundRect">
                  <a:avLst/>
                </a:prstGeom>
                <a:solidFill>
                  <a:srgbClr val="FFFFFF">
                    <a:alpha val="90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none" lIns="38576" tIns="19289" rIns="38576" bIns="19289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algn="ctr" defTabSz="457090">
                    <a:lnSpc>
                      <a:spcPct val="85000"/>
                    </a:lnSpc>
                    <a:defRPr sz="700" b="1">
                      <a:solidFill>
                        <a:schemeClr val="tx2"/>
                      </a:solidFill>
                      <a:latin typeface="CiscoSansTT ExtraLight" charset="0"/>
                      <a:ea typeface="CiscoSansTT ExtraLight" charset="0"/>
                      <a:cs typeface="CiscoSansTT ExtraLight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defTabSz="257108">
                    <a:defRPr/>
                  </a:pPr>
                  <a:r>
                    <a:rPr lang="en-US" sz="394" kern="0" dirty="0">
                      <a:solidFill>
                        <a:srgbClr val="0070C0"/>
                      </a:solidFill>
                    </a:rPr>
                    <a:t>UCS</a:t>
                  </a:r>
                </a:p>
              </p:txBody>
            </p:sp>
            <p:pic>
              <p:nvPicPr>
                <p:cNvPr id="784" name="Graphic 180">
                  <a:extLst>
                    <a:ext uri="{FF2B5EF4-FFF2-40B4-BE49-F238E27FC236}">
                      <a16:creationId xmlns:a16="http://schemas.microsoft.com/office/drawing/2014/main" id="{A0AC4729-843C-C545-A34F-B9A26B48BE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34739" y="5759256"/>
                  <a:ext cx="216234" cy="127754"/>
                </a:xfrm>
                <a:prstGeom prst="rect">
                  <a:avLst/>
                </a:prstGeom>
              </p:spPr>
            </p:pic>
          </p:grpSp>
        </p:grpSp>
        <p:pic>
          <p:nvPicPr>
            <p:cNvPr id="778" name="Picture 777">
              <a:extLst>
                <a:ext uri="{FF2B5EF4-FFF2-40B4-BE49-F238E27FC236}">
                  <a16:creationId xmlns:a16="http://schemas.microsoft.com/office/drawing/2014/main" id="{429FBC36-01D6-D747-9BBC-753592298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688" y="3717473"/>
              <a:ext cx="916302" cy="212606"/>
            </a:xfrm>
            <a:prstGeom prst="rect">
              <a:avLst/>
            </a:prstGeom>
          </p:spPr>
        </p:pic>
      </p:grpSp>
      <p:pic>
        <p:nvPicPr>
          <p:cNvPr id="785" name="Picture 784">
            <a:extLst>
              <a:ext uri="{FF2B5EF4-FFF2-40B4-BE49-F238E27FC236}">
                <a16:creationId xmlns:a16="http://schemas.microsoft.com/office/drawing/2014/main" id="{082ED4D5-8FAB-5245-BD58-DFFBB89F8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288" y="3615577"/>
            <a:ext cx="83119" cy="80645"/>
          </a:xfrm>
          <a:prstGeom prst="rect">
            <a:avLst/>
          </a:prstGeom>
        </p:spPr>
      </p:pic>
      <p:pic>
        <p:nvPicPr>
          <p:cNvPr id="786" name="Picture 785">
            <a:extLst>
              <a:ext uri="{FF2B5EF4-FFF2-40B4-BE49-F238E27FC236}">
                <a16:creationId xmlns:a16="http://schemas.microsoft.com/office/drawing/2014/main" id="{9AC8F706-92A3-5742-9830-BBDE7538F3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41387" y="3616447"/>
            <a:ext cx="78902" cy="78902"/>
          </a:xfrm>
          <a:prstGeom prst="rect">
            <a:avLst/>
          </a:prstGeom>
        </p:spPr>
      </p:pic>
      <p:grpSp>
        <p:nvGrpSpPr>
          <p:cNvPr id="787" name="Group 786">
            <a:extLst>
              <a:ext uri="{FF2B5EF4-FFF2-40B4-BE49-F238E27FC236}">
                <a16:creationId xmlns:a16="http://schemas.microsoft.com/office/drawing/2014/main" id="{7169F367-3B08-9D45-8CBF-75EF373A3833}"/>
              </a:ext>
            </a:extLst>
          </p:cNvPr>
          <p:cNvGrpSpPr/>
          <p:nvPr/>
        </p:nvGrpSpPr>
        <p:grpSpPr>
          <a:xfrm>
            <a:off x="5320549" y="3439216"/>
            <a:ext cx="451232" cy="99739"/>
            <a:chOff x="4364869" y="1363880"/>
            <a:chExt cx="802189" cy="177313"/>
          </a:xfrm>
        </p:grpSpPr>
        <p:sp>
          <p:nvSpPr>
            <p:cNvPr id="788" name="TextBox 787">
              <a:extLst>
                <a:ext uri="{FF2B5EF4-FFF2-40B4-BE49-F238E27FC236}">
                  <a16:creationId xmlns:a16="http://schemas.microsoft.com/office/drawing/2014/main" id="{6D38D930-0325-4445-944B-90A9651FDACB}"/>
                </a:ext>
              </a:extLst>
            </p:cNvPr>
            <p:cNvSpPr txBox="1"/>
            <p:nvPr/>
          </p:nvSpPr>
          <p:spPr>
            <a:xfrm>
              <a:off x="4428289" y="1374761"/>
              <a:ext cx="738769" cy="161299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38576" tIns="19289" rIns="38576" bIns="192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257108">
                <a:defRPr/>
              </a:pPr>
              <a:r>
                <a:rPr lang="en-US" sz="394" kern="0" dirty="0">
                  <a:solidFill>
                    <a:srgbClr val="0070C0"/>
                  </a:solidFill>
                </a:rPr>
                <a:t>     SAP Hub Data</a:t>
              </a:r>
            </a:p>
          </p:txBody>
        </p:sp>
        <p:pic>
          <p:nvPicPr>
            <p:cNvPr id="789" name="Picture 788">
              <a:extLst>
                <a:ext uri="{FF2B5EF4-FFF2-40B4-BE49-F238E27FC236}">
                  <a16:creationId xmlns:a16="http://schemas.microsoft.com/office/drawing/2014/main" id="{96C47AF2-100F-4E4C-9242-572F77DBE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364869" y="1363880"/>
              <a:ext cx="177313" cy="177313"/>
            </a:xfrm>
            <a:prstGeom prst="rect">
              <a:avLst/>
            </a:prstGeom>
          </p:spPr>
        </p:pic>
      </p:grpSp>
      <p:sp>
        <p:nvSpPr>
          <p:cNvPr id="792" name="Rounded Rectangle 90">
            <a:extLst>
              <a:ext uri="{FF2B5EF4-FFF2-40B4-BE49-F238E27FC236}">
                <a16:creationId xmlns:a16="http://schemas.microsoft.com/office/drawing/2014/main" id="{E507CD9D-B151-C543-A3C3-14DF5285E3BF}"/>
              </a:ext>
            </a:extLst>
          </p:cNvPr>
          <p:cNvSpPr/>
          <p:nvPr/>
        </p:nvSpPr>
        <p:spPr>
          <a:xfrm>
            <a:off x="4625543" y="1597659"/>
            <a:ext cx="1368900" cy="2947333"/>
          </a:xfrm>
          <a:prstGeom prst="roundRect">
            <a:avLst>
              <a:gd name="adj" fmla="val 4949"/>
            </a:avLst>
          </a:prstGeom>
          <a:noFill/>
          <a:ln w="25400" cap="rnd" cmpd="sng" algn="ctr">
            <a:solidFill>
              <a:srgbClr val="FFFFFF">
                <a:lumMod val="75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algn="ctr" defTabSz="514197">
              <a:defRPr/>
            </a:pPr>
            <a:endParaRPr lang="en-US" sz="1069" kern="0" dirty="0">
              <a:solidFill>
                <a:srgbClr val="FFFFFF"/>
              </a:solidFill>
              <a:latin typeface="CiscoSansTT ExtraLight"/>
              <a:ea typeface="+mn-ea"/>
              <a:cs typeface="+mn-cs"/>
            </a:endParaRPr>
          </a:p>
        </p:txBody>
      </p:sp>
      <p:sp>
        <p:nvSpPr>
          <p:cNvPr id="793" name="TextBox 792">
            <a:extLst>
              <a:ext uri="{FF2B5EF4-FFF2-40B4-BE49-F238E27FC236}">
                <a16:creationId xmlns:a16="http://schemas.microsoft.com/office/drawing/2014/main" id="{3E53792A-62A0-954B-9A17-1DA22663AEE3}"/>
              </a:ext>
            </a:extLst>
          </p:cNvPr>
          <p:cNvSpPr txBox="1"/>
          <p:nvPr/>
        </p:nvSpPr>
        <p:spPr>
          <a:xfrm>
            <a:off x="4916291" y="4540700"/>
            <a:ext cx="719195" cy="34624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accent4"/>
                </a:solidFill>
                <a:latin typeface="CiscoSansTT ExtraLight" charset="0"/>
                <a:ea typeface="CiscoSansTT ExtraLight" charset="0"/>
                <a:cs typeface="CiscoSansTT ExtraLight" charset="0"/>
              </a:defRPr>
            </a:lvl1pPr>
          </a:lstStyle>
          <a:p>
            <a:pPr algn="ctr" defTabSz="342892">
              <a:defRPr/>
            </a:pPr>
            <a:r>
              <a:rPr lang="en-US" sz="750" kern="0" dirty="0">
                <a:solidFill>
                  <a:srgbClr val="005073">
                    <a:lumMod val="75000"/>
                  </a:srgbClr>
                </a:solidFill>
              </a:rPr>
              <a:t>CHCP for SAP Datahub</a:t>
            </a:r>
          </a:p>
        </p:txBody>
      </p:sp>
      <p:sp>
        <p:nvSpPr>
          <p:cNvPr id="794" name="TextBox 793">
            <a:extLst>
              <a:ext uri="{FF2B5EF4-FFF2-40B4-BE49-F238E27FC236}">
                <a16:creationId xmlns:a16="http://schemas.microsoft.com/office/drawing/2014/main" id="{80AA1AE6-0C38-5B43-AD22-D50D51ECBE91}"/>
              </a:ext>
            </a:extLst>
          </p:cNvPr>
          <p:cNvSpPr txBox="1"/>
          <p:nvPr/>
        </p:nvSpPr>
        <p:spPr>
          <a:xfrm>
            <a:off x="1684534" y="897264"/>
            <a:ext cx="1136666" cy="171290"/>
          </a:xfrm>
          <a:prstGeom prst="roundRect">
            <a:avLst>
              <a:gd name="adj" fmla="val 50000"/>
            </a:avLst>
          </a:prstGeom>
          <a:solidFill>
            <a:srgbClr val="676767">
              <a:lumMod val="60000"/>
              <a:lumOff val="40000"/>
            </a:srgb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457090">
              <a:lnSpc>
                <a:spcPct val="85000"/>
              </a:lnSpc>
              <a:defRPr sz="700" b="1">
                <a:solidFill>
                  <a:schemeClr val="bg2"/>
                </a:solidFill>
                <a:latin typeface="CiscoSansTT ExtraLight" charset="0"/>
                <a:ea typeface="CiscoSansTT ExtraLight" charset="0"/>
                <a:cs typeface="CiscoSansTT ExtraLight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defTabSz="342809">
              <a:defRPr/>
            </a:pPr>
            <a:r>
              <a:rPr lang="en-US" sz="525" kern="0" dirty="0">
                <a:solidFill>
                  <a:srgbClr val="000000"/>
                </a:solidFill>
              </a:rPr>
              <a:t>Prime Service Catalog</a:t>
            </a:r>
          </a:p>
        </p:txBody>
      </p:sp>
      <p:grpSp>
        <p:nvGrpSpPr>
          <p:cNvPr id="795" name="Group 794">
            <a:extLst>
              <a:ext uri="{FF2B5EF4-FFF2-40B4-BE49-F238E27FC236}">
                <a16:creationId xmlns:a16="http://schemas.microsoft.com/office/drawing/2014/main" id="{AFDAEE13-543B-9545-9C62-DEF5F6E8D73D}"/>
              </a:ext>
            </a:extLst>
          </p:cNvPr>
          <p:cNvGrpSpPr/>
          <p:nvPr/>
        </p:nvGrpSpPr>
        <p:grpSpPr>
          <a:xfrm>
            <a:off x="1710112" y="1095121"/>
            <a:ext cx="1136666" cy="171290"/>
            <a:chOff x="4266629" y="578194"/>
            <a:chExt cx="1515554" cy="228387"/>
          </a:xfrm>
        </p:grpSpPr>
        <p:sp>
          <p:nvSpPr>
            <p:cNvPr id="796" name="TextBox 795">
              <a:extLst>
                <a:ext uri="{FF2B5EF4-FFF2-40B4-BE49-F238E27FC236}">
                  <a16:creationId xmlns:a16="http://schemas.microsoft.com/office/drawing/2014/main" id="{B59BCB73-FE89-844B-BBFA-93AE192B2E76}"/>
                </a:ext>
              </a:extLst>
            </p:cNvPr>
            <p:cNvSpPr txBox="1"/>
            <p:nvPr/>
          </p:nvSpPr>
          <p:spPr>
            <a:xfrm>
              <a:off x="4266629" y="578194"/>
              <a:ext cx="1515554" cy="22838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bg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9">
                <a:defRPr/>
              </a:pPr>
              <a:r>
                <a:rPr lang="en-US" sz="525" kern="0" dirty="0">
                  <a:solidFill>
                    <a:srgbClr val="000000"/>
                  </a:solidFill>
                </a:rPr>
                <a:t>Action Orchestrator</a:t>
              </a:r>
            </a:p>
          </p:txBody>
        </p:sp>
        <p:pic>
          <p:nvPicPr>
            <p:cNvPr id="797" name="Picture 796">
              <a:extLst>
                <a:ext uri="{FF2B5EF4-FFF2-40B4-BE49-F238E27FC236}">
                  <a16:creationId xmlns:a16="http://schemas.microsoft.com/office/drawing/2014/main" id="{F98DF68E-C280-C943-AA94-3B5EF970A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2490" y="591281"/>
              <a:ext cx="207574" cy="191950"/>
            </a:xfrm>
            <a:prstGeom prst="rect">
              <a:avLst/>
            </a:prstGeom>
          </p:spPr>
        </p:pic>
      </p:grpSp>
      <p:pic>
        <p:nvPicPr>
          <p:cNvPr id="798" name="Picture 797">
            <a:extLst>
              <a:ext uri="{FF2B5EF4-FFF2-40B4-BE49-F238E27FC236}">
                <a16:creationId xmlns:a16="http://schemas.microsoft.com/office/drawing/2014/main" id="{FD28C03D-A3CB-A541-81E2-ECA71B76064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752173" y="939136"/>
            <a:ext cx="99441" cy="99441"/>
          </a:xfrm>
          <a:prstGeom prst="rect">
            <a:avLst/>
          </a:prstGeom>
        </p:spPr>
      </p:pic>
      <p:grpSp>
        <p:nvGrpSpPr>
          <p:cNvPr id="799" name="Group 798">
            <a:extLst>
              <a:ext uri="{FF2B5EF4-FFF2-40B4-BE49-F238E27FC236}">
                <a16:creationId xmlns:a16="http://schemas.microsoft.com/office/drawing/2014/main" id="{7432666D-FBFE-954F-86D9-A386D435F1B6}"/>
              </a:ext>
            </a:extLst>
          </p:cNvPr>
          <p:cNvGrpSpPr/>
          <p:nvPr/>
        </p:nvGrpSpPr>
        <p:grpSpPr>
          <a:xfrm>
            <a:off x="6282097" y="868743"/>
            <a:ext cx="1136666" cy="171290"/>
            <a:chOff x="4240465" y="-430703"/>
            <a:chExt cx="1515554" cy="228387"/>
          </a:xfrm>
        </p:grpSpPr>
        <p:sp>
          <p:nvSpPr>
            <p:cNvPr id="800" name="TextBox 799">
              <a:extLst>
                <a:ext uri="{FF2B5EF4-FFF2-40B4-BE49-F238E27FC236}">
                  <a16:creationId xmlns:a16="http://schemas.microsoft.com/office/drawing/2014/main" id="{BEC8BF34-342B-4A48-BAC6-2CBCBEEC3DF7}"/>
                </a:ext>
              </a:extLst>
            </p:cNvPr>
            <p:cNvSpPr txBox="1"/>
            <p:nvPr/>
          </p:nvSpPr>
          <p:spPr>
            <a:xfrm>
              <a:off x="4240465" y="-430703"/>
              <a:ext cx="1515554" cy="22838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bg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0">
                <a:defRPr/>
              </a:pPr>
              <a:r>
                <a:rPr lang="en-US" sz="525" kern="0" dirty="0">
                  <a:solidFill>
                    <a:srgbClr val="000000"/>
                  </a:solidFill>
                </a:rPr>
                <a:t>CloudCenter Suite  </a:t>
              </a:r>
            </a:p>
          </p:txBody>
        </p:sp>
        <p:pic>
          <p:nvPicPr>
            <p:cNvPr id="801" name="Picture 800">
              <a:extLst>
                <a:ext uri="{FF2B5EF4-FFF2-40B4-BE49-F238E27FC236}">
                  <a16:creationId xmlns:a16="http://schemas.microsoft.com/office/drawing/2014/main" id="{32EF9028-6BF6-1845-92F9-99545FF09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9238" y="-404510"/>
              <a:ext cx="207574" cy="191950"/>
            </a:xfrm>
            <a:prstGeom prst="rect">
              <a:avLst/>
            </a:prstGeom>
          </p:spPr>
        </p:pic>
      </p:grpSp>
      <p:grpSp>
        <p:nvGrpSpPr>
          <p:cNvPr id="802" name="Group 801">
            <a:extLst>
              <a:ext uri="{FF2B5EF4-FFF2-40B4-BE49-F238E27FC236}">
                <a16:creationId xmlns:a16="http://schemas.microsoft.com/office/drawing/2014/main" id="{39DD62BF-09AC-EF41-A55C-EC7F68903284}"/>
              </a:ext>
            </a:extLst>
          </p:cNvPr>
          <p:cNvGrpSpPr/>
          <p:nvPr/>
        </p:nvGrpSpPr>
        <p:grpSpPr>
          <a:xfrm>
            <a:off x="6268003" y="1309087"/>
            <a:ext cx="1136666" cy="171290"/>
            <a:chOff x="4221674" y="137305"/>
            <a:chExt cx="1515554" cy="228387"/>
          </a:xfrm>
        </p:grpSpPr>
        <p:sp>
          <p:nvSpPr>
            <p:cNvPr id="803" name="TextBox 802">
              <a:extLst>
                <a:ext uri="{FF2B5EF4-FFF2-40B4-BE49-F238E27FC236}">
                  <a16:creationId xmlns:a16="http://schemas.microsoft.com/office/drawing/2014/main" id="{E5F16487-1AC0-614A-8D25-1CD0654F0A90}"/>
                </a:ext>
              </a:extLst>
            </p:cNvPr>
            <p:cNvSpPr txBox="1"/>
            <p:nvPr/>
          </p:nvSpPr>
          <p:spPr>
            <a:xfrm>
              <a:off x="4221674" y="137305"/>
              <a:ext cx="1515554" cy="22838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0">
                <a:defRPr/>
              </a:pPr>
              <a:r>
                <a:rPr lang="en-US" sz="450" kern="0" dirty="0">
                  <a:solidFill>
                    <a:srgbClr val="000000"/>
                  </a:solidFill>
                </a:rPr>
                <a:t>     Cisco Container Platform (CCP)</a:t>
              </a:r>
            </a:p>
          </p:txBody>
        </p:sp>
        <p:pic>
          <p:nvPicPr>
            <p:cNvPr id="804" name="Picture 803">
              <a:extLst>
                <a:ext uri="{FF2B5EF4-FFF2-40B4-BE49-F238E27FC236}">
                  <a16:creationId xmlns:a16="http://schemas.microsoft.com/office/drawing/2014/main" id="{4E6663B7-1F03-3E4F-A86A-50914600C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29238" y="184716"/>
              <a:ext cx="164102" cy="159218"/>
            </a:xfrm>
            <a:prstGeom prst="rect">
              <a:avLst/>
            </a:prstGeom>
          </p:spPr>
        </p:pic>
      </p:grpSp>
      <p:grpSp>
        <p:nvGrpSpPr>
          <p:cNvPr id="805" name="Group 804">
            <a:extLst>
              <a:ext uri="{FF2B5EF4-FFF2-40B4-BE49-F238E27FC236}">
                <a16:creationId xmlns:a16="http://schemas.microsoft.com/office/drawing/2014/main" id="{398112B0-30DE-4C4C-9A6A-594202C48522}"/>
              </a:ext>
            </a:extLst>
          </p:cNvPr>
          <p:cNvGrpSpPr/>
          <p:nvPr/>
        </p:nvGrpSpPr>
        <p:grpSpPr>
          <a:xfrm>
            <a:off x="6282097" y="1081884"/>
            <a:ext cx="1136666" cy="185598"/>
            <a:chOff x="4240465" y="-156071"/>
            <a:chExt cx="1515554" cy="247464"/>
          </a:xfrm>
        </p:grpSpPr>
        <p:sp>
          <p:nvSpPr>
            <p:cNvPr id="806" name="TextBox 805">
              <a:extLst>
                <a:ext uri="{FF2B5EF4-FFF2-40B4-BE49-F238E27FC236}">
                  <a16:creationId xmlns:a16="http://schemas.microsoft.com/office/drawing/2014/main" id="{68EEE030-887E-B741-AC85-76F89AEA8491}"/>
                </a:ext>
              </a:extLst>
            </p:cNvPr>
            <p:cNvSpPr txBox="1"/>
            <p:nvPr/>
          </p:nvSpPr>
          <p:spPr>
            <a:xfrm>
              <a:off x="4240465" y="-156071"/>
              <a:ext cx="1515554" cy="22838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0">
                <a:defRPr/>
              </a:pPr>
              <a:r>
                <a:rPr lang="en-US" sz="525" kern="0" dirty="0">
                  <a:solidFill>
                    <a:srgbClr val="000000"/>
                  </a:solidFill>
                </a:rPr>
                <a:t>AppDynamics</a:t>
              </a:r>
            </a:p>
          </p:txBody>
        </p:sp>
        <p:pic>
          <p:nvPicPr>
            <p:cNvPr id="807" name="Picture 806">
              <a:extLst>
                <a:ext uri="{FF2B5EF4-FFF2-40B4-BE49-F238E27FC236}">
                  <a16:creationId xmlns:a16="http://schemas.microsoft.com/office/drawing/2014/main" id="{23433BC1-3381-5342-9DF5-7D065973A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41204" y="-120548"/>
              <a:ext cx="211941" cy="211941"/>
            </a:xfrm>
            <a:prstGeom prst="rect">
              <a:avLst/>
            </a:prstGeom>
          </p:spPr>
        </p:pic>
      </p:grpSp>
      <p:cxnSp>
        <p:nvCxnSpPr>
          <p:cNvPr id="808" name="Straight Connector 807">
            <a:extLst>
              <a:ext uri="{FF2B5EF4-FFF2-40B4-BE49-F238E27FC236}">
                <a16:creationId xmlns:a16="http://schemas.microsoft.com/office/drawing/2014/main" id="{06808B54-7AB3-D74F-BF47-8582E4A0CD4B}"/>
              </a:ext>
            </a:extLst>
          </p:cNvPr>
          <p:cNvCxnSpPr>
            <a:cxnSpLocks/>
          </p:cNvCxnSpPr>
          <p:nvPr/>
        </p:nvCxnSpPr>
        <p:spPr>
          <a:xfrm>
            <a:off x="6204567" y="3199763"/>
            <a:ext cx="1330973" cy="0"/>
          </a:xfrm>
          <a:prstGeom prst="line">
            <a:avLst/>
          </a:prstGeom>
          <a:noFill/>
          <a:ln w="9525" cap="flat" cmpd="sng" algn="ctr">
            <a:solidFill>
              <a:srgbClr val="282828">
                <a:lumMod val="50000"/>
                <a:lumOff val="50000"/>
                <a:alpha val="50000"/>
              </a:srgbClr>
            </a:solidFill>
            <a:prstDash val="dashDot"/>
          </a:ln>
          <a:effectLst/>
        </p:spPr>
      </p:cxnSp>
      <p:grpSp>
        <p:nvGrpSpPr>
          <p:cNvPr id="809" name="Group 808">
            <a:extLst>
              <a:ext uri="{FF2B5EF4-FFF2-40B4-BE49-F238E27FC236}">
                <a16:creationId xmlns:a16="http://schemas.microsoft.com/office/drawing/2014/main" id="{479979E7-00CE-0447-B7DA-22CEC953C491}"/>
              </a:ext>
            </a:extLst>
          </p:cNvPr>
          <p:cNvGrpSpPr/>
          <p:nvPr/>
        </p:nvGrpSpPr>
        <p:grpSpPr>
          <a:xfrm>
            <a:off x="6287043" y="1741857"/>
            <a:ext cx="1136666" cy="171290"/>
            <a:chOff x="4276458" y="2358390"/>
            <a:chExt cx="1515554" cy="228387"/>
          </a:xfrm>
        </p:grpSpPr>
        <p:sp>
          <p:nvSpPr>
            <p:cNvPr id="810" name="TextBox 809">
              <a:extLst>
                <a:ext uri="{FF2B5EF4-FFF2-40B4-BE49-F238E27FC236}">
                  <a16:creationId xmlns:a16="http://schemas.microsoft.com/office/drawing/2014/main" id="{3CA35CA7-FC7D-C246-9515-AD9C95C7F009}"/>
                </a:ext>
              </a:extLst>
            </p:cNvPr>
            <p:cNvSpPr txBox="1"/>
            <p:nvPr/>
          </p:nvSpPr>
          <p:spPr>
            <a:xfrm>
              <a:off x="4276458" y="2358390"/>
              <a:ext cx="1515554" cy="228387"/>
            </a:xfrm>
            <a:prstGeom prst="roundRect">
              <a:avLst>
                <a:gd name="adj" fmla="val 50000"/>
              </a:avLst>
            </a:prstGeom>
            <a:solidFill>
              <a:srgbClr val="27B8FC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0">
                <a:defRPr/>
              </a:pPr>
              <a:r>
                <a:rPr lang="en-US" sz="525" kern="0" dirty="0">
                  <a:solidFill>
                    <a:srgbClr val="FFFFFF"/>
                  </a:solidFill>
                </a:rPr>
                <a:t>CSR 1000v</a:t>
              </a:r>
            </a:p>
          </p:txBody>
        </p:sp>
        <p:pic>
          <p:nvPicPr>
            <p:cNvPr id="811" name="Picture 810">
              <a:extLst>
                <a:ext uri="{FF2B5EF4-FFF2-40B4-BE49-F238E27FC236}">
                  <a16:creationId xmlns:a16="http://schemas.microsoft.com/office/drawing/2014/main" id="{0CBB7B53-267A-A747-83A8-195242A50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98940" y="2409399"/>
              <a:ext cx="226682" cy="150034"/>
            </a:xfrm>
            <a:prstGeom prst="rect">
              <a:avLst/>
            </a:prstGeom>
          </p:spPr>
        </p:pic>
      </p:grpSp>
      <p:grpSp>
        <p:nvGrpSpPr>
          <p:cNvPr id="812" name="Group 811">
            <a:extLst>
              <a:ext uri="{FF2B5EF4-FFF2-40B4-BE49-F238E27FC236}">
                <a16:creationId xmlns:a16="http://schemas.microsoft.com/office/drawing/2014/main" id="{2721F34C-65BC-3D43-A60B-5C0A35EBE2FF}"/>
              </a:ext>
            </a:extLst>
          </p:cNvPr>
          <p:cNvGrpSpPr/>
          <p:nvPr/>
        </p:nvGrpSpPr>
        <p:grpSpPr>
          <a:xfrm>
            <a:off x="6259744" y="1526878"/>
            <a:ext cx="1153184" cy="171290"/>
            <a:chOff x="6487238" y="1461518"/>
            <a:chExt cx="1537578" cy="228387"/>
          </a:xfrm>
        </p:grpSpPr>
        <p:sp>
          <p:nvSpPr>
            <p:cNvPr id="813" name="TextBox 812">
              <a:extLst>
                <a:ext uri="{FF2B5EF4-FFF2-40B4-BE49-F238E27FC236}">
                  <a16:creationId xmlns:a16="http://schemas.microsoft.com/office/drawing/2014/main" id="{5AAE9E29-501A-A340-AA0F-D9484F58AAB1}"/>
                </a:ext>
              </a:extLst>
            </p:cNvPr>
            <p:cNvSpPr txBox="1"/>
            <p:nvPr/>
          </p:nvSpPr>
          <p:spPr>
            <a:xfrm>
              <a:off x="6509262" y="1461518"/>
              <a:ext cx="1515554" cy="228387"/>
            </a:xfrm>
            <a:prstGeom prst="roundRect">
              <a:avLst>
                <a:gd name="adj" fmla="val 50000"/>
              </a:avLst>
            </a:prstGeom>
            <a:solidFill>
              <a:srgbClr val="E02726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0">
                <a:defRPr/>
              </a:pPr>
              <a:r>
                <a:rPr lang="en-US" sz="525" kern="0" dirty="0">
                  <a:solidFill>
                    <a:srgbClr val="FFFFFF"/>
                  </a:solidFill>
                </a:rPr>
                <a:t>Stealthwatch Cloud</a:t>
              </a:r>
            </a:p>
          </p:txBody>
        </p:sp>
        <p:pic>
          <p:nvPicPr>
            <p:cNvPr id="814" name="Picture 813">
              <a:extLst>
                <a:ext uri="{FF2B5EF4-FFF2-40B4-BE49-F238E27FC236}">
                  <a16:creationId xmlns:a16="http://schemas.microsoft.com/office/drawing/2014/main" id="{A80CA978-BBDF-2041-A161-E9A48263C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87238" y="1490056"/>
              <a:ext cx="300845" cy="169476"/>
            </a:xfrm>
            <a:prstGeom prst="rect">
              <a:avLst/>
            </a:prstGeom>
          </p:spPr>
        </p:pic>
      </p:grp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1C020E3C-D4CF-784D-9FBE-7202ECAD63C7}"/>
              </a:ext>
            </a:extLst>
          </p:cNvPr>
          <p:cNvGrpSpPr/>
          <p:nvPr/>
        </p:nvGrpSpPr>
        <p:grpSpPr>
          <a:xfrm>
            <a:off x="6280664" y="2148226"/>
            <a:ext cx="1155131" cy="2351996"/>
            <a:chOff x="6487238" y="1583258"/>
            <a:chExt cx="1540174" cy="3135995"/>
          </a:xfrm>
        </p:grpSpPr>
        <p:grpSp>
          <p:nvGrpSpPr>
            <p:cNvPr id="816" name="Group 815">
              <a:extLst>
                <a:ext uri="{FF2B5EF4-FFF2-40B4-BE49-F238E27FC236}">
                  <a16:creationId xmlns:a16="http://schemas.microsoft.com/office/drawing/2014/main" id="{58D799CF-9550-CF47-BFFE-FB9949303687}"/>
                </a:ext>
              </a:extLst>
            </p:cNvPr>
            <p:cNvGrpSpPr/>
            <p:nvPr/>
          </p:nvGrpSpPr>
          <p:grpSpPr>
            <a:xfrm>
              <a:off x="6487238" y="3395115"/>
              <a:ext cx="1538263" cy="1324138"/>
              <a:chOff x="3774897" y="3477684"/>
              <a:chExt cx="1538263" cy="1324138"/>
            </a:xfrm>
          </p:grpSpPr>
          <p:sp>
            <p:nvSpPr>
              <p:cNvPr id="821" name="Rectangle: Rounded Corners 258">
                <a:extLst>
                  <a:ext uri="{FF2B5EF4-FFF2-40B4-BE49-F238E27FC236}">
                    <a16:creationId xmlns:a16="http://schemas.microsoft.com/office/drawing/2014/main" id="{C36BC737-0300-B445-86B4-612CC4842CAD}"/>
                  </a:ext>
                </a:extLst>
              </p:cNvPr>
              <p:cNvSpPr/>
              <p:nvPr/>
            </p:nvSpPr>
            <p:spPr>
              <a:xfrm>
                <a:off x="3774897" y="3477684"/>
                <a:ext cx="1538263" cy="1324138"/>
              </a:xfrm>
              <a:prstGeom prst="roundRect">
                <a:avLst/>
              </a:prstGeom>
              <a:solidFill>
                <a:srgbClr val="005073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42800">
                  <a:defRPr/>
                </a:pPr>
                <a:endParaRPr lang="en-US" sz="1575" b="1" kern="0" dirty="0">
                  <a:solidFill>
                    <a:srgbClr val="FFFFFF"/>
                  </a:solidFill>
                  <a:latin typeface="CiscoSansTT ExtraLight" charset="0"/>
                  <a:ea typeface="CiscoSansTT ExtraLight" charset="0"/>
                  <a:cs typeface="CiscoSansTT ExtraLight" charset="0"/>
                </a:endParaRPr>
              </a:p>
            </p:txBody>
          </p:sp>
          <p:grpSp>
            <p:nvGrpSpPr>
              <p:cNvPr id="822" name="Group 821">
                <a:extLst>
                  <a:ext uri="{FF2B5EF4-FFF2-40B4-BE49-F238E27FC236}">
                    <a16:creationId xmlns:a16="http://schemas.microsoft.com/office/drawing/2014/main" id="{41FC49F8-FBDB-DD4A-BB32-9E192FA3E478}"/>
                  </a:ext>
                </a:extLst>
              </p:cNvPr>
              <p:cNvGrpSpPr/>
              <p:nvPr/>
            </p:nvGrpSpPr>
            <p:grpSpPr>
              <a:xfrm>
                <a:off x="3780307" y="3616720"/>
                <a:ext cx="1517904" cy="241336"/>
                <a:chOff x="3782044" y="3393649"/>
                <a:chExt cx="1517904" cy="241336"/>
              </a:xfrm>
            </p:grpSpPr>
            <p:sp>
              <p:nvSpPr>
                <p:cNvPr id="838" name="Rectangle: Rounded Corners 258">
                  <a:extLst>
                    <a:ext uri="{FF2B5EF4-FFF2-40B4-BE49-F238E27FC236}">
                      <a16:creationId xmlns:a16="http://schemas.microsoft.com/office/drawing/2014/main" id="{7036C956-754D-5843-9178-5CD8BFCFD31E}"/>
                    </a:ext>
                  </a:extLst>
                </p:cNvPr>
                <p:cNvSpPr/>
                <p:nvPr/>
              </p:nvSpPr>
              <p:spPr>
                <a:xfrm>
                  <a:off x="3782044" y="3393649"/>
                  <a:ext cx="1517904" cy="241336"/>
                </a:xfrm>
                <a:prstGeom prst="roundRect">
                  <a:avLst/>
                </a:prstGeom>
                <a:solidFill>
                  <a:srgbClr val="00507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800">
                    <a:defRPr/>
                  </a:pPr>
                  <a:endParaRPr lang="en-US" sz="1575" b="1" kern="0" dirty="0">
                    <a:solidFill>
                      <a:srgbClr val="FFFFFF"/>
                    </a:solidFill>
                    <a:latin typeface="CiscoSansTT ExtraLight" charset="0"/>
                    <a:ea typeface="CiscoSansTT ExtraLight" charset="0"/>
                    <a:cs typeface="CiscoSansTT ExtraLight" charset="0"/>
                  </a:endParaRPr>
                </a:p>
              </p:txBody>
            </p:sp>
            <p:grpSp>
              <p:nvGrpSpPr>
                <p:cNvPr id="839" name="Group 838">
                  <a:extLst>
                    <a:ext uri="{FF2B5EF4-FFF2-40B4-BE49-F238E27FC236}">
                      <a16:creationId xmlns:a16="http://schemas.microsoft.com/office/drawing/2014/main" id="{704718C7-0085-B544-89C5-BD42FC4C8AC2}"/>
                    </a:ext>
                  </a:extLst>
                </p:cNvPr>
                <p:cNvGrpSpPr/>
                <p:nvPr/>
              </p:nvGrpSpPr>
              <p:grpSpPr>
                <a:xfrm>
                  <a:off x="3864864" y="3438982"/>
                  <a:ext cx="1369849" cy="161299"/>
                  <a:chOff x="2197704" y="3451060"/>
                  <a:chExt cx="1359615" cy="148533"/>
                </a:xfrm>
              </p:grpSpPr>
              <p:sp>
                <p:nvSpPr>
                  <p:cNvPr id="840" name="TextBox 839">
                    <a:extLst>
                      <a:ext uri="{FF2B5EF4-FFF2-40B4-BE49-F238E27FC236}">
                        <a16:creationId xmlns:a16="http://schemas.microsoft.com/office/drawing/2014/main" id="{F3CEECA6-479E-9F42-9A3C-2F2378460DE9}"/>
                      </a:ext>
                    </a:extLst>
                  </p:cNvPr>
                  <p:cNvSpPr txBox="1"/>
                  <p:nvPr/>
                </p:nvSpPr>
                <p:spPr>
                  <a:xfrm>
                    <a:off x="2197704" y="3451060"/>
                    <a:ext cx="668601" cy="14853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90000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algn="ctr" defTabSz="457090">
                      <a:lnSpc>
                        <a:spcPct val="85000"/>
                      </a:lnSpc>
                      <a:defRPr sz="700" b="1">
                        <a:solidFill>
                          <a:schemeClr val="tx2"/>
                        </a:solidFill>
                        <a:latin typeface="CiscoSansTT ExtraLight" charset="0"/>
                        <a:ea typeface="CiscoSansTT ExtraLight" charset="0"/>
                        <a:cs typeface="CiscoSansTT ExtraLight" charset="0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9pPr>
                  </a:lstStyle>
                  <a:p>
                    <a:pPr defTabSz="342800">
                      <a:defRPr/>
                    </a:pPr>
                    <a:r>
                      <a:rPr lang="en-US" sz="525" kern="0" dirty="0">
                        <a:solidFill>
                          <a:srgbClr val="0070C0"/>
                        </a:solidFill>
                      </a:rPr>
                      <a:t>     Kubernetes</a:t>
                    </a:r>
                  </a:p>
                </p:txBody>
              </p:sp>
              <p:sp>
                <p:nvSpPr>
                  <p:cNvPr id="841" name="TextBox 840">
                    <a:extLst>
                      <a:ext uri="{FF2B5EF4-FFF2-40B4-BE49-F238E27FC236}">
                        <a16:creationId xmlns:a16="http://schemas.microsoft.com/office/drawing/2014/main" id="{411553EF-7D7C-9042-8642-D1EAC1302D7A}"/>
                      </a:ext>
                    </a:extLst>
                  </p:cNvPr>
                  <p:cNvSpPr txBox="1"/>
                  <p:nvPr/>
                </p:nvSpPr>
                <p:spPr>
                  <a:xfrm>
                    <a:off x="2889807" y="3451060"/>
                    <a:ext cx="667512" cy="14853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90000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algn="ctr" defTabSz="457090">
                      <a:lnSpc>
                        <a:spcPct val="85000"/>
                      </a:lnSpc>
                      <a:defRPr sz="700" b="1">
                        <a:solidFill>
                          <a:schemeClr val="tx2"/>
                        </a:solidFill>
                        <a:latin typeface="CiscoSansTT ExtraLight" charset="0"/>
                        <a:ea typeface="CiscoSansTT ExtraLight" charset="0"/>
                        <a:cs typeface="CiscoSansTT ExtraLight" charset="0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</a:defRPr>
                    </a:lvl9pPr>
                  </a:lstStyle>
                  <a:p>
                    <a:pPr defTabSz="342800">
                      <a:defRPr/>
                    </a:pPr>
                    <a:r>
                      <a:rPr lang="en-US" sz="525" kern="0" dirty="0">
                        <a:solidFill>
                          <a:srgbClr val="0070C0"/>
                        </a:solidFill>
                      </a:rPr>
                      <a:t>  VMware</a:t>
                    </a:r>
                  </a:p>
                </p:txBody>
              </p:sp>
            </p:grpSp>
          </p:grpSp>
          <p:grpSp>
            <p:nvGrpSpPr>
              <p:cNvPr id="825" name="Group 824">
                <a:extLst>
                  <a:ext uri="{FF2B5EF4-FFF2-40B4-BE49-F238E27FC236}">
                    <a16:creationId xmlns:a16="http://schemas.microsoft.com/office/drawing/2014/main" id="{B7539038-0B9A-104C-A7B5-59861273BABF}"/>
                  </a:ext>
                </a:extLst>
              </p:cNvPr>
              <p:cNvGrpSpPr/>
              <p:nvPr/>
            </p:nvGrpSpPr>
            <p:grpSpPr>
              <a:xfrm>
                <a:off x="3784678" y="3897783"/>
                <a:ext cx="1515554" cy="691714"/>
                <a:chOff x="3792011" y="3694057"/>
                <a:chExt cx="1515554" cy="691713"/>
              </a:xfrm>
            </p:grpSpPr>
            <p:grpSp>
              <p:nvGrpSpPr>
                <p:cNvPr id="827" name="Group 826">
                  <a:extLst>
                    <a:ext uri="{FF2B5EF4-FFF2-40B4-BE49-F238E27FC236}">
                      <a16:creationId xmlns:a16="http://schemas.microsoft.com/office/drawing/2014/main" id="{5C06EE4A-5510-4D45-A1FE-A4846C2DB506}"/>
                    </a:ext>
                  </a:extLst>
                </p:cNvPr>
                <p:cNvGrpSpPr/>
                <p:nvPr/>
              </p:nvGrpSpPr>
              <p:grpSpPr>
                <a:xfrm>
                  <a:off x="3792011" y="3694057"/>
                  <a:ext cx="1515554" cy="691713"/>
                  <a:chOff x="2114138" y="3665342"/>
                  <a:chExt cx="1515554" cy="636968"/>
                </a:xfrm>
              </p:grpSpPr>
              <p:sp>
                <p:nvSpPr>
                  <p:cNvPr id="829" name="Rectangle: Rounded Corners 195">
                    <a:extLst>
                      <a:ext uri="{FF2B5EF4-FFF2-40B4-BE49-F238E27FC236}">
                        <a16:creationId xmlns:a16="http://schemas.microsoft.com/office/drawing/2014/main" id="{B8F3D337-0FE4-B64D-B7BF-11C8069E90F0}"/>
                      </a:ext>
                    </a:extLst>
                  </p:cNvPr>
                  <p:cNvSpPr/>
                  <p:nvPr/>
                </p:nvSpPr>
                <p:spPr>
                  <a:xfrm>
                    <a:off x="2114138" y="3665342"/>
                    <a:ext cx="1515554" cy="636968"/>
                  </a:xfrm>
                  <a:prstGeom prst="roundRect">
                    <a:avLst>
                      <a:gd name="adj" fmla="val 12954"/>
                    </a:avLst>
                  </a:prstGeom>
                  <a:solidFill>
                    <a:srgbClr val="00507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342800">
                      <a:lnSpc>
                        <a:spcPct val="85000"/>
                      </a:lnSpc>
                      <a:defRPr/>
                    </a:pPr>
                    <a:endParaRPr lang="en-US" sz="600" b="1" kern="0" dirty="0">
                      <a:solidFill>
                        <a:srgbClr val="FFFFFF"/>
                      </a:solidFill>
                      <a:latin typeface="CiscoSansTT ExtraLight" charset="0"/>
                      <a:ea typeface="+mn-ea"/>
                      <a:cs typeface="CiscoSansTT ExtraLight" charset="0"/>
                    </a:endParaRPr>
                  </a:p>
                </p:txBody>
              </p:sp>
              <p:grpSp>
                <p:nvGrpSpPr>
                  <p:cNvPr id="830" name="Group 829">
                    <a:extLst>
                      <a:ext uri="{FF2B5EF4-FFF2-40B4-BE49-F238E27FC236}">
                        <a16:creationId xmlns:a16="http://schemas.microsoft.com/office/drawing/2014/main" id="{115FDDEA-6BC1-3F4B-8CE9-3AAE7D4F4260}"/>
                      </a:ext>
                    </a:extLst>
                  </p:cNvPr>
                  <p:cNvGrpSpPr/>
                  <p:nvPr/>
                </p:nvGrpSpPr>
                <p:grpSpPr>
                  <a:xfrm>
                    <a:off x="2425262" y="3907203"/>
                    <a:ext cx="981774" cy="364035"/>
                    <a:chOff x="7936753" y="4296740"/>
                    <a:chExt cx="981774" cy="364035"/>
                  </a:xfrm>
                </p:grpSpPr>
                <p:grpSp>
                  <p:nvGrpSpPr>
                    <p:cNvPr id="831" name="Group 830">
                      <a:extLst>
                        <a:ext uri="{FF2B5EF4-FFF2-40B4-BE49-F238E27FC236}">
                          <a16:creationId xmlns:a16="http://schemas.microsoft.com/office/drawing/2014/main" id="{3E16A235-0FB2-7445-8AB4-4D911EBA5D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753" y="4313068"/>
                      <a:ext cx="437942" cy="347707"/>
                      <a:chOff x="3511841" y="5716487"/>
                      <a:chExt cx="437942" cy="347707"/>
                    </a:xfrm>
                  </p:grpSpPr>
                  <p:sp>
                    <p:nvSpPr>
                      <p:cNvPr id="836" name="TextBox 835">
                        <a:extLst>
                          <a:ext uri="{FF2B5EF4-FFF2-40B4-BE49-F238E27FC236}">
                            <a16:creationId xmlns:a16="http://schemas.microsoft.com/office/drawing/2014/main" id="{22A570CB-F70A-1848-9AF1-EB7CAE4FB3C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11841" y="5716487"/>
                        <a:ext cx="437942" cy="347707"/>
                      </a:xfrm>
                      <a:prstGeom prst="roundRect">
                        <a:avLst/>
                      </a:prstGeom>
                      <a:solidFill>
                        <a:srgbClr val="FFFFFF">
                          <a:alpha val="90000"/>
                        </a:srgbClr>
                      </a:solidFill>
                      <a:ln w="3175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ot="0" spcFirstLastPara="0" vertOverflow="overflow" horzOverflow="overflow" vert="horz" wrap="none" lIns="51435" tIns="25718" rIns="51435" bIns="25718" numCol="1" spcCol="0" rtlCol="0" fromWordArt="0" anchor="b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en-US"/>
                        </a:defPPr>
                        <a:lvl1pPr algn="ctr" defTabSz="457090">
                          <a:lnSpc>
                            <a:spcPct val="85000"/>
                          </a:lnSpc>
                          <a:defRPr sz="700" b="1">
                            <a:solidFill>
                              <a:schemeClr val="tx2"/>
                            </a:solidFill>
                            <a:latin typeface="CiscoSansTT ExtraLight" charset="0"/>
                            <a:ea typeface="CiscoSansTT ExtraLight" charset="0"/>
                            <a:cs typeface="CiscoSansTT ExtraLight" charset="0"/>
                          </a:defRPr>
                        </a:lvl1pPr>
                        <a:lvl2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2pPr>
                        <a:lvl3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3pPr>
                        <a:lvl4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4pPr>
                        <a:lvl5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5pPr>
                        <a:lvl6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6pPr>
                        <a:lvl7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7pPr>
                        <a:lvl8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8pPr>
                        <a:lvl9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9pPr>
                      </a:lstStyle>
                      <a:p>
                        <a:pPr defTabSz="342800">
                          <a:defRPr/>
                        </a:pPr>
                        <a:r>
                          <a:rPr lang="en-US" sz="525" kern="0" dirty="0">
                            <a:solidFill>
                              <a:srgbClr val="0070C0"/>
                            </a:solidFill>
                          </a:rPr>
                          <a:t>ACI</a:t>
                        </a:r>
                      </a:p>
                    </p:txBody>
                  </p:sp>
                  <p:pic>
                    <p:nvPicPr>
                      <p:cNvPr id="837" name="Graphic 180">
                        <a:extLst>
                          <a:ext uri="{FF2B5EF4-FFF2-40B4-BE49-F238E27FC236}">
                            <a16:creationId xmlns:a16="http://schemas.microsoft.com/office/drawing/2014/main" id="{A10CBCCD-3EDA-EB4D-85A7-543C554FA26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  <a:ext uri="{96DAC541-7B7A-43D3-8B79-37D633B846F1}">
                            <asvg:svgBlip xmlns:asvg="http://schemas.microsoft.com/office/drawing/2016/SVG/main" r:embed="rId13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25190" y="5759660"/>
                        <a:ext cx="216234" cy="127754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832" name="Group 831">
                      <a:extLst>
                        <a:ext uri="{FF2B5EF4-FFF2-40B4-BE49-F238E27FC236}">
                          <a16:creationId xmlns:a16="http://schemas.microsoft.com/office/drawing/2014/main" id="{792C9227-2CFF-8440-A48B-73C1E66595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80585" y="4296740"/>
                      <a:ext cx="437942" cy="347707"/>
                      <a:chOff x="3594837" y="5700159"/>
                      <a:chExt cx="437942" cy="347707"/>
                    </a:xfrm>
                  </p:grpSpPr>
                  <p:sp>
                    <p:nvSpPr>
                      <p:cNvPr id="834" name="TextBox 833">
                        <a:extLst>
                          <a:ext uri="{FF2B5EF4-FFF2-40B4-BE49-F238E27FC236}">
                            <a16:creationId xmlns:a16="http://schemas.microsoft.com/office/drawing/2014/main" id="{906B6E83-81B3-BF48-BFD7-74D662E07A9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94837" y="5700159"/>
                        <a:ext cx="437942" cy="347707"/>
                      </a:xfrm>
                      <a:prstGeom prst="roundRect">
                        <a:avLst/>
                      </a:prstGeom>
                      <a:solidFill>
                        <a:srgbClr val="FFFFFF">
                          <a:alpha val="90000"/>
                        </a:srgbClr>
                      </a:solidFill>
                      <a:ln w="3175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ot="0" spcFirstLastPara="0" vertOverflow="overflow" horzOverflow="overflow" vert="horz" wrap="none" lIns="51435" tIns="25718" rIns="51435" bIns="25718" numCol="1" spcCol="0" rtlCol="0" fromWordArt="0" anchor="b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en-US"/>
                        </a:defPPr>
                        <a:lvl1pPr algn="ctr" defTabSz="457090">
                          <a:lnSpc>
                            <a:spcPct val="85000"/>
                          </a:lnSpc>
                          <a:defRPr sz="700" b="1">
                            <a:solidFill>
                              <a:schemeClr val="tx2"/>
                            </a:solidFill>
                            <a:latin typeface="CiscoSansTT ExtraLight" charset="0"/>
                            <a:ea typeface="CiscoSansTT ExtraLight" charset="0"/>
                            <a:cs typeface="CiscoSansTT ExtraLight" charset="0"/>
                          </a:defRPr>
                        </a:lvl1pPr>
                        <a:lvl2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2pPr>
                        <a:lvl3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3pPr>
                        <a:lvl4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4pPr>
                        <a:lvl5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5pPr>
                        <a:lvl6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6pPr>
                        <a:lvl7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7pPr>
                        <a:lvl8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8pPr>
                        <a:lvl9pPr>
                          <a:defRPr>
                            <a:solidFill>
                              <a:schemeClr val="lt1"/>
                            </a:solidFill>
                            <a:latin typeface="+mn-lt"/>
                            <a:ea typeface="+mn-ea"/>
                          </a:defRPr>
                        </a:lvl9pPr>
                      </a:lstStyle>
                      <a:p>
                        <a:pPr defTabSz="342800">
                          <a:defRPr/>
                        </a:pPr>
                        <a:r>
                          <a:rPr lang="en-US" sz="525" kern="0" dirty="0">
                            <a:solidFill>
                              <a:srgbClr val="0070C0"/>
                            </a:solidFill>
                          </a:rPr>
                          <a:t>UCS</a:t>
                        </a:r>
                      </a:p>
                    </p:txBody>
                  </p:sp>
                  <p:pic>
                    <p:nvPicPr>
                      <p:cNvPr id="835" name="Graphic 180">
                        <a:extLst>
                          <a:ext uri="{FF2B5EF4-FFF2-40B4-BE49-F238E27FC236}">
                            <a16:creationId xmlns:a16="http://schemas.microsoft.com/office/drawing/2014/main" id="{8E8C31F3-BC35-2745-A925-2F60FF2761F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  <a:ext uri="{96DAC541-7B7A-43D3-8B79-37D633B846F1}">
                            <asvg:svgBlip xmlns:asvg="http://schemas.microsoft.com/office/drawing/2016/SVG/main" r:embed="rId13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01553" y="5751074"/>
                        <a:ext cx="216234" cy="127754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pic>
              <p:nvPicPr>
                <p:cNvPr id="828" name="Picture 827">
                  <a:extLst>
                    <a:ext uri="{FF2B5EF4-FFF2-40B4-BE49-F238E27FC236}">
                      <a16:creationId xmlns:a16="http://schemas.microsoft.com/office/drawing/2014/main" id="{406D36FD-B076-054B-A09C-ED9D485A1A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88688" y="3717473"/>
                  <a:ext cx="916302" cy="212606"/>
                </a:xfrm>
                <a:prstGeom prst="rect">
                  <a:avLst/>
                </a:prstGeom>
              </p:spPr>
            </p:pic>
          </p:grpSp>
          <p:sp>
            <p:nvSpPr>
              <p:cNvPr id="824" name="TextBox 823">
                <a:extLst>
                  <a:ext uri="{FF2B5EF4-FFF2-40B4-BE49-F238E27FC236}">
                    <a16:creationId xmlns:a16="http://schemas.microsoft.com/office/drawing/2014/main" id="{0DF334AA-74DD-6543-987C-15830E9C404A}"/>
                  </a:ext>
                </a:extLst>
              </p:cNvPr>
              <p:cNvSpPr txBox="1"/>
              <p:nvPr/>
            </p:nvSpPr>
            <p:spPr>
              <a:xfrm>
                <a:off x="4095254" y="4612175"/>
                <a:ext cx="1197107" cy="153888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>
                <a:defPPr>
                  <a:defRPr lang="en-US"/>
                </a:defPPr>
                <a:lvl1pPr>
                  <a:defRPr sz="1000" b="1">
                    <a:solidFill>
                      <a:schemeClr val="accent4"/>
                    </a:solidFill>
                    <a:latin typeface="CiscoSansTT ExtraLight" charset="0"/>
                    <a:ea typeface="CiscoSansTT ExtraLight" charset="0"/>
                    <a:cs typeface="CiscoSansTT ExtraLight" charset="0"/>
                  </a:defRPr>
                </a:lvl1pPr>
              </a:lstStyle>
              <a:p>
                <a:pPr defTabSz="342884">
                  <a:defRPr/>
                </a:pPr>
                <a:r>
                  <a:rPr lang="en-US" sz="750" b="0" kern="0" dirty="0">
                    <a:solidFill>
                      <a:srgbClr val="000000"/>
                    </a:solidFill>
                  </a:rPr>
                  <a:t>Private Cloud</a:t>
                </a:r>
              </a:p>
            </p:txBody>
          </p:sp>
        </p:grpSp>
        <p:pic>
          <p:nvPicPr>
            <p:cNvPr id="817" name="Picture 816">
              <a:extLst>
                <a:ext uri="{FF2B5EF4-FFF2-40B4-BE49-F238E27FC236}">
                  <a16:creationId xmlns:a16="http://schemas.microsoft.com/office/drawing/2014/main" id="{35B1BAAF-EE48-9948-80BE-3A5A5D7FF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0437" y="3584716"/>
              <a:ext cx="147767" cy="143369"/>
            </a:xfrm>
            <a:prstGeom prst="rect">
              <a:avLst/>
            </a:prstGeom>
          </p:spPr>
        </p:pic>
        <p:pic>
          <p:nvPicPr>
            <p:cNvPr id="818" name="Picture 817">
              <a:extLst>
                <a:ext uri="{FF2B5EF4-FFF2-40B4-BE49-F238E27FC236}">
                  <a16:creationId xmlns:a16="http://schemas.microsoft.com/office/drawing/2014/main" id="{0D534D6A-1D82-FC43-9F33-88C2345EA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13717" y="3586999"/>
              <a:ext cx="140270" cy="140270"/>
            </a:xfrm>
            <a:prstGeom prst="rect">
              <a:avLst/>
            </a:prstGeom>
          </p:spPr>
        </p:pic>
        <p:sp>
          <p:nvSpPr>
            <p:cNvPr id="819" name="Rectangle: Rounded Corners 258">
              <a:extLst>
                <a:ext uri="{FF2B5EF4-FFF2-40B4-BE49-F238E27FC236}">
                  <a16:creationId xmlns:a16="http://schemas.microsoft.com/office/drawing/2014/main" id="{B0F2D8E1-13AF-1747-B2B7-7D2A4AB97D88}"/>
                </a:ext>
              </a:extLst>
            </p:cNvPr>
            <p:cNvSpPr/>
            <p:nvPr/>
          </p:nvSpPr>
          <p:spPr>
            <a:xfrm>
              <a:off x="6489150" y="1583258"/>
              <a:ext cx="1538262" cy="362868"/>
            </a:xfrm>
            <a:prstGeom prst="round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800">
                <a:defRPr/>
              </a:pPr>
              <a:endParaRPr lang="en-US" sz="1575" b="1" kern="0" dirty="0">
                <a:solidFill>
                  <a:srgbClr val="FFFFFF"/>
                </a:solidFill>
                <a:latin typeface="CiscoSansTT ExtraLight" charset="0"/>
                <a:ea typeface="CiscoSansTT ExtraLight" charset="0"/>
                <a:cs typeface="CiscoSansTT ExtraLight" charset="0"/>
              </a:endParaRPr>
            </a:p>
          </p:txBody>
        </p:sp>
        <p:sp>
          <p:nvSpPr>
            <p:cNvPr id="820" name="TextBox 819">
              <a:extLst>
                <a:ext uri="{FF2B5EF4-FFF2-40B4-BE49-F238E27FC236}">
                  <a16:creationId xmlns:a16="http://schemas.microsoft.com/office/drawing/2014/main" id="{8D3D2EBF-9A7E-D543-80B7-3FC1140CFDD3}"/>
                </a:ext>
              </a:extLst>
            </p:cNvPr>
            <p:cNvSpPr txBox="1"/>
            <p:nvPr/>
          </p:nvSpPr>
          <p:spPr>
            <a:xfrm>
              <a:off x="6947595" y="1648787"/>
              <a:ext cx="664283" cy="217078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89804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defTabSz="457090">
                <a:lnSpc>
                  <a:spcPct val="85000"/>
                </a:lnSpc>
                <a:defRPr sz="700" b="1">
                  <a:solidFill>
                    <a:schemeClr val="tx2"/>
                  </a:solidFill>
                  <a:latin typeface="CiscoSansTT ExtraLight" charset="0"/>
                  <a:ea typeface="CiscoSansTT ExtraLight" charset="0"/>
                  <a:cs typeface="CiscoSansTT ExtraLight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defTabSz="342800">
                <a:defRPr/>
              </a:pPr>
              <a:endParaRPr lang="en-US" sz="525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842" name="Rounded Rectangle 90">
            <a:extLst>
              <a:ext uri="{FF2B5EF4-FFF2-40B4-BE49-F238E27FC236}">
                <a16:creationId xmlns:a16="http://schemas.microsoft.com/office/drawing/2014/main" id="{87A2F4C8-362E-9146-A342-0F0E374992EF}"/>
              </a:ext>
            </a:extLst>
          </p:cNvPr>
          <p:cNvSpPr/>
          <p:nvPr/>
        </p:nvSpPr>
        <p:spPr>
          <a:xfrm>
            <a:off x="6192236" y="716254"/>
            <a:ext cx="1365605" cy="3811226"/>
          </a:xfrm>
          <a:prstGeom prst="roundRect">
            <a:avLst>
              <a:gd name="adj" fmla="val 4949"/>
            </a:avLst>
          </a:prstGeom>
          <a:noFill/>
          <a:ln w="25400" cap="rnd" cmpd="sng" algn="ctr">
            <a:solidFill>
              <a:srgbClr val="FFFFFF">
                <a:lumMod val="75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algn="ctr" defTabSz="514197">
              <a:defRPr/>
            </a:pPr>
            <a:endParaRPr lang="en-US" sz="1069" kern="0" dirty="0">
              <a:solidFill>
                <a:srgbClr val="FFFFFF"/>
              </a:solidFill>
              <a:latin typeface="CiscoSansTT ExtraLight"/>
              <a:ea typeface="+mn-ea"/>
              <a:cs typeface="+mn-cs"/>
            </a:endParaRPr>
          </a:p>
        </p:txBody>
      </p:sp>
      <p:sp>
        <p:nvSpPr>
          <p:cNvPr id="843" name="TextBox 842">
            <a:extLst>
              <a:ext uri="{FF2B5EF4-FFF2-40B4-BE49-F238E27FC236}">
                <a16:creationId xmlns:a16="http://schemas.microsoft.com/office/drawing/2014/main" id="{1240BA49-F4CA-EC48-8ED6-567AFB9ADF9D}"/>
              </a:ext>
            </a:extLst>
          </p:cNvPr>
          <p:cNvSpPr txBox="1"/>
          <p:nvPr/>
        </p:nvSpPr>
        <p:spPr>
          <a:xfrm>
            <a:off x="6423271" y="4589947"/>
            <a:ext cx="903536" cy="34624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accent4"/>
                </a:solidFill>
                <a:latin typeface="CiscoSansTT ExtraLight" charset="0"/>
                <a:ea typeface="CiscoSansTT ExtraLight" charset="0"/>
                <a:cs typeface="CiscoSansTT ExtraLight" charset="0"/>
              </a:defRPr>
            </a:lvl1pPr>
          </a:lstStyle>
          <a:p>
            <a:pPr algn="ctr" defTabSz="342892">
              <a:defRPr/>
            </a:pPr>
            <a:r>
              <a:rPr lang="en-US" sz="750" kern="0" dirty="0">
                <a:solidFill>
                  <a:srgbClr val="005073">
                    <a:lumMod val="75000"/>
                  </a:srgbClr>
                </a:solidFill>
              </a:rPr>
              <a:t>Hybrid Solution for Kubernetes on AWS</a:t>
            </a:r>
          </a:p>
        </p:txBody>
      </p:sp>
      <p:pic>
        <p:nvPicPr>
          <p:cNvPr id="844" name="Picture 843">
            <a:extLst>
              <a:ext uri="{FF2B5EF4-FFF2-40B4-BE49-F238E27FC236}">
                <a16:creationId xmlns:a16="http://schemas.microsoft.com/office/drawing/2014/main" id="{2F5EA9F4-798D-DC47-A65F-6ECB78B5EBB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68531" y="2233384"/>
            <a:ext cx="198772" cy="126797"/>
          </a:xfrm>
          <a:prstGeom prst="rect">
            <a:avLst/>
          </a:prstGeom>
        </p:spPr>
      </p:pic>
      <p:sp>
        <p:nvSpPr>
          <p:cNvPr id="845" name="Rounded Rectangle 844">
            <a:extLst>
              <a:ext uri="{FF2B5EF4-FFF2-40B4-BE49-F238E27FC236}">
                <a16:creationId xmlns:a16="http://schemas.microsoft.com/office/drawing/2014/main" id="{7B0A88C8-5661-524C-ADE2-CF77CB0FC6F1}"/>
              </a:ext>
            </a:extLst>
          </p:cNvPr>
          <p:cNvSpPr/>
          <p:nvPr/>
        </p:nvSpPr>
        <p:spPr>
          <a:xfrm>
            <a:off x="6286235" y="2481678"/>
            <a:ext cx="1153697" cy="974312"/>
          </a:xfrm>
          <a:prstGeom prst="roundRect">
            <a:avLst/>
          </a:prstGeom>
          <a:solidFill>
            <a:srgbClr val="00BCE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189">
              <a:defRPr/>
            </a:pPr>
            <a:endParaRPr lang="en-US" kern="0" dirty="0">
              <a:solidFill>
                <a:srgbClr val="005073"/>
              </a:solidFill>
              <a:latin typeface="CiscoSansTT Light"/>
              <a:ea typeface="+mn-ea"/>
              <a:cs typeface="+mn-cs"/>
            </a:endParaRPr>
          </a:p>
        </p:txBody>
      </p:sp>
      <p:sp>
        <p:nvSpPr>
          <p:cNvPr id="846" name="Rectangle: Rounded Corners 19">
            <a:extLst>
              <a:ext uri="{FF2B5EF4-FFF2-40B4-BE49-F238E27FC236}">
                <a16:creationId xmlns:a16="http://schemas.microsoft.com/office/drawing/2014/main" id="{EB831B22-EA75-374B-853D-38021CDF6A88}"/>
              </a:ext>
            </a:extLst>
          </p:cNvPr>
          <p:cNvSpPr/>
          <p:nvPr/>
        </p:nvSpPr>
        <p:spPr>
          <a:xfrm>
            <a:off x="6278594" y="1940222"/>
            <a:ext cx="1139400" cy="172800"/>
          </a:xfrm>
          <a:prstGeom prst="roundRect">
            <a:avLst>
              <a:gd name="adj" fmla="val 50000"/>
            </a:avLst>
          </a:prstGeom>
          <a:solidFill>
            <a:srgbClr val="E3241B">
              <a:lumMod val="75000"/>
            </a:srgb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342892">
              <a:defRPr/>
            </a:pPr>
            <a:r>
              <a:rPr lang="en-US" sz="525" kern="0" dirty="0">
                <a:solidFill>
                  <a:srgbClr val="005073"/>
                </a:solidFill>
                <a:latin typeface="CiscoSansTT ExtraLight"/>
                <a:ea typeface="+mn-ea"/>
                <a:cs typeface="+mn-cs"/>
              </a:rPr>
              <a:t>IAM</a:t>
            </a:r>
          </a:p>
        </p:txBody>
      </p:sp>
      <p:pic>
        <p:nvPicPr>
          <p:cNvPr id="847" name="Graphic 2">
            <a:extLst>
              <a:ext uri="{FF2B5EF4-FFF2-40B4-BE49-F238E27FC236}">
                <a16:creationId xmlns:a16="http://schemas.microsoft.com/office/drawing/2014/main" id="{8392737F-AD98-974B-A00D-F1B509C39581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 b="38392"/>
          <a:stretch/>
        </p:blipFill>
        <p:spPr>
          <a:xfrm>
            <a:off x="6363696" y="1964275"/>
            <a:ext cx="125644" cy="125141"/>
          </a:xfrm>
          <a:prstGeom prst="rect">
            <a:avLst/>
          </a:prstGeom>
        </p:spPr>
      </p:pic>
      <p:pic>
        <p:nvPicPr>
          <p:cNvPr id="848" name="Graphic 2">
            <a:extLst>
              <a:ext uri="{FF2B5EF4-FFF2-40B4-BE49-F238E27FC236}">
                <a16:creationId xmlns:a16="http://schemas.microsoft.com/office/drawing/2014/main" id="{8BE1B770-5AA0-6C41-8E2F-BD023A223225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 b="38392"/>
          <a:stretch/>
        </p:blipFill>
        <p:spPr>
          <a:xfrm>
            <a:off x="7205352" y="1965863"/>
            <a:ext cx="125644" cy="125141"/>
          </a:xfrm>
          <a:prstGeom prst="rect">
            <a:avLst/>
          </a:prstGeom>
        </p:spPr>
      </p:pic>
      <p:sp>
        <p:nvSpPr>
          <p:cNvPr id="849" name="Rounded Rectangle 229">
            <a:extLst>
              <a:ext uri="{FF2B5EF4-FFF2-40B4-BE49-F238E27FC236}">
                <a16:creationId xmlns:a16="http://schemas.microsoft.com/office/drawing/2014/main" id="{0D5649B9-22AD-0F4E-8792-215C2FB5135D}"/>
              </a:ext>
            </a:extLst>
          </p:cNvPr>
          <p:cNvSpPr/>
          <p:nvPr/>
        </p:nvSpPr>
        <p:spPr>
          <a:xfrm>
            <a:off x="6308328" y="2514411"/>
            <a:ext cx="878356" cy="192503"/>
          </a:xfrm>
          <a:prstGeom prst="roundRect">
            <a:avLst>
              <a:gd name="adj" fmla="val 15475"/>
            </a:avLst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385754" defTabSz="342884">
              <a:defRPr/>
            </a:pPr>
            <a:r>
              <a:rPr lang="en-US" sz="525" spc="-23" dirty="0">
                <a:solidFill>
                  <a:srgbClr val="FFFFFF"/>
                </a:solidFill>
                <a:latin typeface="CiscoSansTT ExtraLight"/>
                <a:cs typeface="+mn-cs"/>
              </a:rPr>
              <a:t>Amazon EKS</a:t>
            </a:r>
          </a:p>
        </p:txBody>
      </p:sp>
      <p:pic>
        <p:nvPicPr>
          <p:cNvPr id="850" name="Graphic 13">
            <a:extLst>
              <a:ext uri="{FF2B5EF4-FFF2-40B4-BE49-F238E27FC236}">
                <a16:creationId xmlns:a16="http://schemas.microsoft.com/office/drawing/2014/main" id="{CE72C0FE-2E06-4245-B7A7-F1A484B14A67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b="21088"/>
          <a:stretch/>
        </p:blipFill>
        <p:spPr>
          <a:xfrm>
            <a:off x="6417138" y="2538031"/>
            <a:ext cx="136483" cy="134627"/>
          </a:xfrm>
          <a:prstGeom prst="rect">
            <a:avLst/>
          </a:prstGeom>
        </p:spPr>
      </p:pic>
      <p:sp>
        <p:nvSpPr>
          <p:cNvPr id="851" name="Rectangle: Rounded Corners 63">
            <a:extLst>
              <a:ext uri="{FF2B5EF4-FFF2-40B4-BE49-F238E27FC236}">
                <a16:creationId xmlns:a16="http://schemas.microsoft.com/office/drawing/2014/main" id="{EADC7ACB-588C-AB47-BA23-78DB884BB0F8}"/>
              </a:ext>
            </a:extLst>
          </p:cNvPr>
          <p:cNvSpPr/>
          <p:nvPr/>
        </p:nvSpPr>
        <p:spPr>
          <a:xfrm>
            <a:off x="6316732" y="2722002"/>
            <a:ext cx="1087939" cy="187414"/>
          </a:xfrm>
          <a:prstGeom prst="roundRect">
            <a:avLst>
              <a:gd name="adj" fmla="val 19659"/>
            </a:avLst>
          </a:prstGeom>
          <a:solidFill>
            <a:srgbClr val="00BCEB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342892">
              <a:defRPr/>
            </a:pPr>
            <a:r>
              <a:rPr lang="en-US" sz="525" kern="0" spc="-23" dirty="0">
                <a:solidFill>
                  <a:srgbClr val="FFFFFF"/>
                </a:solidFill>
                <a:latin typeface="CiscoSansTT ExtraLight"/>
                <a:cs typeface="+mn-cs"/>
              </a:rPr>
              <a:t> Elastic Container Registry</a:t>
            </a:r>
            <a:endParaRPr lang="en-US" sz="525" kern="0" dirty="0">
              <a:solidFill>
                <a:srgbClr val="FFFFFF"/>
              </a:solidFill>
              <a:latin typeface="CiscoSansTT ExtraLight"/>
              <a:ea typeface="+mn-ea"/>
              <a:cs typeface="+mn-cs"/>
            </a:endParaRPr>
          </a:p>
        </p:txBody>
      </p:sp>
      <p:pic>
        <p:nvPicPr>
          <p:cNvPr id="852" name="Graphic 15">
            <a:extLst>
              <a:ext uri="{FF2B5EF4-FFF2-40B4-BE49-F238E27FC236}">
                <a16:creationId xmlns:a16="http://schemas.microsoft.com/office/drawing/2014/main" id="{BA9845C2-42FB-1944-B578-67590D93043D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r="1694" b="21676"/>
          <a:stretch/>
        </p:blipFill>
        <p:spPr>
          <a:xfrm>
            <a:off x="6387638" y="2784470"/>
            <a:ext cx="86279" cy="85927"/>
          </a:xfrm>
          <a:prstGeom prst="rect">
            <a:avLst/>
          </a:prstGeom>
        </p:spPr>
      </p:pic>
      <p:sp>
        <p:nvSpPr>
          <p:cNvPr id="853" name="Rectangle: Rounded Corners 52">
            <a:extLst>
              <a:ext uri="{FF2B5EF4-FFF2-40B4-BE49-F238E27FC236}">
                <a16:creationId xmlns:a16="http://schemas.microsoft.com/office/drawing/2014/main" id="{08649B52-4FC4-7E4E-9986-EFC9D994913F}"/>
              </a:ext>
            </a:extLst>
          </p:cNvPr>
          <p:cNvSpPr/>
          <p:nvPr/>
        </p:nvSpPr>
        <p:spPr>
          <a:xfrm>
            <a:off x="6323947" y="2950693"/>
            <a:ext cx="1087939" cy="186300"/>
          </a:xfrm>
          <a:prstGeom prst="roundRect">
            <a:avLst>
              <a:gd name="adj" fmla="val 19659"/>
            </a:avLst>
          </a:prstGeom>
          <a:solidFill>
            <a:srgbClr val="00BCEB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342884">
              <a:defRPr/>
            </a:pPr>
            <a:r>
              <a:rPr lang="en-US" sz="525" kern="0" spc="-23" dirty="0">
                <a:solidFill>
                  <a:srgbClr val="FFFFFF"/>
                </a:solidFill>
                <a:latin typeface="CiscoSansTT ExtraLight"/>
                <a:cs typeface="+mn-cs"/>
              </a:rPr>
              <a:t>EC2 / EBS</a:t>
            </a:r>
          </a:p>
        </p:txBody>
      </p:sp>
      <p:pic>
        <p:nvPicPr>
          <p:cNvPr id="854" name="Graphic 2">
            <a:extLst>
              <a:ext uri="{FF2B5EF4-FFF2-40B4-BE49-F238E27FC236}">
                <a16:creationId xmlns:a16="http://schemas.microsoft.com/office/drawing/2014/main" id="{E71671B8-E2B1-CB4B-8E30-A410E4E3BADE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 b="20696"/>
          <a:stretch/>
        </p:blipFill>
        <p:spPr>
          <a:xfrm flipH="1">
            <a:off x="6393989" y="3003384"/>
            <a:ext cx="93144" cy="92333"/>
          </a:xfrm>
          <a:prstGeom prst="rect">
            <a:avLst/>
          </a:prstGeom>
        </p:spPr>
      </p:pic>
      <p:sp>
        <p:nvSpPr>
          <p:cNvPr id="855" name="Rectangle: Rounded Corners 50">
            <a:extLst>
              <a:ext uri="{FF2B5EF4-FFF2-40B4-BE49-F238E27FC236}">
                <a16:creationId xmlns:a16="http://schemas.microsoft.com/office/drawing/2014/main" id="{EFC96BD5-D7EA-C648-81BB-6491F52B5688}"/>
              </a:ext>
            </a:extLst>
          </p:cNvPr>
          <p:cNvSpPr/>
          <p:nvPr/>
        </p:nvSpPr>
        <p:spPr>
          <a:xfrm>
            <a:off x="6309975" y="3185544"/>
            <a:ext cx="1090800" cy="186300"/>
          </a:xfrm>
          <a:prstGeom prst="roundRect">
            <a:avLst>
              <a:gd name="adj" fmla="val 19659"/>
            </a:avLst>
          </a:prstGeom>
          <a:solidFill>
            <a:srgbClr val="00BCEB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342892">
              <a:defRPr/>
            </a:pPr>
            <a:r>
              <a:rPr lang="en-US" sz="825" kern="0" dirty="0">
                <a:solidFill>
                  <a:srgbClr val="FFFFFF"/>
                </a:solidFill>
                <a:latin typeface="CiscoSansTT ExtraLight"/>
                <a:ea typeface="+mn-ea"/>
                <a:cs typeface="+mn-cs"/>
              </a:rPr>
              <a:t>       </a:t>
            </a:r>
            <a:r>
              <a:rPr lang="en-US" sz="525" kern="0" dirty="0">
                <a:solidFill>
                  <a:srgbClr val="FFFFFF"/>
                </a:solidFill>
                <a:latin typeface="CiscoSansTT ExtraLight"/>
                <a:ea typeface="+mn-ea"/>
                <a:cs typeface="+mn-cs"/>
              </a:rPr>
              <a:t>VPC</a:t>
            </a:r>
          </a:p>
        </p:txBody>
      </p:sp>
      <p:pic>
        <p:nvPicPr>
          <p:cNvPr id="856" name="Graphic 22">
            <a:extLst>
              <a:ext uri="{FF2B5EF4-FFF2-40B4-BE49-F238E27FC236}">
                <a16:creationId xmlns:a16="http://schemas.microsoft.com/office/drawing/2014/main" id="{F65E2144-13F9-CA42-9DEB-06F987F8CB15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395008" y="3219790"/>
            <a:ext cx="93584" cy="93584"/>
          </a:xfrm>
          <a:prstGeom prst="rect">
            <a:avLst/>
          </a:prstGeom>
        </p:spPr>
      </p:pic>
      <p:sp>
        <p:nvSpPr>
          <p:cNvPr id="857" name="Title 29">
            <a:extLst>
              <a:ext uri="{FF2B5EF4-FFF2-40B4-BE49-F238E27FC236}">
                <a16:creationId xmlns:a16="http://schemas.microsoft.com/office/drawing/2014/main" id="{CA8E668A-8A1C-1141-88E6-B126A25A4C21}"/>
              </a:ext>
            </a:extLst>
          </p:cNvPr>
          <p:cNvSpPr txBox="1">
            <a:spLocks/>
          </p:cNvSpPr>
          <p:nvPr/>
        </p:nvSpPr>
        <p:spPr>
          <a:xfrm>
            <a:off x="598260" y="156861"/>
            <a:ext cx="7305768" cy="479138"/>
          </a:xfrm>
          <a:prstGeom prst="rect">
            <a:avLst/>
          </a:prstGeom>
        </p:spPr>
        <p:txBody>
          <a:bodyPr/>
          <a:lstStyle>
            <a:lvl1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 dirty="0">
                <a:solidFill>
                  <a:schemeClr val="tx2"/>
                </a:solidFill>
                <a:latin typeface="CiscoSansTT Light" panose="020B0503020201020303" pitchFamily="34" charset="0"/>
                <a:ea typeface="CiscoSansTT Thin" charset="0"/>
                <a:cs typeface="CiscoSansTT Thin" charset="0"/>
              </a:defRPr>
            </a:lvl1pPr>
            <a:lvl2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189"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378"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566"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754"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684179">
              <a:defRPr/>
            </a:pPr>
            <a:r>
              <a:rPr lang="en-CA" dirty="0">
                <a:solidFill>
                  <a:srgbClr val="005073"/>
                </a:solidFill>
              </a:rPr>
              <a:t>Multicloud Solutions – How to get Started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A427AAFA-AB45-9542-B167-A1570BD5753B}"/>
              </a:ext>
            </a:extLst>
          </p:cNvPr>
          <p:cNvSpPr txBox="1"/>
          <p:nvPr/>
        </p:nvSpPr>
        <p:spPr>
          <a:xfrm>
            <a:off x="4923161" y="4186956"/>
            <a:ext cx="907970" cy="115416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en-US"/>
            </a:defPPr>
            <a:lvl1pPr>
              <a:defRPr sz="1000" b="1">
                <a:solidFill>
                  <a:schemeClr val="accent4"/>
                </a:solidFill>
                <a:latin typeface="CiscoSansTT ExtraLight" charset="0"/>
                <a:ea typeface="CiscoSansTT ExtraLight" charset="0"/>
                <a:cs typeface="CiscoSansTT ExtraLight" charset="0"/>
              </a:defRPr>
            </a:lvl1pPr>
          </a:lstStyle>
          <a:p>
            <a:pPr defTabSz="342884">
              <a:defRPr/>
            </a:pPr>
            <a:r>
              <a:rPr lang="en-US" sz="750" b="0" kern="0" dirty="0">
                <a:solidFill>
                  <a:srgbClr val="000000"/>
                </a:solidFill>
              </a:rPr>
              <a:t>Private Cloud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CA05C8E-171A-1749-BBB5-0298933306E4}"/>
              </a:ext>
            </a:extLst>
          </p:cNvPr>
          <p:cNvSpPr txBox="1"/>
          <p:nvPr/>
        </p:nvSpPr>
        <p:spPr>
          <a:xfrm>
            <a:off x="5003415" y="3930466"/>
            <a:ext cx="272473" cy="247482"/>
          </a:xfrm>
          <a:prstGeom prst="roundRect">
            <a:avLst/>
          </a:prstGeom>
          <a:solidFill>
            <a:srgbClr val="FFFFFF">
              <a:alpha val="90000"/>
            </a:srgb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51435" tIns="25718" rIns="51435" bIns="25718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457090">
              <a:lnSpc>
                <a:spcPct val="85000"/>
              </a:lnSpc>
              <a:defRPr sz="700" b="1">
                <a:solidFill>
                  <a:schemeClr val="tx2"/>
                </a:solidFill>
                <a:latin typeface="CiscoSansTT ExtraLight" charset="0"/>
                <a:ea typeface="CiscoSansTT ExtraLight" charset="0"/>
                <a:cs typeface="CiscoSansTT ExtraLight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defTabSz="342809">
              <a:defRPr/>
            </a:pPr>
            <a:r>
              <a:rPr lang="en-US" sz="525" kern="0" dirty="0">
                <a:solidFill>
                  <a:srgbClr val="0070C0"/>
                </a:solidFill>
              </a:rPr>
              <a:t>ACI</a:t>
            </a:r>
          </a:p>
        </p:txBody>
      </p:sp>
      <p:pic>
        <p:nvPicPr>
          <p:cNvPr id="236" name="Graphic 180">
            <a:extLst>
              <a:ext uri="{FF2B5EF4-FFF2-40B4-BE49-F238E27FC236}">
                <a16:creationId xmlns:a16="http://schemas.microsoft.com/office/drawing/2014/main" id="{6695F34A-CE81-F548-954A-8402D6FD731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46528" y="3949807"/>
            <a:ext cx="162176" cy="1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9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2526269-37E7-8241-8172-6D271FB90E29}"/>
              </a:ext>
            </a:extLst>
          </p:cNvPr>
          <p:cNvSpPr txBox="1"/>
          <p:nvPr/>
        </p:nvSpPr>
        <p:spPr>
          <a:xfrm>
            <a:off x="748800" y="1303200"/>
            <a:ext cx="4334400" cy="626400"/>
          </a:xfrm>
          <a:prstGeom prst="rect">
            <a:avLst/>
          </a:prstGeom>
        </p:spPr>
        <p:txBody>
          <a:bodyPr wrap="square" lIns="91420" tIns="45710" rIns="91420" bIns="45710" rtlCol="0" anchor="b" anchorCtr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9B83EB-7EE9-4B40-8623-01AD2622F1FA}"/>
              </a:ext>
            </a:extLst>
          </p:cNvPr>
          <p:cNvSpPr txBox="1"/>
          <p:nvPr/>
        </p:nvSpPr>
        <p:spPr>
          <a:xfrm>
            <a:off x="280800" y="1152000"/>
            <a:ext cx="4464000" cy="950400"/>
          </a:xfrm>
          <a:prstGeom prst="rect">
            <a:avLst/>
          </a:prstGeom>
        </p:spPr>
        <p:txBody>
          <a:bodyPr wrap="square" lIns="91420" tIns="45710" rIns="91420" bIns="45710" rtlCol="0" anchor="b" anchorCtr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5BDC9A-B9C7-6441-91C4-B81D77D6500A}"/>
              </a:ext>
            </a:extLst>
          </p:cNvPr>
          <p:cNvSpPr txBox="1"/>
          <p:nvPr/>
        </p:nvSpPr>
        <p:spPr>
          <a:xfrm>
            <a:off x="158400" y="1152000"/>
            <a:ext cx="5026342" cy="950400"/>
          </a:xfrm>
          <a:prstGeom prst="rect">
            <a:avLst/>
          </a:prstGeom>
        </p:spPr>
        <p:txBody>
          <a:bodyPr wrap="square" lIns="91420" tIns="45710" rIns="91420" bIns="45710" rtlCol="0" anchor="b" anchorCtr="0">
            <a:no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</a:rPr>
              <a:t>In conclusion, IT and Ops get to be Oprah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8F45AE-B82E-5843-B6C4-F0337ABA9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00" y="1835332"/>
            <a:ext cx="4225212" cy="318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37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26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9">
            <a:extLst>
              <a:ext uri="{FF2B5EF4-FFF2-40B4-BE49-F238E27FC236}">
                <a16:creationId xmlns:a16="http://schemas.microsoft.com/office/drawing/2014/main" id="{3D343989-A732-7148-B9B3-3C000DF0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97" y="192024"/>
            <a:ext cx="8257032" cy="731520"/>
          </a:xfrm>
        </p:spPr>
        <p:txBody>
          <a:bodyPr/>
          <a:lstStyle/>
          <a:p>
            <a:r>
              <a:rPr lang="en-US" dirty="0"/>
              <a:t>What is Multicloud?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F839199-DA95-C049-910B-348FFA43FF5F}"/>
              </a:ext>
            </a:extLst>
          </p:cNvPr>
          <p:cNvSpPr/>
          <p:nvPr/>
        </p:nvSpPr>
        <p:spPr>
          <a:xfrm>
            <a:off x="-1715512" y="1051968"/>
            <a:ext cx="10728883" cy="349575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0" bIns="45719" rtlCol="0" anchor="ctr"/>
          <a:lstStyle/>
          <a:p>
            <a:pPr marL="3601948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Light"/>
                <a:ea typeface="+mn-ea"/>
                <a:cs typeface="+mn-cs"/>
              </a:rPr>
              <a:t>A multicloud approach enables customers to consume applications and services from two or more clouds where at least one cloud is public.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AD32529-EFAB-EB43-B639-DAEE43337A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32" y="1774123"/>
            <a:ext cx="1847088" cy="1847088"/>
          </a:xfrm>
          <a:prstGeom prst="rect">
            <a:avLst/>
          </a:prstGeom>
        </p:spPr>
      </p:pic>
      <p:sp>
        <p:nvSpPr>
          <p:cNvPr id="27" name="Slide Number Placeholder 15">
            <a:extLst>
              <a:ext uri="{FF2B5EF4-FFF2-40B4-BE49-F238E27FC236}">
                <a16:creationId xmlns:a16="http://schemas.microsoft.com/office/drawing/2014/main" id="{2BA9F7AF-E64A-3845-80A3-11F349ECA684}"/>
              </a:ext>
            </a:extLst>
          </p:cNvPr>
          <p:cNvSpPr txBox="1">
            <a:spLocks/>
          </p:cNvSpPr>
          <p:nvPr/>
        </p:nvSpPr>
        <p:spPr>
          <a:xfrm>
            <a:off x="8370151" y="4880893"/>
            <a:ext cx="359666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96A97DD0-5BE7-4856-A2A9-C42C6688E607}" type="slidenum">
              <a:rPr lang="en-US" sz="600" smtClean="0">
                <a:solidFill>
                  <a:srgbClr val="282828"/>
                </a:solidFill>
                <a:latin typeface="CiscoSansTT Light" panose="020B0503020201020303" pitchFamily="34" charset="0"/>
                <a:ea typeface="+mn-ea"/>
              </a:rPr>
              <a:pPr algn="r"/>
              <a:t>2</a:t>
            </a:fld>
            <a:endParaRPr lang="en-US" sz="600" dirty="0">
              <a:solidFill>
                <a:srgbClr val="282828"/>
              </a:solidFill>
              <a:latin typeface="CiscoSansTT Light" panose="020B0503020201020303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199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64F0-67ED-1C48-A94A-267A1360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2" y="198442"/>
            <a:ext cx="8345488" cy="731837"/>
          </a:xfrm>
        </p:spPr>
        <p:txBody>
          <a:bodyPr/>
          <a:lstStyle/>
          <a:p>
            <a:r>
              <a:rPr lang="en-US" sz="3000" dirty="0">
                <a:latin typeface="CiscoSansTT ExtraLight" charset="0"/>
                <a:cs typeface="CiscoSansTT ExtraLight" charset="0"/>
              </a:rPr>
              <a:t>Challenges to Move to Cloud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66D6AF5-6504-E54C-8E93-605BF1DAABB6}"/>
              </a:ext>
            </a:extLst>
          </p:cNvPr>
          <p:cNvSpPr/>
          <p:nvPr/>
        </p:nvSpPr>
        <p:spPr>
          <a:xfrm>
            <a:off x="1405186" y="1320495"/>
            <a:ext cx="2936660" cy="731837"/>
          </a:xfrm>
          <a:prstGeom prst="roundRect">
            <a:avLst>
              <a:gd name="adj" fmla="val 108062"/>
            </a:avLst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9555">
              <a:lnSpc>
                <a:spcPct val="95000"/>
              </a:lnSpc>
              <a:defRPr/>
            </a:pPr>
            <a:r>
              <a:rPr lang="en-US" sz="1600" dirty="0">
                <a:solidFill>
                  <a:srgbClr val="FFFFFF"/>
                </a:solidFill>
                <a:latin typeface="CiscoSansTT ExtraLight"/>
              </a:rPr>
              <a:t>Plan/ Execute Cloud-first Strategy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DF087D1-3C25-1541-92A0-907E12CF2BB6}"/>
              </a:ext>
            </a:extLst>
          </p:cNvPr>
          <p:cNvSpPr/>
          <p:nvPr/>
        </p:nvSpPr>
        <p:spPr>
          <a:xfrm>
            <a:off x="1402526" y="2180258"/>
            <a:ext cx="2936660" cy="731837"/>
          </a:xfrm>
          <a:prstGeom prst="roundRect">
            <a:avLst>
              <a:gd name="adj" fmla="val 108062"/>
            </a:avLst>
          </a:prstGeom>
          <a:solidFill>
            <a:srgbClr val="72C059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9555">
              <a:lnSpc>
                <a:spcPct val="95000"/>
              </a:lnSpc>
              <a:defRPr/>
            </a:pPr>
            <a:r>
              <a:rPr lang="en-US" sz="1600" dirty="0">
                <a:solidFill>
                  <a:srgbClr val="FFFFFF"/>
                </a:solidFill>
                <a:latin typeface="CiscoSansTT ExtraLight"/>
              </a:rPr>
              <a:t>Implement/ Adopt Cloud  Technologies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EBCB2A3-46F2-EF47-8BB3-8E7728B49AF5}"/>
              </a:ext>
            </a:extLst>
          </p:cNvPr>
          <p:cNvSpPr/>
          <p:nvPr/>
        </p:nvSpPr>
        <p:spPr>
          <a:xfrm>
            <a:off x="4779690" y="2206447"/>
            <a:ext cx="2934000" cy="731836"/>
          </a:xfrm>
          <a:prstGeom prst="roundRect">
            <a:avLst>
              <a:gd name="adj" fmla="val 108062"/>
            </a:avLst>
          </a:prstGeom>
          <a:solidFill>
            <a:schemeClr val="accent5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9555">
              <a:lnSpc>
                <a:spcPct val="95000"/>
              </a:lnSpc>
              <a:defRPr/>
            </a:pPr>
            <a:r>
              <a:rPr lang="en-US" sz="1600" dirty="0">
                <a:solidFill>
                  <a:srgbClr val="FFFFFF"/>
                </a:solidFill>
                <a:latin typeface="CiscoSansTT ExtraLight"/>
              </a:rPr>
              <a:t>Security &amp; Compliance Requirements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3988F32-4971-D646-97BD-7DEEEA54A201}"/>
              </a:ext>
            </a:extLst>
          </p:cNvPr>
          <p:cNvSpPr/>
          <p:nvPr/>
        </p:nvSpPr>
        <p:spPr>
          <a:xfrm>
            <a:off x="1385380" y="3063776"/>
            <a:ext cx="2934000" cy="783474"/>
          </a:xfrm>
          <a:prstGeom prst="roundRect">
            <a:avLst>
              <a:gd name="adj" fmla="val 108062"/>
            </a:avLst>
          </a:prstGeom>
          <a:solidFill>
            <a:srgbClr val="0070C0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9555">
              <a:lnSpc>
                <a:spcPct val="95000"/>
              </a:lnSpc>
              <a:defRPr/>
            </a:pPr>
            <a:r>
              <a:rPr lang="en-US" sz="1600" dirty="0">
                <a:solidFill>
                  <a:srgbClr val="FFFFFF"/>
                </a:solidFill>
                <a:latin typeface="CiscoSansTT ExtraLight"/>
              </a:rPr>
              <a:t>Multivendor Services, Tools &amp; Technologies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60B8FF7-B107-324B-8059-53C505AB1680}"/>
              </a:ext>
            </a:extLst>
          </p:cNvPr>
          <p:cNvSpPr/>
          <p:nvPr/>
        </p:nvSpPr>
        <p:spPr>
          <a:xfrm>
            <a:off x="4779690" y="1320494"/>
            <a:ext cx="2934000" cy="731837"/>
          </a:xfrm>
          <a:prstGeom prst="roundRect">
            <a:avLst>
              <a:gd name="adj" fmla="val 108062"/>
            </a:avLst>
          </a:prstGeom>
          <a:solidFill>
            <a:schemeClr val="accent6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9555">
              <a:lnSpc>
                <a:spcPct val="95000"/>
              </a:lnSpc>
              <a:defRPr/>
            </a:pPr>
            <a:r>
              <a:rPr lang="en-US" sz="1600" dirty="0">
                <a:solidFill>
                  <a:srgbClr val="FFFFFF"/>
                </a:solidFill>
                <a:latin typeface="CiscoSansTT ExtraLight"/>
              </a:rPr>
              <a:t>Expertise &amp; Skill-Set Requirements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DD68A7C-7AB7-1749-9EF3-F5CF492B5C9E}"/>
              </a:ext>
            </a:extLst>
          </p:cNvPr>
          <p:cNvSpPr/>
          <p:nvPr/>
        </p:nvSpPr>
        <p:spPr>
          <a:xfrm>
            <a:off x="4779690" y="3102530"/>
            <a:ext cx="2934000" cy="731836"/>
          </a:xfrm>
          <a:prstGeom prst="roundRect">
            <a:avLst>
              <a:gd name="adj" fmla="val 108062"/>
            </a:avLst>
          </a:prstGeom>
          <a:solidFill>
            <a:srgbClr val="005073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9555">
              <a:lnSpc>
                <a:spcPct val="95000"/>
              </a:lnSpc>
              <a:defRPr/>
            </a:pPr>
            <a:r>
              <a:rPr lang="en-US" sz="1600" dirty="0">
                <a:solidFill>
                  <a:srgbClr val="FFFFFF"/>
                </a:solidFill>
                <a:latin typeface="CiscoSansTT ExtraLight"/>
              </a:rPr>
              <a:t>Post-Implementation Support &amp; Management </a:t>
            </a:r>
          </a:p>
        </p:txBody>
      </p:sp>
    </p:spTree>
    <p:extLst>
      <p:ext uri="{BB962C8B-B14F-4D97-AF65-F5344CB8AC3E}">
        <p14:creationId xmlns:p14="http://schemas.microsoft.com/office/powerpoint/2010/main" val="106603619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2CB2-541B-7840-8667-93E5548E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52" y="172610"/>
            <a:ext cx="8345488" cy="731837"/>
          </a:xfrm>
        </p:spPr>
        <p:txBody>
          <a:bodyPr/>
          <a:lstStyle/>
          <a:p>
            <a:r>
              <a:rPr lang="en-US" sz="3000" dirty="0">
                <a:latin typeface="CiscoSansTT ExtraLight" charset="0"/>
                <a:cs typeface="CiscoSansTT ExtraLight" charset="0"/>
              </a:rPr>
              <a:t>Top Customer Cloud use cases </a:t>
            </a:r>
          </a:p>
        </p:txBody>
      </p:sp>
      <p:sp>
        <p:nvSpPr>
          <p:cNvPr id="8" name="Rounded Rectangle 229">
            <a:extLst>
              <a:ext uri="{FF2B5EF4-FFF2-40B4-BE49-F238E27FC236}">
                <a16:creationId xmlns:a16="http://schemas.microsoft.com/office/drawing/2014/main" id="{5C6B92AA-2C7D-5C44-9F89-B56AB1691FF0}"/>
              </a:ext>
            </a:extLst>
          </p:cNvPr>
          <p:cNvSpPr/>
          <p:nvPr/>
        </p:nvSpPr>
        <p:spPr>
          <a:xfrm>
            <a:off x="5632410" y="1448790"/>
            <a:ext cx="2033066" cy="2762250"/>
          </a:xfrm>
          <a:prstGeom prst="roundRect">
            <a:avLst>
              <a:gd name="adj" fmla="val 0"/>
            </a:avLst>
          </a:prstGeom>
          <a:solidFill>
            <a:schemeClr val="tx1">
              <a:lumMod val="10000"/>
              <a:lumOff val="90000"/>
            </a:schemeClr>
          </a:solidFill>
          <a:ln w="31750" algn="ctr">
            <a:noFill/>
            <a:prstDash val="sysDot"/>
            <a:miter lim="800000"/>
            <a:headEnd/>
            <a:tailEnd/>
          </a:ln>
          <a:effectLst/>
        </p:spPr>
        <p:txBody>
          <a:bodyPr lIns="0" tIns="45720" rIns="0" bIns="45720" anchor="t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scoSansTT Light"/>
              <a:ea typeface="ＭＳ Ｐゴシック" charset="0"/>
              <a:cs typeface="CiscoSansTT Light" panose="020B0503020201020303" pitchFamily="34" charset="0"/>
              <a:sym typeface="Arial"/>
            </a:endParaRPr>
          </a:p>
        </p:txBody>
      </p:sp>
      <p:sp>
        <p:nvSpPr>
          <p:cNvPr id="9" name="Rounded Rectangle 229">
            <a:extLst>
              <a:ext uri="{FF2B5EF4-FFF2-40B4-BE49-F238E27FC236}">
                <a16:creationId xmlns:a16="http://schemas.microsoft.com/office/drawing/2014/main" id="{990CF232-8DC7-FB47-B5CD-72B078E4A7FD}"/>
              </a:ext>
            </a:extLst>
          </p:cNvPr>
          <p:cNvSpPr/>
          <p:nvPr/>
        </p:nvSpPr>
        <p:spPr>
          <a:xfrm>
            <a:off x="1517405" y="1448790"/>
            <a:ext cx="2033066" cy="2762250"/>
          </a:xfrm>
          <a:prstGeom prst="roundRect">
            <a:avLst>
              <a:gd name="adj" fmla="val 0"/>
            </a:avLst>
          </a:prstGeom>
          <a:solidFill>
            <a:schemeClr val="tx1">
              <a:lumMod val="10000"/>
              <a:lumOff val="90000"/>
            </a:schemeClr>
          </a:solidFill>
          <a:ln w="31750" algn="ctr">
            <a:noFill/>
            <a:prstDash val="sysDot"/>
            <a:miter lim="800000"/>
            <a:headEnd/>
            <a:tailEnd/>
          </a:ln>
          <a:effectLst/>
        </p:spPr>
        <p:txBody>
          <a:bodyPr lIns="0" tIns="45720" rIns="0" bIns="45720" anchor="t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scoSansTT Light"/>
              <a:ea typeface="ＭＳ Ｐゴシック" charset="0"/>
              <a:cs typeface="CiscoSansTT Light" panose="020B0503020201020303" pitchFamily="34" charset="0"/>
              <a:sym typeface="Arial"/>
            </a:endParaRPr>
          </a:p>
        </p:txBody>
      </p:sp>
      <p:sp>
        <p:nvSpPr>
          <p:cNvPr id="10" name="Rounded Rectangle 229">
            <a:extLst>
              <a:ext uri="{FF2B5EF4-FFF2-40B4-BE49-F238E27FC236}">
                <a16:creationId xmlns:a16="http://schemas.microsoft.com/office/drawing/2014/main" id="{F880D6E3-CE20-2A45-A108-BF449211E8F7}"/>
              </a:ext>
            </a:extLst>
          </p:cNvPr>
          <p:cNvSpPr/>
          <p:nvPr/>
        </p:nvSpPr>
        <p:spPr>
          <a:xfrm>
            <a:off x="6262444" y="1448790"/>
            <a:ext cx="2029968" cy="2762250"/>
          </a:xfrm>
          <a:prstGeom prst="roundRect">
            <a:avLst>
              <a:gd name="adj" fmla="val 5506"/>
            </a:avLst>
          </a:prstGeom>
          <a:solidFill>
            <a:schemeClr val="tx2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45720" rIns="0" bIns="45720" anchor="t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Light"/>
                <a:ea typeface="ＭＳ Ｐゴシック" charset="0"/>
                <a:cs typeface="CiscoSansTT Light" panose="020B0503020201020303" pitchFamily="34" charset="0"/>
                <a:sym typeface="Arial"/>
              </a:rPr>
              <a:t>Adopting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Light"/>
                <a:ea typeface="ＭＳ Ｐゴシック" charset="0"/>
                <a:cs typeface="CiscoSansTT Light" panose="020B0503020201020303" pitchFamily="34" charset="0"/>
                <a:sym typeface="Arial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Light"/>
                <a:ea typeface="ＭＳ Ｐゴシック" charset="0"/>
                <a:cs typeface="CiscoSansTT Light" panose="020B0503020201020303" pitchFamily="34" charset="0"/>
                <a:sym typeface="Arial"/>
              </a:rPr>
              <a:t>public cloud</a:t>
            </a:r>
          </a:p>
        </p:txBody>
      </p:sp>
      <p:sp>
        <p:nvSpPr>
          <p:cNvPr id="11" name="Rounded Rectangle 229">
            <a:extLst>
              <a:ext uri="{FF2B5EF4-FFF2-40B4-BE49-F238E27FC236}">
                <a16:creationId xmlns:a16="http://schemas.microsoft.com/office/drawing/2014/main" id="{DAA27932-C05D-484E-84CA-48131A4800F7}"/>
              </a:ext>
            </a:extLst>
          </p:cNvPr>
          <p:cNvSpPr/>
          <p:nvPr/>
        </p:nvSpPr>
        <p:spPr>
          <a:xfrm>
            <a:off x="841594" y="1448790"/>
            <a:ext cx="2033066" cy="2762250"/>
          </a:xfrm>
          <a:prstGeom prst="roundRect">
            <a:avLst>
              <a:gd name="adj" fmla="val 4997"/>
            </a:avLst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45720" rIns="0" bIns="45720" anchor="t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CiscoSansTT Light"/>
                <a:cs typeface="CiscoSansTT Light" panose="020B0503020201020303" pitchFamily="34" charset="0"/>
                <a:sym typeface="Arial"/>
              </a:rPr>
              <a:t>Evolving</a:t>
            </a:r>
            <a:br>
              <a:rPr lang="en-US" dirty="0">
                <a:solidFill>
                  <a:srgbClr val="FFFFFF"/>
                </a:solidFill>
                <a:latin typeface="CiscoSansTT Light"/>
                <a:cs typeface="CiscoSansTT Light" panose="020B0503020201020303" pitchFamily="34" charset="0"/>
                <a:sym typeface="Arial"/>
              </a:rPr>
            </a:br>
            <a:r>
              <a:rPr lang="en-US" dirty="0">
                <a:solidFill>
                  <a:srgbClr val="FFFFFF"/>
                </a:solidFill>
                <a:latin typeface="CiscoSansTT Light"/>
                <a:cs typeface="CiscoSansTT Light" panose="020B0503020201020303" pitchFamily="34" charset="0"/>
                <a:sym typeface="Arial"/>
              </a:rPr>
              <a:t>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Light"/>
                <a:ea typeface="ＭＳ Ｐゴシック" charset="0"/>
                <a:cs typeface="CiscoSansTT Light" panose="020B0503020201020303" pitchFamily="34" charset="0"/>
                <a:sym typeface="Arial"/>
              </a:rPr>
              <a:t>n-premises environment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E9D4B9-0001-1845-B668-25BA4BC02AF6}"/>
              </a:ext>
            </a:extLst>
          </p:cNvPr>
          <p:cNvGrpSpPr>
            <a:grpSpLocks noChangeAspect="1"/>
          </p:cNvGrpSpPr>
          <p:nvPr/>
        </p:nvGrpSpPr>
        <p:grpSpPr>
          <a:xfrm>
            <a:off x="867274" y="1170068"/>
            <a:ext cx="2184179" cy="266322"/>
            <a:chOff x="4514387" y="1468438"/>
            <a:chExt cx="4062082" cy="495300"/>
          </a:xfrm>
        </p:grpSpPr>
        <p:sp>
          <p:nvSpPr>
            <p:cNvPr id="13" name="Freeform 79">
              <a:extLst>
                <a:ext uri="{FF2B5EF4-FFF2-40B4-BE49-F238E27FC236}">
                  <a16:creationId xmlns:a16="http://schemas.microsoft.com/office/drawing/2014/main" id="{7EF67B95-9C3D-AE48-8D97-D03DF2F3DE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5525" y="1654176"/>
              <a:ext cx="2468563" cy="123825"/>
            </a:xfrm>
            <a:custGeom>
              <a:avLst/>
              <a:gdLst>
                <a:gd name="T0" fmla="*/ 1402 w 1412"/>
                <a:gd name="T1" fmla="*/ 60 h 71"/>
                <a:gd name="T2" fmla="*/ 1401 w 1412"/>
                <a:gd name="T3" fmla="*/ 60 h 71"/>
                <a:gd name="T4" fmla="*/ 1401 w 1412"/>
                <a:gd name="T5" fmla="*/ 60 h 71"/>
                <a:gd name="T6" fmla="*/ 1402 w 1412"/>
                <a:gd name="T7" fmla="*/ 60 h 71"/>
                <a:gd name="T8" fmla="*/ 1402 w 1412"/>
                <a:gd name="T9" fmla="*/ 60 h 71"/>
                <a:gd name="T10" fmla="*/ 1402 w 1412"/>
                <a:gd name="T11" fmla="*/ 60 h 71"/>
                <a:gd name="T12" fmla="*/ 1402 w 1412"/>
                <a:gd name="T13" fmla="*/ 60 h 71"/>
                <a:gd name="T14" fmla="*/ 1402 w 1412"/>
                <a:gd name="T15" fmla="*/ 60 h 71"/>
                <a:gd name="T16" fmla="*/ 1402 w 1412"/>
                <a:gd name="T17" fmla="*/ 60 h 71"/>
                <a:gd name="T18" fmla="*/ 1402 w 1412"/>
                <a:gd name="T19" fmla="*/ 60 h 71"/>
                <a:gd name="T20" fmla="*/ 1402 w 1412"/>
                <a:gd name="T21" fmla="*/ 60 h 71"/>
                <a:gd name="T22" fmla="*/ 1402 w 1412"/>
                <a:gd name="T23" fmla="*/ 60 h 71"/>
                <a:gd name="T24" fmla="*/ 1402 w 1412"/>
                <a:gd name="T25" fmla="*/ 60 h 71"/>
                <a:gd name="T26" fmla="*/ 1409 w 1412"/>
                <a:gd name="T27" fmla="*/ 50 h 71"/>
                <a:gd name="T28" fmla="*/ 1409 w 1412"/>
                <a:gd name="T29" fmla="*/ 50 h 71"/>
                <a:gd name="T30" fmla="*/ 1409 w 1412"/>
                <a:gd name="T31" fmla="*/ 50 h 71"/>
                <a:gd name="T32" fmla="*/ 1409 w 1412"/>
                <a:gd name="T33" fmla="*/ 49 h 71"/>
                <a:gd name="T34" fmla="*/ 1409 w 1412"/>
                <a:gd name="T35" fmla="*/ 49 h 71"/>
                <a:gd name="T36" fmla="*/ 1409 w 1412"/>
                <a:gd name="T37" fmla="*/ 49 h 71"/>
                <a:gd name="T38" fmla="*/ 1409 w 1412"/>
                <a:gd name="T39" fmla="*/ 21 h 71"/>
                <a:gd name="T40" fmla="*/ 1412 w 1412"/>
                <a:gd name="T41" fmla="*/ 35 h 71"/>
                <a:gd name="T42" fmla="*/ 1409 w 1412"/>
                <a:gd name="T43" fmla="*/ 49 h 71"/>
                <a:gd name="T44" fmla="*/ 1412 w 1412"/>
                <a:gd name="T45" fmla="*/ 35 h 71"/>
                <a:gd name="T46" fmla="*/ 1409 w 1412"/>
                <a:gd name="T47" fmla="*/ 21 h 71"/>
                <a:gd name="T48" fmla="*/ 1409 w 1412"/>
                <a:gd name="T49" fmla="*/ 21 h 71"/>
                <a:gd name="T50" fmla="*/ 1409 w 1412"/>
                <a:gd name="T51" fmla="*/ 21 h 71"/>
                <a:gd name="T52" fmla="*/ 1409 w 1412"/>
                <a:gd name="T53" fmla="*/ 21 h 71"/>
                <a:gd name="T54" fmla="*/ 1291 w 1412"/>
                <a:gd name="T55" fmla="*/ 0 h 71"/>
                <a:gd name="T56" fmla="*/ 35 w 1412"/>
                <a:gd name="T57" fmla="*/ 0 h 71"/>
                <a:gd name="T58" fmla="*/ 0 w 1412"/>
                <a:gd name="T59" fmla="*/ 35 h 71"/>
                <a:gd name="T60" fmla="*/ 35 w 1412"/>
                <a:gd name="T61" fmla="*/ 71 h 71"/>
                <a:gd name="T62" fmla="*/ 1291 w 1412"/>
                <a:gd name="T63" fmla="*/ 71 h 71"/>
                <a:gd name="T64" fmla="*/ 1326 w 1412"/>
                <a:gd name="T65" fmla="*/ 35 h 71"/>
                <a:gd name="T66" fmla="*/ 1291 w 1412"/>
                <a:gd name="T6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2" h="71">
                  <a:moveTo>
                    <a:pt x="1402" y="60"/>
                  </a:moveTo>
                  <a:cubicBezTo>
                    <a:pt x="1401" y="60"/>
                    <a:pt x="1401" y="60"/>
                    <a:pt x="1401" y="60"/>
                  </a:cubicBezTo>
                  <a:cubicBezTo>
                    <a:pt x="1401" y="60"/>
                    <a:pt x="1401" y="60"/>
                    <a:pt x="1401" y="60"/>
                  </a:cubicBezTo>
                  <a:cubicBezTo>
                    <a:pt x="1401" y="60"/>
                    <a:pt x="1401" y="60"/>
                    <a:pt x="1402" y="60"/>
                  </a:cubicBezTo>
                  <a:moveTo>
                    <a:pt x="1402" y="60"/>
                  </a:moveTo>
                  <a:cubicBezTo>
                    <a:pt x="1402" y="60"/>
                    <a:pt x="1402" y="60"/>
                    <a:pt x="1402" y="60"/>
                  </a:cubicBezTo>
                  <a:cubicBezTo>
                    <a:pt x="1402" y="60"/>
                    <a:pt x="1402" y="60"/>
                    <a:pt x="1402" y="60"/>
                  </a:cubicBezTo>
                  <a:moveTo>
                    <a:pt x="1402" y="60"/>
                  </a:moveTo>
                  <a:cubicBezTo>
                    <a:pt x="1402" y="60"/>
                    <a:pt x="1402" y="60"/>
                    <a:pt x="1402" y="60"/>
                  </a:cubicBezTo>
                  <a:cubicBezTo>
                    <a:pt x="1402" y="60"/>
                    <a:pt x="1402" y="60"/>
                    <a:pt x="1402" y="60"/>
                  </a:cubicBezTo>
                  <a:moveTo>
                    <a:pt x="1402" y="60"/>
                  </a:moveTo>
                  <a:cubicBezTo>
                    <a:pt x="1402" y="60"/>
                    <a:pt x="1402" y="60"/>
                    <a:pt x="1402" y="60"/>
                  </a:cubicBezTo>
                  <a:cubicBezTo>
                    <a:pt x="1402" y="60"/>
                    <a:pt x="1402" y="60"/>
                    <a:pt x="1402" y="60"/>
                  </a:cubicBezTo>
                  <a:moveTo>
                    <a:pt x="1409" y="50"/>
                  </a:moveTo>
                  <a:cubicBezTo>
                    <a:pt x="1409" y="50"/>
                    <a:pt x="1409" y="50"/>
                    <a:pt x="1409" y="50"/>
                  </a:cubicBezTo>
                  <a:cubicBezTo>
                    <a:pt x="1409" y="50"/>
                    <a:pt x="1409" y="50"/>
                    <a:pt x="1409" y="50"/>
                  </a:cubicBezTo>
                  <a:moveTo>
                    <a:pt x="1409" y="49"/>
                  </a:moveTo>
                  <a:cubicBezTo>
                    <a:pt x="1409" y="49"/>
                    <a:pt x="1409" y="49"/>
                    <a:pt x="1409" y="49"/>
                  </a:cubicBezTo>
                  <a:cubicBezTo>
                    <a:pt x="1409" y="49"/>
                    <a:pt x="1409" y="49"/>
                    <a:pt x="1409" y="49"/>
                  </a:cubicBezTo>
                  <a:moveTo>
                    <a:pt x="1409" y="21"/>
                  </a:moveTo>
                  <a:cubicBezTo>
                    <a:pt x="1411" y="25"/>
                    <a:pt x="1412" y="30"/>
                    <a:pt x="1412" y="35"/>
                  </a:cubicBezTo>
                  <a:cubicBezTo>
                    <a:pt x="1412" y="40"/>
                    <a:pt x="1411" y="45"/>
                    <a:pt x="1409" y="49"/>
                  </a:cubicBezTo>
                  <a:cubicBezTo>
                    <a:pt x="1411" y="45"/>
                    <a:pt x="1412" y="40"/>
                    <a:pt x="1412" y="35"/>
                  </a:cubicBezTo>
                  <a:cubicBezTo>
                    <a:pt x="1412" y="30"/>
                    <a:pt x="1411" y="25"/>
                    <a:pt x="1409" y="21"/>
                  </a:cubicBezTo>
                  <a:moveTo>
                    <a:pt x="1409" y="21"/>
                  </a:moveTo>
                  <a:cubicBezTo>
                    <a:pt x="1409" y="21"/>
                    <a:pt x="1409" y="21"/>
                    <a:pt x="1409" y="21"/>
                  </a:cubicBezTo>
                  <a:cubicBezTo>
                    <a:pt x="1409" y="21"/>
                    <a:pt x="1409" y="21"/>
                    <a:pt x="1409" y="21"/>
                  </a:cubicBezTo>
                  <a:moveTo>
                    <a:pt x="1291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5"/>
                    <a:pt x="15" y="71"/>
                    <a:pt x="35" y="71"/>
                  </a:cubicBezTo>
                  <a:cubicBezTo>
                    <a:pt x="1291" y="71"/>
                    <a:pt x="1291" y="71"/>
                    <a:pt x="1291" y="71"/>
                  </a:cubicBezTo>
                  <a:cubicBezTo>
                    <a:pt x="1326" y="35"/>
                    <a:pt x="1326" y="35"/>
                    <a:pt x="1326" y="35"/>
                  </a:cubicBezTo>
                  <a:cubicBezTo>
                    <a:pt x="1291" y="0"/>
                    <a:pt x="1291" y="0"/>
                    <a:pt x="1291" y="0"/>
                  </a:cubicBez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Freeform 80">
              <a:extLst>
                <a:ext uri="{FF2B5EF4-FFF2-40B4-BE49-F238E27FC236}">
                  <a16:creationId xmlns:a16="http://schemas.microsoft.com/office/drawing/2014/main" id="{C4677C56-7BC8-584C-8EE7-68C40F2B6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59763" y="1468438"/>
              <a:ext cx="309563" cy="290512"/>
            </a:xfrm>
            <a:custGeom>
              <a:avLst/>
              <a:gdLst>
                <a:gd name="T0" fmla="*/ 170 w 177"/>
                <a:gd name="T1" fmla="*/ 166 h 166"/>
                <a:gd name="T2" fmla="*/ 170 w 177"/>
                <a:gd name="T3" fmla="*/ 166 h 166"/>
                <a:gd name="T4" fmla="*/ 170 w 177"/>
                <a:gd name="T5" fmla="*/ 166 h 166"/>
                <a:gd name="T6" fmla="*/ 170 w 177"/>
                <a:gd name="T7" fmla="*/ 166 h 166"/>
                <a:gd name="T8" fmla="*/ 170 w 177"/>
                <a:gd name="T9" fmla="*/ 166 h 166"/>
                <a:gd name="T10" fmla="*/ 170 w 177"/>
                <a:gd name="T11" fmla="*/ 166 h 166"/>
                <a:gd name="T12" fmla="*/ 170 w 177"/>
                <a:gd name="T13" fmla="*/ 166 h 166"/>
                <a:gd name="T14" fmla="*/ 170 w 177"/>
                <a:gd name="T15" fmla="*/ 166 h 166"/>
                <a:gd name="T16" fmla="*/ 170 w 177"/>
                <a:gd name="T17" fmla="*/ 166 h 166"/>
                <a:gd name="T18" fmla="*/ 170 w 177"/>
                <a:gd name="T19" fmla="*/ 166 h 166"/>
                <a:gd name="T20" fmla="*/ 170 w 177"/>
                <a:gd name="T21" fmla="*/ 166 h 166"/>
                <a:gd name="T22" fmla="*/ 170 w 177"/>
                <a:gd name="T23" fmla="*/ 166 h 166"/>
                <a:gd name="T24" fmla="*/ 170 w 177"/>
                <a:gd name="T25" fmla="*/ 166 h 166"/>
                <a:gd name="T26" fmla="*/ 170 w 177"/>
                <a:gd name="T27" fmla="*/ 166 h 166"/>
                <a:gd name="T28" fmla="*/ 170 w 177"/>
                <a:gd name="T29" fmla="*/ 166 h 166"/>
                <a:gd name="T30" fmla="*/ 177 w 177"/>
                <a:gd name="T31" fmla="*/ 156 h 166"/>
                <a:gd name="T32" fmla="*/ 177 w 177"/>
                <a:gd name="T33" fmla="*/ 156 h 166"/>
                <a:gd name="T34" fmla="*/ 177 w 177"/>
                <a:gd name="T35" fmla="*/ 156 h 166"/>
                <a:gd name="T36" fmla="*/ 176 w 177"/>
                <a:gd name="T37" fmla="*/ 156 h 166"/>
                <a:gd name="T38" fmla="*/ 170 w 177"/>
                <a:gd name="T39" fmla="*/ 165 h 166"/>
                <a:gd name="T40" fmla="*/ 170 w 177"/>
                <a:gd name="T41" fmla="*/ 165 h 166"/>
                <a:gd name="T42" fmla="*/ 170 w 177"/>
                <a:gd name="T43" fmla="*/ 165 h 166"/>
                <a:gd name="T44" fmla="*/ 170 w 177"/>
                <a:gd name="T45" fmla="*/ 166 h 166"/>
                <a:gd name="T46" fmla="*/ 170 w 177"/>
                <a:gd name="T47" fmla="*/ 166 h 166"/>
                <a:gd name="T48" fmla="*/ 170 w 177"/>
                <a:gd name="T49" fmla="*/ 166 h 166"/>
                <a:gd name="T50" fmla="*/ 177 w 177"/>
                <a:gd name="T51" fmla="*/ 156 h 166"/>
                <a:gd name="T52" fmla="*/ 177 w 177"/>
                <a:gd name="T53" fmla="*/ 155 h 166"/>
                <a:gd name="T54" fmla="*/ 177 w 177"/>
                <a:gd name="T55" fmla="*/ 156 h 166"/>
                <a:gd name="T56" fmla="*/ 177 w 177"/>
                <a:gd name="T57" fmla="*/ 155 h 166"/>
                <a:gd name="T58" fmla="*/ 177 w 177"/>
                <a:gd name="T59" fmla="*/ 155 h 166"/>
                <a:gd name="T60" fmla="*/ 177 w 177"/>
                <a:gd name="T61" fmla="*/ 155 h 166"/>
                <a:gd name="T62" fmla="*/ 177 w 177"/>
                <a:gd name="T63" fmla="*/ 155 h 166"/>
                <a:gd name="T64" fmla="*/ 38 w 177"/>
                <a:gd name="T65" fmla="*/ 0 h 166"/>
                <a:gd name="T66" fmla="*/ 13 w 177"/>
                <a:gd name="T67" fmla="*/ 10 h 166"/>
                <a:gd name="T68" fmla="*/ 13 w 177"/>
                <a:gd name="T69" fmla="*/ 60 h 166"/>
                <a:gd name="T70" fmla="*/ 59 w 177"/>
                <a:gd name="T71" fmla="*/ 106 h 166"/>
                <a:gd name="T72" fmla="*/ 144 w 177"/>
                <a:gd name="T73" fmla="*/ 106 h 166"/>
                <a:gd name="T74" fmla="*/ 144 w 177"/>
                <a:gd name="T75" fmla="*/ 106 h 166"/>
                <a:gd name="T76" fmla="*/ 148 w 177"/>
                <a:gd name="T77" fmla="*/ 106 h 166"/>
                <a:gd name="T78" fmla="*/ 156 w 177"/>
                <a:gd name="T79" fmla="*/ 108 h 166"/>
                <a:gd name="T80" fmla="*/ 156 w 177"/>
                <a:gd name="T81" fmla="*/ 108 h 166"/>
                <a:gd name="T82" fmla="*/ 156 w 177"/>
                <a:gd name="T83" fmla="*/ 108 h 166"/>
                <a:gd name="T84" fmla="*/ 169 w 177"/>
                <a:gd name="T85" fmla="*/ 116 h 166"/>
                <a:gd name="T86" fmla="*/ 63 w 177"/>
                <a:gd name="T87" fmla="*/ 10 h 166"/>
                <a:gd name="T88" fmla="*/ 38 w 177"/>
                <a:gd name="T8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7" h="166">
                  <a:moveTo>
                    <a:pt x="170" y="166"/>
                  </a:move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70" y="166"/>
                    <a:pt x="170" y="166"/>
                  </a:cubicBezTo>
                  <a:moveTo>
                    <a:pt x="170" y="166"/>
                  </a:move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70" y="166"/>
                    <a:pt x="170" y="166"/>
                  </a:cubicBezTo>
                  <a:moveTo>
                    <a:pt x="170" y="166"/>
                  </a:move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70" y="166"/>
                    <a:pt x="170" y="166"/>
                  </a:cubicBezTo>
                  <a:moveTo>
                    <a:pt x="177" y="156"/>
                  </a:moveTo>
                  <a:cubicBezTo>
                    <a:pt x="177" y="156"/>
                    <a:pt x="177" y="156"/>
                    <a:pt x="177" y="156"/>
                  </a:cubicBezTo>
                  <a:cubicBezTo>
                    <a:pt x="177" y="156"/>
                    <a:pt x="177" y="156"/>
                    <a:pt x="177" y="156"/>
                  </a:cubicBezTo>
                  <a:cubicBezTo>
                    <a:pt x="176" y="156"/>
                    <a:pt x="176" y="156"/>
                    <a:pt x="176" y="156"/>
                  </a:cubicBezTo>
                  <a:cubicBezTo>
                    <a:pt x="175" y="159"/>
                    <a:pt x="173" y="163"/>
                    <a:pt x="170" y="165"/>
                  </a:cubicBezTo>
                  <a:cubicBezTo>
                    <a:pt x="170" y="165"/>
                    <a:pt x="170" y="165"/>
                    <a:pt x="170" y="165"/>
                  </a:cubicBezTo>
                  <a:cubicBezTo>
                    <a:pt x="170" y="165"/>
                    <a:pt x="170" y="165"/>
                    <a:pt x="170" y="165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3" y="163"/>
                    <a:pt x="175" y="159"/>
                    <a:pt x="177" y="156"/>
                  </a:cubicBezTo>
                  <a:moveTo>
                    <a:pt x="177" y="155"/>
                  </a:moveTo>
                  <a:cubicBezTo>
                    <a:pt x="177" y="156"/>
                    <a:pt x="177" y="156"/>
                    <a:pt x="177" y="156"/>
                  </a:cubicBezTo>
                  <a:cubicBezTo>
                    <a:pt x="177" y="156"/>
                    <a:pt x="177" y="156"/>
                    <a:pt x="177" y="155"/>
                  </a:cubicBezTo>
                  <a:moveTo>
                    <a:pt x="177" y="155"/>
                  </a:moveTo>
                  <a:cubicBezTo>
                    <a:pt x="177" y="155"/>
                    <a:pt x="177" y="155"/>
                    <a:pt x="177" y="155"/>
                  </a:cubicBezTo>
                  <a:cubicBezTo>
                    <a:pt x="177" y="155"/>
                    <a:pt x="177" y="155"/>
                    <a:pt x="177" y="155"/>
                  </a:cubicBezTo>
                  <a:moveTo>
                    <a:pt x="38" y="0"/>
                  </a:moveTo>
                  <a:cubicBezTo>
                    <a:pt x="29" y="0"/>
                    <a:pt x="20" y="4"/>
                    <a:pt x="13" y="10"/>
                  </a:cubicBezTo>
                  <a:cubicBezTo>
                    <a:pt x="0" y="24"/>
                    <a:pt x="0" y="47"/>
                    <a:pt x="13" y="60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6" y="106"/>
                    <a:pt x="147" y="106"/>
                    <a:pt x="148" y="106"/>
                  </a:cubicBezTo>
                  <a:cubicBezTo>
                    <a:pt x="151" y="106"/>
                    <a:pt x="154" y="107"/>
                    <a:pt x="156" y="108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61" y="110"/>
                    <a:pt x="166" y="113"/>
                    <a:pt x="169" y="116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57" y="4"/>
                    <a:pt x="48" y="0"/>
                    <a:pt x="38" y="0"/>
                  </a:cubicBez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Freeform 81">
              <a:extLst>
                <a:ext uri="{FF2B5EF4-FFF2-40B4-BE49-F238E27FC236}">
                  <a16:creationId xmlns:a16="http://schemas.microsoft.com/office/drawing/2014/main" id="{5A0933D0-38FF-464B-9688-7273A89D8D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950" y="1654176"/>
              <a:ext cx="211138" cy="104775"/>
            </a:xfrm>
            <a:custGeom>
              <a:avLst/>
              <a:gdLst>
                <a:gd name="T0" fmla="*/ 111 w 121"/>
                <a:gd name="T1" fmla="*/ 60 h 60"/>
                <a:gd name="T2" fmla="*/ 110 w 121"/>
                <a:gd name="T3" fmla="*/ 60 h 60"/>
                <a:gd name="T4" fmla="*/ 110 w 121"/>
                <a:gd name="T5" fmla="*/ 60 h 60"/>
                <a:gd name="T6" fmla="*/ 110 w 121"/>
                <a:gd name="T7" fmla="*/ 60 h 60"/>
                <a:gd name="T8" fmla="*/ 111 w 121"/>
                <a:gd name="T9" fmla="*/ 60 h 60"/>
                <a:gd name="T10" fmla="*/ 111 w 121"/>
                <a:gd name="T11" fmla="*/ 60 h 60"/>
                <a:gd name="T12" fmla="*/ 111 w 121"/>
                <a:gd name="T13" fmla="*/ 60 h 60"/>
                <a:gd name="T14" fmla="*/ 111 w 121"/>
                <a:gd name="T15" fmla="*/ 60 h 60"/>
                <a:gd name="T16" fmla="*/ 111 w 121"/>
                <a:gd name="T17" fmla="*/ 60 h 60"/>
                <a:gd name="T18" fmla="*/ 111 w 121"/>
                <a:gd name="T19" fmla="*/ 60 h 60"/>
                <a:gd name="T20" fmla="*/ 111 w 121"/>
                <a:gd name="T21" fmla="*/ 60 h 60"/>
                <a:gd name="T22" fmla="*/ 111 w 121"/>
                <a:gd name="T23" fmla="*/ 60 h 60"/>
                <a:gd name="T24" fmla="*/ 111 w 121"/>
                <a:gd name="T25" fmla="*/ 60 h 60"/>
                <a:gd name="T26" fmla="*/ 111 w 121"/>
                <a:gd name="T27" fmla="*/ 60 h 60"/>
                <a:gd name="T28" fmla="*/ 111 w 121"/>
                <a:gd name="T29" fmla="*/ 60 h 60"/>
                <a:gd name="T30" fmla="*/ 111 w 121"/>
                <a:gd name="T31" fmla="*/ 60 h 60"/>
                <a:gd name="T32" fmla="*/ 111 w 121"/>
                <a:gd name="T33" fmla="*/ 60 h 60"/>
                <a:gd name="T34" fmla="*/ 111 w 121"/>
                <a:gd name="T35" fmla="*/ 60 h 60"/>
                <a:gd name="T36" fmla="*/ 111 w 121"/>
                <a:gd name="T37" fmla="*/ 60 h 60"/>
                <a:gd name="T38" fmla="*/ 111 w 121"/>
                <a:gd name="T39" fmla="*/ 60 h 60"/>
                <a:gd name="T40" fmla="*/ 111 w 121"/>
                <a:gd name="T41" fmla="*/ 60 h 60"/>
                <a:gd name="T42" fmla="*/ 111 w 121"/>
                <a:gd name="T43" fmla="*/ 59 h 60"/>
                <a:gd name="T44" fmla="*/ 111 w 121"/>
                <a:gd name="T45" fmla="*/ 60 h 60"/>
                <a:gd name="T46" fmla="*/ 111 w 121"/>
                <a:gd name="T47" fmla="*/ 59 h 60"/>
                <a:gd name="T48" fmla="*/ 111 w 121"/>
                <a:gd name="T49" fmla="*/ 59 h 60"/>
                <a:gd name="T50" fmla="*/ 111 w 121"/>
                <a:gd name="T51" fmla="*/ 59 h 60"/>
                <a:gd name="T52" fmla="*/ 111 w 121"/>
                <a:gd name="T53" fmla="*/ 59 h 60"/>
                <a:gd name="T54" fmla="*/ 118 w 121"/>
                <a:gd name="T55" fmla="*/ 50 h 60"/>
                <a:gd name="T56" fmla="*/ 117 w 121"/>
                <a:gd name="T57" fmla="*/ 50 h 60"/>
                <a:gd name="T58" fmla="*/ 118 w 121"/>
                <a:gd name="T59" fmla="*/ 50 h 60"/>
                <a:gd name="T60" fmla="*/ 121 w 121"/>
                <a:gd name="T61" fmla="*/ 35 h 60"/>
                <a:gd name="T62" fmla="*/ 118 w 121"/>
                <a:gd name="T63" fmla="*/ 50 h 60"/>
                <a:gd name="T64" fmla="*/ 118 w 121"/>
                <a:gd name="T65" fmla="*/ 50 h 60"/>
                <a:gd name="T66" fmla="*/ 118 w 121"/>
                <a:gd name="T67" fmla="*/ 50 h 60"/>
                <a:gd name="T68" fmla="*/ 118 w 121"/>
                <a:gd name="T69" fmla="*/ 49 h 60"/>
                <a:gd name="T70" fmla="*/ 118 w 121"/>
                <a:gd name="T71" fmla="*/ 49 h 60"/>
                <a:gd name="T72" fmla="*/ 118 w 121"/>
                <a:gd name="T73" fmla="*/ 49 h 60"/>
                <a:gd name="T74" fmla="*/ 121 w 121"/>
                <a:gd name="T75" fmla="*/ 35 h 60"/>
                <a:gd name="T76" fmla="*/ 97 w 121"/>
                <a:gd name="T77" fmla="*/ 2 h 60"/>
                <a:gd name="T78" fmla="*/ 97 w 121"/>
                <a:gd name="T79" fmla="*/ 2 h 60"/>
                <a:gd name="T80" fmla="*/ 97 w 121"/>
                <a:gd name="T81" fmla="*/ 2 h 60"/>
                <a:gd name="T82" fmla="*/ 89 w 121"/>
                <a:gd name="T83" fmla="*/ 0 h 60"/>
                <a:gd name="T84" fmla="*/ 97 w 121"/>
                <a:gd name="T85" fmla="*/ 2 h 60"/>
                <a:gd name="T86" fmla="*/ 89 w 121"/>
                <a:gd name="T87" fmla="*/ 0 h 60"/>
                <a:gd name="T88" fmla="*/ 85 w 121"/>
                <a:gd name="T89" fmla="*/ 0 h 60"/>
                <a:gd name="T90" fmla="*/ 0 w 121"/>
                <a:gd name="T91" fmla="*/ 0 h 60"/>
                <a:gd name="T92" fmla="*/ 35 w 121"/>
                <a:gd name="T93" fmla="*/ 35 h 60"/>
                <a:gd name="T94" fmla="*/ 60 w 121"/>
                <a:gd name="T95" fmla="*/ 10 h 60"/>
                <a:gd name="T96" fmla="*/ 85 w 121"/>
                <a:gd name="T9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1" h="60">
                  <a:moveTo>
                    <a:pt x="111" y="60"/>
                  </a:moveTo>
                  <a:cubicBezTo>
                    <a:pt x="110" y="60"/>
                    <a:pt x="110" y="60"/>
                    <a:pt x="110" y="60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0" y="60"/>
                    <a:pt x="110" y="60"/>
                    <a:pt x="111" y="60"/>
                  </a:cubicBezTo>
                  <a:cubicBezTo>
                    <a:pt x="111" y="60"/>
                    <a:pt x="111" y="60"/>
                    <a:pt x="111" y="60"/>
                  </a:cubicBezTo>
                  <a:moveTo>
                    <a:pt x="111" y="60"/>
                  </a:move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1" y="60"/>
                  </a:cubicBezTo>
                  <a:moveTo>
                    <a:pt x="111" y="60"/>
                  </a:move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1" y="60"/>
                  </a:cubicBezTo>
                  <a:moveTo>
                    <a:pt x="111" y="60"/>
                  </a:move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1" y="60"/>
                  </a:cubicBezTo>
                  <a:moveTo>
                    <a:pt x="111" y="59"/>
                  </a:move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1" y="59"/>
                  </a:cubicBezTo>
                  <a:moveTo>
                    <a:pt x="111" y="59"/>
                  </a:moveTo>
                  <a:cubicBezTo>
                    <a:pt x="111" y="59"/>
                    <a:pt x="111" y="59"/>
                    <a:pt x="111" y="59"/>
                  </a:cubicBezTo>
                  <a:cubicBezTo>
                    <a:pt x="111" y="59"/>
                    <a:pt x="111" y="59"/>
                    <a:pt x="111" y="59"/>
                  </a:cubicBezTo>
                  <a:moveTo>
                    <a:pt x="118" y="50"/>
                  </a:moveTo>
                  <a:cubicBezTo>
                    <a:pt x="117" y="50"/>
                    <a:pt x="117" y="50"/>
                    <a:pt x="117" y="50"/>
                  </a:cubicBezTo>
                  <a:cubicBezTo>
                    <a:pt x="117" y="50"/>
                    <a:pt x="117" y="50"/>
                    <a:pt x="118" y="50"/>
                  </a:cubicBezTo>
                  <a:moveTo>
                    <a:pt x="121" y="35"/>
                  </a:moveTo>
                  <a:cubicBezTo>
                    <a:pt x="121" y="40"/>
                    <a:pt x="120" y="45"/>
                    <a:pt x="118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50"/>
                    <a:pt x="118" y="50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20" y="45"/>
                    <a:pt x="121" y="40"/>
                    <a:pt x="121" y="35"/>
                  </a:cubicBezTo>
                  <a:moveTo>
                    <a:pt x="97" y="2"/>
                  </a:move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moveTo>
                    <a:pt x="89" y="0"/>
                  </a:moveTo>
                  <a:cubicBezTo>
                    <a:pt x="92" y="0"/>
                    <a:pt x="94" y="1"/>
                    <a:pt x="97" y="2"/>
                  </a:cubicBezTo>
                  <a:cubicBezTo>
                    <a:pt x="95" y="1"/>
                    <a:pt x="92" y="0"/>
                    <a:pt x="89" y="0"/>
                  </a:cubicBezTo>
                  <a:moveTo>
                    <a:pt x="8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7" y="3"/>
                    <a:pt x="76" y="0"/>
                    <a:pt x="85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Freeform 82">
              <a:extLst>
                <a:ext uri="{FF2B5EF4-FFF2-40B4-BE49-F238E27FC236}">
                  <a16:creationId xmlns:a16="http://schemas.microsoft.com/office/drawing/2014/main" id="{F1EA00F4-72B4-6D4E-9629-5C5DC3FBE6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59763" y="1671638"/>
              <a:ext cx="309563" cy="292100"/>
            </a:xfrm>
            <a:custGeom>
              <a:avLst/>
              <a:gdLst>
                <a:gd name="T0" fmla="*/ 169 w 177"/>
                <a:gd name="T1" fmla="*/ 50 h 167"/>
                <a:gd name="T2" fmla="*/ 169 w 177"/>
                <a:gd name="T3" fmla="*/ 50 h 167"/>
                <a:gd name="T4" fmla="*/ 169 w 177"/>
                <a:gd name="T5" fmla="*/ 50 h 167"/>
                <a:gd name="T6" fmla="*/ 169 w 177"/>
                <a:gd name="T7" fmla="*/ 51 h 167"/>
                <a:gd name="T8" fmla="*/ 169 w 177"/>
                <a:gd name="T9" fmla="*/ 51 h 167"/>
                <a:gd name="T10" fmla="*/ 169 w 177"/>
                <a:gd name="T11" fmla="*/ 51 h 167"/>
                <a:gd name="T12" fmla="*/ 169 w 177"/>
                <a:gd name="T13" fmla="*/ 51 h 167"/>
                <a:gd name="T14" fmla="*/ 169 w 177"/>
                <a:gd name="T15" fmla="*/ 51 h 167"/>
                <a:gd name="T16" fmla="*/ 158 w 177"/>
                <a:gd name="T17" fmla="*/ 58 h 167"/>
                <a:gd name="T18" fmla="*/ 158 w 177"/>
                <a:gd name="T19" fmla="*/ 58 h 167"/>
                <a:gd name="T20" fmla="*/ 157 w 177"/>
                <a:gd name="T21" fmla="*/ 58 h 167"/>
                <a:gd name="T22" fmla="*/ 157 w 177"/>
                <a:gd name="T23" fmla="*/ 58 h 167"/>
                <a:gd name="T24" fmla="*/ 157 w 177"/>
                <a:gd name="T25" fmla="*/ 58 h 167"/>
                <a:gd name="T26" fmla="*/ 147 w 177"/>
                <a:gd name="T27" fmla="*/ 61 h 167"/>
                <a:gd name="T28" fmla="*/ 147 w 177"/>
                <a:gd name="T29" fmla="*/ 61 h 167"/>
                <a:gd name="T30" fmla="*/ 147 w 177"/>
                <a:gd name="T31" fmla="*/ 61 h 167"/>
                <a:gd name="T32" fmla="*/ 146 w 177"/>
                <a:gd name="T33" fmla="*/ 61 h 167"/>
                <a:gd name="T34" fmla="*/ 146 w 177"/>
                <a:gd name="T35" fmla="*/ 61 h 167"/>
                <a:gd name="T36" fmla="*/ 144 w 177"/>
                <a:gd name="T37" fmla="*/ 61 h 167"/>
                <a:gd name="T38" fmla="*/ 144 w 177"/>
                <a:gd name="T39" fmla="*/ 61 h 167"/>
                <a:gd name="T40" fmla="*/ 59 w 177"/>
                <a:gd name="T41" fmla="*/ 61 h 167"/>
                <a:gd name="T42" fmla="*/ 13 w 177"/>
                <a:gd name="T43" fmla="*/ 106 h 167"/>
                <a:gd name="T44" fmla="*/ 13 w 177"/>
                <a:gd name="T45" fmla="*/ 156 h 167"/>
                <a:gd name="T46" fmla="*/ 38 w 177"/>
                <a:gd name="T47" fmla="*/ 167 h 167"/>
                <a:gd name="T48" fmla="*/ 63 w 177"/>
                <a:gd name="T49" fmla="*/ 156 h 167"/>
                <a:gd name="T50" fmla="*/ 169 w 177"/>
                <a:gd name="T51" fmla="*/ 50 h 167"/>
                <a:gd name="T52" fmla="*/ 177 w 177"/>
                <a:gd name="T53" fmla="*/ 11 h 167"/>
                <a:gd name="T54" fmla="*/ 177 w 177"/>
                <a:gd name="T55" fmla="*/ 11 h 167"/>
                <a:gd name="T56" fmla="*/ 177 w 177"/>
                <a:gd name="T57" fmla="*/ 11 h 167"/>
                <a:gd name="T58" fmla="*/ 169 w 177"/>
                <a:gd name="T59" fmla="*/ 0 h 167"/>
                <a:gd name="T60" fmla="*/ 169 w 177"/>
                <a:gd name="T61" fmla="*/ 0 h 167"/>
                <a:gd name="T62" fmla="*/ 176 w 177"/>
                <a:gd name="T63" fmla="*/ 11 h 167"/>
                <a:gd name="T64" fmla="*/ 176 w 177"/>
                <a:gd name="T65" fmla="*/ 11 h 167"/>
                <a:gd name="T66" fmla="*/ 177 w 177"/>
                <a:gd name="T67" fmla="*/ 11 h 167"/>
                <a:gd name="T68" fmla="*/ 177 w 177"/>
                <a:gd name="T69" fmla="*/ 11 h 167"/>
                <a:gd name="T70" fmla="*/ 169 w 177"/>
                <a:gd name="T71" fmla="*/ 0 h 167"/>
                <a:gd name="T72" fmla="*/ 169 w 177"/>
                <a:gd name="T7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" h="167">
                  <a:moveTo>
                    <a:pt x="169" y="50"/>
                  </a:moveTo>
                  <a:cubicBezTo>
                    <a:pt x="169" y="50"/>
                    <a:pt x="169" y="50"/>
                    <a:pt x="169" y="50"/>
                  </a:cubicBezTo>
                  <a:cubicBezTo>
                    <a:pt x="169" y="50"/>
                    <a:pt x="169" y="50"/>
                    <a:pt x="169" y="50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5" y="54"/>
                    <a:pt x="162" y="56"/>
                    <a:pt x="158" y="58"/>
                  </a:cubicBezTo>
                  <a:cubicBezTo>
                    <a:pt x="158" y="58"/>
                    <a:pt x="158" y="58"/>
                    <a:pt x="158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4" y="59"/>
                    <a:pt x="150" y="60"/>
                    <a:pt x="147" y="61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1"/>
                    <a:pt x="146" y="61"/>
                    <a:pt x="146" y="61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6" y="61"/>
                    <a:pt x="145" y="61"/>
                    <a:pt x="144" y="61"/>
                  </a:cubicBezTo>
                  <a:cubicBezTo>
                    <a:pt x="144" y="61"/>
                    <a:pt x="144" y="61"/>
                    <a:pt x="144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0" y="120"/>
                    <a:pt x="0" y="142"/>
                    <a:pt x="13" y="156"/>
                  </a:cubicBezTo>
                  <a:cubicBezTo>
                    <a:pt x="20" y="163"/>
                    <a:pt x="29" y="167"/>
                    <a:pt x="38" y="167"/>
                  </a:cubicBezTo>
                  <a:cubicBezTo>
                    <a:pt x="48" y="167"/>
                    <a:pt x="57" y="163"/>
                    <a:pt x="63" y="156"/>
                  </a:cubicBezTo>
                  <a:cubicBezTo>
                    <a:pt x="169" y="50"/>
                    <a:pt x="169" y="50"/>
                    <a:pt x="169" y="50"/>
                  </a:cubicBezTo>
                  <a:moveTo>
                    <a:pt x="177" y="11"/>
                  </a:moveTo>
                  <a:cubicBezTo>
                    <a:pt x="177" y="11"/>
                    <a:pt x="177" y="11"/>
                    <a:pt x="177" y="11"/>
                  </a:cubicBezTo>
                  <a:cubicBezTo>
                    <a:pt x="177" y="11"/>
                    <a:pt x="177" y="11"/>
                    <a:pt x="177" y="11"/>
                  </a:cubicBezTo>
                  <a:moveTo>
                    <a:pt x="169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72" y="3"/>
                    <a:pt x="175" y="7"/>
                    <a:pt x="176" y="11"/>
                  </a:cubicBezTo>
                  <a:cubicBezTo>
                    <a:pt x="176" y="11"/>
                    <a:pt x="176" y="11"/>
                    <a:pt x="176" y="11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75" y="7"/>
                    <a:pt x="172" y="3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" name="Freeform 83">
              <a:extLst>
                <a:ext uri="{FF2B5EF4-FFF2-40B4-BE49-F238E27FC236}">
                  <a16:creationId xmlns:a16="http://schemas.microsoft.com/office/drawing/2014/main" id="{9584125A-B562-314B-83C1-AD3597815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950" y="1690688"/>
              <a:ext cx="211138" cy="87312"/>
            </a:xfrm>
            <a:custGeom>
              <a:avLst/>
              <a:gdLst>
                <a:gd name="T0" fmla="*/ 87 w 121"/>
                <a:gd name="T1" fmla="*/ 50 h 50"/>
                <a:gd name="T2" fmla="*/ 87 w 121"/>
                <a:gd name="T3" fmla="*/ 50 h 50"/>
                <a:gd name="T4" fmla="*/ 87 w 121"/>
                <a:gd name="T5" fmla="*/ 50 h 50"/>
                <a:gd name="T6" fmla="*/ 88 w 121"/>
                <a:gd name="T7" fmla="*/ 50 h 50"/>
                <a:gd name="T8" fmla="*/ 88 w 121"/>
                <a:gd name="T9" fmla="*/ 50 h 50"/>
                <a:gd name="T10" fmla="*/ 88 w 121"/>
                <a:gd name="T11" fmla="*/ 50 h 50"/>
                <a:gd name="T12" fmla="*/ 98 w 121"/>
                <a:gd name="T13" fmla="*/ 47 h 50"/>
                <a:gd name="T14" fmla="*/ 88 w 121"/>
                <a:gd name="T15" fmla="*/ 50 h 50"/>
                <a:gd name="T16" fmla="*/ 98 w 121"/>
                <a:gd name="T17" fmla="*/ 47 h 50"/>
                <a:gd name="T18" fmla="*/ 98 w 121"/>
                <a:gd name="T19" fmla="*/ 47 h 50"/>
                <a:gd name="T20" fmla="*/ 98 w 121"/>
                <a:gd name="T21" fmla="*/ 47 h 50"/>
                <a:gd name="T22" fmla="*/ 98 w 121"/>
                <a:gd name="T23" fmla="*/ 47 h 50"/>
                <a:gd name="T24" fmla="*/ 99 w 121"/>
                <a:gd name="T25" fmla="*/ 47 h 50"/>
                <a:gd name="T26" fmla="*/ 99 w 121"/>
                <a:gd name="T27" fmla="*/ 47 h 50"/>
                <a:gd name="T28" fmla="*/ 99 w 121"/>
                <a:gd name="T29" fmla="*/ 47 h 50"/>
                <a:gd name="T30" fmla="*/ 110 w 121"/>
                <a:gd name="T31" fmla="*/ 40 h 50"/>
                <a:gd name="T32" fmla="*/ 110 w 121"/>
                <a:gd name="T33" fmla="*/ 40 h 50"/>
                <a:gd name="T34" fmla="*/ 110 w 121"/>
                <a:gd name="T35" fmla="*/ 40 h 50"/>
                <a:gd name="T36" fmla="*/ 110 w 121"/>
                <a:gd name="T37" fmla="*/ 40 h 50"/>
                <a:gd name="T38" fmla="*/ 110 w 121"/>
                <a:gd name="T39" fmla="*/ 40 h 50"/>
                <a:gd name="T40" fmla="*/ 110 w 121"/>
                <a:gd name="T41" fmla="*/ 40 h 50"/>
                <a:gd name="T42" fmla="*/ 110 w 121"/>
                <a:gd name="T43" fmla="*/ 39 h 50"/>
                <a:gd name="T44" fmla="*/ 110 w 121"/>
                <a:gd name="T45" fmla="*/ 40 h 50"/>
                <a:gd name="T46" fmla="*/ 110 w 121"/>
                <a:gd name="T47" fmla="*/ 39 h 50"/>
                <a:gd name="T48" fmla="*/ 110 w 121"/>
                <a:gd name="T49" fmla="*/ 39 h 50"/>
                <a:gd name="T50" fmla="*/ 110 w 121"/>
                <a:gd name="T51" fmla="*/ 39 h 50"/>
                <a:gd name="T52" fmla="*/ 110 w 121"/>
                <a:gd name="T53" fmla="*/ 39 h 50"/>
                <a:gd name="T54" fmla="*/ 110 w 121"/>
                <a:gd name="T55" fmla="*/ 39 h 50"/>
                <a:gd name="T56" fmla="*/ 35 w 121"/>
                <a:gd name="T57" fmla="*/ 14 h 50"/>
                <a:gd name="T58" fmla="*/ 0 w 121"/>
                <a:gd name="T59" fmla="*/ 50 h 50"/>
                <a:gd name="T60" fmla="*/ 85 w 121"/>
                <a:gd name="T61" fmla="*/ 50 h 50"/>
                <a:gd name="T62" fmla="*/ 60 w 121"/>
                <a:gd name="T63" fmla="*/ 39 h 50"/>
                <a:gd name="T64" fmla="*/ 35 w 121"/>
                <a:gd name="T65" fmla="*/ 14 h 50"/>
                <a:gd name="T66" fmla="*/ 118 w 121"/>
                <a:gd name="T67" fmla="*/ 0 h 50"/>
                <a:gd name="T68" fmla="*/ 121 w 121"/>
                <a:gd name="T69" fmla="*/ 14 h 50"/>
                <a:gd name="T70" fmla="*/ 118 w 121"/>
                <a:gd name="T71" fmla="*/ 0 h 50"/>
                <a:gd name="T72" fmla="*/ 118 w 121"/>
                <a:gd name="T73" fmla="*/ 0 h 50"/>
                <a:gd name="T74" fmla="*/ 118 w 121"/>
                <a:gd name="T75" fmla="*/ 0 h 50"/>
                <a:gd name="T76" fmla="*/ 118 w 121"/>
                <a:gd name="T77" fmla="*/ 0 h 50"/>
                <a:gd name="T78" fmla="*/ 117 w 121"/>
                <a:gd name="T79" fmla="*/ 0 h 50"/>
                <a:gd name="T80" fmla="*/ 117 w 121"/>
                <a:gd name="T81" fmla="*/ 0 h 50"/>
                <a:gd name="T82" fmla="*/ 117 w 121"/>
                <a:gd name="T8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" h="50">
                  <a:moveTo>
                    <a:pt x="87" y="50"/>
                  </a:move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moveTo>
                    <a:pt x="88" y="50"/>
                  </a:moveTo>
                  <a:cubicBezTo>
                    <a:pt x="88" y="50"/>
                    <a:pt x="88" y="50"/>
                    <a:pt x="88" y="50"/>
                  </a:cubicBezTo>
                  <a:cubicBezTo>
                    <a:pt x="88" y="50"/>
                    <a:pt x="88" y="50"/>
                    <a:pt x="88" y="50"/>
                  </a:cubicBezTo>
                  <a:moveTo>
                    <a:pt x="98" y="47"/>
                  </a:moveTo>
                  <a:cubicBezTo>
                    <a:pt x="95" y="49"/>
                    <a:pt x="91" y="49"/>
                    <a:pt x="88" y="50"/>
                  </a:cubicBezTo>
                  <a:cubicBezTo>
                    <a:pt x="91" y="49"/>
                    <a:pt x="95" y="48"/>
                    <a:pt x="98" y="47"/>
                  </a:cubicBezTo>
                  <a:moveTo>
                    <a:pt x="98" y="47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98" y="47"/>
                    <a:pt x="98" y="47"/>
                    <a:pt x="98" y="47"/>
                  </a:cubicBezTo>
                  <a:moveTo>
                    <a:pt x="99" y="47"/>
                  </a:moveTo>
                  <a:cubicBezTo>
                    <a:pt x="99" y="47"/>
                    <a:pt x="99" y="47"/>
                    <a:pt x="99" y="47"/>
                  </a:cubicBezTo>
                  <a:cubicBezTo>
                    <a:pt x="99" y="47"/>
                    <a:pt x="99" y="47"/>
                    <a:pt x="99" y="47"/>
                  </a:cubicBezTo>
                  <a:moveTo>
                    <a:pt x="110" y="40"/>
                  </a:move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moveTo>
                    <a:pt x="110" y="40"/>
                  </a:move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moveTo>
                    <a:pt x="110" y="39"/>
                  </a:move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39"/>
                  </a:cubicBezTo>
                  <a:moveTo>
                    <a:pt x="110" y="39"/>
                  </a:move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moveTo>
                    <a:pt x="35" y="14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6" y="50"/>
                    <a:pt x="67" y="46"/>
                    <a:pt x="60" y="39"/>
                  </a:cubicBezTo>
                  <a:cubicBezTo>
                    <a:pt x="35" y="14"/>
                    <a:pt x="35" y="14"/>
                    <a:pt x="35" y="14"/>
                  </a:cubicBezTo>
                  <a:moveTo>
                    <a:pt x="118" y="0"/>
                  </a:moveTo>
                  <a:cubicBezTo>
                    <a:pt x="120" y="4"/>
                    <a:pt x="121" y="9"/>
                    <a:pt x="121" y="14"/>
                  </a:cubicBezTo>
                  <a:cubicBezTo>
                    <a:pt x="121" y="9"/>
                    <a:pt x="120" y="4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moveTo>
                    <a:pt x="117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Freeform 84">
              <a:extLst>
                <a:ext uri="{FF2B5EF4-FFF2-40B4-BE49-F238E27FC236}">
                  <a16:creationId xmlns:a16="http://schemas.microsoft.com/office/drawing/2014/main" id="{4F06D852-02BA-4044-94B1-FA4343ECE3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0588" y="1654176"/>
              <a:ext cx="58738" cy="123825"/>
            </a:xfrm>
            <a:custGeom>
              <a:avLst/>
              <a:gdLst>
                <a:gd name="T0" fmla="*/ 0 w 33"/>
                <a:gd name="T1" fmla="*/ 71 h 71"/>
                <a:gd name="T2" fmla="*/ 0 w 33"/>
                <a:gd name="T3" fmla="*/ 71 h 71"/>
                <a:gd name="T4" fmla="*/ 3 w 33"/>
                <a:gd name="T5" fmla="*/ 71 h 71"/>
                <a:gd name="T6" fmla="*/ 3 w 33"/>
                <a:gd name="T7" fmla="*/ 71 h 71"/>
                <a:gd name="T8" fmla="*/ 3 w 33"/>
                <a:gd name="T9" fmla="*/ 71 h 71"/>
                <a:gd name="T10" fmla="*/ 13 w 33"/>
                <a:gd name="T11" fmla="*/ 68 h 71"/>
                <a:gd name="T12" fmla="*/ 13 w 33"/>
                <a:gd name="T13" fmla="*/ 68 h 71"/>
                <a:gd name="T14" fmla="*/ 13 w 33"/>
                <a:gd name="T15" fmla="*/ 68 h 71"/>
                <a:gd name="T16" fmla="*/ 25 w 33"/>
                <a:gd name="T17" fmla="*/ 61 h 71"/>
                <a:gd name="T18" fmla="*/ 25 w 33"/>
                <a:gd name="T19" fmla="*/ 61 h 71"/>
                <a:gd name="T20" fmla="*/ 25 w 33"/>
                <a:gd name="T21" fmla="*/ 61 h 71"/>
                <a:gd name="T22" fmla="*/ 25 w 33"/>
                <a:gd name="T23" fmla="*/ 61 h 71"/>
                <a:gd name="T24" fmla="*/ 25 w 33"/>
                <a:gd name="T25" fmla="*/ 61 h 71"/>
                <a:gd name="T26" fmla="*/ 25 w 33"/>
                <a:gd name="T27" fmla="*/ 60 h 71"/>
                <a:gd name="T28" fmla="*/ 26 w 33"/>
                <a:gd name="T29" fmla="*/ 60 h 71"/>
                <a:gd name="T30" fmla="*/ 26 w 33"/>
                <a:gd name="T31" fmla="*/ 60 h 71"/>
                <a:gd name="T32" fmla="*/ 26 w 33"/>
                <a:gd name="T33" fmla="*/ 60 h 71"/>
                <a:gd name="T34" fmla="*/ 26 w 33"/>
                <a:gd name="T35" fmla="*/ 60 h 71"/>
                <a:gd name="T36" fmla="*/ 26 w 33"/>
                <a:gd name="T37" fmla="*/ 60 h 71"/>
                <a:gd name="T38" fmla="*/ 26 w 33"/>
                <a:gd name="T39" fmla="*/ 60 h 71"/>
                <a:gd name="T40" fmla="*/ 26 w 33"/>
                <a:gd name="T41" fmla="*/ 59 h 71"/>
                <a:gd name="T42" fmla="*/ 26 w 33"/>
                <a:gd name="T43" fmla="*/ 59 h 71"/>
                <a:gd name="T44" fmla="*/ 26 w 33"/>
                <a:gd name="T45" fmla="*/ 59 h 71"/>
                <a:gd name="T46" fmla="*/ 33 w 33"/>
                <a:gd name="T47" fmla="*/ 50 h 71"/>
                <a:gd name="T48" fmla="*/ 33 w 33"/>
                <a:gd name="T49" fmla="*/ 50 h 71"/>
                <a:gd name="T50" fmla="*/ 33 w 33"/>
                <a:gd name="T51" fmla="*/ 21 h 71"/>
                <a:gd name="T52" fmla="*/ 12 w 33"/>
                <a:gd name="T53" fmla="*/ 2 h 71"/>
                <a:gd name="T54" fmla="*/ 25 w 33"/>
                <a:gd name="T55" fmla="*/ 10 h 71"/>
                <a:gd name="T56" fmla="*/ 12 w 33"/>
                <a:gd name="T57" fmla="*/ 2 h 71"/>
                <a:gd name="T58" fmla="*/ 12 w 33"/>
                <a:gd name="T59" fmla="*/ 2 h 71"/>
                <a:gd name="T60" fmla="*/ 0 w 33"/>
                <a:gd name="T61" fmla="*/ 0 h 71"/>
                <a:gd name="T62" fmla="*/ 0 w 33"/>
                <a:gd name="T63" fmla="*/ 0 h 71"/>
                <a:gd name="T64" fmla="*/ 0 w 33"/>
                <a:gd name="T6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" h="71">
                  <a:moveTo>
                    <a:pt x="2" y="71"/>
                  </a:moveTo>
                  <a:cubicBezTo>
                    <a:pt x="2" y="71"/>
                    <a:pt x="1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1"/>
                    <a:pt x="2" y="71"/>
                    <a:pt x="2" y="71"/>
                  </a:cubicBezTo>
                  <a:moveTo>
                    <a:pt x="3" y="71"/>
                  </a:moveTo>
                  <a:cubicBezTo>
                    <a:pt x="3" y="71"/>
                    <a:pt x="2" y="71"/>
                    <a:pt x="2" y="71"/>
                  </a:cubicBezTo>
                  <a:cubicBezTo>
                    <a:pt x="2" y="71"/>
                    <a:pt x="3" y="71"/>
                    <a:pt x="3" y="71"/>
                  </a:cubicBezTo>
                  <a:moveTo>
                    <a:pt x="3" y="71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moveTo>
                    <a:pt x="13" y="68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moveTo>
                    <a:pt x="14" y="68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4" y="68"/>
                  </a:cubicBezTo>
                  <a:moveTo>
                    <a:pt x="25" y="61"/>
                  </a:moveTo>
                  <a:cubicBezTo>
                    <a:pt x="22" y="64"/>
                    <a:pt x="18" y="66"/>
                    <a:pt x="14" y="68"/>
                  </a:cubicBezTo>
                  <a:cubicBezTo>
                    <a:pt x="18" y="66"/>
                    <a:pt x="21" y="64"/>
                    <a:pt x="25" y="61"/>
                  </a:cubicBezTo>
                  <a:moveTo>
                    <a:pt x="25" y="61"/>
                  </a:moveTo>
                  <a:cubicBezTo>
                    <a:pt x="25" y="61"/>
                    <a:pt x="25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moveTo>
                    <a:pt x="25" y="61"/>
                  </a:moveTo>
                  <a:cubicBezTo>
                    <a:pt x="25" y="61"/>
                    <a:pt x="25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moveTo>
                    <a:pt x="25" y="60"/>
                  </a:move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moveTo>
                    <a:pt x="26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moveTo>
                    <a:pt x="26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moveTo>
                    <a:pt x="26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moveTo>
                    <a:pt x="26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moveTo>
                    <a:pt x="26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6" y="59"/>
                    <a:pt x="26" y="59"/>
                  </a:cubicBezTo>
                  <a:moveTo>
                    <a:pt x="32" y="50"/>
                  </a:moveTo>
                  <a:cubicBezTo>
                    <a:pt x="31" y="53"/>
                    <a:pt x="29" y="57"/>
                    <a:pt x="26" y="59"/>
                  </a:cubicBezTo>
                  <a:cubicBezTo>
                    <a:pt x="29" y="57"/>
                    <a:pt x="31" y="53"/>
                    <a:pt x="32" y="50"/>
                  </a:cubicBezTo>
                  <a:moveTo>
                    <a:pt x="33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moveTo>
                    <a:pt x="32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2" y="21"/>
                  </a:cubicBezTo>
                  <a:moveTo>
                    <a:pt x="12" y="2"/>
                  </a:moveTo>
                  <a:cubicBezTo>
                    <a:pt x="21" y="5"/>
                    <a:pt x="29" y="12"/>
                    <a:pt x="32" y="21"/>
                  </a:cubicBezTo>
                  <a:cubicBezTo>
                    <a:pt x="31" y="17"/>
                    <a:pt x="28" y="13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2" y="7"/>
                    <a:pt x="17" y="4"/>
                    <a:pt x="12" y="2"/>
                  </a:cubicBezTo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008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Freeform 85">
              <a:extLst>
                <a:ext uri="{FF2B5EF4-FFF2-40B4-BE49-F238E27FC236}">
                  <a16:creationId xmlns:a16="http://schemas.microsoft.com/office/drawing/2014/main" id="{47C16445-5A84-A545-8C43-D44C48379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5656" y="1654176"/>
              <a:ext cx="150813" cy="123825"/>
            </a:xfrm>
            <a:custGeom>
              <a:avLst/>
              <a:gdLst>
                <a:gd name="T0" fmla="*/ 50 w 86"/>
                <a:gd name="T1" fmla="*/ 0 h 71"/>
                <a:gd name="T2" fmla="*/ 50 w 86"/>
                <a:gd name="T3" fmla="*/ 0 h 71"/>
                <a:gd name="T4" fmla="*/ 25 w 86"/>
                <a:gd name="T5" fmla="*/ 10 h 71"/>
                <a:gd name="T6" fmla="*/ 0 w 86"/>
                <a:gd name="T7" fmla="*/ 35 h 71"/>
                <a:gd name="T8" fmla="*/ 25 w 86"/>
                <a:gd name="T9" fmla="*/ 60 h 71"/>
                <a:gd name="T10" fmla="*/ 50 w 86"/>
                <a:gd name="T11" fmla="*/ 71 h 71"/>
                <a:gd name="T12" fmla="*/ 50 w 86"/>
                <a:gd name="T13" fmla="*/ 71 h 71"/>
                <a:gd name="T14" fmla="*/ 52 w 86"/>
                <a:gd name="T15" fmla="*/ 71 h 71"/>
                <a:gd name="T16" fmla="*/ 52 w 86"/>
                <a:gd name="T17" fmla="*/ 71 h 71"/>
                <a:gd name="T18" fmla="*/ 53 w 86"/>
                <a:gd name="T19" fmla="*/ 71 h 71"/>
                <a:gd name="T20" fmla="*/ 53 w 86"/>
                <a:gd name="T21" fmla="*/ 71 h 71"/>
                <a:gd name="T22" fmla="*/ 53 w 86"/>
                <a:gd name="T23" fmla="*/ 71 h 71"/>
                <a:gd name="T24" fmla="*/ 63 w 86"/>
                <a:gd name="T25" fmla="*/ 68 h 71"/>
                <a:gd name="T26" fmla="*/ 63 w 86"/>
                <a:gd name="T27" fmla="*/ 68 h 71"/>
                <a:gd name="T28" fmla="*/ 63 w 86"/>
                <a:gd name="T29" fmla="*/ 68 h 71"/>
                <a:gd name="T30" fmla="*/ 64 w 86"/>
                <a:gd name="T31" fmla="*/ 68 h 71"/>
                <a:gd name="T32" fmla="*/ 64 w 86"/>
                <a:gd name="T33" fmla="*/ 68 h 71"/>
                <a:gd name="T34" fmla="*/ 75 w 86"/>
                <a:gd name="T35" fmla="*/ 61 h 71"/>
                <a:gd name="T36" fmla="*/ 75 w 86"/>
                <a:gd name="T37" fmla="*/ 61 h 71"/>
                <a:gd name="T38" fmla="*/ 75 w 86"/>
                <a:gd name="T39" fmla="*/ 61 h 71"/>
                <a:gd name="T40" fmla="*/ 75 w 86"/>
                <a:gd name="T41" fmla="*/ 61 h 71"/>
                <a:gd name="T42" fmla="*/ 75 w 86"/>
                <a:gd name="T43" fmla="*/ 61 h 71"/>
                <a:gd name="T44" fmla="*/ 75 w 86"/>
                <a:gd name="T45" fmla="*/ 60 h 71"/>
                <a:gd name="T46" fmla="*/ 75 w 86"/>
                <a:gd name="T47" fmla="*/ 60 h 71"/>
                <a:gd name="T48" fmla="*/ 75 w 86"/>
                <a:gd name="T49" fmla="*/ 60 h 71"/>
                <a:gd name="T50" fmla="*/ 75 w 86"/>
                <a:gd name="T51" fmla="*/ 60 h 71"/>
                <a:gd name="T52" fmla="*/ 76 w 86"/>
                <a:gd name="T53" fmla="*/ 60 h 71"/>
                <a:gd name="T54" fmla="*/ 76 w 86"/>
                <a:gd name="T55" fmla="*/ 60 h 71"/>
                <a:gd name="T56" fmla="*/ 76 w 86"/>
                <a:gd name="T57" fmla="*/ 60 h 71"/>
                <a:gd name="T58" fmla="*/ 76 w 86"/>
                <a:gd name="T59" fmla="*/ 60 h 71"/>
                <a:gd name="T60" fmla="*/ 76 w 86"/>
                <a:gd name="T61" fmla="*/ 60 h 71"/>
                <a:gd name="T62" fmla="*/ 76 w 86"/>
                <a:gd name="T63" fmla="*/ 60 h 71"/>
                <a:gd name="T64" fmla="*/ 76 w 86"/>
                <a:gd name="T65" fmla="*/ 60 h 71"/>
                <a:gd name="T66" fmla="*/ 76 w 86"/>
                <a:gd name="T67" fmla="*/ 60 h 71"/>
                <a:gd name="T68" fmla="*/ 76 w 86"/>
                <a:gd name="T69" fmla="*/ 59 h 71"/>
                <a:gd name="T70" fmla="*/ 76 w 86"/>
                <a:gd name="T71" fmla="*/ 59 h 71"/>
                <a:gd name="T72" fmla="*/ 76 w 86"/>
                <a:gd name="T73" fmla="*/ 59 h 71"/>
                <a:gd name="T74" fmla="*/ 82 w 86"/>
                <a:gd name="T75" fmla="*/ 50 h 71"/>
                <a:gd name="T76" fmla="*/ 83 w 86"/>
                <a:gd name="T77" fmla="*/ 50 h 71"/>
                <a:gd name="T78" fmla="*/ 83 w 86"/>
                <a:gd name="T79" fmla="*/ 50 h 71"/>
                <a:gd name="T80" fmla="*/ 86 w 86"/>
                <a:gd name="T81" fmla="*/ 35 h 71"/>
                <a:gd name="T82" fmla="*/ 83 w 86"/>
                <a:gd name="T83" fmla="*/ 21 h 71"/>
                <a:gd name="T84" fmla="*/ 82 w 86"/>
                <a:gd name="T85" fmla="*/ 21 h 71"/>
                <a:gd name="T86" fmla="*/ 82 w 86"/>
                <a:gd name="T87" fmla="*/ 21 h 71"/>
                <a:gd name="T88" fmla="*/ 62 w 86"/>
                <a:gd name="T89" fmla="*/ 2 h 71"/>
                <a:gd name="T90" fmla="*/ 62 w 86"/>
                <a:gd name="T91" fmla="*/ 2 h 71"/>
                <a:gd name="T92" fmla="*/ 62 w 86"/>
                <a:gd name="T93" fmla="*/ 2 h 71"/>
                <a:gd name="T94" fmla="*/ 54 w 86"/>
                <a:gd name="T95" fmla="*/ 0 h 71"/>
                <a:gd name="T96" fmla="*/ 50 w 86"/>
                <a:gd name="T9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" h="71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1" y="0"/>
                    <a:pt x="32" y="3"/>
                    <a:pt x="25" y="1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32" y="67"/>
                    <a:pt x="41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1"/>
                    <a:pt x="52" y="71"/>
                    <a:pt x="52" y="71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2" y="71"/>
                    <a:pt x="53" y="71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6" y="70"/>
                    <a:pt x="60" y="70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63" y="68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8" y="66"/>
                    <a:pt x="72" y="64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57"/>
                    <a:pt x="81" y="53"/>
                    <a:pt x="82" y="50"/>
                  </a:cubicBezTo>
                  <a:cubicBezTo>
                    <a:pt x="82" y="50"/>
                    <a:pt x="82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5" y="45"/>
                    <a:pt x="86" y="40"/>
                    <a:pt x="86" y="35"/>
                  </a:cubicBezTo>
                  <a:cubicBezTo>
                    <a:pt x="86" y="30"/>
                    <a:pt x="85" y="25"/>
                    <a:pt x="83" y="21"/>
                  </a:cubicBezTo>
                  <a:cubicBezTo>
                    <a:pt x="83" y="21"/>
                    <a:pt x="83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79" y="12"/>
                    <a:pt x="71" y="5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9" y="1"/>
                    <a:pt x="57" y="0"/>
                    <a:pt x="54" y="0"/>
                  </a:cubicBezTo>
                  <a:cubicBezTo>
                    <a:pt x="53" y="0"/>
                    <a:pt x="52" y="0"/>
                    <a:pt x="50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Freeform 79">
              <a:extLst>
                <a:ext uri="{FF2B5EF4-FFF2-40B4-BE49-F238E27FC236}">
                  <a16:creationId xmlns:a16="http://schemas.microsoft.com/office/drawing/2014/main" id="{97824C74-20F8-CC45-94F4-1888D26DE3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4387" y="1654176"/>
              <a:ext cx="2468563" cy="123826"/>
            </a:xfrm>
            <a:custGeom>
              <a:avLst/>
              <a:gdLst>
                <a:gd name="T0" fmla="*/ 1402 w 1412"/>
                <a:gd name="T1" fmla="*/ 60 h 71"/>
                <a:gd name="T2" fmla="*/ 1401 w 1412"/>
                <a:gd name="T3" fmla="*/ 60 h 71"/>
                <a:gd name="T4" fmla="*/ 1401 w 1412"/>
                <a:gd name="T5" fmla="*/ 60 h 71"/>
                <a:gd name="T6" fmla="*/ 1402 w 1412"/>
                <a:gd name="T7" fmla="*/ 60 h 71"/>
                <a:gd name="T8" fmla="*/ 1402 w 1412"/>
                <a:gd name="T9" fmla="*/ 60 h 71"/>
                <a:gd name="T10" fmla="*/ 1402 w 1412"/>
                <a:gd name="T11" fmla="*/ 60 h 71"/>
                <a:gd name="T12" fmla="*/ 1402 w 1412"/>
                <a:gd name="T13" fmla="*/ 60 h 71"/>
                <a:gd name="T14" fmla="*/ 1402 w 1412"/>
                <a:gd name="T15" fmla="*/ 60 h 71"/>
                <a:gd name="T16" fmla="*/ 1402 w 1412"/>
                <a:gd name="T17" fmla="*/ 60 h 71"/>
                <a:gd name="T18" fmla="*/ 1402 w 1412"/>
                <a:gd name="T19" fmla="*/ 60 h 71"/>
                <a:gd name="T20" fmla="*/ 1402 w 1412"/>
                <a:gd name="T21" fmla="*/ 60 h 71"/>
                <a:gd name="T22" fmla="*/ 1402 w 1412"/>
                <a:gd name="T23" fmla="*/ 60 h 71"/>
                <a:gd name="T24" fmla="*/ 1402 w 1412"/>
                <a:gd name="T25" fmla="*/ 60 h 71"/>
                <a:gd name="T26" fmla="*/ 1409 w 1412"/>
                <a:gd name="T27" fmla="*/ 50 h 71"/>
                <a:gd name="T28" fmla="*/ 1409 w 1412"/>
                <a:gd name="T29" fmla="*/ 50 h 71"/>
                <a:gd name="T30" fmla="*/ 1409 w 1412"/>
                <a:gd name="T31" fmla="*/ 50 h 71"/>
                <a:gd name="T32" fmla="*/ 1409 w 1412"/>
                <a:gd name="T33" fmla="*/ 49 h 71"/>
                <a:gd name="T34" fmla="*/ 1409 w 1412"/>
                <a:gd name="T35" fmla="*/ 49 h 71"/>
                <a:gd name="T36" fmla="*/ 1409 w 1412"/>
                <a:gd name="T37" fmla="*/ 49 h 71"/>
                <a:gd name="T38" fmla="*/ 1409 w 1412"/>
                <a:gd name="T39" fmla="*/ 21 h 71"/>
                <a:gd name="T40" fmla="*/ 1412 w 1412"/>
                <a:gd name="T41" fmla="*/ 35 h 71"/>
                <a:gd name="T42" fmla="*/ 1409 w 1412"/>
                <a:gd name="T43" fmla="*/ 49 h 71"/>
                <a:gd name="T44" fmla="*/ 1412 w 1412"/>
                <a:gd name="T45" fmla="*/ 35 h 71"/>
                <a:gd name="T46" fmla="*/ 1409 w 1412"/>
                <a:gd name="T47" fmla="*/ 21 h 71"/>
                <a:gd name="T48" fmla="*/ 1409 w 1412"/>
                <a:gd name="T49" fmla="*/ 21 h 71"/>
                <a:gd name="T50" fmla="*/ 1409 w 1412"/>
                <a:gd name="T51" fmla="*/ 21 h 71"/>
                <a:gd name="T52" fmla="*/ 1409 w 1412"/>
                <a:gd name="T53" fmla="*/ 21 h 71"/>
                <a:gd name="T54" fmla="*/ 1291 w 1412"/>
                <a:gd name="T55" fmla="*/ 0 h 71"/>
                <a:gd name="T56" fmla="*/ 35 w 1412"/>
                <a:gd name="T57" fmla="*/ 0 h 71"/>
                <a:gd name="T58" fmla="*/ 0 w 1412"/>
                <a:gd name="T59" fmla="*/ 35 h 71"/>
                <a:gd name="T60" fmla="*/ 35 w 1412"/>
                <a:gd name="T61" fmla="*/ 71 h 71"/>
                <a:gd name="T62" fmla="*/ 1291 w 1412"/>
                <a:gd name="T63" fmla="*/ 71 h 71"/>
                <a:gd name="T64" fmla="*/ 1326 w 1412"/>
                <a:gd name="T65" fmla="*/ 35 h 71"/>
                <a:gd name="T66" fmla="*/ 1291 w 1412"/>
                <a:gd name="T6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2" h="71">
                  <a:moveTo>
                    <a:pt x="1402" y="60"/>
                  </a:moveTo>
                  <a:cubicBezTo>
                    <a:pt x="1401" y="60"/>
                    <a:pt x="1401" y="60"/>
                    <a:pt x="1401" y="60"/>
                  </a:cubicBezTo>
                  <a:cubicBezTo>
                    <a:pt x="1401" y="60"/>
                    <a:pt x="1401" y="60"/>
                    <a:pt x="1401" y="60"/>
                  </a:cubicBezTo>
                  <a:cubicBezTo>
                    <a:pt x="1401" y="60"/>
                    <a:pt x="1401" y="60"/>
                    <a:pt x="1402" y="60"/>
                  </a:cubicBezTo>
                  <a:moveTo>
                    <a:pt x="1402" y="60"/>
                  </a:moveTo>
                  <a:cubicBezTo>
                    <a:pt x="1402" y="60"/>
                    <a:pt x="1402" y="60"/>
                    <a:pt x="1402" y="60"/>
                  </a:cubicBezTo>
                  <a:cubicBezTo>
                    <a:pt x="1402" y="60"/>
                    <a:pt x="1402" y="60"/>
                    <a:pt x="1402" y="60"/>
                  </a:cubicBezTo>
                  <a:moveTo>
                    <a:pt x="1402" y="60"/>
                  </a:moveTo>
                  <a:cubicBezTo>
                    <a:pt x="1402" y="60"/>
                    <a:pt x="1402" y="60"/>
                    <a:pt x="1402" y="60"/>
                  </a:cubicBezTo>
                  <a:cubicBezTo>
                    <a:pt x="1402" y="60"/>
                    <a:pt x="1402" y="60"/>
                    <a:pt x="1402" y="60"/>
                  </a:cubicBezTo>
                  <a:moveTo>
                    <a:pt x="1402" y="60"/>
                  </a:moveTo>
                  <a:cubicBezTo>
                    <a:pt x="1402" y="60"/>
                    <a:pt x="1402" y="60"/>
                    <a:pt x="1402" y="60"/>
                  </a:cubicBezTo>
                  <a:cubicBezTo>
                    <a:pt x="1402" y="60"/>
                    <a:pt x="1402" y="60"/>
                    <a:pt x="1402" y="60"/>
                  </a:cubicBezTo>
                  <a:moveTo>
                    <a:pt x="1409" y="50"/>
                  </a:moveTo>
                  <a:cubicBezTo>
                    <a:pt x="1409" y="50"/>
                    <a:pt x="1409" y="50"/>
                    <a:pt x="1409" y="50"/>
                  </a:cubicBezTo>
                  <a:cubicBezTo>
                    <a:pt x="1409" y="50"/>
                    <a:pt x="1409" y="50"/>
                    <a:pt x="1409" y="50"/>
                  </a:cubicBezTo>
                  <a:moveTo>
                    <a:pt x="1409" y="49"/>
                  </a:moveTo>
                  <a:cubicBezTo>
                    <a:pt x="1409" y="49"/>
                    <a:pt x="1409" y="49"/>
                    <a:pt x="1409" y="49"/>
                  </a:cubicBezTo>
                  <a:cubicBezTo>
                    <a:pt x="1409" y="49"/>
                    <a:pt x="1409" y="49"/>
                    <a:pt x="1409" y="49"/>
                  </a:cubicBezTo>
                  <a:moveTo>
                    <a:pt x="1409" y="21"/>
                  </a:moveTo>
                  <a:cubicBezTo>
                    <a:pt x="1411" y="25"/>
                    <a:pt x="1412" y="30"/>
                    <a:pt x="1412" y="35"/>
                  </a:cubicBezTo>
                  <a:cubicBezTo>
                    <a:pt x="1412" y="40"/>
                    <a:pt x="1411" y="45"/>
                    <a:pt x="1409" y="49"/>
                  </a:cubicBezTo>
                  <a:cubicBezTo>
                    <a:pt x="1411" y="45"/>
                    <a:pt x="1412" y="40"/>
                    <a:pt x="1412" y="35"/>
                  </a:cubicBezTo>
                  <a:cubicBezTo>
                    <a:pt x="1412" y="30"/>
                    <a:pt x="1411" y="25"/>
                    <a:pt x="1409" y="21"/>
                  </a:cubicBezTo>
                  <a:moveTo>
                    <a:pt x="1409" y="21"/>
                  </a:moveTo>
                  <a:cubicBezTo>
                    <a:pt x="1409" y="21"/>
                    <a:pt x="1409" y="21"/>
                    <a:pt x="1409" y="21"/>
                  </a:cubicBezTo>
                  <a:cubicBezTo>
                    <a:pt x="1409" y="21"/>
                    <a:pt x="1409" y="21"/>
                    <a:pt x="1409" y="21"/>
                  </a:cubicBezTo>
                  <a:moveTo>
                    <a:pt x="1291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5"/>
                    <a:pt x="15" y="71"/>
                    <a:pt x="35" y="71"/>
                  </a:cubicBezTo>
                  <a:cubicBezTo>
                    <a:pt x="1291" y="71"/>
                    <a:pt x="1291" y="71"/>
                    <a:pt x="1291" y="71"/>
                  </a:cubicBezTo>
                  <a:cubicBezTo>
                    <a:pt x="1326" y="35"/>
                    <a:pt x="1326" y="35"/>
                    <a:pt x="1326" y="35"/>
                  </a:cubicBezTo>
                  <a:cubicBezTo>
                    <a:pt x="1291" y="0"/>
                    <a:pt x="1291" y="0"/>
                    <a:pt x="1291" y="0"/>
                  </a:cubicBez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AF8A86-D5E5-B541-B18E-69FBFBB5D4F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6088495" y="1170068"/>
            <a:ext cx="2184179" cy="266322"/>
            <a:chOff x="4514387" y="1468438"/>
            <a:chExt cx="4062082" cy="495300"/>
          </a:xfrm>
        </p:grpSpPr>
        <p:sp>
          <p:nvSpPr>
            <p:cNvPr id="26" name="Freeform 79">
              <a:extLst>
                <a:ext uri="{FF2B5EF4-FFF2-40B4-BE49-F238E27FC236}">
                  <a16:creationId xmlns:a16="http://schemas.microsoft.com/office/drawing/2014/main" id="{FD2CF959-6499-584E-8626-EFA66996F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5525" y="1654176"/>
              <a:ext cx="2468563" cy="123825"/>
            </a:xfrm>
            <a:custGeom>
              <a:avLst/>
              <a:gdLst>
                <a:gd name="T0" fmla="*/ 1402 w 1412"/>
                <a:gd name="T1" fmla="*/ 60 h 71"/>
                <a:gd name="T2" fmla="*/ 1401 w 1412"/>
                <a:gd name="T3" fmla="*/ 60 h 71"/>
                <a:gd name="T4" fmla="*/ 1401 w 1412"/>
                <a:gd name="T5" fmla="*/ 60 h 71"/>
                <a:gd name="T6" fmla="*/ 1402 w 1412"/>
                <a:gd name="T7" fmla="*/ 60 h 71"/>
                <a:gd name="T8" fmla="*/ 1402 w 1412"/>
                <a:gd name="T9" fmla="*/ 60 h 71"/>
                <a:gd name="T10" fmla="*/ 1402 w 1412"/>
                <a:gd name="T11" fmla="*/ 60 h 71"/>
                <a:gd name="T12" fmla="*/ 1402 w 1412"/>
                <a:gd name="T13" fmla="*/ 60 h 71"/>
                <a:gd name="T14" fmla="*/ 1402 w 1412"/>
                <a:gd name="T15" fmla="*/ 60 h 71"/>
                <a:gd name="T16" fmla="*/ 1402 w 1412"/>
                <a:gd name="T17" fmla="*/ 60 h 71"/>
                <a:gd name="T18" fmla="*/ 1402 w 1412"/>
                <a:gd name="T19" fmla="*/ 60 h 71"/>
                <a:gd name="T20" fmla="*/ 1402 w 1412"/>
                <a:gd name="T21" fmla="*/ 60 h 71"/>
                <a:gd name="T22" fmla="*/ 1402 w 1412"/>
                <a:gd name="T23" fmla="*/ 60 h 71"/>
                <a:gd name="T24" fmla="*/ 1402 w 1412"/>
                <a:gd name="T25" fmla="*/ 60 h 71"/>
                <a:gd name="T26" fmla="*/ 1409 w 1412"/>
                <a:gd name="T27" fmla="*/ 50 h 71"/>
                <a:gd name="T28" fmla="*/ 1409 w 1412"/>
                <a:gd name="T29" fmla="*/ 50 h 71"/>
                <a:gd name="T30" fmla="*/ 1409 w 1412"/>
                <a:gd name="T31" fmla="*/ 50 h 71"/>
                <a:gd name="T32" fmla="*/ 1409 w 1412"/>
                <a:gd name="T33" fmla="*/ 49 h 71"/>
                <a:gd name="T34" fmla="*/ 1409 w 1412"/>
                <a:gd name="T35" fmla="*/ 49 h 71"/>
                <a:gd name="T36" fmla="*/ 1409 w 1412"/>
                <a:gd name="T37" fmla="*/ 49 h 71"/>
                <a:gd name="T38" fmla="*/ 1409 w 1412"/>
                <a:gd name="T39" fmla="*/ 21 h 71"/>
                <a:gd name="T40" fmla="*/ 1412 w 1412"/>
                <a:gd name="T41" fmla="*/ 35 h 71"/>
                <a:gd name="T42" fmla="*/ 1409 w 1412"/>
                <a:gd name="T43" fmla="*/ 49 h 71"/>
                <a:gd name="T44" fmla="*/ 1412 w 1412"/>
                <a:gd name="T45" fmla="*/ 35 h 71"/>
                <a:gd name="T46" fmla="*/ 1409 w 1412"/>
                <a:gd name="T47" fmla="*/ 21 h 71"/>
                <a:gd name="T48" fmla="*/ 1409 w 1412"/>
                <a:gd name="T49" fmla="*/ 21 h 71"/>
                <a:gd name="T50" fmla="*/ 1409 w 1412"/>
                <a:gd name="T51" fmla="*/ 21 h 71"/>
                <a:gd name="T52" fmla="*/ 1409 w 1412"/>
                <a:gd name="T53" fmla="*/ 21 h 71"/>
                <a:gd name="T54" fmla="*/ 1291 w 1412"/>
                <a:gd name="T55" fmla="*/ 0 h 71"/>
                <a:gd name="T56" fmla="*/ 35 w 1412"/>
                <a:gd name="T57" fmla="*/ 0 h 71"/>
                <a:gd name="T58" fmla="*/ 0 w 1412"/>
                <a:gd name="T59" fmla="*/ 35 h 71"/>
                <a:gd name="T60" fmla="*/ 35 w 1412"/>
                <a:gd name="T61" fmla="*/ 71 h 71"/>
                <a:gd name="T62" fmla="*/ 1291 w 1412"/>
                <a:gd name="T63" fmla="*/ 71 h 71"/>
                <a:gd name="T64" fmla="*/ 1326 w 1412"/>
                <a:gd name="T65" fmla="*/ 35 h 71"/>
                <a:gd name="T66" fmla="*/ 1291 w 1412"/>
                <a:gd name="T6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2" h="71">
                  <a:moveTo>
                    <a:pt x="1402" y="60"/>
                  </a:moveTo>
                  <a:cubicBezTo>
                    <a:pt x="1401" y="60"/>
                    <a:pt x="1401" y="60"/>
                    <a:pt x="1401" y="60"/>
                  </a:cubicBezTo>
                  <a:cubicBezTo>
                    <a:pt x="1401" y="60"/>
                    <a:pt x="1401" y="60"/>
                    <a:pt x="1401" y="60"/>
                  </a:cubicBezTo>
                  <a:cubicBezTo>
                    <a:pt x="1401" y="60"/>
                    <a:pt x="1401" y="60"/>
                    <a:pt x="1402" y="60"/>
                  </a:cubicBezTo>
                  <a:moveTo>
                    <a:pt x="1402" y="60"/>
                  </a:moveTo>
                  <a:cubicBezTo>
                    <a:pt x="1402" y="60"/>
                    <a:pt x="1402" y="60"/>
                    <a:pt x="1402" y="60"/>
                  </a:cubicBezTo>
                  <a:cubicBezTo>
                    <a:pt x="1402" y="60"/>
                    <a:pt x="1402" y="60"/>
                    <a:pt x="1402" y="60"/>
                  </a:cubicBezTo>
                  <a:moveTo>
                    <a:pt x="1402" y="60"/>
                  </a:moveTo>
                  <a:cubicBezTo>
                    <a:pt x="1402" y="60"/>
                    <a:pt x="1402" y="60"/>
                    <a:pt x="1402" y="60"/>
                  </a:cubicBezTo>
                  <a:cubicBezTo>
                    <a:pt x="1402" y="60"/>
                    <a:pt x="1402" y="60"/>
                    <a:pt x="1402" y="60"/>
                  </a:cubicBezTo>
                  <a:moveTo>
                    <a:pt x="1402" y="60"/>
                  </a:moveTo>
                  <a:cubicBezTo>
                    <a:pt x="1402" y="60"/>
                    <a:pt x="1402" y="60"/>
                    <a:pt x="1402" y="60"/>
                  </a:cubicBezTo>
                  <a:cubicBezTo>
                    <a:pt x="1402" y="60"/>
                    <a:pt x="1402" y="60"/>
                    <a:pt x="1402" y="60"/>
                  </a:cubicBezTo>
                  <a:moveTo>
                    <a:pt x="1409" y="50"/>
                  </a:moveTo>
                  <a:cubicBezTo>
                    <a:pt x="1409" y="50"/>
                    <a:pt x="1409" y="50"/>
                    <a:pt x="1409" y="50"/>
                  </a:cubicBezTo>
                  <a:cubicBezTo>
                    <a:pt x="1409" y="50"/>
                    <a:pt x="1409" y="50"/>
                    <a:pt x="1409" y="50"/>
                  </a:cubicBezTo>
                  <a:moveTo>
                    <a:pt x="1409" y="49"/>
                  </a:moveTo>
                  <a:cubicBezTo>
                    <a:pt x="1409" y="49"/>
                    <a:pt x="1409" y="49"/>
                    <a:pt x="1409" y="49"/>
                  </a:cubicBezTo>
                  <a:cubicBezTo>
                    <a:pt x="1409" y="49"/>
                    <a:pt x="1409" y="49"/>
                    <a:pt x="1409" y="49"/>
                  </a:cubicBezTo>
                  <a:moveTo>
                    <a:pt x="1409" y="21"/>
                  </a:moveTo>
                  <a:cubicBezTo>
                    <a:pt x="1411" y="25"/>
                    <a:pt x="1412" y="30"/>
                    <a:pt x="1412" y="35"/>
                  </a:cubicBezTo>
                  <a:cubicBezTo>
                    <a:pt x="1412" y="40"/>
                    <a:pt x="1411" y="45"/>
                    <a:pt x="1409" y="49"/>
                  </a:cubicBezTo>
                  <a:cubicBezTo>
                    <a:pt x="1411" y="45"/>
                    <a:pt x="1412" y="40"/>
                    <a:pt x="1412" y="35"/>
                  </a:cubicBezTo>
                  <a:cubicBezTo>
                    <a:pt x="1412" y="30"/>
                    <a:pt x="1411" y="25"/>
                    <a:pt x="1409" y="21"/>
                  </a:cubicBezTo>
                  <a:moveTo>
                    <a:pt x="1409" y="21"/>
                  </a:moveTo>
                  <a:cubicBezTo>
                    <a:pt x="1409" y="21"/>
                    <a:pt x="1409" y="21"/>
                    <a:pt x="1409" y="21"/>
                  </a:cubicBezTo>
                  <a:cubicBezTo>
                    <a:pt x="1409" y="21"/>
                    <a:pt x="1409" y="21"/>
                    <a:pt x="1409" y="21"/>
                  </a:cubicBezTo>
                  <a:moveTo>
                    <a:pt x="1291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5"/>
                    <a:pt x="15" y="71"/>
                    <a:pt x="35" y="71"/>
                  </a:cubicBezTo>
                  <a:cubicBezTo>
                    <a:pt x="1291" y="71"/>
                    <a:pt x="1291" y="71"/>
                    <a:pt x="1291" y="71"/>
                  </a:cubicBezTo>
                  <a:cubicBezTo>
                    <a:pt x="1326" y="35"/>
                    <a:pt x="1326" y="35"/>
                    <a:pt x="1326" y="35"/>
                  </a:cubicBezTo>
                  <a:cubicBezTo>
                    <a:pt x="1291" y="0"/>
                    <a:pt x="1291" y="0"/>
                    <a:pt x="1291" y="0"/>
                  </a:cubicBez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7" name="Freeform 80">
              <a:extLst>
                <a:ext uri="{FF2B5EF4-FFF2-40B4-BE49-F238E27FC236}">
                  <a16:creationId xmlns:a16="http://schemas.microsoft.com/office/drawing/2014/main" id="{D61E6213-D058-8C44-8728-24FA6EBEEE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59763" y="1468438"/>
              <a:ext cx="309563" cy="290512"/>
            </a:xfrm>
            <a:custGeom>
              <a:avLst/>
              <a:gdLst>
                <a:gd name="T0" fmla="*/ 170 w 177"/>
                <a:gd name="T1" fmla="*/ 166 h 166"/>
                <a:gd name="T2" fmla="*/ 170 w 177"/>
                <a:gd name="T3" fmla="*/ 166 h 166"/>
                <a:gd name="T4" fmla="*/ 170 w 177"/>
                <a:gd name="T5" fmla="*/ 166 h 166"/>
                <a:gd name="T6" fmla="*/ 170 w 177"/>
                <a:gd name="T7" fmla="*/ 166 h 166"/>
                <a:gd name="T8" fmla="*/ 170 w 177"/>
                <a:gd name="T9" fmla="*/ 166 h 166"/>
                <a:gd name="T10" fmla="*/ 170 w 177"/>
                <a:gd name="T11" fmla="*/ 166 h 166"/>
                <a:gd name="T12" fmla="*/ 170 w 177"/>
                <a:gd name="T13" fmla="*/ 166 h 166"/>
                <a:gd name="T14" fmla="*/ 170 w 177"/>
                <a:gd name="T15" fmla="*/ 166 h 166"/>
                <a:gd name="T16" fmla="*/ 170 w 177"/>
                <a:gd name="T17" fmla="*/ 166 h 166"/>
                <a:gd name="T18" fmla="*/ 170 w 177"/>
                <a:gd name="T19" fmla="*/ 166 h 166"/>
                <a:gd name="T20" fmla="*/ 170 w 177"/>
                <a:gd name="T21" fmla="*/ 166 h 166"/>
                <a:gd name="T22" fmla="*/ 170 w 177"/>
                <a:gd name="T23" fmla="*/ 166 h 166"/>
                <a:gd name="T24" fmla="*/ 170 w 177"/>
                <a:gd name="T25" fmla="*/ 166 h 166"/>
                <a:gd name="T26" fmla="*/ 170 w 177"/>
                <a:gd name="T27" fmla="*/ 166 h 166"/>
                <a:gd name="T28" fmla="*/ 170 w 177"/>
                <a:gd name="T29" fmla="*/ 166 h 166"/>
                <a:gd name="T30" fmla="*/ 177 w 177"/>
                <a:gd name="T31" fmla="*/ 156 h 166"/>
                <a:gd name="T32" fmla="*/ 177 w 177"/>
                <a:gd name="T33" fmla="*/ 156 h 166"/>
                <a:gd name="T34" fmla="*/ 177 w 177"/>
                <a:gd name="T35" fmla="*/ 156 h 166"/>
                <a:gd name="T36" fmla="*/ 176 w 177"/>
                <a:gd name="T37" fmla="*/ 156 h 166"/>
                <a:gd name="T38" fmla="*/ 170 w 177"/>
                <a:gd name="T39" fmla="*/ 165 h 166"/>
                <a:gd name="T40" fmla="*/ 170 w 177"/>
                <a:gd name="T41" fmla="*/ 165 h 166"/>
                <a:gd name="T42" fmla="*/ 170 w 177"/>
                <a:gd name="T43" fmla="*/ 165 h 166"/>
                <a:gd name="T44" fmla="*/ 170 w 177"/>
                <a:gd name="T45" fmla="*/ 166 h 166"/>
                <a:gd name="T46" fmla="*/ 170 w 177"/>
                <a:gd name="T47" fmla="*/ 166 h 166"/>
                <a:gd name="T48" fmla="*/ 170 w 177"/>
                <a:gd name="T49" fmla="*/ 166 h 166"/>
                <a:gd name="T50" fmla="*/ 177 w 177"/>
                <a:gd name="T51" fmla="*/ 156 h 166"/>
                <a:gd name="T52" fmla="*/ 177 w 177"/>
                <a:gd name="T53" fmla="*/ 155 h 166"/>
                <a:gd name="T54" fmla="*/ 177 w 177"/>
                <a:gd name="T55" fmla="*/ 156 h 166"/>
                <a:gd name="T56" fmla="*/ 177 w 177"/>
                <a:gd name="T57" fmla="*/ 155 h 166"/>
                <a:gd name="T58" fmla="*/ 177 w 177"/>
                <a:gd name="T59" fmla="*/ 155 h 166"/>
                <a:gd name="T60" fmla="*/ 177 w 177"/>
                <a:gd name="T61" fmla="*/ 155 h 166"/>
                <a:gd name="T62" fmla="*/ 177 w 177"/>
                <a:gd name="T63" fmla="*/ 155 h 166"/>
                <a:gd name="T64" fmla="*/ 38 w 177"/>
                <a:gd name="T65" fmla="*/ 0 h 166"/>
                <a:gd name="T66" fmla="*/ 13 w 177"/>
                <a:gd name="T67" fmla="*/ 10 h 166"/>
                <a:gd name="T68" fmla="*/ 13 w 177"/>
                <a:gd name="T69" fmla="*/ 60 h 166"/>
                <a:gd name="T70" fmla="*/ 59 w 177"/>
                <a:gd name="T71" fmla="*/ 106 h 166"/>
                <a:gd name="T72" fmla="*/ 144 w 177"/>
                <a:gd name="T73" fmla="*/ 106 h 166"/>
                <a:gd name="T74" fmla="*/ 144 w 177"/>
                <a:gd name="T75" fmla="*/ 106 h 166"/>
                <a:gd name="T76" fmla="*/ 148 w 177"/>
                <a:gd name="T77" fmla="*/ 106 h 166"/>
                <a:gd name="T78" fmla="*/ 156 w 177"/>
                <a:gd name="T79" fmla="*/ 108 h 166"/>
                <a:gd name="T80" fmla="*/ 156 w 177"/>
                <a:gd name="T81" fmla="*/ 108 h 166"/>
                <a:gd name="T82" fmla="*/ 156 w 177"/>
                <a:gd name="T83" fmla="*/ 108 h 166"/>
                <a:gd name="T84" fmla="*/ 169 w 177"/>
                <a:gd name="T85" fmla="*/ 116 h 166"/>
                <a:gd name="T86" fmla="*/ 63 w 177"/>
                <a:gd name="T87" fmla="*/ 10 h 166"/>
                <a:gd name="T88" fmla="*/ 38 w 177"/>
                <a:gd name="T8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7" h="166">
                  <a:moveTo>
                    <a:pt x="170" y="166"/>
                  </a:move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70" y="166"/>
                    <a:pt x="170" y="166"/>
                  </a:cubicBezTo>
                  <a:moveTo>
                    <a:pt x="170" y="166"/>
                  </a:move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70" y="166"/>
                    <a:pt x="170" y="166"/>
                  </a:cubicBezTo>
                  <a:moveTo>
                    <a:pt x="170" y="166"/>
                  </a:move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70" y="166"/>
                    <a:pt x="170" y="166"/>
                  </a:cubicBezTo>
                  <a:moveTo>
                    <a:pt x="177" y="156"/>
                  </a:moveTo>
                  <a:cubicBezTo>
                    <a:pt x="177" y="156"/>
                    <a:pt x="177" y="156"/>
                    <a:pt x="177" y="156"/>
                  </a:cubicBezTo>
                  <a:cubicBezTo>
                    <a:pt x="177" y="156"/>
                    <a:pt x="177" y="156"/>
                    <a:pt x="177" y="156"/>
                  </a:cubicBezTo>
                  <a:cubicBezTo>
                    <a:pt x="176" y="156"/>
                    <a:pt x="176" y="156"/>
                    <a:pt x="176" y="156"/>
                  </a:cubicBezTo>
                  <a:cubicBezTo>
                    <a:pt x="175" y="159"/>
                    <a:pt x="173" y="163"/>
                    <a:pt x="170" y="165"/>
                  </a:cubicBezTo>
                  <a:cubicBezTo>
                    <a:pt x="170" y="165"/>
                    <a:pt x="170" y="165"/>
                    <a:pt x="170" y="165"/>
                  </a:cubicBezTo>
                  <a:cubicBezTo>
                    <a:pt x="170" y="165"/>
                    <a:pt x="170" y="165"/>
                    <a:pt x="170" y="165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3" y="163"/>
                    <a:pt x="175" y="159"/>
                    <a:pt x="177" y="156"/>
                  </a:cubicBezTo>
                  <a:moveTo>
                    <a:pt x="177" y="155"/>
                  </a:moveTo>
                  <a:cubicBezTo>
                    <a:pt x="177" y="156"/>
                    <a:pt x="177" y="156"/>
                    <a:pt x="177" y="156"/>
                  </a:cubicBezTo>
                  <a:cubicBezTo>
                    <a:pt x="177" y="156"/>
                    <a:pt x="177" y="156"/>
                    <a:pt x="177" y="155"/>
                  </a:cubicBezTo>
                  <a:moveTo>
                    <a:pt x="177" y="155"/>
                  </a:moveTo>
                  <a:cubicBezTo>
                    <a:pt x="177" y="155"/>
                    <a:pt x="177" y="155"/>
                    <a:pt x="177" y="155"/>
                  </a:cubicBezTo>
                  <a:cubicBezTo>
                    <a:pt x="177" y="155"/>
                    <a:pt x="177" y="155"/>
                    <a:pt x="177" y="155"/>
                  </a:cubicBezTo>
                  <a:moveTo>
                    <a:pt x="38" y="0"/>
                  </a:moveTo>
                  <a:cubicBezTo>
                    <a:pt x="29" y="0"/>
                    <a:pt x="20" y="4"/>
                    <a:pt x="13" y="10"/>
                  </a:cubicBezTo>
                  <a:cubicBezTo>
                    <a:pt x="0" y="24"/>
                    <a:pt x="0" y="47"/>
                    <a:pt x="13" y="60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6" y="106"/>
                    <a:pt x="147" y="106"/>
                    <a:pt x="148" y="106"/>
                  </a:cubicBezTo>
                  <a:cubicBezTo>
                    <a:pt x="151" y="106"/>
                    <a:pt x="154" y="107"/>
                    <a:pt x="156" y="108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61" y="110"/>
                    <a:pt x="166" y="113"/>
                    <a:pt x="169" y="116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57" y="4"/>
                    <a:pt x="48" y="0"/>
                    <a:pt x="38" y="0"/>
                  </a:cubicBez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" name="Freeform 81">
              <a:extLst>
                <a:ext uri="{FF2B5EF4-FFF2-40B4-BE49-F238E27FC236}">
                  <a16:creationId xmlns:a16="http://schemas.microsoft.com/office/drawing/2014/main" id="{F4D99589-F469-A646-A646-5CD4C2985A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950" y="1654176"/>
              <a:ext cx="211138" cy="104775"/>
            </a:xfrm>
            <a:custGeom>
              <a:avLst/>
              <a:gdLst>
                <a:gd name="T0" fmla="*/ 111 w 121"/>
                <a:gd name="T1" fmla="*/ 60 h 60"/>
                <a:gd name="T2" fmla="*/ 110 w 121"/>
                <a:gd name="T3" fmla="*/ 60 h 60"/>
                <a:gd name="T4" fmla="*/ 110 w 121"/>
                <a:gd name="T5" fmla="*/ 60 h 60"/>
                <a:gd name="T6" fmla="*/ 110 w 121"/>
                <a:gd name="T7" fmla="*/ 60 h 60"/>
                <a:gd name="T8" fmla="*/ 111 w 121"/>
                <a:gd name="T9" fmla="*/ 60 h 60"/>
                <a:gd name="T10" fmla="*/ 111 w 121"/>
                <a:gd name="T11" fmla="*/ 60 h 60"/>
                <a:gd name="T12" fmla="*/ 111 w 121"/>
                <a:gd name="T13" fmla="*/ 60 h 60"/>
                <a:gd name="T14" fmla="*/ 111 w 121"/>
                <a:gd name="T15" fmla="*/ 60 h 60"/>
                <a:gd name="T16" fmla="*/ 111 w 121"/>
                <a:gd name="T17" fmla="*/ 60 h 60"/>
                <a:gd name="T18" fmla="*/ 111 w 121"/>
                <a:gd name="T19" fmla="*/ 60 h 60"/>
                <a:gd name="T20" fmla="*/ 111 w 121"/>
                <a:gd name="T21" fmla="*/ 60 h 60"/>
                <a:gd name="T22" fmla="*/ 111 w 121"/>
                <a:gd name="T23" fmla="*/ 60 h 60"/>
                <a:gd name="T24" fmla="*/ 111 w 121"/>
                <a:gd name="T25" fmla="*/ 60 h 60"/>
                <a:gd name="T26" fmla="*/ 111 w 121"/>
                <a:gd name="T27" fmla="*/ 60 h 60"/>
                <a:gd name="T28" fmla="*/ 111 w 121"/>
                <a:gd name="T29" fmla="*/ 60 h 60"/>
                <a:gd name="T30" fmla="*/ 111 w 121"/>
                <a:gd name="T31" fmla="*/ 60 h 60"/>
                <a:gd name="T32" fmla="*/ 111 w 121"/>
                <a:gd name="T33" fmla="*/ 60 h 60"/>
                <a:gd name="T34" fmla="*/ 111 w 121"/>
                <a:gd name="T35" fmla="*/ 60 h 60"/>
                <a:gd name="T36" fmla="*/ 111 w 121"/>
                <a:gd name="T37" fmla="*/ 60 h 60"/>
                <a:gd name="T38" fmla="*/ 111 w 121"/>
                <a:gd name="T39" fmla="*/ 60 h 60"/>
                <a:gd name="T40" fmla="*/ 111 w 121"/>
                <a:gd name="T41" fmla="*/ 60 h 60"/>
                <a:gd name="T42" fmla="*/ 111 w 121"/>
                <a:gd name="T43" fmla="*/ 59 h 60"/>
                <a:gd name="T44" fmla="*/ 111 w 121"/>
                <a:gd name="T45" fmla="*/ 60 h 60"/>
                <a:gd name="T46" fmla="*/ 111 w 121"/>
                <a:gd name="T47" fmla="*/ 59 h 60"/>
                <a:gd name="T48" fmla="*/ 111 w 121"/>
                <a:gd name="T49" fmla="*/ 59 h 60"/>
                <a:gd name="T50" fmla="*/ 111 w 121"/>
                <a:gd name="T51" fmla="*/ 59 h 60"/>
                <a:gd name="T52" fmla="*/ 111 w 121"/>
                <a:gd name="T53" fmla="*/ 59 h 60"/>
                <a:gd name="T54" fmla="*/ 118 w 121"/>
                <a:gd name="T55" fmla="*/ 50 h 60"/>
                <a:gd name="T56" fmla="*/ 117 w 121"/>
                <a:gd name="T57" fmla="*/ 50 h 60"/>
                <a:gd name="T58" fmla="*/ 118 w 121"/>
                <a:gd name="T59" fmla="*/ 50 h 60"/>
                <a:gd name="T60" fmla="*/ 121 w 121"/>
                <a:gd name="T61" fmla="*/ 35 h 60"/>
                <a:gd name="T62" fmla="*/ 118 w 121"/>
                <a:gd name="T63" fmla="*/ 50 h 60"/>
                <a:gd name="T64" fmla="*/ 118 w 121"/>
                <a:gd name="T65" fmla="*/ 50 h 60"/>
                <a:gd name="T66" fmla="*/ 118 w 121"/>
                <a:gd name="T67" fmla="*/ 50 h 60"/>
                <a:gd name="T68" fmla="*/ 118 w 121"/>
                <a:gd name="T69" fmla="*/ 49 h 60"/>
                <a:gd name="T70" fmla="*/ 118 w 121"/>
                <a:gd name="T71" fmla="*/ 49 h 60"/>
                <a:gd name="T72" fmla="*/ 118 w 121"/>
                <a:gd name="T73" fmla="*/ 49 h 60"/>
                <a:gd name="T74" fmla="*/ 121 w 121"/>
                <a:gd name="T75" fmla="*/ 35 h 60"/>
                <a:gd name="T76" fmla="*/ 97 w 121"/>
                <a:gd name="T77" fmla="*/ 2 h 60"/>
                <a:gd name="T78" fmla="*/ 97 w 121"/>
                <a:gd name="T79" fmla="*/ 2 h 60"/>
                <a:gd name="T80" fmla="*/ 97 w 121"/>
                <a:gd name="T81" fmla="*/ 2 h 60"/>
                <a:gd name="T82" fmla="*/ 89 w 121"/>
                <a:gd name="T83" fmla="*/ 0 h 60"/>
                <a:gd name="T84" fmla="*/ 97 w 121"/>
                <a:gd name="T85" fmla="*/ 2 h 60"/>
                <a:gd name="T86" fmla="*/ 89 w 121"/>
                <a:gd name="T87" fmla="*/ 0 h 60"/>
                <a:gd name="T88" fmla="*/ 85 w 121"/>
                <a:gd name="T89" fmla="*/ 0 h 60"/>
                <a:gd name="T90" fmla="*/ 0 w 121"/>
                <a:gd name="T91" fmla="*/ 0 h 60"/>
                <a:gd name="T92" fmla="*/ 35 w 121"/>
                <a:gd name="T93" fmla="*/ 35 h 60"/>
                <a:gd name="T94" fmla="*/ 60 w 121"/>
                <a:gd name="T95" fmla="*/ 10 h 60"/>
                <a:gd name="T96" fmla="*/ 85 w 121"/>
                <a:gd name="T9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1" h="60">
                  <a:moveTo>
                    <a:pt x="111" y="60"/>
                  </a:moveTo>
                  <a:cubicBezTo>
                    <a:pt x="110" y="60"/>
                    <a:pt x="110" y="60"/>
                    <a:pt x="110" y="60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0" y="60"/>
                    <a:pt x="110" y="60"/>
                    <a:pt x="111" y="60"/>
                  </a:cubicBezTo>
                  <a:cubicBezTo>
                    <a:pt x="111" y="60"/>
                    <a:pt x="111" y="60"/>
                    <a:pt x="111" y="60"/>
                  </a:cubicBezTo>
                  <a:moveTo>
                    <a:pt x="111" y="60"/>
                  </a:move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1" y="60"/>
                  </a:cubicBezTo>
                  <a:moveTo>
                    <a:pt x="111" y="60"/>
                  </a:move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1" y="60"/>
                  </a:cubicBezTo>
                  <a:moveTo>
                    <a:pt x="111" y="60"/>
                  </a:move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1" y="60"/>
                  </a:cubicBezTo>
                  <a:moveTo>
                    <a:pt x="111" y="59"/>
                  </a:move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1" y="59"/>
                  </a:cubicBezTo>
                  <a:moveTo>
                    <a:pt x="111" y="59"/>
                  </a:moveTo>
                  <a:cubicBezTo>
                    <a:pt x="111" y="59"/>
                    <a:pt x="111" y="59"/>
                    <a:pt x="111" y="59"/>
                  </a:cubicBezTo>
                  <a:cubicBezTo>
                    <a:pt x="111" y="59"/>
                    <a:pt x="111" y="59"/>
                    <a:pt x="111" y="59"/>
                  </a:cubicBezTo>
                  <a:moveTo>
                    <a:pt x="118" y="50"/>
                  </a:moveTo>
                  <a:cubicBezTo>
                    <a:pt x="117" y="50"/>
                    <a:pt x="117" y="50"/>
                    <a:pt x="117" y="50"/>
                  </a:cubicBezTo>
                  <a:cubicBezTo>
                    <a:pt x="117" y="50"/>
                    <a:pt x="117" y="50"/>
                    <a:pt x="118" y="50"/>
                  </a:cubicBezTo>
                  <a:moveTo>
                    <a:pt x="121" y="35"/>
                  </a:moveTo>
                  <a:cubicBezTo>
                    <a:pt x="121" y="40"/>
                    <a:pt x="120" y="45"/>
                    <a:pt x="118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50"/>
                    <a:pt x="118" y="50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20" y="45"/>
                    <a:pt x="121" y="40"/>
                    <a:pt x="121" y="35"/>
                  </a:cubicBezTo>
                  <a:moveTo>
                    <a:pt x="97" y="2"/>
                  </a:move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moveTo>
                    <a:pt x="89" y="0"/>
                  </a:moveTo>
                  <a:cubicBezTo>
                    <a:pt x="92" y="0"/>
                    <a:pt x="94" y="1"/>
                    <a:pt x="97" y="2"/>
                  </a:cubicBezTo>
                  <a:cubicBezTo>
                    <a:pt x="95" y="1"/>
                    <a:pt x="92" y="0"/>
                    <a:pt x="89" y="0"/>
                  </a:cubicBezTo>
                  <a:moveTo>
                    <a:pt x="8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7" y="3"/>
                    <a:pt x="76" y="0"/>
                    <a:pt x="85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Freeform 82">
              <a:extLst>
                <a:ext uri="{FF2B5EF4-FFF2-40B4-BE49-F238E27FC236}">
                  <a16:creationId xmlns:a16="http://schemas.microsoft.com/office/drawing/2014/main" id="{F52F2A0B-E026-8645-8127-FB5A40DA08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59763" y="1671638"/>
              <a:ext cx="309563" cy="292100"/>
            </a:xfrm>
            <a:custGeom>
              <a:avLst/>
              <a:gdLst>
                <a:gd name="T0" fmla="*/ 169 w 177"/>
                <a:gd name="T1" fmla="*/ 50 h 167"/>
                <a:gd name="T2" fmla="*/ 169 w 177"/>
                <a:gd name="T3" fmla="*/ 50 h 167"/>
                <a:gd name="T4" fmla="*/ 169 w 177"/>
                <a:gd name="T5" fmla="*/ 50 h 167"/>
                <a:gd name="T6" fmla="*/ 169 w 177"/>
                <a:gd name="T7" fmla="*/ 51 h 167"/>
                <a:gd name="T8" fmla="*/ 169 w 177"/>
                <a:gd name="T9" fmla="*/ 51 h 167"/>
                <a:gd name="T10" fmla="*/ 169 w 177"/>
                <a:gd name="T11" fmla="*/ 51 h 167"/>
                <a:gd name="T12" fmla="*/ 169 w 177"/>
                <a:gd name="T13" fmla="*/ 51 h 167"/>
                <a:gd name="T14" fmla="*/ 169 w 177"/>
                <a:gd name="T15" fmla="*/ 51 h 167"/>
                <a:gd name="T16" fmla="*/ 158 w 177"/>
                <a:gd name="T17" fmla="*/ 58 h 167"/>
                <a:gd name="T18" fmla="*/ 158 w 177"/>
                <a:gd name="T19" fmla="*/ 58 h 167"/>
                <a:gd name="T20" fmla="*/ 157 w 177"/>
                <a:gd name="T21" fmla="*/ 58 h 167"/>
                <a:gd name="T22" fmla="*/ 157 w 177"/>
                <a:gd name="T23" fmla="*/ 58 h 167"/>
                <a:gd name="T24" fmla="*/ 157 w 177"/>
                <a:gd name="T25" fmla="*/ 58 h 167"/>
                <a:gd name="T26" fmla="*/ 147 w 177"/>
                <a:gd name="T27" fmla="*/ 61 h 167"/>
                <a:gd name="T28" fmla="*/ 147 w 177"/>
                <a:gd name="T29" fmla="*/ 61 h 167"/>
                <a:gd name="T30" fmla="*/ 147 w 177"/>
                <a:gd name="T31" fmla="*/ 61 h 167"/>
                <a:gd name="T32" fmla="*/ 146 w 177"/>
                <a:gd name="T33" fmla="*/ 61 h 167"/>
                <a:gd name="T34" fmla="*/ 146 w 177"/>
                <a:gd name="T35" fmla="*/ 61 h 167"/>
                <a:gd name="T36" fmla="*/ 144 w 177"/>
                <a:gd name="T37" fmla="*/ 61 h 167"/>
                <a:gd name="T38" fmla="*/ 144 w 177"/>
                <a:gd name="T39" fmla="*/ 61 h 167"/>
                <a:gd name="T40" fmla="*/ 59 w 177"/>
                <a:gd name="T41" fmla="*/ 61 h 167"/>
                <a:gd name="T42" fmla="*/ 13 w 177"/>
                <a:gd name="T43" fmla="*/ 106 h 167"/>
                <a:gd name="T44" fmla="*/ 13 w 177"/>
                <a:gd name="T45" fmla="*/ 156 h 167"/>
                <a:gd name="T46" fmla="*/ 38 w 177"/>
                <a:gd name="T47" fmla="*/ 167 h 167"/>
                <a:gd name="T48" fmla="*/ 63 w 177"/>
                <a:gd name="T49" fmla="*/ 156 h 167"/>
                <a:gd name="T50" fmla="*/ 169 w 177"/>
                <a:gd name="T51" fmla="*/ 50 h 167"/>
                <a:gd name="T52" fmla="*/ 177 w 177"/>
                <a:gd name="T53" fmla="*/ 11 h 167"/>
                <a:gd name="T54" fmla="*/ 177 w 177"/>
                <a:gd name="T55" fmla="*/ 11 h 167"/>
                <a:gd name="T56" fmla="*/ 177 w 177"/>
                <a:gd name="T57" fmla="*/ 11 h 167"/>
                <a:gd name="T58" fmla="*/ 169 w 177"/>
                <a:gd name="T59" fmla="*/ 0 h 167"/>
                <a:gd name="T60" fmla="*/ 169 w 177"/>
                <a:gd name="T61" fmla="*/ 0 h 167"/>
                <a:gd name="T62" fmla="*/ 176 w 177"/>
                <a:gd name="T63" fmla="*/ 11 h 167"/>
                <a:gd name="T64" fmla="*/ 176 w 177"/>
                <a:gd name="T65" fmla="*/ 11 h 167"/>
                <a:gd name="T66" fmla="*/ 177 w 177"/>
                <a:gd name="T67" fmla="*/ 11 h 167"/>
                <a:gd name="T68" fmla="*/ 177 w 177"/>
                <a:gd name="T69" fmla="*/ 11 h 167"/>
                <a:gd name="T70" fmla="*/ 169 w 177"/>
                <a:gd name="T71" fmla="*/ 0 h 167"/>
                <a:gd name="T72" fmla="*/ 169 w 177"/>
                <a:gd name="T7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" h="167">
                  <a:moveTo>
                    <a:pt x="169" y="50"/>
                  </a:moveTo>
                  <a:cubicBezTo>
                    <a:pt x="169" y="50"/>
                    <a:pt x="169" y="50"/>
                    <a:pt x="169" y="50"/>
                  </a:cubicBezTo>
                  <a:cubicBezTo>
                    <a:pt x="169" y="50"/>
                    <a:pt x="169" y="50"/>
                    <a:pt x="169" y="50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5" y="54"/>
                    <a:pt x="162" y="56"/>
                    <a:pt x="158" y="58"/>
                  </a:cubicBezTo>
                  <a:cubicBezTo>
                    <a:pt x="158" y="58"/>
                    <a:pt x="158" y="58"/>
                    <a:pt x="158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4" y="59"/>
                    <a:pt x="150" y="60"/>
                    <a:pt x="147" y="61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1"/>
                    <a:pt x="146" y="61"/>
                    <a:pt x="146" y="61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6" y="61"/>
                    <a:pt x="145" y="61"/>
                    <a:pt x="144" y="61"/>
                  </a:cubicBezTo>
                  <a:cubicBezTo>
                    <a:pt x="144" y="61"/>
                    <a:pt x="144" y="61"/>
                    <a:pt x="144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0" y="120"/>
                    <a:pt x="0" y="142"/>
                    <a:pt x="13" y="156"/>
                  </a:cubicBezTo>
                  <a:cubicBezTo>
                    <a:pt x="20" y="163"/>
                    <a:pt x="29" y="167"/>
                    <a:pt x="38" y="167"/>
                  </a:cubicBezTo>
                  <a:cubicBezTo>
                    <a:pt x="48" y="167"/>
                    <a:pt x="57" y="163"/>
                    <a:pt x="63" y="156"/>
                  </a:cubicBezTo>
                  <a:cubicBezTo>
                    <a:pt x="169" y="50"/>
                    <a:pt x="169" y="50"/>
                    <a:pt x="169" y="50"/>
                  </a:cubicBezTo>
                  <a:moveTo>
                    <a:pt x="177" y="11"/>
                  </a:moveTo>
                  <a:cubicBezTo>
                    <a:pt x="177" y="11"/>
                    <a:pt x="177" y="11"/>
                    <a:pt x="177" y="11"/>
                  </a:cubicBezTo>
                  <a:cubicBezTo>
                    <a:pt x="177" y="11"/>
                    <a:pt x="177" y="11"/>
                    <a:pt x="177" y="11"/>
                  </a:cubicBezTo>
                  <a:moveTo>
                    <a:pt x="169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72" y="3"/>
                    <a:pt x="175" y="7"/>
                    <a:pt x="176" y="11"/>
                  </a:cubicBezTo>
                  <a:cubicBezTo>
                    <a:pt x="176" y="11"/>
                    <a:pt x="176" y="11"/>
                    <a:pt x="176" y="11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75" y="7"/>
                    <a:pt x="172" y="3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" name="Freeform 83">
              <a:extLst>
                <a:ext uri="{FF2B5EF4-FFF2-40B4-BE49-F238E27FC236}">
                  <a16:creationId xmlns:a16="http://schemas.microsoft.com/office/drawing/2014/main" id="{69F5DDE4-F7D0-7E46-A5C7-6192EEA09A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950" y="1690688"/>
              <a:ext cx="211138" cy="87312"/>
            </a:xfrm>
            <a:custGeom>
              <a:avLst/>
              <a:gdLst>
                <a:gd name="T0" fmla="*/ 87 w 121"/>
                <a:gd name="T1" fmla="*/ 50 h 50"/>
                <a:gd name="T2" fmla="*/ 87 w 121"/>
                <a:gd name="T3" fmla="*/ 50 h 50"/>
                <a:gd name="T4" fmla="*/ 87 w 121"/>
                <a:gd name="T5" fmla="*/ 50 h 50"/>
                <a:gd name="T6" fmla="*/ 88 w 121"/>
                <a:gd name="T7" fmla="*/ 50 h 50"/>
                <a:gd name="T8" fmla="*/ 88 w 121"/>
                <a:gd name="T9" fmla="*/ 50 h 50"/>
                <a:gd name="T10" fmla="*/ 88 w 121"/>
                <a:gd name="T11" fmla="*/ 50 h 50"/>
                <a:gd name="T12" fmla="*/ 98 w 121"/>
                <a:gd name="T13" fmla="*/ 47 h 50"/>
                <a:gd name="T14" fmla="*/ 88 w 121"/>
                <a:gd name="T15" fmla="*/ 50 h 50"/>
                <a:gd name="T16" fmla="*/ 98 w 121"/>
                <a:gd name="T17" fmla="*/ 47 h 50"/>
                <a:gd name="T18" fmla="*/ 98 w 121"/>
                <a:gd name="T19" fmla="*/ 47 h 50"/>
                <a:gd name="T20" fmla="*/ 98 w 121"/>
                <a:gd name="T21" fmla="*/ 47 h 50"/>
                <a:gd name="T22" fmla="*/ 98 w 121"/>
                <a:gd name="T23" fmla="*/ 47 h 50"/>
                <a:gd name="T24" fmla="*/ 99 w 121"/>
                <a:gd name="T25" fmla="*/ 47 h 50"/>
                <a:gd name="T26" fmla="*/ 99 w 121"/>
                <a:gd name="T27" fmla="*/ 47 h 50"/>
                <a:gd name="T28" fmla="*/ 99 w 121"/>
                <a:gd name="T29" fmla="*/ 47 h 50"/>
                <a:gd name="T30" fmla="*/ 110 w 121"/>
                <a:gd name="T31" fmla="*/ 40 h 50"/>
                <a:gd name="T32" fmla="*/ 110 w 121"/>
                <a:gd name="T33" fmla="*/ 40 h 50"/>
                <a:gd name="T34" fmla="*/ 110 w 121"/>
                <a:gd name="T35" fmla="*/ 40 h 50"/>
                <a:gd name="T36" fmla="*/ 110 w 121"/>
                <a:gd name="T37" fmla="*/ 40 h 50"/>
                <a:gd name="T38" fmla="*/ 110 w 121"/>
                <a:gd name="T39" fmla="*/ 40 h 50"/>
                <a:gd name="T40" fmla="*/ 110 w 121"/>
                <a:gd name="T41" fmla="*/ 40 h 50"/>
                <a:gd name="T42" fmla="*/ 110 w 121"/>
                <a:gd name="T43" fmla="*/ 39 h 50"/>
                <a:gd name="T44" fmla="*/ 110 w 121"/>
                <a:gd name="T45" fmla="*/ 40 h 50"/>
                <a:gd name="T46" fmla="*/ 110 w 121"/>
                <a:gd name="T47" fmla="*/ 39 h 50"/>
                <a:gd name="T48" fmla="*/ 110 w 121"/>
                <a:gd name="T49" fmla="*/ 39 h 50"/>
                <a:gd name="T50" fmla="*/ 110 w 121"/>
                <a:gd name="T51" fmla="*/ 39 h 50"/>
                <a:gd name="T52" fmla="*/ 110 w 121"/>
                <a:gd name="T53" fmla="*/ 39 h 50"/>
                <a:gd name="T54" fmla="*/ 110 w 121"/>
                <a:gd name="T55" fmla="*/ 39 h 50"/>
                <a:gd name="T56" fmla="*/ 35 w 121"/>
                <a:gd name="T57" fmla="*/ 14 h 50"/>
                <a:gd name="T58" fmla="*/ 0 w 121"/>
                <a:gd name="T59" fmla="*/ 50 h 50"/>
                <a:gd name="T60" fmla="*/ 85 w 121"/>
                <a:gd name="T61" fmla="*/ 50 h 50"/>
                <a:gd name="T62" fmla="*/ 60 w 121"/>
                <a:gd name="T63" fmla="*/ 39 h 50"/>
                <a:gd name="T64" fmla="*/ 35 w 121"/>
                <a:gd name="T65" fmla="*/ 14 h 50"/>
                <a:gd name="T66" fmla="*/ 118 w 121"/>
                <a:gd name="T67" fmla="*/ 0 h 50"/>
                <a:gd name="T68" fmla="*/ 121 w 121"/>
                <a:gd name="T69" fmla="*/ 14 h 50"/>
                <a:gd name="T70" fmla="*/ 118 w 121"/>
                <a:gd name="T71" fmla="*/ 0 h 50"/>
                <a:gd name="T72" fmla="*/ 118 w 121"/>
                <a:gd name="T73" fmla="*/ 0 h 50"/>
                <a:gd name="T74" fmla="*/ 118 w 121"/>
                <a:gd name="T75" fmla="*/ 0 h 50"/>
                <a:gd name="T76" fmla="*/ 118 w 121"/>
                <a:gd name="T77" fmla="*/ 0 h 50"/>
                <a:gd name="T78" fmla="*/ 117 w 121"/>
                <a:gd name="T79" fmla="*/ 0 h 50"/>
                <a:gd name="T80" fmla="*/ 117 w 121"/>
                <a:gd name="T81" fmla="*/ 0 h 50"/>
                <a:gd name="T82" fmla="*/ 117 w 121"/>
                <a:gd name="T8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" h="50">
                  <a:moveTo>
                    <a:pt x="87" y="50"/>
                  </a:move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moveTo>
                    <a:pt x="88" y="50"/>
                  </a:moveTo>
                  <a:cubicBezTo>
                    <a:pt x="88" y="50"/>
                    <a:pt x="88" y="50"/>
                    <a:pt x="88" y="50"/>
                  </a:cubicBezTo>
                  <a:cubicBezTo>
                    <a:pt x="88" y="50"/>
                    <a:pt x="88" y="50"/>
                    <a:pt x="88" y="50"/>
                  </a:cubicBezTo>
                  <a:moveTo>
                    <a:pt x="98" y="47"/>
                  </a:moveTo>
                  <a:cubicBezTo>
                    <a:pt x="95" y="49"/>
                    <a:pt x="91" y="49"/>
                    <a:pt x="88" y="50"/>
                  </a:cubicBezTo>
                  <a:cubicBezTo>
                    <a:pt x="91" y="49"/>
                    <a:pt x="95" y="48"/>
                    <a:pt x="98" y="47"/>
                  </a:cubicBezTo>
                  <a:moveTo>
                    <a:pt x="98" y="47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98" y="47"/>
                    <a:pt x="98" y="47"/>
                    <a:pt x="98" y="47"/>
                  </a:cubicBezTo>
                  <a:moveTo>
                    <a:pt x="99" y="47"/>
                  </a:moveTo>
                  <a:cubicBezTo>
                    <a:pt x="99" y="47"/>
                    <a:pt x="99" y="47"/>
                    <a:pt x="99" y="47"/>
                  </a:cubicBezTo>
                  <a:cubicBezTo>
                    <a:pt x="99" y="47"/>
                    <a:pt x="99" y="47"/>
                    <a:pt x="99" y="47"/>
                  </a:cubicBezTo>
                  <a:moveTo>
                    <a:pt x="110" y="40"/>
                  </a:move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moveTo>
                    <a:pt x="110" y="40"/>
                  </a:move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moveTo>
                    <a:pt x="110" y="39"/>
                  </a:move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39"/>
                  </a:cubicBezTo>
                  <a:moveTo>
                    <a:pt x="110" y="39"/>
                  </a:move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moveTo>
                    <a:pt x="35" y="14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6" y="50"/>
                    <a:pt x="67" y="46"/>
                    <a:pt x="60" y="39"/>
                  </a:cubicBezTo>
                  <a:cubicBezTo>
                    <a:pt x="35" y="14"/>
                    <a:pt x="35" y="14"/>
                    <a:pt x="35" y="14"/>
                  </a:cubicBezTo>
                  <a:moveTo>
                    <a:pt x="118" y="0"/>
                  </a:moveTo>
                  <a:cubicBezTo>
                    <a:pt x="120" y="4"/>
                    <a:pt x="121" y="9"/>
                    <a:pt x="121" y="14"/>
                  </a:cubicBezTo>
                  <a:cubicBezTo>
                    <a:pt x="121" y="9"/>
                    <a:pt x="120" y="4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moveTo>
                    <a:pt x="117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" name="Freeform 84">
              <a:extLst>
                <a:ext uri="{FF2B5EF4-FFF2-40B4-BE49-F238E27FC236}">
                  <a16:creationId xmlns:a16="http://schemas.microsoft.com/office/drawing/2014/main" id="{A73D6567-2235-3147-9997-A9BF71A2FC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0588" y="1654176"/>
              <a:ext cx="58738" cy="123825"/>
            </a:xfrm>
            <a:custGeom>
              <a:avLst/>
              <a:gdLst>
                <a:gd name="T0" fmla="*/ 0 w 33"/>
                <a:gd name="T1" fmla="*/ 71 h 71"/>
                <a:gd name="T2" fmla="*/ 0 w 33"/>
                <a:gd name="T3" fmla="*/ 71 h 71"/>
                <a:gd name="T4" fmla="*/ 3 w 33"/>
                <a:gd name="T5" fmla="*/ 71 h 71"/>
                <a:gd name="T6" fmla="*/ 3 w 33"/>
                <a:gd name="T7" fmla="*/ 71 h 71"/>
                <a:gd name="T8" fmla="*/ 3 w 33"/>
                <a:gd name="T9" fmla="*/ 71 h 71"/>
                <a:gd name="T10" fmla="*/ 13 w 33"/>
                <a:gd name="T11" fmla="*/ 68 h 71"/>
                <a:gd name="T12" fmla="*/ 13 w 33"/>
                <a:gd name="T13" fmla="*/ 68 h 71"/>
                <a:gd name="T14" fmla="*/ 13 w 33"/>
                <a:gd name="T15" fmla="*/ 68 h 71"/>
                <a:gd name="T16" fmla="*/ 25 w 33"/>
                <a:gd name="T17" fmla="*/ 61 h 71"/>
                <a:gd name="T18" fmla="*/ 25 w 33"/>
                <a:gd name="T19" fmla="*/ 61 h 71"/>
                <a:gd name="T20" fmla="*/ 25 w 33"/>
                <a:gd name="T21" fmla="*/ 61 h 71"/>
                <a:gd name="T22" fmla="*/ 25 w 33"/>
                <a:gd name="T23" fmla="*/ 61 h 71"/>
                <a:gd name="T24" fmla="*/ 25 w 33"/>
                <a:gd name="T25" fmla="*/ 61 h 71"/>
                <a:gd name="T26" fmla="*/ 25 w 33"/>
                <a:gd name="T27" fmla="*/ 60 h 71"/>
                <a:gd name="T28" fmla="*/ 26 w 33"/>
                <a:gd name="T29" fmla="*/ 60 h 71"/>
                <a:gd name="T30" fmla="*/ 26 w 33"/>
                <a:gd name="T31" fmla="*/ 60 h 71"/>
                <a:gd name="T32" fmla="*/ 26 w 33"/>
                <a:gd name="T33" fmla="*/ 60 h 71"/>
                <a:gd name="T34" fmla="*/ 26 w 33"/>
                <a:gd name="T35" fmla="*/ 60 h 71"/>
                <a:gd name="T36" fmla="*/ 26 w 33"/>
                <a:gd name="T37" fmla="*/ 60 h 71"/>
                <a:gd name="T38" fmla="*/ 26 w 33"/>
                <a:gd name="T39" fmla="*/ 60 h 71"/>
                <a:gd name="T40" fmla="*/ 26 w 33"/>
                <a:gd name="T41" fmla="*/ 59 h 71"/>
                <a:gd name="T42" fmla="*/ 26 w 33"/>
                <a:gd name="T43" fmla="*/ 59 h 71"/>
                <a:gd name="T44" fmla="*/ 26 w 33"/>
                <a:gd name="T45" fmla="*/ 59 h 71"/>
                <a:gd name="T46" fmla="*/ 33 w 33"/>
                <a:gd name="T47" fmla="*/ 50 h 71"/>
                <a:gd name="T48" fmla="*/ 33 w 33"/>
                <a:gd name="T49" fmla="*/ 50 h 71"/>
                <a:gd name="T50" fmla="*/ 33 w 33"/>
                <a:gd name="T51" fmla="*/ 21 h 71"/>
                <a:gd name="T52" fmla="*/ 12 w 33"/>
                <a:gd name="T53" fmla="*/ 2 h 71"/>
                <a:gd name="T54" fmla="*/ 25 w 33"/>
                <a:gd name="T55" fmla="*/ 10 h 71"/>
                <a:gd name="T56" fmla="*/ 12 w 33"/>
                <a:gd name="T57" fmla="*/ 2 h 71"/>
                <a:gd name="T58" fmla="*/ 12 w 33"/>
                <a:gd name="T59" fmla="*/ 2 h 71"/>
                <a:gd name="T60" fmla="*/ 0 w 33"/>
                <a:gd name="T61" fmla="*/ 0 h 71"/>
                <a:gd name="T62" fmla="*/ 0 w 33"/>
                <a:gd name="T63" fmla="*/ 0 h 71"/>
                <a:gd name="T64" fmla="*/ 0 w 33"/>
                <a:gd name="T6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" h="71">
                  <a:moveTo>
                    <a:pt x="2" y="71"/>
                  </a:moveTo>
                  <a:cubicBezTo>
                    <a:pt x="2" y="71"/>
                    <a:pt x="1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1"/>
                    <a:pt x="2" y="71"/>
                    <a:pt x="2" y="71"/>
                  </a:cubicBezTo>
                  <a:moveTo>
                    <a:pt x="3" y="71"/>
                  </a:moveTo>
                  <a:cubicBezTo>
                    <a:pt x="3" y="71"/>
                    <a:pt x="2" y="71"/>
                    <a:pt x="2" y="71"/>
                  </a:cubicBezTo>
                  <a:cubicBezTo>
                    <a:pt x="2" y="71"/>
                    <a:pt x="3" y="71"/>
                    <a:pt x="3" y="71"/>
                  </a:cubicBezTo>
                  <a:moveTo>
                    <a:pt x="3" y="71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moveTo>
                    <a:pt x="13" y="68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moveTo>
                    <a:pt x="14" y="68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4" y="68"/>
                  </a:cubicBezTo>
                  <a:moveTo>
                    <a:pt x="25" y="61"/>
                  </a:moveTo>
                  <a:cubicBezTo>
                    <a:pt x="22" y="64"/>
                    <a:pt x="18" y="66"/>
                    <a:pt x="14" y="68"/>
                  </a:cubicBezTo>
                  <a:cubicBezTo>
                    <a:pt x="18" y="66"/>
                    <a:pt x="21" y="64"/>
                    <a:pt x="25" y="61"/>
                  </a:cubicBezTo>
                  <a:moveTo>
                    <a:pt x="25" y="61"/>
                  </a:moveTo>
                  <a:cubicBezTo>
                    <a:pt x="25" y="61"/>
                    <a:pt x="25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moveTo>
                    <a:pt x="25" y="61"/>
                  </a:moveTo>
                  <a:cubicBezTo>
                    <a:pt x="25" y="61"/>
                    <a:pt x="25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moveTo>
                    <a:pt x="25" y="60"/>
                  </a:move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moveTo>
                    <a:pt x="26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moveTo>
                    <a:pt x="26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moveTo>
                    <a:pt x="26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moveTo>
                    <a:pt x="26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moveTo>
                    <a:pt x="26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6" y="59"/>
                    <a:pt x="26" y="59"/>
                  </a:cubicBezTo>
                  <a:moveTo>
                    <a:pt x="32" y="50"/>
                  </a:moveTo>
                  <a:cubicBezTo>
                    <a:pt x="31" y="53"/>
                    <a:pt x="29" y="57"/>
                    <a:pt x="26" y="59"/>
                  </a:cubicBezTo>
                  <a:cubicBezTo>
                    <a:pt x="29" y="57"/>
                    <a:pt x="31" y="53"/>
                    <a:pt x="32" y="50"/>
                  </a:cubicBezTo>
                  <a:moveTo>
                    <a:pt x="33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moveTo>
                    <a:pt x="32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2" y="21"/>
                  </a:cubicBezTo>
                  <a:moveTo>
                    <a:pt x="12" y="2"/>
                  </a:moveTo>
                  <a:cubicBezTo>
                    <a:pt x="21" y="5"/>
                    <a:pt x="29" y="12"/>
                    <a:pt x="32" y="21"/>
                  </a:cubicBezTo>
                  <a:cubicBezTo>
                    <a:pt x="31" y="17"/>
                    <a:pt x="28" y="13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2" y="7"/>
                    <a:pt x="17" y="4"/>
                    <a:pt x="12" y="2"/>
                  </a:cubicBezTo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008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Freeform 85">
              <a:extLst>
                <a:ext uri="{FF2B5EF4-FFF2-40B4-BE49-F238E27FC236}">
                  <a16:creationId xmlns:a16="http://schemas.microsoft.com/office/drawing/2014/main" id="{A6BA0A04-F8CC-CB45-95D4-6CBE92FAF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5656" y="1654176"/>
              <a:ext cx="150813" cy="123825"/>
            </a:xfrm>
            <a:custGeom>
              <a:avLst/>
              <a:gdLst>
                <a:gd name="T0" fmla="*/ 50 w 86"/>
                <a:gd name="T1" fmla="*/ 0 h 71"/>
                <a:gd name="T2" fmla="*/ 50 w 86"/>
                <a:gd name="T3" fmla="*/ 0 h 71"/>
                <a:gd name="T4" fmla="*/ 25 w 86"/>
                <a:gd name="T5" fmla="*/ 10 h 71"/>
                <a:gd name="T6" fmla="*/ 0 w 86"/>
                <a:gd name="T7" fmla="*/ 35 h 71"/>
                <a:gd name="T8" fmla="*/ 25 w 86"/>
                <a:gd name="T9" fmla="*/ 60 h 71"/>
                <a:gd name="T10" fmla="*/ 50 w 86"/>
                <a:gd name="T11" fmla="*/ 71 h 71"/>
                <a:gd name="T12" fmla="*/ 50 w 86"/>
                <a:gd name="T13" fmla="*/ 71 h 71"/>
                <a:gd name="T14" fmla="*/ 52 w 86"/>
                <a:gd name="T15" fmla="*/ 71 h 71"/>
                <a:gd name="T16" fmla="*/ 52 w 86"/>
                <a:gd name="T17" fmla="*/ 71 h 71"/>
                <a:gd name="T18" fmla="*/ 53 w 86"/>
                <a:gd name="T19" fmla="*/ 71 h 71"/>
                <a:gd name="T20" fmla="*/ 53 w 86"/>
                <a:gd name="T21" fmla="*/ 71 h 71"/>
                <a:gd name="T22" fmla="*/ 53 w 86"/>
                <a:gd name="T23" fmla="*/ 71 h 71"/>
                <a:gd name="T24" fmla="*/ 63 w 86"/>
                <a:gd name="T25" fmla="*/ 68 h 71"/>
                <a:gd name="T26" fmla="*/ 63 w 86"/>
                <a:gd name="T27" fmla="*/ 68 h 71"/>
                <a:gd name="T28" fmla="*/ 63 w 86"/>
                <a:gd name="T29" fmla="*/ 68 h 71"/>
                <a:gd name="T30" fmla="*/ 64 w 86"/>
                <a:gd name="T31" fmla="*/ 68 h 71"/>
                <a:gd name="T32" fmla="*/ 64 w 86"/>
                <a:gd name="T33" fmla="*/ 68 h 71"/>
                <a:gd name="T34" fmla="*/ 75 w 86"/>
                <a:gd name="T35" fmla="*/ 61 h 71"/>
                <a:gd name="T36" fmla="*/ 75 w 86"/>
                <a:gd name="T37" fmla="*/ 61 h 71"/>
                <a:gd name="T38" fmla="*/ 75 w 86"/>
                <a:gd name="T39" fmla="*/ 61 h 71"/>
                <a:gd name="T40" fmla="*/ 75 w 86"/>
                <a:gd name="T41" fmla="*/ 61 h 71"/>
                <a:gd name="T42" fmla="*/ 75 w 86"/>
                <a:gd name="T43" fmla="*/ 61 h 71"/>
                <a:gd name="T44" fmla="*/ 75 w 86"/>
                <a:gd name="T45" fmla="*/ 60 h 71"/>
                <a:gd name="T46" fmla="*/ 75 w 86"/>
                <a:gd name="T47" fmla="*/ 60 h 71"/>
                <a:gd name="T48" fmla="*/ 75 w 86"/>
                <a:gd name="T49" fmla="*/ 60 h 71"/>
                <a:gd name="T50" fmla="*/ 75 w 86"/>
                <a:gd name="T51" fmla="*/ 60 h 71"/>
                <a:gd name="T52" fmla="*/ 76 w 86"/>
                <a:gd name="T53" fmla="*/ 60 h 71"/>
                <a:gd name="T54" fmla="*/ 76 w 86"/>
                <a:gd name="T55" fmla="*/ 60 h 71"/>
                <a:gd name="T56" fmla="*/ 76 w 86"/>
                <a:gd name="T57" fmla="*/ 60 h 71"/>
                <a:gd name="T58" fmla="*/ 76 w 86"/>
                <a:gd name="T59" fmla="*/ 60 h 71"/>
                <a:gd name="T60" fmla="*/ 76 w 86"/>
                <a:gd name="T61" fmla="*/ 60 h 71"/>
                <a:gd name="T62" fmla="*/ 76 w 86"/>
                <a:gd name="T63" fmla="*/ 60 h 71"/>
                <a:gd name="T64" fmla="*/ 76 w 86"/>
                <a:gd name="T65" fmla="*/ 60 h 71"/>
                <a:gd name="T66" fmla="*/ 76 w 86"/>
                <a:gd name="T67" fmla="*/ 60 h 71"/>
                <a:gd name="T68" fmla="*/ 76 w 86"/>
                <a:gd name="T69" fmla="*/ 59 h 71"/>
                <a:gd name="T70" fmla="*/ 76 w 86"/>
                <a:gd name="T71" fmla="*/ 59 h 71"/>
                <a:gd name="T72" fmla="*/ 76 w 86"/>
                <a:gd name="T73" fmla="*/ 59 h 71"/>
                <a:gd name="T74" fmla="*/ 82 w 86"/>
                <a:gd name="T75" fmla="*/ 50 h 71"/>
                <a:gd name="T76" fmla="*/ 83 w 86"/>
                <a:gd name="T77" fmla="*/ 50 h 71"/>
                <a:gd name="T78" fmla="*/ 83 w 86"/>
                <a:gd name="T79" fmla="*/ 50 h 71"/>
                <a:gd name="T80" fmla="*/ 86 w 86"/>
                <a:gd name="T81" fmla="*/ 35 h 71"/>
                <a:gd name="T82" fmla="*/ 83 w 86"/>
                <a:gd name="T83" fmla="*/ 21 h 71"/>
                <a:gd name="T84" fmla="*/ 82 w 86"/>
                <a:gd name="T85" fmla="*/ 21 h 71"/>
                <a:gd name="T86" fmla="*/ 82 w 86"/>
                <a:gd name="T87" fmla="*/ 21 h 71"/>
                <a:gd name="T88" fmla="*/ 62 w 86"/>
                <a:gd name="T89" fmla="*/ 2 h 71"/>
                <a:gd name="T90" fmla="*/ 62 w 86"/>
                <a:gd name="T91" fmla="*/ 2 h 71"/>
                <a:gd name="T92" fmla="*/ 62 w 86"/>
                <a:gd name="T93" fmla="*/ 2 h 71"/>
                <a:gd name="T94" fmla="*/ 54 w 86"/>
                <a:gd name="T95" fmla="*/ 0 h 71"/>
                <a:gd name="T96" fmla="*/ 50 w 86"/>
                <a:gd name="T9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" h="71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1" y="0"/>
                    <a:pt x="32" y="3"/>
                    <a:pt x="25" y="1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32" y="67"/>
                    <a:pt x="41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1"/>
                    <a:pt x="52" y="71"/>
                    <a:pt x="52" y="71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2" y="71"/>
                    <a:pt x="53" y="71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6" y="70"/>
                    <a:pt x="60" y="70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63" y="68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8" y="66"/>
                    <a:pt x="72" y="64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57"/>
                    <a:pt x="81" y="53"/>
                    <a:pt x="82" y="50"/>
                  </a:cubicBezTo>
                  <a:cubicBezTo>
                    <a:pt x="82" y="50"/>
                    <a:pt x="82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5" y="45"/>
                    <a:pt x="86" y="40"/>
                    <a:pt x="86" y="35"/>
                  </a:cubicBezTo>
                  <a:cubicBezTo>
                    <a:pt x="86" y="30"/>
                    <a:pt x="85" y="25"/>
                    <a:pt x="83" y="21"/>
                  </a:cubicBezTo>
                  <a:cubicBezTo>
                    <a:pt x="83" y="21"/>
                    <a:pt x="83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79" y="12"/>
                    <a:pt x="71" y="5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9" y="1"/>
                    <a:pt x="57" y="0"/>
                    <a:pt x="54" y="0"/>
                  </a:cubicBezTo>
                  <a:cubicBezTo>
                    <a:pt x="53" y="0"/>
                    <a:pt x="52" y="0"/>
                    <a:pt x="50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" name="Freeform 79">
              <a:extLst>
                <a:ext uri="{FF2B5EF4-FFF2-40B4-BE49-F238E27FC236}">
                  <a16:creationId xmlns:a16="http://schemas.microsoft.com/office/drawing/2014/main" id="{5F4EABB3-0D5A-134A-8237-EC806944F5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4387" y="1654176"/>
              <a:ext cx="2468563" cy="123826"/>
            </a:xfrm>
            <a:custGeom>
              <a:avLst/>
              <a:gdLst>
                <a:gd name="T0" fmla="*/ 1402 w 1412"/>
                <a:gd name="T1" fmla="*/ 60 h 71"/>
                <a:gd name="T2" fmla="*/ 1401 w 1412"/>
                <a:gd name="T3" fmla="*/ 60 h 71"/>
                <a:gd name="T4" fmla="*/ 1401 w 1412"/>
                <a:gd name="T5" fmla="*/ 60 h 71"/>
                <a:gd name="T6" fmla="*/ 1402 w 1412"/>
                <a:gd name="T7" fmla="*/ 60 h 71"/>
                <a:gd name="T8" fmla="*/ 1402 w 1412"/>
                <a:gd name="T9" fmla="*/ 60 h 71"/>
                <a:gd name="T10" fmla="*/ 1402 w 1412"/>
                <a:gd name="T11" fmla="*/ 60 h 71"/>
                <a:gd name="T12" fmla="*/ 1402 w 1412"/>
                <a:gd name="T13" fmla="*/ 60 h 71"/>
                <a:gd name="T14" fmla="*/ 1402 w 1412"/>
                <a:gd name="T15" fmla="*/ 60 h 71"/>
                <a:gd name="T16" fmla="*/ 1402 w 1412"/>
                <a:gd name="T17" fmla="*/ 60 h 71"/>
                <a:gd name="T18" fmla="*/ 1402 w 1412"/>
                <a:gd name="T19" fmla="*/ 60 h 71"/>
                <a:gd name="T20" fmla="*/ 1402 w 1412"/>
                <a:gd name="T21" fmla="*/ 60 h 71"/>
                <a:gd name="T22" fmla="*/ 1402 w 1412"/>
                <a:gd name="T23" fmla="*/ 60 h 71"/>
                <a:gd name="T24" fmla="*/ 1402 w 1412"/>
                <a:gd name="T25" fmla="*/ 60 h 71"/>
                <a:gd name="T26" fmla="*/ 1409 w 1412"/>
                <a:gd name="T27" fmla="*/ 50 h 71"/>
                <a:gd name="T28" fmla="*/ 1409 w 1412"/>
                <a:gd name="T29" fmla="*/ 50 h 71"/>
                <a:gd name="T30" fmla="*/ 1409 w 1412"/>
                <a:gd name="T31" fmla="*/ 50 h 71"/>
                <a:gd name="T32" fmla="*/ 1409 w 1412"/>
                <a:gd name="T33" fmla="*/ 49 h 71"/>
                <a:gd name="T34" fmla="*/ 1409 w 1412"/>
                <a:gd name="T35" fmla="*/ 49 h 71"/>
                <a:gd name="T36" fmla="*/ 1409 w 1412"/>
                <a:gd name="T37" fmla="*/ 49 h 71"/>
                <a:gd name="T38" fmla="*/ 1409 w 1412"/>
                <a:gd name="T39" fmla="*/ 21 h 71"/>
                <a:gd name="T40" fmla="*/ 1412 w 1412"/>
                <a:gd name="T41" fmla="*/ 35 h 71"/>
                <a:gd name="T42" fmla="*/ 1409 w 1412"/>
                <a:gd name="T43" fmla="*/ 49 h 71"/>
                <a:gd name="T44" fmla="*/ 1412 w 1412"/>
                <a:gd name="T45" fmla="*/ 35 h 71"/>
                <a:gd name="T46" fmla="*/ 1409 w 1412"/>
                <a:gd name="T47" fmla="*/ 21 h 71"/>
                <a:gd name="T48" fmla="*/ 1409 w 1412"/>
                <a:gd name="T49" fmla="*/ 21 h 71"/>
                <a:gd name="T50" fmla="*/ 1409 w 1412"/>
                <a:gd name="T51" fmla="*/ 21 h 71"/>
                <a:gd name="T52" fmla="*/ 1409 w 1412"/>
                <a:gd name="T53" fmla="*/ 21 h 71"/>
                <a:gd name="T54" fmla="*/ 1291 w 1412"/>
                <a:gd name="T55" fmla="*/ 0 h 71"/>
                <a:gd name="T56" fmla="*/ 35 w 1412"/>
                <a:gd name="T57" fmla="*/ 0 h 71"/>
                <a:gd name="T58" fmla="*/ 0 w 1412"/>
                <a:gd name="T59" fmla="*/ 35 h 71"/>
                <a:gd name="T60" fmla="*/ 35 w 1412"/>
                <a:gd name="T61" fmla="*/ 71 h 71"/>
                <a:gd name="T62" fmla="*/ 1291 w 1412"/>
                <a:gd name="T63" fmla="*/ 71 h 71"/>
                <a:gd name="T64" fmla="*/ 1326 w 1412"/>
                <a:gd name="T65" fmla="*/ 35 h 71"/>
                <a:gd name="T66" fmla="*/ 1291 w 1412"/>
                <a:gd name="T6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2" h="71">
                  <a:moveTo>
                    <a:pt x="1402" y="60"/>
                  </a:moveTo>
                  <a:cubicBezTo>
                    <a:pt x="1401" y="60"/>
                    <a:pt x="1401" y="60"/>
                    <a:pt x="1401" y="60"/>
                  </a:cubicBezTo>
                  <a:cubicBezTo>
                    <a:pt x="1401" y="60"/>
                    <a:pt x="1401" y="60"/>
                    <a:pt x="1401" y="60"/>
                  </a:cubicBezTo>
                  <a:cubicBezTo>
                    <a:pt x="1401" y="60"/>
                    <a:pt x="1401" y="60"/>
                    <a:pt x="1402" y="60"/>
                  </a:cubicBezTo>
                  <a:moveTo>
                    <a:pt x="1402" y="60"/>
                  </a:moveTo>
                  <a:cubicBezTo>
                    <a:pt x="1402" y="60"/>
                    <a:pt x="1402" y="60"/>
                    <a:pt x="1402" y="60"/>
                  </a:cubicBezTo>
                  <a:cubicBezTo>
                    <a:pt x="1402" y="60"/>
                    <a:pt x="1402" y="60"/>
                    <a:pt x="1402" y="60"/>
                  </a:cubicBezTo>
                  <a:moveTo>
                    <a:pt x="1402" y="60"/>
                  </a:moveTo>
                  <a:cubicBezTo>
                    <a:pt x="1402" y="60"/>
                    <a:pt x="1402" y="60"/>
                    <a:pt x="1402" y="60"/>
                  </a:cubicBezTo>
                  <a:cubicBezTo>
                    <a:pt x="1402" y="60"/>
                    <a:pt x="1402" y="60"/>
                    <a:pt x="1402" y="60"/>
                  </a:cubicBezTo>
                  <a:moveTo>
                    <a:pt x="1402" y="60"/>
                  </a:moveTo>
                  <a:cubicBezTo>
                    <a:pt x="1402" y="60"/>
                    <a:pt x="1402" y="60"/>
                    <a:pt x="1402" y="60"/>
                  </a:cubicBezTo>
                  <a:cubicBezTo>
                    <a:pt x="1402" y="60"/>
                    <a:pt x="1402" y="60"/>
                    <a:pt x="1402" y="60"/>
                  </a:cubicBezTo>
                  <a:moveTo>
                    <a:pt x="1409" y="50"/>
                  </a:moveTo>
                  <a:cubicBezTo>
                    <a:pt x="1409" y="50"/>
                    <a:pt x="1409" y="50"/>
                    <a:pt x="1409" y="50"/>
                  </a:cubicBezTo>
                  <a:cubicBezTo>
                    <a:pt x="1409" y="50"/>
                    <a:pt x="1409" y="50"/>
                    <a:pt x="1409" y="50"/>
                  </a:cubicBezTo>
                  <a:moveTo>
                    <a:pt x="1409" y="49"/>
                  </a:moveTo>
                  <a:cubicBezTo>
                    <a:pt x="1409" y="49"/>
                    <a:pt x="1409" y="49"/>
                    <a:pt x="1409" y="49"/>
                  </a:cubicBezTo>
                  <a:cubicBezTo>
                    <a:pt x="1409" y="49"/>
                    <a:pt x="1409" y="49"/>
                    <a:pt x="1409" y="49"/>
                  </a:cubicBezTo>
                  <a:moveTo>
                    <a:pt x="1409" y="21"/>
                  </a:moveTo>
                  <a:cubicBezTo>
                    <a:pt x="1411" y="25"/>
                    <a:pt x="1412" y="30"/>
                    <a:pt x="1412" y="35"/>
                  </a:cubicBezTo>
                  <a:cubicBezTo>
                    <a:pt x="1412" y="40"/>
                    <a:pt x="1411" y="45"/>
                    <a:pt x="1409" y="49"/>
                  </a:cubicBezTo>
                  <a:cubicBezTo>
                    <a:pt x="1411" y="45"/>
                    <a:pt x="1412" y="40"/>
                    <a:pt x="1412" y="35"/>
                  </a:cubicBezTo>
                  <a:cubicBezTo>
                    <a:pt x="1412" y="30"/>
                    <a:pt x="1411" y="25"/>
                    <a:pt x="1409" y="21"/>
                  </a:cubicBezTo>
                  <a:moveTo>
                    <a:pt x="1409" y="21"/>
                  </a:moveTo>
                  <a:cubicBezTo>
                    <a:pt x="1409" y="21"/>
                    <a:pt x="1409" y="21"/>
                    <a:pt x="1409" y="21"/>
                  </a:cubicBezTo>
                  <a:cubicBezTo>
                    <a:pt x="1409" y="21"/>
                    <a:pt x="1409" y="21"/>
                    <a:pt x="1409" y="21"/>
                  </a:cubicBezTo>
                  <a:moveTo>
                    <a:pt x="1291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5"/>
                    <a:pt x="15" y="71"/>
                    <a:pt x="35" y="71"/>
                  </a:cubicBezTo>
                  <a:cubicBezTo>
                    <a:pt x="1291" y="71"/>
                    <a:pt x="1291" y="71"/>
                    <a:pt x="1291" y="71"/>
                  </a:cubicBezTo>
                  <a:cubicBezTo>
                    <a:pt x="1326" y="35"/>
                    <a:pt x="1326" y="35"/>
                    <a:pt x="1326" y="35"/>
                  </a:cubicBezTo>
                  <a:cubicBezTo>
                    <a:pt x="1291" y="0"/>
                    <a:pt x="1291" y="0"/>
                    <a:pt x="1291" y="0"/>
                  </a:cubicBez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0ECCAD9-398E-C642-BE83-90F1CD2AB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820" y="2296871"/>
            <a:ext cx="1579301" cy="53999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6350" algn="ctr">
            <a:noFill/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lvl="0" algn="ctr" defTabSz="457189">
              <a:defRPr/>
            </a:pPr>
            <a:r>
              <a:rPr lang="en-US" sz="1000" dirty="0">
                <a:solidFill>
                  <a:srgbClr val="FFFFFF"/>
                </a:solidFill>
                <a:latin typeface="CiscoSansTT Light"/>
                <a:cs typeface="CiscoSansTT Light" panose="020B0503020201020303" pitchFamily="34" charset="0"/>
              </a:rPr>
              <a:t>Secure Multicloud Networking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B86F55F-4786-7346-B633-74B3FEC80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170" y="3563143"/>
            <a:ext cx="1579299" cy="53999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6350" algn="ctr">
            <a:noFill/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lvl="0" algn="ctr" defTabSz="457189">
              <a:defRPr/>
            </a:pPr>
            <a:r>
              <a:rPr lang="en-US" sz="1000" dirty="0">
                <a:solidFill>
                  <a:srgbClr val="FFFFFF"/>
                </a:solidFill>
                <a:latin typeface="CiscoSansTT Light"/>
                <a:cs typeface="CiscoSansTT Light" panose="020B0503020201020303" pitchFamily="34" charset="0"/>
              </a:rPr>
              <a:t>Implement </a:t>
            </a:r>
            <a:br>
              <a:rPr lang="en-US" sz="1000" dirty="0">
                <a:solidFill>
                  <a:srgbClr val="FFFFFF"/>
                </a:solidFill>
                <a:latin typeface="CiscoSansTT Light"/>
                <a:cs typeface="CiscoSansTT Light" panose="020B0503020201020303" pitchFamily="34" charset="0"/>
              </a:rPr>
            </a:br>
            <a:r>
              <a:rPr lang="en-US" sz="1000" dirty="0">
                <a:solidFill>
                  <a:srgbClr val="FFFFFF"/>
                </a:solidFill>
                <a:latin typeface="CiscoSansTT Light"/>
                <a:cs typeface="CiscoSansTT Light" panose="020B0503020201020303" pitchFamily="34" charset="0"/>
              </a:rPr>
              <a:t>HA / DR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E347535F-A81F-0540-906D-275CD1F9B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644" y="1690242"/>
            <a:ext cx="1579301" cy="53999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lvl="0" algn="ctr" defTabSz="457189">
              <a:defRPr/>
            </a:pPr>
            <a:r>
              <a:rPr lang="en-US" sz="1000" dirty="0">
                <a:solidFill>
                  <a:srgbClr val="FFFFFF"/>
                </a:solidFill>
                <a:latin typeface="CiscoSansTT Light"/>
                <a:cs typeface="CiscoSansTT Light" panose="020B0503020201020303" pitchFamily="34" charset="0"/>
              </a:rPr>
              <a:t>Deploy and manage cloud applications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E8F097F-754B-B24D-A072-E85DE0FB2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644" y="2296871"/>
            <a:ext cx="1579299" cy="5399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lvl="0" algn="ctr" defTabSz="457189">
              <a:defRPr/>
            </a:pPr>
            <a:r>
              <a:rPr lang="en-US" sz="1000" dirty="0">
                <a:solidFill>
                  <a:srgbClr val="FFFFFF"/>
                </a:solidFill>
                <a:latin typeface="CiscoSansTT Light"/>
                <a:cs typeface="CiscoSansTT Light" panose="020B0503020201020303" pitchFamily="34" charset="0"/>
              </a:rPr>
              <a:t>Develop Applications on/with the Cloud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24EA54F-0F12-094B-9CFF-FDD4ECAA2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820" y="1690242"/>
            <a:ext cx="1579301" cy="53999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6350" algn="ctr">
            <a:noFill/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lvl="0" algn="ctr" defTabSz="457189">
              <a:defRPr/>
            </a:pPr>
            <a:r>
              <a:rPr lang="en-US" sz="1000" dirty="0">
                <a:solidFill>
                  <a:srgbClr val="FFFFFF"/>
                </a:solidFill>
                <a:latin typeface="CiscoSansTT Light"/>
                <a:cs typeface="CiscoSansTT Light" panose="020B0503020201020303" pitchFamily="34" charset="0"/>
              </a:rPr>
              <a:t>Cloud Governance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D777499-BFE1-3C4A-B9DD-6924E9AE1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820" y="2930007"/>
            <a:ext cx="1579301" cy="539995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lvl="0" algn="ctr" defTabSz="457189">
              <a:defRPr/>
            </a:pPr>
            <a:r>
              <a:rPr lang="en-US" sz="1000" dirty="0">
                <a:solidFill>
                  <a:srgbClr val="FFFFFF"/>
                </a:solidFill>
                <a:latin typeface="CiscoSansTT Light"/>
                <a:cs typeface="CiscoSansTT Light" panose="020B0503020201020303" pitchFamily="34" charset="0"/>
              </a:rPr>
              <a:t>IT as a Service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A051A25-AC22-1644-AE2C-F93ED11FA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644" y="2930007"/>
            <a:ext cx="1579299" cy="53999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6350" algn="ctr">
            <a:noFill/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algn="ctr" defTabSz="457189">
              <a:defRPr/>
            </a:pPr>
            <a:r>
              <a:rPr lang="en-US" sz="1000" dirty="0">
                <a:solidFill>
                  <a:srgbClr val="FFFFFF"/>
                </a:solidFill>
                <a:latin typeface="CiscoSansTT Light"/>
                <a:cs typeface="CiscoSansTT Light" panose="020B0503020201020303" pitchFamily="34" charset="0"/>
              </a:rPr>
              <a:t>Consistent Network Policy</a:t>
            </a:r>
          </a:p>
        </p:txBody>
      </p:sp>
    </p:spTree>
    <p:extLst>
      <p:ext uri="{BB962C8B-B14F-4D97-AF65-F5344CB8AC3E}">
        <p14:creationId xmlns:p14="http://schemas.microsoft.com/office/powerpoint/2010/main" val="100085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B8DC003-9CB9-4947-A2F2-5D2D1A314D82}"/>
              </a:ext>
            </a:extLst>
          </p:cNvPr>
          <p:cNvSpPr/>
          <p:nvPr/>
        </p:nvSpPr>
        <p:spPr>
          <a:xfrm>
            <a:off x="6281899" y="4042748"/>
            <a:ext cx="2087615" cy="751671"/>
          </a:xfrm>
          <a:prstGeom prst="roundRect">
            <a:avLst/>
          </a:prstGeom>
          <a:solidFill>
            <a:srgbClr val="FBAB18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63499" lvl="1" indent="-63499" defTabSz="685140" fontAlgn="auto">
              <a:spcBef>
                <a:spcPts val="0"/>
              </a:spcBef>
              <a:spcAft>
                <a:spcPts val="0"/>
              </a:spcAft>
              <a:buSzPct val="125000"/>
              <a:defRPr/>
            </a:pPr>
            <a:endParaRPr lang="en-US" sz="1050" kern="0" dirty="0">
              <a:solidFill>
                <a:srgbClr val="FFFFFF"/>
              </a:solidFill>
              <a:latin typeface="CiscoSansTT ExtraLight" panose="020B0503020201020303" pitchFamily="34" charset="0"/>
              <a:ea typeface="+mn-ea"/>
              <a:cs typeface="CiscoSansTT ExtraLight" panose="020B0503020201020303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9A1247F-F5C8-7C48-BD59-A26252966079}"/>
              </a:ext>
            </a:extLst>
          </p:cNvPr>
          <p:cNvSpPr/>
          <p:nvPr/>
        </p:nvSpPr>
        <p:spPr>
          <a:xfrm>
            <a:off x="2001978" y="4053506"/>
            <a:ext cx="2977673" cy="751671"/>
          </a:xfrm>
          <a:prstGeom prst="roundRect">
            <a:avLst/>
          </a:prstGeom>
          <a:gradFill flip="none" rotWithShape="1">
            <a:gsLst>
              <a:gs pos="0">
                <a:srgbClr val="005073">
                  <a:tint val="66000"/>
                  <a:satMod val="160000"/>
                </a:srgbClr>
              </a:gs>
              <a:gs pos="50000">
                <a:srgbClr val="005073">
                  <a:tint val="44500"/>
                  <a:satMod val="160000"/>
                </a:srgbClr>
              </a:gs>
              <a:gs pos="100000">
                <a:srgbClr val="005073"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63499" lvl="1" indent="-63499" defTabSz="685140" fontAlgn="auto">
              <a:spcBef>
                <a:spcPts val="0"/>
              </a:spcBef>
              <a:spcAft>
                <a:spcPts val="0"/>
              </a:spcAft>
              <a:buSzPct val="125000"/>
              <a:defRPr/>
            </a:pPr>
            <a:endParaRPr lang="en-US" sz="1050" kern="0" dirty="0">
              <a:solidFill>
                <a:srgbClr val="FFFFFF"/>
              </a:solidFill>
              <a:latin typeface="CiscoSansTT ExtraLight" panose="020B0503020201020303" pitchFamily="34" charset="0"/>
              <a:ea typeface="+mn-ea"/>
              <a:cs typeface="CiscoSansTT ExtraLight" panose="020B0503020201020303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195E235-F674-874F-884E-96FB4662FFD3}"/>
              </a:ext>
            </a:extLst>
          </p:cNvPr>
          <p:cNvGrpSpPr/>
          <p:nvPr/>
        </p:nvGrpSpPr>
        <p:grpSpPr>
          <a:xfrm>
            <a:off x="1023628" y="890291"/>
            <a:ext cx="7112776" cy="3116853"/>
            <a:chOff x="1019265" y="1159237"/>
            <a:chExt cx="7112775" cy="311685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89CF730-145E-E44A-9A24-10CC0695F68D}"/>
                </a:ext>
              </a:extLst>
            </p:cNvPr>
            <p:cNvGrpSpPr/>
            <p:nvPr/>
          </p:nvGrpSpPr>
          <p:grpSpPr>
            <a:xfrm>
              <a:off x="1019265" y="1210379"/>
              <a:ext cx="1220206" cy="2480257"/>
              <a:chOff x="1031791" y="1160275"/>
              <a:chExt cx="1220206" cy="2480257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F2274309-3AD9-094D-AFB9-220554D0F5BC}"/>
                  </a:ext>
                </a:extLst>
              </p:cNvPr>
              <p:cNvSpPr/>
              <p:nvPr/>
            </p:nvSpPr>
            <p:spPr>
              <a:xfrm>
                <a:off x="1052105" y="1367529"/>
                <a:ext cx="1179576" cy="1179653"/>
              </a:xfrm>
              <a:prstGeom prst="roundRect">
                <a:avLst/>
              </a:prstGeom>
              <a:solidFill>
                <a:srgbClr val="67676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189">
                  <a:defRPr/>
                </a:pPr>
                <a:endParaRPr lang="en-US" b="1" kern="0" dirty="0">
                  <a:solidFill>
                    <a:srgbClr val="005073"/>
                  </a:solidFill>
                  <a:latin typeface="CiscoSansTT Light"/>
                  <a:ea typeface="CiscoSansTT ExtraLight" charset="0"/>
                  <a:cs typeface="CiscoSansTT ExtraLight" charset="0"/>
                  <a:sym typeface="Arial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3B19F20-E67A-B040-8965-A80A5E3D72D5}"/>
                  </a:ext>
                </a:extLst>
              </p:cNvPr>
              <p:cNvSpPr txBox="1"/>
              <p:nvPr/>
            </p:nvSpPr>
            <p:spPr>
              <a:xfrm>
                <a:off x="1144001" y="1897104"/>
                <a:ext cx="9957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189">
                  <a:defRPr/>
                </a:pPr>
                <a:r>
                  <a:rPr lang="en-US" sz="1600" kern="0" dirty="0">
                    <a:solidFill>
                      <a:srgbClr val="FFFFFF"/>
                    </a:solidFill>
                    <a:latin typeface="CiscoSansTT Light"/>
                    <a:ea typeface="CiscoSansTT ExtraLight" charset="0"/>
                    <a:cs typeface="CiscoSansTT ExtraLight" charset="0"/>
                    <a:sym typeface="Arial"/>
                  </a:rPr>
                  <a:t>Cloud</a:t>
                </a:r>
              </a:p>
              <a:p>
                <a:pPr algn="ctr" defTabSz="457189">
                  <a:defRPr/>
                </a:pPr>
                <a:r>
                  <a:rPr lang="en-US" sz="1600" kern="0" dirty="0">
                    <a:solidFill>
                      <a:srgbClr val="FFFFFF"/>
                    </a:solidFill>
                    <a:latin typeface="CiscoSansTT Light"/>
                    <a:ea typeface="CiscoSansTT ExtraLight" charset="0"/>
                    <a:cs typeface="CiscoSansTT ExtraLight" charset="0"/>
                    <a:sym typeface="Arial"/>
                  </a:rPr>
                  <a:t>Advisory</a:t>
                </a:r>
              </a:p>
            </p:txBody>
          </p:sp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7C90068B-64B3-344C-AFE0-BE30862E77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8993" y="1160275"/>
                <a:ext cx="685800" cy="685800"/>
              </a:xfrm>
              <a:prstGeom prst="rect">
                <a:avLst/>
              </a:prstGeom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DCFEFD9-CB28-3C49-96BB-D8ED181360B4}"/>
                  </a:ext>
                </a:extLst>
              </p:cNvPr>
              <p:cNvSpPr txBox="1"/>
              <p:nvPr/>
            </p:nvSpPr>
            <p:spPr>
              <a:xfrm>
                <a:off x="1031791" y="2698992"/>
                <a:ext cx="1220206" cy="941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8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000000"/>
                  </a:buClr>
                  <a:defRPr/>
                </a:pPr>
                <a:r>
                  <a:rPr lang="en-US" sz="1100" kern="0" dirty="0">
                    <a:solidFill>
                      <a:srgbClr val="005073"/>
                    </a:solidFill>
                    <a:latin typeface="CiscoSansTT Light"/>
                    <a:cs typeface="Arial"/>
                    <a:sym typeface="Arial"/>
                  </a:rPr>
                  <a:t>Cloud Migration</a:t>
                </a:r>
              </a:p>
              <a:p>
                <a:pPr algn="ctr" defTabSz="914378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000000"/>
                  </a:buClr>
                  <a:defRPr/>
                </a:pPr>
                <a:r>
                  <a:rPr lang="en-US" sz="1100" kern="0" dirty="0">
                    <a:solidFill>
                      <a:srgbClr val="005073"/>
                    </a:solidFill>
                    <a:latin typeface="CiscoSansTT Light"/>
                    <a:cs typeface="Arial"/>
                    <a:sym typeface="Arial"/>
                  </a:rPr>
                  <a:t>Cloud Connect</a:t>
                </a:r>
              </a:p>
              <a:p>
                <a:pPr algn="ctr" defTabSz="914378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000000"/>
                  </a:buClr>
                  <a:defRPr/>
                </a:pPr>
                <a:r>
                  <a:rPr lang="en-US" sz="1100" kern="0" dirty="0">
                    <a:solidFill>
                      <a:srgbClr val="005073"/>
                    </a:solidFill>
                    <a:latin typeface="CiscoSansTT Light"/>
                    <a:cs typeface="Arial"/>
                    <a:sym typeface="Arial"/>
                  </a:rPr>
                  <a:t>Cloud Protect</a:t>
                </a:r>
              </a:p>
              <a:p>
                <a:pPr algn="ctr" defTabSz="914378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000000"/>
                  </a:buClr>
                  <a:defRPr/>
                </a:pPr>
                <a:r>
                  <a:rPr lang="en-US" sz="1100" kern="0" dirty="0">
                    <a:solidFill>
                      <a:srgbClr val="005073"/>
                    </a:solidFill>
                    <a:latin typeface="CiscoSansTT Light"/>
                    <a:cs typeface="Arial"/>
                    <a:sym typeface="Arial"/>
                  </a:rPr>
                  <a:t>Cloud Consume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94067FB-D8E1-124E-A536-F40F89FC0673}"/>
                </a:ext>
              </a:extLst>
            </p:cNvPr>
            <p:cNvGrpSpPr/>
            <p:nvPr/>
          </p:nvGrpSpPr>
          <p:grpSpPr>
            <a:xfrm>
              <a:off x="2835881" y="1159237"/>
              <a:ext cx="1505540" cy="2256618"/>
              <a:chOff x="2751956" y="1159237"/>
              <a:chExt cx="1505540" cy="2256618"/>
            </a:xfrm>
          </p:grpSpPr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FF991733-31CD-AE48-936D-6D22DDC0D9E2}"/>
                  </a:ext>
                </a:extLst>
              </p:cNvPr>
              <p:cNvSpPr/>
              <p:nvPr/>
            </p:nvSpPr>
            <p:spPr>
              <a:xfrm>
                <a:off x="2914977" y="1367606"/>
                <a:ext cx="1179499" cy="1179576"/>
              </a:xfrm>
              <a:prstGeom prst="roundRect">
                <a:avLst/>
              </a:prstGeom>
              <a:solidFill>
                <a:srgbClr val="005073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189">
                  <a:defRPr/>
                </a:pPr>
                <a:endParaRPr lang="en-US" b="1" kern="0" dirty="0">
                  <a:solidFill>
                    <a:srgbClr val="005073"/>
                  </a:solidFill>
                  <a:latin typeface="CiscoSansTT Light"/>
                  <a:ea typeface="CiscoSansTT ExtraLight" charset="0"/>
                  <a:cs typeface="CiscoSansTT ExtraLight" charset="0"/>
                  <a:sym typeface="Arial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B050D6F-97C6-7E41-99E1-F340F687DCD2}"/>
                  </a:ext>
                </a:extLst>
              </p:cNvPr>
              <p:cNvSpPr txBox="1"/>
              <p:nvPr/>
            </p:nvSpPr>
            <p:spPr>
              <a:xfrm>
                <a:off x="3014851" y="1897104"/>
                <a:ext cx="9797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189">
                  <a:defRPr/>
                </a:pPr>
                <a:r>
                  <a:rPr lang="en-US" sz="1600" kern="0" dirty="0">
                    <a:solidFill>
                      <a:srgbClr val="FFFFFF"/>
                    </a:solidFill>
                    <a:latin typeface="CiscoSansTT Light"/>
                    <a:ea typeface="CiscoSansTT ExtraLight" charset="0"/>
                    <a:cs typeface="CiscoSansTT ExtraLight" charset="0"/>
                    <a:sym typeface="Arial"/>
                  </a:rPr>
                  <a:t>Cloud</a:t>
                </a:r>
              </a:p>
              <a:p>
                <a:pPr algn="ctr" defTabSz="457189">
                  <a:defRPr/>
                </a:pPr>
                <a:r>
                  <a:rPr lang="en-US" sz="1600" kern="0" dirty="0">
                    <a:solidFill>
                      <a:srgbClr val="FFFFFF"/>
                    </a:solidFill>
                    <a:latin typeface="CiscoSansTT Light"/>
                    <a:ea typeface="CiscoSansTT ExtraLight" charset="0"/>
                    <a:cs typeface="CiscoSansTT ExtraLight" charset="0"/>
                    <a:sym typeface="Arial"/>
                  </a:rPr>
                  <a:t>Connect</a:t>
                </a:r>
              </a:p>
            </p:txBody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834F3147-E66F-7245-A32E-DA1A350BC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61826" y="1159237"/>
                <a:ext cx="685800" cy="685800"/>
              </a:xfrm>
              <a:prstGeom prst="rect">
                <a:avLst/>
              </a:prstGeom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4201FDE-5D00-E641-86F1-44A2B234D7D5}"/>
                  </a:ext>
                </a:extLst>
              </p:cNvPr>
              <p:cNvSpPr txBox="1"/>
              <p:nvPr/>
            </p:nvSpPr>
            <p:spPr>
              <a:xfrm>
                <a:off x="2751956" y="2698992"/>
                <a:ext cx="1505540" cy="716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8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000000"/>
                  </a:buClr>
                  <a:defRPr/>
                </a:pPr>
                <a:r>
                  <a:rPr lang="en-US" sz="1100" kern="0" dirty="0">
                    <a:solidFill>
                      <a:srgbClr val="005073"/>
                    </a:solidFill>
                    <a:latin typeface="CiscoSansTT Light"/>
                    <a:cs typeface="Arial"/>
                    <a:sym typeface="Arial"/>
                  </a:rPr>
                  <a:t>vEdge with Umbrella</a:t>
                </a:r>
              </a:p>
              <a:p>
                <a:pPr algn="ctr" defTabSz="914378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000000"/>
                  </a:buClr>
                  <a:defRPr/>
                </a:pPr>
                <a:r>
                  <a:rPr lang="en-US" sz="1100" kern="0" dirty="0">
                    <a:solidFill>
                      <a:srgbClr val="005073"/>
                    </a:solidFill>
                    <a:latin typeface="CiscoSansTT Light"/>
                    <a:cs typeface="Arial"/>
                    <a:sym typeface="Arial"/>
                  </a:rPr>
                  <a:t>CSR 1000v</a:t>
                </a:r>
              </a:p>
              <a:p>
                <a:pPr algn="ctr" defTabSz="914378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000000"/>
                  </a:buClr>
                  <a:defRPr/>
                </a:pPr>
                <a:r>
                  <a:rPr lang="en-US" sz="1100" kern="0" dirty="0">
                    <a:solidFill>
                      <a:srgbClr val="005073"/>
                    </a:solidFill>
                    <a:latin typeface="CiscoSansTT Light"/>
                    <a:cs typeface="Arial"/>
                    <a:sym typeface="Arial"/>
                  </a:rPr>
                  <a:t>Meraki vMX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3BBC1E9-D7BB-044B-B198-1621477E390D}"/>
                </a:ext>
              </a:extLst>
            </p:cNvPr>
            <p:cNvGrpSpPr/>
            <p:nvPr/>
          </p:nvGrpSpPr>
          <p:grpSpPr>
            <a:xfrm>
              <a:off x="4628963" y="1161402"/>
              <a:ext cx="1837944" cy="3114688"/>
              <a:chOff x="4551824" y="1161402"/>
              <a:chExt cx="1837944" cy="3114688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69E81F7-B8F3-BD4A-BC26-5CD12A6EC871}"/>
                  </a:ext>
                </a:extLst>
              </p:cNvPr>
              <p:cNvSpPr/>
              <p:nvPr/>
            </p:nvSpPr>
            <p:spPr>
              <a:xfrm>
                <a:off x="4881047" y="1367606"/>
                <a:ext cx="1179499" cy="1179576"/>
              </a:xfrm>
              <a:prstGeom prst="roundRect">
                <a:avLst/>
              </a:prstGeom>
              <a:solidFill>
                <a:srgbClr val="E3241B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189">
                  <a:defRPr/>
                </a:pPr>
                <a:endParaRPr lang="en-US" b="1" kern="0" dirty="0">
                  <a:solidFill>
                    <a:srgbClr val="005073"/>
                  </a:solidFill>
                  <a:latin typeface="CiscoSansTT Light"/>
                  <a:ea typeface="CiscoSansTT ExtraLight" charset="0"/>
                  <a:cs typeface="CiscoSansTT ExtraLight" charset="0"/>
                  <a:sym typeface="Arial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01CC1A9-68BD-4447-8B50-FC8DA440870B}"/>
                  </a:ext>
                </a:extLst>
              </p:cNvPr>
              <p:cNvSpPr txBox="1"/>
              <p:nvPr/>
            </p:nvSpPr>
            <p:spPr>
              <a:xfrm>
                <a:off x="5038626" y="1897104"/>
                <a:ext cx="8643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189">
                  <a:defRPr/>
                </a:pPr>
                <a:r>
                  <a:rPr lang="en-US" sz="1600" kern="0" dirty="0">
                    <a:solidFill>
                      <a:srgbClr val="FFFFFF"/>
                    </a:solidFill>
                    <a:latin typeface="CiscoSansTT Light"/>
                    <a:ea typeface="CiscoSansTT ExtraLight" charset="0"/>
                    <a:cs typeface="CiscoSansTT ExtraLight" charset="0"/>
                    <a:sym typeface="Arial"/>
                  </a:rPr>
                  <a:t>Cloud</a:t>
                </a:r>
              </a:p>
              <a:p>
                <a:pPr algn="ctr" defTabSz="457189">
                  <a:defRPr/>
                </a:pPr>
                <a:r>
                  <a:rPr lang="en-US" sz="1600" kern="0" dirty="0">
                    <a:solidFill>
                      <a:srgbClr val="FFFFFF"/>
                    </a:solidFill>
                    <a:latin typeface="CiscoSansTT Light"/>
                    <a:ea typeface="CiscoSansTT ExtraLight" charset="0"/>
                    <a:cs typeface="CiscoSansTT ExtraLight" charset="0"/>
                    <a:sym typeface="Arial"/>
                  </a:rPr>
                  <a:t>Protect</a:t>
                </a:r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982BA3E1-2387-0E40-941E-2569016356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27896" y="1161402"/>
                <a:ext cx="685800" cy="685800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71F9B45-AC01-3045-A482-1243FE53A03B}"/>
                  </a:ext>
                </a:extLst>
              </p:cNvPr>
              <p:cNvSpPr txBox="1"/>
              <p:nvPr/>
            </p:nvSpPr>
            <p:spPr>
              <a:xfrm>
                <a:off x="4551824" y="2698992"/>
                <a:ext cx="1837944" cy="157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 defTabSz="914378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en-US" sz="1100" kern="0" dirty="0">
                    <a:solidFill>
                      <a:srgbClr val="005073"/>
                    </a:solidFill>
                    <a:latin typeface="CiscoSansTT Light"/>
                    <a:cs typeface="Arial"/>
                    <a:sym typeface="Arial"/>
                  </a:rPr>
                  <a:t>Umbrella</a:t>
                </a:r>
              </a:p>
              <a:p>
                <a:pPr marL="0" lvl="1" algn="ctr" defTabSz="914378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en-US" sz="1100" kern="0" dirty="0">
                    <a:solidFill>
                      <a:srgbClr val="005073"/>
                    </a:solidFill>
                    <a:latin typeface="CiscoSansTT Light"/>
                    <a:cs typeface="Arial"/>
                    <a:sym typeface="Arial"/>
                  </a:rPr>
                  <a:t>AMP for Endpoints</a:t>
                </a:r>
              </a:p>
              <a:p>
                <a:pPr marL="0" lvl="1" algn="ctr" defTabSz="914378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en-US" sz="1100" kern="0" dirty="0">
                    <a:solidFill>
                      <a:srgbClr val="005073"/>
                    </a:solidFill>
                    <a:latin typeface="CiscoSansTT Light"/>
                    <a:cs typeface="Arial"/>
                    <a:sym typeface="Arial"/>
                  </a:rPr>
                  <a:t>Meraki Systems</a:t>
                </a:r>
                <a:br>
                  <a:rPr lang="en-US" sz="1100" kern="0" dirty="0">
                    <a:solidFill>
                      <a:srgbClr val="005073"/>
                    </a:solidFill>
                    <a:latin typeface="CiscoSansTT Light"/>
                    <a:cs typeface="Arial"/>
                    <a:sym typeface="Arial"/>
                  </a:rPr>
                </a:br>
                <a:r>
                  <a:rPr lang="en-US" sz="1100" kern="0" dirty="0">
                    <a:solidFill>
                      <a:srgbClr val="005073"/>
                    </a:solidFill>
                    <a:latin typeface="CiscoSansTT Light"/>
                    <a:cs typeface="Arial"/>
                    <a:sym typeface="Arial"/>
                  </a:rPr>
                  <a:t>Manager</a:t>
                </a:r>
              </a:p>
              <a:p>
                <a:pPr marL="0" lvl="1" algn="ctr" defTabSz="914378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en-US" sz="1100" kern="0" dirty="0">
                    <a:solidFill>
                      <a:srgbClr val="005073"/>
                    </a:solidFill>
                    <a:latin typeface="CiscoSansTT Light"/>
                    <a:cs typeface="Arial"/>
                    <a:sym typeface="Arial"/>
                  </a:rPr>
                  <a:t>Cloudlock</a:t>
                </a:r>
              </a:p>
              <a:p>
                <a:pPr marL="0" lvl="1" algn="ctr" defTabSz="914378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en-US" sz="1100" kern="0" dirty="0">
                    <a:solidFill>
                      <a:srgbClr val="005073"/>
                    </a:solidFill>
                    <a:latin typeface="CiscoSansTT Light"/>
                    <a:cs typeface="Arial"/>
                    <a:sym typeface="Arial"/>
                  </a:rPr>
                  <a:t>Tetration SaaS</a:t>
                </a:r>
              </a:p>
              <a:p>
                <a:pPr marL="0" lvl="1" algn="ctr" defTabSz="914378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en-US" sz="1100" kern="0" dirty="0">
                    <a:solidFill>
                      <a:srgbClr val="005073"/>
                    </a:solidFill>
                    <a:latin typeface="CiscoSansTT Light"/>
                    <a:cs typeface="Arial"/>
                    <a:sym typeface="Arial"/>
                  </a:rPr>
                  <a:t>Stealthwatch Cloud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14141C7-7155-154D-9C8D-F5C48B4AD911}"/>
                </a:ext>
              </a:extLst>
            </p:cNvPr>
            <p:cNvGrpSpPr/>
            <p:nvPr/>
          </p:nvGrpSpPr>
          <p:grpSpPr>
            <a:xfrm>
              <a:off x="6879773" y="1195725"/>
              <a:ext cx="1252267" cy="2406335"/>
              <a:chOff x="6892299" y="1195725"/>
              <a:chExt cx="1252267" cy="240633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DAEFC25-D738-5A4D-A243-CA072D0535B1}"/>
                  </a:ext>
                </a:extLst>
              </p:cNvPr>
              <p:cNvSpPr/>
              <p:nvPr/>
            </p:nvSpPr>
            <p:spPr>
              <a:xfrm>
                <a:off x="6929667" y="1369572"/>
                <a:ext cx="1177533" cy="1177610"/>
              </a:xfrm>
              <a:prstGeom prst="roundRect">
                <a:avLst/>
              </a:prstGeom>
              <a:solidFill>
                <a:srgbClr val="6EBE4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189">
                  <a:defRPr/>
                </a:pPr>
                <a:endParaRPr lang="en-US" b="1" kern="0" dirty="0">
                  <a:solidFill>
                    <a:srgbClr val="005073"/>
                  </a:solidFill>
                  <a:latin typeface="CiscoSansTT Light"/>
                  <a:ea typeface="CiscoSansTT ExtraLight" charset="0"/>
                  <a:cs typeface="CiscoSansTT ExtraLight" charset="0"/>
                  <a:sym typeface="Arial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D1A451A-A782-184B-B3FA-368574166472}"/>
                  </a:ext>
                </a:extLst>
              </p:cNvPr>
              <p:cNvSpPr txBox="1"/>
              <p:nvPr/>
            </p:nvSpPr>
            <p:spPr>
              <a:xfrm>
                <a:off x="6977260" y="1897104"/>
                <a:ext cx="10823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189">
                  <a:defRPr/>
                </a:pPr>
                <a:r>
                  <a:rPr lang="en-US" sz="1600" kern="0" dirty="0">
                    <a:solidFill>
                      <a:srgbClr val="FFFFFF"/>
                    </a:solidFill>
                    <a:latin typeface="CiscoSansTT Light"/>
                    <a:ea typeface="CiscoSansTT ExtraLight" charset="0"/>
                    <a:cs typeface="CiscoSansTT ExtraLight" charset="0"/>
                    <a:sym typeface="Arial"/>
                  </a:rPr>
                  <a:t>Cloud</a:t>
                </a:r>
              </a:p>
              <a:p>
                <a:pPr algn="ctr" defTabSz="457189">
                  <a:defRPr/>
                </a:pPr>
                <a:r>
                  <a:rPr lang="en-US" sz="1600" kern="0" dirty="0">
                    <a:solidFill>
                      <a:srgbClr val="FFFFFF"/>
                    </a:solidFill>
                    <a:latin typeface="CiscoSansTT Light"/>
                    <a:ea typeface="CiscoSansTT ExtraLight" charset="0"/>
                    <a:cs typeface="CiscoSansTT ExtraLight" charset="0"/>
                    <a:sym typeface="Arial"/>
                  </a:rPr>
                  <a:t>Consume</a:t>
                </a:r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B44BE907-E2F9-3142-816F-0DB0DC685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75532" y="1195725"/>
                <a:ext cx="685802" cy="6858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0FE90BC-01F9-A84A-BF55-A89A262C2A22}"/>
                  </a:ext>
                </a:extLst>
              </p:cNvPr>
              <p:cNvSpPr txBox="1"/>
              <p:nvPr/>
            </p:nvSpPr>
            <p:spPr>
              <a:xfrm>
                <a:off x="6892299" y="2698992"/>
                <a:ext cx="1252267" cy="903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8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000000"/>
                  </a:buClr>
                  <a:defRPr/>
                </a:pPr>
                <a:r>
                  <a:rPr lang="en-US" sz="1100" kern="0" dirty="0">
                    <a:solidFill>
                      <a:srgbClr val="005073"/>
                    </a:solidFill>
                    <a:latin typeface="CiscoSansTT Light"/>
                    <a:cs typeface="Arial"/>
                    <a:sym typeface="Arial"/>
                  </a:rPr>
                  <a:t>CloudCenter</a:t>
                </a:r>
              </a:p>
              <a:p>
                <a:pPr algn="ctr" defTabSz="914378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000000"/>
                  </a:buClr>
                  <a:defRPr/>
                </a:pPr>
                <a:r>
                  <a:rPr lang="en-US" sz="1100" kern="0" dirty="0">
                    <a:solidFill>
                      <a:srgbClr val="005073"/>
                    </a:solidFill>
                    <a:latin typeface="CiscoSansTT Light"/>
                    <a:cs typeface="Arial"/>
                    <a:sym typeface="Arial"/>
                  </a:rPr>
                  <a:t>AppDynamics</a:t>
                </a:r>
              </a:p>
              <a:p>
                <a:pPr algn="ctr" defTabSz="914378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000000"/>
                  </a:buClr>
                  <a:defRPr/>
                </a:pPr>
                <a:r>
                  <a:rPr lang="en-US" sz="1100" kern="0" dirty="0">
                    <a:solidFill>
                      <a:srgbClr val="005073"/>
                    </a:solidFill>
                    <a:latin typeface="CiscoSansTT Light"/>
                    <a:cs typeface="Arial"/>
                    <a:sym typeface="Arial"/>
                  </a:rPr>
                  <a:t>Cisco Container </a:t>
                </a:r>
                <a:br>
                  <a:rPr lang="en-US" sz="1100" kern="0" dirty="0">
                    <a:solidFill>
                      <a:srgbClr val="005073"/>
                    </a:solidFill>
                    <a:latin typeface="CiscoSansTT Light"/>
                    <a:cs typeface="Arial"/>
                    <a:sym typeface="Arial"/>
                  </a:rPr>
                </a:br>
                <a:r>
                  <a:rPr lang="en-US" sz="1100" kern="0" dirty="0">
                    <a:solidFill>
                      <a:srgbClr val="005073"/>
                    </a:solidFill>
                    <a:latin typeface="CiscoSansTT Light"/>
                    <a:cs typeface="Arial"/>
                    <a:sym typeface="Arial"/>
                  </a:rPr>
                  <a:t>Platform</a:t>
                </a:r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4814348E-7E6C-F044-B972-0FE311D74468}"/>
              </a:ext>
            </a:extLst>
          </p:cNvPr>
          <p:cNvSpPr txBox="1">
            <a:spLocks/>
          </p:cNvSpPr>
          <p:nvPr/>
        </p:nvSpPr>
        <p:spPr>
          <a:xfrm>
            <a:off x="903643" y="3995957"/>
            <a:ext cx="7637930" cy="843657"/>
          </a:xfrm>
          <a:prstGeom prst="roundRect">
            <a:avLst>
              <a:gd name="adj" fmla="val 0"/>
            </a:avLst>
          </a:prstGeom>
          <a:ln w="6350">
            <a:solidFill>
              <a:srgbClr val="282828"/>
            </a:solidFill>
            <a:prstDash val="solid"/>
          </a:ln>
        </p:spPr>
        <p:txBody>
          <a:bodyPr vert="horz" wrap="square" lIns="182880" tIns="45720" rIns="0" bIns="0" rtlCol="0" anchor="t" anchorCtr="0">
            <a:noAutofit/>
          </a:bodyPr>
          <a:lstStyle>
            <a:defPPr>
              <a:defRPr lang="en-US"/>
            </a:defPPr>
            <a:lvl1pPr marL="0" lvl="0" indent="0" defTabSz="913542" eaLnBrk="1" latinLnBrk="0" hangingPunct="1">
              <a:buClr>
                <a:schemeClr val="tx2"/>
              </a:buClr>
              <a:buSzPct val="100000"/>
              <a:defRPr sz="1600" baseline="0">
                <a:latin typeface="+mn-lt"/>
              </a:defRPr>
            </a:lvl1pPr>
            <a:lvl2pPr marL="192024" lvl="1" indent="-192024" defTabSz="913542" eaLnBrk="1" latinLnBrk="0" hangingPunct="1">
              <a:buClrTx/>
              <a:buSzPct val="125000"/>
              <a:buFont typeface="Arial" charset="0"/>
              <a:buChar char="▪"/>
              <a:defRPr sz="1200" baseline="0">
                <a:latin typeface="+mn-lt"/>
                <a:ea typeface="ＭＳ Ｐゴシック" panose="020B0600070205080204" pitchFamily="34" charset="-128"/>
              </a:defRPr>
            </a:lvl2pPr>
            <a:lvl3pPr marL="457200" lvl="2" indent="-265176" defTabSz="913542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latin typeface="+mn-lt"/>
              </a:defRPr>
            </a:lvl3pPr>
            <a:lvl4pPr marL="626846" lvl="3" indent="-155448" defTabSz="913542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+mn-lt"/>
              </a:defRPr>
            </a:lvl4pPr>
            <a:lvl5pPr marL="749808" lvl="4" indent="-128016" defTabSz="913542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5pPr>
            <a:lvl6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6pPr>
            <a:lvl7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7pPr>
            <a:lvl8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8pPr>
            <a:lvl9pPr marL="765042" indent="-132820" defTabSz="9135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9pPr>
          </a:lstStyle>
          <a:p>
            <a:pPr marL="63499" lvl="1" indent="-63499" defTabSz="6851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050" kern="0" dirty="0">
              <a:solidFill>
                <a:srgbClr val="FFFFFF"/>
              </a:solidFill>
              <a:latin typeface="CiscoSansTT ExtraLight" panose="020B0503020201020303" pitchFamily="34" charset="0"/>
              <a:cs typeface="CiscoSansTT ExtraLight" panose="020B0503020201020303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F00D9A0-82EE-FC41-8702-460ADEE9EF5C}"/>
              </a:ext>
            </a:extLst>
          </p:cNvPr>
          <p:cNvSpPr/>
          <p:nvPr/>
        </p:nvSpPr>
        <p:spPr>
          <a:xfrm>
            <a:off x="6342460" y="4041223"/>
            <a:ext cx="17713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>
              <a:spcBef>
                <a:spcPts val="300"/>
              </a:spcBef>
              <a:buClr>
                <a:srgbClr val="005073"/>
              </a:buClr>
              <a:buSzPct val="100000"/>
              <a:defRPr/>
            </a:pPr>
            <a:r>
              <a:rPr lang="en-US" sz="1100" dirty="0">
                <a:solidFill>
                  <a:srgbClr val="282828"/>
                </a:solidFill>
                <a:latin typeface="CiscoSansTT ExtraLight" panose="020B0503020201020303" pitchFamily="34" charset="0"/>
                <a:cs typeface="CiscoSansTT ExtraLight" panose="020B0503020201020303" pitchFamily="34" charset="0"/>
              </a:rPr>
              <a:t>Public Cloud</a:t>
            </a:r>
          </a:p>
          <a:p>
            <a:pPr marL="119060" indent="-119060" defTabSz="457189">
              <a:spcBef>
                <a:spcPts val="0"/>
              </a:spcBef>
              <a:spcAft>
                <a:spcPts val="0"/>
              </a:spcAft>
              <a:buClr>
                <a:srgbClr val="00507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282828"/>
                </a:solidFill>
                <a:latin typeface="CiscoSansTT ExtraLight" panose="020B0503020201020303" pitchFamily="34" charset="0"/>
                <a:cs typeface="CiscoSansTT ExtraLight" panose="020B0503020201020303" pitchFamily="34" charset="0"/>
              </a:rPr>
              <a:t>Amazon Web Services</a:t>
            </a:r>
          </a:p>
          <a:p>
            <a:pPr marL="119060" indent="-119060" defTabSz="457189">
              <a:spcBef>
                <a:spcPts val="0"/>
              </a:spcBef>
              <a:spcAft>
                <a:spcPts val="0"/>
              </a:spcAft>
              <a:buClr>
                <a:srgbClr val="00507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282828"/>
                </a:solidFill>
                <a:latin typeface="CiscoSansTT ExtraLight" panose="020B0503020201020303" pitchFamily="34" charset="0"/>
                <a:cs typeface="CiscoSansTT ExtraLight" panose="020B0503020201020303" pitchFamily="34" charset="0"/>
              </a:rPr>
              <a:t>Google Cloud Platform</a:t>
            </a:r>
          </a:p>
          <a:p>
            <a:pPr marL="119060" indent="-119060" defTabSz="457189">
              <a:spcBef>
                <a:spcPts val="0"/>
              </a:spcBef>
              <a:spcAft>
                <a:spcPts val="0"/>
              </a:spcAft>
              <a:buClr>
                <a:srgbClr val="00507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282828"/>
                </a:solidFill>
                <a:latin typeface="CiscoSansTT ExtraLight" panose="020B0503020201020303" pitchFamily="34" charset="0"/>
                <a:cs typeface="CiscoSansTT ExtraLight" panose="020B0503020201020303" pitchFamily="34" charset="0"/>
              </a:rPr>
              <a:t>Microsoft Azure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BA47B27-B342-3E41-9BC1-A964705CDD82}"/>
              </a:ext>
            </a:extLst>
          </p:cNvPr>
          <p:cNvSpPr/>
          <p:nvPr/>
        </p:nvSpPr>
        <p:spPr>
          <a:xfrm>
            <a:off x="2223519" y="4041223"/>
            <a:ext cx="12594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0" indent="-119060" defTabSz="457189">
              <a:spcBef>
                <a:spcPts val="0"/>
              </a:spcBef>
              <a:spcAft>
                <a:spcPts val="0"/>
              </a:spcAft>
              <a:buClr>
                <a:srgbClr val="00507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srgbClr val="005073"/>
                </a:solidFill>
                <a:latin typeface="CiscoSansTT Light"/>
                <a:cs typeface="Arial"/>
              </a:rPr>
              <a:t>ACI</a:t>
            </a:r>
          </a:p>
          <a:p>
            <a:pPr marL="119060" indent="-119060" defTabSz="457189">
              <a:spcBef>
                <a:spcPts val="0"/>
              </a:spcBef>
              <a:spcAft>
                <a:spcPts val="0"/>
              </a:spcAft>
              <a:buClr>
                <a:srgbClr val="00507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srgbClr val="005073"/>
                </a:solidFill>
                <a:latin typeface="CiscoSansTT Light"/>
                <a:cs typeface="Arial"/>
              </a:rPr>
              <a:t>Nexus</a:t>
            </a:r>
          </a:p>
          <a:p>
            <a:pPr marL="119060" indent="-119060" defTabSz="457189">
              <a:spcBef>
                <a:spcPts val="0"/>
              </a:spcBef>
              <a:spcAft>
                <a:spcPts val="0"/>
              </a:spcAft>
              <a:buClr>
                <a:srgbClr val="00507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100" kern="0" dirty="0" err="1">
                <a:solidFill>
                  <a:srgbClr val="005073"/>
                </a:solidFill>
                <a:latin typeface="CiscoSansTT Light"/>
                <a:cs typeface="Arial"/>
              </a:rPr>
              <a:t>HyperFlex</a:t>
            </a:r>
            <a:endParaRPr lang="en-US" sz="1100" kern="0" dirty="0">
              <a:solidFill>
                <a:srgbClr val="005073"/>
              </a:solidFill>
              <a:latin typeface="CiscoSansTT Light"/>
              <a:cs typeface="Arial"/>
            </a:endParaRPr>
          </a:p>
          <a:p>
            <a:pPr marL="119060" indent="-119060" defTabSz="457189">
              <a:spcBef>
                <a:spcPts val="0"/>
              </a:spcBef>
              <a:spcAft>
                <a:spcPts val="0"/>
              </a:spcAft>
              <a:buClr>
                <a:srgbClr val="00507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srgbClr val="005073"/>
                </a:solidFill>
                <a:latin typeface="CiscoSansTT Light"/>
                <a:cs typeface="Arial"/>
              </a:rPr>
              <a:t>UCS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350C57EE-0146-754A-8EE9-787A84F69875}"/>
              </a:ext>
            </a:extLst>
          </p:cNvPr>
          <p:cNvSpPr/>
          <p:nvPr/>
        </p:nvSpPr>
        <p:spPr>
          <a:xfrm>
            <a:off x="953615" y="4053863"/>
            <a:ext cx="1205104" cy="751671"/>
          </a:xfrm>
          <a:prstGeom prst="roundRect">
            <a:avLst/>
          </a:prstGeom>
          <a:solidFill>
            <a:srgbClr val="00507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63499" lvl="1" indent="-63499" defTabSz="685140" fontAlgn="auto">
              <a:spcBef>
                <a:spcPts val="0"/>
              </a:spcBef>
              <a:spcAft>
                <a:spcPts val="0"/>
              </a:spcAft>
              <a:buSzPct val="125000"/>
              <a:defRPr/>
            </a:pPr>
            <a:r>
              <a:rPr lang="en-US" sz="1100" kern="0" dirty="0">
                <a:solidFill>
                  <a:srgbClr val="FFFFFF"/>
                </a:solidFill>
                <a:latin typeface="CiscoSansTT Light" panose="020B0503020201020303" pitchFamily="34" charset="0"/>
                <a:ea typeface="CiscoSansTT ExtraLight" charset="0"/>
                <a:cs typeface="CiscoSansTT Light" panose="020B0503020201020303" pitchFamily="34" charset="0"/>
              </a:rPr>
              <a:t>Cisco Cloud Infrastructure</a:t>
            </a:r>
          </a:p>
          <a:p>
            <a:pPr marL="119060" indent="-119060" defTabSz="457189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kern="0" dirty="0">
                <a:solidFill>
                  <a:srgbClr val="FFFFFF"/>
                </a:solidFill>
                <a:latin typeface="CiscoSansTT ExtraLight" panose="020B0503020201020303" pitchFamily="34" charset="0"/>
                <a:ea typeface="+mn-ea"/>
                <a:cs typeface="CiscoSansTT ExtraLight" panose="020B0503020201020303" pitchFamily="34" charset="0"/>
              </a:rPr>
              <a:t>On Premises</a:t>
            </a:r>
          </a:p>
          <a:p>
            <a:pPr marL="119060" indent="-119060" defTabSz="457189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kern="0" dirty="0">
                <a:solidFill>
                  <a:srgbClr val="FFFFFF"/>
                </a:solidFill>
                <a:latin typeface="CiscoSansTT ExtraLight" panose="020B0503020201020303" pitchFamily="34" charset="0"/>
                <a:ea typeface="+mn-ea"/>
                <a:cs typeface="CiscoSansTT ExtraLight" panose="020B0503020201020303" pitchFamily="34" charset="0"/>
              </a:rPr>
              <a:t>Colocation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BB17306-4E3E-754C-8BA5-1F1DD2B9910B}"/>
              </a:ext>
            </a:extLst>
          </p:cNvPr>
          <p:cNvSpPr/>
          <p:nvPr/>
        </p:nvSpPr>
        <p:spPr>
          <a:xfrm>
            <a:off x="3875264" y="4064264"/>
            <a:ext cx="1147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0" indent="-119060" defTabSz="457189">
              <a:spcBef>
                <a:spcPts val="0"/>
              </a:spcBef>
              <a:spcAft>
                <a:spcPts val="0"/>
              </a:spcAft>
              <a:buClr>
                <a:srgbClr val="00507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srgbClr val="005073"/>
                </a:solidFill>
                <a:latin typeface="CiscoSansTT Light"/>
                <a:cs typeface="Arial"/>
              </a:rPr>
              <a:t>Cisco DNA</a:t>
            </a:r>
          </a:p>
          <a:p>
            <a:pPr marL="119060" indent="-119060" defTabSz="457189">
              <a:spcBef>
                <a:spcPts val="0"/>
              </a:spcBef>
              <a:spcAft>
                <a:spcPts val="0"/>
              </a:spcAft>
              <a:buClr>
                <a:srgbClr val="00507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srgbClr val="005073"/>
                </a:solidFill>
                <a:latin typeface="CiscoSansTT Light"/>
                <a:cs typeface="Arial"/>
              </a:rPr>
              <a:t>ASA/NGFW</a:t>
            </a:r>
          </a:p>
          <a:p>
            <a:pPr marL="119060" indent="-119060" defTabSz="457189">
              <a:spcBef>
                <a:spcPts val="0"/>
              </a:spcBef>
              <a:spcAft>
                <a:spcPts val="0"/>
              </a:spcAft>
              <a:buClr>
                <a:srgbClr val="00507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100" kern="0" dirty="0" err="1">
                <a:solidFill>
                  <a:srgbClr val="005073"/>
                </a:solidFill>
                <a:latin typeface="CiscoSansTT Light"/>
                <a:cs typeface="Arial"/>
              </a:rPr>
              <a:t>Intersight</a:t>
            </a:r>
            <a:endParaRPr lang="en-US" sz="1100" kern="0" dirty="0">
              <a:solidFill>
                <a:srgbClr val="005073"/>
              </a:solidFill>
              <a:latin typeface="CiscoSansTT Light"/>
              <a:cs typeface="Arial"/>
            </a:endParaRPr>
          </a:p>
          <a:p>
            <a:pPr marL="119060" indent="-119060" defTabSz="457189">
              <a:spcBef>
                <a:spcPts val="0"/>
              </a:spcBef>
              <a:spcAft>
                <a:spcPts val="0"/>
              </a:spcAft>
              <a:buClr>
                <a:srgbClr val="00507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srgbClr val="005073"/>
                </a:solidFill>
                <a:latin typeface="CiscoSansTT Light"/>
                <a:cs typeface="Arial"/>
              </a:rPr>
              <a:t>CWOM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7A9A7B60-1294-C644-9DA1-BE3769C8A06C}"/>
              </a:ext>
            </a:extLst>
          </p:cNvPr>
          <p:cNvSpPr txBox="1">
            <a:spLocks/>
          </p:cNvSpPr>
          <p:nvPr/>
        </p:nvSpPr>
        <p:spPr bwMode="auto">
          <a:xfrm>
            <a:off x="112482" y="113612"/>
            <a:ext cx="8257032" cy="48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68" tIns="34284" rIns="68568" bIns="34284" numCol="1" anchor="b" anchorCtr="0" compatLnSpc="1">
            <a:prstTxWarp prst="textNoShape">
              <a:avLst/>
            </a:prstTxWarp>
          </a:bodyPr>
          <a:lstStyle>
            <a:lvl1pPr algn="l" defTabSz="91223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733" b="0" i="0" u="none" kern="1200" dirty="0">
                <a:solidFill>
                  <a:schemeClr val="tx2"/>
                </a:solidFill>
                <a:latin typeface="CiscoSansTT Light" panose="020B0503020201020303" pitchFamily="34" charset="0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  <a:lvl2pPr algn="l" defTabSz="91223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91223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91223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91223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609570" algn="l" defTabSz="91223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1219140" algn="l" defTabSz="91223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828709" algn="l" defTabSz="91223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2438278" algn="l" defTabSz="91223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4179">
              <a:defRPr/>
            </a:pPr>
            <a:r>
              <a:rPr lang="en-CA" sz="2800" dirty="0">
                <a:solidFill>
                  <a:srgbClr val="005073"/>
                </a:solidFill>
              </a:rPr>
              <a:t>Multicloud Portfolio</a:t>
            </a:r>
          </a:p>
        </p:txBody>
      </p:sp>
    </p:spTree>
    <p:extLst>
      <p:ext uri="{BB962C8B-B14F-4D97-AF65-F5344CB8AC3E}">
        <p14:creationId xmlns:p14="http://schemas.microsoft.com/office/powerpoint/2010/main" val="2293826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183"/>
          <p:cNvSpPr>
            <a:spLocks noGrp="1"/>
          </p:cNvSpPr>
          <p:nvPr>
            <p:ph type="title"/>
          </p:nvPr>
        </p:nvSpPr>
        <p:spPr>
          <a:xfrm>
            <a:off x="437766" y="341314"/>
            <a:ext cx="8345488" cy="731837"/>
          </a:xfrm>
        </p:spPr>
        <p:txBody>
          <a:bodyPr/>
          <a:lstStyle/>
          <a:p>
            <a:r>
              <a:rPr lang="en-US" dirty="0"/>
              <a:t>CloudCenter Suite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99B94BA-35A8-4553-B0AB-5E5FEAFB43A1}"/>
              </a:ext>
            </a:extLst>
          </p:cNvPr>
          <p:cNvGrpSpPr/>
          <p:nvPr/>
        </p:nvGrpSpPr>
        <p:grpSpPr>
          <a:xfrm>
            <a:off x="2096057" y="1458382"/>
            <a:ext cx="4804986" cy="2560471"/>
            <a:chOff x="752924" y="1183517"/>
            <a:chExt cx="7553688" cy="2816518"/>
          </a:xfrm>
        </p:grpSpPr>
        <p:sp>
          <p:nvSpPr>
            <p:cNvPr id="130" name="Freeform 5">
              <a:extLst>
                <a:ext uri="{FF2B5EF4-FFF2-40B4-BE49-F238E27FC236}">
                  <a16:creationId xmlns:a16="http://schemas.microsoft.com/office/drawing/2014/main" id="{92A36EF1-3C7C-4512-B287-1F6147D4A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061" y="2527233"/>
              <a:ext cx="7526980" cy="1472802"/>
            </a:xfrm>
            <a:custGeom>
              <a:avLst/>
              <a:gdLst>
                <a:gd name="T0" fmla="*/ 5658 w 5724"/>
                <a:gd name="T1" fmla="*/ 1119 h 1119"/>
                <a:gd name="T2" fmla="*/ 3926 w 5724"/>
                <a:gd name="T3" fmla="*/ 545 h 1119"/>
                <a:gd name="T4" fmla="*/ 2813 w 5724"/>
                <a:gd name="T5" fmla="*/ 132 h 1119"/>
                <a:gd name="T6" fmla="*/ 994 w 5724"/>
                <a:gd name="T7" fmla="*/ 239 h 1119"/>
                <a:gd name="T8" fmla="*/ 66 w 5724"/>
                <a:gd name="T9" fmla="*/ 299 h 1119"/>
                <a:gd name="T10" fmla="*/ 0 w 5724"/>
                <a:gd name="T11" fmla="*/ 233 h 1119"/>
                <a:gd name="T12" fmla="*/ 66 w 5724"/>
                <a:gd name="T13" fmla="*/ 167 h 1119"/>
                <a:gd name="T14" fmla="*/ 984 w 5724"/>
                <a:gd name="T15" fmla="*/ 107 h 1119"/>
                <a:gd name="T16" fmla="*/ 2813 w 5724"/>
                <a:gd name="T17" fmla="*/ 0 h 1119"/>
                <a:gd name="T18" fmla="*/ 3986 w 5724"/>
                <a:gd name="T19" fmla="*/ 428 h 1119"/>
                <a:gd name="T20" fmla="*/ 5658 w 5724"/>
                <a:gd name="T21" fmla="*/ 987 h 1119"/>
                <a:gd name="T22" fmla="*/ 5724 w 5724"/>
                <a:gd name="T23" fmla="*/ 1053 h 1119"/>
                <a:gd name="T24" fmla="*/ 5658 w 5724"/>
                <a:gd name="T25" fmla="*/ 1119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24" h="1119">
                  <a:moveTo>
                    <a:pt x="5658" y="1119"/>
                  </a:moveTo>
                  <a:cubicBezTo>
                    <a:pt x="5031" y="1119"/>
                    <a:pt x="4444" y="814"/>
                    <a:pt x="3926" y="545"/>
                  </a:cubicBezTo>
                  <a:cubicBezTo>
                    <a:pt x="3517" y="333"/>
                    <a:pt x="3132" y="132"/>
                    <a:pt x="2813" y="132"/>
                  </a:cubicBezTo>
                  <a:cubicBezTo>
                    <a:pt x="2373" y="132"/>
                    <a:pt x="1609" y="191"/>
                    <a:pt x="994" y="239"/>
                  </a:cubicBezTo>
                  <a:cubicBezTo>
                    <a:pt x="574" y="271"/>
                    <a:pt x="210" y="299"/>
                    <a:pt x="66" y="299"/>
                  </a:cubicBezTo>
                  <a:cubicBezTo>
                    <a:pt x="30" y="299"/>
                    <a:pt x="0" y="269"/>
                    <a:pt x="0" y="233"/>
                  </a:cubicBezTo>
                  <a:cubicBezTo>
                    <a:pt x="0" y="197"/>
                    <a:pt x="30" y="167"/>
                    <a:pt x="66" y="167"/>
                  </a:cubicBezTo>
                  <a:cubicBezTo>
                    <a:pt x="205" y="167"/>
                    <a:pt x="566" y="139"/>
                    <a:pt x="984" y="107"/>
                  </a:cubicBezTo>
                  <a:cubicBezTo>
                    <a:pt x="1601" y="59"/>
                    <a:pt x="2368" y="0"/>
                    <a:pt x="2813" y="0"/>
                  </a:cubicBezTo>
                  <a:cubicBezTo>
                    <a:pt x="3164" y="0"/>
                    <a:pt x="3564" y="208"/>
                    <a:pt x="3986" y="428"/>
                  </a:cubicBezTo>
                  <a:cubicBezTo>
                    <a:pt x="4491" y="690"/>
                    <a:pt x="5063" y="987"/>
                    <a:pt x="5658" y="987"/>
                  </a:cubicBezTo>
                  <a:cubicBezTo>
                    <a:pt x="5695" y="987"/>
                    <a:pt x="5724" y="1017"/>
                    <a:pt x="5724" y="1053"/>
                  </a:cubicBezTo>
                  <a:cubicBezTo>
                    <a:pt x="5724" y="1089"/>
                    <a:pt x="5695" y="1119"/>
                    <a:pt x="5658" y="1119"/>
                  </a:cubicBezTo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64000">
                  <a:schemeClr val="accent1"/>
                </a:gs>
                <a:gs pos="43000">
                  <a:schemeClr val="accent1"/>
                </a:gs>
                <a:gs pos="100000">
                  <a:schemeClr val="bg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6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133" name="Freeform 9">
              <a:extLst>
                <a:ext uri="{FF2B5EF4-FFF2-40B4-BE49-F238E27FC236}">
                  <a16:creationId xmlns:a16="http://schemas.microsoft.com/office/drawing/2014/main" id="{C4E3362F-E285-461B-B1BA-C91769E750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060" y="2508872"/>
              <a:ext cx="7537551" cy="1438861"/>
            </a:xfrm>
            <a:custGeom>
              <a:avLst/>
              <a:gdLst>
                <a:gd name="T0" fmla="*/ 66 w 5732"/>
                <a:gd name="T1" fmla="*/ 1093 h 1093"/>
                <a:gd name="T2" fmla="*/ 0 w 5732"/>
                <a:gd name="T3" fmla="*/ 1027 h 1093"/>
                <a:gd name="T4" fmla="*/ 66 w 5732"/>
                <a:gd name="T5" fmla="*/ 961 h 1093"/>
                <a:gd name="T6" fmla="*/ 1528 w 5732"/>
                <a:gd name="T7" fmla="*/ 459 h 1093"/>
                <a:gd name="T8" fmla="*/ 2815 w 5732"/>
                <a:gd name="T9" fmla="*/ 14 h 1093"/>
                <a:gd name="T10" fmla="*/ 4481 w 5732"/>
                <a:gd name="T11" fmla="*/ 140 h 1093"/>
                <a:gd name="T12" fmla="*/ 5631 w 5732"/>
                <a:gd name="T13" fmla="*/ 227 h 1093"/>
                <a:gd name="T14" fmla="*/ 5693 w 5732"/>
                <a:gd name="T15" fmla="*/ 231 h 1093"/>
                <a:gd name="T16" fmla="*/ 5723 w 5732"/>
                <a:gd name="T17" fmla="*/ 310 h 1093"/>
                <a:gd name="T18" fmla="*/ 5634 w 5732"/>
                <a:gd name="T19" fmla="*/ 359 h 1093"/>
                <a:gd name="T20" fmla="*/ 5558 w 5732"/>
                <a:gd name="T21" fmla="*/ 357 h 1093"/>
                <a:gd name="T22" fmla="*/ 5297 w 5732"/>
                <a:gd name="T23" fmla="*/ 340 h 1093"/>
                <a:gd name="T24" fmla="*/ 4469 w 5732"/>
                <a:gd name="T25" fmla="*/ 271 h 1093"/>
                <a:gd name="T26" fmla="*/ 2811 w 5732"/>
                <a:gd name="T27" fmla="*/ 146 h 1093"/>
                <a:gd name="T28" fmla="*/ 1591 w 5732"/>
                <a:gd name="T29" fmla="*/ 575 h 1093"/>
                <a:gd name="T30" fmla="*/ 873 w 5732"/>
                <a:gd name="T31" fmla="*/ 927 h 1093"/>
                <a:gd name="T32" fmla="*/ 66 w 5732"/>
                <a:gd name="T33" fmla="*/ 1093 h 1093"/>
                <a:gd name="T34" fmla="*/ 5624 w 5732"/>
                <a:gd name="T35" fmla="*/ 343 h 1093"/>
                <a:gd name="T36" fmla="*/ 5624 w 5732"/>
                <a:gd name="T37" fmla="*/ 343 h 1093"/>
                <a:gd name="T38" fmla="*/ 5624 w 5732"/>
                <a:gd name="T39" fmla="*/ 34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32" h="1093">
                  <a:moveTo>
                    <a:pt x="66" y="1093"/>
                  </a:moveTo>
                  <a:cubicBezTo>
                    <a:pt x="30" y="1093"/>
                    <a:pt x="0" y="1063"/>
                    <a:pt x="0" y="1027"/>
                  </a:cubicBezTo>
                  <a:cubicBezTo>
                    <a:pt x="0" y="991"/>
                    <a:pt x="30" y="961"/>
                    <a:pt x="66" y="961"/>
                  </a:cubicBezTo>
                  <a:cubicBezTo>
                    <a:pt x="604" y="961"/>
                    <a:pt x="1074" y="706"/>
                    <a:pt x="1528" y="459"/>
                  </a:cubicBezTo>
                  <a:cubicBezTo>
                    <a:pt x="1964" y="223"/>
                    <a:pt x="2375" y="0"/>
                    <a:pt x="2815" y="14"/>
                  </a:cubicBezTo>
                  <a:cubicBezTo>
                    <a:pt x="3146" y="25"/>
                    <a:pt x="3855" y="86"/>
                    <a:pt x="4481" y="140"/>
                  </a:cubicBezTo>
                  <a:cubicBezTo>
                    <a:pt x="4971" y="182"/>
                    <a:pt x="5523" y="229"/>
                    <a:pt x="5631" y="227"/>
                  </a:cubicBezTo>
                  <a:cubicBezTo>
                    <a:pt x="5650" y="218"/>
                    <a:pt x="5673" y="219"/>
                    <a:pt x="5693" y="231"/>
                  </a:cubicBezTo>
                  <a:cubicBezTo>
                    <a:pt x="5720" y="248"/>
                    <a:pt x="5732" y="280"/>
                    <a:pt x="5723" y="310"/>
                  </a:cubicBezTo>
                  <a:cubicBezTo>
                    <a:pt x="5707" y="358"/>
                    <a:pt x="5658" y="358"/>
                    <a:pt x="5634" y="359"/>
                  </a:cubicBezTo>
                  <a:cubicBezTo>
                    <a:pt x="5616" y="359"/>
                    <a:pt x="5591" y="358"/>
                    <a:pt x="5558" y="357"/>
                  </a:cubicBezTo>
                  <a:cubicBezTo>
                    <a:pt x="5499" y="354"/>
                    <a:pt x="5413" y="349"/>
                    <a:pt x="5297" y="340"/>
                  </a:cubicBezTo>
                  <a:cubicBezTo>
                    <a:pt x="5079" y="323"/>
                    <a:pt x="4783" y="298"/>
                    <a:pt x="4469" y="271"/>
                  </a:cubicBezTo>
                  <a:cubicBezTo>
                    <a:pt x="3846" y="218"/>
                    <a:pt x="3138" y="157"/>
                    <a:pt x="2811" y="146"/>
                  </a:cubicBezTo>
                  <a:cubicBezTo>
                    <a:pt x="2406" y="133"/>
                    <a:pt x="2010" y="348"/>
                    <a:pt x="1591" y="575"/>
                  </a:cubicBezTo>
                  <a:cubicBezTo>
                    <a:pt x="1362" y="700"/>
                    <a:pt x="1124" y="829"/>
                    <a:pt x="873" y="927"/>
                  </a:cubicBezTo>
                  <a:cubicBezTo>
                    <a:pt x="587" y="1039"/>
                    <a:pt x="323" y="1093"/>
                    <a:pt x="66" y="1093"/>
                  </a:cubicBezTo>
                  <a:moveTo>
                    <a:pt x="5624" y="343"/>
                  </a:moveTo>
                  <a:cubicBezTo>
                    <a:pt x="5624" y="343"/>
                    <a:pt x="5624" y="343"/>
                    <a:pt x="5624" y="343"/>
                  </a:cubicBezTo>
                  <a:cubicBezTo>
                    <a:pt x="5624" y="343"/>
                    <a:pt x="5624" y="343"/>
                    <a:pt x="5624" y="343"/>
                  </a:cubicBezTo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6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134" name="Freeform 13">
              <a:extLst>
                <a:ext uri="{FF2B5EF4-FFF2-40B4-BE49-F238E27FC236}">
                  <a16:creationId xmlns:a16="http://schemas.microsoft.com/office/drawing/2014/main" id="{FB9EDD14-1722-4D09-886D-7F01CA4B9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060" y="2512767"/>
              <a:ext cx="7526980" cy="939767"/>
            </a:xfrm>
            <a:custGeom>
              <a:avLst/>
              <a:gdLst>
                <a:gd name="T0" fmla="*/ 5658 w 5724"/>
                <a:gd name="T1" fmla="*/ 714 h 714"/>
                <a:gd name="T2" fmla="*/ 4268 w 5724"/>
                <a:gd name="T3" fmla="*/ 420 h 714"/>
                <a:gd name="T4" fmla="*/ 2912 w 5724"/>
                <a:gd name="T5" fmla="*/ 132 h 714"/>
                <a:gd name="T6" fmla="*/ 1508 w 5724"/>
                <a:gd name="T7" fmla="*/ 404 h 714"/>
                <a:gd name="T8" fmla="*/ 66 w 5724"/>
                <a:gd name="T9" fmla="*/ 682 h 714"/>
                <a:gd name="T10" fmla="*/ 0 w 5724"/>
                <a:gd name="T11" fmla="*/ 616 h 714"/>
                <a:gd name="T12" fmla="*/ 66 w 5724"/>
                <a:gd name="T13" fmla="*/ 550 h 714"/>
                <a:gd name="T14" fmla="*/ 1470 w 5724"/>
                <a:gd name="T15" fmla="*/ 278 h 714"/>
                <a:gd name="T16" fmla="*/ 2912 w 5724"/>
                <a:gd name="T17" fmla="*/ 0 h 714"/>
                <a:gd name="T18" fmla="*/ 4310 w 5724"/>
                <a:gd name="T19" fmla="*/ 295 h 714"/>
                <a:gd name="T20" fmla="*/ 5658 w 5724"/>
                <a:gd name="T21" fmla="*/ 582 h 714"/>
                <a:gd name="T22" fmla="*/ 5724 w 5724"/>
                <a:gd name="T23" fmla="*/ 648 h 714"/>
                <a:gd name="T24" fmla="*/ 5658 w 5724"/>
                <a:gd name="T25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24" h="714">
                  <a:moveTo>
                    <a:pt x="5658" y="714"/>
                  </a:moveTo>
                  <a:cubicBezTo>
                    <a:pt x="5127" y="714"/>
                    <a:pt x="4690" y="565"/>
                    <a:pt x="4268" y="420"/>
                  </a:cubicBezTo>
                  <a:cubicBezTo>
                    <a:pt x="3853" y="279"/>
                    <a:pt x="3425" y="132"/>
                    <a:pt x="2912" y="132"/>
                  </a:cubicBezTo>
                  <a:cubicBezTo>
                    <a:pt x="2398" y="132"/>
                    <a:pt x="1945" y="271"/>
                    <a:pt x="1508" y="404"/>
                  </a:cubicBezTo>
                  <a:cubicBezTo>
                    <a:pt x="1061" y="541"/>
                    <a:pt x="600" y="682"/>
                    <a:pt x="66" y="682"/>
                  </a:cubicBezTo>
                  <a:cubicBezTo>
                    <a:pt x="30" y="682"/>
                    <a:pt x="0" y="652"/>
                    <a:pt x="0" y="616"/>
                  </a:cubicBezTo>
                  <a:cubicBezTo>
                    <a:pt x="0" y="580"/>
                    <a:pt x="30" y="550"/>
                    <a:pt x="66" y="550"/>
                  </a:cubicBezTo>
                  <a:cubicBezTo>
                    <a:pt x="580" y="550"/>
                    <a:pt x="1032" y="412"/>
                    <a:pt x="1470" y="278"/>
                  </a:cubicBezTo>
                  <a:cubicBezTo>
                    <a:pt x="1916" y="142"/>
                    <a:pt x="2378" y="0"/>
                    <a:pt x="2912" y="0"/>
                  </a:cubicBezTo>
                  <a:cubicBezTo>
                    <a:pt x="3447" y="0"/>
                    <a:pt x="3886" y="150"/>
                    <a:pt x="4310" y="295"/>
                  </a:cubicBezTo>
                  <a:cubicBezTo>
                    <a:pt x="4742" y="443"/>
                    <a:pt x="5149" y="582"/>
                    <a:pt x="5658" y="582"/>
                  </a:cubicBezTo>
                  <a:cubicBezTo>
                    <a:pt x="5695" y="582"/>
                    <a:pt x="5724" y="612"/>
                    <a:pt x="5724" y="648"/>
                  </a:cubicBezTo>
                  <a:cubicBezTo>
                    <a:pt x="5724" y="684"/>
                    <a:pt x="5695" y="714"/>
                    <a:pt x="5658" y="714"/>
                  </a:cubicBezTo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63000">
                  <a:schemeClr val="accent2"/>
                </a:gs>
                <a:gs pos="51000">
                  <a:schemeClr val="accent2"/>
                </a:gs>
                <a:gs pos="100000">
                  <a:schemeClr val="bg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6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135" name="Freeform 17">
              <a:extLst>
                <a:ext uri="{FF2B5EF4-FFF2-40B4-BE49-F238E27FC236}">
                  <a16:creationId xmlns:a16="http://schemas.microsoft.com/office/drawing/2014/main" id="{39189824-DB3A-4B0E-908A-23AF61B3D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061" y="1183517"/>
              <a:ext cx="7526981" cy="1517314"/>
            </a:xfrm>
            <a:custGeom>
              <a:avLst/>
              <a:gdLst>
                <a:gd name="T0" fmla="*/ 2813 w 5724"/>
                <a:gd name="T1" fmla="*/ 1153 h 1153"/>
                <a:gd name="T2" fmla="*/ 1401 w 5724"/>
                <a:gd name="T3" fmla="*/ 632 h 1153"/>
                <a:gd name="T4" fmla="*/ 66 w 5724"/>
                <a:gd name="T5" fmla="*/ 132 h 1153"/>
                <a:gd name="T6" fmla="*/ 0 w 5724"/>
                <a:gd name="T7" fmla="*/ 66 h 1153"/>
                <a:gd name="T8" fmla="*/ 66 w 5724"/>
                <a:gd name="T9" fmla="*/ 0 h 1153"/>
                <a:gd name="T10" fmla="*/ 1469 w 5724"/>
                <a:gd name="T11" fmla="*/ 519 h 1153"/>
                <a:gd name="T12" fmla="*/ 2813 w 5724"/>
                <a:gd name="T13" fmla="*/ 1021 h 1153"/>
                <a:gd name="T14" fmla="*/ 4203 w 5724"/>
                <a:gd name="T15" fmla="*/ 519 h 1153"/>
                <a:gd name="T16" fmla="*/ 5658 w 5724"/>
                <a:gd name="T17" fmla="*/ 0 h 1153"/>
                <a:gd name="T18" fmla="*/ 5724 w 5724"/>
                <a:gd name="T19" fmla="*/ 66 h 1153"/>
                <a:gd name="T20" fmla="*/ 5658 w 5724"/>
                <a:gd name="T21" fmla="*/ 132 h 1153"/>
                <a:gd name="T22" fmla="*/ 4268 w 5724"/>
                <a:gd name="T23" fmla="*/ 634 h 1153"/>
                <a:gd name="T24" fmla="*/ 2813 w 5724"/>
                <a:gd name="T2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24" h="1153">
                  <a:moveTo>
                    <a:pt x="2813" y="1153"/>
                  </a:moveTo>
                  <a:cubicBezTo>
                    <a:pt x="2270" y="1153"/>
                    <a:pt x="1828" y="888"/>
                    <a:pt x="1401" y="632"/>
                  </a:cubicBezTo>
                  <a:cubicBezTo>
                    <a:pt x="973" y="375"/>
                    <a:pt x="568" y="132"/>
                    <a:pt x="66" y="132"/>
                  </a:cubicBezTo>
                  <a:cubicBezTo>
                    <a:pt x="30" y="132"/>
                    <a:pt x="0" y="102"/>
                    <a:pt x="0" y="66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604" y="0"/>
                    <a:pt x="1044" y="264"/>
                    <a:pt x="1469" y="519"/>
                  </a:cubicBezTo>
                  <a:cubicBezTo>
                    <a:pt x="1900" y="777"/>
                    <a:pt x="2307" y="1021"/>
                    <a:pt x="2813" y="1021"/>
                  </a:cubicBezTo>
                  <a:cubicBezTo>
                    <a:pt x="3319" y="1021"/>
                    <a:pt x="3748" y="777"/>
                    <a:pt x="4203" y="519"/>
                  </a:cubicBezTo>
                  <a:cubicBezTo>
                    <a:pt x="4652" y="264"/>
                    <a:pt x="5117" y="0"/>
                    <a:pt x="5658" y="0"/>
                  </a:cubicBezTo>
                  <a:cubicBezTo>
                    <a:pt x="5695" y="0"/>
                    <a:pt x="5724" y="30"/>
                    <a:pt x="5724" y="66"/>
                  </a:cubicBezTo>
                  <a:cubicBezTo>
                    <a:pt x="5724" y="102"/>
                    <a:pt x="5695" y="132"/>
                    <a:pt x="5658" y="132"/>
                  </a:cubicBezTo>
                  <a:cubicBezTo>
                    <a:pt x="5152" y="132"/>
                    <a:pt x="4723" y="376"/>
                    <a:pt x="4268" y="634"/>
                  </a:cubicBezTo>
                  <a:cubicBezTo>
                    <a:pt x="3819" y="889"/>
                    <a:pt x="3354" y="1153"/>
                    <a:pt x="2813" y="1153"/>
                  </a:cubicBezTo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77000">
                  <a:schemeClr val="bg1"/>
                </a:gs>
                <a:gs pos="23000">
                  <a:schemeClr val="tx2"/>
                </a:gs>
                <a:gs pos="96000">
                  <a:schemeClr val="bg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6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136" name="Freeform 21">
              <a:extLst>
                <a:ext uri="{FF2B5EF4-FFF2-40B4-BE49-F238E27FC236}">
                  <a16:creationId xmlns:a16="http://schemas.microsoft.com/office/drawing/2014/main" id="{C83EFE73-1808-4D9B-BA3D-8407BD874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24" y="1770523"/>
              <a:ext cx="7528649" cy="924187"/>
            </a:xfrm>
            <a:custGeom>
              <a:avLst/>
              <a:gdLst>
                <a:gd name="T0" fmla="*/ 2912 w 5725"/>
                <a:gd name="T1" fmla="*/ 702 h 702"/>
                <a:gd name="T2" fmla="*/ 1750 w 5725"/>
                <a:gd name="T3" fmla="*/ 457 h 702"/>
                <a:gd name="T4" fmla="*/ 66 w 5725"/>
                <a:gd name="T5" fmla="*/ 132 h 702"/>
                <a:gd name="T6" fmla="*/ 0 w 5725"/>
                <a:gd name="T7" fmla="*/ 66 h 702"/>
                <a:gd name="T8" fmla="*/ 66 w 5725"/>
                <a:gd name="T9" fmla="*/ 0 h 702"/>
                <a:gd name="T10" fmla="*/ 1788 w 5725"/>
                <a:gd name="T11" fmla="*/ 330 h 702"/>
                <a:gd name="T12" fmla="*/ 2912 w 5725"/>
                <a:gd name="T13" fmla="*/ 570 h 702"/>
                <a:gd name="T14" fmla="*/ 4730 w 5725"/>
                <a:gd name="T15" fmla="*/ 458 h 702"/>
                <a:gd name="T16" fmla="*/ 5659 w 5725"/>
                <a:gd name="T17" fmla="*/ 394 h 702"/>
                <a:gd name="T18" fmla="*/ 5725 w 5725"/>
                <a:gd name="T19" fmla="*/ 460 h 702"/>
                <a:gd name="T20" fmla="*/ 5659 w 5725"/>
                <a:gd name="T21" fmla="*/ 526 h 702"/>
                <a:gd name="T22" fmla="*/ 4741 w 5725"/>
                <a:gd name="T23" fmla="*/ 589 h 702"/>
                <a:gd name="T24" fmla="*/ 2912 w 5725"/>
                <a:gd name="T25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25" h="702">
                  <a:moveTo>
                    <a:pt x="2912" y="702"/>
                  </a:moveTo>
                  <a:cubicBezTo>
                    <a:pt x="2567" y="702"/>
                    <a:pt x="2170" y="583"/>
                    <a:pt x="1750" y="457"/>
                  </a:cubicBezTo>
                  <a:cubicBezTo>
                    <a:pt x="1243" y="304"/>
                    <a:pt x="668" y="132"/>
                    <a:pt x="66" y="132"/>
                  </a:cubicBezTo>
                  <a:cubicBezTo>
                    <a:pt x="30" y="132"/>
                    <a:pt x="0" y="102"/>
                    <a:pt x="0" y="66"/>
                  </a:cubicBezTo>
                  <a:cubicBezTo>
                    <a:pt x="0" y="29"/>
                    <a:pt x="30" y="0"/>
                    <a:pt x="66" y="0"/>
                  </a:cubicBezTo>
                  <a:cubicBezTo>
                    <a:pt x="687" y="0"/>
                    <a:pt x="1272" y="175"/>
                    <a:pt x="1788" y="330"/>
                  </a:cubicBezTo>
                  <a:cubicBezTo>
                    <a:pt x="2198" y="454"/>
                    <a:pt x="2586" y="570"/>
                    <a:pt x="2912" y="570"/>
                  </a:cubicBezTo>
                  <a:cubicBezTo>
                    <a:pt x="3351" y="570"/>
                    <a:pt x="4116" y="508"/>
                    <a:pt x="4730" y="458"/>
                  </a:cubicBezTo>
                  <a:cubicBezTo>
                    <a:pt x="5151" y="424"/>
                    <a:pt x="5514" y="394"/>
                    <a:pt x="5659" y="394"/>
                  </a:cubicBezTo>
                  <a:cubicBezTo>
                    <a:pt x="5695" y="394"/>
                    <a:pt x="5725" y="424"/>
                    <a:pt x="5725" y="460"/>
                  </a:cubicBezTo>
                  <a:cubicBezTo>
                    <a:pt x="5725" y="496"/>
                    <a:pt x="5695" y="526"/>
                    <a:pt x="5659" y="526"/>
                  </a:cubicBezTo>
                  <a:cubicBezTo>
                    <a:pt x="5519" y="526"/>
                    <a:pt x="5159" y="555"/>
                    <a:pt x="4741" y="589"/>
                  </a:cubicBezTo>
                  <a:cubicBezTo>
                    <a:pt x="4124" y="640"/>
                    <a:pt x="3357" y="702"/>
                    <a:pt x="2912" y="702"/>
                  </a:cubicBezTo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57000">
                  <a:schemeClr val="accent1"/>
                </a:gs>
                <a:gs pos="54000">
                  <a:schemeClr val="accent1"/>
                </a:gs>
                <a:gs pos="100000">
                  <a:schemeClr val="bg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6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137" name="Freeform 25">
              <a:extLst>
                <a:ext uri="{FF2B5EF4-FFF2-40B4-BE49-F238E27FC236}">
                  <a16:creationId xmlns:a16="http://schemas.microsoft.com/office/drawing/2014/main" id="{0D63C952-7C86-47AA-838B-1D7F487C4D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376" y="1799456"/>
              <a:ext cx="7538664" cy="893585"/>
            </a:xfrm>
            <a:custGeom>
              <a:avLst/>
              <a:gdLst>
                <a:gd name="T0" fmla="*/ 3051 w 5733"/>
                <a:gd name="T1" fmla="*/ 679 h 679"/>
                <a:gd name="T2" fmla="*/ 2916 w 5733"/>
                <a:gd name="T3" fmla="*/ 674 h 679"/>
                <a:gd name="T4" fmla="*/ 2122 w 5733"/>
                <a:gd name="T5" fmla="*/ 602 h 679"/>
                <a:gd name="T6" fmla="*/ 839 w 5733"/>
                <a:gd name="T7" fmla="*/ 485 h 679"/>
                <a:gd name="T8" fmla="*/ 98 w 5733"/>
                <a:gd name="T9" fmla="*/ 454 h 679"/>
                <a:gd name="T10" fmla="*/ 14 w 5733"/>
                <a:gd name="T11" fmla="*/ 416 h 679"/>
                <a:gd name="T12" fmla="*/ 51 w 5733"/>
                <a:gd name="T13" fmla="*/ 331 h 679"/>
                <a:gd name="T14" fmla="*/ 835 w 5733"/>
                <a:gd name="T15" fmla="*/ 353 h 679"/>
                <a:gd name="T16" fmla="*/ 2135 w 5733"/>
                <a:gd name="T17" fmla="*/ 471 h 679"/>
                <a:gd name="T18" fmla="*/ 2925 w 5733"/>
                <a:gd name="T19" fmla="*/ 543 h 679"/>
                <a:gd name="T20" fmla="*/ 4200 w 5733"/>
                <a:gd name="T21" fmla="*/ 298 h 679"/>
                <a:gd name="T22" fmla="*/ 5667 w 5733"/>
                <a:gd name="T23" fmla="*/ 0 h 679"/>
                <a:gd name="T24" fmla="*/ 5733 w 5733"/>
                <a:gd name="T25" fmla="*/ 66 h 679"/>
                <a:gd name="T26" fmla="*/ 5667 w 5733"/>
                <a:gd name="T27" fmla="*/ 132 h 679"/>
                <a:gd name="T28" fmla="*/ 4241 w 5733"/>
                <a:gd name="T29" fmla="*/ 424 h 679"/>
                <a:gd name="T30" fmla="*/ 3051 w 5733"/>
                <a:gd name="T31" fmla="*/ 679 h 679"/>
                <a:gd name="T32" fmla="*/ 99 w 5733"/>
                <a:gd name="T33" fmla="*/ 454 h 679"/>
                <a:gd name="T34" fmla="*/ 99 w 5733"/>
                <a:gd name="T35" fmla="*/ 454 h 679"/>
                <a:gd name="T36" fmla="*/ 99 w 5733"/>
                <a:gd name="T37" fmla="*/ 454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33" h="679">
                  <a:moveTo>
                    <a:pt x="3051" y="679"/>
                  </a:moveTo>
                  <a:cubicBezTo>
                    <a:pt x="3006" y="679"/>
                    <a:pt x="2961" y="678"/>
                    <a:pt x="2916" y="674"/>
                  </a:cubicBezTo>
                  <a:cubicBezTo>
                    <a:pt x="2758" y="663"/>
                    <a:pt x="2463" y="635"/>
                    <a:pt x="2122" y="602"/>
                  </a:cubicBezTo>
                  <a:cubicBezTo>
                    <a:pt x="1705" y="562"/>
                    <a:pt x="1232" y="517"/>
                    <a:pt x="839" y="485"/>
                  </a:cubicBezTo>
                  <a:cubicBezTo>
                    <a:pt x="240" y="438"/>
                    <a:pt x="121" y="447"/>
                    <a:pt x="98" y="454"/>
                  </a:cubicBezTo>
                  <a:cubicBezTo>
                    <a:pt x="65" y="467"/>
                    <a:pt x="27" y="450"/>
                    <a:pt x="14" y="416"/>
                  </a:cubicBezTo>
                  <a:cubicBezTo>
                    <a:pt x="0" y="383"/>
                    <a:pt x="17" y="344"/>
                    <a:pt x="51" y="331"/>
                  </a:cubicBezTo>
                  <a:cubicBezTo>
                    <a:pt x="80" y="319"/>
                    <a:pt x="136" y="297"/>
                    <a:pt x="835" y="353"/>
                  </a:cubicBezTo>
                  <a:cubicBezTo>
                    <a:pt x="1232" y="384"/>
                    <a:pt x="1711" y="430"/>
                    <a:pt x="2135" y="471"/>
                  </a:cubicBezTo>
                  <a:cubicBezTo>
                    <a:pt x="2475" y="503"/>
                    <a:pt x="2769" y="531"/>
                    <a:pt x="2925" y="543"/>
                  </a:cubicBezTo>
                  <a:cubicBezTo>
                    <a:pt x="3350" y="573"/>
                    <a:pt x="3763" y="440"/>
                    <a:pt x="4200" y="298"/>
                  </a:cubicBezTo>
                  <a:cubicBezTo>
                    <a:pt x="4653" y="152"/>
                    <a:pt x="5121" y="0"/>
                    <a:pt x="5667" y="0"/>
                  </a:cubicBezTo>
                  <a:cubicBezTo>
                    <a:pt x="5704" y="0"/>
                    <a:pt x="5733" y="30"/>
                    <a:pt x="5733" y="66"/>
                  </a:cubicBezTo>
                  <a:cubicBezTo>
                    <a:pt x="5733" y="102"/>
                    <a:pt x="5704" y="132"/>
                    <a:pt x="5667" y="132"/>
                  </a:cubicBezTo>
                  <a:cubicBezTo>
                    <a:pt x="5142" y="132"/>
                    <a:pt x="4684" y="280"/>
                    <a:pt x="4241" y="424"/>
                  </a:cubicBezTo>
                  <a:cubicBezTo>
                    <a:pt x="3836" y="555"/>
                    <a:pt x="3452" y="679"/>
                    <a:pt x="3051" y="679"/>
                  </a:cubicBezTo>
                  <a:moveTo>
                    <a:pt x="99" y="454"/>
                  </a:moveTo>
                  <a:cubicBezTo>
                    <a:pt x="99" y="454"/>
                    <a:pt x="99" y="454"/>
                    <a:pt x="99" y="454"/>
                  </a:cubicBezTo>
                  <a:cubicBezTo>
                    <a:pt x="99" y="454"/>
                    <a:pt x="99" y="454"/>
                    <a:pt x="99" y="454"/>
                  </a:cubicBezTo>
                </a:path>
              </a:pathLst>
            </a:custGeom>
            <a:gradFill flip="none" rotWithShape="1">
              <a:gsLst>
                <a:gs pos="5000">
                  <a:schemeClr val="bg2"/>
                </a:gs>
                <a:gs pos="68000">
                  <a:schemeClr val="accent2"/>
                </a:gs>
                <a:gs pos="37000">
                  <a:schemeClr val="accent2"/>
                </a:gs>
                <a:gs pos="96000">
                  <a:schemeClr val="bg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600" dirty="0">
                <a:solidFill>
                  <a:srgbClr val="282828"/>
                </a:solidFill>
                <a:latin typeface="CiscoSansTT ExtraLight"/>
              </a:endParaRPr>
            </a:p>
          </p:txBody>
        </p:sp>
      </p:grpSp>
      <p:sp>
        <p:nvSpPr>
          <p:cNvPr id="138" name="Oval 137">
            <a:extLst>
              <a:ext uri="{FF2B5EF4-FFF2-40B4-BE49-F238E27FC236}">
                <a16:creationId xmlns:a16="http://schemas.microsoft.com/office/drawing/2014/main" id="{92D35C92-C65A-4A75-BE31-14F706D2E614}"/>
              </a:ext>
            </a:extLst>
          </p:cNvPr>
          <p:cNvSpPr/>
          <p:nvPr/>
        </p:nvSpPr>
        <p:spPr>
          <a:xfrm>
            <a:off x="3405257" y="1710942"/>
            <a:ext cx="2050783" cy="205078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800" dirty="0">
              <a:solidFill>
                <a:srgbClr val="005073"/>
              </a:solidFill>
              <a:latin typeface="CiscoSansTT ExtraLight"/>
            </a:endParaRPr>
          </a:p>
        </p:txBody>
      </p:sp>
      <p:sp>
        <p:nvSpPr>
          <p:cNvPr id="155" name="Freeform 15">
            <a:extLst>
              <a:ext uri="{FF2B5EF4-FFF2-40B4-BE49-F238E27FC236}">
                <a16:creationId xmlns:a16="http://schemas.microsoft.com/office/drawing/2014/main" id="{F2AF9108-3DD4-4E9B-9181-30555F88056C}"/>
              </a:ext>
            </a:extLst>
          </p:cNvPr>
          <p:cNvSpPr>
            <a:spLocks noEditPoints="1"/>
          </p:cNvSpPr>
          <p:nvPr/>
        </p:nvSpPr>
        <p:spPr bwMode="auto">
          <a:xfrm>
            <a:off x="954342" y="2738617"/>
            <a:ext cx="7161425" cy="731672"/>
          </a:xfrm>
          <a:custGeom>
            <a:avLst/>
            <a:gdLst>
              <a:gd name="T0" fmla="*/ 5432 w 5446"/>
              <a:gd name="T1" fmla="*/ 536 h 556"/>
              <a:gd name="T2" fmla="*/ 5352 w 5446"/>
              <a:gd name="T3" fmla="*/ 532 h 556"/>
              <a:gd name="T4" fmla="*/ 5278 w 5446"/>
              <a:gd name="T5" fmla="*/ 537 h 556"/>
              <a:gd name="T6" fmla="*/ 5184 w 5446"/>
              <a:gd name="T7" fmla="*/ 537 h 556"/>
              <a:gd name="T8" fmla="*/ 5099 w 5446"/>
              <a:gd name="T9" fmla="*/ 526 h 556"/>
              <a:gd name="T10" fmla="*/ 10 w 5446"/>
              <a:gd name="T11" fmla="*/ 504 h 556"/>
              <a:gd name="T12" fmla="*/ 98 w 5446"/>
              <a:gd name="T13" fmla="*/ 500 h 556"/>
              <a:gd name="T14" fmla="*/ 183 w 5446"/>
              <a:gd name="T15" fmla="*/ 494 h 556"/>
              <a:gd name="T16" fmla="*/ 183 w 5446"/>
              <a:gd name="T17" fmla="*/ 494 h 556"/>
              <a:gd name="T18" fmla="*/ 5015 w 5446"/>
              <a:gd name="T19" fmla="*/ 492 h 556"/>
              <a:gd name="T20" fmla="*/ 268 w 5446"/>
              <a:gd name="T21" fmla="*/ 506 h 556"/>
              <a:gd name="T22" fmla="*/ 4944 w 5446"/>
              <a:gd name="T23" fmla="*/ 489 h 556"/>
              <a:gd name="T24" fmla="*/ 346 w 5446"/>
              <a:gd name="T25" fmla="*/ 496 h 556"/>
              <a:gd name="T26" fmla="*/ 420 w 5446"/>
              <a:gd name="T27" fmla="*/ 475 h 556"/>
              <a:gd name="T28" fmla="*/ 4846 w 5446"/>
              <a:gd name="T29" fmla="*/ 478 h 556"/>
              <a:gd name="T30" fmla="*/ 515 w 5446"/>
              <a:gd name="T31" fmla="*/ 449 h 556"/>
              <a:gd name="T32" fmla="*/ 4766 w 5446"/>
              <a:gd name="T33" fmla="*/ 439 h 556"/>
              <a:gd name="T34" fmla="*/ 4766 w 5446"/>
              <a:gd name="T35" fmla="*/ 439 h 556"/>
              <a:gd name="T36" fmla="*/ 609 w 5446"/>
              <a:gd name="T37" fmla="*/ 441 h 556"/>
              <a:gd name="T38" fmla="*/ 4691 w 5446"/>
              <a:gd name="T39" fmla="*/ 419 h 556"/>
              <a:gd name="T40" fmla="*/ 680 w 5446"/>
              <a:gd name="T41" fmla="*/ 436 h 556"/>
              <a:gd name="T42" fmla="*/ 760 w 5446"/>
              <a:gd name="T43" fmla="*/ 417 h 556"/>
              <a:gd name="T44" fmla="*/ 4604 w 5446"/>
              <a:gd name="T45" fmla="*/ 415 h 556"/>
              <a:gd name="T46" fmla="*/ 839 w 5446"/>
              <a:gd name="T47" fmla="*/ 377 h 556"/>
              <a:gd name="T48" fmla="*/ 4513 w 5446"/>
              <a:gd name="T49" fmla="*/ 377 h 556"/>
              <a:gd name="T50" fmla="*/ 926 w 5446"/>
              <a:gd name="T51" fmla="*/ 354 h 556"/>
              <a:gd name="T52" fmla="*/ 926 w 5446"/>
              <a:gd name="T53" fmla="*/ 354 h 556"/>
              <a:gd name="T54" fmla="*/ 4445 w 5446"/>
              <a:gd name="T55" fmla="*/ 346 h 556"/>
              <a:gd name="T56" fmla="*/ 1010 w 5446"/>
              <a:gd name="T57" fmla="*/ 351 h 556"/>
              <a:gd name="T58" fmla="*/ 4375 w 5446"/>
              <a:gd name="T59" fmla="*/ 333 h 556"/>
              <a:gd name="T60" fmla="*/ 1085 w 5446"/>
              <a:gd name="T61" fmla="*/ 330 h 556"/>
              <a:gd name="T62" fmla="*/ 4282 w 5446"/>
              <a:gd name="T63" fmla="*/ 313 h 556"/>
              <a:gd name="T64" fmla="*/ 1162 w 5446"/>
              <a:gd name="T65" fmla="*/ 286 h 556"/>
              <a:gd name="T66" fmla="*/ 4192 w 5446"/>
              <a:gd name="T67" fmla="*/ 272 h 556"/>
              <a:gd name="T68" fmla="*/ 1250 w 5446"/>
              <a:gd name="T69" fmla="*/ 260 h 556"/>
              <a:gd name="T70" fmla="*/ 1250 w 5446"/>
              <a:gd name="T71" fmla="*/ 260 h 556"/>
              <a:gd name="T72" fmla="*/ 4125 w 5446"/>
              <a:gd name="T73" fmla="*/ 239 h 556"/>
              <a:gd name="T74" fmla="*/ 1333 w 5446"/>
              <a:gd name="T75" fmla="*/ 255 h 556"/>
              <a:gd name="T76" fmla="*/ 1410 w 5446"/>
              <a:gd name="T77" fmla="*/ 232 h 556"/>
              <a:gd name="T78" fmla="*/ 4046 w 5446"/>
              <a:gd name="T79" fmla="*/ 232 h 556"/>
              <a:gd name="T80" fmla="*/ 1478 w 5446"/>
              <a:gd name="T81" fmla="*/ 201 h 556"/>
              <a:gd name="T82" fmla="*/ 3959 w 5446"/>
              <a:gd name="T83" fmla="*/ 204 h 556"/>
              <a:gd name="T84" fmla="*/ 1570 w 5446"/>
              <a:gd name="T85" fmla="*/ 163 h 556"/>
              <a:gd name="T86" fmla="*/ 3883 w 5446"/>
              <a:gd name="T87" fmla="*/ 158 h 556"/>
              <a:gd name="T88" fmla="*/ 3883 w 5446"/>
              <a:gd name="T89" fmla="*/ 158 h 556"/>
              <a:gd name="T90" fmla="*/ 1663 w 5446"/>
              <a:gd name="T91" fmla="*/ 146 h 556"/>
              <a:gd name="T92" fmla="*/ 3809 w 5446"/>
              <a:gd name="T93" fmla="*/ 134 h 556"/>
              <a:gd name="T94" fmla="*/ 1733 w 5446"/>
              <a:gd name="T95" fmla="*/ 136 h 556"/>
              <a:gd name="T96" fmla="*/ 3726 w 5446"/>
              <a:gd name="T97" fmla="*/ 129 h 556"/>
              <a:gd name="T98" fmla="*/ 1803 w 5446"/>
              <a:gd name="T99" fmla="*/ 107 h 556"/>
              <a:gd name="T100" fmla="*/ 3638 w 5446"/>
              <a:gd name="T101" fmla="*/ 104 h 556"/>
              <a:gd name="T102" fmla="*/ 1895 w 5446"/>
              <a:gd name="T103" fmla="*/ 73 h 556"/>
              <a:gd name="T104" fmla="*/ 3560 w 5446"/>
              <a:gd name="T105" fmla="*/ 63 h 556"/>
              <a:gd name="T106" fmla="*/ 3560 w 5446"/>
              <a:gd name="T107" fmla="*/ 63 h 556"/>
              <a:gd name="T108" fmla="*/ 1990 w 5446"/>
              <a:gd name="T109" fmla="*/ 61 h 556"/>
              <a:gd name="T110" fmla="*/ 3484 w 5446"/>
              <a:gd name="T111" fmla="*/ 43 h 556"/>
              <a:gd name="T112" fmla="*/ 2061 w 5446"/>
              <a:gd name="T113" fmla="*/ 55 h 556"/>
              <a:gd name="T114" fmla="*/ 3400 w 5446"/>
              <a:gd name="T115" fmla="*/ 45 h 556"/>
              <a:gd name="T116" fmla="*/ 2131 w 5446"/>
              <a:gd name="T117" fmla="*/ 31 h 556"/>
              <a:gd name="T118" fmla="*/ 3311 w 5446"/>
              <a:gd name="T119" fmla="*/ 27 h 556"/>
              <a:gd name="T120" fmla="*/ 2214 w 5446"/>
              <a:gd name="T121" fmla="*/ 15 h 556"/>
              <a:gd name="T122" fmla="*/ 2307 w 5446"/>
              <a:gd name="T123" fmla="*/ 10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46" h="556">
                <a:moveTo>
                  <a:pt x="5432" y="536"/>
                </a:moveTo>
                <a:cubicBezTo>
                  <a:pt x="5426" y="536"/>
                  <a:pt x="5422" y="540"/>
                  <a:pt x="5422" y="545"/>
                </a:cubicBezTo>
                <a:cubicBezTo>
                  <a:pt x="5422" y="551"/>
                  <a:pt x="5426" y="556"/>
                  <a:pt x="5432" y="556"/>
                </a:cubicBezTo>
                <a:cubicBezTo>
                  <a:pt x="5436" y="556"/>
                  <a:pt x="5436" y="556"/>
                  <a:pt x="5436" y="556"/>
                </a:cubicBezTo>
                <a:cubicBezTo>
                  <a:pt x="5436" y="556"/>
                  <a:pt x="5436" y="556"/>
                  <a:pt x="5436" y="556"/>
                </a:cubicBezTo>
                <a:cubicBezTo>
                  <a:pt x="5441" y="556"/>
                  <a:pt x="5446" y="552"/>
                  <a:pt x="5446" y="546"/>
                </a:cubicBezTo>
                <a:cubicBezTo>
                  <a:pt x="5446" y="541"/>
                  <a:pt x="5442" y="536"/>
                  <a:pt x="5436" y="536"/>
                </a:cubicBezTo>
                <a:cubicBezTo>
                  <a:pt x="5432" y="536"/>
                  <a:pt x="5432" y="536"/>
                  <a:pt x="5432" y="536"/>
                </a:cubicBezTo>
                <a:cubicBezTo>
                  <a:pt x="5432" y="536"/>
                  <a:pt x="5432" y="536"/>
                  <a:pt x="5432" y="536"/>
                </a:cubicBezTo>
                <a:moveTo>
                  <a:pt x="5348" y="532"/>
                </a:moveTo>
                <a:cubicBezTo>
                  <a:pt x="5342" y="532"/>
                  <a:pt x="5338" y="536"/>
                  <a:pt x="5338" y="541"/>
                </a:cubicBezTo>
                <a:cubicBezTo>
                  <a:pt x="5337" y="547"/>
                  <a:pt x="5342" y="551"/>
                  <a:pt x="5347" y="552"/>
                </a:cubicBezTo>
                <a:cubicBezTo>
                  <a:pt x="5351" y="552"/>
                  <a:pt x="5351" y="552"/>
                  <a:pt x="5351" y="552"/>
                </a:cubicBezTo>
                <a:cubicBezTo>
                  <a:pt x="5352" y="552"/>
                  <a:pt x="5352" y="552"/>
                  <a:pt x="5352" y="552"/>
                </a:cubicBezTo>
                <a:cubicBezTo>
                  <a:pt x="5357" y="552"/>
                  <a:pt x="5361" y="548"/>
                  <a:pt x="5362" y="543"/>
                </a:cubicBezTo>
                <a:cubicBezTo>
                  <a:pt x="5362" y="537"/>
                  <a:pt x="5358" y="532"/>
                  <a:pt x="5352" y="532"/>
                </a:cubicBezTo>
                <a:cubicBezTo>
                  <a:pt x="5348" y="532"/>
                  <a:pt x="5348" y="532"/>
                  <a:pt x="5348" y="532"/>
                </a:cubicBezTo>
                <a:cubicBezTo>
                  <a:pt x="5348" y="532"/>
                  <a:pt x="5348" y="532"/>
                  <a:pt x="5348" y="532"/>
                </a:cubicBezTo>
                <a:moveTo>
                  <a:pt x="5264" y="525"/>
                </a:moveTo>
                <a:cubicBezTo>
                  <a:pt x="5259" y="525"/>
                  <a:pt x="5254" y="529"/>
                  <a:pt x="5254" y="535"/>
                </a:cubicBezTo>
                <a:cubicBezTo>
                  <a:pt x="5253" y="540"/>
                  <a:pt x="5258" y="545"/>
                  <a:pt x="5263" y="545"/>
                </a:cubicBezTo>
                <a:cubicBezTo>
                  <a:pt x="5267" y="546"/>
                  <a:pt x="5267" y="546"/>
                  <a:pt x="5267" y="546"/>
                </a:cubicBezTo>
                <a:cubicBezTo>
                  <a:pt x="5268" y="546"/>
                  <a:pt x="5268" y="546"/>
                  <a:pt x="5268" y="546"/>
                </a:cubicBezTo>
                <a:cubicBezTo>
                  <a:pt x="5273" y="546"/>
                  <a:pt x="5277" y="542"/>
                  <a:pt x="5278" y="537"/>
                </a:cubicBezTo>
                <a:cubicBezTo>
                  <a:pt x="5278" y="531"/>
                  <a:pt x="5274" y="526"/>
                  <a:pt x="5269" y="526"/>
                </a:cubicBezTo>
                <a:cubicBezTo>
                  <a:pt x="5265" y="526"/>
                  <a:pt x="5265" y="526"/>
                  <a:pt x="5265" y="526"/>
                </a:cubicBezTo>
                <a:cubicBezTo>
                  <a:pt x="5264" y="526"/>
                  <a:pt x="5264" y="525"/>
                  <a:pt x="5264" y="525"/>
                </a:cubicBezTo>
                <a:moveTo>
                  <a:pt x="5180" y="517"/>
                </a:moveTo>
                <a:cubicBezTo>
                  <a:pt x="5175" y="517"/>
                  <a:pt x="5171" y="520"/>
                  <a:pt x="5170" y="525"/>
                </a:cubicBezTo>
                <a:cubicBezTo>
                  <a:pt x="5169" y="531"/>
                  <a:pt x="5173" y="536"/>
                  <a:pt x="5179" y="537"/>
                </a:cubicBezTo>
                <a:cubicBezTo>
                  <a:pt x="5183" y="537"/>
                  <a:pt x="5183" y="537"/>
                  <a:pt x="5183" y="537"/>
                </a:cubicBezTo>
                <a:cubicBezTo>
                  <a:pt x="5183" y="537"/>
                  <a:pt x="5184" y="537"/>
                  <a:pt x="5184" y="537"/>
                </a:cubicBezTo>
                <a:cubicBezTo>
                  <a:pt x="5189" y="537"/>
                  <a:pt x="5193" y="533"/>
                  <a:pt x="5194" y="528"/>
                </a:cubicBezTo>
                <a:cubicBezTo>
                  <a:pt x="5195" y="523"/>
                  <a:pt x="5191" y="518"/>
                  <a:pt x="5185" y="517"/>
                </a:cubicBezTo>
                <a:cubicBezTo>
                  <a:pt x="5181" y="517"/>
                  <a:pt x="5181" y="517"/>
                  <a:pt x="5181" y="517"/>
                </a:cubicBezTo>
                <a:cubicBezTo>
                  <a:pt x="5181" y="517"/>
                  <a:pt x="5180" y="517"/>
                  <a:pt x="5180" y="517"/>
                </a:cubicBezTo>
                <a:moveTo>
                  <a:pt x="5096" y="505"/>
                </a:moveTo>
                <a:cubicBezTo>
                  <a:pt x="5092" y="505"/>
                  <a:pt x="5087" y="509"/>
                  <a:pt x="5087" y="514"/>
                </a:cubicBezTo>
                <a:cubicBezTo>
                  <a:pt x="5086" y="519"/>
                  <a:pt x="5089" y="524"/>
                  <a:pt x="5095" y="525"/>
                </a:cubicBezTo>
                <a:cubicBezTo>
                  <a:pt x="5099" y="526"/>
                  <a:pt x="5099" y="526"/>
                  <a:pt x="5099" y="526"/>
                </a:cubicBezTo>
                <a:cubicBezTo>
                  <a:pt x="5099" y="526"/>
                  <a:pt x="5100" y="526"/>
                  <a:pt x="5100" y="526"/>
                </a:cubicBezTo>
                <a:cubicBezTo>
                  <a:pt x="5105" y="526"/>
                  <a:pt x="5110" y="522"/>
                  <a:pt x="5110" y="517"/>
                </a:cubicBezTo>
                <a:cubicBezTo>
                  <a:pt x="5111" y="512"/>
                  <a:pt x="5107" y="507"/>
                  <a:pt x="5102" y="506"/>
                </a:cubicBezTo>
                <a:cubicBezTo>
                  <a:pt x="5098" y="506"/>
                  <a:pt x="5098" y="506"/>
                  <a:pt x="5098" y="506"/>
                </a:cubicBezTo>
                <a:cubicBezTo>
                  <a:pt x="5097" y="505"/>
                  <a:pt x="5097" y="505"/>
                  <a:pt x="5096" y="505"/>
                </a:cubicBezTo>
                <a:moveTo>
                  <a:pt x="14" y="504"/>
                </a:moveTo>
                <a:cubicBezTo>
                  <a:pt x="14" y="504"/>
                  <a:pt x="14" y="504"/>
                  <a:pt x="14" y="504"/>
                </a:cubicBezTo>
                <a:cubicBezTo>
                  <a:pt x="10" y="504"/>
                  <a:pt x="10" y="504"/>
                  <a:pt x="10" y="504"/>
                </a:cubicBezTo>
                <a:cubicBezTo>
                  <a:pt x="5" y="504"/>
                  <a:pt x="0" y="509"/>
                  <a:pt x="0" y="514"/>
                </a:cubicBezTo>
                <a:cubicBezTo>
                  <a:pt x="1" y="519"/>
                  <a:pt x="5" y="524"/>
                  <a:pt x="10" y="524"/>
                </a:cubicBezTo>
                <a:cubicBezTo>
                  <a:pt x="11" y="524"/>
                  <a:pt x="11" y="524"/>
                  <a:pt x="11" y="524"/>
                </a:cubicBezTo>
                <a:cubicBezTo>
                  <a:pt x="15" y="524"/>
                  <a:pt x="15" y="524"/>
                  <a:pt x="15" y="524"/>
                </a:cubicBezTo>
                <a:cubicBezTo>
                  <a:pt x="20" y="524"/>
                  <a:pt x="25" y="519"/>
                  <a:pt x="24" y="513"/>
                </a:cubicBezTo>
                <a:cubicBezTo>
                  <a:pt x="24" y="508"/>
                  <a:pt x="20" y="504"/>
                  <a:pt x="14" y="504"/>
                </a:cubicBezTo>
                <a:moveTo>
                  <a:pt x="99" y="500"/>
                </a:moveTo>
                <a:cubicBezTo>
                  <a:pt x="98" y="500"/>
                  <a:pt x="98" y="500"/>
                  <a:pt x="98" y="500"/>
                </a:cubicBezTo>
                <a:cubicBezTo>
                  <a:pt x="94" y="500"/>
                  <a:pt x="94" y="500"/>
                  <a:pt x="94" y="500"/>
                </a:cubicBezTo>
                <a:cubicBezTo>
                  <a:pt x="88" y="501"/>
                  <a:pt x="84" y="505"/>
                  <a:pt x="85" y="511"/>
                </a:cubicBezTo>
                <a:cubicBezTo>
                  <a:pt x="85" y="516"/>
                  <a:pt x="89" y="520"/>
                  <a:pt x="95" y="520"/>
                </a:cubicBezTo>
                <a:cubicBezTo>
                  <a:pt x="95" y="520"/>
                  <a:pt x="95" y="520"/>
                  <a:pt x="95" y="520"/>
                </a:cubicBezTo>
                <a:cubicBezTo>
                  <a:pt x="99" y="520"/>
                  <a:pt x="99" y="520"/>
                  <a:pt x="99" y="520"/>
                </a:cubicBezTo>
                <a:cubicBezTo>
                  <a:pt x="105" y="520"/>
                  <a:pt x="109" y="515"/>
                  <a:pt x="109" y="509"/>
                </a:cubicBezTo>
                <a:cubicBezTo>
                  <a:pt x="108" y="504"/>
                  <a:pt x="104" y="500"/>
                  <a:pt x="99" y="500"/>
                </a:cubicBezTo>
                <a:moveTo>
                  <a:pt x="183" y="494"/>
                </a:moveTo>
                <a:cubicBezTo>
                  <a:pt x="182" y="494"/>
                  <a:pt x="182" y="494"/>
                  <a:pt x="182" y="494"/>
                </a:cubicBezTo>
                <a:cubicBezTo>
                  <a:pt x="178" y="494"/>
                  <a:pt x="178" y="494"/>
                  <a:pt x="178" y="494"/>
                </a:cubicBezTo>
                <a:cubicBezTo>
                  <a:pt x="172" y="495"/>
                  <a:pt x="168" y="500"/>
                  <a:pt x="169" y="505"/>
                </a:cubicBezTo>
                <a:cubicBezTo>
                  <a:pt x="169" y="510"/>
                  <a:pt x="173" y="514"/>
                  <a:pt x="179" y="514"/>
                </a:cubicBezTo>
                <a:cubicBezTo>
                  <a:pt x="179" y="514"/>
                  <a:pt x="179" y="514"/>
                  <a:pt x="179" y="514"/>
                </a:cubicBezTo>
                <a:cubicBezTo>
                  <a:pt x="183" y="514"/>
                  <a:pt x="183" y="514"/>
                  <a:pt x="183" y="514"/>
                </a:cubicBezTo>
                <a:cubicBezTo>
                  <a:pt x="189" y="514"/>
                  <a:pt x="193" y="509"/>
                  <a:pt x="193" y="503"/>
                </a:cubicBezTo>
                <a:cubicBezTo>
                  <a:pt x="192" y="498"/>
                  <a:pt x="188" y="494"/>
                  <a:pt x="183" y="494"/>
                </a:cubicBezTo>
                <a:moveTo>
                  <a:pt x="5013" y="492"/>
                </a:moveTo>
                <a:cubicBezTo>
                  <a:pt x="5009" y="492"/>
                  <a:pt x="5004" y="495"/>
                  <a:pt x="5003" y="500"/>
                </a:cubicBezTo>
                <a:cubicBezTo>
                  <a:pt x="5002" y="506"/>
                  <a:pt x="5006" y="511"/>
                  <a:pt x="5012" y="512"/>
                </a:cubicBezTo>
                <a:cubicBezTo>
                  <a:pt x="5016" y="512"/>
                  <a:pt x="5016" y="512"/>
                  <a:pt x="5016" y="512"/>
                </a:cubicBezTo>
                <a:cubicBezTo>
                  <a:pt x="5016" y="513"/>
                  <a:pt x="5017" y="513"/>
                  <a:pt x="5017" y="513"/>
                </a:cubicBezTo>
                <a:cubicBezTo>
                  <a:pt x="5022" y="513"/>
                  <a:pt x="5026" y="509"/>
                  <a:pt x="5027" y="504"/>
                </a:cubicBezTo>
                <a:cubicBezTo>
                  <a:pt x="5028" y="499"/>
                  <a:pt x="5024" y="494"/>
                  <a:pt x="5019" y="493"/>
                </a:cubicBezTo>
                <a:cubicBezTo>
                  <a:pt x="5015" y="492"/>
                  <a:pt x="5015" y="492"/>
                  <a:pt x="5015" y="492"/>
                </a:cubicBezTo>
                <a:cubicBezTo>
                  <a:pt x="5014" y="492"/>
                  <a:pt x="5014" y="492"/>
                  <a:pt x="5013" y="492"/>
                </a:cubicBezTo>
                <a:moveTo>
                  <a:pt x="266" y="486"/>
                </a:moveTo>
                <a:cubicBezTo>
                  <a:pt x="266" y="486"/>
                  <a:pt x="266" y="486"/>
                  <a:pt x="265" y="486"/>
                </a:cubicBezTo>
                <a:cubicBezTo>
                  <a:pt x="261" y="486"/>
                  <a:pt x="261" y="486"/>
                  <a:pt x="261" y="486"/>
                </a:cubicBezTo>
                <a:cubicBezTo>
                  <a:pt x="256" y="487"/>
                  <a:pt x="252" y="492"/>
                  <a:pt x="253" y="497"/>
                </a:cubicBezTo>
                <a:cubicBezTo>
                  <a:pt x="253" y="503"/>
                  <a:pt x="257" y="506"/>
                  <a:pt x="262" y="506"/>
                </a:cubicBezTo>
                <a:cubicBezTo>
                  <a:pt x="263" y="506"/>
                  <a:pt x="263" y="506"/>
                  <a:pt x="264" y="506"/>
                </a:cubicBezTo>
                <a:cubicBezTo>
                  <a:pt x="268" y="506"/>
                  <a:pt x="268" y="506"/>
                  <a:pt x="268" y="506"/>
                </a:cubicBezTo>
                <a:cubicBezTo>
                  <a:pt x="273" y="505"/>
                  <a:pt x="277" y="500"/>
                  <a:pt x="276" y="495"/>
                </a:cubicBezTo>
                <a:cubicBezTo>
                  <a:pt x="276" y="490"/>
                  <a:pt x="271" y="486"/>
                  <a:pt x="266" y="486"/>
                </a:cubicBezTo>
                <a:moveTo>
                  <a:pt x="4931" y="476"/>
                </a:moveTo>
                <a:cubicBezTo>
                  <a:pt x="4926" y="476"/>
                  <a:pt x="4922" y="479"/>
                  <a:pt x="4921" y="484"/>
                </a:cubicBezTo>
                <a:cubicBezTo>
                  <a:pt x="4920" y="490"/>
                  <a:pt x="4923" y="495"/>
                  <a:pt x="4929" y="496"/>
                </a:cubicBezTo>
                <a:cubicBezTo>
                  <a:pt x="4932" y="497"/>
                  <a:pt x="4932" y="497"/>
                  <a:pt x="4932" y="497"/>
                </a:cubicBezTo>
                <a:cubicBezTo>
                  <a:pt x="4933" y="497"/>
                  <a:pt x="4934" y="497"/>
                  <a:pt x="4934" y="497"/>
                </a:cubicBezTo>
                <a:cubicBezTo>
                  <a:pt x="4939" y="497"/>
                  <a:pt x="4943" y="494"/>
                  <a:pt x="4944" y="489"/>
                </a:cubicBezTo>
                <a:cubicBezTo>
                  <a:pt x="4945" y="484"/>
                  <a:pt x="4942" y="478"/>
                  <a:pt x="4936" y="477"/>
                </a:cubicBezTo>
                <a:cubicBezTo>
                  <a:pt x="4933" y="476"/>
                  <a:pt x="4933" y="476"/>
                  <a:pt x="4933" y="476"/>
                </a:cubicBezTo>
                <a:cubicBezTo>
                  <a:pt x="4932" y="476"/>
                  <a:pt x="4931" y="476"/>
                  <a:pt x="4931" y="476"/>
                </a:cubicBezTo>
                <a:moveTo>
                  <a:pt x="350" y="476"/>
                </a:moveTo>
                <a:cubicBezTo>
                  <a:pt x="350" y="476"/>
                  <a:pt x="349" y="476"/>
                  <a:pt x="349" y="476"/>
                </a:cubicBezTo>
                <a:cubicBezTo>
                  <a:pt x="345" y="476"/>
                  <a:pt x="345" y="476"/>
                  <a:pt x="345" y="476"/>
                </a:cubicBezTo>
                <a:cubicBezTo>
                  <a:pt x="339" y="477"/>
                  <a:pt x="335" y="482"/>
                  <a:pt x="336" y="487"/>
                </a:cubicBezTo>
                <a:cubicBezTo>
                  <a:pt x="337" y="492"/>
                  <a:pt x="341" y="496"/>
                  <a:pt x="346" y="496"/>
                </a:cubicBezTo>
                <a:cubicBezTo>
                  <a:pt x="347" y="496"/>
                  <a:pt x="347" y="496"/>
                  <a:pt x="347" y="496"/>
                </a:cubicBezTo>
                <a:cubicBezTo>
                  <a:pt x="351" y="495"/>
                  <a:pt x="351" y="495"/>
                  <a:pt x="351" y="495"/>
                </a:cubicBezTo>
                <a:cubicBezTo>
                  <a:pt x="357" y="495"/>
                  <a:pt x="361" y="490"/>
                  <a:pt x="360" y="484"/>
                </a:cubicBezTo>
                <a:cubicBezTo>
                  <a:pt x="359" y="479"/>
                  <a:pt x="355" y="476"/>
                  <a:pt x="350" y="476"/>
                </a:cubicBezTo>
                <a:moveTo>
                  <a:pt x="433" y="463"/>
                </a:moveTo>
                <a:cubicBezTo>
                  <a:pt x="433" y="463"/>
                  <a:pt x="432" y="463"/>
                  <a:pt x="432" y="463"/>
                </a:cubicBezTo>
                <a:cubicBezTo>
                  <a:pt x="428" y="464"/>
                  <a:pt x="428" y="464"/>
                  <a:pt x="428" y="464"/>
                </a:cubicBezTo>
                <a:cubicBezTo>
                  <a:pt x="422" y="465"/>
                  <a:pt x="419" y="470"/>
                  <a:pt x="420" y="475"/>
                </a:cubicBezTo>
                <a:cubicBezTo>
                  <a:pt x="420" y="480"/>
                  <a:pt x="425" y="484"/>
                  <a:pt x="429" y="484"/>
                </a:cubicBezTo>
                <a:cubicBezTo>
                  <a:pt x="430" y="484"/>
                  <a:pt x="430" y="484"/>
                  <a:pt x="431" y="484"/>
                </a:cubicBezTo>
                <a:cubicBezTo>
                  <a:pt x="435" y="483"/>
                  <a:pt x="435" y="483"/>
                  <a:pt x="435" y="483"/>
                </a:cubicBezTo>
                <a:cubicBezTo>
                  <a:pt x="440" y="482"/>
                  <a:pt x="444" y="477"/>
                  <a:pt x="443" y="472"/>
                </a:cubicBezTo>
                <a:cubicBezTo>
                  <a:pt x="442" y="467"/>
                  <a:pt x="438" y="463"/>
                  <a:pt x="433" y="463"/>
                </a:cubicBezTo>
                <a:moveTo>
                  <a:pt x="4848" y="458"/>
                </a:moveTo>
                <a:cubicBezTo>
                  <a:pt x="4844" y="458"/>
                  <a:pt x="4839" y="462"/>
                  <a:pt x="4838" y="466"/>
                </a:cubicBezTo>
                <a:cubicBezTo>
                  <a:pt x="4837" y="472"/>
                  <a:pt x="4841" y="477"/>
                  <a:pt x="4846" y="478"/>
                </a:cubicBezTo>
                <a:cubicBezTo>
                  <a:pt x="4850" y="479"/>
                  <a:pt x="4850" y="479"/>
                  <a:pt x="4850" y="479"/>
                </a:cubicBezTo>
                <a:cubicBezTo>
                  <a:pt x="4851" y="479"/>
                  <a:pt x="4851" y="479"/>
                  <a:pt x="4852" y="479"/>
                </a:cubicBezTo>
                <a:cubicBezTo>
                  <a:pt x="4857" y="479"/>
                  <a:pt x="4861" y="476"/>
                  <a:pt x="4862" y="472"/>
                </a:cubicBezTo>
                <a:cubicBezTo>
                  <a:pt x="4863" y="466"/>
                  <a:pt x="4860" y="461"/>
                  <a:pt x="4854" y="460"/>
                </a:cubicBezTo>
                <a:cubicBezTo>
                  <a:pt x="4850" y="459"/>
                  <a:pt x="4850" y="459"/>
                  <a:pt x="4850" y="459"/>
                </a:cubicBezTo>
                <a:cubicBezTo>
                  <a:pt x="4850" y="459"/>
                  <a:pt x="4849" y="458"/>
                  <a:pt x="4848" y="458"/>
                </a:cubicBezTo>
                <a:moveTo>
                  <a:pt x="516" y="449"/>
                </a:moveTo>
                <a:cubicBezTo>
                  <a:pt x="516" y="449"/>
                  <a:pt x="515" y="449"/>
                  <a:pt x="515" y="449"/>
                </a:cubicBezTo>
                <a:cubicBezTo>
                  <a:pt x="511" y="450"/>
                  <a:pt x="511" y="450"/>
                  <a:pt x="511" y="450"/>
                </a:cubicBezTo>
                <a:cubicBezTo>
                  <a:pt x="505" y="451"/>
                  <a:pt x="502" y="456"/>
                  <a:pt x="503" y="462"/>
                </a:cubicBezTo>
                <a:cubicBezTo>
                  <a:pt x="504" y="466"/>
                  <a:pt x="508" y="470"/>
                  <a:pt x="512" y="470"/>
                </a:cubicBezTo>
                <a:cubicBezTo>
                  <a:pt x="513" y="470"/>
                  <a:pt x="514" y="470"/>
                  <a:pt x="514" y="470"/>
                </a:cubicBezTo>
                <a:cubicBezTo>
                  <a:pt x="518" y="469"/>
                  <a:pt x="518" y="469"/>
                  <a:pt x="518" y="469"/>
                </a:cubicBezTo>
                <a:cubicBezTo>
                  <a:pt x="524" y="468"/>
                  <a:pt x="527" y="463"/>
                  <a:pt x="526" y="457"/>
                </a:cubicBezTo>
                <a:cubicBezTo>
                  <a:pt x="525" y="452"/>
                  <a:pt x="521" y="449"/>
                  <a:pt x="516" y="449"/>
                </a:cubicBezTo>
                <a:moveTo>
                  <a:pt x="4766" y="439"/>
                </a:moveTo>
                <a:cubicBezTo>
                  <a:pt x="4762" y="439"/>
                  <a:pt x="4758" y="442"/>
                  <a:pt x="4757" y="446"/>
                </a:cubicBezTo>
                <a:cubicBezTo>
                  <a:pt x="4755" y="452"/>
                  <a:pt x="4758" y="457"/>
                  <a:pt x="4764" y="458"/>
                </a:cubicBezTo>
                <a:cubicBezTo>
                  <a:pt x="4768" y="459"/>
                  <a:pt x="4768" y="459"/>
                  <a:pt x="4768" y="459"/>
                </a:cubicBezTo>
                <a:cubicBezTo>
                  <a:pt x="4769" y="460"/>
                  <a:pt x="4769" y="460"/>
                  <a:pt x="4770" y="460"/>
                </a:cubicBezTo>
                <a:cubicBezTo>
                  <a:pt x="4775" y="460"/>
                  <a:pt x="4779" y="457"/>
                  <a:pt x="4780" y="452"/>
                </a:cubicBezTo>
                <a:cubicBezTo>
                  <a:pt x="4781" y="447"/>
                  <a:pt x="4778" y="441"/>
                  <a:pt x="4773" y="440"/>
                </a:cubicBezTo>
                <a:cubicBezTo>
                  <a:pt x="4769" y="439"/>
                  <a:pt x="4769" y="439"/>
                  <a:pt x="4769" y="439"/>
                </a:cubicBezTo>
                <a:cubicBezTo>
                  <a:pt x="4768" y="439"/>
                  <a:pt x="4767" y="439"/>
                  <a:pt x="4766" y="439"/>
                </a:cubicBezTo>
                <a:moveTo>
                  <a:pt x="599" y="433"/>
                </a:moveTo>
                <a:cubicBezTo>
                  <a:pt x="599" y="433"/>
                  <a:pt x="598" y="433"/>
                  <a:pt x="597" y="433"/>
                </a:cubicBezTo>
                <a:cubicBezTo>
                  <a:pt x="593" y="434"/>
                  <a:pt x="593" y="434"/>
                  <a:pt x="593" y="434"/>
                </a:cubicBezTo>
                <a:cubicBezTo>
                  <a:pt x="588" y="435"/>
                  <a:pt x="584" y="440"/>
                  <a:pt x="585" y="446"/>
                </a:cubicBezTo>
                <a:cubicBezTo>
                  <a:pt x="586" y="451"/>
                  <a:pt x="591" y="454"/>
                  <a:pt x="595" y="454"/>
                </a:cubicBezTo>
                <a:cubicBezTo>
                  <a:pt x="596" y="454"/>
                  <a:pt x="597" y="454"/>
                  <a:pt x="597" y="454"/>
                </a:cubicBezTo>
                <a:cubicBezTo>
                  <a:pt x="601" y="453"/>
                  <a:pt x="601" y="453"/>
                  <a:pt x="601" y="453"/>
                </a:cubicBezTo>
                <a:cubicBezTo>
                  <a:pt x="607" y="452"/>
                  <a:pt x="610" y="446"/>
                  <a:pt x="609" y="441"/>
                </a:cubicBezTo>
                <a:cubicBezTo>
                  <a:pt x="608" y="436"/>
                  <a:pt x="604" y="433"/>
                  <a:pt x="599" y="433"/>
                </a:cubicBezTo>
                <a:moveTo>
                  <a:pt x="4685" y="417"/>
                </a:moveTo>
                <a:cubicBezTo>
                  <a:pt x="4680" y="417"/>
                  <a:pt x="4676" y="420"/>
                  <a:pt x="4675" y="425"/>
                </a:cubicBezTo>
                <a:cubicBezTo>
                  <a:pt x="4674" y="430"/>
                  <a:pt x="4677" y="436"/>
                  <a:pt x="4682" y="437"/>
                </a:cubicBezTo>
                <a:cubicBezTo>
                  <a:pt x="4686" y="438"/>
                  <a:pt x="4686" y="438"/>
                  <a:pt x="4686" y="438"/>
                </a:cubicBezTo>
                <a:cubicBezTo>
                  <a:pt x="4687" y="438"/>
                  <a:pt x="4688" y="439"/>
                  <a:pt x="4689" y="439"/>
                </a:cubicBezTo>
                <a:cubicBezTo>
                  <a:pt x="4693" y="439"/>
                  <a:pt x="4697" y="436"/>
                  <a:pt x="4698" y="431"/>
                </a:cubicBezTo>
                <a:cubicBezTo>
                  <a:pt x="4700" y="426"/>
                  <a:pt x="4697" y="420"/>
                  <a:pt x="4691" y="419"/>
                </a:cubicBezTo>
                <a:cubicBezTo>
                  <a:pt x="4687" y="418"/>
                  <a:pt x="4687" y="418"/>
                  <a:pt x="4687" y="418"/>
                </a:cubicBezTo>
                <a:cubicBezTo>
                  <a:pt x="4686" y="418"/>
                  <a:pt x="4686" y="417"/>
                  <a:pt x="4685" y="417"/>
                </a:cubicBezTo>
                <a:moveTo>
                  <a:pt x="682" y="415"/>
                </a:moveTo>
                <a:cubicBezTo>
                  <a:pt x="681" y="415"/>
                  <a:pt x="680" y="415"/>
                  <a:pt x="679" y="416"/>
                </a:cubicBezTo>
                <a:cubicBezTo>
                  <a:pt x="675" y="416"/>
                  <a:pt x="675" y="416"/>
                  <a:pt x="675" y="416"/>
                </a:cubicBezTo>
                <a:cubicBezTo>
                  <a:pt x="670" y="418"/>
                  <a:pt x="667" y="423"/>
                  <a:pt x="668" y="428"/>
                </a:cubicBezTo>
                <a:cubicBezTo>
                  <a:pt x="669" y="433"/>
                  <a:pt x="673" y="436"/>
                  <a:pt x="678" y="436"/>
                </a:cubicBezTo>
                <a:cubicBezTo>
                  <a:pt x="678" y="436"/>
                  <a:pt x="679" y="436"/>
                  <a:pt x="680" y="436"/>
                </a:cubicBezTo>
                <a:cubicBezTo>
                  <a:pt x="684" y="435"/>
                  <a:pt x="684" y="435"/>
                  <a:pt x="684" y="435"/>
                </a:cubicBezTo>
                <a:cubicBezTo>
                  <a:pt x="689" y="434"/>
                  <a:pt x="693" y="428"/>
                  <a:pt x="691" y="423"/>
                </a:cubicBezTo>
                <a:cubicBezTo>
                  <a:pt x="690" y="418"/>
                  <a:pt x="686" y="415"/>
                  <a:pt x="682" y="415"/>
                </a:cubicBezTo>
                <a:moveTo>
                  <a:pt x="764" y="396"/>
                </a:moveTo>
                <a:cubicBezTo>
                  <a:pt x="763" y="396"/>
                  <a:pt x="762" y="396"/>
                  <a:pt x="761" y="396"/>
                </a:cubicBezTo>
                <a:cubicBezTo>
                  <a:pt x="757" y="397"/>
                  <a:pt x="757" y="397"/>
                  <a:pt x="757" y="397"/>
                </a:cubicBezTo>
                <a:cubicBezTo>
                  <a:pt x="752" y="399"/>
                  <a:pt x="749" y="404"/>
                  <a:pt x="750" y="409"/>
                </a:cubicBezTo>
                <a:cubicBezTo>
                  <a:pt x="751" y="414"/>
                  <a:pt x="755" y="417"/>
                  <a:pt x="760" y="417"/>
                </a:cubicBezTo>
                <a:cubicBezTo>
                  <a:pt x="761" y="417"/>
                  <a:pt x="761" y="417"/>
                  <a:pt x="762" y="417"/>
                </a:cubicBezTo>
                <a:cubicBezTo>
                  <a:pt x="766" y="416"/>
                  <a:pt x="766" y="416"/>
                  <a:pt x="766" y="416"/>
                </a:cubicBezTo>
                <a:cubicBezTo>
                  <a:pt x="771" y="415"/>
                  <a:pt x="775" y="409"/>
                  <a:pt x="773" y="404"/>
                </a:cubicBezTo>
                <a:cubicBezTo>
                  <a:pt x="772" y="399"/>
                  <a:pt x="768" y="396"/>
                  <a:pt x="764" y="396"/>
                </a:cubicBezTo>
                <a:moveTo>
                  <a:pt x="4603" y="395"/>
                </a:moveTo>
                <a:cubicBezTo>
                  <a:pt x="4599" y="395"/>
                  <a:pt x="4595" y="397"/>
                  <a:pt x="4594" y="402"/>
                </a:cubicBezTo>
                <a:cubicBezTo>
                  <a:pt x="4592" y="407"/>
                  <a:pt x="4595" y="413"/>
                  <a:pt x="4601" y="414"/>
                </a:cubicBezTo>
                <a:cubicBezTo>
                  <a:pt x="4604" y="415"/>
                  <a:pt x="4604" y="415"/>
                  <a:pt x="4604" y="415"/>
                </a:cubicBezTo>
                <a:cubicBezTo>
                  <a:pt x="4605" y="416"/>
                  <a:pt x="4606" y="416"/>
                  <a:pt x="4607" y="416"/>
                </a:cubicBezTo>
                <a:cubicBezTo>
                  <a:pt x="4612" y="416"/>
                  <a:pt x="4616" y="413"/>
                  <a:pt x="4617" y="408"/>
                </a:cubicBezTo>
                <a:cubicBezTo>
                  <a:pt x="4618" y="403"/>
                  <a:pt x="4615" y="398"/>
                  <a:pt x="4610" y="396"/>
                </a:cubicBezTo>
                <a:cubicBezTo>
                  <a:pt x="4606" y="395"/>
                  <a:pt x="4606" y="395"/>
                  <a:pt x="4606" y="395"/>
                </a:cubicBezTo>
                <a:cubicBezTo>
                  <a:pt x="4605" y="395"/>
                  <a:pt x="4604" y="395"/>
                  <a:pt x="4603" y="395"/>
                </a:cubicBezTo>
                <a:moveTo>
                  <a:pt x="845" y="376"/>
                </a:moveTo>
                <a:cubicBezTo>
                  <a:pt x="844" y="376"/>
                  <a:pt x="844" y="376"/>
                  <a:pt x="843" y="376"/>
                </a:cubicBezTo>
                <a:cubicBezTo>
                  <a:pt x="839" y="377"/>
                  <a:pt x="839" y="377"/>
                  <a:pt x="839" y="377"/>
                </a:cubicBezTo>
                <a:cubicBezTo>
                  <a:pt x="833" y="378"/>
                  <a:pt x="830" y="384"/>
                  <a:pt x="832" y="389"/>
                </a:cubicBezTo>
                <a:cubicBezTo>
                  <a:pt x="833" y="394"/>
                  <a:pt x="837" y="397"/>
                  <a:pt x="841" y="397"/>
                </a:cubicBezTo>
                <a:cubicBezTo>
                  <a:pt x="842" y="397"/>
                  <a:pt x="843" y="397"/>
                  <a:pt x="844" y="396"/>
                </a:cubicBezTo>
                <a:cubicBezTo>
                  <a:pt x="848" y="395"/>
                  <a:pt x="848" y="395"/>
                  <a:pt x="848" y="395"/>
                </a:cubicBezTo>
                <a:cubicBezTo>
                  <a:pt x="853" y="394"/>
                  <a:pt x="856" y="389"/>
                  <a:pt x="855" y="383"/>
                </a:cubicBezTo>
                <a:cubicBezTo>
                  <a:pt x="854" y="379"/>
                  <a:pt x="850" y="376"/>
                  <a:pt x="845" y="376"/>
                </a:cubicBezTo>
                <a:moveTo>
                  <a:pt x="4522" y="370"/>
                </a:moveTo>
                <a:cubicBezTo>
                  <a:pt x="4518" y="370"/>
                  <a:pt x="4514" y="373"/>
                  <a:pt x="4513" y="377"/>
                </a:cubicBezTo>
                <a:cubicBezTo>
                  <a:pt x="4511" y="383"/>
                  <a:pt x="4514" y="388"/>
                  <a:pt x="4520" y="390"/>
                </a:cubicBezTo>
                <a:cubicBezTo>
                  <a:pt x="4523" y="391"/>
                  <a:pt x="4523" y="391"/>
                  <a:pt x="4523" y="391"/>
                </a:cubicBezTo>
                <a:cubicBezTo>
                  <a:pt x="4524" y="391"/>
                  <a:pt x="4525" y="392"/>
                  <a:pt x="4526" y="392"/>
                </a:cubicBezTo>
                <a:cubicBezTo>
                  <a:pt x="4531" y="392"/>
                  <a:pt x="4535" y="389"/>
                  <a:pt x="4536" y="384"/>
                </a:cubicBezTo>
                <a:cubicBezTo>
                  <a:pt x="4537" y="379"/>
                  <a:pt x="4535" y="374"/>
                  <a:pt x="4529" y="372"/>
                </a:cubicBezTo>
                <a:cubicBezTo>
                  <a:pt x="4525" y="371"/>
                  <a:pt x="4525" y="371"/>
                  <a:pt x="4525" y="371"/>
                </a:cubicBezTo>
                <a:cubicBezTo>
                  <a:pt x="4524" y="371"/>
                  <a:pt x="4523" y="370"/>
                  <a:pt x="4522" y="370"/>
                </a:cubicBezTo>
                <a:moveTo>
                  <a:pt x="926" y="354"/>
                </a:moveTo>
                <a:cubicBezTo>
                  <a:pt x="926" y="354"/>
                  <a:pt x="925" y="354"/>
                  <a:pt x="924" y="355"/>
                </a:cubicBezTo>
                <a:cubicBezTo>
                  <a:pt x="920" y="356"/>
                  <a:pt x="920" y="356"/>
                  <a:pt x="920" y="356"/>
                </a:cubicBezTo>
                <a:cubicBezTo>
                  <a:pt x="915" y="357"/>
                  <a:pt x="912" y="363"/>
                  <a:pt x="913" y="368"/>
                </a:cubicBezTo>
                <a:cubicBezTo>
                  <a:pt x="914" y="372"/>
                  <a:pt x="918" y="375"/>
                  <a:pt x="923" y="375"/>
                </a:cubicBezTo>
                <a:cubicBezTo>
                  <a:pt x="923" y="375"/>
                  <a:pt x="924" y="375"/>
                  <a:pt x="925" y="375"/>
                </a:cubicBezTo>
                <a:cubicBezTo>
                  <a:pt x="929" y="374"/>
                  <a:pt x="929" y="374"/>
                  <a:pt x="929" y="374"/>
                </a:cubicBezTo>
                <a:cubicBezTo>
                  <a:pt x="934" y="372"/>
                  <a:pt x="938" y="367"/>
                  <a:pt x="936" y="362"/>
                </a:cubicBezTo>
                <a:cubicBezTo>
                  <a:pt x="935" y="357"/>
                  <a:pt x="931" y="354"/>
                  <a:pt x="926" y="354"/>
                </a:cubicBezTo>
                <a:moveTo>
                  <a:pt x="4442" y="345"/>
                </a:moveTo>
                <a:cubicBezTo>
                  <a:pt x="4438" y="345"/>
                  <a:pt x="4434" y="348"/>
                  <a:pt x="4432" y="352"/>
                </a:cubicBezTo>
                <a:cubicBezTo>
                  <a:pt x="4431" y="357"/>
                  <a:pt x="4434" y="363"/>
                  <a:pt x="4439" y="365"/>
                </a:cubicBezTo>
                <a:cubicBezTo>
                  <a:pt x="4443" y="366"/>
                  <a:pt x="4443" y="366"/>
                  <a:pt x="4443" y="366"/>
                </a:cubicBezTo>
                <a:cubicBezTo>
                  <a:pt x="4444" y="366"/>
                  <a:pt x="4445" y="366"/>
                  <a:pt x="4446" y="366"/>
                </a:cubicBezTo>
                <a:cubicBezTo>
                  <a:pt x="4450" y="366"/>
                  <a:pt x="4454" y="364"/>
                  <a:pt x="4455" y="359"/>
                </a:cubicBezTo>
                <a:cubicBezTo>
                  <a:pt x="4457" y="354"/>
                  <a:pt x="4454" y="349"/>
                  <a:pt x="4449" y="347"/>
                </a:cubicBezTo>
                <a:cubicBezTo>
                  <a:pt x="4445" y="346"/>
                  <a:pt x="4445" y="346"/>
                  <a:pt x="4445" y="346"/>
                </a:cubicBezTo>
                <a:cubicBezTo>
                  <a:pt x="4444" y="345"/>
                  <a:pt x="4443" y="345"/>
                  <a:pt x="4442" y="345"/>
                </a:cubicBezTo>
                <a:moveTo>
                  <a:pt x="1008" y="332"/>
                </a:moveTo>
                <a:cubicBezTo>
                  <a:pt x="1007" y="332"/>
                  <a:pt x="1006" y="332"/>
                  <a:pt x="1005" y="332"/>
                </a:cubicBezTo>
                <a:cubicBezTo>
                  <a:pt x="1001" y="333"/>
                  <a:pt x="1001" y="333"/>
                  <a:pt x="1001" y="333"/>
                </a:cubicBezTo>
                <a:cubicBezTo>
                  <a:pt x="996" y="335"/>
                  <a:pt x="993" y="340"/>
                  <a:pt x="994" y="345"/>
                </a:cubicBezTo>
                <a:cubicBezTo>
                  <a:pt x="995" y="350"/>
                  <a:pt x="999" y="353"/>
                  <a:pt x="1004" y="353"/>
                </a:cubicBezTo>
                <a:cubicBezTo>
                  <a:pt x="1005" y="353"/>
                  <a:pt x="1006" y="353"/>
                  <a:pt x="1006" y="352"/>
                </a:cubicBezTo>
                <a:cubicBezTo>
                  <a:pt x="1010" y="351"/>
                  <a:pt x="1010" y="351"/>
                  <a:pt x="1010" y="351"/>
                </a:cubicBezTo>
                <a:cubicBezTo>
                  <a:pt x="1016" y="350"/>
                  <a:pt x="1019" y="344"/>
                  <a:pt x="1017" y="339"/>
                </a:cubicBezTo>
                <a:cubicBezTo>
                  <a:pt x="1016" y="335"/>
                  <a:pt x="1012" y="332"/>
                  <a:pt x="1008" y="332"/>
                </a:cubicBezTo>
                <a:moveTo>
                  <a:pt x="4362" y="319"/>
                </a:moveTo>
                <a:cubicBezTo>
                  <a:pt x="4358" y="319"/>
                  <a:pt x="4354" y="322"/>
                  <a:pt x="4352" y="326"/>
                </a:cubicBezTo>
                <a:cubicBezTo>
                  <a:pt x="4350" y="331"/>
                  <a:pt x="4353" y="337"/>
                  <a:pt x="4359" y="339"/>
                </a:cubicBezTo>
                <a:cubicBezTo>
                  <a:pt x="4362" y="340"/>
                  <a:pt x="4362" y="340"/>
                  <a:pt x="4362" y="340"/>
                </a:cubicBezTo>
                <a:cubicBezTo>
                  <a:pt x="4363" y="340"/>
                  <a:pt x="4364" y="340"/>
                  <a:pt x="4366" y="340"/>
                </a:cubicBezTo>
                <a:cubicBezTo>
                  <a:pt x="4370" y="340"/>
                  <a:pt x="4374" y="338"/>
                  <a:pt x="4375" y="333"/>
                </a:cubicBezTo>
                <a:cubicBezTo>
                  <a:pt x="4377" y="328"/>
                  <a:pt x="4374" y="323"/>
                  <a:pt x="4369" y="321"/>
                </a:cubicBezTo>
                <a:cubicBezTo>
                  <a:pt x="4365" y="320"/>
                  <a:pt x="4365" y="320"/>
                  <a:pt x="4365" y="320"/>
                </a:cubicBezTo>
                <a:cubicBezTo>
                  <a:pt x="4364" y="319"/>
                  <a:pt x="4363" y="319"/>
                  <a:pt x="4362" y="319"/>
                </a:cubicBezTo>
                <a:moveTo>
                  <a:pt x="1088" y="308"/>
                </a:moveTo>
                <a:cubicBezTo>
                  <a:pt x="1087" y="308"/>
                  <a:pt x="1087" y="309"/>
                  <a:pt x="1086" y="309"/>
                </a:cubicBezTo>
                <a:cubicBezTo>
                  <a:pt x="1082" y="310"/>
                  <a:pt x="1082" y="310"/>
                  <a:pt x="1082" y="310"/>
                </a:cubicBezTo>
                <a:cubicBezTo>
                  <a:pt x="1076" y="311"/>
                  <a:pt x="1073" y="317"/>
                  <a:pt x="1075" y="322"/>
                </a:cubicBezTo>
                <a:cubicBezTo>
                  <a:pt x="1076" y="327"/>
                  <a:pt x="1080" y="330"/>
                  <a:pt x="1085" y="330"/>
                </a:cubicBezTo>
                <a:cubicBezTo>
                  <a:pt x="1086" y="330"/>
                  <a:pt x="1086" y="329"/>
                  <a:pt x="1087" y="329"/>
                </a:cubicBezTo>
                <a:cubicBezTo>
                  <a:pt x="1091" y="328"/>
                  <a:pt x="1091" y="328"/>
                  <a:pt x="1091" y="328"/>
                </a:cubicBezTo>
                <a:cubicBezTo>
                  <a:pt x="1097" y="326"/>
                  <a:pt x="1100" y="321"/>
                  <a:pt x="1098" y="316"/>
                </a:cubicBezTo>
                <a:cubicBezTo>
                  <a:pt x="1097" y="311"/>
                  <a:pt x="1093" y="308"/>
                  <a:pt x="1088" y="308"/>
                </a:cubicBezTo>
                <a:moveTo>
                  <a:pt x="4282" y="292"/>
                </a:moveTo>
                <a:cubicBezTo>
                  <a:pt x="4278" y="292"/>
                  <a:pt x="4274" y="295"/>
                  <a:pt x="4272" y="299"/>
                </a:cubicBezTo>
                <a:cubicBezTo>
                  <a:pt x="4270" y="304"/>
                  <a:pt x="4273" y="310"/>
                  <a:pt x="4279" y="312"/>
                </a:cubicBezTo>
                <a:cubicBezTo>
                  <a:pt x="4282" y="313"/>
                  <a:pt x="4282" y="313"/>
                  <a:pt x="4282" y="313"/>
                </a:cubicBezTo>
                <a:cubicBezTo>
                  <a:pt x="4283" y="313"/>
                  <a:pt x="4284" y="314"/>
                  <a:pt x="4286" y="314"/>
                </a:cubicBezTo>
                <a:cubicBezTo>
                  <a:pt x="4290" y="314"/>
                  <a:pt x="4294" y="311"/>
                  <a:pt x="4295" y="307"/>
                </a:cubicBezTo>
                <a:cubicBezTo>
                  <a:pt x="4297" y="302"/>
                  <a:pt x="4294" y="296"/>
                  <a:pt x="4289" y="294"/>
                </a:cubicBezTo>
                <a:cubicBezTo>
                  <a:pt x="4285" y="293"/>
                  <a:pt x="4285" y="293"/>
                  <a:pt x="4285" y="293"/>
                </a:cubicBezTo>
                <a:cubicBezTo>
                  <a:pt x="4284" y="293"/>
                  <a:pt x="4283" y="292"/>
                  <a:pt x="4282" y="292"/>
                </a:cubicBezTo>
                <a:moveTo>
                  <a:pt x="1169" y="284"/>
                </a:moveTo>
                <a:cubicBezTo>
                  <a:pt x="1168" y="284"/>
                  <a:pt x="1167" y="285"/>
                  <a:pt x="1166" y="285"/>
                </a:cubicBezTo>
                <a:cubicBezTo>
                  <a:pt x="1162" y="286"/>
                  <a:pt x="1162" y="286"/>
                  <a:pt x="1162" y="286"/>
                </a:cubicBezTo>
                <a:cubicBezTo>
                  <a:pt x="1157" y="288"/>
                  <a:pt x="1154" y="293"/>
                  <a:pt x="1156" y="298"/>
                </a:cubicBezTo>
                <a:cubicBezTo>
                  <a:pt x="1157" y="303"/>
                  <a:pt x="1161" y="306"/>
                  <a:pt x="1165" y="306"/>
                </a:cubicBezTo>
                <a:cubicBezTo>
                  <a:pt x="1166" y="306"/>
                  <a:pt x="1167" y="305"/>
                  <a:pt x="1168" y="305"/>
                </a:cubicBezTo>
                <a:cubicBezTo>
                  <a:pt x="1172" y="304"/>
                  <a:pt x="1172" y="304"/>
                  <a:pt x="1172" y="304"/>
                </a:cubicBezTo>
                <a:cubicBezTo>
                  <a:pt x="1177" y="302"/>
                  <a:pt x="1180" y="297"/>
                  <a:pt x="1179" y="292"/>
                </a:cubicBezTo>
                <a:cubicBezTo>
                  <a:pt x="1177" y="287"/>
                  <a:pt x="1173" y="284"/>
                  <a:pt x="1169" y="284"/>
                </a:cubicBezTo>
                <a:moveTo>
                  <a:pt x="4202" y="265"/>
                </a:moveTo>
                <a:cubicBezTo>
                  <a:pt x="4198" y="265"/>
                  <a:pt x="4194" y="268"/>
                  <a:pt x="4192" y="272"/>
                </a:cubicBezTo>
                <a:cubicBezTo>
                  <a:pt x="4191" y="277"/>
                  <a:pt x="4193" y="283"/>
                  <a:pt x="4199" y="285"/>
                </a:cubicBezTo>
                <a:cubicBezTo>
                  <a:pt x="4202" y="286"/>
                  <a:pt x="4202" y="286"/>
                  <a:pt x="4202" y="286"/>
                </a:cubicBezTo>
                <a:cubicBezTo>
                  <a:pt x="4204" y="286"/>
                  <a:pt x="4205" y="287"/>
                  <a:pt x="4206" y="287"/>
                </a:cubicBezTo>
                <a:cubicBezTo>
                  <a:pt x="4210" y="287"/>
                  <a:pt x="4214" y="284"/>
                  <a:pt x="4215" y="280"/>
                </a:cubicBezTo>
                <a:cubicBezTo>
                  <a:pt x="4217" y="275"/>
                  <a:pt x="4214" y="269"/>
                  <a:pt x="4209" y="267"/>
                </a:cubicBezTo>
                <a:cubicBezTo>
                  <a:pt x="4205" y="266"/>
                  <a:pt x="4205" y="266"/>
                  <a:pt x="4205" y="266"/>
                </a:cubicBezTo>
                <a:cubicBezTo>
                  <a:pt x="4204" y="265"/>
                  <a:pt x="4203" y="265"/>
                  <a:pt x="4202" y="265"/>
                </a:cubicBezTo>
                <a:moveTo>
                  <a:pt x="1250" y="260"/>
                </a:moveTo>
                <a:cubicBezTo>
                  <a:pt x="1249" y="260"/>
                  <a:pt x="1248" y="260"/>
                  <a:pt x="1247" y="261"/>
                </a:cubicBezTo>
                <a:cubicBezTo>
                  <a:pt x="1243" y="262"/>
                  <a:pt x="1243" y="262"/>
                  <a:pt x="1243" y="262"/>
                </a:cubicBezTo>
                <a:cubicBezTo>
                  <a:pt x="1238" y="263"/>
                  <a:pt x="1235" y="269"/>
                  <a:pt x="1236" y="274"/>
                </a:cubicBezTo>
                <a:cubicBezTo>
                  <a:pt x="1238" y="279"/>
                  <a:pt x="1242" y="281"/>
                  <a:pt x="1246" y="281"/>
                </a:cubicBezTo>
                <a:cubicBezTo>
                  <a:pt x="1247" y="281"/>
                  <a:pt x="1248" y="281"/>
                  <a:pt x="1249" y="281"/>
                </a:cubicBezTo>
                <a:cubicBezTo>
                  <a:pt x="1253" y="280"/>
                  <a:pt x="1253" y="280"/>
                  <a:pt x="1253" y="280"/>
                </a:cubicBezTo>
                <a:cubicBezTo>
                  <a:pt x="1258" y="278"/>
                  <a:pt x="1261" y="273"/>
                  <a:pt x="1259" y="267"/>
                </a:cubicBezTo>
                <a:cubicBezTo>
                  <a:pt x="1258" y="263"/>
                  <a:pt x="1254" y="260"/>
                  <a:pt x="1250" y="260"/>
                </a:cubicBezTo>
                <a:moveTo>
                  <a:pt x="4122" y="238"/>
                </a:moveTo>
                <a:cubicBezTo>
                  <a:pt x="4118" y="238"/>
                  <a:pt x="4114" y="241"/>
                  <a:pt x="4113" y="245"/>
                </a:cubicBezTo>
                <a:cubicBezTo>
                  <a:pt x="4111" y="250"/>
                  <a:pt x="4114" y="256"/>
                  <a:pt x="4119" y="258"/>
                </a:cubicBezTo>
                <a:cubicBezTo>
                  <a:pt x="4123" y="259"/>
                  <a:pt x="4123" y="259"/>
                  <a:pt x="4123" y="259"/>
                </a:cubicBezTo>
                <a:cubicBezTo>
                  <a:pt x="4124" y="259"/>
                  <a:pt x="4125" y="259"/>
                  <a:pt x="4126" y="259"/>
                </a:cubicBezTo>
                <a:cubicBezTo>
                  <a:pt x="4130" y="259"/>
                  <a:pt x="4134" y="257"/>
                  <a:pt x="4135" y="253"/>
                </a:cubicBezTo>
                <a:cubicBezTo>
                  <a:pt x="4137" y="247"/>
                  <a:pt x="4134" y="242"/>
                  <a:pt x="4129" y="240"/>
                </a:cubicBezTo>
                <a:cubicBezTo>
                  <a:pt x="4125" y="239"/>
                  <a:pt x="4125" y="239"/>
                  <a:pt x="4125" y="239"/>
                </a:cubicBezTo>
                <a:cubicBezTo>
                  <a:pt x="4124" y="238"/>
                  <a:pt x="4123" y="238"/>
                  <a:pt x="4122" y="238"/>
                </a:cubicBezTo>
                <a:moveTo>
                  <a:pt x="1330" y="236"/>
                </a:moveTo>
                <a:cubicBezTo>
                  <a:pt x="1329" y="236"/>
                  <a:pt x="1328" y="236"/>
                  <a:pt x="1327" y="236"/>
                </a:cubicBezTo>
                <a:cubicBezTo>
                  <a:pt x="1324" y="237"/>
                  <a:pt x="1324" y="237"/>
                  <a:pt x="1324" y="237"/>
                </a:cubicBezTo>
                <a:cubicBezTo>
                  <a:pt x="1318" y="239"/>
                  <a:pt x="1315" y="244"/>
                  <a:pt x="1317" y="250"/>
                </a:cubicBezTo>
                <a:cubicBezTo>
                  <a:pt x="1318" y="254"/>
                  <a:pt x="1322" y="257"/>
                  <a:pt x="1327" y="257"/>
                </a:cubicBezTo>
                <a:cubicBezTo>
                  <a:pt x="1328" y="257"/>
                  <a:pt x="1328" y="257"/>
                  <a:pt x="1329" y="256"/>
                </a:cubicBezTo>
                <a:cubicBezTo>
                  <a:pt x="1333" y="255"/>
                  <a:pt x="1333" y="255"/>
                  <a:pt x="1333" y="255"/>
                </a:cubicBezTo>
                <a:cubicBezTo>
                  <a:pt x="1339" y="254"/>
                  <a:pt x="1342" y="248"/>
                  <a:pt x="1340" y="243"/>
                </a:cubicBezTo>
                <a:cubicBezTo>
                  <a:pt x="1339" y="238"/>
                  <a:pt x="1335" y="236"/>
                  <a:pt x="1330" y="236"/>
                </a:cubicBezTo>
                <a:moveTo>
                  <a:pt x="1411" y="211"/>
                </a:moveTo>
                <a:cubicBezTo>
                  <a:pt x="1410" y="211"/>
                  <a:pt x="1409" y="211"/>
                  <a:pt x="1408" y="211"/>
                </a:cubicBezTo>
                <a:cubicBezTo>
                  <a:pt x="1404" y="213"/>
                  <a:pt x="1404" y="213"/>
                  <a:pt x="1404" y="213"/>
                </a:cubicBezTo>
                <a:cubicBezTo>
                  <a:pt x="1399" y="214"/>
                  <a:pt x="1396" y="220"/>
                  <a:pt x="1398" y="225"/>
                </a:cubicBezTo>
                <a:cubicBezTo>
                  <a:pt x="1399" y="229"/>
                  <a:pt x="1403" y="232"/>
                  <a:pt x="1407" y="232"/>
                </a:cubicBezTo>
                <a:cubicBezTo>
                  <a:pt x="1408" y="232"/>
                  <a:pt x="1409" y="232"/>
                  <a:pt x="1410" y="232"/>
                </a:cubicBezTo>
                <a:cubicBezTo>
                  <a:pt x="1414" y="231"/>
                  <a:pt x="1414" y="231"/>
                  <a:pt x="1414" y="231"/>
                </a:cubicBezTo>
                <a:cubicBezTo>
                  <a:pt x="1419" y="229"/>
                  <a:pt x="1422" y="223"/>
                  <a:pt x="1421" y="218"/>
                </a:cubicBezTo>
                <a:cubicBezTo>
                  <a:pt x="1419" y="214"/>
                  <a:pt x="1415" y="211"/>
                  <a:pt x="1411" y="211"/>
                </a:cubicBezTo>
                <a:moveTo>
                  <a:pt x="4042" y="211"/>
                </a:moveTo>
                <a:cubicBezTo>
                  <a:pt x="4038" y="211"/>
                  <a:pt x="4034" y="214"/>
                  <a:pt x="4033" y="218"/>
                </a:cubicBezTo>
                <a:cubicBezTo>
                  <a:pt x="4031" y="223"/>
                  <a:pt x="4034" y="229"/>
                  <a:pt x="4039" y="230"/>
                </a:cubicBezTo>
                <a:cubicBezTo>
                  <a:pt x="4043" y="232"/>
                  <a:pt x="4043" y="232"/>
                  <a:pt x="4043" y="232"/>
                </a:cubicBezTo>
                <a:cubicBezTo>
                  <a:pt x="4044" y="232"/>
                  <a:pt x="4045" y="232"/>
                  <a:pt x="4046" y="232"/>
                </a:cubicBezTo>
                <a:cubicBezTo>
                  <a:pt x="4050" y="232"/>
                  <a:pt x="4054" y="230"/>
                  <a:pt x="4056" y="225"/>
                </a:cubicBezTo>
                <a:cubicBezTo>
                  <a:pt x="4057" y="220"/>
                  <a:pt x="4055" y="215"/>
                  <a:pt x="4049" y="213"/>
                </a:cubicBezTo>
                <a:cubicBezTo>
                  <a:pt x="4046" y="211"/>
                  <a:pt x="4046" y="211"/>
                  <a:pt x="4046" y="211"/>
                </a:cubicBezTo>
                <a:cubicBezTo>
                  <a:pt x="4045" y="211"/>
                  <a:pt x="4044" y="211"/>
                  <a:pt x="4042" y="211"/>
                </a:cubicBezTo>
                <a:moveTo>
                  <a:pt x="1492" y="186"/>
                </a:moveTo>
                <a:cubicBezTo>
                  <a:pt x="1491" y="186"/>
                  <a:pt x="1490" y="187"/>
                  <a:pt x="1489" y="187"/>
                </a:cubicBezTo>
                <a:cubicBezTo>
                  <a:pt x="1485" y="188"/>
                  <a:pt x="1485" y="188"/>
                  <a:pt x="1485" y="188"/>
                </a:cubicBezTo>
                <a:cubicBezTo>
                  <a:pt x="1480" y="190"/>
                  <a:pt x="1477" y="195"/>
                  <a:pt x="1478" y="201"/>
                </a:cubicBezTo>
                <a:cubicBezTo>
                  <a:pt x="1480" y="205"/>
                  <a:pt x="1484" y="208"/>
                  <a:pt x="1488" y="208"/>
                </a:cubicBezTo>
                <a:cubicBezTo>
                  <a:pt x="1489" y="208"/>
                  <a:pt x="1490" y="207"/>
                  <a:pt x="1491" y="207"/>
                </a:cubicBezTo>
                <a:cubicBezTo>
                  <a:pt x="1495" y="206"/>
                  <a:pt x="1495" y="206"/>
                  <a:pt x="1495" y="206"/>
                </a:cubicBezTo>
                <a:cubicBezTo>
                  <a:pt x="1500" y="204"/>
                  <a:pt x="1503" y="199"/>
                  <a:pt x="1501" y="194"/>
                </a:cubicBezTo>
                <a:cubicBezTo>
                  <a:pt x="1500" y="189"/>
                  <a:pt x="1496" y="186"/>
                  <a:pt x="1492" y="186"/>
                </a:cubicBezTo>
                <a:moveTo>
                  <a:pt x="3963" y="184"/>
                </a:moveTo>
                <a:cubicBezTo>
                  <a:pt x="3958" y="184"/>
                  <a:pt x="3955" y="187"/>
                  <a:pt x="3953" y="191"/>
                </a:cubicBezTo>
                <a:cubicBezTo>
                  <a:pt x="3951" y="196"/>
                  <a:pt x="3954" y="202"/>
                  <a:pt x="3959" y="204"/>
                </a:cubicBezTo>
                <a:cubicBezTo>
                  <a:pt x="3963" y="205"/>
                  <a:pt x="3963" y="205"/>
                  <a:pt x="3963" y="205"/>
                </a:cubicBezTo>
                <a:cubicBezTo>
                  <a:pt x="3964" y="205"/>
                  <a:pt x="3965" y="205"/>
                  <a:pt x="3966" y="205"/>
                </a:cubicBezTo>
                <a:cubicBezTo>
                  <a:pt x="3971" y="205"/>
                  <a:pt x="3975" y="203"/>
                  <a:pt x="3976" y="199"/>
                </a:cubicBezTo>
                <a:cubicBezTo>
                  <a:pt x="3978" y="193"/>
                  <a:pt x="3975" y="188"/>
                  <a:pt x="3970" y="186"/>
                </a:cubicBezTo>
                <a:cubicBezTo>
                  <a:pt x="3966" y="185"/>
                  <a:pt x="3966" y="185"/>
                  <a:pt x="3966" y="185"/>
                </a:cubicBezTo>
                <a:cubicBezTo>
                  <a:pt x="3965" y="184"/>
                  <a:pt x="3964" y="184"/>
                  <a:pt x="3963" y="184"/>
                </a:cubicBezTo>
                <a:moveTo>
                  <a:pt x="1572" y="162"/>
                </a:moveTo>
                <a:cubicBezTo>
                  <a:pt x="1572" y="162"/>
                  <a:pt x="1571" y="162"/>
                  <a:pt x="1570" y="163"/>
                </a:cubicBezTo>
                <a:cubicBezTo>
                  <a:pt x="1566" y="164"/>
                  <a:pt x="1566" y="164"/>
                  <a:pt x="1566" y="164"/>
                </a:cubicBezTo>
                <a:cubicBezTo>
                  <a:pt x="1560" y="165"/>
                  <a:pt x="1557" y="171"/>
                  <a:pt x="1559" y="176"/>
                </a:cubicBezTo>
                <a:cubicBezTo>
                  <a:pt x="1560" y="181"/>
                  <a:pt x="1564" y="183"/>
                  <a:pt x="1569" y="183"/>
                </a:cubicBezTo>
                <a:cubicBezTo>
                  <a:pt x="1570" y="183"/>
                  <a:pt x="1570" y="183"/>
                  <a:pt x="1571" y="183"/>
                </a:cubicBezTo>
                <a:cubicBezTo>
                  <a:pt x="1575" y="182"/>
                  <a:pt x="1575" y="182"/>
                  <a:pt x="1575" y="182"/>
                </a:cubicBezTo>
                <a:cubicBezTo>
                  <a:pt x="1581" y="180"/>
                  <a:pt x="1584" y="175"/>
                  <a:pt x="1582" y="169"/>
                </a:cubicBezTo>
                <a:cubicBezTo>
                  <a:pt x="1581" y="165"/>
                  <a:pt x="1577" y="162"/>
                  <a:pt x="1572" y="162"/>
                </a:cubicBezTo>
                <a:moveTo>
                  <a:pt x="3883" y="158"/>
                </a:moveTo>
                <a:cubicBezTo>
                  <a:pt x="3878" y="158"/>
                  <a:pt x="3875" y="161"/>
                  <a:pt x="3873" y="165"/>
                </a:cubicBezTo>
                <a:cubicBezTo>
                  <a:pt x="3871" y="170"/>
                  <a:pt x="3874" y="176"/>
                  <a:pt x="3880" y="177"/>
                </a:cubicBezTo>
                <a:cubicBezTo>
                  <a:pt x="3883" y="179"/>
                  <a:pt x="3883" y="179"/>
                  <a:pt x="3883" y="179"/>
                </a:cubicBezTo>
                <a:cubicBezTo>
                  <a:pt x="3884" y="179"/>
                  <a:pt x="3886" y="179"/>
                  <a:pt x="3887" y="179"/>
                </a:cubicBezTo>
                <a:cubicBezTo>
                  <a:pt x="3891" y="179"/>
                  <a:pt x="3895" y="176"/>
                  <a:pt x="3896" y="172"/>
                </a:cubicBezTo>
                <a:cubicBezTo>
                  <a:pt x="3898" y="167"/>
                  <a:pt x="3895" y="161"/>
                  <a:pt x="3890" y="160"/>
                </a:cubicBezTo>
                <a:cubicBezTo>
                  <a:pt x="3886" y="158"/>
                  <a:pt x="3886" y="158"/>
                  <a:pt x="3886" y="158"/>
                </a:cubicBezTo>
                <a:cubicBezTo>
                  <a:pt x="3885" y="158"/>
                  <a:pt x="3884" y="158"/>
                  <a:pt x="3883" y="158"/>
                </a:cubicBezTo>
                <a:moveTo>
                  <a:pt x="1653" y="139"/>
                </a:moveTo>
                <a:cubicBezTo>
                  <a:pt x="1652" y="139"/>
                  <a:pt x="1652" y="139"/>
                  <a:pt x="1651" y="139"/>
                </a:cubicBezTo>
                <a:cubicBezTo>
                  <a:pt x="1647" y="140"/>
                  <a:pt x="1647" y="140"/>
                  <a:pt x="1647" y="140"/>
                </a:cubicBezTo>
                <a:cubicBezTo>
                  <a:pt x="1641" y="142"/>
                  <a:pt x="1638" y="147"/>
                  <a:pt x="1640" y="153"/>
                </a:cubicBezTo>
                <a:cubicBezTo>
                  <a:pt x="1641" y="157"/>
                  <a:pt x="1645" y="160"/>
                  <a:pt x="1650" y="160"/>
                </a:cubicBezTo>
                <a:cubicBezTo>
                  <a:pt x="1650" y="160"/>
                  <a:pt x="1651" y="160"/>
                  <a:pt x="1652" y="159"/>
                </a:cubicBezTo>
                <a:cubicBezTo>
                  <a:pt x="1656" y="158"/>
                  <a:pt x="1656" y="158"/>
                  <a:pt x="1656" y="158"/>
                </a:cubicBezTo>
                <a:cubicBezTo>
                  <a:pt x="1661" y="157"/>
                  <a:pt x="1665" y="151"/>
                  <a:pt x="1663" y="146"/>
                </a:cubicBezTo>
                <a:cubicBezTo>
                  <a:pt x="1662" y="142"/>
                  <a:pt x="1658" y="139"/>
                  <a:pt x="1653" y="139"/>
                </a:cubicBezTo>
                <a:moveTo>
                  <a:pt x="3803" y="132"/>
                </a:moveTo>
                <a:cubicBezTo>
                  <a:pt x="3798" y="132"/>
                  <a:pt x="3794" y="135"/>
                  <a:pt x="3793" y="139"/>
                </a:cubicBezTo>
                <a:cubicBezTo>
                  <a:pt x="3791" y="145"/>
                  <a:pt x="3794" y="150"/>
                  <a:pt x="3800" y="152"/>
                </a:cubicBezTo>
                <a:cubicBezTo>
                  <a:pt x="3803" y="153"/>
                  <a:pt x="3803" y="153"/>
                  <a:pt x="3803" y="153"/>
                </a:cubicBezTo>
                <a:cubicBezTo>
                  <a:pt x="3804" y="153"/>
                  <a:pt x="3805" y="154"/>
                  <a:pt x="3806" y="154"/>
                </a:cubicBezTo>
                <a:cubicBezTo>
                  <a:pt x="3811" y="154"/>
                  <a:pt x="3815" y="151"/>
                  <a:pt x="3816" y="147"/>
                </a:cubicBezTo>
                <a:cubicBezTo>
                  <a:pt x="3818" y="141"/>
                  <a:pt x="3815" y="136"/>
                  <a:pt x="3809" y="134"/>
                </a:cubicBezTo>
                <a:cubicBezTo>
                  <a:pt x="3806" y="133"/>
                  <a:pt x="3806" y="133"/>
                  <a:pt x="3806" y="133"/>
                </a:cubicBezTo>
                <a:cubicBezTo>
                  <a:pt x="3805" y="132"/>
                  <a:pt x="3804" y="132"/>
                  <a:pt x="3803" y="132"/>
                </a:cubicBezTo>
                <a:moveTo>
                  <a:pt x="1735" y="116"/>
                </a:moveTo>
                <a:cubicBezTo>
                  <a:pt x="1734" y="116"/>
                  <a:pt x="1733" y="116"/>
                  <a:pt x="1732" y="116"/>
                </a:cubicBezTo>
                <a:cubicBezTo>
                  <a:pt x="1728" y="117"/>
                  <a:pt x="1728" y="117"/>
                  <a:pt x="1728" y="117"/>
                </a:cubicBezTo>
                <a:cubicBezTo>
                  <a:pt x="1723" y="119"/>
                  <a:pt x="1720" y="124"/>
                  <a:pt x="1721" y="129"/>
                </a:cubicBezTo>
                <a:cubicBezTo>
                  <a:pt x="1722" y="134"/>
                  <a:pt x="1726" y="137"/>
                  <a:pt x="1731" y="137"/>
                </a:cubicBezTo>
                <a:cubicBezTo>
                  <a:pt x="1732" y="137"/>
                  <a:pt x="1732" y="137"/>
                  <a:pt x="1733" y="136"/>
                </a:cubicBezTo>
                <a:cubicBezTo>
                  <a:pt x="1737" y="135"/>
                  <a:pt x="1737" y="135"/>
                  <a:pt x="1737" y="135"/>
                </a:cubicBezTo>
                <a:cubicBezTo>
                  <a:pt x="1743" y="134"/>
                  <a:pt x="1746" y="128"/>
                  <a:pt x="1744" y="123"/>
                </a:cubicBezTo>
                <a:cubicBezTo>
                  <a:pt x="1743" y="119"/>
                  <a:pt x="1739" y="116"/>
                  <a:pt x="1735" y="116"/>
                </a:cubicBezTo>
                <a:moveTo>
                  <a:pt x="3722" y="108"/>
                </a:moveTo>
                <a:cubicBezTo>
                  <a:pt x="3718" y="108"/>
                  <a:pt x="3714" y="111"/>
                  <a:pt x="3713" y="115"/>
                </a:cubicBezTo>
                <a:cubicBezTo>
                  <a:pt x="3711" y="120"/>
                  <a:pt x="3714" y="126"/>
                  <a:pt x="3719" y="127"/>
                </a:cubicBezTo>
                <a:cubicBezTo>
                  <a:pt x="3723" y="129"/>
                  <a:pt x="3723" y="129"/>
                  <a:pt x="3723" y="129"/>
                </a:cubicBezTo>
                <a:cubicBezTo>
                  <a:pt x="3724" y="129"/>
                  <a:pt x="3725" y="129"/>
                  <a:pt x="3726" y="129"/>
                </a:cubicBezTo>
                <a:cubicBezTo>
                  <a:pt x="3730" y="129"/>
                  <a:pt x="3734" y="126"/>
                  <a:pt x="3736" y="122"/>
                </a:cubicBezTo>
                <a:cubicBezTo>
                  <a:pt x="3737" y="117"/>
                  <a:pt x="3734" y="111"/>
                  <a:pt x="3729" y="109"/>
                </a:cubicBezTo>
                <a:cubicBezTo>
                  <a:pt x="3725" y="108"/>
                  <a:pt x="3725" y="108"/>
                  <a:pt x="3725" y="108"/>
                </a:cubicBezTo>
                <a:cubicBezTo>
                  <a:pt x="3724" y="108"/>
                  <a:pt x="3723" y="108"/>
                  <a:pt x="3722" y="108"/>
                </a:cubicBezTo>
                <a:moveTo>
                  <a:pt x="1816" y="94"/>
                </a:moveTo>
                <a:cubicBezTo>
                  <a:pt x="1815" y="94"/>
                  <a:pt x="1814" y="94"/>
                  <a:pt x="1814" y="94"/>
                </a:cubicBezTo>
                <a:cubicBezTo>
                  <a:pt x="1810" y="95"/>
                  <a:pt x="1810" y="95"/>
                  <a:pt x="1810" y="95"/>
                </a:cubicBezTo>
                <a:cubicBezTo>
                  <a:pt x="1804" y="96"/>
                  <a:pt x="1801" y="102"/>
                  <a:pt x="1803" y="107"/>
                </a:cubicBezTo>
                <a:cubicBezTo>
                  <a:pt x="1804" y="112"/>
                  <a:pt x="1808" y="115"/>
                  <a:pt x="1812" y="115"/>
                </a:cubicBezTo>
                <a:cubicBezTo>
                  <a:pt x="1813" y="115"/>
                  <a:pt x="1814" y="115"/>
                  <a:pt x="1815" y="114"/>
                </a:cubicBezTo>
                <a:cubicBezTo>
                  <a:pt x="1819" y="113"/>
                  <a:pt x="1819" y="113"/>
                  <a:pt x="1819" y="113"/>
                </a:cubicBezTo>
                <a:cubicBezTo>
                  <a:pt x="1824" y="112"/>
                  <a:pt x="1827" y="106"/>
                  <a:pt x="1826" y="101"/>
                </a:cubicBezTo>
                <a:cubicBezTo>
                  <a:pt x="1825" y="97"/>
                  <a:pt x="1821" y="94"/>
                  <a:pt x="1816" y="94"/>
                </a:cubicBezTo>
                <a:moveTo>
                  <a:pt x="3641" y="84"/>
                </a:moveTo>
                <a:cubicBezTo>
                  <a:pt x="3637" y="84"/>
                  <a:pt x="3633" y="87"/>
                  <a:pt x="3632" y="92"/>
                </a:cubicBezTo>
                <a:cubicBezTo>
                  <a:pt x="3630" y="97"/>
                  <a:pt x="3633" y="103"/>
                  <a:pt x="3638" y="104"/>
                </a:cubicBezTo>
                <a:cubicBezTo>
                  <a:pt x="3642" y="105"/>
                  <a:pt x="3642" y="105"/>
                  <a:pt x="3642" y="105"/>
                </a:cubicBezTo>
                <a:cubicBezTo>
                  <a:pt x="3643" y="105"/>
                  <a:pt x="3644" y="106"/>
                  <a:pt x="3645" y="106"/>
                </a:cubicBezTo>
                <a:cubicBezTo>
                  <a:pt x="3649" y="106"/>
                  <a:pt x="3653" y="103"/>
                  <a:pt x="3655" y="98"/>
                </a:cubicBezTo>
                <a:cubicBezTo>
                  <a:pt x="3656" y="93"/>
                  <a:pt x="3653" y="87"/>
                  <a:pt x="3648" y="86"/>
                </a:cubicBezTo>
                <a:cubicBezTo>
                  <a:pt x="3644" y="85"/>
                  <a:pt x="3644" y="85"/>
                  <a:pt x="3644" y="85"/>
                </a:cubicBezTo>
                <a:cubicBezTo>
                  <a:pt x="3643" y="85"/>
                  <a:pt x="3642" y="84"/>
                  <a:pt x="3641" y="84"/>
                </a:cubicBezTo>
                <a:moveTo>
                  <a:pt x="1898" y="73"/>
                </a:moveTo>
                <a:cubicBezTo>
                  <a:pt x="1897" y="73"/>
                  <a:pt x="1896" y="73"/>
                  <a:pt x="1895" y="73"/>
                </a:cubicBezTo>
                <a:cubicBezTo>
                  <a:pt x="1892" y="74"/>
                  <a:pt x="1892" y="74"/>
                  <a:pt x="1892" y="74"/>
                </a:cubicBezTo>
                <a:cubicBezTo>
                  <a:pt x="1886" y="75"/>
                  <a:pt x="1883" y="81"/>
                  <a:pt x="1884" y="86"/>
                </a:cubicBezTo>
                <a:cubicBezTo>
                  <a:pt x="1885" y="91"/>
                  <a:pt x="1889" y="94"/>
                  <a:pt x="1894" y="94"/>
                </a:cubicBezTo>
                <a:cubicBezTo>
                  <a:pt x="1895" y="94"/>
                  <a:pt x="1896" y="94"/>
                  <a:pt x="1896" y="93"/>
                </a:cubicBezTo>
                <a:cubicBezTo>
                  <a:pt x="1900" y="92"/>
                  <a:pt x="1900" y="92"/>
                  <a:pt x="1900" y="92"/>
                </a:cubicBezTo>
                <a:cubicBezTo>
                  <a:pt x="1906" y="91"/>
                  <a:pt x="1909" y="86"/>
                  <a:pt x="1908" y="80"/>
                </a:cubicBezTo>
                <a:cubicBezTo>
                  <a:pt x="1906" y="76"/>
                  <a:pt x="1902" y="73"/>
                  <a:pt x="1898" y="73"/>
                </a:cubicBezTo>
                <a:moveTo>
                  <a:pt x="3560" y="63"/>
                </a:moveTo>
                <a:cubicBezTo>
                  <a:pt x="3555" y="63"/>
                  <a:pt x="3551" y="66"/>
                  <a:pt x="3550" y="70"/>
                </a:cubicBezTo>
                <a:cubicBezTo>
                  <a:pt x="3549" y="75"/>
                  <a:pt x="3552" y="81"/>
                  <a:pt x="3557" y="82"/>
                </a:cubicBezTo>
                <a:cubicBezTo>
                  <a:pt x="3561" y="83"/>
                  <a:pt x="3561" y="83"/>
                  <a:pt x="3561" y="83"/>
                </a:cubicBezTo>
                <a:cubicBezTo>
                  <a:pt x="3562" y="83"/>
                  <a:pt x="3563" y="84"/>
                  <a:pt x="3564" y="84"/>
                </a:cubicBezTo>
                <a:cubicBezTo>
                  <a:pt x="3568" y="84"/>
                  <a:pt x="3572" y="81"/>
                  <a:pt x="3573" y="76"/>
                </a:cubicBezTo>
                <a:cubicBezTo>
                  <a:pt x="3575" y="71"/>
                  <a:pt x="3572" y="65"/>
                  <a:pt x="3566" y="64"/>
                </a:cubicBezTo>
                <a:cubicBezTo>
                  <a:pt x="3562" y="63"/>
                  <a:pt x="3562" y="63"/>
                  <a:pt x="3562" y="63"/>
                </a:cubicBezTo>
                <a:cubicBezTo>
                  <a:pt x="3562" y="63"/>
                  <a:pt x="3561" y="63"/>
                  <a:pt x="3560" y="63"/>
                </a:cubicBezTo>
                <a:moveTo>
                  <a:pt x="1980" y="53"/>
                </a:moveTo>
                <a:cubicBezTo>
                  <a:pt x="1979" y="53"/>
                  <a:pt x="1978" y="53"/>
                  <a:pt x="1978" y="53"/>
                </a:cubicBezTo>
                <a:cubicBezTo>
                  <a:pt x="1974" y="54"/>
                  <a:pt x="1974" y="54"/>
                  <a:pt x="1974" y="54"/>
                </a:cubicBezTo>
                <a:cubicBezTo>
                  <a:pt x="1968" y="55"/>
                  <a:pt x="1965" y="61"/>
                  <a:pt x="1966" y="66"/>
                </a:cubicBezTo>
                <a:cubicBezTo>
                  <a:pt x="1967" y="71"/>
                  <a:pt x="1971" y="74"/>
                  <a:pt x="1976" y="74"/>
                </a:cubicBezTo>
                <a:cubicBezTo>
                  <a:pt x="1977" y="74"/>
                  <a:pt x="1978" y="74"/>
                  <a:pt x="1978" y="74"/>
                </a:cubicBezTo>
                <a:cubicBezTo>
                  <a:pt x="1982" y="73"/>
                  <a:pt x="1982" y="73"/>
                  <a:pt x="1982" y="73"/>
                </a:cubicBezTo>
                <a:cubicBezTo>
                  <a:pt x="1988" y="71"/>
                  <a:pt x="1991" y="66"/>
                  <a:pt x="1990" y="61"/>
                </a:cubicBezTo>
                <a:cubicBezTo>
                  <a:pt x="1989" y="56"/>
                  <a:pt x="1985" y="53"/>
                  <a:pt x="1980" y="53"/>
                </a:cubicBezTo>
                <a:moveTo>
                  <a:pt x="3478" y="42"/>
                </a:moveTo>
                <a:cubicBezTo>
                  <a:pt x="3474" y="42"/>
                  <a:pt x="3469" y="45"/>
                  <a:pt x="3468" y="50"/>
                </a:cubicBezTo>
                <a:cubicBezTo>
                  <a:pt x="3467" y="55"/>
                  <a:pt x="3470" y="61"/>
                  <a:pt x="3476" y="62"/>
                </a:cubicBezTo>
                <a:cubicBezTo>
                  <a:pt x="3480" y="63"/>
                  <a:pt x="3480" y="63"/>
                  <a:pt x="3480" y="63"/>
                </a:cubicBezTo>
                <a:cubicBezTo>
                  <a:pt x="3480" y="63"/>
                  <a:pt x="3481" y="63"/>
                  <a:pt x="3482" y="63"/>
                </a:cubicBezTo>
                <a:cubicBezTo>
                  <a:pt x="3486" y="63"/>
                  <a:pt x="3491" y="60"/>
                  <a:pt x="3492" y="55"/>
                </a:cubicBezTo>
                <a:cubicBezTo>
                  <a:pt x="3493" y="50"/>
                  <a:pt x="3490" y="45"/>
                  <a:pt x="3484" y="43"/>
                </a:cubicBezTo>
                <a:cubicBezTo>
                  <a:pt x="3480" y="43"/>
                  <a:pt x="3480" y="43"/>
                  <a:pt x="3480" y="43"/>
                </a:cubicBezTo>
                <a:cubicBezTo>
                  <a:pt x="3480" y="42"/>
                  <a:pt x="3479" y="42"/>
                  <a:pt x="3478" y="42"/>
                </a:cubicBezTo>
                <a:moveTo>
                  <a:pt x="2062" y="35"/>
                </a:moveTo>
                <a:cubicBezTo>
                  <a:pt x="2062" y="35"/>
                  <a:pt x="2061" y="35"/>
                  <a:pt x="2060" y="35"/>
                </a:cubicBezTo>
                <a:cubicBezTo>
                  <a:pt x="2056" y="36"/>
                  <a:pt x="2056" y="36"/>
                  <a:pt x="2056" y="36"/>
                </a:cubicBezTo>
                <a:cubicBezTo>
                  <a:pt x="2051" y="37"/>
                  <a:pt x="2048" y="42"/>
                  <a:pt x="2049" y="48"/>
                </a:cubicBezTo>
                <a:cubicBezTo>
                  <a:pt x="2050" y="52"/>
                  <a:pt x="2054" y="55"/>
                  <a:pt x="2058" y="55"/>
                </a:cubicBezTo>
                <a:cubicBezTo>
                  <a:pt x="2059" y="55"/>
                  <a:pt x="2060" y="55"/>
                  <a:pt x="2061" y="55"/>
                </a:cubicBezTo>
                <a:cubicBezTo>
                  <a:pt x="2065" y="54"/>
                  <a:pt x="2065" y="54"/>
                  <a:pt x="2065" y="54"/>
                </a:cubicBezTo>
                <a:cubicBezTo>
                  <a:pt x="2070" y="53"/>
                  <a:pt x="2073" y="48"/>
                  <a:pt x="2072" y="43"/>
                </a:cubicBezTo>
                <a:cubicBezTo>
                  <a:pt x="2071" y="38"/>
                  <a:pt x="2067" y="35"/>
                  <a:pt x="2062" y="35"/>
                </a:cubicBezTo>
                <a:moveTo>
                  <a:pt x="3396" y="24"/>
                </a:moveTo>
                <a:cubicBezTo>
                  <a:pt x="3391" y="24"/>
                  <a:pt x="3387" y="27"/>
                  <a:pt x="3386" y="32"/>
                </a:cubicBezTo>
                <a:cubicBezTo>
                  <a:pt x="3385" y="37"/>
                  <a:pt x="3388" y="42"/>
                  <a:pt x="3394" y="43"/>
                </a:cubicBezTo>
                <a:cubicBezTo>
                  <a:pt x="3398" y="44"/>
                  <a:pt x="3398" y="44"/>
                  <a:pt x="3398" y="44"/>
                </a:cubicBezTo>
                <a:cubicBezTo>
                  <a:pt x="3398" y="44"/>
                  <a:pt x="3399" y="45"/>
                  <a:pt x="3400" y="45"/>
                </a:cubicBezTo>
                <a:cubicBezTo>
                  <a:pt x="3404" y="45"/>
                  <a:pt x="3409" y="41"/>
                  <a:pt x="3410" y="37"/>
                </a:cubicBezTo>
                <a:cubicBezTo>
                  <a:pt x="3411" y="31"/>
                  <a:pt x="3407" y="26"/>
                  <a:pt x="3402" y="25"/>
                </a:cubicBezTo>
                <a:cubicBezTo>
                  <a:pt x="3398" y="24"/>
                  <a:pt x="3398" y="24"/>
                  <a:pt x="3398" y="24"/>
                </a:cubicBezTo>
                <a:cubicBezTo>
                  <a:pt x="3397" y="24"/>
                  <a:pt x="3397" y="24"/>
                  <a:pt x="3396" y="24"/>
                </a:cubicBezTo>
                <a:moveTo>
                  <a:pt x="2145" y="18"/>
                </a:moveTo>
                <a:cubicBezTo>
                  <a:pt x="2144" y="18"/>
                  <a:pt x="2144" y="18"/>
                  <a:pt x="2143" y="18"/>
                </a:cubicBezTo>
                <a:cubicBezTo>
                  <a:pt x="2139" y="19"/>
                  <a:pt x="2139" y="19"/>
                  <a:pt x="2139" y="19"/>
                </a:cubicBezTo>
                <a:cubicBezTo>
                  <a:pt x="2134" y="20"/>
                  <a:pt x="2130" y="25"/>
                  <a:pt x="2131" y="31"/>
                </a:cubicBezTo>
                <a:cubicBezTo>
                  <a:pt x="2132" y="35"/>
                  <a:pt x="2136" y="39"/>
                  <a:pt x="2141" y="39"/>
                </a:cubicBezTo>
                <a:cubicBezTo>
                  <a:pt x="2142" y="39"/>
                  <a:pt x="2142" y="39"/>
                  <a:pt x="2143" y="38"/>
                </a:cubicBezTo>
                <a:cubicBezTo>
                  <a:pt x="2147" y="38"/>
                  <a:pt x="2147" y="38"/>
                  <a:pt x="2147" y="38"/>
                </a:cubicBezTo>
                <a:cubicBezTo>
                  <a:pt x="2152" y="37"/>
                  <a:pt x="2156" y="31"/>
                  <a:pt x="2155" y="26"/>
                </a:cubicBezTo>
                <a:cubicBezTo>
                  <a:pt x="2154" y="21"/>
                  <a:pt x="2150" y="18"/>
                  <a:pt x="2145" y="18"/>
                </a:cubicBezTo>
                <a:moveTo>
                  <a:pt x="3327" y="17"/>
                </a:moveTo>
                <a:cubicBezTo>
                  <a:pt x="3319" y="18"/>
                  <a:pt x="3311" y="18"/>
                  <a:pt x="3303" y="19"/>
                </a:cubicBezTo>
                <a:cubicBezTo>
                  <a:pt x="3304" y="23"/>
                  <a:pt x="3307" y="26"/>
                  <a:pt x="3311" y="27"/>
                </a:cubicBezTo>
                <a:cubicBezTo>
                  <a:pt x="3315" y="28"/>
                  <a:pt x="3315" y="28"/>
                  <a:pt x="3315" y="28"/>
                </a:cubicBezTo>
                <a:cubicBezTo>
                  <a:pt x="3316" y="28"/>
                  <a:pt x="3317" y="28"/>
                  <a:pt x="3317" y="28"/>
                </a:cubicBezTo>
                <a:cubicBezTo>
                  <a:pt x="3322" y="28"/>
                  <a:pt x="3326" y="25"/>
                  <a:pt x="3327" y="20"/>
                </a:cubicBezTo>
                <a:cubicBezTo>
                  <a:pt x="3327" y="19"/>
                  <a:pt x="3327" y="18"/>
                  <a:pt x="3327" y="17"/>
                </a:cubicBezTo>
                <a:moveTo>
                  <a:pt x="2228" y="3"/>
                </a:moveTo>
                <a:cubicBezTo>
                  <a:pt x="2227" y="3"/>
                  <a:pt x="2227" y="3"/>
                  <a:pt x="2226" y="3"/>
                </a:cubicBezTo>
                <a:cubicBezTo>
                  <a:pt x="2222" y="4"/>
                  <a:pt x="2222" y="4"/>
                  <a:pt x="2222" y="4"/>
                </a:cubicBezTo>
                <a:cubicBezTo>
                  <a:pt x="2217" y="5"/>
                  <a:pt x="2213" y="10"/>
                  <a:pt x="2214" y="15"/>
                </a:cubicBezTo>
                <a:cubicBezTo>
                  <a:pt x="2215" y="20"/>
                  <a:pt x="2219" y="24"/>
                  <a:pt x="2224" y="24"/>
                </a:cubicBezTo>
                <a:cubicBezTo>
                  <a:pt x="2225" y="24"/>
                  <a:pt x="2225" y="24"/>
                  <a:pt x="2226" y="23"/>
                </a:cubicBezTo>
                <a:cubicBezTo>
                  <a:pt x="2230" y="23"/>
                  <a:pt x="2230" y="23"/>
                  <a:pt x="2230" y="23"/>
                </a:cubicBezTo>
                <a:cubicBezTo>
                  <a:pt x="2235" y="22"/>
                  <a:pt x="2239" y="17"/>
                  <a:pt x="2238" y="11"/>
                </a:cubicBezTo>
                <a:cubicBezTo>
                  <a:pt x="2237" y="6"/>
                  <a:pt x="2233" y="3"/>
                  <a:pt x="2228" y="3"/>
                </a:cubicBezTo>
                <a:moveTo>
                  <a:pt x="2297" y="0"/>
                </a:moveTo>
                <a:cubicBezTo>
                  <a:pt x="2297" y="1"/>
                  <a:pt x="2297" y="1"/>
                  <a:pt x="2297" y="2"/>
                </a:cubicBezTo>
                <a:cubicBezTo>
                  <a:pt x="2298" y="7"/>
                  <a:pt x="2302" y="10"/>
                  <a:pt x="2307" y="10"/>
                </a:cubicBezTo>
                <a:cubicBezTo>
                  <a:pt x="2308" y="10"/>
                  <a:pt x="2308" y="10"/>
                  <a:pt x="2309" y="10"/>
                </a:cubicBezTo>
                <a:cubicBezTo>
                  <a:pt x="2313" y="10"/>
                  <a:pt x="2313" y="10"/>
                  <a:pt x="2313" y="10"/>
                </a:cubicBezTo>
                <a:cubicBezTo>
                  <a:pt x="2316" y="9"/>
                  <a:pt x="2318" y="8"/>
                  <a:pt x="2320" y="5"/>
                </a:cubicBezTo>
                <a:cubicBezTo>
                  <a:pt x="2312" y="4"/>
                  <a:pt x="2305" y="2"/>
                  <a:pt x="2297" y="0"/>
                </a:cubicBezTo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800">
              <a:solidFill>
                <a:srgbClr val="282828"/>
              </a:solidFill>
              <a:latin typeface="CiscoSansTT ExtraLight"/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3880EB4E-82F7-4284-B8DD-4B2DFDF5A9B5}"/>
              </a:ext>
            </a:extLst>
          </p:cNvPr>
          <p:cNvGrpSpPr/>
          <p:nvPr/>
        </p:nvGrpSpPr>
        <p:grpSpPr>
          <a:xfrm>
            <a:off x="733336" y="1540543"/>
            <a:ext cx="1364393" cy="2729086"/>
            <a:chOff x="504290" y="1447674"/>
            <a:chExt cx="1238045" cy="2476362"/>
          </a:xfrm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4D364DFC-BA05-43EF-ACF9-249A9E3BA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711" y="3244096"/>
              <a:ext cx="350427" cy="178718"/>
            </a:xfrm>
            <a:prstGeom prst="rect">
              <a:avLst/>
            </a:prstGeom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04019943-4C5E-4B60-B49C-1E8FECBE8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2512" y="3269139"/>
              <a:ext cx="579823" cy="150175"/>
            </a:xfrm>
            <a:prstGeom prst="rect">
              <a:avLst/>
            </a:prstGeom>
          </p:spPr>
        </p:pic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9E27ACD6-BCB8-47DF-8F75-A15F4F887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7069" y="1483030"/>
              <a:ext cx="525266" cy="237593"/>
            </a:xfrm>
            <a:prstGeom prst="rect">
              <a:avLst/>
            </a:prstGeom>
          </p:spPr>
        </p:pic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99A28999-5C1A-4AD3-B94E-8B4612017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0104" y="1851533"/>
              <a:ext cx="442231" cy="239194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6A383CEB-A339-4793-8248-9C3D58915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4290" y="3563854"/>
              <a:ext cx="360183" cy="360182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3BCC2744-FB96-4046-9757-78CE54341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7711" y="1447674"/>
              <a:ext cx="322707" cy="271704"/>
            </a:xfrm>
            <a:prstGeom prst="rect">
              <a:avLst/>
            </a:prstGeom>
          </p:spPr>
        </p:pic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C7B29441-4963-46A4-8696-57E5170EB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17922" y="2906739"/>
              <a:ext cx="424413" cy="108112"/>
            </a:xfrm>
            <a:prstGeom prst="rect">
              <a:avLst/>
            </a:prstGeom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E25033AA-6A2E-4EDA-B1C3-312595CD2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3523" y="3704177"/>
              <a:ext cx="668812" cy="133762"/>
            </a:xfrm>
            <a:prstGeom prst="rect">
              <a:avLst/>
            </a:prstGeom>
          </p:spPr>
        </p:pic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CDC6D603-4DF0-4A73-8F06-FA3A3D54F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71457" y="2421696"/>
              <a:ext cx="670878" cy="297423"/>
            </a:xfrm>
            <a:prstGeom prst="rect">
              <a:avLst/>
            </a:prstGeom>
          </p:spPr>
        </p:pic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2E6E70D5-25A1-48A8-B44C-58D5A220E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7711" y="2211399"/>
              <a:ext cx="484297" cy="68664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54E61E66-DA82-4224-AA3F-C2678F853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19059" y="2833534"/>
              <a:ext cx="605796" cy="224549"/>
            </a:xfrm>
            <a:prstGeom prst="rect">
              <a:avLst/>
            </a:prstGeom>
          </p:spPr>
        </p:pic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D71044FA-5F00-416A-9F23-D331B56B3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215223" y="2170130"/>
              <a:ext cx="527112" cy="156425"/>
            </a:xfrm>
            <a:prstGeom prst="rect">
              <a:avLst/>
            </a:prstGeom>
          </p:spPr>
        </p:pic>
        <p:pic>
          <p:nvPicPr>
            <p:cNvPr id="169" name="Picture 168" descr="diverse.png">
              <a:extLst>
                <a:ext uri="{FF2B5EF4-FFF2-40B4-BE49-F238E27FC236}">
                  <a16:creationId xmlns:a16="http://schemas.microsoft.com/office/drawing/2014/main" id="{D94E0BAC-4B12-4828-80D3-A535CB9D95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7711" y="2451086"/>
              <a:ext cx="241405" cy="241405"/>
            </a:xfrm>
            <a:prstGeom prst="rect">
              <a:avLst/>
            </a:prstGeom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07A66251-28FE-47D9-AA63-A2BC83816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77711" y="1890401"/>
              <a:ext cx="487056" cy="149975"/>
            </a:xfrm>
            <a:prstGeom prst="rect">
              <a:avLst/>
            </a:prstGeom>
          </p:spPr>
        </p:pic>
      </p:grpSp>
      <p:sp>
        <p:nvSpPr>
          <p:cNvPr id="265" name="Rectangle 264">
            <a:extLst>
              <a:ext uri="{FF2B5EF4-FFF2-40B4-BE49-F238E27FC236}">
                <a16:creationId xmlns:a16="http://schemas.microsoft.com/office/drawing/2014/main" id="{63353590-DC6B-45A0-A7B3-9093DDC1DDAB}"/>
              </a:ext>
            </a:extLst>
          </p:cNvPr>
          <p:cNvSpPr/>
          <p:nvPr/>
        </p:nvSpPr>
        <p:spPr>
          <a:xfrm>
            <a:off x="3732523" y="3869845"/>
            <a:ext cx="1678955" cy="400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dirty="0">
                <a:solidFill>
                  <a:srgbClr val="005073"/>
                </a:solidFill>
                <a:latin typeface="CiscoSansTT ExtraLight"/>
              </a:rPr>
              <a:t>End to End Lifecycle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3EABC0E0-C480-4D08-AD24-CC4DFFD1B8EC}"/>
              </a:ext>
            </a:extLst>
          </p:cNvPr>
          <p:cNvSpPr/>
          <p:nvPr/>
        </p:nvSpPr>
        <p:spPr>
          <a:xfrm>
            <a:off x="4572000" y="4247829"/>
            <a:ext cx="1914526" cy="400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200" dirty="0">
                <a:solidFill>
                  <a:srgbClr val="005073"/>
                </a:solidFill>
                <a:latin typeface="CiscoSansTT ExtraLight" panose="020B0303020201020303" pitchFamily="34" charset="0"/>
              </a:rPr>
              <a:t>New and Existing</a:t>
            </a:r>
            <a:br>
              <a:rPr lang="en-US" sz="1200" dirty="0">
                <a:solidFill>
                  <a:srgbClr val="005073"/>
                </a:solidFill>
                <a:latin typeface="CiscoSansTT ExtraLight" panose="020B0303020201020303" pitchFamily="34" charset="0"/>
              </a:rPr>
            </a:br>
            <a:r>
              <a:rPr lang="en-US" sz="1200" dirty="0">
                <a:solidFill>
                  <a:srgbClr val="005073"/>
                </a:solidFill>
                <a:latin typeface="CiscoSansTT ExtraLight" panose="020B0303020201020303" pitchFamily="34" charset="0"/>
              </a:rPr>
              <a:t>Applications</a:t>
            </a:r>
          </a:p>
        </p:txBody>
      </p:sp>
      <p:grpSp>
        <p:nvGrpSpPr>
          <p:cNvPr id="191" name="Group 4">
            <a:extLst>
              <a:ext uri="{FF2B5EF4-FFF2-40B4-BE49-F238E27FC236}">
                <a16:creationId xmlns:a16="http://schemas.microsoft.com/office/drawing/2014/main" id="{51EAEFC1-2678-42C0-A249-3D2BB448326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63934" y="2268522"/>
            <a:ext cx="933391" cy="930652"/>
            <a:chOff x="2541" y="1279"/>
            <a:chExt cx="682" cy="680"/>
          </a:xfrm>
        </p:grpSpPr>
        <p:sp>
          <p:nvSpPr>
            <p:cNvPr id="192" name="Freeform 5">
              <a:extLst>
                <a:ext uri="{FF2B5EF4-FFF2-40B4-BE49-F238E27FC236}">
                  <a16:creationId xmlns:a16="http://schemas.microsoft.com/office/drawing/2014/main" id="{B3E90E0D-004D-44BE-8781-5180F69BC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1279"/>
              <a:ext cx="682" cy="680"/>
            </a:xfrm>
            <a:custGeom>
              <a:avLst/>
              <a:gdLst>
                <a:gd name="T0" fmla="*/ 192 w 384"/>
                <a:gd name="T1" fmla="*/ 0 h 383"/>
                <a:gd name="T2" fmla="*/ 0 w 384"/>
                <a:gd name="T3" fmla="*/ 191 h 383"/>
                <a:gd name="T4" fmla="*/ 188 w 384"/>
                <a:gd name="T5" fmla="*/ 383 h 383"/>
                <a:gd name="T6" fmla="*/ 192 w 384"/>
                <a:gd name="T7" fmla="*/ 383 h 383"/>
                <a:gd name="T8" fmla="*/ 383 w 384"/>
                <a:gd name="T9" fmla="*/ 202 h 383"/>
                <a:gd name="T10" fmla="*/ 384 w 384"/>
                <a:gd name="T11" fmla="*/ 191 h 383"/>
                <a:gd name="T12" fmla="*/ 192 w 384"/>
                <a:gd name="T1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3">
                  <a:moveTo>
                    <a:pt x="192" y="0"/>
                  </a:moveTo>
                  <a:cubicBezTo>
                    <a:pt x="86" y="0"/>
                    <a:pt x="0" y="85"/>
                    <a:pt x="0" y="191"/>
                  </a:cubicBezTo>
                  <a:cubicBezTo>
                    <a:pt x="0" y="296"/>
                    <a:pt x="84" y="381"/>
                    <a:pt x="188" y="383"/>
                  </a:cubicBezTo>
                  <a:cubicBezTo>
                    <a:pt x="189" y="383"/>
                    <a:pt x="190" y="383"/>
                    <a:pt x="192" y="383"/>
                  </a:cubicBezTo>
                  <a:cubicBezTo>
                    <a:pt x="294" y="383"/>
                    <a:pt x="378" y="303"/>
                    <a:pt x="383" y="202"/>
                  </a:cubicBezTo>
                  <a:cubicBezTo>
                    <a:pt x="384" y="199"/>
                    <a:pt x="384" y="195"/>
                    <a:pt x="384" y="191"/>
                  </a:cubicBezTo>
                  <a:cubicBezTo>
                    <a:pt x="384" y="85"/>
                    <a:pt x="298" y="0"/>
                    <a:pt x="19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 dirty="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193" name="Freeform 6">
              <a:extLst>
                <a:ext uri="{FF2B5EF4-FFF2-40B4-BE49-F238E27FC236}">
                  <a16:creationId xmlns:a16="http://schemas.microsoft.com/office/drawing/2014/main" id="{D263AC05-459C-4EE8-9E58-FE0DED6A3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631"/>
              <a:ext cx="165" cy="46"/>
            </a:xfrm>
            <a:custGeom>
              <a:avLst/>
              <a:gdLst>
                <a:gd name="T0" fmla="*/ 88 w 93"/>
                <a:gd name="T1" fmla="*/ 26 h 26"/>
                <a:gd name="T2" fmla="*/ 93 w 93"/>
                <a:gd name="T3" fmla="*/ 21 h 26"/>
                <a:gd name="T4" fmla="*/ 93 w 93"/>
                <a:gd name="T5" fmla="*/ 5 h 26"/>
                <a:gd name="T6" fmla="*/ 93 w 93"/>
                <a:gd name="T7" fmla="*/ 3 h 26"/>
                <a:gd name="T8" fmla="*/ 88 w 93"/>
                <a:gd name="T9" fmla="*/ 0 h 26"/>
                <a:gd name="T10" fmla="*/ 16 w 93"/>
                <a:gd name="T11" fmla="*/ 0 h 26"/>
                <a:gd name="T12" fmla="*/ 0 w 93"/>
                <a:gd name="T13" fmla="*/ 26 h 26"/>
                <a:gd name="T14" fmla="*/ 88 w 93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26">
                  <a:moveTo>
                    <a:pt x="88" y="26"/>
                  </a:moveTo>
                  <a:cubicBezTo>
                    <a:pt x="91" y="26"/>
                    <a:pt x="93" y="24"/>
                    <a:pt x="93" y="21"/>
                  </a:cubicBezTo>
                  <a:cubicBezTo>
                    <a:pt x="93" y="16"/>
                    <a:pt x="93" y="10"/>
                    <a:pt x="93" y="5"/>
                  </a:cubicBezTo>
                  <a:cubicBezTo>
                    <a:pt x="93" y="4"/>
                    <a:pt x="93" y="4"/>
                    <a:pt x="93" y="3"/>
                  </a:cubicBezTo>
                  <a:cubicBezTo>
                    <a:pt x="92" y="1"/>
                    <a:pt x="90" y="0"/>
                    <a:pt x="88" y="0"/>
                  </a:cubicBezTo>
                  <a:cubicBezTo>
                    <a:pt x="73" y="0"/>
                    <a:pt x="43" y="0"/>
                    <a:pt x="16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2" y="26"/>
                    <a:pt x="70" y="26"/>
                    <a:pt x="88" y="26"/>
                  </a:cubicBezTo>
                  <a:close/>
                </a:path>
              </a:pathLst>
            </a:custGeom>
            <a:solidFill>
              <a:srgbClr val="FB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194" name="Freeform 7">
              <a:extLst>
                <a:ext uri="{FF2B5EF4-FFF2-40B4-BE49-F238E27FC236}">
                  <a16:creationId xmlns:a16="http://schemas.microsoft.com/office/drawing/2014/main" id="{2812AE72-48E1-4FDD-8312-2706F1F28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579"/>
              <a:ext cx="135" cy="46"/>
            </a:xfrm>
            <a:custGeom>
              <a:avLst/>
              <a:gdLst>
                <a:gd name="T0" fmla="*/ 76 w 76"/>
                <a:gd name="T1" fmla="*/ 22 h 26"/>
                <a:gd name="T2" fmla="*/ 76 w 76"/>
                <a:gd name="T3" fmla="*/ 5 h 26"/>
                <a:gd name="T4" fmla="*/ 76 w 76"/>
                <a:gd name="T5" fmla="*/ 3 h 26"/>
                <a:gd name="T6" fmla="*/ 71 w 76"/>
                <a:gd name="T7" fmla="*/ 0 h 26"/>
                <a:gd name="T8" fmla="*/ 16 w 76"/>
                <a:gd name="T9" fmla="*/ 0 h 26"/>
                <a:gd name="T10" fmla="*/ 0 w 76"/>
                <a:gd name="T11" fmla="*/ 26 h 26"/>
                <a:gd name="T12" fmla="*/ 71 w 76"/>
                <a:gd name="T13" fmla="*/ 26 h 26"/>
                <a:gd name="T14" fmla="*/ 76 w 76"/>
                <a:gd name="T1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26">
                  <a:moveTo>
                    <a:pt x="76" y="22"/>
                  </a:moveTo>
                  <a:cubicBezTo>
                    <a:pt x="76" y="16"/>
                    <a:pt x="76" y="10"/>
                    <a:pt x="76" y="5"/>
                  </a:cubicBezTo>
                  <a:cubicBezTo>
                    <a:pt x="76" y="4"/>
                    <a:pt x="76" y="4"/>
                    <a:pt x="76" y="3"/>
                  </a:cubicBezTo>
                  <a:cubicBezTo>
                    <a:pt x="75" y="1"/>
                    <a:pt x="73" y="0"/>
                    <a:pt x="71" y="0"/>
                  </a:cubicBezTo>
                  <a:cubicBezTo>
                    <a:pt x="59" y="0"/>
                    <a:pt x="38" y="0"/>
                    <a:pt x="16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8" y="26"/>
                    <a:pt x="56" y="26"/>
                    <a:pt x="71" y="26"/>
                  </a:cubicBezTo>
                  <a:cubicBezTo>
                    <a:pt x="74" y="26"/>
                    <a:pt x="76" y="24"/>
                    <a:pt x="76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195" name="Freeform 8">
              <a:extLst>
                <a:ext uri="{FF2B5EF4-FFF2-40B4-BE49-F238E27FC236}">
                  <a16:creationId xmlns:a16="http://schemas.microsoft.com/office/drawing/2014/main" id="{F99C48D0-3715-4028-B45B-A422E6B08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5" y="1529"/>
              <a:ext cx="105" cy="47"/>
            </a:xfrm>
            <a:custGeom>
              <a:avLst/>
              <a:gdLst>
                <a:gd name="T0" fmla="*/ 59 w 59"/>
                <a:gd name="T1" fmla="*/ 21 h 26"/>
                <a:gd name="T2" fmla="*/ 59 w 59"/>
                <a:gd name="T3" fmla="*/ 4 h 26"/>
                <a:gd name="T4" fmla="*/ 59 w 59"/>
                <a:gd name="T5" fmla="*/ 3 h 26"/>
                <a:gd name="T6" fmla="*/ 54 w 59"/>
                <a:gd name="T7" fmla="*/ 0 h 26"/>
                <a:gd name="T8" fmla="*/ 16 w 59"/>
                <a:gd name="T9" fmla="*/ 0 h 26"/>
                <a:gd name="T10" fmla="*/ 15 w 59"/>
                <a:gd name="T11" fmla="*/ 0 h 26"/>
                <a:gd name="T12" fmla="*/ 0 w 59"/>
                <a:gd name="T13" fmla="*/ 25 h 26"/>
                <a:gd name="T14" fmla="*/ 54 w 59"/>
                <a:gd name="T15" fmla="*/ 25 h 26"/>
                <a:gd name="T16" fmla="*/ 59 w 59"/>
                <a:gd name="T17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6">
                  <a:moveTo>
                    <a:pt x="59" y="21"/>
                  </a:moveTo>
                  <a:cubicBezTo>
                    <a:pt x="59" y="15"/>
                    <a:pt x="59" y="10"/>
                    <a:pt x="59" y="4"/>
                  </a:cubicBezTo>
                  <a:cubicBezTo>
                    <a:pt x="59" y="4"/>
                    <a:pt x="59" y="3"/>
                    <a:pt x="59" y="3"/>
                  </a:cubicBezTo>
                  <a:cubicBezTo>
                    <a:pt x="58" y="1"/>
                    <a:pt x="56" y="0"/>
                    <a:pt x="54" y="0"/>
                  </a:cubicBezTo>
                  <a:cubicBezTo>
                    <a:pt x="45" y="0"/>
                    <a:pt x="31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2" y="25"/>
                    <a:pt x="42" y="25"/>
                    <a:pt x="54" y="25"/>
                  </a:cubicBezTo>
                  <a:cubicBezTo>
                    <a:pt x="57" y="26"/>
                    <a:pt x="59" y="24"/>
                    <a:pt x="59" y="21"/>
                  </a:cubicBezTo>
                  <a:close/>
                </a:path>
              </a:pathLst>
            </a:custGeom>
            <a:solidFill>
              <a:srgbClr val="6EB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196" name="Freeform 9">
              <a:extLst>
                <a:ext uri="{FF2B5EF4-FFF2-40B4-BE49-F238E27FC236}">
                  <a16:creationId xmlns:a16="http://schemas.microsoft.com/office/drawing/2014/main" id="{65093D54-8667-49C0-9196-768170891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" y="1688"/>
              <a:ext cx="328" cy="124"/>
            </a:xfrm>
            <a:custGeom>
              <a:avLst/>
              <a:gdLst>
                <a:gd name="T0" fmla="*/ 0 w 185"/>
                <a:gd name="T1" fmla="*/ 16 h 70"/>
                <a:gd name="T2" fmla="*/ 103 w 185"/>
                <a:gd name="T3" fmla="*/ 64 h 70"/>
                <a:gd name="T4" fmla="*/ 176 w 185"/>
                <a:gd name="T5" fmla="*/ 15 h 70"/>
                <a:gd name="T6" fmla="*/ 156 w 185"/>
                <a:gd name="T7" fmla="*/ 13 h 70"/>
                <a:gd name="T8" fmla="*/ 101 w 185"/>
                <a:gd name="T9" fmla="*/ 46 h 70"/>
                <a:gd name="T10" fmla="*/ 17 w 185"/>
                <a:gd name="T11" fmla="*/ 9 h 70"/>
                <a:gd name="T12" fmla="*/ 4 w 185"/>
                <a:gd name="T13" fmla="*/ 5 h 70"/>
                <a:gd name="T14" fmla="*/ 0 w 185"/>
                <a:gd name="T15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70">
                  <a:moveTo>
                    <a:pt x="0" y="16"/>
                  </a:moveTo>
                  <a:cubicBezTo>
                    <a:pt x="21" y="51"/>
                    <a:pt x="62" y="70"/>
                    <a:pt x="103" y="64"/>
                  </a:cubicBezTo>
                  <a:cubicBezTo>
                    <a:pt x="134" y="59"/>
                    <a:pt x="161" y="41"/>
                    <a:pt x="176" y="15"/>
                  </a:cubicBezTo>
                  <a:cubicBezTo>
                    <a:pt x="185" y="1"/>
                    <a:pt x="166" y="0"/>
                    <a:pt x="156" y="13"/>
                  </a:cubicBezTo>
                  <a:cubicBezTo>
                    <a:pt x="143" y="30"/>
                    <a:pt x="123" y="42"/>
                    <a:pt x="101" y="46"/>
                  </a:cubicBezTo>
                  <a:cubicBezTo>
                    <a:pt x="67" y="51"/>
                    <a:pt x="35" y="36"/>
                    <a:pt x="17" y="9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B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197" name="Freeform 10">
              <a:extLst>
                <a:ext uri="{FF2B5EF4-FFF2-40B4-BE49-F238E27FC236}">
                  <a16:creationId xmlns:a16="http://schemas.microsoft.com/office/drawing/2014/main" id="{1F44F62E-75BC-4E09-8C52-06D82209C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" y="1563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198" name="Freeform 11">
              <a:extLst>
                <a:ext uri="{FF2B5EF4-FFF2-40B4-BE49-F238E27FC236}">
                  <a16:creationId xmlns:a16="http://schemas.microsoft.com/office/drawing/2014/main" id="{F77FAF27-7083-43D4-A088-649571DF7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1448"/>
              <a:ext cx="469" cy="280"/>
            </a:xfrm>
            <a:custGeom>
              <a:avLst/>
              <a:gdLst>
                <a:gd name="T0" fmla="*/ 264 w 264"/>
                <a:gd name="T1" fmla="*/ 35 h 158"/>
                <a:gd name="T2" fmla="*/ 232 w 264"/>
                <a:gd name="T3" fmla="*/ 2 h 158"/>
                <a:gd name="T4" fmla="*/ 232 w 264"/>
                <a:gd name="T5" fmla="*/ 1 h 158"/>
                <a:gd name="T6" fmla="*/ 199 w 264"/>
                <a:gd name="T7" fmla="*/ 1 h 158"/>
                <a:gd name="T8" fmla="*/ 167 w 264"/>
                <a:gd name="T9" fmla="*/ 12 h 158"/>
                <a:gd name="T10" fmla="*/ 158 w 264"/>
                <a:gd name="T11" fmla="*/ 35 h 158"/>
                <a:gd name="T12" fmla="*/ 160 w 264"/>
                <a:gd name="T13" fmla="*/ 46 h 158"/>
                <a:gd name="T14" fmla="*/ 103 w 264"/>
                <a:gd name="T15" fmla="*/ 46 h 158"/>
                <a:gd name="T16" fmla="*/ 86 w 264"/>
                <a:gd name="T17" fmla="*/ 50 h 158"/>
                <a:gd name="T18" fmla="*/ 69 w 264"/>
                <a:gd name="T19" fmla="*/ 80 h 158"/>
                <a:gd name="T20" fmla="*/ 71 w 264"/>
                <a:gd name="T21" fmla="*/ 90 h 158"/>
                <a:gd name="T22" fmla="*/ 55 w 264"/>
                <a:gd name="T23" fmla="*/ 90 h 158"/>
                <a:gd name="T24" fmla="*/ 33 w 264"/>
                <a:gd name="T25" fmla="*/ 90 h 158"/>
                <a:gd name="T26" fmla="*/ 0 w 264"/>
                <a:gd name="T27" fmla="*/ 124 h 158"/>
                <a:gd name="T28" fmla="*/ 33 w 264"/>
                <a:gd name="T29" fmla="*/ 158 h 158"/>
                <a:gd name="T30" fmla="*/ 197 w 264"/>
                <a:gd name="T31" fmla="*/ 158 h 158"/>
                <a:gd name="T32" fmla="*/ 262 w 264"/>
                <a:gd name="T33" fmla="*/ 46 h 158"/>
                <a:gd name="T34" fmla="*/ 264 w 264"/>
                <a:gd name="T35" fmla="*/ 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4" h="158">
                  <a:moveTo>
                    <a:pt x="264" y="35"/>
                  </a:moveTo>
                  <a:cubicBezTo>
                    <a:pt x="264" y="17"/>
                    <a:pt x="250" y="2"/>
                    <a:pt x="232" y="2"/>
                  </a:cubicBezTo>
                  <a:cubicBezTo>
                    <a:pt x="232" y="1"/>
                    <a:pt x="232" y="1"/>
                    <a:pt x="232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89" y="1"/>
                    <a:pt x="180" y="0"/>
                    <a:pt x="167" y="12"/>
                  </a:cubicBezTo>
                  <a:cubicBezTo>
                    <a:pt x="161" y="18"/>
                    <a:pt x="158" y="26"/>
                    <a:pt x="158" y="35"/>
                  </a:cubicBezTo>
                  <a:cubicBezTo>
                    <a:pt x="158" y="39"/>
                    <a:pt x="158" y="43"/>
                    <a:pt x="160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97" y="46"/>
                    <a:pt x="91" y="48"/>
                    <a:pt x="86" y="50"/>
                  </a:cubicBezTo>
                  <a:cubicBezTo>
                    <a:pt x="76" y="56"/>
                    <a:pt x="69" y="67"/>
                    <a:pt x="69" y="80"/>
                  </a:cubicBezTo>
                  <a:cubicBezTo>
                    <a:pt x="69" y="83"/>
                    <a:pt x="70" y="87"/>
                    <a:pt x="71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15" y="90"/>
                    <a:pt x="0" y="105"/>
                    <a:pt x="0" y="124"/>
                  </a:cubicBezTo>
                  <a:cubicBezTo>
                    <a:pt x="0" y="142"/>
                    <a:pt x="15" y="158"/>
                    <a:pt x="33" y="158"/>
                  </a:cubicBezTo>
                  <a:cubicBezTo>
                    <a:pt x="197" y="158"/>
                    <a:pt x="197" y="158"/>
                    <a:pt x="197" y="158"/>
                  </a:cubicBezTo>
                  <a:cubicBezTo>
                    <a:pt x="197" y="158"/>
                    <a:pt x="263" y="46"/>
                    <a:pt x="262" y="46"/>
                  </a:cubicBezTo>
                  <a:cubicBezTo>
                    <a:pt x="264" y="43"/>
                    <a:pt x="264" y="39"/>
                    <a:pt x="264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199" name="Freeform 12">
              <a:extLst>
                <a:ext uri="{FF2B5EF4-FFF2-40B4-BE49-F238E27FC236}">
                  <a16:creationId xmlns:a16="http://schemas.microsoft.com/office/drawing/2014/main" id="{2ABF1BAA-7C47-42B3-9A6E-F2150451F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1432"/>
              <a:ext cx="256" cy="176"/>
            </a:xfrm>
            <a:custGeom>
              <a:avLst/>
              <a:gdLst>
                <a:gd name="T0" fmla="*/ 14 w 144"/>
                <a:gd name="T1" fmla="*/ 89 h 99"/>
                <a:gd name="T2" fmla="*/ 31 w 144"/>
                <a:gd name="T3" fmla="*/ 59 h 99"/>
                <a:gd name="T4" fmla="*/ 90 w 144"/>
                <a:gd name="T5" fmla="*/ 21 h 99"/>
                <a:gd name="T6" fmla="*/ 112 w 144"/>
                <a:gd name="T7" fmla="*/ 21 h 99"/>
                <a:gd name="T8" fmla="*/ 136 w 144"/>
                <a:gd name="T9" fmla="*/ 10 h 99"/>
                <a:gd name="T10" fmla="*/ 137 w 144"/>
                <a:gd name="T11" fmla="*/ 11 h 99"/>
                <a:gd name="T12" fmla="*/ 137 w 144"/>
                <a:gd name="T13" fmla="*/ 10 h 99"/>
                <a:gd name="T14" fmla="*/ 144 w 144"/>
                <a:gd name="T15" fmla="*/ 10 h 99"/>
                <a:gd name="T16" fmla="*/ 87 w 144"/>
                <a:gd name="T17" fmla="*/ 3 h 99"/>
                <a:gd name="T18" fmla="*/ 0 w 144"/>
                <a:gd name="T19" fmla="*/ 99 h 99"/>
                <a:gd name="T20" fmla="*/ 16 w 144"/>
                <a:gd name="T21" fmla="*/ 99 h 99"/>
                <a:gd name="T22" fmla="*/ 14 w 144"/>
                <a:gd name="T23" fmla="*/ 8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" h="99">
                  <a:moveTo>
                    <a:pt x="14" y="89"/>
                  </a:moveTo>
                  <a:cubicBezTo>
                    <a:pt x="14" y="76"/>
                    <a:pt x="21" y="65"/>
                    <a:pt x="31" y="59"/>
                  </a:cubicBezTo>
                  <a:cubicBezTo>
                    <a:pt x="44" y="39"/>
                    <a:pt x="65" y="25"/>
                    <a:pt x="90" y="21"/>
                  </a:cubicBezTo>
                  <a:cubicBezTo>
                    <a:pt x="98" y="20"/>
                    <a:pt x="105" y="20"/>
                    <a:pt x="112" y="21"/>
                  </a:cubicBezTo>
                  <a:cubicBezTo>
                    <a:pt x="118" y="14"/>
                    <a:pt x="127" y="10"/>
                    <a:pt x="136" y="10"/>
                  </a:cubicBezTo>
                  <a:cubicBezTo>
                    <a:pt x="137" y="10"/>
                    <a:pt x="137" y="11"/>
                    <a:pt x="137" y="11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27" y="3"/>
                    <a:pt x="107" y="0"/>
                    <a:pt x="87" y="3"/>
                  </a:cubicBezTo>
                  <a:cubicBezTo>
                    <a:pt x="39" y="10"/>
                    <a:pt x="2" y="51"/>
                    <a:pt x="0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5" y="96"/>
                    <a:pt x="14" y="92"/>
                    <a:pt x="14" y="89"/>
                  </a:cubicBezTo>
                  <a:close/>
                </a:path>
              </a:pathLst>
            </a:custGeom>
            <a:solidFill>
              <a:srgbClr val="FB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00" name="Freeform 13">
              <a:extLst>
                <a:ext uri="{FF2B5EF4-FFF2-40B4-BE49-F238E27FC236}">
                  <a16:creationId xmlns:a16="http://schemas.microsoft.com/office/drawing/2014/main" id="{2AA4B7B3-D962-47EF-92E9-73BA1ACE1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1682"/>
              <a:ext cx="195" cy="46"/>
            </a:xfrm>
            <a:custGeom>
              <a:avLst/>
              <a:gdLst>
                <a:gd name="T0" fmla="*/ 105 w 110"/>
                <a:gd name="T1" fmla="*/ 26 h 26"/>
                <a:gd name="T2" fmla="*/ 110 w 110"/>
                <a:gd name="T3" fmla="*/ 21 h 26"/>
                <a:gd name="T4" fmla="*/ 110 w 110"/>
                <a:gd name="T5" fmla="*/ 4 h 26"/>
                <a:gd name="T6" fmla="*/ 110 w 110"/>
                <a:gd name="T7" fmla="*/ 3 h 26"/>
                <a:gd name="T8" fmla="*/ 105 w 110"/>
                <a:gd name="T9" fmla="*/ 0 h 26"/>
                <a:gd name="T10" fmla="*/ 16 w 110"/>
                <a:gd name="T11" fmla="*/ 0 h 26"/>
                <a:gd name="T12" fmla="*/ 0 w 110"/>
                <a:gd name="T13" fmla="*/ 26 h 26"/>
                <a:gd name="T14" fmla="*/ 105 w 110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26">
                  <a:moveTo>
                    <a:pt x="105" y="26"/>
                  </a:moveTo>
                  <a:cubicBezTo>
                    <a:pt x="108" y="26"/>
                    <a:pt x="110" y="24"/>
                    <a:pt x="110" y="21"/>
                  </a:cubicBezTo>
                  <a:cubicBezTo>
                    <a:pt x="110" y="15"/>
                    <a:pt x="110" y="10"/>
                    <a:pt x="110" y="4"/>
                  </a:cubicBezTo>
                  <a:cubicBezTo>
                    <a:pt x="110" y="4"/>
                    <a:pt x="110" y="3"/>
                    <a:pt x="110" y="3"/>
                  </a:cubicBezTo>
                  <a:cubicBezTo>
                    <a:pt x="109" y="1"/>
                    <a:pt x="107" y="0"/>
                    <a:pt x="105" y="0"/>
                  </a:cubicBezTo>
                  <a:cubicBezTo>
                    <a:pt x="87" y="0"/>
                    <a:pt x="48" y="0"/>
                    <a:pt x="16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4" y="26"/>
                    <a:pt x="84" y="26"/>
                    <a:pt x="105" y="26"/>
                  </a:cubicBezTo>
                  <a:close/>
                </a:path>
              </a:pathLst>
            </a:custGeom>
            <a:solidFill>
              <a:srgbClr val="6EB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01" name="Freeform 14">
              <a:extLst>
                <a:ext uri="{FF2B5EF4-FFF2-40B4-BE49-F238E27FC236}">
                  <a16:creationId xmlns:a16="http://schemas.microsoft.com/office/drawing/2014/main" id="{E5E7F744-6B97-416A-ACF4-961B0A243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4" y="1618"/>
              <a:ext cx="274" cy="189"/>
            </a:xfrm>
            <a:custGeom>
              <a:avLst/>
              <a:gdLst>
                <a:gd name="T0" fmla="*/ 114 w 154"/>
                <a:gd name="T1" fmla="*/ 85 h 106"/>
                <a:gd name="T2" fmla="*/ 43 w 154"/>
                <a:gd name="T3" fmla="*/ 28 h 106"/>
                <a:gd name="T4" fmla="*/ 51 w 154"/>
                <a:gd name="T5" fmla="*/ 33 h 106"/>
                <a:gd name="T6" fmla="*/ 63 w 154"/>
                <a:gd name="T7" fmla="*/ 30 h 106"/>
                <a:gd name="T8" fmla="*/ 60 w 154"/>
                <a:gd name="T9" fmla="*/ 17 h 106"/>
                <a:gd name="T10" fmla="*/ 34 w 154"/>
                <a:gd name="T11" fmla="*/ 1 h 106"/>
                <a:gd name="T12" fmla="*/ 34 w 154"/>
                <a:gd name="T13" fmla="*/ 1 h 106"/>
                <a:gd name="T14" fmla="*/ 33 w 154"/>
                <a:gd name="T15" fmla="*/ 1 h 106"/>
                <a:gd name="T16" fmla="*/ 32 w 154"/>
                <a:gd name="T17" fmla="*/ 1 h 106"/>
                <a:gd name="T18" fmla="*/ 31 w 154"/>
                <a:gd name="T19" fmla="*/ 0 h 106"/>
                <a:gd name="T20" fmla="*/ 30 w 154"/>
                <a:gd name="T21" fmla="*/ 0 h 106"/>
                <a:gd name="T22" fmla="*/ 30 w 154"/>
                <a:gd name="T23" fmla="*/ 0 h 106"/>
                <a:gd name="T24" fmla="*/ 28 w 154"/>
                <a:gd name="T25" fmla="*/ 0 h 106"/>
                <a:gd name="T26" fmla="*/ 26 w 154"/>
                <a:gd name="T27" fmla="*/ 1 h 106"/>
                <a:gd name="T28" fmla="*/ 26 w 154"/>
                <a:gd name="T29" fmla="*/ 1 h 106"/>
                <a:gd name="T30" fmla="*/ 25 w 154"/>
                <a:gd name="T31" fmla="*/ 1 h 106"/>
                <a:gd name="T32" fmla="*/ 24 w 154"/>
                <a:gd name="T33" fmla="*/ 2 h 106"/>
                <a:gd name="T34" fmla="*/ 23 w 154"/>
                <a:gd name="T35" fmla="*/ 3 h 106"/>
                <a:gd name="T36" fmla="*/ 22 w 154"/>
                <a:gd name="T37" fmla="*/ 3 h 106"/>
                <a:gd name="T38" fmla="*/ 22 w 154"/>
                <a:gd name="T39" fmla="*/ 4 h 106"/>
                <a:gd name="T40" fmla="*/ 3 w 154"/>
                <a:gd name="T41" fmla="*/ 28 h 106"/>
                <a:gd name="T42" fmla="*/ 5 w 154"/>
                <a:gd name="T43" fmla="*/ 40 h 106"/>
                <a:gd name="T44" fmla="*/ 18 w 154"/>
                <a:gd name="T45" fmla="*/ 39 h 106"/>
                <a:gd name="T46" fmla="*/ 24 w 154"/>
                <a:gd name="T47" fmla="*/ 31 h 106"/>
                <a:gd name="T48" fmla="*/ 112 w 154"/>
                <a:gd name="T49" fmla="*/ 104 h 106"/>
                <a:gd name="T50" fmla="*/ 114 w 154"/>
                <a:gd name="T51" fmla="*/ 85 h 106"/>
                <a:gd name="T52" fmla="*/ 38 w 154"/>
                <a:gd name="T53" fmla="*/ 12 h 106"/>
                <a:gd name="T54" fmla="*/ 38 w 154"/>
                <a:gd name="T55" fmla="*/ 9 h 106"/>
                <a:gd name="T56" fmla="*/ 38 w 154"/>
                <a:gd name="T57" fmla="*/ 1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106">
                  <a:moveTo>
                    <a:pt x="114" y="85"/>
                  </a:moveTo>
                  <a:cubicBezTo>
                    <a:pt x="81" y="82"/>
                    <a:pt x="53" y="59"/>
                    <a:pt x="43" y="2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5" y="36"/>
                    <a:pt x="61" y="34"/>
                    <a:pt x="63" y="30"/>
                  </a:cubicBezTo>
                  <a:cubicBezTo>
                    <a:pt x="66" y="26"/>
                    <a:pt x="65" y="20"/>
                    <a:pt x="60" y="1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2" y="1"/>
                    <a:pt x="32" y="1"/>
                    <a:pt x="31" y="0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8" y="0"/>
                    <a:pt x="27" y="0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2"/>
                    <a:pt x="23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2" y="3"/>
                    <a:pt x="22" y="4"/>
                    <a:pt x="22" y="4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0" y="32"/>
                    <a:pt x="1" y="37"/>
                    <a:pt x="5" y="40"/>
                  </a:cubicBezTo>
                  <a:cubicBezTo>
                    <a:pt x="9" y="44"/>
                    <a:pt x="15" y="43"/>
                    <a:pt x="18" y="39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6" y="70"/>
                    <a:pt x="70" y="100"/>
                    <a:pt x="112" y="104"/>
                  </a:cubicBezTo>
                  <a:cubicBezTo>
                    <a:pt x="144" y="106"/>
                    <a:pt x="154" y="89"/>
                    <a:pt x="114" y="85"/>
                  </a:cubicBezTo>
                  <a:close/>
                  <a:moveTo>
                    <a:pt x="38" y="12"/>
                  </a:moveTo>
                  <a:cubicBezTo>
                    <a:pt x="38" y="11"/>
                    <a:pt x="38" y="10"/>
                    <a:pt x="38" y="9"/>
                  </a:cubicBezTo>
                  <a:cubicBezTo>
                    <a:pt x="38" y="10"/>
                    <a:pt x="38" y="11"/>
                    <a:pt x="38" y="12"/>
                  </a:cubicBezTo>
                  <a:close/>
                </a:path>
              </a:pathLst>
            </a:custGeom>
            <a:solidFill>
              <a:srgbClr val="FB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02" name="Freeform 15">
              <a:extLst>
                <a:ext uri="{FF2B5EF4-FFF2-40B4-BE49-F238E27FC236}">
                  <a16:creationId xmlns:a16="http://schemas.microsoft.com/office/drawing/2014/main" id="{95C58A76-8D75-4E6C-9B6D-3B8E5A0BA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" y="1656"/>
              <a:ext cx="231" cy="151"/>
            </a:xfrm>
            <a:custGeom>
              <a:avLst/>
              <a:gdLst>
                <a:gd name="T0" fmla="*/ 90 w 130"/>
                <a:gd name="T1" fmla="*/ 64 h 85"/>
                <a:gd name="T2" fmla="*/ 19 w 130"/>
                <a:gd name="T3" fmla="*/ 7 h 85"/>
                <a:gd name="T4" fmla="*/ 7 w 130"/>
                <a:gd name="T5" fmla="*/ 0 h 85"/>
                <a:gd name="T6" fmla="*/ 0 w 130"/>
                <a:gd name="T7" fmla="*/ 10 h 85"/>
                <a:gd name="T8" fmla="*/ 88 w 130"/>
                <a:gd name="T9" fmla="*/ 83 h 85"/>
                <a:gd name="T10" fmla="*/ 90 w 130"/>
                <a:gd name="T11" fmla="*/ 6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85">
                  <a:moveTo>
                    <a:pt x="90" y="64"/>
                  </a:moveTo>
                  <a:cubicBezTo>
                    <a:pt x="57" y="61"/>
                    <a:pt x="29" y="38"/>
                    <a:pt x="19" y="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2" y="49"/>
                    <a:pt x="46" y="79"/>
                    <a:pt x="88" y="83"/>
                  </a:cubicBezTo>
                  <a:cubicBezTo>
                    <a:pt x="120" y="85"/>
                    <a:pt x="130" y="68"/>
                    <a:pt x="90" y="64"/>
                  </a:cubicBezTo>
                  <a:close/>
                </a:path>
              </a:pathLst>
            </a:custGeom>
            <a:solidFill>
              <a:srgbClr val="FB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03" name="Freeform 16">
              <a:extLst>
                <a:ext uri="{FF2B5EF4-FFF2-40B4-BE49-F238E27FC236}">
                  <a16:creationId xmlns:a16="http://schemas.microsoft.com/office/drawing/2014/main" id="{A1BABA77-91BA-428D-BDD9-B6A33AA20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1620"/>
              <a:ext cx="57" cy="62"/>
            </a:xfrm>
            <a:custGeom>
              <a:avLst/>
              <a:gdLst>
                <a:gd name="T0" fmla="*/ 4 w 32"/>
                <a:gd name="T1" fmla="*/ 8 h 35"/>
                <a:gd name="T2" fmla="*/ 4 w 32"/>
                <a:gd name="T3" fmla="*/ 8 h 35"/>
                <a:gd name="T4" fmla="*/ 9 w 32"/>
                <a:gd name="T5" fmla="*/ 27 h 35"/>
                <a:gd name="T6" fmla="*/ 17 w 32"/>
                <a:gd name="T7" fmla="*/ 32 h 35"/>
                <a:gd name="T8" fmla="*/ 29 w 32"/>
                <a:gd name="T9" fmla="*/ 29 h 35"/>
                <a:gd name="T10" fmla="*/ 26 w 32"/>
                <a:gd name="T11" fmla="*/ 16 h 35"/>
                <a:gd name="T12" fmla="*/ 0 w 32"/>
                <a:gd name="T13" fmla="*/ 0 h 35"/>
                <a:gd name="T14" fmla="*/ 0 w 32"/>
                <a:gd name="T15" fmla="*/ 0 h 35"/>
                <a:gd name="T16" fmla="*/ 1 w 32"/>
                <a:gd name="T17" fmla="*/ 1 h 35"/>
                <a:gd name="T18" fmla="*/ 4 w 32"/>
                <a:gd name="T1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5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5" y="15"/>
                    <a:pt x="6" y="21"/>
                    <a:pt x="9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21" y="35"/>
                    <a:pt x="27" y="33"/>
                    <a:pt x="29" y="29"/>
                  </a:cubicBezTo>
                  <a:cubicBezTo>
                    <a:pt x="32" y="25"/>
                    <a:pt x="31" y="19"/>
                    <a:pt x="26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3" y="3"/>
                    <a:pt x="4" y="5"/>
                    <a:pt x="4" y="8"/>
                  </a:cubicBezTo>
                  <a:close/>
                </a:path>
              </a:pathLst>
            </a:custGeom>
            <a:solidFill>
              <a:srgbClr val="FB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04" name="Freeform 17">
              <a:extLst>
                <a:ext uri="{FF2B5EF4-FFF2-40B4-BE49-F238E27FC236}">
                  <a16:creationId xmlns:a16="http://schemas.microsoft.com/office/drawing/2014/main" id="{E3C82DDD-8207-4B94-AA45-55E11A56C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1634"/>
              <a:ext cx="21" cy="34"/>
            </a:xfrm>
            <a:custGeom>
              <a:avLst/>
              <a:gdLst>
                <a:gd name="T0" fmla="*/ 7 w 12"/>
                <a:gd name="T1" fmla="*/ 0 h 19"/>
                <a:gd name="T2" fmla="*/ 5 w 12"/>
                <a:gd name="T3" fmla="*/ 6 h 19"/>
                <a:gd name="T4" fmla="*/ 0 w 12"/>
                <a:gd name="T5" fmla="*/ 12 h 19"/>
                <a:gd name="T6" fmla="*/ 12 w 12"/>
                <a:gd name="T7" fmla="*/ 19 h 19"/>
                <a:gd name="T8" fmla="*/ 7 w 12"/>
                <a:gd name="T9" fmla="*/ 0 h 19"/>
                <a:gd name="T10" fmla="*/ 7 w 12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9">
                  <a:moveTo>
                    <a:pt x="7" y="0"/>
                  </a:moveTo>
                  <a:cubicBezTo>
                    <a:pt x="7" y="2"/>
                    <a:pt x="7" y="4"/>
                    <a:pt x="5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13"/>
                    <a:pt x="8" y="7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77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05" name="Freeform 18">
              <a:extLst>
                <a:ext uri="{FF2B5EF4-FFF2-40B4-BE49-F238E27FC236}">
                  <a16:creationId xmlns:a16="http://schemas.microsoft.com/office/drawing/2014/main" id="{B6792F32-B1FA-4C3F-94F5-EED38C64C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624"/>
              <a:ext cx="43" cy="72"/>
            </a:xfrm>
            <a:custGeom>
              <a:avLst/>
              <a:gdLst>
                <a:gd name="T0" fmla="*/ 20 w 24"/>
                <a:gd name="T1" fmla="*/ 7 h 41"/>
                <a:gd name="T2" fmla="*/ 21 w 24"/>
                <a:gd name="T3" fmla="*/ 2 h 41"/>
                <a:gd name="T4" fmla="*/ 22 w 24"/>
                <a:gd name="T5" fmla="*/ 0 h 41"/>
                <a:gd name="T6" fmla="*/ 22 w 24"/>
                <a:gd name="T7" fmla="*/ 1 h 41"/>
                <a:gd name="T8" fmla="*/ 3 w 24"/>
                <a:gd name="T9" fmla="*/ 25 h 41"/>
                <a:gd name="T10" fmla="*/ 5 w 24"/>
                <a:gd name="T11" fmla="*/ 37 h 41"/>
                <a:gd name="T12" fmla="*/ 18 w 24"/>
                <a:gd name="T13" fmla="*/ 36 h 41"/>
                <a:gd name="T14" fmla="*/ 24 w 24"/>
                <a:gd name="T15" fmla="*/ 28 h 41"/>
                <a:gd name="T16" fmla="*/ 20 w 24"/>
                <a:gd name="T17" fmla="*/ 8 h 41"/>
                <a:gd name="T18" fmla="*/ 20 w 24"/>
                <a:gd name="T1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1">
                  <a:moveTo>
                    <a:pt x="20" y="7"/>
                  </a:moveTo>
                  <a:cubicBezTo>
                    <a:pt x="20" y="5"/>
                    <a:pt x="20" y="3"/>
                    <a:pt x="21" y="2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22" y="0"/>
                    <a:pt x="22" y="1"/>
                    <a:pt x="22" y="1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9"/>
                    <a:pt x="1" y="34"/>
                    <a:pt x="5" y="37"/>
                  </a:cubicBezTo>
                  <a:cubicBezTo>
                    <a:pt x="9" y="41"/>
                    <a:pt x="15" y="40"/>
                    <a:pt x="18" y="3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2" y="21"/>
                    <a:pt x="21" y="15"/>
                    <a:pt x="20" y="8"/>
                  </a:cubicBezTo>
                  <a:cubicBezTo>
                    <a:pt x="20" y="8"/>
                    <a:pt x="20" y="7"/>
                    <a:pt x="20" y="7"/>
                  </a:cubicBezTo>
                  <a:close/>
                </a:path>
              </a:pathLst>
            </a:custGeom>
            <a:solidFill>
              <a:srgbClr val="FB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06" name="Freeform 19">
              <a:extLst>
                <a:ext uri="{FF2B5EF4-FFF2-40B4-BE49-F238E27FC236}">
                  <a16:creationId xmlns:a16="http://schemas.microsoft.com/office/drawing/2014/main" id="{718B5B0C-2EF4-4171-95F6-D5A4B15C7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1636"/>
              <a:ext cx="20" cy="37"/>
            </a:xfrm>
            <a:custGeom>
              <a:avLst/>
              <a:gdLst>
                <a:gd name="T0" fmla="*/ 4 w 11"/>
                <a:gd name="T1" fmla="*/ 7 h 21"/>
                <a:gd name="T2" fmla="*/ 0 w 11"/>
                <a:gd name="T3" fmla="*/ 0 h 21"/>
                <a:gd name="T4" fmla="*/ 0 w 11"/>
                <a:gd name="T5" fmla="*/ 1 h 21"/>
                <a:gd name="T6" fmla="*/ 4 w 11"/>
                <a:gd name="T7" fmla="*/ 21 h 21"/>
                <a:gd name="T8" fmla="*/ 11 w 11"/>
                <a:gd name="T9" fmla="*/ 11 h 21"/>
                <a:gd name="T10" fmla="*/ 4 w 11"/>
                <a:gd name="T11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1">
                  <a:moveTo>
                    <a:pt x="4" y="7"/>
                  </a:moveTo>
                  <a:cubicBezTo>
                    <a:pt x="2" y="6"/>
                    <a:pt x="0" y="3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8"/>
                    <a:pt x="2" y="14"/>
                    <a:pt x="4" y="21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F77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07" name="Freeform 20">
              <a:extLst>
                <a:ext uri="{FF2B5EF4-FFF2-40B4-BE49-F238E27FC236}">
                  <a16:creationId xmlns:a16="http://schemas.microsoft.com/office/drawing/2014/main" id="{2B3D19D1-62D8-406D-8E38-C07866509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435"/>
              <a:ext cx="274" cy="183"/>
            </a:xfrm>
            <a:custGeom>
              <a:avLst/>
              <a:gdLst>
                <a:gd name="T0" fmla="*/ 149 w 154"/>
                <a:gd name="T1" fmla="*/ 63 h 103"/>
                <a:gd name="T2" fmla="*/ 136 w 154"/>
                <a:gd name="T3" fmla="*/ 65 h 103"/>
                <a:gd name="T4" fmla="*/ 130 w 154"/>
                <a:gd name="T5" fmla="*/ 73 h 103"/>
                <a:gd name="T6" fmla="*/ 42 w 154"/>
                <a:gd name="T7" fmla="*/ 0 h 103"/>
                <a:gd name="T8" fmla="*/ 40 w 154"/>
                <a:gd name="T9" fmla="*/ 19 h 103"/>
                <a:gd name="T10" fmla="*/ 112 w 154"/>
                <a:gd name="T11" fmla="*/ 75 h 103"/>
                <a:gd name="T12" fmla="*/ 103 w 154"/>
                <a:gd name="T13" fmla="*/ 70 h 103"/>
                <a:gd name="T14" fmla="*/ 91 w 154"/>
                <a:gd name="T15" fmla="*/ 74 h 103"/>
                <a:gd name="T16" fmla="*/ 94 w 154"/>
                <a:gd name="T17" fmla="*/ 86 h 103"/>
                <a:gd name="T18" fmla="*/ 120 w 154"/>
                <a:gd name="T19" fmla="*/ 102 h 103"/>
                <a:gd name="T20" fmla="*/ 121 w 154"/>
                <a:gd name="T21" fmla="*/ 102 h 103"/>
                <a:gd name="T22" fmla="*/ 121 w 154"/>
                <a:gd name="T23" fmla="*/ 102 h 103"/>
                <a:gd name="T24" fmla="*/ 121 w 154"/>
                <a:gd name="T25" fmla="*/ 103 h 103"/>
                <a:gd name="T26" fmla="*/ 122 w 154"/>
                <a:gd name="T27" fmla="*/ 103 h 103"/>
                <a:gd name="T28" fmla="*/ 123 w 154"/>
                <a:gd name="T29" fmla="*/ 103 h 103"/>
                <a:gd name="T30" fmla="*/ 124 w 154"/>
                <a:gd name="T31" fmla="*/ 103 h 103"/>
                <a:gd name="T32" fmla="*/ 124 w 154"/>
                <a:gd name="T33" fmla="*/ 103 h 103"/>
                <a:gd name="T34" fmla="*/ 126 w 154"/>
                <a:gd name="T35" fmla="*/ 103 h 103"/>
                <a:gd name="T36" fmla="*/ 128 w 154"/>
                <a:gd name="T37" fmla="*/ 103 h 103"/>
                <a:gd name="T38" fmla="*/ 128 w 154"/>
                <a:gd name="T39" fmla="*/ 103 h 103"/>
                <a:gd name="T40" fmla="*/ 130 w 154"/>
                <a:gd name="T41" fmla="*/ 102 h 103"/>
                <a:gd name="T42" fmla="*/ 130 w 154"/>
                <a:gd name="T43" fmla="*/ 102 h 103"/>
                <a:gd name="T44" fmla="*/ 131 w 154"/>
                <a:gd name="T45" fmla="*/ 101 h 103"/>
                <a:gd name="T46" fmla="*/ 132 w 154"/>
                <a:gd name="T47" fmla="*/ 100 h 103"/>
                <a:gd name="T48" fmla="*/ 132 w 154"/>
                <a:gd name="T49" fmla="*/ 100 h 103"/>
                <a:gd name="T50" fmla="*/ 132 w 154"/>
                <a:gd name="T51" fmla="*/ 100 h 103"/>
                <a:gd name="T52" fmla="*/ 151 w 154"/>
                <a:gd name="T53" fmla="*/ 76 h 103"/>
                <a:gd name="T54" fmla="*/ 149 w 154"/>
                <a:gd name="T5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4" h="103">
                  <a:moveTo>
                    <a:pt x="149" y="63"/>
                  </a:moveTo>
                  <a:cubicBezTo>
                    <a:pt x="145" y="60"/>
                    <a:pt x="139" y="61"/>
                    <a:pt x="136" y="65"/>
                  </a:cubicBezTo>
                  <a:cubicBezTo>
                    <a:pt x="130" y="73"/>
                    <a:pt x="130" y="73"/>
                    <a:pt x="130" y="73"/>
                  </a:cubicBezTo>
                  <a:cubicBezTo>
                    <a:pt x="118" y="34"/>
                    <a:pt x="84" y="5"/>
                    <a:pt x="42" y="0"/>
                  </a:cubicBezTo>
                  <a:cubicBezTo>
                    <a:pt x="36" y="0"/>
                    <a:pt x="0" y="14"/>
                    <a:pt x="40" y="19"/>
                  </a:cubicBezTo>
                  <a:cubicBezTo>
                    <a:pt x="73" y="22"/>
                    <a:pt x="101" y="45"/>
                    <a:pt x="112" y="75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99" y="68"/>
                    <a:pt x="93" y="69"/>
                    <a:pt x="91" y="74"/>
                  </a:cubicBezTo>
                  <a:cubicBezTo>
                    <a:pt x="88" y="78"/>
                    <a:pt x="90" y="84"/>
                    <a:pt x="94" y="86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1" y="102"/>
                    <a:pt x="121" y="102"/>
                    <a:pt x="121" y="102"/>
                  </a:cubicBezTo>
                  <a:cubicBezTo>
                    <a:pt x="121" y="102"/>
                    <a:pt x="121" y="102"/>
                    <a:pt x="121" y="102"/>
                  </a:cubicBezTo>
                  <a:cubicBezTo>
                    <a:pt x="121" y="102"/>
                    <a:pt x="121" y="102"/>
                    <a:pt x="121" y="103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22" y="103"/>
                    <a:pt x="123" y="103"/>
                    <a:pt x="123" y="103"/>
                  </a:cubicBezTo>
                  <a:cubicBezTo>
                    <a:pt x="123" y="103"/>
                    <a:pt x="124" y="103"/>
                    <a:pt x="124" y="103"/>
                  </a:cubicBezTo>
                  <a:cubicBezTo>
                    <a:pt x="124" y="103"/>
                    <a:pt x="124" y="103"/>
                    <a:pt x="124" y="103"/>
                  </a:cubicBezTo>
                  <a:cubicBezTo>
                    <a:pt x="125" y="103"/>
                    <a:pt x="125" y="103"/>
                    <a:pt x="126" y="103"/>
                  </a:cubicBezTo>
                  <a:cubicBezTo>
                    <a:pt x="127" y="103"/>
                    <a:pt x="127" y="103"/>
                    <a:pt x="128" y="103"/>
                  </a:cubicBezTo>
                  <a:cubicBezTo>
                    <a:pt x="128" y="103"/>
                    <a:pt x="128" y="103"/>
                    <a:pt x="128" y="103"/>
                  </a:cubicBezTo>
                  <a:cubicBezTo>
                    <a:pt x="129" y="103"/>
                    <a:pt x="129" y="102"/>
                    <a:pt x="130" y="102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1" y="101"/>
                    <a:pt x="131" y="101"/>
                    <a:pt x="131" y="101"/>
                  </a:cubicBezTo>
                  <a:cubicBezTo>
                    <a:pt x="132" y="101"/>
                    <a:pt x="132" y="101"/>
                    <a:pt x="132" y="100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4" y="72"/>
                    <a:pt x="153" y="66"/>
                    <a:pt x="149" y="63"/>
                  </a:cubicBezTo>
                  <a:close/>
                </a:path>
              </a:pathLst>
            </a:custGeom>
            <a:solidFill>
              <a:srgbClr val="FB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08" name="Freeform 21">
              <a:extLst>
                <a:ext uri="{FF2B5EF4-FFF2-40B4-BE49-F238E27FC236}">
                  <a16:creationId xmlns:a16="http://schemas.microsoft.com/office/drawing/2014/main" id="{72A24912-2E6D-4C67-8C75-F71BAB9D2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1556"/>
              <a:ext cx="58" cy="60"/>
            </a:xfrm>
            <a:custGeom>
              <a:avLst/>
              <a:gdLst>
                <a:gd name="T0" fmla="*/ 28 w 33"/>
                <a:gd name="T1" fmla="*/ 27 h 34"/>
                <a:gd name="T2" fmla="*/ 28 w 33"/>
                <a:gd name="T3" fmla="*/ 27 h 34"/>
                <a:gd name="T4" fmla="*/ 24 w 33"/>
                <a:gd name="T5" fmla="*/ 7 h 34"/>
                <a:gd name="T6" fmla="*/ 15 w 33"/>
                <a:gd name="T7" fmla="*/ 2 h 34"/>
                <a:gd name="T8" fmla="*/ 3 w 33"/>
                <a:gd name="T9" fmla="*/ 6 h 34"/>
                <a:gd name="T10" fmla="*/ 6 w 33"/>
                <a:gd name="T11" fmla="*/ 18 h 34"/>
                <a:gd name="T12" fmla="*/ 32 w 33"/>
                <a:gd name="T13" fmla="*/ 34 h 34"/>
                <a:gd name="T14" fmla="*/ 33 w 33"/>
                <a:gd name="T15" fmla="*/ 34 h 34"/>
                <a:gd name="T16" fmla="*/ 32 w 33"/>
                <a:gd name="T17" fmla="*/ 33 h 34"/>
                <a:gd name="T18" fmla="*/ 28 w 33"/>
                <a:gd name="T19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4">
                  <a:moveTo>
                    <a:pt x="28" y="27"/>
                  </a:moveTo>
                  <a:cubicBezTo>
                    <a:pt x="28" y="27"/>
                    <a:pt x="28" y="27"/>
                    <a:pt x="28" y="27"/>
                  </a:cubicBezTo>
                  <a:cubicBezTo>
                    <a:pt x="27" y="20"/>
                    <a:pt x="26" y="14"/>
                    <a:pt x="24" y="7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1" y="0"/>
                    <a:pt x="5" y="1"/>
                    <a:pt x="3" y="6"/>
                  </a:cubicBezTo>
                  <a:cubicBezTo>
                    <a:pt x="0" y="10"/>
                    <a:pt x="2" y="16"/>
                    <a:pt x="6" y="18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4"/>
                    <a:pt x="32" y="34"/>
                    <a:pt x="32" y="33"/>
                  </a:cubicBezTo>
                  <a:cubicBezTo>
                    <a:pt x="29" y="32"/>
                    <a:pt x="28" y="29"/>
                    <a:pt x="28" y="27"/>
                  </a:cubicBezTo>
                  <a:close/>
                </a:path>
              </a:pathLst>
            </a:custGeom>
            <a:solidFill>
              <a:srgbClr val="FB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09" name="Freeform 22">
              <a:extLst>
                <a:ext uri="{FF2B5EF4-FFF2-40B4-BE49-F238E27FC236}">
                  <a16:creationId xmlns:a16="http://schemas.microsoft.com/office/drawing/2014/main" id="{56DE2690-0724-4679-A5B0-88E7D399B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" y="1569"/>
              <a:ext cx="20" cy="35"/>
            </a:xfrm>
            <a:custGeom>
              <a:avLst/>
              <a:gdLst>
                <a:gd name="T0" fmla="*/ 4 w 11"/>
                <a:gd name="T1" fmla="*/ 20 h 20"/>
                <a:gd name="T2" fmla="*/ 6 w 11"/>
                <a:gd name="T3" fmla="*/ 14 h 20"/>
                <a:gd name="T4" fmla="*/ 11 w 11"/>
                <a:gd name="T5" fmla="*/ 7 h 20"/>
                <a:gd name="T6" fmla="*/ 0 w 11"/>
                <a:gd name="T7" fmla="*/ 0 h 20"/>
                <a:gd name="T8" fmla="*/ 4 w 11"/>
                <a:gd name="T9" fmla="*/ 20 h 20"/>
                <a:gd name="T10" fmla="*/ 4 w 11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0">
                  <a:moveTo>
                    <a:pt x="4" y="20"/>
                  </a:moveTo>
                  <a:cubicBezTo>
                    <a:pt x="4" y="18"/>
                    <a:pt x="4" y="15"/>
                    <a:pt x="6" y="1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7"/>
                    <a:pt x="3" y="13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lose/>
                </a:path>
              </a:pathLst>
            </a:custGeom>
            <a:solidFill>
              <a:srgbClr val="F77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10" name="Freeform 23">
              <a:extLst>
                <a:ext uri="{FF2B5EF4-FFF2-40B4-BE49-F238E27FC236}">
                  <a16:creationId xmlns:a16="http://schemas.microsoft.com/office/drawing/2014/main" id="{B6514066-B478-460C-87C8-AB218C5F3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5" y="1542"/>
              <a:ext cx="43" cy="71"/>
            </a:xfrm>
            <a:custGeom>
              <a:avLst/>
              <a:gdLst>
                <a:gd name="T0" fmla="*/ 19 w 24"/>
                <a:gd name="T1" fmla="*/ 3 h 40"/>
                <a:gd name="T2" fmla="*/ 6 w 24"/>
                <a:gd name="T3" fmla="*/ 5 h 40"/>
                <a:gd name="T4" fmla="*/ 0 w 24"/>
                <a:gd name="T5" fmla="*/ 13 h 40"/>
                <a:gd name="T6" fmla="*/ 4 w 24"/>
                <a:gd name="T7" fmla="*/ 33 h 40"/>
                <a:gd name="T8" fmla="*/ 4 w 24"/>
                <a:gd name="T9" fmla="*/ 33 h 40"/>
                <a:gd name="T10" fmla="*/ 3 w 24"/>
                <a:gd name="T11" fmla="*/ 39 h 40"/>
                <a:gd name="T12" fmla="*/ 2 w 24"/>
                <a:gd name="T13" fmla="*/ 40 h 40"/>
                <a:gd name="T14" fmla="*/ 2 w 24"/>
                <a:gd name="T15" fmla="*/ 40 h 40"/>
                <a:gd name="T16" fmla="*/ 21 w 24"/>
                <a:gd name="T17" fmla="*/ 16 h 40"/>
                <a:gd name="T18" fmla="*/ 19 w 24"/>
                <a:gd name="T1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0">
                  <a:moveTo>
                    <a:pt x="19" y="3"/>
                  </a:moveTo>
                  <a:cubicBezTo>
                    <a:pt x="15" y="0"/>
                    <a:pt x="9" y="1"/>
                    <a:pt x="6" y="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9"/>
                    <a:pt x="4" y="26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5"/>
                    <a:pt x="4" y="37"/>
                    <a:pt x="3" y="39"/>
                  </a:cubicBezTo>
                  <a:cubicBezTo>
                    <a:pt x="3" y="39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4" y="12"/>
                    <a:pt x="23" y="6"/>
                    <a:pt x="19" y="3"/>
                  </a:cubicBezTo>
                  <a:close/>
                </a:path>
              </a:pathLst>
            </a:custGeom>
            <a:solidFill>
              <a:srgbClr val="FB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11" name="Freeform 24">
              <a:extLst>
                <a:ext uri="{FF2B5EF4-FFF2-40B4-BE49-F238E27FC236}">
                  <a16:creationId xmlns:a16="http://schemas.microsoft.com/office/drawing/2014/main" id="{875C672C-FF9E-4110-A954-5C244B81D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" y="1565"/>
              <a:ext cx="19" cy="36"/>
            </a:xfrm>
            <a:custGeom>
              <a:avLst/>
              <a:gdLst>
                <a:gd name="T0" fmla="*/ 7 w 11"/>
                <a:gd name="T1" fmla="*/ 13 h 20"/>
                <a:gd name="T2" fmla="*/ 11 w 11"/>
                <a:gd name="T3" fmla="*/ 20 h 20"/>
                <a:gd name="T4" fmla="*/ 11 w 11"/>
                <a:gd name="T5" fmla="*/ 20 h 20"/>
                <a:gd name="T6" fmla="*/ 7 w 11"/>
                <a:gd name="T7" fmla="*/ 0 h 20"/>
                <a:gd name="T8" fmla="*/ 0 w 11"/>
                <a:gd name="T9" fmla="*/ 9 h 20"/>
                <a:gd name="T10" fmla="*/ 7 w 11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0">
                  <a:moveTo>
                    <a:pt x="7" y="13"/>
                  </a:moveTo>
                  <a:cubicBezTo>
                    <a:pt x="9" y="15"/>
                    <a:pt x="11" y="17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3"/>
                    <a:pt x="9" y="6"/>
                    <a:pt x="7" y="0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7" y="13"/>
                  </a:lnTo>
                  <a:close/>
                </a:path>
              </a:pathLst>
            </a:custGeom>
            <a:solidFill>
              <a:srgbClr val="F77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12" name="Freeform 25">
              <a:extLst>
                <a:ext uri="{FF2B5EF4-FFF2-40B4-BE49-F238E27FC236}">
                  <a16:creationId xmlns:a16="http://schemas.microsoft.com/office/drawing/2014/main" id="{42917788-5A0F-441C-80F4-903F5A631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1581"/>
              <a:ext cx="32" cy="37"/>
            </a:xfrm>
            <a:custGeom>
              <a:avLst/>
              <a:gdLst>
                <a:gd name="T0" fmla="*/ 18 w 18"/>
                <a:gd name="T1" fmla="*/ 11 h 21"/>
                <a:gd name="T2" fmla="*/ 14 w 18"/>
                <a:gd name="T3" fmla="*/ 4 h 21"/>
                <a:gd name="T4" fmla="*/ 7 w 18"/>
                <a:gd name="T5" fmla="*/ 0 h 21"/>
                <a:gd name="T6" fmla="*/ 2 w 18"/>
                <a:gd name="T7" fmla="*/ 7 h 21"/>
                <a:gd name="T8" fmla="*/ 0 w 18"/>
                <a:gd name="T9" fmla="*/ 13 h 21"/>
                <a:gd name="T10" fmla="*/ 4 w 18"/>
                <a:gd name="T11" fmla="*/ 19 h 21"/>
                <a:gd name="T12" fmla="*/ 5 w 18"/>
                <a:gd name="T13" fmla="*/ 20 h 21"/>
                <a:gd name="T14" fmla="*/ 5 w 18"/>
                <a:gd name="T15" fmla="*/ 21 h 21"/>
                <a:gd name="T16" fmla="*/ 6 w 18"/>
                <a:gd name="T17" fmla="*/ 21 h 21"/>
                <a:gd name="T18" fmla="*/ 7 w 18"/>
                <a:gd name="T19" fmla="*/ 21 h 21"/>
                <a:gd name="T20" fmla="*/ 8 w 18"/>
                <a:gd name="T21" fmla="*/ 21 h 21"/>
                <a:gd name="T22" fmla="*/ 8 w 18"/>
                <a:gd name="T23" fmla="*/ 21 h 21"/>
                <a:gd name="T24" fmla="*/ 10 w 18"/>
                <a:gd name="T25" fmla="*/ 21 h 21"/>
                <a:gd name="T26" fmla="*/ 12 w 18"/>
                <a:gd name="T27" fmla="*/ 21 h 21"/>
                <a:gd name="T28" fmla="*/ 12 w 18"/>
                <a:gd name="T29" fmla="*/ 21 h 21"/>
                <a:gd name="T30" fmla="*/ 14 w 18"/>
                <a:gd name="T31" fmla="*/ 20 h 21"/>
                <a:gd name="T32" fmla="*/ 14 w 18"/>
                <a:gd name="T33" fmla="*/ 20 h 21"/>
                <a:gd name="T34" fmla="*/ 15 w 18"/>
                <a:gd name="T35" fmla="*/ 19 h 21"/>
                <a:gd name="T36" fmla="*/ 16 w 18"/>
                <a:gd name="T37" fmla="*/ 18 h 21"/>
                <a:gd name="T38" fmla="*/ 17 w 18"/>
                <a:gd name="T39" fmla="*/ 17 h 21"/>
                <a:gd name="T40" fmla="*/ 18 w 18"/>
                <a:gd name="T4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21">
                  <a:moveTo>
                    <a:pt x="18" y="11"/>
                  </a:moveTo>
                  <a:cubicBezTo>
                    <a:pt x="18" y="8"/>
                    <a:pt x="16" y="6"/>
                    <a:pt x="14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8"/>
                    <a:pt x="0" y="11"/>
                    <a:pt x="0" y="13"/>
                  </a:cubicBezTo>
                  <a:cubicBezTo>
                    <a:pt x="0" y="15"/>
                    <a:pt x="1" y="18"/>
                    <a:pt x="4" y="19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0"/>
                    <a:pt x="5" y="20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7" y="21"/>
                    <a:pt x="7" y="21"/>
                  </a:cubicBezTo>
                  <a:cubicBezTo>
                    <a:pt x="7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19"/>
                    <a:pt x="16" y="19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ubicBezTo>
                    <a:pt x="18" y="15"/>
                    <a:pt x="18" y="13"/>
                    <a:pt x="18" y="11"/>
                  </a:cubicBezTo>
                  <a:close/>
                </a:path>
              </a:pathLst>
            </a:custGeom>
            <a:solidFill>
              <a:srgbClr val="F3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13" name="Freeform 26">
              <a:extLst>
                <a:ext uri="{FF2B5EF4-FFF2-40B4-BE49-F238E27FC236}">
                  <a16:creationId xmlns:a16="http://schemas.microsoft.com/office/drawing/2014/main" id="{B90CCB9D-40BF-4789-8132-A2D8D8EFA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1618"/>
              <a:ext cx="32" cy="38"/>
            </a:xfrm>
            <a:custGeom>
              <a:avLst/>
              <a:gdLst>
                <a:gd name="T0" fmla="*/ 0 w 18"/>
                <a:gd name="T1" fmla="*/ 10 h 21"/>
                <a:gd name="T2" fmla="*/ 4 w 18"/>
                <a:gd name="T3" fmla="*/ 17 h 21"/>
                <a:gd name="T4" fmla="*/ 11 w 18"/>
                <a:gd name="T5" fmla="*/ 21 h 21"/>
                <a:gd name="T6" fmla="*/ 16 w 18"/>
                <a:gd name="T7" fmla="*/ 15 h 21"/>
                <a:gd name="T8" fmla="*/ 18 w 18"/>
                <a:gd name="T9" fmla="*/ 9 h 21"/>
                <a:gd name="T10" fmla="*/ 15 w 18"/>
                <a:gd name="T11" fmla="*/ 2 h 21"/>
                <a:gd name="T12" fmla="*/ 14 w 18"/>
                <a:gd name="T13" fmla="*/ 1 h 21"/>
                <a:gd name="T14" fmla="*/ 13 w 18"/>
                <a:gd name="T15" fmla="*/ 1 h 21"/>
                <a:gd name="T16" fmla="*/ 12 w 18"/>
                <a:gd name="T17" fmla="*/ 1 h 21"/>
                <a:gd name="T18" fmla="*/ 12 w 18"/>
                <a:gd name="T19" fmla="*/ 0 h 21"/>
                <a:gd name="T20" fmla="*/ 11 w 18"/>
                <a:gd name="T21" fmla="*/ 0 h 21"/>
                <a:gd name="T22" fmla="*/ 10 w 18"/>
                <a:gd name="T23" fmla="*/ 0 h 21"/>
                <a:gd name="T24" fmla="*/ 9 w 18"/>
                <a:gd name="T25" fmla="*/ 0 h 21"/>
                <a:gd name="T26" fmla="*/ 7 w 18"/>
                <a:gd name="T27" fmla="*/ 1 h 21"/>
                <a:gd name="T28" fmla="*/ 6 w 18"/>
                <a:gd name="T29" fmla="*/ 1 h 21"/>
                <a:gd name="T30" fmla="*/ 5 w 18"/>
                <a:gd name="T31" fmla="*/ 1 h 21"/>
                <a:gd name="T32" fmla="*/ 4 w 18"/>
                <a:gd name="T33" fmla="*/ 2 h 21"/>
                <a:gd name="T34" fmla="*/ 3 w 18"/>
                <a:gd name="T35" fmla="*/ 3 h 21"/>
                <a:gd name="T36" fmla="*/ 2 w 18"/>
                <a:gd name="T37" fmla="*/ 3 h 21"/>
                <a:gd name="T38" fmla="*/ 1 w 18"/>
                <a:gd name="T39" fmla="*/ 5 h 21"/>
                <a:gd name="T40" fmla="*/ 0 w 18"/>
                <a:gd name="T4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cubicBezTo>
                    <a:pt x="0" y="13"/>
                    <a:pt x="2" y="16"/>
                    <a:pt x="4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6"/>
                    <a:pt x="17" y="4"/>
                    <a:pt x="15" y="2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2" y="1"/>
                    <a:pt x="12" y="1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0" y="6"/>
                    <a:pt x="0" y="8"/>
                    <a:pt x="0" y="10"/>
                  </a:cubicBezTo>
                  <a:close/>
                </a:path>
              </a:pathLst>
            </a:custGeom>
            <a:solidFill>
              <a:srgbClr val="F3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14" name="Freeform 27">
              <a:extLst>
                <a:ext uri="{FF2B5EF4-FFF2-40B4-BE49-F238E27FC236}">
                  <a16:creationId xmlns:a16="http://schemas.microsoft.com/office/drawing/2014/main" id="{0E0259DE-8F15-4CBF-A2DB-415E785FD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436"/>
              <a:ext cx="231" cy="146"/>
            </a:xfrm>
            <a:custGeom>
              <a:avLst/>
              <a:gdLst>
                <a:gd name="T0" fmla="*/ 130 w 130"/>
                <a:gd name="T1" fmla="*/ 73 h 82"/>
                <a:gd name="T2" fmla="*/ 42 w 130"/>
                <a:gd name="T3" fmla="*/ 0 h 82"/>
                <a:gd name="T4" fmla="*/ 40 w 130"/>
                <a:gd name="T5" fmla="*/ 19 h 82"/>
                <a:gd name="T6" fmla="*/ 112 w 130"/>
                <a:gd name="T7" fmla="*/ 75 h 82"/>
                <a:gd name="T8" fmla="*/ 123 w 130"/>
                <a:gd name="T9" fmla="*/ 82 h 82"/>
                <a:gd name="T10" fmla="*/ 130 w 130"/>
                <a:gd name="T11" fmla="*/ 7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82">
                  <a:moveTo>
                    <a:pt x="130" y="73"/>
                  </a:moveTo>
                  <a:cubicBezTo>
                    <a:pt x="118" y="34"/>
                    <a:pt x="84" y="5"/>
                    <a:pt x="42" y="0"/>
                  </a:cubicBezTo>
                  <a:cubicBezTo>
                    <a:pt x="36" y="0"/>
                    <a:pt x="0" y="14"/>
                    <a:pt x="40" y="19"/>
                  </a:cubicBezTo>
                  <a:cubicBezTo>
                    <a:pt x="73" y="22"/>
                    <a:pt x="101" y="45"/>
                    <a:pt x="112" y="75"/>
                  </a:cubicBezTo>
                  <a:cubicBezTo>
                    <a:pt x="123" y="82"/>
                    <a:pt x="123" y="82"/>
                    <a:pt x="123" y="82"/>
                  </a:cubicBezTo>
                  <a:lnTo>
                    <a:pt x="130" y="73"/>
                  </a:lnTo>
                  <a:close/>
                </a:path>
              </a:pathLst>
            </a:custGeom>
            <a:solidFill>
              <a:srgbClr val="FBA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15" name="Rectangle 28">
              <a:extLst>
                <a:ext uri="{FF2B5EF4-FFF2-40B4-BE49-F238E27FC236}">
                  <a16:creationId xmlns:a16="http://schemas.microsoft.com/office/drawing/2014/main" id="{7B609B52-E28E-444E-820B-45B2CF5DD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" y="1567"/>
              <a:ext cx="23" cy="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16" name="Rectangle 29">
              <a:extLst>
                <a:ext uri="{FF2B5EF4-FFF2-40B4-BE49-F238E27FC236}">
                  <a16:creationId xmlns:a16="http://schemas.microsoft.com/office/drawing/2014/main" id="{CF90758F-57C4-4E44-81D2-822087A75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1684"/>
              <a:ext cx="25" cy="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17" name="Rectangle 30">
              <a:extLst>
                <a:ext uri="{FF2B5EF4-FFF2-40B4-BE49-F238E27FC236}">
                  <a16:creationId xmlns:a16="http://schemas.microsoft.com/office/drawing/2014/main" id="{9D3F554B-108C-41DB-8370-D7D309780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" y="1608"/>
              <a:ext cx="24" cy="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18" name="Rectangle 31">
              <a:extLst>
                <a:ext uri="{FF2B5EF4-FFF2-40B4-BE49-F238E27FC236}">
                  <a16:creationId xmlns:a16="http://schemas.microsoft.com/office/drawing/2014/main" id="{49812C06-7639-4447-B0A4-AA16128BD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" y="1640"/>
              <a:ext cx="24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19" name="Rectangle 32">
              <a:extLst>
                <a:ext uri="{FF2B5EF4-FFF2-40B4-BE49-F238E27FC236}">
                  <a16:creationId xmlns:a16="http://schemas.microsoft.com/office/drawing/2014/main" id="{BE2BDDBB-A80E-4735-8EDA-F260BF0C5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" y="1641"/>
              <a:ext cx="37" cy="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20" name="Rectangle 33">
              <a:extLst>
                <a:ext uri="{FF2B5EF4-FFF2-40B4-BE49-F238E27FC236}">
                  <a16:creationId xmlns:a16="http://schemas.microsoft.com/office/drawing/2014/main" id="{1614209B-8FFB-460C-A405-094174653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1565"/>
              <a:ext cx="37" cy="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 dirty="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21" name="Rectangle 34">
              <a:extLst>
                <a:ext uri="{FF2B5EF4-FFF2-40B4-BE49-F238E27FC236}">
                  <a16:creationId xmlns:a16="http://schemas.microsoft.com/office/drawing/2014/main" id="{28C39FB1-898C-4D2B-86BC-019E865CA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6" y="1501"/>
              <a:ext cx="37" cy="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22" name="Rectangle 35">
              <a:extLst>
                <a:ext uri="{FF2B5EF4-FFF2-40B4-BE49-F238E27FC236}">
                  <a16:creationId xmlns:a16="http://schemas.microsoft.com/office/drawing/2014/main" id="{D923671A-F4FF-4DFA-9070-55AF41D02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" y="1693"/>
              <a:ext cx="25" cy="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23" name="Rectangle 36">
              <a:extLst>
                <a:ext uri="{FF2B5EF4-FFF2-40B4-BE49-F238E27FC236}">
                  <a16:creationId xmlns:a16="http://schemas.microsoft.com/office/drawing/2014/main" id="{83CC629B-9654-4B70-B65B-40E3A3AB3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1537"/>
              <a:ext cx="25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24" name="Rectangle 37">
              <a:extLst>
                <a:ext uri="{FF2B5EF4-FFF2-40B4-BE49-F238E27FC236}">
                  <a16:creationId xmlns:a16="http://schemas.microsoft.com/office/drawing/2014/main" id="{5158BE28-BFE8-4BFD-812F-126BA7FC1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8" y="1696"/>
              <a:ext cx="12" cy="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25" name="Rectangle 38">
              <a:extLst>
                <a:ext uri="{FF2B5EF4-FFF2-40B4-BE49-F238E27FC236}">
                  <a16:creationId xmlns:a16="http://schemas.microsoft.com/office/drawing/2014/main" id="{0A57BCD8-CC18-405E-ACAA-3474C4441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1654"/>
              <a:ext cx="13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27" name="Rectangle 39">
              <a:extLst>
                <a:ext uri="{FF2B5EF4-FFF2-40B4-BE49-F238E27FC236}">
                  <a16:creationId xmlns:a16="http://schemas.microsoft.com/office/drawing/2014/main" id="{924B94F4-A15A-4E73-9FA3-962F589C0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" y="1599"/>
              <a:ext cx="12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800">
                <a:solidFill>
                  <a:srgbClr val="282828"/>
                </a:solidFill>
                <a:latin typeface="CiscoSansTT ExtraLight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7D9F7A7-9D36-46EB-BE77-BD33B16F6F76}"/>
              </a:ext>
            </a:extLst>
          </p:cNvPr>
          <p:cNvGrpSpPr/>
          <p:nvPr/>
        </p:nvGrpSpPr>
        <p:grpSpPr>
          <a:xfrm>
            <a:off x="6827849" y="4198241"/>
            <a:ext cx="1849471" cy="502232"/>
            <a:chOff x="6936061" y="3931028"/>
            <a:chExt cx="1644149" cy="446475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5A0AA375-6568-4C57-BBF7-EC582C116570}"/>
                </a:ext>
              </a:extLst>
            </p:cNvPr>
            <p:cNvSpPr txBox="1"/>
            <p:nvPr/>
          </p:nvSpPr>
          <p:spPr>
            <a:xfrm>
              <a:off x="6936061" y="3965474"/>
              <a:ext cx="1038593" cy="377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68580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rgbClr val="005073"/>
                  </a:solidFill>
                  <a:latin typeface="CiscoSansTT ExtraLight" panose="020B0303020201020303" pitchFamily="34" charset="0"/>
                </a:rPr>
                <a:t>Container </a:t>
              </a:r>
              <a:br>
                <a:rPr lang="en-US" sz="1200" dirty="0">
                  <a:solidFill>
                    <a:srgbClr val="005073"/>
                  </a:solidFill>
                  <a:latin typeface="CiscoSansTT ExtraLight" panose="020B0303020201020303" pitchFamily="34" charset="0"/>
                </a:rPr>
              </a:br>
              <a:r>
                <a:rPr lang="en-US" sz="1200" dirty="0">
                  <a:solidFill>
                    <a:srgbClr val="005073"/>
                  </a:solidFill>
                  <a:latin typeface="CiscoSansTT ExtraLight" panose="020B0303020201020303" pitchFamily="34" charset="0"/>
                </a:rPr>
                <a:t>as Service</a:t>
              </a:r>
            </a:p>
          </p:txBody>
        </p:sp>
        <p:pic>
          <p:nvPicPr>
            <p:cNvPr id="131" name="Picture 8" descr="mage result for kubernetes logo">
              <a:extLst>
                <a:ext uri="{FF2B5EF4-FFF2-40B4-BE49-F238E27FC236}">
                  <a16:creationId xmlns:a16="http://schemas.microsoft.com/office/drawing/2014/main" id="{8B420D02-DE88-4051-895D-FAEB0566E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2955" y="4036397"/>
              <a:ext cx="317255" cy="15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B28A8C9C-E49B-4C81-B444-18C0141E0EBF}"/>
                </a:ext>
              </a:extLst>
            </p:cNvPr>
            <p:cNvGrpSpPr/>
            <p:nvPr/>
          </p:nvGrpSpPr>
          <p:grpSpPr>
            <a:xfrm>
              <a:off x="7728707" y="3931028"/>
              <a:ext cx="446125" cy="446475"/>
              <a:chOff x="4654542" y="3679672"/>
              <a:chExt cx="966809" cy="967568"/>
            </a:xfrm>
          </p:grpSpPr>
          <p:grpSp>
            <p:nvGrpSpPr>
              <p:cNvPr id="139" name="Group 4">
                <a:extLst>
                  <a:ext uri="{FF2B5EF4-FFF2-40B4-BE49-F238E27FC236}">
                    <a16:creationId xmlns:a16="http://schemas.microsoft.com/office/drawing/2014/main" id="{53DF00CC-1891-4485-8CB6-4C8464E3E1A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654542" y="3679672"/>
                <a:ext cx="966809" cy="967568"/>
                <a:chOff x="1608" y="347"/>
                <a:chExt cx="2544" cy="2546"/>
              </a:xfrm>
            </p:grpSpPr>
            <p:sp>
              <p:nvSpPr>
                <p:cNvPr id="141" name="Oval 5">
                  <a:extLst>
                    <a:ext uri="{FF2B5EF4-FFF2-40B4-BE49-F238E27FC236}">
                      <a16:creationId xmlns:a16="http://schemas.microsoft.com/office/drawing/2014/main" id="{0F2E9F01-808D-436A-96F7-70865D6F5A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8" y="347"/>
                  <a:ext cx="2544" cy="254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>
                    <a:defRPr/>
                  </a:pPr>
                  <a:endParaRPr lang="en-US" sz="1600" dirty="0">
                    <a:solidFill>
                      <a:srgbClr val="282828"/>
                    </a:solidFill>
                    <a:latin typeface="CiscoSansTT ExtraLight"/>
                  </a:endParaRPr>
                </a:p>
              </p:txBody>
            </p:sp>
            <p:sp>
              <p:nvSpPr>
                <p:cNvPr id="142" name="Freeform 6">
                  <a:extLst>
                    <a:ext uri="{FF2B5EF4-FFF2-40B4-BE49-F238E27FC236}">
                      <a16:creationId xmlns:a16="http://schemas.microsoft.com/office/drawing/2014/main" id="{C9138E8D-9BDC-40C8-AC93-578D7AE1D1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4" y="992"/>
                  <a:ext cx="2316" cy="1901"/>
                </a:xfrm>
                <a:custGeom>
                  <a:avLst/>
                  <a:gdLst>
                    <a:gd name="T0" fmla="*/ 977 w 1311"/>
                    <a:gd name="T1" fmla="*/ 49 h 1075"/>
                    <a:gd name="T2" fmla="*/ 882 w 1311"/>
                    <a:gd name="T3" fmla="*/ 1 h 1075"/>
                    <a:gd name="T4" fmla="*/ 882 w 1311"/>
                    <a:gd name="T5" fmla="*/ 0 h 1075"/>
                    <a:gd name="T6" fmla="*/ 730 w 1311"/>
                    <a:gd name="T7" fmla="*/ 0 h 1075"/>
                    <a:gd name="T8" fmla="*/ 730 w 1311"/>
                    <a:gd name="T9" fmla="*/ 0 h 1075"/>
                    <a:gd name="T10" fmla="*/ 728 w 1311"/>
                    <a:gd name="T11" fmla="*/ 0 h 1075"/>
                    <a:gd name="T12" fmla="*/ 600 w 1311"/>
                    <a:gd name="T13" fmla="*/ 128 h 1075"/>
                    <a:gd name="T14" fmla="*/ 607 w 1311"/>
                    <a:gd name="T15" fmla="*/ 169 h 1075"/>
                    <a:gd name="T16" fmla="*/ 393 w 1311"/>
                    <a:gd name="T17" fmla="*/ 169 h 1075"/>
                    <a:gd name="T18" fmla="*/ 265 w 1311"/>
                    <a:gd name="T19" fmla="*/ 297 h 1075"/>
                    <a:gd name="T20" fmla="*/ 271 w 1311"/>
                    <a:gd name="T21" fmla="*/ 337 h 1075"/>
                    <a:gd name="T22" fmla="*/ 128 w 1311"/>
                    <a:gd name="T23" fmla="*/ 337 h 1075"/>
                    <a:gd name="T24" fmla="*/ 0 w 1311"/>
                    <a:gd name="T25" fmla="*/ 465 h 1075"/>
                    <a:gd name="T26" fmla="*/ 35 w 1311"/>
                    <a:gd name="T27" fmla="*/ 553 h 1075"/>
                    <a:gd name="T28" fmla="*/ 35 w 1311"/>
                    <a:gd name="T29" fmla="*/ 553 h 1075"/>
                    <a:gd name="T30" fmla="*/ 556 w 1311"/>
                    <a:gd name="T31" fmla="*/ 1074 h 1075"/>
                    <a:gd name="T32" fmla="*/ 592 w 1311"/>
                    <a:gd name="T33" fmla="*/ 1075 h 1075"/>
                    <a:gd name="T34" fmla="*/ 1311 w 1311"/>
                    <a:gd name="T35" fmla="*/ 384 h 1075"/>
                    <a:gd name="T36" fmla="*/ 977 w 1311"/>
                    <a:gd name="T37" fmla="*/ 49 h 1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11" h="1075">
                      <a:moveTo>
                        <a:pt x="977" y="49"/>
                      </a:moveTo>
                      <a:cubicBezTo>
                        <a:pt x="954" y="21"/>
                        <a:pt x="920" y="2"/>
                        <a:pt x="882" y="1"/>
                      </a:cubicBezTo>
                      <a:cubicBezTo>
                        <a:pt x="882" y="0"/>
                        <a:pt x="882" y="0"/>
                        <a:pt x="882" y="0"/>
                      </a:cubicBezTo>
                      <a:cubicBezTo>
                        <a:pt x="730" y="0"/>
                        <a:pt x="730" y="0"/>
                        <a:pt x="730" y="0"/>
                      </a:cubicBezTo>
                      <a:cubicBezTo>
                        <a:pt x="730" y="0"/>
                        <a:pt x="730" y="0"/>
                        <a:pt x="730" y="0"/>
                      </a:cubicBezTo>
                      <a:cubicBezTo>
                        <a:pt x="729" y="0"/>
                        <a:pt x="728" y="0"/>
                        <a:pt x="728" y="0"/>
                      </a:cubicBezTo>
                      <a:cubicBezTo>
                        <a:pt x="657" y="0"/>
                        <a:pt x="600" y="57"/>
                        <a:pt x="600" y="128"/>
                      </a:cubicBezTo>
                      <a:cubicBezTo>
                        <a:pt x="600" y="142"/>
                        <a:pt x="602" y="156"/>
                        <a:pt x="607" y="169"/>
                      </a:cubicBezTo>
                      <a:cubicBezTo>
                        <a:pt x="393" y="169"/>
                        <a:pt x="393" y="169"/>
                        <a:pt x="393" y="169"/>
                      </a:cubicBezTo>
                      <a:cubicBezTo>
                        <a:pt x="322" y="169"/>
                        <a:pt x="265" y="226"/>
                        <a:pt x="265" y="297"/>
                      </a:cubicBezTo>
                      <a:cubicBezTo>
                        <a:pt x="265" y="311"/>
                        <a:pt x="267" y="324"/>
                        <a:pt x="271" y="337"/>
                      </a:cubicBezTo>
                      <a:cubicBezTo>
                        <a:pt x="128" y="337"/>
                        <a:pt x="128" y="337"/>
                        <a:pt x="128" y="337"/>
                      </a:cubicBezTo>
                      <a:cubicBezTo>
                        <a:pt x="57" y="337"/>
                        <a:pt x="0" y="394"/>
                        <a:pt x="0" y="465"/>
                      </a:cubicBezTo>
                      <a:cubicBezTo>
                        <a:pt x="0" y="499"/>
                        <a:pt x="13" y="530"/>
                        <a:pt x="35" y="553"/>
                      </a:cubicBezTo>
                      <a:cubicBezTo>
                        <a:pt x="35" y="553"/>
                        <a:pt x="35" y="553"/>
                        <a:pt x="35" y="553"/>
                      </a:cubicBezTo>
                      <a:cubicBezTo>
                        <a:pt x="556" y="1074"/>
                        <a:pt x="556" y="1074"/>
                        <a:pt x="556" y="1074"/>
                      </a:cubicBezTo>
                      <a:cubicBezTo>
                        <a:pt x="568" y="1075"/>
                        <a:pt x="580" y="1075"/>
                        <a:pt x="592" y="1075"/>
                      </a:cubicBezTo>
                      <a:cubicBezTo>
                        <a:pt x="980" y="1075"/>
                        <a:pt x="1296" y="768"/>
                        <a:pt x="1311" y="384"/>
                      </a:cubicBezTo>
                      <a:lnTo>
                        <a:pt x="977" y="4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>
                    <a:defRPr/>
                  </a:pPr>
                  <a:endParaRPr lang="en-US" sz="1600">
                    <a:solidFill>
                      <a:srgbClr val="282828"/>
                    </a:solidFill>
                    <a:latin typeface="CiscoSansTT ExtraLight"/>
                  </a:endParaRPr>
                </a:p>
              </p:txBody>
            </p:sp>
            <p:sp>
              <p:nvSpPr>
                <p:cNvPr id="143" name="Freeform 7">
                  <a:extLst>
                    <a:ext uri="{FF2B5EF4-FFF2-40B4-BE49-F238E27FC236}">
                      <a16:creationId xmlns:a16="http://schemas.microsoft.com/office/drawing/2014/main" id="{47243082-516D-47C7-A567-BB0414181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4" y="992"/>
                  <a:ext cx="2120" cy="1049"/>
                </a:xfrm>
                <a:custGeom>
                  <a:avLst/>
                  <a:gdLst>
                    <a:gd name="T0" fmla="*/ 1105 w 1200"/>
                    <a:gd name="T1" fmla="*/ 342 h 593"/>
                    <a:gd name="T2" fmla="*/ 1114 w 1200"/>
                    <a:gd name="T3" fmla="*/ 297 h 593"/>
                    <a:gd name="T4" fmla="*/ 997 w 1200"/>
                    <a:gd name="T5" fmla="*/ 170 h 593"/>
                    <a:gd name="T6" fmla="*/ 1004 w 1200"/>
                    <a:gd name="T7" fmla="*/ 128 h 593"/>
                    <a:gd name="T8" fmla="*/ 882 w 1200"/>
                    <a:gd name="T9" fmla="*/ 1 h 593"/>
                    <a:gd name="T10" fmla="*/ 882 w 1200"/>
                    <a:gd name="T11" fmla="*/ 0 h 593"/>
                    <a:gd name="T12" fmla="*/ 730 w 1200"/>
                    <a:gd name="T13" fmla="*/ 0 h 593"/>
                    <a:gd name="T14" fmla="*/ 730 w 1200"/>
                    <a:gd name="T15" fmla="*/ 0 h 593"/>
                    <a:gd name="T16" fmla="*/ 728 w 1200"/>
                    <a:gd name="T17" fmla="*/ 0 h 593"/>
                    <a:gd name="T18" fmla="*/ 600 w 1200"/>
                    <a:gd name="T19" fmla="*/ 128 h 593"/>
                    <a:gd name="T20" fmla="*/ 607 w 1200"/>
                    <a:gd name="T21" fmla="*/ 169 h 593"/>
                    <a:gd name="T22" fmla="*/ 393 w 1200"/>
                    <a:gd name="T23" fmla="*/ 169 h 593"/>
                    <a:gd name="T24" fmla="*/ 265 w 1200"/>
                    <a:gd name="T25" fmla="*/ 297 h 593"/>
                    <a:gd name="T26" fmla="*/ 271 w 1200"/>
                    <a:gd name="T27" fmla="*/ 337 h 593"/>
                    <a:gd name="T28" fmla="*/ 128 w 1200"/>
                    <a:gd name="T29" fmla="*/ 337 h 593"/>
                    <a:gd name="T30" fmla="*/ 0 w 1200"/>
                    <a:gd name="T31" fmla="*/ 465 h 593"/>
                    <a:gd name="T32" fmla="*/ 128 w 1200"/>
                    <a:gd name="T33" fmla="*/ 593 h 593"/>
                    <a:gd name="T34" fmla="*/ 1072 w 1200"/>
                    <a:gd name="T35" fmla="*/ 593 h 593"/>
                    <a:gd name="T36" fmla="*/ 1200 w 1200"/>
                    <a:gd name="T37" fmla="*/ 465 h 593"/>
                    <a:gd name="T38" fmla="*/ 1105 w 1200"/>
                    <a:gd name="T39" fmla="*/ 342 h 5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200" h="593">
                      <a:moveTo>
                        <a:pt x="1105" y="342"/>
                      </a:moveTo>
                      <a:cubicBezTo>
                        <a:pt x="1111" y="328"/>
                        <a:pt x="1114" y="313"/>
                        <a:pt x="1114" y="297"/>
                      </a:cubicBezTo>
                      <a:cubicBezTo>
                        <a:pt x="1114" y="230"/>
                        <a:pt x="1062" y="175"/>
                        <a:pt x="997" y="170"/>
                      </a:cubicBezTo>
                      <a:cubicBezTo>
                        <a:pt x="1002" y="157"/>
                        <a:pt x="1004" y="143"/>
                        <a:pt x="1004" y="128"/>
                      </a:cubicBezTo>
                      <a:cubicBezTo>
                        <a:pt x="1004" y="59"/>
                        <a:pt x="950" y="3"/>
                        <a:pt x="882" y="1"/>
                      </a:cubicBezTo>
                      <a:cubicBezTo>
                        <a:pt x="882" y="0"/>
                        <a:pt x="882" y="0"/>
                        <a:pt x="882" y="0"/>
                      </a:cubicBezTo>
                      <a:cubicBezTo>
                        <a:pt x="730" y="0"/>
                        <a:pt x="730" y="0"/>
                        <a:pt x="730" y="0"/>
                      </a:cubicBezTo>
                      <a:cubicBezTo>
                        <a:pt x="730" y="0"/>
                        <a:pt x="730" y="0"/>
                        <a:pt x="730" y="0"/>
                      </a:cubicBezTo>
                      <a:cubicBezTo>
                        <a:pt x="729" y="0"/>
                        <a:pt x="728" y="0"/>
                        <a:pt x="728" y="0"/>
                      </a:cubicBezTo>
                      <a:cubicBezTo>
                        <a:pt x="657" y="0"/>
                        <a:pt x="600" y="57"/>
                        <a:pt x="600" y="128"/>
                      </a:cubicBezTo>
                      <a:cubicBezTo>
                        <a:pt x="600" y="142"/>
                        <a:pt x="602" y="156"/>
                        <a:pt x="607" y="169"/>
                      </a:cubicBezTo>
                      <a:cubicBezTo>
                        <a:pt x="393" y="169"/>
                        <a:pt x="393" y="169"/>
                        <a:pt x="393" y="169"/>
                      </a:cubicBezTo>
                      <a:cubicBezTo>
                        <a:pt x="322" y="169"/>
                        <a:pt x="265" y="226"/>
                        <a:pt x="265" y="297"/>
                      </a:cubicBezTo>
                      <a:cubicBezTo>
                        <a:pt x="265" y="311"/>
                        <a:pt x="267" y="324"/>
                        <a:pt x="271" y="337"/>
                      </a:cubicBezTo>
                      <a:cubicBezTo>
                        <a:pt x="128" y="337"/>
                        <a:pt x="128" y="337"/>
                        <a:pt x="128" y="337"/>
                      </a:cubicBezTo>
                      <a:cubicBezTo>
                        <a:pt x="57" y="337"/>
                        <a:pt x="0" y="394"/>
                        <a:pt x="0" y="465"/>
                      </a:cubicBezTo>
                      <a:cubicBezTo>
                        <a:pt x="0" y="536"/>
                        <a:pt x="57" y="593"/>
                        <a:pt x="128" y="593"/>
                      </a:cubicBezTo>
                      <a:cubicBezTo>
                        <a:pt x="1072" y="593"/>
                        <a:pt x="1072" y="593"/>
                        <a:pt x="1072" y="593"/>
                      </a:cubicBezTo>
                      <a:cubicBezTo>
                        <a:pt x="1143" y="593"/>
                        <a:pt x="1200" y="536"/>
                        <a:pt x="1200" y="465"/>
                      </a:cubicBezTo>
                      <a:cubicBezTo>
                        <a:pt x="1200" y="406"/>
                        <a:pt x="1160" y="356"/>
                        <a:pt x="1105" y="3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>
                    <a:defRPr/>
                  </a:pPr>
                  <a:endParaRPr lang="en-US" sz="1600">
                    <a:solidFill>
                      <a:srgbClr val="282828"/>
                    </a:solidFill>
                    <a:latin typeface="CiscoSansTT ExtraLight"/>
                  </a:endParaRPr>
                </a:p>
              </p:txBody>
            </p:sp>
          </p:grpSp>
          <p:pic>
            <p:nvPicPr>
              <p:cNvPr id="140" name="Graphic 102">
                <a:extLst>
                  <a:ext uri="{FF2B5EF4-FFF2-40B4-BE49-F238E27FC236}">
                    <a16:creationId xmlns:a16="http://schemas.microsoft.com/office/drawing/2014/main" id="{B2BECD60-3135-455E-83F6-D597A82FE4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4781651" y="4211100"/>
                <a:ext cx="730324" cy="95156"/>
              </a:xfrm>
              <a:prstGeom prst="rect">
                <a:avLst/>
              </a:prstGeom>
            </p:spPr>
          </p:pic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0376773-BEDA-43B6-A225-6972DAD6EAE8}"/>
              </a:ext>
            </a:extLst>
          </p:cNvPr>
          <p:cNvGrpSpPr/>
          <p:nvPr/>
        </p:nvGrpSpPr>
        <p:grpSpPr>
          <a:xfrm>
            <a:off x="6859141" y="3072771"/>
            <a:ext cx="1820598" cy="1009464"/>
            <a:chOff x="6964343" y="2938002"/>
            <a:chExt cx="1618482" cy="897397"/>
          </a:xfrm>
        </p:grpSpPr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A38233F1-E9A1-4529-B6B9-62E669469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0710" y="3107404"/>
              <a:ext cx="442118" cy="442118"/>
            </a:xfrm>
            <a:prstGeom prst="rect">
              <a:avLst/>
            </a:prstGeom>
          </p:spPr>
        </p:pic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A3354D37-6CA3-4533-8B5A-C24D1A546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268347" y="3386118"/>
              <a:ext cx="306471" cy="122588"/>
            </a:xfrm>
            <a:prstGeom prst="rect">
              <a:avLst/>
            </a:prstGeom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B3579D63-8AC1-46FA-B518-10FCC0381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626426" y="3605005"/>
              <a:ext cx="372902" cy="230394"/>
            </a:xfrm>
            <a:prstGeom prst="rect">
              <a:avLst/>
            </a:prstGeom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19B82FCB-A57A-45F3-A1CB-450A35508536}"/>
                </a:ext>
              </a:extLst>
            </p:cNvPr>
            <p:cNvSpPr txBox="1"/>
            <p:nvPr/>
          </p:nvSpPr>
          <p:spPr>
            <a:xfrm>
              <a:off x="6964343" y="3142266"/>
              <a:ext cx="650262" cy="377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68580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rgbClr val="005073"/>
                  </a:solidFill>
                  <a:latin typeface="CiscoSansTT ExtraLight" panose="020B0303020201020303" pitchFamily="34" charset="0"/>
                </a:rPr>
                <a:t>Public Cloud</a:t>
              </a:r>
            </a:p>
          </p:txBody>
        </p:sp>
        <p:pic>
          <p:nvPicPr>
            <p:cNvPr id="149" name="Picture 2" descr="mage result for ibm cloud">
              <a:extLst>
                <a:ext uri="{FF2B5EF4-FFF2-40B4-BE49-F238E27FC236}">
                  <a16:creationId xmlns:a16="http://schemas.microsoft.com/office/drawing/2014/main" id="{FDD3791C-663F-4C67-8FFC-B74E232FC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457" y="2946646"/>
              <a:ext cx="382841" cy="95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8" descr="mage result for kubernetes logo">
              <a:extLst>
                <a:ext uri="{FF2B5EF4-FFF2-40B4-BE49-F238E27FC236}">
                  <a16:creationId xmlns:a16="http://schemas.microsoft.com/office/drawing/2014/main" id="{37FDD6B3-1593-4EDB-8BF7-6C4B49FBBB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0340" y="3120413"/>
              <a:ext cx="322485" cy="162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8" descr="Image result for alibaba cloud">
              <a:extLst>
                <a:ext uri="{FF2B5EF4-FFF2-40B4-BE49-F238E27FC236}">
                  <a16:creationId xmlns:a16="http://schemas.microsoft.com/office/drawing/2014/main" id="{C0F72A52-91B1-4E97-8384-BF0CD7695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1367" y="2938002"/>
              <a:ext cx="291349" cy="143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396A037-6CEE-4960-99FB-51CAC5269A8B}"/>
              </a:ext>
            </a:extLst>
          </p:cNvPr>
          <p:cNvGrpSpPr/>
          <p:nvPr/>
        </p:nvGrpSpPr>
        <p:grpSpPr>
          <a:xfrm>
            <a:off x="6866027" y="1306119"/>
            <a:ext cx="1845705" cy="498165"/>
            <a:chOff x="6970306" y="1299860"/>
            <a:chExt cx="1640801" cy="442860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4DBEF3B3-681A-4928-BFCB-08D257098390}"/>
                </a:ext>
              </a:extLst>
            </p:cNvPr>
            <p:cNvSpPr txBox="1"/>
            <p:nvPr/>
          </p:nvSpPr>
          <p:spPr>
            <a:xfrm>
              <a:off x="6970306" y="1349903"/>
              <a:ext cx="1085325" cy="377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68580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rgbClr val="005073"/>
                  </a:solidFill>
                  <a:latin typeface="CiscoSansTT ExtraLight" panose="020B0303020201020303" pitchFamily="34" charset="0"/>
                </a:rPr>
                <a:t>Data </a:t>
              </a:r>
              <a:br>
                <a:rPr lang="en-US" sz="1200" dirty="0">
                  <a:solidFill>
                    <a:srgbClr val="005073"/>
                  </a:solidFill>
                  <a:latin typeface="CiscoSansTT ExtraLight" panose="020B0303020201020303" pitchFamily="34" charset="0"/>
                </a:rPr>
              </a:br>
              <a:r>
                <a:rPr lang="en-US" sz="1200" dirty="0">
                  <a:solidFill>
                    <a:srgbClr val="005073"/>
                  </a:solidFill>
                  <a:latin typeface="CiscoSansTT ExtraLight" panose="020B0303020201020303" pitchFamily="34" charset="0"/>
                </a:rPr>
                <a:t>Center</a:t>
              </a:r>
            </a:p>
          </p:txBody>
        </p:sp>
        <p:grpSp>
          <p:nvGrpSpPr>
            <p:cNvPr id="171" name="Group 44">
              <a:extLst>
                <a:ext uri="{FF2B5EF4-FFF2-40B4-BE49-F238E27FC236}">
                  <a16:creationId xmlns:a16="http://schemas.microsoft.com/office/drawing/2014/main" id="{831EB45A-DF23-4786-B817-2CC499C1E8A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30513" y="1299860"/>
              <a:ext cx="442513" cy="442860"/>
              <a:chOff x="1608" y="347"/>
              <a:chExt cx="2544" cy="2546"/>
            </a:xfrm>
          </p:grpSpPr>
          <p:sp>
            <p:nvSpPr>
              <p:cNvPr id="174" name="Oval 45">
                <a:extLst>
                  <a:ext uri="{FF2B5EF4-FFF2-40B4-BE49-F238E27FC236}">
                    <a16:creationId xmlns:a16="http://schemas.microsoft.com/office/drawing/2014/main" id="{D52F7AC4-3375-484E-AC87-779CDD142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8" y="347"/>
                <a:ext cx="2544" cy="254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75" name="Freeform 46">
                <a:extLst>
                  <a:ext uri="{FF2B5EF4-FFF2-40B4-BE49-F238E27FC236}">
                    <a16:creationId xmlns:a16="http://schemas.microsoft.com/office/drawing/2014/main" id="{206BE1B3-851B-471B-A082-1BE31BF2B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1617"/>
                <a:ext cx="0" cy="5"/>
              </a:xfrm>
              <a:custGeom>
                <a:avLst/>
                <a:gdLst>
                  <a:gd name="T0" fmla="*/ 3 h 3"/>
                  <a:gd name="T1" fmla="*/ 2 h 3"/>
                  <a:gd name="T2" fmla="*/ 0 h 3"/>
                  <a:gd name="T3" fmla="*/ 2 h 3"/>
                  <a:gd name="T4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0BC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76" name="Freeform 47">
                <a:extLst>
                  <a:ext uri="{FF2B5EF4-FFF2-40B4-BE49-F238E27FC236}">
                    <a16:creationId xmlns:a16="http://schemas.microsoft.com/office/drawing/2014/main" id="{70FDB0B3-EA20-4C1D-8D4B-9CCC18CBB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1650"/>
                <a:ext cx="931" cy="1197"/>
              </a:xfrm>
              <a:custGeom>
                <a:avLst/>
                <a:gdLst>
                  <a:gd name="T0" fmla="*/ 527 w 527"/>
                  <a:gd name="T1" fmla="*/ 0 h 677"/>
                  <a:gd name="T2" fmla="*/ 515 w 527"/>
                  <a:gd name="T3" fmla="*/ 115 h 677"/>
                  <a:gd name="T4" fmla="*/ 515 w 527"/>
                  <a:gd name="T5" fmla="*/ 115 h 677"/>
                  <a:gd name="T6" fmla="*/ 514 w 527"/>
                  <a:gd name="T7" fmla="*/ 118 h 677"/>
                  <a:gd name="T8" fmla="*/ 512 w 527"/>
                  <a:gd name="T9" fmla="*/ 132 h 677"/>
                  <a:gd name="T10" fmla="*/ 511 w 527"/>
                  <a:gd name="T11" fmla="*/ 132 h 677"/>
                  <a:gd name="T12" fmla="*/ 502 w 527"/>
                  <a:gd name="T13" fmla="*/ 169 h 677"/>
                  <a:gd name="T14" fmla="*/ 502 w 527"/>
                  <a:gd name="T15" fmla="*/ 169 h 677"/>
                  <a:gd name="T16" fmla="*/ 500 w 527"/>
                  <a:gd name="T17" fmla="*/ 179 h 677"/>
                  <a:gd name="T18" fmla="*/ 497 w 527"/>
                  <a:gd name="T19" fmla="*/ 190 h 677"/>
                  <a:gd name="T20" fmla="*/ 496 w 527"/>
                  <a:gd name="T21" fmla="*/ 190 h 677"/>
                  <a:gd name="T22" fmla="*/ 353 w 527"/>
                  <a:gd name="T23" fmla="*/ 452 h 677"/>
                  <a:gd name="T24" fmla="*/ 353 w 527"/>
                  <a:gd name="T25" fmla="*/ 452 h 677"/>
                  <a:gd name="T26" fmla="*/ 350 w 527"/>
                  <a:gd name="T27" fmla="*/ 456 h 677"/>
                  <a:gd name="T28" fmla="*/ 338 w 527"/>
                  <a:gd name="T29" fmla="*/ 469 h 677"/>
                  <a:gd name="T30" fmla="*/ 337 w 527"/>
                  <a:gd name="T31" fmla="*/ 469 h 677"/>
                  <a:gd name="T32" fmla="*/ 300 w 527"/>
                  <a:gd name="T33" fmla="*/ 506 h 677"/>
                  <a:gd name="T34" fmla="*/ 301 w 527"/>
                  <a:gd name="T35" fmla="*/ 506 h 677"/>
                  <a:gd name="T36" fmla="*/ 286 w 527"/>
                  <a:gd name="T37" fmla="*/ 520 h 677"/>
                  <a:gd name="T38" fmla="*/ 278 w 527"/>
                  <a:gd name="T39" fmla="*/ 528 h 677"/>
                  <a:gd name="T40" fmla="*/ 277 w 527"/>
                  <a:gd name="T41" fmla="*/ 528 h 677"/>
                  <a:gd name="T42" fmla="*/ 0 w 527"/>
                  <a:gd name="T43" fmla="*/ 677 h 677"/>
                  <a:gd name="T44" fmla="*/ 0 w 527"/>
                  <a:gd name="T45" fmla="*/ 677 h 677"/>
                  <a:gd name="T46" fmla="*/ 527 w 527"/>
                  <a:gd name="T47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27" h="677">
                    <a:moveTo>
                      <a:pt x="527" y="0"/>
                    </a:moveTo>
                    <a:cubicBezTo>
                      <a:pt x="526" y="39"/>
                      <a:pt x="522" y="77"/>
                      <a:pt x="515" y="115"/>
                    </a:cubicBezTo>
                    <a:cubicBezTo>
                      <a:pt x="515" y="115"/>
                      <a:pt x="515" y="115"/>
                      <a:pt x="515" y="115"/>
                    </a:cubicBezTo>
                    <a:cubicBezTo>
                      <a:pt x="515" y="116"/>
                      <a:pt x="514" y="117"/>
                      <a:pt x="514" y="118"/>
                    </a:cubicBezTo>
                    <a:cubicBezTo>
                      <a:pt x="513" y="123"/>
                      <a:pt x="512" y="127"/>
                      <a:pt x="512" y="132"/>
                    </a:cubicBezTo>
                    <a:cubicBezTo>
                      <a:pt x="511" y="132"/>
                      <a:pt x="511" y="132"/>
                      <a:pt x="511" y="132"/>
                    </a:cubicBezTo>
                    <a:cubicBezTo>
                      <a:pt x="509" y="144"/>
                      <a:pt x="506" y="157"/>
                      <a:pt x="502" y="169"/>
                    </a:cubicBezTo>
                    <a:cubicBezTo>
                      <a:pt x="502" y="169"/>
                      <a:pt x="502" y="169"/>
                      <a:pt x="502" y="169"/>
                    </a:cubicBezTo>
                    <a:cubicBezTo>
                      <a:pt x="502" y="173"/>
                      <a:pt x="501" y="176"/>
                      <a:pt x="500" y="179"/>
                    </a:cubicBezTo>
                    <a:cubicBezTo>
                      <a:pt x="499" y="183"/>
                      <a:pt x="498" y="186"/>
                      <a:pt x="497" y="190"/>
                    </a:cubicBezTo>
                    <a:cubicBezTo>
                      <a:pt x="496" y="190"/>
                      <a:pt x="496" y="190"/>
                      <a:pt x="496" y="190"/>
                    </a:cubicBezTo>
                    <a:cubicBezTo>
                      <a:pt x="467" y="288"/>
                      <a:pt x="418" y="377"/>
                      <a:pt x="353" y="452"/>
                    </a:cubicBezTo>
                    <a:cubicBezTo>
                      <a:pt x="353" y="452"/>
                      <a:pt x="353" y="452"/>
                      <a:pt x="353" y="452"/>
                    </a:cubicBezTo>
                    <a:cubicBezTo>
                      <a:pt x="352" y="454"/>
                      <a:pt x="351" y="455"/>
                      <a:pt x="350" y="456"/>
                    </a:cubicBezTo>
                    <a:cubicBezTo>
                      <a:pt x="346" y="460"/>
                      <a:pt x="342" y="465"/>
                      <a:pt x="338" y="469"/>
                    </a:cubicBezTo>
                    <a:cubicBezTo>
                      <a:pt x="338" y="469"/>
                      <a:pt x="338" y="469"/>
                      <a:pt x="337" y="469"/>
                    </a:cubicBezTo>
                    <a:cubicBezTo>
                      <a:pt x="325" y="482"/>
                      <a:pt x="313" y="494"/>
                      <a:pt x="300" y="506"/>
                    </a:cubicBezTo>
                    <a:cubicBezTo>
                      <a:pt x="301" y="506"/>
                      <a:pt x="301" y="506"/>
                      <a:pt x="301" y="506"/>
                    </a:cubicBezTo>
                    <a:cubicBezTo>
                      <a:pt x="296" y="511"/>
                      <a:pt x="291" y="516"/>
                      <a:pt x="286" y="520"/>
                    </a:cubicBezTo>
                    <a:cubicBezTo>
                      <a:pt x="283" y="523"/>
                      <a:pt x="280" y="525"/>
                      <a:pt x="278" y="528"/>
                    </a:cubicBezTo>
                    <a:cubicBezTo>
                      <a:pt x="277" y="528"/>
                      <a:pt x="277" y="528"/>
                      <a:pt x="277" y="528"/>
                    </a:cubicBezTo>
                    <a:cubicBezTo>
                      <a:pt x="198" y="596"/>
                      <a:pt x="104" y="648"/>
                      <a:pt x="0" y="677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299" y="594"/>
                      <a:pt x="519" y="323"/>
                      <a:pt x="527" y="0"/>
                    </a:cubicBezTo>
                    <a:close/>
                  </a:path>
                </a:pathLst>
              </a:custGeom>
              <a:solidFill>
                <a:srgbClr val="00BC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77" name="Freeform 48">
                <a:extLst>
                  <a:ext uri="{FF2B5EF4-FFF2-40B4-BE49-F238E27FC236}">
                    <a16:creationId xmlns:a16="http://schemas.microsoft.com/office/drawing/2014/main" id="{F8CC9B03-B419-4D12-9504-C4C25492D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393"/>
                <a:ext cx="931" cy="1197"/>
              </a:xfrm>
              <a:custGeom>
                <a:avLst/>
                <a:gdLst>
                  <a:gd name="T0" fmla="*/ 279 w 527"/>
                  <a:gd name="T1" fmla="*/ 151 h 677"/>
                  <a:gd name="T2" fmla="*/ 280 w 527"/>
                  <a:gd name="T3" fmla="*/ 151 h 677"/>
                  <a:gd name="T4" fmla="*/ 286 w 527"/>
                  <a:gd name="T5" fmla="*/ 157 h 677"/>
                  <a:gd name="T6" fmla="*/ 298 w 527"/>
                  <a:gd name="T7" fmla="*/ 168 h 677"/>
                  <a:gd name="T8" fmla="*/ 298 w 527"/>
                  <a:gd name="T9" fmla="*/ 168 h 677"/>
                  <a:gd name="T10" fmla="*/ 335 w 527"/>
                  <a:gd name="T11" fmla="*/ 205 h 677"/>
                  <a:gd name="T12" fmla="*/ 336 w 527"/>
                  <a:gd name="T13" fmla="*/ 205 h 677"/>
                  <a:gd name="T14" fmla="*/ 349 w 527"/>
                  <a:gd name="T15" fmla="*/ 220 h 677"/>
                  <a:gd name="T16" fmla="*/ 354 w 527"/>
                  <a:gd name="T17" fmla="*/ 226 h 677"/>
                  <a:gd name="T18" fmla="*/ 353 w 527"/>
                  <a:gd name="T19" fmla="*/ 226 h 677"/>
                  <a:gd name="T20" fmla="*/ 496 w 527"/>
                  <a:gd name="T21" fmla="*/ 486 h 677"/>
                  <a:gd name="T22" fmla="*/ 496 w 527"/>
                  <a:gd name="T23" fmla="*/ 486 h 677"/>
                  <a:gd name="T24" fmla="*/ 500 w 527"/>
                  <a:gd name="T25" fmla="*/ 498 h 677"/>
                  <a:gd name="T26" fmla="*/ 502 w 527"/>
                  <a:gd name="T27" fmla="*/ 505 h 677"/>
                  <a:gd name="T28" fmla="*/ 502 w 527"/>
                  <a:gd name="T29" fmla="*/ 505 h 677"/>
                  <a:gd name="T30" fmla="*/ 511 w 527"/>
                  <a:gd name="T31" fmla="*/ 543 h 677"/>
                  <a:gd name="T32" fmla="*/ 511 w 527"/>
                  <a:gd name="T33" fmla="*/ 543 h 677"/>
                  <a:gd name="T34" fmla="*/ 513 w 527"/>
                  <a:gd name="T35" fmla="*/ 556 h 677"/>
                  <a:gd name="T36" fmla="*/ 515 w 527"/>
                  <a:gd name="T37" fmla="*/ 561 h 677"/>
                  <a:gd name="T38" fmla="*/ 514 w 527"/>
                  <a:gd name="T39" fmla="*/ 561 h 677"/>
                  <a:gd name="T40" fmla="*/ 527 w 527"/>
                  <a:gd name="T41" fmla="*/ 677 h 677"/>
                  <a:gd name="T42" fmla="*/ 0 w 527"/>
                  <a:gd name="T43" fmla="*/ 0 h 677"/>
                  <a:gd name="T44" fmla="*/ 0 w 527"/>
                  <a:gd name="T45" fmla="*/ 0 h 677"/>
                  <a:gd name="T46" fmla="*/ 279 w 527"/>
                  <a:gd name="T47" fmla="*/ 151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27" h="677">
                    <a:moveTo>
                      <a:pt x="279" y="151"/>
                    </a:moveTo>
                    <a:cubicBezTo>
                      <a:pt x="280" y="151"/>
                      <a:pt x="280" y="151"/>
                      <a:pt x="280" y="151"/>
                    </a:cubicBezTo>
                    <a:cubicBezTo>
                      <a:pt x="282" y="153"/>
                      <a:pt x="284" y="155"/>
                      <a:pt x="286" y="157"/>
                    </a:cubicBezTo>
                    <a:cubicBezTo>
                      <a:pt x="290" y="161"/>
                      <a:pt x="294" y="164"/>
                      <a:pt x="298" y="168"/>
                    </a:cubicBezTo>
                    <a:cubicBezTo>
                      <a:pt x="298" y="168"/>
                      <a:pt x="298" y="168"/>
                      <a:pt x="298" y="168"/>
                    </a:cubicBezTo>
                    <a:cubicBezTo>
                      <a:pt x="310" y="180"/>
                      <a:pt x="323" y="192"/>
                      <a:pt x="335" y="205"/>
                    </a:cubicBezTo>
                    <a:cubicBezTo>
                      <a:pt x="335" y="205"/>
                      <a:pt x="335" y="205"/>
                      <a:pt x="336" y="205"/>
                    </a:cubicBezTo>
                    <a:cubicBezTo>
                      <a:pt x="340" y="210"/>
                      <a:pt x="344" y="215"/>
                      <a:pt x="349" y="220"/>
                    </a:cubicBezTo>
                    <a:cubicBezTo>
                      <a:pt x="350" y="222"/>
                      <a:pt x="352" y="224"/>
                      <a:pt x="354" y="226"/>
                    </a:cubicBezTo>
                    <a:cubicBezTo>
                      <a:pt x="353" y="226"/>
                      <a:pt x="353" y="226"/>
                      <a:pt x="353" y="226"/>
                    </a:cubicBezTo>
                    <a:cubicBezTo>
                      <a:pt x="418" y="301"/>
                      <a:pt x="467" y="389"/>
                      <a:pt x="496" y="486"/>
                    </a:cubicBezTo>
                    <a:cubicBezTo>
                      <a:pt x="496" y="486"/>
                      <a:pt x="496" y="486"/>
                      <a:pt x="496" y="486"/>
                    </a:cubicBezTo>
                    <a:cubicBezTo>
                      <a:pt x="497" y="490"/>
                      <a:pt x="498" y="494"/>
                      <a:pt x="500" y="498"/>
                    </a:cubicBezTo>
                    <a:cubicBezTo>
                      <a:pt x="500" y="500"/>
                      <a:pt x="501" y="503"/>
                      <a:pt x="502" y="505"/>
                    </a:cubicBezTo>
                    <a:cubicBezTo>
                      <a:pt x="502" y="505"/>
                      <a:pt x="502" y="505"/>
                      <a:pt x="502" y="505"/>
                    </a:cubicBezTo>
                    <a:cubicBezTo>
                      <a:pt x="505" y="518"/>
                      <a:pt x="508" y="530"/>
                      <a:pt x="511" y="543"/>
                    </a:cubicBezTo>
                    <a:cubicBezTo>
                      <a:pt x="511" y="543"/>
                      <a:pt x="511" y="543"/>
                      <a:pt x="511" y="543"/>
                    </a:cubicBezTo>
                    <a:cubicBezTo>
                      <a:pt x="512" y="547"/>
                      <a:pt x="513" y="552"/>
                      <a:pt x="513" y="556"/>
                    </a:cubicBezTo>
                    <a:cubicBezTo>
                      <a:pt x="514" y="558"/>
                      <a:pt x="514" y="560"/>
                      <a:pt x="515" y="561"/>
                    </a:cubicBezTo>
                    <a:cubicBezTo>
                      <a:pt x="514" y="561"/>
                      <a:pt x="514" y="561"/>
                      <a:pt x="514" y="561"/>
                    </a:cubicBezTo>
                    <a:cubicBezTo>
                      <a:pt x="521" y="599"/>
                      <a:pt x="526" y="637"/>
                      <a:pt x="527" y="677"/>
                    </a:cubicBezTo>
                    <a:cubicBezTo>
                      <a:pt x="519" y="354"/>
                      <a:pt x="299" y="8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5" y="29"/>
                      <a:pt x="200" y="82"/>
                      <a:pt x="279" y="151"/>
                    </a:cubicBezTo>
                    <a:close/>
                  </a:path>
                </a:pathLst>
              </a:custGeom>
              <a:solidFill>
                <a:srgbClr val="00BC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78" name="Freeform 49">
                <a:extLst>
                  <a:ext uri="{FF2B5EF4-FFF2-40B4-BE49-F238E27FC236}">
                    <a16:creationId xmlns:a16="http://schemas.microsoft.com/office/drawing/2014/main" id="{ABC359B8-58FC-484A-9B76-22AC0985B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1622"/>
                <a:ext cx="0" cy="28"/>
              </a:xfrm>
              <a:custGeom>
                <a:avLst/>
                <a:gdLst>
                  <a:gd name="T0" fmla="*/ 0 h 16"/>
                  <a:gd name="T1" fmla="*/ 16 h 16"/>
                  <a:gd name="T2" fmla="*/ 0 h 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6">
                    <a:moveTo>
                      <a:pt x="0" y="0"/>
                    </a:moveTo>
                    <a:cubicBezTo>
                      <a:pt x="0" y="5"/>
                      <a:pt x="0" y="11"/>
                      <a:pt x="0" y="16"/>
                    </a:cubicBezTo>
                    <a:cubicBezTo>
                      <a:pt x="0" y="11"/>
                      <a:pt x="0" y="5"/>
                      <a:pt x="0" y="0"/>
                    </a:cubicBezTo>
                    <a:close/>
                  </a:path>
                </a:pathLst>
              </a:custGeom>
              <a:solidFill>
                <a:srgbClr val="00A3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79" name="Freeform 50">
                <a:extLst>
                  <a:ext uri="{FF2B5EF4-FFF2-40B4-BE49-F238E27FC236}">
                    <a16:creationId xmlns:a16="http://schemas.microsoft.com/office/drawing/2014/main" id="{4D165120-6B8F-4312-A367-1C96D0323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1590"/>
                <a:ext cx="0" cy="27"/>
              </a:xfrm>
              <a:custGeom>
                <a:avLst/>
                <a:gdLst>
                  <a:gd name="T0" fmla="*/ 0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cubicBezTo>
                      <a:pt x="0" y="5"/>
                      <a:pt x="0" y="10"/>
                      <a:pt x="0" y="15"/>
                    </a:cubicBezTo>
                    <a:cubicBezTo>
                      <a:pt x="0" y="10"/>
                      <a:pt x="0" y="5"/>
                      <a:pt x="0" y="0"/>
                    </a:cubicBezTo>
                    <a:close/>
                  </a:path>
                </a:pathLst>
              </a:custGeom>
              <a:solidFill>
                <a:srgbClr val="00A3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80" name="Freeform 51">
                <a:extLst>
                  <a:ext uri="{FF2B5EF4-FFF2-40B4-BE49-F238E27FC236}">
                    <a16:creationId xmlns:a16="http://schemas.microsoft.com/office/drawing/2014/main" id="{8E8DFE84-170F-424B-BDEC-47D4E00FB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347"/>
                <a:ext cx="1733" cy="2546"/>
              </a:xfrm>
              <a:custGeom>
                <a:avLst/>
                <a:gdLst>
                  <a:gd name="T0" fmla="*/ 732 w 981"/>
                  <a:gd name="T1" fmla="*/ 1265 h 1440"/>
                  <a:gd name="T2" fmla="*/ 755 w 981"/>
                  <a:gd name="T3" fmla="*/ 1243 h 1440"/>
                  <a:gd name="T4" fmla="*/ 791 w 981"/>
                  <a:gd name="T5" fmla="*/ 1206 h 1440"/>
                  <a:gd name="T6" fmla="*/ 804 w 981"/>
                  <a:gd name="T7" fmla="*/ 1193 h 1440"/>
                  <a:gd name="T8" fmla="*/ 807 w 981"/>
                  <a:gd name="T9" fmla="*/ 1189 h 1440"/>
                  <a:gd name="T10" fmla="*/ 951 w 981"/>
                  <a:gd name="T11" fmla="*/ 927 h 1440"/>
                  <a:gd name="T12" fmla="*/ 956 w 981"/>
                  <a:gd name="T13" fmla="*/ 906 h 1440"/>
                  <a:gd name="T14" fmla="*/ 965 w 981"/>
                  <a:gd name="T15" fmla="*/ 869 h 1440"/>
                  <a:gd name="T16" fmla="*/ 968 w 981"/>
                  <a:gd name="T17" fmla="*/ 855 h 1440"/>
                  <a:gd name="T18" fmla="*/ 969 w 981"/>
                  <a:gd name="T19" fmla="*/ 852 h 1440"/>
                  <a:gd name="T20" fmla="*/ 981 w 981"/>
                  <a:gd name="T21" fmla="*/ 721 h 1440"/>
                  <a:gd name="T22" fmla="*/ 981 w 981"/>
                  <a:gd name="T23" fmla="*/ 718 h 1440"/>
                  <a:gd name="T24" fmla="*/ 968 w 981"/>
                  <a:gd name="T25" fmla="*/ 587 h 1440"/>
                  <a:gd name="T26" fmla="*/ 967 w 981"/>
                  <a:gd name="T27" fmla="*/ 582 h 1440"/>
                  <a:gd name="T28" fmla="*/ 965 w 981"/>
                  <a:gd name="T29" fmla="*/ 569 h 1440"/>
                  <a:gd name="T30" fmla="*/ 956 w 981"/>
                  <a:gd name="T31" fmla="*/ 531 h 1440"/>
                  <a:gd name="T32" fmla="*/ 950 w 981"/>
                  <a:gd name="T33" fmla="*/ 512 h 1440"/>
                  <a:gd name="T34" fmla="*/ 807 w 981"/>
                  <a:gd name="T35" fmla="*/ 252 h 1440"/>
                  <a:gd name="T36" fmla="*/ 803 w 981"/>
                  <a:gd name="T37" fmla="*/ 246 h 1440"/>
                  <a:gd name="T38" fmla="*/ 789 w 981"/>
                  <a:gd name="T39" fmla="*/ 231 h 1440"/>
                  <a:gd name="T40" fmla="*/ 752 w 981"/>
                  <a:gd name="T41" fmla="*/ 194 h 1440"/>
                  <a:gd name="T42" fmla="*/ 734 w 981"/>
                  <a:gd name="T43" fmla="*/ 177 h 1440"/>
                  <a:gd name="T44" fmla="*/ 454 w 981"/>
                  <a:gd name="T45" fmla="*/ 26 h 1440"/>
                  <a:gd name="T46" fmla="*/ 261 w 981"/>
                  <a:gd name="T47" fmla="*/ 0 h 1440"/>
                  <a:gd name="T48" fmla="*/ 1 w 981"/>
                  <a:gd name="T49" fmla="*/ 142 h 1440"/>
                  <a:gd name="T50" fmla="*/ 20 w 981"/>
                  <a:gd name="T51" fmla="*/ 183 h 1440"/>
                  <a:gd name="T52" fmla="*/ 54 w 981"/>
                  <a:gd name="T53" fmla="*/ 231 h 1440"/>
                  <a:gd name="T54" fmla="*/ 1 w 981"/>
                  <a:gd name="T55" fmla="*/ 482 h 1440"/>
                  <a:gd name="T56" fmla="*/ 70 w 981"/>
                  <a:gd name="T57" fmla="*/ 569 h 1440"/>
                  <a:gd name="T58" fmla="*/ 1 w 981"/>
                  <a:gd name="T59" fmla="*/ 623 h 1440"/>
                  <a:gd name="T60" fmla="*/ 3 w 981"/>
                  <a:gd name="T61" fmla="*/ 833 h 1440"/>
                  <a:gd name="T62" fmla="*/ 70 w 981"/>
                  <a:gd name="T63" fmla="*/ 906 h 1440"/>
                  <a:gd name="T64" fmla="*/ 1 w 981"/>
                  <a:gd name="T65" fmla="*/ 957 h 1440"/>
                  <a:gd name="T66" fmla="*/ 5 w 981"/>
                  <a:gd name="T67" fmla="*/ 1176 h 1440"/>
                  <a:gd name="T68" fmla="*/ 18 w 981"/>
                  <a:gd name="T69" fmla="*/ 1193 h 1440"/>
                  <a:gd name="T70" fmla="*/ 54 w 981"/>
                  <a:gd name="T71" fmla="*/ 1243 h 1440"/>
                  <a:gd name="T72" fmla="*/ 1 w 981"/>
                  <a:gd name="T73" fmla="*/ 1392 h 1440"/>
                  <a:gd name="T74" fmla="*/ 454 w 981"/>
                  <a:gd name="T75" fmla="*/ 1414 h 1440"/>
                  <a:gd name="T76" fmla="*/ 731 w 981"/>
                  <a:gd name="T77" fmla="*/ 1265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81" h="1440">
                    <a:moveTo>
                      <a:pt x="731" y="1265"/>
                    </a:moveTo>
                    <a:cubicBezTo>
                      <a:pt x="732" y="1265"/>
                      <a:pt x="732" y="1265"/>
                      <a:pt x="732" y="1265"/>
                    </a:cubicBezTo>
                    <a:cubicBezTo>
                      <a:pt x="734" y="1262"/>
                      <a:pt x="737" y="1260"/>
                      <a:pt x="740" y="1257"/>
                    </a:cubicBezTo>
                    <a:cubicBezTo>
                      <a:pt x="745" y="1253"/>
                      <a:pt x="750" y="1248"/>
                      <a:pt x="755" y="1243"/>
                    </a:cubicBezTo>
                    <a:cubicBezTo>
                      <a:pt x="755" y="1243"/>
                      <a:pt x="755" y="1243"/>
                      <a:pt x="754" y="1243"/>
                    </a:cubicBezTo>
                    <a:cubicBezTo>
                      <a:pt x="767" y="1231"/>
                      <a:pt x="779" y="1219"/>
                      <a:pt x="791" y="1206"/>
                    </a:cubicBezTo>
                    <a:cubicBezTo>
                      <a:pt x="792" y="1206"/>
                      <a:pt x="792" y="1206"/>
                      <a:pt x="792" y="1206"/>
                    </a:cubicBezTo>
                    <a:cubicBezTo>
                      <a:pt x="796" y="1202"/>
                      <a:pt x="800" y="1197"/>
                      <a:pt x="804" y="1193"/>
                    </a:cubicBezTo>
                    <a:cubicBezTo>
                      <a:pt x="805" y="1192"/>
                      <a:pt x="806" y="1191"/>
                      <a:pt x="807" y="1189"/>
                    </a:cubicBezTo>
                    <a:cubicBezTo>
                      <a:pt x="807" y="1189"/>
                      <a:pt x="807" y="1189"/>
                      <a:pt x="807" y="1189"/>
                    </a:cubicBezTo>
                    <a:cubicBezTo>
                      <a:pt x="872" y="1114"/>
                      <a:pt x="921" y="1025"/>
                      <a:pt x="950" y="927"/>
                    </a:cubicBezTo>
                    <a:cubicBezTo>
                      <a:pt x="951" y="927"/>
                      <a:pt x="951" y="927"/>
                      <a:pt x="951" y="927"/>
                    </a:cubicBezTo>
                    <a:cubicBezTo>
                      <a:pt x="952" y="923"/>
                      <a:pt x="953" y="920"/>
                      <a:pt x="954" y="916"/>
                    </a:cubicBezTo>
                    <a:cubicBezTo>
                      <a:pt x="955" y="913"/>
                      <a:pt x="956" y="910"/>
                      <a:pt x="956" y="906"/>
                    </a:cubicBezTo>
                    <a:cubicBezTo>
                      <a:pt x="956" y="906"/>
                      <a:pt x="956" y="906"/>
                      <a:pt x="956" y="906"/>
                    </a:cubicBezTo>
                    <a:cubicBezTo>
                      <a:pt x="960" y="894"/>
                      <a:pt x="963" y="881"/>
                      <a:pt x="965" y="869"/>
                    </a:cubicBezTo>
                    <a:cubicBezTo>
                      <a:pt x="965" y="869"/>
                      <a:pt x="965" y="869"/>
                      <a:pt x="966" y="869"/>
                    </a:cubicBezTo>
                    <a:cubicBezTo>
                      <a:pt x="966" y="864"/>
                      <a:pt x="967" y="860"/>
                      <a:pt x="968" y="855"/>
                    </a:cubicBezTo>
                    <a:cubicBezTo>
                      <a:pt x="968" y="854"/>
                      <a:pt x="969" y="853"/>
                      <a:pt x="969" y="852"/>
                    </a:cubicBezTo>
                    <a:cubicBezTo>
                      <a:pt x="969" y="852"/>
                      <a:pt x="969" y="852"/>
                      <a:pt x="969" y="852"/>
                    </a:cubicBezTo>
                    <a:cubicBezTo>
                      <a:pt x="976" y="814"/>
                      <a:pt x="980" y="776"/>
                      <a:pt x="981" y="737"/>
                    </a:cubicBezTo>
                    <a:cubicBezTo>
                      <a:pt x="981" y="732"/>
                      <a:pt x="981" y="726"/>
                      <a:pt x="981" y="721"/>
                    </a:cubicBezTo>
                    <a:cubicBezTo>
                      <a:pt x="981" y="721"/>
                      <a:pt x="981" y="720"/>
                      <a:pt x="981" y="720"/>
                    </a:cubicBezTo>
                    <a:cubicBezTo>
                      <a:pt x="981" y="719"/>
                      <a:pt x="981" y="719"/>
                      <a:pt x="981" y="718"/>
                    </a:cubicBezTo>
                    <a:cubicBezTo>
                      <a:pt x="981" y="713"/>
                      <a:pt x="981" y="708"/>
                      <a:pt x="981" y="703"/>
                    </a:cubicBezTo>
                    <a:cubicBezTo>
                      <a:pt x="980" y="663"/>
                      <a:pt x="975" y="625"/>
                      <a:pt x="968" y="587"/>
                    </a:cubicBezTo>
                    <a:cubicBezTo>
                      <a:pt x="969" y="587"/>
                      <a:pt x="969" y="587"/>
                      <a:pt x="969" y="587"/>
                    </a:cubicBezTo>
                    <a:cubicBezTo>
                      <a:pt x="968" y="586"/>
                      <a:pt x="968" y="584"/>
                      <a:pt x="967" y="582"/>
                    </a:cubicBezTo>
                    <a:cubicBezTo>
                      <a:pt x="967" y="578"/>
                      <a:pt x="966" y="573"/>
                      <a:pt x="965" y="569"/>
                    </a:cubicBezTo>
                    <a:cubicBezTo>
                      <a:pt x="965" y="569"/>
                      <a:pt x="965" y="569"/>
                      <a:pt x="965" y="569"/>
                    </a:cubicBezTo>
                    <a:cubicBezTo>
                      <a:pt x="962" y="556"/>
                      <a:pt x="959" y="544"/>
                      <a:pt x="956" y="531"/>
                    </a:cubicBezTo>
                    <a:cubicBezTo>
                      <a:pt x="956" y="531"/>
                      <a:pt x="956" y="531"/>
                      <a:pt x="956" y="531"/>
                    </a:cubicBezTo>
                    <a:cubicBezTo>
                      <a:pt x="955" y="529"/>
                      <a:pt x="954" y="526"/>
                      <a:pt x="954" y="524"/>
                    </a:cubicBezTo>
                    <a:cubicBezTo>
                      <a:pt x="952" y="520"/>
                      <a:pt x="951" y="516"/>
                      <a:pt x="950" y="512"/>
                    </a:cubicBezTo>
                    <a:cubicBezTo>
                      <a:pt x="950" y="512"/>
                      <a:pt x="950" y="512"/>
                      <a:pt x="950" y="512"/>
                    </a:cubicBezTo>
                    <a:cubicBezTo>
                      <a:pt x="921" y="415"/>
                      <a:pt x="872" y="327"/>
                      <a:pt x="807" y="252"/>
                    </a:cubicBezTo>
                    <a:cubicBezTo>
                      <a:pt x="808" y="252"/>
                      <a:pt x="808" y="252"/>
                      <a:pt x="808" y="252"/>
                    </a:cubicBezTo>
                    <a:cubicBezTo>
                      <a:pt x="806" y="250"/>
                      <a:pt x="804" y="248"/>
                      <a:pt x="803" y="246"/>
                    </a:cubicBezTo>
                    <a:cubicBezTo>
                      <a:pt x="798" y="241"/>
                      <a:pt x="794" y="236"/>
                      <a:pt x="790" y="231"/>
                    </a:cubicBezTo>
                    <a:cubicBezTo>
                      <a:pt x="789" y="231"/>
                      <a:pt x="789" y="231"/>
                      <a:pt x="789" y="231"/>
                    </a:cubicBezTo>
                    <a:cubicBezTo>
                      <a:pt x="777" y="218"/>
                      <a:pt x="764" y="206"/>
                      <a:pt x="752" y="194"/>
                    </a:cubicBezTo>
                    <a:cubicBezTo>
                      <a:pt x="752" y="194"/>
                      <a:pt x="752" y="194"/>
                      <a:pt x="752" y="194"/>
                    </a:cubicBezTo>
                    <a:cubicBezTo>
                      <a:pt x="748" y="190"/>
                      <a:pt x="744" y="187"/>
                      <a:pt x="740" y="183"/>
                    </a:cubicBezTo>
                    <a:cubicBezTo>
                      <a:pt x="738" y="181"/>
                      <a:pt x="736" y="179"/>
                      <a:pt x="734" y="177"/>
                    </a:cubicBezTo>
                    <a:cubicBezTo>
                      <a:pt x="733" y="177"/>
                      <a:pt x="733" y="177"/>
                      <a:pt x="733" y="177"/>
                    </a:cubicBezTo>
                    <a:cubicBezTo>
                      <a:pt x="654" y="108"/>
                      <a:pt x="559" y="55"/>
                      <a:pt x="454" y="26"/>
                    </a:cubicBezTo>
                    <a:cubicBezTo>
                      <a:pt x="454" y="26"/>
                      <a:pt x="454" y="26"/>
                      <a:pt x="454" y="26"/>
                    </a:cubicBezTo>
                    <a:cubicBezTo>
                      <a:pt x="392" y="9"/>
                      <a:pt x="328" y="0"/>
                      <a:pt x="261" y="0"/>
                    </a:cubicBezTo>
                    <a:cubicBezTo>
                      <a:pt x="169" y="0"/>
                      <a:pt x="82" y="17"/>
                      <a:pt x="1" y="48"/>
                    </a:cubicBezTo>
                    <a:cubicBezTo>
                      <a:pt x="1" y="89"/>
                      <a:pt x="1" y="128"/>
                      <a:pt x="1" y="142"/>
                    </a:cubicBezTo>
                    <a:cubicBezTo>
                      <a:pt x="1" y="150"/>
                      <a:pt x="2" y="157"/>
                      <a:pt x="5" y="164"/>
                    </a:cubicBezTo>
                    <a:cubicBezTo>
                      <a:pt x="9" y="172"/>
                      <a:pt x="14" y="178"/>
                      <a:pt x="20" y="183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67" y="231"/>
                      <a:pt x="56" y="231"/>
                      <a:pt x="54" y="231"/>
                    </a:cubicBezTo>
                    <a:cubicBezTo>
                      <a:pt x="24" y="232"/>
                      <a:pt x="1" y="253"/>
                      <a:pt x="1" y="281"/>
                    </a:cubicBezTo>
                    <a:cubicBezTo>
                      <a:pt x="1" y="348"/>
                      <a:pt x="1" y="415"/>
                      <a:pt x="1" y="482"/>
                    </a:cubicBezTo>
                    <a:cubicBezTo>
                      <a:pt x="1" y="495"/>
                      <a:pt x="6" y="506"/>
                      <a:pt x="14" y="515"/>
                    </a:cubicBezTo>
                    <a:cubicBezTo>
                      <a:pt x="15" y="515"/>
                      <a:pt x="70" y="569"/>
                      <a:pt x="70" y="569"/>
                    </a:cubicBezTo>
                    <a:cubicBezTo>
                      <a:pt x="65" y="569"/>
                      <a:pt x="60" y="569"/>
                      <a:pt x="55" y="569"/>
                    </a:cubicBezTo>
                    <a:cubicBezTo>
                      <a:pt x="24" y="569"/>
                      <a:pt x="0" y="592"/>
                      <a:pt x="1" y="623"/>
                    </a:cubicBezTo>
                    <a:cubicBezTo>
                      <a:pt x="1" y="687"/>
                      <a:pt x="1" y="751"/>
                      <a:pt x="1" y="815"/>
                    </a:cubicBezTo>
                    <a:cubicBezTo>
                      <a:pt x="1" y="821"/>
                      <a:pt x="1" y="827"/>
                      <a:pt x="3" y="833"/>
                    </a:cubicBezTo>
                    <a:cubicBezTo>
                      <a:pt x="6" y="843"/>
                      <a:pt x="11" y="850"/>
                      <a:pt x="18" y="856"/>
                    </a:cubicBezTo>
                    <a:cubicBezTo>
                      <a:pt x="70" y="906"/>
                      <a:pt x="70" y="906"/>
                      <a:pt x="70" y="906"/>
                    </a:cubicBezTo>
                    <a:cubicBezTo>
                      <a:pt x="63" y="906"/>
                      <a:pt x="57" y="906"/>
                      <a:pt x="51" y="906"/>
                    </a:cubicBezTo>
                    <a:cubicBezTo>
                      <a:pt x="23" y="906"/>
                      <a:pt x="1" y="929"/>
                      <a:pt x="1" y="957"/>
                    </a:cubicBezTo>
                    <a:cubicBezTo>
                      <a:pt x="1" y="1023"/>
                      <a:pt x="1" y="1089"/>
                      <a:pt x="1" y="1155"/>
                    </a:cubicBezTo>
                    <a:cubicBezTo>
                      <a:pt x="1" y="1163"/>
                      <a:pt x="2" y="1170"/>
                      <a:pt x="5" y="1176"/>
                    </a:cubicBezTo>
                    <a:cubicBezTo>
                      <a:pt x="9" y="1183"/>
                      <a:pt x="13" y="1189"/>
                      <a:pt x="18" y="1193"/>
                    </a:cubicBezTo>
                    <a:cubicBezTo>
                      <a:pt x="18" y="1193"/>
                      <a:pt x="18" y="1193"/>
                      <a:pt x="18" y="1193"/>
                    </a:cubicBezTo>
                    <a:cubicBezTo>
                      <a:pt x="70" y="1243"/>
                      <a:pt x="70" y="1243"/>
                      <a:pt x="70" y="1243"/>
                    </a:cubicBezTo>
                    <a:cubicBezTo>
                      <a:pt x="65" y="1243"/>
                      <a:pt x="59" y="1243"/>
                      <a:pt x="54" y="1243"/>
                    </a:cubicBezTo>
                    <a:cubicBezTo>
                      <a:pt x="22" y="1243"/>
                      <a:pt x="1" y="1265"/>
                      <a:pt x="1" y="1297"/>
                    </a:cubicBezTo>
                    <a:cubicBezTo>
                      <a:pt x="1" y="1311"/>
                      <a:pt x="1" y="1351"/>
                      <a:pt x="1" y="1392"/>
                    </a:cubicBezTo>
                    <a:cubicBezTo>
                      <a:pt x="82" y="1423"/>
                      <a:pt x="169" y="1440"/>
                      <a:pt x="261" y="1440"/>
                    </a:cubicBezTo>
                    <a:cubicBezTo>
                      <a:pt x="328" y="1440"/>
                      <a:pt x="392" y="1431"/>
                      <a:pt x="454" y="1414"/>
                    </a:cubicBezTo>
                    <a:cubicBezTo>
                      <a:pt x="454" y="1414"/>
                      <a:pt x="454" y="1414"/>
                      <a:pt x="454" y="1414"/>
                    </a:cubicBezTo>
                    <a:cubicBezTo>
                      <a:pt x="558" y="1385"/>
                      <a:pt x="652" y="1333"/>
                      <a:pt x="731" y="1265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81" name="Freeform 52">
                <a:extLst>
                  <a:ext uri="{FF2B5EF4-FFF2-40B4-BE49-F238E27FC236}">
                    <a16:creationId xmlns:a16="http://schemas.microsoft.com/office/drawing/2014/main" id="{41A8EA6A-BCE2-4549-A1D0-38B7FDE5D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1353"/>
                <a:ext cx="1733" cy="530"/>
              </a:xfrm>
              <a:custGeom>
                <a:avLst/>
                <a:gdLst>
                  <a:gd name="T0" fmla="*/ 965 w 981"/>
                  <a:gd name="T1" fmla="*/ 0 h 300"/>
                  <a:gd name="T2" fmla="*/ 55 w 981"/>
                  <a:gd name="T3" fmla="*/ 0 h 300"/>
                  <a:gd name="T4" fmla="*/ 1 w 981"/>
                  <a:gd name="T5" fmla="*/ 54 h 300"/>
                  <a:gd name="T6" fmla="*/ 1 w 981"/>
                  <a:gd name="T7" fmla="*/ 246 h 300"/>
                  <a:gd name="T8" fmla="*/ 3 w 981"/>
                  <a:gd name="T9" fmla="*/ 264 h 300"/>
                  <a:gd name="T10" fmla="*/ 55 w 981"/>
                  <a:gd name="T11" fmla="*/ 300 h 300"/>
                  <a:gd name="T12" fmla="*/ 966 w 981"/>
                  <a:gd name="T13" fmla="*/ 300 h 300"/>
                  <a:gd name="T14" fmla="*/ 981 w 981"/>
                  <a:gd name="T15" fmla="*/ 151 h 300"/>
                  <a:gd name="T16" fmla="*/ 965 w 981"/>
                  <a:gd name="T1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1" h="300">
                    <a:moveTo>
                      <a:pt x="965" y="0"/>
                    </a:moveTo>
                    <a:cubicBezTo>
                      <a:pt x="662" y="0"/>
                      <a:pt x="358" y="0"/>
                      <a:pt x="55" y="0"/>
                    </a:cubicBezTo>
                    <a:cubicBezTo>
                      <a:pt x="24" y="0"/>
                      <a:pt x="0" y="23"/>
                      <a:pt x="1" y="54"/>
                    </a:cubicBezTo>
                    <a:cubicBezTo>
                      <a:pt x="1" y="118"/>
                      <a:pt x="1" y="182"/>
                      <a:pt x="1" y="246"/>
                    </a:cubicBezTo>
                    <a:cubicBezTo>
                      <a:pt x="1" y="252"/>
                      <a:pt x="1" y="258"/>
                      <a:pt x="3" y="264"/>
                    </a:cubicBezTo>
                    <a:cubicBezTo>
                      <a:pt x="10" y="287"/>
                      <a:pt x="29" y="300"/>
                      <a:pt x="55" y="300"/>
                    </a:cubicBezTo>
                    <a:cubicBezTo>
                      <a:pt x="358" y="300"/>
                      <a:pt x="662" y="300"/>
                      <a:pt x="966" y="300"/>
                    </a:cubicBezTo>
                    <a:cubicBezTo>
                      <a:pt x="976" y="252"/>
                      <a:pt x="981" y="202"/>
                      <a:pt x="981" y="151"/>
                    </a:cubicBezTo>
                    <a:cubicBezTo>
                      <a:pt x="981" y="99"/>
                      <a:pt x="975" y="49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82" name="Freeform 53">
                <a:extLst>
                  <a:ext uri="{FF2B5EF4-FFF2-40B4-BE49-F238E27FC236}">
                    <a16:creationId xmlns:a16="http://schemas.microsoft.com/office/drawing/2014/main" id="{9224B811-B244-43D4-B06D-970D24AE6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1949"/>
                <a:ext cx="1687" cy="530"/>
              </a:xfrm>
              <a:custGeom>
                <a:avLst/>
                <a:gdLst>
                  <a:gd name="T0" fmla="*/ 0 w 955"/>
                  <a:gd name="T1" fmla="*/ 51 h 300"/>
                  <a:gd name="T2" fmla="*/ 0 w 955"/>
                  <a:gd name="T3" fmla="*/ 249 h 300"/>
                  <a:gd name="T4" fmla="*/ 4 w 955"/>
                  <a:gd name="T5" fmla="*/ 270 h 300"/>
                  <a:gd name="T6" fmla="*/ 53 w 955"/>
                  <a:gd name="T7" fmla="*/ 300 h 300"/>
                  <a:gd name="T8" fmla="*/ 791 w 955"/>
                  <a:gd name="T9" fmla="*/ 300 h 300"/>
                  <a:gd name="T10" fmla="*/ 955 w 955"/>
                  <a:gd name="T11" fmla="*/ 0 h 300"/>
                  <a:gd name="T12" fmla="*/ 50 w 955"/>
                  <a:gd name="T13" fmla="*/ 0 h 300"/>
                  <a:gd name="T14" fmla="*/ 0 w 955"/>
                  <a:gd name="T15" fmla="*/ 51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5" h="300">
                    <a:moveTo>
                      <a:pt x="0" y="51"/>
                    </a:moveTo>
                    <a:cubicBezTo>
                      <a:pt x="0" y="117"/>
                      <a:pt x="0" y="183"/>
                      <a:pt x="0" y="249"/>
                    </a:cubicBezTo>
                    <a:cubicBezTo>
                      <a:pt x="0" y="257"/>
                      <a:pt x="1" y="264"/>
                      <a:pt x="4" y="270"/>
                    </a:cubicBezTo>
                    <a:cubicBezTo>
                      <a:pt x="14" y="291"/>
                      <a:pt x="31" y="300"/>
                      <a:pt x="53" y="300"/>
                    </a:cubicBezTo>
                    <a:cubicBezTo>
                      <a:pt x="299" y="300"/>
                      <a:pt x="545" y="300"/>
                      <a:pt x="791" y="300"/>
                    </a:cubicBezTo>
                    <a:cubicBezTo>
                      <a:pt x="868" y="216"/>
                      <a:pt x="925" y="114"/>
                      <a:pt x="955" y="0"/>
                    </a:cubicBezTo>
                    <a:cubicBezTo>
                      <a:pt x="654" y="0"/>
                      <a:pt x="352" y="0"/>
                      <a:pt x="50" y="0"/>
                    </a:cubicBezTo>
                    <a:cubicBezTo>
                      <a:pt x="22" y="0"/>
                      <a:pt x="0" y="23"/>
                      <a:pt x="0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85" name="Freeform 54">
                <a:extLst>
                  <a:ext uri="{FF2B5EF4-FFF2-40B4-BE49-F238E27FC236}">
                    <a16:creationId xmlns:a16="http://schemas.microsoft.com/office/drawing/2014/main" id="{2DB81368-4C32-478B-B0A9-AE448EEFA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755"/>
                <a:ext cx="1687" cy="531"/>
              </a:xfrm>
              <a:custGeom>
                <a:avLst/>
                <a:gdLst>
                  <a:gd name="T0" fmla="*/ 53 w 955"/>
                  <a:gd name="T1" fmla="*/ 0 h 300"/>
                  <a:gd name="T2" fmla="*/ 0 w 955"/>
                  <a:gd name="T3" fmla="*/ 50 h 300"/>
                  <a:gd name="T4" fmla="*/ 0 w 955"/>
                  <a:gd name="T5" fmla="*/ 251 h 300"/>
                  <a:gd name="T6" fmla="*/ 13 w 955"/>
                  <a:gd name="T7" fmla="*/ 284 h 300"/>
                  <a:gd name="T8" fmla="*/ 55 w 955"/>
                  <a:gd name="T9" fmla="*/ 300 h 300"/>
                  <a:gd name="T10" fmla="*/ 955 w 955"/>
                  <a:gd name="T11" fmla="*/ 300 h 300"/>
                  <a:gd name="T12" fmla="*/ 789 w 955"/>
                  <a:gd name="T13" fmla="*/ 0 h 300"/>
                  <a:gd name="T14" fmla="*/ 60 w 955"/>
                  <a:gd name="T15" fmla="*/ 0 h 300"/>
                  <a:gd name="T16" fmla="*/ 53 w 955"/>
                  <a:gd name="T1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5" h="300">
                    <a:moveTo>
                      <a:pt x="53" y="0"/>
                    </a:moveTo>
                    <a:cubicBezTo>
                      <a:pt x="23" y="1"/>
                      <a:pt x="0" y="22"/>
                      <a:pt x="0" y="50"/>
                    </a:cubicBezTo>
                    <a:cubicBezTo>
                      <a:pt x="0" y="117"/>
                      <a:pt x="0" y="184"/>
                      <a:pt x="0" y="251"/>
                    </a:cubicBezTo>
                    <a:cubicBezTo>
                      <a:pt x="0" y="264"/>
                      <a:pt x="5" y="275"/>
                      <a:pt x="13" y="284"/>
                    </a:cubicBezTo>
                    <a:cubicBezTo>
                      <a:pt x="24" y="296"/>
                      <a:pt x="39" y="300"/>
                      <a:pt x="55" y="300"/>
                    </a:cubicBezTo>
                    <a:cubicBezTo>
                      <a:pt x="355" y="300"/>
                      <a:pt x="655" y="300"/>
                      <a:pt x="955" y="300"/>
                    </a:cubicBezTo>
                    <a:cubicBezTo>
                      <a:pt x="924" y="187"/>
                      <a:pt x="866" y="84"/>
                      <a:pt x="789" y="0"/>
                    </a:cubicBezTo>
                    <a:cubicBezTo>
                      <a:pt x="546" y="0"/>
                      <a:pt x="303" y="0"/>
                      <a:pt x="60" y="0"/>
                    </a:cubicBezTo>
                    <a:cubicBezTo>
                      <a:pt x="57" y="0"/>
                      <a:pt x="55" y="0"/>
                      <a:pt x="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86" name="Freeform 55">
                <a:extLst>
                  <a:ext uri="{FF2B5EF4-FFF2-40B4-BE49-F238E27FC236}">
                    <a16:creationId xmlns:a16="http://schemas.microsoft.com/office/drawing/2014/main" id="{E4C62157-791E-4CC1-8E32-3E1505EEE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2547"/>
                <a:ext cx="1326" cy="346"/>
              </a:xfrm>
              <a:custGeom>
                <a:avLst/>
                <a:gdLst>
                  <a:gd name="T0" fmla="*/ 751 w 751"/>
                  <a:gd name="T1" fmla="*/ 3 h 196"/>
                  <a:gd name="T2" fmla="*/ 50 w 751"/>
                  <a:gd name="T3" fmla="*/ 0 h 196"/>
                  <a:gd name="T4" fmla="*/ 0 w 751"/>
                  <a:gd name="T5" fmla="*/ 50 h 196"/>
                  <a:gd name="T6" fmla="*/ 0 w 751"/>
                  <a:gd name="T7" fmla="*/ 148 h 196"/>
                  <a:gd name="T8" fmla="*/ 260 w 751"/>
                  <a:gd name="T9" fmla="*/ 196 h 196"/>
                  <a:gd name="T10" fmla="*/ 751 w 751"/>
                  <a:gd name="T11" fmla="*/ 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1" h="196">
                    <a:moveTo>
                      <a:pt x="751" y="3"/>
                    </a:moveTo>
                    <a:cubicBezTo>
                      <a:pt x="517" y="3"/>
                      <a:pt x="284" y="0"/>
                      <a:pt x="50" y="0"/>
                    </a:cubicBezTo>
                    <a:cubicBezTo>
                      <a:pt x="23" y="0"/>
                      <a:pt x="1" y="22"/>
                      <a:pt x="0" y="50"/>
                    </a:cubicBezTo>
                    <a:cubicBezTo>
                      <a:pt x="0" y="82"/>
                      <a:pt x="0" y="116"/>
                      <a:pt x="0" y="148"/>
                    </a:cubicBezTo>
                    <a:cubicBezTo>
                      <a:pt x="81" y="179"/>
                      <a:pt x="168" y="196"/>
                      <a:pt x="260" y="196"/>
                    </a:cubicBezTo>
                    <a:cubicBezTo>
                      <a:pt x="450" y="196"/>
                      <a:pt x="622" y="123"/>
                      <a:pt x="751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87" name="Freeform 56">
                <a:extLst>
                  <a:ext uri="{FF2B5EF4-FFF2-40B4-BE49-F238E27FC236}">
                    <a16:creationId xmlns:a16="http://schemas.microsoft.com/office/drawing/2014/main" id="{C1DB9226-8912-42B9-8541-8B9AF601D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347"/>
                <a:ext cx="1326" cy="341"/>
              </a:xfrm>
              <a:custGeom>
                <a:avLst/>
                <a:gdLst>
                  <a:gd name="T0" fmla="*/ 13 w 751"/>
                  <a:gd name="T1" fmla="*/ 177 h 193"/>
                  <a:gd name="T2" fmla="*/ 55 w 751"/>
                  <a:gd name="T3" fmla="*/ 193 h 193"/>
                  <a:gd name="T4" fmla="*/ 751 w 751"/>
                  <a:gd name="T5" fmla="*/ 193 h 193"/>
                  <a:gd name="T6" fmla="*/ 260 w 751"/>
                  <a:gd name="T7" fmla="*/ 0 h 193"/>
                  <a:gd name="T8" fmla="*/ 0 w 751"/>
                  <a:gd name="T9" fmla="*/ 49 h 193"/>
                  <a:gd name="T10" fmla="*/ 0 w 751"/>
                  <a:gd name="T11" fmla="*/ 145 h 193"/>
                  <a:gd name="T12" fmla="*/ 13 w 751"/>
                  <a:gd name="T13" fmla="*/ 17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1" h="193">
                    <a:moveTo>
                      <a:pt x="13" y="177"/>
                    </a:moveTo>
                    <a:cubicBezTo>
                      <a:pt x="24" y="190"/>
                      <a:pt x="39" y="193"/>
                      <a:pt x="55" y="193"/>
                    </a:cubicBezTo>
                    <a:cubicBezTo>
                      <a:pt x="287" y="193"/>
                      <a:pt x="519" y="193"/>
                      <a:pt x="751" y="193"/>
                    </a:cubicBezTo>
                    <a:cubicBezTo>
                      <a:pt x="622" y="74"/>
                      <a:pt x="450" y="0"/>
                      <a:pt x="260" y="0"/>
                    </a:cubicBezTo>
                    <a:cubicBezTo>
                      <a:pt x="168" y="0"/>
                      <a:pt x="81" y="17"/>
                      <a:pt x="0" y="49"/>
                    </a:cubicBezTo>
                    <a:cubicBezTo>
                      <a:pt x="0" y="81"/>
                      <a:pt x="0" y="113"/>
                      <a:pt x="0" y="145"/>
                    </a:cubicBezTo>
                    <a:cubicBezTo>
                      <a:pt x="0" y="157"/>
                      <a:pt x="5" y="168"/>
                      <a:pt x="13" y="1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88" name="Freeform 57">
                <a:extLst>
                  <a:ext uri="{FF2B5EF4-FFF2-40B4-BE49-F238E27FC236}">
                    <a16:creationId xmlns:a16="http://schemas.microsoft.com/office/drawing/2014/main" id="{B919910F-D495-4E03-9F14-20EB0214C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4" y="865"/>
                <a:ext cx="56" cy="313"/>
              </a:xfrm>
              <a:custGeom>
                <a:avLst/>
                <a:gdLst>
                  <a:gd name="T0" fmla="*/ 16 w 32"/>
                  <a:gd name="T1" fmla="*/ 177 h 177"/>
                  <a:gd name="T2" fmla="*/ 0 w 32"/>
                  <a:gd name="T3" fmla="*/ 161 h 177"/>
                  <a:gd name="T4" fmla="*/ 0 w 32"/>
                  <a:gd name="T5" fmla="*/ 16 h 177"/>
                  <a:gd name="T6" fmla="*/ 16 w 32"/>
                  <a:gd name="T7" fmla="*/ 0 h 177"/>
                  <a:gd name="T8" fmla="*/ 32 w 32"/>
                  <a:gd name="T9" fmla="*/ 16 h 177"/>
                  <a:gd name="T10" fmla="*/ 32 w 32"/>
                  <a:gd name="T11" fmla="*/ 161 h 177"/>
                  <a:gd name="T12" fmla="*/ 16 w 32"/>
                  <a:gd name="T13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7">
                    <a:moveTo>
                      <a:pt x="16" y="177"/>
                    </a:moveTo>
                    <a:cubicBezTo>
                      <a:pt x="7" y="177"/>
                      <a:pt x="0" y="170"/>
                      <a:pt x="0" y="16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32" y="170"/>
                      <a:pt x="25" y="177"/>
                      <a:pt x="16" y="1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89" name="Freeform 58">
                <a:extLst>
                  <a:ext uri="{FF2B5EF4-FFF2-40B4-BE49-F238E27FC236}">
                    <a16:creationId xmlns:a16="http://schemas.microsoft.com/office/drawing/2014/main" id="{D413F2D6-3E23-4F9D-B92E-785A7612A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865"/>
                <a:ext cx="56" cy="313"/>
              </a:xfrm>
              <a:custGeom>
                <a:avLst/>
                <a:gdLst>
                  <a:gd name="T0" fmla="*/ 16 w 32"/>
                  <a:gd name="T1" fmla="*/ 177 h 177"/>
                  <a:gd name="T2" fmla="*/ 0 w 32"/>
                  <a:gd name="T3" fmla="*/ 161 h 177"/>
                  <a:gd name="T4" fmla="*/ 0 w 32"/>
                  <a:gd name="T5" fmla="*/ 16 h 177"/>
                  <a:gd name="T6" fmla="*/ 16 w 32"/>
                  <a:gd name="T7" fmla="*/ 0 h 177"/>
                  <a:gd name="T8" fmla="*/ 32 w 32"/>
                  <a:gd name="T9" fmla="*/ 16 h 177"/>
                  <a:gd name="T10" fmla="*/ 32 w 32"/>
                  <a:gd name="T11" fmla="*/ 161 h 177"/>
                  <a:gd name="T12" fmla="*/ 16 w 32"/>
                  <a:gd name="T13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7">
                    <a:moveTo>
                      <a:pt x="16" y="177"/>
                    </a:moveTo>
                    <a:cubicBezTo>
                      <a:pt x="7" y="177"/>
                      <a:pt x="0" y="170"/>
                      <a:pt x="0" y="16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32" y="170"/>
                      <a:pt x="25" y="177"/>
                      <a:pt x="16" y="1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90" name="Freeform 59">
                <a:extLst>
                  <a:ext uri="{FF2B5EF4-FFF2-40B4-BE49-F238E27FC236}">
                    <a16:creationId xmlns:a16="http://schemas.microsoft.com/office/drawing/2014/main" id="{4016351C-C551-4748-BCCD-51C62D899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" y="865"/>
                <a:ext cx="56" cy="313"/>
              </a:xfrm>
              <a:custGeom>
                <a:avLst/>
                <a:gdLst>
                  <a:gd name="T0" fmla="*/ 16 w 32"/>
                  <a:gd name="T1" fmla="*/ 177 h 177"/>
                  <a:gd name="T2" fmla="*/ 0 w 32"/>
                  <a:gd name="T3" fmla="*/ 161 h 177"/>
                  <a:gd name="T4" fmla="*/ 0 w 32"/>
                  <a:gd name="T5" fmla="*/ 16 h 177"/>
                  <a:gd name="T6" fmla="*/ 16 w 32"/>
                  <a:gd name="T7" fmla="*/ 0 h 177"/>
                  <a:gd name="T8" fmla="*/ 32 w 32"/>
                  <a:gd name="T9" fmla="*/ 16 h 177"/>
                  <a:gd name="T10" fmla="*/ 32 w 32"/>
                  <a:gd name="T11" fmla="*/ 161 h 177"/>
                  <a:gd name="T12" fmla="*/ 16 w 32"/>
                  <a:gd name="T13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7">
                    <a:moveTo>
                      <a:pt x="16" y="177"/>
                    </a:moveTo>
                    <a:cubicBezTo>
                      <a:pt x="7" y="177"/>
                      <a:pt x="0" y="170"/>
                      <a:pt x="0" y="16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32" y="170"/>
                      <a:pt x="25" y="177"/>
                      <a:pt x="16" y="1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228" name="Freeform 60">
                <a:extLst>
                  <a:ext uri="{FF2B5EF4-FFF2-40B4-BE49-F238E27FC236}">
                    <a16:creationId xmlns:a16="http://schemas.microsoft.com/office/drawing/2014/main" id="{BA2AEF84-2F5A-4F1D-82D0-706D17319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865"/>
                <a:ext cx="56" cy="313"/>
              </a:xfrm>
              <a:custGeom>
                <a:avLst/>
                <a:gdLst>
                  <a:gd name="T0" fmla="*/ 16 w 32"/>
                  <a:gd name="T1" fmla="*/ 177 h 177"/>
                  <a:gd name="T2" fmla="*/ 0 w 32"/>
                  <a:gd name="T3" fmla="*/ 161 h 177"/>
                  <a:gd name="T4" fmla="*/ 0 w 32"/>
                  <a:gd name="T5" fmla="*/ 16 h 177"/>
                  <a:gd name="T6" fmla="*/ 16 w 32"/>
                  <a:gd name="T7" fmla="*/ 0 h 177"/>
                  <a:gd name="T8" fmla="*/ 32 w 32"/>
                  <a:gd name="T9" fmla="*/ 16 h 177"/>
                  <a:gd name="T10" fmla="*/ 32 w 32"/>
                  <a:gd name="T11" fmla="*/ 161 h 177"/>
                  <a:gd name="T12" fmla="*/ 16 w 32"/>
                  <a:gd name="T13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7">
                    <a:moveTo>
                      <a:pt x="16" y="177"/>
                    </a:moveTo>
                    <a:cubicBezTo>
                      <a:pt x="7" y="177"/>
                      <a:pt x="0" y="170"/>
                      <a:pt x="0" y="16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32" y="170"/>
                      <a:pt x="25" y="177"/>
                      <a:pt x="16" y="1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229" name="Freeform 61">
                <a:extLst>
                  <a:ext uri="{FF2B5EF4-FFF2-40B4-BE49-F238E27FC236}">
                    <a16:creationId xmlns:a16="http://schemas.microsoft.com/office/drawing/2014/main" id="{717AFF3A-2319-4628-88D6-57FC6E2FA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" y="865"/>
                <a:ext cx="56" cy="313"/>
              </a:xfrm>
              <a:custGeom>
                <a:avLst/>
                <a:gdLst>
                  <a:gd name="T0" fmla="*/ 16 w 32"/>
                  <a:gd name="T1" fmla="*/ 177 h 177"/>
                  <a:gd name="T2" fmla="*/ 0 w 32"/>
                  <a:gd name="T3" fmla="*/ 161 h 177"/>
                  <a:gd name="T4" fmla="*/ 0 w 32"/>
                  <a:gd name="T5" fmla="*/ 16 h 177"/>
                  <a:gd name="T6" fmla="*/ 16 w 32"/>
                  <a:gd name="T7" fmla="*/ 0 h 177"/>
                  <a:gd name="T8" fmla="*/ 32 w 32"/>
                  <a:gd name="T9" fmla="*/ 16 h 177"/>
                  <a:gd name="T10" fmla="*/ 32 w 32"/>
                  <a:gd name="T11" fmla="*/ 161 h 177"/>
                  <a:gd name="T12" fmla="*/ 16 w 32"/>
                  <a:gd name="T13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7">
                    <a:moveTo>
                      <a:pt x="16" y="177"/>
                    </a:moveTo>
                    <a:cubicBezTo>
                      <a:pt x="7" y="177"/>
                      <a:pt x="0" y="170"/>
                      <a:pt x="0" y="16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32" y="170"/>
                      <a:pt x="25" y="177"/>
                      <a:pt x="16" y="1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241" name="Freeform 62">
                <a:extLst>
                  <a:ext uri="{FF2B5EF4-FFF2-40B4-BE49-F238E27FC236}">
                    <a16:creationId xmlns:a16="http://schemas.microsoft.com/office/drawing/2014/main" id="{83569E73-8024-47BD-84E7-A29233FD3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4" y="1464"/>
                <a:ext cx="56" cy="315"/>
              </a:xfrm>
              <a:custGeom>
                <a:avLst/>
                <a:gdLst>
                  <a:gd name="T0" fmla="*/ 16 w 32"/>
                  <a:gd name="T1" fmla="*/ 178 h 178"/>
                  <a:gd name="T2" fmla="*/ 0 w 32"/>
                  <a:gd name="T3" fmla="*/ 162 h 178"/>
                  <a:gd name="T4" fmla="*/ 0 w 32"/>
                  <a:gd name="T5" fmla="*/ 16 h 178"/>
                  <a:gd name="T6" fmla="*/ 16 w 32"/>
                  <a:gd name="T7" fmla="*/ 0 h 178"/>
                  <a:gd name="T8" fmla="*/ 32 w 32"/>
                  <a:gd name="T9" fmla="*/ 16 h 178"/>
                  <a:gd name="T10" fmla="*/ 32 w 32"/>
                  <a:gd name="T11" fmla="*/ 162 h 178"/>
                  <a:gd name="T12" fmla="*/ 16 w 32"/>
                  <a:gd name="T13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8">
                    <a:moveTo>
                      <a:pt x="16" y="178"/>
                    </a:move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1"/>
                      <a:pt x="25" y="178"/>
                      <a:pt x="16" y="1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243" name="Freeform 63">
                <a:extLst>
                  <a:ext uri="{FF2B5EF4-FFF2-40B4-BE49-F238E27FC236}">
                    <a16:creationId xmlns:a16="http://schemas.microsoft.com/office/drawing/2014/main" id="{BD8BFDEB-1295-479A-91BF-32C701B67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1464"/>
                <a:ext cx="56" cy="315"/>
              </a:xfrm>
              <a:custGeom>
                <a:avLst/>
                <a:gdLst>
                  <a:gd name="T0" fmla="*/ 16 w 32"/>
                  <a:gd name="T1" fmla="*/ 178 h 178"/>
                  <a:gd name="T2" fmla="*/ 0 w 32"/>
                  <a:gd name="T3" fmla="*/ 162 h 178"/>
                  <a:gd name="T4" fmla="*/ 0 w 32"/>
                  <a:gd name="T5" fmla="*/ 16 h 178"/>
                  <a:gd name="T6" fmla="*/ 16 w 32"/>
                  <a:gd name="T7" fmla="*/ 0 h 178"/>
                  <a:gd name="T8" fmla="*/ 32 w 32"/>
                  <a:gd name="T9" fmla="*/ 16 h 178"/>
                  <a:gd name="T10" fmla="*/ 32 w 32"/>
                  <a:gd name="T11" fmla="*/ 162 h 178"/>
                  <a:gd name="T12" fmla="*/ 16 w 32"/>
                  <a:gd name="T13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8">
                    <a:moveTo>
                      <a:pt x="16" y="178"/>
                    </a:move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1"/>
                      <a:pt x="25" y="178"/>
                      <a:pt x="16" y="1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244" name="Freeform 64">
                <a:extLst>
                  <a:ext uri="{FF2B5EF4-FFF2-40B4-BE49-F238E27FC236}">
                    <a16:creationId xmlns:a16="http://schemas.microsoft.com/office/drawing/2014/main" id="{0C9B5CE0-D3E6-4533-A12F-8A8E1BF01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" y="1464"/>
                <a:ext cx="56" cy="315"/>
              </a:xfrm>
              <a:custGeom>
                <a:avLst/>
                <a:gdLst>
                  <a:gd name="T0" fmla="*/ 16 w 32"/>
                  <a:gd name="T1" fmla="*/ 178 h 178"/>
                  <a:gd name="T2" fmla="*/ 0 w 32"/>
                  <a:gd name="T3" fmla="*/ 162 h 178"/>
                  <a:gd name="T4" fmla="*/ 0 w 32"/>
                  <a:gd name="T5" fmla="*/ 16 h 178"/>
                  <a:gd name="T6" fmla="*/ 16 w 32"/>
                  <a:gd name="T7" fmla="*/ 0 h 178"/>
                  <a:gd name="T8" fmla="*/ 32 w 32"/>
                  <a:gd name="T9" fmla="*/ 16 h 178"/>
                  <a:gd name="T10" fmla="*/ 32 w 32"/>
                  <a:gd name="T11" fmla="*/ 162 h 178"/>
                  <a:gd name="T12" fmla="*/ 16 w 32"/>
                  <a:gd name="T13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8">
                    <a:moveTo>
                      <a:pt x="16" y="178"/>
                    </a:move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1"/>
                      <a:pt x="25" y="178"/>
                      <a:pt x="16" y="1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245" name="Freeform 65">
                <a:extLst>
                  <a:ext uri="{FF2B5EF4-FFF2-40B4-BE49-F238E27FC236}">
                    <a16:creationId xmlns:a16="http://schemas.microsoft.com/office/drawing/2014/main" id="{D3434DBC-8C3C-4321-92B7-DB44BB618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1464"/>
                <a:ext cx="56" cy="315"/>
              </a:xfrm>
              <a:custGeom>
                <a:avLst/>
                <a:gdLst>
                  <a:gd name="T0" fmla="*/ 16 w 32"/>
                  <a:gd name="T1" fmla="*/ 178 h 178"/>
                  <a:gd name="T2" fmla="*/ 0 w 32"/>
                  <a:gd name="T3" fmla="*/ 162 h 178"/>
                  <a:gd name="T4" fmla="*/ 0 w 32"/>
                  <a:gd name="T5" fmla="*/ 16 h 178"/>
                  <a:gd name="T6" fmla="*/ 16 w 32"/>
                  <a:gd name="T7" fmla="*/ 0 h 178"/>
                  <a:gd name="T8" fmla="*/ 32 w 32"/>
                  <a:gd name="T9" fmla="*/ 16 h 178"/>
                  <a:gd name="T10" fmla="*/ 32 w 32"/>
                  <a:gd name="T11" fmla="*/ 162 h 178"/>
                  <a:gd name="T12" fmla="*/ 16 w 32"/>
                  <a:gd name="T13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8">
                    <a:moveTo>
                      <a:pt x="16" y="178"/>
                    </a:move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1"/>
                      <a:pt x="25" y="178"/>
                      <a:pt x="16" y="1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246" name="Freeform 66">
                <a:extLst>
                  <a:ext uri="{FF2B5EF4-FFF2-40B4-BE49-F238E27FC236}">
                    <a16:creationId xmlns:a16="http://schemas.microsoft.com/office/drawing/2014/main" id="{72278DB7-BDFA-4A31-8B80-DA4DEE2A9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" y="1464"/>
                <a:ext cx="56" cy="315"/>
              </a:xfrm>
              <a:custGeom>
                <a:avLst/>
                <a:gdLst>
                  <a:gd name="T0" fmla="*/ 16 w 32"/>
                  <a:gd name="T1" fmla="*/ 178 h 178"/>
                  <a:gd name="T2" fmla="*/ 0 w 32"/>
                  <a:gd name="T3" fmla="*/ 162 h 178"/>
                  <a:gd name="T4" fmla="*/ 0 w 32"/>
                  <a:gd name="T5" fmla="*/ 16 h 178"/>
                  <a:gd name="T6" fmla="*/ 16 w 32"/>
                  <a:gd name="T7" fmla="*/ 0 h 178"/>
                  <a:gd name="T8" fmla="*/ 32 w 32"/>
                  <a:gd name="T9" fmla="*/ 16 h 178"/>
                  <a:gd name="T10" fmla="*/ 32 w 32"/>
                  <a:gd name="T11" fmla="*/ 162 h 178"/>
                  <a:gd name="T12" fmla="*/ 16 w 32"/>
                  <a:gd name="T13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8">
                    <a:moveTo>
                      <a:pt x="16" y="178"/>
                    </a:move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1"/>
                      <a:pt x="25" y="178"/>
                      <a:pt x="16" y="1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247" name="Freeform 67">
                <a:extLst>
                  <a:ext uri="{FF2B5EF4-FFF2-40B4-BE49-F238E27FC236}">
                    <a16:creationId xmlns:a16="http://schemas.microsoft.com/office/drawing/2014/main" id="{60C6DC1B-6BDF-4DD8-A87D-80941BCD5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4" y="2059"/>
                <a:ext cx="56" cy="314"/>
              </a:xfrm>
              <a:custGeom>
                <a:avLst/>
                <a:gdLst>
                  <a:gd name="T0" fmla="*/ 16 w 32"/>
                  <a:gd name="T1" fmla="*/ 178 h 178"/>
                  <a:gd name="T2" fmla="*/ 0 w 32"/>
                  <a:gd name="T3" fmla="*/ 162 h 178"/>
                  <a:gd name="T4" fmla="*/ 0 w 32"/>
                  <a:gd name="T5" fmla="*/ 16 h 178"/>
                  <a:gd name="T6" fmla="*/ 16 w 32"/>
                  <a:gd name="T7" fmla="*/ 0 h 178"/>
                  <a:gd name="T8" fmla="*/ 32 w 32"/>
                  <a:gd name="T9" fmla="*/ 16 h 178"/>
                  <a:gd name="T10" fmla="*/ 32 w 32"/>
                  <a:gd name="T11" fmla="*/ 162 h 178"/>
                  <a:gd name="T12" fmla="*/ 16 w 32"/>
                  <a:gd name="T13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8">
                    <a:moveTo>
                      <a:pt x="16" y="178"/>
                    </a:move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1"/>
                      <a:pt x="25" y="178"/>
                      <a:pt x="16" y="1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248" name="Freeform 68">
                <a:extLst>
                  <a:ext uri="{FF2B5EF4-FFF2-40B4-BE49-F238E27FC236}">
                    <a16:creationId xmlns:a16="http://schemas.microsoft.com/office/drawing/2014/main" id="{1E143CBC-8359-4709-8CE8-7A83830C7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2059"/>
                <a:ext cx="56" cy="314"/>
              </a:xfrm>
              <a:custGeom>
                <a:avLst/>
                <a:gdLst>
                  <a:gd name="T0" fmla="*/ 16 w 32"/>
                  <a:gd name="T1" fmla="*/ 178 h 178"/>
                  <a:gd name="T2" fmla="*/ 0 w 32"/>
                  <a:gd name="T3" fmla="*/ 162 h 178"/>
                  <a:gd name="T4" fmla="*/ 0 w 32"/>
                  <a:gd name="T5" fmla="*/ 16 h 178"/>
                  <a:gd name="T6" fmla="*/ 16 w 32"/>
                  <a:gd name="T7" fmla="*/ 0 h 178"/>
                  <a:gd name="T8" fmla="*/ 32 w 32"/>
                  <a:gd name="T9" fmla="*/ 16 h 178"/>
                  <a:gd name="T10" fmla="*/ 32 w 32"/>
                  <a:gd name="T11" fmla="*/ 162 h 178"/>
                  <a:gd name="T12" fmla="*/ 16 w 32"/>
                  <a:gd name="T13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8">
                    <a:moveTo>
                      <a:pt x="16" y="178"/>
                    </a:move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1"/>
                      <a:pt x="25" y="178"/>
                      <a:pt x="16" y="1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249" name="Freeform 69">
                <a:extLst>
                  <a:ext uri="{FF2B5EF4-FFF2-40B4-BE49-F238E27FC236}">
                    <a16:creationId xmlns:a16="http://schemas.microsoft.com/office/drawing/2014/main" id="{CD320741-CB71-45D0-9A9D-DA69F23F2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" y="2059"/>
                <a:ext cx="56" cy="314"/>
              </a:xfrm>
              <a:custGeom>
                <a:avLst/>
                <a:gdLst>
                  <a:gd name="T0" fmla="*/ 16 w 32"/>
                  <a:gd name="T1" fmla="*/ 178 h 178"/>
                  <a:gd name="T2" fmla="*/ 0 w 32"/>
                  <a:gd name="T3" fmla="*/ 162 h 178"/>
                  <a:gd name="T4" fmla="*/ 0 w 32"/>
                  <a:gd name="T5" fmla="*/ 16 h 178"/>
                  <a:gd name="T6" fmla="*/ 16 w 32"/>
                  <a:gd name="T7" fmla="*/ 0 h 178"/>
                  <a:gd name="T8" fmla="*/ 32 w 32"/>
                  <a:gd name="T9" fmla="*/ 16 h 178"/>
                  <a:gd name="T10" fmla="*/ 32 w 32"/>
                  <a:gd name="T11" fmla="*/ 162 h 178"/>
                  <a:gd name="T12" fmla="*/ 16 w 32"/>
                  <a:gd name="T13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8">
                    <a:moveTo>
                      <a:pt x="16" y="178"/>
                    </a:move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1"/>
                      <a:pt x="25" y="178"/>
                      <a:pt x="16" y="1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250" name="Freeform 70">
                <a:extLst>
                  <a:ext uri="{FF2B5EF4-FFF2-40B4-BE49-F238E27FC236}">
                    <a16:creationId xmlns:a16="http://schemas.microsoft.com/office/drawing/2014/main" id="{67C90757-3AA4-42C0-8A13-691A613F6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2059"/>
                <a:ext cx="56" cy="314"/>
              </a:xfrm>
              <a:custGeom>
                <a:avLst/>
                <a:gdLst>
                  <a:gd name="T0" fmla="*/ 16 w 32"/>
                  <a:gd name="T1" fmla="*/ 178 h 178"/>
                  <a:gd name="T2" fmla="*/ 0 w 32"/>
                  <a:gd name="T3" fmla="*/ 162 h 178"/>
                  <a:gd name="T4" fmla="*/ 0 w 32"/>
                  <a:gd name="T5" fmla="*/ 16 h 178"/>
                  <a:gd name="T6" fmla="*/ 16 w 32"/>
                  <a:gd name="T7" fmla="*/ 0 h 178"/>
                  <a:gd name="T8" fmla="*/ 32 w 32"/>
                  <a:gd name="T9" fmla="*/ 16 h 178"/>
                  <a:gd name="T10" fmla="*/ 32 w 32"/>
                  <a:gd name="T11" fmla="*/ 162 h 178"/>
                  <a:gd name="T12" fmla="*/ 16 w 32"/>
                  <a:gd name="T13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8">
                    <a:moveTo>
                      <a:pt x="16" y="178"/>
                    </a:move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1"/>
                      <a:pt x="25" y="178"/>
                      <a:pt x="16" y="1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251" name="Freeform 71">
                <a:extLst>
                  <a:ext uri="{FF2B5EF4-FFF2-40B4-BE49-F238E27FC236}">
                    <a16:creationId xmlns:a16="http://schemas.microsoft.com/office/drawing/2014/main" id="{79B8C0B1-0BDC-4D16-8BF6-7565C5A6F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" y="2059"/>
                <a:ext cx="56" cy="314"/>
              </a:xfrm>
              <a:custGeom>
                <a:avLst/>
                <a:gdLst>
                  <a:gd name="T0" fmla="*/ 16 w 32"/>
                  <a:gd name="T1" fmla="*/ 178 h 178"/>
                  <a:gd name="T2" fmla="*/ 0 w 32"/>
                  <a:gd name="T3" fmla="*/ 162 h 178"/>
                  <a:gd name="T4" fmla="*/ 0 w 32"/>
                  <a:gd name="T5" fmla="*/ 16 h 178"/>
                  <a:gd name="T6" fmla="*/ 16 w 32"/>
                  <a:gd name="T7" fmla="*/ 0 h 178"/>
                  <a:gd name="T8" fmla="*/ 32 w 32"/>
                  <a:gd name="T9" fmla="*/ 16 h 178"/>
                  <a:gd name="T10" fmla="*/ 32 w 32"/>
                  <a:gd name="T11" fmla="*/ 162 h 178"/>
                  <a:gd name="T12" fmla="*/ 16 w 32"/>
                  <a:gd name="T13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8">
                    <a:moveTo>
                      <a:pt x="16" y="178"/>
                    </a:move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1"/>
                      <a:pt x="25" y="178"/>
                      <a:pt x="16" y="1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252" name="Freeform 72">
                <a:extLst>
                  <a:ext uri="{FF2B5EF4-FFF2-40B4-BE49-F238E27FC236}">
                    <a16:creationId xmlns:a16="http://schemas.microsoft.com/office/drawing/2014/main" id="{E08E7D87-BD34-46D3-9835-E182194E4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4" y="381"/>
                <a:ext cx="56" cy="201"/>
              </a:xfrm>
              <a:custGeom>
                <a:avLst/>
                <a:gdLst>
                  <a:gd name="T0" fmla="*/ 16 w 32"/>
                  <a:gd name="T1" fmla="*/ 114 h 114"/>
                  <a:gd name="T2" fmla="*/ 32 w 32"/>
                  <a:gd name="T3" fmla="*/ 98 h 114"/>
                  <a:gd name="T4" fmla="*/ 32 w 32"/>
                  <a:gd name="T5" fmla="*/ 0 h 114"/>
                  <a:gd name="T6" fmla="*/ 0 w 32"/>
                  <a:gd name="T7" fmla="*/ 8 h 114"/>
                  <a:gd name="T8" fmla="*/ 0 w 32"/>
                  <a:gd name="T9" fmla="*/ 98 h 114"/>
                  <a:gd name="T10" fmla="*/ 16 w 32"/>
                  <a:gd name="T11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14">
                    <a:moveTo>
                      <a:pt x="16" y="114"/>
                    </a:moveTo>
                    <a:cubicBezTo>
                      <a:pt x="25" y="114"/>
                      <a:pt x="32" y="107"/>
                      <a:pt x="32" y="98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1" y="2"/>
                      <a:pt x="11" y="5"/>
                      <a:pt x="0" y="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07"/>
                      <a:pt x="7" y="114"/>
                      <a:pt x="16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253" name="Freeform 73">
                <a:extLst>
                  <a:ext uri="{FF2B5EF4-FFF2-40B4-BE49-F238E27FC236}">
                    <a16:creationId xmlns:a16="http://schemas.microsoft.com/office/drawing/2014/main" id="{A9B88408-EF5C-41B2-BAEA-F9B82E7B5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354"/>
                <a:ext cx="56" cy="228"/>
              </a:xfrm>
              <a:custGeom>
                <a:avLst/>
                <a:gdLst>
                  <a:gd name="T0" fmla="*/ 16 w 32"/>
                  <a:gd name="T1" fmla="*/ 129 h 129"/>
                  <a:gd name="T2" fmla="*/ 32 w 32"/>
                  <a:gd name="T3" fmla="*/ 113 h 129"/>
                  <a:gd name="T4" fmla="*/ 32 w 32"/>
                  <a:gd name="T5" fmla="*/ 0 h 129"/>
                  <a:gd name="T6" fmla="*/ 0 w 32"/>
                  <a:gd name="T7" fmla="*/ 4 h 129"/>
                  <a:gd name="T8" fmla="*/ 0 w 32"/>
                  <a:gd name="T9" fmla="*/ 113 h 129"/>
                  <a:gd name="T10" fmla="*/ 16 w 32"/>
                  <a:gd name="T11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29">
                    <a:moveTo>
                      <a:pt x="16" y="129"/>
                    </a:moveTo>
                    <a:cubicBezTo>
                      <a:pt x="25" y="129"/>
                      <a:pt x="32" y="122"/>
                      <a:pt x="32" y="113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1" y="1"/>
                      <a:pt x="11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22"/>
                      <a:pt x="7" y="129"/>
                      <a:pt x="16" y="1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254" name="Freeform 74">
                <a:extLst>
                  <a:ext uri="{FF2B5EF4-FFF2-40B4-BE49-F238E27FC236}">
                    <a16:creationId xmlns:a16="http://schemas.microsoft.com/office/drawing/2014/main" id="{FAF1C4EF-0B48-4A70-B0AA-3460EE5AA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" y="347"/>
                <a:ext cx="56" cy="235"/>
              </a:xfrm>
              <a:custGeom>
                <a:avLst/>
                <a:gdLst>
                  <a:gd name="T0" fmla="*/ 16 w 32"/>
                  <a:gd name="T1" fmla="*/ 133 h 133"/>
                  <a:gd name="T2" fmla="*/ 32 w 32"/>
                  <a:gd name="T3" fmla="*/ 117 h 133"/>
                  <a:gd name="T4" fmla="*/ 32 w 32"/>
                  <a:gd name="T5" fmla="*/ 0 h 133"/>
                  <a:gd name="T6" fmla="*/ 16 w 32"/>
                  <a:gd name="T7" fmla="*/ 0 h 133"/>
                  <a:gd name="T8" fmla="*/ 0 w 32"/>
                  <a:gd name="T9" fmla="*/ 0 h 133"/>
                  <a:gd name="T10" fmla="*/ 0 w 32"/>
                  <a:gd name="T11" fmla="*/ 117 h 133"/>
                  <a:gd name="T12" fmla="*/ 16 w 32"/>
                  <a:gd name="T13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33">
                    <a:moveTo>
                      <a:pt x="16" y="133"/>
                    </a:moveTo>
                    <a:cubicBezTo>
                      <a:pt x="25" y="133"/>
                      <a:pt x="32" y="126"/>
                      <a:pt x="32" y="117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0"/>
                      <a:pt x="21" y="0"/>
                      <a:pt x="16" y="0"/>
                    </a:cubicBezTo>
                    <a:cubicBezTo>
                      <a:pt x="11" y="0"/>
                      <a:pt x="5" y="0"/>
                      <a:pt x="0" y="0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6"/>
                      <a:pt x="7" y="133"/>
                      <a:pt x="16" y="1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255" name="Freeform 75">
                <a:extLst>
                  <a:ext uri="{FF2B5EF4-FFF2-40B4-BE49-F238E27FC236}">
                    <a16:creationId xmlns:a16="http://schemas.microsoft.com/office/drawing/2014/main" id="{8CEEAB58-7379-4BC4-8100-D420CC35A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354"/>
                <a:ext cx="56" cy="228"/>
              </a:xfrm>
              <a:custGeom>
                <a:avLst/>
                <a:gdLst>
                  <a:gd name="T0" fmla="*/ 16 w 32"/>
                  <a:gd name="T1" fmla="*/ 129 h 129"/>
                  <a:gd name="T2" fmla="*/ 32 w 32"/>
                  <a:gd name="T3" fmla="*/ 113 h 129"/>
                  <a:gd name="T4" fmla="*/ 32 w 32"/>
                  <a:gd name="T5" fmla="*/ 4 h 129"/>
                  <a:gd name="T6" fmla="*/ 0 w 32"/>
                  <a:gd name="T7" fmla="*/ 0 h 129"/>
                  <a:gd name="T8" fmla="*/ 0 w 32"/>
                  <a:gd name="T9" fmla="*/ 113 h 129"/>
                  <a:gd name="T10" fmla="*/ 16 w 32"/>
                  <a:gd name="T11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29">
                    <a:moveTo>
                      <a:pt x="16" y="129"/>
                    </a:moveTo>
                    <a:cubicBezTo>
                      <a:pt x="25" y="129"/>
                      <a:pt x="32" y="122"/>
                      <a:pt x="32" y="113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21" y="2"/>
                      <a:pt x="11" y="1"/>
                      <a:pt x="0" y="0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22"/>
                      <a:pt x="7" y="129"/>
                      <a:pt x="16" y="1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256" name="Freeform 76">
                <a:extLst>
                  <a:ext uri="{FF2B5EF4-FFF2-40B4-BE49-F238E27FC236}">
                    <a16:creationId xmlns:a16="http://schemas.microsoft.com/office/drawing/2014/main" id="{997426B0-D9EB-48DC-B56B-ABDF46351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" y="381"/>
                <a:ext cx="56" cy="201"/>
              </a:xfrm>
              <a:custGeom>
                <a:avLst/>
                <a:gdLst>
                  <a:gd name="T0" fmla="*/ 16 w 32"/>
                  <a:gd name="T1" fmla="*/ 114 h 114"/>
                  <a:gd name="T2" fmla="*/ 32 w 32"/>
                  <a:gd name="T3" fmla="*/ 98 h 114"/>
                  <a:gd name="T4" fmla="*/ 32 w 32"/>
                  <a:gd name="T5" fmla="*/ 8 h 114"/>
                  <a:gd name="T6" fmla="*/ 0 w 32"/>
                  <a:gd name="T7" fmla="*/ 0 h 114"/>
                  <a:gd name="T8" fmla="*/ 0 w 32"/>
                  <a:gd name="T9" fmla="*/ 98 h 114"/>
                  <a:gd name="T10" fmla="*/ 16 w 32"/>
                  <a:gd name="T11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14">
                    <a:moveTo>
                      <a:pt x="16" y="114"/>
                    </a:moveTo>
                    <a:cubicBezTo>
                      <a:pt x="25" y="114"/>
                      <a:pt x="32" y="107"/>
                      <a:pt x="32" y="9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21" y="5"/>
                      <a:pt x="11" y="2"/>
                      <a:pt x="0" y="0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07"/>
                      <a:pt x="7" y="114"/>
                      <a:pt x="16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257" name="Freeform 77">
                <a:extLst>
                  <a:ext uri="{FF2B5EF4-FFF2-40B4-BE49-F238E27FC236}">
                    <a16:creationId xmlns:a16="http://schemas.microsoft.com/office/drawing/2014/main" id="{65A5A28A-C712-44CD-BEF7-4F7FBC1C9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4" y="2665"/>
                <a:ext cx="56" cy="194"/>
              </a:xfrm>
              <a:custGeom>
                <a:avLst/>
                <a:gdLst>
                  <a:gd name="T0" fmla="*/ 16 w 32"/>
                  <a:gd name="T1" fmla="*/ 0 h 110"/>
                  <a:gd name="T2" fmla="*/ 0 w 32"/>
                  <a:gd name="T3" fmla="*/ 16 h 110"/>
                  <a:gd name="T4" fmla="*/ 0 w 32"/>
                  <a:gd name="T5" fmla="*/ 102 h 110"/>
                  <a:gd name="T6" fmla="*/ 32 w 32"/>
                  <a:gd name="T7" fmla="*/ 110 h 110"/>
                  <a:gd name="T8" fmla="*/ 32 w 32"/>
                  <a:gd name="T9" fmla="*/ 16 h 110"/>
                  <a:gd name="T10" fmla="*/ 16 w 32"/>
                  <a:gd name="T1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10">
                    <a:moveTo>
                      <a:pt x="16" y="0"/>
                    </a:moveTo>
                    <a:cubicBezTo>
                      <a:pt x="7" y="0"/>
                      <a:pt x="0" y="8"/>
                      <a:pt x="0" y="16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1" y="105"/>
                      <a:pt x="21" y="108"/>
                      <a:pt x="32" y="110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8"/>
                      <a:pt x="25" y="0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258" name="Freeform 78">
                <a:extLst>
                  <a:ext uri="{FF2B5EF4-FFF2-40B4-BE49-F238E27FC236}">
                    <a16:creationId xmlns:a16="http://schemas.microsoft.com/office/drawing/2014/main" id="{E8518A5B-2BAC-444A-8391-69F1FD6F2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2665"/>
                <a:ext cx="56" cy="221"/>
              </a:xfrm>
              <a:custGeom>
                <a:avLst/>
                <a:gdLst>
                  <a:gd name="T0" fmla="*/ 16 w 32"/>
                  <a:gd name="T1" fmla="*/ 0 h 125"/>
                  <a:gd name="T2" fmla="*/ 0 w 32"/>
                  <a:gd name="T3" fmla="*/ 16 h 125"/>
                  <a:gd name="T4" fmla="*/ 0 w 32"/>
                  <a:gd name="T5" fmla="*/ 121 h 125"/>
                  <a:gd name="T6" fmla="*/ 32 w 32"/>
                  <a:gd name="T7" fmla="*/ 125 h 125"/>
                  <a:gd name="T8" fmla="*/ 32 w 32"/>
                  <a:gd name="T9" fmla="*/ 16 h 125"/>
                  <a:gd name="T10" fmla="*/ 16 w 32"/>
                  <a:gd name="T1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25">
                    <a:moveTo>
                      <a:pt x="16" y="0"/>
                    </a:moveTo>
                    <a:cubicBezTo>
                      <a:pt x="7" y="0"/>
                      <a:pt x="0" y="8"/>
                      <a:pt x="0" y="16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11" y="123"/>
                      <a:pt x="21" y="124"/>
                      <a:pt x="32" y="125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8"/>
                      <a:pt x="25" y="0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259" name="Freeform 79">
                <a:extLst>
                  <a:ext uri="{FF2B5EF4-FFF2-40B4-BE49-F238E27FC236}">
                    <a16:creationId xmlns:a16="http://schemas.microsoft.com/office/drawing/2014/main" id="{910A8ECC-8A5E-4F93-A473-3A9DA836C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" y="2665"/>
                <a:ext cx="56" cy="228"/>
              </a:xfrm>
              <a:custGeom>
                <a:avLst/>
                <a:gdLst>
                  <a:gd name="T0" fmla="*/ 16 w 32"/>
                  <a:gd name="T1" fmla="*/ 0 h 129"/>
                  <a:gd name="T2" fmla="*/ 0 w 32"/>
                  <a:gd name="T3" fmla="*/ 16 h 129"/>
                  <a:gd name="T4" fmla="*/ 0 w 32"/>
                  <a:gd name="T5" fmla="*/ 129 h 129"/>
                  <a:gd name="T6" fmla="*/ 16 w 32"/>
                  <a:gd name="T7" fmla="*/ 129 h 129"/>
                  <a:gd name="T8" fmla="*/ 32 w 32"/>
                  <a:gd name="T9" fmla="*/ 129 h 129"/>
                  <a:gd name="T10" fmla="*/ 32 w 32"/>
                  <a:gd name="T11" fmla="*/ 16 h 129"/>
                  <a:gd name="T12" fmla="*/ 16 w 32"/>
                  <a:gd name="T1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9">
                    <a:moveTo>
                      <a:pt x="16" y="0"/>
                    </a:moveTo>
                    <a:cubicBezTo>
                      <a:pt x="7" y="0"/>
                      <a:pt x="0" y="8"/>
                      <a:pt x="0" y="16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5" y="129"/>
                      <a:pt x="11" y="129"/>
                      <a:pt x="16" y="129"/>
                    </a:cubicBezTo>
                    <a:cubicBezTo>
                      <a:pt x="21" y="129"/>
                      <a:pt x="27" y="129"/>
                      <a:pt x="32" y="129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8"/>
                      <a:pt x="25" y="0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267" name="Freeform 80">
                <a:extLst>
                  <a:ext uri="{FF2B5EF4-FFF2-40B4-BE49-F238E27FC236}">
                    <a16:creationId xmlns:a16="http://schemas.microsoft.com/office/drawing/2014/main" id="{5DDF831F-9590-4889-AB9F-0F7EC80E2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2665"/>
                <a:ext cx="56" cy="221"/>
              </a:xfrm>
              <a:custGeom>
                <a:avLst/>
                <a:gdLst>
                  <a:gd name="T0" fmla="*/ 16 w 32"/>
                  <a:gd name="T1" fmla="*/ 0 h 125"/>
                  <a:gd name="T2" fmla="*/ 0 w 32"/>
                  <a:gd name="T3" fmla="*/ 16 h 125"/>
                  <a:gd name="T4" fmla="*/ 0 w 32"/>
                  <a:gd name="T5" fmla="*/ 125 h 125"/>
                  <a:gd name="T6" fmla="*/ 32 w 32"/>
                  <a:gd name="T7" fmla="*/ 121 h 125"/>
                  <a:gd name="T8" fmla="*/ 32 w 32"/>
                  <a:gd name="T9" fmla="*/ 16 h 125"/>
                  <a:gd name="T10" fmla="*/ 16 w 32"/>
                  <a:gd name="T1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25">
                    <a:moveTo>
                      <a:pt x="16" y="0"/>
                    </a:moveTo>
                    <a:cubicBezTo>
                      <a:pt x="7" y="0"/>
                      <a:pt x="0" y="8"/>
                      <a:pt x="0" y="16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11" y="124"/>
                      <a:pt x="21" y="123"/>
                      <a:pt x="32" y="121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8"/>
                      <a:pt x="25" y="0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269" name="Freeform 81">
                <a:extLst>
                  <a:ext uri="{FF2B5EF4-FFF2-40B4-BE49-F238E27FC236}">
                    <a16:creationId xmlns:a16="http://schemas.microsoft.com/office/drawing/2014/main" id="{DD2D8839-F1AA-41FE-8E7B-8F48228B0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" y="2665"/>
                <a:ext cx="56" cy="194"/>
              </a:xfrm>
              <a:custGeom>
                <a:avLst/>
                <a:gdLst>
                  <a:gd name="T0" fmla="*/ 16 w 32"/>
                  <a:gd name="T1" fmla="*/ 0 h 110"/>
                  <a:gd name="T2" fmla="*/ 0 w 32"/>
                  <a:gd name="T3" fmla="*/ 16 h 110"/>
                  <a:gd name="T4" fmla="*/ 0 w 32"/>
                  <a:gd name="T5" fmla="*/ 110 h 110"/>
                  <a:gd name="T6" fmla="*/ 32 w 32"/>
                  <a:gd name="T7" fmla="*/ 102 h 110"/>
                  <a:gd name="T8" fmla="*/ 32 w 32"/>
                  <a:gd name="T9" fmla="*/ 16 h 110"/>
                  <a:gd name="T10" fmla="*/ 16 w 32"/>
                  <a:gd name="T1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10">
                    <a:moveTo>
                      <a:pt x="16" y="0"/>
                    </a:moveTo>
                    <a:cubicBezTo>
                      <a:pt x="7" y="0"/>
                      <a:pt x="0" y="8"/>
                      <a:pt x="0" y="16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11" y="108"/>
                      <a:pt x="21" y="105"/>
                      <a:pt x="32" y="102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8"/>
                      <a:pt x="25" y="0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60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</p:grpSp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84CB3536-3315-4AA5-B64A-C322B0AFA2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/>
            <a:srcRect t="21186" b="21186"/>
            <a:stretch/>
          </p:blipFill>
          <p:spPr>
            <a:xfrm>
              <a:off x="8232058" y="1597651"/>
              <a:ext cx="379049" cy="129152"/>
            </a:xfrm>
            <a:prstGeom prst="rect">
              <a:avLst/>
            </a:prstGeom>
          </p:spPr>
        </p:pic>
        <p:pic>
          <p:nvPicPr>
            <p:cNvPr id="173" name="Picture 8" descr="mage result for kubernetes logo">
              <a:extLst>
                <a:ext uri="{FF2B5EF4-FFF2-40B4-BE49-F238E27FC236}">
                  <a16:creationId xmlns:a16="http://schemas.microsoft.com/office/drawing/2014/main" id="{D4CB7492-3D6B-43B7-A7C4-38F1E6E39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2102" y="1343353"/>
              <a:ext cx="318961" cy="16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8D8769CE-E72B-4527-AA2A-C406EF1CB44F}"/>
              </a:ext>
            </a:extLst>
          </p:cNvPr>
          <p:cNvGrpSpPr/>
          <p:nvPr/>
        </p:nvGrpSpPr>
        <p:grpSpPr>
          <a:xfrm>
            <a:off x="6859143" y="1973295"/>
            <a:ext cx="1852415" cy="970837"/>
            <a:chOff x="6964341" y="1963177"/>
            <a:chExt cx="1646766" cy="863058"/>
          </a:xfrm>
        </p:grpSpPr>
        <p:pic>
          <p:nvPicPr>
            <p:cNvPr id="274" name="Picture 273">
              <a:extLst>
                <a:ext uri="{FF2B5EF4-FFF2-40B4-BE49-F238E27FC236}">
                  <a16:creationId xmlns:a16="http://schemas.microsoft.com/office/drawing/2014/main" id="{F6C47BFD-8584-4A82-8DBC-A2D78D023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695453" y="1983583"/>
              <a:ext cx="340684" cy="109923"/>
            </a:xfrm>
            <a:prstGeom prst="rect">
              <a:avLst/>
            </a:prstGeom>
          </p:spPr>
        </p:pic>
        <p:pic>
          <p:nvPicPr>
            <p:cNvPr id="275" name="Picture 274">
              <a:extLst>
                <a:ext uri="{FF2B5EF4-FFF2-40B4-BE49-F238E27FC236}">
                  <a16:creationId xmlns:a16="http://schemas.microsoft.com/office/drawing/2014/main" id="{87A98FE4-91E6-4E00-8791-DC93D98A4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8117764" y="1963177"/>
              <a:ext cx="198555" cy="198555"/>
            </a:xfrm>
            <a:prstGeom prst="rect">
              <a:avLst/>
            </a:prstGeom>
          </p:spPr>
        </p:pic>
        <p:pic>
          <p:nvPicPr>
            <p:cNvPr id="311" name="Picture 310">
              <a:extLst>
                <a:ext uri="{FF2B5EF4-FFF2-40B4-BE49-F238E27FC236}">
                  <a16:creationId xmlns:a16="http://schemas.microsoft.com/office/drawing/2014/main" id="{344DAA37-81CE-4AA1-85E8-13F25F600F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/>
            <a:srcRect t="21186" b="21186"/>
            <a:stretch/>
          </p:blipFill>
          <p:spPr>
            <a:xfrm>
              <a:off x="8232058" y="2450465"/>
              <a:ext cx="379049" cy="129152"/>
            </a:xfrm>
            <a:prstGeom prst="rect">
              <a:avLst/>
            </a:prstGeom>
          </p:spPr>
        </p:pic>
        <p:pic>
          <p:nvPicPr>
            <p:cNvPr id="312" name="Picture 311">
              <a:extLst>
                <a:ext uri="{FF2B5EF4-FFF2-40B4-BE49-F238E27FC236}">
                  <a16:creationId xmlns:a16="http://schemas.microsoft.com/office/drawing/2014/main" id="{A78F267B-B0E7-439F-B640-7CAAF9CC6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0710" y="2162846"/>
              <a:ext cx="442118" cy="442118"/>
            </a:xfrm>
            <a:prstGeom prst="rect">
              <a:avLst/>
            </a:prstGeom>
          </p:spPr>
        </p:pic>
        <p:pic>
          <p:nvPicPr>
            <p:cNvPr id="313" name="Picture 8" descr="mage result for kubernetes logo">
              <a:extLst>
                <a:ext uri="{FF2B5EF4-FFF2-40B4-BE49-F238E27FC236}">
                  <a16:creationId xmlns:a16="http://schemas.microsoft.com/office/drawing/2014/main" id="{31CCD397-021B-4243-ACF9-8FB1F8755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2102" y="2204517"/>
              <a:ext cx="318961" cy="16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4" name="Picture 6" descr="Image result for microsoft azure pack">
              <a:extLst>
                <a:ext uri="{FF2B5EF4-FFF2-40B4-BE49-F238E27FC236}">
                  <a16:creationId xmlns:a16="http://schemas.microsoft.com/office/drawing/2014/main" id="{6E8D0116-C1DD-4B68-8885-A70B6D722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5164" y="2609882"/>
              <a:ext cx="305337" cy="216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09F72FE2-AC31-4BFF-98C3-EBB87B31F399}"/>
                </a:ext>
              </a:extLst>
            </p:cNvPr>
            <p:cNvSpPr txBox="1"/>
            <p:nvPr/>
          </p:nvSpPr>
          <p:spPr>
            <a:xfrm>
              <a:off x="6964341" y="2207191"/>
              <a:ext cx="782466" cy="377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68580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rgbClr val="005073"/>
                  </a:solidFill>
                  <a:latin typeface="CiscoSansTT ExtraLight" panose="020B0303020201020303" pitchFamily="34" charset="0"/>
                </a:rPr>
                <a:t>Private Cloud</a:t>
              </a:r>
            </a:p>
          </p:txBody>
        </p:sp>
      </p:grp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0094FE71-7CA9-4971-B2E4-B1207E1DBED2}"/>
              </a:ext>
            </a:extLst>
          </p:cNvPr>
          <p:cNvCxnSpPr/>
          <p:nvPr/>
        </p:nvCxnSpPr>
        <p:spPr>
          <a:xfrm>
            <a:off x="6978651" y="1868522"/>
            <a:ext cx="1670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A9F52861-7A8B-42CE-8BB0-226B44A19D13}"/>
              </a:ext>
            </a:extLst>
          </p:cNvPr>
          <p:cNvCxnSpPr/>
          <p:nvPr/>
        </p:nvCxnSpPr>
        <p:spPr>
          <a:xfrm>
            <a:off x="6978651" y="2991203"/>
            <a:ext cx="1670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DE6BB047-7984-4D02-95D0-956C69E7C8EE}"/>
              </a:ext>
            </a:extLst>
          </p:cNvPr>
          <p:cNvCxnSpPr/>
          <p:nvPr/>
        </p:nvCxnSpPr>
        <p:spPr>
          <a:xfrm>
            <a:off x="6978651" y="4134203"/>
            <a:ext cx="1670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age result for azure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28" y="3734779"/>
            <a:ext cx="440784" cy="31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457044" y="4737455"/>
            <a:ext cx="1079086" cy="1707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DF8344-5282-4E45-B3CC-A043B2460E7A}"/>
              </a:ext>
            </a:extLst>
          </p:cNvPr>
          <p:cNvSpPr/>
          <p:nvPr/>
        </p:nvSpPr>
        <p:spPr>
          <a:xfrm>
            <a:off x="437766" y="818376"/>
            <a:ext cx="85633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500" dirty="0">
                <a:solidFill>
                  <a:srgbClr val="00BCEB"/>
                </a:solidFill>
                <a:latin typeface="CiscoSansTT ExtraLight"/>
                <a:cs typeface="CiscoSansTT" panose="020B0503020201020303" pitchFamily="34" charset="0"/>
              </a:rPr>
              <a:t>Multicloud management platform securely design, deploy, and optimize anywhere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88A56A43-C3C3-4C26-B747-F2ABC9390C3E}"/>
              </a:ext>
            </a:extLst>
          </p:cNvPr>
          <p:cNvSpPr/>
          <p:nvPr/>
        </p:nvSpPr>
        <p:spPr>
          <a:xfrm>
            <a:off x="2657070" y="4247829"/>
            <a:ext cx="1914526" cy="400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200" dirty="0">
                <a:solidFill>
                  <a:srgbClr val="005073"/>
                </a:solidFill>
                <a:latin typeface="CiscoSansTT ExtraLight" panose="020B0303020201020303" pitchFamily="34" charset="0"/>
              </a:rPr>
              <a:t>One Integrated </a:t>
            </a:r>
            <a:br>
              <a:rPr lang="en-US" sz="1200" dirty="0">
                <a:solidFill>
                  <a:srgbClr val="005073"/>
                </a:solidFill>
                <a:latin typeface="CiscoSansTT ExtraLight" panose="020B0303020201020303" pitchFamily="34" charset="0"/>
              </a:rPr>
            </a:br>
            <a:r>
              <a:rPr lang="en-US" sz="1200" dirty="0">
                <a:solidFill>
                  <a:srgbClr val="005073"/>
                </a:solidFill>
                <a:latin typeface="CiscoSansTT ExtraLight" panose="020B0303020201020303" pitchFamily="34" charset="0"/>
              </a:rPr>
              <a:t>Platform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2B4F5E-15DD-45CC-8052-E3FB5CD6FE1A}"/>
              </a:ext>
            </a:extLst>
          </p:cNvPr>
          <p:cNvGrpSpPr/>
          <p:nvPr/>
        </p:nvGrpSpPr>
        <p:grpSpPr>
          <a:xfrm>
            <a:off x="396106" y="2446563"/>
            <a:ext cx="3295379" cy="2125315"/>
            <a:chOff x="1329578" y="4596826"/>
            <a:chExt cx="3235010" cy="152328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4323A20-0828-4933-A350-D733431B15CA}"/>
                </a:ext>
              </a:extLst>
            </p:cNvPr>
            <p:cNvGrpSpPr/>
            <p:nvPr/>
          </p:nvGrpSpPr>
          <p:grpSpPr>
            <a:xfrm>
              <a:off x="1329578" y="4596826"/>
              <a:ext cx="2599630" cy="1523287"/>
              <a:chOff x="-2710754" y="1446484"/>
              <a:chExt cx="2599630" cy="1523287"/>
            </a:xfrm>
          </p:grpSpPr>
          <p:sp>
            <p:nvSpPr>
              <p:cNvPr id="238" name="Rounded Rectangle 229">
                <a:extLst>
                  <a:ext uri="{FF2B5EF4-FFF2-40B4-BE49-F238E27FC236}">
                    <a16:creationId xmlns:a16="http://schemas.microsoft.com/office/drawing/2014/main" id="{0A691C04-37B0-439B-8DCF-3C2AAB142C59}"/>
                  </a:ext>
                </a:extLst>
              </p:cNvPr>
              <p:cNvSpPr/>
              <p:nvPr/>
            </p:nvSpPr>
            <p:spPr>
              <a:xfrm>
                <a:off x="-2710754" y="1446484"/>
                <a:ext cx="2599630" cy="1523287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lIns="0" tIns="45720" rIns="0" bIns="45720" anchor="t"/>
              <a:lstStyle/>
              <a:p>
                <a:pPr algn="ctr" defTabSz="457178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FFFFFF"/>
                  </a:solidFill>
                  <a:latin typeface="CiscoSansTT ExtraLight"/>
                  <a:ea typeface="ＭＳ Ｐゴシック" charset="0"/>
                  <a:cs typeface="CiscoSansTT Light" panose="020B0503020201020303" pitchFamily="34" charset="0"/>
                  <a:sym typeface="Arial"/>
                </a:endParaRPr>
              </a:p>
            </p:txBody>
          </p:sp>
          <p:pic>
            <p:nvPicPr>
              <p:cNvPr id="234" name="Picture 233" descr="Screen Shot 2015-11-15 at 1.02.36 PM.png">
                <a:extLst>
                  <a:ext uri="{FF2B5EF4-FFF2-40B4-BE49-F238E27FC236}">
                    <a16:creationId xmlns:a16="http://schemas.microsoft.com/office/drawing/2014/main" id="{7D22EBE7-949E-DE4F-AB72-E91DA17B7C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94" t="1558" b="1279"/>
              <a:stretch/>
            </p:blipFill>
            <p:spPr>
              <a:xfrm>
                <a:off x="-2621165" y="1540103"/>
                <a:ext cx="2420453" cy="1343692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46953222-296E-41D0-AB08-8F4B948B77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2848" y="4936608"/>
              <a:ext cx="631740" cy="92140"/>
            </a:xfrm>
            <a:prstGeom prst="line">
              <a:avLst/>
            </a:prstGeom>
            <a:ln w="19050">
              <a:solidFill>
                <a:schemeClr val="tx2"/>
              </a:solidFill>
              <a:prstDash val="solid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1C77518B-1103-D747-ABA5-A4C577F03F36}"/>
              </a:ext>
            </a:extLst>
          </p:cNvPr>
          <p:cNvGrpSpPr/>
          <p:nvPr/>
        </p:nvGrpSpPr>
        <p:grpSpPr>
          <a:xfrm>
            <a:off x="3734720" y="2035549"/>
            <a:ext cx="1404098" cy="1443262"/>
            <a:chOff x="5248882" y="2964308"/>
            <a:chExt cx="1679721" cy="1726571"/>
          </a:xfrm>
        </p:grpSpPr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E8810758-3BF5-684F-AC37-0D4CA0A7D758}"/>
                </a:ext>
              </a:extLst>
            </p:cNvPr>
            <p:cNvSpPr/>
            <p:nvPr/>
          </p:nvSpPr>
          <p:spPr>
            <a:xfrm>
              <a:off x="5282282" y="3002957"/>
              <a:ext cx="1599768" cy="1599768"/>
            </a:xfrm>
            <a:prstGeom prst="ellipse">
              <a:avLst/>
            </a:prstGeom>
            <a:noFill/>
            <a:ln w="2032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50" dirty="0">
                <a:solidFill>
                  <a:srgbClr val="005073"/>
                </a:solidFill>
                <a:latin typeface="CiscoSansTT ExtraLight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72803A9A-03E9-4342-BE4F-F7DFCFC07F3D}"/>
                </a:ext>
              </a:extLst>
            </p:cNvPr>
            <p:cNvSpPr/>
            <p:nvPr/>
          </p:nvSpPr>
          <p:spPr>
            <a:xfrm>
              <a:off x="5297726" y="3030091"/>
              <a:ext cx="1584324" cy="1599336"/>
            </a:xfrm>
            <a:prstGeom prst="rect">
              <a:avLst/>
            </a:pr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 defTabSz="685800"/>
              <a:r>
                <a:rPr lang="en-US" sz="750" b="1" spc="75" dirty="0">
                  <a:solidFill>
                    <a:srgbClr val="FFFFFF"/>
                  </a:solidFill>
                  <a:latin typeface="CiscoSansTT" panose="020B0503020201020303" pitchFamily="34" charset="0"/>
                  <a:cs typeface="CiscoSansTT" panose="020B0503020201020303" pitchFamily="34" charset="0"/>
                </a:rPr>
                <a:t>DESIGN</a:t>
              </a:r>
              <a:endParaRPr lang="en-US" sz="750" b="1" spc="75" dirty="0">
                <a:solidFill>
                  <a:srgbClr val="282828"/>
                </a:solidFill>
                <a:latin typeface="CiscoSansTT" panose="020B0503020201020303" pitchFamily="34" charset="0"/>
                <a:cs typeface="CiscoSansTT" panose="020B0503020201020303" pitchFamily="34" charset="0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4D725D53-65FB-9144-9667-E16CF4C0A8BD}"/>
                </a:ext>
              </a:extLst>
            </p:cNvPr>
            <p:cNvSpPr/>
            <p:nvPr/>
          </p:nvSpPr>
          <p:spPr>
            <a:xfrm rot="3486549">
              <a:off x="5277252" y="2964127"/>
              <a:ext cx="1635932" cy="1666771"/>
            </a:xfrm>
            <a:prstGeom prst="rect">
              <a:avLst/>
            </a:prstGeom>
          </p:spPr>
          <p:txBody>
            <a:bodyPr wrap="none">
              <a:prstTxWarp prst="textArchDown">
                <a:avLst/>
              </a:prstTxWarp>
              <a:spAutoFit/>
            </a:bodyPr>
            <a:lstStyle/>
            <a:p>
              <a:pPr algn="ctr" defTabSz="685800"/>
              <a:r>
                <a:rPr lang="en-US" sz="750" b="1" spc="75" dirty="0">
                  <a:solidFill>
                    <a:srgbClr val="FFFFFF"/>
                  </a:solidFill>
                  <a:latin typeface="CiscoSansTT" panose="020B0503020201020303" pitchFamily="34" charset="0"/>
                  <a:cs typeface="CiscoSansTT" panose="020B0503020201020303" pitchFamily="34" charset="0"/>
                </a:rPr>
                <a:t>OPTIMIZE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4304CCBE-6556-E646-9BF1-3B0E206FCF54}"/>
                </a:ext>
              </a:extLst>
            </p:cNvPr>
            <p:cNvSpPr/>
            <p:nvPr/>
          </p:nvSpPr>
          <p:spPr>
            <a:xfrm rot="18255273">
              <a:off x="5264302" y="2948888"/>
              <a:ext cx="1635932" cy="1666771"/>
            </a:xfrm>
            <a:prstGeom prst="rect">
              <a:avLst/>
            </a:prstGeom>
          </p:spPr>
          <p:txBody>
            <a:bodyPr wrap="none">
              <a:prstTxWarp prst="textArchDown">
                <a:avLst/>
              </a:prstTxWarp>
              <a:spAutoFit/>
            </a:bodyPr>
            <a:lstStyle/>
            <a:p>
              <a:pPr algn="ctr" defTabSz="685800"/>
              <a:r>
                <a:rPr lang="en-US" sz="750" b="1" spc="75" dirty="0">
                  <a:solidFill>
                    <a:srgbClr val="FFFFFF"/>
                  </a:solidFill>
                  <a:latin typeface="CiscoSansTT" panose="020B0503020201020303" pitchFamily="34" charset="0"/>
                  <a:cs typeface="CiscoSansTT" panose="020B0503020201020303" pitchFamily="34" charset="0"/>
                </a:rPr>
                <a:t>DEPLOY</a:t>
              </a: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A17C1EF8-4D25-014C-9962-B5A1882604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9772" y="3354100"/>
              <a:ext cx="149464" cy="8636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A2956D0C-304B-F54F-B54B-8FD7319809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04313" y="3365492"/>
              <a:ext cx="158710" cy="90512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F1FE5DB1-1197-8A4A-9B99-88DD32998C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74773" y="4517945"/>
              <a:ext cx="516" cy="17293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69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3E53734-0FE4-46CC-9401-754022CEA565}"/>
              </a:ext>
            </a:extLst>
          </p:cNvPr>
          <p:cNvSpPr/>
          <p:nvPr/>
        </p:nvSpPr>
        <p:spPr>
          <a:xfrm>
            <a:off x="1436473" y="3225527"/>
            <a:ext cx="6376087" cy="897962"/>
          </a:xfrm>
          <a:prstGeom prst="roundRect">
            <a:avLst>
              <a:gd name="adj" fmla="val 50000"/>
            </a:avLst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dirty="0">
              <a:solidFill>
                <a:srgbClr val="005073"/>
              </a:solidFill>
              <a:latin typeface="CiscoSansTT ExtraLight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9FF74D5-C2C3-4513-9873-BB2A94F1E7CB}"/>
              </a:ext>
            </a:extLst>
          </p:cNvPr>
          <p:cNvSpPr/>
          <p:nvPr/>
        </p:nvSpPr>
        <p:spPr>
          <a:xfrm>
            <a:off x="620486" y="1333046"/>
            <a:ext cx="7903029" cy="310993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dirty="0">
              <a:solidFill>
                <a:srgbClr val="005073"/>
              </a:solidFill>
              <a:latin typeface="CiscoSansTT Extra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F38BD-BB6F-4C9B-BD75-CF7E8148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CloudCenter Suite </a:t>
            </a:r>
            <a:br>
              <a:rPr lang="en-US" dirty="0"/>
            </a:br>
            <a:r>
              <a:rPr lang="en-US" sz="1800" dirty="0">
                <a:solidFill>
                  <a:schemeClr val="accent1"/>
                </a:solidFill>
                <a:latin typeface="+mn-lt"/>
                <a:cs typeface="CiscoSansTT" panose="020B0503020201020303" pitchFamily="34" charset="0"/>
              </a:rPr>
              <a:t>What’s new</a:t>
            </a:r>
            <a:endParaRPr lang="en-US" sz="1800" dirty="0">
              <a:solidFill>
                <a:srgbClr val="FF0000"/>
              </a:solidFill>
              <a:latin typeface="+mn-lt"/>
              <a:cs typeface="CiscoSansTT" panose="020B0503020201020303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D4FE67F-7511-4BDB-92B7-CF2B0A09B62C}"/>
              </a:ext>
            </a:extLst>
          </p:cNvPr>
          <p:cNvGrpSpPr>
            <a:grpSpLocks/>
          </p:cNvGrpSpPr>
          <p:nvPr/>
        </p:nvGrpSpPr>
        <p:grpSpPr>
          <a:xfrm>
            <a:off x="1947248" y="1615866"/>
            <a:ext cx="685800" cy="685800"/>
            <a:chOff x="4367213" y="2944813"/>
            <a:chExt cx="968375" cy="97313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107FF9-22C6-4B11-8D88-B1A2951CD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7213" y="2944813"/>
              <a:ext cx="968375" cy="97313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C34941E-0C06-413E-8865-64A92A98E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6" y="3117850"/>
              <a:ext cx="749300" cy="800100"/>
            </a:xfrm>
            <a:custGeom>
              <a:avLst/>
              <a:gdLst>
                <a:gd name="T0" fmla="*/ 144 w 200"/>
                <a:gd name="T1" fmla="*/ 42 h 212"/>
                <a:gd name="T2" fmla="*/ 144 w 200"/>
                <a:gd name="T3" fmla="*/ 42 h 212"/>
                <a:gd name="T4" fmla="*/ 144 w 200"/>
                <a:gd name="T5" fmla="*/ 42 h 212"/>
                <a:gd name="T6" fmla="*/ 72 w 200"/>
                <a:gd name="T7" fmla="*/ 0 h 212"/>
                <a:gd name="T8" fmla="*/ 0 w 200"/>
                <a:gd name="T9" fmla="*/ 42 h 212"/>
                <a:gd name="T10" fmla="*/ 0 w 200"/>
                <a:gd name="T11" fmla="*/ 125 h 212"/>
                <a:gd name="T12" fmla="*/ 86 w 200"/>
                <a:gd name="T13" fmla="*/ 212 h 212"/>
                <a:gd name="T14" fmla="*/ 116 w 200"/>
                <a:gd name="T15" fmla="*/ 205 h 212"/>
                <a:gd name="T16" fmla="*/ 116 w 200"/>
                <a:gd name="T17" fmla="*/ 205 h 212"/>
                <a:gd name="T18" fmla="*/ 187 w 200"/>
                <a:gd name="T19" fmla="*/ 141 h 212"/>
                <a:gd name="T20" fmla="*/ 187 w 200"/>
                <a:gd name="T21" fmla="*/ 141 h 212"/>
                <a:gd name="T22" fmla="*/ 194 w 200"/>
                <a:gd name="T23" fmla="*/ 125 h 212"/>
                <a:gd name="T24" fmla="*/ 194 w 200"/>
                <a:gd name="T25" fmla="*/ 124 h 212"/>
                <a:gd name="T26" fmla="*/ 199 w 200"/>
                <a:gd name="T27" fmla="*/ 107 h 212"/>
                <a:gd name="T28" fmla="*/ 199 w 200"/>
                <a:gd name="T29" fmla="*/ 107 h 212"/>
                <a:gd name="T30" fmla="*/ 200 w 200"/>
                <a:gd name="T31" fmla="*/ 98 h 212"/>
                <a:gd name="T32" fmla="*/ 144 w 200"/>
                <a:gd name="T33" fmla="*/ 4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212">
                  <a:moveTo>
                    <a:pt x="144" y="42"/>
                  </a:moveTo>
                  <a:cubicBezTo>
                    <a:pt x="144" y="42"/>
                    <a:pt x="144" y="42"/>
                    <a:pt x="144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86" y="212"/>
                    <a:pt x="86" y="212"/>
                    <a:pt x="86" y="212"/>
                  </a:cubicBezTo>
                  <a:cubicBezTo>
                    <a:pt x="97" y="210"/>
                    <a:pt x="107" y="208"/>
                    <a:pt x="116" y="205"/>
                  </a:cubicBezTo>
                  <a:cubicBezTo>
                    <a:pt x="116" y="205"/>
                    <a:pt x="116" y="205"/>
                    <a:pt x="116" y="205"/>
                  </a:cubicBezTo>
                  <a:cubicBezTo>
                    <a:pt x="147" y="193"/>
                    <a:pt x="173" y="170"/>
                    <a:pt x="187" y="141"/>
                  </a:cubicBezTo>
                  <a:cubicBezTo>
                    <a:pt x="187" y="141"/>
                    <a:pt x="187" y="141"/>
                    <a:pt x="187" y="141"/>
                  </a:cubicBezTo>
                  <a:cubicBezTo>
                    <a:pt x="190" y="136"/>
                    <a:pt x="192" y="131"/>
                    <a:pt x="194" y="125"/>
                  </a:cubicBezTo>
                  <a:cubicBezTo>
                    <a:pt x="194" y="125"/>
                    <a:pt x="194" y="125"/>
                    <a:pt x="194" y="124"/>
                  </a:cubicBezTo>
                  <a:cubicBezTo>
                    <a:pt x="196" y="119"/>
                    <a:pt x="198" y="113"/>
                    <a:pt x="199" y="107"/>
                  </a:cubicBezTo>
                  <a:cubicBezTo>
                    <a:pt x="199" y="107"/>
                    <a:pt x="199" y="107"/>
                    <a:pt x="199" y="107"/>
                  </a:cubicBezTo>
                  <a:cubicBezTo>
                    <a:pt x="199" y="104"/>
                    <a:pt x="200" y="101"/>
                    <a:pt x="200" y="98"/>
                  </a:cubicBezTo>
                  <a:lnTo>
                    <a:pt x="144" y="4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19A406B-8B40-4715-99D8-0333D0D1C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1526" y="3117850"/>
              <a:ext cx="539750" cy="630238"/>
            </a:xfrm>
            <a:custGeom>
              <a:avLst/>
              <a:gdLst>
                <a:gd name="T0" fmla="*/ 170 w 340"/>
                <a:gd name="T1" fmla="*/ 0 h 397"/>
                <a:gd name="T2" fmla="*/ 0 w 340"/>
                <a:gd name="T3" fmla="*/ 100 h 397"/>
                <a:gd name="T4" fmla="*/ 0 w 340"/>
                <a:gd name="T5" fmla="*/ 297 h 397"/>
                <a:gd name="T6" fmla="*/ 170 w 340"/>
                <a:gd name="T7" fmla="*/ 397 h 397"/>
                <a:gd name="T8" fmla="*/ 340 w 340"/>
                <a:gd name="T9" fmla="*/ 297 h 397"/>
                <a:gd name="T10" fmla="*/ 340 w 340"/>
                <a:gd name="T11" fmla="*/ 100 h 397"/>
                <a:gd name="T12" fmla="*/ 170 w 340"/>
                <a:gd name="T13" fmla="*/ 0 h 397"/>
                <a:gd name="T14" fmla="*/ 300 w 340"/>
                <a:gd name="T15" fmla="*/ 273 h 397"/>
                <a:gd name="T16" fmla="*/ 170 w 340"/>
                <a:gd name="T17" fmla="*/ 349 h 397"/>
                <a:gd name="T18" fmla="*/ 40 w 340"/>
                <a:gd name="T19" fmla="*/ 273 h 397"/>
                <a:gd name="T20" fmla="*/ 40 w 340"/>
                <a:gd name="T21" fmla="*/ 124 h 397"/>
                <a:gd name="T22" fmla="*/ 170 w 340"/>
                <a:gd name="T23" fmla="*/ 48 h 397"/>
                <a:gd name="T24" fmla="*/ 300 w 340"/>
                <a:gd name="T25" fmla="*/ 124 h 397"/>
                <a:gd name="T26" fmla="*/ 300 w 340"/>
                <a:gd name="T27" fmla="*/ 27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0" h="397">
                  <a:moveTo>
                    <a:pt x="170" y="0"/>
                  </a:moveTo>
                  <a:lnTo>
                    <a:pt x="0" y="100"/>
                  </a:lnTo>
                  <a:lnTo>
                    <a:pt x="0" y="297"/>
                  </a:lnTo>
                  <a:lnTo>
                    <a:pt x="170" y="397"/>
                  </a:lnTo>
                  <a:lnTo>
                    <a:pt x="340" y="297"/>
                  </a:lnTo>
                  <a:lnTo>
                    <a:pt x="340" y="100"/>
                  </a:lnTo>
                  <a:lnTo>
                    <a:pt x="170" y="0"/>
                  </a:lnTo>
                  <a:close/>
                  <a:moveTo>
                    <a:pt x="300" y="273"/>
                  </a:moveTo>
                  <a:lnTo>
                    <a:pt x="170" y="349"/>
                  </a:lnTo>
                  <a:lnTo>
                    <a:pt x="40" y="273"/>
                  </a:lnTo>
                  <a:lnTo>
                    <a:pt x="40" y="124"/>
                  </a:lnTo>
                  <a:lnTo>
                    <a:pt x="170" y="48"/>
                  </a:lnTo>
                  <a:lnTo>
                    <a:pt x="300" y="124"/>
                  </a:lnTo>
                  <a:lnTo>
                    <a:pt x="300" y="27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1DDF977-2EB4-4954-9134-E24742297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351213"/>
              <a:ext cx="157163" cy="276225"/>
            </a:xfrm>
            <a:custGeom>
              <a:avLst/>
              <a:gdLst>
                <a:gd name="T0" fmla="*/ 0 w 99"/>
                <a:gd name="T1" fmla="*/ 117 h 174"/>
                <a:gd name="T2" fmla="*/ 99 w 99"/>
                <a:gd name="T3" fmla="*/ 174 h 174"/>
                <a:gd name="T4" fmla="*/ 99 w 99"/>
                <a:gd name="T5" fmla="*/ 57 h 174"/>
                <a:gd name="T6" fmla="*/ 0 w 99"/>
                <a:gd name="T7" fmla="*/ 0 h 174"/>
                <a:gd name="T8" fmla="*/ 0 w 99"/>
                <a:gd name="T9" fmla="*/ 11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74">
                  <a:moveTo>
                    <a:pt x="0" y="117"/>
                  </a:moveTo>
                  <a:lnTo>
                    <a:pt x="99" y="174"/>
                  </a:lnTo>
                  <a:lnTo>
                    <a:pt x="99" y="57"/>
                  </a:lnTo>
                  <a:lnTo>
                    <a:pt x="0" y="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823A8FD-32DC-4A2C-A1CB-D8A3A91D9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476" y="3227388"/>
              <a:ext cx="323850" cy="184150"/>
            </a:xfrm>
            <a:custGeom>
              <a:avLst/>
              <a:gdLst>
                <a:gd name="T0" fmla="*/ 102 w 204"/>
                <a:gd name="T1" fmla="*/ 116 h 116"/>
                <a:gd name="T2" fmla="*/ 204 w 204"/>
                <a:gd name="T3" fmla="*/ 57 h 116"/>
                <a:gd name="T4" fmla="*/ 102 w 204"/>
                <a:gd name="T5" fmla="*/ 0 h 116"/>
                <a:gd name="T6" fmla="*/ 0 w 204"/>
                <a:gd name="T7" fmla="*/ 57 h 116"/>
                <a:gd name="T8" fmla="*/ 102 w 204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6">
                  <a:moveTo>
                    <a:pt x="102" y="116"/>
                  </a:moveTo>
                  <a:lnTo>
                    <a:pt x="204" y="57"/>
                  </a:lnTo>
                  <a:lnTo>
                    <a:pt x="102" y="0"/>
                  </a:lnTo>
                  <a:lnTo>
                    <a:pt x="0" y="57"/>
                  </a:lnTo>
                  <a:lnTo>
                    <a:pt x="102" y="1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dirty="0">
                <a:solidFill>
                  <a:srgbClr val="282828"/>
                </a:solidFill>
                <a:latin typeface="CiscoSansTT ExtraLight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8E10C4B-0D7C-4B99-B47E-2B2473ED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451" y="3351213"/>
              <a:ext cx="160338" cy="276225"/>
            </a:xfrm>
            <a:custGeom>
              <a:avLst/>
              <a:gdLst>
                <a:gd name="T0" fmla="*/ 0 w 101"/>
                <a:gd name="T1" fmla="*/ 174 h 174"/>
                <a:gd name="T2" fmla="*/ 101 w 101"/>
                <a:gd name="T3" fmla="*/ 117 h 174"/>
                <a:gd name="T4" fmla="*/ 101 w 101"/>
                <a:gd name="T5" fmla="*/ 0 h 174"/>
                <a:gd name="T6" fmla="*/ 0 w 101"/>
                <a:gd name="T7" fmla="*/ 57 h 174"/>
                <a:gd name="T8" fmla="*/ 0 w 101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74">
                  <a:moveTo>
                    <a:pt x="0" y="174"/>
                  </a:moveTo>
                  <a:lnTo>
                    <a:pt x="101" y="117"/>
                  </a:lnTo>
                  <a:lnTo>
                    <a:pt x="101" y="0"/>
                  </a:lnTo>
                  <a:lnTo>
                    <a:pt x="0" y="57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dirty="0">
                <a:solidFill>
                  <a:srgbClr val="282828"/>
                </a:solidFill>
                <a:latin typeface="CiscoSansTT ExtraLight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D40C132-065E-47D1-B025-EDDAA2F7DFA3}"/>
              </a:ext>
            </a:extLst>
          </p:cNvPr>
          <p:cNvSpPr txBox="1"/>
          <p:nvPr/>
        </p:nvSpPr>
        <p:spPr>
          <a:xfrm>
            <a:off x="1094213" y="2376505"/>
            <a:ext cx="2391871" cy="655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89">
              <a:lnSpc>
                <a:spcPct val="90000"/>
              </a:lnSpc>
              <a:defRPr sz="2000">
                <a:solidFill>
                  <a:srgbClr val="6EBE4A"/>
                </a:solidFill>
                <a:latin typeface="CiscoSansTT ExtraLight"/>
              </a:defRPr>
            </a:lvl1pPr>
          </a:lstStyle>
          <a:p>
            <a:pPr defTabSz="342892">
              <a:spcBef>
                <a:spcPts val="450"/>
              </a:spcBef>
            </a:pPr>
            <a:r>
              <a:rPr lang="en-US" sz="1200" b="1" dirty="0">
                <a:solidFill>
                  <a:srgbClr val="005073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Workload Manager</a:t>
            </a:r>
          </a:p>
          <a:p>
            <a:pPr defTabSz="342892">
              <a:spcBef>
                <a:spcPts val="450"/>
              </a:spcBef>
            </a:pPr>
            <a:r>
              <a:rPr lang="en-US" sz="1200" dirty="0">
                <a:solidFill>
                  <a:srgbClr val="676767"/>
                </a:solidFill>
                <a:cs typeface="Arial" charset="0"/>
              </a:rPr>
              <a:t>Provides existing </a:t>
            </a:r>
            <a:br>
              <a:rPr lang="en-US" sz="1200" dirty="0">
                <a:solidFill>
                  <a:srgbClr val="676767"/>
                </a:solidFill>
                <a:cs typeface="Arial" charset="0"/>
              </a:rPr>
            </a:br>
            <a:r>
              <a:rPr lang="en-US" sz="1200" dirty="0" err="1">
                <a:solidFill>
                  <a:srgbClr val="676767"/>
                </a:solidFill>
                <a:cs typeface="Arial" charset="0"/>
              </a:rPr>
              <a:t>CloudCenter</a:t>
            </a:r>
            <a:r>
              <a:rPr lang="en-US" sz="1200" dirty="0">
                <a:solidFill>
                  <a:srgbClr val="676767"/>
                </a:solidFill>
                <a:cs typeface="Arial" charset="0"/>
              </a:rPr>
              <a:t> functionality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E019D2-D96C-4440-A656-B0BAE4633301}"/>
              </a:ext>
            </a:extLst>
          </p:cNvPr>
          <p:cNvSpPr txBox="1"/>
          <p:nvPr/>
        </p:nvSpPr>
        <p:spPr>
          <a:xfrm>
            <a:off x="3224986" y="2376505"/>
            <a:ext cx="2694029" cy="655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89">
              <a:lnSpc>
                <a:spcPct val="90000"/>
              </a:lnSpc>
              <a:defRPr sz="2000">
                <a:solidFill>
                  <a:srgbClr val="6EBE4A"/>
                </a:solidFill>
                <a:latin typeface="CiscoSansTT ExtraLight"/>
              </a:defRPr>
            </a:lvl1pPr>
          </a:lstStyle>
          <a:p>
            <a:pPr defTabSz="342892">
              <a:spcBef>
                <a:spcPts val="450"/>
              </a:spcBef>
            </a:pPr>
            <a:r>
              <a:rPr lang="en-US" sz="1200" b="1" dirty="0">
                <a:solidFill>
                  <a:srgbClr val="005073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Cost Optimizer</a:t>
            </a:r>
          </a:p>
          <a:p>
            <a:pPr defTabSz="342892">
              <a:spcBef>
                <a:spcPts val="450"/>
              </a:spcBef>
            </a:pPr>
            <a:r>
              <a:rPr lang="en-US" sz="1200" dirty="0">
                <a:solidFill>
                  <a:srgbClr val="676767"/>
                </a:solidFill>
                <a:cs typeface="Arial" charset="0"/>
              </a:rPr>
              <a:t>Provides public and private cloud cost visibility and optimization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06ABAF-7588-4DF6-B66D-7D670F602F09}"/>
              </a:ext>
            </a:extLst>
          </p:cNvPr>
          <p:cNvSpPr txBox="1"/>
          <p:nvPr/>
        </p:nvSpPr>
        <p:spPr>
          <a:xfrm>
            <a:off x="5630934" y="2376505"/>
            <a:ext cx="2391871" cy="655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89">
              <a:lnSpc>
                <a:spcPct val="90000"/>
              </a:lnSpc>
              <a:defRPr sz="2000">
                <a:solidFill>
                  <a:srgbClr val="6EBE4A"/>
                </a:solidFill>
                <a:latin typeface="CiscoSansTT ExtraLight"/>
              </a:defRPr>
            </a:lvl1pPr>
          </a:lstStyle>
          <a:p>
            <a:pPr defTabSz="342892">
              <a:spcBef>
                <a:spcPts val="450"/>
              </a:spcBef>
            </a:pPr>
            <a:r>
              <a:rPr lang="en-US" sz="1200" b="1" dirty="0">
                <a:solidFill>
                  <a:srgbClr val="005073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Action Orchestrator</a:t>
            </a:r>
          </a:p>
          <a:p>
            <a:pPr defTabSz="342892">
              <a:spcBef>
                <a:spcPts val="450"/>
              </a:spcBef>
            </a:pPr>
            <a:r>
              <a:rPr lang="en-US" sz="1200" dirty="0">
                <a:solidFill>
                  <a:srgbClr val="676767"/>
                </a:solidFill>
                <a:cs typeface="Arial" charset="0"/>
              </a:rPr>
              <a:t>Enables workflow process orchestration and automation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D4E1F8D-9B3D-497F-8CB5-56F15D1FAAE9}"/>
              </a:ext>
            </a:extLst>
          </p:cNvPr>
          <p:cNvGrpSpPr/>
          <p:nvPr/>
        </p:nvGrpSpPr>
        <p:grpSpPr>
          <a:xfrm>
            <a:off x="6395908" y="1587868"/>
            <a:ext cx="800844" cy="713798"/>
            <a:chOff x="8527877" y="2117158"/>
            <a:chExt cx="1067792" cy="95173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F27DD2B-26B9-49EF-8228-8A45E9F142CF}"/>
                </a:ext>
              </a:extLst>
            </p:cNvPr>
            <p:cNvGrpSpPr>
              <a:grpSpLocks/>
            </p:cNvGrpSpPr>
            <p:nvPr/>
          </p:nvGrpSpPr>
          <p:grpSpPr>
            <a:xfrm>
              <a:off x="8681269" y="2154488"/>
              <a:ext cx="914400" cy="914400"/>
              <a:chOff x="6856413" y="2940050"/>
              <a:chExt cx="968375" cy="973138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DD224C2-61A1-434A-A5D8-8B264A32C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6413" y="2940050"/>
                <a:ext cx="968375" cy="97313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8D42A9CA-33EF-4A31-8316-F2A9F5673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0726" y="3125788"/>
                <a:ext cx="749300" cy="784225"/>
              </a:xfrm>
              <a:custGeom>
                <a:avLst/>
                <a:gdLst>
                  <a:gd name="T0" fmla="*/ 200 w 200"/>
                  <a:gd name="T1" fmla="*/ 101 h 208"/>
                  <a:gd name="T2" fmla="*/ 134 w 200"/>
                  <a:gd name="T3" fmla="*/ 35 h 208"/>
                  <a:gd name="T4" fmla="*/ 134 w 200"/>
                  <a:gd name="T5" fmla="*/ 35 h 208"/>
                  <a:gd name="T6" fmla="*/ 115 w 200"/>
                  <a:gd name="T7" fmla="*/ 24 h 208"/>
                  <a:gd name="T8" fmla="*/ 115 w 200"/>
                  <a:gd name="T9" fmla="*/ 24 h 208"/>
                  <a:gd name="T10" fmla="*/ 113 w 200"/>
                  <a:gd name="T11" fmla="*/ 26 h 208"/>
                  <a:gd name="T12" fmla="*/ 105 w 200"/>
                  <a:gd name="T13" fmla="*/ 18 h 208"/>
                  <a:gd name="T14" fmla="*/ 105 w 200"/>
                  <a:gd name="T15" fmla="*/ 18 h 208"/>
                  <a:gd name="T16" fmla="*/ 72 w 200"/>
                  <a:gd name="T17" fmla="*/ 0 h 208"/>
                  <a:gd name="T18" fmla="*/ 72 w 200"/>
                  <a:gd name="T19" fmla="*/ 0 h 208"/>
                  <a:gd name="T20" fmla="*/ 56 w 200"/>
                  <a:gd name="T21" fmla="*/ 9 h 208"/>
                  <a:gd name="T22" fmla="*/ 40 w 200"/>
                  <a:gd name="T23" fmla="*/ 18 h 208"/>
                  <a:gd name="T24" fmla="*/ 40 w 200"/>
                  <a:gd name="T25" fmla="*/ 19 h 208"/>
                  <a:gd name="T26" fmla="*/ 40 w 200"/>
                  <a:gd name="T27" fmla="*/ 19 h 208"/>
                  <a:gd name="T28" fmla="*/ 67 w 200"/>
                  <a:gd name="T29" fmla="*/ 45 h 208"/>
                  <a:gd name="T30" fmla="*/ 46 w 200"/>
                  <a:gd name="T31" fmla="*/ 33 h 208"/>
                  <a:gd name="T32" fmla="*/ 45 w 200"/>
                  <a:gd name="T33" fmla="*/ 32 h 208"/>
                  <a:gd name="T34" fmla="*/ 45 w 200"/>
                  <a:gd name="T35" fmla="*/ 32 h 208"/>
                  <a:gd name="T36" fmla="*/ 30 w 200"/>
                  <a:gd name="T37" fmla="*/ 24 h 208"/>
                  <a:gd name="T38" fmla="*/ 11 w 200"/>
                  <a:gd name="T39" fmla="*/ 35 h 208"/>
                  <a:gd name="T40" fmla="*/ 11 w 200"/>
                  <a:gd name="T41" fmla="*/ 35 h 208"/>
                  <a:gd name="T42" fmla="*/ 24 w 200"/>
                  <a:gd name="T43" fmla="*/ 48 h 208"/>
                  <a:gd name="T44" fmla="*/ 19 w 200"/>
                  <a:gd name="T45" fmla="*/ 52 h 208"/>
                  <a:gd name="T46" fmla="*/ 19 w 200"/>
                  <a:gd name="T47" fmla="*/ 64 h 208"/>
                  <a:gd name="T48" fmla="*/ 0 w 200"/>
                  <a:gd name="T49" fmla="*/ 53 h 208"/>
                  <a:gd name="T50" fmla="*/ 0 w 200"/>
                  <a:gd name="T51" fmla="*/ 75 h 208"/>
                  <a:gd name="T52" fmla="*/ 0 w 200"/>
                  <a:gd name="T53" fmla="*/ 75 h 208"/>
                  <a:gd name="T54" fmla="*/ 1 w 200"/>
                  <a:gd name="T55" fmla="*/ 76 h 208"/>
                  <a:gd name="T56" fmla="*/ 1 w 200"/>
                  <a:gd name="T57" fmla="*/ 76 h 208"/>
                  <a:gd name="T58" fmla="*/ 27 w 200"/>
                  <a:gd name="T59" fmla="*/ 102 h 208"/>
                  <a:gd name="T60" fmla="*/ 0 w 200"/>
                  <a:gd name="T61" fmla="*/ 87 h 208"/>
                  <a:gd name="T62" fmla="*/ 0 w 200"/>
                  <a:gd name="T63" fmla="*/ 124 h 208"/>
                  <a:gd name="T64" fmla="*/ 1 w 200"/>
                  <a:gd name="T65" fmla="*/ 125 h 208"/>
                  <a:gd name="T66" fmla="*/ 85 w 200"/>
                  <a:gd name="T67" fmla="*/ 208 h 208"/>
                  <a:gd name="T68" fmla="*/ 200 w 200"/>
                  <a:gd name="T69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" h="208">
                    <a:moveTo>
                      <a:pt x="200" y="101"/>
                    </a:moveTo>
                    <a:cubicBezTo>
                      <a:pt x="134" y="35"/>
                      <a:pt x="134" y="35"/>
                      <a:pt x="134" y="35"/>
                    </a:cubicBezTo>
                    <a:cubicBezTo>
                      <a:pt x="134" y="35"/>
                      <a:pt x="134" y="35"/>
                      <a:pt x="134" y="35"/>
                    </a:cubicBezTo>
                    <a:cubicBezTo>
                      <a:pt x="115" y="24"/>
                      <a:pt x="115" y="24"/>
                      <a:pt x="115" y="24"/>
                    </a:cubicBezTo>
                    <a:cubicBezTo>
                      <a:pt x="115" y="24"/>
                      <a:pt x="115" y="24"/>
                      <a:pt x="115" y="24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05" y="18"/>
                      <a:pt x="105" y="18"/>
                      <a:pt x="105" y="18"/>
                    </a:cubicBezTo>
                    <a:cubicBezTo>
                      <a:pt x="105" y="18"/>
                      <a:pt x="105" y="18"/>
                      <a:pt x="105" y="18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1" y="125"/>
                      <a:pt x="1" y="125"/>
                      <a:pt x="1" y="125"/>
                    </a:cubicBezTo>
                    <a:cubicBezTo>
                      <a:pt x="85" y="208"/>
                      <a:pt x="85" y="208"/>
                      <a:pt x="85" y="208"/>
                    </a:cubicBezTo>
                    <a:cubicBezTo>
                      <a:pt x="143" y="203"/>
                      <a:pt x="190" y="158"/>
                      <a:pt x="200" y="101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59C18CAC-73A5-4644-8393-D311187F6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9951" y="3125788"/>
                <a:ext cx="244475" cy="139700"/>
              </a:xfrm>
              <a:custGeom>
                <a:avLst/>
                <a:gdLst>
                  <a:gd name="T0" fmla="*/ 154 w 154"/>
                  <a:gd name="T1" fmla="*/ 43 h 88"/>
                  <a:gd name="T2" fmla="*/ 76 w 154"/>
                  <a:gd name="T3" fmla="*/ 0 h 88"/>
                  <a:gd name="T4" fmla="*/ 0 w 154"/>
                  <a:gd name="T5" fmla="*/ 43 h 88"/>
                  <a:gd name="T6" fmla="*/ 76 w 154"/>
                  <a:gd name="T7" fmla="*/ 88 h 88"/>
                  <a:gd name="T8" fmla="*/ 154 w 154"/>
                  <a:gd name="T9" fmla="*/ 4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88">
                    <a:moveTo>
                      <a:pt x="154" y="43"/>
                    </a:moveTo>
                    <a:lnTo>
                      <a:pt x="76" y="0"/>
                    </a:lnTo>
                    <a:lnTo>
                      <a:pt x="0" y="43"/>
                    </a:lnTo>
                    <a:lnTo>
                      <a:pt x="76" y="88"/>
                    </a:lnTo>
                    <a:lnTo>
                      <a:pt x="154" y="43"/>
                    </a:ln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A01AA73-D2FF-428E-93B4-09F3BC4FD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0726" y="3452813"/>
                <a:ext cx="123825" cy="211138"/>
              </a:xfrm>
              <a:custGeom>
                <a:avLst/>
                <a:gdLst>
                  <a:gd name="T0" fmla="*/ 0 w 78"/>
                  <a:gd name="T1" fmla="*/ 88 h 133"/>
                  <a:gd name="T2" fmla="*/ 78 w 78"/>
                  <a:gd name="T3" fmla="*/ 133 h 133"/>
                  <a:gd name="T4" fmla="*/ 78 w 78"/>
                  <a:gd name="T5" fmla="*/ 46 h 133"/>
                  <a:gd name="T6" fmla="*/ 0 w 78"/>
                  <a:gd name="T7" fmla="*/ 0 h 133"/>
                  <a:gd name="T8" fmla="*/ 0 w 78"/>
                  <a:gd name="T9" fmla="*/ 8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33">
                    <a:moveTo>
                      <a:pt x="0" y="88"/>
                    </a:moveTo>
                    <a:lnTo>
                      <a:pt x="78" y="133"/>
                    </a:lnTo>
                    <a:lnTo>
                      <a:pt x="78" y="46"/>
                    </a:lnTo>
                    <a:lnTo>
                      <a:pt x="0" y="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85208D54-F3EA-4112-92E3-211719B8C0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70726" y="3216275"/>
                <a:ext cx="542925" cy="512763"/>
              </a:xfrm>
              <a:custGeom>
                <a:avLst/>
                <a:gdLst>
                  <a:gd name="T0" fmla="*/ 342 w 342"/>
                  <a:gd name="T1" fmla="*/ 121 h 323"/>
                  <a:gd name="T2" fmla="*/ 342 w 342"/>
                  <a:gd name="T3" fmla="*/ 69 h 323"/>
                  <a:gd name="T4" fmla="*/ 298 w 342"/>
                  <a:gd name="T5" fmla="*/ 95 h 323"/>
                  <a:gd name="T6" fmla="*/ 298 w 342"/>
                  <a:gd name="T7" fmla="*/ 66 h 323"/>
                  <a:gd name="T8" fmla="*/ 274 w 342"/>
                  <a:gd name="T9" fmla="*/ 52 h 323"/>
                  <a:gd name="T10" fmla="*/ 316 w 342"/>
                  <a:gd name="T11" fmla="*/ 26 h 323"/>
                  <a:gd name="T12" fmla="*/ 272 w 342"/>
                  <a:gd name="T13" fmla="*/ 0 h 323"/>
                  <a:gd name="T14" fmla="*/ 170 w 342"/>
                  <a:gd name="T15" fmla="*/ 59 h 323"/>
                  <a:gd name="T16" fmla="*/ 71 w 342"/>
                  <a:gd name="T17" fmla="*/ 0 h 323"/>
                  <a:gd name="T18" fmla="*/ 26 w 342"/>
                  <a:gd name="T19" fmla="*/ 26 h 323"/>
                  <a:gd name="T20" fmla="*/ 68 w 342"/>
                  <a:gd name="T21" fmla="*/ 52 h 323"/>
                  <a:gd name="T22" fmla="*/ 45 w 342"/>
                  <a:gd name="T23" fmla="*/ 66 h 323"/>
                  <a:gd name="T24" fmla="*/ 45 w 342"/>
                  <a:gd name="T25" fmla="*/ 95 h 323"/>
                  <a:gd name="T26" fmla="*/ 0 w 342"/>
                  <a:gd name="T27" fmla="*/ 69 h 323"/>
                  <a:gd name="T28" fmla="*/ 0 w 342"/>
                  <a:gd name="T29" fmla="*/ 121 h 323"/>
                  <a:gd name="T30" fmla="*/ 102 w 342"/>
                  <a:gd name="T31" fmla="*/ 180 h 323"/>
                  <a:gd name="T32" fmla="*/ 102 w 342"/>
                  <a:gd name="T33" fmla="*/ 297 h 323"/>
                  <a:gd name="T34" fmla="*/ 146 w 342"/>
                  <a:gd name="T35" fmla="*/ 323 h 323"/>
                  <a:gd name="T36" fmla="*/ 146 w 342"/>
                  <a:gd name="T37" fmla="*/ 273 h 323"/>
                  <a:gd name="T38" fmla="*/ 170 w 342"/>
                  <a:gd name="T39" fmla="*/ 287 h 323"/>
                  <a:gd name="T40" fmla="*/ 196 w 342"/>
                  <a:gd name="T41" fmla="*/ 273 h 323"/>
                  <a:gd name="T42" fmla="*/ 196 w 342"/>
                  <a:gd name="T43" fmla="*/ 323 h 323"/>
                  <a:gd name="T44" fmla="*/ 241 w 342"/>
                  <a:gd name="T45" fmla="*/ 297 h 323"/>
                  <a:gd name="T46" fmla="*/ 241 w 342"/>
                  <a:gd name="T47" fmla="*/ 180 h 323"/>
                  <a:gd name="T48" fmla="*/ 342 w 342"/>
                  <a:gd name="T49" fmla="*/ 121 h 323"/>
                  <a:gd name="T50" fmla="*/ 170 w 342"/>
                  <a:gd name="T51" fmla="*/ 235 h 323"/>
                  <a:gd name="T52" fmla="*/ 146 w 342"/>
                  <a:gd name="T53" fmla="*/ 221 h 323"/>
                  <a:gd name="T54" fmla="*/ 146 w 342"/>
                  <a:gd name="T55" fmla="*/ 154 h 323"/>
                  <a:gd name="T56" fmla="*/ 90 w 342"/>
                  <a:gd name="T57" fmla="*/ 121 h 323"/>
                  <a:gd name="T58" fmla="*/ 90 w 342"/>
                  <a:gd name="T59" fmla="*/ 92 h 323"/>
                  <a:gd name="T60" fmla="*/ 113 w 342"/>
                  <a:gd name="T61" fmla="*/ 78 h 323"/>
                  <a:gd name="T62" fmla="*/ 170 w 342"/>
                  <a:gd name="T63" fmla="*/ 111 h 323"/>
                  <a:gd name="T64" fmla="*/ 229 w 342"/>
                  <a:gd name="T65" fmla="*/ 78 h 323"/>
                  <a:gd name="T66" fmla="*/ 253 w 342"/>
                  <a:gd name="T67" fmla="*/ 92 h 323"/>
                  <a:gd name="T68" fmla="*/ 253 w 342"/>
                  <a:gd name="T69" fmla="*/ 121 h 323"/>
                  <a:gd name="T70" fmla="*/ 196 w 342"/>
                  <a:gd name="T71" fmla="*/ 154 h 323"/>
                  <a:gd name="T72" fmla="*/ 196 w 342"/>
                  <a:gd name="T73" fmla="*/ 221 h 323"/>
                  <a:gd name="T74" fmla="*/ 170 w 342"/>
                  <a:gd name="T75" fmla="*/ 235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2" h="323">
                    <a:moveTo>
                      <a:pt x="342" y="121"/>
                    </a:moveTo>
                    <a:lnTo>
                      <a:pt x="342" y="69"/>
                    </a:lnTo>
                    <a:lnTo>
                      <a:pt x="298" y="95"/>
                    </a:lnTo>
                    <a:lnTo>
                      <a:pt x="298" y="66"/>
                    </a:lnTo>
                    <a:lnTo>
                      <a:pt x="274" y="52"/>
                    </a:lnTo>
                    <a:lnTo>
                      <a:pt x="316" y="26"/>
                    </a:lnTo>
                    <a:lnTo>
                      <a:pt x="272" y="0"/>
                    </a:lnTo>
                    <a:lnTo>
                      <a:pt x="170" y="59"/>
                    </a:lnTo>
                    <a:lnTo>
                      <a:pt x="71" y="0"/>
                    </a:lnTo>
                    <a:lnTo>
                      <a:pt x="26" y="26"/>
                    </a:lnTo>
                    <a:lnTo>
                      <a:pt x="68" y="52"/>
                    </a:lnTo>
                    <a:lnTo>
                      <a:pt x="45" y="66"/>
                    </a:lnTo>
                    <a:lnTo>
                      <a:pt x="45" y="95"/>
                    </a:lnTo>
                    <a:lnTo>
                      <a:pt x="0" y="69"/>
                    </a:lnTo>
                    <a:lnTo>
                      <a:pt x="0" y="121"/>
                    </a:lnTo>
                    <a:lnTo>
                      <a:pt x="102" y="180"/>
                    </a:lnTo>
                    <a:lnTo>
                      <a:pt x="102" y="297"/>
                    </a:lnTo>
                    <a:lnTo>
                      <a:pt x="146" y="323"/>
                    </a:lnTo>
                    <a:lnTo>
                      <a:pt x="146" y="273"/>
                    </a:lnTo>
                    <a:lnTo>
                      <a:pt x="170" y="287"/>
                    </a:lnTo>
                    <a:lnTo>
                      <a:pt x="196" y="273"/>
                    </a:lnTo>
                    <a:lnTo>
                      <a:pt x="196" y="323"/>
                    </a:lnTo>
                    <a:lnTo>
                      <a:pt x="241" y="297"/>
                    </a:lnTo>
                    <a:lnTo>
                      <a:pt x="241" y="180"/>
                    </a:lnTo>
                    <a:lnTo>
                      <a:pt x="342" y="121"/>
                    </a:lnTo>
                    <a:close/>
                    <a:moveTo>
                      <a:pt x="170" y="235"/>
                    </a:moveTo>
                    <a:lnTo>
                      <a:pt x="146" y="221"/>
                    </a:lnTo>
                    <a:lnTo>
                      <a:pt x="146" y="154"/>
                    </a:lnTo>
                    <a:lnTo>
                      <a:pt x="90" y="121"/>
                    </a:lnTo>
                    <a:lnTo>
                      <a:pt x="90" y="92"/>
                    </a:lnTo>
                    <a:lnTo>
                      <a:pt x="113" y="78"/>
                    </a:lnTo>
                    <a:lnTo>
                      <a:pt x="170" y="111"/>
                    </a:lnTo>
                    <a:lnTo>
                      <a:pt x="229" y="78"/>
                    </a:lnTo>
                    <a:lnTo>
                      <a:pt x="253" y="92"/>
                    </a:lnTo>
                    <a:lnTo>
                      <a:pt x="253" y="121"/>
                    </a:lnTo>
                    <a:lnTo>
                      <a:pt x="196" y="154"/>
                    </a:lnTo>
                    <a:lnTo>
                      <a:pt x="196" y="221"/>
                    </a:lnTo>
                    <a:lnTo>
                      <a:pt x="170" y="23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13726C9-EBAE-490D-A343-C1286457A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9826" y="3452813"/>
                <a:ext cx="123825" cy="211138"/>
              </a:xfrm>
              <a:custGeom>
                <a:avLst/>
                <a:gdLst>
                  <a:gd name="T0" fmla="*/ 0 w 78"/>
                  <a:gd name="T1" fmla="*/ 133 h 133"/>
                  <a:gd name="T2" fmla="*/ 78 w 78"/>
                  <a:gd name="T3" fmla="*/ 88 h 133"/>
                  <a:gd name="T4" fmla="*/ 78 w 78"/>
                  <a:gd name="T5" fmla="*/ 0 h 133"/>
                  <a:gd name="T6" fmla="*/ 0 w 78"/>
                  <a:gd name="T7" fmla="*/ 46 h 133"/>
                  <a:gd name="T8" fmla="*/ 0 w 78"/>
                  <a:gd name="T9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33">
                    <a:moveTo>
                      <a:pt x="0" y="133"/>
                    </a:moveTo>
                    <a:lnTo>
                      <a:pt x="78" y="88"/>
                    </a:lnTo>
                    <a:lnTo>
                      <a:pt x="78" y="0"/>
                    </a:lnTo>
                    <a:lnTo>
                      <a:pt x="0" y="46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3E4A36A5-06A7-4867-B529-387AE09EB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2001" y="3216275"/>
                <a:ext cx="460375" cy="176213"/>
              </a:xfrm>
              <a:custGeom>
                <a:avLst/>
                <a:gdLst>
                  <a:gd name="T0" fmla="*/ 290 w 290"/>
                  <a:gd name="T1" fmla="*/ 26 h 111"/>
                  <a:gd name="T2" fmla="*/ 246 w 290"/>
                  <a:gd name="T3" fmla="*/ 0 h 111"/>
                  <a:gd name="T4" fmla="*/ 144 w 290"/>
                  <a:gd name="T5" fmla="*/ 59 h 111"/>
                  <a:gd name="T6" fmla="*/ 45 w 290"/>
                  <a:gd name="T7" fmla="*/ 0 h 111"/>
                  <a:gd name="T8" fmla="*/ 0 w 290"/>
                  <a:gd name="T9" fmla="*/ 26 h 111"/>
                  <a:gd name="T10" fmla="*/ 144 w 290"/>
                  <a:gd name="T11" fmla="*/ 111 h 111"/>
                  <a:gd name="T12" fmla="*/ 290 w 290"/>
                  <a:gd name="T13" fmla="*/ 2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0" h="111">
                    <a:moveTo>
                      <a:pt x="290" y="26"/>
                    </a:moveTo>
                    <a:lnTo>
                      <a:pt x="246" y="0"/>
                    </a:lnTo>
                    <a:lnTo>
                      <a:pt x="144" y="59"/>
                    </a:lnTo>
                    <a:lnTo>
                      <a:pt x="45" y="0"/>
                    </a:lnTo>
                    <a:lnTo>
                      <a:pt x="0" y="26"/>
                    </a:lnTo>
                    <a:lnTo>
                      <a:pt x="144" y="111"/>
                    </a:lnTo>
                    <a:lnTo>
                      <a:pt x="290" y="2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dirty="0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31902833-B197-4CB8-92E9-148AE56EB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9951" y="3125788"/>
                <a:ext cx="244475" cy="139700"/>
              </a:xfrm>
              <a:custGeom>
                <a:avLst/>
                <a:gdLst>
                  <a:gd name="T0" fmla="*/ 154 w 154"/>
                  <a:gd name="T1" fmla="*/ 43 h 88"/>
                  <a:gd name="T2" fmla="*/ 76 w 154"/>
                  <a:gd name="T3" fmla="*/ 0 h 88"/>
                  <a:gd name="T4" fmla="*/ 0 w 154"/>
                  <a:gd name="T5" fmla="*/ 43 h 88"/>
                  <a:gd name="T6" fmla="*/ 76 w 154"/>
                  <a:gd name="T7" fmla="*/ 88 h 88"/>
                  <a:gd name="T8" fmla="*/ 154 w 154"/>
                  <a:gd name="T9" fmla="*/ 4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88">
                    <a:moveTo>
                      <a:pt x="154" y="43"/>
                    </a:moveTo>
                    <a:lnTo>
                      <a:pt x="76" y="0"/>
                    </a:lnTo>
                    <a:lnTo>
                      <a:pt x="0" y="43"/>
                    </a:lnTo>
                    <a:lnTo>
                      <a:pt x="76" y="88"/>
                    </a:lnTo>
                    <a:lnTo>
                      <a:pt x="154" y="4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D24C76DA-A3F3-4784-BCEF-4AA56AE1B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0726" y="3325813"/>
                <a:ext cx="231775" cy="403225"/>
              </a:xfrm>
              <a:custGeom>
                <a:avLst/>
                <a:gdLst>
                  <a:gd name="T0" fmla="*/ 0 w 146"/>
                  <a:gd name="T1" fmla="*/ 0 h 254"/>
                  <a:gd name="T2" fmla="*/ 0 w 146"/>
                  <a:gd name="T3" fmla="*/ 52 h 254"/>
                  <a:gd name="T4" fmla="*/ 102 w 146"/>
                  <a:gd name="T5" fmla="*/ 111 h 254"/>
                  <a:gd name="T6" fmla="*/ 102 w 146"/>
                  <a:gd name="T7" fmla="*/ 228 h 254"/>
                  <a:gd name="T8" fmla="*/ 146 w 146"/>
                  <a:gd name="T9" fmla="*/ 254 h 254"/>
                  <a:gd name="T10" fmla="*/ 146 w 146"/>
                  <a:gd name="T11" fmla="*/ 85 h 254"/>
                  <a:gd name="T12" fmla="*/ 0 w 146"/>
                  <a:gd name="T13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54">
                    <a:moveTo>
                      <a:pt x="0" y="0"/>
                    </a:moveTo>
                    <a:lnTo>
                      <a:pt x="0" y="52"/>
                    </a:lnTo>
                    <a:lnTo>
                      <a:pt x="102" y="111"/>
                    </a:lnTo>
                    <a:lnTo>
                      <a:pt x="102" y="228"/>
                    </a:lnTo>
                    <a:lnTo>
                      <a:pt x="146" y="254"/>
                    </a:lnTo>
                    <a:lnTo>
                      <a:pt x="146" y="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D05BE90-80AE-41CA-AFA3-35E2C6808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0726" y="3452813"/>
                <a:ext cx="123825" cy="211138"/>
              </a:xfrm>
              <a:custGeom>
                <a:avLst/>
                <a:gdLst>
                  <a:gd name="T0" fmla="*/ 0 w 78"/>
                  <a:gd name="T1" fmla="*/ 0 h 133"/>
                  <a:gd name="T2" fmla="*/ 0 w 78"/>
                  <a:gd name="T3" fmla="*/ 88 h 133"/>
                  <a:gd name="T4" fmla="*/ 78 w 78"/>
                  <a:gd name="T5" fmla="*/ 133 h 133"/>
                  <a:gd name="T6" fmla="*/ 78 w 78"/>
                  <a:gd name="T7" fmla="*/ 46 h 133"/>
                  <a:gd name="T8" fmla="*/ 0 w 78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33">
                    <a:moveTo>
                      <a:pt x="0" y="0"/>
                    </a:moveTo>
                    <a:lnTo>
                      <a:pt x="0" y="88"/>
                    </a:lnTo>
                    <a:lnTo>
                      <a:pt x="78" y="133"/>
                    </a:lnTo>
                    <a:lnTo>
                      <a:pt x="78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F57C909C-49AF-4FE7-81A0-03AB802AC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1876" y="3325813"/>
                <a:ext cx="231775" cy="403225"/>
              </a:xfrm>
              <a:custGeom>
                <a:avLst/>
                <a:gdLst>
                  <a:gd name="T0" fmla="*/ 0 w 146"/>
                  <a:gd name="T1" fmla="*/ 254 h 254"/>
                  <a:gd name="T2" fmla="*/ 45 w 146"/>
                  <a:gd name="T3" fmla="*/ 228 h 254"/>
                  <a:gd name="T4" fmla="*/ 45 w 146"/>
                  <a:gd name="T5" fmla="*/ 111 h 254"/>
                  <a:gd name="T6" fmla="*/ 146 w 146"/>
                  <a:gd name="T7" fmla="*/ 52 h 254"/>
                  <a:gd name="T8" fmla="*/ 146 w 146"/>
                  <a:gd name="T9" fmla="*/ 0 h 254"/>
                  <a:gd name="T10" fmla="*/ 0 w 146"/>
                  <a:gd name="T11" fmla="*/ 85 h 254"/>
                  <a:gd name="T12" fmla="*/ 0 w 146"/>
                  <a:gd name="T13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54">
                    <a:moveTo>
                      <a:pt x="0" y="254"/>
                    </a:moveTo>
                    <a:lnTo>
                      <a:pt x="45" y="228"/>
                    </a:lnTo>
                    <a:lnTo>
                      <a:pt x="45" y="111"/>
                    </a:lnTo>
                    <a:lnTo>
                      <a:pt x="146" y="52"/>
                    </a:lnTo>
                    <a:lnTo>
                      <a:pt x="146" y="0"/>
                    </a:lnTo>
                    <a:lnTo>
                      <a:pt x="0" y="85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7A5B21E-8DC7-4D80-910A-1A8E90655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9826" y="3452813"/>
                <a:ext cx="123825" cy="211138"/>
              </a:xfrm>
              <a:custGeom>
                <a:avLst/>
                <a:gdLst>
                  <a:gd name="T0" fmla="*/ 0 w 78"/>
                  <a:gd name="T1" fmla="*/ 133 h 133"/>
                  <a:gd name="T2" fmla="*/ 78 w 78"/>
                  <a:gd name="T3" fmla="*/ 88 h 133"/>
                  <a:gd name="T4" fmla="*/ 78 w 78"/>
                  <a:gd name="T5" fmla="*/ 0 h 133"/>
                  <a:gd name="T6" fmla="*/ 0 w 78"/>
                  <a:gd name="T7" fmla="*/ 46 h 133"/>
                  <a:gd name="T8" fmla="*/ 0 w 78"/>
                  <a:gd name="T9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33">
                    <a:moveTo>
                      <a:pt x="0" y="133"/>
                    </a:moveTo>
                    <a:lnTo>
                      <a:pt x="78" y="88"/>
                    </a:lnTo>
                    <a:lnTo>
                      <a:pt x="78" y="0"/>
                    </a:lnTo>
                    <a:lnTo>
                      <a:pt x="0" y="46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</p:grpSp>
        <p:grpSp>
          <p:nvGrpSpPr>
            <p:cNvPr id="84" name="Group 164">
              <a:extLst>
                <a:ext uri="{FF2B5EF4-FFF2-40B4-BE49-F238E27FC236}">
                  <a16:creationId xmlns:a16="http://schemas.microsoft.com/office/drawing/2014/main" id="{FC067C23-3DB9-4BE6-9241-981D174F64A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527877" y="2117158"/>
              <a:ext cx="350990" cy="351542"/>
              <a:chOff x="1606" y="349"/>
              <a:chExt cx="2544" cy="2546"/>
            </a:xfrm>
          </p:grpSpPr>
          <p:sp>
            <p:nvSpPr>
              <p:cNvPr id="85" name="Oval 165">
                <a:extLst>
                  <a:ext uri="{FF2B5EF4-FFF2-40B4-BE49-F238E27FC236}">
                    <a16:creationId xmlns:a16="http://schemas.microsoft.com/office/drawing/2014/main" id="{892844FF-172E-4229-81C7-583CEF12D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6" y="349"/>
                <a:ext cx="2544" cy="254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86" name="Freeform 166">
                <a:extLst>
                  <a:ext uri="{FF2B5EF4-FFF2-40B4-BE49-F238E27FC236}">
                    <a16:creationId xmlns:a16="http://schemas.microsoft.com/office/drawing/2014/main" id="{9EBDE10B-B401-426E-8A06-BD099D614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3" y="1162"/>
                <a:ext cx="588" cy="916"/>
              </a:xfrm>
              <a:custGeom>
                <a:avLst/>
                <a:gdLst>
                  <a:gd name="T0" fmla="*/ 292 w 333"/>
                  <a:gd name="T1" fmla="*/ 515 h 518"/>
                  <a:gd name="T2" fmla="*/ 259 w 333"/>
                  <a:gd name="T3" fmla="*/ 495 h 518"/>
                  <a:gd name="T4" fmla="*/ 84 w 333"/>
                  <a:gd name="T5" fmla="*/ 212 h 518"/>
                  <a:gd name="T6" fmla="*/ 83 w 333"/>
                  <a:gd name="T7" fmla="*/ 213 h 518"/>
                  <a:gd name="T8" fmla="*/ 83 w 333"/>
                  <a:gd name="T9" fmla="*/ 460 h 518"/>
                  <a:gd name="T10" fmla="*/ 45 w 333"/>
                  <a:gd name="T11" fmla="*/ 515 h 518"/>
                  <a:gd name="T12" fmla="*/ 0 w 333"/>
                  <a:gd name="T13" fmla="*/ 464 h 518"/>
                  <a:gd name="T14" fmla="*/ 0 w 333"/>
                  <a:gd name="T15" fmla="*/ 62 h 518"/>
                  <a:gd name="T16" fmla="*/ 14 w 333"/>
                  <a:gd name="T17" fmla="*/ 21 h 518"/>
                  <a:gd name="T18" fmla="*/ 74 w 333"/>
                  <a:gd name="T19" fmla="*/ 28 h 518"/>
                  <a:gd name="T20" fmla="*/ 249 w 333"/>
                  <a:gd name="T21" fmla="*/ 311 h 518"/>
                  <a:gd name="T22" fmla="*/ 251 w 333"/>
                  <a:gd name="T23" fmla="*/ 311 h 518"/>
                  <a:gd name="T24" fmla="*/ 251 w 333"/>
                  <a:gd name="T25" fmla="*/ 63 h 518"/>
                  <a:gd name="T26" fmla="*/ 288 w 333"/>
                  <a:gd name="T27" fmla="*/ 8 h 518"/>
                  <a:gd name="T28" fmla="*/ 333 w 333"/>
                  <a:gd name="T29" fmla="*/ 59 h 518"/>
                  <a:gd name="T30" fmla="*/ 333 w 333"/>
                  <a:gd name="T31" fmla="*/ 461 h 518"/>
                  <a:gd name="T32" fmla="*/ 320 w 333"/>
                  <a:gd name="T33" fmla="*/ 501 h 518"/>
                  <a:gd name="T34" fmla="*/ 292 w 333"/>
                  <a:gd name="T35" fmla="*/ 515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3" h="518">
                    <a:moveTo>
                      <a:pt x="292" y="515"/>
                    </a:moveTo>
                    <a:cubicBezTo>
                      <a:pt x="279" y="515"/>
                      <a:pt x="267" y="508"/>
                      <a:pt x="259" y="495"/>
                    </a:cubicBezTo>
                    <a:cubicBezTo>
                      <a:pt x="84" y="212"/>
                      <a:pt x="84" y="212"/>
                      <a:pt x="84" y="212"/>
                    </a:cubicBezTo>
                    <a:cubicBezTo>
                      <a:pt x="84" y="212"/>
                      <a:pt x="83" y="212"/>
                      <a:pt x="83" y="213"/>
                    </a:cubicBezTo>
                    <a:cubicBezTo>
                      <a:pt x="83" y="460"/>
                      <a:pt x="83" y="460"/>
                      <a:pt x="83" y="460"/>
                    </a:cubicBezTo>
                    <a:cubicBezTo>
                      <a:pt x="83" y="488"/>
                      <a:pt x="67" y="513"/>
                      <a:pt x="45" y="515"/>
                    </a:cubicBezTo>
                    <a:cubicBezTo>
                      <a:pt x="21" y="518"/>
                      <a:pt x="0" y="494"/>
                      <a:pt x="0" y="464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47"/>
                      <a:pt x="4" y="31"/>
                      <a:pt x="14" y="21"/>
                    </a:cubicBezTo>
                    <a:cubicBezTo>
                      <a:pt x="33" y="0"/>
                      <a:pt x="60" y="5"/>
                      <a:pt x="74" y="28"/>
                    </a:cubicBezTo>
                    <a:cubicBezTo>
                      <a:pt x="249" y="311"/>
                      <a:pt x="249" y="311"/>
                      <a:pt x="249" y="311"/>
                    </a:cubicBezTo>
                    <a:cubicBezTo>
                      <a:pt x="250" y="312"/>
                      <a:pt x="251" y="311"/>
                      <a:pt x="251" y="311"/>
                    </a:cubicBezTo>
                    <a:cubicBezTo>
                      <a:pt x="251" y="63"/>
                      <a:pt x="251" y="63"/>
                      <a:pt x="251" y="63"/>
                    </a:cubicBezTo>
                    <a:cubicBezTo>
                      <a:pt x="251" y="36"/>
                      <a:pt x="266" y="10"/>
                      <a:pt x="288" y="8"/>
                    </a:cubicBezTo>
                    <a:cubicBezTo>
                      <a:pt x="313" y="5"/>
                      <a:pt x="333" y="29"/>
                      <a:pt x="333" y="59"/>
                    </a:cubicBezTo>
                    <a:cubicBezTo>
                      <a:pt x="333" y="461"/>
                      <a:pt x="333" y="461"/>
                      <a:pt x="333" y="461"/>
                    </a:cubicBezTo>
                    <a:cubicBezTo>
                      <a:pt x="333" y="476"/>
                      <a:pt x="329" y="491"/>
                      <a:pt x="320" y="501"/>
                    </a:cubicBezTo>
                    <a:cubicBezTo>
                      <a:pt x="312" y="511"/>
                      <a:pt x="302" y="515"/>
                      <a:pt x="292" y="5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87" name="Freeform 167">
                <a:extLst>
                  <a:ext uri="{FF2B5EF4-FFF2-40B4-BE49-F238E27FC236}">
                    <a16:creationId xmlns:a16="http://schemas.microsoft.com/office/drawing/2014/main" id="{81B88D80-D63C-45BD-8C54-F1CAA6DC4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1183"/>
                <a:ext cx="427" cy="890"/>
              </a:xfrm>
              <a:custGeom>
                <a:avLst/>
                <a:gdLst>
                  <a:gd name="T0" fmla="*/ 200 w 242"/>
                  <a:gd name="T1" fmla="*/ 304 h 503"/>
                  <a:gd name="T2" fmla="*/ 242 w 242"/>
                  <a:gd name="T3" fmla="*/ 253 h 503"/>
                  <a:gd name="T4" fmla="*/ 200 w 242"/>
                  <a:gd name="T5" fmla="*/ 201 h 503"/>
                  <a:gd name="T6" fmla="*/ 82 w 242"/>
                  <a:gd name="T7" fmla="*/ 201 h 503"/>
                  <a:gd name="T8" fmla="*/ 82 w 242"/>
                  <a:gd name="T9" fmla="*/ 104 h 503"/>
                  <a:gd name="T10" fmla="*/ 200 w 242"/>
                  <a:gd name="T11" fmla="*/ 104 h 503"/>
                  <a:gd name="T12" fmla="*/ 242 w 242"/>
                  <a:gd name="T13" fmla="*/ 52 h 503"/>
                  <a:gd name="T14" fmla="*/ 200 w 242"/>
                  <a:gd name="T15" fmla="*/ 0 h 503"/>
                  <a:gd name="T16" fmla="*/ 41 w 242"/>
                  <a:gd name="T17" fmla="*/ 0 h 503"/>
                  <a:gd name="T18" fmla="*/ 0 w 242"/>
                  <a:gd name="T19" fmla="*/ 52 h 503"/>
                  <a:gd name="T20" fmla="*/ 0 w 242"/>
                  <a:gd name="T21" fmla="*/ 53 h 503"/>
                  <a:gd name="T22" fmla="*/ 0 w 242"/>
                  <a:gd name="T23" fmla="*/ 55 h 503"/>
                  <a:gd name="T24" fmla="*/ 0 w 242"/>
                  <a:gd name="T25" fmla="*/ 451 h 503"/>
                  <a:gd name="T26" fmla="*/ 0 w 242"/>
                  <a:gd name="T27" fmla="*/ 452 h 503"/>
                  <a:gd name="T28" fmla="*/ 0 w 242"/>
                  <a:gd name="T29" fmla="*/ 452 h 503"/>
                  <a:gd name="T30" fmla="*/ 41 w 242"/>
                  <a:gd name="T31" fmla="*/ 503 h 503"/>
                  <a:gd name="T32" fmla="*/ 41 w 242"/>
                  <a:gd name="T33" fmla="*/ 503 h 503"/>
                  <a:gd name="T34" fmla="*/ 200 w 242"/>
                  <a:gd name="T35" fmla="*/ 503 h 503"/>
                  <a:gd name="T36" fmla="*/ 242 w 242"/>
                  <a:gd name="T37" fmla="*/ 452 h 503"/>
                  <a:gd name="T38" fmla="*/ 200 w 242"/>
                  <a:gd name="T39" fmla="*/ 400 h 503"/>
                  <a:gd name="T40" fmla="*/ 200 w 242"/>
                  <a:gd name="T41" fmla="*/ 400 h 503"/>
                  <a:gd name="T42" fmla="*/ 82 w 242"/>
                  <a:gd name="T43" fmla="*/ 400 h 503"/>
                  <a:gd name="T44" fmla="*/ 82 w 242"/>
                  <a:gd name="T45" fmla="*/ 304 h 503"/>
                  <a:gd name="T46" fmla="*/ 200 w 242"/>
                  <a:gd name="T47" fmla="*/ 304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2" h="503">
                    <a:moveTo>
                      <a:pt x="200" y="304"/>
                    </a:moveTo>
                    <a:cubicBezTo>
                      <a:pt x="223" y="304"/>
                      <a:pt x="242" y="281"/>
                      <a:pt x="242" y="253"/>
                    </a:cubicBezTo>
                    <a:cubicBezTo>
                      <a:pt x="242" y="224"/>
                      <a:pt x="223" y="201"/>
                      <a:pt x="200" y="201"/>
                    </a:cubicBezTo>
                    <a:cubicBezTo>
                      <a:pt x="82" y="201"/>
                      <a:pt x="82" y="201"/>
                      <a:pt x="82" y="201"/>
                    </a:cubicBezTo>
                    <a:cubicBezTo>
                      <a:pt x="82" y="104"/>
                      <a:pt x="82" y="104"/>
                      <a:pt x="82" y="104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223" y="104"/>
                      <a:pt x="242" y="80"/>
                      <a:pt x="242" y="52"/>
                    </a:cubicBezTo>
                    <a:cubicBezTo>
                      <a:pt x="242" y="24"/>
                      <a:pt x="223" y="0"/>
                      <a:pt x="20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24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4"/>
                      <a:pt x="0" y="54"/>
                      <a:pt x="0" y="55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0" y="451"/>
                      <a:pt x="0" y="452"/>
                      <a:pt x="0" y="452"/>
                    </a:cubicBezTo>
                    <a:cubicBezTo>
                      <a:pt x="0" y="452"/>
                      <a:pt x="0" y="452"/>
                      <a:pt x="0" y="452"/>
                    </a:cubicBezTo>
                    <a:cubicBezTo>
                      <a:pt x="0" y="480"/>
                      <a:pt x="18" y="503"/>
                      <a:pt x="41" y="503"/>
                    </a:cubicBezTo>
                    <a:cubicBezTo>
                      <a:pt x="41" y="503"/>
                      <a:pt x="41" y="503"/>
                      <a:pt x="41" y="503"/>
                    </a:cubicBezTo>
                    <a:cubicBezTo>
                      <a:pt x="200" y="503"/>
                      <a:pt x="200" y="503"/>
                      <a:pt x="200" y="503"/>
                    </a:cubicBezTo>
                    <a:cubicBezTo>
                      <a:pt x="223" y="503"/>
                      <a:pt x="242" y="480"/>
                      <a:pt x="242" y="452"/>
                    </a:cubicBezTo>
                    <a:cubicBezTo>
                      <a:pt x="242" y="423"/>
                      <a:pt x="223" y="400"/>
                      <a:pt x="200" y="400"/>
                    </a:cubicBezTo>
                    <a:cubicBezTo>
                      <a:pt x="200" y="400"/>
                      <a:pt x="200" y="400"/>
                      <a:pt x="200" y="400"/>
                    </a:cubicBezTo>
                    <a:cubicBezTo>
                      <a:pt x="82" y="400"/>
                      <a:pt x="82" y="400"/>
                      <a:pt x="82" y="400"/>
                    </a:cubicBezTo>
                    <a:cubicBezTo>
                      <a:pt x="82" y="304"/>
                      <a:pt x="82" y="304"/>
                      <a:pt x="82" y="304"/>
                    </a:cubicBezTo>
                    <a:lnTo>
                      <a:pt x="200" y="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88" name="Freeform 168">
                <a:extLst>
                  <a:ext uri="{FF2B5EF4-FFF2-40B4-BE49-F238E27FC236}">
                    <a16:creationId xmlns:a16="http://schemas.microsoft.com/office/drawing/2014/main" id="{91D720D4-4702-4562-871F-160123504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" y="1160"/>
                <a:ext cx="738" cy="916"/>
              </a:xfrm>
              <a:custGeom>
                <a:avLst/>
                <a:gdLst>
                  <a:gd name="T0" fmla="*/ 309 w 418"/>
                  <a:gd name="T1" fmla="*/ 516 h 518"/>
                  <a:gd name="T2" fmla="*/ 269 w 418"/>
                  <a:gd name="T3" fmla="*/ 480 h 518"/>
                  <a:gd name="T4" fmla="*/ 209 w 418"/>
                  <a:gd name="T5" fmla="*/ 233 h 518"/>
                  <a:gd name="T6" fmla="*/ 149 w 418"/>
                  <a:gd name="T7" fmla="*/ 480 h 518"/>
                  <a:gd name="T8" fmla="*/ 107 w 418"/>
                  <a:gd name="T9" fmla="*/ 516 h 518"/>
                  <a:gd name="T10" fmla="*/ 69 w 418"/>
                  <a:gd name="T11" fmla="*/ 475 h 518"/>
                  <a:gd name="T12" fmla="*/ 4 w 418"/>
                  <a:gd name="T13" fmla="*/ 66 h 518"/>
                  <a:gd name="T14" fmla="*/ 37 w 418"/>
                  <a:gd name="T15" fmla="*/ 6 h 518"/>
                  <a:gd name="T16" fmla="*/ 85 w 418"/>
                  <a:gd name="T17" fmla="*/ 47 h 518"/>
                  <a:gd name="T18" fmla="*/ 118 w 418"/>
                  <a:gd name="T19" fmla="*/ 253 h 518"/>
                  <a:gd name="T20" fmla="*/ 170 w 418"/>
                  <a:gd name="T21" fmla="*/ 41 h 518"/>
                  <a:gd name="T22" fmla="*/ 209 w 418"/>
                  <a:gd name="T23" fmla="*/ 5 h 518"/>
                  <a:gd name="T24" fmla="*/ 248 w 418"/>
                  <a:gd name="T25" fmla="*/ 41 h 518"/>
                  <a:gd name="T26" fmla="*/ 300 w 418"/>
                  <a:gd name="T27" fmla="*/ 253 h 518"/>
                  <a:gd name="T28" fmla="*/ 333 w 418"/>
                  <a:gd name="T29" fmla="*/ 47 h 518"/>
                  <a:gd name="T30" fmla="*/ 381 w 418"/>
                  <a:gd name="T31" fmla="*/ 6 h 518"/>
                  <a:gd name="T32" fmla="*/ 414 w 418"/>
                  <a:gd name="T33" fmla="*/ 66 h 518"/>
                  <a:gd name="T34" fmla="*/ 349 w 418"/>
                  <a:gd name="T35" fmla="*/ 475 h 518"/>
                  <a:gd name="T36" fmla="*/ 311 w 418"/>
                  <a:gd name="T37" fmla="*/ 516 h 518"/>
                  <a:gd name="T38" fmla="*/ 309 w 418"/>
                  <a:gd name="T39" fmla="*/ 516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8" h="518">
                    <a:moveTo>
                      <a:pt x="309" y="516"/>
                    </a:moveTo>
                    <a:cubicBezTo>
                      <a:pt x="291" y="516"/>
                      <a:pt x="275" y="502"/>
                      <a:pt x="269" y="480"/>
                    </a:cubicBezTo>
                    <a:cubicBezTo>
                      <a:pt x="209" y="233"/>
                      <a:pt x="209" y="233"/>
                      <a:pt x="209" y="233"/>
                    </a:cubicBezTo>
                    <a:cubicBezTo>
                      <a:pt x="149" y="480"/>
                      <a:pt x="149" y="480"/>
                      <a:pt x="149" y="480"/>
                    </a:cubicBezTo>
                    <a:cubicBezTo>
                      <a:pt x="143" y="503"/>
                      <a:pt x="126" y="518"/>
                      <a:pt x="107" y="516"/>
                    </a:cubicBezTo>
                    <a:cubicBezTo>
                      <a:pt x="88" y="515"/>
                      <a:pt x="72" y="498"/>
                      <a:pt x="69" y="475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0" y="39"/>
                      <a:pt x="15" y="11"/>
                      <a:pt x="37" y="6"/>
                    </a:cubicBezTo>
                    <a:cubicBezTo>
                      <a:pt x="59" y="0"/>
                      <a:pt x="81" y="19"/>
                      <a:pt x="85" y="47"/>
                    </a:cubicBezTo>
                    <a:cubicBezTo>
                      <a:pt x="118" y="253"/>
                      <a:pt x="118" y="253"/>
                      <a:pt x="118" y="253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5" y="20"/>
                      <a:pt x="191" y="5"/>
                      <a:pt x="209" y="5"/>
                    </a:cubicBezTo>
                    <a:cubicBezTo>
                      <a:pt x="227" y="5"/>
                      <a:pt x="243" y="20"/>
                      <a:pt x="248" y="41"/>
                    </a:cubicBezTo>
                    <a:cubicBezTo>
                      <a:pt x="300" y="253"/>
                      <a:pt x="300" y="253"/>
                      <a:pt x="300" y="253"/>
                    </a:cubicBezTo>
                    <a:cubicBezTo>
                      <a:pt x="333" y="47"/>
                      <a:pt x="333" y="47"/>
                      <a:pt x="333" y="47"/>
                    </a:cubicBezTo>
                    <a:cubicBezTo>
                      <a:pt x="337" y="19"/>
                      <a:pt x="359" y="0"/>
                      <a:pt x="381" y="6"/>
                    </a:cubicBezTo>
                    <a:cubicBezTo>
                      <a:pt x="403" y="11"/>
                      <a:pt x="418" y="39"/>
                      <a:pt x="414" y="66"/>
                    </a:cubicBezTo>
                    <a:cubicBezTo>
                      <a:pt x="349" y="475"/>
                      <a:pt x="349" y="475"/>
                      <a:pt x="349" y="475"/>
                    </a:cubicBezTo>
                    <a:cubicBezTo>
                      <a:pt x="346" y="498"/>
                      <a:pt x="330" y="515"/>
                      <a:pt x="311" y="516"/>
                    </a:cubicBezTo>
                    <a:cubicBezTo>
                      <a:pt x="310" y="516"/>
                      <a:pt x="309" y="516"/>
                      <a:pt x="309" y="5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89" name="Freeform 169">
                <a:extLst>
                  <a:ext uri="{FF2B5EF4-FFF2-40B4-BE49-F238E27FC236}">
                    <a16:creationId xmlns:a16="http://schemas.microsoft.com/office/drawing/2014/main" id="{2B410B61-A7DF-47D7-AD70-D99A5D7A0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" y="1196"/>
                <a:ext cx="143" cy="412"/>
              </a:xfrm>
              <a:custGeom>
                <a:avLst/>
                <a:gdLst>
                  <a:gd name="T0" fmla="*/ 44 w 81"/>
                  <a:gd name="T1" fmla="*/ 233 h 233"/>
                  <a:gd name="T2" fmla="*/ 81 w 81"/>
                  <a:gd name="T3" fmla="*/ 81 h 233"/>
                  <a:gd name="T4" fmla="*/ 0 w 81"/>
                  <a:gd name="T5" fmla="*/ 0 h 233"/>
                  <a:gd name="T6" fmla="*/ 0 w 81"/>
                  <a:gd name="T7" fmla="*/ 0 h 233"/>
                  <a:gd name="T8" fmla="*/ 12 w 81"/>
                  <a:gd name="T9" fmla="*/ 26 h 233"/>
                  <a:gd name="T10" fmla="*/ 44 w 81"/>
                  <a:gd name="T11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33">
                    <a:moveTo>
                      <a:pt x="44" y="233"/>
                    </a:moveTo>
                    <a:cubicBezTo>
                      <a:pt x="81" y="81"/>
                      <a:pt x="81" y="81"/>
                      <a:pt x="81" y="8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7"/>
                      <a:pt x="10" y="16"/>
                      <a:pt x="12" y="26"/>
                    </a:cubicBezTo>
                    <a:lnTo>
                      <a:pt x="44" y="233"/>
                    </a:lnTo>
                    <a:close/>
                  </a:path>
                </a:pathLst>
              </a:custGeom>
              <a:solidFill>
                <a:srgbClr val="E99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90" name="Freeform 170">
                <a:extLst>
                  <a:ext uri="{FF2B5EF4-FFF2-40B4-BE49-F238E27FC236}">
                    <a16:creationId xmlns:a16="http://schemas.microsoft.com/office/drawing/2014/main" id="{1F20599B-F2E0-440F-97C6-90F304E79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" y="1199"/>
                <a:ext cx="321" cy="515"/>
              </a:xfrm>
              <a:custGeom>
                <a:avLst/>
                <a:gdLst>
                  <a:gd name="T0" fmla="*/ 181 w 182"/>
                  <a:gd name="T1" fmla="*/ 290 h 291"/>
                  <a:gd name="T2" fmla="*/ 182 w 182"/>
                  <a:gd name="T3" fmla="*/ 290 h 291"/>
                  <a:gd name="T4" fmla="*/ 182 w 182"/>
                  <a:gd name="T5" fmla="*/ 184 h 291"/>
                  <a:gd name="T6" fmla="*/ 0 w 182"/>
                  <a:gd name="T7" fmla="*/ 0 h 291"/>
                  <a:gd name="T8" fmla="*/ 6 w 182"/>
                  <a:gd name="T9" fmla="*/ 7 h 291"/>
                  <a:gd name="T10" fmla="*/ 181 w 182"/>
                  <a:gd name="T11" fmla="*/ 29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2" h="291">
                    <a:moveTo>
                      <a:pt x="181" y="290"/>
                    </a:moveTo>
                    <a:cubicBezTo>
                      <a:pt x="181" y="291"/>
                      <a:pt x="182" y="290"/>
                      <a:pt x="182" y="290"/>
                    </a:cubicBezTo>
                    <a:cubicBezTo>
                      <a:pt x="182" y="184"/>
                      <a:pt x="182" y="184"/>
                      <a:pt x="182" y="1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4" y="4"/>
                      <a:pt x="6" y="7"/>
                    </a:cubicBezTo>
                    <a:lnTo>
                      <a:pt x="181" y="290"/>
                    </a:lnTo>
                    <a:close/>
                  </a:path>
                </a:pathLst>
              </a:custGeom>
              <a:solidFill>
                <a:srgbClr val="E99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91" name="Freeform 171">
                <a:extLst>
                  <a:ext uri="{FF2B5EF4-FFF2-40B4-BE49-F238E27FC236}">
                    <a16:creationId xmlns:a16="http://schemas.microsoft.com/office/drawing/2014/main" id="{BCCF93E8-5993-4D1D-8BDC-F40E19470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7" y="119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92" name="Freeform 172">
                <a:extLst>
                  <a:ext uri="{FF2B5EF4-FFF2-40B4-BE49-F238E27FC236}">
                    <a16:creationId xmlns:a16="http://schemas.microsoft.com/office/drawing/2014/main" id="{FF4741FD-6051-4531-9E2D-3B7D15EC8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1197"/>
                <a:ext cx="148" cy="411"/>
              </a:xfrm>
              <a:custGeom>
                <a:avLst/>
                <a:gdLst>
                  <a:gd name="T0" fmla="*/ 61 w 84"/>
                  <a:gd name="T1" fmla="*/ 232 h 232"/>
                  <a:gd name="T2" fmla="*/ 84 w 84"/>
                  <a:gd name="T3" fmla="*/ 84 h 232"/>
                  <a:gd name="T4" fmla="*/ 84 w 84"/>
                  <a:gd name="T5" fmla="*/ 84 h 232"/>
                  <a:gd name="T6" fmla="*/ 0 w 84"/>
                  <a:gd name="T7" fmla="*/ 0 h 232"/>
                  <a:gd name="T8" fmla="*/ 0 w 84"/>
                  <a:gd name="T9" fmla="*/ 0 h 232"/>
                  <a:gd name="T10" fmla="*/ 9 w 84"/>
                  <a:gd name="T11" fmla="*/ 20 h 232"/>
                  <a:gd name="T12" fmla="*/ 61 w 84"/>
                  <a:gd name="T13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232">
                    <a:moveTo>
                      <a:pt x="61" y="232"/>
                    </a:moveTo>
                    <a:cubicBezTo>
                      <a:pt x="84" y="84"/>
                      <a:pt x="84" y="84"/>
                      <a:pt x="84" y="84"/>
                    </a:cubicBezTo>
                    <a:cubicBezTo>
                      <a:pt x="84" y="84"/>
                      <a:pt x="84" y="84"/>
                      <a:pt x="84" y="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6"/>
                      <a:pt x="7" y="13"/>
                      <a:pt x="9" y="20"/>
                    </a:cubicBezTo>
                    <a:lnTo>
                      <a:pt x="61" y="232"/>
                    </a:lnTo>
                    <a:close/>
                  </a:path>
                </a:pathLst>
              </a:custGeom>
              <a:solidFill>
                <a:srgbClr val="E99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93" name="Freeform 173">
                <a:extLst>
                  <a:ext uri="{FF2B5EF4-FFF2-40B4-BE49-F238E27FC236}">
                    <a16:creationId xmlns:a16="http://schemas.microsoft.com/office/drawing/2014/main" id="{51AD6614-8AA6-43C2-A741-D3283CE75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3" y="1197"/>
                <a:ext cx="2137" cy="1698"/>
              </a:xfrm>
              <a:custGeom>
                <a:avLst/>
                <a:gdLst>
                  <a:gd name="T0" fmla="*/ 1210 w 1210"/>
                  <a:gd name="T1" fmla="*/ 240 h 960"/>
                  <a:gd name="T2" fmla="*/ 1209 w 1210"/>
                  <a:gd name="T3" fmla="*/ 206 h 960"/>
                  <a:gd name="T4" fmla="*/ 1004 w 1210"/>
                  <a:gd name="T5" fmla="*/ 0 h 960"/>
                  <a:gd name="T6" fmla="*/ 1004 w 1210"/>
                  <a:gd name="T7" fmla="*/ 0 h 960"/>
                  <a:gd name="T8" fmla="*/ 1014 w 1210"/>
                  <a:gd name="T9" fmla="*/ 45 h 960"/>
                  <a:gd name="T10" fmla="*/ 950 w 1210"/>
                  <a:gd name="T11" fmla="*/ 454 h 960"/>
                  <a:gd name="T12" fmla="*/ 911 w 1210"/>
                  <a:gd name="T13" fmla="*/ 496 h 960"/>
                  <a:gd name="T14" fmla="*/ 909 w 1210"/>
                  <a:gd name="T15" fmla="*/ 496 h 960"/>
                  <a:gd name="T16" fmla="*/ 870 w 1210"/>
                  <a:gd name="T17" fmla="*/ 459 h 960"/>
                  <a:gd name="T18" fmla="*/ 809 w 1210"/>
                  <a:gd name="T19" fmla="*/ 212 h 960"/>
                  <a:gd name="T20" fmla="*/ 749 w 1210"/>
                  <a:gd name="T21" fmla="*/ 459 h 960"/>
                  <a:gd name="T22" fmla="*/ 707 w 1210"/>
                  <a:gd name="T23" fmla="*/ 496 h 960"/>
                  <a:gd name="T24" fmla="*/ 669 w 1210"/>
                  <a:gd name="T25" fmla="*/ 454 h 960"/>
                  <a:gd name="T26" fmla="*/ 605 w 1210"/>
                  <a:gd name="T27" fmla="*/ 50 h 960"/>
                  <a:gd name="T28" fmla="*/ 564 w 1210"/>
                  <a:gd name="T29" fmla="*/ 9 h 960"/>
                  <a:gd name="T30" fmla="*/ 564 w 1210"/>
                  <a:gd name="T31" fmla="*/ 9 h 960"/>
                  <a:gd name="T32" fmla="*/ 575 w 1210"/>
                  <a:gd name="T33" fmla="*/ 44 h 960"/>
                  <a:gd name="T34" fmla="*/ 534 w 1210"/>
                  <a:gd name="T35" fmla="*/ 95 h 960"/>
                  <a:gd name="T36" fmla="*/ 415 w 1210"/>
                  <a:gd name="T37" fmla="*/ 95 h 960"/>
                  <a:gd name="T38" fmla="*/ 415 w 1210"/>
                  <a:gd name="T39" fmla="*/ 193 h 960"/>
                  <a:gd name="T40" fmla="*/ 534 w 1210"/>
                  <a:gd name="T41" fmla="*/ 193 h 960"/>
                  <a:gd name="T42" fmla="*/ 575 w 1210"/>
                  <a:gd name="T43" fmla="*/ 245 h 960"/>
                  <a:gd name="T44" fmla="*/ 534 w 1210"/>
                  <a:gd name="T45" fmla="*/ 297 h 960"/>
                  <a:gd name="T46" fmla="*/ 415 w 1210"/>
                  <a:gd name="T47" fmla="*/ 297 h 960"/>
                  <a:gd name="T48" fmla="*/ 415 w 1210"/>
                  <a:gd name="T49" fmla="*/ 392 h 960"/>
                  <a:gd name="T50" fmla="*/ 533 w 1210"/>
                  <a:gd name="T51" fmla="*/ 392 h 960"/>
                  <a:gd name="T52" fmla="*/ 534 w 1210"/>
                  <a:gd name="T53" fmla="*/ 392 h 960"/>
                  <a:gd name="T54" fmla="*/ 575 w 1210"/>
                  <a:gd name="T55" fmla="*/ 444 h 960"/>
                  <a:gd name="T56" fmla="*/ 534 w 1210"/>
                  <a:gd name="T57" fmla="*/ 496 h 960"/>
                  <a:gd name="T58" fmla="*/ 374 w 1210"/>
                  <a:gd name="T59" fmla="*/ 496 h 960"/>
                  <a:gd name="T60" fmla="*/ 374 w 1210"/>
                  <a:gd name="T61" fmla="*/ 496 h 960"/>
                  <a:gd name="T62" fmla="*/ 332 w 1210"/>
                  <a:gd name="T63" fmla="*/ 444 h 960"/>
                  <a:gd name="T64" fmla="*/ 332 w 1210"/>
                  <a:gd name="T65" fmla="*/ 444 h 960"/>
                  <a:gd name="T66" fmla="*/ 332 w 1210"/>
                  <a:gd name="T67" fmla="*/ 444 h 960"/>
                  <a:gd name="T68" fmla="*/ 332 w 1210"/>
                  <a:gd name="T69" fmla="*/ 46 h 960"/>
                  <a:gd name="T70" fmla="*/ 288 w 1210"/>
                  <a:gd name="T71" fmla="*/ 4 h 960"/>
                  <a:gd name="T72" fmla="*/ 288 w 1210"/>
                  <a:gd name="T73" fmla="*/ 5 h 960"/>
                  <a:gd name="T74" fmla="*/ 299 w 1210"/>
                  <a:gd name="T75" fmla="*/ 39 h 960"/>
                  <a:gd name="T76" fmla="*/ 299 w 1210"/>
                  <a:gd name="T77" fmla="*/ 441 h 960"/>
                  <a:gd name="T78" fmla="*/ 286 w 1210"/>
                  <a:gd name="T79" fmla="*/ 481 h 960"/>
                  <a:gd name="T80" fmla="*/ 258 w 1210"/>
                  <a:gd name="T81" fmla="*/ 496 h 960"/>
                  <a:gd name="T82" fmla="*/ 225 w 1210"/>
                  <a:gd name="T83" fmla="*/ 476 h 960"/>
                  <a:gd name="T84" fmla="*/ 49 w 1210"/>
                  <a:gd name="T85" fmla="*/ 192 h 960"/>
                  <a:gd name="T86" fmla="*/ 48 w 1210"/>
                  <a:gd name="T87" fmla="*/ 193 h 960"/>
                  <a:gd name="T88" fmla="*/ 48 w 1210"/>
                  <a:gd name="T89" fmla="*/ 440 h 960"/>
                  <a:gd name="T90" fmla="*/ 11 w 1210"/>
                  <a:gd name="T91" fmla="*/ 495 h 960"/>
                  <a:gd name="T92" fmla="*/ 0 w 1210"/>
                  <a:gd name="T93" fmla="*/ 495 h 960"/>
                  <a:gd name="T94" fmla="*/ 464 w 1210"/>
                  <a:gd name="T95" fmla="*/ 959 h 960"/>
                  <a:gd name="T96" fmla="*/ 490 w 1210"/>
                  <a:gd name="T97" fmla="*/ 960 h 960"/>
                  <a:gd name="T98" fmla="*/ 1210 w 1210"/>
                  <a:gd name="T99" fmla="*/ 24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10" h="960">
                    <a:moveTo>
                      <a:pt x="1210" y="240"/>
                    </a:moveTo>
                    <a:cubicBezTo>
                      <a:pt x="1210" y="229"/>
                      <a:pt x="1210" y="217"/>
                      <a:pt x="1209" y="206"/>
                    </a:cubicBezTo>
                    <a:cubicBezTo>
                      <a:pt x="1004" y="0"/>
                      <a:pt x="1004" y="0"/>
                      <a:pt x="1004" y="0"/>
                    </a:cubicBezTo>
                    <a:cubicBezTo>
                      <a:pt x="1004" y="0"/>
                      <a:pt x="1004" y="0"/>
                      <a:pt x="1004" y="0"/>
                    </a:cubicBezTo>
                    <a:cubicBezTo>
                      <a:pt x="1012" y="12"/>
                      <a:pt x="1017" y="28"/>
                      <a:pt x="1014" y="45"/>
                    </a:cubicBezTo>
                    <a:cubicBezTo>
                      <a:pt x="950" y="454"/>
                      <a:pt x="950" y="454"/>
                      <a:pt x="950" y="454"/>
                    </a:cubicBezTo>
                    <a:cubicBezTo>
                      <a:pt x="946" y="477"/>
                      <a:pt x="930" y="494"/>
                      <a:pt x="911" y="496"/>
                    </a:cubicBezTo>
                    <a:cubicBezTo>
                      <a:pt x="911" y="496"/>
                      <a:pt x="910" y="496"/>
                      <a:pt x="909" y="496"/>
                    </a:cubicBezTo>
                    <a:cubicBezTo>
                      <a:pt x="891" y="496"/>
                      <a:pt x="875" y="481"/>
                      <a:pt x="870" y="459"/>
                    </a:cubicBezTo>
                    <a:cubicBezTo>
                      <a:pt x="809" y="212"/>
                      <a:pt x="809" y="212"/>
                      <a:pt x="809" y="212"/>
                    </a:cubicBezTo>
                    <a:cubicBezTo>
                      <a:pt x="749" y="459"/>
                      <a:pt x="749" y="459"/>
                      <a:pt x="749" y="459"/>
                    </a:cubicBezTo>
                    <a:cubicBezTo>
                      <a:pt x="743" y="482"/>
                      <a:pt x="726" y="497"/>
                      <a:pt x="707" y="496"/>
                    </a:cubicBezTo>
                    <a:cubicBezTo>
                      <a:pt x="688" y="494"/>
                      <a:pt x="673" y="477"/>
                      <a:pt x="669" y="454"/>
                    </a:cubicBezTo>
                    <a:cubicBezTo>
                      <a:pt x="605" y="50"/>
                      <a:pt x="605" y="50"/>
                      <a:pt x="605" y="50"/>
                    </a:cubicBezTo>
                    <a:cubicBezTo>
                      <a:pt x="564" y="9"/>
                      <a:pt x="564" y="9"/>
                      <a:pt x="564" y="9"/>
                    </a:cubicBezTo>
                    <a:cubicBezTo>
                      <a:pt x="564" y="9"/>
                      <a:pt x="564" y="9"/>
                      <a:pt x="564" y="9"/>
                    </a:cubicBezTo>
                    <a:cubicBezTo>
                      <a:pt x="571" y="18"/>
                      <a:pt x="575" y="30"/>
                      <a:pt x="575" y="44"/>
                    </a:cubicBezTo>
                    <a:cubicBezTo>
                      <a:pt x="575" y="72"/>
                      <a:pt x="556" y="95"/>
                      <a:pt x="534" y="95"/>
                    </a:cubicBezTo>
                    <a:cubicBezTo>
                      <a:pt x="415" y="95"/>
                      <a:pt x="415" y="95"/>
                      <a:pt x="415" y="95"/>
                    </a:cubicBezTo>
                    <a:cubicBezTo>
                      <a:pt x="415" y="193"/>
                      <a:pt x="415" y="193"/>
                      <a:pt x="415" y="193"/>
                    </a:cubicBezTo>
                    <a:cubicBezTo>
                      <a:pt x="534" y="193"/>
                      <a:pt x="534" y="193"/>
                      <a:pt x="534" y="193"/>
                    </a:cubicBezTo>
                    <a:cubicBezTo>
                      <a:pt x="556" y="193"/>
                      <a:pt x="575" y="216"/>
                      <a:pt x="575" y="245"/>
                    </a:cubicBezTo>
                    <a:cubicBezTo>
                      <a:pt x="575" y="273"/>
                      <a:pt x="556" y="297"/>
                      <a:pt x="534" y="297"/>
                    </a:cubicBezTo>
                    <a:cubicBezTo>
                      <a:pt x="415" y="297"/>
                      <a:pt x="415" y="297"/>
                      <a:pt x="415" y="297"/>
                    </a:cubicBezTo>
                    <a:cubicBezTo>
                      <a:pt x="415" y="392"/>
                      <a:pt x="415" y="392"/>
                      <a:pt x="415" y="392"/>
                    </a:cubicBezTo>
                    <a:cubicBezTo>
                      <a:pt x="533" y="392"/>
                      <a:pt x="533" y="392"/>
                      <a:pt x="533" y="392"/>
                    </a:cubicBezTo>
                    <a:cubicBezTo>
                      <a:pt x="534" y="392"/>
                      <a:pt x="534" y="392"/>
                      <a:pt x="534" y="392"/>
                    </a:cubicBezTo>
                    <a:cubicBezTo>
                      <a:pt x="556" y="392"/>
                      <a:pt x="575" y="415"/>
                      <a:pt x="575" y="444"/>
                    </a:cubicBezTo>
                    <a:cubicBezTo>
                      <a:pt x="575" y="472"/>
                      <a:pt x="556" y="496"/>
                      <a:pt x="534" y="496"/>
                    </a:cubicBezTo>
                    <a:cubicBezTo>
                      <a:pt x="374" y="496"/>
                      <a:pt x="374" y="496"/>
                      <a:pt x="374" y="496"/>
                    </a:cubicBezTo>
                    <a:cubicBezTo>
                      <a:pt x="374" y="496"/>
                      <a:pt x="374" y="496"/>
                      <a:pt x="374" y="496"/>
                    </a:cubicBezTo>
                    <a:cubicBezTo>
                      <a:pt x="351" y="496"/>
                      <a:pt x="332" y="473"/>
                      <a:pt x="332" y="444"/>
                    </a:cubicBezTo>
                    <a:cubicBezTo>
                      <a:pt x="332" y="444"/>
                      <a:pt x="332" y="444"/>
                      <a:pt x="332" y="444"/>
                    </a:cubicBezTo>
                    <a:cubicBezTo>
                      <a:pt x="332" y="444"/>
                      <a:pt x="332" y="444"/>
                      <a:pt x="332" y="444"/>
                    </a:cubicBezTo>
                    <a:cubicBezTo>
                      <a:pt x="332" y="46"/>
                      <a:pt x="332" y="46"/>
                      <a:pt x="332" y="46"/>
                    </a:cubicBezTo>
                    <a:cubicBezTo>
                      <a:pt x="288" y="4"/>
                      <a:pt x="288" y="4"/>
                      <a:pt x="288" y="4"/>
                    </a:cubicBezTo>
                    <a:cubicBezTo>
                      <a:pt x="288" y="5"/>
                      <a:pt x="288" y="5"/>
                      <a:pt x="288" y="5"/>
                    </a:cubicBezTo>
                    <a:cubicBezTo>
                      <a:pt x="295" y="14"/>
                      <a:pt x="299" y="26"/>
                      <a:pt x="299" y="39"/>
                    </a:cubicBezTo>
                    <a:cubicBezTo>
                      <a:pt x="299" y="441"/>
                      <a:pt x="299" y="441"/>
                      <a:pt x="299" y="441"/>
                    </a:cubicBezTo>
                    <a:cubicBezTo>
                      <a:pt x="299" y="456"/>
                      <a:pt x="295" y="471"/>
                      <a:pt x="286" y="481"/>
                    </a:cubicBezTo>
                    <a:cubicBezTo>
                      <a:pt x="278" y="491"/>
                      <a:pt x="268" y="496"/>
                      <a:pt x="258" y="496"/>
                    </a:cubicBezTo>
                    <a:cubicBezTo>
                      <a:pt x="245" y="496"/>
                      <a:pt x="233" y="489"/>
                      <a:pt x="225" y="476"/>
                    </a:cubicBezTo>
                    <a:cubicBezTo>
                      <a:pt x="49" y="192"/>
                      <a:pt x="49" y="192"/>
                      <a:pt x="49" y="192"/>
                    </a:cubicBezTo>
                    <a:cubicBezTo>
                      <a:pt x="49" y="192"/>
                      <a:pt x="48" y="192"/>
                      <a:pt x="48" y="193"/>
                    </a:cubicBezTo>
                    <a:cubicBezTo>
                      <a:pt x="48" y="440"/>
                      <a:pt x="48" y="440"/>
                      <a:pt x="48" y="440"/>
                    </a:cubicBezTo>
                    <a:cubicBezTo>
                      <a:pt x="48" y="468"/>
                      <a:pt x="33" y="493"/>
                      <a:pt x="11" y="495"/>
                    </a:cubicBezTo>
                    <a:cubicBezTo>
                      <a:pt x="7" y="496"/>
                      <a:pt x="3" y="495"/>
                      <a:pt x="0" y="495"/>
                    </a:cubicBezTo>
                    <a:cubicBezTo>
                      <a:pt x="464" y="959"/>
                      <a:pt x="464" y="959"/>
                      <a:pt x="464" y="959"/>
                    </a:cubicBezTo>
                    <a:cubicBezTo>
                      <a:pt x="473" y="959"/>
                      <a:pt x="481" y="960"/>
                      <a:pt x="490" y="960"/>
                    </a:cubicBezTo>
                    <a:cubicBezTo>
                      <a:pt x="888" y="960"/>
                      <a:pt x="1210" y="637"/>
                      <a:pt x="1210" y="240"/>
                    </a:cubicBezTo>
                    <a:close/>
                  </a:path>
                </a:pathLst>
              </a:custGeom>
              <a:solidFill>
                <a:srgbClr val="E99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94" name="Freeform 174">
                <a:extLst>
                  <a:ext uri="{FF2B5EF4-FFF2-40B4-BE49-F238E27FC236}">
                    <a16:creationId xmlns:a16="http://schemas.microsoft.com/office/drawing/2014/main" id="{BBEEBB11-7EEC-44A9-8481-D3B85355C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" y="1196"/>
                <a:ext cx="2" cy="3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576D376-2EAB-4103-A758-3A5EB1DEE06E}"/>
              </a:ext>
            </a:extLst>
          </p:cNvPr>
          <p:cNvGrpSpPr/>
          <p:nvPr/>
        </p:nvGrpSpPr>
        <p:grpSpPr>
          <a:xfrm>
            <a:off x="2260917" y="3330918"/>
            <a:ext cx="4622166" cy="685863"/>
            <a:chOff x="3014556" y="4441224"/>
            <a:chExt cx="6162888" cy="91448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5119A22-6C13-4802-BFDC-C4BFC85641C2}"/>
                </a:ext>
              </a:extLst>
            </p:cNvPr>
            <p:cNvSpPr txBox="1"/>
            <p:nvPr/>
          </p:nvSpPr>
          <p:spPr>
            <a:xfrm>
              <a:off x="3014556" y="4482307"/>
              <a:ext cx="6162888" cy="87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457189">
                <a:lnSpc>
                  <a:spcPct val="90000"/>
                </a:lnSpc>
                <a:defRPr sz="2000">
                  <a:solidFill>
                    <a:srgbClr val="6EBE4A"/>
                  </a:solidFill>
                  <a:latin typeface="CiscoSansTT ExtraLight"/>
                </a:defRPr>
              </a:lvl1pPr>
            </a:lstStyle>
            <a:p>
              <a:pPr defTabSz="457178"/>
              <a:r>
                <a:rPr lang="en-US" sz="1200" b="1" dirty="0">
                  <a:solidFill>
                    <a:srgbClr val="005073"/>
                  </a:solidFill>
                  <a:latin typeface="CiscoSansTT" panose="020B0503020201020303" pitchFamily="34" charset="0"/>
                  <a:cs typeface="CiscoSansTT" panose="020B0503020201020303" pitchFamily="34" charset="0"/>
                </a:rPr>
                <a:t>Suite Admin</a:t>
              </a:r>
            </a:p>
            <a:p>
              <a:pPr defTabSz="342892">
                <a:spcBef>
                  <a:spcPts val="450"/>
                </a:spcBef>
              </a:pPr>
              <a:r>
                <a:rPr lang="en-US" sz="1200" dirty="0">
                  <a:solidFill>
                    <a:srgbClr val="676767"/>
                  </a:solidFill>
                  <a:cs typeface="Arial" charset="0"/>
                </a:rPr>
                <a:t>Administers modules, manages tenancy, </a:t>
              </a:r>
              <a:br>
                <a:rPr lang="en-US" sz="1200" dirty="0">
                  <a:solidFill>
                    <a:srgbClr val="676767"/>
                  </a:solidFill>
                  <a:cs typeface="Arial" charset="0"/>
                </a:rPr>
              </a:br>
              <a:r>
                <a:rPr lang="en-US" sz="1200" dirty="0">
                  <a:solidFill>
                    <a:srgbClr val="676767"/>
                  </a:solidFill>
                  <a:cs typeface="Arial" charset="0"/>
                </a:rPr>
                <a:t>licensing, logging, RBAC, monitoring, authentication</a:t>
              </a:r>
            </a:p>
          </p:txBody>
        </p:sp>
        <p:grpSp>
          <p:nvGrpSpPr>
            <p:cNvPr id="95" name="Group 164">
              <a:extLst>
                <a:ext uri="{FF2B5EF4-FFF2-40B4-BE49-F238E27FC236}">
                  <a16:creationId xmlns:a16="http://schemas.microsoft.com/office/drawing/2014/main" id="{60939FDE-C7F4-410E-90E0-73AF74A2E5F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7277" y="4441224"/>
              <a:ext cx="350990" cy="351542"/>
              <a:chOff x="1606" y="349"/>
              <a:chExt cx="2544" cy="2546"/>
            </a:xfrm>
          </p:grpSpPr>
          <p:sp>
            <p:nvSpPr>
              <p:cNvPr id="96" name="Oval 165">
                <a:extLst>
                  <a:ext uri="{FF2B5EF4-FFF2-40B4-BE49-F238E27FC236}">
                    <a16:creationId xmlns:a16="http://schemas.microsoft.com/office/drawing/2014/main" id="{752835B6-A246-4CB0-8CD9-735905F30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6" y="349"/>
                <a:ext cx="2544" cy="254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97" name="Freeform 166">
                <a:extLst>
                  <a:ext uri="{FF2B5EF4-FFF2-40B4-BE49-F238E27FC236}">
                    <a16:creationId xmlns:a16="http://schemas.microsoft.com/office/drawing/2014/main" id="{4002B1B8-399B-437A-B27F-9AEF3F0AF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3" y="1162"/>
                <a:ext cx="588" cy="916"/>
              </a:xfrm>
              <a:custGeom>
                <a:avLst/>
                <a:gdLst>
                  <a:gd name="T0" fmla="*/ 292 w 333"/>
                  <a:gd name="T1" fmla="*/ 515 h 518"/>
                  <a:gd name="T2" fmla="*/ 259 w 333"/>
                  <a:gd name="T3" fmla="*/ 495 h 518"/>
                  <a:gd name="T4" fmla="*/ 84 w 333"/>
                  <a:gd name="T5" fmla="*/ 212 h 518"/>
                  <a:gd name="T6" fmla="*/ 83 w 333"/>
                  <a:gd name="T7" fmla="*/ 213 h 518"/>
                  <a:gd name="T8" fmla="*/ 83 w 333"/>
                  <a:gd name="T9" fmla="*/ 460 h 518"/>
                  <a:gd name="T10" fmla="*/ 45 w 333"/>
                  <a:gd name="T11" fmla="*/ 515 h 518"/>
                  <a:gd name="T12" fmla="*/ 0 w 333"/>
                  <a:gd name="T13" fmla="*/ 464 h 518"/>
                  <a:gd name="T14" fmla="*/ 0 w 333"/>
                  <a:gd name="T15" fmla="*/ 62 h 518"/>
                  <a:gd name="T16" fmla="*/ 14 w 333"/>
                  <a:gd name="T17" fmla="*/ 21 h 518"/>
                  <a:gd name="T18" fmla="*/ 74 w 333"/>
                  <a:gd name="T19" fmla="*/ 28 h 518"/>
                  <a:gd name="T20" fmla="*/ 249 w 333"/>
                  <a:gd name="T21" fmla="*/ 311 h 518"/>
                  <a:gd name="T22" fmla="*/ 251 w 333"/>
                  <a:gd name="T23" fmla="*/ 311 h 518"/>
                  <a:gd name="T24" fmla="*/ 251 w 333"/>
                  <a:gd name="T25" fmla="*/ 63 h 518"/>
                  <a:gd name="T26" fmla="*/ 288 w 333"/>
                  <a:gd name="T27" fmla="*/ 8 h 518"/>
                  <a:gd name="T28" fmla="*/ 333 w 333"/>
                  <a:gd name="T29" fmla="*/ 59 h 518"/>
                  <a:gd name="T30" fmla="*/ 333 w 333"/>
                  <a:gd name="T31" fmla="*/ 461 h 518"/>
                  <a:gd name="T32" fmla="*/ 320 w 333"/>
                  <a:gd name="T33" fmla="*/ 501 h 518"/>
                  <a:gd name="T34" fmla="*/ 292 w 333"/>
                  <a:gd name="T35" fmla="*/ 515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3" h="518">
                    <a:moveTo>
                      <a:pt x="292" y="515"/>
                    </a:moveTo>
                    <a:cubicBezTo>
                      <a:pt x="279" y="515"/>
                      <a:pt x="267" y="508"/>
                      <a:pt x="259" y="495"/>
                    </a:cubicBezTo>
                    <a:cubicBezTo>
                      <a:pt x="84" y="212"/>
                      <a:pt x="84" y="212"/>
                      <a:pt x="84" y="212"/>
                    </a:cubicBezTo>
                    <a:cubicBezTo>
                      <a:pt x="84" y="212"/>
                      <a:pt x="83" y="212"/>
                      <a:pt x="83" y="213"/>
                    </a:cubicBezTo>
                    <a:cubicBezTo>
                      <a:pt x="83" y="460"/>
                      <a:pt x="83" y="460"/>
                      <a:pt x="83" y="460"/>
                    </a:cubicBezTo>
                    <a:cubicBezTo>
                      <a:pt x="83" y="488"/>
                      <a:pt x="67" y="513"/>
                      <a:pt x="45" y="515"/>
                    </a:cubicBezTo>
                    <a:cubicBezTo>
                      <a:pt x="21" y="518"/>
                      <a:pt x="0" y="494"/>
                      <a:pt x="0" y="464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47"/>
                      <a:pt x="4" y="31"/>
                      <a:pt x="14" y="21"/>
                    </a:cubicBezTo>
                    <a:cubicBezTo>
                      <a:pt x="33" y="0"/>
                      <a:pt x="60" y="5"/>
                      <a:pt x="74" y="28"/>
                    </a:cubicBezTo>
                    <a:cubicBezTo>
                      <a:pt x="249" y="311"/>
                      <a:pt x="249" y="311"/>
                      <a:pt x="249" y="311"/>
                    </a:cubicBezTo>
                    <a:cubicBezTo>
                      <a:pt x="250" y="312"/>
                      <a:pt x="251" y="311"/>
                      <a:pt x="251" y="311"/>
                    </a:cubicBezTo>
                    <a:cubicBezTo>
                      <a:pt x="251" y="63"/>
                      <a:pt x="251" y="63"/>
                      <a:pt x="251" y="63"/>
                    </a:cubicBezTo>
                    <a:cubicBezTo>
                      <a:pt x="251" y="36"/>
                      <a:pt x="266" y="10"/>
                      <a:pt x="288" y="8"/>
                    </a:cubicBezTo>
                    <a:cubicBezTo>
                      <a:pt x="313" y="5"/>
                      <a:pt x="333" y="29"/>
                      <a:pt x="333" y="59"/>
                    </a:cubicBezTo>
                    <a:cubicBezTo>
                      <a:pt x="333" y="461"/>
                      <a:pt x="333" y="461"/>
                      <a:pt x="333" y="461"/>
                    </a:cubicBezTo>
                    <a:cubicBezTo>
                      <a:pt x="333" y="476"/>
                      <a:pt x="329" y="491"/>
                      <a:pt x="320" y="501"/>
                    </a:cubicBezTo>
                    <a:cubicBezTo>
                      <a:pt x="312" y="511"/>
                      <a:pt x="302" y="515"/>
                      <a:pt x="292" y="5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98" name="Freeform 167">
                <a:extLst>
                  <a:ext uri="{FF2B5EF4-FFF2-40B4-BE49-F238E27FC236}">
                    <a16:creationId xmlns:a16="http://schemas.microsoft.com/office/drawing/2014/main" id="{FA8AB8CC-DFA1-4C61-8E0F-6F230F60F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1183"/>
                <a:ext cx="427" cy="890"/>
              </a:xfrm>
              <a:custGeom>
                <a:avLst/>
                <a:gdLst>
                  <a:gd name="T0" fmla="*/ 200 w 242"/>
                  <a:gd name="T1" fmla="*/ 304 h 503"/>
                  <a:gd name="T2" fmla="*/ 242 w 242"/>
                  <a:gd name="T3" fmla="*/ 253 h 503"/>
                  <a:gd name="T4" fmla="*/ 200 w 242"/>
                  <a:gd name="T5" fmla="*/ 201 h 503"/>
                  <a:gd name="T6" fmla="*/ 82 w 242"/>
                  <a:gd name="T7" fmla="*/ 201 h 503"/>
                  <a:gd name="T8" fmla="*/ 82 w 242"/>
                  <a:gd name="T9" fmla="*/ 104 h 503"/>
                  <a:gd name="T10" fmla="*/ 200 w 242"/>
                  <a:gd name="T11" fmla="*/ 104 h 503"/>
                  <a:gd name="T12" fmla="*/ 242 w 242"/>
                  <a:gd name="T13" fmla="*/ 52 h 503"/>
                  <a:gd name="T14" fmla="*/ 200 w 242"/>
                  <a:gd name="T15" fmla="*/ 0 h 503"/>
                  <a:gd name="T16" fmla="*/ 41 w 242"/>
                  <a:gd name="T17" fmla="*/ 0 h 503"/>
                  <a:gd name="T18" fmla="*/ 0 w 242"/>
                  <a:gd name="T19" fmla="*/ 52 h 503"/>
                  <a:gd name="T20" fmla="*/ 0 w 242"/>
                  <a:gd name="T21" fmla="*/ 53 h 503"/>
                  <a:gd name="T22" fmla="*/ 0 w 242"/>
                  <a:gd name="T23" fmla="*/ 55 h 503"/>
                  <a:gd name="T24" fmla="*/ 0 w 242"/>
                  <a:gd name="T25" fmla="*/ 451 h 503"/>
                  <a:gd name="T26" fmla="*/ 0 w 242"/>
                  <a:gd name="T27" fmla="*/ 452 h 503"/>
                  <a:gd name="T28" fmla="*/ 0 w 242"/>
                  <a:gd name="T29" fmla="*/ 452 h 503"/>
                  <a:gd name="T30" fmla="*/ 41 w 242"/>
                  <a:gd name="T31" fmla="*/ 503 h 503"/>
                  <a:gd name="T32" fmla="*/ 41 w 242"/>
                  <a:gd name="T33" fmla="*/ 503 h 503"/>
                  <a:gd name="T34" fmla="*/ 200 w 242"/>
                  <a:gd name="T35" fmla="*/ 503 h 503"/>
                  <a:gd name="T36" fmla="*/ 242 w 242"/>
                  <a:gd name="T37" fmla="*/ 452 h 503"/>
                  <a:gd name="T38" fmla="*/ 200 w 242"/>
                  <a:gd name="T39" fmla="*/ 400 h 503"/>
                  <a:gd name="T40" fmla="*/ 200 w 242"/>
                  <a:gd name="T41" fmla="*/ 400 h 503"/>
                  <a:gd name="T42" fmla="*/ 82 w 242"/>
                  <a:gd name="T43" fmla="*/ 400 h 503"/>
                  <a:gd name="T44" fmla="*/ 82 w 242"/>
                  <a:gd name="T45" fmla="*/ 304 h 503"/>
                  <a:gd name="T46" fmla="*/ 200 w 242"/>
                  <a:gd name="T47" fmla="*/ 304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2" h="503">
                    <a:moveTo>
                      <a:pt x="200" y="304"/>
                    </a:moveTo>
                    <a:cubicBezTo>
                      <a:pt x="223" y="304"/>
                      <a:pt x="242" y="281"/>
                      <a:pt x="242" y="253"/>
                    </a:cubicBezTo>
                    <a:cubicBezTo>
                      <a:pt x="242" y="224"/>
                      <a:pt x="223" y="201"/>
                      <a:pt x="200" y="201"/>
                    </a:cubicBezTo>
                    <a:cubicBezTo>
                      <a:pt x="82" y="201"/>
                      <a:pt x="82" y="201"/>
                      <a:pt x="82" y="201"/>
                    </a:cubicBezTo>
                    <a:cubicBezTo>
                      <a:pt x="82" y="104"/>
                      <a:pt x="82" y="104"/>
                      <a:pt x="82" y="104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223" y="104"/>
                      <a:pt x="242" y="80"/>
                      <a:pt x="242" y="52"/>
                    </a:cubicBezTo>
                    <a:cubicBezTo>
                      <a:pt x="242" y="24"/>
                      <a:pt x="223" y="0"/>
                      <a:pt x="20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24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4"/>
                      <a:pt x="0" y="54"/>
                      <a:pt x="0" y="55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0" y="451"/>
                      <a:pt x="0" y="452"/>
                      <a:pt x="0" y="452"/>
                    </a:cubicBezTo>
                    <a:cubicBezTo>
                      <a:pt x="0" y="452"/>
                      <a:pt x="0" y="452"/>
                      <a:pt x="0" y="452"/>
                    </a:cubicBezTo>
                    <a:cubicBezTo>
                      <a:pt x="0" y="480"/>
                      <a:pt x="18" y="503"/>
                      <a:pt x="41" y="503"/>
                    </a:cubicBezTo>
                    <a:cubicBezTo>
                      <a:pt x="41" y="503"/>
                      <a:pt x="41" y="503"/>
                      <a:pt x="41" y="503"/>
                    </a:cubicBezTo>
                    <a:cubicBezTo>
                      <a:pt x="200" y="503"/>
                      <a:pt x="200" y="503"/>
                      <a:pt x="200" y="503"/>
                    </a:cubicBezTo>
                    <a:cubicBezTo>
                      <a:pt x="223" y="503"/>
                      <a:pt x="242" y="480"/>
                      <a:pt x="242" y="452"/>
                    </a:cubicBezTo>
                    <a:cubicBezTo>
                      <a:pt x="242" y="423"/>
                      <a:pt x="223" y="400"/>
                      <a:pt x="200" y="400"/>
                    </a:cubicBezTo>
                    <a:cubicBezTo>
                      <a:pt x="200" y="400"/>
                      <a:pt x="200" y="400"/>
                      <a:pt x="200" y="400"/>
                    </a:cubicBezTo>
                    <a:cubicBezTo>
                      <a:pt x="82" y="400"/>
                      <a:pt x="82" y="400"/>
                      <a:pt x="82" y="400"/>
                    </a:cubicBezTo>
                    <a:cubicBezTo>
                      <a:pt x="82" y="304"/>
                      <a:pt x="82" y="304"/>
                      <a:pt x="82" y="304"/>
                    </a:cubicBezTo>
                    <a:lnTo>
                      <a:pt x="200" y="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99" name="Freeform 168">
                <a:extLst>
                  <a:ext uri="{FF2B5EF4-FFF2-40B4-BE49-F238E27FC236}">
                    <a16:creationId xmlns:a16="http://schemas.microsoft.com/office/drawing/2014/main" id="{3A1EB4DA-DF44-4004-B681-BB98F9797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" y="1160"/>
                <a:ext cx="738" cy="916"/>
              </a:xfrm>
              <a:custGeom>
                <a:avLst/>
                <a:gdLst>
                  <a:gd name="T0" fmla="*/ 309 w 418"/>
                  <a:gd name="T1" fmla="*/ 516 h 518"/>
                  <a:gd name="T2" fmla="*/ 269 w 418"/>
                  <a:gd name="T3" fmla="*/ 480 h 518"/>
                  <a:gd name="T4" fmla="*/ 209 w 418"/>
                  <a:gd name="T5" fmla="*/ 233 h 518"/>
                  <a:gd name="T6" fmla="*/ 149 w 418"/>
                  <a:gd name="T7" fmla="*/ 480 h 518"/>
                  <a:gd name="T8" fmla="*/ 107 w 418"/>
                  <a:gd name="T9" fmla="*/ 516 h 518"/>
                  <a:gd name="T10" fmla="*/ 69 w 418"/>
                  <a:gd name="T11" fmla="*/ 475 h 518"/>
                  <a:gd name="T12" fmla="*/ 4 w 418"/>
                  <a:gd name="T13" fmla="*/ 66 h 518"/>
                  <a:gd name="T14" fmla="*/ 37 w 418"/>
                  <a:gd name="T15" fmla="*/ 6 h 518"/>
                  <a:gd name="T16" fmla="*/ 85 w 418"/>
                  <a:gd name="T17" fmla="*/ 47 h 518"/>
                  <a:gd name="T18" fmla="*/ 118 w 418"/>
                  <a:gd name="T19" fmla="*/ 253 h 518"/>
                  <a:gd name="T20" fmla="*/ 170 w 418"/>
                  <a:gd name="T21" fmla="*/ 41 h 518"/>
                  <a:gd name="T22" fmla="*/ 209 w 418"/>
                  <a:gd name="T23" fmla="*/ 5 h 518"/>
                  <a:gd name="T24" fmla="*/ 248 w 418"/>
                  <a:gd name="T25" fmla="*/ 41 h 518"/>
                  <a:gd name="T26" fmla="*/ 300 w 418"/>
                  <a:gd name="T27" fmla="*/ 253 h 518"/>
                  <a:gd name="T28" fmla="*/ 333 w 418"/>
                  <a:gd name="T29" fmla="*/ 47 h 518"/>
                  <a:gd name="T30" fmla="*/ 381 w 418"/>
                  <a:gd name="T31" fmla="*/ 6 h 518"/>
                  <a:gd name="T32" fmla="*/ 414 w 418"/>
                  <a:gd name="T33" fmla="*/ 66 h 518"/>
                  <a:gd name="T34" fmla="*/ 349 w 418"/>
                  <a:gd name="T35" fmla="*/ 475 h 518"/>
                  <a:gd name="T36" fmla="*/ 311 w 418"/>
                  <a:gd name="T37" fmla="*/ 516 h 518"/>
                  <a:gd name="T38" fmla="*/ 309 w 418"/>
                  <a:gd name="T39" fmla="*/ 516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8" h="518">
                    <a:moveTo>
                      <a:pt x="309" y="516"/>
                    </a:moveTo>
                    <a:cubicBezTo>
                      <a:pt x="291" y="516"/>
                      <a:pt x="275" y="502"/>
                      <a:pt x="269" y="480"/>
                    </a:cubicBezTo>
                    <a:cubicBezTo>
                      <a:pt x="209" y="233"/>
                      <a:pt x="209" y="233"/>
                      <a:pt x="209" y="233"/>
                    </a:cubicBezTo>
                    <a:cubicBezTo>
                      <a:pt x="149" y="480"/>
                      <a:pt x="149" y="480"/>
                      <a:pt x="149" y="480"/>
                    </a:cubicBezTo>
                    <a:cubicBezTo>
                      <a:pt x="143" y="503"/>
                      <a:pt x="126" y="518"/>
                      <a:pt x="107" y="516"/>
                    </a:cubicBezTo>
                    <a:cubicBezTo>
                      <a:pt x="88" y="515"/>
                      <a:pt x="72" y="498"/>
                      <a:pt x="69" y="475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0" y="39"/>
                      <a:pt x="15" y="11"/>
                      <a:pt x="37" y="6"/>
                    </a:cubicBezTo>
                    <a:cubicBezTo>
                      <a:pt x="59" y="0"/>
                      <a:pt x="81" y="19"/>
                      <a:pt x="85" y="47"/>
                    </a:cubicBezTo>
                    <a:cubicBezTo>
                      <a:pt x="118" y="253"/>
                      <a:pt x="118" y="253"/>
                      <a:pt x="118" y="253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5" y="20"/>
                      <a:pt x="191" y="5"/>
                      <a:pt x="209" y="5"/>
                    </a:cubicBezTo>
                    <a:cubicBezTo>
                      <a:pt x="227" y="5"/>
                      <a:pt x="243" y="20"/>
                      <a:pt x="248" y="41"/>
                    </a:cubicBezTo>
                    <a:cubicBezTo>
                      <a:pt x="300" y="253"/>
                      <a:pt x="300" y="253"/>
                      <a:pt x="300" y="253"/>
                    </a:cubicBezTo>
                    <a:cubicBezTo>
                      <a:pt x="333" y="47"/>
                      <a:pt x="333" y="47"/>
                      <a:pt x="333" y="47"/>
                    </a:cubicBezTo>
                    <a:cubicBezTo>
                      <a:pt x="337" y="19"/>
                      <a:pt x="359" y="0"/>
                      <a:pt x="381" y="6"/>
                    </a:cubicBezTo>
                    <a:cubicBezTo>
                      <a:pt x="403" y="11"/>
                      <a:pt x="418" y="39"/>
                      <a:pt x="414" y="66"/>
                    </a:cubicBezTo>
                    <a:cubicBezTo>
                      <a:pt x="349" y="475"/>
                      <a:pt x="349" y="475"/>
                      <a:pt x="349" y="475"/>
                    </a:cubicBezTo>
                    <a:cubicBezTo>
                      <a:pt x="346" y="498"/>
                      <a:pt x="330" y="515"/>
                      <a:pt x="311" y="516"/>
                    </a:cubicBezTo>
                    <a:cubicBezTo>
                      <a:pt x="310" y="516"/>
                      <a:pt x="309" y="516"/>
                      <a:pt x="309" y="5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00" name="Freeform 169">
                <a:extLst>
                  <a:ext uri="{FF2B5EF4-FFF2-40B4-BE49-F238E27FC236}">
                    <a16:creationId xmlns:a16="http://schemas.microsoft.com/office/drawing/2014/main" id="{09889153-3544-4DCE-AA27-2463EA3F4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" y="1196"/>
                <a:ext cx="143" cy="412"/>
              </a:xfrm>
              <a:custGeom>
                <a:avLst/>
                <a:gdLst>
                  <a:gd name="T0" fmla="*/ 44 w 81"/>
                  <a:gd name="T1" fmla="*/ 233 h 233"/>
                  <a:gd name="T2" fmla="*/ 81 w 81"/>
                  <a:gd name="T3" fmla="*/ 81 h 233"/>
                  <a:gd name="T4" fmla="*/ 0 w 81"/>
                  <a:gd name="T5" fmla="*/ 0 h 233"/>
                  <a:gd name="T6" fmla="*/ 0 w 81"/>
                  <a:gd name="T7" fmla="*/ 0 h 233"/>
                  <a:gd name="T8" fmla="*/ 12 w 81"/>
                  <a:gd name="T9" fmla="*/ 26 h 233"/>
                  <a:gd name="T10" fmla="*/ 44 w 81"/>
                  <a:gd name="T11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33">
                    <a:moveTo>
                      <a:pt x="44" y="233"/>
                    </a:moveTo>
                    <a:cubicBezTo>
                      <a:pt x="81" y="81"/>
                      <a:pt x="81" y="81"/>
                      <a:pt x="81" y="8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7"/>
                      <a:pt x="10" y="16"/>
                      <a:pt x="12" y="26"/>
                    </a:cubicBezTo>
                    <a:lnTo>
                      <a:pt x="44" y="233"/>
                    </a:lnTo>
                    <a:close/>
                  </a:path>
                </a:pathLst>
              </a:custGeom>
              <a:solidFill>
                <a:srgbClr val="E99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01" name="Freeform 170">
                <a:extLst>
                  <a:ext uri="{FF2B5EF4-FFF2-40B4-BE49-F238E27FC236}">
                    <a16:creationId xmlns:a16="http://schemas.microsoft.com/office/drawing/2014/main" id="{F8C3578D-2E98-4607-BF4E-83E6F88BF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" y="1199"/>
                <a:ext cx="321" cy="515"/>
              </a:xfrm>
              <a:custGeom>
                <a:avLst/>
                <a:gdLst>
                  <a:gd name="T0" fmla="*/ 181 w 182"/>
                  <a:gd name="T1" fmla="*/ 290 h 291"/>
                  <a:gd name="T2" fmla="*/ 182 w 182"/>
                  <a:gd name="T3" fmla="*/ 290 h 291"/>
                  <a:gd name="T4" fmla="*/ 182 w 182"/>
                  <a:gd name="T5" fmla="*/ 184 h 291"/>
                  <a:gd name="T6" fmla="*/ 0 w 182"/>
                  <a:gd name="T7" fmla="*/ 0 h 291"/>
                  <a:gd name="T8" fmla="*/ 6 w 182"/>
                  <a:gd name="T9" fmla="*/ 7 h 291"/>
                  <a:gd name="T10" fmla="*/ 181 w 182"/>
                  <a:gd name="T11" fmla="*/ 29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2" h="291">
                    <a:moveTo>
                      <a:pt x="181" y="290"/>
                    </a:moveTo>
                    <a:cubicBezTo>
                      <a:pt x="181" y="291"/>
                      <a:pt x="182" y="290"/>
                      <a:pt x="182" y="290"/>
                    </a:cubicBezTo>
                    <a:cubicBezTo>
                      <a:pt x="182" y="184"/>
                      <a:pt x="182" y="184"/>
                      <a:pt x="182" y="1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4" y="4"/>
                      <a:pt x="6" y="7"/>
                    </a:cubicBezTo>
                    <a:lnTo>
                      <a:pt x="181" y="290"/>
                    </a:lnTo>
                    <a:close/>
                  </a:path>
                </a:pathLst>
              </a:custGeom>
              <a:solidFill>
                <a:srgbClr val="E99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02" name="Freeform 171">
                <a:extLst>
                  <a:ext uri="{FF2B5EF4-FFF2-40B4-BE49-F238E27FC236}">
                    <a16:creationId xmlns:a16="http://schemas.microsoft.com/office/drawing/2014/main" id="{6F7254A3-7826-485D-BF3D-81C4D0A4A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7" y="119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03" name="Freeform 172">
                <a:extLst>
                  <a:ext uri="{FF2B5EF4-FFF2-40B4-BE49-F238E27FC236}">
                    <a16:creationId xmlns:a16="http://schemas.microsoft.com/office/drawing/2014/main" id="{60A68985-511D-433E-BF14-27A955BB3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1197"/>
                <a:ext cx="148" cy="411"/>
              </a:xfrm>
              <a:custGeom>
                <a:avLst/>
                <a:gdLst>
                  <a:gd name="T0" fmla="*/ 61 w 84"/>
                  <a:gd name="T1" fmla="*/ 232 h 232"/>
                  <a:gd name="T2" fmla="*/ 84 w 84"/>
                  <a:gd name="T3" fmla="*/ 84 h 232"/>
                  <a:gd name="T4" fmla="*/ 84 w 84"/>
                  <a:gd name="T5" fmla="*/ 84 h 232"/>
                  <a:gd name="T6" fmla="*/ 0 w 84"/>
                  <a:gd name="T7" fmla="*/ 0 h 232"/>
                  <a:gd name="T8" fmla="*/ 0 w 84"/>
                  <a:gd name="T9" fmla="*/ 0 h 232"/>
                  <a:gd name="T10" fmla="*/ 9 w 84"/>
                  <a:gd name="T11" fmla="*/ 20 h 232"/>
                  <a:gd name="T12" fmla="*/ 61 w 84"/>
                  <a:gd name="T13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232">
                    <a:moveTo>
                      <a:pt x="61" y="232"/>
                    </a:moveTo>
                    <a:cubicBezTo>
                      <a:pt x="84" y="84"/>
                      <a:pt x="84" y="84"/>
                      <a:pt x="84" y="84"/>
                    </a:cubicBezTo>
                    <a:cubicBezTo>
                      <a:pt x="84" y="84"/>
                      <a:pt x="84" y="84"/>
                      <a:pt x="84" y="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6"/>
                      <a:pt x="7" y="13"/>
                      <a:pt x="9" y="20"/>
                    </a:cubicBezTo>
                    <a:lnTo>
                      <a:pt x="61" y="232"/>
                    </a:lnTo>
                    <a:close/>
                  </a:path>
                </a:pathLst>
              </a:custGeom>
              <a:solidFill>
                <a:srgbClr val="E99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04" name="Freeform 173">
                <a:extLst>
                  <a:ext uri="{FF2B5EF4-FFF2-40B4-BE49-F238E27FC236}">
                    <a16:creationId xmlns:a16="http://schemas.microsoft.com/office/drawing/2014/main" id="{156FAAE7-AC48-4FAE-B018-9FCF9B0CD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3" y="1197"/>
                <a:ext cx="2137" cy="1698"/>
              </a:xfrm>
              <a:custGeom>
                <a:avLst/>
                <a:gdLst>
                  <a:gd name="T0" fmla="*/ 1210 w 1210"/>
                  <a:gd name="T1" fmla="*/ 240 h 960"/>
                  <a:gd name="T2" fmla="*/ 1209 w 1210"/>
                  <a:gd name="T3" fmla="*/ 206 h 960"/>
                  <a:gd name="T4" fmla="*/ 1004 w 1210"/>
                  <a:gd name="T5" fmla="*/ 0 h 960"/>
                  <a:gd name="T6" fmla="*/ 1004 w 1210"/>
                  <a:gd name="T7" fmla="*/ 0 h 960"/>
                  <a:gd name="T8" fmla="*/ 1014 w 1210"/>
                  <a:gd name="T9" fmla="*/ 45 h 960"/>
                  <a:gd name="T10" fmla="*/ 950 w 1210"/>
                  <a:gd name="T11" fmla="*/ 454 h 960"/>
                  <a:gd name="T12" fmla="*/ 911 w 1210"/>
                  <a:gd name="T13" fmla="*/ 496 h 960"/>
                  <a:gd name="T14" fmla="*/ 909 w 1210"/>
                  <a:gd name="T15" fmla="*/ 496 h 960"/>
                  <a:gd name="T16" fmla="*/ 870 w 1210"/>
                  <a:gd name="T17" fmla="*/ 459 h 960"/>
                  <a:gd name="T18" fmla="*/ 809 w 1210"/>
                  <a:gd name="T19" fmla="*/ 212 h 960"/>
                  <a:gd name="T20" fmla="*/ 749 w 1210"/>
                  <a:gd name="T21" fmla="*/ 459 h 960"/>
                  <a:gd name="T22" fmla="*/ 707 w 1210"/>
                  <a:gd name="T23" fmla="*/ 496 h 960"/>
                  <a:gd name="T24" fmla="*/ 669 w 1210"/>
                  <a:gd name="T25" fmla="*/ 454 h 960"/>
                  <a:gd name="T26" fmla="*/ 605 w 1210"/>
                  <a:gd name="T27" fmla="*/ 50 h 960"/>
                  <a:gd name="T28" fmla="*/ 564 w 1210"/>
                  <a:gd name="T29" fmla="*/ 9 h 960"/>
                  <a:gd name="T30" fmla="*/ 564 w 1210"/>
                  <a:gd name="T31" fmla="*/ 9 h 960"/>
                  <a:gd name="T32" fmla="*/ 575 w 1210"/>
                  <a:gd name="T33" fmla="*/ 44 h 960"/>
                  <a:gd name="T34" fmla="*/ 534 w 1210"/>
                  <a:gd name="T35" fmla="*/ 95 h 960"/>
                  <a:gd name="T36" fmla="*/ 415 w 1210"/>
                  <a:gd name="T37" fmla="*/ 95 h 960"/>
                  <a:gd name="T38" fmla="*/ 415 w 1210"/>
                  <a:gd name="T39" fmla="*/ 193 h 960"/>
                  <a:gd name="T40" fmla="*/ 534 w 1210"/>
                  <a:gd name="T41" fmla="*/ 193 h 960"/>
                  <a:gd name="T42" fmla="*/ 575 w 1210"/>
                  <a:gd name="T43" fmla="*/ 245 h 960"/>
                  <a:gd name="T44" fmla="*/ 534 w 1210"/>
                  <a:gd name="T45" fmla="*/ 297 h 960"/>
                  <a:gd name="T46" fmla="*/ 415 w 1210"/>
                  <a:gd name="T47" fmla="*/ 297 h 960"/>
                  <a:gd name="T48" fmla="*/ 415 w 1210"/>
                  <a:gd name="T49" fmla="*/ 392 h 960"/>
                  <a:gd name="T50" fmla="*/ 533 w 1210"/>
                  <a:gd name="T51" fmla="*/ 392 h 960"/>
                  <a:gd name="T52" fmla="*/ 534 w 1210"/>
                  <a:gd name="T53" fmla="*/ 392 h 960"/>
                  <a:gd name="T54" fmla="*/ 575 w 1210"/>
                  <a:gd name="T55" fmla="*/ 444 h 960"/>
                  <a:gd name="T56" fmla="*/ 534 w 1210"/>
                  <a:gd name="T57" fmla="*/ 496 h 960"/>
                  <a:gd name="T58" fmla="*/ 374 w 1210"/>
                  <a:gd name="T59" fmla="*/ 496 h 960"/>
                  <a:gd name="T60" fmla="*/ 374 w 1210"/>
                  <a:gd name="T61" fmla="*/ 496 h 960"/>
                  <a:gd name="T62" fmla="*/ 332 w 1210"/>
                  <a:gd name="T63" fmla="*/ 444 h 960"/>
                  <a:gd name="T64" fmla="*/ 332 w 1210"/>
                  <a:gd name="T65" fmla="*/ 444 h 960"/>
                  <a:gd name="T66" fmla="*/ 332 w 1210"/>
                  <a:gd name="T67" fmla="*/ 444 h 960"/>
                  <a:gd name="T68" fmla="*/ 332 w 1210"/>
                  <a:gd name="T69" fmla="*/ 46 h 960"/>
                  <a:gd name="T70" fmla="*/ 288 w 1210"/>
                  <a:gd name="T71" fmla="*/ 4 h 960"/>
                  <a:gd name="T72" fmla="*/ 288 w 1210"/>
                  <a:gd name="T73" fmla="*/ 5 h 960"/>
                  <a:gd name="T74" fmla="*/ 299 w 1210"/>
                  <a:gd name="T75" fmla="*/ 39 h 960"/>
                  <a:gd name="T76" fmla="*/ 299 w 1210"/>
                  <a:gd name="T77" fmla="*/ 441 h 960"/>
                  <a:gd name="T78" fmla="*/ 286 w 1210"/>
                  <a:gd name="T79" fmla="*/ 481 h 960"/>
                  <a:gd name="T80" fmla="*/ 258 w 1210"/>
                  <a:gd name="T81" fmla="*/ 496 h 960"/>
                  <a:gd name="T82" fmla="*/ 225 w 1210"/>
                  <a:gd name="T83" fmla="*/ 476 h 960"/>
                  <a:gd name="T84" fmla="*/ 49 w 1210"/>
                  <a:gd name="T85" fmla="*/ 192 h 960"/>
                  <a:gd name="T86" fmla="*/ 48 w 1210"/>
                  <a:gd name="T87" fmla="*/ 193 h 960"/>
                  <a:gd name="T88" fmla="*/ 48 w 1210"/>
                  <a:gd name="T89" fmla="*/ 440 h 960"/>
                  <a:gd name="T90" fmla="*/ 11 w 1210"/>
                  <a:gd name="T91" fmla="*/ 495 h 960"/>
                  <a:gd name="T92" fmla="*/ 0 w 1210"/>
                  <a:gd name="T93" fmla="*/ 495 h 960"/>
                  <a:gd name="T94" fmla="*/ 464 w 1210"/>
                  <a:gd name="T95" fmla="*/ 959 h 960"/>
                  <a:gd name="T96" fmla="*/ 490 w 1210"/>
                  <a:gd name="T97" fmla="*/ 960 h 960"/>
                  <a:gd name="T98" fmla="*/ 1210 w 1210"/>
                  <a:gd name="T99" fmla="*/ 24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10" h="960">
                    <a:moveTo>
                      <a:pt x="1210" y="240"/>
                    </a:moveTo>
                    <a:cubicBezTo>
                      <a:pt x="1210" y="229"/>
                      <a:pt x="1210" y="217"/>
                      <a:pt x="1209" y="206"/>
                    </a:cubicBezTo>
                    <a:cubicBezTo>
                      <a:pt x="1004" y="0"/>
                      <a:pt x="1004" y="0"/>
                      <a:pt x="1004" y="0"/>
                    </a:cubicBezTo>
                    <a:cubicBezTo>
                      <a:pt x="1004" y="0"/>
                      <a:pt x="1004" y="0"/>
                      <a:pt x="1004" y="0"/>
                    </a:cubicBezTo>
                    <a:cubicBezTo>
                      <a:pt x="1012" y="12"/>
                      <a:pt x="1017" y="28"/>
                      <a:pt x="1014" y="45"/>
                    </a:cubicBezTo>
                    <a:cubicBezTo>
                      <a:pt x="950" y="454"/>
                      <a:pt x="950" y="454"/>
                      <a:pt x="950" y="454"/>
                    </a:cubicBezTo>
                    <a:cubicBezTo>
                      <a:pt x="946" y="477"/>
                      <a:pt x="930" y="494"/>
                      <a:pt x="911" y="496"/>
                    </a:cubicBezTo>
                    <a:cubicBezTo>
                      <a:pt x="911" y="496"/>
                      <a:pt x="910" y="496"/>
                      <a:pt x="909" y="496"/>
                    </a:cubicBezTo>
                    <a:cubicBezTo>
                      <a:pt x="891" y="496"/>
                      <a:pt x="875" y="481"/>
                      <a:pt x="870" y="459"/>
                    </a:cubicBezTo>
                    <a:cubicBezTo>
                      <a:pt x="809" y="212"/>
                      <a:pt x="809" y="212"/>
                      <a:pt x="809" y="212"/>
                    </a:cubicBezTo>
                    <a:cubicBezTo>
                      <a:pt x="749" y="459"/>
                      <a:pt x="749" y="459"/>
                      <a:pt x="749" y="459"/>
                    </a:cubicBezTo>
                    <a:cubicBezTo>
                      <a:pt x="743" y="482"/>
                      <a:pt x="726" y="497"/>
                      <a:pt x="707" y="496"/>
                    </a:cubicBezTo>
                    <a:cubicBezTo>
                      <a:pt x="688" y="494"/>
                      <a:pt x="673" y="477"/>
                      <a:pt x="669" y="454"/>
                    </a:cubicBezTo>
                    <a:cubicBezTo>
                      <a:pt x="605" y="50"/>
                      <a:pt x="605" y="50"/>
                      <a:pt x="605" y="50"/>
                    </a:cubicBezTo>
                    <a:cubicBezTo>
                      <a:pt x="564" y="9"/>
                      <a:pt x="564" y="9"/>
                      <a:pt x="564" y="9"/>
                    </a:cubicBezTo>
                    <a:cubicBezTo>
                      <a:pt x="564" y="9"/>
                      <a:pt x="564" y="9"/>
                      <a:pt x="564" y="9"/>
                    </a:cubicBezTo>
                    <a:cubicBezTo>
                      <a:pt x="571" y="18"/>
                      <a:pt x="575" y="30"/>
                      <a:pt x="575" y="44"/>
                    </a:cubicBezTo>
                    <a:cubicBezTo>
                      <a:pt x="575" y="72"/>
                      <a:pt x="556" y="95"/>
                      <a:pt x="534" y="95"/>
                    </a:cubicBezTo>
                    <a:cubicBezTo>
                      <a:pt x="415" y="95"/>
                      <a:pt x="415" y="95"/>
                      <a:pt x="415" y="95"/>
                    </a:cubicBezTo>
                    <a:cubicBezTo>
                      <a:pt x="415" y="193"/>
                      <a:pt x="415" y="193"/>
                      <a:pt x="415" y="193"/>
                    </a:cubicBezTo>
                    <a:cubicBezTo>
                      <a:pt x="534" y="193"/>
                      <a:pt x="534" y="193"/>
                      <a:pt x="534" y="193"/>
                    </a:cubicBezTo>
                    <a:cubicBezTo>
                      <a:pt x="556" y="193"/>
                      <a:pt x="575" y="216"/>
                      <a:pt x="575" y="245"/>
                    </a:cubicBezTo>
                    <a:cubicBezTo>
                      <a:pt x="575" y="273"/>
                      <a:pt x="556" y="297"/>
                      <a:pt x="534" y="297"/>
                    </a:cubicBezTo>
                    <a:cubicBezTo>
                      <a:pt x="415" y="297"/>
                      <a:pt x="415" y="297"/>
                      <a:pt x="415" y="297"/>
                    </a:cubicBezTo>
                    <a:cubicBezTo>
                      <a:pt x="415" y="392"/>
                      <a:pt x="415" y="392"/>
                      <a:pt x="415" y="392"/>
                    </a:cubicBezTo>
                    <a:cubicBezTo>
                      <a:pt x="533" y="392"/>
                      <a:pt x="533" y="392"/>
                      <a:pt x="533" y="392"/>
                    </a:cubicBezTo>
                    <a:cubicBezTo>
                      <a:pt x="534" y="392"/>
                      <a:pt x="534" y="392"/>
                      <a:pt x="534" y="392"/>
                    </a:cubicBezTo>
                    <a:cubicBezTo>
                      <a:pt x="556" y="392"/>
                      <a:pt x="575" y="415"/>
                      <a:pt x="575" y="444"/>
                    </a:cubicBezTo>
                    <a:cubicBezTo>
                      <a:pt x="575" y="472"/>
                      <a:pt x="556" y="496"/>
                      <a:pt x="534" y="496"/>
                    </a:cubicBezTo>
                    <a:cubicBezTo>
                      <a:pt x="374" y="496"/>
                      <a:pt x="374" y="496"/>
                      <a:pt x="374" y="496"/>
                    </a:cubicBezTo>
                    <a:cubicBezTo>
                      <a:pt x="374" y="496"/>
                      <a:pt x="374" y="496"/>
                      <a:pt x="374" y="496"/>
                    </a:cubicBezTo>
                    <a:cubicBezTo>
                      <a:pt x="351" y="496"/>
                      <a:pt x="332" y="473"/>
                      <a:pt x="332" y="444"/>
                    </a:cubicBezTo>
                    <a:cubicBezTo>
                      <a:pt x="332" y="444"/>
                      <a:pt x="332" y="444"/>
                      <a:pt x="332" y="444"/>
                    </a:cubicBezTo>
                    <a:cubicBezTo>
                      <a:pt x="332" y="444"/>
                      <a:pt x="332" y="444"/>
                      <a:pt x="332" y="444"/>
                    </a:cubicBezTo>
                    <a:cubicBezTo>
                      <a:pt x="332" y="46"/>
                      <a:pt x="332" y="46"/>
                      <a:pt x="332" y="46"/>
                    </a:cubicBezTo>
                    <a:cubicBezTo>
                      <a:pt x="288" y="4"/>
                      <a:pt x="288" y="4"/>
                      <a:pt x="288" y="4"/>
                    </a:cubicBezTo>
                    <a:cubicBezTo>
                      <a:pt x="288" y="5"/>
                      <a:pt x="288" y="5"/>
                      <a:pt x="288" y="5"/>
                    </a:cubicBezTo>
                    <a:cubicBezTo>
                      <a:pt x="295" y="14"/>
                      <a:pt x="299" y="26"/>
                      <a:pt x="299" y="39"/>
                    </a:cubicBezTo>
                    <a:cubicBezTo>
                      <a:pt x="299" y="441"/>
                      <a:pt x="299" y="441"/>
                      <a:pt x="299" y="441"/>
                    </a:cubicBezTo>
                    <a:cubicBezTo>
                      <a:pt x="299" y="456"/>
                      <a:pt x="295" y="471"/>
                      <a:pt x="286" y="481"/>
                    </a:cubicBezTo>
                    <a:cubicBezTo>
                      <a:pt x="278" y="491"/>
                      <a:pt x="268" y="496"/>
                      <a:pt x="258" y="496"/>
                    </a:cubicBezTo>
                    <a:cubicBezTo>
                      <a:pt x="245" y="496"/>
                      <a:pt x="233" y="489"/>
                      <a:pt x="225" y="476"/>
                    </a:cubicBezTo>
                    <a:cubicBezTo>
                      <a:pt x="49" y="192"/>
                      <a:pt x="49" y="192"/>
                      <a:pt x="49" y="192"/>
                    </a:cubicBezTo>
                    <a:cubicBezTo>
                      <a:pt x="49" y="192"/>
                      <a:pt x="48" y="192"/>
                      <a:pt x="48" y="193"/>
                    </a:cubicBezTo>
                    <a:cubicBezTo>
                      <a:pt x="48" y="440"/>
                      <a:pt x="48" y="440"/>
                      <a:pt x="48" y="440"/>
                    </a:cubicBezTo>
                    <a:cubicBezTo>
                      <a:pt x="48" y="468"/>
                      <a:pt x="33" y="493"/>
                      <a:pt x="11" y="495"/>
                    </a:cubicBezTo>
                    <a:cubicBezTo>
                      <a:pt x="7" y="496"/>
                      <a:pt x="3" y="495"/>
                      <a:pt x="0" y="495"/>
                    </a:cubicBezTo>
                    <a:cubicBezTo>
                      <a:pt x="464" y="959"/>
                      <a:pt x="464" y="959"/>
                      <a:pt x="464" y="959"/>
                    </a:cubicBezTo>
                    <a:cubicBezTo>
                      <a:pt x="473" y="959"/>
                      <a:pt x="481" y="960"/>
                      <a:pt x="490" y="960"/>
                    </a:cubicBezTo>
                    <a:cubicBezTo>
                      <a:pt x="888" y="960"/>
                      <a:pt x="1210" y="637"/>
                      <a:pt x="1210" y="240"/>
                    </a:cubicBezTo>
                    <a:close/>
                  </a:path>
                </a:pathLst>
              </a:custGeom>
              <a:solidFill>
                <a:srgbClr val="E99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05" name="Freeform 174">
                <a:extLst>
                  <a:ext uri="{FF2B5EF4-FFF2-40B4-BE49-F238E27FC236}">
                    <a16:creationId xmlns:a16="http://schemas.microsoft.com/office/drawing/2014/main" id="{CCA5E4CB-905A-4BF7-80EC-9268A6C62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" y="1196"/>
                <a:ext cx="2" cy="3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6DF6C70-3064-4F53-A053-52B751188E26}"/>
              </a:ext>
            </a:extLst>
          </p:cNvPr>
          <p:cNvGrpSpPr/>
          <p:nvPr/>
        </p:nvGrpSpPr>
        <p:grpSpPr>
          <a:xfrm>
            <a:off x="3039182" y="4316765"/>
            <a:ext cx="3098296" cy="279937"/>
            <a:chOff x="4052242" y="5755678"/>
            <a:chExt cx="4131061" cy="37324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36FE1C6-70AC-434C-8A4A-320233D63AD4}"/>
                </a:ext>
              </a:extLst>
            </p:cNvPr>
            <p:cNvSpPr/>
            <p:nvPr/>
          </p:nvSpPr>
          <p:spPr>
            <a:xfrm>
              <a:off x="4052242" y="5759595"/>
              <a:ext cx="4131061" cy="369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algn="ctr" defTabSz="685800"/>
              <a:r>
                <a:rPr lang="en-US" sz="1200" dirty="0">
                  <a:solidFill>
                    <a:srgbClr val="6EBE4A"/>
                  </a:solidFill>
                  <a:latin typeface="CiscoSansTT ExtraLight"/>
                </a:rPr>
                <a:t>       Modular, microservices architecture</a:t>
              </a:r>
            </a:p>
          </p:txBody>
        </p:sp>
        <p:grpSp>
          <p:nvGrpSpPr>
            <p:cNvPr id="106" name="Group 164">
              <a:extLst>
                <a:ext uri="{FF2B5EF4-FFF2-40B4-BE49-F238E27FC236}">
                  <a16:creationId xmlns:a16="http://schemas.microsoft.com/office/drawing/2014/main" id="{751800E3-6A79-42D4-87AF-F0E6AF5A100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129824" y="5755678"/>
              <a:ext cx="350990" cy="351542"/>
              <a:chOff x="1606" y="349"/>
              <a:chExt cx="2544" cy="2546"/>
            </a:xfrm>
          </p:grpSpPr>
          <p:sp>
            <p:nvSpPr>
              <p:cNvPr id="107" name="Oval 165">
                <a:extLst>
                  <a:ext uri="{FF2B5EF4-FFF2-40B4-BE49-F238E27FC236}">
                    <a16:creationId xmlns:a16="http://schemas.microsoft.com/office/drawing/2014/main" id="{057A7F28-61DE-40C1-A60C-EC47BEC5B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6" y="349"/>
                <a:ext cx="2544" cy="254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08" name="Freeform 166">
                <a:extLst>
                  <a:ext uri="{FF2B5EF4-FFF2-40B4-BE49-F238E27FC236}">
                    <a16:creationId xmlns:a16="http://schemas.microsoft.com/office/drawing/2014/main" id="{C288ED8A-F5EA-4E58-8FD1-A8F047945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3" y="1162"/>
                <a:ext cx="588" cy="916"/>
              </a:xfrm>
              <a:custGeom>
                <a:avLst/>
                <a:gdLst>
                  <a:gd name="T0" fmla="*/ 292 w 333"/>
                  <a:gd name="T1" fmla="*/ 515 h 518"/>
                  <a:gd name="T2" fmla="*/ 259 w 333"/>
                  <a:gd name="T3" fmla="*/ 495 h 518"/>
                  <a:gd name="T4" fmla="*/ 84 w 333"/>
                  <a:gd name="T5" fmla="*/ 212 h 518"/>
                  <a:gd name="T6" fmla="*/ 83 w 333"/>
                  <a:gd name="T7" fmla="*/ 213 h 518"/>
                  <a:gd name="T8" fmla="*/ 83 w 333"/>
                  <a:gd name="T9" fmla="*/ 460 h 518"/>
                  <a:gd name="T10" fmla="*/ 45 w 333"/>
                  <a:gd name="T11" fmla="*/ 515 h 518"/>
                  <a:gd name="T12" fmla="*/ 0 w 333"/>
                  <a:gd name="T13" fmla="*/ 464 h 518"/>
                  <a:gd name="T14" fmla="*/ 0 w 333"/>
                  <a:gd name="T15" fmla="*/ 62 h 518"/>
                  <a:gd name="T16" fmla="*/ 14 w 333"/>
                  <a:gd name="T17" fmla="*/ 21 h 518"/>
                  <a:gd name="T18" fmla="*/ 74 w 333"/>
                  <a:gd name="T19" fmla="*/ 28 h 518"/>
                  <a:gd name="T20" fmla="*/ 249 w 333"/>
                  <a:gd name="T21" fmla="*/ 311 h 518"/>
                  <a:gd name="T22" fmla="*/ 251 w 333"/>
                  <a:gd name="T23" fmla="*/ 311 h 518"/>
                  <a:gd name="T24" fmla="*/ 251 w 333"/>
                  <a:gd name="T25" fmla="*/ 63 h 518"/>
                  <a:gd name="T26" fmla="*/ 288 w 333"/>
                  <a:gd name="T27" fmla="*/ 8 h 518"/>
                  <a:gd name="T28" fmla="*/ 333 w 333"/>
                  <a:gd name="T29" fmla="*/ 59 h 518"/>
                  <a:gd name="T30" fmla="*/ 333 w 333"/>
                  <a:gd name="T31" fmla="*/ 461 h 518"/>
                  <a:gd name="T32" fmla="*/ 320 w 333"/>
                  <a:gd name="T33" fmla="*/ 501 h 518"/>
                  <a:gd name="T34" fmla="*/ 292 w 333"/>
                  <a:gd name="T35" fmla="*/ 515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3" h="518">
                    <a:moveTo>
                      <a:pt x="292" y="515"/>
                    </a:moveTo>
                    <a:cubicBezTo>
                      <a:pt x="279" y="515"/>
                      <a:pt x="267" y="508"/>
                      <a:pt x="259" y="495"/>
                    </a:cubicBezTo>
                    <a:cubicBezTo>
                      <a:pt x="84" y="212"/>
                      <a:pt x="84" y="212"/>
                      <a:pt x="84" y="212"/>
                    </a:cubicBezTo>
                    <a:cubicBezTo>
                      <a:pt x="84" y="212"/>
                      <a:pt x="83" y="212"/>
                      <a:pt x="83" y="213"/>
                    </a:cubicBezTo>
                    <a:cubicBezTo>
                      <a:pt x="83" y="460"/>
                      <a:pt x="83" y="460"/>
                      <a:pt x="83" y="460"/>
                    </a:cubicBezTo>
                    <a:cubicBezTo>
                      <a:pt x="83" y="488"/>
                      <a:pt x="67" y="513"/>
                      <a:pt x="45" y="515"/>
                    </a:cubicBezTo>
                    <a:cubicBezTo>
                      <a:pt x="21" y="518"/>
                      <a:pt x="0" y="494"/>
                      <a:pt x="0" y="464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47"/>
                      <a:pt x="4" y="31"/>
                      <a:pt x="14" y="21"/>
                    </a:cubicBezTo>
                    <a:cubicBezTo>
                      <a:pt x="33" y="0"/>
                      <a:pt x="60" y="5"/>
                      <a:pt x="74" y="28"/>
                    </a:cubicBezTo>
                    <a:cubicBezTo>
                      <a:pt x="249" y="311"/>
                      <a:pt x="249" y="311"/>
                      <a:pt x="249" y="311"/>
                    </a:cubicBezTo>
                    <a:cubicBezTo>
                      <a:pt x="250" y="312"/>
                      <a:pt x="251" y="311"/>
                      <a:pt x="251" y="311"/>
                    </a:cubicBezTo>
                    <a:cubicBezTo>
                      <a:pt x="251" y="63"/>
                      <a:pt x="251" y="63"/>
                      <a:pt x="251" y="63"/>
                    </a:cubicBezTo>
                    <a:cubicBezTo>
                      <a:pt x="251" y="36"/>
                      <a:pt x="266" y="10"/>
                      <a:pt x="288" y="8"/>
                    </a:cubicBezTo>
                    <a:cubicBezTo>
                      <a:pt x="313" y="5"/>
                      <a:pt x="333" y="29"/>
                      <a:pt x="333" y="59"/>
                    </a:cubicBezTo>
                    <a:cubicBezTo>
                      <a:pt x="333" y="461"/>
                      <a:pt x="333" y="461"/>
                      <a:pt x="333" y="461"/>
                    </a:cubicBezTo>
                    <a:cubicBezTo>
                      <a:pt x="333" y="476"/>
                      <a:pt x="329" y="491"/>
                      <a:pt x="320" y="501"/>
                    </a:cubicBezTo>
                    <a:cubicBezTo>
                      <a:pt x="312" y="511"/>
                      <a:pt x="302" y="515"/>
                      <a:pt x="292" y="5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09" name="Freeform 167">
                <a:extLst>
                  <a:ext uri="{FF2B5EF4-FFF2-40B4-BE49-F238E27FC236}">
                    <a16:creationId xmlns:a16="http://schemas.microsoft.com/office/drawing/2014/main" id="{22B5ED37-DA48-4E37-802E-A0157805A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1183"/>
                <a:ext cx="427" cy="890"/>
              </a:xfrm>
              <a:custGeom>
                <a:avLst/>
                <a:gdLst>
                  <a:gd name="T0" fmla="*/ 200 w 242"/>
                  <a:gd name="T1" fmla="*/ 304 h 503"/>
                  <a:gd name="T2" fmla="*/ 242 w 242"/>
                  <a:gd name="T3" fmla="*/ 253 h 503"/>
                  <a:gd name="T4" fmla="*/ 200 w 242"/>
                  <a:gd name="T5" fmla="*/ 201 h 503"/>
                  <a:gd name="T6" fmla="*/ 82 w 242"/>
                  <a:gd name="T7" fmla="*/ 201 h 503"/>
                  <a:gd name="T8" fmla="*/ 82 w 242"/>
                  <a:gd name="T9" fmla="*/ 104 h 503"/>
                  <a:gd name="T10" fmla="*/ 200 w 242"/>
                  <a:gd name="T11" fmla="*/ 104 h 503"/>
                  <a:gd name="T12" fmla="*/ 242 w 242"/>
                  <a:gd name="T13" fmla="*/ 52 h 503"/>
                  <a:gd name="T14" fmla="*/ 200 w 242"/>
                  <a:gd name="T15" fmla="*/ 0 h 503"/>
                  <a:gd name="T16" fmla="*/ 41 w 242"/>
                  <a:gd name="T17" fmla="*/ 0 h 503"/>
                  <a:gd name="T18" fmla="*/ 0 w 242"/>
                  <a:gd name="T19" fmla="*/ 52 h 503"/>
                  <a:gd name="T20" fmla="*/ 0 w 242"/>
                  <a:gd name="T21" fmla="*/ 53 h 503"/>
                  <a:gd name="T22" fmla="*/ 0 w 242"/>
                  <a:gd name="T23" fmla="*/ 55 h 503"/>
                  <a:gd name="T24" fmla="*/ 0 w 242"/>
                  <a:gd name="T25" fmla="*/ 451 h 503"/>
                  <a:gd name="T26" fmla="*/ 0 w 242"/>
                  <a:gd name="T27" fmla="*/ 452 h 503"/>
                  <a:gd name="T28" fmla="*/ 0 w 242"/>
                  <a:gd name="T29" fmla="*/ 452 h 503"/>
                  <a:gd name="T30" fmla="*/ 41 w 242"/>
                  <a:gd name="T31" fmla="*/ 503 h 503"/>
                  <a:gd name="T32" fmla="*/ 41 w 242"/>
                  <a:gd name="T33" fmla="*/ 503 h 503"/>
                  <a:gd name="T34" fmla="*/ 200 w 242"/>
                  <a:gd name="T35" fmla="*/ 503 h 503"/>
                  <a:gd name="T36" fmla="*/ 242 w 242"/>
                  <a:gd name="T37" fmla="*/ 452 h 503"/>
                  <a:gd name="T38" fmla="*/ 200 w 242"/>
                  <a:gd name="T39" fmla="*/ 400 h 503"/>
                  <a:gd name="T40" fmla="*/ 200 w 242"/>
                  <a:gd name="T41" fmla="*/ 400 h 503"/>
                  <a:gd name="T42" fmla="*/ 82 w 242"/>
                  <a:gd name="T43" fmla="*/ 400 h 503"/>
                  <a:gd name="T44" fmla="*/ 82 w 242"/>
                  <a:gd name="T45" fmla="*/ 304 h 503"/>
                  <a:gd name="T46" fmla="*/ 200 w 242"/>
                  <a:gd name="T47" fmla="*/ 304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2" h="503">
                    <a:moveTo>
                      <a:pt x="200" y="304"/>
                    </a:moveTo>
                    <a:cubicBezTo>
                      <a:pt x="223" y="304"/>
                      <a:pt x="242" y="281"/>
                      <a:pt x="242" y="253"/>
                    </a:cubicBezTo>
                    <a:cubicBezTo>
                      <a:pt x="242" y="224"/>
                      <a:pt x="223" y="201"/>
                      <a:pt x="200" y="201"/>
                    </a:cubicBezTo>
                    <a:cubicBezTo>
                      <a:pt x="82" y="201"/>
                      <a:pt x="82" y="201"/>
                      <a:pt x="82" y="201"/>
                    </a:cubicBezTo>
                    <a:cubicBezTo>
                      <a:pt x="82" y="104"/>
                      <a:pt x="82" y="104"/>
                      <a:pt x="82" y="104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223" y="104"/>
                      <a:pt x="242" y="80"/>
                      <a:pt x="242" y="52"/>
                    </a:cubicBezTo>
                    <a:cubicBezTo>
                      <a:pt x="242" y="24"/>
                      <a:pt x="223" y="0"/>
                      <a:pt x="20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24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4"/>
                      <a:pt x="0" y="54"/>
                      <a:pt x="0" y="55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0" y="451"/>
                      <a:pt x="0" y="452"/>
                      <a:pt x="0" y="452"/>
                    </a:cubicBezTo>
                    <a:cubicBezTo>
                      <a:pt x="0" y="452"/>
                      <a:pt x="0" y="452"/>
                      <a:pt x="0" y="452"/>
                    </a:cubicBezTo>
                    <a:cubicBezTo>
                      <a:pt x="0" y="480"/>
                      <a:pt x="18" y="503"/>
                      <a:pt x="41" y="503"/>
                    </a:cubicBezTo>
                    <a:cubicBezTo>
                      <a:pt x="41" y="503"/>
                      <a:pt x="41" y="503"/>
                      <a:pt x="41" y="503"/>
                    </a:cubicBezTo>
                    <a:cubicBezTo>
                      <a:pt x="200" y="503"/>
                      <a:pt x="200" y="503"/>
                      <a:pt x="200" y="503"/>
                    </a:cubicBezTo>
                    <a:cubicBezTo>
                      <a:pt x="223" y="503"/>
                      <a:pt x="242" y="480"/>
                      <a:pt x="242" y="452"/>
                    </a:cubicBezTo>
                    <a:cubicBezTo>
                      <a:pt x="242" y="423"/>
                      <a:pt x="223" y="400"/>
                      <a:pt x="200" y="400"/>
                    </a:cubicBezTo>
                    <a:cubicBezTo>
                      <a:pt x="200" y="400"/>
                      <a:pt x="200" y="400"/>
                      <a:pt x="200" y="400"/>
                    </a:cubicBezTo>
                    <a:cubicBezTo>
                      <a:pt x="82" y="400"/>
                      <a:pt x="82" y="400"/>
                      <a:pt x="82" y="400"/>
                    </a:cubicBezTo>
                    <a:cubicBezTo>
                      <a:pt x="82" y="304"/>
                      <a:pt x="82" y="304"/>
                      <a:pt x="82" y="304"/>
                    </a:cubicBezTo>
                    <a:lnTo>
                      <a:pt x="200" y="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10" name="Freeform 168">
                <a:extLst>
                  <a:ext uri="{FF2B5EF4-FFF2-40B4-BE49-F238E27FC236}">
                    <a16:creationId xmlns:a16="http://schemas.microsoft.com/office/drawing/2014/main" id="{E0570937-BC3E-4F4D-B9FD-FAFEBDDD3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" y="1160"/>
                <a:ext cx="738" cy="916"/>
              </a:xfrm>
              <a:custGeom>
                <a:avLst/>
                <a:gdLst>
                  <a:gd name="T0" fmla="*/ 309 w 418"/>
                  <a:gd name="T1" fmla="*/ 516 h 518"/>
                  <a:gd name="T2" fmla="*/ 269 w 418"/>
                  <a:gd name="T3" fmla="*/ 480 h 518"/>
                  <a:gd name="T4" fmla="*/ 209 w 418"/>
                  <a:gd name="T5" fmla="*/ 233 h 518"/>
                  <a:gd name="T6" fmla="*/ 149 w 418"/>
                  <a:gd name="T7" fmla="*/ 480 h 518"/>
                  <a:gd name="T8" fmla="*/ 107 w 418"/>
                  <a:gd name="T9" fmla="*/ 516 h 518"/>
                  <a:gd name="T10" fmla="*/ 69 w 418"/>
                  <a:gd name="T11" fmla="*/ 475 h 518"/>
                  <a:gd name="T12" fmla="*/ 4 w 418"/>
                  <a:gd name="T13" fmla="*/ 66 h 518"/>
                  <a:gd name="T14" fmla="*/ 37 w 418"/>
                  <a:gd name="T15" fmla="*/ 6 h 518"/>
                  <a:gd name="T16" fmla="*/ 85 w 418"/>
                  <a:gd name="T17" fmla="*/ 47 h 518"/>
                  <a:gd name="T18" fmla="*/ 118 w 418"/>
                  <a:gd name="T19" fmla="*/ 253 h 518"/>
                  <a:gd name="T20" fmla="*/ 170 w 418"/>
                  <a:gd name="T21" fmla="*/ 41 h 518"/>
                  <a:gd name="T22" fmla="*/ 209 w 418"/>
                  <a:gd name="T23" fmla="*/ 5 h 518"/>
                  <a:gd name="T24" fmla="*/ 248 w 418"/>
                  <a:gd name="T25" fmla="*/ 41 h 518"/>
                  <a:gd name="T26" fmla="*/ 300 w 418"/>
                  <a:gd name="T27" fmla="*/ 253 h 518"/>
                  <a:gd name="T28" fmla="*/ 333 w 418"/>
                  <a:gd name="T29" fmla="*/ 47 h 518"/>
                  <a:gd name="T30" fmla="*/ 381 w 418"/>
                  <a:gd name="T31" fmla="*/ 6 h 518"/>
                  <a:gd name="T32" fmla="*/ 414 w 418"/>
                  <a:gd name="T33" fmla="*/ 66 h 518"/>
                  <a:gd name="T34" fmla="*/ 349 w 418"/>
                  <a:gd name="T35" fmla="*/ 475 h 518"/>
                  <a:gd name="T36" fmla="*/ 311 w 418"/>
                  <a:gd name="T37" fmla="*/ 516 h 518"/>
                  <a:gd name="T38" fmla="*/ 309 w 418"/>
                  <a:gd name="T39" fmla="*/ 516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8" h="518">
                    <a:moveTo>
                      <a:pt x="309" y="516"/>
                    </a:moveTo>
                    <a:cubicBezTo>
                      <a:pt x="291" y="516"/>
                      <a:pt x="275" y="502"/>
                      <a:pt x="269" y="480"/>
                    </a:cubicBezTo>
                    <a:cubicBezTo>
                      <a:pt x="209" y="233"/>
                      <a:pt x="209" y="233"/>
                      <a:pt x="209" y="233"/>
                    </a:cubicBezTo>
                    <a:cubicBezTo>
                      <a:pt x="149" y="480"/>
                      <a:pt x="149" y="480"/>
                      <a:pt x="149" y="480"/>
                    </a:cubicBezTo>
                    <a:cubicBezTo>
                      <a:pt x="143" y="503"/>
                      <a:pt x="126" y="518"/>
                      <a:pt x="107" y="516"/>
                    </a:cubicBezTo>
                    <a:cubicBezTo>
                      <a:pt x="88" y="515"/>
                      <a:pt x="72" y="498"/>
                      <a:pt x="69" y="475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0" y="39"/>
                      <a:pt x="15" y="11"/>
                      <a:pt x="37" y="6"/>
                    </a:cubicBezTo>
                    <a:cubicBezTo>
                      <a:pt x="59" y="0"/>
                      <a:pt x="81" y="19"/>
                      <a:pt x="85" y="47"/>
                    </a:cubicBezTo>
                    <a:cubicBezTo>
                      <a:pt x="118" y="253"/>
                      <a:pt x="118" y="253"/>
                      <a:pt x="118" y="253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5" y="20"/>
                      <a:pt x="191" y="5"/>
                      <a:pt x="209" y="5"/>
                    </a:cubicBezTo>
                    <a:cubicBezTo>
                      <a:pt x="227" y="5"/>
                      <a:pt x="243" y="20"/>
                      <a:pt x="248" y="41"/>
                    </a:cubicBezTo>
                    <a:cubicBezTo>
                      <a:pt x="300" y="253"/>
                      <a:pt x="300" y="253"/>
                      <a:pt x="300" y="253"/>
                    </a:cubicBezTo>
                    <a:cubicBezTo>
                      <a:pt x="333" y="47"/>
                      <a:pt x="333" y="47"/>
                      <a:pt x="333" y="47"/>
                    </a:cubicBezTo>
                    <a:cubicBezTo>
                      <a:pt x="337" y="19"/>
                      <a:pt x="359" y="0"/>
                      <a:pt x="381" y="6"/>
                    </a:cubicBezTo>
                    <a:cubicBezTo>
                      <a:pt x="403" y="11"/>
                      <a:pt x="418" y="39"/>
                      <a:pt x="414" y="66"/>
                    </a:cubicBezTo>
                    <a:cubicBezTo>
                      <a:pt x="349" y="475"/>
                      <a:pt x="349" y="475"/>
                      <a:pt x="349" y="475"/>
                    </a:cubicBezTo>
                    <a:cubicBezTo>
                      <a:pt x="346" y="498"/>
                      <a:pt x="330" y="515"/>
                      <a:pt x="311" y="516"/>
                    </a:cubicBezTo>
                    <a:cubicBezTo>
                      <a:pt x="310" y="516"/>
                      <a:pt x="309" y="516"/>
                      <a:pt x="309" y="5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11" name="Freeform 169">
                <a:extLst>
                  <a:ext uri="{FF2B5EF4-FFF2-40B4-BE49-F238E27FC236}">
                    <a16:creationId xmlns:a16="http://schemas.microsoft.com/office/drawing/2014/main" id="{2A756125-7B5E-4E25-8DD8-FEC097050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" y="1196"/>
                <a:ext cx="143" cy="412"/>
              </a:xfrm>
              <a:custGeom>
                <a:avLst/>
                <a:gdLst>
                  <a:gd name="T0" fmla="*/ 44 w 81"/>
                  <a:gd name="T1" fmla="*/ 233 h 233"/>
                  <a:gd name="T2" fmla="*/ 81 w 81"/>
                  <a:gd name="T3" fmla="*/ 81 h 233"/>
                  <a:gd name="T4" fmla="*/ 0 w 81"/>
                  <a:gd name="T5" fmla="*/ 0 h 233"/>
                  <a:gd name="T6" fmla="*/ 0 w 81"/>
                  <a:gd name="T7" fmla="*/ 0 h 233"/>
                  <a:gd name="T8" fmla="*/ 12 w 81"/>
                  <a:gd name="T9" fmla="*/ 26 h 233"/>
                  <a:gd name="T10" fmla="*/ 44 w 81"/>
                  <a:gd name="T11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33">
                    <a:moveTo>
                      <a:pt x="44" y="233"/>
                    </a:moveTo>
                    <a:cubicBezTo>
                      <a:pt x="81" y="81"/>
                      <a:pt x="81" y="81"/>
                      <a:pt x="81" y="8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7"/>
                      <a:pt x="10" y="16"/>
                      <a:pt x="12" y="26"/>
                    </a:cubicBezTo>
                    <a:lnTo>
                      <a:pt x="44" y="233"/>
                    </a:lnTo>
                    <a:close/>
                  </a:path>
                </a:pathLst>
              </a:custGeom>
              <a:solidFill>
                <a:srgbClr val="E99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12" name="Freeform 170">
                <a:extLst>
                  <a:ext uri="{FF2B5EF4-FFF2-40B4-BE49-F238E27FC236}">
                    <a16:creationId xmlns:a16="http://schemas.microsoft.com/office/drawing/2014/main" id="{B4B3A2E8-8ECD-4A4D-968E-2E4050C9A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" y="1199"/>
                <a:ext cx="321" cy="515"/>
              </a:xfrm>
              <a:custGeom>
                <a:avLst/>
                <a:gdLst>
                  <a:gd name="T0" fmla="*/ 181 w 182"/>
                  <a:gd name="T1" fmla="*/ 290 h 291"/>
                  <a:gd name="T2" fmla="*/ 182 w 182"/>
                  <a:gd name="T3" fmla="*/ 290 h 291"/>
                  <a:gd name="T4" fmla="*/ 182 w 182"/>
                  <a:gd name="T5" fmla="*/ 184 h 291"/>
                  <a:gd name="T6" fmla="*/ 0 w 182"/>
                  <a:gd name="T7" fmla="*/ 0 h 291"/>
                  <a:gd name="T8" fmla="*/ 6 w 182"/>
                  <a:gd name="T9" fmla="*/ 7 h 291"/>
                  <a:gd name="T10" fmla="*/ 181 w 182"/>
                  <a:gd name="T11" fmla="*/ 29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2" h="291">
                    <a:moveTo>
                      <a:pt x="181" y="290"/>
                    </a:moveTo>
                    <a:cubicBezTo>
                      <a:pt x="181" y="291"/>
                      <a:pt x="182" y="290"/>
                      <a:pt x="182" y="290"/>
                    </a:cubicBezTo>
                    <a:cubicBezTo>
                      <a:pt x="182" y="184"/>
                      <a:pt x="182" y="184"/>
                      <a:pt x="182" y="1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4" y="4"/>
                      <a:pt x="6" y="7"/>
                    </a:cubicBezTo>
                    <a:lnTo>
                      <a:pt x="181" y="290"/>
                    </a:lnTo>
                    <a:close/>
                  </a:path>
                </a:pathLst>
              </a:custGeom>
              <a:solidFill>
                <a:srgbClr val="E99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13" name="Freeform 171">
                <a:extLst>
                  <a:ext uri="{FF2B5EF4-FFF2-40B4-BE49-F238E27FC236}">
                    <a16:creationId xmlns:a16="http://schemas.microsoft.com/office/drawing/2014/main" id="{60D6CFA1-4336-47A1-AB2B-98B391F4A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7" y="119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14" name="Freeform 172">
                <a:extLst>
                  <a:ext uri="{FF2B5EF4-FFF2-40B4-BE49-F238E27FC236}">
                    <a16:creationId xmlns:a16="http://schemas.microsoft.com/office/drawing/2014/main" id="{E415EE60-074C-4352-A168-B516FE879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1197"/>
                <a:ext cx="148" cy="411"/>
              </a:xfrm>
              <a:custGeom>
                <a:avLst/>
                <a:gdLst>
                  <a:gd name="T0" fmla="*/ 61 w 84"/>
                  <a:gd name="T1" fmla="*/ 232 h 232"/>
                  <a:gd name="T2" fmla="*/ 84 w 84"/>
                  <a:gd name="T3" fmla="*/ 84 h 232"/>
                  <a:gd name="T4" fmla="*/ 84 w 84"/>
                  <a:gd name="T5" fmla="*/ 84 h 232"/>
                  <a:gd name="T6" fmla="*/ 0 w 84"/>
                  <a:gd name="T7" fmla="*/ 0 h 232"/>
                  <a:gd name="T8" fmla="*/ 0 w 84"/>
                  <a:gd name="T9" fmla="*/ 0 h 232"/>
                  <a:gd name="T10" fmla="*/ 9 w 84"/>
                  <a:gd name="T11" fmla="*/ 20 h 232"/>
                  <a:gd name="T12" fmla="*/ 61 w 84"/>
                  <a:gd name="T13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232">
                    <a:moveTo>
                      <a:pt x="61" y="232"/>
                    </a:moveTo>
                    <a:cubicBezTo>
                      <a:pt x="84" y="84"/>
                      <a:pt x="84" y="84"/>
                      <a:pt x="84" y="84"/>
                    </a:cubicBezTo>
                    <a:cubicBezTo>
                      <a:pt x="84" y="84"/>
                      <a:pt x="84" y="84"/>
                      <a:pt x="84" y="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6"/>
                      <a:pt x="7" y="13"/>
                      <a:pt x="9" y="20"/>
                    </a:cubicBezTo>
                    <a:lnTo>
                      <a:pt x="61" y="232"/>
                    </a:lnTo>
                    <a:close/>
                  </a:path>
                </a:pathLst>
              </a:custGeom>
              <a:solidFill>
                <a:srgbClr val="E99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15" name="Freeform 173">
                <a:extLst>
                  <a:ext uri="{FF2B5EF4-FFF2-40B4-BE49-F238E27FC236}">
                    <a16:creationId xmlns:a16="http://schemas.microsoft.com/office/drawing/2014/main" id="{2D377927-035B-4407-A11C-EEF162016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3" y="1197"/>
                <a:ext cx="2137" cy="1698"/>
              </a:xfrm>
              <a:custGeom>
                <a:avLst/>
                <a:gdLst>
                  <a:gd name="T0" fmla="*/ 1210 w 1210"/>
                  <a:gd name="T1" fmla="*/ 240 h 960"/>
                  <a:gd name="T2" fmla="*/ 1209 w 1210"/>
                  <a:gd name="T3" fmla="*/ 206 h 960"/>
                  <a:gd name="T4" fmla="*/ 1004 w 1210"/>
                  <a:gd name="T5" fmla="*/ 0 h 960"/>
                  <a:gd name="T6" fmla="*/ 1004 w 1210"/>
                  <a:gd name="T7" fmla="*/ 0 h 960"/>
                  <a:gd name="T8" fmla="*/ 1014 w 1210"/>
                  <a:gd name="T9" fmla="*/ 45 h 960"/>
                  <a:gd name="T10" fmla="*/ 950 w 1210"/>
                  <a:gd name="T11" fmla="*/ 454 h 960"/>
                  <a:gd name="T12" fmla="*/ 911 w 1210"/>
                  <a:gd name="T13" fmla="*/ 496 h 960"/>
                  <a:gd name="T14" fmla="*/ 909 w 1210"/>
                  <a:gd name="T15" fmla="*/ 496 h 960"/>
                  <a:gd name="T16" fmla="*/ 870 w 1210"/>
                  <a:gd name="T17" fmla="*/ 459 h 960"/>
                  <a:gd name="T18" fmla="*/ 809 w 1210"/>
                  <a:gd name="T19" fmla="*/ 212 h 960"/>
                  <a:gd name="T20" fmla="*/ 749 w 1210"/>
                  <a:gd name="T21" fmla="*/ 459 h 960"/>
                  <a:gd name="T22" fmla="*/ 707 w 1210"/>
                  <a:gd name="T23" fmla="*/ 496 h 960"/>
                  <a:gd name="T24" fmla="*/ 669 w 1210"/>
                  <a:gd name="T25" fmla="*/ 454 h 960"/>
                  <a:gd name="T26" fmla="*/ 605 w 1210"/>
                  <a:gd name="T27" fmla="*/ 50 h 960"/>
                  <a:gd name="T28" fmla="*/ 564 w 1210"/>
                  <a:gd name="T29" fmla="*/ 9 h 960"/>
                  <a:gd name="T30" fmla="*/ 564 w 1210"/>
                  <a:gd name="T31" fmla="*/ 9 h 960"/>
                  <a:gd name="T32" fmla="*/ 575 w 1210"/>
                  <a:gd name="T33" fmla="*/ 44 h 960"/>
                  <a:gd name="T34" fmla="*/ 534 w 1210"/>
                  <a:gd name="T35" fmla="*/ 95 h 960"/>
                  <a:gd name="T36" fmla="*/ 415 w 1210"/>
                  <a:gd name="T37" fmla="*/ 95 h 960"/>
                  <a:gd name="T38" fmla="*/ 415 w 1210"/>
                  <a:gd name="T39" fmla="*/ 193 h 960"/>
                  <a:gd name="T40" fmla="*/ 534 w 1210"/>
                  <a:gd name="T41" fmla="*/ 193 h 960"/>
                  <a:gd name="T42" fmla="*/ 575 w 1210"/>
                  <a:gd name="T43" fmla="*/ 245 h 960"/>
                  <a:gd name="T44" fmla="*/ 534 w 1210"/>
                  <a:gd name="T45" fmla="*/ 297 h 960"/>
                  <a:gd name="T46" fmla="*/ 415 w 1210"/>
                  <a:gd name="T47" fmla="*/ 297 h 960"/>
                  <a:gd name="T48" fmla="*/ 415 w 1210"/>
                  <a:gd name="T49" fmla="*/ 392 h 960"/>
                  <a:gd name="T50" fmla="*/ 533 w 1210"/>
                  <a:gd name="T51" fmla="*/ 392 h 960"/>
                  <a:gd name="T52" fmla="*/ 534 w 1210"/>
                  <a:gd name="T53" fmla="*/ 392 h 960"/>
                  <a:gd name="T54" fmla="*/ 575 w 1210"/>
                  <a:gd name="T55" fmla="*/ 444 h 960"/>
                  <a:gd name="T56" fmla="*/ 534 w 1210"/>
                  <a:gd name="T57" fmla="*/ 496 h 960"/>
                  <a:gd name="T58" fmla="*/ 374 w 1210"/>
                  <a:gd name="T59" fmla="*/ 496 h 960"/>
                  <a:gd name="T60" fmla="*/ 374 w 1210"/>
                  <a:gd name="T61" fmla="*/ 496 h 960"/>
                  <a:gd name="T62" fmla="*/ 332 w 1210"/>
                  <a:gd name="T63" fmla="*/ 444 h 960"/>
                  <a:gd name="T64" fmla="*/ 332 w 1210"/>
                  <a:gd name="T65" fmla="*/ 444 h 960"/>
                  <a:gd name="T66" fmla="*/ 332 w 1210"/>
                  <a:gd name="T67" fmla="*/ 444 h 960"/>
                  <a:gd name="T68" fmla="*/ 332 w 1210"/>
                  <a:gd name="T69" fmla="*/ 46 h 960"/>
                  <a:gd name="T70" fmla="*/ 288 w 1210"/>
                  <a:gd name="T71" fmla="*/ 4 h 960"/>
                  <a:gd name="T72" fmla="*/ 288 w 1210"/>
                  <a:gd name="T73" fmla="*/ 5 h 960"/>
                  <a:gd name="T74" fmla="*/ 299 w 1210"/>
                  <a:gd name="T75" fmla="*/ 39 h 960"/>
                  <a:gd name="T76" fmla="*/ 299 w 1210"/>
                  <a:gd name="T77" fmla="*/ 441 h 960"/>
                  <a:gd name="T78" fmla="*/ 286 w 1210"/>
                  <a:gd name="T79" fmla="*/ 481 h 960"/>
                  <a:gd name="T80" fmla="*/ 258 w 1210"/>
                  <a:gd name="T81" fmla="*/ 496 h 960"/>
                  <a:gd name="T82" fmla="*/ 225 w 1210"/>
                  <a:gd name="T83" fmla="*/ 476 h 960"/>
                  <a:gd name="T84" fmla="*/ 49 w 1210"/>
                  <a:gd name="T85" fmla="*/ 192 h 960"/>
                  <a:gd name="T86" fmla="*/ 48 w 1210"/>
                  <a:gd name="T87" fmla="*/ 193 h 960"/>
                  <a:gd name="T88" fmla="*/ 48 w 1210"/>
                  <a:gd name="T89" fmla="*/ 440 h 960"/>
                  <a:gd name="T90" fmla="*/ 11 w 1210"/>
                  <a:gd name="T91" fmla="*/ 495 h 960"/>
                  <a:gd name="T92" fmla="*/ 0 w 1210"/>
                  <a:gd name="T93" fmla="*/ 495 h 960"/>
                  <a:gd name="T94" fmla="*/ 464 w 1210"/>
                  <a:gd name="T95" fmla="*/ 959 h 960"/>
                  <a:gd name="T96" fmla="*/ 490 w 1210"/>
                  <a:gd name="T97" fmla="*/ 960 h 960"/>
                  <a:gd name="T98" fmla="*/ 1210 w 1210"/>
                  <a:gd name="T99" fmla="*/ 24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10" h="960">
                    <a:moveTo>
                      <a:pt x="1210" y="240"/>
                    </a:moveTo>
                    <a:cubicBezTo>
                      <a:pt x="1210" y="229"/>
                      <a:pt x="1210" y="217"/>
                      <a:pt x="1209" y="206"/>
                    </a:cubicBezTo>
                    <a:cubicBezTo>
                      <a:pt x="1004" y="0"/>
                      <a:pt x="1004" y="0"/>
                      <a:pt x="1004" y="0"/>
                    </a:cubicBezTo>
                    <a:cubicBezTo>
                      <a:pt x="1004" y="0"/>
                      <a:pt x="1004" y="0"/>
                      <a:pt x="1004" y="0"/>
                    </a:cubicBezTo>
                    <a:cubicBezTo>
                      <a:pt x="1012" y="12"/>
                      <a:pt x="1017" y="28"/>
                      <a:pt x="1014" y="45"/>
                    </a:cubicBezTo>
                    <a:cubicBezTo>
                      <a:pt x="950" y="454"/>
                      <a:pt x="950" y="454"/>
                      <a:pt x="950" y="454"/>
                    </a:cubicBezTo>
                    <a:cubicBezTo>
                      <a:pt x="946" y="477"/>
                      <a:pt x="930" y="494"/>
                      <a:pt x="911" y="496"/>
                    </a:cubicBezTo>
                    <a:cubicBezTo>
                      <a:pt x="911" y="496"/>
                      <a:pt x="910" y="496"/>
                      <a:pt x="909" y="496"/>
                    </a:cubicBezTo>
                    <a:cubicBezTo>
                      <a:pt x="891" y="496"/>
                      <a:pt x="875" y="481"/>
                      <a:pt x="870" y="459"/>
                    </a:cubicBezTo>
                    <a:cubicBezTo>
                      <a:pt x="809" y="212"/>
                      <a:pt x="809" y="212"/>
                      <a:pt x="809" y="212"/>
                    </a:cubicBezTo>
                    <a:cubicBezTo>
                      <a:pt x="749" y="459"/>
                      <a:pt x="749" y="459"/>
                      <a:pt x="749" y="459"/>
                    </a:cubicBezTo>
                    <a:cubicBezTo>
                      <a:pt x="743" y="482"/>
                      <a:pt x="726" y="497"/>
                      <a:pt x="707" y="496"/>
                    </a:cubicBezTo>
                    <a:cubicBezTo>
                      <a:pt x="688" y="494"/>
                      <a:pt x="673" y="477"/>
                      <a:pt x="669" y="454"/>
                    </a:cubicBezTo>
                    <a:cubicBezTo>
                      <a:pt x="605" y="50"/>
                      <a:pt x="605" y="50"/>
                      <a:pt x="605" y="50"/>
                    </a:cubicBezTo>
                    <a:cubicBezTo>
                      <a:pt x="564" y="9"/>
                      <a:pt x="564" y="9"/>
                      <a:pt x="564" y="9"/>
                    </a:cubicBezTo>
                    <a:cubicBezTo>
                      <a:pt x="564" y="9"/>
                      <a:pt x="564" y="9"/>
                      <a:pt x="564" y="9"/>
                    </a:cubicBezTo>
                    <a:cubicBezTo>
                      <a:pt x="571" y="18"/>
                      <a:pt x="575" y="30"/>
                      <a:pt x="575" y="44"/>
                    </a:cubicBezTo>
                    <a:cubicBezTo>
                      <a:pt x="575" y="72"/>
                      <a:pt x="556" y="95"/>
                      <a:pt x="534" y="95"/>
                    </a:cubicBezTo>
                    <a:cubicBezTo>
                      <a:pt x="415" y="95"/>
                      <a:pt x="415" y="95"/>
                      <a:pt x="415" y="95"/>
                    </a:cubicBezTo>
                    <a:cubicBezTo>
                      <a:pt x="415" y="193"/>
                      <a:pt x="415" y="193"/>
                      <a:pt x="415" y="193"/>
                    </a:cubicBezTo>
                    <a:cubicBezTo>
                      <a:pt x="534" y="193"/>
                      <a:pt x="534" y="193"/>
                      <a:pt x="534" y="193"/>
                    </a:cubicBezTo>
                    <a:cubicBezTo>
                      <a:pt x="556" y="193"/>
                      <a:pt x="575" y="216"/>
                      <a:pt x="575" y="245"/>
                    </a:cubicBezTo>
                    <a:cubicBezTo>
                      <a:pt x="575" y="273"/>
                      <a:pt x="556" y="297"/>
                      <a:pt x="534" y="297"/>
                    </a:cubicBezTo>
                    <a:cubicBezTo>
                      <a:pt x="415" y="297"/>
                      <a:pt x="415" y="297"/>
                      <a:pt x="415" y="297"/>
                    </a:cubicBezTo>
                    <a:cubicBezTo>
                      <a:pt x="415" y="392"/>
                      <a:pt x="415" y="392"/>
                      <a:pt x="415" y="392"/>
                    </a:cubicBezTo>
                    <a:cubicBezTo>
                      <a:pt x="533" y="392"/>
                      <a:pt x="533" y="392"/>
                      <a:pt x="533" y="392"/>
                    </a:cubicBezTo>
                    <a:cubicBezTo>
                      <a:pt x="534" y="392"/>
                      <a:pt x="534" y="392"/>
                      <a:pt x="534" y="392"/>
                    </a:cubicBezTo>
                    <a:cubicBezTo>
                      <a:pt x="556" y="392"/>
                      <a:pt x="575" y="415"/>
                      <a:pt x="575" y="444"/>
                    </a:cubicBezTo>
                    <a:cubicBezTo>
                      <a:pt x="575" y="472"/>
                      <a:pt x="556" y="496"/>
                      <a:pt x="534" y="496"/>
                    </a:cubicBezTo>
                    <a:cubicBezTo>
                      <a:pt x="374" y="496"/>
                      <a:pt x="374" y="496"/>
                      <a:pt x="374" y="496"/>
                    </a:cubicBezTo>
                    <a:cubicBezTo>
                      <a:pt x="374" y="496"/>
                      <a:pt x="374" y="496"/>
                      <a:pt x="374" y="496"/>
                    </a:cubicBezTo>
                    <a:cubicBezTo>
                      <a:pt x="351" y="496"/>
                      <a:pt x="332" y="473"/>
                      <a:pt x="332" y="444"/>
                    </a:cubicBezTo>
                    <a:cubicBezTo>
                      <a:pt x="332" y="444"/>
                      <a:pt x="332" y="444"/>
                      <a:pt x="332" y="444"/>
                    </a:cubicBezTo>
                    <a:cubicBezTo>
                      <a:pt x="332" y="444"/>
                      <a:pt x="332" y="444"/>
                      <a:pt x="332" y="444"/>
                    </a:cubicBezTo>
                    <a:cubicBezTo>
                      <a:pt x="332" y="46"/>
                      <a:pt x="332" y="46"/>
                      <a:pt x="332" y="46"/>
                    </a:cubicBezTo>
                    <a:cubicBezTo>
                      <a:pt x="288" y="4"/>
                      <a:pt x="288" y="4"/>
                      <a:pt x="288" y="4"/>
                    </a:cubicBezTo>
                    <a:cubicBezTo>
                      <a:pt x="288" y="5"/>
                      <a:pt x="288" y="5"/>
                      <a:pt x="288" y="5"/>
                    </a:cubicBezTo>
                    <a:cubicBezTo>
                      <a:pt x="295" y="14"/>
                      <a:pt x="299" y="26"/>
                      <a:pt x="299" y="39"/>
                    </a:cubicBezTo>
                    <a:cubicBezTo>
                      <a:pt x="299" y="441"/>
                      <a:pt x="299" y="441"/>
                      <a:pt x="299" y="441"/>
                    </a:cubicBezTo>
                    <a:cubicBezTo>
                      <a:pt x="299" y="456"/>
                      <a:pt x="295" y="471"/>
                      <a:pt x="286" y="481"/>
                    </a:cubicBezTo>
                    <a:cubicBezTo>
                      <a:pt x="278" y="491"/>
                      <a:pt x="268" y="496"/>
                      <a:pt x="258" y="496"/>
                    </a:cubicBezTo>
                    <a:cubicBezTo>
                      <a:pt x="245" y="496"/>
                      <a:pt x="233" y="489"/>
                      <a:pt x="225" y="476"/>
                    </a:cubicBezTo>
                    <a:cubicBezTo>
                      <a:pt x="49" y="192"/>
                      <a:pt x="49" y="192"/>
                      <a:pt x="49" y="192"/>
                    </a:cubicBezTo>
                    <a:cubicBezTo>
                      <a:pt x="49" y="192"/>
                      <a:pt x="48" y="192"/>
                      <a:pt x="48" y="193"/>
                    </a:cubicBezTo>
                    <a:cubicBezTo>
                      <a:pt x="48" y="440"/>
                      <a:pt x="48" y="440"/>
                      <a:pt x="48" y="440"/>
                    </a:cubicBezTo>
                    <a:cubicBezTo>
                      <a:pt x="48" y="468"/>
                      <a:pt x="33" y="493"/>
                      <a:pt x="11" y="495"/>
                    </a:cubicBezTo>
                    <a:cubicBezTo>
                      <a:pt x="7" y="496"/>
                      <a:pt x="3" y="495"/>
                      <a:pt x="0" y="495"/>
                    </a:cubicBezTo>
                    <a:cubicBezTo>
                      <a:pt x="464" y="959"/>
                      <a:pt x="464" y="959"/>
                      <a:pt x="464" y="959"/>
                    </a:cubicBezTo>
                    <a:cubicBezTo>
                      <a:pt x="473" y="959"/>
                      <a:pt x="481" y="960"/>
                      <a:pt x="490" y="960"/>
                    </a:cubicBezTo>
                    <a:cubicBezTo>
                      <a:pt x="888" y="960"/>
                      <a:pt x="1210" y="637"/>
                      <a:pt x="1210" y="240"/>
                    </a:cubicBezTo>
                    <a:close/>
                  </a:path>
                </a:pathLst>
              </a:custGeom>
              <a:solidFill>
                <a:srgbClr val="E99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16" name="Freeform 174">
                <a:extLst>
                  <a:ext uri="{FF2B5EF4-FFF2-40B4-BE49-F238E27FC236}">
                    <a16:creationId xmlns:a16="http://schemas.microsoft.com/office/drawing/2014/main" id="{D6F9F74A-754A-491D-B551-DEE0BBFB8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" y="1196"/>
                <a:ext cx="2" cy="3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5B5FC03-0ACC-481B-8AF5-47D3CDCCA6D3}"/>
              </a:ext>
            </a:extLst>
          </p:cNvPr>
          <p:cNvGrpSpPr/>
          <p:nvPr/>
        </p:nvGrpSpPr>
        <p:grpSpPr>
          <a:xfrm>
            <a:off x="4099888" y="1587868"/>
            <a:ext cx="815012" cy="713798"/>
            <a:chOff x="5466518" y="-213650"/>
            <a:chExt cx="1086682" cy="951730"/>
          </a:xfrm>
        </p:grpSpPr>
        <p:grpSp>
          <p:nvGrpSpPr>
            <p:cNvPr id="124" name="Group 42">
              <a:extLst>
                <a:ext uri="{FF2B5EF4-FFF2-40B4-BE49-F238E27FC236}">
                  <a16:creationId xmlns:a16="http://schemas.microsoft.com/office/drawing/2014/main" id="{968CA448-FC7C-401C-9E41-772ECDC2D11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638800" y="-176320"/>
              <a:ext cx="914400" cy="914400"/>
              <a:chOff x="3535" y="1853"/>
              <a:chExt cx="614" cy="614"/>
            </a:xfrm>
          </p:grpSpPr>
          <p:sp>
            <p:nvSpPr>
              <p:cNvPr id="126" name="Oval 43">
                <a:extLst>
                  <a:ext uri="{FF2B5EF4-FFF2-40B4-BE49-F238E27FC236}">
                    <a16:creationId xmlns:a16="http://schemas.microsoft.com/office/drawing/2014/main" id="{A024E3D6-8A25-457B-80BD-91BED0451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5" y="1853"/>
                <a:ext cx="614" cy="61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27" name="Freeform 44">
                <a:extLst>
                  <a:ext uri="{FF2B5EF4-FFF2-40B4-BE49-F238E27FC236}">
                    <a16:creationId xmlns:a16="http://schemas.microsoft.com/office/drawing/2014/main" id="{FC375F90-9D31-482F-A870-BE771E98E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" y="1965"/>
                <a:ext cx="476" cy="500"/>
              </a:xfrm>
              <a:custGeom>
                <a:avLst/>
                <a:gdLst>
                  <a:gd name="T0" fmla="*/ 144 w 200"/>
                  <a:gd name="T1" fmla="*/ 40 h 210"/>
                  <a:gd name="T2" fmla="*/ 144 w 200"/>
                  <a:gd name="T3" fmla="*/ 39 h 210"/>
                  <a:gd name="T4" fmla="*/ 77 w 200"/>
                  <a:gd name="T5" fmla="*/ 0 h 210"/>
                  <a:gd name="T6" fmla="*/ 77 w 200"/>
                  <a:gd name="T7" fmla="*/ 10 h 210"/>
                  <a:gd name="T8" fmla="*/ 67 w 200"/>
                  <a:gd name="T9" fmla="*/ 0 h 210"/>
                  <a:gd name="T10" fmla="*/ 67 w 200"/>
                  <a:gd name="T11" fmla="*/ 1 h 210"/>
                  <a:gd name="T12" fmla="*/ 67 w 200"/>
                  <a:gd name="T13" fmla="*/ 0 h 210"/>
                  <a:gd name="T14" fmla="*/ 0 w 200"/>
                  <a:gd name="T15" fmla="*/ 39 h 210"/>
                  <a:gd name="T16" fmla="*/ 0 w 200"/>
                  <a:gd name="T17" fmla="*/ 64 h 210"/>
                  <a:gd name="T18" fmla="*/ 0 w 200"/>
                  <a:gd name="T19" fmla="*/ 64 h 210"/>
                  <a:gd name="T20" fmla="*/ 0 w 200"/>
                  <a:gd name="T21" fmla="*/ 64 h 210"/>
                  <a:gd name="T22" fmla="*/ 0 w 200"/>
                  <a:gd name="T23" fmla="*/ 116 h 210"/>
                  <a:gd name="T24" fmla="*/ 0 w 200"/>
                  <a:gd name="T25" fmla="*/ 116 h 210"/>
                  <a:gd name="T26" fmla="*/ 7 w 200"/>
                  <a:gd name="T27" fmla="*/ 123 h 210"/>
                  <a:gd name="T28" fmla="*/ 6 w 200"/>
                  <a:gd name="T29" fmla="*/ 124 h 210"/>
                  <a:gd name="T30" fmla="*/ 4 w 200"/>
                  <a:gd name="T31" fmla="*/ 125 h 210"/>
                  <a:gd name="T32" fmla="*/ 5 w 200"/>
                  <a:gd name="T33" fmla="*/ 125 h 210"/>
                  <a:gd name="T34" fmla="*/ 4 w 200"/>
                  <a:gd name="T35" fmla="*/ 125 h 210"/>
                  <a:gd name="T36" fmla="*/ 89 w 200"/>
                  <a:gd name="T37" fmla="*/ 210 h 210"/>
                  <a:gd name="T38" fmla="*/ 200 w 200"/>
                  <a:gd name="T39" fmla="*/ 96 h 210"/>
                  <a:gd name="T40" fmla="*/ 144 w 200"/>
                  <a:gd name="T41" fmla="*/ 4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0" h="210">
                    <a:moveTo>
                      <a:pt x="144" y="40"/>
                    </a:moveTo>
                    <a:cubicBezTo>
                      <a:pt x="144" y="39"/>
                      <a:pt x="144" y="39"/>
                      <a:pt x="144" y="39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6" y="124"/>
                      <a:pt x="6" y="124"/>
                      <a:pt x="6" y="124"/>
                    </a:cubicBezTo>
                    <a:cubicBezTo>
                      <a:pt x="4" y="125"/>
                      <a:pt x="4" y="125"/>
                      <a:pt x="4" y="125"/>
                    </a:cubicBezTo>
                    <a:cubicBezTo>
                      <a:pt x="5" y="125"/>
                      <a:pt x="5" y="125"/>
                      <a:pt x="5" y="125"/>
                    </a:cubicBezTo>
                    <a:cubicBezTo>
                      <a:pt x="4" y="125"/>
                      <a:pt x="4" y="125"/>
                      <a:pt x="4" y="125"/>
                    </a:cubicBezTo>
                    <a:cubicBezTo>
                      <a:pt x="89" y="210"/>
                      <a:pt x="89" y="210"/>
                      <a:pt x="89" y="210"/>
                    </a:cubicBezTo>
                    <a:cubicBezTo>
                      <a:pt x="148" y="202"/>
                      <a:pt x="194" y="155"/>
                      <a:pt x="200" y="96"/>
                    </a:cubicBezTo>
                    <a:lnTo>
                      <a:pt x="144" y="4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28" name="Freeform 45">
                <a:extLst>
                  <a:ext uri="{FF2B5EF4-FFF2-40B4-BE49-F238E27FC236}">
                    <a16:creationId xmlns:a16="http://schemas.microsoft.com/office/drawing/2014/main" id="{72CAC6FD-1436-4F77-92E9-CB51AD1D21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8" y="2027"/>
                <a:ext cx="226" cy="259"/>
              </a:xfrm>
              <a:custGeom>
                <a:avLst/>
                <a:gdLst>
                  <a:gd name="T0" fmla="*/ 114 w 226"/>
                  <a:gd name="T1" fmla="*/ 45 h 259"/>
                  <a:gd name="T2" fmla="*/ 186 w 226"/>
                  <a:gd name="T3" fmla="*/ 88 h 259"/>
                  <a:gd name="T4" fmla="*/ 186 w 226"/>
                  <a:gd name="T5" fmla="*/ 171 h 259"/>
                  <a:gd name="T6" fmla="*/ 114 w 226"/>
                  <a:gd name="T7" fmla="*/ 214 h 259"/>
                  <a:gd name="T8" fmla="*/ 41 w 226"/>
                  <a:gd name="T9" fmla="*/ 171 h 259"/>
                  <a:gd name="T10" fmla="*/ 41 w 226"/>
                  <a:gd name="T11" fmla="*/ 88 h 259"/>
                  <a:gd name="T12" fmla="*/ 114 w 226"/>
                  <a:gd name="T13" fmla="*/ 45 h 259"/>
                  <a:gd name="T14" fmla="*/ 114 w 226"/>
                  <a:gd name="T15" fmla="*/ 0 h 259"/>
                  <a:gd name="T16" fmla="*/ 0 w 226"/>
                  <a:gd name="T17" fmla="*/ 64 h 259"/>
                  <a:gd name="T18" fmla="*/ 0 w 226"/>
                  <a:gd name="T19" fmla="*/ 195 h 259"/>
                  <a:gd name="T20" fmla="*/ 114 w 226"/>
                  <a:gd name="T21" fmla="*/ 259 h 259"/>
                  <a:gd name="T22" fmla="*/ 226 w 226"/>
                  <a:gd name="T23" fmla="*/ 195 h 259"/>
                  <a:gd name="T24" fmla="*/ 226 w 226"/>
                  <a:gd name="T25" fmla="*/ 64 h 259"/>
                  <a:gd name="T26" fmla="*/ 114 w 226"/>
                  <a:gd name="T27" fmla="*/ 0 h 259"/>
                  <a:gd name="T28" fmla="*/ 114 w 226"/>
                  <a:gd name="T29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6" h="259">
                    <a:moveTo>
                      <a:pt x="114" y="45"/>
                    </a:moveTo>
                    <a:lnTo>
                      <a:pt x="186" y="88"/>
                    </a:lnTo>
                    <a:lnTo>
                      <a:pt x="186" y="171"/>
                    </a:lnTo>
                    <a:lnTo>
                      <a:pt x="114" y="214"/>
                    </a:lnTo>
                    <a:lnTo>
                      <a:pt x="41" y="171"/>
                    </a:lnTo>
                    <a:lnTo>
                      <a:pt x="41" y="88"/>
                    </a:lnTo>
                    <a:lnTo>
                      <a:pt x="114" y="45"/>
                    </a:lnTo>
                    <a:close/>
                    <a:moveTo>
                      <a:pt x="114" y="0"/>
                    </a:moveTo>
                    <a:lnTo>
                      <a:pt x="0" y="64"/>
                    </a:lnTo>
                    <a:lnTo>
                      <a:pt x="0" y="195"/>
                    </a:lnTo>
                    <a:lnTo>
                      <a:pt x="114" y="259"/>
                    </a:lnTo>
                    <a:lnTo>
                      <a:pt x="226" y="195"/>
                    </a:lnTo>
                    <a:lnTo>
                      <a:pt x="226" y="64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29" name="Freeform 46">
                <a:extLst>
                  <a:ext uri="{FF2B5EF4-FFF2-40B4-BE49-F238E27FC236}">
                    <a16:creationId xmlns:a16="http://schemas.microsoft.com/office/drawing/2014/main" id="{394C4495-7ACE-49AE-9DFA-B5255CC3D6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8" y="2027"/>
                <a:ext cx="226" cy="259"/>
              </a:xfrm>
              <a:custGeom>
                <a:avLst/>
                <a:gdLst>
                  <a:gd name="T0" fmla="*/ 114 w 226"/>
                  <a:gd name="T1" fmla="*/ 45 h 259"/>
                  <a:gd name="T2" fmla="*/ 186 w 226"/>
                  <a:gd name="T3" fmla="*/ 88 h 259"/>
                  <a:gd name="T4" fmla="*/ 186 w 226"/>
                  <a:gd name="T5" fmla="*/ 171 h 259"/>
                  <a:gd name="T6" fmla="*/ 114 w 226"/>
                  <a:gd name="T7" fmla="*/ 214 h 259"/>
                  <a:gd name="T8" fmla="*/ 41 w 226"/>
                  <a:gd name="T9" fmla="*/ 171 h 259"/>
                  <a:gd name="T10" fmla="*/ 41 w 226"/>
                  <a:gd name="T11" fmla="*/ 88 h 259"/>
                  <a:gd name="T12" fmla="*/ 114 w 226"/>
                  <a:gd name="T13" fmla="*/ 45 h 259"/>
                  <a:gd name="T14" fmla="*/ 114 w 226"/>
                  <a:gd name="T15" fmla="*/ 0 h 259"/>
                  <a:gd name="T16" fmla="*/ 0 w 226"/>
                  <a:gd name="T17" fmla="*/ 64 h 259"/>
                  <a:gd name="T18" fmla="*/ 0 w 226"/>
                  <a:gd name="T19" fmla="*/ 195 h 259"/>
                  <a:gd name="T20" fmla="*/ 114 w 226"/>
                  <a:gd name="T21" fmla="*/ 259 h 259"/>
                  <a:gd name="T22" fmla="*/ 226 w 226"/>
                  <a:gd name="T23" fmla="*/ 195 h 259"/>
                  <a:gd name="T24" fmla="*/ 226 w 226"/>
                  <a:gd name="T25" fmla="*/ 64 h 259"/>
                  <a:gd name="T26" fmla="*/ 114 w 226"/>
                  <a:gd name="T27" fmla="*/ 0 h 259"/>
                  <a:gd name="T28" fmla="*/ 114 w 226"/>
                  <a:gd name="T29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6" h="259">
                    <a:moveTo>
                      <a:pt x="114" y="45"/>
                    </a:moveTo>
                    <a:lnTo>
                      <a:pt x="186" y="88"/>
                    </a:lnTo>
                    <a:lnTo>
                      <a:pt x="186" y="171"/>
                    </a:lnTo>
                    <a:lnTo>
                      <a:pt x="114" y="214"/>
                    </a:lnTo>
                    <a:lnTo>
                      <a:pt x="41" y="171"/>
                    </a:lnTo>
                    <a:lnTo>
                      <a:pt x="41" y="88"/>
                    </a:lnTo>
                    <a:lnTo>
                      <a:pt x="114" y="45"/>
                    </a:lnTo>
                    <a:moveTo>
                      <a:pt x="114" y="0"/>
                    </a:moveTo>
                    <a:lnTo>
                      <a:pt x="0" y="64"/>
                    </a:lnTo>
                    <a:lnTo>
                      <a:pt x="0" y="195"/>
                    </a:lnTo>
                    <a:lnTo>
                      <a:pt x="114" y="259"/>
                    </a:lnTo>
                    <a:lnTo>
                      <a:pt x="226" y="195"/>
                    </a:lnTo>
                    <a:lnTo>
                      <a:pt x="226" y="64"/>
                    </a:lnTo>
                    <a:lnTo>
                      <a:pt x="114" y="0"/>
                    </a:lnTo>
                    <a:lnTo>
                      <a:pt x="1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30" name="Freeform 47">
                <a:extLst>
                  <a:ext uri="{FF2B5EF4-FFF2-40B4-BE49-F238E27FC236}">
                    <a16:creationId xmlns:a16="http://schemas.microsoft.com/office/drawing/2014/main" id="{DB5B2E01-F812-4B47-82B4-688FE123E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1965"/>
                <a:ext cx="160" cy="278"/>
              </a:xfrm>
              <a:custGeom>
                <a:avLst/>
                <a:gdLst>
                  <a:gd name="T0" fmla="*/ 0 w 160"/>
                  <a:gd name="T1" fmla="*/ 48 h 278"/>
                  <a:gd name="T2" fmla="*/ 119 w 160"/>
                  <a:gd name="T3" fmla="*/ 117 h 278"/>
                  <a:gd name="T4" fmla="*/ 119 w 160"/>
                  <a:gd name="T5" fmla="*/ 255 h 278"/>
                  <a:gd name="T6" fmla="*/ 160 w 160"/>
                  <a:gd name="T7" fmla="*/ 278 h 278"/>
                  <a:gd name="T8" fmla="*/ 160 w 160"/>
                  <a:gd name="T9" fmla="*/ 93 h 278"/>
                  <a:gd name="T10" fmla="*/ 0 w 160"/>
                  <a:gd name="T11" fmla="*/ 0 h 278"/>
                  <a:gd name="T12" fmla="*/ 0 w 160"/>
                  <a:gd name="T13" fmla="*/ 4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278">
                    <a:moveTo>
                      <a:pt x="0" y="48"/>
                    </a:moveTo>
                    <a:lnTo>
                      <a:pt x="119" y="117"/>
                    </a:lnTo>
                    <a:lnTo>
                      <a:pt x="119" y="255"/>
                    </a:lnTo>
                    <a:lnTo>
                      <a:pt x="160" y="278"/>
                    </a:lnTo>
                    <a:lnTo>
                      <a:pt x="160" y="93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31" name="Freeform 48">
                <a:extLst>
                  <a:ext uri="{FF2B5EF4-FFF2-40B4-BE49-F238E27FC236}">
                    <a16:creationId xmlns:a16="http://schemas.microsoft.com/office/drawing/2014/main" id="{758A40FD-8486-431C-8867-50D7649DE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" y="1965"/>
                <a:ext cx="160" cy="276"/>
              </a:xfrm>
              <a:custGeom>
                <a:avLst/>
                <a:gdLst>
                  <a:gd name="T0" fmla="*/ 40 w 160"/>
                  <a:gd name="T1" fmla="*/ 255 h 276"/>
                  <a:gd name="T2" fmla="*/ 40 w 160"/>
                  <a:gd name="T3" fmla="*/ 117 h 276"/>
                  <a:gd name="T4" fmla="*/ 160 w 160"/>
                  <a:gd name="T5" fmla="*/ 48 h 276"/>
                  <a:gd name="T6" fmla="*/ 160 w 160"/>
                  <a:gd name="T7" fmla="*/ 0 h 276"/>
                  <a:gd name="T8" fmla="*/ 0 w 160"/>
                  <a:gd name="T9" fmla="*/ 93 h 276"/>
                  <a:gd name="T10" fmla="*/ 0 w 160"/>
                  <a:gd name="T11" fmla="*/ 276 h 276"/>
                  <a:gd name="T12" fmla="*/ 40 w 160"/>
                  <a:gd name="T13" fmla="*/ 255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276">
                    <a:moveTo>
                      <a:pt x="40" y="255"/>
                    </a:moveTo>
                    <a:lnTo>
                      <a:pt x="40" y="117"/>
                    </a:lnTo>
                    <a:lnTo>
                      <a:pt x="160" y="48"/>
                    </a:lnTo>
                    <a:lnTo>
                      <a:pt x="160" y="0"/>
                    </a:lnTo>
                    <a:lnTo>
                      <a:pt x="0" y="93"/>
                    </a:lnTo>
                    <a:lnTo>
                      <a:pt x="0" y="276"/>
                    </a:lnTo>
                    <a:lnTo>
                      <a:pt x="40" y="25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32" name="Freeform 49">
                <a:extLst>
                  <a:ext uri="{FF2B5EF4-FFF2-40B4-BE49-F238E27FC236}">
                    <a16:creationId xmlns:a16="http://schemas.microsoft.com/office/drawing/2014/main" id="{4B6D3F48-1E91-44EE-8F7D-9D071D2C8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2239"/>
                <a:ext cx="319" cy="116"/>
              </a:xfrm>
              <a:custGeom>
                <a:avLst/>
                <a:gdLst>
                  <a:gd name="T0" fmla="*/ 280 w 319"/>
                  <a:gd name="T1" fmla="*/ 0 h 116"/>
                  <a:gd name="T2" fmla="*/ 161 w 319"/>
                  <a:gd name="T3" fmla="*/ 69 h 116"/>
                  <a:gd name="T4" fmla="*/ 40 w 319"/>
                  <a:gd name="T5" fmla="*/ 0 h 116"/>
                  <a:gd name="T6" fmla="*/ 0 w 319"/>
                  <a:gd name="T7" fmla="*/ 23 h 116"/>
                  <a:gd name="T8" fmla="*/ 161 w 319"/>
                  <a:gd name="T9" fmla="*/ 116 h 116"/>
                  <a:gd name="T10" fmla="*/ 319 w 319"/>
                  <a:gd name="T11" fmla="*/ 23 h 116"/>
                  <a:gd name="T12" fmla="*/ 280 w 319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116">
                    <a:moveTo>
                      <a:pt x="280" y="0"/>
                    </a:moveTo>
                    <a:lnTo>
                      <a:pt x="161" y="69"/>
                    </a:lnTo>
                    <a:lnTo>
                      <a:pt x="40" y="0"/>
                    </a:lnTo>
                    <a:lnTo>
                      <a:pt x="0" y="23"/>
                    </a:lnTo>
                    <a:lnTo>
                      <a:pt x="161" y="116"/>
                    </a:lnTo>
                    <a:lnTo>
                      <a:pt x="319" y="23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</p:grpSp>
        <p:grpSp>
          <p:nvGrpSpPr>
            <p:cNvPr id="135" name="Group 164">
              <a:extLst>
                <a:ext uri="{FF2B5EF4-FFF2-40B4-BE49-F238E27FC236}">
                  <a16:creationId xmlns:a16="http://schemas.microsoft.com/office/drawing/2014/main" id="{3C239CA1-A3C7-4247-ACF4-C693C2F46DF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466518" y="-213650"/>
              <a:ext cx="350990" cy="351542"/>
              <a:chOff x="1606" y="349"/>
              <a:chExt cx="2544" cy="2546"/>
            </a:xfrm>
          </p:grpSpPr>
          <p:sp>
            <p:nvSpPr>
              <p:cNvPr id="136" name="Oval 165">
                <a:extLst>
                  <a:ext uri="{FF2B5EF4-FFF2-40B4-BE49-F238E27FC236}">
                    <a16:creationId xmlns:a16="http://schemas.microsoft.com/office/drawing/2014/main" id="{A954E0BE-32DC-4654-AB84-6B4221F0A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6" y="349"/>
                <a:ext cx="2544" cy="254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37" name="Freeform 166">
                <a:extLst>
                  <a:ext uri="{FF2B5EF4-FFF2-40B4-BE49-F238E27FC236}">
                    <a16:creationId xmlns:a16="http://schemas.microsoft.com/office/drawing/2014/main" id="{D8EDAD0E-AE97-489F-B9BF-E1D6D995F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3" y="1162"/>
                <a:ext cx="588" cy="916"/>
              </a:xfrm>
              <a:custGeom>
                <a:avLst/>
                <a:gdLst>
                  <a:gd name="T0" fmla="*/ 292 w 333"/>
                  <a:gd name="T1" fmla="*/ 515 h 518"/>
                  <a:gd name="T2" fmla="*/ 259 w 333"/>
                  <a:gd name="T3" fmla="*/ 495 h 518"/>
                  <a:gd name="T4" fmla="*/ 84 w 333"/>
                  <a:gd name="T5" fmla="*/ 212 h 518"/>
                  <a:gd name="T6" fmla="*/ 83 w 333"/>
                  <a:gd name="T7" fmla="*/ 213 h 518"/>
                  <a:gd name="T8" fmla="*/ 83 w 333"/>
                  <a:gd name="T9" fmla="*/ 460 h 518"/>
                  <a:gd name="T10" fmla="*/ 45 w 333"/>
                  <a:gd name="T11" fmla="*/ 515 h 518"/>
                  <a:gd name="T12" fmla="*/ 0 w 333"/>
                  <a:gd name="T13" fmla="*/ 464 h 518"/>
                  <a:gd name="T14" fmla="*/ 0 w 333"/>
                  <a:gd name="T15" fmla="*/ 62 h 518"/>
                  <a:gd name="T16" fmla="*/ 14 w 333"/>
                  <a:gd name="T17" fmla="*/ 21 h 518"/>
                  <a:gd name="T18" fmla="*/ 74 w 333"/>
                  <a:gd name="T19" fmla="*/ 28 h 518"/>
                  <a:gd name="T20" fmla="*/ 249 w 333"/>
                  <a:gd name="T21" fmla="*/ 311 h 518"/>
                  <a:gd name="T22" fmla="*/ 251 w 333"/>
                  <a:gd name="T23" fmla="*/ 311 h 518"/>
                  <a:gd name="T24" fmla="*/ 251 w 333"/>
                  <a:gd name="T25" fmla="*/ 63 h 518"/>
                  <a:gd name="T26" fmla="*/ 288 w 333"/>
                  <a:gd name="T27" fmla="*/ 8 h 518"/>
                  <a:gd name="T28" fmla="*/ 333 w 333"/>
                  <a:gd name="T29" fmla="*/ 59 h 518"/>
                  <a:gd name="T30" fmla="*/ 333 w 333"/>
                  <a:gd name="T31" fmla="*/ 461 h 518"/>
                  <a:gd name="T32" fmla="*/ 320 w 333"/>
                  <a:gd name="T33" fmla="*/ 501 h 518"/>
                  <a:gd name="T34" fmla="*/ 292 w 333"/>
                  <a:gd name="T35" fmla="*/ 515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3" h="518">
                    <a:moveTo>
                      <a:pt x="292" y="515"/>
                    </a:moveTo>
                    <a:cubicBezTo>
                      <a:pt x="279" y="515"/>
                      <a:pt x="267" y="508"/>
                      <a:pt x="259" y="495"/>
                    </a:cubicBezTo>
                    <a:cubicBezTo>
                      <a:pt x="84" y="212"/>
                      <a:pt x="84" y="212"/>
                      <a:pt x="84" y="212"/>
                    </a:cubicBezTo>
                    <a:cubicBezTo>
                      <a:pt x="84" y="212"/>
                      <a:pt x="83" y="212"/>
                      <a:pt x="83" y="213"/>
                    </a:cubicBezTo>
                    <a:cubicBezTo>
                      <a:pt x="83" y="460"/>
                      <a:pt x="83" y="460"/>
                      <a:pt x="83" y="460"/>
                    </a:cubicBezTo>
                    <a:cubicBezTo>
                      <a:pt x="83" y="488"/>
                      <a:pt x="67" y="513"/>
                      <a:pt x="45" y="515"/>
                    </a:cubicBezTo>
                    <a:cubicBezTo>
                      <a:pt x="21" y="518"/>
                      <a:pt x="0" y="494"/>
                      <a:pt x="0" y="464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47"/>
                      <a:pt x="4" y="31"/>
                      <a:pt x="14" y="21"/>
                    </a:cubicBezTo>
                    <a:cubicBezTo>
                      <a:pt x="33" y="0"/>
                      <a:pt x="60" y="5"/>
                      <a:pt x="74" y="28"/>
                    </a:cubicBezTo>
                    <a:cubicBezTo>
                      <a:pt x="249" y="311"/>
                      <a:pt x="249" y="311"/>
                      <a:pt x="249" y="311"/>
                    </a:cubicBezTo>
                    <a:cubicBezTo>
                      <a:pt x="250" y="312"/>
                      <a:pt x="251" y="311"/>
                      <a:pt x="251" y="311"/>
                    </a:cubicBezTo>
                    <a:cubicBezTo>
                      <a:pt x="251" y="63"/>
                      <a:pt x="251" y="63"/>
                      <a:pt x="251" y="63"/>
                    </a:cubicBezTo>
                    <a:cubicBezTo>
                      <a:pt x="251" y="36"/>
                      <a:pt x="266" y="10"/>
                      <a:pt x="288" y="8"/>
                    </a:cubicBezTo>
                    <a:cubicBezTo>
                      <a:pt x="313" y="5"/>
                      <a:pt x="333" y="29"/>
                      <a:pt x="333" y="59"/>
                    </a:cubicBezTo>
                    <a:cubicBezTo>
                      <a:pt x="333" y="461"/>
                      <a:pt x="333" y="461"/>
                      <a:pt x="333" y="461"/>
                    </a:cubicBezTo>
                    <a:cubicBezTo>
                      <a:pt x="333" y="476"/>
                      <a:pt x="329" y="491"/>
                      <a:pt x="320" y="501"/>
                    </a:cubicBezTo>
                    <a:cubicBezTo>
                      <a:pt x="312" y="511"/>
                      <a:pt x="302" y="515"/>
                      <a:pt x="292" y="5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38" name="Freeform 167">
                <a:extLst>
                  <a:ext uri="{FF2B5EF4-FFF2-40B4-BE49-F238E27FC236}">
                    <a16:creationId xmlns:a16="http://schemas.microsoft.com/office/drawing/2014/main" id="{44A0C9DD-0397-4ABF-9BDF-3B4FA91EA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1183"/>
                <a:ext cx="427" cy="890"/>
              </a:xfrm>
              <a:custGeom>
                <a:avLst/>
                <a:gdLst>
                  <a:gd name="T0" fmla="*/ 200 w 242"/>
                  <a:gd name="T1" fmla="*/ 304 h 503"/>
                  <a:gd name="T2" fmla="*/ 242 w 242"/>
                  <a:gd name="T3" fmla="*/ 253 h 503"/>
                  <a:gd name="T4" fmla="*/ 200 w 242"/>
                  <a:gd name="T5" fmla="*/ 201 h 503"/>
                  <a:gd name="T6" fmla="*/ 82 w 242"/>
                  <a:gd name="T7" fmla="*/ 201 h 503"/>
                  <a:gd name="T8" fmla="*/ 82 w 242"/>
                  <a:gd name="T9" fmla="*/ 104 h 503"/>
                  <a:gd name="T10" fmla="*/ 200 w 242"/>
                  <a:gd name="T11" fmla="*/ 104 h 503"/>
                  <a:gd name="T12" fmla="*/ 242 w 242"/>
                  <a:gd name="T13" fmla="*/ 52 h 503"/>
                  <a:gd name="T14" fmla="*/ 200 w 242"/>
                  <a:gd name="T15" fmla="*/ 0 h 503"/>
                  <a:gd name="T16" fmla="*/ 41 w 242"/>
                  <a:gd name="T17" fmla="*/ 0 h 503"/>
                  <a:gd name="T18" fmla="*/ 0 w 242"/>
                  <a:gd name="T19" fmla="*/ 52 h 503"/>
                  <a:gd name="T20" fmla="*/ 0 w 242"/>
                  <a:gd name="T21" fmla="*/ 53 h 503"/>
                  <a:gd name="T22" fmla="*/ 0 w 242"/>
                  <a:gd name="T23" fmla="*/ 55 h 503"/>
                  <a:gd name="T24" fmla="*/ 0 w 242"/>
                  <a:gd name="T25" fmla="*/ 451 h 503"/>
                  <a:gd name="T26" fmla="*/ 0 w 242"/>
                  <a:gd name="T27" fmla="*/ 452 h 503"/>
                  <a:gd name="T28" fmla="*/ 0 w 242"/>
                  <a:gd name="T29" fmla="*/ 452 h 503"/>
                  <a:gd name="T30" fmla="*/ 41 w 242"/>
                  <a:gd name="T31" fmla="*/ 503 h 503"/>
                  <a:gd name="T32" fmla="*/ 41 w 242"/>
                  <a:gd name="T33" fmla="*/ 503 h 503"/>
                  <a:gd name="T34" fmla="*/ 200 w 242"/>
                  <a:gd name="T35" fmla="*/ 503 h 503"/>
                  <a:gd name="T36" fmla="*/ 242 w 242"/>
                  <a:gd name="T37" fmla="*/ 452 h 503"/>
                  <a:gd name="T38" fmla="*/ 200 w 242"/>
                  <a:gd name="T39" fmla="*/ 400 h 503"/>
                  <a:gd name="T40" fmla="*/ 200 w 242"/>
                  <a:gd name="T41" fmla="*/ 400 h 503"/>
                  <a:gd name="T42" fmla="*/ 82 w 242"/>
                  <a:gd name="T43" fmla="*/ 400 h 503"/>
                  <a:gd name="T44" fmla="*/ 82 w 242"/>
                  <a:gd name="T45" fmla="*/ 304 h 503"/>
                  <a:gd name="T46" fmla="*/ 200 w 242"/>
                  <a:gd name="T47" fmla="*/ 304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2" h="503">
                    <a:moveTo>
                      <a:pt x="200" y="304"/>
                    </a:moveTo>
                    <a:cubicBezTo>
                      <a:pt x="223" y="304"/>
                      <a:pt x="242" y="281"/>
                      <a:pt x="242" y="253"/>
                    </a:cubicBezTo>
                    <a:cubicBezTo>
                      <a:pt x="242" y="224"/>
                      <a:pt x="223" y="201"/>
                      <a:pt x="200" y="201"/>
                    </a:cubicBezTo>
                    <a:cubicBezTo>
                      <a:pt x="82" y="201"/>
                      <a:pt x="82" y="201"/>
                      <a:pt x="82" y="201"/>
                    </a:cubicBezTo>
                    <a:cubicBezTo>
                      <a:pt x="82" y="104"/>
                      <a:pt x="82" y="104"/>
                      <a:pt x="82" y="104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223" y="104"/>
                      <a:pt x="242" y="80"/>
                      <a:pt x="242" y="52"/>
                    </a:cubicBezTo>
                    <a:cubicBezTo>
                      <a:pt x="242" y="24"/>
                      <a:pt x="223" y="0"/>
                      <a:pt x="20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24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4"/>
                      <a:pt x="0" y="54"/>
                      <a:pt x="0" y="55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0" y="451"/>
                      <a:pt x="0" y="452"/>
                      <a:pt x="0" y="452"/>
                    </a:cubicBezTo>
                    <a:cubicBezTo>
                      <a:pt x="0" y="452"/>
                      <a:pt x="0" y="452"/>
                      <a:pt x="0" y="452"/>
                    </a:cubicBezTo>
                    <a:cubicBezTo>
                      <a:pt x="0" y="480"/>
                      <a:pt x="18" y="503"/>
                      <a:pt x="41" y="503"/>
                    </a:cubicBezTo>
                    <a:cubicBezTo>
                      <a:pt x="41" y="503"/>
                      <a:pt x="41" y="503"/>
                      <a:pt x="41" y="503"/>
                    </a:cubicBezTo>
                    <a:cubicBezTo>
                      <a:pt x="200" y="503"/>
                      <a:pt x="200" y="503"/>
                      <a:pt x="200" y="503"/>
                    </a:cubicBezTo>
                    <a:cubicBezTo>
                      <a:pt x="223" y="503"/>
                      <a:pt x="242" y="480"/>
                      <a:pt x="242" y="452"/>
                    </a:cubicBezTo>
                    <a:cubicBezTo>
                      <a:pt x="242" y="423"/>
                      <a:pt x="223" y="400"/>
                      <a:pt x="200" y="400"/>
                    </a:cubicBezTo>
                    <a:cubicBezTo>
                      <a:pt x="200" y="400"/>
                      <a:pt x="200" y="400"/>
                      <a:pt x="200" y="400"/>
                    </a:cubicBezTo>
                    <a:cubicBezTo>
                      <a:pt x="82" y="400"/>
                      <a:pt x="82" y="400"/>
                      <a:pt x="82" y="400"/>
                    </a:cubicBezTo>
                    <a:cubicBezTo>
                      <a:pt x="82" y="304"/>
                      <a:pt x="82" y="304"/>
                      <a:pt x="82" y="304"/>
                    </a:cubicBezTo>
                    <a:lnTo>
                      <a:pt x="200" y="3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39" name="Freeform 168">
                <a:extLst>
                  <a:ext uri="{FF2B5EF4-FFF2-40B4-BE49-F238E27FC236}">
                    <a16:creationId xmlns:a16="http://schemas.microsoft.com/office/drawing/2014/main" id="{9E6F5FE8-D6E4-48CD-80D3-016C19D4B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" y="1160"/>
                <a:ext cx="738" cy="916"/>
              </a:xfrm>
              <a:custGeom>
                <a:avLst/>
                <a:gdLst>
                  <a:gd name="T0" fmla="*/ 309 w 418"/>
                  <a:gd name="T1" fmla="*/ 516 h 518"/>
                  <a:gd name="T2" fmla="*/ 269 w 418"/>
                  <a:gd name="T3" fmla="*/ 480 h 518"/>
                  <a:gd name="T4" fmla="*/ 209 w 418"/>
                  <a:gd name="T5" fmla="*/ 233 h 518"/>
                  <a:gd name="T6" fmla="*/ 149 w 418"/>
                  <a:gd name="T7" fmla="*/ 480 h 518"/>
                  <a:gd name="T8" fmla="*/ 107 w 418"/>
                  <a:gd name="T9" fmla="*/ 516 h 518"/>
                  <a:gd name="T10" fmla="*/ 69 w 418"/>
                  <a:gd name="T11" fmla="*/ 475 h 518"/>
                  <a:gd name="T12" fmla="*/ 4 w 418"/>
                  <a:gd name="T13" fmla="*/ 66 h 518"/>
                  <a:gd name="T14" fmla="*/ 37 w 418"/>
                  <a:gd name="T15" fmla="*/ 6 h 518"/>
                  <a:gd name="T16" fmla="*/ 85 w 418"/>
                  <a:gd name="T17" fmla="*/ 47 h 518"/>
                  <a:gd name="T18" fmla="*/ 118 w 418"/>
                  <a:gd name="T19" fmla="*/ 253 h 518"/>
                  <a:gd name="T20" fmla="*/ 170 w 418"/>
                  <a:gd name="T21" fmla="*/ 41 h 518"/>
                  <a:gd name="T22" fmla="*/ 209 w 418"/>
                  <a:gd name="T23" fmla="*/ 5 h 518"/>
                  <a:gd name="T24" fmla="*/ 248 w 418"/>
                  <a:gd name="T25" fmla="*/ 41 h 518"/>
                  <a:gd name="T26" fmla="*/ 300 w 418"/>
                  <a:gd name="T27" fmla="*/ 253 h 518"/>
                  <a:gd name="T28" fmla="*/ 333 w 418"/>
                  <a:gd name="T29" fmla="*/ 47 h 518"/>
                  <a:gd name="T30" fmla="*/ 381 w 418"/>
                  <a:gd name="T31" fmla="*/ 6 h 518"/>
                  <a:gd name="T32" fmla="*/ 414 w 418"/>
                  <a:gd name="T33" fmla="*/ 66 h 518"/>
                  <a:gd name="T34" fmla="*/ 349 w 418"/>
                  <a:gd name="T35" fmla="*/ 475 h 518"/>
                  <a:gd name="T36" fmla="*/ 311 w 418"/>
                  <a:gd name="T37" fmla="*/ 516 h 518"/>
                  <a:gd name="T38" fmla="*/ 309 w 418"/>
                  <a:gd name="T39" fmla="*/ 516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8" h="518">
                    <a:moveTo>
                      <a:pt x="309" y="516"/>
                    </a:moveTo>
                    <a:cubicBezTo>
                      <a:pt x="291" y="516"/>
                      <a:pt x="275" y="502"/>
                      <a:pt x="269" y="480"/>
                    </a:cubicBezTo>
                    <a:cubicBezTo>
                      <a:pt x="209" y="233"/>
                      <a:pt x="209" y="233"/>
                      <a:pt x="209" y="233"/>
                    </a:cubicBezTo>
                    <a:cubicBezTo>
                      <a:pt x="149" y="480"/>
                      <a:pt x="149" y="480"/>
                      <a:pt x="149" y="480"/>
                    </a:cubicBezTo>
                    <a:cubicBezTo>
                      <a:pt x="143" y="503"/>
                      <a:pt x="126" y="518"/>
                      <a:pt x="107" y="516"/>
                    </a:cubicBezTo>
                    <a:cubicBezTo>
                      <a:pt x="88" y="515"/>
                      <a:pt x="72" y="498"/>
                      <a:pt x="69" y="475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0" y="39"/>
                      <a:pt x="15" y="11"/>
                      <a:pt x="37" y="6"/>
                    </a:cubicBezTo>
                    <a:cubicBezTo>
                      <a:pt x="59" y="0"/>
                      <a:pt x="81" y="19"/>
                      <a:pt x="85" y="47"/>
                    </a:cubicBezTo>
                    <a:cubicBezTo>
                      <a:pt x="118" y="253"/>
                      <a:pt x="118" y="253"/>
                      <a:pt x="118" y="253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5" y="20"/>
                      <a:pt x="191" y="5"/>
                      <a:pt x="209" y="5"/>
                    </a:cubicBezTo>
                    <a:cubicBezTo>
                      <a:pt x="227" y="5"/>
                      <a:pt x="243" y="20"/>
                      <a:pt x="248" y="41"/>
                    </a:cubicBezTo>
                    <a:cubicBezTo>
                      <a:pt x="300" y="253"/>
                      <a:pt x="300" y="253"/>
                      <a:pt x="300" y="253"/>
                    </a:cubicBezTo>
                    <a:cubicBezTo>
                      <a:pt x="333" y="47"/>
                      <a:pt x="333" y="47"/>
                      <a:pt x="333" y="47"/>
                    </a:cubicBezTo>
                    <a:cubicBezTo>
                      <a:pt x="337" y="19"/>
                      <a:pt x="359" y="0"/>
                      <a:pt x="381" y="6"/>
                    </a:cubicBezTo>
                    <a:cubicBezTo>
                      <a:pt x="403" y="11"/>
                      <a:pt x="418" y="39"/>
                      <a:pt x="414" y="66"/>
                    </a:cubicBezTo>
                    <a:cubicBezTo>
                      <a:pt x="349" y="475"/>
                      <a:pt x="349" y="475"/>
                      <a:pt x="349" y="475"/>
                    </a:cubicBezTo>
                    <a:cubicBezTo>
                      <a:pt x="346" y="498"/>
                      <a:pt x="330" y="515"/>
                      <a:pt x="311" y="516"/>
                    </a:cubicBezTo>
                    <a:cubicBezTo>
                      <a:pt x="310" y="516"/>
                      <a:pt x="309" y="516"/>
                      <a:pt x="309" y="5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40" name="Freeform 169">
                <a:extLst>
                  <a:ext uri="{FF2B5EF4-FFF2-40B4-BE49-F238E27FC236}">
                    <a16:creationId xmlns:a16="http://schemas.microsoft.com/office/drawing/2014/main" id="{100D0352-F004-4C21-BCE3-2D1135660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" y="1196"/>
                <a:ext cx="143" cy="412"/>
              </a:xfrm>
              <a:custGeom>
                <a:avLst/>
                <a:gdLst>
                  <a:gd name="T0" fmla="*/ 44 w 81"/>
                  <a:gd name="T1" fmla="*/ 233 h 233"/>
                  <a:gd name="T2" fmla="*/ 81 w 81"/>
                  <a:gd name="T3" fmla="*/ 81 h 233"/>
                  <a:gd name="T4" fmla="*/ 0 w 81"/>
                  <a:gd name="T5" fmla="*/ 0 h 233"/>
                  <a:gd name="T6" fmla="*/ 0 w 81"/>
                  <a:gd name="T7" fmla="*/ 0 h 233"/>
                  <a:gd name="T8" fmla="*/ 12 w 81"/>
                  <a:gd name="T9" fmla="*/ 26 h 233"/>
                  <a:gd name="T10" fmla="*/ 44 w 81"/>
                  <a:gd name="T11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33">
                    <a:moveTo>
                      <a:pt x="44" y="233"/>
                    </a:moveTo>
                    <a:cubicBezTo>
                      <a:pt x="81" y="81"/>
                      <a:pt x="81" y="81"/>
                      <a:pt x="81" y="8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7"/>
                      <a:pt x="10" y="16"/>
                      <a:pt x="12" y="26"/>
                    </a:cubicBezTo>
                    <a:lnTo>
                      <a:pt x="44" y="233"/>
                    </a:lnTo>
                    <a:close/>
                  </a:path>
                </a:pathLst>
              </a:custGeom>
              <a:solidFill>
                <a:srgbClr val="E99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41" name="Freeform 170">
                <a:extLst>
                  <a:ext uri="{FF2B5EF4-FFF2-40B4-BE49-F238E27FC236}">
                    <a16:creationId xmlns:a16="http://schemas.microsoft.com/office/drawing/2014/main" id="{ACEF7DE2-464F-4583-BD4E-4EC855C14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" y="1199"/>
                <a:ext cx="321" cy="515"/>
              </a:xfrm>
              <a:custGeom>
                <a:avLst/>
                <a:gdLst>
                  <a:gd name="T0" fmla="*/ 181 w 182"/>
                  <a:gd name="T1" fmla="*/ 290 h 291"/>
                  <a:gd name="T2" fmla="*/ 182 w 182"/>
                  <a:gd name="T3" fmla="*/ 290 h 291"/>
                  <a:gd name="T4" fmla="*/ 182 w 182"/>
                  <a:gd name="T5" fmla="*/ 184 h 291"/>
                  <a:gd name="T6" fmla="*/ 0 w 182"/>
                  <a:gd name="T7" fmla="*/ 0 h 291"/>
                  <a:gd name="T8" fmla="*/ 6 w 182"/>
                  <a:gd name="T9" fmla="*/ 7 h 291"/>
                  <a:gd name="T10" fmla="*/ 181 w 182"/>
                  <a:gd name="T11" fmla="*/ 29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2" h="291">
                    <a:moveTo>
                      <a:pt x="181" y="290"/>
                    </a:moveTo>
                    <a:cubicBezTo>
                      <a:pt x="181" y="291"/>
                      <a:pt x="182" y="290"/>
                      <a:pt x="182" y="290"/>
                    </a:cubicBezTo>
                    <a:cubicBezTo>
                      <a:pt x="182" y="184"/>
                      <a:pt x="182" y="184"/>
                      <a:pt x="182" y="1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4" y="4"/>
                      <a:pt x="6" y="7"/>
                    </a:cubicBezTo>
                    <a:lnTo>
                      <a:pt x="181" y="290"/>
                    </a:lnTo>
                    <a:close/>
                  </a:path>
                </a:pathLst>
              </a:custGeom>
              <a:solidFill>
                <a:srgbClr val="E99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42" name="Freeform 171">
                <a:extLst>
                  <a:ext uri="{FF2B5EF4-FFF2-40B4-BE49-F238E27FC236}">
                    <a16:creationId xmlns:a16="http://schemas.microsoft.com/office/drawing/2014/main" id="{57324040-D74C-4C45-B7AF-77820850D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7" y="119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43" name="Freeform 172">
                <a:extLst>
                  <a:ext uri="{FF2B5EF4-FFF2-40B4-BE49-F238E27FC236}">
                    <a16:creationId xmlns:a16="http://schemas.microsoft.com/office/drawing/2014/main" id="{FC883440-0BDE-4CA9-AFA0-92E31429A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1197"/>
                <a:ext cx="148" cy="411"/>
              </a:xfrm>
              <a:custGeom>
                <a:avLst/>
                <a:gdLst>
                  <a:gd name="T0" fmla="*/ 61 w 84"/>
                  <a:gd name="T1" fmla="*/ 232 h 232"/>
                  <a:gd name="T2" fmla="*/ 84 w 84"/>
                  <a:gd name="T3" fmla="*/ 84 h 232"/>
                  <a:gd name="T4" fmla="*/ 84 w 84"/>
                  <a:gd name="T5" fmla="*/ 84 h 232"/>
                  <a:gd name="T6" fmla="*/ 0 w 84"/>
                  <a:gd name="T7" fmla="*/ 0 h 232"/>
                  <a:gd name="T8" fmla="*/ 0 w 84"/>
                  <a:gd name="T9" fmla="*/ 0 h 232"/>
                  <a:gd name="T10" fmla="*/ 9 w 84"/>
                  <a:gd name="T11" fmla="*/ 20 h 232"/>
                  <a:gd name="T12" fmla="*/ 61 w 84"/>
                  <a:gd name="T13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232">
                    <a:moveTo>
                      <a:pt x="61" y="232"/>
                    </a:moveTo>
                    <a:cubicBezTo>
                      <a:pt x="84" y="84"/>
                      <a:pt x="84" y="84"/>
                      <a:pt x="84" y="84"/>
                    </a:cubicBezTo>
                    <a:cubicBezTo>
                      <a:pt x="84" y="84"/>
                      <a:pt x="84" y="84"/>
                      <a:pt x="84" y="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6"/>
                      <a:pt x="7" y="13"/>
                      <a:pt x="9" y="20"/>
                    </a:cubicBezTo>
                    <a:lnTo>
                      <a:pt x="61" y="232"/>
                    </a:lnTo>
                    <a:close/>
                  </a:path>
                </a:pathLst>
              </a:custGeom>
              <a:solidFill>
                <a:srgbClr val="E99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44" name="Freeform 173">
                <a:extLst>
                  <a:ext uri="{FF2B5EF4-FFF2-40B4-BE49-F238E27FC236}">
                    <a16:creationId xmlns:a16="http://schemas.microsoft.com/office/drawing/2014/main" id="{CAF2D611-21B8-4C42-A4B1-06C72DF95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3" y="1197"/>
                <a:ext cx="2137" cy="1698"/>
              </a:xfrm>
              <a:custGeom>
                <a:avLst/>
                <a:gdLst>
                  <a:gd name="T0" fmla="*/ 1210 w 1210"/>
                  <a:gd name="T1" fmla="*/ 240 h 960"/>
                  <a:gd name="T2" fmla="*/ 1209 w 1210"/>
                  <a:gd name="T3" fmla="*/ 206 h 960"/>
                  <a:gd name="T4" fmla="*/ 1004 w 1210"/>
                  <a:gd name="T5" fmla="*/ 0 h 960"/>
                  <a:gd name="T6" fmla="*/ 1004 w 1210"/>
                  <a:gd name="T7" fmla="*/ 0 h 960"/>
                  <a:gd name="T8" fmla="*/ 1014 w 1210"/>
                  <a:gd name="T9" fmla="*/ 45 h 960"/>
                  <a:gd name="T10" fmla="*/ 950 w 1210"/>
                  <a:gd name="T11" fmla="*/ 454 h 960"/>
                  <a:gd name="T12" fmla="*/ 911 w 1210"/>
                  <a:gd name="T13" fmla="*/ 496 h 960"/>
                  <a:gd name="T14" fmla="*/ 909 w 1210"/>
                  <a:gd name="T15" fmla="*/ 496 h 960"/>
                  <a:gd name="T16" fmla="*/ 870 w 1210"/>
                  <a:gd name="T17" fmla="*/ 459 h 960"/>
                  <a:gd name="T18" fmla="*/ 809 w 1210"/>
                  <a:gd name="T19" fmla="*/ 212 h 960"/>
                  <a:gd name="T20" fmla="*/ 749 w 1210"/>
                  <a:gd name="T21" fmla="*/ 459 h 960"/>
                  <a:gd name="T22" fmla="*/ 707 w 1210"/>
                  <a:gd name="T23" fmla="*/ 496 h 960"/>
                  <a:gd name="T24" fmla="*/ 669 w 1210"/>
                  <a:gd name="T25" fmla="*/ 454 h 960"/>
                  <a:gd name="T26" fmla="*/ 605 w 1210"/>
                  <a:gd name="T27" fmla="*/ 50 h 960"/>
                  <a:gd name="T28" fmla="*/ 564 w 1210"/>
                  <a:gd name="T29" fmla="*/ 9 h 960"/>
                  <a:gd name="T30" fmla="*/ 564 w 1210"/>
                  <a:gd name="T31" fmla="*/ 9 h 960"/>
                  <a:gd name="T32" fmla="*/ 575 w 1210"/>
                  <a:gd name="T33" fmla="*/ 44 h 960"/>
                  <a:gd name="T34" fmla="*/ 534 w 1210"/>
                  <a:gd name="T35" fmla="*/ 95 h 960"/>
                  <a:gd name="T36" fmla="*/ 415 w 1210"/>
                  <a:gd name="T37" fmla="*/ 95 h 960"/>
                  <a:gd name="T38" fmla="*/ 415 w 1210"/>
                  <a:gd name="T39" fmla="*/ 193 h 960"/>
                  <a:gd name="T40" fmla="*/ 534 w 1210"/>
                  <a:gd name="T41" fmla="*/ 193 h 960"/>
                  <a:gd name="T42" fmla="*/ 575 w 1210"/>
                  <a:gd name="T43" fmla="*/ 245 h 960"/>
                  <a:gd name="T44" fmla="*/ 534 w 1210"/>
                  <a:gd name="T45" fmla="*/ 297 h 960"/>
                  <a:gd name="T46" fmla="*/ 415 w 1210"/>
                  <a:gd name="T47" fmla="*/ 297 h 960"/>
                  <a:gd name="T48" fmla="*/ 415 w 1210"/>
                  <a:gd name="T49" fmla="*/ 392 h 960"/>
                  <a:gd name="T50" fmla="*/ 533 w 1210"/>
                  <a:gd name="T51" fmla="*/ 392 h 960"/>
                  <a:gd name="T52" fmla="*/ 534 w 1210"/>
                  <a:gd name="T53" fmla="*/ 392 h 960"/>
                  <a:gd name="T54" fmla="*/ 575 w 1210"/>
                  <a:gd name="T55" fmla="*/ 444 h 960"/>
                  <a:gd name="T56" fmla="*/ 534 w 1210"/>
                  <a:gd name="T57" fmla="*/ 496 h 960"/>
                  <a:gd name="T58" fmla="*/ 374 w 1210"/>
                  <a:gd name="T59" fmla="*/ 496 h 960"/>
                  <a:gd name="T60" fmla="*/ 374 w 1210"/>
                  <a:gd name="T61" fmla="*/ 496 h 960"/>
                  <a:gd name="T62" fmla="*/ 332 w 1210"/>
                  <a:gd name="T63" fmla="*/ 444 h 960"/>
                  <a:gd name="T64" fmla="*/ 332 w 1210"/>
                  <a:gd name="T65" fmla="*/ 444 h 960"/>
                  <a:gd name="T66" fmla="*/ 332 w 1210"/>
                  <a:gd name="T67" fmla="*/ 444 h 960"/>
                  <a:gd name="T68" fmla="*/ 332 w 1210"/>
                  <a:gd name="T69" fmla="*/ 46 h 960"/>
                  <a:gd name="T70" fmla="*/ 288 w 1210"/>
                  <a:gd name="T71" fmla="*/ 4 h 960"/>
                  <a:gd name="T72" fmla="*/ 288 w 1210"/>
                  <a:gd name="T73" fmla="*/ 5 h 960"/>
                  <a:gd name="T74" fmla="*/ 299 w 1210"/>
                  <a:gd name="T75" fmla="*/ 39 h 960"/>
                  <a:gd name="T76" fmla="*/ 299 w 1210"/>
                  <a:gd name="T77" fmla="*/ 441 h 960"/>
                  <a:gd name="T78" fmla="*/ 286 w 1210"/>
                  <a:gd name="T79" fmla="*/ 481 h 960"/>
                  <a:gd name="T80" fmla="*/ 258 w 1210"/>
                  <a:gd name="T81" fmla="*/ 496 h 960"/>
                  <a:gd name="T82" fmla="*/ 225 w 1210"/>
                  <a:gd name="T83" fmla="*/ 476 h 960"/>
                  <a:gd name="T84" fmla="*/ 49 w 1210"/>
                  <a:gd name="T85" fmla="*/ 192 h 960"/>
                  <a:gd name="T86" fmla="*/ 48 w 1210"/>
                  <a:gd name="T87" fmla="*/ 193 h 960"/>
                  <a:gd name="T88" fmla="*/ 48 w 1210"/>
                  <a:gd name="T89" fmla="*/ 440 h 960"/>
                  <a:gd name="T90" fmla="*/ 11 w 1210"/>
                  <a:gd name="T91" fmla="*/ 495 h 960"/>
                  <a:gd name="T92" fmla="*/ 0 w 1210"/>
                  <a:gd name="T93" fmla="*/ 495 h 960"/>
                  <a:gd name="T94" fmla="*/ 464 w 1210"/>
                  <a:gd name="T95" fmla="*/ 959 h 960"/>
                  <a:gd name="T96" fmla="*/ 490 w 1210"/>
                  <a:gd name="T97" fmla="*/ 960 h 960"/>
                  <a:gd name="T98" fmla="*/ 1210 w 1210"/>
                  <a:gd name="T99" fmla="*/ 24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10" h="960">
                    <a:moveTo>
                      <a:pt x="1210" y="240"/>
                    </a:moveTo>
                    <a:cubicBezTo>
                      <a:pt x="1210" y="229"/>
                      <a:pt x="1210" y="217"/>
                      <a:pt x="1209" y="206"/>
                    </a:cubicBezTo>
                    <a:cubicBezTo>
                      <a:pt x="1004" y="0"/>
                      <a:pt x="1004" y="0"/>
                      <a:pt x="1004" y="0"/>
                    </a:cubicBezTo>
                    <a:cubicBezTo>
                      <a:pt x="1004" y="0"/>
                      <a:pt x="1004" y="0"/>
                      <a:pt x="1004" y="0"/>
                    </a:cubicBezTo>
                    <a:cubicBezTo>
                      <a:pt x="1012" y="12"/>
                      <a:pt x="1017" y="28"/>
                      <a:pt x="1014" y="45"/>
                    </a:cubicBezTo>
                    <a:cubicBezTo>
                      <a:pt x="950" y="454"/>
                      <a:pt x="950" y="454"/>
                      <a:pt x="950" y="454"/>
                    </a:cubicBezTo>
                    <a:cubicBezTo>
                      <a:pt x="946" y="477"/>
                      <a:pt x="930" y="494"/>
                      <a:pt x="911" y="496"/>
                    </a:cubicBezTo>
                    <a:cubicBezTo>
                      <a:pt x="911" y="496"/>
                      <a:pt x="910" y="496"/>
                      <a:pt x="909" y="496"/>
                    </a:cubicBezTo>
                    <a:cubicBezTo>
                      <a:pt x="891" y="496"/>
                      <a:pt x="875" y="481"/>
                      <a:pt x="870" y="459"/>
                    </a:cubicBezTo>
                    <a:cubicBezTo>
                      <a:pt x="809" y="212"/>
                      <a:pt x="809" y="212"/>
                      <a:pt x="809" y="212"/>
                    </a:cubicBezTo>
                    <a:cubicBezTo>
                      <a:pt x="749" y="459"/>
                      <a:pt x="749" y="459"/>
                      <a:pt x="749" y="459"/>
                    </a:cubicBezTo>
                    <a:cubicBezTo>
                      <a:pt x="743" y="482"/>
                      <a:pt x="726" y="497"/>
                      <a:pt x="707" y="496"/>
                    </a:cubicBezTo>
                    <a:cubicBezTo>
                      <a:pt x="688" y="494"/>
                      <a:pt x="673" y="477"/>
                      <a:pt x="669" y="454"/>
                    </a:cubicBezTo>
                    <a:cubicBezTo>
                      <a:pt x="605" y="50"/>
                      <a:pt x="605" y="50"/>
                      <a:pt x="605" y="50"/>
                    </a:cubicBezTo>
                    <a:cubicBezTo>
                      <a:pt x="564" y="9"/>
                      <a:pt x="564" y="9"/>
                      <a:pt x="564" y="9"/>
                    </a:cubicBezTo>
                    <a:cubicBezTo>
                      <a:pt x="564" y="9"/>
                      <a:pt x="564" y="9"/>
                      <a:pt x="564" y="9"/>
                    </a:cubicBezTo>
                    <a:cubicBezTo>
                      <a:pt x="571" y="18"/>
                      <a:pt x="575" y="30"/>
                      <a:pt x="575" y="44"/>
                    </a:cubicBezTo>
                    <a:cubicBezTo>
                      <a:pt x="575" y="72"/>
                      <a:pt x="556" y="95"/>
                      <a:pt x="534" y="95"/>
                    </a:cubicBezTo>
                    <a:cubicBezTo>
                      <a:pt x="415" y="95"/>
                      <a:pt x="415" y="95"/>
                      <a:pt x="415" y="95"/>
                    </a:cubicBezTo>
                    <a:cubicBezTo>
                      <a:pt x="415" y="193"/>
                      <a:pt x="415" y="193"/>
                      <a:pt x="415" y="193"/>
                    </a:cubicBezTo>
                    <a:cubicBezTo>
                      <a:pt x="534" y="193"/>
                      <a:pt x="534" y="193"/>
                      <a:pt x="534" y="193"/>
                    </a:cubicBezTo>
                    <a:cubicBezTo>
                      <a:pt x="556" y="193"/>
                      <a:pt x="575" y="216"/>
                      <a:pt x="575" y="245"/>
                    </a:cubicBezTo>
                    <a:cubicBezTo>
                      <a:pt x="575" y="273"/>
                      <a:pt x="556" y="297"/>
                      <a:pt x="534" y="297"/>
                    </a:cubicBezTo>
                    <a:cubicBezTo>
                      <a:pt x="415" y="297"/>
                      <a:pt x="415" y="297"/>
                      <a:pt x="415" y="297"/>
                    </a:cubicBezTo>
                    <a:cubicBezTo>
                      <a:pt x="415" y="392"/>
                      <a:pt x="415" y="392"/>
                      <a:pt x="415" y="392"/>
                    </a:cubicBezTo>
                    <a:cubicBezTo>
                      <a:pt x="533" y="392"/>
                      <a:pt x="533" y="392"/>
                      <a:pt x="533" y="392"/>
                    </a:cubicBezTo>
                    <a:cubicBezTo>
                      <a:pt x="534" y="392"/>
                      <a:pt x="534" y="392"/>
                      <a:pt x="534" y="392"/>
                    </a:cubicBezTo>
                    <a:cubicBezTo>
                      <a:pt x="556" y="392"/>
                      <a:pt x="575" y="415"/>
                      <a:pt x="575" y="444"/>
                    </a:cubicBezTo>
                    <a:cubicBezTo>
                      <a:pt x="575" y="472"/>
                      <a:pt x="556" y="496"/>
                      <a:pt x="534" y="496"/>
                    </a:cubicBezTo>
                    <a:cubicBezTo>
                      <a:pt x="374" y="496"/>
                      <a:pt x="374" y="496"/>
                      <a:pt x="374" y="496"/>
                    </a:cubicBezTo>
                    <a:cubicBezTo>
                      <a:pt x="374" y="496"/>
                      <a:pt x="374" y="496"/>
                      <a:pt x="374" y="496"/>
                    </a:cubicBezTo>
                    <a:cubicBezTo>
                      <a:pt x="351" y="496"/>
                      <a:pt x="332" y="473"/>
                      <a:pt x="332" y="444"/>
                    </a:cubicBezTo>
                    <a:cubicBezTo>
                      <a:pt x="332" y="444"/>
                      <a:pt x="332" y="444"/>
                      <a:pt x="332" y="444"/>
                    </a:cubicBezTo>
                    <a:cubicBezTo>
                      <a:pt x="332" y="444"/>
                      <a:pt x="332" y="444"/>
                      <a:pt x="332" y="444"/>
                    </a:cubicBezTo>
                    <a:cubicBezTo>
                      <a:pt x="332" y="46"/>
                      <a:pt x="332" y="46"/>
                      <a:pt x="332" y="46"/>
                    </a:cubicBezTo>
                    <a:cubicBezTo>
                      <a:pt x="288" y="4"/>
                      <a:pt x="288" y="4"/>
                      <a:pt x="288" y="4"/>
                    </a:cubicBezTo>
                    <a:cubicBezTo>
                      <a:pt x="288" y="5"/>
                      <a:pt x="288" y="5"/>
                      <a:pt x="288" y="5"/>
                    </a:cubicBezTo>
                    <a:cubicBezTo>
                      <a:pt x="295" y="14"/>
                      <a:pt x="299" y="26"/>
                      <a:pt x="299" y="39"/>
                    </a:cubicBezTo>
                    <a:cubicBezTo>
                      <a:pt x="299" y="441"/>
                      <a:pt x="299" y="441"/>
                      <a:pt x="299" y="441"/>
                    </a:cubicBezTo>
                    <a:cubicBezTo>
                      <a:pt x="299" y="456"/>
                      <a:pt x="295" y="471"/>
                      <a:pt x="286" y="481"/>
                    </a:cubicBezTo>
                    <a:cubicBezTo>
                      <a:pt x="278" y="491"/>
                      <a:pt x="268" y="496"/>
                      <a:pt x="258" y="496"/>
                    </a:cubicBezTo>
                    <a:cubicBezTo>
                      <a:pt x="245" y="496"/>
                      <a:pt x="233" y="489"/>
                      <a:pt x="225" y="476"/>
                    </a:cubicBezTo>
                    <a:cubicBezTo>
                      <a:pt x="49" y="192"/>
                      <a:pt x="49" y="192"/>
                      <a:pt x="49" y="192"/>
                    </a:cubicBezTo>
                    <a:cubicBezTo>
                      <a:pt x="49" y="192"/>
                      <a:pt x="48" y="192"/>
                      <a:pt x="48" y="193"/>
                    </a:cubicBezTo>
                    <a:cubicBezTo>
                      <a:pt x="48" y="440"/>
                      <a:pt x="48" y="440"/>
                      <a:pt x="48" y="440"/>
                    </a:cubicBezTo>
                    <a:cubicBezTo>
                      <a:pt x="48" y="468"/>
                      <a:pt x="33" y="493"/>
                      <a:pt x="11" y="495"/>
                    </a:cubicBezTo>
                    <a:cubicBezTo>
                      <a:pt x="7" y="496"/>
                      <a:pt x="3" y="495"/>
                      <a:pt x="0" y="495"/>
                    </a:cubicBezTo>
                    <a:cubicBezTo>
                      <a:pt x="464" y="959"/>
                      <a:pt x="464" y="959"/>
                      <a:pt x="464" y="959"/>
                    </a:cubicBezTo>
                    <a:cubicBezTo>
                      <a:pt x="473" y="959"/>
                      <a:pt x="481" y="960"/>
                      <a:pt x="490" y="960"/>
                    </a:cubicBezTo>
                    <a:cubicBezTo>
                      <a:pt x="888" y="960"/>
                      <a:pt x="1210" y="637"/>
                      <a:pt x="1210" y="240"/>
                    </a:cubicBezTo>
                    <a:close/>
                  </a:path>
                </a:pathLst>
              </a:custGeom>
              <a:solidFill>
                <a:srgbClr val="E99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  <p:sp>
            <p:nvSpPr>
              <p:cNvPr id="145" name="Freeform 174">
                <a:extLst>
                  <a:ext uri="{FF2B5EF4-FFF2-40B4-BE49-F238E27FC236}">
                    <a16:creationId xmlns:a16="http://schemas.microsoft.com/office/drawing/2014/main" id="{5B7FD8BB-2E76-4DCD-BB03-72120627A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" y="1196"/>
                <a:ext cx="2" cy="3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282828"/>
                  </a:solidFill>
                  <a:latin typeface="CiscoSansTT ExtraLight"/>
                </a:endParaRPr>
              </a:p>
            </p:txBody>
          </p:sp>
        </p:grpSp>
      </p:grpSp>
      <p:pic>
        <p:nvPicPr>
          <p:cNvPr id="117" name="Picture 116">
            <a:extLst>
              <a:ext uri="{FF2B5EF4-FFF2-40B4-BE49-F238E27FC236}">
                <a16:creationId xmlns:a16="http://schemas.microsoft.com/office/drawing/2014/main" id="{40EFAE12-1EB6-4723-A7D9-9A8561700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044" y="4737455"/>
            <a:ext cx="1079086" cy="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8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41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250" fill="hold"/>
                                        <p:tgtEl>
                                          <p:spTgt spid="41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6.25E-7 -0.09607 " pathEditMode="relative" rAng="0" ptsTypes="AA">
                                      <p:cBhvr>
                                        <p:cTn id="16" dur="125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150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3" dur="1250" fill="hold"/>
                                        <p:tgtEl>
                                          <p:spTgt spid="150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7 4.81481E-6 L -6.25E-7 -0.09607 " pathEditMode="relative" rAng="0" ptsTypes="AA">
                                      <p:cBhvr>
                                        <p:cTn id="28" dur="125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1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" fill="hold"/>
                                        <p:tgtEl>
                                          <p:spTgt spid="118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5" dur="1250" fill="hold"/>
                                        <p:tgtEl>
                                          <p:spTgt spid="118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6.25E-7 4.81481E-6 L -6.25E-7 -0.09607 " pathEditMode="relative" rAng="0" ptsTypes="AA">
                                      <p:cBhvr>
                                        <p:cTn id="40" dur="125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1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" fill="hold"/>
                                        <p:tgtEl>
                                          <p:spTgt spid="121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decel="10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Scale>
                                      <p:cBhvr>
                                        <p:cTn id="47" dur="1250" fill="hold"/>
                                        <p:tgtEl>
                                          <p:spTgt spid="121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49" grpId="0"/>
      <p:bldP spid="49" grpId="1"/>
      <p:bldP spid="53" grpId="0"/>
      <p:bldP spid="53" grpId="1"/>
      <p:bldP spid="54" grpId="0"/>
      <p:bldP spid="5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ooter Placeholder 30">
            <a:extLst>
              <a:ext uri="{FF2B5EF4-FFF2-40B4-BE49-F238E27FC236}">
                <a16:creationId xmlns:a16="http://schemas.microsoft.com/office/drawing/2014/main" id="{19164773-1AB7-F249-BE5D-A90AB0003A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610729"/>
            <a:r>
              <a:rPr lang="en-GB"/>
              <a:t>BRKCLD-1153</a:t>
            </a:r>
            <a:endParaRPr lang="en-GB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24ED584-FCB7-4D43-98DF-9263736F8220}"/>
              </a:ext>
            </a:extLst>
          </p:cNvPr>
          <p:cNvSpPr/>
          <p:nvPr/>
        </p:nvSpPr>
        <p:spPr>
          <a:xfrm>
            <a:off x="6020623" y="1321579"/>
            <a:ext cx="2843092" cy="361671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Title 1">
            <a:extLst>
              <a:ext uri="{FF2B5EF4-FFF2-40B4-BE49-F238E27FC236}">
                <a16:creationId xmlns:a16="http://schemas.microsoft.com/office/drawing/2014/main" id="{E469FD44-F41F-5744-848B-5A07EC5DF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00" y="192024"/>
            <a:ext cx="8257032" cy="731520"/>
          </a:xfrm>
        </p:spPr>
        <p:txBody>
          <a:bodyPr/>
          <a:lstStyle/>
          <a:p>
            <a:r>
              <a:rPr lang="en-AU" dirty="0"/>
              <a:t>Cisco Container Platform Stack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26366BF-D023-954B-BD95-A23AE85EBE1B}"/>
              </a:ext>
            </a:extLst>
          </p:cNvPr>
          <p:cNvSpPr/>
          <p:nvPr/>
        </p:nvSpPr>
        <p:spPr bwMode="auto">
          <a:xfrm>
            <a:off x="457200" y="921772"/>
            <a:ext cx="3394720" cy="2231087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t" anchorCtr="0"/>
          <a:lstStyle/>
          <a:p>
            <a:pPr algn="ctr" defTabSz="514350"/>
            <a:r>
              <a:rPr lang="en-US" sz="1400" dirty="0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Control Plane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A15BFE7-992D-EC4A-B228-AC7D7022F92B}"/>
              </a:ext>
            </a:extLst>
          </p:cNvPr>
          <p:cNvSpPr/>
          <p:nvPr/>
        </p:nvSpPr>
        <p:spPr bwMode="auto">
          <a:xfrm>
            <a:off x="3851920" y="921772"/>
            <a:ext cx="4834880" cy="2231087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t" anchorCtr="0"/>
          <a:lstStyle/>
          <a:p>
            <a:pPr algn="ctr" defTabSz="514350"/>
            <a:r>
              <a:rPr lang="en-US" sz="1400" dirty="0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Data Plane</a:t>
            </a: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834EF043-01EF-7742-8190-327517FBB6B0}"/>
              </a:ext>
            </a:extLst>
          </p:cNvPr>
          <p:cNvSpPr/>
          <p:nvPr/>
        </p:nvSpPr>
        <p:spPr bwMode="auto">
          <a:xfrm>
            <a:off x="536330" y="2811540"/>
            <a:ext cx="697659" cy="288032"/>
          </a:xfrm>
          <a:prstGeom prst="roundRect">
            <a:avLst/>
          </a:prstGeom>
          <a:solidFill>
            <a:schemeClr val="bg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r>
              <a:rPr lang="en-US" sz="1000" dirty="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ea typeface="Arial" pitchFamily="-107" charset="0"/>
                <a:cs typeface="Arial" pitchFamily="-107" charset="0"/>
                <a:sym typeface="Arial" pitchFamily="-107" charset="0"/>
              </a:rPr>
              <a:t>VM</a:t>
            </a: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6F691CDB-7BB1-FA43-AC0D-B54D85E9C8F2}"/>
              </a:ext>
            </a:extLst>
          </p:cNvPr>
          <p:cNvSpPr/>
          <p:nvPr/>
        </p:nvSpPr>
        <p:spPr bwMode="auto">
          <a:xfrm>
            <a:off x="1327257" y="2810749"/>
            <a:ext cx="697659" cy="288032"/>
          </a:xfrm>
          <a:prstGeom prst="roundRect">
            <a:avLst/>
          </a:prstGeom>
          <a:solidFill>
            <a:schemeClr val="bg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r>
              <a:rPr lang="en-US" sz="1000" dirty="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ea typeface="Arial" pitchFamily="-107" charset="0"/>
                <a:cs typeface="Arial" pitchFamily="-107" charset="0"/>
                <a:sym typeface="Arial" pitchFamily="-107" charset="0"/>
              </a:rPr>
              <a:t>VM</a:t>
            </a: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1DD470D2-EF84-0E49-9D5B-A38F46B655BB}"/>
              </a:ext>
            </a:extLst>
          </p:cNvPr>
          <p:cNvSpPr/>
          <p:nvPr/>
        </p:nvSpPr>
        <p:spPr bwMode="auto">
          <a:xfrm>
            <a:off x="2165549" y="2816024"/>
            <a:ext cx="697659" cy="288032"/>
          </a:xfrm>
          <a:prstGeom prst="roundRect">
            <a:avLst/>
          </a:prstGeom>
          <a:solidFill>
            <a:schemeClr val="bg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r>
              <a:rPr lang="en-US" sz="1000" dirty="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ea typeface="Arial" pitchFamily="-107" charset="0"/>
                <a:cs typeface="Arial" pitchFamily="-107" charset="0"/>
                <a:sym typeface="Arial" pitchFamily="-107" charset="0"/>
              </a:rPr>
              <a:t>VM</a:t>
            </a:r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32045208-D318-6E4B-A574-9A1EF5D5B803}"/>
              </a:ext>
            </a:extLst>
          </p:cNvPr>
          <p:cNvSpPr/>
          <p:nvPr/>
        </p:nvSpPr>
        <p:spPr bwMode="auto">
          <a:xfrm>
            <a:off x="536330" y="2470221"/>
            <a:ext cx="3243582" cy="288032"/>
          </a:xfrm>
          <a:prstGeom prst="roundRect">
            <a:avLst/>
          </a:prstGeom>
          <a:solidFill>
            <a:schemeClr val="bg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r>
              <a:rPr lang="en-US" sz="1000" dirty="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ea typeface="Arial" pitchFamily="-107" charset="0"/>
                <a:cs typeface="Arial" pitchFamily="-107" charset="0"/>
                <a:sym typeface="Arial" pitchFamily="-107" charset="0"/>
              </a:rPr>
              <a:t>Control Plane Kubernetes</a:t>
            </a:r>
          </a:p>
        </p:txBody>
      </p:sp>
      <p:sp>
        <p:nvSpPr>
          <p:cNvPr id="151" name="Rounded Rectangle 150">
            <a:extLst>
              <a:ext uri="{FF2B5EF4-FFF2-40B4-BE49-F238E27FC236}">
                <a16:creationId xmlns:a16="http://schemas.microsoft.com/office/drawing/2014/main" id="{70904CFF-963B-AC43-BB33-5F7361F0CB47}"/>
              </a:ext>
            </a:extLst>
          </p:cNvPr>
          <p:cNvSpPr/>
          <p:nvPr/>
        </p:nvSpPr>
        <p:spPr bwMode="auto">
          <a:xfrm>
            <a:off x="507602" y="1210522"/>
            <a:ext cx="1045289" cy="1203739"/>
          </a:xfrm>
          <a:prstGeom prst="roundRect">
            <a:avLst/>
          </a:prstGeom>
          <a:solidFill>
            <a:schemeClr val="bg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vert270" lIns="0" tIns="45720" rIns="91440" bIns="45720" rtlCol="0" anchor="t" anchorCtr="0"/>
          <a:lstStyle/>
          <a:p>
            <a:pPr algn="ctr" defTabSz="514350"/>
            <a:r>
              <a:rPr lang="en-US" sz="1000" dirty="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ea typeface="Arial" pitchFamily="-107" charset="0"/>
                <a:cs typeface="Arial" pitchFamily="-107" charset="0"/>
                <a:sym typeface="Arial" pitchFamily="-107" charset="0"/>
              </a:rPr>
              <a:t>Automation</a:t>
            </a:r>
          </a:p>
        </p:txBody>
      </p: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3B138678-71E5-2849-B0C3-1B0B51BEB07C}"/>
              </a:ext>
            </a:extLst>
          </p:cNvPr>
          <p:cNvSpPr/>
          <p:nvPr/>
        </p:nvSpPr>
        <p:spPr bwMode="auto">
          <a:xfrm>
            <a:off x="1625257" y="1210522"/>
            <a:ext cx="1049015" cy="12037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vert270" lIns="0" tIns="45720" rIns="91440" bIns="45720" rtlCol="0" anchor="t" anchorCtr="0"/>
          <a:lstStyle/>
          <a:p>
            <a:pPr algn="ctr" defTabSz="514350"/>
            <a:r>
              <a:rPr lang="en-US" sz="1000" dirty="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ea typeface="Arial" pitchFamily="-107" charset="0"/>
                <a:cs typeface="Arial" pitchFamily="-107" charset="0"/>
                <a:sym typeface="Arial" pitchFamily="-107" charset="0"/>
              </a:rPr>
              <a:t>Orchestration</a:t>
            </a: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EB8438CF-E825-0241-B503-FAF3B8B45A06}"/>
              </a:ext>
            </a:extLst>
          </p:cNvPr>
          <p:cNvSpPr/>
          <p:nvPr/>
        </p:nvSpPr>
        <p:spPr bwMode="auto">
          <a:xfrm>
            <a:off x="2735683" y="1213950"/>
            <a:ext cx="1044201" cy="1203739"/>
          </a:xfrm>
          <a:prstGeom prst="roundRect">
            <a:avLst/>
          </a:prstGeom>
          <a:solidFill>
            <a:schemeClr val="bg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vert270" lIns="0" tIns="45720" rIns="91440" bIns="45720" rtlCol="0" anchor="t" anchorCtr="0"/>
          <a:lstStyle/>
          <a:p>
            <a:pPr algn="ctr" defTabSz="514350"/>
            <a:r>
              <a:rPr lang="en-US" sz="1000" dirty="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ea typeface="Arial" pitchFamily="-107" charset="0"/>
                <a:cs typeface="Arial" pitchFamily="-107" charset="0"/>
                <a:sym typeface="Arial" pitchFamily="-107" charset="0"/>
              </a:rPr>
              <a:t>Operations</a:t>
            </a:r>
          </a:p>
        </p:txBody>
      </p:sp>
      <p:pic>
        <p:nvPicPr>
          <p:cNvPr id="154" name="Picture 2" descr="Image result for vmware vsphere logo transparent background">
            <a:extLst>
              <a:ext uri="{FF2B5EF4-FFF2-40B4-BE49-F238E27FC236}">
                <a16:creationId xmlns:a16="http://schemas.microsoft.com/office/drawing/2014/main" id="{A63DF690-5DA5-A142-A86C-46929A4F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77069"/>
            <a:ext cx="541981" cy="16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4382ADB-2AD6-5841-8D09-340AE7C9E76D}"/>
              </a:ext>
            </a:extLst>
          </p:cNvPr>
          <p:cNvGrpSpPr/>
          <p:nvPr/>
        </p:nvGrpSpPr>
        <p:grpSpPr>
          <a:xfrm>
            <a:off x="989192" y="1742234"/>
            <a:ext cx="272867" cy="239935"/>
            <a:chOff x="-25591" y="1908152"/>
            <a:chExt cx="292809" cy="257470"/>
          </a:xfrm>
        </p:grpSpPr>
        <p:sp>
          <p:nvSpPr>
            <p:cNvPr id="156" name="Freeform 278">
              <a:extLst>
                <a:ext uri="{FF2B5EF4-FFF2-40B4-BE49-F238E27FC236}">
                  <a16:creationId xmlns:a16="http://schemas.microsoft.com/office/drawing/2014/main" id="{E060692A-DDEB-A947-948A-2435C62E9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2066817"/>
              <a:ext cx="292809" cy="46878"/>
            </a:xfrm>
            <a:custGeom>
              <a:avLst/>
              <a:gdLst>
                <a:gd name="T0" fmla="*/ 387 w 387"/>
                <a:gd name="T1" fmla="*/ 10 h 62"/>
                <a:gd name="T2" fmla="*/ 387 w 387"/>
                <a:gd name="T3" fmla="*/ 52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2 h 62"/>
                <a:gd name="T10" fmla="*/ 0 w 387"/>
                <a:gd name="T11" fmla="*/ 10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0"/>
                  </a:moveTo>
                  <a:cubicBezTo>
                    <a:pt x="387" y="52"/>
                    <a:pt x="387" y="52"/>
                    <a:pt x="387" y="52"/>
                  </a:cubicBezTo>
                  <a:cubicBezTo>
                    <a:pt x="387" y="57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5"/>
                    <a:pt x="387" y="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279">
              <a:extLst>
                <a:ext uri="{FF2B5EF4-FFF2-40B4-BE49-F238E27FC236}">
                  <a16:creationId xmlns:a16="http://schemas.microsoft.com/office/drawing/2014/main" id="{C219359B-D061-6341-A4F1-C2B3559DE6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280">
              <a:extLst>
                <a:ext uri="{FF2B5EF4-FFF2-40B4-BE49-F238E27FC236}">
                  <a16:creationId xmlns:a16="http://schemas.microsoft.com/office/drawing/2014/main" id="{4A246422-87C5-CB4B-A3BB-461C3A6CE0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281">
              <a:extLst>
                <a:ext uri="{FF2B5EF4-FFF2-40B4-BE49-F238E27FC236}">
                  <a16:creationId xmlns:a16="http://schemas.microsoft.com/office/drawing/2014/main" id="{D5148682-2F71-6D43-B4E9-68454B9B45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282">
              <a:extLst>
                <a:ext uri="{FF2B5EF4-FFF2-40B4-BE49-F238E27FC236}">
                  <a16:creationId xmlns:a16="http://schemas.microsoft.com/office/drawing/2014/main" id="{7102EFD0-614D-534B-8F1C-1420845C54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283">
              <a:extLst>
                <a:ext uri="{FF2B5EF4-FFF2-40B4-BE49-F238E27FC236}">
                  <a16:creationId xmlns:a16="http://schemas.microsoft.com/office/drawing/2014/main" id="{8F74502B-F127-D042-AA96-5F685773FF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284">
              <a:extLst>
                <a:ext uri="{FF2B5EF4-FFF2-40B4-BE49-F238E27FC236}">
                  <a16:creationId xmlns:a16="http://schemas.microsoft.com/office/drawing/2014/main" id="{CF60727D-5602-C949-A447-32486566C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2119465"/>
              <a:ext cx="292809" cy="46157"/>
            </a:xfrm>
            <a:custGeom>
              <a:avLst/>
              <a:gdLst>
                <a:gd name="T0" fmla="*/ 387 w 387"/>
                <a:gd name="T1" fmla="*/ 10 h 61"/>
                <a:gd name="T2" fmla="*/ 387 w 387"/>
                <a:gd name="T3" fmla="*/ 51 h 61"/>
                <a:gd name="T4" fmla="*/ 376 w 387"/>
                <a:gd name="T5" fmla="*/ 61 h 61"/>
                <a:gd name="T6" fmla="*/ 11 w 387"/>
                <a:gd name="T7" fmla="*/ 61 h 61"/>
                <a:gd name="T8" fmla="*/ 0 w 387"/>
                <a:gd name="T9" fmla="*/ 51 h 61"/>
                <a:gd name="T10" fmla="*/ 0 w 387"/>
                <a:gd name="T11" fmla="*/ 10 h 61"/>
                <a:gd name="T12" fmla="*/ 11 w 387"/>
                <a:gd name="T13" fmla="*/ 0 h 61"/>
                <a:gd name="T14" fmla="*/ 376 w 387"/>
                <a:gd name="T15" fmla="*/ 0 h 61"/>
                <a:gd name="T16" fmla="*/ 387 w 387"/>
                <a:gd name="T17" fmla="*/ 1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1">
                  <a:moveTo>
                    <a:pt x="387" y="10"/>
                  </a:moveTo>
                  <a:cubicBezTo>
                    <a:pt x="387" y="51"/>
                    <a:pt x="387" y="51"/>
                    <a:pt x="387" y="51"/>
                  </a:cubicBezTo>
                  <a:cubicBezTo>
                    <a:pt x="387" y="57"/>
                    <a:pt x="382" y="61"/>
                    <a:pt x="376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5" y="61"/>
                    <a:pt x="0" y="57"/>
                    <a:pt x="0" y="5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4"/>
                    <a:pt x="387" y="1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285">
              <a:extLst>
                <a:ext uri="{FF2B5EF4-FFF2-40B4-BE49-F238E27FC236}">
                  <a16:creationId xmlns:a16="http://schemas.microsoft.com/office/drawing/2014/main" id="{5073024A-8703-4E4B-B315-A658B513B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286">
              <a:extLst>
                <a:ext uri="{FF2B5EF4-FFF2-40B4-BE49-F238E27FC236}">
                  <a16:creationId xmlns:a16="http://schemas.microsoft.com/office/drawing/2014/main" id="{13F3FAB7-5846-EF4B-84AE-C78D980617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287">
              <a:extLst>
                <a:ext uri="{FF2B5EF4-FFF2-40B4-BE49-F238E27FC236}">
                  <a16:creationId xmlns:a16="http://schemas.microsoft.com/office/drawing/2014/main" id="{2B4C86B6-4745-2441-AA05-6C5795FCDB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288">
              <a:extLst>
                <a:ext uri="{FF2B5EF4-FFF2-40B4-BE49-F238E27FC236}">
                  <a16:creationId xmlns:a16="http://schemas.microsoft.com/office/drawing/2014/main" id="{1D106475-AFBE-2C44-B409-976846C095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289">
              <a:extLst>
                <a:ext uri="{FF2B5EF4-FFF2-40B4-BE49-F238E27FC236}">
                  <a16:creationId xmlns:a16="http://schemas.microsoft.com/office/drawing/2014/main" id="{16CECACE-1013-6547-8626-F42F74AEB9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90">
              <a:extLst>
                <a:ext uri="{FF2B5EF4-FFF2-40B4-BE49-F238E27FC236}">
                  <a16:creationId xmlns:a16="http://schemas.microsoft.com/office/drawing/2014/main" id="{19D520A4-65C2-794F-9B5E-994391EE2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1908152"/>
              <a:ext cx="292809" cy="46878"/>
            </a:xfrm>
            <a:custGeom>
              <a:avLst/>
              <a:gdLst>
                <a:gd name="T0" fmla="*/ 387 w 387"/>
                <a:gd name="T1" fmla="*/ 11 h 62"/>
                <a:gd name="T2" fmla="*/ 387 w 387"/>
                <a:gd name="T3" fmla="*/ 52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2 h 62"/>
                <a:gd name="T10" fmla="*/ 0 w 387"/>
                <a:gd name="T11" fmla="*/ 11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1"/>
                  </a:moveTo>
                  <a:cubicBezTo>
                    <a:pt x="387" y="52"/>
                    <a:pt x="387" y="52"/>
                    <a:pt x="387" y="52"/>
                  </a:cubicBezTo>
                  <a:cubicBezTo>
                    <a:pt x="387" y="57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5"/>
                    <a:pt x="387" y="1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291">
              <a:extLst>
                <a:ext uri="{FF2B5EF4-FFF2-40B4-BE49-F238E27FC236}">
                  <a16:creationId xmlns:a16="http://schemas.microsoft.com/office/drawing/2014/main" id="{871B91BC-E21A-E047-8A84-C7A50BA0F0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292">
              <a:extLst>
                <a:ext uri="{FF2B5EF4-FFF2-40B4-BE49-F238E27FC236}">
                  <a16:creationId xmlns:a16="http://schemas.microsoft.com/office/drawing/2014/main" id="{9454C617-F7A2-6F4C-9E03-C99DC8F1AE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Line 293">
              <a:extLst>
                <a:ext uri="{FF2B5EF4-FFF2-40B4-BE49-F238E27FC236}">
                  <a16:creationId xmlns:a16="http://schemas.microsoft.com/office/drawing/2014/main" id="{8A811931-9617-3746-9CDF-F6D8243503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Line 294">
              <a:extLst>
                <a:ext uri="{FF2B5EF4-FFF2-40B4-BE49-F238E27FC236}">
                  <a16:creationId xmlns:a16="http://schemas.microsoft.com/office/drawing/2014/main" id="{D4D68E1B-EAA0-F040-8952-5693B59731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295">
              <a:extLst>
                <a:ext uri="{FF2B5EF4-FFF2-40B4-BE49-F238E27FC236}">
                  <a16:creationId xmlns:a16="http://schemas.microsoft.com/office/drawing/2014/main" id="{8D45B091-7C41-0240-A301-548D835942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96">
              <a:extLst>
                <a:ext uri="{FF2B5EF4-FFF2-40B4-BE49-F238E27FC236}">
                  <a16:creationId xmlns:a16="http://schemas.microsoft.com/office/drawing/2014/main" id="{B416C302-0760-E14F-9FA3-309069CE7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2013448"/>
              <a:ext cx="292809" cy="46878"/>
            </a:xfrm>
            <a:custGeom>
              <a:avLst/>
              <a:gdLst>
                <a:gd name="T0" fmla="*/ 387 w 387"/>
                <a:gd name="T1" fmla="*/ 11 h 62"/>
                <a:gd name="T2" fmla="*/ 387 w 387"/>
                <a:gd name="T3" fmla="*/ 52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2 h 62"/>
                <a:gd name="T10" fmla="*/ 0 w 387"/>
                <a:gd name="T11" fmla="*/ 11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1"/>
                  </a:moveTo>
                  <a:cubicBezTo>
                    <a:pt x="387" y="52"/>
                    <a:pt x="387" y="52"/>
                    <a:pt x="387" y="52"/>
                  </a:cubicBezTo>
                  <a:cubicBezTo>
                    <a:pt x="387" y="58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5"/>
                    <a:pt x="387" y="1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297">
              <a:extLst>
                <a:ext uri="{FF2B5EF4-FFF2-40B4-BE49-F238E27FC236}">
                  <a16:creationId xmlns:a16="http://schemas.microsoft.com/office/drawing/2014/main" id="{83C394C1-28DC-3C4B-AC8B-B49DF0249C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298">
              <a:extLst>
                <a:ext uri="{FF2B5EF4-FFF2-40B4-BE49-F238E27FC236}">
                  <a16:creationId xmlns:a16="http://schemas.microsoft.com/office/drawing/2014/main" id="{D374F11F-DFEC-4449-BEB2-DD90C57B63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299">
              <a:extLst>
                <a:ext uri="{FF2B5EF4-FFF2-40B4-BE49-F238E27FC236}">
                  <a16:creationId xmlns:a16="http://schemas.microsoft.com/office/drawing/2014/main" id="{841697F3-13CE-2F4E-8137-8231D3B8BF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300">
              <a:extLst>
                <a:ext uri="{FF2B5EF4-FFF2-40B4-BE49-F238E27FC236}">
                  <a16:creationId xmlns:a16="http://schemas.microsoft.com/office/drawing/2014/main" id="{F7AF35C2-2B88-A54A-838A-ACD4A99B2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301">
              <a:extLst>
                <a:ext uri="{FF2B5EF4-FFF2-40B4-BE49-F238E27FC236}">
                  <a16:creationId xmlns:a16="http://schemas.microsoft.com/office/drawing/2014/main" id="{12053213-B82E-F149-ABA5-82659E15F6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02">
              <a:extLst>
                <a:ext uri="{FF2B5EF4-FFF2-40B4-BE49-F238E27FC236}">
                  <a16:creationId xmlns:a16="http://schemas.microsoft.com/office/drawing/2014/main" id="{377A14ED-C0D0-2C42-A7DB-F525A7E65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1961521"/>
              <a:ext cx="292809" cy="46878"/>
            </a:xfrm>
            <a:custGeom>
              <a:avLst/>
              <a:gdLst>
                <a:gd name="T0" fmla="*/ 387 w 387"/>
                <a:gd name="T1" fmla="*/ 10 h 62"/>
                <a:gd name="T2" fmla="*/ 387 w 387"/>
                <a:gd name="T3" fmla="*/ 51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1 h 62"/>
                <a:gd name="T10" fmla="*/ 0 w 387"/>
                <a:gd name="T11" fmla="*/ 10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0"/>
                  </a:moveTo>
                  <a:cubicBezTo>
                    <a:pt x="387" y="51"/>
                    <a:pt x="387" y="51"/>
                    <a:pt x="387" y="51"/>
                  </a:cubicBezTo>
                  <a:cubicBezTo>
                    <a:pt x="387" y="57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4"/>
                    <a:pt x="387" y="1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303">
              <a:extLst>
                <a:ext uri="{FF2B5EF4-FFF2-40B4-BE49-F238E27FC236}">
                  <a16:creationId xmlns:a16="http://schemas.microsoft.com/office/drawing/2014/main" id="{F1DE8E35-EA03-2A42-A75A-1DBA3A6E7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304">
              <a:extLst>
                <a:ext uri="{FF2B5EF4-FFF2-40B4-BE49-F238E27FC236}">
                  <a16:creationId xmlns:a16="http://schemas.microsoft.com/office/drawing/2014/main" id="{82475B8F-4495-3343-BDBD-8CB0CB5A65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305">
              <a:extLst>
                <a:ext uri="{FF2B5EF4-FFF2-40B4-BE49-F238E27FC236}">
                  <a16:creationId xmlns:a16="http://schemas.microsoft.com/office/drawing/2014/main" id="{7E39622E-AC12-1B4A-A279-2724413D11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306">
              <a:extLst>
                <a:ext uri="{FF2B5EF4-FFF2-40B4-BE49-F238E27FC236}">
                  <a16:creationId xmlns:a16="http://schemas.microsoft.com/office/drawing/2014/main" id="{7B71E7BA-0022-A240-A755-630998AED5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307">
              <a:extLst>
                <a:ext uri="{FF2B5EF4-FFF2-40B4-BE49-F238E27FC236}">
                  <a16:creationId xmlns:a16="http://schemas.microsoft.com/office/drawing/2014/main" id="{79ADD0EE-6626-6348-8A5D-CD6608C463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450B94C1-C3BD-B040-AFA0-B3A9FAA58580}"/>
              </a:ext>
            </a:extLst>
          </p:cNvPr>
          <p:cNvSpPr txBox="1"/>
          <p:nvPr/>
        </p:nvSpPr>
        <p:spPr>
          <a:xfrm>
            <a:off x="752210" y="1930603"/>
            <a:ext cx="752272" cy="21544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800" dirty="0">
                <a:latin typeface="+mn-lt"/>
              </a:rPr>
              <a:t>HX Connect</a:t>
            </a:r>
          </a:p>
        </p:txBody>
      </p:sp>
      <p:pic>
        <p:nvPicPr>
          <p:cNvPr id="187" name="Picture 186">
            <a:extLst>
              <a:ext uri="{FF2B5EF4-FFF2-40B4-BE49-F238E27FC236}">
                <a16:creationId xmlns:a16="http://schemas.microsoft.com/office/drawing/2014/main" id="{466F212E-30E5-8D4E-89E6-F3EE075E9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253" y="1421675"/>
            <a:ext cx="390716" cy="390716"/>
          </a:xfrm>
          <a:prstGeom prst="rect">
            <a:avLst/>
          </a:prstGeom>
        </p:spPr>
      </p:pic>
      <p:sp>
        <p:nvSpPr>
          <p:cNvPr id="188" name="Rectangle 187">
            <a:extLst>
              <a:ext uri="{FF2B5EF4-FFF2-40B4-BE49-F238E27FC236}">
                <a16:creationId xmlns:a16="http://schemas.microsoft.com/office/drawing/2014/main" id="{9B1975D9-891E-2A45-A57F-C5E67AE0AAD8}"/>
              </a:ext>
            </a:extLst>
          </p:cNvPr>
          <p:cNvSpPr/>
          <p:nvPr/>
        </p:nvSpPr>
        <p:spPr>
          <a:xfrm>
            <a:off x="1614302" y="1881389"/>
            <a:ext cx="1133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Cluster/ </a:t>
            </a:r>
          </a:p>
          <a:p>
            <a:pPr algn="ctr"/>
            <a:r>
              <a:rPr lang="en-US" sz="800" dirty="0"/>
              <a:t>Machine </a:t>
            </a:r>
          </a:p>
          <a:p>
            <a:pPr algn="ctr"/>
            <a:r>
              <a:rPr lang="en-US" sz="800" dirty="0"/>
              <a:t>Controllers</a:t>
            </a: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406C961D-1783-7F46-9B85-BCE5DA263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6405" y="1298579"/>
            <a:ext cx="301868" cy="301868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D7D93781-49AD-3047-A587-0445D6A1C7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360871" y="1642736"/>
            <a:ext cx="318627" cy="318627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87F38F00-EEAE-B149-8AEF-565182D48F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6405" y="2039069"/>
            <a:ext cx="272350" cy="2723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92" name="Rounded Rectangle 191">
            <a:extLst>
              <a:ext uri="{FF2B5EF4-FFF2-40B4-BE49-F238E27FC236}">
                <a16:creationId xmlns:a16="http://schemas.microsoft.com/office/drawing/2014/main" id="{5B072C8D-BFEB-D64A-B64E-5038EA2D4A28}"/>
              </a:ext>
            </a:extLst>
          </p:cNvPr>
          <p:cNvSpPr/>
          <p:nvPr/>
        </p:nvSpPr>
        <p:spPr bwMode="auto">
          <a:xfrm>
            <a:off x="3931050" y="2470221"/>
            <a:ext cx="684348" cy="628560"/>
          </a:xfrm>
          <a:prstGeom prst="roundRect">
            <a:avLst/>
          </a:prstGeom>
          <a:solidFill>
            <a:srgbClr val="E5A63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t" anchorCtr="0"/>
          <a:lstStyle/>
          <a:p>
            <a:pPr algn="ctr" defTabSz="514350"/>
            <a:r>
              <a:rPr lang="en-US" sz="1000" dirty="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ea typeface="Arial" pitchFamily="-107" charset="0"/>
                <a:cs typeface="Arial" pitchFamily="-107" charset="0"/>
                <a:sym typeface="Arial" pitchFamily="-107" charset="0"/>
              </a:rPr>
              <a:t>VM</a:t>
            </a:r>
          </a:p>
        </p:txBody>
      </p:sp>
      <p:sp>
        <p:nvSpPr>
          <p:cNvPr id="193" name="Rounded Rectangle 192">
            <a:extLst>
              <a:ext uri="{FF2B5EF4-FFF2-40B4-BE49-F238E27FC236}">
                <a16:creationId xmlns:a16="http://schemas.microsoft.com/office/drawing/2014/main" id="{D3885C45-0AAE-5A48-A0E9-57AAD65FA620}"/>
              </a:ext>
            </a:extLst>
          </p:cNvPr>
          <p:cNvSpPr/>
          <p:nvPr/>
        </p:nvSpPr>
        <p:spPr bwMode="auto">
          <a:xfrm>
            <a:off x="4736115" y="2466351"/>
            <a:ext cx="684348" cy="634072"/>
          </a:xfrm>
          <a:prstGeom prst="roundRect">
            <a:avLst/>
          </a:prstGeom>
          <a:solidFill>
            <a:srgbClr val="E5A63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t" anchorCtr="0"/>
          <a:lstStyle/>
          <a:p>
            <a:pPr algn="ctr" defTabSz="514350"/>
            <a:r>
              <a:rPr lang="en-US" sz="1000" dirty="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ea typeface="Arial" pitchFamily="-107" charset="0"/>
                <a:cs typeface="Arial" pitchFamily="-107" charset="0"/>
                <a:sym typeface="Arial" pitchFamily="-107" charset="0"/>
              </a:rPr>
              <a:t>VM</a:t>
            </a:r>
          </a:p>
        </p:txBody>
      </p:sp>
      <p:sp>
        <p:nvSpPr>
          <p:cNvPr id="194" name="Rounded Rectangle 193">
            <a:extLst>
              <a:ext uri="{FF2B5EF4-FFF2-40B4-BE49-F238E27FC236}">
                <a16:creationId xmlns:a16="http://schemas.microsoft.com/office/drawing/2014/main" id="{35913989-B1C0-7C4E-ACFE-4EA47423EF9A}"/>
              </a:ext>
            </a:extLst>
          </p:cNvPr>
          <p:cNvSpPr/>
          <p:nvPr/>
        </p:nvSpPr>
        <p:spPr bwMode="auto">
          <a:xfrm>
            <a:off x="5541180" y="2466351"/>
            <a:ext cx="684348" cy="635714"/>
          </a:xfrm>
          <a:prstGeom prst="roundRect">
            <a:avLst/>
          </a:prstGeom>
          <a:solidFill>
            <a:srgbClr val="E5A63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t" anchorCtr="0"/>
          <a:lstStyle/>
          <a:p>
            <a:pPr algn="ctr" defTabSz="514350"/>
            <a:r>
              <a:rPr lang="en-US" sz="1000" dirty="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ea typeface="Arial" pitchFamily="-107" charset="0"/>
                <a:cs typeface="Arial" pitchFamily="-107" charset="0"/>
                <a:sym typeface="Arial" pitchFamily="-107" charset="0"/>
              </a:rPr>
              <a:t>VM</a:t>
            </a:r>
          </a:p>
        </p:txBody>
      </p:sp>
      <p:sp>
        <p:nvSpPr>
          <p:cNvPr id="195" name="Rounded Rectangle 194">
            <a:extLst>
              <a:ext uri="{FF2B5EF4-FFF2-40B4-BE49-F238E27FC236}">
                <a16:creationId xmlns:a16="http://schemas.microsoft.com/office/drawing/2014/main" id="{9CEE3D24-F625-4D43-B52F-81C840F8BCDF}"/>
              </a:ext>
            </a:extLst>
          </p:cNvPr>
          <p:cNvSpPr/>
          <p:nvPr/>
        </p:nvSpPr>
        <p:spPr bwMode="auto">
          <a:xfrm>
            <a:off x="3921578" y="2125883"/>
            <a:ext cx="2294478" cy="288032"/>
          </a:xfrm>
          <a:prstGeom prst="roundRect">
            <a:avLst/>
          </a:prstGeom>
          <a:solidFill>
            <a:srgbClr val="E5A63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r>
              <a:rPr lang="en-US" sz="1000" dirty="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ea typeface="Arial" pitchFamily="-107" charset="0"/>
                <a:cs typeface="Arial" pitchFamily="-107" charset="0"/>
                <a:sym typeface="Arial" pitchFamily="-107" charset="0"/>
              </a:rPr>
              <a:t>Cluster 1 Kubernetes</a:t>
            </a:r>
          </a:p>
        </p:txBody>
      </p:sp>
      <p:pic>
        <p:nvPicPr>
          <p:cNvPr id="196" name="Picture 195">
            <a:extLst>
              <a:ext uri="{FF2B5EF4-FFF2-40B4-BE49-F238E27FC236}">
                <a16:creationId xmlns:a16="http://schemas.microsoft.com/office/drawing/2014/main" id="{12B7F9A8-0020-EE48-A19C-EAC161D27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522661"/>
            <a:ext cx="183152" cy="183152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F19ABFAD-0363-5D45-AA28-94D208D8C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540" y="2178323"/>
            <a:ext cx="183152" cy="183152"/>
          </a:xfrm>
          <a:prstGeom prst="rect">
            <a:avLst/>
          </a:prstGeom>
        </p:spPr>
      </p:pic>
      <p:sp>
        <p:nvSpPr>
          <p:cNvPr id="198" name="Rounded Rectangle 197">
            <a:extLst>
              <a:ext uri="{FF2B5EF4-FFF2-40B4-BE49-F238E27FC236}">
                <a16:creationId xmlns:a16="http://schemas.microsoft.com/office/drawing/2014/main" id="{03D861FA-1E0D-E645-9BDB-C4317F59DCEF}"/>
              </a:ext>
            </a:extLst>
          </p:cNvPr>
          <p:cNvSpPr/>
          <p:nvPr/>
        </p:nvSpPr>
        <p:spPr bwMode="auto">
          <a:xfrm>
            <a:off x="3933996" y="1213976"/>
            <a:ext cx="1108927" cy="857830"/>
          </a:xfrm>
          <a:prstGeom prst="roundRect">
            <a:avLst/>
          </a:prstGeom>
          <a:solidFill>
            <a:srgbClr val="E5A63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vert270" lIns="0" tIns="45720" rIns="91440" bIns="45720" rtlCol="0" anchor="t" anchorCtr="0"/>
          <a:lstStyle/>
          <a:p>
            <a:pPr algn="ctr" defTabSz="514350"/>
            <a:r>
              <a:rPr lang="en-US" sz="1000" dirty="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ea typeface="Arial" pitchFamily="-107" charset="0"/>
                <a:cs typeface="Arial" pitchFamily="-107" charset="0"/>
                <a:sym typeface="Arial" pitchFamily="-107" charset="0"/>
              </a:rPr>
              <a:t>Cluster 1 Workloads</a:t>
            </a:r>
          </a:p>
        </p:txBody>
      </p:sp>
      <p:sp>
        <p:nvSpPr>
          <p:cNvPr id="199" name="Rounded Rectangle 198">
            <a:extLst>
              <a:ext uri="{FF2B5EF4-FFF2-40B4-BE49-F238E27FC236}">
                <a16:creationId xmlns:a16="http://schemas.microsoft.com/office/drawing/2014/main" id="{B8393374-D23E-9941-998D-5AC3A20A82CC}"/>
              </a:ext>
            </a:extLst>
          </p:cNvPr>
          <p:cNvSpPr/>
          <p:nvPr/>
        </p:nvSpPr>
        <p:spPr bwMode="auto">
          <a:xfrm>
            <a:off x="5119211" y="1210523"/>
            <a:ext cx="1111559" cy="859054"/>
          </a:xfrm>
          <a:prstGeom prst="roundRect">
            <a:avLst/>
          </a:prstGeom>
          <a:solidFill>
            <a:srgbClr val="E5A637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vert270" lIns="0" tIns="45720" rIns="91440" bIns="45720" rtlCol="0" anchor="t" anchorCtr="0"/>
          <a:lstStyle/>
          <a:p>
            <a:pPr algn="ctr" defTabSz="514350"/>
            <a:r>
              <a:rPr lang="en-US" sz="1000" dirty="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ea typeface="Arial" pitchFamily="-107" charset="0"/>
                <a:cs typeface="Arial" pitchFamily="-107" charset="0"/>
                <a:sym typeface="Arial" pitchFamily="-107" charset="0"/>
              </a:rPr>
              <a:t>Cluster 1 Ops</a:t>
            </a:r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id="{66B0536F-77C2-8F45-AD40-86004EA92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755" y="1315132"/>
            <a:ext cx="301868" cy="301868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3674FABD-FCEC-C64A-BED4-AD4C435145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589783" y="1671948"/>
            <a:ext cx="318627" cy="318627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C411E0A1-C49F-BD49-BC65-D410CE200F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2349" y="2737146"/>
            <a:ext cx="248294" cy="248294"/>
          </a:xfrm>
          <a:prstGeom prst="rect">
            <a:avLst/>
          </a:prstGeom>
        </p:spPr>
      </p:pic>
      <p:grpSp>
        <p:nvGrpSpPr>
          <p:cNvPr id="203" name="Group 202">
            <a:extLst>
              <a:ext uri="{FF2B5EF4-FFF2-40B4-BE49-F238E27FC236}">
                <a16:creationId xmlns:a16="http://schemas.microsoft.com/office/drawing/2014/main" id="{12CBB015-445B-A341-AF02-DC0D1E9E9F5C}"/>
              </a:ext>
            </a:extLst>
          </p:cNvPr>
          <p:cNvGrpSpPr/>
          <p:nvPr/>
        </p:nvGrpSpPr>
        <p:grpSpPr>
          <a:xfrm>
            <a:off x="4292651" y="2745505"/>
            <a:ext cx="272867" cy="239935"/>
            <a:chOff x="-25591" y="1908152"/>
            <a:chExt cx="292809" cy="257470"/>
          </a:xfrm>
        </p:grpSpPr>
        <p:sp>
          <p:nvSpPr>
            <p:cNvPr id="204" name="Freeform 278">
              <a:extLst>
                <a:ext uri="{FF2B5EF4-FFF2-40B4-BE49-F238E27FC236}">
                  <a16:creationId xmlns:a16="http://schemas.microsoft.com/office/drawing/2014/main" id="{6A133C42-CE31-BB47-BB7E-F2FF61EA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2066817"/>
              <a:ext cx="292809" cy="46878"/>
            </a:xfrm>
            <a:custGeom>
              <a:avLst/>
              <a:gdLst>
                <a:gd name="T0" fmla="*/ 387 w 387"/>
                <a:gd name="T1" fmla="*/ 10 h 62"/>
                <a:gd name="T2" fmla="*/ 387 w 387"/>
                <a:gd name="T3" fmla="*/ 52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2 h 62"/>
                <a:gd name="T10" fmla="*/ 0 w 387"/>
                <a:gd name="T11" fmla="*/ 10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0"/>
                  </a:moveTo>
                  <a:cubicBezTo>
                    <a:pt x="387" y="52"/>
                    <a:pt x="387" y="52"/>
                    <a:pt x="387" y="52"/>
                  </a:cubicBezTo>
                  <a:cubicBezTo>
                    <a:pt x="387" y="57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5"/>
                    <a:pt x="387" y="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Line 279">
              <a:extLst>
                <a:ext uri="{FF2B5EF4-FFF2-40B4-BE49-F238E27FC236}">
                  <a16:creationId xmlns:a16="http://schemas.microsoft.com/office/drawing/2014/main" id="{BDCF25CF-7F47-8D44-A7FD-AE0A9AD314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Line 280">
              <a:extLst>
                <a:ext uri="{FF2B5EF4-FFF2-40B4-BE49-F238E27FC236}">
                  <a16:creationId xmlns:a16="http://schemas.microsoft.com/office/drawing/2014/main" id="{1D36D225-6FA3-D44A-B27E-C43D4EE2C3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Line 281">
              <a:extLst>
                <a:ext uri="{FF2B5EF4-FFF2-40B4-BE49-F238E27FC236}">
                  <a16:creationId xmlns:a16="http://schemas.microsoft.com/office/drawing/2014/main" id="{8A924CEE-BC98-CD4D-AED3-9CF0146A75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282">
              <a:extLst>
                <a:ext uri="{FF2B5EF4-FFF2-40B4-BE49-F238E27FC236}">
                  <a16:creationId xmlns:a16="http://schemas.microsoft.com/office/drawing/2014/main" id="{6F31FEBF-FB2A-E14A-BB93-633B510708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Line 283">
              <a:extLst>
                <a:ext uri="{FF2B5EF4-FFF2-40B4-BE49-F238E27FC236}">
                  <a16:creationId xmlns:a16="http://schemas.microsoft.com/office/drawing/2014/main" id="{43975329-2668-EA49-98D7-C56BABCCF0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284">
              <a:extLst>
                <a:ext uri="{FF2B5EF4-FFF2-40B4-BE49-F238E27FC236}">
                  <a16:creationId xmlns:a16="http://schemas.microsoft.com/office/drawing/2014/main" id="{6058E5F8-8BD1-D345-8480-F383FDCB3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2119465"/>
              <a:ext cx="292809" cy="46157"/>
            </a:xfrm>
            <a:custGeom>
              <a:avLst/>
              <a:gdLst>
                <a:gd name="T0" fmla="*/ 387 w 387"/>
                <a:gd name="T1" fmla="*/ 10 h 61"/>
                <a:gd name="T2" fmla="*/ 387 w 387"/>
                <a:gd name="T3" fmla="*/ 51 h 61"/>
                <a:gd name="T4" fmla="*/ 376 w 387"/>
                <a:gd name="T5" fmla="*/ 61 h 61"/>
                <a:gd name="T6" fmla="*/ 11 w 387"/>
                <a:gd name="T7" fmla="*/ 61 h 61"/>
                <a:gd name="T8" fmla="*/ 0 w 387"/>
                <a:gd name="T9" fmla="*/ 51 h 61"/>
                <a:gd name="T10" fmla="*/ 0 w 387"/>
                <a:gd name="T11" fmla="*/ 10 h 61"/>
                <a:gd name="T12" fmla="*/ 11 w 387"/>
                <a:gd name="T13" fmla="*/ 0 h 61"/>
                <a:gd name="T14" fmla="*/ 376 w 387"/>
                <a:gd name="T15" fmla="*/ 0 h 61"/>
                <a:gd name="T16" fmla="*/ 387 w 387"/>
                <a:gd name="T17" fmla="*/ 1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1">
                  <a:moveTo>
                    <a:pt x="387" y="10"/>
                  </a:moveTo>
                  <a:cubicBezTo>
                    <a:pt x="387" y="51"/>
                    <a:pt x="387" y="51"/>
                    <a:pt x="387" y="51"/>
                  </a:cubicBezTo>
                  <a:cubicBezTo>
                    <a:pt x="387" y="57"/>
                    <a:pt x="382" y="61"/>
                    <a:pt x="376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5" y="61"/>
                    <a:pt x="0" y="57"/>
                    <a:pt x="0" y="5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4"/>
                    <a:pt x="387" y="1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Line 285">
              <a:extLst>
                <a:ext uri="{FF2B5EF4-FFF2-40B4-BE49-F238E27FC236}">
                  <a16:creationId xmlns:a16="http://schemas.microsoft.com/office/drawing/2014/main" id="{60DBF766-E38F-E540-9FC4-16877533B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Line 286">
              <a:extLst>
                <a:ext uri="{FF2B5EF4-FFF2-40B4-BE49-F238E27FC236}">
                  <a16:creationId xmlns:a16="http://schemas.microsoft.com/office/drawing/2014/main" id="{37F516FB-8176-324E-A382-84B1D9C365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Line 287">
              <a:extLst>
                <a:ext uri="{FF2B5EF4-FFF2-40B4-BE49-F238E27FC236}">
                  <a16:creationId xmlns:a16="http://schemas.microsoft.com/office/drawing/2014/main" id="{A565F4ED-6696-8548-A111-F5774F8D0A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Line 288">
              <a:extLst>
                <a:ext uri="{FF2B5EF4-FFF2-40B4-BE49-F238E27FC236}">
                  <a16:creationId xmlns:a16="http://schemas.microsoft.com/office/drawing/2014/main" id="{5A03E99D-48E1-DD49-92A2-F19E5E842E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Line 289">
              <a:extLst>
                <a:ext uri="{FF2B5EF4-FFF2-40B4-BE49-F238E27FC236}">
                  <a16:creationId xmlns:a16="http://schemas.microsoft.com/office/drawing/2014/main" id="{5D91C6B6-ABE3-A84D-9A8D-7C26FF00D1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90">
              <a:extLst>
                <a:ext uri="{FF2B5EF4-FFF2-40B4-BE49-F238E27FC236}">
                  <a16:creationId xmlns:a16="http://schemas.microsoft.com/office/drawing/2014/main" id="{335F91F6-A92D-D248-9BCD-CD976C5AF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1908152"/>
              <a:ext cx="292809" cy="46878"/>
            </a:xfrm>
            <a:custGeom>
              <a:avLst/>
              <a:gdLst>
                <a:gd name="T0" fmla="*/ 387 w 387"/>
                <a:gd name="T1" fmla="*/ 11 h 62"/>
                <a:gd name="T2" fmla="*/ 387 w 387"/>
                <a:gd name="T3" fmla="*/ 52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2 h 62"/>
                <a:gd name="T10" fmla="*/ 0 w 387"/>
                <a:gd name="T11" fmla="*/ 11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1"/>
                  </a:moveTo>
                  <a:cubicBezTo>
                    <a:pt x="387" y="52"/>
                    <a:pt x="387" y="52"/>
                    <a:pt x="387" y="52"/>
                  </a:cubicBezTo>
                  <a:cubicBezTo>
                    <a:pt x="387" y="57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5"/>
                    <a:pt x="387" y="1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Line 291">
              <a:extLst>
                <a:ext uri="{FF2B5EF4-FFF2-40B4-BE49-F238E27FC236}">
                  <a16:creationId xmlns:a16="http://schemas.microsoft.com/office/drawing/2014/main" id="{32C1CC6E-FABD-B143-8028-7D63C96ECE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Line 292">
              <a:extLst>
                <a:ext uri="{FF2B5EF4-FFF2-40B4-BE49-F238E27FC236}">
                  <a16:creationId xmlns:a16="http://schemas.microsoft.com/office/drawing/2014/main" id="{88F5D2F0-3B2A-934D-BF42-6A863477B0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Line 293">
              <a:extLst>
                <a:ext uri="{FF2B5EF4-FFF2-40B4-BE49-F238E27FC236}">
                  <a16:creationId xmlns:a16="http://schemas.microsoft.com/office/drawing/2014/main" id="{3C253BA7-75EF-EF4E-99B9-EAB0F1A540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Line 294">
              <a:extLst>
                <a:ext uri="{FF2B5EF4-FFF2-40B4-BE49-F238E27FC236}">
                  <a16:creationId xmlns:a16="http://schemas.microsoft.com/office/drawing/2014/main" id="{1F29D3ED-2BF5-AD4A-A1B9-70CD9D9CE6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Line 295">
              <a:extLst>
                <a:ext uri="{FF2B5EF4-FFF2-40B4-BE49-F238E27FC236}">
                  <a16:creationId xmlns:a16="http://schemas.microsoft.com/office/drawing/2014/main" id="{57B57C75-3304-3D4C-A6B0-75045E4367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96">
              <a:extLst>
                <a:ext uri="{FF2B5EF4-FFF2-40B4-BE49-F238E27FC236}">
                  <a16:creationId xmlns:a16="http://schemas.microsoft.com/office/drawing/2014/main" id="{87860700-B71A-8C45-8E5E-1EBE9C3BD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2013448"/>
              <a:ext cx="292809" cy="46878"/>
            </a:xfrm>
            <a:custGeom>
              <a:avLst/>
              <a:gdLst>
                <a:gd name="T0" fmla="*/ 387 w 387"/>
                <a:gd name="T1" fmla="*/ 11 h 62"/>
                <a:gd name="T2" fmla="*/ 387 w 387"/>
                <a:gd name="T3" fmla="*/ 52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2 h 62"/>
                <a:gd name="T10" fmla="*/ 0 w 387"/>
                <a:gd name="T11" fmla="*/ 11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1"/>
                  </a:moveTo>
                  <a:cubicBezTo>
                    <a:pt x="387" y="52"/>
                    <a:pt x="387" y="52"/>
                    <a:pt x="387" y="52"/>
                  </a:cubicBezTo>
                  <a:cubicBezTo>
                    <a:pt x="387" y="58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5"/>
                    <a:pt x="387" y="1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Line 297">
              <a:extLst>
                <a:ext uri="{FF2B5EF4-FFF2-40B4-BE49-F238E27FC236}">
                  <a16:creationId xmlns:a16="http://schemas.microsoft.com/office/drawing/2014/main" id="{14AB9DB6-02D2-1448-9DDA-46D3F9FA31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Line 298">
              <a:extLst>
                <a:ext uri="{FF2B5EF4-FFF2-40B4-BE49-F238E27FC236}">
                  <a16:creationId xmlns:a16="http://schemas.microsoft.com/office/drawing/2014/main" id="{154B488D-AF3C-FF49-BF9A-4EFF7AFE15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Line 299">
              <a:extLst>
                <a:ext uri="{FF2B5EF4-FFF2-40B4-BE49-F238E27FC236}">
                  <a16:creationId xmlns:a16="http://schemas.microsoft.com/office/drawing/2014/main" id="{93B82B2F-2505-2D44-A47B-9F89E143A5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Line 300">
              <a:extLst>
                <a:ext uri="{FF2B5EF4-FFF2-40B4-BE49-F238E27FC236}">
                  <a16:creationId xmlns:a16="http://schemas.microsoft.com/office/drawing/2014/main" id="{6EB428A2-38CE-FA40-A8BE-5E969FB1F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Line 301">
              <a:extLst>
                <a:ext uri="{FF2B5EF4-FFF2-40B4-BE49-F238E27FC236}">
                  <a16:creationId xmlns:a16="http://schemas.microsoft.com/office/drawing/2014/main" id="{580D3C2D-4F05-664A-8B33-A30FFBF101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302">
              <a:extLst>
                <a:ext uri="{FF2B5EF4-FFF2-40B4-BE49-F238E27FC236}">
                  <a16:creationId xmlns:a16="http://schemas.microsoft.com/office/drawing/2014/main" id="{634C5B8B-5132-3343-948F-281356D24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1961521"/>
              <a:ext cx="292809" cy="46878"/>
            </a:xfrm>
            <a:custGeom>
              <a:avLst/>
              <a:gdLst>
                <a:gd name="T0" fmla="*/ 387 w 387"/>
                <a:gd name="T1" fmla="*/ 10 h 62"/>
                <a:gd name="T2" fmla="*/ 387 w 387"/>
                <a:gd name="T3" fmla="*/ 51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1 h 62"/>
                <a:gd name="T10" fmla="*/ 0 w 387"/>
                <a:gd name="T11" fmla="*/ 10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0"/>
                  </a:moveTo>
                  <a:cubicBezTo>
                    <a:pt x="387" y="51"/>
                    <a:pt x="387" y="51"/>
                    <a:pt x="387" y="51"/>
                  </a:cubicBezTo>
                  <a:cubicBezTo>
                    <a:pt x="387" y="57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4"/>
                    <a:pt x="387" y="1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Line 303">
              <a:extLst>
                <a:ext uri="{FF2B5EF4-FFF2-40B4-BE49-F238E27FC236}">
                  <a16:creationId xmlns:a16="http://schemas.microsoft.com/office/drawing/2014/main" id="{24C98338-6CE5-AF4D-BDCA-AE5C30CEAD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Line 304">
              <a:extLst>
                <a:ext uri="{FF2B5EF4-FFF2-40B4-BE49-F238E27FC236}">
                  <a16:creationId xmlns:a16="http://schemas.microsoft.com/office/drawing/2014/main" id="{B917C1C7-2DEA-CB41-9B19-77C051AF48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Line 305">
              <a:extLst>
                <a:ext uri="{FF2B5EF4-FFF2-40B4-BE49-F238E27FC236}">
                  <a16:creationId xmlns:a16="http://schemas.microsoft.com/office/drawing/2014/main" id="{1979EAA5-E0E7-B349-9AD6-5181044A0A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Line 306">
              <a:extLst>
                <a:ext uri="{FF2B5EF4-FFF2-40B4-BE49-F238E27FC236}">
                  <a16:creationId xmlns:a16="http://schemas.microsoft.com/office/drawing/2014/main" id="{86D0AE30-670D-174D-9DD9-7FA6E71CC4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Line 307">
              <a:extLst>
                <a:ext uri="{FF2B5EF4-FFF2-40B4-BE49-F238E27FC236}">
                  <a16:creationId xmlns:a16="http://schemas.microsoft.com/office/drawing/2014/main" id="{9715FA45-03C6-8149-BA2B-D16B9823BC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4" name="Oval 233">
            <a:extLst>
              <a:ext uri="{FF2B5EF4-FFF2-40B4-BE49-F238E27FC236}">
                <a16:creationId xmlns:a16="http://schemas.microsoft.com/office/drawing/2014/main" id="{531070BE-F6B4-B745-AE62-B7A3D24535BE}"/>
              </a:ext>
            </a:extLst>
          </p:cNvPr>
          <p:cNvSpPr/>
          <p:nvPr/>
        </p:nvSpPr>
        <p:spPr bwMode="auto">
          <a:xfrm>
            <a:off x="4318912" y="1332634"/>
            <a:ext cx="595325" cy="191194"/>
          </a:xfrm>
          <a:prstGeom prst="ellipse">
            <a:avLst/>
          </a:prstGeom>
          <a:solidFill>
            <a:schemeClr val="bg2"/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514350"/>
            <a:r>
              <a:rPr lang="en-US" sz="800" dirty="0">
                <a:solidFill>
                  <a:schemeClr val="tx1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Pod</a:t>
            </a:r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960AD7B1-CA3F-F94C-90E9-FC7EDBBBC912}"/>
              </a:ext>
            </a:extLst>
          </p:cNvPr>
          <p:cNvSpPr/>
          <p:nvPr/>
        </p:nvSpPr>
        <p:spPr bwMode="auto">
          <a:xfrm>
            <a:off x="4318911" y="1558757"/>
            <a:ext cx="595325" cy="191194"/>
          </a:xfrm>
          <a:prstGeom prst="ellipse">
            <a:avLst/>
          </a:prstGeom>
          <a:solidFill>
            <a:schemeClr val="bg2"/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514350"/>
            <a:r>
              <a:rPr lang="en-US" sz="800" dirty="0">
                <a:solidFill>
                  <a:schemeClr val="tx1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Pod</a:t>
            </a:r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EFBE0B37-5873-3049-8E5B-F9A289766604}"/>
              </a:ext>
            </a:extLst>
          </p:cNvPr>
          <p:cNvSpPr/>
          <p:nvPr/>
        </p:nvSpPr>
        <p:spPr bwMode="auto">
          <a:xfrm>
            <a:off x="4318910" y="1784880"/>
            <a:ext cx="595325" cy="191194"/>
          </a:xfrm>
          <a:prstGeom prst="ellipse">
            <a:avLst/>
          </a:prstGeom>
          <a:solidFill>
            <a:schemeClr val="bg2"/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514350"/>
            <a:r>
              <a:rPr lang="en-US" sz="800" dirty="0">
                <a:solidFill>
                  <a:schemeClr val="tx1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Pod</a:t>
            </a:r>
          </a:p>
        </p:txBody>
      </p:sp>
      <p:pic>
        <p:nvPicPr>
          <p:cNvPr id="237" name="Picture 236">
            <a:extLst>
              <a:ext uri="{FF2B5EF4-FFF2-40B4-BE49-F238E27FC236}">
                <a16:creationId xmlns:a16="http://schemas.microsoft.com/office/drawing/2014/main" id="{E08BF7D0-2DFF-D547-92E5-EAE47CDC52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7702" y="2745505"/>
            <a:ext cx="248294" cy="248294"/>
          </a:xfrm>
          <a:prstGeom prst="rect">
            <a:avLst/>
          </a:prstGeom>
        </p:spPr>
      </p:pic>
      <p:grpSp>
        <p:nvGrpSpPr>
          <p:cNvPr id="238" name="Group 237">
            <a:extLst>
              <a:ext uri="{FF2B5EF4-FFF2-40B4-BE49-F238E27FC236}">
                <a16:creationId xmlns:a16="http://schemas.microsoft.com/office/drawing/2014/main" id="{3F3DF512-9D91-3045-B015-B386166587BE}"/>
              </a:ext>
            </a:extLst>
          </p:cNvPr>
          <p:cNvGrpSpPr/>
          <p:nvPr/>
        </p:nvGrpSpPr>
        <p:grpSpPr>
          <a:xfrm>
            <a:off x="5098004" y="2753864"/>
            <a:ext cx="272867" cy="239935"/>
            <a:chOff x="-25591" y="1908152"/>
            <a:chExt cx="292809" cy="257470"/>
          </a:xfrm>
        </p:grpSpPr>
        <p:sp>
          <p:nvSpPr>
            <p:cNvPr id="239" name="Freeform 278">
              <a:extLst>
                <a:ext uri="{FF2B5EF4-FFF2-40B4-BE49-F238E27FC236}">
                  <a16:creationId xmlns:a16="http://schemas.microsoft.com/office/drawing/2014/main" id="{CD2D82DC-7527-7442-8BE4-68A435564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2066817"/>
              <a:ext cx="292809" cy="46878"/>
            </a:xfrm>
            <a:custGeom>
              <a:avLst/>
              <a:gdLst>
                <a:gd name="T0" fmla="*/ 387 w 387"/>
                <a:gd name="T1" fmla="*/ 10 h 62"/>
                <a:gd name="T2" fmla="*/ 387 w 387"/>
                <a:gd name="T3" fmla="*/ 52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2 h 62"/>
                <a:gd name="T10" fmla="*/ 0 w 387"/>
                <a:gd name="T11" fmla="*/ 10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0"/>
                  </a:moveTo>
                  <a:cubicBezTo>
                    <a:pt x="387" y="52"/>
                    <a:pt x="387" y="52"/>
                    <a:pt x="387" y="52"/>
                  </a:cubicBezTo>
                  <a:cubicBezTo>
                    <a:pt x="387" y="57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5"/>
                    <a:pt x="387" y="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Line 279">
              <a:extLst>
                <a:ext uri="{FF2B5EF4-FFF2-40B4-BE49-F238E27FC236}">
                  <a16:creationId xmlns:a16="http://schemas.microsoft.com/office/drawing/2014/main" id="{B71BF164-60CA-5E4D-A990-3F66C18263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Line 280">
              <a:extLst>
                <a:ext uri="{FF2B5EF4-FFF2-40B4-BE49-F238E27FC236}">
                  <a16:creationId xmlns:a16="http://schemas.microsoft.com/office/drawing/2014/main" id="{8F11AE79-8646-4648-BB15-61D4E3D646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Line 281">
              <a:extLst>
                <a:ext uri="{FF2B5EF4-FFF2-40B4-BE49-F238E27FC236}">
                  <a16:creationId xmlns:a16="http://schemas.microsoft.com/office/drawing/2014/main" id="{124D4B9B-25FD-A148-AD74-B9A96FB94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282">
              <a:extLst>
                <a:ext uri="{FF2B5EF4-FFF2-40B4-BE49-F238E27FC236}">
                  <a16:creationId xmlns:a16="http://schemas.microsoft.com/office/drawing/2014/main" id="{83FB9E6A-9B97-6248-AF14-A1258123A7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Line 283">
              <a:extLst>
                <a:ext uri="{FF2B5EF4-FFF2-40B4-BE49-F238E27FC236}">
                  <a16:creationId xmlns:a16="http://schemas.microsoft.com/office/drawing/2014/main" id="{D8C267E2-7678-B14A-BD9D-490A0EACA4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84">
              <a:extLst>
                <a:ext uri="{FF2B5EF4-FFF2-40B4-BE49-F238E27FC236}">
                  <a16:creationId xmlns:a16="http://schemas.microsoft.com/office/drawing/2014/main" id="{C1990976-88DC-A44D-B78E-AC2165CE4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2119465"/>
              <a:ext cx="292809" cy="46157"/>
            </a:xfrm>
            <a:custGeom>
              <a:avLst/>
              <a:gdLst>
                <a:gd name="T0" fmla="*/ 387 w 387"/>
                <a:gd name="T1" fmla="*/ 10 h 61"/>
                <a:gd name="T2" fmla="*/ 387 w 387"/>
                <a:gd name="T3" fmla="*/ 51 h 61"/>
                <a:gd name="T4" fmla="*/ 376 w 387"/>
                <a:gd name="T5" fmla="*/ 61 h 61"/>
                <a:gd name="T6" fmla="*/ 11 w 387"/>
                <a:gd name="T7" fmla="*/ 61 h 61"/>
                <a:gd name="T8" fmla="*/ 0 w 387"/>
                <a:gd name="T9" fmla="*/ 51 h 61"/>
                <a:gd name="T10" fmla="*/ 0 w 387"/>
                <a:gd name="T11" fmla="*/ 10 h 61"/>
                <a:gd name="T12" fmla="*/ 11 w 387"/>
                <a:gd name="T13" fmla="*/ 0 h 61"/>
                <a:gd name="T14" fmla="*/ 376 w 387"/>
                <a:gd name="T15" fmla="*/ 0 h 61"/>
                <a:gd name="T16" fmla="*/ 387 w 387"/>
                <a:gd name="T17" fmla="*/ 1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1">
                  <a:moveTo>
                    <a:pt x="387" y="10"/>
                  </a:moveTo>
                  <a:cubicBezTo>
                    <a:pt x="387" y="51"/>
                    <a:pt x="387" y="51"/>
                    <a:pt x="387" y="51"/>
                  </a:cubicBezTo>
                  <a:cubicBezTo>
                    <a:pt x="387" y="57"/>
                    <a:pt x="382" y="61"/>
                    <a:pt x="376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5" y="61"/>
                    <a:pt x="0" y="57"/>
                    <a:pt x="0" y="5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4"/>
                    <a:pt x="387" y="1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Line 285">
              <a:extLst>
                <a:ext uri="{FF2B5EF4-FFF2-40B4-BE49-F238E27FC236}">
                  <a16:creationId xmlns:a16="http://schemas.microsoft.com/office/drawing/2014/main" id="{EC6E065B-D4CF-7F47-AD38-507CC8D1AE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Line 286">
              <a:extLst>
                <a:ext uri="{FF2B5EF4-FFF2-40B4-BE49-F238E27FC236}">
                  <a16:creationId xmlns:a16="http://schemas.microsoft.com/office/drawing/2014/main" id="{C3FC1F7F-43FE-924C-8D0A-A694478FFF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Line 287">
              <a:extLst>
                <a:ext uri="{FF2B5EF4-FFF2-40B4-BE49-F238E27FC236}">
                  <a16:creationId xmlns:a16="http://schemas.microsoft.com/office/drawing/2014/main" id="{38AB2AC0-82B8-444C-BAFF-62AFA196D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Line 288">
              <a:extLst>
                <a:ext uri="{FF2B5EF4-FFF2-40B4-BE49-F238E27FC236}">
                  <a16:creationId xmlns:a16="http://schemas.microsoft.com/office/drawing/2014/main" id="{03C6A305-3737-9948-9703-638B46FC00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Line 289">
              <a:extLst>
                <a:ext uri="{FF2B5EF4-FFF2-40B4-BE49-F238E27FC236}">
                  <a16:creationId xmlns:a16="http://schemas.microsoft.com/office/drawing/2014/main" id="{433EFA67-9406-B842-B09C-69CB3828E2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90">
              <a:extLst>
                <a:ext uri="{FF2B5EF4-FFF2-40B4-BE49-F238E27FC236}">
                  <a16:creationId xmlns:a16="http://schemas.microsoft.com/office/drawing/2014/main" id="{23994119-BAF9-1F45-87C4-446F3287F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1908152"/>
              <a:ext cx="292809" cy="46878"/>
            </a:xfrm>
            <a:custGeom>
              <a:avLst/>
              <a:gdLst>
                <a:gd name="T0" fmla="*/ 387 w 387"/>
                <a:gd name="T1" fmla="*/ 11 h 62"/>
                <a:gd name="T2" fmla="*/ 387 w 387"/>
                <a:gd name="T3" fmla="*/ 52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2 h 62"/>
                <a:gd name="T10" fmla="*/ 0 w 387"/>
                <a:gd name="T11" fmla="*/ 11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1"/>
                  </a:moveTo>
                  <a:cubicBezTo>
                    <a:pt x="387" y="52"/>
                    <a:pt x="387" y="52"/>
                    <a:pt x="387" y="52"/>
                  </a:cubicBezTo>
                  <a:cubicBezTo>
                    <a:pt x="387" y="57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5"/>
                    <a:pt x="387" y="1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Line 291">
              <a:extLst>
                <a:ext uri="{FF2B5EF4-FFF2-40B4-BE49-F238E27FC236}">
                  <a16:creationId xmlns:a16="http://schemas.microsoft.com/office/drawing/2014/main" id="{8A643831-24A8-9841-9CF0-73AE89053F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Line 292">
              <a:extLst>
                <a:ext uri="{FF2B5EF4-FFF2-40B4-BE49-F238E27FC236}">
                  <a16:creationId xmlns:a16="http://schemas.microsoft.com/office/drawing/2014/main" id="{06D9D78C-CA0F-2B49-9BFA-C0F137B011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Line 293">
              <a:extLst>
                <a:ext uri="{FF2B5EF4-FFF2-40B4-BE49-F238E27FC236}">
                  <a16:creationId xmlns:a16="http://schemas.microsoft.com/office/drawing/2014/main" id="{B1FF0D25-9B34-8440-BCA6-EA2206FFBC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Line 294">
              <a:extLst>
                <a:ext uri="{FF2B5EF4-FFF2-40B4-BE49-F238E27FC236}">
                  <a16:creationId xmlns:a16="http://schemas.microsoft.com/office/drawing/2014/main" id="{A2BA9E9F-2A95-8E49-8F65-2610260453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Line 295">
              <a:extLst>
                <a:ext uri="{FF2B5EF4-FFF2-40B4-BE49-F238E27FC236}">
                  <a16:creationId xmlns:a16="http://schemas.microsoft.com/office/drawing/2014/main" id="{233FBEE4-47A7-2D47-95E1-62141415A8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96">
              <a:extLst>
                <a:ext uri="{FF2B5EF4-FFF2-40B4-BE49-F238E27FC236}">
                  <a16:creationId xmlns:a16="http://schemas.microsoft.com/office/drawing/2014/main" id="{52B2C45C-6A76-0941-9318-6BCEBE980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2013448"/>
              <a:ext cx="292809" cy="46878"/>
            </a:xfrm>
            <a:custGeom>
              <a:avLst/>
              <a:gdLst>
                <a:gd name="T0" fmla="*/ 387 w 387"/>
                <a:gd name="T1" fmla="*/ 11 h 62"/>
                <a:gd name="T2" fmla="*/ 387 w 387"/>
                <a:gd name="T3" fmla="*/ 52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2 h 62"/>
                <a:gd name="T10" fmla="*/ 0 w 387"/>
                <a:gd name="T11" fmla="*/ 11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1"/>
                  </a:moveTo>
                  <a:cubicBezTo>
                    <a:pt x="387" y="52"/>
                    <a:pt x="387" y="52"/>
                    <a:pt x="387" y="52"/>
                  </a:cubicBezTo>
                  <a:cubicBezTo>
                    <a:pt x="387" y="58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5"/>
                    <a:pt x="387" y="1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Line 297">
              <a:extLst>
                <a:ext uri="{FF2B5EF4-FFF2-40B4-BE49-F238E27FC236}">
                  <a16:creationId xmlns:a16="http://schemas.microsoft.com/office/drawing/2014/main" id="{42EB4E18-D0D2-8641-9632-E595115E78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Line 298">
              <a:extLst>
                <a:ext uri="{FF2B5EF4-FFF2-40B4-BE49-F238E27FC236}">
                  <a16:creationId xmlns:a16="http://schemas.microsoft.com/office/drawing/2014/main" id="{7DF47CC3-C118-964C-8860-EA8DFAEFB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Line 299">
              <a:extLst>
                <a:ext uri="{FF2B5EF4-FFF2-40B4-BE49-F238E27FC236}">
                  <a16:creationId xmlns:a16="http://schemas.microsoft.com/office/drawing/2014/main" id="{20B26FF2-411E-D24B-96C4-BC2BB30684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Line 300">
              <a:extLst>
                <a:ext uri="{FF2B5EF4-FFF2-40B4-BE49-F238E27FC236}">
                  <a16:creationId xmlns:a16="http://schemas.microsoft.com/office/drawing/2014/main" id="{E0AC02B3-7CBC-2A42-B66C-C36B72B494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Line 301">
              <a:extLst>
                <a:ext uri="{FF2B5EF4-FFF2-40B4-BE49-F238E27FC236}">
                  <a16:creationId xmlns:a16="http://schemas.microsoft.com/office/drawing/2014/main" id="{81A4D1F0-8F9C-E048-8C71-60A73DFF80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302">
              <a:extLst>
                <a:ext uri="{FF2B5EF4-FFF2-40B4-BE49-F238E27FC236}">
                  <a16:creationId xmlns:a16="http://schemas.microsoft.com/office/drawing/2014/main" id="{E936039A-6424-174C-BC62-E3B3C82DE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1961521"/>
              <a:ext cx="292809" cy="46878"/>
            </a:xfrm>
            <a:custGeom>
              <a:avLst/>
              <a:gdLst>
                <a:gd name="T0" fmla="*/ 387 w 387"/>
                <a:gd name="T1" fmla="*/ 10 h 62"/>
                <a:gd name="T2" fmla="*/ 387 w 387"/>
                <a:gd name="T3" fmla="*/ 51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1 h 62"/>
                <a:gd name="T10" fmla="*/ 0 w 387"/>
                <a:gd name="T11" fmla="*/ 10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0"/>
                  </a:moveTo>
                  <a:cubicBezTo>
                    <a:pt x="387" y="51"/>
                    <a:pt x="387" y="51"/>
                    <a:pt x="387" y="51"/>
                  </a:cubicBezTo>
                  <a:cubicBezTo>
                    <a:pt x="387" y="57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4"/>
                    <a:pt x="387" y="1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Line 303">
              <a:extLst>
                <a:ext uri="{FF2B5EF4-FFF2-40B4-BE49-F238E27FC236}">
                  <a16:creationId xmlns:a16="http://schemas.microsoft.com/office/drawing/2014/main" id="{68B24853-EDD5-4947-A9B1-D9A00F209D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Line 304">
              <a:extLst>
                <a:ext uri="{FF2B5EF4-FFF2-40B4-BE49-F238E27FC236}">
                  <a16:creationId xmlns:a16="http://schemas.microsoft.com/office/drawing/2014/main" id="{2A9EA17B-7F1C-624B-8814-A4182CED78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Line 305">
              <a:extLst>
                <a:ext uri="{FF2B5EF4-FFF2-40B4-BE49-F238E27FC236}">
                  <a16:creationId xmlns:a16="http://schemas.microsoft.com/office/drawing/2014/main" id="{F6B18FDD-938C-3B4B-8A69-8529F6AA3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Line 306">
              <a:extLst>
                <a:ext uri="{FF2B5EF4-FFF2-40B4-BE49-F238E27FC236}">
                  <a16:creationId xmlns:a16="http://schemas.microsoft.com/office/drawing/2014/main" id="{3067AC97-7C18-3749-8C38-6481322579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Line 307">
              <a:extLst>
                <a:ext uri="{FF2B5EF4-FFF2-40B4-BE49-F238E27FC236}">
                  <a16:creationId xmlns:a16="http://schemas.microsoft.com/office/drawing/2014/main" id="{1F70A2EF-6829-944C-B5E2-6159AE61B7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69" name="Picture 268">
            <a:extLst>
              <a:ext uri="{FF2B5EF4-FFF2-40B4-BE49-F238E27FC236}">
                <a16:creationId xmlns:a16="http://schemas.microsoft.com/office/drawing/2014/main" id="{0BF40F06-6DBB-BE40-8238-F7FE2463CB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3055" y="2753864"/>
            <a:ext cx="248294" cy="248294"/>
          </a:xfrm>
          <a:prstGeom prst="rect">
            <a:avLst/>
          </a:prstGeom>
        </p:spPr>
      </p:pic>
      <p:grpSp>
        <p:nvGrpSpPr>
          <p:cNvPr id="270" name="Group 269">
            <a:extLst>
              <a:ext uri="{FF2B5EF4-FFF2-40B4-BE49-F238E27FC236}">
                <a16:creationId xmlns:a16="http://schemas.microsoft.com/office/drawing/2014/main" id="{0DE59441-1262-6A4E-822C-56A93E884A01}"/>
              </a:ext>
            </a:extLst>
          </p:cNvPr>
          <p:cNvGrpSpPr/>
          <p:nvPr/>
        </p:nvGrpSpPr>
        <p:grpSpPr>
          <a:xfrm>
            <a:off x="5903357" y="2762223"/>
            <a:ext cx="272867" cy="239935"/>
            <a:chOff x="-25591" y="1908152"/>
            <a:chExt cx="292809" cy="257470"/>
          </a:xfrm>
        </p:grpSpPr>
        <p:sp>
          <p:nvSpPr>
            <p:cNvPr id="271" name="Freeform 278">
              <a:extLst>
                <a:ext uri="{FF2B5EF4-FFF2-40B4-BE49-F238E27FC236}">
                  <a16:creationId xmlns:a16="http://schemas.microsoft.com/office/drawing/2014/main" id="{3DD829C1-8F38-F545-BACC-499331271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2066817"/>
              <a:ext cx="292809" cy="46878"/>
            </a:xfrm>
            <a:custGeom>
              <a:avLst/>
              <a:gdLst>
                <a:gd name="T0" fmla="*/ 387 w 387"/>
                <a:gd name="T1" fmla="*/ 10 h 62"/>
                <a:gd name="T2" fmla="*/ 387 w 387"/>
                <a:gd name="T3" fmla="*/ 52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2 h 62"/>
                <a:gd name="T10" fmla="*/ 0 w 387"/>
                <a:gd name="T11" fmla="*/ 10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0"/>
                  </a:moveTo>
                  <a:cubicBezTo>
                    <a:pt x="387" y="52"/>
                    <a:pt x="387" y="52"/>
                    <a:pt x="387" y="52"/>
                  </a:cubicBezTo>
                  <a:cubicBezTo>
                    <a:pt x="387" y="57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5"/>
                    <a:pt x="387" y="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279">
              <a:extLst>
                <a:ext uri="{FF2B5EF4-FFF2-40B4-BE49-F238E27FC236}">
                  <a16:creationId xmlns:a16="http://schemas.microsoft.com/office/drawing/2014/main" id="{88A551FC-6F43-484F-9887-036C10971C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Line 280">
              <a:extLst>
                <a:ext uri="{FF2B5EF4-FFF2-40B4-BE49-F238E27FC236}">
                  <a16:creationId xmlns:a16="http://schemas.microsoft.com/office/drawing/2014/main" id="{AE3525F8-E338-044D-A385-168FE55813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Line 281">
              <a:extLst>
                <a:ext uri="{FF2B5EF4-FFF2-40B4-BE49-F238E27FC236}">
                  <a16:creationId xmlns:a16="http://schemas.microsoft.com/office/drawing/2014/main" id="{3D9DBE5A-C9BE-D54C-8FE5-5631CCE0DA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Line 282">
              <a:extLst>
                <a:ext uri="{FF2B5EF4-FFF2-40B4-BE49-F238E27FC236}">
                  <a16:creationId xmlns:a16="http://schemas.microsoft.com/office/drawing/2014/main" id="{D3969076-D214-944E-8C87-1E8EF3EDDE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Line 283">
              <a:extLst>
                <a:ext uri="{FF2B5EF4-FFF2-40B4-BE49-F238E27FC236}">
                  <a16:creationId xmlns:a16="http://schemas.microsoft.com/office/drawing/2014/main" id="{247CE231-8621-5B40-8029-9C1B2F174A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84">
              <a:extLst>
                <a:ext uri="{FF2B5EF4-FFF2-40B4-BE49-F238E27FC236}">
                  <a16:creationId xmlns:a16="http://schemas.microsoft.com/office/drawing/2014/main" id="{30412D11-6562-AD43-A31B-80B3D5777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2119465"/>
              <a:ext cx="292809" cy="46157"/>
            </a:xfrm>
            <a:custGeom>
              <a:avLst/>
              <a:gdLst>
                <a:gd name="T0" fmla="*/ 387 w 387"/>
                <a:gd name="T1" fmla="*/ 10 h 61"/>
                <a:gd name="T2" fmla="*/ 387 w 387"/>
                <a:gd name="T3" fmla="*/ 51 h 61"/>
                <a:gd name="T4" fmla="*/ 376 w 387"/>
                <a:gd name="T5" fmla="*/ 61 h 61"/>
                <a:gd name="T6" fmla="*/ 11 w 387"/>
                <a:gd name="T7" fmla="*/ 61 h 61"/>
                <a:gd name="T8" fmla="*/ 0 w 387"/>
                <a:gd name="T9" fmla="*/ 51 h 61"/>
                <a:gd name="T10" fmla="*/ 0 w 387"/>
                <a:gd name="T11" fmla="*/ 10 h 61"/>
                <a:gd name="T12" fmla="*/ 11 w 387"/>
                <a:gd name="T13" fmla="*/ 0 h 61"/>
                <a:gd name="T14" fmla="*/ 376 w 387"/>
                <a:gd name="T15" fmla="*/ 0 h 61"/>
                <a:gd name="T16" fmla="*/ 387 w 387"/>
                <a:gd name="T17" fmla="*/ 1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1">
                  <a:moveTo>
                    <a:pt x="387" y="10"/>
                  </a:moveTo>
                  <a:cubicBezTo>
                    <a:pt x="387" y="51"/>
                    <a:pt x="387" y="51"/>
                    <a:pt x="387" y="51"/>
                  </a:cubicBezTo>
                  <a:cubicBezTo>
                    <a:pt x="387" y="57"/>
                    <a:pt x="382" y="61"/>
                    <a:pt x="376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5" y="61"/>
                    <a:pt x="0" y="57"/>
                    <a:pt x="0" y="5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4"/>
                    <a:pt x="387" y="1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Line 285">
              <a:extLst>
                <a:ext uri="{FF2B5EF4-FFF2-40B4-BE49-F238E27FC236}">
                  <a16:creationId xmlns:a16="http://schemas.microsoft.com/office/drawing/2014/main" id="{DB1B446D-661C-2440-AEAD-250225221E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Line 286">
              <a:extLst>
                <a:ext uri="{FF2B5EF4-FFF2-40B4-BE49-F238E27FC236}">
                  <a16:creationId xmlns:a16="http://schemas.microsoft.com/office/drawing/2014/main" id="{80A343F0-B985-5249-9F78-33C6DCDEF3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Line 287">
              <a:extLst>
                <a:ext uri="{FF2B5EF4-FFF2-40B4-BE49-F238E27FC236}">
                  <a16:creationId xmlns:a16="http://schemas.microsoft.com/office/drawing/2014/main" id="{A93DA650-55B0-AE4B-9E4C-1E62EF2D7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Line 288">
              <a:extLst>
                <a:ext uri="{FF2B5EF4-FFF2-40B4-BE49-F238E27FC236}">
                  <a16:creationId xmlns:a16="http://schemas.microsoft.com/office/drawing/2014/main" id="{758C2B1F-6810-D24F-B7D1-DBB7D59764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Line 289">
              <a:extLst>
                <a:ext uri="{FF2B5EF4-FFF2-40B4-BE49-F238E27FC236}">
                  <a16:creationId xmlns:a16="http://schemas.microsoft.com/office/drawing/2014/main" id="{80DEFCD8-4092-0349-882E-626F10A6F2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90">
              <a:extLst>
                <a:ext uri="{FF2B5EF4-FFF2-40B4-BE49-F238E27FC236}">
                  <a16:creationId xmlns:a16="http://schemas.microsoft.com/office/drawing/2014/main" id="{279187C6-93FB-894D-9FFD-1C4AD10A8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1908152"/>
              <a:ext cx="292809" cy="46878"/>
            </a:xfrm>
            <a:custGeom>
              <a:avLst/>
              <a:gdLst>
                <a:gd name="T0" fmla="*/ 387 w 387"/>
                <a:gd name="T1" fmla="*/ 11 h 62"/>
                <a:gd name="T2" fmla="*/ 387 w 387"/>
                <a:gd name="T3" fmla="*/ 52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2 h 62"/>
                <a:gd name="T10" fmla="*/ 0 w 387"/>
                <a:gd name="T11" fmla="*/ 11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1"/>
                  </a:moveTo>
                  <a:cubicBezTo>
                    <a:pt x="387" y="52"/>
                    <a:pt x="387" y="52"/>
                    <a:pt x="387" y="52"/>
                  </a:cubicBezTo>
                  <a:cubicBezTo>
                    <a:pt x="387" y="57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5"/>
                    <a:pt x="387" y="1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Line 291">
              <a:extLst>
                <a:ext uri="{FF2B5EF4-FFF2-40B4-BE49-F238E27FC236}">
                  <a16:creationId xmlns:a16="http://schemas.microsoft.com/office/drawing/2014/main" id="{2E3E1F6D-BF6F-2540-A03B-A16E92F236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Line 292">
              <a:extLst>
                <a:ext uri="{FF2B5EF4-FFF2-40B4-BE49-F238E27FC236}">
                  <a16:creationId xmlns:a16="http://schemas.microsoft.com/office/drawing/2014/main" id="{90D8982B-A316-294F-8AF4-B2F6EB4D93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Line 293">
              <a:extLst>
                <a:ext uri="{FF2B5EF4-FFF2-40B4-BE49-F238E27FC236}">
                  <a16:creationId xmlns:a16="http://schemas.microsoft.com/office/drawing/2014/main" id="{FB4898F7-85A6-054A-809E-2F41BDEE31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Line 294">
              <a:extLst>
                <a:ext uri="{FF2B5EF4-FFF2-40B4-BE49-F238E27FC236}">
                  <a16:creationId xmlns:a16="http://schemas.microsoft.com/office/drawing/2014/main" id="{99152FF5-5A99-4C4B-9690-5C27178A3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Line 295">
              <a:extLst>
                <a:ext uri="{FF2B5EF4-FFF2-40B4-BE49-F238E27FC236}">
                  <a16:creationId xmlns:a16="http://schemas.microsoft.com/office/drawing/2014/main" id="{68FA8E37-5349-2A4A-A1C7-C53F1B2C45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96">
              <a:extLst>
                <a:ext uri="{FF2B5EF4-FFF2-40B4-BE49-F238E27FC236}">
                  <a16:creationId xmlns:a16="http://schemas.microsoft.com/office/drawing/2014/main" id="{663AF806-0C77-3A4C-AD0B-83D6D2AB1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2013448"/>
              <a:ext cx="292809" cy="46878"/>
            </a:xfrm>
            <a:custGeom>
              <a:avLst/>
              <a:gdLst>
                <a:gd name="T0" fmla="*/ 387 w 387"/>
                <a:gd name="T1" fmla="*/ 11 h 62"/>
                <a:gd name="T2" fmla="*/ 387 w 387"/>
                <a:gd name="T3" fmla="*/ 52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2 h 62"/>
                <a:gd name="T10" fmla="*/ 0 w 387"/>
                <a:gd name="T11" fmla="*/ 11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1"/>
                  </a:moveTo>
                  <a:cubicBezTo>
                    <a:pt x="387" y="52"/>
                    <a:pt x="387" y="52"/>
                    <a:pt x="387" y="52"/>
                  </a:cubicBezTo>
                  <a:cubicBezTo>
                    <a:pt x="387" y="58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5"/>
                    <a:pt x="387" y="1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Line 297">
              <a:extLst>
                <a:ext uri="{FF2B5EF4-FFF2-40B4-BE49-F238E27FC236}">
                  <a16:creationId xmlns:a16="http://schemas.microsoft.com/office/drawing/2014/main" id="{788954E5-D726-E64C-B9B8-266883B2A6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Line 298">
              <a:extLst>
                <a:ext uri="{FF2B5EF4-FFF2-40B4-BE49-F238E27FC236}">
                  <a16:creationId xmlns:a16="http://schemas.microsoft.com/office/drawing/2014/main" id="{47EEF525-A297-2742-852C-7DEAE1A626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Line 299">
              <a:extLst>
                <a:ext uri="{FF2B5EF4-FFF2-40B4-BE49-F238E27FC236}">
                  <a16:creationId xmlns:a16="http://schemas.microsoft.com/office/drawing/2014/main" id="{863150AC-9954-364E-8F7E-755C8E73D5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Line 300">
              <a:extLst>
                <a:ext uri="{FF2B5EF4-FFF2-40B4-BE49-F238E27FC236}">
                  <a16:creationId xmlns:a16="http://schemas.microsoft.com/office/drawing/2014/main" id="{36EAA281-1ADD-4B4C-A262-C046D2FC14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Line 301">
              <a:extLst>
                <a:ext uri="{FF2B5EF4-FFF2-40B4-BE49-F238E27FC236}">
                  <a16:creationId xmlns:a16="http://schemas.microsoft.com/office/drawing/2014/main" id="{3A8FD7AE-1900-5943-A246-1AEF566848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302">
              <a:extLst>
                <a:ext uri="{FF2B5EF4-FFF2-40B4-BE49-F238E27FC236}">
                  <a16:creationId xmlns:a16="http://schemas.microsoft.com/office/drawing/2014/main" id="{9B3FE150-C7D7-164B-9720-1964E507B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1961521"/>
              <a:ext cx="292809" cy="46878"/>
            </a:xfrm>
            <a:custGeom>
              <a:avLst/>
              <a:gdLst>
                <a:gd name="T0" fmla="*/ 387 w 387"/>
                <a:gd name="T1" fmla="*/ 10 h 62"/>
                <a:gd name="T2" fmla="*/ 387 w 387"/>
                <a:gd name="T3" fmla="*/ 51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1 h 62"/>
                <a:gd name="T10" fmla="*/ 0 w 387"/>
                <a:gd name="T11" fmla="*/ 10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0"/>
                  </a:moveTo>
                  <a:cubicBezTo>
                    <a:pt x="387" y="51"/>
                    <a:pt x="387" y="51"/>
                    <a:pt x="387" y="51"/>
                  </a:cubicBezTo>
                  <a:cubicBezTo>
                    <a:pt x="387" y="57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4"/>
                    <a:pt x="387" y="1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Line 303">
              <a:extLst>
                <a:ext uri="{FF2B5EF4-FFF2-40B4-BE49-F238E27FC236}">
                  <a16:creationId xmlns:a16="http://schemas.microsoft.com/office/drawing/2014/main" id="{4BFD93E0-8756-7342-90A5-9324BE7FF5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Line 304">
              <a:extLst>
                <a:ext uri="{FF2B5EF4-FFF2-40B4-BE49-F238E27FC236}">
                  <a16:creationId xmlns:a16="http://schemas.microsoft.com/office/drawing/2014/main" id="{CCD5BB38-1D02-6746-AD6E-66F825E6F2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Line 305">
              <a:extLst>
                <a:ext uri="{FF2B5EF4-FFF2-40B4-BE49-F238E27FC236}">
                  <a16:creationId xmlns:a16="http://schemas.microsoft.com/office/drawing/2014/main" id="{D435813C-4E59-E441-BEF4-15A7F12D55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Line 306">
              <a:extLst>
                <a:ext uri="{FF2B5EF4-FFF2-40B4-BE49-F238E27FC236}">
                  <a16:creationId xmlns:a16="http://schemas.microsoft.com/office/drawing/2014/main" id="{2CEAEAA5-072A-CB4D-A049-E60CAF6008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Line 307">
              <a:extLst>
                <a:ext uri="{FF2B5EF4-FFF2-40B4-BE49-F238E27FC236}">
                  <a16:creationId xmlns:a16="http://schemas.microsoft.com/office/drawing/2014/main" id="{DD4E612B-3BC0-D647-8152-ABE16AF116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" name="Rounded Rectangle 300">
            <a:extLst>
              <a:ext uri="{FF2B5EF4-FFF2-40B4-BE49-F238E27FC236}">
                <a16:creationId xmlns:a16="http://schemas.microsoft.com/office/drawing/2014/main" id="{29F6B01F-69A8-E546-A1BD-5AC1B40C036C}"/>
              </a:ext>
            </a:extLst>
          </p:cNvPr>
          <p:cNvSpPr/>
          <p:nvPr/>
        </p:nvSpPr>
        <p:spPr bwMode="auto">
          <a:xfrm>
            <a:off x="6305294" y="2470616"/>
            <a:ext cx="684348" cy="628560"/>
          </a:xfrm>
          <a:prstGeom prst="roundRect">
            <a:avLst/>
          </a:prstGeom>
          <a:solidFill>
            <a:srgbClr val="FF5A4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t" anchorCtr="0"/>
          <a:lstStyle/>
          <a:p>
            <a:pPr algn="ctr" defTabSz="514350"/>
            <a:r>
              <a:rPr lang="en-US" sz="1000" dirty="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ea typeface="Arial" pitchFamily="-107" charset="0"/>
                <a:cs typeface="Arial" pitchFamily="-107" charset="0"/>
                <a:sym typeface="Arial" pitchFamily="-107" charset="0"/>
              </a:rPr>
              <a:t>VM</a:t>
            </a:r>
          </a:p>
        </p:txBody>
      </p:sp>
      <p:sp>
        <p:nvSpPr>
          <p:cNvPr id="302" name="Rounded Rectangle 301">
            <a:extLst>
              <a:ext uri="{FF2B5EF4-FFF2-40B4-BE49-F238E27FC236}">
                <a16:creationId xmlns:a16="http://schemas.microsoft.com/office/drawing/2014/main" id="{9432B084-55E3-ED4B-BEF2-764E261A0471}"/>
              </a:ext>
            </a:extLst>
          </p:cNvPr>
          <p:cNvSpPr/>
          <p:nvPr/>
        </p:nvSpPr>
        <p:spPr bwMode="auto">
          <a:xfrm>
            <a:off x="7110359" y="2466746"/>
            <a:ext cx="684348" cy="634072"/>
          </a:xfrm>
          <a:prstGeom prst="roundRect">
            <a:avLst/>
          </a:prstGeom>
          <a:solidFill>
            <a:srgbClr val="FF5A4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t" anchorCtr="0"/>
          <a:lstStyle/>
          <a:p>
            <a:pPr algn="ctr" defTabSz="514350"/>
            <a:r>
              <a:rPr lang="en-US" sz="1000" dirty="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ea typeface="Arial" pitchFamily="-107" charset="0"/>
                <a:cs typeface="Arial" pitchFamily="-107" charset="0"/>
                <a:sym typeface="Arial" pitchFamily="-107" charset="0"/>
              </a:rPr>
              <a:t>VM</a:t>
            </a:r>
          </a:p>
        </p:txBody>
      </p:sp>
      <p:sp>
        <p:nvSpPr>
          <p:cNvPr id="303" name="Rounded Rectangle 302">
            <a:extLst>
              <a:ext uri="{FF2B5EF4-FFF2-40B4-BE49-F238E27FC236}">
                <a16:creationId xmlns:a16="http://schemas.microsoft.com/office/drawing/2014/main" id="{1302CB08-3AF5-8847-849E-7B042D54DD6B}"/>
              </a:ext>
            </a:extLst>
          </p:cNvPr>
          <p:cNvSpPr/>
          <p:nvPr/>
        </p:nvSpPr>
        <p:spPr bwMode="auto">
          <a:xfrm>
            <a:off x="7915424" y="2466746"/>
            <a:ext cx="684348" cy="635714"/>
          </a:xfrm>
          <a:prstGeom prst="roundRect">
            <a:avLst/>
          </a:prstGeom>
          <a:solidFill>
            <a:srgbClr val="FF5A4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t" anchorCtr="0"/>
          <a:lstStyle/>
          <a:p>
            <a:pPr algn="ctr" defTabSz="514350"/>
            <a:r>
              <a:rPr lang="en-US" sz="1000" dirty="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ea typeface="Arial" pitchFamily="-107" charset="0"/>
                <a:cs typeface="Arial" pitchFamily="-107" charset="0"/>
                <a:sym typeface="Arial" pitchFamily="-107" charset="0"/>
              </a:rPr>
              <a:t>VM</a:t>
            </a:r>
          </a:p>
        </p:txBody>
      </p:sp>
      <p:sp>
        <p:nvSpPr>
          <p:cNvPr id="304" name="Rounded Rectangle 303">
            <a:extLst>
              <a:ext uri="{FF2B5EF4-FFF2-40B4-BE49-F238E27FC236}">
                <a16:creationId xmlns:a16="http://schemas.microsoft.com/office/drawing/2014/main" id="{98960301-229D-8148-A47D-21D3D2259733}"/>
              </a:ext>
            </a:extLst>
          </p:cNvPr>
          <p:cNvSpPr/>
          <p:nvPr/>
        </p:nvSpPr>
        <p:spPr bwMode="auto">
          <a:xfrm>
            <a:off x="6295822" y="2126278"/>
            <a:ext cx="2294478" cy="288032"/>
          </a:xfrm>
          <a:prstGeom prst="roundRect">
            <a:avLst/>
          </a:prstGeom>
          <a:solidFill>
            <a:srgbClr val="FF5A4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r>
              <a:rPr lang="en-US" sz="1000" dirty="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ea typeface="Arial" pitchFamily="-107" charset="0"/>
                <a:cs typeface="Arial" pitchFamily="-107" charset="0"/>
                <a:sym typeface="Arial" pitchFamily="-107" charset="0"/>
              </a:rPr>
              <a:t>Cluster 2 Kubernetes</a:t>
            </a:r>
          </a:p>
        </p:txBody>
      </p:sp>
      <p:pic>
        <p:nvPicPr>
          <p:cNvPr id="305" name="Picture 304">
            <a:extLst>
              <a:ext uri="{FF2B5EF4-FFF2-40B4-BE49-F238E27FC236}">
                <a16:creationId xmlns:a16="http://schemas.microsoft.com/office/drawing/2014/main" id="{8FF58BF5-4547-8A4F-B9FA-3CF89C8EC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784" y="2178718"/>
            <a:ext cx="183152" cy="183152"/>
          </a:xfrm>
          <a:prstGeom prst="rect">
            <a:avLst/>
          </a:prstGeom>
        </p:spPr>
      </p:pic>
      <p:sp>
        <p:nvSpPr>
          <p:cNvPr id="306" name="Rounded Rectangle 305">
            <a:extLst>
              <a:ext uri="{FF2B5EF4-FFF2-40B4-BE49-F238E27FC236}">
                <a16:creationId xmlns:a16="http://schemas.microsoft.com/office/drawing/2014/main" id="{82AC7F9B-65BD-F044-B70A-1193E3452042}"/>
              </a:ext>
            </a:extLst>
          </p:cNvPr>
          <p:cNvSpPr/>
          <p:nvPr/>
        </p:nvSpPr>
        <p:spPr bwMode="auto">
          <a:xfrm>
            <a:off x="6308240" y="1214371"/>
            <a:ext cx="1108927" cy="857830"/>
          </a:xfrm>
          <a:prstGeom prst="roundRect">
            <a:avLst/>
          </a:prstGeom>
          <a:solidFill>
            <a:srgbClr val="FF5A4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vert270" lIns="0" tIns="45720" rIns="91440" bIns="45720" rtlCol="0" anchor="t" anchorCtr="0"/>
          <a:lstStyle/>
          <a:p>
            <a:pPr algn="ctr" defTabSz="514350"/>
            <a:r>
              <a:rPr lang="en-US" sz="1000" dirty="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ea typeface="Arial" pitchFamily="-107" charset="0"/>
                <a:cs typeface="Arial" pitchFamily="-107" charset="0"/>
                <a:sym typeface="Arial" pitchFamily="-107" charset="0"/>
              </a:rPr>
              <a:t>Cluster 2 Workloads</a:t>
            </a:r>
          </a:p>
        </p:txBody>
      </p:sp>
      <p:sp>
        <p:nvSpPr>
          <p:cNvPr id="307" name="Rounded Rectangle 306">
            <a:extLst>
              <a:ext uri="{FF2B5EF4-FFF2-40B4-BE49-F238E27FC236}">
                <a16:creationId xmlns:a16="http://schemas.microsoft.com/office/drawing/2014/main" id="{B3B57DE5-C043-7949-9606-1288A4C46AAE}"/>
              </a:ext>
            </a:extLst>
          </p:cNvPr>
          <p:cNvSpPr/>
          <p:nvPr/>
        </p:nvSpPr>
        <p:spPr bwMode="auto">
          <a:xfrm>
            <a:off x="7493455" y="1210918"/>
            <a:ext cx="1111559" cy="859054"/>
          </a:xfrm>
          <a:prstGeom prst="roundRect">
            <a:avLst/>
          </a:prstGeom>
          <a:solidFill>
            <a:srgbClr val="FF5A4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vert270" lIns="0" tIns="45720" rIns="91440" bIns="45720" rtlCol="0" anchor="t" anchorCtr="0"/>
          <a:lstStyle/>
          <a:p>
            <a:pPr algn="ctr" defTabSz="514350"/>
            <a:r>
              <a:rPr lang="en-US" sz="1000" dirty="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ea typeface="Arial" pitchFamily="-107" charset="0"/>
                <a:cs typeface="Arial" pitchFamily="-107" charset="0"/>
                <a:sym typeface="Arial" pitchFamily="-107" charset="0"/>
              </a:rPr>
              <a:t>Cluster 2 Ops</a:t>
            </a:r>
          </a:p>
        </p:txBody>
      </p:sp>
      <p:pic>
        <p:nvPicPr>
          <p:cNvPr id="308" name="Picture 307">
            <a:extLst>
              <a:ext uri="{FF2B5EF4-FFF2-40B4-BE49-F238E27FC236}">
                <a16:creationId xmlns:a16="http://schemas.microsoft.com/office/drawing/2014/main" id="{DA2785DF-7E7C-324D-BFBF-340C95E71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999" y="1315527"/>
            <a:ext cx="301868" cy="301868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0FED23E9-ACA9-6E4D-A76D-6BCBFBFEDC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964027" y="1672343"/>
            <a:ext cx="318627" cy="318627"/>
          </a:xfrm>
          <a:prstGeom prst="rect">
            <a:avLst/>
          </a:prstGeom>
        </p:spPr>
      </p:pic>
      <p:pic>
        <p:nvPicPr>
          <p:cNvPr id="310" name="Picture 309">
            <a:extLst>
              <a:ext uri="{FF2B5EF4-FFF2-40B4-BE49-F238E27FC236}">
                <a16:creationId xmlns:a16="http://schemas.microsoft.com/office/drawing/2014/main" id="{6189E1CE-4688-F549-9B22-7CA6CB94C3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6593" y="2737541"/>
            <a:ext cx="248294" cy="248294"/>
          </a:xfrm>
          <a:prstGeom prst="rect">
            <a:avLst/>
          </a:prstGeom>
        </p:spPr>
      </p:pic>
      <p:grpSp>
        <p:nvGrpSpPr>
          <p:cNvPr id="311" name="Group 310">
            <a:extLst>
              <a:ext uri="{FF2B5EF4-FFF2-40B4-BE49-F238E27FC236}">
                <a16:creationId xmlns:a16="http://schemas.microsoft.com/office/drawing/2014/main" id="{BFC8097C-4ECE-6543-A8B3-31A3BFDBB72F}"/>
              </a:ext>
            </a:extLst>
          </p:cNvPr>
          <p:cNvGrpSpPr/>
          <p:nvPr/>
        </p:nvGrpSpPr>
        <p:grpSpPr>
          <a:xfrm>
            <a:off x="6666895" y="2745900"/>
            <a:ext cx="272867" cy="239935"/>
            <a:chOff x="-25591" y="1908152"/>
            <a:chExt cx="292809" cy="257470"/>
          </a:xfrm>
        </p:grpSpPr>
        <p:sp>
          <p:nvSpPr>
            <p:cNvPr id="312" name="Freeform 278">
              <a:extLst>
                <a:ext uri="{FF2B5EF4-FFF2-40B4-BE49-F238E27FC236}">
                  <a16:creationId xmlns:a16="http://schemas.microsoft.com/office/drawing/2014/main" id="{107EC7E7-03CD-AE4B-8A1D-FA7455515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2066817"/>
              <a:ext cx="292809" cy="46878"/>
            </a:xfrm>
            <a:custGeom>
              <a:avLst/>
              <a:gdLst>
                <a:gd name="T0" fmla="*/ 387 w 387"/>
                <a:gd name="T1" fmla="*/ 10 h 62"/>
                <a:gd name="T2" fmla="*/ 387 w 387"/>
                <a:gd name="T3" fmla="*/ 52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2 h 62"/>
                <a:gd name="T10" fmla="*/ 0 w 387"/>
                <a:gd name="T11" fmla="*/ 10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0"/>
                  </a:moveTo>
                  <a:cubicBezTo>
                    <a:pt x="387" y="52"/>
                    <a:pt x="387" y="52"/>
                    <a:pt x="387" y="52"/>
                  </a:cubicBezTo>
                  <a:cubicBezTo>
                    <a:pt x="387" y="57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5"/>
                    <a:pt x="387" y="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Line 279">
              <a:extLst>
                <a:ext uri="{FF2B5EF4-FFF2-40B4-BE49-F238E27FC236}">
                  <a16:creationId xmlns:a16="http://schemas.microsoft.com/office/drawing/2014/main" id="{4B91C5C5-19D2-5740-BC7D-E5045D0B5A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Line 280">
              <a:extLst>
                <a:ext uri="{FF2B5EF4-FFF2-40B4-BE49-F238E27FC236}">
                  <a16:creationId xmlns:a16="http://schemas.microsoft.com/office/drawing/2014/main" id="{40F6954B-D07C-824F-A332-A5EC86D78C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Line 281">
              <a:extLst>
                <a:ext uri="{FF2B5EF4-FFF2-40B4-BE49-F238E27FC236}">
                  <a16:creationId xmlns:a16="http://schemas.microsoft.com/office/drawing/2014/main" id="{5F7FCB6E-AF16-144B-A9F5-A4C8FF8FDC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Line 282">
              <a:extLst>
                <a:ext uri="{FF2B5EF4-FFF2-40B4-BE49-F238E27FC236}">
                  <a16:creationId xmlns:a16="http://schemas.microsoft.com/office/drawing/2014/main" id="{A79D182D-76D8-8442-9F61-AF6A5960D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Line 283">
              <a:extLst>
                <a:ext uri="{FF2B5EF4-FFF2-40B4-BE49-F238E27FC236}">
                  <a16:creationId xmlns:a16="http://schemas.microsoft.com/office/drawing/2014/main" id="{FFB89018-E4AB-F047-976C-28B16BDE8C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84">
              <a:extLst>
                <a:ext uri="{FF2B5EF4-FFF2-40B4-BE49-F238E27FC236}">
                  <a16:creationId xmlns:a16="http://schemas.microsoft.com/office/drawing/2014/main" id="{27532C02-F354-274C-828D-59F046E65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2119465"/>
              <a:ext cx="292809" cy="46157"/>
            </a:xfrm>
            <a:custGeom>
              <a:avLst/>
              <a:gdLst>
                <a:gd name="T0" fmla="*/ 387 w 387"/>
                <a:gd name="T1" fmla="*/ 10 h 61"/>
                <a:gd name="T2" fmla="*/ 387 w 387"/>
                <a:gd name="T3" fmla="*/ 51 h 61"/>
                <a:gd name="T4" fmla="*/ 376 w 387"/>
                <a:gd name="T5" fmla="*/ 61 h 61"/>
                <a:gd name="T6" fmla="*/ 11 w 387"/>
                <a:gd name="T7" fmla="*/ 61 h 61"/>
                <a:gd name="T8" fmla="*/ 0 w 387"/>
                <a:gd name="T9" fmla="*/ 51 h 61"/>
                <a:gd name="T10" fmla="*/ 0 w 387"/>
                <a:gd name="T11" fmla="*/ 10 h 61"/>
                <a:gd name="T12" fmla="*/ 11 w 387"/>
                <a:gd name="T13" fmla="*/ 0 h 61"/>
                <a:gd name="T14" fmla="*/ 376 w 387"/>
                <a:gd name="T15" fmla="*/ 0 h 61"/>
                <a:gd name="T16" fmla="*/ 387 w 387"/>
                <a:gd name="T17" fmla="*/ 1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1">
                  <a:moveTo>
                    <a:pt x="387" y="10"/>
                  </a:moveTo>
                  <a:cubicBezTo>
                    <a:pt x="387" y="51"/>
                    <a:pt x="387" y="51"/>
                    <a:pt x="387" y="51"/>
                  </a:cubicBezTo>
                  <a:cubicBezTo>
                    <a:pt x="387" y="57"/>
                    <a:pt x="382" y="61"/>
                    <a:pt x="376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5" y="61"/>
                    <a:pt x="0" y="57"/>
                    <a:pt x="0" y="5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4"/>
                    <a:pt x="387" y="1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Line 285">
              <a:extLst>
                <a:ext uri="{FF2B5EF4-FFF2-40B4-BE49-F238E27FC236}">
                  <a16:creationId xmlns:a16="http://schemas.microsoft.com/office/drawing/2014/main" id="{48A0F6E4-9276-AF45-8C9A-6B2BE65053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Line 286">
              <a:extLst>
                <a:ext uri="{FF2B5EF4-FFF2-40B4-BE49-F238E27FC236}">
                  <a16:creationId xmlns:a16="http://schemas.microsoft.com/office/drawing/2014/main" id="{BA37BBFF-6E2D-4C44-A874-13070A5E5C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Line 287">
              <a:extLst>
                <a:ext uri="{FF2B5EF4-FFF2-40B4-BE49-F238E27FC236}">
                  <a16:creationId xmlns:a16="http://schemas.microsoft.com/office/drawing/2014/main" id="{8EF4FDD0-AA99-9F46-99AE-659C97D226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Line 288">
              <a:extLst>
                <a:ext uri="{FF2B5EF4-FFF2-40B4-BE49-F238E27FC236}">
                  <a16:creationId xmlns:a16="http://schemas.microsoft.com/office/drawing/2014/main" id="{58F974CF-8E3A-DC40-8D22-FACDC939F3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Line 289">
              <a:extLst>
                <a:ext uri="{FF2B5EF4-FFF2-40B4-BE49-F238E27FC236}">
                  <a16:creationId xmlns:a16="http://schemas.microsoft.com/office/drawing/2014/main" id="{6093B0CE-6070-3E48-B626-B8671D4AC4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290">
              <a:extLst>
                <a:ext uri="{FF2B5EF4-FFF2-40B4-BE49-F238E27FC236}">
                  <a16:creationId xmlns:a16="http://schemas.microsoft.com/office/drawing/2014/main" id="{0C133C55-D975-9D46-97B2-B38FACC87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1908152"/>
              <a:ext cx="292809" cy="46878"/>
            </a:xfrm>
            <a:custGeom>
              <a:avLst/>
              <a:gdLst>
                <a:gd name="T0" fmla="*/ 387 w 387"/>
                <a:gd name="T1" fmla="*/ 11 h 62"/>
                <a:gd name="T2" fmla="*/ 387 w 387"/>
                <a:gd name="T3" fmla="*/ 52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2 h 62"/>
                <a:gd name="T10" fmla="*/ 0 w 387"/>
                <a:gd name="T11" fmla="*/ 11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1"/>
                  </a:moveTo>
                  <a:cubicBezTo>
                    <a:pt x="387" y="52"/>
                    <a:pt x="387" y="52"/>
                    <a:pt x="387" y="52"/>
                  </a:cubicBezTo>
                  <a:cubicBezTo>
                    <a:pt x="387" y="57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5"/>
                    <a:pt x="387" y="1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Line 291">
              <a:extLst>
                <a:ext uri="{FF2B5EF4-FFF2-40B4-BE49-F238E27FC236}">
                  <a16:creationId xmlns:a16="http://schemas.microsoft.com/office/drawing/2014/main" id="{64D59EC3-304F-6F46-A261-6031F37F3C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Line 292">
              <a:extLst>
                <a:ext uri="{FF2B5EF4-FFF2-40B4-BE49-F238E27FC236}">
                  <a16:creationId xmlns:a16="http://schemas.microsoft.com/office/drawing/2014/main" id="{E15BA8D8-6CE0-3448-B5C3-D2D12D2F83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Line 293">
              <a:extLst>
                <a:ext uri="{FF2B5EF4-FFF2-40B4-BE49-F238E27FC236}">
                  <a16:creationId xmlns:a16="http://schemas.microsoft.com/office/drawing/2014/main" id="{77B3FF11-4A25-7247-92A3-D65B857DF7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Line 294">
              <a:extLst>
                <a:ext uri="{FF2B5EF4-FFF2-40B4-BE49-F238E27FC236}">
                  <a16:creationId xmlns:a16="http://schemas.microsoft.com/office/drawing/2014/main" id="{3200A560-B379-BC44-8606-DCB6C004EA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Line 295">
              <a:extLst>
                <a:ext uri="{FF2B5EF4-FFF2-40B4-BE49-F238E27FC236}">
                  <a16:creationId xmlns:a16="http://schemas.microsoft.com/office/drawing/2014/main" id="{9FD8DD26-D69F-1C4A-8C51-D701A59D0D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296">
              <a:extLst>
                <a:ext uri="{FF2B5EF4-FFF2-40B4-BE49-F238E27FC236}">
                  <a16:creationId xmlns:a16="http://schemas.microsoft.com/office/drawing/2014/main" id="{BCF3A357-1FE1-D940-8694-5DCB87F9D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2013448"/>
              <a:ext cx="292809" cy="46878"/>
            </a:xfrm>
            <a:custGeom>
              <a:avLst/>
              <a:gdLst>
                <a:gd name="T0" fmla="*/ 387 w 387"/>
                <a:gd name="T1" fmla="*/ 11 h 62"/>
                <a:gd name="T2" fmla="*/ 387 w 387"/>
                <a:gd name="T3" fmla="*/ 52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2 h 62"/>
                <a:gd name="T10" fmla="*/ 0 w 387"/>
                <a:gd name="T11" fmla="*/ 11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1"/>
                  </a:moveTo>
                  <a:cubicBezTo>
                    <a:pt x="387" y="52"/>
                    <a:pt x="387" y="52"/>
                    <a:pt x="387" y="52"/>
                  </a:cubicBezTo>
                  <a:cubicBezTo>
                    <a:pt x="387" y="58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5"/>
                    <a:pt x="387" y="1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Line 297">
              <a:extLst>
                <a:ext uri="{FF2B5EF4-FFF2-40B4-BE49-F238E27FC236}">
                  <a16:creationId xmlns:a16="http://schemas.microsoft.com/office/drawing/2014/main" id="{FAF2BAE5-DB37-354B-BF77-C8AC6D9A9B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Line 298">
              <a:extLst>
                <a:ext uri="{FF2B5EF4-FFF2-40B4-BE49-F238E27FC236}">
                  <a16:creationId xmlns:a16="http://schemas.microsoft.com/office/drawing/2014/main" id="{7EBA23EB-6338-9049-9E29-471243FF51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Line 299">
              <a:extLst>
                <a:ext uri="{FF2B5EF4-FFF2-40B4-BE49-F238E27FC236}">
                  <a16:creationId xmlns:a16="http://schemas.microsoft.com/office/drawing/2014/main" id="{1DB5E56A-9560-3E49-9ACD-7BE7174D42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Line 300">
              <a:extLst>
                <a:ext uri="{FF2B5EF4-FFF2-40B4-BE49-F238E27FC236}">
                  <a16:creationId xmlns:a16="http://schemas.microsoft.com/office/drawing/2014/main" id="{6D502E71-87A2-1541-99EF-A9D76EFE7C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Line 301">
              <a:extLst>
                <a:ext uri="{FF2B5EF4-FFF2-40B4-BE49-F238E27FC236}">
                  <a16:creationId xmlns:a16="http://schemas.microsoft.com/office/drawing/2014/main" id="{F51961A1-805B-B147-ADFD-6B410E8D91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02">
              <a:extLst>
                <a:ext uri="{FF2B5EF4-FFF2-40B4-BE49-F238E27FC236}">
                  <a16:creationId xmlns:a16="http://schemas.microsoft.com/office/drawing/2014/main" id="{C337535D-9EBC-B24A-9D95-7DD6E2C3F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1961521"/>
              <a:ext cx="292809" cy="46878"/>
            </a:xfrm>
            <a:custGeom>
              <a:avLst/>
              <a:gdLst>
                <a:gd name="T0" fmla="*/ 387 w 387"/>
                <a:gd name="T1" fmla="*/ 10 h 62"/>
                <a:gd name="T2" fmla="*/ 387 w 387"/>
                <a:gd name="T3" fmla="*/ 51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1 h 62"/>
                <a:gd name="T10" fmla="*/ 0 w 387"/>
                <a:gd name="T11" fmla="*/ 10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0"/>
                  </a:moveTo>
                  <a:cubicBezTo>
                    <a:pt x="387" y="51"/>
                    <a:pt x="387" y="51"/>
                    <a:pt x="387" y="51"/>
                  </a:cubicBezTo>
                  <a:cubicBezTo>
                    <a:pt x="387" y="57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4"/>
                    <a:pt x="387" y="1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Line 303">
              <a:extLst>
                <a:ext uri="{FF2B5EF4-FFF2-40B4-BE49-F238E27FC236}">
                  <a16:creationId xmlns:a16="http://schemas.microsoft.com/office/drawing/2014/main" id="{49DAAB68-6E3B-364F-99D5-37E2A76F40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Line 304">
              <a:extLst>
                <a:ext uri="{FF2B5EF4-FFF2-40B4-BE49-F238E27FC236}">
                  <a16:creationId xmlns:a16="http://schemas.microsoft.com/office/drawing/2014/main" id="{4EDA108A-4F44-D749-B1CF-59FC836604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Line 305">
              <a:extLst>
                <a:ext uri="{FF2B5EF4-FFF2-40B4-BE49-F238E27FC236}">
                  <a16:creationId xmlns:a16="http://schemas.microsoft.com/office/drawing/2014/main" id="{1E69DD2F-6C95-A94A-A0FD-270B5DB472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Line 306">
              <a:extLst>
                <a:ext uri="{FF2B5EF4-FFF2-40B4-BE49-F238E27FC236}">
                  <a16:creationId xmlns:a16="http://schemas.microsoft.com/office/drawing/2014/main" id="{784815A7-0CCF-8742-8215-2DE3FC626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Line 307">
              <a:extLst>
                <a:ext uri="{FF2B5EF4-FFF2-40B4-BE49-F238E27FC236}">
                  <a16:creationId xmlns:a16="http://schemas.microsoft.com/office/drawing/2014/main" id="{A29A17F0-EA7A-E946-ADB4-7EBC7B027C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2" name="Oval 341">
            <a:extLst>
              <a:ext uri="{FF2B5EF4-FFF2-40B4-BE49-F238E27FC236}">
                <a16:creationId xmlns:a16="http://schemas.microsoft.com/office/drawing/2014/main" id="{7F7D92E2-96AB-2941-92BF-A74BFA34B805}"/>
              </a:ext>
            </a:extLst>
          </p:cNvPr>
          <p:cNvSpPr/>
          <p:nvPr/>
        </p:nvSpPr>
        <p:spPr bwMode="auto">
          <a:xfrm>
            <a:off x="6693156" y="1333029"/>
            <a:ext cx="595325" cy="191194"/>
          </a:xfrm>
          <a:prstGeom prst="ellipse">
            <a:avLst/>
          </a:prstGeom>
          <a:solidFill>
            <a:schemeClr val="bg2"/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514350"/>
            <a:r>
              <a:rPr lang="en-US" sz="800" dirty="0">
                <a:solidFill>
                  <a:schemeClr val="tx1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Pod</a:t>
            </a:r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7FA6C6E4-5DED-A24D-BD84-9199319663DE}"/>
              </a:ext>
            </a:extLst>
          </p:cNvPr>
          <p:cNvSpPr/>
          <p:nvPr/>
        </p:nvSpPr>
        <p:spPr bwMode="auto">
          <a:xfrm>
            <a:off x="6693155" y="1559152"/>
            <a:ext cx="595325" cy="191194"/>
          </a:xfrm>
          <a:prstGeom prst="ellipse">
            <a:avLst/>
          </a:prstGeom>
          <a:solidFill>
            <a:schemeClr val="bg2"/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514350"/>
            <a:r>
              <a:rPr lang="en-US" sz="800" dirty="0">
                <a:solidFill>
                  <a:schemeClr val="tx1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Pod</a:t>
            </a:r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139D47B5-9B8F-A94A-A17B-483CA1FB66DC}"/>
              </a:ext>
            </a:extLst>
          </p:cNvPr>
          <p:cNvSpPr/>
          <p:nvPr/>
        </p:nvSpPr>
        <p:spPr bwMode="auto">
          <a:xfrm>
            <a:off x="6693154" y="1785275"/>
            <a:ext cx="595325" cy="191194"/>
          </a:xfrm>
          <a:prstGeom prst="ellipse">
            <a:avLst/>
          </a:prstGeom>
          <a:solidFill>
            <a:schemeClr val="bg2"/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514350"/>
            <a:r>
              <a:rPr lang="en-US" sz="800" dirty="0">
                <a:solidFill>
                  <a:schemeClr val="tx1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Pod</a:t>
            </a:r>
          </a:p>
        </p:txBody>
      </p:sp>
      <p:pic>
        <p:nvPicPr>
          <p:cNvPr id="345" name="Picture 344">
            <a:extLst>
              <a:ext uri="{FF2B5EF4-FFF2-40B4-BE49-F238E27FC236}">
                <a16:creationId xmlns:a16="http://schemas.microsoft.com/office/drawing/2014/main" id="{4BB2EE6E-B72F-274E-B634-87D67D3F43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1946" y="2745900"/>
            <a:ext cx="248294" cy="248294"/>
          </a:xfrm>
          <a:prstGeom prst="rect">
            <a:avLst/>
          </a:prstGeom>
        </p:spPr>
      </p:pic>
      <p:grpSp>
        <p:nvGrpSpPr>
          <p:cNvPr id="346" name="Group 345">
            <a:extLst>
              <a:ext uri="{FF2B5EF4-FFF2-40B4-BE49-F238E27FC236}">
                <a16:creationId xmlns:a16="http://schemas.microsoft.com/office/drawing/2014/main" id="{9AC25822-1624-E743-A0BA-AE141F812040}"/>
              </a:ext>
            </a:extLst>
          </p:cNvPr>
          <p:cNvGrpSpPr/>
          <p:nvPr/>
        </p:nvGrpSpPr>
        <p:grpSpPr>
          <a:xfrm>
            <a:off x="7472248" y="2754259"/>
            <a:ext cx="272867" cy="239935"/>
            <a:chOff x="-25591" y="1908152"/>
            <a:chExt cx="292809" cy="257470"/>
          </a:xfrm>
        </p:grpSpPr>
        <p:sp>
          <p:nvSpPr>
            <p:cNvPr id="347" name="Freeform 278">
              <a:extLst>
                <a:ext uri="{FF2B5EF4-FFF2-40B4-BE49-F238E27FC236}">
                  <a16:creationId xmlns:a16="http://schemas.microsoft.com/office/drawing/2014/main" id="{01D9AE6C-6145-E045-8A9F-6475B2DD8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2066817"/>
              <a:ext cx="292809" cy="46878"/>
            </a:xfrm>
            <a:custGeom>
              <a:avLst/>
              <a:gdLst>
                <a:gd name="T0" fmla="*/ 387 w 387"/>
                <a:gd name="T1" fmla="*/ 10 h 62"/>
                <a:gd name="T2" fmla="*/ 387 w 387"/>
                <a:gd name="T3" fmla="*/ 52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2 h 62"/>
                <a:gd name="T10" fmla="*/ 0 w 387"/>
                <a:gd name="T11" fmla="*/ 10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0"/>
                  </a:moveTo>
                  <a:cubicBezTo>
                    <a:pt x="387" y="52"/>
                    <a:pt x="387" y="52"/>
                    <a:pt x="387" y="52"/>
                  </a:cubicBezTo>
                  <a:cubicBezTo>
                    <a:pt x="387" y="57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5"/>
                    <a:pt x="387" y="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Line 279">
              <a:extLst>
                <a:ext uri="{FF2B5EF4-FFF2-40B4-BE49-F238E27FC236}">
                  <a16:creationId xmlns:a16="http://schemas.microsoft.com/office/drawing/2014/main" id="{DC215132-4885-444F-A1CF-40EED38807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Line 280">
              <a:extLst>
                <a:ext uri="{FF2B5EF4-FFF2-40B4-BE49-F238E27FC236}">
                  <a16:creationId xmlns:a16="http://schemas.microsoft.com/office/drawing/2014/main" id="{485178A5-9FA2-6B42-9293-390709B3CA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Line 281">
              <a:extLst>
                <a:ext uri="{FF2B5EF4-FFF2-40B4-BE49-F238E27FC236}">
                  <a16:creationId xmlns:a16="http://schemas.microsoft.com/office/drawing/2014/main" id="{5A3BBE19-84B6-3B45-B286-2F66A26E76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Line 282">
              <a:extLst>
                <a:ext uri="{FF2B5EF4-FFF2-40B4-BE49-F238E27FC236}">
                  <a16:creationId xmlns:a16="http://schemas.microsoft.com/office/drawing/2014/main" id="{7AC8C636-F5D2-F149-8EAD-20284762DF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Line 283">
              <a:extLst>
                <a:ext uri="{FF2B5EF4-FFF2-40B4-BE49-F238E27FC236}">
                  <a16:creationId xmlns:a16="http://schemas.microsoft.com/office/drawing/2014/main" id="{31D2098F-2D9C-094B-89D3-A49AAEA0E5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284">
              <a:extLst>
                <a:ext uri="{FF2B5EF4-FFF2-40B4-BE49-F238E27FC236}">
                  <a16:creationId xmlns:a16="http://schemas.microsoft.com/office/drawing/2014/main" id="{B2D335C4-D0E5-A441-8F46-39EBF9A5F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2119465"/>
              <a:ext cx="292809" cy="46157"/>
            </a:xfrm>
            <a:custGeom>
              <a:avLst/>
              <a:gdLst>
                <a:gd name="T0" fmla="*/ 387 w 387"/>
                <a:gd name="T1" fmla="*/ 10 h 61"/>
                <a:gd name="T2" fmla="*/ 387 w 387"/>
                <a:gd name="T3" fmla="*/ 51 h 61"/>
                <a:gd name="T4" fmla="*/ 376 w 387"/>
                <a:gd name="T5" fmla="*/ 61 h 61"/>
                <a:gd name="T6" fmla="*/ 11 w 387"/>
                <a:gd name="T7" fmla="*/ 61 h 61"/>
                <a:gd name="T8" fmla="*/ 0 w 387"/>
                <a:gd name="T9" fmla="*/ 51 h 61"/>
                <a:gd name="T10" fmla="*/ 0 w 387"/>
                <a:gd name="T11" fmla="*/ 10 h 61"/>
                <a:gd name="T12" fmla="*/ 11 w 387"/>
                <a:gd name="T13" fmla="*/ 0 h 61"/>
                <a:gd name="T14" fmla="*/ 376 w 387"/>
                <a:gd name="T15" fmla="*/ 0 h 61"/>
                <a:gd name="T16" fmla="*/ 387 w 387"/>
                <a:gd name="T17" fmla="*/ 1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1">
                  <a:moveTo>
                    <a:pt x="387" y="10"/>
                  </a:moveTo>
                  <a:cubicBezTo>
                    <a:pt x="387" y="51"/>
                    <a:pt x="387" y="51"/>
                    <a:pt x="387" y="51"/>
                  </a:cubicBezTo>
                  <a:cubicBezTo>
                    <a:pt x="387" y="57"/>
                    <a:pt x="382" y="61"/>
                    <a:pt x="376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5" y="61"/>
                    <a:pt x="0" y="57"/>
                    <a:pt x="0" y="5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4"/>
                    <a:pt x="387" y="1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Line 285">
              <a:extLst>
                <a:ext uri="{FF2B5EF4-FFF2-40B4-BE49-F238E27FC236}">
                  <a16:creationId xmlns:a16="http://schemas.microsoft.com/office/drawing/2014/main" id="{188E8B91-3991-7E45-8F22-0293E2CE1B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Line 286">
              <a:extLst>
                <a:ext uri="{FF2B5EF4-FFF2-40B4-BE49-F238E27FC236}">
                  <a16:creationId xmlns:a16="http://schemas.microsoft.com/office/drawing/2014/main" id="{9EC77801-A07A-104F-9923-55F8E76C09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Line 287">
              <a:extLst>
                <a:ext uri="{FF2B5EF4-FFF2-40B4-BE49-F238E27FC236}">
                  <a16:creationId xmlns:a16="http://schemas.microsoft.com/office/drawing/2014/main" id="{66A15C3B-990A-264A-AA28-A5A9C69AD4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Line 288">
              <a:extLst>
                <a:ext uri="{FF2B5EF4-FFF2-40B4-BE49-F238E27FC236}">
                  <a16:creationId xmlns:a16="http://schemas.microsoft.com/office/drawing/2014/main" id="{C777340E-AC29-824D-8096-E832090C0F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Line 289">
              <a:extLst>
                <a:ext uri="{FF2B5EF4-FFF2-40B4-BE49-F238E27FC236}">
                  <a16:creationId xmlns:a16="http://schemas.microsoft.com/office/drawing/2014/main" id="{AC402462-F004-C440-8EB3-2C2FEB0A2E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290">
              <a:extLst>
                <a:ext uri="{FF2B5EF4-FFF2-40B4-BE49-F238E27FC236}">
                  <a16:creationId xmlns:a16="http://schemas.microsoft.com/office/drawing/2014/main" id="{413AE0BC-F7E8-F74E-9A30-7C988E246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1908152"/>
              <a:ext cx="292809" cy="46878"/>
            </a:xfrm>
            <a:custGeom>
              <a:avLst/>
              <a:gdLst>
                <a:gd name="T0" fmla="*/ 387 w 387"/>
                <a:gd name="T1" fmla="*/ 11 h 62"/>
                <a:gd name="T2" fmla="*/ 387 w 387"/>
                <a:gd name="T3" fmla="*/ 52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2 h 62"/>
                <a:gd name="T10" fmla="*/ 0 w 387"/>
                <a:gd name="T11" fmla="*/ 11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1"/>
                  </a:moveTo>
                  <a:cubicBezTo>
                    <a:pt x="387" y="52"/>
                    <a:pt x="387" y="52"/>
                    <a:pt x="387" y="52"/>
                  </a:cubicBezTo>
                  <a:cubicBezTo>
                    <a:pt x="387" y="57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5"/>
                    <a:pt x="387" y="1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Line 291">
              <a:extLst>
                <a:ext uri="{FF2B5EF4-FFF2-40B4-BE49-F238E27FC236}">
                  <a16:creationId xmlns:a16="http://schemas.microsoft.com/office/drawing/2014/main" id="{2E43782D-2CEA-2848-8C58-2976E8C0F7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Line 292">
              <a:extLst>
                <a:ext uri="{FF2B5EF4-FFF2-40B4-BE49-F238E27FC236}">
                  <a16:creationId xmlns:a16="http://schemas.microsoft.com/office/drawing/2014/main" id="{58F4D5AB-409F-BA46-A868-BEFB5F4E06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Line 293">
              <a:extLst>
                <a:ext uri="{FF2B5EF4-FFF2-40B4-BE49-F238E27FC236}">
                  <a16:creationId xmlns:a16="http://schemas.microsoft.com/office/drawing/2014/main" id="{D9A3FE82-1D54-4B45-AC43-BECD03708C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Line 294">
              <a:extLst>
                <a:ext uri="{FF2B5EF4-FFF2-40B4-BE49-F238E27FC236}">
                  <a16:creationId xmlns:a16="http://schemas.microsoft.com/office/drawing/2014/main" id="{FD6904B2-A76D-8C42-8A14-766D0D6CCF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Line 295">
              <a:extLst>
                <a:ext uri="{FF2B5EF4-FFF2-40B4-BE49-F238E27FC236}">
                  <a16:creationId xmlns:a16="http://schemas.microsoft.com/office/drawing/2014/main" id="{721C14B6-B981-F148-A9B6-6C78D39DAF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296">
              <a:extLst>
                <a:ext uri="{FF2B5EF4-FFF2-40B4-BE49-F238E27FC236}">
                  <a16:creationId xmlns:a16="http://schemas.microsoft.com/office/drawing/2014/main" id="{4E0A73A1-0FF0-A443-89CF-FDBC84EF0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2013448"/>
              <a:ext cx="292809" cy="46878"/>
            </a:xfrm>
            <a:custGeom>
              <a:avLst/>
              <a:gdLst>
                <a:gd name="T0" fmla="*/ 387 w 387"/>
                <a:gd name="T1" fmla="*/ 11 h 62"/>
                <a:gd name="T2" fmla="*/ 387 w 387"/>
                <a:gd name="T3" fmla="*/ 52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2 h 62"/>
                <a:gd name="T10" fmla="*/ 0 w 387"/>
                <a:gd name="T11" fmla="*/ 11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1"/>
                  </a:moveTo>
                  <a:cubicBezTo>
                    <a:pt x="387" y="52"/>
                    <a:pt x="387" y="52"/>
                    <a:pt x="387" y="52"/>
                  </a:cubicBezTo>
                  <a:cubicBezTo>
                    <a:pt x="387" y="58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5"/>
                    <a:pt x="387" y="1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Line 297">
              <a:extLst>
                <a:ext uri="{FF2B5EF4-FFF2-40B4-BE49-F238E27FC236}">
                  <a16:creationId xmlns:a16="http://schemas.microsoft.com/office/drawing/2014/main" id="{74903B79-A0C0-AC40-8BFA-DE31BE9B1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Line 298">
              <a:extLst>
                <a:ext uri="{FF2B5EF4-FFF2-40B4-BE49-F238E27FC236}">
                  <a16:creationId xmlns:a16="http://schemas.microsoft.com/office/drawing/2014/main" id="{9041D8A2-9D21-8D42-9C19-644878E2CE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Line 299">
              <a:extLst>
                <a:ext uri="{FF2B5EF4-FFF2-40B4-BE49-F238E27FC236}">
                  <a16:creationId xmlns:a16="http://schemas.microsoft.com/office/drawing/2014/main" id="{B92DD56F-D284-954B-B42E-00949025B4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Line 300">
              <a:extLst>
                <a:ext uri="{FF2B5EF4-FFF2-40B4-BE49-F238E27FC236}">
                  <a16:creationId xmlns:a16="http://schemas.microsoft.com/office/drawing/2014/main" id="{F17377A5-44E9-0047-8852-4EB8B00345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Line 301">
              <a:extLst>
                <a:ext uri="{FF2B5EF4-FFF2-40B4-BE49-F238E27FC236}">
                  <a16:creationId xmlns:a16="http://schemas.microsoft.com/office/drawing/2014/main" id="{B6FABCB5-2D65-A04B-B5C2-805752955D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02">
              <a:extLst>
                <a:ext uri="{FF2B5EF4-FFF2-40B4-BE49-F238E27FC236}">
                  <a16:creationId xmlns:a16="http://schemas.microsoft.com/office/drawing/2014/main" id="{D6835736-6C1B-FE4A-8F51-B7E7C332C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1961521"/>
              <a:ext cx="292809" cy="46878"/>
            </a:xfrm>
            <a:custGeom>
              <a:avLst/>
              <a:gdLst>
                <a:gd name="T0" fmla="*/ 387 w 387"/>
                <a:gd name="T1" fmla="*/ 10 h 62"/>
                <a:gd name="T2" fmla="*/ 387 w 387"/>
                <a:gd name="T3" fmla="*/ 51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1 h 62"/>
                <a:gd name="T10" fmla="*/ 0 w 387"/>
                <a:gd name="T11" fmla="*/ 10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0"/>
                  </a:moveTo>
                  <a:cubicBezTo>
                    <a:pt x="387" y="51"/>
                    <a:pt x="387" y="51"/>
                    <a:pt x="387" y="51"/>
                  </a:cubicBezTo>
                  <a:cubicBezTo>
                    <a:pt x="387" y="57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4"/>
                    <a:pt x="387" y="1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Line 303">
              <a:extLst>
                <a:ext uri="{FF2B5EF4-FFF2-40B4-BE49-F238E27FC236}">
                  <a16:creationId xmlns:a16="http://schemas.microsoft.com/office/drawing/2014/main" id="{3CBF614B-54C4-5144-84F2-E59F1A9487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Line 304">
              <a:extLst>
                <a:ext uri="{FF2B5EF4-FFF2-40B4-BE49-F238E27FC236}">
                  <a16:creationId xmlns:a16="http://schemas.microsoft.com/office/drawing/2014/main" id="{AB4850C1-362A-E640-815B-D8EBF6F38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Line 305">
              <a:extLst>
                <a:ext uri="{FF2B5EF4-FFF2-40B4-BE49-F238E27FC236}">
                  <a16:creationId xmlns:a16="http://schemas.microsoft.com/office/drawing/2014/main" id="{624506A5-0BB7-1648-9392-A5B9F2C108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Line 306">
              <a:extLst>
                <a:ext uri="{FF2B5EF4-FFF2-40B4-BE49-F238E27FC236}">
                  <a16:creationId xmlns:a16="http://schemas.microsoft.com/office/drawing/2014/main" id="{1C8C6955-32EF-5847-894A-48AB14AF91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Line 307">
              <a:extLst>
                <a:ext uri="{FF2B5EF4-FFF2-40B4-BE49-F238E27FC236}">
                  <a16:creationId xmlns:a16="http://schemas.microsoft.com/office/drawing/2014/main" id="{A75EEA47-6511-D247-9823-6CBC75BAC9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77" name="Picture 376">
            <a:extLst>
              <a:ext uri="{FF2B5EF4-FFF2-40B4-BE49-F238E27FC236}">
                <a16:creationId xmlns:a16="http://schemas.microsoft.com/office/drawing/2014/main" id="{7C67D8E2-95A9-6F42-B477-5DE01D637D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7299" y="2754259"/>
            <a:ext cx="248294" cy="248294"/>
          </a:xfrm>
          <a:prstGeom prst="rect">
            <a:avLst/>
          </a:prstGeom>
        </p:spPr>
      </p:pic>
      <p:grpSp>
        <p:nvGrpSpPr>
          <p:cNvPr id="378" name="Group 377">
            <a:extLst>
              <a:ext uri="{FF2B5EF4-FFF2-40B4-BE49-F238E27FC236}">
                <a16:creationId xmlns:a16="http://schemas.microsoft.com/office/drawing/2014/main" id="{5EFDABFF-3504-B646-B194-0875D01A3DF8}"/>
              </a:ext>
            </a:extLst>
          </p:cNvPr>
          <p:cNvGrpSpPr/>
          <p:nvPr/>
        </p:nvGrpSpPr>
        <p:grpSpPr>
          <a:xfrm>
            <a:off x="8277601" y="2762618"/>
            <a:ext cx="272867" cy="239935"/>
            <a:chOff x="-25591" y="1908152"/>
            <a:chExt cx="292809" cy="257470"/>
          </a:xfrm>
        </p:grpSpPr>
        <p:sp>
          <p:nvSpPr>
            <p:cNvPr id="379" name="Freeform 278">
              <a:extLst>
                <a:ext uri="{FF2B5EF4-FFF2-40B4-BE49-F238E27FC236}">
                  <a16:creationId xmlns:a16="http://schemas.microsoft.com/office/drawing/2014/main" id="{CAF2FEA1-0F32-8D46-BFD8-C4E73412A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2066817"/>
              <a:ext cx="292809" cy="46878"/>
            </a:xfrm>
            <a:custGeom>
              <a:avLst/>
              <a:gdLst>
                <a:gd name="T0" fmla="*/ 387 w 387"/>
                <a:gd name="T1" fmla="*/ 10 h 62"/>
                <a:gd name="T2" fmla="*/ 387 w 387"/>
                <a:gd name="T3" fmla="*/ 52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2 h 62"/>
                <a:gd name="T10" fmla="*/ 0 w 387"/>
                <a:gd name="T11" fmla="*/ 10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0"/>
                  </a:moveTo>
                  <a:cubicBezTo>
                    <a:pt x="387" y="52"/>
                    <a:pt x="387" y="52"/>
                    <a:pt x="387" y="52"/>
                  </a:cubicBezTo>
                  <a:cubicBezTo>
                    <a:pt x="387" y="57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5"/>
                    <a:pt x="387" y="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Line 279">
              <a:extLst>
                <a:ext uri="{FF2B5EF4-FFF2-40B4-BE49-F238E27FC236}">
                  <a16:creationId xmlns:a16="http://schemas.microsoft.com/office/drawing/2014/main" id="{2738A51E-50A3-084A-AAE3-2016E90878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Line 280">
              <a:extLst>
                <a:ext uri="{FF2B5EF4-FFF2-40B4-BE49-F238E27FC236}">
                  <a16:creationId xmlns:a16="http://schemas.microsoft.com/office/drawing/2014/main" id="{701158EE-61A8-A64F-964B-C73689BDD6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Line 281">
              <a:extLst>
                <a:ext uri="{FF2B5EF4-FFF2-40B4-BE49-F238E27FC236}">
                  <a16:creationId xmlns:a16="http://schemas.microsoft.com/office/drawing/2014/main" id="{F92CC95C-E251-E448-9764-8A7E3BEB07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Line 282">
              <a:extLst>
                <a:ext uri="{FF2B5EF4-FFF2-40B4-BE49-F238E27FC236}">
                  <a16:creationId xmlns:a16="http://schemas.microsoft.com/office/drawing/2014/main" id="{CB81DFAA-C153-9440-89B8-D1A617B23A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Line 283">
              <a:extLst>
                <a:ext uri="{FF2B5EF4-FFF2-40B4-BE49-F238E27FC236}">
                  <a16:creationId xmlns:a16="http://schemas.microsoft.com/office/drawing/2014/main" id="{5207381F-A410-5F4F-AF3F-E0E02D394A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284">
              <a:extLst>
                <a:ext uri="{FF2B5EF4-FFF2-40B4-BE49-F238E27FC236}">
                  <a16:creationId xmlns:a16="http://schemas.microsoft.com/office/drawing/2014/main" id="{07BBD203-BEE7-404B-8C20-E8BE406A6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2119465"/>
              <a:ext cx="292809" cy="46157"/>
            </a:xfrm>
            <a:custGeom>
              <a:avLst/>
              <a:gdLst>
                <a:gd name="T0" fmla="*/ 387 w 387"/>
                <a:gd name="T1" fmla="*/ 10 h 61"/>
                <a:gd name="T2" fmla="*/ 387 w 387"/>
                <a:gd name="T3" fmla="*/ 51 h 61"/>
                <a:gd name="T4" fmla="*/ 376 w 387"/>
                <a:gd name="T5" fmla="*/ 61 h 61"/>
                <a:gd name="T6" fmla="*/ 11 w 387"/>
                <a:gd name="T7" fmla="*/ 61 h 61"/>
                <a:gd name="T8" fmla="*/ 0 w 387"/>
                <a:gd name="T9" fmla="*/ 51 h 61"/>
                <a:gd name="T10" fmla="*/ 0 w 387"/>
                <a:gd name="T11" fmla="*/ 10 h 61"/>
                <a:gd name="T12" fmla="*/ 11 w 387"/>
                <a:gd name="T13" fmla="*/ 0 h 61"/>
                <a:gd name="T14" fmla="*/ 376 w 387"/>
                <a:gd name="T15" fmla="*/ 0 h 61"/>
                <a:gd name="T16" fmla="*/ 387 w 387"/>
                <a:gd name="T17" fmla="*/ 1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1">
                  <a:moveTo>
                    <a:pt x="387" y="10"/>
                  </a:moveTo>
                  <a:cubicBezTo>
                    <a:pt x="387" y="51"/>
                    <a:pt x="387" y="51"/>
                    <a:pt x="387" y="51"/>
                  </a:cubicBezTo>
                  <a:cubicBezTo>
                    <a:pt x="387" y="57"/>
                    <a:pt x="382" y="61"/>
                    <a:pt x="376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5" y="61"/>
                    <a:pt x="0" y="57"/>
                    <a:pt x="0" y="5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4"/>
                    <a:pt x="387" y="1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Line 285">
              <a:extLst>
                <a:ext uri="{FF2B5EF4-FFF2-40B4-BE49-F238E27FC236}">
                  <a16:creationId xmlns:a16="http://schemas.microsoft.com/office/drawing/2014/main" id="{D18DF737-13AD-2E4B-9A7E-0929DE105C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Line 286">
              <a:extLst>
                <a:ext uri="{FF2B5EF4-FFF2-40B4-BE49-F238E27FC236}">
                  <a16:creationId xmlns:a16="http://schemas.microsoft.com/office/drawing/2014/main" id="{CEC20821-1B67-594B-ABC6-71E8AED397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Line 287">
              <a:extLst>
                <a:ext uri="{FF2B5EF4-FFF2-40B4-BE49-F238E27FC236}">
                  <a16:creationId xmlns:a16="http://schemas.microsoft.com/office/drawing/2014/main" id="{C72D7F0E-EA2B-9F4F-BF10-1478E64736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Line 288">
              <a:extLst>
                <a:ext uri="{FF2B5EF4-FFF2-40B4-BE49-F238E27FC236}">
                  <a16:creationId xmlns:a16="http://schemas.microsoft.com/office/drawing/2014/main" id="{0275E606-AFEE-7E4C-B017-B92E186CF9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Line 289">
              <a:extLst>
                <a:ext uri="{FF2B5EF4-FFF2-40B4-BE49-F238E27FC236}">
                  <a16:creationId xmlns:a16="http://schemas.microsoft.com/office/drawing/2014/main" id="{7FFB7A57-3309-BA45-ACAF-9C64B1E5CD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290">
              <a:extLst>
                <a:ext uri="{FF2B5EF4-FFF2-40B4-BE49-F238E27FC236}">
                  <a16:creationId xmlns:a16="http://schemas.microsoft.com/office/drawing/2014/main" id="{CC02E1F3-83AA-A244-AC5B-0048F89E4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1908152"/>
              <a:ext cx="292809" cy="46878"/>
            </a:xfrm>
            <a:custGeom>
              <a:avLst/>
              <a:gdLst>
                <a:gd name="T0" fmla="*/ 387 w 387"/>
                <a:gd name="T1" fmla="*/ 11 h 62"/>
                <a:gd name="T2" fmla="*/ 387 w 387"/>
                <a:gd name="T3" fmla="*/ 52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2 h 62"/>
                <a:gd name="T10" fmla="*/ 0 w 387"/>
                <a:gd name="T11" fmla="*/ 11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1"/>
                  </a:moveTo>
                  <a:cubicBezTo>
                    <a:pt x="387" y="52"/>
                    <a:pt x="387" y="52"/>
                    <a:pt x="387" y="52"/>
                  </a:cubicBezTo>
                  <a:cubicBezTo>
                    <a:pt x="387" y="57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5"/>
                    <a:pt x="387" y="1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Line 291">
              <a:extLst>
                <a:ext uri="{FF2B5EF4-FFF2-40B4-BE49-F238E27FC236}">
                  <a16:creationId xmlns:a16="http://schemas.microsoft.com/office/drawing/2014/main" id="{7108B816-689F-4646-B8C5-44DE92D75D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Line 292">
              <a:extLst>
                <a:ext uri="{FF2B5EF4-FFF2-40B4-BE49-F238E27FC236}">
                  <a16:creationId xmlns:a16="http://schemas.microsoft.com/office/drawing/2014/main" id="{64829641-A4A8-3344-9A57-C8B9F468FE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Line 293">
              <a:extLst>
                <a:ext uri="{FF2B5EF4-FFF2-40B4-BE49-F238E27FC236}">
                  <a16:creationId xmlns:a16="http://schemas.microsoft.com/office/drawing/2014/main" id="{C41242C8-D613-6F48-81BB-7FB314F748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Line 294">
              <a:extLst>
                <a:ext uri="{FF2B5EF4-FFF2-40B4-BE49-F238E27FC236}">
                  <a16:creationId xmlns:a16="http://schemas.microsoft.com/office/drawing/2014/main" id="{87CC651C-5C57-194B-A848-87D833AE64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Line 295">
              <a:extLst>
                <a:ext uri="{FF2B5EF4-FFF2-40B4-BE49-F238E27FC236}">
                  <a16:creationId xmlns:a16="http://schemas.microsoft.com/office/drawing/2014/main" id="{8A30DD18-0332-C64C-94AE-1657A5B41A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296">
              <a:extLst>
                <a:ext uri="{FF2B5EF4-FFF2-40B4-BE49-F238E27FC236}">
                  <a16:creationId xmlns:a16="http://schemas.microsoft.com/office/drawing/2014/main" id="{BA442CBC-C43F-C748-BA32-86D97F38C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2013448"/>
              <a:ext cx="292809" cy="46878"/>
            </a:xfrm>
            <a:custGeom>
              <a:avLst/>
              <a:gdLst>
                <a:gd name="T0" fmla="*/ 387 w 387"/>
                <a:gd name="T1" fmla="*/ 11 h 62"/>
                <a:gd name="T2" fmla="*/ 387 w 387"/>
                <a:gd name="T3" fmla="*/ 52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2 h 62"/>
                <a:gd name="T10" fmla="*/ 0 w 387"/>
                <a:gd name="T11" fmla="*/ 11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1"/>
                  </a:moveTo>
                  <a:cubicBezTo>
                    <a:pt x="387" y="52"/>
                    <a:pt x="387" y="52"/>
                    <a:pt x="387" y="52"/>
                  </a:cubicBezTo>
                  <a:cubicBezTo>
                    <a:pt x="387" y="58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5"/>
                    <a:pt x="387" y="1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Line 297">
              <a:extLst>
                <a:ext uri="{FF2B5EF4-FFF2-40B4-BE49-F238E27FC236}">
                  <a16:creationId xmlns:a16="http://schemas.microsoft.com/office/drawing/2014/main" id="{BFD6479E-7472-EC4E-9B4D-3CF83A0784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Line 298">
              <a:extLst>
                <a:ext uri="{FF2B5EF4-FFF2-40B4-BE49-F238E27FC236}">
                  <a16:creationId xmlns:a16="http://schemas.microsoft.com/office/drawing/2014/main" id="{EC42450C-22B5-6848-AA66-31DEC1C638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Line 299">
              <a:extLst>
                <a:ext uri="{FF2B5EF4-FFF2-40B4-BE49-F238E27FC236}">
                  <a16:creationId xmlns:a16="http://schemas.microsoft.com/office/drawing/2014/main" id="{6109C26C-6256-454B-A92B-11082EE6C7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Line 300">
              <a:extLst>
                <a:ext uri="{FF2B5EF4-FFF2-40B4-BE49-F238E27FC236}">
                  <a16:creationId xmlns:a16="http://schemas.microsoft.com/office/drawing/2014/main" id="{FBE5570E-FF52-2245-8E77-77C596A5CE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Line 301">
              <a:extLst>
                <a:ext uri="{FF2B5EF4-FFF2-40B4-BE49-F238E27FC236}">
                  <a16:creationId xmlns:a16="http://schemas.microsoft.com/office/drawing/2014/main" id="{020CB631-09D5-5548-90F7-5A50D64AF6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02">
              <a:extLst>
                <a:ext uri="{FF2B5EF4-FFF2-40B4-BE49-F238E27FC236}">
                  <a16:creationId xmlns:a16="http://schemas.microsoft.com/office/drawing/2014/main" id="{1D8E4610-0DA7-144D-BE2B-7FE8F208A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1961521"/>
              <a:ext cx="292809" cy="46878"/>
            </a:xfrm>
            <a:custGeom>
              <a:avLst/>
              <a:gdLst>
                <a:gd name="T0" fmla="*/ 387 w 387"/>
                <a:gd name="T1" fmla="*/ 10 h 62"/>
                <a:gd name="T2" fmla="*/ 387 w 387"/>
                <a:gd name="T3" fmla="*/ 51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1 h 62"/>
                <a:gd name="T10" fmla="*/ 0 w 387"/>
                <a:gd name="T11" fmla="*/ 10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0"/>
                  </a:moveTo>
                  <a:cubicBezTo>
                    <a:pt x="387" y="51"/>
                    <a:pt x="387" y="51"/>
                    <a:pt x="387" y="51"/>
                  </a:cubicBezTo>
                  <a:cubicBezTo>
                    <a:pt x="387" y="57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4"/>
                    <a:pt x="387" y="1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Line 303">
              <a:extLst>
                <a:ext uri="{FF2B5EF4-FFF2-40B4-BE49-F238E27FC236}">
                  <a16:creationId xmlns:a16="http://schemas.microsoft.com/office/drawing/2014/main" id="{153B0408-BCF0-BE4A-BB44-886E73E5EA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Line 304">
              <a:extLst>
                <a:ext uri="{FF2B5EF4-FFF2-40B4-BE49-F238E27FC236}">
                  <a16:creationId xmlns:a16="http://schemas.microsoft.com/office/drawing/2014/main" id="{DCA431F3-C316-3B46-AE8C-3F8C9B66F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Line 305">
              <a:extLst>
                <a:ext uri="{FF2B5EF4-FFF2-40B4-BE49-F238E27FC236}">
                  <a16:creationId xmlns:a16="http://schemas.microsoft.com/office/drawing/2014/main" id="{370642B0-F755-2647-BC40-070E026125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Line 306">
              <a:extLst>
                <a:ext uri="{FF2B5EF4-FFF2-40B4-BE49-F238E27FC236}">
                  <a16:creationId xmlns:a16="http://schemas.microsoft.com/office/drawing/2014/main" id="{D19C028E-FC5A-BE4C-A3B6-404B1C6F5E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Line 307">
              <a:extLst>
                <a:ext uri="{FF2B5EF4-FFF2-40B4-BE49-F238E27FC236}">
                  <a16:creationId xmlns:a16="http://schemas.microsoft.com/office/drawing/2014/main" id="{BB08FB81-00A9-1046-8BF0-7E135CB0E9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09" name="Picture 408">
            <a:extLst>
              <a:ext uri="{FF2B5EF4-FFF2-40B4-BE49-F238E27FC236}">
                <a16:creationId xmlns:a16="http://schemas.microsoft.com/office/drawing/2014/main" id="{84296431-0E0B-D14B-8BB7-C68B953C2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301" y="4580388"/>
            <a:ext cx="185335" cy="185335"/>
          </a:xfrm>
          <a:prstGeom prst="rect">
            <a:avLst/>
          </a:prstGeom>
        </p:spPr>
      </p:pic>
      <p:pic>
        <p:nvPicPr>
          <p:cNvPr id="410" name="Picture 409">
            <a:extLst>
              <a:ext uri="{FF2B5EF4-FFF2-40B4-BE49-F238E27FC236}">
                <a16:creationId xmlns:a16="http://schemas.microsoft.com/office/drawing/2014/main" id="{49F9E7E5-4FC1-8F4F-A6F2-BAD0BCEF76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505487" y="4561294"/>
            <a:ext cx="206940" cy="206940"/>
          </a:xfrm>
          <a:prstGeom prst="rect">
            <a:avLst/>
          </a:prstGeom>
        </p:spPr>
      </p:pic>
      <p:pic>
        <p:nvPicPr>
          <p:cNvPr id="411" name="Picture 410">
            <a:extLst>
              <a:ext uri="{FF2B5EF4-FFF2-40B4-BE49-F238E27FC236}">
                <a16:creationId xmlns:a16="http://schemas.microsoft.com/office/drawing/2014/main" id="{994D61FB-2F6A-9242-BE10-9DD40C85F7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3620" y="4580406"/>
            <a:ext cx="187828" cy="1878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412" name="Picture 411">
            <a:extLst>
              <a:ext uri="{FF2B5EF4-FFF2-40B4-BE49-F238E27FC236}">
                <a16:creationId xmlns:a16="http://schemas.microsoft.com/office/drawing/2014/main" id="{8899BD7D-E0B2-A44F-9AA6-CFF6258BC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737" y="4567887"/>
            <a:ext cx="195358" cy="195358"/>
          </a:xfrm>
          <a:prstGeom prst="rect">
            <a:avLst/>
          </a:prstGeom>
        </p:spPr>
      </p:pic>
      <p:grpSp>
        <p:nvGrpSpPr>
          <p:cNvPr id="413" name="Group 412">
            <a:extLst>
              <a:ext uri="{FF2B5EF4-FFF2-40B4-BE49-F238E27FC236}">
                <a16:creationId xmlns:a16="http://schemas.microsoft.com/office/drawing/2014/main" id="{2E4F01F2-60E1-284A-A506-EA8AB093379F}"/>
              </a:ext>
            </a:extLst>
          </p:cNvPr>
          <p:cNvGrpSpPr/>
          <p:nvPr/>
        </p:nvGrpSpPr>
        <p:grpSpPr>
          <a:xfrm>
            <a:off x="6026638" y="4596892"/>
            <a:ext cx="189418" cy="166557"/>
            <a:chOff x="-25591" y="1908152"/>
            <a:chExt cx="292809" cy="257470"/>
          </a:xfrm>
        </p:grpSpPr>
        <p:sp>
          <p:nvSpPr>
            <p:cNvPr id="414" name="Freeform 278">
              <a:extLst>
                <a:ext uri="{FF2B5EF4-FFF2-40B4-BE49-F238E27FC236}">
                  <a16:creationId xmlns:a16="http://schemas.microsoft.com/office/drawing/2014/main" id="{E4AE029B-43B5-9D40-894B-05D776A3C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2066817"/>
              <a:ext cx="292809" cy="46878"/>
            </a:xfrm>
            <a:custGeom>
              <a:avLst/>
              <a:gdLst>
                <a:gd name="T0" fmla="*/ 387 w 387"/>
                <a:gd name="T1" fmla="*/ 10 h 62"/>
                <a:gd name="T2" fmla="*/ 387 w 387"/>
                <a:gd name="T3" fmla="*/ 52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2 h 62"/>
                <a:gd name="T10" fmla="*/ 0 w 387"/>
                <a:gd name="T11" fmla="*/ 10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0"/>
                  </a:moveTo>
                  <a:cubicBezTo>
                    <a:pt x="387" y="52"/>
                    <a:pt x="387" y="52"/>
                    <a:pt x="387" y="52"/>
                  </a:cubicBezTo>
                  <a:cubicBezTo>
                    <a:pt x="387" y="57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5"/>
                    <a:pt x="387" y="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Line 279">
              <a:extLst>
                <a:ext uri="{FF2B5EF4-FFF2-40B4-BE49-F238E27FC236}">
                  <a16:creationId xmlns:a16="http://schemas.microsoft.com/office/drawing/2014/main" id="{8B021341-1856-554F-9B68-CB91EAEB3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Line 280">
              <a:extLst>
                <a:ext uri="{FF2B5EF4-FFF2-40B4-BE49-F238E27FC236}">
                  <a16:creationId xmlns:a16="http://schemas.microsoft.com/office/drawing/2014/main" id="{E4030A9A-4FA8-054C-BAF5-2FD2D83F41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Line 281">
              <a:extLst>
                <a:ext uri="{FF2B5EF4-FFF2-40B4-BE49-F238E27FC236}">
                  <a16:creationId xmlns:a16="http://schemas.microsoft.com/office/drawing/2014/main" id="{C5CCDC8C-FF4D-9D4E-BE07-C105B94BFB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Line 282">
              <a:extLst>
                <a:ext uri="{FF2B5EF4-FFF2-40B4-BE49-F238E27FC236}">
                  <a16:creationId xmlns:a16="http://schemas.microsoft.com/office/drawing/2014/main" id="{FD52364D-EFF5-FC4A-A8E7-29F777BBFB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Line 283">
              <a:extLst>
                <a:ext uri="{FF2B5EF4-FFF2-40B4-BE49-F238E27FC236}">
                  <a16:creationId xmlns:a16="http://schemas.microsoft.com/office/drawing/2014/main" id="{FD884430-12ED-F34C-9AC2-588C8E2AE8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2078356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284">
              <a:extLst>
                <a:ext uri="{FF2B5EF4-FFF2-40B4-BE49-F238E27FC236}">
                  <a16:creationId xmlns:a16="http://schemas.microsoft.com/office/drawing/2014/main" id="{2482A985-6B67-1A4B-B461-A8B35419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2119465"/>
              <a:ext cx="292809" cy="46157"/>
            </a:xfrm>
            <a:custGeom>
              <a:avLst/>
              <a:gdLst>
                <a:gd name="T0" fmla="*/ 387 w 387"/>
                <a:gd name="T1" fmla="*/ 10 h 61"/>
                <a:gd name="T2" fmla="*/ 387 w 387"/>
                <a:gd name="T3" fmla="*/ 51 h 61"/>
                <a:gd name="T4" fmla="*/ 376 w 387"/>
                <a:gd name="T5" fmla="*/ 61 h 61"/>
                <a:gd name="T6" fmla="*/ 11 w 387"/>
                <a:gd name="T7" fmla="*/ 61 h 61"/>
                <a:gd name="T8" fmla="*/ 0 w 387"/>
                <a:gd name="T9" fmla="*/ 51 h 61"/>
                <a:gd name="T10" fmla="*/ 0 w 387"/>
                <a:gd name="T11" fmla="*/ 10 h 61"/>
                <a:gd name="T12" fmla="*/ 11 w 387"/>
                <a:gd name="T13" fmla="*/ 0 h 61"/>
                <a:gd name="T14" fmla="*/ 376 w 387"/>
                <a:gd name="T15" fmla="*/ 0 h 61"/>
                <a:gd name="T16" fmla="*/ 387 w 387"/>
                <a:gd name="T17" fmla="*/ 1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1">
                  <a:moveTo>
                    <a:pt x="387" y="10"/>
                  </a:moveTo>
                  <a:cubicBezTo>
                    <a:pt x="387" y="51"/>
                    <a:pt x="387" y="51"/>
                    <a:pt x="387" y="51"/>
                  </a:cubicBezTo>
                  <a:cubicBezTo>
                    <a:pt x="387" y="57"/>
                    <a:pt x="382" y="61"/>
                    <a:pt x="376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5" y="61"/>
                    <a:pt x="0" y="57"/>
                    <a:pt x="0" y="5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4"/>
                    <a:pt x="387" y="1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Line 285">
              <a:extLst>
                <a:ext uri="{FF2B5EF4-FFF2-40B4-BE49-F238E27FC236}">
                  <a16:creationId xmlns:a16="http://schemas.microsoft.com/office/drawing/2014/main" id="{C43686CE-285D-0B4D-9B67-01F5246906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Line 286">
              <a:extLst>
                <a:ext uri="{FF2B5EF4-FFF2-40B4-BE49-F238E27FC236}">
                  <a16:creationId xmlns:a16="http://schemas.microsoft.com/office/drawing/2014/main" id="{EDCBC537-836B-2B4C-BF25-A05A62F5C7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Line 287">
              <a:extLst>
                <a:ext uri="{FF2B5EF4-FFF2-40B4-BE49-F238E27FC236}">
                  <a16:creationId xmlns:a16="http://schemas.microsoft.com/office/drawing/2014/main" id="{F380F90A-66F2-A846-A6A9-8F5687D0E4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Line 288">
              <a:extLst>
                <a:ext uri="{FF2B5EF4-FFF2-40B4-BE49-F238E27FC236}">
                  <a16:creationId xmlns:a16="http://schemas.microsoft.com/office/drawing/2014/main" id="{D6E55A69-DD43-E941-BD00-F51CB30104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Line 289">
              <a:extLst>
                <a:ext uri="{FF2B5EF4-FFF2-40B4-BE49-F238E27FC236}">
                  <a16:creationId xmlns:a16="http://schemas.microsoft.com/office/drawing/2014/main" id="{A5D37E68-18B5-1C43-9A55-7D6012EF9D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2131004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290">
              <a:extLst>
                <a:ext uri="{FF2B5EF4-FFF2-40B4-BE49-F238E27FC236}">
                  <a16:creationId xmlns:a16="http://schemas.microsoft.com/office/drawing/2014/main" id="{7C3CE3C0-1449-B944-BDE8-280B348E2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1908152"/>
              <a:ext cx="292809" cy="46878"/>
            </a:xfrm>
            <a:custGeom>
              <a:avLst/>
              <a:gdLst>
                <a:gd name="T0" fmla="*/ 387 w 387"/>
                <a:gd name="T1" fmla="*/ 11 h 62"/>
                <a:gd name="T2" fmla="*/ 387 w 387"/>
                <a:gd name="T3" fmla="*/ 52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2 h 62"/>
                <a:gd name="T10" fmla="*/ 0 w 387"/>
                <a:gd name="T11" fmla="*/ 11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1"/>
                  </a:moveTo>
                  <a:cubicBezTo>
                    <a:pt x="387" y="52"/>
                    <a:pt x="387" y="52"/>
                    <a:pt x="387" y="52"/>
                  </a:cubicBezTo>
                  <a:cubicBezTo>
                    <a:pt x="387" y="57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5"/>
                    <a:pt x="387" y="1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Line 291">
              <a:extLst>
                <a:ext uri="{FF2B5EF4-FFF2-40B4-BE49-F238E27FC236}">
                  <a16:creationId xmlns:a16="http://schemas.microsoft.com/office/drawing/2014/main" id="{D0BD626F-155B-AA4E-80C1-A893BE5820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Line 292">
              <a:extLst>
                <a:ext uri="{FF2B5EF4-FFF2-40B4-BE49-F238E27FC236}">
                  <a16:creationId xmlns:a16="http://schemas.microsoft.com/office/drawing/2014/main" id="{A0EAEB1E-82F7-B046-B5C5-9FC23F7C97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Line 293">
              <a:extLst>
                <a:ext uri="{FF2B5EF4-FFF2-40B4-BE49-F238E27FC236}">
                  <a16:creationId xmlns:a16="http://schemas.microsoft.com/office/drawing/2014/main" id="{B0E6FBD7-83DE-0C4B-9519-E8928499E4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Line 294">
              <a:extLst>
                <a:ext uri="{FF2B5EF4-FFF2-40B4-BE49-F238E27FC236}">
                  <a16:creationId xmlns:a16="http://schemas.microsoft.com/office/drawing/2014/main" id="{484B3772-4324-B84B-B0E3-8DAFCFA19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Line 295">
              <a:extLst>
                <a:ext uri="{FF2B5EF4-FFF2-40B4-BE49-F238E27FC236}">
                  <a16:creationId xmlns:a16="http://schemas.microsoft.com/office/drawing/2014/main" id="{FA332075-B889-F04A-9494-570433D099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1920413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296">
              <a:extLst>
                <a:ext uri="{FF2B5EF4-FFF2-40B4-BE49-F238E27FC236}">
                  <a16:creationId xmlns:a16="http://schemas.microsoft.com/office/drawing/2014/main" id="{A51DA0BB-C419-4341-A062-EC174899A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2013448"/>
              <a:ext cx="292809" cy="46878"/>
            </a:xfrm>
            <a:custGeom>
              <a:avLst/>
              <a:gdLst>
                <a:gd name="T0" fmla="*/ 387 w 387"/>
                <a:gd name="T1" fmla="*/ 11 h 62"/>
                <a:gd name="T2" fmla="*/ 387 w 387"/>
                <a:gd name="T3" fmla="*/ 52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2 h 62"/>
                <a:gd name="T10" fmla="*/ 0 w 387"/>
                <a:gd name="T11" fmla="*/ 11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1"/>
                  </a:moveTo>
                  <a:cubicBezTo>
                    <a:pt x="387" y="52"/>
                    <a:pt x="387" y="52"/>
                    <a:pt x="387" y="52"/>
                  </a:cubicBezTo>
                  <a:cubicBezTo>
                    <a:pt x="387" y="58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5"/>
                    <a:pt x="387" y="1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Line 297">
              <a:extLst>
                <a:ext uri="{FF2B5EF4-FFF2-40B4-BE49-F238E27FC236}">
                  <a16:creationId xmlns:a16="http://schemas.microsoft.com/office/drawing/2014/main" id="{B1A8FC1F-D04D-6E4A-BF31-76CC42FFD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Line 298">
              <a:extLst>
                <a:ext uri="{FF2B5EF4-FFF2-40B4-BE49-F238E27FC236}">
                  <a16:creationId xmlns:a16="http://schemas.microsoft.com/office/drawing/2014/main" id="{E34BCF48-60B2-364B-913A-1266155890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Line 299">
              <a:extLst>
                <a:ext uri="{FF2B5EF4-FFF2-40B4-BE49-F238E27FC236}">
                  <a16:creationId xmlns:a16="http://schemas.microsoft.com/office/drawing/2014/main" id="{241A04C4-0397-5D4B-8F74-5240281FC1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Line 300">
              <a:extLst>
                <a:ext uri="{FF2B5EF4-FFF2-40B4-BE49-F238E27FC236}">
                  <a16:creationId xmlns:a16="http://schemas.microsoft.com/office/drawing/2014/main" id="{F717FFE0-9417-024B-ADE2-F8BE3B0FE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Line 301">
              <a:extLst>
                <a:ext uri="{FF2B5EF4-FFF2-40B4-BE49-F238E27FC236}">
                  <a16:creationId xmlns:a16="http://schemas.microsoft.com/office/drawing/2014/main" id="{1282600F-C445-3244-807D-868B70AF82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2025708"/>
              <a:ext cx="0" cy="23079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302">
              <a:extLst>
                <a:ext uri="{FF2B5EF4-FFF2-40B4-BE49-F238E27FC236}">
                  <a16:creationId xmlns:a16="http://schemas.microsoft.com/office/drawing/2014/main" id="{A42767EE-A91C-014B-B57F-B969BE170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91" y="1961521"/>
              <a:ext cx="292809" cy="46878"/>
            </a:xfrm>
            <a:custGeom>
              <a:avLst/>
              <a:gdLst>
                <a:gd name="T0" fmla="*/ 387 w 387"/>
                <a:gd name="T1" fmla="*/ 10 h 62"/>
                <a:gd name="T2" fmla="*/ 387 w 387"/>
                <a:gd name="T3" fmla="*/ 51 h 62"/>
                <a:gd name="T4" fmla="*/ 376 w 387"/>
                <a:gd name="T5" fmla="*/ 62 h 62"/>
                <a:gd name="T6" fmla="*/ 11 w 387"/>
                <a:gd name="T7" fmla="*/ 62 h 62"/>
                <a:gd name="T8" fmla="*/ 0 w 387"/>
                <a:gd name="T9" fmla="*/ 51 h 62"/>
                <a:gd name="T10" fmla="*/ 0 w 387"/>
                <a:gd name="T11" fmla="*/ 10 h 62"/>
                <a:gd name="T12" fmla="*/ 11 w 387"/>
                <a:gd name="T13" fmla="*/ 0 h 62"/>
                <a:gd name="T14" fmla="*/ 376 w 387"/>
                <a:gd name="T15" fmla="*/ 0 h 62"/>
                <a:gd name="T16" fmla="*/ 387 w 38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62">
                  <a:moveTo>
                    <a:pt x="387" y="10"/>
                  </a:moveTo>
                  <a:cubicBezTo>
                    <a:pt x="387" y="51"/>
                    <a:pt x="387" y="51"/>
                    <a:pt x="387" y="51"/>
                  </a:cubicBezTo>
                  <a:cubicBezTo>
                    <a:pt x="387" y="57"/>
                    <a:pt x="382" y="62"/>
                    <a:pt x="376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4"/>
                    <a:pt x="387" y="1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Line 303">
              <a:extLst>
                <a:ext uri="{FF2B5EF4-FFF2-40B4-BE49-F238E27FC236}">
                  <a16:creationId xmlns:a16="http://schemas.microsoft.com/office/drawing/2014/main" id="{8242B06A-C4EB-194F-A4AF-B80C90155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1888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Line 304">
              <a:extLst>
                <a:ext uri="{FF2B5EF4-FFF2-40B4-BE49-F238E27FC236}">
                  <a16:creationId xmlns:a16="http://schemas.microsoft.com/office/drawing/2014/main" id="{5DFC2EB5-58D3-154D-A760-DD08F89148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Line 305">
              <a:extLst>
                <a:ext uri="{FF2B5EF4-FFF2-40B4-BE49-F238E27FC236}">
                  <a16:creationId xmlns:a16="http://schemas.microsoft.com/office/drawing/2014/main" id="{23384FBF-746B-ED43-8637-CE5A7E709B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39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Line 306">
              <a:extLst>
                <a:ext uri="{FF2B5EF4-FFF2-40B4-BE49-F238E27FC236}">
                  <a16:creationId xmlns:a16="http://schemas.microsoft.com/office/drawing/2014/main" id="{43D110D0-415D-284E-8D64-6416ACBAD0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1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Line 307">
              <a:extLst>
                <a:ext uri="{FF2B5EF4-FFF2-40B4-BE49-F238E27FC236}">
                  <a16:creationId xmlns:a16="http://schemas.microsoft.com/office/drawing/2014/main" id="{884B68B9-6C49-9048-AB5B-C2671FE18D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24" y="1972339"/>
              <a:ext cx="0" cy="2380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44" name="Picture 443">
            <a:extLst>
              <a:ext uri="{FF2B5EF4-FFF2-40B4-BE49-F238E27FC236}">
                <a16:creationId xmlns:a16="http://schemas.microsoft.com/office/drawing/2014/main" id="{93A8F870-3A8E-7F4C-B628-8F6D23B873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6864" y="4577096"/>
            <a:ext cx="175335" cy="175335"/>
          </a:xfrm>
          <a:prstGeom prst="rect">
            <a:avLst/>
          </a:prstGeom>
        </p:spPr>
      </p:pic>
      <p:sp>
        <p:nvSpPr>
          <p:cNvPr id="445" name="TextBox 444">
            <a:extLst>
              <a:ext uri="{FF2B5EF4-FFF2-40B4-BE49-F238E27FC236}">
                <a16:creationId xmlns:a16="http://schemas.microsoft.com/office/drawing/2014/main" id="{04BA457F-76D3-6243-9939-53E88489FBD5}"/>
              </a:ext>
            </a:extLst>
          </p:cNvPr>
          <p:cNvSpPr txBox="1"/>
          <p:nvPr/>
        </p:nvSpPr>
        <p:spPr>
          <a:xfrm>
            <a:off x="1224402" y="4577096"/>
            <a:ext cx="835485" cy="230832"/>
          </a:xfrm>
          <a:prstGeom prst="rect">
            <a:avLst/>
          </a:prstGeom>
          <a:noFill/>
        </p:spPr>
        <p:txBody>
          <a:bodyPr vert="horz" wrap="non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dirty="0"/>
              <a:t>Kubernetes</a:t>
            </a:r>
          </a:p>
        </p:txBody>
      </p:sp>
      <p:sp>
        <p:nvSpPr>
          <p:cNvPr id="446" name="TextBox 445">
            <a:extLst>
              <a:ext uri="{FF2B5EF4-FFF2-40B4-BE49-F238E27FC236}">
                <a16:creationId xmlns:a16="http://schemas.microsoft.com/office/drawing/2014/main" id="{1F5BD19A-3B06-B947-A199-BB50F35DC511}"/>
              </a:ext>
            </a:extLst>
          </p:cNvPr>
          <p:cNvSpPr txBox="1"/>
          <p:nvPr/>
        </p:nvSpPr>
        <p:spPr>
          <a:xfrm>
            <a:off x="2403883" y="4577096"/>
            <a:ext cx="609462" cy="230832"/>
          </a:xfrm>
          <a:prstGeom prst="rect">
            <a:avLst/>
          </a:prstGeom>
          <a:noFill/>
        </p:spPr>
        <p:txBody>
          <a:bodyPr vert="horz" wrap="non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dirty="0" err="1"/>
              <a:t>Fluentd</a:t>
            </a:r>
            <a:endParaRPr lang="en-US" sz="1000" dirty="0"/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BA02EEAD-06B5-F542-AAA6-D50330C5F668}"/>
              </a:ext>
            </a:extLst>
          </p:cNvPr>
          <p:cNvSpPr txBox="1"/>
          <p:nvPr/>
        </p:nvSpPr>
        <p:spPr>
          <a:xfrm>
            <a:off x="3616104" y="4582665"/>
            <a:ext cx="872355" cy="230832"/>
          </a:xfrm>
          <a:prstGeom prst="rect">
            <a:avLst/>
          </a:prstGeom>
          <a:noFill/>
        </p:spPr>
        <p:txBody>
          <a:bodyPr vert="horz" wrap="non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dirty="0"/>
              <a:t>Prometheus</a:t>
            </a: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5085A019-8B0A-0246-926E-45758F364705}"/>
              </a:ext>
            </a:extLst>
          </p:cNvPr>
          <p:cNvSpPr txBox="1"/>
          <p:nvPr/>
        </p:nvSpPr>
        <p:spPr>
          <a:xfrm>
            <a:off x="4933286" y="4585820"/>
            <a:ext cx="580608" cy="230832"/>
          </a:xfrm>
          <a:prstGeom prst="rect">
            <a:avLst/>
          </a:prstGeom>
          <a:noFill/>
        </p:spPr>
        <p:txBody>
          <a:bodyPr vert="horz" wrap="non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dirty="0" err="1"/>
              <a:t>Kibana</a:t>
            </a:r>
            <a:endParaRPr lang="en-US" sz="1000" dirty="0"/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28E62AAD-E30E-3142-8F17-0FBCC6D51D45}"/>
              </a:ext>
            </a:extLst>
          </p:cNvPr>
          <p:cNvSpPr txBox="1"/>
          <p:nvPr/>
        </p:nvSpPr>
        <p:spPr>
          <a:xfrm>
            <a:off x="6164921" y="4580091"/>
            <a:ext cx="724878" cy="230832"/>
          </a:xfrm>
          <a:prstGeom prst="rect">
            <a:avLst/>
          </a:prstGeom>
          <a:noFill/>
        </p:spPr>
        <p:txBody>
          <a:bodyPr vert="horz" wrap="non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dirty="0"/>
              <a:t>Hyperflex</a:t>
            </a:r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8A55E3E3-A965-1947-98D2-2483D2473A20}"/>
              </a:ext>
            </a:extLst>
          </p:cNvPr>
          <p:cNvSpPr txBox="1"/>
          <p:nvPr/>
        </p:nvSpPr>
        <p:spPr>
          <a:xfrm>
            <a:off x="7400240" y="4585820"/>
            <a:ext cx="546945" cy="230832"/>
          </a:xfrm>
          <a:prstGeom prst="rect">
            <a:avLst/>
          </a:prstGeom>
          <a:noFill/>
        </p:spPr>
        <p:txBody>
          <a:bodyPr vert="horz" wrap="non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dirty="0" err="1"/>
              <a:t>Contiv</a:t>
            </a:r>
            <a:endParaRPr lang="en-US" sz="1000" dirty="0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28FAF290-8696-A848-8113-5D76F2C5746C}"/>
              </a:ext>
            </a:extLst>
          </p:cNvPr>
          <p:cNvSpPr/>
          <p:nvPr/>
        </p:nvSpPr>
        <p:spPr bwMode="auto">
          <a:xfrm>
            <a:off x="457200" y="3156619"/>
            <a:ext cx="4114800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r>
              <a:rPr lang="en-US" sz="1400" dirty="0">
                <a:solidFill>
                  <a:schemeClr val="bg2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Storage (Hyperflex)</a:t>
            </a: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5BF79DBE-3635-3541-B5D6-0E35388A08AA}"/>
              </a:ext>
            </a:extLst>
          </p:cNvPr>
          <p:cNvSpPr/>
          <p:nvPr/>
        </p:nvSpPr>
        <p:spPr bwMode="auto">
          <a:xfrm>
            <a:off x="457200" y="4016955"/>
            <a:ext cx="8234166" cy="4358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r>
              <a:rPr lang="en-US" sz="1400" dirty="0">
                <a:solidFill>
                  <a:schemeClr val="bg2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Networking (e.g. Nexus 9K or other)</a:t>
            </a: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ED588F1A-8F1A-C34D-B13D-5508C4C72DF9}"/>
              </a:ext>
            </a:extLst>
          </p:cNvPr>
          <p:cNvSpPr/>
          <p:nvPr/>
        </p:nvSpPr>
        <p:spPr bwMode="auto">
          <a:xfrm>
            <a:off x="457200" y="3586787"/>
            <a:ext cx="8229600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r>
              <a:rPr lang="en-US" sz="1400" dirty="0">
                <a:solidFill>
                  <a:schemeClr val="bg2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Compute Hardware (UCS)</a:t>
            </a:r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A643B6F9-BE3E-4244-9AD3-9D8159B67344}"/>
              </a:ext>
            </a:extLst>
          </p:cNvPr>
          <p:cNvSpPr/>
          <p:nvPr/>
        </p:nvSpPr>
        <p:spPr bwMode="auto">
          <a:xfrm>
            <a:off x="4572000" y="3154739"/>
            <a:ext cx="4114800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r>
              <a:rPr lang="en-US" sz="1400" dirty="0">
                <a:solidFill>
                  <a:schemeClr val="bg2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Hypervisor Layer (HyperFlex/VMW)</a:t>
            </a:r>
          </a:p>
        </p:txBody>
      </p:sp>
      <p:sp>
        <p:nvSpPr>
          <p:cNvPr id="455" name="Rounded Rectangle 454">
            <a:extLst>
              <a:ext uri="{FF2B5EF4-FFF2-40B4-BE49-F238E27FC236}">
                <a16:creationId xmlns:a16="http://schemas.microsoft.com/office/drawing/2014/main" id="{165565A7-CB27-1740-AAF1-2E5C06142619}"/>
              </a:ext>
            </a:extLst>
          </p:cNvPr>
          <p:cNvSpPr/>
          <p:nvPr/>
        </p:nvSpPr>
        <p:spPr bwMode="auto">
          <a:xfrm>
            <a:off x="3013345" y="2822343"/>
            <a:ext cx="697659" cy="288032"/>
          </a:xfrm>
          <a:prstGeom prst="roundRect">
            <a:avLst/>
          </a:prstGeom>
          <a:solidFill>
            <a:schemeClr val="bg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r>
              <a:rPr lang="en-US" sz="1000" dirty="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ea typeface="Arial" pitchFamily="-107" charset="0"/>
                <a:cs typeface="Arial" pitchFamily="-107" charset="0"/>
                <a:sym typeface="Arial" pitchFamily="-107" charset="0"/>
              </a:rPr>
              <a:t>VM</a:t>
            </a:r>
          </a:p>
        </p:txBody>
      </p:sp>
    </p:spTree>
    <p:extLst>
      <p:ext uri="{BB962C8B-B14F-4D97-AF65-F5344CB8AC3E}">
        <p14:creationId xmlns:p14="http://schemas.microsoft.com/office/powerpoint/2010/main" val="134932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ooter Placeholder 30">
            <a:extLst>
              <a:ext uri="{FF2B5EF4-FFF2-40B4-BE49-F238E27FC236}">
                <a16:creationId xmlns:a16="http://schemas.microsoft.com/office/drawing/2014/main" id="{DA125EBE-9496-4A4B-B58D-6E82FE94BB0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610729"/>
            <a:r>
              <a:rPr lang="en-GB"/>
              <a:t>BRKCLD-1153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D3923D8-C20D-C94E-AECD-D9CFCDDC5D32}"/>
              </a:ext>
            </a:extLst>
          </p:cNvPr>
          <p:cNvGrpSpPr/>
          <p:nvPr/>
        </p:nvGrpSpPr>
        <p:grpSpPr>
          <a:xfrm>
            <a:off x="757518" y="1149747"/>
            <a:ext cx="7704349" cy="3438749"/>
            <a:chOff x="757518" y="1149747"/>
            <a:chExt cx="7704349" cy="3438749"/>
          </a:xfrm>
        </p:grpSpPr>
        <p:sp>
          <p:nvSpPr>
            <p:cNvPr id="142" name="Flowchart: Process 6">
              <a:extLst>
                <a:ext uri="{FF2B5EF4-FFF2-40B4-BE49-F238E27FC236}">
                  <a16:creationId xmlns:a16="http://schemas.microsoft.com/office/drawing/2014/main" id="{DE60B2B2-9026-324F-80E0-0A23E9DD3571}"/>
                </a:ext>
              </a:extLst>
            </p:cNvPr>
            <p:cNvSpPr/>
            <p:nvPr/>
          </p:nvSpPr>
          <p:spPr>
            <a:xfrm>
              <a:off x="3511156" y="4392740"/>
              <a:ext cx="2033066" cy="191456"/>
            </a:xfrm>
            <a:prstGeom prst="flowChartProcess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143" name="Rounded Rectangle 229">
              <a:extLst>
                <a:ext uri="{FF2B5EF4-FFF2-40B4-BE49-F238E27FC236}">
                  <a16:creationId xmlns:a16="http://schemas.microsoft.com/office/drawing/2014/main" id="{EEC1A9B7-9B4E-8F43-B323-598F365E1F55}"/>
                </a:ext>
              </a:extLst>
            </p:cNvPr>
            <p:cNvSpPr/>
            <p:nvPr/>
          </p:nvSpPr>
          <p:spPr>
            <a:xfrm>
              <a:off x="6431899" y="1202194"/>
              <a:ext cx="2029968" cy="3212021"/>
            </a:xfrm>
            <a:prstGeom prst="roundRect">
              <a:avLst>
                <a:gd name="adj" fmla="val 5506"/>
              </a:avLst>
            </a:prstGeom>
            <a:solidFill>
              <a:schemeClr val="tx2"/>
            </a:solidFill>
            <a:ln w="1270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0" tIns="45720" rIns="0" bIns="45720" anchor="t"/>
            <a:lstStyle/>
            <a:p>
              <a:pPr marL="0" marR="0" lvl="0" indent="0" algn="ct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ＭＳ Ｐゴシック" charset="0"/>
                <a:cs typeface="CiscoSansTT Light" panose="020B0503020201020303" pitchFamily="34" charset="0"/>
                <a:sym typeface="Arial"/>
              </a:endParaRPr>
            </a:p>
          </p:txBody>
        </p:sp>
        <p:sp>
          <p:nvSpPr>
            <p:cNvPr id="144" name="Rounded Rectangle 229">
              <a:extLst>
                <a:ext uri="{FF2B5EF4-FFF2-40B4-BE49-F238E27FC236}">
                  <a16:creationId xmlns:a16="http://schemas.microsoft.com/office/drawing/2014/main" id="{DC676268-2315-1741-85B4-295687EFE107}"/>
                </a:ext>
              </a:extLst>
            </p:cNvPr>
            <p:cNvSpPr/>
            <p:nvPr/>
          </p:nvSpPr>
          <p:spPr>
            <a:xfrm>
              <a:off x="757518" y="1202194"/>
              <a:ext cx="2033066" cy="3212021"/>
            </a:xfrm>
            <a:prstGeom prst="roundRect">
              <a:avLst>
                <a:gd name="adj" fmla="val 4997"/>
              </a:avLst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lIns="0" tIns="45720" rIns="0" bIns="45720" anchor="t"/>
            <a:lstStyle/>
            <a:p>
              <a:pPr marL="0" marR="0" lvl="0" indent="0" algn="ct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ＭＳ Ｐゴシック" charset="0"/>
                  <a:cs typeface="CiscoSansTT Light" panose="020B0503020201020303" pitchFamily="34" charset="0"/>
                  <a:sym typeface="Arial"/>
                </a:rPr>
                <a:t>On-premises environment</a:t>
              </a:r>
            </a:p>
          </p:txBody>
        </p:sp>
        <p:sp>
          <p:nvSpPr>
            <p:cNvPr id="145" name="Rectangle: Rounded Corners 103">
              <a:extLst>
                <a:ext uri="{FF2B5EF4-FFF2-40B4-BE49-F238E27FC236}">
                  <a16:creationId xmlns:a16="http://schemas.microsoft.com/office/drawing/2014/main" id="{68E8FCF7-7643-4C40-8EB9-E8B66F5ED134}"/>
                </a:ext>
              </a:extLst>
            </p:cNvPr>
            <p:cNvSpPr/>
            <p:nvPr/>
          </p:nvSpPr>
          <p:spPr>
            <a:xfrm>
              <a:off x="813207" y="4036684"/>
              <a:ext cx="1899432" cy="269635"/>
            </a:xfrm>
            <a:prstGeom prst="roundRect">
              <a:avLst>
                <a:gd name="adj" fmla="val 19659"/>
              </a:avLst>
            </a:prstGeom>
            <a:solidFill>
              <a:srgbClr val="007996"/>
            </a:solidFill>
            <a:ln w="1905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ＭＳ Ｐゴシック" charset="0"/>
                </a:rPr>
                <a:t>Cisco Nexus9K / ACI</a:t>
              </a:r>
            </a:p>
          </p:txBody>
        </p:sp>
        <p:sp>
          <p:nvSpPr>
            <p:cNvPr id="150" name="Rectangle: Rounded Corners 48">
              <a:extLst>
                <a:ext uri="{FF2B5EF4-FFF2-40B4-BE49-F238E27FC236}">
                  <a16:creationId xmlns:a16="http://schemas.microsoft.com/office/drawing/2014/main" id="{3C35EC10-7C0A-7C4A-83B2-6F0217DBCA7F}"/>
                </a:ext>
              </a:extLst>
            </p:cNvPr>
            <p:cNvSpPr/>
            <p:nvPr/>
          </p:nvSpPr>
          <p:spPr>
            <a:xfrm>
              <a:off x="813207" y="3709338"/>
              <a:ext cx="1899432" cy="269635"/>
            </a:xfrm>
            <a:prstGeom prst="roundRect">
              <a:avLst>
                <a:gd name="adj" fmla="val 19659"/>
              </a:avLst>
            </a:prstGeom>
            <a:solidFill>
              <a:srgbClr val="007996"/>
            </a:solidFill>
            <a:ln w="1905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ＭＳ Ｐゴシック" charset="0"/>
                </a:rPr>
                <a:t>Cisco HyperFlex / UCS</a:t>
              </a:r>
            </a:p>
          </p:txBody>
        </p:sp>
        <p:sp>
          <p:nvSpPr>
            <p:cNvPr id="277" name="Rectangle: Rounded Corners 50">
              <a:extLst>
                <a:ext uri="{FF2B5EF4-FFF2-40B4-BE49-F238E27FC236}">
                  <a16:creationId xmlns:a16="http://schemas.microsoft.com/office/drawing/2014/main" id="{973184AC-4CEA-A741-ACCE-170E26D746FA}"/>
                </a:ext>
              </a:extLst>
            </p:cNvPr>
            <p:cNvSpPr/>
            <p:nvPr/>
          </p:nvSpPr>
          <p:spPr>
            <a:xfrm>
              <a:off x="6520603" y="4018022"/>
              <a:ext cx="1899432" cy="269635"/>
            </a:xfrm>
            <a:prstGeom prst="roundRect">
              <a:avLst>
                <a:gd name="adj" fmla="val 1965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rPr>
                <a:t>       VPC</a:t>
              </a:r>
            </a:p>
          </p:txBody>
        </p:sp>
        <p:sp>
          <p:nvSpPr>
            <p:cNvPr id="278" name="Rectangle: Rounded Corners 52">
              <a:extLst>
                <a:ext uri="{FF2B5EF4-FFF2-40B4-BE49-F238E27FC236}">
                  <a16:creationId xmlns:a16="http://schemas.microsoft.com/office/drawing/2014/main" id="{039EC9EE-C5E4-FA4F-92AD-809B3BEB7969}"/>
                </a:ext>
              </a:extLst>
            </p:cNvPr>
            <p:cNvSpPr/>
            <p:nvPr/>
          </p:nvSpPr>
          <p:spPr>
            <a:xfrm>
              <a:off x="6520603" y="3690676"/>
              <a:ext cx="1899432" cy="269635"/>
            </a:xfrm>
            <a:prstGeom prst="roundRect">
              <a:avLst>
                <a:gd name="adj" fmla="val 1965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3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ＭＳ Ｐゴシック" charset="0"/>
                  <a:cs typeface="+mn-cs"/>
                </a:rPr>
                <a:t>EC2 / EBS</a:t>
              </a:r>
              <a:endParaRPr kumimoji="0" lang="en-US" sz="12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ＭＳ Ｐゴシック" charset="0"/>
                <a:cs typeface="+mn-cs"/>
              </a:endParaRPr>
            </a:p>
          </p:txBody>
        </p:sp>
        <p:sp>
          <p:nvSpPr>
            <p:cNvPr id="279" name="Rectangle: Rounded Corners 63">
              <a:extLst>
                <a:ext uri="{FF2B5EF4-FFF2-40B4-BE49-F238E27FC236}">
                  <a16:creationId xmlns:a16="http://schemas.microsoft.com/office/drawing/2014/main" id="{FCE928A3-9D2B-4F4E-AA6A-E0FC8B655B23}"/>
                </a:ext>
              </a:extLst>
            </p:cNvPr>
            <p:cNvSpPr/>
            <p:nvPr/>
          </p:nvSpPr>
          <p:spPr>
            <a:xfrm>
              <a:off x="6520603" y="2673306"/>
              <a:ext cx="1899432" cy="269635"/>
            </a:xfrm>
            <a:prstGeom prst="roundRect">
              <a:avLst>
                <a:gd name="adj" fmla="val 1965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-3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ＭＳ Ｐゴシック" charset="0"/>
                  <a:cs typeface="+mn-cs"/>
                </a:rPr>
                <a:t> Elastic Container Registry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280" name="Rectangle: Rounded Corners 19">
              <a:extLst>
                <a:ext uri="{FF2B5EF4-FFF2-40B4-BE49-F238E27FC236}">
                  <a16:creationId xmlns:a16="http://schemas.microsoft.com/office/drawing/2014/main" id="{D0B039F4-7C85-384E-B9E7-32E34374F4FA}"/>
                </a:ext>
              </a:extLst>
            </p:cNvPr>
            <p:cNvSpPr/>
            <p:nvPr/>
          </p:nvSpPr>
          <p:spPr>
            <a:xfrm>
              <a:off x="834264" y="3042695"/>
              <a:ext cx="7547383" cy="57274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16D54534-1D90-7849-99E2-433B1590349E}"/>
                </a:ext>
              </a:extLst>
            </p:cNvPr>
            <p:cNvSpPr/>
            <p:nvPr/>
          </p:nvSpPr>
          <p:spPr>
            <a:xfrm>
              <a:off x="3797861" y="3106791"/>
              <a:ext cx="159050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ＭＳ Ｐゴシック" charset="0"/>
                </a:rPr>
                <a:t>Identity and Access 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ＭＳ Ｐゴシック" charset="0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ＭＳ Ｐゴシック" charset="0"/>
                </a:rPr>
                <a:t>Management (IAM)</a:t>
              </a:r>
            </a:p>
          </p:txBody>
        </p: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F55378D1-7A94-CF4C-87ED-961DB0A6C948}"/>
                </a:ext>
              </a:extLst>
            </p:cNvPr>
            <p:cNvCxnSpPr>
              <a:cxnSpLocks/>
            </p:cNvCxnSpPr>
            <p:nvPr/>
          </p:nvCxnSpPr>
          <p:spPr>
            <a:xfrm>
              <a:off x="3441752" y="3096962"/>
              <a:ext cx="0" cy="391904"/>
            </a:xfrm>
            <a:prstGeom prst="line">
              <a:avLst/>
            </a:prstGeom>
            <a:solidFill>
              <a:schemeClr val="accent2">
                <a:lumMod val="50000"/>
              </a:schemeClr>
            </a:solidFill>
            <a:ln w="254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3" name="Graphic 15">
              <a:extLst>
                <a:ext uri="{FF2B5EF4-FFF2-40B4-BE49-F238E27FC236}">
                  <a16:creationId xmlns:a16="http://schemas.microsoft.com/office/drawing/2014/main" id="{B35472C7-D085-EF41-B8CC-49E36DBCCA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1694" b="21676"/>
            <a:stretch/>
          </p:blipFill>
          <p:spPr>
            <a:xfrm>
              <a:off x="6534153" y="2718582"/>
              <a:ext cx="180737" cy="180000"/>
            </a:xfrm>
            <a:prstGeom prst="rect">
              <a:avLst/>
            </a:prstGeom>
          </p:spPr>
        </p:pic>
        <p:pic>
          <p:nvPicPr>
            <p:cNvPr id="284" name="Graphic 2">
              <a:extLst>
                <a:ext uri="{FF2B5EF4-FFF2-40B4-BE49-F238E27FC236}">
                  <a16:creationId xmlns:a16="http://schemas.microsoft.com/office/drawing/2014/main" id="{9443231C-0ED0-AB43-B8F5-5C4F555992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20696"/>
            <a:stretch/>
          </p:blipFill>
          <p:spPr>
            <a:xfrm>
              <a:off x="6910415" y="3724394"/>
              <a:ext cx="181580" cy="180000"/>
            </a:xfrm>
            <a:prstGeom prst="rect">
              <a:avLst/>
            </a:prstGeom>
          </p:spPr>
        </p:pic>
        <p:pic>
          <p:nvPicPr>
            <p:cNvPr id="285" name="Graphic 2">
              <a:extLst>
                <a:ext uri="{FF2B5EF4-FFF2-40B4-BE49-F238E27FC236}">
                  <a16:creationId xmlns:a16="http://schemas.microsoft.com/office/drawing/2014/main" id="{A8E7FE18-1635-4A4C-996A-76F2CFFC6D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b="38392"/>
            <a:stretch/>
          </p:blipFill>
          <p:spPr>
            <a:xfrm>
              <a:off x="3471402" y="3178287"/>
              <a:ext cx="321327" cy="320040"/>
            </a:xfrm>
            <a:prstGeom prst="rect">
              <a:avLst/>
            </a:prstGeom>
          </p:spPr>
        </p:pic>
        <p:pic>
          <p:nvPicPr>
            <p:cNvPr id="286" name="Graphic 2">
              <a:extLst>
                <a:ext uri="{FF2B5EF4-FFF2-40B4-BE49-F238E27FC236}">
                  <a16:creationId xmlns:a16="http://schemas.microsoft.com/office/drawing/2014/main" id="{E83C6A5F-8613-D448-B224-E208908A7E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b="38392"/>
            <a:stretch/>
          </p:blipFill>
          <p:spPr>
            <a:xfrm>
              <a:off x="5363156" y="3178287"/>
              <a:ext cx="321327" cy="320040"/>
            </a:xfrm>
            <a:prstGeom prst="rect">
              <a:avLst/>
            </a:prstGeom>
          </p:spPr>
        </p:pic>
        <p:pic>
          <p:nvPicPr>
            <p:cNvPr id="287" name="Graphic 7">
              <a:extLst>
                <a:ext uri="{FF2B5EF4-FFF2-40B4-BE49-F238E27FC236}">
                  <a16:creationId xmlns:a16="http://schemas.microsoft.com/office/drawing/2014/main" id="{13B575F6-9D91-EA47-8ED7-A1CE82D3F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b="39423"/>
            <a:stretch/>
          </p:blipFill>
          <p:spPr>
            <a:xfrm>
              <a:off x="7850758" y="3724056"/>
              <a:ext cx="183799" cy="180000"/>
            </a:xfrm>
            <a:prstGeom prst="rect">
              <a:avLst/>
            </a:prstGeom>
          </p:spPr>
        </p:pic>
        <p:pic>
          <p:nvPicPr>
            <p:cNvPr id="288" name="Graphic 59">
              <a:extLst>
                <a:ext uri="{FF2B5EF4-FFF2-40B4-BE49-F238E27FC236}">
                  <a16:creationId xmlns:a16="http://schemas.microsoft.com/office/drawing/2014/main" id="{DA5D9BC9-3B36-6548-A071-2CC4D1BC55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20420"/>
            <a:stretch/>
          </p:blipFill>
          <p:spPr>
            <a:xfrm>
              <a:off x="6890606" y="1906381"/>
              <a:ext cx="278663" cy="277200"/>
            </a:xfrm>
            <a:prstGeom prst="rect">
              <a:avLst/>
            </a:prstGeom>
          </p:spPr>
        </p:pic>
        <p:pic>
          <p:nvPicPr>
            <p:cNvPr id="289" name="Graphic 22">
              <a:extLst>
                <a:ext uri="{FF2B5EF4-FFF2-40B4-BE49-F238E27FC236}">
                  <a16:creationId xmlns:a16="http://schemas.microsoft.com/office/drawing/2014/main" id="{9C6B11A8-1BB0-D047-8EC8-78C46506C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251228" y="4056879"/>
              <a:ext cx="180000" cy="180000"/>
            </a:xfrm>
            <a:prstGeom prst="rect">
              <a:avLst/>
            </a:prstGeom>
          </p:spPr>
        </p:pic>
        <p:sp>
          <p:nvSpPr>
            <p:cNvPr id="290" name="Rectangle: Rounded Corners 97">
              <a:extLst>
                <a:ext uri="{FF2B5EF4-FFF2-40B4-BE49-F238E27FC236}">
                  <a16:creationId xmlns:a16="http://schemas.microsoft.com/office/drawing/2014/main" id="{2A725489-2A29-A249-9F2F-3620DF16D981}"/>
                </a:ext>
              </a:extLst>
            </p:cNvPr>
            <p:cNvSpPr/>
            <p:nvPr/>
          </p:nvSpPr>
          <p:spPr>
            <a:xfrm>
              <a:off x="2842860" y="2622356"/>
              <a:ext cx="3508795" cy="365760"/>
            </a:xfrm>
            <a:prstGeom prst="roundRect">
              <a:avLst>
                <a:gd name="adj" fmla="val 49053"/>
              </a:avLst>
            </a:prstGeom>
            <a:solidFill>
              <a:schemeClr val="accent2"/>
            </a:solidFill>
            <a:ln w="1905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ＭＳ Ｐゴシック" charset="0"/>
                  <a:cs typeface="+mn-cs"/>
                </a:rPr>
                <a:t>Cisco CloudCenter</a:t>
              </a:r>
            </a:p>
          </p:txBody>
        </p:sp>
        <p:sp>
          <p:nvSpPr>
            <p:cNvPr id="291" name="Rectangle: Rounded Corners 97">
              <a:extLst>
                <a:ext uri="{FF2B5EF4-FFF2-40B4-BE49-F238E27FC236}">
                  <a16:creationId xmlns:a16="http://schemas.microsoft.com/office/drawing/2014/main" id="{62C72283-238F-C440-A3F5-F6FAD018FA4E}"/>
                </a:ext>
              </a:extLst>
            </p:cNvPr>
            <p:cNvSpPr/>
            <p:nvPr/>
          </p:nvSpPr>
          <p:spPr>
            <a:xfrm>
              <a:off x="2837240" y="2163535"/>
              <a:ext cx="3520034" cy="3657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ＭＳ Ｐゴシック" charset="0"/>
                  <a:cs typeface="+mn-cs"/>
                </a:rPr>
                <a:t>Cisco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ＭＳ Ｐゴシック" charset="0"/>
                  <a:cs typeface="+mn-cs"/>
                </a:rPr>
                <a:t>Stealthwatch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ＭＳ Ｐゴシック" charset="0"/>
                  <a:cs typeface="+mn-cs"/>
                </a:rPr>
                <a:t> Cloud</a:t>
              </a:r>
            </a:p>
          </p:txBody>
        </p:sp>
        <p:sp>
          <p:nvSpPr>
            <p:cNvPr id="292" name="Rectangle: Rounded Corners 97">
              <a:extLst>
                <a:ext uri="{FF2B5EF4-FFF2-40B4-BE49-F238E27FC236}">
                  <a16:creationId xmlns:a16="http://schemas.microsoft.com/office/drawing/2014/main" id="{911D0E6A-1010-9241-971E-397B33779028}"/>
                </a:ext>
              </a:extLst>
            </p:cNvPr>
            <p:cNvSpPr/>
            <p:nvPr/>
          </p:nvSpPr>
          <p:spPr>
            <a:xfrm>
              <a:off x="2837240" y="1714046"/>
              <a:ext cx="3520034" cy="3657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ＭＳ Ｐゴシック" charset="0"/>
                  <a:cs typeface="+mn-cs"/>
                </a:rPr>
                <a:t>AppDynamics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ＭＳ Ｐゴシック" charset="0"/>
                <a:cs typeface="+mn-cs"/>
              </a:endParaRPr>
            </a:p>
          </p:txBody>
        </p:sp>
        <p:pic>
          <p:nvPicPr>
            <p:cNvPr id="293" name="Picture 8" descr="https://d0.awsstatic.com/logos/powered-by-aws-white.png">
              <a:extLst>
                <a:ext uri="{FF2B5EF4-FFF2-40B4-BE49-F238E27FC236}">
                  <a16:creationId xmlns:a16="http://schemas.microsoft.com/office/drawing/2014/main" id="{860A53F7-F45B-F646-8EAC-9F4801493F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16"/>
            <a:stretch/>
          </p:blipFill>
          <p:spPr bwMode="auto">
            <a:xfrm>
              <a:off x="7082664" y="1323042"/>
              <a:ext cx="698936" cy="413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4" name="Rectangle: Rounded Corners 110">
              <a:extLst>
                <a:ext uri="{FF2B5EF4-FFF2-40B4-BE49-F238E27FC236}">
                  <a16:creationId xmlns:a16="http://schemas.microsoft.com/office/drawing/2014/main" id="{B18523CD-4BD1-6042-9BC9-9072BD59B9C1}"/>
                </a:ext>
              </a:extLst>
            </p:cNvPr>
            <p:cNvSpPr/>
            <p:nvPr/>
          </p:nvSpPr>
          <p:spPr>
            <a:xfrm>
              <a:off x="3930508" y="4426606"/>
              <a:ext cx="761161" cy="123725"/>
            </a:xfrm>
            <a:prstGeom prst="roundRect">
              <a:avLst>
                <a:gd name="adj" fmla="val 50000"/>
              </a:avLst>
            </a:prstGeom>
            <a:solidFill>
              <a:srgbClr val="6EBE4A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rPr>
                <a:t>Optional</a:t>
              </a:r>
            </a:p>
          </p:txBody>
        </p:sp>
        <p:sp>
          <p:nvSpPr>
            <p:cNvPr id="295" name="Rectangle: Rounded Corners 110">
              <a:extLst>
                <a:ext uri="{FF2B5EF4-FFF2-40B4-BE49-F238E27FC236}">
                  <a16:creationId xmlns:a16="http://schemas.microsoft.com/office/drawing/2014/main" id="{CE92FDC3-F6B9-D141-8B40-378013483A0B}"/>
                </a:ext>
              </a:extLst>
            </p:cNvPr>
            <p:cNvSpPr/>
            <p:nvPr/>
          </p:nvSpPr>
          <p:spPr>
            <a:xfrm>
              <a:off x="4743307" y="4426606"/>
              <a:ext cx="761161" cy="12372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 w="1270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rPr>
                <a:t>Mandatory</a:t>
              </a:r>
            </a:p>
          </p:txBody>
        </p:sp>
        <p:pic>
          <p:nvPicPr>
            <p:cNvPr id="296" name="Graphic 295">
              <a:extLst>
                <a:ext uri="{FF2B5EF4-FFF2-40B4-BE49-F238E27FC236}">
                  <a16:creationId xmlns:a16="http://schemas.microsoft.com/office/drawing/2014/main" id="{809F3C52-8A3E-DD40-A715-EE59925AFA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b="20208"/>
            <a:stretch/>
          </p:blipFill>
          <p:spPr>
            <a:xfrm>
              <a:off x="7319115" y="1908359"/>
              <a:ext cx="277924" cy="277200"/>
            </a:xfrm>
            <a:prstGeom prst="rect">
              <a:avLst/>
            </a:prstGeom>
          </p:spPr>
        </p:pic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447528D6-E1F4-C245-9392-F0F9DDAFA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b="20062"/>
            <a:stretch/>
          </p:blipFill>
          <p:spPr>
            <a:xfrm>
              <a:off x="7746885" y="1909313"/>
              <a:ext cx="277416" cy="277200"/>
            </a:xfrm>
            <a:prstGeom prst="rect">
              <a:avLst/>
            </a:prstGeom>
          </p:spPr>
        </p:pic>
        <p:pic>
          <p:nvPicPr>
            <p:cNvPr id="298" name="Graphic 297">
              <a:extLst>
                <a:ext uri="{FF2B5EF4-FFF2-40B4-BE49-F238E27FC236}">
                  <a16:creationId xmlns:a16="http://schemas.microsoft.com/office/drawing/2014/main" id="{3ED77AE5-7526-344B-BD98-FE7A51463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 b="30119"/>
            <a:stretch/>
          </p:blipFill>
          <p:spPr>
            <a:xfrm>
              <a:off x="7747555" y="2277076"/>
              <a:ext cx="276746" cy="277200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775C3955-A352-2643-B2EB-E35A453453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b="19569"/>
            <a:stretch/>
          </p:blipFill>
          <p:spPr>
            <a:xfrm>
              <a:off x="7319704" y="2278103"/>
              <a:ext cx="275714" cy="277200"/>
            </a:xfrm>
            <a:prstGeom prst="rect">
              <a:avLst/>
            </a:prstGeom>
          </p:spPr>
        </p:pic>
        <p:pic>
          <p:nvPicPr>
            <p:cNvPr id="300" name="Graphic 299">
              <a:extLst>
                <a:ext uri="{FF2B5EF4-FFF2-40B4-BE49-F238E27FC236}">
                  <a16:creationId xmlns:a16="http://schemas.microsoft.com/office/drawing/2014/main" id="{70F44D95-540C-5C4F-9607-F0051180D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 b="19930"/>
            <a:stretch/>
          </p:blipFill>
          <p:spPr>
            <a:xfrm>
              <a:off x="6890606" y="2278271"/>
              <a:ext cx="276961" cy="277200"/>
            </a:xfrm>
            <a:prstGeom prst="rect">
              <a:avLst/>
            </a:prstGeom>
          </p:spPr>
        </p:pic>
        <p:sp>
          <p:nvSpPr>
            <p:cNvPr id="301" name="Rectangle: Rounded Corners 110">
              <a:extLst>
                <a:ext uri="{FF2B5EF4-FFF2-40B4-BE49-F238E27FC236}">
                  <a16:creationId xmlns:a16="http://schemas.microsoft.com/office/drawing/2014/main" id="{E5B4AC01-9619-D94B-B758-A45AED23A0F2}"/>
                </a:ext>
              </a:extLst>
            </p:cNvPr>
            <p:cNvSpPr/>
            <p:nvPr/>
          </p:nvSpPr>
          <p:spPr>
            <a:xfrm>
              <a:off x="2863283" y="3660983"/>
              <a:ext cx="3467949" cy="3657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rPr>
                <a:t>Cisco CSR1000v</a:t>
              </a:r>
            </a:p>
          </p:txBody>
        </p:sp>
        <p:sp>
          <p:nvSpPr>
            <p:cNvPr id="302" name="Rounded Rectangle 229">
              <a:extLst>
                <a:ext uri="{FF2B5EF4-FFF2-40B4-BE49-F238E27FC236}">
                  <a16:creationId xmlns:a16="http://schemas.microsoft.com/office/drawing/2014/main" id="{AC735A47-D589-3441-84BC-005BE1E4D48A}"/>
                </a:ext>
              </a:extLst>
            </p:cNvPr>
            <p:cNvSpPr/>
            <p:nvPr/>
          </p:nvSpPr>
          <p:spPr>
            <a:xfrm>
              <a:off x="813207" y="3033599"/>
              <a:ext cx="1889464" cy="578481"/>
            </a:xfrm>
            <a:prstGeom prst="roundRect">
              <a:avLst>
                <a:gd name="adj" fmla="val 16034"/>
              </a:avLst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57150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ＭＳ Ｐゴシック" charset="0"/>
                </a:rPr>
                <a:t>Cisco Container Platform</a:t>
              </a:r>
            </a:p>
          </p:txBody>
        </p: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C7B26EB4-0B41-6D42-90FD-2D9F877CC5B8}"/>
                </a:ext>
              </a:extLst>
            </p:cNvPr>
            <p:cNvGrpSpPr/>
            <p:nvPr/>
          </p:nvGrpSpPr>
          <p:grpSpPr>
            <a:xfrm>
              <a:off x="1012930" y="3164368"/>
              <a:ext cx="316944" cy="316942"/>
              <a:chOff x="983572" y="3322798"/>
              <a:chExt cx="316944" cy="316942"/>
            </a:xfrm>
          </p:grpSpPr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A46CCF18-4D6C-0B44-A9DE-B1937A9ABFF3}"/>
                  </a:ext>
                </a:extLst>
              </p:cNvPr>
              <p:cNvSpPr/>
              <p:nvPr/>
            </p:nvSpPr>
            <p:spPr>
              <a:xfrm>
                <a:off x="983572" y="3322798"/>
                <a:ext cx="316944" cy="31694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5073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endParaRPr>
              </a:p>
            </p:txBody>
          </p:sp>
          <p:pic>
            <p:nvPicPr>
              <p:cNvPr id="309" name="Picture 4" descr="Related image">
                <a:extLst>
                  <a:ext uri="{FF2B5EF4-FFF2-40B4-BE49-F238E27FC236}">
                    <a16:creationId xmlns:a16="http://schemas.microsoft.com/office/drawing/2014/main" id="{13E92C98-3409-484E-8524-79035FBD08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5764" y="3369550"/>
                <a:ext cx="215854" cy="212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4" name="Rounded Rectangle 229">
              <a:extLst>
                <a:ext uri="{FF2B5EF4-FFF2-40B4-BE49-F238E27FC236}">
                  <a16:creationId xmlns:a16="http://schemas.microsoft.com/office/drawing/2014/main" id="{BF3B86E7-9F4D-3E43-9851-B085571B17D1}"/>
                </a:ext>
              </a:extLst>
            </p:cNvPr>
            <p:cNvSpPr/>
            <p:nvPr/>
          </p:nvSpPr>
          <p:spPr>
            <a:xfrm>
              <a:off x="6492183" y="3033599"/>
              <a:ext cx="1889464" cy="578481"/>
            </a:xfrm>
            <a:prstGeom prst="roundRect">
              <a:avLst>
                <a:gd name="adj" fmla="val 15475"/>
              </a:avLst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51435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-3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ＭＳ Ｐゴシック" charset="0"/>
                </a:rPr>
                <a:t>Amazon EKS</a:t>
              </a:r>
            </a:p>
          </p:txBody>
        </p:sp>
        <p:pic>
          <p:nvPicPr>
            <p:cNvPr id="305" name="Graphic 13">
              <a:extLst>
                <a:ext uri="{FF2B5EF4-FFF2-40B4-BE49-F238E27FC236}">
                  <a16:creationId xmlns:a16="http://schemas.microsoft.com/office/drawing/2014/main" id="{C449461E-0368-4D41-8D52-115D4602C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 b="21088"/>
            <a:stretch/>
          </p:blipFill>
          <p:spPr>
            <a:xfrm>
              <a:off x="7861089" y="3143058"/>
              <a:ext cx="364521" cy="359563"/>
            </a:xfrm>
            <a:prstGeom prst="rect">
              <a:avLst/>
            </a:prstGeom>
          </p:spPr>
        </p:pic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1B775931-3028-F148-91A1-5084FF9709A1}"/>
                </a:ext>
              </a:extLst>
            </p:cNvPr>
            <p:cNvSpPr txBox="1"/>
            <p:nvPr/>
          </p:nvSpPr>
          <p:spPr>
            <a:xfrm>
              <a:off x="3471402" y="4388441"/>
              <a:ext cx="51488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82828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iscoSansTT ExtraLight"/>
                  <a:ea typeface="ＭＳ Ｐゴシック" charset="0"/>
                </a:rPr>
                <a:t>Legend:</a:t>
              </a: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E76286B9-3891-644D-82E8-A58400D7319C}"/>
                </a:ext>
              </a:extLst>
            </p:cNvPr>
            <p:cNvSpPr/>
            <p:nvPr/>
          </p:nvSpPr>
          <p:spPr>
            <a:xfrm>
              <a:off x="3210055" y="1149747"/>
              <a:ext cx="2802370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90000"/>
                </a:lnSpc>
                <a:defRPr/>
              </a:pPr>
              <a:r>
                <a:rPr lang="en-US" sz="1500" dirty="0">
                  <a:solidFill>
                    <a:srgbClr val="005073"/>
                  </a:solidFill>
                  <a:latin typeface="CiscoSansTT ExtraLight"/>
                </a:rPr>
                <a:t>Consistent, production-grade </a:t>
              </a:r>
              <a:br>
                <a:rPr lang="en-US" sz="1500" dirty="0">
                  <a:solidFill>
                    <a:srgbClr val="005073"/>
                  </a:solidFill>
                  <a:latin typeface="CiscoSansTT ExtraLight"/>
                </a:rPr>
              </a:br>
              <a:r>
                <a:rPr lang="en-US" sz="1500" dirty="0">
                  <a:solidFill>
                    <a:srgbClr val="005073"/>
                  </a:solidFill>
                  <a:latin typeface="CiscoSansTT ExtraLight"/>
                </a:rPr>
                <a:t>environment</a:t>
              </a:r>
            </a:p>
          </p:txBody>
        </p:sp>
      </p:grpSp>
      <p:sp>
        <p:nvSpPr>
          <p:cNvPr id="310" name="Title 4">
            <a:extLst>
              <a:ext uri="{FF2B5EF4-FFF2-40B4-BE49-F238E27FC236}">
                <a16:creationId xmlns:a16="http://schemas.microsoft.com/office/drawing/2014/main" id="{DCEB9AD8-025E-1746-AD41-51BE3952E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00" y="192024"/>
            <a:ext cx="8257032" cy="731520"/>
          </a:xfrm>
        </p:spPr>
        <p:txBody>
          <a:bodyPr/>
          <a:lstStyle/>
          <a:p>
            <a:r>
              <a:rPr lang="en-US" dirty="0"/>
              <a:t>Cisco Hybrid Solution for Kubernetes on AWS</a:t>
            </a:r>
          </a:p>
        </p:txBody>
      </p:sp>
    </p:spTree>
    <p:extLst>
      <p:ext uri="{BB962C8B-B14F-4D97-AF65-F5344CB8AC3E}">
        <p14:creationId xmlns:p14="http://schemas.microsoft.com/office/powerpoint/2010/main" val="1134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10002&quot;&gt;&lt;object type=&quot;3&quot; unique_id=&quot;184153&quot;&gt;&lt;property id=&quot;20148&quot; value=&quot;5&quot;/&gt;&lt;property id=&quot;20300&quot; value=&quot;Slide 6 - &amp;quot;Use this slide for transitions&amp;quot;&quot;/&gt;&lt;property id=&quot;20307&quot; value=&quot;257&quot;/&gt;&lt;/object&gt;&lt;object type=&quot;3&quot; unique_id=&quot;184154&quot;&gt;&lt;property id=&quot;20148&quot; value=&quot;5&quot;/&gt;&lt;property id=&quot;20300&quot; value=&quot;Slide 25 - &amp;quot;Color palette&amp;quot;&quot;/&gt;&lt;property id=&quot;20307&quot; value=&quot;258&quot;/&gt;&lt;/object&gt;&lt;object type=&quot;3&quot; unique_id=&quot;184155&quot;&gt;&lt;property id=&quot;20148&quot; value=&quot;5&quot;/&gt;&lt;property id=&quot;20300&quot; value=&quot;Slide 13 - &amp;quot;Two-column layout&amp;quot;&quot;/&gt;&lt;property id=&quot;20307&quot; value=&quot;259&quot;/&gt;&lt;/object&gt;&lt;object type=&quot;3&quot; unique_id=&quot;184156&quot;&gt;&lt;property id=&quot;20148&quot; value=&quot;5&quot;/&gt;&lt;property id=&quot;20300&quot; value=&quot;Slide 19 - &amp;quot;This is a sample headline&amp;quot;&quot;/&gt;&lt;property id=&quot;20307&quot; value=&quot;260&quot;/&gt;&lt;/object&gt;&lt;object type=&quot;3&quot; unique_id=&quot;184157&quot;&gt;&lt;property id=&quot;20148&quot; value=&quot;5&quot;/&gt;&lt;property id=&quot;20300&quot; value=&quot;Slide 20 - &amp;quot;Slide title&amp;quot;&quot;/&gt;&lt;property id=&quot;20307&quot; value=&quot;261&quot;/&gt;&lt;/object&gt;&lt;object type=&quot;3&quot; unique_id=&quot;184158&quot;&gt;&lt;property id=&quot;20148&quot; value=&quot;5&quot;/&gt;&lt;property id=&quot;20300&quot; value=&quot;Slide 10 - &amp;quot;This is a sample headline&amp;quot;&quot;/&gt;&lt;property id=&quot;20307&quot; value=&quot;262&quot;/&gt;&lt;/object&gt;&lt;object type=&quot;3&quot; unique_id=&quot;184159&quot;&gt;&lt;property id=&quot;20148&quot; value=&quot;5&quot;/&gt;&lt;property id=&quot;20300&quot; value=&quot;Slide 11 - &amp;quot;This is a sample headline&amp;quot;&quot;/&gt;&lt;property id=&quot;20307&quot; value=&quot;263&quot;/&gt;&lt;/object&gt;&lt;object type=&quot;3&quot; unique_id=&quot;184160&quot;&gt;&lt;property id=&quot;20148&quot; value=&quot;5&quot;/&gt;&lt;property id=&quot;20300&quot; value=&quot;Slide 12 - &amp;quot;This is a sample headline&amp;quot;&quot;/&gt;&lt;property id=&quot;20307&quot; value=&quot;264&quot;/&gt;&lt;/object&gt;&lt;object type=&quot;3&quot; unique_id=&quot;184161&quot;&gt;&lt;property id=&quot;20148&quot; value=&quot;5&quot;/&gt;&lt;property id=&quot;20300&quot; value=&quot;Slide 14 - &amp;quot;This is a sample headline&amp;quot;&quot;/&gt;&lt;property id=&quot;20307&quot; value=&quot;265&quot;/&gt;&lt;/object&gt;&lt;object type=&quot;3&quot; unique_id=&quot;184162&quot;&gt;&lt;property id=&quot;20148&quot; value=&quot;5&quot;/&gt;&lt;property id=&quot;20300&quot; value=&quot;Slide 15 - &amp;quot;This is a sample headline&amp;quot;&quot;/&gt;&lt;property id=&quot;20307&quot; value=&quot;266&quot;/&gt;&lt;/object&gt;&lt;object type=&quot;3&quot; unique_id=&quot;184163&quot;&gt;&lt;property id=&quot;20148&quot; value=&quot;5&quot;/&gt;&lt;property id=&quot;20300&quot; value=&quot;Slide 16 - &amp;quot;This is a sample headline&amp;quot;&quot;/&gt;&lt;property id=&quot;20307&quot; value=&quot;267&quot;/&gt;&lt;/object&gt;&lt;object type=&quot;3&quot; unique_id=&quot;184164&quot;&gt;&lt;property id=&quot;20148&quot; value=&quot;5&quot;/&gt;&lt;property id=&quot;20300&quot; value=&quot;Slide 21 - &amp;quot;Use this layout when pairing words with a picture.&amp;quot;&quot;/&gt;&lt;property id=&quot;20307&quot; value=&quot;268&quot;/&gt;&lt;/object&gt;&lt;object type=&quot;3&quot; unique_id=&quot;184165&quot;&gt;&lt;property id=&quot;20148&quot; value=&quot;5&quot;/&gt;&lt;property id=&quot;20300&quot; value=&quot;Slide 22 - &amp;quot;Use this layout when pairing words with a picture.&amp;quot;&quot;/&gt;&lt;property id=&quot;20307&quot; value=&quot;269&quot;/&gt;&lt;/object&gt;&lt;object type=&quot;3&quot; unique_id=&quot;184166&quot;&gt;&lt;property id=&quot;20148&quot; value=&quot;5&quot;/&gt;&lt;property id=&quot;20300&quot; value=&quot;Slide 23&quot;/&gt;&lt;property id=&quot;20307&quot; value=&quot;270&quot;/&gt;&lt;/object&gt;&lt;object type=&quot;3&quot; unique_id=&quot;198815&quot;&gt;&lt;property id=&quot;20148&quot; value=&quot;5&quot;/&gt;&lt;property id=&quot;20300&quot; value=&quot;Slide 24 - &amp;quot;Best practices&amp;quot;&quot;/&gt;&lt;property id=&quot;20307&quot; value=&quot;286&quot;/&gt;&lt;/object&gt;&lt;object type=&quot;3&quot; unique_id=&quot;198816&quot;&gt;&lt;property id=&quot;20148&quot; value=&quot;5&quot;/&gt;&lt;property id=&quot;20300&quot; value=&quot;Slide 26 - &amp;quot;Only use the themes provided&amp;quot;&quot;/&gt;&lt;property id=&quot;20307&quot; value=&quot;287&quot;/&gt;&lt;/object&gt;&lt;object type=&quot;3&quot; unique_id=&quot;198998&quot;&gt;&lt;property id=&quot;20148&quot; value=&quot;5&quot;/&gt;&lt;property id=&quot;20300&quot; value=&quot;Slide 27 - &amp;quot;Seven tips for better presentations&amp;quot;&quot;/&gt;&lt;property id=&quot;20307&quot; value=&quot;288&quot;/&gt;&lt;/object&gt;&lt;object type=&quot;3&quot; unique_id=&quot;199061&quot;&gt;&lt;property id=&quot;20148&quot; value=&quot;5&quot;/&gt;&lt;property id=&quot;20300&quot; value=&quot;Slide 1 - &amp;quot;Please read&amp;quot;&quot;/&gt;&lt;property id=&quot;20307&quot; value=&quot;303&quot;/&gt;&lt;/object&gt;&lt;object type=&quot;3&quot; unique_id=&quot;199062&quot;&gt;&lt;property id=&quot;20148&quot; value=&quot;5&quot;/&gt;&lt;property id=&quot;20300&quot; value=&quot;Slide 2 - &amp;quot;Everyone is responsible  for security&amp;quot;&quot;/&gt;&lt;property id=&quot;20307&quot; value=&quot;443&quot;/&gt;&lt;/object&gt;&lt;object type=&quot;3&quot; unique_id=&quot;199063&quot;&gt;&lt;property id=&quot;20148&quot; value=&quot;5&quot;/&gt;&lt;property id=&quot;20300&quot; value=&quot;Slide 3 - &amp;quot;Please read&amp;quot;&quot;/&gt;&lt;property id=&quot;20307&quot; value=&quot;444&quot;/&gt;&lt;/object&gt;&lt;object type=&quot;3&quot; unique_id=&quot;199064&quot;&gt;&lt;property id=&quot;20148&quot; value=&quot;5&quot;/&gt;&lt;property id=&quot;20300&quot; value=&quot;Slide 4 - &amp;quot;Color themes&amp;quot;&quot;/&gt;&lt;property id=&quot;20307&quot; value=&quot;445&quot;/&gt;&lt;/object&gt;&lt;object type=&quot;3&quot; unique_id=&quot;199065&quot;&gt;&lt;property id=&quot;20148&quot; value=&quot;5&quot;/&gt;&lt;property id=&quot;20300&quot; value=&quot;Slide 5 - &amp;quot;Presentation Title Goes Here&amp;quot;&quot;/&gt;&lt;property id=&quot;20307&quot; value=&quot;256&quot;/&gt;&lt;/object&gt;&lt;object type=&quot;3&quot; unique_id=&quot;199066&quot;&gt;&lt;property id=&quot;20148&quot; value=&quot;5&quot;/&gt;&lt;property id=&quot;20300&quot; value=&quot;Slide 7 - &amp;quot;Use this slide for transitions&amp;quot;&quot;/&gt;&lt;property id=&quot;20307&quot; value=&quot;302&quot;/&gt;&lt;/object&gt;&lt;object type=&quot;3&quot; unique_id=&quot;199067&quot;&gt;&lt;property id=&quot;20148&quot; value=&quot;5&quot;/&gt;&lt;property id=&quot;20300&quot; value=&quot;Slide 8 - &amp;quot;“Design is the silent  ambassador of your brand.”&amp;quot;&quot;/&gt;&lt;property id=&quot;20307&quot; value=&quot;293&quot;/&gt;&lt;/object&gt;&lt;object type=&quot;3&quot; unique_id=&quot;199068&quot;&gt;&lt;property id=&quot;20148&quot; value=&quot;5&quot;/&gt;&lt;property id=&quot;20300&quot; value=&quot;Slide 9 - &amp;quot;“Design is the silent  ambassador of your brand.”&amp;quot;&quot;/&gt;&lt;property id=&quot;20307&quot; value=&quot;301&quot;/&gt;&lt;/object&gt;&lt;object type=&quot;3&quot; unique_id=&quot;199069&quot;&gt;&lt;property id=&quot;20148&quot; value=&quot;5&quot;/&gt;&lt;property id=&quot;20300&quot; value=&quot;Slide 17 - &amp;quot;Bar charts&amp;quot;&quot;/&gt;&lt;property id=&quot;20307&quot; value=&quot;298&quot;/&gt;&lt;/object&gt;&lt;object type=&quot;3&quot; unique_id=&quot;199070&quot;&gt;&lt;property id=&quot;20148&quot; value=&quot;5&quot;/&gt;&lt;property id=&quot;20300&quot; value=&quot;Slide 18 - &amp;quot;Line charts&amp;quot;&quot;/&gt;&lt;property id=&quot;20307&quot; value=&quot;300&quot;/&gt;&lt;/object&gt;&lt;object type=&quot;3&quot; unique_id=&quot;199071&quot;&gt;&lt;property id=&quot;20148&quot; value=&quot;5&quot;/&gt;&lt;property id=&quot;20300&quot; value=&quot;Slide 28&quot;/&gt;&lt;property id=&quot;20307&quot; value=&quot;290&quot;/&gt;&lt;/object&gt;&lt;/object&gt;&lt;object type=&quot;8&quot; unique_id=&quot;102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91420" tIns="45710" rIns="91420" bIns="45710" anchor="b" anchorCtr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2341</TotalTime>
  <Words>710</Words>
  <Application>Microsoft Macintosh PowerPoint</Application>
  <PresentationFormat>On-screen Show (16:9)</PresentationFormat>
  <Paragraphs>282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CiscoSansTT</vt:lpstr>
      <vt:lpstr>CiscoSansTT ExtraLight</vt:lpstr>
      <vt:lpstr>CiscoSansTT Light</vt:lpstr>
      <vt:lpstr>Wingdings</vt:lpstr>
      <vt:lpstr>Blue theme 2015 16x9</vt:lpstr>
      <vt:lpstr>Deploy and Manage Kubernetes Clusters in a Multicloud World</vt:lpstr>
      <vt:lpstr>What is Multicloud?</vt:lpstr>
      <vt:lpstr>Challenges to Move to Cloud </vt:lpstr>
      <vt:lpstr>Top Customer Cloud use cases </vt:lpstr>
      <vt:lpstr>PowerPoint Presentation</vt:lpstr>
      <vt:lpstr>CloudCenter Suite</vt:lpstr>
      <vt:lpstr>CloudCenter Suite  What’s new</vt:lpstr>
      <vt:lpstr>Cisco Container Platform Stack</vt:lpstr>
      <vt:lpstr>Cisco Hybrid Solution for Kubernetes on AWS</vt:lpstr>
      <vt:lpstr>Cisco Hybrid Cloud Platform for Google Cloud </vt:lpstr>
      <vt:lpstr>PowerPoint Presentation</vt:lpstr>
      <vt:lpstr>PowerPoint Presentation</vt:lpstr>
      <vt:lpstr>PowerPoint Presentation</vt:lpstr>
    </vt:vector>
  </TitlesOfParts>
  <Company>NDS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spius@cisco.com</dc:creator>
  <cp:lastModifiedBy>Miguel A. Figueroa</cp:lastModifiedBy>
  <cp:revision>897</cp:revision>
  <cp:lastPrinted>2016-04-29T20:31:14Z</cp:lastPrinted>
  <dcterms:created xsi:type="dcterms:W3CDTF">2014-07-09T19:55:36Z</dcterms:created>
  <dcterms:modified xsi:type="dcterms:W3CDTF">2019-04-30T19:04:14Z</dcterms:modified>
</cp:coreProperties>
</file>