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84" r:id="rId2"/>
    <p:sldMasterId id="2147483709"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84" r:id="rId22"/>
    <p:sldId id="285" r:id="rId23"/>
    <p:sldId id="1909" r:id="rId24"/>
    <p:sldId id="1906" r:id="rId25"/>
    <p:sldId id="1750" r:id="rId26"/>
    <p:sldId id="787" r:id="rId27"/>
    <p:sldId id="1910" r:id="rId28"/>
    <p:sldId id="286" r:id="rId29"/>
    <p:sldId id="287" r:id="rId30"/>
    <p:sldId id="1907" r:id="rId31"/>
    <p:sldId id="1908" r:id="rId32"/>
    <p:sldId id="406" r:id="rId33"/>
    <p:sldId id="278" r:id="rId34"/>
    <p:sldId id="279" r:id="rId35"/>
    <p:sldId id="408" r:id="rId36"/>
    <p:sldId id="280" r:id="rId37"/>
    <p:sldId id="281" r:id="rId38"/>
    <p:sldId id="282" r:id="rId39"/>
    <p:sldId id="283" r:id="rId40"/>
  </p:sldIdLst>
  <p:sldSz cx="9144000" cy="5143500" type="screen16x9"/>
  <p:notesSz cx="6858000" cy="9144000"/>
  <p:embeddedFontLst>
    <p:embeddedFont>
      <p:font typeface="Arial Narrow" panose="020B060602020203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Quattrocento Sans" panose="020B0604020202020204" charset="0"/>
      <p:regular r:id="rId50"/>
      <p:bold r:id="rId51"/>
      <p:italic r:id="rId52"/>
      <p:boldItalic r:id="rId53"/>
    </p:embeddedFont>
    <p:embeddedFont>
      <p:font typeface="Calibri Light" panose="020F0302020204030204" pitchFamily="34" charset="0"/>
      <p:regular r:id="rId54"/>
      <p:italic r:id="rId55"/>
    </p:embeddedFont>
    <p:embeddedFont>
      <p:font typeface="Open Sans"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974">
          <p15:clr>
            <a:srgbClr val="9AA0A6"/>
          </p15:clr>
        </p15:guide>
        <p15:guide id="4" pos="180">
          <p15:clr>
            <a:srgbClr val="9AA0A6"/>
          </p15:clr>
        </p15:guide>
        <p15:guide id="5" orient="horz" pos="3025">
          <p15:clr>
            <a:srgbClr val="9AA0A6"/>
          </p15:clr>
        </p15:guide>
        <p15:guide id="6" pos="188">
          <p15:clr>
            <a:srgbClr val="9AA0A6"/>
          </p15:clr>
        </p15:guide>
        <p15:guide id="7" pos="5471">
          <p15:clr>
            <a:srgbClr val="9AA0A6"/>
          </p15:clr>
        </p15:guide>
        <p15:guide id="8" pos="1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2464DE-1012-4A60-8FBD-03A330A437AC}">
  <a:tblStyle styleId="{082464DE-1012-4A60-8FBD-03A330A437A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2"/>
    <p:restoredTop sz="92711" autoAdjust="0"/>
  </p:normalViewPr>
  <p:slideViewPr>
    <p:cSldViewPr snapToGrid="0">
      <p:cViewPr>
        <p:scale>
          <a:sx n="117" d="100"/>
          <a:sy n="117" d="100"/>
        </p:scale>
        <p:origin x="602" y="-70"/>
      </p:cViewPr>
      <p:guideLst>
        <p:guide orient="horz" pos="1620"/>
        <p:guide pos="2880"/>
        <p:guide orient="horz" pos="2974"/>
        <p:guide pos="180"/>
        <p:guide orient="horz" pos="3025"/>
        <p:guide pos="188"/>
        <p:guide pos="5471"/>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6db9c4b0e_2_0:notes"/>
          <p:cNvSpPr txBox="1">
            <a:spLocks noGrp="1"/>
          </p:cNvSpPr>
          <p:nvPr>
            <p:ph type="body" idx="1"/>
          </p:nvPr>
        </p:nvSpPr>
        <p:spPr>
          <a:xfrm>
            <a:off x="457200" y="3771900"/>
            <a:ext cx="5943600" cy="4457701"/>
          </a:xfrm>
          <a:prstGeom prst="rect">
            <a:avLst/>
          </a:prstGeom>
        </p:spPr>
        <p:txBody>
          <a:bodyPr spcFirstLastPara="1" wrap="square" lIns="90500" tIns="90500" rIns="90500" bIns="90500" anchor="t" anchorCtr="0">
            <a:noAutofit/>
          </a:bodyPr>
          <a:lstStyle/>
          <a:p>
            <a:pPr marL="0" lvl="0" indent="0" algn="l" rtl="0">
              <a:spcBef>
                <a:spcPts val="0"/>
              </a:spcBef>
              <a:spcAft>
                <a:spcPts val="0"/>
              </a:spcAft>
              <a:buNone/>
            </a:pPr>
            <a:endParaRPr/>
          </a:p>
        </p:txBody>
      </p:sp>
      <p:sp>
        <p:nvSpPr>
          <p:cNvPr id="137" name="Google Shape;137;g56db9c4b0e_2_0: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8fbf94b3d_0_0: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58fbf94b3d_0_0:notes"/>
          <p:cNvSpPr txBox="1">
            <a:spLocks noGrp="1"/>
          </p:cNvSpPr>
          <p:nvPr>
            <p:ph type="body" idx="1"/>
          </p:nvPr>
        </p:nvSpPr>
        <p:spPr>
          <a:xfrm>
            <a:off x="457200" y="3771900"/>
            <a:ext cx="5943600" cy="4457701"/>
          </a:xfrm>
          <a:prstGeom prst="rect">
            <a:avLst/>
          </a:prstGeom>
          <a:noFill/>
          <a:ln>
            <a:noFill/>
          </a:ln>
        </p:spPr>
        <p:txBody>
          <a:bodyPr spcFirstLastPara="1" wrap="square" lIns="0" tIns="0" rIns="0" bIns="0" anchor="t" anchorCtr="0">
            <a:noAutofit/>
          </a:bodyPr>
          <a:lstStyle/>
          <a:p>
            <a:pPr marL="165100" lvl="0" indent="-171450" algn="l" rtl="0">
              <a:spcBef>
                <a:spcPts val="0"/>
              </a:spcBef>
              <a:spcAft>
                <a:spcPts val="0"/>
              </a:spcAft>
              <a:buClr>
                <a:schemeClr val="lt2"/>
              </a:buClr>
              <a:buSzPts val="1100"/>
              <a:buFont typeface="Arial"/>
              <a:buChar char="•"/>
            </a:pP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6db9c4b0e_0_62: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56db9c4b0e_0_62:notes"/>
          <p:cNvSpPr txBox="1">
            <a:spLocks noGrp="1"/>
          </p:cNvSpPr>
          <p:nvPr>
            <p:ph type="body" idx="1"/>
          </p:nvPr>
        </p:nvSpPr>
        <p:spPr>
          <a:xfrm>
            <a:off x="457200" y="3771900"/>
            <a:ext cx="5943600" cy="4457700"/>
          </a:xfrm>
          <a:prstGeom prst="rect">
            <a:avLst/>
          </a:prstGeom>
          <a:noFill/>
          <a:ln>
            <a:noFill/>
          </a:ln>
        </p:spPr>
        <p:txBody>
          <a:bodyPr spcFirstLastPara="1" wrap="square" lIns="0" tIns="0" rIns="0" bIns="0" anchor="t" anchorCtr="0">
            <a:noAutofit/>
          </a:bodyPr>
          <a:lstStyle/>
          <a:p>
            <a:pPr marL="165100" lvl="0" indent="-171450" algn="l" rtl="0">
              <a:spcBef>
                <a:spcPts val="0"/>
              </a:spcBef>
              <a:spcAft>
                <a:spcPts val="0"/>
              </a:spcAft>
              <a:buClr>
                <a:schemeClr val="lt2"/>
              </a:buClr>
              <a:buSzPts val="1100"/>
              <a:buFont typeface="Arial"/>
              <a:buChar char="•"/>
            </a:pP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6db9c4b0e_2_9:notes"/>
          <p:cNvSpPr txBox="1">
            <a:spLocks noGrp="1"/>
          </p:cNvSpPr>
          <p:nvPr>
            <p:ph type="body" idx="1"/>
          </p:nvPr>
        </p:nvSpPr>
        <p:spPr>
          <a:xfrm>
            <a:off x="457200" y="3771900"/>
            <a:ext cx="5943600" cy="4457701"/>
          </a:xfrm>
          <a:prstGeom prst="rect">
            <a:avLst/>
          </a:prstGeom>
        </p:spPr>
        <p:txBody>
          <a:bodyPr spcFirstLastPara="1" wrap="square" lIns="90500" tIns="90500" rIns="90500" bIns="90500" anchor="t" anchorCtr="0">
            <a:noAutofit/>
          </a:bodyPr>
          <a:lstStyle/>
          <a:p>
            <a:pPr marL="0" lvl="0" indent="0" algn="l" rtl="0">
              <a:spcBef>
                <a:spcPts val="0"/>
              </a:spcBef>
              <a:spcAft>
                <a:spcPts val="0"/>
              </a:spcAft>
              <a:buNone/>
            </a:pPr>
            <a:endParaRPr/>
          </a:p>
        </p:txBody>
      </p:sp>
      <p:sp>
        <p:nvSpPr>
          <p:cNvPr id="232" name="Google Shape;232;g56db9c4b0e_2_9: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8fd947086_5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8fd947086_5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8fd947086_5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8fd947086_5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8fd947086_5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8fd947086_5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8fd947086_5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8fd947086_5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8fd947086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8fd947086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6db9c4b0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6db9c4b0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8fd947086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8fd947086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193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13ca98949_14_1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513ca98949_14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8fd947086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8fd947086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240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8fd947086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8fd947086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87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350">
              <a:defRPr/>
            </a:pPr>
            <a:r>
              <a:rPr lang="en-US" dirty="0"/>
              <a:t>Here’s another way to illustrate the difference between Intel Optane SSDs and NAND-based SSDs. NAND-based SSDs read and write in pages but erase only in blocks, usually in the background.</a:t>
            </a:r>
          </a:p>
          <a:p>
            <a:pPr defTabSz="914350">
              <a:defRPr/>
            </a:pPr>
            <a:r>
              <a:rPr lang="en-US" dirty="0"/>
              <a:t>This creates a garbage collection process which negatively impacts performance. </a:t>
            </a:r>
          </a:p>
          <a:p>
            <a:pPr defTabSz="914350">
              <a:defRPr/>
            </a:pPr>
            <a:endParaRPr lang="en-US" dirty="0"/>
          </a:p>
          <a:p>
            <a:pPr defTabSz="914350">
              <a:defRPr/>
            </a:pPr>
            <a:r>
              <a:rPr lang="en-US" dirty="0"/>
              <a:t>However, Optane is bit addressable – you have the ability to write in place, without needing the ‘old’ data previously erased. So there's no garbage collection, which is one of the reasons Optane offers improved performance,  especially for example read latency under write load.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0004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you can see on the left hand side this chart, we’re measuring write pressure, on the right hand side we have average read response time.</a:t>
            </a:r>
          </a:p>
          <a:p>
            <a:endParaRPr lang="en-US" dirty="0"/>
          </a:p>
          <a:p>
            <a:r>
              <a:rPr lang="en-US" dirty="0"/>
              <a:t>The orange staircase is write pressure that we're applying to the drive. So we're increasing that write pressure over time and you can see initially, Optane is 8x faster than NAND SSDs.  </a:t>
            </a:r>
          </a:p>
          <a:p>
            <a:endParaRPr lang="en-US" dirty="0"/>
          </a:p>
          <a:p>
            <a:r>
              <a:rPr lang="en-US" dirty="0"/>
              <a:t>But as the write pressure increases, the NAND SSD gets dramatically slower in its reads, whereas Optane more or less stays consistent in reads, leading to up to 63x lower average read response time.</a:t>
            </a:r>
          </a:p>
          <a:p>
            <a:endParaRPr lang="en-US" dirty="0"/>
          </a:p>
          <a:p>
            <a:r>
              <a:rPr lang="en-US" dirty="0"/>
              <a:t>This is powerful proof that Intel Optane SSDs are an excellent metadata drive for CEPH cluster.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8389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1555898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8fd947086_5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8fd947086_5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471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8fd947086_5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8fd947086_5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58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52926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8fd947086_5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8fd947086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8fd947086_5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8fd947086_5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13ca98949_14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513ca98949_14_3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NVM -&gt; Flash</a:t>
            </a:r>
            <a:endParaRPr/>
          </a:p>
        </p:txBody>
      </p:sp>
      <p:sp>
        <p:nvSpPr>
          <p:cNvPr id="157" name="Google Shape;157;g513ca98949_14_3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8fd947086_5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8fd947086_5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287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8fd947086_5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8fd947086_5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6db9c4b0e_2_35:notes"/>
          <p:cNvSpPr txBox="1">
            <a:spLocks noGrp="1"/>
          </p:cNvSpPr>
          <p:nvPr>
            <p:ph type="body" idx="1"/>
          </p:nvPr>
        </p:nvSpPr>
        <p:spPr>
          <a:xfrm>
            <a:off x="457200" y="3771900"/>
            <a:ext cx="5943600" cy="4457701"/>
          </a:xfrm>
          <a:prstGeom prst="rect">
            <a:avLst/>
          </a:prstGeom>
        </p:spPr>
        <p:txBody>
          <a:bodyPr spcFirstLastPara="1" wrap="square" lIns="90500" tIns="90500" rIns="90500" bIns="90500" anchor="t" anchorCtr="0">
            <a:noAutofit/>
          </a:bodyPr>
          <a:lstStyle/>
          <a:p>
            <a:pPr marL="0" lvl="0" indent="0" algn="l" rtl="0">
              <a:spcBef>
                <a:spcPts val="0"/>
              </a:spcBef>
              <a:spcAft>
                <a:spcPts val="0"/>
              </a:spcAft>
              <a:buNone/>
            </a:pPr>
            <a:endParaRPr/>
          </a:p>
        </p:txBody>
      </p:sp>
      <p:sp>
        <p:nvSpPr>
          <p:cNvPr id="311" name="Google Shape;311;g56db9c4b0e_2_35: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13ca98949_14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513ca98949_14_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 sz="1110">
                <a:solidFill>
                  <a:schemeClr val="dk1"/>
                </a:solidFill>
                <a:latin typeface="Arial"/>
                <a:ea typeface="Arial"/>
                <a:cs typeface="Arial"/>
                <a:sym typeface="Arial"/>
              </a:rPr>
              <a:t>NVM Express is an interface specification optimized for PCI Express</a:t>
            </a:r>
            <a:r>
              <a:rPr lang="en" sz="1110" baseline="30000">
                <a:solidFill>
                  <a:schemeClr val="dk1"/>
                </a:solidFill>
                <a:latin typeface="Arial"/>
                <a:ea typeface="Arial"/>
                <a:cs typeface="Arial"/>
                <a:sym typeface="Arial"/>
              </a:rPr>
              <a:t>®</a:t>
            </a:r>
            <a:r>
              <a:rPr lang="en" sz="1110">
                <a:solidFill>
                  <a:schemeClr val="dk1"/>
                </a:solidFill>
                <a:latin typeface="Arial"/>
                <a:ea typeface="Arial"/>
                <a:cs typeface="Arial"/>
                <a:sym typeface="Arial"/>
              </a:rPr>
              <a:t> based storage solutions, such as solid-state drives. The NVMe 1.0 specification defines a scalable architecture that unlocks the potential of PCIe-based SSDs. With a throughput improvement of 6x and reduced storage latency over 6 Gbps SATA SSD, the Intel SSD PCIe Family increases processor utilization while scaling to meet demand. </a:t>
            </a:r>
            <a:endParaRPr/>
          </a:p>
          <a:p>
            <a:pPr marL="0" lvl="0" indent="0" algn="l" rtl="0">
              <a:lnSpc>
                <a:spcPct val="90000"/>
              </a:lnSpc>
              <a:spcBef>
                <a:spcPts val="0"/>
              </a:spcBef>
              <a:spcAft>
                <a:spcPts val="0"/>
              </a:spcAft>
              <a:buNone/>
            </a:pPr>
            <a:endParaRPr sz="111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10"/>
              <a:buFont typeface="Arial"/>
              <a:buNone/>
            </a:pPr>
            <a:r>
              <a:rPr lang="en" sz="1110">
                <a:solidFill>
                  <a:schemeClr val="dk1"/>
                </a:solidFill>
                <a:latin typeface="Arial"/>
                <a:ea typeface="Arial"/>
                <a:cs typeface="Arial"/>
                <a:sym typeface="Arial"/>
              </a:rPr>
              <a:t>NVM Express revolutionizes storage by delivering faster access to data and lowering latency and power consumption. NVM Express reduces latency, is achieved by eliminating the delay associated with memory adapters and optimizing the storage protocol that has limited SSD performance until now. NVMe reduces the number of layers in the storage protocol stack. Storage commands are processed with 60% fewer processor cycles and 60% less latency. These freed up processing cycle can now be used for real application workload, improving the efficiency of the processor. </a:t>
            </a:r>
            <a:endParaRPr sz="111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10"/>
              <a:buFont typeface="Calibri"/>
              <a:buNone/>
            </a:pPr>
            <a:endParaRPr sz="111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10"/>
              <a:buFont typeface="Arial"/>
              <a:buNone/>
            </a:pPr>
            <a:r>
              <a:rPr lang="en" sz="1110">
                <a:solidFill>
                  <a:schemeClr val="dk1"/>
                </a:solidFill>
                <a:latin typeface="Arial"/>
                <a:ea typeface="Arial"/>
                <a:cs typeface="Arial"/>
                <a:sym typeface="Arial"/>
              </a:rPr>
              <a:t>NVMe delivers higher input/output operations per second (IOPS) and reduces power consumption for a lower total cost of ownership.  </a:t>
            </a:r>
            <a:endParaRPr/>
          </a:p>
          <a:p>
            <a:pPr marL="0" marR="0" lvl="0" indent="0" algn="l" rtl="0">
              <a:lnSpc>
                <a:spcPct val="90000"/>
              </a:lnSpc>
              <a:spcBef>
                <a:spcPts val="0"/>
              </a:spcBef>
              <a:spcAft>
                <a:spcPts val="0"/>
              </a:spcAft>
              <a:buClr>
                <a:schemeClr val="dk1"/>
              </a:buClr>
              <a:buSzPts val="1110"/>
              <a:buFont typeface="Calibri"/>
              <a:buNone/>
            </a:pPr>
            <a:endParaRPr sz="111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10"/>
              <a:buFont typeface="Arial"/>
              <a:buNone/>
            </a:pPr>
            <a:r>
              <a:rPr lang="en" sz="1110">
                <a:solidFill>
                  <a:schemeClr val="dk1"/>
                </a:solidFill>
                <a:latin typeface="Arial"/>
                <a:ea typeface="Arial"/>
                <a:cs typeface="Arial"/>
                <a:sym typeface="Arial"/>
              </a:rPr>
              <a:t>Segway: Intel sets itself apart from others by delivering the PCIe Family optimized for today’s mixed workload applications</a:t>
            </a:r>
            <a:endParaRPr sz="1110">
              <a:solidFill>
                <a:schemeClr val="dk1"/>
              </a:solidFill>
              <a:latin typeface="Arial"/>
              <a:ea typeface="Arial"/>
              <a:cs typeface="Arial"/>
              <a:sym typeface="Arial"/>
            </a:endParaRPr>
          </a:p>
          <a:p>
            <a:pPr marL="0" lvl="0" indent="0" algn="l" rtl="0">
              <a:lnSpc>
                <a:spcPct val="90000"/>
              </a:lnSpc>
              <a:spcBef>
                <a:spcPts val="0"/>
              </a:spcBef>
              <a:spcAft>
                <a:spcPts val="0"/>
              </a:spcAft>
              <a:buNone/>
            </a:pPr>
            <a:endParaRPr sz="1110">
              <a:solidFill>
                <a:schemeClr val="dk1"/>
              </a:solidFill>
              <a:latin typeface="Arial"/>
              <a:ea typeface="Arial"/>
              <a:cs typeface="Arial"/>
              <a:sym typeface="Arial"/>
            </a:endParaRPr>
          </a:p>
          <a:p>
            <a:pPr marL="0" lvl="0" indent="0" algn="l" rtl="0">
              <a:lnSpc>
                <a:spcPct val="90000"/>
              </a:lnSpc>
              <a:spcBef>
                <a:spcPts val="0"/>
              </a:spcBef>
              <a:spcAft>
                <a:spcPts val="0"/>
              </a:spcAft>
              <a:buNone/>
            </a:pPr>
            <a:r>
              <a:rPr lang="en" sz="1110">
                <a:solidFill>
                  <a:schemeClr val="dk1"/>
                </a:solidFill>
                <a:latin typeface="Arial"/>
                <a:ea typeface="Arial"/>
                <a:cs typeface="Arial"/>
                <a:sym typeface="Arial"/>
              </a:rPr>
              <a:t> </a:t>
            </a:r>
            <a:endParaRPr sz="1110">
              <a:latin typeface="Arial"/>
              <a:ea typeface="Arial"/>
              <a:cs typeface="Arial"/>
              <a:sym typeface="Arial"/>
            </a:endParaRPr>
          </a:p>
          <a:p>
            <a:pPr marL="0" lvl="0" indent="0" algn="l" rtl="0">
              <a:lnSpc>
                <a:spcPct val="90000"/>
              </a:lnSpc>
              <a:spcBef>
                <a:spcPts val="0"/>
              </a:spcBef>
              <a:spcAft>
                <a:spcPts val="0"/>
              </a:spcAft>
              <a:buNone/>
            </a:pPr>
            <a:endParaRPr sz="1110">
              <a:latin typeface="Arial"/>
              <a:ea typeface="Arial"/>
              <a:cs typeface="Arial"/>
              <a:sym typeface="Arial"/>
            </a:endParaRPr>
          </a:p>
        </p:txBody>
      </p:sp>
      <p:sp>
        <p:nvSpPr>
          <p:cNvPr id="316" name="Google Shape;316;g513ca98949_14_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36</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513ca98949_14_3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513ca98949_14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13ca98949_14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513ca98949_14_3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513ca98949_14_3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6db9c4b0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6db9c4b0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6db9c4b0e_2_15: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56db9c4b0e_2_15:notes"/>
          <p:cNvSpPr txBox="1">
            <a:spLocks noGrp="1"/>
          </p:cNvSpPr>
          <p:nvPr>
            <p:ph type="body" idx="1"/>
          </p:nvPr>
        </p:nvSpPr>
        <p:spPr>
          <a:xfrm>
            <a:off x="457200" y="3771900"/>
            <a:ext cx="5943600" cy="4457701"/>
          </a:xfrm>
          <a:prstGeom prst="rect">
            <a:avLst/>
          </a:prstGeom>
          <a:noFill/>
          <a:ln>
            <a:noFill/>
          </a:ln>
        </p:spPr>
        <p:txBody>
          <a:bodyPr spcFirstLastPara="1" wrap="square" lIns="0" tIns="0" rIns="0" bIns="0" anchor="t" anchorCtr="0">
            <a:noAutofit/>
          </a:bodyPr>
          <a:lstStyle/>
          <a:p>
            <a:pPr marL="165100" lvl="0" indent="-171450" algn="l" rtl="0">
              <a:spcBef>
                <a:spcPts val="0"/>
              </a:spcBef>
              <a:spcAft>
                <a:spcPts val="0"/>
              </a:spcAft>
              <a:buClr>
                <a:schemeClr val="lt2"/>
              </a:buClr>
              <a:buSzPts val="1100"/>
              <a:buFont typeface="Arial"/>
              <a:buChar char="•"/>
            </a:pPr>
            <a:r>
              <a:rPr lang="en" sz="1400" dirty="0"/>
              <a:t>No separate nodes for MONs (all Ceph daemon containerized/colocated)</a:t>
            </a:r>
            <a:endParaRPr sz="1400" dirty="0"/>
          </a:p>
          <a:p>
            <a:pPr marL="165100" lvl="0" indent="-190500" algn="l" rtl="0">
              <a:spcBef>
                <a:spcPts val="0"/>
              </a:spcBef>
              <a:spcAft>
                <a:spcPts val="0"/>
              </a:spcAft>
              <a:buSzPts val="1400"/>
              <a:buChar char="•"/>
            </a:pPr>
            <a:r>
              <a:rPr lang="en" sz="1400" dirty="0"/>
              <a:t>Starting configuration; suitable for POCs; starting point for production (</a:t>
            </a:r>
            <a:r>
              <a:rPr lang="en-US" sz="1400" dirty="0"/>
              <a:t>ideally 5 nodes)</a:t>
            </a:r>
            <a:r>
              <a:rPr lang="en" sz="1400" dirty="0"/>
              <a:t>; scale to multi-rack deployments</a:t>
            </a:r>
            <a:endParaRPr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6db9c4b0e_0_15: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56db9c4b0e_0_15:notes"/>
          <p:cNvSpPr txBox="1">
            <a:spLocks noGrp="1"/>
          </p:cNvSpPr>
          <p:nvPr>
            <p:ph type="body" idx="1"/>
          </p:nvPr>
        </p:nvSpPr>
        <p:spPr>
          <a:xfrm>
            <a:off x="457200" y="3771900"/>
            <a:ext cx="5943600" cy="4457700"/>
          </a:xfrm>
          <a:prstGeom prst="rect">
            <a:avLst/>
          </a:prstGeom>
          <a:noFill/>
          <a:ln>
            <a:noFill/>
          </a:ln>
        </p:spPr>
        <p:txBody>
          <a:bodyPr spcFirstLastPara="1" wrap="square" lIns="0" tIns="0" rIns="0" bIns="0" anchor="t" anchorCtr="0">
            <a:noAutofit/>
          </a:bodyPr>
          <a:lstStyle/>
          <a:p>
            <a:pPr marL="165100" lvl="0" indent="-171450" algn="l" rtl="0">
              <a:spcBef>
                <a:spcPts val="0"/>
              </a:spcBef>
              <a:spcAft>
                <a:spcPts val="0"/>
              </a:spcAft>
              <a:buClr>
                <a:schemeClr val="lt2"/>
              </a:buClr>
              <a:buSzPts val="1100"/>
              <a:buFont typeface="Arial"/>
              <a:buChar char="•"/>
            </a:pP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6db9c4b0e_0_25:notes"/>
          <p:cNvSpPr txBox="1">
            <a:spLocks noGrp="1"/>
          </p:cNvSpPr>
          <p:nvPr>
            <p:ph type="body" idx="1"/>
          </p:nvPr>
        </p:nvSpPr>
        <p:spPr>
          <a:xfrm>
            <a:off x="457200" y="3771900"/>
            <a:ext cx="5943600" cy="4457700"/>
          </a:xfrm>
          <a:prstGeom prst="rect">
            <a:avLst/>
          </a:prstGeom>
        </p:spPr>
        <p:txBody>
          <a:bodyPr spcFirstLastPara="1" wrap="square" lIns="90500" tIns="90500" rIns="90500" bIns="90500" anchor="t" anchorCtr="0">
            <a:noAutofit/>
          </a:bodyPr>
          <a:lstStyle/>
          <a:p>
            <a:pPr marL="0" lvl="0" indent="0" algn="l" rtl="0">
              <a:spcBef>
                <a:spcPts val="0"/>
              </a:spcBef>
              <a:spcAft>
                <a:spcPts val="0"/>
              </a:spcAft>
              <a:buNone/>
            </a:pPr>
            <a:endParaRPr/>
          </a:p>
        </p:txBody>
      </p:sp>
      <p:sp>
        <p:nvSpPr>
          <p:cNvPr id="203" name="Google Shape;203;g56db9c4b0e_0_25:notes"/>
          <p:cNvSpPr>
            <a:spLocks noGrp="1" noRot="1" noChangeAspect="1"/>
          </p:cNvSpPr>
          <p:nvPr>
            <p:ph type="sldImg" idx="2"/>
          </p:nvPr>
        </p:nvSpPr>
        <p:spPr>
          <a:xfrm>
            <a:off x="482600" y="171450"/>
            <a:ext cx="5892800" cy="3314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6db9c4b0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6db9c4b0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2"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85750" y="414337"/>
            <a:ext cx="7486500" cy="14958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subTitle" idx="1"/>
          </p:nvPr>
        </p:nvSpPr>
        <p:spPr>
          <a:xfrm>
            <a:off x="285750" y="2057400"/>
            <a:ext cx="7486500" cy="12417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grpSp>
        <p:nvGrpSpPr>
          <p:cNvPr id="12" name="Google Shape;12;p2"/>
          <p:cNvGrpSpPr/>
          <p:nvPr/>
        </p:nvGrpSpPr>
        <p:grpSpPr>
          <a:xfrm>
            <a:off x="5516008" y="4455939"/>
            <a:ext cx="3385371" cy="468709"/>
            <a:chOff x="4980272" y="4369284"/>
            <a:chExt cx="3782960" cy="523756"/>
          </a:xfrm>
        </p:grpSpPr>
        <p:pic>
          <p:nvPicPr>
            <p:cNvPr id="13" name="Google Shape;13;p2"/>
            <p:cNvPicPr preferRelativeResize="0"/>
            <p:nvPr/>
          </p:nvPicPr>
          <p:blipFill rotWithShape="1">
            <a:blip r:embed="rId3">
              <a:alphaModFix/>
            </a:blip>
            <a:srcRect/>
            <a:stretch/>
          </p:blipFill>
          <p:spPr>
            <a:xfrm>
              <a:off x="4980272" y="4450143"/>
              <a:ext cx="2785039" cy="362055"/>
            </a:xfrm>
            <a:prstGeom prst="rect">
              <a:avLst/>
            </a:prstGeom>
            <a:noFill/>
            <a:ln>
              <a:noFill/>
            </a:ln>
          </p:spPr>
        </p:pic>
        <p:pic>
          <p:nvPicPr>
            <p:cNvPr id="14" name="Google Shape;14;p2"/>
            <p:cNvPicPr preferRelativeResize="0"/>
            <p:nvPr/>
          </p:nvPicPr>
          <p:blipFill rotWithShape="1">
            <a:blip r:embed="rId4">
              <a:alphaModFix/>
            </a:blip>
            <a:srcRect l="67856"/>
            <a:stretch/>
          </p:blipFill>
          <p:spPr>
            <a:xfrm>
              <a:off x="7916180" y="4369284"/>
              <a:ext cx="847052" cy="52375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End logo slide blue">
  <p:cSld name="End logo slide blue">
    <p:bg>
      <p:bgPr>
        <a:solidFill>
          <a:schemeClr val="lt1"/>
        </a:solidFill>
        <a:effectLst/>
      </p:bgPr>
    </p:bg>
    <p:spTree>
      <p:nvGrpSpPr>
        <p:cNvPr id="1" name="Shape 40"/>
        <p:cNvGrpSpPr/>
        <p:nvPr/>
      </p:nvGrpSpPr>
      <p:grpSpPr>
        <a:xfrm>
          <a:off x="0" y="0"/>
          <a:ext cx="0" cy="0"/>
          <a:chOff x="0" y="0"/>
          <a:chExt cx="0" cy="0"/>
        </a:xfrm>
      </p:grpSpPr>
      <p:pic>
        <p:nvPicPr>
          <p:cNvPr id="41" name="Google Shape;41;p11"/>
          <p:cNvPicPr preferRelativeResize="0"/>
          <p:nvPr/>
        </p:nvPicPr>
        <p:blipFill rotWithShape="1">
          <a:blip r:embed="rId2">
            <a:alphaModFix/>
          </a:blip>
          <a:srcRect/>
          <a:stretch/>
        </p:blipFill>
        <p:spPr>
          <a:xfrm>
            <a:off x="2026378" y="2254304"/>
            <a:ext cx="5093206" cy="6602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1">
  <p:cSld name="Cover 1">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2"/>
          <p:cNvSpPr txBox="1">
            <a:spLocks noGrp="1"/>
          </p:cNvSpPr>
          <p:nvPr>
            <p:ph type="ctrTitle"/>
          </p:nvPr>
        </p:nvSpPr>
        <p:spPr>
          <a:xfrm>
            <a:off x="285750" y="414337"/>
            <a:ext cx="7486500" cy="14958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12"/>
          <p:cNvSpPr txBox="1">
            <a:spLocks noGrp="1"/>
          </p:cNvSpPr>
          <p:nvPr>
            <p:ph type="subTitle" idx="1"/>
          </p:nvPr>
        </p:nvSpPr>
        <p:spPr>
          <a:xfrm>
            <a:off x="285750" y="2057400"/>
            <a:ext cx="7486500" cy="12417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45" name="Google Shape;45;p12"/>
          <p:cNvPicPr preferRelativeResize="0"/>
          <p:nvPr/>
        </p:nvPicPr>
        <p:blipFill rotWithShape="1">
          <a:blip r:embed="rId3">
            <a:alphaModFix/>
          </a:blip>
          <a:srcRect/>
          <a:stretch/>
        </p:blipFill>
        <p:spPr>
          <a:xfrm>
            <a:off x="6008751" y="4373774"/>
            <a:ext cx="2706624" cy="3518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3">
  <p:cSld name="Cover 3">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ctrTitle"/>
          </p:nvPr>
        </p:nvSpPr>
        <p:spPr>
          <a:xfrm>
            <a:off x="285750" y="414337"/>
            <a:ext cx="7486500" cy="14958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13"/>
          <p:cNvSpPr txBox="1">
            <a:spLocks noGrp="1"/>
          </p:cNvSpPr>
          <p:nvPr>
            <p:ph type="subTitle" idx="1"/>
          </p:nvPr>
        </p:nvSpPr>
        <p:spPr>
          <a:xfrm>
            <a:off x="285750" y="2057400"/>
            <a:ext cx="7486500" cy="12417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49" name="Google Shape;49;p13"/>
          <p:cNvPicPr preferRelativeResize="0"/>
          <p:nvPr/>
        </p:nvPicPr>
        <p:blipFill rotWithShape="1">
          <a:blip r:embed="rId3">
            <a:alphaModFix/>
          </a:blip>
          <a:srcRect/>
          <a:stretch/>
        </p:blipFill>
        <p:spPr>
          <a:xfrm>
            <a:off x="6008751" y="4373774"/>
            <a:ext cx="2706624" cy="3518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ver 4">
  <p:cSld name="Cover 4">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4"/>
          <p:cNvSpPr txBox="1">
            <a:spLocks noGrp="1"/>
          </p:cNvSpPr>
          <p:nvPr>
            <p:ph type="ctrTitle"/>
          </p:nvPr>
        </p:nvSpPr>
        <p:spPr>
          <a:xfrm>
            <a:off x="285750" y="414337"/>
            <a:ext cx="7486500" cy="14958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4"/>
          <p:cNvSpPr txBox="1">
            <a:spLocks noGrp="1"/>
          </p:cNvSpPr>
          <p:nvPr>
            <p:ph type="subTitle" idx="1"/>
          </p:nvPr>
        </p:nvSpPr>
        <p:spPr>
          <a:xfrm>
            <a:off x="285750" y="2057400"/>
            <a:ext cx="7486500" cy="12417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53" name="Google Shape;53;p14"/>
          <p:cNvPicPr preferRelativeResize="0"/>
          <p:nvPr/>
        </p:nvPicPr>
        <p:blipFill rotWithShape="1">
          <a:blip r:embed="rId3">
            <a:alphaModFix/>
          </a:blip>
          <a:srcRect/>
          <a:stretch/>
        </p:blipFill>
        <p:spPr>
          <a:xfrm>
            <a:off x="6008751" y="4373774"/>
            <a:ext cx="2706624" cy="3518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Subtitle, content">
  <p:cSld name="Title &amp; Subtitle, conten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16"/>
          <p:cNvSpPr txBox="1">
            <a:spLocks noGrp="1"/>
          </p:cNvSpPr>
          <p:nvPr>
            <p:ph type="subTitle" idx="1"/>
          </p:nvPr>
        </p:nvSpPr>
        <p:spPr>
          <a:xfrm>
            <a:off x="285750" y="685800"/>
            <a:ext cx="8572500" cy="2154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
        <p:nvSpPr>
          <p:cNvPr id="61" name="Google Shape;61;p16"/>
          <p:cNvSpPr txBox="1">
            <a:spLocks noGrp="1"/>
          </p:cNvSpPr>
          <p:nvPr>
            <p:ph type="body" idx="2"/>
          </p:nvPr>
        </p:nvSpPr>
        <p:spPr>
          <a:xfrm>
            <a:off x="285750" y="1200150"/>
            <a:ext cx="8572500" cy="3314700"/>
          </a:xfrm>
          <a:prstGeom prst="rect">
            <a:avLst/>
          </a:prstGeom>
          <a:noFill/>
          <a:ln>
            <a:noFill/>
          </a:ln>
        </p:spPr>
        <p:txBody>
          <a:bodyPr spcFirstLastPara="1" wrap="square" lIns="0" tIns="0" rIns="0" bIns="0" anchor="t" anchorCtr="0"/>
          <a:lstStyle>
            <a:lvl1pPr marL="457200" marR="0" lvl="0" indent="-342900" algn="l" rtl="0">
              <a:lnSpc>
                <a:spcPct val="100000"/>
              </a:lnSpc>
              <a:spcBef>
                <a:spcPts val="1200"/>
              </a:spcBef>
              <a:spcAft>
                <a:spcPts val="0"/>
              </a:spcAft>
              <a:buClr>
                <a:srgbClr val="808080"/>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300"/>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298450" algn="l" rtl="0">
              <a:lnSpc>
                <a:spcPct val="100000"/>
              </a:lnSpc>
              <a:spcBef>
                <a:spcPts val="300"/>
              </a:spcBef>
              <a:spcAft>
                <a:spcPts val="0"/>
              </a:spcAft>
              <a:buClr>
                <a:srgbClr val="808080"/>
              </a:buClr>
              <a:buSzPts val="1100"/>
              <a:buFont typeface="Arial"/>
              <a:buChar char="▪"/>
              <a:defRPr sz="1100" b="0" i="0" u="none" strike="noStrike" cap="none">
                <a:solidFill>
                  <a:schemeClr val="lt2"/>
                </a:solidFill>
                <a:latin typeface="Arial"/>
                <a:ea typeface="Arial"/>
                <a:cs typeface="Arial"/>
                <a:sym typeface="Arial"/>
              </a:defRPr>
            </a:lvl3pPr>
            <a:lvl4pPr marL="1828800" marR="0" lvl="3" indent="-285750"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4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 columns">
  <p:cSld name="2 columns">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280986" y="228600"/>
            <a:ext cx="85773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17"/>
          <p:cNvSpPr txBox="1">
            <a:spLocks noGrp="1"/>
          </p:cNvSpPr>
          <p:nvPr>
            <p:ph type="body" idx="1"/>
          </p:nvPr>
        </p:nvSpPr>
        <p:spPr>
          <a:xfrm>
            <a:off x="285750" y="1200150"/>
            <a:ext cx="4057800" cy="3314700"/>
          </a:xfrm>
          <a:prstGeom prst="rect">
            <a:avLst/>
          </a:prstGeom>
          <a:noFill/>
          <a:ln>
            <a:noFill/>
          </a:ln>
        </p:spPr>
        <p:txBody>
          <a:bodyPr spcFirstLastPara="1" wrap="square" lIns="0" tIns="0" rIns="0" bIns="0" anchor="t" anchorCtr="0"/>
          <a:lstStyle>
            <a:lvl1pPr marL="457200" marR="0" lvl="0" indent="-342900" algn="l" rtl="0">
              <a:lnSpc>
                <a:spcPct val="100000"/>
              </a:lnSpc>
              <a:spcBef>
                <a:spcPts val="1200"/>
              </a:spcBef>
              <a:spcAft>
                <a:spcPts val="0"/>
              </a:spcAft>
              <a:buClr>
                <a:srgbClr val="808080"/>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300"/>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298450" algn="l" rtl="0">
              <a:lnSpc>
                <a:spcPct val="100000"/>
              </a:lnSpc>
              <a:spcBef>
                <a:spcPts val="300"/>
              </a:spcBef>
              <a:spcAft>
                <a:spcPts val="0"/>
              </a:spcAft>
              <a:buClr>
                <a:srgbClr val="808080"/>
              </a:buClr>
              <a:buSzPts val="1100"/>
              <a:buFont typeface="Noto Sans Symbols"/>
              <a:buChar char="▪"/>
              <a:defRPr sz="1100" b="0" i="0" u="none" strike="noStrike" cap="none">
                <a:solidFill>
                  <a:schemeClr val="lt2"/>
                </a:solidFill>
                <a:latin typeface="Arial"/>
                <a:ea typeface="Arial"/>
                <a:cs typeface="Arial"/>
                <a:sym typeface="Arial"/>
              </a:defRPr>
            </a:lvl3pPr>
            <a:lvl4pPr marL="1828800" marR="0" lvl="3"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5" name="Google Shape;65;p17"/>
          <p:cNvSpPr txBox="1">
            <a:spLocks noGrp="1"/>
          </p:cNvSpPr>
          <p:nvPr>
            <p:ph type="body" idx="2"/>
          </p:nvPr>
        </p:nvSpPr>
        <p:spPr>
          <a:xfrm>
            <a:off x="4800600" y="1200150"/>
            <a:ext cx="4057800" cy="3314700"/>
          </a:xfrm>
          <a:prstGeom prst="rect">
            <a:avLst/>
          </a:prstGeom>
          <a:noFill/>
          <a:ln>
            <a:noFill/>
          </a:ln>
        </p:spPr>
        <p:txBody>
          <a:bodyPr spcFirstLastPara="1" wrap="square" lIns="0" tIns="0" rIns="0" bIns="0" anchor="t" anchorCtr="0"/>
          <a:lstStyle>
            <a:lvl1pPr marL="457200" marR="0" lvl="0" indent="-342900" algn="l" rtl="0">
              <a:lnSpc>
                <a:spcPct val="100000"/>
              </a:lnSpc>
              <a:spcBef>
                <a:spcPts val="1200"/>
              </a:spcBef>
              <a:spcAft>
                <a:spcPts val="0"/>
              </a:spcAft>
              <a:buClr>
                <a:srgbClr val="808080"/>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300"/>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298450" algn="l" rtl="0">
              <a:lnSpc>
                <a:spcPct val="100000"/>
              </a:lnSpc>
              <a:spcBef>
                <a:spcPts val="300"/>
              </a:spcBef>
              <a:spcAft>
                <a:spcPts val="0"/>
              </a:spcAft>
              <a:buClr>
                <a:srgbClr val="808080"/>
              </a:buClr>
              <a:buSzPts val="1100"/>
              <a:buFont typeface="Noto Sans Symbols"/>
              <a:buChar char="▪"/>
              <a:defRPr sz="1100" b="0" i="0" u="none" strike="noStrike" cap="none">
                <a:solidFill>
                  <a:schemeClr val="lt2"/>
                </a:solidFill>
                <a:latin typeface="Arial"/>
                <a:ea typeface="Arial"/>
                <a:cs typeface="Arial"/>
                <a:sym typeface="Arial"/>
              </a:defRPr>
            </a:lvl3pPr>
            <a:lvl4pPr marL="1828800" marR="0" lvl="3"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columns w subtitles">
  <p:cSld name="2 columns w subtitles">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280986" y="228600"/>
            <a:ext cx="85773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8"/>
          <p:cNvSpPr txBox="1">
            <a:spLocks noGrp="1"/>
          </p:cNvSpPr>
          <p:nvPr>
            <p:ph type="body" idx="1"/>
          </p:nvPr>
        </p:nvSpPr>
        <p:spPr>
          <a:xfrm>
            <a:off x="285750" y="971550"/>
            <a:ext cx="4057800" cy="285900"/>
          </a:xfrm>
          <a:prstGeom prst="rect">
            <a:avLst/>
          </a:prstGeom>
          <a:noFill/>
          <a:ln>
            <a:noFill/>
          </a:ln>
        </p:spPr>
        <p:txBody>
          <a:bodyPr spcFirstLastPara="1" wrap="square" lIns="0" tIns="0" rIns="0" bIns="0" anchor="t" anchorCtr="0"/>
          <a:lstStyle>
            <a:lvl1pPr marL="457200" marR="0" lvl="0" indent="-228600" algn="l" rtl="0">
              <a:lnSpc>
                <a:spcPct val="90000"/>
              </a:lnSpc>
              <a:spcBef>
                <a:spcPts val="75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69" name="Google Shape;69;p18"/>
          <p:cNvSpPr txBox="1">
            <a:spLocks noGrp="1"/>
          </p:cNvSpPr>
          <p:nvPr>
            <p:ph type="body" idx="2"/>
          </p:nvPr>
        </p:nvSpPr>
        <p:spPr>
          <a:xfrm>
            <a:off x="4780617" y="971550"/>
            <a:ext cx="4077600" cy="285900"/>
          </a:xfrm>
          <a:prstGeom prst="rect">
            <a:avLst/>
          </a:prstGeom>
          <a:noFill/>
          <a:ln>
            <a:noFill/>
          </a:ln>
        </p:spPr>
        <p:txBody>
          <a:bodyPr spcFirstLastPara="1" wrap="square" lIns="0" tIns="0" rIns="0" bIns="0" anchor="t" anchorCtr="0"/>
          <a:lstStyle>
            <a:lvl1pPr marL="457200" marR="0" lvl="0" indent="-228600" algn="l" rtl="0">
              <a:lnSpc>
                <a:spcPct val="90000"/>
              </a:lnSpc>
              <a:spcBef>
                <a:spcPts val="75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70" name="Google Shape;70;p18"/>
          <p:cNvSpPr txBox="1">
            <a:spLocks noGrp="1"/>
          </p:cNvSpPr>
          <p:nvPr>
            <p:ph type="body" idx="3"/>
          </p:nvPr>
        </p:nvSpPr>
        <p:spPr>
          <a:xfrm>
            <a:off x="285750" y="1428750"/>
            <a:ext cx="4057800" cy="3086100"/>
          </a:xfrm>
          <a:prstGeom prst="rect">
            <a:avLst/>
          </a:prstGeom>
          <a:noFill/>
          <a:ln>
            <a:noFill/>
          </a:ln>
        </p:spPr>
        <p:txBody>
          <a:bodyPr spcFirstLastPara="1" wrap="square" lIns="0" tIns="0" rIns="0" bIns="0" anchor="t" anchorCtr="0"/>
          <a:lstStyle>
            <a:lvl1pPr marL="457200" marR="0" lvl="0" indent="-342900" algn="l" rtl="0">
              <a:lnSpc>
                <a:spcPct val="100000"/>
              </a:lnSpc>
              <a:spcBef>
                <a:spcPts val="1200"/>
              </a:spcBef>
              <a:spcAft>
                <a:spcPts val="0"/>
              </a:spcAft>
              <a:buClr>
                <a:srgbClr val="808080"/>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300"/>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298450" algn="l" rtl="0">
              <a:lnSpc>
                <a:spcPct val="100000"/>
              </a:lnSpc>
              <a:spcBef>
                <a:spcPts val="300"/>
              </a:spcBef>
              <a:spcAft>
                <a:spcPts val="0"/>
              </a:spcAft>
              <a:buClr>
                <a:srgbClr val="808080"/>
              </a:buClr>
              <a:buSzPts val="1100"/>
              <a:buFont typeface="Noto Sans Symbols"/>
              <a:buChar char="▪"/>
              <a:defRPr sz="1100" b="0" i="0" u="none" strike="noStrike" cap="none">
                <a:solidFill>
                  <a:schemeClr val="lt2"/>
                </a:solidFill>
                <a:latin typeface="Arial"/>
                <a:ea typeface="Arial"/>
                <a:cs typeface="Arial"/>
                <a:sym typeface="Arial"/>
              </a:defRPr>
            </a:lvl3pPr>
            <a:lvl4pPr marL="1828800" marR="0" lvl="3"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1" name="Google Shape;71;p18"/>
          <p:cNvSpPr txBox="1">
            <a:spLocks noGrp="1"/>
          </p:cNvSpPr>
          <p:nvPr>
            <p:ph type="body" idx="4"/>
          </p:nvPr>
        </p:nvSpPr>
        <p:spPr>
          <a:xfrm>
            <a:off x="4800600" y="1428750"/>
            <a:ext cx="4057800" cy="3086100"/>
          </a:xfrm>
          <a:prstGeom prst="rect">
            <a:avLst/>
          </a:prstGeom>
          <a:noFill/>
          <a:ln>
            <a:noFill/>
          </a:ln>
        </p:spPr>
        <p:txBody>
          <a:bodyPr spcFirstLastPara="1" wrap="square" lIns="0" tIns="0" rIns="0" bIns="0" anchor="t" anchorCtr="0"/>
          <a:lstStyle>
            <a:lvl1pPr marL="457200" marR="0" lvl="0" indent="-342900" algn="l" rtl="0">
              <a:lnSpc>
                <a:spcPct val="100000"/>
              </a:lnSpc>
              <a:spcBef>
                <a:spcPts val="1200"/>
              </a:spcBef>
              <a:spcAft>
                <a:spcPts val="0"/>
              </a:spcAft>
              <a:buClr>
                <a:srgbClr val="808080"/>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300"/>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298450" algn="l" rtl="0">
              <a:lnSpc>
                <a:spcPct val="100000"/>
              </a:lnSpc>
              <a:spcBef>
                <a:spcPts val="300"/>
              </a:spcBef>
              <a:spcAft>
                <a:spcPts val="0"/>
              </a:spcAft>
              <a:buClr>
                <a:srgbClr val="808080"/>
              </a:buClr>
              <a:buSzPts val="1100"/>
              <a:buFont typeface="Noto Sans Symbols"/>
              <a:buChar char="▪"/>
              <a:defRPr sz="1100" b="0" i="0" u="none" strike="noStrike" cap="none">
                <a:solidFill>
                  <a:schemeClr val="lt2"/>
                </a:solidFill>
                <a:latin typeface="Arial"/>
                <a:ea typeface="Arial"/>
                <a:cs typeface="Arial"/>
                <a:sym typeface="Arial"/>
              </a:defRPr>
            </a:lvl3pPr>
            <a:lvl4pPr marL="1828800" marR="0" lvl="3"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9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Columns w Subtitles">
  <p:cSld name="3 Columns w Subtitles">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280986" y="228600"/>
            <a:ext cx="85773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9"/>
          <p:cNvSpPr txBox="1">
            <a:spLocks noGrp="1"/>
          </p:cNvSpPr>
          <p:nvPr>
            <p:ph type="body" idx="1"/>
          </p:nvPr>
        </p:nvSpPr>
        <p:spPr>
          <a:xfrm>
            <a:off x="285750" y="971550"/>
            <a:ext cx="2685900" cy="514500"/>
          </a:xfrm>
          <a:prstGeom prst="rect">
            <a:avLst/>
          </a:prstGeom>
          <a:noFill/>
          <a:ln>
            <a:noFill/>
          </a:ln>
        </p:spPr>
        <p:txBody>
          <a:bodyPr spcFirstLastPara="1" wrap="square" lIns="0" tIns="0" rIns="0" bIns="0" anchor="t" anchorCtr="0"/>
          <a:lstStyle>
            <a:lvl1pPr marL="457200" marR="0" lvl="0" indent="-22860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75" name="Google Shape;75;p19"/>
          <p:cNvSpPr txBox="1">
            <a:spLocks noGrp="1"/>
          </p:cNvSpPr>
          <p:nvPr>
            <p:ph type="body" idx="2"/>
          </p:nvPr>
        </p:nvSpPr>
        <p:spPr>
          <a:xfrm>
            <a:off x="3228975" y="971550"/>
            <a:ext cx="2685900" cy="514500"/>
          </a:xfrm>
          <a:prstGeom prst="rect">
            <a:avLst/>
          </a:prstGeom>
          <a:noFill/>
          <a:ln>
            <a:noFill/>
          </a:ln>
        </p:spPr>
        <p:txBody>
          <a:bodyPr spcFirstLastPara="1" wrap="square" lIns="0" tIns="0" rIns="0" bIns="0" anchor="t" anchorCtr="0"/>
          <a:lstStyle>
            <a:lvl1pPr marL="457200" marR="0" lvl="0" indent="-22860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76" name="Google Shape;76;p19"/>
          <p:cNvSpPr txBox="1">
            <a:spLocks noGrp="1"/>
          </p:cNvSpPr>
          <p:nvPr>
            <p:ph type="body" idx="3"/>
          </p:nvPr>
        </p:nvSpPr>
        <p:spPr>
          <a:xfrm>
            <a:off x="6172200" y="971550"/>
            <a:ext cx="2685900" cy="514500"/>
          </a:xfrm>
          <a:prstGeom prst="rect">
            <a:avLst/>
          </a:prstGeom>
          <a:noFill/>
          <a:ln>
            <a:noFill/>
          </a:ln>
        </p:spPr>
        <p:txBody>
          <a:bodyPr spcFirstLastPara="1" wrap="square" lIns="0" tIns="0" rIns="0" bIns="0" anchor="t" anchorCtr="0"/>
          <a:lstStyle>
            <a:lvl1pPr marL="457200" marR="0" lvl="0" indent="-22860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77" name="Google Shape;77;p19"/>
          <p:cNvSpPr txBox="1">
            <a:spLocks noGrp="1"/>
          </p:cNvSpPr>
          <p:nvPr>
            <p:ph type="body" idx="4"/>
          </p:nvPr>
        </p:nvSpPr>
        <p:spPr>
          <a:xfrm>
            <a:off x="285750" y="1543050"/>
            <a:ext cx="2685900" cy="2971800"/>
          </a:xfrm>
          <a:prstGeom prst="rect">
            <a:avLst/>
          </a:prstGeom>
          <a:noFill/>
          <a:ln>
            <a:noFill/>
          </a:ln>
        </p:spPr>
        <p:txBody>
          <a:bodyPr spcFirstLastPara="1" wrap="square" lIns="0" tIns="0" rIns="0" bIns="0" anchor="t" anchorCtr="0"/>
          <a:lstStyle>
            <a:lvl1pPr marL="457200" marR="0" lvl="0" indent="-330200" algn="l" rtl="0">
              <a:lnSpc>
                <a:spcPct val="100000"/>
              </a:lnSpc>
              <a:spcBef>
                <a:spcPts val="1200"/>
              </a:spcBef>
              <a:spcAft>
                <a:spcPts val="0"/>
              </a:spcAft>
              <a:buClr>
                <a:srgbClr val="808080"/>
              </a:buClr>
              <a:buSzPts val="1600"/>
              <a:buFont typeface="Arial"/>
              <a:buChar char="•"/>
              <a:defRPr sz="1600" b="0" i="0" u="none" strike="noStrike" cap="none">
                <a:solidFill>
                  <a:schemeClr val="lt2"/>
                </a:solidFill>
                <a:latin typeface="Arial"/>
                <a:ea typeface="Arial"/>
                <a:cs typeface="Arial"/>
                <a:sym typeface="Arial"/>
              </a:defRPr>
            </a:lvl1pPr>
            <a:lvl2pPr marL="914400" marR="0" lvl="1" indent="-304800" algn="l" rtl="0">
              <a:lnSpc>
                <a:spcPct val="100000"/>
              </a:lnSpc>
              <a:spcBef>
                <a:spcPts val="300"/>
              </a:spcBef>
              <a:spcAft>
                <a:spcPts val="0"/>
              </a:spcAft>
              <a:buClr>
                <a:srgbClr val="808080"/>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295275" algn="l" rtl="0">
              <a:lnSpc>
                <a:spcPct val="100000"/>
              </a:lnSpc>
              <a:spcBef>
                <a:spcPts val="300"/>
              </a:spcBef>
              <a:spcAft>
                <a:spcPts val="0"/>
              </a:spcAft>
              <a:buClr>
                <a:srgbClr val="808080"/>
              </a:buClr>
              <a:buSzPts val="1050"/>
              <a:buFont typeface="Noto Sans Symbols"/>
              <a:buChar char="▪"/>
              <a:defRPr sz="1050" b="0" i="0" u="none" strike="noStrike" cap="none">
                <a:solidFill>
                  <a:schemeClr val="lt2"/>
                </a:solidFill>
                <a:latin typeface="Arial"/>
                <a:ea typeface="Arial"/>
                <a:cs typeface="Arial"/>
                <a:sym typeface="Arial"/>
              </a:defRPr>
            </a:lvl3pPr>
            <a:lvl4pPr marL="1828800" marR="0" lvl="3"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8" name="Google Shape;78;p19"/>
          <p:cNvSpPr txBox="1">
            <a:spLocks noGrp="1"/>
          </p:cNvSpPr>
          <p:nvPr>
            <p:ph type="body" idx="5"/>
          </p:nvPr>
        </p:nvSpPr>
        <p:spPr>
          <a:xfrm>
            <a:off x="3228975" y="1543050"/>
            <a:ext cx="2685900" cy="2971800"/>
          </a:xfrm>
          <a:prstGeom prst="rect">
            <a:avLst/>
          </a:prstGeom>
          <a:noFill/>
          <a:ln>
            <a:noFill/>
          </a:ln>
        </p:spPr>
        <p:txBody>
          <a:bodyPr spcFirstLastPara="1" wrap="square" lIns="0" tIns="0" rIns="0" bIns="0" anchor="t" anchorCtr="0"/>
          <a:lstStyle>
            <a:lvl1pPr marL="457200" marR="0" lvl="0" indent="-330200" algn="l" rtl="0">
              <a:lnSpc>
                <a:spcPct val="100000"/>
              </a:lnSpc>
              <a:spcBef>
                <a:spcPts val="1200"/>
              </a:spcBef>
              <a:spcAft>
                <a:spcPts val="0"/>
              </a:spcAft>
              <a:buClr>
                <a:srgbClr val="808080"/>
              </a:buClr>
              <a:buSzPts val="1600"/>
              <a:buFont typeface="Arial"/>
              <a:buChar char="•"/>
              <a:defRPr sz="1600" b="0" i="0" u="none" strike="noStrike" cap="none">
                <a:solidFill>
                  <a:schemeClr val="lt2"/>
                </a:solidFill>
                <a:latin typeface="Arial"/>
                <a:ea typeface="Arial"/>
                <a:cs typeface="Arial"/>
                <a:sym typeface="Arial"/>
              </a:defRPr>
            </a:lvl1pPr>
            <a:lvl2pPr marL="914400" marR="0" lvl="1" indent="-304800" algn="l" rtl="0">
              <a:lnSpc>
                <a:spcPct val="100000"/>
              </a:lnSpc>
              <a:spcBef>
                <a:spcPts val="300"/>
              </a:spcBef>
              <a:spcAft>
                <a:spcPts val="0"/>
              </a:spcAft>
              <a:buClr>
                <a:srgbClr val="808080"/>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295275" algn="l" rtl="0">
              <a:lnSpc>
                <a:spcPct val="100000"/>
              </a:lnSpc>
              <a:spcBef>
                <a:spcPts val="300"/>
              </a:spcBef>
              <a:spcAft>
                <a:spcPts val="0"/>
              </a:spcAft>
              <a:buClr>
                <a:srgbClr val="808080"/>
              </a:buClr>
              <a:buSzPts val="1050"/>
              <a:buFont typeface="Noto Sans Symbols"/>
              <a:buChar char="▪"/>
              <a:defRPr sz="1050" b="0" i="0" u="none" strike="noStrike" cap="none">
                <a:solidFill>
                  <a:schemeClr val="lt2"/>
                </a:solidFill>
                <a:latin typeface="Arial"/>
                <a:ea typeface="Arial"/>
                <a:cs typeface="Arial"/>
                <a:sym typeface="Arial"/>
              </a:defRPr>
            </a:lvl3pPr>
            <a:lvl4pPr marL="1828800" marR="0" lvl="3"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9" name="Google Shape;79;p19"/>
          <p:cNvSpPr txBox="1">
            <a:spLocks noGrp="1"/>
          </p:cNvSpPr>
          <p:nvPr>
            <p:ph type="body" idx="6"/>
          </p:nvPr>
        </p:nvSpPr>
        <p:spPr>
          <a:xfrm>
            <a:off x="6172200" y="1543050"/>
            <a:ext cx="2685900" cy="2971800"/>
          </a:xfrm>
          <a:prstGeom prst="rect">
            <a:avLst/>
          </a:prstGeom>
          <a:noFill/>
          <a:ln>
            <a:noFill/>
          </a:ln>
        </p:spPr>
        <p:txBody>
          <a:bodyPr spcFirstLastPara="1" wrap="square" lIns="0" tIns="0" rIns="0" bIns="0" anchor="t" anchorCtr="0"/>
          <a:lstStyle>
            <a:lvl1pPr marL="457200" marR="0" lvl="0" indent="-330200" algn="l" rtl="0">
              <a:lnSpc>
                <a:spcPct val="100000"/>
              </a:lnSpc>
              <a:spcBef>
                <a:spcPts val="1200"/>
              </a:spcBef>
              <a:spcAft>
                <a:spcPts val="0"/>
              </a:spcAft>
              <a:buClr>
                <a:srgbClr val="808080"/>
              </a:buClr>
              <a:buSzPts val="1600"/>
              <a:buFont typeface="Arial"/>
              <a:buChar char="•"/>
              <a:defRPr sz="1600" b="0" i="0" u="none" strike="noStrike" cap="none">
                <a:solidFill>
                  <a:schemeClr val="lt2"/>
                </a:solidFill>
                <a:latin typeface="Arial"/>
                <a:ea typeface="Arial"/>
                <a:cs typeface="Arial"/>
                <a:sym typeface="Arial"/>
              </a:defRPr>
            </a:lvl1pPr>
            <a:lvl2pPr marL="914400" marR="0" lvl="1" indent="-304800" algn="l" rtl="0">
              <a:lnSpc>
                <a:spcPct val="100000"/>
              </a:lnSpc>
              <a:spcBef>
                <a:spcPts val="300"/>
              </a:spcBef>
              <a:spcAft>
                <a:spcPts val="0"/>
              </a:spcAft>
              <a:buClr>
                <a:srgbClr val="808080"/>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295275" algn="l" rtl="0">
              <a:lnSpc>
                <a:spcPct val="100000"/>
              </a:lnSpc>
              <a:spcBef>
                <a:spcPts val="300"/>
              </a:spcBef>
              <a:spcAft>
                <a:spcPts val="0"/>
              </a:spcAft>
              <a:buClr>
                <a:srgbClr val="808080"/>
              </a:buClr>
              <a:buSzPts val="1050"/>
              <a:buFont typeface="Noto Sans Symbols"/>
              <a:buChar char="▪"/>
              <a:defRPr sz="1050" b="0" i="0" u="none" strike="noStrike" cap="none">
                <a:solidFill>
                  <a:schemeClr val="lt2"/>
                </a:solidFill>
                <a:latin typeface="Arial"/>
                <a:ea typeface="Arial"/>
                <a:cs typeface="Arial"/>
                <a:sym typeface="Arial"/>
              </a:defRPr>
            </a:lvl3pPr>
            <a:lvl4pPr marL="1828800" marR="0" lvl="3"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90000"/>
              </a:lnSpc>
              <a:spcBef>
                <a:spcPts val="375"/>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9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Blue">
  <p:cSld name="Divider Blue">
    <p:bg>
      <p:bgPr>
        <a:solidFill>
          <a:schemeClr val="lt1"/>
        </a:solidFill>
        <a:effectLst/>
      </p:bgPr>
    </p:bg>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285750" y="1823853"/>
            <a:ext cx="7886700" cy="14958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3" name="Google Shape;83;p21"/>
          <p:cNvPicPr preferRelativeResize="0"/>
          <p:nvPr/>
        </p:nvPicPr>
        <p:blipFill rotWithShape="1">
          <a:blip r:embed="rId2">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Gray">
  <p:cSld name="Divider Gray">
    <p:bg>
      <p:bgPr>
        <a:solidFill>
          <a:srgbClr val="808080"/>
        </a:solidFill>
        <a:effectLst/>
      </p:bgPr>
    </p:bg>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285750" y="1823853"/>
            <a:ext cx="7886700" cy="14958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6" name="Google Shape;86;p22"/>
          <p:cNvPicPr preferRelativeResize="0"/>
          <p:nvPr/>
        </p:nvPicPr>
        <p:blipFill rotWithShape="1">
          <a:blip r:embed="rId2">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_Bulleted body copy">
  <p:cSld name="Content_Bulleted body cop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74319" y="265272"/>
            <a:ext cx="7955400" cy="640200"/>
          </a:xfrm>
          <a:prstGeom prst="rect">
            <a:avLst/>
          </a:prstGeom>
          <a:noFill/>
          <a:ln>
            <a:noFill/>
          </a:ln>
        </p:spPr>
        <p:txBody>
          <a:bodyPr spcFirstLastPara="1" wrap="square" lIns="0" tIns="45700" rIns="0" bIns="45700" anchor="t" anchorCtr="0"/>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
          <p:cNvSpPr txBox="1">
            <a:spLocks noGrp="1"/>
          </p:cNvSpPr>
          <p:nvPr>
            <p:ph type="body" idx="1"/>
          </p:nvPr>
        </p:nvSpPr>
        <p:spPr>
          <a:xfrm>
            <a:off x="274319" y="1280160"/>
            <a:ext cx="7955400" cy="3200400"/>
          </a:xfrm>
          <a:prstGeom prst="rect">
            <a:avLst/>
          </a:prstGeom>
          <a:noFill/>
          <a:ln>
            <a:noFill/>
          </a:ln>
        </p:spPr>
        <p:txBody>
          <a:bodyPr spcFirstLastPara="1" wrap="square" lIns="0" tIns="0" rIns="0" bIns="0" anchor="t" anchorCtr="0"/>
          <a:lstStyle>
            <a:lvl1pPr marL="457200" marR="0" lvl="0" indent="-317500" algn="l" rtl="0">
              <a:lnSpc>
                <a:spcPct val="100000"/>
              </a:lnSpc>
              <a:spcBef>
                <a:spcPts val="1200"/>
              </a:spcBef>
              <a:spcAft>
                <a:spcPts val="0"/>
              </a:spcAft>
              <a:buClr>
                <a:srgbClr val="AAAAAA"/>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300"/>
              </a:spcBef>
              <a:spcAft>
                <a:spcPts val="0"/>
              </a:spcAft>
              <a:buClr>
                <a:srgbClr val="AAAAAA"/>
              </a:buClr>
              <a:buSzPts val="1200"/>
              <a:buFont typeface="Open Sans"/>
              <a:buChar char="–"/>
              <a:defRPr sz="1200" b="0" i="0" u="none" strike="noStrike" cap="none">
                <a:solidFill>
                  <a:srgbClr val="000000"/>
                </a:solidFill>
                <a:latin typeface="Arial"/>
                <a:ea typeface="Arial"/>
                <a:cs typeface="Arial"/>
                <a:sym typeface="Arial"/>
              </a:defRPr>
            </a:lvl2pPr>
            <a:lvl3pPr marL="1371600" marR="0" lvl="2" indent="-292100" algn="l" rtl="0">
              <a:lnSpc>
                <a:spcPct val="100000"/>
              </a:lnSpc>
              <a:spcBef>
                <a:spcPts val="300"/>
              </a:spcBef>
              <a:spcAft>
                <a:spcPts val="0"/>
              </a:spcAft>
              <a:buClr>
                <a:srgbClr val="AAAAAA"/>
              </a:buClr>
              <a:buSzPts val="1000"/>
              <a:buFont typeface="Arial"/>
              <a:buChar char="•"/>
              <a:defRPr sz="1000" b="0" i="0" u="none" strike="noStrike" cap="none">
                <a:solidFill>
                  <a:srgbClr val="000000"/>
                </a:solidFill>
                <a:latin typeface="Arial"/>
                <a:ea typeface="Arial"/>
                <a:cs typeface="Arial"/>
                <a:sym typeface="Arial"/>
              </a:defRPr>
            </a:lvl3pPr>
            <a:lvl4pPr marL="1828800" marR="0" lvl="3" indent="-292100" algn="l" rtl="0">
              <a:lnSpc>
                <a:spcPct val="90000"/>
              </a:lnSpc>
              <a:spcBef>
                <a:spcPts val="300"/>
              </a:spcBef>
              <a:spcAft>
                <a:spcPts val="0"/>
              </a:spcAft>
              <a:buClr>
                <a:srgbClr val="AAAAAA"/>
              </a:buClr>
              <a:buSzPts val="1000"/>
              <a:buFont typeface="Arial"/>
              <a:buChar char="•"/>
              <a:defRPr sz="1000" b="0" i="0" u="none" strike="noStrike" cap="none">
                <a:solidFill>
                  <a:schemeClr val="lt2"/>
                </a:solidFill>
                <a:latin typeface="Open Sans"/>
                <a:ea typeface="Open Sans"/>
                <a:cs typeface="Open Sans"/>
                <a:sym typeface="Open Sans"/>
              </a:defRPr>
            </a:lvl4pPr>
            <a:lvl5pPr marL="2286000" marR="0" lvl="4" indent="-304800" algn="l" rtl="0">
              <a:lnSpc>
                <a:spcPct val="90000"/>
              </a:lnSpc>
              <a:spcBef>
                <a:spcPts val="300"/>
              </a:spcBef>
              <a:spcAft>
                <a:spcPts val="0"/>
              </a:spcAft>
              <a:buClr>
                <a:srgbClr val="AAAAAA"/>
              </a:buClr>
              <a:buSzPts val="1200"/>
              <a:buFont typeface="Arial"/>
              <a:buChar char="•"/>
              <a:defRPr sz="12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3">
  <p:cSld name="Divider 3">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285750" y="1823853"/>
            <a:ext cx="7886700" cy="14958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9" name="Google Shape;89;p23"/>
          <p:cNvPicPr preferRelativeResize="0"/>
          <p:nvPr/>
        </p:nvPicPr>
        <p:blipFill rotWithShape="1">
          <a:blip r:embed="rId3">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4">
  <p:cSld name="Divider 4">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285750" y="1823853"/>
            <a:ext cx="7886700" cy="14958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2" name="Google Shape;92;p24"/>
          <p:cNvPicPr preferRelativeResize="0"/>
          <p:nvPr/>
        </p:nvPicPr>
        <p:blipFill rotWithShape="1">
          <a:blip r:embed="rId3">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5">
  <p:cSld name="Divider 5">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5"/>
          <p:cNvSpPr txBox="1">
            <a:spLocks noGrp="1"/>
          </p:cNvSpPr>
          <p:nvPr>
            <p:ph type="title"/>
          </p:nvPr>
        </p:nvSpPr>
        <p:spPr>
          <a:xfrm>
            <a:off x="285750" y="1823853"/>
            <a:ext cx="7886700" cy="14958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5" name="Google Shape;95;p25"/>
          <p:cNvPicPr preferRelativeResize="0"/>
          <p:nvPr/>
        </p:nvPicPr>
        <p:blipFill rotWithShape="1">
          <a:blip r:embed="rId3">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6">
  <p:cSld name="Divider 6">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6"/>
          <p:cNvSpPr txBox="1">
            <a:spLocks noGrp="1"/>
          </p:cNvSpPr>
          <p:nvPr>
            <p:ph type="title"/>
          </p:nvPr>
        </p:nvSpPr>
        <p:spPr>
          <a:xfrm>
            <a:off x="285750" y="1823853"/>
            <a:ext cx="7886700" cy="14958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8" name="Google Shape;98;p26"/>
          <p:cNvPicPr preferRelativeResize="0"/>
          <p:nvPr/>
        </p:nvPicPr>
        <p:blipFill rotWithShape="1">
          <a:blip r:embed="rId3">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 blue wave bkgd">
  <p:cSld name="Title on blue wave bkgd">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7"/>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01" name="Google Shape;101;p27"/>
          <p:cNvPicPr preferRelativeResize="0"/>
          <p:nvPr/>
        </p:nvPicPr>
        <p:blipFill rotWithShape="1">
          <a:blip r:embed="rId3">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 blue blur bkgd">
  <p:cSld name="Title on blue blur bkgd">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8"/>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04" name="Google Shape;104;p28"/>
          <p:cNvPicPr preferRelativeResize="0"/>
          <p:nvPr/>
        </p:nvPicPr>
        <p:blipFill rotWithShape="1">
          <a:blip r:embed="rId3">
            <a:alphaModFix/>
          </a:blip>
          <a:srcRect/>
          <a:stretch/>
        </p:blipFill>
        <p:spPr>
          <a:xfrm>
            <a:off x="7802312" y="4838808"/>
            <a:ext cx="1078986" cy="1402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End logo slide gray">
  <p:cSld name="End logo slide gray">
    <p:bg>
      <p:bgPr>
        <a:solidFill>
          <a:srgbClr val="808080"/>
        </a:solidFill>
        <a:effectLst/>
      </p:bgPr>
    </p:bg>
    <p:spTree>
      <p:nvGrpSpPr>
        <p:cNvPr id="1" name="Shape 105"/>
        <p:cNvGrpSpPr/>
        <p:nvPr/>
      </p:nvGrpSpPr>
      <p:grpSpPr>
        <a:xfrm>
          <a:off x="0" y="0"/>
          <a:ext cx="0" cy="0"/>
          <a:chOff x="0" y="0"/>
          <a:chExt cx="0" cy="0"/>
        </a:xfrm>
      </p:grpSpPr>
      <p:pic>
        <p:nvPicPr>
          <p:cNvPr id="106" name="Google Shape;106;p29"/>
          <p:cNvPicPr preferRelativeResize="0"/>
          <p:nvPr/>
        </p:nvPicPr>
        <p:blipFill rotWithShape="1">
          <a:blip r:embed="rId2">
            <a:alphaModFix/>
          </a:blip>
          <a:srcRect/>
          <a:stretch/>
        </p:blipFill>
        <p:spPr>
          <a:xfrm>
            <a:off x="2026378" y="2254304"/>
            <a:ext cx="5093206" cy="6602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mp; subtitle">
  <p:cSld name="1_Title &amp; subtitle">
    <p:spTree>
      <p:nvGrpSpPr>
        <p:cNvPr id="1" name="Shape 107"/>
        <p:cNvGrpSpPr/>
        <p:nvPr/>
      </p:nvGrpSpPr>
      <p:grpSpPr>
        <a:xfrm>
          <a:off x="0" y="0"/>
          <a:ext cx="0" cy="0"/>
          <a:chOff x="0" y="0"/>
          <a:chExt cx="0" cy="0"/>
        </a:xfrm>
      </p:grpSpPr>
      <p:sp>
        <p:nvSpPr>
          <p:cNvPr id="108" name="Google Shape;108;p30"/>
          <p:cNvSpPr txBox="1">
            <a:spLocks noGrp="1"/>
          </p:cNvSpPr>
          <p:nvPr>
            <p:ph type="title"/>
          </p:nvPr>
        </p:nvSpPr>
        <p:spPr>
          <a:xfrm>
            <a:off x="266700" y="247650"/>
            <a:ext cx="81915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rgbClr val="007DB8"/>
              </a:buClr>
              <a:buSzPts val="3300"/>
              <a:buFont typeface="Arial"/>
              <a:buNone/>
              <a:defRPr sz="3300" b="0" i="0" u="none" strike="noStrike" cap="none">
                <a:solidFill>
                  <a:srgbClr val="007D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30"/>
          <p:cNvSpPr txBox="1">
            <a:spLocks noGrp="1"/>
          </p:cNvSpPr>
          <p:nvPr>
            <p:ph type="subTitle" idx="1"/>
          </p:nvPr>
        </p:nvSpPr>
        <p:spPr>
          <a:xfrm>
            <a:off x="273050" y="685800"/>
            <a:ext cx="8185200" cy="215400"/>
          </a:xfrm>
          <a:prstGeom prst="rect">
            <a:avLst/>
          </a:prstGeom>
          <a:noFill/>
          <a:ln>
            <a:noFill/>
          </a:ln>
        </p:spPr>
        <p:txBody>
          <a:bodyPr spcFirstLastPara="1" wrap="square" lIns="0" tIns="0" rIns="0" bIns="0" anchor="t" anchorCtr="0"/>
          <a:lstStyle>
            <a:lvl1pPr marR="0" lvl="0" algn="l" rtl="0">
              <a:lnSpc>
                <a:spcPct val="90000"/>
              </a:lnSpc>
              <a:spcBef>
                <a:spcPts val="75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_Body copy">
  <p:cSld name="Content_Body copy">
    <p:spTree>
      <p:nvGrpSpPr>
        <p:cNvPr id="1" name="Shape 110"/>
        <p:cNvGrpSpPr/>
        <p:nvPr/>
      </p:nvGrpSpPr>
      <p:grpSpPr>
        <a:xfrm>
          <a:off x="0" y="0"/>
          <a:ext cx="0" cy="0"/>
          <a:chOff x="0" y="0"/>
          <a:chExt cx="0" cy="0"/>
        </a:xfrm>
      </p:grpSpPr>
      <p:sp>
        <p:nvSpPr>
          <p:cNvPr id="111" name="Google Shape;111;p31"/>
          <p:cNvSpPr txBox="1">
            <a:spLocks noGrp="1"/>
          </p:cNvSpPr>
          <p:nvPr>
            <p:ph type="body" idx="1"/>
          </p:nvPr>
        </p:nvSpPr>
        <p:spPr>
          <a:xfrm>
            <a:off x="274318" y="1280160"/>
            <a:ext cx="7955400" cy="32004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2" name="Google Shape;112;p31"/>
          <p:cNvSpPr txBox="1">
            <a:spLocks noGrp="1"/>
          </p:cNvSpPr>
          <p:nvPr>
            <p:ph type="title"/>
          </p:nvPr>
        </p:nvSpPr>
        <p:spPr>
          <a:xfrm>
            <a:off x="274319" y="265272"/>
            <a:ext cx="7955400" cy="6402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sp>
        <p:nvSpPr>
          <p:cNvPr id="114" name="Google Shape;114;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28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2800"/>
              <a:buFont typeface="Arial"/>
              <a:buNone/>
              <a:defRPr sz="1800"/>
            </a:lvl2pPr>
            <a:lvl3pPr lvl="2">
              <a:spcBef>
                <a:spcPts val="0"/>
              </a:spcBef>
              <a:spcAft>
                <a:spcPts val="0"/>
              </a:spcAft>
              <a:buSzPts val="2800"/>
              <a:buFont typeface="Arial"/>
              <a:buNone/>
              <a:defRPr sz="1800"/>
            </a:lvl3pPr>
            <a:lvl4pPr lvl="3">
              <a:spcBef>
                <a:spcPts val="0"/>
              </a:spcBef>
              <a:spcAft>
                <a:spcPts val="0"/>
              </a:spcAft>
              <a:buSzPts val="2800"/>
              <a:buFont typeface="Arial"/>
              <a:buNone/>
              <a:defRPr sz="1800"/>
            </a:lvl4pPr>
            <a:lvl5pPr lvl="4">
              <a:spcBef>
                <a:spcPts val="0"/>
              </a:spcBef>
              <a:spcAft>
                <a:spcPts val="0"/>
              </a:spcAft>
              <a:buSzPts val="2800"/>
              <a:buFont typeface="Arial"/>
              <a:buNone/>
              <a:defRPr sz="1800"/>
            </a:lvl5pPr>
            <a:lvl6pPr lvl="5">
              <a:spcBef>
                <a:spcPts val="0"/>
              </a:spcBef>
              <a:spcAft>
                <a:spcPts val="0"/>
              </a:spcAft>
              <a:buSzPts val="2800"/>
              <a:buFont typeface="Arial"/>
              <a:buNone/>
              <a:defRPr sz="1800"/>
            </a:lvl6pPr>
            <a:lvl7pPr lvl="6">
              <a:spcBef>
                <a:spcPts val="0"/>
              </a:spcBef>
              <a:spcAft>
                <a:spcPts val="0"/>
              </a:spcAft>
              <a:buSzPts val="2800"/>
              <a:buFont typeface="Arial"/>
              <a:buNone/>
              <a:defRPr sz="1800"/>
            </a:lvl7pPr>
            <a:lvl8pPr lvl="7">
              <a:spcBef>
                <a:spcPts val="0"/>
              </a:spcBef>
              <a:spcAft>
                <a:spcPts val="0"/>
              </a:spcAft>
              <a:buSzPts val="2800"/>
              <a:buFont typeface="Arial"/>
              <a:buNone/>
              <a:defRPr sz="1800"/>
            </a:lvl8pPr>
            <a:lvl9pPr lvl="8">
              <a:spcBef>
                <a:spcPts val="0"/>
              </a:spcBef>
              <a:spcAft>
                <a:spcPts val="0"/>
              </a:spcAft>
              <a:buSzPts val="2800"/>
              <a:buFont typeface="Arial"/>
              <a:buNone/>
              <a:defRPr sz="1800"/>
            </a:lvl9pPr>
          </a:lstStyle>
          <a:p>
            <a:endParaRPr/>
          </a:p>
        </p:txBody>
      </p:sp>
      <p:sp>
        <p:nvSpPr>
          <p:cNvPr id="115" name="Google Shape;115;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0"/>
              </a:spcBef>
              <a:spcAft>
                <a:spcPts val="0"/>
              </a:spcAft>
              <a:buClr>
                <a:schemeClr val="dk1"/>
              </a:buClr>
              <a:buSzPts val="1800"/>
              <a:buFont typeface="Arial"/>
              <a:buChar char="●"/>
              <a:defRPr sz="2100" b="0" i="0" u="none" strike="noStrike" cap="none">
                <a:solidFill>
                  <a:schemeClr val="dk1"/>
                </a:solidFill>
                <a:latin typeface="Arial"/>
                <a:ea typeface="Arial"/>
                <a:cs typeface="Arial"/>
                <a:sym typeface="Arial"/>
              </a:defRPr>
            </a:lvl1pPr>
            <a:lvl2pPr marL="914400" marR="0" lvl="1" indent="-317500" algn="l" rtl="0">
              <a:lnSpc>
                <a:spcPct val="90000"/>
              </a:lnSpc>
              <a:spcBef>
                <a:spcPts val="16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90000"/>
              </a:lnSpc>
              <a:spcBef>
                <a:spcPts val="16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1600"/>
              </a:spcBef>
              <a:spcAft>
                <a:spcPts val="0"/>
              </a:spcAft>
              <a:buClr>
                <a:schemeClr val="dk1"/>
              </a:buClr>
              <a:buSzPts val="1400"/>
              <a:buFont typeface="Arial"/>
              <a:buChar char="●"/>
              <a:defRPr sz="1350" b="0" i="0" u="none" strike="noStrike" cap="none">
                <a:solidFill>
                  <a:schemeClr val="dk1"/>
                </a:solidFill>
                <a:latin typeface="Arial"/>
                <a:ea typeface="Arial"/>
                <a:cs typeface="Arial"/>
                <a:sym typeface="Arial"/>
              </a:defRPr>
            </a:lvl4pPr>
            <a:lvl5pPr marL="2286000" marR="0" lvl="4" indent="-317500" algn="l" rtl="0">
              <a:lnSpc>
                <a:spcPct val="90000"/>
              </a:lnSpc>
              <a:spcBef>
                <a:spcPts val="1600"/>
              </a:spcBef>
              <a:spcAft>
                <a:spcPts val="0"/>
              </a:spcAft>
              <a:buClr>
                <a:schemeClr val="dk1"/>
              </a:buClr>
              <a:buSzPts val="1400"/>
              <a:buFont typeface="Arial"/>
              <a:buChar char="○"/>
              <a:defRPr sz="1350" b="0" i="0" u="none" strike="noStrike" cap="none">
                <a:solidFill>
                  <a:schemeClr val="dk1"/>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35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35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35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1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ulleted Text">
  <p:cSld name="Title and Bulleted Text">
    <p:spTree>
      <p:nvGrpSpPr>
        <p:cNvPr id="1" name="Shape 116"/>
        <p:cNvGrpSpPr/>
        <p:nvPr/>
      </p:nvGrpSpPr>
      <p:grpSpPr>
        <a:xfrm>
          <a:off x="0" y="0"/>
          <a:ext cx="0" cy="0"/>
          <a:chOff x="0" y="0"/>
          <a:chExt cx="0" cy="0"/>
        </a:xfrm>
      </p:grpSpPr>
      <p:sp>
        <p:nvSpPr>
          <p:cNvPr id="117" name="Google Shape;117;p33"/>
          <p:cNvSpPr txBox="1">
            <a:spLocks noGrp="1"/>
          </p:cNvSpPr>
          <p:nvPr>
            <p:ph type="ftr" idx="11"/>
          </p:nvPr>
        </p:nvSpPr>
        <p:spPr>
          <a:xfrm>
            <a:off x="3124200" y="4824387"/>
            <a:ext cx="2895600" cy="273900"/>
          </a:xfrm>
          <a:prstGeom prst="rect">
            <a:avLst/>
          </a:prstGeom>
          <a:noFill/>
          <a:ln>
            <a:noFill/>
          </a:ln>
        </p:spPr>
        <p:txBody>
          <a:bodyPr spcFirstLastPara="1" wrap="square" lIns="68575" tIns="34275" rIns="68575" bIns="34275"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33"/>
          <p:cNvSpPr txBox="1">
            <a:spLocks noGrp="1"/>
          </p:cNvSpPr>
          <p:nvPr>
            <p:ph type="title"/>
          </p:nvPr>
        </p:nvSpPr>
        <p:spPr>
          <a:xfrm>
            <a:off x="455613" y="308848"/>
            <a:ext cx="8229600" cy="868800"/>
          </a:xfrm>
          <a:prstGeom prst="rect">
            <a:avLst/>
          </a:prstGeom>
          <a:noFill/>
          <a:ln>
            <a:noFill/>
          </a:ln>
        </p:spPr>
        <p:txBody>
          <a:bodyPr spcFirstLastPara="1" wrap="square" lIns="0" tIns="0" rIns="0" bIns="0" anchor="t" anchorCtr="0"/>
          <a:lstStyle>
            <a:lvl1pPr lvl="0" algn="l" rtl="0">
              <a:lnSpc>
                <a:spcPct val="100000"/>
              </a:lnSpc>
              <a:spcBef>
                <a:spcPts val="0"/>
              </a:spcBef>
              <a:spcAft>
                <a:spcPts val="0"/>
              </a:spcAft>
              <a:buClr>
                <a:srgbClr val="003C71"/>
              </a:buClr>
              <a:buSzPts val="2800"/>
              <a:buFont typeface="Arial"/>
              <a:buChar char="●"/>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33"/>
          <p:cNvSpPr txBox="1">
            <a:spLocks noGrp="1"/>
          </p:cNvSpPr>
          <p:nvPr>
            <p:ph type="body" idx="1"/>
          </p:nvPr>
        </p:nvSpPr>
        <p:spPr>
          <a:xfrm>
            <a:off x="455613" y="1203325"/>
            <a:ext cx="8228100" cy="3425700"/>
          </a:xfrm>
          <a:prstGeom prst="rect">
            <a:avLst/>
          </a:prstGeom>
          <a:noFill/>
          <a:ln>
            <a:noFill/>
          </a:ln>
        </p:spPr>
        <p:txBody>
          <a:bodyPr spcFirstLastPara="1" wrap="square" lIns="0" tIns="0" rIns="0" bIns="0" anchor="t" anchorCtr="0"/>
          <a:lstStyle>
            <a:lvl1pPr marL="457200" lvl="0" indent="-342900" algn="l" rtl="0">
              <a:spcBef>
                <a:spcPts val="1200"/>
              </a:spcBef>
              <a:spcAft>
                <a:spcPts val="0"/>
              </a:spcAft>
              <a:buClr>
                <a:srgbClr val="0071C5"/>
              </a:buClr>
              <a:buSzPts val="1800"/>
              <a:buChar char="●"/>
              <a:defRPr>
                <a:solidFill>
                  <a:srgbClr val="0071C5"/>
                </a:solidFill>
              </a:defRPr>
            </a:lvl1pPr>
            <a:lvl2pPr marL="914400" lvl="1" indent="-342900" algn="l" rtl="0">
              <a:spcBef>
                <a:spcPts val="1200"/>
              </a:spcBef>
              <a:spcAft>
                <a:spcPts val="0"/>
              </a:spcAft>
              <a:buClr>
                <a:srgbClr val="003C71"/>
              </a:buClr>
              <a:buSzPts val="1800"/>
              <a:buChar char="○"/>
              <a:defRPr sz="1800"/>
            </a:lvl2pPr>
            <a:lvl3pPr marL="1371600" lvl="2" indent="-342900" algn="l" rtl="0">
              <a:spcBef>
                <a:spcPts val="800"/>
              </a:spcBef>
              <a:spcAft>
                <a:spcPts val="0"/>
              </a:spcAft>
              <a:buClr>
                <a:srgbClr val="003C71"/>
              </a:buClr>
              <a:buSzPts val="1800"/>
              <a:buChar char="■"/>
              <a:defRPr sz="1800"/>
            </a:lvl3pPr>
            <a:lvl4pPr marL="1828800" lvl="3" indent="-330200" algn="l" rtl="0">
              <a:spcBef>
                <a:spcPts val="300"/>
              </a:spcBef>
              <a:spcAft>
                <a:spcPts val="0"/>
              </a:spcAft>
              <a:buClr>
                <a:srgbClr val="003C71"/>
              </a:buClr>
              <a:buSzPts val="1600"/>
              <a:buChar char="●"/>
              <a:defRPr sz="1600"/>
            </a:lvl4pPr>
            <a:lvl5pPr marL="2286000" lvl="4" indent="-317500" algn="l" rtl="0">
              <a:spcBef>
                <a:spcPts val="300"/>
              </a:spcBef>
              <a:spcAft>
                <a:spcPts val="0"/>
              </a:spcAft>
              <a:buClr>
                <a:srgbClr val="003C7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120"/>
        <p:cNvGrpSpPr/>
        <p:nvPr/>
      </p:nvGrpSpPr>
      <p:grpSpPr>
        <a:xfrm>
          <a:off x="0" y="0"/>
          <a:ext cx="0" cy="0"/>
          <a:chOff x="0" y="0"/>
          <a:chExt cx="0" cy="0"/>
        </a:xfrm>
      </p:grpSpPr>
      <p:sp>
        <p:nvSpPr>
          <p:cNvPr id="121" name="Google Shape;121;p34"/>
          <p:cNvSpPr txBox="1">
            <a:spLocks noGrp="1"/>
          </p:cNvSpPr>
          <p:nvPr>
            <p:ph type="sldNum" idx="12"/>
          </p:nvPr>
        </p:nvSpPr>
        <p:spPr>
          <a:xfrm>
            <a:off x="6872352" y="4824387"/>
            <a:ext cx="2133600"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sz="1100">
                <a:solidFill>
                  <a:srgbClr val="FFFFFF"/>
                </a:solidFill>
              </a:defRPr>
            </a:lvl1pPr>
            <a:lvl2pPr marL="0" lvl="1" indent="0" algn="r">
              <a:spcBef>
                <a:spcPts val="0"/>
              </a:spcBef>
              <a:buNone/>
              <a:defRPr sz="1100">
                <a:solidFill>
                  <a:srgbClr val="FFFFFF"/>
                </a:solidFill>
              </a:defRPr>
            </a:lvl2pPr>
            <a:lvl3pPr marL="0" lvl="2" indent="0" algn="r">
              <a:spcBef>
                <a:spcPts val="0"/>
              </a:spcBef>
              <a:buNone/>
              <a:defRPr sz="1100">
                <a:solidFill>
                  <a:srgbClr val="FFFFFF"/>
                </a:solidFill>
              </a:defRPr>
            </a:lvl3pPr>
            <a:lvl4pPr marL="0" lvl="3" indent="0" algn="r">
              <a:spcBef>
                <a:spcPts val="0"/>
              </a:spcBef>
              <a:buNone/>
              <a:defRPr sz="1100">
                <a:solidFill>
                  <a:srgbClr val="FFFFFF"/>
                </a:solidFill>
              </a:defRPr>
            </a:lvl4pPr>
            <a:lvl5pPr marL="0" lvl="4" indent="0" algn="r">
              <a:spcBef>
                <a:spcPts val="0"/>
              </a:spcBef>
              <a:buNone/>
              <a:defRPr sz="1100">
                <a:solidFill>
                  <a:srgbClr val="FFFFFF"/>
                </a:solidFill>
              </a:defRPr>
            </a:lvl5pPr>
            <a:lvl6pPr marL="0" lvl="5" indent="0" algn="r">
              <a:spcBef>
                <a:spcPts val="0"/>
              </a:spcBef>
              <a:buNone/>
              <a:defRPr sz="1100">
                <a:solidFill>
                  <a:srgbClr val="FFFFFF"/>
                </a:solidFill>
              </a:defRPr>
            </a:lvl6pPr>
            <a:lvl7pPr marL="0" lvl="6" indent="0" algn="r">
              <a:spcBef>
                <a:spcPts val="0"/>
              </a:spcBef>
              <a:buNone/>
              <a:defRPr sz="1100">
                <a:solidFill>
                  <a:srgbClr val="FFFFFF"/>
                </a:solidFill>
              </a:defRPr>
            </a:lvl7pPr>
            <a:lvl8pPr marL="0" lvl="7" indent="0" algn="r">
              <a:spcBef>
                <a:spcPts val="0"/>
              </a:spcBef>
              <a:buNone/>
              <a:defRPr sz="1100">
                <a:solidFill>
                  <a:srgbClr val="FFFFFF"/>
                </a:solidFill>
              </a:defRPr>
            </a:lvl8pPr>
            <a:lvl9pPr marL="0" lvl="8" indent="0" algn="r">
              <a:spcBef>
                <a:spcPts val="0"/>
              </a:spcBef>
              <a:buNone/>
              <a:defRPr sz="11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22" name="Google Shape;122;p34"/>
          <p:cNvSpPr txBox="1">
            <a:spLocks noGrp="1"/>
          </p:cNvSpPr>
          <p:nvPr>
            <p:ph type="body" idx="1"/>
          </p:nvPr>
        </p:nvSpPr>
        <p:spPr>
          <a:xfrm>
            <a:off x="455614" y="1177528"/>
            <a:ext cx="4006851" cy="3425825"/>
          </a:xfrm>
          <a:prstGeom prst="rect">
            <a:avLst/>
          </a:prstGeom>
          <a:noFill/>
          <a:ln>
            <a:noFill/>
          </a:ln>
        </p:spPr>
        <p:txBody>
          <a:bodyPr spcFirstLastPara="1" wrap="square" lIns="0" tIns="0" rIns="0" bIns="0" anchor="t" anchorCtr="0"/>
          <a:lstStyle>
            <a:lvl1pPr marL="457200" lvl="0" indent="-342900" algn="l">
              <a:spcBef>
                <a:spcPts val="1200"/>
              </a:spcBef>
              <a:spcAft>
                <a:spcPts val="0"/>
              </a:spcAft>
              <a:buClr>
                <a:schemeClr val="lt1"/>
              </a:buClr>
              <a:buSzPts val="1800"/>
              <a:buChar char="●"/>
              <a:defRPr sz="1100">
                <a:solidFill>
                  <a:schemeClr val="lt1"/>
                </a:solidFill>
              </a:defRPr>
            </a:lvl1pPr>
            <a:lvl2pPr marL="914400" lvl="1" indent="-330200" algn="l">
              <a:spcBef>
                <a:spcPts val="1200"/>
              </a:spcBef>
              <a:spcAft>
                <a:spcPts val="0"/>
              </a:spcAft>
              <a:buClr>
                <a:schemeClr val="lt1"/>
              </a:buClr>
              <a:buSzPts val="1600"/>
              <a:buChar char="○"/>
              <a:defRPr sz="1100">
                <a:solidFill>
                  <a:schemeClr val="lt1"/>
                </a:solidFill>
              </a:defRPr>
            </a:lvl2pPr>
            <a:lvl3pPr marL="1371600" lvl="2" indent="-317500" algn="l">
              <a:spcBef>
                <a:spcPts val="800"/>
              </a:spcBef>
              <a:spcAft>
                <a:spcPts val="0"/>
              </a:spcAft>
              <a:buClr>
                <a:schemeClr val="lt1"/>
              </a:buClr>
              <a:buSzPts val="1400"/>
              <a:buChar char="■"/>
              <a:defRPr sz="1400">
                <a:solidFill>
                  <a:schemeClr val="lt1"/>
                </a:solidFill>
              </a:defRPr>
            </a:lvl3pPr>
            <a:lvl4pPr marL="1828800" lvl="3" indent="-304800" algn="l">
              <a:spcBef>
                <a:spcPts val="200"/>
              </a:spcBef>
              <a:spcAft>
                <a:spcPts val="0"/>
              </a:spcAft>
              <a:buClr>
                <a:schemeClr val="lt1"/>
              </a:buClr>
              <a:buSzPts val="1200"/>
              <a:buChar char="●"/>
              <a:defRPr sz="1200">
                <a:solidFill>
                  <a:schemeClr val="lt1"/>
                </a:solidFill>
              </a:defRPr>
            </a:lvl4pPr>
            <a:lvl5pPr marL="2286000" lvl="4" indent="-304800" algn="l">
              <a:spcBef>
                <a:spcPts val="200"/>
              </a:spcBef>
              <a:spcAft>
                <a:spcPts val="0"/>
              </a:spcAft>
              <a:buClr>
                <a:schemeClr val="lt1"/>
              </a:buClr>
              <a:buSzPts val="1200"/>
              <a:buChar char="○"/>
              <a:defRPr sz="1200">
                <a:solidFill>
                  <a:schemeClr val="lt1"/>
                </a:solidFill>
              </a:defRPr>
            </a:lvl5pPr>
            <a:lvl6pPr marL="2743200" lvl="5" indent="-317500" algn="l">
              <a:spcBef>
                <a:spcPts val="300"/>
              </a:spcBef>
              <a:spcAft>
                <a:spcPts val="0"/>
              </a:spcAft>
              <a:buClr>
                <a:schemeClr val="dk1"/>
              </a:buClr>
              <a:buSzPts val="1400"/>
              <a:buChar char="■"/>
              <a:defRPr sz="1100"/>
            </a:lvl6pPr>
            <a:lvl7pPr marL="3200400" lvl="6" indent="-317500" algn="l">
              <a:spcBef>
                <a:spcPts val="300"/>
              </a:spcBef>
              <a:spcAft>
                <a:spcPts val="0"/>
              </a:spcAft>
              <a:buClr>
                <a:schemeClr val="dk1"/>
              </a:buClr>
              <a:buSzPts val="1400"/>
              <a:buChar char="●"/>
              <a:defRPr sz="1100"/>
            </a:lvl7pPr>
            <a:lvl8pPr marL="3657600" lvl="7" indent="-317500" algn="l">
              <a:spcBef>
                <a:spcPts val="300"/>
              </a:spcBef>
              <a:spcAft>
                <a:spcPts val="0"/>
              </a:spcAft>
              <a:buClr>
                <a:schemeClr val="dk1"/>
              </a:buClr>
              <a:buSzPts val="1400"/>
              <a:buChar char="○"/>
              <a:defRPr sz="1100"/>
            </a:lvl8pPr>
            <a:lvl9pPr marL="4114800" lvl="8" indent="-317500" algn="l">
              <a:spcBef>
                <a:spcPts val="300"/>
              </a:spcBef>
              <a:spcAft>
                <a:spcPts val="0"/>
              </a:spcAft>
              <a:buClr>
                <a:schemeClr val="dk1"/>
              </a:buClr>
              <a:buSzPts val="1400"/>
              <a:buChar char="■"/>
              <a:defRPr sz="1100"/>
            </a:lvl9pPr>
          </a:lstStyle>
          <a:p>
            <a:endParaRPr/>
          </a:p>
        </p:txBody>
      </p:sp>
      <p:sp>
        <p:nvSpPr>
          <p:cNvPr id="123" name="Google Shape;123;p34"/>
          <p:cNvSpPr txBox="1">
            <a:spLocks noGrp="1"/>
          </p:cNvSpPr>
          <p:nvPr>
            <p:ph type="body" idx="2"/>
          </p:nvPr>
        </p:nvSpPr>
        <p:spPr>
          <a:xfrm>
            <a:off x="4678363" y="1177528"/>
            <a:ext cx="4005264" cy="3425825"/>
          </a:xfrm>
          <a:prstGeom prst="rect">
            <a:avLst/>
          </a:prstGeom>
          <a:noFill/>
          <a:ln>
            <a:noFill/>
          </a:ln>
        </p:spPr>
        <p:txBody>
          <a:bodyPr spcFirstLastPara="1" wrap="square" lIns="0" tIns="0" rIns="0" bIns="0" anchor="t" anchorCtr="0"/>
          <a:lstStyle>
            <a:lvl1pPr marL="457200" lvl="0" indent="-342900" algn="l">
              <a:spcBef>
                <a:spcPts val="1200"/>
              </a:spcBef>
              <a:spcAft>
                <a:spcPts val="0"/>
              </a:spcAft>
              <a:buClr>
                <a:schemeClr val="lt1"/>
              </a:buClr>
              <a:buSzPts val="1800"/>
              <a:buChar char="●"/>
              <a:defRPr sz="1100">
                <a:solidFill>
                  <a:schemeClr val="lt1"/>
                </a:solidFill>
              </a:defRPr>
            </a:lvl1pPr>
            <a:lvl2pPr marL="914400" lvl="1" indent="-330200" algn="l">
              <a:spcBef>
                <a:spcPts val="1200"/>
              </a:spcBef>
              <a:spcAft>
                <a:spcPts val="0"/>
              </a:spcAft>
              <a:buClr>
                <a:schemeClr val="lt1"/>
              </a:buClr>
              <a:buSzPts val="1600"/>
              <a:buChar char="○"/>
              <a:defRPr sz="1100">
                <a:solidFill>
                  <a:schemeClr val="lt1"/>
                </a:solidFill>
              </a:defRPr>
            </a:lvl2pPr>
            <a:lvl3pPr marL="1371600" lvl="2" indent="-317500" algn="l">
              <a:spcBef>
                <a:spcPts val="800"/>
              </a:spcBef>
              <a:spcAft>
                <a:spcPts val="0"/>
              </a:spcAft>
              <a:buClr>
                <a:schemeClr val="lt1"/>
              </a:buClr>
              <a:buSzPts val="1400"/>
              <a:buChar char="■"/>
              <a:defRPr sz="1400">
                <a:solidFill>
                  <a:schemeClr val="lt1"/>
                </a:solidFill>
              </a:defRPr>
            </a:lvl3pPr>
            <a:lvl4pPr marL="1828800" lvl="3" indent="-304800" algn="l">
              <a:spcBef>
                <a:spcPts val="200"/>
              </a:spcBef>
              <a:spcAft>
                <a:spcPts val="0"/>
              </a:spcAft>
              <a:buClr>
                <a:schemeClr val="lt1"/>
              </a:buClr>
              <a:buSzPts val="1200"/>
              <a:buChar char="●"/>
              <a:defRPr sz="1200">
                <a:solidFill>
                  <a:schemeClr val="lt1"/>
                </a:solidFill>
              </a:defRPr>
            </a:lvl4pPr>
            <a:lvl5pPr marL="2286000" lvl="4" indent="-304800" algn="l">
              <a:spcBef>
                <a:spcPts val="200"/>
              </a:spcBef>
              <a:spcAft>
                <a:spcPts val="0"/>
              </a:spcAft>
              <a:buClr>
                <a:schemeClr val="lt1"/>
              </a:buClr>
              <a:buSzPts val="1200"/>
              <a:buChar char="○"/>
              <a:defRPr sz="1200">
                <a:solidFill>
                  <a:schemeClr val="lt1"/>
                </a:solidFill>
              </a:defRPr>
            </a:lvl5pPr>
            <a:lvl6pPr marL="2743200" lvl="5" indent="-317500" algn="l">
              <a:spcBef>
                <a:spcPts val="300"/>
              </a:spcBef>
              <a:spcAft>
                <a:spcPts val="0"/>
              </a:spcAft>
              <a:buClr>
                <a:schemeClr val="dk1"/>
              </a:buClr>
              <a:buSzPts val="1400"/>
              <a:buChar char="■"/>
              <a:defRPr sz="1100"/>
            </a:lvl6pPr>
            <a:lvl7pPr marL="3200400" lvl="6" indent="-317500" algn="l">
              <a:spcBef>
                <a:spcPts val="300"/>
              </a:spcBef>
              <a:spcAft>
                <a:spcPts val="0"/>
              </a:spcAft>
              <a:buClr>
                <a:schemeClr val="dk1"/>
              </a:buClr>
              <a:buSzPts val="1400"/>
              <a:buChar char="●"/>
              <a:defRPr sz="1100"/>
            </a:lvl7pPr>
            <a:lvl8pPr marL="3657600" lvl="7" indent="-317500" algn="l">
              <a:spcBef>
                <a:spcPts val="300"/>
              </a:spcBef>
              <a:spcAft>
                <a:spcPts val="0"/>
              </a:spcAft>
              <a:buClr>
                <a:schemeClr val="dk1"/>
              </a:buClr>
              <a:buSzPts val="1400"/>
              <a:buChar char="○"/>
              <a:defRPr sz="1100"/>
            </a:lvl8pPr>
            <a:lvl9pPr marL="4114800" lvl="8" indent="-317500" algn="l">
              <a:spcBef>
                <a:spcPts val="300"/>
              </a:spcBef>
              <a:spcAft>
                <a:spcPts val="0"/>
              </a:spcAft>
              <a:buClr>
                <a:schemeClr val="dk1"/>
              </a:buClr>
              <a:buSzPts val="1400"/>
              <a:buChar char="■"/>
              <a:defRPr sz="1100"/>
            </a:lvl9pPr>
          </a:lstStyle>
          <a:p>
            <a:endParaRPr/>
          </a:p>
        </p:txBody>
      </p:sp>
      <p:sp>
        <p:nvSpPr>
          <p:cNvPr id="124" name="Google Shape;124;p34"/>
          <p:cNvSpPr txBox="1">
            <a:spLocks noGrp="1"/>
          </p:cNvSpPr>
          <p:nvPr>
            <p:ph type="title"/>
          </p:nvPr>
        </p:nvSpPr>
        <p:spPr>
          <a:xfrm>
            <a:off x="455613" y="308848"/>
            <a:ext cx="8229600" cy="868680"/>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lt1"/>
              </a:buClr>
              <a:buSzPts val="4200"/>
              <a:buFont typeface="Arial"/>
              <a:buChar char="●"/>
              <a:defRPr sz="1100" b="0" i="0">
                <a:solidFill>
                  <a:schemeClr val="lt1"/>
                </a:solidFill>
                <a:latin typeface="Arial"/>
                <a:ea typeface="Arial"/>
                <a:cs typeface="Arial"/>
                <a:sym typeface="Aria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pic>
        <p:nvPicPr>
          <p:cNvPr id="125" name="Google Shape;125;p34" descr="\\.psf\Home\Desktop\Intel.png"/>
          <p:cNvPicPr preferRelativeResize="0"/>
          <p:nvPr/>
        </p:nvPicPr>
        <p:blipFill rotWithShape="1">
          <a:blip r:embed="rId2">
            <a:alphaModFix/>
          </a:blip>
          <a:srcRect/>
          <a:stretch/>
        </p:blipFill>
        <p:spPr>
          <a:xfrm>
            <a:off x="8442672" y="4830589"/>
            <a:ext cx="364336" cy="240131"/>
          </a:xfrm>
          <a:prstGeom prst="rect">
            <a:avLst/>
          </a:prstGeom>
          <a:noFill/>
          <a:ln>
            <a:noFill/>
          </a:ln>
        </p:spPr>
      </p:pic>
      <p:pic>
        <p:nvPicPr>
          <p:cNvPr id="126" name="Google Shape;126;p34"/>
          <p:cNvPicPr preferRelativeResize="0"/>
          <p:nvPr/>
        </p:nvPicPr>
        <p:blipFill rotWithShape="1">
          <a:blip r:embed="rId3">
            <a:alphaModFix/>
          </a:blip>
          <a:srcRect/>
          <a:stretch/>
        </p:blipFill>
        <p:spPr>
          <a:xfrm>
            <a:off x="0" y="4670448"/>
            <a:ext cx="1029026" cy="4732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127"/>
        <p:cNvGrpSpPr/>
        <p:nvPr/>
      </p:nvGrpSpPr>
      <p:grpSpPr>
        <a:xfrm>
          <a:off x="0" y="0"/>
          <a:ext cx="0" cy="0"/>
          <a:chOff x="0" y="0"/>
          <a:chExt cx="0" cy="0"/>
        </a:xfrm>
      </p:grpSpPr>
      <p:sp>
        <p:nvSpPr>
          <p:cNvPr id="128" name="Google Shape;128;p35"/>
          <p:cNvSpPr txBox="1">
            <a:spLocks noGrp="1"/>
          </p:cNvSpPr>
          <p:nvPr>
            <p:ph type="title"/>
          </p:nvPr>
        </p:nvSpPr>
        <p:spPr>
          <a:xfrm>
            <a:off x="467958" y="0"/>
            <a:ext cx="8676042" cy="779318"/>
          </a:xfrm>
          <a:prstGeom prst="rect">
            <a:avLst/>
          </a:prstGeom>
          <a:noFill/>
          <a:ln>
            <a:noFill/>
          </a:ln>
        </p:spPr>
        <p:txBody>
          <a:bodyPr spcFirstLastPara="1" wrap="square" lIns="0" tIns="0" rIns="0" bIns="0" anchor="ctr" anchorCtr="0"/>
          <a:lstStyle>
            <a:lvl1pPr lvl="0" algn="l">
              <a:lnSpc>
                <a:spcPct val="100000"/>
              </a:lnSpc>
              <a:spcBef>
                <a:spcPts val="0"/>
              </a:spcBef>
              <a:spcAft>
                <a:spcPts val="0"/>
              </a:spcAft>
              <a:buClr>
                <a:schemeClr val="dk2"/>
              </a:buClr>
              <a:buSzPts val="3000"/>
              <a:buFont typeface="Arial"/>
              <a:buChar char="●"/>
              <a:defRPr sz="3000" b="0" i="0">
                <a:solidFill>
                  <a:schemeClr val="dk2"/>
                </a:solidFill>
                <a:latin typeface="Arial"/>
                <a:ea typeface="Arial"/>
                <a:cs typeface="Arial"/>
                <a:sym typeface="Aria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29" name="Google Shape;129;p35"/>
          <p:cNvSpPr txBox="1">
            <a:spLocks noGrp="1"/>
          </p:cNvSpPr>
          <p:nvPr>
            <p:ph type="sldNum" idx="12"/>
          </p:nvPr>
        </p:nvSpPr>
        <p:spPr>
          <a:xfrm>
            <a:off x="8749665" y="4824387"/>
            <a:ext cx="256286"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sz="800">
                <a:solidFill>
                  <a:srgbClr val="FFFFFF"/>
                </a:solidFill>
                <a:latin typeface="Arial"/>
                <a:ea typeface="Arial"/>
                <a:cs typeface="Arial"/>
                <a:sym typeface="Arial"/>
              </a:defRPr>
            </a:lvl1pPr>
            <a:lvl2pPr marL="0" lvl="1" indent="0" algn="r">
              <a:spcBef>
                <a:spcPts val="0"/>
              </a:spcBef>
              <a:buNone/>
              <a:defRPr sz="800">
                <a:solidFill>
                  <a:srgbClr val="FFFFFF"/>
                </a:solidFill>
                <a:latin typeface="Arial"/>
                <a:ea typeface="Arial"/>
                <a:cs typeface="Arial"/>
                <a:sym typeface="Arial"/>
              </a:defRPr>
            </a:lvl2pPr>
            <a:lvl3pPr marL="0" lvl="2" indent="0" algn="r">
              <a:spcBef>
                <a:spcPts val="0"/>
              </a:spcBef>
              <a:buNone/>
              <a:defRPr sz="800">
                <a:solidFill>
                  <a:srgbClr val="FFFFFF"/>
                </a:solidFill>
                <a:latin typeface="Arial"/>
                <a:ea typeface="Arial"/>
                <a:cs typeface="Arial"/>
                <a:sym typeface="Arial"/>
              </a:defRPr>
            </a:lvl3pPr>
            <a:lvl4pPr marL="0" lvl="3" indent="0" algn="r">
              <a:spcBef>
                <a:spcPts val="0"/>
              </a:spcBef>
              <a:buNone/>
              <a:defRPr sz="800">
                <a:solidFill>
                  <a:srgbClr val="FFFFFF"/>
                </a:solidFill>
                <a:latin typeface="Arial"/>
                <a:ea typeface="Arial"/>
                <a:cs typeface="Arial"/>
                <a:sym typeface="Arial"/>
              </a:defRPr>
            </a:lvl4pPr>
            <a:lvl5pPr marL="0" lvl="4" indent="0" algn="r">
              <a:spcBef>
                <a:spcPts val="0"/>
              </a:spcBef>
              <a:buNone/>
              <a:defRPr sz="800">
                <a:solidFill>
                  <a:srgbClr val="FFFFFF"/>
                </a:solidFill>
                <a:latin typeface="Arial"/>
                <a:ea typeface="Arial"/>
                <a:cs typeface="Arial"/>
                <a:sym typeface="Arial"/>
              </a:defRPr>
            </a:lvl5pPr>
            <a:lvl6pPr marL="0" lvl="5" indent="0" algn="r">
              <a:spcBef>
                <a:spcPts val="0"/>
              </a:spcBef>
              <a:buNone/>
              <a:defRPr sz="800">
                <a:solidFill>
                  <a:srgbClr val="FFFFFF"/>
                </a:solidFill>
                <a:latin typeface="Arial"/>
                <a:ea typeface="Arial"/>
                <a:cs typeface="Arial"/>
                <a:sym typeface="Arial"/>
              </a:defRPr>
            </a:lvl6pPr>
            <a:lvl7pPr marL="0" lvl="6" indent="0" algn="r">
              <a:spcBef>
                <a:spcPts val="0"/>
              </a:spcBef>
              <a:buNone/>
              <a:defRPr sz="800">
                <a:solidFill>
                  <a:srgbClr val="FFFFFF"/>
                </a:solidFill>
                <a:latin typeface="Arial"/>
                <a:ea typeface="Arial"/>
                <a:cs typeface="Arial"/>
                <a:sym typeface="Arial"/>
              </a:defRPr>
            </a:lvl7pPr>
            <a:lvl8pPr marL="0" lvl="7" indent="0" algn="r">
              <a:spcBef>
                <a:spcPts val="0"/>
              </a:spcBef>
              <a:buNone/>
              <a:defRPr sz="800">
                <a:solidFill>
                  <a:srgbClr val="FFFFFF"/>
                </a:solidFill>
                <a:latin typeface="Arial"/>
                <a:ea typeface="Arial"/>
                <a:cs typeface="Arial"/>
                <a:sym typeface="Arial"/>
              </a:defRPr>
            </a:lvl8pPr>
            <a:lvl9pPr marL="0" lvl="8" indent="0" algn="r">
              <a:spcBef>
                <a:spcPts val="0"/>
              </a:spcBef>
              <a:buNone/>
              <a:defRPr sz="8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0" name="Google Shape;130;p35"/>
          <p:cNvPicPr preferRelativeResize="0"/>
          <p:nvPr/>
        </p:nvPicPr>
        <p:blipFill rotWithShape="1">
          <a:blip r:embed="rId2">
            <a:alphaModFix/>
          </a:blip>
          <a:srcRect/>
          <a:stretch/>
        </p:blipFill>
        <p:spPr>
          <a:xfrm>
            <a:off x="1" y="4748754"/>
            <a:ext cx="858740" cy="3948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36"/>
          <p:cNvSpPr txBox="1">
            <a:spLocks noGrp="1"/>
          </p:cNvSpPr>
          <p:nvPr>
            <p:ph type="title"/>
          </p:nvPr>
        </p:nvSpPr>
        <p:spPr>
          <a:xfrm>
            <a:off x="457400" y="206375"/>
            <a:ext cx="8229203" cy="857250"/>
          </a:xfrm>
          <a:prstGeom prst="rect">
            <a:avLst/>
          </a:prstGeom>
          <a:noFill/>
          <a:ln>
            <a:noFill/>
          </a:ln>
        </p:spPr>
        <p:txBody>
          <a:bodyPr spcFirstLastPara="1" wrap="square" lIns="60125" tIns="30050" rIns="60125" bIns="30050" anchor="ctr" anchorCtr="0"/>
          <a:lstStyle>
            <a:lvl1pPr lvl="0" algn="ctr">
              <a:lnSpc>
                <a:spcPct val="90000"/>
              </a:lnSpc>
              <a:spcBef>
                <a:spcPts val="0"/>
              </a:spcBef>
              <a:spcAft>
                <a:spcPts val="0"/>
              </a:spcAft>
              <a:buSzPts val="1100"/>
              <a:buNone/>
              <a:defRPr sz="1100"/>
            </a:lvl1pPr>
            <a:lvl2pPr lvl="1" algn="ctr">
              <a:lnSpc>
                <a:spcPct val="90000"/>
              </a:lnSpc>
              <a:spcBef>
                <a:spcPts val="0"/>
              </a:spcBef>
              <a:spcAft>
                <a:spcPts val="0"/>
              </a:spcAft>
              <a:buSzPts val="1100"/>
              <a:buNone/>
              <a:defRPr sz="1100"/>
            </a:lvl2pPr>
            <a:lvl3pPr lvl="2" algn="ctr">
              <a:lnSpc>
                <a:spcPct val="90000"/>
              </a:lnSpc>
              <a:spcBef>
                <a:spcPts val="0"/>
              </a:spcBef>
              <a:spcAft>
                <a:spcPts val="0"/>
              </a:spcAft>
              <a:buSzPts val="1100"/>
              <a:buNone/>
              <a:defRPr sz="1100"/>
            </a:lvl3pPr>
            <a:lvl4pPr lvl="3" algn="ctr">
              <a:lnSpc>
                <a:spcPct val="90000"/>
              </a:lnSpc>
              <a:spcBef>
                <a:spcPts val="0"/>
              </a:spcBef>
              <a:spcAft>
                <a:spcPts val="0"/>
              </a:spcAft>
              <a:buSzPts val="1100"/>
              <a:buNone/>
              <a:defRPr sz="1100"/>
            </a:lvl4pPr>
            <a:lvl5pPr lvl="4" algn="ctr">
              <a:lnSpc>
                <a:spcPct val="90000"/>
              </a:lnSpc>
              <a:spcBef>
                <a:spcPts val="0"/>
              </a:spcBef>
              <a:spcAft>
                <a:spcPts val="0"/>
              </a:spcAft>
              <a:buSzPts val="1100"/>
              <a:buNone/>
              <a:defRPr sz="1100"/>
            </a:lvl5pPr>
            <a:lvl6pPr lvl="5" algn="ctr">
              <a:lnSpc>
                <a:spcPct val="90000"/>
              </a:lnSpc>
              <a:spcBef>
                <a:spcPts val="0"/>
              </a:spcBef>
              <a:spcAft>
                <a:spcPts val="0"/>
              </a:spcAft>
              <a:buSzPts val="1100"/>
              <a:buNone/>
              <a:defRPr sz="1100"/>
            </a:lvl6pPr>
            <a:lvl7pPr lvl="6" algn="ctr">
              <a:lnSpc>
                <a:spcPct val="90000"/>
              </a:lnSpc>
              <a:spcBef>
                <a:spcPts val="0"/>
              </a:spcBef>
              <a:spcAft>
                <a:spcPts val="0"/>
              </a:spcAft>
              <a:buSzPts val="1100"/>
              <a:buNone/>
              <a:defRPr sz="1100"/>
            </a:lvl7pPr>
            <a:lvl8pPr lvl="7" algn="ctr">
              <a:lnSpc>
                <a:spcPct val="90000"/>
              </a:lnSpc>
              <a:spcBef>
                <a:spcPts val="0"/>
              </a:spcBef>
              <a:spcAft>
                <a:spcPts val="0"/>
              </a:spcAft>
              <a:buSzPts val="1100"/>
              <a:buNone/>
              <a:defRPr sz="1100"/>
            </a:lvl8pPr>
            <a:lvl9pPr lvl="8" algn="ctr">
              <a:lnSpc>
                <a:spcPct val="90000"/>
              </a:lnSpc>
              <a:spcBef>
                <a:spcPts val="0"/>
              </a:spcBef>
              <a:spcAft>
                <a:spcPts val="0"/>
              </a:spcAft>
              <a:buSzPts val="1100"/>
              <a:buNone/>
              <a:defRPr sz="1100"/>
            </a:lvl9pPr>
          </a:lstStyle>
          <a:p>
            <a:endParaRPr/>
          </a:p>
        </p:txBody>
      </p:sp>
      <p:sp>
        <p:nvSpPr>
          <p:cNvPr id="133" name="Google Shape;133;p36"/>
          <p:cNvSpPr txBox="1">
            <a:spLocks noGrp="1"/>
          </p:cNvSpPr>
          <p:nvPr>
            <p:ph type="sldNum" idx="12"/>
          </p:nvPr>
        </p:nvSpPr>
        <p:spPr>
          <a:xfrm>
            <a:off x="8773915" y="4803321"/>
            <a:ext cx="204107" cy="210769"/>
          </a:xfrm>
          <a:prstGeom prst="rect">
            <a:avLst/>
          </a:prstGeom>
          <a:noFill/>
          <a:ln>
            <a:noFill/>
          </a:ln>
        </p:spPr>
        <p:txBody>
          <a:bodyPr spcFirstLastPara="1" wrap="square" lIns="0" tIns="0" rIns="0" bIns="0" anchor="ctr" anchorCtr="0">
            <a:noAutofit/>
          </a:bodyPr>
          <a:lstStyle>
            <a:lvl1pPr marL="0" lvl="0" indent="0" algn="ctr">
              <a:spcBef>
                <a:spcPts val="0"/>
              </a:spcBef>
              <a:buNone/>
              <a:defRPr sz="1100">
                <a:solidFill>
                  <a:srgbClr val="FFFFFF"/>
                </a:solidFill>
              </a:defRPr>
            </a:lvl1pPr>
            <a:lvl2pPr marL="0" lvl="1" indent="0" algn="ctr">
              <a:spcBef>
                <a:spcPts val="0"/>
              </a:spcBef>
              <a:buNone/>
              <a:defRPr sz="1100">
                <a:solidFill>
                  <a:srgbClr val="FFFFFF"/>
                </a:solidFill>
              </a:defRPr>
            </a:lvl2pPr>
            <a:lvl3pPr marL="0" lvl="2" indent="0" algn="ctr">
              <a:spcBef>
                <a:spcPts val="0"/>
              </a:spcBef>
              <a:buNone/>
              <a:defRPr sz="1100">
                <a:solidFill>
                  <a:srgbClr val="FFFFFF"/>
                </a:solidFill>
              </a:defRPr>
            </a:lvl3pPr>
            <a:lvl4pPr marL="0" lvl="3" indent="0" algn="ctr">
              <a:spcBef>
                <a:spcPts val="0"/>
              </a:spcBef>
              <a:buNone/>
              <a:defRPr sz="1100">
                <a:solidFill>
                  <a:srgbClr val="FFFFFF"/>
                </a:solidFill>
              </a:defRPr>
            </a:lvl4pPr>
            <a:lvl5pPr marL="0" lvl="4" indent="0" algn="ctr">
              <a:spcBef>
                <a:spcPts val="0"/>
              </a:spcBef>
              <a:buNone/>
              <a:defRPr sz="1100">
                <a:solidFill>
                  <a:srgbClr val="FFFFFF"/>
                </a:solidFill>
              </a:defRPr>
            </a:lvl5pPr>
            <a:lvl6pPr marL="0" lvl="5" indent="0" algn="ctr">
              <a:spcBef>
                <a:spcPts val="0"/>
              </a:spcBef>
              <a:buNone/>
              <a:defRPr sz="1100">
                <a:solidFill>
                  <a:srgbClr val="FFFFFF"/>
                </a:solidFill>
              </a:defRPr>
            </a:lvl6pPr>
            <a:lvl7pPr marL="0" lvl="6" indent="0" algn="ctr">
              <a:spcBef>
                <a:spcPts val="0"/>
              </a:spcBef>
              <a:buNone/>
              <a:defRPr sz="1100">
                <a:solidFill>
                  <a:srgbClr val="FFFFFF"/>
                </a:solidFill>
              </a:defRPr>
            </a:lvl7pPr>
            <a:lvl8pPr marL="0" lvl="7" indent="0" algn="ctr">
              <a:spcBef>
                <a:spcPts val="0"/>
              </a:spcBef>
              <a:buNone/>
              <a:defRPr sz="1100">
                <a:solidFill>
                  <a:srgbClr val="FFFFFF"/>
                </a:solidFill>
              </a:defRPr>
            </a:lvl8pPr>
            <a:lvl9pPr marL="0" lvl="8" indent="0" algn="ctr">
              <a:spcBef>
                <a:spcPts val="0"/>
              </a:spcBef>
              <a:buNone/>
              <a:defRPr sz="1100">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pic>
        <p:nvPicPr>
          <p:cNvPr id="134" name="Google Shape;134;p36" descr="\\.psf\Home\Desktop\Intel.png"/>
          <p:cNvPicPr preferRelativeResize="0"/>
          <p:nvPr/>
        </p:nvPicPr>
        <p:blipFill rotWithShape="1">
          <a:blip r:embed="rId2">
            <a:alphaModFix/>
          </a:blip>
          <a:srcRect/>
          <a:stretch/>
        </p:blipFill>
        <p:spPr>
          <a:xfrm>
            <a:off x="8365146" y="4830589"/>
            <a:ext cx="364336" cy="240131"/>
          </a:xfrm>
          <a:prstGeom prst="rect">
            <a:avLst/>
          </a:prstGeom>
          <a:noFill/>
          <a:ln>
            <a:noFill/>
          </a:ln>
        </p:spPr>
      </p:pic>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024F-6CF2-6E4C-972E-873ACC39427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63F27F-D85D-0844-B44C-120DF778043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526DFD2-3818-9345-B5D6-93CB1FDA501C}"/>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5" name="Footer Placeholder 4">
            <a:extLst>
              <a:ext uri="{FF2B5EF4-FFF2-40B4-BE49-F238E27FC236}">
                <a16:creationId xmlns:a16="http://schemas.microsoft.com/office/drawing/2014/main" id="{96E0AD9E-D3A2-AA4C-9F88-9046E411E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9D500-76FF-594B-98E5-68280AA4EBFA}"/>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704619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E667-DDF1-3942-ADAC-AA3647309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36784-63D1-E14D-9F0B-6B6C2F15DA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FD68-1520-7D46-AB2B-FB632BDD5FE5}"/>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5" name="Footer Placeholder 4">
            <a:extLst>
              <a:ext uri="{FF2B5EF4-FFF2-40B4-BE49-F238E27FC236}">
                <a16:creationId xmlns:a16="http://schemas.microsoft.com/office/drawing/2014/main" id="{53BC732D-EDDA-2B4C-BDCC-5A5AEDA54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E5711-BB3B-9447-B6D6-1BAF9B11BE85}"/>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3799458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F8BE-8DDF-9F4D-A803-2B8078BC27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C242F3D-B412-D041-B073-2F3232B4B99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8AD325-BCDD-4C45-A4DF-8D64BBD6006F}"/>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5" name="Footer Placeholder 4">
            <a:extLst>
              <a:ext uri="{FF2B5EF4-FFF2-40B4-BE49-F238E27FC236}">
                <a16:creationId xmlns:a16="http://schemas.microsoft.com/office/drawing/2014/main" id="{5D202159-C8AD-2B46-8B07-325233B05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E51F7-A531-B643-B040-0AD86049C792}"/>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2641363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3771-77D8-6D40-AF7F-5654CB412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02AF8-1E86-6B44-97B8-890D15ACA03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6A47DD-6BA6-7349-BC99-62BA3EF296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BA8C2-F696-1C48-8015-A13707A737B1}"/>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6" name="Footer Placeholder 5">
            <a:extLst>
              <a:ext uri="{FF2B5EF4-FFF2-40B4-BE49-F238E27FC236}">
                <a16:creationId xmlns:a16="http://schemas.microsoft.com/office/drawing/2014/main" id="{20795272-D095-9C45-8DC4-7DD1BF58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F52FA-CAD6-0848-B47F-002C622CACB3}"/>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315922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7BC9-19DA-9343-8A3E-C657A3B10D9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E86D83-CFC7-164D-A286-20F84BC8EF6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F287BC4-BF83-8140-B568-210B79077EDF}"/>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BBD17D-B492-564E-BAF4-BB962908E87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8A3B377-5E53-884E-8994-29BD05208228}"/>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ECC428-DB9E-884C-A3D0-4D41AC1A7432}"/>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8" name="Footer Placeholder 7">
            <a:extLst>
              <a:ext uri="{FF2B5EF4-FFF2-40B4-BE49-F238E27FC236}">
                <a16:creationId xmlns:a16="http://schemas.microsoft.com/office/drawing/2014/main" id="{06569E83-77C1-004E-932D-94FD887B86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9FF3A8-BA8F-624A-BE2F-4200CAF8BCB7}"/>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412622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E68D-42E8-0D4E-85FB-C6039E4C5C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C82118-C862-DB4E-BD43-07FAF7629EA6}"/>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4" name="Footer Placeholder 3">
            <a:extLst>
              <a:ext uri="{FF2B5EF4-FFF2-40B4-BE49-F238E27FC236}">
                <a16:creationId xmlns:a16="http://schemas.microsoft.com/office/drawing/2014/main" id="{E9BED73E-C154-BF47-AA19-7F5DC09C92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7B9ADF-1ED7-F64F-815B-F2D6EC6DEE39}"/>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392575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subhead">
  <p:cSld name="Content with subhead">
    <p:spTree>
      <p:nvGrpSpPr>
        <p:cNvPr id="1" name="Shape 20"/>
        <p:cNvGrpSpPr/>
        <p:nvPr/>
      </p:nvGrpSpPr>
      <p:grpSpPr>
        <a:xfrm>
          <a:off x="0" y="0"/>
          <a:ext cx="0" cy="0"/>
          <a:chOff x="0" y="0"/>
          <a:chExt cx="0" cy="0"/>
        </a:xfrm>
      </p:grpSpPr>
      <p:sp>
        <p:nvSpPr>
          <p:cNvPr id="21" name="Google Shape;21;p5"/>
          <p:cNvSpPr txBox="1">
            <a:spLocks noGrp="1"/>
          </p:cNvSpPr>
          <p:nvPr>
            <p:ph type="body" idx="1"/>
          </p:nvPr>
        </p:nvSpPr>
        <p:spPr>
          <a:xfrm>
            <a:off x="274319" y="1097280"/>
            <a:ext cx="7955400" cy="238800"/>
          </a:xfrm>
          <a:prstGeom prst="rect">
            <a:avLst/>
          </a:prstGeom>
          <a:noFill/>
          <a:ln>
            <a:noFill/>
          </a:ln>
        </p:spPr>
        <p:txBody>
          <a:bodyPr spcFirstLastPara="1" wrap="square" lIns="0" tIns="0" rIns="0" bIns="0" anchor="t" anchorCtr="0"/>
          <a:lstStyle>
            <a:lvl1pPr marL="457200" marR="0" lvl="0" indent="-228600" algn="l" rtl="0">
              <a:lnSpc>
                <a:spcPct val="90000"/>
              </a:lnSpc>
              <a:spcBef>
                <a:spcPts val="750"/>
              </a:spcBef>
              <a:spcAft>
                <a:spcPts val="0"/>
              </a:spcAft>
              <a:buClr>
                <a:srgbClr val="000000"/>
              </a:buClr>
              <a:buSzPts val="2100"/>
              <a:buFont typeface="Arial"/>
              <a:buNone/>
              <a:defRPr sz="2100" b="1" i="0" u="none" strike="noStrike" cap="none">
                <a:solidFill>
                  <a:srgbClr val="000000"/>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2" name="Google Shape;22;p5"/>
          <p:cNvSpPr txBox="1">
            <a:spLocks noGrp="1"/>
          </p:cNvSpPr>
          <p:nvPr>
            <p:ph type="title"/>
          </p:nvPr>
        </p:nvSpPr>
        <p:spPr>
          <a:xfrm>
            <a:off x="274319" y="265271"/>
            <a:ext cx="7955400" cy="640200"/>
          </a:xfrm>
          <a:prstGeom prst="rect">
            <a:avLst/>
          </a:prstGeom>
          <a:noFill/>
          <a:ln>
            <a:noFill/>
          </a:ln>
        </p:spPr>
        <p:txBody>
          <a:bodyPr spcFirstLastPara="1" wrap="square" lIns="0" tIns="45700" rIns="0" bIns="45700" anchor="t" anchorCtr="0"/>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5"/>
          <p:cNvSpPr txBox="1">
            <a:spLocks noGrp="1"/>
          </p:cNvSpPr>
          <p:nvPr>
            <p:ph type="body" idx="2"/>
          </p:nvPr>
        </p:nvSpPr>
        <p:spPr>
          <a:xfrm>
            <a:off x="274320" y="1554480"/>
            <a:ext cx="7955400" cy="3017400"/>
          </a:xfrm>
          <a:prstGeom prst="rect">
            <a:avLst/>
          </a:prstGeom>
          <a:noFill/>
          <a:ln>
            <a:noFill/>
          </a:ln>
        </p:spPr>
        <p:txBody>
          <a:bodyPr spcFirstLastPara="1" wrap="square" lIns="0" tIns="0" rIns="0" bIns="0" anchor="t" anchorCtr="0"/>
          <a:lstStyle>
            <a:lvl1pPr marL="457200" marR="0" lvl="0" indent="-317500" algn="l" rtl="0">
              <a:lnSpc>
                <a:spcPct val="100000"/>
              </a:lnSpc>
              <a:spcBef>
                <a:spcPts val="1200"/>
              </a:spcBef>
              <a:spcAft>
                <a:spcPts val="0"/>
              </a:spcAft>
              <a:buClr>
                <a:srgbClr val="AAAAAA"/>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04800" algn="l" rtl="0">
              <a:lnSpc>
                <a:spcPct val="100000"/>
              </a:lnSpc>
              <a:spcBef>
                <a:spcPts val="300"/>
              </a:spcBef>
              <a:spcAft>
                <a:spcPts val="0"/>
              </a:spcAft>
              <a:buClr>
                <a:srgbClr val="AAAAAA"/>
              </a:buClr>
              <a:buSzPts val="1200"/>
              <a:buFont typeface="Open Sans"/>
              <a:buChar char="–"/>
              <a:defRPr sz="1200" b="0" i="0" u="none" strike="noStrike" cap="none">
                <a:solidFill>
                  <a:srgbClr val="000000"/>
                </a:solidFill>
                <a:latin typeface="Arial"/>
                <a:ea typeface="Arial"/>
                <a:cs typeface="Arial"/>
                <a:sym typeface="Arial"/>
              </a:defRPr>
            </a:lvl2pPr>
            <a:lvl3pPr marL="1371600" marR="0" lvl="2" indent="-292100" algn="l" rtl="0">
              <a:lnSpc>
                <a:spcPct val="100000"/>
              </a:lnSpc>
              <a:spcBef>
                <a:spcPts val="300"/>
              </a:spcBef>
              <a:spcAft>
                <a:spcPts val="0"/>
              </a:spcAft>
              <a:buClr>
                <a:srgbClr val="AAAAAA"/>
              </a:buClr>
              <a:buSzPts val="1000"/>
              <a:buFont typeface="Arial"/>
              <a:buChar char="•"/>
              <a:defRPr sz="1000" b="0" i="0" u="none" strike="noStrike" cap="none">
                <a:solidFill>
                  <a:srgbClr val="000000"/>
                </a:solidFill>
                <a:latin typeface="Arial"/>
                <a:ea typeface="Arial"/>
                <a:cs typeface="Arial"/>
                <a:sym typeface="Arial"/>
              </a:defRPr>
            </a:lvl3pPr>
            <a:lvl4pPr marL="1828800" marR="0" lvl="3" indent="-292100" algn="l" rtl="0">
              <a:lnSpc>
                <a:spcPct val="90000"/>
              </a:lnSpc>
              <a:spcBef>
                <a:spcPts val="300"/>
              </a:spcBef>
              <a:spcAft>
                <a:spcPts val="0"/>
              </a:spcAft>
              <a:buClr>
                <a:srgbClr val="AAAAAA"/>
              </a:buClr>
              <a:buSzPts val="1000"/>
              <a:buFont typeface="Arial"/>
              <a:buChar char="•"/>
              <a:defRPr sz="1000" b="0" i="0" u="none" strike="noStrike" cap="none">
                <a:solidFill>
                  <a:schemeClr val="lt2"/>
                </a:solidFill>
                <a:latin typeface="Open Sans"/>
                <a:ea typeface="Open Sans"/>
                <a:cs typeface="Open Sans"/>
                <a:sym typeface="Open Sans"/>
              </a:defRPr>
            </a:lvl4pPr>
            <a:lvl5pPr marL="2286000" marR="0" lvl="4" indent="-304800" algn="l" rtl="0">
              <a:lnSpc>
                <a:spcPct val="90000"/>
              </a:lnSpc>
              <a:spcBef>
                <a:spcPts val="300"/>
              </a:spcBef>
              <a:spcAft>
                <a:spcPts val="0"/>
              </a:spcAft>
              <a:buClr>
                <a:srgbClr val="AAAAAA"/>
              </a:buClr>
              <a:buSzPts val="1200"/>
              <a:buFont typeface="Arial"/>
              <a:buChar char="•"/>
              <a:defRPr sz="12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31AE1-2A56-AA47-BB50-ABF2BA118AB4}"/>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3" name="Footer Placeholder 2">
            <a:extLst>
              <a:ext uri="{FF2B5EF4-FFF2-40B4-BE49-F238E27FC236}">
                <a16:creationId xmlns:a16="http://schemas.microsoft.com/office/drawing/2014/main" id="{D8F475D1-D3C4-6040-BD3B-806F47CF5D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FE099-D739-8A4C-AB19-BF896F5185FF}"/>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1937821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F2D5-0AB6-4E41-B83B-EE8BAA3427F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695B22F-CDCC-8548-970E-1D846D45F4D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74AD6-3F8B-F444-BB07-D18315AC7CA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8F219FC-C32C-984F-BB23-53FA7D1342B4}"/>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6" name="Footer Placeholder 5">
            <a:extLst>
              <a:ext uri="{FF2B5EF4-FFF2-40B4-BE49-F238E27FC236}">
                <a16:creationId xmlns:a16="http://schemas.microsoft.com/office/drawing/2014/main" id="{DD303986-0463-EC49-BFA9-FA8AF00E92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BF382-4797-6349-87A6-F73890BE981F}"/>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900592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E210-CFA5-2448-9A4F-B11380C285B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F8C318-BFA5-BD4C-97A6-B09B658D9F8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514CC6B-003B-1C4C-A303-60B54D9BD44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FAB6A53-0B6F-D74F-85AE-CC5E669AB817}"/>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6" name="Footer Placeholder 5">
            <a:extLst>
              <a:ext uri="{FF2B5EF4-FFF2-40B4-BE49-F238E27FC236}">
                <a16:creationId xmlns:a16="http://schemas.microsoft.com/office/drawing/2014/main" id="{BF1EFF0D-322B-5248-91B5-19DBE38B5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CB471-F4F5-E948-B13E-EE9A25066D52}"/>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2980204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5A72-1947-1C40-905F-33F54CE378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8905C-918B-F74A-A12D-4D1EAA3C63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AE949-FD3D-1946-892B-176F8E7EAF13}"/>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5" name="Footer Placeholder 4">
            <a:extLst>
              <a:ext uri="{FF2B5EF4-FFF2-40B4-BE49-F238E27FC236}">
                <a16:creationId xmlns:a16="http://schemas.microsoft.com/office/drawing/2014/main" id="{8890B784-C1AB-7D4F-A76D-B1D630C04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7A7D9-85D2-3047-B41B-74CBA698A45D}"/>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2644331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546379-83B5-1845-91D6-0102421935A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704FDB-E10E-A245-B917-24E980D8C526}"/>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385AB-E50C-D04A-B83B-D885FB452FE2}"/>
              </a:ext>
            </a:extLst>
          </p:cNvPr>
          <p:cNvSpPr>
            <a:spLocks noGrp="1"/>
          </p:cNvSpPr>
          <p:nvPr>
            <p:ph type="dt" sz="half" idx="10"/>
          </p:nvPr>
        </p:nvSpPr>
        <p:spPr/>
        <p:txBody>
          <a:bodyPr/>
          <a:lstStyle/>
          <a:p>
            <a:fld id="{59B56FEE-4626-AE48-B47D-9D015C290A2C}" type="datetimeFigureOut">
              <a:rPr lang="en-US" smtClean="0"/>
              <a:t>4/30/2019</a:t>
            </a:fld>
            <a:endParaRPr lang="en-US"/>
          </a:p>
        </p:txBody>
      </p:sp>
      <p:sp>
        <p:nvSpPr>
          <p:cNvPr id="5" name="Footer Placeholder 4">
            <a:extLst>
              <a:ext uri="{FF2B5EF4-FFF2-40B4-BE49-F238E27FC236}">
                <a16:creationId xmlns:a16="http://schemas.microsoft.com/office/drawing/2014/main" id="{F35C63E9-40AD-BB42-B0E3-D4387EFC87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5A30C-BFDE-E540-A726-B6BA1F2A806E}"/>
              </a:ext>
            </a:extLst>
          </p:cNvPr>
          <p:cNvSpPr>
            <a:spLocks noGrp="1"/>
          </p:cNvSpPr>
          <p:nvPr>
            <p:ph type="sldNum" sz="quarter" idx="12"/>
          </p:nvPr>
        </p:nvSpPr>
        <p:spPr/>
        <p:txBody>
          <a:bodyPr/>
          <a:lstStyle/>
          <a:p>
            <a:fld id="{C04A309F-2F95-844A-9970-2D4A428A907D}" type="slidenum">
              <a:rPr lang="en-US" smtClean="0"/>
              <a:t>‹#›</a:t>
            </a:fld>
            <a:endParaRPr lang="en-US"/>
          </a:p>
        </p:txBody>
      </p:sp>
    </p:spTree>
    <p:extLst>
      <p:ext uri="{BB962C8B-B14F-4D97-AF65-F5344CB8AC3E}">
        <p14:creationId xmlns:p14="http://schemas.microsoft.com/office/powerpoint/2010/main" val="252848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Bulleted Tex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9" name="Content Placeholder 8"/>
          <p:cNvSpPr>
            <a:spLocks noGrp="1"/>
          </p:cNvSpPr>
          <p:nvPr>
            <p:ph sz="quarter" idx="13" hasCustomPrompt="1"/>
          </p:nvPr>
        </p:nvSpPr>
        <p:spPr>
          <a:xfrm>
            <a:off x="455616" y="1203330"/>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370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Title 1"/>
          <p:cNvSpPr>
            <a:spLocks noGrp="1"/>
          </p:cNvSpPr>
          <p:nvPr>
            <p:ph type="ctrTitle" hasCustomPrompt="1"/>
          </p:nvPr>
        </p:nvSpPr>
        <p:spPr>
          <a:xfrm>
            <a:off x="347135" y="2776821"/>
            <a:ext cx="8442904" cy="792525"/>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5"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sp>
        <p:nvSpPr>
          <p:cNvPr id="9" name="TextBox 8"/>
          <p:cNvSpPr txBox="1"/>
          <p:nvPr userDrawn="1"/>
        </p:nvSpPr>
        <p:spPr>
          <a:xfrm>
            <a:off x="353963" y="4878578"/>
            <a:ext cx="938077" cy="184666"/>
          </a:xfrm>
          <a:prstGeom prst="rect">
            <a:avLst/>
          </a:prstGeom>
          <a:noFill/>
        </p:spPr>
        <p:txBody>
          <a:bodyPr wrap="none" rtlCol="0" anchor="ctr" anchorCtr="0">
            <a:spAutoFit/>
          </a:bodyPr>
          <a:lstStyle/>
          <a:p>
            <a:pPr algn="l"/>
            <a:r>
              <a:rPr lang="en-US" sz="600" dirty="0">
                <a:solidFill>
                  <a:srgbClr val="FFFFFF"/>
                </a:solidFill>
                <a:latin typeface="+mn-lt"/>
              </a:rPr>
              <a:t>NVM Solutions Group</a:t>
            </a:r>
          </a:p>
        </p:txBody>
      </p:sp>
      <p:grpSp>
        <p:nvGrpSpPr>
          <p:cNvPr id="2" name="Group 1"/>
          <p:cNvGrpSpPr/>
          <p:nvPr userDrawn="1"/>
        </p:nvGrpSpPr>
        <p:grpSpPr>
          <a:xfrm>
            <a:off x="451796" y="386082"/>
            <a:ext cx="1249194" cy="823318"/>
            <a:chOff x="451796" y="386081"/>
            <a:chExt cx="1249194" cy="823318"/>
          </a:xfrm>
        </p:grpSpPr>
        <p:sp>
          <p:nvSpPr>
            <p:cNvPr id="7"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387428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Tagline">
    <p:spTree>
      <p:nvGrpSpPr>
        <p:cNvPr id="1" name=""/>
        <p:cNvGrpSpPr/>
        <p:nvPr/>
      </p:nvGrpSpPr>
      <p:grpSpPr>
        <a:xfrm>
          <a:off x="0" y="0"/>
          <a:ext cx="0" cy="0"/>
          <a:chOff x="0" y="0"/>
          <a:chExt cx="0" cy="0"/>
        </a:xfrm>
      </p:grpSpPr>
      <p:sp>
        <p:nvSpPr>
          <p:cNvPr id="40"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Title 1"/>
          <p:cNvSpPr>
            <a:spLocks noGrp="1"/>
          </p:cNvSpPr>
          <p:nvPr>
            <p:ph type="ctrTitle" hasCustomPrompt="1"/>
          </p:nvPr>
        </p:nvSpPr>
        <p:spPr>
          <a:xfrm>
            <a:off x="347135" y="2776821"/>
            <a:ext cx="8442904" cy="792525"/>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5"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sp>
        <p:nvSpPr>
          <p:cNvPr id="10" name="Freeform 36"/>
          <p:cNvSpPr>
            <a:spLocks noEditPoints="1"/>
          </p:cNvSpPr>
          <p:nvPr userDrawn="1"/>
        </p:nvSpPr>
        <p:spPr bwMode="auto">
          <a:xfrm>
            <a:off x="451796" y="386082"/>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37"/>
          <p:cNvSpPr>
            <a:spLocks noEditPoints="1"/>
          </p:cNvSpPr>
          <p:nvPr userDrawn="1"/>
        </p:nvSpPr>
        <p:spPr bwMode="auto">
          <a:xfrm>
            <a:off x="1513182" y="577859"/>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38"/>
          <p:cNvSpPr>
            <a:spLocks noEditPoints="1"/>
          </p:cNvSpPr>
          <p:nvPr userDrawn="1"/>
        </p:nvSpPr>
        <p:spPr bwMode="auto">
          <a:xfrm>
            <a:off x="2555389" y="1149883"/>
            <a:ext cx="52904" cy="25790"/>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39"/>
          <p:cNvSpPr>
            <a:spLocks noEditPoints="1"/>
          </p:cNvSpPr>
          <p:nvPr userDrawn="1"/>
        </p:nvSpPr>
        <p:spPr bwMode="auto">
          <a:xfrm>
            <a:off x="1589231" y="982573"/>
            <a:ext cx="85308" cy="100518"/>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5" name="Freeform 40"/>
          <p:cNvSpPr>
            <a:spLocks/>
          </p:cNvSpPr>
          <p:nvPr userDrawn="1"/>
        </p:nvSpPr>
        <p:spPr bwMode="auto">
          <a:xfrm>
            <a:off x="1683797" y="985219"/>
            <a:ext cx="89937" cy="95227"/>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6" name="Freeform 41"/>
          <p:cNvSpPr>
            <a:spLocks noEditPoints="1"/>
          </p:cNvSpPr>
          <p:nvPr userDrawn="1"/>
        </p:nvSpPr>
        <p:spPr bwMode="auto">
          <a:xfrm>
            <a:off x="1786960" y="982573"/>
            <a:ext cx="91921" cy="13755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9" name="Freeform 42"/>
          <p:cNvSpPr>
            <a:spLocks noEditPoints="1"/>
          </p:cNvSpPr>
          <p:nvPr userDrawn="1"/>
        </p:nvSpPr>
        <p:spPr bwMode="auto">
          <a:xfrm>
            <a:off x="1894751" y="982573"/>
            <a:ext cx="85308" cy="100518"/>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43"/>
          <p:cNvSpPr>
            <a:spLocks/>
          </p:cNvSpPr>
          <p:nvPr userDrawn="1"/>
        </p:nvSpPr>
        <p:spPr bwMode="auto">
          <a:xfrm>
            <a:off x="2001882" y="983897"/>
            <a:ext cx="54227" cy="96550"/>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3" name="Freeform 44"/>
          <p:cNvSpPr>
            <a:spLocks noEditPoints="1"/>
          </p:cNvSpPr>
          <p:nvPr userDrawn="1"/>
        </p:nvSpPr>
        <p:spPr bwMode="auto">
          <a:xfrm>
            <a:off x="2071980" y="946863"/>
            <a:ext cx="17194" cy="133582"/>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4" name="Freeform 45"/>
          <p:cNvSpPr>
            <a:spLocks noEditPoints="1"/>
          </p:cNvSpPr>
          <p:nvPr userDrawn="1"/>
        </p:nvSpPr>
        <p:spPr bwMode="auto">
          <a:xfrm>
            <a:off x="2110997" y="982573"/>
            <a:ext cx="84646" cy="100518"/>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5" name="Freeform 46"/>
          <p:cNvSpPr>
            <a:spLocks/>
          </p:cNvSpPr>
          <p:nvPr userDrawn="1"/>
        </p:nvSpPr>
        <p:spPr bwMode="auto">
          <a:xfrm>
            <a:off x="2217466" y="982573"/>
            <a:ext cx="82663" cy="97872"/>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47"/>
          <p:cNvSpPr>
            <a:spLocks/>
          </p:cNvSpPr>
          <p:nvPr userDrawn="1"/>
        </p:nvSpPr>
        <p:spPr bwMode="auto">
          <a:xfrm>
            <a:off x="2319968" y="982573"/>
            <a:ext cx="78695" cy="100518"/>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48"/>
          <p:cNvSpPr>
            <a:spLocks noEditPoints="1"/>
          </p:cNvSpPr>
          <p:nvPr userDrawn="1"/>
        </p:nvSpPr>
        <p:spPr bwMode="auto">
          <a:xfrm>
            <a:off x="2407259" y="982573"/>
            <a:ext cx="84646" cy="100518"/>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8" name="Freeform 49"/>
          <p:cNvSpPr>
            <a:spLocks/>
          </p:cNvSpPr>
          <p:nvPr userDrawn="1"/>
        </p:nvSpPr>
        <p:spPr bwMode="auto">
          <a:xfrm>
            <a:off x="1489376" y="1182948"/>
            <a:ext cx="136889" cy="95227"/>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9" name="Freeform 50"/>
          <p:cNvSpPr>
            <a:spLocks/>
          </p:cNvSpPr>
          <p:nvPr userDrawn="1"/>
        </p:nvSpPr>
        <p:spPr bwMode="auto">
          <a:xfrm>
            <a:off x="1641475" y="1141947"/>
            <a:ext cx="82663" cy="136228"/>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0" name="Freeform 51"/>
          <p:cNvSpPr>
            <a:spLocks noEditPoints="1"/>
          </p:cNvSpPr>
          <p:nvPr userDrawn="1"/>
        </p:nvSpPr>
        <p:spPr bwMode="auto">
          <a:xfrm>
            <a:off x="1743976" y="1180301"/>
            <a:ext cx="85969" cy="100518"/>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1" name="Freeform 52"/>
          <p:cNvSpPr>
            <a:spLocks/>
          </p:cNvSpPr>
          <p:nvPr userDrawn="1"/>
        </p:nvSpPr>
        <p:spPr bwMode="auto">
          <a:xfrm>
            <a:off x="1837880" y="1159141"/>
            <a:ext cx="56872" cy="120357"/>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2" name="Freeform 53"/>
          <p:cNvSpPr>
            <a:spLocks/>
          </p:cNvSpPr>
          <p:nvPr userDrawn="1"/>
        </p:nvSpPr>
        <p:spPr bwMode="auto">
          <a:xfrm>
            <a:off x="1911945" y="1146576"/>
            <a:ext cx="18516" cy="50920"/>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3" name="Freeform 54"/>
          <p:cNvSpPr>
            <a:spLocks/>
          </p:cNvSpPr>
          <p:nvPr userDrawn="1"/>
        </p:nvSpPr>
        <p:spPr bwMode="auto">
          <a:xfrm>
            <a:off x="1937074" y="1180301"/>
            <a:ext cx="74066" cy="100518"/>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4" name="Freeform 55"/>
          <p:cNvSpPr>
            <a:spLocks noEditPoints="1"/>
          </p:cNvSpPr>
          <p:nvPr userDrawn="1"/>
        </p:nvSpPr>
        <p:spPr bwMode="auto">
          <a:xfrm>
            <a:off x="2075948" y="1145254"/>
            <a:ext cx="17855" cy="132921"/>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5" name="Freeform 56"/>
          <p:cNvSpPr>
            <a:spLocks/>
          </p:cNvSpPr>
          <p:nvPr userDrawn="1"/>
        </p:nvSpPr>
        <p:spPr bwMode="auto">
          <a:xfrm>
            <a:off x="2121577" y="1180301"/>
            <a:ext cx="83324" cy="97872"/>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6" name="Freeform 57"/>
          <p:cNvSpPr>
            <a:spLocks/>
          </p:cNvSpPr>
          <p:nvPr userDrawn="1"/>
        </p:nvSpPr>
        <p:spPr bwMode="auto">
          <a:xfrm>
            <a:off x="2223417" y="1180301"/>
            <a:ext cx="73404" cy="100518"/>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7" name="Freeform 58"/>
          <p:cNvSpPr>
            <a:spLocks noEditPoints="1"/>
          </p:cNvSpPr>
          <p:nvPr userDrawn="1"/>
        </p:nvSpPr>
        <p:spPr bwMode="auto">
          <a:xfrm>
            <a:off x="2317983" y="1145254"/>
            <a:ext cx="17855" cy="132921"/>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8" name="Freeform 59"/>
          <p:cNvSpPr>
            <a:spLocks noEditPoints="1"/>
          </p:cNvSpPr>
          <p:nvPr userDrawn="1"/>
        </p:nvSpPr>
        <p:spPr bwMode="auto">
          <a:xfrm>
            <a:off x="2357000" y="1141946"/>
            <a:ext cx="91259" cy="138873"/>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9" name="Freeform 60"/>
          <p:cNvSpPr>
            <a:spLocks noEditPoints="1"/>
          </p:cNvSpPr>
          <p:nvPr userDrawn="1"/>
        </p:nvSpPr>
        <p:spPr bwMode="auto">
          <a:xfrm>
            <a:off x="2470081" y="1180301"/>
            <a:ext cx="85308" cy="100518"/>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1" name="TextBox 40"/>
          <p:cNvSpPr txBox="1"/>
          <p:nvPr userDrawn="1"/>
        </p:nvSpPr>
        <p:spPr>
          <a:xfrm>
            <a:off x="353963" y="4878578"/>
            <a:ext cx="938077" cy="184666"/>
          </a:xfrm>
          <a:prstGeom prst="rect">
            <a:avLst/>
          </a:prstGeom>
          <a:noFill/>
        </p:spPr>
        <p:txBody>
          <a:bodyPr wrap="none" rtlCol="0" anchor="ctr" anchorCtr="0">
            <a:spAutoFit/>
          </a:bodyPr>
          <a:lstStyle/>
          <a:p>
            <a:pPr algn="l"/>
            <a:r>
              <a:rPr lang="en-US" sz="600" dirty="0">
                <a:solidFill>
                  <a:srgbClr val="FFFFFF"/>
                </a:solidFill>
                <a:latin typeface="+mn-lt"/>
              </a:rPr>
              <a:t>NVM Solutions Group</a:t>
            </a:r>
          </a:p>
        </p:txBody>
      </p:sp>
    </p:spTree>
    <p:extLst>
      <p:ext uri="{BB962C8B-B14F-4D97-AF65-F5344CB8AC3E}">
        <p14:creationId xmlns:p14="http://schemas.microsoft.com/office/powerpoint/2010/main" val="2522370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Photo dark">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480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ctrTitle" hasCustomPrompt="1"/>
          </p:nvPr>
        </p:nvSpPr>
        <p:spPr>
          <a:xfrm>
            <a:off x="347135" y="2776821"/>
            <a:ext cx="8442904" cy="792525"/>
          </a:xfrm>
        </p:spPr>
        <p:txBody>
          <a:bodyPr wrap="square" anchor="b" anchorCtr="0">
            <a:spAutoFit/>
          </a:bodyPr>
          <a:lstStyle>
            <a:lvl1pPr algn="l">
              <a:lnSpc>
                <a:spcPct val="70000"/>
              </a:lnSpc>
              <a:defRPr sz="6500" b="0">
                <a:solidFill>
                  <a:schemeClr val="tx1">
                    <a:alpha val="90000"/>
                  </a:schemeClr>
                </a:solidFill>
                <a:latin typeface="+mj-lt"/>
                <a:ea typeface="Intel Clear Pro" panose="020B0804020202060201" pitchFamily="34" charset="0"/>
                <a:cs typeface="Intel Clear Pro" panose="020B0804020202060201" pitchFamily="34" charset="0"/>
              </a:defRPr>
            </a:lvl1pPr>
          </a:lstStyle>
          <a:p>
            <a:r>
              <a:rPr lang="en-US" dirty="0"/>
              <a:t>Click to edit title</a:t>
            </a:r>
          </a:p>
        </p:txBody>
      </p:sp>
      <p:sp>
        <p:nvSpPr>
          <p:cNvPr id="21" name="Text Placeholder 8"/>
          <p:cNvSpPr>
            <a:spLocks noGrp="1"/>
          </p:cNvSpPr>
          <p:nvPr>
            <p:ph type="body" sz="quarter" idx="13" hasCustomPrompt="1"/>
          </p:nvPr>
        </p:nvSpPr>
        <p:spPr>
          <a:xfrm>
            <a:off x="347135" y="3469788"/>
            <a:ext cx="8442904" cy="338554"/>
          </a:xfrm>
        </p:spPr>
        <p:txBody>
          <a:bodyPr wrap="square">
            <a:spAutoFit/>
          </a:bodyPr>
          <a:lstStyle>
            <a:lvl1pPr marL="0" indent="0" algn="l">
              <a:spcBef>
                <a:spcPts val="0"/>
              </a:spcBef>
              <a:buNone/>
              <a:defRPr sz="1600">
                <a:solidFill>
                  <a:schemeClr val="accent2">
                    <a:lumMod val="40000"/>
                    <a:lumOff val="60000"/>
                  </a:schemeClr>
                </a:solidFill>
                <a:latin typeface="+mn-lt"/>
              </a:defRPr>
            </a:lvl1pPr>
            <a:lvl2pPr marL="0" indent="0" algn="l">
              <a:buNone/>
              <a:defRPr sz="1800">
                <a:solidFill>
                  <a:schemeClr val="tx1"/>
                </a:solidFill>
              </a:defRPr>
            </a:lvl2pPr>
            <a:lvl3pPr marL="0" indent="0" algn="l">
              <a:buNone/>
              <a:defRPr sz="1600">
                <a:solidFill>
                  <a:schemeClr val="tx1"/>
                </a:solidFill>
              </a:defRPr>
            </a:lvl3pPr>
            <a:lvl4pPr marL="0" indent="0" algn="l">
              <a:buNone/>
              <a:defRPr sz="1400">
                <a:solidFill>
                  <a:schemeClr val="tx1"/>
                </a:solidFill>
              </a:defRPr>
            </a:lvl4pPr>
            <a:lvl5pPr marL="0" indent="0" algn="l">
              <a:buNone/>
              <a:defRPr sz="1400">
                <a:solidFill>
                  <a:schemeClr val="tx1"/>
                </a:solidFill>
              </a:defRPr>
            </a:lvl5pPr>
          </a:lstStyle>
          <a:p>
            <a:pPr lvl="0"/>
            <a:r>
              <a:rPr lang="en-US" dirty="0"/>
              <a:t>Click to edit subtitle</a:t>
            </a:r>
          </a:p>
        </p:txBody>
      </p:sp>
      <p:sp>
        <p:nvSpPr>
          <p:cNvPr id="14" name="Rectangle 7"/>
          <p:cNvSpPr/>
          <p:nvPr userDrawn="1"/>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TextBox 14"/>
          <p:cNvSpPr txBox="1"/>
          <p:nvPr userDrawn="1"/>
        </p:nvSpPr>
        <p:spPr>
          <a:xfrm>
            <a:off x="353963" y="4878578"/>
            <a:ext cx="938077" cy="184666"/>
          </a:xfrm>
          <a:prstGeom prst="rect">
            <a:avLst/>
          </a:prstGeom>
          <a:noFill/>
        </p:spPr>
        <p:txBody>
          <a:bodyPr wrap="none" rtlCol="0" anchor="ctr" anchorCtr="0">
            <a:spAutoFit/>
          </a:bodyPr>
          <a:lstStyle/>
          <a:p>
            <a:pPr algn="l"/>
            <a:r>
              <a:rPr lang="en-US" sz="600" dirty="0">
                <a:solidFill>
                  <a:srgbClr val="FFFFFF"/>
                </a:solidFill>
                <a:latin typeface="+mn-lt"/>
              </a:rPr>
              <a:t>NVM Solutions Group</a:t>
            </a:r>
          </a:p>
        </p:txBody>
      </p:sp>
      <p:sp>
        <p:nvSpPr>
          <p:cNvPr id="10" name="Freeform 36"/>
          <p:cNvSpPr>
            <a:spLocks noEditPoints="1"/>
          </p:cNvSpPr>
          <p:nvPr userDrawn="1"/>
        </p:nvSpPr>
        <p:spPr bwMode="auto">
          <a:xfrm>
            <a:off x="451796" y="386082"/>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37"/>
          <p:cNvSpPr>
            <a:spLocks noEditPoints="1"/>
          </p:cNvSpPr>
          <p:nvPr userDrawn="1"/>
        </p:nvSpPr>
        <p:spPr bwMode="auto">
          <a:xfrm>
            <a:off x="1513182" y="577859"/>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321251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73404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two column ">
  <p:cSld name="1_Content two column ">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74319" y="271886"/>
            <a:ext cx="7955400" cy="640200"/>
          </a:xfrm>
          <a:prstGeom prst="rect">
            <a:avLst/>
          </a:prstGeom>
          <a:noFill/>
          <a:ln>
            <a:noFill/>
          </a:ln>
        </p:spPr>
        <p:txBody>
          <a:bodyPr spcFirstLastPara="1" wrap="square" lIns="0" tIns="45700" rIns="0" bIns="45700" anchor="t" anchorCtr="0"/>
          <a:lstStyle>
            <a:lvl1pPr marR="0" lvl="0" algn="l" rtl="0">
              <a:lnSpc>
                <a:spcPct val="90000"/>
              </a:lnSpc>
              <a:spcBef>
                <a:spcPts val="0"/>
              </a:spcBef>
              <a:spcAft>
                <a:spcPts val="0"/>
              </a:spcAft>
              <a:buClr>
                <a:srgbClr val="007DB8"/>
              </a:buClr>
              <a:buSzPts val="3300"/>
              <a:buFont typeface="Arial"/>
              <a:buNone/>
              <a:defRPr sz="3300" b="0" i="0" u="none" strike="noStrike" cap="none">
                <a:solidFill>
                  <a:srgbClr val="007D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6"/>
          <p:cNvSpPr txBox="1">
            <a:spLocks noGrp="1"/>
          </p:cNvSpPr>
          <p:nvPr>
            <p:ph type="body" idx="1"/>
          </p:nvPr>
        </p:nvSpPr>
        <p:spPr>
          <a:xfrm>
            <a:off x="271463" y="1277938"/>
            <a:ext cx="3843300" cy="3192600"/>
          </a:xfrm>
          <a:prstGeom prst="rect">
            <a:avLst/>
          </a:prstGeom>
          <a:noFill/>
          <a:ln>
            <a:noFill/>
          </a:ln>
        </p:spPr>
        <p:txBody>
          <a:bodyPr spcFirstLastPara="1" wrap="square" lIns="0" tIns="0" rIns="0" bIns="0" anchor="t" anchorCtr="0"/>
          <a:lstStyle>
            <a:lvl1pPr marL="457200" marR="0" lvl="0" indent="-361950" algn="l" rtl="0">
              <a:lnSpc>
                <a:spcPct val="100000"/>
              </a:lnSpc>
              <a:spcBef>
                <a:spcPts val="1200"/>
              </a:spcBef>
              <a:spcAft>
                <a:spcPts val="0"/>
              </a:spcAft>
              <a:buClr>
                <a:srgbClr val="808080"/>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00"/>
              </a:spcBef>
              <a:spcAft>
                <a:spcPts val="0"/>
              </a:spcAft>
              <a:buClr>
                <a:srgbClr val="80808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rgbClr val="808080"/>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300"/>
              </a:spcBef>
              <a:spcAft>
                <a:spcPts val="0"/>
              </a:spcAft>
              <a:buClr>
                <a:srgbClr val="808080"/>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292100" algn="l" rtl="0">
              <a:lnSpc>
                <a:spcPct val="100000"/>
              </a:lnSpc>
              <a:spcBef>
                <a:spcPts val="300"/>
              </a:spcBef>
              <a:spcAft>
                <a:spcPts val="0"/>
              </a:spcAft>
              <a:buClr>
                <a:srgbClr val="808080"/>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7" name="Google Shape;27;p6"/>
          <p:cNvSpPr txBox="1">
            <a:spLocks noGrp="1"/>
          </p:cNvSpPr>
          <p:nvPr>
            <p:ph type="body" idx="2"/>
          </p:nvPr>
        </p:nvSpPr>
        <p:spPr>
          <a:xfrm>
            <a:off x="4376738" y="1277938"/>
            <a:ext cx="3852900" cy="3192600"/>
          </a:xfrm>
          <a:prstGeom prst="rect">
            <a:avLst/>
          </a:prstGeom>
          <a:noFill/>
          <a:ln>
            <a:noFill/>
          </a:ln>
        </p:spPr>
        <p:txBody>
          <a:bodyPr spcFirstLastPara="1" wrap="square" lIns="0" tIns="0" rIns="0" bIns="0" anchor="t" anchorCtr="0"/>
          <a:lstStyle>
            <a:lvl1pPr marL="457200" marR="0" lvl="0" indent="-361950" algn="l" rtl="0">
              <a:lnSpc>
                <a:spcPct val="100000"/>
              </a:lnSpc>
              <a:spcBef>
                <a:spcPts val="1200"/>
              </a:spcBef>
              <a:spcAft>
                <a:spcPts val="0"/>
              </a:spcAft>
              <a:buClr>
                <a:srgbClr val="808080"/>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00"/>
              </a:spcBef>
              <a:spcAft>
                <a:spcPts val="0"/>
              </a:spcAft>
              <a:buClr>
                <a:srgbClr val="80808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rgbClr val="808080"/>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300"/>
              </a:spcBef>
              <a:spcAft>
                <a:spcPts val="0"/>
              </a:spcAft>
              <a:buClr>
                <a:srgbClr val="808080"/>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292100" algn="l" rtl="0">
              <a:lnSpc>
                <a:spcPct val="100000"/>
              </a:lnSpc>
              <a:spcBef>
                <a:spcPts val="300"/>
              </a:spcBef>
              <a:spcAft>
                <a:spcPts val="0"/>
              </a:spcAft>
              <a:buClr>
                <a:srgbClr val="808080"/>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178076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80511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rgbClr val="93A0A7"/>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32889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21679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1"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6" name="Straight Connector 5"/>
          <p:cNvCxnSpPr/>
          <p:nvPr userDrawn="1"/>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userDrawn="1"/>
        </p:nvGrpSpPr>
        <p:grpSpPr>
          <a:xfrm>
            <a:off x="8270974" y="4865092"/>
            <a:ext cx="339404" cy="223694"/>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14" name="TextBox 13"/>
          <p:cNvSpPr txBox="1"/>
          <p:nvPr userDrawn="1"/>
        </p:nvSpPr>
        <p:spPr>
          <a:xfrm>
            <a:off x="353963" y="4878578"/>
            <a:ext cx="938077" cy="184666"/>
          </a:xfrm>
          <a:prstGeom prst="rect">
            <a:avLst/>
          </a:prstGeom>
          <a:noFill/>
        </p:spPr>
        <p:txBody>
          <a:bodyPr wrap="none" rtlCol="0" anchor="ctr" anchorCtr="0">
            <a:spAutoFit/>
          </a:bodyPr>
          <a:lstStyle/>
          <a:p>
            <a:pPr algn="l"/>
            <a:r>
              <a:rPr lang="en-US" sz="600" dirty="0">
                <a:solidFill>
                  <a:srgbClr val="FFFFFF"/>
                </a:solidFill>
                <a:latin typeface="+mn-lt"/>
              </a:rPr>
              <a:t>NVM Solutions Group</a:t>
            </a:r>
          </a:p>
        </p:txBody>
      </p:sp>
    </p:spTree>
    <p:extLst>
      <p:ext uri="{BB962C8B-B14F-4D97-AF65-F5344CB8AC3E}">
        <p14:creationId xmlns:p14="http://schemas.microsoft.com/office/powerpoint/2010/main" val="196243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hoto Section Header">
    <p:bg>
      <p:bgRef idx="1001">
        <a:schemeClr val="bg1"/>
      </p:bgRef>
    </p:bg>
    <p:spTree>
      <p:nvGrpSpPr>
        <p:cNvPr id="1" name=""/>
        <p:cNvGrpSpPr/>
        <p:nvPr/>
      </p:nvGrpSpPr>
      <p:grpSpPr>
        <a:xfrm>
          <a:off x="0" y="0"/>
          <a:ext cx="0" cy="0"/>
          <a:chOff x="0" y="0"/>
          <a:chExt cx="0" cy="0"/>
        </a:xfrm>
      </p:grpSpPr>
      <p:sp>
        <p:nvSpPr>
          <p:cNvPr id="13"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p:nvPr>
        </p:nvSpPr>
        <p:spPr>
          <a:xfrm>
            <a:off x="353963" y="3332623"/>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cxnSp>
        <p:nvCxnSpPr>
          <p:cNvPr id="8" name="Straight Connector 7"/>
          <p:cNvCxnSpPr/>
          <p:nvPr userDrawn="1"/>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userDrawn="1"/>
        </p:nvGrpSpPr>
        <p:grpSpPr>
          <a:xfrm>
            <a:off x="8270974" y="4865092"/>
            <a:ext cx="339404" cy="223694"/>
            <a:chOff x="451796" y="386081"/>
            <a:chExt cx="1249194" cy="823318"/>
          </a:xfrm>
        </p:grpSpPr>
        <p:sp>
          <p:nvSpPr>
            <p:cNvPr id="11"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15" name="TextBox 14"/>
          <p:cNvSpPr txBox="1"/>
          <p:nvPr userDrawn="1"/>
        </p:nvSpPr>
        <p:spPr>
          <a:xfrm>
            <a:off x="353963" y="4878578"/>
            <a:ext cx="938077" cy="184666"/>
          </a:xfrm>
          <a:prstGeom prst="rect">
            <a:avLst/>
          </a:prstGeom>
          <a:noFill/>
        </p:spPr>
        <p:txBody>
          <a:bodyPr wrap="none" rtlCol="0" anchor="ctr" anchorCtr="0">
            <a:spAutoFit/>
          </a:bodyPr>
          <a:lstStyle/>
          <a:p>
            <a:pPr algn="l"/>
            <a:r>
              <a:rPr lang="en-US" sz="600" dirty="0">
                <a:solidFill>
                  <a:srgbClr val="FFFFFF"/>
                </a:solidFill>
                <a:latin typeface="+mn-lt"/>
              </a:rPr>
              <a:t>NVM Solutions Group</a:t>
            </a:r>
          </a:p>
        </p:txBody>
      </p:sp>
    </p:spTree>
    <p:extLst>
      <p:ext uri="{BB962C8B-B14F-4D97-AF65-F5344CB8AC3E}">
        <p14:creationId xmlns:p14="http://schemas.microsoft.com/office/powerpoint/2010/main" val="904441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285914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Section Header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2">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Tx/>
              <a:defRPr sz="1600">
                <a:solidFill>
                  <a:schemeClr val="accent1"/>
                </a:solidFill>
              </a:defRPr>
            </a:lvl1pPr>
            <a:lvl2pPr>
              <a:spcBef>
                <a:spcPts val="0"/>
              </a:spcBef>
              <a:buClrTx/>
              <a:defRPr sz="1400">
                <a:solidFill>
                  <a:schemeClr val="accent1"/>
                </a:solidFill>
              </a:defRPr>
            </a:lvl2pPr>
            <a:lvl3pPr>
              <a:spcBef>
                <a:spcPts val="0"/>
              </a:spcBef>
              <a:buClrTx/>
              <a:defRPr sz="1400">
                <a:solidFill>
                  <a:schemeClr val="accent1"/>
                </a:solidFill>
              </a:defRPr>
            </a:lvl3pPr>
            <a:lvl4pPr>
              <a:spcBef>
                <a:spcPts val="0"/>
              </a:spcBef>
              <a:buClrTx/>
              <a:defRPr sz="1400">
                <a:solidFill>
                  <a:schemeClr val="accent1"/>
                </a:solidFill>
              </a:defRPr>
            </a:lvl4pPr>
            <a:lvl5pPr>
              <a:spcBef>
                <a:spcPts val="0"/>
              </a:spcBef>
              <a:buClrTx/>
              <a:defRPr sz="14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118079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449405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s - dark">
    <p:bg>
      <p:bgRef idx="1001">
        <a:schemeClr val="bg2"/>
      </p:bgRef>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561904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with subhead">
  <p:cSld name="1_Content with subhead">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74319" y="271885"/>
            <a:ext cx="7955400" cy="640200"/>
          </a:xfrm>
          <a:prstGeom prst="rect">
            <a:avLst/>
          </a:prstGeom>
          <a:noFill/>
          <a:ln>
            <a:noFill/>
          </a:ln>
        </p:spPr>
        <p:txBody>
          <a:bodyPr spcFirstLastPara="1" wrap="square" lIns="0" tIns="45700" rIns="0" bIns="45700" anchor="t" anchorCtr="0"/>
          <a:lstStyle>
            <a:lvl1pPr marR="0" lvl="0" algn="l" rtl="0">
              <a:lnSpc>
                <a:spcPct val="90000"/>
              </a:lnSpc>
              <a:spcBef>
                <a:spcPts val="0"/>
              </a:spcBef>
              <a:spcAft>
                <a:spcPts val="0"/>
              </a:spcAft>
              <a:buClr>
                <a:srgbClr val="007DB8"/>
              </a:buClr>
              <a:buSzPts val="3300"/>
              <a:buFont typeface="Arial"/>
              <a:buNone/>
              <a:defRPr sz="3300" b="0" i="0" u="none" strike="noStrike" cap="none">
                <a:solidFill>
                  <a:srgbClr val="007DB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7"/>
          <p:cNvSpPr txBox="1">
            <a:spLocks noGrp="1"/>
          </p:cNvSpPr>
          <p:nvPr>
            <p:ph type="subTitle" idx="1"/>
          </p:nvPr>
        </p:nvSpPr>
        <p:spPr>
          <a:xfrm>
            <a:off x="266700" y="1057766"/>
            <a:ext cx="7960500" cy="313200"/>
          </a:xfrm>
          <a:prstGeom prst="rect">
            <a:avLst/>
          </a:prstGeom>
          <a:noFill/>
          <a:ln>
            <a:noFill/>
          </a:ln>
        </p:spPr>
        <p:txBody>
          <a:bodyPr spcFirstLastPara="1" wrap="square" lIns="0" tIns="45700" rIns="0" bIns="45700" anchor="t" anchorCtr="0"/>
          <a:lstStyle>
            <a:lvl1pPr marR="0" lvl="0" algn="l" rtl="0">
              <a:lnSpc>
                <a:spcPct val="90000"/>
              </a:lnSpc>
              <a:spcBef>
                <a:spcPts val="75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1" name="Google Shape;31;p7"/>
          <p:cNvSpPr txBox="1">
            <a:spLocks noGrp="1"/>
          </p:cNvSpPr>
          <p:nvPr>
            <p:ph type="body" idx="2"/>
          </p:nvPr>
        </p:nvSpPr>
        <p:spPr>
          <a:xfrm>
            <a:off x="271463" y="1541463"/>
            <a:ext cx="7958100" cy="2928900"/>
          </a:xfrm>
          <a:prstGeom prst="rect">
            <a:avLst/>
          </a:prstGeom>
          <a:noFill/>
          <a:ln>
            <a:noFill/>
          </a:ln>
        </p:spPr>
        <p:txBody>
          <a:bodyPr spcFirstLastPara="1" wrap="square" lIns="0" tIns="0" rIns="0" bIns="0" anchor="t" anchorCtr="0"/>
          <a:lstStyle>
            <a:lvl1pPr marL="457200" marR="0" lvl="0" indent="-361950" algn="l" rtl="0">
              <a:lnSpc>
                <a:spcPct val="100000"/>
              </a:lnSpc>
              <a:spcBef>
                <a:spcPts val="1200"/>
              </a:spcBef>
              <a:spcAft>
                <a:spcPts val="0"/>
              </a:spcAft>
              <a:buClr>
                <a:srgbClr val="808080"/>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00"/>
              </a:spcBef>
              <a:spcAft>
                <a:spcPts val="0"/>
              </a:spcAft>
              <a:buClr>
                <a:srgbClr val="80808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rgbClr val="808080"/>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300"/>
              </a:spcBef>
              <a:spcAft>
                <a:spcPts val="0"/>
              </a:spcAft>
              <a:buClr>
                <a:srgbClr val="808080"/>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292100" algn="l" rtl="0">
              <a:lnSpc>
                <a:spcPct val="100000"/>
              </a:lnSpc>
              <a:spcBef>
                <a:spcPts val="300"/>
              </a:spcBef>
              <a:spcAft>
                <a:spcPts val="0"/>
              </a:spcAft>
              <a:buClr>
                <a:srgbClr val="808080"/>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lumns - dark">
    <p:bg>
      <p:bgRef idx="1001">
        <a:schemeClr val="bg2"/>
      </p:bgRef>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Click to edit title</a:t>
            </a:r>
          </a:p>
        </p:txBody>
      </p:sp>
    </p:spTree>
    <p:extLst>
      <p:ext uri="{BB962C8B-B14F-4D97-AF65-F5344CB8AC3E}">
        <p14:creationId xmlns:p14="http://schemas.microsoft.com/office/powerpoint/2010/main" val="1053506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9"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663929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 dark">
    <p:bg>
      <p:bgRef idx="1001">
        <a:schemeClr val="bg2"/>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27713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 dark">
    <p:bg>
      <p:bgRef idx="1001">
        <a:schemeClr val="bg2"/>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
                <a:schemeClr val="accent3"/>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2547233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Section Header - dark">
    <p:bg>
      <p:bgRef idx="1001">
        <a:schemeClr val="bg2"/>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Tx/>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1796709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
        <p:nvSpPr>
          <p:cNvPr id="3" name="Content Placeholder 2"/>
          <p:cNvSpPr>
            <a:spLocks noGrp="1"/>
          </p:cNvSpPr>
          <p:nvPr>
            <p:ph idx="1" hasCustomPrompt="1"/>
          </p:nvPr>
        </p:nvSpPr>
        <p:spPr>
          <a:xfrm>
            <a:off x="353963" y="1168842"/>
            <a:ext cx="8436076" cy="32137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1999116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s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4648201" y="1168842"/>
            <a:ext cx="414183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6"/>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Tree>
    <p:extLst>
      <p:ext uri="{BB962C8B-B14F-4D97-AF65-F5344CB8AC3E}">
        <p14:creationId xmlns:p14="http://schemas.microsoft.com/office/powerpoint/2010/main" val="903148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s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3539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5" hasCustomPrompt="1"/>
          </p:nvPr>
        </p:nvSpPr>
        <p:spPr>
          <a:xfrm>
            <a:off x="3217362"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6" hasCustomPrompt="1"/>
          </p:nvPr>
        </p:nvSpPr>
        <p:spPr>
          <a:xfrm>
            <a:off x="6080761" y="1168842"/>
            <a:ext cx="2709278" cy="321018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7"/>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
        <p:nvSpPr>
          <p:cNvPr id="4" name="Title 3"/>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Tree>
    <p:extLst>
      <p:ext uri="{BB962C8B-B14F-4D97-AF65-F5344CB8AC3E}">
        <p14:creationId xmlns:p14="http://schemas.microsoft.com/office/powerpoint/2010/main" val="826586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alpha val="90000"/>
                  </a:schemeClr>
                </a:solidFill>
              </a:defRPr>
            </a:lvl1pPr>
          </a:lstStyle>
          <a:p>
            <a:r>
              <a:rPr lang="en-US" dirty="0"/>
              <a:t>Click to edit title</a:t>
            </a:r>
          </a:p>
        </p:txBody>
      </p:sp>
      <p:sp>
        <p:nvSpPr>
          <p:cNvPr id="9" name="Text Placeholder 7"/>
          <p:cNvSpPr>
            <a:spLocks noGrp="1"/>
          </p:cNvSpPr>
          <p:nvPr>
            <p:ph type="body" sz="quarter" idx="13" hasCustomPrompt="1"/>
          </p:nvPr>
        </p:nvSpPr>
        <p:spPr>
          <a:xfrm>
            <a:off x="353963" y="4615773"/>
            <a:ext cx="8436076" cy="189732"/>
          </a:xfrm>
        </p:spPr>
        <p:txBody>
          <a:bodyPr wrap="square" anchor="b" anchorCtr="0">
            <a:spAutoFit/>
          </a:bodyPr>
          <a:lstStyle>
            <a:lvl1pPr marL="0" indent="0">
              <a:lnSpc>
                <a:spcPct val="75000"/>
              </a:lnSpc>
              <a:spcBef>
                <a:spcPts val="0"/>
              </a:spcBef>
              <a:buFont typeface="Arial" pitchFamily="34" charset="0"/>
              <a:buNone/>
              <a:defRPr sz="800">
                <a:solidFill>
                  <a:schemeClr val="tx1">
                    <a:lumMod val="75000"/>
                  </a:schemeClr>
                </a:solidFill>
                <a:latin typeface="+mn-lt"/>
              </a:defRPr>
            </a:lvl1pPr>
            <a:lvl2pPr marL="171446" indent="-114297">
              <a:defRPr sz="900"/>
            </a:lvl2pPr>
            <a:lvl3pPr marL="342892" indent="-114297">
              <a:defRPr sz="900"/>
            </a:lvl3pPr>
            <a:lvl4pPr marL="514337" indent="-114297">
              <a:defRPr sz="900"/>
            </a:lvl4pPr>
            <a:lvl5pPr marL="685783" indent="-114297">
              <a:defRPr sz="900"/>
            </a:lvl5pPr>
          </a:lstStyle>
          <a:p>
            <a:pPr lvl="0"/>
            <a:r>
              <a:rPr lang="en-US" dirty="0"/>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441947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dirty="0"/>
          </a:p>
        </p:txBody>
      </p:sp>
    </p:spTree>
    <p:extLst>
      <p:ext uri="{BB962C8B-B14F-4D97-AF65-F5344CB8AC3E}">
        <p14:creationId xmlns:p14="http://schemas.microsoft.com/office/powerpoint/2010/main" val="3281026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8"/>
          <p:cNvSpPr txBox="1">
            <a:spLocks noGrp="1"/>
          </p:cNvSpPr>
          <p:nvPr>
            <p:ph type="subTitle" idx="1"/>
          </p:nvPr>
        </p:nvSpPr>
        <p:spPr>
          <a:xfrm>
            <a:off x="285750" y="685800"/>
            <a:ext cx="8572500" cy="2154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43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1959104"/>
            <a:ext cx="8436075" cy="674031"/>
          </a:xfrm>
        </p:spPr>
        <p:txBody>
          <a:bodyPr anchor="b"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2633134"/>
            <a:ext cx="8436075" cy="1200329"/>
          </a:xfrm>
        </p:spPr>
        <p:txBody>
          <a:bodyPr>
            <a:spAutoFit/>
          </a:bodyPr>
          <a:lstStyle>
            <a:lvl1pPr>
              <a:spcBef>
                <a:spcPts val="0"/>
              </a:spcBef>
              <a:buClr>
                <a:schemeClr val="accent2"/>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2"/>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1012268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Section Header - dark gradient">
    <p:bg>
      <p:bgPr>
        <a:gradFill>
          <a:gsLst>
            <a:gs pos="19000">
              <a:schemeClr val="bg2"/>
            </a:gs>
            <a:gs pos="100000">
              <a:schemeClr val="bg2">
                <a:lumMod val="30000"/>
              </a:schemeClr>
            </a:gs>
            <a:gs pos="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53963" y="2658593"/>
            <a:ext cx="8436075" cy="674031"/>
          </a:xfrm>
        </p:spPr>
        <p:txBody>
          <a:bodyPr anchor="t" anchorCtr="0">
            <a:spAutoFit/>
          </a:bodyPr>
          <a:lstStyle>
            <a:lvl1pPr algn="l">
              <a:lnSpc>
                <a:spcPct val="70000"/>
              </a:lnSpc>
              <a:defRPr sz="5400" b="0">
                <a:solidFill>
                  <a:schemeClr val="tx1">
                    <a:alpha val="90000"/>
                  </a:schemeClr>
                </a:solidFill>
                <a:latin typeface="+mj-lt"/>
              </a:defRPr>
            </a:lvl1pPr>
          </a:lstStyle>
          <a:p>
            <a:r>
              <a:rPr lang="en-US" dirty="0"/>
              <a:t>Click to edit title</a:t>
            </a:r>
          </a:p>
        </p:txBody>
      </p:sp>
      <p:sp>
        <p:nvSpPr>
          <p:cNvPr id="4" name="Text Placeholder 3"/>
          <p:cNvSpPr>
            <a:spLocks noGrp="1"/>
          </p:cNvSpPr>
          <p:nvPr>
            <p:ph type="body" sz="quarter" idx="11" hasCustomPrompt="1"/>
          </p:nvPr>
        </p:nvSpPr>
        <p:spPr>
          <a:xfrm>
            <a:off x="353963" y="3332623"/>
            <a:ext cx="8436075" cy="1200329"/>
          </a:xfrm>
        </p:spPr>
        <p:txBody>
          <a:bodyPr>
            <a:spAutoFit/>
          </a:bodyPr>
          <a:lstStyle>
            <a:lvl1pPr>
              <a:spcBef>
                <a:spcPts val="0"/>
              </a:spcBef>
              <a:buClr>
                <a:schemeClr val="accent2"/>
              </a:buClr>
              <a:defRPr sz="1600">
                <a:solidFill>
                  <a:schemeClr val="accent2">
                    <a:lumMod val="40000"/>
                    <a:lumOff val="60000"/>
                  </a:schemeClr>
                </a:solidFill>
              </a:defRPr>
            </a:lvl1pPr>
            <a:lvl2pPr>
              <a:spcBef>
                <a:spcPts val="0"/>
              </a:spcBef>
              <a:buClrTx/>
              <a:defRPr sz="1400">
                <a:solidFill>
                  <a:schemeClr val="accent2">
                    <a:lumMod val="40000"/>
                    <a:lumOff val="60000"/>
                  </a:schemeClr>
                </a:solidFill>
              </a:defRPr>
            </a:lvl2pPr>
            <a:lvl3pPr>
              <a:spcBef>
                <a:spcPts val="0"/>
              </a:spcBef>
              <a:buClrTx/>
              <a:defRPr sz="1400">
                <a:solidFill>
                  <a:schemeClr val="accent2">
                    <a:lumMod val="40000"/>
                    <a:lumOff val="60000"/>
                  </a:schemeClr>
                </a:solidFill>
              </a:defRPr>
            </a:lvl3pPr>
            <a:lvl4pPr>
              <a:spcBef>
                <a:spcPts val="0"/>
              </a:spcBef>
              <a:buClrTx/>
              <a:defRPr sz="1400">
                <a:solidFill>
                  <a:schemeClr val="accent2">
                    <a:lumMod val="40000"/>
                    <a:lumOff val="60000"/>
                  </a:schemeClr>
                </a:solidFill>
              </a:defRPr>
            </a:lvl4pPr>
            <a:lvl5pPr>
              <a:spcBef>
                <a:spcPts val="0"/>
              </a:spcBef>
              <a:buClrTx/>
              <a:defRPr sz="1400">
                <a:solidFill>
                  <a:schemeClr val="accent2">
                    <a:lumMod val="40000"/>
                    <a:lumOff val="6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14"/>
          <p:cNvSpPr>
            <a:spLocks noGrp="1"/>
          </p:cNvSpPr>
          <p:nvPr>
            <p:ph type="pic" sz="quarter" idx="12"/>
          </p:nvPr>
        </p:nvSpPr>
        <p:spPr>
          <a:xfrm>
            <a:off x="0" y="0"/>
            <a:ext cx="9144000" cy="2574132"/>
          </a:xfrm>
        </p:spPr>
        <p:txBody>
          <a:bodyPr/>
          <a:lstStyle>
            <a:lvl1pPr>
              <a:defRPr>
                <a:solidFill>
                  <a:schemeClr val="tx1"/>
                </a:solidFill>
              </a:defRPr>
            </a:lvl1pPr>
          </a:lstStyle>
          <a:p>
            <a:endParaRPr lang="en-US" dirty="0"/>
          </a:p>
        </p:txBody>
      </p:sp>
      <p:sp>
        <p:nvSpPr>
          <p:cNvPr id="2" name="Slide Number Placeholder 1"/>
          <p:cNvSpPr>
            <a:spLocks noGrp="1"/>
          </p:cNvSpPr>
          <p:nvPr>
            <p:ph type="sldNum" sz="quarter" idx="13"/>
          </p:nvPr>
        </p:nvSpPr>
        <p:spPr/>
        <p:txBody>
          <a:body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spTree>
    <p:extLst>
      <p:ext uri="{BB962C8B-B14F-4D97-AF65-F5344CB8AC3E}">
        <p14:creationId xmlns:p14="http://schemas.microsoft.com/office/powerpoint/2010/main" val="194239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9"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nvGrpSpPr>
          <p:cNvPr id="11" name="Group 10"/>
          <p:cNvGrpSpPr/>
          <p:nvPr userDrawn="1"/>
        </p:nvGrpSpPr>
        <p:grpSpPr>
          <a:xfrm>
            <a:off x="3517584" y="1875130"/>
            <a:ext cx="2108834" cy="1389888"/>
            <a:chOff x="451796" y="386081"/>
            <a:chExt cx="1249194" cy="823318"/>
          </a:xfrm>
        </p:grpSpPr>
        <p:sp>
          <p:nvSpPr>
            <p:cNvPr id="12"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691434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inal Slide with Tagline">
    <p:spTree>
      <p:nvGrpSpPr>
        <p:cNvPr id="1" name=""/>
        <p:cNvGrpSpPr/>
        <p:nvPr/>
      </p:nvGrpSpPr>
      <p:grpSpPr>
        <a:xfrm>
          <a:off x="0" y="0"/>
          <a:ext cx="0" cy="0"/>
          <a:chOff x="0" y="0"/>
          <a:chExt cx="0" cy="0"/>
        </a:xfrm>
      </p:grpSpPr>
      <p:sp>
        <p:nvSpPr>
          <p:cNvPr id="34" name="Rectangle 7"/>
          <p:cNvSpPr/>
          <p:nvPr userDrawn="1"/>
        </p:nvSpPr>
        <p:spPr>
          <a:xfrm>
            <a:off x="0" y="0"/>
            <a:ext cx="9144000" cy="5143500"/>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nvGrpSpPr>
          <p:cNvPr id="4" name="Group 3"/>
          <p:cNvGrpSpPr/>
          <p:nvPr userDrawn="1"/>
        </p:nvGrpSpPr>
        <p:grpSpPr>
          <a:xfrm>
            <a:off x="2746889" y="1874822"/>
            <a:ext cx="3650223" cy="1514490"/>
            <a:chOff x="3095625" y="246063"/>
            <a:chExt cx="5176838" cy="2147887"/>
          </a:xfrm>
          <a:solidFill>
            <a:srgbClr val="FFFFFF"/>
          </a:solidFill>
        </p:grpSpPr>
        <p:sp>
          <p:nvSpPr>
            <p:cNvPr id="5" name="Freeform 4"/>
            <p:cNvSpPr>
              <a:spLocks noEditPoints="1"/>
            </p:cNvSpPr>
            <p:nvPr userDrawn="1"/>
          </p:nvSpPr>
          <p:spPr bwMode="auto">
            <a:xfrm>
              <a:off x="3095625" y="246063"/>
              <a:ext cx="2998788" cy="1976437"/>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6" name="Freeform 5"/>
            <p:cNvSpPr>
              <a:spLocks noEditPoints="1"/>
            </p:cNvSpPr>
            <p:nvPr userDrawn="1"/>
          </p:nvSpPr>
          <p:spPr bwMode="auto">
            <a:xfrm>
              <a:off x="5643563" y="706438"/>
              <a:ext cx="125413" cy="123825"/>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7" name="Freeform 6"/>
            <p:cNvSpPr>
              <a:spLocks noEditPoints="1"/>
            </p:cNvSpPr>
            <p:nvPr userDrawn="1"/>
          </p:nvSpPr>
          <p:spPr bwMode="auto">
            <a:xfrm>
              <a:off x="8145463" y="2079625"/>
              <a:ext cx="127000" cy="61912"/>
            </a:xfrm>
            <a:custGeom>
              <a:avLst/>
              <a:gdLst>
                <a:gd name="T0" fmla="*/ 83 w 160"/>
                <a:gd name="T1" fmla="*/ 0 h 79"/>
                <a:gd name="T2" fmla="*/ 97 w 160"/>
                <a:gd name="T3" fmla="*/ 0 h 79"/>
                <a:gd name="T4" fmla="*/ 123 w 160"/>
                <a:gd name="T5" fmla="*/ 45 h 79"/>
                <a:gd name="T6" fmla="*/ 146 w 160"/>
                <a:gd name="T7" fmla="*/ 0 h 79"/>
                <a:gd name="T8" fmla="*/ 160 w 160"/>
                <a:gd name="T9" fmla="*/ 0 h 79"/>
                <a:gd name="T10" fmla="*/ 160 w 160"/>
                <a:gd name="T11" fmla="*/ 79 h 79"/>
                <a:gd name="T12" fmla="*/ 146 w 160"/>
                <a:gd name="T13" fmla="*/ 79 h 79"/>
                <a:gd name="T14" fmla="*/ 146 w 160"/>
                <a:gd name="T15" fmla="*/ 25 h 79"/>
                <a:gd name="T16" fmla="*/ 128 w 160"/>
                <a:gd name="T17" fmla="*/ 59 h 79"/>
                <a:gd name="T18" fmla="*/ 115 w 160"/>
                <a:gd name="T19" fmla="*/ 59 h 79"/>
                <a:gd name="T20" fmla="*/ 97 w 160"/>
                <a:gd name="T21" fmla="*/ 25 h 79"/>
                <a:gd name="T22" fmla="*/ 97 w 160"/>
                <a:gd name="T23" fmla="*/ 79 h 79"/>
                <a:gd name="T24" fmla="*/ 83 w 160"/>
                <a:gd name="T25" fmla="*/ 79 h 79"/>
                <a:gd name="T26" fmla="*/ 83 w 160"/>
                <a:gd name="T27" fmla="*/ 0 h 79"/>
                <a:gd name="T28" fmla="*/ 0 w 160"/>
                <a:gd name="T29" fmla="*/ 0 h 79"/>
                <a:gd name="T30" fmla="*/ 69 w 160"/>
                <a:gd name="T31" fmla="*/ 0 h 79"/>
                <a:gd name="T32" fmla="*/ 69 w 160"/>
                <a:gd name="T33" fmla="*/ 14 h 79"/>
                <a:gd name="T34" fmla="*/ 41 w 160"/>
                <a:gd name="T35" fmla="*/ 14 h 79"/>
                <a:gd name="T36" fmla="*/ 41 w 160"/>
                <a:gd name="T37" fmla="*/ 79 h 79"/>
                <a:gd name="T38" fmla="*/ 27 w 160"/>
                <a:gd name="T39" fmla="*/ 79 h 79"/>
                <a:gd name="T40" fmla="*/ 27 w 160"/>
                <a:gd name="T41" fmla="*/ 14 h 79"/>
                <a:gd name="T42" fmla="*/ 0 w 160"/>
                <a:gd name="T43" fmla="*/ 14 h 79"/>
                <a:gd name="T44" fmla="*/ 0 w 160"/>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79">
                  <a:moveTo>
                    <a:pt x="83" y="0"/>
                  </a:moveTo>
                  <a:lnTo>
                    <a:pt x="97" y="0"/>
                  </a:lnTo>
                  <a:lnTo>
                    <a:pt x="123" y="45"/>
                  </a:lnTo>
                  <a:lnTo>
                    <a:pt x="146" y="0"/>
                  </a:lnTo>
                  <a:lnTo>
                    <a:pt x="160" y="0"/>
                  </a:lnTo>
                  <a:lnTo>
                    <a:pt x="160" y="79"/>
                  </a:lnTo>
                  <a:lnTo>
                    <a:pt x="146" y="79"/>
                  </a:lnTo>
                  <a:lnTo>
                    <a:pt x="146" y="25"/>
                  </a:lnTo>
                  <a:lnTo>
                    <a:pt x="128" y="59"/>
                  </a:lnTo>
                  <a:lnTo>
                    <a:pt x="115" y="59"/>
                  </a:lnTo>
                  <a:lnTo>
                    <a:pt x="97" y="25"/>
                  </a:lnTo>
                  <a:lnTo>
                    <a:pt x="97" y="79"/>
                  </a:lnTo>
                  <a:lnTo>
                    <a:pt x="83" y="79"/>
                  </a:lnTo>
                  <a:lnTo>
                    <a:pt x="83" y="0"/>
                  </a:lnTo>
                  <a:close/>
                  <a:moveTo>
                    <a:pt x="0" y="0"/>
                  </a:moveTo>
                  <a:lnTo>
                    <a:pt x="69" y="0"/>
                  </a:lnTo>
                  <a:lnTo>
                    <a:pt x="69" y="14"/>
                  </a:lnTo>
                  <a:lnTo>
                    <a:pt x="41" y="14"/>
                  </a:lnTo>
                  <a:lnTo>
                    <a:pt x="41" y="79"/>
                  </a:lnTo>
                  <a:lnTo>
                    <a:pt x="27" y="79"/>
                  </a:lnTo>
                  <a:lnTo>
                    <a:pt x="27" y="14"/>
                  </a:lnTo>
                  <a:lnTo>
                    <a:pt x="0" y="1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7"/>
            <p:cNvSpPr>
              <a:spLocks noEditPoints="1"/>
            </p:cNvSpPr>
            <p:nvPr userDrawn="1"/>
          </p:nvSpPr>
          <p:spPr bwMode="auto">
            <a:xfrm>
              <a:off x="5826125" y="1677988"/>
              <a:ext cx="204788" cy="241300"/>
            </a:xfrm>
            <a:custGeom>
              <a:avLst/>
              <a:gdLst>
                <a:gd name="T0" fmla="*/ 141 w 258"/>
                <a:gd name="T1" fmla="*/ 42 h 304"/>
                <a:gd name="T2" fmla="*/ 117 w 258"/>
                <a:gd name="T3" fmla="*/ 46 h 304"/>
                <a:gd name="T4" fmla="*/ 98 w 258"/>
                <a:gd name="T5" fmla="*/ 52 h 304"/>
                <a:gd name="T6" fmla="*/ 82 w 258"/>
                <a:gd name="T7" fmla="*/ 66 h 304"/>
                <a:gd name="T8" fmla="*/ 68 w 258"/>
                <a:gd name="T9" fmla="*/ 82 h 304"/>
                <a:gd name="T10" fmla="*/ 58 w 258"/>
                <a:gd name="T11" fmla="*/ 101 h 304"/>
                <a:gd name="T12" fmla="*/ 54 w 258"/>
                <a:gd name="T13" fmla="*/ 125 h 304"/>
                <a:gd name="T14" fmla="*/ 211 w 258"/>
                <a:gd name="T15" fmla="*/ 125 h 304"/>
                <a:gd name="T16" fmla="*/ 211 w 258"/>
                <a:gd name="T17" fmla="*/ 119 h 304"/>
                <a:gd name="T18" fmla="*/ 209 w 258"/>
                <a:gd name="T19" fmla="*/ 97 h 304"/>
                <a:gd name="T20" fmla="*/ 203 w 258"/>
                <a:gd name="T21" fmla="*/ 78 h 304"/>
                <a:gd name="T22" fmla="*/ 193 w 258"/>
                <a:gd name="T23" fmla="*/ 64 h 304"/>
                <a:gd name="T24" fmla="*/ 179 w 258"/>
                <a:gd name="T25" fmla="*/ 52 h 304"/>
                <a:gd name="T26" fmla="*/ 161 w 258"/>
                <a:gd name="T27" fmla="*/ 46 h 304"/>
                <a:gd name="T28" fmla="*/ 141 w 258"/>
                <a:gd name="T29" fmla="*/ 42 h 304"/>
                <a:gd name="T30" fmla="*/ 139 w 258"/>
                <a:gd name="T31" fmla="*/ 0 h 304"/>
                <a:gd name="T32" fmla="*/ 167 w 258"/>
                <a:gd name="T33" fmla="*/ 2 h 304"/>
                <a:gd name="T34" fmla="*/ 191 w 258"/>
                <a:gd name="T35" fmla="*/ 10 h 304"/>
                <a:gd name="T36" fmla="*/ 211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2 w 258"/>
                <a:gd name="T51" fmla="*/ 165 h 304"/>
                <a:gd name="T52" fmla="*/ 58 w 258"/>
                <a:gd name="T53" fmla="*/ 193 h 304"/>
                <a:gd name="T54" fmla="*/ 66 w 258"/>
                <a:gd name="T55" fmla="*/ 216 h 304"/>
                <a:gd name="T56" fmla="*/ 80 w 258"/>
                <a:gd name="T57" fmla="*/ 234 h 304"/>
                <a:gd name="T58" fmla="*/ 100 w 258"/>
                <a:gd name="T59" fmla="*/ 248 h 304"/>
                <a:gd name="T60" fmla="*/ 123 w 258"/>
                <a:gd name="T61" fmla="*/ 256 h 304"/>
                <a:gd name="T62" fmla="*/ 153 w 258"/>
                <a:gd name="T63" fmla="*/ 260 h 304"/>
                <a:gd name="T64" fmla="*/ 181 w 258"/>
                <a:gd name="T65" fmla="*/ 256 h 304"/>
                <a:gd name="T66" fmla="*/ 205 w 258"/>
                <a:gd name="T67" fmla="*/ 248 h 304"/>
                <a:gd name="T68" fmla="*/ 226 w 258"/>
                <a:gd name="T69" fmla="*/ 236 h 304"/>
                <a:gd name="T70" fmla="*/ 248 w 258"/>
                <a:gd name="T71" fmla="*/ 270 h 304"/>
                <a:gd name="T72" fmla="*/ 226 w 258"/>
                <a:gd name="T73" fmla="*/ 286 h 304"/>
                <a:gd name="T74" fmla="*/ 203 w 258"/>
                <a:gd name="T75" fmla="*/ 296 h 304"/>
                <a:gd name="T76" fmla="*/ 177 w 258"/>
                <a:gd name="T77" fmla="*/ 302 h 304"/>
                <a:gd name="T78" fmla="*/ 147 w 258"/>
                <a:gd name="T79" fmla="*/ 304 h 304"/>
                <a:gd name="T80" fmla="*/ 115 w 258"/>
                <a:gd name="T81" fmla="*/ 302 h 304"/>
                <a:gd name="T82" fmla="*/ 88 w 258"/>
                <a:gd name="T83" fmla="*/ 294 h 304"/>
                <a:gd name="T84" fmla="*/ 62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2 w 258"/>
                <a:gd name="T105" fmla="*/ 22 h 304"/>
                <a:gd name="T106" fmla="*/ 84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8" y="52"/>
                  </a:lnTo>
                  <a:lnTo>
                    <a:pt x="82" y="66"/>
                  </a:lnTo>
                  <a:lnTo>
                    <a:pt x="68" y="82"/>
                  </a:lnTo>
                  <a:lnTo>
                    <a:pt x="58" y="101"/>
                  </a:lnTo>
                  <a:lnTo>
                    <a:pt x="54" y="125"/>
                  </a:lnTo>
                  <a:lnTo>
                    <a:pt x="211" y="125"/>
                  </a:lnTo>
                  <a:lnTo>
                    <a:pt x="211" y="119"/>
                  </a:lnTo>
                  <a:lnTo>
                    <a:pt x="209" y="97"/>
                  </a:lnTo>
                  <a:lnTo>
                    <a:pt x="203" y="78"/>
                  </a:lnTo>
                  <a:lnTo>
                    <a:pt x="193" y="64"/>
                  </a:lnTo>
                  <a:lnTo>
                    <a:pt x="179" y="52"/>
                  </a:lnTo>
                  <a:lnTo>
                    <a:pt x="161" y="46"/>
                  </a:lnTo>
                  <a:lnTo>
                    <a:pt x="141" y="42"/>
                  </a:lnTo>
                  <a:close/>
                  <a:moveTo>
                    <a:pt x="139" y="0"/>
                  </a:moveTo>
                  <a:lnTo>
                    <a:pt x="167" y="2"/>
                  </a:lnTo>
                  <a:lnTo>
                    <a:pt x="191" y="10"/>
                  </a:lnTo>
                  <a:lnTo>
                    <a:pt x="211" y="20"/>
                  </a:lnTo>
                  <a:lnTo>
                    <a:pt x="228" y="36"/>
                  </a:lnTo>
                  <a:lnTo>
                    <a:pt x="240" y="56"/>
                  </a:lnTo>
                  <a:lnTo>
                    <a:pt x="250" y="78"/>
                  </a:lnTo>
                  <a:lnTo>
                    <a:pt x="256" y="103"/>
                  </a:lnTo>
                  <a:lnTo>
                    <a:pt x="258" y="129"/>
                  </a:lnTo>
                  <a:lnTo>
                    <a:pt x="256" y="165"/>
                  </a:lnTo>
                  <a:lnTo>
                    <a:pt x="52" y="165"/>
                  </a:lnTo>
                  <a:lnTo>
                    <a:pt x="58" y="193"/>
                  </a:lnTo>
                  <a:lnTo>
                    <a:pt x="66" y="216"/>
                  </a:lnTo>
                  <a:lnTo>
                    <a:pt x="80" y="234"/>
                  </a:lnTo>
                  <a:lnTo>
                    <a:pt x="100" y="248"/>
                  </a:lnTo>
                  <a:lnTo>
                    <a:pt x="123" y="256"/>
                  </a:lnTo>
                  <a:lnTo>
                    <a:pt x="153" y="260"/>
                  </a:lnTo>
                  <a:lnTo>
                    <a:pt x="181" y="256"/>
                  </a:lnTo>
                  <a:lnTo>
                    <a:pt x="205" y="248"/>
                  </a:lnTo>
                  <a:lnTo>
                    <a:pt x="226" y="236"/>
                  </a:lnTo>
                  <a:lnTo>
                    <a:pt x="248" y="270"/>
                  </a:lnTo>
                  <a:lnTo>
                    <a:pt x="226" y="286"/>
                  </a:lnTo>
                  <a:lnTo>
                    <a:pt x="203" y="296"/>
                  </a:lnTo>
                  <a:lnTo>
                    <a:pt x="177" y="302"/>
                  </a:lnTo>
                  <a:lnTo>
                    <a:pt x="147" y="304"/>
                  </a:lnTo>
                  <a:lnTo>
                    <a:pt x="115" y="302"/>
                  </a:lnTo>
                  <a:lnTo>
                    <a:pt x="88" y="294"/>
                  </a:lnTo>
                  <a:lnTo>
                    <a:pt x="62" y="282"/>
                  </a:lnTo>
                  <a:lnTo>
                    <a:pt x="42" y="264"/>
                  </a:lnTo>
                  <a:lnTo>
                    <a:pt x="24" y="242"/>
                  </a:lnTo>
                  <a:lnTo>
                    <a:pt x="12" y="216"/>
                  </a:lnTo>
                  <a:lnTo>
                    <a:pt x="4" y="185"/>
                  </a:lnTo>
                  <a:lnTo>
                    <a:pt x="0" y="149"/>
                  </a:lnTo>
                  <a:lnTo>
                    <a:pt x="4" y="115"/>
                  </a:lnTo>
                  <a:lnTo>
                    <a:pt x="12" y="86"/>
                  </a:lnTo>
                  <a:lnTo>
                    <a:pt x="24" y="60"/>
                  </a:lnTo>
                  <a:lnTo>
                    <a:pt x="40" y="40"/>
                  </a:lnTo>
                  <a:lnTo>
                    <a:pt x="62" y="22"/>
                  </a:lnTo>
                  <a:lnTo>
                    <a:pt x="84"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8"/>
            <p:cNvSpPr>
              <a:spLocks/>
            </p:cNvSpPr>
            <p:nvPr userDrawn="1"/>
          </p:nvSpPr>
          <p:spPr bwMode="auto">
            <a:xfrm>
              <a:off x="6053138" y="1684338"/>
              <a:ext cx="215900" cy="228600"/>
            </a:xfrm>
            <a:custGeom>
              <a:avLst/>
              <a:gdLst>
                <a:gd name="T0" fmla="*/ 6 w 271"/>
                <a:gd name="T1" fmla="*/ 0 h 288"/>
                <a:gd name="T2" fmla="*/ 65 w 271"/>
                <a:gd name="T3" fmla="*/ 0 h 288"/>
                <a:gd name="T4" fmla="*/ 137 w 271"/>
                <a:gd name="T5" fmla="*/ 105 h 288"/>
                <a:gd name="T6" fmla="*/ 208 w 271"/>
                <a:gd name="T7" fmla="*/ 0 h 288"/>
                <a:gd name="T8" fmla="*/ 263 w 271"/>
                <a:gd name="T9" fmla="*/ 0 h 288"/>
                <a:gd name="T10" fmla="*/ 164 w 271"/>
                <a:gd name="T11" fmla="*/ 141 h 288"/>
                <a:gd name="T12" fmla="*/ 271 w 271"/>
                <a:gd name="T13" fmla="*/ 288 h 288"/>
                <a:gd name="T14" fmla="*/ 212 w 271"/>
                <a:gd name="T15" fmla="*/ 288 h 288"/>
                <a:gd name="T16" fmla="*/ 135 w 271"/>
                <a:gd name="T17" fmla="*/ 177 h 288"/>
                <a:gd name="T18" fmla="*/ 55 w 271"/>
                <a:gd name="T19" fmla="*/ 288 h 288"/>
                <a:gd name="T20" fmla="*/ 0 w 271"/>
                <a:gd name="T21" fmla="*/ 288 h 288"/>
                <a:gd name="T22" fmla="*/ 107 w 271"/>
                <a:gd name="T23" fmla="*/ 141 h 288"/>
                <a:gd name="T24" fmla="*/ 6 w 271"/>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88">
                  <a:moveTo>
                    <a:pt x="6" y="0"/>
                  </a:moveTo>
                  <a:lnTo>
                    <a:pt x="65" y="0"/>
                  </a:lnTo>
                  <a:lnTo>
                    <a:pt x="137" y="105"/>
                  </a:lnTo>
                  <a:lnTo>
                    <a:pt x="208" y="0"/>
                  </a:lnTo>
                  <a:lnTo>
                    <a:pt x="263" y="0"/>
                  </a:lnTo>
                  <a:lnTo>
                    <a:pt x="164" y="141"/>
                  </a:lnTo>
                  <a:lnTo>
                    <a:pt x="271" y="288"/>
                  </a:lnTo>
                  <a:lnTo>
                    <a:pt x="212" y="288"/>
                  </a:lnTo>
                  <a:lnTo>
                    <a:pt x="135" y="177"/>
                  </a:lnTo>
                  <a:lnTo>
                    <a:pt x="55" y="288"/>
                  </a:lnTo>
                  <a:lnTo>
                    <a:pt x="0" y="288"/>
                  </a:lnTo>
                  <a:lnTo>
                    <a:pt x="107" y="14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9"/>
            <p:cNvSpPr>
              <a:spLocks noEditPoints="1"/>
            </p:cNvSpPr>
            <p:nvPr userDrawn="1"/>
          </p:nvSpPr>
          <p:spPr bwMode="auto">
            <a:xfrm>
              <a:off x="6300788" y="1677988"/>
              <a:ext cx="220663" cy="330200"/>
            </a:xfrm>
            <a:custGeom>
              <a:avLst/>
              <a:gdLst>
                <a:gd name="T0" fmla="*/ 143 w 277"/>
                <a:gd name="T1" fmla="*/ 44 h 417"/>
                <a:gd name="T2" fmla="*/ 115 w 277"/>
                <a:gd name="T3" fmla="*/ 48 h 417"/>
                <a:gd name="T4" fmla="*/ 93 w 277"/>
                <a:gd name="T5" fmla="*/ 58 h 417"/>
                <a:gd name="T6" fmla="*/ 75 w 277"/>
                <a:gd name="T7" fmla="*/ 74 h 417"/>
                <a:gd name="T8" fmla="*/ 61 w 277"/>
                <a:gd name="T9" fmla="*/ 97 h 417"/>
                <a:gd name="T10" fmla="*/ 53 w 277"/>
                <a:gd name="T11" fmla="*/ 123 h 417"/>
                <a:gd name="T12" fmla="*/ 51 w 277"/>
                <a:gd name="T13" fmla="*/ 155 h 417"/>
                <a:gd name="T14" fmla="*/ 53 w 277"/>
                <a:gd name="T15" fmla="*/ 185 h 417"/>
                <a:gd name="T16" fmla="*/ 61 w 277"/>
                <a:gd name="T17" fmla="*/ 210 h 417"/>
                <a:gd name="T18" fmla="*/ 73 w 277"/>
                <a:gd name="T19" fmla="*/ 232 h 417"/>
                <a:gd name="T20" fmla="*/ 91 w 277"/>
                <a:gd name="T21" fmla="*/ 246 h 417"/>
                <a:gd name="T22" fmla="*/ 113 w 277"/>
                <a:gd name="T23" fmla="*/ 256 h 417"/>
                <a:gd name="T24" fmla="*/ 137 w 277"/>
                <a:gd name="T25" fmla="*/ 260 h 417"/>
                <a:gd name="T26" fmla="*/ 162 w 277"/>
                <a:gd name="T27" fmla="*/ 256 h 417"/>
                <a:gd name="T28" fmla="*/ 184 w 277"/>
                <a:gd name="T29" fmla="*/ 246 h 417"/>
                <a:gd name="T30" fmla="*/ 200 w 277"/>
                <a:gd name="T31" fmla="*/ 230 h 417"/>
                <a:gd name="T32" fmla="*/ 214 w 277"/>
                <a:gd name="T33" fmla="*/ 208 h 417"/>
                <a:gd name="T34" fmla="*/ 220 w 277"/>
                <a:gd name="T35" fmla="*/ 181 h 417"/>
                <a:gd name="T36" fmla="*/ 224 w 277"/>
                <a:gd name="T37" fmla="*/ 149 h 417"/>
                <a:gd name="T38" fmla="*/ 220 w 277"/>
                <a:gd name="T39" fmla="*/ 117 h 417"/>
                <a:gd name="T40" fmla="*/ 214 w 277"/>
                <a:gd name="T41" fmla="*/ 92 h 417"/>
                <a:gd name="T42" fmla="*/ 202 w 277"/>
                <a:gd name="T43" fmla="*/ 72 h 417"/>
                <a:gd name="T44" fmla="*/ 186 w 277"/>
                <a:gd name="T45" fmla="*/ 56 h 417"/>
                <a:gd name="T46" fmla="*/ 166 w 277"/>
                <a:gd name="T47" fmla="*/ 48 h 417"/>
                <a:gd name="T48" fmla="*/ 143 w 277"/>
                <a:gd name="T49" fmla="*/ 44 h 417"/>
                <a:gd name="T50" fmla="*/ 153 w 277"/>
                <a:gd name="T51" fmla="*/ 0 h 417"/>
                <a:gd name="T52" fmla="*/ 180 w 277"/>
                <a:gd name="T53" fmla="*/ 2 h 417"/>
                <a:gd name="T54" fmla="*/ 206 w 277"/>
                <a:gd name="T55" fmla="*/ 10 h 417"/>
                <a:gd name="T56" fmla="*/ 226 w 277"/>
                <a:gd name="T57" fmla="*/ 24 h 417"/>
                <a:gd name="T58" fmla="*/ 244 w 277"/>
                <a:gd name="T59" fmla="*/ 40 h 417"/>
                <a:gd name="T60" fmla="*/ 258 w 277"/>
                <a:gd name="T61" fmla="*/ 62 h 417"/>
                <a:gd name="T62" fmla="*/ 267 w 277"/>
                <a:gd name="T63" fmla="*/ 86 h 417"/>
                <a:gd name="T64" fmla="*/ 275 w 277"/>
                <a:gd name="T65" fmla="*/ 115 h 417"/>
                <a:gd name="T66" fmla="*/ 277 w 277"/>
                <a:gd name="T67" fmla="*/ 147 h 417"/>
                <a:gd name="T68" fmla="*/ 275 w 277"/>
                <a:gd name="T69" fmla="*/ 179 h 417"/>
                <a:gd name="T70" fmla="*/ 267 w 277"/>
                <a:gd name="T71" fmla="*/ 208 h 417"/>
                <a:gd name="T72" fmla="*/ 258 w 277"/>
                <a:gd name="T73" fmla="*/ 236 h 417"/>
                <a:gd name="T74" fmla="*/ 242 w 277"/>
                <a:gd name="T75" fmla="*/ 260 h 417"/>
                <a:gd name="T76" fmla="*/ 224 w 277"/>
                <a:gd name="T77" fmla="*/ 278 h 417"/>
                <a:gd name="T78" fmla="*/ 200 w 277"/>
                <a:gd name="T79" fmla="*/ 292 h 417"/>
                <a:gd name="T80" fmla="*/ 174 w 277"/>
                <a:gd name="T81" fmla="*/ 302 h 417"/>
                <a:gd name="T82" fmla="*/ 145 w 277"/>
                <a:gd name="T83" fmla="*/ 304 h 417"/>
                <a:gd name="T84" fmla="*/ 115 w 277"/>
                <a:gd name="T85" fmla="*/ 302 h 417"/>
                <a:gd name="T86" fmla="*/ 89 w 277"/>
                <a:gd name="T87" fmla="*/ 292 h 417"/>
                <a:gd name="T88" fmla="*/ 67 w 277"/>
                <a:gd name="T89" fmla="*/ 276 h 417"/>
                <a:gd name="T90" fmla="*/ 51 w 277"/>
                <a:gd name="T91" fmla="*/ 256 h 417"/>
                <a:gd name="T92" fmla="*/ 51 w 277"/>
                <a:gd name="T93" fmla="*/ 417 h 417"/>
                <a:gd name="T94" fmla="*/ 0 w 277"/>
                <a:gd name="T95" fmla="*/ 417 h 417"/>
                <a:gd name="T96" fmla="*/ 0 w 277"/>
                <a:gd name="T97" fmla="*/ 8 h 417"/>
                <a:gd name="T98" fmla="*/ 28 w 277"/>
                <a:gd name="T99" fmla="*/ 8 h 417"/>
                <a:gd name="T100" fmla="*/ 36 w 277"/>
                <a:gd name="T101" fmla="*/ 8 h 417"/>
                <a:gd name="T102" fmla="*/ 42 w 277"/>
                <a:gd name="T103" fmla="*/ 10 h 417"/>
                <a:gd name="T104" fmla="*/ 48 w 277"/>
                <a:gd name="T105" fmla="*/ 14 h 417"/>
                <a:gd name="T106" fmla="*/ 49 w 277"/>
                <a:gd name="T107" fmla="*/ 20 h 417"/>
                <a:gd name="T108" fmla="*/ 51 w 277"/>
                <a:gd name="T109" fmla="*/ 28 h 417"/>
                <a:gd name="T110" fmla="*/ 51 w 277"/>
                <a:gd name="T111" fmla="*/ 52 h 417"/>
                <a:gd name="T112" fmla="*/ 67 w 277"/>
                <a:gd name="T113" fmla="*/ 30 h 417"/>
                <a:gd name="T114" fmla="*/ 91 w 277"/>
                <a:gd name="T115" fmla="*/ 14 h 417"/>
                <a:gd name="T116" fmla="*/ 119 w 277"/>
                <a:gd name="T117" fmla="*/ 4 h 417"/>
                <a:gd name="T118" fmla="*/ 153 w 277"/>
                <a:gd name="T119"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 h="417">
                  <a:moveTo>
                    <a:pt x="143" y="44"/>
                  </a:moveTo>
                  <a:lnTo>
                    <a:pt x="115" y="48"/>
                  </a:lnTo>
                  <a:lnTo>
                    <a:pt x="93" y="58"/>
                  </a:lnTo>
                  <a:lnTo>
                    <a:pt x="75" y="74"/>
                  </a:lnTo>
                  <a:lnTo>
                    <a:pt x="61" y="97"/>
                  </a:lnTo>
                  <a:lnTo>
                    <a:pt x="53" y="123"/>
                  </a:lnTo>
                  <a:lnTo>
                    <a:pt x="51" y="155"/>
                  </a:lnTo>
                  <a:lnTo>
                    <a:pt x="53" y="185"/>
                  </a:lnTo>
                  <a:lnTo>
                    <a:pt x="61" y="210"/>
                  </a:lnTo>
                  <a:lnTo>
                    <a:pt x="73" y="232"/>
                  </a:lnTo>
                  <a:lnTo>
                    <a:pt x="91" y="246"/>
                  </a:lnTo>
                  <a:lnTo>
                    <a:pt x="113" y="256"/>
                  </a:lnTo>
                  <a:lnTo>
                    <a:pt x="137" y="260"/>
                  </a:lnTo>
                  <a:lnTo>
                    <a:pt x="162" y="256"/>
                  </a:lnTo>
                  <a:lnTo>
                    <a:pt x="184" y="246"/>
                  </a:lnTo>
                  <a:lnTo>
                    <a:pt x="200" y="230"/>
                  </a:lnTo>
                  <a:lnTo>
                    <a:pt x="214" y="208"/>
                  </a:lnTo>
                  <a:lnTo>
                    <a:pt x="220" y="181"/>
                  </a:lnTo>
                  <a:lnTo>
                    <a:pt x="224" y="149"/>
                  </a:lnTo>
                  <a:lnTo>
                    <a:pt x="220" y="117"/>
                  </a:lnTo>
                  <a:lnTo>
                    <a:pt x="214" y="92"/>
                  </a:lnTo>
                  <a:lnTo>
                    <a:pt x="202" y="72"/>
                  </a:lnTo>
                  <a:lnTo>
                    <a:pt x="186" y="56"/>
                  </a:lnTo>
                  <a:lnTo>
                    <a:pt x="166" y="48"/>
                  </a:lnTo>
                  <a:lnTo>
                    <a:pt x="143" y="44"/>
                  </a:lnTo>
                  <a:close/>
                  <a:moveTo>
                    <a:pt x="153" y="0"/>
                  </a:moveTo>
                  <a:lnTo>
                    <a:pt x="180" y="2"/>
                  </a:lnTo>
                  <a:lnTo>
                    <a:pt x="206" y="10"/>
                  </a:lnTo>
                  <a:lnTo>
                    <a:pt x="226" y="24"/>
                  </a:lnTo>
                  <a:lnTo>
                    <a:pt x="244" y="40"/>
                  </a:lnTo>
                  <a:lnTo>
                    <a:pt x="258" y="62"/>
                  </a:lnTo>
                  <a:lnTo>
                    <a:pt x="267" y="86"/>
                  </a:lnTo>
                  <a:lnTo>
                    <a:pt x="275" y="115"/>
                  </a:lnTo>
                  <a:lnTo>
                    <a:pt x="277" y="147"/>
                  </a:lnTo>
                  <a:lnTo>
                    <a:pt x="275" y="179"/>
                  </a:lnTo>
                  <a:lnTo>
                    <a:pt x="267" y="208"/>
                  </a:lnTo>
                  <a:lnTo>
                    <a:pt x="258" y="236"/>
                  </a:lnTo>
                  <a:lnTo>
                    <a:pt x="242" y="260"/>
                  </a:lnTo>
                  <a:lnTo>
                    <a:pt x="224" y="278"/>
                  </a:lnTo>
                  <a:lnTo>
                    <a:pt x="200" y="292"/>
                  </a:lnTo>
                  <a:lnTo>
                    <a:pt x="174" y="302"/>
                  </a:lnTo>
                  <a:lnTo>
                    <a:pt x="145" y="304"/>
                  </a:lnTo>
                  <a:lnTo>
                    <a:pt x="115" y="302"/>
                  </a:lnTo>
                  <a:lnTo>
                    <a:pt x="89" y="292"/>
                  </a:lnTo>
                  <a:lnTo>
                    <a:pt x="67" y="276"/>
                  </a:lnTo>
                  <a:lnTo>
                    <a:pt x="51" y="256"/>
                  </a:lnTo>
                  <a:lnTo>
                    <a:pt x="51" y="417"/>
                  </a:lnTo>
                  <a:lnTo>
                    <a:pt x="0" y="417"/>
                  </a:lnTo>
                  <a:lnTo>
                    <a:pt x="0" y="8"/>
                  </a:lnTo>
                  <a:lnTo>
                    <a:pt x="28" y="8"/>
                  </a:lnTo>
                  <a:lnTo>
                    <a:pt x="36" y="8"/>
                  </a:lnTo>
                  <a:lnTo>
                    <a:pt x="42" y="10"/>
                  </a:lnTo>
                  <a:lnTo>
                    <a:pt x="48" y="14"/>
                  </a:lnTo>
                  <a:lnTo>
                    <a:pt x="49" y="20"/>
                  </a:lnTo>
                  <a:lnTo>
                    <a:pt x="51" y="28"/>
                  </a:lnTo>
                  <a:lnTo>
                    <a:pt x="51" y="52"/>
                  </a:lnTo>
                  <a:lnTo>
                    <a:pt x="67" y="30"/>
                  </a:lnTo>
                  <a:lnTo>
                    <a:pt x="91" y="14"/>
                  </a:lnTo>
                  <a:lnTo>
                    <a:pt x="119" y="4"/>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10"/>
            <p:cNvSpPr>
              <a:spLocks noEditPoints="1"/>
            </p:cNvSpPr>
            <p:nvPr userDrawn="1"/>
          </p:nvSpPr>
          <p:spPr bwMode="auto">
            <a:xfrm>
              <a:off x="6559550" y="1677988"/>
              <a:ext cx="204788" cy="241300"/>
            </a:xfrm>
            <a:custGeom>
              <a:avLst/>
              <a:gdLst>
                <a:gd name="T0" fmla="*/ 141 w 258"/>
                <a:gd name="T1" fmla="*/ 42 h 304"/>
                <a:gd name="T2" fmla="*/ 117 w 258"/>
                <a:gd name="T3" fmla="*/ 46 h 304"/>
                <a:gd name="T4" fmla="*/ 97 w 258"/>
                <a:gd name="T5" fmla="*/ 52 h 304"/>
                <a:gd name="T6" fmla="*/ 81 w 258"/>
                <a:gd name="T7" fmla="*/ 66 h 304"/>
                <a:gd name="T8" fmla="*/ 67 w 258"/>
                <a:gd name="T9" fmla="*/ 82 h 304"/>
                <a:gd name="T10" fmla="*/ 57 w 258"/>
                <a:gd name="T11" fmla="*/ 101 h 304"/>
                <a:gd name="T12" fmla="*/ 53 w 258"/>
                <a:gd name="T13" fmla="*/ 125 h 304"/>
                <a:gd name="T14" fmla="*/ 210 w 258"/>
                <a:gd name="T15" fmla="*/ 125 h 304"/>
                <a:gd name="T16" fmla="*/ 210 w 258"/>
                <a:gd name="T17" fmla="*/ 119 h 304"/>
                <a:gd name="T18" fmla="*/ 208 w 258"/>
                <a:gd name="T19" fmla="*/ 97 h 304"/>
                <a:gd name="T20" fmla="*/ 200 w 258"/>
                <a:gd name="T21" fmla="*/ 78 h 304"/>
                <a:gd name="T22" fmla="*/ 190 w 258"/>
                <a:gd name="T23" fmla="*/ 64 h 304"/>
                <a:gd name="T24" fmla="*/ 178 w 258"/>
                <a:gd name="T25" fmla="*/ 52 h 304"/>
                <a:gd name="T26" fmla="*/ 160 w 258"/>
                <a:gd name="T27" fmla="*/ 46 h 304"/>
                <a:gd name="T28" fmla="*/ 141 w 258"/>
                <a:gd name="T29" fmla="*/ 42 h 304"/>
                <a:gd name="T30" fmla="*/ 139 w 258"/>
                <a:gd name="T31" fmla="*/ 0 h 304"/>
                <a:gd name="T32" fmla="*/ 166 w 258"/>
                <a:gd name="T33" fmla="*/ 2 h 304"/>
                <a:gd name="T34" fmla="*/ 190 w 258"/>
                <a:gd name="T35" fmla="*/ 10 h 304"/>
                <a:gd name="T36" fmla="*/ 210 w 258"/>
                <a:gd name="T37" fmla="*/ 20 h 304"/>
                <a:gd name="T38" fmla="*/ 228 w 258"/>
                <a:gd name="T39" fmla="*/ 36 h 304"/>
                <a:gd name="T40" fmla="*/ 240 w 258"/>
                <a:gd name="T41" fmla="*/ 56 h 304"/>
                <a:gd name="T42" fmla="*/ 250 w 258"/>
                <a:gd name="T43" fmla="*/ 78 h 304"/>
                <a:gd name="T44" fmla="*/ 256 w 258"/>
                <a:gd name="T45" fmla="*/ 103 h 304"/>
                <a:gd name="T46" fmla="*/ 258 w 258"/>
                <a:gd name="T47" fmla="*/ 129 h 304"/>
                <a:gd name="T48" fmla="*/ 256 w 258"/>
                <a:gd name="T49" fmla="*/ 165 h 304"/>
                <a:gd name="T50" fmla="*/ 51 w 258"/>
                <a:gd name="T51" fmla="*/ 165 h 304"/>
                <a:gd name="T52" fmla="*/ 57 w 258"/>
                <a:gd name="T53" fmla="*/ 193 h 304"/>
                <a:gd name="T54" fmla="*/ 65 w 258"/>
                <a:gd name="T55" fmla="*/ 216 h 304"/>
                <a:gd name="T56" fmla="*/ 79 w 258"/>
                <a:gd name="T57" fmla="*/ 234 h 304"/>
                <a:gd name="T58" fmla="*/ 99 w 258"/>
                <a:gd name="T59" fmla="*/ 248 h 304"/>
                <a:gd name="T60" fmla="*/ 123 w 258"/>
                <a:gd name="T61" fmla="*/ 256 h 304"/>
                <a:gd name="T62" fmla="*/ 153 w 258"/>
                <a:gd name="T63" fmla="*/ 260 h 304"/>
                <a:gd name="T64" fmla="*/ 180 w 258"/>
                <a:gd name="T65" fmla="*/ 256 h 304"/>
                <a:gd name="T66" fmla="*/ 204 w 258"/>
                <a:gd name="T67" fmla="*/ 248 h 304"/>
                <a:gd name="T68" fmla="*/ 226 w 258"/>
                <a:gd name="T69" fmla="*/ 236 h 304"/>
                <a:gd name="T70" fmla="*/ 248 w 258"/>
                <a:gd name="T71" fmla="*/ 270 h 304"/>
                <a:gd name="T72" fmla="*/ 226 w 258"/>
                <a:gd name="T73" fmla="*/ 286 h 304"/>
                <a:gd name="T74" fmla="*/ 202 w 258"/>
                <a:gd name="T75" fmla="*/ 296 h 304"/>
                <a:gd name="T76" fmla="*/ 176 w 258"/>
                <a:gd name="T77" fmla="*/ 302 h 304"/>
                <a:gd name="T78" fmla="*/ 147 w 258"/>
                <a:gd name="T79" fmla="*/ 304 h 304"/>
                <a:gd name="T80" fmla="*/ 115 w 258"/>
                <a:gd name="T81" fmla="*/ 302 h 304"/>
                <a:gd name="T82" fmla="*/ 87 w 258"/>
                <a:gd name="T83" fmla="*/ 294 h 304"/>
                <a:gd name="T84" fmla="*/ 61 w 258"/>
                <a:gd name="T85" fmla="*/ 282 h 304"/>
                <a:gd name="T86" fmla="*/ 42 w 258"/>
                <a:gd name="T87" fmla="*/ 264 h 304"/>
                <a:gd name="T88" fmla="*/ 24 w 258"/>
                <a:gd name="T89" fmla="*/ 242 h 304"/>
                <a:gd name="T90" fmla="*/ 12 w 258"/>
                <a:gd name="T91" fmla="*/ 216 h 304"/>
                <a:gd name="T92" fmla="*/ 4 w 258"/>
                <a:gd name="T93" fmla="*/ 185 h 304"/>
                <a:gd name="T94" fmla="*/ 0 w 258"/>
                <a:gd name="T95" fmla="*/ 149 h 304"/>
                <a:gd name="T96" fmla="*/ 4 w 258"/>
                <a:gd name="T97" fmla="*/ 115 h 304"/>
                <a:gd name="T98" fmla="*/ 12 w 258"/>
                <a:gd name="T99" fmla="*/ 86 h 304"/>
                <a:gd name="T100" fmla="*/ 24 w 258"/>
                <a:gd name="T101" fmla="*/ 60 h 304"/>
                <a:gd name="T102" fmla="*/ 40 w 258"/>
                <a:gd name="T103" fmla="*/ 40 h 304"/>
                <a:gd name="T104" fmla="*/ 61 w 258"/>
                <a:gd name="T105" fmla="*/ 22 h 304"/>
                <a:gd name="T106" fmla="*/ 83 w 258"/>
                <a:gd name="T107" fmla="*/ 10 h 304"/>
                <a:gd name="T108" fmla="*/ 111 w 258"/>
                <a:gd name="T109" fmla="*/ 2 h 304"/>
                <a:gd name="T110" fmla="*/ 139 w 258"/>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4">
                  <a:moveTo>
                    <a:pt x="141" y="42"/>
                  </a:moveTo>
                  <a:lnTo>
                    <a:pt x="117" y="46"/>
                  </a:lnTo>
                  <a:lnTo>
                    <a:pt x="97" y="52"/>
                  </a:lnTo>
                  <a:lnTo>
                    <a:pt x="81" y="66"/>
                  </a:lnTo>
                  <a:lnTo>
                    <a:pt x="67" y="82"/>
                  </a:lnTo>
                  <a:lnTo>
                    <a:pt x="57" y="101"/>
                  </a:lnTo>
                  <a:lnTo>
                    <a:pt x="53" y="125"/>
                  </a:lnTo>
                  <a:lnTo>
                    <a:pt x="210" y="125"/>
                  </a:lnTo>
                  <a:lnTo>
                    <a:pt x="210" y="119"/>
                  </a:lnTo>
                  <a:lnTo>
                    <a:pt x="208" y="97"/>
                  </a:lnTo>
                  <a:lnTo>
                    <a:pt x="200" y="78"/>
                  </a:lnTo>
                  <a:lnTo>
                    <a:pt x="190" y="64"/>
                  </a:lnTo>
                  <a:lnTo>
                    <a:pt x="178" y="52"/>
                  </a:lnTo>
                  <a:lnTo>
                    <a:pt x="160" y="46"/>
                  </a:lnTo>
                  <a:lnTo>
                    <a:pt x="141" y="42"/>
                  </a:lnTo>
                  <a:close/>
                  <a:moveTo>
                    <a:pt x="139" y="0"/>
                  </a:moveTo>
                  <a:lnTo>
                    <a:pt x="166" y="2"/>
                  </a:lnTo>
                  <a:lnTo>
                    <a:pt x="190" y="10"/>
                  </a:lnTo>
                  <a:lnTo>
                    <a:pt x="210" y="20"/>
                  </a:lnTo>
                  <a:lnTo>
                    <a:pt x="228" y="36"/>
                  </a:lnTo>
                  <a:lnTo>
                    <a:pt x="240" y="56"/>
                  </a:lnTo>
                  <a:lnTo>
                    <a:pt x="250" y="78"/>
                  </a:lnTo>
                  <a:lnTo>
                    <a:pt x="256" y="103"/>
                  </a:lnTo>
                  <a:lnTo>
                    <a:pt x="258" y="129"/>
                  </a:lnTo>
                  <a:lnTo>
                    <a:pt x="256" y="165"/>
                  </a:lnTo>
                  <a:lnTo>
                    <a:pt x="51" y="165"/>
                  </a:lnTo>
                  <a:lnTo>
                    <a:pt x="57" y="193"/>
                  </a:lnTo>
                  <a:lnTo>
                    <a:pt x="65" y="216"/>
                  </a:lnTo>
                  <a:lnTo>
                    <a:pt x="79" y="234"/>
                  </a:lnTo>
                  <a:lnTo>
                    <a:pt x="99" y="248"/>
                  </a:lnTo>
                  <a:lnTo>
                    <a:pt x="123" y="256"/>
                  </a:lnTo>
                  <a:lnTo>
                    <a:pt x="153" y="260"/>
                  </a:lnTo>
                  <a:lnTo>
                    <a:pt x="180" y="256"/>
                  </a:lnTo>
                  <a:lnTo>
                    <a:pt x="204" y="248"/>
                  </a:lnTo>
                  <a:lnTo>
                    <a:pt x="226" y="236"/>
                  </a:lnTo>
                  <a:lnTo>
                    <a:pt x="248" y="270"/>
                  </a:lnTo>
                  <a:lnTo>
                    <a:pt x="226" y="286"/>
                  </a:lnTo>
                  <a:lnTo>
                    <a:pt x="202" y="296"/>
                  </a:lnTo>
                  <a:lnTo>
                    <a:pt x="176" y="302"/>
                  </a:lnTo>
                  <a:lnTo>
                    <a:pt x="147" y="304"/>
                  </a:lnTo>
                  <a:lnTo>
                    <a:pt x="115" y="302"/>
                  </a:lnTo>
                  <a:lnTo>
                    <a:pt x="87" y="294"/>
                  </a:lnTo>
                  <a:lnTo>
                    <a:pt x="61" y="282"/>
                  </a:lnTo>
                  <a:lnTo>
                    <a:pt x="42" y="264"/>
                  </a:lnTo>
                  <a:lnTo>
                    <a:pt x="24" y="242"/>
                  </a:lnTo>
                  <a:lnTo>
                    <a:pt x="12" y="216"/>
                  </a:lnTo>
                  <a:lnTo>
                    <a:pt x="4" y="185"/>
                  </a:lnTo>
                  <a:lnTo>
                    <a:pt x="0" y="149"/>
                  </a:lnTo>
                  <a:lnTo>
                    <a:pt x="4" y="115"/>
                  </a:lnTo>
                  <a:lnTo>
                    <a:pt x="12" y="86"/>
                  </a:lnTo>
                  <a:lnTo>
                    <a:pt x="24" y="60"/>
                  </a:lnTo>
                  <a:lnTo>
                    <a:pt x="40" y="40"/>
                  </a:lnTo>
                  <a:lnTo>
                    <a:pt x="61" y="22"/>
                  </a:lnTo>
                  <a:lnTo>
                    <a:pt x="83" y="10"/>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11"/>
            <p:cNvSpPr>
              <a:spLocks/>
            </p:cNvSpPr>
            <p:nvPr userDrawn="1"/>
          </p:nvSpPr>
          <p:spPr bwMode="auto">
            <a:xfrm>
              <a:off x="6816725" y="1681163"/>
              <a:ext cx="130175" cy="231775"/>
            </a:xfrm>
            <a:custGeom>
              <a:avLst/>
              <a:gdLst>
                <a:gd name="T0" fmla="*/ 139 w 164"/>
                <a:gd name="T1" fmla="*/ 0 h 292"/>
                <a:gd name="T2" fmla="*/ 147 w 164"/>
                <a:gd name="T3" fmla="*/ 0 h 292"/>
                <a:gd name="T4" fmla="*/ 155 w 164"/>
                <a:gd name="T5" fmla="*/ 0 h 292"/>
                <a:gd name="T6" fmla="*/ 161 w 164"/>
                <a:gd name="T7" fmla="*/ 2 h 292"/>
                <a:gd name="T8" fmla="*/ 164 w 164"/>
                <a:gd name="T9" fmla="*/ 2 h 292"/>
                <a:gd name="T10" fmla="*/ 164 w 164"/>
                <a:gd name="T11" fmla="*/ 46 h 292"/>
                <a:gd name="T12" fmla="*/ 147 w 164"/>
                <a:gd name="T13" fmla="*/ 46 h 292"/>
                <a:gd name="T14" fmla="*/ 117 w 164"/>
                <a:gd name="T15" fmla="*/ 48 h 292"/>
                <a:gd name="T16" fmla="*/ 93 w 164"/>
                <a:gd name="T17" fmla="*/ 56 h 292"/>
                <a:gd name="T18" fmla="*/ 75 w 164"/>
                <a:gd name="T19" fmla="*/ 70 h 292"/>
                <a:gd name="T20" fmla="*/ 61 w 164"/>
                <a:gd name="T21" fmla="*/ 91 h 292"/>
                <a:gd name="T22" fmla="*/ 54 w 164"/>
                <a:gd name="T23" fmla="*/ 119 h 292"/>
                <a:gd name="T24" fmla="*/ 52 w 164"/>
                <a:gd name="T25" fmla="*/ 153 h 292"/>
                <a:gd name="T26" fmla="*/ 52 w 164"/>
                <a:gd name="T27" fmla="*/ 292 h 292"/>
                <a:gd name="T28" fmla="*/ 0 w 164"/>
                <a:gd name="T29" fmla="*/ 292 h 292"/>
                <a:gd name="T30" fmla="*/ 0 w 164"/>
                <a:gd name="T31" fmla="*/ 4 h 292"/>
                <a:gd name="T32" fmla="*/ 26 w 164"/>
                <a:gd name="T33" fmla="*/ 4 h 292"/>
                <a:gd name="T34" fmla="*/ 36 w 164"/>
                <a:gd name="T35" fmla="*/ 4 h 292"/>
                <a:gd name="T36" fmla="*/ 42 w 164"/>
                <a:gd name="T37" fmla="*/ 6 h 292"/>
                <a:gd name="T38" fmla="*/ 46 w 164"/>
                <a:gd name="T39" fmla="*/ 10 h 292"/>
                <a:gd name="T40" fmla="*/ 50 w 164"/>
                <a:gd name="T41" fmla="*/ 16 h 292"/>
                <a:gd name="T42" fmla="*/ 50 w 164"/>
                <a:gd name="T43" fmla="*/ 24 h 292"/>
                <a:gd name="T44" fmla="*/ 50 w 164"/>
                <a:gd name="T45" fmla="*/ 52 h 292"/>
                <a:gd name="T46" fmla="*/ 65 w 164"/>
                <a:gd name="T47" fmla="*/ 30 h 292"/>
                <a:gd name="T48" fmla="*/ 85 w 164"/>
                <a:gd name="T49" fmla="*/ 12 h 292"/>
                <a:gd name="T50" fmla="*/ 111 w 164"/>
                <a:gd name="T51" fmla="*/ 2 h 292"/>
                <a:gd name="T52" fmla="*/ 139 w 16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292">
                  <a:moveTo>
                    <a:pt x="139" y="0"/>
                  </a:moveTo>
                  <a:lnTo>
                    <a:pt x="147" y="0"/>
                  </a:lnTo>
                  <a:lnTo>
                    <a:pt x="155" y="0"/>
                  </a:lnTo>
                  <a:lnTo>
                    <a:pt x="161" y="2"/>
                  </a:lnTo>
                  <a:lnTo>
                    <a:pt x="164" y="2"/>
                  </a:lnTo>
                  <a:lnTo>
                    <a:pt x="164" y="46"/>
                  </a:lnTo>
                  <a:lnTo>
                    <a:pt x="147" y="46"/>
                  </a:lnTo>
                  <a:lnTo>
                    <a:pt x="117" y="48"/>
                  </a:lnTo>
                  <a:lnTo>
                    <a:pt x="93" y="56"/>
                  </a:lnTo>
                  <a:lnTo>
                    <a:pt x="75" y="70"/>
                  </a:lnTo>
                  <a:lnTo>
                    <a:pt x="61" y="91"/>
                  </a:lnTo>
                  <a:lnTo>
                    <a:pt x="54" y="119"/>
                  </a:lnTo>
                  <a:lnTo>
                    <a:pt x="52" y="153"/>
                  </a:lnTo>
                  <a:lnTo>
                    <a:pt x="52" y="292"/>
                  </a:lnTo>
                  <a:lnTo>
                    <a:pt x="0" y="292"/>
                  </a:lnTo>
                  <a:lnTo>
                    <a:pt x="0" y="4"/>
                  </a:lnTo>
                  <a:lnTo>
                    <a:pt x="26" y="4"/>
                  </a:lnTo>
                  <a:lnTo>
                    <a:pt x="36" y="4"/>
                  </a:lnTo>
                  <a:lnTo>
                    <a:pt x="42" y="6"/>
                  </a:lnTo>
                  <a:lnTo>
                    <a:pt x="46" y="10"/>
                  </a:lnTo>
                  <a:lnTo>
                    <a:pt x="50" y="16"/>
                  </a:lnTo>
                  <a:lnTo>
                    <a:pt x="50" y="24"/>
                  </a:lnTo>
                  <a:lnTo>
                    <a:pt x="50" y="52"/>
                  </a:lnTo>
                  <a:lnTo>
                    <a:pt x="65" y="30"/>
                  </a:lnTo>
                  <a:lnTo>
                    <a:pt x="85" y="12"/>
                  </a:lnTo>
                  <a:lnTo>
                    <a:pt x="111"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12"/>
            <p:cNvSpPr>
              <a:spLocks noEditPoints="1"/>
            </p:cNvSpPr>
            <p:nvPr userDrawn="1"/>
          </p:nvSpPr>
          <p:spPr bwMode="auto">
            <a:xfrm>
              <a:off x="6985000" y="1592263"/>
              <a:ext cx="41275" cy="320675"/>
            </a:xfrm>
            <a:custGeom>
              <a:avLst/>
              <a:gdLst>
                <a:gd name="T0" fmla="*/ 0 w 54"/>
                <a:gd name="T1" fmla="*/ 117 h 405"/>
                <a:gd name="T2" fmla="*/ 52 w 54"/>
                <a:gd name="T3" fmla="*/ 117 h 405"/>
                <a:gd name="T4" fmla="*/ 52 w 54"/>
                <a:gd name="T5" fmla="*/ 405 h 405"/>
                <a:gd name="T6" fmla="*/ 0 w 54"/>
                <a:gd name="T7" fmla="*/ 405 h 405"/>
                <a:gd name="T8" fmla="*/ 0 w 54"/>
                <a:gd name="T9" fmla="*/ 117 h 405"/>
                <a:gd name="T10" fmla="*/ 0 w 54"/>
                <a:gd name="T11" fmla="*/ 0 h 405"/>
                <a:gd name="T12" fmla="*/ 54 w 54"/>
                <a:gd name="T13" fmla="*/ 0 h 405"/>
                <a:gd name="T14" fmla="*/ 54 w 54"/>
                <a:gd name="T15" fmla="*/ 60 h 405"/>
                <a:gd name="T16" fmla="*/ 0 w 54"/>
                <a:gd name="T17" fmla="*/ 60 h 405"/>
                <a:gd name="T18" fmla="*/ 0 w 54"/>
                <a:gd name="T19"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5">
                  <a:moveTo>
                    <a:pt x="0" y="117"/>
                  </a:moveTo>
                  <a:lnTo>
                    <a:pt x="52" y="117"/>
                  </a:lnTo>
                  <a:lnTo>
                    <a:pt x="52" y="405"/>
                  </a:lnTo>
                  <a:lnTo>
                    <a:pt x="0" y="405"/>
                  </a:lnTo>
                  <a:lnTo>
                    <a:pt x="0" y="117"/>
                  </a:lnTo>
                  <a:close/>
                  <a:moveTo>
                    <a:pt x="0" y="0"/>
                  </a:moveTo>
                  <a:lnTo>
                    <a:pt x="54" y="0"/>
                  </a:lnTo>
                  <a:lnTo>
                    <a:pt x="54" y="60"/>
                  </a:lnTo>
                  <a:lnTo>
                    <a:pt x="0" y="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13"/>
            <p:cNvSpPr>
              <a:spLocks noEditPoints="1"/>
            </p:cNvSpPr>
            <p:nvPr userDrawn="1"/>
          </p:nvSpPr>
          <p:spPr bwMode="auto">
            <a:xfrm>
              <a:off x="7078663" y="1677988"/>
              <a:ext cx="203200" cy="241300"/>
            </a:xfrm>
            <a:custGeom>
              <a:avLst/>
              <a:gdLst>
                <a:gd name="T0" fmla="*/ 139 w 256"/>
                <a:gd name="T1" fmla="*/ 42 h 304"/>
                <a:gd name="T2" fmla="*/ 117 w 256"/>
                <a:gd name="T3" fmla="*/ 46 h 304"/>
                <a:gd name="T4" fmla="*/ 97 w 256"/>
                <a:gd name="T5" fmla="*/ 52 h 304"/>
                <a:gd name="T6" fmla="*/ 79 w 256"/>
                <a:gd name="T7" fmla="*/ 66 h 304"/>
                <a:gd name="T8" fmla="*/ 67 w 256"/>
                <a:gd name="T9" fmla="*/ 82 h 304"/>
                <a:gd name="T10" fmla="*/ 57 w 256"/>
                <a:gd name="T11" fmla="*/ 101 h 304"/>
                <a:gd name="T12" fmla="*/ 51 w 256"/>
                <a:gd name="T13" fmla="*/ 125 h 304"/>
                <a:gd name="T14" fmla="*/ 208 w 256"/>
                <a:gd name="T15" fmla="*/ 125 h 304"/>
                <a:gd name="T16" fmla="*/ 208 w 256"/>
                <a:gd name="T17" fmla="*/ 119 h 304"/>
                <a:gd name="T18" fmla="*/ 206 w 256"/>
                <a:gd name="T19" fmla="*/ 97 h 304"/>
                <a:gd name="T20" fmla="*/ 200 w 256"/>
                <a:gd name="T21" fmla="*/ 78 h 304"/>
                <a:gd name="T22" fmla="*/ 190 w 256"/>
                <a:gd name="T23" fmla="*/ 64 h 304"/>
                <a:gd name="T24" fmla="*/ 176 w 256"/>
                <a:gd name="T25" fmla="*/ 52 h 304"/>
                <a:gd name="T26" fmla="*/ 159 w 256"/>
                <a:gd name="T27" fmla="*/ 46 h 304"/>
                <a:gd name="T28" fmla="*/ 139 w 256"/>
                <a:gd name="T29" fmla="*/ 42 h 304"/>
                <a:gd name="T30" fmla="*/ 137 w 256"/>
                <a:gd name="T31" fmla="*/ 0 h 304"/>
                <a:gd name="T32" fmla="*/ 164 w 256"/>
                <a:gd name="T33" fmla="*/ 2 h 304"/>
                <a:gd name="T34" fmla="*/ 188 w 256"/>
                <a:gd name="T35" fmla="*/ 10 h 304"/>
                <a:gd name="T36" fmla="*/ 210 w 256"/>
                <a:gd name="T37" fmla="*/ 20 h 304"/>
                <a:gd name="T38" fmla="*/ 226 w 256"/>
                <a:gd name="T39" fmla="*/ 36 h 304"/>
                <a:gd name="T40" fmla="*/ 240 w 256"/>
                <a:gd name="T41" fmla="*/ 56 h 304"/>
                <a:gd name="T42" fmla="*/ 250 w 256"/>
                <a:gd name="T43" fmla="*/ 78 h 304"/>
                <a:gd name="T44" fmla="*/ 254 w 256"/>
                <a:gd name="T45" fmla="*/ 103 h 304"/>
                <a:gd name="T46" fmla="*/ 256 w 256"/>
                <a:gd name="T47" fmla="*/ 129 h 304"/>
                <a:gd name="T48" fmla="*/ 254 w 256"/>
                <a:gd name="T49" fmla="*/ 165 h 304"/>
                <a:gd name="T50" fmla="*/ 51 w 256"/>
                <a:gd name="T51" fmla="*/ 165 h 304"/>
                <a:gd name="T52" fmla="*/ 55 w 256"/>
                <a:gd name="T53" fmla="*/ 193 h 304"/>
                <a:gd name="T54" fmla="*/ 65 w 256"/>
                <a:gd name="T55" fmla="*/ 216 h 304"/>
                <a:gd name="T56" fmla="*/ 79 w 256"/>
                <a:gd name="T57" fmla="*/ 234 h 304"/>
                <a:gd name="T58" fmla="*/ 97 w 256"/>
                <a:gd name="T59" fmla="*/ 248 h 304"/>
                <a:gd name="T60" fmla="*/ 123 w 256"/>
                <a:gd name="T61" fmla="*/ 256 h 304"/>
                <a:gd name="T62" fmla="*/ 151 w 256"/>
                <a:gd name="T63" fmla="*/ 260 h 304"/>
                <a:gd name="T64" fmla="*/ 178 w 256"/>
                <a:gd name="T65" fmla="*/ 256 h 304"/>
                <a:gd name="T66" fmla="*/ 204 w 256"/>
                <a:gd name="T67" fmla="*/ 248 h 304"/>
                <a:gd name="T68" fmla="*/ 224 w 256"/>
                <a:gd name="T69" fmla="*/ 236 h 304"/>
                <a:gd name="T70" fmla="*/ 246 w 256"/>
                <a:gd name="T71" fmla="*/ 270 h 304"/>
                <a:gd name="T72" fmla="*/ 226 w 256"/>
                <a:gd name="T73" fmla="*/ 286 h 304"/>
                <a:gd name="T74" fmla="*/ 202 w 256"/>
                <a:gd name="T75" fmla="*/ 296 h 304"/>
                <a:gd name="T76" fmla="*/ 174 w 256"/>
                <a:gd name="T77" fmla="*/ 302 h 304"/>
                <a:gd name="T78" fmla="*/ 147 w 256"/>
                <a:gd name="T79" fmla="*/ 304 h 304"/>
                <a:gd name="T80" fmla="*/ 115 w 256"/>
                <a:gd name="T81" fmla="*/ 302 h 304"/>
                <a:gd name="T82" fmla="*/ 85 w 256"/>
                <a:gd name="T83" fmla="*/ 294 h 304"/>
                <a:gd name="T84" fmla="*/ 61 w 256"/>
                <a:gd name="T85" fmla="*/ 282 h 304"/>
                <a:gd name="T86" fmla="*/ 40 w 256"/>
                <a:gd name="T87" fmla="*/ 264 h 304"/>
                <a:gd name="T88" fmla="*/ 22 w 256"/>
                <a:gd name="T89" fmla="*/ 242 h 304"/>
                <a:gd name="T90" fmla="*/ 10 w 256"/>
                <a:gd name="T91" fmla="*/ 216 h 304"/>
                <a:gd name="T92" fmla="*/ 2 w 256"/>
                <a:gd name="T93" fmla="*/ 185 h 304"/>
                <a:gd name="T94" fmla="*/ 0 w 256"/>
                <a:gd name="T95" fmla="*/ 149 h 304"/>
                <a:gd name="T96" fmla="*/ 2 w 256"/>
                <a:gd name="T97" fmla="*/ 115 h 304"/>
                <a:gd name="T98" fmla="*/ 10 w 256"/>
                <a:gd name="T99" fmla="*/ 86 h 304"/>
                <a:gd name="T100" fmla="*/ 22 w 256"/>
                <a:gd name="T101" fmla="*/ 60 h 304"/>
                <a:gd name="T102" fmla="*/ 40 w 256"/>
                <a:gd name="T103" fmla="*/ 40 h 304"/>
                <a:gd name="T104" fmla="*/ 59 w 256"/>
                <a:gd name="T105" fmla="*/ 22 h 304"/>
                <a:gd name="T106" fmla="*/ 83 w 256"/>
                <a:gd name="T107" fmla="*/ 10 h 304"/>
                <a:gd name="T108" fmla="*/ 109 w 256"/>
                <a:gd name="T109" fmla="*/ 2 h 304"/>
                <a:gd name="T110" fmla="*/ 137 w 256"/>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04">
                  <a:moveTo>
                    <a:pt x="139"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9" y="46"/>
                  </a:lnTo>
                  <a:lnTo>
                    <a:pt x="139" y="42"/>
                  </a:lnTo>
                  <a:close/>
                  <a:moveTo>
                    <a:pt x="137" y="0"/>
                  </a:moveTo>
                  <a:lnTo>
                    <a:pt x="164" y="2"/>
                  </a:lnTo>
                  <a:lnTo>
                    <a:pt x="188" y="10"/>
                  </a:lnTo>
                  <a:lnTo>
                    <a:pt x="210" y="20"/>
                  </a:lnTo>
                  <a:lnTo>
                    <a:pt x="226" y="36"/>
                  </a:lnTo>
                  <a:lnTo>
                    <a:pt x="240" y="56"/>
                  </a:lnTo>
                  <a:lnTo>
                    <a:pt x="250" y="78"/>
                  </a:lnTo>
                  <a:lnTo>
                    <a:pt x="254" y="103"/>
                  </a:lnTo>
                  <a:lnTo>
                    <a:pt x="256" y="129"/>
                  </a:lnTo>
                  <a:lnTo>
                    <a:pt x="254" y="165"/>
                  </a:lnTo>
                  <a:lnTo>
                    <a:pt x="51" y="165"/>
                  </a:lnTo>
                  <a:lnTo>
                    <a:pt x="55" y="193"/>
                  </a:lnTo>
                  <a:lnTo>
                    <a:pt x="65" y="216"/>
                  </a:lnTo>
                  <a:lnTo>
                    <a:pt x="79" y="234"/>
                  </a:lnTo>
                  <a:lnTo>
                    <a:pt x="97" y="248"/>
                  </a:lnTo>
                  <a:lnTo>
                    <a:pt x="123" y="256"/>
                  </a:lnTo>
                  <a:lnTo>
                    <a:pt x="151" y="260"/>
                  </a:lnTo>
                  <a:lnTo>
                    <a:pt x="178" y="256"/>
                  </a:lnTo>
                  <a:lnTo>
                    <a:pt x="204" y="248"/>
                  </a:lnTo>
                  <a:lnTo>
                    <a:pt x="224" y="236"/>
                  </a:lnTo>
                  <a:lnTo>
                    <a:pt x="246" y="270"/>
                  </a:lnTo>
                  <a:lnTo>
                    <a:pt x="226" y="286"/>
                  </a:lnTo>
                  <a:lnTo>
                    <a:pt x="202" y="296"/>
                  </a:lnTo>
                  <a:lnTo>
                    <a:pt x="174" y="302"/>
                  </a:lnTo>
                  <a:lnTo>
                    <a:pt x="147" y="304"/>
                  </a:lnTo>
                  <a:lnTo>
                    <a:pt x="115" y="302"/>
                  </a:lnTo>
                  <a:lnTo>
                    <a:pt x="85" y="294"/>
                  </a:lnTo>
                  <a:lnTo>
                    <a:pt x="61" y="282"/>
                  </a:lnTo>
                  <a:lnTo>
                    <a:pt x="40" y="264"/>
                  </a:lnTo>
                  <a:lnTo>
                    <a:pt x="22" y="242"/>
                  </a:lnTo>
                  <a:lnTo>
                    <a:pt x="10" y="216"/>
                  </a:lnTo>
                  <a:lnTo>
                    <a:pt x="2" y="185"/>
                  </a:lnTo>
                  <a:lnTo>
                    <a:pt x="0" y="149"/>
                  </a:lnTo>
                  <a:lnTo>
                    <a:pt x="2" y="115"/>
                  </a:lnTo>
                  <a:lnTo>
                    <a:pt x="10" y="86"/>
                  </a:lnTo>
                  <a:lnTo>
                    <a:pt x="22" y="60"/>
                  </a:lnTo>
                  <a:lnTo>
                    <a:pt x="40" y="40"/>
                  </a:lnTo>
                  <a:lnTo>
                    <a:pt x="59" y="22"/>
                  </a:lnTo>
                  <a:lnTo>
                    <a:pt x="83" y="10"/>
                  </a:lnTo>
                  <a:lnTo>
                    <a:pt x="109" y="2"/>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5" name="Freeform 14"/>
            <p:cNvSpPr>
              <a:spLocks/>
            </p:cNvSpPr>
            <p:nvPr userDrawn="1"/>
          </p:nvSpPr>
          <p:spPr bwMode="auto">
            <a:xfrm>
              <a:off x="7334250" y="1677988"/>
              <a:ext cx="198438" cy="234950"/>
            </a:xfrm>
            <a:custGeom>
              <a:avLst/>
              <a:gdLst>
                <a:gd name="T0" fmla="*/ 149 w 252"/>
                <a:gd name="T1" fmla="*/ 0 h 296"/>
                <a:gd name="T2" fmla="*/ 180 w 252"/>
                <a:gd name="T3" fmla="*/ 2 h 296"/>
                <a:gd name="T4" fmla="*/ 206 w 252"/>
                <a:gd name="T5" fmla="*/ 12 h 296"/>
                <a:gd name="T6" fmla="*/ 226 w 252"/>
                <a:gd name="T7" fmla="*/ 28 h 296"/>
                <a:gd name="T8" fmla="*/ 240 w 252"/>
                <a:gd name="T9" fmla="*/ 50 h 296"/>
                <a:gd name="T10" fmla="*/ 250 w 252"/>
                <a:gd name="T11" fmla="*/ 78 h 296"/>
                <a:gd name="T12" fmla="*/ 252 w 252"/>
                <a:gd name="T13" fmla="*/ 111 h 296"/>
                <a:gd name="T14" fmla="*/ 252 w 252"/>
                <a:gd name="T15" fmla="*/ 296 h 296"/>
                <a:gd name="T16" fmla="*/ 200 w 252"/>
                <a:gd name="T17" fmla="*/ 296 h 296"/>
                <a:gd name="T18" fmla="*/ 200 w 252"/>
                <a:gd name="T19" fmla="*/ 117 h 296"/>
                <a:gd name="T20" fmla="*/ 198 w 252"/>
                <a:gd name="T21" fmla="*/ 94 h 296"/>
                <a:gd name="T22" fmla="*/ 194 w 252"/>
                <a:gd name="T23" fmla="*/ 76 h 296"/>
                <a:gd name="T24" fmla="*/ 184 w 252"/>
                <a:gd name="T25" fmla="*/ 62 h 296"/>
                <a:gd name="T26" fmla="*/ 172 w 252"/>
                <a:gd name="T27" fmla="*/ 52 h 296"/>
                <a:gd name="T28" fmla="*/ 157 w 252"/>
                <a:gd name="T29" fmla="*/ 46 h 296"/>
                <a:gd name="T30" fmla="*/ 137 w 252"/>
                <a:gd name="T31" fmla="*/ 44 h 296"/>
                <a:gd name="T32" fmla="*/ 113 w 252"/>
                <a:gd name="T33" fmla="*/ 48 h 296"/>
                <a:gd name="T34" fmla="*/ 93 w 252"/>
                <a:gd name="T35" fmla="*/ 56 h 296"/>
                <a:gd name="T36" fmla="*/ 75 w 252"/>
                <a:gd name="T37" fmla="*/ 70 h 296"/>
                <a:gd name="T38" fmla="*/ 61 w 252"/>
                <a:gd name="T39" fmla="*/ 90 h 296"/>
                <a:gd name="T40" fmla="*/ 56 w 252"/>
                <a:gd name="T41" fmla="*/ 113 h 296"/>
                <a:gd name="T42" fmla="*/ 52 w 252"/>
                <a:gd name="T43" fmla="*/ 143 h 296"/>
                <a:gd name="T44" fmla="*/ 52 w 252"/>
                <a:gd name="T45" fmla="*/ 296 h 296"/>
                <a:gd name="T46" fmla="*/ 0 w 252"/>
                <a:gd name="T47" fmla="*/ 296 h 296"/>
                <a:gd name="T48" fmla="*/ 0 w 252"/>
                <a:gd name="T49" fmla="*/ 8 h 296"/>
                <a:gd name="T50" fmla="*/ 28 w 252"/>
                <a:gd name="T51" fmla="*/ 8 h 296"/>
                <a:gd name="T52" fmla="*/ 36 w 252"/>
                <a:gd name="T53" fmla="*/ 8 h 296"/>
                <a:gd name="T54" fmla="*/ 42 w 252"/>
                <a:gd name="T55" fmla="*/ 10 h 296"/>
                <a:gd name="T56" fmla="*/ 48 w 252"/>
                <a:gd name="T57" fmla="*/ 14 h 296"/>
                <a:gd name="T58" fmla="*/ 50 w 252"/>
                <a:gd name="T59" fmla="*/ 20 h 296"/>
                <a:gd name="T60" fmla="*/ 52 w 252"/>
                <a:gd name="T61" fmla="*/ 28 h 296"/>
                <a:gd name="T62" fmla="*/ 52 w 252"/>
                <a:gd name="T63" fmla="*/ 52 h 296"/>
                <a:gd name="T64" fmla="*/ 67 w 252"/>
                <a:gd name="T65" fmla="*/ 30 h 296"/>
                <a:gd name="T66" fmla="*/ 89 w 252"/>
                <a:gd name="T67" fmla="*/ 14 h 296"/>
                <a:gd name="T68" fmla="*/ 117 w 252"/>
                <a:gd name="T69" fmla="*/ 4 h 296"/>
                <a:gd name="T70" fmla="*/ 149 w 252"/>
                <a:gd name="T7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96">
                  <a:moveTo>
                    <a:pt x="149" y="0"/>
                  </a:moveTo>
                  <a:lnTo>
                    <a:pt x="180" y="2"/>
                  </a:lnTo>
                  <a:lnTo>
                    <a:pt x="206" y="12"/>
                  </a:lnTo>
                  <a:lnTo>
                    <a:pt x="226" y="28"/>
                  </a:lnTo>
                  <a:lnTo>
                    <a:pt x="240" y="50"/>
                  </a:lnTo>
                  <a:lnTo>
                    <a:pt x="250" y="78"/>
                  </a:lnTo>
                  <a:lnTo>
                    <a:pt x="252" y="111"/>
                  </a:lnTo>
                  <a:lnTo>
                    <a:pt x="252" y="296"/>
                  </a:lnTo>
                  <a:lnTo>
                    <a:pt x="200" y="296"/>
                  </a:lnTo>
                  <a:lnTo>
                    <a:pt x="200" y="117"/>
                  </a:lnTo>
                  <a:lnTo>
                    <a:pt x="198" y="94"/>
                  </a:lnTo>
                  <a:lnTo>
                    <a:pt x="194" y="76"/>
                  </a:lnTo>
                  <a:lnTo>
                    <a:pt x="184" y="62"/>
                  </a:lnTo>
                  <a:lnTo>
                    <a:pt x="172" y="52"/>
                  </a:lnTo>
                  <a:lnTo>
                    <a:pt x="157" y="46"/>
                  </a:lnTo>
                  <a:lnTo>
                    <a:pt x="137" y="44"/>
                  </a:lnTo>
                  <a:lnTo>
                    <a:pt x="113" y="48"/>
                  </a:lnTo>
                  <a:lnTo>
                    <a:pt x="93" y="56"/>
                  </a:lnTo>
                  <a:lnTo>
                    <a:pt x="75" y="70"/>
                  </a:lnTo>
                  <a:lnTo>
                    <a:pt x="61" y="90"/>
                  </a:lnTo>
                  <a:lnTo>
                    <a:pt x="56" y="113"/>
                  </a:lnTo>
                  <a:lnTo>
                    <a:pt x="52" y="143"/>
                  </a:lnTo>
                  <a:lnTo>
                    <a:pt x="52" y="296"/>
                  </a:lnTo>
                  <a:lnTo>
                    <a:pt x="0" y="296"/>
                  </a:lnTo>
                  <a:lnTo>
                    <a:pt x="0" y="8"/>
                  </a:lnTo>
                  <a:lnTo>
                    <a:pt x="28" y="8"/>
                  </a:lnTo>
                  <a:lnTo>
                    <a:pt x="36" y="8"/>
                  </a:lnTo>
                  <a:lnTo>
                    <a:pt x="42" y="10"/>
                  </a:lnTo>
                  <a:lnTo>
                    <a:pt x="48" y="14"/>
                  </a:lnTo>
                  <a:lnTo>
                    <a:pt x="50" y="20"/>
                  </a:lnTo>
                  <a:lnTo>
                    <a:pt x="52" y="28"/>
                  </a:lnTo>
                  <a:lnTo>
                    <a:pt x="52" y="52"/>
                  </a:lnTo>
                  <a:lnTo>
                    <a:pt x="67" y="30"/>
                  </a:lnTo>
                  <a:lnTo>
                    <a:pt x="89" y="14"/>
                  </a:lnTo>
                  <a:lnTo>
                    <a:pt x="117" y="4"/>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6" name="Freeform 15"/>
            <p:cNvSpPr>
              <a:spLocks/>
            </p:cNvSpPr>
            <p:nvPr userDrawn="1"/>
          </p:nvSpPr>
          <p:spPr bwMode="auto">
            <a:xfrm>
              <a:off x="7580313" y="1677988"/>
              <a:ext cx="188913" cy="241300"/>
            </a:xfrm>
            <a:custGeom>
              <a:avLst/>
              <a:gdLst>
                <a:gd name="T0" fmla="*/ 149 w 238"/>
                <a:gd name="T1" fmla="*/ 0 h 304"/>
                <a:gd name="T2" fmla="*/ 182 w 238"/>
                <a:gd name="T3" fmla="*/ 2 h 304"/>
                <a:gd name="T4" fmla="*/ 212 w 238"/>
                <a:gd name="T5" fmla="*/ 12 h 304"/>
                <a:gd name="T6" fmla="*/ 236 w 238"/>
                <a:gd name="T7" fmla="*/ 28 h 304"/>
                <a:gd name="T8" fmla="*/ 216 w 238"/>
                <a:gd name="T9" fmla="*/ 64 h 304"/>
                <a:gd name="T10" fmla="*/ 204 w 238"/>
                <a:gd name="T11" fmla="*/ 56 h 304"/>
                <a:gd name="T12" fmla="*/ 188 w 238"/>
                <a:gd name="T13" fmla="*/ 50 h 304"/>
                <a:gd name="T14" fmla="*/ 173 w 238"/>
                <a:gd name="T15" fmla="*/ 46 h 304"/>
                <a:gd name="T16" fmla="*/ 151 w 238"/>
                <a:gd name="T17" fmla="*/ 44 h 304"/>
                <a:gd name="T18" fmla="*/ 123 w 238"/>
                <a:gd name="T19" fmla="*/ 48 h 304"/>
                <a:gd name="T20" fmla="*/ 99 w 238"/>
                <a:gd name="T21" fmla="*/ 56 h 304"/>
                <a:gd name="T22" fmla="*/ 79 w 238"/>
                <a:gd name="T23" fmla="*/ 72 h 304"/>
                <a:gd name="T24" fmla="*/ 66 w 238"/>
                <a:gd name="T25" fmla="*/ 94 h 304"/>
                <a:gd name="T26" fmla="*/ 58 w 238"/>
                <a:gd name="T27" fmla="*/ 119 h 304"/>
                <a:gd name="T28" fmla="*/ 54 w 238"/>
                <a:gd name="T29" fmla="*/ 151 h 304"/>
                <a:gd name="T30" fmla="*/ 58 w 238"/>
                <a:gd name="T31" fmla="*/ 183 h 304"/>
                <a:gd name="T32" fmla="*/ 66 w 238"/>
                <a:gd name="T33" fmla="*/ 210 h 304"/>
                <a:gd name="T34" fmla="*/ 79 w 238"/>
                <a:gd name="T35" fmla="*/ 232 h 304"/>
                <a:gd name="T36" fmla="*/ 99 w 238"/>
                <a:gd name="T37" fmla="*/ 246 h 304"/>
                <a:gd name="T38" fmla="*/ 123 w 238"/>
                <a:gd name="T39" fmla="*/ 256 h 304"/>
                <a:gd name="T40" fmla="*/ 151 w 238"/>
                <a:gd name="T41" fmla="*/ 260 h 304"/>
                <a:gd name="T42" fmla="*/ 186 w 238"/>
                <a:gd name="T43" fmla="*/ 254 h 304"/>
                <a:gd name="T44" fmla="*/ 202 w 238"/>
                <a:gd name="T45" fmla="*/ 248 h 304"/>
                <a:gd name="T46" fmla="*/ 218 w 238"/>
                <a:gd name="T47" fmla="*/ 240 h 304"/>
                <a:gd name="T48" fmla="*/ 238 w 238"/>
                <a:gd name="T49" fmla="*/ 276 h 304"/>
                <a:gd name="T50" fmla="*/ 212 w 238"/>
                <a:gd name="T51" fmla="*/ 292 h 304"/>
                <a:gd name="T52" fmla="*/ 182 w 238"/>
                <a:gd name="T53" fmla="*/ 300 h 304"/>
                <a:gd name="T54" fmla="*/ 147 w 238"/>
                <a:gd name="T55" fmla="*/ 304 h 304"/>
                <a:gd name="T56" fmla="*/ 111 w 238"/>
                <a:gd name="T57" fmla="*/ 302 h 304"/>
                <a:gd name="T58" fmla="*/ 81 w 238"/>
                <a:gd name="T59" fmla="*/ 292 h 304"/>
                <a:gd name="T60" fmla="*/ 58 w 238"/>
                <a:gd name="T61" fmla="*/ 278 h 304"/>
                <a:gd name="T62" fmla="*/ 36 w 238"/>
                <a:gd name="T63" fmla="*/ 260 h 304"/>
                <a:gd name="T64" fmla="*/ 20 w 238"/>
                <a:gd name="T65" fmla="*/ 238 h 304"/>
                <a:gd name="T66" fmla="*/ 10 w 238"/>
                <a:gd name="T67" fmla="*/ 214 h 304"/>
                <a:gd name="T68" fmla="*/ 2 w 238"/>
                <a:gd name="T69" fmla="*/ 185 h 304"/>
                <a:gd name="T70" fmla="*/ 0 w 238"/>
                <a:gd name="T71" fmla="*/ 153 h 304"/>
                <a:gd name="T72" fmla="*/ 4 w 238"/>
                <a:gd name="T73" fmla="*/ 121 h 304"/>
                <a:gd name="T74" fmla="*/ 10 w 238"/>
                <a:gd name="T75" fmla="*/ 90 h 304"/>
                <a:gd name="T76" fmla="*/ 24 w 238"/>
                <a:gd name="T77" fmla="*/ 64 h 304"/>
                <a:gd name="T78" fmla="*/ 40 w 238"/>
                <a:gd name="T79" fmla="*/ 42 h 304"/>
                <a:gd name="T80" fmla="*/ 62 w 238"/>
                <a:gd name="T81" fmla="*/ 24 h 304"/>
                <a:gd name="T82" fmla="*/ 87 w 238"/>
                <a:gd name="T83" fmla="*/ 10 h 304"/>
                <a:gd name="T84" fmla="*/ 115 w 238"/>
                <a:gd name="T85" fmla="*/ 2 h 304"/>
                <a:gd name="T86" fmla="*/ 149 w 238"/>
                <a:gd name="T87"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04">
                  <a:moveTo>
                    <a:pt x="149" y="0"/>
                  </a:moveTo>
                  <a:lnTo>
                    <a:pt x="182" y="2"/>
                  </a:lnTo>
                  <a:lnTo>
                    <a:pt x="212" y="12"/>
                  </a:lnTo>
                  <a:lnTo>
                    <a:pt x="236" y="28"/>
                  </a:lnTo>
                  <a:lnTo>
                    <a:pt x="216" y="64"/>
                  </a:lnTo>
                  <a:lnTo>
                    <a:pt x="204" y="56"/>
                  </a:lnTo>
                  <a:lnTo>
                    <a:pt x="188" y="50"/>
                  </a:lnTo>
                  <a:lnTo>
                    <a:pt x="173" y="46"/>
                  </a:lnTo>
                  <a:lnTo>
                    <a:pt x="151" y="44"/>
                  </a:lnTo>
                  <a:lnTo>
                    <a:pt x="123" y="48"/>
                  </a:lnTo>
                  <a:lnTo>
                    <a:pt x="99" y="56"/>
                  </a:lnTo>
                  <a:lnTo>
                    <a:pt x="79" y="72"/>
                  </a:lnTo>
                  <a:lnTo>
                    <a:pt x="66" y="94"/>
                  </a:lnTo>
                  <a:lnTo>
                    <a:pt x="58" y="119"/>
                  </a:lnTo>
                  <a:lnTo>
                    <a:pt x="54" y="151"/>
                  </a:lnTo>
                  <a:lnTo>
                    <a:pt x="58" y="183"/>
                  </a:lnTo>
                  <a:lnTo>
                    <a:pt x="66" y="210"/>
                  </a:lnTo>
                  <a:lnTo>
                    <a:pt x="79" y="232"/>
                  </a:lnTo>
                  <a:lnTo>
                    <a:pt x="99" y="246"/>
                  </a:lnTo>
                  <a:lnTo>
                    <a:pt x="123" y="256"/>
                  </a:lnTo>
                  <a:lnTo>
                    <a:pt x="151" y="260"/>
                  </a:lnTo>
                  <a:lnTo>
                    <a:pt x="186" y="254"/>
                  </a:lnTo>
                  <a:lnTo>
                    <a:pt x="202" y="248"/>
                  </a:lnTo>
                  <a:lnTo>
                    <a:pt x="218" y="240"/>
                  </a:lnTo>
                  <a:lnTo>
                    <a:pt x="238" y="276"/>
                  </a:lnTo>
                  <a:lnTo>
                    <a:pt x="212" y="292"/>
                  </a:lnTo>
                  <a:lnTo>
                    <a:pt x="182" y="300"/>
                  </a:lnTo>
                  <a:lnTo>
                    <a:pt x="147" y="304"/>
                  </a:lnTo>
                  <a:lnTo>
                    <a:pt x="111" y="302"/>
                  </a:lnTo>
                  <a:lnTo>
                    <a:pt x="81" y="292"/>
                  </a:lnTo>
                  <a:lnTo>
                    <a:pt x="58" y="278"/>
                  </a:lnTo>
                  <a:lnTo>
                    <a:pt x="36" y="260"/>
                  </a:lnTo>
                  <a:lnTo>
                    <a:pt x="20" y="238"/>
                  </a:lnTo>
                  <a:lnTo>
                    <a:pt x="10" y="214"/>
                  </a:lnTo>
                  <a:lnTo>
                    <a:pt x="2" y="185"/>
                  </a:lnTo>
                  <a:lnTo>
                    <a:pt x="0" y="153"/>
                  </a:lnTo>
                  <a:lnTo>
                    <a:pt x="4" y="121"/>
                  </a:lnTo>
                  <a:lnTo>
                    <a:pt x="10" y="90"/>
                  </a:lnTo>
                  <a:lnTo>
                    <a:pt x="24" y="64"/>
                  </a:lnTo>
                  <a:lnTo>
                    <a:pt x="40" y="42"/>
                  </a:lnTo>
                  <a:lnTo>
                    <a:pt x="62" y="24"/>
                  </a:lnTo>
                  <a:lnTo>
                    <a:pt x="87" y="10"/>
                  </a:lnTo>
                  <a:lnTo>
                    <a:pt x="115" y="2"/>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7" name="Freeform 16"/>
            <p:cNvSpPr>
              <a:spLocks noEditPoints="1"/>
            </p:cNvSpPr>
            <p:nvPr userDrawn="1"/>
          </p:nvSpPr>
          <p:spPr bwMode="auto">
            <a:xfrm>
              <a:off x="7789863" y="1677988"/>
              <a:ext cx="203200" cy="241300"/>
            </a:xfrm>
            <a:custGeom>
              <a:avLst/>
              <a:gdLst>
                <a:gd name="T0" fmla="*/ 138 w 255"/>
                <a:gd name="T1" fmla="*/ 42 h 304"/>
                <a:gd name="T2" fmla="*/ 117 w 255"/>
                <a:gd name="T3" fmla="*/ 46 h 304"/>
                <a:gd name="T4" fmla="*/ 97 w 255"/>
                <a:gd name="T5" fmla="*/ 52 h 304"/>
                <a:gd name="T6" fmla="*/ 79 w 255"/>
                <a:gd name="T7" fmla="*/ 66 h 304"/>
                <a:gd name="T8" fmla="*/ 67 w 255"/>
                <a:gd name="T9" fmla="*/ 82 h 304"/>
                <a:gd name="T10" fmla="*/ 57 w 255"/>
                <a:gd name="T11" fmla="*/ 101 h 304"/>
                <a:gd name="T12" fmla="*/ 51 w 255"/>
                <a:gd name="T13" fmla="*/ 125 h 304"/>
                <a:gd name="T14" fmla="*/ 208 w 255"/>
                <a:gd name="T15" fmla="*/ 125 h 304"/>
                <a:gd name="T16" fmla="*/ 208 w 255"/>
                <a:gd name="T17" fmla="*/ 119 h 304"/>
                <a:gd name="T18" fmla="*/ 206 w 255"/>
                <a:gd name="T19" fmla="*/ 97 h 304"/>
                <a:gd name="T20" fmla="*/ 200 w 255"/>
                <a:gd name="T21" fmla="*/ 78 h 304"/>
                <a:gd name="T22" fmla="*/ 190 w 255"/>
                <a:gd name="T23" fmla="*/ 64 h 304"/>
                <a:gd name="T24" fmla="*/ 176 w 255"/>
                <a:gd name="T25" fmla="*/ 52 h 304"/>
                <a:gd name="T26" fmla="*/ 158 w 255"/>
                <a:gd name="T27" fmla="*/ 46 h 304"/>
                <a:gd name="T28" fmla="*/ 138 w 255"/>
                <a:gd name="T29" fmla="*/ 42 h 304"/>
                <a:gd name="T30" fmla="*/ 136 w 255"/>
                <a:gd name="T31" fmla="*/ 0 h 304"/>
                <a:gd name="T32" fmla="*/ 164 w 255"/>
                <a:gd name="T33" fmla="*/ 2 h 304"/>
                <a:gd name="T34" fmla="*/ 188 w 255"/>
                <a:gd name="T35" fmla="*/ 10 h 304"/>
                <a:gd name="T36" fmla="*/ 210 w 255"/>
                <a:gd name="T37" fmla="*/ 20 h 304"/>
                <a:gd name="T38" fmla="*/ 226 w 255"/>
                <a:gd name="T39" fmla="*/ 36 h 304"/>
                <a:gd name="T40" fmla="*/ 240 w 255"/>
                <a:gd name="T41" fmla="*/ 56 h 304"/>
                <a:gd name="T42" fmla="*/ 249 w 255"/>
                <a:gd name="T43" fmla="*/ 78 h 304"/>
                <a:gd name="T44" fmla="*/ 253 w 255"/>
                <a:gd name="T45" fmla="*/ 103 h 304"/>
                <a:gd name="T46" fmla="*/ 255 w 255"/>
                <a:gd name="T47" fmla="*/ 129 h 304"/>
                <a:gd name="T48" fmla="*/ 253 w 255"/>
                <a:gd name="T49" fmla="*/ 165 h 304"/>
                <a:gd name="T50" fmla="*/ 51 w 255"/>
                <a:gd name="T51" fmla="*/ 165 h 304"/>
                <a:gd name="T52" fmla="*/ 55 w 255"/>
                <a:gd name="T53" fmla="*/ 193 h 304"/>
                <a:gd name="T54" fmla="*/ 65 w 255"/>
                <a:gd name="T55" fmla="*/ 216 h 304"/>
                <a:gd name="T56" fmla="*/ 79 w 255"/>
                <a:gd name="T57" fmla="*/ 234 h 304"/>
                <a:gd name="T58" fmla="*/ 97 w 255"/>
                <a:gd name="T59" fmla="*/ 248 h 304"/>
                <a:gd name="T60" fmla="*/ 123 w 255"/>
                <a:gd name="T61" fmla="*/ 256 h 304"/>
                <a:gd name="T62" fmla="*/ 150 w 255"/>
                <a:gd name="T63" fmla="*/ 260 h 304"/>
                <a:gd name="T64" fmla="*/ 178 w 255"/>
                <a:gd name="T65" fmla="*/ 256 h 304"/>
                <a:gd name="T66" fmla="*/ 204 w 255"/>
                <a:gd name="T67" fmla="*/ 248 h 304"/>
                <a:gd name="T68" fmla="*/ 224 w 255"/>
                <a:gd name="T69" fmla="*/ 236 h 304"/>
                <a:gd name="T70" fmla="*/ 245 w 255"/>
                <a:gd name="T71" fmla="*/ 270 h 304"/>
                <a:gd name="T72" fmla="*/ 226 w 255"/>
                <a:gd name="T73" fmla="*/ 286 h 304"/>
                <a:gd name="T74" fmla="*/ 202 w 255"/>
                <a:gd name="T75" fmla="*/ 296 h 304"/>
                <a:gd name="T76" fmla="*/ 174 w 255"/>
                <a:gd name="T77" fmla="*/ 302 h 304"/>
                <a:gd name="T78" fmla="*/ 146 w 255"/>
                <a:gd name="T79" fmla="*/ 304 h 304"/>
                <a:gd name="T80" fmla="*/ 115 w 255"/>
                <a:gd name="T81" fmla="*/ 302 h 304"/>
                <a:gd name="T82" fmla="*/ 85 w 255"/>
                <a:gd name="T83" fmla="*/ 294 h 304"/>
                <a:gd name="T84" fmla="*/ 59 w 255"/>
                <a:gd name="T85" fmla="*/ 282 h 304"/>
                <a:gd name="T86" fmla="*/ 39 w 255"/>
                <a:gd name="T87" fmla="*/ 264 h 304"/>
                <a:gd name="T88" fmla="*/ 22 w 255"/>
                <a:gd name="T89" fmla="*/ 242 h 304"/>
                <a:gd name="T90" fmla="*/ 10 w 255"/>
                <a:gd name="T91" fmla="*/ 216 h 304"/>
                <a:gd name="T92" fmla="*/ 2 w 255"/>
                <a:gd name="T93" fmla="*/ 185 h 304"/>
                <a:gd name="T94" fmla="*/ 0 w 255"/>
                <a:gd name="T95" fmla="*/ 149 h 304"/>
                <a:gd name="T96" fmla="*/ 2 w 255"/>
                <a:gd name="T97" fmla="*/ 115 h 304"/>
                <a:gd name="T98" fmla="*/ 10 w 255"/>
                <a:gd name="T99" fmla="*/ 86 h 304"/>
                <a:gd name="T100" fmla="*/ 22 w 255"/>
                <a:gd name="T101" fmla="*/ 60 h 304"/>
                <a:gd name="T102" fmla="*/ 39 w 255"/>
                <a:gd name="T103" fmla="*/ 40 h 304"/>
                <a:gd name="T104" fmla="*/ 59 w 255"/>
                <a:gd name="T105" fmla="*/ 22 h 304"/>
                <a:gd name="T106" fmla="*/ 83 w 255"/>
                <a:gd name="T107" fmla="*/ 10 h 304"/>
                <a:gd name="T108" fmla="*/ 109 w 255"/>
                <a:gd name="T109" fmla="*/ 2 h 304"/>
                <a:gd name="T110" fmla="*/ 136 w 255"/>
                <a:gd name="T11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304">
                  <a:moveTo>
                    <a:pt x="138" y="42"/>
                  </a:moveTo>
                  <a:lnTo>
                    <a:pt x="117" y="46"/>
                  </a:lnTo>
                  <a:lnTo>
                    <a:pt x="97" y="52"/>
                  </a:lnTo>
                  <a:lnTo>
                    <a:pt x="79" y="66"/>
                  </a:lnTo>
                  <a:lnTo>
                    <a:pt x="67" y="82"/>
                  </a:lnTo>
                  <a:lnTo>
                    <a:pt x="57" y="101"/>
                  </a:lnTo>
                  <a:lnTo>
                    <a:pt x="51" y="125"/>
                  </a:lnTo>
                  <a:lnTo>
                    <a:pt x="208" y="125"/>
                  </a:lnTo>
                  <a:lnTo>
                    <a:pt x="208" y="119"/>
                  </a:lnTo>
                  <a:lnTo>
                    <a:pt x="206" y="97"/>
                  </a:lnTo>
                  <a:lnTo>
                    <a:pt x="200" y="78"/>
                  </a:lnTo>
                  <a:lnTo>
                    <a:pt x="190" y="64"/>
                  </a:lnTo>
                  <a:lnTo>
                    <a:pt x="176" y="52"/>
                  </a:lnTo>
                  <a:lnTo>
                    <a:pt x="158" y="46"/>
                  </a:lnTo>
                  <a:lnTo>
                    <a:pt x="138" y="42"/>
                  </a:lnTo>
                  <a:close/>
                  <a:moveTo>
                    <a:pt x="136" y="0"/>
                  </a:moveTo>
                  <a:lnTo>
                    <a:pt x="164" y="2"/>
                  </a:lnTo>
                  <a:lnTo>
                    <a:pt x="188" y="10"/>
                  </a:lnTo>
                  <a:lnTo>
                    <a:pt x="210" y="20"/>
                  </a:lnTo>
                  <a:lnTo>
                    <a:pt x="226" y="36"/>
                  </a:lnTo>
                  <a:lnTo>
                    <a:pt x="240" y="56"/>
                  </a:lnTo>
                  <a:lnTo>
                    <a:pt x="249" y="78"/>
                  </a:lnTo>
                  <a:lnTo>
                    <a:pt x="253" y="103"/>
                  </a:lnTo>
                  <a:lnTo>
                    <a:pt x="255" y="129"/>
                  </a:lnTo>
                  <a:lnTo>
                    <a:pt x="253" y="165"/>
                  </a:lnTo>
                  <a:lnTo>
                    <a:pt x="51" y="165"/>
                  </a:lnTo>
                  <a:lnTo>
                    <a:pt x="55" y="193"/>
                  </a:lnTo>
                  <a:lnTo>
                    <a:pt x="65" y="216"/>
                  </a:lnTo>
                  <a:lnTo>
                    <a:pt x="79" y="234"/>
                  </a:lnTo>
                  <a:lnTo>
                    <a:pt x="97" y="248"/>
                  </a:lnTo>
                  <a:lnTo>
                    <a:pt x="123" y="256"/>
                  </a:lnTo>
                  <a:lnTo>
                    <a:pt x="150" y="260"/>
                  </a:lnTo>
                  <a:lnTo>
                    <a:pt x="178" y="256"/>
                  </a:lnTo>
                  <a:lnTo>
                    <a:pt x="204" y="248"/>
                  </a:lnTo>
                  <a:lnTo>
                    <a:pt x="224" y="236"/>
                  </a:lnTo>
                  <a:lnTo>
                    <a:pt x="245" y="270"/>
                  </a:lnTo>
                  <a:lnTo>
                    <a:pt x="226" y="286"/>
                  </a:lnTo>
                  <a:lnTo>
                    <a:pt x="202" y="296"/>
                  </a:lnTo>
                  <a:lnTo>
                    <a:pt x="174" y="302"/>
                  </a:lnTo>
                  <a:lnTo>
                    <a:pt x="146" y="304"/>
                  </a:lnTo>
                  <a:lnTo>
                    <a:pt x="115" y="302"/>
                  </a:lnTo>
                  <a:lnTo>
                    <a:pt x="85" y="294"/>
                  </a:lnTo>
                  <a:lnTo>
                    <a:pt x="59" y="282"/>
                  </a:lnTo>
                  <a:lnTo>
                    <a:pt x="39" y="264"/>
                  </a:lnTo>
                  <a:lnTo>
                    <a:pt x="22" y="242"/>
                  </a:lnTo>
                  <a:lnTo>
                    <a:pt x="10" y="216"/>
                  </a:lnTo>
                  <a:lnTo>
                    <a:pt x="2" y="185"/>
                  </a:lnTo>
                  <a:lnTo>
                    <a:pt x="0" y="149"/>
                  </a:lnTo>
                  <a:lnTo>
                    <a:pt x="2" y="115"/>
                  </a:lnTo>
                  <a:lnTo>
                    <a:pt x="10" y="86"/>
                  </a:lnTo>
                  <a:lnTo>
                    <a:pt x="22" y="60"/>
                  </a:lnTo>
                  <a:lnTo>
                    <a:pt x="39" y="40"/>
                  </a:lnTo>
                  <a:lnTo>
                    <a:pt x="59" y="22"/>
                  </a:lnTo>
                  <a:lnTo>
                    <a:pt x="83" y="10"/>
                  </a:lnTo>
                  <a:lnTo>
                    <a:pt x="109"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8" name="Freeform 17"/>
            <p:cNvSpPr>
              <a:spLocks/>
            </p:cNvSpPr>
            <p:nvPr userDrawn="1"/>
          </p:nvSpPr>
          <p:spPr bwMode="auto">
            <a:xfrm>
              <a:off x="5586413" y="2159000"/>
              <a:ext cx="328613" cy="228600"/>
            </a:xfrm>
            <a:custGeom>
              <a:avLst/>
              <a:gdLst>
                <a:gd name="T0" fmla="*/ 0 w 414"/>
                <a:gd name="T1" fmla="*/ 0 h 287"/>
                <a:gd name="T2" fmla="*/ 56 w 414"/>
                <a:gd name="T3" fmla="*/ 0 h 287"/>
                <a:gd name="T4" fmla="*/ 117 w 414"/>
                <a:gd name="T5" fmla="*/ 232 h 287"/>
                <a:gd name="T6" fmla="*/ 185 w 414"/>
                <a:gd name="T7" fmla="*/ 22 h 287"/>
                <a:gd name="T8" fmla="*/ 236 w 414"/>
                <a:gd name="T9" fmla="*/ 22 h 287"/>
                <a:gd name="T10" fmla="*/ 301 w 414"/>
                <a:gd name="T11" fmla="*/ 236 h 287"/>
                <a:gd name="T12" fmla="*/ 363 w 414"/>
                <a:gd name="T13" fmla="*/ 0 h 287"/>
                <a:gd name="T14" fmla="*/ 414 w 414"/>
                <a:gd name="T15" fmla="*/ 0 h 287"/>
                <a:gd name="T16" fmla="*/ 325 w 414"/>
                <a:gd name="T17" fmla="*/ 287 h 287"/>
                <a:gd name="T18" fmla="*/ 274 w 414"/>
                <a:gd name="T19" fmla="*/ 287 h 287"/>
                <a:gd name="T20" fmla="*/ 208 w 414"/>
                <a:gd name="T21" fmla="*/ 81 h 287"/>
                <a:gd name="T22" fmla="*/ 141 w 414"/>
                <a:gd name="T23" fmla="*/ 287 h 287"/>
                <a:gd name="T24" fmla="*/ 89 w 414"/>
                <a:gd name="T25" fmla="*/ 287 h 287"/>
                <a:gd name="T26" fmla="*/ 0 w 414"/>
                <a:gd name="T2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287">
                  <a:moveTo>
                    <a:pt x="0" y="0"/>
                  </a:moveTo>
                  <a:lnTo>
                    <a:pt x="56" y="0"/>
                  </a:lnTo>
                  <a:lnTo>
                    <a:pt x="117" y="232"/>
                  </a:lnTo>
                  <a:lnTo>
                    <a:pt x="185" y="22"/>
                  </a:lnTo>
                  <a:lnTo>
                    <a:pt x="236" y="22"/>
                  </a:lnTo>
                  <a:lnTo>
                    <a:pt x="301" y="236"/>
                  </a:lnTo>
                  <a:lnTo>
                    <a:pt x="363" y="0"/>
                  </a:lnTo>
                  <a:lnTo>
                    <a:pt x="414" y="0"/>
                  </a:lnTo>
                  <a:lnTo>
                    <a:pt x="325" y="287"/>
                  </a:lnTo>
                  <a:lnTo>
                    <a:pt x="274" y="287"/>
                  </a:lnTo>
                  <a:lnTo>
                    <a:pt x="208" y="81"/>
                  </a:lnTo>
                  <a:lnTo>
                    <a:pt x="141" y="287"/>
                  </a:lnTo>
                  <a:lnTo>
                    <a:pt x="89" y="2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9" name="Freeform 18"/>
            <p:cNvSpPr>
              <a:spLocks/>
            </p:cNvSpPr>
            <p:nvPr userDrawn="1"/>
          </p:nvSpPr>
          <p:spPr bwMode="auto">
            <a:xfrm>
              <a:off x="5951538" y="2060575"/>
              <a:ext cx="198438" cy="327025"/>
            </a:xfrm>
            <a:custGeom>
              <a:avLst/>
              <a:gdLst>
                <a:gd name="T0" fmla="*/ 0 w 252"/>
                <a:gd name="T1" fmla="*/ 0 h 412"/>
                <a:gd name="T2" fmla="*/ 52 w 252"/>
                <a:gd name="T3" fmla="*/ 0 h 412"/>
                <a:gd name="T4" fmla="*/ 52 w 252"/>
                <a:gd name="T5" fmla="*/ 166 h 412"/>
                <a:gd name="T6" fmla="*/ 67 w 252"/>
                <a:gd name="T7" fmla="*/ 147 h 412"/>
                <a:gd name="T8" fmla="*/ 89 w 252"/>
                <a:gd name="T9" fmla="*/ 131 h 412"/>
                <a:gd name="T10" fmla="*/ 117 w 252"/>
                <a:gd name="T11" fmla="*/ 121 h 412"/>
                <a:gd name="T12" fmla="*/ 149 w 252"/>
                <a:gd name="T13" fmla="*/ 117 h 412"/>
                <a:gd name="T14" fmla="*/ 178 w 252"/>
                <a:gd name="T15" fmla="*/ 121 h 412"/>
                <a:gd name="T16" fmla="*/ 204 w 252"/>
                <a:gd name="T17" fmla="*/ 129 h 412"/>
                <a:gd name="T18" fmla="*/ 224 w 252"/>
                <a:gd name="T19" fmla="*/ 145 h 412"/>
                <a:gd name="T20" fmla="*/ 240 w 252"/>
                <a:gd name="T21" fmla="*/ 166 h 412"/>
                <a:gd name="T22" fmla="*/ 248 w 252"/>
                <a:gd name="T23" fmla="*/ 194 h 412"/>
                <a:gd name="T24" fmla="*/ 252 w 252"/>
                <a:gd name="T25" fmla="*/ 228 h 412"/>
                <a:gd name="T26" fmla="*/ 252 w 252"/>
                <a:gd name="T27" fmla="*/ 412 h 412"/>
                <a:gd name="T28" fmla="*/ 200 w 252"/>
                <a:gd name="T29" fmla="*/ 412 h 412"/>
                <a:gd name="T30" fmla="*/ 200 w 252"/>
                <a:gd name="T31" fmla="*/ 234 h 412"/>
                <a:gd name="T32" fmla="*/ 198 w 252"/>
                <a:gd name="T33" fmla="*/ 210 h 412"/>
                <a:gd name="T34" fmla="*/ 192 w 252"/>
                <a:gd name="T35" fmla="*/ 192 h 412"/>
                <a:gd name="T36" fmla="*/ 184 w 252"/>
                <a:gd name="T37" fmla="*/ 178 h 412"/>
                <a:gd name="T38" fmla="*/ 172 w 252"/>
                <a:gd name="T39" fmla="*/ 168 h 412"/>
                <a:gd name="T40" fmla="*/ 157 w 252"/>
                <a:gd name="T41" fmla="*/ 162 h 412"/>
                <a:gd name="T42" fmla="*/ 137 w 252"/>
                <a:gd name="T43" fmla="*/ 160 h 412"/>
                <a:gd name="T44" fmla="*/ 113 w 252"/>
                <a:gd name="T45" fmla="*/ 164 h 412"/>
                <a:gd name="T46" fmla="*/ 91 w 252"/>
                <a:gd name="T47" fmla="*/ 172 h 412"/>
                <a:gd name="T48" fmla="*/ 75 w 252"/>
                <a:gd name="T49" fmla="*/ 186 h 412"/>
                <a:gd name="T50" fmla="*/ 61 w 252"/>
                <a:gd name="T51" fmla="*/ 206 h 412"/>
                <a:gd name="T52" fmla="*/ 54 w 252"/>
                <a:gd name="T53" fmla="*/ 230 h 412"/>
                <a:gd name="T54" fmla="*/ 52 w 252"/>
                <a:gd name="T55" fmla="*/ 259 h 412"/>
                <a:gd name="T56" fmla="*/ 52 w 252"/>
                <a:gd name="T57" fmla="*/ 412 h 412"/>
                <a:gd name="T58" fmla="*/ 0 w 252"/>
                <a:gd name="T59" fmla="*/ 412 h 412"/>
                <a:gd name="T60" fmla="*/ 0 w 252"/>
                <a:gd name="T61"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2" h="412">
                  <a:moveTo>
                    <a:pt x="0" y="0"/>
                  </a:moveTo>
                  <a:lnTo>
                    <a:pt x="52" y="0"/>
                  </a:lnTo>
                  <a:lnTo>
                    <a:pt x="52" y="166"/>
                  </a:lnTo>
                  <a:lnTo>
                    <a:pt x="67" y="147"/>
                  </a:lnTo>
                  <a:lnTo>
                    <a:pt x="89" y="131"/>
                  </a:lnTo>
                  <a:lnTo>
                    <a:pt x="117" y="121"/>
                  </a:lnTo>
                  <a:lnTo>
                    <a:pt x="149" y="117"/>
                  </a:lnTo>
                  <a:lnTo>
                    <a:pt x="178" y="121"/>
                  </a:lnTo>
                  <a:lnTo>
                    <a:pt x="204" y="129"/>
                  </a:lnTo>
                  <a:lnTo>
                    <a:pt x="224" y="145"/>
                  </a:lnTo>
                  <a:lnTo>
                    <a:pt x="240" y="166"/>
                  </a:lnTo>
                  <a:lnTo>
                    <a:pt x="248" y="194"/>
                  </a:lnTo>
                  <a:lnTo>
                    <a:pt x="252" y="228"/>
                  </a:lnTo>
                  <a:lnTo>
                    <a:pt x="252" y="412"/>
                  </a:lnTo>
                  <a:lnTo>
                    <a:pt x="200" y="412"/>
                  </a:lnTo>
                  <a:lnTo>
                    <a:pt x="200" y="234"/>
                  </a:lnTo>
                  <a:lnTo>
                    <a:pt x="198" y="210"/>
                  </a:lnTo>
                  <a:lnTo>
                    <a:pt x="192" y="192"/>
                  </a:lnTo>
                  <a:lnTo>
                    <a:pt x="184" y="178"/>
                  </a:lnTo>
                  <a:lnTo>
                    <a:pt x="172" y="168"/>
                  </a:lnTo>
                  <a:lnTo>
                    <a:pt x="157" y="162"/>
                  </a:lnTo>
                  <a:lnTo>
                    <a:pt x="137" y="160"/>
                  </a:lnTo>
                  <a:lnTo>
                    <a:pt x="113" y="164"/>
                  </a:lnTo>
                  <a:lnTo>
                    <a:pt x="91" y="172"/>
                  </a:lnTo>
                  <a:lnTo>
                    <a:pt x="75" y="186"/>
                  </a:lnTo>
                  <a:lnTo>
                    <a:pt x="61" y="206"/>
                  </a:lnTo>
                  <a:lnTo>
                    <a:pt x="54" y="230"/>
                  </a:lnTo>
                  <a:lnTo>
                    <a:pt x="52" y="259"/>
                  </a:lnTo>
                  <a:lnTo>
                    <a:pt x="52" y="412"/>
                  </a:lnTo>
                  <a:lnTo>
                    <a:pt x="0" y="4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19"/>
            <p:cNvSpPr>
              <a:spLocks noEditPoints="1"/>
            </p:cNvSpPr>
            <p:nvPr userDrawn="1"/>
          </p:nvSpPr>
          <p:spPr bwMode="auto">
            <a:xfrm>
              <a:off x="6197600" y="2152650"/>
              <a:ext cx="206375" cy="241300"/>
            </a:xfrm>
            <a:custGeom>
              <a:avLst/>
              <a:gdLst>
                <a:gd name="T0" fmla="*/ 89 w 260"/>
                <a:gd name="T1" fmla="*/ 164 h 303"/>
                <a:gd name="T2" fmla="*/ 54 w 260"/>
                <a:gd name="T3" fmla="*/ 190 h 303"/>
                <a:gd name="T4" fmla="*/ 54 w 260"/>
                <a:gd name="T5" fmla="*/ 232 h 303"/>
                <a:gd name="T6" fmla="*/ 79 w 260"/>
                <a:gd name="T7" fmla="*/ 255 h 303"/>
                <a:gd name="T8" fmla="*/ 123 w 260"/>
                <a:gd name="T9" fmla="*/ 257 h 303"/>
                <a:gd name="T10" fmla="*/ 147 w 260"/>
                <a:gd name="T11" fmla="*/ 248 h 303"/>
                <a:gd name="T12" fmla="*/ 163 w 260"/>
                <a:gd name="T13" fmla="*/ 236 h 303"/>
                <a:gd name="T14" fmla="*/ 173 w 260"/>
                <a:gd name="T15" fmla="*/ 220 h 303"/>
                <a:gd name="T16" fmla="*/ 182 w 260"/>
                <a:gd name="T17" fmla="*/ 176 h 303"/>
                <a:gd name="T18" fmla="*/ 119 w 260"/>
                <a:gd name="T19" fmla="*/ 162 h 303"/>
                <a:gd name="T20" fmla="*/ 163 w 260"/>
                <a:gd name="T21" fmla="*/ 6 h 303"/>
                <a:gd name="T22" fmla="*/ 198 w 260"/>
                <a:gd name="T23" fmla="*/ 24 h 303"/>
                <a:gd name="T24" fmla="*/ 222 w 260"/>
                <a:gd name="T25" fmla="*/ 55 h 303"/>
                <a:gd name="T26" fmla="*/ 230 w 260"/>
                <a:gd name="T27" fmla="*/ 107 h 303"/>
                <a:gd name="T28" fmla="*/ 232 w 260"/>
                <a:gd name="T29" fmla="*/ 244 h 303"/>
                <a:gd name="T30" fmla="*/ 236 w 260"/>
                <a:gd name="T31" fmla="*/ 253 h 303"/>
                <a:gd name="T32" fmla="*/ 246 w 260"/>
                <a:gd name="T33" fmla="*/ 257 h 303"/>
                <a:gd name="T34" fmla="*/ 260 w 260"/>
                <a:gd name="T35" fmla="*/ 257 h 303"/>
                <a:gd name="T36" fmla="*/ 254 w 260"/>
                <a:gd name="T37" fmla="*/ 295 h 303"/>
                <a:gd name="T38" fmla="*/ 234 w 260"/>
                <a:gd name="T39" fmla="*/ 297 h 303"/>
                <a:gd name="T40" fmla="*/ 200 w 260"/>
                <a:gd name="T41" fmla="*/ 285 h 303"/>
                <a:gd name="T42" fmla="*/ 188 w 260"/>
                <a:gd name="T43" fmla="*/ 251 h 303"/>
                <a:gd name="T44" fmla="*/ 153 w 260"/>
                <a:gd name="T45" fmla="*/ 289 h 303"/>
                <a:gd name="T46" fmla="*/ 95 w 260"/>
                <a:gd name="T47" fmla="*/ 303 h 303"/>
                <a:gd name="T48" fmla="*/ 54 w 260"/>
                <a:gd name="T49" fmla="*/ 295 h 303"/>
                <a:gd name="T50" fmla="*/ 34 w 260"/>
                <a:gd name="T51" fmla="*/ 285 h 303"/>
                <a:gd name="T52" fmla="*/ 18 w 260"/>
                <a:gd name="T53" fmla="*/ 269 h 303"/>
                <a:gd name="T54" fmla="*/ 6 w 260"/>
                <a:gd name="T55" fmla="*/ 249 h 303"/>
                <a:gd name="T56" fmla="*/ 0 w 260"/>
                <a:gd name="T57" fmla="*/ 214 h 303"/>
                <a:gd name="T58" fmla="*/ 10 w 260"/>
                <a:gd name="T59" fmla="*/ 172 h 303"/>
                <a:gd name="T60" fmla="*/ 26 w 260"/>
                <a:gd name="T61" fmla="*/ 152 h 303"/>
                <a:gd name="T62" fmla="*/ 54 w 260"/>
                <a:gd name="T63" fmla="*/ 137 h 303"/>
                <a:gd name="T64" fmla="*/ 119 w 260"/>
                <a:gd name="T65" fmla="*/ 125 h 303"/>
                <a:gd name="T66" fmla="*/ 182 w 260"/>
                <a:gd name="T67" fmla="*/ 107 h 303"/>
                <a:gd name="T68" fmla="*/ 167 w 260"/>
                <a:gd name="T69" fmla="*/ 59 h 303"/>
                <a:gd name="T70" fmla="*/ 137 w 260"/>
                <a:gd name="T71" fmla="*/ 43 h 303"/>
                <a:gd name="T72" fmla="*/ 91 w 260"/>
                <a:gd name="T73" fmla="*/ 43 h 303"/>
                <a:gd name="T74" fmla="*/ 50 w 260"/>
                <a:gd name="T75" fmla="*/ 57 h 303"/>
                <a:gd name="T76" fmla="*/ 8 w 260"/>
                <a:gd name="T77" fmla="*/ 35 h 303"/>
                <a:gd name="T78" fmla="*/ 60 w 260"/>
                <a:gd name="T79" fmla="*/ 8 h 303"/>
                <a:gd name="T80" fmla="*/ 119 w 260"/>
                <a:gd name="T8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303">
                  <a:moveTo>
                    <a:pt x="119" y="162"/>
                  </a:moveTo>
                  <a:lnTo>
                    <a:pt x="89" y="164"/>
                  </a:lnTo>
                  <a:lnTo>
                    <a:pt x="68" y="174"/>
                  </a:lnTo>
                  <a:lnTo>
                    <a:pt x="54" y="190"/>
                  </a:lnTo>
                  <a:lnTo>
                    <a:pt x="50" y="212"/>
                  </a:lnTo>
                  <a:lnTo>
                    <a:pt x="54" y="232"/>
                  </a:lnTo>
                  <a:lnTo>
                    <a:pt x="64" y="248"/>
                  </a:lnTo>
                  <a:lnTo>
                    <a:pt x="79" y="255"/>
                  </a:lnTo>
                  <a:lnTo>
                    <a:pt x="105" y="259"/>
                  </a:lnTo>
                  <a:lnTo>
                    <a:pt x="123" y="257"/>
                  </a:lnTo>
                  <a:lnTo>
                    <a:pt x="137" y="253"/>
                  </a:lnTo>
                  <a:lnTo>
                    <a:pt x="147" y="248"/>
                  </a:lnTo>
                  <a:lnTo>
                    <a:pt x="155" y="244"/>
                  </a:lnTo>
                  <a:lnTo>
                    <a:pt x="163" y="236"/>
                  </a:lnTo>
                  <a:lnTo>
                    <a:pt x="169" y="228"/>
                  </a:lnTo>
                  <a:lnTo>
                    <a:pt x="173" y="220"/>
                  </a:lnTo>
                  <a:lnTo>
                    <a:pt x="177" y="210"/>
                  </a:lnTo>
                  <a:lnTo>
                    <a:pt x="182" y="176"/>
                  </a:lnTo>
                  <a:lnTo>
                    <a:pt x="182" y="162"/>
                  </a:lnTo>
                  <a:lnTo>
                    <a:pt x="119" y="162"/>
                  </a:lnTo>
                  <a:close/>
                  <a:moveTo>
                    <a:pt x="119" y="0"/>
                  </a:moveTo>
                  <a:lnTo>
                    <a:pt x="163" y="6"/>
                  </a:lnTo>
                  <a:lnTo>
                    <a:pt x="180" y="12"/>
                  </a:lnTo>
                  <a:lnTo>
                    <a:pt x="198" y="24"/>
                  </a:lnTo>
                  <a:lnTo>
                    <a:pt x="212" y="37"/>
                  </a:lnTo>
                  <a:lnTo>
                    <a:pt x="222" y="55"/>
                  </a:lnTo>
                  <a:lnTo>
                    <a:pt x="228" y="79"/>
                  </a:lnTo>
                  <a:lnTo>
                    <a:pt x="230" y="107"/>
                  </a:lnTo>
                  <a:lnTo>
                    <a:pt x="230" y="236"/>
                  </a:lnTo>
                  <a:lnTo>
                    <a:pt x="232" y="244"/>
                  </a:lnTo>
                  <a:lnTo>
                    <a:pt x="232" y="249"/>
                  </a:lnTo>
                  <a:lnTo>
                    <a:pt x="236" y="253"/>
                  </a:lnTo>
                  <a:lnTo>
                    <a:pt x="240" y="255"/>
                  </a:lnTo>
                  <a:lnTo>
                    <a:pt x="246" y="257"/>
                  </a:lnTo>
                  <a:lnTo>
                    <a:pt x="254" y="257"/>
                  </a:lnTo>
                  <a:lnTo>
                    <a:pt x="260" y="257"/>
                  </a:lnTo>
                  <a:lnTo>
                    <a:pt x="260" y="293"/>
                  </a:lnTo>
                  <a:lnTo>
                    <a:pt x="254" y="295"/>
                  </a:lnTo>
                  <a:lnTo>
                    <a:pt x="248" y="297"/>
                  </a:lnTo>
                  <a:lnTo>
                    <a:pt x="234" y="297"/>
                  </a:lnTo>
                  <a:lnTo>
                    <a:pt x="214" y="295"/>
                  </a:lnTo>
                  <a:lnTo>
                    <a:pt x="200" y="285"/>
                  </a:lnTo>
                  <a:lnTo>
                    <a:pt x="192" y="271"/>
                  </a:lnTo>
                  <a:lnTo>
                    <a:pt x="188" y="251"/>
                  </a:lnTo>
                  <a:lnTo>
                    <a:pt x="173" y="273"/>
                  </a:lnTo>
                  <a:lnTo>
                    <a:pt x="153" y="289"/>
                  </a:lnTo>
                  <a:lnTo>
                    <a:pt x="125" y="299"/>
                  </a:lnTo>
                  <a:lnTo>
                    <a:pt x="95" y="303"/>
                  </a:lnTo>
                  <a:lnTo>
                    <a:pt x="73" y="301"/>
                  </a:lnTo>
                  <a:lnTo>
                    <a:pt x="54" y="295"/>
                  </a:lnTo>
                  <a:lnTo>
                    <a:pt x="44" y="291"/>
                  </a:lnTo>
                  <a:lnTo>
                    <a:pt x="34" y="285"/>
                  </a:lnTo>
                  <a:lnTo>
                    <a:pt x="24" y="277"/>
                  </a:lnTo>
                  <a:lnTo>
                    <a:pt x="18" y="269"/>
                  </a:lnTo>
                  <a:lnTo>
                    <a:pt x="12" y="259"/>
                  </a:lnTo>
                  <a:lnTo>
                    <a:pt x="6" y="249"/>
                  </a:lnTo>
                  <a:lnTo>
                    <a:pt x="2" y="232"/>
                  </a:lnTo>
                  <a:lnTo>
                    <a:pt x="0" y="214"/>
                  </a:lnTo>
                  <a:lnTo>
                    <a:pt x="2" y="192"/>
                  </a:lnTo>
                  <a:lnTo>
                    <a:pt x="10" y="172"/>
                  </a:lnTo>
                  <a:lnTo>
                    <a:pt x="18" y="162"/>
                  </a:lnTo>
                  <a:lnTo>
                    <a:pt x="26" y="152"/>
                  </a:lnTo>
                  <a:lnTo>
                    <a:pt x="36" y="144"/>
                  </a:lnTo>
                  <a:lnTo>
                    <a:pt x="54" y="137"/>
                  </a:lnTo>
                  <a:lnTo>
                    <a:pt x="73" y="129"/>
                  </a:lnTo>
                  <a:lnTo>
                    <a:pt x="119" y="125"/>
                  </a:lnTo>
                  <a:lnTo>
                    <a:pt x="182" y="125"/>
                  </a:lnTo>
                  <a:lnTo>
                    <a:pt x="182" y="107"/>
                  </a:lnTo>
                  <a:lnTo>
                    <a:pt x="179" y="79"/>
                  </a:lnTo>
                  <a:lnTo>
                    <a:pt x="167" y="59"/>
                  </a:lnTo>
                  <a:lnTo>
                    <a:pt x="155" y="49"/>
                  </a:lnTo>
                  <a:lnTo>
                    <a:pt x="137" y="43"/>
                  </a:lnTo>
                  <a:lnTo>
                    <a:pt x="113" y="43"/>
                  </a:lnTo>
                  <a:lnTo>
                    <a:pt x="91" y="43"/>
                  </a:lnTo>
                  <a:lnTo>
                    <a:pt x="70" y="49"/>
                  </a:lnTo>
                  <a:lnTo>
                    <a:pt x="50" y="57"/>
                  </a:lnTo>
                  <a:lnTo>
                    <a:pt x="30" y="69"/>
                  </a:lnTo>
                  <a:lnTo>
                    <a:pt x="8" y="35"/>
                  </a:lnTo>
                  <a:lnTo>
                    <a:pt x="32" y="20"/>
                  </a:lnTo>
                  <a:lnTo>
                    <a:pt x="60" y="8"/>
                  </a:lnTo>
                  <a:lnTo>
                    <a:pt x="87" y="2"/>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1" name="Freeform 20"/>
            <p:cNvSpPr>
              <a:spLocks/>
            </p:cNvSpPr>
            <p:nvPr userDrawn="1"/>
          </p:nvSpPr>
          <p:spPr bwMode="auto">
            <a:xfrm>
              <a:off x="6423025" y="2101850"/>
              <a:ext cx="136525" cy="288925"/>
            </a:xfrm>
            <a:custGeom>
              <a:avLst/>
              <a:gdLst>
                <a:gd name="T0" fmla="*/ 49 w 172"/>
                <a:gd name="T1" fmla="*/ 0 h 365"/>
                <a:gd name="T2" fmla="*/ 101 w 172"/>
                <a:gd name="T3" fmla="*/ 0 h 365"/>
                <a:gd name="T4" fmla="*/ 101 w 172"/>
                <a:gd name="T5" fmla="*/ 74 h 365"/>
                <a:gd name="T6" fmla="*/ 172 w 172"/>
                <a:gd name="T7" fmla="*/ 74 h 365"/>
                <a:gd name="T8" fmla="*/ 172 w 172"/>
                <a:gd name="T9" fmla="*/ 115 h 365"/>
                <a:gd name="T10" fmla="*/ 101 w 172"/>
                <a:gd name="T11" fmla="*/ 115 h 365"/>
                <a:gd name="T12" fmla="*/ 101 w 172"/>
                <a:gd name="T13" fmla="*/ 270 h 365"/>
                <a:gd name="T14" fmla="*/ 101 w 172"/>
                <a:gd name="T15" fmla="*/ 288 h 365"/>
                <a:gd name="T16" fmla="*/ 105 w 172"/>
                <a:gd name="T17" fmla="*/ 302 h 365"/>
                <a:gd name="T18" fmla="*/ 113 w 172"/>
                <a:gd name="T19" fmla="*/ 312 h 365"/>
                <a:gd name="T20" fmla="*/ 130 w 172"/>
                <a:gd name="T21" fmla="*/ 319 h 365"/>
                <a:gd name="T22" fmla="*/ 158 w 172"/>
                <a:gd name="T23" fmla="*/ 321 h 365"/>
                <a:gd name="T24" fmla="*/ 172 w 172"/>
                <a:gd name="T25" fmla="*/ 321 h 365"/>
                <a:gd name="T26" fmla="*/ 172 w 172"/>
                <a:gd name="T27" fmla="*/ 361 h 365"/>
                <a:gd name="T28" fmla="*/ 156 w 172"/>
                <a:gd name="T29" fmla="*/ 363 h 365"/>
                <a:gd name="T30" fmla="*/ 148 w 172"/>
                <a:gd name="T31" fmla="*/ 363 h 365"/>
                <a:gd name="T32" fmla="*/ 140 w 172"/>
                <a:gd name="T33" fmla="*/ 365 h 365"/>
                <a:gd name="T34" fmla="*/ 111 w 172"/>
                <a:gd name="T35" fmla="*/ 361 h 365"/>
                <a:gd name="T36" fmla="*/ 87 w 172"/>
                <a:gd name="T37" fmla="*/ 353 h 365"/>
                <a:gd name="T38" fmla="*/ 71 w 172"/>
                <a:gd name="T39" fmla="*/ 341 h 365"/>
                <a:gd name="T40" fmla="*/ 57 w 172"/>
                <a:gd name="T41" fmla="*/ 321 h 365"/>
                <a:gd name="T42" fmla="*/ 51 w 172"/>
                <a:gd name="T43" fmla="*/ 298 h 365"/>
                <a:gd name="T44" fmla="*/ 49 w 172"/>
                <a:gd name="T45" fmla="*/ 264 h 365"/>
                <a:gd name="T46" fmla="*/ 49 w 172"/>
                <a:gd name="T47" fmla="*/ 115 h 365"/>
                <a:gd name="T48" fmla="*/ 0 w 172"/>
                <a:gd name="T49" fmla="*/ 115 h 365"/>
                <a:gd name="T50" fmla="*/ 0 w 172"/>
                <a:gd name="T51" fmla="*/ 74 h 365"/>
                <a:gd name="T52" fmla="*/ 49 w 172"/>
                <a:gd name="T53" fmla="*/ 74 h 365"/>
                <a:gd name="T54" fmla="*/ 49 w 172"/>
                <a:gd name="T55"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 h="365">
                  <a:moveTo>
                    <a:pt x="49" y="0"/>
                  </a:moveTo>
                  <a:lnTo>
                    <a:pt x="101" y="0"/>
                  </a:lnTo>
                  <a:lnTo>
                    <a:pt x="101" y="74"/>
                  </a:lnTo>
                  <a:lnTo>
                    <a:pt x="172" y="74"/>
                  </a:lnTo>
                  <a:lnTo>
                    <a:pt x="172" y="115"/>
                  </a:lnTo>
                  <a:lnTo>
                    <a:pt x="101" y="115"/>
                  </a:lnTo>
                  <a:lnTo>
                    <a:pt x="101" y="270"/>
                  </a:lnTo>
                  <a:lnTo>
                    <a:pt x="101" y="288"/>
                  </a:lnTo>
                  <a:lnTo>
                    <a:pt x="105" y="302"/>
                  </a:lnTo>
                  <a:lnTo>
                    <a:pt x="113" y="312"/>
                  </a:lnTo>
                  <a:lnTo>
                    <a:pt x="130" y="319"/>
                  </a:lnTo>
                  <a:lnTo>
                    <a:pt x="158" y="321"/>
                  </a:lnTo>
                  <a:lnTo>
                    <a:pt x="172" y="321"/>
                  </a:lnTo>
                  <a:lnTo>
                    <a:pt x="172" y="361"/>
                  </a:lnTo>
                  <a:lnTo>
                    <a:pt x="156" y="363"/>
                  </a:lnTo>
                  <a:lnTo>
                    <a:pt x="148" y="363"/>
                  </a:lnTo>
                  <a:lnTo>
                    <a:pt x="140" y="365"/>
                  </a:lnTo>
                  <a:lnTo>
                    <a:pt x="111" y="361"/>
                  </a:lnTo>
                  <a:lnTo>
                    <a:pt x="87" y="353"/>
                  </a:lnTo>
                  <a:lnTo>
                    <a:pt x="71" y="341"/>
                  </a:lnTo>
                  <a:lnTo>
                    <a:pt x="57" y="321"/>
                  </a:lnTo>
                  <a:lnTo>
                    <a:pt x="51" y="298"/>
                  </a:lnTo>
                  <a:lnTo>
                    <a:pt x="49" y="264"/>
                  </a:lnTo>
                  <a:lnTo>
                    <a:pt x="49" y="115"/>
                  </a:lnTo>
                  <a:lnTo>
                    <a:pt x="0" y="115"/>
                  </a:lnTo>
                  <a:lnTo>
                    <a:pt x="0" y="74"/>
                  </a:lnTo>
                  <a:lnTo>
                    <a:pt x="49" y="74"/>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21"/>
            <p:cNvSpPr>
              <a:spLocks/>
            </p:cNvSpPr>
            <p:nvPr userDrawn="1"/>
          </p:nvSpPr>
          <p:spPr bwMode="auto">
            <a:xfrm>
              <a:off x="6600825" y="2071688"/>
              <a:ext cx="44450" cy="122237"/>
            </a:xfrm>
            <a:custGeom>
              <a:avLst/>
              <a:gdLst>
                <a:gd name="T0" fmla="*/ 0 w 58"/>
                <a:gd name="T1" fmla="*/ 0 h 154"/>
                <a:gd name="T2" fmla="*/ 58 w 58"/>
                <a:gd name="T3" fmla="*/ 0 h 154"/>
                <a:gd name="T4" fmla="*/ 58 w 58"/>
                <a:gd name="T5" fmla="*/ 35 h 154"/>
                <a:gd name="T6" fmla="*/ 56 w 58"/>
                <a:gd name="T7" fmla="*/ 71 h 154"/>
                <a:gd name="T8" fmla="*/ 50 w 58"/>
                <a:gd name="T9" fmla="*/ 103 h 154"/>
                <a:gd name="T10" fmla="*/ 42 w 58"/>
                <a:gd name="T11" fmla="*/ 131 h 154"/>
                <a:gd name="T12" fmla="*/ 30 w 58"/>
                <a:gd name="T13" fmla="*/ 154 h 154"/>
                <a:gd name="T14" fmla="*/ 0 w 58"/>
                <a:gd name="T15" fmla="*/ 138 h 154"/>
                <a:gd name="T16" fmla="*/ 16 w 58"/>
                <a:gd name="T17" fmla="*/ 101 h 154"/>
                <a:gd name="T18" fmla="*/ 22 w 58"/>
                <a:gd name="T19" fmla="*/ 61 h 154"/>
                <a:gd name="T20" fmla="*/ 0 w 58"/>
                <a:gd name="T21" fmla="*/ 61 h 154"/>
                <a:gd name="T22" fmla="*/ 0 w 58"/>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54">
                  <a:moveTo>
                    <a:pt x="0" y="0"/>
                  </a:moveTo>
                  <a:lnTo>
                    <a:pt x="58" y="0"/>
                  </a:lnTo>
                  <a:lnTo>
                    <a:pt x="58" y="35"/>
                  </a:lnTo>
                  <a:lnTo>
                    <a:pt x="56" y="71"/>
                  </a:lnTo>
                  <a:lnTo>
                    <a:pt x="50" y="103"/>
                  </a:lnTo>
                  <a:lnTo>
                    <a:pt x="42" y="131"/>
                  </a:lnTo>
                  <a:lnTo>
                    <a:pt x="30" y="154"/>
                  </a:lnTo>
                  <a:lnTo>
                    <a:pt x="0" y="138"/>
                  </a:lnTo>
                  <a:lnTo>
                    <a:pt x="16" y="101"/>
                  </a:lnTo>
                  <a:lnTo>
                    <a:pt x="22" y="61"/>
                  </a:lnTo>
                  <a:lnTo>
                    <a:pt x="0" y="6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3" name="Freeform 22"/>
            <p:cNvSpPr>
              <a:spLocks/>
            </p:cNvSpPr>
            <p:nvPr userDrawn="1"/>
          </p:nvSpPr>
          <p:spPr bwMode="auto">
            <a:xfrm>
              <a:off x="6661150" y="2152650"/>
              <a:ext cx="177800" cy="241300"/>
            </a:xfrm>
            <a:custGeom>
              <a:avLst/>
              <a:gdLst>
                <a:gd name="T0" fmla="*/ 170 w 224"/>
                <a:gd name="T1" fmla="*/ 8 h 303"/>
                <a:gd name="T2" fmla="*/ 216 w 224"/>
                <a:gd name="T3" fmla="*/ 30 h 303"/>
                <a:gd name="T4" fmla="*/ 160 w 224"/>
                <a:gd name="T5" fmla="*/ 49 h 303"/>
                <a:gd name="T6" fmla="*/ 117 w 224"/>
                <a:gd name="T7" fmla="*/ 43 h 303"/>
                <a:gd name="T8" fmla="*/ 77 w 224"/>
                <a:gd name="T9" fmla="*/ 51 h 303"/>
                <a:gd name="T10" fmla="*/ 65 w 224"/>
                <a:gd name="T11" fmla="*/ 63 h 303"/>
                <a:gd name="T12" fmla="*/ 61 w 224"/>
                <a:gd name="T13" fmla="*/ 83 h 303"/>
                <a:gd name="T14" fmla="*/ 67 w 224"/>
                <a:gd name="T15" fmla="*/ 103 h 303"/>
                <a:gd name="T16" fmla="*/ 79 w 224"/>
                <a:gd name="T17" fmla="*/ 111 h 303"/>
                <a:gd name="T18" fmla="*/ 97 w 224"/>
                <a:gd name="T19" fmla="*/ 119 h 303"/>
                <a:gd name="T20" fmla="*/ 182 w 224"/>
                <a:gd name="T21" fmla="*/ 148 h 303"/>
                <a:gd name="T22" fmla="*/ 218 w 224"/>
                <a:gd name="T23" fmla="*/ 188 h 303"/>
                <a:gd name="T24" fmla="*/ 220 w 224"/>
                <a:gd name="T25" fmla="*/ 240 h 303"/>
                <a:gd name="T26" fmla="*/ 194 w 224"/>
                <a:gd name="T27" fmla="*/ 279 h 303"/>
                <a:gd name="T28" fmla="*/ 144 w 224"/>
                <a:gd name="T29" fmla="*/ 301 h 303"/>
                <a:gd name="T30" fmla="*/ 79 w 224"/>
                <a:gd name="T31" fmla="*/ 301 h 303"/>
                <a:gd name="T32" fmla="*/ 24 w 224"/>
                <a:gd name="T33" fmla="*/ 281 h 303"/>
                <a:gd name="T34" fmla="*/ 24 w 224"/>
                <a:gd name="T35" fmla="*/ 230 h 303"/>
                <a:gd name="T36" fmla="*/ 65 w 224"/>
                <a:gd name="T37" fmla="*/ 251 h 303"/>
                <a:gd name="T38" fmla="*/ 113 w 224"/>
                <a:gd name="T39" fmla="*/ 259 h 303"/>
                <a:gd name="T40" fmla="*/ 156 w 224"/>
                <a:gd name="T41" fmla="*/ 249 h 303"/>
                <a:gd name="T42" fmla="*/ 172 w 224"/>
                <a:gd name="T43" fmla="*/ 216 h 303"/>
                <a:gd name="T44" fmla="*/ 168 w 224"/>
                <a:gd name="T45" fmla="*/ 198 h 303"/>
                <a:gd name="T46" fmla="*/ 156 w 224"/>
                <a:gd name="T47" fmla="*/ 186 h 303"/>
                <a:gd name="T48" fmla="*/ 135 w 224"/>
                <a:gd name="T49" fmla="*/ 176 h 303"/>
                <a:gd name="T50" fmla="*/ 49 w 224"/>
                <a:gd name="T51" fmla="*/ 148 h 303"/>
                <a:gd name="T52" fmla="*/ 14 w 224"/>
                <a:gd name="T53" fmla="*/ 109 h 303"/>
                <a:gd name="T54" fmla="*/ 12 w 224"/>
                <a:gd name="T55" fmla="*/ 63 h 303"/>
                <a:gd name="T56" fmla="*/ 24 w 224"/>
                <a:gd name="T57" fmla="*/ 37 h 303"/>
                <a:gd name="T58" fmla="*/ 41 w 224"/>
                <a:gd name="T59" fmla="*/ 20 h 303"/>
                <a:gd name="T60" fmla="*/ 75 w 224"/>
                <a:gd name="T61" fmla="*/ 6 h 303"/>
                <a:gd name="T62" fmla="*/ 117 w 224"/>
                <a:gd name="T6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303">
                  <a:moveTo>
                    <a:pt x="117" y="0"/>
                  </a:moveTo>
                  <a:lnTo>
                    <a:pt x="170" y="8"/>
                  </a:lnTo>
                  <a:lnTo>
                    <a:pt x="196" y="16"/>
                  </a:lnTo>
                  <a:lnTo>
                    <a:pt x="216" y="30"/>
                  </a:lnTo>
                  <a:lnTo>
                    <a:pt x="198" y="65"/>
                  </a:lnTo>
                  <a:lnTo>
                    <a:pt x="160" y="49"/>
                  </a:lnTo>
                  <a:lnTo>
                    <a:pt x="140" y="43"/>
                  </a:lnTo>
                  <a:lnTo>
                    <a:pt x="117" y="43"/>
                  </a:lnTo>
                  <a:lnTo>
                    <a:pt x="95" y="45"/>
                  </a:lnTo>
                  <a:lnTo>
                    <a:pt x="77" y="51"/>
                  </a:lnTo>
                  <a:lnTo>
                    <a:pt x="69" y="57"/>
                  </a:lnTo>
                  <a:lnTo>
                    <a:pt x="65" y="63"/>
                  </a:lnTo>
                  <a:lnTo>
                    <a:pt x="61" y="73"/>
                  </a:lnTo>
                  <a:lnTo>
                    <a:pt x="61" y="83"/>
                  </a:lnTo>
                  <a:lnTo>
                    <a:pt x="63" y="93"/>
                  </a:lnTo>
                  <a:lnTo>
                    <a:pt x="67" y="103"/>
                  </a:lnTo>
                  <a:lnTo>
                    <a:pt x="71" y="107"/>
                  </a:lnTo>
                  <a:lnTo>
                    <a:pt x="79" y="111"/>
                  </a:lnTo>
                  <a:lnTo>
                    <a:pt x="87" y="115"/>
                  </a:lnTo>
                  <a:lnTo>
                    <a:pt x="97" y="119"/>
                  </a:lnTo>
                  <a:lnTo>
                    <a:pt x="150" y="135"/>
                  </a:lnTo>
                  <a:lnTo>
                    <a:pt x="182" y="148"/>
                  </a:lnTo>
                  <a:lnTo>
                    <a:pt x="206" y="166"/>
                  </a:lnTo>
                  <a:lnTo>
                    <a:pt x="218" y="188"/>
                  </a:lnTo>
                  <a:lnTo>
                    <a:pt x="224" y="214"/>
                  </a:lnTo>
                  <a:lnTo>
                    <a:pt x="220" y="240"/>
                  </a:lnTo>
                  <a:lnTo>
                    <a:pt x="210" y="259"/>
                  </a:lnTo>
                  <a:lnTo>
                    <a:pt x="194" y="279"/>
                  </a:lnTo>
                  <a:lnTo>
                    <a:pt x="172" y="293"/>
                  </a:lnTo>
                  <a:lnTo>
                    <a:pt x="144" y="301"/>
                  </a:lnTo>
                  <a:lnTo>
                    <a:pt x="113" y="303"/>
                  </a:lnTo>
                  <a:lnTo>
                    <a:pt x="79" y="301"/>
                  </a:lnTo>
                  <a:lnTo>
                    <a:pt x="49" y="293"/>
                  </a:lnTo>
                  <a:lnTo>
                    <a:pt x="24" y="281"/>
                  </a:lnTo>
                  <a:lnTo>
                    <a:pt x="0" y="265"/>
                  </a:lnTo>
                  <a:lnTo>
                    <a:pt x="24" y="230"/>
                  </a:lnTo>
                  <a:lnTo>
                    <a:pt x="43" y="242"/>
                  </a:lnTo>
                  <a:lnTo>
                    <a:pt x="65"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1" y="28"/>
                  </a:lnTo>
                  <a:lnTo>
                    <a:pt x="41" y="20"/>
                  </a:lnTo>
                  <a:lnTo>
                    <a:pt x="55" y="12"/>
                  </a:lnTo>
                  <a:lnTo>
                    <a:pt x="75"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4" name="Freeform 23"/>
            <p:cNvSpPr>
              <a:spLocks noEditPoints="1"/>
            </p:cNvSpPr>
            <p:nvPr userDrawn="1"/>
          </p:nvSpPr>
          <p:spPr bwMode="auto">
            <a:xfrm>
              <a:off x="6994525" y="2068513"/>
              <a:ext cx="42863" cy="319087"/>
            </a:xfrm>
            <a:custGeom>
              <a:avLst/>
              <a:gdLst>
                <a:gd name="T0" fmla="*/ 2 w 53"/>
                <a:gd name="T1" fmla="*/ 115 h 402"/>
                <a:gd name="T2" fmla="*/ 53 w 53"/>
                <a:gd name="T3" fmla="*/ 115 h 402"/>
                <a:gd name="T4" fmla="*/ 53 w 53"/>
                <a:gd name="T5" fmla="*/ 402 h 402"/>
                <a:gd name="T6" fmla="*/ 2 w 53"/>
                <a:gd name="T7" fmla="*/ 402 h 402"/>
                <a:gd name="T8" fmla="*/ 2 w 53"/>
                <a:gd name="T9" fmla="*/ 115 h 402"/>
                <a:gd name="T10" fmla="*/ 0 w 53"/>
                <a:gd name="T11" fmla="*/ 0 h 402"/>
                <a:gd name="T12" fmla="*/ 53 w 53"/>
                <a:gd name="T13" fmla="*/ 0 h 402"/>
                <a:gd name="T14" fmla="*/ 53 w 53"/>
                <a:gd name="T15" fmla="*/ 57 h 402"/>
                <a:gd name="T16" fmla="*/ 0 w 53"/>
                <a:gd name="T17" fmla="*/ 57 h 402"/>
                <a:gd name="T18" fmla="*/ 0 w 53"/>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02">
                  <a:moveTo>
                    <a:pt x="2" y="115"/>
                  </a:moveTo>
                  <a:lnTo>
                    <a:pt x="53" y="115"/>
                  </a:lnTo>
                  <a:lnTo>
                    <a:pt x="53" y="402"/>
                  </a:lnTo>
                  <a:lnTo>
                    <a:pt x="2" y="402"/>
                  </a:lnTo>
                  <a:lnTo>
                    <a:pt x="2" y="115"/>
                  </a:lnTo>
                  <a:close/>
                  <a:moveTo>
                    <a:pt x="0" y="0"/>
                  </a:moveTo>
                  <a:lnTo>
                    <a:pt x="53" y="0"/>
                  </a:lnTo>
                  <a:lnTo>
                    <a:pt x="53"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5" name="Freeform 24"/>
            <p:cNvSpPr>
              <a:spLocks/>
            </p:cNvSpPr>
            <p:nvPr userDrawn="1"/>
          </p:nvSpPr>
          <p:spPr bwMode="auto">
            <a:xfrm>
              <a:off x="7104063" y="2152650"/>
              <a:ext cx="200025" cy="234950"/>
            </a:xfrm>
            <a:custGeom>
              <a:avLst/>
              <a:gdLst>
                <a:gd name="T0" fmla="*/ 148 w 251"/>
                <a:gd name="T1" fmla="*/ 0 h 295"/>
                <a:gd name="T2" fmla="*/ 178 w 251"/>
                <a:gd name="T3" fmla="*/ 4 h 295"/>
                <a:gd name="T4" fmla="*/ 204 w 251"/>
                <a:gd name="T5" fmla="*/ 12 h 295"/>
                <a:gd name="T6" fmla="*/ 224 w 251"/>
                <a:gd name="T7" fmla="*/ 28 h 295"/>
                <a:gd name="T8" fmla="*/ 239 w 251"/>
                <a:gd name="T9" fmla="*/ 49 h 295"/>
                <a:gd name="T10" fmla="*/ 247 w 251"/>
                <a:gd name="T11" fmla="*/ 77 h 295"/>
                <a:gd name="T12" fmla="*/ 251 w 251"/>
                <a:gd name="T13" fmla="*/ 111 h 295"/>
                <a:gd name="T14" fmla="*/ 251 w 251"/>
                <a:gd name="T15" fmla="*/ 295 h 295"/>
                <a:gd name="T16" fmla="*/ 200 w 251"/>
                <a:gd name="T17" fmla="*/ 295 h 295"/>
                <a:gd name="T18" fmla="*/ 200 w 251"/>
                <a:gd name="T19" fmla="*/ 117 h 295"/>
                <a:gd name="T20" fmla="*/ 198 w 251"/>
                <a:gd name="T21" fmla="*/ 93 h 295"/>
                <a:gd name="T22" fmla="*/ 192 w 251"/>
                <a:gd name="T23" fmla="*/ 75 h 295"/>
                <a:gd name="T24" fmla="*/ 184 w 251"/>
                <a:gd name="T25" fmla="*/ 61 h 295"/>
                <a:gd name="T26" fmla="*/ 172 w 251"/>
                <a:gd name="T27" fmla="*/ 51 h 295"/>
                <a:gd name="T28" fmla="*/ 156 w 251"/>
                <a:gd name="T29" fmla="*/ 45 h 295"/>
                <a:gd name="T30" fmla="*/ 136 w 251"/>
                <a:gd name="T31" fmla="*/ 43 h 295"/>
                <a:gd name="T32" fmla="*/ 113 w 251"/>
                <a:gd name="T33" fmla="*/ 47 h 295"/>
                <a:gd name="T34" fmla="*/ 91 w 251"/>
                <a:gd name="T35" fmla="*/ 55 h 295"/>
                <a:gd name="T36" fmla="*/ 75 w 251"/>
                <a:gd name="T37" fmla="*/ 69 h 295"/>
                <a:gd name="T38" fmla="*/ 61 w 251"/>
                <a:gd name="T39" fmla="*/ 89 h 295"/>
                <a:gd name="T40" fmla="*/ 53 w 251"/>
                <a:gd name="T41" fmla="*/ 113 h 295"/>
                <a:gd name="T42" fmla="*/ 51 w 251"/>
                <a:gd name="T43" fmla="*/ 142 h 295"/>
                <a:gd name="T44" fmla="*/ 51 w 251"/>
                <a:gd name="T45" fmla="*/ 295 h 295"/>
                <a:gd name="T46" fmla="*/ 0 w 251"/>
                <a:gd name="T47" fmla="*/ 295 h 295"/>
                <a:gd name="T48" fmla="*/ 0 w 251"/>
                <a:gd name="T49" fmla="*/ 8 h 295"/>
                <a:gd name="T50" fmla="*/ 25 w 251"/>
                <a:gd name="T51" fmla="*/ 8 h 295"/>
                <a:gd name="T52" fmla="*/ 35 w 251"/>
                <a:gd name="T53" fmla="*/ 8 h 295"/>
                <a:gd name="T54" fmla="*/ 41 w 251"/>
                <a:gd name="T55" fmla="*/ 10 h 295"/>
                <a:gd name="T56" fmla="*/ 45 w 251"/>
                <a:gd name="T57" fmla="*/ 16 h 295"/>
                <a:gd name="T58" fmla="*/ 49 w 251"/>
                <a:gd name="T59" fmla="*/ 20 h 295"/>
                <a:gd name="T60" fmla="*/ 49 w 251"/>
                <a:gd name="T61" fmla="*/ 28 h 295"/>
                <a:gd name="T62" fmla="*/ 49 w 251"/>
                <a:gd name="T63" fmla="*/ 51 h 295"/>
                <a:gd name="T64" fmla="*/ 65 w 251"/>
                <a:gd name="T65" fmla="*/ 30 h 295"/>
                <a:gd name="T66" fmla="*/ 89 w 251"/>
                <a:gd name="T67" fmla="*/ 14 h 295"/>
                <a:gd name="T68" fmla="*/ 117 w 251"/>
                <a:gd name="T69" fmla="*/ 4 h 295"/>
                <a:gd name="T70" fmla="*/ 148 w 251"/>
                <a:gd name="T7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295">
                  <a:moveTo>
                    <a:pt x="148" y="0"/>
                  </a:moveTo>
                  <a:lnTo>
                    <a:pt x="178" y="4"/>
                  </a:lnTo>
                  <a:lnTo>
                    <a:pt x="204" y="12"/>
                  </a:lnTo>
                  <a:lnTo>
                    <a:pt x="224" y="28"/>
                  </a:lnTo>
                  <a:lnTo>
                    <a:pt x="239" y="49"/>
                  </a:lnTo>
                  <a:lnTo>
                    <a:pt x="247" y="77"/>
                  </a:lnTo>
                  <a:lnTo>
                    <a:pt x="251" y="111"/>
                  </a:lnTo>
                  <a:lnTo>
                    <a:pt x="251" y="295"/>
                  </a:lnTo>
                  <a:lnTo>
                    <a:pt x="200" y="295"/>
                  </a:lnTo>
                  <a:lnTo>
                    <a:pt x="200" y="117"/>
                  </a:lnTo>
                  <a:lnTo>
                    <a:pt x="198" y="93"/>
                  </a:lnTo>
                  <a:lnTo>
                    <a:pt x="192" y="75"/>
                  </a:lnTo>
                  <a:lnTo>
                    <a:pt x="184" y="61"/>
                  </a:lnTo>
                  <a:lnTo>
                    <a:pt x="172" y="51"/>
                  </a:lnTo>
                  <a:lnTo>
                    <a:pt x="156" y="45"/>
                  </a:lnTo>
                  <a:lnTo>
                    <a:pt x="136" y="43"/>
                  </a:lnTo>
                  <a:lnTo>
                    <a:pt x="113" y="47"/>
                  </a:lnTo>
                  <a:lnTo>
                    <a:pt x="91" y="55"/>
                  </a:lnTo>
                  <a:lnTo>
                    <a:pt x="75" y="69"/>
                  </a:lnTo>
                  <a:lnTo>
                    <a:pt x="61" y="89"/>
                  </a:lnTo>
                  <a:lnTo>
                    <a:pt x="53" y="113"/>
                  </a:lnTo>
                  <a:lnTo>
                    <a:pt x="51" y="142"/>
                  </a:lnTo>
                  <a:lnTo>
                    <a:pt x="51" y="295"/>
                  </a:lnTo>
                  <a:lnTo>
                    <a:pt x="0" y="295"/>
                  </a:lnTo>
                  <a:lnTo>
                    <a:pt x="0" y="8"/>
                  </a:lnTo>
                  <a:lnTo>
                    <a:pt x="25" y="8"/>
                  </a:lnTo>
                  <a:lnTo>
                    <a:pt x="35" y="8"/>
                  </a:lnTo>
                  <a:lnTo>
                    <a:pt x="41" y="10"/>
                  </a:lnTo>
                  <a:lnTo>
                    <a:pt x="45" y="16"/>
                  </a:lnTo>
                  <a:lnTo>
                    <a:pt x="49" y="20"/>
                  </a:lnTo>
                  <a:lnTo>
                    <a:pt x="49" y="28"/>
                  </a:lnTo>
                  <a:lnTo>
                    <a:pt x="49" y="51"/>
                  </a:lnTo>
                  <a:lnTo>
                    <a:pt x="65" y="30"/>
                  </a:lnTo>
                  <a:lnTo>
                    <a:pt x="89" y="14"/>
                  </a:lnTo>
                  <a:lnTo>
                    <a:pt x="117" y="4"/>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25"/>
            <p:cNvSpPr>
              <a:spLocks/>
            </p:cNvSpPr>
            <p:nvPr userDrawn="1"/>
          </p:nvSpPr>
          <p:spPr bwMode="auto">
            <a:xfrm>
              <a:off x="7348538" y="2152650"/>
              <a:ext cx="176213" cy="241300"/>
            </a:xfrm>
            <a:custGeom>
              <a:avLst/>
              <a:gdLst>
                <a:gd name="T0" fmla="*/ 143 w 222"/>
                <a:gd name="T1" fmla="*/ 2 h 303"/>
                <a:gd name="T2" fmla="*/ 194 w 222"/>
                <a:gd name="T3" fmla="*/ 16 h 303"/>
                <a:gd name="T4" fmla="*/ 196 w 222"/>
                <a:gd name="T5" fmla="*/ 65 h 303"/>
                <a:gd name="T6" fmla="*/ 141 w 222"/>
                <a:gd name="T7" fmla="*/ 43 h 303"/>
                <a:gd name="T8" fmla="*/ 95 w 222"/>
                <a:gd name="T9" fmla="*/ 45 h 303"/>
                <a:gd name="T10" fmla="*/ 69 w 222"/>
                <a:gd name="T11" fmla="*/ 57 h 303"/>
                <a:gd name="T12" fmla="*/ 61 w 222"/>
                <a:gd name="T13" fmla="*/ 73 h 303"/>
                <a:gd name="T14" fmla="*/ 61 w 222"/>
                <a:gd name="T15" fmla="*/ 93 h 303"/>
                <a:gd name="T16" fmla="*/ 71 w 222"/>
                <a:gd name="T17" fmla="*/ 107 h 303"/>
                <a:gd name="T18" fmla="*/ 87 w 222"/>
                <a:gd name="T19" fmla="*/ 115 h 303"/>
                <a:gd name="T20" fmla="*/ 150 w 222"/>
                <a:gd name="T21" fmla="*/ 135 h 303"/>
                <a:gd name="T22" fmla="*/ 206 w 222"/>
                <a:gd name="T23" fmla="*/ 166 h 303"/>
                <a:gd name="T24" fmla="*/ 222 w 222"/>
                <a:gd name="T25" fmla="*/ 214 h 303"/>
                <a:gd name="T26" fmla="*/ 210 w 222"/>
                <a:gd name="T27" fmla="*/ 259 h 303"/>
                <a:gd name="T28" fmla="*/ 172 w 222"/>
                <a:gd name="T29" fmla="*/ 293 h 303"/>
                <a:gd name="T30" fmla="*/ 113 w 222"/>
                <a:gd name="T31" fmla="*/ 303 h 303"/>
                <a:gd name="T32" fmla="*/ 49 w 222"/>
                <a:gd name="T33" fmla="*/ 293 h 303"/>
                <a:gd name="T34" fmla="*/ 0 w 222"/>
                <a:gd name="T35" fmla="*/ 265 h 303"/>
                <a:gd name="T36" fmla="*/ 43 w 222"/>
                <a:gd name="T37" fmla="*/ 242 h 303"/>
                <a:gd name="T38" fmla="*/ 87 w 222"/>
                <a:gd name="T39" fmla="*/ 257 h 303"/>
                <a:gd name="T40" fmla="*/ 137 w 222"/>
                <a:gd name="T41" fmla="*/ 257 h 303"/>
                <a:gd name="T42" fmla="*/ 168 w 222"/>
                <a:gd name="T43" fmla="*/ 236 h 303"/>
                <a:gd name="T44" fmla="*/ 170 w 222"/>
                <a:gd name="T45" fmla="*/ 206 h 303"/>
                <a:gd name="T46" fmla="*/ 164 w 222"/>
                <a:gd name="T47" fmla="*/ 192 h 303"/>
                <a:gd name="T48" fmla="*/ 146 w 222"/>
                <a:gd name="T49" fmla="*/ 182 h 303"/>
                <a:gd name="T50" fmla="*/ 81 w 222"/>
                <a:gd name="T51" fmla="*/ 160 h 303"/>
                <a:gd name="T52" fmla="*/ 28 w 222"/>
                <a:gd name="T53" fmla="*/ 131 h 303"/>
                <a:gd name="T54" fmla="*/ 10 w 222"/>
                <a:gd name="T55" fmla="*/ 83 h 303"/>
                <a:gd name="T56" fmla="*/ 18 w 222"/>
                <a:gd name="T57" fmla="*/ 47 h 303"/>
                <a:gd name="T58" fmla="*/ 32 w 222"/>
                <a:gd name="T59" fmla="*/ 28 h 303"/>
                <a:gd name="T60" fmla="*/ 55 w 222"/>
                <a:gd name="T61" fmla="*/ 12 h 303"/>
                <a:gd name="T62" fmla="*/ 95 w 222"/>
                <a:gd name="T63"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303">
                  <a:moveTo>
                    <a:pt x="117" y="0"/>
                  </a:moveTo>
                  <a:lnTo>
                    <a:pt x="143" y="2"/>
                  </a:lnTo>
                  <a:lnTo>
                    <a:pt x="170" y="8"/>
                  </a:lnTo>
                  <a:lnTo>
                    <a:pt x="194" y="16"/>
                  </a:lnTo>
                  <a:lnTo>
                    <a:pt x="216" y="30"/>
                  </a:lnTo>
                  <a:lnTo>
                    <a:pt x="196" y="65"/>
                  </a:lnTo>
                  <a:lnTo>
                    <a:pt x="160" y="49"/>
                  </a:lnTo>
                  <a:lnTo>
                    <a:pt x="141" y="43"/>
                  </a:lnTo>
                  <a:lnTo>
                    <a:pt x="117" y="43"/>
                  </a:lnTo>
                  <a:lnTo>
                    <a:pt x="95" y="45"/>
                  </a:lnTo>
                  <a:lnTo>
                    <a:pt x="77" y="51"/>
                  </a:lnTo>
                  <a:lnTo>
                    <a:pt x="69" y="57"/>
                  </a:lnTo>
                  <a:lnTo>
                    <a:pt x="65" y="63"/>
                  </a:lnTo>
                  <a:lnTo>
                    <a:pt x="61" y="73"/>
                  </a:lnTo>
                  <a:lnTo>
                    <a:pt x="61" y="83"/>
                  </a:lnTo>
                  <a:lnTo>
                    <a:pt x="61" y="93"/>
                  </a:lnTo>
                  <a:lnTo>
                    <a:pt x="67" y="103"/>
                  </a:lnTo>
                  <a:lnTo>
                    <a:pt x="71" y="107"/>
                  </a:lnTo>
                  <a:lnTo>
                    <a:pt x="77" y="111"/>
                  </a:lnTo>
                  <a:lnTo>
                    <a:pt x="87" y="115"/>
                  </a:lnTo>
                  <a:lnTo>
                    <a:pt x="97" y="119"/>
                  </a:lnTo>
                  <a:lnTo>
                    <a:pt x="150" y="135"/>
                  </a:lnTo>
                  <a:lnTo>
                    <a:pt x="182" y="148"/>
                  </a:lnTo>
                  <a:lnTo>
                    <a:pt x="206" y="166"/>
                  </a:lnTo>
                  <a:lnTo>
                    <a:pt x="218" y="188"/>
                  </a:lnTo>
                  <a:lnTo>
                    <a:pt x="222" y="214"/>
                  </a:lnTo>
                  <a:lnTo>
                    <a:pt x="220" y="240"/>
                  </a:lnTo>
                  <a:lnTo>
                    <a:pt x="210" y="259"/>
                  </a:lnTo>
                  <a:lnTo>
                    <a:pt x="194" y="279"/>
                  </a:lnTo>
                  <a:lnTo>
                    <a:pt x="172" y="293"/>
                  </a:lnTo>
                  <a:lnTo>
                    <a:pt x="145" y="301"/>
                  </a:lnTo>
                  <a:lnTo>
                    <a:pt x="113" y="303"/>
                  </a:lnTo>
                  <a:lnTo>
                    <a:pt x="79" y="301"/>
                  </a:lnTo>
                  <a:lnTo>
                    <a:pt x="49" y="293"/>
                  </a:lnTo>
                  <a:lnTo>
                    <a:pt x="24" y="281"/>
                  </a:lnTo>
                  <a:lnTo>
                    <a:pt x="0" y="265"/>
                  </a:lnTo>
                  <a:lnTo>
                    <a:pt x="24" y="230"/>
                  </a:lnTo>
                  <a:lnTo>
                    <a:pt x="43" y="242"/>
                  </a:lnTo>
                  <a:lnTo>
                    <a:pt x="63" y="251"/>
                  </a:lnTo>
                  <a:lnTo>
                    <a:pt x="87" y="257"/>
                  </a:lnTo>
                  <a:lnTo>
                    <a:pt x="113" y="259"/>
                  </a:lnTo>
                  <a:lnTo>
                    <a:pt x="137" y="257"/>
                  </a:lnTo>
                  <a:lnTo>
                    <a:pt x="156" y="249"/>
                  </a:lnTo>
                  <a:lnTo>
                    <a:pt x="168" y="236"/>
                  </a:lnTo>
                  <a:lnTo>
                    <a:pt x="172" y="216"/>
                  </a:lnTo>
                  <a:lnTo>
                    <a:pt x="170" y="206"/>
                  </a:lnTo>
                  <a:lnTo>
                    <a:pt x="168" y="198"/>
                  </a:lnTo>
                  <a:lnTo>
                    <a:pt x="164" y="192"/>
                  </a:lnTo>
                  <a:lnTo>
                    <a:pt x="156" y="186"/>
                  </a:lnTo>
                  <a:lnTo>
                    <a:pt x="146" y="182"/>
                  </a:lnTo>
                  <a:lnTo>
                    <a:pt x="135" y="176"/>
                  </a:lnTo>
                  <a:lnTo>
                    <a:pt x="81" y="160"/>
                  </a:lnTo>
                  <a:lnTo>
                    <a:pt x="49" y="148"/>
                  </a:lnTo>
                  <a:lnTo>
                    <a:pt x="28" y="131"/>
                  </a:lnTo>
                  <a:lnTo>
                    <a:pt x="14" y="109"/>
                  </a:lnTo>
                  <a:lnTo>
                    <a:pt x="10" y="83"/>
                  </a:lnTo>
                  <a:lnTo>
                    <a:pt x="12" y="63"/>
                  </a:lnTo>
                  <a:lnTo>
                    <a:pt x="18" y="47"/>
                  </a:lnTo>
                  <a:lnTo>
                    <a:pt x="24" y="37"/>
                  </a:lnTo>
                  <a:lnTo>
                    <a:pt x="32" y="28"/>
                  </a:lnTo>
                  <a:lnTo>
                    <a:pt x="39" y="20"/>
                  </a:lnTo>
                  <a:lnTo>
                    <a:pt x="55" y="12"/>
                  </a:lnTo>
                  <a:lnTo>
                    <a:pt x="73" y="6"/>
                  </a:lnTo>
                  <a:lnTo>
                    <a:pt x="95" y="2"/>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26"/>
            <p:cNvSpPr>
              <a:spLocks noEditPoints="1"/>
            </p:cNvSpPr>
            <p:nvPr userDrawn="1"/>
          </p:nvSpPr>
          <p:spPr bwMode="auto">
            <a:xfrm>
              <a:off x="7575550" y="2068513"/>
              <a:ext cx="42863" cy="319087"/>
            </a:xfrm>
            <a:custGeom>
              <a:avLst/>
              <a:gdLst>
                <a:gd name="T0" fmla="*/ 2 w 54"/>
                <a:gd name="T1" fmla="*/ 115 h 402"/>
                <a:gd name="T2" fmla="*/ 54 w 54"/>
                <a:gd name="T3" fmla="*/ 115 h 402"/>
                <a:gd name="T4" fmla="*/ 54 w 54"/>
                <a:gd name="T5" fmla="*/ 402 h 402"/>
                <a:gd name="T6" fmla="*/ 2 w 54"/>
                <a:gd name="T7" fmla="*/ 402 h 402"/>
                <a:gd name="T8" fmla="*/ 2 w 54"/>
                <a:gd name="T9" fmla="*/ 115 h 402"/>
                <a:gd name="T10" fmla="*/ 0 w 54"/>
                <a:gd name="T11" fmla="*/ 0 h 402"/>
                <a:gd name="T12" fmla="*/ 54 w 54"/>
                <a:gd name="T13" fmla="*/ 0 h 402"/>
                <a:gd name="T14" fmla="*/ 54 w 54"/>
                <a:gd name="T15" fmla="*/ 57 h 402"/>
                <a:gd name="T16" fmla="*/ 0 w 54"/>
                <a:gd name="T17" fmla="*/ 57 h 402"/>
                <a:gd name="T18" fmla="*/ 0 w 54"/>
                <a:gd name="T1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02">
                  <a:moveTo>
                    <a:pt x="2" y="115"/>
                  </a:moveTo>
                  <a:lnTo>
                    <a:pt x="54" y="115"/>
                  </a:lnTo>
                  <a:lnTo>
                    <a:pt x="54" y="402"/>
                  </a:lnTo>
                  <a:lnTo>
                    <a:pt x="2" y="402"/>
                  </a:lnTo>
                  <a:lnTo>
                    <a:pt x="2" y="115"/>
                  </a:lnTo>
                  <a:close/>
                  <a:moveTo>
                    <a:pt x="0" y="0"/>
                  </a:moveTo>
                  <a:lnTo>
                    <a:pt x="54" y="0"/>
                  </a:lnTo>
                  <a:lnTo>
                    <a:pt x="54"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8" name="Freeform 27"/>
            <p:cNvSpPr>
              <a:spLocks noEditPoints="1"/>
            </p:cNvSpPr>
            <p:nvPr userDrawn="1"/>
          </p:nvSpPr>
          <p:spPr bwMode="auto">
            <a:xfrm>
              <a:off x="7669213" y="2060575"/>
              <a:ext cx="219075" cy="333375"/>
            </a:xfrm>
            <a:custGeom>
              <a:avLst/>
              <a:gdLst>
                <a:gd name="T0" fmla="*/ 141 w 278"/>
                <a:gd name="T1" fmla="*/ 160 h 420"/>
                <a:gd name="T2" fmla="*/ 115 w 278"/>
                <a:gd name="T3" fmla="*/ 164 h 420"/>
                <a:gd name="T4" fmla="*/ 93 w 278"/>
                <a:gd name="T5" fmla="*/ 174 h 420"/>
                <a:gd name="T6" fmla="*/ 77 w 278"/>
                <a:gd name="T7" fmla="*/ 190 h 420"/>
                <a:gd name="T8" fmla="*/ 64 w 278"/>
                <a:gd name="T9" fmla="*/ 210 h 420"/>
                <a:gd name="T10" fmla="*/ 58 w 278"/>
                <a:gd name="T11" fmla="*/ 238 h 420"/>
                <a:gd name="T12" fmla="*/ 54 w 278"/>
                <a:gd name="T13" fmla="*/ 269 h 420"/>
                <a:gd name="T14" fmla="*/ 58 w 278"/>
                <a:gd name="T15" fmla="*/ 301 h 420"/>
                <a:gd name="T16" fmla="*/ 64 w 278"/>
                <a:gd name="T17" fmla="*/ 327 h 420"/>
                <a:gd name="T18" fmla="*/ 77 w 278"/>
                <a:gd name="T19" fmla="*/ 349 h 420"/>
                <a:gd name="T20" fmla="*/ 93 w 278"/>
                <a:gd name="T21" fmla="*/ 365 h 420"/>
                <a:gd name="T22" fmla="*/ 115 w 278"/>
                <a:gd name="T23" fmla="*/ 372 h 420"/>
                <a:gd name="T24" fmla="*/ 141 w 278"/>
                <a:gd name="T25" fmla="*/ 376 h 420"/>
                <a:gd name="T26" fmla="*/ 167 w 278"/>
                <a:gd name="T27" fmla="*/ 372 h 420"/>
                <a:gd name="T28" fmla="*/ 186 w 278"/>
                <a:gd name="T29" fmla="*/ 363 h 420"/>
                <a:gd name="T30" fmla="*/ 204 w 278"/>
                <a:gd name="T31" fmla="*/ 347 h 420"/>
                <a:gd name="T32" fmla="*/ 216 w 278"/>
                <a:gd name="T33" fmla="*/ 325 h 420"/>
                <a:gd name="T34" fmla="*/ 224 w 278"/>
                <a:gd name="T35" fmla="*/ 299 h 420"/>
                <a:gd name="T36" fmla="*/ 226 w 278"/>
                <a:gd name="T37" fmla="*/ 269 h 420"/>
                <a:gd name="T38" fmla="*/ 224 w 278"/>
                <a:gd name="T39" fmla="*/ 236 h 420"/>
                <a:gd name="T40" fmla="*/ 218 w 278"/>
                <a:gd name="T41" fmla="*/ 210 h 420"/>
                <a:gd name="T42" fmla="*/ 204 w 278"/>
                <a:gd name="T43" fmla="*/ 188 h 420"/>
                <a:gd name="T44" fmla="*/ 188 w 278"/>
                <a:gd name="T45" fmla="*/ 174 h 420"/>
                <a:gd name="T46" fmla="*/ 167 w 278"/>
                <a:gd name="T47" fmla="*/ 164 h 420"/>
                <a:gd name="T48" fmla="*/ 141 w 278"/>
                <a:gd name="T49" fmla="*/ 160 h 420"/>
                <a:gd name="T50" fmla="*/ 226 w 278"/>
                <a:gd name="T51" fmla="*/ 0 h 420"/>
                <a:gd name="T52" fmla="*/ 278 w 278"/>
                <a:gd name="T53" fmla="*/ 0 h 420"/>
                <a:gd name="T54" fmla="*/ 278 w 278"/>
                <a:gd name="T55" fmla="*/ 412 h 420"/>
                <a:gd name="T56" fmla="*/ 250 w 278"/>
                <a:gd name="T57" fmla="*/ 412 h 420"/>
                <a:gd name="T58" fmla="*/ 242 w 278"/>
                <a:gd name="T59" fmla="*/ 412 h 420"/>
                <a:gd name="T60" fmla="*/ 236 w 278"/>
                <a:gd name="T61" fmla="*/ 410 h 420"/>
                <a:gd name="T62" fmla="*/ 230 w 278"/>
                <a:gd name="T63" fmla="*/ 406 h 420"/>
                <a:gd name="T64" fmla="*/ 228 w 278"/>
                <a:gd name="T65" fmla="*/ 400 h 420"/>
                <a:gd name="T66" fmla="*/ 226 w 278"/>
                <a:gd name="T67" fmla="*/ 392 h 420"/>
                <a:gd name="T68" fmla="*/ 226 w 278"/>
                <a:gd name="T69" fmla="*/ 370 h 420"/>
                <a:gd name="T70" fmla="*/ 210 w 278"/>
                <a:gd name="T71" fmla="*/ 390 h 420"/>
                <a:gd name="T72" fmla="*/ 188 w 278"/>
                <a:gd name="T73" fmla="*/ 406 h 420"/>
                <a:gd name="T74" fmla="*/ 161 w 278"/>
                <a:gd name="T75" fmla="*/ 416 h 420"/>
                <a:gd name="T76" fmla="*/ 129 w 278"/>
                <a:gd name="T77" fmla="*/ 420 h 420"/>
                <a:gd name="T78" fmla="*/ 99 w 278"/>
                <a:gd name="T79" fmla="*/ 418 h 420"/>
                <a:gd name="T80" fmla="*/ 73 w 278"/>
                <a:gd name="T81" fmla="*/ 410 h 420"/>
                <a:gd name="T82" fmla="*/ 52 w 278"/>
                <a:gd name="T83" fmla="*/ 396 h 420"/>
                <a:gd name="T84" fmla="*/ 34 w 278"/>
                <a:gd name="T85" fmla="*/ 378 h 420"/>
                <a:gd name="T86" fmla="*/ 20 w 278"/>
                <a:gd name="T87" fmla="*/ 357 h 420"/>
                <a:gd name="T88" fmla="*/ 10 w 278"/>
                <a:gd name="T89" fmla="*/ 331 h 420"/>
                <a:gd name="T90" fmla="*/ 2 w 278"/>
                <a:gd name="T91" fmla="*/ 301 h 420"/>
                <a:gd name="T92" fmla="*/ 0 w 278"/>
                <a:gd name="T93" fmla="*/ 269 h 420"/>
                <a:gd name="T94" fmla="*/ 2 w 278"/>
                <a:gd name="T95" fmla="*/ 236 h 420"/>
                <a:gd name="T96" fmla="*/ 10 w 278"/>
                <a:gd name="T97" fmla="*/ 208 h 420"/>
                <a:gd name="T98" fmla="*/ 20 w 278"/>
                <a:gd name="T99" fmla="*/ 182 h 420"/>
                <a:gd name="T100" fmla="*/ 36 w 278"/>
                <a:gd name="T101" fmla="*/ 160 h 420"/>
                <a:gd name="T102" fmla="*/ 54 w 278"/>
                <a:gd name="T103" fmla="*/ 141 h 420"/>
                <a:gd name="T104" fmla="*/ 77 w 278"/>
                <a:gd name="T105" fmla="*/ 129 h 420"/>
                <a:gd name="T106" fmla="*/ 103 w 278"/>
                <a:gd name="T107" fmla="*/ 119 h 420"/>
                <a:gd name="T108" fmla="*/ 133 w 278"/>
                <a:gd name="T109" fmla="*/ 117 h 420"/>
                <a:gd name="T110" fmla="*/ 163 w 278"/>
                <a:gd name="T111" fmla="*/ 121 h 420"/>
                <a:gd name="T112" fmla="*/ 188 w 278"/>
                <a:gd name="T113" fmla="*/ 129 h 420"/>
                <a:gd name="T114" fmla="*/ 208 w 278"/>
                <a:gd name="T115" fmla="*/ 143 h 420"/>
                <a:gd name="T116" fmla="*/ 226 w 278"/>
                <a:gd name="T117" fmla="*/ 162 h 420"/>
                <a:gd name="T118" fmla="*/ 226 w 278"/>
                <a:gd name="T119"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 h="420">
                  <a:moveTo>
                    <a:pt x="141" y="160"/>
                  </a:moveTo>
                  <a:lnTo>
                    <a:pt x="115" y="164"/>
                  </a:lnTo>
                  <a:lnTo>
                    <a:pt x="93" y="174"/>
                  </a:lnTo>
                  <a:lnTo>
                    <a:pt x="77" y="190"/>
                  </a:lnTo>
                  <a:lnTo>
                    <a:pt x="64" y="210"/>
                  </a:lnTo>
                  <a:lnTo>
                    <a:pt x="58" y="238"/>
                  </a:lnTo>
                  <a:lnTo>
                    <a:pt x="54" y="269"/>
                  </a:lnTo>
                  <a:lnTo>
                    <a:pt x="58" y="301"/>
                  </a:lnTo>
                  <a:lnTo>
                    <a:pt x="64" y="327"/>
                  </a:lnTo>
                  <a:lnTo>
                    <a:pt x="77" y="349"/>
                  </a:lnTo>
                  <a:lnTo>
                    <a:pt x="93" y="365"/>
                  </a:lnTo>
                  <a:lnTo>
                    <a:pt x="115" y="372"/>
                  </a:lnTo>
                  <a:lnTo>
                    <a:pt x="141" y="376"/>
                  </a:lnTo>
                  <a:lnTo>
                    <a:pt x="167" y="372"/>
                  </a:lnTo>
                  <a:lnTo>
                    <a:pt x="186" y="363"/>
                  </a:lnTo>
                  <a:lnTo>
                    <a:pt x="204" y="347"/>
                  </a:lnTo>
                  <a:lnTo>
                    <a:pt x="216" y="325"/>
                  </a:lnTo>
                  <a:lnTo>
                    <a:pt x="224" y="299"/>
                  </a:lnTo>
                  <a:lnTo>
                    <a:pt x="226" y="269"/>
                  </a:lnTo>
                  <a:lnTo>
                    <a:pt x="224" y="236"/>
                  </a:lnTo>
                  <a:lnTo>
                    <a:pt x="218" y="210"/>
                  </a:lnTo>
                  <a:lnTo>
                    <a:pt x="204" y="188"/>
                  </a:lnTo>
                  <a:lnTo>
                    <a:pt x="188" y="174"/>
                  </a:lnTo>
                  <a:lnTo>
                    <a:pt x="167" y="164"/>
                  </a:lnTo>
                  <a:lnTo>
                    <a:pt x="141" y="160"/>
                  </a:lnTo>
                  <a:close/>
                  <a:moveTo>
                    <a:pt x="226" y="0"/>
                  </a:moveTo>
                  <a:lnTo>
                    <a:pt x="278" y="0"/>
                  </a:lnTo>
                  <a:lnTo>
                    <a:pt x="278" y="412"/>
                  </a:lnTo>
                  <a:lnTo>
                    <a:pt x="250" y="412"/>
                  </a:lnTo>
                  <a:lnTo>
                    <a:pt x="242" y="412"/>
                  </a:lnTo>
                  <a:lnTo>
                    <a:pt x="236" y="410"/>
                  </a:lnTo>
                  <a:lnTo>
                    <a:pt x="230" y="406"/>
                  </a:lnTo>
                  <a:lnTo>
                    <a:pt x="228" y="400"/>
                  </a:lnTo>
                  <a:lnTo>
                    <a:pt x="226" y="392"/>
                  </a:lnTo>
                  <a:lnTo>
                    <a:pt x="226" y="370"/>
                  </a:lnTo>
                  <a:lnTo>
                    <a:pt x="210" y="390"/>
                  </a:lnTo>
                  <a:lnTo>
                    <a:pt x="188" y="406"/>
                  </a:lnTo>
                  <a:lnTo>
                    <a:pt x="161" y="416"/>
                  </a:lnTo>
                  <a:lnTo>
                    <a:pt x="129" y="420"/>
                  </a:lnTo>
                  <a:lnTo>
                    <a:pt x="99" y="418"/>
                  </a:lnTo>
                  <a:lnTo>
                    <a:pt x="73" y="410"/>
                  </a:lnTo>
                  <a:lnTo>
                    <a:pt x="52" y="396"/>
                  </a:lnTo>
                  <a:lnTo>
                    <a:pt x="34" y="378"/>
                  </a:lnTo>
                  <a:lnTo>
                    <a:pt x="20" y="357"/>
                  </a:lnTo>
                  <a:lnTo>
                    <a:pt x="10" y="331"/>
                  </a:lnTo>
                  <a:lnTo>
                    <a:pt x="2" y="301"/>
                  </a:lnTo>
                  <a:lnTo>
                    <a:pt x="0" y="269"/>
                  </a:lnTo>
                  <a:lnTo>
                    <a:pt x="2" y="236"/>
                  </a:lnTo>
                  <a:lnTo>
                    <a:pt x="10" y="208"/>
                  </a:lnTo>
                  <a:lnTo>
                    <a:pt x="20" y="182"/>
                  </a:lnTo>
                  <a:lnTo>
                    <a:pt x="36" y="160"/>
                  </a:lnTo>
                  <a:lnTo>
                    <a:pt x="54" y="141"/>
                  </a:lnTo>
                  <a:lnTo>
                    <a:pt x="77" y="129"/>
                  </a:lnTo>
                  <a:lnTo>
                    <a:pt x="103" y="119"/>
                  </a:lnTo>
                  <a:lnTo>
                    <a:pt x="133" y="117"/>
                  </a:lnTo>
                  <a:lnTo>
                    <a:pt x="163" y="121"/>
                  </a:lnTo>
                  <a:lnTo>
                    <a:pt x="188" y="129"/>
                  </a:lnTo>
                  <a:lnTo>
                    <a:pt x="208" y="143"/>
                  </a:lnTo>
                  <a:lnTo>
                    <a:pt x="226" y="162"/>
                  </a:lnTo>
                  <a:lnTo>
                    <a:pt x="2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0" name="Freeform 29"/>
            <p:cNvSpPr>
              <a:spLocks noEditPoints="1"/>
            </p:cNvSpPr>
            <p:nvPr userDrawn="1"/>
          </p:nvSpPr>
          <p:spPr bwMode="auto">
            <a:xfrm>
              <a:off x="7940675" y="2152650"/>
              <a:ext cx="204788" cy="241300"/>
            </a:xfrm>
            <a:custGeom>
              <a:avLst/>
              <a:gdLst>
                <a:gd name="T0" fmla="*/ 139 w 258"/>
                <a:gd name="T1" fmla="*/ 43 h 303"/>
                <a:gd name="T2" fmla="*/ 117 w 258"/>
                <a:gd name="T3" fmla="*/ 45 h 303"/>
                <a:gd name="T4" fmla="*/ 97 w 258"/>
                <a:gd name="T5" fmla="*/ 51 h 303"/>
                <a:gd name="T6" fmla="*/ 81 w 258"/>
                <a:gd name="T7" fmla="*/ 65 h 303"/>
                <a:gd name="T8" fmla="*/ 67 w 258"/>
                <a:gd name="T9" fmla="*/ 81 h 303"/>
                <a:gd name="T10" fmla="*/ 57 w 258"/>
                <a:gd name="T11" fmla="*/ 101 h 303"/>
                <a:gd name="T12" fmla="*/ 54 w 258"/>
                <a:gd name="T13" fmla="*/ 125 h 303"/>
                <a:gd name="T14" fmla="*/ 208 w 258"/>
                <a:gd name="T15" fmla="*/ 125 h 303"/>
                <a:gd name="T16" fmla="*/ 208 w 258"/>
                <a:gd name="T17" fmla="*/ 121 h 303"/>
                <a:gd name="T18" fmla="*/ 206 w 258"/>
                <a:gd name="T19" fmla="*/ 97 h 303"/>
                <a:gd name="T20" fmla="*/ 200 w 258"/>
                <a:gd name="T21" fmla="*/ 77 h 303"/>
                <a:gd name="T22" fmla="*/ 190 w 258"/>
                <a:gd name="T23" fmla="*/ 63 h 303"/>
                <a:gd name="T24" fmla="*/ 176 w 258"/>
                <a:gd name="T25" fmla="*/ 51 h 303"/>
                <a:gd name="T26" fmla="*/ 161 w 258"/>
                <a:gd name="T27" fmla="*/ 45 h 303"/>
                <a:gd name="T28" fmla="*/ 139 w 258"/>
                <a:gd name="T29" fmla="*/ 43 h 303"/>
                <a:gd name="T30" fmla="*/ 139 w 258"/>
                <a:gd name="T31" fmla="*/ 0 h 303"/>
                <a:gd name="T32" fmla="*/ 166 w 258"/>
                <a:gd name="T33" fmla="*/ 2 h 303"/>
                <a:gd name="T34" fmla="*/ 190 w 258"/>
                <a:gd name="T35" fmla="*/ 10 h 303"/>
                <a:gd name="T36" fmla="*/ 210 w 258"/>
                <a:gd name="T37" fmla="*/ 22 h 303"/>
                <a:gd name="T38" fmla="*/ 226 w 258"/>
                <a:gd name="T39" fmla="*/ 35 h 303"/>
                <a:gd name="T40" fmla="*/ 240 w 258"/>
                <a:gd name="T41" fmla="*/ 55 h 303"/>
                <a:gd name="T42" fmla="*/ 250 w 258"/>
                <a:gd name="T43" fmla="*/ 77 h 303"/>
                <a:gd name="T44" fmla="*/ 256 w 258"/>
                <a:gd name="T45" fmla="*/ 103 h 303"/>
                <a:gd name="T46" fmla="*/ 258 w 258"/>
                <a:gd name="T47" fmla="*/ 131 h 303"/>
                <a:gd name="T48" fmla="*/ 254 w 258"/>
                <a:gd name="T49" fmla="*/ 164 h 303"/>
                <a:gd name="T50" fmla="*/ 52 w 258"/>
                <a:gd name="T51" fmla="*/ 164 h 303"/>
                <a:gd name="T52" fmla="*/ 55 w 258"/>
                <a:gd name="T53" fmla="*/ 192 h 303"/>
                <a:gd name="T54" fmla="*/ 65 w 258"/>
                <a:gd name="T55" fmla="*/ 216 h 303"/>
                <a:gd name="T56" fmla="*/ 79 w 258"/>
                <a:gd name="T57" fmla="*/ 236 h 303"/>
                <a:gd name="T58" fmla="*/ 99 w 258"/>
                <a:gd name="T59" fmla="*/ 248 h 303"/>
                <a:gd name="T60" fmla="*/ 123 w 258"/>
                <a:gd name="T61" fmla="*/ 255 h 303"/>
                <a:gd name="T62" fmla="*/ 151 w 258"/>
                <a:gd name="T63" fmla="*/ 259 h 303"/>
                <a:gd name="T64" fmla="*/ 180 w 258"/>
                <a:gd name="T65" fmla="*/ 255 h 303"/>
                <a:gd name="T66" fmla="*/ 204 w 258"/>
                <a:gd name="T67" fmla="*/ 249 h 303"/>
                <a:gd name="T68" fmla="*/ 224 w 258"/>
                <a:gd name="T69" fmla="*/ 236 h 303"/>
                <a:gd name="T70" fmla="*/ 246 w 258"/>
                <a:gd name="T71" fmla="*/ 269 h 303"/>
                <a:gd name="T72" fmla="*/ 226 w 258"/>
                <a:gd name="T73" fmla="*/ 285 h 303"/>
                <a:gd name="T74" fmla="*/ 202 w 258"/>
                <a:gd name="T75" fmla="*/ 295 h 303"/>
                <a:gd name="T76" fmla="*/ 176 w 258"/>
                <a:gd name="T77" fmla="*/ 301 h 303"/>
                <a:gd name="T78" fmla="*/ 147 w 258"/>
                <a:gd name="T79" fmla="*/ 303 h 303"/>
                <a:gd name="T80" fmla="*/ 115 w 258"/>
                <a:gd name="T81" fmla="*/ 301 h 303"/>
                <a:gd name="T82" fmla="*/ 85 w 258"/>
                <a:gd name="T83" fmla="*/ 293 h 303"/>
                <a:gd name="T84" fmla="*/ 61 w 258"/>
                <a:gd name="T85" fmla="*/ 281 h 303"/>
                <a:gd name="T86" fmla="*/ 40 w 258"/>
                <a:gd name="T87" fmla="*/ 263 h 303"/>
                <a:gd name="T88" fmla="*/ 24 w 258"/>
                <a:gd name="T89" fmla="*/ 242 h 303"/>
                <a:gd name="T90" fmla="*/ 10 w 258"/>
                <a:gd name="T91" fmla="*/ 216 h 303"/>
                <a:gd name="T92" fmla="*/ 2 w 258"/>
                <a:gd name="T93" fmla="*/ 184 h 303"/>
                <a:gd name="T94" fmla="*/ 0 w 258"/>
                <a:gd name="T95" fmla="*/ 148 h 303"/>
                <a:gd name="T96" fmla="*/ 2 w 258"/>
                <a:gd name="T97" fmla="*/ 115 h 303"/>
                <a:gd name="T98" fmla="*/ 10 w 258"/>
                <a:gd name="T99" fmla="*/ 85 h 303"/>
                <a:gd name="T100" fmla="*/ 24 w 258"/>
                <a:gd name="T101" fmla="*/ 59 h 303"/>
                <a:gd name="T102" fmla="*/ 40 w 258"/>
                <a:gd name="T103" fmla="*/ 39 h 303"/>
                <a:gd name="T104" fmla="*/ 59 w 258"/>
                <a:gd name="T105" fmla="*/ 22 h 303"/>
                <a:gd name="T106" fmla="*/ 83 w 258"/>
                <a:gd name="T107" fmla="*/ 10 h 303"/>
                <a:gd name="T108" fmla="*/ 109 w 258"/>
                <a:gd name="T109" fmla="*/ 2 h 303"/>
                <a:gd name="T110" fmla="*/ 139 w 258"/>
                <a:gd name="T11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303">
                  <a:moveTo>
                    <a:pt x="139" y="43"/>
                  </a:moveTo>
                  <a:lnTo>
                    <a:pt x="117" y="45"/>
                  </a:lnTo>
                  <a:lnTo>
                    <a:pt x="97" y="51"/>
                  </a:lnTo>
                  <a:lnTo>
                    <a:pt x="81" y="65"/>
                  </a:lnTo>
                  <a:lnTo>
                    <a:pt x="67" y="81"/>
                  </a:lnTo>
                  <a:lnTo>
                    <a:pt x="57" y="101"/>
                  </a:lnTo>
                  <a:lnTo>
                    <a:pt x="54" y="125"/>
                  </a:lnTo>
                  <a:lnTo>
                    <a:pt x="208" y="125"/>
                  </a:lnTo>
                  <a:lnTo>
                    <a:pt x="208" y="121"/>
                  </a:lnTo>
                  <a:lnTo>
                    <a:pt x="206" y="97"/>
                  </a:lnTo>
                  <a:lnTo>
                    <a:pt x="200" y="77"/>
                  </a:lnTo>
                  <a:lnTo>
                    <a:pt x="190" y="63"/>
                  </a:lnTo>
                  <a:lnTo>
                    <a:pt x="176" y="51"/>
                  </a:lnTo>
                  <a:lnTo>
                    <a:pt x="161" y="45"/>
                  </a:lnTo>
                  <a:lnTo>
                    <a:pt x="139" y="43"/>
                  </a:lnTo>
                  <a:close/>
                  <a:moveTo>
                    <a:pt x="139" y="0"/>
                  </a:moveTo>
                  <a:lnTo>
                    <a:pt x="166" y="2"/>
                  </a:lnTo>
                  <a:lnTo>
                    <a:pt x="190" y="10"/>
                  </a:lnTo>
                  <a:lnTo>
                    <a:pt x="210" y="22"/>
                  </a:lnTo>
                  <a:lnTo>
                    <a:pt x="226" y="35"/>
                  </a:lnTo>
                  <a:lnTo>
                    <a:pt x="240" y="55"/>
                  </a:lnTo>
                  <a:lnTo>
                    <a:pt x="250" y="77"/>
                  </a:lnTo>
                  <a:lnTo>
                    <a:pt x="256" y="103"/>
                  </a:lnTo>
                  <a:lnTo>
                    <a:pt x="258" y="131"/>
                  </a:lnTo>
                  <a:lnTo>
                    <a:pt x="254" y="164"/>
                  </a:lnTo>
                  <a:lnTo>
                    <a:pt x="52" y="164"/>
                  </a:lnTo>
                  <a:lnTo>
                    <a:pt x="55" y="192"/>
                  </a:lnTo>
                  <a:lnTo>
                    <a:pt x="65" y="216"/>
                  </a:lnTo>
                  <a:lnTo>
                    <a:pt x="79" y="236"/>
                  </a:lnTo>
                  <a:lnTo>
                    <a:pt x="99" y="248"/>
                  </a:lnTo>
                  <a:lnTo>
                    <a:pt x="123" y="255"/>
                  </a:lnTo>
                  <a:lnTo>
                    <a:pt x="151" y="259"/>
                  </a:lnTo>
                  <a:lnTo>
                    <a:pt x="180" y="255"/>
                  </a:lnTo>
                  <a:lnTo>
                    <a:pt x="204" y="249"/>
                  </a:lnTo>
                  <a:lnTo>
                    <a:pt x="224" y="236"/>
                  </a:lnTo>
                  <a:lnTo>
                    <a:pt x="246" y="269"/>
                  </a:lnTo>
                  <a:lnTo>
                    <a:pt x="226" y="285"/>
                  </a:lnTo>
                  <a:lnTo>
                    <a:pt x="202" y="295"/>
                  </a:lnTo>
                  <a:lnTo>
                    <a:pt x="176" y="301"/>
                  </a:lnTo>
                  <a:lnTo>
                    <a:pt x="147" y="303"/>
                  </a:lnTo>
                  <a:lnTo>
                    <a:pt x="115" y="301"/>
                  </a:lnTo>
                  <a:lnTo>
                    <a:pt x="85" y="293"/>
                  </a:lnTo>
                  <a:lnTo>
                    <a:pt x="61" y="281"/>
                  </a:lnTo>
                  <a:lnTo>
                    <a:pt x="40" y="263"/>
                  </a:lnTo>
                  <a:lnTo>
                    <a:pt x="24" y="242"/>
                  </a:lnTo>
                  <a:lnTo>
                    <a:pt x="10" y="216"/>
                  </a:lnTo>
                  <a:lnTo>
                    <a:pt x="2" y="184"/>
                  </a:lnTo>
                  <a:lnTo>
                    <a:pt x="0" y="148"/>
                  </a:lnTo>
                  <a:lnTo>
                    <a:pt x="2" y="115"/>
                  </a:lnTo>
                  <a:lnTo>
                    <a:pt x="10" y="85"/>
                  </a:lnTo>
                  <a:lnTo>
                    <a:pt x="24" y="59"/>
                  </a:lnTo>
                  <a:lnTo>
                    <a:pt x="40" y="39"/>
                  </a:lnTo>
                  <a:lnTo>
                    <a:pt x="59" y="22"/>
                  </a:lnTo>
                  <a:lnTo>
                    <a:pt x="83" y="10"/>
                  </a:lnTo>
                  <a:lnTo>
                    <a:pt x="109"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4072081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PACER">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13228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4"/>
            <a:ext cx="2133600" cy="273844"/>
          </a:xfrm>
          <a:prstGeom prst="rect">
            <a:avLst/>
          </a:prstGeom>
        </p:spPr>
        <p:txBody>
          <a:bodyPr/>
          <a:lstStyle/>
          <a:p>
            <a:pPr defTabSz="457178"/>
            <a:endParaRPr lang="en-US" dirty="0">
              <a:solidFill>
                <a:prstClr val="black"/>
              </a:solidFill>
            </a:endParaRPr>
          </a:p>
        </p:txBody>
      </p:sp>
      <p:sp>
        <p:nvSpPr>
          <p:cNvPr id="5" name="Footer Placeholder 4"/>
          <p:cNvSpPr>
            <a:spLocks noGrp="1"/>
          </p:cNvSpPr>
          <p:nvPr>
            <p:ph type="ftr" sz="quarter" idx="11"/>
          </p:nvPr>
        </p:nvSpPr>
        <p:spPr>
          <a:xfrm>
            <a:off x="3124200" y="4824387"/>
            <a:ext cx="2895600" cy="273844"/>
          </a:xfrm>
          <a:prstGeom prst="rect">
            <a:avLst/>
          </a:prstGeom>
        </p:spPr>
        <p:txBody>
          <a:bodyPr/>
          <a:lstStyle/>
          <a:p>
            <a:pPr defTabSz="457178"/>
            <a:endParaRPr lang="en-US" dirty="0">
              <a:solidFill>
                <a:prstClr val="black"/>
              </a:solidFill>
            </a:endParaRPr>
          </a:p>
        </p:txBody>
      </p:sp>
      <p:sp>
        <p:nvSpPr>
          <p:cNvPr id="7" name="Title 6"/>
          <p:cNvSpPr>
            <a:spLocks noGrp="1"/>
          </p:cNvSpPr>
          <p:nvPr>
            <p:ph type="title" hasCustomPrompt="1"/>
          </p:nvPr>
        </p:nvSpPr>
        <p:spPr/>
        <p:txBody>
          <a:bodyPr/>
          <a:lstStyle>
            <a:lvl1pPr>
              <a:defRPr/>
            </a:lvl1pPr>
          </a:lstStyle>
          <a:p>
            <a:r>
              <a:rPr lang="en-US" dirty="0" err="1"/>
              <a:t>28pt</a:t>
            </a:r>
            <a:r>
              <a:rPr lang="en-US" dirty="0"/>
              <a:t> Arial Headline</a:t>
            </a:r>
          </a:p>
        </p:txBody>
      </p:sp>
      <p:sp>
        <p:nvSpPr>
          <p:cNvPr id="8" name="Content Placeholder 7"/>
          <p:cNvSpPr>
            <a:spLocks noGrp="1"/>
          </p:cNvSpPr>
          <p:nvPr>
            <p:ph sz="quarter" idx="13" hasCustomPrompt="1"/>
          </p:nvPr>
        </p:nvSpPr>
        <p:spPr>
          <a:xfrm>
            <a:off x="455614" y="1203327"/>
            <a:ext cx="8228012" cy="3425825"/>
          </a:xfrm>
        </p:spPr>
        <p:txBody>
          <a:bodyPr/>
          <a:lstStyle/>
          <a:p>
            <a:pPr lvl="0"/>
            <a:r>
              <a:rPr lang="en-US" dirty="0" err="1"/>
              <a:t>18pt</a:t>
            </a:r>
            <a:r>
              <a:rPr lang="en-US" dirty="0"/>
              <a:t> Arial body text</a:t>
            </a:r>
          </a:p>
          <a:p>
            <a:pPr lvl="1"/>
            <a:r>
              <a:rPr lang="en-US" dirty="0" err="1"/>
              <a:t>16pt</a:t>
            </a:r>
            <a:r>
              <a:rPr lang="en-US" dirty="0"/>
              <a:t> Arial bullet one</a:t>
            </a:r>
          </a:p>
          <a:p>
            <a:pPr lvl="2"/>
            <a:r>
              <a:rPr lang="en-US" dirty="0" err="1"/>
              <a:t>16pt</a:t>
            </a:r>
            <a:r>
              <a:rPr lang="en-US" dirty="0"/>
              <a:t> Arial sub-bullet</a:t>
            </a:r>
          </a:p>
          <a:p>
            <a:pPr lvl="3"/>
            <a:r>
              <a:rPr lang="en-US" dirty="0" err="1"/>
              <a:t>14pt</a:t>
            </a:r>
            <a:r>
              <a:rPr lang="en-US" dirty="0"/>
              <a:t> Arial fourth level</a:t>
            </a:r>
          </a:p>
          <a:p>
            <a:pPr lvl="4"/>
            <a:r>
              <a:rPr lang="en-US" dirty="0" err="1"/>
              <a:t>14pt</a:t>
            </a:r>
            <a:r>
              <a:rPr lang="en-US" dirty="0"/>
              <a:t> Arial fifth level</a:t>
            </a:r>
          </a:p>
        </p:txBody>
      </p:sp>
    </p:spTree>
    <p:extLst>
      <p:ext uri="{BB962C8B-B14F-4D97-AF65-F5344CB8AC3E}">
        <p14:creationId xmlns:p14="http://schemas.microsoft.com/office/powerpoint/2010/main" val="25559271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552E87B8-BA1C-43DC-9539-CD9635B8611D}" type="datetimeFigureOut">
              <a:rPr lang="en-US" smtClean="0"/>
              <a:t>4/30/2019</a:t>
            </a:fld>
            <a:endParaRPr lang="en-US" dirty="0"/>
          </a:p>
        </p:txBody>
      </p:sp>
      <p:sp>
        <p:nvSpPr>
          <p:cNvPr id="5" name="Footer Placeholder 4"/>
          <p:cNvSpPr>
            <a:spLocks noGrp="1"/>
          </p:cNvSpPr>
          <p:nvPr>
            <p:ph type="ftr" sz="quarter" idx="11"/>
          </p:nvPr>
        </p:nvSpPr>
        <p:spPr>
          <a:xfrm>
            <a:off x="3027363" y="4886191"/>
            <a:ext cx="3086100" cy="196208"/>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842605"/>
            <a:ext cx="128642" cy="123159"/>
          </a:xfrm>
          <a:prstGeom prst="rect">
            <a:avLst/>
          </a:prstGeom>
        </p:spPr>
        <p:txBody>
          <a:bodyPr/>
          <a:lstStyle/>
          <a:p>
            <a:fld id="{FDBAA907-B985-49E6-AE0B-9216E643C6DC}" type="slidenum">
              <a:rPr lang="en-US" smtClean="0"/>
              <a:t>‹#›</a:t>
            </a:fld>
            <a:endParaRPr lang="en-US" dirty="0"/>
          </a:p>
        </p:txBody>
      </p:sp>
    </p:spTree>
    <p:extLst>
      <p:ext uri="{BB962C8B-B14F-4D97-AF65-F5344CB8AC3E}">
        <p14:creationId xmlns:p14="http://schemas.microsoft.com/office/powerpoint/2010/main" val="16907031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_No body copy">
  <p:cSld name="Header_No body copy">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274319" y="265272"/>
            <a:ext cx="7955400" cy="664800"/>
          </a:xfrm>
          <a:prstGeom prst="rect">
            <a:avLst/>
          </a:prstGeom>
          <a:noFill/>
          <a:ln>
            <a:noFill/>
          </a:ln>
        </p:spPr>
        <p:txBody>
          <a:bodyPr spcFirstLastPara="1" wrap="square" lIns="0" tIns="45700" rIns="0" bIns="45700" anchor="t" anchorCtr="0"/>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10"/>
          <p:cNvSpPr txBox="1">
            <a:spLocks noGrp="1"/>
          </p:cNvSpPr>
          <p:nvPr>
            <p:ph type="body" idx="1"/>
          </p:nvPr>
        </p:nvSpPr>
        <p:spPr>
          <a:xfrm>
            <a:off x="285750" y="1200150"/>
            <a:ext cx="8572500" cy="3314700"/>
          </a:xfrm>
          <a:prstGeom prst="rect">
            <a:avLst/>
          </a:prstGeom>
          <a:noFill/>
          <a:ln>
            <a:noFill/>
          </a:ln>
        </p:spPr>
        <p:txBody>
          <a:bodyPr spcFirstLastPara="1" wrap="square" lIns="0" tIns="0" rIns="0" bIns="0" anchor="t" anchorCtr="0"/>
          <a:lstStyle>
            <a:lvl1pPr marL="457200" marR="0" lvl="0" indent="-342900" algn="l" rtl="0">
              <a:lnSpc>
                <a:spcPct val="100000"/>
              </a:lnSpc>
              <a:spcBef>
                <a:spcPts val="1200"/>
              </a:spcBef>
              <a:spcAft>
                <a:spcPts val="0"/>
              </a:spcAft>
              <a:buClr>
                <a:srgbClr val="808080"/>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00000"/>
              </a:lnSpc>
              <a:spcBef>
                <a:spcPts val="300"/>
              </a:spcBef>
              <a:spcAft>
                <a:spcPts val="0"/>
              </a:spcAft>
              <a:buClr>
                <a:srgbClr val="808080"/>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298450" algn="l" rtl="0">
              <a:lnSpc>
                <a:spcPct val="100000"/>
              </a:lnSpc>
              <a:spcBef>
                <a:spcPts val="300"/>
              </a:spcBef>
              <a:spcAft>
                <a:spcPts val="0"/>
              </a:spcAft>
              <a:buClr>
                <a:srgbClr val="808080"/>
              </a:buClr>
              <a:buSzPts val="1100"/>
              <a:buFont typeface="Arial"/>
              <a:buChar char="▪"/>
              <a:defRPr sz="1100" b="0" i="0" u="none" strike="noStrike" cap="none">
                <a:solidFill>
                  <a:schemeClr val="lt2"/>
                </a:solidFill>
                <a:latin typeface="Arial"/>
                <a:ea typeface="Arial"/>
                <a:cs typeface="Arial"/>
                <a:sym typeface="Arial"/>
              </a:defRPr>
            </a:lvl3pPr>
            <a:lvl4pPr marL="1828800" marR="0" lvl="3" indent="-285750"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144">
          <p15:clr>
            <a:srgbClr val="FBAE40"/>
          </p15:clr>
        </p15:guide>
        <p15:guide id="2" orient="horz" pos="75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p:nvPr/>
        </p:nvSpPr>
        <p:spPr>
          <a:xfrm>
            <a:off x="8750250" y="4943352"/>
            <a:ext cx="368400" cy="831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fld id="{00000000-1234-1234-1234-123412341234}" type="slidenum">
              <a:rPr lang="en" sz="600" b="0" i="0" u="none" strike="noStrike" cap="none">
                <a:solidFill>
                  <a:srgbClr val="808080"/>
                </a:solidFill>
                <a:latin typeface="Arial"/>
                <a:ea typeface="Arial"/>
                <a:cs typeface="Arial"/>
                <a:sym typeface="Arial"/>
              </a:rPr>
              <a:t>‹#›</a:t>
            </a:fld>
            <a:endParaRPr sz="600" b="0" i="0" u="none" strike="noStrike" cap="none">
              <a:solidFill>
                <a:srgbClr val="808080"/>
              </a:solidFill>
              <a:latin typeface="Arial"/>
              <a:ea typeface="Arial"/>
              <a:cs typeface="Arial"/>
              <a:sym typeface="Arial"/>
            </a:endParaRPr>
          </a:p>
        </p:txBody>
      </p:sp>
      <p:pic>
        <p:nvPicPr>
          <p:cNvPr id="7" name="Google Shape;7;p1"/>
          <p:cNvPicPr preferRelativeResize="0"/>
          <p:nvPr/>
        </p:nvPicPr>
        <p:blipFill rotWithShape="1">
          <a:blip r:embed="rId35">
            <a:alphaModFix/>
          </a:blip>
          <a:srcRect/>
          <a:stretch/>
        </p:blipFill>
        <p:spPr>
          <a:xfrm>
            <a:off x="7121580" y="4899557"/>
            <a:ext cx="1552468" cy="170670"/>
          </a:xfrm>
          <a:prstGeom prst="rect">
            <a:avLst/>
          </a:prstGeom>
          <a:noFill/>
          <a:ln>
            <a:noFill/>
          </a:ln>
        </p:spPr>
      </p:pic>
      <p:pic>
        <p:nvPicPr>
          <p:cNvPr id="8" name="Google Shape;8;p1"/>
          <p:cNvPicPr preferRelativeResize="0"/>
          <p:nvPr/>
        </p:nvPicPr>
        <p:blipFill>
          <a:blip r:embed="rId36">
            <a:alphaModFix/>
          </a:blip>
          <a:stretch>
            <a:fillRect/>
          </a:stretch>
        </p:blipFill>
        <p:spPr>
          <a:xfrm>
            <a:off x="209559" y="4833664"/>
            <a:ext cx="658495" cy="3024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 id="2147483663" r:id="rId15"/>
    <p:sldLayoutId id="2147483664" r:id="rId16"/>
    <p:sldLayoutId id="2147483665"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Lst>
  <mc:AlternateContent xmlns:mc="http://schemas.openxmlformats.org/markup-compatibility/2006" xmlns:p14="http://schemas.microsoft.com/office/powerpoint/2010/main">
    <mc:Choice Requires="p14">
      <p:transition spd="slow" p14:dur="125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A6572-FD2D-534D-B53D-06777BAD67C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34A3-827B-A94F-9324-25238FC7503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7C5DC-836C-DF45-89A4-5D6AF0CE170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9B56FEE-4626-AE48-B47D-9D015C290A2C}" type="datetimeFigureOut">
              <a:rPr lang="en-US" smtClean="0"/>
              <a:t>4/30/2019</a:t>
            </a:fld>
            <a:endParaRPr lang="en-US"/>
          </a:p>
        </p:txBody>
      </p:sp>
      <p:sp>
        <p:nvSpPr>
          <p:cNvPr id="5" name="Footer Placeholder 4">
            <a:extLst>
              <a:ext uri="{FF2B5EF4-FFF2-40B4-BE49-F238E27FC236}">
                <a16:creationId xmlns:a16="http://schemas.microsoft.com/office/drawing/2014/main" id="{F3CAD504-28E3-5F44-A2E5-AED17AD9484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DDF461-8E9A-C842-8482-655D2CF55DC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4A309F-2F95-844A-9970-2D4A428A907D}" type="slidenum">
              <a:rPr lang="en-US" smtClean="0"/>
              <a:t>‹#›</a:t>
            </a:fld>
            <a:endParaRPr lang="en-US"/>
          </a:p>
        </p:txBody>
      </p:sp>
    </p:spTree>
    <p:extLst>
      <p:ext uri="{BB962C8B-B14F-4D97-AF65-F5344CB8AC3E}">
        <p14:creationId xmlns:p14="http://schemas.microsoft.com/office/powerpoint/2010/main" val="3643765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p:nvPr/>
        </p:nvSpPr>
        <p:spPr>
          <a:xfrm>
            <a:off x="0" y="4805172"/>
            <a:ext cx="9144000" cy="338328"/>
          </a:xfrm>
          <a:prstGeom prst="rect">
            <a:avLst/>
          </a:prstGeom>
          <a:gradFill>
            <a:gsLst>
              <a:gs pos="32000">
                <a:srgbClr val="003C71"/>
              </a:gs>
              <a:gs pos="95000">
                <a:srgbClr val="009FDF"/>
              </a:gs>
              <a:gs pos="78000">
                <a:srgbClr val="0071C5"/>
              </a:gs>
            </a:gsLst>
            <a:lin ang="1986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p:cNvCxnSpPr/>
          <p:nvPr/>
        </p:nvCxnSpPr>
        <p:spPr>
          <a:xfrm>
            <a:off x="8725284" y="4887147"/>
            <a:ext cx="0" cy="178594"/>
          </a:xfrm>
          <a:prstGeom prst="line">
            <a:avLst/>
          </a:prstGeom>
          <a:ln w="3175">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353963" y="228525"/>
            <a:ext cx="8436076" cy="523220"/>
          </a:xfrm>
          <a:prstGeom prst="rect">
            <a:avLst/>
          </a:prstGeom>
        </p:spPr>
        <p:txBody>
          <a:bodyPr vert="horz" lIns="91440" tIns="45720" rIns="9144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353963" y="1168843"/>
            <a:ext cx="8436076" cy="321383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48345" y="4914889"/>
            <a:ext cx="128240" cy="123111"/>
          </a:xfrm>
          <a:prstGeom prst="rect">
            <a:avLst/>
          </a:prstGeom>
          <a:noFill/>
          <a:ln w="50800" algn="ctr">
            <a:noFill/>
            <a:miter lim="800000"/>
            <a:headEnd type="none" w="sm" len="sm"/>
            <a:tailEnd type="none" w="sm" len="sm"/>
          </a:ln>
          <a:effectLst/>
        </p:spPr>
        <p:txBody>
          <a:bodyPr wrap="none" lIns="0" tIns="0" rIns="0" bIns="0" anchor="ctr" anchorCtr="0">
            <a:spAutoFit/>
          </a:bodyPr>
          <a:lstStyle>
            <a:lvl1pPr algn="l">
              <a:defRPr lang="en-US" sz="800" smtClean="0">
                <a:solidFill>
                  <a:srgbClr val="FFFFFF"/>
                </a:solidFill>
                <a:latin typeface="+mn-lt"/>
                <a:cs typeface="Arial" panose="020B0604020202020204" pitchFamily="34" charset="0"/>
              </a:defRPr>
            </a:lvl1pPr>
          </a:lstStyle>
          <a:p>
            <a:pPr eaLnBrk="0" fontAlgn="base" hangingPunct="0">
              <a:spcBef>
                <a:spcPct val="50000"/>
              </a:spcBef>
              <a:spcAft>
                <a:spcPct val="0"/>
              </a:spcAft>
            </a:pPr>
            <a:fld id="{FD44707B-D922-47D5-BD24-D96E91B70543}" type="slidenum">
              <a:rPr lang="en-US" smtClean="0"/>
              <a:pPr eaLnBrk="0" fontAlgn="base" hangingPunct="0">
                <a:spcBef>
                  <a:spcPct val="50000"/>
                </a:spcBef>
                <a:spcAft>
                  <a:spcPct val="0"/>
                </a:spcAft>
              </a:pPr>
              <a:t>‹#›</a:t>
            </a:fld>
            <a:endParaRPr lang="en-US" dirty="0"/>
          </a:p>
        </p:txBody>
      </p:sp>
      <p:grpSp>
        <p:nvGrpSpPr>
          <p:cNvPr id="15" name="Group 14"/>
          <p:cNvGrpSpPr/>
          <p:nvPr/>
        </p:nvGrpSpPr>
        <p:grpSpPr>
          <a:xfrm>
            <a:off x="8270974" y="4865092"/>
            <a:ext cx="339404" cy="223694"/>
            <a:chOff x="451796" y="386081"/>
            <a:chExt cx="1249194" cy="823318"/>
          </a:xfrm>
        </p:grpSpPr>
        <p:sp>
          <p:nvSpPr>
            <p:cNvPr id="16" name="Freeform 36"/>
            <p:cNvSpPr>
              <a:spLocks noEditPoints="1"/>
            </p:cNvSpPr>
            <p:nvPr userDrawn="1"/>
          </p:nvSpPr>
          <p:spPr bwMode="auto">
            <a:xfrm>
              <a:off x="451796" y="386081"/>
              <a:ext cx="1249194" cy="823318"/>
            </a:xfrm>
            <a:custGeom>
              <a:avLst/>
              <a:gdLst>
                <a:gd name="T0" fmla="*/ 2295 w 3777"/>
                <a:gd name="T1" fmla="*/ 1128 h 2491"/>
                <a:gd name="T2" fmla="*/ 2564 w 3777"/>
                <a:gd name="T3" fmla="*/ 1149 h 2491"/>
                <a:gd name="T4" fmla="*/ 2434 w 3777"/>
                <a:gd name="T5" fmla="*/ 1046 h 2491"/>
                <a:gd name="T6" fmla="*/ 1474 w 3777"/>
                <a:gd name="T7" fmla="*/ 949 h 2491"/>
                <a:gd name="T8" fmla="*/ 1548 w 3777"/>
                <a:gd name="T9" fmla="*/ 1130 h 2491"/>
                <a:gd name="T10" fmla="*/ 1326 w 3777"/>
                <a:gd name="T11" fmla="*/ 1068 h 2491"/>
                <a:gd name="T12" fmla="*/ 920 w 3777"/>
                <a:gd name="T13" fmla="*/ 900 h 2491"/>
                <a:gd name="T14" fmla="*/ 630 w 3777"/>
                <a:gd name="T15" fmla="*/ 1637 h 2491"/>
                <a:gd name="T16" fmla="*/ 551 w 3777"/>
                <a:gd name="T17" fmla="*/ 1468 h 2491"/>
                <a:gd name="T18" fmla="*/ 2646 w 3777"/>
                <a:gd name="T19" fmla="*/ 959 h 2491"/>
                <a:gd name="T20" fmla="*/ 2769 w 3777"/>
                <a:gd name="T21" fmla="*/ 1272 h 2491"/>
                <a:gd name="T22" fmla="*/ 2335 w 3777"/>
                <a:gd name="T23" fmla="*/ 1478 h 2491"/>
                <a:gd name="T24" fmla="*/ 2551 w 3777"/>
                <a:gd name="T25" fmla="*/ 1496 h 2491"/>
                <a:gd name="T26" fmla="*/ 2677 w 3777"/>
                <a:gd name="T27" fmla="*/ 1613 h 2491"/>
                <a:gd name="T28" fmla="*/ 2400 w 3777"/>
                <a:gd name="T29" fmla="*/ 1677 h 2491"/>
                <a:gd name="T30" fmla="*/ 2162 w 3777"/>
                <a:gd name="T31" fmla="*/ 1556 h 2491"/>
                <a:gd name="T32" fmla="*/ 2087 w 3777"/>
                <a:gd name="T33" fmla="*/ 1215 h 2491"/>
                <a:gd name="T34" fmla="*/ 2243 w 3777"/>
                <a:gd name="T35" fmla="*/ 941 h 2491"/>
                <a:gd name="T36" fmla="*/ 412 w 3777"/>
                <a:gd name="T37" fmla="*/ 815 h 2491"/>
                <a:gd name="T38" fmla="*/ 164 w 3777"/>
                <a:gd name="T39" fmla="*/ 1308 h 2491"/>
                <a:gd name="T40" fmla="*/ 246 w 3777"/>
                <a:gd name="T41" fmla="*/ 1819 h 2491"/>
                <a:gd name="T42" fmla="*/ 614 w 3777"/>
                <a:gd name="T43" fmla="*/ 2109 h 2491"/>
                <a:gd name="T44" fmla="*/ 1163 w 3777"/>
                <a:gd name="T45" fmla="*/ 2229 h 2491"/>
                <a:gd name="T46" fmla="*/ 1796 w 3777"/>
                <a:gd name="T47" fmla="*/ 2220 h 2491"/>
                <a:gd name="T48" fmla="*/ 2654 w 3777"/>
                <a:gd name="T49" fmla="*/ 2031 h 2491"/>
                <a:gd name="T50" fmla="*/ 3022 w 3777"/>
                <a:gd name="T51" fmla="*/ 2160 h 2491"/>
                <a:gd name="T52" fmla="*/ 2228 w 3777"/>
                <a:gd name="T53" fmla="*/ 2412 h 2491"/>
                <a:gd name="T54" fmla="*/ 1360 w 3777"/>
                <a:gd name="T55" fmla="*/ 2489 h 2491"/>
                <a:gd name="T56" fmla="*/ 599 w 3777"/>
                <a:gd name="T57" fmla="*/ 2344 h 2491"/>
                <a:gd name="T58" fmla="*/ 135 w 3777"/>
                <a:gd name="T59" fmla="*/ 1990 h 2491"/>
                <a:gd name="T60" fmla="*/ 2 w 3777"/>
                <a:gd name="T61" fmla="*/ 1451 h 2491"/>
                <a:gd name="T62" fmla="*/ 206 w 3777"/>
                <a:gd name="T63" fmla="*/ 933 h 2491"/>
                <a:gd name="T64" fmla="*/ 1887 w 3777"/>
                <a:gd name="T65" fmla="*/ 900 h 2491"/>
                <a:gd name="T66" fmla="*/ 1899 w 3777"/>
                <a:gd name="T67" fmla="*/ 1478 h 2491"/>
                <a:gd name="T68" fmla="*/ 1918 w 3777"/>
                <a:gd name="T69" fmla="*/ 1665 h 2491"/>
                <a:gd name="T70" fmla="*/ 1716 w 3777"/>
                <a:gd name="T71" fmla="*/ 1552 h 2491"/>
                <a:gd name="T72" fmla="*/ 745 w 3777"/>
                <a:gd name="T73" fmla="*/ 608 h 2491"/>
                <a:gd name="T74" fmla="*/ 3078 w 3777"/>
                <a:gd name="T75" fmla="*/ 1659 h 2491"/>
                <a:gd name="T76" fmla="*/ 2899 w 3777"/>
                <a:gd name="T77" fmla="*/ 1548 h 2491"/>
                <a:gd name="T78" fmla="*/ 2515 w 3777"/>
                <a:gd name="T79" fmla="*/ 0 h 2491"/>
                <a:gd name="T80" fmla="*/ 3161 w 3777"/>
                <a:gd name="T81" fmla="*/ 109 h 2491"/>
                <a:gd name="T82" fmla="*/ 3615 w 3777"/>
                <a:gd name="T83" fmla="*/ 404 h 2491"/>
                <a:gd name="T84" fmla="*/ 3777 w 3777"/>
                <a:gd name="T85" fmla="*/ 900 h 2491"/>
                <a:gd name="T86" fmla="*/ 3591 w 3777"/>
                <a:gd name="T87" fmla="*/ 1385 h 2491"/>
                <a:gd name="T88" fmla="*/ 3211 w 3777"/>
                <a:gd name="T89" fmla="*/ 1665 h 2491"/>
                <a:gd name="T90" fmla="*/ 3510 w 3777"/>
                <a:gd name="T91" fmla="*/ 1151 h 2491"/>
                <a:gd name="T92" fmla="*/ 3557 w 3777"/>
                <a:gd name="T93" fmla="*/ 684 h 2491"/>
                <a:gd name="T94" fmla="*/ 3258 w 3777"/>
                <a:gd name="T95" fmla="*/ 321 h 2491"/>
                <a:gd name="T96" fmla="*/ 2715 w 3777"/>
                <a:gd name="T97" fmla="*/ 149 h 2491"/>
                <a:gd name="T98" fmla="*/ 2027 w 3777"/>
                <a:gd name="T99" fmla="*/ 153 h 2491"/>
                <a:gd name="T100" fmla="*/ 1292 w 3777"/>
                <a:gd name="T101" fmla="*/ 321 h 2491"/>
                <a:gd name="T102" fmla="*/ 933 w 3777"/>
                <a:gd name="T103" fmla="*/ 383 h 2491"/>
                <a:gd name="T104" fmla="*/ 1651 w 3777"/>
                <a:gd name="T105" fmla="*/ 103 h 2491"/>
                <a:gd name="T106" fmla="*/ 2396 w 3777"/>
                <a:gd name="T107" fmla="*/ 0 h 2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7" h="2491">
                  <a:moveTo>
                    <a:pt x="2434" y="1046"/>
                  </a:moveTo>
                  <a:lnTo>
                    <a:pt x="2396" y="1050"/>
                  </a:lnTo>
                  <a:lnTo>
                    <a:pt x="2362" y="1062"/>
                  </a:lnTo>
                  <a:lnTo>
                    <a:pt x="2335" y="1078"/>
                  </a:lnTo>
                  <a:lnTo>
                    <a:pt x="2311" y="1102"/>
                  </a:lnTo>
                  <a:lnTo>
                    <a:pt x="2295" y="1128"/>
                  </a:lnTo>
                  <a:lnTo>
                    <a:pt x="2285" y="1153"/>
                  </a:lnTo>
                  <a:lnTo>
                    <a:pt x="2279" y="1179"/>
                  </a:lnTo>
                  <a:lnTo>
                    <a:pt x="2275" y="1211"/>
                  </a:lnTo>
                  <a:lnTo>
                    <a:pt x="2574" y="1211"/>
                  </a:lnTo>
                  <a:lnTo>
                    <a:pt x="2572" y="1179"/>
                  </a:lnTo>
                  <a:lnTo>
                    <a:pt x="2564" y="1149"/>
                  </a:lnTo>
                  <a:lnTo>
                    <a:pt x="2555" y="1122"/>
                  </a:lnTo>
                  <a:lnTo>
                    <a:pt x="2541" y="1098"/>
                  </a:lnTo>
                  <a:lnTo>
                    <a:pt x="2521" y="1076"/>
                  </a:lnTo>
                  <a:lnTo>
                    <a:pt x="2497" y="1060"/>
                  </a:lnTo>
                  <a:lnTo>
                    <a:pt x="2467" y="1050"/>
                  </a:lnTo>
                  <a:lnTo>
                    <a:pt x="2434" y="1046"/>
                  </a:lnTo>
                  <a:close/>
                  <a:moveTo>
                    <a:pt x="920" y="900"/>
                  </a:moveTo>
                  <a:lnTo>
                    <a:pt x="1320" y="900"/>
                  </a:lnTo>
                  <a:lnTo>
                    <a:pt x="1367" y="904"/>
                  </a:lnTo>
                  <a:lnTo>
                    <a:pt x="1409" y="914"/>
                  </a:lnTo>
                  <a:lnTo>
                    <a:pt x="1445" y="929"/>
                  </a:lnTo>
                  <a:lnTo>
                    <a:pt x="1474" y="949"/>
                  </a:lnTo>
                  <a:lnTo>
                    <a:pt x="1498" y="973"/>
                  </a:lnTo>
                  <a:lnTo>
                    <a:pt x="1516" y="1001"/>
                  </a:lnTo>
                  <a:lnTo>
                    <a:pt x="1532" y="1031"/>
                  </a:lnTo>
                  <a:lnTo>
                    <a:pt x="1540" y="1062"/>
                  </a:lnTo>
                  <a:lnTo>
                    <a:pt x="1546" y="1096"/>
                  </a:lnTo>
                  <a:lnTo>
                    <a:pt x="1548" y="1130"/>
                  </a:lnTo>
                  <a:lnTo>
                    <a:pt x="1548" y="1667"/>
                  </a:lnTo>
                  <a:lnTo>
                    <a:pt x="1354" y="1667"/>
                  </a:lnTo>
                  <a:lnTo>
                    <a:pt x="1354" y="1130"/>
                  </a:lnTo>
                  <a:lnTo>
                    <a:pt x="1352" y="1104"/>
                  </a:lnTo>
                  <a:lnTo>
                    <a:pt x="1342" y="1084"/>
                  </a:lnTo>
                  <a:lnTo>
                    <a:pt x="1326" y="1068"/>
                  </a:lnTo>
                  <a:lnTo>
                    <a:pt x="1304" y="1060"/>
                  </a:lnTo>
                  <a:lnTo>
                    <a:pt x="1274" y="1056"/>
                  </a:lnTo>
                  <a:lnTo>
                    <a:pt x="1114" y="1056"/>
                  </a:lnTo>
                  <a:lnTo>
                    <a:pt x="1114" y="1667"/>
                  </a:lnTo>
                  <a:lnTo>
                    <a:pt x="920" y="1667"/>
                  </a:lnTo>
                  <a:lnTo>
                    <a:pt x="920" y="900"/>
                  </a:lnTo>
                  <a:close/>
                  <a:moveTo>
                    <a:pt x="551" y="900"/>
                  </a:moveTo>
                  <a:lnTo>
                    <a:pt x="747" y="900"/>
                  </a:lnTo>
                  <a:lnTo>
                    <a:pt x="747" y="1675"/>
                  </a:lnTo>
                  <a:lnTo>
                    <a:pt x="702" y="1667"/>
                  </a:lnTo>
                  <a:lnTo>
                    <a:pt x="662" y="1655"/>
                  </a:lnTo>
                  <a:lnTo>
                    <a:pt x="630" y="1637"/>
                  </a:lnTo>
                  <a:lnTo>
                    <a:pt x="604" y="1617"/>
                  </a:lnTo>
                  <a:lnTo>
                    <a:pt x="585" y="1591"/>
                  </a:lnTo>
                  <a:lnTo>
                    <a:pt x="569" y="1564"/>
                  </a:lnTo>
                  <a:lnTo>
                    <a:pt x="559" y="1534"/>
                  </a:lnTo>
                  <a:lnTo>
                    <a:pt x="553" y="1502"/>
                  </a:lnTo>
                  <a:lnTo>
                    <a:pt x="551" y="1468"/>
                  </a:lnTo>
                  <a:lnTo>
                    <a:pt x="551" y="900"/>
                  </a:lnTo>
                  <a:close/>
                  <a:moveTo>
                    <a:pt x="2442" y="886"/>
                  </a:moveTo>
                  <a:lnTo>
                    <a:pt x="2501" y="892"/>
                  </a:lnTo>
                  <a:lnTo>
                    <a:pt x="2557" y="906"/>
                  </a:lnTo>
                  <a:lnTo>
                    <a:pt x="2604" y="928"/>
                  </a:lnTo>
                  <a:lnTo>
                    <a:pt x="2646" y="959"/>
                  </a:lnTo>
                  <a:lnTo>
                    <a:pt x="2683" y="997"/>
                  </a:lnTo>
                  <a:lnTo>
                    <a:pt x="2713" y="1042"/>
                  </a:lnTo>
                  <a:lnTo>
                    <a:pt x="2737" y="1092"/>
                  </a:lnTo>
                  <a:lnTo>
                    <a:pt x="2755" y="1147"/>
                  </a:lnTo>
                  <a:lnTo>
                    <a:pt x="2765" y="1209"/>
                  </a:lnTo>
                  <a:lnTo>
                    <a:pt x="2769" y="1272"/>
                  </a:lnTo>
                  <a:lnTo>
                    <a:pt x="2769" y="1344"/>
                  </a:lnTo>
                  <a:lnTo>
                    <a:pt x="2275" y="1344"/>
                  </a:lnTo>
                  <a:lnTo>
                    <a:pt x="2279" y="1383"/>
                  </a:lnTo>
                  <a:lnTo>
                    <a:pt x="2291" y="1421"/>
                  </a:lnTo>
                  <a:lnTo>
                    <a:pt x="2309" y="1453"/>
                  </a:lnTo>
                  <a:lnTo>
                    <a:pt x="2335" y="1478"/>
                  </a:lnTo>
                  <a:lnTo>
                    <a:pt x="2366" y="1498"/>
                  </a:lnTo>
                  <a:lnTo>
                    <a:pt x="2404" y="1510"/>
                  </a:lnTo>
                  <a:lnTo>
                    <a:pt x="2448" y="1514"/>
                  </a:lnTo>
                  <a:lnTo>
                    <a:pt x="2487" y="1512"/>
                  </a:lnTo>
                  <a:lnTo>
                    <a:pt x="2521" y="1506"/>
                  </a:lnTo>
                  <a:lnTo>
                    <a:pt x="2551" y="1496"/>
                  </a:lnTo>
                  <a:lnTo>
                    <a:pt x="2576" y="1482"/>
                  </a:lnTo>
                  <a:lnTo>
                    <a:pt x="2602" y="1465"/>
                  </a:lnTo>
                  <a:lnTo>
                    <a:pt x="2626" y="1443"/>
                  </a:lnTo>
                  <a:lnTo>
                    <a:pt x="2747" y="1556"/>
                  </a:lnTo>
                  <a:lnTo>
                    <a:pt x="2713" y="1587"/>
                  </a:lnTo>
                  <a:lnTo>
                    <a:pt x="2677" y="1613"/>
                  </a:lnTo>
                  <a:lnTo>
                    <a:pt x="2640" y="1637"/>
                  </a:lnTo>
                  <a:lnTo>
                    <a:pt x="2600" y="1655"/>
                  </a:lnTo>
                  <a:lnTo>
                    <a:pt x="2555" y="1667"/>
                  </a:lnTo>
                  <a:lnTo>
                    <a:pt x="2503" y="1675"/>
                  </a:lnTo>
                  <a:lnTo>
                    <a:pt x="2446" y="1679"/>
                  </a:lnTo>
                  <a:lnTo>
                    <a:pt x="2400" y="1677"/>
                  </a:lnTo>
                  <a:lnTo>
                    <a:pt x="2354" y="1669"/>
                  </a:lnTo>
                  <a:lnTo>
                    <a:pt x="2311" y="1659"/>
                  </a:lnTo>
                  <a:lnTo>
                    <a:pt x="2269" y="1641"/>
                  </a:lnTo>
                  <a:lnTo>
                    <a:pt x="2232" y="1619"/>
                  </a:lnTo>
                  <a:lnTo>
                    <a:pt x="2194" y="1591"/>
                  </a:lnTo>
                  <a:lnTo>
                    <a:pt x="2162" y="1556"/>
                  </a:lnTo>
                  <a:lnTo>
                    <a:pt x="2136" y="1516"/>
                  </a:lnTo>
                  <a:lnTo>
                    <a:pt x="2113" y="1468"/>
                  </a:lnTo>
                  <a:lnTo>
                    <a:pt x="2097" y="1413"/>
                  </a:lnTo>
                  <a:lnTo>
                    <a:pt x="2087" y="1352"/>
                  </a:lnTo>
                  <a:lnTo>
                    <a:pt x="2083" y="1282"/>
                  </a:lnTo>
                  <a:lnTo>
                    <a:pt x="2087" y="1215"/>
                  </a:lnTo>
                  <a:lnTo>
                    <a:pt x="2097" y="1155"/>
                  </a:lnTo>
                  <a:lnTo>
                    <a:pt x="2115" y="1100"/>
                  </a:lnTo>
                  <a:lnTo>
                    <a:pt x="2138" y="1050"/>
                  </a:lnTo>
                  <a:lnTo>
                    <a:pt x="2168" y="1009"/>
                  </a:lnTo>
                  <a:lnTo>
                    <a:pt x="2204" y="971"/>
                  </a:lnTo>
                  <a:lnTo>
                    <a:pt x="2243" y="941"/>
                  </a:lnTo>
                  <a:lnTo>
                    <a:pt x="2289" y="918"/>
                  </a:lnTo>
                  <a:lnTo>
                    <a:pt x="2337" y="900"/>
                  </a:lnTo>
                  <a:lnTo>
                    <a:pt x="2388" y="890"/>
                  </a:lnTo>
                  <a:lnTo>
                    <a:pt x="2442" y="886"/>
                  </a:lnTo>
                  <a:close/>
                  <a:moveTo>
                    <a:pt x="412" y="713"/>
                  </a:moveTo>
                  <a:lnTo>
                    <a:pt x="412" y="815"/>
                  </a:lnTo>
                  <a:lnTo>
                    <a:pt x="357" y="882"/>
                  </a:lnTo>
                  <a:lnTo>
                    <a:pt x="305" y="957"/>
                  </a:lnTo>
                  <a:lnTo>
                    <a:pt x="258" y="1038"/>
                  </a:lnTo>
                  <a:lnTo>
                    <a:pt x="218" y="1124"/>
                  </a:lnTo>
                  <a:lnTo>
                    <a:pt x="186" y="1215"/>
                  </a:lnTo>
                  <a:lnTo>
                    <a:pt x="164" y="1308"/>
                  </a:lnTo>
                  <a:lnTo>
                    <a:pt x="151" y="1405"/>
                  </a:lnTo>
                  <a:lnTo>
                    <a:pt x="151" y="1500"/>
                  </a:lnTo>
                  <a:lnTo>
                    <a:pt x="161" y="1597"/>
                  </a:lnTo>
                  <a:lnTo>
                    <a:pt x="180" y="1677"/>
                  </a:lnTo>
                  <a:lnTo>
                    <a:pt x="210" y="1752"/>
                  </a:lnTo>
                  <a:lnTo>
                    <a:pt x="246" y="1819"/>
                  </a:lnTo>
                  <a:lnTo>
                    <a:pt x="291" y="1881"/>
                  </a:lnTo>
                  <a:lnTo>
                    <a:pt x="343" y="1936"/>
                  </a:lnTo>
                  <a:lnTo>
                    <a:pt x="402" y="1988"/>
                  </a:lnTo>
                  <a:lnTo>
                    <a:pt x="468" y="2033"/>
                  </a:lnTo>
                  <a:lnTo>
                    <a:pt x="539" y="2073"/>
                  </a:lnTo>
                  <a:lnTo>
                    <a:pt x="614" y="2109"/>
                  </a:lnTo>
                  <a:lnTo>
                    <a:pt x="696" y="2140"/>
                  </a:lnTo>
                  <a:lnTo>
                    <a:pt x="783" y="2166"/>
                  </a:lnTo>
                  <a:lnTo>
                    <a:pt x="872" y="2188"/>
                  </a:lnTo>
                  <a:lnTo>
                    <a:pt x="967" y="2206"/>
                  </a:lnTo>
                  <a:lnTo>
                    <a:pt x="1064" y="2220"/>
                  </a:lnTo>
                  <a:lnTo>
                    <a:pt x="1163" y="2229"/>
                  </a:lnTo>
                  <a:lnTo>
                    <a:pt x="1266" y="2235"/>
                  </a:lnTo>
                  <a:lnTo>
                    <a:pt x="1369" y="2237"/>
                  </a:lnTo>
                  <a:lnTo>
                    <a:pt x="1474" y="2237"/>
                  </a:lnTo>
                  <a:lnTo>
                    <a:pt x="1581" y="2235"/>
                  </a:lnTo>
                  <a:lnTo>
                    <a:pt x="1689" y="2229"/>
                  </a:lnTo>
                  <a:lnTo>
                    <a:pt x="1796" y="2220"/>
                  </a:lnTo>
                  <a:lnTo>
                    <a:pt x="1934" y="2204"/>
                  </a:lnTo>
                  <a:lnTo>
                    <a:pt x="2079" y="2180"/>
                  </a:lnTo>
                  <a:lnTo>
                    <a:pt x="2224" y="2152"/>
                  </a:lnTo>
                  <a:lnTo>
                    <a:pt x="2370" y="2116"/>
                  </a:lnTo>
                  <a:lnTo>
                    <a:pt x="2513" y="2077"/>
                  </a:lnTo>
                  <a:lnTo>
                    <a:pt x="2654" y="2031"/>
                  </a:lnTo>
                  <a:lnTo>
                    <a:pt x="2786" y="1982"/>
                  </a:lnTo>
                  <a:lnTo>
                    <a:pt x="2913" y="1930"/>
                  </a:lnTo>
                  <a:lnTo>
                    <a:pt x="3032" y="1873"/>
                  </a:lnTo>
                  <a:lnTo>
                    <a:pt x="3137" y="1815"/>
                  </a:lnTo>
                  <a:lnTo>
                    <a:pt x="3137" y="2101"/>
                  </a:lnTo>
                  <a:lnTo>
                    <a:pt x="3022" y="2160"/>
                  </a:lnTo>
                  <a:lnTo>
                    <a:pt x="2901" y="2214"/>
                  </a:lnTo>
                  <a:lnTo>
                    <a:pt x="2773" y="2263"/>
                  </a:lnTo>
                  <a:lnTo>
                    <a:pt x="2638" y="2307"/>
                  </a:lnTo>
                  <a:lnTo>
                    <a:pt x="2503" y="2346"/>
                  </a:lnTo>
                  <a:lnTo>
                    <a:pt x="2364" y="2382"/>
                  </a:lnTo>
                  <a:lnTo>
                    <a:pt x="2228" y="2412"/>
                  </a:lnTo>
                  <a:lnTo>
                    <a:pt x="2095" y="2438"/>
                  </a:lnTo>
                  <a:lnTo>
                    <a:pt x="1964" y="2457"/>
                  </a:lnTo>
                  <a:lnTo>
                    <a:pt x="1839" y="2471"/>
                  </a:lnTo>
                  <a:lnTo>
                    <a:pt x="1673" y="2485"/>
                  </a:lnTo>
                  <a:lnTo>
                    <a:pt x="1512" y="2491"/>
                  </a:lnTo>
                  <a:lnTo>
                    <a:pt x="1360" y="2489"/>
                  </a:lnTo>
                  <a:lnTo>
                    <a:pt x="1215" y="2481"/>
                  </a:lnTo>
                  <a:lnTo>
                    <a:pt x="1076" y="2465"/>
                  </a:lnTo>
                  <a:lnTo>
                    <a:pt x="945" y="2445"/>
                  </a:lnTo>
                  <a:lnTo>
                    <a:pt x="820" y="2418"/>
                  </a:lnTo>
                  <a:lnTo>
                    <a:pt x="706" y="2384"/>
                  </a:lnTo>
                  <a:lnTo>
                    <a:pt x="599" y="2344"/>
                  </a:lnTo>
                  <a:lnTo>
                    <a:pt x="499" y="2299"/>
                  </a:lnTo>
                  <a:lnTo>
                    <a:pt x="408" y="2247"/>
                  </a:lnTo>
                  <a:lnTo>
                    <a:pt x="327" y="2190"/>
                  </a:lnTo>
                  <a:lnTo>
                    <a:pt x="254" y="2128"/>
                  </a:lnTo>
                  <a:lnTo>
                    <a:pt x="188" y="2061"/>
                  </a:lnTo>
                  <a:lnTo>
                    <a:pt x="135" y="1990"/>
                  </a:lnTo>
                  <a:lnTo>
                    <a:pt x="89" y="1912"/>
                  </a:lnTo>
                  <a:lnTo>
                    <a:pt x="54" y="1831"/>
                  </a:lnTo>
                  <a:lnTo>
                    <a:pt x="28" y="1746"/>
                  </a:lnTo>
                  <a:lnTo>
                    <a:pt x="8" y="1645"/>
                  </a:lnTo>
                  <a:lnTo>
                    <a:pt x="0" y="1546"/>
                  </a:lnTo>
                  <a:lnTo>
                    <a:pt x="2" y="1451"/>
                  </a:lnTo>
                  <a:lnTo>
                    <a:pt x="14" y="1358"/>
                  </a:lnTo>
                  <a:lnTo>
                    <a:pt x="36" y="1266"/>
                  </a:lnTo>
                  <a:lnTo>
                    <a:pt x="65" y="1179"/>
                  </a:lnTo>
                  <a:lnTo>
                    <a:pt x="105" y="1094"/>
                  </a:lnTo>
                  <a:lnTo>
                    <a:pt x="153" y="1013"/>
                  </a:lnTo>
                  <a:lnTo>
                    <a:pt x="206" y="933"/>
                  </a:lnTo>
                  <a:lnTo>
                    <a:pt x="270" y="858"/>
                  </a:lnTo>
                  <a:lnTo>
                    <a:pt x="337" y="785"/>
                  </a:lnTo>
                  <a:lnTo>
                    <a:pt x="412" y="713"/>
                  </a:lnTo>
                  <a:close/>
                  <a:moveTo>
                    <a:pt x="1692" y="690"/>
                  </a:moveTo>
                  <a:lnTo>
                    <a:pt x="1887" y="690"/>
                  </a:lnTo>
                  <a:lnTo>
                    <a:pt x="1887" y="900"/>
                  </a:lnTo>
                  <a:lnTo>
                    <a:pt x="2033" y="900"/>
                  </a:lnTo>
                  <a:lnTo>
                    <a:pt x="2033" y="1056"/>
                  </a:lnTo>
                  <a:lnTo>
                    <a:pt x="1887" y="1056"/>
                  </a:lnTo>
                  <a:lnTo>
                    <a:pt x="1887" y="1435"/>
                  </a:lnTo>
                  <a:lnTo>
                    <a:pt x="1891" y="1459"/>
                  </a:lnTo>
                  <a:lnTo>
                    <a:pt x="1899" y="1478"/>
                  </a:lnTo>
                  <a:lnTo>
                    <a:pt x="1910" y="1492"/>
                  </a:lnTo>
                  <a:lnTo>
                    <a:pt x="1930" y="1500"/>
                  </a:lnTo>
                  <a:lnTo>
                    <a:pt x="1954" y="1504"/>
                  </a:lnTo>
                  <a:lnTo>
                    <a:pt x="2033" y="1504"/>
                  </a:lnTo>
                  <a:lnTo>
                    <a:pt x="2033" y="1665"/>
                  </a:lnTo>
                  <a:lnTo>
                    <a:pt x="1918" y="1665"/>
                  </a:lnTo>
                  <a:lnTo>
                    <a:pt x="1869" y="1661"/>
                  </a:lnTo>
                  <a:lnTo>
                    <a:pt x="1827" y="1651"/>
                  </a:lnTo>
                  <a:lnTo>
                    <a:pt x="1790" y="1633"/>
                  </a:lnTo>
                  <a:lnTo>
                    <a:pt x="1760" y="1609"/>
                  </a:lnTo>
                  <a:lnTo>
                    <a:pt x="1736" y="1581"/>
                  </a:lnTo>
                  <a:lnTo>
                    <a:pt x="1716" y="1552"/>
                  </a:lnTo>
                  <a:lnTo>
                    <a:pt x="1704" y="1518"/>
                  </a:lnTo>
                  <a:lnTo>
                    <a:pt x="1696" y="1482"/>
                  </a:lnTo>
                  <a:lnTo>
                    <a:pt x="1692" y="1447"/>
                  </a:lnTo>
                  <a:lnTo>
                    <a:pt x="1692" y="690"/>
                  </a:lnTo>
                  <a:close/>
                  <a:moveTo>
                    <a:pt x="551" y="608"/>
                  </a:moveTo>
                  <a:lnTo>
                    <a:pt x="745" y="608"/>
                  </a:lnTo>
                  <a:lnTo>
                    <a:pt x="745" y="793"/>
                  </a:lnTo>
                  <a:lnTo>
                    <a:pt x="551" y="793"/>
                  </a:lnTo>
                  <a:lnTo>
                    <a:pt x="551" y="608"/>
                  </a:lnTo>
                  <a:close/>
                  <a:moveTo>
                    <a:pt x="2882" y="581"/>
                  </a:moveTo>
                  <a:lnTo>
                    <a:pt x="3078" y="581"/>
                  </a:lnTo>
                  <a:lnTo>
                    <a:pt x="3078" y="1659"/>
                  </a:lnTo>
                  <a:lnTo>
                    <a:pt x="3032" y="1651"/>
                  </a:lnTo>
                  <a:lnTo>
                    <a:pt x="2995" y="1639"/>
                  </a:lnTo>
                  <a:lnTo>
                    <a:pt x="2961" y="1621"/>
                  </a:lnTo>
                  <a:lnTo>
                    <a:pt x="2935" y="1599"/>
                  </a:lnTo>
                  <a:lnTo>
                    <a:pt x="2915" y="1575"/>
                  </a:lnTo>
                  <a:lnTo>
                    <a:pt x="2899" y="1548"/>
                  </a:lnTo>
                  <a:lnTo>
                    <a:pt x="2889" y="1518"/>
                  </a:lnTo>
                  <a:lnTo>
                    <a:pt x="2884" y="1486"/>
                  </a:lnTo>
                  <a:lnTo>
                    <a:pt x="2882" y="1453"/>
                  </a:lnTo>
                  <a:lnTo>
                    <a:pt x="2882" y="581"/>
                  </a:lnTo>
                  <a:close/>
                  <a:moveTo>
                    <a:pt x="2396" y="0"/>
                  </a:moveTo>
                  <a:lnTo>
                    <a:pt x="2515" y="0"/>
                  </a:lnTo>
                  <a:lnTo>
                    <a:pt x="2632" y="6"/>
                  </a:lnTo>
                  <a:lnTo>
                    <a:pt x="2745" y="16"/>
                  </a:lnTo>
                  <a:lnTo>
                    <a:pt x="2856" y="32"/>
                  </a:lnTo>
                  <a:lnTo>
                    <a:pt x="2963" y="52"/>
                  </a:lnTo>
                  <a:lnTo>
                    <a:pt x="3064" y="77"/>
                  </a:lnTo>
                  <a:lnTo>
                    <a:pt x="3161" y="109"/>
                  </a:lnTo>
                  <a:lnTo>
                    <a:pt x="3252" y="145"/>
                  </a:lnTo>
                  <a:lnTo>
                    <a:pt x="3339" y="186"/>
                  </a:lnTo>
                  <a:lnTo>
                    <a:pt x="3419" y="232"/>
                  </a:lnTo>
                  <a:lnTo>
                    <a:pt x="3492" y="285"/>
                  </a:lnTo>
                  <a:lnTo>
                    <a:pt x="3557" y="341"/>
                  </a:lnTo>
                  <a:lnTo>
                    <a:pt x="3615" y="404"/>
                  </a:lnTo>
                  <a:lnTo>
                    <a:pt x="3664" y="472"/>
                  </a:lnTo>
                  <a:lnTo>
                    <a:pt x="3706" y="545"/>
                  </a:lnTo>
                  <a:lnTo>
                    <a:pt x="3740" y="622"/>
                  </a:lnTo>
                  <a:lnTo>
                    <a:pt x="3761" y="708"/>
                  </a:lnTo>
                  <a:lnTo>
                    <a:pt x="3775" y="805"/>
                  </a:lnTo>
                  <a:lnTo>
                    <a:pt x="3777" y="900"/>
                  </a:lnTo>
                  <a:lnTo>
                    <a:pt x="3769" y="991"/>
                  </a:lnTo>
                  <a:lnTo>
                    <a:pt x="3750" y="1080"/>
                  </a:lnTo>
                  <a:lnTo>
                    <a:pt x="3722" y="1163"/>
                  </a:lnTo>
                  <a:lnTo>
                    <a:pt x="3684" y="1243"/>
                  </a:lnTo>
                  <a:lnTo>
                    <a:pt x="3641" y="1316"/>
                  </a:lnTo>
                  <a:lnTo>
                    <a:pt x="3591" y="1385"/>
                  </a:lnTo>
                  <a:lnTo>
                    <a:pt x="3536" y="1449"/>
                  </a:lnTo>
                  <a:lnTo>
                    <a:pt x="3476" y="1506"/>
                  </a:lnTo>
                  <a:lnTo>
                    <a:pt x="3413" y="1556"/>
                  </a:lnTo>
                  <a:lnTo>
                    <a:pt x="3345" y="1599"/>
                  </a:lnTo>
                  <a:lnTo>
                    <a:pt x="3278" y="1637"/>
                  </a:lnTo>
                  <a:lnTo>
                    <a:pt x="3211" y="1665"/>
                  </a:lnTo>
                  <a:lnTo>
                    <a:pt x="3211" y="1459"/>
                  </a:lnTo>
                  <a:lnTo>
                    <a:pt x="3286" y="1409"/>
                  </a:lnTo>
                  <a:lnTo>
                    <a:pt x="3355" y="1352"/>
                  </a:lnTo>
                  <a:lnTo>
                    <a:pt x="3415" y="1288"/>
                  </a:lnTo>
                  <a:lnTo>
                    <a:pt x="3468" y="1221"/>
                  </a:lnTo>
                  <a:lnTo>
                    <a:pt x="3510" y="1151"/>
                  </a:lnTo>
                  <a:lnTo>
                    <a:pt x="3543" y="1076"/>
                  </a:lnTo>
                  <a:lnTo>
                    <a:pt x="3569" y="1001"/>
                  </a:lnTo>
                  <a:lnTo>
                    <a:pt x="3581" y="922"/>
                  </a:lnTo>
                  <a:lnTo>
                    <a:pt x="3585" y="842"/>
                  </a:lnTo>
                  <a:lnTo>
                    <a:pt x="3577" y="763"/>
                  </a:lnTo>
                  <a:lnTo>
                    <a:pt x="3557" y="684"/>
                  </a:lnTo>
                  <a:lnTo>
                    <a:pt x="3530" y="610"/>
                  </a:lnTo>
                  <a:lnTo>
                    <a:pt x="3490" y="541"/>
                  </a:lnTo>
                  <a:lnTo>
                    <a:pt x="3444" y="478"/>
                  </a:lnTo>
                  <a:lnTo>
                    <a:pt x="3389" y="420"/>
                  </a:lnTo>
                  <a:lnTo>
                    <a:pt x="3327" y="369"/>
                  </a:lnTo>
                  <a:lnTo>
                    <a:pt x="3258" y="321"/>
                  </a:lnTo>
                  <a:lnTo>
                    <a:pt x="3183" y="280"/>
                  </a:lnTo>
                  <a:lnTo>
                    <a:pt x="3100" y="244"/>
                  </a:lnTo>
                  <a:lnTo>
                    <a:pt x="3010" y="212"/>
                  </a:lnTo>
                  <a:lnTo>
                    <a:pt x="2917" y="186"/>
                  </a:lnTo>
                  <a:lnTo>
                    <a:pt x="2818" y="165"/>
                  </a:lnTo>
                  <a:lnTo>
                    <a:pt x="2715" y="149"/>
                  </a:lnTo>
                  <a:lnTo>
                    <a:pt x="2608" y="139"/>
                  </a:lnTo>
                  <a:lnTo>
                    <a:pt x="2497" y="131"/>
                  </a:lnTo>
                  <a:lnTo>
                    <a:pt x="2384" y="131"/>
                  </a:lnTo>
                  <a:lnTo>
                    <a:pt x="2267" y="133"/>
                  </a:lnTo>
                  <a:lnTo>
                    <a:pt x="2148" y="141"/>
                  </a:lnTo>
                  <a:lnTo>
                    <a:pt x="2027" y="153"/>
                  </a:lnTo>
                  <a:lnTo>
                    <a:pt x="1905" y="171"/>
                  </a:lnTo>
                  <a:lnTo>
                    <a:pt x="1782" y="192"/>
                  </a:lnTo>
                  <a:lnTo>
                    <a:pt x="1659" y="218"/>
                  </a:lnTo>
                  <a:lnTo>
                    <a:pt x="1536" y="248"/>
                  </a:lnTo>
                  <a:lnTo>
                    <a:pt x="1413" y="283"/>
                  </a:lnTo>
                  <a:lnTo>
                    <a:pt x="1292" y="321"/>
                  </a:lnTo>
                  <a:lnTo>
                    <a:pt x="1171" y="365"/>
                  </a:lnTo>
                  <a:lnTo>
                    <a:pt x="1052" y="412"/>
                  </a:lnTo>
                  <a:lnTo>
                    <a:pt x="937" y="464"/>
                  </a:lnTo>
                  <a:lnTo>
                    <a:pt x="824" y="519"/>
                  </a:lnTo>
                  <a:lnTo>
                    <a:pt x="824" y="446"/>
                  </a:lnTo>
                  <a:lnTo>
                    <a:pt x="933" y="383"/>
                  </a:lnTo>
                  <a:lnTo>
                    <a:pt x="1046" y="325"/>
                  </a:lnTo>
                  <a:lnTo>
                    <a:pt x="1163" y="270"/>
                  </a:lnTo>
                  <a:lnTo>
                    <a:pt x="1282" y="222"/>
                  </a:lnTo>
                  <a:lnTo>
                    <a:pt x="1405" y="176"/>
                  </a:lnTo>
                  <a:lnTo>
                    <a:pt x="1528" y="137"/>
                  </a:lnTo>
                  <a:lnTo>
                    <a:pt x="1651" y="103"/>
                  </a:lnTo>
                  <a:lnTo>
                    <a:pt x="1776" y="73"/>
                  </a:lnTo>
                  <a:lnTo>
                    <a:pt x="1903" y="50"/>
                  </a:lnTo>
                  <a:lnTo>
                    <a:pt x="2027" y="30"/>
                  </a:lnTo>
                  <a:lnTo>
                    <a:pt x="2150" y="14"/>
                  </a:lnTo>
                  <a:lnTo>
                    <a:pt x="2273" y="4"/>
                  </a:lnTo>
                  <a:lnTo>
                    <a:pt x="239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7" name="Freeform 37"/>
            <p:cNvSpPr>
              <a:spLocks noEditPoints="1"/>
            </p:cNvSpPr>
            <p:nvPr userDrawn="1"/>
          </p:nvSpPr>
          <p:spPr bwMode="auto">
            <a:xfrm>
              <a:off x="1513181" y="577858"/>
              <a:ext cx="52243" cy="51581"/>
            </a:xfrm>
            <a:custGeom>
              <a:avLst/>
              <a:gdLst>
                <a:gd name="T0" fmla="*/ 61 w 156"/>
                <a:gd name="T1" fmla="*/ 73 h 156"/>
                <a:gd name="T2" fmla="*/ 69 w 156"/>
                <a:gd name="T3" fmla="*/ 73 h 156"/>
                <a:gd name="T4" fmla="*/ 75 w 156"/>
                <a:gd name="T5" fmla="*/ 73 h 156"/>
                <a:gd name="T6" fmla="*/ 87 w 156"/>
                <a:gd name="T7" fmla="*/ 71 h 156"/>
                <a:gd name="T8" fmla="*/ 93 w 156"/>
                <a:gd name="T9" fmla="*/ 65 h 156"/>
                <a:gd name="T10" fmla="*/ 93 w 156"/>
                <a:gd name="T11" fmla="*/ 57 h 156"/>
                <a:gd name="T12" fmla="*/ 89 w 156"/>
                <a:gd name="T13" fmla="*/ 49 h 156"/>
                <a:gd name="T14" fmla="*/ 81 w 156"/>
                <a:gd name="T15" fmla="*/ 45 h 156"/>
                <a:gd name="T16" fmla="*/ 61 w 156"/>
                <a:gd name="T17" fmla="*/ 45 h 156"/>
                <a:gd name="T18" fmla="*/ 89 w 156"/>
                <a:gd name="T19" fmla="*/ 29 h 156"/>
                <a:gd name="T20" fmla="*/ 109 w 156"/>
                <a:gd name="T21" fmla="*/ 43 h 156"/>
                <a:gd name="T22" fmla="*/ 111 w 156"/>
                <a:gd name="T23" fmla="*/ 59 h 156"/>
                <a:gd name="T24" fmla="*/ 109 w 156"/>
                <a:gd name="T25" fmla="*/ 73 h 156"/>
                <a:gd name="T26" fmla="*/ 99 w 156"/>
                <a:gd name="T27" fmla="*/ 81 h 156"/>
                <a:gd name="T28" fmla="*/ 114 w 156"/>
                <a:gd name="T29" fmla="*/ 119 h 156"/>
                <a:gd name="T30" fmla="*/ 114 w 156"/>
                <a:gd name="T31" fmla="*/ 123 h 156"/>
                <a:gd name="T32" fmla="*/ 113 w 156"/>
                <a:gd name="T33" fmla="*/ 125 h 156"/>
                <a:gd name="T34" fmla="*/ 97 w 156"/>
                <a:gd name="T35" fmla="*/ 125 h 156"/>
                <a:gd name="T36" fmla="*/ 95 w 156"/>
                <a:gd name="T37" fmla="*/ 123 h 156"/>
                <a:gd name="T38" fmla="*/ 73 w 156"/>
                <a:gd name="T39" fmla="*/ 89 h 156"/>
                <a:gd name="T40" fmla="*/ 71 w 156"/>
                <a:gd name="T41" fmla="*/ 87 h 156"/>
                <a:gd name="T42" fmla="*/ 63 w 156"/>
                <a:gd name="T43" fmla="*/ 87 h 156"/>
                <a:gd name="T44" fmla="*/ 63 w 156"/>
                <a:gd name="T45" fmla="*/ 123 h 156"/>
                <a:gd name="T46" fmla="*/ 59 w 156"/>
                <a:gd name="T47" fmla="*/ 125 h 156"/>
                <a:gd name="T48" fmla="*/ 43 w 156"/>
                <a:gd name="T49" fmla="*/ 123 h 156"/>
                <a:gd name="T50" fmla="*/ 43 w 156"/>
                <a:gd name="T51" fmla="*/ 37 h 156"/>
                <a:gd name="T52" fmla="*/ 45 w 156"/>
                <a:gd name="T53" fmla="*/ 31 h 156"/>
                <a:gd name="T54" fmla="*/ 53 w 156"/>
                <a:gd name="T55" fmla="*/ 29 h 156"/>
                <a:gd name="T56" fmla="*/ 67 w 156"/>
                <a:gd name="T57" fmla="*/ 27 h 156"/>
                <a:gd name="T58" fmla="*/ 77 w 156"/>
                <a:gd name="T59" fmla="*/ 14 h 156"/>
                <a:gd name="T60" fmla="*/ 31 w 156"/>
                <a:gd name="T61" fmla="*/ 31 h 156"/>
                <a:gd name="T62" fmla="*/ 13 w 156"/>
                <a:gd name="T63" fmla="*/ 79 h 156"/>
                <a:gd name="T64" fmla="*/ 31 w 156"/>
                <a:gd name="T65" fmla="*/ 123 h 156"/>
                <a:gd name="T66" fmla="*/ 77 w 156"/>
                <a:gd name="T67" fmla="*/ 142 h 156"/>
                <a:gd name="T68" fmla="*/ 122 w 156"/>
                <a:gd name="T69" fmla="*/ 123 h 156"/>
                <a:gd name="T70" fmla="*/ 142 w 156"/>
                <a:gd name="T71" fmla="*/ 79 h 156"/>
                <a:gd name="T72" fmla="*/ 122 w 156"/>
                <a:gd name="T73" fmla="*/ 31 h 156"/>
                <a:gd name="T74" fmla="*/ 77 w 156"/>
                <a:gd name="T75" fmla="*/ 14 h 156"/>
                <a:gd name="T76" fmla="*/ 103 w 156"/>
                <a:gd name="T77" fmla="*/ 4 h 156"/>
                <a:gd name="T78" fmla="*/ 140 w 156"/>
                <a:gd name="T79" fmla="*/ 31 h 156"/>
                <a:gd name="T80" fmla="*/ 156 w 156"/>
                <a:gd name="T81" fmla="*/ 79 h 156"/>
                <a:gd name="T82" fmla="*/ 140 w 156"/>
                <a:gd name="T83" fmla="*/ 125 h 156"/>
                <a:gd name="T84" fmla="*/ 103 w 156"/>
                <a:gd name="T85" fmla="*/ 152 h 156"/>
                <a:gd name="T86" fmla="*/ 53 w 156"/>
                <a:gd name="T87" fmla="*/ 152 h 156"/>
                <a:gd name="T88" fmla="*/ 13 w 156"/>
                <a:gd name="T89" fmla="*/ 125 h 156"/>
                <a:gd name="T90" fmla="*/ 0 w 156"/>
                <a:gd name="T91" fmla="*/ 79 h 156"/>
                <a:gd name="T92" fmla="*/ 13 w 156"/>
                <a:gd name="T93" fmla="*/ 31 h 156"/>
                <a:gd name="T94" fmla="*/ 53 w 156"/>
                <a:gd name="T95"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6">
                  <a:moveTo>
                    <a:pt x="61" y="45"/>
                  </a:moveTo>
                  <a:lnTo>
                    <a:pt x="61" y="73"/>
                  </a:lnTo>
                  <a:lnTo>
                    <a:pt x="65" y="73"/>
                  </a:lnTo>
                  <a:lnTo>
                    <a:pt x="69" y="73"/>
                  </a:lnTo>
                  <a:lnTo>
                    <a:pt x="73" y="73"/>
                  </a:lnTo>
                  <a:lnTo>
                    <a:pt x="75" y="73"/>
                  </a:lnTo>
                  <a:lnTo>
                    <a:pt x="81" y="73"/>
                  </a:lnTo>
                  <a:lnTo>
                    <a:pt x="87" y="71"/>
                  </a:lnTo>
                  <a:lnTo>
                    <a:pt x="89" y="67"/>
                  </a:lnTo>
                  <a:lnTo>
                    <a:pt x="93" y="65"/>
                  </a:lnTo>
                  <a:lnTo>
                    <a:pt x="93" y="59"/>
                  </a:lnTo>
                  <a:lnTo>
                    <a:pt x="93" y="57"/>
                  </a:lnTo>
                  <a:lnTo>
                    <a:pt x="93" y="53"/>
                  </a:lnTo>
                  <a:lnTo>
                    <a:pt x="89" y="49"/>
                  </a:lnTo>
                  <a:lnTo>
                    <a:pt x="87" y="47"/>
                  </a:lnTo>
                  <a:lnTo>
                    <a:pt x="81" y="45"/>
                  </a:lnTo>
                  <a:lnTo>
                    <a:pt x="75" y="45"/>
                  </a:lnTo>
                  <a:lnTo>
                    <a:pt x="61" y="45"/>
                  </a:lnTo>
                  <a:close/>
                  <a:moveTo>
                    <a:pt x="73" y="27"/>
                  </a:moveTo>
                  <a:lnTo>
                    <a:pt x="89" y="29"/>
                  </a:lnTo>
                  <a:lnTo>
                    <a:pt x="101" y="35"/>
                  </a:lnTo>
                  <a:lnTo>
                    <a:pt x="109" y="43"/>
                  </a:lnTo>
                  <a:lnTo>
                    <a:pt x="111" y="57"/>
                  </a:lnTo>
                  <a:lnTo>
                    <a:pt x="111" y="59"/>
                  </a:lnTo>
                  <a:lnTo>
                    <a:pt x="111" y="67"/>
                  </a:lnTo>
                  <a:lnTo>
                    <a:pt x="109" y="73"/>
                  </a:lnTo>
                  <a:lnTo>
                    <a:pt x="105" y="79"/>
                  </a:lnTo>
                  <a:lnTo>
                    <a:pt x="99" y="81"/>
                  </a:lnTo>
                  <a:lnTo>
                    <a:pt x="93" y="85"/>
                  </a:lnTo>
                  <a:lnTo>
                    <a:pt x="114" y="119"/>
                  </a:lnTo>
                  <a:lnTo>
                    <a:pt x="114" y="121"/>
                  </a:lnTo>
                  <a:lnTo>
                    <a:pt x="114" y="123"/>
                  </a:lnTo>
                  <a:lnTo>
                    <a:pt x="114" y="123"/>
                  </a:lnTo>
                  <a:lnTo>
                    <a:pt x="113" y="125"/>
                  </a:lnTo>
                  <a:lnTo>
                    <a:pt x="111" y="125"/>
                  </a:lnTo>
                  <a:lnTo>
                    <a:pt x="97" y="125"/>
                  </a:lnTo>
                  <a:lnTo>
                    <a:pt x="95" y="125"/>
                  </a:lnTo>
                  <a:lnTo>
                    <a:pt x="95" y="123"/>
                  </a:lnTo>
                  <a:lnTo>
                    <a:pt x="75" y="89"/>
                  </a:lnTo>
                  <a:lnTo>
                    <a:pt x="73" y="89"/>
                  </a:lnTo>
                  <a:lnTo>
                    <a:pt x="71" y="87"/>
                  </a:lnTo>
                  <a:lnTo>
                    <a:pt x="71" y="87"/>
                  </a:lnTo>
                  <a:lnTo>
                    <a:pt x="69" y="87"/>
                  </a:lnTo>
                  <a:lnTo>
                    <a:pt x="63" y="87"/>
                  </a:lnTo>
                  <a:lnTo>
                    <a:pt x="63" y="121"/>
                  </a:lnTo>
                  <a:lnTo>
                    <a:pt x="63" y="123"/>
                  </a:lnTo>
                  <a:lnTo>
                    <a:pt x="61" y="125"/>
                  </a:lnTo>
                  <a:lnTo>
                    <a:pt x="59" y="125"/>
                  </a:lnTo>
                  <a:lnTo>
                    <a:pt x="45" y="125"/>
                  </a:lnTo>
                  <a:lnTo>
                    <a:pt x="43" y="123"/>
                  </a:lnTo>
                  <a:lnTo>
                    <a:pt x="43" y="121"/>
                  </a:lnTo>
                  <a:lnTo>
                    <a:pt x="43" y="37"/>
                  </a:lnTo>
                  <a:lnTo>
                    <a:pt x="43" y="33"/>
                  </a:lnTo>
                  <a:lnTo>
                    <a:pt x="45" y="31"/>
                  </a:lnTo>
                  <a:lnTo>
                    <a:pt x="49" y="29"/>
                  </a:lnTo>
                  <a:lnTo>
                    <a:pt x="53" y="29"/>
                  </a:lnTo>
                  <a:lnTo>
                    <a:pt x="59" y="29"/>
                  </a:lnTo>
                  <a:lnTo>
                    <a:pt x="67" y="27"/>
                  </a:lnTo>
                  <a:lnTo>
                    <a:pt x="73" y="27"/>
                  </a:lnTo>
                  <a:close/>
                  <a:moveTo>
                    <a:pt x="77" y="14"/>
                  </a:moveTo>
                  <a:lnTo>
                    <a:pt x="51" y="18"/>
                  </a:lnTo>
                  <a:lnTo>
                    <a:pt x="31" y="31"/>
                  </a:lnTo>
                  <a:lnTo>
                    <a:pt x="17" y="53"/>
                  </a:lnTo>
                  <a:lnTo>
                    <a:pt x="13" y="79"/>
                  </a:lnTo>
                  <a:lnTo>
                    <a:pt x="17" y="103"/>
                  </a:lnTo>
                  <a:lnTo>
                    <a:pt x="31" y="123"/>
                  </a:lnTo>
                  <a:lnTo>
                    <a:pt x="51" y="136"/>
                  </a:lnTo>
                  <a:lnTo>
                    <a:pt x="77" y="142"/>
                  </a:lnTo>
                  <a:lnTo>
                    <a:pt x="103" y="136"/>
                  </a:lnTo>
                  <a:lnTo>
                    <a:pt x="122" y="123"/>
                  </a:lnTo>
                  <a:lnTo>
                    <a:pt x="136" y="103"/>
                  </a:lnTo>
                  <a:lnTo>
                    <a:pt x="142" y="79"/>
                  </a:lnTo>
                  <a:lnTo>
                    <a:pt x="136" y="53"/>
                  </a:lnTo>
                  <a:lnTo>
                    <a:pt x="122" y="31"/>
                  </a:lnTo>
                  <a:lnTo>
                    <a:pt x="103" y="18"/>
                  </a:lnTo>
                  <a:lnTo>
                    <a:pt x="77" y="14"/>
                  </a:lnTo>
                  <a:close/>
                  <a:moveTo>
                    <a:pt x="77" y="0"/>
                  </a:moveTo>
                  <a:lnTo>
                    <a:pt x="103" y="4"/>
                  </a:lnTo>
                  <a:lnTo>
                    <a:pt x="122" y="16"/>
                  </a:lnTo>
                  <a:lnTo>
                    <a:pt x="140" y="31"/>
                  </a:lnTo>
                  <a:lnTo>
                    <a:pt x="152" y="53"/>
                  </a:lnTo>
                  <a:lnTo>
                    <a:pt x="156" y="79"/>
                  </a:lnTo>
                  <a:lnTo>
                    <a:pt x="152" y="103"/>
                  </a:lnTo>
                  <a:lnTo>
                    <a:pt x="140" y="125"/>
                  </a:lnTo>
                  <a:lnTo>
                    <a:pt x="122" y="140"/>
                  </a:lnTo>
                  <a:lnTo>
                    <a:pt x="103" y="152"/>
                  </a:lnTo>
                  <a:lnTo>
                    <a:pt x="77" y="156"/>
                  </a:lnTo>
                  <a:lnTo>
                    <a:pt x="53" y="152"/>
                  </a:lnTo>
                  <a:lnTo>
                    <a:pt x="31" y="140"/>
                  </a:lnTo>
                  <a:lnTo>
                    <a:pt x="13" y="125"/>
                  </a:lnTo>
                  <a:lnTo>
                    <a:pt x="4" y="103"/>
                  </a:lnTo>
                  <a:lnTo>
                    <a:pt x="0" y="79"/>
                  </a:lnTo>
                  <a:lnTo>
                    <a:pt x="4" y="53"/>
                  </a:lnTo>
                  <a:lnTo>
                    <a:pt x="13" y="31"/>
                  </a:lnTo>
                  <a:lnTo>
                    <a:pt x="31" y="16"/>
                  </a:lnTo>
                  <a:lnTo>
                    <a:pt x="53" y="4"/>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11" name="TextBox 10"/>
          <p:cNvSpPr txBox="1"/>
          <p:nvPr userDrawn="1"/>
        </p:nvSpPr>
        <p:spPr>
          <a:xfrm>
            <a:off x="353963" y="4878578"/>
            <a:ext cx="938077" cy="184666"/>
          </a:xfrm>
          <a:prstGeom prst="rect">
            <a:avLst/>
          </a:prstGeom>
          <a:noFill/>
        </p:spPr>
        <p:txBody>
          <a:bodyPr wrap="none" rtlCol="0" anchor="ctr" anchorCtr="0">
            <a:spAutoFit/>
          </a:bodyPr>
          <a:lstStyle/>
          <a:p>
            <a:pPr algn="l"/>
            <a:r>
              <a:rPr lang="en-US" sz="600" dirty="0">
                <a:solidFill>
                  <a:srgbClr val="FFFFFF"/>
                </a:solidFill>
                <a:latin typeface="+mn-lt"/>
              </a:rPr>
              <a:t>NVM Solutions Group</a:t>
            </a:r>
          </a:p>
        </p:txBody>
      </p:sp>
    </p:spTree>
    <p:extLst>
      <p:ext uri="{BB962C8B-B14F-4D97-AF65-F5344CB8AC3E}">
        <p14:creationId xmlns:p14="http://schemas.microsoft.com/office/powerpoint/2010/main" val="151800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8" rtl="0" eaLnBrk="1" latinLnBrk="0" hangingPunct="1">
        <a:lnSpc>
          <a:spcPct val="100000"/>
        </a:lnSpc>
        <a:spcBef>
          <a:spcPct val="0"/>
        </a:spcBef>
        <a:buNone/>
        <a:defRPr sz="2800" b="0" kern="1200">
          <a:solidFill>
            <a:schemeClr val="tx2"/>
          </a:solidFill>
          <a:latin typeface="+mn-lt"/>
          <a:ea typeface="+mj-ea"/>
          <a:cs typeface="+mj-cs"/>
        </a:defRPr>
      </a:lvl1pPr>
    </p:titleStyle>
    <p:bodyStyle>
      <a:lvl1pPr marL="0" indent="0" algn="l" defTabSz="914378" rtl="0" eaLnBrk="1" latinLnBrk="0" hangingPunct="1">
        <a:spcBef>
          <a:spcPts val="600"/>
        </a:spcBef>
        <a:buClr>
          <a:schemeClr val="accent2"/>
        </a:buClr>
        <a:buFont typeface="Wingdings" panose="05000000000000000000" pitchFamily="2" charset="2"/>
        <a:buNone/>
        <a:defRPr sz="1800" kern="1200">
          <a:solidFill>
            <a:schemeClr val="accent1"/>
          </a:solidFill>
          <a:latin typeface="+mn-lt"/>
          <a:ea typeface="+mn-ea"/>
          <a:cs typeface="+mn-cs"/>
        </a:defRPr>
      </a:lvl1pPr>
      <a:lvl2pPr marL="171446" indent="-171446" algn="l" defTabSz="914378" rtl="0" eaLnBrk="1" latinLnBrk="0" hangingPunct="1">
        <a:spcBef>
          <a:spcPts val="600"/>
        </a:spcBef>
        <a:buClr>
          <a:schemeClr val="tx2"/>
        </a:buClr>
        <a:buFont typeface="Wingdings" panose="05000000000000000000" pitchFamily="2" charset="2"/>
        <a:buChar char="§"/>
        <a:defRPr sz="1800" kern="1200">
          <a:solidFill>
            <a:schemeClr val="tx1">
              <a:lumMod val="65000"/>
              <a:lumOff val="35000"/>
            </a:schemeClr>
          </a:solidFill>
          <a:latin typeface="+mn-lt"/>
          <a:ea typeface="+mn-ea"/>
          <a:cs typeface="+mn-cs"/>
        </a:defRPr>
      </a:lvl2pPr>
      <a:lvl3pPr marL="347654" indent="-171446" algn="l" defTabSz="914378" rtl="0" eaLnBrk="1" latinLnBrk="0" hangingPunct="1">
        <a:spcBef>
          <a:spcPts val="600"/>
        </a:spcBef>
        <a:buClr>
          <a:schemeClr val="tx2"/>
        </a:buClr>
        <a:buFont typeface="Intel Clear" panose="020B0604020203020204" pitchFamily="34" charset="0"/>
        <a:buChar char="–"/>
        <a:defRPr sz="1800" kern="1200">
          <a:solidFill>
            <a:schemeClr val="tx1">
              <a:lumMod val="65000"/>
              <a:lumOff val="35000"/>
            </a:schemeClr>
          </a:solidFill>
          <a:latin typeface="+mn-lt"/>
          <a:ea typeface="+mn-ea"/>
          <a:cs typeface="+mn-cs"/>
        </a:defRPr>
      </a:lvl3pPr>
      <a:lvl4pPr marL="511163" indent="-171446" algn="l" defTabSz="914378" rtl="0" eaLnBrk="1" latinLnBrk="0" hangingPunct="1">
        <a:spcBef>
          <a:spcPts val="600"/>
        </a:spcBef>
        <a:buClr>
          <a:schemeClr val="tx2"/>
        </a:buClr>
        <a:buFont typeface="Intel Clear" panose="020B0604020203020204" pitchFamily="34" charset="0"/>
        <a:buChar char="–"/>
        <a:defRPr sz="1600" kern="1200">
          <a:solidFill>
            <a:schemeClr val="tx1">
              <a:lumMod val="65000"/>
              <a:lumOff val="35000"/>
            </a:schemeClr>
          </a:solidFill>
          <a:latin typeface="+mn-lt"/>
          <a:ea typeface="+mn-ea"/>
          <a:cs typeface="+mn-cs"/>
        </a:defRPr>
      </a:lvl4pPr>
      <a:lvl5pPr marL="688958" indent="-168271" algn="l" defTabSz="914378" rtl="0" eaLnBrk="1" latinLnBrk="0" hangingPunct="1">
        <a:spcBef>
          <a:spcPts val="600"/>
        </a:spcBef>
        <a:buClr>
          <a:schemeClr val="tx2"/>
        </a:buClr>
        <a:buFont typeface="Intel Clear" panose="020B0604020203020204" pitchFamily="34" charset="0"/>
        <a:buChar char="–"/>
        <a:defRPr sz="1400" kern="1200">
          <a:solidFill>
            <a:schemeClr val="tx1">
              <a:lumMod val="65000"/>
              <a:lumOff val="35000"/>
            </a:schemeClr>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intel.com/benchmark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7"/>
          <p:cNvSpPr txBox="1">
            <a:spLocks noGrp="1"/>
          </p:cNvSpPr>
          <p:nvPr>
            <p:ph type="ctrTitle"/>
          </p:nvPr>
        </p:nvSpPr>
        <p:spPr>
          <a:xfrm>
            <a:off x="297825" y="355228"/>
            <a:ext cx="8362064" cy="1301703"/>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dk2"/>
              </a:buClr>
              <a:buSzPts val="4000"/>
              <a:buFont typeface="Arial"/>
              <a:buNone/>
            </a:pPr>
            <a:r>
              <a:rPr lang="en" sz="4000" dirty="0"/>
              <a:t>Database Workloads on </a:t>
            </a:r>
            <a:r>
              <a:rPr lang="en" sz="4000" dirty="0" err="1"/>
              <a:t>Ceph</a:t>
            </a:r>
            <a:r>
              <a:rPr lang="en" sz="4000" dirty="0"/>
              <a:t> -- </a:t>
            </a:r>
            <a:endParaRPr sz="4000" dirty="0"/>
          </a:p>
          <a:p>
            <a:pPr marL="0" lvl="0" indent="0" algn="l" rtl="0">
              <a:lnSpc>
                <a:spcPct val="110000"/>
              </a:lnSpc>
              <a:spcBef>
                <a:spcPts val="0"/>
              </a:spcBef>
              <a:spcAft>
                <a:spcPts val="0"/>
              </a:spcAft>
              <a:buClr>
                <a:schemeClr val="dk2"/>
              </a:buClr>
              <a:buSzPts val="4000"/>
              <a:buFont typeface="Arial"/>
              <a:buNone/>
            </a:pPr>
            <a:r>
              <a:rPr lang="en" sz="4000" dirty="0"/>
              <a:t>Are We There Yet?</a:t>
            </a:r>
            <a:endParaRPr dirty="0"/>
          </a:p>
        </p:txBody>
      </p:sp>
      <p:sp>
        <p:nvSpPr>
          <p:cNvPr id="140" name="Google Shape;140;p37"/>
          <p:cNvSpPr txBox="1">
            <a:spLocks noGrp="1"/>
          </p:cNvSpPr>
          <p:nvPr>
            <p:ph type="subTitle" idx="1"/>
          </p:nvPr>
        </p:nvSpPr>
        <p:spPr>
          <a:xfrm>
            <a:off x="297831" y="4359795"/>
            <a:ext cx="2879400" cy="361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 sz="1600" dirty="0"/>
              <a:t>Open Infra Summit, Denver</a:t>
            </a:r>
            <a:endParaRPr sz="1600" dirty="0"/>
          </a:p>
          <a:p>
            <a:pPr marL="0" lvl="0" indent="0" algn="l" rtl="0">
              <a:lnSpc>
                <a:spcPct val="100000"/>
              </a:lnSpc>
              <a:spcBef>
                <a:spcPts val="0"/>
              </a:spcBef>
              <a:spcAft>
                <a:spcPts val="0"/>
              </a:spcAft>
              <a:buClr>
                <a:schemeClr val="dk2"/>
              </a:buClr>
              <a:buSzPts val="1600"/>
              <a:buNone/>
            </a:pPr>
            <a:r>
              <a:rPr lang="en" sz="1600" dirty="0"/>
              <a:t>April 30, 2019 </a:t>
            </a:r>
            <a:endParaRPr dirty="0"/>
          </a:p>
        </p:txBody>
      </p:sp>
      <p:sp>
        <p:nvSpPr>
          <p:cNvPr id="141" name="Google Shape;141;p37"/>
          <p:cNvSpPr txBox="1"/>
          <p:nvPr/>
        </p:nvSpPr>
        <p:spPr>
          <a:xfrm>
            <a:off x="284147" y="3170775"/>
            <a:ext cx="2545500" cy="45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 sz="2800" b="0" i="0" u="none" strike="noStrike" cap="none">
                <a:solidFill>
                  <a:schemeClr val="dk2"/>
                </a:solidFill>
                <a:latin typeface="Arial"/>
                <a:ea typeface="Arial"/>
                <a:cs typeface="Arial"/>
                <a:sym typeface="Arial"/>
              </a:rPr>
              <a:t>Paul Dardeau</a:t>
            </a:r>
            <a:endParaRPr/>
          </a:p>
        </p:txBody>
      </p:sp>
      <p:sp>
        <p:nvSpPr>
          <p:cNvPr id="142" name="Google Shape;142;p37"/>
          <p:cNvSpPr txBox="1"/>
          <p:nvPr/>
        </p:nvSpPr>
        <p:spPr>
          <a:xfrm>
            <a:off x="274967" y="3708975"/>
            <a:ext cx="2732700" cy="45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 sz="2800" b="0" i="0" u="none" strike="noStrike" cap="none">
                <a:solidFill>
                  <a:schemeClr val="dk2"/>
                </a:solidFill>
                <a:latin typeface="Arial"/>
                <a:ea typeface="Arial"/>
                <a:cs typeface="Arial"/>
                <a:sym typeface="Arial"/>
              </a:rPr>
              <a:t>Tushar Gohad</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6"/>
          <p:cNvSpPr txBox="1">
            <a:spLocks noGrp="1"/>
          </p:cNvSpPr>
          <p:nvPr>
            <p:ph type="title"/>
          </p:nvPr>
        </p:nvSpPr>
        <p:spPr>
          <a:xfrm>
            <a:off x="285750" y="76200"/>
            <a:ext cx="6967500" cy="3879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lt1"/>
              </a:buClr>
              <a:buSzPts val="2400"/>
              <a:buFont typeface="Arial"/>
              <a:buNone/>
            </a:pPr>
            <a:r>
              <a:rPr lang="en" sz="2400"/>
              <a:t>FIO Benchmarks - librbd - 4KB Random Read</a:t>
            </a:r>
            <a:endParaRPr sz="2400">
              <a:solidFill>
                <a:schemeClr val="lt1"/>
              </a:solidFill>
            </a:endParaRPr>
          </a:p>
        </p:txBody>
      </p:sp>
      <p:sp>
        <p:nvSpPr>
          <p:cNvPr id="219" name="Google Shape;219;p46" descr="data:image/png;base64,iVBORw0KGgoAAAANSUhEUgAABDgAAAKcCAYAAAANTQpNAAAgAElEQVR4Xuy9CbRV1Znv+52OQ9+jICDYBYgisW+iIjYooqhRowYV+/bVqFsvr+pV5dWtm7oZo269925evRr1jCHYGzUGTCoo9k1AQdGIihEBUUBFQEBF+u7wxn9a89RinbX3anZz9t7nN8fIiLrXms1vzrXO+v7z+75Zt3fv3r1GgQAEIAABCEAAAhCAAAQgAAEIQAACVUygDoGjimePrkMAAhCAAAQgAAEIQAACEIAABCDgCCBwsBAgAAEIQAACEIAABCAAAQhAAAIQqHoCCBxVP4UMAAIQgAAEIAABCEAAAhCAAAQgAAEEDtYABCAAAQhAAAIQgAAEIAABCEAAAlVPAIGj6qeQAUAAAhCAAAQgAAEIQAACEIAABCCAwMEagAAEIAABCEAAAhCAAAQgAAEIQKDqCSBwVP0UMgAIQAACEIAABCAAAQhAAAIQgAAEEDhYAxCAAAQgAAEIQAACEIAABCAAAQhUPQEEjqqfQgYAAQhAAAIQgAAEIAABCEAAAhCAAAIHawACEIAABCAAAQhAAAIQgAAEIACBqieAwFH1U8gAIAABCEAAAhCAAAQgAAEIQAACEEDgYA1AAAIQgAAEIAABCEAAAhCAAAQgUPUEEDiqfgoZAAQgAAEIQAACEIAABCAAAQhAAAIIHKwBCEAAAhCAAAQgAAEIQAACEIAABKqeAAJH1U8hA4AABCAAAQhAAAIQgAAEIAABCEAAgYM1AAEIQAACEIAABCAAAQhAAAIQgEDVE0DgqPopZAAQgAAEIAABCEAAAhCAAAQgAAEIIHCwBiAAAQhAAAIQgAAEIAABCEAAAhCoegIIHFU/hQwAAhCAAAQgAAEIQAACEIAABCAAAQQO1gAEIAABCEAAAhCAAAQgAAEIQAACVU8AgaPqp5ABQAACEIAABCAAAQhAAAIQgAAEIIDAwRqAAAQgAAEIQAACEIAABCAAAQhAoOoJIHBU/RQyAAhAAAIQgAAEIAABCEAAAhCAAAQQOFgDEIAABCAAAQhAAAIQgAAEIAABCFQ9AQSOqp9CBgABCEAAAhCAAAQgAAEIQAACEIAAAgdrAAIQgAAEIAABCEAAAhCAAAQgAIGqJ4DAUfVTyAAgAAEIQAACEIAABCAAAQhAAAIQQOBgDUAAAhCAAAQgAAEIQAACEIAABCBQ9QQQOKp+ChkABCAAAQhAAAIQgAAEIAABCEAAAggcrAEIQAACEIAABCAAAQhAAAIQgAAEqp4AAkfVTyEDgAAEIAABCEAAAhCAAAQgAAEIQACBgzUAAQhAAAIQgAAEIAABCEAAAhCAQNUTQOCo+ilkABCAAAQgAAEIQAACEIAABCAAAQggcLAGIAABCEAAAhCAAAQgAAEIQAACEKh6AggcVT+FDAACEIBA+Ql88skndvfdd9v27dtd4+PHj7ezzjqr/B2hRQhAoCIJPPzww/buu++6vvXu3dvuuOMO69WrV0X2lU5BAAIQgEDtEEDgqJ25ZCQQcAT27t1rs2bNsjlz5rQSGTNmjE2ePDknoffee88eeuih1t+vvvpqGz16dCKiau+VV16xp59+2vbs2ePu6dq1q1177bU2fPjw1jrCBnG+yuvq6qxbt262//772/HHH2/f/e53rbm5OVF/klwUHm9cX3r06GGDBw+2Y445xkaNGmVNTU1JmqnpaxA4SjO9X331lc2ePdvef/9903N44IEHZmpI9cydO9fV8/XXX+/zbA4bNsyOO+4491zV19enql/P+KJFi2zevHm2evVq27p1q7u/oaHB+vXr5+r8/ve/n9iQbWlpcfW9/PLL9vnnn7t+6vn6zne+40SzQYMGpepfsS6WcHfvvffaihUrElXZuXNnN2a9H0444QTr27ev6T3WkQsCR+7Z37JlixN//vSnP9n69etbhWKtfa0draOTTjrJ+vTpk2oJBZnnutH/fR06dKh973vfK/rf11QdznNxvneNBLPDDz/cvWvSMlKTej++9dZbbg6+/PJL27Vrl+uJ+Ou749hjjzV9N+k7hAIBCFQfAQSO6pszegyBvAT0Qa4Pc7+zrotLKXC888479thjj+1jQF1xxRU2cuTIffqZRuAID1AfHWeccYadfvrpzpAqtKQROMJtSWg5++yz7ZRTTkltHBba70q6H4GjeLPhP+RfeuklZ+RLNJTBfOONN6YWOFSXBE6JG6onX+nfv79dc801NnDgwESD+eyzz+zXv/61MwjyFRlQ48aNc89JvudVfX388cedoRHVV907YcIEO/XUU8suFqQVOII8NH4Zj1deeaUTfTpqaS+BQ8arhD2959etW2cSE/z60prq2bOnDRkyxI444gj3d6pLly5lmyKtKz2fEjb8hkCuxrWORowYYRdffHFiIz6JwBH191UbCeecc45771RC+fDDD927Icm7Rn0///zzE22C7Nixw5588kl74403Yt+P+u7QO+y0007r0H/rK2E90AcIpCWAwJGWGNdDoIIJbNu2ze6//35bvnz5Pr0slcAhMUXtBXdxL7/8crcrFC6FCBy+LnlQXHrppQWLHIUIHL4vRx55pF122WWJPqoqeMlk7hoCR2Z07kYZXGvWrDGJGn/+85/bGDtZBA4ZTDNmzHCCQdIS5W0VdW/4WU9Sf77nVeN/8cUX7fnnn3cstCN78sknOy+Ijz/+2BYsWOB2VWWQTpkypY1gmqT9Qq4pRODw7YptlNhbSL+q6d5yChzyBJJR/Mwzz7SKhElYSUQ45JBD7IILLii5t5Ce9wcffNB5bKQpehf88Ic/dIJMXMkicPg65TkiUU4eXu1V9C7Qs6/3WJwAFOzjQQcd5LxG84lV33zzjeOvv11Ji9aH3mOXXHJJwd8dSdvkOghAoHACCByFM6QGCFQMARlLzz77bJudiVIIHBs2bHA5GPT/KvoQ0G7HmWeeGbnbmtQg1oeqdtw+/fRTe/XVV+2jjz5qHY/a0IeovCcKKUlDcmRgqS8SjBTy43fXfdsnnnii213riK7oSeezkHmqxXu1g/j222/bH//4x7y7k1kEDu1KatfT71brY3/ixIl21FFHOddrPVsKK5ERuHTp0tbrFAZzww035DQO9AzoWV+1alXrs66dZT2L8gLR+pe4qnHp/aN/VlH4i0RAGQjhIiNv6tSptnHjRuflIG+VoLdD0BPtsMMOc8ZLVGjY4sWL3W6s+pLFVT3XGgsLHAq3u/7669vscIu1BF6N4/XXX3cMNMe+yMX9pptusgMOOKAWl3PeMZVL4NDfoEceecT9zQgWH+4h9j4US/Oq97iM3aABrTWcxhMg7WSG/17qfol3Ei20IaAQSPVh7dq1TvAMryONRc9S1OZBsC9xzP3fV/VHQkK4nfYW5ZYtW2b33Xdfa8iIGCnkSx5h8rwRI/1dloeO3mNBD498f48179qMkXjqiwSdc88914mnet/qWVZ9El6DXmVqUwKH1gcFAhCoDgIIHNUxT/QSArEE9HF3zz33tHpTBG8otsAR9bEW512RxSCO2s2Ra7EMhkLcipMKHEGG6sv8+fPtD3/4Q+uHcRYjNHYiq+SCLPNZJUMraTdz7bAq9EligRcR0q6tTZs2OcHgiy++cP2XsS/RYr/99msznrCnhz7gZTwp7jyqSGh84oknWgURhYspP0ZU/o6wp0eu51UGinZT9VzJvVxu4MGiPoqVjD3lwLntttscn2AJCi+Km9d7QUZQMUpSgSPcVtQusQQm7cAXI7yuGGMrVx1xxnah/dDa0btcu/0+JFNCgNax1lO+PCgy9PWsKJTLewupPxJDJKbJo6hYJcqzUh4H8u7JJcpJJJs5c6YLZfGCpa69+eab84Y9pWWudpQ/67XXXmttp71EufAzFye2hLnqevGJEhPD4q9yBcnbNOo7Iuq7Q++XW2+9lZwcxXooqAcCJSaAwFFiwFQPgXIQ0I7GAw884HZlVbQbpB3FzZs3u38vpsAR9bGWJFwjq0EcNHQ0FhmC2u0txI02i8ChtqMSuCo/gHaPO1rJOp8djVN4vEEDRMKCDB0lytMHt5Jt+mS/aQWOhQsXOkFAazSJp5MM8V/+8pet7vJy05eHQthLImx0SDC55ZZbnOiQq8jbSXHuKhJBlOdD4wuWF154wZ577jn3n3IlNfbXRLHQOBXeomskHOQKjcu63rIKHGpPeR8kNomxSi6BJmvfquW+tMZ2mnGFBWeteQkbehenzSOhnB2///3vbcmSJe75SRLukKavYYEwaf0SYbS+5VHgRY44sSwL83C4mMamJL8KDStnQm15a2qTZvfu3Q6vRCp5oOXzkNQ7U0KpWKlMmjSpjYdn+FlOIhSFvzv0HpPwFc4tlmYdcC0EIFA+Aggc5WNNSxAoGYHg7oR2MZSnQrs/Oj1BpVgCR1SMf9KPtUIMYoXeyB3VlzSnvERBzypwqC7FUct40e6xisYvw7CYp7yUbKEUseJC5rOI3ai6qmSAyNtK7s5yvQ5m6Q+uy7QCh0JT5GGkojwWEiHCHg9hWPLK0AlIKuqH7gknHA2vdyX6Pe+88/JyV/jJXXfdZfIqUdE45eIdLIUKHEFPEbntS+AopodEIQKHxhmcDxloEnl06kNHKlmM7aR8gsmtZYTLsNUzlTVcMCwmxHkkJu1nWEiUh5GeswEDBiSqQhsKMvp93oh8XgqqMCvz8N92GfTyMIkLiUk0iIQXBf/OJ93IEN8777zTnYqS61sn/A6Leh9FdTEoGut3hbPIe40CAQhUPgEEjsqfI3oIgbwEgruF+rhTJnR9nOmPfjEFDn0AySAKurJGxc7n6mwhBnEhgkRUfwqpT4aP8hH4D07tBt1xxx15XePlBqzj6BTXqxwI3p1aRqyMUMUOS4SKE0mCRqFcqNWujFnVp2M75Wqt9aAdOX9spzxMjj766FQ7cTJQdWyn8ht4I1V91S7/2LFjnfeMjHRx8GNRyMJZZ50V+7RKGJIhrr4q1Enryh9bqHrVX+U7iDu+NJcYEKzfs1D9Mii8qBDm7I9mVTiExhvkp3wv2jWNm5vYgf/HBVoLnTp1ijTEsgoc4TWpIyZlUMcZ/JpfxaXLuMtlhMuQVH4DlcbGRhf2onWQr8ijTPUq6aNKlAgYNGbSenAE4+nTGoxJ56lQgSPILalxFLV2/XOsZzgsiMWNxSey1btBc6F17j189N449NBD3fMmUSuNMKBnVsafPHVkPPpnWM+Y+qlksXpfZDW248YV/JtXTO+doFdQvvwxcf0L/q4Qk+nTp7d6YCQRCMP1h70U8tVRCPOw51Eur640409zrTxddES2itanPEjyeYrpuvBzGpWvJxgOp3t+9KMfJRJuCvlmSTNuroUABIpPAIGj+EypEQJlI6APSx3Rqo9pFZ8scOfOnUUVOKJcWJOevuBhFPKxEDSGirEbWqjAoWN4tYOsEhQawhMvw1GGvIQhn3gx1+LQDrp2zJS8MVcJCxy33367ExoUg56vfoUV6GMxbtdQ60lu/xI3ch0xKv4yoGVsPfroo4kFDtWtxJqaSxnA+YpCrMRCcc+5SpQYIPFInkv56vcfzsoNkWS8wY9t3VPKklXgUDhaUNBMGjalY1+nTZvWunaidiiDay5NqIXWhhIYqkSJgHE5OLT+VIfebeF2vcu/6i5G0uGoOS1U4Ai/Y/IJgHpPSCzQs5dv7aY5tjIcdpFr3ep5lrgqD5skIl6Sk0CU10BehBJ1JYTEvSfTPFN6ZhXGJaM/LrF1mnr9tUGPCb2HFA4Z9LJKU6f6qvCJDz74wN0W532Rq26FmsojSgKESr48VIUIHHrm5Hkkj9BC+puGUaHXJhE4JORqXL5orScJNQl/s+DBUehscT8EykcAgaN8rGkJAkUnEHbTve6669yuXNjgKTREJdiOBpHm2Do/6KwCR/gDJqn7fT7YxRQ4cnlwRHm8xC2AuN3IsLEpkUFiRJLj9OI+1lWHPgKD2ePz9VdrQEKaj33OZ8DJa0G7mN7YiePgP67lhXDwwQdHXh6cQxlm8voIngySrw15zSisyGfLT9KfNN5KSeqLuiarwJH12Qq/J6Jct7MaTMG1GhX+kuQUFX8EdXAnWSdgSJSRt0Mp8wQUW+DIZRylPdpXRv1JJ53khJ1cHjoSrpSTSfObtCQJNdQ60wkXPjwvX93qmwQZ7+GVTwhO2kddp79Fv/nNb9x7p1Tz7z0mZPDnS74b1++wMJHrJJ64eoJin67NFU6m37I+r74P4bAMjf+4446L62K7/S4vVYm7fq0nDT9J0uGghxs5OJIQ4xoIVA4BBI7KmQt6AoFUBPSH/Ve/+lVrksBgQq5iChw6Vk27UDoKUSXOCM81iCxGmD7+deyk3Fa9R0ExjmYtROAI5xfIdYRl+MheZfSfMGGCOxbQGyaKH9b4gpny8yVxDBqNQc7+uDt5f0h40Ie1PlRVtzcw4hJPhrPM63qFZmhdyZNCBoWOMJQXhviFPTxyCRxRBpx2eBVKpfr1z7mOL9WOp0Iihg4d2mZZhedQF6jPMnpUt0QMhYL44zu16x/cHZdXgDhpHBJ/dMSxxBTdozAVeRgEjzxV/Vncy9M81MUSOJLmqEnynggaTGkMtOBazZUkVAKTvBY0BzKAFdogAVNeAgqF09rVs3LllVeaEhkHd+/zrY00zHNdW6jAEcxvkss4ikparOdf4oWEao1da1aeMLNmzUp0/G7474KeCYUsan37EzvEUWLg7373u1bDMO79ED4qWNz03lFYmjy6NB96nvTc6N3nwyM932IIHGIh7zklo0ySo0bjlCAiEdiHq+k+Pe8+sW9UKJy8OCSiSShKGu4VtY7CHlJ632ktZylJvRgLFTiS5qvIdRpU0rHFbbokrSf4dytXQuOkdYWvCz7D+nuiU1SKdUpT1j5xHwQgkIwAAkcyTlwFgYoioA9jZX1//fXXXb/CRnESwyU4oFwGf/jIx0JcgtMIHDIu9HGoj3p/bKb6m2SXMclEZRU4ogySKMM+uDut/uTb/Y+qM9euWZTAoY9muYNHZbtftmyZ23H1hn0uMSacCC9OxNLOlnZRveilMeYSOHStdpO9l4nCqOSZEfWhmCabf3gO1ecLL7zQhc5E5RPQWpZx5AUfv07y8QvHpCvER8eVdu/ePckyS31NRxI4BCfOa0hzKlFQITeaU3kX+XwGMtjPPPPMVLkj0kxIIQJHeN3IuFc4Wfjo0fDzme/oyvDR3LmE0KeeesqJkCpx7+twP3W8po7ZlFgRLsGTceLexVEeW8UQOII76hKKJ0+enNOLRbwUyiKPn1xFQoeO7x00aFCbS/y7Nk1YVriSYH/zvSOTrMvw+y7X34hCBY5w0s5cfzMqQeAIb77o+ZG4G5d7KAnv8LOR5ESXJPVyDQQgUB4CCBzl4UwrECgqgaDRGNzh9I0UQ+DQx66SSOpD0ZdCTisICxxpgOhDXQkizz///ERx4nF1ZxE4wscSqo1cCQ6D+QXU9zg357BXSK7drbDAESf4hGPAcxkZ8m5Q7gpfknzMhY8+jBI4gjuuqluu1TfddJNpbeUqUdn8o44ZDc9h3PGJ4fhytZ9kVy64iydvE/W/VLk4sgoc4SR6xfLgkKEqUWj58uVuuorpweHnX/OiHfmnn37aGaOaf4l1Wts6ItIbn0ED3+ca0nyUqmQVOGQgyuPNJyFW/6Kep/DR3kmOrgyGZ+i9IgNfni2+hOcrX64Gf09wfefyigiHWiRJ7CovKJ029cUXX7imChU4gs9v3E69vBAk7PqTNSRIKsxJSXI1r1rPXpzN9a71R5bKuyzr8aDhd1TS5JZRazqpWFKowJF03beXwKH3gzwJJbjJs8l7EhYzhDD8NyjJei/Ve4h6IQCBbAQQOLJx4y4ItBuBsKvwscce6xLEBXctChU45BGg3VJv2PjBxhnU+aAUInDoeMWLLrrIua8Xo6QROLw3icQF8fAfVPm8HPSBrYSXKrpO7uZRu6J+LEk/KoMCR9ITLeJCBcInXiTNcZLEI0e8JJJ5D5IkwomYyNBV+JU3QqJ2a9PMoef85ptvOg8AX5Ik4wy2U4wEt/nWb1aBIwsL9SPuPZF0XUaNKW7dpXmOvaeHQrkkfvhcQ2nqSHttmrHLCBZLvTN17G4w4W+ud2b4+ZF4q+cjXwkLDeF8A3rOFHqi3DgqEk0kSiVdc7ouShwLG9dJQ7UKNbaD/Q6OPZ8nVTBJaK4EqsHnJdc7IJjbIWtyyazPZdR8JXnf6r5CmSdd9+Ls11naZ0vXKxQwiUAZfkdFtaVnTGJfscJHvKeYP11KIY8cD5tllrkHAu1HAIGj/djTMgRSEwiHM+Ta9YszXMINhz/EtNOeK5Gc4rklgKR1Ay1E4FB/05wgEAc2Kn9D3D3B38Ou82nujbo26UdlFqMx7p6wS3LSmPMkH9xZBBnxCXueRCVyzWI8lOuerOsBgSOaXNBjrRg5eJLMT/iZTHJP+Bp5Kmn3PxyaouuCXlNJ8knoHr3/f/3rX7scOCppPGpy9T/JMxHM/5BUWC2GsR3ss/eo2L17tzviU7ksokLRgu+cXElIg0JnrtC64NHLWXNnJGGbdF0led8Wg3nSv0VJ+13odXEChzYP9D2ifDDFKOGw3EI2dYrRH+qAAASyEUDgyMaNuyDQLgSCeQT0cSfPDYVuhEuhAkewPu3oy/XZ5y6Iy8+QC0zSDzT/Ie8T1ikJodydVeJiypNOSiECh8IaLr74YlNscrFK0o/KOLEiqj9x96SZl2D9cfeFjbFcp83kYhg0qqIMwCzGQ7nuybouEDjakguGOuRLwJuVea77ChE49I7UyRMKscl19Gpwpz1NbhclvlVyVpVCwz5UR5JnIqtXQNb7ouYkKAhNmjTJTjnllDaXBXMf5TuSNfhOzBU2Egz3GT16tF111VWp870kYZt03ca9b309hTJP+rcoab8LvS5O4PDfBUpQfN5550XmokraB+XdUEieD8tNEjaWtG6ugwAEyksAgaO8vGkNApkJyCVUxyb6sJF8CbWKJXD4HUi5PesIUR+ekeUEg6QfaGFAClNQkko/7qS7nflAZxU4tCOoHVntYqYpigVXvPCf//xn+/LLL/dJzhlVT66d2TixIovAEc7fkDROPG4+C/1QjjMO4n6PYlGue9KsjeC1CBz7kgt6rIVzDcl9XDkpJIQFT8jQe1Eu5f7EkKxzkVXg0LthypQpphONcpWsdYfrixM4/GkpCxYscDlB5K0Vd6R0OEQlnNdD+U9uvPFGd4pJXCnU2A7Wr78/8+fPd+9enayknBrhEhRB8iUhffTRR937OC7kzPc/q6dMLefgiJv7Uv4u79IPPvjA9PdQf099yepdqvvDSXyzbuSUctzUDQEIJCeAwJGcFVdCoF0JBI8djUvWWAyBI5i0K+qoz7Sum3EGcT644dMG5LUi75UoF+Ukk5TU0A0eS6l608b/S9jQaTdLlixpc6xqvn6WU+BIyiLc37j5DBtxubLx5+IQ16+436PqLdc9SdZgXP/SCHnhuShWklH1sVTHxCZhFPRYCxovEnt1QobeC1FF7HQ6hozcrCWNQBd1Gkq+0xxKLXBI/JGooQSiwXwgSViE104aDuH6iyVwBL3B9LfvlltusYEDB+7TXDCXUFQC1uDFvl9xz1ihAkdYPM4VDpNkXsLvrlxeLIUyD387pH1vJxlLsa7RnM+YMcOJVSr5vFrztRnePELcKNYMUQ8E2o8AAkf7sadlCCQmoKSL06ZNc3kx9Ec8LulVoQKHxI3rr7/e5DrtSzi5qf57VILTXIOKM4jzwQh/ZKdx6Y4zJPV7PoMwnCgzV1x3uJ1wLK//AFPIj44nDO6ASkj58MMPW/Oe1KLAkdbNO06MiPu90Hn392dpJ/GDHbowqwdHLQocQaMj6CoeFltl6Covh0JBtKsrhjKIs3iZBacjjWGvPsmwlIeWigwkeXGMHDkycimUUuCIEqPVCb1vFF63//7779MnibA6btOXShQ4grxyea0Ek4LmEkE0xmBd+a7TtYUKHDrqXH+3vciUNZeH+hIM2cv3N6tQgSNpn9vrFJXwAxU+4jytt034SONihcFm/RvAfRCAQHEIIHAUhyO1QKBkBMLHCRajofBOUlJX2rDRnmanoxCBI/ixqX8u9LjONEZr2HiJO6JQ/dPHtk4BUUy4ijw/dPKATkmIislPakyVIkQlfEJC0t3/uPlMOqZc6zlujuJ+j6q3XPdkfUazChxhoyTpTnFYCI06UcK782tMcSERwXEH12qPHj3stttucwZ20uI91nR9MNdQUHCM8iILnoBQiKdX2vUbFkIVQiGRWM9+uKStOykzbwgrT4cPJ5SYqiSMCjeM8niLeybCpyylMSALNbb9uJMIHCtXrnQnNslg1VhvvvnmyJOrgslD863nYJtZvRjCp96kYRee8+BzmO/vX6HMFfb1yCOPtDafxFMkzfr01+Y6njdLXcGjjtO8a8JioJ6PM88808466yzT33kKBCBQvQQQOKp37uh5ByGQJMlWWhRxAkc+I/eNN97YJx9HXLiM71ucQRw3huCHW5xrcVxdcR/14fvDfY/7UJ0zZ449+eSTrpokIlBSg6cUAkd4bEmPRIybz3CS0bReN3FjTTuHmoty3RO3/nL9nlXgCL8jwseH5movLIxEzX1wHuJ2vIPtBA2ytAlmgx5r4VxDfic7l9AYfJbSrrlg/5M+k/4eGUu//e1vW93l1b8rrrjCnfgRLmHRIJ9BnmYthXezk4QRJnkmgu/eNHNZqLGdRuAIjiOfIBF8VvLlEwkKIVmN8fBpUPkSn+abZ+WhkmCu50Il33ophHlYzM/3d7ZSPDjEI+5vRRRb/X1Ssl4lMfdiYCE5PNI8p1wLAQiUngACR+kZ0wIECiJQaQJH1nwccQZxHKTgB1U5PTjUr7Dxki/WN2y8JEnKl9SYyvIhF3dP+JjYpKEkSeYzru1cc84xsd+GFCiZo9ZPXE3iJnoAACAASURBVAkngky64xzMESCDXAl0w2EVSa4J9y9rf/yzpvwaixYtsijx1CebTGJ8pfE4CY8h6TMZvC/8TMh7QnOocYRLcNc5q+EbrjPsjZUkYXASgSMYHiEPNI1p2LBhcctyn/wtxZqLXPUEE4zmEyTkVXfXXXe5k7nyCdXB65KKvlFA/vSnP9n06dNbjWh58um0jzRFz8KDDz5oyq2ikk/ALETgkIAiIUWCiko+LySF3ezcuTPNMPa5tlOnTs4T0xe9M37zm9+YRFeVIUOGOIEw1ylEwcrS/p2RoPHyyy9b0NNJ4UPydIryuMo8SG6EAATajQACR7uhp2EIlI5AoTk44sIUovJxKA5ex6fmSvyZxCDORSS8g5VmFzGqziQf9eH7wh9/uYyXLIZR0nvSfshpDHH3hMUE5QhREr+4cIIk8xl220/6cR9mHXUiQpY5LNc9WZ/srB4cas8b/vrnpG7aSe5Zs2aNTZ06tTU/TFQYS3i8We7xdXgPMf17VK6hJAki/TXFMqrVlzivLV0jw0lMNQaVfELowoULnQDgd4+TPhv51lap1vdHH31k99xzj+3evds1n7SvhRjbwXEmCVEJvufyCRzBUJZ813lRQf2IEv6SPuNhr5qePXu692swv1W+ujR2nZ7m86TIAJfAJO+cqJKVeTihttbuZZdd5vJslaMUcqx42hAVheE89thjrScKJfF0KgcD2oAABIpHAIGjeCypCQIVQ6DUAocGmjYfRxKDOBfAYFy9rsl3BGCSSchiCOgDTCeivP76663GywUXXGCnnHLKPk2GxYok7ufB0yLyGVNxYkXU2JPcE95lVAzy2WefnVOsinLvjcr7EGaRJJxJH9oyEtUnlVyhCFnmsFz3JFmDUdcUInCEd+/j8nAouaR2a3U8okour4+wR5ISECu/Qb5jWINrLpdnSNT41Rf1SX3LZXRUsgeHxhQMr9G/77fffs6glegULGHDN2lSVD0fs2fPtsMPP7xNwtDw+paBetxxx+VcjqpLhp4MPl+ixG3t1itZpt9dDyZ9zVV5+NjNQsSmoPGby3svOHatHeU/Ce/+hwWoXAJHMFRDQu+tt95qEiayFnmXyAj3YlZSgzrqPStPA50QpNDHqJJF4NB45c2gdeX7ePDBBzthJ8lxwFm5hO8LvzdyhXjle47ihMjwd4vmQgmB9fxRIACB2iGAwFE7c8lIINBKoBwChxoLf7jl253KKnBo50ruud5tNkmSz7ilkMXQjTJeoj5+9YGo/APeaMiXlV3XyjCVkeHHp3bKeYqK2pO7tnbpv/jiC4cuX94Q9Vlj0/F8Mn59yWVQa6daPPQRraKQi2uuuSbSYFDdr7zyij399NOt1+c6tSbLHJbrnrj1l+v3QgSOsBGqD3YZKFpL4RKVXC/fbm1YAMsXqx42IORqftNNN+3jjh41frnf/+EPf7DXXnvNGVUyUKP6Xqk5OPyYwkKo/vv555/vEgyHS/j9KTFExlau3X258Uvgeffdd53xLpd6hZR5r7nwOzZ41He4bYmPCp3QmguWXN57aYx0vcsUZiTPD18KEThUh9+l11j1/pDAEyxBL5NcIT/hnftcol5QcE7qrZLvmQ8fQ6prZVjLgM8lFOrdqvwQQdEhifdHWoFDc6XcMTqByIsbScW2rO+5XPeFxUGxue6669ocCezv13tMfyuU88qXXM+afg+/m/I9H8UeG/VBAALlJYDAUV7etAaBshAol8CRJh9HGoFDH99ffvml+3DRGff+w0vwwkkHswDNYuiqnSjjJcqwl2jxwAMPtBrp+iiXoT5u3DjTR5Xq+fTTT23u3LmmMI7g+NROrrwdSbwxwjyS3hP++FefZcjqA199lgG6du1a++Mf/9h6FGewrVwCR9Qa0W72hAkTTDuocrnW+BXzLiNmyZIl+3xo5zLSs8xhue7JsiZ1TyECh+4Pi0kSChTmcfTRRzuBQZwVPvLUU0/Z0qVLE+/Wht3k1ZaMQ+USGDRokPOykfEtTyvtBPtjMSWUXXnllXbkkUcmQiKjTutV/dT6iAp3iztFJbiOleBT7ecKm8vXqaRhY1F1hA21XF4v4bAA1aV50ntCnhc+d4f6onfKM888496LKlEiZNSJW6pPJ0NIEGhsbHShRlonEpL8PAXHkCtvR5SR3rdvX1N+ihEjRjhRSqeGKGeLRCidJBUshQocwdM9NB6t62AJn1gS3JnXu0vPlsQhrVOtB/23KCFk3bp1du+99zrPJgnY8lZS3wstYY8WP4fyRtR7Vs+RiryXNNcKc9KYfEmSrFrXxgkcGrfWwKpVq9zzqqONvfis+8VEwkuuI44L5ZDv/iiPFf19kJfk97///VZRXP2VWPHcc8+5v5++5POMCfPXMykRNWmoUCnHTd0QgEDxCSBwFJ8pNUKg3QmUS+DQQMO7//pvUSEOYYEjC6R8u/9p6sti6Pr69QEsbwe5mKtE7arpA0zhLG+++WYb8SKqnzJklHRNH7cquYyBpGJFsI2k90R9XOZjKuNGu38yvlTyhUTIqNBusQyrpCXuQzvLHJbrnqRjDF9XqMChdTdr1iwnnIVFs1x9Us4ViUjKKZOvyCBSLgC9W5IUGZEySiZOnJjTnT5JPeFrwoLZwIEDTfl/ZMjL22vBggXOs6jQXehCBA6x1zwEd5blwSEWYbFFwoG8HZYtW5YYh+qQgS8hJFyfwkiUL0NGbFzRvfIakfHn82vke46jjPRcbcgglxHpvcIKFTiCeV1yJb/0Rwv7ta8+dO/e3Yka/j2lEA+NW+tERe8x5ZXRepGA64WfpIJCHOPg7xqDvBH98eFJ75V4pLAUiSFxpZDTTcRCgmCSBLJx/cj6uw9RlPiS9B2mtvJ5Y+h9oGdMwlGhJS4EptD6uR8CECgOAQSO4nCkFghUFIFyChwaeJJ8HIUIHPogPf74452rd5Ks6nGTkcXQ9XUmNV70oSYXY2Vrz/ehJsNSO2basVN4hkqukwqSihXB8ae5R31Wf3V8XnBXL8xz1KhRNmnSJBd6onlVicv5oPrk/SEjJBjaEjVXnsn++++fcyqzzGG57olbf7l+L1TgUL3F5hzsqwxAnXQgsSNf0a7rGWec4bx/cuUKyMpI98WJAmkMwlz9KETgUJ1JhFDftp4HPXMKR8j33Ol6CTkKTZGxm8szJYkh7edInh3KryGhWiXuFCWtARnRaiNXEX/1Ud4CjzzyiLusUIFDjORZoVCUXIk2860L75GmRNgSp+++++7W/DPhcYixBIVwGEwha9bfq3Ul8UthX3Fz7e9JIzxkETj090bPqkS4SjhFROtGIVH6+ylxKl/RvMqDSOstV56U8LNcyDwicBRCj3shUD4CCBzlY01LECgbgXILHBpYOEZb8bM33HCD2yFUSStw6CNZLsJybw+6axcDYhZDN9iuduDkxeF3sxVyIVfmKINc10o0UOiFjAiJHfqIlDeKdrgVciMXf3l7yMvBl6ijCdOIFb6eLPf4PmvHyxs+mg/tnI4dO9bt8PmjQCVuqcQJHL4/2lmeP3++20HVjrA+8vWRKi8W1avdVH1Eikm+kmUOy3VP1jVaDIHDt621qTUl137PWb9pp1qu3DpqUmFTcZzDY5HxofAWzaHcw33uGL9jr7AQPa/yDCllUT80NglmEhP0XGmN6nmSd0O+JKhJ+lWowKE2FAokUc+Xk08+2S666KKczftnQ2F5CkXxQqDGJdFPIq+EjSRGqJ4reUxJNJUoobr0nGle9E7Vc6Z/znJCla9bHioSOvwzLHd/hUNpnOpzcD0XKnAIWjAXjFhccsklbUQejXPevHnOi0nPgNa3Ej0r5EnvLy8KaX4V4qD3kBh4NqpXIRGlTq6puVYuFY1J71vvYaK5FSv1KeiFo/8uUVn9yxdylUTg0LMqMUB/gzRfeg+UQohM8pzlu0Z/Y8RI3hyrV69uZaS+ipEEKP0NjXvWETgKnQnuh0D1EUDgqL45o8cQgAAEIAABCECgQxEIhkPK4FcCykMPPbQmGcjLRGJFMMeEhA2FY8mTMYnIVZNgGBQEIACBBAQQOBJA4hIIQAACEIAABCAAgfYloFA+JQuVx06tn4Ihb5Qnn3zSHU0eDHMcOnSoKRmsxk+BAAQgAIG2BBA4WBUQgAAEIAABCEAAAhVPIHzyTPC0lIrvfIYOStiQqDNz5szWkCWFFl111VXtmgw0w1C4BQIQgEDZCCBwlA01DUEAAhCAAAQgAAEIFEJAR9DqRB8dx6uSJglnIe22571K7KuQFQk8Cs3R6UEUCEAAAhCIJoDAwcqAAAQgAAEIQAACEKgaAspRoSNX/SlO/jQNJZgdNGhQ3uS5EgkWLVrkEnzqVBUlrKyGoqSbPpluNfSXPkIAAhBoLwIIHO1FnnYhAAEIQAACEIAABDIRUI4KnVSjU1OCOSqUgHPIkCHuBC+dFNLY2GibN2+2zz77zB1x7E/dkSgyefJkd6oMBQIQgAAEaocAAkftzCUjgQAEIAABCEAAAh2KgI7BnTVrljuKOyh0xEHQMeQ6enXkyJFxl/I7BCAAAQhUEQEEjiqaLLoKAQhAAAIQgAAEINCWwLZt22zZsmW2cOFCF7oirw15eajIW6Nbt242YMAAGzFihI0ZM8bl7tB/p0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QAACEIAABCAAAQhAAAIQ6JAEEDg65LQzaAhAAAIQgAAEIAABCE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lIHAOyv3WF1dXVFb6tZsduj+9UWtk8ogAAEIQAACEIAABCDQkQggcHSk2WasEIBAwQRuunubffxFS8H1RFXwN+c32zlHNpakbiqFAAQgAIFvCaxcudL+9Kc/2aRJk6ypqandsbzxxhu2adMmO/30062hoaHd+0MHIAABCFQzAQSOap49+g4BCJSVwLK1LXbLPdtK1uaRB9bbv1zVpWT1V0vFGzdutDvvvNO2b99uN954ox144IHV0nX6CQEIVDiBFStW2P333289evRw75devXq1e49feukle+655+zEE0+0Cy64AJGj3WeEDkAAAtVMAIGjmmePvkMAAmUloNCUHz+8vWRtFkvg+OSTT+zuu+92AkG4KLSmT58+duyxx9opp5xinTt3Ltl4slacVuBIcv3evXvto48+shdffNHEZ9euXc6IGDhwoJ122ml25JFHRhoV+VhqfOJ3yCGH2Pjx423QoEFZh8x9GQl8/fXX9otf/MK0Bi677DK3rqup+PWlPiPmlX7mNmzY4N6Nnne/fv1K32iCFvbs2WMzZsywBQsW2CWXXGLHH398gru4BAIQgAAEogggcLAuIAABCCQkUG0Cx44dO6xbt277GO5bt251xr2KfrvuuusqzkMiiWARnLK468Xh8ccft3fffdckdESVoUOH2tVXX229e/fe52dvgKoO7fgGc6/IKNmyZYurU//9nHPOsXHjxhU9P0vC5dkhL1OYwfTp090cjBo1yq655pqq2v0ul8AR94x0hMWj5/Whhx6yJUuW2JQpU2zkyJEVNWyFqEydOtW9U2666SY74IADKqp/dAYCEIBAtRBA4KiWmaKfEIBAuxOoNoFDwKJ2hVevXm2PPvqorVmzxgYPHuyukdhRKSWtMZbver8z+tZbbzlvi4kTJ9rRRx/t4u7129KlS+0Pf/iDffnll3bQQQfZtddea126/GeYkDdAde8dd9zRxp1dwsfzzz9vr7zyitXX19uVV17pvEEopScgoe7ee+91njkqXbt2tZtvvrmqDEMEjtKvE9/C4sWL7YEHHrARI0Y4MbMSc10oF4fE2O9973v2wx/+sCL7WL4ZoyUIQAAC2QggcGTjxl0QgEAHJFArAoem7vPPP7df/epXLoxFRn0l7WYWU+DwRo0Ejeuvv96GDx/eZuV6t3X9//nnn+9CVnyJEzh0nYSSxx57zN555x077LDDHM9KSFxY64+oX8MS54YMGWJvv/22CxU666yzqmboCBzlmSqJYRI3li1b5rx8vvvd75an4ZStfPPNN/bLX/7S5GlXbWJdyqFyOQQgAIGSEUDgKBlaKoYABGqNQC0JHBI2tPuthHvnnnuunXHGGa3TJXd/nTIwa9Ys++yzz5wBr/CMMWPGOAMyKm+H6lOSPIWByNVaIRtK3vf973/fTj755EiD39+juHN90Kte7VzqnnvuuSdxktFcgoj6/fDDD9uf//xnF9Ou2PZcx/u+/vrr9rvf/c7t/suwkDeAShKBQ9dJSFHiwp49e+7j6SGWH3zwgb3wwgu2atUqF0qhccrAUkiL8qFQshF46qmn7I9//KOdeuqpdsQRR7jcCvvvv79z7w964XijUV46UWJecJ2EBRJ5Oz355JP28ccfW0tLi1vTyl2jkKb77rvP5XCRcJY1l01WgUMG+7x582zu3Lku/4jWVdQz+t5777mwjKgSHmua594/c6r39ttvd3y0xiUSqsgzTN5Syk8TLuK4cOFCN3fim6vvfn5VhxiHRcM333zThSeFn9mosXoxTCFowedb1/p3oTza1I7WSXAsAwYMcIk/v/Od79jOnTvt2Wefdbky9M6SF8jBBx/shNGoHDybN292dUn81PV6/6g+vW/1rpPXV7g88cQTziOs2sS6bE8xd0EAAhAoPgEEjuIzpUYIQKBGCdSawCGDUAaWjkqU0aYiY+Pll192H/EqPoeHPtRlCO63334ub0cwOZ/qkLGn2HEZIRIHgvkpjjnmGLv00kv3cbeWIaR7vvjiC9eOFxS80CEDTnUlSbyYS+DwCShl4MZ5qaxfv97uuusuZ8CozWHDhrl+JRU4oq4TA4lEMkKjWFZSDpQ9m/5sLTtWl+zJbewx2uqaBxatfq0TeSCtW7fOzZeEhmnTpjnPpKgdem80nnDCCU7oCha/TsKn9kgY++1vf+sMYBmmEhC2bdvmctjISP3qq6+c50i5BY7gsyMDu3v37u65lbCo/w+GWkmg1PrTupYIpzUpQ11rT6LQ4Ycfnum5Dz5zEhiWL19ujY2NTljy/dAzrecu6DWl9hWCoZCxuPeL6tQ7Su+BsDeD6nnwwQedeKijVc8777y8a+vVV1+1mTNnWtT8e4FDrPRe0zupubnZOnXq1DoWcZYQLC8hrTGNTeKEz8Gjf7/hhhuc8OWLBE2JnmLl34taO17o0HtRazEcKuPFUp0eVcjaKtrDRkUQgAAEqowAAkeVTRjdhQAE2o9ALQkcctWWwKAiA1FGkYp2VpWfQ0bTVVdd1Wro66P8kUcecTkrdJThxRdf7Iw+GXwyLPUxP3bsWDv77LNbd1q1qysjRAZE0Oj0Ro4SRMqDQb9px1dFxoXakRGhXfFCBA4vOshYUf6McALR4EpSH73go/j80aNHpxI4ojw4ggaaxqidXpUgy1y70+Ve5duW/Ffb9cVTJWu2y4ifWdN++Y3QNI0vWrTIrS0Z195jQzvl8iKK8tZRng55BUmgC+/ga83L00fz4z0FfMJHrUetBZ3QovUo7wN5RchI15qR8V6IEZrWgyPobRLsl9hJ7JFXVlSoVVzYV9rn3tcncUhcZKirPzL6tb4VDqL1Ly8F5aXxnlM6DlXiqTydwu8XhXlJsJDwMnnyZCckeS+zoAirsXpRSgJD8P0VtYYk+vz6179286Z5PO644/a5LOjNJqHi8ssvdyF76nNwLLpJHjw/+tGP3Lzrd4lc8pCROBJcd8F5Ouqoo5zAK5FDfVE/NFZdEyXGebFV7d12223Wv3//NI8G10IAAhDo8AQQODr8EgAABCCQlEAtCBwyGrQLKc8CiRNB7wovVuTaBfdu3vpQv+WWW9yHt4wpuZrrv5155pltkpXKEJw/f74LI5Cbt4pcwXVagHaV5Q1y6KGH7jMFMioVh7579+6CBI7333/fGcEySqIShIYFjqiQnSQeHLlycMiYe+aZZ5zhJ2MuGB6jECAJKtrxjutb0vVZyHXVJHAEjcfg7n3U+vRM/NrW2tNOuw+dkMGpNarkjsH8Kz78QWv81ltvdQZ5sPiQpnILHBqHktrqOVauGHmSBIv3VAifKJNP4Mjy3Pv65B0l0UDvkWBRSIaESnkhSICQCBIMFbriiiuc+BEsEmj0XtD86v0ir5w5c+a4EKFwbhsvSkkYDYckhZ8DL15qfQTn3l8XFDh+8IMfOAE3WLw4pn5FHeHq10pwLWisd955pxNIgh5hqjcouESFoXjvJL0Ho/pbyHPOvRCAAAQ6AgEEjo4wy4wRAhAoCoFqEzj04Z6ryNhWHghl6vf5CrwxL1d87RzKiyNKBNB1cSEf/j6/q678HdqVVfHGT67Y+bjd5vCYcl3v8w/IcyNORAgaOUGjI5/AIUPFx+srJj98ioo3wtS+DBV5D1RqqSaBQzvcMoR1gk3Qwyd4qkp4x1/cgzk7vNim0CuFJskTIBgGIY8O5ZMJCnPBufNrq9wCR9z6ydWvfM9Uluc+7hmNem68UCCvraj3i+ZPgoaeKYk3yqfiRSu9r7zoERSlkuSpiOtr8NkPem951vIWkVgRXm/+d89c49J7RmJYsE7l21A/o/JtRM2n2pHYKg+YqP7ErQF+hwAEINDRCSBwdPQVwPghAIHEBKpN4NCHss+h4Qfpc2nIZVqu2kGvgnwJCcOQwh/ectWWmLFkyZLWuPXgPUGBI0r0CF4bZ5CUWuAIJl31hlo+sUj9kQeL7lMuE89UO+NyX1c4kP6bkhDK/V7/k9iR1OBJvEALuLCaBA6/qx8V3pPvNz+Xffv2bQ1T8aFFqsuffhM0ThWOEPY0EOb2FjjUR3kISUTTsyejP1jCwku+ZyrLcx/3jEYJHFmYSfRQHosPP/ywNVeQF6UURpQkhM2HfOh5iwpVixM44saaS0iVkKskqBqDQl/khaIjpOWxFkyCG/XYeoEtiYBTwGPPrRCAAARqkgACR01OK4OCAARKQaDaBA4xCBoAMoIUmiIjUIkGp0yZss/JBP5D3ScuzMdQrtr+aFn/Ia+QEiXpU6I9b7zrlATtwraHwFHMHBwSi+TZEj6FRa73CgfQyS8KhQkXf9qFTkWQ27ov8o5ReIXuCycZLMXajauzWgSOoDEaPtJXYwyGP4VzM3gPD60L/5tPPhrMzRBn8La3wBFM6itvAeXPUYJPFYkdyn2TReBI89zHGf1RAocXNtN6vfgQEB+morqVTyVpgte4MLO4+Y4baz5PseApPApxUdE7RILahRde6LxUEDji3k78DgEIQCAdAQSOdLy4GgIQ6MAEql3g0NT5OHftgobj4LPssPpwAdUnr5Cjjz56HxEgylujXB4c3rVcO71xITWFnqKS5LFQGISMT50goWSKEpyOPfbYyJMUktRXzGuqReDwiVslVsSVqPAS7+EhcUn/00ksWh/BZI7BEIFK8+AIJvVVzpuzzjprH0+gLCEqWZ77OKO/WB4cmmP/jpGAqjAVCR4SDKMErqg1EZe0s5QCh++PxI21a9e6I6uVXFnvpqiTV/z1eHDEPd38DgEIQCA3AQQOVgcEIACBhARqQeDQUH0uAiXo0062wlhUfIy83KeTZu/3iTzlteGTCQZx5svBEUxAGLwnzngKT1eu64PJKKNO1gjWoySTSjapMJLgKRtxu7+5lo7ECyULlFEmQ0YhLMGiUB4lQNVRlD63QMJlWJLLqkHgCOZekOeMTseJKv6IYnkThROEeg8PJeccN26cO11jxIgRLj9M0JNGJwkpGW+l5eDQaR06tUjrJircIovAkeW5j3tGs+TgyPXMBJ9jndIkcVB5OsJHx+Z6MOL6WgqBwx8HK88aPf9Bzy/9pnWncUQdW0sOjpK84qgUAhDoQAQQODrQZDNUCECgMAK1InD4HVGFTARPBfCx7fLy0M6wjIlwSIaMAf03b1x6gypKrJBhohwUOtIzGKISd4qKTyyoIzmTxNjnM2CUY0FHVkpg0HGeco8PF50EoxNN9P/hmPesAkfQSIk6mjLO6Cpspaa/e+fnj9mejW+nvzHhHZ0OuNwaeh2V8Oroy/wpHJonMZX3S1TJd53P6fDpp5+6I5B17HFUXdplV/4ECSESoBSeFCzeEyRtuEW4v2mPic0XdhUMQUsTopLluY9bv1HPTfAUlajjUf3v8nTSySgKQfHFJ+zVe0dz6McXFg6j1kOaU1SiknrGjTUqRMULv2HB1Pcvnxeb76/ErDjPs4IeKG6GAAQgUKMEEDhqdGIZFgQgUHwCtSJwiIz/wFaytKYOqgAAIABJREFUy6ABp2MmlZdAOTR00oSOTNQ/y3hasWKFO/pRu8cSC7RD7g0ZHfkqcUBu/7peRsHMmTOdS7buDQoc+vff//73pqM2dfKAjB15k6joaES1IZFDu/SFChwSWWbMmOHCQlSf3Np1pKV26yWgKGTkd7/7nXODVy4DGRTBBIBZBY4g4/AY1e5rr73mOCvhZdQxpMVfvdVfoxcdojwzgqMLenoooWvYO8PndNA9ypvijzwO1qGwFZ3UovWoY34lgmj9aO5k0MrbR4ZoWEiQN4QEPT034SNco2YgrcCh0IZf/OIXLsRBu/86LUZGvvry3HPP2dy5c93zlkvgkIgQJS6kfe7jjP5cz40Soz777LOmk4WCz736L0FJbHW6k4SGoEeNFz/0nKokDU/RtcFjWaPExlJ4cCgXisKf5GkyduxYJxZ7MUa/SfiVgBE1Dh9ap7WW1JOu+p9uRgABCECgeAQQOIrHkpogAIEaJ1BLAof/AA97LUgQkOEtA1yGgQ8F8C7XMjomTJjgXPflyaHrJVbIaNT1+m9yy9b1ulY73/pgVyJOGTTeaJEBqY98iSYqcuNWUViH/ll16X+FChyqU94UMkh17Gf4tAm/ZHVkrcQNGV7BUojAoXwJjz32mDN4xcWfaKP+yKgSi8svvzzylI4af5RSD0/rTCE9cuvPFTYSrNTn6pBRGQ5l8B5MMtJ1QsqVV17ZxlNJdWlt6gQPrUnNn9ay5lRrW3MpT4OgkCAjXMeJ6tkKCnr5BuvXV9SJR8H75LmgfkoIfPnll+2ZZ55pfd4kOOp+9VGCmZ7p8BHMwTAPvxZ14o+OMFVJ+9xnFTjUjp5FCY4q/pnwpzvleg6DopXuSRvWJQFHgmtUSEgpBA6NTeLub3/7W/esax3695refRpPlKCq+/zJPvKKk5CsdzAFAhCAAASSE0DgSM6KKyEAgQ5OoJYEDk2ld7PXjriMQHkaqOjjWzvRTz/9tPOkkFGiD3R9kE+cONHlqQgW7TTqJBV5hci4UpEhdt5557mPewkZUbvuftd5wYIFzojUh7yOUZQXiAwDhbIUQ+DwY1q5cqXro4xfL8AMHDjQTj75ZGfoRrm7FyJwqF3PRjvXCv0R23wsO/gjlnP4PmxJ8xY+HSXqJn9iitZxOOzIG/sSnqK8GYL1BU/B0FzK40PCgE4vkadRUODwxrvW8znnnONyfMSVpMcQB72Z/POpXDqrVq1yTej5UliZvEYUbiURIyzsSGhUn/UcqOhZPu2001q7mOa5zypw5HomxFPClZ7FXGEnErcUbhY80jeOr//drx8JmMEcO/q9VAKH6pbYJY8VrTUf3qc1pNOTco3Vn+yj96DeoRQIQAACEEhHAIEjHS+uhgAEOjCBahE4OvAUMXQIlIWABL2wwFGWhjtwIz45clSYSRwWCV4SR5YtWxYrasXVVcrf/Sk5aZKolrI/1A0BCECgGgkgcFTjrNFnCECgXQggcLQLdhqFQLsQkMeNQkPkXRAs8tSQh5FOWYkKeWiXztZ4owoHkmeKwoCy5qXwCYcVLhfOy1Ip+OTpoVAshTj98Ic/3CcPSaX0kX5AAAIQqHQCCByVPkP0DwIQqBgCCBwVMxV0BAIlJaAQDCWJ1DG/SnipkCuFfShMRclxfSLeJOEyJe1oB6hc3hfPP/+8zZ4924WSZTX8JUwpJ44SmU6ZMsVGjhxZUfTkvXHPPfe4MD+dIqN8JBQIQAACEEhPAIEjPTPugAAEOjCBST/fYlt2lAbAD45rsjvO7lSayqkVAhBITED5KJTMU/kT9M9KEKncED5BrMQOn2cjfJRy4ka4MC8Bn+dDuUNUcp14kwajPxJa90icUu6SSihaYy+++KLLEfSDH/zAjj/++EroFn2AAAQgUJUEEDiqctroNAQg0F4Elq1tscff2GVrNrYUtQunfKfRzjmyybqTML+oXKkMAoUQUJJRHb+6dOlSl5jWJ4hVQs9hw4ZFnr5SSHvc+58E/FG9ChUaOnSoO6p3//33LxiRPx1HR2TLk0OnsrR3URJirTMdL6zjuYNH5LZ332gfAhCAQLURQOCothmjvxCAAAQgAAEIQAACmQnoJJk33njDLrroopyntmSuPMON6osEHZ2cgriRASC3QAACEAgQQOBgOUAAAhCAAAQgAAEIQAACEIAABCBQ9QQQOKp+ChkABCAAAQhAAAIQgAAEIAABCEAAAggcrAEIQAACEIAABCAAAQhAAAIQgAAEqp4AAkfVTyEDgAAEIAABCEAAAhCAAAQgAAEIQACBgzUAAQhAAAIQgAAEIAABCEAAAhCAQNUTQOCo+ilkABCAAAQgAAEIQAACEIAABCAAAQggcLAGIAABCEAAAhCAAAQgAAEIQAACEKh6AggcVT+FDAACEIAABCAAAQhAAAIQgAAEIAABBA7WAAQgAAEIQAACEIAABCAAAQhAAAJVTwCBo+qnkAFAAAIQgAAEIAABCEAAAhCAAAQggMDBGoAABCAAAQhAAAIQgAAEIAABCECg6gkgcFT9FDIACEAAAhCAAAQgAAEIQAACEIAABBA4WAMQgAAEIAABCEAAAhCAAAQgAAEIVD0BBI6qn0IGAAEIQAACEIAABCAAAQhAAAIQgAACB2sAAhCAAAQgAAEIQAACEIAABCAAgaongMBR9VPIACAAAQhAAAIQgAAEIAABCEAAAhBA4GANQAACEIAABCAAAQhAAAIQgAAEIFD1BBA4qn4KGQAEIAABCEAAAhCAAAQgAAEIQAACCBysAQhAAAIQgAAEIAABCEAAAhCAAASqngACR9VPIQOAAAQgAAEIQAACEIAABCAAAQhAAIGDNQABCEAAAhCAAAQgAAEIQAACEIBA1RNA4Kj6KWQAEIAABCAAAQhAAAIQgAAEIAABCCBwsAYgAAEIQAACEIAABCAAAQhAAAIQqHoCCBztPIW7du2yefPm2dy5c23jxo22d+9e69y5s333u9+1c845x/r06RPZw6+++sqeffZZW7RokW3fvt3q6upswIABdsYZZ9j3vvc9q6+vb3NfVFs9evSwMWPG2Pjx4127UWX16tU2a9YsW758uamOhoYGO+CAA2zChAl2yCGHuLbDpRraauepp3kIQAACEIAABCAAAQhAoAgEZA8999xz9u6779qmTZtcjUnsnKimZcfcf//99uGHH+bsWe/eve2OO+6wXr16FaH3VFFMAggcxaSZsq6vv/7aPTyff/65Ewm6devmxIPNmzfbnj17rGvXrnbttdfa8OHD96n5k08+sfvuu8+2bNniru/evbsTHrZu3erqOeaYY+ySSy5xv/mybds2e+ihh2zZsmWtbUkE0QtAosp+++1n1113nfXr12+ftt555x2bPn26q7+pqcn1aceOHa2iikSYcePG7SNyVENbKaeKyyEAAQhAAAIQgAAEIACBCiTw2Wef2QMPPOA2i2ULSdhQ8XaO7Jsbb7yxjZ2TaygSS+69915bsWIFAkcFzndclxA44giV6HcJGBIc5IFx4IEH2uTJk1u9NSRU6CGVx8SQIUPspptusi5durieSGjQb0uXLrXRo0fbZZdd5jwvJFIsXrzYHnvsMSdATJkyxUaOHNna+1dffdWeeOIJk9p4zTXX2ODBg91v8gR5+OGHTaLJiSeeaBdffHGrWKGXwtSpU23dunU2duxYO/vss53I0dLSYq+//rqrT22rf/Lo8KXS2yrRlFItBCAAAQhAAAIQgAAEIFBGAtrwvfvuu23VqlX72EbqgmwYCRUbNmywI444wtlbwQ3gXN2UUHLnnXe6DefbbrvN+vfvX8YR0VShBBA4CiWY8X4JCnoY5UVx88037yMQqEp5dfzqV7+ynTt32g033OBCQVT8fc3NzXbLLbfs88BJ5FAoyZw5c1yYypVXXunECq9Crly50gkixx577D69lleHPELkQXL77bc7EURl4cKFTvyQGBIUWfRbUKBReMtZZ53l7qmGtjJOGbdBAAIQgAAEIAABCEAAAhVEwNsr8tK49dZbrWfPnvv0TpvJDz74oLNzkooV69evt7vuusuJIYShVNBkJ+wKAkdCUMW+7L333nMeHAo/uf7669vkvwi6Rl199dVOkVSRd8TMmTNt1KhRzhMjrELKi0NhLwMHDnTCiUJK1qxZ4zwxJKZEPdgKidFDLG+OoJjy+OOP2/z58+3UU0+1Cy64oA2CqL5UQ1vFnkvqgwAEIAABCEAAAhCAAATKT+CFF15wuTeUU1AeGuHivTFkWylMRZ7zccVvKMueirLT4u7n9/YlgMDRTvx9zozGxkYnQoQTdXrRQWEiwYdRYSGvvPJKTtFBMWjTpk0zeXh4xfGjjz6ye+65x+XZ8KJHcNgKaZH7lkJivJgiDw2pnR988IHz+jjuuOPakHr//ffdNcOGDWt9+Cu9rXaabpqFAAQgAAEIQAACEIAABIpMQMKFbJlOnTq1hvQHm/CbrwqzD3qq5+uG3zAeMWJE5IZykYdAdUUmgMBRZKDFqs67Uym3RTA8RCEjyg4cDAsJthmlUsZ5i+j+cL25PEiCbXl1U3k4vJhS6W0Va36oBwIQgAAEIAABCEAAAhCobAIK3X/yySdT5eDw9ozsMB3m4E+SlEgir/p8J11WNo2O0TsEjgqcZ5/cU/FfV1xxhcun4QsCR2FiSgVON12CAAQgAAEIQAACEIAABIpMQDkN5dkuz/Sk4Snqgg97ydUd5fPQ6ZNJwl2KPCSqS0AAgSMBpHJeogdwxowZ9tZbb7njXi+99NJ98mwgcJRP4NAcUCAAAQhAAAIQgAAEIACB8hCQ/VOMsm3bNpeXUEe96iTIM888s01KgFztyAZ46qmn3CEQF154oTvUQYc56KQW5VBU3sLwSZfF6DN1FIcAAkdxOBallqC4cdBBB9m1117bJpYMgQOBoyiLjUogAAEIQAACEIAABCBQYQSKIXB4cUOhJVEbxoUM2Yfo66RL2WojR44spDruLQEBBI4SQM1SpVTBF1980Z5//nnr27evc6PScUfhgsBRPoEjyzxyDwQgAAEIQAACEIAABCDQPgSSbBgX0rPgQQznnnuunXHGGYVUx70lIIDAUQKoaasMixs6jmjAgAGR1fhTVE444QS75JJL2lyT7xSVPn36uGNilSwnWOJOUZk0aZKdcsopbdrKd4pKpbaVdm64HgIQgAAEIAABCEAAAhCofAJhcWPKlCnutMpil7gN52K3R33pCCBwpONV9KslbixYsMDl3dBpJHEJa1599VWbOXOmjRo1KvLYIn+skc5t9kfC+uOR6uvrncChOLJg8UfSKp7shhtusEMOOcT9/Pjjj9v8+fNzHkkb1ZdqaKvok0iFEIAABCAAAQhAAAIQgEC7EWhpaXHJQeURr41i2VRR3vBxHVSejUcffdR69+5tkydPbpMuAA+OOILt/zsCRzvPwTvvvGOPPfaYNTc3uziu4cOH5+2Rj/vSWc+33HLLPp4eEkvk4SHh4fjjj3ceHnV1deaPfF25cqX7b/otWJYuXeqS8OhBvvXWW61nz57u54ULF7rjY5VgRyEzyhjsix7uBx54wCSonH/++Xbaaae5n6qhrXaecpqHAAQgAAEIQAACEIAABIpEIGmof5Lm/Mbv119/7ewf5UUMFp1yOXXqVNOpl+TgSEK0/NcgcJSfeWuLH3/8sT344IPu36+55ho7+OCDY3uza9cuJyxIlJAXx+WXX+5cr/RgS2yQWKJrpFoeeuihrfVJ9JD4IfHiqquusmHDhrnf5LUhEUPCiUSKiRMntmYY9sfVrlu3zk488UQnZOj8Zymkr7/+uqtPokdYaKn0tmIhcwEEIAABCEAAAhCAAAQgUPEEgt7w2qzNF+ofHIxC9GfPnu1yHx511FGtp1aqvlmzZtmcOXPcJu/VV1/d6gmijdzp06fbe++95zal1ZY88CmVRQCBo53m45tvvrE777zTCQwSDfLFh8m748orr7TBgwe73q5du9buvfded29DQ4PLqSFRY+vWrU6cGDt2rE2YMGGfo5D0u8QPeWXoGgkTClmRiKEHeejQoe4hDXppqK2PPvrICSp6oH0/9ULQv6vtiy66yJQPJFiqoa12mnaahQAEIAABCEAAAhCAAASKRMDnH9TJKRIbZDflKr169TLl5ejRo4e99NJL9swzz7h75Klx4IEHtt6munQc7LJly5zdpOv1//LukBe77KW4tAJFGh7VZCCAwJEBWjFu2bhxoxM45P4UV6IePIkbzz77rC1atMiJDXroFG+mTL7f+973nHgRLhIe5s2bZ3PnzjW1L2FDD+yYMWNs/PjxORXI1atXOyVTRy2pDgkbUjQloihfh9quxrbiuPM7BCAAAQhAAAIQgAAEIFC5BHz4vuyhuCIPjzvuuMMkdOi+++67z20UKwehfgsW2TzKkygvjw0bNrTaTaNHj7Zx48a5Oii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AAIQgEBlEkDgqMx5oVcQgAAEIAABCEAAAhCAAAQgAAEIpCCAwJECFpdCAAIQgAAEIAABCEAAAhCAAAQgUJkEEDgqc17oFQQgAAEIQAACEIAABCAAAQhAAAIpCCBwpIDFpRCAAAQgAAEIQAACEIAABCAAAQhUJgEEjsqcF3oFAQhAAAIQgAAEIAABCEAAAhCAQAoCCBwpYHEpBCAAAQhAAAIQgAAEIAABCEAAApVJAIGjMueFXkEAAhCAAAQgAAEIQAACEIAABCCQggACRwpYXAoBCEAAAhCAAAQgAAEIQAACEIBAZRJA4KjMeaFXEIAABCAAAQhAAAIQgAAEIAABCKQggMCRAhaXQgACEIAABCAAAQhAAAIQgAAEIFCZBBA4KnNe6BUEIAABCEAAAhCAAAQgAAEIQAACKQggcKSAxaUQgAAEIAABCEAAAhCAAAQgAAEIVCYBBI7KnBd6BQEIQAACEIAABCAAAQhAAAIQgEAKAggcKWBxKQQgAAEIQAACEIAABCAAAQhAAAK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oFII7N290XZv+KO1bPvUmof/L5XSLfoBgXYjgMDRbuhpGAIQgAAEIAABCEAAAhCAQDoCe3estV0bXrJd61+2PRvfar2558mzzRq6p6uMqyFQYwQQOGpsQhkOBCAAAQhAAAIQgAAEIFBbBFq2fuQEjV0bXraWzYsjB9dl5P+wpgHja2vgjAYCKQkgcKQExuUQgAAEIAABCEAAAhCAAARKTWDPpvds1/qXbPf6l61l+6exzTXtd551GfGz2Ou4AAK1TACBo5Znl7FBAAIQgAAEIAABCEAAAlVDYPdXr9nuDfLUmG17d65P1u/6Zmvsc5J12m+iNfY/I9k9XAWBGiWAwFGjE8uwIAABCEAAAhCAAAQgAIEKJ9CyzXZ/Oc+Fnuza8IrZns2JOlzX2Nsa+51mTf1Ot8Y+J5rVNye6j4sgUOsEEDhqfYYZHwQgAAEIQAACEIAABCBQMQS+Pflk9rfhJ1/NN9u7M1Hf6poHWVP/cU7UaOh1TKJ7uAgCHY0AAkdHm3HGCwEIQAACEIAABCAAAQiUlUCuk0/iOlHf7TBr6jfOmvqfbvXdRsRdzu8Q6PAEEDg6/BIAAAQgAAEIQAACEIAABCBQbAJJTj6JarOh11H/IWqMs7rmA4rdLeqDQE0TQOCo6ellcBCAAAQgAAEIQAACEIBAuQikPfnE9auukzX2OcGa+p9hjX1Ps7qm3uXqLu1AoOYIIHDU3JQyIAhAAAIQgAAEIAABCECgXAQynXzS2MOa+p7qPDUa+55sVt+5XN2lHQjUNAEEjpqeXgYHAQhAAAIQgAAEIAABCBSVQNaTTzrt53JpSNRo6H18UbtEZRCAwLcEEDhYCRCAAAQgAAEIQAACEIAABPIQyHrySX3Xg789yrX/OGvo/l0YQwACJSaAwFFiwFQPAQhAAAIQgAAEIAABCFQfgawnnzT0PPLb0JP+Z1h95yHVN3B6DIEqJoDAUcWTR9chAAEIQAACEIAABCAAgeIRyHrySWOfk52Xhrw16pr6Fq9D1AQBCKQigMCRChcXQwACEIAABCAAAQhAAAK1RCDTyScN3ayp7/etsd84a+p7illD11pCwlggULUEEDiqduroOAQgAAEIQAACEIAABCCQhUCWk0/qOvW3pn5jnajR2OekLM1yDwQgUGICCBwlBkz1EIAABCAAAQhAAAIQgEA7E8h48kl9l2HW2O90a1KS0B6j23kQNA8BCMQRQOCII8TvEIAABCAAAQhAAAIQgEDVEch68klDj8O/FTX6jbP6rgdV3bjpMAQ6MgEEjo48+4wdAhCAAAQgAAEIQAACNUQg68knjb1PsMb+34oadZ0G1BARhgKBjkUAgaNjzTejhQAEIAABCEAAAhCAQE0RyHTySX0Xa+x7sjv1pKnfaWYN3WuKCYOBQEclgMDRUWeecUMAAhCAAAQgAAEIQKBKCWQ5+aSuqY819j3N5dNo7HtqlY6cbkMAAvkIIHCwPiAAAQhAAAIQgAAEIACBiiew55u3bdfap2zXl3Ns7871ifpb13nwt14aShLa86hE93ARBCBQvQQQOKp37ug5BCAAAQhAAAIQgAAEap/Anq227eOf2641/55orPXdR/5H6MnpVt/tsET3cBEEIFAbBBA4amMeGQUEIAABCEAAAhCAAARqjsCeb961rYt/Ynt3rMk7toZex1hTv7HW1P9Mq2seWHMcGBAEIJCMAAJHMk5cBQEIQAACEIAABCAAAQiUkcCOFf+f7fj0vugW6ztbY58TnadGY7+xVtfYs4w9oykIQKBSCSBwVOrM0C8IQAACEIAABCAAAQh0QAItW5fb1iV/by2bF7cZfV3zAdblkB9bY5+TzOqbOyAdhgwBCOQjgMDB+oAABCAAAQhAAAIQgAAEKoLAzlWP2Pbl/2a2d2eb/jQN/IETN6y+c0X0lU5UDoHt27fbc889Z++++65t2rTJdaxHjx42ZswYGz9+vHXuzJqpnNkqbU8QOErLl9ohAAEIQAACEIAABCAAgRgCe3d+4XJt7Nn4dpsrdbxrlxH/3Rr7nAxHCLQh8Nlnn9kDDzxgGzdutLq6OidsqEjo2Lt3r/Xr189uvPFG9/+U2ieAwFH7c8wIIQABCEAAAhCAAAQgULEEdn3xtG1b9s9meza36WNj31Oty4ifWl1j74rtPx1rPwJbtmyxu+++21atWmWjR4+2yy67rNVbY926dXbvvffahg0b7IgjjrDJkydbQ0ND+3WWlstCAIGjLJhpBAIQgAAEIAABCEAAAhDYh8DuTbZ16T/a7g0vtwXT0M26HPLX1rT/BUCDQE4CCxcutIcffth5Z9x6663Ws+e+yWYXLVpkDz74oHXr1s1uu+0269+/PzRrnAACR41PMMODAAQgAAEIQAACEIBApRHY8/UbtnXx39veXRvadK2h11HWdcTPrK55UKV1m/5UGIEXXnjB5d5Qrg15aISLwlbuvPNOU44OhakceOCBFTYCulNsAggcxSZKfRCAAAQgAAEIQAACEIBANIGWHbZ9+b/azs8fi/y980H/xToNuRp6EEhEQMLFjh07rFOnTtalS5c296xZs8amTp1qTU1Ndvvtt1vv3oQ6JQJbxRchcFTx5NF1CEAAAhCAAAQgAAEIVAsBHfu69YO/tZbtn7bpcn3XQ63rqH+2+q4HVctw6GcVEJgzZ449+eST5OCogrkqVhcROIpFknogAAEIQAACEIAABCAAgUgCOz6ZZjtW/jLyt+ah11rz8L+AHASKSuDzzz+3adOm2Z49ewhPKSrZyq4MgaOy54feQQACEIAABCAAAQhAoGoJtGz/zLZ98He2Z/OiNmOoax5oXUf+kzX0HFO146PjlUlg27Ztdv/999uKFSvs7LPPtjPPPNMdIUupfQIIHLU/x4wQAhCAAAQgAAEIQAACZSewc/Xjtv3j/8esZXubtpsGXmRdDv6xWUPXsveLBmubgBc3li9fbsccc4xdeumlHA9b21O+z+gQODrQZDNUCEAAAhCAAAQgAAEIlJrA3l1f2rYl/2C7v3qtTVN1TX2sy4j/bo19Ti51N6i/AxJQOMqMGTPsrbfesoMOOsiuvfbayOSjHRBNhxkyAkeHmWoGCgEIQAACEIAABCAAgdIS2P3lHNu25Ke2d/fGNg019j3Vuoz4qdU1cpJFaWehY9YeFjemTJliXbviIdTRVgMCR0ebccYLAQhAAAIQgAAEIACBYhPYs9W2ffR/2a61T7StuaGrdTnkr60hiz3dAAAgAElEQVRp/0nFbpX6IOAItLS02AsvvGAvvviiDRgwwK677jrr168fdDogAQSODjjpDBkCEIAABCAAAQhAAALFIrDnm3dt6+Kf2N4da9pU2dDzSJdItK55ULGaox4I7ENg7969Tth4/vnnrW/fvu7EFMSNjrtIEDg67twzcghAAAIQgAAEIAABCBREYPvyf7Wdnz0YWUfng/7SOg25pqD6uRkC+QhI3FiwYIHLu9G7d2+7/vrrnQcHpeMSQODouHPPyCEAAQhAAAIQgAAEIJCJQMvW5bb1g7+1lq3L2txf3/VQ6zrqn62+60GZ6uYmCCQl8Nlnn9m0adNMJ6d07tzZmpubc97aq1cvU16OHj16JK2e66qQAAJHFU4aXYYABCAAAQhAAAIQgEB7Edj52UO2ffn/G9m8PDbkuUGBQDkIfPLJJ3b33Xfb9u1tjyIOty8PjzvuuMMkdFBqlwACR+3OLSODAAQgAAEIQAACEIBA0Qjs3fmFy7WxZ+Pbbeqsax7ocm009BxTtPaoCAIQgEBaAggcaYlxPQQgAAEIQAACEIAABDoYgV1rn3SnpNieLW1GrtNRdEqKNXAkZwdbFgwXAhVHAIGjQqZE5zbLxerNN9+0Tz/91GX/zeU+tWvXLrv//vvtww8/zNn7KBcs3Tdv3jybO3eubdy40ZSURzFoY8aMsfHjx7u4taiyevVqmzVrli1fvtxUR0NDgx1wwAE2YcIEO+SQQ6yurq7NbdXQVoVMPd2AAAQgAAEIQAAClUtg9ybbuvQfbfeGl9v0sa6xl3UZ8VNr7Hta5fafnkEAAh2KAAJHO063RI0VK1bYq6++akuXLnXigUpcfJhizO699153b64SrkOJdx566CFbtmyZEyS6detm9fX1tmnTJid07LfffpHnRb/zzjs2ffp017empibr2rWr7dixw8W5qZ5zzjnHxo0bt4/IUQ1tteO00zQEIAABCEAAAhCoCgK7v5pn25b81Pbu2tCmv419T7Uu3/kHq2vqWxVjoZMQgEDHIIDA0Y7z/MILL9hzzz3neqCMv4MGDXJeHD179sybAEfeF3feeadJILntttusf//+saOQiPLEE0848eSaa66xwYMHu3u++uore/jhh127J554ol188cWtYoXEj6lTp9q6dets7NixdvbZZzuRo6WlxV5//XVXn7w+brrpJufR4UultxULiwsgAAEIQAACEIBARybQst22f/wvtnP1jLYUGrpal4N/bE0DL+rIhBg7BCBQoQQQONpxYmbPnm2rVq2yk08+2Q488EDTMUfKAizRIF+G3/Xr19tdd93lQkWSZAL2Hh8rV660yy67zI499th9Ri2vjvvuu895ddx+++1OBFFZuHChEz8khkjE6NKlS+t9ElfkEbJo0SIX3nLWWWe536qhrXaccpqGAAQgAAEIQAACFU1gz6b3beviv7O921e16WdDzyNdItG65kEVPQY6BwEIdFwCCBwVNPf+mKM4gcNfN3DgQLv++utz5s7wQ1uzZo3zxFBISpTHx+bNm51gIm+OG264weXVUHn88cdt/vz5duqpp9oFF1zQhpQ8NWbOnGmjRo1yXiESXKqhrQqacroCAQhAAAIQgAAEKobAjpVTbccnv4rsT/Pwv7DmoddWTF/pCAQgAIEoAggcFbQukgocixcvdklGR4wY0Sos5BvGRx99ZPfcc4/Ls3HzzTe7PBrBopwayumhJKJXX321jR492oW/PPjgg/bBBx84r4/jjjuuTRPvv/++u2bYsGGtQkult1VB001XIAABCEAAAhCAQEUQaNn2iW394G+tZcuSNv2p7zLcuo76Z6vvdlhF9JVOQAACEMhHAIGjgtZHUoHjvffec+EhynvRvXv31tNNlB9D4oQSf/bp06d1ZP764cOH5/T4UCjKu+++2xpuEkxk6kWPMKqo/lZ6WxU03XQFAhCAAAQgAAEItDuBnat/a9s//lezlu1t+tJpyNXW+aD/0u59pAMQgAAEkhJA4EhKqgzXJRU4gslJo7qlXBrXXXedy+uhUumiQznFlDJMI01AAAIQgAAEIACBiiewd+d627rk723P12+26Wtd80CXa6Oh55iKHwcdhAAEIBAkgMBRQeshqcDx1ltv2VNPPeU8OC688EJ3ioqOelXCUnl2KJfGkCFDWhODInD8p2dKBU03XYEABCDQbgS+3LzXfv7UDlu0ao99s63dupG34Z5dzA4f3GB/dV6z9eteV5mdpFcQqFICu9e/ZFuX/qPZns1tRtC0/wXW5ZC/MWvYN6S5SodKtyEAgQ5GAIGjgiY8qcCRr8u+jp07d9q1115rI0eOxIMjEHpTQdNNVyAAAQi0C4ENm/fa7fdts/Wb9rZL+2kb7d+jzqbd2NUkeFAgAIECCezZbNuW/Z+264un2lRU19jLuoz4qTX2Pa3ARrgdAhCAQPsRQOBoP/ZtWi6GwBFMDnruuefaGWecgcCRUeCQpwwFAhCAQK0ReHThAfb26p5VNaxjDthol49eXVV9prMQqDQCXVs+tP13TLPGvV+36dqW+u/a2ubrbU9ddb0bKo0x/SmcwDHHHFN4JdTQoQkgcFTQ9BdD4NBwwglD/ckmSjyqY2KVmDRY4k5RmTRpkp1yyiltSOU7RaVS20oz3QgcaWhxLQQgUC0EfvbHw2zTjoZq6a7rZ4/mPfZfT/+wqvpMZyFQSQT67/yt9dn9QpsutVizbWj+oX3dcGoldZe+dGACCBwdePKLNHQEjiKBLEY1SQQO5dl49NFHrXfv3jZ58mTr0mVfn90oD441a9bY1KlTrb6+3gkcytkRLJs3b7a77rrL5e644YYb7JBDDnE/P/744zZ//nw79dRT7YILLmgzxFdffdVmzpxpo0aNaj2uthraKsZcUQcEIFDZBMgxkXt+zvynLZU9eTl69+JPulVlv+k0BNqTQMuWD789/nXbijbdaOh5pHUZ8TOr7zykPbtI2xCAAASKSgCBo6g4C6ssicDhxYivv/7abrzxRjvooIP2aXT9+vVOzNi0aVNrDg5/SsnKlSvtkksuseOPP36fe5YuXWr333+/E01uvfVW69nzW/fEhQsXOm8QJTNVWzqdxRcJKQ888IAtXrzYzj//fDvttG/jNauhrcJmibshAIFKJ0COifwzhMBR6SuY/kGgOAR2fHq/7Vjxb5GVNQ+/w5qHXl+chqgFAhCAQAURQOCooMlIInDotJRZs2bZnDlznPBw9dVXW79+/VrFhenTp7ucG8OHD7frr7/eOnfu7H6Tt8UTTzzhxIurrrrKhg0b5v67vDYkYqhtiRQTJ060urpvs9VLJJFYsm7dOjvxxBOdkNHU1GQtLS32+uuvu/oketxyyy02YMCAVpKV3lYFTTldgQAESkDgn/6ww158f3cJai5dleNHN9r/fkFz6RoI1IzAURbMNAKBdiOwd8dq27r4J7bnm4Vt+lDfZbh1HfXPVt/tsHbrHw1DAAIQKCUBBI5S0k1ZdxKBQ1Vu27bNHQe7bNkyJ0b06NHD/b+8O+RZIdHhuuuuswMPPLC1B7t27bLHHnvMeWXoWl2jkBWJGBJNhg4d6gSRoJeGblb+DnlqyDND4kbXrl1NOTv07w0NDXbRRRfZCSecsM9Iq6GtlFPD5RCAQBURuPRft9pXW6rjhBCPtU+3Opvxl+U5khGBo4oWM12FQEoCu9bOtG0f/d9me7a2ubPT4MnW+eD/NWWNXA4BCECgugggcFTQfCUVONRliQgLFiyw2bNn24YNG5xIIaFj9OjRNm7cOOvVq1ebkemeefPm2dy5c23jxo2t94wZM8bGjx/f6u0RvnH16tXOa2T58uWuXQkb8h6ZMGGCy9fhPT6C91VDWxU09XQFAhAoIgEM+Pww4ZObD7lb8q8d+BTxRVXkqvbu/tq2Lfmp7f7ylTY113UaYF1H/pM19Dq6yK1SHQQgAIHKI4DAUXlzQo8gAAEIQKAAAhjwCBxZlg+5W/JTg0+WVVWee3Z/Nc+2LfkH27vrqzYNNu030boc+jdmDfueoFeentEKBCAAgfITQOAoP3NahAAEIACBEhJA4EDgyLK8yN2Snxp8cvNpL8+W5obtdt1B/2bnDHqiTec27epp//bhT+zNDSe733p2MTt8cIP91XnN1q/7t7nWKBCAAARqkQACRy3OKmOCAAQg0IEJIHAgcGRZ/uRuyU8NPtF82suz5dDuH9iPR/3UBnZe3aZjb395vP3rh/+HbdzZp81v/XvU2bQbuzrBgwIBCECgFgkgcNTirDImCEAAAh2YAAIHAkeW5c+6Yd1kWTft4dkyediv7NIDf92mu9v3NNt9H/+FPbdmUt6hlPPUpixMuQcCEIBAIQQQOAqhx70QgAAEIFBxBDBUMVSzLErWDesmy7opp2fLoC6f2f824r/ZwT0+bNPVZZtG2v9c/FNbu/2A2GGU89Sm2M5wAQQgAIEiE0DgKDJQqoMABCAAgfYlgKGKoZplBbJuWDeVvG7OHzzDrho+1Zrrd7Tp5sMrbrIZn16dqvsv/qRbquu5uPgE2it3S5qRkLslDS2urRQCCByVMhP0AwIQgAAEikIAQxVDNctCYt2wbipx3fTptMH+csTPbEzvBW2699mWA+1flv6Dfbz5O6m7jsCRGllRb2iv3C1ZB0HulqzkuK89CCBwtAd12oQABCAAgZIRwFDFUM2yuFg3rJtKWzcn9Ztjtx/2P6x705Y2XXti1WV278d/kaXL7h4EjszoinJje+RuKbTj5G4plCD3l4sAAke5SNMOBCAAAQiUhQCGKoZqloXGumHdVMq66dq4xW495H/aqfu92KZLG3b0t39Z8t/s/Y1jsnS39R4EjoLwFXxzOXO3FNzZ/6iA3C3FIkk9pSaAwFFqwtQPAQhAAAJlJYChiqGaZcGxblg37b1uujdutouGPGyXDH04siuzvxhv0z76K9uyu/D8GQgcWWa7ePfwvikeS2qCQJgAAgdrAgIQgAAEaooAH44YqlkWNOuGddNe60YeGxcMnm6TBj9qXRu2tenG5l097K5lf23z1p+epYuR9yBwFA1lpop432TCxk0lJLB37177+uuvbeHChfb+++/b4sWLbePGja0tdu7c2Y444gg7/PDD3f8PGDDA6urqStij7FUjcGRnx50QgAAEIFCBBPhwxFDNsixZN6ybcq+b5obtdv4BM+yiwY9a96ZNkc2//eXx9m8f/p19tbNflu7lvAeBo6g4U1fG+yY1Mm4oEYGtW7fas88+a9OnT7e1a9cmbmX//fe3yy67zM455xzr2rVr4vvKcSECRzko0wYEIAABCJSNAB+OGKpZFhvrhnVTrnXTXL/dJg7+vV00+GHr0fRNZLMbd/WyR1bcZM+tmZSlW7H3IHDEIirpBbxvSoqXyhMQaGlpsWeeecamTZtm33zz7Xuod+/eNmrUKOelMXz48Da1rFixwj7++GNbsGCB8/ZQ6dmzp91000127rnnWn19fYKWS38JAkfpGdMCBCAAAQiUkQAfjhiqWZYb64Z1U451c/7gGfaDwb+2Ps1fRjb3zc5e9u+rfmRPfX6x7WjpnKVLie4pp8Dx5ea99vOndtiiVXvsm7YROIn6W+qLenYxO3xwg/3Vec3Wr3vp3e5535R6Rqk/H4GvvvrKfv7zn9trr73mBIpJkybZxIkTU4WdrF+/3mbPnm2PPvqoqb6TTjrJfvzjH1ufPn3aHT4CR7tPAR2AAAQgAIFiEuDDEUM1y3pi3bBuSrluzh3073bp0AetX/P6yGY27e5uM1f9yJ5Ydant2FM6YcM3Xi6BY8PmvXb7fdts/aa9WfCW/Z7+Peps2o1dTYLH/8/em4BXVZ3t33fmmSQQQgYSZkUKIg6II4KIAoKMjoACiorfq+VFW8eCrVarUt76lVKqDIqIE6AgKIgWBBFFUQEBmSFkABIIISFz8r+ehScGOMM+65x9zj7Jva/Li5asaf/WvRfPurMGMx+ON2bSZdnOCBw9ehRTpkzBrl27MHz4cIwcOdKjLSYVFRVYtmwZ5syZg4yMDFW2nM/hz4cGhz/ps24SIAESIAGvE2DgyImqjqioG+rGDN30SVmGERlzkRxpf2+73IiyNOc2LM0egVNeuB3F6Dv4yuD460fl+PznKqPNskS6vl1C8ceBEaa2heONqXhZuAMCYkb87W9/w7Zt2/Dkk0+iS5cuXmP1yy+/KHOjU6dO+OMf/4jw8HCvle1uQTQ43CXG9CRAAiRAApYmwMCRE1UdgVI31I03ddMr+VPcmjkXKVE5dos9VR2F5dnD8FH2nSiuitWp2qM8vjI4hv/jFI6XBMbqDRvQxJggfPCIuYcmcrzxSL7M7AGBsrIyVFZWIi4uzoNS7Gc9efIkwsLCIDeu+POhweFP+qybBEiABEjA6wQYOHKiqiMq6oa68YZurm7+OW7PnI306Cy7xcn2k2U5g7E4eySKK5voVOmVPL4yOPhd2e8ucvGKjFmIDwmIMSL/xcbGIjQ01Ic1u18VDQ73mTEHCZAACZCAhQkwcOREVUee1A1144lurkxag1szZ6NVzD77xkZNBFbkDsLCrNEoqozXqcqreWhwOMdpNh+ON16VMwvzEoGcnBz8/e9/x7Fjx9QhpHJgaFVVlbppZdGiRZCbV+TvHn/8cVxyySUICjL/QF6dV6PBoUONeUiABEjAIgR4Ov25HcHAkRNVnc+TuqFudHTz+MzPcHvm62gbu9thdrkRRYyNYxXNdKowJY/ZE3hbo/ld2e8+cjFF1izUAwJy+OhTTz2FPXv2qMNCp02bpsyMFStW4JVXXlHmhu2Rm1deeukldOjQwYMazctKg8M8tiyZBEiABEwlwNPpGTjqCIyBNXVD3egQODNP1fH1KN8/A9XF2xwWtjJ3IN7LugcF5f69UcBeA2lwONeA2Xw4Dnv+DbIE7xKQVRrvvPMOevXqhbFjxyIlJQXFxcVqtUZubi5eeOEFnHfeeVi8eDH+/e9/4+abb8bDDz9syVUcNDi8qw2WRgIkQAI+I8DT6TlR1REbA2vqhrrRIXA6T3XhRpQd+BeqizY7LGRVXj+8d3Asjpa30K/I5JxmT+Btzed4w/HGZCmzeC8QKCkpwdNPP622psjKjBYtTo9dmzdvxh/+8Af069evzsywpZWfP/fcc4iJifFCC7xbBA0O7/JkaSRAAiTgMwI8nZ6Bo47YOOGgbqgb9wlUn9yCsr3/h+qiHx1mXn24L945OA6Hy1Ldr8DHOWhwOAduNh+Owz4WPKtzSuD48eOYOHEiUlNTMXny5LpbUOTcjenTp+P5559Hjx49VBly0Oizzz6rVnXYtrFYDS8NDqv1CNtDAiRAAgYJMEDiRNWgVM5IRt1QN9SNcQKyBaV83z9RVfiNw0zrjvbGOwfHIvtUpvGC/ZzS7Am87fU43nC88bPUWb0BAoWFhZg0aRKaNWumzIuoqCh1laxsS5FVHHIGR+vWrVVJpaWlygQpKChQB5EmJCQYqMG3SWhw+JY3ayMBEiABrxFg4MjAUUdM1A11Q924JlBTvANlB2ag6tg6h4lDk3pjwop7kHXqdOAfSA8NDue9ZTYfjsOB9LU0/LbazIzvvvsOL774Ijp16oRdu3ap7Slt27bFn//857qtKLa/79atG5544gmEhYVZDhANDst1CRtEAiRAAsYIMEDiRNWYUs5MRd1QN9SNYwI1p/aibP90VBWsdmxsNL0Wka0nIDimA/g9OVcT+XC80RlvmMf3BDZs2IApU6YgODgYzZs3h2xbkfM2ZGVH//791dYUSTNnzhzIdbJyZkfPnj1931ADNdLgMACJSUiABEjAigQYODJw1NEldUPdUDfnEqgp3Y/y/f9GZf5njo2NxCsR2fohBMd2rEvD74kGB78nHQLMYzUCVVVVmDdvHt5+++26K2GvueYaPPbYY2r1hlwf++ijj6KoqAg33nijOnQ0MjLSaq+h2kODw5LdwkaRAAmQgGsCDKw5UXWtknNTUDfUDXXzG4GasiyUH5iJyiOfOMQSktAdkW3+ByGxnc5Jw++JBge/Jx0CzGNFArW1terw0AMHDqBJkyY4//zzERoaqpoqf/d///d/uOGGG9CnTx+Eh4db8RVocFi2V9gwEiABEjBAgIE1J6oGZMIJmUFI/J4a10S1tjwPZWJsHF7i2NhochEi2/x/CGnSzWEa6qZx6cbgcOIyGXXjEhETkIA2Aa7g0EbHjCRAAiTgXwIMkGhw6CiQuqFuGrNuaiuOoOzAa6jMW+TE2LgQka0mICThMpeo+D3R4HApEjsJqBsdasxDAsYI0OAwxompSIAESMByBBggcaKqI0rqhrppjLqprchHedYsVOS859jYiPsdIlo9iNDEKwwj4vdEg8OwWOolpG50qDGPLwjIGRt79+5V18E6eyIiItC5c2dLblWhweELpbAOEiABEjCBAAMkTlR1ZEXdUDeNSTerHqv81dj4AKitsPvqwTHnI7L1gwhteo3baPg90eBwWzQAb9/RgcY8phKQW1Jee+01LF26FNXV1S7rysjIwLRp05CYmOgyra8T0ODwNXHWRwIkQAJeIsDAmhNVHSlRN9RNY9BNbFgRhqTPx9BWi4GaMvvGRnR7RLZ+AKHNeukgUXn4PdHg0BEPdaNDjXnMJLBo0SJMnz5dVZGUlOTyhpQWLVrgqaeeQnx8vJnN0iqbBocWNmYiARIgAf8TYIDEiaqOCqkb6qYh6yY2tBiD0hdgQPoHiA6xv8Q6OKo1Ilrdj7DmfXVQnJGH3xMNDh0RUTc61JjHLAKyHWXy5MnYvHmzugr2+uuvR1BQkFnVmV4uDQ7TEbMCEiABEjCHAAMkTlR1lEXdUDcNUTdRIaUYmP4eBqa9g9iwEruvGByZgYhW4xGW3F8Hgd08/J5ocOiIibrRocY8ZhE4fvw4Jk6ciOjoaLz44ovqithAfmhwBHLvse0kQAKNmgADJE5UdT4A6oa6aUi6iQgpw4C0hRicvgBxYUV2Xy0oIg2Rre5DWItBOq/uNA+/JxocOqKibnSoMY9ZBAoLCzFp0iQkJyerlRyRkZFmVeWTcmlw+AQzKyEBEiAB7xNggMSJqo6qqBvqpiHoJiK4DDelfaTO2YgPL7T7SkfLWyCz870ISxmq88qG8vB7osFhSChnJaJudKgxj1kEKisr8cILL2D//v145ZVX0LRpU7Oq8km5NDh8gpmVkAAJkID3CTBA4kRVR1XUDXUT6Lrpn7YIwzLmoWl4gd1XOVbRDB9kjcYnOUPw+ZMxOq9rOA+/JxochsVSLyF1o0ONecwk8NNPP+GJJ55Av379cP/991vy+lej70+DwygppiMBEiABixFggMSJqo4kqRvqJlB10zdlCYZnvonmEUfsvkJhRSIWZo3Exzkj6n5Og8N+b5vNxVYrxxuONzrjDfP4nkBtbS0++eQT/POf/0RCQgK6d++OsLAwhw2Ji4vDsGHDEBNjromsQ4IGhw415iEBEiABCxBg4MjAUUeG1A11E2i6uT7lE4zImIMWkXl2m15UEY/F2XeqFRvlNWfuHTd7Is/vybmayIfjjc54wzy+JyAHjU6dOhVff/21ocozMjIwbdo0JCYmGkrvy0Q0OHxJm3WRAAmQgBcJMHBk4KgjJ+qGugkU3fRMXonbMmcjNSrHbpOLK+PwYfYd+DhnOMqr7R+KR4PDfm+bzcVWK8cbjjc64w3z+JaArN6YNWsWFixYgJCQEFxyySVo2bKl00ZwBYdv+4i1kQAJkECjIMDAkYGjjtCpG+rG6rq5KukL3J45Gy1jDtptaklVDJbm3Ial2SNwqsr58mizJ/L8npyriXw43uiMN57kkQMzd+3ahY0bN6KsrAx3332327eCSBlz585V5Th6ZBvHQw89hPj4eE+aa4m8RUVFePzxx7F3714888wzuOqqqyzRLt1GcAWHLjnmIwESIAE/E2DgyMBRR4LUDXVjVd30SFqL2zNmoVXsXrtNPFUdhWXZw7Ek+w4UV8Uaeg0aHPYxmc3FVivHG443hj5UDxOJIbF9+3a1vUJuAqmurlYltm7dGmPHjnXb4BBjZPbs2aqsxmBwyPaUiRMnqu0mzz33nCXP1XBHIjQ43KHFtCRAAiRgIQIMHBk46siRuqFurKabS5t+jdtbzUK72J12m1ZWHYHlOUOxOPsuFFc2cav5Zk/k+T057w7y4Xjj1germXj+/PmQW0DkiY2NVdecHjx4UNvgOHHiBKZPn66MkgcffBBJSUmaLQuMbCUlJXj66aeVETR58mS3DSGrvSUNDqv1CNtDAiRAAgYJMHBk4GhQKmcko26oG6vo5qLEb3FHq1k4L2673SaV10Tg05xbsOjQKBRV6i0Dp8Fhv7fN5mKrleMNxxud8cbdPIsXL4acIyFbK5KTk7F161bMmzdP2+DIz8/HjBkz1HkUDWUbijOmwu4///kP1q5dqw4abdGihbtdYKn0NDgs1R1sDAmQAAkYJ8DAkYGjcbX8lpK6oW78rZuuCd/jptRFkC0pjp5lOUOxKGsUjlU002luXR6zJ/L8npx3D/lwvPHoA9bMvGXLFo8MDln98frrryMlJUVri4tms/2a7ejRo3jqqafQpUsX3H///QgPD/drezypnAaHJ/SYlwRIgAT8SICBIwNHHflRN9SNv3RzebO1GJ4xD+3jdjhswsrcgXgv6x4UlDfXaeY5eWhw2MdoNhdbrRxvON545UN2sxBPDY4dO3aoQ0bPP/98jB49Wq3kaMiPbMl5/vnnsWfPHhQWFkIOUJWtPs4eWeUhhogVD1mlwdGQ1cp3IwESaNAEGDgycNQROHVD3fhaN3Ld69CWbyEzxvGBfaty++O9rDE4Wu7dpdFmT+T5PTlXE/lwvNEZbzzN46nBYcuflpamJvr79u2DHGQaFhamVjjceOON6kDOhvLYDhnNysoy/EoZGRmYNm2aJQT/aHoAACAASURBVDnQ4DDcjUxIAiRAAtYiwMCRgaOOIqkb6sZXuumbuhRDW85Di8g8h1WuPtwX72aNRV5pmk6zXOahwWEfkdlcbLVyvOF44/IjNSGBpwbHqlWrsHLlSocti4mJwZgxY5CZmWlC631fZEVFhTq3pLy83HDlERER6Ny5syW3stDgMNyNTEgCJEAC1iLAwJGBo44iqRvqxkzdRIaUoV/qYgxMexeJEcccViVbURYdGonDZak6zTGcx+yJPL8n511BPhxvDH+sXkzoqcHx/fffY/ny5ZAVHLfccou6RUUO4szOzlZne8iKh5YtW+K+++5DVFSUF1vOorxBgAaHNyiyDBIgARLwAwEGjgwcdWRH3VA3ZugmNqwIN6e+j/7pCxEXWmy3itKqSKzIG4yPsm9HYUVTnWa4nYcGh31kZnOx1crxhuON2x+tFzJ4anA4a4LtAFJZ9XDPPfegY8eOXmixb4qoqalBTk4OCgoKcOGFFyIoKMirFcsZHqGhoZDtK8HBwV4t253CaHC4Q4tpSYAESMBCBBg4MnDUkSN1Q914UzdNwwtwS8u30TdlCSJD7C9vLq6Mw8e5I7AseziKq5wfXKfTNmd5zJ7I83ty3mPkw/HG29+0kfLMNDiqq6vx5ptvYvv27bjpppvQu3dvI02yRBppu1wHu3TpUkyYMAH9+/f3ihEhxskXX3yBv//97xg4cCDGjx/v14NZaXBYQm5sBAmQAAm4T4CBIwNH91UDUDfUjTd00yIyF8My3sQNKcscFidXvC7Jvh0rcm9BWXWkTrUe56HBYR+h2VxstXK84Xjj8UesUYCZBoc0Z/78+fjpp5/Qt29f9OnTR6OF/stSUlKCf/7zn5BzRnr27KnOEklPT9du0OHDhzFr1iz897//Rb9+/ZRxEhnpn/He9hI0OLS7kxlJgARIwL8EGDgycNRRIHVD3Xiim1Yxe9RVr1c3/8JhMXJg6OLsuyDnbPj7MXsiz+/JeQ+TD8cbf4wBnhgccs7GggUL1FWpd9111zlnbATyCg5bX8j2mrffflv9J2eLyGGhd9xxh9q2YsScKCsrw+bNm7FkyRJ8++23qth7770XQ4cOVVtU/P3Q4PB3D7B+EiABEtAkwMCRgaOOdKgb6kZHNxP+uRHDM+bi0qYbHGY/UNwWC7NHYu0R6/xGkwaH/e4ym4utVo43HG90xhtP83hicBQXF2PGjBkoLCxUk/Y2bdqc0Zz8/HzMnDkTJ0+eDLgzOM7meujQIUydOlWZFbZHDlTt0KEDUlPPPQB67969kDzCwPaIKTJp0iR16KpVHhocVukJtoMESIAE3CTAwJGBo5uSUcmpG+rGHd1UHf8a5VmzUH3iB4fZfinqhA8O3Y3vCq5wp2ifpDV7Is/vyXk3kg/HG5986GdVYsTgkCtR16xZg6ZNm6Jbt251Z0bIioZly5bhyy+/VLeojBo1Cs2aNVM1yMqF999/H1J+69atMXbsWEMrHvzBwGid8r67d+/G4sWLsXr1akNXxcoVsT169FCrPtq3b+/1w0qNtt1ROhocnhJkfhIgARLwEwEGjgwcdaRH3VA3RnRTlb8KZVlzUFO8w2Hyn45fioWHRmFLYTcjRfolDQ0O+9jN5mKrleMNxxt/fPhGDA45FPPTTz9VBoWs1MjMzKxramlpqboOVib+ctNIXFyc+lNWd8gWlZiYGHV2Rf08/nhPb9cph4UeOXIE+/btw86dO9X72p7Y2Ficd955akVLcnKyVw4n9Xb7beXR4DCLLMslARIgAZMJMHBk4KgjMeqGunGmm8rDS1CeNRc1pQccJvs6/xp8kHU39hafpyNBn+YxeyLP78l5d5IPxxuffvC/VmbE4JDrXufMmQOZuI8bN06duVH/qaysxKZNm9QqD7lWVVY6iNHRpUsX9OrVC/Hx8f54NdZpgAANDgOQmIQESIAErEiAgSMDRx1dUjfUzTkEaspRkbcY5YfmobY8z6Gsvjh8ExYdGonsU7/9plNHg77MQ4PDPm2zudhq5XjD8caX3zvr0iMgKzfE0JGtJw3hocHREHqR70ACJNAoCTBwZOCoI3zqhrqpI1BdjPKc91CRPR+1lYX2wQSFIzxlMO75aASOlrfQkZxf85g9kef35Lx7yYfjjV8HAFZuiMDx48fx6KOPIjExUd2EcvHFFwf02SI0OAx1OxORAAmQgPUIMHBk4KijSuqGuqmtPK5MDTE3UF1iH0hIDCLSRiA8fSSCwhJ5OK2Dj43fEw0OjsM6BJjHSgTE4Jg4cSKysrJUs0JCQtC9e3cMGjRIHcAaFhZmpea6bAsNDpeImIAESIAErEmAgTUnqjrKpG4ar25qyw+j/NBcVOR9BNSU2wURFJaA8LQ7EZF+GxASW5eGumm8utEZZ2x5qBvqxhP9MK9vCMj5IkePHsVXX32lDl6V62Bl24o8thtTxOzo3LkzQkNDfdMoD2qhweEBPGYlARIgAX8SYODIwFFHf9RN49NNTel+lGfNQeXhjx1KJiiiBSJajkJ4yhAgOPKcdNRN49ONzvhydh7qhrrxho5Yhm8JFBYW4rvvvlPX5f7888/q5hib2XHdddeplR1yPaxVzQ4aHL7VC2sjARIgAa8RYODIwFFHTNRN49GNXPFaljULVflfOJRKcFQmIjLuQViLW5zKibppPLrRGVcc5aFuqBtv6oll+Z6AHD4qJsdnn32GtWvXoqTk9LZGuSr3+uuvx+DBg5GRkWGpa2NpcPheJ6yRBEiABLxCgIEjA0cdIVE3DV831Se+R/nB2agq3ODY2Ig5HxGZYxCWdIMhGVE3DV83hoTgZiLqhrpxUzJMbjECVVVVasvKJ598gs8//7zO4KjfzDZt2qgzPH73u99ZovU0OCzRDWwECZAACbhPgIEjA0f3VQMeFukAWkP4nqqOrUX5wVmoPrnFoTRCmnRTxkZo4lVuyach8HHrhQ0mJhfnoMiH/04Z/JSYzEIExNTYvXs3li5desaqjeDgYFxwwQUYNmwYLr30UuzatQsLFy7Ehg0b1EGkU6ZMUYeT+vuhweHvHmD9JEACJKBJgIEjA0cd6VA3DU83lUc/RXnWXNSU7HIoidDEKxHRajxC4rroyIbGWAM2xrQEYTATx5uGN94Y7HomCzACjkwNeY20tDR1fWyvXr2QkJBwxpvJAaXr1q3D888/r25cmTx5st+vmKXBEWDiY3NJgARIwEaAgSMDR52vgbppOLrpm7oUD3VegJqyQw6lIFtQIjLHITimg45c6vJQNw1HN/Imnz8Z45EejGambqgbo1phOv8RkENFJ02ahP3799c1olmzZujbty/69++P1NRUBAUFOWyg7ZpZSTBt2jQkJib672UA0ODwK35WTgIkQAL6BBg4MnDUUQ91E9i6iQwpw42pH2FQ+jtoGl7g2NhoMQgRmWMRHJmhI5Nz8lA3ga2bs1tPg8P5Z2E2H35PXhmWWIiXCNgMiiNHjihTY8CAAWjXrp3hg0OLi4vx8ssvIzo6Go888ghXcHipX1gMCZAACTQ6AgyQOOHQET11E5i6iQ0txoD0D3Bz6vuIDTtp/yWCI9U1r3IrSlB4ko48HOahbgJTN4461OwJvK1e6oa68epAxMJMIVBWVoZ9+/ahQ4cOlr361Z0X5woOd2gxLQmQAAlYiAADRwaOOnKkbgJLNwnhxzA4fQH6pnyEqNAy+40PiUVE+m0IT78LQaHxOrJwmYe6CSzduOpQGhzOCZnNh9+TK4Xy5/4iIGbHli1bcOrUKfTs2bOuGbK6Y8eOHepwUVmpYeWHBoeVe4dtIwESIAEnBBggccKh84FQN4GhmxaRuRja8i3IORuOnsKKRLQ4byQi0kYAIeaeqUDdBIZujI4JZk/gbe2gbqgbo5pkOv8T2LRpE/76179CtqwMHDgQv//97+satWfPHjz66KNq+8mTTz6JLl30Dqz2xVvS4PAFZdZBAiRAAiYQYODIwFFHVtSNtXWTEb0fwzPexLXJqxx27+GyFHyUfQc+z+uPTx5vqiMDt/NQN9bWjbsdSoPDOTGz+fB7clexTG82gb179+Lxxx9X5oZcBTtq1ChcdtllddXK38+ePRsrVqyAHED60ksvISPDO2c8efvdaHB4myjLIwESIAEfEWCAxAmHjtSoG2vqpn3cDtyaMQeXNfvaYbceKsnEokMj8d8jN9WlMXsiZquIurGmbnTGAMlD3dDg0NGOr3Sj0zbm0ScgV72++uqr+PjjjzFhwgQMHjzY7q0pku7DDz/Ev/71LwwfPhzjx493eruKfos8y0mDwzN+zE0CJEACfiPACQcnHDrio26spZuuiRsxrOVb6JLwg8Pu3H3yfCw8NBob8q85J42vJhzUjbV0o/Pt189D3dDg0NGQr3Sj0zbm0SdQVFSkVm/U1NTgxRdfREJCgsPCSkpK8PTTT6ufP/fcc4iJMXd7pM5b0eDQocY8JEACJGABApxwcMKhI0Pqxhq66ZG0FsNavon2cb847MYthd2w8NBI/HT8t2XCZyf21YSDurGGbnS+eXt5qBsaHDpa8pVudNrGPPoEbNfEpqamYvLkyU6veZVDSJ999lnk5uZi2rRpSExM1K/YpJw0OEwCy2JJgARIwGwCnHBwwqGjMerGv7rplfypOjy0ZcxBh923seAKvJc1BrtPdnTZxb6acFA3/tWNSyG4mYC6ocHhpmRUcl/pRqdtzKNPwLaCIyIiwuWqDNsKjvLycrXao0mTJvoVm5QzIAwOuabmgw8+wPbt29Xymfj4eMgeIDnkRA47Edepa9eu+N///V+kpaWZhIrFkgAJkIC1CHDCwQmHjiKpG9/rJjy4HNe3WI7BLd9GcuRhh9325ZE++CBrNLJOtTbctb6acFA3vteNYRFoJKRuaHBoyIYGhw60AMhT/wyOJ554Ar169XJ4tsZXX32Fv/zlL+jXrx8efvhhnsGh07/iEr3wwgv4+uuv1UmttqUw3377LaZMmQJxj2yPLKt55ZVXkJKSolMV85AACZBAQBHghIMTDh3BUje+0010yCncmPohBqW/i4Tw4w67a0XuQCw+NBKHy1Ld7lJOVDlRdVs0PvxNPMcb3403OjpwN4+vxht328X0nhPYtWsX/vCHP0Dm3oMGDVL/ydw6LCwMlZWVakvKkiVL1H9y7obcotKhQwfPKzahBMuv4FiwYAFef/11tGnTRl1Xc8UVVyjIf/rTn9SKjkceeQQXX3wx3nzzTSxfvhy333477rvvPhNQmVtkdXU1Dh48iI0bNyIrKwv33nuvWqni6JFVK7KCZdu2bZC9UEFBQWjevDl69+6Niy66CMHBwedkFW7r16+HOG8nTpxQq2Di4uLU6pe+ffs63G8lgl62bBn27dun2IeEhKiVMuLctWvXzq5zFwh1mdujLJ0EzCfAwJGBo47KqBvf6GZQ+nvqute4sCK7FZZWRWJl3i34MPsOFFboX/XqqwkHdeMb3eh80zp5qBsaY1bWjU7bmMczAjIvXL16tVpMICaHo0fMjYkTJ+K6666z5OoNabelDQ7bISZ79uxRKzMyMzMV619++QWPPfYYLr/8cvzxj39EaGgoCgsL1fYV2QckB59ERUV51ss+yC2mxv79+7Fu3Trs3LlTmQfyyMm1Dz30kEODQ4yQOXPmKPGJ2RAbG6vyylYeMTouueQSDBs2TP3M9pSWlmLevHnYvXu3SiPiFBPk5MmTyuhITk7GmDFj1L3G9Z8ff/wR77//vipfHLzo6Gi1asZmqtx4443nLGMKhLp80L2sggRMJ8AJByccOiKjbszVTc/klbir9WtoHmF/K0pxZRyW5QzDx7nDUVzp+d5lTlQ5UdUZB6gb6sbKutFpG/N4h0B2drY6GuLzzz8/w+iQueP111+vrodNT0/3TmUmlWJpg8PRia6yckGWxcgqjp49eyo0gXCi69l9uGrVKqxcuVL9tRzqIsuAxLwQk8aRwSFGwxtvvKEMkS5dumDEiBFq5YWYFDt27MC7776rDIi7774bHTv+djiZmChLly5V5sno0aPrhCmM58+fr+rt0aMHhgwZUufGifkxc+ZMHD16VHG+4YYblMkhVwht2LBBlSd1y4qZ+mefWL0uk74lFksCPifAiaq5E1VfdygnHIE94bgo8VuMav1vtI3dbfdFjlU0w5JDt2FF3mCUVUd6TV7UTWDrxmtCcLMg6oa6cVMyKrmvdKPTNubxPgGZX8svruWX6TIHDJQn4AwOWfXw8ssv45tvvlF/tm/fPmANjjVr1kBcsiuvvFKtTjl06JDajiOmgSODQ4wISSOGyP3334+kpKQ6rYnJIVtJvvzyS7VN5Y477lBmhYhTDmM9cOCAMkQuvfTSM/QpqzpkRYg4cxMmTKi7+3jz5s3K/BCXTkyM+qtipB9kRYhskZHtLX369KnrB6vXFSgfJ9tJAq4I0OCgweFKI/Z+Tt14VzdtY3dhdOt/oWvi93YLlhUbbx+4F5/kDtHpLpd5fDXhoG68qxuXHWtyAuqGBoeOxHylG522MQ8J2AhY2uCQiflzzz2nVivYtqjk5eXh0UcfVasc6l9NI+dETJo0CW3btsXTTz/t9P5eq3a/zbxwZnDI6gg53OWCCy5QKzHqb0OR95JVHHPnzlUHrY4fP15tKRFmshJDtqQ8+OCDZ5gikqe4uBgzZsxQt9GMGzdOnashz8KFC5WRdM0112DgwIHnYLPXlkCoy6r9z3aRgLsEOOHghMNdzUh66sY7umkRmYe7Ws3ENcmf2y2wvDoSS7OHq8NDT1VH63SVoTy+mnBQN97RjaFO9UEi6oYGh47MfKUbnbYxDwkEhMEhjZTtKGJuyCoCOVti69at6hwJOYRTVijIdgmZVL/66qvqgE5Z+TB06NCA7GEjBodsC1m7dq1D00FWgbz22mtqhYdtFYicYTJr1ix1zobN9KgPSLa0yKoLOURUDnKVrS+yQkMObpWDXGXVx2WXXXYO059//lmladWqFcaOHatMJavXFZDCYKNJwAEBTjg44dD5OKgbz3QTF3YCt2a8gZvTP3CIf2XuzVhw8F6PDg812re+mnBQN57pxmh/+ioddUODQ0drvtKNTtuYx3MCMo+T1ftyFEH9m0rtlVz/dlPPa/ZuCZZewSGvKgdpylYUmdTbHllh8Pzzz6tbQ6QjZEVHUVEROnfujD//+c9Obx/xLj7vlmbE4BDR/fTTT2dsC6nfCrkdZfr06WpbiphAsvVly5YtajtJ69at64yIs1t+drm2bS1yCKrN9Dg7j732Wr0u7/YYSyMB/xLghIMTDh0FUjd6uokILsPA9PcxpOV8RIeeslvINwVX4c19E5BTmqHTNVp5fDXhoG70dKPVqT7IRN3Q4NCRma90o9M25vGMwLfffospU6a4NDZstdDg8Iw3KioqlJMkk2cxNW666Sa1RUUeMTjkJpXu3burcyISExM9rM1/2WlwmG+m+K93WTMJeJ8AJxyccOioirpxXzd9U5fitszZaBpeYDfzzpMXYNaeR7DzZCedLvEoj68mHNSN+7rxqGNNzkzd0ODQkZivdKPTNubRJyCXWLzwwguQ8yFlTi3nPMbHxzstUI4+iIuLU0cgWO2x/AoOqwEzsz00OGhwmKmvQC37WHEtpi4vx7bsahSVWvMtmkQBv0sPwcT+EWgWG+SzRnLCwQmHjtioG+O6ubzZWoxsPRMtow/azXToVCbe2n8/vim4RqcrvJLHVxMO6sa4brzSsSYXQt3Q4NCRmK90o9M25tEnYLu5tKqqClOnTkWLFi30C7NAThocFugEWxNocNDgsJAcLdGUguJaTJhTivyTtZZoj6tGJMUF4bV7oyGGhy8eTjg44dDRGXXjWjfnxW3DuHb/wHlx2+0mlitf3z04Fitzzz2AW6dPPMnjqwkHdeNaN570o6/zUjc0OHQ05yvd6LSNefQJ2AyO1NRUTJ48OSAv66j/9pY1OMRBkgMuN23apG75kPt3L774YnV7SGhoqH4PWjgnDQ5rGRzff2//yj8LS6jBNW3B5jT8kHt6O1qgPJekncBtXXJ90tw/rOjok3q8XclLN+7wdpFnlEcuzvGSj30+wiUtKguj28zA5c3W2U10qioaiw/dhaXZI1BeE2mqjo0Wbvb3ZGsHdeNYN0b7ykrpqBvnvWE2H35PjvnLpRJ8fEvAtkVFLu6of0upb1vhvdosaXDITSByPeyuXbvOedOOHTvimWeeUdegNrTHiMFhu0Xl8ssvx7Bhw85B4OwWFTmfRK6JFbOo/uPqFpVBgwbh6quvPqcuZ7eoWLUudzRDg8MdWuak/cvqDjhZHmJO4SaVGhdRjWeuO3fsMqM6BkiccOjoiro5l1ooirBrz2r0Tf3YIdKPs4fjvay7cbLS+b5knT7xJI/ZEzEaHM57h98T+eh8v9QNDQ4d3ZiZR867lMs65GzLnj17mlmV6WVbzuAoKCjAU089pcwNueq0W7duSEtLQ05ODn744Qd1suuFF16oOkAONmlIjxGDY926dViyZIlayTJ69GiEhJw5+duxYwfmzp2rDCDblbDixs2cOVMdAiMGR1JS0hnYZIXMjBkzIMuTxo0bB7mlRp6FCxfim2++cXglrb22BEJdDUkzDf1duCTaeQ+Tj30+5ELdGB4bq0tQnjUX5dlvAzVldrOtPXI95h+4H4fLrPmLFV8tGed3xfHG8HdVLyF1Q93o6IZ5fE9AbiR9//338dFHH+F//ud/cOmllzptBA8ZdaOPli9frg43ERPjiSeeQHJycl1umTz/6U9/wr59+9T+IHurCtyoynJJjRgctjTh4eHqhFu5Vcb21NbWQlZ4iPEgJ+DKCo+goCB1Zezs2bNx4MAB9Xfys/rPzp07lSmSkJCABx54oO6Gms2bN6u7kMVgkitnY2Ji6rJVV1fjjTfegBgqN998M6699lr1s0Coy3IdzwY5JMDAiBNVnc+DuqFujOimIvttlB+chdqqQrvJt57oijl7H8be4g5GivNbGhocztGbzYfjDccbnY+futGhxjxmEbCdwZGVlWW4Cl4TaxCVTI5la4pMrGX/T6dO51639uOPP+Lxxx/HgAEDlLvUkB4jBofskRJjQUwJWcVx2223ITo6GmJuiNnw7rvvQtKMGTMG7du3r8MjpoeYH3K97siRI9GqVSv1MxG0mBhSt5gUwlVMEXlOnjypVn4cPXoUPXr0UEZGWFgYampq1LW9Up6YHmcbLVavqyFppqG/CwMABo46GqduqBtnBCqPfoqyfdNRW55jN9ne4vaYt/8B/Hj8zF8G6GjRF3nMnsDb3oHflf3eJBeONzrfOXWjQ415zCJAg8Mssr9OtidOnAg5v0GMjvorBmzVHj58GJMmTYK4Rg3hlNf6OI0YHJJeGMiKDBGjbFGRMzXE1Dh16pQyJ2TfVL9+/eqMCskjPxfzQ8wjSSNsZWmRmBhijgjPsWPHnsN8z549ylAR80nMDTFTZJuQ/H+pe/DgwZDzQOo/gVCXiTJm0V4kwACAgaOOnKgb6sYegeoT36N0zyuoKdlpF5BsQVlw4F6sOdJXR3Z+y0ODwzl6s/lwvOF4o/PxUzc61JiHBIwRsNQZHEauqDGSxtirWy+VUYNDWi4cVqxYgW3btimzQUwL2a7Su3dvXHTRRcq8OPsR42H9+vX46quvcOLECWVsyDkmXbt2Rd++fR1eCZSbm4tly5aprUFShhgbsm1FTBQ5r8O24uNsk8PqdVlPAWzR2QQYADBw1PkqqBvqpj6BmlO7UbZnGqoKN9gFExQaj4jMcej3xmAdufk9j9kTeNsL8ruy39XkwvFGZxCgbnSoMQ8JGCNAg8MYJ6YiARLwAwEGAAwcdWRH3VA3QqC2PA9l+6ej8shy+0CCIxCRficiMu4BQmJB3VA3HG90CFA3OtQ43uhQYx5fEKiqqsL27duxadMmyEUU6enp6ggDWckvj9zYKWdkynmQVn1ocFi1Z9guEiABTjhcaIABkn1A5NK4Jxy1VUUoP/ga5BBRR09Yi1sQ2eYhBIU1q0tC3TRu3ej+k0vdUDc62qFudKgxj9kEtmzZgr/+9a84cuRIXVVyOYXtWAi55VRuO5XjEOQMxtDQULObpFU+DQ4tbMxEAiTgCwIMABg46uiMummkuqkpV9e9yrWvqC62CyG06bWIbPt7BEedPmi7/kPdNFLd6Awy9fJQN9SNjoSoGx1qzGMmgb1796qLPAoKCtCxY0f13xdffKH+tBkcFRUV+Ne//qWOLrDyjaaWNDjkEEu5tcOeKyTnTaxZs0YdhmkvjZwpIVeh2jug1ExRsGwSIAHvE2AAwMBRR1XUTePTTeXhj1C2fwZqK47affmQuM6IbPcoQuK6OIRD3TQ+3eiMLzTG3KPG78o+L3JxT0dMbS4BOZfx1Vdfxccff4wHHngAQ4YMUec1yuUfqampZ1zsIWczyoUfYnw88cQTdVtXzG2he6Vb0uBw5w7es1/Xynfyutc1TE0CJMAAgBMOna+Aumk8uqk69iXK9v3/qDm11+5Ly0qNyDb/g9BmvVxKibppPLpxKQY3ElA31I0bcqlLSt3oUGMeswgUFRWp1RvyvPjii2jSpIm60MKewSGLDZ599lm1jWXq1KlISEgwq1na5VrK4CgpKcHChQvV1aW6D1dw6JJjPhKwHgEGAAwcdVRJ3TR83VQXb0PZnldQXfST3ZcNCk9CROZ4hKcOMywh6qbh68awGNxISN1QN27IhQaHDizmMZ2APTPDlcEhKzmmTZuGxMRE09vnbgWWMjjcbTzTkwAJNGwCDBwZOOoonLppuLqpKTuEsn3/QFX+F/ZfMiQaES3vRkTLkUBwpFvyoW4arm7cEoKbiakb6sZNyajk1I0ONeYxi4AsMnj66adV8c8995w66sGRwXH48GH84Q9/QNOmTevSmtUu3XJpcOiSYz4SIAHTCTAAYOCoIzLqpuHpqQdKRAAAIABJREFUJj6sEG8PeQMVuQsdvlx42m2IaDUeQaF6y2Wpm4anG3mjz5+M0RlGDOehbqgbw2Kpl5C60aHGPGYRkDM4/vOf/+CDDz5Q52r06tULhYWF52xRkStkZ86ciUWLFuHWW2/F+PHjERQUZFaztMsNKIND9vyUlpaqe3d5iKh2nzMjCQQMAQYADBx1xErdNBzdRIaUYXD6fNzS8h1EhpTbfbGw5n3VORtBEWk6cqnLQ900HN3UfxMaHPb71Wwutlr5XdnnTy4eDdfMbAKBvLw8PProo+psjUGDBuHaa6/Fyy+/jPT0dPzv//4v9u/fj7feegs///wzkpOT8dJLL0HOvrTiY2mDIz8/H0uXLsWqVasg0M9+UlJS0KdPHwwcOBBJSUlW5Ms2kQAJeECAAQAnHDryoW4ahm76py3CrRlzER9eaPeFQuIvRlS7RxEcc76OTM7JQ900DN2c/RZmT+SpG+pGZwCibnSoMY/ZBH755RdMmTJFmRyOHjmAVLazXHLJJWY3R7t8SxocsvxFlr68/vrrqK6udvlyISEhuPfeezF06FC7V8u6LIAJSIAELEmAAQADRx1hUjeBrZurkr7AXa3/g9SoHLsvEhzTAZFtHkFo4hU68nCYh7oJbN04aj0NDvtkzOZiq5XflX3+5OLV4ZuFeZHAqVOn1FaVFStWnLHAQHZP9O3bF7fffrvlFxZYzuCQPUDvvPMOZs+erbqqc+fOGDx4MDp16nSGeSEmyLZt2/Dhhx9i69atKu3w4cOV0SGGBx8SIIHAJ8AAgBMOHRVTN4Gpm87xP+LuNtPRPu4Xuy8QFJGCyNYTEJY8QEcWLvNQN4GpG1cda/ZEnrqhblxp0N7PqRsdasxDAsYIWM7gENPCdg+v/HnFFVc4PbxEDJGNGzfihRdeQHl5ufqza9euxt6eqUiABCxNgAEAA0cdgVI3gaWbVjF7Mbr1DFzc9Bu7DS+ujMMHh0bj4dFjdeRgOA91E1i6MdqxNDjskzKbi61Wflf2+ZOL0S+Y6UjAfQKWMjjErHj11VexZMkSTJgwQW05MXoyqyyjeeWVV3DzzTfj4YcfNpzPfWTMQQIk4CsCDAA44dDRGnUTGLppHnEYt7eahd4tPrXb4PKaCCzLHoqFh0bjVFUMb8Nw0K2cqDrXu9l8ON4Exnjj7r8l1I1/jTF3+4vpPSNguxL2oosuwu9//3unhdm7Utaz2r2f21IGhw1Ybm6uMitatmxp+I3lTt5JkyahefPmlr2T1/DLMCEJkIAiwMCRgaPOp0DdWFs3saEnMSxjHvqnLkJ4SIXdxq7K64cFB+7DsYrfDhDnhMO/Ew5+V/b5k4u1xxudf0MkD8cb/443uv3GfHoEdAwOyTNt2jQkJibqVWpiLksZHDa48r7uArOZI1aGbWI/smgSaJAEGDgycNQRNnVjTd2EB5djQNoiDMmYh7jQYruN3FhwBd7cPwGHTrU65+eccPh3wsHvigYHx2MdAtSN96ixJG8SkLnzwoULcfLkSZSVlWHNmjXq8FBXt6PIcRI7duzAhRdeaNlFBQ3G4LCZI3LA6NSpU5GQkOBNDbAsEiABPxBgQG3NiaqnUuBEtfFNVHu3+ERtR2keYf/qud0nz8fsvQ9je1EXh/KibhqfbjwdayQ/dUPd6OiIuvGvbnT6jHncI2CbO2dlZbmXEVAXejz22GO44YYb3M7riwyWMjgqKyvVIaHr16/Hiy++CNkHZPSRm1TkUNLu3bvjiSeeQFhYmNGsTEcCJGBRAjQ4aHDoSJO6sY5uLmn6NUa1molWsXvtNiqntCXm778f6/N7uuxqTjj8O+Hgd2WfP7lYZ7xxOYi4kYDjjX/HGze6ikk1Ceiu4EhLS1OXgKSkpGjWbH42Sxkc8rrLly9XKzAEnBgVcueuq0c6SIyRr7/+Wp3D0b9/f1dZ+HMSIIEAIMDAkYGjjkypG//rpn3cDoxt+youaHL6Gvezn+PlTfFu1hisyL3FcBdzwuHfCQe/Kxochj/WegmpG+pGRzfM41sC7pzB4duW6dVmOYPjxIkTePLJJ9Xeng4dOqgbUTp27Ijg4OBz3rCmpgY7d+7Ev/71L/z8888q3V//+lfEx8fr0WAuEiABSxFgYOT/iaoZguBEteFOVFOicjCy1b9xVfPVdl/yVHUUlmTfgY8O3Y6y6ki35EXdNFzduCUENxNTN9SNm5JRyakb/+pGp8+YR5+AzL+ff/55NZceO9bcK9n1W2k8p+UMDmn6vn37MGXKFBw6dEi9iZyn0bp1a7Rt27buzfbu3Yv9+/ejsLBQ/Z3cuCJ52rRpY/ztmZIESMDSBGhw0ODQESh143vdxIcV4rbMOeiXtthh5ctzhuC9g2NwolLvjCxOOPw74eB3ZZ8/ufh+vNH5d8HdPBxv/DveuNtfTE8C9QlY0uCQBp46dQrz58/H4sWLUV5e7rDX5JCT4cOHY+TIkYiOjmbvkgAJNCACDBwZOOrImbrxnW4iQ8rQM3kFxrSZjoiQMrsVrzvaG2/tfwCHyzzbr8sJh38nHPyuaHBwPNYhQN14jxpL8gWBqqoqFBcXo7a21m51OTk5yM/Px549ezBs2DBL7pywrMFhIyoHj8o2lM2bN+PYsWN1oJs2baqupznvvPN4oKgv1M46SMAPBBhQ+26i6svu5UQ18CeqyZF5GJD2Pq5vsRwxoSV2X2jria6Ys/dh7C3u4BV5UTeBrxuvCMHNQqgb6sZNyajk1I1/daPTZ/Xnjrt27cLGjRvV9ad33303IiPd2xLpSf2BmlcMDbnoY9q0aZAzOVw9GRkZKm1iYqKrpD7/ueUNDp8TYYUkQAKWIUCDgwaHjhipG/N0c2HCJvRP+wCXN1vnsJKDJa3x5v4H8f2xK3S6z2EeTjj8O+Hgd2WfP7mYN954dQBxszCON/4db9zsLsgvxLdv364unJAjDKqrq1URcsSBnClBg8M10Z9++kld8CE7J+SSjyZNmuDIkSOIi4tDbGysKuDo0aPq53J8xHXXXafYGrkQxHXt3k1Bg8O7PFkaCZCAFwkwcGTgqCMn6sb7urkh5WMMSP3A4XWvKvApb4EF+8fhv0du0uk2l3k44fDvhIPfFQ0Olx+pnQTUDXWjoxt388ixBjJBl0cm47LS/+DBgzQ4DIIUQ+jll1/G559/jgceeABDhgyBHDw6ceJEDBo0CEOHDlUl5eXl4U9/+pP633IoafPmzQ3W4NtkNDh8y5u1kQAJuEGAgZH3J6pu4DctKSeqgTFRTQwvwIC0D9A3ZSniwooc6mHvyQ74OGeEacaGrWLqJjB0Y9rAoVkwdUPd6EiHuvGvbtztMzmzUbZYXHXVVUhOTsbWrVsxb948GhwGQcqlHZMmTVKrNp577jm1KsN2dWx9g0OK+/HHH/H4448rE2T8+PEICgoyWIvvklnK4LBdUXP48GFtAi1atMBTTz1lyQNPtF+KGUmgkRKgwUGDQ0f61I1nujk/7mfcnP4+rm7+hdOCvs6/Bh9n34ZtRRfqdJPbeTjh8O+Eg9+Vff7k4tl44/ZA4KMMHG/8O9542s1btmyhweEGRJuZkZqaismTJ6stPba/69Onj7rMw/YUFRUpg0OeF198UZkiVnssZXDYQGZlZWlzsvKBJ9ovxYwk0EgJMHBk4KgjfepGTzc9k1fi5rQP0D5uh8MCSqpisCrvZizLGa62pPjy4YTDvxMOflc0OHS+d+qGutHRjad5aHC4R9BmWsj2nmeffRZRUVEoKSnB008/DVk88Nhjj0FuLpXH9vcyb+chowY4V1RUqCVFzq6FdVVMREQEOnfujPDwcFdJ+XMSIAGLE2BgpDdRtXi38nR6Bx1k9gTeVm3976pJ2AnclPohbkz9EE3DCxxKJ6e0JT7OHoEvDvdDeY1/TqM3mw/HG443OmMndUPdUDc6BMzNQ4PDPb6yvefVV1/FihUr8Mwzz+CKK65QW37k7zZs2ICXXnoJsohAnm3btqkVHO3atavbzuJebeanttQKDvNflzWQAAkEEgEGjgwcdfRK3bjWTauYPRiU/h56t/jEaeKfjl+KpTkjvH4jik6/0uCwT81sLvaMMZ3+81ces/lwvHE93vir7z2pl7rx73jjSd9JXhoc7hO0GRdVVVUYNmwYxo0bV3feRkpKCkaMGIGCggIsWbJEbV+RbStjxoxxvyIf5KDB4QPIrIIESECPAANHBo46yqFuHFOryv8c3214C53iNztMVF4TgdWH+2Jpzm3IPpWp0wWm5OGEw78TDn5X9vmTC/+d0hnwqBsdasbz0OAwzsqWUlZsiHkxffp09O/fH7///e8hZsdrr72GRYsWoaampq7Qjh07YsqUKbxFxX3MzEECJNDYCTAAYOCo8w1QN2dRqy5GRe4ilOe8i9ryPIdI88ub45PcoViZewuKq07feW+lhwYHDQ4dPVI31A11o0PAv7rxtMU0OPQJylWwJ0+eRIcOHVQhYmz88MMPWL16NeQikGuvvRa9e/dGdHS0fiUm5+QKDpMBs3gSIAF9Apyo0uDQUQ91c5paTelBVGS/hYrDy4CaMocofynqhI9zbsW6o711cPssDyeq/p1w8Luyz59c+O+UziBI3ehQM56HBodxVg0xJQ2OhtirfCcSaCAEGAAwcNSRcmPXTdWxdajIXoCqwg1O8a09cj0+zL4Te4tP/5bG6g8NDhocOhqlbqgb6kaHgH9142mLaXB4StBx/urqauzYsUNdCmLViz1ocJjX/yyZBEjAQwKNfaLqCh/52CfUKLnUlKIib4kyNmrKHF+1HhQaj/f3DsTy3GE4XtHMlcQs9XNOVP074WiU35WBL4BcaMQbkMk5SagbHWrG89DgMM7K3ZRlZWXqKtnc3FxeE+suPKYnARIgAQYADBx1voLGpJva8lyUZ7+NiryPgOoSh7iCo9shIv0OhKUMQWPi445+yIXjjTt6saWlbqgb6kaHgLl5aHCYx5cGh3lsWTIJkEAjIMDAkYGjjswbg26qCzcqY6Pq2JdOEYU2vQbh6XcgNOHyunSNgQ91o0OA440ONX5P1A11o0PA3Dw0OMzjS4PDPLYsmQRIoBEQYODIwFFH5g1ZN5V5i1Ge/Q5qTu12jCY4CuEpgxCefieCI1uek64h89HRiy0PuXC80dEPdUPdUDc6BMzNQ4PDPL40OMxjy5JJgAQaAQEGjgwcdWTe0HRTW5GPipx31FWvtVUnHCIJikhDRPrtCE8ZDITEOEzX0PjoaMReHnLheKOjJeqGuqFudAiYm4cGh3l8aXCYx5YlkwAJNAICDBwZOOrIvKHoprpoMypyFqDy6EqnGELiL0ZE+p0IbdbLEK6GwsfQy7qRiFw43rghl7qk1A11Q93oEGCeQCVAgyNQe47tJgESsAQBBo4MHHWEGOi6qTyyXN2GUl28zenrh7UYiIiWoxEc3dYtTIHOx62XdSMxuXC8cUMuNDgMwuJ3ZR8UuRgUEJNZjgANDst1CRtEAiQQSAQYAHDCoaPXQNRNk7ATeOe2j1GR8wFqKwscvnZQWDOEpw1HeOqtCApL0MHDW1QcUAtE3cirmH19rg0X+XCiqjPgUDfUjY5umMdcAjU1NTh58iTkT3ef8vJyvPLKK8jPz+c1se7CY3oSIAESYGBEg0PnKwgk3bSK2YNB6e+id4tPnb5qcGxHRKTdgbAWN+sgOSNPIPGp33CzJ/LkwvFG5+Oibqgb6kaHAPP4k8Dx48cxceJEZGVlaTcjIyODBoc2PWYkARJotAQYODJw1BF/IOjmyqQ1GJD2PjrFb3b6iqFJvRGRdidC4rvpoLCbJxD42Gs4DQ77EjCbi61W6sY+f3Lhv1M6gzN1o0ONebxFgAaHt0iyHBIgARJwkwADAAaObkpGJbeqbqJDS3BjyhL0S1uE5hGHHb9aSKy6CSUi/Q4ERaToIHCax6p8XL2o2RN5cuF440qD9n5O3VA31I0OAeYhAfMIBNXW1taaVzxLJgESIAF9AgwcGTjqqMdqukmNOoRb0t/BdckrERFS5vCVgqMyEZ52B8JTBgHBkTqvbiiP1fgYarQPzpogF443RrVYPx11Q91QNzoEmIcEzCNAg8M8tiyZBEjAQwIMHBk46kjIKrq5tOnXGJD6AS5qutHpa/x47DJ8nDscLz3QR+d13c5jFT7uNpwrOOwTM5uLrVbqxj5/cuG/U+6OZZKeutGhxjwkYIwADQ5jnJiKBEjADwQYADBw1JGdP3UTGVKG61ssU8ZGanS2w+aX10Rg9eG++Cj7DuSWtlTpOFF13ttm8/GnbnR0bstjNhcaHByHPdEnvysaY57oh3lJQIcADQ4dasxDAiTgEwIMjBhY6wjNH7pJjszDzWnvK3MjOvSUw2bnlzfHJ7lDsTL3FhRXxZ6RjhNVGhw6eqduqBvqRocAdaNDzVfjjU7bmIcEbARocFALJEACliXgj4mqN2D4KgAgH///ZuzChE0YkPYeujdb71Q6vxR1wsc5t2Ld0d4O01E3nHDojD/UDXVD3egQoG50qPlqvNFpG/OQAA0OaoAESMDyBDiBd95F5OMfgyM8uBw9kz9T17y2itnntJPWHrkeH2bfib3FHVx+b74KHKkb/+jGpQA0E1A3nKjqSIe6oW6srBudtjEPCdDgoAZIgAQsT4ATMRocOiI1SzeJ4QUYkPYB+qYsRVxYkcOmFVXEY2XeQCzPHYbjFc0MvwInHJxwGBZLvYTUDXVD3egQoG50qPlqvNFpG/OQAA0OaoAESMDyBMyaqJr94r4KAMjHfk96m4vchnJR4jcYkLbIqXRySlviw0N34rO8m7UkRt1wwqEjHOqGuqFudAhQNzrUfDXe6LSNeUiABgc1QAIkYHkC3p6o+uqFfRUAkI95BsfFTTfgqqT/okezNU4PDZUWbCy4Astyh+On45d5JDHqhhMOHQFRN9QNdaNDgLrRoear8UanbczjGwK1tbUoKSlBZGQkQkNDfVOpm7XwkFE3gTE5CZCA7whwAu+cNfl41+Do1vQbXNnsC1yetBZxocVO4ZdWReKLI/2xJPt2HClL8cpH4avAkbrxrm680vkeFELdcKKqIx/qhrqxsm502sY8viGwatUq/O1vf8Mll1yCZ555BjExMb6p2I1aaHC4AYtJSYAEfEuAEzEaHDqKc0c33RK/VaZGj6S1iA076bK6w6UpWJ47HKvybsap6miX6d1JwAkHJxzu6MWWlrqhbqgbHQLUjQ41X403Om1jHt8QWLRoEaZPn47WrVtj6tSpSEhI8E3FbtRCg8MNWExKAiTgWwLuTFR92zL/Bka22snHfj+44nKRmBpq+8lap4eF2ko/VtEMG/Kvxfr83vj5RFfTpOarwNEVH9Ne0MOCzeZDLjRUdSRK3VA31I0OAeYJVAKnTp3C2rVr0b59e7Rr186Sr0GDw5LdwkaRAAkIAQaODBx1vgR7uumauBFXNvsvrkj60lKmRv33M3sCT2OM35PO90TdUDfUjScE9Ix479fonRJ99e+Ud1rLUhorARocjbXn+d4kEAAEaHAwsNaRqU03FyZ+d9rUaPYlmoSfcFmUr1ZqOGqIrwJHfleccLj8GOwkoG6oG+pGhwB14z1qLIkEjBGgwWGME1ORAAn4gQADahoc7squuvBbLF65HJcnfYn4MNemxvHypthQ0BNfmbz9xMh70OBwTslsPhxvON4Y+U7PTkPdUDfUjQ4B5iEB8wjQ4DCPLUsmARLwkAADRwaORiRUXbgRlfmfoTL/C9RWHneZxUqmRv3Gmj2Bt9XF78q+RMiF443LwcNOAuqGuqFudAgwj5UIHD9+HBMnTkRWVpZbzQoODkbbtm0xevRoXHHFFZD/b4WHBocVeoFtIAESsEuAgSMDR0cEqk9sROXRVajM/zygTQ0aHMYHP7MNII43HG+Mq/G3lNQNdUPd6BBgHisR0DU4bO8gxsbQoUNx3333ITQ01O+vRoPD713ABpAACTgiwMCRgWN9AtUnvqtnahxz+eHYVmqsz++FrScucpne3wnMnsDb3o/flf2eJheONzpjAHVD3VA3OgSYx2oESkpK8MILLyA3NxePP/44kpKSzmlifn4+XnzxRcTFxeHRRx9FREQEvvzyS7z11lsoLi7G5MmTcfXVV/v91Whw+L0L2AASIAEaHHoaaAyBdfWJ7+uZGgUuQQWFNcPyA3Kla2CYGvVfiAaH8+41m09j+J5cfkBOEpAPjTEd/VA31I2ObpjH9wQWLFgA+U8MjE6dOjlswLZt25QBcscdd6j/5Pn666/xl7/8BT169MATTzyBsLAw379AvRppcPgVPysnARJwRoCBkXN9NFQ+1Sc2/XamRkW+y49ETI2wpOsR1rwPQuIv4fXCLog1VN24FAq5eISIuuFEVUdA1A11o6Mb5vEtAVm98fTTT6tKn3vuOcTExDhsgL20tr8rKirC1KlTkZCQ4NsXOKs2Ghx+xc/KSYAEaHDoa6AhBY7VJ3741dT4HLUapkZ9ig2Ji746HOckH044dHRF3VA31I0OAerGe9RYklkEbGdwJCcn49lnn0VUVJTDqkpLS9VWlCNHjmDatGlITExEWVmZyifbW2x/Z1ZbjZRLg8MIJaYhARLwCwEG1M6xBzqf6qIfUXlUbj9Z5bGpQYPD+Cca6Lox/qbupSSXhj3euKcG46mpG+rGuFp+S0nd6FBjHrMIyMoL2XYiZ2y88soryMzMdFjVwYMH1fkbckaHbGdp0qQJ3FkBYtY71C+XBocvKLMOEiABLQIMABpe4NixyVZM7bf2V1PjqEtdnL39xGUGgFtUXEDid2UfELk0vPFG3ohnt9jvV7O52Grld8Xxxsi/20zjXwK1tbX4z3/+g/feew8XXnihOkdDVnOc/ciqDTmIdPPmzbj11lsxfvx4BAUF4auvvlJncAwbNkzdpOLvhwaHv3uA9ZMACTgkwMCoYUw4zo/7GVc1/wJXJK1GUoRRU6M3wprfoM7UcPehbhqGbs5+C7MnZNQNdePuWCPpqRvqhrrRIcA8ViNw9OhRPPXUU9izZw9CQkLQoUMHdOzYEXIFrDy7d+/Gzz//jOrqarRr1w7PP/88mjdvrswOObdD8rz00kvIyMjw+6vR4PB7F7ABJEACjggwcAzcwPH8JttwZdLnuCJpDZpHHHEp8tMrNfRNjfoVUDeBqxtnLafBYZ+O2VxstfK7ss+fXDjeuPwHzk4C6kaHGvOYTUBWaLz88svYtGmT3arE7OjVq5dauWG7RlbO7/jHP/6Bm266Sd2iYoWHBocVeoFtIAESsEuAAUBgBY7nxYmp8QWubL7aoKnR9NfbT/RWatAY0xs4+F1xoqqjHOqGuqFudAhQN96jxpJ8QUC2q8hqjh9++EGt2pBHVmecd955avuKzdjwRVt066DBoUuO+UiABEwnwIDa+gZHh7jtuKrO1DjsUhOFFYlIbtXn1ytdL3WZXicBdWN93ej0q9krFagb6kZHl9QNdUPd6BBgHhIwjwANDvPYsmQSIAEPCTBwtGbg2D52O65q/l9cmfRfJEcaMzW+zu+Jrwt6YUthNx7656BbzZ7A26rld2W/A8jFmuONh/+McLzheKMlIbPHY443Wt3CTCYRkG0mf//733H11VfjyiuvRFxcnEk1+aZYGhy+4cxaSIAENAgwALDOhKN93A5laMh/LSLzXPamrNSob2rUz8DA0T4+s7nQ4LDO9+TyA3IjAXXjHJbZfPjvFL8rNz7XuqTUjQ415jGLgBgcEydORFZWljpU9IILLlA3olx++eWIjIw0q1rTyqXBYRpaFkwCJOApAQYA/g0c28X9giubfY6rklajRZRnpgYNDtdfg9kTMRoc/v2eXCtALwV1Q4NDRznUDXVjZd3otI159AlUVVXhu+++w/Lly9Wf5eXlqjA5e6N79+4YNGgQunXrhrCwMP1KfJiTBocPYbMqEiAB9wjQ4PD9hKxd7C91B4WmROa67DBnKzUcZTY7sKZufK8bl0LxQgLqxj5Es7nQGOP35Mnny/HYPj1y8URVzGsmATE7tm7dis8++wxr165FSUmJqi4iIgLXXXedMjvat2+P0NBQM5vhUdk0ODzCx8wkQAJmEmAAYE5gHRFShvSoLKREZiMlKhupEVloHpWHsKBKdIrf4rJLT1Y2wbqjvbGh4DpsLrzYZfqzE5g9IaNuzNGN2x3t5QzUDQ0OHUlRN9QNdaNDwL+68V6LWZInBGpqarBnzx5ldqxevRoFBQWquJiYGAwYMAB33323Jbew0ODwpNeZlwRIwFQCnKjqT1SjQ04hNToLqWJiRGYjNeoQUiIPqf+fGHHM7X6TlRobCq7F+vze6qBQTx5OOPwbOPK7ss+fXPTHG0/GA7PzcrzheKOjMerGv7rR6TPmMZeAnNOxdOlSzJ8/H7LKIyMjA9OmTUNiYqK5FWuUToNDAxqzkAAJ+IYAJxzOOd/ycq4yLFLFuIjORkrEIWVkyN81CT/hcSd509So3xgGjv4NHPld0eDQGRyoG+qGutEhQN14jxpL8iWB2tpaHD16FF999RWWLVuGffv2qerlXI4LL7wQw4cPx6WXXmrJrSo0OHypFNZFAiTgFgEG1EBtZQFqSg+hpvQgasqyUFOahZqybFSf2g9Un94X6a2nojocuWXp2HmyE9YdvUFr+4mRttDgoMFhRCdnp6FuqBvqRocAdaNDjeONf3Wj02fM4zkBm6mxcuVKrFixAjk5OapQuVmlbdu2GDp0aEBcI0uDw3Mt+LyEyspKzJ07F7t27XJYd0JCAh566CHEx8fXpZF869evV07ciRMnICKWe467du2Kvn37OtxDlZubW+fcSRni3KWlpaFfv35o164dgoKCzmlHINTl845jhW4TaCwGR21F/q/Gxa8GRmkWqpWhccgUEyOvLA25ZS2RW9oSuWUZyC1NR+6plsivSHa7j3QyMHD0b+DYWL4rd7UgnOCuAAAgAElEQVRJLs6JkY99PuRC3bg71kh66kaHGvOYRaCiogLvvfcelixZUnfOhtQl873BgwejZ8+eSEpKMqt6r5dLg8PrSM0vsKysDLNnz8b+/fsNGxylpaWYN28edu/erQwJORxG3LiTJ08qoyM5ORljxoxBs2bNzijzxx9/xPvvvw8xLORqoOjoaHV1kLRByrnxxhvRq1evM0yOQKjL/F5iDd4g0JACgNryvLoVGNWyCkOtxJCVGVlATZk3cJ1RxqGSTOQoEyMDOaUZOFyWjpzSljha3sLrdblbIA0OGhzuakbSUzfUDXWjQ4C60aHG8ca/utHpM+bRJyDna0ycOBFZWVlqLii/+O7fvz9SU1Pt/iJbvybf5KTB4RvOXq1FVl9Mnz4d1dXVePDBBw05auvWrVMHw8jKjtGjRyM9PV21SQQth8UcPHgQPXr0wJAhQ+qELObHzJkz1f4rce5uuOEGZXLIibobNmxQ5UVGRuK+++5TDp/tsXpdXu0MFmYqgUAzOFpE5qFF1CH8bfDRs1ZkHAJqK7zOKvuUrL5o+ZuRUdYSh0tb4nBZitfr8maBDBz9GzgG2ndlo0XdUDc64xB1Q91QNzoE/Ksb77WYJRkhIHNLmdddfvnlanW+/BLc1SPzQfllt72V/K7ymv1zGhxmEzah/Pz8fMyYMUNtFTl7G4q96mwrPg4cOIARI0aoA2HqP7KqY86cOWpVx4QJE5QJIs/mzZuV+SFmiJgYUVFRddnEXJEVIdu2bVMuX58+fdTPAqEuE7qERZpEwIoTsdQouVr19EGecrin7X+nR2eZQiE4MgPBUZn1/stASFQmgiLTucTVAXEr6saIOMyeiNnaQD72e4NcnKuUfKgbI+PY2WmoG+pGRzfMY00CtjM65NDR77//Hn/5y194i4o1uyrwWiWrLV5//XWkpKRg7NixLu8fzsvLUysxxI2zt+KjuLhYGSaymmPcuHHKuZNn4cKF+Oabb3DNNddg4MCB54CSlRqyV+uCCy5Qq0LEcAmEugKvxxtvi/0VGKVHH/z1etXfbiVRRkbU6cOWvP0ER7ZEcNTZRkYm5O+dPf7i4+n7mz2RJxdOVHU0St1QN9SNDgHqRocaxxsdaszjLwLyC2w5x/Htt9+uu02F18T6qzcaaL07duxQh4yef/75dcaCs1fds2cPZs2apc7ZGD9+vDpHo/4jZ2rImR5y/c+oUaPQpUsXtf3lzTffxPbt29Wqj8suu+ycKn7++WeVplWrVnVGi9XrsrIkjhXXYurycmzLrkZRqTVb2iQK+F16CCb2j0Cz2HMPl/V2q80MADJj9p1hYqREysqMbMg2EzMeWXEhKy+UkXHWqgzd+szko9smI/locNinZDYXW63UjX3+5MKJqpHx6+w01A11Q93oEGAeqxOQLSg7d+5Uv8xevXq1OoNRHvmFeefOnTFy5Eh069bN0HYWX78rt6j4mrgX6tuyZYvaHiLnXsTGxipjwnYIqJgTcvBnYmJiXU229K1bt3a44kO2ovz00091203qH2RqMz3ObrptJYmcw2HbKmP1uryA35QiCoprMWFOKfJP1ppSvrcLTYoLwmv3RkMMD4+e6hLU1lQANeV2/izHM++eRFhwOcKDKxAWUolw9b8rT/9dUBnCgk//3W9/ViA8qAJhwRVAkGOWGdH7ER92wqOm28t8pKyFOhPjsk5t1OqL4Og2CI6S1RmtvV6XFMjAmhNVHWFRN9QNdaNDgLrRocbxhrrR0Q3z+I+AnMG4atUqdcnE4cOH6xrSpEkTZWrI0QRyC6eVHxocVu4dB20T0cn9xI4eOUtDbkTJzMxUSaxuOvjSTLFqd//1o3J8/nOVz5t3hmEgJkJwxWnDIKgS4SFiHMj//9VQUGZC2WmzIbgS57eowJXtaxyaE7BrXFSgtqYcqLHoEhUDPSC3kOSUpiPv1ytW5YYSuWb10KlWdbn5m3jnIM3mw4DaOX/y4YTDwFB3ThLqhrqhbnQIUDfeo8aSzCJQVVWFH374QW1B2bp1q7pQQh6ZU8oq/k2bNqFjx46YPHmyy6MRzGqjO+XS4HCHlkXSyqEuy5cvVys4brnlFnWLihz6kp2drVZ2yFkaLVu2rDsYlAbHbytTLNKF5zRj+D9O4XiJd1dvXN5sLYZmvIWwIDEpKhAeIqsbTpsW0aGnrIrCEu0qKE86fTtJaUvklbXEodLWOFyWioMlbQy1z+wJvK0RnHAwcDQkyLMSUTfUDXWjQ4C60aHG8Ya60dEN85hPQOaOubm5ak4ph4YWFRWpSiMiItTNmoMGDVJbUWRFh1whK1fG0uAwv19Ygx0Ctm0jFRUVuOeee5TbRoNDz+AQI8lXzx9WdPR6VTekfIwJHV7yerkNpUCbiZFblo68skxlZshKjAMlbT1+xZdu3OFxGUYKMEM3Rur1NI3ZfMjFeQ+Rj30+5ELd6Ixt1A11Q93oEHCc55JLLvFugSztHAJiWvz5z39WKzPkkYsiLrzwQgwdOhQXX3zxGas05BfnNDgoIr8SqH846E033YTevXvT4Kh3tog7nRPoBkfP5JX4/fnPufPKPk9bg3DUIhS1QWGoRThq1P8+/Xfyv7fnJ6KiJhyVNRGorA5DZW0EyuV/14Shoiby1z8jUFkracJUutPpw+ul++3vKlS6cJRXR5r6rmZP4G2NZ2DNiaqOkKkb6oa60SFA3ehQ43hD3birGxoc7hJzP73NtMjKylLbUB555BFce+21CAsLO6cwGhzu82UOEwicfWCo7WYTOXhUromVg0nrP65uUZElSldfffU5LXV2i4pV6zIBt1eKNGMJ55VJq/HYBX9y2b6Sqhg16bcZA/JnhTIRTpsBNlPg9N+JsfDrn7WRuKdnLBAcDgRHIChI/gxHUHCEnT8jEGRLJ3+GxLhslyQwg4uhij1MxC0qzgGazYe6cc6ffOzzIRfqRmfop26oG+pGhwDz+JOArPRfvHgxPvroo7qDRM/emhIaGqqaSIPDnz3VSOqWczYWLFiAhIQE3HXXXYiKOvMaC3srOPLy8jBz5kx1jY8YHHJmR/2nuLgYM2bMUAIeN24c2rVrp368cOFCfPPNN7jmmmswcODAcwivW7dOXR10wQUX1F1XGwh1WVEqZgRI8WGFSI06VGdK/GZgnDYoyms8X8XAiap9NZnNxVarGbrxxfdhNh9y4YRDR8fUDXVD3egQoG50qHG80aHGPN4mYLsK9p133sH69esh80h5ZFXH9ddfj/79+6Np06aYNGkSz+DwNnyW9xsBmxlRWFiIe++9F23anHnoYX5+vjIzZG+V7QwO2y0lBw4cwLBhw9C9e/czkModx3PnzlWmyQMPPAC5BkiezZs3Q1aDyGGmUpeI3fbIB/DGG29gx44duPnmm9WyJnkCoS4r6on/0NnvFXJh4KjzvVI31A11o0OAutGhxvGGuqFudAgwj9UIyBxOTA65SWXfvn11zZP5n/xMtg7xkFGr9VoDaY+ceCsn3X755ZfKeBg1ahSaNWtWZy7IncVyqGjr1q0xduzYukNiZLXF0qVLlXkhdxi3anX6SktZtSEmhhxOKibFgAEDEBQUpH4mJomYJUePHlWn6YqRIXuzxO3bsGGDKk9Ef//996N58+Z1hK1elxWlwACJBoeOLqkb6oa60SFA3ehQ43hD3VA3OgSoG+9RY0m+IGC7mVNW6X/22Wd1t6tI3fKL9TvvvBNXXnmlpa+L5TWxvlCKl+soLS1V18Hu3r1bmRFxcXHqT1ndISsrxHQYM2YMMjMz62qurKzEu+++q1ZlSFpJI1tWxMQQIWdkZChDpP4qDcks53fISg1x7sTciI6OhpzZIf9fTtwdPHgwLr/88jPeMBDq8nKXeFwcA0cGADoiom6oG+pGhwB1o0ON4w11Q93oEKBuvEeNJfmaQFVVFX744Qe1qmPr1q3ql9zyyHkdcpmFHG1w9tzR1220Vx8NDiv0gkYbxESQq33WrFmDgoICZVKI0dGlSxf06tUL8fHx55QqeWTp0VdffYUTJ07U5enatSv69u3r0ImTO5Jl1YgsV5IyxNiQ1SP9+vVT53XYVnzUrzAQ6tLAbloWBo4MAHTERd1QN9SNDgHqRocaxxvqhrrRIUDdeI8aS/InAfml+KpVqyC7BQ4fPqx+OT5t2jTIxRJWe2hwWK1H2J5GSYCBIwMAHeFTN9QNdaNDgLrRocbxhrqhbnQIUDfeo8aSrEDAdjCp/NJczna090t1f7eTBoe/e4D1kwCvQ3WoAQbUzj8P8mHgqDOAUjfUDXWjQ4C60aHG8Ya60dEN85CAJwRocHhCj3lJwEsEGAAwANCREnVD3VA3OgSoGx1qHG+oG+pGhwB14z1qzkvS3R5vr1QpS26Y3LVrl8NK5fbJhx56yJIrGHzF3Kr10OCwas+wXY2KAANHBgA6gqduqBvqRocAdaNDjeMNdUPd6BCgbrxHzXFJZ1/AcPZlCsnJyeoCBtvNk67aJJcpzJ49G/v376fB4QqWBX9Og8OCncImNT4CDBwZAOionrqhbqgbHQLUjQ41jjfUDXWjQ4C68R41xyWtW7cOS5cuhayqGD16NNLT01Xi48ePY/78+Th48CB69OiBIUOG2L0c4eyS5TKG6dOnq9spH3zwQSQlJfniNViHlwjQ4PASSBZDAp4QYODIAEBHP9QNdUPd6BCgbnSocbyhbqgbHQLUjfeo2S/JttriwIEDGDFiBC699NIzEu7evRtz5sxR15lOmDBBmSCunvz8fMyYMUPdHMltKK5oWe/nNDis1ydsUSMkwMCRAYCO7Kkb6oa60SFA3ehQ43hD3VA3OgSoG+9Rs19SXl4eZs6cieDgYLurLYqLi5VZIas5xo0bh3bt2rlskqz4eP3115GSkoKxY8ciMjLSZR4msA4BGhzW6Qu2pBETYODIAEBH/tQNdUPd6BCgbnSocbyhbqgbHQLUjfeo2S9pz549mDVrFuScjfHjxyM6OvqMhOXl5eo8jX379mHUqFHo0qWLyybt2LFDHTJ6/vnnqy0vspKDT+AQoMEROH3FljZgAgwcGQDoyJu6oW6oGx0C1I0ONY431A11o0OAuvEeNfslbdmyBfPmzUPr1q0drraQczh++ukn9O3bF3369HHZJFuZaWlpiI2NVeaI3KwSFhamDJIbb7wRiYmJLsthAv8QoMHhH+6slQTOIMDAkQGAzidB3VA31I0OAepGhxrHG+qGutEhQN14j5rvDI5Vq1Zh5cqVDpsu53nIrSyZmZlmvx7L1yBAg0MDGrOQgLcJMHBkAKCjKeqGuqFudAhQNzrUON5QN9SNDgHqxnvUfGdwfP/991i+fDlkBcctt9yiblGpra1Fdna2Wi0i53m0bNkS9913H6Kiosx+RZbvJgEaHG4CY3ISMIMAA0cGADq6om6oG+pGhwB1o0ON4w11Q93oEKBuvEfNdwaHszbbDiCtqKjAPffcg44dO5r9iizfTQI0ONwExuQkYAYBBo4MAHR0Rd1QN9SNDgHqRocaxxvqhrrRIUDdeI+aNQyO6upqvPnmm9i+fTtuuukm9O7d2+xXZPluEqDB4SYwJicBMwgwcGQAoKMr6oa6oW50CFA3OtQ43lA31I0OAerGe9Tsl2S7RUUO/XzwwQfVoaD1H51bVFy12d1DS12Vx597lwANDu/yZGkkoEWAgSMDAB3hUDfUDXWjQ4C60aHG8Ya6oW50CFA33qNmv6S8vDzMnDkTwcHByuCQ8zLqP8XFxZgxY4Y6N2PcuHFo166d0ybJORsLFixAQkIC7rrrrnPO2OAKDrN71PPyaXB4zpAlkIDHBBg4MgDQERF1Q91QNzoEqBsdahxvqBvqRocAdeM9avZLKisrw+zZs3HgwAEMGzYM3bt3PyPhzp07MXfuXGVYPPDAA2jSpInTJtkMkcLCQtx7771o06bNGenz8/OVoXLy5EmewWF252qWT4NDExyzkYA3CTBwZACgoyfqhrqhbnQIUDc61DjeUDfUjQ4B6sZ71ByXtG7dOixdulSZFyNHjkSrVq1UYlm1IdtJ5GDQa6+9FgMGDEBQUJD6mWxdWbNmDZo2bYpu3bohJCRE/b3clrJs2TJ8+eWX6haVUaNGoVmzZupnYqa8//772LJlC1q3bo2xY8ciMjLSF6/IOtwgQIPDDVhMSgJmEWDgyABAR1vUDXVD3egQoG50qHG8oW6oGx0C1I33qDkuqbKyEu+++y42b96sDIyYmBi1ZUVWWYhhkZGRocwI+Xvb88UXX+DTTz9VBoWs1MjMzKz7WWlpqboOdvfu3aq8uLg49aes7pAtKlLOmDFjzsjji/dkHcYI0OAwxompSMBUAgwcGQDoCIy6oW6oGx0C1I0ONY431A11o0OAuvEeNeclicmxfv16fPXVVzhx4oQyNsSY6Nq1K/r27XvOSgtZ1TFnzhx1KKmczSFbWOo/Ut6mTZvUKo+CgoK68rp06YJevXohPj7eV6/GetwkQIPDTWBMTgJmEGDgyABAR1f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P2/9u4EWori3uN4gVFRZFNAUREUN+KCASQkuIAiRnCNmoACCYhsmnPMbnazmZg9JxIFBYwsxiUSJWgQJS5cREVZNKgossQFQUQEFETlnV+9U9e+Q8+dvsU0d7r62+e885LQ03fq07/pqf5PdRV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VcEC27ZtM3PnzjVVVVVmw4YNZvv27aZJkyamU6dOpk+fPqZRo0YV/O7//63RcaQD4BNSckNuyI2PALnxUeN6Q27IjY8AuSmfWu1HCuF+YFdZhf53KHCEfoYDb9/7779vJk2aZF5++WXToEED07hxY9OwYUOzceNGW+ho3bq1GTJkiNlvv/0qWoKOIx0An4CSG3JDbnwEyI2PGtcbckNufATITfnUih8plPuBXWGVh79BgSMPZzngNs6ZM8dMnz7dNG/e3AwePNgcdNBBtrXr1683U6ZMMatWrTLdu3c3F1xwgS2AVOpGx5EOgE82yQ25ITc+AuTGR43rDbkhNz4C5KZ8asWPFMr9wK6wysPfoMCRh7McaBu3bNliJkyYYFauXGkuvvhi07Vr1xot1aiOiRMn2lEdo0ePtkWQSt3oONIB8MkmuSE35MZHgNz4qHG9ITfkxkeA3JRPLf5IId0PpG2Vl+NT4MjLmQ6wnatXrzZjx461j6SMGjXKtGzZskYrN23aZG644QY7muOyyy4zHTp0qFgFOo50AHzCSW7IDbnxESA3Pmpcb8gNufERIDflU4s/Ukj3A2lb5eX4FDjycqYDbOeyZcvM+PHj7Twbw4cPN3vvvXeNVm7dutWO8Fi+fLkZNGiQOe644ypWgY4jHQCfcJIbckNufATIjY8a1xtyQ258BMhN+dTijxTS/UDaVnk5PgWOvJzpANv57LPP2glG27dvb4YOHRq7Worm4Vi0aJFdTaV3794Vq0DHkQ6ATzjJDbkhNz4C5MZHjesNuSE3PgLkpnxq8UcK6X4gbau8HJ8CR17OdIDtDOmCRseRDoDPR5TckBty4yNAbn4nvFQAACAASURBVHzUuN6QG3LjI0BuyqdGgSNty1COT4EjlDOZw3ZQ4Kj/k/7Q9xun+iboUNfOiw8dR58PILkhN+TGR4Dc+KhxvSE3Prmpy2tCuh+oS7vZt7gABQ7SkVmBtC9ohauyZBaKN44AAggggAACCCCAQAYE5s+fX6d3mfb9QJ3eDDtXhAAFjoo4DbwJH4G0L2gUOHzOCq9BAAEEEEAAAQQQQMBPgAKHnxuv+kSAAgdpyKyAmzW5RYsWdpnYffbZp0ZbsrSKSmZPAm8cAQQQQAABBBBAAIF6EuB+oJ7gK/jPUuCo4JPDW6tdgHWvSQgCCCCAAAIIIIAAAvkV4H4gv+e+WMspcJCJzAps2bLFTJgwwaxcudJceOGFplu3bjXasnTpUnPLLbeY5s2bm5EjR5qmTZtmtq28cQQQQAABBBBAAAEEEKgpwP0AiSgUoMBBJjItMGfOHDN9+nRbvBg4cKBp166dbc/69evNlClTzKpVq8wpp5xi+vXrZxo0aJDptvLmEUAAAQQQQAABBBBAoKYA9wMkIipAgYM8ZFpg27Zt5vbbbzeLFy+2BYzGjRubhg0bmo0bN5rt27ebtm3bmqFDh9r/nQ0BBBBAAAEEEEAAAQTCEuB+IKzzubOtocCxs4K8vt4FdFGbO3euqaqqMhs2bLCFjSZNmphOnTqZPn36mEaNGtX7e+QNIIAAAggggAACCCCAQDoC3A+k45rFo1LgyOJZ4z0jgAACCCCAAAIIIIAAAggggEANAQocBAIBBBBAAAEEEEAAAQQQQAABBDIvQIEj86eQBiCAAAIIIIAAAggggAACCCCAAAUOMoAAAggggAACCCCAAAIIIIAAApkXoMCR+VNIAxBAAAEEEEAAAQQQQAABBBBAgAIHGUAAAQQQQAABBBBAAAEEEEAAgcwLUODI/CmkAQgggAACCCCAAAIIIIAAAgggQIGDDCCQUQGt9/3SSy+Zp556ymzZssV85StfMY0aNSramjfeeMPMmDHDLF++3Oi1u+22mznwwAPNWWedZTp06GAaNGiQUYlP3nZhG9WmVq1amdNOO82ccMIJpmHDhju08eOPPzYLFy40s2fPNmvXrjXbt2+3jp/+9KfNmWeeaVq0aJF5FzWg2Pnv1auXbWuebQpPsHIwduxY8+6775o+ffqY3r175zI3uk7ccsst9jpTbGvevLm54oorTLNmzap3yctnyjV48+bN5oknnjDPPPOMWbdunWnSpMkOJm7fkG1WrVplbr75Zvt9lGQr/GyFbBP1WL9+vZk5c6ZZsmSJtUryPaXP4ty5c01VVZXZsGGD/Z5Szjp16mSvUbV99yc5F5Wwj9q0bNkyc//995vXX3/dfPTRR4naGKKNvnuee+45M2/ePHuOTz/99KKnyPdz45PDSsgJ7wGBJAIUOJIosQ8CFSKgL/Lnn3/ePP7442bFihW2A6Ctffv2ZujQoUU7ObqBv/POO21hY/fddzd777232bp1a3XnSjfyutHNapFDHaPHHnvMdoxk4tqo9r733nvWqEuXLuaiiy6yhR23ad9//OMf5umnn7YdRrnotZs2bbLHady4sRkyZIg55JBDKiQBdX8bhTbqCO+55542C7LROZfNhRdemDubOE2d90mTJtmbD21xBY485EZt183XhAkT7LUmaYEjLzby0GfrySefNPfee6/9PGnT9aNNmza24Kwb0OgWus1rr71mbrvtNvvdUtum66vsBg8ebIur2kK3cR4qFk6ZMsVee/VdtM8++1Rfi4t9T73//vv2mvTyyy/b67W+l1SQ3rhxo3Vs3bq1/Z7ab7/96v4FUSGvUDseeughM2vWrOofGfbYY4+SbQzJRkWN+fPn2/9ToVQmxb6DdrYPo2LkxIkTjYqzhTks1ieokKjwNhBIJECBIxETOyFQGQLqGC1atMi+GXWM9t13X6MvqtoKHOoE6ddo/Sp96qmnmjPOOMN2wlX1168D06dPt4WRyy+/3I7oyOKmjp++rNWmc845x3Tv3t12ANVB0K+qd911l/23iy++2HTt2rW6iS+88IL529/+Zm/4v/zlL5ujjz7adiB1Y6eC0LPPPmuOPPJIe7MisyxuGrGjX1XjbNT+22+/3d6QqI1qv9vyYBN3PnXDqqJXbZ3LvNjol+IxY8bYm89Ro0aZli1blvwI5MVG+fjPf/5jf4l3N6a6ttY24isvNrWFxF2P9t9/f/uds9dee9nd82Cjm/GbbrrJvPrqq+Yzn/mMLbjre0VZctdi7VP4PTVnzhz7Pa3RUioKHXTQQdZMv8CrT6A+gL7zLrjggsz+SOHOv9oll86dO9u26Kb/1ltvtW1UMWzQoEE1CvGh2Lhr7TvvvGPbrc+Hvpd1jouNIvT93KgYq37P0qVLzXHHHWfzpj5gNIdxfYKSF392QKCCBChwVNDJ4K0gUEpg2rRp9kuoR48e9lcbDWHULzu1FTgWL15sO0HqFEU7lPpb0V+ra/sSLfW+6vPf5aFfDTVKpVu3bnYkQnQkiv5dN6y6ce3YsaPtIOoXi+jrevbsafr27VujGe4xhQ8++MAMGzYss6M41HYNny9lc/LJJ9vikLa82BTm1p1z/e/6lVSP9RR+LvJk89Zbb5kbbrjBfl4KH0OJ+8znyUZD6HWzqmLoeeedZz772c/WenOZJ5ti3wfuWqzHKnWd1jUpT9eblStX2mKzijqjR4+2BYvopiKGRiLqkYRLL73U/pMbRaXXFhY+9O+uuK/rVdwx6/O7Oenfjn42TjnlFNOvX78anyV3XVbxR9/Fhx56aHA2KuT8/e9/t0UcFb90Pt0PWsX6Zr7XFPcomX7YGTFiRI3CtY6pR5kfffRR+1jvgAEDMls0S5o/9gtTgAJHmOeVVuVEQCMMShU43A1u9AY2yqNfQDTEOnrznyW+6DB6/bqjXyQKtzgnDZPWzZt+IbnsssvsPCTRLTr/gDqWJ554YpZYqm8c7r77bvvroEbvnHTSSTu04cEHHzQPPPBAjU51HmwKIVyxT4+A6eZLQ8k1Wqqwc5knG9cRPuCAA2p9BM5Z5sUmWjTVzciXvvSlGr8qx10o8mJT20VSRaFx48bZRwFHjhxpmjZtanfPi81///tfOxqhXbt2sZ8njajU9fqII44wX/3qV+3ojtWrV9sRmBqRGDeKqpRdFr609LiOcrFmzZrY7+LojfwXvvAFO6eWttBtShU4Sp37Yn2YUn0+9Rc095Ku+8OHD7efVzYEsiZAgSNrZ4z3i0BEoFSBQzdt6lDppq3YTXqpTlelg6vzow7Shx9+WD2HRuF7dl/o0V8k3K/T2rfY8HuNDFmwYEGtQ0Qr3ae296d8aKiqOjTnnntudQEkjzbu0RQV+lQo069pcQWOPNm4ju5RRx1VPfKptjzlxcbdWGg4efQXZWyKC0R/GS4cMZeX3LgbclnoxjH6SGi0aKbRQCqyatOkm+PHj7cjNuNuNvUogebJ0aM/xQr8lf4d5R7P0I8VxUZLxhXiQ7cpVeDw/dy4kULFfvTSI1QanaYRHklG7lV6vnh/+RSgwJHP806rAxEoVeBIMrrB/UqrZzBD/DLTrxjqAL7yyis1hvgmaXdcpyqE6Kgz/fbbbxu1T3OU6BEn/WLonofPm0300RQN2dXKO8U6l3mycdcX3Yhpzh+3ApN+WdZIqcJVhvJi4x410KSOKhxrcsQXX3zRThapXzs1f0DhyhZ5sSl2fdTNmEYi6NrjPmNu37zYqO2aCPuRRx6xcyxo3id9tvQYpP43zemix1Z0k+8mDC31HS/DUjfClf6dVWokgt5/3Hdx6Dalzqvv56bUcZMUnCo9U7w/BChwkAEEMixQ6gueAocxbhKywmHBvp2DDMelupPo2qC5SjTpqubeiC4zmCebwkdT3LwAFDg+uakolvnCVYbykht33dUqD5q81624JCetSqAbWd2gRm9U82JTLCvuBjVuLqA82SgrDz/8sF2W3K2848w0T1b//v1t8cNtpb7jQyhwREeaxs3BoX/XZNiaZys6P0noNqUKEb6fm1LHpcCR5V4e7726f7vdTRWPCQIIZE6g1Bd83gscWt5Sz5Jq0wgFjVTI26+G0VCr2KNfCrXpsR51sDVqQ7PWH3vssdWTifl2nDL3ATLGTj6reWrcoyluGWEKHMYun3zffffZX5k1kaZWUVGXQcuBau4fzV9z8MEHV09enJfc6Ob03//+t427bC655BL7CIE2jQbSiDEt8xidnyMvNnHXAE2geOONNxrdOMU90pMnG1no2qLRUIXLmetarEcF3Qoisiz1HR9CgUNtUPFCjwWq6B5dRUV9GD1SoaVTde2hwPHJJ8z3c0OBI4s9Fd5zXQUYwVFXMfZHoIIESnV+8lzgcMUNPaOsocCafyO6+XYOKuj079Rb0S/PuoFV51GFjugysXmxiXs0xaFS4Kg9Xi4jGl6v4qGWGM5LbtxoBC0Jq3kR3OMETsytbKFRUW5+n7zYxKXGjaI75phj7OogroiYt2KzVgFRwV3fTdEl2+Wgx54mT55sJ1yNfl+V+o4PpcChURpazl3fSdr0qJcKQPLQps+YJiGlwEGBY6c6Prw4NwIUOHJzqmloiAKlOj95LXDo11Mtx6d5Js444wxz+umn77DUWZ5vOKKfBf1CryHT0VV08mBT7NEUChzJrpTRYeVuZYM85EY6pebmcatCaFLJvBV/CtOjm3pNWKgVVLREt5bBLNzykhuNQrjzzjvNYYcdZldR0Q18dHOjGDQqyC3pXuo7PpQCh9qhorsM9PnSd7hWjpHV2WefbbTcvea6ia5qFbpNqZEWvp+bUsflEZVk34HsVdkCFDgq+/zw7hCoVaDUF3z0JiS6Skb0oFlfRaUQKFrcUGGjd+/etqNUuLkZyNWp0qR3WhKtcAt9FRW1NzqRpJulPw82LvdJn9LU5H+ahFejXbS8cN5zE3djlYfcqN26CZs6dao59NBD7Y2qVhuIbnGF5bzYFF5D3U19saVRtX9ebNz3ib6XNEFv4aZVecaMGWMnHVWBQ49/uZVCNFpIo4E02W90C2EVlVLdPLfcqUZGqUimkUDaQrcpVYjw/dy4VVSiq/VEzwGrqJRKJP+eBQEKHFk4S7xHBIoIlCpw6GWaX+CJJ54wxZYEK7Umepbw9cuplj3VEOAuXbrYpfYKh0O79pSaub3YGvJZ8lDnV881q8MiCz1GULi5DB1yyCH2+XgNq8+DjZZA1Wej2ObmKJGHbmCbNWtmH+PRM+IqcGj+icsuu8x06NChxiFCyI0apHk2dEOmwo4eK3Ar7LjGxo3gyENuktxYxY3gyItN9MNQbAWrws9cXmxK3bDG/XLulpZVkT5uOfNSdln6vir2XjX6Z9y4cXbEi36M0FxA2kK3KZWXUue+2HdRqT6fWx5cP/rELU0cQqZoQ/gCFDjCP8e0MGCBJAUODe3UF6WGveoGVisfRG9SVBDQF5qGgWoG86xu7vlmTd6m4oYmKitW3FAb9cu9buD0a2zczO163lcT4+mXen3Jyy9rW/QmtGfPnqZv3747NCHuEZU82JQ6l8U6l3mxcZ1n/aocNzGkW/Zz48aN1Y9h5MXGPXahIpAKh27lHZcpNweH5hFwN2R5sYl+rpYsWWJuvfVWs++++5qRI0eapk2bxn7s8mLjHm1SoVnF0sLvJ+clp9GjR9viohsNpDk64rK2dOlSO6+H9q3NuNT1rlL/Pfq9Xvg9HbpNqQKH7+fGPdqiVaAKl2zWMTXCQ0WQuBWPKjUnvC8ECgUocJAJBDIskKTAoRuQsWPH2tn9u3fvbgsZ+iVEN+7z5s2zX2YqehR+0WWJRb9UaIKyBQsW2JULVNwofL45rj0q7KjAo331muOOO87+Qq+Ok56Vlq+eGR80aFCtxZJKtnLPdaszE22jOjJqv5bf00iPAQMGmOOPP766KXmwqe281da5zION8jFjxgzz6KOP2uKePgNuMs3o50MrE+kxDbfMcB5slBu3+o5GtmjYvOYK0BZdRUXX2wsuuKB6/p+82MjBzXGjm/YkxfM82GgkguYj0QifwscnVSxTMUgjwwpz4yZpVeFj4MCBRo/7aNO+uk7phjWuSF/J30ul3pvyo0Kh+if6saFNmza20NqkSZMaLw3ZplSBQxA+nxv1l9TvUXFMc29pUlsVY6N9Au0zZMgQc/jhh5c6Vfw7AhUpQIGjIk8LbwqBZAJJChw6kp5V1Reabkzc0nS6qdV/169I559/vtHzmFnd3LKNKk6oWFPbyA0VLHTToU1f6Pfff79dOlX/OTpzuzpYeu5ZN2/7779/VmnsjYY6iY8//rhto3vkQh0YdbRlFjcRax5sfAscebHRr6daDlY3GsqJbi70/zW6Q7nSZ02dYD3e5La82Kj9esRJqz64a4ceI9i8ebP975qfQxOMRh/tyYuNsqCRdJroOTqKpbbPW15sVHBWUVn5cd/F+s8uN7qhVDExmhtdq/UajcZ033HKmn68kFvbtm3t91R0dGZWv7CmTZtmf1hwHmqHPkt6TC5uBFDINkkKHL6fmzfffNMuZ60imfpLmtsl2ifQKj9nnXXWDpOzZzVXvO/8CVDgyN85p8UBCSQtcKjJb7zxhv1FVh1PfZHpS02/zOpLTPMIqOOU1c0N/U3y/qPLzGl/N3O7iiT69dUVAVQI0URwKnJkfVObVOTSLPT6tU/nX51r3Zjql8Ri5z8PNsXObanOZV5slJVnnnnGFgE1ga+ypEKHRjv16tXLzk1SuOXFprCdcpBHjx49zOc///nYUWR5sNEN+x133GFH1NVlmHsebJQR3VzqWqxf3/Ujg757W7VqZefJ6ty5c2xu9DmcO3euqaqqMpqrw30O9X2mlUXcCKqsf1fpuqtCjoo1GqkiE40Si5so3LU1VJtS30Gu/b6fGxU3Zs6caTTKKprD0047zZxwwgm1mmc9Z7z/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jslMDdd99txowZY8455xxz1VVX7dSxKvHF7733nrnrrrvMv/71L7Nu3Tqz//77m1/96lemXbt2qbzdp556ylx99dWmW7du5ic/+Ylp1KiR/Ttr1641y5cvN0cffbRp2rRpKn+bgyKAAAIIIBCyAAWOkM8ubUMAAQQQqDcBVxRo3bq1+c1vfmPatm1b9L386U9/MtOnT6/YAkLIBY4tW7aYX/7yl2bu3Ln2/LRs2dK0aNHCfO9730tU4NDrZ8+ebWbMmGFeeukl89FHH5nGjRubrl27mgEDBpjDDz/cNGjQoMa5jytw6Di/+MUvzOOPP27OP/9887Wvfa3esssfRgABBBBAIKsCFDiyeuZ43wgggAACFS3gigJ6k2eeeab5xje+YT71qU/FvmcKHPV3KhcvXmy+853v2BETP/vZz+zoiaSbRltcc8015tVXX7Uvad68udlnn33sSIytW7eahg0bmksuucQMGjSoxrmPK3Bs377d3HLLLeb22283V1xxhS127ept2bJl5lvf+pZp1qyZ+eMf/2gLPWwIIIAAAghkSYACR5bOFu8VAQQQQCAzAtECh250f/jDH5pTTz2VAkeFnUF3nvr27WuLUIWjLYq93TfffNMWRlTc6NWrl7n88svtoy3aPvzwQ1NVVWVUuNq0aZO58sorzXnnnVd9qGKPqNQ3DQWO+j4D/H0EEEAAgZ0VoMCxs4K8HgEEEEAAgRiBaIFD/9ymTRvzu9/9zhxwwAE77M0IjvqLkM/jN3oMRSMc7r//fvO5z33OPs6ix1IKt5kzZ9pz3qFDB/PrX//ajvDQRoGj/s43fxkBBBBAIGwBChxhn19ahwACCCBQTwLuxtk98vDCCy+Yc8891z5+UPioSlyBQ3My/PSnPzVPPvmkvTk+8cQTa7Sk2K/t7u/q72gSywkTJph58+bZRyb2228/+8iERivsvvvu9n/XYxGvvPKKPfZhhx1mBg8ebG/aNerEbdEiwEUXXVTjmAceeKCda6J3795mjz322EH7448/NvPnzzeTJ082MtCjGJqPRMcpfE30xn/YsGHmpptuMs8884xth0bAuMk4i51SN1moCgurV682u+22mzniiCNsm4u1Ke5Ycd7R/TRqQ49y6O/99re/NUcddVTsW3r77bftfv/73//MddddZzp37lxrgcPlQOfui1/8Yo1j+jjqMZfhw4fXmEBVhZg+ffqYSy+9tPoRlMJiXPQPRy107hYuXGimTJli9GiPCj0q2mgES//+/e38JWwIIIAAAgjUpwAFjvrU528jgAACCAQr4G4adXOuAoBWy3j//ffNj370I9OjR48a7U6jwNGxY0ezatUq+7hEq1atzPr1683mzZvt39UklioW3HHHHWavvfayN7rReSMKH6lwbdGqInrk4p133jGaPPXdd9+tPqZuyEeMGFGjeKO/rSKFXq9HP/QabWvWrLE3xyeffLL59re/XT36wRU49H5VkNHxtRWuNhIXGhUdZLxixQqz55572jZv27bNtkvFgX79+pnRo0dXF0lUONGEnpoY9Nlnn7UTinbp0sUeWgWgQw89tGg2H3nkETtfx/HHH28nBo0bvaEX6+9r9ZkFCxbYIovmYtFWbARHsQKHr6MKL3JXYckVH9566y37HqIjT5yFzutjjz1mC1V6nEoZcRY6XypsTJo0yb5eviqSudzo3MpCo1XYEEAAAQQQqC8BChz1Jc/fRQABBBAIWiBa4FBRQ48z/PWvfzXt27e3S5C6m30hpFHg0AiMoUOHmgsvvNDesOomf9q0aebGG2+0/1lFgFGjRpmzzjrLFiU++OADW/CYOHGiHfUQfaTCtUXHVKFAowL23ntvexzdrGtfFT4K5xm55557zPXXX2+OPfZY+xhHtMChm+Hnn3/ejnAovPGXyTHHHGNGjhxZvZKJ/l6x+TE2btxofvzjH9tRBRoVohVINNmntpUrV9pihAof8lChIXocn0dUtKTsDTfcYG/+6zJvhwt8XQscO+OoIozmCtEjUtpU7JCVCl5aPUbFI7fVNgfHiy++aItRKnpEJ2PVedfjOg8//LA56aSTzA9+8IPYkTxBf9hpHAIIIIBAxQhQ4KiYU8EbQQABBBAISSBa4NDIAv0C/vOf/9wWBApHO6RR4DjttNPMd7/73RojKjSCQ0UIFQLiVnbRxJnf/OY37agMN3eEzklhW6KPiuixhalTp9rHVqI3uG4STo1a0bEOOeSQGqdXjzpcffXVtpChG2aNgnA3/nFFoNqyMWfOHPs4z5FHHmmuvfZauwpIdFuyZIn9W02aNLFL9h500EHV/+xT4NjZOVPqUuAot6PO1x/+8Adz33332QKXHhVKUuC49957zZ///OfYos7LL79six+svhLSFYy2IIAAAtkUoMCRzfPGu0YAAQQQqHCBuKKAu9HWIwca1aHHBLSlUeDQ/AtXXXVVDaXozW3cPA/6Vf/rX/+6ee2112rMGVGqCOB++VeR4ve//71dTURzh+jXfD2GotEbepwhurm/pblGVAA5+OCDvSbfVOFI82DMmjXLzm9SOHeF/mZ0PhONXoiuZlOqmg3LsgAACU1JREFUbXEx25UFjjQci7W5thEc7n2oUKXRN25ESIV/DHl7CCCAAAI5E6DAkbMTTnMRQAABBHaNQFyBIzraQY+B6BEBTfy5qwoc0WJKbQUOTYoZnVyyVBHAFSs2bNhQPfKjtokro2egadOm1a/xWV1EI0Q0Qubpp5+OnYzV/a2//OUv5p///OcOoxZKta2+CxxpOPoUODSqR4UkzdGhyVs18uaUU06xk99qotnopLS75hPGX0EAAQQQQGBHAQocpAIBBBBAAIEUBIo91hGdL0KPB2g+C918T58+3URHXezsKipxIzjqo8ChUR2axLTYprkyNEeEJvn0KXC44kphUabw7xW7qfcpcLjX7Io5ONzfKqejT4FDnpqn5cEHHzS33Xabef3116uJNWJn4MCBdnWWwhWCUvhocUgEEEAAAQSKClDgIBwIIIAAAgikIFDbvBWLFi2yj21ou+aaa8zcuXODLXAUK7TEkfsUOJKO4HCjZIYMGWJvxt3mU+CoyyoqM2bMsI/86HEkn2Vifd5fKUffAkf0nGmFG008Onv2bPPQQw/ZOWZcwU4jPNgQQAABBBCoDwEKHPWhzt9EAAEEEAheoNTEnOPHj7e/hB999NF2hIOWLM3qCA43yWR0Do6kRYBoEErdmMeFpj7m4NDyu1r9RaNs9NiGlmON295++227n0aXXHfddV4FjjQc61rg0KNVGnkka424KZxPRcvsar4VrXTj5lMJ/gNOAxFAAAEEKlKAAkdFnhbeFAIIIIBA1gVqK3CobZqv4vvf/75dttNthQUOTeaowkfhxJja/7nnnrMrg7Rs2dIu0+keAyn1i78byeAzB4fmW9DkqCpkuK3YKiqvvvqqvbl/55137Gt69OixwynVEqNawlb/p82nwKHXuVVUtBytVmTRainRrdyrqOhGX+Za+rdnz552tRrXhujfVXFC57BDhw41lt2tyyoqaTjWtcChQk5tWYybgyXrn1/ePwIIIIBANgUocGTzvPGuEUAAAQQqXKBUgUNvXytT6BGVrVu32tYUPs4xefJkM3HiRDuho5Z3bd26tVFBYcWKFfaGU/+/bdu2u6zAofeoeSe0vKh+rf/444/t4zVaetU9KqKlYrXpfbpRKppIVcWcTp06mQYNGtjX6SZfE5mqKKHHdXQ83wJHdF6T6PvT+1i5cqUteshq6NCh5pJLLrHvwW2lCkLFYqZRGZo7ZM2aNaZXr15m5MiRttikTavkVFVV2cljVcRRoUfL8rqtLgWONBxLFTg0QqNwaV/3Gi3hq4Kb5kzRpnOpeTm09Kz+Tee0efPmFf7p5O0hgAACCIQqQIEj1DNLuxBAAAEE6lUgSYFDIwHGjRtn7rrrrtgCx5tvvmlvovUrvuY1UIFDhQSNitDNtG7s9b/tqhEcHTt2NHo8Q++hVatW9uZdq2to0/KsI0aMqDHJpP7t+uuvNw888IDdR++5UaNG9nVqg1ZQUeGmS5cu9t99Cxx6rYy0mooKGXvuuad9f9u2bTNr1661N+GaAPPKK6+sMfpEr/MtcOi1moNCBSoVOVz7VBzQf9e51TkbNmyYtYlOvlmXAoeOW27HYm3W31HxYuHChdawWbNmtjij8xN9D1oxRb5qqzuX2j+69HG9fvj44wgggAACuRWgwJHbU0/DEUAAAQTSFEhS4NDfX7dunZ2/4KWXXtphBIf+XatV3HzzzWbevHl2pIdGQ5x99tnm9NNPt6/TtqsKHHqspVu3bmbChAnV70dLhA4YMKDoChoqLugxm6lTp9o26sZfv/Br1EP//v2rRz3sbIFDr3/vvfdssWjmzJlm9erVtsCg5Xg1akOTfMYtZbozBQ73N++55x4za9YsO9eG2qv2de/e3bocfPDBO8SsrgUOHaCcjrW1efny5Xb0xtKlS20B49prrzUnnHCCbUPce9DjSl27drWjY+LamuZnjGMjgAACCCBQKECBg0wggAACCCCAAAIIIIAAAggggEDmBShwZP4U0gAEEEAAAQQQQAABBBBAAAEEEKDAQQYQQAABBBBAAAEEEEAAAQQQQCDzAhQ4Mn8KaQACCCCAAAIIIIAAAggggAACCFDgIAMIIIAAAggggAACCCCAAAIIIJB5AQocmT+FNAABBBBAAAEEEEAAAQQQQAABBChwkAEEEEAAAQQQQAABBBBAAAEEEMi8AAWOzJ9CGoAAAggggAACCCCAAAIIIIAAAhQ4yAACCCCAAAIIIIAAAggggAACCGRegAJH5k8hDUAAAQQQQAABBBBAAAEEEEAAAQocZAABBBBAAAEEEEAAAQQQQAABBDIvQIEj86eQBiCAAAIIIIAAAggggAACCCCAAAUOMoAAAggggAACCCCAAAIIIIAAApkXoMCR+VNIAxBAAAEEEEAAAQQQQAABBBBAgAIHGUAAAQQQQAABBBBAAAEEEEAAgcwLUODI/CmkAQgggAACCCCAAAIIIIAAAgggQIGDDCCAAAIIIIAAAggggAACCCCAQOYFKHBk/hTSAAQQQAABBBBAAAEEEEAAAQQQoMBBBhBAAAEEEEAAAQQQQAABBBBAIPMCFDgyfwppAAIIIIAAAggggAACCCCAAAIIUOAgAwgggAACCCCAAAIIIIAAAgggkHkBChyZP4U0AAEEEEAAAQQQQAABBBBAAAEEKHCQAQQQQAABBBBAAAEEEEAAAQQQyLwABY7Mn0IagAACCCCAAAIIIIAAAggggAACFDjIAAIIIIAAAggggAACCCCAAAIIZF6AAkfmTyENQAABBBBAAAEEEEAAAQQQQAABChxkAAEEEEAAAQQQQAABBBBAAAEEMi9AgSPzp5AGIIAAAggggAACCCCAAAIIIIAABQ4ygAACCCCAAAIIIIAAAggggAACmRegwJH5U0gDEEAAAQQQQAABBBBAAAEEEECAAgcZQAABBBBAAAEEEEAAAQQQQACBzAtQ4Mj8KaQBCCCAAAIIIIAAAggggAACCCBAgYMMIIAAAggggAACCCCAAAIIIIBA5gUocGT+FNIABBBAAAEEEEAAAQQQQAABBBCgwEEGEEAAAQQQQAABBBBAAAEEEEAg8wIUODJ/CmkAAggggAACCCCAAAIIIIAAAghQ4CADCCCAAAIIIIAAAggggAACCCCQeQEKHJk/hTQAAQQQQAABBBBAAAEEEEAAAQT+D/23531vBHl3AAAAAElFTkSuQmCC"/>
          <p:cNvSpPr/>
          <p:nvPr/>
        </p:nvSpPr>
        <p:spPr>
          <a:xfrm>
            <a:off x="44196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0" name="Google Shape;220;p46"/>
          <p:cNvPicPr preferRelativeResize="0"/>
          <p:nvPr/>
        </p:nvPicPr>
        <p:blipFill rotWithShape="1">
          <a:blip r:embed="rId3">
            <a:alphaModFix/>
          </a:blip>
          <a:srcRect/>
          <a:stretch/>
        </p:blipFill>
        <p:spPr>
          <a:xfrm>
            <a:off x="297827" y="1526652"/>
            <a:ext cx="4125975" cy="2552000"/>
          </a:xfrm>
          <a:prstGeom prst="rect">
            <a:avLst/>
          </a:prstGeom>
          <a:noFill/>
          <a:ln>
            <a:noFill/>
          </a:ln>
        </p:spPr>
      </p:pic>
      <p:pic>
        <p:nvPicPr>
          <p:cNvPr id="221" name="Google Shape;221;p46"/>
          <p:cNvPicPr preferRelativeResize="0"/>
          <p:nvPr/>
        </p:nvPicPr>
        <p:blipFill>
          <a:blip r:embed="rId4">
            <a:alphaModFix/>
          </a:blip>
          <a:stretch>
            <a:fillRect/>
          </a:stretch>
        </p:blipFill>
        <p:spPr>
          <a:xfrm>
            <a:off x="4724400" y="1846475"/>
            <a:ext cx="3882449" cy="19123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7"/>
          <p:cNvPicPr preferRelativeResize="0"/>
          <p:nvPr/>
        </p:nvPicPr>
        <p:blipFill rotWithShape="1">
          <a:blip r:embed="rId3">
            <a:alphaModFix/>
          </a:blip>
          <a:srcRect/>
          <a:stretch/>
        </p:blipFill>
        <p:spPr>
          <a:xfrm>
            <a:off x="483977" y="1491650"/>
            <a:ext cx="4240425" cy="2622000"/>
          </a:xfrm>
          <a:prstGeom prst="rect">
            <a:avLst/>
          </a:prstGeom>
          <a:noFill/>
          <a:ln>
            <a:noFill/>
          </a:ln>
        </p:spPr>
      </p:pic>
      <p:sp>
        <p:nvSpPr>
          <p:cNvPr id="227" name="Google Shape;227;p47"/>
          <p:cNvSpPr txBox="1">
            <a:spLocks noGrp="1"/>
          </p:cNvSpPr>
          <p:nvPr>
            <p:ph type="title"/>
          </p:nvPr>
        </p:nvSpPr>
        <p:spPr>
          <a:xfrm>
            <a:off x="285750" y="76200"/>
            <a:ext cx="6967500" cy="3879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lt1"/>
              </a:buClr>
              <a:buSzPts val="2400"/>
              <a:buFont typeface="Arial"/>
              <a:buNone/>
            </a:pPr>
            <a:r>
              <a:rPr lang="en" sz="2400"/>
              <a:t>FIO Benchmarks - librbd - 4KB Random Write</a:t>
            </a:r>
            <a:endParaRPr sz="2400">
              <a:solidFill>
                <a:schemeClr val="lt1"/>
              </a:solidFill>
            </a:endParaRPr>
          </a:p>
        </p:txBody>
      </p:sp>
      <p:sp>
        <p:nvSpPr>
          <p:cNvPr id="228" name="Google Shape;228;p47" descr="data:image/png;base64,iVBORw0KGgoAAAANSUhEUgAABDgAAAKcCAYAAAANTQpNAAAgAElEQVR4Xuy9CbRV1Znv+52OQ9+jICDYBYgisW+iIjYooqhRowYV+/bVqFsvr+pV5dWtm7oZo269925evRr1jCHYGzUGTCoo9k1AQdGIihEBUUBFQEBF+u7wxn9a89RinbX3anZz9t7nN8fIiLrXms1vzrXO+v7z+75Zt3fv3r1GgQAEIAABCEAAAhCAAAQgAAEIQAACVUygDoGjimePrkMAAhCAAAQgAAEIQAACEIAABCDgCCBwsBAgAAEIQAACEIAABCAAAQhAAAIQqHoCCBxVP4UMAAIQgAAEIAABCEAAAhCAAAQgAAEEDtYABCAAAQhAAAIQgAAEIAABCEAAAlVPAIGj6qeQAUAAAhCAAAQgAAEIQAACEIAABCCAwMEagAAEIAABCEAAAhCAAAQgAAEIQKDqCSBwVP0UMgAIQAACEIAABCAAAQhAAAIQgAAEEDhYAxCAAAQgAAEIQAACEIAABCAAAQhUPQEEjqqfQgYAAQhAAAIQgAAEIAABCEAAAhCAAAIHawACEIAABCAAAQhAAAIQgAAEIACBqieAwFH1U8gAIAABCEAAAhCAAAQgAAEIQAACEEDgYA1AAAIQgAAEIAABCEAAAhCAAAQgUPUEEDiqfgoZAAQgAAEIQAACEIAABCAAAQhAAAIIHKwBCEAAAhCAAAQgAAEIQAACEIAABKqeAAJH1U8hA4AABCAAAQhAAAIQgAAEIAABCEAAgYM1AAEIQAACEIAABCAAAQhAAAIQgEDVE0DgqPopZAAQgAAEIAABCEAAAhCAAAQgAAEIIHCwBiAAAQhAAAIQgAAEIAABCEAAAhCoegIIHFU/hQwAAhCAAAQgAAEIQAACEIAABCAAAQQO1gAEIAABCEAAAhCAAAQgAAEIQAACVU8AgaPqp5ABQAACEIAABCAAAQhAAAIQgAAEIIDAwRqAAAQgAAEIQAACEIAABCAAAQhAoOoJIHBU/RQyAAhAAAIQgAAEIAABCEAAAhCAAAQQOFgDEIAABCAAAQhAAAIQgAAEIAABCFQ9AQSOqp9CBgABCEAAAhCAAAQgAAEIQAACEIAAAgdrAAIQgAAEIAABCEAAAhCAAAQgAIGqJ4DAUfVTyAAgAAEIQAACEIAABCAAAQhAAAIQQOBgDUAAAhCAAAQgAAEIQAACEIAABCBQ9QQQOKp+ChkABCAAAQhAAAIQgAAEIAABCEAAAggcrAEIQAACEIAABCAAAQhAAAIQgAAEqp4AAkfVTyEDgAAEIAABCEAAAhCAAAQgAAEIQACBgzUAAQhAAAIQgAAEIAABCEAAAhCAQNUTQOCo+ilkABCAAAQgAAEIQAACEIAABCAAAQggcLAGIAABCEAAAhCAAAQgAAEIQAACEKh6AggcVT+FDAACEIBA+Ql88skndvfdd9v27dtd4+PHj7ezzjqr/B2hRQhAoCIJPPzww/buu++6vvXu3dvuuOMO69WrV0X2lU5BAAIQgEDtEEDgqJ25ZCQQcAT27t1rs2bNsjlz5rQSGTNmjE2ePDknoffee88eeuih1t+vvvpqGz16dCKiau+VV16xp59+2vbs2ePu6dq1q1177bU2fPjw1jrCBnG+yuvq6qxbt262//772/HHH2/f/e53rbm5OVF/klwUHm9cX3r06GGDBw+2Y445xkaNGmVNTU1JmqnpaxA4SjO9X331lc2ePdvef/9903N44IEHZmpI9cydO9fV8/XXX+/zbA4bNsyOO+4491zV19enql/P+KJFi2zevHm2evVq27p1q7u/oaHB+vXr5+r8/ve/n9iQbWlpcfW9/PLL9vnnn7t+6vn6zne+40SzQYMGpepfsS6WcHfvvffaihUrElXZuXNnN2a9H0444QTr27ev6T3WkQsCR+7Z37JlixN//vSnP9n69etbhWKtfa0draOTTjrJ+vTpk2oJBZnnutH/fR06dKh973vfK/rf11QdznNxvneNBLPDDz/cvWvSMlKTej++9dZbbg6+/PJL27Vrl+uJ+Ou749hjjzV9N+k7hAIBCFQfAQSO6pszegyBvAT0Qa4Pc7+zrotLKXC888479thjj+1jQF1xxRU2cuTIffqZRuAID1AfHWeccYadfvrpzpAqtKQROMJtSWg5++yz7ZRTTkltHBba70q6H4GjeLPhP+RfeuklZ+RLNJTBfOONN6YWOFSXBE6JG6onX+nfv79dc801NnDgwESD+eyzz+zXv/61MwjyFRlQ48aNc89JvudVfX388cedoRHVV907YcIEO/XUU8suFqQVOII8NH4Zj1deeaUTfTpqaS+BQ8arhD2959etW2cSE/z60prq2bOnDRkyxI444gj3d6pLly5lmyKtKz2fEjb8hkCuxrWORowYYRdffHFiIz6JwBH191UbCeecc45771RC+fDDD927Icm7Rn0///zzE22C7Nixw5588kl74403Yt+P+u7QO+y0007r0H/rK2E90AcIpCWAwJGWGNdDoIIJbNu2ze6//35bvnz5Pr0slcAhMUXtBXdxL7/8crcrFC6FCBy+LnlQXHrppQWLHIUIHL4vRx55pF122WWJPqoqeMlk7hoCR2Z07kYZXGvWrDGJGn/+85/bGDtZBA4ZTDNmzHCCQdIS5W0VdW/4WU9Sf77nVeN/8cUX7fnnn3cstCN78sknOy+Ijz/+2BYsWOB2VWWQTpkypY1gmqT9Qq4pRODw7YptlNhbSL+q6d5yChzyBJJR/Mwzz7SKhElYSUQ45JBD7IILLii5t5Ce9wcffNB5bKQpehf88Ic/dIJMXMkicPg65TkiUU4eXu1V9C7Qs6/3WJwAFOzjQQcd5LxG84lV33zzjeOvv11Ji9aH3mOXXHJJwd8dSdvkOghAoHACCByFM6QGCFQMARlLzz77bJudiVIIHBs2bHA5GPT/KvoQ0G7HmWeeGbnbmtQg1oeqdtw+/fRTe/XVV+2jjz5qHY/a0IeovCcKKUlDcmRgqS8SjBTy43fXfdsnnnii213riK7oSeezkHmqxXu1g/j222/bH//4x7y7k1kEDu1KatfT71brY3/ixIl21FFHOddrPVsKK5ERuHTp0tbrFAZzww035DQO9AzoWV+1alXrs66dZT2L8gLR+pe4qnHp/aN/VlH4i0RAGQjhIiNv6tSptnHjRuflIG+VoLdD0BPtsMMOc8ZLVGjY4sWL3W6s+pLFVT3XGgsLHAq3u/7669vscIu1BF6N4/XXX3cMNMe+yMX9pptusgMOOKAWl3PeMZVL4NDfoEceecT9zQgWH+4h9j4US/Oq97iM3aABrTWcxhMg7WSG/17qfol3Ei20IaAQSPVh7dq1TvAMryONRc9S1OZBsC9xzP3fV/VHQkK4nfYW5ZYtW2b33Xdfa8iIGCnkSx5h8rwRI/1dloeO3mNBD498f48179qMkXjqiwSdc88914mnet/qWVZ9El6DXmVqUwKH1gcFAhCoDgIIHNUxT/QSArEE9HF3zz33tHpTBG8otsAR9bEW512RxSCO2s2Ra7EMhkLcipMKHEGG6sv8+fPtD3/4Q+uHcRYjNHYiq+SCLPNZJUMraTdz7bAq9EligRcR0q6tTZs2OcHgiy++cP2XsS/RYr/99msznrCnhz7gZTwp7jyqSGh84oknWgURhYspP0ZU/o6wp0eu51UGinZT9VzJvVxu4MGiPoqVjD3lwLntttscn2AJCi+Km9d7QUZQMUpSgSPcVtQusQQm7cAXI7yuGGMrVx1xxnah/dDa0btcu/0+JFNCgNax1lO+PCgy9PWsKJTLewupPxJDJKbJo6hYJcqzUh4H8u7JJcpJJJs5c6YLZfGCpa69+eab84Y9pWWudpQ/67XXXmttp71EufAzFye2hLnqevGJEhPD4q9yBcnbNOo7Iuq7Q++XW2+9lZwcxXooqAcCJSaAwFFiwFQPgXIQ0I7GAw884HZlVbQbpB3FzZs3u38vpsAR9bGWJFwjq0EcNHQ0FhmC2u0txI02i8ChtqMSuCo/gHaPO1rJOp8djVN4vEEDRMKCDB0lytMHt5Jt+mS/aQWOhQsXOkFAazSJp5MM8V/+8pet7vJy05eHQthLImx0SDC55ZZbnOiQq8jbSXHuKhJBlOdD4wuWF154wZ577jn3n3IlNfbXRLHQOBXeomskHOQKjcu63rIKHGpPeR8kNomxSi6BJmvfquW+tMZ2mnGFBWeteQkbehenzSOhnB2///3vbcmSJe75SRLukKavYYEwaf0SYbS+5VHgRY44sSwL83C4mMamJL8KDStnQm15a2qTZvfu3Q6vRCp5oOXzkNQ7U0KpWKlMmjSpjYdn+FlOIhSFvzv0HpPwFc4tlmYdcC0EIFA+Aggc5WNNSxAoGYHg7oR2MZSnQrs/Oj1BpVgCR1SMf9KPtUIMYoXeyB3VlzSnvERBzypwqC7FUct40e6xisYvw7CYp7yUbKEUseJC5rOI3ai6qmSAyNtK7s5yvQ5m6Q+uy7QCh0JT5GGkojwWEiHCHg9hWPLK0AlIKuqH7gknHA2vdyX6Pe+88/JyV/jJXXfdZfIqUdE45eIdLIUKHEFPEbntS+AopodEIQKHxhmcDxloEnl06kNHKlmM7aR8gsmtZYTLsNUzlTVcMCwmxHkkJu1nWEiUh5GeswEDBiSqQhsKMvp93oh8XgqqMCvz8N92GfTyMIkLiUk0iIQXBf/OJ93IEN8777zTnYqS61sn/A6Leh9FdTEoGut3hbPIe40CAQhUPgEEjsqfI3oIgbwEgruF+rhTJnR9nOmPfjEFDn0AySAKurJGxc7n6mwhBnEhgkRUfwqpT4aP8hH4D07tBt1xxx15XePlBqzj6BTXqxwI3p1aRqyMUMUOS4SKE0mCRqFcqNWujFnVp2M75Wqt9aAdOX9spzxMjj766FQ7cTJQdWyn8ht4I1V91S7/2LFjnfeMjHRx8GNRyMJZZ50V+7RKGJIhrr4q1Enryh9bqHrVX+U7iDu+NJcYEKzfs1D9Mii8qBDm7I9mVTiExhvkp3wv2jWNm5vYgf/HBVoLnTp1ijTEsgoc4TWpIyZlUMcZ/JpfxaXLuMtlhMuQVH4DlcbGRhf2onWQr8ijTPUq6aNKlAgYNGbSenAE4+nTGoxJ56lQgSPILalxFLV2/XOsZzgsiMWNxSey1btBc6F17j189N449NBD3fMmUSuNMKBnVsafPHVkPPpnWM+Y+qlksXpfZDW248YV/JtXTO+doFdQvvwxcf0L/q4Qk+nTp7d6YCQRCMP1h70U8tVRCPOw51Eur640409zrTxddES2itanPEjyeYrpuvBzGpWvJxgOp3t+9KMfJRJuCvlmSTNuroUABIpPAIGj+EypEQJlI6APSx3Rqo9pFZ8scOfOnUUVOKJcWJOevuBhFPKxEDSGirEbWqjAoWN4tYOsEhQawhMvw1GGvIQhn3gx1+LQDrp2zJS8MVcJCxy33367ExoUg56vfoUV6GMxbtdQ60lu/xI3ch0xKv4yoGVsPfroo4kFDtWtxJqaSxnA+YpCrMRCcc+5SpQYIPFInkv56vcfzsoNkWS8wY9t3VPKklXgUDhaUNBMGjalY1+nTZvWunaidiiDay5NqIXWhhIYqkSJgHE5OLT+VIfebeF2vcu/6i5G0uGoOS1U4Ai/Y/IJgHpPSCzQs5dv7aY5tjIcdpFr3ep5lrgqD5skIl6Sk0CU10BehBJ1JYTEvSfTPFN6ZhXGJaM/LrF1mnr9tUGPCb2HFA4Z9LJKU6f6qvCJDz74wN0W532Rq26FmsojSgKESr48VIUIHHrm5Hkkj9BC+puGUaHXJhE4JORqXL5orScJNQl/s+DBUehscT8EykcAgaN8rGkJAkUnEHbTve6669yuXNjgKTREJdiOBpHm2Do/6KwCR/gDJqn7fT7YxRQ4cnlwRHm8xC2AuN3IsLEpkUFiRJLj9OI+1lWHPgKD2ePz9VdrQEKaj33OZ8DJa0G7mN7YiePgP67lhXDwwQdHXh6cQxlm8voIngySrw15zSisyGfLT9KfNN5KSeqLuiarwJH12Qq/J6Jct7MaTMG1GhX+kuQUFX8EdXAnWSdgSJSRt0Mp8wQUW+DIZRylPdpXRv1JJ53khJ1cHjoSrpSTSfObtCQJNdQ60wkXPjwvX93qmwQZ7+GVTwhO2kddp79Fv/nNb9x7p1Tz7z0mZPDnS74b1++wMJHrJJ64eoJin67NFU6m37I+r74P4bAMjf+4446L62K7/S4vVYm7fq0nDT9J0uGghxs5OJIQ4xoIVA4BBI7KmQt6AoFUBPSH/Ve/+lVrksBgQq5iChw6Vk27UDoKUSXOCM81iCxGmD7+deyk3Fa9R0ExjmYtROAI5xfIdYRl+MheZfSfMGGCOxbQGyaKH9b4gpny8yVxDBqNQc7+uDt5f0h40Ie1PlRVtzcw4hJPhrPM63qFZmhdyZNCBoWOMJQXhviFPTxyCRxRBpx2eBVKpfr1z7mOL9WOp0Iihg4d2mZZhedQF6jPMnpUt0QMhYL44zu16x/cHZdXgDhpHBJ/dMSxxBTdozAVeRgEjzxV/Vncy9M81MUSOJLmqEnynggaTGkMtOBazZUkVAKTvBY0BzKAFdogAVNeAgqF09rVs3LllVeaEhkHd+/zrY00zHNdW6jAEcxvkss4ikparOdf4oWEao1da1aeMLNmzUp0/G7474KeCYUsan37EzvEUWLg7373u1bDMO79ED4qWNz03lFYmjy6NB96nvTc6N3nwyM932IIHGIh7zklo0ySo0bjlCAiEdiHq+k+Pe8+sW9UKJy8OCSiSShKGu4VtY7CHlJ632ktZylJvRgLFTiS5qvIdRpU0rHFbbokrSf4dytXQuOkdYWvCz7D+nuiU1SKdUpT1j5xHwQgkIwAAkcyTlwFgYoioA9jZX1//fXXXb/CRnESwyU4oFwGf/jIx0JcgtMIHDIu9HGoj3p/bKb6m2SXMclEZRU4ogySKMM+uDut/uTb/Y+qM9euWZTAoY9muYNHZbtftmyZ23H1hn0uMSacCC9OxNLOlnZRveilMeYSOHStdpO9l4nCqOSZEfWhmCabf3gO1ecLL7zQhc5E5RPQWpZx5AUfv07y8QvHpCvER8eVdu/ePckyS31NRxI4BCfOa0hzKlFQITeaU3kX+XwGMtjPPPPMVLkj0kxIIQJHeN3IuFc4Wfjo0fDzme/oyvDR3LmE0KeeesqJkCpx7+twP3W8po7ZlFgRLsGTceLexVEeW8UQOII76hKKJ0+enNOLRbwUyiKPn1xFQoeO7x00aFCbS/y7Nk1YVriSYH/zvSOTrMvw+y7X34hCBY5w0s5cfzMqQeAIb77o+ZG4G5d7KAnv8LOR5ESXJPVyDQQgUB4CCBzl4UwrECgqgaDRGNzh9I0UQ+DQx66SSOpD0ZdCTisICxxpgOhDXQkizz///ERx4nF1ZxE4wscSqo1cCQ6D+QXU9zg357BXSK7drbDAESf4hGPAcxkZ8m5Q7gpfknzMhY8+jBI4gjuuqluu1TfddJNpbeUqUdn8o44ZDc9h3PGJ4fhytZ9kVy64iydvE/W/VLk4sgoc4SR6xfLgkKEqUWj58uVuuorpweHnX/OiHfmnn37aGaOaf4l1Wts6ItIbn0ED3+ca0nyUqmQVOGQgyuPNJyFW/6Kep/DR3kmOrgyGZ+i9IgNfni2+hOcrX64Gf09wfefyigiHWiRJ7CovKJ029cUXX7imChU4gs9v3E69vBAk7PqTNSRIKsxJSXI1r1rPXpzN9a71R5bKuyzr8aDhd1TS5JZRazqpWFKowJF03beXwKH3gzwJJbjJs8l7EhYzhDD8NyjJei/Ve4h6IQCBbAQQOLJx4y4ItBuBsKvwscce6xLEBXctChU45BGg3VJv2PjBxhnU+aAUInDoeMWLLrrIua8Xo6QROLw3icQF8fAfVPm8HPSBrYSXKrpO7uZRu6J+LEk/KoMCR9ITLeJCBcInXiTNcZLEI0e8JJJ5D5IkwomYyNBV+JU3QqJ2a9PMoef85ptvOg8AX5Ik4wy2U4wEt/nWb1aBIwsL9SPuPZF0XUaNKW7dpXmOvaeHQrkkfvhcQ2nqSHttmrHLCBZLvTN17G4w4W+ud2b4+ZF4q+cjXwkLDeF8A3rOFHqi3DgqEk0kSiVdc7ouShwLG9dJQ7UKNbaD/Q6OPZ8nVTBJaK4EqsHnJdc7IJjbIWtyyazPZdR8JXnf6r5CmSdd9+Ls11naZ0vXKxQwiUAZfkdFtaVnTGJfscJHvKeYP11KIY8cD5tllrkHAu1HAIGj/djTMgRSEwiHM+Ta9YszXMINhz/EtNOeK5Gc4rklgKR1Ay1E4FB/05wgEAc2Kn9D3D3B38Ou82nujbo26UdlFqMx7p6wS3LSmPMkH9xZBBnxCXueRCVyzWI8lOuerOsBgSOaXNBjrRg5eJLMT/iZTHJP+Bp5Kmn3PxyaouuCXlNJ8knoHr3/f/3rX7scOCppPGpy9T/JMxHM/5BUWC2GsR3ss/eo2L17tzviU7ksokLRgu+cXElIg0JnrtC64NHLWXNnJGGbdF0led8Wg3nSv0VJ+13odXEChzYP9D2ifDDFKOGw3EI2dYrRH+qAAASyEUDgyMaNuyDQLgSCeQT0cSfPDYVuhEuhAkewPu3oy/XZ5y6Iy8+QC0zSDzT/Ie8T1ikJodydVeJiypNOSiECh8IaLr74YlNscrFK0o/KOLEiqj9x96SZl2D9cfeFjbFcp83kYhg0qqIMwCzGQ7nuybouEDjakguGOuRLwJuVea77ChE49I7UyRMKscl19Gpwpz1NbhclvlVyVpVCwz5UR5JnIqtXQNb7ouYkKAhNmjTJTjnllDaXBXMf5TuSNfhOzBU2Egz3GT16tF111VWp870kYZt03ca9b309hTJP+rcoab8LvS5O4PDfBUpQfN5550XmokraB+XdUEieD8tNEjaWtG6ugwAEyksAgaO8vGkNApkJyCVUxyb6sJF8CbWKJXD4HUi5PesIUR+ekeUEg6QfaGFAClNQkko/7qS7nflAZxU4tCOoHVntYqYpigVXvPCf//xn+/LLL/dJzhlVT66d2TixIovAEc7fkDROPG4+C/1QjjMO4n6PYlGue9KsjeC1CBz7kgt6rIVzDcl9XDkpJIQFT8jQe1Eu5f7EkKxzkVXg0LthypQpphONcpWsdYfrixM4/GkpCxYscDlB5K0Vd6R0OEQlnNdD+U9uvPFGd4pJXCnU2A7Wr78/8+fPd+9enayknBrhEhRB8iUhffTRR937OC7kzPc/q6dMLefgiJv7Uv4u79IPPvjA9PdQf099yepdqvvDSXyzbuSUctzUDQEIJCeAwJGcFVdCoF0JBI8djUvWWAyBI5i0K+qoz7Sum3EGcT644dMG5LUi75UoF+Ukk5TU0A0eS6l608b/S9jQaTdLlixpc6xqvn6WU+BIyiLc37j5DBtxubLx5+IQ16+436PqLdc9SdZgXP/SCHnhuShWklH1sVTHxCZhFPRYCxovEnt1QobeC1FF7HQ6hozcrCWNQBd1Gkq+0xxKLXBI/JGooQSiwXwgSViE104aDuH6iyVwBL3B9LfvlltusYEDB+7TXDCXUFQC1uDFvl9xz1ihAkdYPM4VDpNkXsLvrlxeLIUyD387pH1vJxlLsa7RnM+YMcOJVSr5vFrztRnePELcKNYMUQ8E2o8AAkf7sadlCCQmoKSL06ZNc3kx9Ec8LulVoQKHxI3rr7/e5DrtSzi5qf57VILTXIOKM4jzwQh/ZKdx6Y4zJPV7PoMwnCgzV1x3uJ1wLK//AFPIj44nDO6ASkj58MMPW/Oe1KLAkdbNO06MiPu90Hn392dpJ/GDHbowqwdHLQocQaMj6CoeFltl6Covh0JBtKsrhjKIs3iZBacjjWGvPsmwlIeWigwkeXGMHDkycimUUuCIEqPVCb1vFF63//7779MnibA6btOXShQ4grxyea0Ek4LmEkE0xmBd+a7TtYUKHDrqXH+3vciUNZeH+hIM2cv3N6tQgSNpn9vrFJXwAxU+4jytt034SONihcFm/RvAfRCAQHEIIHAUhyO1QKBkBMLHCRajofBOUlJX2rDRnmanoxCBI/ixqX8u9LjONEZr2HiJO6JQ/dPHtk4BUUy4ijw/dPKATkmIislPakyVIkQlfEJC0t3/uPlMOqZc6zlujuJ+j6q3XPdkfUazChxhoyTpTnFYCI06UcK782tMcSERwXEH12qPHj3stttucwZ20uI91nR9MNdQUHCM8iILnoBQiKdX2vUbFkIVQiGRWM9+uKStOykzbwgrT4cPJ5SYqiSMCjeM8niLeybCpyylMSALNbb9uJMIHCtXrnQnNslg1VhvvvnmyJOrgslD863nYJtZvRjCp96kYRee8+BzmO/vX6HMFfb1yCOPtDafxFMkzfr01+Y6njdLXcGjjtO8a8JioJ6PM88808466yzT33kKBCBQvQQQOKp37uh5ByGQJMlWWhRxAkc+I/eNN97YJx9HXLiM71ucQRw3huCHW5xrcVxdcR/14fvDfY/7UJ0zZ449+eSTrpokIlBSg6cUAkd4bEmPRIybz3CS0bReN3FjTTuHmoty3RO3/nL9nlXgCL8jwseH5movLIxEzX1wHuJ2vIPtBA2ytAlmgx5r4VxDfic7l9AYfJbSrrlg/5M+k/4eGUu//e1vW93l1b8rrrjCnfgRLmHRIJ9BnmYthXezk4QRJnkmgu/eNHNZqLGdRuAIjiOfIBF8VvLlEwkKIVmN8fBpUPkSn+abZ+WhkmCu50Il33ophHlYzM/3d7ZSPDjEI+5vRRRb/X1Ssl4lMfdiYCE5PNI8p1wLAQiUngACR+kZ0wIECiJQaQJH1nwccQZxHKTgB1U5PTjUr7Dxki/WN2y8JEnKl9SYyvIhF3dP+JjYpKEkSeYzru1cc84xsd+GFCiZo9ZPXE3iJnoAACAASURBVAkngky64xzMESCDXAl0w2EVSa4J9y9rf/yzpvwaixYtsijx1CebTGJ8pfE4CY8h6TMZvC/8TMh7QnOocYRLcNc5q+EbrjPsjZUkYXASgSMYHiEPNI1p2LBhcctyn/wtxZqLXPUEE4zmEyTkVXfXXXe5k7nyCdXB65KKvlFA/vSnP9n06dNbjWh58um0jzRFz8KDDz5oyq2ikk/ALETgkIAiIUWCiko+LySF3ezcuTPNMPa5tlOnTs4T0xe9M37zm9+YRFeVIUOGOIEw1ylEwcrS/p2RoPHyyy9b0NNJ4UPydIryuMo8SG6EAATajQACR7uhp2EIlI5AoTk44sIUovJxKA5ex6fmSvyZxCDORSS8g5VmFzGqziQf9eH7wh9/uYyXLIZR0nvSfshpDHH3hMUE5QhREr+4cIIk8xl220/6cR9mHXUiQpY5LNc9WZ/srB4cas8b/vrnpG7aSe5Zs2aNTZ06tTU/TFQYS3i8We7xdXgPMf17VK6hJAki/TXFMqrVlzivLV0jw0lMNQaVfELowoULnQDgd4+TPhv51lap1vdHH31k99xzj+3evds1n7SvhRjbwXEmCVEJvufyCRzBUJZ813lRQf2IEv6SPuNhr5qePXu692swv1W+ujR2nZ7m86TIAJfAJO+cqJKVeTihttbuZZdd5vJslaMUcqx42hAVheE89thjrScKJfF0KgcD2oAABIpHAIGjeCypCQIVQ6DUAocGmjYfRxKDOBfAYFy9rsl3BGCSSchiCOgDTCeivP76663GywUXXGCnnHLKPk2GxYok7ufB0yLyGVNxYkXU2JPcE95lVAzy2WefnVOsinLvjcr7EGaRJJxJH9oyEtUnlVyhCFnmsFz3JFmDUdcUInCEd+/j8nAouaR2a3U8okour4+wR5ISECu/Qb5jWINrLpdnSNT41Rf1SX3LZXRUsgeHxhQMr9G/77fffs6glegULGHDN2lSVD0fs2fPtsMPP7xNwtDw+paBetxxx+VcjqpLhp4MPl+ixG3t1itZpt9dDyZ9zVV5+NjNQsSmoPGby3svOHatHeU/Ce/+hwWoXAJHMFRDQu+tt95qEiayFnmXyAj3YlZSgzrqPStPA50QpNDHqJJF4NB45c2gdeX7ePDBBzthJ8lxwFm5hO8LvzdyhXjle47ihMjwd4vmQgmB9fxRIACB2iGAwFE7c8lIINBKoBwChxoLf7jl253KKnBo50ruud5tNkmSz7ilkMXQjTJeoj5+9YGo/APeaMiXlV3XyjCVkeHHp3bKeYqK2pO7tnbpv/jiC4cuX94Q9Vlj0/F8Mn59yWVQa6daPPQRraKQi2uuuSbSYFDdr7zyij399NOt1+c6tSbLHJbrnrj1l+v3QgSOsBGqD3YZKFpL4RKVXC/fbm1YAMsXqx42IORqftNNN+3jjh41frnf/+EPf7DXXnvNGVUyUKP6Xqk5OPyYwkKo/vv555/vEgyHS/j9KTFExlau3X258Uvgeffdd53xLpd6hZR5r7nwOzZ41He4bYmPCp3QmguWXN57aYx0vcsUZiTPD18KEThUh9+l11j1/pDAEyxBL5NcIT/hnftcol5QcE7qrZLvmQ8fQ6prZVjLgM8lFOrdqvwQQdEhifdHWoFDc6XcMTqByIsbScW2rO+5XPeFxUGxue6669ocCezv13tMfyuU88qXXM+afg+/m/I9H8UeG/VBAALlJYDAUV7etAaBshAol8CRJh9HGoFDH99ffvml+3DRGff+w0vwwkkHswDNYuiqnSjjJcqwl2jxwAMPtBrp+iiXoT5u3DjTR5Xq+fTTT23u3LmmMI7g+NROrrwdSbwxwjyS3hP++FefZcjqA199lgG6du1a++Mf/9h6FGewrVwCR9Qa0W72hAkTTDuocrnW+BXzLiNmyZIl+3xo5zLSs8xhue7JsiZ1TyECh+4Pi0kSChTmcfTRRzuBQZwVPvLUU0/Z0qVLE+/Wht3k1ZaMQ+USGDRokPOykfEtTyvtBPtjMSWUXXnllXbkkUcmQiKjTutV/dT6iAp3iztFJbiOleBT7ecKm8vXqaRhY1F1hA21XF4v4bAA1aV50ntCnhc+d4f6onfKM888496LKlEiZNSJW6pPJ0NIEGhsbHShRlonEpL8PAXHkCtvR5SR3rdvX1N+ihEjRjhRSqeGKGeLRCidJBUshQocwdM9NB6t62AJn1gS3JnXu0vPlsQhrVOtB/23KCFk3bp1du+99zrPJgnY8lZS3wstYY8WP4fyRtR7Vs+RiryXNNcKc9KYfEmSrFrXxgkcGrfWwKpVq9zzqqONvfis+8VEwkuuI44L5ZDv/iiPFf19kJfk97///VZRXP2VWPHcc8+5v5++5POMCfPXMykRNWmoUCnHTd0QgEDxCSBwFJ8pNUKg3QmUS+DQQMO7//pvUSEOYYEjC6R8u/9p6sti6Pr69QEsbwe5mKtE7arpA0zhLG+++WYb8SKqnzJklHRNH7cquYyBpGJFsI2k90R9XOZjKuNGu38yvlTyhUTIqNBusQyrpCXuQzvLHJbrnqRjDF9XqMChdTdr1iwnnIVFs1x9Us4ViUjKKZOvyCBSLgC9W5IUGZEySiZOnJjTnT5JPeFrwoLZwIEDTfl/ZMjL22vBggXOs6jQXehCBA6x1zwEd5blwSEWYbFFwoG8HZYtW5YYh+qQgS8hJFyfwkiUL0NGbFzRvfIakfHn82vke46jjPRcbcgglxHpvcIKFTiCeV1yJb/0Rwv7ta8+dO/e3Yka/j2lEA+NW+tERe8x5ZXRepGA64WfpIJCHOPg7xqDvBH98eFJ75V4pLAUiSFxpZDTTcRCgmCSBLJx/cj6uw9RlPiS9B2mtvJ5Y+h9oGdMwlGhJS4EptD6uR8CECgOAQSO4nCkFghUFIFyChwaeJJ8HIUIHPogPf74452rd5Ks6nGTkcXQ9XUmNV70oSYXY2Vrz/ehJsNSO2basVN4hkqukwqSihXB8ae5R31Wf3V8XnBXL8xz1KhRNmnSJBd6onlVicv5oPrk/SEjJBjaEjVXnsn++++fcyqzzGG57olbf7l+L1TgUL3F5hzsqwxAnXQgsSNf0a7rGWec4bx/cuUKyMpI98WJAmkMwlz9KETgUJ1JhFDftp4HPXMKR8j33Ol6CTkKTZGxm8szJYkh7edInh3KryGhWiXuFCWtARnRaiNXEX/1Ud4CjzzyiLusUIFDjORZoVCUXIk2860L75GmRNgSp+++++7W/DPhcYixBIVwGEwha9bfq3Ul8UthX3Fz7e9JIzxkETj090bPqkS4SjhFROtGIVH6+ylxKl/RvMqDSOstV56U8LNcyDwicBRCj3shUD4CCBzlY01LECgbgXILHBpYOEZb8bM33HCD2yFUSStw6CNZLsJybw+6axcDYhZDN9iuduDkxeF3sxVyIVfmKINc10o0UOiFjAiJHfqIlDeKdrgVciMXf3l7yMvBl6ijCdOIFb6eLPf4PmvHyxs+mg/tnI4dO9bt8PmjQCVuqcQJHL4/2lmeP3++20HVjrA+8vWRKi8W1avdVH1Eikm+kmUOy3VP1jVaDIHDt621qTUl137PWb9pp1qu3DpqUmFTcZzDY5HxofAWzaHcw33uGL9jr7AQPa/yDCllUT80NglmEhP0XGmN6nmSd0O+JKhJ+lWowKE2FAokUc+Xk08+2S666KKczftnQ2F5CkXxQqDGJdFPIq+EjSRGqJ4reUxJNJUoobr0nGle9E7Vc6Z/znJCla9bHioSOvwzLHd/hUNpnOpzcD0XKnAIWjAXjFhccsklbUQejXPevHnOi0nPgNa3Ej0r5EnvLy8KaX4V4qD3kBh4NqpXIRGlTq6puVYuFY1J71vvYaK5FSv1KeiFo/8uUVn9yxdylUTg0LMqMUB/gzRfeg+UQohM8pzlu0Z/Y8RI3hyrV69uZaS+ipEEKP0NjXvWETgKnQnuh0D1EUDgqL45o8cQgAAEIAABCECgQxEIhkPK4FcCykMPPbQmGcjLRGJFMMeEhA2FY8mTMYnIVZNgGBQEIACBBAQQOBJA4hIIQAACEIAABCAAgfYloFA+JQuVx06tn4Ihb5Qnn3zSHU0eDHMcOnSoKRmsxk+BAAQgAIG2BBA4WBUQgAAEIAABCEAAAhVPIHzyTPC0lIrvfIYOStiQqDNz5szWkCWFFl111VXtmgw0w1C4BQIQgEDZCCBwlA01DUEAAhCAAAQgAAEIFEJAR9DqRB8dx6uSJglnIe22571K7KuQFQk8Cs3R6UEUCEAAAhCIJoDAwcqAAAQgAAEIQAACEKgaAspRoSNX/SlO/jQNJZgdNGhQ3uS5EgkWLVrkEnzqVBUlrKyGoqSbPpluNfSXPkIAAhBoLwIIHO1FnnYhAAEIQAACEIAABDIRUI4KnVSjU1OCOSqUgHPIkCHuBC+dFNLY2GibN2+2zz77zB1x7E/dkSgyefJkd6oMBQIQgAAEaocAAkftzCUjgQAEIAABCEAAAh2KgI7BnTVrljuKOyh0xEHQMeQ6enXkyJFxl/I7BCAAAQhUEQEEjiqaLLoKAQhAAAIQgAAEINCWwLZt22zZsmW2cOFCF7oirw15eajIW6Nbt242YMAAGzFihI0ZM8bl7tB/p0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QAACEIAABCAAAQhAAAIQ6JAEEDg65LQzaAhAAAIQgAAEIAABCE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lIHAOyv3WF1dXVFb6tZsduj+9UWtk8ogAAEIQAACEIAABCDQkQggcHSk2WasEIBAwQRuunubffxFS8H1RFXwN+c32zlHNpakbiqFAAQgAIFvCaxcudL+9Kc/2aRJk6ypqandsbzxxhu2adMmO/30062hoaHd+0MHIAABCFQzAQSOap49+g4BCJSVwLK1LXbLPdtK1uaRB9bbv1zVpWT1V0vFGzdutDvvvNO2b99uN954ox144IHV0nX6CQEIVDiBFStW2P333289evRw75devXq1e49feukle+655+zEE0+0Cy64AJGj3WeEDkAAAtVMAIGjmmePvkMAAmUloNCUHz+8vWRtFkvg+OSTT+zuu+92AkG4KLSmT58+duyxx9opp5xinTt3Ltl4slacVuBIcv3evXvto48+shdffNHEZ9euXc6IGDhwoJ122ml25JFHRhoV+VhqfOJ3yCGH2Pjx423QoEFZh8x9GQl8/fXX9otf/MK0Bi677DK3rqup+PWlPiPmlX7mNmzY4N6Nnne/fv1K32iCFvbs2WMzZsywBQsW2CWXXGLHH398gru4BAIQgAAEogggcLAuIAABCCQkUG0Cx44dO6xbt277GO5bt251xr2KfrvuuusqzkMiiWARnLK468Xh8ccft3fffdckdESVoUOH2tVXX229e/fe52dvgKoO7fgGc6/IKNmyZYurU//9nHPOsXHjxhU9P0vC5dkhL1OYwfTp090cjBo1yq655pqq2v0ul8AR94x0hMWj5/Whhx6yJUuW2JQpU2zkyJEVNWyFqEydOtW9U2666SY74IADKqp/dAYCEIBAtRBA4KiWmaKfEIBAuxOoNoFDwKJ2hVevXm2PPvqorVmzxgYPHuyukdhRKSWtMZbver8z+tZbbzlvi4kTJ9rRRx/t4u7129KlS+0Pf/iDffnll3bQQQfZtddea126/GeYkDdAde8dd9zRxp1dwsfzzz9vr7zyitXX19uVV17pvEEopScgoe7ee+91njkqXbt2tZtvvrmqDEMEjtKvE9/C4sWL7YEHHrARI0Y4MbMSc10oF4fE2O9973v2wx/+sCL7WL4ZoyUIQAAC2QggcGTjxl0QgEAHJFArAoem7vPPP7df/epXLoxFRn0l7WYWU+DwRo0Ejeuvv96GDx/eZuV6t3X9//nnn+9CVnyJEzh0nYSSxx57zN555x077LDDHM9KSFxY64+oX8MS54YMGWJvv/22CxU666yzqmboCBzlmSqJYRI3li1b5rx8vvvd75an4ZStfPPNN/bLX/7S5GlXbWJdyqFyOQQgAIGSEUDgKBlaKoYABGqNQC0JHBI2tPuthHvnnnuunXHGGa3TJXd/nTIwa9Ys++yzz5wBr/CMMWPGOAMyKm+H6lOSPIWByNVaIRtK3vf973/fTj755EiD39+juHN90Kte7VzqnnvuuSdxktFcgoj6/fDDD9uf//xnF9Ou2PZcx/u+/vrr9rvf/c7t/suwkDeAShKBQ9dJSFHiwp49e+7j6SGWH3zwgb3wwgu2atUqF0qhccrAUkiL8qFQshF46qmn7I9//KOdeuqpdsQRR7jcCvvvv79z7w964XijUV46UWJecJ2EBRJ5Oz355JP28ccfW0tLi1vTyl2jkKb77rvP5XCRcJY1l01WgUMG+7x582zu3Lku/4jWVdQz+t5777mwjKgSHmua594/c6r39ttvd3y0xiUSqsgzTN5Syk8TLuK4cOFCN3fim6vvfn5VhxiHRcM333zThSeFn9mosXoxTCFowedb1/p3oTza1I7WSXAsAwYMcIk/v/Od79jOnTvt2Wefdbky9M6SF8jBBx/shNGoHDybN292dUn81PV6/6g+vW/1rpPXV7g88cQTziOs2sS6bE8xd0EAAhAoPgEEjuIzpUYIQKBGCdSawCGDUAaWjkqU0aYiY+Pll192H/EqPoeHPtRlCO63334ub0cwOZ/qkLGn2HEZIRIHgvkpjjnmGLv00kv3cbeWIaR7vvjiC9eOFxS80CEDTnUlSbyYS+DwCShl4MZ5qaxfv97uuusuZ8CozWHDhrl+JRU4oq4TA4lEMkKjWFZSDpQ9m/5sLTtWl+zJbewx2uqaBxatfq0TeSCtW7fOzZeEhmnTpjnPpKgdem80nnDCCU7oCha/TsKn9kgY++1vf+sMYBmmEhC2bdvmctjISP3qq6+c50i5BY7gsyMDu3v37u65lbCo/w+GWkmg1PrTupYIpzUpQ11rT6LQ4Ycfnum5Dz5zEhiWL19ujY2NTljy/dAzrecu6DWl9hWCoZCxuPeL6tQ7Su+BsDeD6nnwwQedeKijVc8777y8a+vVV1+1mTNnWtT8e4FDrPRe0zupubnZOnXq1DoWcZYQLC8hrTGNTeKEz8Gjf7/hhhuc8OWLBE2JnmLl34taO17o0HtRazEcKuPFUp0eVcjaKtrDRkUQgAAEqowAAkeVTRjdhQAE2o9ALQkcctWWwKAiA1FGkYp2VpWfQ0bTVVdd1Wro66P8kUcecTkrdJThxRdf7Iw+GXwyLPUxP3bsWDv77LNbd1q1qysjRAZE0Oj0Ro4SRMqDQb9px1dFxoXakRGhXfFCBA4vOshYUf6McALR4EpSH73go/j80aNHpxI4ojw4ggaaxqidXpUgy1y70+Ve5duW/Ffb9cVTJWu2y4ifWdN++Y3QNI0vWrTIrS0Z195jQzvl8iKK8tZRng55BUmgC+/ga83L00fz4z0FfMJHrUetBZ3QovUo7wN5RchI15qR8V6IEZrWgyPobRLsl9hJ7JFXVlSoVVzYV9rn3tcncUhcZKirPzL6tb4VDqL1Ly8F5aXxnlM6DlXiqTydwu8XhXlJsJDwMnnyZCckeS+zoAirsXpRSgJD8P0VtYYk+vz6179286Z5PO644/a5LOjNJqHi8ssvdyF76nNwLLpJHjw/+tGP3Lzrd4lc8pCROBJcd8F5Ouqoo5zAK5FDfVE/NFZdEyXGebFV7d12223Wv3//NI8G10IAAhDo8AQQODr8EgAABCCQlEAtCBwyGrQLKc8CiRNB7wovVuTaBfdu3vpQv+WWW9yHt4wpuZrrv5155pltkpXKEJw/f74LI5Cbt4pcwXVagHaV5Q1y6KGH7jMFMioVh7579+6CBI7333/fGcEySqIShIYFjqiQnSQeHLlycMiYe+aZZ5zhJ2MuGB6jECAJKtrxjutb0vVZyHXVJHAEjcfg7n3U+vRM/NrW2tNOuw+dkMGpNarkjsH8Kz78QWv81ltvdQZ5sPiQpnILHBqHktrqOVauGHmSBIv3VAifKJNP4Mjy3Pv65B0l0UDvkWBRSIaESnkhSICQCBIMFbriiiuc+BEsEmj0XtD86v0ir5w5c+a4EKFwbhsvSkkYDYckhZ8DL15qfQTn3l8XFDh+8IMfOAE3WLw4pn5FHeHq10pwLWisd955pxNIgh5hqjcouESFoXjvJL0Ho/pbyHPOvRCAAAQ6AgEEjo4wy4wRAhAoCoFqEzj04Z6ryNhWHghl6vf5CrwxL1d87RzKiyNKBNB1cSEf/j6/q678HdqVVfHGT67Y+bjd5vCYcl3v8w/IcyNORAgaOUGjI5/AIUPFx+srJj98ioo3wtS+DBV5D1RqqSaBQzvcMoR1gk3Qwyd4qkp4x1/cgzk7vNim0CuFJskTIBgGIY8O5ZMJCnPBufNrq9wCR9z6ydWvfM9Uluc+7hmNem68UCCvraj3i+ZPgoaeKYk3yqfiRSu9r7zoERSlkuSpiOtr8NkPem951vIWkVgRXm/+d89c49J7RmJYsE7l21A/o/JtRM2n2pHYKg+YqP7ErQF+hwAEINDRCSBwdPQVwPghAIHEBKpN4NCHss+h4Qfpc2nIZVqu2kGvgnwJCcOQwh/ectWWmLFkyZLWuPXgPUGBI0r0CF4bZ5CUWuAIJl31hlo+sUj9kQeL7lMuE89UO+NyX1c4kP6bkhDK/V7/k9iR1OBJvEALuLCaBA6/qx8V3pPvNz+Xffv2bQ1T8aFFqsuffhM0ThWOEPY0EOb2FjjUR3kISUTTsyejP1jCwku+ZyrLcx/3jEYJHFmYSfRQHosPP/ywNVeQF6UURpQkhM2HfOh5iwpVixM44saaS0iVkKskqBqDQl/khaIjpOWxFkyCG/XYeoEtiYBTwGPPrRCAAARqkgACR01OK4OCAARKQaDaBA4xCBoAMoIUmiIjUIkGp0yZss/JBP5D3ScuzMdQrtr+aFn/Ia+QEiXpU6I9b7zrlATtwraHwFHMHBwSi+TZEj6FRa73CgfQyS8KhQkXf9qFTkWQ27ov8o5ReIXuCycZLMXajauzWgSOoDEaPtJXYwyGP4VzM3gPD60L/5tPPhrMzRBn8La3wBFM6itvAeXPUYJPFYkdyn2TReBI89zHGf1RAocXNtN6vfgQEB+morqVTyVpgte4MLO4+Y4baz5PseApPApxUdE7RILahRde6LxUEDji3k78DgEIQCAdAQSOdLy4GgIQ6MAEql3g0NT5OHftgobj4LPssPpwAdUnr5Cjjz56HxEgylujXB4c3rVcO71xITWFnqKS5LFQGISMT50goWSKEpyOPfbYyJMUktRXzGuqReDwiVslVsSVqPAS7+EhcUn/00ksWh/BZI7BEIFK8+AIJvVVzpuzzjprH0+gLCEqWZ77OKO/WB4cmmP/jpGAqjAVCR4SDKMErqg1EZe0s5QCh++PxI21a9e6I6uVXFnvpqiTV/z1eHDEPd38DgEIQCA3AQQOVgcEIACBhARqQeDQUH0uAiXo0062wlhUfIy83KeTZu/3iTzlteGTCQZx5svBEUxAGLwnzngKT1eu64PJKKNO1gjWoySTSjapMJLgKRtxu7+5lo7ECyULlFEmQ0YhLMGiUB4lQNVRlD63QMJlWJLLqkHgCOZekOeMTseJKv6IYnkThROEeg8PJeccN26cO11jxIgRLj9M0JNGJwkpGW+l5eDQaR06tUjrJircIovAkeW5j3tGs+TgyPXMBJ9jndIkcVB5OsJHx+Z6MOL6WgqBwx8HK88aPf9Bzy/9pnWncUQdW0sOjpK84qgUAhDoQAQQODrQZDNUCECgMAK1InD4HVGFTARPBfCx7fLy0M6wjIlwSIaMAf03b1x6gypKrJBhohwUOtIzGKISd4qKTyyoIzmTxNjnM2CUY0FHVkpg0HGeco8PF50EoxNN9P/hmPesAkfQSIk6mjLO6Cpspaa/e+fnj9mejW+nvzHhHZ0OuNwaeh2V8Oroy/wpHJonMZX3S1TJd53P6fDpp5+6I5B17HFUXdplV/4ECSESoBSeFCzeEyRtuEW4v2mPic0XdhUMQUsTopLluY9bv1HPTfAUlajjUf3v8nTSySgKQfHFJ+zVe0dz6McXFg6j1kOaU1SiknrGjTUqRMULv2HB1Pcvnxeb76/ErDjPs4IeKG6GAAQgUKMEEDhqdGIZFgQgUHwCtSJwiIz/wFaytKYOqgAAIABJREFUy6ABp2MmlZdAOTR00oSOTNQ/y3hasWKFO/pRu8cSC7RD7g0ZHfkqcUBu/7peRsHMmTOdS7buDQoc+vff//73pqM2dfKAjB15k6joaES1IZFDu/SFChwSWWbMmOHCQlSf3Np1pKV26yWgKGTkd7/7nXODVy4DGRTBBIBZBY4g4/AY1e5rr73mOCvhZdQxpMVfvdVfoxcdojwzgqMLenoooWvYO8PndNA9ypvijzwO1qGwFZ3UovWoY34lgmj9aO5k0MrbR4ZoWEiQN4QEPT034SNco2YgrcCh0IZf/OIXLsRBu/86LUZGvvry3HPP2dy5c93zlkvgkIgQJS6kfe7jjP5cz40Soz777LOmk4WCz736L0FJbHW6k4SGoEeNFz/0nKokDU/RtcFjWaPExlJ4cCgXisKf5GkyduxYJxZ7MUa/SfiVgBE1Dh9ap7WW1JOu+p9uRgABCECgeAQQOIrHkpogAIEaJ1BLAof/AA97LUgQkOEtA1yGgQ8F8C7XMjomTJjgXPflyaHrJVbIaNT1+m9yy9b1ulY73/pgVyJOGTTeaJEBqY98iSYqcuNWUViH/ll16X+FChyqU94UMkh17Gf4tAm/ZHVkrcQNGV7BUojAoXwJjz32mDN4xcWfaKP+yKgSi8svvzzylI4af5RSD0/rTCE9cuvPFTYSrNTn6pBRGQ5l8B5MMtJ1QsqVV17ZxlNJdWlt6gQPrUnNn9ay5lRrW3MpT4OgkCAjXMeJ6tkKCnr5BuvXV9SJR8H75LmgfkoIfPnll+2ZZ55pfd4kOOp+9VGCmZ7p8BHMwTAPvxZ14o+OMFVJ+9xnFTjUjp5FCY4q/pnwpzvleg6DopXuSRvWJQFHgmtUSEgpBA6NTeLub3/7W/esax3695refRpPlKCq+/zJPvKKk5CsdzAFAhCAAASSE0DgSM6KKyEAgQ5OoJYEDk2ld7PXjriMQHkaqOjjWzvRTz/9tPOkkFGiD3R9kE+cONHlqQgW7TTqJBV5hci4UpEhdt5557mPewkZUbvuftd5wYIFzojUh7yOUZQXiAwDhbIUQ+DwY1q5cqXro4xfL8AMHDjQTj75ZGfoRrm7FyJwqF3PRjvXCv0R23wsO/gjlnP4PmxJ8xY+HSXqJn9iitZxOOzIG/sSnqK8GYL1BU/B0FzK40PCgE4vkadRUODwxrvW8znnnONyfMSVpMcQB72Z/POpXDqrVq1yTej5UliZvEYUbiURIyzsSGhUn/UcqOhZPu2001q7mOa5zypw5HomxFPClZ7FXGEnErcUbhY80jeOr//drx8JmMEcO/q9VAKH6pbYJY8VrTUf3qc1pNOTco3Vn+yj96DeoRQIQAACEEhHAIEjHS+uhgAEOjCBahE4OvAUMXQIlIWABL2wwFGWhjtwIz45clSYSRwWCV4SR5YtWxYrasXVVcrf/Sk5aZKolrI/1A0BCECgGgkgcFTjrNFnCECgXQggcLQLdhqFQLsQkMeNQkPkXRAs8tSQh5FOWYkKeWiXztZ4owoHkmeKwoCy5qXwCYcVLhfOy1Ip+OTpoVAshTj98Ic/3CcPSaX0kX5AAAIQqHQCCByVPkP0DwIQqBgCCBwVMxV0BAIlJaAQDCWJ1DG/SnipkCuFfShMRclxfSLeJOEyJe1oB6hc3hfPP/+8zZ4924WSZTX8JUwpJ44SmU6ZMsVGjhxZUfTkvXHPPfe4MD+dIqN8JBQIQAACEEhPAIEjPTPugAAEOjCBST/fYlt2lAbAD45rsjvO7lSayqkVAhBITED5KJTMU/kT9M9KEKncED5BrMQOn2cjfJRy4ka4MC8Bn+dDuUNUcp14kwajPxJa90icUu6SSihaYy+++KLLEfSDH/zAjj/++EroFn2AAAQgUJUEEDiqctroNAQg0F4Elq1tscff2GVrNrYUtQunfKfRzjmyybqTML+oXKkMAoUQUJJRHb+6dOlSl5jWJ4hVQs9hw4ZFnr5SSHvc+58E/FG9ChUaOnSoO6p3//33LxiRPx1HR2TLk0OnsrR3URJirTMdL6zjuYNH5LZ332gfAhCAQLURQOCothmjvxCAAAQgAAEIQAACmQnoJJk33njDLrroopyntmSuPMON6osEHZ2cgriRASC3QAACEAgQQOBgOUAAAhCAAAQgAAEIQAACEIAABCBQ9QQQOKp+ChkABCAAAQhAAAIQgAAEIAABCEAAAggcrAEIQAACEIAABCAAAQhAAAIQgAAEqp4AAkfVTyEDgAAEIAABCEAAAhCAAAQgAAEIQACBgzUAAQhAAAIQgAAEIAABCEAAAhCAQNUTQOCo+ilkABCAAAQgAAEIQAACEIAABCAAAQggcLAGIAABCEAAAhCAAAQgAAEIQAACEKh6AggcVT+FDAACEIAABCAAAQhAAAIQgAAEIAABBA7WAAQgAAEIQAACEIAABCAAAQhAAAJVTwCBo+qnkAFAAAIQgAAEIAABCEAAAhCAAAQggMDBGoAABCAAAQhAAAIQgAAEIAABCECg6gkgcFT9FDIACEAAAhCAAAQgAAEIQAACEIAABBA4WAMQgAAEIAABCEAAAhCAAAQgAAEIVD0BBI6qn0IGAAEIQAACEIAABCAAAQhAAAIQgAACB2sAAhCAAAQgAAEIQAACEIAABCAAgaongMBR9VPIACAAAQhAAAIQgAAEIAABCEAAAhBA4GANQAACEIAABCAAAQhAAAIQgAAEIFD1BBA4qn4KGQAEIAABCEAAAhCAAAQgAAEIQAACCBysAQhAAAIQgAAEIAABCEAAAhCAAASqngACR9VPIQOAAAQgAAEIQAACEIAABCAAAQhAAIGDNQABCEAAAhCAAAQgAAEIQAACEIBA1RNA4Kj6KWQAEIAABCAAAQhAAAIQgAAEIAABCCBwsAYgAAEIQAACEIAABCAAAQhAAAIQqHoCCBztPIW7du2yefPm2dy5c23jxo22d+9e69y5s333u9+1c845x/r06RPZw6+++sqeffZZW7RokW3fvt3q6upswIABdsYZZ9j3vvc9q6+vb3NfVFs9evSwMWPG2Pjx4127UWX16tU2a9YsW758uamOhoYGO+CAA2zChAl2yCGHuLbDpRraauepp3kIQAACEIAABCAAAQhAoAgEZA8999xz9u6779qmTZtcjUnsnKimZcfcf//99uGHH+bsWe/eve2OO+6wXr16FaH3VFFMAggcxaSZsq6vv/7aPTyff/65Ewm6devmxIPNmzfbnj17rGvXrnbttdfa8OHD96n5k08+sfvuu8+2bNniru/evbsTHrZu3erqOeaYY+ySSy5xv/mybds2e+ihh2zZsmWtbUkE0QtAosp+++1n1113nfXr12+ftt555x2bPn26q7+pqcn1aceOHa2iikSYcePG7SNyVENbKaeKyyEAAQhAAAIQgAAEIACBCiTw2Wef2QMPPOA2i2ULSdhQ8XaO7Jsbb7yxjZ2TaygSS+69915bsWIFAkcFzndclxA44giV6HcJGBIc5IFx4IEH2uTJk1u9NSRU6CGVx8SQIUPspptusi5durieSGjQb0uXLrXRo0fbZZdd5jwvJFIsXrzYHnvsMSdATJkyxUaOHNna+1dffdWeeOIJk9p4zTXX2ODBg91v8gR5+OGHTaLJiSeeaBdffHGrWKGXwtSpU23dunU2duxYO/vss53I0dLSYq+//rqrT22rf/Lo8KXS2yrRlFItBCAAAQhAAAIQgAAEIFBGAtrwvfvuu23VqlX72EbqgmwYCRUbNmywI444wtlbwQ3gXN2UUHLnnXe6DefbbrvN+vfvX8YR0VShBBA4CiWY8X4JCnoY5UVx88037yMQqEp5dfzqV7+ynTt32g033OBCQVT8fc3NzXbLLbfs88BJ5FAoyZw5c1yYypVXXunECq9Crly50gkixx577D69lleHPELkQXL77bc7EURl4cKFTvyQGBIUWfRbUKBReMtZZ53l7qmGtjJOGbdBAAIQgAAEIAABCEAAAhVEwNsr8tK49dZbrWfPnvv0TpvJDz74oLNzkooV69evt7vuusuJIYShVNBkJ+wKAkdCUMW+7L333nMeHAo/uf7669vkvwi6Rl199dVOkVSRd8TMmTNt1KhRzhMjrELKi0NhLwMHDnTCiUJK1qxZ4zwxJKZEPdgKidFDLG+OoJjy+OOP2/z58+3UU0+1Cy64oA2CqL5UQ1vFnkvqgwAEIAABCEAAAhCAAATKT+CFF15wuTeUU1AeGuHivTFkWylMRZ7zccVvKMueirLT4u7n9/YlgMDRTvx9zozGxkYnQoQTdXrRQWEiwYdRYSGvvPJKTtFBMWjTpk0zeXh4xfGjjz6ye+65x+XZ8KJHcNgKaZH7lkJivJgiDw2pnR988IHz+jjuuOPakHr//ffdNcOGDWt9+Cu9rXaabpqFAAQgAAEIQAACEIAABIpMQMKFbJlOnTq1hvQHm/CbrwqzD3qq5+uG3zAeMWJE5IZykYdAdUUmgMBRZKDFqs67Uym3RTA8RCEjyg4cDAsJthmlUsZ5i+j+cL25PEiCbXl1U3k4vJhS6W0Va36oBwIQgAAEIAABCEAAAhCobAIK3X/yySdT5eDw9ozsMB3m4E+SlEgir/p8J11WNo2O0TsEjgqcZ5/cU/FfV1xxhcun4QsCR2FiSgVON12CAAQgAAEIQAACEIAABIpMQDkN5dkuz/Sk4Snqgg97ydUd5fPQ6ZNJwl2KPCSqS0AAgSMBpHJeogdwxowZ9tZbb7njXi+99NJ98mwgcJRP4NAcUCAAAQhAAAIQgAAEIACB8hCQ/VOMsm3bNpeXUEe96iTIM888s01KgFztyAZ46qmn3CEQF154oTvUQYc56KQW5VBU3sLwSZfF6DN1FIcAAkdxOBallqC4cdBBB9m1117bJpYMgQOBoyiLjUogAAEIQAACEIAABCBQYQSKIXB4cUOhJVEbxoUM2Yfo66RL2WojR44spDruLQEBBI4SQM1SpVTBF1980Z5//nnr27evc6PScUfhgsBRPoEjyzxyDwQgAAEIQAACEIAABCDQPgSSbBgX0rPgQQznnnuunXHGGYVUx70lIIDAUQKoaasMixs6jmjAgAGR1fhTVE444QS75JJL2lyT7xSVPn36uGNilSwnWOJOUZk0aZKdcsopbdrKd4pKpbaVdm64HgIQgAAEIAABCEAAAhCofAJhcWPKlCnutMpil7gN52K3R33pCCBwpONV9KslbixYsMDl3dBpJHEJa1599VWbOXOmjRo1KvLYIn+skc5t9kfC+uOR6uvrncChOLJg8UfSKp7shhtusEMOOcT9/Pjjj9v8+fNzHkkb1ZdqaKvok0iFEIAABCAAAQhAAAIQgEC7EWhpaXHJQeURr41i2VRR3vBxHVSejUcffdR69+5tkydPbpMuAA+OOILt/zsCRzvPwTvvvGOPPfaYNTc3uziu4cOH5+2Rj/vSWc+33HLLPp4eEkvk4SHh4fjjj3ceHnV1deaPfF25cqX7b/otWJYuXeqS8OhBvvXWW61nz57u54ULF7rjY5VgRyEzyhjsix7uBx54wCSonH/++Xbaaae5n6qhrXaecpqHAAQgAAEIQAACEIAABIpEIGmof5Lm/Mbv119/7ewf5UUMFp1yOXXqVNOpl+TgSEK0/NcgcJSfeWuLH3/8sT344IPu36+55ho7+OCDY3uza9cuJyxIlJAXx+WXX+5cr/RgS2yQWKJrpFoeeuihrfVJ9JD4IfHiqquusmHDhrnf5LUhEUPCiUSKiRMntmYY9sfVrlu3zk488UQnZOj8Zymkr7/+uqtPokdYaKn0tmIhcwEEIAABCEAAAhCAAAQgUPEEgt7w2qzNF+ofHIxC9GfPnu1yHx511FGtp1aqvlmzZtmcOXPcJu/VV1/d6gmijdzp06fbe++95zal1ZY88CmVRQCBo53m45tvvrE777zTCQwSDfLFh8m748orr7TBgwe73q5du9buvfded29DQ4PLqSFRY+vWrU6cGDt2rE2YMGGfo5D0u8QPeWXoGgkTClmRiKEHeejQoe4hDXppqK2PPvrICSp6oH0/9ULQv6vtiy66yJQPJFiqoa12mnaahQAEIAABCEAAAhCAAASKRMDnH9TJKRIbZDflKr169TLl5ejRo4e99NJL9swzz7h75Klx4IEHtt6munQc7LJly5zdpOv1//LukBe77KW4tAJFGh7VZCCAwJEBWjFu2bhxoxM45P4UV6IePIkbzz77rC1atMiJDXroFG+mTL7f+973nHgRLhIe5s2bZ3PnzjW1L2FDD+yYMWNs/PjxORXI1atXOyVTRy2pDgkbUjQloihfh9quxrbiuPM7BCAAAQhAAAIQgAAEIFC5BHz4vuyhuCIPjzvuuMMkdOi+++67z20UKwehfgsW2TzKkygvjw0bNrTaTaNHj7Zx48a5Oii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AAIQgEBlEkDgqMx5oVcQgAAEIAABCEAAAhCAAAQgAAEIpCCAwJECFpdCAAIQgAAEIAABCEAAAhCAAAQgUJkEEDgqc17oFQQgAAEIQAACEIAABCAAAQhAAAIpCCBwpIDFpRCAAAQgAAEIQAACEIAABCAAAQhUJgEEjsqcF3oFAQhAAAIQgAAEIAABCEAAAhCAQAoCCBwpYHEpBCAAAQhAAAIQgAAEIAABCEAAApVJAIGjMueFXkEAAhCAAAQgAAEIQAACEIAABCCQggACRwpYXAoBCEAAAhCAAAQgAAEIQAACEIBAZRJA4KjMeaFXEIAABCAAAQhAAAIQgAAEIAABCKQggMCRAhaXQgACEIAABCAAAQhAAAIQgAAEIFCZBBA4KnNe6BUEIAABCEAAAhCAAAQgAAEIQAACKQggcKSAxaUQgAAEIAABCEAAAhCAAAQgAAEIVCYBBI7KnBd6BQEIQAACEIAABCAAAQhAAAIQgEAKAggcKWBxKQQgAAEIQAACEIAABCAAAQhAAAK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oFII7N290XZv+KO1bPvUmof/L5XSLfoBgXYjgMDRbuhpGAIQgAAEIAABCEAAAhCAQDoCe3estV0bXrJd61+2PRvfar2558mzzRq6p6uMqyFQYwQQOGpsQhkOBCAAAQhAAAIQgAAEIFBbBFq2fuQEjV0bXraWzYsjB9dl5P+wpgHja2vgjAYCKQkgcKQExuUQgAAEIAABCEAAAhCAAARKTWDPpvds1/qXbPf6l61l+6exzTXtd551GfGz2Ou4AAK1TACBo5Znl7FBAAIQgAAEIAABCEAAAlVDYPdXr9nuDfLUmG17d65P1u/6Zmvsc5J12m+iNfY/I9k9XAWBGiWAwFGjE8uwIAABCEAAAhCAAAQgAIEKJ9CyzXZ/Oc+Fnuza8IrZns2JOlzX2Nsa+51mTf1Ot8Y+J5rVNye6j4sgUOsEEDhqfYYZHwQgAAEIQAACEIAABCBQMQS+Pflk9rfhJ1/NN9u7M1Hf6poHWVP/cU7UaOh1TKJ7uAgCHY0AAkdHm3HGCwEIQAACEIAABCAAAQiUlUCuk0/iOlHf7TBr6jfOmvqfbvXdRsRdzu8Q6PAEEDg6/BIAAAQgAAEIQAACEIAABCBQbAJJTj6JarOh11H/IWqMs7rmA4rdLeqDQE0TQOCo6ellcBCAAAQgAAEIQAACEIBAuQikPfnE9auukzX2OcGa+p9hjX1Ps7qm3uXqLu1AoOYIIHDU3JQyIAhAAAIQgAAEIAABCECgXAQynXzS2MOa+p7qPDUa+55sVt+5XN2lHQjUNAEEjpqeXgYHAQhAAAIQgAAEIAABCBSVQNaTTzrt53JpSNRo6H18UbtEZRCAwLcEEDhYCRCAAAQgAAEIQAACEIAABPIQyHrySX3Xg789yrX/OGvo/l0YQwACJSaAwFFiwFQPAQhAAAIQgAAEIAABCFQfgawnnzT0PPLb0JP+Z1h95yHVN3B6DIEqJoDAUcWTR9chAAEIQAACEIAABCAAgeIRyHrySWOfk52Xhrw16pr6Fq9D1AQBCKQigMCRChcXQwACEIAABCAAAQhAAAK1RCDTyScN3ayp7/etsd84a+p7illD11pCwlggULUEEDiqduroOAQgAAEIQAACEIAABCCQhUCWk0/qOvW3pn5jnajR2OekLM1yDwQgUGICCBwlBkz1EIAABCAAAQhAAAIQgEA7E8h48kl9l2HW2O90a1KS0B6j23kQNA8BCMQRQOCII8TvEIAABCAAAQhAAAIQgEDVEch68klDj8O/FTX6jbP6rgdV3bjpMAQ6MgEEjo48+4wdAhCAAAQgAAEIQAACNUQg68knjb1PsMb+34oadZ0G1BARhgKBjkUAgaNjzTejhQAEIAABCEAAAhCAQE0RyHTySX0Xa+x7sjv1pKnfaWYN3WuKCYOBQEclgMDRUWeecUMAAhCAAAQgAAEIQKBKCWQ5+aSuqY819j3N5dNo7HtqlY6cbkMAAvkIIHCwPiAAAQhAAAIQgAAEIACBiiew55u3bdfap2zXl3Ns7871ifpb13nwt14aShLa86hE93ARBCBQvQQQOKp37ug5BCAAAQhAAAIQgAAEap/Anq227eOf2641/55orPXdR/5H6MnpVt/tsET3cBEEIFAbBBA4amMeGQUEIAABCEAAAhCAAARqjsCeb961rYt/Ynt3rMk7toZex1hTv7HW1P9Mq2seWHMcGBAEIJCMAAJHMk5cBQEIQAACEIAABCAAAQiUkcCOFf+f7fj0vugW6ztbY58TnadGY7+xVtfYs4w9oykIQKBSCSBwVOrM0C8IQAACEIAABCAAAQh0QAItW5fb1iV/by2bF7cZfV3zAdblkB9bY5+TzOqbOyAdhgwBCOQjgMDB+oAABCAAAQhAAAIQgAAEKoLAzlWP2Pbl/2a2d2eb/jQN/IETN6y+c0X0lU5UDoHt27fbc889Z++++65t2rTJdaxHjx42ZswYGz9+vHXuzJqpnNkqbU8QOErLl9ohAAEIQAACEIAABCAAgRgCe3d+4XJt7Nn4dpsrdbxrlxH/3Rr7nAxHCLQh8Nlnn9kDDzxgGzdutLq6OidsqEjo2Lt3r/Xr189uvPFG9/+U2ieAwFH7c8wIIQABCEAAAhCAAAQgULEEdn3xtG1b9s9meza36WNj31Oty4ifWl1j74rtPx1rPwJbtmyxu+++21atWmWjR4+2yy67rNVbY926dXbvvffahg0b7IgjjrDJkydbQ0ND+3WWlstCAIGjLJhpBAIQgAAEIAABCEAAAhDYh8DuTbZ16T/a7g0vtwXT0M26HPLX1rT/BUCDQE4CCxcutIcffth5Z9x6663Ws+e+yWYXLVpkDz74oHXr1s1uu+0269+/PzRrnAACR41PMMODAAQgAAEIQAACEIBApRHY8/UbtnXx39veXRvadK2h11HWdcTPrK55UKV1m/5UGIEXXnjB5d5Qrg15aISLwlbuvPNOU44OhakceOCBFTYCulNsAggcxSZKfRCAAAQgAAEIQAACEIBANIGWHbZ9+b/azs8fi/y980H/xToNuRp6EEhEQMLFjh07rFOnTtalS5c296xZs8amTp1qTU1Ndvvtt1vv3oQ6JQJbxRchcFTx5NF1CEAAAhCAAAQgAAEIVAsBHfu69YO/tZbtn7bpcn3XQ63rqH+2+q4HVctw6GcVEJgzZ449+eST5OCogrkqVhcROIpFknogAAEIQAACEIAABCAAgUgCOz6ZZjtW/jLyt+ah11rz8L+AHASKSuDzzz+3adOm2Z49ewhPKSrZyq4MgaOy54feQQACEIAABCAAAQhAoGoJtGz/zLZ98He2Z/OiNmOoax5oXUf+kzX0HFO146PjlUlg27Ztdv/999uKFSvs7LPPtjPPPNMdIUupfQIIHLU/x4wQAhCAAAQgAAEIQAACZSewc/Xjtv3j/8esZXubtpsGXmRdDv6xWUPXsveLBmubgBc3li9fbsccc4xdeumlHA9b21O+z+gQODrQZDNUCEAAAhCAAAQgAAEIlJrA3l1f2rYl/2C7v3qtTVN1TX2sy4j/bo19Ti51N6i/AxJQOMqMGTPsrbfesoMOOsiuvfbayOSjHRBNhxkyAkeHmWoGCgEIQAACEIAABCAAgdIS2P3lHNu25Ke2d/fGNg019j3Vuoz4qdU1cpJFaWehY9YeFjemTJliXbviIdTRVgMCR0ebccYLAQhAAAIQgAAEIACBYhPYs9W2ffR/2a61T7StuaGrdTnkr60hiz3dAAAgAElEQVRp/0nFbpX6IOAItLS02AsvvGAvvviiDRgwwK677jrr168fdDogAQSODjjpDBkCEIAABCAAAQhAAALFIrDnm3dt6+Kf2N4da9pU2dDzSJdItK55ULGaox4I7ENg7969Tth4/vnnrW/fvu7EFMSNjrtIEDg67twzcghAAAIQgAAEIAABCBREYPvyf7Wdnz0YWUfng/7SOg25pqD6uRkC+QhI3FiwYIHLu9G7d2+7/vrrnQcHpeMSQODouHPPyCEAAQhAAAIQgAAEIJCJQMvW5bb1g7+1lq3L2txf3/VQ6zrqn62+60GZ6uYmCCQl8Nlnn9m0adNMJ6d07tzZmpubc97aq1cvU16OHj16JK2e66qQAAJHFU4aXYYABCAAAQhAAAIQgEB7Edj52UO2ffn/G9m8PDbkuUGBQDkIfPLJJ3b33Xfb9u1tjyIOty8PjzvuuMMkdFBqlwACR+3OLSODAAQgAAEIQAACEIBA0Qjs3fmFy7WxZ+Pbbeqsax7ocm009BxTtPaoCAIQgEBaAggcaYlxPQQgAAEIQAACEIAABDoYgV1rn3SnpNieLW1GrtNRdEqKNXAkZwdbFgwXAhVHAIGjQqZE5zbLxerNN9+0Tz/91GX/zeU+tWvXLrv//vvtww8/zNn7KBcs3Tdv3jybO3eubdy40ZSURzFoY8aMsfHjx7u4taiyevVqmzVrli1fvtxUR0NDgx1wwAE2YcIEO+SQQ6yurq7NbdXQVoVMPd2AAAQgAAEIQAAClUtg9ybbuvQfbfeGl9v0sa6xl3UZ8VNr7Hta5fafnkEAAh2KAAJHO063RI0VK1bYq6++akuXLnXigUpcfJhizO699153b64SrkOJdx566CFbtmyZEyS6detm9fX1tmnTJid07LfffpHnRb/zzjs2ffp017empibr2rWr7dixw8W5qZ5zzjnHxo0bt4/IUQ1tteO00zQEIAABCEAAAhCoCgK7v5pn25b81Pbu2tCmv419T7Uu3/kHq2vqWxVjoZMQgEDHIIDA0Y7z/MILL9hzzz3neqCMv4MGDXJeHD179sybAEfeF3feeadJILntttusf//+saOQiPLEE0848eSaa66xwYMHu3u++uore/jhh127J554ol188cWtYoXEj6lTp9q6dets7NixdvbZZzuRo6WlxV5//XVXn7w+brrpJufR4UultxULiwsgAAEIQAACEIBARybQst22f/wvtnP1jLYUGrpal4N/bE0DL+rIhBg7BCBQoQQQONpxYmbPnm2rVq2yk08+2Q488EDTMUfKAizRIF+G3/Xr19tdd93lQkWSZAL2Hh8rV660yy67zI499th9Ri2vjvvuu895ddx+++1OBFFZuHChEz8khkjE6NKlS+t9ElfkEbJo0SIX3nLWWWe536qhrXaccpqGAAQgAAEIQAACFU1gz6b3beviv7O921e16WdDzyNdItG65kEVPQY6BwEIdFwCCBwVNPf+mKM4gcNfN3DgQLv++utz5s7wQ1uzZo3zxFBISpTHx+bNm51gIm+OG264weXVUHn88cdt/vz5duqpp9oFF1zQhpQ8NWbOnGmjRo1yXiESXKqhrQqacroCAQhAAAIQgAAEKobAjpVTbccnv4rsT/Pwv7DmoddWTF/pCAQgAIEoAggcFbQukgocixcvdklGR4wY0Sos5BvGRx99ZPfcc4/Ls3HzzTe7PBrBopwayumhJKJXX321jR492oW/PPjgg/bBBx84r4/jjjuuTRPvv/++u2bYsGGtQkult1VB001XIAABCEAAAhCAQEUQaNn2iW394G+tZcuSNv2p7zLcuo76Z6vvdlhF9JVOQAACEMhHAIGjgtZHUoHjvffec+EhynvRvXv31tNNlB9D4oQSf/bp06d1ZP764cOH5/T4UCjKu+++2xpuEkxk6kWPMKqo/lZ6WxU03XQFAhCAAAQgAAEItDuBnat/a9s//lezlu1t+tJpyNXW+aD/0u59pAMQgAAEkhJA4EhKqgzXJRU4gslJo7qlXBrXXXedy+uhUumiQznFlDJMI01AAAIQgAAEIACBiiewd+d627rk723P12+26Wtd80CXa6Oh55iKHwcdhAAEIBAkgMBRQeshqcDx1ltv2VNPPeU8OC688EJ3ioqOelXCUnl2KJfGkCFDWhODInD8p2dKBU03XYEABCDQbgS+3LzXfv7UDlu0ao99s63dupG34Z5dzA4f3GB/dV6z9eteV5mdpFcQqFICu9e/ZFuX/qPZns1tRtC0/wXW5ZC/MWvYN6S5SodKtyEAgQ5GAIGjgiY8qcCRr8u+jp07d9q1115rI0eOxIMjEHpTQdNNVyAAAQi0C4ENm/fa7fdts/Wb9rZL+2kb7d+jzqbd2NUkeFAgAIECCezZbNuW/Z+264un2lRU19jLuoz4qTX2Pa3ARrgdAhCAQPsRQOBoP/ZtWi6GwBFMDnruuefaGWecgcCRUeCQpwwFAhCAQK0ReHThAfb26p5VNaxjDthol49eXVV9prMQqDQCXVs+tP13TLPGvV+36dqW+u/a2ubrbU9ddb0bKo0x/SmcwDHHHFN4JdTQoQkgcFTQ9BdD4NBwwglD/ckmSjyqY2KVmDRY4k5RmTRpkp1yyiltSOU7RaVS20oz3QgcaWhxLQQgUC0EfvbHw2zTjoZq6a7rZ4/mPfZfT/+wqvpMZyFQSQT67/yt9dn9QpsutVizbWj+oX3dcGoldZe+dGACCBwdePKLNHQEjiKBLEY1SQQO5dl49NFHrXfv3jZ58mTr0mVfn90oD441a9bY1KlTrb6+3gkcytkRLJs3b7a77rrL5e644YYb7JBDDnE/P/744zZ//nw79dRT7YILLmgzxFdffdVmzpxpo0aNaj2uthraKsZcUQcEIFDZBMgxkXt+zvynLZU9eTl69+JPulVlv+k0BNqTQMuWD789/nXbijbdaOh5pHUZ8TOr7zykPbtI2xCAAASKSgCBo6g4C6ssicDhxYivv/7abrzxRjvooIP2aXT9+vVOzNi0aVNrDg5/SsnKlSvtkksuseOPP36fe5YuXWr333+/E01uvfVW69nzW/fEhQsXOm8QJTNVWzqdxRcJKQ888IAtXrzYzj//fDvttG/jNauhrcJmibshAIFKJ0COifwzhMBR6SuY/kGgOAR2fHq/7Vjxb5GVNQ+/w5qHXl+chqgFAhCAQAURQOCooMlIInDotJRZs2bZnDlznPBw9dVXW79+/VrFhenTp7ucG8OHD7frr7/eOnfu7H6Tt8UTTzzhxIurrrrKhg0b5v67vDYkYqhtiRQTJ060urpvs9VLJJFYsm7dOjvxxBOdkNHU1GQtLS32+uuvu/oketxyyy02YMCAVpKV3lYFTTldgQAESkDgn/6ww158f3cJai5dleNHN9r/fkFz6RoI1IzAURbMNAKBdiOwd8dq27r4J7bnm4Vt+lDfZbh1HfXPVt/tsHbrHw1DAAIQKCUBBI5S0k1ZdxKBQ1Vu27bNHQe7bNkyJ0b06NHD/b+8O+RZIdHhuuuuswMPPLC1B7t27bLHHnvMeWXoWl2jkBWJGBJNhg4d6gSRoJeGblb+DnlqyDND4kbXrl1NOTv07w0NDXbRRRfZCSecsM9Iq6GtlFPD5RCAQBURuPRft9pXW6rjhBCPtU+3Opvxl+U5khGBo4oWM12FQEoCu9bOtG0f/d9me7a2ubPT4MnW+eD/NWWNXA4BCECgugggcFTQfCUVONRliQgLFiyw2bNn24YNG5xIIaFj9OjRNm7cOOvVq1ebkemeefPm2dy5c23jxo2t94wZM8bGjx/f6u0RvnH16tXOa2T58uWuXQkb8h6ZMGGCy9fhPT6C91VDWxU09XQFAhAoIgEM+Pww4ZObD7lb8q8d+BTxRVXkqvbu/tq2Lfmp7f7ylTY113UaYF1H/pM19Dq6yK1SHQQgAIHKI4DAUXlzQo8gAAEIQKAAAhjwCBxZlg+5W/JTg0+WVVWee3Z/Nc+2LfkH27vrqzYNNu030boc+jdmDfueoFeentEKBCAAgfITQOAoP3NahAAEIACBEhJA4EDgyLK8yN2Snxp8cvNpL8+W5obtdt1B/2bnDHqiTec27epp//bhT+zNDSe733p2MTt8cIP91XnN1q/7t7nWKBCAAARqkQACRy3OKmOCAAQg0IEJIHAgcGRZ/uRuyU8NPtF82suz5dDuH9iPR/3UBnZe3aZjb395vP3rh/+HbdzZp81v/XvU2bQbuzrBgwIBCECgFgkgcNTirDImCEAAAh2YAAIHAkeW5c+6Yd1kWTft4dkyediv7NIDf92mu9v3NNt9H/+FPbdmUt6hlPPUpixMuQcCEIBAIQQQOAqhx70QgAAEIFBxBDBUMVSzLErWDesmy7opp2fLoC6f2f824r/ZwT0+bNPVZZtG2v9c/FNbu/2A2GGU89Sm2M5wAQQgAIEiE0DgKDJQqoMABCAAgfYlgKGKoZplBbJuWDeVvG7OHzzDrho+1Zrrd7Tp5sMrbrIZn16dqvsv/qRbquu5uPgE2it3S5qRkLslDS2urRQCCByVMhP0AwIQgAAEikIAQxVDNctCYt2wbipx3fTptMH+csTPbEzvBW2699mWA+1flv6Dfbz5O6m7jsCRGllRb2iv3C1ZB0HulqzkuK89CCBwtAd12oQABCAAgZIRwFDFUM2yuFg3rJtKWzcn9Ztjtx/2P6x705Y2XXti1WV278d/kaXL7h4EjszoinJje+RuKbTj5G4plCD3l4sAAke5SNMOBCAAAQiUhQCGKoZqloXGumHdVMq66dq4xW495H/aqfu92KZLG3b0t39Z8t/s/Y1jsnS39R4EjoLwFXxzOXO3FNzZ/6iA3C3FIkk9pSaAwFFqwtQPAQhAAAJlJYChiqGaZcGxblg37b1uujdutouGPGyXDH04siuzvxhv0z76K9uyu/D8GQgcWWa7ePfwvikeS2qCQJgAAgdrAgIQgAAEaooAH44YqlkWNOuGddNe60YeGxcMnm6TBj9qXRu2tenG5l097K5lf23z1p+epYuR9yBwFA1lpop432TCxk0lJLB37177+uuvbeHChfb+++/b4sWLbePGja0tdu7c2Y444gg7/PDD3f8PGDDA6urqStij7FUjcGRnx50QgAAEIFCBBPhwxFDNsixZN6ybcq+b5obtdv4BM+yiwY9a96ZNkc2//eXx9m8f/p19tbNflu7lvAeBo6g4U1fG+yY1Mm4oEYGtW7fas88+a9OnT7e1a9cmbmX//fe3yy67zM455xzr2rVr4vvKcSECRzko0wYEIAABCJSNAB+OGKpZFhvrhnVTrnXTXL/dJg7+vV00+GHr0fRNZLMbd/WyR1bcZM+tmZSlW7H3IHDEIirpBbxvSoqXyhMQaGlpsWeeecamTZtm33zz7Xuod+/eNmrUKOelMXz48Da1rFixwj7++GNbsGCB8/ZQ6dmzp91000127rnnWn19fYKWS38JAkfpGdMCBCAAAQiUkQAfjhiqWZYb64Z1U451c/7gGfaDwb+2Ps1fRjb3zc5e9u+rfmRPfX6x7WjpnKVLie4pp8Dx5ea99vOndtiiVXvsm7YROIn6W+qLenYxO3xwg/3Vec3Wr3vp3e5535R6Rqk/H4GvvvrKfv7zn9trr73mBIpJkybZxIkTU4WdrF+/3mbPnm2PPvqoqb6TTjrJfvzjH1ufPn3aHT4CR7tPAR2AAAQgAIFiEuDDEUM1y3pi3bBuSrluzh3073bp0AetX/P6yGY27e5uM1f9yJ5Ydant2FM6YcM3Xi6BY8PmvXb7fdts/aa9WfCW/Z7+Peps2o1dTYLH/8/em4BXVZ3t33fmmSQQQgYSZkUKIg6II4KIAoKMjoACiorfq+VFW8eCrVarUt76lVKqDIqIE6AgKIgWBBFFUQEBmSFkABIIISFz8r+ehScGOMM+65x9zj7Jva/Li5asaf/WvRfPurMGMx+ON2bSZdnOCBw9ehRTpkzBrl27MHz4cIwcOdKjLSYVFRVYtmwZ5syZg4yMDFW2nM/hz4cGhz/ps24SIAESIAGvE2DgyImqjqioG+rGDN30SVmGERlzkRxpf2+73IiyNOc2LM0egVNeuB3F6Dv4yuD460fl+PznKqPNskS6vl1C8ceBEaa2heONqXhZuAMCYkb87W9/w7Zt2/Dkk0+iS5cuXmP1yy+/KHOjU6dO+OMf/4jw8HCvle1uQTQ43CXG9CRAAiRAApYmwMCRE1UdgVI31I03ddMr+VPcmjkXKVE5dos9VR2F5dnD8FH2nSiuitWp2qM8vjI4hv/jFI6XBMbqDRvQxJggfPCIuYcmcrzxSL7M7AGBsrIyVFZWIi4uzoNS7Gc9efIkwsLCIDeu+POhweFP+qybBEiABEjA6wQYOHKiqiMq6oa68YZurm7+OW7PnI306Cy7xcn2k2U5g7E4eySKK5voVOmVPL4yOPhd2e8ucvGKjFmIDwmIMSL/xcbGIjQ01Ic1u18VDQ73mTEHCZAACZCAhQkwcOREVUee1A1144lurkxag1szZ6NVzD77xkZNBFbkDsLCrNEoqozXqcqreWhwOMdpNh+ON16VMwvzEoGcnBz8/e9/x7Fjx9QhpHJgaFVVlbppZdGiRZCbV+TvHn/8cVxyySUICjL/QF6dV6PBoUONeUiABEjAIgR4Ov25HcHAkRNVnc+TuqFudHTz+MzPcHvm62gbu9thdrkRRYyNYxXNdKowJY/ZE3hbo/ld2e8+cjFF1izUAwJy+OhTTz2FPXv2qMNCp02bpsyMFStW4JVXXlHmhu2Rm1deeukldOjQwYMazctKg8M8tiyZBEiABEwlwNPpGTjqCIyBNXVD3egQODNP1fH1KN8/A9XF2xwWtjJ3IN7LugcF5f69UcBeA2lwONeA2Xw4Dnv+DbIE7xKQVRrvvPMOevXqhbFjxyIlJQXFxcVqtUZubi5eeOEFnHfeeVi8eDH+/e9/4+abb8bDDz9syVUcNDi8qw2WRgIkQAI+I8DT6TlR1REbA2vqhrrRIXA6T3XhRpQd+BeqizY7LGRVXj+8d3Asjpa30K/I5JxmT+Btzed4w/HGZCmzeC8QKCkpwdNPP622psjKjBYtTo9dmzdvxh/+8Af069evzsywpZWfP/fcc4iJifFCC7xbBA0O7/JkaSRAAiTgMwI8nZ6Bo47YOOGgbqgb9wlUn9yCsr3/h+qiHx1mXn24L945OA6Hy1Ldr8DHOWhwOAduNh+Owz4WPKtzSuD48eOYOHEiUlNTMXny5LpbUOTcjenTp+P5559Hjx49VBly0Oizzz6rVnXYtrFYDS8NDqv1CNtDAiRAAgYJMEDiRNWgVM5IRt1QN9SNcQKyBaV83z9RVfiNw0zrjvbGOwfHIvtUpvGC/ZzS7Am87fU43nC88bPUWb0BAoWFhZg0aRKaNWumzIuoqCh1laxsS5FVHHIGR+vWrVVJpaWlygQpKChQB5EmJCQYqMG3SWhw+JY3ayMBEiABrxFg4MjAUUdM1A11Q924JlBTvANlB2ag6tg6h4lDk3pjwop7kHXqdOAfSA8NDue9ZTYfjsOB9LU0/LbazIzvvvsOL774Ijp16oRdu3ap7Slt27bFn//857qtKLa/79atG5544gmEhYVZDhANDst1CRtEAiRAAsYIMEDiRNWYUs5MRd1QN9SNYwI1p/aibP90VBWsdmxsNL0Wka0nIDimA/g9OVcT+XC80RlvmMf3BDZs2IApU6YgODgYzZs3h2xbkfM2ZGVH//791dYUSTNnzhzIdbJyZkfPnj1931ADNdLgMACJSUiABEjAigQYODJw1NEldUPdUDfnEqgp3Y/y/f9GZf5njo2NxCsR2fohBMd2rEvD74kGB78nHQLMYzUCVVVVmDdvHt5+++26K2GvueYaPPbYY2r1hlwf++ijj6KoqAg33nijOnQ0MjLSaq+h2kODw5LdwkaRAAmQgGsCDKw5UXWtknNTUDfUDXXzG4GasiyUH5iJyiOfOMQSktAdkW3+ByGxnc5Jw++JBge/Jx0CzGNFArW1terw0AMHDqBJkyY4//zzERoaqpoqf/d///d/uOGGG9CnTx+Eh4db8RVocFi2V9gwEiABEjBAgIE1J6oGZMIJmUFI/J4a10S1tjwPZWJsHF7i2NhochEi2/x/CGnSzWEa6qZx6cbgcOIyGXXjEhETkIA2Aa7g0EbHjCRAAiTgXwIMkGhw6CiQuqFuGrNuaiuOoOzAa6jMW+TE2LgQka0mICThMpeo+D3R4HApEjsJqBsdasxDAsYI0OAwxompSIAESMByBBggcaKqI0rqhrppjLqprchHedYsVOS859jYiPsdIlo9iNDEKwwj4vdEg8OwWOolpG50qDGPLwjIGRt79+5V18E6eyIiItC5c2dLblWhweELpbAOEiABEjCBAAMkTlR1ZEXdUDeNSTerHqv81dj4AKitsPvqwTHnI7L1gwhteo3baPg90eBwWzQAb9/RgcY8phKQW1Jee+01LF26FNXV1S7rysjIwLRp05CYmOgyra8T0ODwNXHWRwIkQAJeIsDAmhNVHSlRN9RNY9BNbFgRhqTPx9BWi4GaMvvGRnR7RLZ+AKHNeukgUXn4PdHg0BEPdaNDjXnMJLBo0SJMnz5dVZGUlOTyhpQWLVrgqaeeQnx8vJnN0iqbBocWNmYiARIgAf8TYIDEiaqOCqkb6qYh6yY2tBiD0hdgQPoHiA6xv8Q6OKo1Ilrdj7DmfXVQnJGH3xMNDh0RUTc61JjHLAKyHWXy5MnYvHmzugr2+uuvR1BQkFnVmV4uDQ7TEbMCEiABEjCHAAMkTlR1lEXdUDcNUTdRIaUYmP4eBqa9g9iwEruvGByZgYhW4xGW3F8Hgd08/J5ocOiIibrRocY8ZhE4fvw4Jk6ciOjoaLz44ovqithAfmhwBHLvse0kQAKNmgADJE5UdT4A6oa6aUi6iQgpw4C0hRicvgBxYUV2Xy0oIg2Rre5DWItBOq/uNA+/JxocOqKibnSoMY9ZBAoLCzFp0iQkJyerlRyRkZFmVeWTcmlw+AQzKyEBEiAB7xNggMSJqo6qqBvqpiHoJiK4DDelfaTO2YgPL7T7SkfLWyCz870ISxmq88qG8vB7osFhSChnJaJudKgxj1kEKisr8cILL2D//v145ZVX0LRpU7Oq8km5NDh8gpmVkAAJkID3CTBA4kRVR1XUDXUT6Lrpn7YIwzLmoWl4gd1XOVbRDB9kjcYnOUPw+ZMxOq9rOA+/JxochsVSLyF1o0ONecwk8NNPP+GJJ55Av379cP/991vy+lej70+DwygppiMBEiABixFggMSJqo4kqRvqJlB10zdlCYZnvonmEUfsvkJhRSIWZo3Exzkj6n5Og8N+b5vNxVYrxxuONzrjDfP4nkBtbS0++eQT/POf/0RCQgK6d++OsLAwhw2Ji4vDsGHDEBNjromsQ4IGhw415iEBEiABCxBg4MjAUUeG1A11E2i6uT7lE4zImIMWkXl2m15UEY/F2XeqFRvlNWfuHTd7Is/vybmayIfjjc54wzy+JyAHjU6dOhVff/21ocozMjIwbdo0JCYmGkrvy0Q0OHxJm3WRAAmQgBcJMHBk4KgjJ+qGugkU3fRMXonbMmcjNSrHbpOLK+PwYfYd+DhnOMqr7R+KR4PDfm+bzcVWK8cbjjc64w3z+JaArN6YNWsWFixYgJCQEFxyySVo2bKl00ZwBYdv+4i1kQAJkECjIMDAkYGjjtCpG+rG6rq5KukL3J45Gy1jDtptaklVDJbm3Ial2SNwqsr58mizJ/L8npyriXw43uiMN57kkQMzd+3ahY0bN6KsrAx3332327eCSBlz585V5Th6ZBvHQw89hPj4eE+aa4m8RUVFePzxx7F3714888wzuOqqqyzRLt1GcAWHLjnmIwESIAE/E2DgyMBRR4LUDXVjVd30SFqL2zNmoVXsXrtNPFUdhWXZw7Ek+w4UV8Uaeg0aHPYxmc3FVivHG443hj5UDxOJIbF9+3a1vUJuAqmurlYltm7dGmPHjnXb4BBjZPbs2aqsxmBwyPaUiRMnqu0mzz33nCXP1XBHIjQ43KHFtCRAAiRgIQIMHBk46siRuqFurKabS5t+jdtbzUK72J12m1ZWHYHlOUOxOPsuFFc2cav5Zk/k+T057w7y4Xjj1germXj+/PmQW0DkiY2NVdecHjx4UNvgOHHiBKZPn66MkgcffBBJSUmaLQuMbCUlJXj66aeVETR58mS3DSGrvSUNDqv1CNtDAiRAAgYJMHBk4GhQKmcko26oG6vo5qLEb3FHq1k4L2673SaV10Tg05xbsOjQKBRV6i0Dp8Fhv7fN5mKrleMNxxud8cbdPIsXL4acIyFbK5KTk7F161bMmzdP2+DIz8/HjBkz1HkUDWUbijOmwu4///kP1q5dqw4abdGihbtdYKn0NDgs1R1sDAmQAAkYJ8DAkYGjcbX8lpK6oW78rZuuCd/jptRFkC0pjp5lOUOxKGsUjlU002luXR6zJ/L8npx3D/lwvPHoA9bMvGXLFo8MDln98frrryMlJUVri4tms/2a7ejRo3jqqafQpUsX3H///QgPD/drezypnAaHJ/SYlwRIgAT8SICBIwNHHflRN9SNv3RzebO1GJ4xD+3jdjhswsrcgXgv6x4UlDfXaeY5eWhw2MdoNhdbrRxvON545UN2sxBPDY4dO3aoQ0bPP/98jB49Wq3kaMiPbMl5/vnnsWfPHhQWFkIOUJWtPs4eWeUhhogVD1mlwdGQ1cp3IwESaNAEGDgycNQROHVD3fhaN3Ld69CWbyEzxvGBfaty++O9rDE4Wu7dpdFmT+T5PTlXE/lwvNEZbzzN46nBYcuflpamJvr79u2DHGQaFhamVjjceOON6kDOhvLYDhnNysoy/EoZGRmYNm2aJQT/aHoAACAASURBVDnQ4DDcjUxIAiRAAtYiwMCRgaOOIqkb6sZXuumbuhRDW85Di8g8h1WuPtwX72aNRV5pmk6zXOahwWEfkdlcbLVyvOF44/IjNSGBpwbHqlWrsHLlSocti4mJwZgxY5CZmWlC631fZEVFhTq3pLy83HDlERER6Ny5syW3stDgMNyNTEgCJEAC1iLAwJGBo44iqRvqxkzdRIaUoV/qYgxMexeJEcccViVbURYdGonDZak6zTGcx+yJPL8n511BPhxvDH+sXkzoqcHx/fffY/ny5ZAVHLfccou6RUUO4szOzlZne8iKh5YtW+K+++5DVFSUF1vOorxBgAaHNyiyDBIgARLwAwEGjgwcdWRH3VA3ZugmNqwIN6e+j/7pCxEXWmy3itKqSKzIG4yPsm9HYUVTnWa4nYcGh31kZnOx1crxhuON2x+tFzJ4anA4a4LtAFJZ9XDPPfegY8eOXmixb4qoqalBTk4OCgoKcOGFFyIoKMirFcsZHqGhoZDtK8HBwV4t253CaHC4Q4tpSYAESMBCBBg4MnDUkSN1Q914UzdNwwtwS8u30TdlCSJD7C9vLq6Mw8e5I7AseziKq5wfXKfTNmd5zJ7I83ty3mPkw/HG29+0kfLMNDiqq6vx5ptvYvv27bjpppvQu3dvI02yRBppu1wHu3TpUkyYMAH9+/f3ihEhxskXX3yBv//97xg4cCDGjx/v14NZaXBYQm5sBAmQAAm4T4CBIwNH91UDUDfUjTd00yIyF8My3sQNKcscFidXvC7Jvh0rcm9BWXWkTrUe56HBYR+h2VxstXK84Xjj8UesUYCZBoc0Z/78+fjpp5/Qt29f9OnTR6OF/stSUlKCf/7zn5BzRnr27KnOEklPT9du0OHDhzFr1iz897//Rb9+/ZRxEhnpn/He9hI0OLS7kxlJgARIwL8EGDgycNRRIHVD3Xiim1Yxe9RVr1c3/8JhMXJg6OLsuyDnbPj7MXsiz+/JeQ+TD8cbf4wBnhgccs7GggUL1FWpd9111zlnbATyCg5bX8j2mrffflv9J2eLyGGhd9xxh9q2YsScKCsrw+bNm7FkyRJ8++23qth7770XQ4cOVVtU/P3Q4PB3D7B+EiABEtAkwMCRgaOOdKgb6kZHNxP+uRHDM+bi0qYbHGY/UNwWC7NHYu0R6/xGkwaH/e4ym4utVo43HG90xhtP83hicBQXF2PGjBkoLCxUk/Y2bdqc0Zz8/HzMnDkTJ0+eDLgzOM7meujQIUydOlWZFbZHDlTt0KEDUlPPPQB67969kDzCwPaIKTJp0iR16KpVHhocVukJtoMESIAE3CTAwJGBo5uSUcmpG+rGHd1UHf8a5VmzUH3iB4fZfinqhA8O3Y3vCq5wp2ifpDV7Is/vyXk3kg/HG5986GdVYsTgkCtR16xZg6ZNm6Jbt251Z0bIioZly5bhyy+/VLeojBo1Cs2aNVM1yMqF999/H1J+69atMXbsWEMrHvzBwGid8r67d+/G4sWLsXr1akNXxcoVsT169FCrPtq3b+/1w0qNtt1ROhocnhJkfhIgARLwEwEGjgwcdaRH3VA3RnRTlb8KZVlzUFO8w2Hyn45fioWHRmFLYTcjRfolDQ0O+9jN5mKrleMNxxt/fPhGDA45FPPTTz9VBoWs1MjMzKxramlpqboOVib+ctNIXFyc+lNWd8gWlZiYGHV2Rf08/nhPb9cph4UeOXIE+/btw86dO9X72p7Y2Ficd955akVLcnKyVw4n9Xb7beXR4DCLLMslARIgAZMJMHBk4KgjMeqGunGmm8rDS1CeNRc1pQccJvs6/xp8kHU39hafpyNBn+YxeyLP78l5d5IPxxuffvC/VmbE4JDrXufMmQOZuI8bN06duVH/qaysxKZNm9QqD7lWVVY6iNHRpUsX9OrVC/Hx8f54NdZpgAANDgOQmIQESIAErEiAgSMDRx1dUjfUzTkEaspRkbcY5YfmobY8z6Gsvjh8ExYdGonsU7/9plNHg77MQ4PDPm2zudhq5XjD8caX3zvr0iMgKzfE0JGtJw3hocHREHqR70ACJNAoCTBwZOCoI3zqhrqpI1BdjPKc91CRPR+1lYX2wQSFIzxlMO75aASOlrfQkZxf85g9kef35Lx7yYfjjV8HAFZuiMDx48fx6KOPIjExUd2EcvHFFwf02SI0OAx1OxORAAmQgPUIMHBk4KijSuqGuqmtPK5MDTE3UF1iH0hIDCLSRiA8fSSCwhJ5OK2Dj43fEw0OjsM6BJjHSgTE4Jg4cSKysrJUs0JCQtC9e3cMGjRIHcAaFhZmpea6bAsNDpeImIAESIAErEmAgTUnqjrKpG4ar25qyw+j/NBcVOR9BNSU2wURFJaA8LQ7EZF+GxASW5eGumm8utEZZ2x5qBvqxhP9MK9vCMj5IkePHsVXX32lDl6V62Bl24o8thtTxOzo3LkzQkNDfdMoD2qhweEBPGYlARIgAX8SYODIwFFHf9RN49NNTel+lGfNQeXhjx1KJiiiBSJajkJ4yhAgOPKcdNRN49ONzvhydh7qhrrxho5Yhm8JFBYW4rvvvlPX5f7888/q5hib2XHdddeplR1yPaxVzQ4aHL7VC2sjARIgAa8RYODIwFFHTNRN49GNXPFaljULVflfOJRKcFQmIjLuQViLW5zKibppPLrRGVcc5aFuqBtv6oll+Z6AHD4qJsdnn32GtWvXoqTk9LZGuSr3+uuvx+DBg5GRkWGpa2NpcPheJ6yRBEiABLxCgIEjA0cdIVE3DV831Se+R/nB2agq3ODY2Ig5HxGZYxCWdIMhGVE3DV83hoTgZiLqhrpxUzJMbjECVVVVasvKJ598gs8//7zO4KjfzDZt2qgzPH73u99ZovU0OCzRDWwECZAACbhPgIEjA0f3VQMeFukAWkP4nqqOrUX5wVmoPrnFoTRCmnRTxkZo4lVuyach8HHrhQ0mJhfnoMiH/04Z/JSYzEIExNTYvXs3li5desaqjeDgYFxwwQUYNmwYLr30UuzatQsLFy7Ehg0b1EGkU6ZMUYeT+vuhweHvHmD9JEACJKBJgIEjA0cd6VA3DU83lUc/RXnWXNSU7HIoidDEKxHRajxC4rroyIbGWAM2xrQEYTATx5uGN94Y7HomCzACjkwNeY20tDR1fWyvXr2QkJBwxpvJAaXr1q3D888/r25cmTx5st+vmKXBEWDiY3NJgARIwEaAgSMDR52vgbppOLrpm7oUD3VegJqyQw6lIFtQIjLHITimg45c6vJQNw1HN/Imnz8Z45EejGambqgbo1phOv8RkENFJ02ahP3799c1olmzZujbty/69++P1NRUBAUFOWyg7ZpZSTBt2jQkJib672UA0ODwK35WTgIkQAL6BBg4MnDUUQ91E9i6iQwpw42pH2FQ+jtoGl7g2NhoMQgRmWMRHJmhI5Nz8lA3ga2bs1tPg8P5Z2E2H35PXhmWWIiXCNgMiiNHjihTY8CAAWjXrp3hg0OLi4vx8ssvIzo6Go888ghXcHipX1gMCZAACTQ6AgyQOOHQET11E5i6iQ0txoD0D3Bz6vuIDTtp/yWCI9U1r3IrSlB4ko48HOahbgJTN4461OwJvK1e6oa68epAxMJMIVBWVoZ9+/ahQ4cOlr361Z0X5woOd2gxLQmQAAlYiAADRwaOOnKkbgJLNwnhxzA4fQH6pnyEqNAy+40PiUVE+m0IT78LQaHxOrJwmYe6CSzduOpQGhzOCZnNh9+TK4Xy5/4iIGbHli1bcOrUKfTs2bOuGbK6Y8eOHepwUVmpYeWHBoeVe4dtIwESIAEnBBggccKh84FQN4GhmxaRuRja8i3IORuOnsKKRLQ4byQi0kYAIeaeqUDdBIZujI4JZk/gbe2gbqgbo5pkOv8T2LRpE/76179CtqwMHDgQv//97+satWfPHjz66KNq+8mTTz6JLl30Dqz2xVvS4PAFZdZBAiRAAiYQYODIwFFHVtSNtXWTEb0fwzPexLXJqxx27+GyFHyUfQc+z+uPTx5vqiMDt/NQN9bWjbsdSoPDOTGz+fB7clexTG82gb179+Lxxx9X5oZcBTtq1ChcdtllddXK38+ePRsrVqyAHED60ksvISPDO2c8efvdaHB4myjLIwESIAEfEWCAxAmHjtSoG2vqpn3cDtyaMQeXNfvaYbceKsnEokMj8d8jN9WlMXsiZquIurGmbnTGAMlD3dDg0NGOr3Sj0zbm0ScgV72++uqr+PjjjzFhwgQMHjzY7q0pku7DDz/Ev/71LwwfPhzjx493eruKfos8y0mDwzN+zE0CJEACfiPACQcnHDrio26spZuuiRsxrOVb6JLwg8Pu3H3yfCw8NBob8q85J42vJhzUjbV0o/Pt189D3dDg0NGQr3Sj0zbm0SdQVFSkVm/U1NTgxRdfREJCgsPCSkpK8PTTT6ufP/fcc4iJMXd7pM5b0eDQocY8JEACJGABApxwcMKhI0Pqxhq66ZG0FsNavon2cb847MYthd2w8NBI/HT8t2XCZyf21YSDurGGbnS+eXt5qBsaHDpa8pVudNrGPPoEbNfEpqamYvLkyU6veZVDSJ999lnk5uZi2rRpSExM1K/YpJw0OEwCy2JJgARIwGwCnHBwwqGjMerGv7rplfypOjy0ZcxBh923seAKvJc1BrtPdnTZxb6acFA3/tWNSyG4mYC6ocHhpmRUcl/pRqdtzKNPwLaCIyIiwuWqDNsKjvLycrXao0mTJvoVm5QzIAwOuabmgw8+wPbt29Xymfj4eMgeIDnkRA47Edepa9eu+N///V+kpaWZhIrFkgAJkIC1CHDCwQmHjiKpG9/rJjy4HNe3WI7BLd9GcuRhh9325ZE++CBrNLJOtTbctb6acFA3vteNYRFoJKRuaHBoyIYGhw60AMhT/wyOJ554Ar169XJ4tsZXX32Fv/zlL+jXrx8efvhhnsGh07/iEr3wwgv4+uuv1UmttqUw3377LaZMmQJxj2yPLKt55ZVXkJKSolMV85AACZBAQBHghIMTDh3BUje+0010yCncmPohBqW/i4Tw4w67a0XuQCw+NBKHy1Ld7lJOVDlRdVs0PvxNPMcb3403OjpwN4+vxht328X0nhPYtWsX/vCHP0Dm3oMGDVL/ydw6LCwMlZWVakvKkiVL1H9y7obcotKhQwfPKzahBMuv4FiwYAFef/11tGnTRl1Xc8UVVyjIf/rTn9SKjkceeQQXX3wx3nzzTSxfvhy333477rvvPhNQmVtkdXU1Dh48iI0bNyIrKwv33nuvWqni6JFVK7KCZdu2bZC9UEFBQWjevDl69+6Niy66CMHBwedkFW7r16+HOG8nTpxQq2Di4uLU6pe+ffs63G8lgl62bBn27dun2IeEhKiVMuLctWvXzq5zFwh1mdujLJ0EzCfAwJGBo47KqBvf6GZQ+nvqute4sCK7FZZWRWJl3i34MPsOFFboX/XqqwkHdeMb3eh80zp5qBsaY1bWjU7bmMczAjIvXL16tVpMICaHo0fMjYkTJ+K6666z5OoNabelDQ7bISZ79uxRKzMyMzMV619++QWPPfYYLr/8cvzxj39EaGgoCgsL1fYV2QckB59ERUV51ss+yC2mxv79+7Fu3Trs3LlTmQfyyMm1Dz30kEODQ4yQOXPmKPGJ2RAbG6vyylYeMTouueQSDBs2TP3M9pSWlmLevHnYvXu3SiPiFBPk5MmTyuhITk7GmDFj1L3G9Z8ff/wR77//vipfHLzo6Gi1asZmqtx4443nLGMKhLp80L2sggRMJ8AJByccOiKjbszVTc/klbir9WtoHmF/K0pxZRyW5QzDx7nDUVzp+d5lTlQ5UdUZB6gb6sbKutFpG/N4h0B2drY6GuLzzz8/w+iQueP111+vrodNT0/3TmUmlWJpg8PRia6yckGWxcgqjp49eyo0gXCi69l9uGrVKqxcuVL9tRzqIsuAxLwQk8aRwSFGwxtvvKEMkS5dumDEiBFq5YWYFDt27MC7776rDIi7774bHTv+djiZmChLly5V5sno0aPrhCmM58+fr+rt0aMHhgwZUufGifkxc+ZMHD16VHG+4YYblMkhVwht2LBBlSd1y4qZ+mefWL0uk74lFksCPifAiaq5E1VfdygnHIE94bgo8VuMav1vtI3dbfdFjlU0w5JDt2FF3mCUVUd6TV7UTWDrxmtCcLMg6oa6cVMyKrmvdKPTNubxPgGZX8svruWX6TIHDJQn4AwOWfXw8ssv45tvvlF/tm/fPmANjjVr1kBcsiuvvFKtTjl06JDajiOmgSODQ4wISSOGyP3334+kpKQ6rYnJIVtJvvzyS7VN5Y477lBmhYhTDmM9cOCAMkQuvfTSM/QpqzpkRYg4cxMmTKi7+3jz5s3K/BCXTkyM+qtipB9kRYhskZHtLX369KnrB6vXFSgfJ9tJAq4I0OCgweFKI/Z+Tt14VzdtY3dhdOt/oWvi93YLlhUbbx+4F5/kDtHpLpd5fDXhoG68qxuXHWtyAuqGBoeOxHylG522MQ8J2AhY2uCQiflzzz2nVivYtqjk5eXh0UcfVasc6l9NI+dETJo0CW3btsXTTz/t9P5eq3a/zbxwZnDI6gg53OWCCy5QKzHqb0OR95JVHHPnzlUHrY4fP15tKRFmshJDtqQ8+OCDZ5gikqe4uBgzZsxQt9GMGzdOnashz8KFC5WRdM0112DgwIHnYLPXlkCoy6r9z3aRgLsEOOHghMNdzUh66sY7umkRmYe7Ws3ENcmf2y2wvDoSS7OHq8NDT1VH63SVoTy+mnBQN97RjaFO9UEi6oYGh47MfKUbnbYxDwkEhMEhjZTtKGJuyCoCOVti69at6hwJOYRTVijIdgmZVL/66qvqgE5Z+TB06NCA7GEjBodsC1m7dq1D00FWgbz22mtqhYdtFYicYTJr1ix1zobN9KgPSLa0yKoLOURUDnKVrS+yQkMObpWDXGXVx2WXXXYO059//lmladWqFcaOHatMJavXFZDCYKNJwAEBTjg44dD5OKgbz3QTF3YCt2a8gZvTP3CIf2XuzVhw8F6PDg812re+mnBQN57pxmh/+ioddUODQ0drvtKNTtuYx3MCMo+T1ftyFEH9m0rtlVz/dlPPa/ZuCZZewSGvKgdpylYUmdTbHllh8Pzzz6tbQ6QjZEVHUVEROnfujD//+c9Obx/xLj7vlmbE4BDR/fTTT2dsC6nfCrkdZfr06WpbiphAsvVly5YtajtJ69at64yIs1t+drm2bS1yCKrN9Dg7j732Wr0u7/YYSyMB/xLghIMTDh0FUjd6uokILsPA9PcxpOV8RIeeslvINwVX4c19E5BTmqHTNVp5fDXhoG70dKPVqT7IRN3Q4NCRma90o9M25vGMwLfffospU6a4NDZstdDg8Iw3KioqlJMkk2cxNW666Sa1RUUeMTjkJpXu3burcyISExM9rM1/2WlwmG+m+K93WTMJeJ8AJxyccOioirpxXzd9U5fitszZaBpeYDfzzpMXYNaeR7DzZCedLvEoj68mHNSN+7rxqGNNzkzd0ODQkZivdKPTNubRJyCXWLzwwguQ8yFlTi3nPMbHxzstUI4+iIuLU0cgWO2x/AoOqwEzsz00OGhwmKmvQC37WHEtpi4vx7bsahSVWvMtmkQBv0sPwcT+EWgWG+SzRnLCwQmHjtioG+O6ubzZWoxsPRMtow/azXToVCbe2n8/vim4RqcrvJLHVxMO6sa4brzSsSYXQt3Q4NCRmK90o9M25tEnYLu5tKqqClOnTkWLFi30C7NAThocFugEWxNocNDgsJAcLdGUguJaTJhTivyTtZZoj6tGJMUF4bV7oyGGhy8eTjg44dDRGXXjWjfnxW3DuHb/wHlx2+0mlitf3z04Fitzzz2AW6dPPMnjqwkHdeNaN570o6/zUjc0OHQ05yvd6LSNefQJ2AyO1NRUTJ48OSAv66j/9pY1OMRBkgMuN23apG75kPt3L774YnV7SGhoqH4PWjgnDQ5rGRzff2//yj8LS6jBNW3B5jT8kHt6O1qgPJekncBtXXJ90tw/rOjok3q8XclLN+7wdpFnlEcuzvGSj30+wiUtKguj28zA5c3W2U10qioaiw/dhaXZI1BeE2mqjo0Wbvb3ZGsHdeNYN0b7ykrpqBvnvWE2H35PjvnLpRJ8fEvAtkVFLu6of0upb1vhvdosaXDITSByPeyuXbvOedOOHTvimWeeUdegNrTHiMFhu0Xl8ssvx7Bhw85B4OwWFTmfRK6JFbOo/uPqFpVBgwbh6quvPqcuZ7eoWLUudzRDg8MdWuak/cvqDjhZHmJO4SaVGhdRjWeuO3fsMqM6BkiccOjoiro5l1ooirBrz2r0Tf3YIdKPs4fjvay7cbLS+b5knT7xJI/ZEzEaHM57h98T+eh8v9QNDQ4d3ZiZR867lMs65GzLnj17mlmV6WVbzuAoKCjAU089pcwNueq0W7duSEtLQ05ODn744Qd1suuFF16oOkAONmlIjxGDY926dViyZIlayTJ69GiEhJw5+duxYwfmzp2rDCDblbDixs2cOVMdAiMGR1JS0hnYZIXMjBkzIMuTxo0bB7mlRp6FCxfim2++cXglrb22BEJdDUkzDf1duCTaeQ+Tj30+5ELdGB4bq0tQnjUX5dlvAzVldrOtPXI95h+4H4fLrPmLFV8tGed3xfHG8HdVLyF1Q93o6IZ5fE9AbiR9//338dFHH+F//ud/cOmllzptBA8ZdaOPli9frg43ERPjiSeeQHJycl1umTz/6U9/wr59+9T+IHurCtyoynJJjRgctjTh4eHqhFu5Vcb21NbWQlZ4iPEgJ+DKCo+goCB1Zezs2bNx4MAB9Xfys/rPzp07lSmSkJCABx54oO6Gms2bN6u7kMVgkitnY2Ji6rJVV1fjjTfegBgqN998M6699lr1s0Coy3IdzwY5JMDAiBNVnc+DuqFujOimIvttlB+chdqqQrvJt57oijl7H8be4g5GivNbGhocztGbzYfjDccbnY+futGhxjxmEbCdwZGVlWW4Cl4TaxCVTI5la4pMrGX/T6dO51639uOPP+Lxxx/HgAEDlLvUkB4jBofskRJjQUwJWcVx2223ITo6GmJuiNnw7rvvQtKMGTMG7du3r8MjpoeYH3K97siRI9GqVSv1MxG0mBhSt5gUwlVMEXlOnjypVn4cPXoUPXr0UEZGWFgYampq1LW9Up6YHmcbLVavqyFppqG/CwMABo46GqduqBtnBCqPfoqyfdNRW55jN9ne4vaYt/8B/Hj8zF8G6GjRF3nMnsDb3oHflf3eJBeONzrfOXWjQ415zCJAg8Mssr9OtidOnAg5v0GMjvorBmzVHj58GJMmTYK4Rg3hlNf6OI0YHJJeGMiKDBGjbFGRMzXE1Dh16pQyJ2TfVL9+/eqMCskjPxfzQ8wjSSNsZWmRmBhijgjPsWPHnsN8z549ylAR80nMDTFTZJuQ/H+pe/DgwZDzQOo/gVCXiTJm0V4kwACAgaOOnKgb6sYegeoT36N0zyuoKdlpF5BsQVlw4F6sOdJXR3Z+y0ODwzl6s/lwvOF4o/PxUzc61JiHBIwRsNQZHEauqDGSxtirWy+VUYNDWi4cVqxYgW3btimzQUwL2a7Su3dvXHTRRcq8OPsR42H9+vX46quvcOLECWVsyDkmXbt2Rd++fR1eCZSbm4tly5aprUFShhgbsm1FTBQ5r8O24uNsk8PqdVlPAWzR2QQYADBw1PkqqBvqpj6BmlO7UbZnGqoKN9gFExQaj4jMcej3xmAdufk9j9kTeNsL8ruy39XkwvFGZxCgbnSoMQ8JGCNAg8MYJ6YiARLwAwEGAAwcdWRH3VA3QqC2PA9l+6ej8shy+0CCIxCRficiMu4BQmJB3VA3HG90CFA3OtQ43uhQYx5fEKiqqsL27duxadMmyEUU6enp6ggDWckvj9zYKWdkynmQVn1ocFi1Z9guEiABTjhcaIABkn1A5NK4Jxy1VUUoP/ga5BBRR09Yi1sQ2eYhBIU1q0tC3TRu3ej+k0vdUDc62qFudKgxj9kEtmzZgr/+9a84cuRIXVVyOYXtWAi55VRuO5XjEOQMxtDQULObpFU+DQ4tbMxEAiTgCwIMABg46uiMummkuqkpV9e9yrWvqC62CyG06bWIbPt7BEedPmi7/kPdNFLd6Awy9fJQN9SNjoSoGx1qzGMmgb1796qLPAoKCtCxY0f13xdffKH+tBkcFRUV+Ne//qWOLrDyjaaWNDjkEEu5tcOeKyTnTaxZs0YdhmkvjZwpIVeh2jug1ExRsGwSIAHvE2AAwMBRR1XUTePTTeXhj1C2fwZqK47affmQuM6IbPcoQuK6OIRD3TQ+3eiMLzTG3KPG78o+L3JxT0dMbS4BOZfx1Vdfxccff4wHHngAQ4YMUec1yuUfqampZ1zsIWczyoUfYnw88cQTdVtXzG2he6Vb0uBw5w7es1/Xynfyutc1TE0CJMAAgBMOna+Aumk8uqk69iXK9v3/qDm11+5Ly0qNyDb/g9BmvVxKibppPLpxKQY3ElA31I0bcqlLSt3oUGMeswgUFRWp1RvyvPjii2jSpIm60MKewSGLDZ599lm1jWXq1KlISEgwq1na5VrK4CgpKcHChQvV1aW6D1dw6JJjPhKwHgEGAAwcdVRJ3TR83VQXb0PZnldQXfST3ZcNCk9CROZ4hKcOMywh6qbh68awGNxISN1QN27IhQaHDizmMZ2APTPDlcEhKzmmTZuGxMRE09vnbgWWMjjcbTzTkwAJNGwCDBwZOOoonLppuLqpKTuEsn3/QFX+F/ZfMiQaES3vRkTLkUBwpFvyoW4arm7cEoKbiakb6sZNyajk1I0ONeYxi4AsMnj66adV8c8995w66sGRwXH48GH84Q9/QNOmTevSmtUu3XJpcOiSYz4SIAHTCTAAYOCoIzLqpuHpqQdKRAAAIABJREFUJj6sEG8PeQMVuQsdvlx42m2IaDUeQaF6y2Wpm4anG3mjz5+M0RlGDOehbqgbw2Kpl5C60aHGPGYRkDM4/vOf/+CDDz5Q52r06tULhYWF52xRkStkZ86ciUWLFuHWW2/F+PHjERQUZFaztMsNKIND9vyUlpaqe3d5iKh2nzMjCQQMAQYADBx1xErdNBzdRIaUYXD6fNzS8h1EhpTbfbGw5n3VORtBEWk6cqnLQ900HN3UfxMaHPb71Wwutlr5XdnnTy4eDdfMbAKBvLw8PProo+psjUGDBuHaa6/Fyy+/jPT0dPzv//4v9u/fj7feegs///wzkpOT8dJLL0HOvrTiY2mDIz8/H0uXLsWqVasg0M9+UlJS0KdPHwwcOBBJSUlW5Ms2kQAJeECAAQAnHDryoW4ahm76py3CrRlzER9eaPeFQuIvRlS7RxEcc76OTM7JQ900DN2c/RZmT+SpG+pGZwCibnSoMY/ZBH755RdMmTJFmRyOHjmAVLazXHLJJWY3R7t8SxocsvxFlr68/vrrqK6udvlyISEhuPfeezF06FC7V8u6LIAJSIAELEmAAQADRx1hUjeBrZurkr7AXa3/g9SoHLsvEhzTAZFtHkFo4hU68nCYh7oJbN04aj0NDvtkzOZiq5XflX3+5OLV4ZuFeZHAqVOn1FaVFStWnLHAQHZP9O3bF7fffrvlFxZYzuCQPUDvvPMOZs+erbqqc+fOGDx4MDp16nSGeSEmyLZt2/Dhhx9i69atKu3w4cOV0SGGBx8SIIHAJ8AAgBMOHRVTN4Gpm87xP+LuNtPRPu4Xuy8QFJGCyNYTEJY8QEcWLvNQN4GpG1cda/ZEnrqhblxp0N7PqRsdasxDAsYIWM7gENPCdg+v/HnFFVc4PbxEDJGNGzfihRdeQHl5ufqza9euxt6eqUiABCxNgAEAA0cdgVI3gaWbVjF7Mbr1DFzc9Bu7DS+ujMMHh0bj4dFjdeRgOA91E1i6MdqxNDjskzKbi61Wflf2+ZOL0S+Y6UjAfQKWMjjErHj11VexZMkSTJgwQW05MXoyqyyjeeWVV3DzzTfj4YcfNpzPfWTMQQIk4CsCDAA44dDRGnUTGLppHnEYt7eahd4tPrXb4PKaCCzLHoqFh0bjVFUMb8Nw0K2cqDrXu9l8ON4Exnjj7r8l1I1/jTF3+4vpPSNguxL2oosuwu9//3unhdm7Utaz2r2f21IGhw1Ybm6uMitatmxp+I3lTt5JkyahefPmlr2T1/DLMCEJkIAiwMCRgaPOp0DdWFs3saEnMSxjHvqnLkJ4SIXdxq7K64cFB+7DsYrfDhDnhMO/Ew5+V/b5k4u1xxudf0MkD8cb/443uv3GfHoEdAwOyTNt2jQkJibqVWpiLksZHDa48r7uArOZI1aGbWI/smgSaJAEGDgycNQRNnVjTd2EB5djQNoiDMmYh7jQYruN3FhwBd7cPwGHTrU65+eccPh3wsHvigYHx2MdAtSN96ixJG8SkLnzwoULcfLkSZSVlWHNmjXq8FBXt6PIcRI7duzAhRdeaNlFBQ3G4LCZI3LA6NSpU5GQkOBNDbAsEiABPxBgQG3NiaqnUuBEtfFNVHu3+ERtR2keYf/qud0nz8fsvQ9je1EXh/KibhqfbjwdayQ/dUPd6OiIuvGvbnT6jHncI2CbO2dlZbmXEVAXejz22GO44YYb3M7riwyWMjgqKyvVIaHr16/Hiy++CNkHZPSRm1TkUNLu3bvjiSeeQFhYmNGsTEcCJGBRAjQ4aHDoSJO6sY5uLmn6NUa1molWsXvtNiqntCXm778f6/N7uuxqTjj8O+Hgd2WfP7lYZ7xxOYi4kYDjjX/HGze6ikk1Ceiu4EhLS1OXgKSkpGjWbH42Sxkc8rrLly9XKzAEnBgVcueuq0c6SIyRr7/+Wp3D0b9/f1dZ+HMSIIEAIMDAkYGjjkypG//rpn3cDoxt+youaHL6Gvezn+PlTfFu1hisyL3FcBdzwuHfCQe/Kxochj/WegmpG+pGRzfM41sC7pzB4duW6dVmOYPjxIkTePLJJ9Xeng4dOqgbUTp27Ijg4OBz3rCmpgY7d+7Ev/71L/z8888q3V//+lfEx8fr0WAuEiABSxFgYOT/iaoZguBEteFOVFOicjCy1b9xVfPVdl/yVHUUlmTfgY8O3Y6y6ki35EXdNFzduCUENxNTN9SNm5JRyakb/+pGp8+YR5+AzL+ff/55NZceO9bcK9n1W2k8p+UMDmn6vn37MGXKFBw6dEi9iZyn0bp1a7Rt27buzfbu3Yv9+/ejsLBQ/Z3cuCJ52rRpY/ztmZIESMDSBGhw0ODQESh143vdxIcV4rbMOeiXtthh5ctzhuC9g2NwolLvjCxOOPw74eB3ZZ8/ufh+vNH5d8HdPBxv/DveuNtfTE8C9QlY0uCQBp46dQrz58/H4sWLUV5e7rDX5JCT4cOHY+TIkYiOjmbvkgAJNCACDBwZOOrImbrxnW4iQ8rQM3kFxrSZjoiQMrsVrzvaG2/tfwCHyzzbr8sJh38nHPyuaHBwPNYhQN14jxpL8gWBqqoqFBcXo7a21m51OTk5yM/Px549ezBs2DBL7pywrMFhIyoHj8o2lM2bN+PYsWN1oJs2baqupznvvPN4oKgv1M46SMAPBBhQ+26i6svu5UQ18CeqyZF5GJD2Pq5vsRwxoSV2X2jria6Ys/dh7C3u4BV5UTeBrxuvCMHNQqgb6sZNyajk1I1/daPTZ/Xnjrt27cLGjRvV9ad33303IiPd2xLpSf2BmlcMDbnoY9q0aZAzOVw9GRkZKm1iYqKrpD7/ueUNDp8TYYUkQAKWIUCDgwaHjhipG/N0c2HCJvRP+wCXN1vnsJKDJa3x5v4H8f2xK3S6z2EeTjj8O+Hgd2WfP7mYN954dQBxszCON/4db9zsLsgvxLdv364unJAjDKqrq1URcsSBnClBg8M10Z9++kld8CE7J+SSjyZNmuDIkSOIi4tDbGysKuDo0aPq53J8xHXXXafYGrkQxHXt3k1Bg8O7PFkaCZCAFwkwcGTgqCMn6sb7urkh5WMMSP3A4XWvKvApb4EF+8fhv0du0uk2l3k44fDvhIPfFQ0Olx+pnQTUDXWjoxt388ixBjJBl0cm47LS/+DBgzQ4DIIUQ+jll1/G559/jgceeABDhgyBHDw6ceJEDBo0CEOHDlUl5eXl4U9/+pP633IoafPmzQ3W4NtkNDh8y5u1kQAJuEGAgZH3J6pu4DctKSeqgTFRTQwvwIC0D9A3ZSniwooc6mHvyQ74OGeEacaGrWLqJjB0Y9rAoVkwdUPd6EiHuvGvbtztMzmzUbZYXHXVVUhOTsbWrVsxb948GhwGQcqlHZMmTVKrNp577jm1KsN2dWx9g0OK+/HHH/H4448rE2T8+PEICgoyWIvvklnK4LBdUXP48GFtAi1atMBTTz1lyQNPtF+KGUmgkRKgwUGDQ0f61I1nujk/7mfcnP4+rm7+hdOCvs6/Bh9n34ZtRRfqdJPbeTjh8O+Eg9+Vff7k4tl44/ZA4KMMHG/8O9542s1btmyhweEGRJuZkZqaismTJ6stPba/69Onj7rMw/YUFRUpg0OeF198UZkiVnssZXDYQGZlZWlzsvKBJ9ovxYwk0EgJMHBk4KgjfepGTzc9k1fi5rQP0D5uh8MCSqpisCrvZizLGa62pPjy4YTDvxMOflc0OHS+d+qGutHRjad5aHC4R9BmWsj2nmeffRZRUVEoKSnB008/DVk88Nhjj0FuLpXH9vcyb+chowY4V1RUqCVFzq6FdVVMREQEOnfujPDwcFdJ+XMSIAGLE2BgpDdRtXi38nR6Bx1k9gTeVm3976pJ2AnclPohbkz9EE3DCxxKJ6e0JT7OHoEvDvdDeY1/TqM3mw/HG443OmMndUPdUDc6BMzNQ4PDPb6yvefVV1/FihUr8Mwzz+CKK65QW37k7zZs2ICXXnoJsohAnm3btqkVHO3atavbzuJebeanttQKDvNflzWQAAkEEgEGjgwcdfRK3bjWTauYPRiU/h56t/jEaeKfjl+KpTkjvH4jik6/0uCwT81sLvaMMZ3+81ces/lwvHE93vir7z2pl7rx73jjSd9JXhoc7hO0GRdVVVUYNmwYxo0bV3feRkpKCkaMGIGCggIsWbJEbV+RbStjxoxxvyIf5KDB4QPIrIIESECPAANHBo46yqFuHFOryv8c3214C53iNztMVF4TgdWH+2Jpzm3IPpWp0wWm5OGEw78TDn5X9vmTC/+d0hnwqBsdasbz0OAwzsqWUlZsiHkxffp09O/fH7///e8hZsdrr72GRYsWoaampq7Qjh07YsqUKbxFxX3MzEECJNDYCTAAYOCo8w1QN2dRqy5GRe4ilOe8i9ryPIdI88ub45PcoViZewuKq07feW+lhwYHDQ4dPVI31A11o0PAv7rxtMU0OPQJylWwJ0+eRIcOHVQhYmz88MMPWL16NeQikGuvvRa9e/dGdHS0fiUm5+QKDpMBs3gSIAF9Apyo0uDQUQ91c5paTelBVGS/hYrDy4CaMocofynqhI9zbsW6o711cPssDyeq/p1w8Luyz59c+O+UziBI3ehQM56HBodxVg0xJQ2OhtirfCcSaCAEGAAwcNSRcmPXTdWxdajIXoCqwg1O8a09cj0+zL4Te4tP/5bG6g8NDhocOhqlbqgb6kaHgH9142mLaXB4StBx/urqauzYsUNdCmLViz1ocJjX/yyZBEjAQwKNfaLqCh/52CfUKLnUlKIib4kyNmrKHF+1HhQaj/f3DsTy3GE4XtHMlcQs9XNOVP074WiU35WBL4BcaMQbkMk5SagbHWrG89DgMM7K3ZRlZWXqKtnc3FxeE+suPKYnARIgAQYADBx1voLGpJva8lyUZ7+NiryPgOoSh7iCo9shIv0OhKUMQWPi445+yIXjjTt6saWlbqgb6kaHgLl5aHCYx5cGh3lsWTIJkEAjIMDAkYGjjswbg26qCzcqY6Pq2JdOEYU2vQbh6XcgNOHyunSNgQ91o0OA440ONX5P1A11o0PA3Dw0OMzjS4PDPLYsmQRIoBEQYODIwFFH5g1ZN5V5i1Ge/Q5qTu12jCY4CuEpgxCefieCI1uek64h89HRiy0PuXC80dEPdUPdUDc6BMzNQ4PDPL40OMxjy5JJgAQaAQEGjgwcdWTe0HRTW5GPipx31FWvtVUnHCIJikhDRPrtCE8ZDITEOEzX0PjoaMReHnLheKOjJeqGuqFudAiYm4cGh3l8aXCYx5YlkwAJNAICDBwZOOrIvKHoprpoMypyFqDy6EqnGELiL0ZE+p0IbdbLEK6GwsfQy7qRiFw43rghl7qk1A11Q93oEGCeQCVAgyNQe47tJgESsAQBBo4MHHWEGOi6qTyyXN2GUl28zenrh7UYiIiWoxEc3dYtTIHOx62XdSMxuXC8cUMuNDgMwuJ3ZR8UuRgUEJNZjgANDst1CRtEAiQQSAQYAHDCoaPXQNRNk7ATeOe2j1GR8wFqKwscvnZQWDOEpw1HeOqtCApL0MHDW1QcUAtE3cirmH19rg0X+XCiqjPgUDfUjY5umMdcAjU1NTh58iTkT3ef8vJyvPLKK8jPz+c1se7CY3oSIAESYGBEg0PnKwgk3bSK2YNB6e+id4tPnb5qcGxHRKTdgbAWN+sgOSNPIPGp33CzJ/LkwvFG5+Oibqgb6kaHAPP4k8Dx48cxceJEZGVlaTcjIyODBoc2PWYkARJotAQYODJw1BF/IOjmyqQ1GJD2PjrFb3b6iqFJvRGRdidC4rvpoLCbJxD42Gs4DQ77EjCbi61W6sY+f3Lhv1M6gzN1o0ONebxFgAaHt0iyHBIgARJwkwADAAaObkpGJbeqbqJDS3BjyhL0S1uE5hGHHb9aSKy6CSUi/Q4ERaToIHCax6p8XL2o2RN5cuF440qD9n5O3VA31I0OAeYhAfMIBNXW1taaVzxLJgESIAF9AgwcGTjqqMdqukmNOoRb0t/BdckrERFS5vCVgqMyEZ52B8JTBgHBkTqvbiiP1fgYarQPzpogF443RrVYPx11Q91QNzoEmIcEzCNAg8M8tiyZBEjAQwIMHBk46kjIKrq5tOnXGJD6AS5qutHpa/x47DJ8nDscLz3QR+d13c5jFT7uNpwrOOwTM5uLrVbqxj5/cuG/U+6OZZKeutGhxjwkYIwADQ5jnJiKBEjADwQYADBw1JGdP3UTGVKG61ssU8ZGanS2w+aX10Rg9eG++Cj7DuSWtlTpOFF13ttm8/GnbnR0bstjNhcaHByHPdEnvysaY57oh3lJQIcADQ4dasxDAiTgEwIMjBhY6wjNH7pJjszDzWnvK3MjOvSUw2bnlzfHJ7lDsTL3FhRXxZ6RjhNVGhw6eqduqBvqRocAdaNDzVfjjU7bmIcEbARocFALJEACliXgj4mqN2D4KgAgH///ZuzChE0YkPYeujdb71Q6vxR1wsc5t2Ld0d4O01E3nHDojD/UDXVD3egQoG50qPlqvNFpG/OQAA0OaoAESMDyBDiBd95F5OMfgyM8uBw9kz9T17y2itnntJPWHrkeH2bfib3FHVx+b74KHKkb/+jGpQA0E1A3nKjqSIe6oW6srBudtjEPCdDgoAZIgAQsT4ATMRocOiI1SzeJ4QUYkPYB+qYsRVxYkcOmFVXEY2XeQCzPHYbjFc0MvwInHJxwGBZLvYTUDXVD3egQoG50qPlqvNFpG/OQAA0OaoAESMDyBMyaqJr94r4KAMjHfk96m4vchnJR4jcYkLbIqXRySlviw0N34rO8m7UkRt1wwqEjHOqGuqFudAhQNzrUfDXe6LSNeUiABgc1QAIkYHkC3p6o+uqFfRUAkI95BsfFTTfgqqT/okezNU4PDZUWbCy4Astyh+On45d5JDHqhhMOHQFRN9QNdaNDgLrRoear8UanbczjGwK1tbUoKSlBZGQkQkNDfVOpm7XwkFE3gTE5CZCA7whwAu+cNfl41+Do1vQbXNnsC1yetBZxocVO4ZdWReKLI/2xJPt2HClL8cpH4avAkbrxrm680vkeFELdcKKqIx/qhrqxsm502sY8viGwatUq/O1vf8Mll1yCZ555BjExMb6p2I1aaHC4AYtJSYAEfEuAEzEaHDqKc0c33RK/VaZGj6S1iA076bK6w6UpWJ47HKvybsap6miX6d1JwAkHJxzu6MWWlrqhbqgbHQLUjQ41X403Om1jHt8QWLRoEaZPn47WrVtj6tSpSEhI8E3FbtRCg8MNWExKAiTgWwLuTFR92zL/Bka22snHfj+44nKRmBpq+8lap4eF2ko/VtEMG/Kvxfr83vj5RFfTpOarwNEVH9Ne0MOCzeZDLjRUdSRK3VA31I0OAeYJVAKnTp3C2rVr0b59e7Rr186Sr0GDw5LdwkaRAAkIAQaODBx1vgR7uumauBFXNvsvrkj60lKmRv33M3sCT2OM35PO90TdUDfUjScE9Ix479fonRJ99e+Ud1rLUhorARocjbXn+d4kEAAEaHAwsNaRqU03FyZ+d9rUaPYlmoSfcFmUr1ZqOGqIrwJHfleccLj8GOwkoG6oG+pGhwB14z1qLIkEjBGgwWGME1ORAAn4gQADahoc7squuvBbLF65HJcnfYn4MNemxvHypthQ0BNfmbz9xMh70OBwTslsPhxvON4Y+U7PTkPdUDfUjQ4B5iEB8wjQ4DCPLUsmARLwkAADRwaORiRUXbgRlfmfoTL/C9RWHneZxUqmRv3Gmj2Bt9XF78q+RMiF443LwcNOAuqGuqFudAgwj5UIHD9+HBMnTkRWVpZbzQoODkbbtm0xevRoXHHFFZD/b4WHBocVeoFtIAESsEuAgSMDR0cEqk9sROXRVajM/zygTQ0aHMYHP7MNII43HG+Mq/G3lNQNdUPd6BBgHisR0DU4bO8gxsbQoUNx3333ITQ01O+vRoPD713ABpAACTgiwMCRgWN9AtUnvqtnahxz+eHYVmqsz++FrScucpne3wnMnsDb3o/flf2eJheONzpjAHVD3VA3OgSYx2oESkpK8MILLyA3NxePP/44kpKSzmlifn4+XnzxRcTFxeHRRx9FREQEvvzyS7z11lsoLi7G5MmTcfXVV/v91Whw+L0L2AASIAEaHHoaaAyBdfWJ7+uZGgUuQQWFNcPyA3Kla2CYGvVfiAaH8+41m09j+J5cfkBOEpAPjTEd/VA31I2ObpjH9wQWLFgA+U8MjE6dOjlswLZt25QBcscdd6j/5Pn666/xl7/8BT169MATTzyBsLAw379AvRppcPgVPysnARJwRoCBkXN9NFQ+1Sc2/XamRkW+y49ETI2wpOsR1rwPQuIv4fXCLog1VN24FAq5eISIuuFEVUdA1A11o6Mb5vEtAVm98fTTT6tKn3vuOcTExDhsgL20tr8rKirC1KlTkZCQ4NsXOKs2Ghx+xc/KSYAEaHDoa6AhBY7VJ3741dT4HLUapkZ9ig2Ji746HOckH044dHRF3VA31I0OAerGe9RYklkEbGdwJCcn49lnn0VUVJTDqkpLS9VWlCNHjmDatGlITExEWVmZyifbW2x/Z1ZbjZRLg8MIJaYhARLwCwEG1M6xBzqf6qIfUXlUbj9Z5bGpQYPD+Cca6Lox/qbupSSXhj3euKcG46mpG+rGuFp+S0nd6FBjHrMIyMoL2XYiZ2y88soryMzMdFjVwYMH1fkbckaHbGdp0qQJ3FkBYtY71C+XBocvKLMOEiABLQIMABpe4NixyVZM7bf2V1PjqEtdnL39xGUGgFtUXEDid2UfELk0vPFG3ohnt9jvV7O52Grld8Xxxsi/20zjXwK1tbX4z3/+g/feew8XXnihOkdDVnOc/ciqDTmIdPPmzbj11lsxfvx4BAUF4auvvlJncAwbNkzdpOLvhwaHv3uA9ZMACTgkwMCoYUw4zo/7GVc1/wJXJK1GUoRRU6M3wprfoM7UcPehbhqGbs5+C7MnZNQNdePuWCPpqRvqhrrRIcA8ViNw9OhRPPXUU9izZw9CQkLQoUMHdOzYEXIFrDy7d+/Gzz//jOrqarRr1w7PP/88mjdvrswOObdD8rz00kvIyMjw+6vR4PB7F7ABJEACjggwcAzcwPH8JttwZdLnuCJpDZpHHHEp8tMrNfRNjfoVUDeBqxtnLafBYZ+O2VxstfK7ss+fXDjeuPwHzk4C6kaHGvOYTUBWaLz88svYtGmT3arE7OjVq5dauWG7RlbO7/jHP/6Bm266Sd2iYoWHBocVeoFtIAESsEuAAUBgBY7nxYmp8QWubL7aoKnR9NfbT/RWatAY0xs4+F1xoqqjHOqGuqFudAhQN96jxpJ8QUC2q8hqjh9++EGt2pBHVmecd955avuKzdjwRVt066DBoUuO+UiABEwnwIDa+gZHh7jtuKrO1DjsUhOFFYlIbtXn1ytdL3WZXicBdWN93ej0q9krFagb6kZHl9QNdUPd6BBgHhIwjwANDvPYsmQSIAEPCTBwtGbg2D52O65q/l9cmfRfJEcaMzW+zu+Jrwt6YUthNx7656BbzZ7A26rld2W/A8jFmuONh/+McLzheKMlIbPHY443Wt3CTCYRkG0mf//733H11VfjyiuvRFxcnEk1+aZYGhy+4cxaSIAENAgwALDOhKN93A5laMh/LSLzXPamrNSob2rUz8DA0T4+s7nQ4LDO9+TyA3IjAXXjHJbZfPjvFL8rNz7XuqTUjQ415jGLgBgcEydORFZWljpU9IILLlA3olx++eWIjIw0q1rTyqXBYRpaFkwCJOApAQYA/g0c28X9giubfY6rklajRZRnpgYNDtdfg9kTMRoc/v2eXCtALwV1Q4NDRznUDXVjZd3otI159AlUVVXhu+++w/Lly9Wf5eXlqjA5e6N79+4YNGgQunXrhrCwMP1KfJiTBocPYbMqEiAB9wjQ4PD9hKxd7C91B4WmROa67DBnKzUcZTY7sKZufK8bl0LxQgLqxj5Es7nQGOP35Mnny/HYPj1y8URVzGsmATE7tm7dis8++wxr165FSUmJqi4iIgLXXXedMjvat2+P0NBQM5vhUdk0ODzCx8wkQAJmEmAAYE5gHRFShvSoLKREZiMlKhupEVloHpWHsKBKdIrf4rJLT1Y2wbqjvbGh4DpsLrzYZfqzE5g9IaNuzNGN2x3t5QzUDQ0OHUlRN9QNdaNDwL+68V6LWZInBGpqarBnzx5ldqxevRoFBQWquJiYGAwYMAB33323Jbew0ODwpNeZlwRIwFQCnKjqT1SjQ04hNToLqWJiRGYjNeoQUiIPqf+fGHHM7X6TlRobCq7F+vze6qBQTx5OOPwbOPK7ss+fXPTHG0/GA7PzcrzheKOjMerGv7rR6TPmMZeAnNOxdOlSzJ8/H7LKIyMjA9OmTUNiYqK5FWuUToNDAxqzkAAJ+IYAJxzOOd/ycq4yLFLFuIjORkrEIWVkyN81CT/hcSd509So3xgGjv4NHPld0eDQGRyoG+qGutEhQN14jxpL8iWB2tpaHD16FF999RWWLVuGffv2qerlXI4LL7wQw4cPx6WXXmrJrSo0OHypFNZFAiTgFgEG1EBtZQFqSg+hpvQgasqyUFOahZqybFSf2g9Un94X6a2nojocuWXp2HmyE9YdvUFr+4mRttDgoMFhRCdnp6FuqBvqRocAdaNDjeONf3Wj02fM4zkBm6mxcuVKrFixAjk5OapQuVmlbdu2GDp0aEBcI0uDw3Mt+LyEyspKzJ07F7t27XJYd0JCAh566CHEx8fXpZF869evV07ciRMnICKWe467du2Kvn37OtxDlZubW+fcSRni3KWlpaFfv35o164dgoKCzmlHINTl845jhW4TaCwGR21F/q/Gxa8GRmkWqpWhccgUEyOvLA25ZS2RW9oSuWUZyC1NR+6plsivSHa7j3QyMHD0b+DYWL4rd7UgnOCuAAAgAElEQVRJLs6JkY99PuRC3bg71kh66kaHGvOYRaCiogLvvfcelixZUnfOhtQl873BgwejZ8+eSEpKMqt6r5dLg8PrSM0vsKysDLNnz8b+/fsNGxylpaWYN28edu/erQwJORxG3LiTJ08qoyM5ORljxoxBs2bNzijzxx9/xPvvvw8xLORqoOjoaHV1kLRByrnxxhvRq1evM0yOQKjL/F5iDd4g0JACgNryvLoVGNWyCkOtxJCVGVlATZk3cJ1RxqGSTOQoEyMDOaUZOFyWjpzSljha3sLrdblbIA0OGhzuakbSUzfUDXWjQ4C60aHG8ca/utHpM+bRJyDna0ycOBFZWVlqLii/+O7fvz9SU1Pt/iJbvybf5KTB4RvOXq1FVl9Mnz4d1dXVePDBBw05auvWrVMHw8jKjtGjRyM9PV21SQQth8UcPHgQPXr0wJAhQ+qELObHzJkz1f4rce5uuOEGZXLIibobNmxQ5UVGRuK+++5TDp/tsXpdXu0MFmYqgUAzOFpE5qFF1CH8bfDRs1ZkHAJqK7zOKvuUrL5o+ZuRUdYSh0tb4nBZitfr8maBDBz9GzgG2ndlo0XdUDc64xB1Q91QNzoE/Ksb77WYJRkhIHNLmdddfvnlanW+/BLc1SPzQfllt72V/K7ymv1zGhxmEzah/Pz8fMyYMUNtFTl7G4q96mwrPg4cOIARI0aoA2HqP7KqY86cOWpVx4QJE5QJIs/mzZuV+SFmiJgYUVFRddnEXJEVIdu2bVMuX58+fdTPAqEuE7qERZpEwIoTsdQouVr19EGecrin7X+nR2eZQiE4MgPBUZn1/stASFQmgiLTucTVAXEr6saIOMyeiNnaQD72e4NcnKuUfKgbI+PY2WmoG+pGRzfMY00CtjM65NDR77//Hn/5y194i4o1uyrwWiWrLV5//XWkpKRg7NixLu8fzsvLUysxxI2zt+KjuLhYGSaymmPcuHHKuZNn4cKF+Oabb3DNNddg4MCB54CSlRqyV+uCCy5Qq0LEcAmEugKvxxtvi/0VGKVHH/z1etXfbiVRRkbU6cOWvP0ER7ZEcNTZRkYm5O+dPf7i4+n7mz2RJxdOVHU0St1QN9SNDgHqRocaxxsdaszjLwLyC2w5x/Htt9+uu02F18T6qzcaaL07duxQh4yef/75dcaCs1fds2cPZs2apc7ZGD9+vDpHo/4jZ2rImR5y/c+oUaPQpUsXtf3lzTffxPbt29Wqj8suu+ycKn7++WeVplWrVnVGi9XrsrIkjhXXYurycmzLrkZRqTVb2iQK+F16CCb2j0Cz2HMPl/V2q80MADJj9p1hYqREysqMbMg2EzMeWXEhKy+UkXHWqgzd+szko9smI/locNinZDYXW63UjX3+5MKJqpHx6+w01A11Q93oEGAeqxOQLSg7d+5Uv8xevXq1OoNRHvmFeefOnTFy5Eh069bN0HYWX78rt6j4mrgX6tuyZYvaHiLnXsTGxipjwnYIqJgTcvBnYmJiXU229K1bt3a44kO2ovz00091203qH2RqMz3ObrptJYmcw2HbKmP1uryA35QiCoprMWFOKfJP1ppSvrcLTYoLwmv3RkMMD4+e6hLU1lQANeV2/izHM++eRFhwOcKDKxAWUolw9b8rT/9dUBnCgk//3W9/ViA8qAJhwRVAkGOWGdH7ER92wqOm28t8pKyFOhPjsk5t1OqL4Og2CI6S1RmtvV6XFMjAmhNVHWFRN9QNdaNDgLrRocbxhrrR0Q3z+I+AnMG4atUqdcnE4cOH6xrSpEkTZWrI0QRyC6eVHxocVu4dB20T0cn9xI4eOUtDbkTJzMxUSaxuOvjSTLFqd//1o3J8/nOVz5t3hmEgJkJwxWnDIKgS4SFiHMj//9VQUGZC2WmzIbgS57eowJXtaxyaE7BrXFSgtqYcqLHoEhUDPSC3kOSUpiPv1ytW5YYSuWb10KlWdbn5m3jnIM3mw4DaOX/y4YTDwFB3ThLqhrqhbnQIUDfeo8aSzCJQVVWFH374QW1B2bp1q7pQQh6ZU8oq/k2bNqFjx46YPHmyy6MRzGqjO+XS4HCHlkXSyqEuy5cvVys4brnlFnWLihz6kp2drVZ2yFkaLVu2rDsYlAbHbytTLNKF5zRj+D9O4XiJd1dvXN5sLYZmvIWwIDEpKhAeIqsbTpsW0aGnrIrCEu0qKE86fTtJaUvklbXEodLWOFyWioMlbQy1z+wJvK0RnHAwcDQkyLMSUTfUDXWjQ4C60aHG8Ya60dEN85hPQOaOubm5ak4ph4YWFRWpSiMiItTNmoMGDVJbUWRFh1whK1fG0uAwv19Ygx0Ctm0jFRUVuOeee5TbRoNDz+AQI8lXzx9WdPR6VTekfIwJHV7yerkNpUCbiZFblo68skxlZshKjAMlbT1+xZdu3OFxGUYKMEM3Rur1NI3ZfMjFeQ+Rj30+5ELd6Ixt1A11Q93oEHCc55JLLvFugSztHAJiWvz5z39WKzPkkYsiLrzwQgwdOhQXX3zxGas05BfnNDgoIr8SqH846E033YTevXvT4Kh3tog7nRPoBkfP5JX4/fnPufPKPk9bg3DUIhS1QWGoRThq1P8+/Xfyv7fnJ6KiJhyVNRGorA5DZW0EyuV/14Shoiby1z8jUFkracJUutPpw+ul++3vKlS6cJRXR5r6rmZP4G2NZ2DNiaqOkKkb6oa60SFA3ehQ43hD3birGxoc7hJzP73NtMjKylLbUB555BFce+21CAsLO6cwGhzu82UOEwicfWCo7WYTOXhUromVg0nrP65uUZElSldfffU5LXV2i4pV6zIBt1eKNGMJ55VJq/HYBX9y2b6Sqhg16bcZA/JnhTIRTpsBNlPg9N+JsfDrn7WRuKdnLBAcDgRHIChI/gxHUHCEnT8jEGRLJ3+GxLhslyQwg4uhij1MxC0qzgGazYe6cc6ffOzzIRfqRmfop26oG+pGhwDz+JOArPRfvHgxPvroo7qDRM/emhIaGqqaSIPDnz3VSOqWczYWLFiAhIQE3HXXXYiKOvMaC3srOPLy8jBz5kx1jY8YHHJmR/2nuLgYM2bMUAIeN24c2rVrp368cOFCfPPNN7jmmmswcODAcwivW7dOXR10wQUX1F1XGwh1WVEqZgRI8WGFSI06VGdK/GZgnDYoyms8X8XAiap9NZnNxVarGbrxxfdhNh9y4YRDR8fUDXVD3egQoG50qHG80aHGPN4mYLsK9p133sH69esh80h5ZFXH9ddfj/79+6Np06aYNGkSz+DwNnyW9xsBmxlRWFiIe++9F23anHnoYX5+vjIzZG+V7QwO2y0lBw4cwLBhw9C9e/czkModx3PnzlWmyQMPPAC5BkiezZs3Q1aDyGGmUpeI3fbIB/DGG29gx44duPnmm9WyJnkCoS4r6on/0NnvFXJh4KjzvVI31A11o0OAutGhxvGGuqFudAgwj9UIyBxOTA65SWXfvn11zZP5n/xMtg7xkFGr9VoDaY+ceCsn3X755ZfKeBg1ahSaNWtWZy7IncVyqGjr1q0xduzYukNiZLXF0qVLlXkhdxi3anX6SktZtSEmhhxOKibFgAEDEBQUpH4mJomYJUePHlWn6YqRIXuzxO3bsGGDKk9Ef//996N58+Z1hK1elxWlwACJBoeOLqkb6oa60SFA3ehQ43hD3VA3OgSoG+9RY0m+IGC7mVNW6X/22Wd1t6tI3fKL9TvvvBNXXnmlpa+L5TWxvlCKl+soLS1V18Hu3r1bmRFxcXHqT1ndISsrxHQYM2YMMjMz62qurKzEu+++q1ZlSFpJI1tWxMQQIWdkZChDpP4qDcks53fISg1x7sTciI6OhpzZIf9fTtwdPHgwLr/88jPeMBDq8nKXeFwcA0cGADoiom6oG+pGhwB1o0ON4w11Q93oEKBuvEeNJfmaQFVVFX744Qe1qmPr1q3ql9zyyHkdcpmFHG1w9tzR1220Vx8NDiv0gkYbxESQq33WrFmDgoICZVKI0dGlSxf06tUL8fHx55QqeWTp0VdffYUTJ07U5enatSv69u3r0ImTO5Jl1YgsV5IyxNiQ1SP9+vVT53XYVnzUrzAQ6tLAbloWBo4MAHTERd1QN9SNDgHqRocaxxvqhrrRIUDdeI8aS/InAfml+KpVqyC7BQ4fPqx+OT5t2jTIxRJWe2hwWK1H2J5GSYCBIwMAHeFTN9QNdaNDgLrRocbxhrqhbnQIUDfeo8aSrEDAdjCp/NJczna090t1f7eTBoe/e4D1kwCvQ3WoAQbUzj8P8mHgqDOAUjfUDXWjQ4C60aHG8Ya60dEN85CAJwRocHhCj3lJwEsEGAAwANCREnVD3VA3OgSoGx1qHG+oG+pGhwB14z1qzkvS3R5vr1QpS26Y3LVrl8NK5fbJhx56yJIrGHzF3Kr10OCwas+wXY2KAANHBgA6gqduqBvqRocAdaNDjeMNdUPd6BCgbrxHzXFJZ1/AcPZlCsnJyeoCBtvNk67aJJcpzJ49G/v376fB4QqWBX9Og8OCncImNT4CDBwZAOionrqhbqgbHQLUjQ41jjfUDXWjQ4C68R41xyWtW7cOS5cuhayqGD16NNLT01Xi48ePY/78+Th48CB69OiBIUOG2L0c4eyS5TKG6dOnq9spH3zwQSQlJfniNViHlwjQ4PASSBZDAp4QYODIAEBHP9QNdUPd6BCgbnSocbyhbqgbHQLUjfeo2S/JttriwIEDGDFiBC699NIzEu7evRtz5sxR15lOmDBBmSCunvz8fMyYMUPdHMltKK5oWe/nNDis1ydsUSMkwMCRAYCO7Kkb6oa60SFA3ehQ43hD3VA3OgSoG+9Rs19SXl4eZs6cieDgYLurLYqLi5VZIas5xo0bh3bt2rlskqz4eP3115GSkoKxY8ciMjLSZR4msA4BGhzW6Qu2pBETYODIAEBH/tQNdUPd6BCgbnSocbyhbqgbHQLUjfeo2S9pz549mDVrFuScjfHjxyM6OvqMhOXl5eo8jX379mHUqFHo0qWLyybt2LFDHTJ6/vnnqy0vspKDT+AQoMEROH3FljZgAgwcGQDoyJu6oW6oGx0C1I0ONY431A11o0OAuvEeNfslbdmyBfPmzUPr1q0drraQczh++ukn9O3bF3369HHZJFuZaWlpiI2NVeaI3KwSFhamDJIbb7wRiYmJLsthAv8QoMHhH+6slQTOIMDAkQGAzidB3VA31I0OAepGhxrHG+qGutEhQN14j5rvDI5Vq1Zh5cqVDpsu53nIrSyZmZlmvx7L1yBAg0MDGrOQgLcJMHBkAKCjKeqGuqFudAhQNzrUON5QN9SNDgHqxnvUfGdwfP/991i+fDlkBcctt9yiblGpra1Fdna2Wi0i53m0bNkS9913H6Kiosx+RZbvJgEaHG4CY3ISMIMAA0cGADq6om6oG+pGhwB1o0ON4w11Q93oEKBuvEfNdwaHszbbDiCtqKjAPffcg44dO5r9iizfTQI0ONwExuQkYAYBBo4MAHR0Rd1QN9SNDgHqRocaxxvqhrrRIUDdeI+aNQyO6upqvPnmm9i+fTtuuukm9O7d2+xXZPluEqDB4SYwJicBMwgwcGQAoKMr6oa6oW50CFA3OtQ43lA31I0OAerGe9Tsl2S7RUUO/XzwwQfVoaD1H51bVFy12d1DS12Vx597lwANDu/yZGkkoEWAgSMDAB3hUDfUDXWjQ4C60aHG8Ya6oW50CFA33qNmv6S8vDzMnDkTwcHByuCQ8zLqP8XFxZgxY4Y6N2PcuHFo166d0ybJORsLFixAQkIC7rrrrnPO2OAKDrN71PPyaXB4zpAlkIDHBBg4MgDQERF1Q91QNzoEqBsdahxvqBvqRocAdeM9avZLKisrw+zZs3HgwAEMGzYM3bt3PyPhzp07MXfuXGVYPPDAA2jSpInTJtkMkcLCQtx7771o06bNGenz8/OVoXLy5EmewWF252qWT4NDExyzkYA3CTBwZACgoyfqhrqhbnQIUDc61DjeUDfUjQ4B6sZ71ByXtG7dOixdulSZFyNHjkSrVq1UYlm1IdtJ5GDQa6+9FgMGDEBQUJD6mWxdWbNmDZo2bYpu3bohJCRE/b3clrJs2TJ8+eWX6haVUaNGoVmzZupnYqa8//772LJlC1q3bo2xY8ciMjLSF6/IOtwgQIPDDVhMSgJmEWDgyABAR1vUDXVD3egQoG50qHG8oW6oGx0C1I33qDkuqbKyEu+++y42b96sDIyYmBi1ZUVWWYhhkZGRocwI+Xvb88UXX+DTTz9VBoWs1MjMzKz7WWlpqboOdvfu3aq8uLg49aes7pAtKlLOmDFjzsjji/dkHcYI0OAwxompSMBUAgwcGQDoCIy6oW6oGx0C1I0ONY431A11o0OAuvEeNeclicmxfv16fPXVVzhx4oQyNsSY6Nq1K/r27XvOSgtZ1TFnzhx1KKmczSFbWOo/Ut6mTZvUKo+CgoK68rp06YJevXohPj7eV6/GetwkQIPDTWBMTgJmEGDgyABAR1f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P2/9u4EWori3uN4gVFRZFNAUREUN+KCASQkuIAiRnCNmoACCYhsmnPMbnazmZg9JxIFBYwsxiUSJWgQJS5cREVZNKgossQFQUQEFETlnV+9U9e+Q8+dvsU0d7r62+e885LQ03fq07/pqf5PdRV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VcEC27ZtM3PnzjVVVVVmw4YNZvv27aZJkyamU6dOpk+fPqZRo0YV/O7//63RcaQD4BNSckNuyI2PALnxUeN6Q27IjY8AuSmfWu1HCuF+YFdZhf53KHCEfoYDb9/7779vJk2aZF5++WXToEED07hxY9OwYUOzceNGW+ho3bq1GTJkiNlvv/0qWoKOIx0An4CSG3JDbnwEyI2PGtcbckNufATITfnUih8plPuBXWGVh79BgSMPZzngNs6ZM8dMnz7dNG/e3AwePNgcdNBBtrXr1683U6ZMMatWrTLdu3c3F1xwgS2AVOpGx5EOgE82yQ25ITc+AuTGR43rDbkhNz4C5KZ8asWPFMr9wK6wysPfoMCRh7McaBu3bNliJkyYYFauXGkuvvhi07Vr1xot1aiOiRMn2lEdo0ePtkWQSt3oONIB8MkmuSE35MZHgNz4qHG9ITfkxkeA3JRPLf5IId0PpG2Vl+NT4MjLmQ6wnatXrzZjx461j6SMGjXKtGzZskYrN23aZG644QY7muOyyy4zHTp0qFgFOo50AHzCSW7IDbnxESA3Pmpcb8gNufERIDflU4s/Ukj3A2lb5eX4FDjycqYDbOeyZcvM+PHj7Twbw4cPN3vvvXeNVm7dutWO8Fi+fLkZNGiQOe644ypWgY4jHQCfcJIbckNufATIjY8a1xtyQ258BMhN+dTijxTS/UDaVnk5PgWOvJzpANv57LPP2glG27dvb4YOHRq7Worm4Vi0aJFdTaV3794Vq0DHkQ6ATzjJDbkhNz4C5MZHjesNuSE3PgLkpnxq8UcK6X4gbau8HJ8CR17OdIDtDOmCRseRDoDPR5TckBty4yNAbn4nvFQAACAASURBVHzUuN6QG3LjI0BuyqdGgSNty1COT4EjlDOZw3ZQ4Kj/k/7Q9xun+iboUNfOiw8dR58PILkhN+TGR4Dc+KhxvSE3Prmpy2tCuh+oS7vZt7gABQ7SkVmBtC9ohauyZBaKN44AAggggAACCCCAQAYE5s+fX6d3mfb9QJ3eDDtXhAAFjoo4DbwJH4G0L2gUOHzOCq9BAAEEEEAAAQQQQMBPgAKHnxuv+kSAAgdpyKyAmzW5RYsWdpnYffbZp0ZbsrSKSmZPAm8cAQQQQAABBBBAAIF6EuB+oJ7gK/jPUuCo4JPDW6tdgHWvSQgCCCCAAAIIIIAAAvkV4H4gv+e+WMspcJCJzAps2bLFTJgwwaxcudJceOGFplu3bjXasnTpUnPLLbeY5s2bm5EjR5qmTZtmtq28cQQQQAABBBBAAAEEEKgpwP0AiSgUoMBBJjItMGfOHDN9+nRbvBg4cKBp166dbc/69evNlClTzKpVq8wpp5xi+vXrZxo0aJDptvLmEUAAAQQQQAABBBBAoKYA9wMkIipAgYM8ZFpg27Zt5vbbbzeLFy+2BYzGjRubhg0bmo0bN5rt27ebtm3bmqFDh9r/nQ0BBBBAAAEEEEAAAQTCEuB+IKzzubOtocCxs4K8vt4FdFGbO3euqaqqMhs2bLCFjSZNmphOnTqZPn36mEaNGtX7e+QNIIAAAggggAACCCCAQDoC3A+k45rFo1LgyOJZ4z0jgAACCCCAAAIIIIAAAggggEANAQocBAIBBBBAAAEEEEAAAQQQQAABBDIvQIEj86eQBiCAAAIIIIAAAggggAACCCCAAAUOMoAAAggggAACCCCAAAIIIIAAApkXoMCR+VNIAxBAAAEEEEAAAQQQQAABBBBAgAIHGUAAAQQQQAABBBBAAAEEEEAAgcwLUODI/CmkAQgggAACCCCAAAIIIIAAAgggQIGDDCCQUQGt9/3SSy+Zp556ymzZssV85StfMY0aNSramjfeeMPMmDHDLF++3Oi1u+22mznwwAPNWWedZTp06GAaNGiQUYlP3nZhG9WmVq1amdNOO82ccMIJpmHDhju08eOPPzYLFy40s2fPNmvXrjXbt2+3jp/+9KfNmWeeaVq0aJF5FzWg2Pnv1auXbWuebQpPsHIwduxY8+6775o+ffqY3r175zI3uk7ccsst9jpTbGvevLm54oorTLNmzap3yctnyjV48+bN5oknnjDPPPOMWbdunWnSpMkOJm7fkG1WrVplbr75Zvt9lGQr/GyFbBP1WL9+vZk5c6ZZsmSJtUryPaXP4ty5c01VVZXZsGGD/Z5Szjp16mSvUbV99yc5F5Wwj9q0bNkyc//995vXX3/dfPTRR4naGKKNvnuee+45M2/ePHuOTz/99KKnyPdz45PDSsgJ7wGBJAIUOJIosQ8CFSKgL/Lnn3/ePP7442bFihW2A6Ctffv2ZujQoUU7ObqBv/POO21hY/fddzd777232bp1a3XnSjfyutHNapFDHaPHHnvMdoxk4tqo9r733nvWqEuXLuaiiy6yhR23ad9//OMf5umnn7YdRrnotZs2bbLHady4sRkyZIg55JBDKiQBdX8bhTbqCO+55542C7LROZfNhRdemDubOE2d90mTJtmbD21xBY485EZt183XhAkT7LUmaYEjLzby0GfrySefNPfee6/9PGnT9aNNmza24Kwb0OgWus1rr71mbrvtNvvdUtum66vsBg8ebIur2kK3cR4qFk6ZMsVee/VdtM8++1Rfi4t9T73//vv2mvTyyy/b67W+l1SQ3rhxo3Vs3bq1/Z7ab7/96v4FUSGvUDseeughM2vWrOofGfbYY4+SbQzJRkWN+fPn2/9ToVQmxb6DdrYPo2LkxIkTjYqzhTks1ieokKjwNhBIJECBIxETOyFQGQLqGC1atMi+GXWM9t13X6MvqtoKHOoE6ddo/Sp96qmnmjPOOMN2wlX1168D06dPt4WRyy+/3I7oyOKmjp++rNWmc845x3Tv3t12ANVB0K+qd911l/23iy++2HTt2rW6iS+88IL529/+Zm/4v/zlL5ujjz7adiB1Y6eC0LPPPmuOPPJIe7MisyxuGrGjX1XjbNT+22+/3d6QqI1qv9vyYBN3PnXDqqJXbZ3LvNjol+IxY8bYm89Ro0aZli1blvwI5MVG+fjPf/5jf4l3N6a6ttY24isvNrWFxF2P9t9/f/uds9dee9nd82Cjm/GbbrrJvPrqq+Yzn/mMLbjre0VZctdi7VP4PTVnzhz7Pa3RUioKHXTQQdZMv8CrT6A+gL7zLrjggsz+SOHOv9oll86dO9u26Kb/1ltvtW1UMWzQoEE1CvGh2Lhr7TvvvGPbrc+Hvpd1jouNIvT93KgYq37P0qVLzXHHHWfzpj5gNIdxfYKSF392QKCCBChwVNDJ4K0gUEpg2rRp9kuoR48e9lcbDWHULzu1FTgWL15sO0HqFEU7lPpb0V+ra/sSLfW+6vPf5aFfDTVKpVu3bnYkQnQkiv5dN6y6ce3YsaPtIOoXi+jrevbsafr27VujGe4xhQ8++MAMGzYss6M41HYNny9lc/LJJ9vikLa82BTm1p1z/e/6lVSP9RR+LvJk89Zbb5kbbrjBfl4KH0OJ+8znyUZD6HWzqmLoeeedZz772c/WenOZJ5ti3wfuWqzHKnWd1jUpT9eblStX2mKzijqjR4+2BYvopiKGRiLqkYRLL73U/pMbRaXXFhY+9O+uuK/rVdwx6/O7Oenfjn42TjnlFNOvX78anyV3XVbxR9/Fhx56aHA2KuT8/e9/t0UcFb90Pt0PWsX6Zr7XFPcomX7YGTFiRI3CtY6pR5kfffRR+1jvgAEDMls0S5o/9gtTgAJHmOeVVuVEQCMMShU43A1u9AY2yqNfQDTEOnrznyW+6DB6/bqjXyQKtzgnDZPWzZt+IbnsssvsPCTRLTr/gDqWJ554YpZYqm8c7r77bvvroEbvnHTSSTu04cEHHzQPPPBAjU51HmwKIVyxT4+A6eZLQ8k1Wqqwc5knG9cRPuCAA2p9BM5Z5sUmWjTVzciXvvSlGr8qx10o8mJT20VSRaFx48bZRwFHjhxpmjZtanfPi81///tfOxqhXbt2sZ8njajU9fqII44wX/3qV+3ojtWrV9sRmBqRGDeKqpRdFr609LiOcrFmzZrY7+LojfwXvvAFO6eWttBtShU4Sp37Yn2YUn0+9Rc095Ku+8OHD7efVzYEsiZAgSNrZ4z3i0BEoFSBQzdt6lDppq3YTXqpTlelg6vzow7Shx9+WD2HRuF7dl/o0V8k3K/T2rfY8HuNDFmwYEGtQ0Qr3ae296d8aKiqOjTnnntudQEkjzbu0RQV+lQo069pcQWOPNm4ju5RRx1VPfKptjzlxcbdWGg4efQXZWyKC0R/GS4cMZeX3LgbclnoxjH6SGi0aKbRQCqyatOkm+PHj7cjNuNuNvUogebJ0aM/xQr8lf4d5R7P0I8VxUZLxhXiQ7cpVeDw/dy4kULFfvTSI1QanaYRHklG7lV6vnh/+RSgwJHP806rAxEoVeBIMrrB/UqrZzBD/DLTrxjqAL7yyis1hvgmaXdcpyqE6Kgz/fbbbxu1T3OU6BEn/WLonofPm0300RQN2dXKO8U6l3mycdcX3Yhpzh+3ApN+WdZIqcJVhvJi4x410KSOKhxrcsQXX3zRThapXzs1f0DhyhZ5sSl2fdTNmEYi6NrjPmNu37zYqO2aCPuRRx6xcyxo3id9tvQYpP43zemix1Z0k+8mDC31HS/DUjfClf6dVWokgt5/3Hdx6Dalzqvv56bUcZMUnCo9U7w/BChwkAEEMixQ6gueAocxbhKywmHBvp2DDMelupPo2qC5SjTpqubeiC4zmCebwkdT3LwAFDg+uakolvnCVYbykht33dUqD5q81624JCetSqAbWd2gRm9U82JTLCvuBjVuLqA82SgrDz/8sF2W3K2848w0T1b//v1t8cNtpb7jQyhwREeaxs3BoX/XZNiaZys6P0noNqUKEb6fm1LHpcCR5V4e7726f7vdTRWPCQIIZE6g1Bd83gscWt5Sz5Jq0wgFjVTI26+G0VCr2KNfCrXpsR51sDVqQ7PWH3vssdWTifl2nDL3ATLGTj6reWrcoyluGWEKHMYun3zffffZX5k1kaZWUVGXQcuBau4fzV9z8MEHV09enJfc6Ob03//+t427bC655BL7CIE2jQbSiDEt8xidnyMvNnHXAE2geOONNxrdOMU90pMnG1no2qLRUIXLmetarEcF3Qoisiz1HR9CgUNtUPFCjwWq6B5dRUV9GD1SoaVTde2hwPHJJ8z3c0OBI4s9Fd5zXQUYwVFXMfZHoIIESnV+8lzgcMUNPaOsocCafyO6+XYOKuj079Rb0S/PuoFV51GFjugysXmxiXs0xaFS4Kg9Xi4jGl6v4qGWGM5LbtxoBC0Jq3kR3OMETsytbKFRUW5+n7zYxKXGjaI75phj7OogroiYt2KzVgFRwV3fTdEl2+Wgx54mT55sJ1yNfl+V+o4PpcChURpazl3fSdr0qJcKQPLQps+YJiGlwEGBY6c6Prw4NwIUOHJzqmloiAKlOj95LXDo11Mtx6d5Js444wxz+umn77DUWZ5vOKKfBf1CryHT0VV08mBT7NEUChzJrpTRYeVuZYM85EY6pebmcatCaFLJvBV/CtOjm3pNWKgVVLREt5bBLNzykhuNQrjzzjvNYYcdZldR0Q18dHOjGDQqyC3pXuo7PpQCh9qhorsM9PnSd7hWjpHV2WefbbTcvea6ia5qFbpNqZEWvp+bUsflEZVk34HsVdkCFDgq+/zw7hCoVaDUF3z0JiS6Skb0oFlfRaUQKFrcUGGjd+/etqNUuLkZyNWp0qR3WhKtcAt9FRW1NzqRpJulPw82LvdJn9LU5H+ahFejXbS8cN5zE3djlYfcqN26CZs6dao59NBD7Y2qVhuIbnGF5bzYFF5D3U19saVRtX9ebNz3ib6XNEFv4aZVecaMGWMnHVWBQ49/uZVCNFpIo4E02W90C2EVlVLdPLfcqUZGqUimkUDaQrcpVYjw/dy4VVSiq/VEzwGrqJRKJP+eBQEKHFk4S7xHBIoIlCpw6GWaX+CJJ54wxZYEK7Umepbw9cuplj3VEOAuXbrYpfYKh0O79pSaub3YGvJZ8lDnV881q8MiCz1GULi5DB1yyCH2+XgNq8+DjZZA1Wej2ObmKJGHbmCbNWtmH+PRM+IqcGj+icsuu8x06NChxiFCyI0apHk2dEOmwo4eK3Ar7LjGxo3gyENuktxYxY3gyItN9MNQbAWrws9cXmxK3bDG/XLulpZVkT5uOfNSdln6vir2XjX6Z9y4cXbEi36M0FxA2kK3KZWXUue+2HdRqT6fWx5cP/rELU0cQqZoQ/gCFDjCP8e0MGCBJAUODe3UF6WGveoGVisfRG9SVBDQF5qGgWoG86xu7vlmTd6m4oYmKitW3FAb9cu9buD0a2zczO163lcT4+mXen3Jyy9rW/QmtGfPnqZv3747NCHuEZU82JQ6l8U6l3mxcZ1n/aocNzGkW/Zz48aN1Y9h5MXGPXahIpAKh27lHZcpNweH5hFwN2R5sYl+rpYsWWJuvfVWs++++5qRI0eapk2bxn7s8mLjHm1SoVnF0sLvJ+clp9GjR9viohsNpDk64rK2dOlSO6+H9q3NuNT1rlL/Pfq9Xvg9HbpNqQKH7+fGPdqiVaAKl2zWMTXCQ0WQuBWPKjUnvC8ECgUocJAJBDIskKTAoRuQsWPH2tn9u3fvbgsZ+iVEN+7z5s2zX2YqehR+0WWJRb9UaIKyBQsW2JULVNwofL45rj0q7KjAo331muOOO87+Qq+Ok56Vlq+eGR80aFCtxZJKtnLPdaszE22jOjJqv5bf00iPAQMGmOOPP766KXmwqe281da5zION8jFjxgzz6KOP2uKePgNuMs3o50MrE+kxDbfMcB5slBu3+o5GtmjYvOYK0BZdRUXX2wsuuKB6/p+82MjBzXGjm/YkxfM82GgkguYj0QifwscnVSxTMUgjwwpz4yZpVeFj4MCBRo/7aNO+uk7phjWuSF/J30ul3pvyo0Kh+if6saFNmza20NqkSZMaLw3ZplSBQxA+nxv1l9TvUXFMc29pUlsVY6N9Au0zZMgQc/jhh5c6Vfw7AhUpQIGjIk8LbwqBZAJJChw6kp5V1Reabkzc0nS6qdV/169I559/vtHzmFnd3LKNKk6oWFPbyA0VLHTToU1f6Pfff79dOlX/OTpzuzpYeu5ZN2/7779/VmnsjYY6iY8//rhto3vkQh0YdbRlFjcRax5sfAscebHRr6daDlY3GsqJbi70/zW6Q7nSZ02dYD3e5La82Kj9esRJqz64a4ceI9i8ebP975qfQxOMRh/tyYuNsqCRdJroOTqKpbbPW15sVHBWUVn5cd/F+s8uN7qhVDExmhtdq/UajcZ033HKmn68kFvbtm3t91R0dGZWv7CmTZtmf1hwHmqHPkt6TC5uBFDINkkKHL6fmzfffNMuZ60imfpLmtsl2ifQKj9nnXXWDpOzZzVXvO/8CVDgyN85p8UBCSQtcKjJb7zxhv1FVh1PfZHpS02/zOpLTPMIqOOU1c0N/U3y/qPLzGl/N3O7iiT69dUVAVQI0URwKnJkfVObVOTSLPT6tU/nX51r3Zjql8Ri5z8PNsXObanOZV5slJVnnnnGFgE1ga+ypEKHRjv16tXLzk1SuOXFprCdcpBHjx49zOc///nYUWR5sNEN+x133GFH1NVlmHsebJQR3VzqWqxf3/Ujg757W7VqZefJ6ty5c2xu9DmcO3euqaqqMpqrw30O9X2mlUXcCKqsf1fpuqtCjoo1GqkiE40Si5so3LU1VJtS30Gu/b6fGxU3Zs6caTTKKprD0047zZxwwgm1mmc9Z7z/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jslMDdd99txowZY8455xxz1VVX7dSxKvHF7733nrnrrrvMv/71L7Nu3Tqz//77m1/96lemXbt2qbzdp556ylx99dWmW7du5ic/+Ylp1KiR/Ttr1641y5cvN0cffbRp2rRpKn+bgyKAAAIIIBCyAAWOkM8ubUMAAQQQqDcBVxRo3bq1+c1vfmPatm1b9L386U9/MtOnT6/YAkLIBY4tW7aYX/7yl2bu3Ln2/LRs2dK0aNHCfO9730tU4NDrZ8+ebWbMmGFeeukl89FHH5nGjRubrl27mgEDBpjDDz/cNGjQoMa5jytw6Di/+MUvzOOPP27OP/9887Wvfa3esssfRgABBBBAIKsCFDiyeuZ43wgggAACFS3gigJ6k2eeeab5xje+YT71qU/FvmcKHPV3KhcvXmy+853v2BETP/vZz+zoiaSbRltcc8015tVXX7Uvad68udlnn33sSIytW7eahg0bmksuucQMGjSoxrmPK3Bs377d3HLLLeb22283V1xxhS127ept2bJl5lvf+pZp1qyZ+eMf/2gLPWwIIIAAAghkSYACR5bOFu8VAQQQQCAzAtECh250f/jDH5pTTz2VAkeFnUF3nvr27WuLUIWjLYq93TfffNMWRlTc6NWrl7n88svtoy3aPvzwQ1NVVWVUuNq0aZO58sorzXnnnVd9qGKPqNQ3DQWO+j4D/H0EEEAAgZ0VoMCxs4K8HgEEEEAAgRiBaIFD/9ymTRvzu9/9zhxwwAE77M0IjvqLkM/jN3oMRSMc7r//fvO5z33OPs6ix1IKt5kzZ9pz3qFDB/PrX//ajvDQRoGj/s43fxkBBBBAIGwBChxhn19ahwACCCBQTwLuxtk98vDCCy+Yc8891z5+UPioSlyBQ3My/PSnPzVPPvmkvTk+8cQTa7Sk2K/t7u/q72gSywkTJph58+bZRyb2228/+8iERivsvvvu9n/XYxGvvPKKPfZhhx1mBg8ebG/aNerEbdEiwEUXXVTjmAceeKCda6J3795mjz322EH7448/NvPnzzeTJ082MtCjGJqPRMcpfE30xn/YsGHmpptuMs8884xth0bAuMk4i51SN1moCgurV682u+22mzniiCNsm4u1Ke5Ycd7R/TRqQ49y6O/99re/NUcddVTsW3r77bftfv/73//MddddZzp37lxrgcPlQOfui1/8Yo1j+jjqMZfhw4fXmEBVhZg+ffqYSy+9tPoRlMJiXPQPRy107hYuXGimTJli9GiPCj0q2mgES//+/e38JWwIIIAAAgjUpwAFjvrU528jgAACCAQr4G4adXOuAoBWy3j//ffNj370I9OjR48a7U6jwNGxY0ezatUq+7hEq1atzPr1683mzZvt39UklioW3HHHHWavvfayN7rReSMKH6lwbdGqInrk4p133jGaPPXdd9+tPqZuyEeMGFGjeKO/rSKFXq9HP/QabWvWrLE3xyeffLL59re/XT36wRU49H5VkNHxtRWuNhIXGhUdZLxixQqz55572jZv27bNtkvFgX79+pnRo0dXF0lUONGEnpoY9Nlnn7UTinbp0sUeWgWgQw89tGg2H3nkETtfx/HHH28nBo0bvaEX6+9r9ZkFCxbYIovmYtFWbARHsQKHr6MKL3JXYckVH9566y37HqIjT5yFzutjjz1mC1V6nEoZcRY6XypsTJo0yb5eviqSudzo3MpCo1XYEEAAAQQQqC8BChz1Jc/fRQABBBAIWiBa4FBRQ48z/PWvfzXt27e3S5C6m30hpFHg0AiMoUOHmgsvvNDesOomf9q0aebGG2+0/1lFgFGjRpmzzjrLFiU++OADW/CYOHGiHfUQfaTCtUXHVKFAowL23ntvexzdrGtfFT4K5xm55557zPXXX2+OPfZY+xhHtMChm+Hnn3/ejnAovPGXyTHHHGNGjhxZvZKJ/l6x+TE2btxofvzjH9tRBRoVohVINNmntpUrV9pihAof8lChIXocn0dUtKTsDTfcYG/+6zJvhwt8XQscO+OoIozmCtEjUtpU7JCVCl5aPUbFI7fVNgfHiy++aItRKnpEJ2PVedfjOg8//LA56aSTzA9+8IPYkTxBf9hpHAIIIIBAxQhQ4KiYU8EbQQABBBAISSBa4NDIAv0C/vOf/9wWBApHO6RR4DjttNPMd7/73RojKjSCQ0UIFQLiVnbRxJnf/OY37agMN3eEzklhW6KPiuixhalTp9rHVqI3uG4STo1a0bEOOeSQGqdXjzpcffXVtpChG2aNgnA3/nFFoNqyMWfOHPs4z5FHHmmuvfZauwpIdFuyZIn9W02aNLFL9h500EHV/+xT4NjZOVPqUuAot6PO1x/+8Adz33332QKXHhVKUuC49957zZ///OfYos7LL79six+svhLSFYy2IIAAAtkUoMCRzfPGu0YAAQQQqHCBuKKAu9HWIwca1aHHBLSlUeDQ/AtXXXVVDaXozW3cPA/6Vf/rX/+6ee2112rMGVGqCOB++VeR4ve//71dTURzh+jXfD2GotEbepwhurm/pblGVAA5+OCDvSbfVOFI82DMmjXLzm9SOHeF/mZ0PhONXoiuZlOqmg3LsgAACU1JREFUbXEx25UFjjQci7W5thEc7n2oUKXRN25ESIV/DHl7CCCAAAI5E6DAkbMTTnMRQAABBHaNQFyBIzraQY+B6BEBTfy5qwoc0WJKbQUOTYoZnVyyVBHAFSs2bNhQPfKjtokro2egadOm1a/xWV1EI0Q0Qubpp5+OnYzV/a2//OUv5p///OcOoxZKta2+CxxpOPoUODSqR4UkzdGhyVs18uaUU06xk99qotnopLS75hPGX0EAAQQQQGBHAQocpAIBBBBAAIEUBIo91hGdL0KPB2g+C918T58+3URHXezsKipxIzjqo8ChUR2axLTYprkyNEeEJvn0KXC44kphUabw7xW7qfcpcLjX7Io5ONzfKqejT4FDnpqn5cEHHzS33Xabef3116uJNWJn4MCBdnWWwhWCUvhocUgEEEAAAQSKClDgIBwIIIAAAgikIFDbvBWLFi2yj21ou+aaa8zcuXODLXAUK7TEkfsUOJKO4HCjZIYMGWJvxt3mU+CoyyoqM2bMsI/86HEkn2Vifd5fKUffAkf0nGmFG008Onv2bPPQQw/ZOWZcwU4jPNgQQAABBBCoDwEKHPWhzt9EAAEEEAheoNTEnOPHj7e/hB999NF2hIOWLM3qCA43yWR0Do6kRYBoEErdmMeFpj7m4NDyu1r9RaNs9NiGlmON295++227n0aXXHfddV4FjjQc61rg0KNVGnkka424KZxPRcvsar4VrXTj5lMJ/gNOAxFAAAEEKlKAAkdFnhbeFAIIIIBA1gVqK3CobZqv4vvf/75dttNthQUOTeaowkfhxJja/7nnnrMrg7Rs2dIu0+keAyn1i78byeAzB4fmW9DkqCpkuK3YKiqvvvqqvbl/55137Gt69OixwynVEqNawlb/p82nwKHXuVVUtBytVmTRainRrdyrqOhGX+Za+rdnz552tRrXhujfVXFC57BDhw41lt2tyyoqaTjWtcChQk5tWYybgyXrn1/ePwIIIIBANgUocGTzvPGuEUAAAQQqXKBUgUNvXytT6BGVrVu32tYUPs4xefJkM3HiRDuho5Z3bd26tVFBYcWKFfaGU/+/bdu2u6zAofeoeSe0vKh+rf/444/t4zVaetU9KqKlYrXpfbpRKppIVcWcTp06mQYNGtjX6SZfE5mqKKHHdXQ83wJHdF6T6PvT+1i5cqUteshq6NCh5pJLLrHvwW2lCkLFYqZRGZo7ZM2aNaZXr15m5MiRttikTavkVFVV2cljVcRRoUfL8rqtLgWONBxLFTg0QqNwaV/3Gi3hq4Kb5kzRpnOpeTm09Kz+Tee0efPmFf7p5O0hgAACCIQqQIEj1DNLuxBAAAEE6lUgSYFDIwHGjRtn7rrrrtgCx5tvvmlvovUrvuY1UIFDhQSNitDNtG7s9b/tqhEcHTt2NHo8Q++hVatW9uZdq2to0/KsI0aMqDHJpP7t+uuvNw888IDdR++5UaNG9nVqg1ZQUeGmS5cu9t99Cxx6rYy0mooKGXvuuad9f9u2bTNr1661N+GaAPPKK6+sMfpEr/MtcOi1moNCBSoVOVz7VBzQf9e51TkbNmyYtYlOvlmXAoeOW27HYm3W31HxYuHChdawWbNmtjij8xN9D1oxRb5qqzuX2j+69HG9fvj44wgggAACuRWgwJHbU0/DEUAAAQTSFEhS4NDfX7dunZ2/4KWXXtphBIf+XatV3HzzzWbevHl2pIdGQ5x99tnm9NNPt6/TtqsKHHqspVu3bmbChAnV70dLhA4YMKDoChoqLugxm6lTp9o26sZfv/Br1EP//v2rRz3sbIFDr3/vvfdssWjmzJlm9erVtsCg5Xg1akOTfMYtZbozBQ73N++55x4za9YsO9eG2qv2de/e3bocfPDBO8SsrgUOHaCcjrW1efny5Xb0xtKlS20B49prrzUnnHCCbUPce9DjSl27drWjY+LamuZnjGMjgAACCCBQKECBg0wggAACCCCAAAIIIIAAAggggEDmBShwZP4U0gAEEEAAAQQQQAABBBBAAAEEEKDAQQYQQAABBBBAAAEEEEAAAQQQQCDzAhQ4Mn8KaQACCCCAAAIIIIAAAggggAACCFDgIAMIIIAAAggggAACCCCAAAIIIJB5AQocmT+FNAABBBBAAAEEEEAAAQQQQAABBChwkAEEEEAAAQQQQAABBBBAAAEEEMi8AAWOzJ9CGoAAAggggAACCCCAAAIIIIAAAhQ4yAACCCCAAAIIIIAAAggggAACCGRegAJH5k8hDUAAAQQQQAABBBBAAAEEEEAAAQocZAABBBBAAAEEEEAAAQQQQAABBDIvQIEj86eQBiCAAAIIIIAAAggggAACCCCAAAUOMoAAAggggAACCCCAAAIIIIAAApkXoMCR+VNIAxBAAAEEEEAAAQQQQAABBBBAgAIHGUAAAQQQQAABBBBAAAEEEEAAgcwLUODI/CmkAQgggAACCCCAAAIIIIAAAgggQIGDDCCAAAIIIIAAAggggAACCCCAQOYFKHBk/hTSAAQQQAABBBBAAAEEEEAAAQQQoMBBBhBAAAEEEEAAAQQQQAABBBBAIPMCFDgyfwppAAIIIIAAAggggAACCCCAAAIIUOAgAwgggAACCCCAAAIIIIAAAgggkHkBChyZP4U0AAEEEEAAAQQQQAABBBBAAAEEKHCQAQQQQAABBBBAAAEEEEAAAQQQyLwABY7Mn0IagAACCCCAAAIIIIAAAggggAACFDjIAAIIIIAAAggggAACCCCAAAIIZF6AAkfmTyENQAABBBBAAAEEEEAAAQQQQAABChxkAAEEEEAAAQQQQAABBBBAAAEEMi9AgSPzp5AGIIAAAggggAACCCCAAAIIIIAABQ4ygAACCCCAAAIIIIAAAggggAACmRegwJH5U0gDEEAAAQQQQAABBBBAAAEEEECAAgcZQAABBBBAAAEEEEAAAQQQQACBzAtQ4Mj8KaQBCCCAAAIIIIAAAggggAACCCBAgYMMIIAAAggggAACCCCAAAIIIIBA5gUocGT+FNIABBBAAAEEEEAAAQQQQAABBBCgwEEGEEAAAQQQQAABBBBAAAEEEEAg8wIUODJ/CmkAAggggAACCCCAAAIIIIAAAghQ4CADCCCAAAIIIIAAAggggAACCCCQeQEKHJk/hTQAAQQQQAABBBBAAAEEEEAAAQT+D/23531vBHl3AAAAAElFTkSuQmCC"/>
          <p:cNvSpPr/>
          <p:nvPr/>
        </p:nvSpPr>
        <p:spPr>
          <a:xfrm>
            <a:off x="44196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29" name="Google Shape;229;p47"/>
          <p:cNvPicPr preferRelativeResize="0"/>
          <p:nvPr/>
        </p:nvPicPr>
        <p:blipFill>
          <a:blip r:embed="rId4">
            <a:alphaModFix/>
          </a:blip>
          <a:stretch>
            <a:fillRect/>
          </a:stretch>
        </p:blipFill>
        <p:spPr>
          <a:xfrm>
            <a:off x="4876800" y="1709500"/>
            <a:ext cx="3808425" cy="2186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8"/>
          <p:cNvSpPr txBox="1">
            <a:spLocks noGrp="1"/>
          </p:cNvSpPr>
          <p:nvPr>
            <p:ph type="title"/>
          </p:nvPr>
        </p:nvSpPr>
        <p:spPr>
          <a:xfrm>
            <a:off x="285750" y="228600"/>
            <a:ext cx="8572500" cy="36933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Font typeface="Arial"/>
              <a:buNone/>
            </a:pPr>
            <a:r>
              <a:rPr lang="en" sz="2400"/>
              <a:t>Test Methodology - Sysbench</a:t>
            </a:r>
            <a:endParaRPr sz="2000"/>
          </a:p>
        </p:txBody>
      </p:sp>
      <p:sp>
        <p:nvSpPr>
          <p:cNvPr id="235" name="Google Shape;235;p48"/>
          <p:cNvSpPr txBox="1"/>
          <p:nvPr/>
        </p:nvSpPr>
        <p:spPr>
          <a:xfrm>
            <a:off x="468600" y="795496"/>
            <a:ext cx="6290100" cy="3925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a:t>Configuration</a:t>
            </a:r>
            <a:endParaRPr b="1"/>
          </a:p>
          <a:p>
            <a:pPr marL="800100" lvl="1" indent="-317500" algn="l" rtl="0">
              <a:spcBef>
                <a:spcPts val="0"/>
              </a:spcBef>
              <a:spcAft>
                <a:spcPts val="0"/>
              </a:spcAft>
              <a:buSzPts val="1400"/>
              <a:buChar char="○"/>
            </a:pPr>
            <a:r>
              <a:rPr lang="en"/>
              <a:t>PostgreSQL configured to run bare-metal</a:t>
            </a:r>
            <a:endParaRPr/>
          </a:p>
          <a:p>
            <a:pPr marL="800100" lvl="1" indent="-317500" algn="l" rtl="0">
              <a:spcBef>
                <a:spcPts val="0"/>
              </a:spcBef>
              <a:spcAft>
                <a:spcPts val="0"/>
              </a:spcAft>
              <a:buSzPts val="1400"/>
              <a:buChar char="○"/>
            </a:pPr>
            <a:r>
              <a:rPr lang="en"/>
              <a:t>PostgreSQL configured with 25GB shared buffers</a:t>
            </a:r>
            <a:endParaRPr/>
          </a:p>
          <a:p>
            <a:pPr marL="800100" lvl="1" indent="-317500" algn="l" rtl="0">
              <a:spcBef>
                <a:spcPts val="0"/>
              </a:spcBef>
              <a:spcAft>
                <a:spcPts val="0"/>
              </a:spcAft>
              <a:buSzPts val="1400"/>
              <a:buChar char="○"/>
            </a:pPr>
            <a:r>
              <a:rPr lang="en"/>
              <a:t>250GB krbd volumes for data</a:t>
            </a:r>
            <a:endParaRPr/>
          </a:p>
          <a:p>
            <a:pPr marL="800100" lvl="1" indent="-317500" algn="l" rtl="0">
              <a:spcBef>
                <a:spcPts val="0"/>
              </a:spcBef>
              <a:spcAft>
                <a:spcPts val="0"/>
              </a:spcAft>
              <a:buSzPts val="1400"/>
              <a:buChar char="○"/>
            </a:pPr>
            <a:r>
              <a:rPr lang="en"/>
              <a:t>Sysbench configured to run bare-metal</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b="1"/>
              <a:t>Prepare x50</a:t>
            </a:r>
            <a:endParaRPr b="1"/>
          </a:p>
          <a:p>
            <a:pPr marL="800100" lvl="1" indent="-317500" algn="l" rtl="0">
              <a:spcBef>
                <a:spcPts val="0"/>
              </a:spcBef>
              <a:spcAft>
                <a:spcPts val="0"/>
              </a:spcAft>
              <a:buSzPts val="1400"/>
              <a:buChar char="○"/>
            </a:pPr>
            <a:r>
              <a:rPr lang="en"/>
              <a:t>Populate 14,000,000 records in 32 tables</a:t>
            </a:r>
            <a:endParaRPr/>
          </a:p>
          <a:p>
            <a:pPr marL="0" lvl="0" indent="0" algn="l" rtl="0">
              <a:spcBef>
                <a:spcPts val="0"/>
              </a:spcBef>
              <a:spcAft>
                <a:spcPts val="0"/>
              </a:spcAft>
              <a:buNone/>
            </a:pPr>
            <a:endParaRPr/>
          </a:p>
          <a:p>
            <a:pPr marL="457200" lvl="0" indent="-317500" algn="l" rtl="0">
              <a:spcBef>
                <a:spcPts val="0"/>
              </a:spcBef>
              <a:spcAft>
                <a:spcPts val="0"/>
              </a:spcAft>
              <a:buClr>
                <a:schemeClr val="lt2"/>
              </a:buClr>
              <a:buSzPts val="1400"/>
              <a:buChar char="●"/>
            </a:pPr>
            <a:r>
              <a:rPr lang="en" b="1">
                <a:solidFill>
                  <a:schemeClr val="lt2"/>
                </a:solidFill>
              </a:rPr>
              <a:t>Each Run x50</a:t>
            </a:r>
            <a:endParaRPr b="1">
              <a:solidFill>
                <a:schemeClr val="lt2"/>
              </a:solidFill>
            </a:endParaRPr>
          </a:p>
          <a:p>
            <a:pPr marL="800100" marR="0" lvl="1" indent="-317500" algn="l" rtl="0">
              <a:lnSpc>
                <a:spcPct val="100000"/>
              </a:lnSpc>
              <a:spcBef>
                <a:spcPts val="0"/>
              </a:spcBef>
              <a:spcAft>
                <a:spcPts val="0"/>
              </a:spcAft>
              <a:buSzPts val="1400"/>
              <a:buChar char="○"/>
            </a:pPr>
            <a:r>
              <a:rPr lang="en"/>
              <a:t>5 minutes ramp (warmup) time</a:t>
            </a:r>
            <a:endParaRPr/>
          </a:p>
          <a:p>
            <a:pPr marL="800100" marR="0" lvl="1" indent="-317500" algn="l" rtl="0">
              <a:lnSpc>
                <a:spcPct val="100000"/>
              </a:lnSpc>
              <a:spcBef>
                <a:spcPts val="0"/>
              </a:spcBef>
              <a:spcAft>
                <a:spcPts val="0"/>
              </a:spcAft>
              <a:buSzPts val="1400"/>
              <a:buChar char="○"/>
            </a:pPr>
            <a:r>
              <a:rPr lang="en"/>
              <a:t>5 minutes run time (data collection)</a:t>
            </a:r>
            <a:endParaRPr/>
          </a:p>
          <a:p>
            <a:pPr marL="800100" marR="0" lvl="1" indent="-317500" algn="l" rtl="0">
              <a:lnSpc>
                <a:spcPct val="100000"/>
              </a:lnSpc>
              <a:spcBef>
                <a:spcPts val="0"/>
              </a:spcBef>
              <a:spcAft>
                <a:spcPts val="0"/>
              </a:spcAft>
              <a:buSzPts val="1400"/>
              <a:buChar char="○"/>
            </a:pPr>
            <a:r>
              <a:rPr lang="en"/>
              <a:t>Clear Ceph node caches between each test run:</a:t>
            </a:r>
            <a:endParaRPr/>
          </a:p>
          <a:p>
            <a:pPr marL="800100" marR="0" lvl="1" indent="-317500" algn="l" rtl="0">
              <a:lnSpc>
                <a:spcPct val="100000"/>
              </a:lnSpc>
              <a:spcBef>
                <a:spcPts val="0"/>
              </a:spcBef>
              <a:spcAft>
                <a:spcPts val="0"/>
              </a:spcAft>
              <a:buSzPts val="1400"/>
              <a:buChar char="○"/>
            </a:pPr>
            <a:r>
              <a:rPr lang="en"/>
              <a:t>Drop Linux system caches</a:t>
            </a:r>
            <a:endParaRPr/>
          </a:p>
          <a:p>
            <a:pPr marL="800100" marR="0" lvl="1" indent="-317500" algn="l" rtl="0">
              <a:lnSpc>
                <a:spcPct val="100000"/>
              </a:lnSpc>
              <a:spcBef>
                <a:spcPts val="0"/>
              </a:spcBef>
              <a:spcAft>
                <a:spcPts val="0"/>
              </a:spcAft>
              <a:buSzPts val="1400"/>
              <a:buChar char="○"/>
            </a:pPr>
            <a:r>
              <a:rPr lang="en"/>
              <a:t>Restart all OSDs</a:t>
            </a:r>
            <a:endParaRPr/>
          </a:p>
          <a:p>
            <a:pPr marL="800100" marR="0" lvl="1" indent="-317500" algn="l" rtl="0">
              <a:lnSpc>
                <a:spcPct val="100000"/>
              </a:lnSpc>
              <a:spcBef>
                <a:spcPts val="0"/>
              </a:spcBef>
              <a:spcAft>
                <a:spcPts val="0"/>
              </a:spcAft>
              <a:buSzPts val="1400"/>
              <a:buChar char="○"/>
            </a:pPr>
            <a:r>
              <a:rPr lang="en"/>
              <a:t>Programmatically start all sysbench processes concurrently</a:t>
            </a:r>
            <a:endParaRPr/>
          </a:p>
          <a:p>
            <a:pPr marL="800100" marR="0" lvl="1" indent="-317500" algn="l" rtl="0">
              <a:lnSpc>
                <a:spcPct val="100000"/>
              </a:lnSpc>
              <a:spcBef>
                <a:spcPts val="0"/>
              </a:spcBef>
              <a:spcAft>
                <a:spcPts val="0"/>
              </a:spcAft>
              <a:buSzPts val="1400"/>
              <a:buChar char="○"/>
            </a:pPr>
            <a:r>
              <a:rPr lang="en"/>
              <a:t>Run 1 sysbench process for each database server instance (50)</a:t>
            </a:r>
            <a:endParaRPr/>
          </a:p>
          <a:p>
            <a:pPr marL="800100" marR="0" lvl="1" indent="-317500" algn="l" rtl="0">
              <a:lnSpc>
                <a:spcPct val="100000"/>
              </a:lnSpc>
              <a:spcBef>
                <a:spcPts val="0"/>
              </a:spcBef>
              <a:spcAft>
                <a:spcPts val="0"/>
              </a:spcAft>
              <a:buSzPts val="1400"/>
              <a:buChar char="○"/>
            </a:pPr>
            <a:r>
              <a:rPr lang="en"/>
              <a:t>Run sysbench on same node as DB it’s paired with</a:t>
            </a:r>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9"/>
          <p:cNvSpPr txBox="1">
            <a:spLocks noGrp="1"/>
          </p:cNvSpPr>
          <p:nvPr>
            <p:ph type="title"/>
          </p:nvPr>
        </p:nvSpPr>
        <p:spPr>
          <a:xfrm>
            <a:off x="285750" y="228600"/>
            <a:ext cx="8572500" cy="38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Performance Results - 100% Read</a:t>
            </a:r>
            <a:endParaRPr/>
          </a:p>
        </p:txBody>
      </p:sp>
      <p:pic>
        <p:nvPicPr>
          <p:cNvPr id="241" name="Google Shape;241;p49" title="Chart"/>
          <p:cNvPicPr preferRelativeResize="0"/>
          <p:nvPr/>
        </p:nvPicPr>
        <p:blipFill>
          <a:blip r:embed="rId3">
            <a:alphaModFix/>
          </a:blip>
          <a:stretch>
            <a:fillRect/>
          </a:stretch>
        </p:blipFill>
        <p:spPr>
          <a:xfrm>
            <a:off x="1187125" y="1110450"/>
            <a:ext cx="5466375" cy="33800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0"/>
          <p:cNvSpPr txBox="1">
            <a:spLocks noGrp="1"/>
          </p:cNvSpPr>
          <p:nvPr>
            <p:ph type="title"/>
          </p:nvPr>
        </p:nvSpPr>
        <p:spPr>
          <a:xfrm>
            <a:off x="285750" y="228600"/>
            <a:ext cx="8572500" cy="38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Performance Results - 100% Write</a:t>
            </a:r>
            <a:endParaRPr/>
          </a:p>
        </p:txBody>
      </p:sp>
      <p:pic>
        <p:nvPicPr>
          <p:cNvPr id="247" name="Google Shape;247;p50" title="Chart"/>
          <p:cNvPicPr preferRelativeResize="0"/>
          <p:nvPr/>
        </p:nvPicPr>
        <p:blipFill>
          <a:blip r:embed="rId3">
            <a:alphaModFix/>
          </a:blip>
          <a:stretch>
            <a:fillRect/>
          </a:stretch>
        </p:blipFill>
        <p:spPr>
          <a:xfrm>
            <a:off x="1167025" y="949725"/>
            <a:ext cx="6106200" cy="36265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1"/>
          <p:cNvSpPr txBox="1">
            <a:spLocks noGrp="1"/>
          </p:cNvSpPr>
          <p:nvPr>
            <p:ph type="title"/>
          </p:nvPr>
        </p:nvSpPr>
        <p:spPr>
          <a:xfrm>
            <a:off x="285750" y="228600"/>
            <a:ext cx="8572500" cy="38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Performance Results - Mixed 70/30 (R/W)</a:t>
            </a:r>
            <a:endParaRPr/>
          </a:p>
        </p:txBody>
      </p:sp>
      <p:pic>
        <p:nvPicPr>
          <p:cNvPr id="253" name="Google Shape;253;p51" title="Chart"/>
          <p:cNvPicPr preferRelativeResize="0"/>
          <p:nvPr/>
        </p:nvPicPr>
        <p:blipFill>
          <a:blip r:embed="rId3">
            <a:alphaModFix/>
          </a:blip>
          <a:stretch>
            <a:fillRect/>
          </a:stretch>
        </p:blipFill>
        <p:spPr>
          <a:xfrm>
            <a:off x="1237350" y="1010000"/>
            <a:ext cx="6216726" cy="35910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2"/>
          <p:cNvSpPr txBox="1">
            <a:spLocks noGrp="1"/>
          </p:cNvSpPr>
          <p:nvPr>
            <p:ph type="title"/>
          </p:nvPr>
        </p:nvSpPr>
        <p:spPr>
          <a:xfrm>
            <a:off x="285750" y="228600"/>
            <a:ext cx="8572500" cy="38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Observations, Recommendations</a:t>
            </a:r>
            <a:endParaRPr/>
          </a:p>
        </p:txBody>
      </p:sp>
      <p:sp>
        <p:nvSpPr>
          <p:cNvPr id="259" name="Google Shape;259;p52"/>
          <p:cNvSpPr txBox="1"/>
          <p:nvPr/>
        </p:nvSpPr>
        <p:spPr>
          <a:xfrm>
            <a:off x="393075" y="1227245"/>
            <a:ext cx="7914900" cy="2927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dirty="0"/>
              <a:t>Ceph is only getting better</a:t>
            </a:r>
            <a:endParaRPr sz="1600" dirty="0"/>
          </a:p>
          <a:p>
            <a:pPr marL="1371600" lvl="1" indent="-330200" algn="l" rtl="0">
              <a:spcBef>
                <a:spcPts val="0"/>
              </a:spcBef>
              <a:spcAft>
                <a:spcPts val="0"/>
              </a:spcAft>
              <a:buSzPts val="1600"/>
              <a:buChar char="○"/>
            </a:pPr>
            <a:r>
              <a:rPr lang="en" sz="1600" dirty="0"/>
              <a:t>FileStore to BlueStore</a:t>
            </a:r>
            <a:endParaRPr sz="1600" dirty="0"/>
          </a:p>
          <a:p>
            <a:pPr marL="1371600" lvl="1" indent="-330200" algn="l" rtl="0">
              <a:spcBef>
                <a:spcPts val="0"/>
              </a:spcBef>
              <a:spcAft>
                <a:spcPts val="0"/>
              </a:spcAft>
              <a:buSzPts val="1600"/>
              <a:buChar char="○"/>
            </a:pPr>
            <a:r>
              <a:rPr lang="en" sz="1600" dirty="0"/>
              <a:t>Ceph-deploy to ceph-ansible</a:t>
            </a:r>
            <a:endParaRPr sz="1600" dirty="0"/>
          </a:p>
          <a:p>
            <a:pPr marL="1371600" lvl="1" indent="-330200" algn="l" rtl="0">
              <a:spcBef>
                <a:spcPts val="0"/>
              </a:spcBef>
              <a:spcAft>
                <a:spcPts val="0"/>
              </a:spcAft>
              <a:buSzPts val="1600"/>
              <a:buChar char="○"/>
            </a:pPr>
            <a:r>
              <a:rPr lang="en" sz="1600" dirty="0"/>
              <a:t>Calamari, rhscons, to Ceph Dashboard (Grafana/Prometheus)</a:t>
            </a:r>
            <a:endParaRPr sz="1600" dirty="0"/>
          </a:p>
          <a:p>
            <a:pPr marL="1371600" lvl="1" indent="-330200" algn="l" rtl="0">
              <a:spcBef>
                <a:spcPts val="0"/>
              </a:spcBef>
              <a:spcAft>
                <a:spcPts val="0"/>
              </a:spcAft>
              <a:buSzPts val="1600"/>
              <a:buChar char="○"/>
            </a:pPr>
            <a:r>
              <a:rPr lang="en" sz="1600" dirty="0"/>
              <a:t>Can now deploy containerized and colocated daemons</a:t>
            </a:r>
            <a:endParaRPr sz="1600" dirty="0"/>
          </a:p>
          <a:p>
            <a:pPr marL="457200" lvl="0" indent="-330200" algn="l" rtl="0">
              <a:spcBef>
                <a:spcPts val="0"/>
              </a:spcBef>
              <a:spcAft>
                <a:spcPts val="0"/>
              </a:spcAft>
              <a:buSzPts val="1600"/>
              <a:buChar char="●"/>
            </a:pPr>
            <a:r>
              <a:rPr lang="en" sz="1600" dirty="0"/>
              <a:t>Start slow, be deliberate (crawl, walk, run)</a:t>
            </a:r>
            <a:endParaRPr sz="1600" dirty="0"/>
          </a:p>
          <a:p>
            <a:pPr marL="457200" lvl="0" indent="-330200" algn="l" rtl="0">
              <a:spcBef>
                <a:spcPts val="0"/>
              </a:spcBef>
              <a:spcAft>
                <a:spcPts val="0"/>
              </a:spcAft>
              <a:buSzPts val="1600"/>
              <a:buChar char="●"/>
            </a:pPr>
            <a:r>
              <a:rPr lang="en" sz="1600" dirty="0"/>
              <a:t>Understand drive failure, recovery and its impact on performance</a:t>
            </a:r>
            <a:endParaRPr sz="1600" dirty="0"/>
          </a:p>
          <a:p>
            <a:pPr marL="457200" lvl="0" indent="-330200" algn="l" rtl="0">
              <a:spcBef>
                <a:spcPts val="0"/>
              </a:spcBef>
              <a:spcAft>
                <a:spcPts val="0"/>
              </a:spcAft>
              <a:buSzPts val="1600"/>
              <a:buChar char="●"/>
            </a:pPr>
            <a:r>
              <a:rPr lang="en" sz="1600" dirty="0"/>
              <a:t>Not fully turn-key (expect to build out some areas)</a:t>
            </a:r>
            <a:endParaRPr sz="1600" dirty="0"/>
          </a:p>
          <a:p>
            <a:pPr marL="457200" lvl="0" indent="-330200" algn="l" rtl="0">
              <a:spcBef>
                <a:spcPts val="0"/>
              </a:spcBef>
              <a:spcAft>
                <a:spcPts val="0"/>
              </a:spcAft>
              <a:buSzPts val="1600"/>
              <a:buChar char="●"/>
            </a:pPr>
            <a:r>
              <a:rPr lang="en" sz="1600" dirty="0"/>
              <a:t>Don’t underestimate the importance of sizing and performance tuning</a:t>
            </a:r>
            <a:endParaRPr sz="1600" dirty="0"/>
          </a:p>
        </p:txBody>
      </p:sp>
      <p:sp>
        <p:nvSpPr>
          <p:cNvPr id="260" name="Google Shape;260;p52"/>
          <p:cNvSpPr txBox="1"/>
          <p:nvPr/>
        </p:nvSpPr>
        <p:spPr>
          <a:xfrm>
            <a:off x="1185425" y="3907850"/>
            <a:ext cx="57864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All-flash cost-optimized configuration is very good general purpose starting point.</a:t>
            </a:r>
            <a:endParaRPr sz="18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3"/>
          <p:cNvSpPr txBox="1">
            <a:spLocks noGrp="1"/>
          </p:cNvSpPr>
          <p:nvPr>
            <p:ph type="title"/>
          </p:nvPr>
        </p:nvSpPr>
        <p:spPr>
          <a:xfrm>
            <a:off x="199475" y="1931550"/>
            <a:ext cx="7932600" cy="640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4000">
                <a:solidFill>
                  <a:schemeClr val="lt1"/>
                </a:solidFill>
              </a:rPr>
              <a:t>Looking forward ...</a:t>
            </a:r>
            <a:endParaRPr sz="40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4"/>
          <p:cNvSpPr txBox="1">
            <a:spLocks noGrp="1"/>
          </p:cNvSpPr>
          <p:nvPr>
            <p:ph type="body" idx="1"/>
          </p:nvPr>
        </p:nvSpPr>
        <p:spPr>
          <a:xfrm>
            <a:off x="274325" y="1280154"/>
            <a:ext cx="7955400" cy="1924500"/>
          </a:xfrm>
          <a:prstGeom prst="rect">
            <a:avLst/>
          </a:prstGeom>
        </p:spPr>
        <p:txBody>
          <a:bodyPr spcFirstLastPara="1" wrap="square" lIns="91425" tIns="45700" rIns="91425" bIns="45700" anchor="t" anchorCtr="0">
            <a:noAutofit/>
          </a:bodyPr>
          <a:lstStyle/>
          <a:p>
            <a:pPr marL="457200" lvl="0" indent="-361950" algn="l" rtl="0">
              <a:spcBef>
                <a:spcPts val="750"/>
              </a:spcBef>
              <a:spcAft>
                <a:spcPts val="0"/>
              </a:spcAft>
              <a:buSzPts val="2100"/>
              <a:buChar char="●"/>
            </a:pPr>
            <a:r>
              <a:rPr lang="en" dirty="0"/>
              <a:t>4 Node, containerized/colocated Ceph daemons</a:t>
            </a:r>
            <a:endParaRPr dirty="0"/>
          </a:p>
          <a:p>
            <a:pPr marL="457200" lvl="0" indent="-361950" algn="l" rtl="0">
              <a:spcBef>
                <a:spcPts val="0"/>
              </a:spcBef>
              <a:spcAft>
                <a:spcPts val="0"/>
              </a:spcAft>
              <a:buSzPts val="2100"/>
              <a:buChar char="●"/>
            </a:pPr>
            <a:r>
              <a:rPr lang="en" dirty="0"/>
              <a:t>Dual socket Xeon Platinum 8176 (Skylake, 28C)</a:t>
            </a:r>
            <a:endParaRPr dirty="0"/>
          </a:p>
          <a:p>
            <a:pPr marL="457200" lvl="0" indent="-361950" algn="l" rtl="0">
              <a:spcBef>
                <a:spcPts val="0"/>
              </a:spcBef>
              <a:spcAft>
                <a:spcPts val="0"/>
              </a:spcAft>
              <a:buSzPts val="2100"/>
              <a:buChar char="●"/>
            </a:pPr>
            <a:r>
              <a:rPr lang="en" dirty="0"/>
              <a:t>2x Intel XXV710 25GbE NICs</a:t>
            </a:r>
            <a:endParaRPr dirty="0"/>
          </a:p>
          <a:p>
            <a:pPr marL="457200" lvl="0" indent="-361950" algn="l" rtl="0">
              <a:spcBef>
                <a:spcPts val="0"/>
              </a:spcBef>
              <a:spcAft>
                <a:spcPts val="0"/>
              </a:spcAft>
              <a:buSzPts val="2100"/>
              <a:buChar char="●"/>
            </a:pPr>
            <a:r>
              <a:rPr lang="en" dirty="0"/>
              <a:t>Up to 12 Intel P4600 NVMe drives</a:t>
            </a:r>
            <a:endParaRPr dirty="0"/>
          </a:p>
          <a:p>
            <a:pPr marL="457200" lvl="0" indent="-361950" algn="l" rtl="0">
              <a:spcBef>
                <a:spcPts val="0"/>
              </a:spcBef>
              <a:spcAft>
                <a:spcPts val="0"/>
              </a:spcAft>
              <a:buSzPts val="2100"/>
              <a:buChar char="●"/>
            </a:pPr>
            <a:r>
              <a:rPr lang="en" dirty="0"/>
              <a:t>2 or 4 OSDs per NVMe drive</a:t>
            </a:r>
            <a:endParaRPr dirty="0"/>
          </a:p>
        </p:txBody>
      </p:sp>
      <p:sp>
        <p:nvSpPr>
          <p:cNvPr id="271" name="Google Shape;271;p54"/>
          <p:cNvSpPr txBox="1">
            <a:spLocks noGrp="1"/>
          </p:cNvSpPr>
          <p:nvPr>
            <p:ph type="title"/>
          </p:nvPr>
        </p:nvSpPr>
        <p:spPr>
          <a:xfrm>
            <a:off x="274319" y="265272"/>
            <a:ext cx="7955400" cy="640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400">
                <a:solidFill>
                  <a:srgbClr val="007DB8"/>
                </a:solidFill>
              </a:rPr>
              <a:t>High Performance All-NVMe Ready Architecture</a:t>
            </a:r>
            <a:endParaRPr/>
          </a:p>
        </p:txBody>
      </p:sp>
      <p:sp>
        <p:nvSpPr>
          <p:cNvPr id="272" name="Google Shape;272;p54"/>
          <p:cNvSpPr txBox="1"/>
          <p:nvPr/>
        </p:nvSpPr>
        <p:spPr>
          <a:xfrm>
            <a:off x="916775" y="3686825"/>
            <a:ext cx="66705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Being optimized now, published RA in </a:t>
            </a:r>
            <a:r>
              <a:rPr lang="en" sz="1800" b="1" u="sng" dirty="0"/>
              <a:t>June 2019</a:t>
            </a:r>
            <a:endParaRPr sz="1800" b="1" u="sng" dirty="0"/>
          </a:p>
          <a:p>
            <a:pPr marL="0" lvl="0" indent="0" algn="l" rtl="0">
              <a:spcBef>
                <a:spcPts val="0"/>
              </a:spcBef>
              <a:spcAft>
                <a:spcPts val="0"/>
              </a:spcAft>
              <a:buNone/>
            </a:pPr>
            <a:r>
              <a:rPr lang="en" sz="1800" dirty="0"/>
              <a:t>Targeted for high performance, lowest-latency requirements</a:t>
            </a:r>
            <a:endParaRPr sz="18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5"/>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Font typeface="Arial"/>
              <a:buNone/>
            </a:pPr>
            <a:r>
              <a:rPr lang="en" sz="2400" dirty="0">
                <a:solidFill>
                  <a:schemeClr val="bg1"/>
                </a:solidFill>
              </a:rPr>
              <a:t>Next Generation Intel</a:t>
            </a:r>
            <a:r>
              <a:rPr lang="en" sz="2400" baseline="30000" dirty="0">
                <a:solidFill>
                  <a:schemeClr val="bg1"/>
                </a:solidFill>
              </a:rPr>
              <a:t>®</a:t>
            </a:r>
            <a:r>
              <a:rPr lang="en" sz="2400" dirty="0">
                <a:solidFill>
                  <a:schemeClr val="bg1"/>
                </a:solidFill>
              </a:rPr>
              <a:t> CPUs</a:t>
            </a:r>
            <a:endParaRPr sz="2000" dirty="0">
              <a:solidFill>
                <a:schemeClr val="bg1"/>
              </a:solidFill>
            </a:endParaRPr>
          </a:p>
        </p:txBody>
      </p:sp>
      <p:sp>
        <p:nvSpPr>
          <p:cNvPr id="5" name="Rectangle 4">
            <a:extLst>
              <a:ext uri="{FF2B5EF4-FFF2-40B4-BE49-F238E27FC236}">
                <a16:creationId xmlns:a16="http://schemas.microsoft.com/office/drawing/2014/main" id="{ED050B63-5C0B-A649-B338-28B877CB924F}"/>
              </a:ext>
            </a:extLst>
          </p:cNvPr>
          <p:cNvSpPr/>
          <p:nvPr/>
        </p:nvSpPr>
        <p:spPr bwMode="auto">
          <a:xfrm>
            <a:off x="5612005" y="1860639"/>
            <a:ext cx="3531996" cy="433966"/>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34266" rIns="68529" bIns="34266" numCol="1" rtlCol="0" anchor="ctr" anchorCtr="0" compatLnSpc="1">
            <a:prstTxWarp prst="textNoShape">
              <a:avLst/>
            </a:prstTxWarp>
            <a:noAutofit/>
          </a:bodyPr>
          <a:lstStyle/>
          <a:p>
            <a:pPr fontAlgn="base">
              <a:lnSpc>
                <a:spcPct val="85000"/>
              </a:lnSpc>
              <a:spcAft>
                <a:spcPct val="0"/>
              </a:spcAft>
              <a:buClr>
                <a:prstClr val="white"/>
              </a:buClr>
              <a:buFont typeface="Wingdings" pitchFamily="2" charset="2"/>
              <a:buNone/>
            </a:pPr>
            <a:r>
              <a:rPr lang="en-US" sz="1400" dirty="0">
                <a:solidFill>
                  <a:srgbClr val="FFFFFF"/>
                </a:solidFill>
                <a:ea typeface="Intel Clear Light" panose="020B0404020203020204" pitchFamily="34" charset="0"/>
                <a:cs typeface="Intel Clear Light" panose="020B0404020203020204" pitchFamily="34" charset="0"/>
              </a:rPr>
              <a:t> Security Mitigations</a:t>
            </a:r>
            <a:r>
              <a:rPr lang="en-US" sz="1400" baseline="30000" dirty="0">
                <a:solidFill>
                  <a:srgbClr val="FFFFFF"/>
                </a:solidFill>
                <a:ea typeface="Intel Clear Light" panose="020B0404020203020204" pitchFamily="34" charset="0"/>
                <a:cs typeface="Intel Clear Light" panose="020B0404020203020204" pitchFamily="34" charset="0"/>
              </a:rPr>
              <a:t>1</a:t>
            </a:r>
          </a:p>
        </p:txBody>
      </p:sp>
      <p:sp>
        <p:nvSpPr>
          <p:cNvPr id="6" name="Rectangle 5">
            <a:extLst>
              <a:ext uri="{FF2B5EF4-FFF2-40B4-BE49-F238E27FC236}">
                <a16:creationId xmlns:a16="http://schemas.microsoft.com/office/drawing/2014/main" id="{17392ED9-15B5-C047-A384-A5839C55B9F4}"/>
              </a:ext>
            </a:extLst>
          </p:cNvPr>
          <p:cNvSpPr/>
          <p:nvPr/>
        </p:nvSpPr>
        <p:spPr bwMode="auto">
          <a:xfrm>
            <a:off x="2" y="1860639"/>
            <a:ext cx="3491541" cy="433966"/>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34266" rIns="91440" bIns="34266" numCol="1" rtlCol="0" anchor="ctr" anchorCtr="0" compatLnSpc="1">
            <a:prstTxWarp prst="textNoShape">
              <a:avLst/>
            </a:prstTxWarp>
            <a:noAutofit/>
          </a:bodyPr>
          <a:lstStyle/>
          <a:p>
            <a:pPr algn="r" fontAlgn="base">
              <a:lnSpc>
                <a:spcPct val="85000"/>
              </a:lnSpc>
              <a:spcAft>
                <a:spcPct val="0"/>
              </a:spcAft>
              <a:buClr>
                <a:prstClr val="white"/>
              </a:buClr>
              <a:buFont typeface="Wingdings" pitchFamily="2" charset="2"/>
              <a:buNone/>
            </a:pPr>
            <a:r>
              <a:rPr lang="en-US" sz="1400" dirty="0">
                <a:solidFill>
                  <a:srgbClr val="FFFFFF"/>
                </a:solidFill>
                <a:ea typeface="Intel Clear Light" panose="020B0404020203020204" pitchFamily="34" charset="0"/>
                <a:cs typeface="Intel Clear Light" panose="020B0404020203020204" pitchFamily="34" charset="0"/>
              </a:rPr>
              <a:t>Leadership Performance</a:t>
            </a:r>
          </a:p>
        </p:txBody>
      </p:sp>
      <p:sp>
        <p:nvSpPr>
          <p:cNvPr id="7" name="Rectangle 6">
            <a:extLst>
              <a:ext uri="{FF2B5EF4-FFF2-40B4-BE49-F238E27FC236}">
                <a16:creationId xmlns:a16="http://schemas.microsoft.com/office/drawing/2014/main" id="{210BC13D-A25A-2F4C-BF79-65101A7386CC}"/>
              </a:ext>
            </a:extLst>
          </p:cNvPr>
          <p:cNvSpPr/>
          <p:nvPr/>
        </p:nvSpPr>
        <p:spPr bwMode="auto">
          <a:xfrm>
            <a:off x="2" y="3060246"/>
            <a:ext cx="3491541" cy="433966"/>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34266" rIns="91440" bIns="34266" numCol="1" rtlCol="0" anchor="ctr" anchorCtr="0" compatLnSpc="1">
            <a:prstTxWarp prst="textNoShape">
              <a:avLst/>
            </a:prstTxWarp>
            <a:noAutofit/>
          </a:bodyPr>
          <a:lstStyle/>
          <a:p>
            <a:pPr algn="r" fontAlgn="base">
              <a:lnSpc>
                <a:spcPct val="85000"/>
              </a:lnSpc>
              <a:spcAft>
                <a:spcPct val="0"/>
              </a:spcAft>
              <a:buClr>
                <a:prstClr val="white"/>
              </a:buClr>
              <a:buFont typeface="Wingdings" pitchFamily="2" charset="2"/>
              <a:buNone/>
            </a:pPr>
            <a:r>
              <a:rPr lang="en-US" sz="1400" dirty="0">
                <a:solidFill>
                  <a:srgbClr val="FFFFFF"/>
                </a:solidFill>
                <a:ea typeface="Intel Clear Light" panose="020B0404020203020204" pitchFamily="34" charset="0"/>
                <a:cs typeface="Intel Clear Light" panose="020B0404020203020204" pitchFamily="34" charset="0"/>
              </a:rPr>
              <a:t>Higher Core Count, Frequencies</a:t>
            </a:r>
          </a:p>
        </p:txBody>
      </p:sp>
      <p:sp>
        <p:nvSpPr>
          <p:cNvPr id="8" name="Rectangle 7">
            <a:extLst>
              <a:ext uri="{FF2B5EF4-FFF2-40B4-BE49-F238E27FC236}">
                <a16:creationId xmlns:a16="http://schemas.microsoft.com/office/drawing/2014/main" id="{CB0DC115-F707-2947-8F04-639E7EA779FA}"/>
              </a:ext>
            </a:extLst>
          </p:cNvPr>
          <p:cNvSpPr/>
          <p:nvPr/>
        </p:nvSpPr>
        <p:spPr bwMode="auto">
          <a:xfrm>
            <a:off x="2" y="2460442"/>
            <a:ext cx="3491541" cy="433966"/>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34266" rIns="91440" bIns="34266" numCol="1" rtlCol="0" anchor="ctr" anchorCtr="0" compatLnSpc="1">
            <a:prstTxWarp prst="textNoShape">
              <a:avLst/>
            </a:prstTxWarp>
            <a:noAutofit/>
          </a:bodyPr>
          <a:lstStyle/>
          <a:p>
            <a:pPr algn="r" fontAlgn="base">
              <a:lnSpc>
                <a:spcPct val="85000"/>
              </a:lnSpc>
              <a:spcAft>
                <a:spcPct val="0"/>
              </a:spcAft>
              <a:buClr>
                <a:prstClr val="white"/>
              </a:buClr>
              <a:buFont typeface="Wingdings" pitchFamily="2" charset="2"/>
              <a:buNone/>
            </a:pPr>
            <a:r>
              <a:rPr lang="en-US" sz="1400" dirty="0">
                <a:solidFill>
                  <a:srgbClr val="FFFFFF"/>
                </a:solidFill>
                <a:ea typeface="Intel Clear Light" panose="020B0404020203020204" pitchFamily="34" charset="0"/>
                <a:cs typeface="Intel Clear Light" panose="020B0404020203020204" pitchFamily="34" charset="0"/>
              </a:rPr>
              <a:t>Intel® Optane™ DC Persistent Memory</a:t>
            </a:r>
          </a:p>
        </p:txBody>
      </p:sp>
      <p:sp>
        <p:nvSpPr>
          <p:cNvPr id="9" name="Rectangle 8">
            <a:extLst>
              <a:ext uri="{FF2B5EF4-FFF2-40B4-BE49-F238E27FC236}">
                <a16:creationId xmlns:a16="http://schemas.microsoft.com/office/drawing/2014/main" id="{C7B1A46C-5EF4-1F4C-A38E-5C2961AB9F8E}"/>
              </a:ext>
            </a:extLst>
          </p:cNvPr>
          <p:cNvSpPr/>
          <p:nvPr/>
        </p:nvSpPr>
        <p:spPr bwMode="auto">
          <a:xfrm>
            <a:off x="5612005" y="2460442"/>
            <a:ext cx="3531996" cy="433966"/>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34266" rIns="68529" bIns="34266" numCol="1" rtlCol="0" anchor="ctr" anchorCtr="0" compatLnSpc="1">
            <a:prstTxWarp prst="textNoShape">
              <a:avLst/>
            </a:prstTxWarp>
            <a:noAutofit/>
          </a:bodyPr>
          <a:lstStyle/>
          <a:p>
            <a:pPr fontAlgn="base">
              <a:lnSpc>
                <a:spcPct val="85000"/>
              </a:lnSpc>
              <a:spcAft>
                <a:spcPct val="0"/>
              </a:spcAft>
              <a:buClr>
                <a:prstClr val="white"/>
              </a:buClr>
              <a:buFont typeface="Wingdings" pitchFamily="2" charset="2"/>
              <a:buNone/>
            </a:pPr>
            <a:r>
              <a:rPr lang="en-US" sz="1400" dirty="0">
                <a:solidFill>
                  <a:srgbClr val="FFFFFF"/>
                </a:solidFill>
                <a:ea typeface="Intel Clear Light" panose="020B0404020203020204" pitchFamily="34" charset="0"/>
                <a:cs typeface="Intel Clear Light" panose="020B0404020203020204" pitchFamily="34" charset="0"/>
              </a:rPr>
              <a:t> Intel Deep Learning Boost (VNNI)</a:t>
            </a:r>
          </a:p>
        </p:txBody>
      </p:sp>
      <p:sp>
        <p:nvSpPr>
          <p:cNvPr id="10" name="Rectangle 9">
            <a:extLst>
              <a:ext uri="{FF2B5EF4-FFF2-40B4-BE49-F238E27FC236}">
                <a16:creationId xmlns:a16="http://schemas.microsoft.com/office/drawing/2014/main" id="{0FC80928-D183-624F-B6F9-5ABEC93DD2E7}"/>
              </a:ext>
            </a:extLst>
          </p:cNvPr>
          <p:cNvSpPr/>
          <p:nvPr/>
        </p:nvSpPr>
        <p:spPr bwMode="auto">
          <a:xfrm>
            <a:off x="5612005" y="3060246"/>
            <a:ext cx="3531996" cy="433966"/>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34266" rIns="68529" bIns="34266" numCol="1" rtlCol="0" anchor="ctr" anchorCtr="0" compatLnSpc="1">
            <a:prstTxWarp prst="textNoShape">
              <a:avLst/>
            </a:prstTxWarp>
            <a:noAutofit/>
          </a:bodyPr>
          <a:lstStyle/>
          <a:p>
            <a:pPr fontAlgn="base">
              <a:lnSpc>
                <a:spcPct val="85000"/>
              </a:lnSpc>
              <a:spcAft>
                <a:spcPct val="0"/>
              </a:spcAft>
              <a:buClr>
                <a:prstClr val="white"/>
              </a:buClr>
              <a:buFont typeface="Wingdings" pitchFamily="2" charset="2"/>
              <a:buNone/>
            </a:pPr>
            <a:r>
              <a:rPr lang="en-US" sz="1400" dirty="0">
                <a:solidFill>
                  <a:srgbClr val="FFFFFF"/>
                </a:solidFill>
                <a:ea typeface="Intel Clear Light" panose="020B0404020203020204" pitchFamily="34" charset="0"/>
                <a:cs typeface="Intel Clear Light" panose="020B0404020203020204" pitchFamily="34" charset="0"/>
              </a:rPr>
              <a:t> Optimized Frameworks &amp; Libraries</a:t>
            </a:r>
          </a:p>
        </p:txBody>
      </p:sp>
      <p:pic>
        <p:nvPicPr>
          <p:cNvPr id="11" name="Picture 10">
            <a:extLst>
              <a:ext uri="{FF2B5EF4-FFF2-40B4-BE49-F238E27FC236}">
                <a16:creationId xmlns:a16="http://schemas.microsoft.com/office/drawing/2014/main" id="{F234092A-70A7-1B49-B578-CC49EE9F8B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1542" y="1594482"/>
            <a:ext cx="2148992" cy="2148992"/>
          </a:xfrm>
          <a:prstGeom prst="rect">
            <a:avLst/>
          </a:prstGeom>
          <a:ln>
            <a:noFill/>
          </a:ln>
        </p:spPr>
        <p:style>
          <a:lnRef idx="2">
            <a:schemeClr val="dk1"/>
          </a:lnRef>
          <a:fillRef idx="1">
            <a:schemeClr val="lt1"/>
          </a:fillRef>
          <a:effectRef idx="0">
            <a:schemeClr val="dk1"/>
          </a:effectRef>
          <a:fontRef idx="minor">
            <a:schemeClr val="dk1"/>
          </a:fontRef>
        </p:style>
      </p:pic>
      <p:sp>
        <p:nvSpPr>
          <p:cNvPr id="13" name="Rectangle 12">
            <a:extLst>
              <a:ext uri="{FF2B5EF4-FFF2-40B4-BE49-F238E27FC236}">
                <a16:creationId xmlns:a16="http://schemas.microsoft.com/office/drawing/2014/main" id="{369528F6-786C-9E42-8B1A-DD8ECDB904B3}"/>
              </a:ext>
            </a:extLst>
          </p:cNvPr>
          <p:cNvSpPr/>
          <p:nvPr/>
        </p:nvSpPr>
        <p:spPr>
          <a:xfrm>
            <a:off x="879780" y="4897957"/>
            <a:ext cx="1366080" cy="1443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lvl="0">
              <a:lnSpc>
                <a:spcPct val="65000"/>
              </a:lnSpc>
              <a:buClr>
                <a:srgbClr val="00AEEF"/>
              </a:buClr>
            </a:pPr>
            <a:r>
              <a:rPr lang="en-US" sz="500" spc="-50" dirty="0">
                <a:solidFill>
                  <a:schemeClr val="bg1"/>
                </a:solidFill>
                <a:ea typeface="Intel Clear Light" panose="020B0404020203020204" pitchFamily="34" charset="0"/>
                <a:cs typeface="Intel Clear Light" panose="020B0404020203020204" pitchFamily="34" charset="0"/>
              </a:rPr>
              <a:t>1. No product or component can be absolutely secure</a:t>
            </a:r>
          </a:p>
        </p:txBody>
      </p:sp>
    </p:spTree>
    <p:extLst>
      <p:ext uri="{BB962C8B-B14F-4D97-AF65-F5344CB8AC3E}">
        <p14:creationId xmlns:p14="http://schemas.microsoft.com/office/powerpoint/2010/main" val="34486803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8"/>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3C71"/>
              </a:buClr>
              <a:buSzPts val="2800"/>
              <a:buFont typeface="Arial"/>
              <a:buNone/>
            </a:pPr>
            <a:r>
              <a:rPr lang="en" sz="2400"/>
              <a:t>Ceph</a:t>
            </a:r>
            <a:endParaRPr sz="2400"/>
          </a:p>
        </p:txBody>
      </p:sp>
      <p:sp>
        <p:nvSpPr>
          <p:cNvPr id="148" name="Google Shape;148;p38"/>
          <p:cNvSpPr/>
          <p:nvPr/>
        </p:nvSpPr>
        <p:spPr>
          <a:xfrm>
            <a:off x="429486" y="4567312"/>
            <a:ext cx="8830492" cy="19043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0" i="0" u="none" strike="noStrike" cap="none">
                <a:solidFill>
                  <a:schemeClr val="dk1"/>
                </a:solidFill>
                <a:latin typeface="Arial"/>
                <a:ea typeface="Arial"/>
                <a:cs typeface="Arial"/>
                <a:sym typeface="Arial"/>
              </a:rPr>
              <a:t>References:  http://ceph.com/ceph-storage, http://thenewstack.io/software-defined-storage-ceph-way, </a:t>
            </a:r>
            <a:r>
              <a:rPr lang="en" sz="800">
                <a:solidFill>
                  <a:schemeClr val="dk1"/>
                </a:solidFill>
              </a:rPr>
              <a:t>https://www.openstack.org/analytics</a:t>
            </a:r>
            <a:endParaRPr sz="1100"/>
          </a:p>
        </p:txBody>
      </p:sp>
      <p:pic>
        <p:nvPicPr>
          <p:cNvPr id="149" name="Google Shape;149;p38" descr="1"/>
          <p:cNvPicPr preferRelativeResize="0"/>
          <p:nvPr/>
        </p:nvPicPr>
        <p:blipFill rotWithShape="1">
          <a:blip r:embed="rId3">
            <a:alphaModFix/>
          </a:blip>
          <a:srcRect/>
          <a:stretch/>
        </p:blipFill>
        <p:spPr>
          <a:xfrm>
            <a:off x="488272" y="935634"/>
            <a:ext cx="3587342" cy="2473786"/>
          </a:xfrm>
          <a:prstGeom prst="rect">
            <a:avLst/>
          </a:prstGeom>
          <a:noFill/>
          <a:ln>
            <a:noFill/>
          </a:ln>
        </p:spPr>
      </p:pic>
      <p:sp>
        <p:nvSpPr>
          <p:cNvPr id="150" name="Google Shape;150;p38"/>
          <p:cNvSpPr txBox="1"/>
          <p:nvPr/>
        </p:nvSpPr>
        <p:spPr>
          <a:xfrm>
            <a:off x="493214" y="3536254"/>
            <a:ext cx="4077199" cy="836543"/>
          </a:xfrm>
          <a:prstGeom prst="rect">
            <a:avLst/>
          </a:prstGeom>
          <a:noFill/>
          <a:ln>
            <a:noFill/>
          </a:ln>
        </p:spPr>
        <p:txBody>
          <a:bodyPr spcFirstLastPara="1" wrap="square" lIns="0" tIns="0" rIns="0" bIns="0" anchor="t" anchorCtr="0">
            <a:noAutofit/>
          </a:bodyPr>
          <a:lstStyle/>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Open-source, object-based scale-out storage</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Object, Block and File in single unified storage cluster</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Highly durable, available – replication, erasure coding</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Runs on economical commodity hardware</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1</a:t>
            </a:r>
            <a:r>
              <a:rPr lang="en" sz="1200">
                <a:solidFill>
                  <a:schemeClr val="accent2"/>
                </a:solidFill>
              </a:rPr>
              <a:t>3+</a:t>
            </a:r>
            <a:r>
              <a:rPr lang="en" sz="1200">
                <a:solidFill>
                  <a:schemeClr val="accent2"/>
                </a:solidFill>
                <a:latin typeface="Arial"/>
                <a:ea typeface="Arial"/>
                <a:cs typeface="Arial"/>
                <a:sym typeface="Arial"/>
              </a:rPr>
              <a:t> years of hardening, vibrant community</a:t>
            </a:r>
            <a:endParaRPr sz="1100"/>
          </a:p>
        </p:txBody>
      </p:sp>
      <p:sp>
        <p:nvSpPr>
          <p:cNvPr id="151" name="Google Shape;151;p38"/>
          <p:cNvSpPr txBox="1"/>
          <p:nvPr/>
        </p:nvSpPr>
        <p:spPr>
          <a:xfrm>
            <a:off x="4532813" y="3538349"/>
            <a:ext cx="4077300" cy="836400"/>
          </a:xfrm>
          <a:prstGeom prst="rect">
            <a:avLst/>
          </a:prstGeom>
          <a:noFill/>
          <a:ln>
            <a:noFill/>
          </a:ln>
        </p:spPr>
        <p:txBody>
          <a:bodyPr spcFirstLastPara="1" wrap="square" lIns="0" tIns="0" rIns="0" bIns="0" anchor="t" anchorCtr="0">
            <a:noAutofit/>
          </a:bodyPr>
          <a:lstStyle/>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Scalability – CRUSH data placement, no single POF</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Replicates and re-balances dynamically</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Enterprise features – snapshots, cloning, mirroring</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Most popular block storage for Openstack </a:t>
            </a:r>
            <a:r>
              <a:rPr lang="en" sz="1200">
                <a:solidFill>
                  <a:schemeClr val="accent2"/>
                </a:solidFill>
              </a:rPr>
              <a:t>installs</a:t>
            </a:r>
            <a:endParaRPr sz="1100"/>
          </a:p>
          <a:p>
            <a:pPr marL="215900" marR="0" lvl="0" indent="-215900" algn="just" rtl="0">
              <a:spcBef>
                <a:spcPts val="0"/>
              </a:spcBef>
              <a:spcAft>
                <a:spcPts val="0"/>
              </a:spcAft>
              <a:buClr>
                <a:schemeClr val="accent2"/>
              </a:buClr>
              <a:buSzPts val="1200"/>
              <a:buFont typeface="Noto Sans Symbols"/>
              <a:buChar char="▪"/>
            </a:pPr>
            <a:r>
              <a:rPr lang="en" sz="1200">
                <a:solidFill>
                  <a:schemeClr val="accent2"/>
                </a:solidFill>
                <a:latin typeface="Arial"/>
                <a:ea typeface="Arial"/>
                <a:cs typeface="Arial"/>
                <a:sym typeface="Arial"/>
              </a:rPr>
              <a:t>Commercial support </a:t>
            </a:r>
            <a:r>
              <a:rPr lang="en" sz="1200">
                <a:solidFill>
                  <a:schemeClr val="accent2"/>
                </a:solidFill>
              </a:rPr>
              <a:t>options from top ISVs</a:t>
            </a:r>
            <a:endParaRPr sz="1200">
              <a:solidFill>
                <a:schemeClr val="accent2"/>
              </a:solidFill>
              <a:latin typeface="Arial"/>
              <a:ea typeface="Arial"/>
              <a:cs typeface="Arial"/>
              <a:sym typeface="Arial"/>
            </a:endParaRPr>
          </a:p>
        </p:txBody>
      </p:sp>
      <p:pic>
        <p:nvPicPr>
          <p:cNvPr id="152" name="Google Shape;152;p38"/>
          <p:cNvPicPr preferRelativeResize="0"/>
          <p:nvPr/>
        </p:nvPicPr>
        <p:blipFill>
          <a:blip r:embed="rId4">
            <a:alphaModFix/>
          </a:blip>
          <a:stretch>
            <a:fillRect/>
          </a:stretch>
        </p:blipFill>
        <p:spPr>
          <a:xfrm>
            <a:off x="4236824" y="943726"/>
            <a:ext cx="4532398" cy="2398025"/>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153" name="Google Shape;153;p38"/>
          <p:cNvSpPr txBox="1"/>
          <p:nvPr/>
        </p:nvSpPr>
        <p:spPr>
          <a:xfrm>
            <a:off x="4752425" y="-184825"/>
            <a:ext cx="5069100" cy="5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5"/>
          <p:cNvSpPr txBox="1">
            <a:spLocks noGrp="1"/>
          </p:cNvSpPr>
          <p:nvPr>
            <p:ph type="title"/>
          </p:nvPr>
        </p:nvSpPr>
        <p:spPr>
          <a:xfrm>
            <a:off x="285750" y="228600"/>
            <a:ext cx="8572500" cy="369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Font typeface="Arial"/>
              <a:buNone/>
            </a:pPr>
            <a:r>
              <a:rPr lang="en" sz="2400" dirty="0"/>
              <a:t>Gaps in Memory-Storage Hierarchy</a:t>
            </a:r>
            <a:endParaRPr sz="2000" dirty="0"/>
          </a:p>
        </p:txBody>
      </p:sp>
      <p:pic>
        <p:nvPicPr>
          <p:cNvPr id="2" name="Picture 1">
            <a:extLst>
              <a:ext uri="{FF2B5EF4-FFF2-40B4-BE49-F238E27FC236}">
                <a16:creationId xmlns:a16="http://schemas.microsoft.com/office/drawing/2014/main" id="{8E691A24-8E50-1E4D-86FE-289CA8025A54}"/>
              </a:ext>
            </a:extLst>
          </p:cNvPr>
          <p:cNvPicPr>
            <a:picLocks noChangeAspect="1"/>
          </p:cNvPicPr>
          <p:nvPr/>
        </p:nvPicPr>
        <p:blipFill>
          <a:blip r:embed="rId3"/>
          <a:stretch>
            <a:fillRect/>
          </a:stretch>
        </p:blipFill>
        <p:spPr>
          <a:xfrm>
            <a:off x="0" y="605001"/>
            <a:ext cx="9140334" cy="3931920"/>
          </a:xfrm>
          <a:prstGeom prst="rect">
            <a:avLst/>
          </a:prstGeom>
        </p:spPr>
      </p:pic>
    </p:spTree>
    <p:extLst>
      <p:ext uri="{BB962C8B-B14F-4D97-AF65-F5344CB8AC3E}">
        <p14:creationId xmlns:p14="http://schemas.microsoft.com/office/powerpoint/2010/main" val="12322945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5"/>
          <p:cNvSpPr txBox="1">
            <a:spLocks noGrp="1"/>
          </p:cNvSpPr>
          <p:nvPr>
            <p:ph type="title"/>
          </p:nvPr>
        </p:nvSpPr>
        <p:spPr>
          <a:xfrm>
            <a:off x="285750" y="228600"/>
            <a:ext cx="8572500" cy="369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Font typeface="Arial"/>
              <a:buNone/>
            </a:pPr>
            <a:r>
              <a:rPr lang="en" sz="2400" dirty="0"/>
              <a:t>Gaps in Memory-Storage Hierarchy</a:t>
            </a:r>
            <a:endParaRPr sz="2000" dirty="0"/>
          </a:p>
        </p:txBody>
      </p:sp>
      <p:pic>
        <p:nvPicPr>
          <p:cNvPr id="3" name="Picture 2">
            <a:extLst>
              <a:ext uri="{FF2B5EF4-FFF2-40B4-BE49-F238E27FC236}">
                <a16:creationId xmlns:a16="http://schemas.microsoft.com/office/drawing/2014/main" id="{C51CEA84-A302-3143-8FA0-7E3555F7ACFF}"/>
              </a:ext>
            </a:extLst>
          </p:cNvPr>
          <p:cNvPicPr>
            <a:picLocks noChangeAspect="1"/>
          </p:cNvPicPr>
          <p:nvPr/>
        </p:nvPicPr>
        <p:blipFill>
          <a:blip r:embed="rId3"/>
          <a:stretch>
            <a:fillRect/>
          </a:stretch>
        </p:blipFill>
        <p:spPr>
          <a:xfrm>
            <a:off x="0" y="665447"/>
            <a:ext cx="9153143" cy="4160520"/>
          </a:xfrm>
          <a:prstGeom prst="rect">
            <a:avLst/>
          </a:prstGeom>
        </p:spPr>
      </p:pic>
    </p:spTree>
    <p:extLst>
      <p:ext uri="{BB962C8B-B14F-4D97-AF65-F5344CB8AC3E}">
        <p14:creationId xmlns:p14="http://schemas.microsoft.com/office/powerpoint/2010/main" val="36274007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0" dirty="0"/>
              <a:t>Intel® Optane™ DC SSDs Operate Differently than NAND</a:t>
            </a:r>
          </a:p>
        </p:txBody>
      </p:sp>
      <p:sp>
        <p:nvSpPr>
          <p:cNvPr id="4" name="Slide Number Placeholder 3"/>
          <p:cNvSpPr>
            <a:spLocks noGrp="1"/>
          </p:cNvSpPr>
          <p:nvPr>
            <p:ph type="sldNum" sz="quarter" idx="4294967295"/>
          </p:nvPr>
        </p:nvSpPr>
        <p:spPr>
          <a:xfrm>
            <a:off x="9083675" y="6573838"/>
            <a:ext cx="60325" cy="122237"/>
          </a:xfrm>
          <a:prstGeom prst="rect">
            <a:avLst/>
          </a:prstGeom>
        </p:spPr>
        <p:txBody>
          <a:bodyPr/>
          <a:lstStyle/>
          <a:p>
            <a:pPr defTabSz="914378" eaLnBrk="0" fontAlgn="base" hangingPunct="0">
              <a:spcBef>
                <a:spcPct val="50000"/>
              </a:spcBef>
              <a:spcAft>
                <a:spcPct val="0"/>
              </a:spcAft>
              <a:buClrTx/>
            </a:pPr>
            <a:fld id="{FD44707B-D922-47D5-BD24-D96E91B70543}" type="slidenum">
              <a:rPr lang="en-US" kern="1200">
                <a:latin typeface="Intel Clear"/>
                <a:ea typeface="+mn-ea"/>
              </a:rPr>
              <a:pPr defTabSz="914378" eaLnBrk="0" fontAlgn="base" hangingPunct="0">
                <a:spcBef>
                  <a:spcPct val="50000"/>
                </a:spcBef>
                <a:spcAft>
                  <a:spcPct val="0"/>
                </a:spcAft>
                <a:buClrTx/>
              </a:pPr>
              <a:t>22</a:t>
            </a:fld>
            <a:endParaRPr lang="en-US" kern="1200" dirty="0">
              <a:latin typeface="Intel Clear"/>
              <a:ea typeface="+mn-ea"/>
            </a:endParaRPr>
          </a:p>
        </p:txBody>
      </p:sp>
      <p:pic>
        <p:nvPicPr>
          <p:cNvPr id="3" name="Picture 2">
            <a:extLst>
              <a:ext uri="{FF2B5EF4-FFF2-40B4-BE49-F238E27FC236}">
                <a16:creationId xmlns:a16="http://schemas.microsoft.com/office/drawing/2014/main" id="{18154184-21EF-4F48-A473-47F0CC04284D}"/>
              </a:ext>
            </a:extLst>
          </p:cNvPr>
          <p:cNvPicPr>
            <a:picLocks noChangeAspect="1"/>
          </p:cNvPicPr>
          <p:nvPr/>
        </p:nvPicPr>
        <p:blipFill>
          <a:blip r:embed="rId3"/>
          <a:stretch>
            <a:fillRect/>
          </a:stretch>
        </p:blipFill>
        <p:spPr>
          <a:xfrm>
            <a:off x="142875" y="747130"/>
            <a:ext cx="8858250" cy="4009880"/>
          </a:xfrm>
          <a:prstGeom prst="rect">
            <a:avLst/>
          </a:prstGeom>
        </p:spPr>
      </p:pic>
    </p:spTree>
    <p:extLst>
      <p:ext uri="{BB962C8B-B14F-4D97-AF65-F5344CB8AC3E}">
        <p14:creationId xmlns:p14="http://schemas.microsoft.com/office/powerpoint/2010/main" val="28498958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00" dirty="0"/>
              <a:t>Intel® </a:t>
            </a:r>
            <a:r>
              <a:rPr lang="en-US" spc="-100" dirty="0" err="1"/>
              <a:t>Optane</a:t>
            </a:r>
            <a:r>
              <a:rPr lang="en-US" spc="-100" dirty="0"/>
              <a:t>™ - </a:t>
            </a:r>
            <a:r>
              <a:rPr lang="en-US" dirty="0"/>
              <a:t>Lower and More Consistent Latency</a:t>
            </a:r>
          </a:p>
        </p:txBody>
      </p:sp>
      <p:sp>
        <p:nvSpPr>
          <p:cNvPr id="10" name="Text Placeholder 9">
            <a:extLst>
              <a:ext uri="{FF2B5EF4-FFF2-40B4-BE49-F238E27FC236}">
                <a16:creationId xmlns:a16="http://schemas.microsoft.com/office/drawing/2014/main" id="{22DAFF69-EA1A-41F6-AEE3-35D2A1FC316C}"/>
              </a:ext>
            </a:extLst>
          </p:cNvPr>
          <p:cNvSpPr>
            <a:spLocks noGrp="1"/>
          </p:cNvSpPr>
          <p:nvPr>
            <p:ph type="body" sz="quarter" idx="4294967295"/>
          </p:nvPr>
        </p:nvSpPr>
        <p:spPr>
          <a:xfrm>
            <a:off x="146041" y="4053155"/>
            <a:ext cx="8435975" cy="1020763"/>
          </a:xfrm>
          <a:prstGeom prst="rect">
            <a:avLst/>
          </a:prstGeom>
        </p:spPr>
        <p:txBody>
          <a:bodyPr/>
          <a:lstStyle/>
          <a:p>
            <a:r>
              <a:rPr lang="en-US" sz="600" dirty="0"/>
              <a:t>1 Source – Intel-tested: Average read latency measured at queue depth 1 during 4k random write workload. Measured using FIO 3.1. Common Configuration - Intel 2U Server System, OS CentOS 7.5, kernel 4.17.6-1.el7.x86_64, CPU 2 x Intel® Xeon® 6154 Gold @ 3.0GHz (18 cores), RAM 256GB DDR4 @ 2666MHz. Configuration – Intel® Optane™ SSD DC P4800X 375GB and Intel® SSD DC P4600 1.6TB.  Latency – Average read latency measured at QD1 during 4K Random Write operations using FIO 3.1. Intel Microcode: 0x2000043; System BIOS: 00.01.0013; ME Firmware: 04.00.04.294; BMC Firmware: 1.43.91f76955; FRUSDR: 1.43. SSDs tested were commercially available at time of test. The benchmark results may need to be revised as additional testing is conducted. Performance results are based on testing as of July 24, 2018 and may not reflect all publicly available security updates. See configuration disclosure for details. No product can be absolutely secure. Software and workloads used in performance tests may have been optimized for performance only on Intel microprocessors. Performance tests, such as SYSmark and MobileMark,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complete information visit </a:t>
            </a:r>
            <a:r>
              <a:rPr lang="en-US" sz="600" dirty="0">
                <a:hlinkClick r:id="rId3"/>
              </a:rPr>
              <a:t>www.intel.com/benchmarks</a:t>
            </a:r>
            <a:r>
              <a:rPr lang="en-US" sz="600" dirty="0"/>
              <a:t>.</a:t>
            </a:r>
          </a:p>
        </p:txBody>
      </p:sp>
      <p:sp>
        <p:nvSpPr>
          <p:cNvPr id="3" name="Slide Number Placeholder 2"/>
          <p:cNvSpPr>
            <a:spLocks noGrp="1"/>
          </p:cNvSpPr>
          <p:nvPr>
            <p:ph type="sldNum" sz="quarter" idx="4294967295"/>
          </p:nvPr>
        </p:nvSpPr>
        <p:spPr>
          <a:xfrm>
            <a:off x="9083675" y="6573838"/>
            <a:ext cx="60325" cy="122237"/>
          </a:xfrm>
          <a:prstGeom prst="rect">
            <a:avLst/>
          </a:prstGeom>
        </p:spPr>
        <p:txBody>
          <a:bodyPr/>
          <a:lstStyle/>
          <a:p>
            <a:pPr defTabSz="914378">
              <a:buClrTx/>
            </a:pPr>
            <a:fld id="{FD44707B-D922-47D5-BD24-D96E91B70543}" type="slidenum">
              <a:rPr lang="en-US" kern="1200">
                <a:latin typeface="Intel Clear"/>
                <a:ea typeface="+mn-ea"/>
              </a:rPr>
              <a:pPr defTabSz="914378">
                <a:buClrTx/>
              </a:pPr>
              <a:t>23</a:t>
            </a:fld>
            <a:endParaRPr lang="en-US" kern="1200" dirty="0">
              <a:latin typeface="Intel Clear"/>
              <a:ea typeface="+mn-ea"/>
            </a:endParaRPr>
          </a:p>
        </p:txBody>
      </p:sp>
      <p:grpSp>
        <p:nvGrpSpPr>
          <p:cNvPr id="17" name="Group 16"/>
          <p:cNvGrpSpPr/>
          <p:nvPr/>
        </p:nvGrpSpPr>
        <p:grpSpPr>
          <a:xfrm>
            <a:off x="687379" y="819079"/>
            <a:ext cx="7566492" cy="3103782"/>
            <a:chOff x="574322" y="703613"/>
            <a:chExt cx="8652459" cy="3549246"/>
          </a:xfrm>
        </p:grpSpPr>
        <p:sp>
          <p:nvSpPr>
            <p:cNvPr id="52" name="Rectangle 51"/>
            <p:cNvSpPr/>
            <p:nvPr/>
          </p:nvSpPr>
          <p:spPr bwMode="auto">
            <a:xfrm>
              <a:off x="1104791" y="788689"/>
              <a:ext cx="6687546" cy="3150289"/>
            </a:xfrm>
            <a:prstGeom prst="rect">
              <a:avLst/>
            </a:prstGeom>
            <a:solidFill>
              <a:schemeClr val="tx1"/>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526" y="932750"/>
              <a:ext cx="6502402" cy="2954802"/>
            </a:xfrm>
            <a:prstGeom prst="rect">
              <a:avLst/>
            </a:prstGeom>
          </p:spPr>
        </p:pic>
        <p:sp>
          <p:nvSpPr>
            <p:cNvPr id="5" name="TextBox 4"/>
            <p:cNvSpPr txBox="1"/>
            <p:nvPr/>
          </p:nvSpPr>
          <p:spPr>
            <a:xfrm rot="16200000">
              <a:off x="146117" y="2060212"/>
              <a:ext cx="1384335" cy="527925"/>
            </a:xfrm>
            <a:prstGeom prst="rect">
              <a:avLst/>
            </a:prstGeom>
            <a:noFill/>
          </p:spPr>
          <p:txBody>
            <a:bodyPr wrap="none" rtlCol="0">
              <a:spAutoFit/>
            </a:bodyPr>
            <a:lstStyle/>
            <a:p>
              <a:pPr algn="ctr" defTabSz="914378">
                <a:buClrTx/>
              </a:pPr>
              <a:r>
                <a:rPr lang="en-US" sz="1200" kern="1200" dirty="0">
                  <a:solidFill>
                    <a:prstClr val="black"/>
                  </a:solidFill>
                  <a:latin typeface="Intel Clear"/>
                  <a:ea typeface="+mn-ea"/>
                  <a:cs typeface="+mn-cs"/>
                </a:rPr>
                <a:t>Write Pressure</a:t>
              </a:r>
            </a:p>
            <a:p>
              <a:pPr algn="ctr" defTabSz="914378">
                <a:buClrTx/>
              </a:pPr>
              <a:r>
                <a:rPr lang="en-US" sz="1200" kern="1200" dirty="0">
                  <a:solidFill>
                    <a:prstClr val="black"/>
                  </a:solidFill>
                  <a:latin typeface="Intel Clear"/>
                  <a:ea typeface="+mn-ea"/>
                  <a:cs typeface="+mn-cs"/>
                </a:rPr>
                <a:t>(MB/s)</a:t>
              </a:r>
            </a:p>
          </p:txBody>
        </p:sp>
        <p:sp>
          <p:nvSpPr>
            <p:cNvPr id="6" name="TextBox 5"/>
            <p:cNvSpPr txBox="1"/>
            <p:nvPr/>
          </p:nvSpPr>
          <p:spPr>
            <a:xfrm rot="5400000">
              <a:off x="7155073" y="1952053"/>
              <a:ext cx="1761948" cy="527925"/>
            </a:xfrm>
            <a:prstGeom prst="rect">
              <a:avLst/>
            </a:prstGeom>
            <a:noFill/>
          </p:spPr>
          <p:txBody>
            <a:bodyPr wrap="none" rtlCol="0">
              <a:spAutoFit/>
            </a:bodyPr>
            <a:lstStyle/>
            <a:p>
              <a:pPr algn="ctr" defTabSz="914378">
                <a:buClrTx/>
              </a:pPr>
              <a:r>
                <a:rPr lang="en-US" sz="1200" kern="1200" dirty="0">
                  <a:solidFill>
                    <a:prstClr val="black"/>
                  </a:solidFill>
                  <a:latin typeface="Intel Clear"/>
                  <a:ea typeface="+mn-ea"/>
                  <a:cs typeface="+mn-cs"/>
                </a:rPr>
                <a:t>Average Read</a:t>
              </a:r>
            </a:p>
            <a:p>
              <a:pPr algn="ctr" defTabSz="914378">
                <a:buClrTx/>
              </a:pPr>
              <a:r>
                <a:rPr lang="en-US" sz="1200" kern="1200" dirty="0">
                  <a:solidFill>
                    <a:prstClr val="black"/>
                  </a:solidFill>
                  <a:latin typeface="Intel Clear"/>
                  <a:ea typeface="+mn-ea"/>
                  <a:cs typeface="+mn-cs"/>
                </a:rPr>
                <a:t>Response Time (µs)</a:t>
              </a:r>
            </a:p>
          </p:txBody>
        </p:sp>
        <p:sp>
          <p:nvSpPr>
            <p:cNvPr id="8" name="TextBox 7"/>
            <p:cNvSpPr txBox="1"/>
            <p:nvPr/>
          </p:nvSpPr>
          <p:spPr>
            <a:xfrm>
              <a:off x="3776719" y="3936104"/>
              <a:ext cx="1437494" cy="316755"/>
            </a:xfrm>
            <a:prstGeom prst="rect">
              <a:avLst/>
            </a:prstGeom>
            <a:noFill/>
          </p:spPr>
          <p:txBody>
            <a:bodyPr wrap="none" rtlCol="0">
              <a:spAutoFit/>
            </a:bodyPr>
            <a:lstStyle/>
            <a:p>
              <a:pPr algn="ctr" defTabSz="914378">
                <a:buClrTx/>
              </a:pPr>
              <a:r>
                <a:rPr lang="en-US" sz="1200" kern="1200" dirty="0">
                  <a:solidFill>
                    <a:prstClr val="black"/>
                  </a:solidFill>
                  <a:latin typeface="Intel Clear"/>
                  <a:ea typeface="+mn-ea"/>
                  <a:cs typeface="+mn-cs"/>
                </a:rPr>
                <a:t>Time (Seconds)</a:t>
              </a:r>
            </a:p>
          </p:txBody>
        </p:sp>
        <p:sp>
          <p:nvSpPr>
            <p:cNvPr id="7" name="Rectangle 6"/>
            <p:cNvSpPr/>
            <p:nvPr/>
          </p:nvSpPr>
          <p:spPr bwMode="auto">
            <a:xfrm>
              <a:off x="7210605" y="3432943"/>
              <a:ext cx="276607" cy="147234"/>
            </a:xfrm>
            <a:prstGeom prst="rect">
              <a:avLst/>
            </a:prstGeom>
            <a:noFill/>
            <a:ln w="38100" cap="flat" cmpd="sng" algn="ctr">
              <a:solidFill>
                <a:schemeClr val="accent1"/>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grpSp>
          <p:nvGrpSpPr>
            <p:cNvPr id="15" name="Group 14"/>
            <p:cNvGrpSpPr/>
            <p:nvPr/>
          </p:nvGrpSpPr>
          <p:grpSpPr>
            <a:xfrm>
              <a:off x="7843856" y="3107222"/>
              <a:ext cx="1382925" cy="862676"/>
              <a:chOff x="7368082" y="3050292"/>
              <a:chExt cx="1560944" cy="973726"/>
            </a:xfrm>
          </p:grpSpPr>
          <p:pic>
            <p:nvPicPr>
              <p:cNvPr id="11" name="Picture 10"/>
              <p:cNvPicPr>
                <a:picLocks noChangeAspect="1"/>
              </p:cNvPicPr>
              <p:nvPr/>
            </p:nvPicPr>
            <p:blipFill rotWithShape="1">
              <a:blip r:embed="rId5"/>
              <a:srcRect l="19618" r="33199" b="15352"/>
              <a:stretch/>
            </p:blipFill>
            <p:spPr>
              <a:xfrm>
                <a:off x="7368082" y="3050292"/>
                <a:ext cx="1536867" cy="911091"/>
              </a:xfrm>
              <a:prstGeom prst="rect">
                <a:avLst/>
              </a:prstGeom>
              <a:ln w="28575">
                <a:solidFill>
                  <a:schemeClr val="accent1"/>
                </a:solidFill>
              </a:ln>
              <a:effectLst>
                <a:outerShdw blurRad="50800" dist="38100" dir="8100000" algn="tr" rotWithShape="0">
                  <a:prstClr val="black">
                    <a:alpha val="40000"/>
                  </a:prstClr>
                </a:outerShdw>
              </a:effectLst>
            </p:spPr>
          </p:pic>
          <p:sp>
            <p:nvSpPr>
              <p:cNvPr id="14" name="TextBox 13"/>
              <p:cNvSpPr txBox="1"/>
              <p:nvPr/>
            </p:nvSpPr>
            <p:spPr>
              <a:xfrm>
                <a:off x="7392146" y="3745939"/>
                <a:ext cx="1536880" cy="278079"/>
              </a:xfrm>
              <a:prstGeom prst="rect">
                <a:avLst/>
              </a:prstGeom>
              <a:noFill/>
            </p:spPr>
            <p:txBody>
              <a:bodyPr wrap="none" rtlCol="0">
                <a:spAutoFit/>
              </a:bodyPr>
              <a:lstStyle/>
              <a:p>
                <a:pPr defTabSz="914378">
                  <a:buClrTx/>
                </a:pPr>
                <a:r>
                  <a:rPr lang="en-US" sz="800" b="1" kern="1200" spc="-30" dirty="0">
                    <a:solidFill>
                      <a:srgbClr val="0070C0"/>
                    </a:solidFill>
                    <a:latin typeface="Intel Clear"/>
                    <a:ea typeface="+mn-ea"/>
                    <a:cs typeface="+mn-cs"/>
                  </a:rPr>
                  <a:t>Intel® Optane™ DC SSD</a:t>
                </a:r>
              </a:p>
            </p:txBody>
          </p:sp>
        </p:grpSp>
        <p:sp>
          <p:nvSpPr>
            <p:cNvPr id="16" name="Diamond 15"/>
            <p:cNvSpPr/>
            <p:nvPr/>
          </p:nvSpPr>
          <p:spPr bwMode="auto">
            <a:xfrm>
              <a:off x="8527504" y="3336506"/>
              <a:ext cx="315417" cy="315417"/>
            </a:xfrm>
            <a:prstGeom prst="diamond">
              <a:avLst/>
            </a:prstGeom>
            <a:solidFill>
              <a:srgbClr val="C00000"/>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cxnSp>
          <p:nvCxnSpPr>
            <p:cNvPr id="18" name="Straight Connector 17"/>
            <p:cNvCxnSpPr/>
            <p:nvPr/>
          </p:nvCxnSpPr>
          <p:spPr bwMode="auto">
            <a:xfrm>
              <a:off x="8683275" y="3107019"/>
              <a:ext cx="0" cy="274320"/>
            </a:xfrm>
            <a:prstGeom prst="line">
              <a:avLst/>
            </a:prstGeom>
            <a:noFill/>
            <a:ln w="38100" cap="flat" cmpd="sng" algn="ctr">
              <a:solidFill>
                <a:srgbClr val="C00000"/>
              </a:solidFill>
              <a:prstDash val="solid"/>
              <a:round/>
              <a:headEnd type="none" w="med" len="med"/>
              <a:tailEnd type="none" w="med" len="med"/>
            </a:ln>
            <a:effectLst/>
          </p:spPr>
        </p:cxnSp>
        <p:cxnSp>
          <p:nvCxnSpPr>
            <p:cNvPr id="21" name="Straight Connector 20"/>
            <p:cNvCxnSpPr/>
            <p:nvPr/>
          </p:nvCxnSpPr>
          <p:spPr bwMode="auto">
            <a:xfrm>
              <a:off x="7369765" y="1644226"/>
              <a:ext cx="0" cy="1828800"/>
            </a:xfrm>
            <a:prstGeom prst="line">
              <a:avLst/>
            </a:prstGeom>
            <a:noFill/>
            <a:ln w="19050" cap="flat" cmpd="sng" algn="ctr">
              <a:solidFill>
                <a:srgbClr val="C00000"/>
              </a:solidFill>
              <a:prstDash val="solid"/>
              <a:round/>
              <a:headEnd type="none" w="med" len="med"/>
              <a:tailEnd type="none" w="med" len="med"/>
            </a:ln>
            <a:effectLst/>
          </p:spPr>
        </p:cxnSp>
        <p:sp>
          <p:nvSpPr>
            <p:cNvPr id="22" name="Diamond 21"/>
            <p:cNvSpPr/>
            <p:nvPr/>
          </p:nvSpPr>
          <p:spPr bwMode="auto">
            <a:xfrm>
              <a:off x="7324045" y="1582183"/>
              <a:ext cx="91440" cy="91440"/>
            </a:xfrm>
            <a:prstGeom prst="diamond">
              <a:avLst/>
            </a:prstGeom>
            <a:solidFill>
              <a:srgbClr val="C00000"/>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grpSp>
          <p:nvGrpSpPr>
            <p:cNvPr id="24" name="Group 23"/>
            <p:cNvGrpSpPr/>
            <p:nvPr/>
          </p:nvGrpSpPr>
          <p:grpSpPr>
            <a:xfrm>
              <a:off x="6833473" y="2158435"/>
              <a:ext cx="756064" cy="758844"/>
              <a:chOff x="6833473" y="2175441"/>
              <a:chExt cx="756064" cy="758844"/>
            </a:xfrm>
          </p:grpSpPr>
          <p:sp>
            <p:nvSpPr>
              <p:cNvPr id="19" name="Oval 18"/>
              <p:cNvSpPr/>
              <p:nvPr/>
            </p:nvSpPr>
            <p:spPr bwMode="auto">
              <a:xfrm>
                <a:off x="6833473" y="2175441"/>
                <a:ext cx="756064" cy="756064"/>
              </a:xfrm>
              <a:prstGeom prst="ellipse">
                <a:avLst/>
              </a:prstGeom>
              <a:solidFill>
                <a:srgbClr val="C00000"/>
              </a:solidFill>
              <a:ln w="9525" cap="flat" cmpd="sng" algn="ctr">
                <a:noFill/>
                <a:prstDash val="solid"/>
                <a:round/>
                <a:headEnd type="none" w="med" len="med"/>
                <a:tailEnd type="none" w="med" len="med"/>
              </a:ln>
              <a:effectLst/>
            </p:spPr>
            <p:txBody>
              <a:bodyPr vert="horz" wrap="square" lIns="0" tIns="0" rIns="0" bIns="45688" numCol="1" rtlCol="0" anchor="t" anchorCtr="0" compatLnSpc="1">
                <a:prstTxWarp prst="textNoShape">
                  <a:avLst/>
                </a:prstTxWarp>
                <a:noAutofit/>
              </a:bodyPr>
              <a:lstStyle/>
              <a:p>
                <a:pPr algn="ctr" defTabSz="914378" fontAlgn="base">
                  <a:lnSpc>
                    <a:spcPct val="85000"/>
                  </a:lnSpc>
                  <a:spcAft>
                    <a:spcPct val="0"/>
                  </a:spcAft>
                  <a:buClr>
                    <a:prstClr val="black"/>
                  </a:buClr>
                </a:pPr>
                <a:r>
                  <a:rPr lang="en-US" sz="3600" kern="1200" dirty="0">
                    <a:solidFill>
                      <a:srgbClr val="FFFFFF"/>
                    </a:solidFill>
                    <a:latin typeface="Intel Clear Pro"/>
                    <a:ea typeface="+mn-ea"/>
                    <a:cs typeface="Arial" charset="0"/>
                  </a:rPr>
                  <a:t>63</a:t>
                </a:r>
                <a:r>
                  <a:rPr lang="en-US" sz="2800" kern="1200" dirty="0">
                    <a:solidFill>
                      <a:srgbClr val="FFFFFF"/>
                    </a:solidFill>
                    <a:latin typeface="Intel Clear Pro"/>
                    <a:ea typeface="+mn-ea"/>
                    <a:cs typeface="Arial" charset="0"/>
                  </a:rPr>
                  <a:t>x</a:t>
                </a:r>
                <a:endParaRPr lang="en-US" sz="1200" kern="1200" dirty="0">
                  <a:solidFill>
                    <a:srgbClr val="FFFFFF"/>
                  </a:solidFill>
                  <a:latin typeface="Intel Clear Pro"/>
                  <a:ea typeface="+mn-ea"/>
                  <a:cs typeface="Arial" charset="0"/>
                </a:endParaRPr>
              </a:p>
            </p:txBody>
          </p:sp>
          <p:sp>
            <p:nvSpPr>
              <p:cNvPr id="23" name="TextBox 22"/>
              <p:cNvSpPr txBox="1"/>
              <p:nvPr/>
            </p:nvSpPr>
            <p:spPr>
              <a:xfrm>
                <a:off x="6948821" y="2670323"/>
                <a:ext cx="542956" cy="263962"/>
              </a:xfrm>
              <a:prstGeom prst="rect">
                <a:avLst/>
              </a:prstGeom>
              <a:noFill/>
            </p:spPr>
            <p:txBody>
              <a:bodyPr wrap="none" rtlCol="0">
                <a:spAutoFit/>
              </a:bodyPr>
              <a:lstStyle/>
              <a:p>
                <a:pPr algn="ctr" defTabSz="914378">
                  <a:buClrTx/>
                </a:pPr>
                <a:r>
                  <a:rPr lang="en-US" sz="900" kern="1200" dirty="0">
                    <a:solidFill>
                      <a:prstClr val="black"/>
                    </a:solidFill>
                    <a:latin typeface="Intel Clear"/>
                    <a:ea typeface="+mn-ea"/>
                    <a:cs typeface="+mn-cs"/>
                  </a:rPr>
                  <a:t>lower</a:t>
                </a:r>
              </a:p>
            </p:txBody>
          </p:sp>
        </p:grpSp>
        <p:sp>
          <p:nvSpPr>
            <p:cNvPr id="20" name="Diamond 19"/>
            <p:cNvSpPr/>
            <p:nvPr/>
          </p:nvSpPr>
          <p:spPr bwMode="auto">
            <a:xfrm>
              <a:off x="7324045" y="3465617"/>
              <a:ext cx="91440" cy="91440"/>
            </a:xfrm>
            <a:prstGeom prst="diamond">
              <a:avLst/>
            </a:prstGeom>
            <a:solidFill>
              <a:srgbClr val="C00000"/>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grpSp>
          <p:nvGrpSpPr>
            <p:cNvPr id="25" name="Group 24"/>
            <p:cNvGrpSpPr/>
            <p:nvPr/>
          </p:nvGrpSpPr>
          <p:grpSpPr>
            <a:xfrm>
              <a:off x="1572749" y="3191416"/>
              <a:ext cx="480684" cy="509557"/>
              <a:chOff x="9083697" y="2109826"/>
              <a:chExt cx="480684" cy="509557"/>
            </a:xfrm>
          </p:grpSpPr>
          <p:sp>
            <p:nvSpPr>
              <p:cNvPr id="26" name="Oval 25"/>
              <p:cNvSpPr/>
              <p:nvPr/>
            </p:nvSpPr>
            <p:spPr bwMode="auto">
              <a:xfrm>
                <a:off x="9083697" y="2109826"/>
                <a:ext cx="480684" cy="480684"/>
              </a:xfrm>
              <a:prstGeom prst="ellipse">
                <a:avLst/>
              </a:prstGeom>
              <a:solidFill>
                <a:srgbClr val="C00000"/>
              </a:solidFill>
              <a:ln w="9525" cap="flat" cmpd="sng" algn="ctr">
                <a:noFill/>
                <a:prstDash val="solid"/>
                <a:round/>
                <a:headEnd type="none" w="med" len="med"/>
                <a:tailEnd type="none" w="med" len="med"/>
              </a:ln>
              <a:effectLst/>
            </p:spPr>
            <p:txBody>
              <a:bodyPr vert="horz" wrap="square" lIns="0" tIns="0" rIns="0" bIns="45688" numCol="1" rtlCol="0" anchor="t" anchorCtr="0" compatLnSpc="1">
                <a:prstTxWarp prst="textNoShape">
                  <a:avLst/>
                </a:prstTxWarp>
                <a:noAutofit/>
              </a:bodyPr>
              <a:lstStyle/>
              <a:p>
                <a:pPr algn="ctr" defTabSz="914378" fontAlgn="base">
                  <a:lnSpc>
                    <a:spcPct val="85000"/>
                  </a:lnSpc>
                  <a:spcAft>
                    <a:spcPct val="0"/>
                  </a:spcAft>
                  <a:buClr>
                    <a:prstClr val="black"/>
                  </a:buClr>
                </a:pPr>
                <a:r>
                  <a:rPr lang="en-US" sz="2400" kern="1200" dirty="0">
                    <a:solidFill>
                      <a:srgbClr val="FFFFFF"/>
                    </a:solidFill>
                    <a:latin typeface="Intel Clear Pro"/>
                    <a:ea typeface="+mn-ea"/>
                    <a:cs typeface="Arial" charset="0"/>
                  </a:rPr>
                  <a:t>8</a:t>
                </a:r>
                <a:r>
                  <a:rPr lang="en-US" sz="1800" kern="1200" dirty="0">
                    <a:solidFill>
                      <a:srgbClr val="FFFFFF"/>
                    </a:solidFill>
                    <a:latin typeface="Intel Clear Pro"/>
                    <a:ea typeface="+mn-ea"/>
                    <a:cs typeface="Arial" charset="0"/>
                  </a:rPr>
                  <a:t>x</a:t>
                </a:r>
                <a:endParaRPr lang="en-US" sz="1000" kern="1200" dirty="0">
                  <a:solidFill>
                    <a:srgbClr val="FFFFFF"/>
                  </a:solidFill>
                  <a:latin typeface="Intel Clear Pro"/>
                  <a:ea typeface="+mn-ea"/>
                  <a:cs typeface="Arial" charset="0"/>
                </a:endParaRPr>
              </a:p>
            </p:txBody>
          </p:sp>
          <p:sp>
            <p:nvSpPr>
              <p:cNvPr id="27" name="TextBox 26"/>
              <p:cNvSpPr txBox="1"/>
              <p:nvPr/>
            </p:nvSpPr>
            <p:spPr>
              <a:xfrm>
                <a:off x="9113585" y="2408213"/>
                <a:ext cx="432972" cy="211170"/>
              </a:xfrm>
              <a:prstGeom prst="rect">
                <a:avLst/>
              </a:prstGeom>
              <a:noFill/>
            </p:spPr>
            <p:txBody>
              <a:bodyPr wrap="none" rtlCol="0">
                <a:spAutoFit/>
              </a:bodyPr>
              <a:lstStyle/>
              <a:p>
                <a:pPr algn="ctr" defTabSz="914378">
                  <a:buClrTx/>
                </a:pPr>
                <a:r>
                  <a:rPr lang="en-US" sz="600" kern="1200" dirty="0">
                    <a:solidFill>
                      <a:prstClr val="black"/>
                    </a:solidFill>
                    <a:latin typeface="Intel Clear"/>
                    <a:ea typeface="+mn-ea"/>
                    <a:cs typeface="+mn-cs"/>
                  </a:rPr>
                  <a:t>lower</a:t>
                </a:r>
              </a:p>
            </p:txBody>
          </p:sp>
        </p:grpSp>
        <p:cxnSp>
          <p:nvCxnSpPr>
            <p:cNvPr id="35" name="Straight Connector 34"/>
            <p:cNvCxnSpPr/>
            <p:nvPr/>
          </p:nvCxnSpPr>
          <p:spPr bwMode="auto">
            <a:xfrm rot="5400000">
              <a:off x="1390033" y="3432943"/>
              <a:ext cx="182880" cy="0"/>
            </a:xfrm>
            <a:prstGeom prst="line">
              <a:avLst/>
            </a:prstGeom>
            <a:noFill/>
            <a:ln w="12700" cap="flat" cmpd="sng" algn="ctr">
              <a:solidFill>
                <a:srgbClr val="C00000"/>
              </a:solidFill>
              <a:prstDash val="solid"/>
              <a:round/>
              <a:headEnd type="none" w="med" len="med"/>
              <a:tailEnd type="none" w="med" len="med"/>
            </a:ln>
            <a:effectLst/>
          </p:spPr>
        </p:cxnSp>
        <p:sp>
          <p:nvSpPr>
            <p:cNvPr id="37" name="Diamond 36"/>
            <p:cNvSpPr/>
            <p:nvPr/>
          </p:nvSpPr>
          <p:spPr bwMode="auto">
            <a:xfrm>
              <a:off x="1435888" y="3478602"/>
              <a:ext cx="91440" cy="91440"/>
            </a:xfrm>
            <a:prstGeom prst="diamond">
              <a:avLst/>
            </a:prstGeom>
            <a:solidFill>
              <a:srgbClr val="C00000"/>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sp>
          <p:nvSpPr>
            <p:cNvPr id="38" name="Diamond 37"/>
            <p:cNvSpPr/>
            <p:nvPr/>
          </p:nvSpPr>
          <p:spPr bwMode="auto">
            <a:xfrm>
              <a:off x="1435888" y="3303934"/>
              <a:ext cx="91440" cy="91440"/>
            </a:xfrm>
            <a:prstGeom prst="diamond">
              <a:avLst/>
            </a:prstGeom>
            <a:solidFill>
              <a:srgbClr val="C00000"/>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grpSp>
          <p:nvGrpSpPr>
            <p:cNvPr id="51" name="Group 50"/>
            <p:cNvGrpSpPr/>
            <p:nvPr/>
          </p:nvGrpSpPr>
          <p:grpSpPr>
            <a:xfrm>
              <a:off x="1734572" y="1410042"/>
              <a:ext cx="2008300" cy="670924"/>
              <a:chOff x="1734572" y="1427048"/>
              <a:chExt cx="2008300" cy="670924"/>
            </a:xfrm>
          </p:grpSpPr>
          <p:grpSp>
            <p:nvGrpSpPr>
              <p:cNvPr id="43" name="Group 42"/>
              <p:cNvGrpSpPr/>
              <p:nvPr/>
            </p:nvGrpSpPr>
            <p:grpSpPr>
              <a:xfrm>
                <a:off x="1734572" y="1489050"/>
                <a:ext cx="157037" cy="91440"/>
                <a:chOff x="2540899" y="1373386"/>
                <a:chExt cx="157037" cy="91440"/>
              </a:xfrm>
            </p:grpSpPr>
            <p:cxnSp>
              <p:nvCxnSpPr>
                <p:cNvPr id="40" name="Straight Connector 39"/>
                <p:cNvCxnSpPr/>
                <p:nvPr/>
              </p:nvCxnSpPr>
              <p:spPr bwMode="auto">
                <a:xfrm>
                  <a:off x="2540899" y="1462617"/>
                  <a:ext cx="91440" cy="0"/>
                </a:xfrm>
                <a:prstGeom prst="line">
                  <a:avLst/>
                </a:prstGeom>
                <a:noFill/>
                <a:ln w="28575" cap="flat" cmpd="sng" algn="ctr">
                  <a:solidFill>
                    <a:schemeClr val="accent4"/>
                  </a:solidFill>
                  <a:prstDash val="solid"/>
                  <a:round/>
                  <a:headEnd type="none" w="med" len="med"/>
                  <a:tailEnd type="none" w="med" len="med"/>
                </a:ln>
                <a:effectLst/>
              </p:spPr>
            </p:cxnSp>
            <p:cxnSp>
              <p:nvCxnSpPr>
                <p:cNvPr id="41" name="Straight Connector 40"/>
                <p:cNvCxnSpPr/>
                <p:nvPr/>
              </p:nvCxnSpPr>
              <p:spPr bwMode="auto">
                <a:xfrm rot="5400000">
                  <a:off x="2571821" y="1419106"/>
                  <a:ext cx="91440" cy="0"/>
                </a:xfrm>
                <a:prstGeom prst="line">
                  <a:avLst/>
                </a:prstGeom>
                <a:noFill/>
                <a:ln w="28575" cap="flat" cmpd="sng" algn="ctr">
                  <a:solidFill>
                    <a:schemeClr val="accent4"/>
                  </a:solidFill>
                  <a:prstDash val="solid"/>
                  <a:round/>
                  <a:headEnd type="none" w="med" len="med"/>
                  <a:tailEnd type="none" w="med" len="med"/>
                </a:ln>
                <a:effectLst/>
              </p:spPr>
            </p:cxnSp>
            <p:cxnSp>
              <p:nvCxnSpPr>
                <p:cNvPr id="42" name="Straight Connector 41"/>
                <p:cNvCxnSpPr/>
                <p:nvPr/>
              </p:nvCxnSpPr>
              <p:spPr bwMode="auto">
                <a:xfrm>
                  <a:off x="2606496" y="1382222"/>
                  <a:ext cx="91440" cy="0"/>
                </a:xfrm>
                <a:prstGeom prst="line">
                  <a:avLst/>
                </a:prstGeom>
                <a:noFill/>
                <a:ln w="28575" cap="flat" cmpd="sng" algn="ctr">
                  <a:solidFill>
                    <a:schemeClr val="accent4"/>
                  </a:solidFill>
                  <a:prstDash val="solid"/>
                  <a:round/>
                  <a:headEnd type="none" w="med" len="med"/>
                  <a:tailEnd type="none" w="med" len="med"/>
                </a:ln>
                <a:effectLst/>
              </p:spPr>
            </p:cxnSp>
          </p:grpSp>
          <p:sp>
            <p:nvSpPr>
              <p:cNvPr id="44" name="Rectangle 43"/>
              <p:cNvSpPr/>
              <p:nvPr/>
            </p:nvSpPr>
            <p:spPr bwMode="auto">
              <a:xfrm>
                <a:off x="1747924" y="1891493"/>
                <a:ext cx="111317" cy="109728"/>
              </a:xfrm>
              <a:prstGeom prst="rect">
                <a:avLst/>
              </a:prstGeom>
              <a:solidFill>
                <a:schemeClr val="accent1"/>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sp>
            <p:nvSpPr>
              <p:cNvPr id="45" name="TextBox 44"/>
              <p:cNvSpPr txBox="1"/>
              <p:nvPr/>
            </p:nvSpPr>
            <p:spPr>
              <a:xfrm>
                <a:off x="1870939" y="1427048"/>
                <a:ext cx="1765614" cy="246365"/>
              </a:xfrm>
              <a:prstGeom prst="rect">
                <a:avLst/>
              </a:prstGeom>
              <a:noFill/>
            </p:spPr>
            <p:txBody>
              <a:bodyPr wrap="none" rtlCol="0">
                <a:spAutoFit/>
              </a:bodyPr>
              <a:lstStyle/>
              <a:p>
                <a:pPr defTabSz="914378">
                  <a:buClrTx/>
                </a:pPr>
                <a:r>
                  <a:rPr lang="en-US" sz="800" kern="1200" dirty="0">
                    <a:solidFill>
                      <a:srgbClr val="B1BABF"/>
                    </a:solidFill>
                    <a:latin typeface="Intel Clear"/>
                    <a:ea typeface="+mn-ea"/>
                    <a:cs typeface="+mn-cs"/>
                  </a:rPr>
                  <a:t>Random Write Pressure MB/s</a:t>
                </a:r>
              </a:p>
            </p:txBody>
          </p:sp>
          <p:sp>
            <p:nvSpPr>
              <p:cNvPr id="46" name="TextBox 45"/>
              <p:cNvSpPr txBox="1"/>
              <p:nvPr/>
            </p:nvSpPr>
            <p:spPr>
              <a:xfrm>
                <a:off x="1870939" y="1639328"/>
                <a:ext cx="1309180" cy="246365"/>
              </a:xfrm>
              <a:prstGeom prst="rect">
                <a:avLst/>
              </a:prstGeom>
              <a:noFill/>
            </p:spPr>
            <p:txBody>
              <a:bodyPr wrap="none" rtlCol="0">
                <a:spAutoFit/>
              </a:bodyPr>
              <a:lstStyle/>
              <a:p>
                <a:pPr defTabSz="914378">
                  <a:buClrTx/>
                </a:pPr>
                <a:r>
                  <a:rPr lang="en-US" sz="800" kern="1200" dirty="0">
                    <a:solidFill>
                      <a:srgbClr val="B1BABF"/>
                    </a:solidFill>
                    <a:latin typeface="Intel Clear"/>
                    <a:ea typeface="+mn-ea"/>
                    <a:cs typeface="+mn-cs"/>
                  </a:rPr>
                  <a:t>Intel® SSD DC P4600</a:t>
                </a:r>
              </a:p>
            </p:txBody>
          </p:sp>
          <p:sp>
            <p:nvSpPr>
              <p:cNvPr id="47" name="TextBox 46"/>
              <p:cNvSpPr txBox="1"/>
              <p:nvPr/>
            </p:nvSpPr>
            <p:spPr>
              <a:xfrm>
                <a:off x="1870939" y="1851607"/>
                <a:ext cx="1871933" cy="246365"/>
              </a:xfrm>
              <a:prstGeom prst="rect">
                <a:avLst/>
              </a:prstGeom>
              <a:noFill/>
            </p:spPr>
            <p:txBody>
              <a:bodyPr wrap="none" rtlCol="0">
                <a:spAutoFit/>
              </a:bodyPr>
              <a:lstStyle/>
              <a:p>
                <a:pPr defTabSz="914378">
                  <a:buClrTx/>
                </a:pPr>
                <a:r>
                  <a:rPr lang="en-US" sz="800" kern="1200" dirty="0">
                    <a:solidFill>
                      <a:srgbClr val="B1BABF"/>
                    </a:solidFill>
                    <a:latin typeface="Intel Clear"/>
                    <a:ea typeface="+mn-ea"/>
                    <a:cs typeface="+mn-cs"/>
                  </a:rPr>
                  <a:t>Intel® Optane™ SSD DC P4800X</a:t>
                </a:r>
              </a:p>
            </p:txBody>
          </p:sp>
          <p:sp>
            <p:nvSpPr>
              <p:cNvPr id="48" name="Rectangle 47"/>
              <p:cNvSpPr/>
              <p:nvPr/>
            </p:nvSpPr>
            <p:spPr bwMode="auto">
              <a:xfrm>
                <a:off x="1747923" y="1694127"/>
                <a:ext cx="111317" cy="109728"/>
              </a:xfrm>
              <a:prstGeom prst="rect">
                <a:avLst/>
              </a:prstGeom>
              <a:solidFill>
                <a:srgbClr val="A5A5A5"/>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grpSp>
        <p:sp>
          <p:nvSpPr>
            <p:cNvPr id="49" name="Trapezoid 48"/>
            <p:cNvSpPr/>
            <p:nvPr/>
          </p:nvSpPr>
          <p:spPr bwMode="auto">
            <a:xfrm rot="16200000">
              <a:off x="7222657" y="3340986"/>
              <a:ext cx="868226" cy="339113"/>
            </a:xfrm>
            <a:prstGeom prst="trapezoid">
              <a:avLst>
                <a:gd name="adj" fmla="val 102042"/>
              </a:avLst>
            </a:prstGeom>
            <a:solidFill>
              <a:schemeClr val="accent1"/>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914378" fontAlgn="base">
                <a:lnSpc>
                  <a:spcPct val="85000"/>
                </a:lnSpc>
                <a:spcAft>
                  <a:spcPct val="0"/>
                </a:spcAft>
                <a:buClr>
                  <a:prstClr val="black"/>
                </a:buClr>
              </a:pPr>
              <a:endParaRPr lang="en-US" kern="1200" dirty="0">
                <a:solidFill>
                  <a:srgbClr val="FFFFFF"/>
                </a:solidFill>
                <a:latin typeface="Intel Clear"/>
                <a:ea typeface="+mn-ea"/>
                <a:cs typeface="Arial" charset="0"/>
              </a:endParaRPr>
            </a:p>
          </p:txBody>
        </p:sp>
        <p:sp>
          <p:nvSpPr>
            <p:cNvPr id="50" name="TextBox 49"/>
            <p:cNvSpPr txBox="1"/>
            <p:nvPr/>
          </p:nvSpPr>
          <p:spPr>
            <a:xfrm>
              <a:off x="2642945" y="703613"/>
              <a:ext cx="4271423" cy="299157"/>
            </a:xfrm>
            <a:prstGeom prst="rect">
              <a:avLst/>
            </a:prstGeom>
            <a:noFill/>
          </p:spPr>
          <p:txBody>
            <a:bodyPr wrap="none" rtlCol="0">
              <a:spAutoFit/>
            </a:bodyPr>
            <a:lstStyle/>
            <a:p>
              <a:pPr defTabSz="914378">
                <a:buClrTx/>
              </a:pPr>
              <a:r>
                <a:rPr lang="en-US" sz="1100" b="1" kern="1200" dirty="0">
                  <a:solidFill>
                    <a:srgbClr val="FFFFFF"/>
                  </a:solidFill>
                  <a:latin typeface="Intel Clear"/>
                  <a:ea typeface="+mn-ea"/>
                  <a:cs typeface="+mn-cs"/>
                </a:rPr>
                <a:t>Average Read Latency Under Random Write Workload</a:t>
              </a:r>
            </a:p>
          </p:txBody>
        </p:sp>
      </p:grpSp>
    </p:spTree>
    <p:extLst>
      <p:ext uri="{BB962C8B-B14F-4D97-AF65-F5344CB8AC3E}">
        <p14:creationId xmlns:p14="http://schemas.microsoft.com/office/powerpoint/2010/main" val="53415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72357" y="1461100"/>
            <a:ext cx="1067600" cy="492443"/>
          </a:xfrm>
          <a:prstGeom prst="rect">
            <a:avLst/>
          </a:prstGeom>
          <a:noFill/>
        </p:spPr>
        <p:txBody>
          <a:bodyPr vert="horz" wrap="none" lIns="0" tIns="0" rIns="0" bIns="0" rtlCol="0">
            <a:spAutoFit/>
          </a:bodyPr>
          <a:lstStyle/>
          <a:p>
            <a:pPr defTabSz="457189">
              <a:buClrTx/>
            </a:pPr>
            <a:r>
              <a:rPr lang="en-US" sz="1600" kern="1200">
                <a:solidFill>
                  <a:srgbClr val="003C71"/>
                </a:solidFill>
                <a:latin typeface="Intel Clear"/>
                <a:ea typeface="+mn-ea"/>
                <a:cs typeface="+mn-cs"/>
              </a:rPr>
              <a:t>DC P4800X</a:t>
            </a:r>
          </a:p>
          <a:p>
            <a:pPr defTabSz="457189">
              <a:buClrTx/>
            </a:pPr>
            <a:r>
              <a:rPr lang="en-US" sz="1600" kern="1200">
                <a:solidFill>
                  <a:srgbClr val="003C71"/>
                </a:solidFill>
                <a:latin typeface="Intel Clear"/>
                <a:ea typeface="+mn-ea"/>
                <a:cs typeface="+mn-cs"/>
              </a:rPr>
              <a:t>DC P4801X</a:t>
            </a:r>
            <a:endParaRPr lang="en-US" sz="1600" kern="1200" dirty="0">
              <a:solidFill>
                <a:srgbClr val="003C71"/>
              </a:solidFill>
              <a:latin typeface="Intel Clear"/>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68" y="760320"/>
            <a:ext cx="7346365" cy="3313310"/>
          </a:xfrm>
          <a:prstGeom prst="rect">
            <a:avLst/>
          </a:prstGeom>
        </p:spPr>
      </p:pic>
      <p:sp>
        <p:nvSpPr>
          <p:cNvPr id="10" name="Title 4"/>
          <p:cNvSpPr>
            <a:spLocks noGrp="1"/>
          </p:cNvSpPr>
          <p:nvPr>
            <p:ph type="title"/>
          </p:nvPr>
        </p:nvSpPr>
        <p:spPr/>
        <p:txBody>
          <a:bodyPr/>
          <a:lstStyle/>
          <a:p>
            <a:r>
              <a:rPr lang="en-US" sz="2400" dirty="0"/>
              <a:t>Intel® Optane™ SSDs </a:t>
            </a:r>
          </a:p>
        </p:txBody>
      </p:sp>
      <p:sp>
        <p:nvSpPr>
          <p:cNvPr id="2" name="Slide Number Placeholder 1">
            <a:extLst>
              <a:ext uri="{FF2B5EF4-FFF2-40B4-BE49-F238E27FC236}">
                <a16:creationId xmlns:a16="http://schemas.microsoft.com/office/drawing/2014/main" id="{0A18211D-0C94-457A-84F7-81AD07B25BD8}"/>
              </a:ext>
            </a:extLst>
          </p:cNvPr>
          <p:cNvSpPr>
            <a:spLocks noGrp="1"/>
          </p:cNvSpPr>
          <p:nvPr>
            <p:ph type="sldNum" sz="quarter" idx="4294967295"/>
          </p:nvPr>
        </p:nvSpPr>
        <p:spPr>
          <a:xfrm>
            <a:off x="7010400" y="4826000"/>
            <a:ext cx="2133600" cy="273050"/>
          </a:xfrm>
          <a:prstGeom prst="rect">
            <a:avLst/>
          </a:prstGeom>
        </p:spPr>
        <p:txBody>
          <a:bodyPr/>
          <a:lstStyle/>
          <a:p>
            <a:pPr defTabSz="457189">
              <a:buClrTx/>
            </a:pPr>
            <a:fld id="{EE2556C5-CE8C-6547-B838-EA80C61A4AF7}" type="slidenum">
              <a:rPr lang="en-US" kern="1200">
                <a:solidFill>
                  <a:prstClr val="white"/>
                </a:solidFill>
                <a:latin typeface="Intel Clear"/>
                <a:ea typeface="+mn-ea"/>
              </a:rPr>
              <a:pPr defTabSz="457189">
                <a:buClrTx/>
              </a:pPr>
              <a:t>24</a:t>
            </a:fld>
            <a:endParaRPr lang="en-US" kern="1200" dirty="0">
              <a:solidFill>
                <a:prstClr val="white"/>
              </a:solidFill>
              <a:latin typeface="Intel Clear"/>
              <a:ea typeface="+mn-ea"/>
            </a:endParaRPr>
          </a:p>
        </p:txBody>
      </p:sp>
      <p:sp>
        <p:nvSpPr>
          <p:cNvPr id="7" name="Rectangle 6"/>
          <p:cNvSpPr>
            <a:spLocks noChangeArrowheads="1"/>
          </p:cNvSpPr>
          <p:nvPr/>
        </p:nvSpPr>
        <p:spPr bwMode="auto">
          <a:xfrm>
            <a:off x="49336" y="4280466"/>
            <a:ext cx="88149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685783">
              <a:buClrTx/>
              <a:defRPr/>
            </a:pPr>
            <a:r>
              <a:rPr lang="en-US" sz="800" dirty="0">
                <a:solidFill>
                  <a:srgbClr val="003C71"/>
                </a:solidFill>
                <a:latin typeface="Intel Clear"/>
                <a:ea typeface="+mn-ea"/>
                <a:cs typeface="+mn-cs"/>
              </a:rPr>
              <a:t>Results have been estimated or simulated using internal Intel analysis or architecture simulation or modeling, and provided to you for informational purposes. Any differences in your system hardware, software or configuration may affect your actual performance.</a:t>
            </a:r>
            <a:r>
              <a:rPr lang="en-US" sz="800" kern="1200" baseline="30000" dirty="0">
                <a:solidFill>
                  <a:srgbClr val="003C71"/>
                </a:solidFill>
                <a:latin typeface="Intel Clear"/>
                <a:ea typeface="+mn-ea"/>
                <a:cs typeface="+mn-cs"/>
              </a:rPr>
              <a:t> 1</a:t>
            </a:r>
            <a:r>
              <a:rPr lang="en-US" sz="800" kern="1200" dirty="0">
                <a:solidFill>
                  <a:srgbClr val="003C71"/>
                </a:solidFill>
                <a:latin typeface="Intel Clear"/>
                <a:ea typeface="+mn-ea"/>
                <a:cs typeface="+mn-cs"/>
              </a:rPr>
              <a:t>See Product Specification for availability details</a:t>
            </a:r>
            <a:r>
              <a:rPr lang="en-US" sz="800" dirty="0">
                <a:solidFill>
                  <a:srgbClr val="003C71"/>
                </a:solidFill>
                <a:latin typeface="Intel Clear"/>
                <a:ea typeface="+mn-ea"/>
                <a:cs typeface="+mn-cs"/>
              </a:rPr>
              <a:t> </a:t>
            </a:r>
          </a:p>
        </p:txBody>
      </p:sp>
      <p:sp>
        <p:nvSpPr>
          <p:cNvPr id="11" name="TextBox 10"/>
          <p:cNvSpPr txBox="1"/>
          <p:nvPr/>
        </p:nvSpPr>
        <p:spPr>
          <a:xfrm>
            <a:off x="187468" y="4642438"/>
            <a:ext cx="3388923" cy="107722"/>
          </a:xfrm>
          <a:prstGeom prst="rect">
            <a:avLst/>
          </a:prstGeom>
          <a:noFill/>
        </p:spPr>
        <p:txBody>
          <a:bodyPr vert="horz" wrap="square" lIns="0" tIns="0" rIns="0" bIns="0" rtlCol="0">
            <a:spAutoFit/>
          </a:bodyPr>
          <a:lstStyle/>
          <a:p>
            <a:pPr defTabSz="457189">
              <a:buClrTx/>
            </a:pPr>
            <a:r>
              <a:rPr lang="en-US" sz="700" kern="1200" dirty="0">
                <a:solidFill>
                  <a:srgbClr val="003C71"/>
                </a:solidFill>
                <a:latin typeface="Intel Clear"/>
                <a:ea typeface="+mn-ea"/>
                <a:cs typeface="+mn-cs"/>
              </a:rPr>
              <a:t>*Other names and brands may be claimed as the property of others.</a:t>
            </a:r>
          </a:p>
        </p:txBody>
      </p:sp>
      <p:pic>
        <p:nvPicPr>
          <p:cNvPr id="3" name="Picture 2">
            <a:extLst>
              <a:ext uri="{FF2B5EF4-FFF2-40B4-BE49-F238E27FC236}">
                <a16:creationId xmlns:a16="http://schemas.microsoft.com/office/drawing/2014/main" id="{2856008D-D517-014F-8304-D3C1F9A98B36}"/>
              </a:ext>
            </a:extLst>
          </p:cNvPr>
          <p:cNvPicPr>
            <a:picLocks noChangeAspect="1"/>
          </p:cNvPicPr>
          <p:nvPr/>
        </p:nvPicPr>
        <p:blipFill>
          <a:blip r:embed="rId5"/>
          <a:stretch>
            <a:fillRect/>
          </a:stretch>
        </p:blipFill>
        <p:spPr>
          <a:xfrm>
            <a:off x="7590864" y="3190517"/>
            <a:ext cx="1331260" cy="883113"/>
          </a:xfrm>
          <a:prstGeom prst="rect">
            <a:avLst/>
          </a:prstGeom>
        </p:spPr>
      </p:pic>
      <p:sp>
        <p:nvSpPr>
          <p:cNvPr id="4" name="Rounded Rectangle 3">
            <a:extLst>
              <a:ext uri="{FF2B5EF4-FFF2-40B4-BE49-F238E27FC236}">
                <a16:creationId xmlns:a16="http://schemas.microsoft.com/office/drawing/2014/main" id="{ECC52F06-7021-C646-AA29-F2921B35CB66}"/>
              </a:ext>
            </a:extLst>
          </p:cNvPr>
          <p:cNvSpPr/>
          <p:nvPr/>
        </p:nvSpPr>
        <p:spPr>
          <a:xfrm>
            <a:off x="5661212" y="3190517"/>
            <a:ext cx="1872621" cy="446913"/>
          </a:xfrm>
          <a:prstGeom prst="roundRect">
            <a:avLst/>
          </a:prstGeom>
          <a:noFill/>
          <a:ln w="28575">
            <a:solidFill>
              <a:srgbClr val="0B69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US" sz="1350" kern="1200">
              <a:solidFill>
                <a:prstClr val="white"/>
              </a:solidFill>
              <a:latin typeface="Intel Clear"/>
            </a:endParaRPr>
          </a:p>
        </p:txBody>
      </p:sp>
      <p:sp>
        <p:nvSpPr>
          <p:cNvPr id="12" name="Rounded Rectangle 11">
            <a:extLst>
              <a:ext uri="{FF2B5EF4-FFF2-40B4-BE49-F238E27FC236}">
                <a16:creationId xmlns:a16="http://schemas.microsoft.com/office/drawing/2014/main" id="{5811CD99-B031-C541-BBE5-9AF8A69DB93B}"/>
              </a:ext>
            </a:extLst>
          </p:cNvPr>
          <p:cNvSpPr/>
          <p:nvPr/>
        </p:nvSpPr>
        <p:spPr>
          <a:xfrm>
            <a:off x="5661212" y="2134585"/>
            <a:ext cx="1872621" cy="282389"/>
          </a:xfrm>
          <a:prstGeom prst="roundRect">
            <a:avLst/>
          </a:prstGeom>
          <a:noFill/>
          <a:ln w="28575">
            <a:solidFill>
              <a:srgbClr val="0B693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US" sz="1350" kern="1200">
              <a:solidFill>
                <a:prstClr val="white"/>
              </a:solidFill>
              <a:latin typeface="Intel Clear"/>
            </a:endParaRPr>
          </a:p>
        </p:txBody>
      </p:sp>
    </p:spTree>
    <p:custDataLst>
      <p:tags r:id="rId1"/>
    </p:custDataLst>
    <p:extLst>
      <p:ext uri="{BB962C8B-B14F-4D97-AF65-F5344CB8AC3E}">
        <p14:creationId xmlns:p14="http://schemas.microsoft.com/office/powerpoint/2010/main" val="36263579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C664-9D81-6E4D-94AD-3C1A6E943CBB}"/>
              </a:ext>
            </a:extLst>
          </p:cNvPr>
          <p:cNvSpPr>
            <a:spLocks noGrp="1"/>
          </p:cNvSpPr>
          <p:nvPr>
            <p:ph type="title"/>
          </p:nvPr>
        </p:nvSpPr>
        <p:spPr/>
        <p:txBody>
          <a:bodyPr/>
          <a:lstStyle/>
          <a:p>
            <a:r>
              <a:rPr lang="en-US" sz="1800" dirty="0" err="1"/>
              <a:t>Ceph</a:t>
            </a:r>
            <a:r>
              <a:rPr lang="en-US" sz="1800" dirty="0"/>
              <a:t> </a:t>
            </a:r>
            <a:r>
              <a:rPr lang="en-US" sz="1800" dirty="0" err="1"/>
              <a:t>Bluestore</a:t>
            </a:r>
            <a:r>
              <a:rPr lang="en-US" sz="1800" dirty="0"/>
              <a:t> Metadata – Collocated on data disk vs On </a:t>
            </a:r>
            <a:r>
              <a:rPr lang="en-US" sz="1800" dirty="0" err="1">
                <a:solidFill>
                  <a:schemeClr val="accent6">
                    <a:lumMod val="50000"/>
                  </a:schemeClr>
                </a:solidFill>
              </a:rPr>
              <a:t>Optane</a:t>
            </a:r>
            <a:br>
              <a:rPr lang="en-US" sz="1800" dirty="0"/>
            </a:br>
            <a:r>
              <a:rPr lang="en-US" sz="1600" dirty="0">
                <a:solidFill>
                  <a:schemeClr val="tx1">
                    <a:lumMod val="50000"/>
                    <a:lumOff val="50000"/>
                  </a:schemeClr>
                </a:solidFill>
              </a:rPr>
              <a:t>4KB Random 50/50, QD=8</a:t>
            </a:r>
            <a:endParaRPr lang="en-US" sz="1800" dirty="0"/>
          </a:p>
        </p:txBody>
      </p:sp>
      <p:pic>
        <p:nvPicPr>
          <p:cNvPr id="3" name="Picture 2">
            <a:extLst>
              <a:ext uri="{FF2B5EF4-FFF2-40B4-BE49-F238E27FC236}">
                <a16:creationId xmlns:a16="http://schemas.microsoft.com/office/drawing/2014/main" id="{F8C57DAC-80B8-EE4F-AD21-8F3C92F27697}"/>
              </a:ext>
            </a:extLst>
          </p:cNvPr>
          <p:cNvPicPr>
            <a:picLocks noChangeAspect="1"/>
          </p:cNvPicPr>
          <p:nvPr/>
        </p:nvPicPr>
        <p:blipFill>
          <a:blip r:embed="rId2"/>
          <a:stretch>
            <a:fillRect/>
          </a:stretch>
        </p:blipFill>
        <p:spPr>
          <a:xfrm>
            <a:off x="213690" y="708145"/>
            <a:ext cx="6860880" cy="4100209"/>
          </a:xfrm>
          <a:prstGeom prst="rect">
            <a:avLst/>
          </a:prstGeom>
        </p:spPr>
      </p:pic>
      <p:sp>
        <p:nvSpPr>
          <p:cNvPr id="7" name="TextBox 6">
            <a:extLst>
              <a:ext uri="{FF2B5EF4-FFF2-40B4-BE49-F238E27FC236}">
                <a16:creationId xmlns:a16="http://schemas.microsoft.com/office/drawing/2014/main" id="{3F429231-AAB1-C942-960E-A065CCAFC3B4}"/>
              </a:ext>
            </a:extLst>
          </p:cNvPr>
          <p:cNvSpPr txBox="1"/>
          <p:nvPr/>
        </p:nvSpPr>
        <p:spPr>
          <a:xfrm>
            <a:off x="7136446" y="3355092"/>
            <a:ext cx="1659095" cy="954107"/>
          </a:xfrm>
          <a:prstGeom prst="rect">
            <a:avLst/>
          </a:prstGeom>
          <a:noFill/>
        </p:spPr>
        <p:txBody>
          <a:bodyPr wrap="square" rtlCol="0">
            <a:spAutoFit/>
          </a:bodyPr>
          <a:lstStyle/>
          <a:p>
            <a:r>
              <a:rPr lang="en-US" dirty="0"/>
              <a:t>Better Latency </a:t>
            </a:r>
          </a:p>
          <a:p>
            <a:r>
              <a:rPr lang="en-US" dirty="0"/>
              <a:t>Consistency</a:t>
            </a:r>
          </a:p>
          <a:p>
            <a:r>
              <a:rPr lang="en-US" dirty="0"/>
              <a:t>With </a:t>
            </a:r>
            <a:r>
              <a:rPr lang="en-US" dirty="0" err="1"/>
              <a:t>Optane</a:t>
            </a:r>
            <a:r>
              <a:rPr lang="en-US" dirty="0"/>
              <a:t> for </a:t>
            </a:r>
            <a:r>
              <a:rPr lang="en-US" dirty="0" err="1"/>
              <a:t>Ceph</a:t>
            </a:r>
            <a:r>
              <a:rPr lang="en-US" dirty="0"/>
              <a:t> Metadata</a:t>
            </a:r>
          </a:p>
        </p:txBody>
      </p:sp>
    </p:spTree>
    <p:extLst>
      <p:ext uri="{BB962C8B-B14F-4D97-AF65-F5344CB8AC3E}">
        <p14:creationId xmlns:p14="http://schemas.microsoft.com/office/powerpoint/2010/main" val="34618842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D1F4ED-F453-E447-BE90-D56D7B45E92C}"/>
              </a:ext>
            </a:extLst>
          </p:cNvPr>
          <p:cNvSpPr>
            <a:spLocks noGrp="1"/>
          </p:cNvSpPr>
          <p:nvPr>
            <p:ph type="title"/>
          </p:nvPr>
        </p:nvSpPr>
        <p:spPr>
          <a:xfrm>
            <a:off x="300913" y="273844"/>
            <a:ext cx="8214438" cy="460942"/>
          </a:xfrm>
        </p:spPr>
        <p:txBody>
          <a:bodyPr>
            <a:normAutofit/>
          </a:bodyPr>
          <a:lstStyle/>
          <a:p>
            <a:r>
              <a:rPr lang="en-US" sz="2400" dirty="0">
                <a:solidFill>
                  <a:schemeClr val="accent5"/>
                </a:solidFill>
                <a:latin typeface="Arial"/>
                <a:cs typeface="Arial"/>
                <a:sym typeface="Arial"/>
              </a:rPr>
              <a:t>Next-Gen Cost-Optimized Solution</a:t>
            </a:r>
          </a:p>
        </p:txBody>
      </p:sp>
      <p:graphicFrame>
        <p:nvGraphicFramePr>
          <p:cNvPr id="6" name="Table 5">
            <a:extLst>
              <a:ext uri="{FF2B5EF4-FFF2-40B4-BE49-F238E27FC236}">
                <a16:creationId xmlns:a16="http://schemas.microsoft.com/office/drawing/2014/main" id="{BB62CE80-BC57-5A49-9C57-3BBB71422848}"/>
              </a:ext>
            </a:extLst>
          </p:cNvPr>
          <p:cNvGraphicFramePr>
            <a:graphicFrameLocks noGrp="1"/>
          </p:cNvGraphicFramePr>
          <p:nvPr/>
        </p:nvGraphicFramePr>
        <p:xfrm>
          <a:off x="358647" y="1610916"/>
          <a:ext cx="6859166" cy="3275845"/>
        </p:xfrm>
        <a:graphic>
          <a:graphicData uri="http://schemas.openxmlformats.org/drawingml/2006/table">
            <a:tbl>
              <a:tblPr/>
              <a:tblGrid>
                <a:gridCol w="1264238">
                  <a:extLst>
                    <a:ext uri="{9D8B030D-6E8A-4147-A177-3AD203B41FA5}">
                      <a16:colId xmlns:a16="http://schemas.microsoft.com/office/drawing/2014/main" val="2352560548"/>
                    </a:ext>
                  </a:extLst>
                </a:gridCol>
                <a:gridCol w="1264238">
                  <a:extLst>
                    <a:ext uri="{9D8B030D-6E8A-4147-A177-3AD203B41FA5}">
                      <a16:colId xmlns:a16="http://schemas.microsoft.com/office/drawing/2014/main" val="2831202081"/>
                    </a:ext>
                  </a:extLst>
                </a:gridCol>
                <a:gridCol w="2095424">
                  <a:extLst>
                    <a:ext uri="{9D8B030D-6E8A-4147-A177-3AD203B41FA5}">
                      <a16:colId xmlns:a16="http://schemas.microsoft.com/office/drawing/2014/main" val="3217507765"/>
                    </a:ext>
                  </a:extLst>
                </a:gridCol>
                <a:gridCol w="2235266">
                  <a:extLst>
                    <a:ext uri="{9D8B030D-6E8A-4147-A177-3AD203B41FA5}">
                      <a16:colId xmlns:a16="http://schemas.microsoft.com/office/drawing/2014/main" val="976788792"/>
                    </a:ext>
                  </a:extLst>
                </a:gridCol>
              </a:tblGrid>
              <a:tr h="495470">
                <a:tc>
                  <a:txBody>
                    <a:bodyPr/>
                    <a:lstStyle/>
                    <a:p>
                      <a:pPr algn="ctr" fontAlgn="b"/>
                      <a:endParaRPr lang="en-US" sz="800" b="0" i="0" u="none" strike="noStrike" dirty="0">
                        <a:solidFill>
                          <a:srgbClr val="000000"/>
                        </a:solidFill>
                        <a:effectLst/>
                        <a:latin typeface="Calibri" panose="020F0502020204030204" pitchFamily="34" charset="0"/>
                      </a:endParaRPr>
                    </a:p>
                  </a:txBody>
                  <a:tcPr marL="5291" marR="5291" marT="5291"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solidFill>
                          <a:srgbClr val="000000"/>
                        </a:solidFill>
                        <a:effectLst/>
                        <a:latin typeface="Calibri" panose="020F0502020204030204" pitchFamily="34" charset="0"/>
                      </a:endParaRPr>
                    </a:p>
                  </a:txBody>
                  <a:tcPr marL="5291" marR="5291" marT="5291"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5x </a:t>
                      </a:r>
                      <a:r>
                        <a:rPr lang="en-US" sz="1100" b="1" i="0" u="none" strike="noStrike" dirty="0" err="1">
                          <a:solidFill>
                            <a:srgbClr val="000000"/>
                          </a:solidFill>
                          <a:effectLst/>
                          <a:latin typeface="Calibri" panose="020F0502020204030204" pitchFamily="34" charset="0"/>
                        </a:rPr>
                        <a:t>Ceph</a:t>
                      </a:r>
                      <a:r>
                        <a:rPr lang="en-US" sz="1100" b="1" i="0" u="none" strike="noStrike" dirty="0">
                          <a:solidFill>
                            <a:srgbClr val="000000"/>
                          </a:solidFill>
                          <a:effectLst/>
                          <a:latin typeface="Calibri" panose="020F0502020204030204" pitchFamily="34" charset="0"/>
                        </a:rPr>
                        <a:t> Storage Nodes</a:t>
                      </a:r>
                    </a:p>
                    <a:p>
                      <a:pPr algn="ctr" fontAlgn="b"/>
                      <a:r>
                        <a:rPr lang="en-US" sz="1100" b="1" i="0" u="none" strike="noStrike" dirty="0">
                          <a:solidFill>
                            <a:srgbClr val="000000"/>
                          </a:solidFill>
                          <a:effectLst/>
                          <a:latin typeface="Calibri" panose="020F0502020204030204" pitchFamily="34" charset="0"/>
                        </a:rPr>
                        <a:t>(Skylake + P4500 + P4600)</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5x </a:t>
                      </a:r>
                      <a:r>
                        <a:rPr lang="en-US" sz="1100" b="1" i="0" u="none" strike="noStrike" dirty="0" err="1">
                          <a:solidFill>
                            <a:srgbClr val="000000"/>
                          </a:solidFill>
                          <a:effectLst/>
                          <a:latin typeface="Calibri" panose="020F0502020204030204" pitchFamily="34" charset="0"/>
                        </a:rPr>
                        <a:t>Ceph</a:t>
                      </a:r>
                      <a:r>
                        <a:rPr lang="en-US" sz="1100" b="1" i="0" u="none" strike="noStrike" dirty="0">
                          <a:solidFill>
                            <a:srgbClr val="000000"/>
                          </a:solidFill>
                          <a:effectLst/>
                          <a:latin typeface="Calibri" panose="020F0502020204030204" pitchFamily="34" charset="0"/>
                        </a:rPr>
                        <a:t> Storage Nodes </a:t>
                      </a:r>
                    </a:p>
                    <a:p>
                      <a:pPr algn="ctr" fontAlgn="b"/>
                      <a:r>
                        <a:rPr lang="en-US" sz="1100" b="1" i="0" u="none" strike="noStrike" dirty="0">
                          <a:solidFill>
                            <a:srgbClr val="000000"/>
                          </a:solidFill>
                          <a:effectLst/>
                          <a:latin typeface="Calibri" panose="020F0502020204030204" pitchFamily="34" charset="0"/>
                        </a:rPr>
                        <a:t>(Cascade Lake + P4320 + </a:t>
                      </a:r>
                      <a:r>
                        <a:rPr lang="en-US" sz="1100" b="1" i="0" u="none" strike="noStrike" dirty="0" err="1">
                          <a:solidFill>
                            <a:srgbClr val="000000"/>
                          </a:solidFill>
                          <a:effectLst/>
                          <a:latin typeface="Calibri" panose="020F0502020204030204" pitchFamily="34" charset="0"/>
                        </a:rPr>
                        <a:t>Optane</a:t>
                      </a:r>
                      <a:r>
                        <a:rPr lang="en-US" sz="1100" b="1" i="0" u="none" strike="noStrike" dirty="0">
                          <a:solidFill>
                            <a:srgbClr val="000000"/>
                          </a:solidFill>
                          <a:effectLst/>
                          <a:latin typeface="Calibri" panose="020F0502020204030204" pitchFamily="34" charset="0"/>
                        </a:rPr>
                        <a:t>)</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41328308"/>
                  </a:ext>
                </a:extLst>
              </a:tr>
              <a:tr h="213875">
                <a:tc rowSpan="4">
                  <a:txBody>
                    <a:bodyPr/>
                    <a:lstStyle/>
                    <a:p>
                      <a:pPr algn="ctr" fontAlgn="ctr"/>
                      <a:r>
                        <a:rPr lang="en-US" sz="900" b="0" i="0" u="none" strike="noStrike" dirty="0">
                          <a:solidFill>
                            <a:srgbClr val="000000"/>
                          </a:solidFill>
                          <a:effectLst/>
                          <a:latin typeface="Calibri" panose="020F0502020204030204" pitchFamily="34" charset="0"/>
                        </a:rPr>
                        <a:t>CPU</a:t>
                      </a: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SKU</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Intel Xeon® Gold 6152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900" b="1" i="0" u="none" strike="noStrike" dirty="0">
                          <a:solidFill>
                            <a:srgbClr val="000000"/>
                          </a:solidFill>
                          <a:effectLst/>
                          <a:latin typeface="Calibri" panose="020F0502020204030204" pitchFamily="34" charset="0"/>
                        </a:rPr>
                        <a:t>Intel Xeon® Gold 6252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278542025"/>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 of Cores</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2x 22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2x 24</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744211207"/>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Core Frequency</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CE6F1"/>
                    </a:solidFill>
                  </a:tcPr>
                </a:tc>
                <a:tc>
                  <a:txBody>
                    <a:bodyPr/>
                    <a:lstStyle/>
                    <a:p>
                      <a:pPr algn="ctr" fontAlgn="b"/>
                      <a:r>
                        <a:rPr lang="en-US" sz="800" b="0" i="0" u="none" strike="noStrike">
                          <a:solidFill>
                            <a:srgbClr val="000000"/>
                          </a:solidFill>
                          <a:effectLst/>
                          <a:latin typeface="Calibri" panose="020F0502020204030204" pitchFamily="34" charset="0"/>
                        </a:rPr>
                        <a:t>2.1 GHz</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panose="020F0502020204030204" pitchFamily="34" charset="0"/>
                        </a:rPr>
                        <a:t>2.1 GHz</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730806289"/>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Cache Size</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1" i="0" u="none" strike="noStrike">
                          <a:solidFill>
                            <a:srgbClr val="000000"/>
                          </a:solidFill>
                          <a:effectLst/>
                          <a:latin typeface="Calibri" panose="020F0502020204030204" pitchFamily="34" charset="0"/>
                        </a:rPr>
                        <a:t>1 MB L2, 30.25 MB L3</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1MB L2, 35.75 MB L3</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6114637"/>
                  </a:ext>
                </a:extLst>
              </a:tr>
              <a:tr h="21387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Memory</a:t>
                      </a:r>
                      <a:endParaRPr lang="en-US" sz="800" b="0" i="0" u="none" strike="noStrike" dirty="0">
                        <a:solidFill>
                          <a:srgbClr val="000000"/>
                        </a:solidFill>
                        <a:effectLst/>
                        <a:latin typeface="Calibri" panose="020F0502020204030204" pitchFamily="34" charset="0"/>
                      </a:endParaRP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Total System Memory</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384 GB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384 GB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300986"/>
                  </a:ext>
                </a:extLst>
              </a:tr>
              <a:tr h="213875">
                <a:tc>
                  <a:txBody>
                    <a:bodyPr/>
                    <a:lstStyle/>
                    <a:p>
                      <a:pPr algn="ctr" fontAlgn="ctr"/>
                      <a:r>
                        <a:rPr lang="en-US" sz="900" b="0" i="0" u="none" strike="noStrike" kern="1200" dirty="0">
                          <a:solidFill>
                            <a:srgbClr val="000000"/>
                          </a:solidFill>
                          <a:effectLst/>
                          <a:latin typeface="Calibri" panose="020F0502020204030204" pitchFamily="34" charset="0"/>
                          <a:ea typeface="+mn-ea"/>
                          <a:cs typeface="+mn-cs"/>
                        </a:rPr>
                        <a:t>Network</a:t>
                      </a: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Bandwidth</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25x2 </a:t>
                      </a:r>
                      <a:r>
                        <a:rPr lang="en-US" sz="800" b="0" i="0" u="none" strike="noStrike" dirty="0" err="1">
                          <a:solidFill>
                            <a:srgbClr val="000000"/>
                          </a:solidFill>
                          <a:effectLst/>
                          <a:latin typeface="Calibri" panose="020F0502020204030204" pitchFamily="34" charset="0"/>
                        </a:rPr>
                        <a:t>GbE</a:t>
                      </a:r>
                      <a:endParaRPr lang="en-US" sz="800" b="0" i="0" u="none" strike="noStrike" dirty="0">
                        <a:solidFill>
                          <a:srgbClr val="000000"/>
                        </a:solidFill>
                        <a:effectLst/>
                        <a:latin typeface="Calibri" panose="020F0502020204030204" pitchFamily="34" charset="0"/>
                      </a:endParaRP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25x2 GbE</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439036"/>
                  </a:ext>
                </a:extLst>
              </a:tr>
              <a:tr h="213875">
                <a:tc rowSpan="3">
                  <a:txBody>
                    <a:bodyPr/>
                    <a:lstStyle/>
                    <a:p>
                      <a:pPr algn="ctr" fontAlgn="ctr"/>
                      <a:r>
                        <a:rPr lang="en-US" sz="900" b="0" i="0" u="none" strike="noStrike" dirty="0">
                          <a:solidFill>
                            <a:srgbClr val="000000"/>
                          </a:solidFill>
                          <a:effectLst/>
                          <a:latin typeface="Calibri" panose="020F0502020204030204" pitchFamily="34" charset="0"/>
                        </a:rPr>
                        <a:t>Storage</a:t>
                      </a: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OS Disk</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Intel SSD DC S3610 1.5 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800" b="0" i="0" u="none" strike="noStrike" dirty="0">
                          <a:solidFill>
                            <a:srgbClr val="000000"/>
                          </a:solidFill>
                          <a:effectLst/>
                          <a:latin typeface="Calibri" panose="020F0502020204030204" pitchFamily="34" charset="0"/>
                        </a:rPr>
                        <a:t>Intel SSD DC S3610 1.5 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78107112"/>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Data</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6x Intel SSD DC P4500 4 TB (Data)</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6x Intel SSD DC P4320 8 TB (Data)</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230981213"/>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Metadata</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Intel SSD DC P4600 2 TB (WAL/DB)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Intel SSD DC P4800X 375 GB (WAL/DB)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881585"/>
                  </a:ext>
                </a:extLst>
              </a:tr>
              <a:tr h="213875">
                <a:tc rowSpan="4">
                  <a:txBody>
                    <a:bodyPr/>
                    <a:lstStyle/>
                    <a:p>
                      <a:pPr algn="ctr" fontAlgn="ctr"/>
                      <a:r>
                        <a:rPr lang="en-US" sz="900" b="0" i="0" u="none" strike="noStrike" dirty="0">
                          <a:solidFill>
                            <a:srgbClr val="000000"/>
                          </a:solidFill>
                          <a:effectLst/>
                          <a:latin typeface="Calibri" panose="020F0502020204030204" pitchFamily="34" charset="0"/>
                        </a:rPr>
                        <a:t>Cluster Configuration</a:t>
                      </a: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err="1">
                          <a:solidFill>
                            <a:srgbClr val="000000"/>
                          </a:solidFill>
                          <a:effectLst/>
                          <a:latin typeface="Calibri" panose="020F0502020204030204" pitchFamily="34" charset="0"/>
                        </a:rPr>
                        <a:t>Ceph</a:t>
                      </a:r>
                      <a:r>
                        <a:rPr lang="en-US" sz="800" b="0" i="0" u="none" strike="noStrike" dirty="0">
                          <a:solidFill>
                            <a:srgbClr val="000000"/>
                          </a:solidFill>
                          <a:effectLst/>
                          <a:latin typeface="Calibri" panose="020F0502020204030204" pitchFamily="34" charset="0"/>
                        </a:rPr>
                        <a:t> Release</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13.2.4 Mimic</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13.2.4 Mimic</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8676408"/>
                  </a:ext>
                </a:extLst>
              </a:tr>
              <a:tr h="213875">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7054" marR="7054" marT="7054"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Number of OSDs/Disk</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953179"/>
                  </a:ext>
                </a:extLst>
              </a:tr>
              <a:tr h="213875">
                <a:tc vMerge="1">
                  <a:txBody>
                    <a:bodyPr/>
                    <a:lstStyle/>
                    <a:p>
                      <a:pPr algn="ctr" fontAlgn="ctr"/>
                      <a:endParaRPr lang="en-US" sz="1050" b="0" i="0" u="none" strike="noStrike" dirty="0">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Replication</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2x</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2x</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7037693"/>
                  </a:ext>
                </a:extLst>
              </a:tr>
              <a:tr h="213875">
                <a:tc vMerge="1">
                  <a:txBody>
                    <a:bodyPr/>
                    <a:lstStyle/>
                    <a:p>
                      <a:pPr algn="ctr" fontAlgn="ctr"/>
                      <a:endParaRPr lang="en-US" sz="1050" b="0" i="0" u="none" strike="noStrike" dirty="0">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Effective Capacity</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40TB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80TB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045099"/>
                  </a:ext>
                </a:extLst>
              </a:tr>
            </a:tbl>
          </a:graphicData>
        </a:graphic>
      </p:graphicFrame>
      <p:sp>
        <p:nvSpPr>
          <p:cNvPr id="8" name="TextBox 7">
            <a:extLst>
              <a:ext uri="{FF2B5EF4-FFF2-40B4-BE49-F238E27FC236}">
                <a16:creationId xmlns:a16="http://schemas.microsoft.com/office/drawing/2014/main" id="{71CC4064-B32E-2A45-AC37-2BFA4DF2210B}"/>
              </a:ext>
            </a:extLst>
          </p:cNvPr>
          <p:cNvSpPr txBox="1"/>
          <p:nvPr/>
        </p:nvSpPr>
        <p:spPr>
          <a:xfrm>
            <a:off x="300913" y="734786"/>
            <a:ext cx="5280356"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Cascade Lake Processors = better core density at the same cost</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3D-NAND P4320 QLC SSDs = better storage density at a lower price point</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Optane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P4800X SSDs for metadata = more IOPS, consistent latency</a:t>
            </a:r>
          </a:p>
        </p:txBody>
      </p:sp>
    </p:spTree>
    <p:extLst>
      <p:ext uri="{BB962C8B-B14F-4D97-AF65-F5344CB8AC3E}">
        <p14:creationId xmlns:p14="http://schemas.microsoft.com/office/powerpoint/2010/main" val="3197212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D1F4ED-F453-E447-BE90-D56D7B45E92C}"/>
              </a:ext>
            </a:extLst>
          </p:cNvPr>
          <p:cNvSpPr>
            <a:spLocks noGrp="1"/>
          </p:cNvSpPr>
          <p:nvPr>
            <p:ph type="title"/>
          </p:nvPr>
        </p:nvSpPr>
        <p:spPr>
          <a:xfrm>
            <a:off x="300913" y="273844"/>
            <a:ext cx="8214438" cy="460942"/>
          </a:xfrm>
        </p:spPr>
        <p:txBody>
          <a:bodyPr>
            <a:normAutofit/>
          </a:bodyPr>
          <a:lstStyle/>
          <a:p>
            <a:r>
              <a:rPr lang="en-US" sz="2400" dirty="0">
                <a:solidFill>
                  <a:schemeClr val="accent5"/>
                </a:solidFill>
                <a:latin typeface="Arial"/>
                <a:cs typeface="Arial"/>
              </a:rPr>
              <a:t>Next-Gen Performance Solution</a:t>
            </a:r>
          </a:p>
        </p:txBody>
      </p:sp>
      <p:graphicFrame>
        <p:nvGraphicFramePr>
          <p:cNvPr id="6" name="Table 5">
            <a:extLst>
              <a:ext uri="{FF2B5EF4-FFF2-40B4-BE49-F238E27FC236}">
                <a16:creationId xmlns:a16="http://schemas.microsoft.com/office/drawing/2014/main" id="{BB62CE80-BC57-5A49-9C57-3BBB71422848}"/>
              </a:ext>
            </a:extLst>
          </p:cNvPr>
          <p:cNvGraphicFramePr>
            <a:graphicFrameLocks noGrp="1"/>
          </p:cNvGraphicFramePr>
          <p:nvPr/>
        </p:nvGraphicFramePr>
        <p:xfrm>
          <a:off x="358647" y="1610916"/>
          <a:ext cx="6859166" cy="3275845"/>
        </p:xfrm>
        <a:graphic>
          <a:graphicData uri="http://schemas.openxmlformats.org/drawingml/2006/table">
            <a:tbl>
              <a:tblPr/>
              <a:tblGrid>
                <a:gridCol w="1264238">
                  <a:extLst>
                    <a:ext uri="{9D8B030D-6E8A-4147-A177-3AD203B41FA5}">
                      <a16:colId xmlns:a16="http://schemas.microsoft.com/office/drawing/2014/main" val="2352560548"/>
                    </a:ext>
                  </a:extLst>
                </a:gridCol>
                <a:gridCol w="1264238">
                  <a:extLst>
                    <a:ext uri="{9D8B030D-6E8A-4147-A177-3AD203B41FA5}">
                      <a16:colId xmlns:a16="http://schemas.microsoft.com/office/drawing/2014/main" val="2831202081"/>
                    </a:ext>
                  </a:extLst>
                </a:gridCol>
                <a:gridCol w="2095424">
                  <a:extLst>
                    <a:ext uri="{9D8B030D-6E8A-4147-A177-3AD203B41FA5}">
                      <a16:colId xmlns:a16="http://schemas.microsoft.com/office/drawing/2014/main" val="3217507765"/>
                    </a:ext>
                  </a:extLst>
                </a:gridCol>
                <a:gridCol w="2235266">
                  <a:extLst>
                    <a:ext uri="{9D8B030D-6E8A-4147-A177-3AD203B41FA5}">
                      <a16:colId xmlns:a16="http://schemas.microsoft.com/office/drawing/2014/main" val="976788792"/>
                    </a:ext>
                  </a:extLst>
                </a:gridCol>
              </a:tblGrid>
              <a:tr h="495470">
                <a:tc>
                  <a:txBody>
                    <a:bodyPr/>
                    <a:lstStyle/>
                    <a:p>
                      <a:pPr algn="ctr" fontAlgn="b"/>
                      <a:endParaRPr lang="en-US" sz="800" b="0" i="0" u="none" strike="noStrike" dirty="0">
                        <a:solidFill>
                          <a:srgbClr val="000000"/>
                        </a:solidFill>
                        <a:effectLst/>
                        <a:latin typeface="Calibri" panose="020F0502020204030204" pitchFamily="34" charset="0"/>
                      </a:endParaRPr>
                    </a:p>
                  </a:txBody>
                  <a:tcPr marL="5291" marR="5291" marT="5291"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800" b="0" i="0" u="none" strike="noStrike" dirty="0">
                        <a:solidFill>
                          <a:srgbClr val="000000"/>
                        </a:solidFill>
                        <a:effectLst/>
                        <a:latin typeface="Calibri" panose="020F0502020204030204" pitchFamily="34" charset="0"/>
                      </a:endParaRPr>
                    </a:p>
                  </a:txBody>
                  <a:tcPr marL="5291" marR="5291" marT="5291"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5x </a:t>
                      </a:r>
                      <a:r>
                        <a:rPr lang="en-US" sz="1100" b="1" i="0" u="none" strike="noStrike" dirty="0" err="1">
                          <a:solidFill>
                            <a:srgbClr val="000000"/>
                          </a:solidFill>
                          <a:effectLst/>
                          <a:latin typeface="Calibri" panose="020F0502020204030204" pitchFamily="34" charset="0"/>
                        </a:rPr>
                        <a:t>Ceph</a:t>
                      </a:r>
                      <a:r>
                        <a:rPr lang="en-US" sz="1100" b="1" i="0" u="none" strike="noStrike" dirty="0">
                          <a:solidFill>
                            <a:srgbClr val="000000"/>
                          </a:solidFill>
                          <a:effectLst/>
                          <a:latin typeface="Calibri" panose="020F0502020204030204" pitchFamily="34" charset="0"/>
                        </a:rPr>
                        <a:t> Storage Nodes</a:t>
                      </a:r>
                    </a:p>
                    <a:p>
                      <a:pPr algn="ctr" fontAlgn="b"/>
                      <a:r>
                        <a:rPr lang="en-US" sz="1100" b="1" i="0" u="none" strike="noStrike" dirty="0">
                          <a:solidFill>
                            <a:srgbClr val="000000"/>
                          </a:solidFill>
                          <a:effectLst/>
                          <a:latin typeface="Calibri" panose="020F0502020204030204" pitchFamily="34" charset="0"/>
                        </a:rPr>
                        <a:t>(Skylake + P4500 + P4600)</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5x </a:t>
                      </a:r>
                      <a:r>
                        <a:rPr lang="en-US" sz="1100" b="1" i="0" u="none" strike="noStrike" dirty="0" err="1">
                          <a:solidFill>
                            <a:srgbClr val="000000"/>
                          </a:solidFill>
                          <a:effectLst/>
                          <a:latin typeface="Calibri" panose="020F0502020204030204" pitchFamily="34" charset="0"/>
                        </a:rPr>
                        <a:t>Ceph</a:t>
                      </a:r>
                      <a:r>
                        <a:rPr lang="en-US" sz="1100" b="1" i="0" u="none" strike="noStrike" dirty="0">
                          <a:solidFill>
                            <a:srgbClr val="000000"/>
                          </a:solidFill>
                          <a:effectLst/>
                          <a:latin typeface="Calibri" panose="020F0502020204030204" pitchFamily="34" charset="0"/>
                        </a:rPr>
                        <a:t> Storage Nodes </a:t>
                      </a:r>
                    </a:p>
                    <a:p>
                      <a:pPr algn="ctr" fontAlgn="b"/>
                      <a:r>
                        <a:rPr lang="en-US" sz="1100" b="1" i="0" u="none" strike="noStrike" dirty="0">
                          <a:solidFill>
                            <a:srgbClr val="000000"/>
                          </a:solidFill>
                          <a:effectLst/>
                          <a:latin typeface="Calibri" panose="020F0502020204030204" pitchFamily="34" charset="0"/>
                        </a:rPr>
                        <a:t>(Cascade Lake + P4510 + </a:t>
                      </a:r>
                      <a:r>
                        <a:rPr lang="en-US" sz="1100" b="1" i="0" u="none" strike="noStrike" dirty="0" err="1">
                          <a:solidFill>
                            <a:srgbClr val="000000"/>
                          </a:solidFill>
                          <a:effectLst/>
                          <a:latin typeface="Calibri" panose="020F0502020204030204" pitchFamily="34" charset="0"/>
                        </a:rPr>
                        <a:t>Optane</a:t>
                      </a:r>
                      <a:r>
                        <a:rPr lang="en-US" sz="1100" b="1" i="0" u="none" strike="noStrike" dirty="0">
                          <a:solidFill>
                            <a:srgbClr val="000000"/>
                          </a:solidFill>
                          <a:effectLst/>
                          <a:latin typeface="Calibri" panose="020F0502020204030204" pitchFamily="34" charset="0"/>
                        </a:rPr>
                        <a:t>)</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41328308"/>
                  </a:ext>
                </a:extLst>
              </a:tr>
              <a:tr h="213875">
                <a:tc rowSpan="4">
                  <a:txBody>
                    <a:bodyPr/>
                    <a:lstStyle/>
                    <a:p>
                      <a:pPr algn="ctr" fontAlgn="ctr"/>
                      <a:r>
                        <a:rPr lang="en-US" sz="900" b="0" i="0" u="none" strike="noStrike" dirty="0">
                          <a:solidFill>
                            <a:srgbClr val="000000"/>
                          </a:solidFill>
                          <a:effectLst/>
                          <a:latin typeface="Calibri" panose="020F0502020204030204" pitchFamily="34" charset="0"/>
                        </a:rPr>
                        <a:t>CPU</a:t>
                      </a: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SKU</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Intel Xeon® Gold 6152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900" b="1" i="0" u="none" strike="noStrike" dirty="0">
                          <a:solidFill>
                            <a:srgbClr val="000000"/>
                          </a:solidFill>
                          <a:effectLst/>
                          <a:latin typeface="Calibri" panose="020F0502020204030204" pitchFamily="34" charset="0"/>
                        </a:rPr>
                        <a:t>Intel Xeon® Gold 6252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278542025"/>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 of Cores</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2x 22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2x 24</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744211207"/>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Core Frequency</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CE6F1"/>
                    </a:solidFill>
                  </a:tcPr>
                </a:tc>
                <a:tc>
                  <a:txBody>
                    <a:bodyPr/>
                    <a:lstStyle/>
                    <a:p>
                      <a:pPr algn="ctr" fontAlgn="b"/>
                      <a:r>
                        <a:rPr lang="en-US" sz="800" b="0" i="0" u="none" strike="noStrike">
                          <a:solidFill>
                            <a:srgbClr val="000000"/>
                          </a:solidFill>
                          <a:effectLst/>
                          <a:latin typeface="Calibri" panose="020F0502020204030204" pitchFamily="34" charset="0"/>
                        </a:rPr>
                        <a:t>2.1 GHz</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panose="020F0502020204030204" pitchFamily="34" charset="0"/>
                        </a:rPr>
                        <a:t>2.1 GHz</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730806289"/>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Cache Size</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1" i="0" u="none" strike="noStrike">
                          <a:solidFill>
                            <a:srgbClr val="000000"/>
                          </a:solidFill>
                          <a:effectLst/>
                          <a:latin typeface="Calibri" panose="020F0502020204030204" pitchFamily="34" charset="0"/>
                        </a:rPr>
                        <a:t>1 MB L2, 30.25 MB L3</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1MB L2, 35.75 MB L3</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6114637"/>
                  </a:ext>
                </a:extLst>
              </a:tr>
              <a:tr h="21387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Memory</a:t>
                      </a:r>
                      <a:endParaRPr lang="en-US" sz="800" b="0" i="0" u="none" strike="noStrike" dirty="0">
                        <a:solidFill>
                          <a:srgbClr val="000000"/>
                        </a:solidFill>
                        <a:effectLst/>
                        <a:latin typeface="Calibri" panose="020F0502020204030204" pitchFamily="34" charset="0"/>
                      </a:endParaRP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Total System Memory</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384 GB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384 GB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300986"/>
                  </a:ext>
                </a:extLst>
              </a:tr>
              <a:tr h="213875">
                <a:tc>
                  <a:txBody>
                    <a:bodyPr/>
                    <a:lstStyle/>
                    <a:p>
                      <a:pPr algn="ctr" fontAlgn="ctr"/>
                      <a:r>
                        <a:rPr lang="en-US" sz="900" b="0" i="0" u="none" strike="noStrike" kern="1200" dirty="0">
                          <a:solidFill>
                            <a:srgbClr val="000000"/>
                          </a:solidFill>
                          <a:effectLst/>
                          <a:latin typeface="Calibri" panose="020F0502020204030204" pitchFamily="34" charset="0"/>
                          <a:ea typeface="+mn-ea"/>
                          <a:cs typeface="+mn-cs"/>
                        </a:rPr>
                        <a:t>Network</a:t>
                      </a: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Bandwidth</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25x2 </a:t>
                      </a:r>
                      <a:r>
                        <a:rPr lang="en-US" sz="800" b="0" i="0" u="none" strike="noStrike" dirty="0" err="1">
                          <a:solidFill>
                            <a:srgbClr val="000000"/>
                          </a:solidFill>
                          <a:effectLst/>
                          <a:latin typeface="Calibri" panose="020F0502020204030204" pitchFamily="34" charset="0"/>
                        </a:rPr>
                        <a:t>GbE</a:t>
                      </a:r>
                      <a:endParaRPr lang="en-US" sz="800" b="0" i="0" u="none" strike="noStrike" dirty="0">
                        <a:solidFill>
                          <a:srgbClr val="000000"/>
                        </a:solidFill>
                        <a:effectLst/>
                        <a:latin typeface="Calibri" panose="020F0502020204030204" pitchFamily="34" charset="0"/>
                      </a:endParaRP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25x2 GbE</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439036"/>
                  </a:ext>
                </a:extLst>
              </a:tr>
              <a:tr h="213875">
                <a:tc rowSpan="3">
                  <a:txBody>
                    <a:bodyPr/>
                    <a:lstStyle/>
                    <a:p>
                      <a:pPr algn="ctr" fontAlgn="ctr"/>
                      <a:r>
                        <a:rPr lang="en-US" sz="900" b="0" i="0" u="none" strike="noStrike" dirty="0">
                          <a:solidFill>
                            <a:srgbClr val="000000"/>
                          </a:solidFill>
                          <a:effectLst/>
                          <a:latin typeface="Calibri" panose="020F0502020204030204" pitchFamily="34" charset="0"/>
                        </a:rPr>
                        <a:t>Storage</a:t>
                      </a:r>
                    </a:p>
                  </a:txBody>
                  <a:tcPr marL="5291" marR="5291" marT="5291"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OS Disk</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Intel SSD DC S3610 1.5 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800" b="0" i="0" u="none" strike="noStrike" dirty="0">
                          <a:solidFill>
                            <a:srgbClr val="000000"/>
                          </a:solidFill>
                          <a:effectLst/>
                          <a:latin typeface="Calibri" panose="020F0502020204030204" pitchFamily="34" charset="0"/>
                        </a:rPr>
                        <a:t>Intel SSD DC S3610 1.5 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78107112"/>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Data</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6x Intel SSD DC P4500 4 TB (Data)</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US" sz="900" b="1" i="0" u="none" strike="noStrike" dirty="0">
                          <a:solidFill>
                            <a:srgbClr val="000000"/>
                          </a:solidFill>
                          <a:effectLst/>
                          <a:latin typeface="Calibri" panose="020F0502020204030204" pitchFamily="34" charset="0"/>
                        </a:rPr>
                        <a:t>6x Intel SSD DC P4510 4 TB (Data)</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230981213"/>
                  </a:ext>
                </a:extLst>
              </a:tr>
              <a:tr h="213875">
                <a:tc vMerge="1">
                  <a:txBody>
                    <a:bodyPr/>
                    <a:lstStyle/>
                    <a:p>
                      <a:pPr algn="ctr" fontAlgn="ctr"/>
                      <a:endParaRPr lang="en-US" sz="800" b="0" i="0" u="none" strike="noStrike">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Metadata</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Intel SSD DC P4600 2 TB (WAL/DB)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Intel SSD DC P4800X 375 GB (WAL/DB)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881585"/>
                  </a:ext>
                </a:extLst>
              </a:tr>
              <a:tr h="213875">
                <a:tc rowSpan="4">
                  <a:txBody>
                    <a:bodyPr/>
                    <a:lstStyle/>
                    <a:p>
                      <a:pPr algn="ctr" fontAlgn="ctr"/>
                      <a:r>
                        <a:rPr lang="en-US" sz="900" b="0" i="0" u="none" strike="noStrike" dirty="0">
                          <a:solidFill>
                            <a:srgbClr val="000000"/>
                          </a:solidFill>
                          <a:effectLst/>
                          <a:latin typeface="Calibri" panose="020F0502020204030204" pitchFamily="34" charset="0"/>
                        </a:rPr>
                        <a:t>Cluster Configuration</a:t>
                      </a:r>
                    </a:p>
                  </a:txBody>
                  <a:tcPr marL="5291" marR="5291" marT="52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err="1">
                          <a:solidFill>
                            <a:srgbClr val="000000"/>
                          </a:solidFill>
                          <a:effectLst/>
                          <a:latin typeface="Calibri" panose="020F0502020204030204" pitchFamily="34" charset="0"/>
                        </a:rPr>
                        <a:t>Ceph</a:t>
                      </a:r>
                      <a:r>
                        <a:rPr lang="en-US" sz="800" b="0" i="0" u="none" strike="noStrike" dirty="0">
                          <a:solidFill>
                            <a:srgbClr val="000000"/>
                          </a:solidFill>
                          <a:effectLst/>
                          <a:latin typeface="Calibri" panose="020F0502020204030204" pitchFamily="34" charset="0"/>
                        </a:rPr>
                        <a:t> Release</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13.2.4 Mimic</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13.2.4 Mimic</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8676408"/>
                  </a:ext>
                </a:extLst>
              </a:tr>
              <a:tr h="213875">
                <a:tc v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7054" marR="7054" marT="7054"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Number of OSDs/Disk</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953179"/>
                  </a:ext>
                </a:extLst>
              </a:tr>
              <a:tr h="213875">
                <a:tc vMerge="1">
                  <a:txBody>
                    <a:bodyPr/>
                    <a:lstStyle/>
                    <a:p>
                      <a:pPr algn="ctr" fontAlgn="ctr"/>
                      <a:endParaRPr lang="en-US" sz="1050" b="0" i="0" u="none" strike="noStrike" dirty="0">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Replication</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800" b="0" i="0" u="none" strike="noStrike" dirty="0">
                          <a:solidFill>
                            <a:srgbClr val="000000"/>
                          </a:solidFill>
                          <a:effectLst/>
                          <a:latin typeface="Calibri" panose="020F0502020204030204" pitchFamily="34" charset="0"/>
                        </a:rPr>
                        <a:t>2x</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2x</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7037693"/>
                  </a:ext>
                </a:extLst>
              </a:tr>
              <a:tr h="213875">
                <a:tc vMerge="1">
                  <a:txBody>
                    <a:bodyPr/>
                    <a:lstStyle/>
                    <a:p>
                      <a:pPr algn="ctr" fontAlgn="ctr"/>
                      <a:endParaRPr lang="en-US" sz="1050" b="0" i="0" u="none" strike="noStrike" dirty="0">
                        <a:solidFill>
                          <a:srgbClr val="000000"/>
                        </a:solidFill>
                        <a:effectLst/>
                        <a:latin typeface="Calibri" panose="020F0502020204030204" pitchFamily="34" charset="0"/>
                      </a:endParaRPr>
                    </a:p>
                  </a:txBody>
                  <a:tcPr marL="7054" marR="7054" marT="705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800" b="0" i="0" u="none" strike="noStrike" dirty="0">
                          <a:solidFill>
                            <a:srgbClr val="000000"/>
                          </a:solidFill>
                          <a:effectLst/>
                          <a:latin typeface="Calibri" panose="020F0502020204030204" pitchFamily="34" charset="0"/>
                        </a:rPr>
                        <a:t>Effective Capacity</a:t>
                      </a:r>
                    </a:p>
                  </a:txBody>
                  <a:tcPr marL="5291" marR="5291" marT="5291"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900" b="1" i="0" u="none" strike="noStrike" dirty="0">
                          <a:solidFill>
                            <a:srgbClr val="000000"/>
                          </a:solidFill>
                          <a:effectLst/>
                          <a:latin typeface="Calibri" panose="020F0502020204030204" pitchFamily="34" charset="0"/>
                        </a:rPr>
                        <a:t>40TB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rPr>
                        <a:t>40TB</a:t>
                      </a:r>
                    </a:p>
                  </a:txBody>
                  <a:tcPr marL="5291" marR="5291" marT="529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045099"/>
                  </a:ext>
                </a:extLst>
              </a:tr>
            </a:tbl>
          </a:graphicData>
        </a:graphic>
      </p:graphicFrame>
      <p:sp>
        <p:nvSpPr>
          <p:cNvPr id="8" name="TextBox 7">
            <a:extLst>
              <a:ext uri="{FF2B5EF4-FFF2-40B4-BE49-F238E27FC236}">
                <a16:creationId xmlns:a16="http://schemas.microsoft.com/office/drawing/2014/main" id="{71CC4064-B32E-2A45-AC37-2BFA4DF2210B}"/>
              </a:ext>
            </a:extLst>
          </p:cNvPr>
          <p:cNvSpPr txBox="1"/>
          <p:nvPr/>
        </p:nvSpPr>
        <p:spPr>
          <a:xfrm>
            <a:off x="300913" y="734786"/>
            <a:ext cx="5658793"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Cascade Lake Processors = better core density at the same cost</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3D-NAND P4510 TLC SSDs = 40% better write performance, higher endurance </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Optane</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P4800X SSDs for metadata = more IOPS, consistent latency</a:t>
            </a:r>
          </a:p>
        </p:txBody>
      </p:sp>
    </p:spTree>
    <p:extLst>
      <p:ext uri="{BB962C8B-B14F-4D97-AF65-F5344CB8AC3E}">
        <p14:creationId xmlns:p14="http://schemas.microsoft.com/office/powerpoint/2010/main" val="447888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0"/>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noAutofit/>
          </a:bodyPr>
          <a:lstStyle/>
          <a:p>
            <a:pPr lvl="0">
              <a:lnSpc>
                <a:spcPct val="115000"/>
              </a:lnSpc>
              <a:buClr>
                <a:schemeClr val="lt2"/>
              </a:buClr>
              <a:buSzPts val="1100"/>
            </a:pPr>
            <a:r>
              <a:rPr lang="en" sz="2400" dirty="0"/>
              <a:t>Gen-over-Gen Performance Improvements</a:t>
            </a:r>
            <a:endParaRPr sz="2400" dirty="0">
              <a:solidFill>
                <a:schemeClr val="lt1"/>
              </a:solidFill>
            </a:endParaRPr>
          </a:p>
        </p:txBody>
      </p:sp>
      <p:grpSp>
        <p:nvGrpSpPr>
          <p:cNvPr id="42" name="Group 41">
            <a:extLst>
              <a:ext uri="{FF2B5EF4-FFF2-40B4-BE49-F238E27FC236}">
                <a16:creationId xmlns:a16="http://schemas.microsoft.com/office/drawing/2014/main" id="{1B3032F1-CE4C-8741-8A83-732C694FD520}"/>
              </a:ext>
            </a:extLst>
          </p:cNvPr>
          <p:cNvGrpSpPr/>
          <p:nvPr/>
        </p:nvGrpSpPr>
        <p:grpSpPr>
          <a:xfrm>
            <a:off x="105208" y="467157"/>
            <a:ext cx="8811912" cy="4433321"/>
            <a:chOff x="105208" y="467157"/>
            <a:chExt cx="8811912" cy="4433321"/>
          </a:xfrm>
        </p:grpSpPr>
        <p:sp>
          <p:nvSpPr>
            <p:cNvPr id="43" name="TextBox 42">
              <a:extLst>
                <a:ext uri="{FF2B5EF4-FFF2-40B4-BE49-F238E27FC236}">
                  <a16:creationId xmlns:a16="http://schemas.microsoft.com/office/drawing/2014/main" id="{E83F54ED-F51F-9044-88A7-2F77C56C3EA0}"/>
                </a:ext>
              </a:extLst>
            </p:cNvPr>
            <p:cNvSpPr txBox="1"/>
            <p:nvPr/>
          </p:nvSpPr>
          <p:spPr>
            <a:xfrm>
              <a:off x="105208" y="4455339"/>
              <a:ext cx="8811912" cy="445139"/>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Performance results are based on testing by Intel as of 2/20/2019 and may not reflect all publicly available security updates.  See configuration disclosure for details.  No product or component can be absolutely secure. Software and workloads used in performance tests may have been optimized for performance only on Intel microprocessors. Performance tests, such as </a:t>
              </a:r>
              <a:r>
                <a:rPr kumimoji="0" lang="en-US" sz="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SYSmark</a:t>
              </a:r>
              <a:r>
                <a:rPr kumimoji="0" lang="en-US" sz="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and </a:t>
              </a:r>
              <a:r>
                <a:rPr kumimoji="0" lang="en-US" sz="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MobileMark</a:t>
              </a:r>
              <a:r>
                <a:rPr kumimoji="0" lang="en-US" sz="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complete information visit www.intel.com/benchmarks.  Configurations: See next slide</a:t>
              </a:r>
            </a:p>
          </p:txBody>
        </p:sp>
        <p:pic>
          <p:nvPicPr>
            <p:cNvPr id="44" name="Picture 43">
              <a:extLst>
                <a:ext uri="{FF2B5EF4-FFF2-40B4-BE49-F238E27FC236}">
                  <a16:creationId xmlns:a16="http://schemas.microsoft.com/office/drawing/2014/main" id="{4D56B4D8-E83F-B948-AAA5-F5E0E29AD59C}"/>
                </a:ext>
              </a:extLst>
            </p:cNvPr>
            <p:cNvPicPr>
              <a:picLocks noChangeAspect="1"/>
            </p:cNvPicPr>
            <p:nvPr/>
          </p:nvPicPr>
          <p:blipFill>
            <a:blip r:embed="rId3"/>
            <a:stretch>
              <a:fillRect/>
            </a:stretch>
          </p:blipFill>
          <p:spPr>
            <a:xfrm>
              <a:off x="2336026" y="3504763"/>
              <a:ext cx="604563" cy="422365"/>
            </a:xfrm>
            <a:prstGeom prst="rect">
              <a:avLst/>
            </a:prstGeom>
          </p:spPr>
        </p:pic>
        <p:sp>
          <p:nvSpPr>
            <p:cNvPr id="45" name="TextBox 44">
              <a:extLst>
                <a:ext uri="{FF2B5EF4-FFF2-40B4-BE49-F238E27FC236}">
                  <a16:creationId xmlns:a16="http://schemas.microsoft.com/office/drawing/2014/main" id="{ED5F8C76-0328-F040-971D-7C28C0AB9116}"/>
                </a:ext>
              </a:extLst>
            </p:cNvPr>
            <p:cNvSpPr txBox="1"/>
            <p:nvPr/>
          </p:nvSpPr>
          <p:spPr>
            <a:xfrm>
              <a:off x="2401991" y="3552944"/>
              <a:ext cx="364107" cy="144156"/>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Intel® SSD DC P4500</a:t>
              </a:r>
            </a:p>
          </p:txBody>
        </p:sp>
        <p:pic>
          <p:nvPicPr>
            <p:cNvPr id="46" name="Picture 45">
              <a:extLst>
                <a:ext uri="{FF2B5EF4-FFF2-40B4-BE49-F238E27FC236}">
                  <a16:creationId xmlns:a16="http://schemas.microsoft.com/office/drawing/2014/main" id="{F5E1F261-C237-0741-A20B-44ED2FD1BA57}"/>
                </a:ext>
              </a:extLst>
            </p:cNvPr>
            <p:cNvPicPr>
              <a:picLocks noChangeAspect="1"/>
            </p:cNvPicPr>
            <p:nvPr/>
          </p:nvPicPr>
          <p:blipFill>
            <a:blip r:embed="rId4"/>
            <a:stretch>
              <a:fillRect/>
            </a:stretch>
          </p:blipFill>
          <p:spPr>
            <a:xfrm>
              <a:off x="876518" y="3504763"/>
              <a:ext cx="432442" cy="419533"/>
            </a:xfrm>
            <a:prstGeom prst="rect">
              <a:avLst/>
            </a:prstGeom>
            <a:effectLst>
              <a:outerShdw blurRad="63500" sx="102000" sy="102000" algn="ctr" rotWithShape="0">
                <a:srgbClr val="F8D44C">
                  <a:alpha val="40000"/>
                </a:srgbClr>
              </a:outerShdw>
            </a:effectLst>
          </p:spPr>
        </p:pic>
        <p:sp>
          <p:nvSpPr>
            <p:cNvPr id="47" name="TextBox 46">
              <a:extLst>
                <a:ext uri="{FF2B5EF4-FFF2-40B4-BE49-F238E27FC236}">
                  <a16:creationId xmlns:a16="http://schemas.microsoft.com/office/drawing/2014/main" id="{9FE5A643-FF21-7B4B-8A94-6A2EB8168A39}"/>
                </a:ext>
              </a:extLst>
            </p:cNvPr>
            <p:cNvSpPr txBox="1"/>
            <p:nvPr/>
          </p:nvSpPr>
          <p:spPr>
            <a:xfrm>
              <a:off x="1317509" y="3580738"/>
              <a:ext cx="135356" cy="13379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C71"/>
                  </a:solidFill>
                  <a:effectLst/>
                  <a:uLnTx/>
                  <a:uFillTx/>
                  <a:latin typeface="Intel Clear"/>
                  <a:ea typeface="+mn-ea"/>
                  <a:cs typeface="+mn-cs"/>
                </a:rPr>
                <a:t>+</a:t>
              </a:r>
            </a:p>
          </p:txBody>
        </p:sp>
        <p:sp>
          <p:nvSpPr>
            <p:cNvPr id="48" name="TextBox 47">
              <a:extLst>
                <a:ext uri="{FF2B5EF4-FFF2-40B4-BE49-F238E27FC236}">
                  <a16:creationId xmlns:a16="http://schemas.microsoft.com/office/drawing/2014/main" id="{800A2980-3B21-2D47-8A96-355701427B62}"/>
                </a:ext>
              </a:extLst>
            </p:cNvPr>
            <p:cNvSpPr txBox="1"/>
            <p:nvPr/>
          </p:nvSpPr>
          <p:spPr>
            <a:xfrm>
              <a:off x="2200670" y="3561706"/>
              <a:ext cx="135356" cy="13379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C71"/>
                  </a:solidFill>
                  <a:effectLst/>
                  <a:uLnTx/>
                  <a:uFillTx/>
                  <a:latin typeface="Intel Clear"/>
                  <a:ea typeface="+mn-ea"/>
                  <a:cs typeface="+mn-cs"/>
                </a:rPr>
                <a:t>+</a:t>
              </a:r>
            </a:p>
          </p:txBody>
        </p:sp>
        <p:sp>
          <p:nvSpPr>
            <p:cNvPr id="49" name="TextBox 48">
              <a:extLst>
                <a:ext uri="{FF2B5EF4-FFF2-40B4-BE49-F238E27FC236}">
                  <a16:creationId xmlns:a16="http://schemas.microsoft.com/office/drawing/2014/main" id="{8D701056-224E-8946-8356-837AD0813CF7}"/>
                </a:ext>
              </a:extLst>
            </p:cNvPr>
            <p:cNvSpPr txBox="1"/>
            <p:nvPr/>
          </p:nvSpPr>
          <p:spPr>
            <a:xfrm>
              <a:off x="876517" y="4006795"/>
              <a:ext cx="2268129" cy="257225"/>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Intel Clear"/>
                  <a:ea typeface="+mn-ea"/>
                  <a:cs typeface="+mn-cs"/>
                </a:rPr>
                <a:t>Intel® Xeon® Gold 6152 Processor + Intel® SSD DC P4600 + Intel® SSD DC P4500</a:t>
              </a:r>
            </a:p>
          </p:txBody>
        </p:sp>
        <p:sp>
          <p:nvSpPr>
            <p:cNvPr id="50" name="Striped Right Arrow 49">
              <a:extLst>
                <a:ext uri="{FF2B5EF4-FFF2-40B4-BE49-F238E27FC236}">
                  <a16:creationId xmlns:a16="http://schemas.microsoft.com/office/drawing/2014/main" id="{0871240B-2D70-804F-AEB6-4B9D02683217}"/>
                </a:ext>
              </a:extLst>
            </p:cNvPr>
            <p:cNvSpPr/>
            <p:nvPr/>
          </p:nvSpPr>
          <p:spPr>
            <a:xfrm rot="16200000">
              <a:off x="1317266" y="2302216"/>
              <a:ext cx="1087287" cy="1168538"/>
            </a:xfrm>
            <a:prstGeom prst="stripedRightArrow">
              <a:avLst/>
            </a:prstGeom>
            <a:solidFill>
              <a:sysClr val="window" lastClr="FFFFFF">
                <a:lumMod val="65000"/>
              </a:sys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51" name="TextBox 50">
              <a:extLst>
                <a:ext uri="{FF2B5EF4-FFF2-40B4-BE49-F238E27FC236}">
                  <a16:creationId xmlns:a16="http://schemas.microsoft.com/office/drawing/2014/main" id="{B8D7449F-B01F-9347-9E0F-97798F190111}"/>
                </a:ext>
              </a:extLst>
            </p:cNvPr>
            <p:cNvSpPr txBox="1"/>
            <p:nvPr/>
          </p:nvSpPr>
          <p:spPr>
            <a:xfrm>
              <a:off x="1639044" y="3069489"/>
              <a:ext cx="485006" cy="99109"/>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Intel Clear"/>
                  <a:ea typeface="+mn-ea"/>
                  <a:cs typeface="+mn-cs"/>
                </a:rPr>
                <a:t>Baseline</a:t>
              </a:r>
            </a:p>
          </p:txBody>
        </p:sp>
        <p:sp>
          <p:nvSpPr>
            <p:cNvPr id="52" name="TextBox 51">
              <a:extLst>
                <a:ext uri="{FF2B5EF4-FFF2-40B4-BE49-F238E27FC236}">
                  <a16:creationId xmlns:a16="http://schemas.microsoft.com/office/drawing/2014/main" id="{3ECDC6EC-D84C-3747-B5D2-CE160AB12487}"/>
                </a:ext>
              </a:extLst>
            </p:cNvPr>
            <p:cNvSpPr txBox="1"/>
            <p:nvPr/>
          </p:nvSpPr>
          <p:spPr>
            <a:xfrm>
              <a:off x="3967161" y="960421"/>
              <a:ext cx="647167" cy="458288"/>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3C71"/>
                  </a:solidFill>
                  <a:effectLst/>
                  <a:uLnTx/>
                  <a:uFillTx/>
                  <a:latin typeface="Intel Clear"/>
                  <a:ea typeface="+mn-ea"/>
                  <a:cs typeface="+mn-cs"/>
                </a:rPr>
                <a:t>Up to </a:t>
              </a:r>
              <a:r>
                <a:rPr kumimoji="0" lang="en-US" sz="2400" b="0" i="0" u="none" strike="noStrike" kern="1200" cap="none" spc="0" normalizeH="0" baseline="0" noProof="0" dirty="0">
                  <a:ln>
                    <a:noFill/>
                  </a:ln>
                  <a:solidFill>
                    <a:srgbClr val="003C71"/>
                  </a:solidFill>
                  <a:effectLst/>
                  <a:uLnTx/>
                  <a:uFillTx/>
                  <a:latin typeface="Intel Clear"/>
                  <a:ea typeface="+mn-ea"/>
                  <a:cs typeface="+mn-cs"/>
                </a:rPr>
                <a:t>1.7X</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3C71"/>
                  </a:solidFill>
                  <a:effectLst/>
                  <a:uLnTx/>
                  <a:uFillTx/>
                  <a:latin typeface="Intel Clear"/>
                  <a:ea typeface="+mn-ea"/>
                  <a:cs typeface="+mn-cs"/>
                </a:rPr>
                <a:t>Relative to Baseline</a:t>
              </a:r>
            </a:p>
          </p:txBody>
        </p:sp>
        <p:pic>
          <p:nvPicPr>
            <p:cNvPr id="53" name="Picture 52">
              <a:extLst>
                <a:ext uri="{FF2B5EF4-FFF2-40B4-BE49-F238E27FC236}">
                  <a16:creationId xmlns:a16="http://schemas.microsoft.com/office/drawing/2014/main" id="{1AA7977B-6466-CF40-AA90-50102EA992C3}"/>
                </a:ext>
              </a:extLst>
            </p:cNvPr>
            <p:cNvPicPr>
              <a:picLocks noChangeAspect="1"/>
            </p:cNvPicPr>
            <p:nvPr/>
          </p:nvPicPr>
          <p:blipFill>
            <a:blip r:embed="rId4"/>
            <a:stretch>
              <a:fillRect/>
            </a:stretch>
          </p:blipFill>
          <p:spPr>
            <a:xfrm>
              <a:off x="5884912" y="3476969"/>
              <a:ext cx="432442" cy="419533"/>
            </a:xfrm>
            <a:prstGeom prst="rect">
              <a:avLst/>
            </a:prstGeom>
            <a:effectLst>
              <a:outerShdw blurRad="63500" sx="115000" sy="115000" algn="ctr" rotWithShape="0">
                <a:srgbClr val="FFFF00"/>
              </a:outerShdw>
            </a:effectLst>
          </p:spPr>
        </p:pic>
        <p:sp>
          <p:nvSpPr>
            <p:cNvPr id="54" name="TextBox 53">
              <a:extLst>
                <a:ext uri="{FF2B5EF4-FFF2-40B4-BE49-F238E27FC236}">
                  <a16:creationId xmlns:a16="http://schemas.microsoft.com/office/drawing/2014/main" id="{F50A5424-916D-1341-9BAF-9B4BAEE3C869}"/>
                </a:ext>
              </a:extLst>
            </p:cNvPr>
            <p:cNvSpPr txBox="1"/>
            <p:nvPr/>
          </p:nvSpPr>
          <p:spPr>
            <a:xfrm>
              <a:off x="6319445" y="3552944"/>
              <a:ext cx="135356" cy="13379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C71"/>
                  </a:solidFill>
                  <a:effectLst/>
                  <a:uLnTx/>
                  <a:uFillTx/>
                  <a:latin typeface="Intel Clear"/>
                  <a:ea typeface="+mn-ea"/>
                  <a:cs typeface="+mn-cs"/>
                </a:rPr>
                <a:t>+</a:t>
              </a:r>
            </a:p>
          </p:txBody>
        </p:sp>
        <p:sp>
          <p:nvSpPr>
            <p:cNvPr id="55" name="TextBox 54">
              <a:extLst>
                <a:ext uri="{FF2B5EF4-FFF2-40B4-BE49-F238E27FC236}">
                  <a16:creationId xmlns:a16="http://schemas.microsoft.com/office/drawing/2014/main" id="{C8B3206B-A03C-7E48-B15C-4EB00C09CB02}"/>
                </a:ext>
              </a:extLst>
            </p:cNvPr>
            <p:cNvSpPr txBox="1"/>
            <p:nvPr/>
          </p:nvSpPr>
          <p:spPr>
            <a:xfrm>
              <a:off x="7097984" y="3533912"/>
              <a:ext cx="135356" cy="13379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C71"/>
                  </a:solidFill>
                  <a:effectLst/>
                  <a:uLnTx/>
                  <a:uFillTx/>
                  <a:latin typeface="Intel Clear"/>
                  <a:ea typeface="+mn-ea"/>
                  <a:cs typeface="+mn-cs"/>
                </a:rPr>
                <a:t>+</a:t>
              </a:r>
            </a:p>
          </p:txBody>
        </p:sp>
        <p:sp>
          <p:nvSpPr>
            <p:cNvPr id="56" name="TextBox 55">
              <a:extLst>
                <a:ext uri="{FF2B5EF4-FFF2-40B4-BE49-F238E27FC236}">
                  <a16:creationId xmlns:a16="http://schemas.microsoft.com/office/drawing/2014/main" id="{75D0385A-D548-4D44-AE50-B59A9B01213C}"/>
                </a:ext>
              </a:extLst>
            </p:cNvPr>
            <p:cNvSpPr txBox="1"/>
            <p:nvPr/>
          </p:nvSpPr>
          <p:spPr>
            <a:xfrm>
              <a:off x="5914036" y="3979001"/>
              <a:ext cx="2114691" cy="257225"/>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71C5">
                      <a:lumMod val="75000"/>
                    </a:srgbClr>
                  </a:solidFill>
                  <a:effectLst/>
                  <a:uLnTx/>
                  <a:uFillTx/>
                  <a:latin typeface="Intel Clear"/>
                  <a:ea typeface="+mn-ea"/>
                  <a:cs typeface="+mn-cs"/>
                </a:rPr>
                <a:t>2</a:t>
              </a:r>
              <a:r>
                <a:rPr kumimoji="0" lang="en-US" sz="900" b="1" i="0" u="none" strike="noStrike" kern="1200" cap="none" spc="0" normalizeH="0" baseline="30000" noProof="0" dirty="0">
                  <a:ln>
                    <a:noFill/>
                  </a:ln>
                  <a:solidFill>
                    <a:srgbClr val="0071C5">
                      <a:lumMod val="75000"/>
                    </a:srgbClr>
                  </a:solidFill>
                  <a:effectLst/>
                  <a:uLnTx/>
                  <a:uFillTx/>
                  <a:latin typeface="Intel Clear"/>
                  <a:ea typeface="+mn-ea"/>
                  <a:cs typeface="+mn-cs"/>
                </a:rPr>
                <a:t>nd</a:t>
              </a:r>
              <a:r>
                <a:rPr kumimoji="0" lang="en-US" sz="900" b="1" i="0" u="none" strike="noStrike" kern="1200" cap="none" spc="0" normalizeH="0" baseline="0" noProof="0" dirty="0">
                  <a:ln>
                    <a:noFill/>
                  </a:ln>
                  <a:solidFill>
                    <a:srgbClr val="0071C5">
                      <a:lumMod val="75000"/>
                    </a:srgbClr>
                  </a:solidFill>
                  <a:effectLst/>
                  <a:uLnTx/>
                  <a:uFillTx/>
                  <a:latin typeface="Intel Clear"/>
                  <a:ea typeface="+mn-ea"/>
                  <a:cs typeface="+mn-cs"/>
                </a:rPr>
                <a:t> Gen Intel® Xeon® Gold 6252 Processor + Intel® </a:t>
              </a:r>
              <a:r>
                <a:rPr kumimoji="0" lang="en-US" sz="900" b="1" i="0" u="none" strike="noStrike" kern="1200" cap="none" spc="0" normalizeH="0" baseline="0" noProof="0" dirty="0" err="1">
                  <a:ln>
                    <a:noFill/>
                  </a:ln>
                  <a:solidFill>
                    <a:srgbClr val="0071C5">
                      <a:lumMod val="75000"/>
                    </a:srgbClr>
                  </a:solidFill>
                  <a:effectLst/>
                  <a:uLnTx/>
                  <a:uFillTx/>
                  <a:latin typeface="Intel Clear"/>
                  <a:ea typeface="+mn-ea"/>
                  <a:cs typeface="+mn-cs"/>
                </a:rPr>
                <a:t>Optane</a:t>
              </a:r>
              <a:r>
                <a:rPr kumimoji="0" lang="en-US" sz="900" b="1" i="0" u="none" strike="noStrike" kern="1200" cap="none" spc="0" normalizeH="0" baseline="0" noProof="0" dirty="0">
                  <a:ln>
                    <a:noFill/>
                  </a:ln>
                  <a:solidFill>
                    <a:srgbClr val="0071C5">
                      <a:lumMod val="75000"/>
                    </a:srgbClr>
                  </a:solidFill>
                  <a:effectLst/>
                  <a:uLnTx/>
                  <a:uFillTx/>
                  <a:latin typeface="Intel Clear"/>
                  <a:ea typeface="+mn-ea"/>
                  <a:cs typeface="+mn-cs"/>
                </a:rPr>
                <a:t>™ SSD DC P4800X </a:t>
              </a:r>
              <a:r>
                <a:rPr kumimoji="0" lang="en-US" sz="900" b="1" i="0" u="none" strike="noStrike" kern="1200" cap="none" spc="0" normalizeH="0" baseline="0" noProof="0" dirty="0">
                  <a:ln>
                    <a:noFill/>
                  </a:ln>
                  <a:solidFill>
                    <a:srgbClr val="002060"/>
                  </a:solidFill>
                  <a:effectLst/>
                  <a:uLnTx/>
                  <a:uFillTx/>
                  <a:latin typeface="Intel Clear"/>
                  <a:ea typeface="+mn-ea"/>
                  <a:cs typeface="+mn-cs"/>
                </a:rPr>
                <a:t>+</a:t>
              </a:r>
              <a:r>
                <a:rPr kumimoji="0" lang="en-US" sz="900" b="1" i="0" u="none" strike="noStrike" kern="1200" cap="none" spc="0" normalizeH="0" baseline="0" noProof="0" dirty="0">
                  <a:ln>
                    <a:noFill/>
                  </a:ln>
                  <a:solidFill>
                    <a:srgbClr val="0071C5">
                      <a:lumMod val="75000"/>
                    </a:srgbClr>
                  </a:solidFill>
                  <a:effectLst/>
                  <a:uLnTx/>
                  <a:uFillTx/>
                  <a:latin typeface="Intel Clear"/>
                  <a:ea typeface="+mn-ea"/>
                  <a:cs typeface="+mn-cs"/>
                </a:rPr>
                <a:t> </a:t>
              </a:r>
              <a:r>
                <a:rPr kumimoji="0" lang="en-US" sz="900" b="1" i="0" u="none" strike="noStrike" kern="1200" cap="none" spc="0" normalizeH="0" baseline="0" noProof="0" dirty="0">
                  <a:ln>
                    <a:noFill/>
                  </a:ln>
                  <a:solidFill>
                    <a:srgbClr val="002060"/>
                  </a:solidFill>
                  <a:effectLst/>
                  <a:uLnTx/>
                  <a:uFillTx/>
                  <a:latin typeface="Intel Clear"/>
                  <a:ea typeface="+mn-ea"/>
                  <a:cs typeface="+mn-cs"/>
                </a:rPr>
                <a:t>Intel® SSD DC P4510</a:t>
              </a:r>
            </a:p>
          </p:txBody>
        </p:sp>
        <p:sp>
          <p:nvSpPr>
            <p:cNvPr id="57" name="Striped Right Arrow 56">
              <a:extLst>
                <a:ext uri="{FF2B5EF4-FFF2-40B4-BE49-F238E27FC236}">
                  <a16:creationId xmlns:a16="http://schemas.microsoft.com/office/drawing/2014/main" id="{62A48F6D-0615-AE40-8BE3-992A67B347AB}"/>
                </a:ext>
              </a:extLst>
            </p:cNvPr>
            <p:cNvSpPr/>
            <p:nvPr/>
          </p:nvSpPr>
          <p:spPr>
            <a:xfrm rot="16200000">
              <a:off x="5833259" y="1635865"/>
              <a:ext cx="2173741" cy="1381412"/>
            </a:xfrm>
            <a:prstGeom prst="stripedRightArrow">
              <a:avLst/>
            </a:prstGeom>
            <a:solidFill>
              <a:srgbClr val="0070C0"/>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pic>
          <p:nvPicPr>
            <p:cNvPr id="58" name="Picture 57">
              <a:extLst>
                <a:ext uri="{FF2B5EF4-FFF2-40B4-BE49-F238E27FC236}">
                  <a16:creationId xmlns:a16="http://schemas.microsoft.com/office/drawing/2014/main" id="{0BEBAEA5-11FA-8446-B75F-593447907985}"/>
                </a:ext>
              </a:extLst>
            </p:cNvPr>
            <p:cNvPicPr>
              <a:picLocks noChangeAspect="1"/>
            </p:cNvPicPr>
            <p:nvPr/>
          </p:nvPicPr>
          <p:blipFill>
            <a:blip r:embed="rId5"/>
            <a:stretch>
              <a:fillRect/>
            </a:stretch>
          </p:blipFill>
          <p:spPr>
            <a:xfrm>
              <a:off x="7247438" y="3490706"/>
              <a:ext cx="567334" cy="392060"/>
            </a:xfrm>
            <a:prstGeom prst="rect">
              <a:avLst/>
            </a:prstGeom>
            <a:effectLst>
              <a:outerShdw blurRad="63500" sx="118000" sy="118000" algn="ctr" rotWithShape="0">
                <a:srgbClr val="0070C0">
                  <a:alpha val="43000"/>
                </a:srgbClr>
              </a:outerShdw>
            </a:effectLst>
          </p:spPr>
        </p:pic>
        <p:sp>
          <p:nvSpPr>
            <p:cNvPr id="59" name="TextBox 58">
              <a:extLst>
                <a:ext uri="{FF2B5EF4-FFF2-40B4-BE49-F238E27FC236}">
                  <a16:creationId xmlns:a16="http://schemas.microsoft.com/office/drawing/2014/main" id="{2670EB55-60AA-5B49-AB0D-2C42C6944276}"/>
                </a:ext>
              </a:extLst>
            </p:cNvPr>
            <p:cNvSpPr txBox="1"/>
            <p:nvPr/>
          </p:nvSpPr>
          <p:spPr>
            <a:xfrm>
              <a:off x="7324825" y="3542579"/>
              <a:ext cx="347299" cy="125400"/>
            </a:xfrm>
            <a:prstGeom prst="rect">
              <a:avLst/>
            </a:prstGeom>
            <a:noFill/>
            <a:effectLst>
              <a:outerShdw blurRad="63500" sx="120000" sy="120000" algn="ctr" rotWithShape="0">
                <a:srgbClr val="0070C0">
                  <a:alpha val="40000"/>
                </a:srgbClr>
              </a:outerShdw>
            </a:effectLst>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P4510</a:t>
              </a:r>
            </a:p>
          </p:txBody>
        </p:sp>
        <p:sp>
          <p:nvSpPr>
            <p:cNvPr id="60" name="TextBox 59">
              <a:extLst>
                <a:ext uri="{FF2B5EF4-FFF2-40B4-BE49-F238E27FC236}">
                  <a16:creationId xmlns:a16="http://schemas.microsoft.com/office/drawing/2014/main" id="{D1AD164F-B883-4F44-8670-E6482B1BEAD4}"/>
                </a:ext>
              </a:extLst>
            </p:cNvPr>
            <p:cNvSpPr txBox="1"/>
            <p:nvPr/>
          </p:nvSpPr>
          <p:spPr>
            <a:xfrm>
              <a:off x="6545444" y="467157"/>
              <a:ext cx="647167" cy="458288"/>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3C71"/>
                  </a:solidFill>
                  <a:effectLst/>
                  <a:uLnTx/>
                  <a:uFillTx/>
                  <a:latin typeface="Intel Clear"/>
                  <a:ea typeface="+mn-ea"/>
                  <a:cs typeface="+mn-cs"/>
                </a:rPr>
                <a:t>Up to </a:t>
              </a:r>
              <a:r>
                <a:rPr kumimoji="0" lang="en-US" sz="2400" b="0" i="0" u="none" strike="noStrike" kern="1200" cap="none" spc="0" normalizeH="0" baseline="0" noProof="0" dirty="0">
                  <a:ln>
                    <a:noFill/>
                  </a:ln>
                  <a:solidFill>
                    <a:srgbClr val="003C71"/>
                  </a:solidFill>
                  <a:effectLst/>
                  <a:uLnTx/>
                  <a:uFillTx/>
                  <a:latin typeface="Intel Clear"/>
                  <a:ea typeface="+mn-ea"/>
                  <a:cs typeface="+mn-cs"/>
                </a:rPr>
                <a:t>3.4X</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3C71"/>
                  </a:solidFill>
                  <a:effectLst/>
                  <a:uLnTx/>
                  <a:uFillTx/>
                  <a:latin typeface="Intel Clear"/>
                  <a:ea typeface="+mn-ea"/>
                  <a:cs typeface="+mn-cs"/>
                </a:rPr>
                <a:t>Relative to Baseline</a:t>
              </a:r>
            </a:p>
          </p:txBody>
        </p:sp>
        <p:pic>
          <p:nvPicPr>
            <p:cNvPr id="61" name="Picture 60">
              <a:extLst>
                <a:ext uri="{FF2B5EF4-FFF2-40B4-BE49-F238E27FC236}">
                  <a16:creationId xmlns:a16="http://schemas.microsoft.com/office/drawing/2014/main" id="{60C160FD-5D8D-D544-9810-855872E2D8BA}"/>
                </a:ext>
              </a:extLst>
            </p:cNvPr>
            <p:cNvPicPr>
              <a:picLocks noChangeAspect="1"/>
            </p:cNvPicPr>
            <p:nvPr/>
          </p:nvPicPr>
          <p:blipFill>
            <a:blip r:embed="rId6"/>
            <a:stretch>
              <a:fillRect/>
            </a:stretch>
          </p:blipFill>
          <p:spPr>
            <a:xfrm>
              <a:off x="6470536" y="3478380"/>
              <a:ext cx="607616" cy="411215"/>
            </a:xfrm>
            <a:prstGeom prst="rect">
              <a:avLst/>
            </a:prstGeom>
            <a:effectLst>
              <a:outerShdw blurRad="63500" sx="115000" sy="115000" algn="ctr" rotWithShape="0">
                <a:srgbClr val="000000">
                  <a:alpha val="43137"/>
                </a:srgbClr>
              </a:outerShdw>
            </a:effectLst>
          </p:spPr>
        </p:pic>
        <p:sp>
          <p:nvSpPr>
            <p:cNvPr id="62" name="TextBox 61">
              <a:extLst>
                <a:ext uri="{FF2B5EF4-FFF2-40B4-BE49-F238E27FC236}">
                  <a16:creationId xmlns:a16="http://schemas.microsoft.com/office/drawing/2014/main" id="{CD29E245-5A04-3540-A40C-A62AF00583A6}"/>
                </a:ext>
              </a:extLst>
            </p:cNvPr>
            <p:cNvSpPr txBox="1"/>
            <p:nvPr/>
          </p:nvSpPr>
          <p:spPr>
            <a:xfrm>
              <a:off x="6553772" y="3562282"/>
              <a:ext cx="410957" cy="12540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Intel Clear"/>
                  <a:ea typeface="+mn-ea"/>
                  <a:cs typeface="+mn-cs"/>
                </a:rPr>
                <a:t>P4800X</a:t>
              </a:r>
            </a:p>
          </p:txBody>
        </p:sp>
        <p:pic>
          <p:nvPicPr>
            <p:cNvPr id="63" name="Picture 62">
              <a:extLst>
                <a:ext uri="{FF2B5EF4-FFF2-40B4-BE49-F238E27FC236}">
                  <a16:creationId xmlns:a16="http://schemas.microsoft.com/office/drawing/2014/main" id="{1E0C671D-2A88-5C44-934C-D699E40DDD23}"/>
                </a:ext>
              </a:extLst>
            </p:cNvPr>
            <p:cNvPicPr>
              <a:picLocks noChangeAspect="1"/>
            </p:cNvPicPr>
            <p:nvPr/>
          </p:nvPicPr>
          <p:blipFill>
            <a:blip r:embed="rId7"/>
            <a:stretch>
              <a:fillRect/>
            </a:stretch>
          </p:blipFill>
          <p:spPr>
            <a:xfrm>
              <a:off x="1543855" y="3503763"/>
              <a:ext cx="590850" cy="411658"/>
            </a:xfrm>
            <a:prstGeom prst="rect">
              <a:avLst/>
            </a:prstGeom>
          </p:spPr>
        </p:pic>
        <p:sp>
          <p:nvSpPr>
            <p:cNvPr id="64" name="TextBox 63">
              <a:extLst>
                <a:ext uri="{FF2B5EF4-FFF2-40B4-BE49-F238E27FC236}">
                  <a16:creationId xmlns:a16="http://schemas.microsoft.com/office/drawing/2014/main" id="{9DE8D801-A4D9-384B-BEAE-A73F0BBE45CC}"/>
                </a:ext>
              </a:extLst>
            </p:cNvPr>
            <p:cNvSpPr txBox="1"/>
            <p:nvPr/>
          </p:nvSpPr>
          <p:spPr>
            <a:xfrm>
              <a:off x="1602375" y="3541724"/>
              <a:ext cx="418978" cy="127168"/>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Intel® SSD DC P4600</a:t>
              </a:r>
            </a:p>
          </p:txBody>
        </p:sp>
        <p:pic>
          <p:nvPicPr>
            <p:cNvPr id="65" name="Picture 64">
              <a:extLst>
                <a:ext uri="{FF2B5EF4-FFF2-40B4-BE49-F238E27FC236}">
                  <a16:creationId xmlns:a16="http://schemas.microsoft.com/office/drawing/2014/main" id="{6B73B9B5-1B05-DD46-98DC-4B06D5C9D383}"/>
                </a:ext>
              </a:extLst>
            </p:cNvPr>
            <p:cNvPicPr>
              <a:picLocks noChangeAspect="1"/>
            </p:cNvPicPr>
            <p:nvPr/>
          </p:nvPicPr>
          <p:blipFill>
            <a:blip r:embed="rId4"/>
            <a:stretch>
              <a:fillRect/>
            </a:stretch>
          </p:blipFill>
          <p:spPr>
            <a:xfrm>
              <a:off x="3292900" y="3513309"/>
              <a:ext cx="432442" cy="419533"/>
            </a:xfrm>
            <a:prstGeom prst="rect">
              <a:avLst/>
            </a:prstGeom>
            <a:effectLst>
              <a:outerShdw blurRad="63500" sx="115000" sy="115000" algn="ctr" rotWithShape="0">
                <a:srgbClr val="FFFF00"/>
              </a:outerShdw>
            </a:effectLst>
          </p:spPr>
        </p:pic>
        <p:sp>
          <p:nvSpPr>
            <p:cNvPr id="66" name="TextBox 65">
              <a:extLst>
                <a:ext uri="{FF2B5EF4-FFF2-40B4-BE49-F238E27FC236}">
                  <a16:creationId xmlns:a16="http://schemas.microsoft.com/office/drawing/2014/main" id="{00ADEE39-AAA5-1B4E-ABA4-8116EE8E4A7B}"/>
                </a:ext>
              </a:extLst>
            </p:cNvPr>
            <p:cNvSpPr txBox="1"/>
            <p:nvPr/>
          </p:nvSpPr>
          <p:spPr>
            <a:xfrm>
              <a:off x="3733891" y="3589284"/>
              <a:ext cx="135356" cy="13379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C71"/>
                  </a:solidFill>
                  <a:effectLst/>
                  <a:uLnTx/>
                  <a:uFillTx/>
                  <a:latin typeface="Intel Clear"/>
                  <a:ea typeface="+mn-ea"/>
                  <a:cs typeface="+mn-cs"/>
                </a:rPr>
                <a:t>+</a:t>
              </a:r>
            </a:p>
          </p:txBody>
        </p:sp>
        <p:sp>
          <p:nvSpPr>
            <p:cNvPr id="67" name="TextBox 66">
              <a:extLst>
                <a:ext uri="{FF2B5EF4-FFF2-40B4-BE49-F238E27FC236}">
                  <a16:creationId xmlns:a16="http://schemas.microsoft.com/office/drawing/2014/main" id="{9AF4505F-AB9F-524E-A56E-8CFCD889F9BD}"/>
                </a:ext>
              </a:extLst>
            </p:cNvPr>
            <p:cNvSpPr txBox="1"/>
            <p:nvPr/>
          </p:nvSpPr>
          <p:spPr>
            <a:xfrm>
              <a:off x="4570156" y="3570252"/>
              <a:ext cx="135356" cy="13379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C71"/>
                  </a:solidFill>
                  <a:effectLst/>
                  <a:uLnTx/>
                  <a:uFillTx/>
                  <a:latin typeface="Intel Clear"/>
                  <a:ea typeface="+mn-ea"/>
                  <a:cs typeface="+mn-cs"/>
                </a:rPr>
                <a:t>+</a:t>
              </a:r>
            </a:p>
          </p:txBody>
        </p:sp>
        <p:sp>
          <p:nvSpPr>
            <p:cNvPr id="68" name="TextBox 67">
              <a:extLst>
                <a:ext uri="{FF2B5EF4-FFF2-40B4-BE49-F238E27FC236}">
                  <a16:creationId xmlns:a16="http://schemas.microsoft.com/office/drawing/2014/main" id="{A5A28B7E-49AA-8947-868B-8C9D8FF0EE5C}"/>
                </a:ext>
              </a:extLst>
            </p:cNvPr>
            <p:cNvSpPr txBox="1"/>
            <p:nvPr/>
          </p:nvSpPr>
          <p:spPr>
            <a:xfrm>
              <a:off x="3292900" y="4015341"/>
              <a:ext cx="2135310" cy="257225"/>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71C5">
                      <a:lumMod val="75000"/>
                    </a:srgbClr>
                  </a:solidFill>
                  <a:effectLst/>
                  <a:uLnTx/>
                  <a:uFillTx/>
                  <a:latin typeface="Intel Clear"/>
                  <a:ea typeface="+mn-ea"/>
                  <a:cs typeface="+mn-cs"/>
                </a:rPr>
                <a:t>2</a:t>
              </a:r>
              <a:r>
                <a:rPr kumimoji="0" lang="en-US" sz="900" b="1" i="0" u="none" strike="noStrike" kern="1200" cap="none" spc="0" normalizeH="0" baseline="30000" noProof="0" dirty="0">
                  <a:ln>
                    <a:noFill/>
                  </a:ln>
                  <a:solidFill>
                    <a:srgbClr val="0071C5">
                      <a:lumMod val="75000"/>
                    </a:srgbClr>
                  </a:solidFill>
                  <a:effectLst/>
                  <a:uLnTx/>
                  <a:uFillTx/>
                  <a:latin typeface="Intel Clear"/>
                  <a:ea typeface="+mn-ea"/>
                  <a:cs typeface="+mn-cs"/>
                </a:rPr>
                <a:t>nd</a:t>
              </a:r>
              <a:r>
                <a:rPr kumimoji="0" lang="en-US" sz="900" b="1" i="0" u="none" strike="noStrike" kern="1200" cap="none" spc="0" normalizeH="0" baseline="0" noProof="0" dirty="0">
                  <a:ln>
                    <a:noFill/>
                  </a:ln>
                  <a:solidFill>
                    <a:srgbClr val="0071C5">
                      <a:lumMod val="75000"/>
                    </a:srgbClr>
                  </a:solidFill>
                  <a:effectLst/>
                  <a:uLnTx/>
                  <a:uFillTx/>
                  <a:latin typeface="Intel Clear"/>
                  <a:ea typeface="+mn-ea"/>
                  <a:cs typeface="+mn-cs"/>
                </a:rPr>
                <a:t> Intel® Xeon® Gold 6252 Processor + Intel® </a:t>
              </a:r>
              <a:r>
                <a:rPr kumimoji="0" lang="en-US" sz="900" b="1" i="0" u="none" strike="noStrike" kern="1200" cap="none" spc="0" normalizeH="0" baseline="0" noProof="0" dirty="0" err="1">
                  <a:ln>
                    <a:noFill/>
                  </a:ln>
                  <a:solidFill>
                    <a:srgbClr val="0071C5">
                      <a:lumMod val="75000"/>
                    </a:srgbClr>
                  </a:solidFill>
                  <a:effectLst/>
                  <a:uLnTx/>
                  <a:uFillTx/>
                  <a:latin typeface="Intel Clear"/>
                  <a:ea typeface="+mn-ea"/>
                  <a:cs typeface="+mn-cs"/>
                </a:rPr>
                <a:t>Optane</a:t>
              </a:r>
              <a:r>
                <a:rPr kumimoji="0" lang="en-US" sz="900" b="1" i="0" u="none" strike="noStrike" kern="1200" cap="none" spc="0" normalizeH="0" baseline="0" noProof="0" dirty="0">
                  <a:ln>
                    <a:noFill/>
                  </a:ln>
                  <a:solidFill>
                    <a:srgbClr val="0071C5">
                      <a:lumMod val="75000"/>
                    </a:srgbClr>
                  </a:solidFill>
                  <a:effectLst/>
                  <a:uLnTx/>
                  <a:uFillTx/>
                  <a:latin typeface="Intel Clear"/>
                  <a:ea typeface="+mn-ea"/>
                  <a:cs typeface="+mn-cs"/>
                </a:rPr>
                <a:t>™ SSD DC P4800X </a:t>
              </a:r>
              <a:r>
                <a:rPr kumimoji="0" lang="en-US" sz="900" b="1" i="0" u="none" strike="noStrike" kern="1200" cap="none" spc="0" normalizeH="0" baseline="0" noProof="0" dirty="0">
                  <a:ln>
                    <a:noFill/>
                  </a:ln>
                  <a:solidFill>
                    <a:srgbClr val="0071C5">
                      <a:lumMod val="60000"/>
                      <a:lumOff val="40000"/>
                    </a:srgbClr>
                  </a:solidFill>
                  <a:effectLst/>
                  <a:uLnTx/>
                  <a:uFillTx/>
                  <a:latin typeface="Intel Clear"/>
                  <a:ea typeface="+mn-ea"/>
                  <a:cs typeface="+mn-cs"/>
                </a:rPr>
                <a:t>+ Intel® SSD D5-P4320</a:t>
              </a:r>
            </a:p>
          </p:txBody>
        </p:sp>
        <p:pic>
          <p:nvPicPr>
            <p:cNvPr id="69" name="Picture 68">
              <a:extLst>
                <a:ext uri="{FF2B5EF4-FFF2-40B4-BE49-F238E27FC236}">
                  <a16:creationId xmlns:a16="http://schemas.microsoft.com/office/drawing/2014/main" id="{50D88772-CEDA-DB48-B368-72738434473F}"/>
                </a:ext>
              </a:extLst>
            </p:cNvPr>
            <p:cNvPicPr>
              <a:picLocks noChangeAspect="1"/>
            </p:cNvPicPr>
            <p:nvPr/>
          </p:nvPicPr>
          <p:blipFill>
            <a:blip r:embed="rId6"/>
            <a:stretch>
              <a:fillRect/>
            </a:stretch>
          </p:blipFill>
          <p:spPr>
            <a:xfrm>
              <a:off x="3946284" y="3505382"/>
              <a:ext cx="607616" cy="411215"/>
            </a:xfrm>
            <a:prstGeom prst="rect">
              <a:avLst/>
            </a:prstGeom>
            <a:effectLst>
              <a:outerShdw blurRad="63500" sx="115000" sy="115000" algn="ctr" rotWithShape="0">
                <a:srgbClr val="000000">
                  <a:alpha val="43137"/>
                </a:srgbClr>
              </a:outerShdw>
            </a:effectLst>
          </p:spPr>
        </p:pic>
        <p:sp>
          <p:nvSpPr>
            <p:cNvPr id="70" name="TextBox 69">
              <a:extLst>
                <a:ext uri="{FF2B5EF4-FFF2-40B4-BE49-F238E27FC236}">
                  <a16:creationId xmlns:a16="http://schemas.microsoft.com/office/drawing/2014/main" id="{CC1ED5F0-35D4-F746-8F4F-1825BE27932B}"/>
                </a:ext>
              </a:extLst>
            </p:cNvPr>
            <p:cNvSpPr txBox="1"/>
            <p:nvPr/>
          </p:nvSpPr>
          <p:spPr>
            <a:xfrm>
              <a:off x="4022871" y="3530778"/>
              <a:ext cx="410957" cy="125401"/>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Intel Clear"/>
                  <a:ea typeface="+mn-ea"/>
                  <a:cs typeface="+mn-cs"/>
                </a:rPr>
                <a:t>Intel® </a:t>
              </a:r>
              <a:r>
                <a:rPr kumimoji="0" lang="en-US" sz="800" b="1" i="0" u="none" strike="noStrike" kern="1200" cap="none" spc="0" normalizeH="0" baseline="0" noProof="0" dirty="0" err="1">
                  <a:ln>
                    <a:noFill/>
                  </a:ln>
                  <a:solidFill>
                    <a:prstClr val="white"/>
                  </a:solidFill>
                  <a:effectLst/>
                  <a:uLnTx/>
                  <a:uFillTx/>
                  <a:latin typeface="Intel Clear"/>
                  <a:ea typeface="+mn-ea"/>
                  <a:cs typeface="+mn-cs"/>
                </a:rPr>
                <a:t>Optane</a:t>
              </a:r>
              <a:r>
                <a:rPr kumimoji="0" lang="en-US" sz="800" b="1" i="0" u="none" strike="noStrike" kern="1200" cap="none" spc="0" normalizeH="0" baseline="0" noProof="0" dirty="0">
                  <a:ln>
                    <a:noFill/>
                  </a:ln>
                  <a:solidFill>
                    <a:prstClr val="white"/>
                  </a:solidFill>
                  <a:effectLst/>
                  <a:uLnTx/>
                  <a:uFillTx/>
                  <a:latin typeface="Intel Clear"/>
                  <a:ea typeface="+mn-ea"/>
                  <a:cs typeface="+mn-cs"/>
                </a:rPr>
                <a:t>™ SSD</a:t>
              </a:r>
            </a:p>
          </p:txBody>
        </p:sp>
        <p:pic>
          <p:nvPicPr>
            <p:cNvPr id="71" name="Picture 70">
              <a:extLst>
                <a:ext uri="{FF2B5EF4-FFF2-40B4-BE49-F238E27FC236}">
                  <a16:creationId xmlns:a16="http://schemas.microsoft.com/office/drawing/2014/main" id="{BD493E17-7DAE-CC4A-819C-629DB7FD6DE5}"/>
                </a:ext>
              </a:extLst>
            </p:cNvPr>
            <p:cNvPicPr>
              <a:picLocks noChangeAspect="1"/>
            </p:cNvPicPr>
            <p:nvPr/>
          </p:nvPicPr>
          <p:blipFill>
            <a:blip r:embed="rId3"/>
            <a:stretch>
              <a:fillRect/>
            </a:stretch>
          </p:blipFill>
          <p:spPr>
            <a:xfrm>
              <a:off x="4735222" y="3496579"/>
              <a:ext cx="604563" cy="422365"/>
            </a:xfrm>
            <a:prstGeom prst="rect">
              <a:avLst/>
            </a:prstGeom>
            <a:effectLst>
              <a:outerShdw blurRad="63500" sx="115000" sy="115000" algn="ctr" rotWithShape="0">
                <a:srgbClr val="0071C5">
                  <a:lumMod val="60000"/>
                  <a:lumOff val="40000"/>
                  <a:alpha val="43000"/>
                </a:srgbClr>
              </a:outerShdw>
            </a:effectLst>
          </p:spPr>
        </p:pic>
        <p:sp>
          <p:nvSpPr>
            <p:cNvPr id="72" name="TextBox 71">
              <a:extLst>
                <a:ext uri="{FF2B5EF4-FFF2-40B4-BE49-F238E27FC236}">
                  <a16:creationId xmlns:a16="http://schemas.microsoft.com/office/drawing/2014/main" id="{5B7E0E02-9765-0748-AA92-DB93135B7E93}"/>
                </a:ext>
              </a:extLst>
            </p:cNvPr>
            <p:cNvSpPr txBox="1"/>
            <p:nvPr/>
          </p:nvSpPr>
          <p:spPr>
            <a:xfrm>
              <a:off x="4803557" y="3562189"/>
              <a:ext cx="347299" cy="125400"/>
            </a:xfrm>
            <a:prstGeom prst="rect">
              <a:avLst/>
            </a:prstGeom>
            <a:noFill/>
            <a:effectLst>
              <a:outerShdw blurRad="63500" sx="120000" sy="120000" algn="ctr" rotWithShape="0">
                <a:srgbClr val="009CDA">
                  <a:lumMod val="60000"/>
                  <a:lumOff val="40000"/>
                  <a:alpha val="40000"/>
                </a:srgbClr>
              </a:outerShdw>
            </a:effectLst>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P4320</a:t>
              </a:r>
            </a:p>
          </p:txBody>
        </p:sp>
        <p:sp>
          <p:nvSpPr>
            <p:cNvPr id="73" name="TextBox 72">
              <a:extLst>
                <a:ext uri="{FF2B5EF4-FFF2-40B4-BE49-F238E27FC236}">
                  <a16:creationId xmlns:a16="http://schemas.microsoft.com/office/drawing/2014/main" id="{7BD82AEF-77B9-974C-ADE8-DF23EB77060B}"/>
                </a:ext>
              </a:extLst>
            </p:cNvPr>
            <p:cNvSpPr txBox="1"/>
            <p:nvPr/>
          </p:nvSpPr>
          <p:spPr>
            <a:xfrm>
              <a:off x="6553772" y="2145058"/>
              <a:ext cx="740802" cy="455145"/>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Intel Clear"/>
                  <a:ea typeface="+mn-ea"/>
                  <a:cs typeface="+mn-cs"/>
                </a:rPr>
                <a:t>Latest Gen Performance Solution</a:t>
              </a:r>
            </a:p>
          </p:txBody>
        </p:sp>
        <p:sp>
          <p:nvSpPr>
            <p:cNvPr id="74" name="Notched Right Arrow 73">
              <a:extLst>
                <a:ext uri="{FF2B5EF4-FFF2-40B4-BE49-F238E27FC236}">
                  <a16:creationId xmlns:a16="http://schemas.microsoft.com/office/drawing/2014/main" id="{7BB534A8-9363-F04F-A23D-CAF58F35FD2C}"/>
                </a:ext>
              </a:extLst>
            </p:cNvPr>
            <p:cNvSpPr/>
            <p:nvPr/>
          </p:nvSpPr>
          <p:spPr>
            <a:xfrm>
              <a:off x="2451786" y="2732104"/>
              <a:ext cx="4018749" cy="340067"/>
            </a:xfrm>
            <a:prstGeom prst="notchedRightArrow">
              <a:avLst/>
            </a:prstGeom>
            <a:gradFill flip="none" rotWithShape="1">
              <a:gsLst>
                <a:gs pos="0">
                  <a:srgbClr val="009CDA">
                    <a:lumMod val="40000"/>
                    <a:lumOff val="60000"/>
                  </a:srgbClr>
                </a:gs>
                <a:gs pos="37018">
                  <a:srgbClr val="FFFFFF"/>
                </a:gs>
                <a:gs pos="83000">
                  <a:srgbClr val="F8E695"/>
                </a:gs>
                <a:gs pos="100000">
                  <a:srgbClr val="F8E695"/>
                </a:gs>
              </a:gsLst>
              <a:lin ang="0" scaled="1"/>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75" name="Striped Right Arrow 74">
              <a:extLst>
                <a:ext uri="{FF2B5EF4-FFF2-40B4-BE49-F238E27FC236}">
                  <a16:creationId xmlns:a16="http://schemas.microsoft.com/office/drawing/2014/main" id="{9CAE44A2-95F0-8E47-AD6B-457280B17DA7}"/>
                </a:ext>
              </a:extLst>
            </p:cNvPr>
            <p:cNvSpPr/>
            <p:nvPr/>
          </p:nvSpPr>
          <p:spPr>
            <a:xfrm rot="16200000">
              <a:off x="3392861" y="1983721"/>
              <a:ext cx="1657495" cy="1251766"/>
            </a:xfrm>
            <a:prstGeom prst="stripedRightArrow">
              <a:avLst/>
            </a:prstGeom>
            <a:solidFill>
              <a:srgbClr val="0071C5">
                <a:lumMod val="60000"/>
                <a:lumOff val="40000"/>
              </a:srgbClr>
            </a:solidFill>
            <a:ln w="952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76" name="TextBox 75">
              <a:extLst>
                <a:ext uri="{FF2B5EF4-FFF2-40B4-BE49-F238E27FC236}">
                  <a16:creationId xmlns:a16="http://schemas.microsoft.com/office/drawing/2014/main" id="{497226EC-AD9E-E64D-ADE1-828C30797941}"/>
                </a:ext>
              </a:extLst>
            </p:cNvPr>
            <p:cNvSpPr txBox="1"/>
            <p:nvPr/>
          </p:nvSpPr>
          <p:spPr>
            <a:xfrm>
              <a:off x="3946284" y="2277081"/>
              <a:ext cx="561239" cy="804880"/>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Intel Clear"/>
                  <a:ea typeface="+mn-ea"/>
                  <a:cs typeface="+mn-cs"/>
                </a:rPr>
                <a:t>Latest Gen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Intel Clear"/>
                  <a:ea typeface="+mn-ea"/>
                  <a:cs typeface="+mn-cs"/>
                </a:rPr>
                <a:t>Cost</a:t>
              </a:r>
            </a:p>
            <a:p>
              <a:pPr marL="0" marR="0" lvl="0" indent="0" algn="ctr" defTabSz="457200" eaLnBrk="1" fontAlgn="auto" latinLnBrk="0" hangingPunct="1">
                <a:lnSpc>
                  <a:spcPct val="100000"/>
                </a:lnSpc>
                <a:spcBef>
                  <a:spcPts val="0"/>
                </a:spcBef>
                <a:spcAft>
                  <a:spcPts val="0"/>
                </a:spcAft>
                <a:buClrTx/>
                <a:buSzTx/>
                <a:buFontTx/>
                <a:buNone/>
                <a:tabLst/>
                <a:defRPr/>
              </a:pPr>
              <a:r>
                <a:rPr lang="en-US" sz="800" b="1" kern="1200" dirty="0">
                  <a:solidFill>
                    <a:prstClr val="white"/>
                  </a:solidFill>
                  <a:latin typeface="Intel Clear"/>
                  <a:ea typeface="+mn-ea"/>
                  <a:cs typeface="+mn-cs"/>
                </a:rPr>
                <a:t>Optimized</a:t>
              </a:r>
              <a:r>
                <a:rPr kumimoji="0" lang="en-US" sz="800" b="1" i="0" u="none" strike="noStrike" kern="1200" cap="none" spc="0" normalizeH="0" baseline="0" noProof="0" dirty="0">
                  <a:ln>
                    <a:noFill/>
                  </a:ln>
                  <a:solidFill>
                    <a:prstClr val="white"/>
                  </a:solidFill>
                  <a:effectLst/>
                  <a:uLnTx/>
                  <a:uFillTx/>
                  <a:latin typeface="Intel Clear"/>
                  <a:ea typeface="+mn-ea"/>
                  <a:cs typeface="+mn-cs"/>
                </a:rPr>
                <a:t> Solution</a:t>
              </a:r>
            </a:p>
          </p:txBody>
        </p:sp>
        <p:sp>
          <p:nvSpPr>
            <p:cNvPr id="77" name="Notched Right Arrow 76">
              <a:extLst>
                <a:ext uri="{FF2B5EF4-FFF2-40B4-BE49-F238E27FC236}">
                  <a16:creationId xmlns:a16="http://schemas.microsoft.com/office/drawing/2014/main" id="{20537705-ABAC-C14C-A1C0-062CA7A539FE}"/>
                </a:ext>
              </a:extLst>
            </p:cNvPr>
            <p:cNvSpPr/>
            <p:nvPr/>
          </p:nvSpPr>
          <p:spPr>
            <a:xfrm>
              <a:off x="2445179" y="3037620"/>
              <a:ext cx="1424068" cy="340067"/>
            </a:xfrm>
            <a:prstGeom prst="notchedRightArrow">
              <a:avLst/>
            </a:prstGeom>
            <a:solidFill>
              <a:srgbClr val="F8D44C">
                <a:lumMod val="40000"/>
                <a:lumOff val="60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grpSp>
    </p:spTree>
    <p:extLst>
      <p:ext uri="{BB962C8B-B14F-4D97-AF65-F5344CB8AC3E}">
        <p14:creationId xmlns:p14="http://schemas.microsoft.com/office/powerpoint/2010/main" val="3574968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0"/>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lt2"/>
              </a:buClr>
              <a:buSzPts val="1100"/>
              <a:buFont typeface="Arial"/>
              <a:buNone/>
            </a:pPr>
            <a:r>
              <a:rPr lang="en" sz="2400" dirty="0">
                <a:solidFill>
                  <a:schemeClr val="lt1"/>
                </a:solidFill>
              </a:rPr>
              <a:t>Gen-over-Gen Performance Improvements</a:t>
            </a:r>
            <a:endParaRPr sz="2400" dirty="0">
              <a:solidFill>
                <a:schemeClr val="lt1"/>
              </a:solidFill>
            </a:endParaRPr>
          </a:p>
        </p:txBody>
      </p:sp>
      <p:grpSp>
        <p:nvGrpSpPr>
          <p:cNvPr id="103" name="Group 102">
            <a:extLst>
              <a:ext uri="{FF2B5EF4-FFF2-40B4-BE49-F238E27FC236}">
                <a16:creationId xmlns:a16="http://schemas.microsoft.com/office/drawing/2014/main" id="{D5BCA18E-86DD-0949-96D1-CCEBC7A3DB43}"/>
              </a:ext>
            </a:extLst>
          </p:cNvPr>
          <p:cNvGrpSpPr/>
          <p:nvPr/>
        </p:nvGrpSpPr>
        <p:grpSpPr>
          <a:xfrm>
            <a:off x="39372" y="770837"/>
            <a:ext cx="9065253" cy="3936848"/>
            <a:chOff x="39372" y="770837"/>
            <a:chExt cx="9065253" cy="3936848"/>
          </a:xfrm>
        </p:grpSpPr>
        <p:sp>
          <p:nvSpPr>
            <p:cNvPr id="104" name="Rectangle 103">
              <a:extLst>
                <a:ext uri="{FF2B5EF4-FFF2-40B4-BE49-F238E27FC236}">
                  <a16:creationId xmlns:a16="http://schemas.microsoft.com/office/drawing/2014/main" id="{9C355ACE-4A86-8B4D-9C2B-1766804D2457}"/>
                </a:ext>
              </a:extLst>
            </p:cNvPr>
            <p:cNvSpPr/>
            <p:nvPr/>
          </p:nvSpPr>
          <p:spPr>
            <a:xfrm>
              <a:off x="2102393" y="2321985"/>
              <a:ext cx="948690" cy="644615"/>
            </a:xfrm>
            <a:prstGeom prst="rect">
              <a:avLst/>
            </a:prstGeom>
            <a:solidFill>
              <a:sysClr val="windowText" lastClr="000000">
                <a:lumMod val="85000"/>
                <a:lumOff val="15000"/>
              </a:sys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05" name="Rectangle 104">
              <a:extLst>
                <a:ext uri="{FF2B5EF4-FFF2-40B4-BE49-F238E27FC236}">
                  <a16:creationId xmlns:a16="http://schemas.microsoft.com/office/drawing/2014/main" id="{91C200A5-F7ED-2D43-81F8-519FD682FC42}"/>
                </a:ext>
              </a:extLst>
            </p:cNvPr>
            <p:cNvSpPr/>
            <p:nvPr/>
          </p:nvSpPr>
          <p:spPr>
            <a:xfrm>
              <a:off x="5854401" y="2206972"/>
              <a:ext cx="532563" cy="751862"/>
            </a:xfrm>
            <a:prstGeom prst="rect">
              <a:avLst/>
            </a:prstGeom>
            <a:solidFill>
              <a:srgbClr val="003C71">
                <a:lumMod val="20000"/>
                <a:lumOff val="80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06" name="Rectangle 105">
              <a:extLst>
                <a:ext uri="{FF2B5EF4-FFF2-40B4-BE49-F238E27FC236}">
                  <a16:creationId xmlns:a16="http://schemas.microsoft.com/office/drawing/2014/main" id="{26F56136-AC8C-E441-9495-D41DCC97FCAD}"/>
                </a:ext>
              </a:extLst>
            </p:cNvPr>
            <p:cNvSpPr/>
            <p:nvPr/>
          </p:nvSpPr>
          <p:spPr>
            <a:xfrm>
              <a:off x="6539204" y="2119765"/>
              <a:ext cx="563705" cy="841722"/>
            </a:xfrm>
            <a:prstGeom prst="rect">
              <a:avLst/>
            </a:prstGeom>
            <a:solidFill>
              <a:srgbClr val="003C71">
                <a:lumMod val="40000"/>
                <a:lumOff val="60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07" name="Rectangle 106">
              <a:extLst>
                <a:ext uri="{FF2B5EF4-FFF2-40B4-BE49-F238E27FC236}">
                  <a16:creationId xmlns:a16="http://schemas.microsoft.com/office/drawing/2014/main" id="{668C2ED6-8863-D349-B08D-91407F67A792}"/>
                </a:ext>
              </a:extLst>
            </p:cNvPr>
            <p:cNvSpPr/>
            <p:nvPr/>
          </p:nvSpPr>
          <p:spPr>
            <a:xfrm>
              <a:off x="7208417" y="770837"/>
              <a:ext cx="703236" cy="2190102"/>
            </a:xfrm>
            <a:prstGeom prst="rect">
              <a:avLst/>
            </a:prstGeom>
            <a:solidFill>
              <a:srgbClr val="0070C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08" name="TextBox 107">
              <a:extLst>
                <a:ext uri="{FF2B5EF4-FFF2-40B4-BE49-F238E27FC236}">
                  <a16:creationId xmlns:a16="http://schemas.microsoft.com/office/drawing/2014/main" id="{F80EBD08-573D-7D41-860C-F421DF53F3CA}"/>
                </a:ext>
              </a:extLst>
            </p:cNvPr>
            <p:cNvSpPr txBox="1"/>
            <p:nvPr/>
          </p:nvSpPr>
          <p:spPr>
            <a:xfrm>
              <a:off x="1482969" y="2979744"/>
              <a:ext cx="1568114" cy="502441"/>
            </a:xfrm>
            <a:prstGeom prst="rect">
              <a:avLst/>
            </a:prstGeom>
            <a:solidFill>
              <a:srgbClr val="B1BABF">
                <a:lumMod val="20000"/>
                <a:lumOff val="80000"/>
              </a:srgbClr>
            </a:solidFill>
          </p:spPr>
          <p:txBody>
            <a:bodyPr vert="horz"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Xeon Gold 6152 + Intel® SSD DC P4600 + Intel® SSD DC P4500 </a:t>
              </a:r>
            </a:p>
          </p:txBody>
        </p:sp>
        <p:sp>
          <p:nvSpPr>
            <p:cNvPr id="109" name="TextBox 108">
              <a:extLst>
                <a:ext uri="{FF2B5EF4-FFF2-40B4-BE49-F238E27FC236}">
                  <a16:creationId xmlns:a16="http://schemas.microsoft.com/office/drawing/2014/main" id="{01FC1660-4996-D44B-B6B1-9857436E479F}"/>
                </a:ext>
              </a:extLst>
            </p:cNvPr>
            <p:cNvSpPr txBox="1"/>
            <p:nvPr/>
          </p:nvSpPr>
          <p:spPr>
            <a:xfrm>
              <a:off x="5861538" y="2995924"/>
              <a:ext cx="2057252" cy="491457"/>
            </a:xfrm>
            <a:prstGeom prst="rect">
              <a:avLst/>
            </a:prstGeom>
            <a:solidFill>
              <a:srgbClr val="009CDA">
                <a:lumMod val="20000"/>
                <a:lumOff val="80000"/>
              </a:srgbClr>
            </a:solidFill>
          </p:spPr>
          <p:txBody>
            <a:bodyPr vert="horz"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2</a:t>
              </a:r>
              <a:r>
                <a:rPr kumimoji="0" lang="en-US" sz="800" b="1" i="0" u="none" strike="noStrike" kern="1200" cap="none" spc="0" normalizeH="0" baseline="30000" noProof="0" dirty="0">
                  <a:ln>
                    <a:noFill/>
                  </a:ln>
                  <a:solidFill>
                    <a:srgbClr val="003C71"/>
                  </a:solidFill>
                  <a:effectLst/>
                  <a:uLnTx/>
                  <a:uFillTx/>
                  <a:latin typeface="Intel Clear"/>
                  <a:ea typeface="+mn-ea"/>
                  <a:cs typeface="+mn-cs"/>
                </a:rPr>
                <a:t>nd</a:t>
              </a:r>
              <a:r>
                <a:rPr kumimoji="0" lang="en-US" sz="800" b="1" i="0" u="none" strike="noStrike" kern="1200" cap="none" spc="0" normalizeH="0" baseline="0" noProof="0" dirty="0">
                  <a:ln>
                    <a:noFill/>
                  </a:ln>
                  <a:solidFill>
                    <a:srgbClr val="003C71"/>
                  </a:solidFill>
                  <a:effectLst/>
                  <a:uLnTx/>
                  <a:uFillTx/>
                  <a:latin typeface="Intel Clear"/>
                  <a:ea typeface="+mn-ea"/>
                  <a:cs typeface="+mn-cs"/>
                </a:rPr>
                <a:t> Gen Intel® Xeon Gold 6252</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 Intel® </a:t>
              </a:r>
              <a:r>
                <a:rPr kumimoji="0" lang="en-US" sz="800" b="1" i="0" u="none" strike="noStrike" kern="1200" cap="none" spc="0" normalizeH="0" baseline="0" noProof="0" dirty="0" err="1">
                  <a:ln>
                    <a:noFill/>
                  </a:ln>
                  <a:solidFill>
                    <a:srgbClr val="003C71"/>
                  </a:solidFill>
                  <a:effectLst/>
                  <a:uLnTx/>
                  <a:uFillTx/>
                  <a:latin typeface="Intel Clear"/>
                  <a:ea typeface="+mn-ea"/>
                  <a:cs typeface="+mn-cs"/>
                </a:rPr>
                <a:t>Optane</a:t>
              </a:r>
              <a:r>
                <a:rPr kumimoji="0" lang="en-US" sz="800" b="1" i="0" u="none" strike="noStrike" kern="1200" cap="none" spc="0" normalizeH="0" baseline="0" noProof="0" dirty="0">
                  <a:ln>
                    <a:noFill/>
                  </a:ln>
                  <a:solidFill>
                    <a:srgbClr val="003C71"/>
                  </a:solidFill>
                  <a:effectLst/>
                  <a:uLnTx/>
                  <a:uFillTx/>
                  <a:latin typeface="Intel Clear"/>
                  <a:ea typeface="+mn-ea"/>
                  <a:cs typeface="+mn-cs"/>
                </a:rPr>
                <a:t>™ SSD DC P4800X + Intel® SSD DC P4510</a:t>
              </a:r>
            </a:p>
          </p:txBody>
        </p:sp>
        <p:sp>
          <p:nvSpPr>
            <p:cNvPr id="110" name="Striped Right Arrow 109">
              <a:extLst>
                <a:ext uri="{FF2B5EF4-FFF2-40B4-BE49-F238E27FC236}">
                  <a16:creationId xmlns:a16="http://schemas.microsoft.com/office/drawing/2014/main" id="{06579929-1153-5442-836E-31286D30BB54}"/>
                </a:ext>
              </a:extLst>
            </p:cNvPr>
            <p:cNvSpPr/>
            <p:nvPr/>
          </p:nvSpPr>
          <p:spPr>
            <a:xfrm>
              <a:off x="708016" y="3291309"/>
              <a:ext cx="7727964" cy="867111"/>
            </a:xfrm>
            <a:prstGeom prst="stripedRightArrow">
              <a:avLst/>
            </a:prstGeom>
            <a:solidFill>
              <a:srgbClr val="00B0F0"/>
            </a:soli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ntel Clear"/>
                  <a:ea typeface="+mn-ea"/>
                  <a:cs typeface="+mn-cs"/>
                </a:rPr>
                <a:t>		             			</a:t>
              </a:r>
            </a:p>
          </p:txBody>
        </p:sp>
        <p:sp>
          <p:nvSpPr>
            <p:cNvPr id="111" name="TextBox 110">
              <a:extLst>
                <a:ext uri="{FF2B5EF4-FFF2-40B4-BE49-F238E27FC236}">
                  <a16:creationId xmlns:a16="http://schemas.microsoft.com/office/drawing/2014/main" id="{308B5113-4009-9B43-B064-4533E4285E42}"/>
                </a:ext>
              </a:extLst>
            </p:cNvPr>
            <p:cNvSpPr txBox="1"/>
            <p:nvPr/>
          </p:nvSpPr>
          <p:spPr>
            <a:xfrm>
              <a:off x="1018699" y="3613982"/>
              <a:ext cx="1056888" cy="342900"/>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ntel Clear"/>
                  <a:ea typeface="+mn-ea"/>
                  <a:cs typeface="+mn-cs"/>
                </a:rPr>
                <a:t>IO Sizes</a:t>
              </a:r>
            </a:p>
          </p:txBody>
        </p:sp>
        <p:sp>
          <p:nvSpPr>
            <p:cNvPr id="112" name="TextBox 111">
              <a:extLst>
                <a:ext uri="{FF2B5EF4-FFF2-40B4-BE49-F238E27FC236}">
                  <a16:creationId xmlns:a16="http://schemas.microsoft.com/office/drawing/2014/main" id="{EBCDA14A-E59A-FA4E-B4B9-74D15CC25658}"/>
                </a:ext>
              </a:extLst>
            </p:cNvPr>
            <p:cNvSpPr txBox="1"/>
            <p:nvPr/>
          </p:nvSpPr>
          <p:spPr>
            <a:xfrm>
              <a:off x="3841032" y="3971743"/>
              <a:ext cx="3863043" cy="186677"/>
            </a:xfrm>
            <a:prstGeom prst="rect">
              <a:avLst/>
            </a:prstGeom>
            <a:noFill/>
          </p:spPr>
          <p:txBody>
            <a:bodyPr vert="horz" wrap="non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C71"/>
                  </a:solidFill>
                  <a:effectLst/>
                  <a:uLnTx/>
                  <a:uFillTx/>
                  <a:latin typeface="Intel Clear"/>
                  <a:ea typeface="+mn-ea"/>
                  <a:cs typeface="+mn-cs"/>
                </a:rPr>
                <a:t>* Performance numbers are relative to Baseline</a:t>
              </a:r>
            </a:p>
          </p:txBody>
        </p:sp>
        <p:sp>
          <p:nvSpPr>
            <p:cNvPr id="113" name="TextBox 112">
              <a:extLst>
                <a:ext uri="{FF2B5EF4-FFF2-40B4-BE49-F238E27FC236}">
                  <a16:creationId xmlns:a16="http://schemas.microsoft.com/office/drawing/2014/main" id="{755F3D7B-835F-984B-8E04-91B3BACA9CF6}"/>
                </a:ext>
              </a:extLst>
            </p:cNvPr>
            <p:cNvSpPr txBox="1"/>
            <p:nvPr/>
          </p:nvSpPr>
          <p:spPr>
            <a:xfrm>
              <a:off x="39372" y="4262546"/>
              <a:ext cx="9065253" cy="445139"/>
            </a:xfrm>
            <a:prstGeom prst="rect">
              <a:avLst/>
            </a:prstGeom>
            <a:noFill/>
          </p:spPr>
          <p:txBody>
            <a:bodyPr vert="horz"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Performance results are based on testing by Intel as of 2/20/2019 and may not reflect all publicly available security updates.  See configuration disclosure for details.  No product or component can be absolutely secure. Software and workloads used in performance tests may have been optimized for performance only on Intel microprocessors. Performance tests, such as </a:t>
              </a:r>
              <a:r>
                <a:rPr kumimoji="0" lang="en-US" sz="7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SYSmark</a:t>
              </a:r>
              <a:r>
                <a:rPr kumimoji="0" lang="en-US" sz="7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and </a:t>
              </a:r>
              <a:r>
                <a:rPr kumimoji="0" lang="en-US" sz="7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MobileMark</a:t>
              </a:r>
              <a:r>
                <a:rPr kumimoji="0" lang="en-US" sz="7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complete information visit www.intel.com/benchmarks.  Configurations: See next slide</a:t>
              </a:r>
            </a:p>
          </p:txBody>
        </p:sp>
        <p:sp>
          <p:nvSpPr>
            <p:cNvPr id="114" name="TextBox 113">
              <a:extLst>
                <a:ext uri="{FF2B5EF4-FFF2-40B4-BE49-F238E27FC236}">
                  <a16:creationId xmlns:a16="http://schemas.microsoft.com/office/drawing/2014/main" id="{C6DB1042-FAEC-FD44-9283-03609C7C4030}"/>
                </a:ext>
              </a:extLst>
            </p:cNvPr>
            <p:cNvSpPr txBox="1"/>
            <p:nvPr/>
          </p:nvSpPr>
          <p:spPr>
            <a:xfrm>
              <a:off x="5846609" y="2268055"/>
              <a:ext cx="548145" cy="414297"/>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1.23X*</a:t>
              </a:r>
            </a:p>
          </p:txBody>
        </p:sp>
        <p:sp>
          <p:nvSpPr>
            <p:cNvPr id="115" name="TextBox 114">
              <a:extLst>
                <a:ext uri="{FF2B5EF4-FFF2-40B4-BE49-F238E27FC236}">
                  <a16:creationId xmlns:a16="http://schemas.microsoft.com/office/drawing/2014/main" id="{BFF632D5-E56F-5E46-A8D7-942CB27B2468}"/>
                </a:ext>
              </a:extLst>
            </p:cNvPr>
            <p:cNvSpPr txBox="1"/>
            <p:nvPr/>
          </p:nvSpPr>
          <p:spPr>
            <a:xfrm>
              <a:off x="6539204" y="2185966"/>
              <a:ext cx="563705" cy="414297"/>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1.26X*</a:t>
              </a:r>
            </a:p>
          </p:txBody>
        </p:sp>
        <p:sp>
          <p:nvSpPr>
            <p:cNvPr id="116" name="TextBox 115">
              <a:extLst>
                <a:ext uri="{FF2B5EF4-FFF2-40B4-BE49-F238E27FC236}">
                  <a16:creationId xmlns:a16="http://schemas.microsoft.com/office/drawing/2014/main" id="{82E0EF75-5BE7-0A43-B108-D07FE07E3498}"/>
                </a:ext>
              </a:extLst>
            </p:cNvPr>
            <p:cNvSpPr txBox="1"/>
            <p:nvPr/>
          </p:nvSpPr>
          <p:spPr>
            <a:xfrm>
              <a:off x="7287394" y="871687"/>
              <a:ext cx="644621" cy="414297"/>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2.4X*</a:t>
              </a:r>
            </a:p>
          </p:txBody>
        </p:sp>
        <p:sp>
          <p:nvSpPr>
            <p:cNvPr id="117" name="TextBox 116">
              <a:extLst>
                <a:ext uri="{FF2B5EF4-FFF2-40B4-BE49-F238E27FC236}">
                  <a16:creationId xmlns:a16="http://schemas.microsoft.com/office/drawing/2014/main" id="{ACD6881D-BA7A-AE4B-A212-5C6D385A4E96}"/>
                </a:ext>
              </a:extLst>
            </p:cNvPr>
            <p:cNvSpPr txBox="1"/>
            <p:nvPr/>
          </p:nvSpPr>
          <p:spPr>
            <a:xfrm>
              <a:off x="2102394" y="2591714"/>
              <a:ext cx="948689" cy="150184"/>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Intel Clear"/>
                  <a:ea typeface="+mn-ea"/>
                  <a:cs typeface="+mn-cs"/>
                </a:rPr>
                <a:t>BASELINE</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Intel Clear"/>
                <a:ea typeface="+mn-ea"/>
                <a:cs typeface="+mn-cs"/>
              </a:endParaRPr>
            </a:p>
          </p:txBody>
        </p:sp>
        <p:sp>
          <p:nvSpPr>
            <p:cNvPr id="118" name="Rectangle 117">
              <a:extLst>
                <a:ext uri="{FF2B5EF4-FFF2-40B4-BE49-F238E27FC236}">
                  <a16:creationId xmlns:a16="http://schemas.microsoft.com/office/drawing/2014/main" id="{AB8217A4-C4F5-D34E-B93A-50A03BD15AE4}"/>
                </a:ext>
              </a:extLst>
            </p:cNvPr>
            <p:cNvSpPr/>
            <p:nvPr/>
          </p:nvSpPr>
          <p:spPr>
            <a:xfrm>
              <a:off x="3438556" y="2282485"/>
              <a:ext cx="532563" cy="671152"/>
            </a:xfrm>
            <a:prstGeom prst="rect">
              <a:avLst/>
            </a:prstGeom>
            <a:solidFill>
              <a:srgbClr val="003C71">
                <a:lumMod val="20000"/>
                <a:lumOff val="80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19" name="Rectangle 118">
              <a:extLst>
                <a:ext uri="{FF2B5EF4-FFF2-40B4-BE49-F238E27FC236}">
                  <a16:creationId xmlns:a16="http://schemas.microsoft.com/office/drawing/2014/main" id="{29DD3946-BC9F-C742-95FE-823DDD238CC5}"/>
                </a:ext>
              </a:extLst>
            </p:cNvPr>
            <p:cNvSpPr/>
            <p:nvPr/>
          </p:nvSpPr>
          <p:spPr>
            <a:xfrm>
              <a:off x="4123359" y="2180729"/>
              <a:ext cx="563705" cy="775562"/>
            </a:xfrm>
            <a:prstGeom prst="rect">
              <a:avLst/>
            </a:prstGeom>
            <a:solidFill>
              <a:srgbClr val="003C71">
                <a:lumMod val="40000"/>
                <a:lumOff val="60000"/>
              </a:srgb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20" name="Rectangle 119">
              <a:extLst>
                <a:ext uri="{FF2B5EF4-FFF2-40B4-BE49-F238E27FC236}">
                  <a16:creationId xmlns:a16="http://schemas.microsoft.com/office/drawing/2014/main" id="{822E5DDB-E05F-154B-93A3-682F6AFA17D6}"/>
                </a:ext>
              </a:extLst>
            </p:cNvPr>
            <p:cNvSpPr/>
            <p:nvPr/>
          </p:nvSpPr>
          <p:spPr>
            <a:xfrm>
              <a:off x="4792572" y="1639843"/>
              <a:ext cx="703236" cy="1315899"/>
            </a:xfrm>
            <a:prstGeom prst="rect">
              <a:avLst/>
            </a:prstGeom>
            <a:solidFill>
              <a:srgbClr val="0070C0"/>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sp>
          <p:nvSpPr>
            <p:cNvPr id="121" name="TextBox 120">
              <a:extLst>
                <a:ext uri="{FF2B5EF4-FFF2-40B4-BE49-F238E27FC236}">
                  <a16:creationId xmlns:a16="http://schemas.microsoft.com/office/drawing/2014/main" id="{38C6C4B0-67A6-8549-9526-6E433B057481}"/>
                </a:ext>
              </a:extLst>
            </p:cNvPr>
            <p:cNvSpPr txBox="1"/>
            <p:nvPr/>
          </p:nvSpPr>
          <p:spPr>
            <a:xfrm>
              <a:off x="3445693" y="2990728"/>
              <a:ext cx="2057252" cy="491457"/>
            </a:xfrm>
            <a:prstGeom prst="rect">
              <a:avLst/>
            </a:prstGeom>
            <a:solidFill>
              <a:srgbClr val="009CDA">
                <a:lumMod val="20000"/>
                <a:lumOff val="80000"/>
              </a:srgbClr>
            </a:solidFill>
          </p:spPr>
          <p:txBody>
            <a:bodyPr vert="horz"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2</a:t>
              </a:r>
              <a:r>
                <a:rPr kumimoji="0" lang="en-US" sz="800" b="1" i="0" u="none" strike="noStrike" kern="1200" cap="none" spc="0" normalizeH="0" baseline="30000" noProof="0" dirty="0">
                  <a:ln>
                    <a:noFill/>
                  </a:ln>
                  <a:solidFill>
                    <a:srgbClr val="003C71"/>
                  </a:solidFill>
                  <a:effectLst/>
                  <a:uLnTx/>
                  <a:uFillTx/>
                  <a:latin typeface="Intel Clear"/>
                  <a:ea typeface="+mn-ea"/>
                  <a:cs typeface="+mn-cs"/>
                </a:rPr>
                <a:t>nd</a:t>
              </a:r>
              <a:r>
                <a:rPr kumimoji="0" lang="en-US" sz="800" b="1" i="0" u="none" strike="noStrike" kern="1200" cap="none" spc="0" normalizeH="0" baseline="0" noProof="0" dirty="0">
                  <a:ln>
                    <a:noFill/>
                  </a:ln>
                  <a:solidFill>
                    <a:srgbClr val="003C71"/>
                  </a:solidFill>
                  <a:effectLst/>
                  <a:uLnTx/>
                  <a:uFillTx/>
                  <a:latin typeface="Intel Clear"/>
                  <a:ea typeface="+mn-ea"/>
                  <a:cs typeface="+mn-cs"/>
                </a:rPr>
                <a:t> Gen Intel® Xeon Gold 6252</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3C71"/>
                  </a:solidFill>
                  <a:effectLst/>
                  <a:uLnTx/>
                  <a:uFillTx/>
                  <a:latin typeface="Intel Clear"/>
                  <a:ea typeface="+mn-ea"/>
                  <a:cs typeface="+mn-cs"/>
                </a:rPr>
                <a:t>+ Intel® </a:t>
              </a:r>
              <a:r>
                <a:rPr kumimoji="0" lang="en-US" sz="800" b="1" i="0" u="none" strike="noStrike" kern="1200" cap="none" spc="0" normalizeH="0" baseline="0" noProof="0" dirty="0" err="1">
                  <a:ln>
                    <a:noFill/>
                  </a:ln>
                  <a:solidFill>
                    <a:srgbClr val="003C71"/>
                  </a:solidFill>
                  <a:effectLst/>
                  <a:uLnTx/>
                  <a:uFillTx/>
                  <a:latin typeface="Intel Clear"/>
                  <a:ea typeface="+mn-ea"/>
                  <a:cs typeface="+mn-cs"/>
                </a:rPr>
                <a:t>Optane</a:t>
              </a:r>
              <a:r>
                <a:rPr kumimoji="0" lang="en-US" sz="800" b="1" i="0" u="none" strike="noStrike" kern="1200" cap="none" spc="0" normalizeH="0" baseline="0" noProof="0" dirty="0">
                  <a:ln>
                    <a:noFill/>
                  </a:ln>
                  <a:solidFill>
                    <a:srgbClr val="003C71"/>
                  </a:solidFill>
                  <a:effectLst/>
                  <a:uLnTx/>
                  <a:uFillTx/>
                  <a:latin typeface="Intel Clear"/>
                  <a:ea typeface="+mn-ea"/>
                  <a:cs typeface="+mn-cs"/>
                </a:rPr>
                <a:t>™ SSD DC P4800X + Intel® SSD D5-P4320</a:t>
              </a:r>
            </a:p>
          </p:txBody>
        </p:sp>
        <p:sp>
          <p:nvSpPr>
            <p:cNvPr id="122" name="TextBox 121">
              <a:extLst>
                <a:ext uri="{FF2B5EF4-FFF2-40B4-BE49-F238E27FC236}">
                  <a16:creationId xmlns:a16="http://schemas.microsoft.com/office/drawing/2014/main" id="{A49900AE-1071-7945-A453-E26F2885D8AF}"/>
                </a:ext>
              </a:extLst>
            </p:cNvPr>
            <p:cNvSpPr txBox="1"/>
            <p:nvPr/>
          </p:nvSpPr>
          <p:spPr>
            <a:xfrm>
              <a:off x="3430764" y="2320917"/>
              <a:ext cx="548145" cy="414297"/>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1.13X*</a:t>
              </a:r>
            </a:p>
          </p:txBody>
        </p:sp>
        <p:sp>
          <p:nvSpPr>
            <p:cNvPr id="123" name="TextBox 122">
              <a:extLst>
                <a:ext uri="{FF2B5EF4-FFF2-40B4-BE49-F238E27FC236}">
                  <a16:creationId xmlns:a16="http://schemas.microsoft.com/office/drawing/2014/main" id="{95048862-9DAA-254F-A897-261690612B7C}"/>
                </a:ext>
              </a:extLst>
            </p:cNvPr>
            <p:cNvSpPr txBox="1"/>
            <p:nvPr/>
          </p:nvSpPr>
          <p:spPr>
            <a:xfrm>
              <a:off x="4123359" y="2180770"/>
              <a:ext cx="563705" cy="414297"/>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C71"/>
                  </a:solidFill>
                  <a:effectLst/>
                  <a:uLnTx/>
                  <a:uFillTx/>
                  <a:latin typeface="Intel Clear"/>
                  <a:ea typeface="+mn-ea"/>
                  <a:cs typeface="+mn-cs"/>
                </a:rPr>
                <a:t>1.23X*</a:t>
              </a:r>
            </a:p>
          </p:txBody>
        </p:sp>
        <p:sp>
          <p:nvSpPr>
            <p:cNvPr id="124" name="TextBox 123">
              <a:extLst>
                <a:ext uri="{FF2B5EF4-FFF2-40B4-BE49-F238E27FC236}">
                  <a16:creationId xmlns:a16="http://schemas.microsoft.com/office/drawing/2014/main" id="{A95AB068-E043-044E-8148-F9934EE575C0}"/>
                </a:ext>
              </a:extLst>
            </p:cNvPr>
            <p:cNvSpPr txBox="1"/>
            <p:nvPr/>
          </p:nvSpPr>
          <p:spPr>
            <a:xfrm>
              <a:off x="4839304" y="1689430"/>
              <a:ext cx="644621" cy="414297"/>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1.37X*</a:t>
              </a:r>
            </a:p>
          </p:txBody>
        </p:sp>
        <p:sp>
          <p:nvSpPr>
            <p:cNvPr id="125" name="TextBox 124">
              <a:extLst>
                <a:ext uri="{FF2B5EF4-FFF2-40B4-BE49-F238E27FC236}">
                  <a16:creationId xmlns:a16="http://schemas.microsoft.com/office/drawing/2014/main" id="{6F7D10A3-8854-994E-AC79-469143DD6FD2}"/>
                </a:ext>
              </a:extLst>
            </p:cNvPr>
            <p:cNvSpPr txBox="1"/>
            <p:nvPr/>
          </p:nvSpPr>
          <p:spPr>
            <a:xfrm>
              <a:off x="3493477" y="3613982"/>
              <a:ext cx="439615" cy="156604"/>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4KB</a:t>
              </a:r>
            </a:p>
          </p:txBody>
        </p:sp>
        <p:sp>
          <p:nvSpPr>
            <p:cNvPr id="126" name="TextBox 125">
              <a:extLst>
                <a:ext uri="{FF2B5EF4-FFF2-40B4-BE49-F238E27FC236}">
                  <a16:creationId xmlns:a16="http://schemas.microsoft.com/office/drawing/2014/main" id="{1D004639-9B6A-E44A-940F-3ACA94198383}"/>
                </a:ext>
              </a:extLst>
            </p:cNvPr>
            <p:cNvSpPr txBox="1"/>
            <p:nvPr/>
          </p:nvSpPr>
          <p:spPr>
            <a:xfrm>
              <a:off x="4132383" y="3611033"/>
              <a:ext cx="561818" cy="156604"/>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16KB</a:t>
              </a:r>
            </a:p>
          </p:txBody>
        </p:sp>
        <p:sp>
          <p:nvSpPr>
            <p:cNvPr id="127" name="TextBox 126">
              <a:extLst>
                <a:ext uri="{FF2B5EF4-FFF2-40B4-BE49-F238E27FC236}">
                  <a16:creationId xmlns:a16="http://schemas.microsoft.com/office/drawing/2014/main" id="{F35B9B84-A350-5643-9A40-2E195B474832}"/>
                </a:ext>
              </a:extLst>
            </p:cNvPr>
            <p:cNvSpPr txBox="1"/>
            <p:nvPr/>
          </p:nvSpPr>
          <p:spPr>
            <a:xfrm>
              <a:off x="4799709" y="3611033"/>
              <a:ext cx="703236" cy="156604"/>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1MB</a:t>
              </a:r>
            </a:p>
          </p:txBody>
        </p:sp>
        <p:sp>
          <p:nvSpPr>
            <p:cNvPr id="128" name="TextBox 127">
              <a:extLst>
                <a:ext uri="{FF2B5EF4-FFF2-40B4-BE49-F238E27FC236}">
                  <a16:creationId xmlns:a16="http://schemas.microsoft.com/office/drawing/2014/main" id="{2919FB53-63EB-F449-9EA4-18774A4E6670}"/>
                </a:ext>
              </a:extLst>
            </p:cNvPr>
            <p:cNvSpPr txBox="1"/>
            <p:nvPr/>
          </p:nvSpPr>
          <p:spPr>
            <a:xfrm>
              <a:off x="5909321" y="3607830"/>
              <a:ext cx="439615" cy="156604"/>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4KB</a:t>
              </a:r>
            </a:p>
          </p:txBody>
        </p:sp>
        <p:sp>
          <p:nvSpPr>
            <p:cNvPr id="129" name="TextBox 128">
              <a:extLst>
                <a:ext uri="{FF2B5EF4-FFF2-40B4-BE49-F238E27FC236}">
                  <a16:creationId xmlns:a16="http://schemas.microsoft.com/office/drawing/2014/main" id="{8DA629A9-299B-CD4A-8978-A55ABC5DB63B}"/>
                </a:ext>
              </a:extLst>
            </p:cNvPr>
            <p:cNvSpPr txBox="1"/>
            <p:nvPr/>
          </p:nvSpPr>
          <p:spPr>
            <a:xfrm>
              <a:off x="6548227" y="3604881"/>
              <a:ext cx="561818" cy="156604"/>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16KB</a:t>
              </a:r>
            </a:p>
          </p:txBody>
        </p:sp>
        <p:sp>
          <p:nvSpPr>
            <p:cNvPr id="130" name="TextBox 129">
              <a:extLst>
                <a:ext uri="{FF2B5EF4-FFF2-40B4-BE49-F238E27FC236}">
                  <a16:creationId xmlns:a16="http://schemas.microsoft.com/office/drawing/2014/main" id="{CCC49973-589D-374E-90D9-E84EC0BC3743}"/>
                </a:ext>
              </a:extLst>
            </p:cNvPr>
            <p:cNvSpPr txBox="1"/>
            <p:nvPr/>
          </p:nvSpPr>
          <p:spPr>
            <a:xfrm>
              <a:off x="7215553" y="3604881"/>
              <a:ext cx="703236" cy="156604"/>
            </a:xfrm>
            <a:prstGeom prst="rect">
              <a:avLst/>
            </a:prstGeom>
            <a:noFill/>
          </p:spPr>
          <p:txBody>
            <a:bodyPr vert="horz" wrap="square" lIns="0" tIns="0" rIns="0" bIns="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Intel Clear"/>
                  <a:ea typeface="+mn-ea"/>
                  <a:cs typeface="+mn-cs"/>
                </a:rPr>
                <a:t>1MB</a:t>
              </a:r>
            </a:p>
          </p:txBody>
        </p:sp>
      </p:grpSp>
    </p:spTree>
    <p:extLst>
      <p:ext uri="{BB962C8B-B14F-4D97-AF65-F5344CB8AC3E}">
        <p14:creationId xmlns:p14="http://schemas.microsoft.com/office/powerpoint/2010/main" val="383909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9"/>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3C71"/>
              </a:buClr>
              <a:buSzPts val="2800"/>
              <a:buFont typeface="Arial"/>
              <a:buNone/>
            </a:pPr>
            <a:r>
              <a:rPr lang="en" sz="2400"/>
              <a:t>Ceph Workloads and All-Flash Focus</a:t>
            </a:r>
            <a:endParaRPr sz="2400"/>
          </a:p>
        </p:txBody>
      </p:sp>
      <p:pic>
        <p:nvPicPr>
          <p:cNvPr id="160" name="Google Shape;160;p39"/>
          <p:cNvPicPr preferRelativeResize="0"/>
          <p:nvPr/>
        </p:nvPicPr>
        <p:blipFill rotWithShape="1">
          <a:blip r:embed="rId3">
            <a:alphaModFix/>
          </a:blip>
          <a:srcRect/>
          <a:stretch/>
        </p:blipFill>
        <p:spPr>
          <a:xfrm>
            <a:off x="285738" y="1009528"/>
            <a:ext cx="8164665" cy="3590623"/>
          </a:xfrm>
          <a:prstGeom prst="rect">
            <a:avLst/>
          </a:prstGeom>
          <a:noFill/>
          <a:ln>
            <a:noFill/>
          </a:ln>
        </p:spPr>
      </p:pic>
      <p:sp>
        <p:nvSpPr>
          <p:cNvPr id="161" name="Google Shape;161;p39"/>
          <p:cNvSpPr txBox="1">
            <a:spLocks noGrp="1"/>
          </p:cNvSpPr>
          <p:nvPr>
            <p:ph type="sldNum" idx="12"/>
          </p:nvPr>
        </p:nvSpPr>
        <p:spPr>
          <a:xfrm>
            <a:off x="6872352" y="4824387"/>
            <a:ext cx="21336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100"/>
              <a:t>3</a:t>
            </a:fld>
            <a:endParaRPr sz="1100"/>
          </a:p>
        </p:txBody>
      </p:sp>
      <p:sp>
        <p:nvSpPr>
          <p:cNvPr id="162" name="Google Shape;162;p39"/>
          <p:cNvSpPr txBox="1"/>
          <p:nvPr/>
        </p:nvSpPr>
        <p:spPr>
          <a:xfrm>
            <a:off x="455613" y="4600148"/>
            <a:ext cx="2165728" cy="177143"/>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800">
                <a:solidFill>
                  <a:schemeClr val="dk2"/>
                </a:solidFill>
                <a:latin typeface="Arial"/>
                <a:ea typeface="Arial"/>
                <a:cs typeface="Arial"/>
                <a:sym typeface="Arial"/>
              </a:rPr>
              <a:t>* NVM – Non-volatile Memory</a:t>
            </a:r>
            <a:endParaRPr sz="11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EE2556C5-CE8C-6547-B838-EA80C61A4AF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30</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5" name="TextBox 4"/>
          <p:cNvSpPr txBox="1"/>
          <p:nvPr/>
        </p:nvSpPr>
        <p:spPr>
          <a:xfrm>
            <a:off x="39371" y="4647862"/>
            <a:ext cx="9065253" cy="445139"/>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Performance results are based on testing by Intel as of 2/20/2019 and may not reflect all publicly available security updates.  See configuration disclosure for details.  No product or component can be absolutely secure. Software and workloads used in performance tests may have been optimized for performance only on Intel microprocessors. Performance tests, such as </a:t>
            </a:r>
            <a:r>
              <a:rPr kumimoji="0" lang="en-US" sz="675"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a:sym typeface="Arial"/>
              </a:rPr>
              <a:t>SYSmark</a:t>
            </a:r>
            <a:r>
              <a:rPr kumimoji="0" lang="en-US" sz="675"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 and </a:t>
            </a:r>
            <a:r>
              <a:rPr kumimoji="0" lang="en-US" sz="675"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a:sym typeface="Arial"/>
              </a:rPr>
              <a:t>MobileMark</a:t>
            </a:r>
            <a:r>
              <a:rPr kumimoji="0" lang="en-US" sz="675"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sym typeface="Arial"/>
              </a:rPr>
              <a:t>, are measured using specific computer systems, components, software, operations and functions. Any change to any of those factors may cause the results to vary. You should consult other information and performance tests to assist you in fully evaluating your contemplated purchases, including the performance of that product when combined with other products.   For more complete information visit www.intel.com/benchmarks.  Configurations: See next slide</a:t>
            </a:r>
          </a:p>
        </p:txBody>
      </p:sp>
      <p:sp>
        <p:nvSpPr>
          <p:cNvPr id="7" name="Striped Right Arrow 6"/>
          <p:cNvSpPr/>
          <p:nvPr/>
        </p:nvSpPr>
        <p:spPr>
          <a:xfrm>
            <a:off x="804822" y="906845"/>
            <a:ext cx="7534354" cy="801045"/>
          </a:xfrm>
          <a:prstGeom prst="stripedRightArrow">
            <a:avLst/>
          </a:prstGeom>
          <a:solidFill>
            <a:schemeClr val="bg1">
              <a:lumMod val="85000"/>
            </a:schemeClr>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Striped Right Arrow 7"/>
          <p:cNvSpPr/>
          <p:nvPr/>
        </p:nvSpPr>
        <p:spPr>
          <a:xfrm>
            <a:off x="804822" y="1836362"/>
            <a:ext cx="7534354" cy="801045"/>
          </a:xfrm>
          <a:prstGeom prst="stripedRightArrow">
            <a:avLst/>
          </a:prstGeom>
          <a:solidFill>
            <a:schemeClr val="bg1">
              <a:lumMod val="85000"/>
            </a:schemeClr>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Striped Right Arrow 8"/>
          <p:cNvSpPr/>
          <p:nvPr/>
        </p:nvSpPr>
        <p:spPr>
          <a:xfrm>
            <a:off x="804822" y="2754109"/>
            <a:ext cx="7534354" cy="801045"/>
          </a:xfrm>
          <a:prstGeom prst="stripedRightArrow">
            <a:avLst/>
          </a:prstGeom>
          <a:solidFill>
            <a:schemeClr val="bg1">
              <a:lumMod val="85000"/>
            </a:schemeClr>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p:cNvSpPr/>
          <p:nvPr/>
        </p:nvSpPr>
        <p:spPr>
          <a:xfrm>
            <a:off x="1893638" y="632613"/>
            <a:ext cx="2608228" cy="2968486"/>
          </a:xfrm>
          <a:prstGeom prst="rect">
            <a:avLst/>
          </a:prstGeom>
          <a:solidFill>
            <a:schemeClr val="accent3">
              <a:lumMod val="60000"/>
              <a:lumOff val="40000"/>
              <a:alpha val="3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p:cNvSpPr/>
          <p:nvPr/>
        </p:nvSpPr>
        <p:spPr>
          <a:xfrm>
            <a:off x="4885918" y="632613"/>
            <a:ext cx="2629307" cy="2968486"/>
          </a:xfrm>
          <a:prstGeom prst="rect">
            <a:avLst/>
          </a:prstGeom>
          <a:solidFill>
            <a:schemeClr val="tx2">
              <a:lumMod val="60000"/>
              <a:lumOff val="40000"/>
              <a:alpha val="3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TextBox 17"/>
          <p:cNvSpPr txBox="1"/>
          <p:nvPr/>
        </p:nvSpPr>
        <p:spPr>
          <a:xfrm>
            <a:off x="5203455" y="789088"/>
            <a:ext cx="1115266" cy="271866"/>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4KB RANDOM</a:t>
            </a:r>
          </a:p>
        </p:txBody>
      </p:sp>
      <p:sp>
        <p:nvSpPr>
          <p:cNvPr id="19" name="TextBox 18"/>
          <p:cNvSpPr txBox="1"/>
          <p:nvPr/>
        </p:nvSpPr>
        <p:spPr>
          <a:xfrm>
            <a:off x="6301437" y="718920"/>
            <a:ext cx="1208026" cy="310106"/>
          </a:xfrm>
          <a:prstGeom prst="rect">
            <a:avLst/>
          </a:prstGeom>
          <a:noFill/>
        </p:spPr>
        <p:txBody>
          <a:bodyPr vert="horz" wrap="square" lIns="0" tIns="0" rIns="0" bIns="0" rtlCol="0">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LATENCY Improvements</a:t>
            </a:r>
          </a:p>
        </p:txBody>
      </p:sp>
      <p:sp>
        <p:nvSpPr>
          <p:cNvPr id="36" name="Rectangle 35"/>
          <p:cNvSpPr/>
          <p:nvPr/>
        </p:nvSpPr>
        <p:spPr>
          <a:xfrm>
            <a:off x="4885917" y="3614453"/>
            <a:ext cx="2623546" cy="575099"/>
          </a:xfrm>
          <a:prstGeom prst="rect">
            <a:avLst/>
          </a:prstGeom>
          <a:solidFill>
            <a:schemeClr val="tx2">
              <a:lumMod val="60000"/>
              <a:lumOff val="40000"/>
              <a:alpha val="35000"/>
            </a:schemeClr>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7" name="Rectangle 36"/>
          <p:cNvSpPr/>
          <p:nvPr/>
        </p:nvSpPr>
        <p:spPr>
          <a:xfrm>
            <a:off x="13251" y="694870"/>
            <a:ext cx="780223" cy="3580635"/>
          </a:xfrm>
          <a:prstGeom prst="rect">
            <a:avLst/>
          </a:prstGeom>
          <a:solidFill>
            <a:schemeClr val="bg1">
              <a:lumMod val="65000"/>
              <a:alpha val="35000"/>
            </a:schemeClr>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0" name="TextBox 39"/>
          <p:cNvSpPr txBox="1"/>
          <p:nvPr/>
        </p:nvSpPr>
        <p:spPr>
          <a:xfrm>
            <a:off x="5344056" y="1145728"/>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14%</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44" name="TextBox 43"/>
          <p:cNvSpPr txBox="1"/>
          <p:nvPr/>
        </p:nvSpPr>
        <p:spPr>
          <a:xfrm>
            <a:off x="1128420" y="1229226"/>
            <a:ext cx="430714" cy="156280"/>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1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READ</a:t>
            </a:r>
          </a:p>
        </p:txBody>
      </p:sp>
      <p:sp>
        <p:nvSpPr>
          <p:cNvPr id="45" name="TextBox 44"/>
          <p:cNvSpPr txBox="1"/>
          <p:nvPr/>
        </p:nvSpPr>
        <p:spPr>
          <a:xfrm>
            <a:off x="1127979" y="2172077"/>
            <a:ext cx="493769" cy="12252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1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WRITE</a:t>
            </a:r>
          </a:p>
        </p:txBody>
      </p:sp>
      <p:sp>
        <p:nvSpPr>
          <p:cNvPr id="46" name="TextBox 45"/>
          <p:cNvSpPr txBox="1"/>
          <p:nvPr/>
        </p:nvSpPr>
        <p:spPr>
          <a:xfrm>
            <a:off x="5344056" y="2071591"/>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26%</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47" name="TextBox 46"/>
          <p:cNvSpPr txBox="1"/>
          <p:nvPr/>
        </p:nvSpPr>
        <p:spPr>
          <a:xfrm>
            <a:off x="940205" y="2862042"/>
            <a:ext cx="902169" cy="391957"/>
          </a:xfrm>
          <a:prstGeom prst="rect">
            <a:avLst/>
          </a:prstGeom>
          <a:noFill/>
        </p:spPr>
        <p:txBody>
          <a:bodyPr vert="horz" wrap="square" lIns="0" tIns="0" rIns="0" bIns="0" rtlCol="0">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100" b="1" i="0" u="none" strike="noStrike" kern="1200" cap="none" spc="0" normalizeH="0" baseline="0" noProof="0" dirty="0">
              <a:ln>
                <a:noFill/>
              </a:ln>
              <a:solidFill>
                <a:srgbClr val="003C71"/>
              </a:solidFill>
              <a:effectLst/>
              <a:uLnTx/>
              <a:uFillTx/>
              <a:latin typeface="Calibri" panose="020F0502020204030204"/>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1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READ/WRITE</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(70/30)</a:t>
            </a:r>
          </a:p>
        </p:txBody>
      </p:sp>
      <p:sp>
        <p:nvSpPr>
          <p:cNvPr id="48" name="TextBox 47"/>
          <p:cNvSpPr txBox="1"/>
          <p:nvPr/>
        </p:nvSpPr>
        <p:spPr>
          <a:xfrm>
            <a:off x="5344056" y="2996699"/>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22%</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49" name="TextBox 48"/>
          <p:cNvSpPr txBox="1"/>
          <p:nvPr/>
        </p:nvSpPr>
        <p:spPr>
          <a:xfrm>
            <a:off x="6630176" y="1145728"/>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19%</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50" name="TextBox 49"/>
          <p:cNvSpPr txBox="1"/>
          <p:nvPr/>
        </p:nvSpPr>
        <p:spPr>
          <a:xfrm>
            <a:off x="6630176" y="2071591"/>
            <a:ext cx="642162"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11%</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51" name="TextBox 50"/>
          <p:cNvSpPr txBox="1"/>
          <p:nvPr/>
        </p:nvSpPr>
        <p:spPr>
          <a:xfrm>
            <a:off x="6630176" y="2996699"/>
            <a:ext cx="706455"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10%</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pic>
        <p:nvPicPr>
          <p:cNvPr id="41" name="Picture 40"/>
          <p:cNvPicPr>
            <a:picLocks noChangeAspect="1"/>
          </p:cNvPicPr>
          <p:nvPr/>
        </p:nvPicPr>
        <p:blipFill>
          <a:blip r:embed="rId3"/>
          <a:stretch>
            <a:fillRect/>
          </a:stretch>
        </p:blipFill>
        <p:spPr>
          <a:xfrm>
            <a:off x="5165211" y="3627879"/>
            <a:ext cx="432442" cy="419533"/>
          </a:xfrm>
          <a:prstGeom prst="rect">
            <a:avLst/>
          </a:prstGeom>
        </p:spPr>
      </p:pic>
      <p:sp>
        <p:nvSpPr>
          <p:cNvPr id="42" name="TextBox 41"/>
          <p:cNvSpPr txBox="1"/>
          <p:nvPr/>
        </p:nvSpPr>
        <p:spPr>
          <a:xfrm>
            <a:off x="5628391" y="3717656"/>
            <a:ext cx="135356" cy="13379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a:t>
            </a:r>
          </a:p>
        </p:txBody>
      </p:sp>
      <p:sp>
        <p:nvSpPr>
          <p:cNvPr id="43" name="TextBox 42"/>
          <p:cNvSpPr txBox="1"/>
          <p:nvPr/>
        </p:nvSpPr>
        <p:spPr>
          <a:xfrm>
            <a:off x="6464757" y="3708164"/>
            <a:ext cx="135356" cy="13379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a:t>
            </a:r>
          </a:p>
        </p:txBody>
      </p:sp>
      <p:sp>
        <p:nvSpPr>
          <p:cNvPr id="52" name="TextBox 51"/>
          <p:cNvSpPr txBox="1"/>
          <p:nvPr/>
        </p:nvSpPr>
        <p:spPr>
          <a:xfrm>
            <a:off x="4969597" y="4064003"/>
            <a:ext cx="2565989" cy="257225"/>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2</a:t>
            </a:r>
            <a:r>
              <a:rPr kumimoji="0" lang="en-US" sz="800" b="1" i="0" u="none" strike="noStrike" kern="1200" cap="none" spc="0" normalizeH="0" baseline="30000" noProof="0" dirty="0">
                <a:ln>
                  <a:noFill/>
                </a:ln>
                <a:solidFill>
                  <a:srgbClr val="003C71"/>
                </a:solidFill>
                <a:effectLst/>
                <a:uLnTx/>
                <a:uFillTx/>
                <a:latin typeface="Calibri" panose="020F0502020204030204"/>
                <a:ea typeface="+mn-ea"/>
                <a:cs typeface="Arial"/>
                <a:sym typeface="Arial"/>
              </a:rPr>
              <a:t>nd</a:t>
            </a: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 Gen Intel® Xeon® Gold 6252 Processor + Intel® </a:t>
            </a:r>
            <a:r>
              <a:rPr kumimoji="0" lang="en-US" sz="800" b="1" i="0" u="none" strike="noStrike" kern="1200" cap="none" spc="0" normalizeH="0" baseline="0" noProof="0" dirty="0" err="1">
                <a:ln>
                  <a:noFill/>
                </a:ln>
                <a:solidFill>
                  <a:srgbClr val="003C71"/>
                </a:solidFill>
                <a:effectLst/>
                <a:uLnTx/>
                <a:uFillTx/>
                <a:latin typeface="Calibri" panose="020F0502020204030204"/>
                <a:ea typeface="+mn-ea"/>
                <a:cs typeface="Arial"/>
                <a:sym typeface="Arial"/>
              </a:rPr>
              <a:t>Optane</a:t>
            </a: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 SSD DC P4800X + Intel® SSD DC P4510</a:t>
            </a:r>
          </a:p>
        </p:txBody>
      </p:sp>
      <p:pic>
        <p:nvPicPr>
          <p:cNvPr id="53" name="Picture 52"/>
          <p:cNvPicPr>
            <a:picLocks noChangeAspect="1"/>
          </p:cNvPicPr>
          <p:nvPr/>
        </p:nvPicPr>
        <p:blipFill>
          <a:blip r:embed="rId4"/>
          <a:stretch>
            <a:fillRect/>
          </a:stretch>
        </p:blipFill>
        <p:spPr>
          <a:xfrm>
            <a:off x="6646842" y="3655417"/>
            <a:ext cx="567334" cy="392060"/>
          </a:xfrm>
          <a:prstGeom prst="rect">
            <a:avLst/>
          </a:prstGeom>
        </p:spPr>
      </p:pic>
      <p:sp>
        <p:nvSpPr>
          <p:cNvPr id="54" name="TextBox 53"/>
          <p:cNvSpPr txBox="1"/>
          <p:nvPr/>
        </p:nvSpPr>
        <p:spPr>
          <a:xfrm>
            <a:off x="6688729" y="3717801"/>
            <a:ext cx="347299" cy="125400"/>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P4510</a:t>
            </a:r>
          </a:p>
        </p:txBody>
      </p:sp>
      <p:pic>
        <p:nvPicPr>
          <p:cNvPr id="57" name="Picture 56"/>
          <p:cNvPicPr>
            <a:picLocks noChangeAspect="1"/>
          </p:cNvPicPr>
          <p:nvPr/>
        </p:nvPicPr>
        <p:blipFill>
          <a:blip r:embed="rId5"/>
          <a:stretch>
            <a:fillRect/>
          </a:stretch>
        </p:blipFill>
        <p:spPr>
          <a:xfrm>
            <a:off x="5824239" y="3642145"/>
            <a:ext cx="607616" cy="411215"/>
          </a:xfrm>
          <a:prstGeom prst="rect">
            <a:avLst/>
          </a:prstGeom>
        </p:spPr>
      </p:pic>
      <p:sp>
        <p:nvSpPr>
          <p:cNvPr id="58" name="TextBox 57"/>
          <p:cNvSpPr txBox="1"/>
          <p:nvPr/>
        </p:nvSpPr>
        <p:spPr>
          <a:xfrm>
            <a:off x="5907475" y="3726047"/>
            <a:ext cx="410957" cy="12540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P4800X</a:t>
            </a:r>
          </a:p>
        </p:txBody>
      </p:sp>
      <p:pic>
        <p:nvPicPr>
          <p:cNvPr id="59" name="Picture 58"/>
          <p:cNvPicPr>
            <a:picLocks noChangeAspect="1"/>
          </p:cNvPicPr>
          <p:nvPr/>
        </p:nvPicPr>
        <p:blipFill>
          <a:blip r:embed="rId6"/>
          <a:stretch>
            <a:fillRect/>
          </a:stretch>
        </p:blipFill>
        <p:spPr>
          <a:xfrm>
            <a:off x="150217" y="2931090"/>
            <a:ext cx="574002" cy="401014"/>
          </a:xfrm>
          <a:prstGeom prst="rect">
            <a:avLst/>
          </a:prstGeom>
        </p:spPr>
      </p:pic>
      <p:sp>
        <p:nvSpPr>
          <p:cNvPr id="60" name="TextBox 59"/>
          <p:cNvSpPr txBox="1"/>
          <p:nvPr/>
        </p:nvSpPr>
        <p:spPr>
          <a:xfrm>
            <a:off x="187992" y="2996699"/>
            <a:ext cx="347299" cy="125400"/>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P4500</a:t>
            </a:r>
          </a:p>
        </p:txBody>
      </p:sp>
      <p:pic>
        <p:nvPicPr>
          <p:cNvPr id="62" name="Picture 61"/>
          <p:cNvPicPr>
            <a:picLocks noChangeAspect="1"/>
          </p:cNvPicPr>
          <p:nvPr/>
        </p:nvPicPr>
        <p:blipFill>
          <a:blip r:embed="rId3"/>
          <a:stretch>
            <a:fillRect/>
          </a:stretch>
        </p:blipFill>
        <p:spPr>
          <a:xfrm>
            <a:off x="237807" y="1097600"/>
            <a:ext cx="432442" cy="419533"/>
          </a:xfrm>
          <a:prstGeom prst="rect">
            <a:avLst/>
          </a:prstGeom>
        </p:spPr>
      </p:pic>
      <p:sp>
        <p:nvSpPr>
          <p:cNvPr id="63" name="TextBox 62"/>
          <p:cNvSpPr txBox="1"/>
          <p:nvPr/>
        </p:nvSpPr>
        <p:spPr>
          <a:xfrm>
            <a:off x="386350" y="1637735"/>
            <a:ext cx="135356" cy="13379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a:t>
            </a:r>
          </a:p>
        </p:txBody>
      </p:sp>
      <p:sp>
        <p:nvSpPr>
          <p:cNvPr id="64" name="TextBox 63"/>
          <p:cNvSpPr txBox="1"/>
          <p:nvPr/>
        </p:nvSpPr>
        <p:spPr>
          <a:xfrm>
            <a:off x="381624" y="2570510"/>
            <a:ext cx="135356" cy="13379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a:t>
            </a:r>
          </a:p>
        </p:txBody>
      </p:sp>
      <p:sp>
        <p:nvSpPr>
          <p:cNvPr id="65" name="TextBox 64"/>
          <p:cNvSpPr txBox="1"/>
          <p:nvPr/>
        </p:nvSpPr>
        <p:spPr>
          <a:xfrm>
            <a:off x="113411" y="3468822"/>
            <a:ext cx="691410" cy="257225"/>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Intel® Xeon® Gold 6152 Processor + Intel® SSD DC P4600 + Intel® SSD DC P4500</a:t>
            </a:r>
          </a:p>
        </p:txBody>
      </p:sp>
      <p:sp>
        <p:nvSpPr>
          <p:cNvPr id="66" name="TextBox 65"/>
          <p:cNvSpPr txBox="1"/>
          <p:nvPr/>
        </p:nvSpPr>
        <p:spPr>
          <a:xfrm>
            <a:off x="91545" y="812434"/>
            <a:ext cx="678214" cy="132965"/>
          </a:xfrm>
          <a:prstGeom prst="rect">
            <a:avLst/>
          </a:prstGeom>
          <a:noFill/>
        </p:spPr>
        <p:txBody>
          <a:bodyPr vert="horz" wrap="square" lIns="0" tIns="0" rIns="0" bIns="0" rtlCol="0">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05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BASELINE</a:t>
            </a:r>
          </a:p>
        </p:txBody>
      </p:sp>
      <p:pic>
        <p:nvPicPr>
          <p:cNvPr id="67" name="Picture 66"/>
          <p:cNvPicPr>
            <a:picLocks noChangeAspect="1"/>
          </p:cNvPicPr>
          <p:nvPr/>
        </p:nvPicPr>
        <p:blipFill>
          <a:blip r:embed="rId7"/>
          <a:stretch>
            <a:fillRect/>
          </a:stretch>
        </p:blipFill>
        <p:spPr>
          <a:xfrm>
            <a:off x="135227" y="2021315"/>
            <a:ext cx="590850" cy="411658"/>
          </a:xfrm>
          <a:prstGeom prst="rect">
            <a:avLst/>
          </a:prstGeom>
        </p:spPr>
      </p:pic>
      <p:sp>
        <p:nvSpPr>
          <p:cNvPr id="68" name="TextBox 67"/>
          <p:cNvSpPr txBox="1"/>
          <p:nvPr/>
        </p:nvSpPr>
        <p:spPr>
          <a:xfrm>
            <a:off x="230417" y="2094426"/>
            <a:ext cx="347299" cy="125400"/>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P4600</a:t>
            </a:r>
          </a:p>
        </p:txBody>
      </p:sp>
      <p:sp>
        <p:nvSpPr>
          <p:cNvPr id="55" name="TextBox 54"/>
          <p:cNvSpPr txBox="1"/>
          <p:nvPr/>
        </p:nvSpPr>
        <p:spPr>
          <a:xfrm>
            <a:off x="2038041" y="763571"/>
            <a:ext cx="1115266" cy="271866"/>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4KB RANDOM</a:t>
            </a:r>
          </a:p>
        </p:txBody>
      </p:sp>
      <p:sp>
        <p:nvSpPr>
          <p:cNvPr id="61" name="TextBox 60"/>
          <p:cNvSpPr txBox="1"/>
          <p:nvPr/>
        </p:nvSpPr>
        <p:spPr>
          <a:xfrm>
            <a:off x="3136023" y="693403"/>
            <a:ext cx="1208026" cy="310106"/>
          </a:xfrm>
          <a:prstGeom prst="rect">
            <a:avLst/>
          </a:prstGeom>
          <a:noFill/>
        </p:spPr>
        <p:txBody>
          <a:bodyPr vert="horz" wrap="square" lIns="0" tIns="0" rIns="0" bIns="0" rtlCol="0">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LATENCY Improvements</a:t>
            </a:r>
          </a:p>
        </p:txBody>
      </p:sp>
      <p:sp>
        <p:nvSpPr>
          <p:cNvPr id="69" name="TextBox 68"/>
          <p:cNvSpPr txBox="1"/>
          <p:nvPr/>
        </p:nvSpPr>
        <p:spPr>
          <a:xfrm>
            <a:off x="2109858" y="1163650"/>
            <a:ext cx="706783"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Same</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70" name="TextBox 69"/>
          <p:cNvSpPr txBox="1"/>
          <p:nvPr/>
        </p:nvSpPr>
        <p:spPr>
          <a:xfrm>
            <a:off x="2159084" y="2089513"/>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19%</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71" name="TextBox 70"/>
          <p:cNvSpPr txBox="1"/>
          <p:nvPr/>
        </p:nvSpPr>
        <p:spPr>
          <a:xfrm>
            <a:off x="2159084" y="3014621"/>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11%</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72" name="TextBox 71"/>
          <p:cNvSpPr txBox="1"/>
          <p:nvPr/>
        </p:nvSpPr>
        <p:spPr>
          <a:xfrm>
            <a:off x="3445204" y="1163650"/>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17%</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73" name="TextBox 72"/>
          <p:cNvSpPr txBox="1"/>
          <p:nvPr/>
        </p:nvSpPr>
        <p:spPr>
          <a:xfrm>
            <a:off x="3445204" y="2089513"/>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25%</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74" name="TextBox 73"/>
          <p:cNvSpPr txBox="1"/>
          <p:nvPr/>
        </p:nvSpPr>
        <p:spPr>
          <a:xfrm>
            <a:off x="3445204" y="3014621"/>
            <a:ext cx="568584" cy="306183"/>
          </a:xfrm>
          <a:prstGeom prst="rect">
            <a:avLst/>
          </a:prstGeom>
          <a:solidFill>
            <a:schemeClr val="tx1"/>
          </a:solidFill>
          <a:effectLst>
            <a:outerShdw blurRad="50800" dist="38100" dir="5400000" algn="t" rotWithShape="0">
              <a:prstClr val="black">
                <a:alpha val="40000"/>
              </a:prstClr>
            </a:outerShdw>
          </a:effectLst>
        </p:spPr>
        <p:txBody>
          <a:bodyPr vert="horz" wrap="square" lIns="0" tIns="0" rIns="0" bIns="0" rtlCol="0" anchor="t">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25%</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75" name="Rectangle 74"/>
          <p:cNvSpPr/>
          <p:nvPr/>
        </p:nvSpPr>
        <p:spPr>
          <a:xfrm>
            <a:off x="1878320" y="3610475"/>
            <a:ext cx="2623546" cy="575099"/>
          </a:xfrm>
          <a:prstGeom prst="rect">
            <a:avLst/>
          </a:prstGeom>
          <a:solidFill>
            <a:schemeClr val="tx2">
              <a:lumMod val="60000"/>
              <a:lumOff val="40000"/>
              <a:alpha val="35000"/>
            </a:schemeClr>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6" name="Picture 75"/>
          <p:cNvPicPr>
            <a:picLocks noChangeAspect="1"/>
          </p:cNvPicPr>
          <p:nvPr/>
        </p:nvPicPr>
        <p:blipFill>
          <a:blip r:embed="rId3"/>
          <a:stretch>
            <a:fillRect/>
          </a:stretch>
        </p:blipFill>
        <p:spPr>
          <a:xfrm>
            <a:off x="2157612" y="3623901"/>
            <a:ext cx="432442" cy="419533"/>
          </a:xfrm>
          <a:prstGeom prst="rect">
            <a:avLst/>
          </a:prstGeom>
        </p:spPr>
      </p:pic>
      <p:sp>
        <p:nvSpPr>
          <p:cNvPr id="77" name="TextBox 76"/>
          <p:cNvSpPr txBox="1"/>
          <p:nvPr/>
        </p:nvSpPr>
        <p:spPr>
          <a:xfrm>
            <a:off x="2620794" y="3713678"/>
            <a:ext cx="135356" cy="13379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a:t>
            </a:r>
          </a:p>
        </p:txBody>
      </p:sp>
      <p:sp>
        <p:nvSpPr>
          <p:cNvPr id="78" name="TextBox 77"/>
          <p:cNvSpPr txBox="1"/>
          <p:nvPr/>
        </p:nvSpPr>
        <p:spPr>
          <a:xfrm>
            <a:off x="3457159" y="3704186"/>
            <a:ext cx="135356" cy="13379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a:t>
            </a:r>
          </a:p>
        </p:txBody>
      </p:sp>
      <p:sp>
        <p:nvSpPr>
          <p:cNvPr id="79" name="TextBox 78"/>
          <p:cNvSpPr txBox="1"/>
          <p:nvPr/>
        </p:nvSpPr>
        <p:spPr>
          <a:xfrm>
            <a:off x="1961999" y="4060025"/>
            <a:ext cx="2565989" cy="257225"/>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2</a:t>
            </a:r>
            <a:r>
              <a:rPr kumimoji="0" lang="en-US" sz="800" b="1" i="0" u="none" strike="noStrike" kern="1200" cap="none" spc="0" normalizeH="0" baseline="30000" noProof="0" dirty="0">
                <a:ln>
                  <a:noFill/>
                </a:ln>
                <a:solidFill>
                  <a:srgbClr val="003C71"/>
                </a:solidFill>
                <a:effectLst/>
                <a:uLnTx/>
                <a:uFillTx/>
                <a:latin typeface="Calibri" panose="020F0502020204030204"/>
                <a:ea typeface="+mn-ea"/>
                <a:cs typeface="Arial"/>
                <a:sym typeface="Arial"/>
              </a:rPr>
              <a:t>nd</a:t>
            </a: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 Gen Intel® Xeon® Gold 6252 Processor + Intel® </a:t>
            </a:r>
            <a:r>
              <a:rPr kumimoji="0" lang="en-US" sz="800" b="1" i="0" u="none" strike="noStrike" kern="1200" cap="none" spc="0" normalizeH="0" baseline="0" noProof="0" dirty="0" err="1">
                <a:ln>
                  <a:noFill/>
                </a:ln>
                <a:solidFill>
                  <a:srgbClr val="003C71"/>
                </a:solidFill>
                <a:effectLst/>
                <a:uLnTx/>
                <a:uFillTx/>
                <a:latin typeface="Calibri" panose="020F0502020204030204"/>
                <a:ea typeface="+mn-ea"/>
                <a:cs typeface="Arial"/>
                <a:sym typeface="Arial"/>
              </a:rPr>
              <a:t>Optane</a:t>
            </a: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 SSD DC P4800X + Intel® SSD D5-P4320</a:t>
            </a:r>
          </a:p>
        </p:txBody>
      </p:sp>
      <p:pic>
        <p:nvPicPr>
          <p:cNvPr id="82" name="Picture 81"/>
          <p:cNvPicPr>
            <a:picLocks noChangeAspect="1"/>
          </p:cNvPicPr>
          <p:nvPr/>
        </p:nvPicPr>
        <p:blipFill>
          <a:blip r:embed="rId5"/>
          <a:stretch>
            <a:fillRect/>
          </a:stretch>
        </p:blipFill>
        <p:spPr>
          <a:xfrm>
            <a:off x="2816641" y="3638167"/>
            <a:ext cx="607616" cy="411215"/>
          </a:xfrm>
          <a:prstGeom prst="rect">
            <a:avLst/>
          </a:prstGeom>
        </p:spPr>
      </p:pic>
      <p:sp>
        <p:nvSpPr>
          <p:cNvPr id="83" name="TextBox 82"/>
          <p:cNvSpPr txBox="1"/>
          <p:nvPr/>
        </p:nvSpPr>
        <p:spPr>
          <a:xfrm>
            <a:off x="2899877" y="3722069"/>
            <a:ext cx="410957" cy="125401"/>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P4800X</a:t>
            </a:r>
          </a:p>
        </p:txBody>
      </p:sp>
      <p:pic>
        <p:nvPicPr>
          <p:cNvPr id="84" name="Picture 83"/>
          <p:cNvPicPr>
            <a:picLocks noChangeAspect="1"/>
          </p:cNvPicPr>
          <p:nvPr/>
        </p:nvPicPr>
        <p:blipFill>
          <a:blip r:embed="rId6"/>
          <a:stretch>
            <a:fillRect/>
          </a:stretch>
        </p:blipFill>
        <p:spPr>
          <a:xfrm>
            <a:off x="3636774" y="3634743"/>
            <a:ext cx="574002" cy="401014"/>
          </a:xfrm>
          <a:prstGeom prst="rect">
            <a:avLst/>
          </a:prstGeom>
        </p:spPr>
      </p:pic>
      <p:sp>
        <p:nvSpPr>
          <p:cNvPr id="85" name="TextBox 84"/>
          <p:cNvSpPr txBox="1"/>
          <p:nvPr/>
        </p:nvSpPr>
        <p:spPr>
          <a:xfrm>
            <a:off x="3681131" y="3713823"/>
            <a:ext cx="347299" cy="125400"/>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3C71"/>
                </a:solidFill>
                <a:effectLst/>
                <a:uLnTx/>
                <a:uFillTx/>
                <a:latin typeface="Calibri" panose="020F0502020204030204"/>
                <a:ea typeface="+mn-ea"/>
                <a:cs typeface="Arial"/>
                <a:sym typeface="Arial"/>
              </a:rPr>
              <a:t>P4320</a:t>
            </a:r>
          </a:p>
        </p:txBody>
      </p:sp>
      <p:sp>
        <p:nvSpPr>
          <p:cNvPr id="86" name="TextBox 85"/>
          <p:cNvSpPr txBox="1"/>
          <p:nvPr/>
        </p:nvSpPr>
        <p:spPr>
          <a:xfrm>
            <a:off x="2620794" y="3398923"/>
            <a:ext cx="1392994" cy="156230"/>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Relative to BASELINE</a:t>
            </a:r>
          </a:p>
        </p:txBody>
      </p:sp>
      <p:sp>
        <p:nvSpPr>
          <p:cNvPr id="81" name="TextBox 80"/>
          <p:cNvSpPr txBox="1"/>
          <p:nvPr/>
        </p:nvSpPr>
        <p:spPr>
          <a:xfrm>
            <a:off x="5761088" y="3398923"/>
            <a:ext cx="1392994" cy="156230"/>
          </a:xfrm>
          <a:prstGeom prst="rect">
            <a:avLst/>
          </a:prstGeom>
          <a:noFill/>
        </p:spPr>
        <p:txBody>
          <a:bodyPr vert="horz"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Relative to BASELINE</a:t>
            </a:r>
          </a:p>
        </p:txBody>
      </p:sp>
      <p:sp>
        <p:nvSpPr>
          <p:cNvPr id="13" name="TextBox 12">
            <a:extLst>
              <a:ext uri="{FF2B5EF4-FFF2-40B4-BE49-F238E27FC236}">
                <a16:creationId xmlns:a16="http://schemas.microsoft.com/office/drawing/2014/main" id="{2AD094CE-53AD-C64C-93F2-B4425B52B95A}"/>
              </a:ext>
            </a:extLst>
          </p:cNvPr>
          <p:cNvSpPr txBox="1"/>
          <p:nvPr/>
        </p:nvSpPr>
        <p:spPr>
          <a:xfrm>
            <a:off x="1878319" y="299347"/>
            <a:ext cx="2623546"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Next-Gen Cost-Optimized</a:t>
            </a:r>
          </a:p>
        </p:txBody>
      </p:sp>
      <p:sp>
        <p:nvSpPr>
          <p:cNvPr id="80" name="TextBox 79">
            <a:extLst>
              <a:ext uri="{FF2B5EF4-FFF2-40B4-BE49-F238E27FC236}">
                <a16:creationId xmlns:a16="http://schemas.microsoft.com/office/drawing/2014/main" id="{27CA6ECC-6387-BD4F-8D4F-22560BBA9EFE}"/>
              </a:ext>
            </a:extLst>
          </p:cNvPr>
          <p:cNvSpPr txBox="1"/>
          <p:nvPr/>
        </p:nvSpPr>
        <p:spPr>
          <a:xfrm>
            <a:off x="4885917" y="286685"/>
            <a:ext cx="2623546"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Arial"/>
                <a:sym typeface="Arial"/>
              </a:rPr>
              <a:t>Next-Gen Performance</a:t>
            </a:r>
          </a:p>
        </p:txBody>
      </p:sp>
    </p:spTree>
    <p:extLst>
      <p:ext uri="{BB962C8B-B14F-4D97-AF65-F5344CB8AC3E}">
        <p14:creationId xmlns:p14="http://schemas.microsoft.com/office/powerpoint/2010/main" val="344488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9"/>
          <p:cNvSpPr txBox="1">
            <a:spLocks noGrp="1"/>
          </p:cNvSpPr>
          <p:nvPr>
            <p:ph type="title"/>
          </p:nvPr>
        </p:nvSpPr>
        <p:spPr>
          <a:xfrm>
            <a:off x="156754" y="1931550"/>
            <a:ext cx="7975321" cy="640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4000" dirty="0">
                <a:solidFill>
                  <a:schemeClr val="lt1"/>
                </a:solidFill>
              </a:rPr>
              <a:t>Back to the question ...</a:t>
            </a:r>
            <a:endParaRPr sz="4000" dirty="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0"/>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lt2"/>
              </a:buClr>
              <a:buSzPts val="1100"/>
              <a:buFont typeface="Arial"/>
              <a:buNone/>
            </a:pPr>
            <a:r>
              <a:rPr lang="en" sz="2400" dirty="0">
                <a:solidFill>
                  <a:schemeClr val="lt1"/>
                </a:solidFill>
              </a:rPr>
              <a:t>Are we there yet? </a:t>
            </a:r>
            <a:endParaRPr sz="2400" dirty="0">
              <a:solidFill>
                <a:schemeClr val="lt1"/>
              </a:solidFill>
            </a:endParaRPr>
          </a:p>
        </p:txBody>
      </p:sp>
      <p:sp>
        <p:nvSpPr>
          <p:cNvPr id="303" name="Google Shape;303;p60"/>
          <p:cNvSpPr txBox="1">
            <a:spLocks noGrp="1"/>
          </p:cNvSpPr>
          <p:nvPr>
            <p:ph type="body" idx="1"/>
          </p:nvPr>
        </p:nvSpPr>
        <p:spPr>
          <a:xfrm>
            <a:off x="285750" y="1200150"/>
            <a:ext cx="8572500" cy="3315000"/>
          </a:xfrm>
          <a:prstGeom prst="rect">
            <a:avLst/>
          </a:prstGeom>
        </p:spPr>
        <p:txBody>
          <a:bodyPr spcFirstLastPara="1" wrap="square" lIns="0" tIns="0" rIns="0" bIns="0" anchor="t" anchorCtr="0">
            <a:noAutofit/>
          </a:bodyPr>
          <a:lstStyle/>
          <a:p>
            <a:pPr marL="457200" lvl="0" indent="-355600" algn="l" rtl="0">
              <a:lnSpc>
                <a:spcPct val="115000"/>
              </a:lnSpc>
              <a:spcBef>
                <a:spcPts val="0"/>
              </a:spcBef>
              <a:spcAft>
                <a:spcPts val="0"/>
              </a:spcAft>
              <a:buSzPts val="2000"/>
              <a:buChar char="•"/>
            </a:pPr>
            <a:r>
              <a:rPr lang="en" sz="2000" dirty="0"/>
              <a:t>Yes, we’re there for vast majority of use cases</a:t>
            </a:r>
            <a:endParaRPr sz="2000" dirty="0"/>
          </a:p>
          <a:p>
            <a:pPr marL="457200" lvl="0" indent="-355600" algn="l" rtl="0">
              <a:lnSpc>
                <a:spcPct val="115000"/>
              </a:lnSpc>
              <a:spcBef>
                <a:spcPts val="0"/>
              </a:spcBef>
              <a:spcAft>
                <a:spcPts val="0"/>
              </a:spcAft>
              <a:buSzPts val="2000"/>
              <a:buChar char="•"/>
            </a:pPr>
            <a:r>
              <a:rPr lang="en" sz="2000" dirty="0"/>
              <a:t>Some special cases could be challenging (outer edges)</a:t>
            </a:r>
            <a:endParaRPr sz="2000" dirty="0"/>
          </a:p>
          <a:p>
            <a:pPr marL="457200" lvl="0" indent="-355600" algn="l" rtl="0">
              <a:lnSpc>
                <a:spcPct val="115000"/>
              </a:lnSpc>
              <a:spcBef>
                <a:spcPts val="0"/>
              </a:spcBef>
              <a:spcAft>
                <a:spcPts val="0"/>
              </a:spcAft>
              <a:buSzPts val="2000"/>
              <a:buChar char="•"/>
            </a:pPr>
            <a:r>
              <a:rPr lang="en" sz="2000" dirty="0"/>
              <a:t>Very good performance</a:t>
            </a:r>
            <a:endParaRPr sz="2000" dirty="0"/>
          </a:p>
          <a:p>
            <a:pPr marL="457200" lvl="0" indent="-355600" algn="l" rtl="0">
              <a:lnSpc>
                <a:spcPct val="115000"/>
              </a:lnSpc>
              <a:spcBef>
                <a:spcPts val="0"/>
              </a:spcBef>
              <a:spcAft>
                <a:spcPts val="0"/>
              </a:spcAft>
              <a:buSzPts val="2000"/>
              <a:buChar char="•"/>
            </a:pPr>
            <a:r>
              <a:rPr lang="en" sz="2000" dirty="0"/>
              <a:t>Solid foundation and keeps getting better</a:t>
            </a:r>
            <a:endParaRPr sz="2000" dirty="0"/>
          </a:p>
          <a:p>
            <a:pPr marL="457200" lvl="0" indent="-355600" algn="l" rtl="0">
              <a:lnSpc>
                <a:spcPct val="115000"/>
              </a:lnSpc>
              <a:spcBef>
                <a:spcPts val="0"/>
              </a:spcBef>
              <a:spcAft>
                <a:spcPts val="0"/>
              </a:spcAft>
              <a:buSzPts val="2000"/>
              <a:buChar char="•"/>
            </a:pPr>
            <a:r>
              <a:rPr lang="en" sz="2000" dirty="0"/>
              <a:t>Vibrant community</a:t>
            </a:r>
            <a:endParaRPr sz="20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0"/>
          <p:cNvSpPr txBox="1">
            <a:spLocks noGrp="1"/>
          </p:cNvSpPr>
          <p:nvPr>
            <p:ph type="title"/>
          </p:nvPr>
        </p:nvSpPr>
        <p:spPr>
          <a:xfrm>
            <a:off x="285750" y="228600"/>
            <a:ext cx="8572500" cy="3879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lt2"/>
              </a:buClr>
              <a:buSzPts val="1100"/>
              <a:buFont typeface="Arial"/>
              <a:buNone/>
            </a:pPr>
            <a:r>
              <a:rPr lang="en" sz="2400" dirty="0">
                <a:solidFill>
                  <a:schemeClr val="lt1"/>
                </a:solidFill>
              </a:rPr>
              <a:t>Performance Improvements Pipeline</a:t>
            </a:r>
            <a:endParaRPr sz="2400" dirty="0">
              <a:solidFill>
                <a:schemeClr val="lt1"/>
              </a:solidFill>
            </a:endParaRPr>
          </a:p>
        </p:txBody>
      </p:sp>
      <p:sp>
        <p:nvSpPr>
          <p:cNvPr id="303" name="Google Shape;303;p60"/>
          <p:cNvSpPr txBox="1">
            <a:spLocks noGrp="1"/>
          </p:cNvSpPr>
          <p:nvPr>
            <p:ph type="body" idx="1"/>
          </p:nvPr>
        </p:nvSpPr>
        <p:spPr>
          <a:xfrm>
            <a:off x="285750" y="904058"/>
            <a:ext cx="8572500" cy="3315000"/>
          </a:xfrm>
          <a:prstGeom prst="rect">
            <a:avLst/>
          </a:prstGeom>
        </p:spPr>
        <p:txBody>
          <a:bodyPr spcFirstLastPara="1" wrap="square" lIns="0" tIns="0" rIns="0" bIns="0" anchor="t" anchorCtr="0">
            <a:noAutofit/>
          </a:bodyPr>
          <a:lstStyle/>
          <a:p>
            <a:r>
              <a:rPr lang="en-US" sz="2000" dirty="0"/>
              <a:t>Client side caching</a:t>
            </a:r>
          </a:p>
          <a:p>
            <a:pPr lvl="1"/>
            <a:r>
              <a:rPr lang="en-US" dirty="0"/>
              <a:t>Read-only and Crash-consistent Write-back Caching for block/object</a:t>
            </a:r>
          </a:p>
          <a:p>
            <a:pPr lvl="1"/>
            <a:r>
              <a:rPr lang="en-US" dirty="0"/>
              <a:t>first sets of RO cache PRs merged upstream</a:t>
            </a:r>
          </a:p>
          <a:p>
            <a:r>
              <a:rPr lang="en-US" sz="2000" dirty="0"/>
              <a:t>Crimson OSD</a:t>
            </a:r>
          </a:p>
          <a:p>
            <a:pPr lvl="1"/>
            <a:r>
              <a:rPr lang="en-US" dirty="0"/>
              <a:t>OSD re-architecture ( </a:t>
            </a:r>
            <a:r>
              <a:rPr lang="en-US" dirty="0" err="1"/>
              <a:t>Seastar</a:t>
            </a:r>
            <a:r>
              <a:rPr lang="en-US" dirty="0"/>
              <a:t>, DPDK, SPDK primitives – poll mode, lock-light )</a:t>
            </a:r>
          </a:p>
          <a:p>
            <a:pPr lvl="1"/>
            <a:r>
              <a:rPr lang="en-US" dirty="0"/>
              <a:t>Red Hat and Intel leading</a:t>
            </a:r>
          </a:p>
          <a:p>
            <a:pPr lvl="1"/>
            <a:r>
              <a:rPr lang="en-US" dirty="0"/>
              <a:t>Single threaded OSD, </a:t>
            </a:r>
            <a:r>
              <a:rPr lang="en-US" dirty="0" err="1"/>
              <a:t>Seastar</a:t>
            </a:r>
            <a:r>
              <a:rPr lang="en-US" dirty="0"/>
              <a:t> messenger prototypes in master</a:t>
            </a:r>
          </a:p>
          <a:p>
            <a:r>
              <a:rPr lang="en-US" sz="2000" dirty="0"/>
              <a:t>Block Client performance improvements</a:t>
            </a:r>
          </a:p>
          <a:p>
            <a:pPr lvl="1"/>
            <a:r>
              <a:rPr lang="en-US" dirty="0"/>
              <a:t>Intel team leading RBD improvements for multithreading</a:t>
            </a:r>
            <a:endParaRPr sz="2000" dirty="0"/>
          </a:p>
        </p:txBody>
      </p:sp>
    </p:spTree>
    <p:extLst>
      <p:ext uri="{BB962C8B-B14F-4D97-AF65-F5344CB8AC3E}">
        <p14:creationId xmlns:p14="http://schemas.microsoft.com/office/powerpoint/2010/main" val="37654025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61"/>
          <p:cNvSpPr txBox="1">
            <a:spLocks noGrp="1"/>
          </p:cNvSpPr>
          <p:nvPr>
            <p:ph type="title"/>
          </p:nvPr>
        </p:nvSpPr>
        <p:spPr>
          <a:xfrm>
            <a:off x="792481" y="1931550"/>
            <a:ext cx="7339594" cy="640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3600" dirty="0">
                <a:solidFill>
                  <a:schemeClr val="lt1"/>
                </a:solidFill>
              </a:rPr>
              <a:t>Questions, comments, sarcasm? :)</a:t>
            </a:r>
            <a:endParaRPr sz="3600" dirty="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graphicFrame>
        <p:nvGraphicFramePr>
          <p:cNvPr id="318" name="Google Shape;318;p63"/>
          <p:cNvGraphicFramePr/>
          <p:nvPr/>
        </p:nvGraphicFramePr>
        <p:xfrm>
          <a:off x="1286675" y="4830590"/>
          <a:ext cx="5697775" cy="284650"/>
        </p:xfrm>
        <a:graphic>
          <a:graphicData uri="http://schemas.openxmlformats.org/drawingml/2006/table">
            <a:tbl>
              <a:tblPr>
                <a:noFill/>
                <a:tableStyleId>{082464DE-1012-4A60-8FBD-03A330A437AC}</a:tableStyleId>
              </a:tblPr>
              <a:tblGrid>
                <a:gridCol w="5697775">
                  <a:extLst>
                    <a:ext uri="{9D8B030D-6E8A-4147-A177-3AD203B41FA5}">
                      <a16:colId xmlns:a16="http://schemas.microsoft.com/office/drawing/2014/main" val="20000"/>
                    </a:ext>
                  </a:extLst>
                </a:gridCol>
              </a:tblGrid>
              <a:tr h="284650">
                <a:tc>
                  <a:txBody>
                    <a:bodyPr/>
                    <a:lstStyle/>
                    <a:p>
                      <a:pPr marL="0" marR="0" lvl="0" indent="0" algn="l" rtl="0">
                        <a:spcBef>
                          <a:spcPts val="0"/>
                        </a:spcBef>
                        <a:spcAft>
                          <a:spcPts val="0"/>
                        </a:spcAft>
                        <a:buNone/>
                      </a:pPr>
                      <a:r>
                        <a:rPr lang="en" sz="600" u="none" strike="noStrike" cap="none">
                          <a:solidFill>
                            <a:schemeClr val="lt1"/>
                          </a:solidFill>
                          <a:latin typeface="Quattrocento Sans"/>
                          <a:ea typeface="Quattrocento Sans"/>
                          <a:cs typeface="Quattrocento Sans"/>
                          <a:sym typeface="Quattrocento Sans"/>
                        </a:rPr>
                        <a:t>Source: Intel. Other names and brands are property of their respective owners. Technology claims are based on comparisons of latency, density and write cycling metrics amongst memory technologies recorded on published specifications of in-market memory products against internal Intel specifications.</a:t>
                      </a:r>
                      <a:endParaRPr sz="700" u="none" strike="noStrike" cap="none">
                        <a:solidFill>
                          <a:schemeClr val="lt1"/>
                        </a:solidFill>
                        <a:latin typeface="Quattrocento Sans"/>
                        <a:ea typeface="Quattrocento Sans"/>
                        <a:cs typeface="Quattrocento Sans"/>
                        <a:sym typeface="Quattrocento Sans"/>
                      </a:endParaRPr>
                    </a:p>
                  </a:txBody>
                  <a:tcPr marL="4062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319" name="Google Shape;319;p63"/>
          <p:cNvPicPr preferRelativeResize="0"/>
          <p:nvPr/>
        </p:nvPicPr>
        <p:blipFill rotWithShape="1">
          <a:blip r:embed="rId3">
            <a:alphaModFix/>
          </a:blip>
          <a:srcRect/>
          <a:stretch/>
        </p:blipFill>
        <p:spPr>
          <a:xfrm>
            <a:off x="108249" y="1146046"/>
            <a:ext cx="5214160" cy="2628218"/>
          </a:xfrm>
          <a:prstGeom prst="rect">
            <a:avLst/>
          </a:prstGeom>
          <a:noFill/>
          <a:ln>
            <a:noFill/>
          </a:ln>
        </p:spPr>
      </p:pic>
      <p:pic>
        <p:nvPicPr>
          <p:cNvPr id="320" name="Google Shape;320;p63"/>
          <p:cNvPicPr preferRelativeResize="0"/>
          <p:nvPr/>
        </p:nvPicPr>
        <p:blipFill rotWithShape="1">
          <a:blip r:embed="rId4">
            <a:alphaModFix/>
          </a:blip>
          <a:srcRect/>
          <a:stretch/>
        </p:blipFill>
        <p:spPr>
          <a:xfrm>
            <a:off x="4570413" y="3298175"/>
            <a:ext cx="3614187" cy="1427879"/>
          </a:xfrm>
          <a:prstGeom prst="rect">
            <a:avLst/>
          </a:prstGeom>
          <a:noFill/>
          <a:ln>
            <a:noFill/>
          </a:ln>
        </p:spPr>
      </p:pic>
      <p:pic>
        <p:nvPicPr>
          <p:cNvPr id="321" name="Google Shape;321;p63"/>
          <p:cNvPicPr preferRelativeResize="0"/>
          <p:nvPr/>
        </p:nvPicPr>
        <p:blipFill rotWithShape="1">
          <a:blip r:embed="rId5">
            <a:alphaModFix/>
          </a:blip>
          <a:srcRect/>
          <a:stretch/>
        </p:blipFill>
        <p:spPr>
          <a:xfrm>
            <a:off x="5218103" y="1952549"/>
            <a:ext cx="3787849" cy="1070110"/>
          </a:xfrm>
          <a:prstGeom prst="rect">
            <a:avLst/>
          </a:prstGeom>
          <a:noFill/>
          <a:ln>
            <a:noFill/>
          </a:ln>
        </p:spPr>
      </p:pic>
      <p:pic>
        <p:nvPicPr>
          <p:cNvPr id="322" name="Google Shape;322;p63"/>
          <p:cNvPicPr preferRelativeResize="0"/>
          <p:nvPr/>
        </p:nvPicPr>
        <p:blipFill rotWithShape="1">
          <a:blip r:embed="rId6">
            <a:alphaModFix/>
          </a:blip>
          <a:srcRect/>
          <a:stretch/>
        </p:blipFill>
        <p:spPr>
          <a:xfrm>
            <a:off x="5322409" y="1177528"/>
            <a:ext cx="3795688" cy="775021"/>
          </a:xfrm>
          <a:prstGeom prst="rect">
            <a:avLst/>
          </a:prstGeom>
          <a:noFill/>
          <a:ln>
            <a:noFill/>
          </a:ln>
        </p:spPr>
      </p:pic>
      <p:cxnSp>
        <p:nvCxnSpPr>
          <p:cNvPr id="323" name="Google Shape;323;p63"/>
          <p:cNvCxnSpPr/>
          <p:nvPr/>
        </p:nvCxnSpPr>
        <p:spPr>
          <a:xfrm>
            <a:off x="4852852" y="3060325"/>
            <a:ext cx="555171" cy="237851"/>
          </a:xfrm>
          <a:prstGeom prst="straightConnector1">
            <a:avLst/>
          </a:prstGeom>
          <a:noFill/>
          <a:ln w="25400" cap="flat" cmpd="sng">
            <a:solidFill>
              <a:schemeClr val="dk2"/>
            </a:solidFill>
            <a:prstDash val="solid"/>
            <a:round/>
            <a:headEnd type="none" w="sm" len="sm"/>
            <a:tailEnd type="triangle" w="med" len="med"/>
          </a:ln>
        </p:spPr>
      </p:cxnSp>
      <p:sp>
        <p:nvSpPr>
          <p:cNvPr id="324" name="Google Shape;324;p63"/>
          <p:cNvSpPr txBox="1">
            <a:spLocks noGrp="1"/>
          </p:cNvSpPr>
          <p:nvPr>
            <p:ph type="title"/>
          </p:nvPr>
        </p:nvSpPr>
        <p:spPr>
          <a:xfrm>
            <a:off x="285750" y="228600"/>
            <a:ext cx="85725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3C71"/>
              </a:buClr>
              <a:buSzPts val="2800"/>
              <a:buFont typeface="Arial"/>
              <a:buNone/>
            </a:pPr>
            <a:r>
              <a:rPr lang="en" sz="2400">
                <a:solidFill>
                  <a:schemeClr val="lt1"/>
                </a:solidFill>
              </a:rPr>
              <a:t>NVM Express (NVMe)</a:t>
            </a:r>
            <a:br>
              <a:rPr lang="en" sz="2400">
                <a:solidFill>
                  <a:schemeClr val="lt1"/>
                </a:solidFill>
              </a:rPr>
            </a:br>
            <a:r>
              <a:rPr lang="en">
                <a:solidFill>
                  <a:schemeClr val="lt1"/>
                </a:solidFill>
              </a:rPr>
              <a:t>Standardized interface for non-volatile memory, http://nvmexpress.org</a:t>
            </a:r>
            <a:endParaRPr sz="2400">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4"/>
          <p:cNvSpPr txBox="1">
            <a:spLocks noGrp="1"/>
          </p:cNvSpPr>
          <p:nvPr>
            <p:ph type="sldNum" idx="12"/>
          </p:nvPr>
        </p:nvSpPr>
        <p:spPr>
          <a:xfrm>
            <a:off x="6872352" y="4824387"/>
            <a:ext cx="2133600" cy="273844"/>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sp>
        <p:nvSpPr>
          <p:cNvPr id="330" name="Google Shape;330;p64"/>
          <p:cNvSpPr txBox="1">
            <a:spLocks noGrp="1"/>
          </p:cNvSpPr>
          <p:nvPr>
            <p:ph type="title"/>
          </p:nvPr>
        </p:nvSpPr>
        <p:spPr>
          <a:xfrm>
            <a:off x="455613" y="308848"/>
            <a:ext cx="8229600" cy="8686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3C71"/>
              </a:buClr>
              <a:buSzPts val="2800"/>
              <a:buFont typeface="Arial"/>
              <a:buNone/>
            </a:pPr>
            <a:r>
              <a:rPr lang="en" sz="2400">
                <a:solidFill>
                  <a:schemeClr val="lt1"/>
                </a:solidFill>
              </a:rPr>
              <a:t>Databases, NVMe SSDs and Ceph</a:t>
            </a:r>
            <a:endParaRPr sz="2400">
              <a:solidFill>
                <a:schemeClr val="lt1"/>
              </a:solidFill>
            </a:endParaRPr>
          </a:p>
        </p:txBody>
      </p:sp>
      <p:sp>
        <p:nvSpPr>
          <p:cNvPr id="331" name="Google Shape;331;p64"/>
          <p:cNvSpPr txBox="1">
            <a:spLocks noGrp="1"/>
          </p:cNvSpPr>
          <p:nvPr>
            <p:ph type="body" idx="1"/>
          </p:nvPr>
        </p:nvSpPr>
        <p:spPr>
          <a:xfrm>
            <a:off x="455614" y="999200"/>
            <a:ext cx="4116387" cy="3425825"/>
          </a:xfrm>
          <a:prstGeom prst="rect">
            <a:avLst/>
          </a:prstGeom>
          <a:noFill/>
          <a:ln>
            <a:noFill/>
          </a:ln>
        </p:spPr>
        <p:txBody>
          <a:bodyPr spcFirstLastPara="1" wrap="square" lIns="0" tIns="0" rIns="0" bIns="0" anchor="t" anchorCtr="0">
            <a:noAutofit/>
          </a:bodyPr>
          <a:lstStyle/>
          <a:p>
            <a:pPr marL="254000" lvl="0" indent="-254000" algn="l" rtl="0">
              <a:spcBef>
                <a:spcPts val="0"/>
              </a:spcBef>
              <a:spcAft>
                <a:spcPts val="0"/>
              </a:spcAft>
              <a:buClr>
                <a:srgbClr val="0071C5"/>
              </a:buClr>
              <a:buSzPts val="1800"/>
              <a:buFont typeface="Noto Sans Symbols"/>
              <a:buChar char="▪"/>
            </a:pPr>
            <a:r>
              <a:rPr lang="en" sz="1800"/>
              <a:t>Why Databases?</a:t>
            </a:r>
            <a:endParaRPr sz="1800"/>
          </a:p>
          <a:p>
            <a:pPr marL="482600" lvl="1" indent="-241300" algn="l" rtl="0">
              <a:spcBef>
                <a:spcPts val="1200"/>
              </a:spcBef>
              <a:spcAft>
                <a:spcPts val="0"/>
              </a:spcAft>
              <a:buClr>
                <a:srgbClr val="003C71"/>
              </a:buClr>
              <a:buSzPts val="1600"/>
              <a:buFont typeface="Noto Sans Symbols"/>
              <a:buChar char="▪"/>
            </a:pPr>
            <a:r>
              <a:rPr lang="en" sz="1600"/>
              <a:t>Databases among top-3 workloads on Openstack, Kubernetes</a:t>
            </a:r>
            <a:endParaRPr sz="1600"/>
          </a:p>
          <a:p>
            <a:pPr marL="228600" lvl="1" indent="0" algn="l" rtl="0">
              <a:spcBef>
                <a:spcPts val="1200"/>
              </a:spcBef>
              <a:spcAft>
                <a:spcPts val="0"/>
              </a:spcAft>
              <a:buClr>
                <a:srgbClr val="003C71"/>
              </a:buClr>
              <a:buSzPts val="1800"/>
              <a:buNone/>
            </a:pPr>
            <a:r>
              <a:rPr lang="en" sz="1600"/>
              <a:t>     (#1-2 host databases too)</a:t>
            </a:r>
            <a:endParaRPr sz="1600"/>
          </a:p>
          <a:p>
            <a:pPr marL="228600" lvl="1" indent="0" algn="l" rtl="0">
              <a:spcBef>
                <a:spcPts val="1200"/>
              </a:spcBef>
              <a:spcAft>
                <a:spcPts val="0"/>
              </a:spcAft>
              <a:buClr>
                <a:srgbClr val="003C71"/>
              </a:buClr>
              <a:buSzPts val="1800"/>
              <a:buNone/>
            </a:pPr>
            <a:endParaRPr>
              <a:solidFill>
                <a:schemeClr val="lt1"/>
              </a:solidFill>
            </a:endParaRPr>
          </a:p>
          <a:p>
            <a:pPr marL="254000" lvl="0" indent="-254000" algn="l" rtl="0">
              <a:spcBef>
                <a:spcPts val="0"/>
              </a:spcBef>
              <a:spcAft>
                <a:spcPts val="0"/>
              </a:spcAft>
              <a:buSzPts val="1800"/>
              <a:buFont typeface="Noto Sans Symbols"/>
              <a:buChar char="▪"/>
            </a:pPr>
            <a:r>
              <a:rPr lang="en" sz="1800"/>
              <a:t>Why NVMe SSDs?</a:t>
            </a:r>
            <a:endParaRPr sz="1800"/>
          </a:p>
          <a:p>
            <a:pPr marL="482600" lvl="1" indent="-241300" algn="l" rtl="0">
              <a:spcBef>
                <a:spcPts val="1200"/>
              </a:spcBef>
              <a:spcAft>
                <a:spcPts val="0"/>
              </a:spcAft>
              <a:buSzPts val="1600"/>
              <a:buFont typeface="Noto Sans Symbols"/>
              <a:buChar char="▪"/>
            </a:pPr>
            <a:r>
              <a:rPr lang="en" sz="1600">
                <a:solidFill>
                  <a:schemeClr val="lt2"/>
                </a:solidFill>
              </a:rPr>
              <a:t>High IOPS</a:t>
            </a:r>
            <a:endParaRPr sz="1600">
              <a:solidFill>
                <a:schemeClr val="lt2"/>
              </a:solidFill>
            </a:endParaRPr>
          </a:p>
          <a:p>
            <a:pPr marL="482600" lvl="1" indent="-241300" algn="l" rtl="0">
              <a:spcBef>
                <a:spcPts val="1200"/>
              </a:spcBef>
              <a:spcAft>
                <a:spcPts val="0"/>
              </a:spcAft>
              <a:buSzPts val="1600"/>
              <a:buFont typeface="Noto Sans Symbols"/>
              <a:buChar char="▪"/>
            </a:pPr>
            <a:r>
              <a:rPr lang="en" sz="1600">
                <a:solidFill>
                  <a:schemeClr val="lt2"/>
                </a:solidFill>
              </a:rPr>
              <a:t>Low, dependable latency</a:t>
            </a:r>
            <a:endParaRPr sz="1600">
              <a:solidFill>
                <a:schemeClr val="lt2"/>
              </a:solidFill>
            </a:endParaRPr>
          </a:p>
          <a:p>
            <a:pPr marL="228600" lvl="1" indent="0" algn="l" rtl="0">
              <a:spcBef>
                <a:spcPts val="1200"/>
              </a:spcBef>
              <a:spcAft>
                <a:spcPts val="0"/>
              </a:spcAft>
              <a:buClr>
                <a:srgbClr val="003C71"/>
              </a:buClr>
              <a:buSzPts val="1800"/>
              <a:buFont typeface="Arial"/>
              <a:buNone/>
            </a:pPr>
            <a:endParaRPr/>
          </a:p>
        </p:txBody>
      </p:sp>
      <p:sp>
        <p:nvSpPr>
          <p:cNvPr id="332" name="Google Shape;332;p64"/>
          <p:cNvSpPr txBox="1"/>
          <p:nvPr/>
        </p:nvSpPr>
        <p:spPr>
          <a:xfrm>
            <a:off x="4987989" y="999200"/>
            <a:ext cx="3768600" cy="3425700"/>
          </a:xfrm>
          <a:prstGeom prst="rect">
            <a:avLst/>
          </a:prstGeom>
          <a:noFill/>
          <a:ln>
            <a:noFill/>
          </a:ln>
        </p:spPr>
        <p:txBody>
          <a:bodyPr spcFirstLastPara="1" wrap="square" lIns="0" tIns="0" rIns="0" bIns="0" anchor="t" anchorCtr="0">
            <a:noAutofit/>
          </a:bodyPr>
          <a:lstStyle/>
          <a:p>
            <a:pPr marL="254000" marR="0" lvl="0" indent="-254000" algn="l" rtl="0">
              <a:spcBef>
                <a:spcPts val="0"/>
              </a:spcBef>
              <a:spcAft>
                <a:spcPts val="0"/>
              </a:spcAft>
              <a:buClr>
                <a:srgbClr val="0071C5"/>
              </a:buClr>
              <a:buSzPts val="1800"/>
              <a:buFont typeface="Noto Sans Symbols"/>
              <a:buChar char="▪"/>
            </a:pPr>
            <a:r>
              <a:rPr lang="en" sz="1800" b="0">
                <a:solidFill>
                  <a:srgbClr val="0071C5"/>
                </a:solidFill>
                <a:latin typeface="Arial"/>
                <a:ea typeface="Arial"/>
                <a:cs typeface="Arial"/>
                <a:sym typeface="Arial"/>
              </a:rPr>
              <a:t>DBA-friendly Ceph feature-set</a:t>
            </a:r>
            <a:endParaRPr sz="1100"/>
          </a:p>
          <a:p>
            <a:pPr marL="482600" marR="0" lvl="1" indent="-241300" algn="l" rtl="0">
              <a:spcBef>
                <a:spcPts val="1200"/>
              </a:spcBef>
              <a:spcAft>
                <a:spcPts val="0"/>
              </a:spcAft>
              <a:buSzPts val="1600"/>
              <a:buFont typeface="Noto Sans Symbols"/>
              <a:buChar char="▪"/>
            </a:pPr>
            <a:r>
              <a:rPr lang="en" sz="1600" b="0" i="0" u="none" strike="noStrike" cap="none">
                <a:latin typeface="Arial"/>
                <a:ea typeface="Arial"/>
                <a:cs typeface="Arial"/>
                <a:sym typeface="Arial"/>
              </a:rPr>
              <a:t>Shared, elastic storage pools</a:t>
            </a:r>
            <a:endParaRPr sz="1600"/>
          </a:p>
          <a:p>
            <a:pPr marL="482600" marR="0" lvl="1" indent="-241300" algn="l" rtl="0">
              <a:spcBef>
                <a:spcPts val="1200"/>
              </a:spcBef>
              <a:spcAft>
                <a:spcPts val="0"/>
              </a:spcAft>
              <a:buSzPts val="1600"/>
              <a:buFont typeface="Noto Sans Symbols"/>
              <a:buChar char="▪"/>
            </a:pPr>
            <a:r>
              <a:rPr lang="en" sz="1600" b="0" i="0" u="none" strike="noStrike" cap="none">
                <a:latin typeface="Arial"/>
                <a:ea typeface="Arial"/>
                <a:cs typeface="Arial"/>
                <a:sym typeface="Arial"/>
              </a:rPr>
              <a:t>Snapshots (full and incremental) for easy backup</a:t>
            </a:r>
            <a:endParaRPr sz="1600"/>
          </a:p>
          <a:p>
            <a:pPr marL="482600" marR="0" lvl="1" indent="-241300" algn="l" rtl="0">
              <a:spcBef>
                <a:spcPts val="1200"/>
              </a:spcBef>
              <a:spcAft>
                <a:spcPts val="0"/>
              </a:spcAft>
              <a:buSzPts val="1600"/>
              <a:buFont typeface="Noto Sans Symbols"/>
              <a:buChar char="▪"/>
            </a:pPr>
            <a:r>
              <a:rPr lang="en" sz="1600" b="0" i="0" u="none" strike="noStrike" cap="none">
                <a:latin typeface="Arial"/>
                <a:ea typeface="Arial"/>
                <a:cs typeface="Arial"/>
                <a:sym typeface="Arial"/>
              </a:rPr>
              <a:t>Copy-on-write cloning</a:t>
            </a:r>
            <a:endParaRPr sz="1600"/>
          </a:p>
          <a:p>
            <a:pPr marL="482600" marR="0" lvl="1" indent="-241300" algn="l" rtl="0">
              <a:spcBef>
                <a:spcPts val="1200"/>
              </a:spcBef>
              <a:spcAft>
                <a:spcPts val="0"/>
              </a:spcAft>
              <a:buSzPts val="1600"/>
              <a:buFont typeface="Noto Sans Symbols"/>
              <a:buChar char="▪"/>
            </a:pPr>
            <a:r>
              <a:rPr lang="en" sz="1600" b="0" i="0" u="none" strike="noStrike" cap="none">
                <a:latin typeface="Arial"/>
                <a:ea typeface="Arial"/>
                <a:cs typeface="Arial"/>
                <a:sym typeface="Arial"/>
              </a:rPr>
              <a:t>Flexible volume resizing</a:t>
            </a:r>
            <a:endParaRPr sz="1600"/>
          </a:p>
          <a:p>
            <a:pPr marL="482600" marR="0" lvl="1" indent="-241300" algn="l" rtl="0">
              <a:spcBef>
                <a:spcPts val="1200"/>
              </a:spcBef>
              <a:spcAft>
                <a:spcPts val="0"/>
              </a:spcAft>
              <a:buSzPts val="1600"/>
              <a:buFont typeface="Noto Sans Symbols"/>
              <a:buChar char="▪"/>
            </a:pPr>
            <a:r>
              <a:rPr lang="en" sz="1600" b="0" i="0" u="none" strike="noStrike" cap="none">
                <a:latin typeface="Arial"/>
                <a:ea typeface="Arial"/>
                <a:cs typeface="Arial"/>
                <a:sym typeface="Arial"/>
              </a:rPr>
              <a:t>Live Migration</a:t>
            </a:r>
            <a:endParaRPr sz="1600"/>
          </a:p>
          <a:p>
            <a:pPr marL="482600" marR="0" lvl="1" indent="-241300" algn="l" rtl="0">
              <a:spcBef>
                <a:spcPts val="1200"/>
              </a:spcBef>
              <a:spcAft>
                <a:spcPts val="0"/>
              </a:spcAft>
              <a:buSzPts val="1600"/>
              <a:buFont typeface="Noto Sans Symbols"/>
              <a:buChar char="▪"/>
            </a:pPr>
            <a:r>
              <a:rPr lang="en" sz="1600" b="0" i="0" u="none" strike="noStrike" cap="none">
                <a:latin typeface="Arial"/>
                <a:ea typeface="Arial"/>
                <a:cs typeface="Arial"/>
                <a:sym typeface="Arial"/>
              </a:rPr>
              <a:t>Async Volume Mirroring</a:t>
            </a:r>
            <a:endParaRPr sz="1600"/>
          </a:p>
          <a:p>
            <a:pPr marL="254000" marR="0" lvl="0" indent="-139700" algn="l" rtl="0">
              <a:spcBef>
                <a:spcPts val="1200"/>
              </a:spcBef>
              <a:spcAft>
                <a:spcPts val="0"/>
              </a:spcAft>
              <a:buClr>
                <a:srgbClr val="0071C5"/>
              </a:buClr>
              <a:buSzPts val="1800"/>
              <a:buFont typeface="Noto Sans Symbols"/>
              <a:buNone/>
            </a:pPr>
            <a:endParaRPr sz="1800" b="0">
              <a:solidFill>
                <a:srgbClr val="0071C5"/>
              </a:solidFill>
              <a:latin typeface="Arial"/>
              <a:ea typeface="Arial"/>
              <a:cs typeface="Arial"/>
              <a:sym typeface="Arial"/>
            </a:endParaRPr>
          </a:p>
          <a:p>
            <a:pPr marL="254000" marR="0" lvl="0" indent="-139700" algn="l" rtl="0">
              <a:spcBef>
                <a:spcPts val="1200"/>
              </a:spcBef>
              <a:spcAft>
                <a:spcPts val="0"/>
              </a:spcAft>
              <a:buClr>
                <a:srgbClr val="0071C5"/>
              </a:buClr>
              <a:buSzPts val="1800"/>
              <a:buFont typeface="Noto Sans Symbols"/>
              <a:buNone/>
            </a:pPr>
            <a:endParaRPr sz="1800" b="0">
              <a:solidFill>
                <a:srgbClr val="0071C5"/>
              </a:solidFill>
              <a:latin typeface="Arial"/>
              <a:ea typeface="Arial"/>
              <a:cs typeface="Arial"/>
              <a:sym typeface="Arial"/>
            </a:endParaRPr>
          </a:p>
          <a:p>
            <a:pPr marL="254000" marR="0" lvl="0" indent="-139700" algn="l" rtl="0">
              <a:spcBef>
                <a:spcPts val="1200"/>
              </a:spcBef>
              <a:spcAft>
                <a:spcPts val="0"/>
              </a:spcAft>
              <a:buClr>
                <a:srgbClr val="0071C5"/>
              </a:buClr>
              <a:buSzPts val="1800"/>
              <a:buFont typeface="Noto Sans Symbols"/>
              <a:buNone/>
            </a:pPr>
            <a:endParaRPr sz="1800" b="0">
              <a:solidFill>
                <a:srgbClr val="0071C5"/>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40"/>
          <p:cNvSpPr txBox="1">
            <a:spLocks noGrp="1"/>
          </p:cNvSpPr>
          <p:nvPr>
            <p:ph type="title"/>
          </p:nvPr>
        </p:nvSpPr>
        <p:spPr>
          <a:xfrm>
            <a:off x="297825" y="137025"/>
            <a:ext cx="8387400" cy="868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3C71"/>
              </a:buClr>
              <a:buSzPts val="2800"/>
              <a:buFont typeface="Arial"/>
              <a:buNone/>
            </a:pPr>
            <a:r>
              <a:rPr lang="en" sz="2400"/>
              <a:t>Ceph and PostgreSQL Integration Options</a:t>
            </a:r>
            <a:endParaRPr sz="2400"/>
          </a:p>
        </p:txBody>
      </p:sp>
      <p:pic>
        <p:nvPicPr>
          <p:cNvPr id="169" name="Google Shape;169;p40"/>
          <p:cNvPicPr preferRelativeResize="0"/>
          <p:nvPr/>
        </p:nvPicPr>
        <p:blipFill>
          <a:blip r:embed="rId3">
            <a:alphaModFix/>
          </a:blip>
          <a:stretch>
            <a:fillRect/>
          </a:stretch>
        </p:blipFill>
        <p:spPr>
          <a:xfrm>
            <a:off x="8157679" y="228602"/>
            <a:ext cx="527546" cy="543950"/>
          </a:xfrm>
          <a:prstGeom prst="rect">
            <a:avLst/>
          </a:prstGeom>
          <a:noFill/>
          <a:ln>
            <a:noFill/>
          </a:ln>
        </p:spPr>
      </p:pic>
      <p:grpSp>
        <p:nvGrpSpPr>
          <p:cNvPr id="170" name="Google Shape;170;p40"/>
          <p:cNvGrpSpPr/>
          <p:nvPr/>
        </p:nvGrpSpPr>
        <p:grpSpPr>
          <a:xfrm>
            <a:off x="455612" y="772554"/>
            <a:ext cx="6465082" cy="4029545"/>
            <a:chOff x="455612" y="647004"/>
            <a:chExt cx="6465082" cy="4029545"/>
          </a:xfrm>
        </p:grpSpPr>
        <p:pic>
          <p:nvPicPr>
            <p:cNvPr id="171" name="Google Shape;171;p40"/>
            <p:cNvPicPr preferRelativeResize="0"/>
            <p:nvPr/>
          </p:nvPicPr>
          <p:blipFill rotWithShape="1">
            <a:blip r:embed="rId4">
              <a:alphaModFix/>
            </a:blip>
            <a:srcRect/>
            <a:stretch/>
          </p:blipFill>
          <p:spPr>
            <a:xfrm>
              <a:off x="455612" y="647004"/>
              <a:ext cx="6163005" cy="3128595"/>
            </a:xfrm>
            <a:prstGeom prst="rect">
              <a:avLst/>
            </a:prstGeom>
            <a:noFill/>
            <a:ln>
              <a:noFill/>
            </a:ln>
          </p:spPr>
        </p:pic>
        <p:sp>
          <p:nvSpPr>
            <p:cNvPr id="172" name="Google Shape;172;p40"/>
            <p:cNvSpPr txBox="1"/>
            <p:nvPr/>
          </p:nvSpPr>
          <p:spPr>
            <a:xfrm>
              <a:off x="536994" y="3964949"/>
              <a:ext cx="6383700" cy="711600"/>
            </a:xfrm>
            <a:prstGeom prst="rect">
              <a:avLst/>
            </a:prstGeom>
            <a:noFill/>
            <a:ln>
              <a:noFill/>
            </a:ln>
          </p:spPr>
          <p:txBody>
            <a:bodyPr spcFirstLastPara="1" wrap="square" lIns="0" tIns="0" rIns="0" bIns="0" anchor="t" anchorCtr="0">
              <a:noAutofit/>
            </a:bodyPr>
            <a:lstStyle/>
            <a:p>
              <a:pPr marL="0" marR="0" lvl="0" indent="0" algn="just" rtl="0">
                <a:spcBef>
                  <a:spcPts val="0"/>
                </a:spcBef>
                <a:spcAft>
                  <a:spcPts val="0"/>
                </a:spcAft>
                <a:buNone/>
              </a:pPr>
              <a:r>
                <a:rPr lang="en" sz="1400">
                  <a:latin typeface="Arial"/>
                  <a:ea typeface="Arial"/>
                  <a:cs typeface="Arial"/>
                  <a:sym typeface="Arial"/>
                </a:rPr>
                <a:t>Deployment Considerations:</a:t>
              </a:r>
              <a:endParaRPr sz="1100"/>
            </a:p>
            <a:p>
              <a:pPr marL="254000" marR="0" lvl="0" indent="-254000" algn="just" rtl="0">
                <a:spcBef>
                  <a:spcPts val="0"/>
                </a:spcBef>
                <a:spcAft>
                  <a:spcPts val="0"/>
                </a:spcAft>
                <a:buSzPts val="1400"/>
                <a:buFont typeface="Noto Sans Symbols"/>
                <a:buChar char="▪"/>
              </a:pPr>
              <a:r>
                <a:rPr lang="en" sz="1400">
                  <a:latin typeface="Arial"/>
                  <a:ea typeface="Arial"/>
                  <a:cs typeface="Arial"/>
                  <a:sym typeface="Arial"/>
                </a:rPr>
                <a:t>Bootable Ceph RBD Volumes </a:t>
              </a:r>
              <a:r>
                <a:rPr lang="en" sz="1100">
                  <a:latin typeface="Arial"/>
                  <a:ea typeface="Arial"/>
                  <a:cs typeface="Arial"/>
                  <a:sym typeface="Arial"/>
                </a:rPr>
                <a:t>(OS and </a:t>
              </a:r>
              <a:r>
                <a:rPr lang="en" sz="1100"/>
                <a:t>Postgre</a:t>
              </a:r>
              <a:r>
                <a:rPr lang="en" sz="1100">
                  <a:latin typeface="Arial"/>
                  <a:ea typeface="Arial"/>
                  <a:cs typeface="Arial"/>
                  <a:sym typeface="Arial"/>
                </a:rPr>
                <a:t>SQL install)</a:t>
              </a:r>
              <a:endParaRPr sz="1100"/>
            </a:p>
            <a:p>
              <a:pPr marL="254000" marR="0" lvl="0" indent="-254000" algn="just" rtl="0">
                <a:spcBef>
                  <a:spcPts val="0"/>
                </a:spcBef>
                <a:spcAft>
                  <a:spcPts val="0"/>
                </a:spcAft>
                <a:buSzPts val="1400"/>
                <a:buFont typeface="Noto Sans Symbols"/>
                <a:buChar char="▪"/>
              </a:pPr>
              <a:r>
                <a:rPr lang="en"/>
                <a:t>Postgre</a:t>
              </a:r>
              <a:r>
                <a:rPr lang="en" sz="1400">
                  <a:latin typeface="Arial"/>
                  <a:ea typeface="Arial"/>
                  <a:cs typeface="Arial"/>
                  <a:sym typeface="Arial"/>
                </a:rPr>
                <a:t>SQL RBD Volumes </a:t>
              </a:r>
              <a:r>
                <a:rPr lang="en" sz="1100">
                  <a:latin typeface="Arial"/>
                  <a:ea typeface="Arial"/>
                  <a:cs typeface="Arial"/>
                  <a:sym typeface="Arial"/>
                </a:rPr>
                <a:t>(all-in-one or separate)</a:t>
              </a:r>
              <a:endParaRPr sz="1400">
                <a:latin typeface="Arial"/>
                <a:ea typeface="Arial"/>
                <a:cs typeface="Arial"/>
                <a:sym typeface="Arial"/>
              </a:endParaRPr>
            </a:p>
          </p:txBody>
        </p:sp>
        <p:sp>
          <p:nvSpPr>
            <p:cNvPr id="173" name="Google Shape;173;p40"/>
            <p:cNvSpPr txBox="1"/>
            <p:nvPr/>
          </p:nvSpPr>
          <p:spPr>
            <a:xfrm>
              <a:off x="1496125" y="941675"/>
              <a:ext cx="895500" cy="211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2"/>
                  </a:solidFill>
                  <a:latin typeface="Calibri"/>
                  <a:ea typeface="Calibri"/>
                  <a:cs typeface="Calibri"/>
                  <a:sym typeface="Calibri"/>
                </a:rPr>
                <a:t>PostgreSQL</a:t>
              </a:r>
              <a:endParaRPr sz="1100" b="1">
                <a:solidFill>
                  <a:schemeClr val="dk2"/>
                </a:solidFill>
                <a:latin typeface="Calibri"/>
                <a:ea typeface="Calibri"/>
                <a:cs typeface="Calibri"/>
                <a:sym typeface="Calibri"/>
              </a:endParaRPr>
            </a:p>
          </p:txBody>
        </p:sp>
        <p:sp>
          <p:nvSpPr>
            <p:cNvPr id="174" name="Google Shape;174;p40"/>
            <p:cNvSpPr txBox="1"/>
            <p:nvPr/>
          </p:nvSpPr>
          <p:spPr>
            <a:xfrm>
              <a:off x="3281163" y="941675"/>
              <a:ext cx="895500" cy="211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2"/>
                  </a:solidFill>
                  <a:latin typeface="Calibri"/>
                  <a:ea typeface="Calibri"/>
                  <a:cs typeface="Calibri"/>
                  <a:sym typeface="Calibri"/>
                </a:rPr>
                <a:t>PostgreSQL</a:t>
              </a:r>
              <a:endParaRPr sz="1100" b="1">
                <a:solidFill>
                  <a:schemeClr val="dk2"/>
                </a:solidFill>
                <a:latin typeface="Calibri"/>
                <a:ea typeface="Calibri"/>
                <a:cs typeface="Calibri"/>
                <a:sym typeface="Calibri"/>
              </a:endParaRPr>
            </a:p>
          </p:txBody>
        </p:sp>
        <p:sp>
          <p:nvSpPr>
            <p:cNvPr id="175" name="Google Shape;175;p40"/>
            <p:cNvSpPr txBox="1"/>
            <p:nvPr/>
          </p:nvSpPr>
          <p:spPr>
            <a:xfrm>
              <a:off x="4717225" y="941675"/>
              <a:ext cx="1517100" cy="211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2"/>
                  </a:solidFill>
                  <a:latin typeface="Calibri"/>
                  <a:ea typeface="Calibri"/>
                  <a:cs typeface="Calibri"/>
                  <a:sym typeface="Calibri"/>
                </a:rPr>
                <a:t>PostgreSQL</a:t>
              </a:r>
              <a:endParaRPr sz="1100" b="1">
                <a:solidFill>
                  <a:schemeClr val="dk2"/>
                </a:solidFill>
                <a:latin typeface="Calibri"/>
                <a:ea typeface="Calibri"/>
                <a:cs typeface="Calibri"/>
                <a:sym typeface="Calibri"/>
              </a:endParaRPr>
            </a:p>
          </p:txBody>
        </p:sp>
        <p:sp>
          <p:nvSpPr>
            <p:cNvPr id="176" name="Google Shape;176;p40"/>
            <p:cNvSpPr txBox="1"/>
            <p:nvPr/>
          </p:nvSpPr>
          <p:spPr>
            <a:xfrm>
              <a:off x="4675975" y="695249"/>
              <a:ext cx="1599000" cy="154200"/>
            </a:xfrm>
            <a:prstGeom prst="rect">
              <a:avLst/>
            </a:prstGeom>
            <a:solidFill>
              <a:srgbClr val="CC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libri"/>
                  <a:ea typeface="Calibri"/>
                  <a:cs typeface="Calibri"/>
                  <a:sym typeface="Calibri"/>
                </a:rPr>
                <a:t>Bare Metal</a:t>
              </a:r>
              <a:endParaRPr sz="1000" b="1">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1"/>
          <p:cNvSpPr txBox="1">
            <a:spLocks noGrp="1"/>
          </p:cNvSpPr>
          <p:nvPr>
            <p:ph type="title"/>
          </p:nvPr>
        </p:nvSpPr>
        <p:spPr>
          <a:xfrm>
            <a:off x="274319" y="271885"/>
            <a:ext cx="7955400" cy="640200"/>
          </a:xfrm>
          <a:prstGeom prst="rect">
            <a:avLst/>
          </a:prstGeom>
        </p:spPr>
        <p:txBody>
          <a:bodyPr spcFirstLastPara="1" wrap="square" lIns="0" tIns="45700" rIns="0" bIns="45700" anchor="t" anchorCtr="0">
            <a:noAutofit/>
          </a:bodyPr>
          <a:lstStyle/>
          <a:p>
            <a:pPr marL="0" lvl="0" indent="0" algn="l" rtl="0">
              <a:spcBef>
                <a:spcPts val="0"/>
              </a:spcBef>
              <a:spcAft>
                <a:spcPts val="0"/>
              </a:spcAft>
              <a:buNone/>
            </a:pPr>
            <a:r>
              <a:rPr lang="en"/>
              <a:t>Different Block Storage Configs</a:t>
            </a:r>
            <a:endParaRPr/>
          </a:p>
        </p:txBody>
      </p:sp>
      <p:sp>
        <p:nvSpPr>
          <p:cNvPr id="182" name="Google Shape;182;p41"/>
          <p:cNvSpPr txBox="1">
            <a:spLocks noGrp="1"/>
          </p:cNvSpPr>
          <p:nvPr>
            <p:ph type="body" idx="2"/>
          </p:nvPr>
        </p:nvSpPr>
        <p:spPr>
          <a:xfrm>
            <a:off x="297825" y="1260201"/>
            <a:ext cx="7958100" cy="3179400"/>
          </a:xfrm>
          <a:prstGeom prst="rect">
            <a:avLst/>
          </a:prstGeom>
        </p:spPr>
        <p:txBody>
          <a:bodyPr spcFirstLastPara="1" wrap="square" lIns="0" tIns="0" rIns="0" bIns="0" anchor="t" anchorCtr="0">
            <a:noAutofit/>
          </a:bodyPr>
          <a:lstStyle/>
          <a:p>
            <a:pPr marL="457200" lvl="0" indent="-361950" algn="l" rtl="0">
              <a:spcBef>
                <a:spcPts val="1200"/>
              </a:spcBef>
              <a:spcAft>
                <a:spcPts val="0"/>
              </a:spcAft>
              <a:buSzPts val="2100"/>
              <a:buChar char="•"/>
            </a:pPr>
            <a:r>
              <a:rPr lang="en" b="1"/>
              <a:t>Highest Performance</a:t>
            </a:r>
            <a:r>
              <a:rPr lang="en"/>
              <a:t> - all NVMe, Xeon Platinum CPUs</a:t>
            </a:r>
            <a:endParaRPr/>
          </a:p>
          <a:p>
            <a:pPr marL="914400" lvl="1" indent="-342900" algn="l" rtl="0">
              <a:spcBef>
                <a:spcPts val="0"/>
              </a:spcBef>
              <a:spcAft>
                <a:spcPts val="0"/>
              </a:spcAft>
              <a:buSzPts val="1800"/>
              <a:buChar char="•"/>
            </a:pPr>
            <a:r>
              <a:rPr lang="en"/>
              <a:t>Lowest-latency</a:t>
            </a:r>
            <a:endParaRPr/>
          </a:p>
          <a:p>
            <a:pPr marL="914400" lvl="1" indent="-342900" algn="l" rtl="0">
              <a:spcBef>
                <a:spcPts val="0"/>
              </a:spcBef>
              <a:spcAft>
                <a:spcPts val="0"/>
              </a:spcAft>
              <a:buSzPts val="1800"/>
              <a:buChar char="•"/>
            </a:pPr>
            <a:r>
              <a:rPr lang="en"/>
              <a:t>Highest write throughput</a:t>
            </a:r>
            <a:endParaRPr/>
          </a:p>
          <a:p>
            <a:pPr marL="914400" lvl="1" indent="-342900" algn="l" rtl="0">
              <a:spcBef>
                <a:spcPts val="0"/>
              </a:spcBef>
              <a:spcAft>
                <a:spcPts val="0"/>
              </a:spcAft>
              <a:buSzPts val="1800"/>
              <a:buChar char="•"/>
            </a:pPr>
            <a:r>
              <a:rPr lang="en"/>
              <a:t>Most expensive</a:t>
            </a:r>
            <a:endParaRPr/>
          </a:p>
          <a:p>
            <a:pPr marL="914400" lvl="1" indent="-342900" algn="l" rtl="0">
              <a:spcBef>
                <a:spcPts val="0"/>
              </a:spcBef>
              <a:spcAft>
                <a:spcPts val="0"/>
              </a:spcAft>
              <a:buSzPts val="1800"/>
              <a:buChar char="•"/>
            </a:pPr>
            <a:r>
              <a:rPr lang="en"/>
              <a:t>Lower maximum capacity per node</a:t>
            </a:r>
            <a:endParaRPr/>
          </a:p>
          <a:p>
            <a:pPr marL="457200" lvl="0" indent="-361950" algn="l" rtl="0">
              <a:spcBef>
                <a:spcPts val="0"/>
              </a:spcBef>
              <a:spcAft>
                <a:spcPts val="0"/>
              </a:spcAft>
              <a:buSzPts val="2100"/>
              <a:buChar char="•"/>
            </a:pPr>
            <a:r>
              <a:rPr lang="en" b="1"/>
              <a:t>Cost-Optimized</a:t>
            </a:r>
            <a:r>
              <a:rPr lang="en"/>
              <a:t> - all flash, NVMe journals, Xeon Gold CPUs</a:t>
            </a:r>
            <a:endParaRPr/>
          </a:p>
          <a:p>
            <a:pPr marL="914400" lvl="1" indent="-342900" algn="l" rtl="0">
              <a:spcBef>
                <a:spcPts val="0"/>
              </a:spcBef>
              <a:spcAft>
                <a:spcPts val="0"/>
              </a:spcAft>
              <a:buSzPts val="1800"/>
              <a:buChar char="•"/>
            </a:pPr>
            <a:r>
              <a:rPr lang="en"/>
              <a:t>Good general purpose characteristics</a:t>
            </a:r>
            <a:endParaRPr/>
          </a:p>
          <a:p>
            <a:pPr marL="914400" lvl="1" indent="-342900" algn="l" rtl="0">
              <a:spcBef>
                <a:spcPts val="0"/>
              </a:spcBef>
              <a:spcAft>
                <a:spcPts val="0"/>
              </a:spcAft>
              <a:buSzPts val="1800"/>
              <a:buChar char="•"/>
            </a:pPr>
            <a:r>
              <a:rPr lang="en"/>
              <a:t>Balanced cost, performance, capacity</a:t>
            </a:r>
            <a:endParaRPr/>
          </a:p>
          <a:p>
            <a:pPr marL="914400" lvl="1" indent="-342900" algn="l" rtl="0">
              <a:spcBef>
                <a:spcPts val="0"/>
              </a:spcBef>
              <a:spcAft>
                <a:spcPts val="0"/>
              </a:spcAft>
              <a:buSzPts val="1800"/>
              <a:buChar char="•"/>
            </a:pPr>
            <a:r>
              <a:rPr lang="en"/>
              <a:t>Higher latency, lower cost, higher capacity</a:t>
            </a:r>
            <a:endParaRPr/>
          </a:p>
          <a:p>
            <a:pPr marL="457200" lvl="0" indent="-361950" algn="l" rtl="0">
              <a:spcBef>
                <a:spcPts val="0"/>
              </a:spcBef>
              <a:spcAft>
                <a:spcPts val="0"/>
              </a:spcAft>
              <a:buSzPts val="2100"/>
              <a:buChar char="•"/>
            </a:pPr>
            <a:r>
              <a:rPr lang="en" b="1"/>
              <a:t>Today, we’re looking at </a:t>
            </a:r>
            <a:r>
              <a:rPr lang="en" b="1" u="sng"/>
              <a:t>Cost-Optimized</a:t>
            </a:r>
            <a:r>
              <a:rPr lang="en" b="1"/>
              <a:t> configuration</a:t>
            </a:r>
            <a:endParaRPr b="1"/>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42"/>
          <p:cNvSpPr txBox="1">
            <a:spLocks noGrp="1"/>
          </p:cNvSpPr>
          <p:nvPr>
            <p:ph type="title"/>
          </p:nvPr>
        </p:nvSpPr>
        <p:spPr>
          <a:xfrm>
            <a:off x="285750" y="128275"/>
            <a:ext cx="8429100" cy="6402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lt1"/>
              </a:buClr>
              <a:buSzPts val="2400"/>
              <a:buFont typeface="Arial"/>
              <a:buNone/>
            </a:pPr>
            <a:r>
              <a:rPr lang="en" sz="2400">
                <a:solidFill>
                  <a:schemeClr val="lt1"/>
                </a:solidFill>
              </a:rPr>
              <a:t>Test Environment Hardware - Ceph Cluster</a:t>
            </a:r>
            <a:endParaRPr sz="2400">
              <a:solidFill>
                <a:schemeClr val="lt1"/>
              </a:solidFill>
            </a:endParaRPr>
          </a:p>
        </p:txBody>
      </p:sp>
      <p:sp>
        <p:nvSpPr>
          <p:cNvPr id="188" name="Google Shape;188;p42" descr="data:image/png;base64,iVBORw0KGgoAAAANSUhEUgAABDgAAAKcCAYAAAANTQpNAAAgAElEQVR4Xuy9CbRV1Znv+52OQ9+jICDYBYgisW+iIjYooqhRowYV+/bVqFsvr+pV5dWtm7oZo269925evRr1jCHYGzUGTCoo9k1AQdGIihEBUUBFQEBF+u7wxn9a89RinbX3anZz9t7nN8fIiLrXms1vzrXO+v7z+75Zt3fv3r1GgQAEIAABCEAAAhCAAAQgAAEIQAACVUygDoGjimePrkMAAhCAAAQgAAEIQAACEIAABCDgCCBwsBAgAAEIQAACEIAABCAAAQhAAAIQqHoCCBxVP4UMAAIQgAAEIAABCEAAAhCAAAQgAAEEDtYABCAAAQhAAAIQgAAEIAABCEAAAlVPAIGj6qeQAUAAAhCAAAQgAAEIQAACEIAABCCAwMEagAAEIAABCEAAAhCAAAQgAAEIQKDqCSBwVP0UMgAIQAACEIAABCAAAQhAAAIQgAAEEDhYAxCAAAQgAAEIQAACEIAABCAAAQhUPQEEjqqfQgYAAQhAAAIQgAAEIAABCEAAAhCAAAIHawACEIAABCAAAQhAAAIQgAAEIACBqieAwFH1U8gAIAABCEAAAhCAAAQgAAEIQAACEEDgYA1AAAIQgAAEIAABCEAAAhCAAAQgUPUEEDiqfgoZAAQgAAEIQAACEIAABCAAAQhAAAIIHKwBCEAAAhCAAAQgAAEIQAACEIAABKqeAAJH1U8hA4AABCAAAQhAAAIQgAAEIAABCEAAgYM1AAEIQAACEIAABCAAAQhAAAIQgEDVE0DgqPopZAAQgAAEIAABCEAAAhCAAAQgAAEIIHCwBiAAAQhAAAIQgAAEIAABCEAAAhCoegIIHFU/hQwAAhCAAAQgAAEIQAACEIAABCAAAQQO1gAEIAABCEAAAhCAAAQgAAEIQAACVU8AgaPqp5ABQAACEIAABCAAAQhAAAIQgAAEIIDAwRqAAAQgAAEIQAACEIAABCAAAQhAoOoJIHBU/RQyAAhAAAIQgAAEIAABCEAAAhCAAAQQOFgDEIAABCAAAQhAAAIQgAAEIAABCFQ9AQSOqp9CBgABCEAAAhCAAAQgAAEIQAACEIAAAgdrAAIQgAAEIAABCEAAAhCAAAQgAIGqJ4DAUfVTyAAgAAEIQAACEIAABCAAAQhAAAIQQOBgDUAAAhCAAAQgAAEIQAACEIAABCBQ9QQQOKp+ChkABCAAAQhAAAIQgAAEIAABCEAAAggcrAEIQAACEIAABCAAAQhAAAIQgAAEqp4AAkfVTyEDgAAEIAABCEAAAhCAAAQgAAEIQACBgzUAAQhAAAIQgAAEIAABCEAAAhCAQNUTQOCo+ilkABCAAAQgAAEIQAACEIAABCAAAQggcLAGIAABCEAAAhCAAAQgAAEIQAACEKh6AggcVT+FDAACEIBA+Ql88skndvfdd9v27dtd4+PHj7ezzjqr/B2hRQhAoCIJPPzww/buu++6vvXu3dvuuOMO69WrV0X2lU5BAAIQgEDtEEDgqJ25ZCQQcAT27t1rs2bNsjlz5rQSGTNmjE2ePDknoffee88eeuih1t+vvvpqGz16dCKiau+VV16xp59+2vbs2ePu6dq1q1177bU2fPjw1jrCBnG+yuvq6qxbt262//772/HHH2/f/e53rbm5OVF/klwUHm9cX3r06GGDBw+2Y445xkaNGmVNTU1JmqnpaxA4SjO9X331lc2ePdvef/9903N44IEHZmpI9cydO9fV8/XXX+/zbA4bNsyOO+4491zV19enql/P+KJFi2zevHm2evVq27p1q7u/oaHB+vXr5+r8/ve/n9iQbWlpcfW9/PLL9vnnn7t+6vn6zne+40SzQYMGpepfsS6WcHfvvffaihUrElXZuXNnN2a9H0444QTr27ev6T3WkQsCR+7Z37JlixN//vSnP9n69etbhWKtfa0draOTTjrJ+vTpk2oJBZnnutH/fR06dKh973vfK/rf11QdznNxvneNBLPDDz/cvWvSMlKTej++9dZbbg6+/PJL27Vrl+uJ+Ou749hjjzV9N+k7hAIBCFQfAQSO6pszegyBvAT0Qa4Pc7+zrotLKXC888479thjj+1jQF1xxRU2cuTIffqZRuAID1AfHWeccYadfvrpzpAqtKQROMJtSWg5++yz7ZRTTkltHBba70q6H4GjeLPhP+RfeuklZ+RLNJTBfOONN6YWOFSXBE6JG6onX+nfv79dc801NnDgwESD+eyzz+zXv/61MwjyFRlQ48aNc89JvudVfX388cedoRHVV907YcIEO/XUU8suFqQVOII8NH4Zj1deeaUTfTpqaS+BQ8arhD2959etW2cSE/z60prq2bOnDRkyxI444gj3d6pLly5lmyKtKz2fEjb8hkCuxrWORowYYRdffHFiIz6JwBH191UbCeecc45771RC+fDDD927Icm7Rn0///zzE22C7Nixw5588kl74403Yt+P+u7QO+y0007r0H/rK2E90AcIpCWAwJGWGNdDoIIJbNu2ze6//35bvnz5Pr0slcAhMUXtBXdxL7/8crcrFC6FCBy+LnlQXHrppQWLHIUIHL4vRx55pF122WWJPqoqeMlk7hoCR2Z07kYZXGvWrDGJGn/+85/bGDtZBA4ZTDNmzHCCQdIS5W0VdW/4WU9Sf77nVeN/8cUX7fnnn3cstCN78sknOy+Ijz/+2BYsWOB2VWWQTpkypY1gmqT9Qq4pRODw7YptlNhbSL+q6d5yChzyBJJR/Mwzz7SKhElYSUQ45JBD7IILLii5t5Ce9wcffNB5bKQpehf88Ic/dIJMXMkicPg65TkiUU4eXu1V9C7Qs6/3WJwAFOzjQQcd5LxG84lV33zzjeOvv11Ji9aH3mOXXHJJwd8dSdvkOghAoHACCByFM6QGCFQMARlLzz77bJudiVIIHBs2bHA5GPT/KvoQ0G7HmWeeGbnbmtQg1oeqdtw+/fRTe/XVV+2jjz5qHY/a0IeovCcKKUlDcmRgqS8SjBTy43fXfdsnnnii213riK7oSeezkHmqxXu1g/j222/bH//4x7y7k1kEDu1KatfT71brY3/ixIl21FFHOddrPVsKK5ERuHTp0tbrFAZzww035DQO9AzoWV+1alXrs66dZT2L8gLR+pe4qnHp/aN/VlH4i0RAGQjhIiNv6tSptnHjRuflIG+VoLdD0BPtsMMOc8ZLVGjY4sWL3W6s+pLFVT3XGgsLHAq3u/7669vscIu1BF6N4/XXX3cMNMe+yMX9pptusgMOOKAWl3PeMZVL4NDfoEceecT9zQgWH+4h9j4US/Oq97iM3aABrTWcxhMg7WSG/17qfol3Ei20IaAQSPVh7dq1TvAMryONRc9S1OZBsC9xzP3fV/VHQkK4nfYW5ZYtW2b33Xdfa8iIGCnkSx5h8rwRI/1dloeO3mNBD498f48179qMkXjqiwSdc88914mnet/qWVZ9El6DXmVqUwKH1gcFAhCoDgIIHNUxT/QSArEE9HF3zz33tHpTBG8otsAR9bEW512RxSCO2s2Ra7EMhkLcipMKHEGG6sv8+fPtD3/4Q+uHcRYjNHYiq+SCLPNZJUMraTdz7bAq9EligRcR0q6tTZs2OcHgiy++cP2XsS/RYr/99msznrCnhz7gZTwp7jyqSGh84oknWgURhYspP0ZU/o6wp0eu51UGinZT9VzJvVxu4MGiPoqVjD3lwLntttscn2AJCi+Km9d7QUZQMUpSgSPcVtQusQQm7cAXI7yuGGMrVx1xxnah/dDa0btcu/0+JFNCgNax1lO+PCgy9PWsKJTLewupPxJDJKbJo6hYJcqzUh4H8u7JJcpJJJs5c6YLZfGCpa69+eab84Y9pWWudpQ/67XXXmttp71EufAzFye2hLnqevGJEhPD4q9yBcnbNOo7Iuq7Q++XW2+9lZwcxXooqAcCJSaAwFFiwFQPgXIQ0I7GAw884HZlVbQbpB3FzZs3u38vpsAR9bGWJFwjq0EcNHQ0FhmC2u0txI02i8ChtqMSuCo/gHaPO1rJOp8djVN4vEEDRMKCDB0lytMHt5Jt+mS/aQWOhQsXOkFAazSJp5MM8V/+8pet7vJy05eHQthLImx0SDC55ZZbnOiQq8jbSXHuKhJBlOdD4wuWF154wZ577jn3n3IlNfbXRLHQOBXeomskHOQKjcu63rIKHGpPeR8kNomxSi6BJmvfquW+tMZ2mnGFBWeteQkbehenzSOhnB2///3vbcmSJe75SRLukKavYYEwaf0SYbS+5VHgRY44sSwL83C4mMamJL8KDStnQm15a2qTZvfu3Q6vRCp5oOXzkNQ7U0KpWKlMmjSpjYdn+FlOIhSFvzv0HpPwFc4tlmYdcC0EIFA+Aggc5WNNSxAoGYHg7oR2MZSnQrs/Oj1BpVgCR1SMf9KPtUIMYoXeyB3VlzSnvERBzypwqC7FUct40e6xisYvw7CYp7yUbKEUseJC5rOI3ai6qmSAyNtK7s5yvQ5m6Q+uy7QCh0JT5GGkojwWEiHCHg9hWPLK0AlIKuqH7gknHA2vdyX6Pe+88/JyV/jJXXfdZfIqUdE45eIdLIUKHEFPEbntS+AopodEIQKHxhmcDxloEnl06kNHKlmM7aR8gsmtZYTLsNUzlTVcMCwmxHkkJu1nWEiUh5GeswEDBiSqQhsKMvp93oh8XgqqMCvz8N92GfTyMIkLiUk0iIQXBf/OJ93IEN8777zTnYqS61sn/A6Leh9FdTEoGut3hbPIe40CAQhUPgEEjsqfI3oIgbwEgruF+rhTJnR9nOmPfjEFDn0AySAKurJGxc7n6mwhBnEhgkRUfwqpT4aP8hH4D07tBt1xxx15XePlBqzj6BTXqxwI3p1aRqyMUMUOS4SKE0mCRqFcqNWujFnVp2M75Wqt9aAdOX9spzxMjj766FQ7cTJQdWyn8ht4I1V91S7/2LFjnfeMjHRx8GNRyMJZZ50V+7RKGJIhrr4q1Enryh9bqHrVX+U7iDu+NJcYEKzfs1D9Mii8qBDm7I9mVTiExhvkp3wv2jWNm5vYgf/HBVoLnTp1ijTEsgoc4TWpIyZlUMcZ/JpfxaXLuMtlhMuQVH4DlcbGRhf2onWQr8ijTPUq6aNKlAgYNGbSenAE4+nTGoxJ56lQgSPILalxFLV2/XOsZzgsiMWNxSey1btBc6F17j189N449NBD3fMmUSuNMKBnVsafPHVkPPpnWM+Y+qlksXpfZDW248YV/JtXTO+doFdQvvwxcf0L/q4Qk+nTp7d6YCQRCMP1h70U8tVRCPOw51Eur640409zrTxddES2itanPEjyeYrpuvBzGpWvJxgOp3t+9KMfJRJuCvlmSTNuroUABIpPAIGj+EypEQJlI6APSx3Rqo9pFZ8scOfOnUUVOKJcWJOevuBhFPKxEDSGirEbWqjAoWN4tYOsEhQawhMvw1GGvIQhn3gx1+LQDrp2zJS8MVcJCxy33367ExoUg56vfoUV6GMxbtdQ60lu/xI3ch0xKv4yoGVsPfroo4kFDtWtxJqaSxnA+YpCrMRCcc+5SpQYIPFInkv56vcfzsoNkWS8wY9t3VPKklXgUDhaUNBMGjalY1+nTZvWunaidiiDay5NqIXWhhIYqkSJgHE5OLT+VIfebeF2vcu/6i5G0uGoOS1U4Ai/Y/IJgHpPSCzQs5dv7aY5tjIcdpFr3ep5lrgqD5skIl6Sk0CU10BehBJ1JYTEvSfTPFN6ZhXGJaM/LrF1mnr9tUGPCb2HFA4Z9LJKU6f6qvCJDz74wN0W532Rq26FmsojSgKESr48VIUIHHrm5Hkkj9BC+puGUaHXJhE4JORqXL5orScJNQl/s+DBUehscT8EykcAgaN8rGkJAkUnEHbTve6669yuXNjgKTREJdiOBpHm2Do/6KwCR/gDJqn7fT7YxRQ4cnlwRHm8xC2AuN3IsLEpkUFiRJLj9OI+1lWHPgKD2ePz9VdrQEKaj33OZ8DJa0G7mN7YiePgP67lhXDwwQdHXh6cQxlm8voIngySrw15zSisyGfLT9KfNN5KSeqLuiarwJH12Qq/J6Jct7MaTMG1GhX+kuQUFX8EdXAnWSdgSJSRt0Mp8wQUW+DIZRylPdpXRv1JJ53khJ1cHjoSrpSTSfObtCQJNdQ60wkXPjwvX93qmwQZ7+GVTwhO2kddp79Fv/nNb9x7p1Tz7z0mZPDnS74b1++wMJHrJJ64eoJin67NFU6m37I+r74P4bAMjf+4446L62K7/S4vVYm7fq0nDT9J0uGghxs5OJIQ4xoIVA4BBI7KmQt6AoFUBPSH/Ve/+lVrksBgQq5iChw6Vk27UDoKUSXOCM81iCxGmD7+deyk3Fa9R0ExjmYtROAI5xfIdYRl+MheZfSfMGGCOxbQGyaKH9b4gpny8yVxDBqNQc7+uDt5f0h40Ie1PlRVtzcw4hJPhrPM63qFZmhdyZNCBoWOMJQXhviFPTxyCRxRBpx2eBVKpfr1z7mOL9WOp0Iihg4d2mZZhedQF6jPMnpUt0QMhYL44zu16x/cHZdXgDhpHBJ/dMSxxBTdozAVeRgEjzxV/Vncy9M81MUSOJLmqEnynggaTGkMtOBazZUkVAKTvBY0BzKAFdogAVNeAgqF09rVs3LllVeaEhkHd+/zrY00zHNdW6jAEcxvkss4ikparOdf4oWEao1da1aeMLNmzUp0/G7474KeCYUsan37EzvEUWLg7373u1bDMO79ED4qWNz03lFYmjy6NB96nvTc6N3nwyM932IIHGIh7zklo0ySo0bjlCAiEdiHq+k+Pe8+sW9UKJy8OCSiSShKGu4VtY7CHlJ632ktZylJvRgLFTiS5qvIdRpU0rHFbbokrSf4dytXQuOkdYWvCz7D+nuiU1SKdUpT1j5xHwQgkIwAAkcyTlwFgYoioA9jZX1//fXXXb/CRnESwyU4oFwGf/jIx0JcgtMIHDIu9HGoj3p/bKb6m2SXMclEZRU4ogySKMM+uDut/uTb/Y+qM9euWZTAoY9muYNHZbtftmyZ23H1hn0uMSacCC9OxNLOlnZRveilMeYSOHStdpO9l4nCqOSZEfWhmCabf3gO1ecLL7zQhc5E5RPQWpZx5AUfv07y8QvHpCvER8eVdu/ePckyS31NRxI4BCfOa0hzKlFQITeaU3kX+XwGMtjPPPPMVLkj0kxIIQJHeN3IuFc4Wfjo0fDzme/oyvDR3LmE0KeeesqJkCpx7+twP3W8po7ZlFgRLsGTceLexVEeW8UQOII76hKKJ0+enNOLRbwUyiKPn1xFQoeO7x00aFCbS/y7Nk1YVriSYH/zvSOTrMvw+y7X34hCBY5w0s5cfzMqQeAIb77o+ZG4G5d7KAnv8LOR5ESXJPVyDQQgUB4CCBzl4UwrECgqgaDRGNzh9I0UQ+DQx66SSOpD0ZdCTisICxxpgOhDXQkizz///ERx4nF1ZxE4wscSqo1cCQ6D+QXU9zg357BXSK7drbDAESf4hGPAcxkZ8m5Q7gpfknzMhY8+jBI4gjuuqluu1TfddJNpbeUqUdn8o44ZDc9h3PGJ4fhytZ9kVy64iydvE/W/VLk4sgoc4SR6xfLgkKEqUWj58uVuuorpweHnX/OiHfmnn37aGaOaf4l1Wts6ItIbn0ED3+ca0nyUqmQVOGQgyuPNJyFW/6Kep/DR3kmOrgyGZ+i9IgNfni2+hOcrX64Gf09wfefyigiHWiRJ7CovKJ029cUXX7imChU4gs9v3E69vBAk7PqTNSRIKsxJSXI1r1rPXpzN9a71R5bKuyzr8aDhd1TS5JZRazqpWFKowJF03beXwKH3gzwJJbjJs8l7EhYzhDD8NyjJei/Ve4h6IQCBbAQQOLJx4y4ItBuBsKvwscce6xLEBXctChU45BGg3VJv2PjBxhnU+aAUInDoeMWLLrrIua8Xo6QROLw3icQF8fAfVPm8HPSBrYSXKrpO7uZRu6J+LEk/KoMCR9ITLeJCBcInXiTNcZLEI0e8JJJ5D5IkwomYyNBV+JU3QqJ2a9PMoef85ptvOg8AX5Ik4wy2U4wEt/nWb1aBIwsL9SPuPZF0XUaNKW7dpXmOvaeHQrkkfvhcQ2nqSHttmrHLCBZLvTN17G4w4W+ud2b4+ZF4q+cjXwkLDeF8A3rOFHqi3DgqEk0kSiVdc7ouShwLG9dJQ7UKNbaD/Q6OPZ8nVTBJaK4EqsHnJdc7IJjbIWtyyazPZdR8JXnf6r5CmSdd9+Ls11naZ0vXKxQwiUAZfkdFtaVnTGJfscJHvKeYP11KIY8cD5tllrkHAu1HAIGj/djTMgRSEwiHM+Ta9YszXMINhz/EtNOeK5Gc4rklgKR1Ay1E4FB/05wgEAc2Kn9D3D3B38Ou82nujbo26UdlFqMx7p6wS3LSmPMkH9xZBBnxCXueRCVyzWI8lOuerOsBgSOaXNBjrRg5eJLMT/iZTHJP+Bp5Kmn3PxyaouuCXlNJ8knoHr3/f/3rX7scOCppPGpy9T/JMxHM/5BUWC2GsR3ss/eo2L17tzviU7ksokLRgu+cXElIg0JnrtC64NHLWXNnJGGbdF0led8Wg3nSv0VJ+13odXEChzYP9D2ifDDFKOGw3EI2dYrRH+qAAASyEUDgyMaNuyDQLgSCeQT0cSfPDYVuhEuhAkewPu3oy/XZ5y6Iy8+QC0zSDzT/Ie8T1ikJodydVeJiypNOSiECh8IaLr74YlNscrFK0o/KOLEiqj9x96SZl2D9cfeFjbFcp83kYhg0qqIMwCzGQ7nuybouEDjakguGOuRLwJuVea77ChE49I7UyRMKscl19Gpwpz1NbhclvlVyVpVCwz5UR5JnIqtXQNb7ouYkKAhNmjTJTjnllDaXBXMf5TuSNfhOzBU2Egz3GT16tF111VWp870kYZt03ca9b309hTJP+rcoab8LvS5O4PDfBUpQfN5550XmokraB+XdUEieD8tNEjaWtG6ugwAEyksAgaO8vGkNApkJyCVUxyb6sJF8CbWKJXD4HUi5PesIUR+ekeUEg6QfaGFAClNQkko/7qS7nflAZxU4tCOoHVntYqYpigVXvPCf//xn+/LLL/dJzhlVT66d2TixIovAEc7fkDROPG4+C/1QjjMO4n6PYlGue9KsjeC1CBz7kgt6rIVzDcl9XDkpJIQFT8jQe1Eu5f7EkKxzkVXg0LthypQpphONcpWsdYfrixM4/GkpCxYscDlB5K0Vd6R0OEQlnNdD+U9uvPFGd4pJXCnU2A7Wr78/8+fPd+9enayknBrhEhRB8iUhffTRR937OC7kzPc/q6dMLefgiJv7Uv4u79IPPvjA9PdQf099yepdqvvDSXyzbuSUctzUDQEIJCeAwJGcFVdCoF0JBI8djUvWWAyBI5i0K+qoz7Sum3EGcT644dMG5LUi75UoF+Ukk5TU0A0eS6l608b/S9jQaTdLlixpc6xqvn6WU+BIyiLc37j5DBtxubLx5+IQ16+436PqLdc9SdZgXP/SCHnhuShWklH1sVTHxCZhFPRYCxovEnt1QobeC1FF7HQ6hozcrCWNQBd1Gkq+0xxKLXBI/JGooQSiwXwgSViE104aDuH6iyVwBL3B9LfvlltusYEDB+7TXDCXUFQC1uDFvl9xz1ihAkdYPM4VDpNkXsLvrlxeLIUyD387pH1vJxlLsa7RnM+YMcOJVSr5vFrztRnePELcKNYMUQ8E2o8AAkf7sadlCCQmoKSL06ZNc3kx9Ec8LulVoQKHxI3rr7/e5DrtSzi5qf57VILTXIOKM4jzwQh/ZKdx6Y4zJPV7PoMwnCgzV1x3uJ1wLK//AFPIj44nDO6ASkj58MMPW/Oe1KLAkdbNO06MiPu90Hn392dpJ/GDHbowqwdHLQocQaMj6CoeFltl6Covh0JBtKsrhjKIs3iZBacjjWGvPsmwlIeWigwkeXGMHDkycimUUuCIEqPVCb1vFF63//7779MnibA6btOXShQ4grxyea0Ek4LmEkE0xmBd+a7TtYUKHDrqXH+3vciUNZeH+hIM2cv3N6tQgSNpn9vrFJXwAxU+4jytt034SONihcFm/RvAfRCAQHEIIHAUhyO1QKBkBMLHCRajofBOUlJX2rDRnmanoxCBI/ixqX8u9LjONEZr2HiJO6JQ/dPHtk4BUUy4ijw/dPKATkmIislPakyVIkQlfEJC0t3/uPlMOqZc6zlujuJ+j6q3XPdkfUazChxhoyTpTnFYCI06UcK782tMcSERwXEH12qPHj3stttucwZ20uI91nR9MNdQUHCM8iILnoBQiKdX2vUbFkIVQiGRWM9+uKStOykzbwgrT4cPJ5SYqiSMCjeM8niLeybCpyylMSALNbb9uJMIHCtXrnQnNslg1VhvvvnmyJOrgslD863nYJtZvRjCp96kYRee8+BzmO/vX6HMFfb1yCOPtDafxFMkzfr01+Y6njdLXcGjjtO8a8JioJ6PM88808466yzT33kKBCBQvQQQOKp37uh5ByGQJMlWWhRxAkc+I/eNN97YJx9HXLiM71ucQRw3huCHW5xrcVxdcR/14fvDfY/7UJ0zZ449+eSTrpokIlBSg6cUAkd4bEmPRIybz3CS0bReN3FjTTuHmoty3RO3/nL9nlXgCL8jwseH5movLIxEzX1wHuJ2vIPtBA2ytAlmgx5r4VxDfic7l9AYfJbSrrlg/5M+k/4eGUu//e1vW93l1b8rrrjCnfgRLmHRIJ9BnmYthXezk4QRJnkmgu/eNHNZqLGdRuAIjiOfIBF8VvLlEwkKIVmN8fBpUPkSn+abZ+WhkmCu50Il33ophHlYzM/3d7ZSPDjEI+5vRRRb/X1Ssl4lMfdiYCE5PNI8p1wLAQiUngACR+kZ0wIECiJQaQJH1nwccQZxHKTgB1U5PTjUr7Dxki/WN2y8JEnKl9SYyvIhF3dP+JjYpKEkSeYzru1cc84xsd+GFCiZo9ZPXE3iJnoAACAASURBVAkngky64xzMESCDXAl0w2EVSa4J9y9rf/yzpvwaixYtsijx1CebTGJ8pfE4CY8h6TMZvC/8TMh7QnOocYRLcNc5q+EbrjPsjZUkYXASgSMYHiEPNI1p2LBhcctyn/wtxZqLXPUEE4zmEyTkVXfXXXe5k7nyCdXB65KKvlFA/vSnP9n06dNbjWh58um0jzRFz8KDDz5oyq2ikk/ALETgkIAiIUWCiko+LySF3ezcuTPNMPa5tlOnTs4T0xe9M37zm9+YRFeVIUOGOIEw1ylEwcrS/p2RoPHyyy9b0NNJ4UPydIryuMo8SG6EAATajQACR7uhp2EIlI5AoTk44sIUovJxKA5ex6fmSvyZxCDORSS8g5VmFzGqziQf9eH7wh9/uYyXLIZR0nvSfshpDHH3hMUE5QhREr+4cIIk8xl220/6cR9mHXUiQpY5LNc9WZ/srB4cas8b/vrnpG7aSe5Zs2aNTZ06tTU/TFQYS3i8We7xdXgPMf17VK6hJAki/TXFMqrVlzivLV0jw0lMNQaVfELowoULnQDgd4+TPhv51lap1vdHH31k99xzj+3evds1n7SvhRjbwXEmCVEJvufyCRzBUJZ813lRQf2IEv6SPuNhr5qePXu692swv1W+ujR2nZ7m86TIAJfAJO+cqJKVeTihttbuZZdd5vJslaMUcqx42hAVheE89thjrScKJfF0KgcD2oAABIpHAIGjeCypCQIVQ6DUAocGmjYfRxKDOBfAYFy9rsl3BGCSSchiCOgDTCeivP76663GywUXXGCnnHLKPk2GxYok7ufB0yLyGVNxYkXU2JPcE95lVAzy2WefnVOsinLvjcr7EGaRJJxJH9oyEtUnlVyhCFnmsFz3JFmDUdcUInCEd+/j8nAouaR2a3U8okour4+wR5ISECu/Qb5jWINrLpdnSNT41Rf1SX3LZXRUsgeHxhQMr9G/77fffs6glegULGHDN2lSVD0fs2fPtsMPP7xNwtDw+paBetxxx+VcjqpLhp4MPl+ixG3t1itZpt9dDyZ9zVV5+NjNQsSmoPGby3svOHatHeU/Ce/+hwWoXAJHMFRDQu+tt95qEiayFnmXyAj3YlZSgzrqPStPA50QpNDHqJJF4NB45c2gdeX7ePDBBzthJ8lxwFm5hO8LvzdyhXjle47ihMjwd4vmQgmB9fxRIACB2iGAwFE7c8lIINBKoBwChxoLf7jl253KKnBo50ruud5tNkmSz7ilkMXQjTJeoj5+9YGo/APeaMiXlV3XyjCVkeHHp3bKeYqK2pO7tnbpv/jiC4cuX94Q9Vlj0/F8Mn59yWVQa6daPPQRraKQi2uuuSbSYFDdr7zyij399NOt1+c6tSbLHJbrnrj1l+v3QgSOsBGqD3YZKFpL4RKVXC/fbm1YAMsXqx42IORqftNNN+3jjh41frnf/+EPf7DXXnvNGVUyUKP6Xqk5OPyYwkKo/vv555/vEgyHS/j9KTFExlau3X258Uvgeffdd53xLpd6hZR5r7nwOzZ41He4bYmPCp3QmguWXN57aYx0vcsUZiTPD18KEThUh9+l11j1/pDAEyxBL5NcIT/hnftcol5QcE7qrZLvmQ8fQ6prZVjLgM8lFOrdqvwQQdEhifdHWoFDc6XcMTqByIsbScW2rO+5XPeFxUGxue6669ocCezv13tMfyuU88qXXM+afg+/m/I9H8UeG/VBAALlJYDAUV7etAaBshAol8CRJh9HGoFDH99ffvml+3DRGff+w0vwwkkHswDNYuiqnSjjJcqwl2jxwAMPtBrp+iiXoT5u3DjTR5Xq+fTTT23u3LmmMI7g+NROrrwdSbwxwjyS3hP++FefZcjqA199lgG6du1a++Mf/9h6FGewrVwCR9Qa0W72hAkTTDuocrnW+BXzLiNmyZIl+3xo5zLSs8xhue7JsiZ1TyECh+4Pi0kSChTmcfTRRzuBQZwVPvLUU0/Z0qVLE+/Wht3k1ZaMQ+USGDRokPOykfEtTyvtBPtjMSWUXXnllXbkkUcmQiKjTutV/dT6iAp3iztFJbiOleBT7ecKm8vXqaRhY1F1hA21XF4v4bAA1aV50ntCnhc+d4f6onfKM888496LKlEiZNSJW6pPJ0NIEGhsbHShRlonEpL8PAXHkCtvR5SR3rdvX1N+ihEjRjhRSqeGKGeLRCidJBUshQocwdM9NB6t62AJn1gS3JnXu0vPlsQhrVOtB/23KCFk3bp1du+99zrPJgnY8lZS3wstYY8WP4fyRtR7Vs+RiryXNNcKc9KYfEmSrFrXxgkcGrfWwKpVq9zzqqONvfis+8VEwkuuI44L5ZDv/iiPFf19kJfk97///VZRXP2VWPHcc8+5v5++5POMCfPXMykRNWmoUCnHTd0QgEDxCSBwFJ8pNUKg3QmUS+DQQMO7//pvUSEOYYEjC6R8u/9p6sti6Pr69QEsbwe5mKtE7arpA0zhLG+++WYb8SKqnzJklHRNH7cquYyBpGJFsI2k90R9XOZjKuNGu38yvlTyhUTIqNBusQyrpCXuQzvLHJbrnqRjDF9XqMChdTdr1iwnnIVFs1x9Us4ViUjKKZOvyCBSLgC9W5IUGZEySiZOnJjTnT5JPeFrwoLZwIEDTfl/ZMjL22vBggXOs6jQXehCBA6x1zwEd5blwSEWYbFFwoG8HZYtW5YYh+qQgS8hJFyfwkiUL0NGbFzRvfIakfHn82vke46jjPRcbcgglxHpvcIKFTiCeV1yJb/0Rwv7ta8+dO/e3Yka/j2lEA+NW+tERe8x5ZXRepGA64WfpIJCHOPg7xqDvBH98eFJ75V4pLAUiSFxpZDTTcRCgmCSBLJx/cj6uw9RlPiS9B2mtvJ5Y+h9oGdMwlGhJS4EptD6uR8CECgOAQSO4nCkFghUFIFyChwaeJJ8HIUIHPogPf74452rd5Ks6nGTkcXQ9XUmNV70oSYXY2Vrz/ehJsNSO2basVN4hkqukwqSihXB8ae5R31Wf3V8XnBXL8xz1KhRNmnSJBd6onlVicv5oPrk/SEjJBjaEjVXnsn++++fcyqzzGG57olbf7l+L1TgUL3F5hzsqwxAnXQgsSNf0a7rGWec4bx/cuUKyMpI98WJAmkMwlz9KETgUJ1JhFDftp4HPXMKR8j33Ol6CTkKTZGxm8szJYkh7edInh3KryGhWiXuFCWtARnRaiNXEX/1Ud4CjzzyiLusUIFDjORZoVCUXIk2860L75GmRNgSp+++++7W/DPhcYixBIVwGEwha9bfq3Ul8UthX3Fz7e9JIzxkETj090bPqkS4SjhFROtGIVH6+ylxKl/RvMqDSOstV56U8LNcyDwicBRCj3shUD4CCBzlY01LECgbgXILHBpYOEZb8bM33HCD2yFUSStw6CNZLsJybw+6axcDYhZDN9iuduDkxeF3sxVyIVfmKINc10o0UOiFjAiJHfqIlDeKdrgVciMXf3l7yMvBl6ijCdOIFb6eLPf4PmvHyxs+mg/tnI4dO9bt8PmjQCVuqcQJHL4/2lmeP3++20HVjrA+8vWRKi8W1avdVH1Eikm+kmUOy3VP1jVaDIHDt621qTUl137PWb9pp1qu3DpqUmFTcZzDY5HxofAWzaHcw33uGL9jr7AQPa/yDCllUT80NglmEhP0XGmN6nmSd0O+JKhJ+lWowKE2FAokUc+Xk08+2S666KKczftnQ2F5CkXxQqDGJdFPIq+EjSRGqJ4reUxJNJUoobr0nGle9E7Vc6Z/znJCla9bHioSOvwzLHd/hUNpnOpzcD0XKnAIWjAXjFhccsklbUQejXPevHnOi0nPgNa3Ej0r5EnvLy8KaX4V4qD3kBh4NqpXIRGlTq6puVYuFY1J71vvYaK5FSv1KeiFo/8uUVn9yxdylUTg0LMqMUB/gzRfeg+UQohM8pzlu0Z/Y8RI3hyrV69uZaS+ipEEKP0NjXvWETgKnQnuh0D1EUDgqL45o8cQgAAEIAABCECgQxEIhkPK4FcCykMPPbQmGcjLRGJFMMeEhA2FY8mTMYnIVZNgGBQEIACBBAQQOBJA4hIIQAACEIAABCAAgfYloFA+JQuVx06tn4Ihb5Qnn3zSHU0eDHMcOnSoKRmsxk+BAAQgAIG2BBA4WBUQgAAEIAABCEAAAhVPIHzyTPC0lIrvfIYOStiQqDNz5szWkCWFFl111VXtmgw0w1C4BQIQgEDZCCBwlA01DUEAAhCAAAQgAAEIFEJAR9DqRB8dx6uSJglnIe22571K7KuQFQk8Cs3R6UEUCEAAAhCIJoDAwcqAAAQgAAEIQAACEKgaAspRoSNX/SlO/jQNJZgdNGhQ3uS5EgkWLVrkEnzqVBUlrKyGoqSbPpluNfSXPkIAAhBoLwIIHO1FnnYhAAEIQAACEIAABDIRUI4KnVSjU1OCOSqUgHPIkCHuBC+dFNLY2GibN2+2zz77zB1x7E/dkSgyefJkd6oMBQIQgAAEaocAAkftzCUjgQAEIAABCEAAAh2KgI7BnTVrljuKOyh0xEHQMeQ6enXkyJFxl/I7BCAAAQhUEQEEjiqaLLoKAQhAAAIQgAAEINCWwLZt22zZsmW2cOFCF7oirw15eajIW6Nbt242YMAAGzFihI0ZM8bl7tB/p0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QAACEIAABCAAAQhAAAIQ6JAEEDg65LQzaAhAAAIQgAAEIAABCE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lIHAOyv3WF1dXVFb6tZsduj+9UWtk8ogAAEIQAACEIAABCDQkQggcHSk2WasEIBAwQRuunubffxFS8H1RFXwN+c32zlHNpakbiqFAAQgAIFvCaxcudL+9Kc/2aRJk6ypqandsbzxxhu2adMmO/30062hoaHd+0MHIAABCFQzAQSOap49+g4BCJSVwLK1LXbLPdtK1uaRB9bbv1zVpWT1V0vFGzdutDvvvNO2b99uN954ox144IHV0nX6CQEIVDiBFStW2P333289evRw75devXq1e49feukle+655+zEE0+0Cy64AJGj3WeEDkAAAtVMAIGjmmePvkMAAmUloNCUHz+8vWRtFkvg+OSTT+zuu+92AkG4KLSmT58+duyxx9opp5xinTt3Ltl4slacVuBIcv3evXvto48+shdffNHEZ9euXc6IGDhwoJ122ml25JFHRhoV+VhqfOJ3yCGH2Pjx423QoEFZh8x9GQl8/fXX9otf/MK0Bi677DK3rqup+PWlPiPmlX7mNmzY4N6Nnne/fv1K32iCFvbs2WMzZsywBQsW2CWXXGLHH398gru4BAIQgAAEogggcLAuIAABCCQkUG0Cx44dO6xbt277GO5bt251xr2KfrvuuusqzkMiiWARnLK468Xh8ccft3fffdckdESVoUOH2tVXX229e/fe52dvgKoO7fgGc6/IKNmyZYurU//9nHPOsXHjxhU9P0vC5dkhL1OYwfTp090cjBo1yq655pqq2v0ul8AR94x0hMWj5/Whhx6yJUuW2JQpU2zkyJEVNWyFqEydOtW9U2666SY74IADKqp/dAYCEIBAtRBA4KiWmaKfEIBAuxOoNoFDwKJ2hVevXm2PPvqorVmzxgYPHuyukdhRKSWtMZbver8z+tZbbzlvi4kTJ9rRRx/t4u7129KlS+0Pf/iDffnll3bQQQfZtddea126/GeYkDdAde8dd9zRxp1dwsfzzz9vr7zyitXX19uVV17pvEEopScgoe7ee+91njkqXbt2tZtvvrmqDEMEjtKvE9/C4sWL7YEHHrARI0Y4MbMSc10oF4fE2O9973v2wx/+sCL7WL4ZoyUIQAAC2QggcGTjxl0QgEAHJFArAoem7vPPP7df/epXLoxFRn0l7WYWU+DwRo0Ejeuvv96GDx/eZuV6t3X9//nnn+9CVnyJEzh0nYSSxx57zN555x077LDDHM9KSFxY64+oX8MS54YMGWJvv/22CxU666yzqmboCBzlmSqJYRI3li1b5rx8vvvd75an4ZStfPPNN/bLX/7S5GlXbWJdyqFyOQQgAIGSEUDgKBlaKoYABGqNQC0JHBI2tPuthHvnnnuunXHGGa3TJXd/nTIwa9Ys++yzz5wBr/CMMWPGOAMyKm+H6lOSPIWByNVaIRtK3vf973/fTj755EiD39+juHN90Kte7VzqnnvuuSdxktFcgoj6/fDDD9uf//xnF9Ou2PZcx/u+/vrr9rvf/c7t/suwkDeAShKBQ9dJSFHiwp49e+7j6SGWH3zwgb3wwgu2atUqF0qhccrAUkiL8qFQshF46qmn7I9//KOdeuqpdsQRR7jcCvvvv79z7w964XijUV46UWJecJ2EBRJ5Oz355JP28ccfW0tLi1vTyl2jkKb77rvP5XCRcJY1l01WgUMG+7x582zu3Lku/4jWVdQz+t5777mwjKgSHmua594/c6r39ttvd3y0xiUSqsgzTN5Syk8TLuK4cOFCN3fim6vvfn5VhxiHRcM333zThSeFn9mosXoxTCFowedb1/p3oTza1I7WSXAsAwYMcIk/v/Od79jOnTvt2Wefdbky9M6SF8jBBx/shNGoHDybN292dUn81PV6/6g+vW/1rpPXV7g88cQTziOs2sS6bE8xd0EAAhAoPgEEjuIzpUYIQKBGCdSawCGDUAaWjkqU0aYiY+Pll192H/EqPoeHPtRlCO63334ub0cwOZ/qkLGn2HEZIRIHgvkpjjnmGLv00kv3cbeWIaR7vvjiC9eOFxS80CEDTnUlSbyYS+DwCShl4MZ5qaxfv97uuusuZ8CozWHDhrl+JRU4oq4TA4lEMkKjWFZSDpQ9m/5sLTtWl+zJbewx2uqaBxatfq0TeSCtW7fOzZeEhmnTpjnPpKgdem80nnDCCU7oCha/TsKn9kgY++1vf+sMYBmmEhC2bdvmctjISP3qq6+c50i5BY7gsyMDu3v37u65lbCo/w+GWkmg1PrTupYIpzUpQ11rT6LQ4Ycfnum5Dz5zEhiWL19ujY2NTljy/dAzrecu6DWl9hWCoZCxuPeL6tQ7Su+BsDeD6nnwwQedeKijVc8777y8a+vVV1+1mTNnWtT8e4FDrPRe0zupubnZOnXq1DoWcZYQLC8hrTGNTeKEz8Gjf7/hhhuc8OWLBE2JnmLl34taO17o0HtRazEcKuPFUp0eVcjaKtrDRkUQgAAEqowAAkeVTRjdhQAE2o9ALQkcctWWwKAiA1FGkYp2VpWfQ0bTVVdd1Wro66P8kUcecTkrdJThxRdf7Iw+GXwyLPUxP3bsWDv77LNbd1q1qysjRAZE0Oj0Ro4SRMqDQb9px1dFxoXakRGhXfFCBA4vOshYUf6McALR4EpSH73go/j80aNHpxI4ojw4ggaaxqidXpUgy1y70+Ve5duW/Ffb9cVTJWu2y4ifWdN++Y3QNI0vWrTIrS0Z195jQzvl8iKK8tZRng55BUmgC+/ga83L00fz4z0FfMJHrUetBZ3QovUo7wN5RchI15qR8V6IEZrWgyPobRLsl9hJ7JFXVlSoVVzYV9rn3tcncUhcZKirPzL6tb4VDqL1Ly8F5aXxnlM6DlXiqTydwu8XhXlJsJDwMnnyZCckeS+zoAirsXpRSgJD8P0VtYYk+vz6179286Z5PO644/a5LOjNJqHi8ssvdyF76nNwLLpJHjw/+tGP3Lzrd4lc8pCROBJcd8F5Ouqoo5zAK5FDfVE/NFZdEyXGebFV7d12223Wv3//NI8G10IAAhDo8AQQODr8EgAABCCQlEAtCBwyGrQLKc8CiRNB7wovVuTaBfdu3vpQv+WWW9yHt4wpuZrrv5155pltkpXKEJw/f74LI5Cbt4pcwXVagHaV5Q1y6KGH7jMFMioVh7579+6CBI7333/fGcEySqIShIYFjqiQnSQeHLlycMiYe+aZZ5zhJ2MuGB6jECAJKtrxjutb0vVZyHXVJHAEjcfg7n3U+vRM/NrW2tNOuw+dkMGpNarkjsH8Kz78QWv81ltvdQZ5sPiQpnILHBqHktrqOVauGHmSBIv3VAifKJNP4Mjy3Pv65B0l0UDvkWBRSIaESnkhSICQCBIMFbriiiuc+BEsEmj0XtD86v0ir5w5c+a4EKFwbhsvSkkYDYckhZ8DL15qfQTn3l8XFDh+8IMfOAE3WLw4pn5FHeHq10pwLWisd955pxNIgh5hqjcouESFoXjvJL0Ho/pbyHPOvRCAAAQ6AgEEjo4wy4wRAhAoCoFqEzj04Z6ryNhWHghl6vf5CrwxL1d87RzKiyNKBNB1cSEf/j6/q678HdqVVfHGT67Y+bjd5vCYcl3v8w/IcyNORAgaOUGjI5/AIUPFx+srJj98ioo3wtS+DBV5D1RqqSaBQzvcMoR1gk3Qwyd4qkp4x1/cgzk7vNim0CuFJskTIBgGIY8O5ZMJCnPBufNrq9wCR9z6ydWvfM9Uluc+7hmNem68UCCvraj3i+ZPgoaeKYk3yqfiRSu9r7zoERSlkuSpiOtr8NkPem951vIWkVgRXm/+d89c49J7RmJYsE7l21A/o/JtRM2n2pHYKg+YqP7ErQF+hwAEINDRCSBwdPQVwPghAIHEBKpN4NCHss+h4Qfpc2nIZVqu2kGvgnwJCcOQwh/ectWWmLFkyZLWuPXgPUGBI0r0CF4bZ5CUWuAIJl31hlo+sUj9kQeL7lMuE89UO+NyX1c4kP6bkhDK/V7/k9iR1OBJvEALuLCaBA6/qx8V3pPvNz+Xffv2bQ1T8aFFqsuffhM0ThWOEPY0EOb2FjjUR3kISUTTsyejP1jCwku+ZyrLcx/3jEYJHFmYSfRQHosPP/ywNVeQF6UURpQkhM2HfOh5iwpVixM44saaS0iVkKskqBqDQl/khaIjpOWxFkyCG/XYeoEtiYBTwGPPrRCAAARqkgACR01OK4OCAARKQaDaBA4xCBoAMoIUmiIjUIkGp0yZss/JBP5D3ScuzMdQrtr+aFn/Ia+QEiXpU6I9b7zrlATtwraHwFHMHBwSi+TZEj6FRa73CgfQyS8KhQkXf9qFTkWQ27ov8o5ReIXuCycZLMXajauzWgSOoDEaPtJXYwyGP4VzM3gPD60L/5tPPhrMzRBn8La3wBFM6itvAeXPUYJPFYkdyn2TReBI89zHGf1RAocXNtN6vfgQEB+morqVTyVpgte4MLO4+Y4baz5PseApPApxUdE7RILahRde6LxUEDji3k78DgEIQCAdAQSOdLy4GgIQ6MAEql3g0NT5OHftgobj4LPssPpwAdUnr5Cjjz56HxEgylujXB4c3rVcO71xITWFnqKS5LFQGISMT50goWSKEpyOPfbYyJMUktRXzGuqReDwiVslVsSVqPAS7+EhcUn/00ksWh/BZI7BEIFK8+AIJvVVzpuzzjprH0+gLCEqWZ77OKO/WB4cmmP/jpGAqjAVCR4SDKMErqg1EZe0s5QCh++PxI21a9e6I6uVXFnvpqiTV/z1eHDEPd38DgEIQCA3AQQOVgcEIACBhARqQeDQUH0uAiXo0062wlhUfIy83KeTZu/3iTzlteGTCQZx5svBEUxAGLwnzngKT1eu64PJKKNO1gjWoySTSjapMJLgKRtxu7+5lo7ECyULlFEmQ0YhLMGiUB4lQNVRlD63QMJlWJLLqkHgCOZekOeMTseJKv6IYnkThROEeg8PJeccN26cO11jxIgRLj9M0JNGJwkpGW+l5eDQaR06tUjrJircIovAkeW5j3tGs+TgyPXMBJ9jndIkcVB5OsJHx+Z6MOL6WgqBwx8HK88aPf9Bzy/9pnWncUQdW0sOjpK84qgUAhDoQAQQODrQZDNUCECgMAK1InD4HVGFTARPBfCx7fLy0M6wjIlwSIaMAf03b1x6gypKrJBhohwUOtIzGKISd4qKTyyoIzmTxNjnM2CUY0FHVkpg0HGeco8PF50EoxNN9P/hmPesAkfQSIk6mjLO6Cpspaa/e+fnj9mejW+nvzHhHZ0OuNwaeh2V8Oroy/wpHJonMZX3S1TJd53P6fDpp5+6I5B17HFUXdplV/4ECSESoBSeFCzeEyRtuEW4v2mPic0XdhUMQUsTopLluY9bv1HPTfAUlajjUf3v8nTSySgKQfHFJ+zVe0dz6McXFg6j1kOaU1SiknrGjTUqRMULv2HB1Pcvnxeb76/ErDjPs4IeKG6GAAQgUKMEEDhqdGIZFgQgUHwCtSJwiIz/wFaytKYOqgAAIABJREFUy6ABp2MmlZdAOTR00oSOTNQ/y3hasWKFO/pRu8cSC7RD7g0ZHfkqcUBu/7peRsHMmTOdS7buDQoc+vff//73pqM2dfKAjB15k6joaES1IZFDu/SFChwSWWbMmOHCQlSf3Np1pKV26yWgKGTkd7/7nXODVy4DGRTBBIBZBY4g4/AY1e5rr73mOCvhZdQxpMVfvdVfoxcdojwzgqMLenoooWvYO8PndNA9ypvijzwO1qGwFZ3UovWoY34lgmj9aO5k0MrbR4ZoWEiQN4QEPT034SNco2YgrcCh0IZf/OIXLsRBu/86LUZGvvry3HPP2dy5c93zlkvgkIgQJS6kfe7jjP5cz40Soz777LOmk4WCz736L0FJbHW6k4SGoEeNFz/0nKokDU/RtcFjWaPExlJ4cCgXisKf5GkyduxYJxZ7MUa/SfiVgBE1Dh9ap7WW1JOu+p9uRgABCECgeAQQOIrHkpogAIEaJ1BLAof/AA97LUgQkOEtA1yGgQ8F8C7XMjomTJjgXPflyaHrJVbIaNT1+m9yy9b1ulY73/pgVyJOGTTeaJEBqY98iSYqcuNWUViH/ll16X+FChyqU94UMkh17Gf4tAm/ZHVkrcQNGV7BUojAoXwJjz32mDN4xcWfaKP+yKgSi8svvzzylI4af5RSD0/rTCE9cuvPFTYSrNTn6pBRGQ5l8B5MMtJ1QsqVV17ZxlNJdWlt6gQPrUnNn9ay5lRrW3MpT4OgkCAjXMeJ6tkKCnr5BuvXV9SJR8H75LmgfkoIfPnll+2ZZ55pfd4kOOp+9VGCmZ7p8BHMwTAPvxZ14o+OMFVJ+9xnFTjUjp5FCY4q/pnwpzvleg6DopXuSRvWJQFHgmtUSEgpBA6NTeLub3/7W/esax3695refRpPlKCq+/zJPvKKk5CsdzAFAhCAAASSE0DgSM6KKyEAgQ5OoJYEDk2ld7PXjriMQHkaqOjjWzvRTz/9tPOkkFGiD3R9kE+cONHlqQgW7TTqJBV5hci4UpEhdt5557mPewkZUbvuftd5wYIFzojUh7yOUZQXiAwDhbIUQ+DwY1q5cqXro4xfL8AMHDjQTj75ZGfoRrm7FyJwqF3PRjvXCv0R23wsO/gjlnP4PmxJ8xY+HSXqJn9iitZxOOzIG/sSnqK8GYL1BU/B0FzK40PCgE4vkadRUODwxrvW8znnnONyfMSVpMcQB72Z/POpXDqrVq1yTej5UliZvEYUbiURIyzsSGhUn/UcqOhZPu2001q7mOa5zypw5HomxFPClZ7FXGEnErcUbhY80jeOr//drx8JmMEcO/q9VAKH6pbYJY8VrTUf3qc1pNOTco3Vn+yj96DeoRQIQAACEEhHAIEjHS+uhgAEOjCBahE4OvAUMXQIlIWABL2wwFGWhjtwIz45clSYSRwWCV4SR5YtWxYrasXVVcrf/Sk5aZKolrI/1A0BCECgGgkgcFTjrNFnCECgXQggcLQLdhqFQLsQkMeNQkPkXRAs8tSQh5FOWYkKeWiXztZ4owoHkmeKwoCy5qXwCYcVLhfOy1Ip+OTpoVAshTj98Ic/3CcPSaX0kX5AAAIQqHQCCByVPkP0DwIQqBgCCBwVMxV0BAIlJaAQDCWJ1DG/SnipkCuFfShMRclxfSLeJOEyJe1oB6hc3hfPP/+8zZ4924WSZTX8JUwpJ44SmU6ZMsVGjhxZUfTkvXHPPfe4MD+dIqN8JBQIQAACEEhPAIEjPTPugAAEOjCBST/fYlt2lAbAD45rsjvO7lSayqkVAhBITED5KJTMU/kT9M9KEKncED5BrMQOn2cjfJRy4ka4MC8Bn+dDuUNUcp14kwajPxJa90icUu6SSihaYy+++KLLEfSDH/zAjj/++EroFn2AAAQgUJUEEDiqctroNAQg0F4Elq1tscff2GVrNrYUtQunfKfRzjmyybqTML+oXKkMAoUQUJJRHb+6dOlSl5jWJ4hVQs9hw4ZFnr5SSHvc+58E/FG9ChUaOnSoO6p3//33LxiRPx1HR2TLk0OnsrR3URJirTMdL6zjuYNH5LZ332gfAhCAQLURQOCothmjvxCAAAQgAAEIQAACmQnoJJk33njDLrroopyntmSuPMON6osEHZ2cgriRASC3QAACEAgQQOBgOUAAAhCAAAQgAAEIQAACEIAABCBQ9QQQOKp+ChkABCAAAQhAAAIQgAAEIAABCEAAAggcrAEIQAACEIAABCAAAQhAAAIQgAAEqp4AAkfVTyEDgAAEIAABCEAAAhCAAAQgAAEIQACBgzUAAQhAAAIQgAAEIAABCEAAAhCAQNUTQOCo+ilkABCAAAQgAAEIQAACEIAABCAAAQggcLAGIAABCEAAAhCAAAQgAAEIQAACEKh6AggcVT+FDAACEIAABCAAAQhAAAIQgAAEIAABBA7WAAQgAAEIQAACEIAABCAAAQhAAAJVTwCBo+qnkAFAAAIQgAAEIAABCEAAAhCAAAQggMDBGoAABCAAAQhAAAIQgAAEIAABCECg6gkgcFT9FDIACEAAAhCAAAQgAAEIQAACEIAABBA4WAMQgAAEIAABCEAAAhCAAAQgAAEIVD0BBI6qn0IGAAEIQAACEIAABCAAAQhAAAIQgAACB2sAAhCAAAQgAAEIQAACEIAABCAAgaongMBR9VPIACAAAQhAAAIQgAAEIAABCEAAAhBA4GANQAACEIAABCAAAQhAAAIQgAAEIFD1BBA4qn4KGQAEIAABCEAAAhCAAAQgAAEIQAACCBysAQhAAAIQgAAEIAABCEAAAhCAAASqngACR9VPIQOAAAQgAAEIQAACEIAABCAAAQhAAIGDNQABCEAAAhCAAAQgAAEIQAACEIBA1RNA4Kj6KWQAEIAABCAAAQhAAAIQgAAEIAABCCBwsAYgAAEIQAACEIAABCAAAQhAAAIQqHoCCBztPIW7du2yefPm2dy5c23jxo22d+9e69y5s333u9+1c845x/r06RPZw6+++sqeffZZW7RokW3fvt3q6upswIABdsYZZ9j3vvc9q6+vb3NfVFs9evSwMWPG2Pjx4127UWX16tU2a9YsW758uamOhoYGO+CAA2zChAl2yCGHuLbDpRraauepp3kIQAACEIAABCAAAQhAoAgEZA8999xz9u6779qmTZtcjUnsnKimZcfcf//99uGHH+bsWe/eve2OO+6wXr16FaH3VFFMAggcxaSZsq6vv/7aPTyff/65Ewm6devmxIPNmzfbnj17rGvXrnbttdfa8OHD96n5k08+sfvuu8+2bNniru/evbsTHrZu3erqOeaYY+ySSy5xv/mybds2e+ihh2zZsmWtbUkE0QtAosp+++1n1113nfXr12+ftt555x2bPn26q7+pqcn1aceOHa2iikSYcePG7SNyVENbKaeKyyEAAQhAAAIQgAAEIACBCiTw2Wef2QMPPOA2i2ULSdhQ8XaO7Jsbb7yxjZ2TaygSS+69915bsWIFAkcFzndclxA44giV6HcJGBIc5IFx4IEH2uTJk1u9NSRU6CGVx8SQIUPspptusi5durieSGjQb0uXLrXRo0fbZZdd5jwvJFIsXrzYHnvsMSdATJkyxUaOHNna+1dffdWeeOIJk9p4zTXX2ODBg91v8gR5+OGHTaLJiSeeaBdffHGrWKGXwtSpU23dunU2duxYO/vss53I0dLSYq+//rqrT22rf/Lo8KXS2yrRlFItBCAAAQhAAAIQgAAEIFBGAtrwvfvuu23VqlX72EbqgmwYCRUbNmywI444wtlbwQ3gXN2UUHLnnXe6DefbbrvN+vfvX8YR0VShBBA4CiWY8X4JCnoY5UVx88037yMQqEp5dfzqV7+ynTt32g033OBCQVT8fc3NzXbLLbfs88BJ5FAoyZw5c1yYypVXXunECq9Crly50gkixx577D69lleHPELkQXL77bc7EURl4cKFTvyQGBIUWfRbUKBReMtZZ53l7qmGtjJOGbdBAAIQgAAEIAABCEAAAhVEwNsr8tK49dZbrWfPnvv0TpvJDz74oLNzkooV69evt7vuusuJIYShVNBkJ+wKAkdCUMW+7L333nMeHAo/uf7669vkvwi6Rl199dVOkVSRd8TMmTNt1KhRzhMjrELKi0NhLwMHDnTCiUJK1qxZ4zwxJKZEPdgKidFDLG+OoJjy+OOP2/z58+3UU0+1Cy64oA2CqL5UQ1vFnkvqgwAEIAABCEAAAhCAAATKT+CFF15wuTeUU1AeGuHivTFkWylMRZ7zccVvKMueirLT4u7n9/YlgMDRTvx9zozGxkYnQoQTdXrRQWEiwYdRYSGvvPJKTtFBMWjTpk0zeXh4xfGjjz6ye+65x+XZ8KJHcNgKaZH7lkJivJgiDw2pnR988IHz+jjuuOPakHr//ffdNcOGDWt9+Cu9rXaabpqFAAQgAAEIQAACEIAABIpMQMKFbJlOnTq1hvQHm/CbrwqzD3qq5+uG3zAeMWJE5IZykYdAdUUmgMBRZKDFqs67Uym3RTA8RCEjyg4cDAsJthmlUsZ5i+j+cL25PEiCbXl1U3k4vJhS6W0Va36oBwIQgAAEIAABCEAAAhCobAIK3X/yySdT5eDw9ozsMB3m4E+SlEgir/p8J11WNo2O0TsEjgqcZ5/cU/FfV1xxhcun4QsCR2FiSgVON12CAAQgAAEIQAACEIAABIpMQDkN5dkuz/Sk4Snqgg97ydUd5fPQ6ZNJwl2KPCSqS0AAgSMBpHJeogdwxowZ9tZbb7njXi+99NJ98mwgcJRP4NAcUCAAAQhAAAIQgAAEIACB8hCQ/VOMsm3bNpeXUEe96iTIM888s01KgFztyAZ46qmn3CEQF154oTvUQYc56KQW5VBU3sLwSZfF6DN1FIcAAkdxOBallqC4cdBBB9m1117bJpYMgQOBoyiLjUogAAEIQAACEIAABCBQYQSKIXB4cUOhJVEbxoUM2Yfo66RL2WojR44spDruLQEBBI4SQM1SpVTBF1980Z5//nnr27evc6PScUfhgsBRPoEjyzxyDwQgAAEIQAACEIAABCDQPgSSbBgX0rPgQQznnnuunXHGGYVUx70lIIDAUQKoaasMixs6jmjAgAGR1fhTVE444QS75JJL2lyT7xSVPn36uGNilSwnWOJOUZk0aZKdcsopbdrKd4pKpbaVdm64HgIQgAAEIAABCEAAAhCofAJhcWPKlCnutMpil7gN52K3R33pCCBwpONV9KslbixYsMDl3dBpJHEJa1599VWbOXOmjRo1KvLYIn+skc5t9kfC+uOR6uvrncChOLJg8UfSKp7shhtusEMOOcT9/Pjjj9v8+fNzHkkb1ZdqaKvok0iFEIAABCAAAQhAAAIQgEC7EWhpaXHJQeURr41i2VRR3vBxHVSejUcffdR69+5tkydPbpMuAA+OOILt/zsCRzvPwTvvvGOPPfaYNTc3uziu4cOH5+2Rj/vSWc+33HLLPp4eEkvk4SHh4fjjj3ceHnV1deaPfF25cqX7b/otWJYuXeqS8OhBvvXWW61nz57u54ULF7rjY5VgRyEzyhjsix7uBx54wCSonH/++Xbaaae5n6qhrXaecpqHAAQgAAEIQAACEIAABIpEIGmof5Lm/Mbv119/7ewf5UUMFp1yOXXqVNOpl+TgSEK0/NcgcJSfeWuLH3/8sT344IPu36+55ho7+OCDY3uza9cuJyxIlJAXx+WXX+5cr/RgS2yQWKJrpFoeeuihrfVJ9JD4IfHiqquusmHDhrnf5LUhEUPCiUSKiRMntmYY9sfVrlu3zk488UQnZOj8Zymkr7/+uqtPokdYaKn0tmIhcwEEIAABCEAAAhCAAAQgUPEEgt7w2qzNF+ofHIxC9GfPnu1yHx511FGtp1aqvlmzZtmcOXPcJu/VV1/d6gmijdzp06fbe++95zal1ZY88CmVRQCBo53m45tvvrE777zTCQwSDfLFh8m748orr7TBgwe73q5du9buvfded29DQ4PLqSFRY+vWrU6cGDt2rE2YMGGfo5D0u8QPeWXoGgkTClmRiKEHeejQoe4hDXppqK2PPvrICSp6oH0/9ULQv6vtiy66yJQPJFiqoa12mnaahQAEIAABCEAAAhCAAASKRMDnH9TJKRIbZDflKr169TLl5ejRo4e99NJL9swzz7h75Klx4IEHtt6munQc7LJly5zdpOv1//LukBe77KW4tAJFGh7VZCCAwJEBWjFu2bhxoxM45P4UV6IePIkbzz77rC1atMiJDXroFG+mTL7f+973nHgRLhIe5s2bZ3PnzjW1L2FDD+yYMWNs/PjxORXI1atXOyVTRy2pDgkbUjQloihfh9quxrbiuPM7BCAAAQhAAAIQgAAEIFC5BHz4vuyhuCIPjzvuuMMkdOi+++67z20UKwehfgsW2TzKkygvjw0bNrTaTaNHj7Zx48a5Oii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AAIQgEBlEkDgqMx5oVcQgAAEIAABCEAAAhCAAAQgAAEIpCCAwJECFpdCAAIQgAAEIAABCEAAAhCAAAQgUJkEEDgqc17oFQQgAAEIQAACEIAABCAAAQhAAAIpCCBwpIDFpRCAAAQgAAEIQAACEIAABCAAAQhUJgEEjsqcF3oFAQhAAAIQgAAEIAABCEAAAhCAQAoCCBwpYHEpBCAAAQhAAAIQgAAEIAABCEAAApVJAIGjMueFXkEAAhCAAAQgAAEIQAACEIAABCCQggACRwpYXAoBCEAAAhCAAAQgAAEIQAACEIBAZRJA4KjMeaFXEIAABCAAAQhAAAIQgAAEIAABCKQggMCRAhaXQgACEIAABCAAAQhAAAIQgAAEIFCZBBA4KnNe6BUEIAABCEAAAhCAAAQgAAEIQAACKQggcKSAxaUQgAAEIAABCEAAAhCAAAQgAAEIVCYBBI7KnBd6BQEIQAACEIAABCAAAQhAAAIQgEAKAggcKWBxKQQgAAEIQAACEIAABCAAAQhAAAK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oFII7N290XZv+KO1bPvUmof/L5XSLfoBgXYjgMDRbuhpGAIQgAAEIAABCEAAAhCAQDoCe3estV0bXrJd61+2PRvfar2558mzzRq6p6uMqyFQYwQQOGpsQhkOBCAAAQhAAAIQgAAEIFBbBFq2fuQEjV0bXraWzYsjB9dl5P+wpgHja2vgjAYCKQkgcKQExuUQgAAEIAABCEAAAhCAAARKTWDPpvds1/qXbPf6l61l+6exzTXtd551GfGz2Ou4AAK1TACBo5Znl7FBAAIQgAAEIAABCEAAAlVDYPdXr9nuDfLUmG17d65P1u/6Zmvsc5J12m+iNfY/I9k9XAWBGiWAwFGjE8uwIAABCEAAAhCAAAQgAIEKJ9CyzXZ/Oc+Fnuza8IrZns2JOlzX2Nsa+51mTf1Ot8Y+J5rVNye6j4sgUOsEEDhqfYYZHwQgAAEIQAACEIAABCBQMQS+Pflk9rfhJ1/NN9u7M1Hf6poHWVP/cU7UaOh1TKJ7uAgCHY0AAkdHm3HGCwEIQAACEIAABCAAAQiUlUCuk0/iOlHf7TBr6jfOmvqfbvXdRsRdzu8Q6PAEEDg6/BIAAAQgAAEIQAACEIAABCBQbAJJTj6JarOh11H/IWqMs7rmA4rdLeqDQE0TQOCo6ellcBCAAAQgAAEIQAACEIBAuQikPfnE9auukzX2OcGa+p9hjX1Ps7qm3uXqLu1AoOYIIHDU3JQyIAhAAAIQgAAEIAABCECgXAQynXzS2MOa+p7qPDUa+55sVt+5XN2lHQjUNAEEjpqeXgYHAQhAAAIQgAAEIAABCBSVQNaTTzrt53JpSNRo6H18UbtEZRCAwLcEEDhYCRCAAAQgAAEIQAACEIAABPIQyHrySX3Xg789yrX/OGvo/l0YQwACJSaAwFFiwFQPAQhAAAIQgAAEIAABCFQfgawnnzT0PPLb0JP+Z1h95yHVN3B6DIEqJoDAUcWTR9chAAEIQAACEIAABCAAgeIRyHrySWOfk52Xhrw16pr6Fq9D1AQBCKQigMCRChcXQwACEIAABCAAAQhAAAK1RCDTyScN3ayp7/etsd84a+p7illD11pCwlggULUEEDiqduroOAQgAAEIQAACEIAABCCQhUCWk0/qOvW3pn5jnajR2OekLM1yDwQgUGICCBwlBkz1EIAABCAAAQhAAAIQgEA7E8h48kl9l2HW2O90a1KS0B6j23kQNA8BCMQRQOCII8TvEIAABCAAAQhAAAIQgEDVEch68klDj8O/FTX6jbP6rgdV3bjpMAQ6MgEEjo48+4wdAhCAAAQgAAEIQAACNUQg68knjb1PsMb+34oadZ0G1BARhgKBjkUAgaNjzTejhQAEIAABCEAAAhCAQE0RyHTySX0Xa+x7sjv1pKnfaWYN3WuKCYOBQEclgMDRUWeecUMAAhCAAAQgAAEIQKBKCWQ5+aSuqY819j3N5dNo7HtqlY6cbkMAAvkIIHCwPiAAAQhAAAIQgAAEIACBiiew55u3bdfap2zXl3Ns7871ifpb13nwt14aShLa86hE93ARBCBQvQQQOKp37ug5BCAAAQhAAAIQgAAEap/Anq227eOf2641/55orPXdR/5H6MnpVt/tsET3cBEEIFAbBBA4amMeGQUEIAABCEAAAhCAAARqjsCeb961rYt/Ynt3rMk7toZex1hTv7HW1P9Mq2seWHMcGBAEIJCMAAJHMk5cBQEIQAACEIAABCAAAQiUkcCOFf+f7fj0vugW6ztbY58TnadGY7+xVtfYs4w9oykIQKBSCSBwVOrM0C8IQAACEIAABCAAAQh0QAItW5fb1iV/by2bF7cZfV3zAdblkB9bY5+TzOqbOyAdhgwBCOQjgMDB+oAABCAAAQhAAAIQgAAEKoLAzlWP2Pbl/2a2d2eb/jQN/IETN6y+c0X0lU5UDoHt27fbc889Z++++65t2rTJdaxHjx42ZswYGz9+vHXuzJqpnNkqbU8QOErLl9ohAAEIQAACEIAABCAAgRgCe3d+4XJt7Nn4dpsrdbxrlxH/3Rr7nAxHCLQh8Nlnn9kDDzxgGzdutLq6OidsqEjo2Lt3r/Xr189uvPFG9/+U2ieAwFH7c8wIIQABCEAAAhCAAAQgULEEdn3xtG1b9s9meza36WNj31Oty4ifWl1j74rtPx1rPwJbtmyxu+++21atWmWjR4+2yy67rNVbY926dXbvvffahg0b7IgjjrDJkydbQ0ND+3WWlstCAIGjLJhpBAIQgAAEIAABCEAAAhDYh8DuTbZ16T/a7g0vtwXT0M26HPLX1rT/BUCDQE4CCxcutIcffth5Z9x6663Ws+e+yWYXLVpkDz74oHXr1s1uu+0269+/PzRrnAACR41PMMODAAQgAAEIQAACEIBApRHY8/UbtnXx39veXRvadK2h11HWdcTPrK55UKV1m/5UGIEXXnjB5d5Qrg15aISLwlbuvPNOU44OhakceOCBFTYCulNsAggcxSZKfRCAAAQgAAEIQAACEIBANIGWHbZ9+b/azs8fi/y980H/xToNuRp6EEhEQMLFjh07rFOnTtalS5c296xZs8amTp1qTU1Ndvvtt1vv3oQ6JQJbxRchcFTx5NF1CEAAAhCAAAQgAAEIVAsBHfu69YO/tZbtn7bpcn3XQ63rqH+2+q4HVctw6GcVEJgzZ449+eST5OCogrkqVhcROIpFknogAAEIQAACEIAABCAAgUgCOz6ZZjtW/jLyt+ah11rz8L+AHASKSuDzzz+3adOm2Z49ewhPKSrZyq4MgaOy54feQQACEIAABCAAAQhAoGoJtGz/zLZ98He2Z/OiNmOoax5oXUf+kzX0HFO146PjlUlg27Ztdv/999uKFSvs7LPPtjPPPNMdIUupfQIIHLU/x4wQAhCAAAQgAAEIQAACZSewc/Xjtv3j/8esZXubtpsGXmRdDv6xWUPXsveLBmubgBc3li9fbsccc4xdeumlHA9b21O+z+gQODrQZDNUCEAAAhCAAAQgAAEIlJrA3l1f2rYl/2C7v3qtTVN1TX2sy4j/bo19Ti51N6i/AxJQOMqMGTPsrbfesoMOOsiuvfbayOSjHRBNhxkyAkeHmWoGCgEIQAACEIAABCAAgdIS2P3lHNu25Ke2d/fGNg019j3Vuoz4qdU1cpJFaWehY9YeFjemTJliXbviIdTRVgMCR0ebccYLAQhAAAIQgAAEIACBYhPYs9W2ffR/2a61T7StuaGrdTnkr60hiz3dAAAgAElEQVRp/0nFbpX6IOAItLS02AsvvGAvvviiDRgwwK677jrr168fdDogAQSODjjpDBkCEIAABCAAAQhAAALFIrDnm3dt6+Kf2N4da9pU2dDzSJdItK55ULGaox4I7ENg7969Tth4/vnnrW/fvu7EFMSNjrtIEDg67twzcghAAAIQgAAEIAABCBREYPvyf7Wdnz0YWUfng/7SOg25pqD6uRkC+QhI3FiwYIHLu9G7d2+7/vrrnQcHpeMSQODouHPPyCEAAQhAAAIQgAAEIJCJQMvW5bb1g7+1lq3L2txf3/VQ6zrqn62+60GZ6uYmCCQl8Nlnn9m0adNMJ6d07tzZmpubc97aq1cvU16OHj16JK2e66qQAAJHFU4aXYYABCAAAQhAAAIQgEB7Edj52UO2ffn/G9m8PDbkuUGBQDkIfPLJJ3b33Xfb9u1tjyIOty8PjzvuuMMkdFBqlwACR+3OLSODAAQgAAEIQAACEIBA0Qjs3fmFy7WxZ+Pbbeqsax7ocm009BxTtPaoCAIQgEBaAggcaYlxPQQgAAEIQAACEIAABDoYgV1rn3SnpNieLW1GrtNRdEqKNXAkZwdbFgwXAhVHAIGjQqZE5zbLxerNN9+0Tz/91GX/zeU+tWvXLrv//vvtww8/zNn7KBcs3Tdv3jybO3eubdy40ZSURzFoY8aMsfHjx7u4taiyevVqmzVrli1fvtxUR0NDgx1wwAE2YcIEO+SQQ6yurq7NbdXQVoVMPd2AAAQgAAEIQAAClUtg9ybbuvQfbfeGl9v0sa6xl3UZ8VNr7Hta5fafnkEAAh2KAAJHO063RI0VK1bYq6++akuXLnXigUpcfJhizO699153b64SrkOJdx566CFbtmyZEyS6detm9fX1tmnTJid07LfffpHnRb/zzjs2ffp017empibr2rWr7dixw8W5qZ5zzjnHxo0bt4/IUQ1tteO00zQEIAABCEAAAhCoCgK7v5pn25b81Pbu2tCmv419T7Uu3/kHq2vqWxVjoZMQgEDHIIDA0Y7z/MILL9hzzz3neqCMv4MGDXJeHD179sybAEfeF3feeadJILntttusf//+saOQiPLEE0848eSaa66xwYMHu3u++uore/jhh127J554ol188cWtYoXEj6lTp9q6dets7NixdvbZZzuRo6WlxV5//XVXn7w+brrpJufR4UultxULiwsgAAEIQAACEIBARybQst22f/wvtnP1jLYUGrpal4N/bE0DL+rIhBg7BCBQoQQQONpxYmbPnm2rVq2yk08+2Q488EDTMUfKAizRIF+G3/Xr19tdd93lQkWSZAL2Hh8rV660yy67zI499th9Ri2vjvvuu895ddx+++1OBFFZuHChEz8khkjE6NKlS+t9ElfkEbJo0SIX3nLWWWe536qhrXaccpqGAAQgAAEIQAACFU1gz6b3beviv7O921e16WdDzyNdItG65kEVPQY6BwEIdFwCCBwVNPf+mKM4gcNfN3DgQLv++utz5s7wQ1uzZo3zxFBISpTHx+bNm51gIm+OG264weXVUHn88cdt/vz5duqpp9oFF1zQhpQ8NWbOnGmjRo1yXiESXKqhrQqacroCAQhAAAIQgAAEKobAjpVTbccnv4rsT/Pwv7DmoddWTF/pCAQgAIEoAggcFbQukgocixcvdklGR4wY0Sos5BvGRx99ZPfcc4/Ls3HzzTe7PBrBopwayumhJKJXX321jR492oW/PPjgg/bBBx84r4/jjjuuTRPvv/++u2bYsGGtQkult1VB001XIAABCEAAAhCAQEUQaNn2iW394G+tZcuSNv2p7zLcuo76Z6vvdlhF9JVOQAACEMhHAIGjgtZHUoHjvffec+EhynvRvXv31tNNlB9D4oQSf/bp06d1ZP764cOH5/T4UCjKu+++2xpuEkxk6kWPMKqo/lZ6WxU03XQFAhCAAAQgAAEItDuBnat/a9s//lezlu1t+tJpyNXW+aD/0u59pAMQgAAEkhJA4EhKqgzXJRU4gslJo7qlXBrXXXedy+uhUumiQznFlDJMI01AAAIQgAAEIACBiiewd+d627rk723P12+26Wtd80CXa6Oh55iKHwcdhAAEIBAkgMBRQeshqcDx1ltv2VNPPeU8OC688EJ3ioqOelXCUnl2KJfGkCFDWhODInD8p2dKBU03XYEABCDQbgS+3LzXfv7UDlu0ao99s63dupG34Z5dzA4f3GB/dV6z9eteV5mdpFcQqFICu9e/ZFuX/qPZns1tRtC0/wXW5ZC/MWvYN6S5SodKtyEAgQ5GAIGjgiY8qcCRr8u+jp07d9q1115rI0eOxIMjEHpTQdNNVyAAAQi0C4ENm/fa7fdts/Wb9rZL+2kb7d+jzqbd2NUkeFAgAIECCezZbNuW/Z+264un2lRU19jLuoz4qTX2Pa3ARrgdAhCAQPsRQOBoP/ZtWi6GwBFMDnruuefaGWecgcCRUeCQpwwFAhCAQK0ReHThAfb26p5VNaxjDthol49eXVV9prMQqDQCXVs+tP13TLPGvV+36dqW+u/a2ubrbU9ddb0bKo0x/SmcwDHHHFN4JdTQoQkgcFTQ9BdD4NBwwglD/ckmSjyqY2KVmDRY4k5RmTRpkp1yyiltSOU7RaVS20oz3QgcaWhxLQQgUC0EfvbHw2zTjoZq6a7rZ4/mPfZfT/+wqvpMZyFQSQT67/yt9dn9QpsutVizbWj+oX3dcGoldZe+dGACCBwdePKLNHQEjiKBLEY1SQQO5dl49NFHrXfv3jZ58mTr0mVfn90oD441a9bY1KlTrb6+3gkcytkRLJs3b7a77rrL5e644YYb7JBDDnE/P/744zZ//nw79dRT7YILLmgzxFdffdVmzpxpo0aNaj2uthraKsZcUQcEIFDZBMgxkXt+zvynLZU9eTl69+JPulVlv+k0BNqTQMuWD789/nXbijbdaOh5pHUZ8TOr7zykPbtI2xCAAASKSgCBo6g4C6ssicDhxYivv/7abrzxRjvooIP2aXT9+vVOzNi0aVNrDg5/SsnKlSvtkksuseOPP36fe5YuXWr333+/E01uvfVW69nzW/fEhQsXOm8QJTNVWzqdxRcJKQ888IAtXrzYzj//fDvttG/jNauhrcJmibshAIFKJ0COifwzhMBR6SuY/kGgOAR2fHq/7Vjxb5GVNQ+/w5qHXl+chqgFAhCAQAURQOCooMlIInDotJRZs2bZnDlznPBw9dVXW79+/VrFhenTp7ucG8OHD7frr7/eOnfu7H6Tt8UTTzzhxIurrrrKhg0b5v67vDYkYqhtiRQTJ060urpvs9VLJJFYsm7dOjvxxBOdkNHU1GQtLS32+uuvu/oketxyyy02YMCAVpKV3lYFTTldgQAESkDgn/6ww158f3cJai5dleNHN9r/fkFz6RoI1IzAURbMNAKBdiOwd8dq27r4J7bnm4Vt+lDfZbh1HfXPVt/tsHbrHw1DAAIQKCUBBI5S0k1ZdxKBQ1Vu27bNHQe7bNkyJ0b06NHD/b+8O+RZIdHhuuuuswMPPLC1B7t27bLHHnvMeWXoWl2jkBWJGBJNhg4d6gSRoJeGblb+DnlqyDND4kbXrl1NOTv07w0NDXbRRRfZCSecsM9Iq6GtlFPD5RCAQBURuPRft9pXW6rjhBCPtU+3Opvxl+U5khGBo4oWM12FQEoCu9bOtG0f/d9me7a2ubPT4MnW+eD/NWWNXA4BCECgugggcFTQfCUVONRliQgLFiyw2bNn24YNG5xIIaFj9OjRNm7cOOvVq1ebkemeefPm2dy5c23jxo2t94wZM8bGjx/f6u0RvnH16tXOa2T58uWuXQkb8h6ZMGGCy9fhPT6C91VDWxU09XQFAhAoIgEM+Pww4ZObD7lb8q8d+BTxRVXkqvbu/tq2Lfmp7f7ylTY113UaYF1H/pM19Dq6yK1SHQQgAIHKI4DAUXlzQo8gAAEIQKAAAhjwCBxZlg+5W/JTg0+WVVWee3Z/Nc+2LfkH27vrqzYNNu030boc+jdmDfueoFeentEKBCAAgfITQOAoP3NahAAEIACBEhJA4EDgyLK8yN2Snxp8cvNpL8+W5obtdt1B/2bnDHqiTec27epp//bhT+zNDSe733p2MTt8cIP91XnN1q/7t7nWKBCAAARqkQACRy3OKmOCAAQg0IEJIHAgcGRZ/uRuyU8NPtF82suz5dDuH9iPR/3UBnZe3aZjb395vP3rh/+HbdzZp81v/XvU2bQbuzrBgwIBCECgFgkgcNTirDImCEAAAh2YAAIHAkeW5c+6Yd1kWTft4dkyediv7NIDf92mu9v3NNt9H/+FPbdmUt6hlPPUpixMuQcCEIBAIQQQOAqhx70QgAAEIFBxBDBUMVSzLErWDesmy7opp2fLoC6f2f824r/ZwT0+bNPVZZtG2v9c/FNbu/2A2GGU89Sm2M5wAQQgAIEiE0DgKDJQqoMABCAAgfYlgKGKoZplBbJuWDeVvG7OHzzDrho+1Zrrd7Tp5sMrbrIZn16dqvsv/qRbquu5uPgE2it3S5qRkLslDS2urRQCCByVMhP0AwIQgAAEikIAQxVDNctCYt2wbipx3fTptMH+csTPbEzvBW2699mWA+1flv6Dfbz5O6m7jsCRGllRb2iv3C1ZB0HulqzkuK89CCBwtAd12oQABCAAgZIRwFDFUM2yuFg3rJtKWzcn9Ztjtx/2P6x705Y2XXti1WV278d/kaXL7h4EjszoinJje+RuKbTj5G4plCD3l4sAAke5SNMOBCAAAQiUhQCGKoZqloXGumHdVMq66dq4xW495H/aqfu92KZLG3b0t39Z8t/s/Y1jsnS39R4EjoLwFXxzOXO3FNzZ/6iA3C3FIkk9pSaAwFFqwtQPAQhAAAJlJYChiqGaZcGxblg37b1uujdutouGPGyXDH04siuzvxhv0z76K9uyu/D8GQgcWWa7ePfwvikeS2qCQJgAAgdrAgIQgAAEaooAH44YqlkWNOuGddNe60YeGxcMnm6TBj9qXRu2tenG5l097K5lf23z1p+epYuR9yBwFA1lpop432TCxk0lJLB37177+uuvbeHChfb+++/b4sWLbePGja0tdu7c2Y444gg7/PDD3f8PGDDA6urqStij7FUjcGRnx50QgAAEIFCBBPhwxFDNsixZN6ybcq+b5obtdv4BM+yiwY9a96ZNkc2//eXx9m8f/p19tbNflu7lvAeBo6g4U1fG+yY1Mm4oEYGtW7fas88+a9OnT7e1a9cmbmX//fe3yy67zM455xzr2rVr4vvKcSECRzko0wYEIAABCJSNAB+OGKpZFhvrhnVTrnXTXL/dJg7+vV00+GHr0fRNZLMbd/WyR1bcZM+tmZSlW7H3IHDEIirpBbxvSoqXyhMQaGlpsWeeecamTZtm33zz7Xuod+/eNmrUKOelMXz48Da1rFixwj7++GNbsGCB8/ZQ6dmzp91000127rnnWn19fYKWS38JAkfpGdMCBCAAAQiUkQAfjhiqWZYb64Z1U451c/7gGfaDwb+2Ps1fRjb3zc5e9u+rfmRPfX6x7WjpnKVLie4pp8Dx5ea99vOndtiiVXvsm7YROIn6W+qLenYxO3xwg/3Vec3Wr3vp3e5535R6Rqk/H4GvvvrKfv7zn9trr73mBIpJkybZxIkTU4WdrF+/3mbPnm2PPvqoqb6TTjrJfvzjH1ufPn3aHT4CR7tPAR2AAAQgAIFiEuDDEUM1y3pi3bBuSrluzh3073bp0AetX/P6yGY27e5uM1f9yJ5Ydant2FM6YcM3Xi6BY8PmvXb7fdts/aa9WfCW/Z7+Peps2o1dTYLH/8/em4BXVZ3t33fmmSQQQgYSZkUKIg6II4KIAoKMjoACiorfq+VFW8eCrVarUt76lVKqDIqIE6AgKIgWBBFFUQEBmSFkABIIISFz8r+ehScGOMM+65x9zj7Jva/Li5asaf/WvRfPurMGMx+ON2bSZdnOCBw9ehRTpkzBrl27MHz4cIwcOdKjLSYVFRVYtmwZ5syZg4yMDFW2nM/hz4cGhz/ps24SIAESIAGvE2DgyImqjqioG+rGDN30SVmGERlzkRxpf2+73IiyNOc2LM0egVNeuB3F6Dv4yuD460fl+PznKqPNskS6vl1C8ceBEaa2heONqXhZuAMCYkb87W9/w7Zt2/Dkk0+iS5cuXmP1yy+/KHOjU6dO+OMf/4jw8HCvle1uQTQ43CXG9CRAAiRAApYmwMCRE1UdgVI31I03ddMr+VPcmjkXKVE5dos9VR2F5dnD8FH2nSiuitWp2qM8vjI4hv/jFI6XBMbqDRvQxJggfPCIuYcmcrzxSL7M7AGBsrIyVFZWIi4uzoNS7Gc9efIkwsLCIDeu+POhweFP+qybBEiABEjA6wQYOHKiqiMq6oa68YZurm7+OW7PnI306Cy7xcn2k2U5g7E4eySKK5voVOmVPL4yOPhd2e8ucvGKjFmIDwmIMSL/xcbGIjQ01Ic1u18VDQ73mTEHCZAACZCAhQkwcOREVUee1A1144lurkxag1szZ6NVzD77xkZNBFbkDsLCrNEoqozXqcqreWhwOMdpNh+ON16VMwvzEoGcnBz8/e9/x7Fjx9QhpHJgaFVVlbppZdGiRZCbV+TvHn/8cVxyySUICjL/QF6dV6PBoUONeUiABEjAIgR4Ov25HcHAkRNVnc+TuqFudHTz+MzPcHvm62gbu9thdrkRRYyNYxXNdKowJY/ZE3hbo/ld2e8+cjFF1izUAwJy+OhTTz2FPXv2qMNCp02bpsyMFStW4JVXXlHmhu2Rm1deeukldOjQwYMazctKg8M8tiyZBEiABEwlwNPpGTjqCIyBNXVD3egQODNP1fH1KN8/A9XF2xwWtjJ3IN7LugcF5f69UcBeA2lwONeA2Xw4Dnv+DbIE7xKQVRrvvPMOevXqhbFjxyIlJQXFxcVqtUZubi5eeOEFnHfeeVi8eDH+/e9/4+abb8bDDz9syVUcNDi8qw2WRgIkQAI+I8DT6TlR1REbA2vqhrrRIXA6T3XhRpQd+BeqizY7LGRVXj+8d3Asjpa30K/I5JxmT+Btzed4w/HGZCmzeC8QKCkpwdNPP622psjKjBYtTo9dmzdvxh/+8Af069evzsywpZWfP/fcc4iJifFCC7xbBA0O7/JkaSRAAiTgMwI8nZ6Bo47YOOGgbqgb9wlUn9yCsr3/h+qiHx1mXn24L945OA6Hy1Ldr8DHOWhwOAduNh+Owz4WPKtzSuD48eOYOHEiUlNTMXny5LpbUOTcjenTp+P5559Hjx49VBly0Oizzz6rVnXYtrFYDS8NDqv1CNtDAiRAAgYJMEDiRNWgVM5IRt1QN9SNcQKyBaV83z9RVfiNw0zrjvbGOwfHIvtUpvGC/ZzS7Am87fU43nC88bPUWb0BAoWFhZg0aRKaNWumzIuoqCh1laxsS5FVHHIGR+vWrVVJpaWlygQpKChQB5EmJCQYqMG3SWhw+JY3ayMBEiABrxFg4MjAUUdM1A11Q924JlBTvANlB2ag6tg6h4lDk3pjwop7kHXqdOAfSA8NDue9ZTYfjsOB9LU0/LbazIzvvvsOL774Ijp16oRdu3ap7Slt27bFn//857qtKLa/79atG5544gmEhYVZDhANDst1CRtEAiRAAsYIMEDiRNWYUs5MRd1QN9SNYwI1p/aibP90VBWsdmxsNL0Wka0nIDimA/g9OVcT+XC80RlvmMf3BDZs2IApU6YgODgYzZs3h2xbkfM2ZGVH//791dYUSTNnzhzIdbJyZkfPnj1931ADNdLgMACJSUiABEjAigQYODJw1NEldUPdUDfnEqgp3Y/y/f9GZf5njo2NxCsR2fohBMd2rEvD74kGB78nHQLMYzUCVVVVmDdvHt5+++26K2GvueYaPPbYY2r1hlwf++ijj6KoqAg33nijOnQ0MjLSaq+h2kODw5LdwkaRAAmQgGsCDKw5UXWtknNTUDfUDXXzG4GasiyUH5iJyiOfOMQSktAdkW3+ByGxnc5Jw++JBge/Jx0CzGNFArW1terw0AMHDqBJkyY4//zzERoaqpoqf/d///d/uOGGG9CnTx+Eh4db8RVocFi2V9gwEiABEjBAgIE1J6oGZMIJmUFI/J4a10S1tjwPZWJsHF7i2NhochEi2/x/CGnSzWEa6qZx6cbgcOIyGXXjEhETkIA2Aa7g0EbHjCRAAiTgXwIMkGhw6CiQuqFuGrNuaiuOoOzAa6jMW+TE2LgQka0mICThMpeo+D3R4HApEjsJqBsdasxDAsYI0OAwxompSIAESMByBBggcaKqI0rqhrppjLqprchHedYsVOS859jYiPsdIlo9iNDEKwwj4vdEg8OwWOolpG50qDGPLwjIGRt79+5V18E6eyIiItC5c2dLblWhweELpbAOEiABEjCBAAMkTlR1ZEXdUDeNSTerHqv81dj4AKitsPvqwTHnI7L1gwhteo3baPg90eBwWzQAb9/RgcY8phKQW1Jee+01LF26FNXV1S7rysjIwLRp05CYmOgyra8T0ODwNXHWRwIkQAJeIsDAmhNVHSlRN9RNY9BNbFgRhqTPx9BWi4GaMvvGRnR7RLZ+AKHNeukgUXn4PdHg0BEPdaNDjXnMJLBo0SJMnz5dVZGUlOTyhpQWLVrgqaeeQnx8vJnN0iqbBocWNmYiARIgAf8TYIDEiaqOCqkb6qYh6yY2tBiD0hdgQPoHiA6xv8Q6OKo1Ilrdj7DmfXVQnJGH3xMNDh0RUTc61JjHLAKyHWXy5MnYvHmzugr2+uuvR1BQkFnVmV4uDQ7TEbMCEiABEjCHAAMkTlR1lEXdUDcNUTdRIaUYmP4eBqa9g9iwEruvGByZgYhW4xGW3F8Hgd08/J5ocOiIibrRocY8ZhE4fvw4Jk6ciOjoaLz44ovqithAfmhwBHLvse0kQAKNmgADJE5UdT4A6oa6aUi6iQgpw4C0hRicvgBxYUV2Xy0oIg2Rre5DWItBOq/uNA+/JxocOqKibnSoMY9ZBAoLCzFp0iQkJyerlRyRkZFmVeWTcmlw+AQzKyEBEiAB7xNggMSJqo6qqBvqpiHoJiK4DDelfaTO2YgPL7T7SkfLWyCz870ISxmq88qG8vB7osFhSChnJaJudKgxj1kEKisr8cILL2D//v145ZVX0LRpU7Oq8km5NDh8gpmVkAAJkID3CTBA4kRVR1XUDXUT6Lrpn7YIwzLmoWl4gd1XOVbRDB9kjcYnOUPw+ZMxOq9rOA+/JxochsVSLyF1o0ONecwk8NNPP+GJJ55Av379cP/991vy+lej70+DwygppiMBEiABixFggMSJqo4kqRvqJlB10zdlCYZnvonmEUfsvkJhRSIWZo3Exzkj6n5Og8N+b5vNxVYrxxuONzrjDfP4nkBtbS0++eQT/POf/0RCQgK6d++OsLAwhw2Ji4vDsGHDEBNjromsQ4IGhw415iEBEiABCxBg4MjAUUeG1A11E2i6uT7lE4zImIMWkXl2m15UEY/F2XeqFRvlNWfuHTd7Is/vybmayIfjjc54wzy+JyAHjU6dOhVff/21ocozMjIwbdo0JCYmGkrvy0Q0OHxJm3WRAAmQgBcJMHBk4KgjJ+qGugkU3fRMXonbMmcjNSrHbpOLK+PwYfYd+DhnOMqr7R+KR4PDfm+bzcVWK8cbjjc64w3z+JaArN6YNWsWFixYgJCQEFxyySVo2bKl00ZwBYdv+4i1kQAJkECjIMDAkYGjjtCpG+rG6rq5KukL3J45Gy1jDtptaklVDJbm3Ial2SNwqsr58mizJ/L8npyriXw43uiMN57kkQMzd+3ahY0bN6KsrAx3332327eCSBlz585V5Th6ZBvHQw89hPj4eE+aa4m8RUVFePzxx7F3714888wzuOqqqyzRLt1GcAWHLjnmIwESIAE/E2DgyMBRR4LUDXVjVd30SFqL2zNmoVXsXrtNPFUdhWXZw7Ek+w4UV8Uaeg0aHPYxmc3FVivHG443hj5UDxOJIbF9+3a1vUJuAqmurlYltm7dGmPHjnXb4BBjZPbs2aqsxmBwyPaUiRMnqu0mzz33nCXP1XBHIjQ43KHFtCRAAiRgIQIMHBk46siRuqFurKabS5t+jdtbzUK72J12m1ZWHYHlOUOxOPsuFFc2cav5Zk/k+T057w7y4Xjj1germXj+/PmQW0DkiY2NVdecHjx4UNvgOHHiBKZPn66MkgcffBBJSUmaLQuMbCUlJXj66aeVETR58mS3DSGrvSUNDqv1CNtDAiRAAgYJMHBk4GhQKmcko26oG6vo5qLEb3FHq1k4L2673SaV10Tg05xbsOjQKBRV6i0Dp8Fhv7fN5mKrleMNxxud8cbdPIsXL4acIyFbK5KTk7F161bMmzdP2+DIz8/HjBkz1HkUDWUbijOmwu4///kP1q5dqw4abdGihbtdYKn0NDgs1R1sDAmQAAkYJ8DAkYGjcbX8lpK6oW78rZuuCd/jptRFkC0pjp5lOUOxKGsUjlU002luXR6zJ/L8npx3D/lwvPHoA9bMvGXLFo8MDln98frrryMlJUVri4tms/2a7ejRo3jqqafQpUsX3H///QgPD/drezypnAaHJ/SYlwRIgAT8SICBIwNHHflRN9SNv3RzebO1GJ4xD+3jdjhswsrcgXgv6x4UlDfXaeY5eWhw2MdoNhdbrRxvON545UN2sxBPDY4dO3aoQ0bPP/98jB49Wq3kaMiPbMl5/vnnsWfPHhQWFkIOUJWtPs4eWeUhhogVD1mlwdGQ1cp3IwESaNAEGDgycNQROHVD3fhaN3Ld69CWbyEzxvGBfaty++O9rDE4Wu7dpdFmT+T5PTlXE/lwvNEZbzzN46nBYcuflpamJvr79u2DHGQaFhamVjjceOON6kDOhvLYDhnNysoy/EoZGRmYNm2aJQT/aHoAACAASURBVDnQ4DDcjUxIAiRAAtYiwMCRgaOOIqkb6sZXuumbuhRDW85Di8g8h1WuPtwX72aNRV5pmk6zXOahwWEfkdlcbLVyvOF44/IjNSGBpwbHqlWrsHLlSocti4mJwZgxY5CZmWlC631fZEVFhTq3pLy83HDlERER6Ny5syW3stDgMNyNTEgCJEAC1iLAwJGBo44iqRvqxkzdRIaUoV/qYgxMexeJEcccViVbURYdGonDZak6zTGcx+yJPL8n511BPhxvDH+sXkzoqcHx/fffY/ny5ZAVHLfccou6RUUO4szOzlZne8iKh5YtW+K+++5DVFSUF1vOorxBgAaHNyiyDBIgARLwAwEGjgwcdWRH3VA3ZugmNqwIN6e+j/7pCxEXWmy3itKqSKzIG4yPsm9HYUVTnWa4nYcGh31kZnOx1crxhuON2x+tFzJ4anA4a4LtAFJZ9XDPPfegY8eOXmixb4qoqalBTk4OCgoKcOGFFyIoKMirFcsZHqGhoZDtK8HBwV4t253CaHC4Q4tpSYAESMBCBBg4MnDUkSN1Q914UzdNwwtwS8u30TdlCSJD7C9vLq6Mw8e5I7AseziKq5wfXKfTNmd5zJ7I83ty3mPkw/HG29+0kfLMNDiqq6vx5ptvYvv27bjpppvQu3dvI02yRBppu1wHu3TpUkyYMAH9+/f3ihEhxskXX3yBv//97xg4cCDGjx/v14NZaXBYQm5sBAmQAAm4T4CBIwNH91UDUDfUjTd00yIyF8My3sQNKcscFidXvC7Jvh0rcm9BWXWkTrUe56HBYR+h2VxstXK84Xjj8UesUYCZBoc0Z/78+fjpp5/Qt29f9OnTR6OF/stSUlKCf/7zn5BzRnr27KnOEklPT9du0OHDhzFr1iz897//Rb9+/ZRxEhnpn/He9hI0OLS7kxlJgARIwL8EGDgycNRRIHVD3Xiim1Yxe9RVr1c3/8JhMXJg6OLsuyDnbPj7MXsiz+/JeQ+TD8cbf4wBnhgccs7GggUL1FWpd9111zlnbATyCg5bX8j2mrffflv9J2eLyGGhd9xxh9q2YsScKCsrw+bNm7FkyRJ8++23qth7770XQ4cOVVtU/P3Q4PB3D7B+EiABEtAkwMCRgaOOdKgb6kZHNxP+uRHDM+bi0qYbHGY/UNwWC7NHYu0R6/xGkwaH/e4ym4utVo43HG90xhtP83hicBQXF2PGjBkoLCxUk/Y2bdqc0Zz8/HzMnDkTJ0+eDLgzOM7meujQIUydOlWZFbZHDlTt0KEDUlPPPQB67969kDzCwPaIKTJp0iR16KpVHhocVukJtoMESIAE3CTAwJGBo5uSUcmpG+rGHd1UHf8a5VmzUH3iB4fZfinqhA8O3Y3vCq5wp2ifpDV7Is/vyXk3kg/HG5986GdVYsTgkCtR16xZg6ZNm6Jbt251Z0bIioZly5bhyy+/VLeojBo1Cs2aNVM1yMqF999/H1J+69atMXbsWEMrHvzBwGid8r67d+/G4sWLsXr1akNXxcoVsT169FCrPtq3b+/1w0qNtt1ROhocnhJkfhIgARLwEwEGjgwcdaRH3VA3RnRTlb8KZVlzUFO8w2Hyn45fioWHRmFLYTcjRfolDQ0O+9jN5mKrleMNxxt/fPhGDA45FPPTTz9VBoWs1MjMzKxramlpqboOVib+ctNIXFyc+lNWd8gWlZiYGHV2Rf08/nhPb9cph4UeOXIE+/btw86dO9X72p7Y2Ficd955akVLcnKyVw4n9Xb7beXR4DCLLMslARIgAZMJMHBk4KgjMeqGunGmm8rDS1CeNRc1pQccJvs6/xp8kHU39hafpyNBn+YxeyLP78l5d5IPxxuffvC/VmbE4JDrXufMmQOZuI8bN06duVH/qaysxKZNm9QqD7lWVVY6iNHRpUsX9OrVC/Hx8f54NdZpgAANDgOQmIQESIAErEiAgSMDRx1dUjfUzTkEaspRkbcY5YfmobY8z6Gsvjh8ExYdGonsU7/9plNHg77MQ4PDPm2zudhq5XjD8caX3zvr0iMgKzfE0JGtJw3hocHREHqR70ACJNAoCTBwZOCoI3zqhrqpI1BdjPKc91CRPR+1lYX2wQSFIzxlMO75aASOlrfQkZxf85g9kef35Lx7yYfjjV8HAFZuiMDx48fx6KOPIjExUd2EcvHFFwf02SI0OAx1OxORAAmQgPUIMHBk4KijSuqGuqmtPK5MDTE3UF1iH0hIDCLSRiA8fSSCwhJ5OK2Dj43fEw0OjsM6BJjHSgTE4Jg4cSKysrJUs0JCQtC9e3cMGjRIHcAaFhZmpea6bAsNDpeImIAESIAErEmAgTUnqjrKpG4ar25qyw+j/NBcVOR9BNSU2wURFJaA8LQ7EZF+GxASW5eGumm8utEZZ2x5qBvqxhP9MK9vCMj5IkePHsVXX32lDl6V62Bl24o8thtTxOzo3LkzQkNDfdMoD2qhweEBPGYlARIgAX8SYODIwFFHf9RN49NNTel+lGfNQeXhjx1KJiiiBSJajkJ4yhAgOPKcdNRN49ONzvhydh7qhrrxho5Yhm8JFBYW4rvvvlPX5f7888/q5hib2XHdddeplR1yPaxVzQ4aHL7VC2sjARIgAa8RYODIwFFHTNRN49GNXPFaljULVflfOJRKcFQmIjLuQViLW5zKibppPLrRGVcc5aFuqBtv6oll+Z6AHD4qJsdnn32GtWvXoqTk9LZGuSr3+uuvx+DBg5GRkWGpa2NpcPheJ6yRBEiABLxCgIEjA0cdIVE3DV831Se+R/nB2agq3ODY2Ig5HxGZYxCWdIMhGVE3DV83hoTgZiLqhrpxUzJMbjECVVVVasvKJ598gs8//7zO4KjfzDZt2qgzPH73u99ZovU0OCzRDWwECZAACbhPgIEjA0f3VQMeFukAWkP4nqqOrUX5wVmoPrnFoTRCmnRTxkZo4lVuyach8HHrhQ0mJhfnoMiH/04Z/JSYzEIExNTYvXs3li5desaqjeDgYFxwwQUYNmwYLr30UuzatQsLFy7Ehg0b1EGkU6ZMUYeT+vuhweHvHmD9JEACJKBJgIEjA0cd6VA3DU83lUc/RXnWXNSU7HIoidDEKxHRajxC4rroyIbGWAM2xrQEYTATx5uGN94Y7HomCzACjkwNeY20tDR1fWyvXr2QkJBwxpvJAaXr1q3D888/r25cmTx5st+vmKXBEWDiY3NJgARIwEaAgSMDR52vgbppOLrpm7oUD3VegJqyQw6lIFtQIjLHITimg45c6vJQNw1HN/Imnz8Z45EejGambqgbo1phOv8RkENFJ02ahP3799c1olmzZujbty/69++P1NRUBAUFOWyg7ZpZSTBt2jQkJib672UA0ODwK35WTgIkQAL6BBg4MnDUUQ91E9i6iQwpw42pH2FQ+jtoGl7g2NhoMQgRmWMRHJmhI5Nz8lA3ga2bs1tPg8P5Z2E2H35PXhmWWIiXCNgMiiNHjihTY8CAAWjXrp3hg0OLi4vx8ssvIzo6Go888ghXcHipX1gMCZAACTQ6AgyQOOHQET11E5i6iQ0txoD0D3Bz6vuIDTtp/yWCI9U1r3IrSlB4ko48HOahbgJTN4461OwJvK1e6oa68epAxMJMIVBWVoZ9+/ahQ4cOlr361Z0X5woOd2gxLQmQAAlYiAADRwaOOnKkbgJLNwnhxzA4fQH6pnyEqNAy+40PiUVE+m0IT78LQaHxOrJwmYe6CSzduOpQGhzOCZnNh9+TK4Xy5/4iIGbHli1bcOrUKfTs2bOuGbK6Y8eOHepwUVmpYeWHBoeVe4dtIwESIAEnBBggccKh84FQN4GhmxaRuRja8i3IORuOnsKKRLQ4byQi0kYAIeaeqUDdBIZujI4JZk/gbe2gbqgbo5pkOv8T2LRpE/76179CtqwMHDgQv//97+satWfPHjz66KNq+8mTTz6JLl30Dqz2xVvS4PAFZdZBAiRAAiYQYODIwFFHVtSNtXWTEb0fwzPexLXJqxx27+GyFHyUfQc+z+uPTx5vqiMDt/NQN9bWjbsdSoPDOTGz+fB7clexTG82gb179+Lxxx9X5oZcBTtq1ChcdtllddXK38+ePRsrVqyAHED60ksvISPDO2c8efvdaHB4myjLIwESIAEfEWCAxAmHjtSoG2vqpn3cDtyaMQeXNfvaYbceKsnEokMj8d8jN9WlMXsiZquIurGmbnTGAMlD3dDg0NGOr3Sj0zbm0ScgV72++uqr+PjjjzFhwgQMHjzY7q0pku7DDz/Ev/71LwwfPhzjx493eruKfos8y0mDwzN+zE0CJEACfiPACQcnHDrio26spZuuiRsxrOVb6JLwg8Pu3H3yfCw8NBob8q85J42vJhzUjbV0o/Pt189D3dDg0NGQr3Sj0zbm0SdQVFSkVm/U1NTgxRdfREJCgsPCSkpK8PTTT6ufP/fcc4iJMXd7pM5b0eDQocY8JEACJGABApxwcMKhI0Pqxhq66ZG0FsNavon2cb847MYthd2w8NBI/HT8t2XCZyf21YSDurGGbnS+eXt5qBsaHDpa8pVudNrGPPoEbNfEpqamYvLkyU6veZVDSJ999lnk5uZi2rRpSExM1K/YpJw0OEwCy2JJgARIwGwCnHBwwqGjMerGv7rplfypOjy0ZcxBh923seAKvJc1BrtPdnTZxb6acFA3/tWNSyG4mYC6ocHhpmRUcl/pRqdtzKNPwLaCIyIiwuWqDNsKjvLycrXao0mTJvoVm5QzIAwOuabmgw8+wPbt29Xymfj4eMgeIDnkRA47Edepa9eu+N///V+kpaWZhIrFkgAJkIC1CHDCwQmHjiKpG9/rJjy4HNe3WI7BLd9GcuRhh9325ZE++CBrNLJOtTbctb6acFA3vteNYRFoJKRuaHBoyIYGhw60AMhT/wyOJ554Ar169XJ4tsZXX32Fv/zlL+jXrx8efvhhnsGh07/iEr3wwgv4+uuv1UmttqUw3377LaZMmQJxj2yPLKt55ZVXkJKSolMV85AACZBAQBHghIMTDh3BUje+0010yCncmPohBqW/i4Tw4w67a0XuQCw+NBKHy1Ld7lJOVDlRdVs0PvxNPMcb3403OjpwN4+vxht328X0nhPYtWsX/vCHP0Dm3oMGDVL/ydw6LCwMlZWVakvKkiVL1H9y7obcotKhQwfPKzahBMuv4FiwYAFef/11tGnTRl1Xc8UVVyjIf/rTn9SKjkceeQQXX3wx3nzzTSxfvhy333477rvvPhNQmVtkdXU1Dh48iI0bNyIrKwv33nuvWqni6JFVK7KCZdu2bZC9UEFBQWjevDl69+6Niy66CMHBwedkFW7r16+HOG8nTpxQq2Di4uLU6pe+ffs63G8lgl62bBn27dun2IeEhKiVMuLctWvXzq5zFwh1mdujLJ0EzCfAwJGBo47KqBvf6GZQ+nvqute4sCK7FZZWRWJl3i34MPsOFFboX/XqqwkHdeMb3eh80zp5qBsaY1bWjU7bmMczAjIvXL16tVpMICaHo0fMjYkTJ+K6666z5OoNabelDQ7bISZ79uxRKzMyMzMV619++QWPPfYYLr/8cvzxj39EaGgoCgsL1fYV2QckB59ERUV51ss+yC2mxv79+7Fu3Trs3LlTmQfyyMm1Dz30kEODQ4yQOXPmKPGJ2RAbG6vyylYeMTouueQSDBs2TP3M9pSWlmLevHnYvXu3SiPiFBPk5MmTyuhITk7GmDFj1L3G9Z8ff/wR77//vipfHLzo6Gi1asZmqtx4443nLGMKhLp80L2sggRMJ8AJByccOiKjbszVTc/klbir9WtoHmF/K0pxZRyW5QzDx7nDUVzp+d5lTlQ5UdUZB6gb6sbKutFpG/N4h0B2drY6GuLzzz8/w+iQueP111+vrodNT0/3TmUmlWJpg8PRia6yckGWxcgqjp49eyo0gXCi69l9uGrVKqxcuVL9tRzqIsuAxLwQk8aRwSFGwxtvvKEMkS5dumDEiBFq5YWYFDt27MC7776rDIi7774bHTv+djiZmChLly5V5sno0aPrhCmM58+fr+rt0aMHhgwZUufGifkxc+ZMHD16VHG+4YYblMkhVwht2LBBlSd1y4qZ+mefWL0uk74lFksCPifAiaq5E1VfdygnHIE94bgo8VuMav1vtI3dbfdFjlU0w5JDt2FF3mCUVUd6TV7UTWDrxmtCcLMg6oa6cVMyKrmvdKPTNubxPgGZX8svruWX6TIHDJQn4AwOWfXw8ssv45tvvlF/tm/fPmANjjVr1kBcsiuvvFKtTjl06JDajiOmgSODQ4wISSOGyP3334+kpKQ6rYnJIVtJvvzyS7VN5Y477lBmhYhTDmM9cOCAMkQuvfTSM/QpqzpkRYg4cxMmTKi7+3jz5s3K/BCXTkyM+qtipB9kRYhskZHtLX369KnrB6vXFSgfJ9tJAq4I0OCgweFKI/Z+Tt14VzdtY3dhdOt/oWvi93YLlhUbbx+4F5/kDtHpLpd5fDXhoG68qxuXHWtyAuqGBoeOxHylG522MQ8J2AhY2uCQiflzzz2nVivYtqjk5eXh0UcfVasc6l9NI+dETJo0CW3btsXTTz/t9P5eq3a/zbxwZnDI6gg53OWCCy5QKzHqb0OR95JVHHPnzlUHrY4fP15tKRFmshJDtqQ8+OCDZ5gikqe4uBgzZsxQt9GMGzdOnashz8KFC5WRdM0112DgwIHnYLPXlkCoy6r9z3aRgLsEOOHghMNdzUh66sY7umkRmYe7Ws3ENcmf2y2wvDoSS7OHq8NDT1VH63SVoTy+mnBQN97RjaFO9UEi6oYGh47MfKUbnbYxDwkEhMEhjZTtKGJuyCoCOVti69at6hwJOYRTVijIdgmZVL/66qvqgE5Z+TB06NCA7GEjBodsC1m7dq1D00FWgbz22mtqhYdtFYicYTJr1ix1zobN9KgPSLa0yKoLOURUDnKVrS+yQkMObpWDXGXVx2WXXXYO059//lmladWqFcaOHatMJavXFZDCYKNJwAEBTjg44dD5OKgbz3QTF3YCt2a8gZvTP3CIf2XuzVhw8F6PDg812re+mnBQN57pxmh/+ioddUODQ0drvtKNTtuYx3MCMo+T1ftyFEH9m0rtlVz/dlPPa/ZuCZZewSGvKgdpylYUmdTbHllh8Pzzz6tbQ6QjZEVHUVEROnfujD//+c9Obx/xLj7vlmbE4BDR/fTTT2dsC6nfCrkdZfr06WpbiphAsvVly5YtajtJ69at64yIs1t+drm2bS1yCKrN9Dg7j732Wr0u7/YYSyMB/xLghIMTDh0FUjd6uokILsPA9PcxpOV8RIeeslvINwVX4c19E5BTmqHTNVp5fDXhoG70dKPVqT7IRN3Q4NCRma90o9M25vGMwLfffospU6a4NDZstdDg8Iw3KioqlJMkk2cxNW666Sa1RUUeMTjkJpXu3burcyISExM9rM1/2WlwmG+m+K93WTMJeJ8AJxyccOioirpxXzd9U5fitszZaBpeYDfzzpMXYNaeR7DzZCedLvEoj68mHNSN+7rxqGNNzkzd0ODQkZivdKPTNubRJyCXWLzwwguQ8yFlTi3nPMbHxzstUI4+iIuLU0cgWO2x/AoOqwEzsz00OGhwmKmvQC37WHEtpi4vx7bsahSVWvMtmkQBv0sPwcT+EWgWG+SzRnLCwQmHjtioG+O6ubzZWoxsPRMtow/azXToVCbe2n8/vim4RqcrvJLHVxMO6sa4brzSsSYXQt3Q4NCRmK90o9M25tEnYLu5tKqqClOnTkWLFi30C7NAThocFugEWxNocNDgsJAcLdGUguJaTJhTivyTtZZoj6tGJMUF4bV7oyGGhy8eTjg44dDRGXXjWjfnxW3DuHb/wHlx2+0mlitf3z04Fitzzz2AW6dPPMnjqwkHdeNaN570o6/zUjc0OHQ05yvd6LSNefQJ2AyO1NRUTJ48OSAv66j/9pY1OMRBkgMuN23apG75kPt3L774YnV7SGhoqH4PWjgnDQ5rGRzff2//yj8LS6jBNW3B5jT8kHt6O1qgPJekncBtXXJ90tw/rOjok3q8XclLN+7wdpFnlEcuzvGSj30+wiUtKguj28zA5c3W2U10qioaiw/dhaXZI1BeE2mqjo0Wbvb3ZGsHdeNYN0b7ykrpqBvnvWE2H35PjvnLpRJ8fEvAtkVFLu6of0upb1vhvdosaXDITSByPeyuXbvOedOOHTvimWeeUdegNrTHiMFhu0Xl8ssvx7Bhw85B4OwWFTmfRK6JFbOo/uPqFpVBgwbh6quvPqcuZ7eoWLUudzRDg8MdWuak/cvqDjhZHmJO4SaVGhdRjWeuO3fsMqM6BkiccOjoiro5l1ooirBrz2r0Tf3YIdKPs4fjvay7cbLS+b5knT7xJI/ZEzEaHM57h98T+eh8v9QNDQ4d3ZiZR867lMs65GzLnj17mlmV6WVbzuAoKCjAU089pcwNueq0W7duSEtLQ05ODn744Qd1suuFF16oOkAONmlIjxGDY926dViyZIlayTJ69GiEhJw5+duxYwfmzp2rDCDblbDixs2cOVMdAiMGR1JS0hnYZIXMjBkzIMuTxo0bB7mlRp6FCxfim2++cXglrb22BEJdDUkzDf1duCTaeQ+Tj30+5ELdGB4bq0tQnjUX5dlvAzVldrOtPXI95h+4H4fLrPmLFV8tGed3xfHG8HdVLyF1Q93o6IZ5fE9AbiR9//338dFHH+F//ud/cOmllzptBA8ZdaOPli9frg43ERPjiSeeQHJycl1umTz/6U9/wr59+9T+IHurCtyoynJJjRgctjTh4eHqhFu5Vcb21NbWQlZ4iPEgJ+DKCo+goCB1Zezs2bNx4MAB9Xfys/rPzp07lSmSkJCABx54oO6Gms2bN6u7kMVgkitnY2Ji6rJVV1fjjTfegBgqN998M6699lr1s0Coy3IdzwY5JMDAiBNVnc+DuqFujOimIvttlB+chdqqQrvJt57oijl7H8be4g5GivNbGhocztGbzYfjDccbnY+futGhxjxmEbCdwZGVlWW4Cl4TaxCVTI5la4pMrGX/T6dO51639uOPP+Lxxx/HgAEDlLvUkB4jBofskRJjQUwJWcVx2223ITo6GmJuiNnw7rvvQtKMGTMG7du3r8MjpoeYH3K97siRI9GqVSv1MxG0mBhSt5gUwlVMEXlOnjypVn4cPXoUPXr0UEZGWFgYampq1LW9Up6YHmcbLVavqyFppqG/CwMABo46GqduqBtnBCqPfoqyfdNRW55jN9ne4vaYt/8B/Hj8zF8G6GjRF3nMnsDb3oHflf3eJBeONzrfOXWjQ415zCJAg8Mssr9OtidOnAg5v0GMjvorBmzVHj58GJMmTYK4Rg3hlNf6OI0YHJJeGMiKDBGjbFGRMzXE1Dh16pQyJ2TfVL9+/eqMCskjPxfzQ8wjSSNsZWmRmBhijgjPsWPHnsN8z549ylAR80nMDTFTZJuQ/H+pe/DgwZDzQOo/gVCXiTJm0V4kwACAgaOOnKgb6sYegeoT36N0zyuoKdlpF5BsQVlw4F6sOdJXR3Z+y0ODwzl6s/lwvOF4o/PxUzc61JiHBIwRsNQZHEauqDGSxtirWy+VUYNDWi4cVqxYgW3btimzQUwL2a7Su3dvXHTRRcq8OPsR42H9+vX46quvcOLECWVsyDkmXbt2Rd++fR1eCZSbm4tly5aprUFShhgbsm1FTBQ5r8O24uNsk8PqdVlPAWzR2QQYADBw1PkqqBvqpj6BmlO7UbZnGqoKN9gFExQaj4jMcej3xmAdufk9j9kTeNsL8ruy39XkwvFGZxCgbnSoMQ8JGCNAg8MYJ6YiARLwAwEGAAwcdWRH3VA3QqC2PA9l+6ej8shy+0CCIxCRficiMu4BQmJB3VA3HG90CFA3OtQ43uhQYx5fEKiqqsL27duxadMmyEUU6enp6ggDWckvj9zYKWdkynmQVn1ocFi1Z9guEiABTjhcaIABkn1A5NK4Jxy1VUUoP/ga5BBRR09Yi1sQ2eYhBIU1q0tC3TRu3ej+k0vdUDc62qFudKgxj9kEtmzZgr/+9a84cuRIXVVyOYXtWAi55VRuO5XjEOQMxtDQULObpFU+DQ4tbMxEAiTgCwIMABg46uiMummkuqkpV9e9yrWvqC62CyG06bWIbPt7BEedPmi7/kPdNFLd6Awy9fJQN9SNjoSoGx1qzGMmgb1796qLPAoKCtCxY0f13xdffKH+tBkcFRUV+Ne//qWOLrDyjaaWNDjkEEu5tcOeKyTnTaxZs0YdhmkvjZwpIVeh2jug1ExRsGwSIAHvE2AAwMBRR1XUTePTTeXhj1C2fwZqK47affmQuM6IbPcoQuK6OIRD3TQ+3eiMLzTG3KPG78o+L3JxT0dMbS4BOZfx1Vdfxccff4wHHngAQ4YMUec1yuUfqampZ1zsIWczyoUfYnw88cQTdVtXzG2he6Vb0uBw5w7es1/Xynfyutc1TE0CJMAAgBMOna+Aumk8uqk69iXK9v3/qDm11+5Ly0qNyDb/g9BmvVxKibppPLpxKQY3ElA31I0bcqlLSt3oUGMeswgUFRWp1RvyvPjii2jSpIm60MKewSGLDZ599lm1jWXq1KlISEgwq1na5VrK4CgpKcHChQvV1aW6D1dw6JJjPhKwHgEGAAwcdVRJ3TR83VQXb0PZnldQXfST3ZcNCk9CROZ4hKcOMywh6qbh68awGNxISN1QN27IhQaHDizmMZ2APTPDlcEhKzmmTZuGxMRE09vnbgWWMjjcbTzTkwAJNGwCDBwZOOoonLppuLqpKTuEsn3/QFX+F/ZfMiQaES3vRkTLkUBwpFvyoW4arm7cEoKbiakb6sZNyajk1I0ONeYxi4AsMnj66adV8c8995w66sGRwXH48GH84Q9/QNOmTevSmtUu3XJpcOiSYz4SIAHTCTAAYOCoIzLqpuHpqQdKRAAAIABJREFUJj6sEG8PeQMVuQsdvlx42m2IaDUeQaF6y2Wpm4anG3mjz5+M0RlGDOehbqgbw2Kpl5C60aHGPGYRkDM4/vOf/+CDDz5Q52r06tULhYWF52xRkStkZ86ciUWLFuHWW2/F+PHjERQUZFaztMsNKIND9vyUlpaqe3d5iKh2nzMjCQQMAQYADBx1xErdNBzdRIaUYXD6fNzS8h1EhpTbfbGw5n3VORtBEWk6cqnLQ900HN3UfxMaHPb71Wwutlr5XdnnTy4eDdfMbAKBvLw8PProo+psjUGDBuHaa6/Fyy+/jPT0dPzv//4v9u/fj7feegs///wzkpOT8dJLL0HOvrTiY2mDIz8/H0uXLsWqVasg0M9+UlJS0KdPHwwcOBBJSUlW5Ms2kQAJeECAAQAnHDryoW4ahm76py3CrRlzER9eaPeFQuIvRlS7RxEcc76OTM7JQ900DN2c/RZmT+SpG+pGZwCibnSoMY/ZBH755RdMmTJFmRyOHjmAVLazXHLJJWY3R7t8SxocsvxFlr68/vrrqK6udvlyISEhuPfeezF06FC7V8u6LIAJSIAELEmAAQADRx1hUjeBrZurkr7AXa3/g9SoHLsvEhzTAZFtHkFo4hU68nCYh7oJbN04aj0NDvtkzOZiq5XflX3+5OLV4ZuFeZHAqVOn1FaVFStWnLHAQHZP9O3bF7fffrvlFxZYzuCQPUDvvPMOZs+erbqqc+fOGDx4MDp16nSGeSEmyLZt2/Dhhx9i69atKu3w4cOV0SGGBx8SIIHAJ8AAgBMOHRVTN4Gpm87xP+LuNtPRPu4Xuy8QFJGCyNYTEJY8QEcWLvNQN4GpG1cda/ZEnrqhblxp0N7PqRsdasxDAsYIWM7gENPCdg+v/HnFFVc4PbxEDJGNGzfihRdeQHl5ufqza9euxt6eqUiABCxNgAEAA0cdgVI3gaWbVjF7Mbr1DFzc9Bu7DS+ujMMHh0bj4dFjdeRgOA91E1i6MdqxNDjskzKbi61Wflf2+ZOL0S+Y6UjAfQKWMjjErHj11VexZMkSTJgwQW05MXoyqyyjeeWVV3DzzTfj4YcfNpzPfWTMQQIk4CsCDAA44dDRGnUTGLppHnEYt7eahd4tPrXb4PKaCCzLHoqFh0bjVFUMb8Nw0K2cqDrXu9l8ON4Exnjj7r8l1I1/jTF3+4vpPSNguxL2oosuwu9//3unhdm7Utaz2r2f21IGhw1Ybm6uMitatmxp+I3lTt5JkyahefPmlr2T1/DLMCEJkIAiwMCRgaPOp0DdWFs3saEnMSxjHvqnLkJ4SIXdxq7K64cFB+7DsYrfDhDnhMO/Ew5+V/b5k4u1xxudf0MkD8cb/443uv3GfHoEdAwOyTNt2jQkJibqVWpiLksZHDa48r7uArOZI1aGbWI/smgSaJAEGDgycNQRNnVjTd2EB5djQNoiDMmYh7jQYruN3FhwBd7cPwGHTrU65+eccPh3wsHvigYHx2MdAtSN96ixJG8SkLnzwoULcfLkSZSVlWHNmjXq8FBXt6PIcRI7duzAhRdeaNlFBQ3G4LCZI3LA6NSpU5GQkOBNDbAsEiABPxBgQG3NiaqnUuBEtfFNVHu3+ERtR2keYf/qud0nz8fsvQ9je1EXh/KibhqfbjwdayQ/dUPd6OiIuvGvbnT6jHncI2CbO2dlZbmXEVAXejz22GO44YYb3M7riwyWMjgqKyvVIaHr16/Hiy++CNkHZPSRm1TkUNLu3bvjiSeeQFhYmNGsTEcCJGBRAjQ4aHDoSJO6sY5uLmn6NUa1molWsXvtNiqntCXm778f6/N7uuxqTjj8O+Hgd2WfP7lYZ7xxOYi4kYDjjX/HGze6ikk1Ceiu4EhLS1OXgKSkpGjWbH42Sxkc8rrLly9XKzAEnBgVcueuq0c6SIyRr7/+Wp3D0b9/f1dZ+HMSIIEAIMDAkYGjjkypG//rpn3cDoxt+youaHL6Gvezn+PlTfFu1hisyL3FcBdzwuHfCQe/Kxochj/WegmpG+pGRzfM41sC7pzB4duW6dVmOYPjxIkTePLJJ9Xeng4dOqgbUTp27Ijg4OBz3rCmpgY7d+7Ev/71L/z8888q3V//+lfEx8fr0WAuEiABSxFgYOT/iaoZguBEteFOVFOicjCy1b9xVfPVdl/yVHUUlmTfgY8O3Y6y6ki35EXdNFzduCUENxNTN9SNm5JRyakb/+pGp8+YR5+AzL+ff/55NZceO9bcK9n1W2k8p+UMDmn6vn37MGXKFBw6dEi9iZyn0bp1a7Rt27buzfbu3Yv9+/ejsLBQ/Z3cuCJ52rRpY/ztmZIESMDSBGhw0ODQESh143vdxIcV4rbMOeiXtthh5ctzhuC9g2NwolLvjCxOOPw74eB3ZZ8/ufh+vNH5d8HdPBxv/DveuNtfTE8C9QlY0uCQBp46dQrz58/H4sWLUV5e7rDX5JCT4cOHY+TIkYiOjmbvkgAJNCACDBwZOOrImbrxnW4iQ8rQM3kFxrSZjoiQMrsVrzvaG2/tfwCHyzzbr8sJh38nHPyuaHBwPNYhQN14jxpL8gWBqqoqFBcXo7a21m51OTk5yM/Px549ezBs2DBL7pywrMFhIyoHj8o2lM2bN+PYsWN1oJs2baqupznvvPN4oKgv1M46SMAPBBhQ+26i6svu5UQ18CeqyZF5GJD2Pq5vsRwxoSV2X2jria6Ys/dh7C3u4BV5UTeBrxuvCMHNQqgb6sZNyajk1I1/daPTZ/Xnjrt27cLGjRvV9ad33303IiPd2xLpSf2BmlcMDbnoY9q0aZAzOVw9GRkZKm1iYqKrpD7/ueUNDp8TYYUkQAKWIUCDgwaHjhipG/N0c2HCJvRP+wCXN1vnsJKDJa3x5v4H8f2xK3S6z2EeTjj8O+Hgd2WfP7mYN954dQBxszCON/4db9zsLsgvxLdv364unJAjDKqrq1URcsSBnClBg8M10Z9++kld8CE7J+SSjyZNmuDIkSOIi4tDbGysKuDo0aPq53J8xHXXXafYGrkQxHXt3k1Bg8O7PFkaCZCAFwkwcGTgqCMn6sb7urkh5WMMSP3A4XWvKvApb4EF+8fhv0du0uk2l3k44fDvhIPfFQ0Olx+pnQTUDXWjoxt388ixBjJBl0cm47LS/+DBgzQ4DIIUQ+jll1/G559/jgceeABDhgyBHDw6ceJEDBo0CEOHDlUl5eXl4U9/+pP633IoafPmzQ3W4NtkNDh8y5u1kQAJuEGAgZH3J6pu4DctKSeqgTFRTQwvwIC0D9A3ZSniwooc6mHvyQ74OGeEacaGrWLqJjB0Y9rAoVkwdUPd6EiHuvGvbtztMzmzUbZYXHXVVUhOTsbWrVsxb948GhwGQcqlHZMmTVKrNp577jm1KsN2dWx9g0OK+/HHH/H4448rE2T8+PEICgoyWIvvklnK4LBdUXP48GFtAi1atMBTTz1lyQNPtF+KGUmgkRKgwUGDQ0f61I1nujk/7mfcnP4+rm7+hdOCvs6/Bh9n34ZtRRfqdJPbeTjh8O+Eg9+Vff7k4tl44/ZA4KMMHG/8O9542s1btmyhweEGRJuZkZqaismTJ6stPba/69Onj7rMw/YUFRUpg0OeF198UZkiVnssZXDYQGZlZWlzsvKBJ9ovxYwk0EgJMHBk4KgjfepGTzc9k1fi5rQP0D5uh8MCSqpisCrvZizLGa62pPjy4YTDvxMOflc0OHS+d+qGutHRjad5aHC4R9BmWsj2nmeffRZRUVEoKSnB008/DVk88Nhjj0FuLpXH9vcyb+chowY4V1RUqCVFzq6FdVVMREQEOnfujPDwcFdJ+XMSIAGLE2BgpDdRtXi38nR6Bx1k9gTeVm3976pJ2AnclPohbkz9EE3DCxxKJ6e0JT7OHoEvDvdDeY1/TqM3mw/HG443OmMndUPdUDc6BMzNQ4PDPb6yvefVV1/FihUr8Mwzz+CKK65QW37k7zZs2ICXXnoJsohAnm3btqkVHO3atavbzuJebeanttQKDvNflzWQAAkEEgEGjgwcdfRK3bjWTauYPRiU/h56t/jEaeKfjl+KpTkjvH4jik6/0uCwT81sLvaMMZ3+81ces/lwvHE93vir7z2pl7rx73jjSd9JXhoc7hO0GRdVVVUYNmwYxo0bV3feRkpKCkaMGIGCggIsWbJEbV+RbStjxoxxvyIf5KDB4QPIrIIESECPAANHBo46yqFuHFOryv8c3214C53iNztMVF4TgdWH+2Jpzm3IPpWp0wWm5OGEw78TDn5X9vmTC/+d0hnwqBsdasbz0OAwzsqWUlZsiHkxffp09O/fH7///e8hZsdrr72GRYsWoaampq7Qjh07YsqUKbxFxX3MzEECJNDYCTAAYOCo8w1QN2dRqy5GRe4ilOe8i9ryPIdI88ub45PcoViZewuKq07feW+lhwYHDQ4dPVI31A11o0PAv7rxtMU0OPQJylWwJ0+eRIcOHVQhYmz88MMPWL16NeQikGuvvRa9e/dGdHS0fiUm5+QKDpMBs3gSIAF9Apyo0uDQUQ91c5paTelBVGS/hYrDy4CaMocofynqhI9zbsW6o711cPssDyeq/p1w8Luyz59c+O+UziBI3ehQM56HBodxVg0xJQ2OhtirfCcSaCAEGAAwcNSRcmPXTdWxdajIXoCqwg1O8a09cj0+zL4Te4tP/5bG6g8NDhocOhqlbqgb6kaHgH9142mLaXB4StBx/urqauzYsUNdCmLViz1ocJjX/yyZBEjAQwKNfaLqCh/52CfUKLnUlKIib4kyNmrKHF+1HhQaj/f3DsTy3GE4XtHMlcQs9XNOVP074WiU35WBL4BcaMQbkMk5SagbHWrG89DgMM7K3ZRlZWXqKtnc3FxeE+suPKYnARIgAQYADBx1voLGpJva8lyUZ7+NiryPgOoSh7iCo9shIv0OhKUMQWPi445+yIXjjTt6saWlbqgb6kaHgLl5aHCYx5cGh3lsWTIJkEAjIMDAkYGjjswbg26qCzcqY6Pq2JdOEYU2vQbh6XcgNOHyunSNgQ91o0OA440ONX5P1A11o0PA3Dw0OMzjS4PDPLYsmQRIoBEQYODIwFFH5g1ZN5V5i1Ge/Q5qTu12jCY4CuEpgxCefieCI1uek64h89HRiy0PuXC80dEPdUPdUDc6BMzNQ4PDPL40OMxjy5JJgAQaAQEGjgwcdWTe0HRTW5GPipx31FWvtVUnHCIJikhDRPrtCE8ZDITEOEzX0PjoaMReHnLheKOjJeqGuqFudAiYm4cGh3l8aXCYx5YlkwAJNAICDBwZOOrIvKHoprpoMypyFqDy6EqnGELiL0ZE+p0IbdbLEK6GwsfQy7qRiFw43rghl7qk1A11Q93oEGCeQCVAgyNQe47tJgESsAQBBo4MHHWEGOi6qTyyXN2GUl28zenrh7UYiIiWoxEc3dYtTIHOx62XdSMxuXC8cUMuNDgMwuJ3ZR8UuRgUEJNZjgANDst1CRtEAiQQSAQYAHDCoaPXQNRNk7ATeOe2j1GR8wFqKwscvnZQWDOEpw1HeOqtCApL0MHDW1QcUAtE3cirmH19rg0X+XCiqjPgUDfUjY5umMdcAjU1NTh58iTkT3ef8vJyvPLKK8jPz+c1se7CY3oSIAESYGBEg0PnKwgk3bSK2YNB6e+id4tPnb5qcGxHRKTdgbAWN+sgOSNPIPGp33CzJ/LkwvFG5+Oibqgb6kaHAPP4k8Dx48cxceJEZGVlaTcjIyODBoc2PWYkARJotAQYODJw1BF/IOjmyqQ1GJD2PjrFb3b6iqFJvRGRdidC4rvpoLCbJxD42Gs4DQ77EjCbi61W6sY+f3Lhv1M6gzN1o0ONebxFgAaHt0iyHBIgARJwkwADAAaObkpGJbeqbqJDS3BjyhL0S1uE5hGHHb9aSKy6CSUi/Q4ERaToIHCax6p8XL2o2RN5cuF440qD9n5O3VA31I0OAeYhAfMIBNXW1taaVzxLJgESIAF9AgwcGTjqqMdqukmNOoRb0t/BdckrERFS5vCVgqMyEZ52B8JTBgHBkTqvbiiP1fgYarQPzpogF443RrVYPx11Q91QNzoEmIcEzCNAg8M8tiyZBEjAQwIMHBk46kjIKrq5tOnXGJD6AS5qutHpa/x47DJ8nDscLz3QR+d13c5jFT7uNpwrOOwTM5uLrVbqxj5/cuG/U+6OZZKeutGhxjwkYIwADQ5jnJiKBEjADwQYADBw1JGdP3UTGVKG61ssU8ZGanS2w+aX10Rg9eG++Cj7DuSWtlTpOFF13ttm8/GnbnR0bstjNhcaHByHPdEnvysaY57oh3lJQIcADQ4dasxDAiTgEwIMjBhY6wjNH7pJjszDzWnvK3MjOvSUw2bnlzfHJ7lDsTL3FhRXxZ6RjhNVGhw6eqduqBvqRocAdaNDzVfjjU7bmIcEbARocFALJEACliXgj4mqN2D4KgAgH///ZuzChE0YkPYeujdb71Q6vxR1wsc5t2Ld0d4O01E3nHDojD/UDXVD3egQoG50qPlqvNFpG/OQAA0OaoAESMDyBDiBd95F5OMfgyM8uBw9kz9T17y2itnntJPWHrkeH2bfib3FHVx+b74KHKkb/+jGpQA0E1A3nKjqSIe6oW6srBudtjEPCdDgoAZIgAQsT4ATMRocOiI1SzeJ4QUYkPYB+qYsRVxYkcOmFVXEY2XeQCzPHYbjFc0MvwInHJxwGBZLvYTUDXVD3egQoG50qPlqvNFpG/OQAA0OaoAESMDyBMyaqJr94r4KAMjHfk96m4vchnJR4jcYkLbIqXRySlviw0N34rO8m7UkRt1wwqEjHOqGuqFudAhQNzrUfDXe6LSNeUiABgc1QAIkYHkC3p6o+uqFfRUAkI95BsfFTTfgqqT/okezNU4PDZUWbCy4Astyh+On45d5JDHqhhMOHQFRN9QNdaNDgLrRoear8UanbczjGwK1tbUoKSlBZGQkQkNDfVOpm7XwkFE3gTE5CZCA7whwAu+cNfl41+Do1vQbXNnsC1yetBZxocVO4ZdWReKLI/2xJPt2HClL8cpH4avAkbrxrm680vkeFELdcKKqIx/qhrqxsm502sY8viGwatUq/O1vf8Mll1yCZ555BjExMb6p2I1aaHC4AYtJSYAEfEuAEzEaHDqKc0c33RK/VaZGj6S1iA076bK6w6UpWJ47HKvybsap6miX6d1JwAkHJxzu6MWWlrqhbqgbHQLUjQ41X403Om1jHt8QWLRoEaZPn47WrVtj6tSpSEhI8E3FbtRCg8MNWExKAiTgWwLuTFR92zL/Bka22snHfj+44nKRmBpq+8lap4eF2ko/VtEMG/Kvxfr83vj5RFfTpOarwNEVH9Ne0MOCzeZDLjRUdSRK3VA31I0OAeYJVAKnTp3C2rVr0b59e7Rr186Sr0GDw5LdwkaRAAkIAQaODBx1vgR7uumauBFXNvsvrkj60lKmRv33M3sCT2OM35PO90TdUDfUjScE9Ix479fonRJ99e+Ud1rLUhorARocjbXn+d4kEAAEaHAwsNaRqU03FyZ+d9rUaPYlmoSfcFmUr1ZqOGqIrwJHfleccLj8GOwkoG6oG+pGhwB14z1qLIkEjBGgwWGME1ORAAn4gQADahoc7squuvBbLF65HJcnfYn4MNemxvHypthQ0BNfmbz9xMh70OBwTslsPhxvON4Y+U7PTkPdUDfUjQ4B5iEB8wjQ4DCPLUsmARLwkAADRwaORiRUXbgRlfmfoTL/C9RWHneZxUqmRv3Gmj2Bt9XF78q+RMiF443LwcNOAuqGuqFudAgwj5UIHD9+HBMnTkRWVpZbzQoODkbbtm0xevRoXHHFFZD/b4WHBocVeoFtIAESsEuAgSMDR0cEqk9sROXRVajM/zygTQ0aHMYHP7MNII43HG+Mq/G3lNQNdUPd6BBgHisR0DU4bO8gxsbQoUNx3333ITQ01O+vRoPD713ABpAACTgiwMCRgWN9AtUnvqtnahxz+eHYVmqsz++FrScucpne3wnMnsDb3o/flf2eJheONzpjAHVD3VA3OgSYx2oESkpK8MILLyA3NxePP/44kpKSzmlifn4+XnzxRcTFxeHRRx9FREQEvvzyS7z11lsoLi7G5MmTcfXVV/v91Whw+L0L2AASIAEaHHoaaAyBdfWJ7+uZGgUuQQWFNcPyA3Kla2CYGvVfiAaH8+41m09j+J5cfkBOEpAPjTEd/VA31I2ObpjH9wQWLFgA+U8MjE6dOjlswLZt25QBcscdd6j/5Pn666/xl7/8BT169MATTzyBsLAw379AvRppcPgVPysnARJwRoCBkXN9NFQ+1Sc2/XamRkW+y49ETI2wpOsR1rwPQuIv4fXCLog1VN24FAq5eISIuuFEVUdA1A11o6Mb5vEtAVm98fTTT6tKn3vuOcTExDhsgL20tr8rKirC1KlTkZCQ4NsXOKs2Ghx+xc/KSYAEaHDoa6AhBY7VJ3741dT4HLUapkZ9ig2Ji746HOckH044dHRF3VA31I0OAerGe9RYklkEbGdwJCcn49lnn0VUVJTDqkpLS9VWlCNHjmDatGlITExEWVmZyifbW2x/Z1ZbjZRLg8MIJaYhARLwCwEG1M6xBzqf6qIfUXlUbj9Z5bGpQYPD+Cca6Lox/qbupSSXhj3euKcG46mpG+rGuFp+S0nd6FBjHrMIyMoL2XYiZ2y88soryMzMdFjVwYMH1fkbckaHbGdp0qQJ3FkBYtY71C+XBocvKLMOEiABLQIMABpe4NixyVZM7bf2V1PjqEtdnL39xGUGgFtUXEDid2UfELk0vPFG3ohnt9jvV7O52Grld8Xxxsi/20zjXwK1tbX4z3/+g/feew8XXnihOkdDVnOc/ciqDTmIdPPmzbj11lsxfvx4BAUF4auvvlJncAwbNkzdpOLvhwaHv3uA9ZMACTgkwMCoYUw4zo/7GVc1/wJXJK1GUoRRU6M3wprfoM7UcPehbhqGbs5+C7MnZNQNdePuWCPpqRvqhrrRIcA8ViNw9OhRPPXUU9izZw9CQkLQoUMHdOzYEXIFrDy7d+/Gzz//jOrqarRr1w7PP/88mjdvrswOObdD8rz00kvIyMjw+6vR4PB7F7ABJEACjggwcAzcwPH8JttwZdLnuCJpDZpHHHEp8tMrNfRNjfoVUDeBqxtnLafBYZ+O2VxstfK7ss+fXDjeuPwHzk4C6kaHGvOYTUBWaLz88svYtGmT3arE7OjVq5dauWG7RlbO7/jHP/6Bm266Sd2iYoWHBocVeoFtIAESsEuAAUBgBY7nxYmp8QWubL7aoKnR9NfbT/RWatAY0xs4+F1xoqqjHOqGuqFudAhQN96jxpJ8QUC2q8hqjh9++EGt2pBHVmecd955avuKzdjwRVt066DBoUuO+UiABEwnwIDa+gZHh7jtuKrO1DjsUhOFFYlIbtXn1ytdL3WZXicBdWN93ej0q9krFagb6kZHl9QNdUPd6BBgHhIwjwANDvPYsmQSIAEPCTBwtGbg2D52O65q/l9cmfRfJEcaMzW+zu+Jrwt6YUthNx7656BbzZ7A26rld2W/A8jFmuONh/+McLzheKMlIbPHY443Wt3CTCYRkG0mf//733H11VfjyiuvRFxcnEk1+aZYGhy+4cxaSIAENAgwALDOhKN93A5laMh/LSLzXPamrNSob2rUz8DA0T4+s7nQ4LDO9+TyA3IjAXXjHJbZfPjvFL8rNz7XuqTUjQ415jGLgBgcEydORFZWljpU9IILLlA3olx++eWIjIw0q1rTyqXBYRpaFkwCJOApAQYA/g0c28X9giubfY6rklajRZRnpgYNDtdfg9kTMRoc/v2eXCtALwV1Q4NDRznUDXVjZd3otI159AlUVVXhu+++w/Lly9Wf5eXlqjA5e6N79+4YNGgQunXrhrCwMP1KfJiTBocPYbMqEiAB9wjQ4PD9hKxd7C91B4WmROa67DBnKzUcZTY7sKZufK8bl0LxQgLqxj5Es7nQGOP35Mnny/HYPj1y8URVzGsmATE7tm7dis8++wxr165FSUmJqi4iIgLXXXedMjvat2+P0NBQM5vhUdk0ODzCx8wkQAJmEmAAYE5gHRFShvSoLKREZiMlKhupEVloHpWHsKBKdIrf4rJLT1Y2wbqjvbGh4DpsLrzYZfqzE5g9IaNuzNGN2x3t5QzUDQ0OHUlRN9QNdaNDwL+68V6LWZInBGpqarBnzx5ldqxevRoFBQWquJiYGAwYMAB33323Jbew0ODwpNeZlwRIwFQCnKjqT1SjQ04hNToLqWJiRGYjNeoQUiIPqf+fGHHM7X6TlRobCq7F+vze6qBQTx5OOPwbOPK7ss+fXPTHG0/GA7PzcrzheKOjMerGv7rR6TPmMZeAnNOxdOlSzJ8/H7LKIyMjA9OmTUNiYqK5FWuUToNDAxqzkAAJ+IYAJxzOOd/ycq4yLFLFuIjORkrEIWVkyN81CT/hcSd509So3xgGjv4NHPld0eDQGRyoG+qGutEhQN14jxpL8iWB2tpaHD16FF999RWWLVuGffv2qerlXI4LL7wQw4cPx6WXXmrJrSo0OHypFNZFAiTgFgEG1EBtZQFqSg+hpvQgasqyUFOahZqybFSf2g9Un94X6a2nojocuWXp2HmyE9YdvUFr+4mRttDgoMFhRCdnp6FuqBvqRocAdaNDjeONf3Wj02fM4zkBm6mxcuVKrFixAjk5OapQuVmlbdu2GDp0aEBcI0uDw3Mt+LyEyspKzJ07F7t27XJYd0JCAh566CHEx8fXpZF869evV07ciRMnICKWe467du2Kvn37OtxDlZubW+fcSRni3KWlpaFfv35o164dgoKCzmlHINTl845jhW4TaCwGR21F/q/Gxa8GRmkWqpWhccgUEyOvLA25ZS2RW9oSuWUZyC1NR+6plsivSHa7j3QyMHD0b+DYWL4rd7UgnOCuAAAgAElEQVRJLs6JkY99PuRC3bg71kh66kaHGvOYRaCiogLvvfcelixZUnfOhtQl873BgwejZ8+eSEpKMqt6r5dLg8PrSM0vsKysDLNnz8b+/fsNGxylpaWYN28edu/erQwJORxG3LiTJ08qoyM5ORljxoxBs2bNzijzxx9/xPvvvw8xLORqoOjoaHV1kLRByrnxxhvRq1evM0yOQKjL/F5iDd4g0JACgNryvLoVGNWyCkOtxJCVGVlATZk3cJ1RxqGSTOQoEyMDOaUZOFyWjpzSljha3sLrdblbIA0OGhzuakbSUzfUDXWjQ4C60aHG8ca/utHpM+bRJyDna0ycOBFZWVlqLii/+O7fvz9SU1Pt/iJbvybf5KTB4RvOXq1FVl9Mnz4d1dXVePDBBw05auvWrVMHw8jKjtGjRyM9PV21SQQth8UcPHgQPXr0wJAhQ+qELObHzJkz1f4rce5uuOEGZXLIibobNmxQ5UVGRuK+++5TDp/tsXpdXu0MFmYqgUAzOFpE5qFF1CH8bfDRs1ZkHAJqK7zOKvuUrL5o+ZuRUdYSh0tb4nBZitfr8maBDBz9GzgG2ndlo0XdUDc64xB1Q91QNzoE/Ksb77WYJRkhIHNLmdddfvnlanW+/BLc1SPzQfllt72V/K7ymv1zGhxmEzah/Pz8fMyYMUNtFTl7G4q96mwrPg4cOIARI0aoA2HqP7KqY86cOWpVx4QJE5QJIs/mzZuV+SFmiJgYUVFRddnEXJEVIdu2bVMuX58+fdTPAqEuE7qERZpEwIoTsdQouVr19EGecrin7X+nR2eZQiE4MgPBUZn1/stASFQmgiLTucTVAXEr6saIOMyeiNnaQD72e4NcnKuUfKgbI+PY2WmoG+pGRzfMY00CtjM65NDR77//Hn/5y194i4o1uyrwWiWrLV5//XWkpKRg7NixLu8fzsvLUysxxI2zt+KjuLhYGSaymmPcuHHKuZNn4cKF+Oabb3DNNddg4MCB54CSlRqyV+uCCy5Qq0LEcAmEugKvxxtvi/0VGKVHH/z1etXfbiVRRkbU6cOWvP0ER7ZEcNTZRkYm5O+dPf7i4+n7mz2RJxdOVHU0St1QN9SNDgHqRocaxxsdaszjLwLyC2w5x/Htt9+uu02F18T6qzcaaL07duxQh4yef/75dcaCs1fds2cPZs2apc7ZGD9+vDpHo/4jZ2rImR5y/c+oUaPQpUsXtf3lzTffxPbt29Wqj8suu+ycKn7++WeVplWrVnVGi9XrsrIkjhXXYurycmzLrkZRqTVb2iQK+F16CCb2j0Cz2HMPl/V2q80MADJj9p1hYqREysqMbMg2EzMeWXEhKy+UkXHWqgzd+szko9smI/locNinZDYXW63UjX3+5MKJqpHx6+w01A11Q93oEGAeqxOQLSg7d+5Uv8xevXq1OoNRHvmFeefOnTFy5Eh069bN0HYWX78rt6j4mrgX6tuyZYvaHiLnXsTGxipjwnYIqJgTcvBnYmJiXU229K1bt3a44kO2ovz00091203qH2RqMz3ObrptJYmcw2HbKmP1uryA35QiCoprMWFOKfJP1ppSvrcLTYoLwmv3RkMMD4+e6hLU1lQANeV2/izHM++eRFhwOcKDKxAWUolw9b8rT/9dUBnCgk//3W9/ViA8qAJhwRVAkGOWGdH7ER92wqOm28t8pKyFOhPjsk5t1OqL4Og2CI6S1RmtvV6XFMjAmhNVHWFRN9QNdaNDgLrRocbxhrrR0Q3z+I+AnMG4atUqdcnE4cOH6xrSpEkTZWrI0QRyC6eVHxocVu4dB20T0cn9xI4eOUtDbkTJzMxUSaxuOvjSTLFqd//1o3J8/nOVz5t3hmEgJkJwxWnDIKgS4SFiHMj//9VQUGZC2WmzIbgS57eowJXtaxyaE7BrXFSgtqYcqLHoEhUDPSC3kOSUpiPv1ytW5YYSuWb10KlWdbn5m3jnIM3mw4DaOX/y4YTDwFB3ThLqhrqhbnQIUDfeo8aSzCJQVVWFH374QW1B2bp1q7pQQh6ZU8oq/k2bNqFjx46YPHmyy6MRzGqjO+XS4HCHlkXSyqEuy5cvVys4brnlFnWLihz6kp2drVZ2yFkaLVu2rDsYlAbHbytTLNKF5zRj+D9O4XiJd1dvXN5sLYZmvIWwIDEpKhAeIqsbTpsW0aGnrIrCEu0qKE86fTtJaUvklbXEodLWOFyWioMlbQy1z+wJvK0RnHAwcDQkyLMSUTfUDXWjQ4C60aHG8Ya60dEN85hPQOaOubm5ak4ph4YWFRWpSiMiItTNmoMGDVJbUWRFh1whK1fG0uAwv19Ygx0Ctm0jFRUVuOeee5TbRoNDz+AQI8lXzx9WdPR6VTekfIwJHV7yerkNpUCbiZFblo68skxlZshKjAMlbT1+xZdu3OFxGUYKMEM3Rur1NI3ZfMjFeQ+Rj30+5ELd6Ixt1A11Q93oEHCc55JLLvFugSztHAJiWvz5z39WKzPkkYsiLrzwQgwdOhQXX3zxGas05BfnNDgoIr8SqH846E033YTevXvT4Kh3tog7nRPoBkfP5JX4/fnPufPKPk9bg3DUIhS1QWGoRThq1P8+/Xfyv7fnJ6KiJhyVNRGorA5DZW0EyuV/14Shoiby1z8jUFkracJUutPpw+ul++3vKlS6cJRXR5r6rmZP4G2NZ2DNiaqOkKkb6oa60SFA3ehQ43hD3birGxoc7hJzP73NtMjKylLbUB555BFce+21CAsLO6cwGhzu82UOEwicfWCo7WYTOXhUromVg0nrP65uUZElSldfffU5LXV2i4pV6zIBt1eKNGMJ55VJq/HYBX9y2b6Sqhg16bcZA/JnhTIRTpsBNlPg9N+JsfDrn7WRuKdnLBAcDgRHIChI/gxHUHCEnT8jEGRLJ3+GxLhslyQwg4uhij1MxC0qzgGazYe6cc6ffOzzIRfqRmfop26oG+pGhwDz+JOArPRfvHgxPvroo7qDRM/emhIaGqqaSIPDnz3VSOqWczYWLFiAhIQE3HXXXYiKOvMaC3srOPLy8jBz5kx1jY8YHHJmR/2nuLgYM2bMUAIeN24c2rVrp368cOFCfPPNN7jmmmswcODAcwivW7dOXR10wQUX1F1XGwh1WVEqZgRI8WGFSI06VGdK/GZgnDYoyms8X8XAiap9NZnNxVarGbrxxfdhNh9y4YRDR8fUDXVD3egQoG50qHG80aHGPN4mYLsK9p133sH69esh80h5ZFXH9ddfj/79+6Np06aYNGkSz+DwNnyW9xsBmxlRWFiIe++9F23anHnoYX5+vjIzZG+V7QwO2y0lBw4cwLBhw9C9e/czkModx3PnzlWmyQMPPAC5BkiezZs3Q1aDyGGmUpeI3fbIB/DGG29gx44duPnmm9WyJnkCoS4r6on/0NnvFXJh4KjzvVI31A11o0OAutGhxvGGuqFudAgwj9UIyBxOTA65SWXfvn11zZP5n/xMtg7xkFGr9VoDaY+ceCsn3X755ZfKeBg1ahSaNWtWZy7IncVyqGjr1q0xduzYukNiZLXF0qVLlXkhdxi3anX6SktZtSEmhhxOKibFgAEDEBQUpH4mJomYJUePHlWn6YqRIXuzxO3bsGGDKk9Ef//996N58+Z1hK1elxWlwACJBoeOLqkb6oa60SFA3ehQ43hD3VA3OgSoG+9RY0m+IGC7mVNW6X/22Wd1t6tI3fKL9TvvvBNXXnmlpa+L5TWxvlCKl+soLS1V18Hu3r1bmRFxcXHqT1ndISsrxHQYM2YMMjMz62qurKzEu+++q1ZlSFpJI1tWxMQQIWdkZChDpP4qDcks53fISg1x7sTciI6OhpzZIf9fTtwdPHgwLr/88jPeMBDq8nKXeFwcA0cGADoiom6oG+pGhwB1o0ON4w11Q93oEKBuvEeNJfmaQFVVFX744Qe1qmPr1q3ql9zyyHkdcpmFHG1w9tzR1220Vx8NDiv0gkYbxESQq33WrFmDgoICZVKI0dGlSxf06tUL8fHx55QqeWTp0VdffYUTJ07U5enatSv69u3r0ImTO5Jl1YgsV5IyxNiQ1SP9+vVT53XYVnzUrzAQ6tLAbloWBo4MAHTERd1QN9SNDgHqRocaxxvqhrrRIUDdeI8aS/InAfml+KpVqyC7BQ4fPqx+OT5t2jTIxRJWe2hwWK1H2J5GSYCBIwMAHeFTN9QNdaNDgLrRocbxhrqhbnQIUDfeo8aSrEDAdjCp/NJczna090t1f7eTBoe/e4D1kwCvQ3WoAQbUzj8P8mHgqDOAUjfUDXWjQ4C60aHG8Ya60dEN85CAJwRocHhCj3lJwEsEGAAwANCREnVD3VA3OgSoGx1qHG+oG+pGhwB14z1qzkvS3R5vr1QpS26Y3LVrl8NK5fbJhx56yJIrGHzF3Kr10OCwas+wXY2KAANHBgA6gqduqBvqRocAdaNDjeMNdUPd6BCgbrxHzXFJZ1/AcPZlCsnJyeoCBtvNk67aJJcpzJ49G/v376fB4QqWBX9Og8OCncImNT4CDBwZAOionrqhbqgbHQLUjQ41jjfUDXWjQ4C68R41xyWtW7cOS5cuhayqGD16NNLT01Xi48ePY/78+Th48CB69OiBIUOG2L0c4eyS5TKG6dOnq9spH3zwQSQlJfniNViHlwjQ4PASSBZDAp4QYODIAEBHP9QNdUPd6BCgbnSocbyhbqgbHQLUjfeo2S/JttriwIEDGDFiBC699NIzEu7evRtz5sxR15lOmDBBmSCunvz8fMyYMUPdHMltKK5oWe/nNDis1ydsUSMkwMCRAYCO7Kkb6oa60SFA3ehQ43hD3VA3OgSoG+9Rs19SXl4eZs6cieDgYLurLYqLi5VZIas5xo0bh3bt2rlskqz4eP3115GSkoKxY8ciMjLSZR4msA4BGhzW6Qu2pBETYODIAEBH/tQNdUPd6BCgbnSocbyhbqgbHQLUjfeo2S9pz549mDVrFuScjfHjxyM6OvqMhOXl5eo8jX379mHUqFHo0qWLyybt2LFDHTJ6/vnnqy0vspKDT+AQoMEROH3FljZgAgwcGQDoyJu6oW6oGx0C1I0ONY431A11o0OAuvEeNfslbdmyBfPmzUPr1q0drraQczh++ukn9O3bF3369HHZJFuZaWlpiI2NVeaI3KwSFhamDJIbb7wRiYmJLsthAv8QoMHhH+6slQTOIMDAkQGAzidB3VA31I0OAepGhxrHG+qGutEhQN14j5rvDI5Vq1Zh5cqVDpsu53nIrSyZmZlmvx7L1yBAg0MDGrOQgLcJMHBkAKCjKeqGuqFudAhQNzrUON5QN9SNDgHqxnvUfGdwfP/991i+fDlkBcctt9yiblGpra1Fdna2Wi0i53m0bNkS9913H6Kiosx+RZbvJgEaHG4CY3ISMIMAA0cGADq6om6oG+pGhwB1o0ON4w11Q93oEKBuvEfNdwaHszbbDiCtqKjAPffcg44dO5r9iizfTQI0ONwExuQkYAYBBo4MAHR0Rd1QN9SNDgHqRocaxxvqhrrRIUDdeI+aNQyO6upqvPnmm9i+fTtuuukm9O7d2+xXZPluEqDB4SYwJicBMwgwcGQAoKMr6oa6oW50CFA3OtQ43lA31I0OAerGe9Tsl2S7RUUO/XzwwQfVoaD1H51bVFy12d1DS12Vx597lwANDu/yZGkkoEWAgSMDAB3hUDfUDXWjQ4C60aHG8Ya6oW50CFA33qNmv6S8vDzMnDkTwcHByuCQ8zLqP8XFxZgxY4Y6N2PcuHFo166d0ybJORsLFixAQkIC7rrrrnPO2OAKDrN71PPyaXB4zpAlkIDHBBg4MgDQERF1Q91QNzoEqBsdahxvqBvqRocAdeM9avZLKisrw+zZs3HgwAEMGzYM3bt3PyPhzp07MXfuXGVYPPDAA2jSpInTJtkMkcLCQtx7771o06bNGenz8/OVoXLy5EmewWF252qWT4NDExyzkYA3CTBwZACgoyfqhrqhbnQIUDc61DjeUDfUjQ4B6sZ71ByXtG7dOixdulSZFyNHjkSrVq1UYlm1IdtJ5GDQa6+9FgMGDEBQUJD6mWxdWbNmDZo2bYpu3bohJCRE/b3clrJs2TJ8+eWX6haVUaNGoVmzZupnYqa8//772LJlC1q3bo2xY8ciMjLSF6/IOtwgQIPDDVhMSgJmEWDgyABAR1vUDXVD3egQoG50qHG8oW6oGx0C1I33qDkuqbKyEu+++y42b96sDIyYmBi1ZUVWWYhhkZGRocwI+Xvb88UXX+DTTz9VBoWs1MjMzKz7WWlpqboOdvfu3aq8uLg49aes7pAtKlLOmDFjzsjji/dkHcYI0OAwxompSMBUAgwcGQDoCIy6oW6oGx0C1I0ONY431A11o0OAuvEeNeclicmxfv16fPXVVzhx4oQyNsSY6Nq1K/r27XvOSgtZ1TFnzhx1KKmczSFbWOo/Ut6mTZvUKo+CgoK68rp06YJevXohPj7eV6/GetwkQIPDTWBMTgJmEGDgyABAR1f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P2/9u4EWori3uN4gVFRZFNAUREUN+KCASQkuIAiRnCNmoACCYhsmnPMbnazmZg9JxIFBYwsxiUSJWgQJS5cREVZNKgossQFQUQEFETlnV+9U9e+Q8+dvsU0d7r62+e885LQ03fq07/pqf5PdRV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VcEC27ZtM3PnzjVVVVVmw4YNZvv27aZJkyamU6dOpk+fPqZRo0YV/O7//63RcaQD4BNSckNuyI2PALnxUeN6Q27IjY8AuSmfWu1HCuF+YFdZhf53KHCEfoYDb9/7779vJk2aZF5++WXToEED07hxY9OwYUOzceNGW+ho3bq1GTJkiNlvv/0qWoKOIx0An4CSG3JDbnwEyI2PGtcbckNufATITfnUih8plPuBXWGVh79BgSMPZzngNs6ZM8dMnz7dNG/e3AwePNgcdNBBtrXr1683U6ZMMatWrTLdu3c3F1xwgS2AVOpGx5EOgE82yQ25ITc+AuTGR43rDbkhNz4C5KZ8asWPFMr9wK6wysPfoMCRh7McaBu3bNliJkyYYFauXGkuvvhi07Vr1xot1aiOiRMn2lEdo0ePtkWQSt3oONIB8MkmuSE35MZHgNz4qHG9ITfkxkeA3JRPLf5IId0PpG2Vl+NT4MjLmQ6wnatXrzZjx461j6SMGjXKtGzZskYrN23aZG644QY7muOyyy4zHTp0qFgFOo50AHzCSW7IDbnxESA3Pmpcb8gNufERIDflU4s/Ukj3A2lb5eX4FDjycqYDbOeyZcvM+PHj7Twbw4cPN3vvvXeNVm7dutWO8Fi+fLkZNGiQOe644ypWgY4jHQCfcJIbckNufATIjY8a1xtyQ258BMhN+dTijxTS/UDaVnk5PgWOvJzpANv57LPP2glG27dvb4YOHRq7Worm4Vi0aJFdTaV3794Vq0DHkQ6ATzjJDbkhNz4C5MZHjesNuSE3PgLkpnxq8UcK6X4gbau8HJ8CR17OdIDtDOmCRseRDoDPR5TckBty4yNAbn4nvFQAACAASURBVHzUuN6QG3LjI0BuyqdGgSNty1COT4EjlDOZw3ZQ4Kj/k/7Q9xun+iboUNfOiw8dR58PILkhN+TGR4Dc+KhxvSE3Prmpy2tCuh+oS7vZt7gABQ7SkVmBtC9ohauyZBaKN44AAggggAACCCCAQAYE5s+fX6d3mfb9QJ3eDDtXhAAFjoo4DbwJH4G0L2gUOHzOCq9BAAEEEEAAAQQQQMBPgAKHnxuv+kSAAgdpyKyAmzW5RYsWdpnYffbZp0ZbsrSKSmZPAm8cAQQQQAABBBBAAIF6EuB+oJ7gK/jPUuCo4JPDW6tdgHWvSQgCCCCAAAIIIIAAAvkV4H4gv+e+WMspcJCJzAps2bLFTJgwwaxcudJceOGFplu3bjXasnTpUnPLLbeY5s2bm5EjR5qmTZtmtq28cQQQQAABBBBAAAEEEKgpwP0AiSgUoMBBJjItMGfOHDN9+nRbvBg4cKBp166dbc/69evNlClTzKpVq8wpp5xi+vXrZxo0aJDptvLmEUAAAQQQQAABBBBAoKYA9wMkIipAgYM8ZFpg27Zt5vbbbzeLFy+2BYzGjRubhg0bmo0bN5rt27ebtm3bmqFDh9r/nQ0BBBBAAAEEEEAAAQTCEuB+IKzzubOtocCxs4K8vt4FdFGbO3euqaqqMhs2bLCFjSZNmphOnTqZPn36mEaNGtX7e+QNIIAAAggggAACCCCAQDoC3A+k45rFo1LgyOJZ4z0jgAACCCCAAAIIIIAAAggggEANAQocBAIBBBBAAAEEEEAAAQQQQAABBDIvQIEj86eQBiCAAAIIIIAAAggggAACCCCAAAUOMoAAAggggAACCCCAAAIIIIAAApkXoMCR+VNIAxBAAAEEEEAAAQQQQAABBBBAgAIHGUAAAQQQQAABBBBAAAEEEEAAgcwLUODI/CmkAQgggAACCCCAAAIIIIAAAgggQIGDDCCQUQGt9/3SSy+Zp556ymzZssV85StfMY0aNSramjfeeMPMmDHDLF++3Oi1u+22mznwwAPNWWedZTp06GAaNGiQUYlP3nZhG9WmVq1amdNOO82ccMIJpmHDhju08eOPPzYLFy40s2fPNmvXrjXbt2+3jp/+9KfNmWeeaVq0aJF5FzWg2Pnv1auXbWuebQpPsHIwduxY8+6775o+ffqY3r175zI3uk7ccsst9jpTbGvevLm54oorTLNmzap3yctnyjV48+bN5oknnjDPPPOMWbdunWnSpMkOJm7fkG1WrVplbr75Zvt9lGQr/GyFbBP1WL9+vZk5c6ZZsmSJtUryPaXP4ty5c01VVZXZsGGD/Z5Szjp16mSvUbV99yc5F5Wwj9q0bNkyc//995vXX3/dfPTRR4naGKKNvnuee+45M2/ePHuOTz/99KKnyPdz45PDSsgJ7wGBJAIUOJIosQ8CFSKgL/Lnn3/ePP7442bFihW2A6Ctffv2ZujQoUU7ObqBv/POO21hY/fddzd777232bp1a3XnSjfyutHNapFDHaPHHnvMdoxk4tqo9r733nvWqEuXLuaiiy6yhR23ad9//OMf5umnn7YdRrnotZs2bbLHady4sRkyZIg55JBDKiQBdX8bhTbqCO+55542C7LROZfNhRdemDubOE2d90mTJtmbD21xBY485EZt183XhAkT7LUmaYEjLzby0GfrySefNPfee6/9PGnT9aNNmza24Kwb0OgWus1rr71mbrvtNvvdUtum66vsBg8ebIur2kK3cR4qFk6ZMsVee/VdtM8++1Rfi4t9T73//vv2mvTyyy/b67W+l1SQ3rhxo3Vs3bq1/Z7ab7/96v4FUSGvUDseeughM2vWrOofGfbYY4+SbQzJRkWN+fPn2/9ToVQmxb6DdrYPo2LkxIkTjYqzhTks1ieokKjwNhBIJECBIxETOyFQGQLqGC1atMi+GXWM9t13X6MvqtoKHOoE6ddo/Sp96qmnmjPOOMN2wlX1168D06dPt4WRyy+/3I7oyOKmjp++rNWmc845x3Tv3t12ANVB0K+qd911l/23iy++2HTt2rW6iS+88IL529/+Zm/4v/zlL5ujjz7adiB1Y6eC0LPPPmuOPPJIe7MisyxuGrGjX1XjbNT+22+/3d6QqI1qv9vyYBN3PnXDqqJXbZ3LvNjol+IxY8bYm89Ro0aZli1blvwI5MVG+fjPf/5jf4l3N6a6ttY24isvNrWFxF2P9t9/f/uds9dee9nd82Cjm/GbbrrJvPrqq+Yzn/mMLbjre0VZctdi7VP4PTVnzhz7Pa3RUioKHXTQQdZMv8CrT6A+gL7zLrjggsz+SOHOv9oll86dO9u26Kb/1ltvtW1UMWzQoEE1CvGh2Lhr7TvvvGPbrc+Hvpd1jouNIvT93KgYq37P0qVLzXHHHWfzpj5gNIdxfYKSF392QKCCBChwVNDJ4K0gUEpg2rRp9kuoR48e9lcbDWHULzu1FTgWL15sO0HqFEU7lPpb0V+ra/sSLfW+6vPf5aFfDTVKpVu3bnYkQnQkiv5dN6y6ce3YsaPtIOoXi+jrevbsafr27VujGe4xhQ8++MAMGzYss6M41HYNny9lc/LJJ9vikLa82BTm1p1z/e/6lVSP9RR+LvJk89Zbb5kbbrjBfl4KH0OJ+8znyUZD6HWzqmLoeeedZz772c/WenOZJ5ti3wfuWqzHKnWd1jUpT9eblStX2mKzijqjR4+2BYvopiKGRiLqkYRLL73U/pMbRaXXFhY+9O+uuK/rVdwx6/O7Oenfjn42TjnlFNOvX78anyV3XVbxR9/Fhx56aHA2KuT8/e9/t0UcFb90Pt0PWsX6Zr7XFPcomX7YGTFiRI3CtY6pR5kfffRR+1jvgAEDMls0S5o/9gtTgAJHmOeVVuVEQCMMShU43A1u9AY2yqNfQDTEOnrznyW+6DB6/bqjXyQKtzgnDZPWzZt+IbnsssvsPCTRLTr/gDqWJ554YpZYqm8c7r77bvvroEbvnHTSSTu04cEHHzQPPPBAjU51HmwKIVyxT4+A6eZLQ8k1Wqqwc5knG9cRPuCAA2p9BM5Z5sUmWjTVzciXvvSlGr8qx10o8mJT20VSRaFx48bZRwFHjhxpmjZtanfPi81///tfOxqhXbt2sZ8njajU9fqII44wX/3qV+3ojtWrV9sRmBqRGDeKqpRdFr609LiOcrFmzZrY7+LojfwXvvAFO6eWttBtShU4Sp37Yn2YUn0+9Rc095Ku+8OHD7efVzYEsiZAgSNrZ4z3i0BEoFSBQzdt6lDppq3YTXqpTlelg6vzow7Shx9+WD2HRuF7dl/o0V8k3K/T2rfY8HuNDFmwYEGtQ0Qr3ae296d8aKiqOjTnnntudQEkjzbu0RQV+lQo069pcQWOPNm4ju5RRx1VPfKptjzlxcbdWGg4efQXZWyKC0R/GS4cMZeX3LgbclnoxjH6SGi0aKbRQCqyatOkm+PHj7cjNuNuNvUogebJ0aM/xQr8lf4d5R7P0I8VxUZLxhXiQ7cpVeDw/dy4kULFfvTSI1QanaYRHklG7lV6vnh/+RSgwJHP806rAxEoVeBIMrrB/UqrZzBD/DLTrxjqAL7yyis1hvgmaXdcpyqE6Kgz/fbbbxu1T3OU6BEn/WLonofPm0300RQN2dXKO8U6l3mycdcX3Yhpzh+3ApN+WdZIqcJVhvJi4x410KSOKhxrcsQXX3zRThapXzs1f0DhyhZ5sSl2fdTNmEYi6NrjPmNu37zYqO2aCPuRRx6xcyxo3id9tvQYpP43zemix1Z0k+8mDC31HS/DUjfClf6dVWokgt5/3Hdx6Dalzqvv56bUcZMUnCo9U7w/BChwkAEEMixQ6gueAocxbhKywmHBvp2DDMelupPo2qC5SjTpqubeiC4zmCebwkdT3LwAFDg+uakolvnCVYbykht33dUqD5q81624JCetSqAbWd2gRm9U82JTLCvuBjVuLqA82SgrDz/8sF2W3K2848w0T1b//v1t8cNtpb7jQyhwREeaxs3BoX/XZNiaZys6P0noNqUKEb6fm1LHpcCR5V4e7726f7vdTRWPCQIIZE6g1Bd83gscWt5Sz5Jq0wgFjVTI26+G0VCr2KNfCrXpsR51sDVqQ7PWH3vssdWTifl2nDL3ATLGTj6reWrcoyluGWEKHMYun3zffffZX5k1kaZWUVGXQcuBau4fzV9z8MEHV09enJfc6Ob03//+t427bC655BL7CIE2jQbSiDEt8xidnyMvNnHXAE2geOONNxrdOMU90pMnG1no2qLRUIXLmetarEcF3Qoisiz1HR9CgUNtUPFCjwWq6B5dRUV9GD1SoaVTde2hwPHJJ8z3c0OBI4s9Fd5zXQUYwVFXMfZHoIIESnV+8lzgcMUNPaOsocCafyO6+XYOKuj079Rb0S/PuoFV51GFjugysXmxiXs0xaFS4Kg9Xi4jGl6v4qGWGM5LbtxoBC0Jq3kR3OMETsytbKFRUW5+n7zYxKXGjaI75phj7OogroiYt2KzVgFRwV3fTdEl2+Wgx54mT55sJ1yNfl+V+o4PpcChURpazl3fSdr0qJcKQPLQps+YJiGlwEGBY6c6Prw4NwIUOHJzqmloiAKlOj95LXDo11Mtx6d5Js444wxz+umn77DUWZ5vOKKfBf1CryHT0VV08mBT7NEUChzJrpTRYeVuZYM85EY6pebmcatCaFLJvBV/CtOjm3pNWKgVVLREt5bBLNzykhuNQrjzzjvNYYcdZldR0Q18dHOjGDQqyC3pXuo7PpQCh9qhorsM9PnSd7hWjpHV2WefbbTcvea6ia5qFbpNqZEWvp+bUsflEZVk34HsVdkCFDgq+/zw7hCoVaDUF3z0JiS6Skb0oFlfRaUQKFrcUGGjd+/etqNUuLkZyNWp0qR3WhKtcAt9FRW1NzqRpJulPw82LvdJn9LU5H+ahFejXbS8cN5zE3djlYfcqN26CZs6dao59NBD7Y2qVhuIbnGF5bzYFF5D3U19saVRtX9ebNz3ib6XNEFv4aZVecaMGWMnHVWBQ49/uZVCNFpIo4E02W90C2EVlVLdPLfcqUZGqUimkUDaQrcpVYjw/dy4VVSiq/VEzwGrqJRKJP+eBQEKHFk4S7xHBIoIlCpw6GWaX+CJJ54wxZYEK7Umepbw9cuplj3VEOAuXbrYpfYKh0O79pSaub3YGvJZ8lDnV881q8MiCz1GULi5DB1yyCH2+XgNq8+DjZZA1Wej2ObmKJGHbmCbNWtmH+PRM+IqcGj+icsuu8x06NChxiFCyI0apHk2dEOmwo4eK3Ar7LjGxo3gyENuktxYxY3gyItN9MNQbAWrws9cXmxK3bDG/XLulpZVkT5uOfNSdln6vir2XjX6Z9y4cXbEi36M0FxA2kK3KZWXUue+2HdRqT6fWx5cP/rELU0cQqZoQ/gCFDjCP8e0MGCBJAUODe3UF6WGveoGVisfRG9SVBDQF5qGgWoG86xu7vlmTd6m4oYmKitW3FAb9cu9buD0a2zczO163lcT4+mXen3Jyy9rW/QmtGfPnqZv3747NCHuEZU82JQ6l8U6l3mxcZ1n/aocNzGkW/Zz48aN1Y9h5MXGPXahIpAKh27lHZcpNweH5hFwN2R5sYl+rpYsWWJuvfVWs++++5qRI0eapk2bxn7s8mLjHm1SoVnF0sLvJ+clp9GjR9viohsNpDk64rK2dOlSO6+H9q3NuNT1rlL/Pfq9Xvg9HbpNqQKH7+fGPdqiVaAKl2zWMTXCQ0WQuBWPKjUnvC8ECgUocJAJBDIskKTAoRuQsWPH2tn9u3fvbgsZ+iVEN+7z5s2zX2YqehR+0WWJRb9UaIKyBQsW2JULVNwofL45rj0q7KjAo331muOOO87+Qq+Ok56Vlq+eGR80aFCtxZJKtnLPdaszE22jOjJqv5bf00iPAQMGmOOPP766KXmwqe281da5zION8jFjxgzz6KOP2uKePgNuMs3o50MrE+kxDbfMcB5slBu3+o5GtmjYvOYK0BZdRUXX2wsuuKB6/p+82MjBzXGjm/YkxfM82GgkguYj0QifwscnVSxTMUgjwwpz4yZpVeFj4MCBRo/7aNO+uk7phjWuSF/J30ul3pvyo0Kh+if6saFNmza20NqkSZMaLw3ZplSBQxA+nxv1l9TvUXFMc29pUlsVY6N9Au0zZMgQc/jhh5c6Vfw7AhUpQIGjIk8LbwqBZAJJChw6kp5V1Reabkzc0nS6qdV/169I559/vtHzmFnd3LKNKk6oWFPbyA0VLHTToU1f6Pfff79dOlX/OTpzuzpYeu5ZN2/7779/VmnsjYY6iY8//rhto3vkQh0YdbRlFjcRax5sfAscebHRr6daDlY3GsqJbi70/zW6Q7nSZ02dYD3e5La82Kj9esRJqz64a4ceI9i8ebP975qfQxOMRh/tyYuNsqCRdJroOTqKpbbPW15sVHBWUVn5cd/F+s8uN7qhVDExmhtdq/UajcZ033HKmn68kFvbtm3t91R0dGZWv7CmTZtmf1hwHmqHPkt6TC5uBFDINkkKHL6fmzfffNMuZ60imfpLmtsl2ifQKj9nnXXWDpOzZzVXvO/8CVDgyN85p8UBCSQtcKjJb7zxhv1FVh1PfZHpS02/zOpLTPMIqOOU1c0N/U3y/qPLzGl/N3O7iiT69dUVAVQI0URwKnJkfVObVOTSLPT6tU/nX51r3Zjql8Ri5z8PNsXObanOZV5slJVnnnnGFgE1ga+ypEKHRjv16tXLzk1SuOXFprCdcpBHjx49zOc///nYUWR5sNEN+x133GFH1NVlmHsebJQR3VzqWqxf3/Ujg757W7VqZefJ6ty5c2xu9DmcO3euqaqqMpqrw30O9X2mlUXcCKqsf1fpuqtCjoo1GqkiE40Si5so3LU1VJtS30Gu/b6fGxU3Zs6caTTKKprD0047zZxwwgm1mmc9Z7z/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jslMDdd99txowZY8455xxz1VVX7dSxKvHF7733nrnrrrvMv/71L7Nu3Tqz//77m1/96lemXbt2qbzdp556ylx99dWmW7du5ic/+Ylp1KiR/Ttr1641y5cvN0cffbRp2rRpKn+bgyKAAAIIIBCyAAWOkM8ubUMAAQQQqDcBVxRo3bq1+c1vfmPatm1b9L386U9/MtOnT6/YAkLIBY4tW7aYX/7yl2bu3Ln2/LRs2dK0aNHCfO9730tU4NDrZ8+ebWbMmGFeeukl89FHH5nGjRubrl27mgEDBpjDDz/cNGjQoMa5jytw6Di/+MUvzOOPP27OP/9887Wvfa3esssfRgABBBBAIKsCFDiyeuZ43wgggAACFS3gigJ6k2eeeab5xje+YT71qU/FvmcKHPV3KhcvXmy+853v2BETP/vZz+zoiaSbRltcc8015tVXX7Uvad68udlnn33sSIytW7eahg0bmksuucQMGjSoxrmPK3Bs377d3HLLLeb22283V1xxhS127ept2bJl5lvf+pZp1qyZ+eMf/2gLPWwIIIAAAghkSYACR5bOFu8VAQQQQCAzAtECh250f/jDH5pTTz2VAkeFnUF3nvr27WuLUIWjLYq93TfffNMWRlTc6NWrl7n88svtoy3aPvzwQ1NVVWVUuNq0aZO58sorzXnnnVd9qGKPqNQ3DQWO+j4D/H0EEEAAgZ0VoMCxs4K8HgEEEEAAgRiBaIFD/9ymTRvzu9/9zhxwwAE77M0IjvqLkM/jN3oMRSMc7r//fvO5z33OPs6ix1IKt5kzZ9pz3qFDB/PrX//ajvDQRoGj/s43fxkBBBBAIGwBChxhn19ahwACCCBQTwLuxtk98vDCCy+Yc8891z5+UPioSlyBQ3My/PSnPzVPPvmkvTk+8cQTa7Sk2K/t7u/q72gSywkTJph58+bZRyb2228/+8iERivsvvvu9n/XYxGvvPKKPfZhhx1mBg8ebG/aNerEbdEiwEUXXVTjmAceeKCda6J3795mjz322EH7448/NvPnzzeTJ082MtCjGJqPRMcpfE30xn/YsGHmpptuMs8884xth0bAuMk4i51SN1moCgurV682u+22mzniiCNsm4u1Ke5Ycd7R/TRqQ49y6O/99re/NUcddVTsW3r77bftfv/73//MddddZzp37lxrgcPlQOfui1/8Yo1j+jjqMZfhw4fXmEBVhZg+ffqYSy+9tPoRlMJiXPQPRy107hYuXGimTJli9GiPCj0q2mgES//+/e38JWwIIIAAAgjUpwAFjvrU528jgAACCAQr4G4adXOuAoBWy3j//ffNj370I9OjR48a7U6jwNGxY0ezatUq+7hEq1atzPr1683mzZvt39UklioW3HHHHWavvfayN7rReSMKH6lwbdGqInrk4p133jGaPPXdd9+tPqZuyEeMGFGjeKO/rSKFXq9HP/QabWvWrLE3xyeffLL59re/XT36wRU49H5VkNHxtRWuNhIXGhUdZLxixQqz55572jZv27bNtkvFgX79+pnRo0dXF0lUONGEnpoY9Nlnn7UTinbp0sUeWgWgQw89tGg2H3nkETtfx/HHH28nBo0bvaEX6+9r9ZkFCxbYIovmYtFWbARHsQKHr6MKL3JXYckVH9566y37HqIjT5yFzutjjz1mC1V6nEoZcRY6XypsTJo0yb5eviqSudzo3MpCo1XYEEAAAQQQqC8BChz1Jc/fRQABBBAIWiBa4FBRQ48z/PWvfzXt27e3S5C6m30hpFHg0AiMoUOHmgsvvNDesOomf9q0aebGG2+0/1lFgFGjRpmzzjrLFiU++OADW/CYOHGiHfUQfaTCtUXHVKFAowL23ntvexzdrGtfFT4K5xm55557zPXXX2+OPfZY+xhHtMChm+Hnn3/ejnAovPGXyTHHHGNGjhxZvZKJ/l6x+TE2btxofvzjH9tRBRoVohVINNmntpUrV9pihAof8lChIXocn0dUtKTsDTfcYG/+6zJvhwt8XQscO+OoIozmCtEjUtpU7JCVCl5aPUbFI7fVNgfHiy++aItRKnpEJ2PVedfjOg8//LA56aSTzA9+8IPYkTxBf9hpHAIIIIBAxQhQ4KiYU8EbQQABBBAISSBa4NDIAv0C/vOf/9wWBApHO6RR4DjttNPMd7/73RojKjSCQ0UIFQLiVnbRxJnf/OY37agMN3eEzklhW6KPiuixhalTp9rHVqI3uG4STo1a0bEOOeSQGqdXjzpcffXVtpChG2aNgnA3/nFFoNqyMWfOHPs4z5FHHmmuvfZauwpIdFuyZIn9W02aNLFL9h500EHV/+xT4NjZOVPqUuAot6PO1x/+8Adz33332QKXHhVKUuC49957zZ///OfYos7LL79six+svhLSFYy2IIAAAtkUoMCRzfPGu0YAAQQQqHCBuKKAu9HWIwca1aHHBLSlUeDQ/AtXXXVVDaXozW3cPA/6Vf/rX/+6ee2112rMGVGqCOB++VeR4ve//71dTURzh+jXfD2GotEbepwhurm/pblGVAA5+OCDvSbfVOFI82DMmjXLzm9SOHeF/mZ0PhONXoiuZlOqmg3LsgAACU1JREFUbXEx25UFjjQci7W5thEc7n2oUKXRN25ESIV/DHl7CCCAAAI5E6DAkbMTTnMRQAABBHaNQFyBIzraQY+B6BEBTfy5qwoc0WJKbQUOTYoZnVyyVBHAFSs2bNhQPfKjtokro2egadOm1a/xWV1EI0Q0Qubpp5+OnYzV/a2//OUv5p///OcOoxZKta2+CxxpOPoUODSqR4UkzdGhyVs18uaUU06xk99qotnopLS75hPGX0EAAQQQQGBHAQocpAIBBBBAAIEUBIo91hGdL0KPB2g+C918T58+3URHXezsKipxIzjqo8ChUR2axLTYprkyNEeEJvn0KXC44kphUabw7xW7qfcpcLjX7Io5ONzfKqejT4FDnpqn5cEHHzS33Xabef3116uJNWJn4MCBdnWWwhWCUvhocUgEEEAAAQSKClDgIBwIIIAAAgikIFDbvBWLFi2yj21ou+aaa8zcuXODLXAUK7TEkfsUOJKO4HCjZIYMGWJvxt3mU+CoyyoqM2bMsI/86HEkn2Vifd5fKUffAkf0nGmFG008Onv2bPPQQw/ZOWZcwU4jPNgQQAABBBCoDwEKHPWhzt9EAAEEEAheoNTEnOPHj7e/hB999NF2hIOWLM3qCA43yWR0Do6kRYBoEErdmMeFpj7m4NDyu1r9RaNs9NiGlmON295++227n0aXXHfddV4FjjQc61rg0KNVGnkka424KZxPRcvsar4VrXTj5lMJ/gNOAxFAAAEEKlKAAkdFnhbeFAIIIIBA1gVqK3CobZqv4vvf/75dttNthQUOTeaowkfhxJja/7nnnrMrg7Rs2dIu0+keAyn1i78byeAzB4fmW9DkqCpkuK3YKiqvvvqqvbl/55137Gt69OixwynVEqNawlb/p82nwKHXuVVUtBytVmTRainRrdyrqOhGX+Za+rdnz552tRrXhujfVXFC57BDhw41lt2tyyoqaTjWtcChQk5tWYybgyXrn1/ePwIIIIBANgUocGTzvPGuEUAAAQQqXKBUgUNvXytT6BGVrVu32tYUPs4xefJkM3HiRDuho5Z3bd26tVFBYcWKFfaGU/+/bdu2u6zAofeoeSe0vKh+rf/444/t4zVaetU9KqKlYrXpfbpRKppIVcWcTp06mQYNGtjX6SZfE5mqKKHHdXQ83wJHdF6T6PvT+1i5cqUteshq6NCh5pJLLrHvwW2lCkLFYqZRGZo7ZM2aNaZXr15m5MiRttikTavkVFVV2cljVcRRoUfL8rqtLgWONBxLFTg0QqNwaV/3Gi3hq4Kb5kzRpnOpeTm09Kz+Tee0efPmFf7p5O0hgAACCIQqQIEj1DNLuxBAAAEE6lUgSYFDIwHGjRtn7rrrrtgCx5tvvmlvovUrvuY1UIFDhQSNitDNtG7s9b/tqhEcHTt2NHo8Q++hVatW9uZdq2to0/KsI0aMqDHJpP7t+uuvNw888IDdR++5UaNG9nVqg1ZQUeGmS5cu9t99Cxx6rYy0mooKGXvuuad9f9u2bTNr1661N+GaAPPKK6+sMfpEr/MtcOi1moNCBSoVOVz7VBzQf9e51TkbNmyYtYlOvlmXAoeOW27HYm3W31HxYuHChdawWbNmtjij8xN9D1oxRb5qqzuX2j+69HG9fvj44wgggAACuRWgwJHbU0/DEUAAAQTSFEhS4NDfX7dunZ2/4KWXXtphBIf+XatV3HzzzWbevHl2pIdGQ5x99tnm9NNPt6/TtqsKHHqspVu3bmbChAnV70dLhA4YMKDoChoqLugxm6lTp9o26sZfv/Br1EP//v2rRz3sbIFDr3/vvfdssWjmzJlm9erVtsCg5Xg1akOTfMYtZbozBQ73N++55x4za9YsO9eG2qv2de/e3bocfPDBO8SsrgUOHaCcjrW1efny5Xb0xtKlS20B49prrzUnnHCCbUPce9DjSl27drWjY+LamuZnjGMjgAACCCBQKECBg0wggAACCCCAAAIIIIAAAggggEDmBShwZP4U0gAEEEAAAQQQQAABBBBAAAEEEKDAQQYQQAABBBBAAAEEEEAAAQQQQCDzAhQ4Mn8KaQACCCCAAAIIIIAAAggggAACCFDgIAMIIIAAAggggAACCCCAAAIIIJB5AQocmT+FNAABBBBAAAEEEEAAAQQQQAABBChwkAEEEEAAAQQQQAABBBBAAAEEEMi8AAWOzJ9CGoAAAggggAACCCCAAAIIIIAAAhQ4yAACCCCAAAIIIIAAAggggAACCGRegAJH5k8hDUAAAQQQQAABBBBAAAEEEEAAAQocZAABBBBAAAEEEEAAAQQQQAABBDIvQIEj86eQBiCAAAIIIIAAAggggAACCCCAAAUOMoAAAggggAACCCCAAAIIIIAAApkXoMCR+VNIAxBAAAEEEEAAAQQQQAABBBBAgAIHGUAAAQQQQAABBBBAAAEEEEAAgcwLUODI/CmkAQgggAACCCCAAAIIIIAAAgggQIGDDCCAAAIIIIAAAggggAACCCCAQOYFKHBk/hTSAAQQQAABBBBAAAEEEEAAAQQQoMBBBhBAAAEEEEAAAQQQQAABBBBAIPMCFDgyfwppAAIIIIAAAggggAACCCCAAAIIUOAgAwgggAACCCCAAAIIIIAAAgggkHkBChyZP4U0AAEEEEAAAQQQQAABBBBAAAEEKHCQAQQQQAABBBBAAAEEEEAAAQQQyLwABY7Mn0IagAACCCCAAAIIIIAAAggggAACFDjIAAIIIIAAAggggAACCCCAAAIIZF6AAkfmTyENQAABBBBAAAEEEEAAAQQQQAABChxkAAEEEEAAAQQQQAABBBBAAAEEMi9AgSPzp5AGIIAAAggggAACCCCAAAIIIIAABQ4ygAACCCCAAAIIIIAAAggggAACmRegwJH5U0gDEEAAAQQQQAABBBBAAAEEEECAAgcZQAABBBBAAAEEEEAAAQQQQACBzAtQ4Mj8KaQBCCCAAAIIIIAAAggggAACCCBAgYMMIIAAAggggAACCCCAAAIIIIBA5gUocGT+FNIABBBAAAEEEEAAAQQQQAABBBCgwEEGEEAAAQQQQAABBBBAAAEEEEAg8wIUODJ/CmkAAggggAACCCCAAAIIIIAAAghQ4CADCCCAAAIIIIAAAggggAACCCCQeQEKHJk/hTQAAQQQQAABBBBAAAEEEEAAAQT+D/23531vBHl3AAAAAElFTkSuQmCC"/>
          <p:cNvSpPr/>
          <p:nvPr/>
        </p:nvSpPr>
        <p:spPr>
          <a:xfrm>
            <a:off x="44196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9" name="Google Shape;189;p42"/>
          <p:cNvPicPr preferRelativeResize="0"/>
          <p:nvPr/>
        </p:nvPicPr>
        <p:blipFill rotWithShape="1">
          <a:blip r:embed="rId3">
            <a:alphaModFix/>
          </a:blip>
          <a:srcRect/>
          <a:stretch/>
        </p:blipFill>
        <p:spPr>
          <a:xfrm>
            <a:off x="475735" y="1232076"/>
            <a:ext cx="2555332" cy="3211767"/>
          </a:xfrm>
          <a:prstGeom prst="rect">
            <a:avLst/>
          </a:prstGeom>
          <a:noFill/>
          <a:ln>
            <a:noFill/>
          </a:ln>
        </p:spPr>
      </p:pic>
      <p:sp>
        <p:nvSpPr>
          <p:cNvPr id="190" name="Google Shape;190;p42"/>
          <p:cNvSpPr/>
          <p:nvPr/>
        </p:nvSpPr>
        <p:spPr>
          <a:xfrm>
            <a:off x="3577175" y="879195"/>
            <a:ext cx="4688100" cy="92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b="1">
                <a:solidFill>
                  <a:schemeClr val="dk1"/>
                </a:solidFill>
              </a:rPr>
              <a:t>Switches</a:t>
            </a:r>
            <a:endParaRPr b="1"/>
          </a:p>
          <a:p>
            <a:pPr marL="285750" marR="0" lvl="0" indent="-227013" algn="l" rtl="0">
              <a:spcBef>
                <a:spcPts val="600"/>
              </a:spcBef>
              <a:spcAft>
                <a:spcPts val="0"/>
              </a:spcAft>
              <a:buClr>
                <a:schemeClr val="lt1"/>
              </a:buClr>
              <a:buSzPts val="1470"/>
              <a:buFont typeface="Arial"/>
              <a:buChar char="•"/>
            </a:pPr>
            <a:r>
              <a:rPr lang="en">
                <a:solidFill>
                  <a:schemeClr val="dk1"/>
                </a:solidFill>
              </a:rPr>
              <a:t>Dell S3048-ON (cluster admin, iDRAC)</a:t>
            </a:r>
            <a:endParaRPr/>
          </a:p>
          <a:p>
            <a:pPr marL="285750" marR="0" lvl="0" indent="-227012" algn="l" rtl="0">
              <a:spcBef>
                <a:spcPts val="300"/>
              </a:spcBef>
              <a:spcAft>
                <a:spcPts val="0"/>
              </a:spcAft>
              <a:buClr>
                <a:schemeClr val="lt1"/>
              </a:buClr>
              <a:buSzPts val="1470"/>
              <a:buFont typeface="Arial"/>
              <a:buChar char="•"/>
            </a:pPr>
            <a:r>
              <a:rPr lang="en">
                <a:solidFill>
                  <a:schemeClr val="dk1"/>
                </a:solidFill>
              </a:rPr>
              <a:t>2x Dell S5248F-ON (48 port GbE, Ceph)</a:t>
            </a:r>
            <a:endParaRPr/>
          </a:p>
        </p:txBody>
      </p:sp>
      <p:sp>
        <p:nvSpPr>
          <p:cNvPr id="191" name="Google Shape;191;p42"/>
          <p:cNvSpPr/>
          <p:nvPr/>
        </p:nvSpPr>
        <p:spPr>
          <a:xfrm>
            <a:off x="3577175" y="2724150"/>
            <a:ext cx="5317200" cy="1856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a:solidFill>
                  <a:schemeClr val="dk1"/>
                </a:solidFill>
              </a:rPr>
              <a:t>4x Ceph Storage Nodes</a:t>
            </a:r>
            <a:endParaRPr b="1"/>
          </a:p>
          <a:p>
            <a:pPr marL="285750" marR="0" lvl="0" indent="-227013" algn="l" rtl="0">
              <a:spcBef>
                <a:spcPts val="600"/>
              </a:spcBef>
              <a:spcAft>
                <a:spcPts val="0"/>
              </a:spcAft>
              <a:buClr>
                <a:schemeClr val="lt1"/>
              </a:buClr>
              <a:buSzPts val="1418"/>
              <a:buFont typeface="Arial"/>
              <a:buChar char="•"/>
            </a:pPr>
            <a:r>
              <a:rPr lang="en" sz="1350">
                <a:solidFill>
                  <a:schemeClr val="dk1"/>
                </a:solidFill>
              </a:rPr>
              <a:t>Dell PowerEdge R740xd, 2-socket Xeon Gold 6152 (22C)</a:t>
            </a:r>
            <a:endParaRPr/>
          </a:p>
          <a:p>
            <a:pPr marL="285750" marR="0" lvl="0" indent="-227013" algn="l" rtl="0">
              <a:spcBef>
                <a:spcPts val="300"/>
              </a:spcBef>
              <a:spcAft>
                <a:spcPts val="0"/>
              </a:spcAft>
              <a:buClr>
                <a:schemeClr val="lt1"/>
              </a:buClr>
              <a:buSzPts val="1418"/>
              <a:buFont typeface="Arial"/>
              <a:buChar char="•"/>
            </a:pPr>
            <a:r>
              <a:rPr lang="en" sz="1350">
                <a:solidFill>
                  <a:schemeClr val="dk1"/>
                </a:solidFill>
              </a:rPr>
              <a:t>192GB RAM, HBA330 JBOD controller, BOSS</a:t>
            </a:r>
            <a:endParaRPr/>
          </a:p>
          <a:p>
            <a:pPr marL="285750" marR="0" lvl="0" indent="-227012" algn="l" rtl="0">
              <a:spcBef>
                <a:spcPts val="300"/>
              </a:spcBef>
              <a:spcAft>
                <a:spcPts val="0"/>
              </a:spcAft>
              <a:buClr>
                <a:schemeClr val="lt1"/>
              </a:buClr>
              <a:buSzPts val="1418"/>
              <a:buFont typeface="Arial"/>
              <a:buChar char="•"/>
            </a:pPr>
            <a:r>
              <a:rPr lang="en" sz="1350">
                <a:solidFill>
                  <a:schemeClr val="dk1"/>
                </a:solidFill>
              </a:rPr>
              <a:t>2x Intel XXV710 25GbE NICs</a:t>
            </a:r>
            <a:endParaRPr sz="1350">
              <a:solidFill>
                <a:schemeClr val="dk1"/>
              </a:solidFill>
            </a:endParaRPr>
          </a:p>
          <a:p>
            <a:pPr marL="285750" marR="0" lvl="0" indent="-222726" algn="l" rtl="0">
              <a:spcBef>
                <a:spcPts val="300"/>
              </a:spcBef>
              <a:spcAft>
                <a:spcPts val="0"/>
              </a:spcAft>
              <a:buClr>
                <a:schemeClr val="dk1"/>
              </a:buClr>
              <a:buSzPts val="1350"/>
              <a:buChar char="•"/>
            </a:pPr>
            <a:r>
              <a:rPr lang="en" sz="1350">
                <a:solidFill>
                  <a:schemeClr val="dk1"/>
                </a:solidFill>
              </a:rPr>
              <a:t>2.5” drive chassis, 24 front drive bays</a:t>
            </a:r>
            <a:endParaRPr sz="1350">
              <a:solidFill>
                <a:schemeClr val="dk1"/>
              </a:solidFill>
            </a:endParaRPr>
          </a:p>
          <a:p>
            <a:pPr marL="285750" marR="0" lvl="0" indent="-227012" algn="l" rtl="0">
              <a:spcBef>
                <a:spcPts val="300"/>
              </a:spcBef>
              <a:spcAft>
                <a:spcPts val="0"/>
              </a:spcAft>
              <a:buClr>
                <a:schemeClr val="lt1"/>
              </a:buClr>
              <a:buSzPts val="1418"/>
              <a:buFont typeface="Arial"/>
              <a:buChar char="•"/>
            </a:pPr>
            <a:r>
              <a:rPr lang="en" sz="1350">
                <a:solidFill>
                  <a:schemeClr val="dk1"/>
                </a:solidFill>
              </a:rPr>
              <a:t>16x Intel S4600 SATA SSD, 960GB, data drives (OSD)</a:t>
            </a:r>
            <a:endParaRPr sz="1350">
              <a:solidFill>
                <a:schemeClr val="dk1"/>
              </a:solidFill>
            </a:endParaRPr>
          </a:p>
          <a:p>
            <a:pPr marL="285750" marR="0" lvl="0" indent="-222726" algn="l" rtl="0">
              <a:spcBef>
                <a:spcPts val="300"/>
              </a:spcBef>
              <a:spcAft>
                <a:spcPts val="0"/>
              </a:spcAft>
              <a:buClr>
                <a:schemeClr val="dk1"/>
              </a:buClr>
              <a:buSzPts val="1350"/>
              <a:buChar char="•"/>
            </a:pPr>
            <a:r>
              <a:rPr lang="en" sz="1350">
                <a:solidFill>
                  <a:schemeClr val="dk1"/>
                </a:solidFill>
              </a:rPr>
              <a:t>4x Intel P4600 NVMe 1.6TB, journaling (WAL/RocksDB)</a:t>
            </a:r>
            <a:endParaRPr sz="1350">
              <a:solidFill>
                <a:schemeClr val="dk1"/>
              </a:solidFill>
            </a:endParaRPr>
          </a:p>
        </p:txBody>
      </p:sp>
      <p:sp>
        <p:nvSpPr>
          <p:cNvPr id="192" name="Google Shape;192;p42"/>
          <p:cNvSpPr/>
          <p:nvPr/>
        </p:nvSpPr>
        <p:spPr>
          <a:xfrm>
            <a:off x="3577175" y="1916923"/>
            <a:ext cx="4688100" cy="64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b="1">
                <a:solidFill>
                  <a:schemeClr val="dk1"/>
                </a:solidFill>
              </a:rPr>
              <a:t>Admin Node</a:t>
            </a:r>
            <a:endParaRPr b="1"/>
          </a:p>
          <a:p>
            <a:pPr marL="285750" marR="0" lvl="0" indent="-227012" algn="l" rtl="0">
              <a:spcBef>
                <a:spcPts val="600"/>
              </a:spcBef>
              <a:spcAft>
                <a:spcPts val="0"/>
              </a:spcAft>
              <a:buClr>
                <a:schemeClr val="lt1"/>
              </a:buClr>
              <a:buSzPts val="1470"/>
              <a:buFont typeface="Arial"/>
              <a:buChar char="•"/>
            </a:pPr>
            <a:r>
              <a:rPr lang="en">
                <a:solidFill>
                  <a:schemeClr val="dk1"/>
                </a:solidFill>
              </a:rPr>
              <a:t>Dell PowerEdge R640, 2-socket Intel Gold 6126</a:t>
            </a: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3"/>
          <p:cNvSpPr txBox="1">
            <a:spLocks noGrp="1"/>
          </p:cNvSpPr>
          <p:nvPr>
            <p:ph type="title"/>
          </p:nvPr>
        </p:nvSpPr>
        <p:spPr>
          <a:xfrm>
            <a:off x="297825" y="128275"/>
            <a:ext cx="8416800" cy="6402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lt1"/>
              </a:buClr>
              <a:buSzPts val="2400"/>
              <a:buFont typeface="Arial"/>
              <a:buNone/>
            </a:pPr>
            <a:r>
              <a:rPr lang="en" sz="2400">
                <a:solidFill>
                  <a:schemeClr val="lt1"/>
                </a:solidFill>
              </a:rPr>
              <a:t>Test Environment Software and Configuration</a:t>
            </a:r>
            <a:endParaRPr sz="2400">
              <a:solidFill>
                <a:schemeClr val="lt1"/>
              </a:solidFill>
            </a:endParaRPr>
          </a:p>
        </p:txBody>
      </p:sp>
      <p:sp>
        <p:nvSpPr>
          <p:cNvPr id="198" name="Google Shape;198;p43" descr="data:image/png;base64,iVBORw0KGgoAAAANSUhEUgAABDgAAAKcCAYAAAANTQpNAAAgAElEQVR4Xuy9CbRV1Znv+52OQ9+jICDYBYgisW+iIjYooqhRowYV+/bVqFsvr+pV5dWtm7oZo269925evRr1jCHYGzUGTCoo9k1AQdGIihEBUUBFQEBF+u7wxn9a89RinbX3anZz9t7nN8fIiLrXms1vzrXO+v7z+75Zt3fv3r1GgQAEIAABCEAAAhCAAAQgAAEIQAACVUygDoGjimePrkMAAhCAAAQgAAEIQAACEIAABCDgCCBwsBAgAAEIQAACEIAABCAAAQhAAAIQqHoCCBxVP4UMAAIQgAAEIAABCEAAAhCAAAQgAAEEDtYABCAAAQhAAAIQgAAEIAABCEAAAlVPAIGj6qeQAUAAAhCAAAQgAAEIQAACEIAABCCAwMEagAAEIAABCEAAAhCAAAQgAAEIQKDqCSBwVP0UMgAIQAACEIAABCAAAQhAAAIQgAAEEDhYAxCAAAQgAAEIQAACEIAABCAAAQhUPQEEjqqfQgYAAQhAAAIQgAAEIAABCEAAAhCAAAIHawACEIAABCAAAQhAAAIQgAAEIACBqieAwFH1U8gAIAABCEAAAhCAAAQgAAEIQAACEEDgYA1AAAIQgAAEIAABCEAAAhCAAAQgUPUEEDiqfgoZAAQgAAEIQAACEIAABCAAAQhAAAIIHKwBCEAAAhCAAAQgAAEIQAACEIAABKqeAAJH1U8hA4AABCAAAQhAAAIQgAAEIAABCEAAgYM1AAEIQAACEIAABCAAAQhAAAIQgEDVE0DgqPopZAAQgAAEIAABCEAAAhCAAAQgAAEIIHCwBiAAAQhAAAIQgAAEIAABCEAAAhCoegIIHFU/hQwAAhCAAAQgAAEIQAACEIAABCAAAQQO1gAEIAABCEAAAhCAAAQgAAEIQAACVU8AgaPqp5ABQAACEIAABCAAAQhAAAIQgAAEIIDAwRqAAAQgAAEIQAACEIAABCAAAQhAoOoJIHBU/RQyAAhAAAIQgAAEIAABCEAAAhCAAAQQOFgDEIAABCAAAQhAAAIQgAAEIAABCFQ9AQSOqp9CBgABCEAAAhCAAAQgAAEIQAACEIAAAgdrAAIQgAAEIAABCEAAAhCAAAQgAIGqJ4DAUfVTyAAgAAEIQAACEIAABCAAAQhAAAIQQOBgDUAAAhCAAAQgAAEIQAACEIAABCBQ9QQQOKp+ChkABCAAAQhAAAIQgAAEIAABCEAAAggcrAEIQAACEIAABCAAAQhAAAIQgAAEqp4AAkfVTyEDgAAEIAABCEAAAhCAAAQgAAEIQACBgzUAAQhAAAIQgAAEIAABCEAAAhCAQNUTQOCo+ilkABCAAAQgAAEIQAACEIAABCAAAQggcLAGIAABCEAAAhCAAAQgAAEIQAACEKh6AggcVT+FDAACEIBA+Ql88skndvfdd9v27dtd4+PHj7ezzjqr/B2hRQhAoCIJPPzww/buu++6vvXu3dvuuOMO69WrV0X2lU5BAAIQgEDtEEDgqJ25ZCQQcAT27t1rs2bNsjlz5rQSGTNmjE2ePDknoffee88eeuih1t+vvvpqGz16dCKiau+VV16xp59+2vbs2ePu6dq1q1177bU2fPjw1jrCBnG+yuvq6qxbt262//772/HHH2/f/e53rbm5OVF/klwUHm9cX3r06GGDBw+2Y445xkaNGmVNTU1JmqnpaxA4SjO9X331lc2ePdvef/9903N44IEHZmpI9cydO9fV8/XXX+/zbA4bNsyOO+4491zV19enql/P+KJFi2zevHm2evVq27p1q7u/oaHB+vXr5+r8/ve/n9iQbWlpcfW9/PLL9vnnn7t+6vn6zne+40SzQYMGpepfsS6WcHfvvffaihUrElXZuXNnN2a9H0444QTr27ev6T3WkQsCR+7Z37JlixN//vSnP9n69etbhWKtfa0draOTTjrJ+vTpk2oJBZnnutH/fR06dKh973vfK/rf11QdznNxvneNBLPDDz/cvWvSMlKTej++9dZbbg6+/PJL27Vrl+uJ+Ou749hjjzV9N+k7hAIBCFQfAQSO6pszegyBvAT0Qa4Pc7+zrotLKXC888479thjj+1jQF1xxRU2cuTIffqZRuAID1AfHWeccYadfvrpzpAqtKQROMJtSWg5++yz7ZRTTkltHBba70q6H4GjeLPhP+RfeuklZ+RLNJTBfOONN6YWOFSXBE6JG6onX+nfv79dc801NnDgwESD+eyzz+zXv/61MwjyFRlQ48aNc89JvudVfX388cedoRHVV907YcIEO/XUU8suFqQVOII8NH4Zj1deeaUTfTpqaS+BQ8arhD2959etW2cSE/z60prq2bOnDRkyxI444gj3d6pLly5lmyKtKz2fEjb8hkCuxrWORowYYRdffHFiIz6JwBH191UbCeecc45771RC+fDDD927Icm7Rn0///zzE22C7Nixw5588kl74403Yt+P+u7QO+y0007r0H/rK2E90AcIpCWAwJGWGNdDoIIJbNu2ze6//35bvnz5Pr0slcAhMUXtBXdxL7/8crcrFC6FCBy+LnlQXHrppQWLHIUIHL4vRx55pF122WWJPqoqeMlk7hoCR2Z07kYZXGvWrDGJGn/+85/bGDtZBA4ZTDNmzHCCQdIS5W0VdW/4WU9Sf77nVeN/8cUX7fnnn3cstCN78sknOy+Ijz/+2BYsWOB2VWWQTpkypY1gmqT9Qq4pRODw7YptlNhbSL+q6d5yChzyBJJR/Mwzz7SKhElYSUQ45JBD7IILLii5t5Ce9wcffNB5bKQpehf88Ic/dIJMXMkicPg65TkiUU4eXu1V9C7Qs6/3WJwAFOzjQQcd5LxG84lV33zzjeOvv11Ji9aH3mOXXHJJwd8dSdvkOghAoHACCByFM6QGCFQMARlLzz77bJudiVIIHBs2bHA5GPT/KvoQ0G7HmWeeGbnbmtQg1oeqdtw+/fRTe/XVV+2jjz5qHY/a0IeovCcKKUlDcmRgqS8SjBTy43fXfdsnnnii213riK7oSeezkHmqxXu1g/j222/bH//4x7y7k1kEDu1KatfT71brY3/ixIl21FFHOddrPVsKK5ERuHTp0tbrFAZzww035DQO9AzoWV+1alXrs66dZT2L8gLR+pe4qnHp/aN/VlH4i0RAGQjhIiNv6tSptnHjRuflIG+VoLdD0BPtsMMOc8ZLVGjY4sWL3W6s+pLFVT3XGgsLHAq3u/7669vscIu1BF6N4/XXX3cMNMe+yMX9pptusgMOOKAWl3PeMZVL4NDfoEceecT9zQgWH+4h9j4US/Oq97iM3aABrTWcxhMg7WSG/17qfol3Ei20IaAQSPVh7dq1TvAMryONRc9S1OZBsC9xzP3fV/VHQkK4nfYW5ZYtW2b33Xdfa8iIGCnkSx5h8rwRI/1dloeO3mNBD498f48179qMkXjqiwSdc88914mnet/qWVZ9El6DXmVqUwKH1gcFAhCoDgIIHNUxT/QSArEE9HF3zz33tHpTBG8otsAR9bEW512RxSCO2s2Ra7EMhkLcipMKHEGG6sv8+fPtD3/4Q+uHcRYjNHYiq+SCLPNZJUMraTdz7bAq9EligRcR0q6tTZs2OcHgiy++cP2XsS/RYr/99msznrCnhz7gZTwp7jyqSGh84oknWgURhYspP0ZU/o6wp0eu51UGinZT9VzJvVxu4MGiPoqVjD3lwLntttscn2AJCi+Km9d7QUZQMUpSgSPcVtQusQQm7cAXI7yuGGMrVx1xxnah/dDa0btcu/0+JFNCgNax1lO+PCgy9PWsKJTLewupPxJDJKbJo6hYJcqzUh4H8u7JJcpJJJs5c6YLZfGCpa69+eab84Y9pWWudpQ/67XXXmttp71EufAzFye2hLnqevGJEhPD4q9yBcnbNOo7Iuq7Q++XW2+9lZwcxXooqAcCJSaAwFFiwFQPgXIQ0I7GAw884HZlVbQbpB3FzZs3u38vpsAR9bGWJFwjq0EcNHQ0FhmC2u0txI02i8ChtqMSuCo/gHaPO1rJOp8djVN4vEEDRMKCDB0lytMHt5Jt+mS/aQWOhQsXOkFAazSJp5MM8V/+8pet7vJy05eHQthLImx0SDC55ZZbnOiQq8jbSXHuKhJBlOdD4wuWF154wZ577jn3n3IlNfbXRLHQOBXeomskHOQKjcu63rIKHGpPeR8kNomxSi6BJmvfquW+tMZ2mnGFBWeteQkbehenzSOhnB2///3vbcmSJe75SRLukKavYYEwaf0SYbS+5VHgRY44sSwL83C4mMamJL8KDStnQm15a2qTZvfu3Q6vRCp5oOXzkNQ7U0KpWKlMmjSpjYdn+FlOIhSFvzv0HpPwFc4tlmYdcC0EIFA+Aggc5WNNSxAoGYHg7oR2MZSnQrs/Oj1BpVgCR1SMf9KPtUIMYoXeyB3VlzSnvERBzypwqC7FUct40e6xisYvw7CYp7yUbKEUseJC5rOI3ai6qmSAyNtK7s5yvQ5m6Q+uy7QCh0JT5GGkojwWEiHCHg9hWPLK0AlIKuqH7gknHA2vdyX6Pe+88/JyV/jJXXfdZfIqUdE45eIdLIUKHEFPEbntS+AopodEIQKHxhmcDxloEnl06kNHKlmM7aR8gsmtZYTLsNUzlTVcMCwmxHkkJu1nWEiUh5GeswEDBiSqQhsKMvp93oh8XgqqMCvz8N92GfTyMIkLiUk0iIQXBf/OJ93IEN8777zTnYqS61sn/A6Leh9FdTEoGut3hbPIe40CAQhUPgEEjsqfI3oIgbwEgruF+rhTJnR9nOmPfjEFDn0AySAKurJGxc7n6mwhBnEhgkRUfwqpT4aP8hH4D07tBt1xxx15XePlBqzj6BTXqxwI3p1aRqyMUMUOS4SKE0mCRqFcqNWujFnVp2M75Wqt9aAdOX9spzxMjj766FQ7cTJQdWyn8ht4I1V91S7/2LFjnfeMjHRx8GNRyMJZZ50V+7RKGJIhrr4q1Enryh9bqHrVX+U7iDu+NJcYEKzfs1D9Mii8qBDm7I9mVTiExhvkp3wv2jWNm5vYgf/HBVoLnTp1ijTEsgoc4TWpIyZlUMcZ/JpfxaXLuMtlhMuQVH4DlcbGRhf2onWQr8ijTPUq6aNKlAgYNGbSenAE4+nTGoxJ56lQgSPILalxFLV2/XOsZzgsiMWNxSey1btBc6F17j189N449NBD3fMmUSuNMKBnVsafPHVkPPpnWM+Y+qlksXpfZDW248YV/JtXTO+doFdQvvwxcf0L/q4Qk+nTp7d6YCQRCMP1h70U8tVRCPOw51Eur640409zrTxddES2itanPEjyeYrpuvBzGpWvJxgOp3t+9KMfJRJuCvlmSTNuroUABIpPAIGj+EypEQJlI6APSx3Rqo9pFZ8scOfOnUUVOKJcWJOevuBhFPKxEDSGirEbWqjAoWN4tYOsEhQawhMvw1GGvIQhn3gx1+LQDrp2zJS8MVcJCxy33367ExoUg56vfoUV6GMxbtdQ60lu/xI3ch0xKv4yoGVsPfroo4kFDtWtxJqaSxnA+YpCrMRCcc+5SpQYIPFInkv56vcfzsoNkWS8wY9t3VPKklXgUDhaUNBMGjalY1+nTZvWunaidiiDay5NqIXWhhIYqkSJgHE5OLT+VIfebeF2vcu/6i5G0uGoOS1U4Ai/Y/IJgHpPSCzQs5dv7aY5tjIcdpFr3ep5lrgqD5skIl6Sk0CU10BehBJ1JYTEvSfTPFN6ZhXGJaM/LrF1mnr9tUGPCb2HFA4Z9LJKU6f6qvCJDz74wN0W532Rq26FmsojSgKESr48VIUIHHrm5Hkkj9BC+puGUaHXJhE4JORqXL5orScJNQl/s+DBUehscT8EykcAgaN8rGkJAkUnEHbTve6669yuXNjgKTREJdiOBpHm2Do/6KwCR/gDJqn7fT7YxRQ4cnlwRHm8xC2AuN3IsLEpkUFiRJLj9OI+1lWHPgKD2ePz9VdrQEKaj33OZ8DJa0G7mN7YiePgP67lhXDwwQdHXh6cQxlm8voIngySrw15zSisyGfLT9KfNN5KSeqLuiarwJH12Qq/J6Jct7MaTMG1GhX+kuQUFX8EdXAnWSdgSJSRt0Mp8wQUW+DIZRylPdpXRv1JJ53khJ1cHjoSrpSTSfObtCQJNdQ60wkXPjwvX93qmwQZ7+GVTwhO2kddp79Fv/nNb9x7p1Tz7z0mZPDnS74b1++wMJHrJJ64eoJin67NFU6m37I+r74P4bAMjf+4446L62K7/S4vVYm7fq0nDT9J0uGghxs5OJIQ4xoIVA4BBI7KmQt6AoFUBPSH/Ve/+lVrksBgQq5iChw6Vk27UDoKUSXOCM81iCxGmD7+deyk3Fa9R0ExjmYtROAI5xfIdYRl+MheZfSfMGGCOxbQGyaKH9b4gpny8yVxDBqNQc7+uDt5f0h40Ie1PlRVtzcw4hJPhrPM63qFZmhdyZNCBoWOMJQXhviFPTxyCRxRBpx2eBVKpfr1z7mOL9WOp0Iihg4d2mZZhedQF6jPMnpUt0QMhYL44zu16x/cHZdXgDhpHBJ/dMSxxBTdozAVeRgEjzxV/Vncy9M81MUSOJLmqEnynggaTGkMtOBazZUkVAKTvBY0BzKAFdogAVNeAgqF09rVs3LllVeaEhkHd+/zrY00zHNdW6jAEcxvkss4ikparOdf4oWEao1da1aeMLNmzUp0/G7474KeCYUsan37EzvEUWLg7373u1bDMO79ED4qWNz03lFYmjy6NB96nvTc6N3nwyM932IIHGIh7zklo0ySo0bjlCAiEdiHq+k+Pe8+sW9UKJy8OCSiSShKGu4VtY7CHlJ632ktZylJvRgLFTiS5qvIdRpU0rHFbbokrSf4dytXQuOkdYWvCz7D+nuiU1SKdUpT1j5xHwQgkIwAAkcyTlwFgYoioA9jZX1//fXXXb/CRnESwyU4oFwGf/jIx0JcgtMIHDIu9HGoj3p/bKb6m2SXMclEZRU4ogySKMM+uDut/uTb/Y+qM9euWZTAoY9muYNHZbtftmyZ23H1hn0uMSacCC9OxNLOlnZRveilMeYSOHStdpO9l4nCqOSZEfWhmCabf3gO1ecLL7zQhc5E5RPQWpZx5AUfv07y8QvHpCvER8eVdu/ePckyS31NRxI4BCfOa0hzKlFQITeaU3kX+XwGMtjPPPPMVLkj0kxIIQJHeN3IuFc4Wfjo0fDzme/oyvDR3LmE0KeeesqJkCpx7+twP3W8po7ZlFgRLsGTceLexVEeW8UQOII76hKKJ0+enNOLRbwUyiKPn1xFQoeO7x00aFCbS/y7Nk1YVriSYH/zvSOTrMvw+y7X34hCBY5w0s5cfzMqQeAIb77o+ZG4G5d7KAnv8LOR5ESXJPVyDQQgUB4CCBzl4UwrECgqgaDRGNzh9I0UQ+DQx66SSOpD0ZdCTisICxxpgOhDXQkizz///ERx4nF1ZxE4wscSqo1cCQ6D+QXU9zg357BXSK7drbDAESf4hGPAcxkZ8m5Q7gpfknzMhY8+jBI4gjuuqluu1TfddJNpbeUqUdn8o44ZDc9h3PGJ4fhytZ9kVy64iydvE/W/VLk4sgoc4SR6xfLgkKEqUWj58uVuuorpweHnX/OiHfmnn37aGaOaf4l1Wts6ItIbn0ED3+ca0nyUqmQVOGQgyuPNJyFW/6Kep/DR3kmOrgyGZ+i9IgNfni2+hOcrX64Gf09wfefyigiHWiRJ7CovKJ029cUXX7imChU4gs9v3E69vBAk7PqTNSRIKsxJSXI1r1rPXpzN9a71R5bKuyzr8aDhd1TS5JZRazqpWFKowJF03beXwKH3gzwJJbjJs8l7EhYzhDD8NyjJei/Ve4h6IQCBbAQQOLJx4y4ItBuBsKvwscce6xLEBXctChU45BGg3VJv2PjBxhnU+aAUInDoeMWLLrrIua8Xo6QROLw3icQF8fAfVPm8HPSBrYSXKrpO7uZRu6J+LEk/KoMCR9ITLeJCBcInXiTNcZLEI0e8JJJ5D5IkwomYyNBV+JU3QqJ2a9PMoef85ptvOg8AX5Ik4wy2U4wEt/nWb1aBIwsL9SPuPZF0XUaNKW7dpXmOvaeHQrkkfvhcQ2nqSHttmrHLCBZLvTN17G4w4W+ud2b4+ZF4q+cjXwkLDeF8A3rOFHqi3DgqEk0kSiVdc7ouShwLG9dJQ7UKNbaD/Q6OPZ8nVTBJaK4EqsHnJdc7IJjbIWtyyazPZdR8JXnf6r5CmSdd9+Ls11naZ0vXKxQwiUAZfkdFtaVnTGJfscJHvKeYP11KIY8cD5tllrkHAu1HAIGj/djTMgRSEwiHM+Ta9YszXMINhz/EtNOeK5Gc4rklgKR1Ay1E4FB/05wgEAc2Kn9D3D3B38Ou82nujbo26UdlFqMx7p6wS3LSmPMkH9xZBBnxCXueRCVyzWI8lOuerOsBgSOaXNBjrRg5eJLMT/iZTHJP+Bp5Kmn3PxyaouuCXlNJ8knoHr3/f/3rX7scOCppPGpy9T/JMxHM/5BUWC2GsR3ss/eo2L17tzviU7ksokLRgu+cXElIg0JnrtC64NHLWXNnJGGbdF0led8Wg3nSv0VJ+13odXEChzYP9D2ifDDFKOGw3EI2dYrRH+qAAASyEUDgyMaNuyDQLgSCeQT0cSfPDYVuhEuhAkewPu3oy/XZ5y6Iy8+QC0zSDzT/Ie8T1ikJodydVeJiypNOSiECh8IaLr74YlNscrFK0o/KOLEiqj9x96SZl2D9cfeFjbFcp83kYhg0qqIMwCzGQ7nuybouEDjakguGOuRLwJuVea77ChE49I7UyRMKscl19Gpwpz1NbhclvlVyVpVCwz5UR5JnIqtXQNb7ouYkKAhNmjTJTjnllDaXBXMf5TuSNfhOzBU2Egz3GT16tF111VWp870kYZt03ca9b309hTJP+rcoab8LvS5O4PDfBUpQfN5550XmokraB+XdUEieD8tNEjaWtG6ugwAEyksAgaO8vGkNApkJyCVUxyb6sJF8CbWKJXD4HUi5PesIUR+ekeUEg6QfaGFAClNQkko/7qS7nflAZxU4tCOoHVntYqYpigVXvPCf//xn+/LLL/dJzhlVT66d2TixIovAEc7fkDROPG4+C/1QjjMO4n6PYlGue9KsjeC1CBz7kgt6rIVzDcl9XDkpJIQFT8jQe1Eu5f7EkKxzkVXg0LthypQpphONcpWsdYfrixM4/GkpCxYscDlB5K0Vd6R0OEQlnNdD+U9uvPFGd4pJXCnU2A7Wr78/8+fPd+9enayknBrhEhRB8iUhffTRR937OC7kzPc/q6dMLefgiJv7Uv4u79IPPvjA9PdQf099yepdqvvDSXyzbuSUctzUDQEIJCeAwJGcFVdCoF0JBI8djUvWWAyBI5i0K+qoz7Sum3EGcT644dMG5LUi75UoF+Ukk5TU0A0eS6l608b/S9jQaTdLlixpc6xqvn6WU+BIyiLc37j5DBtxubLx5+IQ16+436PqLdc9SdZgXP/SCHnhuShWklH1sVTHxCZhFPRYCxovEnt1QobeC1FF7HQ6hozcrCWNQBd1Gkq+0xxKLXBI/JGooQSiwXwgSViE104aDuH6iyVwBL3B9LfvlltusYEDB+7TXDCXUFQC1uDFvl9xz1ihAkdYPM4VDpNkXsLvrlxeLIUyD387pH1vJxlLsa7RnM+YMcOJVSr5vFrztRnePELcKNYMUQ8E2o8AAkf7sadlCCQmoKSL06ZNc3kx9Ec8LulVoQKHxI3rr7/e5DrtSzi5qf57VILTXIOKM4jzwQh/ZKdx6Y4zJPV7PoMwnCgzV1x3uJ1wLK//AFPIj44nDO6ASkj58MMPW/Oe1KLAkdbNO06MiPu90Hn392dpJ/GDHbowqwdHLQocQaMj6CoeFltl6Covh0JBtKsrhjKIs3iZBacjjWGvPsmwlIeWigwkeXGMHDkycimUUuCIEqPVCb1vFF63//7779MnibA6btOXShQ4grxyea0Ek4LmEkE0xmBd+a7TtYUKHDrqXH+3vciUNZeH+hIM2cv3N6tQgSNpn9vrFJXwAxU+4jytt034SONihcFm/RvAfRCAQHEIIHAUhyO1QKBkBMLHCRajofBOUlJX2rDRnmanoxCBI/ixqX8u9LjONEZr2HiJO6JQ/dPHtk4BUUy4ijw/dPKATkmIislPakyVIkQlfEJC0t3/uPlMOqZc6zlujuJ+j6q3XPdkfUazChxhoyTpTnFYCI06UcK782tMcSERwXEH12qPHj3stttucwZ20uI91nR9MNdQUHCM8iILnoBQiKdX2vUbFkIVQiGRWM9+uKStOykzbwgrT4cPJ5SYqiSMCjeM8niLeybCpyylMSALNbb9uJMIHCtXrnQnNslg1VhvvvnmyJOrgslD863nYJtZvRjCp96kYRee8+BzmO/vX6HMFfb1yCOPtDafxFMkzfr01+Y6njdLXcGjjtO8a8JioJ6PM88808466yzT33kKBCBQvQQQOKp37uh5ByGQJMlWWhRxAkc+I/eNN97YJx9HXLiM71ucQRw3huCHW5xrcVxdcR/14fvDfY/7UJ0zZ449+eSTrpokIlBSg6cUAkd4bEmPRIybz3CS0bReN3FjTTuHmoty3RO3/nL9nlXgCL8jwseH5movLIxEzX1wHuJ2vIPtBA2ytAlmgx5r4VxDfic7l9AYfJbSrrlg/5M+k/4eGUu//e1vW93l1b8rrrjCnfgRLmHRIJ9BnmYthXezk4QRJnkmgu/eNHNZqLGdRuAIjiOfIBF8VvLlEwkKIVmN8fBpUPkSn+abZ+WhkmCu50Il33ophHlYzM/3d7ZSPDjEI+5vRRRb/X1Ssl4lMfdiYCE5PNI8p1wLAQiUngACR+kZ0wIECiJQaQJH1nwccQZxHKTgB1U5PTjUr7Dxki/WN2y8JEnKl9SYyvIhF3dP+JjYpKEkSeYzru1cc84xsd+GFCiZo9ZPXE3iJnoAACAASURBVAkngky64xzMESCDXAl0w2EVSa4J9y9rf/yzpvwaixYtsijx1CebTGJ8pfE4CY8h6TMZvC/8TMh7QnOocYRLcNc5q+EbrjPsjZUkYXASgSMYHiEPNI1p2LBhcctyn/wtxZqLXPUEE4zmEyTkVXfXXXe5k7nyCdXB65KKvlFA/vSnP9n06dNbjWh58um0jzRFz8KDDz5oyq2ikk/ALETgkIAiIUWCiko+LySF3ezcuTPNMPa5tlOnTs4T0xe9M37zm9+YRFeVIUOGOIEw1ylEwcrS/p2RoPHyyy9b0NNJ4UPydIryuMo8SG6EAATajQACR7uhp2EIlI5AoTk44sIUovJxKA5ex6fmSvyZxCDORSS8g5VmFzGqziQf9eH7wh9/uYyXLIZR0nvSfshpDHH3hMUE5QhREr+4cIIk8xl220/6cR9mHXUiQpY5LNc9WZ/srB4cas8b/vrnpG7aSe5Zs2aNTZ06tTU/TFQYS3i8We7xdXgPMf17VK6hJAki/TXFMqrVlzivLV0jw0lMNQaVfELowoULnQDgd4+TPhv51lap1vdHH31k99xzj+3evds1n7SvhRjbwXEmCVEJvufyCRzBUJZ813lRQf2IEv6SPuNhr5qePXu692swv1W+ujR2nZ7m86TIAJfAJO+cqJKVeTihttbuZZdd5vJslaMUcqx42hAVheE89thjrScKJfF0KgcD2oAABIpHAIGjeCypCQIVQ6DUAocGmjYfRxKDOBfAYFy9rsl3BGCSSchiCOgDTCeivP76663GywUXXGCnnHLKPk2GxYok7ufB0yLyGVNxYkXU2JPcE95lVAzy2WefnVOsinLvjcr7EGaRJJxJH9oyEtUnlVyhCFnmsFz3JFmDUdcUInCEd+/j8nAouaR2a3U8okour4+wR5ISECu/Qb5jWINrLpdnSNT41Rf1SX3LZXRUsgeHxhQMr9G/77fffs6glegULGHDN2lSVD0fs2fPtsMPP7xNwtDw+paBetxxx+VcjqpLhp4MPl+ixG3t1itZpt9dDyZ9zVV5+NjNQsSmoPGby3svOHatHeU/Ce/+hwWoXAJHMFRDQu+tt95qEiayFnmXyAj3YlZSgzrqPStPA50QpNDHqJJF4NB45c2gdeX7ePDBBzthJ8lxwFm5hO8LvzdyhXjle47ihMjwd4vmQgmB9fxRIACB2iGAwFE7c8lIINBKoBwChxoLf7jl253KKnBo50ruud5tNkmSz7ilkMXQjTJeoj5+9YGo/APeaMiXlV3XyjCVkeHHp3bKeYqK2pO7tnbpv/jiC4cuX94Q9Vlj0/F8Mn59yWVQa6daPPQRraKQi2uuuSbSYFDdr7zyij399NOt1+c6tSbLHJbrnrj1l+v3QgSOsBGqD3YZKFpL4RKVXC/fbm1YAMsXqx42IORqftNNN+3jjh41frnf/+EPf7DXXnvNGVUyUKP6Xqk5OPyYwkKo/vv555/vEgyHS/j9KTFExlau3X258Uvgeffdd53xLpd6hZR5r7nwOzZ41He4bYmPCp3QmguWXN57aYx0vcsUZiTPD18KEThUh9+l11j1/pDAEyxBL5NcIT/hnftcol5QcE7qrZLvmQ8fQ6prZVjLgM8lFOrdqvwQQdEhifdHWoFDc6XcMTqByIsbScW2rO+5XPeFxUGxue6669ocCezv13tMfyuU88qXXM+afg+/m/I9H8UeG/VBAALlJYDAUV7etAaBshAol8CRJh9HGoFDH99ffvml+3DRGff+w0vwwkkHswDNYuiqnSjjJcqwl2jxwAMPtBrp+iiXoT5u3DjTR5Xq+fTTT23u3LmmMI7g+NROrrwdSbwxwjyS3hP++FefZcjqA199lgG6du1a++Mf/9h6FGewrVwCR9Qa0W72hAkTTDuocrnW+BXzLiNmyZIl+3xo5zLSs8xhue7JsiZ1TyECh+4Pi0kSChTmcfTRRzuBQZwVPvLUU0/Z0qVLE+/Wht3k1ZaMQ+USGDRokPOykfEtTyvtBPtjMSWUXXnllXbkkUcmQiKjTutV/dT6iAp3iztFJbiOleBT7ecKm8vXqaRhY1F1hA21XF4v4bAA1aV50ntCnhc+d4f6onfKM888496LKlEiZNSJW6pPJ0NIEGhsbHShRlonEpL8PAXHkCtvR5SR3rdvX1N+ihEjRjhRSqeGKGeLRCidJBUshQocwdM9NB6t62AJn1gS3JnXu0vPlsQhrVOtB/23KCFk3bp1du+99zrPJgnY8lZS3wstYY8WP4fyRtR7Vs+RiryXNNcKc9KYfEmSrFrXxgkcGrfWwKpVq9zzqqONvfis+8VEwkuuI44L5ZDv/iiPFf19kJfk97///VZRXP2VWPHcc8+5v5++5POMCfPXMykRNWmoUCnHTd0QgEDxCSBwFJ8pNUKg3QmUS+DQQMO7//pvUSEOYYEjC6R8u/9p6sti6Pr69QEsbwe5mKtE7arpA0zhLG+++WYb8SKqnzJklHRNH7cquYyBpGJFsI2k90R9XOZjKuNGu38yvlTyhUTIqNBusQyrpCXuQzvLHJbrnqRjDF9XqMChdTdr1iwnnIVFs1x9Us4ViUjKKZOvyCBSLgC9W5IUGZEySiZOnJjTnT5JPeFrwoLZwIEDTfl/ZMjL22vBggXOs6jQXehCBA6x1zwEd5blwSEWYbFFwoG8HZYtW5YYh+qQgS8hJFyfwkiUL0NGbFzRvfIakfHn82vke46jjPRcbcgglxHpvcIKFTiCeV1yJb/0Rwv7ta8+dO/e3Yka/j2lEA+NW+tERe8x5ZXRepGA64WfpIJCHOPg7xqDvBH98eFJ75V4pLAUiSFxpZDTTcRCgmCSBLJx/cj6uw9RlPiS9B2mtvJ5Y+h9oGdMwlGhJS4EptD6uR8CECgOAQSO4nCkFghUFIFyChwaeJJ8HIUIHPogPf74452rd5Ks6nGTkcXQ9XUmNV70oSYXY2Vrz/ehJsNSO2basVN4hkqukwqSihXB8ae5R31Wf3V8XnBXL8xz1KhRNmnSJBd6onlVicv5oPrk/SEjJBjaEjVXnsn++++fcyqzzGG57olbf7l+L1TgUL3F5hzsqwxAnXQgsSNf0a7rGWec4bx/cuUKyMpI98WJAmkMwlz9KETgUJ1JhFDftp4HPXMKR8j33Ol6CTkKTZGxm8szJYkh7edInh3KryGhWiXuFCWtARnRaiNXEX/1Ud4CjzzyiLusUIFDjORZoVCUXIk2860L75GmRNgSp+++++7W/DPhcYixBIVwGEwha9bfq3Ul8UthX3Fz7e9JIzxkETj090bPqkS4SjhFROtGIVH6+ylxKl/RvMqDSOstV56U8LNcyDwicBRCj3shUD4CCBzlY01LECgbgXILHBpYOEZb8bM33HCD2yFUSStw6CNZLsJybw+6axcDYhZDN9iuduDkxeF3sxVyIVfmKINc10o0UOiFjAiJHfqIlDeKdrgVciMXf3l7yMvBl6ijCdOIFb6eLPf4PmvHyxs+mg/tnI4dO9bt8PmjQCVuqcQJHL4/2lmeP3++20HVjrA+8vWRKi8W1avdVH1Eikm+kmUOy3VP1jVaDIHDt621qTUl137PWb9pp1qu3DpqUmFTcZzDY5HxofAWzaHcw33uGL9jr7AQPa/yDCllUT80NglmEhP0XGmN6nmSd0O+JKhJ+lWowKE2FAokUc+Xk08+2S666KKczftnQ2F5CkXxQqDGJdFPIq+EjSRGqJ4reUxJNJUoobr0nGle9E7Vc6Z/znJCla9bHioSOvwzLHd/hUNpnOpzcD0XKnAIWjAXjFhccsklbUQejXPevHnOi0nPgNa3Ej0r5EnvLy8KaX4V4qD3kBh4NqpXIRGlTq6puVYuFY1J71vvYaK5FSv1KeiFo/8uUVn9yxdylUTg0LMqMUB/gzRfeg+UQohM8pzlu0Z/Y8RI3hyrV69uZaS+ipEEKP0NjXvWETgKnQnuh0D1EUDgqL45o8cQgAAEIAABCECgQxEIhkPK4FcCykMPPbQmGcjLRGJFMMeEhA2FY8mTMYnIVZNgGBQEIACBBAQQOBJA4hIIQAACEIAABCAAgfYloFA+JQuVx06tn4Ihb5Qnn3zSHU0eDHMcOnSoKRmsxk+BAAQgAIG2BBA4WBUQgAAEIAABCEAAAhVPIHzyTPC0lIrvfIYOStiQqDNz5szWkCWFFl111VXtmgw0w1C4BQIQgEDZCCBwlA01DUEAAhCAAAQgAAEIFEJAR9DqRB8dx6uSJglnIe22571K7KuQFQk8Cs3R6UEUCEAAAhCIJoDAwcqAAAQgAAEIQAACEKgaAspRoSNX/SlO/jQNJZgdNGhQ3uS5EgkWLVrkEnzqVBUlrKyGoqSbPpluNfSXPkIAAhBoLwIIHO1FnnYhAAEIQAACEIAABDIRUI4KnVSjU1OCOSqUgHPIkCHuBC+dFNLY2GibN2+2zz77zB1x7E/dkSgyefJkd6oMBQIQgAAEaocAAkftzCUjgQAEIAABCEAAAh2KgI7BnTVrljuKOyh0xEHQMeQ6enXkyJFxl/I7BCAAAQhUEQEEjiqaLLoKAQhAAAIQgAAEINCWwLZt22zZsmW2cOFCF7oirw15eajIW6Nbt242YMAAGzFihI0ZM8bl7tB/p0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QAACEIAABCAAAQhAAAIQ6JAEEDg65LQzaAhAAAIQgAAEIAABCEAAAhCAQG0RQOCorflkNBCAAAQgAAEIQAACEIAABCAAgQ5JAIGjQ047g4YABCAAAQhAAAIQgAAEIAABCNQWAQSO2ppPRgMBCEAAAhCAAAQgAAEIQAACEOiQBBA4OuS0M2gIQAACEIAABCAAAQhAAAIQgEBtEUDgqK35ZDQQgAAEIAABCEAAAhCAAAQgAIEOSQCBo0NOO4OGAAQgAAEIQAACEIAABCAAAQjUFgEEjtqaT0YDAQhAAAIQgAAEIAABCEAAAhDokAQQODrktDNoCEAAAhCAAAQgAAEIQAACEIBAbRFA4Kit+WQ0EIAABCAAAQhAAAIQgAAEIACBDkkAgaNDTjuDhgAEIAABCEAAAhCAAAQgAAEI1BYBBI7amk9GAwEIlIHAOyv3WF1dXVFb6tZsduj+9UWtk8ogAAEIQAACEIAABCDQkQggcHSk2WasEIBAwQRuunubffxFS8H1RFXwN+c32zlHNpakbiqFAAQgAIFvCaxcudL+9Kc/2aRJk6ypqandsbzxxhu2adMmO/30062hoaHd+0MHIAABCFQzAQSOap49+g4BCJSVwLK1LXbLPdtK1uaRB9bbv1zVpWT1V0vFGzdutDvvvNO2b99uN954ox144IHV0nX6CQEIVDiBFStW2P333289evRw75devXq1e49feukle+655+zEE0+0Cy64AJGj3WeEDkAAAtVMAIGjmmePvkMAAmUloNCUHz+8vWRtFkvg+OSTT+zuu+92AkG4KLSmT58+duyxx9opp5xinTt3Ltl4slacVuBIcv3evXvto48+shdffNHEZ9euXc6IGDhwoJ122ml25JFHRhoV+VhqfOJ3yCGH2Pjx423QoEFZh8x9GQl8/fXX9otf/MK0Bi677DK3rqup+PWlPiPmlX7mNmzY4N6Nnne/fv1K32iCFvbs2WMzZsywBQsW2CWXXGLHH398gru4BAIQgAAEogggcLAuIAABCCQkUG0Cx44dO6xbt277GO5bt251xr2KfrvuuusqzkMiiWARnLK468Xh8ccft3fffdckdESVoUOH2tVXX229e/fe52dvgKoO7fgGc6/IKNmyZYurU//9nHPOsXHjxhU9P0vC5dkhL1OYwfTp090cjBo1yq655pqq2v0ul8AR94x0hMWj5/Whhx6yJUuW2JQpU2zkyJEVNWyFqEydOtW9U2666SY74IADKqp/dAYCEIBAtRBA4KiWmaKfEIBAuxOoNoFDwKJ2hVevXm2PPvqorVmzxgYPHuyukdhRKSWtMZbver8z+tZbbzlvi4kTJ9rRRx/t4u7129KlS+0Pf/iDffnll3bQQQfZtddea126/GeYkDdAde8dd9zRxp1dwsfzzz9vr7zyitXX19uVV17pvEEopScgoe7ee+91njkqXbt2tZtvvrmqDEMEjtKvE9/C4sWL7YEHHrARI0Y4MbMSc10oF4fE2O9973v2wx/+sCL7WL4ZoyUIQAAC2QggcGTjxl0QgEAHJFArAoem7vPPP7df/epXLoxFRn0l7WYWU+DwRo0Ejeuvv96GDx/eZuV6t3X9//nnn+9CVnyJEzh0nYSSxx57zN555x077LDDHM9KSFxY64+oX8MS54YMGWJvv/22CxU666yzqmboCBzlmSqJYRI3li1b5rx8vvvd75an4ZStfPPNN/bLX/7S5GlXbWJdyqFyOQQgAIGSEUDgKBlaKoYABGqNQC0JHBI2tPuthHvnnnuunXHGGa3TJXd/nTIwa9Ys++yzz5wBr/CMMWPGOAMyKm+H6lOSPIWByNVaIRtK3vf973/fTj755EiD39+juHN90Kte7VzqnnvuuSdxktFcgoj6/fDDD9uf//xnF9Ou2PZcx/u+/vrr9rvf/c7t/suwkDeAShKBQ9dJSFHiwp49e+7j6SGWH3zwgb3wwgu2atUqF0qhccrAUkiL8qFQshF46qmn7I9//KOdeuqpdsQRR7jcCvvvv79z7w964XijUV46UWJecJ2EBRJ5Oz355JP28ccfW0tLi1vTyl2jkKb77rvP5XCRcJY1l01WgUMG+7x582zu3Lku/4jWVdQz+t5777mwjKgSHmua594/c6r39ttvd3y0xiUSqsgzTN5Syk8TLuK4cOFCN3fim6vvfn5VhxiHRcM333zThSeFn9mosXoxTCFowedb1/p3oTza1I7WSXAsAwYMcIk/v/Od79jOnTvt2Wefdbky9M6SF8jBBx/shNGoHDybN292dUn81PV6/6g+vW/1rpPXV7g88cQTziOs2sS6bE8xd0EAAhAoPgEEjuIzpUYIQKBGCdSawCGDUAaWjkqU0aYiY+Pll192H/EqPoeHPtRlCO63334ub0cwOZ/qkLGn2HEZIRIHgvkpjjnmGLv00kv3cbeWIaR7vvjiC9eOFxS80CEDTnUlSbyYS+DwCShl4MZ5qaxfv97uuusuZ8CozWHDhrl+JRU4oq4TA4lEMkKjWFZSDpQ9m/5sLTtWl+zJbewx2uqaBxatfq0TeSCtW7fOzZeEhmnTpjnPpKgdem80nnDCCU7oCha/TsKn9kgY++1vf+sMYBmmEhC2bdvmctjISP3qq6+c50i5BY7gsyMDu3v37u65lbCo/w+GWkmg1PrTupYIpzUpQ11rT6LQ4Ycfnum5Dz5zEhiWL19ujY2NTljy/dAzrecu6DWl9hWCoZCxuPeL6tQ7Su+BsDeD6nnwwQedeKijVc8777y8a+vVV1+1mTNnWtT8e4FDrPRe0zupubnZOnXq1DoWcZYQLC8hrTGNTeKEz8Gjf7/hhhuc8OWLBE2JnmLl34taO17o0HtRazEcKuPFUp0eVcjaKtrDRkUQgAAEqowAAkeVTRjdhQAE2o9ALQkcctWWwKAiA1FGkYp2VpWfQ0bTVVdd1Wro66P8kUcecTkrdJThxRdf7Iw+GXwyLPUxP3bsWDv77LNbd1q1qysjRAZE0Oj0Ro4SRMqDQb9px1dFxoXakRGhXfFCBA4vOshYUf6McALR4EpSH73go/j80aNHpxI4ojw4ggaaxqidXpUgy1y70+Ve5duW/Ffb9cVTJWu2y4ifWdN++Y3QNI0vWrTIrS0Z195jQzvl8iKK8tZRng55BUmgC+/ga83L00fz4z0FfMJHrUetBZ3QovUo7wN5RchI15qR8V6IEZrWgyPobRLsl9hJ7JFXVlSoVVzYV9rn3tcncUhcZKirPzL6tb4VDqL1Ly8F5aXxnlM6DlXiqTydwu8XhXlJsJDwMnnyZCckeS+zoAirsXpRSgJD8P0VtYYk+vz6179286Z5PO644/a5LOjNJqHi8ssvdyF76nNwLLpJHjw/+tGP3Lzrd4lc8pCROBJcd8F5Ouqoo5zAK5FDfVE/NFZdEyXGebFV7d12223Wv3//NI8G10IAAhDo8AQQODr8EgAABCCQlEAtCBwyGrQLKc8CiRNB7wovVuTaBfdu3vpQv+WWW9yHt4wpuZrrv5155pltkpXKEJw/f74LI5Cbt4pcwXVagHaV5Q1y6KGH7jMFMioVh7579+6CBI7333/fGcEySqIShIYFjqiQnSQeHLlycMiYe+aZZ5zhJ2MuGB6jECAJKtrxjutb0vVZyHXVJHAEjcfg7n3U+vRM/NrW2tNOuw+dkMGpNarkjsH8Kz78QWv81ltvdQZ5sPiQpnILHBqHktrqOVauGHmSBIv3VAifKJNP4Mjy3Pv65B0l0UDvkWBRSIaESnkhSICQCBIMFbriiiuc+BEsEmj0XtD86v0ir5w5c+a4EKFwbhsvSkkYDYckhZ8DL15qfQTn3l8XFDh+8IMfOAE3WLw4pn5FHeHq10pwLWisd955pxNIgh5hqjcouESFoXjvJL0Ho/pbyHPOvRCAAAQ6AgEEjo4wy4wRAhAoCoFqEzj04Z6ryNhWHghl6vf5CrwxL1d87RzKiyNKBNB1cSEf/j6/q678HdqVVfHGT67Y+bjd5vCYcl3v8w/IcyNORAgaOUGjI5/AIUPFx+srJj98ioo3wtS+DBV5D1RqqSaBQzvcMoR1gk3Qwyd4qkp4x1/cgzk7vNim0CuFJskTIBgGIY8O5ZMJCnPBufNrq9wCR9z6ydWvfM9Uluc+7hmNem68UCCvraj3i+ZPgoaeKYk3yqfiRSu9r7zoERSlkuSpiOtr8NkPem951vIWkVgRXm/+d89c49J7RmJYsE7l21A/o/JtRM2n2pHYKg+YqP7ErQF+hwAEINDRCSBwdPQVwPghAIHEBKpN4NCHss+h4Qfpc2nIZVqu2kGvgnwJCcOQwh/ectWWmLFkyZLWuPXgPUGBI0r0CF4bZ5CUWuAIJl31hlo+sUj9kQeL7lMuE89UO+NyX1c4kP6bkhDK/V7/k9iR1OBJvEALuLCaBA6/qx8V3pPvNz+Xffv2bQ1T8aFFqsuffhM0ThWOEPY0EOb2FjjUR3kISUTTsyejP1jCwku+ZyrLcx/3jEYJHFmYSfRQHosPP/ywNVeQF6UURpQkhM2HfOh5iwpVixM44saaS0iVkKskqBqDQl/khaIjpOWxFkyCG/XYeoEtiYBTwGPPrRCAAARqkgACR01OK4OCAARKQaDaBA4xCBoAMoIUmiIjUIkGp0yZss/JBP5D3ScuzMdQrtr+aFn/Ia+QEiXpU6I9b7zrlATtwraHwFHMHBwSi+TZEj6FRa73CgfQyS8KhQkXf9qFTkWQ27ov8o5ReIXuCycZLMXajauzWgSOoDEaPtJXYwyGP4VzM3gPD60L/5tPPhrMzRBn8La3wBFM6itvAeXPUYJPFYkdyn2TReBI89zHGf1RAocXNtN6vfgQEB+morqVTyVpgte4MLO4+Y4baz5PseApPApxUdE7RILahRde6LxUEDji3k78DgEIQCAdAQSOdLy4GgIQ6MAEql3g0NT5OHftgobj4LPssPpwAdUnr5Cjjz56HxEgylujXB4c3rVcO71xITWFnqKS5LFQGISMT50goWSKEpyOPfbYyJMUktRXzGuqReDwiVslVsSVqPAS7+EhcUn/00ksWh/BZI7BEIFK8+AIJvVVzpuzzjprH0+gLCEqWZ77OKO/WB4cmmP/jpGAqjAVCR4SDKMErqg1EZe0s5QCh++PxI21a9e6I6uVXFnvpqiTV/z1eHDEPd38DgEIQCA3AQQOVgcEIACBhARqQeDQUH0uAiXo0062wlhUfIy83KeTZu/3iTzlteGTCQZx5svBEUxAGLwnzngKT1eu64PJKKNO1gjWoySTSjapMJLgKRtxu7+5lo7ECyULlFEmQ0YhLMGiUB4lQNVRlD63QMJlWJLLqkHgCOZekOeMTseJKv6IYnkThROEeg8PJeccN26cO11jxIgRLj9M0JNGJwkpGW+l5eDQaR06tUjrJircIovAkeW5j3tGs+TgyPXMBJ9jndIkcVB5OsJHx+Z6MOL6WgqBwx8HK88aPf9Bzy/9pnWncUQdW0sOjpK84qgUAhDoQAQQODrQZDNUCECgMAK1InD4HVGFTARPBfCx7fLy0M6wjIlwSIaMAf03b1x6gypKrJBhohwUOtIzGKISd4qKTyyoIzmTxNjnM2CUY0FHVkpg0HGeco8PF50EoxNN9P/hmPesAkfQSIk6mjLO6Cpspaa/e+fnj9mejW+nvzHhHZ0OuNwaeh2V8Oroy/wpHJonMZX3S1TJd53P6fDpp5+6I5B17HFUXdplV/4ECSESoBSeFCzeEyRtuEW4v2mPic0XdhUMQUsTopLluY9bv1HPTfAUlajjUf3v8nTSySgKQfHFJ+zVe0dz6McXFg6j1kOaU1SiknrGjTUqRMULv2HB1Pcvnxeb76/ErDjPs4IeKG6GAAQgUKMEEDhqdGIZFgQgUHwCtSJwiIz/wFaytKYOqgAAIABJREFUy6ABp2MmlZdAOTR00oSOTNQ/y3hasWKFO/pRu8cSC7RD7g0ZHfkqcUBu/7peRsHMmTOdS7buDQoc+vff//73pqM2dfKAjB15k6joaES1IZFDu/SFChwSWWbMmOHCQlSf3Np1pKV26yWgKGTkd7/7nXODVy4DGRTBBIBZBY4g4/AY1e5rr73mOCvhZdQxpMVfvdVfoxcdojwzgqMLenoooWvYO8PndNA9ypvijzwO1qGwFZ3UovWoY34lgmj9aO5k0MrbR4ZoWEiQN4QEPT034SNco2YgrcCh0IZf/OIXLsRBu/86LUZGvvry3HPP2dy5c93zlkvgkIgQJS6kfe7jjP5cz40Soz777LOmk4WCz736L0FJbHW6k4SGoEeNFz/0nKokDU/RtcFjWaPExlJ4cCgXisKf5GkyduxYJxZ7MUa/SfiVgBE1Dh9ap7WW1JOu+p9uRgABCECgeAQQOIrHkpogAIEaJ1BLAof/AA97LUgQkOEtA1yGgQ8F8C7XMjomTJjgXPflyaHrJVbIaNT1+m9yy9b1ulY73/pgVyJOGTTeaJEBqY98iSYqcuNWUViH/ll16X+FChyqU94UMkh17Gf4tAm/ZHVkrcQNGV7BUojAoXwJjz32mDN4xcWfaKP+yKgSi8svvzzylI4af5RSD0/rTCE9cuvPFTYSrNTn6pBRGQ5l8B5MMtJ1QsqVV17ZxlNJdWlt6gQPrUnNn9ay5lRrW3MpT4OgkCAjXMeJ6tkKCnr5BuvXV9SJR8H75LmgfkoIfPnll+2ZZ55pfd4kOOp+9VGCmZ7p8BHMwTAPvxZ14o+OMFVJ+9xnFTjUjp5FCY4q/pnwpzvleg6DopXuSRvWJQFHgmtUSEgpBA6NTeLub3/7W/esax3695refRpPlKCq+/zJPvKKk5CsdzAFAhCAAASSE0DgSM6KKyEAgQ5OoJYEDk2ld7PXjriMQHkaqOjjWzvRTz/9tPOkkFGiD3R9kE+cONHlqQgW7TTqJBV5hci4UpEhdt5557mPewkZUbvuftd5wYIFzojUh7yOUZQXiAwDhbIUQ+DwY1q5cqXro4xfL8AMHDjQTj75ZGfoRrm7FyJwqF3PRjvXCv0R23wsO/gjlnP4PmxJ8xY+HSXqJn9iitZxOOzIG/sSnqK8GYL1BU/B0FzK40PCgE4vkadRUODwxrvW8znnnONyfMSVpMcQB72Z/POpXDqrVq1yTej5UliZvEYUbiURIyzsSGhUn/UcqOhZPu2001q7mOa5zypw5HomxFPClZ7FXGEnErcUbhY80jeOr//drx8JmMEcO/q9VAKH6pbYJY8VrTUf3qc1pNOTco3Vn+yj96DeoRQIQAACEEhHAIEjHS+uhgAEOjCBahE4OvAUMXQIlIWABL2wwFGWhjtwIz45clSYSRwWCV4SR5YtWxYrasXVVcrf/Sk5aZKolrI/1A0BCECgGgkgcFTjrNFnCECgXQggcLQLdhqFQLsQkMeNQkPkXRAs8tSQh5FOWYkKeWiXztZ4owoHkmeKwoCy5qXwCYcVLhfOy1Ip+OTpoVAshTj98Ic/3CcPSaX0kX5AAAIQqHQCCByVPkP0DwIQqBgCCBwVMxV0BAIlJaAQDCWJ1DG/SnipkCuFfShMRclxfSLeJOEyJe1oB6hc3hfPP/+8zZ4924WSZTX8JUwpJ44SmU6ZMsVGjhxZUfTkvXHPPfe4MD+dIqN8JBQIQAACEEhPAIEjPTPugAAEOjCBST/fYlt2lAbAD45rsjvO7lSayqkVAhBITED5KJTMU/kT9M9KEKncED5BrMQOn2cjfJRy4ka4MC8Bn+dDuUNUcp14kwajPxJa90icUu6SSihaYy+++KLLEfSDH/zAjj/++EroFn2AAAQgUJUEEDiqctroNAQg0F4Elq1tscff2GVrNrYUtQunfKfRzjmyybqTML+oXKkMAoUQUJJRHb+6dOlSl5jWJ4hVQs9hw4ZFnr5SSHvc+58E/FG9ChUaOnSoO6p3//33LxiRPx1HR2TLk0OnsrR3URJirTMdL6zjuYNH5LZ332gfAhCAQLURQOCothmjvxCAAAQgAAEIQAACmQnoJJk33njDLrroopyntmSuPMON6osEHZ2cgriRASC3QAACEAgQQOBgOUAAAhCAAAQgAAEIQAACEIAABCBQ9QQQOKp+ChkABCAAAQhAAAIQgAAEIAABCEAAAggcrAEIQAACEIAABCAAAQhAAAIQgAAEqp4AAkfVTyEDgAAEIAABCEAAAhCAAAQgAAEIQACBgzUAAQhAAAIQgAAEIAABCEAAAhCAQNUTQOCo+ilkABCAAAQgAAEIQAACEIAABCAAAQggcLAGIAABCEAAAhCAAAQgAAEIQAACEKh6AggcVT+FDAACEIAABCAAAQhAAAIQgAAEIAABBA7WAAQgAAEIQAACEIAABCAAAQhAAAJVTwCBo+qnkAFAAAIQgAAEIAABCEAAAhCAAAQggMDBGoAABCAAAQhAAAIQgAAEIAABCECg6gkgcFT9FDIACEAAAhCAAAQgAAEIQAACEIAABBA4WAMQgAAEIAABCEAAAhCAAAQgAAEIVD0BBI6qn0IGAAEIQAACEIAABCAAAQhAAAIQgAACB2sAAhCAAAQgAAEIQAACEIAABCAAgaongMBR9VPIACAAAQhAAAIQgAAEIAABCEAAAhBA4GANQAACEIAABCAAAQhAAAIQgAAEIFD1BBA4qn4KGQAEIAABCEAAAhCAAAQgAAEIQAACCBysAQhAAAIQgAAEIAABCEAAAhCAAASqngACR9VPIQOAAAQgAAEIQAACEIAABCAAAQhAAIGDNQABCEAAAhCAAAQgAAEIQAACEIBA1RNA4Kj6KWQAEIAABCAAAQhAAAIQgAAEIAABCCBwsAYgAAEIQAACEIAABCAAAQhAAAIQqHoCCBztPIW7du2yefPm2dy5c23jxo22d+9e69y5s333u9+1c845x/r06RPZw6+++sqeffZZW7RokW3fvt3q6upswIABdsYZZ9j3vvc9q6+vb3NfVFs9evSwMWPG2Pjx4127UWX16tU2a9YsW758uamOhoYGO+CAA2zChAl2yCGHuLbDpRraauepp3kIQAACEIAABCAAAQhAoAgEZA8999xz9u6779qmTZtcjUnsnKimZcfcf//99uGHH+bsWe/eve2OO+6wXr16FaH3VFFMAggcxaSZsq6vv/7aPTyff/65Ewm6devmxIPNmzfbnj17rGvXrnbttdfa8OHD96n5k08+sfvuu8+2bNniru/evbsTHrZu3erqOeaYY+ySSy5xv/mybds2e+ihh2zZsmWtbUkE0QtAosp+++1n1113nfXr12+ftt555x2bPn26q7+pqcn1aceOHa2iikSYcePG7SNyVENbKaeKyyEAAQhAAAIQgAAEIACBCiTw2Wef2QMPPOA2i2ULSdhQ8XaO7Jsbb7yxjZ2TaygSS+69915bsWIFAkcFzndclxA44giV6HcJGBIc5IFx4IEH2uTJk1u9NSRU6CGVx8SQIUPspptusi5durieSGjQb0uXLrXRo0fbZZdd5jwvJFIsXrzYHnvsMSdATJkyxUaOHNna+1dffdWeeOIJk9p4zTXX2ODBg91v8gR5+OGHTaLJiSeeaBdffHGrWKGXwtSpU23dunU2duxYO/vss53I0dLSYq+//rqrT22rf/Lo8KXS2yrRlFItBCAAAQhAAAIQgAAEIFBGAtrwvfvuu23VqlX72EbqgmwYCRUbNmywI444wtlbwQ3gXN2UUHLnnXe6DefbbrvN+vfvX8YR0VShBBA4CiWY8X4JCnoY5UVx88037yMQqEp5dfzqV7+ynTt32g033OBCQVT8fc3NzXbLLbfs88BJ5FAoyZw5c1yYypVXXunECq9Crly50gkixx577D69lleHPELkQXL77bc7EURl4cKFTvyQGBIUWfRbUKBReMtZZ53l7qmGtjJOGbdBAAIQgAAEIAABCEAAAhVEwNsr8tK49dZbrWfPnvv0TpvJDz74oLNzkooV69evt7vuusuJIYShVNBkJ+wKAkdCUMW+7L333nMeHAo/uf7669vkvwi6Rl199dVOkVSRd8TMmTNt1KhRzhMjrELKi0NhLwMHDnTCiUJK1qxZ4zwxJKZEPdgKidFDLG+OoJjy+OOP2/z58+3UU0+1Cy64oA2CqL5UQ1vFnkvqgwAEIAABCEAAAhCAAATKT+CFF15wuTeUU1AeGuHivTFkWylMRZ7zccVvKMueirLT4u7n9/YlgMDRTvx9zozGxkYnQoQTdXrRQWEiwYdRYSGvvPJKTtFBMWjTpk0zeXh4xfGjjz6ye+65x+XZ8KJHcNgKaZH7lkJivJgiDw2pnR988IHz+jjuuOPakHr//ffdNcOGDWt9+Cu9rXaabpqFAAQgAAEIQAACEIAABIpMQMKFbJlOnTq1hvQHm/CbrwqzD3qq5+uG3zAeMWJE5IZykYdAdUUmgMBRZKDFqs67Uym3RTA8RCEjyg4cDAsJthmlUsZ5i+j+cL25PEiCbXl1U3k4vJhS6W0Va36oBwIQgAAEIAABCEAAAhCobAIK3X/yySdT5eDw9ozsMB3m4E+SlEgir/p8J11WNo2O0TsEjgqcZ5/cU/FfV1xxhcun4QsCR2FiSgVON12CAAQgAAEIQAACEIAABIpMQDkN5dkuz/Sk4Snqgg97ydUd5fPQ6ZNJwl2KPCSqS0AAgSMBpHJeogdwxowZ9tZbb7njXi+99NJ98mwgcJRP4NAcUCAAAQhAAAIQgAAEIACB8hCQ/VOMsm3bNpeXUEe96iTIM888s01KgFztyAZ46qmn3CEQF154oTvUQYc56KQW5VBU3sLwSZfF6DN1FIcAAkdxOBallqC4cdBBB9m1117bJpYMgQOBoyiLjUogAAEIQAACEIAABCBQYQSKIXB4cUOhJVEbxoUM2Yfo66RL2WojR44spDruLQEBBI4SQM1SpVTBF1980Z5//nnr27evc6PScUfhgsBRPoEjyzxyDwQgAAEIQAACEIAABCDQPgSSbBgX0rPgQQznnnuunXHGGYVUx70lIIDAUQKoaasMixs6jmjAgAGR1fhTVE444QS75JJL2lyT7xSVPn36uGNilSwnWOJOUZk0aZKdcsopbdrKd4pKpbaVdm64HgIQgAAEIAABCEAAAhCofAJhcWPKlCnutMpil7gN52K3R33pCCBwpONV9KslbixYsMDl3dBpJHEJa1599VWbOXOmjRo1KvLYIn+skc5t9kfC+uOR6uvrncChOLJg8UfSKp7shhtusEMOOcT9/Pjjj9v8+fNzHkkb1ZdqaKvok0iFEIAABCAAAQhAAAIQgEC7EWhpaXHJQeURr41i2VRR3vBxHVSejUcffdR69+5tkydPbpMuAA+OOILt/zsCRzvPwTvvvGOPPfaYNTc3uziu4cOH5+2Rj/vSWc+33HLLPp4eEkvk4SHh4fjjj3ceHnV1deaPfF25cqX7b/otWJYuXeqS8OhBvvXWW61nz57u54ULF7rjY5VgRyEzyhjsix7uBx54wCSonH/++Xbaaae5n6qhrXaecpqHAAQgAAEIQAACEIAABIpEIGmof5Lm/Mbv119/7ewf5UUMFp1yOXXqVNOpl+TgSEK0/NcgcJSfeWuLH3/8sT344IPu36+55ho7+OCDY3uza9cuJyxIlJAXx+WXX+5cr/RgS2yQWKJrpFoeeuihrfVJ9JD4IfHiqquusmHDhrnf5LUhEUPCiUSKiRMntmYY9sfVrlu3zk488UQnZOj8Zymkr7/+uqtPokdYaKn0tmIhcwEEIAABCEAAAhCAAAQgUPEEgt7w2qzNF+ofHIxC9GfPnu1yHx511FGtp1aqvlmzZtmcOXPcJu/VV1/d6gmijdzp06fbe++95zal1ZY88CmVRQCBo53m45tvvrE777zTCQwSDfLFh8m748orr7TBgwe73q5du9buvfded29DQ4PLqSFRY+vWrU6cGDt2rE2YMGGfo5D0u8QPeWXoGgkTClmRiKEHeejQoe4hDXppqK2PPvrICSp6oH0/9ULQv6vtiy66yJQPJFiqoa12mnaahQAEIAABCEAAAhCAAASKRMDnH9TJKRIbZDflKr169TLl5ejRo4e99NJL9swzz7h75Klx4IEHtt6munQc7LJly5zdpOv1//LukBe77KW4tAJFGh7VZCCAwJEBWjFu2bhxoxM45P4UV6IePIkbzz77rC1atMiJDXroFG+mTL7f+973nHgRLhIe5s2bZ3PnzjW1L2FDD+yYMWNs/PjxORXI1atXOyVTRy2pDgkbUjQloihfh9quxrbiuPM7BCAAAQhAAAIQgAAEIFC5BHz4vuyhuCIPjzvuuMMkdOi+++67z20UKwehfgsW2TzKkygvjw0bNrTaTaNHj7Zx48a5Oii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AAIQgEBlEkDgqMx5oVcQgAAEIAABCEAAAhCAAAQgAAEIpCCAwJECFpdCAAIQgAAEIAABCEAAAhCAAAQgUJkEEDgqc17oFQQgAAEIQAACEIAABCAAAQhAAAIpCCBwpIDFpRCAAAQgAAEIQAACEIAABCAAAQhUJgEEjsqcF3oFAQhAAAIQgAAEIAABCEAAAhCAQAoCCBwpYHEpBCAAAQhAAAIQgAAEIAABCEAAApVJAIGjMueFXkEAAhCAAAQgAAEIQAACEIAABCCQggACRwpYXAoBCEAAAhCAAAQgAAEIQAACEIBAZRJA4KjMeaFXEIAABCAAAQhAAAIQgAAEIAABCKQggMCRAhaXQgACEIAABCAAAQhAAAIQgAAEIFCZBBA4KnNe6BUEIAABCEAAAhCAAAQgAAEIQAACKQggcKSAxaUQgAAEIAABCEAAAhCAAAQgAAEIVCYBBI7KnBd6BQEIQAACEIAABCAAAQhAAAIQgEAKAggcKWBxKQQgAAEIQAACEIAABCAAAQhAAAKVSQCBozLnhV5BAAIQgAAEIAABCEAAAhCAAAQgkIIAAkcKWFwKAQhAAAIQgAAEIAABCEAAAhCAQGUSQOCozHmhVxCAAAQgAAEIQAACEIAABCAAAQikIIDAkQIWl0IAAhCAAAQgAAEIQAACEIAABCBQmQQQOCpzXugVBCAAAQhAAAIQgAAEIAABCEAAAikIIHCkgMWlEIAABCAAAQhAAAIQgAAEIAABCFQmAQSOypwXegUBCEAAAhCAAAQgAAEIQAACEIBACgIIHClgcSkEIAABCEAAAhCAAAQgAAEIQAAClUkAgaMy54VeQQACEIAABCAAAQhAAAIQgAAEIJCCAAJHClhcCgEIQAACEIAABCAAAQhAoFII7N290XZv+KO1bPvUmof/L5XSLfoBgXYjgMDRbuhpGAIQgAAEIAABCEAAAhCAQDoCe3estV0bXrJd61+2PRvfar2558mzzRq6p6uMqyFQYwQQOGpsQhkOBCAAAQhAAAIQgAAEIFBbBFq2fuQEjV0bXraWzYsjB9dl5P+wpgHja2vgjAYCKQkgcKQExuUQgAAEIAABCEAAAhCAAARKTWDPpvds1/qXbPf6l61l+6exzTXtd551GfGz2Ou4AAK1TACBo5Znl7FBAAIQgAAEIAABCEAAAlVDYPdXr9nuDfLUmG17d65P1u/6Zmvsc5J12m+iNfY/I9k9XAWBGiWAwFGjE8uwIAABCEAAAhCAAAQgAIEKJ9CyzXZ/Oc+Fnuza8IrZns2JOlzX2Nsa+51mTf1Ot8Y+J5rVNye6j4sgUOsEEDhqfYYZHwQgAAEIQAACEIAABCBQMQS+Pflk9rfhJ1/NN9u7M1Hf6poHWVP/cU7UaOh1TKJ7uAgCHY0AAkdHm3HGCwEIQAACEIAABCAAAQiUlUCuk0/iOlHf7TBr6jfOmvqfbvXdRsRdzu8Q6PAEEDg6/BIAAAQgAAEIQAACEIAABCBQbAJJTj6JarOh11H/IWqMs7rmA4rdLeqDQE0TQOCo6ellcBCAAAQgAAEIQAACEIBAuQikPfnE9auukzX2OcGa+p9hjX1Ps7qm3uXqLu1AoOYIIHDU3JQyIAhAAAIQgAAEIAABCECgXAQynXzS2MOa+p7qPDUa+55sVt+5XN2lHQjUNAEEjpqeXgYHAQhAAAIQgAAEIAABCBSVQNaTTzrt53JpSNRo6H18UbtEZRCAwLcEEDhYCRCAAAQgAAEIQAACEIAABPIQyHrySX3Xg789yrX/OGvo/l0YQwACJSaAwFFiwFQPAQhAAAIQgAAEIAABCFQfgawnnzT0PPLb0JP+Z1h95yHVN3B6DIEqJoDAUcWTR9chAAEIQAACEIAABCAAgeIRyHrySWOfk52Xhrw16pr6Fq9D1AQBCKQigMCRChcXQwACEIAABCAAAQhAAAK1RCDTyScN3ayp7/etsd84a+p7illD11pCwlggULUEEDiqduroOAQgAAEIQAACEIAABCCQhUCWk0/qOvW3pn5jnajR2OekLM1yDwQgUGICCBwlBkz1EIAABCAAAQhAAAIQgEA7E8h48kl9l2HW2O90a1KS0B6j23kQNA8BCMQRQOCII8TvEIAABCAAAQhAAAIQgEDVEch68klDj8O/FTX6jbP6rgdV3bjpMAQ6MgEEjo48+4wdAhCAAAQgAAEIQAACNUQg68knjb1PsMb+34oadZ0G1BARhgKBjkUAgaNjzTejhQAEIAABCEAAAhCAQE0RyHTySX0Xa+x7sjv1pKnfaWYN3WuKCYOBQEclgMDRUWeecUMAAhCAAAQgAAEIQKBKCWQ5+aSuqY819j3N5dNo7HtqlY6cbkMAAvkIIHCwPiAAAQhAAAIQgAAEIACBiiew55u3bdfap2zXl3Ns7871ifpb13nwt14aShLa86hE93ARBCBQvQQQOKp37ug5BCAAAQhAAAIQgAAEap/Anq227eOf2641/55orPXdR/5H6MnpVt/tsET3cBEEIFAbBBA4amMeGQUEIAABCEAAAhCAAARqjsCeb961rYt/Ynt3rMk7toZex1hTv7HW1P9Mq2seWHMcGBAEIJCMAAJHMk5cBQEIQAACEIAABCAAAQiUkcCOFf+f7fj0vugW6ztbY58TnadGY7+xVtfYs4w9oykIQKBSCSBwVOrM0C8IQAACEIAABCAAAQh0QAItW5fb1iV/by2bF7cZfV3zAdblkB9bY5+TzOqbOyAdhgwBCOQjgMDB+oAABCAAAQhAAAIQgAAEKoLAzlWP2Pbl/2a2d2eb/jQN/IETN6y+c0X0lU5UDoHt27fbc889Z++++65t2rTJdaxHjx42ZswYGz9+vHXuzJqpnNkqbU8QOErLl9ohAAEIQAACEIAABCAAgRgCe3d+4XJt7Nn4dpsrdbxrlxH/3Rr7nAxHCLQh8Nlnn9kDDzxgGzdutLq6OidsqEjo2Lt3r/Xr189uvPFG9/+U2ieAwFH7c8wIIQABCEAAAhCAAAQgULEEdn3xtG1b9s9meza36WNj31Oty4ifWl1j74rtPx1rPwJbtmyxu+++21atWmWjR4+2yy67rNVbY926dXbvvffahg0b7IgjjrDJkydbQ0ND+3WWlstCAIGjLJhpBAIQgAAEIAABCEAAAhDYh8DuTbZ16T/a7g0vtwXT0M26HPLX1rT/BUCDQE4CCxcutIcffth5Z9x6663Ws+e+yWYXLVpkDz74oHXr1s1uu+0269+/PzRrnAACR41PMMODAAQgAAEIQAACEIBApRHY8/UbtnXx39veXRvadK2h11HWdcTPrK55UKV1m/5UGIEXXnjB5d5Qrg15aISLwlbuvPNOU44OhakceOCBFTYCulNsAggcxSZKfRCAAAQgAAEIQAACEIBANIGWHbZ9+b/azs8fi/y980H/xToNuRp6EEhEQMLFjh07rFOnTtalS5c296xZs8amTp1qTU1Ndvvtt1vv3oQ6JQJbxRchcFTx5NF1CEAAAhCAAAQgAAEIVAsBHfu69YO/tZbtn7bpcn3XQ63rqH+2+q4HVctw6GcVEJgzZ449+eST5OCogrkqVhcROIpFknogAAEIQAACEIAABCAAgUgCOz6ZZjtW/jLyt+ah11rz8L+AHASKSuDzzz+3adOm2Z49ewhPKSrZyq4MgaOy54feQQACEIAABCAAAQhAoGoJtGz/zLZ98He2Z/OiNmOoax5oXUf+kzX0HFO146PjlUlg27Ztdv/999uKFSvs7LPPtjPPPNMdIUupfQIIHLU/x4wQAhCAAAQgAAEIQAACZSewc/Xjtv3j/8esZXubtpsGXmRdDv6xWUPXsveLBmubgBc3li9fbsccc4xdeumlHA9b21O+z+gQODrQZDNUCEAAAhCAAAQgAAEIlJrA3l1f2rYl/2C7v3qtTVN1TX2sy4j/bo19Ti51N6i/AxJQOMqMGTPsrbfesoMOOsiuvfbayOSjHRBNhxkyAkeHmWoGCgEIQAACEIAABCAAgdIS2P3lHNu25Ke2d/fGNg019j3Vuoz4qdU1cpJFaWehY9YeFjemTJliXbviIdTRVgMCR0ebccYLAQhAAAIQgAAEIACBYhPYs9W2ffR/2a61T7StuaGrdTnkr60hiz3dAAAgAElEQVRp/0nFbpX6IOAItLS02AsvvGAvvviiDRgwwK677jrr168fdDogAQSODjjpDBkCEIAABCAAAQhAAALFIrDnm3dt6+Kf2N4da9pU2dDzSJdItK55ULGaox4I7ENg7969Tth4/vnnrW/fvu7EFMSNjrtIEDg67twzcghAAAIQgAAEIAABCBREYPvyf7Wdnz0YWUfng/7SOg25pqD6uRkC+QhI3FiwYIHLu9G7d2+7/vrrnQcHpeMSQODouHPPyCEAAQhAAAIQgAAEIJCJQMvW5bb1g7+1lq3L2txf3/VQ6zrqn62+60GZ6uYmCCQl8Nlnn9m0adNMJ6d07tzZmpubc97aq1cvU16OHj16JK2e66qQAAJHFU4aXYYABCAAAQhAAAIQgEB7Edj52UO2ffn/G9m8PDbkuUGBQDkIfPLJJ3b33Xfb9u1tjyIOty8PjzvuuMMkdFBqlwACR+3OLSODAAQgAAEIQAACEIBA0Qjs3fmFy7WxZ+Pbbeqsax7ocm009BxTtPaoCAIQgEBaAggcaYlxPQQgAAEIQAACEIAABDoYgV1rn3SnpNieLW1GrtNRdEqKNXAkZwdbFgwXAhVHAIGjQqZE5zbLxerNN9+0Tz/91GX/zeU+tWvXLrv//vvtww8/zNn7KBcs3Tdv3jybO3eubdy40ZSURzFoY8aMsfHjx7u4taiyevVqmzVrli1fvtxUR0NDgx1wwAE2YcIEO+SQQ6yurq7NbdXQVoVMPd2AAAQgAAEIQAAClUtg9ybbuvQfbfeGl9v0sa6xl3UZ8VNr7Hta5fafnkEAAh2KAAJHO063RI0VK1bYq6++akuXLnXigUpcfJhizO699153b64SrkOJdx566CFbtmyZEyS6detm9fX1tmnTJid07LfffpHnRb/zzjs2ffp017empibr2rWr7dixw8W5qZ5zzjnHxo0bt4/IUQ1tteO00zQEIAABCEAAAhCoCgK7v5pn25b81Pbu2tCmv419T7Uu3/kHq2vqWxVjoZMQgEDHIIDA0Y7z/MILL9hzzz3neqCMv4MGDXJeHD179sybAEfeF3feeadJILntttusf//+saOQiPLEE0848eSaa66xwYMHu3u++uore/jhh127J554ol188cWtYoXEj6lTp9q6dets7NixdvbZZzuRo6WlxV5//XVXn7w+brrpJufR4UultxULiwsgAAEIQAACEIBARybQst22f/wvtnP1jLYUGrpal4N/bE0DL+rIhBg7BCBQoQQQONpxYmbPnm2rVq2yk08+2Q488EDTMUfKAizRIF+G3/Xr19tdd93lQkWSZAL2Hh8rV660yy67zI499th9Ri2vjvvuu895ddx+++1OBFFZuHChEz8khkjE6NKlS+t9ElfkEbJo0SIX3nLWWWe536qhrXaccpqGAAQgAAEIQAACFU1gz6b3beviv7O921e16WdDzyNdItG65kEVPQY6BwEIdFwCCBwVNPf+mKM4gcNfN3DgQLv++utz5s7wQ1uzZo3zxFBISpTHx+bNm51gIm+OG264weXVUHn88cdt/vz5duqpp9oFF1zQhpQ8NWbOnGmjRo1yXiESXKqhrQqacroCAQhAAAIQgAAEKobAjpVTbccnv4rsT/Pwv7DmoddWTF/pCAQgAIEoAggcFbQukgocixcvdklGR4wY0Sos5BvGRx99ZPfcc4/Ls3HzzTe7PBrBopwayumhJKJXX321jR492oW/PPjgg/bBBx84r4/jjjuuTRPvv/++u2bYsGGtQkult1VB001XIAABCEAAAhCAQEUQaNn2iW394G+tZcuSNv2p7zLcuo76Z6vvdlhF9JVOQAACEMhHAIGjgtZHUoHjvffec+EhynvRvXv31tNNlB9D4oQSf/bp06d1ZP764cOH5/T4UCjKu+++2xpuEkxk6kWPMKqo/lZ6WxU03XQFAhCAAAQgAAEItDuBnat/a9s//lezlu1t+tJpyNXW+aD/0u59pAMQgAAEkhJA4EhKqgzXJRU4gslJo7qlXBrXXXedy+uhUumiQznFlDJMI01AAAIQgAAEIACBiiewd+d627rk723P12+26Wtd80CXa6Oh55iKHwcdhAAEIBAkgMBRQeshqcDx1ltv2VNPPeU8OC688EJ3ioqOelXCUnl2KJfGkCFDWhODInD8p2dKBU03XYEABCDQbgS+3LzXfv7UDlu0ao99s63dupG34Z5dzA4f3GB/dV6z9eteV5mdpFcQqFICu9e/ZFuX/qPZns1tRtC0/wXW5ZC/MWvYN6S5SodKtyEAgQ5GAIGjgiY8qcCRr8u+jp07d9q1115rI0eOxIMjEHpTQdNNVyAAAQi0C4ENm/fa7fdts/Wb9rZL+2kb7d+jzqbd2NUkeFAgAIECCezZbNuW/Z+264un2lRU19jLuoz4qTX2Pa3ARrgdAhCAQPsRQOBoP/ZtWi6GwBFMDnruuefaGWecgcCRUeCQpwwFAhCAQK0ReHThAfb26p5VNaxjDthol49eXVV9prMQqDQCXVs+tP13TLPGvV+36dqW+u/a2ubrbU9ddb0bKo0x/SmcwDHHHFN4JdTQoQkgcFTQ9BdD4NBwwglD/ckmSjyqY2KVmDRY4k5RmTRpkp1yyiltSOU7RaVS20oz3QgcaWhxLQQgUC0EfvbHw2zTjoZq6a7rZ4/mPfZfT/+wqvpMZyFQSQT67/yt9dn9QpsutVizbWj+oX3dcGoldZe+dGACCBwdePKLNHQEjiKBLEY1SQQO5dl49NFHrXfv3jZ58mTr0mVfn90oD441a9bY1KlTrb6+3gkcytkRLJs3b7a77rrL5e644YYb7JBDDnE/P/744zZ//nw79dRT7YILLmgzxFdffdVmzpxpo0aNaj2uthraKsZcUQcEIFDZBMgxkXt+zvynLZU9eTl69+JPulVlv+k0BNqTQMuWD789/nXbijbdaOh5pHUZ8TOr7zykPbtI2xCAAASKSgCBo6g4C6ssicDhxYivv/7abrzxRjvooIP2aXT9+vVOzNi0aVNrDg5/SsnKlSvtkksuseOPP36fe5YuXWr333+/E01uvfVW69nzW/fEhQsXOm8QJTNVWzqdxRcJKQ888IAtXrzYzj//fDvttG/jNauhrcJmibshAIFKJ0COifwzhMBR6SuY/kGgOAR2fHq/7Vjxb5GVNQ+/w5qHXl+chqgFAhCAQAURQOCooMlIInDotJRZs2bZnDlznPBw9dVXW79+/VrFhenTp7ucG8OHD7frr7/eOnfu7H6Tt8UTTzzhxIurrrrKhg0b5v67vDYkYqhtiRQTJ060urpvs9VLJJFYsm7dOjvxxBOdkNHU1GQtLS32+uuvu/oketxyyy02YMCAVpKV3lYFTTldgQAESkDgn/6ww158f3cJai5dleNHN9r/fkFz6RoI1IzAURbMNAKBdiOwd8dq27r4J7bnm4Vt+lDfZbh1HfXPVt/tsHbrHw1DAAIQKCUBBI5S0k1ZdxKBQ1Vu27bNHQe7bNkyJ0b06NHD/b+8O+RZIdHhuuuuswMPPLC1B7t27bLHHnvMeWXoWl2jkBWJGBJNhg4d6gSRoJeGblb+DnlqyDND4kbXrl1NOTv07w0NDXbRRRfZCSecsM9Iq6GtlFPD5RCAQBURuPRft9pXW6rjhBCPtU+3Opvxl+U5khGBo4oWM12FQEoCu9bOtG0f/d9me7a2ubPT4MnW+eD/NWWNXA4BCECgugggcFTQfCUVONRliQgLFiyw2bNn24YNG5xIIaFj9OjRNm7cOOvVq1ebkemeefPm2dy5c23jxo2t94wZM8bGjx/f6u0RvnH16tXOa2T58uWuXQkb8h6ZMGGCy9fhPT6C91VDWxU09XQFAhAoIgEM+Pww4ZObD7lb8q8d+BTxRVXkqvbu/tq2Lfmp7f7ylTY113UaYF1H/pM19Dq6yK1SHQQgAIHKI4DAUXlzQo8gAAEIQKAAAhjwCBxZlg+5W/JTg0+WVVWee3Z/Nc+2LfkH27vrqzYNNu030boc+jdmDfueoFeentEKBCAAgfITQOAoP3NahAAEIACBEhJA4EDgyLK8yN2Snxp8cvNpL8+W5obtdt1B/2bnDHqiTec27epp//bhT+zNDSe733p2MTt8cIP91XnN1q/7t7nWKBCAAARqkQACRy3OKmOCAAQg0IEJIHAgcGRZ/uRuyU8NPtF82suz5dDuH9iPR/3UBnZe3aZjb395vP3rh/+HbdzZp81v/XvU2bQbuzrBgwIBCECgFgkgcNTirDImCEAAAh2YAAIHAkeW5c+6Yd1kWTft4dkyediv7NIDf92mu9v3NNt9H/+FPbdmUt6hlPPUpixMuQcCEIBAIQQQOAqhx70QgAAEIFBxBDBUMVSzLErWDesmy7opp2fLoC6f2f824r/ZwT0+bNPVZZtG2v9c/FNbu/2A2GGU89Sm2M5wAQQgAIEiE0DgKDJQqoMABCAAgfYlgKGKoZplBbJuWDeVvG7OHzzDrho+1Zrrd7Tp5sMrbrIZn16dqvsv/qRbquu5uPgE2it3S5qRkLslDS2urRQCCByVMhP0AwIQgAAEikIAQxVDNctCYt2wbipx3fTptMH+csTPbEzvBW2699mWA+1flv6Dfbz5O6m7jsCRGllRb2iv3C1ZB0HulqzkuK89CCBwtAd12oQABCAAgZIRwFDFUM2yuFg3rJtKWzcn9Ztjtx/2P6x705Y2XXti1WV278d/kaXL7h4EjszoinJje+RuKbTj5G4plCD3l4sAAke5SNMOBCAAAQiUhQCGKoZqloXGumHdVMq66dq4xW495H/aqfu92KZLG3b0t39Z8t/s/Y1jsnS39R4EjoLwFXxzOXO3FNzZ/6iA3C3FIkk9pSaAwFFqwtQPAQhAAAJlJYChiqGaZcGxblg37b1uujdutouGPGyXDH04siuzvxhv0z76K9uyu/D8GQgcWWa7ePfwvikeS2qCQJgAAgdrAgIQgAAEaooAH44YqlkWNOuGddNe60YeGxcMnm6TBj9qXRu2tenG5l097K5lf23z1p+epYuR9yBwFA1lpop432TCxk0lJLB37177+uuvbeHChfb+++/b4sWLbePGja0tdu7c2Y444gg7/PDD3f8PGDDA6urqStij7FUjcGRnx50QgAAEIFCBBPhwxFDNsixZN6ybcq+b5obtdv4BM+yiwY9a96ZNkc2//eXx9m8f/p19tbNflu7lvAeBo6g4U1fG+yY1Mm4oEYGtW7fas88+a9OnT7e1a9cmbmX//fe3yy67zM455xzr2rVr4vvKcSECRzko0wYEIAABCJSNAB+OGKpZFhvrhnVTrnXTXL/dJg7+vV00+GHr0fRNZLMbd/WyR1bcZM+tmZSlW7H3IHDEIirpBbxvSoqXyhMQaGlpsWeeecamTZtm33zz7Xuod+/eNmrUKOelMXz48Da1rFixwj7++GNbsGCB8/ZQ6dmzp91000127rnnWn19fYKWS38JAkfpGdMCBCAAAQiUkQAfjhiqWZYb64Z1U451c/7gGfaDwb+2Ps1fRjb3zc5e9u+rfmRPfX6x7WjpnKVLie4pp8Dx5ea99vOndtiiVXvsm7YROIn6W+qLenYxO3xwg/3Vec3Wr3vp3e5535R6Rqk/H4GvvvrKfv7zn9trr73mBIpJkybZxIkTU4WdrF+/3mbPnm2PPvqoqb6TTjrJfvzjH1ufPn3aHT4CR7tPAR2AAAQgAIFiEuDDEUM1y3pi3bBuSrluzh3073bp0AetX/P6yGY27e5uM1f9yJ5Ydant2FM6YcM3Xi6BY8PmvXb7fdts/aa9WfCW/Z7+Peps2o1dTYLH/8/em4BXVZ3t33fmmSQQQgYSZkUKIg6II4KIAoKMjoACiorfq+VFW8eCrVarUt76lVKqDIqIE6AgKIgWBBFFUQEBmSFkABIIISFz8r+ehScGOMM+65x9zj7Jva/Li5asaf/WvRfPurMGMx+ON2bSZdnOCBw9ehRTpkzBrl27MHz4cIwcOdKjLSYVFRVYtmwZ5syZg4yMDFW2nM/hz4cGhz/ps24SIAESIAGvE2DgyImqjqioG+rGDN30SVmGERlzkRxpf2+73IiyNOc2LM0egVNeuB3F6Dv4yuD460fl+PznKqPNskS6vl1C8ceBEaa2heONqXhZuAMCYkb87W9/w7Zt2/Dkk0+iS5cuXmP1yy+/KHOjU6dO+OMf/4jw8HCvle1uQTQ43CXG9CRAAiRAApYmwMCRE1UdgVI31I03ddMr+VPcmjkXKVE5dos9VR2F5dnD8FH2nSiuitWp2qM8vjI4hv/jFI6XBMbqDRvQxJggfPCIuYcmcrzxSL7M7AGBsrIyVFZWIi4uzoNS7Gc9efIkwsLCIDeu+POhweFP+qybBEiABEjA6wQYOHKiqiMq6oa68YZurm7+OW7PnI306Cy7xcn2k2U5g7E4eySKK5voVOmVPL4yOPhd2e8ucvGKjFmIDwmIMSL/xcbGIjQ01Ic1u18VDQ73mTEHCZAACZCAhQkwcOREVUee1A1144lurkxag1szZ6NVzD77xkZNBFbkDsLCrNEoqozXqcqreWhwOMdpNh+ON16VMwvzEoGcnBz8/e9/x7Fjx9QhpHJgaFVVlbppZdGiRZCbV+TvHn/8cVxyySUICjL/QF6dV6PBoUONeUiABEjAIgR4Ov25HcHAkRNVnc+TuqFudHTz+MzPcHvm62gbu9thdrkRRYyNYxXNdKowJY/ZE3hbo/ld2e8+cjFF1izUAwJy+OhTTz2FPXv2qMNCp02bpsyMFStW4JVXXlHmhu2Rm1deeukldOjQwYMazctKg8M8tiyZBEiABEwlwNPpGTjqCIyBNXVD3egQODNP1fH1KN8/A9XF2xwWtjJ3IN7LugcF5f69UcBeA2lwONeA2Xw4Dnv+DbIE7xKQVRrvvPMOevXqhbFjxyIlJQXFxcVqtUZubi5eeOEFnHfeeVi8eDH+/e9/4+abb8bDDz9syVUcNDi8qw2WRgIkQAI+I8DT6TlR1REbA2vqhrrRIXA6T3XhRpQd+BeqizY7LGRVXj+8d3Asjpa30K/I5JxmT+Btzed4w/HGZCmzeC8QKCkpwdNPP622psjKjBYtTo9dmzdvxh/+8Af069evzsywpZWfP/fcc4iJifFCC7xbBA0O7/JkaSRAAiTgMwI8nZ6Bo47YOOGgbqgb9wlUn9yCsr3/h+qiHx1mXn24L945OA6Hy1Ldr8DHOWhwOAduNh+Owz4WPKtzSuD48eOYOHEiUlNTMXny5LpbUOTcjenTp+P5559Hjx49VBly0Oizzz6rVnXYtrFYDS8NDqv1CNtDAiRAAgYJMEDiRNWgVM5IRt1QN9SNcQKyBaV83z9RVfiNw0zrjvbGOwfHIvtUpvGC/ZzS7Am87fU43nC88bPUWb0BAoWFhZg0aRKaNWumzIuoqCh1laxsS5FVHHIGR+vWrVVJpaWlygQpKChQB5EmJCQYqMG3SWhw+JY3ayMBEiABrxFg4MjAUUdM1A11Q924JlBTvANlB2ag6tg6h4lDk3pjwop7kHXqdOAfSA8NDue9ZTYfjsOB9LU0/LbazIzvvvsOL774Ijp16oRdu3ap7Slt27bFn//857qtKLa/79atG5544gmEhYVZDhANDst1CRtEAiRAAsYIMEDiRNWYUs5MRd1QN9SNYwI1p/aibP90VBWsdmxsNL0Wka0nIDimA/g9OVcT+XC80RlvmMf3BDZs2IApU6YgODgYzZs3h2xbkfM2ZGVH//791dYUSTNnzhzIdbJyZkfPnj1931ADNdLgMACJSUiABEjAigQYODJw1NEldUPdUDfnEqgp3Y/y/f9GZf5njo2NxCsR2fohBMd2rEvD74kGB78nHQLMYzUCVVVVmDdvHt5+++26K2GvueYaPPbYY2r1hlwf++ijj6KoqAg33nijOnQ0MjLSaq+h2kODw5LdwkaRAAmQgGsCDKw5UXWtknNTUDfUDXXzG4GasiyUH5iJyiOfOMQSktAdkW3+ByGxnc5Jw++JBge/Jx0CzGNFArW1terw0AMHDqBJkyY4//zzERoaqpoqf/d///d/uOGGG9CnTx+Eh4db8RVocFi2V9gwEiABEjBAgIE1J6oGZMIJmUFI/J4a10S1tjwPZWJsHF7i2NhochEi2/x/CGnSzWEa6qZx6cbgcOIyGXXjEhETkIA2Aa7g0EbHjCRAAiTgXwIMkGhw6CiQuqFuGrNuaiuOoOzAa6jMW+TE2LgQka0mICThMpeo+D3R4HApEjsJqBsdasxDAsYI0OAwxompSIAESMByBBggcaKqI0rqhrppjLqprchHedYsVOS859jYiPsdIlo9iNDEKwwj4vdEg8OwWOolpG50qDGPLwjIGRt79+5V18E6eyIiItC5c2dLblWhweELpbAOEiABEjCBAAMkTlR1ZEXdUDeNSTerHqv81dj4AKitsPvqwTHnI7L1gwhteo3baPg90eBwWzQAb9/RgcY8phKQW1Jee+01LF26FNXV1S7rysjIwLRp05CYmOgyra8T0ODwNXHWRwIkQAJeIsDAmhNVHSlRN9RNY9BNbFgRhqTPx9BWi4GaMvvGRnR7RLZ+AKHNeukgUXn4PdHg0BEPdaNDjXnMJLBo0SJMnz5dVZGUlOTyhpQWLVrgqaeeQnx8vJnN0iqbBocWNmYiARIgAf8TYIDEiaqOCqkb6qYh6yY2tBiD0hdgQPoHiA6xv8Q6OKo1Ilrdj7DmfXVQnJGH3xMNDh0RUTc61JjHLAKyHWXy5MnYvHmzugr2+uuvR1BQkFnVmV4uDQ7TEbMCEiABEjCHAAMkTlR1lEXdUDcNUTdRIaUYmP4eBqa9g9iwEruvGByZgYhW4xGW3F8Hgd08/J5ocOiIibrRocY8ZhE4fvw4Jk6ciOjoaLz44ovqithAfmhwBHLvse0kQAKNmgADJE5UdT4A6oa6aUi6iQgpw4C0hRicvgBxYUV2Xy0oIg2Rre5DWItBOq/uNA+/JxocOqKibnSoMY9ZBAoLCzFp0iQkJyerlRyRkZFmVeWTcmlw+AQzKyEBEiAB7xNggMSJqo6qqBvqpiHoJiK4DDelfaTO2YgPL7T7SkfLWyCz870ISxmq88qG8vB7osFhSChnJaJudKgxj1kEKisr8cILL2D//v145ZVX0LRpU7Oq8km5NDh8gpmVkAAJkID3CTBA4kRVR1XUDXUT6Lrpn7YIwzLmoWl4gd1XOVbRDB9kjcYnOUPw+ZMxOq9rOA+/JxochsVSLyF1o0ONecwk8NNPP+GJJ55Av379cP/991vy+lej70+DwygppiMBEiABixFggMSJqo4kqRvqJlB10zdlCYZnvonmEUfsvkJhRSIWZo3Exzkj6n5Og8N+b5vNxVYrxxuONzrjDfP4nkBtbS0++eQT/POf/0RCQgK6d++OsLAwhw2Ji4vDsGHDEBNjromsQ4IGhw415iEBEiABCxBg4MjAUUeG1A11E2i6uT7lE4zImIMWkXl2m15UEY/F2XeqFRvlNWfuHTd7Is/vybmayIfjjc54wzy+JyAHjU6dOhVff/21ocozMjIwbdo0JCYmGkrvy0Q0OHxJm3WRAAmQgBcJMHBk4KgjJ+qGugkU3fRMXonbMmcjNSrHbpOLK+PwYfYd+DhnOMqr7R+KR4PDfm+bzcVWK8cbjjc64w3z+JaArN6YNWsWFixYgJCQEFxyySVo2bKl00ZwBYdv+4i1kQAJkECjIMDAkYGjjtCpG+rG6rq5KukL3J45Gy1jDtptaklVDJbm3Ial2SNwqsr58mizJ/L8npyriXw43uiMN57kkQMzd+3ahY0bN6KsrAx3332327eCSBlz585V5Th6ZBvHQw89hPj4eE+aa4m8RUVFePzxx7F3714888wzuOqqqyzRLt1GcAWHLjnmIwESIAE/E2DgyMBRR4LUDXVjVd30SFqL2zNmoVXsXrtNPFUdhWXZw7Ek+w4UV8Uaeg0aHPYxmc3FVivHG443hj5UDxOJIbF9+3a1vUJuAqmurlYltm7dGmPHjnXb4BBjZPbs2aqsxmBwyPaUiRMnqu0mzz33nCXP1XBHIjQ43KHFtCRAAiRgIQIMHBk46siRuqFurKabS5t+jdtbzUK72J12m1ZWHYHlOUOxOPsuFFc2cav5Zk/k+T057w7y4Xjj1germXj+/PmQW0DkiY2NVdecHjx4UNvgOHHiBKZPn66MkgcffBBJSUmaLQuMbCUlJXj66aeVETR58mS3DSGrvSUNDqv1CNtDAiRAAgYJMHBk4GhQKmcko26oG6vo5qLEb3FHq1k4L2673SaV10Tg05xbsOjQKBRV6i0Dp8Fhv7fN5mKrleMNxxud8cbdPIsXL4acIyFbK5KTk7F161bMmzdP2+DIz8/HjBkz1HkUDWUbijOmwu4///kP1q5dqw4abdGihbtdYKn0NDgs1R1sDAmQAAkYJ8DAkYGjcbX8lpK6oW78rZuuCd/jptRFkC0pjp5lOUOxKGsUjlU002luXR6zJ/L8npx3D/lwvPHoA9bMvGXLFo8MDln98frrryMlJUVri4tms/2a7ejRo3jqqafQpUsX3H///QgPD/drezypnAaHJ/SYlwRIgAT8SICBIwNHHflRN9SNv3RzebO1GJ4xD+3jdjhswsrcgXgv6x4UlDfXaeY5eWhw2MdoNhdbrRxvON545UN2sxBPDY4dO3aoQ0bPP/98jB49Wq3kaMiPbMl5/vnnsWfPHhQWFkIOUJWtPs4eWeUhhogVD1mlwdGQ1cp3IwESaNAEGDgycNQROHVD3fhaN3Ld69CWbyEzxvGBfaty++O9rDE4Wu7dpdFmT+T5PTlXE/lwvNEZbzzN46nBYcuflpamJvr79u2DHGQaFhamVjjceOON6kDOhvLYDhnNysoy/EoZGRmYNm2aJQT/aHoAACAASURBVDnQ4DDcjUxIAiRAAtYiwMCRgaOOIqkb6sZXuumbuhRDW85Di8g8h1WuPtwX72aNRV5pmk6zXOahwWEfkdlcbLVyvOF44/IjNSGBpwbHqlWrsHLlSocti4mJwZgxY5CZmWlC631fZEVFhTq3pLy83HDlERER6Ny5syW3stDgMNyNTEgCJEAC1iLAwJGBo44iqRvqxkzdRIaUoV/qYgxMexeJEcccViVbURYdGonDZak6zTGcx+yJPL8n511BPhxvDH+sXkzoqcHx/fffY/ny5ZAVHLfccou6RUUO4szOzlZne8iKh5YtW+K+++5DVFSUF1vOorxBgAaHNyiyDBIgARLwAwEGjgwcdWRH3VA3ZugmNqwIN6e+j/7pCxEXWmy3itKqSKzIG4yPsm9HYUVTnWa4nYcGh31kZnOx1crxhuON2x+tFzJ4anA4a4LtAFJZ9XDPPfegY8eOXmixb4qoqalBTk4OCgoKcOGFFyIoKMirFcsZHqGhoZDtK8HBwV4t253CaHC4Q4tpSYAESMBCBBg4MnDUkSN1Q914UzdNwwtwS8u30TdlCSJD7C9vLq6Mw8e5I7AseziKq5wfXKfTNmd5zJ7I83ty3mPkw/HG29+0kfLMNDiqq6vx5ptvYvv27bjpppvQu3dvI02yRBppu1wHu3TpUkyYMAH9+/f3ihEhxskXX3yBv//97xg4cCDGjx/v14NZaXBYQm5sBAmQAAm4T4CBIwNH91UDUDfUjTd00yIyF8My3sQNKcscFidXvC7Jvh0rcm9BWXWkTrUe56HBYR+h2VxstXK84Xjj8UesUYCZBoc0Z/78+fjpp5/Qt29f9OnTR6OF/stSUlKCf/7zn5BzRnr27KnOEklPT9du0OHDhzFr1iz897//Rb9+/ZRxEhnpn/He9hI0OLS7kxlJgARIwL8EGDgycNRRIHVD3Xiim1Yxe9RVr1c3/8JhMXJg6OLsuyDnbPj7MXsiz+/JeQ+TD8cbf4wBnhgccs7GggUL1FWpd9111zlnbATyCg5bX8j2mrffflv9J2eLyGGhd9xxh9q2YsScKCsrw+bNm7FkyRJ8++23qth7770XQ4cOVVtU/P3Q4PB3D7B+EiABEtAkwMCRgaOOdKgb6kZHNxP+uRHDM+bi0qYbHGY/UNwWC7NHYu0R6/xGkwaH/e4ym4utVo43HG90xhtP83hicBQXF2PGjBkoLCxUk/Y2bdqc0Zz8/HzMnDkTJ0+eDLgzOM7meujQIUydOlWZFbZHDlTt0KEDUlPPPQB67969kDzCwPaIKTJp0iR16KpVHhocVukJtoMESIAE3CTAwJGBo5uSUcmpG+rGHd1UHf8a5VmzUH3iB4fZfinqhA8O3Y3vCq5wp2ifpDV7Is/vyXk3kg/HG5986GdVYsTgkCtR16xZg6ZNm6Jbt251Z0bIioZly5bhyy+/VLeojBo1Cs2aNVM1yMqF999/H1J+69atMXbsWEMrHvzBwGid8r67d+/G4sWLsXr1akNXxcoVsT169FCrPtq3b+/1w0qNtt1ROhocnhJkfhIgARLwEwEGjgwcdaRH3VA3RnRTlb8KZVlzUFO8w2Hyn45fioWHRmFLYTcjRfolDQ0O+9jN5mKrleMNxxt/fPhGDA45FPPTTz9VBoWs1MjMzKxramlpqboOVib+ctNIXFyc+lNWd8gWlZiYGHV2Rf08/nhPb9cph4UeOXIE+/btw86dO9X72p7Y2Ficd955akVLcnKyVw4n9Xb7beXR4DCLLMslARIgAZMJMHBk4KgjMeqGunGmm8rDS1CeNRc1pQccJvs6/xp8kHU39hafpyNBn+YxeyLP78l5d5IPxxuffvC/VmbE4JDrXufMmQOZuI8bN06duVH/qaysxKZNm9QqD7lWVVY6iNHRpUsX9OrVC/Hx8f54NdZpgAANDgOQmIQESIAErEiAgSMDRx1dUjfUzTkEaspRkbcY5YfmobY8z6Gsvjh8ExYdGonsU7/9plNHg77MQ4PDPm2zudhq5XjD8caX3zvr0iMgKzfE0JGtJw3hocHREHqR70ACJNAoCTBwZOCoI3zqhrqpI1BdjPKc91CRPR+1lYX2wQSFIzxlMO75aASOlrfQkZxf85g9kef35Lx7yYfjjV8HAFZuiMDx48fx6KOPIjExUd2EcvHFFwf02SI0OAx1OxORAAmQgPUIMHBk4KijSuqGuqmtPK5MDTE3UF1iH0hIDCLSRiA8fSSCwhJ5OK2Dj43fEw0OjsM6BJjHSgTE4Jg4cSKysrJUs0JCQtC9e3cMGjRIHcAaFhZmpea6bAsNDpeImIAESIAErEmAgTUnqjrKpG4ar25qyw+j/NBcVOR9BNSU2wURFJaA8LQ7EZF+GxASW5eGumm8utEZZ2x5qBvqxhP9MK9vCMj5IkePHsVXX32lDl6V62Bl24o8thtTxOzo3LkzQkNDfdMoD2qhweEBPGYlARIgAX8SYODIwFFHf9RN49NNTel+lGfNQeXhjx1KJiiiBSJajkJ4yhAgOPKcdNRN49ONzvhydh7qhrrxho5Yhm8JFBYW4rvvvlPX5f7888/q5hib2XHdddeplR1yPaxVzQ4aHL7VC2sjARIgAa8RYODIwFFHTNRN49GNXPFaljULVflfOJRKcFQmIjLuQViLW5zKibppPLrRGVcc5aFuqBtv6oll+Z6AHD4qJsdnn32GtWvXoqTk9LZGuSr3+uuvx+DBg5GRkWGpa2NpcPheJ6yRBEiABLxCgIEjA0cdIVE3DV831Se+R/nB2agq3ODY2Ig5HxGZYxCWdIMhGVE3DV83hoTgZiLqhrpxUzJMbjECVVVVasvKJ598gs8//7zO4KjfzDZt2qgzPH73u99ZovU0OCzRDWwECZAACbhPgIEjA0f3VQMeFukAWkP4nqqOrUX5wVmoPrnFoTRCmnRTxkZo4lVuyach8HHrhQ0mJhfnoMiH/04Z/JSYzEIExNTYvXs3li5desaqjeDgYFxwwQUYNmwYLr30UuzatQsLFy7Ehg0b1EGkU6ZMUYeT+vuhweHvHmD9JEACJKBJgIEjA0cd6VA3DU83lUc/RXnWXNSU7HIoidDEKxHRajxC4rroyIbGWAM2xrQEYTATx5uGN94Y7HomCzACjkwNeY20tDR1fWyvXr2QkJBwxpvJAaXr1q3D888/r25cmTx5st+vmKXBEWDiY3NJgARIwEaAgSMDR52vgbppOLrpm7oUD3VegJqyQw6lIFtQIjLHITimg45c6vJQNw1HN/Imnz8Z45EejGambqgbo1phOv8RkENFJ02ahP3799c1olmzZujbty/69++P1NRUBAUFOWyg7ZpZSTBt2jQkJib672UA0ODwK35WTgIkQAL6BBg4MnDUUQ91E9i6iQwpw42pH2FQ+jtoGl7g2NhoMQgRmWMRHJmhI5Nz8lA3ga2bs1tPg8P5Z2E2H35PXhmWWIiXCNgMiiNHjihTY8CAAWjXrp3hg0OLi4vx8ssvIzo6Go888ghXcHipX1gMCZAACTQ6AgyQOOHQET11E5i6iQ0txoD0D3Bz6vuIDTtp/yWCI9U1r3IrSlB4ko48HOahbgJTN4461OwJvK1e6oa68epAxMJMIVBWVoZ9+/ahQ4cOlr361Z0X5woOd2gxLQmQAAlYiAADRwaOOnKkbgJLNwnhxzA4fQH6pnyEqNAy+40PiUVE+m0IT78LQaHxOrJwmYe6CSzduOpQGhzOCZnNh9+TK4Xy5/4iIGbHli1bcOrUKfTs2bOuGbK6Y8eOHepwUVmpYeWHBoeVe4dtIwESIAEnBBggccKh84FQN4GhmxaRuRja8i3IORuOnsKKRLQ4byQi0kYAIeaeqUDdBIZujI4JZk/gbe2gbqgbo5pkOv8T2LRpE/76179CtqwMHDgQv//97+satWfPHjz66KNq+8mTTz6JLl30Dqz2xVvS4PAFZdZBAiRAAiYQYODIwFFHVtSNtXWTEb0fwzPexLXJqxx27+GyFHyUfQc+z+uPTx5vqiMDt/NQN9bWjbsdSoPDOTGz+fB7clexTG82gb179+Lxxx9X5oZcBTtq1ChcdtllddXK38+ePRsrVqyAHED60ksvISPDO2c8efvdaHB4myjLIwESIAEfEWCAxAmHjtSoG2vqpn3cDtyaMQeXNfvaYbceKsnEokMj8d8jN9WlMXsiZquIurGmbnTGAMlD3dDg0NGOr3Sj0zbm0ScgV72++uqr+PjjjzFhwgQMHjzY7q0pku7DDz/Ev/71LwwfPhzjx493eruKfos8y0mDwzN+zE0CJEACfiPACQcnHDrio26spZuuiRsxrOVb6JLwg8Pu3H3yfCw8NBob8q85J42vJhzUjbV0o/Pt189D3dDg0NGQr3Sj0zbm0SdQVFSkVm/U1NTgxRdfREJCgsPCSkpK8PTTT6ufP/fcc4iJMXd7pM5b0eDQocY8JEACJGABApxwcMKhI0Pqxhq66ZG0FsNavon2cb847MYthd2w8NBI/HT8t2XCZyf21YSDurGGbnS+eXt5qBsaHDpa8pVudNrGPPoEbNfEpqamYvLkyU6veZVDSJ999lnk5uZi2rRpSExM1K/YpJw0OEwCy2JJgARIwGwCnHBwwqGjMerGv7rplfypOjy0ZcxBh923seAKvJc1BrtPdnTZxb6acFA3/tWNSyG4mYC6ocHhpmRUcl/pRqdtzKNPwLaCIyIiwuWqDNsKjvLycrXao0mTJvoVm5QzIAwOuabmgw8+wPbt29Xymfj4eMgeIDnkRA47Edepa9eu+N///V+kpaWZhIrFkgAJkIC1CHDCwQmHjiKpG9/rJjy4HNe3WI7BLd9GcuRhh9325ZE++CBrNLJOtTbctb6acFA3vteNYRFoJKRuaHBoyIYGhw60AMhT/wyOJ554Ar169XJ4tsZXX32Fv/zlL+jXrx8efvhhnsGh07/iEr3wwgv4+uuv1UmttqUw3377LaZMmQJxj2yPLKt55ZVXkJKSolMV85AACZBAQBHghIMTDh3BUje+0010yCncmPohBqW/i4Tw4w67a0XuQCw+NBKHy1Ld7lJOVDlRdVs0PvxNPMcb3403OjpwN4+vxht328X0nhPYtWsX/vCHP0Dm3oMGDVL/ydw6LCwMlZWVakvKkiVL1H9y7obcotKhQwfPKzahBMuv4FiwYAFef/11tGnTRl1Xc8UVVyjIf/rTn9SKjkceeQQXX3wx3nzzTSxfvhy333477rvvPhNQmVtkdXU1Dh48iI0bNyIrKwv33nuvWqni6JFVK7KCZdu2bZC9UEFBQWjevDl69+6Niy66CMHBwedkFW7r16+HOG8nTpxQq2Di4uLU6pe+ffs63G8lgl62bBn27dun2IeEhKiVMuLctWvXzq5zFwh1mdujLJ0EzCfAwJGBo47KqBvf6GZQ+nvqute4sCK7FZZWRWJl3i34MPsOFFboX/XqqwkHdeMb3eh80zp5qBsaY1bWjU7bmMczAjIvXL16tVpMICaHo0fMjYkTJ+K6666z5OoNabelDQ7bISZ79uxRKzMyMzMV619++QWPPfYYLr/8cvzxj39EaGgoCgsL1fYV2QckB59ERUV51ss+yC2mxv79+7Fu3Trs3LlTmQfyyMm1Dz30kEODQ4yQOXPmKPGJ2RAbG6vyylYeMTouueQSDBs2TP3M9pSWlmLevHnYvXu3SiPiFBPk5MmTyuhITk7GmDFj1L3G9Z8ff/wR77//vipfHLzo6Gi1asZmqtx4443nLGMKhLp80L2sggRMJ8AJByccOiKjbszVTc/klbir9WtoHmF/K0pxZRyW5QzDx7nDUVzp+d5lTlQ5UdUZB6gb6sbKutFpG/N4h0B2drY6GuLzzz8/w+iQueP111+vrodNT0/3TmUmlWJpg8PRia6yckGWxcgqjp49eyo0gXCi69l9uGrVKqxcuVL9tRzqIsuAxLwQk8aRwSFGwxtvvKEMkS5dumDEiBFq5YWYFDt27MC7776rDIi7774bHTv+djiZmChLly5V5sno0aPrhCmM58+fr+rt0aMHhgwZUufGifkxc+ZMHD16VHG+4YYblMkhVwht2LBBlSd1y4qZ+mefWL0uk74lFksCPifAiaq5E1VfdygnHIE94bgo8VuMav1vtI3dbfdFjlU0w5JDt2FF3mCUVUd6TV7UTWDrxmtCcLMg6oa6cVMyKrmvdKPTNubxPgGZX8svruWX6TIHDJQn4AwOWfXw8ssv45tvvlF/tm/fPmANjjVr1kBcsiuvvFKtTjl06JDajiOmgSODQ4wISSOGyP3334+kpKQ6rYnJIVtJvvzyS7VN5Y477lBmhYhTDmM9cOCAMkQuvfTSM/QpqzpkRYg4cxMmTKi7+3jz5s3K/BCXTkyM+qtipB9kRYhskZHtLX369KnrB6vXFSgfJ9tJAq4I0OCgweFKI/Z+Tt14VzdtY3dhdOt/oWvi93YLlhUbbx+4F5/kDtHpLpd5fDXhoG68qxuXHWtyAuqGBoeOxHylG522MQ8J2AhY2uCQiflzzz2nVivYtqjk5eXh0UcfVasc6l9NI+dETJo0CW3btsXTTz/t9P5eq3a/zbxwZnDI6gg53OWCCy5QKzHqb0OR95JVHHPnzlUHrY4fP15tKRFmshJDtqQ8+OCDZ5gikqe4uBgzZsxQt9GMGzdOnashz8KFC5WRdM0112DgwIHnYLPXlkCoy6r9z3aRgLsEOOHghMNdzUh66sY7umkRmYe7Ws3ENcmf2y2wvDoSS7OHq8NDT1VH63SVoTy+mnBQN97RjaFO9UEi6oYGh47MfKUbnbYxDwkEhMEhjZTtKGJuyCoCOVti69at6hwJOYRTVijIdgmZVL/66qvqgE5Z+TB06NCA7GEjBodsC1m7dq1D00FWgbz22mtqhYdtFYicYTJr1ix1zobN9KgPSLa0yKoLOURUDnKVrS+yQkMObpWDXGXVx2WXXXYO059//lmladWqFcaOHatMJavXFZDCYKNJwAEBTjg44dD5OKgbz3QTF3YCt2a8gZvTP3CIf2XuzVhw8F6PDg812re+mnBQN57pxmh/+ioddUODQ0drvtKNTtuYx3MCMo+T1ftyFEH9m0rtlVz/dlPPa/ZuCZZewSGvKgdpylYUmdTbHllh8Pzzz6tbQ6QjZEVHUVEROnfujD//+c9Obx/xLj7vlmbE4BDR/fTTT2dsC6nfCrkdZfr06WpbiphAsvVly5YtajtJ69at64yIs1t+drm2bS1yCKrN9Dg7j732Wr0u7/YYSyMB/xLghIMTDh0FUjd6uokILsPA9PcxpOV8RIeeslvINwVX4c19E5BTmqHTNVp5fDXhoG70dKPVqT7IRN3Q4NCRma90o9M25vGMwLfffospU6a4NDZstdDg8Iw3KioqlJMkk2cxNW666Sa1RUUeMTjkJpXu3burcyISExM9rM1/2WlwmG+m+K93WTMJeJ8AJxyccOioirpxXzd9U5fitszZaBpeYDfzzpMXYNaeR7DzZCedLvEoj68mHNSN+7rxqGNNzkzd0ODQkZivdKPTNubRJyCXWLzwwguQ8yFlTi3nPMbHxzstUI4+iIuLU0cgWO2x/AoOqwEzsz00OGhwmKmvQC37WHEtpi4vx7bsahSVWvMtmkQBv0sPwcT+EWgWG+SzRnLCwQmHjtioG+O6ubzZWoxsPRMtow/azXToVCbe2n8/vim4RqcrvJLHVxMO6sa4brzSsSYXQt3Q4NCRmK90o9M25tEnYLu5tKqqClOnTkWLFi30C7NAThocFugEWxNocNDgsJAcLdGUguJaTJhTivyTtZZoj6tGJMUF4bV7oyGGhy8eTjg44dDRGXXjWjfnxW3DuHb/wHlx2+0mlitf3z04Fitzzz2AW6dPPMnjqwkHdeNaN570o6/zUjc0OHQ05yvd6LSNefQJ2AyO1NRUTJ48OSAv66j/9pY1OMRBkgMuN23apG75kPt3L774YnV7SGhoqH4PWjgnDQ5rGRzff2//yj8LS6jBNW3B5jT8kHt6O1qgPJekncBtXXJ90tw/rOjok3q8XclLN+7wdpFnlEcuzvGSj30+wiUtKguj28zA5c3W2U10qioaiw/dhaXZI1BeE2mqjo0Wbvb3ZGsHdeNYN0b7ykrpqBvnvWE2H35PjvnLpRJ8fEvAtkVFLu6of0upb1vhvdosaXDITSByPeyuXbvOedOOHTvimWeeUdegNrTHiMFhu0Xl8ssvx7Bhw85B4OwWFTmfRK6JFbOo/uPqFpVBgwbh6quvPqcuZ7eoWLUudzRDg8MdWuak/cvqDjhZHmJO4SaVGhdRjWeuO3fsMqM6BkiccOjoiro5l1ooirBrz2r0Tf3YIdKPs4fjvay7cbLS+b5knT7xJI/ZEzEaHM57h98T+eh8v9QNDQ4d3ZiZR867lMs65GzLnj17mlmV6WVbzuAoKCjAU089pcwNueq0W7duSEtLQ05ODn744Qd1suuFF16oOkAONmlIjxGDY926dViyZIlayTJ69GiEhJw5+duxYwfmzp2rDCDblbDixs2cOVMdAiMGR1JS0hnYZIXMjBkzIMuTxo0bB7mlRp6FCxfim2++cXglrb22BEJdDUkzDf1duCTaeQ+Tj30+5ELdGB4bq0tQnjUX5dlvAzVldrOtPXI95h+4H4fLrPmLFV8tGed3xfHG8HdVLyF1Q93o6IZ5fE9AbiR9//338dFHH+F//ud/cOmllzptBA8ZdaOPli9frg43ERPjiSeeQHJycl1umTz/6U9/wr59+9T+IHurCtyoynJJjRgctjTh4eHqhFu5Vcb21NbWQlZ4iPEgJ+DKCo+goCB1Zezs2bNx4MAB9Xfys/rPzp07lSmSkJCABx54oO6Gms2bN6u7kMVgkitnY2Ji6rJVV1fjjTfegBgqN998M6699lr1s0Coy3IdzwY5JMDAiBNVnc+DuqFujOimIvttlB+chdqqQrvJt57oijl7H8be4g5GivNbGhocztGbzYfjDccbnY+futGhxjxmEbCdwZGVlWW4Cl4TaxCVTI5la4pMrGX/T6dO51639uOPP+Lxxx/HgAEDlLvUkB4jBofskRJjQUwJWcVx2223ITo6GmJuiNnw7rvvQtKMGTMG7du3r8MjpoeYH3K97siRI9GqVSv1MxG0mBhSt5gUwlVMEXlOnjypVn4cPXoUPXr0UEZGWFgYampq1LW9Up6YHmcbLVavqyFppqG/CwMABo46GqduqBtnBCqPfoqyfdNRW55jN9ne4vaYt/8B/Hj8zF8G6GjRF3nMnsDb3oHflf3eJBeONzrfOXWjQ415zCJAg8Mssr9OtidOnAg5v0GMjvorBmzVHj58GJMmTYK4Rg3hlNf6OI0YHJJeGMiKDBGjbFGRMzXE1Dh16pQyJ2TfVL9+/eqMCskjPxfzQ8wjSSNsZWmRmBhijgjPsWPHnsN8z549ylAR80nMDTFTZJuQ/H+pe/DgwZDzQOo/gVCXiTJm0V4kwACAgaOOnKgb6sYegeoT36N0zyuoKdlpF5BsQVlw4F6sOdJXR3Z+y0ODwzl6s/lwvOF4o/PxUzc61JiHBIwRsNQZHEauqDGSxtirWy+VUYNDWi4cVqxYgW3btimzQUwL2a7Su3dvXHTRRcq8OPsR42H9+vX46quvcOLECWVsyDkmXbt2Rd++fR1eCZSbm4tly5aprUFShhgbsm1FTBQ5r8O24uNsk8PqdVlPAWzR2QQYADBw1PkqqBvqpj6BmlO7UbZnGqoKN9gFExQaj4jMcej3xmAdufk9j9kTeNsL8ruy39XkwvFGZxCgbnSoMQ8JGCNAg8MYJ6YiARLwAwEGAAwcdWRH3VA3QqC2PA9l+6ej8shy+0CCIxCRficiMu4BQmJB3VA3HG90CFA3OtQ43uhQYx5fEKiqqsL27duxadMmyEUU6enp6ggDWckvj9zYKWdkynmQVn1ocFi1Z9guEiABTjhcaIABkn1A5NK4Jxy1VUUoP/ga5BBRR09Yi1sQ2eYhBIU1q0tC3TRu3ej+k0vdUDc62qFudKgxj9kEtmzZgr/+9a84cuRIXVVyOYXtWAi55VRuO5XjEOQMxtDQULObpFU+DQ4tbMxEAiTgCwIMABg46uiMummkuqkpV9e9yrWvqC62CyG06bWIbPt7BEedPmi7/kPdNFLd6Awy9fJQN9SNjoSoGx1qzGMmgb1796qLPAoKCtCxY0f13xdffKH+tBkcFRUV+Ne//qWOLrDyjaaWNDjkEEu5tcOeKyTnTaxZs0YdhmkvjZwpIVeh2jug1ExRsGwSIAHvE2AAwMBRR1XUTePTTeXhj1C2fwZqK47affmQuM6IbPcoQuK6OIRD3TQ+3eiMLzTG3KPG78o+L3JxT0dMbS4BOZfx1Vdfxccff4wHHngAQ4YMUec1yuUfqampZ1zsIWczyoUfYnw88cQTdVtXzG2he6Vb0uBw5w7es1/Xynfyutc1TE0CJMAAgBMOna+Aumk8uqk69iXK9v3/qDm11+5Ly0qNyDb/g9BmvVxKibppPLpxKQY3ElA31I0bcqlLSt3oUGMeswgUFRWp1RvyvPjii2jSpIm60MKewSGLDZ599lm1jWXq1KlISEgwq1na5VrK4CgpKcHChQvV1aW6D1dw6JJjPhKwHgEGAAwcdVRJ3TR83VQXb0PZnldQXfST3ZcNCk9CROZ4hKcOMywh6qbh68awGNxISN1QN27IhQaHDizmMZ2APTPDlcEhKzmmTZuGxMRE09vnbgWWMjjcbTzTkwAJNGwCDBwZOOoonLppuLqpKTuEsn3/QFX+F/ZfMiQaES3vRkTLkUBwpFvyoW4arm7cEoKbiakb6sZNyajk1I0ONeYxi4AsMnj66adV8c8995w66sGRwXH48GH84Q9/QNOmTevSmtUu3XJpcOiSYz4SIAHTCTAAYOCoIzLqpuHpqQdKRAAAIABJREFUJj6sEG8PeQMVuQsdvlx42m2IaDUeQaF6y2Wpm4anG3mjz5+M0RlGDOehbqgbw2Kpl5C60aHGPGYRkDM4/vOf/+CDDz5Q52r06tULhYWF52xRkStkZ86ciUWLFuHWW2/F+PHjERQUZFaztMsNKIND9vyUlpaqe3d5iKh2nzMjCQQMAQYADBx1xErdNBzdRIaUYXD6fNzS8h1EhpTbfbGw5n3VORtBEWk6cqnLQ900HN3UfxMaHPb71Wwutlr5XdnnTy4eDdfMbAKBvLw8PProo+psjUGDBuHaa6/Fyy+/jPT0dPzv//4v9u/fj7feegs///wzkpOT8dJLL0HOvrTiY2mDIz8/H0uXLsWqVasg0M9+UlJS0KdPHwwcOBBJSUlW5Ms2kQAJeECAAQAnHDryoW4ahm76py3CrRlzER9eaPeFQuIvRlS7RxEcc76OTM7JQ900DN2c/RZmT+SpG+pGZwCibnSoMY/ZBH755RdMmTJFmRyOHjmAVLazXHLJJWY3R7t8SxocsvxFlr68/vrrqK6udvlyISEhuPfeezF06FC7V8u6LIAJSIAELEmAAQADRx1hUjeBrZurkr7AXa3/g9SoHLsvEhzTAZFtHkFo4hU68nCYh7oJbN04aj0NDvtkzOZiq5XflX3+5OLV4ZuFeZHAqVOn1FaVFStWnLHAQHZP9O3bF7fffrvlFxZYzuCQPUDvvPMOZs+erbqqc+fOGDx4MDp16nSGeSEmyLZt2/Dhhx9i69atKu3w4cOV0SGGBx8SIIHAJ8AAgBMOHRVTN4Gpm87xP+LuNtPRPu4Xuy8QFJGCyNYTEJY8QEcWLvNQN4GpG1cda/ZEnrqhblxp0N7PqRsdasxDAsYIWM7gENPCdg+v/HnFFVc4PbxEDJGNGzfihRdeQHl5ufqza9euxt6eqUiABCxNgAEAA0cdgVI3gaWbVjF7Mbr1DFzc9Bu7DS+ujMMHh0bj4dFjdeRgOA91E1i6MdqxNDjskzKbi61Wflf2+ZOL0S+Y6UjAfQKWMjjErHj11VexZMkSTJgwQW05MXoyqyyjeeWVV3DzzTfj4YcfNpzPfWTMQQIk4CsCDAA44dDRGnUTGLppHnEYt7eahd4tPrXb4PKaCCzLHoqFh0bjVFUMb8Nw0K2cqDrXu9l8ON4Exnjj7r8l1I1/jTF3+4vpPSNguxL2oosuwu9//3unhdm7Utaz2r2f21IGhw1Ybm6uMitatmxp+I3lTt5JkyahefPmlr2T1/DLMCEJkIAiwMCRgaPOp0DdWFs3saEnMSxjHvqnLkJ4SIXdxq7K64cFB+7DsYrfDhDnhMO/Ew5+V/b5k4u1xxudf0MkD8cb/443uv3GfHoEdAwOyTNt2jQkJibqVWpiLksZHDa48r7uArOZI1aGbWI/smgSaJAEGDgycNQRNnVjTd2EB5djQNoiDMmYh7jQYruN3FhwBd7cPwGHTrU65+eccPh3wsHvigYHx2MdAtSN96ixJG8SkLnzwoULcfLkSZSVlWHNmjXq8FBXt6PIcRI7duzAhRdeaNlFBQ3G4LCZI3LA6NSpU5GQkOBNDbAsEiABPxBgQG3NiaqnUuBEtfFNVHu3+ERtR2keYf/qud0nz8fsvQ9je1EXh/KibhqfbjwdayQ/dUPd6OiIuvGvbnT6jHncI2CbO2dlZbmXEVAXejz22GO44YYb3M7riwyWMjgqKyvVIaHr16/Hiy++CNkHZPSRm1TkUNLu3bvjiSeeQFhYmNGsTEcCJGBRAjQ4aHDoSJO6sY5uLmn6NUa1molWsXvtNiqntCXm778f6/N7uuxqTjj8O+Hgd2WfP7lYZ7xxOYi4kYDjjX/HGze6ikk1Ceiu4EhLS1OXgKSkpGjWbH42Sxkc8rrLly9XKzAEnBgVcueuq0c6SIyRr7/+Wp3D0b9/f1dZ+HMSIIEAIMDAkYGjjkypG//rpn3cDoxt+youaHL6Gvezn+PlTfFu1hisyL3FcBdzwuHfCQe/Kxochj/WegmpG+pGRzfM41sC7pzB4duW6dVmOYPjxIkTePLJJ9Xeng4dOqgbUTp27Ijg4OBz3rCmpgY7d+7Ev/71L/z8888q3V//+lfEx8fr0WAuEiABSxFgYOT/iaoZguBEteFOVFOicjCy1b9xVfPVdl/yVHUUlmTfgY8O3Y6y6ki35EXdNFzduCUENxNTN9SNm5JRyakb/+pGp8+YR5+AzL+ff/55NZceO9bcK9n1W2k8p+UMDmn6vn37MGXKFBw6dEi9iZyn0bp1a7Rt27buzfbu3Yv9+/ejsLBQ/Z3cuCJ52rRpY/ztmZIESMDSBGhw0ODQESh143vdxIcV4rbMOeiXtthh5ctzhuC9g2NwolLvjCxOOPw74eB3ZZ8/ufh+vNH5d8HdPBxv/DveuNtfTE8C9QlY0uCQBp46dQrz58/H4sWLUV5e7rDX5JCT4cOHY+TIkYiOjmbvkgAJNCACDBwZOOrImbrxnW4iQ8rQM3kFxrSZjoiQMrsVrzvaG2/tfwCHyzzbr8sJh38nHPyuaHBwPNYhQN14jxpL8gWBqqoqFBcXo7a21m51OTk5yM/Px549ezBs2DBL7pywrMFhIyoHj8o2lM2bN+PYsWN1oJs2baqupznvvPN4oKgv1M46SMAPBBhQ+26i6svu5UQ18CeqyZF5GJD2Pq5vsRwxoSV2X2jria6Ys/dh7C3u4BV5UTeBrxuvCMHNQqgb6sZNyajk1I1/daPTZ/Xnjrt27cLGjRvV9ad33303IiPd2xLpSf2BmlcMDbnoY9q0aZAzOVw9GRkZKm1iYqKrpD7/ueUNDp8TYYUkQAKWIUCDgwaHjhipG/N0c2HCJvRP+wCXN1vnsJKDJa3x5v4H8f2xK3S6z2EeTjj8O+Hgd2WfP7mYN954dQBxszCON/4db9zsLsgvxLdv364unJAjDKqrq1URcsSBnClBg8M10Z9++kld8CE7J+SSjyZNmuDIkSOIi4tDbGysKuDo0aPq53J8xHXXXafYGrkQxHXt3k1Bg8O7PFkaCZCAFwkwcGTgqCMn6sb7urkh5WMMSP3A4XWvKvApb4EF+8fhv0du0uk2l3k44fDvhIPfFQ0Olx+pnQTUDXWjoxt388ixBjJBl0cm47LS/+DBgzQ4DIIUQ+jll1/G559/jgceeABDhgyBHDw6ceJEDBo0CEOHDlUl5eXl4U9/+pP633IoafPmzQ3W4NtkNDh8y5u1kQAJuEGAgZH3J6pu4DctKSeqgTFRTQwvwIC0D9A3ZSniwooc6mHvyQ74OGeEacaGrWLqJjB0Y9rAoVkwdUPd6EiHuvGvbtztMzmzUbZYXHXVVUhOTsbWrVsxb948GhwGQcqlHZMmTVKrNp577jm1KsN2dWx9g0OK+/HHH/H4448rE2T8+PEICgoyWIvvklnK4LBdUXP48GFtAi1atMBTTz1lyQNPtF+KGUmgkRKgwUGDQ0f61I1nujk/7mfcnP4+rm7+hdOCvs6/Bh9n34ZtRRfqdJPbeTjh8O+Eg9+Vff7k4tl44/ZA4KMMHG/8O9542s1btmyhweEGRJuZkZqaismTJ6stPba/69Onj7rMw/YUFRUpg0OeF198UZkiVnssZXDYQGZlZWlzsvKBJ9ovxYwk0EgJMHBk4KgjfepGTzc9k1fi5rQP0D5uh8MCSqpisCrvZizLGa62pPjy4YTDvxMOflc0OHS+d+qGutHRjad5aHC4R9BmWsj2nmeffRZRUVEoKSnB008/DVk88Nhjj0FuLpXH9vcyb+chowY4V1RUqCVFzq6FdVVMREQEOnfujPDwcFdJ+XMSIAGLE2BgpDdRtXi38nR6Bx1k9gTeVm3976pJ2AnclPohbkz9EE3DCxxKJ6e0JT7OHoEvDvdDeY1/TqM3mw/HG443OmMndUPdUDc6BMzNQ4PDPb6yvefVV1/FihUr8Mwzz+CKK65QW37k7zZs2ICXXnoJsohAnm3btqkVHO3atavbzuJebeanttQKDvNflzWQAAkEEgEGjgwcdfRK3bjWTauYPRiU/h56t/jEaeKfjl+KpTkjvH4jik6/0uCwT81sLvaMMZ3+81ces/lwvHE93vir7z2pl7rx73jjSd9JXhoc7hO0GRdVVVUYNmwYxo0bV3feRkpKCkaMGIGCggIsWbJEbV+RbStjxoxxvyIf5KDB4QPIrIIESECPAANHBo46yqFuHFOryv8c3214C53iNztMVF4TgdWH+2Jpzm3IPpWp0wWm5OGEw78TDn5X9vmTC/+d0hnwqBsdasbz0OAwzsqWUlZsiHkxffp09O/fH7///e8hZsdrr72GRYsWoaampq7Qjh07YsqUKbxFxX3MzEECJNDYCTAAYOCo8w1QN2dRqy5GRe4ilOe8i9ryPIdI88ub45PcoViZewuKq07feW+lhwYHDQ4dPVI31A11o0PAv7rxtMU0OPQJylWwJ0+eRIcOHVQhYmz88MMPWL16NeQikGuvvRa9e/dGdHS0fiUm5+QKDpMBs3gSIAF9Apyo0uDQUQ91c5paTelBVGS/hYrDy4CaMocofynqhI9zbsW6o711cPssDyeq/p1w8Luyz59c+O+UziBI3ehQM56HBodxVg0xJQ2OhtirfCcSaCAEGAAwcNSRcmPXTdWxdajIXoCqwg1O8a09cj0+zL4Te4tP/5bG6g8NDhocOhqlbqgb6kaHgH9142mLaXB4StBx/urqauzYsUNdCmLViz1ocJjX/yyZBEjAQwKNfaLqCh/52CfUKLnUlKIib4kyNmrKHF+1HhQaj/f3DsTy3GE4XtHMlcQs9XNOVP074WiU35WBL4BcaMQbkMk5SagbHWrG89DgMM7K3ZRlZWXqKtnc3FxeE+suPKYnARIgAQYADBx1voLGpJva8lyUZ7+NiryPgOoSh7iCo9shIv0OhKUMQWPi445+yIXjjTt6saWlbqgb6kaHgLl5aHCYx5cGh3lsWTIJkEAjIMDAkYGjjswbg26qCzcqY6Pq2JdOEYU2vQbh6XcgNOHyunSNgQ91o0OA440ONX5P1A11o0PA3Dw0OMzjS4PDPLYsmQRIoBEQYODIwFFH5g1ZN5V5i1Ge/Q5qTu12jCY4CuEpgxCefieCI1uek64h89HRiy0PuXC80dEPdUPdUDc6BMzNQ4PDPL40OMxjy5JJgAQaAQEGjgwcdWTe0HRTW5GPipx31FWvtVUnHCIJikhDRPrtCE8ZDITEOEzX0PjoaMReHnLheKOjJeqGuqFudAiYm4cGh3l8aXCYx5YlkwAJNAICDBwZOOrIvKHoprpoMypyFqDy6EqnGELiL0ZE+p0IbdbLEK6GwsfQy7qRiFw43rghl7qk1A11Q93oEGCeQCVAgyNQe47tJgESsAQBBo4MHHWEGOi6qTyyXN2GUl28zenrh7UYiIiWoxEc3dYtTIHOx62XdSMxuXC8cUMuNDgMwuJ3ZR8UuRgUEJNZjgANDst1CRtEAiQQSAQYAHDCoaPXQNRNk7ATeOe2j1GR8wFqKwscvnZQWDOEpw1HeOqtCApL0MHDW1QcUAtE3cirmH19rg0X+XCiqjPgUDfUjY5umMdcAjU1NTh58iTkT3ef8vJyvPLKK8jPz+c1se7CY3oSIAESYGBEg0PnKwgk3bSK2YNB6e+id4tPnb5qcGxHRKTdgbAWN+sgOSNPIPGp33CzJ/LkwvFG5+Oibqgb6kaHAPP4k8Dx48cxceJEZGVlaTcjIyODBoc2PWYkARJotAQYODJw1BF/IOjmyqQ1GJD2PjrFb3b6iqFJvRGRdidC4rvpoLCbJxD42Gs4DQ77EjCbi61W6sY+f3Lhv1M6gzN1o0ONebxFgAaHt0iyHBIgARJwkwADAAaObkpGJbeqbqJDS3BjyhL0S1uE5hGHHb9aSKy6CSUi/Q4ERaToIHCax6p8XL2o2RN5cuF440qD9n5O3VA31I0OAeYhAfMIBNXW1taaVzxLJgESIAF9AgwcGTjqqMdqukmNOoRb0t/BdckrERFS5vCVgqMyEZ52B8JTBgHBkTqvbiiP1fgYarQPzpogF443RrVYPx11Q91QNzoEmIcEzCNAg8M8tiyZBEjAQwIMHBk46kjIKrq5tOnXGJD6AS5qutHpa/x47DJ8nDscLz3QR+d13c5jFT7uNpwrOOwTM5uLrVbqxj5/cuG/U+6OZZKeutGhxjwkYIwADQ5jnJiKBEjADwQYADBw1JGdP3UTGVKG61ssU8ZGanS2w+aX10Rg9eG++Cj7DuSWtlTpOFF13ttm8/GnbnR0bstjNhcaHByHPdEnvysaY57oh3lJQIcADQ4dasxDAiTgEwIMjBhY6wjNH7pJjszDzWnvK3MjOvSUw2bnlzfHJ7lDsTL3FhRXxZ6RjhNVGhw6eqduqBvqRocAdaNDzVfjjU7bmIcEbARocFALJEACliXgj4mqN2D4KgAgH///ZuzChE0YkPYeujdb71Q6vxR1wsc5t2Ld0d4O01E3nHDojD/UDXVD3egQoG50qPlqvNFpG/OQAA0OaoAESMDyBDiBd95F5OMfgyM8uBw9kz9T17y2itnntJPWHrkeH2bfib3FHVx+b74KHKkb/+jGpQA0E1A3nKjqSIe6oW6srBudtjEPCdDgoAZIgAQsT4ATMRocOiI1SzeJ4QUYkPYB+qYsRVxYkcOmFVXEY2XeQCzPHYbjFc0MvwInHJxwGBZLvYTUDXVD3egQoG50qPlqvNFpG/OQAA0OaoAESMDyBMyaqJr94r4KAMjHfk96m4vchnJR4jcYkLbIqXRySlviw0N34rO8m7UkRt1wwqEjHOqGuqFudAhQNzrUfDXe6LSNeUiABgc1QAIkYHkC3p6o+uqFfRUAkI95BsfFTTfgqqT/okezNU4PDZUWbCy4Astyh+On45d5JDHqhhMOHQFRN9QNdaNDgLrRoear8UanbczjGwK1tbUoKSlBZGQkQkNDfVOpm7XwkFE3gTE5CZCA7whwAu+cNfl41+Do1vQbXNnsC1yetBZxocVO4ZdWReKLI/2xJPt2HClL8cpH4avAkbrxrm680vkeFELdcKKqIx/qhrqxsm502sY8viGwatUq/O1vf8Mll1yCZ555BjExMb6p2I1aaHC4AYtJSYAEfEuAEzEaHDqKc0c33RK/VaZGj6S1iA076bK6w6UpWJ47HKvybsap6miX6d1JwAkHJxzu6MWWlrqhbqgbHQLUjQ41X403Om1jHt8QWLRoEaZPn47WrVtj6tSpSEhI8E3FbtRCg8MNWExKAiTgWwLuTFR92zL/Bka22snHfj+44nKRmBpq+8lap4eF2ko/VtEMG/Kvxfr83vj5RFfTpOarwNEVH9Ne0MOCzeZDLjRUdSRK3VA31I0OAeYJVAKnTp3C2rVr0b59e7Rr186Sr0GDw5LdwkaRAAkIAQaODBx1vgR7uumauBFXNvsvrkj60lKmRv33M3sCT2OM35PO90TdUDfUjScE9Ix479fonRJ99e+Ud1rLUhorARocjbXn+d4kEAAEaHAwsNaRqU03FyZ+d9rUaPYlmoSfcFmUr1ZqOGqIrwJHfleccLj8GOwkoG6oG+pGhwB14z1qLIkEjBGgwWGME1ORAAn4gQADahoc7squuvBbLF65HJcnfYn4MNemxvHypthQ0BNfmbz9xMh70OBwTslsPhxvON4Y+U7PTkPdUDfUjQ4B5iEB8wjQ4DCPLUsmARLwkAADRwaORiRUXbgRlfmfoTL/C9RWHneZxUqmRv3Gmj2Bt9XF78q+RMiF443LwcNOAuqGuqFudAgwj5UIHD9+HBMnTkRWVpZbzQoODkbbtm0xevRoXHHFFZD/b4WHBocVeoFtIAESsEuAgSMDR0cEqk9sROXRVajM/zygTQ0aHMYHP7MNII43HG+Mq/G3lNQNdUPd6BBgHisR0DU4bO8gxsbQoUNx3333ITQ01O+vRoPD713ABpAACTgiwMCRgWN9AtUnvqtnahxz+eHYVmqsz++FrScucpne3wnMnsDb3o/flf2eJheONzpjAHVD3VA3OgSYx2oESkpK8MILLyA3NxePP/44kpKSzmlifn4+XnzxRcTFxeHRRx9FREQEvvzyS7z11lsoLi7G5MmTcfXVV/v91Whw+L0L2AASIAEaHHoaaAyBdfWJ7+uZGgUuQQWFNcPyA3Kla2CYGvVfiAaH8+41m09j+J5cfkBOEpAPjTEd/VA31I2ObpjH9wQWLFgA+U8MjE6dOjlswLZt25QBcscdd6j/5Pn666/xl7/8BT169MATTzyBsLAw379AvRppcPgVPysnARJwRoCBkXN9NFQ+1Sc2/XamRkW+y49ETI2wpOsR1rwPQuIv4fXCLog1VN24FAq5eISIuuFEVUdA1A11o6Mb5vEtAVm98fTTT6tKn3vuOcTExDhsgL20tr8rKirC1KlTkZCQ4NsXOKs2Ghx+xc/KSYAEaHDoa6AhBY7VJ3741dT4HLUapkZ9ig2Ji746HOckH044dHRF3VA31I0OAerGe9RYklkEbGdwJCcn49lnn0VUVJTDqkpLS9VWlCNHjmDatGlITExEWVmZyifbW2x/Z1ZbjZRLg8MIJaYhARLwCwEG1M6xBzqf6qIfUXlUbj9Z5bGpQYPD+Cca6Lox/qbupSSXhj3euKcG46mpG+rGuFp+S0nd6FBjHrMIyMoL2XYiZ2y88soryMzMdFjVwYMH1fkbckaHbGdp0qQJ3FkBYtY71C+XBocvKLMOEiABLQIMABpe4NixyVZM7bf2V1PjqEtdnL39xGUGgFtUXEDid2UfELk0vPFG3ohnt9jvV7O52Grld8Xxxsi/20zjXwK1tbX4z3/+g/feew8XXnihOkdDVnOc/ciqDTmIdPPmzbj11lsxfvx4BAUF4auvvlJncAwbNkzdpOLvhwaHv3uA9ZMACTgkwMCoYUw4zo/7GVc1/wJXJK1GUoRRU6M3wprfoM7UcPehbhqGbs5+C7MnZNQNdePuWCPpqRvqhrrRIcA8ViNw9OhRPPXUU9izZw9CQkLQoUMHdOzYEXIFrDy7d+/Gzz//jOrqarRr1w7PP/88mjdvrswOObdD8rz00kvIyMjw+6vR4PB7F7ABJEACjggwcAzcwPH8JttwZdLnuCJpDZpHHHEp8tMrNfRNjfoVUDeBqxtnLafBYZ+O2VxstfK7ss+fXDjeuPwHzk4C6kaHGvOYTUBWaLz88svYtGmT3arE7OjVq5dauWG7RlbO7/jHP/6Bm266Sd2iYoWHBocVeoFtIAESsEuAAUBgBY7nxYmp8QWubL7aoKnR9NfbT/RWatAY0xs4+F1xoqqjHOqGuqFudAhQN96jxpJ8QUC2q8hqjh9++EGt2pBHVmecd955avuKzdjwRVt066DBoUuO+UiABEwnwIDa+gZHh7jtuKrO1DjsUhOFFYlIbtXn1ytdL3WZXicBdWN93ej0q9krFagb6kZHl9QNdUPd6BBgHhIwjwANDvPYsmQSIAEPCTBwtGbg2D52O65q/l9cmfRfJEcaMzW+zu+Jrwt6YUthNx7656BbzZ7A26rld2W/A8jFmuONh/+McLzheKMlIbPHY443Wt3CTCYRkG0mf//733H11VfjyiuvRFxcnEk1+aZYGhy+4cxaSIAENAgwALDOhKN93A5laMh/LSLzXPamrNSob2rUz8DA0T4+s7nQ4LDO9+TyA3IjAXXjHJbZfPjvFL8rNz7XuqTUjQ415jGLgBgcEydORFZWljpU9IILLlA3olx++eWIjIw0q1rTyqXBYRpaFkwCJOApAQYA/g0c28X9giubfY6rklajRZRnpgYNDtdfg9kTMRoc/v2eXCtALwV1Q4NDRznUDXVjZd3otI159AlUVVXhu+++w/Lly9Wf5eXlqjA5e6N79+4YNGgQunXrhrCwMP1KfJiTBocPYbMqEiAB9wjQ4PD9hKxd7C91B4WmROa67DBnKzUcZTY7sKZufK8bl0LxQgLqxj5Es7nQGOP35Mnny/HYPj1y8URVzGsmATE7tm7dis8++wxr165FSUmJqi4iIgLXXXedMjvat2+P0NBQM5vhUdk0ODzCx8wkQAJmEmAAYE5gHRFShvSoLKREZiMlKhupEVloHpWHsKBKdIrf4rJLT1Y2wbqjvbGh4DpsLrzYZfqzE5g9IaNuzNGN2x3t5QzUDQ0OHUlRN9QNdaNDwL+68V6LWZInBGpqarBnzx5ldqxevRoFBQWquJiYGAwYMAB33323Jbew0ODwpNeZlwRIwFQCnKjqT1SjQ04hNToLqWJiRGYjNeoQUiIPqf+fGHHM7X6TlRobCq7F+vze6qBQTx5OOPwbOPK7ss+fXPTHG0/GA7PzcrzheKOjMerGv7rR6TPmMZeAnNOxdOlSzJ8/H7LKIyMjA9OmTUNiYqK5FWuUToNDAxqzkAAJ+IYAJxzOOd/ycq4yLFLFuIjORkrEIWVkyN81CT/hcSd509So3xgGjv4NHPld0eDQGRyoG+qGutEhQN14jxpL8iWB2tpaHD16FF999RWWLVuGffv2qerlXI4LL7wQw4cPx6WXXmrJrSo0OHypFNZFAiTgFgEG1EBtZQFqSg+hpvQgasqyUFOahZqybFSf2g9Un94X6a2nojocuWXp2HmyE9YdvUFr+4mRttDgoMFhRCdnp6FuqBvqRocAdaNDjeONf3Wj02fM4zkBm6mxcuVKrFixAjk5OapQuVmlbdu2GDp0aEBcI0uDw3Mt+LyEyspKzJ07F7t27XJYd0JCAh566CHEx8fXpZF869evV07ciRMnICKWe467du2Kvn37OtxDlZubW+fcSRni3KWlpaFfv35o164dgoKCzmlHINTl845jhW4TaCwGR21F/q/Gxa8GRmkWqpWhccgUEyOvLA25ZS2RW9oSuWUZyC1NR+6plsivSHa7j3QyMHD0b+DYWL4rd7UgnOCuAAAgAElEQVRJLs6JkY99PuRC3bg71kh66kaHGvOYRaCiogLvvfcelixZUnfOhtQl873BgwejZ8+eSEpKMqt6r5dLg8PrSM0vsKysDLNnz8b+/fsNGxylpaWYN28edu/erQwJORxG3LiTJ08qoyM5ORljxoxBs2bNzijzxx9/xPvvvw8xLORqoOjoaHV1kLRByrnxxhvRq1evM0yOQKjL/F5iDd4g0JACgNryvLoVGNWyCkOtxJCVGVlATZk3cJ1RxqGSTOQoEyMDOaUZOFyWjpzSljha3sLrdblbIA0OGhzuakbSUzfUDXWjQ4C60aHG8ca/utHpM+bRJyDna0ycOBFZWVlqLii/+O7fvz9SU1Pt/iJbvybf5KTB4RvOXq1FVl9Mnz4d1dXVePDBBw05auvWrVMHw8jKjtGjRyM9PV21SQQth8UcPHgQPXr0wJAhQ+qELObHzJkz1f4rce5uuOEGZXLIibobNmxQ5UVGRuK+++5TDp/tsXpdXu0MFmYqgUAzOFpE5qFF1CH8bfDRs1ZkHAJqK7zOKvuUrL5o+ZuRUdYSh0tb4nBZitfr8maBDBz9GzgG2ndlo0XdUDc64xB1Q91QNzoE/Ksb77WYJRkhIHNLmdddfvnlanW+/BLc1SPzQfllt72V/K7ymv1zGhxmEzah/Pz8fMyYMUNtFTl7G4q96mwrPg4cOIARI0aoA2HqP7KqY86cOWpVx4QJE5QJIs/mzZuV+SFmiJgYUVFRddnEXJEVIdu2bVMuX58+fdTPAqEuE7qERZpEwIoTsdQouVr19EGecrin7X+nR2eZQiE4MgPBUZn1/stASFQmgiLTucTVAXEr6saIOMyeiNnaQD72e4NcnKuUfKgbI+PY2WmoG+pGRzfMY00CtjM65NDR77//Hn/5y194i4o1uyrwWiWrLV5//XWkpKRg7NixLu8fzsvLUysxxI2zt+KjuLhYGSaymmPcuHHKuZNn4cKF+Oabb3DNNddg4MCB54CSlRqyV+uCCy5Qq0LEcAmEugKvxxtvi/0VGKVHH/z1etXfbiVRRkbU6cOWvP0ER7ZEcNTZRkYm5O+dPf7i4+n7mz2RJxdOVHU0St1QN9SNDgHqRocaxxsdaszjLwLyC2w5x/Htt9+uu02F18T6qzcaaL07duxQh4yef/75dcaCs1fds2cPZs2apc7ZGD9+vDpHo/4jZ2rImR5y/c+oUaPQpUsXtf3lzTffxPbt29Wqj8suu+ycKn7++WeVplWrVnVGi9XrsrIkjhXXYurycmzLrkZRqTVb2iQK+F16CCb2j0Cz2HMPl/V2q80MADJj9p1hYqREysqMbMg2EzMeWXEhKy+UkXHWqgzd+szko9smI/locNinZDYXW63UjX3+5MKJqpHx6+w01A11Q93oEGAeqxOQLSg7d+5Uv8xevXq1OoNRHvmFeefOnTFy5Eh069bN0HYWX78rt6j4mrgX6tuyZYvaHiLnXsTGxipjwnYIqJgTcvBnYmJiXU229K1bt3a44kO2ovz00091203qH2RqMz3ObrptJYmcw2HbKmP1uryA35QiCoprMWFOKfJP1ppSvrcLTYoLwmv3RkMMD4+e6hLU1lQANeV2/izHM++eRFhwOcKDKxAWUolw9b8rT/9dUBnCgk//3W9/ViA8qAJhwRVAkGOWGdH7ER92wqOm28t8pKyFOhPjsk5t1OqL4Og2CI6S1RmtvV6XFMjAmhNVHWFRN9QNdaNDgLrRocbxhrrR0Q3z+I+AnMG4atUqdcnE4cOH6xrSpEkTZWrI0QRyC6eVHxocVu4dB20T0cn9xI4eOUtDbkTJzMxUSaxuOvjSTLFqd//1o3J8/nOVz5t3hmEgJkJwxWnDIKgS4SFiHMj//9VQUGZC2WmzIbgS57eowJXtaxyaE7BrXFSgtqYcqLHoEhUDPSC3kOSUpiPv1ytW5YYSuWb10KlWdbn5m3jnIM3mw4DaOX/y4YTDwFB3ThLqhrqhbnQIUDfeo8aSzCJQVVWFH374QW1B2bp1q7pQQh6ZU8oq/k2bNqFjx46YPHmyy6MRzGqjO+XS4HCHlkXSyqEuy5cvVys4brnlFnWLihz6kp2drVZ2yFkaLVu2rDsYlAbHbytTLNKF5zRj+D9O4XiJd1dvXN5sLYZmvIWwIDEpKhAeIqsbTpsW0aGnrIrCEu0qKE86fTtJaUvklbXEodLWOFyWioMlbQy1z+wJvK0RnHAwcDQkyLMSUTfUDXWjQ4C60aHG8Ya60dEN85hPQOaOubm5ak4ph4YWFRWpSiMiItTNmoMGDVJbUWRFh1whK1fG0uAwv19Ygx0Ctm0jFRUVuOeee5TbRoNDz+AQI8lXzx9WdPR6VTekfIwJHV7yerkNpUCbiZFblo68skxlZshKjAMlbT1+xZdu3OFxGUYKMEM3Rur1NI3ZfMjFeQ+Rj30+5ELd6Ixt1A11Q93oEHCc55JLLvFugSztHAJiWvz5z39WKzPkkYsiLrzwQgwdOhQXX3zxGas05BfnNDgoIr8SqH846E033YTevXvT4Kh3tog7nRPoBkfP5JX4/fnPufPKPk9bg3DUIhS1QWGoRThq1P8+/Xfyv7fnJ6KiJhyVNRGorA5DZW0EyuV/14Shoiby1z8jUFkracJUutPpw+ul++3vKlS6cJRXR5r6rmZP4G2NZ2DNiaqOkKkb6oa60SFA3ehQ43hD3birGxoc7hJzP73NtMjKylLbUB555BFce+21CAsLO6cwGhzu82UOEwicfWCo7WYTOXhUromVg0nrP65uUZElSldfffU5LXV2i4pV6zIBt1eKNGMJ55VJq/HYBX9y2b6Sqhg16bcZA/JnhTIRTpsBNlPg9N+JsfDrn7WRuKdnLBAcDgRHIChI/gxHUHCEnT8jEGRLJ3+GxLhslyQwg4uhij1MxC0qzgGazYe6cc6ffOzzIRfqRmfop26oG+pGhwDz+JOArPRfvHgxPvroo7qDRM/emhIaGqqaSIPDnz3VSOqWczYWLFiAhIQE3HXXXYiKOvMaC3srOPLy8jBz5kx1jY8YHHJmR/2nuLgYM2bMUAIeN24c2rVrp368cOFCfPPNN7jmmmswcODAcwivW7dOXR10wQUX1F1XGwh1WVEqZgRI8WGFSI06VGdK/GZgnDYoyms8X8XAiap9NZnNxVarGbrxxfdhNh9y4YRDR8fUDXVD3egQoG50qHG80aHGPN4mYLsK9p133sH69esh80h5ZFXH9ddfj/79+6Np06aYNGkSz+DwNnyW9xsBmxlRWFiIe++9F23anHnoYX5+vjIzZG+V7QwO2y0lBw4cwLBhw9C9e/czkModx3PnzlWmyQMPPAC5BkiezZs3Q1aDyGGmUpeI3fbIB/DGG29gx44duPnmm9WyJnkCoS4r6on/0NnvFXJh4KjzvVI31A11o0OAutGhxvGGuqFudAgwj9UIyBxOTA65SWXfvn11zZP5n/xMtg7xkFGr9VoDaY+ceCsn3X755ZfKeBg1ahSaNWtWZy7IncVyqGjr1q0xduzYukNiZLXF0qVLlXkhdxi3anX6SktZtSEmhhxOKibFgAEDEBQUpH4mJomYJUePHlWn6YqRIXuzxO3bsGGDKk9Ef//996N58+Z1hK1elxWlwACJBoeOLqkb6oa60SFA3ehQ43hD3VA3OgSoG+9RY0m+IGC7mVNW6X/22Wd1t6tI3fKL9TvvvBNXXnmlpa+L5TWxvlCKl+soLS1V18Hu3r1bmRFxcXHqT1ndISsrxHQYM2YMMjMz62qurKzEu+++q1ZlSFpJI1tWxMQQIWdkZChDpP4qDcks53fISg1x7sTciI6OhpzZIf9fTtwdPHgwLr/88jPeMBDq8nKXeFwcA0cGADoiom6oG+pGhwB1o0ON4w11Q93oEKBuvEeNJfmaQFVVFX744Qe1qmPr1q3ql9zyyHkdcpmFHG1w9tzR1220Vx8NDiv0gkYbxESQq33WrFmDgoICZVKI0dGlSxf06tUL8fHx55QqeWTp0VdffYUTJ07U5enatSv69u3r0ImTO5Jl1YgsV5IyxNiQ1SP9+vVT53XYVnzUrzAQ6tLAbloWBo4MAHTERd1QN9SNDgHqRocaxxvqhrrRIUDdeI8aS/InAfml+KpVqyC7BQ4fPqx+OT5t2jTIxRJWe2hwWK1H2J5GSYCBIwMAHeFTN9QNdaNDgLrRocbxhrqhbnQIUDfeo8aSrEDAdjCp/NJczna090t1f7eTBoe/e4D1kwCvQ3WoAQbUzj8P8mHgqDOAUjfUDXWjQ4C60aHG8Ya60dEN85CAJwRocHhCj3lJwEsEGAAwANCREnVD3VA3OgSoGx1qHG+oG+pGhwB14z1qzkvS3R5vr1QpS26Y3LVrl8NK5fbJhx56yJIrGHzF3Kr10OCwas+wXY2KAANHBgA6gqduqBvqRocAdaNDjeMNdUPd6BCgbrxHzXFJZ1/AcPZlCsnJyeoCBtvNk67aJJcpzJ49G/v376fB4QqWBX9Og8OCncImNT4CDBwZAOionrqhbqgbHQLUjQ41jjfUDXWjQ4C68R41xyWtW7cOS5cuhayqGD16NNLT01Xi48ePY/78+Th48CB69OiBIUOG2L0c4eyS5TKG6dOnq9spH3zwQSQlJfniNViHlwjQ4PASSBZDAp4QYODIAEBHP9QNdUPd6BCgbnSocbyhbqgbHQLUjfeo2S/JttriwIEDGDFiBC699NIzEu7evRtz5sxR15lOmDBBmSCunvz8fMyYMUPdHMltKK5oWe/nNDis1ydsUSMkwMCRAYCO7Kkb6oa60SFA3ehQ43hD3VA3OgSoG+9Rs19SXl4eZs6cieDgYLurLYqLi5VZIas5xo0bh3bt2rlskqz4eP3115GSkoKxY8ciMjLSZR4msA4BGhzW6Qu2pBETYODIAEBH/tQNdUPd6BCgbnSocbyhbqgbHQLUjfeo2S9pz549mDVrFuScjfHjxyM6OvqMhOXl5eo8jX379mHUqFHo0qWLyybt2LFDHTJ6/vnnqy0vspKDT+AQoMEROH3FljZgAgwcGQDoyJu6oW6oGx0C1I0ONY431A11o0OAuvEeNfslbdmyBfPmzUPr1q0drraQczh++ukn9O3bF3369HHZJFuZaWlpiI2NVeaI3KwSFhamDJIbb7wRiYmJLsthAv8QoMHhH+6slQTOIMDAkQGAzidB3VA31I0OAepGhxrHG+qGutEhQN14j5rvDI5Vq1Zh5cqVDpsu53nIrSyZmZlmvx7L1yBAg0MDGrOQgLcJMHBkAKCjKeqGuqFudAhQNzrUON5QN9SNDgHqxnvUfGdwfP/991i+fDlkBcctt9yiblGpra1Fdna2Wi0i53m0bNkS9913H6Kiosx+RZbvJgEaHG4CY3ISMIMAA0cGADq6om6oG+pGhwB1o0ON4w11Q93oEKBuvEfNdwaHszbbDiCtqKjAPffcg44dO5r9iizfTQI0ONwExuQkYAYBBo4MAHR0Rd1QN9SNDgHqRocaxxvqhrrRIUDdeI+aNQyO6upqvPnmm9i+fTtuuukm9O7d2+xXZPluEqDB4SYwJicBMwgwcGQAoKMr6oa6oW50CFA3OtQ43lA31I0OAerGe9Tsl2S7RUUO/XzwwQfVoaD1H51bVFy12d1DS12Vx597lwANDu/yZGkkoEWAgSMDAB3hUDfUDXWjQ4C60aHG8Ya6oW50CFA33qNmv6S8vDzMnDkTwcHByuCQ8zLqP8XFxZgxY4Y6N2PcuHFo166d0ybJORsLFixAQkIC7rrrrnPO2OAKDrN71PPyaXB4zpAlkIDHBBg4MgDQERF1Q91QNzoEqBsdahxvqBvqRocAdeM9avZLKisrw+zZs3HgwAEMGzYM3bt3PyPhzp07MXfuXGVYPPDAA2jSpInTJtkMkcLCQtx7771o06bNGenz8/OVoXLy5EmewWF252qWT4NDExyzkYA3CTBwZACgoyfqhrqhbnQIUDc61DjeUDfUjQ4B6sZ71ByXtG7dOixdulSZFyNHjkSrVq1UYlm1IdtJ5GDQa6+9FgMGDEBQUJD6mWxdWbNmDZo2bYpu3bohJCRE/b3clrJs2TJ8+eWX6haVUaNGoVmzZupnYqa8//772LJlC1q3bo2xY8ciMjLSF6/IOtwgQIPDDVhMSgJmEWDgyABAR1vUDXVD3egQoG50qHG8oW6oGx0C1I33qDkuqbKyEu+++y42b96sDIyYmBi1ZUVWWYhhkZGRocwI+Xvb88UXX+DTTz9VBoWs1MjMzKz7WWlpqboOdvfu3aq8uLg49aes7pAtKlLOmDFjzsjji/dkHcYI0OAwxompSMBUAgwcGQDoCIy6oW6oGx0C1I0ONY431A11o0OAuvEeNeclicmxfv16fPXVVzhx4oQyNsSY6Nq1K/r27XvOSgtZ1TFnzhx1KKmczSFbWOo/Ut6mTZvUKo+CgoK68rp06YJevXohPj7eV6/GetwkQIPDTWBMTgJmEGDgyABAR1f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LEkEjBGgAaHMU5MRQKmEmDgyABAR2DUDXVD3egQoG50qHG8oW6oGx0C1I33qP2/9u4EWori3uN4gVFRZFNAUREUN+KCASQkuIAiRnCNmoACCYhsmnPMbnazmZg9JxIFBYwsxiUSJWgQJS5cREVZNKgossQFQUQEFETlnV+9U9e+Q8+dvsU0d7r62+e885LQ03fq07/pqf5PdRV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hUCqAnQc6QD4BIzckBty4yNAbnzUuN6QG3LjI0BuyqfGkRBIJkCBI5kTeyGQqgAdRzoAPgEjN+SG3PgIkBsfNa435Ibc+AiQm/KpcSQEkglQ4EjmxF4IpCpAx5EOgE/AyA25ITc+AuTGR43rDbkhNz4C5KZ8ahwJgWQCFDiSObEXAqkK0HGkA+ATMHJDbsiNjwC58VHjekNuyI2PALkpnxpHQiCZAAWOZE7sVcEC27ZtM3PnzjVVVVVmw4YNZvv27aZJkyamU6dOpk+fPqZRo0YV/O7//63RcaQD4BNSckNuyI2PALnxUeN6Q27IjY8AuSmfWu1HCuF+YFdZhf53KHCEfoYDb9/7779vJk2aZF5++WXToEED07hxY9OwYUOzceNGW+ho3bq1GTJkiNlvv/0qWoKOIx0An4CSG3JDbnwEyI2PGtcbckNufATITfnUih8plPuBXWGVh79BgSMPZzngNs6ZM8dMnz7dNG/e3AwePNgcdNBBtrXr1683U6ZMMatWrTLdu3c3F1xwgS2AVOpGx5EOgE82yQ25ITc+AuTGR43rDbkhNz4C5KZ8asWPFMr9wK6wysPfoMCRh7McaBu3bNliJkyYYFauXGkuvvhi07Vr1xot1aiOiRMn2lEdo0ePtkWQSt3oONIB8MkmuSE35MZHgNz4qHG9ITfkxkeA3JRPLf5IId0PpG2Vl+NT4MjLmQ6wnatXrzZjx461j6SMGjXKtGzZskYrN23aZG644QY7muOyyy4zHTp0qFgFOo50AHzCSW7IDbnxESA3Pmpcb8gNufERIDflU4s/Ukj3A2lb5eX4FDjycqYDbOeyZcvM+PHj7Twbw4cPN3vvvXeNVm7dutWO8Fi+fLkZNGiQOe644ypWgY4jHQCfcJIbckNufATIjY8a1xtyQ258BMhN+dTijxTS/UDaVnk5PgWOvJzpANv57LPP2glG27dvb4YOHRq7Worm4Vi0aJFdTaV3794Vq0DHkQ6ATzjJDbkhNz4C5MZHjesNuSE3PgLkpnxq8UcK6X4gbau8HJ8CR17OdIDtDOmCRseRDoDPR5TckBty4yNAbn4nvFQAACAASURBVHzUuN6QG3LjI0BuyqdGgSNty1COT4EjlDOZw3ZQ4Kj/k/7Q9xun+iboUNfOiw8dR58PILkhN+TGR4Dc+KhxvSE3Prmpy2tCuh+oS7vZt7gABQ7SkVmBtC9ohauyZBaKN44AAggggAACCCCAQAYE5s+fX6d3mfb9QJ3eDDtXhAAFjoo4DbwJH4G0L2gUOHzOCq9BAAEEEEAAAQQQQMBPgAKHnxuv+kSAAgdpyKyAmzW5RYsWdpnYffbZp0ZbsrSKSmZPAm8cAQQQQAABBBBAAIF6EuB+oJ7gK/jPUuCo4JPDW6tdgHWvSQgCCCCAAAIIIIAAAvkV4H4gv+e+WMspcJCJzAps2bLFTJgwwaxcudJceOGFplu3bjXasnTpUnPLLbeY5s2bm5EjR5qmTZtmtq28cQQQQAABBBBAAAEEEKgpwP0AiSgUoMBBJjItMGfOHDN9+nRbvBg4cKBp166dbc/69evNlClTzKpVq8wpp5xi+vXrZxo0aJDptvLmEUAAAQQQQAABBBBAoKYA9wMkIipAgYM8ZFpg27Zt5vbbbzeLFy+2BYzGjRubhg0bmo0bN5rt27ebtm3bmqFDh9r/nQ0BBBBAAAEEEEAAAQTCEuB+IKzzubOtocCxs4K8vt4FdFGbO3euqaqqMhs2bLCFjSZNmphOnTqZPn36mEaNGtX7e+QNIIAAAggggAACCCCAQDoC3A+k45rFo1LgyOJZ4z0jgAACCCCAAAIIIIAAAggggEANAQocBAIBBBBAAAEEEEAAAQQQQAABBDIvQIEj86eQBiCAAAIIIIAAAggggAACCCCAAAUOMoAAAggggAACCCCAAAIIIIAAApkXoMCR+VNIAxBAAAEEEEAAAQQQQAABBBBAgAIHGUAAAQQQQAABBBBAAAEEEEAAgcwLUODI/CmkAQgggAACCCCAAAIIIIAAAgggQIGDDCCQUQGt9/3SSy+Zp556ymzZssV85StfMY0aNSramjfeeMPMmDHDLF++3Oi1u+22mznwwAPNWWedZTp06GAaNGiQUYlP3nZhG9WmVq1amdNOO82ccMIJpmHDhju08eOPPzYLFy40s2fPNmvXrjXbt2+3jp/+9KfNmWeeaVq0aJF5FzWg2Pnv1auXbWuebQpPsHIwduxY8+6775o+ffqY3r175zI3uk7ccsst9jpTbGvevLm54oorTLNmzap3yctnyjV48+bN5oknnjDPPPOMWbdunWnSpMkOJm7fkG1WrVplbr75Zvt9lGQr/GyFbBP1WL9+vZk5c6ZZsmSJtUryPaXP4ty5c01VVZXZsGGD/Z5Szjp16mSvUbV99yc5F5Wwj9q0bNkyc//995vXX3/dfPTRR4naGKKNvnuee+45M2/ePHuOTz/99KKnyPdz45PDSsgJ7wGBJAIUOJIosQ8CFSKgL/Lnn3/ePP7442bFihW2A6Ctffv2ZujQoUU7ObqBv/POO21hY/fddzd777232bp1a3XnSjfyutHNapFDHaPHHnvMdoxk4tqo9r733nvWqEuXLuaiiy6yhR23ad9//OMf5umnn7YdRrnotZs2bbLHady4sRkyZIg55JBDKiQBdX8bhTbqCO+55542C7LROZfNhRdemDubOE2d90mTJtmbD21xBY485EZt183XhAkT7LUmaYEjLzby0GfrySefNPfee6/9PGnT9aNNmza24Kwb0OgWus1rr71mbrvtNvvdUtum66vsBg8ebIur2kK3cR4qFk6ZMsVee/VdtM8++1Rfi4t9T73//vv2mvTyyy/b67W+l1SQ3rhxo3Vs3bq1/Z7ab7/96v4FUSGvUDseeughM2vWrOofGfbYY4+SbQzJRkWN+fPn2/9ToVQmxb6DdrYPo2LkxIkTjYqzhTks1ieokKjwNhBIJECBIxETOyFQGQLqGC1atMi+GXWM9t13X6MvqtoKHOoE6ddo/Sp96qmnmjPOOMN2wlX1168D06dPt4WRyy+/3I7oyOKmjp++rNWmc845x3Tv3t12ANVB0K+qd911l/23iy++2HTt2rW6iS+88IL529/+Zm/4v/zlL5ujjz7adiB1Y6eC0LPPPmuOPPJIe7MisyxuGrGjX1XjbNT+22+/3d6QqI1qv9vyYBN3PnXDqqJXbZ3LvNjol+IxY8bYm89Ro0aZli1blvwI5MVG+fjPf/5jf4l3N6a6ttY24isvNrWFxF2P9t9/f/uds9dee9nd82Cjm/GbbrrJvPrqq+Yzn/mMLbjre0VZctdi7VP4PTVnzhz7Pa3RUioKHXTQQdZMv8CrT6A+gL7zLrjggsz+SOHOv9oll86dO9u26Kb/1ltvtW1UMWzQoEE1CvGh2Lhr7TvvvGPbrc+Hvpd1jouNIvT93KgYq37P0qVLzXHHHWfzpj5gNIdxfYKSF392QKCCBChwVNDJ4K0gUEpg2rRp9kuoR48e9lcbDWHULzu1FTgWL15sO0HqFEU7lPpb0V+ra/sSLfW+6vPf5aFfDTVKpVu3bnYkQnQkiv5dN6y6ce3YsaPtIOoXi+jrevbsafr27VujGe4xhQ8++MAMGzYss6M41HYNny9lc/LJJ9vikLa82BTm1p1z/e/6lVSP9RR+LvJk89Zbb5kbbrjBfl4KH0OJ+8znyUZD6HWzqmLoeeedZz772c/WenOZJ5ti3wfuWqzHKnWd1jUpT9eblStX2mKzijqjR4+2BYvopiKGRiLqkYRLL73U/pMbRaXXFhY+9O+uuK/rVdwx6/O7Oenfjn42TjnlFNOvX78anyV3XVbxR9/Fhx56aHA2KuT8/e9/t0UcFb90Pt0PWsX6Zr7XFPcomX7YGTFiRI3CtY6pR5kfffRR+1jvgAEDMls0S5o/9gtTgAJHmOeVVuVEQCMMShU43A1u9AY2yqNfQDTEOnrznyW+6DB6/bqjXyQKtzgnDZPWzZt+IbnsssvsPCTRLTr/gDqWJ554YpZYqm8c7r77bvvroEbvnHTSSTu04cEHHzQPPPBAjU51HmwKIVyxT4+A6eZLQ8k1Wqqwc5knG9cRPuCAA2p9BM5Z5sUmWjTVzciXvvSlGr8qx10o8mJT20VSRaFx48bZRwFHjhxpmjZtanfPi81///tfOxqhXbt2sZ8njajU9fqII44wX/3qV+3ojtWrV9sRmBqRGDeKqpRdFr609LiOcrFmzZrY7+LojfwXvvAFO6eWttBtShU4Sp37Yn2YUn0+9Rc095Ku+8OHD7efVzYEsiZAgSNrZ4z3i0BEoFSBQzdt6lDppq3YTXqpTlelg6vzow7Shx9+WD2HRuF7dl/o0V8k3K/T2rfY8HuNDFmwYEGtQ0Qr3ae296d8aKiqOjTnnntudQEkjzbu0RQV+lQo069pcQWOPNm4ju5RRx1VPfKptjzlxcbdWGg4efQXZWyKC0R/GS4cMZeX3LgbclnoxjH6SGi0aKbRQCqyatOkm+PHj7cjNuNuNvUogebJ0aM/xQr8lf4d5R7P0I8VxUZLxhXiQ7cpVeDw/dy4kULFfvTSI1QanaYRHklG7lV6vnh/+RSgwJHP806rAxEoVeBIMrrB/UqrZzBD/DLTrxjqAL7yyis1hvgmaXdcpyqE6Kgz/fbbbxu1T3OU6BEn/WLonofPm0300RQN2dXKO8U6l3mycdcX3Yhpzh+3ApN+WdZIqcJVhvJi4x410KSOKhxrcsQXX3zRThapXzs1f0DhyhZ5sSl2fdTNmEYi6NrjPmNu37zYqO2aCPuRRx6xcyxo3id9tvQYpP43zemix1Z0k+8mDC31HS/DUjfClf6dVWokgt5/3Hdx6Dalzqvv56bUcZMUnCo9U7w/BChwkAEEMixQ6gueAocxbhKywmHBvp2DDMelupPo2qC5SjTpqubeiC4zmCebwkdT3LwAFDg+uakolvnCVYbykht33dUqD5q81624JCetSqAbWd2gRm9U82JTLCvuBjVuLqA82SgrDz/8sF2W3K2848w0T1b//v1t8cNtpb7jQyhwREeaxs3BoX/XZNiaZys6P0noNqUKEb6fm1LHpcCR5V4e7726f7vdTRWPCQIIZE6g1Bd83gscWt5Sz5Jq0wgFjVTI26+G0VCr2KNfCrXpsR51sDVqQ7PWH3vssdWTifl2nDL3ATLGTj6reWrcoyluGWEKHMYun3zffffZX5k1kaZWUVGXQcuBau4fzV9z8MEHV09enJfc6Ob03//+t427bC655BL7CIE2jQbSiDEt8xidnyMvNnHXAE2geOONNxrdOMU90pMnG1no2qLRUIXLmetarEcF3Qoisiz1HR9CgUNtUPFCjwWq6B5dRUV9GD1SoaVTde2hwPHJJ8z3c0OBI4s9Fd5zXQUYwVFXMfZHoIIESnV+8lzgcMUNPaOsocCafyO6+XYOKuj079Rb0S/PuoFV51GFjugysXmxiXs0xaFS4Kg9Xi4jGl6v4qGWGM5LbtxoBC0Jq3kR3OMETsytbKFRUW5+n7zYxKXGjaI75phj7OogroiYt2KzVgFRwV3fTdEl2+Wgx54mT55sJ1yNfl+V+o4PpcChURpazl3fSdr0qJcKQPLQps+YJiGlwEGBY6c6Prw4NwIUOHJzqmloiAKlOj95LXDo11Mtx6d5Js444wxz+umn77DUWZ5vOKKfBf1CryHT0VV08mBT7NEUChzJrpTRYeVuZYM85EY6pebmcatCaFLJvBV/CtOjm3pNWKgVVLREt5bBLNzykhuNQrjzzjvNYYcdZldR0Q18dHOjGDQqyC3pXuo7PpQCh9qhorsM9PnSd7hWjpHV2WefbbTcvea6ia5qFbpNqZEWvp+bUsflEZVk34HsVdkCFDgq+/zw7hCoVaDUF3z0JiS6Skb0oFlfRaUQKFrcUGGjd+/etqNUuLkZyNWp0qR3WhKtcAt9FRW1NzqRpJulPw82LvdJn9LU5H+ahFejXbS8cN5zE3djlYfcqN26CZs6dao59NBD7Y2qVhuIbnGF5bzYFF5D3U19saVRtX9ebNz3ib6XNEFv4aZVecaMGWMnHVWBQ49/uZVCNFpIo4E02W90C2EVlVLdPLfcqUZGqUimkUDaQrcpVYjw/dy4VVSiq/VEzwGrqJRKJP+eBQEKHFk4S7xHBIoIlCpw6GWaX+CJJ54wxZYEK7Umepbw9cuplj3VEOAuXbrYpfYKh0O79pSaub3YGvJZ8lDnV881q8MiCz1GULi5DB1yyCH2+XgNq8+DjZZA1Wej2ObmKJGHbmCbNWtmH+PRM+IqcGj+icsuu8x06NChxiFCyI0apHk2dEOmwo4eK3Ar7LjGxo3gyENuktxYxY3gyItN9MNQbAWrws9cXmxK3bDG/XLulpZVkT5uOfNSdln6vir2XjX6Z9y4cXbEi36M0FxA2kK3KZWXUue+2HdRqT6fWx5cP/rELU0cQqZoQ/gCFDjCP8e0MGCBJAUODe3UF6WGveoGVisfRG9SVBDQF5qGgWoG86xu7vlmTd6m4oYmKitW3FAb9cu9buD0a2zczO163lcT4+mXen3Jyy9rW/QmtGfPnqZv3747NCHuEZU82JQ6l8U6l3mxcZ1n/aocNzGkW/Zz48aN1Y9h5MXGPXahIpAKh27lHZcpNweH5hFwN2R5sYl+rpYsWWJuvfVWs++++5qRI0eapk2bxn7s8mLjHm1SoVnF0sLvJ+clp9GjR9viohsNpDk64rK2dOlSO6+H9q3NuNT1rlL/Pfq9Xvg9HbpNqQKH7+fGPdqiVaAKl2zWMTXCQ0WQuBWPKjUnvC8ECgUocJAJBDIskKTAoRuQsWPH2tn9u3fvbgsZ+iVEN+7z5s2zX2YqehR+0WWJRb9UaIKyBQsW2JULVNwofL45rj0q7KjAo331muOOO87+Qq+Ok56Vlq+eGR80aFCtxZJKtnLPdaszE22jOjJqv5bf00iPAQMGmOOPP766KXmwqe281da5zION8jFjxgzz6KOP2uKePgNuMs3o50MrE+kxDbfMcB5slBu3+o5GtmjYvOYK0BZdRUXX2wsuuKB6/p+82MjBzXGjm/YkxfM82GgkguYj0QifwscnVSxTMUgjwwpz4yZpVeFj4MCBRo/7aNO+uk7phjWuSF/J30ul3pvyo0Kh+if6saFNmza20NqkSZMaLw3ZplSBQxA+nxv1l9TvUXFMc29pUlsVY6N9Au0zZMgQc/jhh5c6Vfw7AhUpQIGjIk8LbwqBZAJJChw6kp5V1Reabkzc0nS6qdV/169I559/vtHzmFnd3LKNKk6oWFPbyA0VLHTToU1f6Pfff79dOlX/OTpzuzpYeu5ZN2/7779/VmnsjYY6iY8//rhto3vkQh0YdbRlFjcRax5sfAscebHRr6daDlY3GsqJbi70/zW6Q7nSZ02dYD3e5La82Kj9esRJqz64a4ceI9i8ebP975qfQxOMRh/tyYuNsqCRdJroOTqKpbbPW15sVHBWUVn5cd/F+s8uN7qhVDExmhtdq/UajcZ033HKmn68kFvbtm3t91R0dGZWv7CmTZtmf1hwHmqHPkt6TC5uBFDINkkKHL6fmzfffNMuZ60imfpLmtsl2ifQKj9nnXXWDpOzZzVXvO/8CVDgyN85p8UBCSQtcKjJb7zxhv1FVh1PfZHpS02/zOpLTPMIqOOU1c0N/U3y/qPLzGl/N3O7iiT69dUVAVQI0URwKnJkfVObVOTSLPT6tU/nX51r3Zjql8Ri5z8PNsXObanOZV5slJVnnnnGFgE1ga+ypEKHRjv16tXLzk1SuOXFprCdcpBHjx49zOc///nYUWR5sNEN+x133GFH1NVlmHsebJQR3VzqWqxf3/Ujg757W7VqZefJ6ty5c2xu9DmcO3euqaqqMpqrw30O9X2mlUXcCKqsf1fpuqtCjoo1GqkiE40Si5so3LU1VJtS30Gu/b6fGxU3Zs6caTTKKprD0047zZxwwgm1mmc9Z7z/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gggAACCCCAAAIIBC9AgSP4U0wDEUAAAQQQQAABBBBAAAEEEAhfgAJH+OeYFiKAAAIIIIAAAggggAACCCAQvAAFjuBPMQ1EAAEEEEAAAQQQQAABBBBAIHwBChzhn2NaiAACCCCAAAIIIIAAAggggEDwAhQ4gj/FNBABBBBAAAEEEEAAAQQQQACB8AUocIR/jmkhAggggAACCCCAAAIIIIAAAsELUOAI/hTTQAQQQAABBBBAAAEEEEAAAQTCF6DAEf45poUIIIAAAgjslMDdd99txowZY8455xxz1VVX7dSxKvHF7733nrnrrrvMv/71L7Nu3Tqz//77m1/96lemXbt2qbzdp556ylx99dWmW7du5ic/+Ylp1KiR/Ttr1641y5cvN0cffbRp2rRpKn+bgyKAAAIIIBCyAAWOkM8ubUMAAQQQqDcBVxRo3bq1+c1vfmPatm1b9L386U9/MtOnT6/YAkLIBY4tW7aYX/7yl2bu3Ln2/LRs2dK0aNHCfO9730tU4NDrZ8+ebWbMmGFeeukl89FHH5nGjRubrl27mgEDBpjDDz/cNGjQoMa5jytw6Di/+MUvzOOPP27OP/9887Wvfa3esssfRgABBBBAIKsCFDiyeuZ43wgggAACFS3gigJ6k2eeeab5xje+YT71qU/FvmcKHPV3KhcvXmy+853v2BETP/vZz+zoiaSbRltcc8015tVXX7Uvad68udlnn33sSIytW7eahg0bmksuucQMGjSoxrmPK3Bs377d3HLLLeb22283V1xxhS127ept2bJl5lvf+pZp1qyZ+eMf/2gLPWwIIIAAAghkSYACR5bOFu8VAQQQQCAzAtECh250f/jDH5pTTz2VAkeFnUF3nvr27WuLUIWjLYq93TfffNMWRlTc6NWrl7n88svtoy3aPvzwQ1NVVWVUuNq0aZO58sorzXnnnVd9qGKPqNQ3DQWO+j4D/H0EEEAAgZ0VoMCxs4K8HgEEEEAAgRiBaIFD/9ymTRvzu9/9zhxwwAE77M0IjvqLkM/jN3oMRSMc7r//fvO5z33OPs6ix1IKt5kzZ9pz3qFDB/PrX//ajvDQRoGj/s43fxkBBBBAIGwBChxhn19ahwACCCBQTwLuxtk98vDCCy+Yc8891z5+UPioSlyBQ3My/PSnPzVPPvmkvTk+8cQTa7Sk2K/t7u/q72gSywkTJph58+bZRyb2228/+8iERivsvvvu9n/XYxGvvPKKPfZhhx1mBg8ebG/aNerEbdEiwEUXXVTjmAceeKCda6J3795mjz322EH7448/NvPnzzeTJ082MtCjGJqPRMcpfE30xn/YsGHmpptuMs8884xth0bAuMk4i51SN1moCgurV682u+22mzniiCNsm4u1Ke5Ycd7R/TRqQ49y6O/99re/NUcddVTsW3r77bftfv/73//MddddZzp37lxrgcPlQOfui1/8Yo1j+jjqMZfhw4fXmEBVhZg+ffqYSy+9tPoRlMJiXPQPRy107hYuXGimTJli9GiPCj0q2mgES//+/e38JWwIIIAAAgjUpwAFjvrU528jgAACCAQr4G4adXOuAoBWy3j//ffNj370I9OjR48a7U6jwNGxY0ezatUq+7hEq1atzPr1683mzZvt39UklioW3HHHHWavvfayN7rReSMKH6lwbdGqInrk4p133jGaPPXdd9+tPqZuyEeMGFGjeKO/rSKFXq9HP/QabWvWrLE3xyeffLL59re/XT36wRU49H5VkNHxtRWuNhIXGhUdZLxixQqz55572jZv27bNtkvFgX79+pnRo0dXF0lUONGEnpoY9Nlnn7UTinbp0sUeWgWgQw89tGg2H3nkETtfx/HHH28nBo0bvaEX6+9r9ZkFCxbYIovmYtFWbARHsQKHr6MKL3JXYckVH9566y37HqIjT5yFzutjjz1mC1V6nEoZcRY6XypsTJo0yb5eviqSudzo3MpCo1XYEEAAAQQQqC8BChz1Jc/fRQABBBAIWiBa4FBRQ48z/PWvfzXt27e3S5C6m30hpFHg0AiMoUOHmgsvvNDesOomf9q0aebGG2+0/1lFgFGjRpmzzjrLFiU++OADW/CYOHGiHfUQfaTCtUXHVKFAowL23ntvexzdrGtfFT4K5xm55557zPXXX2+OPfZY+xhHtMChm+Hnn3/ejnAovPGXyTHHHGNGjhxZvZKJ/l6x+TE2btxofvzjH9tRBRoVohVINNmntpUrV9pihAof8lChIXocn0dUtKTsDTfcYG/+6zJvhwt8XQscO+OoIozmCtEjUtpU7JCVCl5aPUbFI7fVNgfHiy++aItRKnpEJ2PVedfjOg8//LA56aSTzA9+8IPYkTxBf9hpHAIIIIBAxQhQ4KiYU8EbQQABBBAISSBa4NDIAv0C/vOf/9wWBApHO6RR4DjttNPMd7/73RojKjSCQ0UIFQLiVnbRxJnf/OY37agMN3eEzklhW6KPiuixhalTp9rHVqI3uG4STo1a0bEOOeSQGqdXjzpcffXVtpChG2aNgnA3/nFFoNqyMWfOHPs4z5FHHmmuvfZauwpIdFuyZIn9W02aNLFL9h500EHV/+xT4NjZOVPqUuAot6PO1x/+8Adz33332QKXHhVKUuC49957zZ///OfYos7LL79six+svhLSFYy2IIAAAtkUoMCRzfPGu0YAAQQQqHCBuKKAu9HWIwca1aHHBLSlUeDQ/AtXXXVVDaXozW3cPA/6Vf/rX/+6ee2112rMGVGqCOB++VeR4ve//71dTURzh+jXfD2GotEbepwhurm/pblGVAA5+OCDvSbfVOFI82DMmjXLzm9SOHeF/mZ0PhONXoiuZlOqmg3LsgAACU1JREFUbXEx25UFjjQci7W5thEc7n2oUKXRN25ESIV/DHl7CCCAAAI5E6DAkbMTTnMRQAABBHaNQFyBIzraQY+B6BEBTfy5qwoc0WJKbQUOTYoZnVyyVBHAFSs2bNhQPfKjtokro2egadOm1a/xWV1EI0Q0Qubpp5+OnYzV/a2//OUv5p///OcOoxZKta2+CxxpOPoUODSqR4UkzdGhyVs18uaUU06xk99qotnopLS75hPGX0EAAQQQQGBHAQocpAIBBBBAAIEUBIo91hGdL0KPB2g+C918T58+3URHXezsKipxIzjqo8ChUR2axLTYprkyNEeEJvn0KXC44kphUabw7xW7qfcpcLjX7Io5ONzfKqejT4FDnpqn5cEHHzS33Xabef3116uJNWJn4MCBdnWWwhWCUvhocUgEEEAAAQSKClDgIBwIIIAAAgikIFDbvBWLFi2yj21ou+aaa8zcuXODLXAUK7TEkfsUOJKO4HCjZIYMGWJvxt3mU+CoyyoqM2bMsI/86HEkn2Vifd5fKUffAkf0nGmFG008Onv2bPPQQw/ZOWZcwU4jPNgQQAABBBCoDwEKHPWhzt9EAAEEEAheoNTEnOPHj7e/hB999NF2hIOWLM3qCA43yWR0Do6kRYBoEErdmMeFpj7m4NDyu1r9RaNs9NiGlmON295++227n0aXXHfddV4FjjQc61rg0KNVGnkka424KZxPRcvsar4VrXTj5lMJ/gNOAxFAAAEEKlKAAkdFnhbeFAIIIIBA1gVqK3CobZqv4vvf/75dttNthQUOTeaowkfhxJja/7nnnrMrg7Rs2dIu0+keAyn1i78byeAzB4fmW9DkqCpkuK3YKiqvvvqqvbl/55137Gt69OixwynVEqNawlb/p82nwKHXuVVUtBytVmTRainRrdyrqOhGX+Za+rdnz552tRrXhujfVXFC57BDhw41lt2tyyoqaTjWtcChQk5tWYybgyXrn1/ePwIIIIBANgUocGTzvPGuEUAAAQQqXKBUgUNvXytT6BGVrVu32tYUPs4xefJkM3HiRDuho5Z3bd26tVFBYcWKFfaGU/+/bdu2u6zAofeoeSe0vKh+rf/444/t4zVaetU9KqKlYrXpfbpRKppIVcWcTp06mQYNGtjX6SZfE5mqKKHHdXQ83wJHdF6T6PvT+1i5cqUteshq6NCh5pJLLrHvwW2lCkLFYqZRGZo7ZM2aNaZXr15m5MiRttikTavkVFVV2cljVcRRoUfL8rqtLgWONBxLFTg0QqNwaV/3Gi3hq4Kb5kzRpnOpeTm09Kz+Tee0efPmFf7p5O0hgAACCIQqQIEj1DNLuxBAAAEE6lUgSYFDIwHGjRtn7rrrrtgCx5tvvmlvovUrvuY1UIFDhQSNitDNtG7s9b/tqhEcHTt2NHo8Q++hVatW9uZdq2to0/KsI0aMqDHJpP7t+uuvNw888IDdR++5UaNG9nVqg1ZQUeGmS5cu9t99Cxx6rYy0mooKGXvuuad9f9u2bTNr1661N+GaAPPKK6+sMfpEr/MtcOi1moNCBSoVOVz7VBzQf9e51TkbNmyYtYlOvlmXAoeOW27HYm3W31HxYuHChdawWbNmtjij8xN9D1oxRb5qqzuX2j+69HG9fvj44wgggAACuRWgwJHbU0/DEUAAAQTSFEhS4NDfX7dunZ2/4KWXXtphBIf+XatV3HzzzWbevHl2pIdGQ5x99tnm9NNPt6/TtqsKHHqspVu3bmbChAnV70dLhA4YMKDoChoqLugxm6lTp9o26sZfv/Br1EP//v2rRz3sbIFDr3/vvfdssWjmzJlm9erVtsCg5Xg1akOTfMYtZbozBQ73N++55x4za9YsO9eG2qv2de/e3bocfPDBO8SsrgUOHaCcjrW1efny5Xb0xtKlS20B49prrzUnnHCCbUPce9DjSl27drWjY+LamuZnjGMjgAACCCBQKECBg0wggAACCCCAAAIIIIAAAggggEDmBShwZP4U0gAEEEAAAQQQQAABBBBAAAEEEKDAQQYQQAABBBBAAAEEEEAAAQQQQCDzAhQ4Mn8KaQACCCCAAAIIIIAAAggggAACCFDgIAMIIIAAAggggAACCCCAAAIIIJB5AQocmT+FNAABBBBAAAEEEEAAAQQQQAABBChwkAEEEEAAAQQQQAABBBBAAAEEEMi8AAWOzJ9CGoAAAggggAACCCCAAAIIIIAAAhQ4yAACCCCAAAIIIIAAAggggAACCGRegAJH5k8hDUAAAQQQQAABBBBAAAEEEEAAAQocZAABBBBAAAEEEEAAAQQQQAABBDIvQIEj86eQBiCAAAIIIIAAAggggAACCCCAAAUOMoAAAggggAACCCCAAAIIIIAAApkXoMCR+VNIAxBAAAEEEEAAAQQQQAABBBBAgAIHGUAAAQQQQAABBBBAAAEEEEAAgcwLUODI/CmkAQgggAACCCCAAAIIIIAAAgggQIGDDCCAAAIIIIAAAggggAACCCCAQOYFKHBk/hTSAAQQQAABBBBAAAEEEEAAAQQQoMBBBhBAAAEEEEAAAQQQQAABBBBAIPMCFDgyfwppAAIIIIAAAggggAACCCCAAAIIUOAgAwgggAACCCCAAAIIIIAAAgggkHkBChyZP4U0AAEEEEAAAQQQQAABBBBAAAEEKHCQAQQQQAABBBBAAAEEEEAAAQQQyLwABY7Mn0IagAACCCCAAAIIIIAAAggggAACFDjIAAIIIIAAAggggAACCCCAAAIIZF6AAkfmTyENQAABBBBAAAEEEEAAAQQQQAABChxkAAEEEEAAAQQQQAABBBBAAAEEMi9AgSPzp5AGIIAAAggggAACCCCAAAIIIIAABQ4ygAACCCCAAAIIIIAAAggggAACmRegwJH5U0gDEEAAAQQQQAABBBBAAAEEEECAAgcZQAABBBBAAAEEEEAAAQQQQACBzAtQ4Mj8KaQBCCCAAAIIIIAAAggggAACCCBAgYMMIIAAAggggAACCCCAAAIIIIBA5gUocGT+FNIABBBAAAEEEEAAAQQQQAABBBCgwEEGEEAAAQQQQAABBBBAAAEEEEAg8wIUODJ/CmkAAggggAACCCCAAAIIIIAAAghQ4CADCCCAAAIIIIAAAggggAACCCCQeQEKHJk/hTQAAQQQQAABBBBAAAEEEEAAAQT+D/23531vBHl3AAAAAElFTkSuQmCC"/>
          <p:cNvSpPr/>
          <p:nvPr/>
        </p:nvSpPr>
        <p:spPr>
          <a:xfrm>
            <a:off x="4433725" y="23063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 name="Google Shape;199;p43"/>
          <p:cNvSpPr/>
          <p:nvPr/>
        </p:nvSpPr>
        <p:spPr>
          <a:xfrm>
            <a:off x="494650" y="872025"/>
            <a:ext cx="7784700" cy="184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b="1"/>
              <a:t>4x Ceph Storage Nodes</a:t>
            </a:r>
            <a:endParaRPr b="1"/>
          </a:p>
          <a:p>
            <a:pPr marL="285750" marR="0" lvl="0" indent="-227012" algn="l" rtl="0">
              <a:spcBef>
                <a:spcPts val="600"/>
              </a:spcBef>
              <a:spcAft>
                <a:spcPts val="0"/>
              </a:spcAft>
              <a:buClr>
                <a:schemeClr val="lt1"/>
              </a:buClr>
              <a:buSzPts val="1470"/>
              <a:buFont typeface="Arial"/>
              <a:buChar char="•"/>
            </a:pPr>
            <a:r>
              <a:rPr lang="en">
                <a:solidFill>
                  <a:schemeClr val="dk1"/>
                </a:solidFill>
              </a:rPr>
              <a:t>RHEL 7.6</a:t>
            </a:r>
            <a:r>
              <a:rPr lang="en"/>
              <a:t>, RHCS 3.2 (Luminous), BlueStore OSDs</a:t>
            </a:r>
            <a:endParaRPr/>
          </a:p>
          <a:p>
            <a:pPr marL="285750" marR="0" lvl="0" indent="-222567" algn="l" rtl="0">
              <a:spcBef>
                <a:spcPts val="300"/>
              </a:spcBef>
              <a:spcAft>
                <a:spcPts val="0"/>
              </a:spcAft>
              <a:buSzPts val="1400"/>
              <a:buChar char="•"/>
            </a:pPr>
            <a:r>
              <a:rPr lang="en"/>
              <a:t>Containerized (docker) Ceph daemons, MONs colocated with OSDs</a:t>
            </a:r>
            <a:endParaRPr/>
          </a:p>
          <a:p>
            <a:pPr marL="285750" marR="0" lvl="0" indent="-222567" algn="l" rtl="0">
              <a:spcBef>
                <a:spcPts val="300"/>
              </a:spcBef>
              <a:spcAft>
                <a:spcPts val="0"/>
              </a:spcAft>
              <a:buSzPts val="1400"/>
              <a:buChar char="•"/>
            </a:pPr>
            <a:r>
              <a:rPr lang="en"/>
              <a:t>16 OSDs per node (64 total), 4:1 ratio for data drives to NVMe</a:t>
            </a:r>
            <a:endParaRPr/>
          </a:p>
          <a:p>
            <a:pPr marL="285750" marR="0" lvl="0" indent="-222567" algn="l" rtl="0">
              <a:spcBef>
                <a:spcPts val="300"/>
              </a:spcBef>
              <a:spcAft>
                <a:spcPts val="0"/>
              </a:spcAft>
              <a:buSzPts val="1400"/>
              <a:buChar char="•"/>
            </a:pPr>
            <a:r>
              <a:rPr lang="en"/>
              <a:t>60TB raw storage, 20TB usable, 3x replication</a:t>
            </a:r>
            <a:endParaRPr/>
          </a:p>
          <a:p>
            <a:pPr marL="285750" marR="0" lvl="0" indent="-222567" algn="l" rtl="0">
              <a:spcBef>
                <a:spcPts val="300"/>
              </a:spcBef>
              <a:spcAft>
                <a:spcPts val="0"/>
              </a:spcAft>
              <a:buSzPts val="1400"/>
              <a:buChar char="•"/>
            </a:pPr>
            <a:r>
              <a:rPr lang="en"/>
              <a:t>2x dual-bonded 25GbE VLAN networks, fully fault tolerant, jumbo frames</a:t>
            </a:r>
            <a:endParaRPr/>
          </a:p>
          <a:p>
            <a:pPr marL="285750" marR="0" lvl="0" indent="-222567" algn="l" rtl="0">
              <a:spcBef>
                <a:spcPts val="300"/>
              </a:spcBef>
              <a:spcAft>
                <a:spcPts val="0"/>
              </a:spcAft>
              <a:buSzPts val="1400"/>
              <a:buChar char="•"/>
            </a:pPr>
            <a:r>
              <a:rPr lang="en"/>
              <a:t>1 Ceph pool (rbd), PGs=8192</a:t>
            </a:r>
            <a:endParaRPr/>
          </a:p>
        </p:txBody>
      </p:sp>
      <p:sp>
        <p:nvSpPr>
          <p:cNvPr id="200" name="Google Shape;200;p43"/>
          <p:cNvSpPr/>
          <p:nvPr/>
        </p:nvSpPr>
        <p:spPr>
          <a:xfrm>
            <a:off x="494650" y="2922300"/>
            <a:ext cx="5748000" cy="146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50" b="1">
                <a:solidFill>
                  <a:schemeClr val="dk1"/>
                </a:solidFill>
              </a:rPr>
              <a:t>10x Load Generation Nodes (PowerEdge R640)</a:t>
            </a:r>
            <a:endParaRPr b="1"/>
          </a:p>
          <a:p>
            <a:pPr marL="285750" marR="0" lvl="0" indent="-227012" algn="l" rtl="0">
              <a:spcBef>
                <a:spcPts val="600"/>
              </a:spcBef>
              <a:spcAft>
                <a:spcPts val="0"/>
              </a:spcAft>
              <a:buClr>
                <a:schemeClr val="lt1"/>
              </a:buClr>
              <a:buSzPts val="1418"/>
              <a:buFont typeface="Arial"/>
              <a:buChar char="•"/>
            </a:pPr>
            <a:r>
              <a:rPr lang="en" sz="1350">
                <a:solidFill>
                  <a:schemeClr val="dk1"/>
                </a:solidFill>
              </a:rPr>
              <a:t>RHEL 7.6</a:t>
            </a:r>
            <a:endParaRPr sz="1350">
              <a:solidFill>
                <a:schemeClr val="dk1"/>
              </a:solidFill>
            </a:endParaRPr>
          </a:p>
          <a:p>
            <a:pPr marL="285750" marR="0" lvl="0" indent="-222726" algn="l" rtl="0">
              <a:spcBef>
                <a:spcPts val="600"/>
              </a:spcBef>
              <a:spcAft>
                <a:spcPts val="0"/>
              </a:spcAft>
              <a:buClr>
                <a:schemeClr val="dk1"/>
              </a:buClr>
              <a:buSzPts val="1350"/>
              <a:buChar char="•"/>
            </a:pPr>
            <a:r>
              <a:rPr lang="en" sz="1350">
                <a:solidFill>
                  <a:schemeClr val="dk1"/>
                </a:solidFill>
              </a:rPr>
              <a:t>PostgreSQL 11.2, 5x DB server instances per node (50 total), untuned</a:t>
            </a:r>
            <a:endParaRPr sz="1350">
              <a:solidFill>
                <a:schemeClr val="dk1"/>
              </a:solidFill>
            </a:endParaRPr>
          </a:p>
          <a:p>
            <a:pPr marL="285750" marR="0" lvl="0" indent="-222726" algn="l" rtl="0">
              <a:spcBef>
                <a:spcPts val="600"/>
              </a:spcBef>
              <a:spcAft>
                <a:spcPts val="0"/>
              </a:spcAft>
              <a:buClr>
                <a:schemeClr val="dk1"/>
              </a:buClr>
              <a:buSzPts val="1350"/>
              <a:buChar char="•"/>
            </a:pPr>
            <a:r>
              <a:rPr lang="en" sz="1350">
                <a:solidFill>
                  <a:schemeClr val="dk1"/>
                </a:solidFill>
              </a:rPr>
              <a:t>250GB RBD data volume per DB server instance</a:t>
            </a:r>
            <a:endParaRPr sz="1350">
              <a:solidFill>
                <a:schemeClr val="dk1"/>
              </a:solidFill>
            </a:endParaRPr>
          </a:p>
          <a:p>
            <a:pPr marL="285750" marR="0" lvl="0" indent="-222726" algn="l" rtl="0">
              <a:spcBef>
                <a:spcPts val="600"/>
              </a:spcBef>
              <a:spcAft>
                <a:spcPts val="0"/>
              </a:spcAft>
              <a:buClr>
                <a:schemeClr val="dk1"/>
              </a:buClr>
              <a:buSzPts val="1350"/>
              <a:buChar char="•"/>
            </a:pPr>
            <a:r>
              <a:rPr lang="en" sz="1350">
                <a:solidFill>
                  <a:schemeClr val="dk1"/>
                </a:solidFill>
              </a:rPr>
              <a:t>40% (8TB) of cluster provisioned (24TB raw)</a:t>
            </a:r>
            <a:endParaRPr sz="1350">
              <a:solidFill>
                <a:schemeClr val="dk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4"/>
          <p:cNvSpPr txBox="1">
            <a:spLocks noGrp="1"/>
          </p:cNvSpPr>
          <p:nvPr>
            <p:ph type="title"/>
          </p:nvPr>
        </p:nvSpPr>
        <p:spPr>
          <a:xfrm>
            <a:off x="285750" y="228600"/>
            <a:ext cx="8572500" cy="369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Font typeface="Arial"/>
              <a:buNone/>
            </a:pPr>
            <a:r>
              <a:rPr lang="en" sz="2400"/>
              <a:t>Considerable Tuning of Ceph Cluster</a:t>
            </a:r>
            <a:endParaRPr sz="2000"/>
          </a:p>
        </p:txBody>
      </p:sp>
      <p:sp>
        <p:nvSpPr>
          <p:cNvPr id="206" name="Google Shape;206;p44"/>
          <p:cNvSpPr txBox="1"/>
          <p:nvPr/>
        </p:nvSpPr>
        <p:spPr>
          <a:xfrm>
            <a:off x="297825" y="834750"/>
            <a:ext cx="5973000" cy="3474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Ceph tuning</a:t>
            </a:r>
            <a:endParaRPr/>
          </a:p>
          <a:p>
            <a:pPr marL="800100" lvl="1" indent="-317500" algn="l" rtl="0">
              <a:spcBef>
                <a:spcPts val="0"/>
              </a:spcBef>
              <a:spcAft>
                <a:spcPts val="0"/>
              </a:spcAft>
              <a:buSzPts val="1400"/>
              <a:buChar char="○"/>
            </a:pPr>
            <a:r>
              <a:rPr lang="en"/>
              <a:t>Finding 8192 as optimum PGs</a:t>
            </a:r>
            <a:endParaRPr/>
          </a:p>
          <a:p>
            <a:pPr marL="800100" lvl="1" indent="-317500" algn="l" rtl="0">
              <a:spcBef>
                <a:spcPts val="0"/>
              </a:spcBef>
              <a:spcAft>
                <a:spcPts val="0"/>
              </a:spcAft>
              <a:buSzPts val="1400"/>
              <a:buChar char="○"/>
            </a:pPr>
            <a:r>
              <a:rPr lang="en"/>
              <a:t>Use recently published best practices</a:t>
            </a:r>
            <a:endParaRPr/>
          </a:p>
          <a:p>
            <a:pPr marL="457200" lvl="0" indent="-317500" algn="l" rtl="0">
              <a:spcBef>
                <a:spcPts val="0"/>
              </a:spcBef>
              <a:spcAft>
                <a:spcPts val="0"/>
              </a:spcAft>
              <a:buSzPts val="1400"/>
              <a:buChar char="●"/>
            </a:pPr>
            <a:r>
              <a:rPr lang="en"/>
              <a:t>OS tuning</a:t>
            </a:r>
            <a:endParaRPr/>
          </a:p>
          <a:p>
            <a:pPr marL="800100" lvl="1" indent="-317500" algn="l" rtl="0">
              <a:spcBef>
                <a:spcPts val="0"/>
              </a:spcBef>
              <a:spcAft>
                <a:spcPts val="0"/>
              </a:spcAft>
              <a:buSzPts val="1400"/>
              <a:buChar char="○"/>
            </a:pPr>
            <a:r>
              <a:rPr lang="en"/>
              <a:t>PID and file max</a:t>
            </a:r>
            <a:endParaRPr/>
          </a:p>
          <a:p>
            <a:pPr marL="800100" lvl="1" indent="-317500" algn="l" rtl="0">
              <a:spcBef>
                <a:spcPts val="0"/>
              </a:spcBef>
              <a:spcAft>
                <a:spcPts val="0"/>
              </a:spcAft>
              <a:buSzPts val="1400"/>
              <a:buChar char="○"/>
            </a:pPr>
            <a:r>
              <a:rPr lang="en"/>
              <a:t>VM</a:t>
            </a:r>
            <a:endParaRPr/>
          </a:p>
          <a:p>
            <a:pPr marL="800100" lvl="1" indent="-317500" algn="l" rtl="0">
              <a:spcBef>
                <a:spcPts val="0"/>
              </a:spcBef>
              <a:spcAft>
                <a:spcPts val="0"/>
              </a:spcAft>
              <a:buSzPts val="1400"/>
              <a:buChar char="○"/>
            </a:pPr>
            <a:r>
              <a:rPr lang="en"/>
              <a:t>Network stack read/write memory sizes</a:t>
            </a:r>
            <a:endParaRPr/>
          </a:p>
          <a:p>
            <a:pPr marL="457200" lvl="0" indent="-317500" algn="l" rtl="0">
              <a:spcBef>
                <a:spcPts val="0"/>
              </a:spcBef>
              <a:spcAft>
                <a:spcPts val="0"/>
              </a:spcAft>
              <a:buSzPts val="1400"/>
              <a:buChar char="●"/>
            </a:pPr>
            <a:r>
              <a:rPr lang="en"/>
              <a:t>NUMA node PCIe slot assignments</a:t>
            </a:r>
            <a:endParaRPr/>
          </a:p>
          <a:p>
            <a:pPr marL="800100" lvl="1" indent="-317500" algn="l" rtl="0">
              <a:spcBef>
                <a:spcPts val="0"/>
              </a:spcBef>
              <a:spcAft>
                <a:spcPts val="0"/>
              </a:spcAft>
              <a:buSzPts val="1400"/>
              <a:buChar char="○"/>
            </a:pPr>
            <a:r>
              <a:rPr lang="en"/>
              <a:t>Separate 25GbE NICs</a:t>
            </a:r>
            <a:endParaRPr/>
          </a:p>
          <a:p>
            <a:pPr marL="800100" lvl="1" indent="-317500" algn="l" rtl="0">
              <a:spcBef>
                <a:spcPts val="0"/>
              </a:spcBef>
              <a:spcAft>
                <a:spcPts val="0"/>
              </a:spcAft>
              <a:buSzPts val="1400"/>
              <a:buChar char="○"/>
            </a:pPr>
            <a:r>
              <a:rPr lang="en"/>
              <a:t>Half of NVMe devices on each NUMA node</a:t>
            </a:r>
            <a:endParaRPr/>
          </a:p>
          <a:p>
            <a:pPr marL="800100" lvl="1" indent="-317500" algn="l" rtl="0">
              <a:spcBef>
                <a:spcPts val="0"/>
              </a:spcBef>
              <a:spcAft>
                <a:spcPts val="0"/>
              </a:spcAft>
              <a:buSzPts val="1400"/>
              <a:buChar char="○"/>
            </a:pPr>
            <a:r>
              <a:rPr lang="en"/>
              <a:t>Separate BOSS and JBOD controller</a:t>
            </a:r>
            <a:endParaRPr/>
          </a:p>
          <a:p>
            <a:pPr marL="457200" lvl="0" indent="-317500" algn="l" rtl="0">
              <a:spcBef>
                <a:spcPts val="0"/>
              </a:spcBef>
              <a:spcAft>
                <a:spcPts val="0"/>
              </a:spcAft>
              <a:buSzPts val="1400"/>
              <a:buChar char="●"/>
            </a:pPr>
            <a:r>
              <a:rPr lang="en"/>
              <a:t>Hardware replacements</a:t>
            </a:r>
            <a:endParaRPr/>
          </a:p>
          <a:p>
            <a:pPr marL="800100" lvl="1" indent="-317500" algn="l" rtl="0">
              <a:spcBef>
                <a:spcPts val="0"/>
              </a:spcBef>
              <a:spcAft>
                <a:spcPts val="0"/>
              </a:spcAft>
              <a:buSzPts val="1400"/>
              <a:buChar char="○"/>
            </a:pPr>
            <a:r>
              <a:rPr lang="en"/>
              <a:t>Use P4600 NVMe instead of P4500</a:t>
            </a:r>
            <a:endParaRPr/>
          </a:p>
          <a:p>
            <a:pPr marL="800100" lvl="1" indent="-317500" algn="l" rtl="0">
              <a:spcBef>
                <a:spcPts val="0"/>
              </a:spcBef>
              <a:spcAft>
                <a:spcPts val="0"/>
              </a:spcAft>
              <a:buSzPts val="1400"/>
              <a:buChar char="○"/>
            </a:pPr>
            <a:r>
              <a:rPr lang="en"/>
              <a:t>Reduce number of SSD drives (20 to 16; 5:1 to 4:1)</a:t>
            </a:r>
            <a:endParaRPr/>
          </a:p>
          <a:p>
            <a:pPr marL="800100" lvl="1" indent="-317500" algn="l" rtl="0">
              <a:spcBef>
                <a:spcPts val="0"/>
              </a:spcBef>
              <a:spcAft>
                <a:spcPts val="0"/>
              </a:spcAft>
              <a:buSzPts val="1400"/>
              <a:buChar char="○"/>
            </a:pPr>
            <a:r>
              <a:rPr lang="en"/>
              <a:t>Use HBA330 instead of H740P controller</a:t>
            </a:r>
            <a:endParaRPr/>
          </a:p>
        </p:txBody>
      </p:sp>
      <p:sp>
        <p:nvSpPr>
          <p:cNvPr id="207" name="Google Shape;207;p44"/>
          <p:cNvSpPr txBox="1"/>
          <p:nvPr/>
        </p:nvSpPr>
        <p:spPr>
          <a:xfrm>
            <a:off x="5806050" y="2805775"/>
            <a:ext cx="3124800" cy="1241700"/>
          </a:xfrm>
          <a:prstGeom prst="rect">
            <a:avLst/>
          </a:prstGeom>
          <a:solidFill>
            <a:srgbClr val="0000FF"/>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dk2"/>
                </a:solidFill>
              </a:rPr>
              <a:t>Final effect on 4KB random read:</a:t>
            </a:r>
            <a:endParaRPr>
              <a:solidFill>
                <a:schemeClr val="dk2"/>
              </a:solidFill>
            </a:endParaRPr>
          </a:p>
          <a:p>
            <a:pPr marL="0" lvl="0" indent="0" algn="l" rtl="0">
              <a:spcBef>
                <a:spcPts val="0"/>
              </a:spcBef>
              <a:spcAft>
                <a:spcPts val="0"/>
              </a:spcAft>
              <a:buNone/>
            </a:pPr>
            <a:endParaRPr>
              <a:solidFill>
                <a:schemeClr val="dk2"/>
              </a:solidFill>
            </a:endParaRPr>
          </a:p>
          <a:p>
            <a:pPr marL="457200" lvl="0" indent="0" algn="r" rtl="0">
              <a:spcBef>
                <a:spcPts val="0"/>
              </a:spcBef>
              <a:spcAft>
                <a:spcPts val="0"/>
              </a:spcAft>
              <a:buNone/>
            </a:pPr>
            <a:r>
              <a:rPr lang="en">
                <a:solidFill>
                  <a:schemeClr val="dk2"/>
                </a:solidFill>
              </a:rPr>
              <a:t>Pre-tuning = 689,733 IOPS</a:t>
            </a:r>
            <a:endParaRPr>
              <a:solidFill>
                <a:schemeClr val="dk2"/>
              </a:solidFill>
            </a:endParaRPr>
          </a:p>
          <a:p>
            <a:pPr marL="457200" lvl="0" indent="0" algn="r" rtl="0">
              <a:spcBef>
                <a:spcPts val="0"/>
              </a:spcBef>
              <a:spcAft>
                <a:spcPts val="0"/>
              </a:spcAft>
              <a:buNone/>
            </a:pPr>
            <a:r>
              <a:rPr lang="en">
                <a:solidFill>
                  <a:schemeClr val="dk2"/>
                </a:solidFill>
              </a:rPr>
              <a:t>Post-tuning = 1,493,349 IOPS</a:t>
            </a:r>
            <a:endParaRPr>
              <a:solidFill>
                <a:schemeClr val="dk2"/>
              </a:solidFill>
            </a:endParaRPr>
          </a:p>
          <a:p>
            <a:pPr marL="457200" lvl="0" indent="0" algn="r" rtl="0">
              <a:spcBef>
                <a:spcPts val="0"/>
              </a:spcBef>
              <a:spcAft>
                <a:spcPts val="0"/>
              </a:spcAft>
              <a:buNone/>
            </a:pPr>
            <a:r>
              <a:rPr lang="en">
                <a:solidFill>
                  <a:schemeClr val="dk2"/>
                </a:solidFill>
              </a:rPr>
              <a:t>Gain = 116%</a:t>
            </a:r>
            <a:endParaRPr>
              <a:solidFill>
                <a:schemeClr val="dk2"/>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5"/>
          <p:cNvSpPr txBox="1">
            <a:spLocks noGrp="1"/>
          </p:cNvSpPr>
          <p:nvPr>
            <p:ph type="title"/>
          </p:nvPr>
        </p:nvSpPr>
        <p:spPr>
          <a:xfrm>
            <a:off x="285750" y="228600"/>
            <a:ext cx="8572500" cy="38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NUMA Considerations - PCIe Slot Assignments</a:t>
            </a:r>
            <a:endParaRPr/>
          </a:p>
        </p:txBody>
      </p:sp>
      <p:pic>
        <p:nvPicPr>
          <p:cNvPr id="213" name="Google Shape;213;p45"/>
          <p:cNvPicPr preferRelativeResize="0"/>
          <p:nvPr/>
        </p:nvPicPr>
        <p:blipFill>
          <a:blip r:embed="rId3">
            <a:alphaModFix/>
          </a:blip>
          <a:stretch>
            <a:fillRect/>
          </a:stretch>
        </p:blipFill>
        <p:spPr>
          <a:xfrm>
            <a:off x="1066575" y="708650"/>
            <a:ext cx="5922300" cy="41336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SLIDE_GUID" val="bfd93693-df6f-4d9a-9d85-8cd25ca57913"/>
</p:tagLst>
</file>

<file path=ppt/theme/theme1.xml><?xml version="1.0" encoding="utf-8"?>
<a:theme xmlns:a="http://schemas.openxmlformats.org/drawingml/2006/main" name="Dell Tech 2019">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l 20150715">
  <a:themeElements>
    <a:clrScheme name="Custom 28">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AEEF"/>
      </a:hlink>
      <a:folHlink>
        <a:srgbClr val="B1BABF"/>
      </a:folHlink>
    </a:clrScheme>
    <a:fontScheme name="Custom 47">
      <a:majorFont>
        <a:latin typeface="Intel Clear Pro"/>
        <a:ea typeface=""/>
        <a:cs typeface=""/>
      </a:majorFont>
      <a:minorFont>
        <a:latin typeface="Intel Clear"/>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2"/>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tx2"/>
            </a:solidFill>
            <a:latin typeface="+mn-lt"/>
          </a:defRPr>
        </a:defPPr>
      </a:lstStyle>
    </a:tx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2593</Words>
  <Application>Microsoft Office PowerPoint</Application>
  <PresentationFormat>On-screen Show (16:9)</PresentationFormat>
  <Paragraphs>434</Paragraphs>
  <Slides>37</Slides>
  <Notes>34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Arial</vt:lpstr>
      <vt:lpstr>Arial Narrow</vt:lpstr>
      <vt:lpstr>Calibri</vt:lpstr>
      <vt:lpstr>Wingdings</vt:lpstr>
      <vt:lpstr>Quattrocento Sans</vt:lpstr>
      <vt:lpstr>Intel Clear Light</vt:lpstr>
      <vt:lpstr>Calibri Light</vt:lpstr>
      <vt:lpstr>Intel Clear Pro</vt:lpstr>
      <vt:lpstr>Noto Sans Symbols</vt:lpstr>
      <vt:lpstr>Open Sans</vt:lpstr>
      <vt:lpstr>Intel Clear</vt:lpstr>
      <vt:lpstr>Dell Tech 2019</vt:lpstr>
      <vt:lpstr>Office Theme</vt:lpstr>
      <vt:lpstr>Intel 20150715</vt:lpstr>
      <vt:lpstr>Database Workloads on Ceph --  Are We There Yet?</vt:lpstr>
      <vt:lpstr>Ceph</vt:lpstr>
      <vt:lpstr>Ceph Workloads and All-Flash Focus</vt:lpstr>
      <vt:lpstr>Ceph and PostgreSQL Integration Options</vt:lpstr>
      <vt:lpstr>Different Block Storage Configs</vt:lpstr>
      <vt:lpstr>Test Environment Hardware - Ceph Cluster</vt:lpstr>
      <vt:lpstr>Test Environment Software and Configuration</vt:lpstr>
      <vt:lpstr>Considerable Tuning of Ceph Cluster</vt:lpstr>
      <vt:lpstr>NUMA Considerations - PCIe Slot Assignments</vt:lpstr>
      <vt:lpstr>FIO Benchmarks - librbd - 4KB Random Read</vt:lpstr>
      <vt:lpstr>FIO Benchmarks - librbd - 4KB Random Write</vt:lpstr>
      <vt:lpstr>Test Methodology - Sysbench</vt:lpstr>
      <vt:lpstr>Performance Results - 100% Read</vt:lpstr>
      <vt:lpstr>Performance Results - 100% Write</vt:lpstr>
      <vt:lpstr>Performance Results - Mixed 70/30 (R/W)</vt:lpstr>
      <vt:lpstr>Observations, Recommendations</vt:lpstr>
      <vt:lpstr>Looking forward ...</vt:lpstr>
      <vt:lpstr>High Performance All-NVMe Ready Architecture</vt:lpstr>
      <vt:lpstr>Next Generation Intel® CPUs</vt:lpstr>
      <vt:lpstr>Gaps in Memory-Storage Hierarchy</vt:lpstr>
      <vt:lpstr>Gaps in Memory-Storage Hierarchy</vt:lpstr>
      <vt:lpstr>Intel® Optane™ DC SSDs Operate Differently than NAND</vt:lpstr>
      <vt:lpstr>Intel® Optane™ - Lower and More Consistent Latency</vt:lpstr>
      <vt:lpstr>Intel® Optane™ SSDs </vt:lpstr>
      <vt:lpstr>Ceph Bluestore Metadata – Collocated on data disk vs On Optane 4KB Random 50/50, QD=8</vt:lpstr>
      <vt:lpstr>Next-Gen Cost-Optimized Solution</vt:lpstr>
      <vt:lpstr>Next-Gen Performance Solution</vt:lpstr>
      <vt:lpstr>Gen-over-Gen Performance Improvements</vt:lpstr>
      <vt:lpstr>Gen-over-Gen Performance Improvements</vt:lpstr>
      <vt:lpstr>PowerPoint Presentation</vt:lpstr>
      <vt:lpstr>Back to the question ...</vt:lpstr>
      <vt:lpstr>Are we there yet? </vt:lpstr>
      <vt:lpstr>Performance Improvements Pipeline</vt:lpstr>
      <vt:lpstr>Questions, comments, sarcasm? :)</vt:lpstr>
      <vt:lpstr>PowerPoint Presentation</vt:lpstr>
      <vt:lpstr>NVM Express (NVMe) Standardized interface for non-volatile memory, http://nvmexpress.org</vt:lpstr>
      <vt:lpstr>Databases, NVMe SSDs and Ceph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Database Workloads on Ceph --  Are We There Yet?</dc:title>
  <cp:lastModifiedBy>Dardeau, Paul</cp:lastModifiedBy>
  <cp:revision>11</cp:revision>
  <dcterms:modified xsi:type="dcterms:W3CDTF">2019-05-01T14:56:49Z</dcterms:modified>
</cp:coreProperties>
</file>