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39" r:id="rId1"/>
  </p:sldMasterIdLst>
  <p:notesMasterIdLst>
    <p:notesMasterId r:id="rId28"/>
  </p:notesMasterIdLst>
  <p:sldIdLst>
    <p:sldId id="259" r:id="rId2"/>
    <p:sldId id="478" r:id="rId3"/>
    <p:sldId id="271" r:id="rId4"/>
    <p:sldId id="263" r:id="rId5"/>
    <p:sldId id="265" r:id="rId6"/>
    <p:sldId id="266" r:id="rId7"/>
    <p:sldId id="454" r:id="rId8"/>
    <p:sldId id="463" r:id="rId9"/>
    <p:sldId id="275" r:id="rId10"/>
    <p:sldId id="466" r:id="rId11"/>
    <p:sldId id="482" r:id="rId12"/>
    <p:sldId id="272" r:id="rId13"/>
    <p:sldId id="276" r:id="rId14"/>
    <p:sldId id="468" r:id="rId15"/>
    <p:sldId id="479" r:id="rId16"/>
    <p:sldId id="471" r:id="rId17"/>
    <p:sldId id="470" r:id="rId18"/>
    <p:sldId id="474" r:id="rId19"/>
    <p:sldId id="476" r:id="rId20"/>
    <p:sldId id="475" r:id="rId21"/>
    <p:sldId id="461" r:id="rId22"/>
    <p:sldId id="480" r:id="rId23"/>
    <p:sldId id="274" r:id="rId24"/>
    <p:sldId id="477" r:id="rId25"/>
    <p:sldId id="481" r:id="rId26"/>
    <p:sldId id="270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BC7"/>
    <a:srgbClr val="330372"/>
    <a:srgbClr val="32A7DF"/>
    <a:srgbClr val="EC3C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0"/>
    <p:restoredTop sz="75843"/>
  </p:normalViewPr>
  <p:slideViewPr>
    <p:cSldViewPr snapToGrid="0" snapToObjects="1">
      <p:cViewPr varScale="1">
        <p:scale>
          <a:sx n="116" d="100"/>
          <a:sy n="116" d="100"/>
        </p:scale>
        <p:origin x="14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685BC7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685BC7"/>
                </a:solidFill>
              </a:rPr>
              <a:t>StarlingX PTP Latency</a:t>
            </a:r>
          </a:p>
        </c:rich>
      </c:tx>
      <c:layout>
        <c:manualLayout>
          <c:xMode val="edge"/>
          <c:yMode val="edge"/>
          <c:x val="0.19868139804261628"/>
          <c:y val="3.2752344564980523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685BC7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rgbClr val="33037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Standard Configuration</c:v>
                </c:pt>
                <c:pt idx="1">
                  <c:v>Network Switches as TC</c:v>
                </c:pt>
                <c:pt idx="2">
                  <c:v>Low-Latency Profile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132</c:v>
                </c:pt>
                <c:pt idx="1">
                  <c:v>83</c:v>
                </c:pt>
                <c:pt idx="2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07-DF41-8814-D92469AE0B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Median</c:v>
                </c:pt>
              </c:strCache>
            </c:strRef>
          </c:tx>
          <c:spPr>
            <a:solidFill>
              <a:srgbClr val="32A7DF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Standard Configuration</c:v>
                </c:pt>
                <c:pt idx="1">
                  <c:v>Network Switches as TC</c:v>
                </c:pt>
                <c:pt idx="2">
                  <c:v>Low-Latency Profile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105</c:v>
                </c:pt>
                <c:pt idx="1">
                  <c:v>62</c:v>
                </c:pt>
                <c:pt idx="2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107-DF41-8814-D92469AE0BE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Maximum</c:v>
                </c:pt>
              </c:strCache>
            </c:strRef>
          </c:tx>
          <c:spPr>
            <a:solidFill>
              <a:srgbClr val="685BC7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Standard Configuration</c:v>
                </c:pt>
                <c:pt idx="1">
                  <c:v>Network Switches as TC</c:v>
                </c:pt>
                <c:pt idx="2">
                  <c:v>Low-Latency Profile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1164</c:v>
                </c:pt>
                <c:pt idx="1">
                  <c:v>350</c:v>
                </c:pt>
                <c:pt idx="2">
                  <c:v>183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107-DF41-8814-D92469AE0B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02042928"/>
        <c:axId val="-702050000"/>
      </c:barChart>
      <c:catAx>
        <c:axId val="-70204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02050000"/>
        <c:crosses val="autoZero"/>
        <c:auto val="1"/>
        <c:lblAlgn val="ctr"/>
        <c:lblOffset val="100"/>
        <c:noMultiLvlLbl val="0"/>
      </c:catAx>
      <c:valAx>
        <c:axId val="-702050000"/>
        <c:scaling>
          <c:orientation val="minMax"/>
          <c:max val="4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&quot;ns&quot;" sourceLinked="0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0204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rgbClr val="33037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Standard Configuration</c:v>
                </c:pt>
                <c:pt idx="1">
                  <c:v>Network Switches as TC</c:v>
                </c:pt>
                <c:pt idx="2">
                  <c:v>Low-Latency Profile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07-DF41-8814-D92469AE0B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Median</c:v>
                </c:pt>
              </c:strCache>
            </c:strRef>
          </c:tx>
          <c:spPr>
            <a:solidFill>
              <a:srgbClr val="32A7DF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Standard Configuration</c:v>
                </c:pt>
                <c:pt idx="1">
                  <c:v>Network Switches as TC</c:v>
                </c:pt>
                <c:pt idx="2">
                  <c:v>Low-Latency Profile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107-DF41-8814-D92469AE0BE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Maximum</c:v>
                </c:pt>
              </c:strCache>
            </c:strRef>
          </c:tx>
          <c:spPr>
            <a:solidFill>
              <a:srgbClr val="685BC7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Standard Configuration</c:v>
                </c:pt>
                <c:pt idx="1">
                  <c:v>Network Switches as TC</c:v>
                </c:pt>
                <c:pt idx="2">
                  <c:v>Low-Latency Profile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1164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107-DF41-8814-D92469AE0B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02053808"/>
        <c:axId val="-702041296"/>
      </c:barChart>
      <c:catAx>
        <c:axId val="-702053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702041296"/>
        <c:crosses val="autoZero"/>
        <c:auto val="1"/>
        <c:lblAlgn val="ctr"/>
        <c:lblOffset val="100"/>
        <c:noMultiLvlLbl val="0"/>
      </c:catAx>
      <c:valAx>
        <c:axId val="-702041296"/>
        <c:scaling>
          <c:orientation val="minMax"/>
          <c:max val="1200"/>
          <c:min val="1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&quot;ns&quot;" sourceLinked="0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02053808"/>
        <c:crosses val="autoZero"/>
        <c:crossBetween val="between"/>
        <c:min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0858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Introductions</a:t>
            </a:r>
            <a:r>
              <a:rPr lang="en-US" dirty="0"/>
              <a:t>:</a:t>
            </a:r>
          </a:p>
          <a:p>
            <a:r>
              <a:rPr lang="en-US" dirty="0"/>
              <a:t>Matt Peters – Software Architect – Wind River – </a:t>
            </a:r>
            <a:r>
              <a:rPr lang="en-US" dirty="0" err="1"/>
              <a:t>StarlingX</a:t>
            </a:r>
            <a:r>
              <a:rPr lang="en-US" dirty="0"/>
              <a:t> Networking Technical Lead</a:t>
            </a:r>
          </a:p>
          <a:p>
            <a:r>
              <a:rPr lang="en-US" dirty="0"/>
              <a:t>Alex Kozyrev – Software Engineer – Wind River – </a:t>
            </a:r>
            <a:r>
              <a:rPr lang="en-US" dirty="0" err="1"/>
              <a:t>StarlingX</a:t>
            </a:r>
            <a:r>
              <a:rPr lang="en-US" dirty="0"/>
              <a:t> Contributing Member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63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 adoption rate</a:t>
            </a:r>
          </a:p>
          <a:p>
            <a:pPr marL="171450" marR="0" lvl="0" indent="-171450" defTabSz="17145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Industries standardizing PTP profiles</a:t>
            </a:r>
          </a:p>
          <a:p>
            <a:pPr marL="0" indent="0">
              <a:buFontTx/>
              <a:buNone/>
            </a:pPr>
            <a:endParaRPr lang="en-US" b="0" dirty="0"/>
          </a:p>
          <a:p>
            <a:pPr marL="0" indent="0">
              <a:buFontTx/>
              <a:buNone/>
            </a:pPr>
            <a:r>
              <a:rPr lang="en-US" b="1" dirty="0"/>
              <a:t>Automation</a:t>
            </a:r>
            <a:r>
              <a:rPr lang="en-US" dirty="0"/>
              <a:t>: Coordination between automation components (software or hardware)</a:t>
            </a:r>
          </a:p>
          <a:p>
            <a:pPr marL="0" indent="0">
              <a:buFontTx/>
              <a:buNone/>
            </a:pPr>
            <a:r>
              <a:rPr lang="en-US" b="1" dirty="0"/>
              <a:t>Financial:</a:t>
            </a:r>
            <a:r>
              <a:rPr lang="en-US" dirty="0"/>
              <a:t> High degree of accuracy of timestamps and reconcile transactions with other financial institutions (regulated)</a:t>
            </a:r>
          </a:p>
          <a:p>
            <a:pPr marL="0" indent="0">
              <a:buFontTx/>
              <a:buNone/>
            </a:pPr>
            <a:r>
              <a:rPr lang="en-US" b="1" dirty="0"/>
              <a:t>5G</a:t>
            </a:r>
            <a:r>
              <a:rPr lang="en-US" dirty="0"/>
              <a:t>: Networks based on </a:t>
            </a:r>
            <a:r>
              <a:rPr lang="en-CA" sz="825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Time Division Duplex (TDD)</a:t>
            </a: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TSN</a:t>
            </a:r>
            <a:r>
              <a:rPr lang="en-US" dirty="0"/>
              <a:t>: Scheduling and delivery deadlines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447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External Grandmaster</a:t>
            </a:r>
            <a:r>
              <a:rPr lang="en-CA" baseline="0" dirty="0"/>
              <a:t> clocks for the best accuracy.</a:t>
            </a:r>
          </a:p>
          <a:p>
            <a:pPr marL="171450" indent="-171450">
              <a:buFontTx/>
              <a:buChar char="-"/>
            </a:pPr>
            <a:r>
              <a:rPr lang="en-CA" baseline="0" dirty="0"/>
              <a:t>Source as a time source for </a:t>
            </a:r>
            <a:r>
              <a:rPr lang="en-CA" baseline="0" dirty="0" err="1"/>
              <a:t>StarlingX</a:t>
            </a:r>
            <a:r>
              <a:rPr lang="en-CA" baseline="0" dirty="0"/>
              <a:t> controller nodes.</a:t>
            </a:r>
          </a:p>
          <a:p>
            <a:pPr marL="171450" indent="-171450">
              <a:buFontTx/>
              <a:buChar char="-"/>
            </a:pPr>
            <a:r>
              <a:rPr lang="en-CA" baseline="0" dirty="0"/>
              <a:t>BMC </a:t>
            </a:r>
            <a:r>
              <a:rPr lang="en-CA" baseline="0" dirty="0" err="1"/>
              <a:t>alghorithm</a:t>
            </a:r>
            <a:r>
              <a:rPr lang="en-CA" baseline="0" dirty="0"/>
              <a:t> automatically promotes one of controller node to the GM.</a:t>
            </a:r>
          </a:p>
          <a:p>
            <a:pPr marL="0" indent="0">
              <a:buFontTx/>
              <a:buNone/>
            </a:pPr>
            <a:r>
              <a:rPr lang="en-CA" baseline="0" dirty="0"/>
              <a:t>-	No external GM is needed for time synchronization among </a:t>
            </a:r>
            <a:r>
              <a:rPr lang="en-CA" baseline="0" dirty="0" err="1"/>
              <a:t>StarlingX</a:t>
            </a:r>
            <a:r>
              <a:rPr lang="en-CA" baseline="0" dirty="0"/>
              <a:t> nodes.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62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err="1"/>
              <a:t>LinuxPTP</a:t>
            </a:r>
            <a:r>
              <a:rPr lang="en-CA" dirty="0"/>
              <a:t> is widely accepted IEEE1588</a:t>
            </a:r>
            <a:r>
              <a:rPr lang="en-CA" baseline="0" dirty="0"/>
              <a:t> implementation.</a:t>
            </a:r>
          </a:p>
          <a:p>
            <a:pPr marL="171450" indent="-171450">
              <a:buFontTx/>
              <a:buChar char="-"/>
            </a:pPr>
            <a:r>
              <a:rPr lang="en-CA" baseline="0" dirty="0"/>
              <a:t>Well maintained implementation and optimized Linux API usage.</a:t>
            </a:r>
          </a:p>
          <a:p>
            <a:pPr marL="171450" indent="-171450">
              <a:buFontTx/>
              <a:buChar char="-"/>
            </a:pPr>
            <a:r>
              <a:rPr lang="en-CA" baseline="0" dirty="0"/>
              <a:t>ptp4l is the actual implementation.</a:t>
            </a:r>
          </a:p>
          <a:p>
            <a:pPr marL="0" lvl="4" indent="0">
              <a:buFontTx/>
              <a:buNone/>
            </a:pPr>
            <a:r>
              <a:rPr lang="en-CA" baseline="0" dirty="0"/>
              <a:t>	-	transport can be UDP over IP or L2, not important for accuracy</a:t>
            </a:r>
          </a:p>
          <a:p>
            <a:pPr marL="0" lvl="4" indent="0">
              <a:buFontTx/>
              <a:buNone/>
            </a:pPr>
            <a:r>
              <a:rPr lang="en-CA" baseline="0" dirty="0"/>
              <a:t>	- 	P2P is better than E2E, but requires network switches configuration</a:t>
            </a:r>
          </a:p>
          <a:p>
            <a:pPr marL="0" lvl="4" indent="0">
              <a:buFontTx/>
              <a:buNone/>
            </a:pPr>
            <a:r>
              <a:rPr lang="en-CA" baseline="0" dirty="0"/>
              <a:t>	-	hardware mode is more precise than software</a:t>
            </a:r>
          </a:p>
          <a:p>
            <a:pPr marL="0" lvl="4" indent="0">
              <a:buFontTx/>
              <a:buNone/>
            </a:pPr>
            <a:r>
              <a:rPr lang="en-CA" baseline="0" dirty="0"/>
              <a:t>- pch2sys handles synchronization between all the PHCs and Linux clock</a:t>
            </a:r>
          </a:p>
          <a:p>
            <a:pPr marL="0" lvl="4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666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baseline="0" dirty="0"/>
              <a:t>One simple command to configure PTP.</a:t>
            </a:r>
          </a:p>
          <a:p>
            <a:pPr marL="171450" indent="-171450">
              <a:buFontTx/>
              <a:buChar char="-"/>
            </a:pPr>
            <a:r>
              <a:rPr lang="en-CA" baseline="0" dirty="0"/>
              <a:t>Settings are propagated to all </a:t>
            </a:r>
            <a:r>
              <a:rPr lang="en-CA" baseline="0" dirty="0" err="1"/>
              <a:t>StarlingX</a:t>
            </a:r>
            <a:r>
              <a:rPr lang="en-CA" baseline="0" dirty="0"/>
              <a:t> nodes.</a:t>
            </a:r>
          </a:p>
          <a:p>
            <a:pPr marL="171450" indent="-171450">
              <a:buFontTx/>
              <a:buChar char="-"/>
            </a:pPr>
            <a:r>
              <a:rPr lang="en-CA" baseline="0" dirty="0"/>
              <a:t>NTP must be disabled before setting up PTP.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660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User-friendly way to configure</a:t>
            </a:r>
            <a:r>
              <a:rPr lang="en-CA" baseline="0" dirty="0"/>
              <a:t> PTP.</a:t>
            </a:r>
          </a:p>
          <a:p>
            <a:pPr marL="171450" indent="-171450">
              <a:buFontTx/>
              <a:buChar char="-"/>
            </a:pPr>
            <a:r>
              <a:rPr lang="en-CA" baseline="0" dirty="0"/>
              <a:t>Couple clicks and you are done.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327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DC manages geo distributed clusters from</a:t>
            </a:r>
            <a:r>
              <a:rPr lang="en-CA" baseline="0" dirty="0"/>
              <a:t> central location.</a:t>
            </a:r>
          </a:p>
          <a:p>
            <a:pPr marL="171450" indent="-171450">
              <a:buFontTx/>
              <a:buChar char="-"/>
            </a:pPr>
            <a:r>
              <a:rPr lang="en-CA" baseline="0" dirty="0"/>
              <a:t>Shared configuration is propagated from DC to Edge Sites automatically.</a:t>
            </a:r>
          </a:p>
          <a:p>
            <a:pPr marL="171450" indent="-171450">
              <a:buFontTx/>
              <a:buChar char="-"/>
            </a:pPr>
            <a:r>
              <a:rPr lang="en-CA" baseline="0" dirty="0"/>
              <a:t>Setting PTP at DC means that all Edge sites are configured for PTP as well.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733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Goal is to synchronize user workloads,</a:t>
            </a:r>
            <a:r>
              <a:rPr lang="en-CA" baseline="0" dirty="0"/>
              <a:t> not </a:t>
            </a:r>
            <a:r>
              <a:rPr lang="en-CA" baseline="0" dirty="0" err="1"/>
              <a:t>StarlingX</a:t>
            </a:r>
            <a:r>
              <a:rPr lang="en-CA" baseline="0" dirty="0"/>
              <a:t> nodes.</a:t>
            </a:r>
          </a:p>
          <a:p>
            <a:pPr marL="171450" indent="-171450">
              <a:buFontTx/>
              <a:buChar char="-"/>
            </a:pPr>
            <a:r>
              <a:rPr lang="en-CA" baseline="0" dirty="0"/>
              <a:t>Containerized apps are getting accurate timestamps from Linux clock.</a:t>
            </a:r>
          </a:p>
          <a:p>
            <a:pPr marL="171450" indent="-171450">
              <a:buFontTx/>
              <a:buChar char="-"/>
            </a:pPr>
            <a:r>
              <a:rPr lang="en-CA" baseline="0" dirty="0"/>
              <a:t>VM are easy to sync thanks to virtual PTP driver, that exposes PHC to a guest OS.</a:t>
            </a:r>
          </a:p>
          <a:p>
            <a:pPr marL="171450" indent="-171450">
              <a:buFontTx/>
              <a:buChar char="-"/>
            </a:pPr>
            <a:r>
              <a:rPr lang="en-CA" baseline="0" dirty="0"/>
              <a:t>Use this virtual PHC device to take compute host’s time in your virtualized app.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99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Monitoring is essential part of PTP – need to make sure that it does the job.</a:t>
            </a:r>
          </a:p>
          <a:p>
            <a:pPr marL="171450" indent="-171450">
              <a:buFontTx/>
              <a:buChar char="-"/>
            </a:pPr>
            <a:r>
              <a:rPr lang="en-CA" dirty="0"/>
              <a:t>Time offset</a:t>
            </a:r>
            <a:r>
              <a:rPr lang="en-CA" baseline="0" dirty="0"/>
              <a:t> between controller and compute nodes is monitored all the time.</a:t>
            </a:r>
          </a:p>
          <a:p>
            <a:pPr marL="171450" indent="-171450">
              <a:buFontTx/>
              <a:buChar char="-"/>
            </a:pPr>
            <a:r>
              <a:rPr lang="en-CA" dirty="0"/>
              <a:t>Unacceptable</a:t>
            </a:r>
            <a:r>
              <a:rPr lang="en-CA" baseline="0" dirty="0"/>
              <a:t> offset is alarmed right away to notify about network issues.</a:t>
            </a:r>
          </a:p>
        </p:txBody>
      </p:sp>
    </p:spTree>
    <p:extLst>
      <p:ext uri="{BB962C8B-B14F-4D97-AF65-F5344CB8AC3E}">
        <p14:creationId xmlns:p14="http://schemas.microsoft.com/office/powerpoint/2010/main" val="2197135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No</a:t>
            </a:r>
            <a:r>
              <a:rPr lang="en-CA" baseline="0" dirty="0"/>
              <a:t> GM was present, hardware timestamping and E2E mechanism.</a:t>
            </a:r>
          </a:p>
          <a:p>
            <a:pPr marL="171450" indent="-171450">
              <a:buFontTx/>
              <a:buChar char="-"/>
            </a:pPr>
            <a:r>
              <a:rPr lang="en-CA" baseline="0" dirty="0"/>
              <a:t>3 values are summed up: controller PHC – compute PHC, PHC – Linux clock and host – VM.</a:t>
            </a:r>
          </a:p>
          <a:p>
            <a:pPr marL="171450" indent="-171450">
              <a:buFontTx/>
              <a:buChar char="-"/>
            </a:pPr>
            <a:r>
              <a:rPr lang="en-CA" baseline="0" dirty="0"/>
              <a:t>Simple PTP enabling shows decent result, but occasional spikes are presents.</a:t>
            </a:r>
          </a:p>
          <a:p>
            <a:pPr marL="171450" indent="-171450">
              <a:buFontTx/>
              <a:buChar char="-"/>
            </a:pPr>
            <a:r>
              <a:rPr lang="en-CA" baseline="0" dirty="0"/>
              <a:t>Configuring network switch as TC helps to reduce and guarantee Master-Slave offset.</a:t>
            </a:r>
          </a:p>
          <a:p>
            <a:pPr marL="171450" indent="-171450">
              <a:buFontTx/>
              <a:buChar char="-"/>
            </a:pPr>
            <a:r>
              <a:rPr lang="en-CA" baseline="0" dirty="0"/>
              <a:t>Low-latency profile optimizes Linux OS scheduling and host-VM interactions.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810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	Seamless </a:t>
            </a:r>
            <a:r>
              <a:rPr lang="en-US" dirty="0" err="1"/>
              <a:t>StarlingX</a:t>
            </a:r>
            <a:r>
              <a:rPr lang="en-US" dirty="0"/>
              <a:t> cluster orchestration</a:t>
            </a:r>
          </a:p>
          <a:p>
            <a:r>
              <a:rPr lang="en-US" dirty="0"/>
              <a:t>-	Easy PTP deployment across the cluster</a:t>
            </a:r>
          </a:p>
          <a:p>
            <a:r>
              <a:rPr lang="en-US" dirty="0"/>
              <a:t>-	</a:t>
            </a:r>
            <a:r>
              <a:rPr lang="en-US" dirty="0" err="1"/>
              <a:t>LinuxPTP</a:t>
            </a:r>
            <a:r>
              <a:rPr lang="en-US" dirty="0"/>
              <a:t> operations on </a:t>
            </a:r>
            <a:r>
              <a:rPr lang="en-US" dirty="0" err="1"/>
              <a:t>StarlingX</a:t>
            </a:r>
            <a:r>
              <a:rPr lang="en-US" dirty="0"/>
              <a:t> platform</a:t>
            </a:r>
          </a:p>
          <a:p>
            <a:r>
              <a:rPr lang="en-US"/>
              <a:t>-	Guest </a:t>
            </a:r>
            <a:r>
              <a:rPr lang="en-US" dirty="0"/>
              <a:t>VM synchronization with PTP Hardware Clock</a:t>
            </a:r>
          </a:p>
          <a:p>
            <a:r>
              <a:rPr lang="en-US" dirty="0"/>
              <a:t>-	Monitoring of PTP latency measurements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17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7145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/>
              <a:t>Driving factors for </a:t>
            </a:r>
            <a:r>
              <a:rPr lang="en-US" sz="900" dirty="0" err="1"/>
              <a:t>StarlingX</a:t>
            </a:r>
            <a:r>
              <a:rPr lang="en-US" sz="900" dirty="0"/>
              <a:t> at the Edge:</a:t>
            </a:r>
          </a:p>
          <a:p>
            <a:pPr marL="0" marR="0" lvl="0" indent="0" defTabSz="17145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/>
          </a:p>
          <a:p>
            <a:r>
              <a:rPr lang="en-US" sz="900" b="1" dirty="0"/>
              <a:t>Reliability</a:t>
            </a:r>
            <a:r>
              <a:rPr lang="en-US" sz="900" dirty="0"/>
              <a:t> – </a:t>
            </a:r>
            <a:r>
              <a:rPr lang="en-CA" sz="9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fault detection and recovery</a:t>
            </a:r>
          </a:p>
          <a:p>
            <a:r>
              <a:rPr lang="en-CA" sz="900" b="1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Scalability</a:t>
            </a:r>
            <a:r>
              <a:rPr lang="en-CA" sz="9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– 1 to 1000 nodes</a:t>
            </a:r>
          </a:p>
          <a:p>
            <a:r>
              <a:rPr lang="en-CA" sz="900" b="1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Small Footprint </a:t>
            </a:r>
            <a:r>
              <a:rPr lang="en-CA" sz="9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– hardware that has tight resource constraints</a:t>
            </a:r>
          </a:p>
          <a:p>
            <a:r>
              <a:rPr lang="en-CA" sz="900" b="1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Ultra-low Latency</a:t>
            </a:r>
            <a:r>
              <a:rPr lang="en-CA" sz="9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– deterministic and tunable performance</a:t>
            </a:r>
          </a:p>
          <a:p>
            <a:r>
              <a:rPr lang="en-CA" sz="900" b="1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Edge Security</a:t>
            </a:r>
            <a:r>
              <a:rPr lang="en-CA" sz="9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– tamper protections - no physical security</a:t>
            </a:r>
          </a:p>
          <a:p>
            <a:r>
              <a:rPr lang="en-CA" sz="900" b="1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Lifecycle Management</a:t>
            </a:r>
            <a:r>
              <a:rPr lang="en-CA" sz="9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- s</a:t>
            </a:r>
            <a:r>
              <a:rPr lang="en-CA" sz="900" dirty="0">
                <a:effectLst/>
              </a:rPr>
              <a:t>implified deployment and operations with full system management</a:t>
            </a:r>
          </a:p>
          <a:p>
            <a:endParaRPr lang="en-CA" sz="9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93216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243843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400" dirty="0"/>
              <a:t>Tested and released as a complete stack, </a:t>
            </a:r>
            <a:r>
              <a:rPr lang="en-CA" sz="4400" b="0" dirty="0"/>
              <a:t>consisting of several open source projects:</a:t>
            </a:r>
          </a:p>
          <a:p>
            <a:pPr marL="0" marR="0" lvl="0" indent="0" defTabSz="243843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4400" b="0" dirty="0"/>
          </a:p>
          <a:p>
            <a:pPr marL="0" marR="0" lvl="0" indent="0" defTabSz="243843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400" b="1" dirty="0"/>
              <a:t>CentOS</a:t>
            </a:r>
            <a:r>
              <a:rPr lang="en-CA" sz="4400" b="0" dirty="0"/>
              <a:t> – curated distribution, tuned for the Edge</a:t>
            </a:r>
          </a:p>
          <a:p>
            <a:pPr marL="0" marR="0" lvl="0" indent="0" defTabSz="243843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400" b="1" dirty="0"/>
              <a:t>Kubernetes</a:t>
            </a:r>
            <a:r>
              <a:rPr lang="en-CA" sz="4400" b="0" dirty="0"/>
              <a:t> – cloud-native containerized workloads</a:t>
            </a:r>
          </a:p>
          <a:p>
            <a:pPr marL="0" marR="0" lvl="0" indent="0" defTabSz="243843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400" b="1" dirty="0" err="1"/>
              <a:t>Ceph</a:t>
            </a:r>
            <a:r>
              <a:rPr lang="en-CA" sz="4400" b="0" dirty="0"/>
              <a:t> – persistent storage cluster for Kubernetes and OpenStack</a:t>
            </a:r>
          </a:p>
          <a:p>
            <a:pPr marL="0" marR="0" lvl="0" indent="0" defTabSz="243843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400" b="1" dirty="0"/>
              <a:t>OpenStack</a:t>
            </a:r>
            <a:r>
              <a:rPr lang="en-CA" sz="4400" b="0" dirty="0"/>
              <a:t> – management and orchestration of virtualized workloads</a:t>
            </a:r>
          </a:p>
          <a:p>
            <a:pPr defTabSz="914400">
              <a:defRPr sz="1200" b="1"/>
            </a:pPr>
            <a:endParaRPr lang="en-CA" sz="2000" dirty="0"/>
          </a:p>
          <a:p>
            <a:pPr defTabSz="914400">
              <a:defRPr sz="1200"/>
            </a:pPr>
            <a:r>
              <a:rPr lang="en-CA" sz="2000" dirty="0" err="1"/>
              <a:t>StarlingX</a:t>
            </a:r>
            <a:r>
              <a:rPr lang="en-CA" sz="2000" dirty="0"/>
              <a:t> specific services designed for easy deployment and manageability:</a:t>
            </a:r>
          </a:p>
          <a:p>
            <a:pPr defTabSz="914400">
              <a:defRPr sz="1200"/>
            </a:pPr>
            <a:endParaRPr lang="en-CA" sz="2000" dirty="0"/>
          </a:p>
          <a:p>
            <a:pPr marL="0" marR="0" lvl="0" indent="0" defTabSz="9144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pPr>
            <a:r>
              <a:rPr lang="en-CA" sz="2000" b="1" dirty="0"/>
              <a:t>Configuration Management </a:t>
            </a:r>
            <a:r>
              <a:rPr lang="en-CA" sz="1200" b="0" dirty="0"/>
              <a:t>– </a:t>
            </a:r>
            <a:r>
              <a:rPr lang="en-CA" sz="1200" dirty="0"/>
              <a:t>Manages Installation and Commissioning, Hardware Discovery and Node Configuration</a:t>
            </a:r>
            <a:endParaRPr lang="en-CA" sz="2000" b="1" dirty="0"/>
          </a:p>
          <a:p>
            <a:pPr marL="0" marR="0" lvl="0" indent="0" defTabSz="9144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pPr>
            <a:r>
              <a:rPr lang="en-CA" sz="2000" b="1" dirty="0"/>
              <a:t>Host Management </a:t>
            </a:r>
            <a:r>
              <a:rPr lang="en-CA" sz="1200" b="0" dirty="0"/>
              <a:t>– LCM of physical servers (w/BMC): monitoring, fault detection, reporting and recovery of hardware</a:t>
            </a:r>
          </a:p>
          <a:p>
            <a:pPr marL="0" marR="0" lvl="0" indent="0" defTabSz="9144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pPr>
            <a:r>
              <a:rPr lang="en-CA" sz="1200" b="1" dirty="0"/>
              <a:t>Service Management</a:t>
            </a:r>
            <a:r>
              <a:rPr lang="en-CA" sz="1200" b="0" dirty="0"/>
              <a:t> – </a:t>
            </a:r>
            <a:r>
              <a:rPr lang="en-CA" sz="1200" dirty="0"/>
              <a:t>Manages high availability of critical infrastructure and cluster services: monitoring, fault detection, reporting of services</a:t>
            </a:r>
            <a:endParaRPr lang="en-CA" sz="2000" b="1" dirty="0"/>
          </a:p>
          <a:p>
            <a:pPr defTabSz="914400">
              <a:defRPr sz="1200"/>
            </a:pPr>
            <a:r>
              <a:rPr lang="en-CA" sz="2000" b="1" dirty="0"/>
              <a:t>Software Management </a:t>
            </a:r>
            <a:r>
              <a:rPr lang="en-CA" sz="1200" b="0" dirty="0"/>
              <a:t>– </a:t>
            </a:r>
            <a:r>
              <a:rPr lang="en-CA" sz="1200" dirty="0"/>
              <a:t>Automated deploy of software updates for security and/or new functionality </a:t>
            </a:r>
            <a:endParaRPr lang="en-CA" sz="2000" b="1" dirty="0"/>
          </a:p>
          <a:p>
            <a:pPr marL="0" marR="0" lvl="0" indent="0" defTabSz="9144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pPr>
            <a:r>
              <a:rPr lang="en-CA" sz="2000" b="1" dirty="0"/>
              <a:t>Fault Management </a:t>
            </a:r>
            <a:r>
              <a:rPr lang="en-CA" sz="1200" b="0" dirty="0"/>
              <a:t>– </a:t>
            </a:r>
            <a:r>
              <a:rPr lang="en-CA" sz="1200" dirty="0"/>
              <a:t>Framework for infrastructure services to raise and persist alarm and event data</a:t>
            </a:r>
            <a:endParaRPr lang="en-CA" sz="2000" b="1" dirty="0"/>
          </a:p>
          <a:p>
            <a:pPr marL="0" marR="0" lvl="0" indent="0" defTabSz="9144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pPr>
            <a:r>
              <a:rPr lang="en-CA" sz="2000" b="1" dirty="0"/>
              <a:t>Infrastructure Orchestration </a:t>
            </a:r>
            <a:r>
              <a:rPr lang="en-CA" sz="1200" b="0" dirty="0"/>
              <a:t>– </a:t>
            </a:r>
            <a:r>
              <a:rPr lang="en-US" sz="1200" dirty="0"/>
              <a:t>Orchestration of infrastructure service operations (node maintenance, migrating workloads, coordinated software delivery)</a:t>
            </a:r>
          </a:p>
          <a:p>
            <a:pPr defTabSz="914400">
              <a:defRPr sz="1200"/>
            </a:pPr>
            <a:endParaRPr lang="en-CA" sz="2000" b="1" dirty="0"/>
          </a:p>
          <a:p>
            <a:pPr defTabSz="914400">
              <a:defRPr sz="1200"/>
            </a:pP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02742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defRPr sz="1200"/>
            </a:pPr>
            <a:r>
              <a:rPr lang="en-CA" dirty="0"/>
              <a:t>The architecture is designed to scale based on the needs of the particular Edge computing environment.  The same platform can run on:</a:t>
            </a:r>
          </a:p>
          <a:p>
            <a:pPr defTabSz="914400">
              <a:defRPr sz="1200" b="1"/>
            </a:pPr>
            <a:endParaRPr lang="en-CA" dirty="0"/>
          </a:p>
          <a:p>
            <a:pPr defTabSz="914400">
              <a:defRPr sz="1200" b="1"/>
            </a:pPr>
            <a:r>
              <a:rPr lang="en-CA" dirty="0"/>
              <a:t>Single Server</a:t>
            </a:r>
            <a:r>
              <a:rPr lang="en-CA" b="0" dirty="0"/>
              <a:t> - combined controller, compute, networking and storage functions</a:t>
            </a:r>
            <a:endParaRPr lang="en-CA" dirty="0"/>
          </a:p>
          <a:p>
            <a:pPr defTabSz="914400">
              <a:defRPr sz="1200" b="1"/>
            </a:pPr>
            <a:r>
              <a:rPr lang="en-CA" dirty="0"/>
              <a:t>Dual Server</a:t>
            </a:r>
            <a:r>
              <a:rPr lang="en-CA" b="0" dirty="0"/>
              <a:t> – redundant deployment of all-in-one server model</a:t>
            </a:r>
            <a:endParaRPr lang="en-CA" dirty="0"/>
          </a:p>
          <a:p>
            <a:pPr defTabSz="914400">
              <a:defRPr sz="1200" b="1"/>
            </a:pPr>
            <a:r>
              <a:rPr lang="en-CA" dirty="0"/>
              <a:t>Multiple Server</a:t>
            </a:r>
          </a:p>
          <a:p>
            <a:pPr marL="351033" lvl="1" indent="-114855" defTabSz="457798">
              <a:buSzPct val="100000"/>
              <a:buChar char="-"/>
              <a:defRPr sz="1200"/>
            </a:pPr>
            <a:r>
              <a:rPr lang="en-CA" dirty="0"/>
              <a:t>Controller, Compute, Networking and Storage functions all running on independent servers,</a:t>
            </a:r>
          </a:p>
          <a:p>
            <a:pPr marL="351033" lvl="1" indent="-114855" defTabSz="457798">
              <a:buSzPct val="100000"/>
              <a:buChar char="-"/>
              <a:defRPr sz="1200"/>
            </a:pPr>
            <a:r>
              <a:rPr lang="en-CA" dirty="0"/>
              <a:t>2x Node HA Controller Node Cluster</a:t>
            </a:r>
          </a:p>
          <a:p>
            <a:pPr marL="351033" lvl="1" indent="-114855" defTabSz="457798">
              <a:buSzPct val="100000"/>
              <a:buChar char="-"/>
              <a:defRPr sz="1200"/>
            </a:pPr>
            <a:r>
              <a:rPr lang="en-CA" dirty="0"/>
              <a:t>2-100x Compute Node Cluster</a:t>
            </a:r>
          </a:p>
          <a:p>
            <a:pPr marL="351033" lvl="1" indent="-114855" defTabSz="457798">
              <a:buSzPct val="100000"/>
              <a:buChar char="-"/>
              <a:defRPr sz="1200"/>
            </a:pPr>
            <a:r>
              <a:rPr lang="en-CA" dirty="0"/>
              <a:t>OPTIONAL 2-9 Node CEPH Storage Node Cluster </a:t>
            </a:r>
          </a:p>
          <a:p>
            <a:pPr marL="351033" lvl="1" indent="-114855" defTabSz="457798">
              <a:buSzPct val="100000"/>
              <a:buChar char="-"/>
              <a:defRPr sz="1200"/>
            </a:pPr>
            <a:r>
              <a:rPr lang="en-CA" dirty="0"/>
              <a:t>L3 Networking services distributed across compute nodes.</a:t>
            </a:r>
          </a:p>
          <a:p>
            <a:endParaRPr lang="en-US" dirty="0"/>
          </a:p>
          <a:p>
            <a:pPr marL="0" marR="0" lvl="0" indent="0" defTabSz="17145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1" dirty="0"/>
              <a:t>Distributed Cloud -</a:t>
            </a:r>
            <a:r>
              <a:rPr lang="en-CA" dirty="0"/>
              <a:t> Distributed edge deployment possible to the Edge of all deployment models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28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920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825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John </a:t>
            </a:r>
            <a:r>
              <a:rPr lang="en-CA" sz="825" b="0" i="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Eidson</a:t>
            </a:r>
            <a:r>
              <a:rPr lang="en-CA" sz="825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- led the IEEE 1588-2002 standardization effort</a:t>
            </a:r>
          </a:p>
          <a:p>
            <a:endParaRPr lang="en-CA" sz="825" b="0" i="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03559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Local network operation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Sub-microsecond accuracy w/ hardware device support</a:t>
            </a:r>
          </a:p>
          <a:p>
            <a:pPr marL="171450" indent="-171450">
              <a:buFontTx/>
              <a:buChar char="-"/>
            </a:pPr>
            <a:r>
              <a:rPr lang="en-US" dirty="0"/>
              <a:t>Handles clocks with varying 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Minimal administration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Low resource requirements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106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Typically deployed with a hierarchical topology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Distribution of high precision clock source (e.g. GPS)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Operates at the port level between devices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Multicast or Unicast messaging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40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Explain</a:t>
            </a:r>
            <a:r>
              <a:rPr lang="en-CA" baseline="0" dirty="0" smtClean="0"/>
              <a:t> why PTP is more accurate than NTP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The main reason is the hardware support and taking switches delay into account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But that requires more configuration and not as good in </a:t>
            </a:r>
            <a:r>
              <a:rPr lang="en-CA" baseline="0" smtClean="0"/>
              <a:t>WAN scenario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129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280px-Starling_Murmuration_-_RSPB_Minsmere_BW.jpg" descr="1280px-Starling_Murmuration_-_RSPB_Minsmere_BW.jpg">
            <a:extLst>
              <a:ext uri="{FF2B5EF4-FFF2-40B4-BE49-F238E27FC236}">
                <a16:creationId xmlns="" xmlns:a16="http://schemas.microsoft.com/office/drawing/2014/main" id="{70842CC9-8A4B-DA4A-8BA7-0BBE2B19B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92" t="9958" r="4092" b="12541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="" xmlns:a16="http://schemas.microsoft.com/office/drawing/2014/main" id="{01F29A78-4E90-EC46-A571-7D35390F656B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685BC7">
              <a:alpha val="9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685BC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61A16EC-0DC3-1A40-B08B-61F901CD8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999" y="2081972"/>
            <a:ext cx="336000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0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5459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1735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0669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3239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5435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3253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5885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Cap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280px-Starling_Murmuration_-_RSPB_Minsmere_BW.jpg" descr="1280px-Starling_Murmuration_-_RSPB_Minsmere_BW.jpg">
            <a:extLst>
              <a:ext uri="{FF2B5EF4-FFF2-40B4-BE49-F238E27FC236}">
                <a16:creationId xmlns="" xmlns:a16="http://schemas.microsoft.com/office/drawing/2014/main" id="{70842CC9-8A4B-DA4A-8BA7-0BBE2B19B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92" t="9958" r="4092" b="12541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="" xmlns:a16="http://schemas.microsoft.com/office/drawing/2014/main" id="{01F29A78-4E90-EC46-A571-7D35390F656B}"/>
              </a:ext>
            </a:extLst>
          </p:cNvPr>
          <p:cNvSpPr/>
          <p:nvPr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rgbClr val="685BC7">
              <a:alpha val="9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685BC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61A16EC-0DC3-1A40-B08B-61F901CD8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90" y="2081972"/>
            <a:ext cx="3360002" cy="720000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="" xmlns:a16="http://schemas.microsoft.com/office/drawing/2014/main" id="{572C36D7-FCC6-C54B-915B-0EC044E5893C}"/>
              </a:ext>
            </a:extLst>
          </p:cNvPr>
          <p:cNvSpPr/>
          <p:nvPr/>
        </p:nvSpPr>
        <p:spPr>
          <a:xfrm rot="5400000">
            <a:off x="3936999" y="2410222"/>
            <a:ext cx="1270001" cy="6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CB595AA-EDA6-8B46-BBC6-FB49BB5F6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9938" y="1806575"/>
            <a:ext cx="3795106" cy="13208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A Fully Featured Cloud</a:t>
            </a:r>
            <a:br>
              <a:rPr lang="en-CA" dirty="0"/>
            </a:br>
            <a:r>
              <a:rPr lang="en-CA" dirty="0"/>
              <a:t>For The Distributed 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046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1280px-Starling_Murmuration_-_RSPB_Minsmere_BW.jpg" descr="1280px-Starling_Murmuration_-_RSPB_Minsmere_BW.jpg">
            <a:extLst>
              <a:ext uri="{FF2B5EF4-FFF2-40B4-BE49-F238E27FC236}">
                <a16:creationId xmlns="" xmlns:a16="http://schemas.microsoft.com/office/drawing/2014/main" id="{70842CC9-8A4B-DA4A-8BA7-0BBE2B19B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92" t="9958" r="4092" b="12541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="" xmlns:a16="http://schemas.microsoft.com/office/drawing/2014/main" id="{01F29A78-4E90-EC46-A571-7D35390F656B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685BC7">
              <a:alpha val="9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685BC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3D3CE91-9C88-9C49-BA18-E66D46F49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EC654CF-067F-CB45-9A0F-7F8D33A21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E04F95C1-1FF6-AB48-9DE7-2AF3638E0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305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Light">
    <p:bg>
      <p:bgPr>
        <a:solidFill>
          <a:srgbClr val="685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9020" y="1282305"/>
            <a:ext cx="4921568" cy="1361836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9020" y="2672479"/>
            <a:ext cx="4921568" cy="70318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1C6594D-7AD8-D341-A28B-D21F4B50B7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2"/>
          <a:stretch/>
        </p:blipFill>
        <p:spPr>
          <a:xfrm>
            <a:off x="0" y="0"/>
            <a:ext cx="3589020" cy="5143500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="" xmlns:a16="http://schemas.microsoft.com/office/drawing/2014/main" id="{A9113B1C-ADD3-C44D-96DA-BAAC9D66CFE1}"/>
              </a:ext>
            </a:extLst>
          </p:cNvPr>
          <p:cNvSpPr>
            <a:spLocks noChangeAspect="1"/>
          </p:cNvSpPr>
          <p:nvPr/>
        </p:nvSpPr>
        <p:spPr>
          <a:xfrm rot="5400000">
            <a:off x="2381523" y="2309910"/>
            <a:ext cx="2088000" cy="43501"/>
          </a:xfrm>
          <a:prstGeom prst="rect">
            <a:avLst/>
          </a:prstGeom>
          <a:solidFill>
            <a:srgbClr val="33037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F0786702-DFAD-7741-AF75-5F4A927E4E0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66501" y="1283416"/>
            <a:ext cx="2295525" cy="1389063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0" b="1" i="0" u="none" strike="noStrike" kern="1200" cap="none" spc="0" normalizeH="0" baseline="0" noProof="0" dirty="0">
                <a:ln>
                  <a:noFill/>
                </a:ln>
                <a:solidFill>
                  <a:srgbClr val="3520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85594828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Dark">
    <p:bg>
      <p:bgPr>
        <a:solidFill>
          <a:srgbClr val="3520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1C6594D-7AD8-D341-A28B-D21F4B50B7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2"/>
          <a:stretch/>
        </p:blipFill>
        <p:spPr>
          <a:xfrm>
            <a:off x="0" y="0"/>
            <a:ext cx="358902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E9BB3E1-7BD5-D848-95DE-A6078E4DD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999" y="2081972"/>
            <a:ext cx="336000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6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Caption Dark">
    <p:bg>
      <p:bgPr>
        <a:solidFill>
          <a:srgbClr val="3520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1C6594D-7AD8-D341-A28B-D21F4B50B7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2"/>
          <a:stretch/>
        </p:blipFill>
        <p:spPr>
          <a:xfrm>
            <a:off x="0" y="0"/>
            <a:ext cx="358902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E43663F-1482-8343-9D75-CCF77FB39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49" y="2081972"/>
            <a:ext cx="3360002" cy="720000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="" xmlns:a16="http://schemas.microsoft.com/office/drawing/2014/main" id="{FC9FD506-D316-A949-BD1F-2AB399A98337}"/>
              </a:ext>
            </a:extLst>
          </p:cNvPr>
          <p:cNvSpPr/>
          <p:nvPr/>
        </p:nvSpPr>
        <p:spPr>
          <a:xfrm rot="5400000">
            <a:off x="3936999" y="2410222"/>
            <a:ext cx="1270001" cy="6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BDB8AB1A-2640-D542-8E54-2FB0979120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9938" y="1806575"/>
            <a:ext cx="3795106" cy="13208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A Fully Featured Cloud</a:t>
            </a:r>
            <a:br>
              <a:rPr lang="en-CA" dirty="0"/>
            </a:br>
            <a:r>
              <a:rPr lang="en-CA" dirty="0"/>
              <a:t>For The Distributed 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289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">
    <p:bg>
      <p:bgPr>
        <a:solidFill>
          <a:srgbClr val="3520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CA" smtClean="0"/>
              <a:t>‹#›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BD798B-8DC0-724C-B2DD-C237B19E7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2"/>
          <a:stretch/>
        </p:blipFill>
        <p:spPr>
          <a:xfrm>
            <a:off x="0" y="0"/>
            <a:ext cx="35890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4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Dark">
    <p:bg>
      <p:bgPr>
        <a:solidFill>
          <a:srgbClr val="3520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9020" y="1282305"/>
            <a:ext cx="4921568" cy="1361836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9020" y="2672479"/>
            <a:ext cx="4921568" cy="70318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1C6594D-7AD8-D341-A28B-D21F4B50B7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2"/>
          <a:stretch/>
        </p:blipFill>
        <p:spPr>
          <a:xfrm>
            <a:off x="0" y="0"/>
            <a:ext cx="3589020" cy="5143500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="" xmlns:a16="http://schemas.microsoft.com/office/drawing/2014/main" id="{A9113B1C-ADD3-C44D-96DA-BAAC9D66CFE1}"/>
              </a:ext>
            </a:extLst>
          </p:cNvPr>
          <p:cNvSpPr>
            <a:spLocks noChangeAspect="1"/>
          </p:cNvSpPr>
          <p:nvPr/>
        </p:nvSpPr>
        <p:spPr>
          <a:xfrm rot="5400000">
            <a:off x="2381523" y="2309910"/>
            <a:ext cx="2088000" cy="43501"/>
          </a:xfrm>
          <a:prstGeom prst="rect">
            <a:avLst/>
          </a:prstGeom>
          <a:solidFill>
            <a:srgbClr val="685BC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2EAB52E-06A2-F94E-BB5B-2BC00DBC478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66501" y="1282305"/>
            <a:ext cx="2295525" cy="1389063"/>
          </a:xfrm>
        </p:spPr>
        <p:txBody>
          <a:bodyPr anchor="ctr">
            <a:normAutofit/>
          </a:bodyPr>
          <a:lstStyle>
            <a:lvl1pPr marL="0" indent="0" algn="r">
              <a:buNone/>
              <a:defRPr sz="8000" b="1">
                <a:solidFill>
                  <a:srgbClr val="685BC7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01424117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4D305FB-0D4B-5045-B472-77E4D776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35D0A12-953F-2948-84DD-BBFAE598B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06CC9CE-E160-4B40-82CE-5B2954B2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‹#›</a:t>
            </a:fld>
            <a:endParaRPr lang="en-CA"/>
          </a:p>
        </p:txBody>
      </p:sp>
      <p:sp>
        <p:nvSpPr>
          <p:cNvPr id="7" name="“">
            <a:extLst>
              <a:ext uri="{FF2B5EF4-FFF2-40B4-BE49-F238E27FC236}">
                <a16:creationId xmlns="" xmlns:a16="http://schemas.microsoft.com/office/drawing/2014/main" id="{CCEB3794-32D9-3B47-AA00-F115027F4CE3}"/>
              </a:ext>
            </a:extLst>
          </p:cNvPr>
          <p:cNvSpPr txBox="1"/>
          <p:nvPr/>
        </p:nvSpPr>
        <p:spPr>
          <a:xfrm>
            <a:off x="3446162" y="1494521"/>
            <a:ext cx="5069188" cy="115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>
              <a:defRPr sz="10000">
                <a:solidFill>
                  <a:srgbClr val="685BC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600" dirty="0"/>
              <a:t>“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="" xmlns:a16="http://schemas.microsoft.com/office/drawing/2014/main" id="{A3F3E92A-D917-6540-8E1C-7AE216CE9B9F}"/>
              </a:ext>
            </a:extLst>
          </p:cNvPr>
          <p:cNvSpPr/>
          <p:nvPr/>
        </p:nvSpPr>
        <p:spPr>
          <a:xfrm rot="5400000" flipV="1">
            <a:off x="2590518" y="2512238"/>
            <a:ext cx="1622300" cy="58824"/>
          </a:xfrm>
          <a:prstGeom prst="rect">
            <a:avLst/>
          </a:prstGeom>
          <a:solidFill>
            <a:srgbClr val="685BC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This is a quote. StarlingX is a complete cloud infrastructure software stack for the edge.">
            <a:extLst>
              <a:ext uri="{FF2B5EF4-FFF2-40B4-BE49-F238E27FC236}">
                <a16:creationId xmlns="" xmlns:a16="http://schemas.microsoft.com/office/drawing/2014/main" id="{E3150749-8320-AC44-9496-8D2EA6BA9E88}"/>
              </a:ext>
            </a:extLst>
          </p:cNvPr>
          <p:cNvSpPr txBox="1"/>
          <p:nvPr/>
        </p:nvSpPr>
        <p:spPr>
          <a:xfrm>
            <a:off x="3372256" y="554351"/>
            <a:ext cx="5084270" cy="452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>
              <a:defRPr sz="4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A0E36B7-DFCC-3048-9489-E3BDAA3848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7" y="1780380"/>
            <a:ext cx="1613272" cy="141653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EECB3399-4ADB-E444-84C6-D0698AD8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7074" y="1994053"/>
            <a:ext cx="4988276" cy="8119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CA" dirty="0"/>
              <a:t>This is a quote. </a:t>
            </a:r>
            <a:r>
              <a:rPr lang="en-CA" dirty="0" err="1"/>
              <a:t>StarlingX</a:t>
            </a:r>
            <a:r>
              <a:rPr lang="en-CA" dirty="0"/>
              <a:t> is a complete cloud infrastructure software stack for the edge.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="" xmlns:a16="http://schemas.microsoft.com/office/drawing/2014/main" id="{A7708B11-BB14-B64F-93C6-71A606742D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7074" y="2967638"/>
            <a:ext cx="4988276" cy="38516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1100" b="0">
                <a:solidFill>
                  <a:srgbClr val="685BC7"/>
                </a:solidFill>
                <a:latin typeface="Arial"/>
                <a:cs typeface="Arial"/>
                <a:sym typeface="Arial"/>
              </a:defRPr>
            </a:lvl1pPr>
          </a:lstStyle>
          <a:p>
            <a:pPr lvl="0"/>
            <a:r>
              <a:rPr lang="en-CA" dirty="0"/>
              <a:t>Matthew Human</a:t>
            </a:r>
          </a:p>
        </p:txBody>
      </p:sp>
    </p:spTree>
    <p:extLst>
      <p:ext uri="{BB962C8B-B14F-4D97-AF65-F5344CB8AC3E}">
        <p14:creationId xmlns:p14="http://schemas.microsoft.com/office/powerpoint/2010/main" val="2142881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">
            <a:extLst>
              <a:ext uri="{FF2B5EF4-FFF2-40B4-BE49-F238E27FC236}">
                <a16:creationId xmlns="" xmlns:a16="http://schemas.microsoft.com/office/drawing/2014/main" id="{29EA6031-DBBA-DE42-88A9-93D734F8E925}"/>
              </a:ext>
            </a:extLst>
          </p:cNvPr>
          <p:cNvSpPr/>
          <p:nvPr/>
        </p:nvSpPr>
        <p:spPr>
          <a:xfrm>
            <a:off x="1" y="5041107"/>
            <a:ext cx="9144000" cy="100726"/>
          </a:xfrm>
          <a:prstGeom prst="rect">
            <a:avLst/>
          </a:prstGeom>
          <a:solidFill>
            <a:srgbClr val="330372"/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50"/>
          </a:p>
        </p:txBody>
      </p:sp>
      <p:sp>
        <p:nvSpPr>
          <p:cNvPr id="8" name="Line">
            <a:extLst>
              <a:ext uri="{FF2B5EF4-FFF2-40B4-BE49-F238E27FC236}">
                <a16:creationId xmlns="" xmlns:a16="http://schemas.microsoft.com/office/drawing/2014/main" id="{993D1ED6-6C7E-504D-A958-32B4F6594CD0}"/>
              </a:ext>
            </a:extLst>
          </p:cNvPr>
          <p:cNvSpPr/>
          <p:nvPr/>
        </p:nvSpPr>
        <p:spPr>
          <a:xfrm>
            <a:off x="628650" y="260899"/>
            <a:ext cx="6480000" cy="0"/>
          </a:xfrm>
          <a:prstGeom prst="line">
            <a:avLst/>
          </a:prstGeom>
          <a:ln w="22225">
            <a:solidFill>
              <a:srgbClr val="151F47">
                <a:alpha val="10000"/>
              </a:srgb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5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56CE25D-9CBB-5D4F-AC62-8D42293EA45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94" y="89470"/>
            <a:ext cx="1764000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8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0" lang="en-US" sz="3200" b="1" i="0" u="none" strike="noStrike" kern="1200" cap="none" spc="0" normalizeH="0" baseline="0" smtClean="0">
          <a:ln>
            <a:noFill/>
          </a:ln>
          <a:solidFill>
            <a:srgbClr val="685BC7"/>
          </a:solidFill>
          <a:effectLst/>
          <a:uFillTx/>
          <a:latin typeface="Arial"/>
          <a:ea typeface="+mj-ea"/>
          <a:cs typeface="Arial"/>
          <a:sym typeface="Arial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685BC7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685BC7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685BC7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685BC7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685BC7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svg"/><Relationship Id="rId5" Type="http://schemas.openxmlformats.org/officeDocument/2006/relationships/image" Target="../media/image15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lists.openstack.org/cgi-bin/mailman/listinfo/foundation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6F4DBD7-7FC2-C042-A28D-7BD27B1FFF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IEEE 1588 Precision Time Protocol (PTP) on StarlingX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2EF21CD-5F2A-3945-ABA5-FC934A78FA68}"/>
              </a:ext>
            </a:extLst>
          </p:cNvPr>
          <p:cNvSpPr txBox="1"/>
          <p:nvPr/>
        </p:nvSpPr>
        <p:spPr>
          <a:xfrm>
            <a:off x="4340291" y="1480338"/>
            <a:ext cx="1372363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>
                <a:solidFill>
                  <a:srgbClr val="333333"/>
                </a:solidFill>
                <a:latin typeface="jaf-bernino-sans"/>
              </a:defRPr>
            </a:lvl1pPr>
          </a:lstStyle>
          <a:p>
            <a:r>
              <a:rPr lang="en-US" sz="1200" dirty="0"/>
              <a:t>Grandmaster Clock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7F3962D-19A5-CC4D-AEDA-750AE322D70D}"/>
              </a:ext>
            </a:extLst>
          </p:cNvPr>
          <p:cNvSpPr txBox="1"/>
          <p:nvPr/>
        </p:nvSpPr>
        <p:spPr>
          <a:xfrm>
            <a:off x="4563560" y="2126307"/>
            <a:ext cx="11568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>
                <a:solidFill>
                  <a:srgbClr val="333333"/>
                </a:solidFill>
                <a:latin typeface="jaf-bernino-sans"/>
              </a:defRPr>
            </a:lvl1pPr>
          </a:lstStyle>
          <a:p>
            <a:r>
              <a:rPr lang="en-US" sz="1200" dirty="0"/>
              <a:t>Boundary Clock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F63F76A-9D34-B642-A007-FF47A1F98576}"/>
              </a:ext>
            </a:extLst>
          </p:cNvPr>
          <p:cNvSpPr txBox="1"/>
          <p:nvPr/>
        </p:nvSpPr>
        <p:spPr>
          <a:xfrm>
            <a:off x="4422741" y="2856945"/>
            <a:ext cx="129702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>
                <a:solidFill>
                  <a:srgbClr val="333333"/>
                </a:solidFill>
                <a:latin typeface="jaf-bernino-sans"/>
              </a:defRPr>
            </a:lvl1pPr>
          </a:lstStyle>
          <a:p>
            <a:r>
              <a:rPr lang="en-US" sz="1200" dirty="0"/>
              <a:t>Transparent Clock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AB975AD-66EE-6141-8E6D-287EA0098864}"/>
              </a:ext>
            </a:extLst>
          </p:cNvPr>
          <p:cNvSpPr txBox="1"/>
          <p:nvPr/>
        </p:nvSpPr>
        <p:spPr>
          <a:xfrm>
            <a:off x="5066977" y="4068504"/>
            <a:ext cx="1851563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>
                <a:solidFill>
                  <a:srgbClr val="333333"/>
                </a:solidFill>
                <a:latin typeface="jaf-bernino-sans"/>
              </a:defRPr>
            </a:lvl1pPr>
          </a:lstStyle>
          <a:p>
            <a:pPr algn="ctr"/>
            <a:r>
              <a:rPr lang="en-US" sz="1200" dirty="0"/>
              <a:t>Slave Clocks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4DD062C-7BC3-5949-B144-831B217F2B1C}"/>
              </a:ext>
            </a:extLst>
          </p:cNvPr>
          <p:cNvSpPr txBox="1"/>
          <p:nvPr/>
        </p:nvSpPr>
        <p:spPr>
          <a:xfrm>
            <a:off x="6994533" y="1481257"/>
            <a:ext cx="1901996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>
                <a:solidFill>
                  <a:srgbClr val="333333"/>
                </a:solidFill>
                <a:latin typeface="jaf-bernino-sans"/>
              </a:defRPr>
            </a:lvl1pPr>
          </a:lstStyle>
          <a:p>
            <a:r>
              <a:rPr lang="en-US" sz="1200" dirty="0"/>
              <a:t>High Precision Clock Source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609A9C1C-F916-9C4E-B298-DDA0753AD8E5}"/>
              </a:ext>
            </a:extLst>
          </p:cNvPr>
          <p:cNvSpPr/>
          <p:nvPr/>
        </p:nvSpPr>
        <p:spPr>
          <a:xfrm>
            <a:off x="6994532" y="1908950"/>
            <a:ext cx="1961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1200" dirty="0">
                <a:solidFill>
                  <a:srgbClr val="333333"/>
                </a:solidFill>
                <a:latin typeface="jaf-bernino-sans"/>
              </a:rPr>
              <a:t>Best Master Clock Algorithm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AAA23D05-EB41-BA41-B98E-4B4D22807FE2}"/>
              </a:ext>
            </a:extLst>
          </p:cNvPr>
          <p:cNvSpPr/>
          <p:nvPr/>
        </p:nvSpPr>
        <p:spPr>
          <a:xfrm>
            <a:off x="6994533" y="2336642"/>
            <a:ext cx="1715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1200" dirty="0">
                <a:solidFill>
                  <a:srgbClr val="333333"/>
                </a:solidFill>
                <a:latin typeface="jaf-bernino-sans"/>
              </a:rPr>
              <a:t>Hardware Timestamping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1F44AA67-6705-E941-BA1A-46DEB4E178B1}"/>
              </a:ext>
            </a:extLst>
          </p:cNvPr>
          <p:cNvSpPr/>
          <p:nvPr/>
        </p:nvSpPr>
        <p:spPr>
          <a:xfrm>
            <a:off x="6995749" y="2764335"/>
            <a:ext cx="19190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1200" dirty="0">
                <a:solidFill>
                  <a:srgbClr val="333333"/>
                </a:solidFill>
                <a:latin typeface="jaf-bernino-sans"/>
              </a:rPr>
              <a:t>Protocol Message Exchange</a:t>
            </a:r>
          </a:p>
        </p:txBody>
      </p:sp>
      <p:pic>
        <p:nvPicPr>
          <p:cNvPr id="61" name="Graphic 60" descr="Circles with arrows">
            <a:extLst>
              <a:ext uri="{FF2B5EF4-FFF2-40B4-BE49-F238E27FC236}">
                <a16:creationId xmlns="" xmlns:a16="http://schemas.microsoft.com/office/drawing/2014/main" id="{C1FA9876-DC82-1546-9194-8AC9F6D94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6089" y="1859300"/>
            <a:ext cx="342900" cy="342900"/>
          </a:xfrm>
          <a:prstGeom prst="rect">
            <a:avLst/>
          </a:prstGeom>
        </p:spPr>
      </p:pic>
      <p:pic>
        <p:nvPicPr>
          <p:cNvPr id="63" name="Graphic 62" descr="Transfer">
            <a:extLst>
              <a:ext uri="{FF2B5EF4-FFF2-40B4-BE49-F238E27FC236}">
                <a16:creationId xmlns="" xmlns:a16="http://schemas.microsoft.com/office/drawing/2014/main" id="{23BBC2F2-19D5-7744-83E2-284C4B684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43309" y="2702530"/>
            <a:ext cx="342900" cy="342900"/>
          </a:xfrm>
          <a:prstGeom prst="rect">
            <a:avLst/>
          </a:prstGeom>
        </p:spPr>
      </p:pic>
      <p:pic>
        <p:nvPicPr>
          <p:cNvPr id="72" name="Graphic 71" descr="Stopwatch">
            <a:extLst>
              <a:ext uri="{FF2B5EF4-FFF2-40B4-BE49-F238E27FC236}">
                <a16:creationId xmlns="" xmlns:a16="http://schemas.microsoft.com/office/drawing/2014/main" id="{803E1506-8F10-A24D-A8CB-B5F65B64E9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43309" y="2297479"/>
            <a:ext cx="342900" cy="342900"/>
          </a:xfrm>
          <a:prstGeom prst="rect">
            <a:avLst/>
          </a:prstGeom>
        </p:spPr>
      </p:pic>
      <p:pic>
        <p:nvPicPr>
          <p:cNvPr id="76" name="Graphic 75" descr="Satellite">
            <a:extLst>
              <a:ext uri="{FF2B5EF4-FFF2-40B4-BE49-F238E27FC236}">
                <a16:creationId xmlns="" xmlns:a16="http://schemas.microsoft.com/office/drawing/2014/main" id="{714F7C6A-70A6-4D41-AFE5-2CA81503FD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6089" y="1417168"/>
            <a:ext cx="342900" cy="3429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446D3C97-8BDF-A742-8AEC-8089487913FA}"/>
              </a:ext>
            </a:extLst>
          </p:cNvPr>
          <p:cNvSpPr/>
          <p:nvPr/>
        </p:nvSpPr>
        <p:spPr>
          <a:xfrm>
            <a:off x="5783057" y="1399905"/>
            <a:ext cx="486187" cy="447753"/>
          </a:xfrm>
          <a:prstGeom prst="roundRect">
            <a:avLst/>
          </a:prstGeom>
          <a:solidFill>
            <a:srgbClr val="EC3C6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hangingPunct="0"/>
            <a:endParaRPr lang="en-US" sz="112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59D61735-7D33-F944-B4F6-F4AA6CD28655}"/>
              </a:ext>
            </a:extLst>
          </p:cNvPr>
          <p:cNvSpPr/>
          <p:nvPr/>
        </p:nvSpPr>
        <p:spPr>
          <a:xfrm>
            <a:off x="5783982" y="2042962"/>
            <a:ext cx="486187" cy="460457"/>
          </a:xfrm>
          <a:prstGeom prst="roundRect">
            <a:avLst/>
          </a:prstGeom>
          <a:solidFill>
            <a:srgbClr val="33037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hangingPunct="0"/>
            <a:endParaRPr lang="en-US" sz="112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58E3CB83-3A8C-4B4C-9852-57B9510F315C}"/>
              </a:ext>
            </a:extLst>
          </p:cNvPr>
          <p:cNvSpPr/>
          <p:nvPr/>
        </p:nvSpPr>
        <p:spPr>
          <a:xfrm>
            <a:off x="5783057" y="2787485"/>
            <a:ext cx="487113" cy="394364"/>
          </a:xfrm>
          <a:prstGeom prst="roundRect">
            <a:avLst/>
          </a:prstGeom>
          <a:solidFill>
            <a:srgbClr val="32A7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hangingPunct="0"/>
            <a:endParaRPr lang="en-US" sz="112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5F8D9483-1C21-134D-9CF7-5B13273C216B}"/>
              </a:ext>
            </a:extLst>
          </p:cNvPr>
          <p:cNvSpPr/>
          <p:nvPr/>
        </p:nvSpPr>
        <p:spPr>
          <a:xfrm>
            <a:off x="5136844" y="3685767"/>
            <a:ext cx="459591" cy="327125"/>
          </a:xfrm>
          <a:prstGeom prst="roundRect">
            <a:avLst/>
          </a:prstGeom>
          <a:solidFill>
            <a:srgbClr val="685BC7"/>
          </a:solidFill>
          <a:ln w="12700" cap="flat">
            <a:solidFill>
              <a:srgbClr val="685BC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hangingPunct="0"/>
            <a:endParaRPr lang="en-US" sz="112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1FBF2494-DA2B-964E-A2C7-D391D03564E7}"/>
              </a:ext>
            </a:extLst>
          </p:cNvPr>
          <p:cNvSpPr/>
          <p:nvPr/>
        </p:nvSpPr>
        <p:spPr>
          <a:xfrm>
            <a:off x="5817098" y="3685768"/>
            <a:ext cx="425950" cy="320938"/>
          </a:xfrm>
          <a:prstGeom prst="roundRect">
            <a:avLst/>
          </a:prstGeom>
          <a:solidFill>
            <a:srgbClr val="685BC7"/>
          </a:solidFill>
          <a:ln w="12700" cap="flat">
            <a:solidFill>
              <a:srgbClr val="685BC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hangingPunct="0"/>
            <a:endParaRPr lang="en-US" sz="112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015DC336-BF81-C04F-BC89-42655626AD23}"/>
              </a:ext>
            </a:extLst>
          </p:cNvPr>
          <p:cNvSpPr/>
          <p:nvPr/>
        </p:nvSpPr>
        <p:spPr>
          <a:xfrm>
            <a:off x="6492590" y="3685768"/>
            <a:ext cx="425950" cy="320938"/>
          </a:xfrm>
          <a:prstGeom prst="roundRect">
            <a:avLst/>
          </a:prstGeom>
          <a:solidFill>
            <a:srgbClr val="685BC7"/>
          </a:solidFill>
          <a:ln w="12700" cap="flat">
            <a:solidFill>
              <a:srgbClr val="685BC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hangingPunct="0"/>
            <a:endParaRPr lang="en-US" sz="1125">
              <a:solidFill>
                <a:srgbClr val="FFFFFF"/>
              </a:solidFill>
              <a:sym typeface="Helvetica Neue Medium"/>
            </a:endParaRPr>
          </a:p>
        </p:txBody>
      </p:sp>
      <p:cxnSp>
        <p:nvCxnSpPr>
          <p:cNvPr id="46" name="Elbow Connector 45">
            <a:extLst>
              <a:ext uri="{FF2B5EF4-FFF2-40B4-BE49-F238E27FC236}">
                <a16:creationId xmlns="" xmlns:a16="http://schemas.microsoft.com/office/drawing/2014/main" id="{4DA7D6AB-7A3E-CE48-948A-308088B59419}"/>
              </a:ext>
            </a:extLst>
          </p:cNvPr>
          <p:cNvCxnSpPr>
            <a:cxnSpLocks/>
            <a:stCxn id="40" idx="0"/>
            <a:endCxn id="7" idx="2"/>
          </p:cNvCxnSpPr>
          <p:nvPr/>
        </p:nvCxnSpPr>
        <p:spPr>
          <a:xfrm rot="5400000" flipH="1" flipV="1">
            <a:off x="5884812" y="2645221"/>
            <a:ext cx="284066" cy="462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oval" w="lg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Elbow Connector 48">
            <a:extLst>
              <a:ext uri="{FF2B5EF4-FFF2-40B4-BE49-F238E27FC236}">
                <a16:creationId xmlns="" xmlns:a16="http://schemas.microsoft.com/office/drawing/2014/main" id="{6C7305C7-5DE9-E54F-BDC2-F8FE30E29612}"/>
              </a:ext>
            </a:extLst>
          </p:cNvPr>
          <p:cNvCxnSpPr>
            <a:cxnSpLocks/>
            <a:stCxn id="41" idx="0"/>
            <a:endCxn id="40" idx="2"/>
          </p:cNvCxnSpPr>
          <p:nvPr/>
        </p:nvCxnSpPr>
        <p:spPr>
          <a:xfrm rot="5400000" flipH="1" flipV="1">
            <a:off x="5444668" y="3103821"/>
            <a:ext cx="503918" cy="659974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oval" w="lg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Elbow Connector 52">
            <a:extLst>
              <a:ext uri="{FF2B5EF4-FFF2-40B4-BE49-F238E27FC236}">
                <a16:creationId xmlns="" xmlns:a16="http://schemas.microsoft.com/office/drawing/2014/main" id="{CE03CC2B-15A9-DC49-8147-B8D0486F9E51}"/>
              </a:ext>
            </a:extLst>
          </p:cNvPr>
          <p:cNvCxnSpPr>
            <a:cxnSpLocks/>
            <a:stCxn id="42" idx="0"/>
            <a:endCxn id="40" idx="2"/>
          </p:cNvCxnSpPr>
          <p:nvPr/>
        </p:nvCxnSpPr>
        <p:spPr>
          <a:xfrm rot="16200000" flipV="1">
            <a:off x="5776385" y="3432079"/>
            <a:ext cx="503919" cy="3459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oval" w="lg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Elbow Connector 55">
            <a:extLst>
              <a:ext uri="{FF2B5EF4-FFF2-40B4-BE49-F238E27FC236}">
                <a16:creationId xmlns="" xmlns:a16="http://schemas.microsoft.com/office/drawing/2014/main" id="{43698E9C-3A54-7C4E-8B60-4DD1CF30D3DC}"/>
              </a:ext>
            </a:extLst>
          </p:cNvPr>
          <p:cNvCxnSpPr>
            <a:cxnSpLocks/>
            <a:stCxn id="43" idx="0"/>
            <a:endCxn id="40" idx="2"/>
          </p:cNvCxnSpPr>
          <p:nvPr/>
        </p:nvCxnSpPr>
        <p:spPr>
          <a:xfrm rot="16200000" flipV="1">
            <a:off x="6114131" y="3094333"/>
            <a:ext cx="503919" cy="678951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oval" w="lg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Elbow Connector 32">
            <a:extLst>
              <a:ext uri="{FF2B5EF4-FFF2-40B4-BE49-F238E27FC236}">
                <a16:creationId xmlns="" xmlns:a16="http://schemas.microsoft.com/office/drawing/2014/main" id="{42F2AF69-C828-EF41-96F2-DD35D2619262}"/>
              </a:ext>
            </a:extLst>
          </p:cNvPr>
          <p:cNvCxnSpPr>
            <a:cxnSpLocks/>
            <a:stCxn id="7" idx="0"/>
            <a:endCxn id="2" idx="2"/>
          </p:cNvCxnSpPr>
          <p:nvPr/>
        </p:nvCxnSpPr>
        <p:spPr>
          <a:xfrm flipH="1" flipV="1">
            <a:off x="6026151" y="1847658"/>
            <a:ext cx="925" cy="19530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oval" w="lg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6F6A75C1-0380-9942-9566-653485D9C331}"/>
              </a:ext>
            </a:extLst>
          </p:cNvPr>
          <p:cNvSpPr txBox="1"/>
          <p:nvPr/>
        </p:nvSpPr>
        <p:spPr>
          <a:xfrm>
            <a:off x="5301917" y="3723991"/>
            <a:ext cx="129443" cy="192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9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9D91F60-749F-CE46-BA8E-D45BDC8907FC}"/>
              </a:ext>
            </a:extLst>
          </p:cNvPr>
          <p:cNvSpPr txBox="1"/>
          <p:nvPr/>
        </p:nvSpPr>
        <p:spPr>
          <a:xfrm>
            <a:off x="5968243" y="3713701"/>
            <a:ext cx="129443" cy="192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9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385D06AE-C0C4-C14D-A220-874365F81002}"/>
              </a:ext>
            </a:extLst>
          </p:cNvPr>
          <p:cNvSpPr txBox="1"/>
          <p:nvPr/>
        </p:nvSpPr>
        <p:spPr>
          <a:xfrm>
            <a:off x="6640843" y="3717728"/>
            <a:ext cx="129443" cy="192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9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3C5668FE-E03A-E74D-B861-775741D7ACBE}"/>
              </a:ext>
            </a:extLst>
          </p:cNvPr>
          <p:cNvSpPr txBox="1"/>
          <p:nvPr/>
        </p:nvSpPr>
        <p:spPr>
          <a:xfrm>
            <a:off x="5947001" y="2261481"/>
            <a:ext cx="158297" cy="192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9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343F20DD-2E90-3F4D-8388-6BE3F1C7665A}"/>
              </a:ext>
            </a:extLst>
          </p:cNvPr>
          <p:cNvSpPr txBox="1"/>
          <p:nvPr/>
        </p:nvSpPr>
        <p:spPr>
          <a:xfrm>
            <a:off x="5956889" y="2102546"/>
            <a:ext cx="129443" cy="192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9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A97C5ECA-8F2E-C24D-82ED-83346FC7F74B}"/>
              </a:ext>
            </a:extLst>
          </p:cNvPr>
          <p:cNvSpPr/>
          <p:nvPr/>
        </p:nvSpPr>
        <p:spPr>
          <a:xfrm>
            <a:off x="8195054" y="3418581"/>
            <a:ext cx="6285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1200" dirty="0">
                <a:solidFill>
                  <a:srgbClr val="333333"/>
                </a:solidFill>
                <a:latin typeface="jaf-bernino-sans"/>
              </a:rPr>
              <a:t>Master</a:t>
            </a: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B5F31762-F029-524B-A7D3-5E5BD2970BE5}"/>
              </a:ext>
            </a:extLst>
          </p:cNvPr>
          <p:cNvSpPr>
            <a:spLocks noChangeAspect="1"/>
          </p:cNvSpPr>
          <p:nvPr/>
        </p:nvSpPr>
        <p:spPr>
          <a:xfrm>
            <a:off x="7904021" y="3394385"/>
            <a:ext cx="270000" cy="270000"/>
          </a:xfrm>
          <a:prstGeom prst="ellipse">
            <a:avLst/>
          </a:prstGeom>
          <a:solidFill>
            <a:srgbClr val="33037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noAutofit/>
          </a:bodyPr>
          <a:lstStyle/>
          <a:p>
            <a:pPr algn="ctr" defTabSz="308074" hangingPunct="0"/>
            <a:r>
              <a:rPr lang="en-US" sz="900" dirty="0">
                <a:solidFill>
                  <a:srgbClr val="FFFFFF"/>
                </a:solidFill>
                <a:sym typeface="Helvetica Neue Medium"/>
              </a:rPr>
              <a:t>M</a:t>
            </a:r>
            <a:endParaRPr lang="en-US" sz="750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198F82D5-8BA2-7245-977B-4850A9E1153A}"/>
              </a:ext>
            </a:extLst>
          </p:cNvPr>
          <p:cNvSpPr/>
          <p:nvPr/>
        </p:nvSpPr>
        <p:spPr>
          <a:xfrm>
            <a:off x="8195054" y="3728764"/>
            <a:ext cx="5060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1200" dirty="0">
                <a:solidFill>
                  <a:srgbClr val="333333"/>
                </a:solidFill>
                <a:latin typeface="jaf-bernino-sans"/>
              </a:rPr>
              <a:t>Slave</a:t>
            </a:r>
          </a:p>
        </p:txBody>
      </p: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D2F61A3D-3F99-8444-A4FF-918E031F3BD5}"/>
              </a:ext>
            </a:extLst>
          </p:cNvPr>
          <p:cNvSpPr>
            <a:spLocks noChangeAspect="1"/>
          </p:cNvSpPr>
          <p:nvPr/>
        </p:nvSpPr>
        <p:spPr>
          <a:xfrm>
            <a:off x="7904021" y="3703409"/>
            <a:ext cx="270000" cy="270000"/>
          </a:xfrm>
          <a:prstGeom prst="ellipse">
            <a:avLst/>
          </a:prstGeom>
          <a:solidFill>
            <a:srgbClr val="33037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noAutofit/>
          </a:bodyPr>
          <a:lstStyle/>
          <a:p>
            <a:pPr algn="ctr" defTabSz="308074" hangingPunct="0"/>
            <a:r>
              <a:rPr lang="en-US" sz="900" dirty="0">
                <a:solidFill>
                  <a:srgbClr val="FFFFFF"/>
                </a:solidFill>
                <a:sym typeface="Helvetica Neue Medium"/>
              </a:rPr>
              <a:t>S</a:t>
            </a:r>
            <a:endParaRPr lang="en-US" sz="750" dirty="0">
              <a:solidFill>
                <a:srgbClr val="FFFFFF"/>
              </a:solidFill>
              <a:sym typeface="Helvetica Neue Medium"/>
            </a:endParaRPr>
          </a:p>
        </p:txBody>
      </p:sp>
      <p:cxnSp>
        <p:nvCxnSpPr>
          <p:cNvPr id="94" name="Curved Connector 93">
            <a:extLst>
              <a:ext uri="{FF2B5EF4-FFF2-40B4-BE49-F238E27FC236}">
                <a16:creationId xmlns="" xmlns:a16="http://schemas.microsoft.com/office/drawing/2014/main" id="{A507E180-9B78-A244-B713-0ACDB0FDD5C5}"/>
              </a:ext>
            </a:extLst>
          </p:cNvPr>
          <p:cNvCxnSpPr>
            <a:cxnSpLocks/>
          </p:cNvCxnSpPr>
          <p:nvPr/>
        </p:nvCxnSpPr>
        <p:spPr>
          <a:xfrm>
            <a:off x="5835328" y="2860911"/>
            <a:ext cx="376061" cy="252010"/>
          </a:xfrm>
          <a:prstGeom prst="curvedConnector3">
            <a:avLst>
              <a:gd name="adj1" fmla="val 50000"/>
            </a:avLst>
          </a:prstGeom>
          <a:noFill/>
          <a:ln w="25400" cap="flat">
            <a:solidFill>
              <a:schemeClr val="bg1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3" name="Curved Connector 102">
            <a:extLst>
              <a:ext uri="{FF2B5EF4-FFF2-40B4-BE49-F238E27FC236}">
                <a16:creationId xmlns="" xmlns:a16="http://schemas.microsoft.com/office/drawing/2014/main" id="{8C6424D5-7512-DE42-8F05-16686FF1483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26521" y="2856413"/>
            <a:ext cx="384870" cy="256508"/>
          </a:xfrm>
          <a:prstGeom prst="curvedConnector3">
            <a:avLst>
              <a:gd name="adj1" fmla="val 50000"/>
            </a:avLst>
          </a:prstGeom>
          <a:noFill/>
          <a:ln w="25400" cap="flat">
            <a:solidFill>
              <a:schemeClr val="bg1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D0E51036-B48F-9046-99D0-A8D1549D6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CA" dirty="0"/>
              <a:t>PTP Architecture and Operation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A9B767C-56BE-9F43-BFCC-F2F33987DC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696098" cy="3263504"/>
          </a:xfrm>
        </p:spPr>
        <p:txBody>
          <a:bodyPr>
            <a:normAutofit/>
          </a:bodyPr>
          <a:lstStyle/>
          <a:p>
            <a:r>
              <a:rPr lang="en-CA" sz="1600" dirty="0"/>
              <a:t>Hierarchical master-slave topology of heterogenous systems</a:t>
            </a:r>
          </a:p>
          <a:p>
            <a:r>
              <a:rPr lang="en-CA" sz="1600" dirty="0"/>
              <a:t>High precision clock source(s) distributed to other systems using standard, low cost Ethernet</a:t>
            </a:r>
          </a:p>
          <a:p>
            <a:r>
              <a:rPr lang="en-CA" sz="1600" dirty="0"/>
              <a:t>NIC and Network switch time-stamping to reduce network and stack jitter (propagation delay)</a:t>
            </a:r>
          </a:p>
          <a:p>
            <a:r>
              <a:rPr lang="en-CA" sz="1600" dirty="0"/>
              <a:t>State negotiated automatically between independent network ports of devices</a:t>
            </a:r>
          </a:p>
          <a:p>
            <a:r>
              <a:rPr lang="en-CA" sz="1600" dirty="0"/>
              <a:t>Multicast or Unicast Operation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BA0F9432-669A-FB4F-B5E2-6BFF9CDCC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10</a:t>
            </a:fld>
            <a:endParaRPr lang="en-CA"/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98646693-19AC-0E4D-919E-899D12589F21}"/>
              </a:ext>
            </a:extLst>
          </p:cNvPr>
          <p:cNvSpPr txBox="1"/>
          <p:nvPr/>
        </p:nvSpPr>
        <p:spPr>
          <a:xfrm>
            <a:off x="5939389" y="1593220"/>
            <a:ext cx="158297" cy="192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9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59753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AB59C339-49DB-AF49-A5A2-EBF4741CB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53170"/>
              </p:ext>
            </p:extLst>
          </p:nvPr>
        </p:nvGraphicFramePr>
        <p:xfrm>
          <a:off x="467404" y="1268016"/>
          <a:ext cx="8047945" cy="292195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36093">
                  <a:extLst>
                    <a:ext uri="{9D8B030D-6E8A-4147-A177-3AD203B41FA5}">
                      <a16:colId xmlns="" xmlns:a16="http://schemas.microsoft.com/office/drawing/2014/main" val="2316658201"/>
                    </a:ext>
                  </a:extLst>
                </a:gridCol>
                <a:gridCol w="2755926">
                  <a:extLst>
                    <a:ext uri="{9D8B030D-6E8A-4147-A177-3AD203B41FA5}">
                      <a16:colId xmlns="" xmlns:a16="http://schemas.microsoft.com/office/drawing/2014/main" val="4202934402"/>
                    </a:ext>
                  </a:extLst>
                </a:gridCol>
                <a:gridCol w="2755926">
                  <a:extLst>
                    <a:ext uri="{9D8B030D-6E8A-4147-A177-3AD203B41FA5}">
                      <a16:colId xmlns="" xmlns:a16="http://schemas.microsoft.com/office/drawing/2014/main" val="1862582774"/>
                    </a:ext>
                  </a:extLst>
                </a:gridCol>
              </a:tblGrid>
              <a:tr h="2009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NTP</a:t>
                      </a:r>
                      <a:endParaRPr lang="en-CA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PTP</a:t>
                      </a:r>
                      <a:endParaRPr lang="en-CA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4164850217"/>
                  </a:ext>
                </a:extLst>
              </a:tr>
              <a:tr h="2009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Synchronization Accuracy 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Sub-microseconds</a:t>
                      </a:r>
                      <a:r>
                        <a:rPr lang="en-CA" sz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accuracy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Millisecond accuracy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1643124995"/>
                  </a:ext>
                </a:extLst>
              </a:tr>
              <a:tr h="2009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Update Interval 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Minutes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Seconds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892802245"/>
                  </a:ext>
                </a:extLst>
              </a:tr>
              <a:tr h="2009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Mode of Operation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Clients pull time from</a:t>
                      </a:r>
                      <a:r>
                        <a:rPr lang="en-US" sz="1800" baseline="0" dirty="0" smtClean="0"/>
                        <a:t> server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Master pushes time to slaves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</a:tr>
              <a:tr h="2009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Spatial Extent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LAN/WAN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</a:tr>
              <a:tr h="2009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Hardware Requirements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None,</a:t>
                      </a:r>
                      <a:r>
                        <a:rPr lang="en-US" sz="1800" baseline="0" dirty="0" smtClean="0">
                          <a:effectLst/>
                        </a:rPr>
                        <a:t> public NTP servers leverage hardware implementation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Hardware support required for higher</a:t>
                      </a:r>
                      <a:r>
                        <a:rPr lang="en-US" sz="1800" baseline="0" dirty="0" smtClean="0"/>
                        <a:t> accuracy, but not mandated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361842076"/>
                  </a:ext>
                </a:extLst>
              </a:tr>
              <a:tr h="2009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Error Source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Switches, </a:t>
                      </a:r>
                      <a:r>
                        <a:rPr lang="en-CA" sz="1800" baseline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 contention with data and OS stack delay</a:t>
                      </a:r>
                      <a:endParaRPr lang="en-CA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8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Switches</a:t>
                      </a:r>
                      <a:r>
                        <a:rPr lang="en-CA" sz="1800" baseline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port contention with data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75859B-4144-4241-A1AD-0960103B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PTP versus NTP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BD120B8E-93C7-8C49-92A8-AAA3E7A8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739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9C2916E-FB98-F041-A6FB-9F3C0D129F91}"/>
              </a:ext>
            </a:extLst>
          </p:cNvPr>
          <p:cNvSpPr/>
          <p:nvPr/>
        </p:nvSpPr>
        <p:spPr>
          <a:xfrm>
            <a:off x="1485900" y="4042954"/>
            <a:ext cx="6172200" cy="751114"/>
          </a:xfrm>
          <a:prstGeom prst="rect">
            <a:avLst/>
          </a:prstGeom>
          <a:solidFill>
            <a:srgbClr val="330372"/>
          </a:solidFill>
          <a:ln>
            <a:solidFill>
              <a:srgbClr val="685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685BC7"/>
              </a:buClr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dirty="0">
                <a:solidFill>
                  <a:schemeClr val="bg1"/>
                </a:solidFill>
              </a:rPr>
              <a:t>Many industries are developing their own IEEE PTP Profile to align on requirements and inter-operability</a:t>
            </a: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171B2884-C037-6F40-87A2-45CF5D6A0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PTP Edge Use-Cases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91509712-B850-3845-A804-8B50CEE1A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673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1600" dirty="0"/>
              <a:t>PTP has gained significant adoption across many industries, enabling high precision clock synchronization using off-the-shelf equipment.</a:t>
            </a:r>
          </a:p>
          <a:p>
            <a:pPr marL="0" indent="0">
              <a:buNone/>
            </a:pPr>
            <a:r>
              <a:rPr lang="en-CA" sz="1600" b="1" dirty="0">
                <a:solidFill>
                  <a:srgbClr val="685BC7"/>
                </a:solidFill>
              </a:rPr>
              <a:t>Applications and Use-Cases</a:t>
            </a:r>
          </a:p>
          <a:p>
            <a:r>
              <a:rPr lang="en-CA" sz="1400" dirty="0"/>
              <a:t>Factory Automation and Industrial IoT</a:t>
            </a:r>
          </a:p>
          <a:p>
            <a:r>
              <a:rPr lang="en-CA" sz="1400" dirty="0"/>
              <a:t>Robotic Control and Coordination</a:t>
            </a:r>
          </a:p>
          <a:p>
            <a:r>
              <a:rPr lang="en-CA" sz="1400" dirty="0"/>
              <a:t>Power Plants – Smart Substations</a:t>
            </a:r>
          </a:p>
          <a:p>
            <a:r>
              <a:rPr lang="en-CA" sz="1400" dirty="0"/>
              <a:t>Telecommunications / Cellular – High Density 5G Networks</a:t>
            </a:r>
          </a:p>
          <a:p>
            <a:r>
              <a:rPr lang="en-CA" sz="1400" dirty="0"/>
              <a:t>Financial – High Precision Trading</a:t>
            </a:r>
          </a:p>
          <a:p>
            <a:r>
              <a:rPr lang="en-CA" sz="1400" dirty="0"/>
              <a:t>Time Sensitive Networking – Multiplexing and Determinism over Ethernet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503EA8F-6D17-F141-828A-C3B652992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7852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FDB241F0-112A-C34B-AC40-D2A030648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StarlingX PTP Architecture and Software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D06F5A2-243C-4D41-B927-7DE47D57C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IEEE 1588 Precision Time Protocol (PTP) on StarlingX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6C1F16E6-F6EC-8A49-8D42-EFBC8A603CD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64287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CEEEEA4A-9817-0C43-931B-58590267921E}"/>
              </a:ext>
            </a:extLst>
          </p:cNvPr>
          <p:cNvGrpSpPr/>
          <p:nvPr/>
        </p:nvGrpSpPr>
        <p:grpSpPr>
          <a:xfrm>
            <a:off x="3638738" y="3776801"/>
            <a:ext cx="5331342" cy="920353"/>
            <a:chOff x="0" y="7054849"/>
            <a:chExt cx="16256000" cy="2454275"/>
          </a:xfrm>
        </p:grpSpPr>
        <p:sp>
          <p:nvSpPr>
            <p:cNvPr id="121" name="Rounded Rectangle 120">
              <a:extLst>
                <a:ext uri="{FF2B5EF4-FFF2-40B4-BE49-F238E27FC236}">
                  <a16:creationId xmlns="" xmlns:a16="http://schemas.microsoft.com/office/drawing/2014/main" id="{8210CC58-E4A3-8D40-9B77-148D91F25D38}"/>
                </a:ext>
              </a:extLst>
            </p:cNvPr>
            <p:cNvSpPr/>
            <p:nvPr/>
          </p:nvSpPr>
          <p:spPr>
            <a:xfrm>
              <a:off x="0" y="7054849"/>
              <a:ext cx="16256000" cy="2454275"/>
            </a:xfrm>
            <a:prstGeom prst="roundRect">
              <a:avLst>
                <a:gd name="adj" fmla="val 10000"/>
              </a:avLst>
            </a:prstGeom>
            <a:solidFill>
              <a:srgbClr val="32A7D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2" name="Rounded Rectangle 4">
              <a:extLst>
                <a:ext uri="{FF2B5EF4-FFF2-40B4-BE49-F238E27FC236}">
                  <a16:creationId xmlns="" xmlns:a16="http://schemas.microsoft.com/office/drawing/2014/main" id="{CEF74D9F-2D2E-134B-AB2B-5A819A53352C}"/>
                </a:ext>
              </a:extLst>
            </p:cNvPr>
            <p:cNvSpPr txBox="1"/>
            <p:nvPr/>
          </p:nvSpPr>
          <p:spPr>
            <a:xfrm>
              <a:off x="0" y="7054849"/>
              <a:ext cx="4876800" cy="24542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684" tIns="138684" rIns="138684" bIns="138684" numCol="1" spcCol="1270" anchor="ctr" anchorCtr="0">
              <a:noAutofit/>
            </a:bodyPr>
            <a:lstStyle/>
            <a:p>
              <a:pPr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solidFill>
                    <a:schemeClr val="bg1"/>
                  </a:solidFill>
                </a:rPr>
                <a:t>Compute</a:t>
              </a:r>
            </a:p>
            <a:p>
              <a:pPr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solidFill>
                    <a:schemeClr val="bg1"/>
                  </a:solidFill>
                </a:rPr>
                <a:t>Hosts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AC04EF1F-29CB-E545-AA45-FC3A09641746}"/>
              </a:ext>
            </a:extLst>
          </p:cNvPr>
          <p:cNvGrpSpPr/>
          <p:nvPr/>
        </p:nvGrpSpPr>
        <p:grpSpPr>
          <a:xfrm>
            <a:off x="3638738" y="2575466"/>
            <a:ext cx="5331342" cy="920353"/>
            <a:chOff x="0" y="4191528"/>
            <a:chExt cx="16256000" cy="2454275"/>
          </a:xfrm>
        </p:grpSpPr>
        <p:sp>
          <p:nvSpPr>
            <p:cNvPr id="119" name="Rounded Rectangle 118">
              <a:extLst>
                <a:ext uri="{FF2B5EF4-FFF2-40B4-BE49-F238E27FC236}">
                  <a16:creationId xmlns="" xmlns:a16="http://schemas.microsoft.com/office/drawing/2014/main" id="{D6F2FC8E-7916-D54E-A278-0DC8264D9B95}"/>
                </a:ext>
              </a:extLst>
            </p:cNvPr>
            <p:cNvSpPr/>
            <p:nvPr/>
          </p:nvSpPr>
          <p:spPr>
            <a:xfrm>
              <a:off x="0" y="4191528"/>
              <a:ext cx="16256000" cy="2454275"/>
            </a:xfrm>
            <a:prstGeom prst="roundRect">
              <a:avLst>
                <a:gd name="adj" fmla="val 10000"/>
              </a:avLst>
            </a:prstGeom>
            <a:solidFill>
              <a:srgbClr val="32A7D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0" name="Rounded Rectangle 6">
              <a:extLst>
                <a:ext uri="{FF2B5EF4-FFF2-40B4-BE49-F238E27FC236}">
                  <a16:creationId xmlns="" xmlns:a16="http://schemas.microsoft.com/office/drawing/2014/main" id="{44CDA8A6-C05C-EA48-883E-0B2E7AF76960}"/>
                </a:ext>
              </a:extLst>
            </p:cNvPr>
            <p:cNvSpPr txBox="1"/>
            <p:nvPr/>
          </p:nvSpPr>
          <p:spPr>
            <a:xfrm>
              <a:off x="0" y="4191528"/>
              <a:ext cx="4876800" cy="24542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684" tIns="138684" rIns="138684" bIns="138684" numCol="1" spcCol="1270" anchor="ctr" anchorCtr="0">
              <a:noAutofit/>
            </a:bodyPr>
            <a:lstStyle/>
            <a:p>
              <a:pPr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solidFill>
                    <a:schemeClr val="bg1"/>
                  </a:solidFill>
                </a:rPr>
                <a:t>Boundary</a:t>
              </a:r>
            </a:p>
            <a:p>
              <a:pPr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solidFill>
                    <a:schemeClr val="bg1"/>
                  </a:solidFill>
                </a:rPr>
                <a:t>Clocks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78E5C6C-1E9C-B241-8259-99B0226CCDA1}"/>
              </a:ext>
            </a:extLst>
          </p:cNvPr>
          <p:cNvGrpSpPr/>
          <p:nvPr/>
        </p:nvGrpSpPr>
        <p:grpSpPr>
          <a:xfrm>
            <a:off x="3638738" y="1342233"/>
            <a:ext cx="5331342" cy="920353"/>
            <a:chOff x="10504966" y="3182467"/>
            <a:chExt cx="13472634" cy="2454275"/>
          </a:xfrm>
        </p:grpSpPr>
        <p:sp>
          <p:nvSpPr>
            <p:cNvPr id="117" name="Rounded Rectangle 116">
              <a:extLst>
                <a:ext uri="{FF2B5EF4-FFF2-40B4-BE49-F238E27FC236}">
                  <a16:creationId xmlns="" xmlns:a16="http://schemas.microsoft.com/office/drawing/2014/main" id="{689A1C62-532D-5C45-AF89-A3D53DFBABDF}"/>
                </a:ext>
              </a:extLst>
            </p:cNvPr>
            <p:cNvSpPr/>
            <p:nvPr/>
          </p:nvSpPr>
          <p:spPr>
            <a:xfrm>
              <a:off x="10504966" y="3182467"/>
              <a:ext cx="13472634" cy="2454275"/>
            </a:xfrm>
            <a:prstGeom prst="roundRect">
              <a:avLst>
                <a:gd name="adj" fmla="val 10000"/>
              </a:avLst>
            </a:prstGeom>
            <a:solidFill>
              <a:srgbClr val="32A7D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8" name="Rounded Rectangle 8">
              <a:extLst>
                <a:ext uri="{FF2B5EF4-FFF2-40B4-BE49-F238E27FC236}">
                  <a16:creationId xmlns="" xmlns:a16="http://schemas.microsoft.com/office/drawing/2014/main" id="{5CD839EA-047C-4F4D-BDFC-E09F727547BB}"/>
                </a:ext>
              </a:extLst>
            </p:cNvPr>
            <p:cNvSpPr txBox="1"/>
            <p:nvPr/>
          </p:nvSpPr>
          <p:spPr>
            <a:xfrm>
              <a:off x="10504966" y="3182467"/>
              <a:ext cx="4041790" cy="24542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684" tIns="138684" rIns="138684" bIns="138684" numCol="1" spcCol="1270" anchor="ctr" anchorCtr="0">
              <a:noAutofit/>
            </a:bodyPr>
            <a:lstStyle/>
            <a:p>
              <a:pPr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solidFill>
                    <a:schemeClr val="bg1"/>
                  </a:solidFill>
                </a:rPr>
                <a:t>Grandmaster</a:t>
              </a:r>
            </a:p>
            <a:p>
              <a:pPr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solidFill>
                    <a:schemeClr val="bg1"/>
                  </a:solidFill>
                </a:rPr>
                <a:t>Clock(s)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="" xmlns:a16="http://schemas.microsoft.com/office/drawing/2014/main" id="{0E3C91F7-F943-104F-89DD-E60EE30EA16E}"/>
              </a:ext>
            </a:extLst>
          </p:cNvPr>
          <p:cNvGrpSpPr/>
          <p:nvPr/>
        </p:nvGrpSpPr>
        <p:grpSpPr>
          <a:xfrm>
            <a:off x="6163262" y="1418929"/>
            <a:ext cx="1150441" cy="766961"/>
            <a:chOff x="16492752" y="3386990"/>
            <a:chExt cx="3067843" cy="2045229"/>
          </a:xfrm>
        </p:grpSpPr>
        <p:grpSp>
          <p:nvGrpSpPr>
            <p:cNvPr id="93" name="Group 92">
              <a:extLst>
                <a:ext uri="{FF2B5EF4-FFF2-40B4-BE49-F238E27FC236}">
                  <a16:creationId xmlns="" xmlns:a16="http://schemas.microsoft.com/office/drawing/2014/main" id="{1D6AA87B-1D52-E34E-9C15-94C5DB565E70}"/>
                </a:ext>
              </a:extLst>
            </p:cNvPr>
            <p:cNvGrpSpPr/>
            <p:nvPr/>
          </p:nvGrpSpPr>
          <p:grpSpPr>
            <a:xfrm>
              <a:off x="16492752" y="3386990"/>
              <a:ext cx="3067843" cy="2045229"/>
              <a:chOff x="9866967" y="1532731"/>
              <a:chExt cx="3067843" cy="2045229"/>
            </a:xfrm>
          </p:grpSpPr>
          <p:sp>
            <p:nvSpPr>
              <p:cNvPr id="115" name="Rounded Rectangle 114">
                <a:extLst>
                  <a:ext uri="{FF2B5EF4-FFF2-40B4-BE49-F238E27FC236}">
                    <a16:creationId xmlns="" xmlns:a16="http://schemas.microsoft.com/office/drawing/2014/main" id="{FAE84EF6-E74A-EE4F-8798-72597D6267AC}"/>
                  </a:ext>
                </a:extLst>
              </p:cNvPr>
              <p:cNvSpPr/>
              <p:nvPr/>
            </p:nvSpPr>
            <p:spPr>
              <a:xfrm>
                <a:off x="9866967" y="1532731"/>
                <a:ext cx="3067843" cy="2045229"/>
              </a:xfrm>
              <a:prstGeom prst="roundRect">
                <a:avLst>
                  <a:gd name="adj" fmla="val 10000"/>
                </a:avLst>
              </a:prstGeom>
              <a:solidFill>
                <a:srgbClr val="EC3C6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6" name="Rounded Rectangle 10">
                <a:extLst>
                  <a:ext uri="{FF2B5EF4-FFF2-40B4-BE49-F238E27FC236}">
                    <a16:creationId xmlns="" xmlns:a16="http://schemas.microsoft.com/office/drawing/2014/main" id="{506D865A-288D-0540-8959-79B55C894F91}"/>
                  </a:ext>
                </a:extLst>
              </p:cNvPr>
              <p:cNvSpPr txBox="1"/>
              <p:nvPr/>
            </p:nvSpPr>
            <p:spPr>
              <a:xfrm>
                <a:off x="9926870" y="1592634"/>
                <a:ext cx="2948037" cy="1925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8578" tIns="48578" rIns="48578" bIns="48578" numCol="1" spcCol="1270" anchor="ctr" anchorCtr="0">
                <a:noAutofit/>
              </a:bodyPr>
              <a:lstStyle/>
              <a:p>
                <a:pPr algn="ctr" defTabSz="5667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75" dirty="0"/>
                  <a:t>Clock Source</a:t>
                </a:r>
              </a:p>
            </p:txBody>
          </p:sp>
        </p:grpSp>
        <p:sp>
          <p:nvSpPr>
            <p:cNvPr id="130" name="TextBox 129">
              <a:extLst>
                <a:ext uri="{FF2B5EF4-FFF2-40B4-BE49-F238E27FC236}">
                  <a16:creationId xmlns="" xmlns:a16="http://schemas.microsoft.com/office/drawing/2014/main" id="{E6FCA444-68D0-7245-B597-234C74069BFC}"/>
                </a:ext>
              </a:extLst>
            </p:cNvPr>
            <p:cNvSpPr txBox="1"/>
            <p:nvPr/>
          </p:nvSpPr>
          <p:spPr>
            <a:xfrm>
              <a:off x="17815611" y="4866339"/>
              <a:ext cx="422125" cy="513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6789" tIns="26789" rIns="26789" bIns="26789" numCol="1" spcCol="38100" rtlCol="0" anchor="ctr">
              <a:spAutoFit/>
            </a:bodyPr>
            <a:lstStyle/>
            <a:p>
              <a:pPr algn="ctr" defTabSz="308074" hangingPunct="0"/>
              <a:r>
                <a:rPr lang="en-US" sz="900" b="1" dirty="0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FE5D214A-B485-D24F-A7F0-0698FC029DE1}"/>
              </a:ext>
            </a:extLst>
          </p:cNvPr>
          <p:cNvGrpSpPr/>
          <p:nvPr/>
        </p:nvGrpSpPr>
        <p:grpSpPr>
          <a:xfrm>
            <a:off x="4704726" y="3853497"/>
            <a:ext cx="1150441" cy="766961"/>
            <a:chOff x="12603321" y="9113631"/>
            <a:chExt cx="3067843" cy="2045229"/>
          </a:xfrm>
        </p:grpSpPr>
        <p:grpSp>
          <p:nvGrpSpPr>
            <p:cNvPr id="98" name="Group 97">
              <a:extLst>
                <a:ext uri="{FF2B5EF4-FFF2-40B4-BE49-F238E27FC236}">
                  <a16:creationId xmlns="" xmlns:a16="http://schemas.microsoft.com/office/drawing/2014/main" id="{3980EAAB-614E-924A-AC76-985A823C60FF}"/>
                </a:ext>
              </a:extLst>
            </p:cNvPr>
            <p:cNvGrpSpPr/>
            <p:nvPr/>
          </p:nvGrpSpPr>
          <p:grpSpPr>
            <a:xfrm>
              <a:off x="12603321" y="9113631"/>
              <a:ext cx="3067843" cy="2045229"/>
              <a:chOff x="4881721" y="7259372"/>
              <a:chExt cx="3067843" cy="2045229"/>
            </a:xfrm>
          </p:grpSpPr>
          <p:sp>
            <p:nvSpPr>
              <p:cNvPr id="111" name="Rounded Rectangle 110">
                <a:extLst>
                  <a:ext uri="{FF2B5EF4-FFF2-40B4-BE49-F238E27FC236}">
                    <a16:creationId xmlns="" xmlns:a16="http://schemas.microsoft.com/office/drawing/2014/main" id="{295FF961-0C3F-8B44-8180-EBB50602B10D}"/>
                  </a:ext>
                </a:extLst>
              </p:cNvPr>
              <p:cNvSpPr/>
              <p:nvPr/>
            </p:nvSpPr>
            <p:spPr>
              <a:xfrm>
                <a:off x="4881721" y="7259372"/>
                <a:ext cx="3067843" cy="2045229"/>
              </a:xfrm>
              <a:prstGeom prst="roundRect">
                <a:avLst>
                  <a:gd name="adj" fmla="val 10000"/>
                </a:avLst>
              </a:prstGeom>
              <a:solidFill>
                <a:srgbClr val="685BC7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2" name="Rounded Rectangle 16">
                <a:extLst>
                  <a:ext uri="{FF2B5EF4-FFF2-40B4-BE49-F238E27FC236}">
                    <a16:creationId xmlns="" xmlns:a16="http://schemas.microsoft.com/office/drawing/2014/main" id="{2DB4DE50-9A62-4345-9CB2-2C01EBADDC64}"/>
                  </a:ext>
                </a:extLst>
              </p:cNvPr>
              <p:cNvSpPr txBox="1"/>
              <p:nvPr/>
            </p:nvSpPr>
            <p:spPr>
              <a:xfrm>
                <a:off x="4941624" y="7319275"/>
                <a:ext cx="2948037" cy="1925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8578" tIns="48578" rIns="48578" bIns="48578" numCol="1" spcCol="1270" anchor="ctr" anchorCtr="0">
                <a:noAutofit/>
              </a:bodyPr>
              <a:lstStyle/>
              <a:p>
                <a:pPr algn="ctr" defTabSz="5667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75" dirty="0"/>
                  <a:t>compute-0</a:t>
                </a:r>
              </a:p>
            </p:txBody>
          </p:sp>
        </p:grpSp>
        <p:sp>
          <p:nvSpPr>
            <p:cNvPr id="131" name="TextBox 130">
              <a:extLst>
                <a:ext uri="{FF2B5EF4-FFF2-40B4-BE49-F238E27FC236}">
                  <a16:creationId xmlns="" xmlns:a16="http://schemas.microsoft.com/office/drawing/2014/main" id="{55F8BD2C-32DA-5C45-B3EF-0D1F27F69D86}"/>
                </a:ext>
              </a:extLst>
            </p:cNvPr>
            <p:cNvSpPr txBox="1"/>
            <p:nvPr/>
          </p:nvSpPr>
          <p:spPr>
            <a:xfrm>
              <a:off x="14012420" y="9271884"/>
              <a:ext cx="345181" cy="513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6789" tIns="26789" rIns="26789" bIns="26789" numCol="1" spcCol="38100" rtlCol="0" anchor="ctr">
              <a:spAutoFit/>
            </a:bodyPr>
            <a:lstStyle/>
            <a:p>
              <a:pPr algn="ctr" defTabSz="308074" hangingPunct="0"/>
              <a:r>
                <a:rPr lang="en-US" sz="900" b="1" dirty="0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4213E1F-30AE-1849-8998-70601DD33C28}"/>
              </a:ext>
            </a:extLst>
          </p:cNvPr>
          <p:cNvGrpSpPr/>
          <p:nvPr/>
        </p:nvGrpSpPr>
        <p:grpSpPr>
          <a:xfrm>
            <a:off x="6200300" y="3853497"/>
            <a:ext cx="1150441" cy="766961"/>
            <a:chOff x="16591518" y="9113631"/>
            <a:chExt cx="3067843" cy="2045229"/>
          </a:xfrm>
        </p:grpSpPr>
        <p:grpSp>
          <p:nvGrpSpPr>
            <p:cNvPr id="100" name="Group 99">
              <a:extLst>
                <a:ext uri="{FF2B5EF4-FFF2-40B4-BE49-F238E27FC236}">
                  <a16:creationId xmlns="" xmlns:a16="http://schemas.microsoft.com/office/drawing/2014/main" id="{C27C6AAC-EFC5-1C4B-A528-BCDD4F89CCE0}"/>
                </a:ext>
              </a:extLst>
            </p:cNvPr>
            <p:cNvGrpSpPr/>
            <p:nvPr/>
          </p:nvGrpSpPr>
          <p:grpSpPr>
            <a:xfrm>
              <a:off x="16591518" y="9113631"/>
              <a:ext cx="3067843" cy="2045229"/>
              <a:chOff x="8869918" y="7259372"/>
              <a:chExt cx="3067843" cy="2045229"/>
            </a:xfrm>
          </p:grpSpPr>
          <p:sp>
            <p:nvSpPr>
              <p:cNvPr id="109" name="Rounded Rectangle 108">
                <a:extLst>
                  <a:ext uri="{FF2B5EF4-FFF2-40B4-BE49-F238E27FC236}">
                    <a16:creationId xmlns="" xmlns:a16="http://schemas.microsoft.com/office/drawing/2014/main" id="{2D60E4B1-6E46-2141-901E-C1E6C613A383}"/>
                  </a:ext>
                </a:extLst>
              </p:cNvPr>
              <p:cNvSpPr/>
              <p:nvPr/>
            </p:nvSpPr>
            <p:spPr>
              <a:xfrm>
                <a:off x="8869918" y="7259372"/>
                <a:ext cx="3067843" cy="2045229"/>
              </a:xfrm>
              <a:prstGeom prst="roundRect">
                <a:avLst>
                  <a:gd name="adj" fmla="val 10000"/>
                </a:avLst>
              </a:prstGeom>
              <a:solidFill>
                <a:srgbClr val="685BC7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0" name="Rounded Rectangle 19">
                <a:extLst>
                  <a:ext uri="{FF2B5EF4-FFF2-40B4-BE49-F238E27FC236}">
                    <a16:creationId xmlns="" xmlns:a16="http://schemas.microsoft.com/office/drawing/2014/main" id="{33ABFB69-0DAA-3145-B347-A42E911B4500}"/>
                  </a:ext>
                </a:extLst>
              </p:cNvPr>
              <p:cNvSpPr txBox="1"/>
              <p:nvPr/>
            </p:nvSpPr>
            <p:spPr>
              <a:xfrm>
                <a:off x="8929821" y="7319275"/>
                <a:ext cx="2948037" cy="1925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8578" tIns="48578" rIns="48578" bIns="48578" numCol="1" spcCol="1270" anchor="ctr" anchorCtr="0">
                <a:noAutofit/>
              </a:bodyPr>
              <a:lstStyle/>
              <a:p>
                <a:pPr algn="ctr" defTabSz="5667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75" dirty="0"/>
                  <a:t>compute-1</a:t>
                </a:r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="" xmlns:a16="http://schemas.microsoft.com/office/drawing/2014/main" id="{D4A19BFD-546B-4147-9048-A80497FC0E48}"/>
                </a:ext>
              </a:extLst>
            </p:cNvPr>
            <p:cNvSpPr txBox="1"/>
            <p:nvPr/>
          </p:nvSpPr>
          <p:spPr>
            <a:xfrm>
              <a:off x="17952846" y="9271882"/>
              <a:ext cx="345181" cy="513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6789" tIns="26789" rIns="26789" bIns="26789" numCol="1" spcCol="38100" rtlCol="0" anchor="ctr">
              <a:spAutoFit/>
            </a:bodyPr>
            <a:lstStyle/>
            <a:p>
              <a:pPr algn="ctr" defTabSz="308074" hangingPunct="0"/>
              <a:r>
                <a:rPr lang="en-US" sz="900" b="1" dirty="0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44F8EDF-65FE-1F44-83EC-EC834AE1E729}"/>
              </a:ext>
            </a:extLst>
          </p:cNvPr>
          <p:cNvGrpSpPr/>
          <p:nvPr/>
        </p:nvGrpSpPr>
        <p:grpSpPr>
          <a:xfrm>
            <a:off x="7695873" y="3853497"/>
            <a:ext cx="1150441" cy="766961"/>
            <a:chOff x="20579715" y="9113631"/>
            <a:chExt cx="3067843" cy="2045229"/>
          </a:xfrm>
        </p:grpSpPr>
        <p:grpSp>
          <p:nvGrpSpPr>
            <p:cNvPr id="104" name="Group 103">
              <a:extLst>
                <a:ext uri="{FF2B5EF4-FFF2-40B4-BE49-F238E27FC236}">
                  <a16:creationId xmlns="" xmlns:a16="http://schemas.microsoft.com/office/drawing/2014/main" id="{50CE81E0-66A2-7E4A-9482-F522234F022B}"/>
                </a:ext>
              </a:extLst>
            </p:cNvPr>
            <p:cNvGrpSpPr/>
            <p:nvPr/>
          </p:nvGrpSpPr>
          <p:grpSpPr>
            <a:xfrm>
              <a:off x="20579715" y="9113631"/>
              <a:ext cx="3067843" cy="2045229"/>
              <a:chOff x="12858115" y="7259372"/>
              <a:chExt cx="3067843" cy="2045229"/>
            </a:xfrm>
          </p:grpSpPr>
          <p:sp>
            <p:nvSpPr>
              <p:cNvPr id="105" name="Rounded Rectangle 104">
                <a:extLst>
                  <a:ext uri="{FF2B5EF4-FFF2-40B4-BE49-F238E27FC236}">
                    <a16:creationId xmlns="" xmlns:a16="http://schemas.microsoft.com/office/drawing/2014/main" id="{45D126F6-2C39-1843-9558-A64825B8525E}"/>
                  </a:ext>
                </a:extLst>
              </p:cNvPr>
              <p:cNvSpPr/>
              <p:nvPr/>
            </p:nvSpPr>
            <p:spPr>
              <a:xfrm>
                <a:off x="12858115" y="7259372"/>
                <a:ext cx="3067843" cy="2045229"/>
              </a:xfrm>
              <a:prstGeom prst="roundRect">
                <a:avLst>
                  <a:gd name="adj" fmla="val 10000"/>
                </a:avLst>
              </a:prstGeom>
              <a:solidFill>
                <a:srgbClr val="685BC7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6" name="Rounded Rectangle 24">
                <a:extLst>
                  <a:ext uri="{FF2B5EF4-FFF2-40B4-BE49-F238E27FC236}">
                    <a16:creationId xmlns="" xmlns:a16="http://schemas.microsoft.com/office/drawing/2014/main" id="{1DFB5A26-269D-E945-81C1-45EDFF5F15D5}"/>
                  </a:ext>
                </a:extLst>
              </p:cNvPr>
              <p:cNvSpPr txBox="1"/>
              <p:nvPr/>
            </p:nvSpPr>
            <p:spPr>
              <a:xfrm>
                <a:off x="12918018" y="7319275"/>
                <a:ext cx="2948037" cy="1925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8578" tIns="48578" rIns="48578" bIns="48578" numCol="1" spcCol="1270" anchor="ctr" anchorCtr="0">
                <a:noAutofit/>
              </a:bodyPr>
              <a:lstStyle/>
              <a:p>
                <a:pPr algn="ctr" defTabSz="5667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75" dirty="0"/>
                  <a:t>compute-2</a:t>
                </a:r>
              </a:p>
            </p:txBody>
          </p:sp>
        </p:grpSp>
        <p:sp>
          <p:nvSpPr>
            <p:cNvPr id="133" name="TextBox 132">
              <a:extLst>
                <a:ext uri="{FF2B5EF4-FFF2-40B4-BE49-F238E27FC236}">
                  <a16:creationId xmlns="" xmlns:a16="http://schemas.microsoft.com/office/drawing/2014/main" id="{48005220-ABC1-CF49-B052-3DD0C0CD58B2}"/>
                </a:ext>
              </a:extLst>
            </p:cNvPr>
            <p:cNvSpPr txBox="1"/>
            <p:nvPr/>
          </p:nvSpPr>
          <p:spPr>
            <a:xfrm>
              <a:off x="21941046" y="9173532"/>
              <a:ext cx="345181" cy="513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6789" tIns="26789" rIns="26789" bIns="26789" numCol="1" spcCol="38100" rtlCol="0" anchor="ctr">
              <a:spAutoFit/>
            </a:bodyPr>
            <a:lstStyle/>
            <a:p>
              <a:pPr algn="ctr" defTabSz="308074" hangingPunct="0"/>
              <a:r>
                <a:rPr lang="en-US" sz="900" b="1" dirty="0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</a:t>
              </a:r>
            </a:p>
          </p:txBody>
        </p:sp>
      </p:grpSp>
      <p:sp>
        <p:nvSpPr>
          <p:cNvPr id="134" name="Rectangle 133">
            <a:extLst>
              <a:ext uri="{FF2B5EF4-FFF2-40B4-BE49-F238E27FC236}">
                <a16:creationId xmlns="" xmlns:a16="http://schemas.microsoft.com/office/drawing/2014/main" id="{A43F63D1-3833-5440-A337-3B41ABF4FBAD}"/>
              </a:ext>
            </a:extLst>
          </p:cNvPr>
          <p:cNvSpPr/>
          <p:nvPr/>
        </p:nvSpPr>
        <p:spPr>
          <a:xfrm>
            <a:off x="8276036" y="1515236"/>
            <a:ext cx="5565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1000" dirty="0">
                <a:solidFill>
                  <a:schemeClr val="bg1"/>
                </a:solidFill>
                <a:latin typeface="jaf-bernino-sans"/>
              </a:rPr>
              <a:t>Master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="" xmlns:a16="http://schemas.microsoft.com/office/drawing/2014/main" id="{47E1B04B-7693-E042-AE5A-627866867595}"/>
              </a:ext>
            </a:extLst>
          </p:cNvPr>
          <p:cNvSpPr>
            <a:spLocks noChangeAspect="1"/>
          </p:cNvSpPr>
          <p:nvPr/>
        </p:nvSpPr>
        <p:spPr>
          <a:xfrm>
            <a:off x="7985003" y="1491041"/>
            <a:ext cx="270000" cy="270000"/>
          </a:xfrm>
          <a:prstGeom prst="ellipse">
            <a:avLst/>
          </a:prstGeom>
          <a:solidFill>
            <a:srgbClr val="33037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noAutofit/>
          </a:bodyPr>
          <a:lstStyle/>
          <a:p>
            <a:pPr algn="ctr" defTabSz="308074" hangingPunct="0"/>
            <a:r>
              <a:rPr lang="en-US" sz="900" dirty="0">
                <a:solidFill>
                  <a:srgbClr val="FFFFFF"/>
                </a:solidFill>
                <a:sym typeface="Helvetica Neue Medium"/>
              </a:rPr>
              <a:t>M</a:t>
            </a:r>
            <a:endParaRPr lang="en-US" sz="750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="" xmlns:a16="http://schemas.microsoft.com/office/drawing/2014/main" id="{FE99D6BC-3D65-EA44-A54A-21A0BB65D07A}"/>
              </a:ext>
            </a:extLst>
          </p:cNvPr>
          <p:cNvSpPr/>
          <p:nvPr/>
        </p:nvSpPr>
        <p:spPr>
          <a:xfrm>
            <a:off x="8287322" y="1836448"/>
            <a:ext cx="4555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1000" dirty="0">
                <a:solidFill>
                  <a:schemeClr val="bg1"/>
                </a:solidFill>
                <a:latin typeface="jaf-bernino-sans"/>
              </a:rPr>
              <a:t>Slave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="" xmlns:a16="http://schemas.microsoft.com/office/drawing/2014/main" id="{309F757D-A5F6-F449-B741-87186E2AA6F1}"/>
              </a:ext>
            </a:extLst>
          </p:cNvPr>
          <p:cNvSpPr>
            <a:spLocks noChangeAspect="1"/>
          </p:cNvSpPr>
          <p:nvPr/>
        </p:nvSpPr>
        <p:spPr>
          <a:xfrm>
            <a:off x="7982670" y="1811093"/>
            <a:ext cx="270000" cy="270000"/>
          </a:xfrm>
          <a:prstGeom prst="ellipse">
            <a:avLst/>
          </a:prstGeom>
          <a:solidFill>
            <a:srgbClr val="33037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noAutofit/>
          </a:bodyPr>
          <a:lstStyle/>
          <a:p>
            <a:pPr algn="ctr" defTabSz="308074" hangingPunct="0"/>
            <a:r>
              <a:rPr lang="en-US" sz="900" dirty="0">
                <a:solidFill>
                  <a:srgbClr val="FFFFFF"/>
                </a:solidFill>
                <a:sym typeface="Helvetica Neue Medium"/>
              </a:rPr>
              <a:t>S</a:t>
            </a:r>
            <a:endParaRPr lang="en-US" sz="750" dirty="0">
              <a:solidFill>
                <a:srgbClr val="FFFFFF"/>
              </a:solidFill>
              <a:sym typeface="Helvetica Neue Medium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="" xmlns:a16="http://schemas.microsoft.com/office/drawing/2014/main" id="{5024F1D7-42A2-BF4E-92D3-5B361FCEE0D1}"/>
              </a:ext>
            </a:extLst>
          </p:cNvPr>
          <p:cNvGrpSpPr/>
          <p:nvPr/>
        </p:nvGrpSpPr>
        <p:grpSpPr>
          <a:xfrm>
            <a:off x="5428589" y="2652162"/>
            <a:ext cx="1150441" cy="766961"/>
            <a:chOff x="14533624" y="6250310"/>
            <a:chExt cx="3067843" cy="2045229"/>
          </a:xfrm>
        </p:grpSpPr>
        <p:grpSp>
          <p:nvGrpSpPr>
            <p:cNvPr id="96" name="Group 95">
              <a:extLst>
                <a:ext uri="{FF2B5EF4-FFF2-40B4-BE49-F238E27FC236}">
                  <a16:creationId xmlns="" xmlns:a16="http://schemas.microsoft.com/office/drawing/2014/main" id="{493A9A6A-FB80-6147-AF89-084EFF009156}"/>
                </a:ext>
              </a:extLst>
            </p:cNvPr>
            <p:cNvGrpSpPr/>
            <p:nvPr/>
          </p:nvGrpSpPr>
          <p:grpSpPr>
            <a:xfrm>
              <a:off x="14533624" y="6250310"/>
              <a:ext cx="3067843" cy="2045229"/>
              <a:chOff x="6875819" y="4396051"/>
              <a:chExt cx="3067843" cy="2045229"/>
            </a:xfrm>
          </p:grpSpPr>
          <p:sp>
            <p:nvSpPr>
              <p:cNvPr id="113" name="Rounded Rectangle 112">
                <a:extLst>
                  <a:ext uri="{FF2B5EF4-FFF2-40B4-BE49-F238E27FC236}">
                    <a16:creationId xmlns="" xmlns:a16="http://schemas.microsoft.com/office/drawing/2014/main" id="{3C707DBA-3165-1645-8D9C-A26DFCCC992D}"/>
                  </a:ext>
                </a:extLst>
              </p:cNvPr>
              <p:cNvSpPr/>
              <p:nvPr/>
            </p:nvSpPr>
            <p:spPr>
              <a:xfrm>
                <a:off x="6875819" y="4396051"/>
                <a:ext cx="3067843" cy="2045229"/>
              </a:xfrm>
              <a:prstGeom prst="roundRect">
                <a:avLst>
                  <a:gd name="adj" fmla="val 10000"/>
                </a:avLst>
              </a:prstGeom>
              <a:solidFill>
                <a:srgbClr val="33037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4" name="Rounded Rectangle 13">
                <a:extLst>
                  <a:ext uri="{FF2B5EF4-FFF2-40B4-BE49-F238E27FC236}">
                    <a16:creationId xmlns="" xmlns:a16="http://schemas.microsoft.com/office/drawing/2014/main" id="{BADEC318-EB3D-AE46-A5C5-5B0CFD1ED80B}"/>
                  </a:ext>
                </a:extLst>
              </p:cNvPr>
              <p:cNvSpPr txBox="1"/>
              <p:nvPr/>
            </p:nvSpPr>
            <p:spPr>
              <a:xfrm>
                <a:off x="6935722" y="4455954"/>
                <a:ext cx="2948037" cy="1925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8578" tIns="48578" rIns="48578" bIns="48578" numCol="1" spcCol="1270" anchor="ctr" anchorCtr="0">
                <a:noAutofit/>
              </a:bodyPr>
              <a:lstStyle/>
              <a:p>
                <a:pPr algn="ctr" defTabSz="5667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75" dirty="0"/>
                  <a:t>controller-0</a:t>
                </a:r>
              </a:p>
            </p:txBody>
          </p:sp>
        </p:grpSp>
        <p:sp>
          <p:nvSpPr>
            <p:cNvPr id="128" name="TextBox 127">
              <a:extLst>
                <a:ext uri="{FF2B5EF4-FFF2-40B4-BE49-F238E27FC236}">
                  <a16:creationId xmlns="" xmlns:a16="http://schemas.microsoft.com/office/drawing/2014/main" id="{FD0EB143-8FD3-1046-8154-5703917418F6}"/>
                </a:ext>
              </a:extLst>
            </p:cNvPr>
            <p:cNvSpPr txBox="1"/>
            <p:nvPr/>
          </p:nvSpPr>
          <p:spPr>
            <a:xfrm>
              <a:off x="15856483" y="7751987"/>
              <a:ext cx="422125" cy="513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6789" tIns="26789" rIns="26789" bIns="26789" numCol="1" spcCol="38100" rtlCol="0" anchor="ctr">
              <a:spAutoFit/>
            </a:bodyPr>
            <a:lstStyle/>
            <a:p>
              <a:pPr algn="ctr" defTabSz="308074" hangingPunct="0"/>
              <a:r>
                <a:rPr lang="en-US" sz="900" b="1" dirty="0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="" xmlns:a16="http://schemas.microsoft.com/office/drawing/2014/main" id="{F5B36376-90D4-8445-B0D8-35FFE66DBF00}"/>
                </a:ext>
              </a:extLst>
            </p:cNvPr>
            <p:cNvSpPr txBox="1"/>
            <p:nvPr/>
          </p:nvSpPr>
          <p:spPr>
            <a:xfrm>
              <a:off x="15934229" y="6370115"/>
              <a:ext cx="345181" cy="513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6789" tIns="26789" rIns="26789" bIns="26789" numCol="1" spcCol="38100" rtlCol="0" anchor="ctr">
              <a:spAutoFit/>
            </a:bodyPr>
            <a:lstStyle/>
            <a:p>
              <a:pPr algn="ctr" defTabSz="308074" hangingPunct="0"/>
              <a:r>
                <a:rPr lang="en-US" sz="900" b="1" dirty="0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="" xmlns:a16="http://schemas.microsoft.com/office/drawing/2014/main" id="{3FE1F481-E0A4-2A4E-8086-873A5D691494}"/>
              </a:ext>
            </a:extLst>
          </p:cNvPr>
          <p:cNvGrpSpPr/>
          <p:nvPr/>
        </p:nvGrpSpPr>
        <p:grpSpPr>
          <a:xfrm>
            <a:off x="6962227" y="2652162"/>
            <a:ext cx="1150441" cy="766961"/>
            <a:chOff x="18623325" y="6250309"/>
            <a:chExt cx="3067843" cy="2045229"/>
          </a:xfrm>
        </p:grpSpPr>
        <p:grpSp>
          <p:nvGrpSpPr>
            <p:cNvPr id="102" name="Group 101">
              <a:extLst>
                <a:ext uri="{FF2B5EF4-FFF2-40B4-BE49-F238E27FC236}">
                  <a16:creationId xmlns="" xmlns:a16="http://schemas.microsoft.com/office/drawing/2014/main" id="{CE6A3710-FE8A-C948-8169-D444FF9DD971}"/>
                </a:ext>
              </a:extLst>
            </p:cNvPr>
            <p:cNvGrpSpPr/>
            <p:nvPr/>
          </p:nvGrpSpPr>
          <p:grpSpPr>
            <a:xfrm>
              <a:off x="18623325" y="6250309"/>
              <a:ext cx="3067843" cy="2045229"/>
              <a:chOff x="12858115" y="4396051"/>
              <a:chExt cx="3067843" cy="2045229"/>
            </a:xfrm>
          </p:grpSpPr>
          <p:sp>
            <p:nvSpPr>
              <p:cNvPr id="107" name="Rounded Rectangle 106">
                <a:extLst>
                  <a:ext uri="{FF2B5EF4-FFF2-40B4-BE49-F238E27FC236}">
                    <a16:creationId xmlns="" xmlns:a16="http://schemas.microsoft.com/office/drawing/2014/main" id="{F570C14A-ED64-5949-A8D0-7A5CC0542C7A}"/>
                  </a:ext>
                </a:extLst>
              </p:cNvPr>
              <p:cNvSpPr/>
              <p:nvPr/>
            </p:nvSpPr>
            <p:spPr>
              <a:xfrm>
                <a:off x="12858115" y="4396051"/>
                <a:ext cx="3067843" cy="2045229"/>
              </a:xfrm>
              <a:prstGeom prst="roundRect">
                <a:avLst>
                  <a:gd name="adj" fmla="val 10000"/>
                </a:avLst>
              </a:prstGeom>
              <a:solidFill>
                <a:srgbClr val="33037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8" name="Rounded Rectangle 22">
                <a:extLst>
                  <a:ext uri="{FF2B5EF4-FFF2-40B4-BE49-F238E27FC236}">
                    <a16:creationId xmlns="" xmlns:a16="http://schemas.microsoft.com/office/drawing/2014/main" id="{187986C7-A6D6-014A-8242-7FE516CD2F2A}"/>
                  </a:ext>
                </a:extLst>
              </p:cNvPr>
              <p:cNvSpPr txBox="1"/>
              <p:nvPr/>
            </p:nvSpPr>
            <p:spPr>
              <a:xfrm>
                <a:off x="12918018" y="4455954"/>
                <a:ext cx="2948037" cy="1925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8578" tIns="48578" rIns="48578" bIns="48578" numCol="1" spcCol="1270" anchor="ctr" anchorCtr="0">
                <a:noAutofit/>
              </a:bodyPr>
              <a:lstStyle/>
              <a:p>
                <a:pPr algn="ctr" defTabSz="5667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75" dirty="0"/>
                  <a:t>controller-1</a:t>
                </a:r>
              </a:p>
            </p:txBody>
          </p:sp>
        </p:grpSp>
        <p:sp>
          <p:nvSpPr>
            <p:cNvPr id="129" name="TextBox 128">
              <a:extLst>
                <a:ext uri="{FF2B5EF4-FFF2-40B4-BE49-F238E27FC236}">
                  <a16:creationId xmlns="" xmlns:a16="http://schemas.microsoft.com/office/drawing/2014/main" id="{3C3C2A11-CDDF-B74E-97D7-E7A10E043DDC}"/>
                </a:ext>
              </a:extLst>
            </p:cNvPr>
            <p:cNvSpPr txBox="1"/>
            <p:nvPr/>
          </p:nvSpPr>
          <p:spPr>
            <a:xfrm>
              <a:off x="19946184" y="7702511"/>
              <a:ext cx="422125" cy="513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6789" tIns="26789" rIns="26789" bIns="26789" numCol="1" spcCol="38100" rtlCol="0" anchor="ctr">
              <a:spAutoFit/>
            </a:bodyPr>
            <a:lstStyle/>
            <a:p>
              <a:pPr algn="ctr" defTabSz="308074" hangingPunct="0"/>
              <a:r>
                <a:rPr lang="en-US" sz="900" b="1" dirty="0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="" xmlns:a16="http://schemas.microsoft.com/office/drawing/2014/main" id="{CA79DFCB-A70F-8F46-A33D-B504212E0FAE}"/>
                </a:ext>
              </a:extLst>
            </p:cNvPr>
            <p:cNvSpPr txBox="1"/>
            <p:nvPr/>
          </p:nvSpPr>
          <p:spPr>
            <a:xfrm>
              <a:off x="19945381" y="6370117"/>
              <a:ext cx="345181" cy="513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6789" tIns="26789" rIns="26789" bIns="26789" numCol="1" spcCol="38100" rtlCol="0" anchor="ctr">
              <a:spAutoFit/>
            </a:bodyPr>
            <a:lstStyle/>
            <a:p>
              <a:pPr algn="ctr" defTabSz="308074" hangingPunct="0"/>
              <a:r>
                <a:rPr lang="en-US" sz="900" b="1" dirty="0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</a:t>
              </a:r>
            </a:p>
          </p:txBody>
        </p:sp>
      </p:grpSp>
      <p:cxnSp>
        <p:nvCxnSpPr>
          <p:cNvPr id="138" name="Elbow Connector 32">
            <a:extLst>
              <a:ext uri="{FF2B5EF4-FFF2-40B4-BE49-F238E27FC236}">
                <a16:creationId xmlns="" xmlns:a16="http://schemas.microsoft.com/office/drawing/2014/main" id="{D6886D1D-EADC-C74F-95F7-DA96395BF0DF}"/>
              </a:ext>
            </a:extLst>
          </p:cNvPr>
          <p:cNvCxnSpPr>
            <a:cxnSpLocks/>
            <a:stCxn id="113" idx="0"/>
            <a:endCxn id="115" idx="2"/>
          </p:cNvCxnSpPr>
          <p:nvPr/>
        </p:nvCxnSpPr>
        <p:spPr>
          <a:xfrm rot="5400000" flipH="1" flipV="1">
            <a:off x="6138011" y="2051690"/>
            <a:ext cx="466272" cy="734673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oval" w="lg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9" name="Elbow Connector 32">
            <a:extLst>
              <a:ext uri="{FF2B5EF4-FFF2-40B4-BE49-F238E27FC236}">
                <a16:creationId xmlns="" xmlns:a16="http://schemas.microsoft.com/office/drawing/2014/main" id="{A9728976-55DB-F248-9C94-2930F7324937}"/>
              </a:ext>
            </a:extLst>
          </p:cNvPr>
          <p:cNvCxnSpPr>
            <a:cxnSpLocks/>
            <a:stCxn id="107" idx="0"/>
            <a:endCxn id="115" idx="2"/>
          </p:cNvCxnSpPr>
          <p:nvPr/>
        </p:nvCxnSpPr>
        <p:spPr>
          <a:xfrm rot="16200000" flipV="1">
            <a:off x="6904830" y="2019543"/>
            <a:ext cx="466271" cy="798965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oval" w="lg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0" name="Elbow Connector 32">
            <a:extLst>
              <a:ext uri="{FF2B5EF4-FFF2-40B4-BE49-F238E27FC236}">
                <a16:creationId xmlns="" xmlns:a16="http://schemas.microsoft.com/office/drawing/2014/main" id="{57CF074B-6020-1B43-A4DE-493EE41CB711}"/>
              </a:ext>
            </a:extLst>
          </p:cNvPr>
          <p:cNvCxnSpPr>
            <a:cxnSpLocks/>
            <a:stCxn id="111" idx="0"/>
            <a:endCxn id="113" idx="2"/>
          </p:cNvCxnSpPr>
          <p:nvPr/>
        </p:nvCxnSpPr>
        <p:spPr>
          <a:xfrm rot="5400000" flipH="1" flipV="1">
            <a:off x="5424690" y="3274378"/>
            <a:ext cx="434375" cy="723864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oval" w="lg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1" name="Elbow Connector 32">
            <a:extLst>
              <a:ext uri="{FF2B5EF4-FFF2-40B4-BE49-F238E27FC236}">
                <a16:creationId xmlns="" xmlns:a16="http://schemas.microsoft.com/office/drawing/2014/main" id="{8B7670D9-03A5-594A-A63D-FCC7797186B9}"/>
              </a:ext>
            </a:extLst>
          </p:cNvPr>
          <p:cNvCxnSpPr>
            <a:cxnSpLocks/>
            <a:stCxn id="109" idx="0"/>
            <a:endCxn id="113" idx="2"/>
          </p:cNvCxnSpPr>
          <p:nvPr/>
        </p:nvCxnSpPr>
        <p:spPr>
          <a:xfrm rot="16200000" flipV="1">
            <a:off x="6172477" y="3250455"/>
            <a:ext cx="434375" cy="771710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oval" w="lg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Elbow Connector 32">
            <a:extLst>
              <a:ext uri="{FF2B5EF4-FFF2-40B4-BE49-F238E27FC236}">
                <a16:creationId xmlns="" xmlns:a16="http://schemas.microsoft.com/office/drawing/2014/main" id="{90815E97-9708-9C4F-9529-CE9CC6EBB3BE}"/>
              </a:ext>
            </a:extLst>
          </p:cNvPr>
          <p:cNvCxnSpPr>
            <a:cxnSpLocks/>
            <a:stCxn id="107" idx="2"/>
            <a:endCxn id="105" idx="0"/>
          </p:cNvCxnSpPr>
          <p:nvPr/>
        </p:nvCxnSpPr>
        <p:spPr>
          <a:xfrm rot="16200000" flipH="1">
            <a:off x="7687084" y="3269487"/>
            <a:ext cx="434375" cy="733646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oval" w="lg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3" name="Elbow Connector 32">
            <a:extLst>
              <a:ext uri="{FF2B5EF4-FFF2-40B4-BE49-F238E27FC236}">
                <a16:creationId xmlns="" xmlns:a16="http://schemas.microsoft.com/office/drawing/2014/main" id="{E69EF3BB-B166-F34A-8305-668775CEC3E6}"/>
              </a:ext>
            </a:extLst>
          </p:cNvPr>
          <p:cNvCxnSpPr>
            <a:cxnSpLocks/>
            <a:stCxn id="109" idx="0"/>
            <a:endCxn id="107" idx="2"/>
          </p:cNvCxnSpPr>
          <p:nvPr/>
        </p:nvCxnSpPr>
        <p:spPr>
          <a:xfrm rot="5400000" flipH="1" flipV="1">
            <a:off x="6939297" y="3255346"/>
            <a:ext cx="434375" cy="761928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oval" w="lg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125F0ACB-6062-F648-A79C-780D4D2C1CCF}"/>
              </a:ext>
            </a:extLst>
          </p:cNvPr>
          <p:cNvSpPr txBox="1"/>
          <p:nvPr/>
        </p:nvSpPr>
        <p:spPr>
          <a:xfrm>
            <a:off x="3617218" y="2318905"/>
            <a:ext cx="802704" cy="207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defTabSz="308074" hangingPunct="0"/>
            <a:r>
              <a:rPr lang="en-US" sz="1000" dirty="0"/>
              <a:t>OAM Network</a:t>
            </a:r>
            <a:endParaRPr lang="en-US" sz="32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="" xmlns:a16="http://schemas.microsoft.com/office/drawing/2014/main" id="{736764D5-28BC-7548-A4C1-B91037EAD7FD}"/>
              </a:ext>
            </a:extLst>
          </p:cNvPr>
          <p:cNvSpPr txBox="1"/>
          <p:nvPr/>
        </p:nvSpPr>
        <p:spPr>
          <a:xfrm>
            <a:off x="3616274" y="3530961"/>
            <a:ext cx="1235515" cy="207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defTabSz="308074" hangingPunct="0"/>
            <a:r>
              <a:rPr lang="en-US" sz="1000" dirty="0"/>
              <a:t>Management Network</a:t>
            </a:r>
            <a:endParaRPr lang="en-US" sz="32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0A083CA-E0D8-FA4D-B643-B92AC21B8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359020"/>
            <a:ext cx="2949178" cy="3338134"/>
          </a:xfrm>
        </p:spPr>
        <p:txBody>
          <a:bodyPr>
            <a:normAutofit fontScale="92500"/>
          </a:bodyPr>
          <a:lstStyle/>
          <a:p>
            <a:r>
              <a:rPr lang="en-US" sz="1700" dirty="0">
                <a:solidFill>
                  <a:srgbClr val="685BC7"/>
                </a:solidFill>
              </a:rPr>
              <a:t>Grandmaster</a:t>
            </a:r>
            <a:r>
              <a:rPr lang="en-US" sz="1400" dirty="0">
                <a:solidFill>
                  <a:srgbClr val="685BC7"/>
                </a:solidFill>
              </a:rPr>
              <a:t> </a:t>
            </a:r>
            <a:r>
              <a:rPr lang="en-US" sz="1700" dirty="0">
                <a:solidFill>
                  <a:srgbClr val="685BC7"/>
                </a:solidFill>
              </a:rPr>
              <a:t>Clocks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External high precision time source </a:t>
            </a:r>
            <a:r>
              <a:rPr lang="en-US" dirty="0"/>
              <a:t>for the PTP network, usually based on GNSS/GPS</a:t>
            </a:r>
          </a:p>
          <a:p>
            <a:r>
              <a:rPr lang="en-US" sz="1700" dirty="0">
                <a:solidFill>
                  <a:srgbClr val="685BC7"/>
                </a:solidFill>
              </a:rPr>
              <a:t>Boundary Clocks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StarlingX Controller Nodes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Synchronize their clocks to a Grandmaster Clock via OAM Network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Serve as a time source to all other nodes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May become Grandmaster Clock if external Grandmaster Clock is not configured or </a:t>
            </a:r>
            <a:r>
              <a:rPr lang="en-US" dirty="0"/>
              <a:t>lost</a:t>
            </a:r>
            <a:endParaRPr lang="en-US" sz="1200" dirty="0"/>
          </a:p>
          <a:p>
            <a:r>
              <a:rPr lang="en-US" sz="1700" dirty="0">
                <a:solidFill>
                  <a:srgbClr val="685BC7"/>
                </a:solidFill>
              </a:rPr>
              <a:t>Slave Clocks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StarlingX Compute/Storage Nodes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Synchronize their clocks to StarlingX Controller Nodes via Management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1BA3E4B-1E85-554C-AC94-A207C66F6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14</a:t>
            </a:fld>
            <a:endParaRPr lang="en-CA" dirty="0"/>
          </a:p>
        </p:txBody>
      </p:sp>
      <p:pic>
        <p:nvPicPr>
          <p:cNvPr id="172" name="Graphic 171" descr="Satellite">
            <a:extLst>
              <a:ext uri="{FF2B5EF4-FFF2-40B4-BE49-F238E27FC236}">
                <a16:creationId xmlns="" xmlns:a16="http://schemas.microsoft.com/office/drawing/2014/main" id="{6C9CA5DA-A894-E047-BE40-A0F9995D92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59581" y="1359020"/>
            <a:ext cx="342900" cy="342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Title 1">
            <a:extLst>
              <a:ext uri="{FF2B5EF4-FFF2-40B4-BE49-F238E27FC236}">
                <a16:creationId xmlns="" xmlns:a16="http://schemas.microsoft.com/office/drawing/2014/main" id="{40A90A6D-1908-4E42-9495-469463B26949}"/>
              </a:ext>
            </a:extLst>
          </p:cNvPr>
          <p:cNvSpPr txBox="1">
            <a:spLocks/>
          </p:cNvSpPr>
          <p:nvPr/>
        </p:nvSpPr>
        <p:spPr>
          <a:xfrm>
            <a:off x="629841" y="273600"/>
            <a:ext cx="7886700" cy="99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2400" b="1" i="0" u="none" strike="noStrike" kern="1200" cap="none" spc="0" normalizeH="0" baseline="0">
                <a:ln>
                  <a:noFill/>
                </a:ln>
                <a:solidFill>
                  <a:srgbClr val="685BC7"/>
                </a:solidFill>
                <a:effectLst/>
                <a:uFillTx/>
                <a:latin typeface="Arial"/>
                <a:ea typeface="+mj-ea"/>
                <a:cs typeface="Arial"/>
                <a:sym typeface="Arial"/>
              </a:defRPr>
            </a:lvl1pPr>
          </a:lstStyle>
          <a:p>
            <a:r>
              <a:rPr lang="en-CA" sz="3200" dirty="0"/>
              <a:t>PTP Deployment Architecture</a:t>
            </a:r>
          </a:p>
        </p:txBody>
      </p:sp>
    </p:spTree>
    <p:extLst>
      <p:ext uri="{BB962C8B-B14F-4D97-AF65-F5344CB8AC3E}">
        <p14:creationId xmlns:p14="http://schemas.microsoft.com/office/powerpoint/2010/main" val="300971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orem ipsum dolor sit amet, consectetur adipiscing elit. Fusce lobortis lectus eget metus pellentesque ultricies. Nam laoreet euismod augue ac vehicula. Sed a metus id ligula varius malesuada."/>
          <p:cNvSpPr txBox="1"/>
          <p:nvPr/>
        </p:nvSpPr>
        <p:spPr>
          <a:xfrm>
            <a:off x="283136" y="1158335"/>
            <a:ext cx="8577728" cy="238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>
            <a:spAutoFit/>
          </a:bodyPr>
          <a:lstStyle>
            <a:lvl1pPr algn="l" defTabSz="457200">
              <a:lnSpc>
                <a:spcPts val="5700"/>
              </a:lnSpc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endParaRPr sz="120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A90A6D-1908-4E42-9495-469463B26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PTP Implementation in StarlingX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890F08-CB07-DB45-B951-69C809D19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4900" dirty="0"/>
              <a:t>LinuxPTP is an implementation of the Precision Time Protocol (PTP) according to IEEE standard 1588 for Linux.</a:t>
            </a:r>
          </a:p>
          <a:p>
            <a:pPr marL="0" indent="0">
              <a:buNone/>
            </a:pPr>
            <a:endParaRPr lang="en-US" sz="1600" dirty="0">
              <a:solidFill>
                <a:srgbClr val="685BC7"/>
              </a:solidFill>
            </a:endParaRPr>
          </a:p>
          <a:p>
            <a:pPr marL="0" indent="0">
              <a:buNone/>
            </a:pPr>
            <a:r>
              <a:rPr lang="en-CA" sz="4800" b="1" dirty="0">
                <a:solidFill>
                  <a:srgbClr val="685BC7"/>
                </a:solidFill>
              </a:rPr>
              <a:t>http://</a:t>
            </a:r>
            <a:r>
              <a:rPr lang="en-CA" sz="4800" b="1" dirty="0" err="1">
                <a:solidFill>
                  <a:srgbClr val="685BC7"/>
                </a:solidFill>
              </a:rPr>
              <a:t>linuxptp.sourceforge.net</a:t>
            </a:r>
            <a:endParaRPr lang="en-US" sz="4800" b="1" dirty="0">
              <a:solidFill>
                <a:srgbClr val="685BC7"/>
              </a:solidFill>
            </a:endParaRPr>
          </a:p>
          <a:p>
            <a:pPr marL="145851" indent="-145851"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4000" dirty="0"/>
              <a:t>StarlingX leverages </a:t>
            </a:r>
            <a:r>
              <a:rPr lang="en-US" sz="4000" dirty="0"/>
              <a:t>LinuxPTP project to support the time synchronization over the PTP.</a:t>
            </a:r>
            <a:endParaRPr lang="en-CA" sz="4000" dirty="0"/>
          </a:p>
          <a:p>
            <a:pPr marL="145851" indent="-145851"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/>
              <a:t>LinuxPTP consists of two binaries:</a:t>
            </a:r>
          </a:p>
          <a:p>
            <a:pPr marL="357188" indent="-166688"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/>
              <a:t>ptp4l	- synchronizes a PTP </a:t>
            </a:r>
            <a:r>
              <a:rPr lang="en-US" sz="4000" dirty="0">
                <a:sym typeface="Arial"/>
              </a:rPr>
              <a:t>Hardware Clock </a:t>
            </a:r>
            <a:r>
              <a:rPr lang="en-US" sz="4000" dirty="0"/>
              <a:t>(PHC) with a network time source.</a:t>
            </a:r>
          </a:p>
          <a:p>
            <a:pPr marL="357188" indent="-166688"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/>
              <a:t>phc2sys	- synchronizes the Linux system clock to a PTP hardware clock (PHC).</a:t>
            </a:r>
            <a:endParaRPr lang="en-US" sz="4000" dirty="0">
              <a:sym typeface="Arial"/>
            </a:endParaRPr>
          </a:p>
          <a:p>
            <a:pPr marL="0" indent="0">
              <a:buSzPct val="145000"/>
              <a:buNone/>
              <a:defRPr b="0">
                <a:latin typeface="Arial"/>
                <a:ea typeface="Arial"/>
                <a:cs typeface="Arial"/>
                <a:sym typeface="Arial"/>
              </a:defRPr>
            </a:pPr>
            <a:endParaRPr lang="en-US" sz="1100" dirty="0">
              <a:sym typeface="Arial"/>
            </a:endParaRPr>
          </a:p>
          <a:p>
            <a:pPr marL="0" indent="0">
              <a:buSzPct val="145000"/>
              <a:buNone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4800" b="1" dirty="0">
                <a:solidFill>
                  <a:srgbClr val="685BC7"/>
                </a:solidFill>
              </a:rPr>
              <a:t>LinuxPTP Configuration</a:t>
            </a:r>
          </a:p>
          <a:p>
            <a:pPr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/>
              <a:t>Network Transport	- syncs over UDP/IPv4, UDP/IPv6, or raw Ethernet (Layer 2).</a:t>
            </a:r>
          </a:p>
          <a:p>
            <a:pPr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/>
              <a:t>Delay Mechanism	- utilizes End to End (E2E) or Peer to Peer (P2P) to measure the delay.</a:t>
            </a:r>
          </a:p>
          <a:p>
            <a:pPr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/>
              <a:t>Time Stamping		- s</a:t>
            </a:r>
            <a:r>
              <a:rPr lang="en-US" sz="4000" dirty="0">
                <a:sym typeface="Arial"/>
              </a:rPr>
              <a:t>upports hardware or software time stamping.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71C0E0B-B8D9-AC48-8D39-C284C4C3D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4747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711" y="2380756"/>
            <a:ext cx="3990577" cy="16910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DCAC0700-EA18-A84A-BC9B-0695F09C8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PTP Configuration in StarlingX CLI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FB03B254-7A25-6645-A131-7380DA9D5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691074"/>
          </a:xfrm>
        </p:spPr>
        <p:txBody>
          <a:bodyPr>
            <a:normAutofit/>
          </a:bodyPr>
          <a:lstStyle/>
          <a:p>
            <a:pPr marL="0" indent="0">
              <a:buSzPct val="145000"/>
              <a:buNone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1100" dirty="0">
                <a:solidFill>
                  <a:srgbClr val="685BC7"/>
                </a:solidFill>
              </a:rPr>
              <a:t>system </a:t>
            </a:r>
            <a:r>
              <a:rPr lang="en-US" sz="1100" dirty="0" err="1">
                <a:solidFill>
                  <a:srgbClr val="685BC7"/>
                </a:solidFill>
              </a:rPr>
              <a:t>ptp</a:t>
            </a:r>
            <a:r>
              <a:rPr lang="en-US" sz="1100" dirty="0">
                <a:solidFill>
                  <a:srgbClr val="685BC7"/>
                </a:solidFill>
              </a:rPr>
              <a:t>-modify --enabled=&lt;true/false&gt; --mode=&lt;hardware/software&gt; --transport=&lt;l2/</a:t>
            </a:r>
            <a:r>
              <a:rPr lang="en-US" sz="1100" dirty="0" err="1">
                <a:solidFill>
                  <a:srgbClr val="685BC7"/>
                </a:solidFill>
              </a:rPr>
              <a:t>udp</a:t>
            </a:r>
            <a:r>
              <a:rPr lang="en-US" sz="1100" dirty="0">
                <a:solidFill>
                  <a:srgbClr val="685BC7"/>
                </a:solidFill>
              </a:rPr>
              <a:t>&gt; --mechanism=&lt;e2e/p2p&gt;</a:t>
            </a:r>
          </a:p>
          <a:p>
            <a:pPr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1100" dirty="0"/>
              <a:t>Enables/disables PTP on StarlingX and configure all its parameters.</a:t>
            </a:r>
          </a:p>
          <a:p>
            <a:pPr marL="0" indent="0">
              <a:buSzPct val="145000"/>
              <a:buNone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1100" dirty="0">
                <a:solidFill>
                  <a:srgbClr val="685BC7"/>
                </a:solidFill>
              </a:rPr>
              <a:t>system </a:t>
            </a:r>
            <a:r>
              <a:rPr lang="en-US" sz="1100" dirty="0" err="1">
                <a:solidFill>
                  <a:srgbClr val="685BC7"/>
                </a:solidFill>
              </a:rPr>
              <a:t>ptp</a:t>
            </a:r>
            <a:r>
              <a:rPr lang="en-US" sz="1100" dirty="0">
                <a:solidFill>
                  <a:srgbClr val="685BC7"/>
                </a:solidFill>
              </a:rPr>
              <a:t>-show</a:t>
            </a:r>
          </a:p>
          <a:p>
            <a:pPr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1100" dirty="0"/>
              <a:t>Displays the current status of PTP and all the configuration details.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7160EB43-8FF1-1241-84A4-6AFDBFD77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16</a:t>
            </a:fld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9C2916E-FB98-F041-A6FB-9F3C0D129F91}"/>
              </a:ext>
            </a:extLst>
          </p:cNvPr>
          <p:cNvSpPr/>
          <p:nvPr/>
        </p:nvSpPr>
        <p:spPr>
          <a:xfrm>
            <a:off x="1485899" y="4043990"/>
            <a:ext cx="6172200" cy="751114"/>
          </a:xfrm>
          <a:prstGeom prst="rect">
            <a:avLst/>
          </a:prstGeom>
          <a:solidFill>
            <a:srgbClr val="330372"/>
          </a:solidFill>
          <a:ln>
            <a:solidFill>
              <a:srgbClr val="685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685BC7"/>
              </a:buClr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bg1"/>
                </a:solidFill>
              </a:rPr>
              <a:t>System Inventory CLI provides a simple way to                             configure PTP in an entire StarlingX cluster.</a:t>
            </a:r>
          </a:p>
        </p:txBody>
      </p:sp>
    </p:spTree>
    <p:extLst>
      <p:ext uri="{BB962C8B-B14F-4D97-AF65-F5344CB8AC3E}">
        <p14:creationId xmlns:p14="http://schemas.microsoft.com/office/powerpoint/2010/main" val="838793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7D52780F-F5E6-BB4A-87A8-40C967346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PTP Configuration in StarlingX GUI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C15F491B-D3D1-3548-8179-10B46A41B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17</a:t>
            </a:fld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78" y="1475293"/>
            <a:ext cx="8569747" cy="23554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1F0E51F-C675-884A-9326-016BEEB23A31}"/>
              </a:ext>
            </a:extLst>
          </p:cNvPr>
          <p:cNvSpPr/>
          <p:nvPr/>
        </p:nvSpPr>
        <p:spPr>
          <a:xfrm>
            <a:off x="1485900" y="4042954"/>
            <a:ext cx="6172200" cy="751114"/>
          </a:xfrm>
          <a:prstGeom prst="rect">
            <a:avLst/>
          </a:prstGeom>
          <a:solidFill>
            <a:srgbClr val="330372"/>
          </a:solidFill>
          <a:ln>
            <a:solidFill>
              <a:srgbClr val="685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Bef>
                <a:spcPts val="938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Horizon web-interface is available for better user experience with PTP configuration in StarlingX. </a:t>
            </a:r>
          </a:p>
        </p:txBody>
      </p:sp>
    </p:spTree>
    <p:extLst>
      <p:ext uri="{BB962C8B-B14F-4D97-AF65-F5344CB8AC3E}">
        <p14:creationId xmlns:p14="http://schemas.microsoft.com/office/powerpoint/2010/main" val="3581807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04997D8A-CD9B-8142-9975-EA1E064CC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2783" y="1322070"/>
            <a:ext cx="3665351" cy="2858691"/>
          </a:xfrm>
        </p:spPr>
        <p:txBody>
          <a:bodyPr>
            <a:normAutofit/>
          </a:bodyPr>
          <a:lstStyle/>
          <a:p>
            <a:pPr defTabSz="342900">
              <a:spcBef>
                <a:spcPts val="938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endParaRPr lang="en-CA" sz="1400" dirty="0"/>
          </a:p>
          <a:p>
            <a:pPr defTabSz="342900">
              <a:spcBef>
                <a:spcPts val="938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1400" dirty="0"/>
              <a:t>StarlingX acts as a Centralized Datacenter and provides a system-wide Infrastructure Orchestration functions</a:t>
            </a:r>
          </a:p>
          <a:p>
            <a:pPr marL="137772" indent="-137772" defTabSz="342900">
              <a:spcBef>
                <a:spcPts val="75"/>
              </a:spcBef>
              <a:buSzPct val="100000"/>
              <a:buFont typeface="Arial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1400" dirty="0"/>
              <a:t>Deployment and management of Edge Sites</a:t>
            </a:r>
          </a:p>
          <a:p>
            <a:pPr marL="137772" indent="-137772" defTabSz="342900">
              <a:spcBef>
                <a:spcPts val="75"/>
              </a:spcBef>
              <a:buSzPct val="100000"/>
              <a:buFont typeface="Arial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1400" dirty="0"/>
              <a:t>Portal for shared configuration across all Edge Sites</a:t>
            </a:r>
          </a:p>
          <a:p>
            <a:pPr marL="137772" indent="-137772" defTabSz="342900">
              <a:spcBef>
                <a:spcPts val="75"/>
              </a:spcBef>
              <a:buSzPct val="100000"/>
              <a:buFont typeface="Arial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1400" dirty="0"/>
              <a:t>Fault aggregation</a:t>
            </a:r>
          </a:p>
          <a:p>
            <a:pPr marL="137772" indent="-137772" defTabSz="342900">
              <a:spcBef>
                <a:spcPts val="75"/>
              </a:spcBef>
              <a:buSzPct val="100000"/>
              <a:buFont typeface="Arial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1400" dirty="0"/>
              <a:t>Pathing Orchestration</a:t>
            </a:r>
          </a:p>
          <a:p>
            <a:pPr defTabSz="342900">
              <a:spcBef>
                <a:spcPts val="75"/>
              </a:spcBef>
              <a:buSzPct val="100000"/>
              <a:defRPr b="0">
                <a:latin typeface="Arial"/>
                <a:ea typeface="Arial"/>
                <a:cs typeface="Arial"/>
                <a:sym typeface="Arial"/>
              </a:defRPr>
            </a:pPr>
            <a:endParaRPr lang="en-CA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FCA7262F-54A5-A447-8DB2-AD00B8E8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18</a:t>
            </a:fld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203" y="1132521"/>
            <a:ext cx="2757118" cy="27732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1F0E51F-C675-884A-9326-016BEEB23A31}"/>
              </a:ext>
            </a:extLst>
          </p:cNvPr>
          <p:cNvSpPr/>
          <p:nvPr/>
        </p:nvSpPr>
        <p:spPr>
          <a:xfrm>
            <a:off x="1485900" y="4042954"/>
            <a:ext cx="6172200" cy="751114"/>
          </a:xfrm>
          <a:prstGeom prst="rect">
            <a:avLst/>
          </a:prstGeom>
          <a:solidFill>
            <a:srgbClr val="330372"/>
          </a:solidFill>
          <a:ln>
            <a:solidFill>
              <a:srgbClr val="685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Bef>
                <a:spcPts val="938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PTP configuration is automatically applied to all                             Edge Sites from StarlingX Central Datacenter.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4675859B-4144-4241-A1AD-0960103B76BE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2400" b="1" i="0" u="none" strike="noStrike" kern="1200" cap="none" spc="0" normalizeH="0" baseline="0">
                <a:ln>
                  <a:noFill/>
                </a:ln>
                <a:solidFill>
                  <a:srgbClr val="685BC7"/>
                </a:solidFill>
                <a:effectLst/>
                <a:uFillTx/>
                <a:latin typeface="Arial"/>
                <a:ea typeface="+mj-ea"/>
                <a:cs typeface="Arial"/>
                <a:sym typeface="Arial"/>
              </a:defRPr>
            </a:lvl1pPr>
          </a:lstStyle>
          <a:p>
            <a:r>
              <a:rPr lang="en-CA" sz="3200" dirty="0"/>
              <a:t>PTP Configuration in Distributed Cloud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26598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074EB49-3318-9047-AA0E-A32BA4112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016" y="1432997"/>
            <a:ext cx="2949178" cy="2858691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Accurate time synchronization is free for any containers running on StarlingX compute hosts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KVM virtual PTP driver allows guests to sync their clocks to the host clock with high precision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Update reference clock in a time synchronization software to use the PTP device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Enjoy high-precision time synchronization across all the Containers and VMs on every compute node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238C796E-14A7-C549-B500-58B87627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19</a:t>
            </a:fld>
            <a:endParaRPr lang="en-CA"/>
          </a:p>
        </p:txBody>
      </p: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BD21C413-0F9D-B24D-A637-071093A7D29C}"/>
              </a:ext>
            </a:extLst>
          </p:cNvPr>
          <p:cNvGrpSpPr/>
          <p:nvPr/>
        </p:nvGrpSpPr>
        <p:grpSpPr>
          <a:xfrm>
            <a:off x="3637794" y="1376302"/>
            <a:ext cx="5331342" cy="2931785"/>
            <a:chOff x="0" y="7054849"/>
            <a:chExt cx="16256000" cy="2454275"/>
          </a:xfrm>
        </p:grpSpPr>
        <p:sp>
          <p:nvSpPr>
            <p:cNvPr id="68" name="Rounded Rectangle 67">
              <a:extLst>
                <a:ext uri="{FF2B5EF4-FFF2-40B4-BE49-F238E27FC236}">
                  <a16:creationId xmlns="" xmlns:a16="http://schemas.microsoft.com/office/drawing/2014/main" id="{73038E4E-D88A-FA45-9C59-B2B073583271}"/>
                </a:ext>
              </a:extLst>
            </p:cNvPr>
            <p:cNvSpPr/>
            <p:nvPr/>
          </p:nvSpPr>
          <p:spPr>
            <a:xfrm>
              <a:off x="0" y="7054849"/>
              <a:ext cx="16256000" cy="2454275"/>
            </a:xfrm>
            <a:prstGeom prst="roundRect">
              <a:avLst>
                <a:gd name="adj" fmla="val 10000"/>
              </a:avLst>
            </a:prstGeom>
            <a:solidFill>
              <a:srgbClr val="32A7D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Rounded Rectangle 4">
              <a:extLst>
                <a:ext uri="{FF2B5EF4-FFF2-40B4-BE49-F238E27FC236}">
                  <a16:creationId xmlns="" xmlns:a16="http://schemas.microsoft.com/office/drawing/2014/main" id="{A9A52CED-FBD1-1A41-81D4-20493117ED5B}"/>
                </a:ext>
              </a:extLst>
            </p:cNvPr>
            <p:cNvSpPr txBox="1"/>
            <p:nvPr/>
          </p:nvSpPr>
          <p:spPr>
            <a:xfrm>
              <a:off x="3" y="7054849"/>
              <a:ext cx="3153559" cy="24542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684" tIns="138684" rIns="138684" bIns="138684" numCol="1" spcCol="1270" anchor="t" anchorCtr="0">
              <a:noAutofit/>
            </a:bodyPr>
            <a:lstStyle/>
            <a:p>
              <a:pPr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b="1" dirty="0">
                  <a:solidFill>
                    <a:schemeClr val="bg1"/>
                  </a:solidFill>
                </a:rPr>
                <a:t>Compute Host</a:t>
              </a:r>
            </a:p>
          </p:txBody>
        </p:sp>
      </p:grpSp>
      <p:sp>
        <p:nvSpPr>
          <p:cNvPr id="70" name="Rounded Rectangle 69">
            <a:extLst>
              <a:ext uri="{FF2B5EF4-FFF2-40B4-BE49-F238E27FC236}">
                <a16:creationId xmlns="" xmlns:a16="http://schemas.microsoft.com/office/drawing/2014/main" id="{932EFD1F-55AF-144C-A325-1D5D535CB1C0}"/>
              </a:ext>
            </a:extLst>
          </p:cNvPr>
          <p:cNvSpPr/>
          <p:nvPr/>
        </p:nvSpPr>
        <p:spPr>
          <a:xfrm>
            <a:off x="4684215" y="1665996"/>
            <a:ext cx="1150441" cy="1116393"/>
          </a:xfrm>
          <a:prstGeom prst="roundRect">
            <a:avLst>
              <a:gd name="adj" fmla="val 10000"/>
            </a:avLst>
          </a:prstGeom>
          <a:solidFill>
            <a:srgbClr val="685BC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1" name="Rounded Rectangle 16">
            <a:extLst>
              <a:ext uri="{FF2B5EF4-FFF2-40B4-BE49-F238E27FC236}">
                <a16:creationId xmlns="" xmlns:a16="http://schemas.microsoft.com/office/drawing/2014/main" id="{6BAD33A5-0283-4F47-BD87-B525659ECF69}"/>
              </a:ext>
            </a:extLst>
          </p:cNvPr>
          <p:cNvSpPr txBox="1"/>
          <p:nvPr/>
        </p:nvSpPr>
        <p:spPr>
          <a:xfrm>
            <a:off x="4684215" y="1415506"/>
            <a:ext cx="1150441" cy="2566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8578" tIns="48578" rIns="48578" bIns="48578" numCol="1" spcCol="1270" anchor="ctr" anchorCtr="0">
            <a:noAutofit/>
          </a:bodyPr>
          <a:lstStyle/>
          <a:p>
            <a:pPr algn="ctr" defTabSz="5667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75" dirty="0"/>
              <a:t>VM-1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="" xmlns:a16="http://schemas.microsoft.com/office/drawing/2014/main" id="{2D88F135-50C1-1D4A-A04B-55F0FFDF02A4}"/>
              </a:ext>
            </a:extLst>
          </p:cNvPr>
          <p:cNvSpPr/>
          <p:nvPr/>
        </p:nvSpPr>
        <p:spPr>
          <a:xfrm>
            <a:off x="4694782" y="4030682"/>
            <a:ext cx="1150441" cy="398048"/>
          </a:xfrm>
          <a:prstGeom prst="roundRect">
            <a:avLst>
              <a:gd name="adj" fmla="val 10000"/>
            </a:avLst>
          </a:prstGeom>
          <a:solidFill>
            <a:srgbClr val="33037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dirty="0"/>
              <a:t>NIC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10CBC4D6-13BC-174F-AC79-FFF550D14644}"/>
              </a:ext>
            </a:extLst>
          </p:cNvPr>
          <p:cNvSpPr txBox="1"/>
          <p:nvPr/>
        </p:nvSpPr>
        <p:spPr>
          <a:xfrm>
            <a:off x="4833669" y="2469078"/>
            <a:ext cx="761026" cy="238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/dev/ptp0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6B19CEA6-F345-CB48-A2F6-5AA0B35DB726}"/>
              </a:ext>
            </a:extLst>
          </p:cNvPr>
          <p:cNvCxnSpPr/>
          <p:nvPr/>
        </p:nvCxnSpPr>
        <p:spPr>
          <a:xfrm>
            <a:off x="4773767" y="2320904"/>
            <a:ext cx="971337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3D28042D-3F5F-B948-9F8A-6C457939E5CF}"/>
              </a:ext>
            </a:extLst>
          </p:cNvPr>
          <p:cNvSpPr/>
          <p:nvPr/>
        </p:nvSpPr>
        <p:spPr>
          <a:xfrm>
            <a:off x="4938214" y="1771706"/>
            <a:ext cx="642443" cy="238374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750" dirty="0" err="1">
                <a:solidFill>
                  <a:schemeClr val="tx1">
                    <a:lumMod val="50000"/>
                    <a:lumOff val="50000"/>
                  </a:schemeClr>
                </a:solidFill>
                <a:sym typeface="Helvetica Neue Medium"/>
              </a:rPr>
              <a:t>chrony</a:t>
            </a:r>
            <a:endParaRPr lang="en-US" sz="750" dirty="0">
              <a:solidFill>
                <a:schemeClr val="bg1"/>
              </a:solidFill>
              <a:sym typeface="Helvetica Neue Medium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303AFADD-07CD-F148-9E05-5A91C562292E}"/>
              </a:ext>
            </a:extLst>
          </p:cNvPr>
          <p:cNvCxnSpPr>
            <a:cxnSpLocks/>
          </p:cNvCxnSpPr>
          <p:nvPr/>
        </p:nvCxnSpPr>
        <p:spPr>
          <a:xfrm>
            <a:off x="3713102" y="3178514"/>
            <a:ext cx="5135978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3EB23BE9-50B4-7746-87B8-17201FD3A3A0}"/>
              </a:ext>
            </a:extLst>
          </p:cNvPr>
          <p:cNvSpPr txBox="1"/>
          <p:nvPr/>
        </p:nvSpPr>
        <p:spPr>
          <a:xfrm>
            <a:off x="3753077" y="3193902"/>
            <a:ext cx="453248" cy="207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10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Kernel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="" xmlns:a16="http://schemas.microsoft.com/office/drawing/2014/main" id="{FA05A216-46B0-B040-A638-1C706308246D}"/>
              </a:ext>
            </a:extLst>
          </p:cNvPr>
          <p:cNvSpPr/>
          <p:nvPr/>
        </p:nvSpPr>
        <p:spPr>
          <a:xfrm>
            <a:off x="5963809" y="3261248"/>
            <a:ext cx="1150441" cy="402644"/>
          </a:xfrm>
          <a:prstGeom prst="roundRect">
            <a:avLst>
              <a:gd name="adj" fmla="val 10000"/>
            </a:avLst>
          </a:prstGeom>
          <a:solidFill>
            <a:srgbClr val="685BC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dirty="0"/>
              <a:t>KVM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="" xmlns:a16="http://schemas.microsoft.com/office/drawing/2014/main" id="{69F2FEB0-F503-3441-BF0C-C79550A47ABD}"/>
              </a:ext>
            </a:extLst>
          </p:cNvPr>
          <p:cNvSpPr/>
          <p:nvPr/>
        </p:nvSpPr>
        <p:spPr>
          <a:xfrm>
            <a:off x="5960209" y="3759726"/>
            <a:ext cx="1150441" cy="402644"/>
          </a:xfrm>
          <a:prstGeom prst="roundRect">
            <a:avLst>
              <a:gd name="adj" fmla="val 10000"/>
            </a:avLst>
          </a:prstGeom>
          <a:solidFill>
            <a:srgbClr val="685BC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dirty="0"/>
              <a:t>System Clock</a:t>
            </a:r>
          </a:p>
        </p:txBody>
      </p:sp>
      <p:sp>
        <p:nvSpPr>
          <p:cNvPr id="80" name="Oval 79">
            <a:extLst>
              <a:ext uri="{FF2B5EF4-FFF2-40B4-BE49-F238E27FC236}">
                <a16:creationId xmlns="" xmlns:a16="http://schemas.microsoft.com/office/drawing/2014/main" id="{5DB41BD0-8BCE-464B-8EBE-2225BBF762F6}"/>
              </a:ext>
            </a:extLst>
          </p:cNvPr>
          <p:cNvSpPr>
            <a:spLocks noChangeAspect="1"/>
          </p:cNvSpPr>
          <p:nvPr/>
        </p:nvSpPr>
        <p:spPr>
          <a:xfrm>
            <a:off x="4761592" y="3756897"/>
            <a:ext cx="412621" cy="399724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noAutofit/>
          </a:bodyPr>
          <a:lstStyle/>
          <a:p>
            <a:pPr algn="ctr" defTabSz="308074" hangingPunct="0"/>
            <a:r>
              <a:rPr lang="en-US" sz="750" dirty="0">
                <a:solidFill>
                  <a:schemeClr val="tx1">
                    <a:lumMod val="50000"/>
                    <a:lumOff val="50000"/>
                  </a:schemeClr>
                </a:solidFill>
                <a:sym typeface="Helvetica Neue Medium"/>
              </a:rPr>
              <a:t>PHC</a:t>
            </a:r>
            <a:endParaRPr lang="en-US" sz="750" dirty="0">
              <a:solidFill>
                <a:schemeClr val="bg1"/>
              </a:solidFill>
              <a:sym typeface="Helvetica Neue Medium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66CF6F19-D75E-CB41-A85A-F34B8615DB31}"/>
              </a:ext>
            </a:extLst>
          </p:cNvPr>
          <p:cNvSpPr txBox="1"/>
          <p:nvPr/>
        </p:nvSpPr>
        <p:spPr>
          <a:xfrm>
            <a:off x="3753077" y="2907897"/>
            <a:ext cx="759423" cy="207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10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User Space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04B8155F-B960-354C-A067-E8E1CCD067CC}"/>
              </a:ext>
            </a:extLst>
          </p:cNvPr>
          <p:cNvSpPr txBox="1"/>
          <p:nvPr/>
        </p:nvSpPr>
        <p:spPr>
          <a:xfrm>
            <a:off x="4685893" y="2115605"/>
            <a:ext cx="579886" cy="169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75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User Space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A4549508-E8D2-F34D-B85F-2BEB3D64760D}"/>
              </a:ext>
            </a:extLst>
          </p:cNvPr>
          <p:cNvSpPr txBox="1"/>
          <p:nvPr/>
        </p:nvSpPr>
        <p:spPr>
          <a:xfrm>
            <a:off x="4696813" y="2320533"/>
            <a:ext cx="350657" cy="169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75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Kernel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="" xmlns:a16="http://schemas.microsoft.com/office/drawing/2014/main" id="{BB07DB67-8018-9B42-857B-DCB70E167C30}"/>
              </a:ext>
            </a:extLst>
          </p:cNvPr>
          <p:cNvSpPr/>
          <p:nvPr/>
        </p:nvSpPr>
        <p:spPr>
          <a:xfrm>
            <a:off x="5952613" y="1665621"/>
            <a:ext cx="1150441" cy="1116393"/>
          </a:xfrm>
          <a:prstGeom prst="roundRect">
            <a:avLst>
              <a:gd name="adj" fmla="val 10000"/>
            </a:avLst>
          </a:prstGeom>
          <a:solidFill>
            <a:srgbClr val="685BC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5" name="Rounded Rectangle 16">
            <a:extLst>
              <a:ext uri="{FF2B5EF4-FFF2-40B4-BE49-F238E27FC236}">
                <a16:creationId xmlns="" xmlns:a16="http://schemas.microsoft.com/office/drawing/2014/main" id="{2A29AAD5-17E2-8041-AA31-336CA88C3D00}"/>
              </a:ext>
            </a:extLst>
          </p:cNvPr>
          <p:cNvSpPr txBox="1"/>
          <p:nvPr/>
        </p:nvSpPr>
        <p:spPr>
          <a:xfrm>
            <a:off x="5952613" y="1415130"/>
            <a:ext cx="1150441" cy="2566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8578" tIns="48578" rIns="48578" bIns="48578" numCol="1" spcCol="1270" anchor="ctr" anchorCtr="0">
            <a:noAutofit/>
          </a:bodyPr>
          <a:lstStyle/>
          <a:p>
            <a:pPr algn="ctr" defTabSz="5667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75" dirty="0"/>
              <a:t>VM-2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E74FA69D-E5E0-624A-8B4A-63838DD2F9CA}"/>
              </a:ext>
            </a:extLst>
          </p:cNvPr>
          <p:cNvSpPr txBox="1"/>
          <p:nvPr/>
        </p:nvSpPr>
        <p:spPr>
          <a:xfrm>
            <a:off x="6102067" y="2468703"/>
            <a:ext cx="761026" cy="238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/dev/ptp0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="" xmlns:a16="http://schemas.microsoft.com/office/drawing/2014/main" id="{E8C126FE-FD01-2042-A619-4C2A38A45365}"/>
              </a:ext>
            </a:extLst>
          </p:cNvPr>
          <p:cNvCxnSpPr/>
          <p:nvPr/>
        </p:nvCxnSpPr>
        <p:spPr>
          <a:xfrm>
            <a:off x="6042165" y="2320528"/>
            <a:ext cx="971337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8" name="Oval 87">
            <a:extLst>
              <a:ext uri="{FF2B5EF4-FFF2-40B4-BE49-F238E27FC236}">
                <a16:creationId xmlns="" xmlns:a16="http://schemas.microsoft.com/office/drawing/2014/main" id="{63DD082D-DF40-AA40-8E89-48E4687830BD}"/>
              </a:ext>
            </a:extLst>
          </p:cNvPr>
          <p:cNvSpPr/>
          <p:nvPr/>
        </p:nvSpPr>
        <p:spPr>
          <a:xfrm>
            <a:off x="6206612" y="1771330"/>
            <a:ext cx="642443" cy="238374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750" dirty="0" err="1">
                <a:solidFill>
                  <a:schemeClr val="tx1">
                    <a:lumMod val="50000"/>
                    <a:lumOff val="50000"/>
                  </a:schemeClr>
                </a:solidFill>
                <a:sym typeface="Helvetica Neue Medium"/>
              </a:rPr>
              <a:t>chrony</a:t>
            </a:r>
            <a:endParaRPr lang="en-US" sz="750" dirty="0">
              <a:solidFill>
                <a:schemeClr val="bg1"/>
              </a:solidFill>
              <a:sym typeface="Helvetica Neue Medium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01466AFF-77BB-B640-9846-616ABE83DEAF}"/>
              </a:ext>
            </a:extLst>
          </p:cNvPr>
          <p:cNvSpPr txBox="1"/>
          <p:nvPr/>
        </p:nvSpPr>
        <p:spPr>
          <a:xfrm>
            <a:off x="5954291" y="2115229"/>
            <a:ext cx="579886" cy="169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75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User Space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A8965F79-127F-3B4A-99FD-F951DED2B500}"/>
              </a:ext>
            </a:extLst>
          </p:cNvPr>
          <p:cNvSpPr txBox="1"/>
          <p:nvPr/>
        </p:nvSpPr>
        <p:spPr>
          <a:xfrm>
            <a:off x="5965211" y="2320157"/>
            <a:ext cx="350657" cy="169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75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Kernel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="" xmlns:a16="http://schemas.microsoft.com/office/drawing/2014/main" id="{07BB330F-AAAA-1E40-87F6-2CA782241DF7}"/>
              </a:ext>
            </a:extLst>
          </p:cNvPr>
          <p:cNvSpPr/>
          <p:nvPr/>
        </p:nvSpPr>
        <p:spPr>
          <a:xfrm>
            <a:off x="7220786" y="1663423"/>
            <a:ext cx="1150441" cy="1116393"/>
          </a:xfrm>
          <a:prstGeom prst="roundRect">
            <a:avLst>
              <a:gd name="adj" fmla="val 10000"/>
            </a:avLst>
          </a:prstGeom>
          <a:solidFill>
            <a:srgbClr val="685BC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5" name="Rounded Rectangle 16">
            <a:extLst>
              <a:ext uri="{FF2B5EF4-FFF2-40B4-BE49-F238E27FC236}">
                <a16:creationId xmlns="" xmlns:a16="http://schemas.microsoft.com/office/drawing/2014/main" id="{940FE0DE-CFBA-DD45-A7E8-90AA8B96C6A6}"/>
              </a:ext>
            </a:extLst>
          </p:cNvPr>
          <p:cNvSpPr txBox="1"/>
          <p:nvPr/>
        </p:nvSpPr>
        <p:spPr>
          <a:xfrm>
            <a:off x="7220786" y="1412933"/>
            <a:ext cx="1150441" cy="2566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8578" tIns="48578" rIns="48578" bIns="48578" numCol="1" spcCol="1270" anchor="ctr" anchorCtr="0">
            <a:noAutofit/>
          </a:bodyPr>
          <a:lstStyle/>
          <a:p>
            <a:pPr algn="ctr" defTabSz="5667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75" dirty="0"/>
              <a:t>VM-3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C52D3FB4-2450-264D-B27A-DB1D2D2F3782}"/>
              </a:ext>
            </a:extLst>
          </p:cNvPr>
          <p:cNvSpPr txBox="1"/>
          <p:nvPr/>
        </p:nvSpPr>
        <p:spPr>
          <a:xfrm>
            <a:off x="7370240" y="2466505"/>
            <a:ext cx="761026" cy="238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/dev/ptp0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69A292C2-25D0-C343-BCB6-0B9D759F2877}"/>
              </a:ext>
            </a:extLst>
          </p:cNvPr>
          <p:cNvCxnSpPr/>
          <p:nvPr/>
        </p:nvCxnSpPr>
        <p:spPr>
          <a:xfrm>
            <a:off x="7310338" y="2318330"/>
            <a:ext cx="971337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1" name="Oval 100">
            <a:extLst>
              <a:ext uri="{FF2B5EF4-FFF2-40B4-BE49-F238E27FC236}">
                <a16:creationId xmlns="" xmlns:a16="http://schemas.microsoft.com/office/drawing/2014/main" id="{8438834D-E71F-2947-AAC1-8CA15E920C42}"/>
              </a:ext>
            </a:extLst>
          </p:cNvPr>
          <p:cNvSpPr/>
          <p:nvPr/>
        </p:nvSpPr>
        <p:spPr>
          <a:xfrm>
            <a:off x="7474785" y="1769132"/>
            <a:ext cx="642443" cy="238374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750" dirty="0" err="1">
                <a:solidFill>
                  <a:schemeClr val="tx1">
                    <a:lumMod val="50000"/>
                    <a:lumOff val="50000"/>
                  </a:schemeClr>
                </a:solidFill>
                <a:sym typeface="Helvetica Neue Medium"/>
              </a:rPr>
              <a:t>chrony</a:t>
            </a:r>
            <a:endParaRPr lang="en-US" sz="750" dirty="0">
              <a:solidFill>
                <a:schemeClr val="bg1"/>
              </a:solidFill>
              <a:sym typeface="Helvetica Neue Medium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145CFC0B-F865-5F49-9288-575D81CBFD7F}"/>
              </a:ext>
            </a:extLst>
          </p:cNvPr>
          <p:cNvSpPr txBox="1"/>
          <p:nvPr/>
        </p:nvSpPr>
        <p:spPr>
          <a:xfrm>
            <a:off x="7222464" y="2113032"/>
            <a:ext cx="579886" cy="169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75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User Space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1C24B3E6-DBEA-734D-8802-3611BB628FBC}"/>
              </a:ext>
            </a:extLst>
          </p:cNvPr>
          <p:cNvSpPr txBox="1"/>
          <p:nvPr/>
        </p:nvSpPr>
        <p:spPr>
          <a:xfrm>
            <a:off x="7233385" y="2317959"/>
            <a:ext cx="350657" cy="169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75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Kernel</a:t>
            </a:r>
          </a:p>
        </p:txBody>
      </p:sp>
      <p:sp>
        <p:nvSpPr>
          <p:cNvPr id="125" name="Up-Down Arrow 124">
            <a:extLst>
              <a:ext uri="{FF2B5EF4-FFF2-40B4-BE49-F238E27FC236}">
                <a16:creationId xmlns="" xmlns:a16="http://schemas.microsoft.com/office/drawing/2014/main" id="{9870B73D-77E8-A644-93B5-7FC6096A8112}"/>
              </a:ext>
            </a:extLst>
          </p:cNvPr>
          <p:cNvSpPr/>
          <p:nvPr/>
        </p:nvSpPr>
        <p:spPr>
          <a:xfrm>
            <a:off x="7705137" y="2862343"/>
            <a:ext cx="181737" cy="317325"/>
          </a:xfrm>
          <a:prstGeom prst="upDownArrow">
            <a:avLst/>
          </a:prstGeom>
          <a:solidFill>
            <a:srgbClr val="33037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hangingPunct="0"/>
            <a:endParaRPr lang="en-US" sz="112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26" name="Up-Down Arrow 125">
            <a:extLst>
              <a:ext uri="{FF2B5EF4-FFF2-40B4-BE49-F238E27FC236}">
                <a16:creationId xmlns="" xmlns:a16="http://schemas.microsoft.com/office/drawing/2014/main" id="{81A695A0-9375-5B4B-B7AB-34934002A0FB}"/>
              </a:ext>
            </a:extLst>
          </p:cNvPr>
          <p:cNvSpPr/>
          <p:nvPr/>
        </p:nvSpPr>
        <p:spPr>
          <a:xfrm rot="5400000">
            <a:off x="5466232" y="3515185"/>
            <a:ext cx="181737" cy="765776"/>
          </a:xfrm>
          <a:prstGeom prst="upDownArrow">
            <a:avLst/>
          </a:prstGeom>
          <a:solidFill>
            <a:srgbClr val="33037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noAutofit/>
          </a:bodyPr>
          <a:lstStyle/>
          <a:p>
            <a:pPr algn="ctr" defTabSz="308074" hangingPunct="0"/>
            <a:endParaRPr lang="en-US" sz="112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="" xmlns:a16="http://schemas.microsoft.com/office/drawing/2014/main" id="{FE797A81-F13E-E043-8C91-8FC6321EC805}"/>
              </a:ext>
            </a:extLst>
          </p:cNvPr>
          <p:cNvSpPr>
            <a:spLocks noChangeAspect="1"/>
          </p:cNvSpPr>
          <p:nvPr/>
        </p:nvSpPr>
        <p:spPr>
          <a:xfrm>
            <a:off x="4761591" y="4294738"/>
            <a:ext cx="412621" cy="399724"/>
          </a:xfrm>
          <a:prstGeom prst="ellipse">
            <a:avLst/>
          </a:prstGeom>
          <a:solidFill>
            <a:srgbClr val="32A7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noAutofit/>
          </a:bodyPr>
          <a:lstStyle/>
          <a:p>
            <a:pPr algn="ctr" defTabSz="308074" hangingPunct="0"/>
            <a:r>
              <a:rPr lang="en-US" sz="750" dirty="0">
                <a:solidFill>
                  <a:schemeClr val="bg1"/>
                </a:solidFill>
                <a:sym typeface="Helvetica Neue Medium"/>
              </a:rPr>
              <a:t>PTP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D188DAF7-61A4-A84C-9F92-1F25188B8C48}"/>
              </a:ext>
            </a:extLst>
          </p:cNvPr>
          <p:cNvSpPr txBox="1"/>
          <p:nvPr/>
        </p:nvSpPr>
        <p:spPr>
          <a:xfrm>
            <a:off x="6780226" y="2898871"/>
            <a:ext cx="668052" cy="223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1100" b="1" dirty="0">
                <a:solidFill>
                  <a:schemeClr val="bg1"/>
                </a:solidFill>
              </a:rPr>
              <a:t>Sync Clock</a:t>
            </a:r>
            <a:endParaRPr lang="en-US" sz="4000" b="1" dirty="0">
              <a:solidFill>
                <a:schemeClr val="bg1"/>
              </a:solidFill>
              <a:sym typeface="Helvetica Neue"/>
            </a:endParaRPr>
          </a:p>
        </p:txBody>
      </p:sp>
      <p:sp>
        <p:nvSpPr>
          <p:cNvPr id="147" name="Up-Down Arrow 146">
            <a:extLst>
              <a:ext uri="{FF2B5EF4-FFF2-40B4-BE49-F238E27FC236}">
                <a16:creationId xmlns="" xmlns:a16="http://schemas.microsoft.com/office/drawing/2014/main" id="{FA23E5AB-F526-2F4E-A341-42537E30E807}"/>
              </a:ext>
            </a:extLst>
          </p:cNvPr>
          <p:cNvSpPr/>
          <p:nvPr/>
        </p:nvSpPr>
        <p:spPr>
          <a:xfrm>
            <a:off x="6414388" y="2865011"/>
            <a:ext cx="181737" cy="317325"/>
          </a:xfrm>
          <a:prstGeom prst="upDownArrow">
            <a:avLst/>
          </a:prstGeom>
          <a:solidFill>
            <a:srgbClr val="33037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hangingPunct="0"/>
            <a:endParaRPr lang="en-US" sz="112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48" name="Up-Down Arrow 147">
            <a:extLst>
              <a:ext uri="{FF2B5EF4-FFF2-40B4-BE49-F238E27FC236}">
                <a16:creationId xmlns="" xmlns:a16="http://schemas.microsoft.com/office/drawing/2014/main" id="{59B053A1-C471-2E47-808A-4823DB07D3AA}"/>
              </a:ext>
            </a:extLst>
          </p:cNvPr>
          <p:cNvSpPr/>
          <p:nvPr/>
        </p:nvSpPr>
        <p:spPr>
          <a:xfrm>
            <a:off x="5101447" y="2862343"/>
            <a:ext cx="181737" cy="317325"/>
          </a:xfrm>
          <a:prstGeom prst="upDownArrow">
            <a:avLst/>
          </a:prstGeom>
          <a:solidFill>
            <a:srgbClr val="33037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hangingPunct="0"/>
            <a:endParaRPr lang="en-US" sz="112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6533A41A-7FC1-EB46-B390-B61230F52E0F}"/>
              </a:ext>
            </a:extLst>
          </p:cNvPr>
          <p:cNvSpPr txBox="1"/>
          <p:nvPr/>
        </p:nvSpPr>
        <p:spPr>
          <a:xfrm>
            <a:off x="5538002" y="2895611"/>
            <a:ext cx="605535" cy="223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en-US" sz="1100" b="1" dirty="0">
                <a:solidFill>
                  <a:schemeClr val="bg1"/>
                </a:solidFill>
              </a:rPr>
              <a:t>Hypercall</a:t>
            </a:r>
            <a:endParaRPr lang="en-US" sz="4000" b="1" dirty="0">
              <a:solidFill>
                <a:schemeClr val="bg1"/>
              </a:solidFill>
              <a:sym typeface="Helvetica Neue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="" xmlns:a16="http://schemas.microsoft.com/office/drawing/2014/main" id="{4675859B-4144-4241-A1AD-0960103B76BE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822043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2400" b="1" i="0" u="none" strike="noStrike" kern="1200" cap="none" spc="0" normalizeH="0" baseline="0">
                <a:ln>
                  <a:noFill/>
                </a:ln>
                <a:solidFill>
                  <a:srgbClr val="685BC7"/>
                </a:solidFill>
                <a:effectLst/>
                <a:uFillTx/>
                <a:latin typeface="Arial"/>
                <a:ea typeface="+mj-ea"/>
                <a:cs typeface="Arial"/>
                <a:sym typeface="Arial"/>
              </a:defRPr>
            </a:lvl1pPr>
          </a:lstStyle>
          <a:p>
            <a:r>
              <a:rPr lang="en-CA" sz="3200" dirty="0"/>
              <a:t>PTP for Containers and Virtual Machines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3808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EC966772-03BE-4D40-A8F9-96C64ABBB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3FEFCB-6B68-9447-8273-5D89B0A46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StarlingX 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PTP Operation and Edge Use-Cases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StarlingX PTP Architecture and Software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StarlingX PTP Demo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Q&amp;A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31169ADF-DAB0-0E44-83F9-A5289DE8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06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esent nec placerat ligula"/>
          <p:cNvSpPr txBox="1"/>
          <p:nvPr/>
        </p:nvSpPr>
        <p:spPr>
          <a:xfrm>
            <a:off x="273778" y="1623096"/>
            <a:ext cx="3626105" cy="9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>
            <a:lvl1pPr algn="l" defTabSz="457200">
              <a:lnSpc>
                <a:spcPts val="5700"/>
              </a:lnSpc>
              <a:defRPr>
                <a:solidFill>
                  <a:srgbClr val="685BC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endParaRPr lang="en-CA" sz="253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7E9D224F-1B06-F347-B572-691333F4F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268016"/>
            <a:ext cx="2949178" cy="3265884"/>
          </a:xfrm>
        </p:spPr>
        <p:txBody>
          <a:bodyPr>
            <a:normAutofit/>
          </a:bodyPr>
          <a:lstStyle/>
          <a:p>
            <a:r>
              <a:rPr lang="en-US" sz="1700" b="1" dirty="0">
                <a:solidFill>
                  <a:srgbClr val="685BC7"/>
                </a:solidFill>
              </a:rPr>
              <a:t>PTP Accuracy Monitoring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StarlingX continuously monitors the time offset between Master and Slave clocks and stores this information for monitoring and troubleshooting activities</a:t>
            </a:r>
          </a:p>
          <a:p>
            <a:r>
              <a:rPr lang="en-CA" sz="1700" b="1" dirty="0">
                <a:solidFill>
                  <a:srgbClr val="685BC7"/>
                </a:solidFill>
              </a:rPr>
              <a:t>PTP Status Alarming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StarlingX raises an alarm in case of unacceptable skew between Master and Slave clocks in a cluster is detected (more than 1ms skew)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NICs that do not support hardware PTP mode are reported as well.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3B3AA6B2-A846-CA49-824D-9B37383D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20</a:t>
            </a:fld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265" y="1563657"/>
            <a:ext cx="5043922" cy="26707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4675859B-4144-4241-A1AD-0960103B76BE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822043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2400" b="1" i="0" u="none" strike="noStrike" kern="1200" cap="none" spc="0" normalizeH="0" baseline="0">
                <a:ln>
                  <a:noFill/>
                </a:ln>
                <a:solidFill>
                  <a:srgbClr val="685BC7"/>
                </a:solidFill>
                <a:effectLst/>
                <a:uFillTx/>
                <a:latin typeface="Arial"/>
                <a:ea typeface="+mj-ea"/>
                <a:cs typeface="Arial"/>
                <a:sym typeface="Arial"/>
              </a:defRPr>
            </a:lvl1pPr>
          </a:lstStyle>
          <a:p>
            <a:r>
              <a:rPr lang="en-US" sz="3200" dirty="0"/>
              <a:t>PTP Monitoring and Alarming</a:t>
            </a:r>
          </a:p>
        </p:txBody>
      </p:sp>
    </p:spTree>
    <p:extLst>
      <p:ext uri="{BB962C8B-B14F-4D97-AF65-F5344CB8AC3E}">
        <p14:creationId xmlns:p14="http://schemas.microsoft.com/office/powerpoint/2010/main" val="1701606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AB59C339-49DB-AF49-A5A2-EBF4741CB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392835"/>
              </p:ext>
            </p:extLst>
          </p:nvPr>
        </p:nvGraphicFramePr>
        <p:xfrm>
          <a:off x="467406" y="1434507"/>
          <a:ext cx="4190236" cy="8153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32857">
                  <a:extLst>
                    <a:ext uri="{9D8B030D-6E8A-4147-A177-3AD203B41FA5}">
                      <a16:colId xmlns="" xmlns:a16="http://schemas.microsoft.com/office/drawing/2014/main" val="2316658201"/>
                    </a:ext>
                  </a:extLst>
                </a:gridCol>
                <a:gridCol w="685793">
                  <a:extLst>
                    <a:ext uri="{9D8B030D-6E8A-4147-A177-3AD203B41FA5}">
                      <a16:colId xmlns="" xmlns:a16="http://schemas.microsoft.com/office/drawing/2014/main" val="4202934402"/>
                    </a:ext>
                  </a:extLst>
                </a:gridCol>
                <a:gridCol w="685793">
                  <a:extLst>
                    <a:ext uri="{9D8B030D-6E8A-4147-A177-3AD203B41FA5}">
                      <a16:colId xmlns="" xmlns:a16="http://schemas.microsoft.com/office/drawing/2014/main" val="1862582774"/>
                    </a:ext>
                  </a:extLst>
                </a:gridCol>
                <a:gridCol w="685793">
                  <a:extLst>
                    <a:ext uri="{9D8B030D-6E8A-4147-A177-3AD203B41FA5}">
                      <a16:colId xmlns="" xmlns:a16="http://schemas.microsoft.com/office/drawing/2014/main" val="55875974"/>
                    </a:ext>
                  </a:extLst>
                </a:gridCol>
              </a:tblGrid>
              <a:tr h="1168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Average</a:t>
                      </a:r>
                      <a:endParaRPr lang="en-C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Median </a:t>
                      </a:r>
                      <a:endParaRPr lang="en-C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Maximum</a:t>
                      </a:r>
                      <a:endParaRPr lang="en-C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4164850217"/>
                  </a:ext>
                </a:extLst>
              </a:tr>
              <a:tr h="1168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Controller Host – Compute Host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19ns</a:t>
                      </a:r>
                      <a:endParaRPr lang="en-CA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19ns</a:t>
                      </a:r>
                      <a:endParaRPr lang="en-CA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656ns</a:t>
                      </a:r>
                      <a:endParaRPr lang="en-CA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1643124995"/>
                  </a:ext>
                </a:extLst>
              </a:tr>
              <a:tr h="1168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Hardware Clock – System Clock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18ns</a:t>
                      </a:r>
                      <a:endParaRPr lang="en-CA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18ns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256ns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892802245"/>
                  </a:ext>
                </a:extLst>
              </a:tr>
              <a:tr h="1168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Compute Host – Virtual Machine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95ns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68ns</a:t>
                      </a:r>
                      <a:endParaRPr lang="en-CA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525ns</a:t>
                      </a:r>
                      <a:endParaRPr lang="en-CA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361842076"/>
                  </a:ext>
                </a:extLst>
              </a:tr>
              <a:tr h="1168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Total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132ns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105ns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1164ns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276275763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E5CFAEE4-2F8F-9442-9E48-BB0E6ED115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745922"/>
              </p:ext>
            </p:extLst>
          </p:nvPr>
        </p:nvGraphicFramePr>
        <p:xfrm>
          <a:off x="467408" y="2639625"/>
          <a:ext cx="4190234" cy="8153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22714">
                  <a:extLst>
                    <a:ext uri="{9D8B030D-6E8A-4147-A177-3AD203B41FA5}">
                      <a16:colId xmlns="" xmlns:a16="http://schemas.microsoft.com/office/drawing/2014/main" val="1159558098"/>
                    </a:ext>
                  </a:extLst>
                </a:gridCol>
                <a:gridCol w="673554">
                  <a:extLst>
                    <a:ext uri="{9D8B030D-6E8A-4147-A177-3AD203B41FA5}">
                      <a16:colId xmlns="" xmlns:a16="http://schemas.microsoft.com/office/drawing/2014/main" val="2109558238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78094"/>
                    </a:ext>
                  </a:extLst>
                </a:gridCol>
                <a:gridCol w="708166">
                  <a:extLst>
                    <a:ext uri="{9D8B030D-6E8A-4147-A177-3AD203B41FA5}">
                      <a16:colId xmlns="" xmlns:a16="http://schemas.microsoft.com/office/drawing/2014/main" val="3059595480"/>
                    </a:ext>
                  </a:extLst>
                </a:gridCol>
              </a:tblGrid>
              <a:tr h="12657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Average</a:t>
                      </a:r>
                      <a:endParaRPr lang="en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Median </a:t>
                      </a:r>
                      <a:endParaRPr lang="en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Maximum</a:t>
                      </a:r>
                      <a:endParaRPr lang="en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1070401236"/>
                  </a:ext>
                </a:extLst>
              </a:tr>
              <a:tr h="12657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Controller Host – Compute Host</a:t>
                      </a:r>
                      <a:endParaRPr lang="en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10ns</a:t>
                      </a:r>
                      <a:endParaRPr lang="en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10ns</a:t>
                      </a:r>
                      <a:endParaRPr lang="en-C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44ns</a:t>
                      </a:r>
                      <a:endParaRPr lang="en-C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2922170629"/>
                  </a:ext>
                </a:extLst>
              </a:tr>
              <a:tr h="12657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Hardware Clock – System Clock</a:t>
                      </a:r>
                      <a:endParaRPr lang="en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45ns</a:t>
                      </a:r>
                      <a:endParaRPr lang="en-C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29ns</a:t>
                      </a:r>
                      <a:endParaRPr lang="en-C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215ns</a:t>
                      </a:r>
                      <a:endParaRPr lang="en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330269591"/>
                  </a:ext>
                </a:extLst>
              </a:tr>
              <a:tr h="12657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Compute Host   – Virtual Machine</a:t>
                      </a:r>
                      <a:endParaRPr lang="en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28ns</a:t>
                      </a:r>
                      <a:endParaRPr lang="en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23ns</a:t>
                      </a:r>
                      <a:endParaRPr lang="en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91ns</a:t>
                      </a:r>
                      <a:endParaRPr lang="en-C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3806223651"/>
                  </a:ext>
                </a:extLst>
              </a:tr>
              <a:tr h="12657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Total</a:t>
                      </a:r>
                      <a:endParaRPr lang="en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83ns</a:t>
                      </a:r>
                      <a:endParaRPr lang="en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62ns</a:t>
                      </a:r>
                      <a:endParaRPr lang="en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350ns</a:t>
                      </a:r>
                      <a:endParaRPr lang="en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158469381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47082605-6276-E54D-8A06-09F4D95D6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632186"/>
              </p:ext>
            </p:extLst>
          </p:nvPr>
        </p:nvGraphicFramePr>
        <p:xfrm>
          <a:off x="467406" y="3877211"/>
          <a:ext cx="4190233" cy="8153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32857">
                  <a:extLst>
                    <a:ext uri="{9D8B030D-6E8A-4147-A177-3AD203B41FA5}">
                      <a16:colId xmlns="" xmlns:a16="http://schemas.microsoft.com/office/drawing/2014/main" val="1793013703"/>
                    </a:ext>
                  </a:extLst>
                </a:gridCol>
                <a:gridCol w="685792">
                  <a:extLst>
                    <a:ext uri="{9D8B030D-6E8A-4147-A177-3AD203B41FA5}">
                      <a16:colId xmlns="" xmlns:a16="http://schemas.microsoft.com/office/drawing/2014/main" val="3515109347"/>
                    </a:ext>
                  </a:extLst>
                </a:gridCol>
                <a:gridCol w="685792">
                  <a:extLst>
                    <a:ext uri="{9D8B030D-6E8A-4147-A177-3AD203B41FA5}">
                      <a16:colId xmlns="" xmlns:a16="http://schemas.microsoft.com/office/drawing/2014/main" val="638052569"/>
                    </a:ext>
                  </a:extLst>
                </a:gridCol>
                <a:gridCol w="685792">
                  <a:extLst>
                    <a:ext uri="{9D8B030D-6E8A-4147-A177-3AD203B41FA5}">
                      <a16:colId xmlns="" xmlns:a16="http://schemas.microsoft.com/office/drawing/2014/main" val="1068083385"/>
                    </a:ext>
                  </a:extLst>
                </a:gridCol>
              </a:tblGrid>
              <a:tr h="1237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Average</a:t>
                      </a:r>
                      <a:endParaRPr lang="en-C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Median </a:t>
                      </a:r>
                      <a:endParaRPr lang="en-C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Maximum</a:t>
                      </a:r>
                      <a:endParaRPr lang="en-C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3607897173"/>
                  </a:ext>
                </a:extLst>
              </a:tr>
              <a:tr h="1237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Controller Host – Compute Host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11ns</a:t>
                      </a:r>
                      <a:endParaRPr lang="en-CA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10ns</a:t>
                      </a:r>
                      <a:endParaRPr lang="en-CA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70ns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1573218902"/>
                  </a:ext>
                </a:extLst>
              </a:tr>
              <a:tr h="1237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Hardware Clock – System Clock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16ns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14ns</a:t>
                      </a:r>
                      <a:endParaRPr lang="en-CA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79ns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130829225"/>
                  </a:ext>
                </a:extLst>
              </a:tr>
              <a:tr h="1378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Compute Host – Virtual Machine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27ns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27ns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34ns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1068632601"/>
                  </a:ext>
                </a:extLst>
              </a:tr>
              <a:tr h="1237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Total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54ns</a:t>
                      </a:r>
                      <a:endParaRPr lang="en-CA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51ns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183ns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8" marR="25718" marT="0" marB="0"/>
                </a:tc>
                <a:extLst>
                  <a:ext uri="{0D108BD9-81ED-4DB2-BD59-A6C34878D82A}">
                    <a16:rowId xmlns="" xmlns:a16="http://schemas.microsoft.com/office/drawing/2014/main" val="2476170257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357AB60-C46C-A240-B3E6-BBDD91961762}"/>
              </a:ext>
            </a:extLst>
          </p:cNvPr>
          <p:cNvSpPr/>
          <p:nvPr/>
        </p:nvSpPr>
        <p:spPr>
          <a:xfrm>
            <a:off x="467404" y="1050007"/>
            <a:ext cx="43333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/>
            <a:r>
              <a:rPr lang="en-US" altLang="en-US" sz="1400" dirty="0">
                <a:solidFill>
                  <a:srgbClr val="685BC7"/>
                </a:solidFill>
                <a:latin typeface="Arial"/>
                <a:ea typeface="Arial"/>
                <a:cs typeface="Arial"/>
                <a:sym typeface="Arial"/>
              </a:rPr>
              <a:t>Standard StarlingX configuration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29646F9-5C7A-2B44-A869-3F56BE3FA197}"/>
              </a:ext>
            </a:extLst>
          </p:cNvPr>
          <p:cNvSpPr/>
          <p:nvPr/>
        </p:nvSpPr>
        <p:spPr>
          <a:xfrm>
            <a:off x="467406" y="2286835"/>
            <a:ext cx="43333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/>
            <a:r>
              <a:rPr lang="en-US" altLang="en-US" sz="1400" dirty="0">
                <a:solidFill>
                  <a:srgbClr val="685BC7"/>
                </a:solidFill>
                <a:latin typeface="Arial"/>
                <a:ea typeface="Arial"/>
                <a:cs typeface="Arial"/>
              </a:rPr>
              <a:t>Network switches configured as a Transparent Clock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7CE3799-5AA0-E845-9DFB-0FE49AF803EA}"/>
              </a:ext>
            </a:extLst>
          </p:cNvPr>
          <p:cNvSpPr/>
          <p:nvPr/>
        </p:nvSpPr>
        <p:spPr>
          <a:xfrm>
            <a:off x="467409" y="3497932"/>
            <a:ext cx="41902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/>
            <a:r>
              <a:rPr lang="en-US" altLang="en-US" sz="1400" dirty="0">
                <a:solidFill>
                  <a:srgbClr val="685BC7"/>
                </a:solidFill>
                <a:latin typeface="Arial"/>
                <a:ea typeface="Arial"/>
                <a:cs typeface="Arial"/>
              </a:rPr>
              <a:t>Low-Latency profile Compute Nodes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75859B-4144-4241-A1AD-0960103B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StarlingX PTP Latency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BD120B8E-93C7-8C49-92A8-AAA3E7A8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21</a:t>
            </a:fld>
            <a:endParaRPr lang="en-CA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712809504"/>
              </p:ext>
            </p:extLst>
          </p:nvPr>
        </p:nvGraphicFramePr>
        <p:xfrm>
          <a:off x="5089838" y="1554288"/>
          <a:ext cx="3611249" cy="3102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451381272"/>
              </p:ext>
            </p:extLst>
          </p:nvPr>
        </p:nvGraphicFramePr>
        <p:xfrm>
          <a:off x="5001721" y="1213632"/>
          <a:ext cx="3714606" cy="570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8899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FDB241F0-112A-C34B-AC40-D2A030648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StarlingX PTP Demo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D06F5A2-243C-4D41-B927-7DE47D57C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IEEE 1588 Precision Time Protocol (PTP) on StarlingX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25E27CFE-C3FE-344E-A4EA-21AE7CE33FF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848216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2F6D3A-D927-444A-82AD-0E8FAA4C4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StarlingX PTP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959D21-2D2F-324A-833C-E1E64DBD2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685BC7"/>
                </a:solidFill>
              </a:rPr>
              <a:t>Showcasing StarlingX PTP functionality:</a:t>
            </a:r>
          </a:p>
          <a:p>
            <a:r>
              <a:rPr lang="en-US" dirty="0"/>
              <a:t>Seamless StarlingX cluster orchestration</a:t>
            </a:r>
          </a:p>
          <a:p>
            <a:r>
              <a:rPr lang="en-US" dirty="0"/>
              <a:t>Easy PTP deployment across the cluster</a:t>
            </a:r>
          </a:p>
          <a:p>
            <a:r>
              <a:rPr lang="en-US" dirty="0"/>
              <a:t>LinuxPTP operations on StarlingX platform</a:t>
            </a:r>
          </a:p>
          <a:p>
            <a:r>
              <a:rPr lang="en-US" dirty="0"/>
              <a:t>Guest VM synchronization with PTP Hardware Clock</a:t>
            </a:r>
          </a:p>
          <a:p>
            <a:r>
              <a:rPr lang="en-US" dirty="0"/>
              <a:t>Monitoring of PTP latency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63364B-9ACE-FC44-B0A4-90390A791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6405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EFF43001-CB68-E349-80F6-8C284C768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24</a:t>
            </a:fld>
            <a:endParaRPr lang="en-CA"/>
          </a:p>
        </p:txBody>
      </p:sp>
      <p:pic>
        <p:nvPicPr>
          <p:cNvPr id="5" name="pt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7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FDB241F0-112A-C34B-AC40-D2A030648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Q&amp;A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D06F5A2-243C-4D41-B927-7DE47D57C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IEEE 1588 Precision Time Protocol (PTP) on StarlingX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EBC7C138-B9BF-9A43-801A-8E12086ABA0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772281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"/>
          <p:cNvSpPr/>
          <p:nvPr/>
        </p:nvSpPr>
        <p:spPr>
          <a:xfrm>
            <a:off x="2190750" y="0"/>
            <a:ext cx="47625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1125"/>
              <a:t>t</a:t>
            </a:r>
          </a:p>
        </p:txBody>
      </p:sp>
      <p:sp>
        <p:nvSpPr>
          <p:cNvPr id="233" name="A Fully Featured Cloud…"/>
          <p:cNvSpPr txBox="1"/>
          <p:nvPr/>
        </p:nvSpPr>
        <p:spPr>
          <a:xfrm>
            <a:off x="2515298" y="1585934"/>
            <a:ext cx="4113405" cy="561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algn="ctr">
              <a:defRPr sz="4400">
                <a:solidFill>
                  <a:srgbClr val="665C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50" dirty="0"/>
              <a:t>A Fully Featured Cloud</a:t>
            </a:r>
          </a:p>
          <a:p>
            <a:pPr algn="ctr">
              <a:defRPr sz="4400">
                <a:solidFill>
                  <a:srgbClr val="665C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50" dirty="0"/>
              <a:t>For The Distributed Edge</a:t>
            </a:r>
          </a:p>
        </p:txBody>
      </p:sp>
      <p:sp>
        <p:nvSpPr>
          <p:cNvPr id="234" name="Join the Community"/>
          <p:cNvSpPr txBox="1"/>
          <p:nvPr/>
        </p:nvSpPr>
        <p:spPr>
          <a:xfrm>
            <a:off x="3002691" y="2675287"/>
            <a:ext cx="3138618" cy="2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3800">
                <a:solidFill>
                  <a:srgbClr val="2E036D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/>
            <a:r>
              <a:rPr sz="1425"/>
              <a:t>Join the Community</a:t>
            </a:r>
          </a:p>
        </p:txBody>
      </p:sp>
      <p:sp>
        <p:nvSpPr>
          <p:cNvPr id="235" name="Mailing Lists: lists.starlingx.io Freenode IRC: #starlingx…"/>
          <p:cNvSpPr txBox="1"/>
          <p:nvPr/>
        </p:nvSpPr>
        <p:spPr>
          <a:xfrm>
            <a:off x="2791932" y="3025973"/>
            <a:ext cx="3560137" cy="617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>
            <a:spAutoFit/>
          </a:bodyPr>
          <a:lstStyle/>
          <a:p>
            <a:pPr algn="ctr">
              <a:lnSpc>
                <a:spcPct val="120000"/>
              </a:lnSpc>
              <a:defRPr sz="2800" b="0">
                <a:latin typeface="Arial"/>
                <a:ea typeface="Arial"/>
                <a:cs typeface="Arial"/>
                <a:sym typeface="Arial"/>
              </a:defRPr>
            </a:pPr>
            <a:r>
              <a:rPr sz="1050" b="1" dirty="0"/>
              <a:t>Mailing Lists: </a:t>
            </a:r>
            <a:r>
              <a:rPr sz="1050" dirty="0"/>
              <a:t>lists.starlingx.io</a:t>
            </a:r>
            <a:r>
              <a:rPr sz="1050" b="1" dirty="0"/>
              <a:t/>
            </a:r>
            <a:br>
              <a:rPr sz="1050" b="1" dirty="0"/>
            </a:br>
            <a:r>
              <a:rPr sz="1050" b="1" dirty="0" err="1"/>
              <a:t>Freenode</a:t>
            </a:r>
            <a:r>
              <a:rPr sz="1050" b="1" dirty="0"/>
              <a:t> IRC:</a:t>
            </a:r>
            <a:r>
              <a:rPr sz="1050" dirty="0"/>
              <a:t> #</a:t>
            </a:r>
            <a:r>
              <a:rPr sz="1050" dirty="0" err="1"/>
              <a:t>starlingx</a:t>
            </a:r>
            <a:endParaRPr sz="1050" dirty="0"/>
          </a:p>
          <a:p>
            <a:pPr algn="ctr">
              <a:lnSpc>
                <a:spcPct val="120000"/>
              </a:lnSpc>
              <a:defRPr sz="2800" b="0">
                <a:latin typeface="Arial"/>
                <a:ea typeface="Arial"/>
                <a:cs typeface="Arial"/>
                <a:sym typeface="Arial"/>
              </a:defRPr>
            </a:pPr>
            <a:r>
              <a:rPr sz="1050" b="1" dirty="0"/>
              <a:t>Website:</a:t>
            </a:r>
            <a:r>
              <a:rPr sz="1050" dirty="0"/>
              <a:t> </a:t>
            </a:r>
            <a:r>
              <a:rPr sz="1050" dirty="0" err="1"/>
              <a:t>www.starlingx.io</a:t>
            </a:r>
            <a:endParaRPr sz="1050" dirty="0"/>
          </a:p>
        </p:txBody>
      </p:sp>
      <p:sp>
        <p:nvSpPr>
          <p:cNvPr id="236" name="http://lists.openstack.org/cgi-bin/mailman/listinfo/foundation"/>
          <p:cNvSpPr txBox="1"/>
          <p:nvPr/>
        </p:nvSpPr>
        <p:spPr>
          <a:xfrm>
            <a:off x="2142707" y="4609164"/>
            <a:ext cx="4858587" cy="2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>
            <a:spAutoFit/>
          </a:bodyPr>
          <a:lstStyle>
            <a:lvl1pPr>
              <a:lnSpc>
                <a:spcPct val="120000"/>
              </a:lnSpc>
              <a:defRPr sz="24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900" dirty="0">
                <a:hlinkClick r:id="rId2"/>
              </a:rPr>
              <a:t>http://lists.openstack.org/cgi-bin/mailman/listinfo/foundation</a:t>
            </a:r>
            <a:endParaRPr lang="en-US" sz="900" dirty="0"/>
          </a:p>
        </p:txBody>
      </p:sp>
      <p:sp>
        <p:nvSpPr>
          <p:cNvPr id="237" name="Join the Foundation mailing list to stay up to date on all new projects!"/>
          <p:cNvSpPr txBox="1"/>
          <p:nvPr/>
        </p:nvSpPr>
        <p:spPr>
          <a:xfrm>
            <a:off x="3302171" y="4121767"/>
            <a:ext cx="2539659" cy="424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>
            <a:spAutoFit/>
          </a:bodyPr>
          <a:lstStyle>
            <a:lvl1pPr>
              <a:lnSpc>
                <a:spcPct val="120000"/>
              </a:lnSpc>
              <a:defRPr sz="2800">
                <a:solidFill>
                  <a:srgbClr val="2E03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defRPr b="0"/>
            </a:pPr>
            <a:r>
              <a:rPr sz="1050" b="1" dirty="0"/>
              <a:t>Join the Foundation mailing list to stay up to date on all new projects!</a:t>
            </a:r>
          </a:p>
        </p:txBody>
      </p:sp>
      <p:sp>
        <p:nvSpPr>
          <p:cNvPr id="238" name="Line"/>
          <p:cNvSpPr/>
          <p:nvPr/>
        </p:nvSpPr>
        <p:spPr>
          <a:xfrm>
            <a:off x="4067134" y="3877361"/>
            <a:ext cx="1009732" cy="0"/>
          </a:xfrm>
          <a:prstGeom prst="line">
            <a:avLst/>
          </a:prstGeom>
          <a:ln w="50800">
            <a:solidFill>
              <a:srgbClr val="2E066E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239" name="Line"/>
          <p:cNvSpPr/>
          <p:nvPr/>
        </p:nvSpPr>
        <p:spPr>
          <a:xfrm>
            <a:off x="4067134" y="2465972"/>
            <a:ext cx="1009732" cy="0"/>
          </a:xfrm>
          <a:prstGeom prst="line">
            <a:avLst/>
          </a:prstGeom>
          <a:ln w="50800">
            <a:solidFill>
              <a:srgbClr val="2E066E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pic>
        <p:nvPicPr>
          <p:cNvPr id="12" name="StarlingX_Logo_RGB_Horizontal_2color.png" descr="StarlingX_Logo_RGB_Horizontal_2color.png">
            <a:extLst>
              <a:ext uri="{FF2B5EF4-FFF2-40B4-BE49-F238E27FC236}">
                <a16:creationId xmlns="" xmlns:a16="http://schemas.microsoft.com/office/drawing/2014/main" id="{2D162D5F-7F52-744B-A7CB-AD276D368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0900" y="637672"/>
            <a:ext cx="2222201" cy="4748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5CD82D4B-7B4F-B24C-B3A1-27862C3C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6950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07E9A4CB-CCD8-5D48-B418-D0C8E939C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StarlingX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A63FAA2-2CDD-8149-9F05-D67BAC244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defRPr b="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CA" dirty="0"/>
              <a:t>A Fully Featured Cloud For The Distributed Edge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407B1C0E-B47E-E94C-82C2-4AEBCE3BEC3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2058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calability"/>
          <p:cNvSpPr txBox="1"/>
          <p:nvPr/>
        </p:nvSpPr>
        <p:spPr>
          <a:xfrm>
            <a:off x="4003839" y="1948551"/>
            <a:ext cx="1062950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>
            <a:lvl1pPr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125"/>
              <a:t>Scalability</a:t>
            </a:r>
          </a:p>
        </p:txBody>
      </p:sp>
      <p:sp>
        <p:nvSpPr>
          <p:cNvPr id="168" name="Reliability"/>
          <p:cNvSpPr txBox="1"/>
          <p:nvPr/>
        </p:nvSpPr>
        <p:spPr>
          <a:xfrm>
            <a:off x="2205652" y="1933116"/>
            <a:ext cx="1062950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>
            <a:lvl1pPr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125" dirty="0"/>
              <a:t>Reliability</a:t>
            </a:r>
          </a:p>
        </p:txBody>
      </p:sp>
      <p:sp>
        <p:nvSpPr>
          <p:cNvPr id="169" name="Small Footprint"/>
          <p:cNvSpPr txBox="1"/>
          <p:nvPr/>
        </p:nvSpPr>
        <p:spPr>
          <a:xfrm>
            <a:off x="5802026" y="1938742"/>
            <a:ext cx="1136322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>
            <a:lvl1pPr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125"/>
              <a:t>Small Footprint</a:t>
            </a:r>
          </a:p>
        </p:txBody>
      </p:sp>
      <p:sp>
        <p:nvSpPr>
          <p:cNvPr id="170" name="Ultra-low Latency"/>
          <p:cNvSpPr txBox="1"/>
          <p:nvPr/>
        </p:nvSpPr>
        <p:spPr>
          <a:xfrm>
            <a:off x="2016045" y="3857084"/>
            <a:ext cx="1416453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>
            <a:lvl1pPr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125"/>
              <a:t>Ultra-low Latency</a:t>
            </a:r>
          </a:p>
        </p:txBody>
      </p:sp>
      <p:sp>
        <p:nvSpPr>
          <p:cNvPr id="171" name="Edge Security"/>
          <p:cNvSpPr txBox="1"/>
          <p:nvPr/>
        </p:nvSpPr>
        <p:spPr>
          <a:xfrm>
            <a:off x="4040525" y="3857084"/>
            <a:ext cx="1062950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>
            <a:lvl1pPr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125"/>
              <a:t>Edge Security</a:t>
            </a:r>
          </a:p>
        </p:txBody>
      </p:sp>
      <p:sp>
        <p:nvSpPr>
          <p:cNvPr id="172" name="Lifecycle Management"/>
          <p:cNvSpPr txBox="1"/>
          <p:nvPr/>
        </p:nvSpPr>
        <p:spPr>
          <a:xfrm>
            <a:off x="5519159" y="3858410"/>
            <a:ext cx="1702055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>
            <a:lvl1pPr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125"/>
              <a:t>Lifecycle Management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5D9D9F3-90C5-944A-A482-D15200FAD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35" y="1074625"/>
            <a:ext cx="666758" cy="6667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46121B4-AA75-5C48-AD12-0A3CD828B3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52" y="1059190"/>
            <a:ext cx="666750" cy="6667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5895FE6-89A9-D04E-A1F9-E9CCBC4060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56" y="1064816"/>
            <a:ext cx="341128" cy="666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B3692D9-FD4B-E947-B0AF-124C51B5E3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97" y="2981832"/>
            <a:ext cx="666750" cy="6667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826480B-709D-2844-B386-EB4E735F96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98" y="2981832"/>
            <a:ext cx="466805" cy="6760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0ABFC98-D13A-AF40-86F1-BD5068FF69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456" y="2983158"/>
            <a:ext cx="698501" cy="6667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37FDC1A5-6BD6-3448-B804-63B70BD4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4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tarlingX_Diagram_SimplifiedArchitecture.jpg" descr="StarlingX_Diagram_SimplifiedArchitectur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3108" y="978143"/>
            <a:ext cx="5420401" cy="30489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CA0A1EBF-D4FA-E54C-AA3D-76123FF04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Edge Virtualization Platform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0526D21-4C8D-CA4F-B1E1-D009981A8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0" y="1543050"/>
            <a:ext cx="3228175" cy="2858691"/>
          </a:xfrm>
        </p:spPr>
        <p:txBody>
          <a:bodyPr>
            <a:normAutofit/>
          </a:bodyPr>
          <a:lstStyle/>
          <a:p>
            <a:pPr defTabSz="342900">
              <a:spcBef>
                <a:spcPts val="938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1400" dirty="0"/>
              <a:t>StarlingX provides a deployment-ready, scalable, highly reliable Edge infrastructure software platform</a:t>
            </a:r>
          </a:p>
          <a:p>
            <a:pPr defTabSz="342900">
              <a:spcBef>
                <a:spcPts val="938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1400" dirty="0"/>
              <a:t>Services from the StarlingX platform focus on:</a:t>
            </a:r>
          </a:p>
          <a:p>
            <a:pPr marL="285750" indent="-285750" defTabSz="342900">
              <a:spcBef>
                <a:spcPts val="75"/>
              </a:spcBef>
              <a:buSzPct val="100000"/>
              <a:buFont typeface="Arial" panose="020B0604020202020204" pitchFamily="34" charset="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1400" dirty="0"/>
              <a:t>Easy deployment </a:t>
            </a:r>
          </a:p>
          <a:p>
            <a:pPr marL="285750" indent="-285750" defTabSz="342900">
              <a:spcBef>
                <a:spcPts val="75"/>
              </a:spcBef>
              <a:buSzPct val="100000"/>
              <a:buFont typeface="Arial" panose="020B0604020202020204" pitchFamily="34" charset="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1400" dirty="0"/>
              <a:t>Low touch manageability </a:t>
            </a:r>
          </a:p>
          <a:p>
            <a:pPr marL="285750" indent="-285750" defTabSz="342900">
              <a:spcBef>
                <a:spcPts val="75"/>
              </a:spcBef>
              <a:buSzPct val="100000"/>
              <a:buFont typeface="Arial" panose="020B0604020202020204" pitchFamily="34" charset="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1400" dirty="0"/>
              <a:t>Rapid response to events</a:t>
            </a:r>
          </a:p>
          <a:p>
            <a:pPr marL="285750" indent="-285750" defTabSz="342900">
              <a:spcBef>
                <a:spcPts val="75"/>
              </a:spcBef>
              <a:buSzPct val="100000"/>
              <a:buFont typeface="Arial" panose="020B0604020202020204" pitchFamily="34" charset="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1400" dirty="0"/>
              <a:t>Fast recovery</a:t>
            </a:r>
          </a:p>
          <a:p>
            <a:pPr defTabSz="342900">
              <a:spcBef>
                <a:spcPts val="75"/>
              </a:spcBef>
              <a:buSzPct val="100000"/>
              <a:defRPr b="0">
                <a:latin typeface="Arial"/>
                <a:ea typeface="Arial"/>
                <a:cs typeface="Arial"/>
                <a:sym typeface="Arial"/>
              </a:defRPr>
            </a:pPr>
            <a:endParaRPr lang="en-CA" sz="1400" dirty="0"/>
          </a:p>
          <a:p>
            <a:pPr defTabSz="342900">
              <a:spcBef>
                <a:spcPts val="375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1400" dirty="0"/>
              <a:t>Think control at the Edge, control between IoT and Cloud, control over your containers and virtual machines.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C0F16CA8-BAB7-4E42-AC08-909E61A74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5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803" t="9978" r="803" b="1437"/>
          <a:stretch>
            <a:fillRect/>
          </a:stretch>
        </p:blipFill>
        <p:spPr>
          <a:xfrm>
            <a:off x="1640448" y="974403"/>
            <a:ext cx="6238918" cy="315913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98" name="Single Server Runs all functions"/>
          <p:cNvSpPr txBox="1"/>
          <p:nvPr/>
        </p:nvSpPr>
        <p:spPr>
          <a:xfrm>
            <a:off x="1679490" y="4169097"/>
            <a:ext cx="1470032" cy="3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/>
          <a:p>
            <a:pPr defTabSz="342900">
              <a:lnSpc>
                <a:spcPct val="90000"/>
              </a:lnSpc>
              <a:spcBef>
                <a:spcPts val="938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100" dirty="0"/>
              <a:t>Single Server</a:t>
            </a:r>
            <a:br>
              <a:rPr sz="1100" dirty="0"/>
            </a:br>
            <a:r>
              <a:rPr sz="1100" dirty="0"/>
              <a:t>Runs all functions</a:t>
            </a:r>
          </a:p>
        </p:txBody>
      </p:sp>
      <p:sp>
        <p:nvSpPr>
          <p:cNvPr id="199" name="Dual Server Redundant design"/>
          <p:cNvSpPr txBox="1"/>
          <p:nvPr/>
        </p:nvSpPr>
        <p:spPr>
          <a:xfrm>
            <a:off x="3741359" y="4149066"/>
            <a:ext cx="1470032" cy="3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/>
          <a:p>
            <a:pPr defTabSz="342900">
              <a:lnSpc>
                <a:spcPct val="90000"/>
              </a:lnSpc>
              <a:spcBef>
                <a:spcPts val="938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100" dirty="0"/>
              <a:t>Dual Server</a:t>
            </a:r>
            <a:br>
              <a:rPr sz="1100" dirty="0"/>
            </a:br>
            <a:r>
              <a:rPr sz="1100" dirty="0"/>
              <a:t>Redundant design</a:t>
            </a:r>
          </a:p>
        </p:txBody>
      </p:sp>
      <p:sp>
        <p:nvSpPr>
          <p:cNvPr id="200" name="Multiple Server Full resilient and geographically distributable"/>
          <p:cNvSpPr txBox="1"/>
          <p:nvPr/>
        </p:nvSpPr>
        <p:spPr>
          <a:xfrm>
            <a:off x="5803228" y="4149066"/>
            <a:ext cx="2131908" cy="511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/>
          <a:p>
            <a:pPr defTabSz="342900">
              <a:lnSpc>
                <a:spcPct val="90000"/>
              </a:lnSpc>
              <a:spcBef>
                <a:spcPts val="938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100" dirty="0"/>
              <a:t>Multiple Server</a:t>
            </a:r>
            <a:br>
              <a:rPr sz="1100" dirty="0"/>
            </a:br>
            <a:r>
              <a:rPr sz="1100" dirty="0"/>
              <a:t>Full resilient and geographically distributable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D76E1D7C-E5B8-6942-B2E8-D3C160F4F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545A0097-84EE-8A49-9AF3-DEC207634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6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A446FA2C-DA2D-7E4A-A3A8-794BF4BB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PTP Operation and Edge Use-Cases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6D2843-CDB5-E642-9073-FD1C6D1E61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" dirty="0"/>
              <a:t>IEEE 1588 Precision Time Protocol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30B61191-88A7-934B-AF3C-146A089805C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4842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62CB735-9D3C-614F-939B-403365010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8</a:t>
            </a:fld>
            <a:endParaRPr lang="en-CA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EE310A8-738B-FD42-B438-0C11B3DF0D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/>
              <a:t>IEEE 1588 is designed for local systems requiring accuracies beyond those attainable using NTP.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5A086-4276-EC44-92B1-A28F777725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7074" y="2947665"/>
            <a:ext cx="4988276" cy="328613"/>
          </a:xfrm>
        </p:spPr>
        <p:txBody>
          <a:bodyPr/>
          <a:lstStyle/>
          <a:p>
            <a:r>
              <a:rPr lang="en-CA" dirty="0">
                <a:solidFill>
                  <a:srgbClr val="685BC7"/>
                </a:solidFill>
              </a:rPr>
              <a:t>John </a:t>
            </a:r>
            <a:r>
              <a:rPr lang="en-CA" dirty="0" err="1">
                <a:solidFill>
                  <a:srgbClr val="685BC7"/>
                </a:solidFill>
              </a:rPr>
              <a:t>Eidson</a:t>
            </a:r>
            <a:endParaRPr lang="en-CA" dirty="0">
              <a:solidFill>
                <a:srgbClr val="685BC7"/>
              </a:solidFill>
            </a:endParaRPr>
          </a:p>
          <a:p>
            <a:r>
              <a:rPr lang="en-CA" dirty="0"/>
              <a:t>IEEE Instrumentation &amp; Measurement Society</a:t>
            </a:r>
          </a:p>
        </p:txBody>
      </p:sp>
    </p:spTree>
    <p:extLst>
      <p:ext uri="{BB962C8B-B14F-4D97-AF65-F5344CB8AC3E}">
        <p14:creationId xmlns:p14="http://schemas.microsoft.com/office/powerpoint/2010/main" val="175612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orem ipsum dolor sit amet, consectetur adipiscing elit. Fusce lobortis lectus eget metus pellentesque ultricies. Nam laoreet euismod augue ac vehicula. Sed a metus id ligula varius malesuada."/>
          <p:cNvSpPr txBox="1"/>
          <p:nvPr/>
        </p:nvSpPr>
        <p:spPr>
          <a:xfrm>
            <a:off x="283136" y="1158335"/>
            <a:ext cx="8577728" cy="238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>
            <a:spAutoFit/>
          </a:bodyPr>
          <a:lstStyle>
            <a:lvl1pPr algn="l" defTabSz="457200">
              <a:lnSpc>
                <a:spcPts val="5700"/>
              </a:lnSpc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endParaRPr sz="120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A90A6D-1908-4E42-9495-469463B26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dirty="0"/>
              <a:t>IEEE 1588 Precision Time Protocol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890F08-CB07-DB45-B951-69C809D19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CA" sz="4800" dirty="0"/>
              <a:t>IEEE Standard for a Precision Clock Synchronization Protocol for Networked Measurement and Control Systems</a:t>
            </a:r>
          </a:p>
          <a:p>
            <a:pPr marL="0" indent="0">
              <a:buNone/>
            </a:pPr>
            <a:endParaRPr lang="en-US" sz="1600" dirty="0">
              <a:solidFill>
                <a:srgbClr val="685BC7"/>
              </a:solidFill>
            </a:endParaRPr>
          </a:p>
          <a:p>
            <a:pPr marL="0" indent="0">
              <a:buNone/>
            </a:pPr>
            <a:r>
              <a:rPr lang="en-US" sz="4800" b="1" dirty="0">
                <a:solidFill>
                  <a:srgbClr val="685BC7"/>
                </a:solidFill>
                <a:latin typeface="Arial"/>
                <a:cs typeface="Arial"/>
              </a:rPr>
              <a:t>Features</a:t>
            </a:r>
          </a:p>
          <a:p>
            <a:pPr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4000" dirty="0">
                <a:sym typeface="Arial"/>
              </a:rPr>
              <a:t>A real-time clock synchronization protocol of a distributed system of devices.</a:t>
            </a:r>
          </a:p>
          <a:p>
            <a:pPr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4000" dirty="0">
                <a:sym typeface="Arial"/>
              </a:rPr>
              <a:t>Designed to operate over a local area network (LAN), typically Ethernet.</a:t>
            </a:r>
          </a:p>
          <a:p>
            <a:pPr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4000" dirty="0">
                <a:sym typeface="Arial"/>
              </a:rPr>
              <a:t>Capable of achieving sub-microsecond accuracy when deployed with supporting network hardware devices.</a:t>
            </a:r>
          </a:p>
          <a:p>
            <a:pPr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4000" dirty="0">
                <a:sym typeface="Arial"/>
              </a:rPr>
              <a:t>Ability to sync clocks of varying precision, resolution and stability and automatically select the best time source.</a:t>
            </a:r>
          </a:p>
          <a:p>
            <a:pPr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4000" dirty="0">
                <a:sym typeface="Arial"/>
              </a:rPr>
              <a:t>Minimal administration is required – initializes and synchronizes automatically.</a:t>
            </a:r>
          </a:p>
          <a:p>
            <a:pPr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CA" sz="4000" dirty="0">
                <a:sym typeface="Arial"/>
              </a:rPr>
              <a:t>Low resource requirements – suitable for embedded systems or micro controllers.</a:t>
            </a:r>
          </a:p>
          <a:p>
            <a:pPr marL="0" indent="0">
              <a:buSzPct val="145000"/>
              <a:buNone/>
              <a:defRPr b="0">
                <a:latin typeface="Arial"/>
                <a:ea typeface="Arial"/>
                <a:cs typeface="Arial"/>
                <a:sym typeface="Arial"/>
              </a:defRPr>
            </a:pPr>
            <a:endParaRPr lang="en-US" sz="1100" dirty="0">
              <a:sym typeface="Arial"/>
            </a:endParaRPr>
          </a:p>
          <a:p>
            <a:pPr marL="0" indent="0">
              <a:buSzPct val="145000"/>
              <a:buNone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4800" b="1" dirty="0">
                <a:solidFill>
                  <a:srgbClr val="685BC7"/>
                </a:solidFill>
              </a:rPr>
              <a:t>History</a:t>
            </a:r>
          </a:p>
          <a:p>
            <a:pPr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ym typeface="Arial"/>
              </a:rPr>
              <a:t>IEEE 1588 2002 (PTP v1 - Superseded)</a:t>
            </a:r>
          </a:p>
          <a:p>
            <a:pPr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ym typeface="Arial"/>
              </a:rPr>
              <a:t>IEEE 1588 2008 (PTP v2 - Active)</a:t>
            </a:r>
          </a:p>
          <a:p>
            <a:pPr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ym typeface="Arial"/>
              </a:rPr>
              <a:t>IEEE 1588 2019 (PTP v2.1 - Future)</a:t>
            </a:r>
          </a:p>
          <a:p>
            <a:pPr lvl="1"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3600" dirty="0">
                <a:sym typeface="Arial"/>
              </a:rPr>
              <a:t>Backward compatible with PTPv2</a:t>
            </a:r>
          </a:p>
          <a:p>
            <a:pPr lvl="1">
              <a:buSzPct val="145000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3600" dirty="0">
                <a:sym typeface="Arial"/>
              </a:rPr>
              <a:t>Improved flexibility, robustness, security and accuracy (sub-ns accuracy)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F1EBF57-750A-534F-B186-547AAE179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320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rlingx-theme-2019">
  <a:themeElements>
    <a:clrScheme name="StarlingX">
      <a:dk1>
        <a:srgbClr val="000000"/>
      </a:dk1>
      <a:lt1>
        <a:srgbClr val="FFFFFF"/>
      </a:lt1>
      <a:dk2>
        <a:srgbClr val="342071"/>
      </a:dk2>
      <a:lt2>
        <a:srgbClr val="685BE6"/>
      </a:lt2>
      <a:accent1>
        <a:srgbClr val="EC3B65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rlingx-theme-2019" id="{2105A84F-7D76-ED46-9397-0A81AD7D9158}" vid="{34645FBD-6444-934A-A1D3-F2D5BB27110C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StarlingX">
    <a:dk1>
      <a:srgbClr val="000000"/>
    </a:dk1>
    <a:lt1>
      <a:srgbClr val="FFFFFF"/>
    </a:lt1>
    <a:dk2>
      <a:srgbClr val="342071"/>
    </a:dk2>
    <a:lt2>
      <a:srgbClr val="685BE6"/>
    </a:lt2>
    <a:accent1>
      <a:srgbClr val="EC3B65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7380</TotalTime>
  <Words>1985</Words>
  <Application>Microsoft Office PowerPoint</Application>
  <PresentationFormat>On-screen Show (16:9)</PresentationFormat>
  <Paragraphs>413</Paragraphs>
  <Slides>26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Helvetica Neue</vt:lpstr>
      <vt:lpstr>Helvetica Neue Medium</vt:lpstr>
      <vt:lpstr>jaf-bernino-sans</vt:lpstr>
      <vt:lpstr>Roboto</vt:lpstr>
      <vt:lpstr>Times New Roman</vt:lpstr>
      <vt:lpstr>starlingx-theme-2019</vt:lpstr>
      <vt:lpstr>PowerPoint Presentation</vt:lpstr>
      <vt:lpstr>Agenda</vt:lpstr>
      <vt:lpstr>StarlingX Overview</vt:lpstr>
      <vt:lpstr>PowerPoint Presentation</vt:lpstr>
      <vt:lpstr>Edge Virtualization Platform</vt:lpstr>
      <vt:lpstr>Scalability</vt:lpstr>
      <vt:lpstr>PTP Operation and Edge Use-Cases</vt:lpstr>
      <vt:lpstr>PowerPoint Presentation</vt:lpstr>
      <vt:lpstr>IEEE 1588 Precision Time Protocol</vt:lpstr>
      <vt:lpstr>PTP Architecture and Operation</vt:lpstr>
      <vt:lpstr>PTP versus NTP</vt:lpstr>
      <vt:lpstr>PTP Edge Use-Cases</vt:lpstr>
      <vt:lpstr>StarlingX PTP Architecture and Software</vt:lpstr>
      <vt:lpstr>PowerPoint Presentation</vt:lpstr>
      <vt:lpstr>PTP Implementation in StarlingX</vt:lpstr>
      <vt:lpstr>PTP Configuration in StarlingX CLI</vt:lpstr>
      <vt:lpstr>PTP Configuration in StarlingX GUI</vt:lpstr>
      <vt:lpstr>PowerPoint Presentation</vt:lpstr>
      <vt:lpstr>PowerPoint Presentation</vt:lpstr>
      <vt:lpstr>PowerPoint Presentation</vt:lpstr>
      <vt:lpstr>StarlingX PTP Latency measurements</vt:lpstr>
      <vt:lpstr>StarlingX PTP Demo</vt:lpstr>
      <vt:lpstr>StarlingX PTP Demo</vt:lpstr>
      <vt:lpstr>PowerPoint Presentation</vt:lpstr>
      <vt:lpstr>Q&amp;A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StarlingX Precision Time Protocol</dc:title>
  <dc:subject/>
  <dc:creator>Matt Peters</dc:creator>
  <cp:keywords>starlingx, ptp, time</cp:keywords>
  <dc:description/>
  <cp:lastModifiedBy>Kozyrev, Alexander (Alex)</cp:lastModifiedBy>
  <cp:revision>304</cp:revision>
  <dcterms:created xsi:type="dcterms:W3CDTF">2019-04-02T16:31:53Z</dcterms:created>
  <dcterms:modified xsi:type="dcterms:W3CDTF">2019-05-08T17:29:54Z</dcterms:modified>
  <cp:category/>
</cp:coreProperties>
</file>