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0"/>
  </p:notesMasterIdLst>
  <p:handoutMasterIdLst>
    <p:handoutMasterId r:id="rId31"/>
  </p:handoutMasterIdLst>
  <p:sldIdLst>
    <p:sldId id="373" r:id="rId7"/>
    <p:sldId id="383" r:id="rId8"/>
    <p:sldId id="339" r:id="rId9"/>
    <p:sldId id="381" r:id="rId10"/>
    <p:sldId id="346" r:id="rId11"/>
    <p:sldId id="374" r:id="rId12"/>
    <p:sldId id="375" r:id="rId13"/>
    <p:sldId id="376" r:id="rId14"/>
    <p:sldId id="377" r:id="rId15"/>
    <p:sldId id="379" r:id="rId16"/>
    <p:sldId id="378" r:id="rId17"/>
    <p:sldId id="350" r:id="rId18"/>
    <p:sldId id="261" r:id="rId19"/>
    <p:sldId id="384" r:id="rId20"/>
    <p:sldId id="263" r:id="rId21"/>
    <p:sldId id="385" r:id="rId22"/>
    <p:sldId id="272" r:id="rId23"/>
    <p:sldId id="370" r:id="rId24"/>
    <p:sldId id="264" r:id="rId25"/>
    <p:sldId id="372" r:id="rId26"/>
    <p:sldId id="273" r:id="rId27"/>
    <p:sldId id="386" r:id="rId28"/>
    <p:sldId id="321"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74AFEB"/>
    <a:srgbClr val="4B89D2"/>
    <a:srgbClr val="FEDF25"/>
    <a:srgbClr val="FFD800"/>
    <a:srgbClr val="FF6900"/>
    <a:srgbClr val="00C1DE"/>
    <a:srgbClr val="E5ECEB"/>
    <a:srgbClr val="95D600"/>
    <a:srgbClr val="FF6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7A906-4847-42B9-AA5D-2A7B2085FB86}" v="642" dt="2019-05-16T02:26:19.838"/>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50" autoAdjust="0"/>
  </p:normalViewPr>
  <p:slideViewPr>
    <p:cSldViewPr snapToGrid="0">
      <p:cViewPr>
        <p:scale>
          <a:sx n="66" d="100"/>
          <a:sy n="66" d="100"/>
        </p:scale>
        <p:origin x="66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4-22T09:28:14.832" idx="2">
    <p:pos x="711" y="561"/>
    <p:text>AArch64</p:text>
    <p:extLst>
      <p:ext uri="{C676402C-5697-4E1C-873F-D02D1690AC5C}">
        <p15:threadingInfo xmlns:p15="http://schemas.microsoft.com/office/powerpoint/2012/main" timeZoneBias="-60"/>
      </p:ext>
    </p:extLst>
  </p:cm>
  <p:cm authorId="2" dt="2019-04-23T11:17:23.830" idx="18">
    <p:pos x="711" y="657"/>
    <p:text>updated</p:text>
    <p:extLst>
      <p:ext uri="{C676402C-5697-4E1C-873F-D02D1690AC5C}">
        <p15:threadingInfo xmlns:p15="http://schemas.microsoft.com/office/powerpoint/2012/main" timeZoneBias="-480">
          <p15:parentCm authorId="2" idx="2"/>
        </p15:threadingInfo>
      </p:ext>
    </p:extLst>
  </p:cm>
  <p:cm authorId="2" dt="2019-04-22T09:28:29.671" idx="3">
    <p:pos x="4656" y="2589"/>
    <p:text>If practical, I'd recommend just copying the text out and pasting in as a monospace font. (i.e. remove the bitmap). This makes it a lot easier for people to read in the audience.</p:text>
    <p:extLst>
      <p:ext uri="{C676402C-5697-4E1C-873F-D02D1690AC5C}">
        <p15:threadingInfo xmlns:p15="http://schemas.microsoft.com/office/powerpoint/2012/main" timeZoneBias="-60"/>
      </p:ext>
    </p:extLst>
  </p:cm>
  <p:cm authorId="2" dt="2019-04-23T11:17:32.635" idx="19">
    <p:pos x="4656" y="2685"/>
    <p:text>i'm using consolas now, does this font look good to you?</p:text>
    <p:extLst>
      <p:ext uri="{C676402C-5697-4E1C-873F-D02D1690AC5C}">
        <p15:threadingInfo xmlns:p15="http://schemas.microsoft.com/office/powerpoint/2012/main" timeZoneBias="-480">
          <p15:parentCm authorId="2" idx="3"/>
        </p15:threadingInfo>
      </p:ext>
    </p:extLst>
  </p:cm>
  <p:cm authorId="2" dt="2019-04-22T09:32:55.349" idx="4">
    <p:pos x="2577" y="2164"/>
    <p:text>52-bit IPA support is HW specific (i.e. Armv8.2). May be easier to say "patches for &gt;40 bit IPA"?</p:text>
    <p:extLst>
      <p:ext uri="{C676402C-5697-4E1C-873F-D02D1690AC5C}">
        <p15:threadingInfo xmlns:p15="http://schemas.microsoft.com/office/powerpoint/2012/main" timeZoneBias="-60"/>
      </p:ext>
    </p:extLst>
  </p:cm>
  <p:cm authorId="2" dt="2019-04-23T09:23:12.527" idx="11">
    <p:pos x="2577" y="2260"/>
    <p:text>updated</p:text>
    <p:extLst>
      <p:ext uri="{C676402C-5697-4E1C-873F-D02D1690AC5C}">
        <p15:threadingInfo xmlns:p15="http://schemas.microsoft.com/office/powerpoint/2012/main" timeZoneBias="-480">
          <p15:parentCm authorId="2" idx="4"/>
        </p15:threadingInfo>
      </p:ext>
    </p:extLst>
  </p:cm>
  <p:cm authorId="2" dt="2019-04-22T09:50:29.601" idx="5">
    <p:pos x="999" y="937"/>
    <p:text>Is this because we can't do nested virtualisation?</p:text>
    <p:extLst>
      <p:ext uri="{C676402C-5697-4E1C-873F-D02D1690AC5C}">
        <p15:threadingInfo xmlns:p15="http://schemas.microsoft.com/office/powerpoint/2012/main" timeZoneBias="-60"/>
      </p:ext>
    </p:extLst>
  </p:cm>
  <p:cm authorId="2" dt="2019-04-23T10:42:18.692" idx="13">
    <p:pos x="999" y="1033"/>
    <p:text>I remember, last technical talk which you presented, you said that until ARM v8.3,  we could support nested virtualization. it's hardware support, arm i right?                                                             Have we already have software-related support? if we have, could you point me to related documentation?                                                                 In kata, to determine if the system is running inside a VM, x86_64 will search the file /proc/cpuinfo to find the flag "hypervisor", if it exists, it means os in nested VMM, then if not, it means OS in bare mental.                                                                 Does our kernel provide similar API？</p:text>
    <p:extLst>
      <p:ext uri="{C676402C-5697-4E1C-873F-D02D1690AC5C}">
        <p15:threadingInfo xmlns:p15="http://schemas.microsoft.com/office/powerpoint/2012/main" timeZoneBias="-480">
          <p15:parentCm authorId="2"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4-22T09:36:00.888" idx="6">
    <p:pos x="336" y="461"/>
    <p:text>What are we trying to say in this slide? Is this a known issue? Maybe worth put a subheading clarifying what you are trying to show.</p:text>
    <p:extLst>
      <p:ext uri="{C676402C-5697-4E1C-873F-D02D1690AC5C}">
        <p15:threadingInfo xmlns:p15="http://schemas.microsoft.com/office/powerpoint/2012/main" timeZoneBias="-60"/>
      </p:ext>
    </p:extLst>
  </p:cm>
  <p:cm authorId="2" dt="2019-04-23T11:09:44.709" idx="15">
    <p:pos x="336" y="557"/>
    <p:text>yes, it's quite a long-time famous issue in community. Firstly, only x86-64 supports NVDIMM, other archs including arm64, s390x, ppc64le are all using virtio-blk to deliver guest rootfs, then we discoved this FATAL ERROR. you couldn’t launch more than two containers simultaneously. that really sucks. it's quite common that we need to lauch a lot containers at the same, especially for k8s. that's why we desperate to need NVDIMM fully supported both in qemu and kernel.</p:text>
    <p:extLst>
      <p:ext uri="{C676402C-5697-4E1C-873F-D02D1690AC5C}">
        <p15:threadingInfo xmlns:p15="http://schemas.microsoft.com/office/powerpoint/2012/main" timeZoneBias="-480">
          <p15:parentCm authorId="2" idx="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4-22T09:40:49.954" idx="7">
    <p:pos x="60" y="3529"/>
    <p:text>Maybe add something line: "Systems supporting DC CVAP have HWCAP_DCPOP and dcpop in /proc/cpuinfo"</p:text>
    <p:extLst>
      <p:ext uri="{C676402C-5697-4E1C-873F-D02D1690AC5C}">
        <p15:threadingInfo xmlns:p15="http://schemas.microsoft.com/office/powerpoint/2012/main" timeZoneBias="-60"/>
      </p:ext>
    </p:extLst>
  </p:cm>
  <p:cm authorId="2" dt="2019-04-23T11:17:06.719" idx="17">
    <p:pos x="60" y="3625"/>
    <p:text>updated</p:text>
    <p:extLst>
      <p:ext uri="{C676402C-5697-4E1C-873F-D02D1690AC5C}">
        <p15:threadingInfo xmlns:p15="http://schemas.microsoft.com/office/powerpoint/2012/main" timeZoneBias="-480">
          <p15:parentCm authorId="2" idx="7"/>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4-22T09:49:05.277" idx="8">
    <p:pos x="5645" y="3341"/>
    <p:text>Again, if practical, try to copy/paste into the presentation as a monospace font.</p:text>
    <p:extLst>
      <p:ext uri="{C676402C-5697-4E1C-873F-D02D1690AC5C}">
        <p15:threadingInfo xmlns:p15="http://schemas.microsoft.com/office/powerpoint/2012/main" timeZoneBias="-60"/>
      </p:ext>
    </p:extLst>
  </p:cm>
  <p:cm authorId="2" dt="2019-04-23T11:16:30.671" idx="16">
    <p:pos x="5645" y="3437"/>
    <p:text>updated!</p:text>
    <p:extLst>
      <p:ext uri="{C676402C-5697-4E1C-873F-D02D1690AC5C}">
        <p15:threadingInfo xmlns:p15="http://schemas.microsoft.com/office/powerpoint/2012/main" timeZoneBias="-480">
          <p15:parentCm authorId="2" idx="8"/>
        </p15:threadingInfo>
      </p:ext>
    </p:extLst>
  </p:cm>
  <p:cm authorId="2" dt="2019-04-22T09:49:50.434" idx="9">
    <p:pos x="836" y="1588"/>
    <p:text>Do we need any kernel patches on top of mainline?</p:text>
    <p:extLst>
      <p:ext uri="{C676402C-5697-4E1C-873F-D02D1690AC5C}">
        <p15:threadingInfo xmlns:p15="http://schemas.microsoft.com/office/powerpoint/2012/main" timeZoneBias="-60"/>
      </p:ext>
    </p:extLst>
  </p:cm>
  <p:cm authorId="2" dt="2019-04-22T02:55:48.959" idx="10">
    <p:pos x="836" y="1684"/>
    <p:text>yes, the existing kernel patches for memory hotplug is based on acpi and missing implementation of probe interface.</p:text>
    <p:extLst mod="1">
      <p:ext uri="{C676402C-5697-4E1C-873F-D02D1690AC5C}">
        <p15:threadingInfo xmlns:p15="http://schemas.microsoft.com/office/powerpoint/2012/main" timeZoneBias="420">
          <p15:parentCm authorId="2" idx="9"/>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64BDE-0A56-417B-98E3-23E3AB70A6ED}" type="doc">
      <dgm:prSet loTypeId="urn:microsoft.com/office/officeart/2005/8/layout/target2" loCatId="relationship" qsTypeId="urn:microsoft.com/office/officeart/2005/8/quickstyle/3d4" qsCatId="3D" csTypeId="urn:microsoft.com/office/officeart/2005/8/colors/accent1_2" csCatId="accent1" phldr="1"/>
      <dgm:spPr/>
      <dgm:t>
        <a:bodyPr/>
        <a:lstStyle/>
        <a:p>
          <a:endParaRPr lang="en-US"/>
        </a:p>
      </dgm:t>
    </dgm:pt>
    <dgm:pt modelId="{6C6A239F-2EB6-4A0F-819E-3B0C4B7A6358}">
      <dgm:prSet phldrT="[Text]"/>
      <dgm:spPr/>
      <dgm:t>
        <a:bodyPr/>
        <a:lstStyle/>
        <a:p>
          <a:pPr algn="ctr"/>
          <a:r>
            <a:rPr lang="en-US" dirty="0"/>
            <a:t>Container I </a:t>
          </a:r>
        </a:p>
      </dgm:t>
    </dgm:pt>
    <dgm:pt modelId="{0D9C6217-CEFD-4680-8749-2F5E902117F0}" type="parTrans" cxnId="{2ADCE676-CC66-46CF-845F-F5F099EB751A}">
      <dgm:prSet/>
      <dgm:spPr/>
      <dgm:t>
        <a:bodyPr/>
        <a:lstStyle/>
        <a:p>
          <a:endParaRPr lang="en-US"/>
        </a:p>
      </dgm:t>
    </dgm:pt>
    <dgm:pt modelId="{14133DF7-E02A-4CC9-AD60-02C1E8206010}" type="sibTrans" cxnId="{2ADCE676-CC66-46CF-845F-F5F099EB751A}">
      <dgm:prSet/>
      <dgm:spPr/>
      <dgm:t>
        <a:bodyPr/>
        <a:lstStyle/>
        <a:p>
          <a:endParaRPr lang="en-US"/>
        </a:p>
      </dgm:t>
    </dgm:pt>
    <dgm:pt modelId="{51718910-4568-4918-ADFA-811149D52148}">
      <dgm:prSet phldrT="[Text]"/>
      <dgm:spPr/>
      <dgm:t>
        <a:bodyPr/>
        <a:lstStyle/>
        <a:p>
          <a:pPr algn="ctr"/>
          <a:r>
            <a:rPr lang="en-US" dirty="0"/>
            <a:t>Guest Kernel</a:t>
          </a:r>
        </a:p>
      </dgm:t>
    </dgm:pt>
    <dgm:pt modelId="{A579000A-6760-494A-8BDD-331A8EB34C65}" type="parTrans" cxnId="{EC615A89-DFDF-4AA9-B4C8-66AEE62EFE9D}">
      <dgm:prSet/>
      <dgm:spPr/>
      <dgm:t>
        <a:bodyPr/>
        <a:lstStyle/>
        <a:p>
          <a:endParaRPr lang="en-US"/>
        </a:p>
      </dgm:t>
    </dgm:pt>
    <dgm:pt modelId="{86F70CCE-C206-4A27-8100-DB7847F3590A}" type="sibTrans" cxnId="{EC615A89-DFDF-4AA9-B4C8-66AEE62EFE9D}">
      <dgm:prSet/>
      <dgm:spPr/>
      <dgm:t>
        <a:bodyPr/>
        <a:lstStyle/>
        <a:p>
          <a:endParaRPr lang="en-US"/>
        </a:p>
      </dgm:t>
    </dgm:pt>
    <dgm:pt modelId="{A82D8F18-C896-4302-8927-B321F4E12F3F}">
      <dgm:prSet phldrT="[Text]"/>
      <dgm:spPr/>
      <dgm:t>
        <a:bodyPr/>
        <a:lstStyle/>
        <a:p>
          <a:pPr algn="ctr"/>
          <a:r>
            <a:rPr lang="en-US" dirty="0"/>
            <a:t>DAX</a:t>
          </a:r>
        </a:p>
      </dgm:t>
    </dgm:pt>
    <dgm:pt modelId="{ECE9FA75-4AF4-490A-8FB9-78A54B8E4D0F}" type="parTrans" cxnId="{86B3955E-12CF-48BC-8388-C9CF53EA95A4}">
      <dgm:prSet/>
      <dgm:spPr/>
      <dgm:t>
        <a:bodyPr/>
        <a:lstStyle/>
        <a:p>
          <a:endParaRPr lang="en-US"/>
        </a:p>
      </dgm:t>
    </dgm:pt>
    <dgm:pt modelId="{2FF2C26B-869C-443F-89F1-35AB9E19EBDB}" type="sibTrans" cxnId="{86B3955E-12CF-48BC-8388-C9CF53EA95A4}">
      <dgm:prSet/>
      <dgm:spPr/>
      <dgm:t>
        <a:bodyPr/>
        <a:lstStyle/>
        <a:p>
          <a:endParaRPr lang="en-US"/>
        </a:p>
      </dgm:t>
    </dgm:pt>
    <dgm:pt modelId="{892D05AD-1B62-4AA5-859D-47E30BA97204}">
      <dgm:prSet phldrT="[Text]"/>
      <dgm:spPr/>
      <dgm:t>
        <a:bodyPr/>
        <a:lstStyle/>
        <a:p>
          <a:r>
            <a:rPr lang="en-US" dirty="0" err="1"/>
            <a:t>vNVDIMM</a:t>
          </a:r>
          <a:endParaRPr lang="en-US" dirty="0"/>
        </a:p>
      </dgm:t>
    </dgm:pt>
    <dgm:pt modelId="{557034BD-2C21-45E1-8CAB-7056C3E021AD}" type="parTrans" cxnId="{25D45F23-ADBE-4B97-8217-ADBEA42DDEAA}">
      <dgm:prSet/>
      <dgm:spPr/>
      <dgm:t>
        <a:bodyPr/>
        <a:lstStyle/>
        <a:p>
          <a:endParaRPr lang="en-US"/>
        </a:p>
      </dgm:t>
    </dgm:pt>
    <dgm:pt modelId="{4FCEA611-795C-438F-A459-C14E637C9996}" type="sibTrans" cxnId="{25D45F23-ADBE-4B97-8217-ADBEA42DDEAA}">
      <dgm:prSet/>
      <dgm:spPr/>
      <dgm:t>
        <a:bodyPr/>
        <a:lstStyle/>
        <a:p>
          <a:endParaRPr lang="en-US"/>
        </a:p>
      </dgm:t>
    </dgm:pt>
    <dgm:pt modelId="{D3F18136-E1ED-4050-8C16-16E7774C2060}" type="pres">
      <dgm:prSet presAssocID="{EA964BDE-0A56-417B-98E3-23E3AB70A6ED}" presName="Name0" presStyleCnt="0">
        <dgm:presLayoutVars>
          <dgm:chMax val="3"/>
          <dgm:chPref val="1"/>
          <dgm:dir/>
          <dgm:animLvl val="lvl"/>
          <dgm:resizeHandles/>
        </dgm:presLayoutVars>
      </dgm:prSet>
      <dgm:spPr/>
    </dgm:pt>
    <dgm:pt modelId="{9B2EBA11-A670-475A-8673-70F04ABA33BF}" type="pres">
      <dgm:prSet presAssocID="{EA964BDE-0A56-417B-98E3-23E3AB70A6ED}" presName="outerBox" presStyleCnt="0"/>
      <dgm:spPr/>
    </dgm:pt>
    <dgm:pt modelId="{8ACAF8C3-6022-4E44-B583-98532AE050E0}" type="pres">
      <dgm:prSet presAssocID="{EA964BDE-0A56-417B-98E3-23E3AB70A6ED}" presName="outerBoxParent" presStyleLbl="node1" presStyleIdx="0" presStyleCnt="3" custLinFactNeighborX="36142" custLinFactNeighborY="-57494"/>
      <dgm:spPr/>
    </dgm:pt>
    <dgm:pt modelId="{771FA9C8-D15C-417D-90FA-FA24708D3B42}" type="pres">
      <dgm:prSet presAssocID="{EA964BDE-0A56-417B-98E3-23E3AB70A6ED}" presName="outerBoxChildren" presStyleCnt="0"/>
      <dgm:spPr/>
    </dgm:pt>
    <dgm:pt modelId="{A75AF521-A0D9-42D9-8BBB-1DB27C3515D5}" type="pres">
      <dgm:prSet presAssocID="{EA964BDE-0A56-417B-98E3-23E3AB70A6ED}" presName="middleBox" presStyleCnt="0"/>
      <dgm:spPr/>
    </dgm:pt>
    <dgm:pt modelId="{CE62884E-BFD8-4F51-856B-5AF7D5A6E6C1}" type="pres">
      <dgm:prSet presAssocID="{EA964BDE-0A56-417B-98E3-23E3AB70A6ED}" presName="middleBoxParent" presStyleLbl="node1" presStyleIdx="1" presStyleCnt="3"/>
      <dgm:spPr/>
    </dgm:pt>
    <dgm:pt modelId="{F271E22B-F02E-47FB-AA47-576CD43DA999}" type="pres">
      <dgm:prSet presAssocID="{EA964BDE-0A56-417B-98E3-23E3AB70A6ED}" presName="middleBoxChildren" presStyleCnt="0"/>
      <dgm:spPr/>
    </dgm:pt>
    <dgm:pt modelId="{3F9769CD-40EE-480B-8BE7-CB1577758D49}" type="pres">
      <dgm:prSet presAssocID="{EA964BDE-0A56-417B-98E3-23E3AB70A6ED}" presName="centerBox" presStyleCnt="0"/>
      <dgm:spPr/>
    </dgm:pt>
    <dgm:pt modelId="{2F8A0061-97B8-422F-B45A-A72CB9CB736C}" type="pres">
      <dgm:prSet presAssocID="{EA964BDE-0A56-417B-98E3-23E3AB70A6ED}" presName="centerBoxParent" presStyleLbl="node1" presStyleIdx="2" presStyleCnt="3"/>
      <dgm:spPr/>
    </dgm:pt>
    <dgm:pt modelId="{E5728DE7-9E3F-47CA-A01F-18C42F1B294D}" type="pres">
      <dgm:prSet presAssocID="{EA964BDE-0A56-417B-98E3-23E3AB70A6ED}" presName="centerBoxChildren" presStyleCnt="0"/>
      <dgm:spPr/>
    </dgm:pt>
    <dgm:pt modelId="{B3A38F65-7492-452D-8D54-954630BAD18B}" type="pres">
      <dgm:prSet presAssocID="{892D05AD-1B62-4AA5-859D-47E30BA97204}" presName="cChild" presStyleLbl="fgAcc1" presStyleIdx="0" presStyleCnt="1">
        <dgm:presLayoutVars>
          <dgm:bulletEnabled val="1"/>
        </dgm:presLayoutVars>
      </dgm:prSet>
      <dgm:spPr/>
    </dgm:pt>
  </dgm:ptLst>
  <dgm:cxnLst>
    <dgm:cxn modelId="{34648406-151E-4C73-89B1-34A98CB368D6}" type="presOf" srcId="{51718910-4568-4918-ADFA-811149D52148}" destId="{CE62884E-BFD8-4F51-856B-5AF7D5A6E6C1}" srcOrd="0" destOrd="0" presId="urn:microsoft.com/office/officeart/2005/8/layout/target2"/>
    <dgm:cxn modelId="{AEA62309-E28C-4D92-B1A4-710B81D60B9D}" type="presOf" srcId="{A82D8F18-C896-4302-8927-B321F4E12F3F}" destId="{2F8A0061-97B8-422F-B45A-A72CB9CB736C}" srcOrd="0" destOrd="0" presId="urn:microsoft.com/office/officeart/2005/8/layout/target2"/>
    <dgm:cxn modelId="{25D45F23-ADBE-4B97-8217-ADBEA42DDEAA}" srcId="{A82D8F18-C896-4302-8927-B321F4E12F3F}" destId="{892D05AD-1B62-4AA5-859D-47E30BA97204}" srcOrd="0" destOrd="0" parTransId="{557034BD-2C21-45E1-8CAB-7056C3E021AD}" sibTransId="{4FCEA611-795C-438F-A459-C14E637C9996}"/>
    <dgm:cxn modelId="{86B3955E-12CF-48BC-8388-C9CF53EA95A4}" srcId="{EA964BDE-0A56-417B-98E3-23E3AB70A6ED}" destId="{A82D8F18-C896-4302-8927-B321F4E12F3F}" srcOrd="2" destOrd="0" parTransId="{ECE9FA75-4AF4-490A-8FB9-78A54B8E4D0F}" sibTransId="{2FF2C26B-869C-443F-89F1-35AB9E19EBDB}"/>
    <dgm:cxn modelId="{FC2BF071-0DE5-459C-83D8-6D14E71B4572}" type="presOf" srcId="{EA964BDE-0A56-417B-98E3-23E3AB70A6ED}" destId="{D3F18136-E1ED-4050-8C16-16E7774C2060}" srcOrd="0" destOrd="0" presId="urn:microsoft.com/office/officeart/2005/8/layout/target2"/>
    <dgm:cxn modelId="{2ADCE676-CC66-46CF-845F-F5F099EB751A}" srcId="{EA964BDE-0A56-417B-98E3-23E3AB70A6ED}" destId="{6C6A239F-2EB6-4A0F-819E-3B0C4B7A6358}" srcOrd="0" destOrd="0" parTransId="{0D9C6217-CEFD-4680-8749-2F5E902117F0}" sibTransId="{14133DF7-E02A-4CC9-AD60-02C1E8206010}"/>
    <dgm:cxn modelId="{EC615A89-DFDF-4AA9-B4C8-66AEE62EFE9D}" srcId="{EA964BDE-0A56-417B-98E3-23E3AB70A6ED}" destId="{51718910-4568-4918-ADFA-811149D52148}" srcOrd="1" destOrd="0" parTransId="{A579000A-6760-494A-8BDD-331A8EB34C65}" sibTransId="{86F70CCE-C206-4A27-8100-DB7847F3590A}"/>
    <dgm:cxn modelId="{538EE4AA-6C56-4814-BB9A-1F7A8DC08234}" type="presOf" srcId="{892D05AD-1B62-4AA5-859D-47E30BA97204}" destId="{B3A38F65-7492-452D-8D54-954630BAD18B}" srcOrd="0" destOrd="0" presId="urn:microsoft.com/office/officeart/2005/8/layout/target2"/>
    <dgm:cxn modelId="{D6896EB0-C992-401B-91FC-BF8B48469441}" type="presOf" srcId="{6C6A239F-2EB6-4A0F-819E-3B0C4B7A6358}" destId="{8ACAF8C3-6022-4E44-B583-98532AE050E0}" srcOrd="0" destOrd="0" presId="urn:microsoft.com/office/officeart/2005/8/layout/target2"/>
    <dgm:cxn modelId="{023F7291-723F-47D4-B404-A3BEB692E7D9}" type="presParOf" srcId="{D3F18136-E1ED-4050-8C16-16E7774C2060}" destId="{9B2EBA11-A670-475A-8673-70F04ABA33BF}" srcOrd="0" destOrd="0" presId="urn:microsoft.com/office/officeart/2005/8/layout/target2"/>
    <dgm:cxn modelId="{1A3805F5-9980-4825-B7ED-2CD4A7F21F50}" type="presParOf" srcId="{9B2EBA11-A670-475A-8673-70F04ABA33BF}" destId="{8ACAF8C3-6022-4E44-B583-98532AE050E0}" srcOrd="0" destOrd="0" presId="urn:microsoft.com/office/officeart/2005/8/layout/target2"/>
    <dgm:cxn modelId="{4A3171EF-3E70-4B36-8043-B5815AD20419}" type="presParOf" srcId="{9B2EBA11-A670-475A-8673-70F04ABA33BF}" destId="{771FA9C8-D15C-417D-90FA-FA24708D3B42}" srcOrd="1" destOrd="0" presId="urn:microsoft.com/office/officeart/2005/8/layout/target2"/>
    <dgm:cxn modelId="{FFE27A06-C51F-4B3D-8B0B-3DE1F0B8B350}" type="presParOf" srcId="{D3F18136-E1ED-4050-8C16-16E7774C2060}" destId="{A75AF521-A0D9-42D9-8BBB-1DB27C3515D5}" srcOrd="1" destOrd="0" presId="urn:microsoft.com/office/officeart/2005/8/layout/target2"/>
    <dgm:cxn modelId="{CD6B2AC6-C90D-476A-B391-75B2BC561693}" type="presParOf" srcId="{A75AF521-A0D9-42D9-8BBB-1DB27C3515D5}" destId="{CE62884E-BFD8-4F51-856B-5AF7D5A6E6C1}" srcOrd="0" destOrd="0" presId="urn:microsoft.com/office/officeart/2005/8/layout/target2"/>
    <dgm:cxn modelId="{61741C6A-BD0C-436B-838D-0C328FAF75D1}" type="presParOf" srcId="{A75AF521-A0D9-42D9-8BBB-1DB27C3515D5}" destId="{F271E22B-F02E-47FB-AA47-576CD43DA999}" srcOrd="1" destOrd="0" presId="urn:microsoft.com/office/officeart/2005/8/layout/target2"/>
    <dgm:cxn modelId="{BFE8862F-D8B1-4CAD-A5B0-AB6F7727CE08}" type="presParOf" srcId="{D3F18136-E1ED-4050-8C16-16E7774C2060}" destId="{3F9769CD-40EE-480B-8BE7-CB1577758D49}" srcOrd="2" destOrd="0" presId="urn:microsoft.com/office/officeart/2005/8/layout/target2"/>
    <dgm:cxn modelId="{CBA552C4-78E0-4D60-B8C1-CC629AEDEDA1}" type="presParOf" srcId="{3F9769CD-40EE-480B-8BE7-CB1577758D49}" destId="{2F8A0061-97B8-422F-B45A-A72CB9CB736C}" srcOrd="0" destOrd="0" presId="urn:microsoft.com/office/officeart/2005/8/layout/target2"/>
    <dgm:cxn modelId="{DD92153F-FD47-48DC-AA67-D150B1072696}" type="presParOf" srcId="{3F9769CD-40EE-480B-8BE7-CB1577758D49}" destId="{E5728DE7-9E3F-47CA-A01F-18C42F1B294D}" srcOrd="1" destOrd="0" presId="urn:microsoft.com/office/officeart/2005/8/layout/target2"/>
    <dgm:cxn modelId="{A87C1495-6432-4234-91C3-990A393E1742}" type="presParOf" srcId="{E5728DE7-9E3F-47CA-A01F-18C42F1B294D}" destId="{B3A38F65-7492-452D-8D54-954630BAD18B}"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64BDE-0A56-417B-98E3-23E3AB70A6ED}" type="doc">
      <dgm:prSet loTypeId="urn:microsoft.com/office/officeart/2005/8/layout/target2" loCatId="relationship" qsTypeId="urn:microsoft.com/office/officeart/2005/8/quickstyle/3d4" qsCatId="3D" csTypeId="urn:microsoft.com/office/officeart/2005/8/colors/accent1_2" csCatId="accent1" phldr="1"/>
      <dgm:spPr/>
      <dgm:t>
        <a:bodyPr/>
        <a:lstStyle/>
        <a:p>
          <a:endParaRPr lang="en-US"/>
        </a:p>
      </dgm:t>
    </dgm:pt>
    <dgm:pt modelId="{6C6A239F-2EB6-4A0F-819E-3B0C4B7A6358}">
      <dgm:prSet phldrT="[Text]"/>
      <dgm:spPr/>
      <dgm:t>
        <a:bodyPr/>
        <a:lstStyle/>
        <a:p>
          <a:pPr algn="ctr"/>
          <a:r>
            <a:rPr lang="en-US" dirty="0"/>
            <a:t>Container I </a:t>
          </a:r>
        </a:p>
      </dgm:t>
    </dgm:pt>
    <dgm:pt modelId="{0D9C6217-CEFD-4680-8749-2F5E902117F0}" type="parTrans" cxnId="{2ADCE676-CC66-46CF-845F-F5F099EB751A}">
      <dgm:prSet/>
      <dgm:spPr/>
      <dgm:t>
        <a:bodyPr/>
        <a:lstStyle/>
        <a:p>
          <a:endParaRPr lang="en-US"/>
        </a:p>
      </dgm:t>
    </dgm:pt>
    <dgm:pt modelId="{14133DF7-E02A-4CC9-AD60-02C1E8206010}" type="sibTrans" cxnId="{2ADCE676-CC66-46CF-845F-F5F099EB751A}">
      <dgm:prSet/>
      <dgm:spPr/>
      <dgm:t>
        <a:bodyPr/>
        <a:lstStyle/>
        <a:p>
          <a:endParaRPr lang="en-US"/>
        </a:p>
      </dgm:t>
    </dgm:pt>
    <dgm:pt modelId="{51718910-4568-4918-ADFA-811149D52148}">
      <dgm:prSet phldrT="[Text]"/>
      <dgm:spPr/>
      <dgm:t>
        <a:bodyPr/>
        <a:lstStyle/>
        <a:p>
          <a:pPr algn="ctr"/>
          <a:r>
            <a:rPr lang="en-US" dirty="0"/>
            <a:t>Guest Kernel</a:t>
          </a:r>
        </a:p>
      </dgm:t>
    </dgm:pt>
    <dgm:pt modelId="{A579000A-6760-494A-8BDD-331A8EB34C65}" type="parTrans" cxnId="{EC615A89-DFDF-4AA9-B4C8-66AEE62EFE9D}">
      <dgm:prSet/>
      <dgm:spPr/>
      <dgm:t>
        <a:bodyPr/>
        <a:lstStyle/>
        <a:p>
          <a:endParaRPr lang="en-US"/>
        </a:p>
      </dgm:t>
    </dgm:pt>
    <dgm:pt modelId="{86F70CCE-C206-4A27-8100-DB7847F3590A}" type="sibTrans" cxnId="{EC615A89-DFDF-4AA9-B4C8-66AEE62EFE9D}">
      <dgm:prSet/>
      <dgm:spPr/>
      <dgm:t>
        <a:bodyPr/>
        <a:lstStyle/>
        <a:p>
          <a:endParaRPr lang="en-US"/>
        </a:p>
      </dgm:t>
    </dgm:pt>
    <dgm:pt modelId="{A82D8F18-C896-4302-8927-B321F4E12F3F}">
      <dgm:prSet phldrT="[Text]"/>
      <dgm:spPr/>
      <dgm:t>
        <a:bodyPr/>
        <a:lstStyle/>
        <a:p>
          <a:pPr algn="ctr"/>
          <a:r>
            <a:rPr lang="en-US" dirty="0"/>
            <a:t>DAX</a:t>
          </a:r>
        </a:p>
      </dgm:t>
    </dgm:pt>
    <dgm:pt modelId="{ECE9FA75-4AF4-490A-8FB9-78A54B8E4D0F}" type="parTrans" cxnId="{86B3955E-12CF-48BC-8388-C9CF53EA95A4}">
      <dgm:prSet/>
      <dgm:spPr/>
      <dgm:t>
        <a:bodyPr/>
        <a:lstStyle/>
        <a:p>
          <a:endParaRPr lang="en-US"/>
        </a:p>
      </dgm:t>
    </dgm:pt>
    <dgm:pt modelId="{2FF2C26B-869C-443F-89F1-35AB9E19EBDB}" type="sibTrans" cxnId="{86B3955E-12CF-48BC-8388-C9CF53EA95A4}">
      <dgm:prSet/>
      <dgm:spPr/>
      <dgm:t>
        <a:bodyPr/>
        <a:lstStyle/>
        <a:p>
          <a:endParaRPr lang="en-US"/>
        </a:p>
      </dgm:t>
    </dgm:pt>
    <dgm:pt modelId="{892D05AD-1B62-4AA5-859D-47E30BA97204}">
      <dgm:prSet phldrT="[Text]"/>
      <dgm:spPr/>
      <dgm:t>
        <a:bodyPr/>
        <a:lstStyle/>
        <a:p>
          <a:r>
            <a:rPr lang="en-US" dirty="0" err="1"/>
            <a:t>vNVDIMM</a:t>
          </a:r>
          <a:endParaRPr lang="en-US" dirty="0"/>
        </a:p>
      </dgm:t>
    </dgm:pt>
    <dgm:pt modelId="{557034BD-2C21-45E1-8CAB-7056C3E021AD}" type="parTrans" cxnId="{25D45F23-ADBE-4B97-8217-ADBEA42DDEAA}">
      <dgm:prSet/>
      <dgm:spPr/>
      <dgm:t>
        <a:bodyPr/>
        <a:lstStyle/>
        <a:p>
          <a:endParaRPr lang="en-US"/>
        </a:p>
      </dgm:t>
    </dgm:pt>
    <dgm:pt modelId="{4FCEA611-795C-438F-A459-C14E637C9996}" type="sibTrans" cxnId="{25D45F23-ADBE-4B97-8217-ADBEA42DDEAA}">
      <dgm:prSet/>
      <dgm:spPr/>
      <dgm:t>
        <a:bodyPr/>
        <a:lstStyle/>
        <a:p>
          <a:endParaRPr lang="en-US"/>
        </a:p>
      </dgm:t>
    </dgm:pt>
    <dgm:pt modelId="{D3F18136-E1ED-4050-8C16-16E7774C2060}" type="pres">
      <dgm:prSet presAssocID="{EA964BDE-0A56-417B-98E3-23E3AB70A6ED}" presName="Name0" presStyleCnt="0">
        <dgm:presLayoutVars>
          <dgm:chMax val="3"/>
          <dgm:chPref val="1"/>
          <dgm:dir/>
          <dgm:animLvl val="lvl"/>
          <dgm:resizeHandles/>
        </dgm:presLayoutVars>
      </dgm:prSet>
      <dgm:spPr/>
    </dgm:pt>
    <dgm:pt modelId="{9B2EBA11-A670-475A-8673-70F04ABA33BF}" type="pres">
      <dgm:prSet presAssocID="{EA964BDE-0A56-417B-98E3-23E3AB70A6ED}" presName="outerBox" presStyleCnt="0"/>
      <dgm:spPr/>
    </dgm:pt>
    <dgm:pt modelId="{8ACAF8C3-6022-4E44-B583-98532AE050E0}" type="pres">
      <dgm:prSet presAssocID="{EA964BDE-0A56-417B-98E3-23E3AB70A6ED}" presName="outerBoxParent" presStyleLbl="node1" presStyleIdx="0" presStyleCnt="3" custLinFactX="19025" custLinFactNeighborX="100000" custLinFactNeighborY="-5046"/>
      <dgm:spPr/>
    </dgm:pt>
    <dgm:pt modelId="{771FA9C8-D15C-417D-90FA-FA24708D3B42}" type="pres">
      <dgm:prSet presAssocID="{EA964BDE-0A56-417B-98E3-23E3AB70A6ED}" presName="outerBoxChildren" presStyleCnt="0"/>
      <dgm:spPr/>
    </dgm:pt>
    <dgm:pt modelId="{A75AF521-A0D9-42D9-8BBB-1DB27C3515D5}" type="pres">
      <dgm:prSet presAssocID="{EA964BDE-0A56-417B-98E3-23E3AB70A6ED}" presName="middleBox" presStyleCnt="0"/>
      <dgm:spPr/>
    </dgm:pt>
    <dgm:pt modelId="{CE62884E-BFD8-4F51-856B-5AF7D5A6E6C1}" type="pres">
      <dgm:prSet presAssocID="{EA964BDE-0A56-417B-98E3-23E3AB70A6ED}" presName="middleBoxParent" presStyleLbl="node1" presStyleIdx="1" presStyleCnt="3"/>
      <dgm:spPr/>
    </dgm:pt>
    <dgm:pt modelId="{F271E22B-F02E-47FB-AA47-576CD43DA999}" type="pres">
      <dgm:prSet presAssocID="{EA964BDE-0A56-417B-98E3-23E3AB70A6ED}" presName="middleBoxChildren" presStyleCnt="0"/>
      <dgm:spPr/>
    </dgm:pt>
    <dgm:pt modelId="{3F9769CD-40EE-480B-8BE7-CB1577758D49}" type="pres">
      <dgm:prSet presAssocID="{EA964BDE-0A56-417B-98E3-23E3AB70A6ED}" presName="centerBox" presStyleCnt="0"/>
      <dgm:spPr/>
    </dgm:pt>
    <dgm:pt modelId="{2F8A0061-97B8-422F-B45A-A72CB9CB736C}" type="pres">
      <dgm:prSet presAssocID="{EA964BDE-0A56-417B-98E3-23E3AB70A6ED}" presName="centerBoxParent" presStyleLbl="node1" presStyleIdx="2" presStyleCnt="3"/>
      <dgm:spPr/>
    </dgm:pt>
    <dgm:pt modelId="{E5728DE7-9E3F-47CA-A01F-18C42F1B294D}" type="pres">
      <dgm:prSet presAssocID="{EA964BDE-0A56-417B-98E3-23E3AB70A6ED}" presName="centerBoxChildren" presStyleCnt="0"/>
      <dgm:spPr/>
    </dgm:pt>
    <dgm:pt modelId="{B3A38F65-7492-452D-8D54-954630BAD18B}" type="pres">
      <dgm:prSet presAssocID="{892D05AD-1B62-4AA5-859D-47E30BA97204}" presName="cChild" presStyleLbl="fgAcc1" presStyleIdx="0" presStyleCnt="1">
        <dgm:presLayoutVars>
          <dgm:bulletEnabled val="1"/>
        </dgm:presLayoutVars>
      </dgm:prSet>
      <dgm:spPr/>
    </dgm:pt>
  </dgm:ptLst>
  <dgm:cxnLst>
    <dgm:cxn modelId="{34648406-151E-4C73-89B1-34A98CB368D6}" type="presOf" srcId="{51718910-4568-4918-ADFA-811149D52148}" destId="{CE62884E-BFD8-4F51-856B-5AF7D5A6E6C1}" srcOrd="0" destOrd="0" presId="urn:microsoft.com/office/officeart/2005/8/layout/target2"/>
    <dgm:cxn modelId="{AEA62309-E28C-4D92-B1A4-710B81D60B9D}" type="presOf" srcId="{A82D8F18-C896-4302-8927-B321F4E12F3F}" destId="{2F8A0061-97B8-422F-B45A-A72CB9CB736C}" srcOrd="0" destOrd="0" presId="urn:microsoft.com/office/officeart/2005/8/layout/target2"/>
    <dgm:cxn modelId="{25D45F23-ADBE-4B97-8217-ADBEA42DDEAA}" srcId="{A82D8F18-C896-4302-8927-B321F4E12F3F}" destId="{892D05AD-1B62-4AA5-859D-47E30BA97204}" srcOrd="0" destOrd="0" parTransId="{557034BD-2C21-45E1-8CAB-7056C3E021AD}" sibTransId="{4FCEA611-795C-438F-A459-C14E637C9996}"/>
    <dgm:cxn modelId="{86B3955E-12CF-48BC-8388-C9CF53EA95A4}" srcId="{EA964BDE-0A56-417B-98E3-23E3AB70A6ED}" destId="{A82D8F18-C896-4302-8927-B321F4E12F3F}" srcOrd="2" destOrd="0" parTransId="{ECE9FA75-4AF4-490A-8FB9-78A54B8E4D0F}" sibTransId="{2FF2C26B-869C-443F-89F1-35AB9E19EBDB}"/>
    <dgm:cxn modelId="{FC2BF071-0DE5-459C-83D8-6D14E71B4572}" type="presOf" srcId="{EA964BDE-0A56-417B-98E3-23E3AB70A6ED}" destId="{D3F18136-E1ED-4050-8C16-16E7774C2060}" srcOrd="0" destOrd="0" presId="urn:microsoft.com/office/officeart/2005/8/layout/target2"/>
    <dgm:cxn modelId="{2ADCE676-CC66-46CF-845F-F5F099EB751A}" srcId="{EA964BDE-0A56-417B-98E3-23E3AB70A6ED}" destId="{6C6A239F-2EB6-4A0F-819E-3B0C4B7A6358}" srcOrd="0" destOrd="0" parTransId="{0D9C6217-CEFD-4680-8749-2F5E902117F0}" sibTransId="{14133DF7-E02A-4CC9-AD60-02C1E8206010}"/>
    <dgm:cxn modelId="{EC615A89-DFDF-4AA9-B4C8-66AEE62EFE9D}" srcId="{EA964BDE-0A56-417B-98E3-23E3AB70A6ED}" destId="{51718910-4568-4918-ADFA-811149D52148}" srcOrd="1" destOrd="0" parTransId="{A579000A-6760-494A-8BDD-331A8EB34C65}" sibTransId="{86F70CCE-C206-4A27-8100-DB7847F3590A}"/>
    <dgm:cxn modelId="{538EE4AA-6C56-4814-BB9A-1F7A8DC08234}" type="presOf" srcId="{892D05AD-1B62-4AA5-859D-47E30BA97204}" destId="{B3A38F65-7492-452D-8D54-954630BAD18B}" srcOrd="0" destOrd="0" presId="urn:microsoft.com/office/officeart/2005/8/layout/target2"/>
    <dgm:cxn modelId="{D6896EB0-C992-401B-91FC-BF8B48469441}" type="presOf" srcId="{6C6A239F-2EB6-4A0F-819E-3B0C4B7A6358}" destId="{8ACAF8C3-6022-4E44-B583-98532AE050E0}" srcOrd="0" destOrd="0" presId="urn:microsoft.com/office/officeart/2005/8/layout/target2"/>
    <dgm:cxn modelId="{023F7291-723F-47D4-B404-A3BEB692E7D9}" type="presParOf" srcId="{D3F18136-E1ED-4050-8C16-16E7774C2060}" destId="{9B2EBA11-A670-475A-8673-70F04ABA33BF}" srcOrd="0" destOrd="0" presId="urn:microsoft.com/office/officeart/2005/8/layout/target2"/>
    <dgm:cxn modelId="{1A3805F5-9980-4825-B7ED-2CD4A7F21F50}" type="presParOf" srcId="{9B2EBA11-A670-475A-8673-70F04ABA33BF}" destId="{8ACAF8C3-6022-4E44-B583-98532AE050E0}" srcOrd="0" destOrd="0" presId="urn:microsoft.com/office/officeart/2005/8/layout/target2"/>
    <dgm:cxn modelId="{4A3171EF-3E70-4B36-8043-B5815AD20419}" type="presParOf" srcId="{9B2EBA11-A670-475A-8673-70F04ABA33BF}" destId="{771FA9C8-D15C-417D-90FA-FA24708D3B42}" srcOrd="1" destOrd="0" presId="urn:microsoft.com/office/officeart/2005/8/layout/target2"/>
    <dgm:cxn modelId="{FFE27A06-C51F-4B3D-8B0B-3DE1F0B8B350}" type="presParOf" srcId="{D3F18136-E1ED-4050-8C16-16E7774C2060}" destId="{A75AF521-A0D9-42D9-8BBB-1DB27C3515D5}" srcOrd="1" destOrd="0" presId="urn:microsoft.com/office/officeart/2005/8/layout/target2"/>
    <dgm:cxn modelId="{CD6B2AC6-C90D-476A-B391-75B2BC561693}" type="presParOf" srcId="{A75AF521-A0D9-42D9-8BBB-1DB27C3515D5}" destId="{CE62884E-BFD8-4F51-856B-5AF7D5A6E6C1}" srcOrd="0" destOrd="0" presId="urn:microsoft.com/office/officeart/2005/8/layout/target2"/>
    <dgm:cxn modelId="{61741C6A-BD0C-436B-838D-0C328FAF75D1}" type="presParOf" srcId="{A75AF521-A0D9-42D9-8BBB-1DB27C3515D5}" destId="{F271E22B-F02E-47FB-AA47-576CD43DA999}" srcOrd="1" destOrd="0" presId="urn:microsoft.com/office/officeart/2005/8/layout/target2"/>
    <dgm:cxn modelId="{BFE8862F-D8B1-4CAD-A5B0-AB6F7727CE08}" type="presParOf" srcId="{D3F18136-E1ED-4050-8C16-16E7774C2060}" destId="{3F9769CD-40EE-480B-8BE7-CB1577758D49}" srcOrd="2" destOrd="0" presId="urn:microsoft.com/office/officeart/2005/8/layout/target2"/>
    <dgm:cxn modelId="{CBA552C4-78E0-4D60-B8C1-CC629AEDEDA1}" type="presParOf" srcId="{3F9769CD-40EE-480B-8BE7-CB1577758D49}" destId="{2F8A0061-97B8-422F-B45A-A72CB9CB736C}" srcOrd="0" destOrd="0" presId="urn:microsoft.com/office/officeart/2005/8/layout/target2"/>
    <dgm:cxn modelId="{DD92153F-FD47-48DC-AA67-D150B1072696}" type="presParOf" srcId="{3F9769CD-40EE-480B-8BE7-CB1577758D49}" destId="{E5728DE7-9E3F-47CA-A01F-18C42F1B294D}" srcOrd="1" destOrd="0" presId="urn:microsoft.com/office/officeart/2005/8/layout/target2"/>
    <dgm:cxn modelId="{A87C1495-6432-4234-91C3-990A393E1742}" type="presParOf" srcId="{E5728DE7-9E3F-47CA-A01F-18C42F1B294D}" destId="{B3A38F65-7492-452D-8D54-954630BAD18B}" srcOrd="0"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6408E-542F-4EF8-A0AD-69A5EBD2EE6D}" type="doc">
      <dgm:prSet loTypeId="urn:microsoft.com/office/officeart/2005/8/layout/target2" loCatId="relationship" qsTypeId="urn:microsoft.com/office/officeart/2005/8/quickstyle/3d4" qsCatId="3D" csTypeId="urn:microsoft.com/office/officeart/2005/8/colors/accent1_2" csCatId="accent1" phldr="1"/>
      <dgm:spPr/>
      <dgm:t>
        <a:bodyPr/>
        <a:lstStyle/>
        <a:p>
          <a:endParaRPr lang="en-US"/>
        </a:p>
      </dgm:t>
    </dgm:pt>
    <dgm:pt modelId="{D373423C-B981-432C-94E4-604B4BC606E7}">
      <dgm:prSet phldrT="[Text]"/>
      <dgm:spPr/>
      <dgm:t>
        <a:bodyPr/>
        <a:lstStyle/>
        <a:p>
          <a:r>
            <a:rPr lang="en-US" dirty="0"/>
            <a:t>host</a:t>
          </a:r>
        </a:p>
      </dgm:t>
    </dgm:pt>
    <dgm:pt modelId="{526CA495-D14F-40C5-AAF6-8D7B91DB340E}" type="sibTrans" cxnId="{0353AA06-53CE-4C44-BF44-4F8ADDCCAF41}">
      <dgm:prSet/>
      <dgm:spPr/>
      <dgm:t>
        <a:bodyPr/>
        <a:lstStyle/>
        <a:p>
          <a:endParaRPr lang="en-US"/>
        </a:p>
      </dgm:t>
    </dgm:pt>
    <dgm:pt modelId="{9A2C8286-7BD5-4B8F-B2C5-E36AD0E2F880}" type="parTrans" cxnId="{0353AA06-53CE-4C44-BF44-4F8ADDCCAF41}">
      <dgm:prSet/>
      <dgm:spPr/>
      <dgm:t>
        <a:bodyPr/>
        <a:lstStyle/>
        <a:p>
          <a:endParaRPr lang="en-US"/>
        </a:p>
      </dgm:t>
    </dgm:pt>
    <dgm:pt modelId="{39F3D3CE-EFB4-44D1-B245-EE95AD0B0490}">
      <dgm:prSet phldrT="[Text]" custT="1"/>
      <dgm:spPr/>
      <dgm:t>
        <a:bodyPr/>
        <a:lstStyle/>
        <a:p>
          <a:r>
            <a:rPr lang="en-US" sz="2800" dirty="0" err="1"/>
            <a:t>rootfs</a:t>
          </a:r>
          <a:endParaRPr lang="en-US" sz="2800" dirty="0"/>
        </a:p>
      </dgm:t>
    </dgm:pt>
    <dgm:pt modelId="{598EC66B-AAE2-4523-9079-6F0A381B7201}" type="sibTrans" cxnId="{E4DCDFD3-703C-4437-8481-9D402A5C4B77}">
      <dgm:prSet/>
      <dgm:spPr/>
      <dgm:t>
        <a:bodyPr/>
        <a:lstStyle/>
        <a:p>
          <a:endParaRPr lang="en-US"/>
        </a:p>
      </dgm:t>
    </dgm:pt>
    <dgm:pt modelId="{1111B4CB-117C-4F2E-9A16-D373B11055DD}" type="parTrans" cxnId="{E4DCDFD3-703C-4437-8481-9D402A5C4B77}">
      <dgm:prSet/>
      <dgm:spPr/>
      <dgm:t>
        <a:bodyPr/>
        <a:lstStyle/>
        <a:p>
          <a:endParaRPr lang="en-US"/>
        </a:p>
      </dgm:t>
    </dgm:pt>
    <dgm:pt modelId="{5FCF5494-73AB-47D7-9D10-503ACD64703E}">
      <dgm:prSet phldrT="[Text]" custT="1"/>
      <dgm:spPr/>
      <dgm:t>
        <a:bodyPr/>
        <a:lstStyle/>
        <a:p>
          <a:r>
            <a:rPr lang="en-US" sz="2800" dirty="0" err="1"/>
            <a:t>shmem</a:t>
          </a:r>
          <a:endParaRPr lang="en-US" sz="2800" dirty="0"/>
        </a:p>
      </dgm:t>
    </dgm:pt>
    <dgm:pt modelId="{4F03E190-F8F0-4BEC-AFB1-104CB70B71FF}" type="sibTrans" cxnId="{393F1E24-39FB-430B-A0B8-7AA02D2BA0F0}">
      <dgm:prSet/>
      <dgm:spPr/>
      <dgm:t>
        <a:bodyPr/>
        <a:lstStyle/>
        <a:p>
          <a:endParaRPr lang="en-US"/>
        </a:p>
      </dgm:t>
    </dgm:pt>
    <dgm:pt modelId="{43921C4D-71AB-463A-84CA-E56F60248D4E}" type="parTrans" cxnId="{393F1E24-39FB-430B-A0B8-7AA02D2BA0F0}">
      <dgm:prSet/>
      <dgm:spPr/>
      <dgm:t>
        <a:bodyPr/>
        <a:lstStyle/>
        <a:p>
          <a:endParaRPr lang="en-US"/>
        </a:p>
      </dgm:t>
    </dgm:pt>
    <dgm:pt modelId="{CF8D25D3-0D5D-4BBC-9BDD-6F81BF6CFEAF}" type="pres">
      <dgm:prSet presAssocID="{7F66408E-542F-4EF8-A0AD-69A5EBD2EE6D}" presName="Name0" presStyleCnt="0">
        <dgm:presLayoutVars>
          <dgm:chMax val="3"/>
          <dgm:chPref val="1"/>
          <dgm:dir/>
          <dgm:animLvl val="lvl"/>
          <dgm:resizeHandles/>
        </dgm:presLayoutVars>
      </dgm:prSet>
      <dgm:spPr/>
    </dgm:pt>
    <dgm:pt modelId="{EC47B7B5-0FE4-4020-86BD-D3BF5C8250E7}" type="pres">
      <dgm:prSet presAssocID="{7F66408E-542F-4EF8-A0AD-69A5EBD2EE6D}" presName="outerBox" presStyleCnt="0"/>
      <dgm:spPr/>
    </dgm:pt>
    <dgm:pt modelId="{E19F2B58-1F28-465A-ABCE-A1BB68F4B76A}" type="pres">
      <dgm:prSet presAssocID="{7F66408E-542F-4EF8-A0AD-69A5EBD2EE6D}" presName="outerBoxParent" presStyleLbl="node1" presStyleIdx="0" presStyleCnt="1" custLinFactNeighborX="42934" custLinFactNeighborY="2487"/>
      <dgm:spPr/>
    </dgm:pt>
    <dgm:pt modelId="{15BDD91C-69B8-4C43-8DC3-1523313ECAF9}" type="pres">
      <dgm:prSet presAssocID="{7F66408E-542F-4EF8-A0AD-69A5EBD2EE6D}" presName="outerBoxChildren" presStyleCnt="0"/>
      <dgm:spPr/>
    </dgm:pt>
    <dgm:pt modelId="{452C9F32-FA8A-4AA7-B9DE-7B90A05B0EC9}" type="pres">
      <dgm:prSet presAssocID="{39F3D3CE-EFB4-44D1-B245-EE95AD0B0490}" presName="oChild" presStyleLbl="fgAcc1" presStyleIdx="0" presStyleCnt="2" custScaleX="33282" custScaleY="113327" custLinFactX="2876" custLinFactNeighborX="100000" custLinFactNeighborY="-12307">
        <dgm:presLayoutVars>
          <dgm:bulletEnabled val="1"/>
        </dgm:presLayoutVars>
      </dgm:prSet>
      <dgm:spPr/>
    </dgm:pt>
    <dgm:pt modelId="{82AEB8F4-6AC8-4754-9EF3-A56E3A4567CA}" type="pres">
      <dgm:prSet presAssocID="{598EC66B-AAE2-4523-9079-6F0A381B7201}" presName="outerSibTrans" presStyleCnt="0"/>
      <dgm:spPr/>
    </dgm:pt>
    <dgm:pt modelId="{46A00569-1CA5-4097-8E6C-34CDC2F3CB9C}" type="pres">
      <dgm:prSet presAssocID="{5FCF5494-73AB-47D7-9D10-503ACD64703E}" presName="oChild" presStyleLbl="fgAcc1" presStyleIdx="1" presStyleCnt="2" custScaleX="33282" custScaleY="113327" custLinFactX="26711" custLinFactNeighborX="100000" custLinFactNeighborY="-12547">
        <dgm:presLayoutVars>
          <dgm:bulletEnabled val="1"/>
        </dgm:presLayoutVars>
      </dgm:prSet>
      <dgm:spPr/>
    </dgm:pt>
  </dgm:ptLst>
  <dgm:cxnLst>
    <dgm:cxn modelId="{0353AA06-53CE-4C44-BF44-4F8ADDCCAF41}" srcId="{7F66408E-542F-4EF8-A0AD-69A5EBD2EE6D}" destId="{D373423C-B981-432C-94E4-604B4BC606E7}" srcOrd="0" destOrd="0" parTransId="{9A2C8286-7BD5-4B8F-B2C5-E36AD0E2F880}" sibTransId="{526CA495-D14F-40C5-AAF6-8D7B91DB340E}"/>
    <dgm:cxn modelId="{393F1E24-39FB-430B-A0B8-7AA02D2BA0F0}" srcId="{D373423C-B981-432C-94E4-604B4BC606E7}" destId="{5FCF5494-73AB-47D7-9D10-503ACD64703E}" srcOrd="1" destOrd="0" parTransId="{43921C4D-71AB-463A-84CA-E56F60248D4E}" sibTransId="{4F03E190-F8F0-4BEC-AFB1-104CB70B71FF}"/>
    <dgm:cxn modelId="{AB0AB090-4DB3-4013-B70F-CFCF4DBDCDA3}" type="presOf" srcId="{7F66408E-542F-4EF8-A0AD-69A5EBD2EE6D}" destId="{CF8D25D3-0D5D-4BBC-9BDD-6F81BF6CFEAF}" srcOrd="0" destOrd="0" presId="urn:microsoft.com/office/officeart/2005/8/layout/target2"/>
    <dgm:cxn modelId="{384068B4-68C3-4DE6-9EFA-43F5416D9740}" type="presOf" srcId="{5FCF5494-73AB-47D7-9D10-503ACD64703E}" destId="{46A00569-1CA5-4097-8E6C-34CDC2F3CB9C}" srcOrd="0" destOrd="0" presId="urn:microsoft.com/office/officeart/2005/8/layout/target2"/>
    <dgm:cxn modelId="{D2D8E4B4-8379-4FA5-AC54-4449D6BE80E7}" type="presOf" srcId="{39F3D3CE-EFB4-44D1-B245-EE95AD0B0490}" destId="{452C9F32-FA8A-4AA7-B9DE-7B90A05B0EC9}" srcOrd="0" destOrd="0" presId="urn:microsoft.com/office/officeart/2005/8/layout/target2"/>
    <dgm:cxn modelId="{E4DCDFD3-703C-4437-8481-9D402A5C4B77}" srcId="{D373423C-B981-432C-94E4-604B4BC606E7}" destId="{39F3D3CE-EFB4-44D1-B245-EE95AD0B0490}" srcOrd="0" destOrd="0" parTransId="{1111B4CB-117C-4F2E-9A16-D373B11055DD}" sibTransId="{598EC66B-AAE2-4523-9079-6F0A381B7201}"/>
    <dgm:cxn modelId="{DC7B93D6-9421-494B-8442-3C5ABD3917FC}" type="presOf" srcId="{D373423C-B981-432C-94E4-604B4BC606E7}" destId="{E19F2B58-1F28-465A-ABCE-A1BB68F4B76A}" srcOrd="0" destOrd="0" presId="urn:microsoft.com/office/officeart/2005/8/layout/target2"/>
    <dgm:cxn modelId="{998E8D5F-5892-44CA-92B6-259D4E28F9FC}" type="presParOf" srcId="{CF8D25D3-0D5D-4BBC-9BDD-6F81BF6CFEAF}" destId="{EC47B7B5-0FE4-4020-86BD-D3BF5C8250E7}" srcOrd="0" destOrd="0" presId="urn:microsoft.com/office/officeart/2005/8/layout/target2"/>
    <dgm:cxn modelId="{780C17A4-0CA9-446C-85A9-0485EDF3D105}" type="presParOf" srcId="{EC47B7B5-0FE4-4020-86BD-D3BF5C8250E7}" destId="{E19F2B58-1F28-465A-ABCE-A1BB68F4B76A}" srcOrd="0" destOrd="0" presId="urn:microsoft.com/office/officeart/2005/8/layout/target2"/>
    <dgm:cxn modelId="{331131DB-1BEE-4220-B2C5-8F3506AB724C}" type="presParOf" srcId="{EC47B7B5-0FE4-4020-86BD-D3BF5C8250E7}" destId="{15BDD91C-69B8-4C43-8DC3-1523313ECAF9}" srcOrd="1" destOrd="0" presId="urn:microsoft.com/office/officeart/2005/8/layout/target2"/>
    <dgm:cxn modelId="{260F163A-AAED-4324-B04B-448639F7FF58}" type="presParOf" srcId="{15BDD91C-69B8-4C43-8DC3-1523313ECAF9}" destId="{452C9F32-FA8A-4AA7-B9DE-7B90A05B0EC9}" srcOrd="0" destOrd="0" presId="urn:microsoft.com/office/officeart/2005/8/layout/target2"/>
    <dgm:cxn modelId="{9A8CE597-D367-42CA-8CBB-61D2C16A0927}" type="presParOf" srcId="{15BDD91C-69B8-4C43-8DC3-1523313ECAF9}" destId="{82AEB8F4-6AC8-4754-9EF3-A56E3A4567CA}" srcOrd="1" destOrd="0" presId="urn:microsoft.com/office/officeart/2005/8/layout/target2"/>
    <dgm:cxn modelId="{E7E73087-641F-473F-B899-60796E7BC18D}" type="presParOf" srcId="{15BDD91C-69B8-4C43-8DC3-1523313ECAF9}" destId="{46A00569-1CA5-4097-8E6C-34CDC2F3CB9C}" srcOrd="2" destOrd="0" presId="urn:microsoft.com/office/officeart/2005/8/layout/targe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64BDE-0A56-417B-98E3-23E3AB70A6ED}" type="doc">
      <dgm:prSet loTypeId="urn:microsoft.com/office/officeart/2005/8/layout/target2" loCatId="relationship" qsTypeId="urn:microsoft.com/office/officeart/2005/8/quickstyle/3d4" qsCatId="3D" csTypeId="urn:microsoft.com/office/officeart/2005/8/colors/accent1_2" csCatId="accent1" phldr="1"/>
      <dgm:spPr/>
      <dgm:t>
        <a:bodyPr/>
        <a:lstStyle/>
        <a:p>
          <a:endParaRPr lang="en-US"/>
        </a:p>
      </dgm:t>
    </dgm:pt>
    <dgm:pt modelId="{6C6A239F-2EB6-4A0F-819E-3B0C4B7A6358}">
      <dgm:prSet phldrT="[Text]"/>
      <dgm:spPr/>
      <dgm:t>
        <a:bodyPr/>
        <a:lstStyle/>
        <a:p>
          <a:pPr algn="ctr"/>
          <a:r>
            <a:rPr lang="en-US" dirty="0"/>
            <a:t>Container I </a:t>
          </a:r>
        </a:p>
      </dgm:t>
    </dgm:pt>
    <dgm:pt modelId="{0D9C6217-CEFD-4680-8749-2F5E902117F0}" type="parTrans" cxnId="{2ADCE676-CC66-46CF-845F-F5F099EB751A}">
      <dgm:prSet/>
      <dgm:spPr/>
      <dgm:t>
        <a:bodyPr/>
        <a:lstStyle/>
        <a:p>
          <a:endParaRPr lang="en-US"/>
        </a:p>
      </dgm:t>
    </dgm:pt>
    <dgm:pt modelId="{14133DF7-E02A-4CC9-AD60-02C1E8206010}" type="sibTrans" cxnId="{2ADCE676-CC66-46CF-845F-F5F099EB751A}">
      <dgm:prSet/>
      <dgm:spPr/>
      <dgm:t>
        <a:bodyPr/>
        <a:lstStyle/>
        <a:p>
          <a:endParaRPr lang="en-US"/>
        </a:p>
      </dgm:t>
    </dgm:pt>
    <dgm:pt modelId="{51718910-4568-4918-ADFA-811149D52148}">
      <dgm:prSet phldrT="[Text]"/>
      <dgm:spPr/>
      <dgm:t>
        <a:bodyPr/>
        <a:lstStyle/>
        <a:p>
          <a:pPr algn="ctr"/>
          <a:r>
            <a:rPr lang="en-US" dirty="0"/>
            <a:t>Guest Kernel</a:t>
          </a:r>
        </a:p>
      </dgm:t>
    </dgm:pt>
    <dgm:pt modelId="{A579000A-6760-494A-8BDD-331A8EB34C65}" type="parTrans" cxnId="{EC615A89-DFDF-4AA9-B4C8-66AEE62EFE9D}">
      <dgm:prSet/>
      <dgm:spPr/>
      <dgm:t>
        <a:bodyPr/>
        <a:lstStyle/>
        <a:p>
          <a:endParaRPr lang="en-US"/>
        </a:p>
      </dgm:t>
    </dgm:pt>
    <dgm:pt modelId="{86F70CCE-C206-4A27-8100-DB7847F3590A}" type="sibTrans" cxnId="{EC615A89-DFDF-4AA9-B4C8-66AEE62EFE9D}">
      <dgm:prSet/>
      <dgm:spPr/>
      <dgm:t>
        <a:bodyPr/>
        <a:lstStyle/>
        <a:p>
          <a:endParaRPr lang="en-US"/>
        </a:p>
      </dgm:t>
    </dgm:pt>
    <dgm:pt modelId="{A82D8F18-C896-4302-8927-B321F4E12F3F}">
      <dgm:prSet phldrT="[Text]"/>
      <dgm:spPr/>
      <dgm:t>
        <a:bodyPr/>
        <a:lstStyle/>
        <a:p>
          <a:pPr algn="ctr"/>
          <a:r>
            <a:rPr lang="en-US" dirty="0"/>
            <a:t>DAX</a:t>
          </a:r>
        </a:p>
      </dgm:t>
    </dgm:pt>
    <dgm:pt modelId="{ECE9FA75-4AF4-490A-8FB9-78A54B8E4D0F}" type="parTrans" cxnId="{86B3955E-12CF-48BC-8388-C9CF53EA95A4}">
      <dgm:prSet/>
      <dgm:spPr/>
      <dgm:t>
        <a:bodyPr/>
        <a:lstStyle/>
        <a:p>
          <a:endParaRPr lang="en-US"/>
        </a:p>
      </dgm:t>
    </dgm:pt>
    <dgm:pt modelId="{2FF2C26B-869C-443F-89F1-35AB9E19EBDB}" type="sibTrans" cxnId="{86B3955E-12CF-48BC-8388-C9CF53EA95A4}">
      <dgm:prSet/>
      <dgm:spPr/>
      <dgm:t>
        <a:bodyPr/>
        <a:lstStyle/>
        <a:p>
          <a:endParaRPr lang="en-US"/>
        </a:p>
      </dgm:t>
    </dgm:pt>
    <dgm:pt modelId="{892D05AD-1B62-4AA5-859D-47E30BA97204}">
      <dgm:prSet phldrT="[Text]"/>
      <dgm:spPr/>
      <dgm:t>
        <a:bodyPr/>
        <a:lstStyle/>
        <a:p>
          <a:r>
            <a:rPr lang="en-US" dirty="0" err="1"/>
            <a:t>vNVDIMM</a:t>
          </a:r>
          <a:endParaRPr lang="en-US" dirty="0"/>
        </a:p>
      </dgm:t>
    </dgm:pt>
    <dgm:pt modelId="{557034BD-2C21-45E1-8CAB-7056C3E021AD}" type="parTrans" cxnId="{25D45F23-ADBE-4B97-8217-ADBEA42DDEAA}">
      <dgm:prSet/>
      <dgm:spPr/>
      <dgm:t>
        <a:bodyPr/>
        <a:lstStyle/>
        <a:p>
          <a:endParaRPr lang="en-US"/>
        </a:p>
      </dgm:t>
    </dgm:pt>
    <dgm:pt modelId="{4FCEA611-795C-438F-A459-C14E637C9996}" type="sibTrans" cxnId="{25D45F23-ADBE-4B97-8217-ADBEA42DDEAA}">
      <dgm:prSet/>
      <dgm:spPr/>
      <dgm:t>
        <a:bodyPr/>
        <a:lstStyle/>
        <a:p>
          <a:endParaRPr lang="en-US"/>
        </a:p>
      </dgm:t>
    </dgm:pt>
    <dgm:pt modelId="{D3F18136-E1ED-4050-8C16-16E7774C2060}" type="pres">
      <dgm:prSet presAssocID="{EA964BDE-0A56-417B-98E3-23E3AB70A6ED}" presName="Name0" presStyleCnt="0">
        <dgm:presLayoutVars>
          <dgm:chMax val="3"/>
          <dgm:chPref val="1"/>
          <dgm:dir/>
          <dgm:animLvl val="lvl"/>
          <dgm:resizeHandles/>
        </dgm:presLayoutVars>
      </dgm:prSet>
      <dgm:spPr/>
    </dgm:pt>
    <dgm:pt modelId="{9B2EBA11-A670-475A-8673-70F04ABA33BF}" type="pres">
      <dgm:prSet presAssocID="{EA964BDE-0A56-417B-98E3-23E3AB70A6ED}" presName="outerBox" presStyleCnt="0"/>
      <dgm:spPr/>
    </dgm:pt>
    <dgm:pt modelId="{8ACAF8C3-6022-4E44-B583-98532AE050E0}" type="pres">
      <dgm:prSet presAssocID="{EA964BDE-0A56-417B-98E3-23E3AB70A6ED}" presName="outerBoxParent" presStyleLbl="node1" presStyleIdx="0" presStyleCnt="3" custLinFactNeighborX="36142" custLinFactNeighborY="-57494"/>
      <dgm:spPr/>
    </dgm:pt>
    <dgm:pt modelId="{771FA9C8-D15C-417D-90FA-FA24708D3B42}" type="pres">
      <dgm:prSet presAssocID="{EA964BDE-0A56-417B-98E3-23E3AB70A6ED}" presName="outerBoxChildren" presStyleCnt="0"/>
      <dgm:spPr/>
    </dgm:pt>
    <dgm:pt modelId="{A75AF521-A0D9-42D9-8BBB-1DB27C3515D5}" type="pres">
      <dgm:prSet presAssocID="{EA964BDE-0A56-417B-98E3-23E3AB70A6ED}" presName="middleBox" presStyleCnt="0"/>
      <dgm:spPr/>
    </dgm:pt>
    <dgm:pt modelId="{CE62884E-BFD8-4F51-856B-5AF7D5A6E6C1}" type="pres">
      <dgm:prSet presAssocID="{EA964BDE-0A56-417B-98E3-23E3AB70A6ED}" presName="middleBoxParent" presStyleLbl="node1" presStyleIdx="1" presStyleCnt="3"/>
      <dgm:spPr/>
    </dgm:pt>
    <dgm:pt modelId="{F271E22B-F02E-47FB-AA47-576CD43DA999}" type="pres">
      <dgm:prSet presAssocID="{EA964BDE-0A56-417B-98E3-23E3AB70A6ED}" presName="middleBoxChildren" presStyleCnt="0"/>
      <dgm:spPr/>
    </dgm:pt>
    <dgm:pt modelId="{3F9769CD-40EE-480B-8BE7-CB1577758D49}" type="pres">
      <dgm:prSet presAssocID="{EA964BDE-0A56-417B-98E3-23E3AB70A6ED}" presName="centerBox" presStyleCnt="0"/>
      <dgm:spPr/>
    </dgm:pt>
    <dgm:pt modelId="{2F8A0061-97B8-422F-B45A-A72CB9CB736C}" type="pres">
      <dgm:prSet presAssocID="{EA964BDE-0A56-417B-98E3-23E3AB70A6ED}" presName="centerBoxParent" presStyleLbl="node1" presStyleIdx="2" presStyleCnt="3"/>
      <dgm:spPr/>
    </dgm:pt>
    <dgm:pt modelId="{E5728DE7-9E3F-47CA-A01F-18C42F1B294D}" type="pres">
      <dgm:prSet presAssocID="{EA964BDE-0A56-417B-98E3-23E3AB70A6ED}" presName="centerBoxChildren" presStyleCnt="0"/>
      <dgm:spPr/>
    </dgm:pt>
    <dgm:pt modelId="{B3A38F65-7492-452D-8D54-954630BAD18B}" type="pres">
      <dgm:prSet presAssocID="{892D05AD-1B62-4AA5-859D-47E30BA97204}" presName="cChild" presStyleLbl="fgAcc1" presStyleIdx="0" presStyleCnt="1">
        <dgm:presLayoutVars>
          <dgm:bulletEnabled val="1"/>
        </dgm:presLayoutVars>
      </dgm:prSet>
      <dgm:spPr/>
    </dgm:pt>
  </dgm:ptLst>
  <dgm:cxnLst>
    <dgm:cxn modelId="{34648406-151E-4C73-89B1-34A98CB368D6}" type="presOf" srcId="{51718910-4568-4918-ADFA-811149D52148}" destId="{CE62884E-BFD8-4F51-856B-5AF7D5A6E6C1}" srcOrd="0" destOrd="0" presId="urn:microsoft.com/office/officeart/2005/8/layout/target2"/>
    <dgm:cxn modelId="{AEA62309-E28C-4D92-B1A4-710B81D60B9D}" type="presOf" srcId="{A82D8F18-C896-4302-8927-B321F4E12F3F}" destId="{2F8A0061-97B8-422F-B45A-A72CB9CB736C}" srcOrd="0" destOrd="0" presId="urn:microsoft.com/office/officeart/2005/8/layout/target2"/>
    <dgm:cxn modelId="{25D45F23-ADBE-4B97-8217-ADBEA42DDEAA}" srcId="{A82D8F18-C896-4302-8927-B321F4E12F3F}" destId="{892D05AD-1B62-4AA5-859D-47E30BA97204}" srcOrd="0" destOrd="0" parTransId="{557034BD-2C21-45E1-8CAB-7056C3E021AD}" sibTransId="{4FCEA611-795C-438F-A459-C14E637C9996}"/>
    <dgm:cxn modelId="{86B3955E-12CF-48BC-8388-C9CF53EA95A4}" srcId="{EA964BDE-0A56-417B-98E3-23E3AB70A6ED}" destId="{A82D8F18-C896-4302-8927-B321F4E12F3F}" srcOrd="2" destOrd="0" parTransId="{ECE9FA75-4AF4-490A-8FB9-78A54B8E4D0F}" sibTransId="{2FF2C26B-869C-443F-89F1-35AB9E19EBDB}"/>
    <dgm:cxn modelId="{FC2BF071-0DE5-459C-83D8-6D14E71B4572}" type="presOf" srcId="{EA964BDE-0A56-417B-98E3-23E3AB70A6ED}" destId="{D3F18136-E1ED-4050-8C16-16E7774C2060}" srcOrd="0" destOrd="0" presId="urn:microsoft.com/office/officeart/2005/8/layout/target2"/>
    <dgm:cxn modelId="{2ADCE676-CC66-46CF-845F-F5F099EB751A}" srcId="{EA964BDE-0A56-417B-98E3-23E3AB70A6ED}" destId="{6C6A239F-2EB6-4A0F-819E-3B0C4B7A6358}" srcOrd="0" destOrd="0" parTransId="{0D9C6217-CEFD-4680-8749-2F5E902117F0}" sibTransId="{14133DF7-E02A-4CC9-AD60-02C1E8206010}"/>
    <dgm:cxn modelId="{EC615A89-DFDF-4AA9-B4C8-66AEE62EFE9D}" srcId="{EA964BDE-0A56-417B-98E3-23E3AB70A6ED}" destId="{51718910-4568-4918-ADFA-811149D52148}" srcOrd="1" destOrd="0" parTransId="{A579000A-6760-494A-8BDD-331A8EB34C65}" sibTransId="{86F70CCE-C206-4A27-8100-DB7847F3590A}"/>
    <dgm:cxn modelId="{538EE4AA-6C56-4814-BB9A-1F7A8DC08234}" type="presOf" srcId="{892D05AD-1B62-4AA5-859D-47E30BA97204}" destId="{B3A38F65-7492-452D-8D54-954630BAD18B}" srcOrd="0" destOrd="0" presId="urn:microsoft.com/office/officeart/2005/8/layout/target2"/>
    <dgm:cxn modelId="{D6896EB0-C992-401B-91FC-BF8B48469441}" type="presOf" srcId="{6C6A239F-2EB6-4A0F-819E-3B0C4B7A6358}" destId="{8ACAF8C3-6022-4E44-B583-98532AE050E0}" srcOrd="0" destOrd="0" presId="urn:microsoft.com/office/officeart/2005/8/layout/target2"/>
    <dgm:cxn modelId="{023F7291-723F-47D4-B404-A3BEB692E7D9}" type="presParOf" srcId="{D3F18136-E1ED-4050-8C16-16E7774C2060}" destId="{9B2EBA11-A670-475A-8673-70F04ABA33BF}" srcOrd="0" destOrd="0" presId="urn:microsoft.com/office/officeart/2005/8/layout/target2"/>
    <dgm:cxn modelId="{1A3805F5-9980-4825-B7ED-2CD4A7F21F50}" type="presParOf" srcId="{9B2EBA11-A670-475A-8673-70F04ABA33BF}" destId="{8ACAF8C3-6022-4E44-B583-98532AE050E0}" srcOrd="0" destOrd="0" presId="urn:microsoft.com/office/officeart/2005/8/layout/target2"/>
    <dgm:cxn modelId="{4A3171EF-3E70-4B36-8043-B5815AD20419}" type="presParOf" srcId="{9B2EBA11-A670-475A-8673-70F04ABA33BF}" destId="{771FA9C8-D15C-417D-90FA-FA24708D3B42}" srcOrd="1" destOrd="0" presId="urn:microsoft.com/office/officeart/2005/8/layout/target2"/>
    <dgm:cxn modelId="{FFE27A06-C51F-4B3D-8B0B-3DE1F0B8B350}" type="presParOf" srcId="{D3F18136-E1ED-4050-8C16-16E7774C2060}" destId="{A75AF521-A0D9-42D9-8BBB-1DB27C3515D5}" srcOrd="1" destOrd="0" presId="urn:microsoft.com/office/officeart/2005/8/layout/target2"/>
    <dgm:cxn modelId="{CD6B2AC6-C90D-476A-B391-75B2BC561693}" type="presParOf" srcId="{A75AF521-A0D9-42D9-8BBB-1DB27C3515D5}" destId="{CE62884E-BFD8-4F51-856B-5AF7D5A6E6C1}" srcOrd="0" destOrd="0" presId="urn:microsoft.com/office/officeart/2005/8/layout/target2"/>
    <dgm:cxn modelId="{61741C6A-BD0C-436B-838D-0C328FAF75D1}" type="presParOf" srcId="{A75AF521-A0D9-42D9-8BBB-1DB27C3515D5}" destId="{F271E22B-F02E-47FB-AA47-576CD43DA999}" srcOrd="1" destOrd="0" presId="urn:microsoft.com/office/officeart/2005/8/layout/target2"/>
    <dgm:cxn modelId="{BFE8862F-D8B1-4CAD-A5B0-AB6F7727CE08}" type="presParOf" srcId="{D3F18136-E1ED-4050-8C16-16E7774C2060}" destId="{3F9769CD-40EE-480B-8BE7-CB1577758D49}" srcOrd="2" destOrd="0" presId="urn:microsoft.com/office/officeart/2005/8/layout/target2"/>
    <dgm:cxn modelId="{CBA552C4-78E0-4D60-B8C1-CC629AEDEDA1}" type="presParOf" srcId="{3F9769CD-40EE-480B-8BE7-CB1577758D49}" destId="{2F8A0061-97B8-422F-B45A-A72CB9CB736C}" srcOrd="0" destOrd="0" presId="urn:microsoft.com/office/officeart/2005/8/layout/target2"/>
    <dgm:cxn modelId="{DD92153F-FD47-48DC-AA67-D150B1072696}" type="presParOf" srcId="{3F9769CD-40EE-480B-8BE7-CB1577758D49}" destId="{E5728DE7-9E3F-47CA-A01F-18C42F1B294D}" srcOrd="1" destOrd="0" presId="urn:microsoft.com/office/officeart/2005/8/layout/target2"/>
    <dgm:cxn modelId="{A87C1495-6432-4234-91C3-990A393E1742}" type="presParOf" srcId="{E5728DE7-9E3F-47CA-A01F-18C42F1B294D}" destId="{B3A38F65-7492-452D-8D54-954630BAD18B}"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964BDE-0A56-417B-98E3-23E3AB70A6ED}" type="doc">
      <dgm:prSet loTypeId="urn:microsoft.com/office/officeart/2005/8/layout/target2" loCatId="relationship" qsTypeId="urn:microsoft.com/office/officeart/2005/8/quickstyle/3d4" qsCatId="3D" csTypeId="urn:microsoft.com/office/officeart/2005/8/colors/accent1_2" csCatId="accent1" phldr="1"/>
      <dgm:spPr/>
      <dgm:t>
        <a:bodyPr/>
        <a:lstStyle/>
        <a:p>
          <a:endParaRPr lang="en-US"/>
        </a:p>
      </dgm:t>
    </dgm:pt>
    <dgm:pt modelId="{6C6A239F-2EB6-4A0F-819E-3B0C4B7A6358}">
      <dgm:prSet phldrT="[Text]"/>
      <dgm:spPr/>
      <dgm:t>
        <a:bodyPr/>
        <a:lstStyle/>
        <a:p>
          <a:pPr algn="ctr"/>
          <a:r>
            <a:rPr lang="en-US" dirty="0"/>
            <a:t>Container I </a:t>
          </a:r>
        </a:p>
      </dgm:t>
    </dgm:pt>
    <dgm:pt modelId="{0D9C6217-CEFD-4680-8749-2F5E902117F0}" type="parTrans" cxnId="{2ADCE676-CC66-46CF-845F-F5F099EB751A}">
      <dgm:prSet/>
      <dgm:spPr/>
      <dgm:t>
        <a:bodyPr/>
        <a:lstStyle/>
        <a:p>
          <a:endParaRPr lang="en-US"/>
        </a:p>
      </dgm:t>
    </dgm:pt>
    <dgm:pt modelId="{14133DF7-E02A-4CC9-AD60-02C1E8206010}" type="sibTrans" cxnId="{2ADCE676-CC66-46CF-845F-F5F099EB751A}">
      <dgm:prSet/>
      <dgm:spPr/>
      <dgm:t>
        <a:bodyPr/>
        <a:lstStyle/>
        <a:p>
          <a:endParaRPr lang="en-US"/>
        </a:p>
      </dgm:t>
    </dgm:pt>
    <dgm:pt modelId="{51718910-4568-4918-ADFA-811149D52148}">
      <dgm:prSet phldrT="[Text]"/>
      <dgm:spPr/>
      <dgm:t>
        <a:bodyPr/>
        <a:lstStyle/>
        <a:p>
          <a:pPr algn="ctr"/>
          <a:r>
            <a:rPr lang="en-US" dirty="0"/>
            <a:t>Guest Kernel</a:t>
          </a:r>
        </a:p>
      </dgm:t>
    </dgm:pt>
    <dgm:pt modelId="{A579000A-6760-494A-8BDD-331A8EB34C65}" type="parTrans" cxnId="{EC615A89-DFDF-4AA9-B4C8-66AEE62EFE9D}">
      <dgm:prSet/>
      <dgm:spPr/>
      <dgm:t>
        <a:bodyPr/>
        <a:lstStyle/>
        <a:p>
          <a:endParaRPr lang="en-US"/>
        </a:p>
      </dgm:t>
    </dgm:pt>
    <dgm:pt modelId="{86F70CCE-C206-4A27-8100-DB7847F3590A}" type="sibTrans" cxnId="{EC615A89-DFDF-4AA9-B4C8-66AEE62EFE9D}">
      <dgm:prSet/>
      <dgm:spPr/>
      <dgm:t>
        <a:bodyPr/>
        <a:lstStyle/>
        <a:p>
          <a:endParaRPr lang="en-US"/>
        </a:p>
      </dgm:t>
    </dgm:pt>
    <dgm:pt modelId="{A82D8F18-C896-4302-8927-B321F4E12F3F}">
      <dgm:prSet phldrT="[Text]"/>
      <dgm:spPr/>
      <dgm:t>
        <a:bodyPr/>
        <a:lstStyle/>
        <a:p>
          <a:pPr algn="ctr"/>
          <a:r>
            <a:rPr lang="en-US" dirty="0"/>
            <a:t>DAX</a:t>
          </a:r>
        </a:p>
      </dgm:t>
    </dgm:pt>
    <dgm:pt modelId="{ECE9FA75-4AF4-490A-8FB9-78A54B8E4D0F}" type="parTrans" cxnId="{86B3955E-12CF-48BC-8388-C9CF53EA95A4}">
      <dgm:prSet/>
      <dgm:spPr/>
      <dgm:t>
        <a:bodyPr/>
        <a:lstStyle/>
        <a:p>
          <a:endParaRPr lang="en-US"/>
        </a:p>
      </dgm:t>
    </dgm:pt>
    <dgm:pt modelId="{2FF2C26B-869C-443F-89F1-35AB9E19EBDB}" type="sibTrans" cxnId="{86B3955E-12CF-48BC-8388-C9CF53EA95A4}">
      <dgm:prSet/>
      <dgm:spPr/>
      <dgm:t>
        <a:bodyPr/>
        <a:lstStyle/>
        <a:p>
          <a:endParaRPr lang="en-US"/>
        </a:p>
      </dgm:t>
    </dgm:pt>
    <dgm:pt modelId="{892D05AD-1B62-4AA5-859D-47E30BA97204}">
      <dgm:prSet phldrT="[Text]"/>
      <dgm:spPr/>
      <dgm:t>
        <a:bodyPr/>
        <a:lstStyle/>
        <a:p>
          <a:r>
            <a:rPr lang="en-US" dirty="0" err="1"/>
            <a:t>vNVDIMM</a:t>
          </a:r>
          <a:endParaRPr lang="en-US" dirty="0"/>
        </a:p>
      </dgm:t>
    </dgm:pt>
    <dgm:pt modelId="{557034BD-2C21-45E1-8CAB-7056C3E021AD}" type="parTrans" cxnId="{25D45F23-ADBE-4B97-8217-ADBEA42DDEAA}">
      <dgm:prSet/>
      <dgm:spPr/>
      <dgm:t>
        <a:bodyPr/>
        <a:lstStyle/>
        <a:p>
          <a:endParaRPr lang="en-US"/>
        </a:p>
      </dgm:t>
    </dgm:pt>
    <dgm:pt modelId="{4FCEA611-795C-438F-A459-C14E637C9996}" type="sibTrans" cxnId="{25D45F23-ADBE-4B97-8217-ADBEA42DDEAA}">
      <dgm:prSet/>
      <dgm:spPr/>
      <dgm:t>
        <a:bodyPr/>
        <a:lstStyle/>
        <a:p>
          <a:endParaRPr lang="en-US"/>
        </a:p>
      </dgm:t>
    </dgm:pt>
    <dgm:pt modelId="{D3F18136-E1ED-4050-8C16-16E7774C2060}" type="pres">
      <dgm:prSet presAssocID="{EA964BDE-0A56-417B-98E3-23E3AB70A6ED}" presName="Name0" presStyleCnt="0">
        <dgm:presLayoutVars>
          <dgm:chMax val="3"/>
          <dgm:chPref val="1"/>
          <dgm:dir/>
          <dgm:animLvl val="lvl"/>
          <dgm:resizeHandles/>
        </dgm:presLayoutVars>
      </dgm:prSet>
      <dgm:spPr/>
    </dgm:pt>
    <dgm:pt modelId="{9B2EBA11-A670-475A-8673-70F04ABA33BF}" type="pres">
      <dgm:prSet presAssocID="{EA964BDE-0A56-417B-98E3-23E3AB70A6ED}" presName="outerBox" presStyleCnt="0"/>
      <dgm:spPr/>
    </dgm:pt>
    <dgm:pt modelId="{8ACAF8C3-6022-4E44-B583-98532AE050E0}" type="pres">
      <dgm:prSet presAssocID="{EA964BDE-0A56-417B-98E3-23E3AB70A6ED}" presName="outerBoxParent" presStyleLbl="node1" presStyleIdx="0" presStyleCnt="3" custLinFactNeighborX="-51881" custLinFactNeighborY="0"/>
      <dgm:spPr/>
    </dgm:pt>
    <dgm:pt modelId="{771FA9C8-D15C-417D-90FA-FA24708D3B42}" type="pres">
      <dgm:prSet presAssocID="{EA964BDE-0A56-417B-98E3-23E3AB70A6ED}" presName="outerBoxChildren" presStyleCnt="0"/>
      <dgm:spPr/>
    </dgm:pt>
    <dgm:pt modelId="{A75AF521-A0D9-42D9-8BBB-1DB27C3515D5}" type="pres">
      <dgm:prSet presAssocID="{EA964BDE-0A56-417B-98E3-23E3AB70A6ED}" presName="middleBox" presStyleCnt="0"/>
      <dgm:spPr/>
    </dgm:pt>
    <dgm:pt modelId="{CE62884E-BFD8-4F51-856B-5AF7D5A6E6C1}" type="pres">
      <dgm:prSet presAssocID="{EA964BDE-0A56-417B-98E3-23E3AB70A6ED}" presName="middleBoxParent" presStyleLbl="node1" presStyleIdx="1" presStyleCnt="3"/>
      <dgm:spPr/>
    </dgm:pt>
    <dgm:pt modelId="{F271E22B-F02E-47FB-AA47-576CD43DA999}" type="pres">
      <dgm:prSet presAssocID="{EA964BDE-0A56-417B-98E3-23E3AB70A6ED}" presName="middleBoxChildren" presStyleCnt="0"/>
      <dgm:spPr/>
    </dgm:pt>
    <dgm:pt modelId="{3F9769CD-40EE-480B-8BE7-CB1577758D49}" type="pres">
      <dgm:prSet presAssocID="{EA964BDE-0A56-417B-98E3-23E3AB70A6ED}" presName="centerBox" presStyleCnt="0"/>
      <dgm:spPr/>
    </dgm:pt>
    <dgm:pt modelId="{2F8A0061-97B8-422F-B45A-A72CB9CB736C}" type="pres">
      <dgm:prSet presAssocID="{EA964BDE-0A56-417B-98E3-23E3AB70A6ED}" presName="centerBoxParent" presStyleLbl="node1" presStyleIdx="2" presStyleCnt="3"/>
      <dgm:spPr/>
    </dgm:pt>
    <dgm:pt modelId="{E5728DE7-9E3F-47CA-A01F-18C42F1B294D}" type="pres">
      <dgm:prSet presAssocID="{EA964BDE-0A56-417B-98E3-23E3AB70A6ED}" presName="centerBoxChildren" presStyleCnt="0"/>
      <dgm:spPr/>
    </dgm:pt>
    <dgm:pt modelId="{B3A38F65-7492-452D-8D54-954630BAD18B}" type="pres">
      <dgm:prSet presAssocID="{892D05AD-1B62-4AA5-859D-47E30BA97204}" presName="cChild" presStyleLbl="fgAcc1" presStyleIdx="0" presStyleCnt="1">
        <dgm:presLayoutVars>
          <dgm:bulletEnabled val="1"/>
        </dgm:presLayoutVars>
      </dgm:prSet>
      <dgm:spPr/>
    </dgm:pt>
  </dgm:ptLst>
  <dgm:cxnLst>
    <dgm:cxn modelId="{34648406-151E-4C73-89B1-34A98CB368D6}" type="presOf" srcId="{51718910-4568-4918-ADFA-811149D52148}" destId="{CE62884E-BFD8-4F51-856B-5AF7D5A6E6C1}" srcOrd="0" destOrd="0" presId="urn:microsoft.com/office/officeart/2005/8/layout/target2"/>
    <dgm:cxn modelId="{AEA62309-E28C-4D92-B1A4-710B81D60B9D}" type="presOf" srcId="{A82D8F18-C896-4302-8927-B321F4E12F3F}" destId="{2F8A0061-97B8-422F-B45A-A72CB9CB736C}" srcOrd="0" destOrd="0" presId="urn:microsoft.com/office/officeart/2005/8/layout/target2"/>
    <dgm:cxn modelId="{25D45F23-ADBE-4B97-8217-ADBEA42DDEAA}" srcId="{A82D8F18-C896-4302-8927-B321F4E12F3F}" destId="{892D05AD-1B62-4AA5-859D-47E30BA97204}" srcOrd="0" destOrd="0" parTransId="{557034BD-2C21-45E1-8CAB-7056C3E021AD}" sibTransId="{4FCEA611-795C-438F-A459-C14E637C9996}"/>
    <dgm:cxn modelId="{86B3955E-12CF-48BC-8388-C9CF53EA95A4}" srcId="{EA964BDE-0A56-417B-98E3-23E3AB70A6ED}" destId="{A82D8F18-C896-4302-8927-B321F4E12F3F}" srcOrd="2" destOrd="0" parTransId="{ECE9FA75-4AF4-490A-8FB9-78A54B8E4D0F}" sibTransId="{2FF2C26B-869C-443F-89F1-35AB9E19EBDB}"/>
    <dgm:cxn modelId="{FC2BF071-0DE5-459C-83D8-6D14E71B4572}" type="presOf" srcId="{EA964BDE-0A56-417B-98E3-23E3AB70A6ED}" destId="{D3F18136-E1ED-4050-8C16-16E7774C2060}" srcOrd="0" destOrd="0" presId="urn:microsoft.com/office/officeart/2005/8/layout/target2"/>
    <dgm:cxn modelId="{2ADCE676-CC66-46CF-845F-F5F099EB751A}" srcId="{EA964BDE-0A56-417B-98E3-23E3AB70A6ED}" destId="{6C6A239F-2EB6-4A0F-819E-3B0C4B7A6358}" srcOrd="0" destOrd="0" parTransId="{0D9C6217-CEFD-4680-8749-2F5E902117F0}" sibTransId="{14133DF7-E02A-4CC9-AD60-02C1E8206010}"/>
    <dgm:cxn modelId="{EC615A89-DFDF-4AA9-B4C8-66AEE62EFE9D}" srcId="{EA964BDE-0A56-417B-98E3-23E3AB70A6ED}" destId="{51718910-4568-4918-ADFA-811149D52148}" srcOrd="1" destOrd="0" parTransId="{A579000A-6760-494A-8BDD-331A8EB34C65}" sibTransId="{86F70CCE-C206-4A27-8100-DB7847F3590A}"/>
    <dgm:cxn modelId="{538EE4AA-6C56-4814-BB9A-1F7A8DC08234}" type="presOf" srcId="{892D05AD-1B62-4AA5-859D-47E30BA97204}" destId="{B3A38F65-7492-452D-8D54-954630BAD18B}" srcOrd="0" destOrd="0" presId="urn:microsoft.com/office/officeart/2005/8/layout/target2"/>
    <dgm:cxn modelId="{D6896EB0-C992-401B-91FC-BF8B48469441}" type="presOf" srcId="{6C6A239F-2EB6-4A0F-819E-3B0C4B7A6358}" destId="{8ACAF8C3-6022-4E44-B583-98532AE050E0}" srcOrd="0" destOrd="0" presId="urn:microsoft.com/office/officeart/2005/8/layout/target2"/>
    <dgm:cxn modelId="{023F7291-723F-47D4-B404-A3BEB692E7D9}" type="presParOf" srcId="{D3F18136-E1ED-4050-8C16-16E7774C2060}" destId="{9B2EBA11-A670-475A-8673-70F04ABA33BF}" srcOrd="0" destOrd="0" presId="urn:microsoft.com/office/officeart/2005/8/layout/target2"/>
    <dgm:cxn modelId="{1A3805F5-9980-4825-B7ED-2CD4A7F21F50}" type="presParOf" srcId="{9B2EBA11-A670-475A-8673-70F04ABA33BF}" destId="{8ACAF8C3-6022-4E44-B583-98532AE050E0}" srcOrd="0" destOrd="0" presId="urn:microsoft.com/office/officeart/2005/8/layout/target2"/>
    <dgm:cxn modelId="{4A3171EF-3E70-4B36-8043-B5815AD20419}" type="presParOf" srcId="{9B2EBA11-A670-475A-8673-70F04ABA33BF}" destId="{771FA9C8-D15C-417D-90FA-FA24708D3B42}" srcOrd="1" destOrd="0" presId="urn:microsoft.com/office/officeart/2005/8/layout/target2"/>
    <dgm:cxn modelId="{FFE27A06-C51F-4B3D-8B0B-3DE1F0B8B350}" type="presParOf" srcId="{D3F18136-E1ED-4050-8C16-16E7774C2060}" destId="{A75AF521-A0D9-42D9-8BBB-1DB27C3515D5}" srcOrd="1" destOrd="0" presId="urn:microsoft.com/office/officeart/2005/8/layout/target2"/>
    <dgm:cxn modelId="{CD6B2AC6-C90D-476A-B391-75B2BC561693}" type="presParOf" srcId="{A75AF521-A0D9-42D9-8BBB-1DB27C3515D5}" destId="{CE62884E-BFD8-4F51-856B-5AF7D5A6E6C1}" srcOrd="0" destOrd="0" presId="urn:microsoft.com/office/officeart/2005/8/layout/target2"/>
    <dgm:cxn modelId="{61741C6A-BD0C-436B-838D-0C328FAF75D1}" type="presParOf" srcId="{A75AF521-A0D9-42D9-8BBB-1DB27C3515D5}" destId="{F271E22B-F02E-47FB-AA47-576CD43DA999}" srcOrd="1" destOrd="0" presId="urn:microsoft.com/office/officeart/2005/8/layout/target2"/>
    <dgm:cxn modelId="{BFE8862F-D8B1-4CAD-A5B0-AB6F7727CE08}" type="presParOf" srcId="{D3F18136-E1ED-4050-8C16-16E7774C2060}" destId="{3F9769CD-40EE-480B-8BE7-CB1577758D49}" srcOrd="2" destOrd="0" presId="urn:microsoft.com/office/officeart/2005/8/layout/target2"/>
    <dgm:cxn modelId="{CBA552C4-78E0-4D60-B8C1-CC629AEDEDA1}" type="presParOf" srcId="{3F9769CD-40EE-480B-8BE7-CB1577758D49}" destId="{2F8A0061-97B8-422F-B45A-A72CB9CB736C}" srcOrd="0" destOrd="0" presId="urn:microsoft.com/office/officeart/2005/8/layout/target2"/>
    <dgm:cxn modelId="{DD92153F-FD47-48DC-AA67-D150B1072696}" type="presParOf" srcId="{3F9769CD-40EE-480B-8BE7-CB1577758D49}" destId="{E5728DE7-9E3F-47CA-A01F-18C42F1B294D}" srcOrd="1" destOrd="0" presId="urn:microsoft.com/office/officeart/2005/8/layout/target2"/>
    <dgm:cxn modelId="{A87C1495-6432-4234-91C3-990A393E1742}" type="presParOf" srcId="{E5728DE7-9E3F-47CA-A01F-18C42F1B294D}" destId="{B3A38F65-7492-452D-8D54-954630BAD18B}" srcOrd="0" destOrd="0" presId="urn:microsoft.com/office/officeart/2005/8/layout/targe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66408E-542F-4EF8-A0AD-69A5EBD2EE6D}" type="doc">
      <dgm:prSet loTypeId="urn:microsoft.com/office/officeart/2005/8/layout/target2" loCatId="relationship" qsTypeId="urn:microsoft.com/office/officeart/2005/8/quickstyle/3d4" qsCatId="3D" csTypeId="urn:microsoft.com/office/officeart/2005/8/colors/accent1_2" csCatId="accent1" phldr="1"/>
      <dgm:spPr/>
      <dgm:t>
        <a:bodyPr/>
        <a:lstStyle/>
        <a:p>
          <a:endParaRPr lang="en-US"/>
        </a:p>
      </dgm:t>
    </dgm:pt>
    <dgm:pt modelId="{D373423C-B981-432C-94E4-604B4BC606E7}">
      <dgm:prSet phldrT="[Text]"/>
      <dgm:spPr/>
      <dgm:t>
        <a:bodyPr/>
        <a:lstStyle/>
        <a:p>
          <a:r>
            <a:rPr lang="en-US" dirty="0"/>
            <a:t>host</a:t>
          </a:r>
        </a:p>
      </dgm:t>
    </dgm:pt>
    <dgm:pt modelId="{526CA495-D14F-40C5-AAF6-8D7B91DB340E}" type="sibTrans" cxnId="{0353AA06-53CE-4C44-BF44-4F8ADDCCAF41}">
      <dgm:prSet/>
      <dgm:spPr/>
      <dgm:t>
        <a:bodyPr/>
        <a:lstStyle/>
        <a:p>
          <a:endParaRPr lang="en-US"/>
        </a:p>
      </dgm:t>
    </dgm:pt>
    <dgm:pt modelId="{9A2C8286-7BD5-4B8F-B2C5-E36AD0E2F880}" type="parTrans" cxnId="{0353AA06-53CE-4C44-BF44-4F8ADDCCAF41}">
      <dgm:prSet/>
      <dgm:spPr/>
      <dgm:t>
        <a:bodyPr/>
        <a:lstStyle/>
        <a:p>
          <a:endParaRPr lang="en-US"/>
        </a:p>
      </dgm:t>
    </dgm:pt>
    <dgm:pt modelId="{39F3D3CE-EFB4-44D1-B245-EE95AD0B0490}">
      <dgm:prSet phldrT="[Text]" custT="1"/>
      <dgm:spPr/>
      <dgm:t>
        <a:bodyPr/>
        <a:lstStyle/>
        <a:p>
          <a:r>
            <a:rPr lang="en-US" sz="2400" dirty="0" err="1"/>
            <a:t>rootfs</a:t>
          </a:r>
          <a:endParaRPr lang="en-US" sz="2400" dirty="0"/>
        </a:p>
      </dgm:t>
    </dgm:pt>
    <dgm:pt modelId="{598EC66B-AAE2-4523-9079-6F0A381B7201}" type="sibTrans" cxnId="{E4DCDFD3-703C-4437-8481-9D402A5C4B77}">
      <dgm:prSet/>
      <dgm:spPr/>
      <dgm:t>
        <a:bodyPr/>
        <a:lstStyle/>
        <a:p>
          <a:endParaRPr lang="en-US"/>
        </a:p>
      </dgm:t>
    </dgm:pt>
    <dgm:pt modelId="{1111B4CB-117C-4F2E-9A16-D373B11055DD}" type="parTrans" cxnId="{E4DCDFD3-703C-4437-8481-9D402A5C4B77}">
      <dgm:prSet/>
      <dgm:spPr/>
      <dgm:t>
        <a:bodyPr/>
        <a:lstStyle/>
        <a:p>
          <a:endParaRPr lang="en-US"/>
        </a:p>
      </dgm:t>
    </dgm:pt>
    <dgm:pt modelId="{5FCF5494-73AB-47D7-9D10-503ACD64703E}">
      <dgm:prSet phldrT="[Text]" custT="1"/>
      <dgm:spPr/>
      <dgm:t>
        <a:bodyPr/>
        <a:lstStyle/>
        <a:p>
          <a:r>
            <a:rPr lang="en-US" sz="2400" dirty="0" err="1"/>
            <a:t>shmem</a:t>
          </a:r>
          <a:endParaRPr lang="en-US" sz="2400" dirty="0"/>
        </a:p>
      </dgm:t>
    </dgm:pt>
    <dgm:pt modelId="{4F03E190-F8F0-4BEC-AFB1-104CB70B71FF}" type="sibTrans" cxnId="{393F1E24-39FB-430B-A0B8-7AA02D2BA0F0}">
      <dgm:prSet/>
      <dgm:spPr/>
      <dgm:t>
        <a:bodyPr/>
        <a:lstStyle/>
        <a:p>
          <a:endParaRPr lang="en-US"/>
        </a:p>
      </dgm:t>
    </dgm:pt>
    <dgm:pt modelId="{43921C4D-71AB-463A-84CA-E56F60248D4E}" type="parTrans" cxnId="{393F1E24-39FB-430B-A0B8-7AA02D2BA0F0}">
      <dgm:prSet/>
      <dgm:spPr/>
      <dgm:t>
        <a:bodyPr/>
        <a:lstStyle/>
        <a:p>
          <a:endParaRPr lang="en-US"/>
        </a:p>
      </dgm:t>
    </dgm:pt>
    <dgm:pt modelId="{CF8D25D3-0D5D-4BBC-9BDD-6F81BF6CFEAF}" type="pres">
      <dgm:prSet presAssocID="{7F66408E-542F-4EF8-A0AD-69A5EBD2EE6D}" presName="Name0" presStyleCnt="0">
        <dgm:presLayoutVars>
          <dgm:chMax val="3"/>
          <dgm:chPref val="1"/>
          <dgm:dir/>
          <dgm:animLvl val="lvl"/>
          <dgm:resizeHandles/>
        </dgm:presLayoutVars>
      </dgm:prSet>
      <dgm:spPr/>
    </dgm:pt>
    <dgm:pt modelId="{EC47B7B5-0FE4-4020-86BD-D3BF5C8250E7}" type="pres">
      <dgm:prSet presAssocID="{7F66408E-542F-4EF8-A0AD-69A5EBD2EE6D}" presName="outerBox" presStyleCnt="0"/>
      <dgm:spPr/>
    </dgm:pt>
    <dgm:pt modelId="{E19F2B58-1F28-465A-ABCE-A1BB68F4B76A}" type="pres">
      <dgm:prSet presAssocID="{7F66408E-542F-4EF8-A0AD-69A5EBD2EE6D}" presName="outerBoxParent" presStyleLbl="node1" presStyleIdx="0" presStyleCnt="1" custLinFactNeighborX="42934" custLinFactNeighborY="2487"/>
      <dgm:spPr/>
    </dgm:pt>
    <dgm:pt modelId="{15BDD91C-69B8-4C43-8DC3-1523313ECAF9}" type="pres">
      <dgm:prSet presAssocID="{7F66408E-542F-4EF8-A0AD-69A5EBD2EE6D}" presName="outerBoxChildren" presStyleCnt="0"/>
      <dgm:spPr/>
    </dgm:pt>
    <dgm:pt modelId="{452C9F32-FA8A-4AA7-B9DE-7B90A05B0EC9}" type="pres">
      <dgm:prSet presAssocID="{39F3D3CE-EFB4-44D1-B245-EE95AD0B0490}" presName="oChild" presStyleLbl="fgAcc1" presStyleIdx="0" presStyleCnt="2" custScaleX="33282" custScaleY="113327" custLinFactX="2876" custLinFactNeighborX="100000" custLinFactNeighborY="-12307">
        <dgm:presLayoutVars>
          <dgm:bulletEnabled val="1"/>
        </dgm:presLayoutVars>
      </dgm:prSet>
      <dgm:spPr/>
    </dgm:pt>
    <dgm:pt modelId="{82AEB8F4-6AC8-4754-9EF3-A56E3A4567CA}" type="pres">
      <dgm:prSet presAssocID="{598EC66B-AAE2-4523-9079-6F0A381B7201}" presName="outerSibTrans" presStyleCnt="0"/>
      <dgm:spPr/>
    </dgm:pt>
    <dgm:pt modelId="{46A00569-1CA5-4097-8E6C-34CDC2F3CB9C}" type="pres">
      <dgm:prSet presAssocID="{5FCF5494-73AB-47D7-9D10-503ACD64703E}" presName="oChild" presStyleLbl="fgAcc1" presStyleIdx="1" presStyleCnt="2" custScaleX="33282" custScaleY="113327" custLinFactX="26711" custLinFactNeighborX="100000" custLinFactNeighborY="-12547">
        <dgm:presLayoutVars>
          <dgm:bulletEnabled val="1"/>
        </dgm:presLayoutVars>
      </dgm:prSet>
      <dgm:spPr/>
    </dgm:pt>
  </dgm:ptLst>
  <dgm:cxnLst>
    <dgm:cxn modelId="{0353AA06-53CE-4C44-BF44-4F8ADDCCAF41}" srcId="{7F66408E-542F-4EF8-A0AD-69A5EBD2EE6D}" destId="{D373423C-B981-432C-94E4-604B4BC606E7}" srcOrd="0" destOrd="0" parTransId="{9A2C8286-7BD5-4B8F-B2C5-E36AD0E2F880}" sibTransId="{526CA495-D14F-40C5-AAF6-8D7B91DB340E}"/>
    <dgm:cxn modelId="{393F1E24-39FB-430B-A0B8-7AA02D2BA0F0}" srcId="{D373423C-B981-432C-94E4-604B4BC606E7}" destId="{5FCF5494-73AB-47D7-9D10-503ACD64703E}" srcOrd="1" destOrd="0" parTransId="{43921C4D-71AB-463A-84CA-E56F60248D4E}" sibTransId="{4F03E190-F8F0-4BEC-AFB1-104CB70B71FF}"/>
    <dgm:cxn modelId="{AB0AB090-4DB3-4013-B70F-CFCF4DBDCDA3}" type="presOf" srcId="{7F66408E-542F-4EF8-A0AD-69A5EBD2EE6D}" destId="{CF8D25D3-0D5D-4BBC-9BDD-6F81BF6CFEAF}" srcOrd="0" destOrd="0" presId="urn:microsoft.com/office/officeart/2005/8/layout/target2"/>
    <dgm:cxn modelId="{384068B4-68C3-4DE6-9EFA-43F5416D9740}" type="presOf" srcId="{5FCF5494-73AB-47D7-9D10-503ACD64703E}" destId="{46A00569-1CA5-4097-8E6C-34CDC2F3CB9C}" srcOrd="0" destOrd="0" presId="urn:microsoft.com/office/officeart/2005/8/layout/target2"/>
    <dgm:cxn modelId="{D2D8E4B4-8379-4FA5-AC54-4449D6BE80E7}" type="presOf" srcId="{39F3D3CE-EFB4-44D1-B245-EE95AD0B0490}" destId="{452C9F32-FA8A-4AA7-B9DE-7B90A05B0EC9}" srcOrd="0" destOrd="0" presId="urn:microsoft.com/office/officeart/2005/8/layout/target2"/>
    <dgm:cxn modelId="{E4DCDFD3-703C-4437-8481-9D402A5C4B77}" srcId="{D373423C-B981-432C-94E4-604B4BC606E7}" destId="{39F3D3CE-EFB4-44D1-B245-EE95AD0B0490}" srcOrd="0" destOrd="0" parTransId="{1111B4CB-117C-4F2E-9A16-D373B11055DD}" sibTransId="{598EC66B-AAE2-4523-9079-6F0A381B7201}"/>
    <dgm:cxn modelId="{DC7B93D6-9421-494B-8442-3C5ABD3917FC}" type="presOf" srcId="{D373423C-B981-432C-94E4-604B4BC606E7}" destId="{E19F2B58-1F28-465A-ABCE-A1BB68F4B76A}" srcOrd="0" destOrd="0" presId="urn:microsoft.com/office/officeart/2005/8/layout/target2"/>
    <dgm:cxn modelId="{998E8D5F-5892-44CA-92B6-259D4E28F9FC}" type="presParOf" srcId="{CF8D25D3-0D5D-4BBC-9BDD-6F81BF6CFEAF}" destId="{EC47B7B5-0FE4-4020-86BD-D3BF5C8250E7}" srcOrd="0" destOrd="0" presId="urn:microsoft.com/office/officeart/2005/8/layout/target2"/>
    <dgm:cxn modelId="{780C17A4-0CA9-446C-85A9-0485EDF3D105}" type="presParOf" srcId="{EC47B7B5-0FE4-4020-86BD-D3BF5C8250E7}" destId="{E19F2B58-1F28-465A-ABCE-A1BB68F4B76A}" srcOrd="0" destOrd="0" presId="urn:microsoft.com/office/officeart/2005/8/layout/target2"/>
    <dgm:cxn modelId="{331131DB-1BEE-4220-B2C5-8F3506AB724C}" type="presParOf" srcId="{EC47B7B5-0FE4-4020-86BD-D3BF5C8250E7}" destId="{15BDD91C-69B8-4C43-8DC3-1523313ECAF9}" srcOrd="1" destOrd="0" presId="urn:microsoft.com/office/officeart/2005/8/layout/target2"/>
    <dgm:cxn modelId="{260F163A-AAED-4324-B04B-448639F7FF58}" type="presParOf" srcId="{15BDD91C-69B8-4C43-8DC3-1523313ECAF9}" destId="{452C9F32-FA8A-4AA7-B9DE-7B90A05B0EC9}" srcOrd="0" destOrd="0" presId="urn:microsoft.com/office/officeart/2005/8/layout/target2"/>
    <dgm:cxn modelId="{9A8CE597-D367-42CA-8CBB-61D2C16A0927}" type="presParOf" srcId="{15BDD91C-69B8-4C43-8DC3-1523313ECAF9}" destId="{82AEB8F4-6AC8-4754-9EF3-A56E3A4567CA}" srcOrd="1" destOrd="0" presId="urn:microsoft.com/office/officeart/2005/8/layout/target2"/>
    <dgm:cxn modelId="{E7E73087-641F-473F-B899-60796E7BC18D}" type="presParOf" srcId="{15BDD91C-69B8-4C43-8DC3-1523313ECAF9}" destId="{46A00569-1CA5-4097-8E6C-34CDC2F3CB9C}" srcOrd="2" destOrd="0" presId="urn:microsoft.com/office/officeart/2005/8/layout/targe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AF8C3-6022-4E44-B583-98532AE050E0}">
      <dsp:nvSpPr>
        <dsp:cNvPr id="0" name=""/>
        <dsp:cNvSpPr/>
      </dsp:nvSpPr>
      <dsp:spPr>
        <a:xfrm>
          <a:off x="0" y="0"/>
          <a:ext cx="3009731" cy="3019928"/>
        </a:xfrm>
        <a:prstGeom prst="roundRect">
          <a:avLst>
            <a:gd name="adj" fmla="val 8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2343800" numCol="1" spcCol="1270" anchor="t" anchorCtr="0">
          <a:noAutofit/>
        </a:bodyPr>
        <a:lstStyle/>
        <a:p>
          <a:pPr marL="0" lvl="0" indent="0" algn="ctr" defTabSz="1111250">
            <a:lnSpc>
              <a:spcPct val="90000"/>
            </a:lnSpc>
            <a:spcBef>
              <a:spcPct val="0"/>
            </a:spcBef>
            <a:spcAft>
              <a:spcPct val="35000"/>
            </a:spcAft>
            <a:buNone/>
          </a:pPr>
          <a:r>
            <a:rPr lang="en-US" sz="2500" kern="1200" dirty="0"/>
            <a:t>Container I </a:t>
          </a:r>
        </a:p>
      </dsp:txBody>
      <dsp:txXfrm>
        <a:off x="74929" y="74929"/>
        <a:ext cx="2859873" cy="2870070"/>
      </dsp:txXfrm>
    </dsp:sp>
    <dsp:sp modelId="{CE62884E-BFD8-4F51-856B-5AF7D5A6E6C1}">
      <dsp:nvSpPr>
        <dsp:cNvPr id="0" name=""/>
        <dsp:cNvSpPr/>
      </dsp:nvSpPr>
      <dsp:spPr>
        <a:xfrm>
          <a:off x="75243" y="754982"/>
          <a:ext cx="2859244" cy="2113949"/>
        </a:xfrm>
        <a:prstGeom prst="roundRect">
          <a:avLst>
            <a:gd name="adj" fmla="val 10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1342358" numCol="1" spcCol="1270" anchor="t" anchorCtr="0">
          <a:noAutofit/>
        </a:bodyPr>
        <a:lstStyle/>
        <a:p>
          <a:pPr marL="0" lvl="0" indent="0" algn="ctr" defTabSz="1111250">
            <a:lnSpc>
              <a:spcPct val="90000"/>
            </a:lnSpc>
            <a:spcBef>
              <a:spcPct val="0"/>
            </a:spcBef>
            <a:spcAft>
              <a:spcPct val="35000"/>
            </a:spcAft>
            <a:buNone/>
          </a:pPr>
          <a:r>
            <a:rPr lang="en-US" sz="2500" kern="1200" dirty="0"/>
            <a:t>Guest Kernel</a:t>
          </a:r>
        </a:p>
      </dsp:txBody>
      <dsp:txXfrm>
        <a:off x="140254" y="819993"/>
        <a:ext cx="2729222" cy="1983927"/>
      </dsp:txXfrm>
    </dsp:sp>
    <dsp:sp modelId="{2F8A0061-97B8-422F-B45A-A72CB9CB736C}">
      <dsp:nvSpPr>
        <dsp:cNvPr id="0" name=""/>
        <dsp:cNvSpPr/>
      </dsp:nvSpPr>
      <dsp:spPr>
        <a:xfrm>
          <a:off x="150486" y="1509964"/>
          <a:ext cx="2708757" cy="1207971"/>
        </a:xfrm>
        <a:prstGeom prst="roundRect">
          <a:avLst>
            <a:gd name="adj" fmla="val 10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681833" numCol="1" spcCol="1270" anchor="t" anchorCtr="0">
          <a:noAutofit/>
        </a:bodyPr>
        <a:lstStyle/>
        <a:p>
          <a:pPr marL="0" lvl="0" indent="0" algn="ctr" defTabSz="1111250">
            <a:lnSpc>
              <a:spcPct val="90000"/>
            </a:lnSpc>
            <a:spcBef>
              <a:spcPct val="0"/>
            </a:spcBef>
            <a:spcAft>
              <a:spcPct val="35000"/>
            </a:spcAft>
            <a:buNone/>
          </a:pPr>
          <a:r>
            <a:rPr lang="en-US" sz="2500" kern="1200" dirty="0"/>
            <a:t>DAX</a:t>
          </a:r>
        </a:p>
      </dsp:txBody>
      <dsp:txXfrm>
        <a:off x="187635" y="1547113"/>
        <a:ext cx="2634459" cy="1133673"/>
      </dsp:txXfrm>
    </dsp:sp>
    <dsp:sp modelId="{B3A38F65-7492-452D-8D54-954630BAD18B}">
      <dsp:nvSpPr>
        <dsp:cNvPr id="0" name=""/>
        <dsp:cNvSpPr/>
      </dsp:nvSpPr>
      <dsp:spPr>
        <a:xfrm>
          <a:off x="218205" y="2053551"/>
          <a:ext cx="2573320" cy="543587"/>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vNVDIMM</a:t>
          </a:r>
          <a:endParaRPr lang="en-US" sz="2300" kern="1200" dirty="0"/>
        </a:p>
      </dsp:txBody>
      <dsp:txXfrm>
        <a:off x="234922" y="2070268"/>
        <a:ext cx="2539886" cy="510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AF8C3-6022-4E44-B583-98532AE050E0}">
      <dsp:nvSpPr>
        <dsp:cNvPr id="0" name=""/>
        <dsp:cNvSpPr/>
      </dsp:nvSpPr>
      <dsp:spPr>
        <a:xfrm>
          <a:off x="0" y="0"/>
          <a:ext cx="3009731" cy="3019928"/>
        </a:xfrm>
        <a:prstGeom prst="roundRect">
          <a:avLst>
            <a:gd name="adj" fmla="val 8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2343800" numCol="1" spcCol="1270" anchor="t" anchorCtr="0">
          <a:noAutofit/>
        </a:bodyPr>
        <a:lstStyle/>
        <a:p>
          <a:pPr marL="0" lvl="0" indent="0" algn="ctr" defTabSz="1111250">
            <a:lnSpc>
              <a:spcPct val="90000"/>
            </a:lnSpc>
            <a:spcBef>
              <a:spcPct val="0"/>
            </a:spcBef>
            <a:spcAft>
              <a:spcPct val="35000"/>
            </a:spcAft>
            <a:buNone/>
          </a:pPr>
          <a:r>
            <a:rPr lang="en-US" sz="2500" kern="1200" dirty="0"/>
            <a:t>Container I </a:t>
          </a:r>
        </a:p>
      </dsp:txBody>
      <dsp:txXfrm>
        <a:off x="74929" y="74929"/>
        <a:ext cx="2859873" cy="2870070"/>
      </dsp:txXfrm>
    </dsp:sp>
    <dsp:sp modelId="{CE62884E-BFD8-4F51-856B-5AF7D5A6E6C1}">
      <dsp:nvSpPr>
        <dsp:cNvPr id="0" name=""/>
        <dsp:cNvSpPr/>
      </dsp:nvSpPr>
      <dsp:spPr>
        <a:xfrm>
          <a:off x="75243" y="754982"/>
          <a:ext cx="2859244" cy="2113949"/>
        </a:xfrm>
        <a:prstGeom prst="roundRect">
          <a:avLst>
            <a:gd name="adj" fmla="val 10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1342358" numCol="1" spcCol="1270" anchor="t" anchorCtr="0">
          <a:noAutofit/>
        </a:bodyPr>
        <a:lstStyle/>
        <a:p>
          <a:pPr marL="0" lvl="0" indent="0" algn="ctr" defTabSz="1111250">
            <a:lnSpc>
              <a:spcPct val="90000"/>
            </a:lnSpc>
            <a:spcBef>
              <a:spcPct val="0"/>
            </a:spcBef>
            <a:spcAft>
              <a:spcPct val="35000"/>
            </a:spcAft>
            <a:buNone/>
          </a:pPr>
          <a:r>
            <a:rPr lang="en-US" sz="2500" kern="1200" dirty="0"/>
            <a:t>Guest Kernel</a:t>
          </a:r>
        </a:p>
      </dsp:txBody>
      <dsp:txXfrm>
        <a:off x="140254" y="819993"/>
        <a:ext cx="2729222" cy="1983927"/>
      </dsp:txXfrm>
    </dsp:sp>
    <dsp:sp modelId="{2F8A0061-97B8-422F-B45A-A72CB9CB736C}">
      <dsp:nvSpPr>
        <dsp:cNvPr id="0" name=""/>
        <dsp:cNvSpPr/>
      </dsp:nvSpPr>
      <dsp:spPr>
        <a:xfrm>
          <a:off x="150486" y="1509964"/>
          <a:ext cx="2708757" cy="1207971"/>
        </a:xfrm>
        <a:prstGeom prst="roundRect">
          <a:avLst>
            <a:gd name="adj" fmla="val 10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681833" numCol="1" spcCol="1270" anchor="t" anchorCtr="0">
          <a:noAutofit/>
        </a:bodyPr>
        <a:lstStyle/>
        <a:p>
          <a:pPr marL="0" lvl="0" indent="0" algn="ctr" defTabSz="1111250">
            <a:lnSpc>
              <a:spcPct val="90000"/>
            </a:lnSpc>
            <a:spcBef>
              <a:spcPct val="0"/>
            </a:spcBef>
            <a:spcAft>
              <a:spcPct val="35000"/>
            </a:spcAft>
            <a:buNone/>
          </a:pPr>
          <a:r>
            <a:rPr lang="en-US" sz="2500" kern="1200" dirty="0"/>
            <a:t>DAX</a:t>
          </a:r>
        </a:p>
      </dsp:txBody>
      <dsp:txXfrm>
        <a:off x="187635" y="1547113"/>
        <a:ext cx="2634459" cy="1133673"/>
      </dsp:txXfrm>
    </dsp:sp>
    <dsp:sp modelId="{B3A38F65-7492-452D-8D54-954630BAD18B}">
      <dsp:nvSpPr>
        <dsp:cNvPr id="0" name=""/>
        <dsp:cNvSpPr/>
      </dsp:nvSpPr>
      <dsp:spPr>
        <a:xfrm>
          <a:off x="218205" y="2053551"/>
          <a:ext cx="2573320" cy="543587"/>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vNVDIMM</a:t>
          </a:r>
          <a:endParaRPr lang="en-US" sz="2300" kern="1200" dirty="0"/>
        </a:p>
      </dsp:txBody>
      <dsp:txXfrm>
        <a:off x="234922" y="2070268"/>
        <a:ext cx="2539886" cy="510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2B58-1F28-465A-ABCE-A1BB68F4B76A}">
      <dsp:nvSpPr>
        <dsp:cNvPr id="0" name=""/>
        <dsp:cNvSpPr/>
      </dsp:nvSpPr>
      <dsp:spPr>
        <a:xfrm>
          <a:off x="0" y="0"/>
          <a:ext cx="4558632" cy="1612231"/>
        </a:xfrm>
        <a:prstGeom prst="roundRect">
          <a:avLst>
            <a:gd name="adj" fmla="val 8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995329" numCol="1" spcCol="1270" anchor="t" anchorCtr="0">
          <a:noAutofit/>
        </a:bodyPr>
        <a:lstStyle/>
        <a:p>
          <a:pPr marL="0" lvl="0" indent="0" algn="l" defTabSz="1333500">
            <a:lnSpc>
              <a:spcPct val="90000"/>
            </a:lnSpc>
            <a:spcBef>
              <a:spcPct val="0"/>
            </a:spcBef>
            <a:spcAft>
              <a:spcPct val="35000"/>
            </a:spcAft>
            <a:buNone/>
          </a:pPr>
          <a:r>
            <a:rPr lang="en-US" sz="3000" kern="1200" dirty="0"/>
            <a:t>host</a:t>
          </a:r>
        </a:p>
      </dsp:txBody>
      <dsp:txXfrm>
        <a:off x="40138" y="40138"/>
        <a:ext cx="4478356" cy="1531955"/>
      </dsp:txXfrm>
    </dsp:sp>
    <dsp:sp modelId="{452C9F32-FA8A-4AA7-B9DE-7B90A05B0EC9}">
      <dsp:nvSpPr>
        <dsp:cNvPr id="0" name=""/>
        <dsp:cNvSpPr/>
      </dsp:nvSpPr>
      <dsp:spPr>
        <a:xfrm>
          <a:off x="306896" y="587872"/>
          <a:ext cx="1441343" cy="822191"/>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rootfs</a:t>
          </a:r>
          <a:endParaRPr lang="en-US" sz="2800" kern="1200" dirty="0"/>
        </a:p>
      </dsp:txBody>
      <dsp:txXfrm>
        <a:off x="332181" y="613157"/>
        <a:ext cx="1390773" cy="771621"/>
      </dsp:txXfrm>
    </dsp:sp>
    <dsp:sp modelId="{46A00569-1CA5-4097-8E6C-34CDC2F3CB9C}">
      <dsp:nvSpPr>
        <dsp:cNvPr id="0" name=""/>
        <dsp:cNvSpPr/>
      </dsp:nvSpPr>
      <dsp:spPr>
        <a:xfrm>
          <a:off x="2848841" y="586131"/>
          <a:ext cx="1441343" cy="822191"/>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t>shmem</a:t>
          </a:r>
          <a:endParaRPr lang="en-US" sz="2800" kern="1200" dirty="0"/>
        </a:p>
      </dsp:txBody>
      <dsp:txXfrm>
        <a:off x="2874126" y="611416"/>
        <a:ext cx="1390773" cy="771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AF8C3-6022-4E44-B583-98532AE050E0}">
      <dsp:nvSpPr>
        <dsp:cNvPr id="0" name=""/>
        <dsp:cNvSpPr/>
      </dsp:nvSpPr>
      <dsp:spPr>
        <a:xfrm>
          <a:off x="0" y="0"/>
          <a:ext cx="2941886" cy="2726494"/>
        </a:xfrm>
        <a:prstGeom prst="roundRect">
          <a:avLst>
            <a:gd name="adj" fmla="val 8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2116062" numCol="1" spcCol="1270" anchor="t" anchorCtr="0">
          <a:noAutofit/>
        </a:bodyPr>
        <a:lstStyle/>
        <a:p>
          <a:pPr marL="0" lvl="0" indent="0" algn="ctr" defTabSz="977900">
            <a:lnSpc>
              <a:spcPct val="90000"/>
            </a:lnSpc>
            <a:spcBef>
              <a:spcPct val="0"/>
            </a:spcBef>
            <a:spcAft>
              <a:spcPct val="35000"/>
            </a:spcAft>
            <a:buNone/>
          </a:pPr>
          <a:r>
            <a:rPr lang="en-US" sz="2200" kern="1200" dirty="0"/>
            <a:t>Container I </a:t>
          </a:r>
        </a:p>
      </dsp:txBody>
      <dsp:txXfrm>
        <a:off x="67878" y="67878"/>
        <a:ext cx="2806130" cy="2590738"/>
      </dsp:txXfrm>
    </dsp:sp>
    <dsp:sp modelId="{CE62884E-BFD8-4F51-856B-5AF7D5A6E6C1}">
      <dsp:nvSpPr>
        <dsp:cNvPr id="0" name=""/>
        <dsp:cNvSpPr/>
      </dsp:nvSpPr>
      <dsp:spPr>
        <a:xfrm>
          <a:off x="73547" y="681623"/>
          <a:ext cx="2794791" cy="1908545"/>
        </a:xfrm>
        <a:prstGeom prst="roundRect">
          <a:avLst>
            <a:gd name="adj" fmla="val 10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1211927" numCol="1" spcCol="1270" anchor="t" anchorCtr="0">
          <a:noAutofit/>
        </a:bodyPr>
        <a:lstStyle/>
        <a:p>
          <a:pPr marL="0" lvl="0" indent="0" algn="ctr" defTabSz="977900">
            <a:lnSpc>
              <a:spcPct val="90000"/>
            </a:lnSpc>
            <a:spcBef>
              <a:spcPct val="0"/>
            </a:spcBef>
            <a:spcAft>
              <a:spcPct val="35000"/>
            </a:spcAft>
            <a:buNone/>
          </a:pPr>
          <a:r>
            <a:rPr lang="en-US" sz="2200" kern="1200" dirty="0"/>
            <a:t>Guest Kernel</a:t>
          </a:r>
        </a:p>
      </dsp:txBody>
      <dsp:txXfrm>
        <a:off x="132241" y="740317"/>
        <a:ext cx="2677403" cy="1791157"/>
      </dsp:txXfrm>
    </dsp:sp>
    <dsp:sp modelId="{2F8A0061-97B8-422F-B45A-A72CB9CB736C}">
      <dsp:nvSpPr>
        <dsp:cNvPr id="0" name=""/>
        <dsp:cNvSpPr/>
      </dsp:nvSpPr>
      <dsp:spPr>
        <a:xfrm>
          <a:off x="147094" y="1363247"/>
          <a:ext cx="2647697" cy="1090597"/>
        </a:xfrm>
        <a:prstGeom prst="roundRect">
          <a:avLst>
            <a:gd name="adj" fmla="val 10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615582" numCol="1" spcCol="1270" anchor="t" anchorCtr="0">
          <a:noAutofit/>
        </a:bodyPr>
        <a:lstStyle/>
        <a:p>
          <a:pPr marL="0" lvl="0" indent="0" algn="ctr" defTabSz="977900">
            <a:lnSpc>
              <a:spcPct val="90000"/>
            </a:lnSpc>
            <a:spcBef>
              <a:spcPct val="0"/>
            </a:spcBef>
            <a:spcAft>
              <a:spcPct val="35000"/>
            </a:spcAft>
            <a:buNone/>
          </a:pPr>
          <a:r>
            <a:rPr lang="en-US" sz="2200" kern="1200" dirty="0"/>
            <a:t>DAX</a:t>
          </a:r>
        </a:p>
      </dsp:txBody>
      <dsp:txXfrm>
        <a:off x="180634" y="1396787"/>
        <a:ext cx="2580617" cy="1023517"/>
      </dsp:txXfrm>
    </dsp:sp>
    <dsp:sp modelId="{B3A38F65-7492-452D-8D54-954630BAD18B}">
      <dsp:nvSpPr>
        <dsp:cNvPr id="0" name=""/>
        <dsp:cNvSpPr/>
      </dsp:nvSpPr>
      <dsp:spPr>
        <a:xfrm>
          <a:off x="213286" y="1854015"/>
          <a:ext cx="2515312" cy="490768"/>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vNVDIMM</a:t>
          </a:r>
          <a:endParaRPr lang="en-US" sz="2100" kern="1200" dirty="0"/>
        </a:p>
      </dsp:txBody>
      <dsp:txXfrm>
        <a:off x="228379" y="1869108"/>
        <a:ext cx="2485126" cy="460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AF8C3-6022-4E44-B583-98532AE050E0}">
      <dsp:nvSpPr>
        <dsp:cNvPr id="0" name=""/>
        <dsp:cNvSpPr/>
      </dsp:nvSpPr>
      <dsp:spPr>
        <a:xfrm>
          <a:off x="0" y="0"/>
          <a:ext cx="2941886" cy="2726494"/>
        </a:xfrm>
        <a:prstGeom prst="roundRect">
          <a:avLst>
            <a:gd name="adj" fmla="val 8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2116062" numCol="1" spcCol="1270" anchor="t" anchorCtr="0">
          <a:noAutofit/>
        </a:bodyPr>
        <a:lstStyle/>
        <a:p>
          <a:pPr marL="0" lvl="0" indent="0" algn="ctr" defTabSz="977900">
            <a:lnSpc>
              <a:spcPct val="90000"/>
            </a:lnSpc>
            <a:spcBef>
              <a:spcPct val="0"/>
            </a:spcBef>
            <a:spcAft>
              <a:spcPct val="35000"/>
            </a:spcAft>
            <a:buNone/>
          </a:pPr>
          <a:r>
            <a:rPr lang="en-US" sz="2200" kern="1200" dirty="0"/>
            <a:t>Container I </a:t>
          </a:r>
        </a:p>
      </dsp:txBody>
      <dsp:txXfrm>
        <a:off x="67878" y="67878"/>
        <a:ext cx="2806130" cy="2590738"/>
      </dsp:txXfrm>
    </dsp:sp>
    <dsp:sp modelId="{CE62884E-BFD8-4F51-856B-5AF7D5A6E6C1}">
      <dsp:nvSpPr>
        <dsp:cNvPr id="0" name=""/>
        <dsp:cNvSpPr/>
      </dsp:nvSpPr>
      <dsp:spPr>
        <a:xfrm>
          <a:off x="73547" y="681623"/>
          <a:ext cx="2794791" cy="1908545"/>
        </a:xfrm>
        <a:prstGeom prst="roundRect">
          <a:avLst>
            <a:gd name="adj" fmla="val 10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1211927" numCol="1" spcCol="1270" anchor="t" anchorCtr="0">
          <a:noAutofit/>
        </a:bodyPr>
        <a:lstStyle/>
        <a:p>
          <a:pPr marL="0" lvl="0" indent="0" algn="ctr" defTabSz="977900">
            <a:lnSpc>
              <a:spcPct val="90000"/>
            </a:lnSpc>
            <a:spcBef>
              <a:spcPct val="0"/>
            </a:spcBef>
            <a:spcAft>
              <a:spcPct val="35000"/>
            </a:spcAft>
            <a:buNone/>
          </a:pPr>
          <a:r>
            <a:rPr lang="en-US" sz="2200" kern="1200" dirty="0"/>
            <a:t>Guest Kernel</a:t>
          </a:r>
        </a:p>
      </dsp:txBody>
      <dsp:txXfrm>
        <a:off x="132241" y="740317"/>
        <a:ext cx="2677403" cy="1791157"/>
      </dsp:txXfrm>
    </dsp:sp>
    <dsp:sp modelId="{2F8A0061-97B8-422F-B45A-A72CB9CB736C}">
      <dsp:nvSpPr>
        <dsp:cNvPr id="0" name=""/>
        <dsp:cNvSpPr/>
      </dsp:nvSpPr>
      <dsp:spPr>
        <a:xfrm>
          <a:off x="147094" y="1363247"/>
          <a:ext cx="2647697" cy="1090597"/>
        </a:xfrm>
        <a:prstGeom prst="roundRect">
          <a:avLst>
            <a:gd name="adj" fmla="val 10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615582" numCol="1" spcCol="1270" anchor="t" anchorCtr="0">
          <a:noAutofit/>
        </a:bodyPr>
        <a:lstStyle/>
        <a:p>
          <a:pPr marL="0" lvl="0" indent="0" algn="ctr" defTabSz="977900">
            <a:lnSpc>
              <a:spcPct val="90000"/>
            </a:lnSpc>
            <a:spcBef>
              <a:spcPct val="0"/>
            </a:spcBef>
            <a:spcAft>
              <a:spcPct val="35000"/>
            </a:spcAft>
            <a:buNone/>
          </a:pPr>
          <a:r>
            <a:rPr lang="en-US" sz="2200" kern="1200" dirty="0"/>
            <a:t>DAX</a:t>
          </a:r>
        </a:p>
      </dsp:txBody>
      <dsp:txXfrm>
        <a:off x="180634" y="1396787"/>
        <a:ext cx="2580617" cy="1023517"/>
      </dsp:txXfrm>
    </dsp:sp>
    <dsp:sp modelId="{B3A38F65-7492-452D-8D54-954630BAD18B}">
      <dsp:nvSpPr>
        <dsp:cNvPr id="0" name=""/>
        <dsp:cNvSpPr/>
      </dsp:nvSpPr>
      <dsp:spPr>
        <a:xfrm>
          <a:off x="213286" y="1854015"/>
          <a:ext cx="2515312" cy="490768"/>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vNVDIMM</a:t>
          </a:r>
          <a:endParaRPr lang="en-US" sz="2100" kern="1200" dirty="0"/>
        </a:p>
      </dsp:txBody>
      <dsp:txXfrm>
        <a:off x="228379" y="1869108"/>
        <a:ext cx="2485126" cy="4605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2B58-1F28-465A-ABCE-A1BB68F4B76A}">
      <dsp:nvSpPr>
        <dsp:cNvPr id="0" name=""/>
        <dsp:cNvSpPr/>
      </dsp:nvSpPr>
      <dsp:spPr>
        <a:xfrm>
          <a:off x="0" y="0"/>
          <a:ext cx="3726936" cy="1318804"/>
        </a:xfrm>
        <a:prstGeom prst="roundRect">
          <a:avLst>
            <a:gd name="adj" fmla="val 85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814178" numCol="1" spcCol="1270" anchor="t" anchorCtr="0">
          <a:noAutofit/>
        </a:bodyPr>
        <a:lstStyle/>
        <a:p>
          <a:pPr marL="0" lvl="0" indent="0" algn="l" defTabSz="1066800">
            <a:lnSpc>
              <a:spcPct val="90000"/>
            </a:lnSpc>
            <a:spcBef>
              <a:spcPct val="0"/>
            </a:spcBef>
            <a:spcAft>
              <a:spcPct val="35000"/>
            </a:spcAft>
            <a:buNone/>
          </a:pPr>
          <a:r>
            <a:rPr lang="en-US" sz="2400" kern="1200" dirty="0"/>
            <a:t>host</a:t>
          </a:r>
        </a:p>
      </dsp:txBody>
      <dsp:txXfrm>
        <a:off x="32832" y="32832"/>
        <a:ext cx="3661272" cy="1253140"/>
      </dsp:txXfrm>
    </dsp:sp>
    <dsp:sp modelId="{452C9F32-FA8A-4AA7-B9DE-7B90A05B0EC9}">
      <dsp:nvSpPr>
        <dsp:cNvPr id="0" name=""/>
        <dsp:cNvSpPr/>
      </dsp:nvSpPr>
      <dsp:spPr>
        <a:xfrm>
          <a:off x="250904" y="480879"/>
          <a:ext cx="1178378" cy="672552"/>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rootfs</a:t>
          </a:r>
          <a:endParaRPr lang="en-US" sz="2400" kern="1200" dirty="0"/>
        </a:p>
      </dsp:txBody>
      <dsp:txXfrm>
        <a:off x="271587" y="501562"/>
        <a:ext cx="1137012" cy="631186"/>
      </dsp:txXfrm>
    </dsp:sp>
    <dsp:sp modelId="{46A00569-1CA5-4097-8E6C-34CDC2F3CB9C}">
      <dsp:nvSpPr>
        <dsp:cNvPr id="0" name=""/>
        <dsp:cNvSpPr/>
      </dsp:nvSpPr>
      <dsp:spPr>
        <a:xfrm>
          <a:off x="2329087" y="479454"/>
          <a:ext cx="1178378" cy="672552"/>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shmem</a:t>
          </a:r>
          <a:endParaRPr lang="en-US" sz="2400" kern="1200" dirty="0"/>
        </a:p>
      </dsp:txBody>
      <dsp:txXfrm>
        <a:off x="2349770" y="500137"/>
        <a:ext cx="1137012" cy="631186"/>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5/7/2019</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5/7/2019</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278840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is the true memory hot-add procedure. You could see two colors in the flow chart, the blue one belongs to the original ACPI method, and the orange one is for probe interface.  </a:t>
            </a:r>
          </a:p>
          <a:p>
            <a:r>
              <a:rPr lang="en-US" dirty="0"/>
              <a:t>We will all start with using </a:t>
            </a:r>
            <a:r>
              <a:rPr lang="en-US" dirty="0" err="1"/>
              <a:t>qmp</a:t>
            </a:r>
            <a:r>
              <a:rPr lang="en-US" dirty="0"/>
              <a:t> to query existing memory devices in VM, in order to get the next free slot to hot-add.</a:t>
            </a:r>
          </a:p>
          <a:p>
            <a:r>
              <a:rPr lang="en-US" dirty="0"/>
              <a:t>Then we try to hot add pc-</a:t>
            </a:r>
            <a:r>
              <a:rPr lang="en-US" dirty="0" err="1"/>
              <a:t>dimm</a:t>
            </a:r>
            <a:r>
              <a:rPr lang="en-US" dirty="0"/>
              <a:t> device ,by now, ACPI has basically finished all his work.</a:t>
            </a:r>
          </a:p>
          <a:p>
            <a:r>
              <a:rPr lang="en-US" dirty="0"/>
              <a:t>For Probe interface, since we need to know the physical address of new memory block, we need to query memory device again to get the </a:t>
            </a:r>
            <a:r>
              <a:rPr lang="en-US" dirty="0" err="1"/>
              <a:t>addr</a:t>
            </a:r>
            <a:r>
              <a:rPr lang="en-US" dirty="0"/>
              <a:t> of the newly-added memory device.</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Then we deliver the address to kata-agent </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kata-agent will echo the address to the file probe. Be careful here, you may hot-add quite a chunk memory device, like 30 Gigabytes, kata will divide this big chunk into 30 pieces based on the size of default memory section and echo the each address to the probe file . This size could be different in different arch. For AArch64, we have I Gigabyte.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231831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enough for implementation, let’s do some sum-up about current status about memory hot-add on AArch64</a:t>
            </a:r>
          </a:p>
          <a:p>
            <a:r>
              <a:rPr lang="en-US" dirty="0"/>
              <a:t>It could be classified into four parts, our kernel team proposed the memory </a:t>
            </a:r>
            <a:r>
              <a:rPr lang="en-US" dirty="0" err="1"/>
              <a:t>hotplug</a:t>
            </a:r>
            <a:r>
              <a:rPr lang="en-US" dirty="0"/>
              <a:t> patch around Dec, last year, which got merged in v5.0. But this support is based on ACPI-driven, we have already add the probe entry in Kata.</a:t>
            </a:r>
          </a:p>
          <a:p>
            <a:r>
              <a:rPr lang="en-US" dirty="0"/>
              <a:t>And for kata part, all my work has already been merged lately, you can use it in the latest Kata containers v1.6.</a:t>
            </a:r>
          </a:p>
          <a:p>
            <a:r>
              <a:rPr lang="en-US" dirty="0"/>
              <a:t>So the only left is the </a:t>
            </a:r>
            <a:r>
              <a:rPr lang="en-US" dirty="0" err="1"/>
              <a:t>qemu</a:t>
            </a:r>
            <a:r>
              <a:rPr lang="en-US" dirty="0"/>
              <a:t>. Thanks to </a:t>
            </a:r>
            <a:r>
              <a:rPr lang="en-US" altLang="zh-CN" dirty="0"/>
              <a:t>Eric Auger’s one huge patch series including supporting NVDIMM, setting up memory hot-plug infrastructure on aarch64, and reconstructing RAM map. Some already got merged, some still under review, I’m thinking it will be all done in version 4.0.</a:t>
            </a: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185196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ea typeface="ＭＳ Ｐゴシック"/>
                <a:cs typeface="Calibri"/>
              </a:rPr>
              <a:t>Thanks for penny's work. Then I will elaborate it more about what </a:t>
            </a:r>
            <a:r>
              <a:rPr lang="en-US" altLang="zh-CN" dirty="0">
                <a:ea typeface="ＭＳ Ｐゴシック"/>
                <a:cs typeface="Calibri"/>
              </a:rPr>
              <a:t>I have do</a:t>
            </a:r>
            <a:r>
              <a:rPr lang="en-US" dirty="0">
                <a:ea typeface="ＭＳ Ｐゴシック"/>
                <a:cs typeface="Calibri"/>
              </a:rPr>
              <a:t>n</a:t>
            </a:r>
            <a:r>
              <a:rPr lang="en-US" altLang="zh-CN" dirty="0">
                <a:ea typeface="ＭＳ Ｐゴシック"/>
                <a:cs typeface="Calibri"/>
              </a:rPr>
              <a:t>e in</a:t>
            </a:r>
            <a:r>
              <a:rPr lang="en-US" dirty="0">
                <a:ea typeface="ＭＳ Ｐゴシック"/>
                <a:cs typeface="Calibri"/>
              </a:rPr>
              <a:t> Kata on arm64.</a:t>
            </a:r>
            <a:endParaRPr lang="en-US" altLang="zh-CN" dirty="0">
              <a:cs typeface="Calibri"/>
            </a:endParaRPr>
          </a:p>
          <a:p>
            <a:r>
              <a:rPr lang="en-US" dirty="0">
                <a:ea typeface="ＭＳ Ｐゴシック"/>
                <a:cs typeface="Calibri"/>
              </a:rPr>
              <a:t>Here is my agenda,…</a:t>
            </a:r>
            <a:endParaRPr lang="en-US" dirty="0">
              <a:cs typeface="Calibri"/>
            </a:endParaRPr>
          </a:p>
          <a:p>
            <a:endParaRPr lang="en-US" dirty="0">
              <a:cs typeface="Calibri"/>
            </a:endParaRPr>
          </a:p>
        </p:txBody>
      </p:sp>
      <p:sp>
        <p:nvSpPr>
          <p:cNvPr id="4" name="灯片编号占位符 3"/>
          <p:cNvSpPr>
            <a:spLocks noGrp="1"/>
          </p:cNvSpPr>
          <p:nvPr>
            <p:ph type="sldNum" sz="quarter" idx="5"/>
          </p:nvPr>
        </p:nvSpPr>
        <p:spPr/>
        <p:txBody>
          <a:bodyPr/>
          <a:lstStyle/>
          <a:p>
            <a:pPr>
              <a:defRPr/>
            </a:pPr>
            <a:fld id="{3B16354E-6974-4833-AB87-3220A0835E84}" type="slidenum">
              <a:rPr lang="en-US" altLang="en-US"/>
              <a:pPr>
                <a:defRPr/>
              </a:pPr>
              <a:t>13</a:t>
            </a:fld>
            <a:endParaRPr lang="en-US" altLang="en-US"/>
          </a:p>
        </p:txBody>
      </p:sp>
    </p:spTree>
    <p:extLst>
      <p:ext uri="{BB962C8B-B14F-4D97-AF65-F5344CB8AC3E}">
        <p14:creationId xmlns:p14="http://schemas.microsoft.com/office/powerpoint/2010/main" val="196927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zh-CN" dirty="0">
                <a:ea typeface="ＭＳ Ｐゴシック"/>
                <a:cs typeface="Calibri"/>
              </a:rPr>
              <a:t>To speed up the </a:t>
            </a:r>
            <a:r>
              <a:rPr lang="en-US" altLang="zh-CN" dirty="0" err="1">
                <a:ea typeface="ＭＳ Ｐゴシック"/>
                <a:cs typeface="Calibri"/>
              </a:rPr>
              <a:t>vm</a:t>
            </a:r>
            <a:r>
              <a:rPr lang="en-US" altLang="zh-CN" dirty="0">
                <a:ea typeface="ＭＳ Ｐゴシック"/>
                <a:cs typeface="Calibri"/>
              </a:rPr>
              <a:t> creation, kata will start a </a:t>
            </a:r>
            <a:r>
              <a:rPr lang="en-US" altLang="zh-CN" dirty="0" err="1">
                <a:ea typeface="ＭＳ Ｐゴシック"/>
                <a:cs typeface="Calibri"/>
              </a:rPr>
              <a:t>vm</a:t>
            </a:r>
            <a:r>
              <a:rPr lang="en-US" altLang="zh-CN" dirty="0">
                <a:ea typeface="ＭＳ Ｐゴシック"/>
                <a:cs typeface="Calibri"/>
              </a:rPr>
              <a:t> with limited resources, such as 1 </a:t>
            </a:r>
            <a:r>
              <a:rPr lang="en-US" altLang="zh-CN" dirty="0" err="1">
                <a:ea typeface="ＭＳ Ｐゴシック"/>
                <a:cs typeface="Calibri"/>
              </a:rPr>
              <a:t>vcpu</a:t>
            </a:r>
            <a:r>
              <a:rPr lang="en-US" altLang="zh-CN" dirty="0">
                <a:ea typeface="ＭＳ Ｐゴシック"/>
                <a:cs typeface="Calibri"/>
              </a:rPr>
              <a:t>, 128 mb memory</a:t>
            </a:r>
            <a:endParaRPr lang="en-US" dirty="0">
              <a:ea typeface="ＭＳ Ｐゴシック"/>
              <a:cs typeface="Calibri"/>
            </a:endParaRP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ea typeface="ＭＳ Ｐゴシック"/>
                <a:cs typeface="Calibri"/>
              </a:rPr>
              <a:t>The memory </a:t>
            </a:r>
            <a:r>
              <a:rPr lang="en-US" dirty="0" err="1">
                <a:ea typeface="ＭＳ Ｐゴシック"/>
                <a:cs typeface="Calibri"/>
              </a:rPr>
              <a:t>hotplug</a:t>
            </a:r>
            <a:r>
              <a:rPr lang="en-US" dirty="0">
                <a:ea typeface="ＭＳ Ｐゴシック"/>
                <a:cs typeface="Calibri"/>
              </a:rPr>
              <a:t> has been covered by penny’s previous slides.</a:t>
            </a:r>
          </a:p>
          <a:p>
            <a:pPr>
              <a:defRPr/>
            </a:pPr>
            <a:r>
              <a:rPr lang="en-US" dirty="0">
                <a:ea typeface="ＭＳ Ｐゴシック"/>
                <a:cs typeface="Calibri"/>
              </a:rPr>
              <a:t>Then we come to the </a:t>
            </a:r>
            <a:r>
              <a:rPr lang="en-US" dirty="0" err="1">
                <a:ea typeface="ＭＳ Ｐゴシック"/>
                <a:cs typeface="Calibri"/>
              </a:rPr>
              <a:t>cpu</a:t>
            </a:r>
            <a:r>
              <a:rPr lang="en-US" dirty="0">
                <a:ea typeface="ＭＳ Ｐゴシック"/>
                <a:cs typeface="Calibri"/>
              </a:rPr>
              <a:t> </a:t>
            </a:r>
            <a:r>
              <a:rPr lang="en-US" dirty="0" err="1">
                <a:ea typeface="ＭＳ Ｐゴシック"/>
                <a:cs typeface="Calibri"/>
              </a:rPr>
              <a:t>hotplug</a:t>
            </a:r>
            <a:endParaRPr lang="en-US" dirty="0">
              <a:ea typeface="ＭＳ Ｐゴシック"/>
              <a:cs typeface="Calibri"/>
            </a:endParaRPr>
          </a:p>
          <a:p>
            <a:pPr>
              <a:defRPr/>
            </a:pPr>
            <a:r>
              <a:rPr lang="en-US" dirty="0" err="1">
                <a:ea typeface="ＭＳ Ｐゴシック"/>
                <a:cs typeface="Calibri"/>
              </a:rPr>
              <a:t>vcpus</a:t>
            </a:r>
            <a:r>
              <a:rPr lang="en-US" dirty="0">
                <a:ea typeface="ＭＳ Ｐゴシック"/>
                <a:cs typeface="Calibri"/>
              </a:rPr>
              <a:t> will be dynamical</a:t>
            </a:r>
            <a:r>
              <a:rPr lang="en-US" altLang="zh-CN" dirty="0">
                <a:ea typeface="ＭＳ Ｐゴシック"/>
                <a:cs typeface="Calibri"/>
              </a:rPr>
              <a:t>ly</a:t>
            </a:r>
            <a:r>
              <a:rPr lang="en-US" dirty="0">
                <a:ea typeface="ＭＳ Ｐゴシック"/>
                <a:cs typeface="Calibri"/>
              </a:rPr>
              <a:t> assigned when kata-containers wants to update resource</a:t>
            </a:r>
            <a:r>
              <a:rPr lang="en-US" altLang="zh-CN" dirty="0">
                <a:ea typeface="ＭＳ Ｐゴシック"/>
                <a:cs typeface="Calibri"/>
              </a:rPr>
              <a:t>s</a:t>
            </a:r>
            <a:endParaRPr lang="en-US" dirty="0">
              <a:cs typeface="Calibri"/>
            </a:endParaRPr>
          </a:p>
          <a:p>
            <a:pPr>
              <a:defRPr/>
            </a:pPr>
            <a:endParaRPr lang="en-US" dirty="0"/>
          </a:p>
        </p:txBody>
      </p:sp>
      <p:sp>
        <p:nvSpPr>
          <p:cNvPr id="4" name="Slide Number Placeholder 3"/>
          <p:cNvSpPr>
            <a:spLocks noGrp="1"/>
          </p:cNvSpPr>
          <p:nvPr>
            <p:ph type="sldNum" sz="quarter" idx="5"/>
          </p:nvPr>
        </p:nvSpPr>
        <p:spPr/>
        <p:txBody>
          <a:bodyPr/>
          <a:lstStyle/>
          <a:p>
            <a:fld id="{6F9EA28A-9C00-4181-8CFD-DB1B619A845F}" type="slidenum">
              <a:rPr lang="en-US" smtClean="0"/>
              <a:t>14</a:t>
            </a:fld>
            <a:endParaRPr lang="en-US"/>
          </a:p>
        </p:txBody>
      </p:sp>
    </p:spTree>
    <p:extLst>
      <p:ext uri="{BB962C8B-B14F-4D97-AF65-F5344CB8AC3E}">
        <p14:creationId xmlns:p14="http://schemas.microsoft.com/office/powerpoint/2010/main" val="3582945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There are some limitations on arm64</a:t>
            </a:r>
          </a:p>
          <a:p>
            <a:r>
              <a:rPr lang="en-US" dirty="0">
                <a:ea typeface="ＭＳ Ｐゴシック"/>
                <a:cs typeface="Calibri"/>
              </a:rPr>
              <a:t>  </a:t>
            </a:r>
            <a:r>
              <a:rPr lang="en-US" dirty="0">
                <a:ea typeface="ＭＳ Ｐゴシック"/>
              </a:rPr>
              <a:t>The </a:t>
            </a:r>
            <a:r>
              <a:rPr lang="en-US" dirty="0" err="1">
                <a:ea typeface="ＭＳ Ｐゴシック"/>
              </a:rPr>
              <a:t>apci</a:t>
            </a:r>
            <a:r>
              <a:rPr lang="en-US" dirty="0">
                <a:ea typeface="ＭＳ Ｐゴシック"/>
              </a:rPr>
              <a:t> based </a:t>
            </a:r>
            <a:r>
              <a:rPr lang="en-US" dirty="0" err="1">
                <a:ea typeface="ＭＳ Ｐゴシック"/>
              </a:rPr>
              <a:t>cpu</a:t>
            </a:r>
            <a:r>
              <a:rPr lang="en-US" dirty="0">
                <a:ea typeface="ＭＳ Ｐゴシック"/>
              </a:rPr>
              <a:t> </a:t>
            </a:r>
            <a:r>
              <a:rPr lang="en-US" dirty="0" err="1">
                <a:ea typeface="ＭＳ Ｐゴシック"/>
              </a:rPr>
              <a:t>hotplug</a:t>
            </a:r>
            <a:r>
              <a:rPr lang="en-US" dirty="0">
                <a:ea typeface="ＭＳ Ｐゴシック"/>
              </a:rPr>
              <a:t> has not been supported in </a:t>
            </a:r>
            <a:r>
              <a:rPr lang="en-US" dirty="0" err="1">
                <a:ea typeface="ＭＳ Ｐゴシック"/>
              </a:rPr>
              <a:t>qemu</a:t>
            </a:r>
            <a:r>
              <a:rPr lang="en-US" dirty="0">
                <a:ea typeface="ＭＳ Ｐゴシック"/>
              </a:rPr>
              <a:t> guest so far, and even no clear plan for the future</a:t>
            </a:r>
            <a:endParaRPr lang="en-US" dirty="0">
              <a:ea typeface="ＭＳ Ｐゴシック"/>
              <a:cs typeface="Calibri"/>
            </a:endParaRPr>
          </a:p>
          <a:p>
            <a:r>
              <a:rPr lang="en-US" dirty="0">
                <a:ea typeface="ＭＳ Ｐゴシック"/>
                <a:cs typeface="Calibri"/>
              </a:rPr>
              <a:t>  </a:t>
            </a:r>
            <a:r>
              <a:rPr lang="en-US" dirty="0">
                <a:ea typeface="ＭＳ Ｐゴシック"/>
              </a:rPr>
              <a:t>Arm GIC architecture can’t handle hot-adding </a:t>
            </a:r>
            <a:r>
              <a:rPr lang="en-US" dirty="0" err="1">
                <a:ea typeface="ＭＳ Ｐゴシック"/>
              </a:rPr>
              <a:t>vcpu</a:t>
            </a:r>
            <a:r>
              <a:rPr lang="en-US" dirty="0">
                <a:ea typeface="ＭＳ Ｐゴシック"/>
              </a:rPr>
              <a:t> after booting.</a:t>
            </a:r>
            <a:endParaRPr lang="en-US" dirty="0">
              <a:ea typeface="ＭＳ Ｐゴシック"/>
              <a:cs typeface="Calibri"/>
            </a:endParaRPr>
          </a:p>
          <a:p>
            <a:r>
              <a:rPr lang="en-US" dirty="0">
                <a:ea typeface="ＭＳ Ｐゴシック"/>
                <a:cs typeface="Calibri"/>
              </a:rPr>
              <a:t>The data structures for the </a:t>
            </a:r>
            <a:r>
              <a:rPr lang="en-US" dirty="0" err="1">
                <a:ea typeface="ＭＳ Ｐゴシック"/>
                <a:cs typeface="Calibri"/>
              </a:rPr>
              <a:t>vgic</a:t>
            </a:r>
            <a:r>
              <a:rPr lang="en-US" dirty="0">
                <a:ea typeface="ＭＳ Ｐゴシック"/>
                <a:cs typeface="Calibri"/>
              </a:rPr>
              <a:t> need to be physically and contiguously allocated ,which means we need to define the maximum number of CPUs in advance.</a:t>
            </a:r>
            <a:r>
              <a:rPr lang="en-US" altLang="zh-CN" dirty="0">
                <a:ea typeface="ＭＳ Ｐゴシック"/>
                <a:cs typeface="Calibri"/>
              </a:rPr>
              <a:t> </a:t>
            </a:r>
            <a:endParaRPr lang="zh-CN" altLang="en-US" dirty="0">
              <a:cs typeface="Calibri"/>
            </a:endParaRPr>
          </a:p>
          <a:p>
            <a:r>
              <a:rPr lang="en-US" dirty="0">
                <a:ea typeface="ＭＳ Ｐゴシック"/>
                <a:cs typeface="Calibri"/>
              </a:rPr>
              <a:t>Here are some comments from Mark and Christoffer:</a:t>
            </a:r>
          </a:p>
          <a:p>
            <a:r>
              <a:rPr lang="en-US" dirty="0">
                <a:ea typeface="ＭＳ Ｐゴシック"/>
                <a:cs typeface="Calibri"/>
              </a:rPr>
              <a:t>The conclusion is that : the </a:t>
            </a:r>
            <a:r>
              <a:rPr lang="en-US" dirty="0" err="1">
                <a:ea typeface="ＭＳ Ｐゴシック"/>
                <a:cs typeface="Calibri"/>
              </a:rPr>
              <a:t>vcpu</a:t>
            </a:r>
            <a:r>
              <a:rPr lang="en-US" dirty="0">
                <a:ea typeface="ＭＳ Ｐゴシック"/>
                <a:cs typeface="Calibri"/>
              </a:rPr>
              <a:t> number should be available before </a:t>
            </a:r>
            <a:r>
              <a:rPr lang="en-US" dirty="0" err="1">
                <a:ea typeface="ＭＳ Ｐゴシック"/>
                <a:cs typeface="Calibri"/>
              </a:rPr>
              <a:t>vgic</a:t>
            </a:r>
            <a:r>
              <a:rPr lang="en-US" dirty="0">
                <a:ea typeface="ＭＳ Ｐゴシック"/>
                <a:cs typeface="Calibri"/>
              </a:rPr>
              <a:t> is initialized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244073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Frankly speaking, it is not a perfect solution, but seems </a:t>
            </a:r>
            <a:r>
              <a:rPr lang="en-US" sz="1200" kern="1200" dirty="0" err="1">
                <a:solidFill>
                  <a:schemeClr val="tx1"/>
                </a:solidFill>
                <a:effectLst/>
                <a:latin typeface="+mn-lt"/>
                <a:ea typeface="+mn-ea"/>
                <a:cs typeface="+mn-cs"/>
              </a:rPr>
              <a:t>tobe</a:t>
            </a:r>
            <a:r>
              <a:rPr lang="en-US" sz="1200" kern="1200" dirty="0">
                <a:solidFill>
                  <a:schemeClr val="tx1"/>
                </a:solidFill>
                <a:effectLst/>
                <a:latin typeface="+mn-lt"/>
                <a:ea typeface="+mn-ea"/>
                <a:cs typeface="+mn-cs"/>
              </a:rPr>
              <a:t> the only feasible one on arm64</a:t>
            </a:r>
          </a:p>
          <a:p>
            <a:r>
              <a:rPr lang="en-US" sz="1200" kern="1200" dirty="0">
                <a:solidFill>
                  <a:schemeClr val="tx1"/>
                </a:solidFill>
                <a:effectLst/>
                <a:latin typeface="+mn-lt"/>
                <a:ea typeface="+mn-ea"/>
                <a:cs typeface="+mn-cs"/>
              </a:rPr>
              <a:t>1. When the changed </a:t>
            </a:r>
            <a:r>
              <a:rPr lang="en-US" sz="1200" kern="1200" dirty="0" err="1">
                <a:solidFill>
                  <a:schemeClr val="tx1"/>
                </a:solidFill>
                <a:effectLst/>
                <a:latin typeface="+mn-lt"/>
                <a:ea typeface="+mn-ea"/>
                <a:cs typeface="+mn-cs"/>
              </a:rPr>
              <a:t>qemu</a:t>
            </a:r>
            <a:r>
              <a:rPr lang="en-US" sz="1200" kern="1200" dirty="0">
                <a:solidFill>
                  <a:schemeClr val="tx1"/>
                </a:solidFill>
                <a:effectLst/>
                <a:latin typeface="+mn-lt"/>
                <a:ea typeface="+mn-ea"/>
                <a:cs typeface="+mn-cs"/>
              </a:rPr>
              <a:t> starts a </a:t>
            </a:r>
            <a:r>
              <a:rPr lang="en-US" sz="1200" kern="1200" dirty="0" err="1">
                <a:solidFill>
                  <a:schemeClr val="tx1"/>
                </a:solidFill>
                <a:effectLst/>
                <a:latin typeface="+mn-lt"/>
                <a:ea typeface="+mn-ea"/>
                <a:cs typeface="+mn-cs"/>
              </a:rPr>
              <a:t>vm</a:t>
            </a:r>
            <a:r>
              <a:rPr lang="en-US" sz="1200" kern="1200" dirty="0">
                <a:solidFill>
                  <a:schemeClr val="tx1"/>
                </a:solidFill>
                <a:effectLst/>
                <a:latin typeface="+mn-lt"/>
                <a:ea typeface="+mn-ea"/>
                <a:cs typeface="+mn-cs"/>
              </a:rPr>
              <a:t> with parameter “-</a:t>
            </a:r>
            <a:r>
              <a:rPr lang="en-US" sz="1200" kern="1200" dirty="0" err="1">
                <a:solidFill>
                  <a:schemeClr val="tx1"/>
                </a:solidFill>
                <a:effectLst/>
                <a:latin typeface="+mn-lt"/>
                <a:ea typeface="+mn-ea"/>
                <a:cs typeface="+mn-cs"/>
              </a:rPr>
              <a:t>smp</a:t>
            </a:r>
            <a:r>
              <a:rPr lang="en-US" sz="1200" kern="1200" dirty="0">
                <a:solidFill>
                  <a:schemeClr val="tx1"/>
                </a:solidFill>
                <a:effectLst/>
                <a:latin typeface="+mn-lt"/>
                <a:ea typeface="+mn-ea"/>
                <a:cs typeface="+mn-cs"/>
              </a:rPr>
              <a:t> 4 -append “</a:t>
            </a:r>
            <a:r>
              <a:rPr lang="en-US" sz="1200" kern="1200" dirty="0" err="1">
                <a:solidFill>
                  <a:schemeClr val="tx1"/>
                </a:solidFill>
                <a:effectLst/>
                <a:latin typeface="+mn-lt"/>
                <a:ea typeface="+mn-ea"/>
                <a:cs typeface="+mn-cs"/>
              </a:rPr>
              <a:t>maxcpus</a:t>
            </a:r>
            <a:r>
              <a:rPr lang="en-US" sz="1200" kern="1200" dirty="0">
                <a:solidFill>
                  <a:schemeClr val="tx1"/>
                </a:solidFill>
                <a:effectLst/>
                <a:latin typeface="+mn-lt"/>
                <a:ea typeface="+mn-ea"/>
                <a:cs typeface="+mn-cs"/>
              </a:rPr>
              <a:t>=1””, It can create 4 </a:t>
            </a:r>
            <a:r>
              <a:rPr lang="en-US" sz="1200" kern="1200" dirty="0" err="1">
                <a:solidFill>
                  <a:schemeClr val="tx1"/>
                </a:solidFill>
                <a:effectLst/>
                <a:latin typeface="+mn-lt"/>
                <a:ea typeface="+mn-ea"/>
                <a:cs typeface="+mn-cs"/>
              </a:rPr>
              <a:t>cpus</a:t>
            </a:r>
            <a:r>
              <a:rPr lang="en-US" sz="1200" kern="1200" dirty="0">
                <a:solidFill>
                  <a:schemeClr val="tx1"/>
                </a:solidFill>
                <a:effectLst/>
                <a:latin typeface="+mn-lt"/>
                <a:ea typeface="+mn-ea"/>
                <a:cs typeface="+mn-cs"/>
              </a:rPr>
              <a:t> in </a:t>
            </a:r>
          </a:p>
          <a:p>
            <a:r>
              <a:rPr lang="en-US" sz="1200" kern="1200" dirty="0">
                <a:solidFill>
                  <a:schemeClr val="tx1"/>
                </a:solidFill>
                <a:effectLst/>
                <a:latin typeface="+mn-lt"/>
                <a:ea typeface="+mn-ea"/>
                <a:cs typeface="+mn-cs"/>
              </a:rPr>
              <a:t>   device-tree. This works around the </a:t>
            </a:r>
            <a:r>
              <a:rPr lang="en-US" sz="1200" kern="1200" dirty="0" err="1">
                <a:solidFill>
                  <a:schemeClr val="tx1"/>
                </a:solidFill>
                <a:effectLst/>
                <a:latin typeface="+mn-lt"/>
                <a:ea typeface="+mn-ea"/>
                <a:cs typeface="+mn-cs"/>
              </a:rPr>
              <a:t>vcpu</a:t>
            </a:r>
            <a:r>
              <a:rPr lang="en-US" sz="1200" kern="1200" dirty="0">
                <a:solidFill>
                  <a:schemeClr val="tx1"/>
                </a:solidFill>
                <a:effectLst/>
                <a:latin typeface="+mn-lt"/>
                <a:ea typeface="+mn-ea"/>
                <a:cs typeface="+mn-cs"/>
              </a:rPr>
              <a:t> re-</a:t>
            </a:r>
            <a:r>
              <a:rPr lang="en-US" sz="1200" kern="1200" dirty="0" err="1">
                <a:solidFill>
                  <a:schemeClr val="tx1"/>
                </a:solidFill>
                <a:effectLst/>
                <a:latin typeface="+mn-lt"/>
                <a:ea typeface="+mn-ea"/>
                <a:cs typeface="+mn-cs"/>
              </a:rPr>
              <a:t>init</a:t>
            </a:r>
            <a:r>
              <a:rPr lang="en-US" sz="1200" kern="1200" dirty="0">
                <a:solidFill>
                  <a:schemeClr val="tx1"/>
                </a:solidFill>
                <a:effectLst/>
                <a:latin typeface="+mn-lt"/>
                <a:ea typeface="+mn-ea"/>
                <a:cs typeface="+mn-cs"/>
              </a:rPr>
              <a:t> limitation at </a:t>
            </a:r>
            <a:r>
              <a:rPr lang="en-US" sz="1200" kern="1200" dirty="0" err="1">
                <a:solidFill>
                  <a:schemeClr val="tx1"/>
                </a:solidFill>
                <a:effectLst/>
                <a:latin typeface="+mn-lt"/>
                <a:ea typeface="+mn-ea"/>
                <a:cs typeface="+mn-cs"/>
              </a:rPr>
              <a:t>vgic</a:t>
            </a:r>
            <a:r>
              <a:rPr lang="en-US" sz="1200" kern="1200" dirty="0">
                <a:solidFill>
                  <a:schemeClr val="tx1"/>
                </a:solidFill>
                <a:effectLst/>
                <a:latin typeface="+mn-lt"/>
                <a:ea typeface="+mn-ea"/>
                <a:cs typeface="+mn-cs"/>
              </a:rPr>
              <a:t> side.</a:t>
            </a:r>
          </a:p>
          <a:p>
            <a:r>
              <a:rPr lang="en-US" sz="1200" kern="1200" dirty="0">
                <a:solidFill>
                  <a:schemeClr val="tx1"/>
                </a:solidFill>
                <a:effectLst/>
                <a:latin typeface="+mn-lt"/>
                <a:ea typeface="+mn-ea"/>
                <a:cs typeface="+mn-cs"/>
              </a:rPr>
              <a:t>2. Then the guest kernel will be started with 4 </a:t>
            </a:r>
            <a:r>
              <a:rPr lang="en-US" sz="1200" kern="1200" dirty="0" err="1">
                <a:solidFill>
                  <a:schemeClr val="tx1"/>
                </a:solidFill>
                <a:effectLst/>
                <a:latin typeface="+mn-lt"/>
                <a:ea typeface="+mn-ea"/>
                <a:cs typeface="+mn-cs"/>
              </a:rPr>
              <a:t>cpus</a:t>
            </a:r>
            <a:r>
              <a:rPr lang="en-US" sz="1200" kern="1200" dirty="0">
                <a:solidFill>
                  <a:schemeClr val="tx1"/>
                </a:solidFill>
                <a:effectLst/>
                <a:latin typeface="+mn-lt"/>
                <a:ea typeface="+mn-ea"/>
                <a:cs typeface="+mn-cs"/>
              </a:rPr>
              <a:t>, but 3 are set to offline</a:t>
            </a:r>
          </a:p>
          <a:p>
            <a:r>
              <a:rPr lang="en-US" sz="1200" kern="1200" dirty="0">
                <a:solidFill>
                  <a:schemeClr val="tx1"/>
                </a:solidFill>
                <a:effectLst/>
                <a:latin typeface="+mn-lt"/>
                <a:ea typeface="+mn-ea"/>
                <a:cs typeface="+mn-cs"/>
              </a:rPr>
              <a:t>3. Kata uses </a:t>
            </a:r>
            <a:r>
              <a:rPr lang="en-US" sz="1200" kern="1200" dirty="0" err="1">
                <a:solidFill>
                  <a:schemeClr val="tx1"/>
                </a:solidFill>
                <a:effectLst/>
                <a:latin typeface="+mn-lt"/>
                <a:ea typeface="+mn-ea"/>
                <a:cs typeface="+mn-cs"/>
              </a:rPr>
              <a:t>qmp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cmd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query_hotpluggable_cpus</a:t>
            </a:r>
            <a:r>
              <a:rPr lang="en-US" sz="1200" kern="1200" dirty="0">
                <a:solidFill>
                  <a:schemeClr val="tx1"/>
                </a:solidFill>
                <a:effectLst/>
                <a:latin typeface="+mn-lt"/>
                <a:ea typeface="+mn-ea"/>
                <a:cs typeface="+mn-cs"/>
              </a:rPr>
              <a:t>" to get the pluggable </a:t>
            </a:r>
            <a:r>
              <a:rPr lang="en-US" sz="1200" kern="1200" dirty="0" err="1">
                <a:solidFill>
                  <a:schemeClr val="tx1"/>
                </a:solidFill>
                <a:effectLst/>
                <a:latin typeface="+mn-lt"/>
                <a:ea typeface="+mn-ea"/>
                <a:cs typeface="+mn-cs"/>
              </a:rPr>
              <a:t>cpus</a:t>
            </a:r>
            <a:r>
              <a:rPr lang="en-US" sz="1200" kern="1200" dirty="0">
                <a:solidFill>
                  <a:schemeClr val="tx1"/>
                </a:solidFill>
                <a:effectLst/>
                <a:latin typeface="+mn-lt"/>
                <a:ea typeface="+mn-ea"/>
                <a:cs typeface="+mn-cs"/>
              </a:rPr>
              <a:t> info in the guest.</a:t>
            </a:r>
          </a:p>
          <a:p>
            <a:r>
              <a:rPr lang="en-US" sz="1200" kern="1200" dirty="0">
                <a:solidFill>
                  <a:schemeClr val="tx1"/>
                </a:solidFill>
                <a:effectLst/>
                <a:latin typeface="+mn-lt"/>
                <a:ea typeface="+mn-ea"/>
                <a:cs typeface="+mn-cs"/>
              </a:rPr>
              <a:t>4. When </a:t>
            </a:r>
            <a:r>
              <a:rPr lang="en-US" sz="1200" kern="1200" dirty="0" err="1">
                <a:solidFill>
                  <a:schemeClr val="tx1"/>
                </a:solidFill>
                <a:effectLst/>
                <a:latin typeface="+mn-lt"/>
                <a:ea typeface="+mn-ea"/>
                <a:cs typeface="+mn-cs"/>
              </a:rPr>
              <a:t>qmp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cmd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device_add</a:t>
            </a:r>
            <a:r>
              <a:rPr lang="en-US" sz="1200" kern="1200" dirty="0">
                <a:solidFill>
                  <a:schemeClr val="tx1"/>
                </a:solidFill>
                <a:effectLst/>
                <a:latin typeface="+mn-lt"/>
                <a:ea typeface="+mn-ea"/>
                <a:cs typeface="+mn-cs"/>
              </a:rPr>
              <a:t>/del” is triggered, the </a:t>
            </a:r>
            <a:r>
              <a:rPr lang="en-US" altLang="zh-CN" sz="1200" kern="1200" dirty="0" err="1">
                <a:solidFill>
                  <a:schemeClr val="tx1"/>
                </a:solidFill>
                <a:effectLst/>
                <a:latin typeface="+mn-lt"/>
                <a:ea typeface="+mn-ea"/>
                <a:cs typeface="+mn-cs"/>
              </a:rPr>
              <a:t>qemu</a:t>
            </a:r>
            <a:r>
              <a:rPr lang="en-US" altLang="zh-CN" sz="1200" kern="1200" dirty="0">
                <a:solidFill>
                  <a:schemeClr val="tx1"/>
                </a:solidFill>
                <a:effectLst/>
                <a:latin typeface="+mn-lt"/>
                <a:ea typeface="+mn-ea"/>
                <a:cs typeface="+mn-cs"/>
              </a:rPr>
              <a:t> will be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notified but the </a:t>
            </a:r>
            <a:r>
              <a:rPr lang="en-US" altLang="zh-CN" sz="1200" kern="1200" dirty="0" err="1">
                <a:solidFill>
                  <a:schemeClr val="tx1"/>
                </a:solidFill>
                <a:effectLst/>
                <a:latin typeface="+mn-lt"/>
                <a:ea typeface="+mn-ea"/>
                <a:cs typeface="+mn-cs"/>
              </a:rPr>
              <a:t>cpu</a:t>
            </a:r>
            <a:r>
              <a:rPr lang="en-US" altLang="zh-CN" sz="1200" kern="1200" dirty="0">
                <a:solidFill>
                  <a:schemeClr val="tx1"/>
                </a:solidFill>
                <a:effectLst/>
                <a:latin typeface="+mn-lt"/>
                <a:ea typeface="+mn-ea"/>
                <a:cs typeface="+mn-cs"/>
              </a:rPr>
              <a:t> in the guest will not be physically added or deleted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Kata runtime uses </a:t>
            </a:r>
            <a:r>
              <a:rPr lang="en-US" sz="1200" kern="1200" dirty="0" err="1">
                <a:solidFill>
                  <a:schemeClr val="tx1"/>
                </a:solidFill>
                <a:effectLst/>
                <a:latin typeface="+mn-lt"/>
                <a:ea typeface="+mn-ea"/>
                <a:cs typeface="+mn-cs"/>
              </a:rPr>
              <a:t>gRPC</a:t>
            </a:r>
            <a:r>
              <a:rPr lang="en-US" sz="1200" kern="1200" dirty="0">
                <a:solidFill>
                  <a:schemeClr val="tx1"/>
                </a:solidFill>
                <a:effectLst/>
                <a:latin typeface="+mn-lt"/>
                <a:ea typeface="+mn-ea"/>
                <a:cs typeface="+mn-cs"/>
              </a:rPr>
              <a:t> req to set the wanted </a:t>
            </a:r>
            <a:r>
              <a:rPr lang="en-US" sz="1200" kern="1200" dirty="0" err="1">
                <a:solidFill>
                  <a:schemeClr val="tx1"/>
                </a:solidFill>
                <a:effectLst/>
                <a:latin typeface="+mn-lt"/>
                <a:ea typeface="+mn-ea"/>
                <a:cs typeface="+mn-cs"/>
              </a:rPr>
              <a:t>cpus</a:t>
            </a:r>
            <a:r>
              <a:rPr lang="en-US" sz="1200" kern="1200" dirty="0">
                <a:solidFill>
                  <a:schemeClr val="tx1"/>
                </a:solidFill>
                <a:effectLst/>
                <a:latin typeface="+mn-lt"/>
                <a:ea typeface="+mn-ea"/>
                <a:cs typeface="+mn-cs"/>
              </a:rPr>
              <a:t> to be online/offline at kata agent side.</a:t>
            </a:r>
          </a:p>
          <a:p>
            <a:r>
              <a:rPr lang="en-US" sz="1200" kern="1200" dirty="0">
                <a:solidFill>
                  <a:schemeClr val="tx1"/>
                </a:solidFill>
                <a:effectLst/>
                <a:latin typeface="+mn-lt"/>
                <a:ea typeface="+mn-ea"/>
                <a:cs typeface="+mn-cs"/>
              </a:rPr>
              <a:t>6. In hot plug removing case, </a:t>
            </a:r>
            <a:r>
              <a:rPr lang="en-US" sz="1200" kern="1200" dirty="0" err="1">
                <a:solidFill>
                  <a:schemeClr val="tx1"/>
                </a:solidFill>
                <a:effectLst/>
                <a:latin typeface="+mn-lt"/>
                <a:ea typeface="+mn-ea"/>
                <a:cs typeface="+mn-cs"/>
              </a:rPr>
              <a:t>qemu</a:t>
            </a:r>
            <a:r>
              <a:rPr lang="en-US" sz="1200" kern="1200" dirty="0">
                <a:solidFill>
                  <a:schemeClr val="tx1"/>
                </a:solidFill>
                <a:effectLst/>
                <a:latin typeface="+mn-lt"/>
                <a:ea typeface="+mn-ea"/>
                <a:cs typeface="+mn-cs"/>
              </a:rPr>
              <a:t> will send a DEVICE_DELETED event to kata</a:t>
            </a:r>
          </a:p>
          <a:p>
            <a:endParaRPr lang="en-US" dirty="0"/>
          </a:p>
        </p:txBody>
      </p:sp>
      <p:sp>
        <p:nvSpPr>
          <p:cNvPr id="4" name="Slide Number Placeholder 3"/>
          <p:cNvSpPr>
            <a:spLocks noGrp="1"/>
          </p:cNvSpPr>
          <p:nvPr>
            <p:ph type="sldNum" sz="quarter" idx="5"/>
          </p:nvPr>
        </p:nvSpPr>
        <p:spPr/>
        <p:txBody>
          <a:bodyPr/>
          <a:lstStyle/>
          <a:p>
            <a:fld id="{6F9EA28A-9C00-4181-8CFD-DB1B619A845F}" type="slidenum">
              <a:rPr lang="en-US" smtClean="0"/>
              <a:t>16</a:t>
            </a:fld>
            <a:endParaRPr lang="en-US"/>
          </a:p>
        </p:txBody>
      </p:sp>
    </p:spTree>
    <p:extLst>
      <p:ext uri="{BB962C8B-B14F-4D97-AF65-F5344CB8AC3E}">
        <p14:creationId xmlns:p14="http://schemas.microsoft.com/office/powerpoint/2010/main" val="224701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All the required </a:t>
            </a:r>
            <a:r>
              <a:rPr lang="en-US" dirty="0" err="1">
                <a:ea typeface="ＭＳ Ｐゴシック"/>
                <a:cs typeface="Calibri"/>
              </a:rPr>
              <a:t>vcpu</a:t>
            </a:r>
            <a:r>
              <a:rPr lang="en-US" dirty="0">
                <a:ea typeface="ＭＳ Ｐゴシック"/>
                <a:cs typeface="Calibri"/>
              </a:rPr>
              <a:t> resources have been reserved after the guest starts. But the user in container can only use</a:t>
            </a:r>
            <a:endParaRPr lang="en-US" altLang="zh-CN" dirty="0">
              <a:ea typeface="ＭＳ Ｐゴシック"/>
              <a:cs typeface="Calibri"/>
            </a:endParaRPr>
          </a:p>
          <a:p>
            <a:r>
              <a:rPr lang="en-US" dirty="0">
                <a:ea typeface="ＭＳ Ｐゴシック"/>
                <a:cs typeface="Calibri"/>
              </a:rPr>
              <a:t>the online ones. Here</a:t>
            </a:r>
            <a:r>
              <a:rPr lang="zh-CN" altLang="en-US" dirty="0">
                <a:ea typeface="ＭＳ Ｐゴシック"/>
                <a:cs typeface="Calibri"/>
              </a:rPr>
              <a:t>‘’</a:t>
            </a:r>
            <a:r>
              <a:rPr lang="en-US" altLang="zh-CN" dirty="0">
                <a:ea typeface="ＭＳ Ｐゴシック"/>
                <a:cs typeface="Calibri"/>
              </a:rPr>
              <a:t>s a </a:t>
            </a:r>
            <a:r>
              <a:rPr lang="en-US" dirty="0">
                <a:ea typeface="ＭＳ Ｐゴシック"/>
                <a:cs typeface="Calibri"/>
              </a:rPr>
              <a:t>summary for the pros </a:t>
            </a:r>
            <a:r>
              <a:rPr lang="en-US" altLang="zh-CN" dirty="0">
                <a:ea typeface="ＭＳ Ｐゴシック"/>
                <a:cs typeface="Calibri"/>
              </a:rPr>
              <a:t>and</a:t>
            </a:r>
            <a:r>
              <a:rPr lang="en-US" dirty="0">
                <a:ea typeface="ＭＳ Ｐゴシック"/>
                <a:cs typeface="Calibri"/>
              </a:rPr>
              <a:t> cons</a:t>
            </a:r>
          </a:p>
          <a:p>
            <a:r>
              <a:rPr lang="en-US" sz="2400" dirty="0">
                <a:ea typeface="ＭＳ Ｐゴシック"/>
              </a:rPr>
              <a:t>Pros</a:t>
            </a:r>
            <a:r>
              <a:rPr lang="en-US" sz="2400" dirty="0">
                <a:ea typeface="ＭＳ Ｐゴシック"/>
                <a:cs typeface="Calibri"/>
              </a:rPr>
              <a:t> </a:t>
            </a:r>
            <a:r>
              <a:rPr lang="en-US" sz="2000" dirty="0">
                <a:ea typeface="ＭＳ Ｐゴシック"/>
              </a:rPr>
              <a:t>Hypervisor doesn’t need to support </a:t>
            </a:r>
            <a:r>
              <a:rPr lang="en-US" sz="2000" dirty="0" err="1">
                <a:ea typeface="ＭＳ Ｐゴシック"/>
              </a:rPr>
              <a:t>acpi</a:t>
            </a:r>
            <a:r>
              <a:rPr lang="en-US" sz="2000" dirty="0">
                <a:ea typeface="ＭＳ Ｐゴシック"/>
              </a:rPr>
              <a:t> or other hardware </a:t>
            </a:r>
            <a:r>
              <a:rPr lang="en-US" sz="2000" dirty="0" err="1">
                <a:ea typeface="ＭＳ Ｐゴシック"/>
              </a:rPr>
              <a:t>cpu</a:t>
            </a:r>
            <a:r>
              <a:rPr lang="en-US" sz="2000" dirty="0">
                <a:ea typeface="ＭＳ Ｐゴシック"/>
              </a:rPr>
              <a:t> </a:t>
            </a:r>
            <a:r>
              <a:rPr lang="en-US" sz="2000" dirty="0" err="1">
                <a:ea typeface="ＭＳ Ｐゴシック"/>
              </a:rPr>
              <a:t>hotplug</a:t>
            </a:r>
            <a:r>
              <a:rPr lang="en-US" sz="2000" dirty="0">
                <a:ea typeface="ＭＳ Ｐゴシック"/>
              </a:rPr>
              <a:t>. This is really helpful to arm64 or even firecracker.</a:t>
            </a:r>
            <a:endParaRPr lang="en-US" sz="2000" dirty="0">
              <a:ea typeface="ＭＳ Ｐゴシック"/>
              <a:cs typeface="Calibri"/>
            </a:endParaRPr>
          </a:p>
          <a:p>
            <a:r>
              <a:rPr lang="en-US" sz="2000" dirty="0">
                <a:ea typeface="ＭＳ Ｐゴシック"/>
                <a:cs typeface="Calibri"/>
              </a:rPr>
              <a:t>  </a:t>
            </a:r>
            <a:r>
              <a:rPr lang="en-US" sz="2000" dirty="0">
                <a:ea typeface="ＭＳ Ｐゴシック"/>
              </a:rPr>
              <a:t>Code is easy to implement. </a:t>
            </a:r>
          </a:p>
          <a:p>
            <a:r>
              <a:rPr lang="en-US" altLang="zh-CN" sz="2200" dirty="0">
                <a:ea typeface="ＭＳ Ｐゴシック"/>
              </a:rPr>
              <a:t>C</a:t>
            </a:r>
            <a:r>
              <a:rPr lang="en-US" sz="2600" dirty="0">
                <a:ea typeface="ＭＳ Ｐゴシック"/>
              </a:rPr>
              <a:t>ons</a:t>
            </a:r>
            <a:r>
              <a:rPr lang="en-US" sz="2600" dirty="0">
                <a:ea typeface="ＭＳ Ｐゴシック"/>
                <a:cs typeface="Calibri"/>
              </a:rPr>
              <a:t>: </a:t>
            </a:r>
            <a:r>
              <a:rPr lang="en-US" sz="2000" dirty="0">
                <a:ea typeface="ＭＳ Ｐゴシック"/>
              </a:rPr>
              <a:t>docker container density on arm64. </a:t>
            </a:r>
            <a:endParaRPr lang="en-US" sz="2000" dirty="0">
              <a:ea typeface="ＭＳ Ｐゴシック" charset="0"/>
              <a:cs typeface="Calibri"/>
            </a:endParaRPr>
          </a:p>
          <a:p>
            <a:r>
              <a:rPr lang="en-US" sz="2000" dirty="0">
                <a:ea typeface="ＭＳ Ｐゴシック" charset="0"/>
                <a:cs typeface="Calibri"/>
              </a:rPr>
              <a:t>       </a:t>
            </a:r>
            <a:r>
              <a:rPr lang="en-US" sz="2000" dirty="0">
                <a:ea typeface="ＭＳ Ｐゴシック"/>
              </a:rPr>
              <a:t>Concerns from community: </a:t>
            </a:r>
            <a:endParaRPr lang="en-US" sz="2000" dirty="0">
              <a:ea typeface="ＭＳ Ｐゴシック" charset="0"/>
              <a:cs typeface="Calibri"/>
            </a:endParaRPr>
          </a:p>
          <a:p>
            <a:r>
              <a:rPr lang="en-US" sz="2000" dirty="0">
                <a:ea typeface="ＭＳ Ｐゴシック" charset="0"/>
                <a:cs typeface="Calibri"/>
              </a:rPr>
              <a:t>      </a:t>
            </a:r>
            <a:r>
              <a:rPr lang="en-US" sz="2000" dirty="0">
                <a:ea typeface="ＭＳ Ｐゴシック"/>
              </a:rPr>
              <a:t>“this is an orchestration workaround that neither the hypervisor nor the architecture support. I'd prefer to get that feature implemented from the hypervisor.”</a:t>
            </a:r>
            <a:endParaRPr lang="en-US" sz="2000" dirty="0">
              <a:ea typeface="ＭＳ Ｐゴシック"/>
              <a:cs typeface="Calibri"/>
            </a:endParaRPr>
          </a:p>
          <a:p>
            <a:r>
              <a:rPr lang="en-US" sz="2000" dirty="0">
                <a:ea typeface="ＭＳ Ｐゴシック"/>
                <a:cs typeface="Calibri"/>
              </a:rPr>
              <a:t>      </a:t>
            </a:r>
            <a:r>
              <a:rPr lang="en-US" sz="2000" dirty="0">
                <a:ea typeface="ＭＳ Ｐゴシック"/>
              </a:rPr>
              <a:t>“the biggest drawback of the proposed approach is security”</a:t>
            </a:r>
            <a:endParaRPr lang="en-US" sz="2000" dirty="0">
              <a:ea typeface="ＭＳ Ｐゴシック"/>
              <a:cs typeface="Calibri"/>
            </a:endParaRPr>
          </a:p>
        </p:txBody>
      </p:sp>
      <p:sp>
        <p:nvSpPr>
          <p:cNvPr id="4" name="Slide Number Placeholder 3"/>
          <p:cNvSpPr>
            <a:spLocks noGrp="1"/>
          </p:cNvSpPr>
          <p:nvPr>
            <p:ph type="sldNum" sz="quarter" idx="5"/>
          </p:nvPr>
        </p:nvSpPr>
        <p:spPr/>
        <p:txBody>
          <a:bodyPr/>
          <a:lstStyle/>
          <a:p>
            <a:fld id="{6F9EA28A-9C00-4181-8CFD-DB1B619A845F}" type="slidenum">
              <a:rPr lang="en-US" smtClean="0"/>
              <a:t>17</a:t>
            </a:fld>
            <a:endParaRPr lang="en-US"/>
          </a:p>
        </p:txBody>
      </p:sp>
    </p:spTree>
    <p:extLst>
      <p:ext uri="{BB962C8B-B14F-4D97-AF65-F5344CB8AC3E}">
        <p14:creationId xmlns:p14="http://schemas.microsoft.com/office/powerpoint/2010/main" val="3977318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spcBef>
                <a:spcPts val="0"/>
              </a:spcBef>
              <a:spcAft>
                <a:spcPts val="0"/>
              </a:spcAft>
            </a:pPr>
            <a:r>
              <a:rPr lang="en-US" altLang="zh-CN" dirty="0"/>
              <a:t>VM templating is a Kata Containers feature that enables new VM creation using a cloning technique. When enabled, new VMs are created by cloning from a pre-created template VM, and they will share the same </a:t>
            </a:r>
            <a:r>
              <a:rPr lang="en-US" altLang="zh-CN" dirty="0" err="1"/>
              <a:t>initramfs</a:t>
            </a:r>
            <a:r>
              <a:rPr lang="en-US" altLang="zh-CN" dirty="0"/>
              <a:t>, kernel and agent memory in </a:t>
            </a:r>
            <a:r>
              <a:rPr lang="en-US" altLang="zh-CN" dirty="0" err="1"/>
              <a:t>readonly</a:t>
            </a:r>
            <a:r>
              <a:rPr lang="en-US" altLang="zh-CN" dirty="0"/>
              <a:t> mode. It is like a process fork</a:t>
            </a:r>
            <a:endParaRPr lang="zh-CN" dirty="0"/>
          </a:p>
          <a:p>
            <a:pPr>
              <a:spcBef>
                <a:spcPts val="0"/>
              </a:spcBef>
              <a:spcAft>
                <a:spcPts val="0"/>
              </a:spcAft>
            </a:pPr>
            <a:r>
              <a:rPr lang="en-US" dirty="0">
                <a:ea typeface="ＭＳ Ｐゴシック"/>
                <a:cs typeface="Calibri"/>
              </a:rPr>
              <a:t>Firstly introduced by </a:t>
            </a:r>
            <a:r>
              <a:rPr lang="en-US" dirty="0" err="1">
                <a:ea typeface="ＭＳ Ｐゴシック"/>
                <a:cs typeface="Calibri"/>
              </a:rPr>
              <a:t>Laijiangshan</a:t>
            </a:r>
            <a:r>
              <a:rPr lang="zh-CN" altLang="en-US" dirty="0">
                <a:ea typeface="ＭＳ Ｐゴシック"/>
                <a:cs typeface="Calibri"/>
              </a:rPr>
              <a:t>，</a:t>
            </a:r>
            <a:r>
              <a:rPr lang="en-US" altLang="zh-CN" dirty="0" err="1">
                <a:ea typeface="ＭＳ Ｐゴシック"/>
                <a:cs typeface="Calibri"/>
              </a:rPr>
              <a:t>Pengtao</a:t>
            </a:r>
            <a:r>
              <a:rPr lang="en-US" altLang="zh-CN" dirty="0">
                <a:ea typeface="ＭＳ Ｐゴシック"/>
                <a:cs typeface="Calibri"/>
              </a:rPr>
              <a:t> push it into Kata’s </a:t>
            </a:r>
            <a:r>
              <a:rPr lang="en-US" altLang="zh-CN" dirty="0" err="1">
                <a:ea typeface="ＭＳ Ｐゴシック"/>
                <a:cs typeface="Calibri"/>
              </a:rPr>
              <a:t>qemu</a:t>
            </a:r>
            <a:endParaRPr lang="en-US" altLang="zh-CN" dirty="0">
              <a:ea typeface="ＭＳ Ｐゴシック"/>
              <a:cs typeface="Calibri"/>
            </a:endParaRPr>
          </a:p>
          <a:p>
            <a:pPr>
              <a:spcBef>
                <a:spcPts val="0"/>
              </a:spcBef>
              <a:spcAft>
                <a:spcPts val="0"/>
              </a:spcAft>
            </a:pPr>
            <a:r>
              <a:rPr lang="en-US" dirty="0" err="1">
                <a:ea typeface="ＭＳ Ｐゴシック"/>
                <a:cs typeface="Calibri"/>
              </a:rPr>
              <a:t>Upsream</a:t>
            </a:r>
            <a:r>
              <a:rPr lang="en-US" dirty="0">
                <a:ea typeface="ＭＳ Ｐゴシック"/>
                <a:cs typeface="Calibri"/>
              </a:rPr>
              <a:t> finally merge</a:t>
            </a:r>
            <a:r>
              <a:rPr lang="en-US" altLang="zh-CN" dirty="0">
                <a:ea typeface="ＭＳ Ｐゴシック"/>
                <a:cs typeface="Calibri"/>
              </a:rPr>
              <a:t>d</a:t>
            </a:r>
            <a:r>
              <a:rPr lang="en-US" dirty="0">
                <a:ea typeface="ＭＳ Ｐゴシック"/>
                <a:cs typeface="Calibri"/>
              </a:rPr>
              <a:t> </a:t>
            </a:r>
            <a:r>
              <a:rPr lang="en-US" dirty="0" err="1">
                <a:ea typeface="ＭＳ Ｐゴシック"/>
                <a:cs typeface="Calibri"/>
              </a:rPr>
              <a:t>Yury‘s</a:t>
            </a:r>
            <a:r>
              <a:rPr lang="en-US" dirty="0">
                <a:ea typeface="ＭＳ Ｐゴシック"/>
                <a:cs typeface="Calibri"/>
              </a:rPr>
              <a:t> commit</a:t>
            </a:r>
            <a:r>
              <a:rPr lang="zh-CN" altLang="en-US" dirty="0">
                <a:ea typeface="ＭＳ Ｐゴシック"/>
                <a:cs typeface="Calibri"/>
              </a:rPr>
              <a:t>（</a:t>
            </a:r>
            <a:r>
              <a:rPr lang="en-US" altLang="zh-CN" dirty="0">
                <a:ea typeface="ＭＳ Ｐゴシック"/>
                <a:cs typeface="Calibri"/>
              </a:rPr>
              <a:t>in 2019 </a:t>
            </a:r>
            <a:r>
              <a:rPr lang="en-US" altLang="zh-CN" dirty="0" err="1">
                <a:ea typeface="ＭＳ Ｐゴシック"/>
                <a:cs typeface="Calibri"/>
              </a:rPr>
              <a:t>feb</a:t>
            </a:r>
            <a:r>
              <a:rPr lang="zh-CN" altLang="en-US" dirty="0">
                <a:ea typeface="ＭＳ Ｐゴシック"/>
                <a:cs typeface="Calibri"/>
              </a:rPr>
              <a:t>）</a:t>
            </a:r>
            <a:r>
              <a:rPr lang="en-US" dirty="0">
                <a:ea typeface="ＭＳ Ｐゴシック"/>
                <a:cs typeface="Calibri"/>
              </a:rPr>
              <a:t>.</a:t>
            </a:r>
          </a:p>
          <a:p>
            <a:endParaRPr lang="en-US" altLang="zh-CN" dirty="0">
              <a:cs typeface="Calibri"/>
            </a:endParaRPr>
          </a:p>
        </p:txBody>
      </p:sp>
      <p:sp>
        <p:nvSpPr>
          <p:cNvPr id="4" name="灯片编号占位符 3"/>
          <p:cNvSpPr>
            <a:spLocks noGrp="1"/>
          </p:cNvSpPr>
          <p:nvPr>
            <p:ph type="sldNum" sz="quarter" idx="5"/>
          </p:nvPr>
        </p:nvSpPr>
        <p:spPr/>
        <p:txBody>
          <a:bodyPr/>
          <a:lstStyle/>
          <a:p>
            <a:pPr>
              <a:defRPr/>
            </a:pPr>
            <a:fld id="{3B16354E-6974-4833-AB87-3220A0835E84}" type="slidenum">
              <a:rPr lang="en-US" altLang="en-US"/>
              <a:pPr>
                <a:defRPr/>
              </a:pPr>
              <a:t>18</a:t>
            </a:fld>
            <a:endParaRPr lang="en-US" altLang="en-US"/>
          </a:p>
        </p:txBody>
      </p:sp>
    </p:spTree>
    <p:extLst>
      <p:ext uri="{BB962C8B-B14F-4D97-AF65-F5344CB8AC3E}">
        <p14:creationId xmlns:p14="http://schemas.microsoft.com/office/powerpoint/2010/main" val="135367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Calibri"/>
              </a:rPr>
              <a:t>Work needed to improve support for arm64</a:t>
            </a:r>
          </a:p>
          <a:p>
            <a:r>
              <a:rPr lang="en-US" dirty="0">
                <a:ea typeface="ＭＳ Ｐゴシック"/>
              </a:rPr>
              <a:t>Commit 18269069 ("migration: Introduce ignore-shared capability") adds ignore-shared capability to bypass the shared ram block (</a:t>
            </a:r>
            <a:r>
              <a:rPr lang="en-US" dirty="0" err="1">
                <a:ea typeface="ＭＳ Ｐゴシック"/>
              </a:rPr>
              <a:t>e,g</a:t>
            </a:r>
            <a:r>
              <a:rPr lang="en-US" dirty="0">
                <a:ea typeface="ＭＳ Ｐゴシック"/>
              </a:rPr>
              <a:t>, </a:t>
            </a:r>
            <a:r>
              <a:rPr lang="en-US" dirty="0" err="1">
                <a:ea typeface="ＭＳ Ｐゴシック"/>
              </a:rPr>
              <a:t>membackend</a:t>
            </a:r>
            <a:r>
              <a:rPr lang="en-US" dirty="0">
                <a:ea typeface="ＭＳ Ｐゴシック"/>
              </a:rPr>
              <a:t> file with share=on). It does good to live migration.</a:t>
            </a:r>
          </a:p>
          <a:p>
            <a:r>
              <a:rPr lang="en-US" altLang="zh-CN" dirty="0">
                <a:ea typeface="ＭＳ Ｐゴシック"/>
              </a:rPr>
              <a:t>It</a:t>
            </a:r>
            <a:r>
              <a:rPr lang="en-US" dirty="0">
                <a:ea typeface="ＭＳ Ｐゴシック"/>
              </a:rPr>
              <a:t> is expected that QEMU doesn‘t write </a:t>
            </a:r>
            <a:r>
              <a:rPr lang="en-US" altLang="zh-CN" dirty="0">
                <a:ea typeface="ＭＳ Ｐゴシック"/>
              </a:rPr>
              <a:t>anything</a:t>
            </a:r>
            <a:r>
              <a:rPr lang="en-US" dirty="0">
                <a:ea typeface="ＭＳ Ｐゴシック"/>
              </a:rPr>
              <a:t> to guest RAM until VM starts, but it does in arm64 </a:t>
            </a:r>
            <a:r>
              <a:rPr lang="en-US" dirty="0" err="1">
                <a:ea typeface="ＭＳ Ｐゴシック"/>
              </a:rPr>
              <a:t>qemu</a:t>
            </a:r>
            <a:endParaRPr lang="en-US" dirty="0">
              <a:ea typeface="ＭＳ Ｐゴシック"/>
            </a:endParaRPr>
          </a:p>
          <a:p>
            <a:r>
              <a:rPr lang="en-US" dirty="0">
                <a:ea typeface="ＭＳ Ｐゴシック"/>
              </a:rPr>
              <a:t>In </a:t>
            </a:r>
            <a:r>
              <a:rPr lang="en-US" dirty="0" err="1">
                <a:ea typeface="ＭＳ Ｐゴシック"/>
              </a:rPr>
              <a:t>virt</a:t>
            </a:r>
            <a:r>
              <a:rPr lang="en-US" dirty="0">
                <a:ea typeface="ＭＳ Ｐゴシック"/>
              </a:rPr>
              <a:t> machine, rom block “</a:t>
            </a:r>
            <a:r>
              <a:rPr lang="en-US" dirty="0" err="1">
                <a:ea typeface="ＭＳ Ｐゴシック"/>
              </a:rPr>
              <a:t>dtb</a:t>
            </a:r>
            <a:r>
              <a:rPr lang="en-US" dirty="0">
                <a:ea typeface="ＭＳ Ｐゴシック"/>
              </a:rPr>
              <a:t>” will be filled into </a:t>
            </a:r>
            <a:r>
              <a:rPr lang="en-US" altLang="zh-CN" dirty="0">
                <a:ea typeface="ＭＳ Ｐゴシック"/>
              </a:rPr>
              <a:t>RAM</a:t>
            </a:r>
            <a:r>
              <a:rPr lang="en-US" dirty="0">
                <a:ea typeface="ＭＳ Ｐゴシック"/>
              </a:rPr>
              <a:t> during </a:t>
            </a:r>
            <a:r>
              <a:rPr lang="en-US" dirty="0" err="1">
                <a:ea typeface="ＭＳ Ｐゴシック"/>
              </a:rPr>
              <a:t>rom_reset</a:t>
            </a:r>
            <a:r>
              <a:rPr lang="en-US" dirty="0">
                <a:ea typeface="ＭＳ Ｐゴシック"/>
              </a:rPr>
              <a:t>. In incoming case, this rom filling seems to be not required since all the data have been stored in memory backend file already.</a:t>
            </a:r>
          </a:p>
          <a:p>
            <a:r>
              <a:rPr lang="en-US" dirty="0"/>
              <a:t>Catherine Ho submitted a proposal to fix this, which is under upstream review. </a:t>
            </a:r>
          </a:p>
          <a:p>
            <a:endParaRPr lang="en-US" dirty="0"/>
          </a:p>
          <a:p>
            <a:endParaRPr lang="en-US" dirty="0"/>
          </a:p>
        </p:txBody>
      </p:sp>
      <p:sp>
        <p:nvSpPr>
          <p:cNvPr id="4" name="Slide Number Placeholder 3"/>
          <p:cNvSpPr>
            <a:spLocks noGrp="1"/>
          </p:cNvSpPr>
          <p:nvPr>
            <p:ph type="sldNum" sz="quarter" idx="5"/>
          </p:nvPr>
        </p:nvSpPr>
        <p:spPr/>
        <p:txBody>
          <a:bodyPr/>
          <a:lstStyle/>
          <a:p>
            <a:fld id="{6F9EA28A-9C00-4181-8CFD-DB1B619A845F}" type="slidenum">
              <a:rPr lang="en-US" smtClean="0"/>
              <a:t>19</a:t>
            </a:fld>
            <a:endParaRPr lang="en-US"/>
          </a:p>
        </p:txBody>
      </p:sp>
    </p:spTree>
    <p:extLst>
      <p:ext uri="{BB962C8B-B14F-4D97-AF65-F5344CB8AC3E}">
        <p14:creationId xmlns:p14="http://schemas.microsoft.com/office/powerpoint/2010/main" val="319301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b="0" i="0" kern="1200" dirty="0">
                <a:solidFill>
                  <a:schemeClr val="tx1"/>
                </a:solidFill>
                <a:effectLst/>
                <a:latin typeface="+mn-lt"/>
                <a:ea typeface="+mn-ea"/>
                <a:cs typeface="+mn-cs"/>
              </a:rPr>
              <a:t> SR-IOV enables splitting a physical device into virtual functions (VFs). Virtual functions enable direct passthrough to virtual machines or containers. For Kata Containers, we enabled a Container Network Model (CNM) plugin. </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b="0" i="0" kern="1200" dirty="0">
                <a:solidFill>
                  <a:schemeClr val="tx1"/>
                </a:solidFill>
                <a:effectLst/>
                <a:latin typeface="+mn-lt"/>
                <a:ea typeface="+mn-ea"/>
                <a:cs typeface="+mn-cs"/>
              </a:rPr>
              <a:t>That is, we can pass through the virtual function of network card into container</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zh-CN" dirty="0">
                <a:solidFill>
                  <a:schemeClr val="tx2"/>
                </a:solidFill>
                <a:latin typeface="+mn-lt"/>
                <a:ea typeface="ＭＳ Ｐゴシック"/>
                <a:cs typeface="Calibri"/>
              </a:rPr>
              <a:t>On arm64, it bases on </a:t>
            </a:r>
            <a:r>
              <a:rPr lang="en-US" dirty="0">
                <a:solidFill>
                  <a:schemeClr val="tx2"/>
                </a:solidFill>
                <a:latin typeface="+mn-lt"/>
                <a:ea typeface="ＭＳ Ｐゴシック"/>
                <a:cs typeface="Calibri"/>
              </a:rPr>
              <a:t>Eric Auger’s work(KVM PCIe/MSI Passthrough on Arm/Arm64) in </a:t>
            </a:r>
            <a:r>
              <a:rPr lang="en-US" dirty="0" err="1">
                <a:solidFill>
                  <a:schemeClr val="tx2"/>
                </a:solidFill>
                <a:latin typeface="+mn-lt"/>
                <a:ea typeface="ＭＳ Ｐゴシック"/>
                <a:cs typeface="Calibri"/>
              </a:rPr>
              <a:t>qemu</a:t>
            </a:r>
            <a:r>
              <a:rPr lang="en-US" dirty="0">
                <a:solidFill>
                  <a:schemeClr val="tx2"/>
                </a:solidFill>
                <a:latin typeface="+mn-lt"/>
                <a:ea typeface="ＭＳ Ｐゴシック"/>
                <a:cs typeface="Calibri"/>
              </a:rPr>
              <a:t> and kernel in 2016</a:t>
            </a: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6F9EA28A-9C00-4181-8CFD-DB1B619A845F}" type="slidenum">
              <a:rPr lang="en-US" smtClean="0"/>
              <a:t>20</a:t>
            </a:fld>
            <a:endParaRPr lang="en-US"/>
          </a:p>
        </p:txBody>
      </p:sp>
    </p:spTree>
    <p:extLst>
      <p:ext uri="{BB962C8B-B14F-4D97-AF65-F5344CB8AC3E}">
        <p14:creationId xmlns:p14="http://schemas.microsoft.com/office/powerpoint/2010/main" val="247577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Quoting from their official website, Kata Containers is an open source container runtime, building lightweight virtual machines that seamlessly plug into the containers ecosystem. It can work with docker, Kubernetes, </a:t>
            </a:r>
            <a:r>
              <a:rPr lang="en-US" dirty="0" err="1"/>
              <a:t>openstack</a:t>
            </a:r>
            <a:r>
              <a:rPr lang="en-US" dirty="0"/>
              <a:t>, etc.</a:t>
            </a:r>
          </a:p>
          <a:p>
            <a:r>
              <a:rPr lang="en-US" dirty="0"/>
              <a:t>it has three major components: kata-shim, kata-runtime and kata-agent.</a:t>
            </a:r>
          </a:p>
          <a:p>
            <a:r>
              <a:rPr lang="en-US" dirty="0"/>
              <a:t>As for user, you probably only need to care one component, the kata-runtime.</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It’s like </a:t>
            </a:r>
            <a:r>
              <a:rPr lang="en-US" dirty="0" err="1"/>
              <a:t>runc</a:t>
            </a:r>
            <a:r>
              <a:rPr lang="en-US" dirty="0"/>
              <a:t>. It’s OCI compatible. Anywhere </a:t>
            </a:r>
            <a:r>
              <a:rPr lang="en-US" dirty="0" err="1"/>
              <a:t>runc</a:t>
            </a:r>
            <a:r>
              <a:rPr lang="en-US" dirty="0"/>
              <a:t> fits in, you could swap out and use kata-runtime.</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When you launch one kata container, you launch one light-weight VM. For now, kata supports three different hypervisors, </a:t>
            </a:r>
            <a:r>
              <a:rPr lang="en-US" dirty="0" err="1"/>
              <a:t>qemu</a:t>
            </a:r>
            <a:r>
              <a:rPr lang="en-US" dirty="0"/>
              <a:t>, firecracker and </a:t>
            </a:r>
            <a:r>
              <a:rPr lang="en-US" dirty="0" err="1"/>
              <a:t>nemu</a:t>
            </a:r>
            <a:r>
              <a:rPr lang="en-US" dirty="0"/>
              <a:t>.</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But for aarch64, we kind of only supports </a:t>
            </a:r>
            <a:r>
              <a:rPr lang="en-US" dirty="0" err="1"/>
              <a:t>qemu</a:t>
            </a:r>
            <a:r>
              <a:rPr lang="en-US" dirty="0"/>
              <a:t> for now.</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So you have a running VM, you need to build communication between host and VM.</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The kata-agent is responsible for the VM part, kata-agent is a process running in the guest as a supervisor for managing containers and processes running within those containers. It communicates with other components over VSOCK Socket, if your host supports.</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So what’s the role of kata-shim. It is the representation of the container process running in the VM.</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You see, when you use docker to run kata container, the docker daemon will invoke </a:t>
            </a:r>
            <a:r>
              <a:rPr lang="en-US" dirty="0" err="1"/>
              <a:t>containerd</a:t>
            </a:r>
            <a:r>
              <a:rPr lang="en-US" dirty="0"/>
              <a:t>, and  </a:t>
            </a:r>
            <a:r>
              <a:rPr lang="en-US" dirty="0" err="1"/>
              <a:t>containersd</a:t>
            </a:r>
            <a:r>
              <a:rPr lang="en-US" dirty="0"/>
              <a:t> will invoke </a:t>
            </a:r>
            <a:r>
              <a:rPr lang="en-US" dirty="0" err="1"/>
              <a:t>containerd</a:t>
            </a:r>
            <a:r>
              <a:rPr lang="en-US" dirty="0"/>
              <a:t>-shim, it needs to build long-term communication with container process. It will pass the I/O streams from container process to docker and deliver the signal to them. But the real container process is in the VM, so we need kata-shim to be the intermediator.</a:t>
            </a:r>
          </a:p>
          <a:p>
            <a:pPr marL="0" marR="0" lvl="0" indent="0" algn="l" defTabSz="914400" rtl="0" eaLnBrk="0" fontAlgn="base" latinLnBrk="0" hangingPunct="0">
              <a:lnSpc>
                <a:spcPct val="100000"/>
              </a:lnSpc>
              <a:spcBef>
                <a:spcPts val="6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408251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ea typeface="ＭＳ Ｐゴシック"/>
              </a:rPr>
              <a:t>This is the example </a:t>
            </a:r>
            <a:r>
              <a:rPr lang="en-US" altLang="zh-CN" dirty="0" err="1">
                <a:ea typeface="ＭＳ Ｐゴシック"/>
              </a:rPr>
              <a:t>cmd</a:t>
            </a:r>
            <a:r>
              <a:rPr lang="en-US" altLang="zh-CN" dirty="0">
                <a:ea typeface="ＭＳ Ｐゴシック"/>
              </a:rPr>
              <a:t> to create a container with </a:t>
            </a:r>
            <a:r>
              <a:rPr lang="en-US" altLang="zh-CN" dirty="0" err="1">
                <a:ea typeface="ＭＳ Ｐゴシック"/>
              </a:rPr>
              <a:t>sriov</a:t>
            </a:r>
            <a:r>
              <a:rPr lang="en-US" altLang="zh-CN" dirty="0">
                <a:ea typeface="ＭＳ Ｐゴシック"/>
              </a:rPr>
              <a:t> </a:t>
            </a:r>
            <a:r>
              <a:rPr lang="en-US" altLang="zh-CN" dirty="0" err="1">
                <a:ea typeface="ＭＳ Ｐゴシック"/>
              </a:rPr>
              <a:t>vf</a:t>
            </a:r>
            <a:r>
              <a:rPr lang="en-US" altLang="zh-CN" dirty="0">
                <a:ea typeface="ＭＳ Ｐゴシック"/>
              </a:rPr>
              <a:t> pass-though via </a:t>
            </a:r>
            <a:r>
              <a:rPr lang="en-US" altLang="zh-CN" dirty="0" err="1">
                <a:ea typeface="ＭＳ Ｐゴシック"/>
              </a:rPr>
              <a:t>vfio</a:t>
            </a:r>
            <a:r>
              <a:rPr lang="en-US" altLang="zh-CN" dirty="0">
                <a:ea typeface="ＭＳ Ｐゴシック"/>
              </a:rPr>
              <a:t> </a:t>
            </a:r>
            <a:r>
              <a:rPr lang="en-US" altLang="zh-CN" dirty="0" err="1">
                <a:ea typeface="ＭＳ Ｐゴシック"/>
              </a:rPr>
              <a:t>pci</a:t>
            </a:r>
            <a:endParaRPr lang="en-US" altLang="zh-CN" dirty="0">
              <a:ea typeface="ＭＳ Ｐゴシック"/>
            </a:endParaRPr>
          </a:p>
          <a:p>
            <a:r>
              <a:rPr lang="en-US" altLang="zh-CN" dirty="0">
                <a:ea typeface="ＭＳ Ｐゴシック"/>
              </a:rPr>
              <a:t>If we don’t pass a mac address to </a:t>
            </a:r>
            <a:r>
              <a:rPr lang="en-US" altLang="zh-CN" dirty="0" err="1">
                <a:ea typeface="ＭＳ Ｐゴシック"/>
              </a:rPr>
              <a:t>vf</a:t>
            </a:r>
            <a:r>
              <a:rPr lang="en-US" altLang="zh-CN" dirty="0">
                <a:ea typeface="ＭＳ Ｐゴシック"/>
              </a:rPr>
              <a:t> link, the </a:t>
            </a:r>
            <a:r>
              <a:rPr lang="en-US" altLang="zh-CN" dirty="0" err="1">
                <a:ea typeface="ＭＳ Ｐゴシック"/>
              </a:rPr>
              <a:t>vf</a:t>
            </a:r>
            <a:r>
              <a:rPr lang="en-US" altLang="zh-CN" dirty="0">
                <a:ea typeface="ＭＳ Ｐゴシック"/>
              </a:rPr>
              <a:t> driver (e.g. mlx5) might generate a random mac address which is different from the </a:t>
            </a:r>
            <a:r>
              <a:rPr lang="en-US" altLang="zh-CN" dirty="0" err="1">
                <a:ea typeface="ＭＳ Ｐゴシック"/>
              </a:rPr>
              <a:t>vf</a:t>
            </a:r>
            <a:r>
              <a:rPr lang="en-US" altLang="zh-CN" dirty="0">
                <a:ea typeface="ＭＳ Ｐゴシック"/>
              </a:rPr>
              <a:t> mac address in the host.</a:t>
            </a:r>
          </a:p>
          <a:p>
            <a:r>
              <a:rPr lang="en-US" dirty="0">
                <a:ea typeface="ＭＳ Ｐゴシック"/>
              </a:rPr>
              <a:t>Kata runtime and agent will use mac address as </a:t>
            </a:r>
            <a:r>
              <a:rPr lang="en-US" altLang="zh-CN" dirty="0">
                <a:ea typeface="ＭＳ Ｐゴシック"/>
              </a:rPr>
              <a:t>the</a:t>
            </a:r>
            <a:r>
              <a:rPr lang="en-US" dirty="0">
                <a:ea typeface="ＭＳ Ｐゴシック"/>
              </a:rPr>
              <a:t> </a:t>
            </a:r>
            <a:r>
              <a:rPr lang="en-US" altLang="zh-CN" dirty="0">
                <a:ea typeface="ＭＳ Ｐゴシック"/>
              </a:rPr>
              <a:t>top</a:t>
            </a:r>
            <a:r>
              <a:rPr lang="en-US" dirty="0">
                <a:ea typeface="ＭＳ Ｐゴシック"/>
              </a:rPr>
              <a:t> priority to identify the link is the same or not.  Then the </a:t>
            </a:r>
            <a:r>
              <a:rPr lang="en-US" dirty="0" err="1">
                <a:ea typeface="ＭＳ Ｐゴシック"/>
                <a:cs typeface="Calibri"/>
              </a:rPr>
              <a:t>vfio-pci</a:t>
            </a:r>
            <a:r>
              <a:rPr lang="en-US" dirty="0">
                <a:ea typeface="ＭＳ Ｐゴシック"/>
                <a:cs typeface="Calibri"/>
              </a:rPr>
              <a:t> </a:t>
            </a:r>
            <a:r>
              <a:rPr lang="en-US" dirty="0" err="1">
                <a:ea typeface="ＭＳ Ｐゴシック"/>
                <a:cs typeface="Calibri"/>
              </a:rPr>
              <a:t>vf</a:t>
            </a:r>
            <a:r>
              <a:rPr lang="en-US" dirty="0">
                <a:ea typeface="ＭＳ Ｐゴシック"/>
                <a:cs typeface="Calibri"/>
              </a:rPr>
              <a:t> device can't be passed through to </a:t>
            </a:r>
            <a:r>
              <a:rPr lang="en-US" dirty="0" err="1">
                <a:ea typeface="ＭＳ Ｐゴシック"/>
                <a:cs typeface="Calibri"/>
              </a:rPr>
              <a:t>qemu</a:t>
            </a:r>
            <a:r>
              <a:rPr lang="en-US" dirty="0">
                <a:ea typeface="ＭＳ Ｐゴシック"/>
                <a:cs typeface="Calibri"/>
              </a:rPr>
              <a:t> guest</a:t>
            </a:r>
          </a:p>
          <a:p>
            <a:r>
              <a:rPr lang="en-US" dirty="0">
                <a:ea typeface="ＭＳ Ｐゴシック"/>
              </a:rPr>
              <a:t>Proposal: use </a:t>
            </a:r>
            <a:r>
              <a:rPr lang="en-US" dirty="0" err="1">
                <a:ea typeface="ＭＳ Ｐゴシック"/>
              </a:rPr>
              <a:t>pci</a:t>
            </a:r>
            <a:r>
              <a:rPr lang="en-US" dirty="0">
                <a:ea typeface="ＭＳ Ｐゴシック"/>
              </a:rPr>
              <a:t> </a:t>
            </a:r>
            <a:r>
              <a:rPr lang="en-US" dirty="0" err="1">
                <a:ea typeface="ＭＳ Ｐゴシック"/>
              </a:rPr>
              <a:t>bdf</a:t>
            </a:r>
            <a:r>
              <a:rPr lang="en-US" dirty="0">
                <a:ea typeface="ＭＳ Ｐゴシック"/>
              </a:rPr>
              <a:t> address </a:t>
            </a:r>
            <a:r>
              <a:rPr lang="en-US" altLang="zh-CN" dirty="0">
                <a:ea typeface="ＭＳ Ｐゴシック"/>
              </a:rPr>
              <a:t>to search the link</a:t>
            </a:r>
            <a:r>
              <a:rPr lang="en-US" dirty="0">
                <a:ea typeface="ＭＳ Ｐゴシック"/>
              </a:rPr>
              <a:t> instead</a:t>
            </a:r>
            <a:endParaRPr lang="zh-CN" altLang="en-US" dirty="0"/>
          </a:p>
        </p:txBody>
      </p:sp>
      <p:sp>
        <p:nvSpPr>
          <p:cNvPr id="4" name="灯片编号占位符 3"/>
          <p:cNvSpPr>
            <a:spLocks noGrp="1"/>
          </p:cNvSpPr>
          <p:nvPr>
            <p:ph type="sldNum" sz="quarter" idx="5"/>
          </p:nvPr>
        </p:nvSpPr>
        <p:spPr/>
        <p:txBody>
          <a:bodyPr/>
          <a:lstStyle/>
          <a:p>
            <a:pPr>
              <a:defRPr/>
            </a:pPr>
            <a:fld id="{3B16354E-6974-4833-AB87-3220A0835E84}" type="slidenum">
              <a:rPr lang="en-US" altLang="en-US"/>
              <a:pPr>
                <a:defRPr/>
              </a:pPr>
              <a:t>21</a:t>
            </a:fld>
            <a:endParaRPr lang="en-US" altLang="en-US"/>
          </a:p>
        </p:txBody>
      </p:sp>
    </p:spTree>
    <p:extLst>
      <p:ext uri="{BB962C8B-B14F-4D97-AF65-F5344CB8AC3E}">
        <p14:creationId xmlns:p14="http://schemas.microsoft.com/office/powerpoint/2010/main" val="265354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cs typeface="Calibri"/>
              </a:rPr>
              <a:t>Finally, here is the </a:t>
            </a:r>
            <a:r>
              <a:rPr lang="en-US" dirty="0" err="1">
                <a:cs typeface="Calibri"/>
              </a:rPr>
              <a:t>todo</a:t>
            </a:r>
            <a:r>
              <a:rPr lang="en-US" dirty="0">
                <a:cs typeface="Calibri"/>
              </a:rPr>
              <a:t> list in the fu</a:t>
            </a:r>
            <a:r>
              <a:rPr lang="en-US" altLang="zh-CN" dirty="0">
                <a:cs typeface="Calibri"/>
              </a:rPr>
              <a:t>tu</a:t>
            </a:r>
            <a:r>
              <a:rPr lang="en-US" dirty="0">
                <a:cs typeface="Calibri"/>
              </a:rPr>
              <a:t>re for arm64</a:t>
            </a:r>
          </a:p>
          <a:p>
            <a:r>
              <a:rPr lang="en-US" dirty="0">
                <a:cs typeface="Calibri"/>
              </a:rPr>
              <a:t>Such as </a:t>
            </a:r>
            <a:r>
              <a:rPr lang="zh-CN" altLang="en-US" dirty="0">
                <a:ea typeface="ＭＳ Ｐゴシック"/>
              </a:rPr>
              <a:t>virtio-fs</a:t>
            </a:r>
            <a:endParaRPr lang="zh-CN" altLang="en-US" dirty="0"/>
          </a:p>
          <a:p>
            <a:r>
              <a:rPr lang="zh-CN" altLang="en-US" dirty="0">
                <a:ea typeface="ＭＳ Ｐゴシック"/>
              </a:rPr>
              <a:t>nvdimm dax support</a:t>
            </a:r>
          </a:p>
          <a:p>
            <a:r>
              <a:rPr lang="zh-CN" altLang="en-US" dirty="0">
                <a:ea typeface="ＭＳ Ｐゴシック"/>
              </a:rPr>
              <a:t>nemu support</a:t>
            </a:r>
            <a:endParaRPr lang="zh-CN" altLang="en-US" dirty="0"/>
          </a:p>
          <a:p>
            <a:r>
              <a:rPr lang="zh-CN" altLang="en-US" dirty="0">
                <a:ea typeface="ＭＳ Ｐゴシック"/>
              </a:rPr>
              <a:t>firecracker support</a:t>
            </a:r>
            <a:endParaRPr lang="zh-CN" altLang="en-US" dirty="0"/>
          </a:p>
          <a:p>
            <a:r>
              <a:rPr lang="en-US" altLang="zh-CN" dirty="0">
                <a:latin typeface="ＭＳ Ｐゴシック"/>
                <a:ea typeface="ＭＳ Ｐゴシック"/>
              </a:rPr>
              <a:t>Kubernetes</a:t>
            </a:r>
            <a:r>
              <a:rPr lang="zh-CN" altLang="en-US" dirty="0">
                <a:latin typeface="ＭＳ Ｐゴシック"/>
                <a:ea typeface="ＭＳ Ｐゴシック"/>
              </a:rPr>
              <a:t> integration test</a:t>
            </a:r>
          </a:p>
          <a:p>
            <a:r>
              <a:rPr lang="en-US" altLang="zh-CN" dirty="0">
                <a:latin typeface="ＭＳ Ｐゴシック"/>
                <a:ea typeface="ＭＳ Ｐゴシック"/>
              </a:rPr>
              <a:t>Metrics</a:t>
            </a:r>
            <a:endParaRPr lang="en-US" dirty="0">
              <a:cs typeface="Calibri"/>
            </a:endParaRPr>
          </a:p>
        </p:txBody>
      </p:sp>
      <p:sp>
        <p:nvSpPr>
          <p:cNvPr id="4" name="灯片编号占位符 3"/>
          <p:cNvSpPr>
            <a:spLocks noGrp="1"/>
          </p:cNvSpPr>
          <p:nvPr>
            <p:ph type="sldNum" sz="quarter" idx="5"/>
          </p:nvPr>
        </p:nvSpPr>
        <p:spPr/>
        <p:txBody>
          <a:bodyPr/>
          <a:lstStyle/>
          <a:p>
            <a:pPr>
              <a:defRPr/>
            </a:pPr>
            <a:fld id="{3B16354E-6974-4833-AB87-3220A0835E84}" type="slidenum">
              <a:rPr lang="en-US" altLang="en-US"/>
              <a:pPr>
                <a:defRPr/>
              </a:pPr>
              <a:t>22</a:t>
            </a:fld>
            <a:endParaRPr lang="en-US" altLang="en-US"/>
          </a:p>
        </p:txBody>
      </p:sp>
    </p:spTree>
    <p:extLst>
      <p:ext uri="{BB962C8B-B14F-4D97-AF65-F5344CB8AC3E}">
        <p14:creationId xmlns:p14="http://schemas.microsoft.com/office/powerpoint/2010/main" val="356737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only support running kata containers on aarch64, any 32it arm arch isn’t under consideration.</a:t>
            </a:r>
          </a:p>
          <a:p>
            <a:r>
              <a:rPr lang="en-US" dirty="0"/>
              <a:t>You could use one simple command to test if your system can run kata containers, if you can’t, it will tell you what’s the missing part.</a:t>
            </a:r>
          </a:p>
          <a:p>
            <a:r>
              <a:rPr lang="en-US" dirty="0"/>
              <a:t>For AArch64, we have one limit and one prefer. The limit is that you could only run your kata containers on bare mental, nested virtualization isn’t fully supported.</a:t>
            </a:r>
          </a:p>
          <a:p>
            <a:r>
              <a:rPr lang="en-US" dirty="0"/>
              <a:t>And the prefer is that we recommend you to update your host kernel to the latest stable version, v5.0.</a:t>
            </a:r>
          </a:p>
          <a:p>
            <a:r>
              <a:rPr lang="en-US" dirty="0"/>
              <a:t>So why? Because it has this significant patch about supporting more than 40bit IPA.</a:t>
            </a:r>
          </a:p>
          <a:p>
            <a:r>
              <a:rPr lang="en-US" dirty="0"/>
              <a:t>Previously, the physical address space size for a VM (aka, IPA size) on arm64 is limited to a static limit of 40bits.</a:t>
            </a:r>
          </a:p>
          <a:p>
            <a:r>
              <a:rPr lang="en-US" dirty="0"/>
              <a:t>However, it may not enough when talking about big chunk device memory, like virtual NVDIMM, hot-added pc-dim, etc.</a:t>
            </a:r>
          </a:p>
          <a:p>
            <a:r>
              <a:rPr lang="en-US" dirty="0"/>
              <a:t>So this kvm: arm64: Dynamic &amp; 52bit IPA support patch series increase the IPA limit</a:t>
            </a:r>
          </a:p>
          <a:p>
            <a:r>
              <a:rPr lang="en-US" dirty="0"/>
              <a:t>The IPA limit depends on the system’s PArange, different host has different IPA limit. </a:t>
            </a:r>
          </a:p>
          <a:p>
            <a:r>
              <a:rPr lang="en-US" dirty="0"/>
              <a:t>So how do you know the IPA limit of your system?</a:t>
            </a:r>
          </a:p>
          <a:p>
            <a:r>
              <a:rPr lang="en-US" altLang="zh-CN" dirty="0"/>
              <a:t>We provide this new system </a:t>
            </a:r>
            <a:r>
              <a:rPr lang="en-US" altLang="zh-CN" dirty="0" err="1"/>
              <a:t>ioctl</a:t>
            </a:r>
            <a:r>
              <a:rPr lang="en-US" altLang="zh-CN" dirty="0"/>
              <a:t> request KVM_ARM_GET_MAX_VM_PHYS_SHIFT to acquire your own system IPA limit.</a:t>
            </a:r>
          </a:p>
          <a:p>
            <a:r>
              <a:rPr lang="en-US" dirty="0"/>
              <a:t>So, next time, when you use KVM_CREATE_VM </a:t>
            </a:r>
            <a:r>
              <a:rPr lang="en-US" dirty="0" err="1"/>
              <a:t>ioctl</a:t>
            </a:r>
            <a:r>
              <a:rPr lang="en-US" dirty="0"/>
              <a:t> to create a new VM, you just pass this value in "type" field.</a:t>
            </a:r>
          </a:p>
          <a:p>
            <a:r>
              <a:rPr lang="en-US" dirty="0"/>
              <a:t>If you pass 42bit, then the newly created VM will have 42bit IPA.</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382739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days, besides amd64, all other arch use </a:t>
            </a:r>
            <a:r>
              <a:rPr lang="en-US" dirty="0" err="1"/>
              <a:t>virtio</a:t>
            </a:r>
            <a:r>
              <a:rPr lang="en-US" dirty="0"/>
              <a:t>-blk to hold guest </a:t>
            </a:r>
            <a:r>
              <a:rPr lang="en-US" dirty="0" err="1"/>
              <a:t>rootfs</a:t>
            </a:r>
            <a:r>
              <a:rPr lang="en-US" dirty="0"/>
              <a:t>. </a:t>
            </a:r>
          </a:p>
          <a:p>
            <a:r>
              <a:rPr lang="en-US" dirty="0"/>
              <a:t>But we found a fatal error to force us to switch to use MNDIMM.</a:t>
            </a:r>
          </a:p>
          <a:p>
            <a:r>
              <a:rPr lang="en-US" dirty="0"/>
              <a:t>We couldn’t launch more than two containers simultaneously, it will cause write lock error. </a:t>
            </a:r>
          </a:p>
          <a:p>
            <a:r>
              <a:rPr lang="en-US" dirty="0"/>
              <a:t>Which means you need one more </a:t>
            </a:r>
            <a:r>
              <a:rPr lang="en-US" dirty="0" err="1"/>
              <a:t>rootfs</a:t>
            </a:r>
            <a:r>
              <a:rPr lang="en-US" dirty="0"/>
              <a:t> image copy for every new containers. That’s memory density disaster.</a:t>
            </a:r>
          </a:p>
          <a:p>
            <a:r>
              <a:rPr lang="en-US" dirty="0"/>
              <a:t>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156552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3174AF-26A9-4037-AF3B-F8E6D7C8BD34}"/>
              </a:ext>
            </a:extLst>
          </p:cNvPr>
          <p:cNvSpPr>
            <a:spLocks noGrp="1"/>
          </p:cNvSpPr>
          <p:nvPr>
            <p:ph type="body" idx="1"/>
          </p:nvPr>
        </p:nvSpPr>
        <p:spPr/>
        <p:txBody>
          <a:bodyPr/>
          <a:lstStyle/>
          <a:p>
            <a:r>
              <a:rPr lang="en-US" dirty="0"/>
              <a:t>So we try our best to make NVDIMM work on aarch64.</a:t>
            </a:r>
          </a:p>
          <a:p>
            <a:r>
              <a:rPr lang="en-US" dirty="0"/>
              <a:t>This is the basic design for NVDIMM/DAX on Kata Containers.</a:t>
            </a:r>
          </a:p>
          <a:p>
            <a:r>
              <a:rPr lang="en-US" dirty="0"/>
              <a:t>Kata Containers uses the QEMU </a:t>
            </a:r>
            <a:r>
              <a:rPr lang="en-US" dirty="0" err="1"/>
              <a:t>nvdimm</a:t>
            </a:r>
            <a:r>
              <a:rPr lang="en-US" dirty="0"/>
              <a:t> feature to provide a memory-mapped virtual device that can map the virtual machine's root filesystem into the guest memory address space. And the most important is this </a:t>
            </a:r>
            <a:r>
              <a:rPr lang="en-US" dirty="0" err="1"/>
              <a:t>rootfs</a:t>
            </a:r>
            <a:r>
              <a:rPr lang="en-US" dirty="0"/>
              <a:t> image could be shared. No write lock error ever!</a:t>
            </a:r>
          </a:p>
          <a:p>
            <a:r>
              <a:rPr lang="en-US" dirty="0"/>
              <a:t>And if you are enabling </a:t>
            </a:r>
            <a:r>
              <a:rPr lang="en-US" dirty="0" err="1"/>
              <a:t>dax</a:t>
            </a:r>
            <a:r>
              <a:rPr lang="en-US" dirty="0"/>
              <a:t>, which means bypassing the guest page cache and directly accessing the host memory pages, that’s really reducing memory footprint. </a:t>
            </a:r>
          </a:p>
          <a:p>
            <a:r>
              <a:rPr lang="en-US" dirty="0"/>
              <a:t>Unfortunately, which is not supported on aarch64 for now, but we have already been working on that.</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dig deep on the status of NVDIMM on aarch64, or this kind of persistent memory.</a:t>
            </a:r>
          </a:p>
          <a:p>
            <a:r>
              <a:rPr lang="en-US" dirty="0"/>
              <a:t>You know, for real, only until ARMv8.2, we could fully support NVDIMM. So what’s new in v8.2?</a:t>
            </a:r>
          </a:p>
          <a:p>
            <a:r>
              <a:rPr lang="en-US" dirty="0"/>
              <a:t>We </a:t>
            </a:r>
            <a:r>
              <a:rPr lang="en-US" dirty="0" err="1"/>
              <a:t>hava</a:t>
            </a:r>
            <a:r>
              <a:rPr lang="en-US" dirty="0"/>
              <a:t> cache clean and cache invalidate instruction for cache maintenance, to make sure that all observers to see the same data. These instructions could be operated at different level.</a:t>
            </a:r>
          </a:p>
          <a:p>
            <a:r>
              <a:rPr lang="en-US" dirty="0"/>
              <a:t>We have </a:t>
            </a:r>
            <a:r>
              <a:rPr lang="en-US" dirty="0" err="1"/>
              <a:t>PoC</a:t>
            </a:r>
            <a:r>
              <a:rPr lang="en-US" dirty="0"/>
              <a:t> and </a:t>
            </a:r>
            <a:r>
              <a:rPr lang="en-US" dirty="0" err="1"/>
              <a:t>PoU</a:t>
            </a:r>
            <a:r>
              <a:rPr lang="en-US" dirty="0"/>
              <a:t> before ARMv8.2. </a:t>
            </a:r>
          </a:p>
          <a:p>
            <a:r>
              <a:rPr lang="en-US" altLang="zh-CN" dirty="0" err="1"/>
              <a:t>PoU</a:t>
            </a:r>
            <a:r>
              <a:rPr lang="en-US" altLang="zh-CN" dirty="0"/>
              <a:t> usually points to the L2 cache, while </a:t>
            </a:r>
            <a:r>
              <a:rPr lang="en-US" altLang="zh-CN" dirty="0" err="1"/>
              <a:t>PoC</a:t>
            </a:r>
            <a:r>
              <a:rPr lang="en-US" altLang="zh-CN" dirty="0"/>
              <a:t> points to the external memory system, but they’re all very system dependent.</a:t>
            </a:r>
          </a:p>
          <a:p>
            <a:r>
              <a:rPr lang="en-US" dirty="0"/>
              <a:t>ARMv8.2 architecture introduces one new level, </a:t>
            </a:r>
            <a:r>
              <a:rPr lang="en-US" dirty="0" err="1"/>
              <a:t>PoP</a:t>
            </a:r>
            <a:r>
              <a:rPr lang="en-US" dirty="0"/>
              <a:t>, specifically designed for non-volatile memory.</a:t>
            </a:r>
          </a:p>
          <a:p>
            <a:r>
              <a:rPr lang="en-US" dirty="0"/>
              <a:t>Along with these new concept, ARMv8.2 also adds this specific instruction DC CVAP for cleaning data cache </a:t>
            </a:r>
          </a:p>
          <a:p>
            <a:r>
              <a:rPr lang="en-US" dirty="0"/>
              <a:t>You could detect </a:t>
            </a:r>
            <a:r>
              <a:rPr lang="en-US" dirty="0" err="1"/>
              <a:t>cpu</a:t>
            </a:r>
            <a:r>
              <a:rPr lang="en-US" dirty="0"/>
              <a:t> feature via HWCAP or </a:t>
            </a:r>
            <a:r>
              <a:rPr lang="en-US" dirty="0" err="1"/>
              <a:t>cpuinfo</a:t>
            </a:r>
            <a:r>
              <a:rPr lang="en-US" dirty="0"/>
              <a:t> file</a:t>
            </a:r>
          </a:p>
          <a:p>
            <a:r>
              <a:rPr lang="en-US" dirty="0"/>
              <a:t>And if your kernel find your arch doesn’t support DC CVAP, it will use DC CVAC instead.</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34016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BA056D1-D117-41F1-BDBD-ACF9CB35ED21}"/>
              </a:ext>
            </a:extLst>
          </p:cNvPr>
          <p:cNvSpPr>
            <a:spLocks noGrp="1"/>
          </p:cNvSpPr>
          <p:nvPr>
            <p:ph type="body" idx="1"/>
          </p:nvPr>
        </p:nvSpPr>
        <p:spPr/>
        <p:txBody>
          <a:bodyPr/>
          <a:lstStyle/>
          <a:p>
            <a:r>
              <a:rPr lang="en-US" dirty="0"/>
              <a:t>In kata, NVDIMM is the only option to deliver guest root filesystem</a:t>
            </a:r>
          </a:p>
          <a:p>
            <a:r>
              <a:rPr lang="en-US" dirty="0"/>
              <a:t>Some people will ask that if my ARM architecture version is lower than v8.2, then NVDIMM is not fully supported.</a:t>
            </a:r>
          </a:p>
          <a:p>
            <a:r>
              <a:rPr lang="en-US" dirty="0"/>
              <a:t>Yes, </a:t>
            </a:r>
            <a:r>
              <a:rPr lang="en-US" altLang="zh-CN" dirty="0"/>
              <a:t>the real hardware NVDIMM may not work well, but the NVDIMM Kata Containers uses is a virtual device created by </a:t>
            </a:r>
            <a:r>
              <a:rPr lang="en-US" altLang="zh-CN" dirty="0" err="1"/>
              <a:t>qemu</a:t>
            </a:r>
            <a:r>
              <a:rPr lang="en-US" altLang="zh-CN" dirty="0"/>
              <a:t>, living in host memory.</a:t>
            </a:r>
          </a:p>
          <a:p>
            <a:r>
              <a:rPr lang="en-US" dirty="0"/>
              <a:t>So, you may remember, I talked about in last slides, when DC CVAP is not supported, we will turn to DC CVAC, which means date cache will be wrote back to memory, which is obviously enough for virtual NVDIMM.</a:t>
            </a:r>
          </a:p>
        </p:txBody>
      </p:sp>
    </p:spTree>
    <p:extLst>
      <p:ext uri="{BB962C8B-B14F-4D97-AF65-F5344CB8AC3E}">
        <p14:creationId xmlns:p14="http://schemas.microsoft.com/office/powerpoint/2010/main" val="137212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There are 2 phases in Memory Hot</a:t>
            </a:r>
            <a:r>
              <a:rPr lang="en-US" altLang="zh-CN" sz="1200" b="0" i="0" kern="1200" dirty="0">
                <a:solidFill>
                  <a:schemeClr val="tx1"/>
                </a:solidFill>
                <a:effectLst/>
                <a:latin typeface="+mn-lt"/>
                <a:ea typeface="ＭＳ Ｐゴシック" charset="0"/>
                <a:cs typeface="ＭＳ Ｐゴシック" charset="0"/>
              </a:rPr>
              <a:t>-add</a:t>
            </a:r>
            <a:r>
              <a:rPr lang="en-US" sz="1200" b="0" i="0" kern="1200" dirty="0">
                <a:solidFill>
                  <a:schemeClr val="tx1"/>
                </a:solidFill>
                <a:effectLst/>
                <a:latin typeface="+mn-lt"/>
                <a:ea typeface="ＭＳ Ｐゴシック" charset="0"/>
                <a:cs typeface="ＭＳ Ｐゴシック" charset="0"/>
              </a:rPr>
              <a:t>. 1) Physical Memory Hot-add phase. 2) Logical Memory Hot-add phase.</a:t>
            </a:r>
          </a:p>
          <a:p>
            <a:r>
              <a:rPr lang="en-US" sz="1200" b="0" i="0" kern="1200" dirty="0">
                <a:solidFill>
                  <a:schemeClr val="tx1"/>
                </a:solidFill>
                <a:effectLst/>
                <a:latin typeface="+mn-lt"/>
                <a:ea typeface="ＭＳ Ｐゴシック" charset="0"/>
                <a:cs typeface="ＭＳ Ｐゴシック" charset="0"/>
              </a:rPr>
              <a:t>Physical Memory Hot-add phase is intended to bridge communication between hardware/firmware and kernel. And there are two ways to choose. First one is ACPI, which is the default choice in Kata. </a:t>
            </a:r>
          </a:p>
          <a:p>
            <a:r>
              <a:rPr lang="en-US" sz="1200" b="0" i="0" kern="1200" dirty="0">
                <a:solidFill>
                  <a:schemeClr val="tx1"/>
                </a:solidFill>
                <a:effectLst/>
                <a:latin typeface="+mn-lt"/>
                <a:ea typeface="ＭＳ Ｐゴシック" charset="0"/>
                <a:cs typeface="ＭＳ Ｐゴシック" charset="0"/>
              </a:rPr>
              <a:t>However, our </a:t>
            </a:r>
            <a:r>
              <a:rPr lang="en-US" sz="1200" b="0" i="0" kern="1200" dirty="0" err="1">
                <a:solidFill>
                  <a:schemeClr val="tx1"/>
                </a:solidFill>
                <a:effectLst/>
                <a:latin typeface="+mn-lt"/>
                <a:ea typeface="ＭＳ Ｐゴシック" charset="0"/>
                <a:cs typeface="ＭＳ Ｐゴシック" charset="0"/>
              </a:rPr>
              <a:t>qemu</a:t>
            </a:r>
            <a:r>
              <a:rPr lang="en-US" sz="1200" b="0" i="0" kern="1200" dirty="0">
                <a:solidFill>
                  <a:schemeClr val="tx1"/>
                </a:solidFill>
                <a:effectLst/>
                <a:latin typeface="+mn-lt"/>
                <a:ea typeface="ＭＳ Ｐゴシック" charset="0"/>
                <a:cs typeface="ＭＳ Ｐゴシック" charset="0"/>
              </a:rPr>
              <a:t> doesn’t support this way. So we implement the another choice, the probe interface.</a:t>
            </a:r>
          </a:p>
          <a:p>
            <a:r>
              <a:rPr lang="en-US" sz="1200" b="0" i="0" kern="1200" dirty="0">
                <a:solidFill>
                  <a:schemeClr val="tx1"/>
                </a:solidFill>
                <a:effectLst/>
                <a:latin typeface="+mn-lt"/>
                <a:ea typeface="ＭＳ Ｐゴシック" charset="0"/>
                <a:cs typeface="ＭＳ Ｐゴシック" charset="0"/>
              </a:rPr>
              <a:t>I will detail the difference later, since this is pretty much including our whole work.</a:t>
            </a:r>
          </a:p>
          <a:p>
            <a:r>
              <a:rPr lang="en-US" sz="1200" b="0" i="0" kern="1200" dirty="0">
                <a:solidFill>
                  <a:schemeClr val="tx1"/>
                </a:solidFill>
                <a:effectLst/>
                <a:latin typeface="+mn-lt"/>
                <a:ea typeface="ＭＳ Ｐゴシック" charset="0"/>
                <a:cs typeface="ＭＳ Ｐゴシック" charset="0"/>
              </a:rPr>
              <a:t>Next, Kernel recognizes new memory, do some memory management, including making </a:t>
            </a:r>
            <a:r>
              <a:rPr lang="en-US" sz="1200" b="0" i="0" kern="1200" dirty="0" err="1">
                <a:solidFill>
                  <a:schemeClr val="tx1"/>
                </a:solidFill>
                <a:effectLst/>
                <a:latin typeface="+mn-lt"/>
                <a:ea typeface="ＭＳ Ｐゴシック" charset="0"/>
                <a:cs typeface="ＭＳ Ｐゴシック" charset="0"/>
              </a:rPr>
              <a:t>sysfs</a:t>
            </a:r>
            <a:r>
              <a:rPr lang="en-US" sz="1200" b="0" i="0" kern="1200" dirty="0">
                <a:solidFill>
                  <a:schemeClr val="tx1"/>
                </a:solidFill>
                <a:effectLst/>
                <a:latin typeface="+mn-lt"/>
                <a:ea typeface="ＭＳ Ｐゴシック" charset="0"/>
                <a:cs typeface="ＭＳ Ｐゴシック" charset="0"/>
              </a:rPr>
              <a:t> files for new memory.</a:t>
            </a:r>
          </a:p>
          <a:p>
            <a:r>
              <a:rPr lang="en-US" sz="1200" b="0" i="0" kern="1200" dirty="0">
                <a:solidFill>
                  <a:schemeClr val="tx1"/>
                </a:solidFill>
                <a:effectLst/>
                <a:latin typeface="+mn-lt"/>
                <a:ea typeface="ＭＳ Ｐゴシック" charset="0"/>
                <a:cs typeface="ＭＳ Ｐゴシック" charset="0"/>
              </a:rPr>
              <a:t>Once they catch the events, they will online related memory block. </a:t>
            </a:r>
            <a:r>
              <a:rPr lang="en-US" altLang="zh-CN" sz="1200" b="0" i="0" kern="1200" dirty="0">
                <a:solidFill>
                  <a:schemeClr val="tx1"/>
                </a:solidFill>
                <a:effectLst/>
                <a:latin typeface="+mn-lt"/>
                <a:ea typeface="ＭＳ Ｐゴシック" charset="0"/>
                <a:cs typeface="ＭＳ Ｐゴシック" charset="0"/>
              </a:rPr>
              <a:t>Lately, community found one OOM, if you hot-add one big chunk </a:t>
            </a:r>
            <a:r>
              <a:rPr lang="en-US" altLang="zh-CN" sz="1200" b="0" i="0" kern="1200" dirty="0" err="1">
                <a:solidFill>
                  <a:schemeClr val="tx1"/>
                </a:solidFill>
                <a:effectLst/>
                <a:latin typeface="+mn-lt"/>
                <a:ea typeface="ＭＳ Ｐゴシック" charset="0"/>
                <a:cs typeface="ＭＳ Ｐゴシック" charset="0"/>
              </a:rPr>
              <a:t>memoey</a:t>
            </a:r>
            <a:r>
              <a:rPr lang="en-US" altLang="zh-CN" sz="1200" b="0" i="0" kern="1200" dirty="0">
                <a:solidFill>
                  <a:schemeClr val="tx1"/>
                </a:solidFill>
                <a:effectLst/>
                <a:latin typeface="+mn-lt"/>
                <a:ea typeface="ＭＳ Ｐゴシック" charset="0"/>
                <a:cs typeface="ＭＳ Ｐゴシック" charset="0"/>
              </a:rPr>
              <a:t>, kata-agent will be OOM killed. So to avoid this, we turn on this kernel config which will cause new-added memory block to be automatically online.</a:t>
            </a:r>
            <a:endParaRPr lang="en-US" sz="1200" b="0" i="0" kern="1200" dirty="0">
              <a:solidFill>
                <a:schemeClr val="tx1"/>
              </a:solidFill>
              <a:effectLst/>
              <a:latin typeface="+mn-lt"/>
              <a:ea typeface="ＭＳ Ｐゴシック" charset="0"/>
              <a:cs typeface="ＭＳ Ｐゴシック" charset="0"/>
            </a:endParaRPr>
          </a:p>
          <a:p>
            <a:endParaRPr lang="en-US" sz="1200" b="0" i="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96556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just preparation work.</a:t>
            </a:r>
          </a:p>
          <a:p>
            <a:r>
              <a:rPr lang="en-US" dirty="0"/>
              <a:t>The whole point is to check if guest kernel is capable of memory hot-add via probe interface.</a:t>
            </a:r>
          </a:p>
          <a:p>
            <a:r>
              <a:rPr lang="en-US" dirty="0"/>
              <a:t>Kata-runtime send the request to agent. Then Agent will be going to see if the file /sys/devices/system</a:t>
            </a:r>
          </a:p>
          <a:p>
            <a:r>
              <a:rPr lang="en-US" dirty="0"/>
              <a:t>/memory/probe exists. </a:t>
            </a:r>
          </a:p>
          <a:p>
            <a:r>
              <a:rPr lang="en-US" dirty="0"/>
              <a:t>This file exists only when you set y to CONFIG_ARCH_MEMORY_PROBE in guest kernel config</a:t>
            </a:r>
          </a:p>
          <a:p>
            <a:r>
              <a:rPr lang="en-US" dirty="0"/>
              <a:t>In the final, Kata-agent will return the result to kata-runtime to store for further use.</a:t>
            </a:r>
          </a:p>
          <a:p>
            <a:r>
              <a:rPr lang="en-US" dirty="0"/>
              <a:t>.</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2614608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5223" t="21298" r="4245" b="2359"/>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8011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tx1"/>
                </a:solidFill>
              </a:defRPr>
            </a:lvl1pPr>
          </a:lstStyle>
          <a:p>
            <a:r>
              <a:rPr lang="en-US"/>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181633168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5" name="Title 1">
            <a:extLst>
              <a:ext uri="{FF2B5EF4-FFF2-40B4-BE49-F238E27FC236}">
                <a16:creationId xmlns:a16="http://schemas.microsoft.com/office/drawing/2014/main" id="{070E4E49-42EA-4646-806F-4543D65EF52F}"/>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7" name="Subtitle 2">
            <a:extLst>
              <a:ext uri="{FF2B5EF4-FFF2-40B4-BE49-F238E27FC236}">
                <a16:creationId xmlns:a16="http://schemas.microsoft.com/office/drawing/2014/main" id="{FC99A7BD-35E3-6C48-9932-949A94C6AB39}"/>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itle 1">
            <a:extLst>
              <a:ext uri="{FF2B5EF4-FFF2-40B4-BE49-F238E27FC236}">
                <a16:creationId xmlns:a16="http://schemas.microsoft.com/office/drawing/2014/main" id="{949AC842-3F8D-254D-90B4-AF304AFFF89D}"/>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18" name="Subtitle 2">
            <a:extLst>
              <a:ext uri="{FF2B5EF4-FFF2-40B4-BE49-F238E27FC236}">
                <a16:creationId xmlns:a16="http://schemas.microsoft.com/office/drawing/2014/main" id="{6F9C109C-BF81-F249-8D1F-C2696B6FECD7}"/>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a:extLst/>
          </p:cNvPr>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a:extLst/>
          </p:cNvPr>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a:extLst/>
          </p:cNvPr>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a:extLst/>
          </p:cNvPr>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a:extLst/>
          </p:cNvPr>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a:extLst/>
          </p:cNvPr>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a:extLst/>
          </p:cNvPr>
          <p:cNvSpPr>
            <a:spLocks noGrp="1"/>
          </p:cNvSpPr>
          <p:nvPr userDrawn="1">
            <p:ph idx="1"/>
          </p:nvPr>
        </p:nvSpPr>
        <p:spPr>
          <a:xfrm>
            <a:off x="479425" y="2373786"/>
            <a:ext cx="3392553"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a:extLst/>
          </p:cNvPr>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a:extLst/>
          </p:cNvPr>
          <p:cNvSpPr>
            <a:spLocks noGrp="1"/>
          </p:cNvSpPr>
          <p:nvPr userDrawn="1">
            <p:ph idx="17"/>
          </p:nvPr>
        </p:nvSpPr>
        <p:spPr>
          <a:xfrm>
            <a:off x="4416359" y="2373786"/>
            <a:ext cx="3359281"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a:extLst/>
          </p:cNvPr>
          <p:cNvSpPr>
            <a:spLocks noGrp="1"/>
          </p:cNvSpPr>
          <p:nvPr userDrawn="1">
            <p:ph idx="18"/>
          </p:nvPr>
        </p:nvSpPr>
        <p:spPr>
          <a:xfrm>
            <a:off x="8300113" y="2373786"/>
            <a:ext cx="3412462" cy="360594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a:extLst/>
          </p:cNvPr>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a:extLst/>
          </p:cNvPr>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a:extLst/>
          </p:cNvPr>
          <p:cNvSpPr>
            <a:spLocks noGrp="1"/>
          </p:cNvSpPr>
          <p:nvPr>
            <p:ph sz="quarter" idx="21"/>
          </p:nvPr>
        </p:nvSpPr>
        <p:spPr>
          <a:xfrm>
            <a:off x="8299119" y="2372564"/>
            <a:ext cx="3413455"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08387"/>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a:extLst/>
          </p:cNvPr>
          <p:cNvSpPr>
            <a:spLocks noGrp="1"/>
          </p:cNvSpPr>
          <p:nvPr>
            <p:ph idx="1"/>
          </p:nvPr>
        </p:nvSpPr>
        <p:spPr>
          <a:xfrm>
            <a:off x="479425" y="1631112"/>
            <a:ext cx="2619375" cy="4086426"/>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a:extLst/>
          </p:cNvPr>
          <p:cNvSpPr>
            <a:spLocks noGrp="1"/>
          </p:cNvSpPr>
          <p:nvPr>
            <p:ph sz="quarter" idx="21"/>
          </p:nvPr>
        </p:nvSpPr>
        <p:spPr>
          <a:xfrm>
            <a:off x="3416035" y="1631112"/>
            <a:ext cx="8296540" cy="4086426"/>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a:extLst/>
          </p:cNvPr>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a:extLst/>
          </p:cNvPr>
          <p:cNvSpPr>
            <a:spLocks noGrp="1"/>
          </p:cNvSpPr>
          <p:nvPr>
            <p:ph sz="quarter" idx="15"/>
          </p:nvPr>
        </p:nvSpPr>
        <p:spPr>
          <a:xfrm>
            <a:off x="9037637" y="1629597"/>
            <a:ext cx="2674937" cy="408642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a:extLst/>
          </p:cNvPr>
          <p:cNvSpPr>
            <a:spLocks noGrp="1"/>
          </p:cNvSpPr>
          <p:nvPr>
            <p:ph sz="quarter" idx="21"/>
          </p:nvPr>
        </p:nvSpPr>
        <p:spPr>
          <a:xfrm>
            <a:off x="479425" y="1629287"/>
            <a:ext cx="8348664" cy="4086225"/>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a:extLst/>
          </p:cNvPr>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a:extLst/>
          </p:cNvPr>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a:extLst/>
          </p:cNvPr>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a:extLst/>
          </p:cNvPr>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a:extLst/>
          </p:cNvPr>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p:cNvPr>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a:extLst/>
          </p:cNvPr>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a:extLst/>
          </p:cNvPr>
          <p:cNvSpPr>
            <a:spLocks noGrp="1"/>
          </p:cNvSpPr>
          <p:nvPr>
            <p:ph idx="1"/>
          </p:nvPr>
        </p:nvSpPr>
        <p:spPr>
          <a:xfrm>
            <a:off x="479425" y="1629080"/>
            <a:ext cx="5481108" cy="4086426"/>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a:extLst/>
          </p:cNvPr>
          <p:cNvSpPr>
            <a:spLocks noGrp="1"/>
          </p:cNvSpPr>
          <p:nvPr>
            <p:ph type="pic" sz="quarter" idx="17"/>
          </p:nvPr>
        </p:nvSpPr>
        <p:spPr>
          <a:xfrm>
            <a:off x="6250924" y="1629080"/>
            <a:ext cx="5461651" cy="4086427"/>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a:extLst/>
          </p:cNvPr>
          <p:cNvSpPr>
            <a:spLocks noGrp="1"/>
          </p:cNvSpPr>
          <p:nvPr>
            <p:ph type="tbl" sz="quarter" idx="13"/>
          </p:nvPr>
        </p:nvSpPr>
        <p:spPr>
          <a:xfrm>
            <a:off x="479425" y="1259574"/>
            <a:ext cx="11233150" cy="4758453"/>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1561617" cy="138499"/>
          </a:xfrm>
          <a:prstGeom prst="rect">
            <a:avLst/>
          </a:prstGeom>
          <a:noFill/>
          <a:ln>
            <a:noFill/>
          </a:ln>
          <a:extLst/>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2019 Arm Limited </a:t>
            </a: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p:cNvPr>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p:cNvPr>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CE2-E147-4546-A53E-67D419E75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3DE6A-A219-4F09-85FF-49008B843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D4096-54EB-4D64-B631-AB287641DA31}"/>
              </a:ext>
            </a:extLst>
          </p:cNvPr>
          <p:cNvSpPr>
            <a:spLocks noGrp="1"/>
          </p:cNvSpPr>
          <p:nvPr>
            <p:ph type="dt" sz="half" idx="10"/>
          </p:nvPr>
        </p:nvSpPr>
        <p:spPr/>
        <p:txBody>
          <a:bodyPr/>
          <a:lstStyle/>
          <a:p>
            <a:fld id="{A3956AC8-0FFE-4266-87B4-726DCEC69929}" type="datetimeFigureOut">
              <a:rPr lang="en-US" smtClean="0"/>
              <a:t>5/7/2019</a:t>
            </a:fld>
            <a:endParaRPr lang="en-US"/>
          </a:p>
        </p:txBody>
      </p:sp>
      <p:sp>
        <p:nvSpPr>
          <p:cNvPr id="5" name="Footer Placeholder 4">
            <a:extLst>
              <a:ext uri="{FF2B5EF4-FFF2-40B4-BE49-F238E27FC236}">
                <a16:creationId xmlns:a16="http://schemas.microsoft.com/office/drawing/2014/main" id="{08E916BB-E0CA-4CF5-A30C-9C0E64515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98FC1-0158-424F-A30C-56D3D4B6B64C}"/>
              </a:ext>
            </a:extLst>
          </p:cNvPr>
          <p:cNvSpPr>
            <a:spLocks noGrp="1"/>
          </p:cNvSpPr>
          <p:nvPr>
            <p:ph type="sldNum" sz="quarter" idx="12"/>
          </p:nvPr>
        </p:nvSpPr>
        <p:spPr/>
        <p:txBody>
          <a:bodyPr/>
          <a:lstStyle/>
          <a:p>
            <a:fld id="{5A3C3C23-66AE-4896-B656-F6930F924A44}" type="slidenum">
              <a:rPr lang="en-US" smtClean="0"/>
              <a:t>‹#›</a:t>
            </a:fld>
            <a:endParaRPr lang="en-US"/>
          </a:p>
        </p:txBody>
      </p:sp>
    </p:spTree>
    <p:extLst>
      <p:ext uri="{BB962C8B-B14F-4D97-AF65-F5344CB8AC3E}">
        <p14:creationId xmlns:p14="http://schemas.microsoft.com/office/powerpoint/2010/main" val="247630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1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a:extLst/>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Master Title Style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6" name="Title 1"/>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Master Title Style</a:t>
            </a:r>
          </a:p>
        </p:txBody>
      </p:sp>
      <p:sp>
        <p:nvSpPr>
          <p:cNvPr id="28" name="Text Placeholder 3"/>
          <p:cNvSpPr>
            <a:spLocks noGrp="1"/>
          </p:cNvSpPr>
          <p:nvPr>
            <p:ph type="body" sz="quarter" idx="14"/>
          </p:nvPr>
        </p:nvSpPr>
        <p:spPr>
          <a:xfrm>
            <a:off x="6941131" y="788740"/>
            <a:ext cx="4268207"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33150"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a:solidFill>
                  <a:srgbClr val="7F7F7F"/>
                </a:solidFill>
              </a:rPr>
              <a:t>© 2019 Arm Limited </a:t>
            </a:r>
          </a:p>
        </p:txBody>
      </p:sp>
      <p:pic>
        <p:nvPicPr>
          <p:cNvPr id="9" name="Picture 8">
            <a:extLst>
              <a:ext uri="{FF2B5EF4-FFF2-40B4-BE49-F238E27FC236}">
                <a16:creationId xmlns:a16="http://schemas.microsoft.com/office/drawing/2014/main" id="{64B851AC-E803-1D4D-80AA-D8015B7F63A8}"/>
              </a:ext>
            </a:extLst>
          </p:cNvPr>
          <p:cNvPicPr>
            <a:picLocks noChangeAspect="1"/>
          </p:cNvPicPr>
          <p:nvPr userDrawn="1"/>
        </p:nvPicPr>
        <p:blipFill>
          <a:blip r:embed="rId32"/>
          <a:stretch>
            <a:fillRect/>
          </a:stretch>
        </p:blipFill>
        <p:spPr>
          <a:xfrm>
            <a:off x="10928783" y="6388810"/>
            <a:ext cx="783792" cy="23711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6"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 id="2147485527" r:id="rId3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kata-containers/runtime/issues/1262" TargetMode="External"/><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17.jpeg"/><Relationship Id="rId5" Type="http://schemas.openxmlformats.org/officeDocument/2006/relationships/hyperlink" Target="https://github.com/kata-containers/agent/pull/478" TargetMode="External"/><Relationship Id="rId4" Type="http://schemas.openxmlformats.org/officeDocument/2006/relationships/hyperlink" Target="https://github.com/kata-containers/runtime/issues/1489"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kata-containers/agent/pull/414" TargetMode="External"/><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7.xml"/><Relationship Id="rId16" Type="http://schemas.openxmlformats.org/officeDocument/2006/relationships/diagramColors" Target="../diagrams/colors6.xml"/><Relationship Id="rId1" Type="http://schemas.openxmlformats.org/officeDocument/2006/relationships/slideLayout" Target="../slideLayouts/slideLayout1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57033C-6946-C747-A6BC-7455D70E52FF}"/>
              </a:ext>
            </a:extLst>
          </p:cNvPr>
          <p:cNvSpPr>
            <a:spLocks noGrp="1"/>
          </p:cNvSpPr>
          <p:nvPr>
            <p:ph type="body" sz="quarter" idx="12"/>
          </p:nvPr>
        </p:nvSpPr>
        <p:spPr/>
        <p:txBody>
          <a:bodyPr/>
          <a:lstStyle/>
          <a:p>
            <a:r>
              <a:rPr lang="en-US" dirty="0"/>
              <a:t>Jia He &amp; Penny Zheng</a:t>
            </a:r>
          </a:p>
        </p:txBody>
      </p:sp>
      <p:sp>
        <p:nvSpPr>
          <p:cNvPr id="3" name="Text Placeholder 2">
            <a:extLst>
              <a:ext uri="{FF2B5EF4-FFF2-40B4-BE49-F238E27FC236}">
                <a16:creationId xmlns:a16="http://schemas.microsoft.com/office/drawing/2014/main" id="{9DDB749B-02EC-8D4F-9B13-9821B6F6F60B}"/>
              </a:ext>
            </a:extLst>
          </p:cNvPr>
          <p:cNvSpPr>
            <a:spLocks noGrp="1"/>
          </p:cNvSpPr>
          <p:nvPr>
            <p:ph type="body" sz="quarter" idx="13"/>
          </p:nvPr>
        </p:nvSpPr>
        <p:spPr/>
        <p:txBody>
          <a:bodyPr/>
          <a:lstStyle/>
          <a:p>
            <a:r>
              <a:rPr lang="en-US" dirty="0"/>
              <a:t>4/30/2019</a:t>
            </a:r>
          </a:p>
        </p:txBody>
      </p:sp>
      <p:sp>
        <p:nvSpPr>
          <p:cNvPr id="4" name="Title 3">
            <a:extLst>
              <a:ext uri="{FF2B5EF4-FFF2-40B4-BE49-F238E27FC236}">
                <a16:creationId xmlns:a16="http://schemas.microsoft.com/office/drawing/2014/main" id="{6C05313C-88F1-734D-8B55-1A08D34FC8D6}"/>
              </a:ext>
            </a:extLst>
          </p:cNvPr>
          <p:cNvSpPr>
            <a:spLocks noGrp="1"/>
          </p:cNvSpPr>
          <p:nvPr>
            <p:ph type="title"/>
          </p:nvPr>
        </p:nvSpPr>
        <p:spPr>
          <a:xfrm>
            <a:off x="926757" y="2216368"/>
            <a:ext cx="6768700" cy="803487"/>
          </a:xfrm>
        </p:spPr>
        <p:txBody>
          <a:bodyPr/>
          <a:lstStyle/>
          <a:p>
            <a:pPr algn="l"/>
            <a:r>
              <a:rPr lang="en-US" dirty="0"/>
              <a:t>Kata Containers on Arm:</a:t>
            </a:r>
          </a:p>
        </p:txBody>
      </p:sp>
      <p:sp>
        <p:nvSpPr>
          <p:cNvPr id="6" name="Title 3">
            <a:extLst>
              <a:ext uri="{FF2B5EF4-FFF2-40B4-BE49-F238E27FC236}">
                <a16:creationId xmlns:a16="http://schemas.microsoft.com/office/drawing/2014/main" id="{0F018E6D-14AB-4FE7-8D50-9783085EB2A5}"/>
              </a:ext>
            </a:extLst>
          </p:cNvPr>
          <p:cNvSpPr txBox="1">
            <a:spLocks/>
          </p:cNvSpPr>
          <p:nvPr/>
        </p:nvSpPr>
        <p:spPr>
          <a:xfrm>
            <a:off x="4880918" y="3040837"/>
            <a:ext cx="7030996" cy="803487"/>
          </a:xfrm>
          <a:prstGeom prst="rect">
            <a:avLst/>
          </a:prstGeom>
        </p:spPr>
        <p:txBody>
          <a:bodyPr vert="horz" lIns="0" tIns="0" rIns="0" bIns="0" rtlCol="0" anchor="t" anchorCtr="0">
            <a:noAutofit/>
          </a:bodyPr>
          <a:lstStyle>
            <a:lvl1pPr algn="r" rtl="0" eaLnBrk="1" fontAlgn="base" hangingPunct="1">
              <a:lnSpc>
                <a:spcPct val="85000"/>
              </a:lnSpc>
              <a:spcBef>
                <a:spcPct val="0"/>
              </a:spcBef>
              <a:spcAft>
                <a:spcPct val="0"/>
              </a:spcAft>
              <a:defRPr sz="5500" b="0" kern="1200" spc="-100" baseline="0">
                <a:solidFill>
                  <a:schemeClr val="tx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a:lstStyle>
          <a:p>
            <a:pPr algn="l"/>
            <a:r>
              <a:rPr lang="en-US" sz="4800" dirty="0"/>
              <a:t>Let’s talk about our progress !</a:t>
            </a:r>
          </a:p>
        </p:txBody>
      </p:sp>
    </p:spTree>
    <p:extLst>
      <p:ext uri="{BB962C8B-B14F-4D97-AF65-F5344CB8AC3E}">
        <p14:creationId xmlns:p14="http://schemas.microsoft.com/office/powerpoint/2010/main" val="3351837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a:xfrm>
            <a:off x="479425" y="478302"/>
            <a:ext cx="11233150" cy="512830"/>
          </a:xfrm>
        </p:spPr>
        <p:txBody>
          <a:bodyPr/>
          <a:lstStyle/>
          <a:p>
            <a:r>
              <a:rPr lang="en-US" dirty="0"/>
              <a:t>Memory Hot-add on AArch64 </a:t>
            </a:r>
          </a:p>
        </p:txBody>
      </p:sp>
      <p:cxnSp>
        <p:nvCxnSpPr>
          <p:cNvPr id="65" name="Straight Connector 64">
            <a:extLst>
              <a:ext uri="{FF2B5EF4-FFF2-40B4-BE49-F238E27FC236}">
                <a16:creationId xmlns:a16="http://schemas.microsoft.com/office/drawing/2014/main" id="{B9B79FB5-7464-410E-8F6D-378BB83057C7}"/>
              </a:ext>
            </a:extLst>
          </p:cNvPr>
          <p:cNvCxnSpPr>
            <a:cxnSpLocks/>
          </p:cNvCxnSpPr>
          <p:nvPr/>
        </p:nvCxnSpPr>
        <p:spPr>
          <a:xfrm>
            <a:off x="9865394" y="2226305"/>
            <a:ext cx="2395" cy="4244636"/>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29A5AF2-A939-4774-A109-D3E2D1255D4B}"/>
              </a:ext>
            </a:extLst>
          </p:cNvPr>
          <p:cNvGrpSpPr/>
          <p:nvPr/>
        </p:nvGrpSpPr>
        <p:grpSpPr>
          <a:xfrm>
            <a:off x="1178519" y="1614488"/>
            <a:ext cx="9622831" cy="4765210"/>
            <a:chOff x="1278532" y="1236427"/>
            <a:chExt cx="10073384" cy="4818232"/>
          </a:xfrm>
        </p:grpSpPr>
        <p:sp>
          <p:nvSpPr>
            <p:cNvPr id="13" name="Rectangle: Rounded Corners 12">
              <a:extLst>
                <a:ext uri="{FF2B5EF4-FFF2-40B4-BE49-F238E27FC236}">
                  <a16:creationId xmlns:a16="http://schemas.microsoft.com/office/drawing/2014/main" id="{516E6A43-14E0-413E-8124-9C9F7623F15C}"/>
                </a:ext>
              </a:extLst>
            </p:cNvPr>
            <p:cNvSpPr/>
            <p:nvPr/>
          </p:nvSpPr>
          <p:spPr>
            <a:xfrm>
              <a:off x="1278532" y="1236427"/>
              <a:ext cx="1956218" cy="633141"/>
            </a:xfrm>
            <a:prstGeom prst="round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kata-runtime</a:t>
              </a:r>
            </a:p>
          </p:txBody>
        </p:sp>
        <p:cxnSp>
          <p:nvCxnSpPr>
            <p:cNvPr id="27" name="Straight Connector 26">
              <a:extLst>
                <a:ext uri="{FF2B5EF4-FFF2-40B4-BE49-F238E27FC236}">
                  <a16:creationId xmlns:a16="http://schemas.microsoft.com/office/drawing/2014/main" id="{42B1E0DE-62D6-423A-B4C0-77A59B92E815}"/>
                </a:ext>
              </a:extLst>
            </p:cNvPr>
            <p:cNvCxnSpPr>
              <a:cxnSpLocks/>
            </p:cNvCxnSpPr>
            <p:nvPr/>
          </p:nvCxnSpPr>
          <p:spPr>
            <a:xfrm flipH="1">
              <a:off x="2209808" y="1839077"/>
              <a:ext cx="4177" cy="421558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FE312A58-601B-459F-A8D0-293226B40B08}"/>
                </a:ext>
              </a:extLst>
            </p:cNvPr>
            <p:cNvSpPr/>
            <p:nvPr/>
          </p:nvSpPr>
          <p:spPr>
            <a:xfrm>
              <a:off x="5123670" y="1236427"/>
              <a:ext cx="1956218" cy="633141"/>
            </a:xfrm>
            <a:prstGeom prst="round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kata-agent</a:t>
              </a:r>
            </a:p>
          </p:txBody>
        </p:sp>
        <p:cxnSp>
          <p:nvCxnSpPr>
            <p:cNvPr id="56" name="Straight Arrow Connector 55">
              <a:extLst>
                <a:ext uri="{FF2B5EF4-FFF2-40B4-BE49-F238E27FC236}">
                  <a16:creationId xmlns:a16="http://schemas.microsoft.com/office/drawing/2014/main" id="{F51E542D-7862-44F6-A1A9-3A1B5E741AD3}"/>
                </a:ext>
              </a:extLst>
            </p:cNvPr>
            <p:cNvCxnSpPr>
              <a:cxnSpLocks/>
            </p:cNvCxnSpPr>
            <p:nvPr/>
          </p:nvCxnSpPr>
          <p:spPr>
            <a:xfrm>
              <a:off x="2598821" y="2625370"/>
              <a:ext cx="3544629"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AD6A0EFE-9421-4314-9447-902F3E129DCB}"/>
                </a:ext>
              </a:extLst>
            </p:cNvPr>
            <p:cNvSpPr/>
            <p:nvPr/>
          </p:nvSpPr>
          <p:spPr>
            <a:xfrm>
              <a:off x="3291511" y="2163704"/>
              <a:ext cx="2159245" cy="461665"/>
            </a:xfrm>
            <a:prstGeom prst="rect">
              <a:avLst/>
            </a:prstGeom>
          </p:spPr>
          <p:txBody>
            <a:bodyPr wrap="none">
              <a:spAutoFit/>
            </a:bodyPr>
            <a:lstStyle/>
            <a:p>
              <a:r>
                <a:rPr lang="en-US" sz="2400" dirty="0">
                  <a:solidFill>
                    <a:schemeClr val="accent1"/>
                  </a:solidFill>
                  <a:latin typeface="+mn-lt"/>
                  <a:ea typeface="+mn-ea"/>
                </a:rPr>
                <a:t>getGuestDetails</a:t>
              </a:r>
            </a:p>
          </p:txBody>
        </p:sp>
        <p:sp>
          <p:nvSpPr>
            <p:cNvPr id="63" name="Rectangle: Rounded Corners 62">
              <a:extLst>
                <a:ext uri="{FF2B5EF4-FFF2-40B4-BE49-F238E27FC236}">
                  <a16:creationId xmlns:a16="http://schemas.microsoft.com/office/drawing/2014/main" id="{31D686E5-A634-4FAB-B518-AF5E3A15E9F5}"/>
                </a:ext>
              </a:extLst>
            </p:cNvPr>
            <p:cNvSpPr/>
            <p:nvPr/>
          </p:nvSpPr>
          <p:spPr>
            <a:xfrm>
              <a:off x="9395698" y="1236427"/>
              <a:ext cx="1956218" cy="633141"/>
            </a:xfrm>
            <a:prstGeom prst="round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guest</a:t>
              </a:r>
            </a:p>
          </p:txBody>
        </p:sp>
        <p:cxnSp>
          <p:nvCxnSpPr>
            <p:cNvPr id="64" name="Straight Connector 63">
              <a:extLst>
                <a:ext uri="{FF2B5EF4-FFF2-40B4-BE49-F238E27FC236}">
                  <a16:creationId xmlns:a16="http://schemas.microsoft.com/office/drawing/2014/main" id="{EDD03357-0762-4578-90C9-803BC342515D}"/>
                </a:ext>
              </a:extLst>
            </p:cNvPr>
            <p:cNvCxnSpPr>
              <a:cxnSpLocks/>
            </p:cNvCxnSpPr>
            <p:nvPr/>
          </p:nvCxnSpPr>
          <p:spPr>
            <a:xfrm flipH="1">
              <a:off x="6286022" y="1839077"/>
              <a:ext cx="4177" cy="421558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2F724A9-6ECB-4873-81A1-2DB4B42A9BCD}"/>
                </a:ext>
              </a:extLst>
            </p:cNvPr>
            <p:cNvSpPr txBox="1"/>
            <p:nvPr/>
          </p:nvSpPr>
          <p:spPr>
            <a:xfrm>
              <a:off x="6883057" y="2869824"/>
              <a:ext cx="3078092" cy="3360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400" dirty="0">
                  <a:solidFill>
                    <a:schemeClr val="accent1"/>
                  </a:solidFill>
                  <a:latin typeface="+mn-lt"/>
                  <a:ea typeface="+mn-ea"/>
                </a:rPr>
                <a:t>c</a:t>
              </a:r>
              <a:r>
                <a:rPr lang="en-US" sz="2400" kern="1200" dirty="0">
                  <a:solidFill>
                    <a:schemeClr val="accent1"/>
                  </a:solidFill>
                  <a:latin typeface="+mn-lt"/>
                  <a:ea typeface="+mn-ea"/>
                  <a:cs typeface="+mn-cs"/>
                </a:rPr>
                <a:t>heck probe interface</a:t>
              </a:r>
            </a:p>
          </p:txBody>
        </p:sp>
        <p:sp>
          <p:nvSpPr>
            <p:cNvPr id="68" name="TextBox 67">
              <a:extLst>
                <a:ext uri="{FF2B5EF4-FFF2-40B4-BE49-F238E27FC236}">
                  <a16:creationId xmlns:a16="http://schemas.microsoft.com/office/drawing/2014/main" id="{3796DF18-5228-46FC-8E03-AAF965805952}"/>
                </a:ext>
              </a:extLst>
            </p:cNvPr>
            <p:cNvSpPr txBox="1"/>
            <p:nvPr/>
          </p:nvSpPr>
          <p:spPr>
            <a:xfrm>
              <a:off x="6883057" y="3438879"/>
              <a:ext cx="3232023" cy="741742"/>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400" dirty="0">
                  <a:solidFill>
                    <a:schemeClr val="accent1"/>
                  </a:solidFill>
                  <a:latin typeface="+mn-lt"/>
                  <a:ea typeface="+mn-ea"/>
                </a:rPr>
                <a:t>/sys/devices/system</a:t>
              </a:r>
            </a:p>
            <a:p>
              <a:pPr eaLnBrk="1" hangingPunct="1">
                <a:lnSpc>
                  <a:spcPct val="90000"/>
                </a:lnSpc>
                <a:spcBef>
                  <a:spcPts val="0"/>
                </a:spcBef>
                <a:spcAft>
                  <a:spcPts val="600"/>
                </a:spcAft>
              </a:pPr>
              <a:r>
                <a:rPr lang="en-US" sz="2400" dirty="0">
                  <a:solidFill>
                    <a:schemeClr val="accent1"/>
                  </a:solidFill>
                  <a:latin typeface="+mn-lt"/>
                  <a:ea typeface="+mn-ea"/>
                </a:rPr>
                <a:t>/memory/probe</a:t>
              </a:r>
              <a:endParaRPr lang="en-US" sz="2400" kern="1200" dirty="0">
                <a:solidFill>
                  <a:schemeClr val="accent1"/>
                </a:solidFill>
                <a:latin typeface="+mn-lt"/>
                <a:ea typeface="+mn-ea"/>
              </a:endParaRPr>
            </a:p>
          </p:txBody>
        </p:sp>
        <p:cxnSp>
          <p:nvCxnSpPr>
            <p:cNvPr id="21" name="Straight Arrow Connector 20">
              <a:extLst>
                <a:ext uri="{FF2B5EF4-FFF2-40B4-BE49-F238E27FC236}">
                  <a16:creationId xmlns:a16="http://schemas.microsoft.com/office/drawing/2014/main" id="{00893D79-8296-4E70-A83D-95F5E52E08D4}"/>
                </a:ext>
              </a:extLst>
            </p:cNvPr>
            <p:cNvCxnSpPr>
              <a:cxnSpLocks/>
            </p:cNvCxnSpPr>
            <p:nvPr/>
          </p:nvCxnSpPr>
          <p:spPr>
            <a:xfrm flipV="1">
              <a:off x="6542357" y="3283573"/>
              <a:ext cx="3443854" cy="1451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9DB85B-4978-48B4-97C3-C28F3B34526C}"/>
                </a:ext>
              </a:extLst>
            </p:cNvPr>
            <p:cNvCxnSpPr>
              <a:cxnSpLocks/>
            </p:cNvCxnSpPr>
            <p:nvPr/>
          </p:nvCxnSpPr>
          <p:spPr>
            <a:xfrm flipH="1" flipV="1">
              <a:off x="2477867" y="5062720"/>
              <a:ext cx="3623912" cy="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4EC821E-5FCD-4B4F-AD07-59BE4F138B6E}"/>
                </a:ext>
              </a:extLst>
            </p:cNvPr>
            <p:cNvSpPr txBox="1"/>
            <p:nvPr/>
          </p:nvSpPr>
          <p:spPr>
            <a:xfrm>
              <a:off x="3362919" y="4685376"/>
              <a:ext cx="2016428" cy="3323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400" dirty="0">
                  <a:solidFill>
                    <a:schemeClr val="accent1"/>
                  </a:solidFill>
                  <a:latin typeface="+mn-lt"/>
                  <a:ea typeface="+mn-ea"/>
                </a:rPr>
                <a:t>s</a:t>
              </a:r>
              <a:r>
                <a:rPr lang="en-US" sz="2400" kern="1200" dirty="0">
                  <a:solidFill>
                    <a:schemeClr val="accent1"/>
                  </a:solidFill>
                  <a:latin typeface="+mn-lt"/>
                  <a:ea typeface="+mn-ea"/>
                  <a:cs typeface="+mn-cs"/>
                </a:rPr>
                <a:t>tore the result </a:t>
              </a:r>
            </a:p>
          </p:txBody>
        </p:sp>
      </p:grpSp>
      <p:sp>
        <p:nvSpPr>
          <p:cNvPr id="32" name="Text Placeholder 2">
            <a:extLst>
              <a:ext uri="{FF2B5EF4-FFF2-40B4-BE49-F238E27FC236}">
                <a16:creationId xmlns:a16="http://schemas.microsoft.com/office/drawing/2014/main" id="{2162BB18-82D9-4FA3-89A8-3A63228A4469}"/>
              </a:ext>
            </a:extLst>
          </p:cNvPr>
          <p:cNvSpPr>
            <a:spLocks noGrp="1"/>
          </p:cNvSpPr>
          <p:nvPr>
            <p:ph type="body" sz="quarter" idx="13"/>
          </p:nvPr>
        </p:nvSpPr>
        <p:spPr>
          <a:xfrm>
            <a:off x="479425" y="991130"/>
            <a:ext cx="11233150" cy="512829"/>
          </a:xfrm>
        </p:spPr>
        <p:txBody>
          <a:bodyPr/>
          <a:lstStyle/>
          <a:p>
            <a:r>
              <a:rPr lang="en-US" sz="3200" dirty="0"/>
              <a:t>First Step:</a:t>
            </a:r>
          </a:p>
          <a:p>
            <a:endParaRPr lang="en-US" dirty="0"/>
          </a:p>
        </p:txBody>
      </p:sp>
    </p:spTree>
    <p:extLst>
      <p:ext uri="{BB962C8B-B14F-4D97-AF65-F5344CB8AC3E}">
        <p14:creationId xmlns:p14="http://schemas.microsoft.com/office/powerpoint/2010/main" val="171402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Memory Hot-add on AArch64 </a:t>
            </a:r>
          </a:p>
        </p:txBody>
      </p:sp>
      <p:grpSp>
        <p:nvGrpSpPr>
          <p:cNvPr id="3" name="Group 2">
            <a:extLst>
              <a:ext uri="{FF2B5EF4-FFF2-40B4-BE49-F238E27FC236}">
                <a16:creationId xmlns:a16="http://schemas.microsoft.com/office/drawing/2014/main" id="{72BF53D5-4146-4773-8EE7-0749EC1264DE}"/>
              </a:ext>
            </a:extLst>
          </p:cNvPr>
          <p:cNvGrpSpPr/>
          <p:nvPr/>
        </p:nvGrpSpPr>
        <p:grpSpPr>
          <a:xfrm>
            <a:off x="479424" y="1571625"/>
            <a:ext cx="11079164" cy="4632658"/>
            <a:chOff x="479424" y="1318441"/>
            <a:chExt cx="11495088" cy="4885842"/>
          </a:xfrm>
        </p:grpSpPr>
        <p:sp>
          <p:nvSpPr>
            <p:cNvPr id="7" name="Rectangle: Rounded Corners 6">
              <a:extLst>
                <a:ext uri="{FF2B5EF4-FFF2-40B4-BE49-F238E27FC236}">
                  <a16:creationId xmlns:a16="http://schemas.microsoft.com/office/drawing/2014/main" id="{C3D69E31-934F-4EC7-B391-14C765F1094D}"/>
                </a:ext>
              </a:extLst>
            </p:cNvPr>
            <p:cNvSpPr/>
            <p:nvPr/>
          </p:nvSpPr>
          <p:spPr>
            <a:xfrm>
              <a:off x="479424" y="1323478"/>
              <a:ext cx="3037473" cy="633141"/>
            </a:xfrm>
            <a:prstGeom prst="round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qemu-system-aarch64</a:t>
              </a:r>
            </a:p>
          </p:txBody>
        </p:sp>
        <p:sp>
          <p:nvSpPr>
            <p:cNvPr id="13" name="Rectangle: Rounded Corners 12">
              <a:extLst>
                <a:ext uri="{FF2B5EF4-FFF2-40B4-BE49-F238E27FC236}">
                  <a16:creationId xmlns:a16="http://schemas.microsoft.com/office/drawing/2014/main" id="{516E6A43-14E0-413E-8124-9C9F7623F15C}"/>
                </a:ext>
              </a:extLst>
            </p:cNvPr>
            <p:cNvSpPr/>
            <p:nvPr/>
          </p:nvSpPr>
          <p:spPr>
            <a:xfrm>
              <a:off x="4607917" y="1349017"/>
              <a:ext cx="1956218" cy="633141"/>
            </a:xfrm>
            <a:prstGeom prst="round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kata-runtime</a:t>
              </a:r>
            </a:p>
          </p:txBody>
        </p:sp>
        <p:cxnSp>
          <p:nvCxnSpPr>
            <p:cNvPr id="18" name="Straight Connector 17">
              <a:extLst>
                <a:ext uri="{FF2B5EF4-FFF2-40B4-BE49-F238E27FC236}">
                  <a16:creationId xmlns:a16="http://schemas.microsoft.com/office/drawing/2014/main" id="{4D27A64F-F488-49B4-AE7B-505E8C3CEDAA}"/>
                </a:ext>
              </a:extLst>
            </p:cNvPr>
            <p:cNvCxnSpPr>
              <a:cxnSpLocks/>
            </p:cNvCxnSpPr>
            <p:nvPr/>
          </p:nvCxnSpPr>
          <p:spPr>
            <a:xfrm flipH="1">
              <a:off x="2015206" y="1988701"/>
              <a:ext cx="4177" cy="42155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B1E0DE-62D6-423A-B4C0-77A59B92E815}"/>
                </a:ext>
              </a:extLst>
            </p:cNvPr>
            <p:cNvCxnSpPr>
              <a:cxnSpLocks/>
            </p:cNvCxnSpPr>
            <p:nvPr/>
          </p:nvCxnSpPr>
          <p:spPr>
            <a:xfrm flipH="1">
              <a:off x="5641302" y="1988701"/>
              <a:ext cx="4177" cy="421558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FE312A58-601B-459F-A8D0-293226B40B08}"/>
                </a:ext>
              </a:extLst>
            </p:cNvPr>
            <p:cNvSpPr/>
            <p:nvPr/>
          </p:nvSpPr>
          <p:spPr>
            <a:xfrm>
              <a:off x="7539789" y="1318441"/>
              <a:ext cx="1956218" cy="633141"/>
            </a:xfrm>
            <a:prstGeom prst="round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kata-agent</a:t>
              </a:r>
            </a:p>
          </p:txBody>
        </p:sp>
        <p:sp>
          <p:nvSpPr>
            <p:cNvPr id="35" name="TextBox 34">
              <a:extLst>
                <a:ext uri="{FF2B5EF4-FFF2-40B4-BE49-F238E27FC236}">
                  <a16:creationId xmlns:a16="http://schemas.microsoft.com/office/drawing/2014/main" id="{EC5B2586-3A62-47B9-9953-05036BC0FBA2}"/>
                </a:ext>
              </a:extLst>
            </p:cNvPr>
            <p:cNvSpPr txBox="1"/>
            <p:nvPr/>
          </p:nvSpPr>
          <p:spPr>
            <a:xfrm>
              <a:off x="2411951" y="3867160"/>
              <a:ext cx="2938668" cy="332399"/>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400" dirty="0">
                  <a:solidFill>
                    <a:schemeClr val="accent1"/>
                  </a:solidFill>
                  <a:latin typeface="+mn-lt"/>
                  <a:ea typeface="+mn-ea"/>
                </a:rPr>
                <a:t>memory-backend-ram</a:t>
              </a:r>
              <a:endParaRPr lang="en-US" sz="2400" kern="1200" dirty="0">
                <a:solidFill>
                  <a:schemeClr val="accent1"/>
                </a:solidFill>
                <a:latin typeface="+mn-lt"/>
                <a:ea typeface="+mn-ea"/>
                <a:cs typeface="+mn-cs"/>
              </a:endParaRPr>
            </a:p>
          </p:txBody>
        </p:sp>
        <p:sp>
          <p:nvSpPr>
            <p:cNvPr id="41" name="TextBox 40">
              <a:extLst>
                <a:ext uri="{FF2B5EF4-FFF2-40B4-BE49-F238E27FC236}">
                  <a16:creationId xmlns:a16="http://schemas.microsoft.com/office/drawing/2014/main" id="{E82DA462-A6D0-4861-8B9B-EDC0664FFEF6}"/>
                </a:ext>
              </a:extLst>
            </p:cNvPr>
            <p:cNvSpPr txBox="1"/>
            <p:nvPr/>
          </p:nvSpPr>
          <p:spPr>
            <a:xfrm>
              <a:off x="2619043" y="5630657"/>
              <a:ext cx="2938668" cy="3323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400" dirty="0">
                  <a:solidFill>
                    <a:schemeClr val="accent5"/>
                  </a:solidFill>
                  <a:latin typeface="+mn-lt"/>
                  <a:ea typeface="+mn-ea"/>
                </a:rPr>
                <a:t>memory device addr</a:t>
              </a:r>
              <a:endParaRPr lang="en-US" sz="2400" kern="1200" dirty="0">
                <a:solidFill>
                  <a:schemeClr val="accent5"/>
                </a:solidFill>
                <a:latin typeface="+mn-lt"/>
                <a:ea typeface="+mn-ea"/>
              </a:endParaRPr>
            </a:p>
          </p:txBody>
        </p:sp>
        <p:cxnSp>
          <p:nvCxnSpPr>
            <p:cNvPr id="12" name="Straight Arrow Connector 11">
              <a:extLst>
                <a:ext uri="{FF2B5EF4-FFF2-40B4-BE49-F238E27FC236}">
                  <a16:creationId xmlns:a16="http://schemas.microsoft.com/office/drawing/2014/main" id="{9E361D0E-3434-4EEA-BC12-8C29C844991F}"/>
                </a:ext>
              </a:extLst>
            </p:cNvPr>
            <p:cNvCxnSpPr>
              <a:cxnSpLocks/>
            </p:cNvCxnSpPr>
            <p:nvPr/>
          </p:nvCxnSpPr>
          <p:spPr>
            <a:xfrm flipH="1">
              <a:off x="2778152" y="2642724"/>
              <a:ext cx="217955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A14893B-1787-42E3-8721-C30253EEC7E7}"/>
                </a:ext>
              </a:extLst>
            </p:cNvPr>
            <p:cNvSpPr txBox="1"/>
            <p:nvPr/>
          </p:nvSpPr>
          <p:spPr>
            <a:xfrm>
              <a:off x="2860778" y="2869960"/>
              <a:ext cx="2436397" cy="3323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400" dirty="0">
                  <a:solidFill>
                    <a:schemeClr val="accent1"/>
                  </a:solidFill>
                  <a:latin typeface="+mn-lt"/>
                  <a:ea typeface="+mn-ea"/>
                </a:rPr>
                <a:t>free slot number</a:t>
              </a:r>
              <a:endParaRPr lang="en-US" sz="2400" kern="1200" dirty="0">
                <a:solidFill>
                  <a:schemeClr val="accent1"/>
                </a:solidFill>
                <a:latin typeface="+mn-lt"/>
                <a:ea typeface="+mn-ea"/>
                <a:cs typeface="+mn-cs"/>
              </a:endParaRPr>
            </a:p>
          </p:txBody>
        </p:sp>
        <p:sp>
          <p:nvSpPr>
            <p:cNvPr id="29" name="TextBox 28">
              <a:extLst>
                <a:ext uri="{FF2B5EF4-FFF2-40B4-BE49-F238E27FC236}">
                  <a16:creationId xmlns:a16="http://schemas.microsoft.com/office/drawing/2014/main" id="{E7A0B114-C2D1-42DA-B738-75DEE3EC12B5}"/>
                </a:ext>
              </a:extLst>
            </p:cNvPr>
            <p:cNvSpPr txBox="1"/>
            <p:nvPr/>
          </p:nvSpPr>
          <p:spPr>
            <a:xfrm>
              <a:off x="2306731" y="2270866"/>
              <a:ext cx="3044766" cy="350565"/>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400" dirty="0">
                  <a:solidFill>
                    <a:schemeClr val="accent1"/>
                  </a:solidFill>
                  <a:latin typeface="+mn-lt"/>
                  <a:ea typeface="+mn-ea"/>
                </a:rPr>
                <a:t>query-memory-devices</a:t>
              </a:r>
            </a:p>
          </p:txBody>
        </p:sp>
        <p:cxnSp>
          <p:nvCxnSpPr>
            <p:cNvPr id="30" name="Straight Arrow Connector 29">
              <a:extLst>
                <a:ext uri="{FF2B5EF4-FFF2-40B4-BE49-F238E27FC236}">
                  <a16:creationId xmlns:a16="http://schemas.microsoft.com/office/drawing/2014/main" id="{9853C95E-58C3-47AA-BCAD-68693495DF65}"/>
                </a:ext>
              </a:extLst>
            </p:cNvPr>
            <p:cNvCxnSpPr>
              <a:cxnSpLocks/>
            </p:cNvCxnSpPr>
            <p:nvPr/>
          </p:nvCxnSpPr>
          <p:spPr>
            <a:xfrm>
              <a:off x="2827311" y="3256335"/>
              <a:ext cx="217955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379B327-6921-44B1-A414-5BCEDC6E7308}"/>
                </a:ext>
              </a:extLst>
            </p:cNvPr>
            <p:cNvCxnSpPr>
              <a:cxnSpLocks/>
            </p:cNvCxnSpPr>
            <p:nvPr/>
          </p:nvCxnSpPr>
          <p:spPr>
            <a:xfrm flipH="1">
              <a:off x="2764881" y="3785201"/>
              <a:ext cx="217955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7925645-1AD6-4ADE-975A-A1526A7F20A9}"/>
                </a:ext>
              </a:extLst>
            </p:cNvPr>
            <p:cNvSpPr txBox="1"/>
            <p:nvPr/>
          </p:nvSpPr>
          <p:spPr>
            <a:xfrm>
              <a:off x="3071863" y="3433351"/>
              <a:ext cx="1565590" cy="3323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400" dirty="0">
                  <a:solidFill>
                    <a:schemeClr val="accent1"/>
                  </a:solidFill>
                  <a:latin typeface="+mn-lt"/>
                  <a:ea typeface="+mn-ea"/>
                </a:rPr>
                <a:t>object_add</a:t>
              </a:r>
              <a:endParaRPr lang="en-US" sz="2400" kern="1200" dirty="0">
                <a:solidFill>
                  <a:schemeClr val="accent1"/>
                </a:solidFill>
                <a:latin typeface="+mn-lt"/>
                <a:ea typeface="+mn-ea"/>
                <a:cs typeface="+mn-cs"/>
              </a:endParaRPr>
            </a:p>
          </p:txBody>
        </p:sp>
        <p:cxnSp>
          <p:nvCxnSpPr>
            <p:cNvPr id="36" name="Straight Arrow Connector 35">
              <a:extLst>
                <a:ext uri="{FF2B5EF4-FFF2-40B4-BE49-F238E27FC236}">
                  <a16:creationId xmlns:a16="http://schemas.microsoft.com/office/drawing/2014/main" id="{87878D73-1846-4CB6-8182-BD28D21A5261}"/>
                </a:ext>
              </a:extLst>
            </p:cNvPr>
            <p:cNvCxnSpPr>
              <a:cxnSpLocks/>
            </p:cNvCxnSpPr>
            <p:nvPr/>
          </p:nvCxnSpPr>
          <p:spPr>
            <a:xfrm flipH="1">
              <a:off x="2731414" y="4577549"/>
              <a:ext cx="217955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8AB2A62-2836-47E7-91D0-A1A04F79323F}"/>
                </a:ext>
              </a:extLst>
            </p:cNvPr>
            <p:cNvSpPr txBox="1"/>
            <p:nvPr/>
          </p:nvSpPr>
          <p:spPr>
            <a:xfrm>
              <a:off x="3134293" y="4245150"/>
              <a:ext cx="1565590" cy="3323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400" dirty="0">
                  <a:solidFill>
                    <a:schemeClr val="accent1"/>
                  </a:solidFill>
                  <a:latin typeface="+mn-lt"/>
                  <a:ea typeface="+mn-ea"/>
                </a:rPr>
                <a:t>device_add</a:t>
              </a:r>
              <a:endParaRPr lang="en-US" sz="2400" kern="1200" dirty="0">
                <a:solidFill>
                  <a:schemeClr val="accent1"/>
                </a:solidFill>
                <a:latin typeface="+mn-lt"/>
                <a:ea typeface="+mn-ea"/>
                <a:cs typeface="+mn-cs"/>
              </a:endParaRPr>
            </a:p>
          </p:txBody>
        </p:sp>
        <p:sp>
          <p:nvSpPr>
            <p:cNvPr id="38" name="TextBox 37">
              <a:extLst>
                <a:ext uri="{FF2B5EF4-FFF2-40B4-BE49-F238E27FC236}">
                  <a16:creationId xmlns:a16="http://schemas.microsoft.com/office/drawing/2014/main" id="{113A2908-6B8B-4DC7-A939-86C4A8BBEDC8}"/>
                </a:ext>
              </a:extLst>
            </p:cNvPr>
            <p:cNvSpPr txBox="1"/>
            <p:nvPr/>
          </p:nvSpPr>
          <p:spPr>
            <a:xfrm>
              <a:off x="3269330" y="4613350"/>
              <a:ext cx="1302738" cy="332399"/>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400" dirty="0">
                  <a:solidFill>
                    <a:schemeClr val="accent1"/>
                  </a:solidFill>
                  <a:latin typeface="+mn-lt"/>
                  <a:ea typeface="+mn-ea"/>
                </a:rPr>
                <a:t>p</a:t>
              </a:r>
              <a:r>
                <a:rPr lang="en-US" sz="2400" kern="1200" dirty="0">
                  <a:solidFill>
                    <a:schemeClr val="accent1"/>
                  </a:solidFill>
                  <a:latin typeface="+mn-lt"/>
                  <a:ea typeface="+mn-ea"/>
                  <a:cs typeface="+mn-cs"/>
                </a:rPr>
                <a:t>c-</a:t>
              </a:r>
              <a:r>
                <a:rPr lang="en-US" sz="2400" kern="1200" dirty="0" err="1">
                  <a:solidFill>
                    <a:schemeClr val="accent1"/>
                  </a:solidFill>
                  <a:latin typeface="+mn-lt"/>
                  <a:ea typeface="+mn-ea"/>
                  <a:cs typeface="+mn-cs"/>
                </a:rPr>
                <a:t>dimm</a:t>
              </a:r>
              <a:endParaRPr lang="en-US" sz="2400" kern="1200" dirty="0">
                <a:solidFill>
                  <a:schemeClr val="accent1"/>
                </a:solidFill>
                <a:latin typeface="+mn-lt"/>
                <a:ea typeface="+mn-ea"/>
                <a:cs typeface="+mn-cs"/>
              </a:endParaRPr>
            </a:p>
          </p:txBody>
        </p:sp>
        <p:cxnSp>
          <p:nvCxnSpPr>
            <p:cNvPr id="39" name="Straight Arrow Connector 38">
              <a:extLst>
                <a:ext uri="{FF2B5EF4-FFF2-40B4-BE49-F238E27FC236}">
                  <a16:creationId xmlns:a16="http://schemas.microsoft.com/office/drawing/2014/main" id="{3DBA24E5-0B3A-4A8B-B93C-2829319510F3}"/>
                </a:ext>
              </a:extLst>
            </p:cNvPr>
            <p:cNvCxnSpPr>
              <a:cxnSpLocks/>
            </p:cNvCxnSpPr>
            <p:nvPr/>
          </p:nvCxnSpPr>
          <p:spPr>
            <a:xfrm flipH="1">
              <a:off x="2751298" y="5529477"/>
              <a:ext cx="2179554" cy="0"/>
            </a:xfrm>
            <a:prstGeom prst="straightConnector1">
              <a:avLst/>
            </a:prstGeom>
            <a:ln w="76200">
              <a:solidFill>
                <a:srgbClr val="FF69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B549275-CDD9-4EBC-9875-C7B97FA43510}"/>
                </a:ext>
              </a:extLst>
            </p:cNvPr>
            <p:cNvSpPr txBox="1"/>
            <p:nvPr/>
          </p:nvSpPr>
          <p:spPr>
            <a:xfrm>
              <a:off x="2398946" y="5154164"/>
              <a:ext cx="3085391" cy="350565"/>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400" dirty="0">
                  <a:solidFill>
                    <a:schemeClr val="accent5"/>
                  </a:solidFill>
                  <a:latin typeface="+mn-lt"/>
                  <a:ea typeface="+mn-ea"/>
                </a:rPr>
                <a:t>query-memory-devices</a:t>
              </a:r>
              <a:endParaRPr lang="en-US" sz="2400" kern="1200" dirty="0">
                <a:solidFill>
                  <a:schemeClr val="accent5"/>
                </a:solidFill>
                <a:latin typeface="+mn-lt"/>
                <a:ea typeface="+mn-ea"/>
              </a:endParaRPr>
            </a:p>
          </p:txBody>
        </p:sp>
        <p:cxnSp>
          <p:nvCxnSpPr>
            <p:cNvPr id="42" name="Straight Arrow Connector 41">
              <a:extLst>
                <a:ext uri="{FF2B5EF4-FFF2-40B4-BE49-F238E27FC236}">
                  <a16:creationId xmlns:a16="http://schemas.microsoft.com/office/drawing/2014/main" id="{329E96D4-09F0-41B2-9807-0BC7D62B3E56}"/>
                </a:ext>
              </a:extLst>
            </p:cNvPr>
            <p:cNvCxnSpPr>
              <a:cxnSpLocks/>
            </p:cNvCxnSpPr>
            <p:nvPr/>
          </p:nvCxnSpPr>
          <p:spPr>
            <a:xfrm>
              <a:off x="2832521" y="6012549"/>
              <a:ext cx="2179554" cy="0"/>
            </a:xfrm>
            <a:prstGeom prst="straightConnector1">
              <a:avLst/>
            </a:prstGeom>
            <a:ln w="76200">
              <a:solidFill>
                <a:srgbClr val="FF69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96C9AA2-02B3-4756-AB5C-9ECD31BED34E}"/>
                </a:ext>
              </a:extLst>
            </p:cNvPr>
            <p:cNvSpPr/>
            <p:nvPr/>
          </p:nvSpPr>
          <p:spPr>
            <a:xfrm>
              <a:off x="2296681" y="5008927"/>
              <a:ext cx="3196589" cy="115823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33628F3-57EF-4B5D-A806-AB83A4BF3198}"/>
                </a:ext>
              </a:extLst>
            </p:cNvPr>
            <p:cNvSpPr txBox="1"/>
            <p:nvPr/>
          </p:nvSpPr>
          <p:spPr>
            <a:xfrm>
              <a:off x="6134953" y="2353129"/>
              <a:ext cx="2539313" cy="3323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US" sz="2400" kern="1200" dirty="0">
                <a:solidFill>
                  <a:schemeClr val="accent1"/>
                </a:solidFill>
                <a:latin typeface="+mn-lt"/>
                <a:ea typeface="+mn-ea"/>
                <a:cs typeface="+mn-cs"/>
              </a:endParaRPr>
            </a:p>
          </p:txBody>
        </p:sp>
        <p:cxnSp>
          <p:nvCxnSpPr>
            <p:cNvPr id="56" name="Straight Arrow Connector 55">
              <a:extLst>
                <a:ext uri="{FF2B5EF4-FFF2-40B4-BE49-F238E27FC236}">
                  <a16:creationId xmlns:a16="http://schemas.microsoft.com/office/drawing/2014/main" id="{F51E542D-7862-44F6-A1A9-3A1B5E741AD3}"/>
                </a:ext>
              </a:extLst>
            </p:cNvPr>
            <p:cNvCxnSpPr>
              <a:cxnSpLocks/>
            </p:cNvCxnSpPr>
            <p:nvPr/>
          </p:nvCxnSpPr>
          <p:spPr>
            <a:xfrm>
              <a:off x="5876003" y="2685528"/>
              <a:ext cx="2462662" cy="0"/>
            </a:xfrm>
            <a:prstGeom prst="straightConnector1">
              <a:avLst/>
            </a:prstGeom>
            <a:ln w="7620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C296970-0030-4A5C-B441-ED15619850A0}"/>
                </a:ext>
              </a:extLst>
            </p:cNvPr>
            <p:cNvCxnSpPr>
              <a:cxnSpLocks/>
            </p:cNvCxnSpPr>
            <p:nvPr/>
          </p:nvCxnSpPr>
          <p:spPr>
            <a:xfrm flipV="1">
              <a:off x="5353954" y="2863187"/>
              <a:ext cx="734142" cy="3099869"/>
            </a:xfrm>
            <a:prstGeom prst="straightConnector1">
              <a:avLst/>
            </a:prstGeom>
            <a:ln w="762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9" name="Rectangle 58">
              <a:extLst>
                <a:ext uri="{FF2B5EF4-FFF2-40B4-BE49-F238E27FC236}">
                  <a16:creationId xmlns:a16="http://schemas.microsoft.com/office/drawing/2014/main" id="{AD6A0EFE-9421-4314-9447-902F3E129DCB}"/>
                </a:ext>
              </a:extLst>
            </p:cNvPr>
            <p:cNvSpPr/>
            <p:nvPr/>
          </p:nvSpPr>
          <p:spPr>
            <a:xfrm>
              <a:off x="5620250" y="2194316"/>
              <a:ext cx="2974168" cy="486896"/>
            </a:xfrm>
            <a:prstGeom prst="rect">
              <a:avLst/>
            </a:prstGeom>
          </p:spPr>
          <p:txBody>
            <a:bodyPr wrap="none">
              <a:spAutoFit/>
            </a:bodyPr>
            <a:lstStyle/>
            <a:p>
              <a:r>
                <a:rPr lang="en-US" sz="2400" dirty="0" err="1">
                  <a:solidFill>
                    <a:schemeClr val="accent5"/>
                  </a:solidFill>
                  <a:latin typeface="+mn-lt"/>
                  <a:ea typeface="+mn-ea"/>
                </a:rPr>
                <a:t>memHotplugByProbe</a:t>
              </a:r>
              <a:endParaRPr lang="en-US" sz="2400" dirty="0">
                <a:solidFill>
                  <a:schemeClr val="accent5"/>
                </a:solidFill>
                <a:latin typeface="+mn-lt"/>
                <a:ea typeface="+mn-ea"/>
              </a:endParaRPr>
            </a:p>
          </p:txBody>
        </p:sp>
        <p:sp>
          <p:nvSpPr>
            <p:cNvPr id="63" name="Rectangle: Rounded Corners 62">
              <a:extLst>
                <a:ext uri="{FF2B5EF4-FFF2-40B4-BE49-F238E27FC236}">
                  <a16:creationId xmlns:a16="http://schemas.microsoft.com/office/drawing/2014/main" id="{31D686E5-A634-4FAB-B518-AF5E3A15E9F5}"/>
                </a:ext>
              </a:extLst>
            </p:cNvPr>
            <p:cNvSpPr/>
            <p:nvPr/>
          </p:nvSpPr>
          <p:spPr>
            <a:xfrm>
              <a:off x="10018294" y="1323478"/>
              <a:ext cx="1956218" cy="633141"/>
            </a:xfrm>
            <a:prstGeom prst="roundRect">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guest</a:t>
              </a:r>
            </a:p>
          </p:txBody>
        </p:sp>
        <p:cxnSp>
          <p:nvCxnSpPr>
            <p:cNvPr id="64" name="Straight Connector 63">
              <a:extLst>
                <a:ext uri="{FF2B5EF4-FFF2-40B4-BE49-F238E27FC236}">
                  <a16:creationId xmlns:a16="http://schemas.microsoft.com/office/drawing/2014/main" id="{EDD03357-0762-4578-90C9-803BC342515D}"/>
                </a:ext>
              </a:extLst>
            </p:cNvPr>
            <p:cNvCxnSpPr>
              <a:cxnSpLocks/>
            </p:cNvCxnSpPr>
            <p:nvPr/>
          </p:nvCxnSpPr>
          <p:spPr>
            <a:xfrm flipH="1">
              <a:off x="8526234" y="1951582"/>
              <a:ext cx="4177" cy="42155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9B79FB5-7464-410E-8F6D-378BB83057C7}"/>
                </a:ext>
              </a:extLst>
            </p:cNvPr>
            <p:cNvCxnSpPr>
              <a:cxnSpLocks/>
            </p:cNvCxnSpPr>
            <p:nvPr/>
          </p:nvCxnSpPr>
          <p:spPr>
            <a:xfrm flipH="1">
              <a:off x="10998983" y="1925568"/>
              <a:ext cx="4177" cy="42155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3568DC5-EDF5-4714-BB7F-2D1E2CA9BC0C}"/>
                </a:ext>
              </a:extLst>
            </p:cNvPr>
            <p:cNvCxnSpPr>
              <a:cxnSpLocks/>
            </p:cNvCxnSpPr>
            <p:nvPr/>
          </p:nvCxnSpPr>
          <p:spPr>
            <a:xfrm>
              <a:off x="8737572" y="3397550"/>
              <a:ext cx="2179554" cy="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2F724A9-6ECB-4873-81A1-2DB4B42A9BCD}"/>
                </a:ext>
              </a:extLst>
            </p:cNvPr>
            <p:cNvSpPr txBox="1"/>
            <p:nvPr/>
          </p:nvSpPr>
          <p:spPr>
            <a:xfrm>
              <a:off x="9053830" y="3012979"/>
              <a:ext cx="1565590" cy="3323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400" dirty="0">
                  <a:solidFill>
                    <a:schemeClr val="accent5"/>
                  </a:solidFill>
                  <a:latin typeface="+mn-lt"/>
                  <a:ea typeface="+mn-ea"/>
                </a:rPr>
                <a:t>e</a:t>
              </a:r>
              <a:r>
                <a:rPr lang="en-US" sz="2400" kern="1200" dirty="0">
                  <a:solidFill>
                    <a:schemeClr val="accent5"/>
                  </a:solidFill>
                  <a:latin typeface="+mn-lt"/>
                  <a:ea typeface="+mn-ea"/>
                  <a:cs typeface="+mn-cs"/>
                </a:rPr>
                <a:t>cho addr</a:t>
              </a:r>
            </a:p>
          </p:txBody>
        </p:sp>
        <p:sp>
          <p:nvSpPr>
            <p:cNvPr id="68" name="TextBox 67">
              <a:extLst>
                <a:ext uri="{FF2B5EF4-FFF2-40B4-BE49-F238E27FC236}">
                  <a16:creationId xmlns:a16="http://schemas.microsoft.com/office/drawing/2014/main" id="{3796DF18-5228-46FC-8E03-AAF965805952}"/>
                </a:ext>
              </a:extLst>
            </p:cNvPr>
            <p:cNvSpPr txBox="1"/>
            <p:nvPr/>
          </p:nvSpPr>
          <p:spPr>
            <a:xfrm>
              <a:off x="8668026" y="3520949"/>
              <a:ext cx="2330906" cy="1151084"/>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US" sz="2400" dirty="0">
                  <a:solidFill>
                    <a:schemeClr val="accent5"/>
                  </a:solidFill>
                  <a:latin typeface="+mn-lt"/>
                  <a:ea typeface="+mn-ea"/>
                </a:rPr>
                <a:t>/sys/devices</a:t>
              </a:r>
            </a:p>
            <a:p>
              <a:pPr eaLnBrk="1" hangingPunct="1">
                <a:lnSpc>
                  <a:spcPct val="90000"/>
                </a:lnSpc>
                <a:spcBef>
                  <a:spcPts val="0"/>
                </a:spcBef>
                <a:spcAft>
                  <a:spcPts val="600"/>
                </a:spcAft>
              </a:pPr>
              <a:r>
                <a:rPr lang="en-US" sz="2400" dirty="0">
                  <a:solidFill>
                    <a:schemeClr val="accent5"/>
                  </a:solidFill>
                  <a:latin typeface="+mn-lt"/>
                  <a:ea typeface="+mn-ea"/>
                </a:rPr>
                <a:t>/system/memory/probe</a:t>
              </a:r>
              <a:endParaRPr lang="en-US" sz="2400" kern="1200" dirty="0">
                <a:solidFill>
                  <a:schemeClr val="accent5"/>
                </a:solidFill>
                <a:latin typeface="+mn-lt"/>
                <a:ea typeface="+mn-ea"/>
              </a:endParaRPr>
            </a:p>
          </p:txBody>
        </p:sp>
        <p:cxnSp>
          <p:nvCxnSpPr>
            <p:cNvPr id="69" name="Straight Arrow Connector 68">
              <a:extLst>
                <a:ext uri="{FF2B5EF4-FFF2-40B4-BE49-F238E27FC236}">
                  <a16:creationId xmlns:a16="http://schemas.microsoft.com/office/drawing/2014/main" id="{95BF63DA-1DBF-453A-9E80-1C8173044E6C}"/>
                </a:ext>
              </a:extLst>
            </p:cNvPr>
            <p:cNvCxnSpPr>
              <a:cxnSpLocks/>
            </p:cNvCxnSpPr>
            <p:nvPr/>
          </p:nvCxnSpPr>
          <p:spPr>
            <a:xfrm>
              <a:off x="8737572" y="5448965"/>
              <a:ext cx="2179554"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5F2533D-19A1-4CE3-A054-448526D6AB70}"/>
                </a:ext>
              </a:extLst>
            </p:cNvPr>
            <p:cNvSpPr txBox="1"/>
            <p:nvPr/>
          </p:nvSpPr>
          <p:spPr>
            <a:xfrm>
              <a:off x="8850855" y="5008928"/>
              <a:ext cx="1942716" cy="33239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400" dirty="0">
                  <a:solidFill>
                    <a:schemeClr val="accent1"/>
                  </a:solidFill>
                  <a:latin typeface="+mn-lt"/>
                  <a:ea typeface="+mn-ea"/>
                </a:rPr>
                <a:t>a</a:t>
              </a:r>
              <a:r>
                <a:rPr lang="en-US" sz="2400" kern="1200" dirty="0">
                  <a:solidFill>
                    <a:schemeClr val="accent1"/>
                  </a:solidFill>
                  <a:latin typeface="+mn-lt"/>
                  <a:ea typeface="+mn-ea"/>
                  <a:cs typeface="+mn-cs"/>
                </a:rPr>
                <a:t>cquire uevent</a:t>
              </a:r>
            </a:p>
          </p:txBody>
        </p:sp>
        <p:sp>
          <p:nvSpPr>
            <p:cNvPr id="71" name="TextBox 70">
              <a:extLst>
                <a:ext uri="{FF2B5EF4-FFF2-40B4-BE49-F238E27FC236}">
                  <a16:creationId xmlns:a16="http://schemas.microsoft.com/office/drawing/2014/main" id="{74F572B3-2759-4CC6-BD36-D607181F422D}"/>
                </a:ext>
              </a:extLst>
            </p:cNvPr>
            <p:cNvSpPr txBox="1"/>
            <p:nvPr/>
          </p:nvSpPr>
          <p:spPr>
            <a:xfrm>
              <a:off x="8737572" y="5556605"/>
              <a:ext cx="2330906" cy="350565"/>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400" kern="1200" dirty="0">
                  <a:solidFill>
                    <a:schemeClr val="accent1"/>
                  </a:solidFill>
                  <a:latin typeface="+mn-lt"/>
                  <a:ea typeface="+mn-ea"/>
                  <a:cs typeface="+mn-cs"/>
                </a:rPr>
                <a:t>online memory </a:t>
              </a:r>
            </a:p>
          </p:txBody>
        </p:sp>
      </p:grpSp>
      <p:sp>
        <p:nvSpPr>
          <p:cNvPr id="44" name="Text Placeholder 2">
            <a:extLst>
              <a:ext uri="{FF2B5EF4-FFF2-40B4-BE49-F238E27FC236}">
                <a16:creationId xmlns:a16="http://schemas.microsoft.com/office/drawing/2014/main" id="{866A3010-1AAE-489B-8836-432FECBAC14A}"/>
              </a:ext>
            </a:extLst>
          </p:cNvPr>
          <p:cNvSpPr>
            <a:spLocks noGrp="1"/>
          </p:cNvSpPr>
          <p:nvPr>
            <p:ph type="body" sz="quarter" idx="13"/>
          </p:nvPr>
        </p:nvSpPr>
        <p:spPr>
          <a:xfrm>
            <a:off x="479425" y="991130"/>
            <a:ext cx="11233150" cy="512829"/>
          </a:xfrm>
        </p:spPr>
        <p:txBody>
          <a:bodyPr/>
          <a:lstStyle/>
          <a:p>
            <a:r>
              <a:rPr lang="en-US" sz="3200" dirty="0"/>
              <a:t>Second Step:</a:t>
            </a:r>
          </a:p>
          <a:p>
            <a:endParaRPr lang="en-US" dirty="0"/>
          </a:p>
        </p:txBody>
      </p:sp>
    </p:spTree>
    <p:extLst>
      <p:ext uri="{BB962C8B-B14F-4D97-AF65-F5344CB8AC3E}">
        <p14:creationId xmlns:p14="http://schemas.microsoft.com/office/powerpoint/2010/main" val="212752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726FA6A-35CA-4752-882C-DDE7CE5506A0}"/>
              </a:ext>
            </a:extLst>
          </p:cNvPr>
          <p:cNvSpPr>
            <a:spLocks noGrp="1"/>
          </p:cNvSpPr>
          <p:nvPr>
            <p:ph sz="quarter" idx="21"/>
          </p:nvPr>
        </p:nvSpPr>
        <p:spPr>
          <a:xfrm>
            <a:off x="3532602" y="1463323"/>
            <a:ext cx="7896302" cy="4715055"/>
          </a:xfrm>
        </p:spPr>
        <p:txBody>
          <a:bodyPr/>
          <a:lstStyle/>
          <a:p>
            <a:pPr marL="0" indent="0">
              <a:buNone/>
            </a:pPr>
            <a:r>
              <a:rPr lang="en-US" sz="1600" dirty="0">
                <a:latin typeface="Consolas" panose="020B0609020204030204" pitchFamily="49" charset="0"/>
                <a:cs typeface="Arial" panose="020B0604020202020204" pitchFamily="34" charset="0"/>
              </a:rPr>
              <a:t>$ docker run -it --runtime kata-runtime -m 3G ubuntu</a:t>
            </a:r>
          </a:p>
          <a:p>
            <a:pPr marL="0" indent="0">
              <a:buNone/>
            </a:pPr>
            <a:r>
              <a:rPr lang="en-US" sz="1600" dirty="0">
                <a:latin typeface="Consolas" panose="020B0609020204030204" pitchFamily="49" charset="0"/>
                <a:cs typeface="Arial" panose="020B0604020202020204" pitchFamily="34" charset="0"/>
              </a:rPr>
              <a:t>WARNING: Your kernel does not support swap limit capabilities or the </a:t>
            </a:r>
            <a:r>
              <a:rPr lang="en-US" sz="1600" dirty="0" err="1">
                <a:latin typeface="Consolas" panose="020B0609020204030204" pitchFamily="49" charset="0"/>
                <a:cs typeface="Arial" panose="020B0604020202020204" pitchFamily="34" charset="0"/>
              </a:rPr>
              <a:t>cgroup</a:t>
            </a:r>
            <a:r>
              <a:rPr lang="en-US" sz="1600" dirty="0">
                <a:latin typeface="Consolas" panose="020B0609020204030204" pitchFamily="49" charset="0"/>
                <a:cs typeface="Arial" panose="020B0604020202020204" pitchFamily="34" charset="0"/>
              </a:rPr>
              <a:t> is not mounted. Memory limited without swap.</a:t>
            </a:r>
          </a:p>
          <a:p>
            <a:pPr marL="0" indent="0">
              <a:buNone/>
            </a:pPr>
            <a:r>
              <a:rPr lang="en-US" sz="1600" dirty="0">
                <a:latin typeface="Consolas" panose="020B0609020204030204" pitchFamily="49" charset="0"/>
                <a:cs typeface="Arial" panose="020B0604020202020204" pitchFamily="34" charset="0"/>
              </a:rPr>
              <a:t>root@40bc669706b2:/# ls /sys/devices/system/memory/</a:t>
            </a:r>
          </a:p>
          <a:p>
            <a:pPr marL="0" indent="0">
              <a:buNone/>
            </a:pPr>
            <a:r>
              <a:rPr lang="en-US" sz="1600" dirty="0" err="1">
                <a:latin typeface="Consolas" panose="020B0609020204030204" pitchFamily="49" charset="0"/>
                <a:cs typeface="Arial" panose="020B0604020202020204" pitchFamily="34" charset="0"/>
              </a:rPr>
              <a:t>auto_online_blocks</a:t>
            </a:r>
            <a:r>
              <a:rPr lang="en-US" sz="1600" dirty="0">
                <a:latin typeface="Consolas" panose="020B0609020204030204" pitchFamily="49" charset="0"/>
                <a:cs typeface="Arial" panose="020B0604020202020204" pitchFamily="34" charset="0"/>
              </a:rPr>
              <a:t>  memory1  memory3  memory5  probe</a:t>
            </a:r>
          </a:p>
          <a:p>
            <a:pPr marL="0" indent="0">
              <a:buNone/>
            </a:pPr>
            <a:r>
              <a:rPr lang="en-US" sz="1600" dirty="0" err="1">
                <a:latin typeface="Consolas" panose="020B0609020204030204" pitchFamily="49" charset="0"/>
                <a:cs typeface="Arial" panose="020B0604020202020204" pitchFamily="34" charset="0"/>
              </a:rPr>
              <a:t>block_size_bytes</a:t>
            </a:r>
            <a:r>
              <a:rPr lang="en-US" sz="1600" dirty="0">
                <a:latin typeface="Consolas" panose="020B0609020204030204" pitchFamily="49" charset="0"/>
                <a:cs typeface="Arial" panose="020B0604020202020204" pitchFamily="34" charset="0"/>
              </a:rPr>
              <a:t>    memory2  memory4  power    </a:t>
            </a:r>
            <a:r>
              <a:rPr lang="en-US" sz="1600" dirty="0" err="1">
                <a:latin typeface="Consolas" panose="020B0609020204030204" pitchFamily="49" charset="0"/>
                <a:cs typeface="Arial" panose="020B0604020202020204" pitchFamily="34" charset="0"/>
              </a:rPr>
              <a:t>uevent</a:t>
            </a:r>
            <a:endParaRPr lang="en-US" sz="1600" dirty="0">
              <a:latin typeface="Consolas" panose="020B0609020204030204" pitchFamily="49" charset="0"/>
              <a:cs typeface="Arial" panose="020B0604020202020204" pitchFamily="34" charset="0"/>
            </a:endParaRPr>
          </a:p>
          <a:p>
            <a:pPr marL="0" indent="0">
              <a:buNone/>
            </a:pPr>
            <a:r>
              <a:rPr lang="en-US" sz="1600" dirty="0">
                <a:latin typeface="Consolas" panose="020B0609020204030204" pitchFamily="49" charset="0"/>
                <a:cs typeface="Arial" panose="020B0604020202020204" pitchFamily="34" charset="0"/>
              </a:rPr>
              <a:t>root@40bc669706b2:/# cat /sys/devices/system/memory/</a:t>
            </a:r>
            <a:r>
              <a:rPr lang="en-US" sz="1600" dirty="0" err="1">
                <a:latin typeface="Consolas" panose="020B0609020204030204" pitchFamily="49" charset="0"/>
                <a:cs typeface="Arial" panose="020B0604020202020204" pitchFamily="34" charset="0"/>
              </a:rPr>
              <a:t>block_size_bytes</a:t>
            </a:r>
            <a:endParaRPr lang="en-US" sz="1600" dirty="0">
              <a:latin typeface="Consolas" panose="020B0609020204030204" pitchFamily="49" charset="0"/>
              <a:cs typeface="Arial" panose="020B0604020202020204" pitchFamily="34" charset="0"/>
            </a:endParaRPr>
          </a:p>
          <a:p>
            <a:pPr marL="0" indent="0">
              <a:buNone/>
            </a:pPr>
            <a:r>
              <a:rPr lang="en-US" sz="1600" dirty="0">
                <a:latin typeface="Consolas" panose="020B0609020204030204" pitchFamily="49" charset="0"/>
                <a:cs typeface="Arial" panose="020B0604020202020204" pitchFamily="34" charset="0"/>
              </a:rPr>
              <a:t>40000000</a:t>
            </a:r>
          </a:p>
          <a:p>
            <a:pPr marL="0" indent="0">
              <a:buNone/>
            </a:pPr>
            <a:r>
              <a:rPr lang="en-US" sz="1600" dirty="0">
                <a:latin typeface="Consolas" panose="020B0609020204030204" pitchFamily="49" charset="0"/>
                <a:cs typeface="Arial" panose="020B0604020202020204" pitchFamily="34" charset="0"/>
              </a:rPr>
              <a:t>root@40bc669706b2:/# </a:t>
            </a:r>
            <a:r>
              <a:rPr lang="en-US" sz="1600" dirty="0" err="1">
                <a:latin typeface="Consolas" panose="020B0609020204030204" pitchFamily="49" charset="0"/>
                <a:cs typeface="Arial" panose="020B0604020202020204" pitchFamily="34" charset="0"/>
              </a:rPr>
              <a:t>lsmem</a:t>
            </a:r>
            <a:endParaRPr lang="en-US" sz="1600" dirty="0">
              <a:latin typeface="Consolas" panose="020B0609020204030204" pitchFamily="49" charset="0"/>
              <a:cs typeface="Arial" panose="020B0604020202020204" pitchFamily="34" charset="0"/>
            </a:endParaRPr>
          </a:p>
          <a:p>
            <a:pPr marL="0" indent="0">
              <a:buNone/>
            </a:pPr>
            <a:r>
              <a:rPr lang="en-US" sz="1600" dirty="0">
                <a:latin typeface="Consolas" panose="020B0609020204030204" pitchFamily="49" charset="0"/>
                <a:cs typeface="Arial" panose="020B0604020202020204" pitchFamily="34" charset="0"/>
              </a:rPr>
              <a:t>RANGE                                 SIZE  STATE REMOVABLE BLOCK</a:t>
            </a:r>
          </a:p>
          <a:p>
            <a:pPr marL="0" indent="0">
              <a:buNone/>
            </a:pPr>
            <a:r>
              <a:rPr lang="en-US" sz="1600" dirty="0">
                <a:latin typeface="Consolas" panose="020B0609020204030204" pitchFamily="49" charset="0"/>
                <a:cs typeface="Arial" panose="020B0604020202020204" pitchFamily="34" charset="0"/>
              </a:rPr>
              <a:t>0x0000000040000000-0x000000017fffffff   5G online        no   1-5</a:t>
            </a:r>
          </a:p>
          <a:p>
            <a:pPr marL="0" indent="0">
              <a:buNone/>
            </a:pPr>
            <a:endParaRPr lang="en-US" sz="1600" dirty="0">
              <a:latin typeface="Consolas" panose="020B0609020204030204" pitchFamily="49" charset="0"/>
              <a:cs typeface="Arial" panose="020B0604020202020204" pitchFamily="34" charset="0"/>
            </a:endParaRPr>
          </a:p>
          <a:p>
            <a:pPr marL="0" indent="0">
              <a:buNone/>
            </a:pPr>
            <a:r>
              <a:rPr lang="en-US" sz="1600" dirty="0">
                <a:latin typeface="Consolas" panose="020B0609020204030204" pitchFamily="49" charset="0"/>
                <a:cs typeface="Arial" panose="020B0604020202020204" pitchFamily="34" charset="0"/>
              </a:rPr>
              <a:t>Memory block size:         1G</a:t>
            </a:r>
          </a:p>
          <a:p>
            <a:pPr marL="0" indent="0">
              <a:buNone/>
            </a:pPr>
            <a:r>
              <a:rPr lang="en-US" sz="1600" dirty="0">
                <a:latin typeface="Consolas" panose="020B0609020204030204" pitchFamily="49" charset="0"/>
                <a:cs typeface="Arial" panose="020B0604020202020204" pitchFamily="34" charset="0"/>
              </a:rPr>
              <a:t>Total online memory:       5G</a:t>
            </a:r>
          </a:p>
          <a:p>
            <a:pPr marL="0" indent="0">
              <a:buNone/>
            </a:pPr>
            <a:r>
              <a:rPr lang="en-US" sz="1600" dirty="0">
                <a:latin typeface="Consolas" panose="020B0609020204030204" pitchFamily="49" charset="0"/>
                <a:cs typeface="Arial" panose="020B0604020202020204" pitchFamily="34" charset="0"/>
              </a:rPr>
              <a:t>Total offline memory:      0B</a:t>
            </a:r>
          </a:p>
          <a:p>
            <a:endParaRPr lang="en-US" dirty="0"/>
          </a:p>
        </p:txBody>
      </p:sp>
      <p:sp>
        <p:nvSpPr>
          <p:cNvPr id="2" name="Title 1">
            <a:extLst>
              <a:ext uri="{FF2B5EF4-FFF2-40B4-BE49-F238E27FC236}">
                <a16:creationId xmlns:a16="http://schemas.microsoft.com/office/drawing/2014/main" id="{B7D717AD-C26B-F146-9166-0CC0CBD16B08}"/>
              </a:ext>
            </a:extLst>
          </p:cNvPr>
          <p:cNvSpPr>
            <a:spLocks noGrp="1"/>
          </p:cNvSpPr>
          <p:nvPr>
            <p:ph type="title"/>
          </p:nvPr>
        </p:nvSpPr>
        <p:spPr/>
        <p:txBody>
          <a:bodyPr/>
          <a:lstStyle/>
          <a:p>
            <a:r>
              <a:rPr lang="en-US" dirty="0"/>
              <a:t>Memory Hot-add on AArch64</a:t>
            </a:r>
          </a:p>
        </p:txBody>
      </p:sp>
      <p:sp>
        <p:nvSpPr>
          <p:cNvPr id="3" name="Text Placeholder 2">
            <a:extLst>
              <a:ext uri="{FF2B5EF4-FFF2-40B4-BE49-F238E27FC236}">
                <a16:creationId xmlns:a16="http://schemas.microsoft.com/office/drawing/2014/main" id="{7158E942-96D7-FE40-AC75-1A5E5BC4EAB6}"/>
              </a:ext>
            </a:extLst>
          </p:cNvPr>
          <p:cNvSpPr>
            <a:spLocks noGrp="1"/>
          </p:cNvSpPr>
          <p:nvPr>
            <p:ph type="body" sz="quarter" idx="13"/>
          </p:nvPr>
        </p:nvSpPr>
        <p:spPr>
          <a:xfrm>
            <a:off x="479425" y="991130"/>
            <a:ext cx="11233150" cy="512829"/>
          </a:xfrm>
        </p:spPr>
        <p:txBody>
          <a:bodyPr/>
          <a:lstStyle/>
          <a:p>
            <a:r>
              <a:rPr lang="en-US" sz="3200" dirty="0"/>
              <a:t>Current Status</a:t>
            </a:r>
          </a:p>
          <a:p>
            <a:endParaRPr lang="en-US" dirty="0"/>
          </a:p>
        </p:txBody>
      </p:sp>
      <p:sp>
        <p:nvSpPr>
          <p:cNvPr id="7" name="Content Placeholder 6">
            <a:extLst>
              <a:ext uri="{FF2B5EF4-FFF2-40B4-BE49-F238E27FC236}">
                <a16:creationId xmlns:a16="http://schemas.microsoft.com/office/drawing/2014/main" id="{184A9EE2-6325-4311-814D-57C8A05C05D9}"/>
              </a:ext>
            </a:extLst>
          </p:cNvPr>
          <p:cNvSpPr>
            <a:spLocks noGrp="1"/>
          </p:cNvSpPr>
          <p:nvPr>
            <p:ph idx="1"/>
          </p:nvPr>
        </p:nvSpPr>
        <p:spPr>
          <a:xfrm>
            <a:off x="479425" y="1631112"/>
            <a:ext cx="2619375" cy="4363288"/>
          </a:xfrm>
        </p:spPr>
        <p:txBody>
          <a:bodyPr/>
          <a:lstStyle/>
          <a:p>
            <a:pPr>
              <a:lnSpc>
                <a:spcPct val="150000"/>
              </a:lnSpc>
            </a:pPr>
            <a:r>
              <a:rPr lang="en-US" dirty="0"/>
              <a:t>guest kernel</a:t>
            </a:r>
          </a:p>
          <a:p>
            <a:pPr lvl="1">
              <a:lnSpc>
                <a:spcPct val="150000"/>
              </a:lnSpc>
            </a:pPr>
            <a:r>
              <a:rPr lang="en-US" altLang="zh-CN" dirty="0"/>
              <a:t>v5.0 +</a:t>
            </a:r>
            <a:r>
              <a:rPr lang="en-US" dirty="0"/>
              <a:t> </a:t>
            </a:r>
          </a:p>
          <a:p>
            <a:pPr lvl="1">
              <a:lnSpc>
                <a:spcPct val="150000"/>
              </a:lnSpc>
            </a:pPr>
            <a:r>
              <a:rPr lang="en-US" dirty="0"/>
              <a:t>Probe interface (packaging repo)</a:t>
            </a:r>
          </a:p>
          <a:p>
            <a:pPr>
              <a:lnSpc>
                <a:spcPct val="150000"/>
              </a:lnSpc>
            </a:pPr>
            <a:r>
              <a:rPr lang="en-US" dirty="0"/>
              <a:t>kata-runtime</a:t>
            </a:r>
          </a:p>
          <a:p>
            <a:pPr>
              <a:lnSpc>
                <a:spcPct val="150000"/>
              </a:lnSpc>
            </a:pPr>
            <a:r>
              <a:rPr lang="en-US" dirty="0"/>
              <a:t>kata-agent </a:t>
            </a:r>
          </a:p>
          <a:p>
            <a:pPr>
              <a:lnSpc>
                <a:spcPct val="150000"/>
              </a:lnSpc>
            </a:pPr>
            <a:r>
              <a:rPr lang="en-US" dirty="0" err="1"/>
              <a:t>qemu</a:t>
            </a:r>
            <a:endParaRPr lang="en-US" dirty="0"/>
          </a:p>
          <a:p>
            <a:pPr lvl="1">
              <a:lnSpc>
                <a:spcPct val="150000"/>
              </a:lnSpc>
            </a:pPr>
            <a:r>
              <a:rPr lang="en-US" dirty="0"/>
              <a:t>upstream review</a:t>
            </a:r>
          </a:p>
          <a:p>
            <a:pPr>
              <a:lnSpc>
                <a:spcPct val="150000"/>
              </a:lnSpc>
            </a:pPr>
            <a:endParaRPr lang="en-US" dirty="0"/>
          </a:p>
        </p:txBody>
      </p:sp>
      <p:pic>
        <p:nvPicPr>
          <p:cNvPr id="9" name="Picture 8">
            <a:extLst>
              <a:ext uri="{FF2B5EF4-FFF2-40B4-BE49-F238E27FC236}">
                <a16:creationId xmlns:a16="http://schemas.microsoft.com/office/drawing/2014/main" id="{13D933FC-9BED-440F-A0F4-019344D8A1B2}"/>
              </a:ext>
            </a:extLst>
          </p:cNvPr>
          <p:cNvPicPr>
            <a:picLocks noChangeAspect="1"/>
          </p:cNvPicPr>
          <p:nvPr/>
        </p:nvPicPr>
        <p:blipFill>
          <a:blip r:embed="rId3"/>
          <a:stretch>
            <a:fillRect/>
          </a:stretch>
        </p:blipFill>
        <p:spPr>
          <a:xfrm>
            <a:off x="2488307" y="1719263"/>
            <a:ext cx="512829" cy="512829"/>
          </a:xfrm>
          <a:prstGeom prst="rect">
            <a:avLst/>
          </a:prstGeom>
        </p:spPr>
      </p:pic>
      <p:pic>
        <p:nvPicPr>
          <p:cNvPr id="10" name="Picture 9">
            <a:extLst>
              <a:ext uri="{FF2B5EF4-FFF2-40B4-BE49-F238E27FC236}">
                <a16:creationId xmlns:a16="http://schemas.microsoft.com/office/drawing/2014/main" id="{A347A5DE-8E0D-4E2E-9078-5FB471F0A511}"/>
              </a:ext>
            </a:extLst>
          </p:cNvPr>
          <p:cNvPicPr>
            <a:picLocks noChangeAspect="1"/>
          </p:cNvPicPr>
          <p:nvPr/>
        </p:nvPicPr>
        <p:blipFill>
          <a:blip r:embed="rId3"/>
          <a:stretch>
            <a:fillRect/>
          </a:stretch>
        </p:blipFill>
        <p:spPr>
          <a:xfrm>
            <a:off x="2488306" y="3674269"/>
            <a:ext cx="512829" cy="512829"/>
          </a:xfrm>
          <a:prstGeom prst="rect">
            <a:avLst/>
          </a:prstGeom>
        </p:spPr>
      </p:pic>
      <p:pic>
        <p:nvPicPr>
          <p:cNvPr id="11" name="Picture 10">
            <a:extLst>
              <a:ext uri="{FF2B5EF4-FFF2-40B4-BE49-F238E27FC236}">
                <a16:creationId xmlns:a16="http://schemas.microsoft.com/office/drawing/2014/main" id="{B75049B1-A176-4952-AF3D-EDA7731FF529}"/>
              </a:ext>
            </a:extLst>
          </p:cNvPr>
          <p:cNvPicPr>
            <a:picLocks noChangeAspect="1"/>
          </p:cNvPicPr>
          <p:nvPr/>
        </p:nvPicPr>
        <p:blipFill>
          <a:blip r:embed="rId3"/>
          <a:stretch>
            <a:fillRect/>
          </a:stretch>
        </p:blipFill>
        <p:spPr>
          <a:xfrm>
            <a:off x="2488305" y="4314251"/>
            <a:ext cx="512829" cy="512829"/>
          </a:xfrm>
          <a:prstGeom prst="rect">
            <a:avLst/>
          </a:prstGeom>
        </p:spPr>
      </p:pic>
      <p:sp>
        <p:nvSpPr>
          <p:cNvPr id="35" name="Rectangle 34">
            <a:extLst>
              <a:ext uri="{FF2B5EF4-FFF2-40B4-BE49-F238E27FC236}">
                <a16:creationId xmlns:a16="http://schemas.microsoft.com/office/drawing/2014/main" id="{23BD40A0-90EE-4B66-A96E-44E2FAEAE657}"/>
              </a:ext>
            </a:extLst>
          </p:cNvPr>
          <p:cNvSpPr/>
          <p:nvPr/>
        </p:nvSpPr>
        <p:spPr>
          <a:xfrm>
            <a:off x="6699250" y="2696036"/>
            <a:ext cx="889000" cy="23766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31F348E-048E-4FA2-952B-850FD7006E52}"/>
              </a:ext>
            </a:extLst>
          </p:cNvPr>
          <p:cNvSpPr/>
          <p:nvPr/>
        </p:nvSpPr>
        <p:spPr>
          <a:xfrm>
            <a:off x="6699250" y="3023573"/>
            <a:ext cx="889000" cy="23766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34DEAE-E9FF-4B9E-AD59-04D589589A31}"/>
              </a:ext>
            </a:extLst>
          </p:cNvPr>
          <p:cNvSpPr/>
          <p:nvPr/>
        </p:nvSpPr>
        <p:spPr>
          <a:xfrm>
            <a:off x="7700278" y="2696035"/>
            <a:ext cx="889000" cy="23766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37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0A79-669A-403D-9D9D-A83B72F802B9}"/>
              </a:ext>
            </a:extLst>
          </p:cNvPr>
          <p:cNvSpPr>
            <a:spLocks noGrp="1"/>
          </p:cNvSpPr>
          <p:nvPr>
            <p:ph type="title"/>
          </p:nvPr>
        </p:nvSpPr>
        <p:spPr/>
        <p:txBody>
          <a:bodyPr/>
          <a:lstStyle/>
          <a:p>
            <a:r>
              <a:rPr lang="en-US" altLang="zh-CN" dirty="0"/>
              <a:t>Agenda</a:t>
            </a:r>
            <a:endParaRPr lang="en-US" dirty="0"/>
          </a:p>
        </p:txBody>
      </p:sp>
      <p:sp>
        <p:nvSpPr>
          <p:cNvPr id="3" name="Content Placeholder 2">
            <a:extLst>
              <a:ext uri="{FF2B5EF4-FFF2-40B4-BE49-F238E27FC236}">
                <a16:creationId xmlns:a16="http://schemas.microsoft.com/office/drawing/2014/main" id="{01D120A6-67E6-4163-9368-31AF7890C8E2}"/>
              </a:ext>
            </a:extLst>
          </p:cNvPr>
          <p:cNvSpPr>
            <a:spLocks noGrp="1"/>
          </p:cNvSpPr>
          <p:nvPr>
            <p:ph idx="1"/>
          </p:nvPr>
        </p:nvSpPr>
        <p:spPr/>
        <p:txBody>
          <a:bodyPr vert="horz" lIns="0" tIns="0" rIns="0" bIns="0" rtlCol="0" anchor="t">
            <a:noAutofit/>
          </a:bodyPr>
          <a:lstStyle/>
          <a:p>
            <a:r>
              <a:rPr lang="en-US" altLang="zh-CN" dirty="0"/>
              <a:t>CPU </a:t>
            </a:r>
            <a:r>
              <a:rPr lang="en-US" altLang="zh-CN" dirty="0" err="1"/>
              <a:t>hotplug</a:t>
            </a:r>
            <a:r>
              <a:rPr lang="en-US" altLang="zh-CN" dirty="0"/>
              <a:t> in arm64 </a:t>
            </a:r>
            <a:r>
              <a:rPr lang="en-US" altLang="zh-CN" dirty="0" err="1"/>
              <a:t>qemu</a:t>
            </a:r>
            <a:endParaRPr lang="en-US" altLang="zh-CN" dirty="0"/>
          </a:p>
          <a:p>
            <a:r>
              <a:rPr lang="en-US" altLang="zh-CN" dirty="0">
                <a:ea typeface="ＭＳ Ｐゴシック"/>
              </a:rPr>
              <a:t>VM templating</a:t>
            </a:r>
          </a:p>
          <a:p>
            <a:r>
              <a:rPr lang="en-US" altLang="zh-CN" dirty="0">
                <a:ea typeface="ＭＳ Ｐゴシック"/>
              </a:rPr>
              <a:t>SR-IOV virtual functions </a:t>
            </a:r>
            <a:r>
              <a:rPr lang="en-US" altLang="zh-CN" dirty="0" err="1">
                <a:ea typeface="ＭＳ Ｐゴシック"/>
              </a:rPr>
              <a:t>hotplug</a:t>
            </a:r>
            <a:endParaRPr lang="en-US" altLang="zh-CN" dirty="0" err="1"/>
          </a:p>
          <a:p>
            <a:r>
              <a:rPr lang="en-US" altLang="zh-CN" dirty="0">
                <a:ea typeface="ＭＳ Ｐゴシック"/>
              </a:rPr>
              <a:t>TODO</a:t>
            </a:r>
            <a:endParaRPr lang="en-US" dirty="0"/>
          </a:p>
        </p:txBody>
      </p:sp>
    </p:spTree>
    <p:extLst>
      <p:ext uri="{BB962C8B-B14F-4D97-AF65-F5344CB8AC3E}">
        <p14:creationId xmlns:p14="http://schemas.microsoft.com/office/powerpoint/2010/main" val="256847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F755502-A8A8-46F8-A46B-38248ECFC5A4}"/>
              </a:ext>
            </a:extLst>
          </p:cNvPr>
          <p:cNvSpPr/>
          <p:nvPr/>
        </p:nvSpPr>
        <p:spPr>
          <a:xfrm>
            <a:off x="4527053" y="4978876"/>
            <a:ext cx="1162879" cy="6547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Kata runtime</a:t>
            </a:r>
          </a:p>
        </p:txBody>
      </p:sp>
      <p:sp>
        <p:nvSpPr>
          <p:cNvPr id="6" name="Rectangle: Rounded Corners 5">
            <a:extLst>
              <a:ext uri="{FF2B5EF4-FFF2-40B4-BE49-F238E27FC236}">
                <a16:creationId xmlns:a16="http://schemas.microsoft.com/office/drawing/2014/main" id="{95BB8639-9D42-4758-9890-DB3DC800C511}"/>
              </a:ext>
            </a:extLst>
          </p:cNvPr>
          <p:cNvSpPr/>
          <p:nvPr/>
        </p:nvSpPr>
        <p:spPr>
          <a:xfrm>
            <a:off x="1759226" y="1232453"/>
            <a:ext cx="2892287" cy="3617844"/>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r>
              <a:rPr lang="en-US" dirty="0">
                <a:solidFill>
                  <a:schemeClr val="tx1">
                    <a:lumMod val="85000"/>
                    <a:lumOff val="15000"/>
                  </a:schemeClr>
                </a:solidFill>
              </a:rPr>
              <a:t>VM</a:t>
            </a:r>
          </a:p>
        </p:txBody>
      </p:sp>
      <p:sp>
        <p:nvSpPr>
          <p:cNvPr id="8" name="Rectangle: Rounded Corners 7">
            <a:extLst>
              <a:ext uri="{FF2B5EF4-FFF2-40B4-BE49-F238E27FC236}">
                <a16:creationId xmlns:a16="http://schemas.microsoft.com/office/drawing/2014/main" id="{74573C1D-DE03-489F-9DE5-44DF3FEEF72F}"/>
              </a:ext>
            </a:extLst>
          </p:cNvPr>
          <p:cNvSpPr/>
          <p:nvPr/>
        </p:nvSpPr>
        <p:spPr>
          <a:xfrm>
            <a:off x="2276060" y="3200401"/>
            <a:ext cx="1567069" cy="487018"/>
          </a:xfrm>
          <a:prstGeom prst="roundRect">
            <a:avLst/>
          </a:prstGeom>
          <a:pattFill prst="ltUp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1 VCPU</a:t>
            </a:r>
          </a:p>
        </p:txBody>
      </p:sp>
      <p:sp>
        <p:nvSpPr>
          <p:cNvPr id="9" name="Rectangle: Rounded Corners 8">
            <a:extLst>
              <a:ext uri="{FF2B5EF4-FFF2-40B4-BE49-F238E27FC236}">
                <a16:creationId xmlns:a16="http://schemas.microsoft.com/office/drawing/2014/main" id="{F5561CAD-3C9E-48D9-A48C-0CDC81F419F7}"/>
              </a:ext>
            </a:extLst>
          </p:cNvPr>
          <p:cNvSpPr/>
          <p:nvPr/>
        </p:nvSpPr>
        <p:spPr>
          <a:xfrm>
            <a:off x="2239618" y="2554357"/>
            <a:ext cx="1567069" cy="487018"/>
          </a:xfrm>
          <a:prstGeom prst="roundRect">
            <a:avLst/>
          </a:prstGeom>
          <a:pattFill prst="ltUp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128M memory</a:t>
            </a:r>
          </a:p>
        </p:txBody>
      </p:sp>
      <p:sp>
        <p:nvSpPr>
          <p:cNvPr id="11" name="Rectangle: Rounded Corners 10">
            <a:extLst>
              <a:ext uri="{FF2B5EF4-FFF2-40B4-BE49-F238E27FC236}">
                <a16:creationId xmlns:a16="http://schemas.microsoft.com/office/drawing/2014/main" id="{1908CE92-70A6-495A-A8BA-EA3A8B471792}"/>
              </a:ext>
            </a:extLst>
          </p:cNvPr>
          <p:cNvSpPr/>
          <p:nvPr/>
        </p:nvSpPr>
        <p:spPr>
          <a:xfrm>
            <a:off x="6163870" y="1266572"/>
            <a:ext cx="3062884" cy="3549606"/>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r>
              <a:rPr lang="en-US" dirty="0">
                <a:solidFill>
                  <a:schemeClr val="tx1">
                    <a:lumMod val="85000"/>
                    <a:lumOff val="15000"/>
                  </a:schemeClr>
                </a:solidFill>
              </a:rPr>
              <a:t>VM</a:t>
            </a:r>
          </a:p>
        </p:txBody>
      </p:sp>
      <p:sp>
        <p:nvSpPr>
          <p:cNvPr id="12" name="Rectangle: Rounded Corners 11">
            <a:extLst>
              <a:ext uri="{FF2B5EF4-FFF2-40B4-BE49-F238E27FC236}">
                <a16:creationId xmlns:a16="http://schemas.microsoft.com/office/drawing/2014/main" id="{BEC9BD65-3263-4155-905F-A47B9D407E41}"/>
              </a:ext>
            </a:extLst>
          </p:cNvPr>
          <p:cNvSpPr/>
          <p:nvPr/>
        </p:nvSpPr>
        <p:spPr>
          <a:xfrm>
            <a:off x="6908166" y="3257267"/>
            <a:ext cx="1567069" cy="48701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n VCPUs</a:t>
            </a:r>
          </a:p>
        </p:txBody>
      </p:sp>
      <p:sp>
        <p:nvSpPr>
          <p:cNvPr id="13" name="Rectangle: Rounded Corners 12">
            <a:extLst>
              <a:ext uri="{FF2B5EF4-FFF2-40B4-BE49-F238E27FC236}">
                <a16:creationId xmlns:a16="http://schemas.microsoft.com/office/drawing/2014/main" id="{2A71F717-E04C-4C90-A1C3-C5169E8F8D83}"/>
              </a:ext>
            </a:extLst>
          </p:cNvPr>
          <p:cNvSpPr/>
          <p:nvPr/>
        </p:nvSpPr>
        <p:spPr>
          <a:xfrm>
            <a:off x="6905844" y="2542984"/>
            <a:ext cx="1567069" cy="48701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2048 M memory</a:t>
            </a:r>
          </a:p>
        </p:txBody>
      </p:sp>
      <p:cxnSp>
        <p:nvCxnSpPr>
          <p:cNvPr id="19" name="Straight Arrow Connector 18">
            <a:extLst>
              <a:ext uri="{FF2B5EF4-FFF2-40B4-BE49-F238E27FC236}">
                <a16:creationId xmlns:a16="http://schemas.microsoft.com/office/drawing/2014/main" id="{DBD771FE-3963-4892-ADF9-A1B8E1A42620}"/>
              </a:ext>
            </a:extLst>
          </p:cNvPr>
          <p:cNvCxnSpPr>
            <a:cxnSpLocks/>
          </p:cNvCxnSpPr>
          <p:nvPr/>
        </p:nvCxnSpPr>
        <p:spPr>
          <a:xfrm flipV="1">
            <a:off x="5041382" y="2074461"/>
            <a:ext cx="1890659" cy="289100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39FD0C9-177A-4020-9111-BB0B9A898D59}"/>
              </a:ext>
            </a:extLst>
          </p:cNvPr>
          <p:cNvSpPr/>
          <p:nvPr/>
        </p:nvSpPr>
        <p:spPr>
          <a:xfrm>
            <a:off x="4807945" y="3445019"/>
            <a:ext cx="2068724" cy="723275"/>
          </a:xfrm>
          <a:prstGeom prst="rect">
            <a:avLst/>
          </a:prstGeom>
        </p:spPr>
        <p:txBody>
          <a:bodyPr wrap="square" anchor="t">
            <a:spAutoFit/>
          </a:bodyPr>
          <a:lstStyle/>
          <a:p>
            <a:pPr>
              <a:spcBef>
                <a:spcPts val="600"/>
              </a:spcBef>
              <a:defRPr/>
            </a:pPr>
            <a:r>
              <a:rPr lang="en-US" altLang="zh-CN">
                <a:latin typeface="Calibri"/>
                <a:ea typeface="ＭＳ Ｐゴシック"/>
                <a:cs typeface="Calibri"/>
              </a:rPr>
              <a:t>Mem/CPU hotplug</a:t>
            </a:r>
          </a:p>
          <a:p>
            <a:pPr>
              <a:spcBef>
                <a:spcPts val="600"/>
              </a:spcBef>
              <a:defRPr/>
            </a:pPr>
            <a:r>
              <a:rPr lang="en-US" altLang="zh-CN">
                <a:latin typeface="Calibri"/>
                <a:ea typeface="ＭＳ Ｐゴシック"/>
                <a:cs typeface="Calibri"/>
              </a:rPr>
              <a:t>via gRPC</a:t>
            </a:r>
            <a:endParaRPr lang="en-US" altLang="zh-CN" dirty="0">
              <a:latin typeface="Calibri"/>
              <a:ea typeface="ＭＳ Ｐゴシック"/>
              <a:cs typeface="Calibri"/>
            </a:endParaRPr>
          </a:p>
        </p:txBody>
      </p:sp>
      <p:sp>
        <p:nvSpPr>
          <p:cNvPr id="4" name="Arrow: Right 3">
            <a:extLst>
              <a:ext uri="{FF2B5EF4-FFF2-40B4-BE49-F238E27FC236}">
                <a16:creationId xmlns:a16="http://schemas.microsoft.com/office/drawing/2014/main" id="{B00C6295-9113-4A41-88F9-DD24AA004CD4}"/>
              </a:ext>
            </a:extLst>
          </p:cNvPr>
          <p:cNvSpPr/>
          <p:nvPr/>
        </p:nvSpPr>
        <p:spPr>
          <a:xfrm>
            <a:off x="4400810" y="763335"/>
            <a:ext cx="2143537" cy="460984"/>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Update Resource</a:t>
            </a:r>
          </a:p>
        </p:txBody>
      </p:sp>
      <p:sp>
        <p:nvSpPr>
          <p:cNvPr id="14" name="Rectangle: Rounded Corners 2">
            <a:extLst>
              <a:ext uri="{FF2B5EF4-FFF2-40B4-BE49-F238E27FC236}">
                <a16:creationId xmlns:a16="http://schemas.microsoft.com/office/drawing/2014/main" id="{03D663F9-7A90-4CC2-8BBA-4CF85F4638A7}"/>
              </a:ext>
            </a:extLst>
          </p:cNvPr>
          <p:cNvSpPr/>
          <p:nvPr/>
        </p:nvSpPr>
        <p:spPr>
          <a:xfrm>
            <a:off x="7029142" y="1601054"/>
            <a:ext cx="1322102" cy="6547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Kata </a:t>
            </a:r>
            <a:r>
              <a:rPr lang="en-US"/>
              <a:t>agent</a:t>
            </a:r>
            <a:endParaRPr lang="en-US" dirty="0"/>
          </a:p>
        </p:txBody>
      </p:sp>
      <p:sp>
        <p:nvSpPr>
          <p:cNvPr id="2" name="箭头: 左弧形 1">
            <a:extLst>
              <a:ext uri="{FF2B5EF4-FFF2-40B4-BE49-F238E27FC236}">
                <a16:creationId xmlns:a16="http://schemas.microsoft.com/office/drawing/2014/main" id="{8B3E51CE-63A9-4B63-93B6-C26212735BDF}"/>
              </a:ext>
            </a:extLst>
          </p:cNvPr>
          <p:cNvSpPr/>
          <p:nvPr/>
        </p:nvSpPr>
        <p:spPr>
          <a:xfrm>
            <a:off x="6424001" y="1865579"/>
            <a:ext cx="458564" cy="1159287"/>
          </a:xfrm>
          <a:prstGeom prst="curved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左弧形 14">
            <a:extLst>
              <a:ext uri="{FF2B5EF4-FFF2-40B4-BE49-F238E27FC236}">
                <a16:creationId xmlns:a16="http://schemas.microsoft.com/office/drawing/2014/main" id="{715ECF25-EEF1-4BD6-A3A2-9B8C49E57780}"/>
              </a:ext>
            </a:extLst>
          </p:cNvPr>
          <p:cNvSpPr/>
          <p:nvPr/>
        </p:nvSpPr>
        <p:spPr>
          <a:xfrm flipH="1">
            <a:off x="8543043" y="1865578"/>
            <a:ext cx="462659" cy="1636958"/>
          </a:xfrm>
          <a:prstGeom prst="curved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27548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0A79-669A-403D-9D9D-A83B72F802B9}"/>
              </a:ext>
            </a:extLst>
          </p:cNvPr>
          <p:cNvSpPr>
            <a:spLocks noGrp="1"/>
          </p:cNvSpPr>
          <p:nvPr>
            <p:ph type="title"/>
          </p:nvPr>
        </p:nvSpPr>
        <p:spPr/>
        <p:txBody>
          <a:bodyPr/>
          <a:lstStyle/>
          <a:p>
            <a:r>
              <a:rPr lang="en-US" altLang="zh-CN" dirty="0"/>
              <a:t>CPU </a:t>
            </a:r>
            <a:r>
              <a:rPr lang="en-US" altLang="zh-CN" dirty="0" err="1"/>
              <a:t>hotplug</a:t>
            </a:r>
            <a:r>
              <a:rPr lang="en-US" altLang="zh-CN" dirty="0"/>
              <a:t> in arm64 </a:t>
            </a:r>
            <a:r>
              <a:rPr lang="en-US" altLang="zh-CN" dirty="0" err="1"/>
              <a:t>qemu</a:t>
            </a:r>
            <a:endParaRPr lang="en-US" dirty="0"/>
          </a:p>
        </p:txBody>
      </p:sp>
      <p:sp>
        <p:nvSpPr>
          <p:cNvPr id="3" name="Content Placeholder 2">
            <a:extLst>
              <a:ext uri="{FF2B5EF4-FFF2-40B4-BE49-F238E27FC236}">
                <a16:creationId xmlns:a16="http://schemas.microsoft.com/office/drawing/2014/main" id="{01D120A6-67E6-4163-9368-31AF7890C8E2}"/>
              </a:ext>
            </a:extLst>
          </p:cNvPr>
          <p:cNvSpPr>
            <a:spLocks noGrp="1"/>
          </p:cNvSpPr>
          <p:nvPr>
            <p:ph idx="1"/>
          </p:nvPr>
        </p:nvSpPr>
        <p:spPr/>
        <p:txBody>
          <a:bodyPr vert="horz" lIns="0" tIns="0" rIns="0" bIns="0" rtlCol="0" anchor="t">
            <a:normAutofit/>
          </a:bodyPr>
          <a:lstStyle/>
          <a:p>
            <a:r>
              <a:rPr lang="en-US" dirty="0">
                <a:ea typeface="ＭＳ Ｐゴシック"/>
              </a:rPr>
              <a:t>Runtime (</a:t>
            </a:r>
            <a:r>
              <a:rPr lang="en-US" dirty="0">
                <a:latin typeface="Consolas"/>
                <a:ea typeface="ＭＳ Ｐゴシック"/>
                <a:cs typeface="Calibri"/>
                <a:hlinkClick r:id="rId3"/>
              </a:rPr>
              <a:t>#1262</a:t>
            </a:r>
            <a:r>
              <a:rPr lang="en-US" dirty="0">
                <a:latin typeface="Calibri"/>
                <a:ea typeface="ＭＳ Ｐゴシック"/>
                <a:cs typeface="Calibri"/>
              </a:rPr>
              <a:t> </a:t>
            </a:r>
            <a:r>
              <a:rPr lang="en-US" dirty="0">
                <a:latin typeface="Consolas"/>
                <a:ea typeface="ＭＳ Ｐゴシック"/>
                <a:cs typeface="Calibri"/>
                <a:hlinkClick r:id="rId4"/>
              </a:rPr>
              <a:t>#1489</a:t>
            </a:r>
            <a:r>
              <a:rPr lang="en-US" dirty="0">
                <a:ea typeface="ＭＳ Ｐゴシック"/>
              </a:rPr>
              <a:t>) agent (</a:t>
            </a:r>
            <a:r>
              <a:rPr lang="en-US" dirty="0">
                <a:ea typeface="ＭＳ Ｐゴシック"/>
                <a:cs typeface="Calibri"/>
                <a:hlinkClick r:id="rId5"/>
              </a:rPr>
              <a:t>#478</a:t>
            </a:r>
            <a:r>
              <a:rPr lang="en-US" dirty="0">
                <a:ea typeface="ＭＳ Ｐゴシック"/>
              </a:rPr>
              <a:t>)</a:t>
            </a:r>
          </a:p>
          <a:p>
            <a:r>
              <a:rPr lang="en-US" dirty="0">
                <a:ea typeface="ＭＳ Ｐゴシック"/>
              </a:rPr>
              <a:t>Limitations on arm64:</a:t>
            </a:r>
          </a:p>
          <a:p>
            <a:pPr marL="581025" lvl="1" indent="-166370"/>
            <a:r>
              <a:rPr lang="en-US" dirty="0">
                <a:ea typeface="ＭＳ Ｐゴシック"/>
              </a:rPr>
              <a:t>The </a:t>
            </a:r>
            <a:r>
              <a:rPr lang="en-US" dirty="0" err="1">
                <a:ea typeface="ＭＳ Ｐゴシック"/>
              </a:rPr>
              <a:t>apci</a:t>
            </a:r>
            <a:r>
              <a:rPr lang="en-US" dirty="0">
                <a:ea typeface="ＭＳ Ｐゴシック"/>
              </a:rPr>
              <a:t> based </a:t>
            </a:r>
            <a:r>
              <a:rPr lang="en-US" dirty="0" err="1">
                <a:ea typeface="ＭＳ Ｐゴシック"/>
              </a:rPr>
              <a:t>cpu</a:t>
            </a:r>
            <a:r>
              <a:rPr lang="en-US" dirty="0">
                <a:ea typeface="ＭＳ Ｐゴシック"/>
              </a:rPr>
              <a:t> </a:t>
            </a:r>
            <a:r>
              <a:rPr lang="en-US" dirty="0" err="1">
                <a:ea typeface="ＭＳ Ｐゴシック"/>
              </a:rPr>
              <a:t>hotplug</a:t>
            </a:r>
            <a:r>
              <a:rPr lang="en-US" dirty="0">
                <a:ea typeface="ＭＳ Ｐゴシック"/>
              </a:rPr>
              <a:t> has not been supported in </a:t>
            </a:r>
            <a:r>
              <a:rPr lang="en-US" dirty="0" err="1">
                <a:ea typeface="ＭＳ Ｐゴシック"/>
              </a:rPr>
              <a:t>qemu</a:t>
            </a:r>
            <a:r>
              <a:rPr lang="en-US" dirty="0">
                <a:ea typeface="ＭＳ Ｐゴシック"/>
              </a:rPr>
              <a:t> guest so far, and even no clear plan for the future</a:t>
            </a:r>
            <a:endParaRPr lang="en-US" dirty="0">
              <a:ea typeface="ＭＳ Ｐゴシック"/>
              <a:cs typeface="Calibri"/>
            </a:endParaRPr>
          </a:p>
          <a:p>
            <a:pPr marL="581025" lvl="1" indent="-166370"/>
            <a:r>
              <a:rPr lang="en-US" dirty="0">
                <a:ea typeface="ＭＳ Ｐゴシック"/>
              </a:rPr>
              <a:t> Arm GIC architecture can’t handle hot-adding </a:t>
            </a:r>
            <a:r>
              <a:rPr lang="en-US" dirty="0" err="1">
                <a:ea typeface="ＭＳ Ｐゴシック"/>
              </a:rPr>
              <a:t>vcpu</a:t>
            </a:r>
            <a:r>
              <a:rPr lang="en-US" dirty="0">
                <a:ea typeface="ＭＳ Ｐゴシック"/>
              </a:rPr>
              <a:t> after booting.</a:t>
            </a:r>
            <a:endParaRPr lang="en-US" dirty="0">
              <a:ea typeface="ＭＳ Ｐゴシック"/>
              <a:cs typeface="Calibri"/>
            </a:endParaRPr>
          </a:p>
          <a:p>
            <a:r>
              <a:rPr lang="en-US" dirty="0">
                <a:ea typeface="ＭＳ Ｐゴシック"/>
              </a:rPr>
              <a:t>Mentioned by Mark Rutland &amp; Christoffer Dall (commit 716139df):</a:t>
            </a:r>
          </a:p>
          <a:p>
            <a:pPr marL="581025" lvl="1" indent="-166370"/>
            <a:r>
              <a:rPr lang="en-US" dirty="0">
                <a:ea typeface="ＭＳ Ｐゴシック"/>
              </a:rPr>
              <a:t>We'd need something along those lines. Each CPU has a notional point to </a:t>
            </a:r>
            <a:r>
              <a:rPr lang="en-US" altLang="zh-CN" dirty="0">
                <a:ea typeface="ＭＳ Ｐゴシック"/>
              </a:rPr>
              <a:t>p</a:t>
            </a:r>
            <a:r>
              <a:rPr lang="en-US" dirty="0">
                <a:ea typeface="ＭＳ Ｐゴシック"/>
              </a:rPr>
              <a:t>oint link to the interrupt controller (to the redistributor, to be precise), and this entity must pre-exist.</a:t>
            </a:r>
            <a:endParaRPr lang="en-US" dirty="0">
              <a:ea typeface="ＭＳ Ｐゴシック"/>
              <a:cs typeface="Calibri"/>
            </a:endParaRPr>
          </a:p>
          <a:p>
            <a:pPr marL="581025" lvl="1" indent="-166370"/>
            <a:r>
              <a:rPr lang="en-US" dirty="0">
                <a:ea typeface="ＭＳ Ｐゴシック"/>
              </a:rPr>
              <a:t>When the </a:t>
            </a:r>
            <a:r>
              <a:rPr lang="en-US" dirty="0" err="1">
                <a:ea typeface="ＭＳ Ｐゴシック"/>
              </a:rPr>
              <a:t>vgic</a:t>
            </a:r>
            <a:r>
              <a:rPr lang="en-US" dirty="0">
                <a:ea typeface="ＭＳ Ｐゴシック"/>
              </a:rPr>
              <a:t> initializes its internal state it does so based on the number of VCPUs available at the time.  If we allow KVM to create more VCPUs after the VGIC has been initialized, we are likely to error out in unfortunate ways later, perform buffer overflows etc.</a:t>
            </a:r>
            <a:endParaRPr lang="en-US" dirty="0">
              <a:ea typeface="ＭＳ Ｐゴシック"/>
              <a:cs typeface="Calibri"/>
            </a:endParaRPr>
          </a:p>
        </p:txBody>
      </p:sp>
      <p:pic>
        <p:nvPicPr>
          <p:cNvPr id="1026" name="Picture 2" descr="「Road Closed」的圖片搜尋結果">
            <a:extLst>
              <a:ext uri="{FF2B5EF4-FFF2-40B4-BE49-F238E27FC236}">
                <a16:creationId xmlns:a16="http://schemas.microsoft.com/office/drawing/2014/main" id="{B465E660-ED83-485F-825E-6B155DC003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809" y="4699338"/>
            <a:ext cx="2243965" cy="168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9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681669C-4005-4868-A185-1C962D347139}"/>
              </a:ext>
            </a:extLst>
          </p:cNvPr>
          <p:cNvSpPr/>
          <p:nvPr/>
        </p:nvSpPr>
        <p:spPr>
          <a:xfrm>
            <a:off x="1134319" y="965521"/>
            <a:ext cx="1657107" cy="798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ea typeface="等线"/>
                <a:cs typeface="Calibri"/>
              </a:rPr>
              <a:t>Kata qmp</a:t>
            </a:r>
            <a:endParaRPr lang="zh-CN" altLang="en-US"/>
          </a:p>
        </p:txBody>
      </p:sp>
      <p:sp>
        <p:nvSpPr>
          <p:cNvPr id="6" name="矩形: 圆角 5">
            <a:extLst>
              <a:ext uri="{FF2B5EF4-FFF2-40B4-BE49-F238E27FC236}">
                <a16:creationId xmlns:a16="http://schemas.microsoft.com/office/drawing/2014/main" id="{EB7EA0F1-EF95-47FC-935D-89680A2892EF}"/>
              </a:ext>
            </a:extLst>
          </p:cNvPr>
          <p:cNvSpPr/>
          <p:nvPr/>
        </p:nvSpPr>
        <p:spPr>
          <a:xfrm>
            <a:off x="4351116" y="950591"/>
            <a:ext cx="1657107" cy="798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ea typeface="等线"/>
                <a:cs typeface="Calibri"/>
              </a:rPr>
              <a:t>qemu</a:t>
            </a:r>
            <a:endParaRPr lang="zh-CN" altLang="en-US"/>
          </a:p>
        </p:txBody>
      </p:sp>
      <p:sp>
        <p:nvSpPr>
          <p:cNvPr id="7" name="矩形: 圆角 6">
            <a:extLst>
              <a:ext uri="{FF2B5EF4-FFF2-40B4-BE49-F238E27FC236}">
                <a16:creationId xmlns:a16="http://schemas.microsoft.com/office/drawing/2014/main" id="{D248A7D6-C067-4FAC-B76C-5A8760A11BA5}"/>
              </a:ext>
            </a:extLst>
          </p:cNvPr>
          <p:cNvSpPr/>
          <p:nvPr/>
        </p:nvSpPr>
        <p:spPr>
          <a:xfrm>
            <a:off x="7846210" y="984727"/>
            <a:ext cx="1657107" cy="798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ea typeface="等线"/>
                <a:cs typeface="Calibri"/>
              </a:rPr>
              <a:t>Guest vm</a:t>
            </a:r>
            <a:endParaRPr lang="zh-CN" altLang="en-US"/>
          </a:p>
        </p:txBody>
      </p:sp>
      <p:cxnSp>
        <p:nvCxnSpPr>
          <p:cNvPr id="8" name="直接箭头连接符 7">
            <a:extLst>
              <a:ext uri="{FF2B5EF4-FFF2-40B4-BE49-F238E27FC236}">
                <a16:creationId xmlns:a16="http://schemas.microsoft.com/office/drawing/2014/main" id="{096F5B49-C323-452B-AF15-E9A1270F39A9}"/>
              </a:ext>
            </a:extLst>
          </p:cNvPr>
          <p:cNvCxnSpPr>
            <a:cxnSpLocks/>
          </p:cNvCxnSpPr>
          <p:nvPr/>
        </p:nvCxnSpPr>
        <p:spPr>
          <a:xfrm flipH="1">
            <a:off x="1971434" y="1672077"/>
            <a:ext cx="58838" cy="4308747"/>
          </a:xfrm>
          <a:prstGeom prst="straightConnector1">
            <a:avLst/>
          </a:prstGeom>
          <a:ln w="127000"/>
        </p:spPr>
        <p:style>
          <a:lnRef idx="3">
            <a:schemeClr val="accent1"/>
          </a:lnRef>
          <a:fillRef idx="0">
            <a:schemeClr val="accent1"/>
          </a:fillRef>
          <a:effectRef idx="2">
            <a:schemeClr val="accent1"/>
          </a:effectRef>
          <a:fontRef idx="minor">
            <a:schemeClr val="tx1"/>
          </a:fontRef>
        </p:style>
      </p:cxnSp>
      <p:cxnSp>
        <p:nvCxnSpPr>
          <p:cNvPr id="9" name="直接箭头连接符 7">
            <a:extLst>
              <a:ext uri="{FF2B5EF4-FFF2-40B4-BE49-F238E27FC236}">
                <a16:creationId xmlns:a16="http://schemas.microsoft.com/office/drawing/2014/main" id="{25E920FC-0526-4A93-BE23-B47F7AD5B7B4}"/>
              </a:ext>
            </a:extLst>
          </p:cNvPr>
          <p:cNvCxnSpPr>
            <a:cxnSpLocks/>
          </p:cNvCxnSpPr>
          <p:nvPr/>
        </p:nvCxnSpPr>
        <p:spPr>
          <a:xfrm>
            <a:off x="5220049" y="1607446"/>
            <a:ext cx="5097" cy="3262317"/>
          </a:xfrm>
          <a:prstGeom prst="straightConnector1">
            <a:avLst/>
          </a:prstGeom>
          <a:ln w="127000"/>
        </p:spPr>
        <p:style>
          <a:lnRef idx="3">
            <a:schemeClr val="accent1"/>
          </a:lnRef>
          <a:fillRef idx="0">
            <a:schemeClr val="accent1"/>
          </a:fillRef>
          <a:effectRef idx="2">
            <a:schemeClr val="accent1"/>
          </a:effectRef>
          <a:fontRef idx="minor">
            <a:schemeClr val="tx1"/>
          </a:fontRef>
        </p:style>
      </p:cxnSp>
      <p:cxnSp>
        <p:nvCxnSpPr>
          <p:cNvPr id="10" name="直接箭头连接符 7">
            <a:extLst>
              <a:ext uri="{FF2B5EF4-FFF2-40B4-BE49-F238E27FC236}">
                <a16:creationId xmlns:a16="http://schemas.microsoft.com/office/drawing/2014/main" id="{58122918-8E3D-45C5-A16D-102996F4FFDB}"/>
              </a:ext>
            </a:extLst>
          </p:cNvPr>
          <p:cNvCxnSpPr>
            <a:cxnSpLocks/>
          </p:cNvCxnSpPr>
          <p:nvPr/>
        </p:nvCxnSpPr>
        <p:spPr>
          <a:xfrm flipH="1">
            <a:off x="8666201" y="1547513"/>
            <a:ext cx="68734" cy="4427500"/>
          </a:xfrm>
          <a:prstGeom prst="straightConnector1">
            <a:avLst/>
          </a:prstGeom>
          <a:ln w="127000"/>
        </p:spPr>
        <p:style>
          <a:lnRef idx="3">
            <a:schemeClr val="accent1"/>
          </a:lnRef>
          <a:fillRef idx="0">
            <a:schemeClr val="accent1"/>
          </a:fillRef>
          <a:effectRef idx="2">
            <a:schemeClr val="accent1"/>
          </a:effectRef>
          <a:fontRef idx="minor">
            <a:schemeClr val="tx1"/>
          </a:fontRef>
        </p:style>
      </p:cxnSp>
      <p:sp>
        <p:nvSpPr>
          <p:cNvPr id="3" name="Rectangle 2">
            <a:extLst>
              <a:ext uri="{FF2B5EF4-FFF2-40B4-BE49-F238E27FC236}">
                <a16:creationId xmlns:a16="http://schemas.microsoft.com/office/drawing/2014/main" id="{A363ABCB-7356-4783-9191-2E16B0F2AD28}"/>
              </a:ext>
            </a:extLst>
          </p:cNvPr>
          <p:cNvSpPr/>
          <p:nvPr/>
        </p:nvSpPr>
        <p:spPr>
          <a:xfrm>
            <a:off x="3702559" y="1949724"/>
            <a:ext cx="2972935" cy="57624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start guest with </a:t>
            </a:r>
          </a:p>
          <a:p>
            <a:pPr algn="ctr"/>
            <a:r>
              <a:rPr lang="en-US" dirty="0">
                <a:solidFill>
                  <a:schemeClr val="tx1"/>
                </a:solidFill>
              </a:rPr>
              <a:t>-</a:t>
            </a:r>
            <a:r>
              <a:rPr lang="en-US" dirty="0" err="1">
                <a:solidFill>
                  <a:schemeClr val="tx1"/>
                </a:solidFill>
              </a:rPr>
              <a:t>smp</a:t>
            </a:r>
            <a:r>
              <a:rPr lang="en-US" dirty="0">
                <a:solidFill>
                  <a:schemeClr val="tx1"/>
                </a:solidFill>
              </a:rPr>
              <a:t> 4 </a:t>
            </a:r>
            <a:r>
              <a:rPr lang="en-US" altLang="zh-CN" dirty="0">
                <a:solidFill>
                  <a:schemeClr val="tx1"/>
                </a:solidFill>
              </a:rPr>
              <a:t>-</a:t>
            </a:r>
            <a:r>
              <a:rPr lang="en-US" dirty="0">
                <a:solidFill>
                  <a:schemeClr val="tx1"/>
                </a:solidFill>
              </a:rPr>
              <a:t>append “</a:t>
            </a:r>
            <a:r>
              <a:rPr lang="en-US" dirty="0" err="1">
                <a:solidFill>
                  <a:schemeClr val="tx1"/>
                </a:solidFill>
              </a:rPr>
              <a:t>maxcpus</a:t>
            </a:r>
            <a:r>
              <a:rPr lang="en-US" dirty="0">
                <a:solidFill>
                  <a:schemeClr val="tx1"/>
                </a:solidFill>
              </a:rPr>
              <a:t>=1”</a:t>
            </a:r>
          </a:p>
        </p:txBody>
      </p:sp>
      <p:sp>
        <p:nvSpPr>
          <p:cNvPr id="13" name="Rectangle 12">
            <a:extLst>
              <a:ext uri="{FF2B5EF4-FFF2-40B4-BE49-F238E27FC236}">
                <a16:creationId xmlns:a16="http://schemas.microsoft.com/office/drawing/2014/main" id="{96F930AB-6931-42C9-8D24-5B8708E9EB4F}"/>
              </a:ext>
            </a:extLst>
          </p:cNvPr>
          <p:cNvSpPr/>
          <p:nvPr/>
        </p:nvSpPr>
        <p:spPr>
          <a:xfrm>
            <a:off x="7306510" y="2639736"/>
            <a:ext cx="2883870" cy="4102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start </a:t>
            </a:r>
            <a:r>
              <a:rPr lang="en-US" dirty="0" err="1">
                <a:solidFill>
                  <a:schemeClr val="tx1"/>
                </a:solidFill>
              </a:rPr>
              <a:t>cpu</a:t>
            </a:r>
            <a:r>
              <a:rPr lang="en-US" altLang="zh-CN" dirty="0" err="1">
                <a:solidFill>
                  <a:schemeClr val="tx1"/>
                </a:solidFill>
              </a:rPr>
              <a:t>s</a:t>
            </a:r>
            <a:r>
              <a:rPr lang="en-US" altLang="zh-CN" dirty="0">
                <a:solidFill>
                  <a:schemeClr val="tx1"/>
                </a:solidFill>
              </a:rPr>
              <a:t>(</a:t>
            </a:r>
            <a:r>
              <a:rPr lang="en-US" dirty="0">
                <a:solidFill>
                  <a:schemeClr val="tx1"/>
                </a:solidFill>
              </a:rPr>
              <a:t>1 online,3 offline</a:t>
            </a:r>
            <a:r>
              <a:rPr lang="en-US" altLang="zh-CN" dirty="0">
                <a:solidFill>
                  <a:schemeClr val="tx1"/>
                </a:solidFill>
              </a:rPr>
              <a:t>)</a:t>
            </a:r>
            <a:endParaRPr lang="en-US" dirty="0">
              <a:solidFill>
                <a:schemeClr val="tx1"/>
              </a:solidFill>
            </a:endParaRPr>
          </a:p>
        </p:txBody>
      </p:sp>
      <p:sp>
        <p:nvSpPr>
          <p:cNvPr id="17" name="Arrow: Right 16">
            <a:extLst>
              <a:ext uri="{FF2B5EF4-FFF2-40B4-BE49-F238E27FC236}">
                <a16:creationId xmlns:a16="http://schemas.microsoft.com/office/drawing/2014/main" id="{827C42EC-8C65-4528-B846-F7184C34B7B6}"/>
              </a:ext>
            </a:extLst>
          </p:cNvPr>
          <p:cNvSpPr/>
          <p:nvPr/>
        </p:nvSpPr>
        <p:spPr>
          <a:xfrm>
            <a:off x="2147423" y="3514711"/>
            <a:ext cx="2951936" cy="25131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EF43EB-87C1-42BC-82FF-38F17838A37C}"/>
              </a:ext>
            </a:extLst>
          </p:cNvPr>
          <p:cNvSpPr/>
          <p:nvPr/>
        </p:nvSpPr>
        <p:spPr>
          <a:xfrm>
            <a:off x="2284433" y="3226799"/>
            <a:ext cx="2677913" cy="369332"/>
          </a:xfrm>
          <a:prstGeom prst="rect">
            <a:avLst/>
          </a:prstGeom>
        </p:spPr>
        <p:txBody>
          <a:bodyPr wrap="none">
            <a:spAutoFit/>
          </a:bodyPr>
          <a:lstStyle/>
          <a:p>
            <a:pPr algn="ctr"/>
            <a:r>
              <a:rPr lang="en-US" dirty="0" err="1"/>
              <a:t>query_hotpluggable_cpus</a:t>
            </a:r>
            <a:r>
              <a:rPr lang="en-US" dirty="0"/>
              <a:t> </a:t>
            </a:r>
          </a:p>
        </p:txBody>
      </p:sp>
      <p:sp>
        <p:nvSpPr>
          <p:cNvPr id="19" name="Rectangle 18">
            <a:extLst>
              <a:ext uri="{FF2B5EF4-FFF2-40B4-BE49-F238E27FC236}">
                <a16:creationId xmlns:a16="http://schemas.microsoft.com/office/drawing/2014/main" id="{F95F027D-23C2-4AC0-A100-986126FCF6F1}"/>
              </a:ext>
            </a:extLst>
          </p:cNvPr>
          <p:cNvSpPr/>
          <p:nvPr/>
        </p:nvSpPr>
        <p:spPr>
          <a:xfrm>
            <a:off x="2375251" y="3795565"/>
            <a:ext cx="2171557" cy="369332"/>
          </a:xfrm>
          <a:prstGeom prst="rect">
            <a:avLst/>
          </a:prstGeom>
        </p:spPr>
        <p:txBody>
          <a:bodyPr wrap="none">
            <a:spAutoFit/>
          </a:bodyPr>
          <a:lstStyle/>
          <a:p>
            <a:r>
              <a:rPr lang="en-US" dirty="0">
                <a:solidFill>
                  <a:srgbClr val="24292E"/>
                </a:solidFill>
                <a:latin typeface="+mn-lt"/>
                <a:ea typeface="Times New Roman" panose="02020603050405020304" pitchFamily="18" charset="0"/>
              </a:rPr>
              <a:t>return </a:t>
            </a:r>
            <a:r>
              <a:rPr lang="en-US" dirty="0" err="1">
                <a:solidFill>
                  <a:srgbClr val="24292E"/>
                </a:solidFill>
                <a:latin typeface="+mn-lt"/>
                <a:ea typeface="Times New Roman" panose="02020603050405020304" pitchFamily="18" charset="0"/>
              </a:rPr>
              <a:t>cpu</a:t>
            </a:r>
            <a:r>
              <a:rPr lang="en-US" dirty="0">
                <a:solidFill>
                  <a:srgbClr val="24292E"/>
                </a:solidFill>
                <a:latin typeface="+mn-lt"/>
                <a:ea typeface="Times New Roman" panose="02020603050405020304" pitchFamily="18" charset="0"/>
              </a:rPr>
              <a:t> node info </a:t>
            </a:r>
            <a:endParaRPr lang="en-US" dirty="0">
              <a:latin typeface="+mn-lt"/>
            </a:endParaRPr>
          </a:p>
        </p:txBody>
      </p:sp>
      <p:sp>
        <p:nvSpPr>
          <p:cNvPr id="20" name="Arrow: Right 19">
            <a:extLst>
              <a:ext uri="{FF2B5EF4-FFF2-40B4-BE49-F238E27FC236}">
                <a16:creationId xmlns:a16="http://schemas.microsoft.com/office/drawing/2014/main" id="{CB2657B9-1165-492C-BEC8-75A9C13E9BE9}"/>
              </a:ext>
            </a:extLst>
          </p:cNvPr>
          <p:cNvSpPr/>
          <p:nvPr/>
        </p:nvSpPr>
        <p:spPr>
          <a:xfrm rot="10800000">
            <a:off x="2133943" y="4036635"/>
            <a:ext cx="2951936" cy="25131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4042BA-C53B-4DA4-84C0-A87686B138D2}"/>
              </a:ext>
            </a:extLst>
          </p:cNvPr>
          <p:cNvSpPr/>
          <p:nvPr/>
        </p:nvSpPr>
        <p:spPr>
          <a:xfrm>
            <a:off x="2458451" y="4224274"/>
            <a:ext cx="2087879" cy="369332"/>
          </a:xfrm>
          <a:prstGeom prst="rect">
            <a:avLst/>
          </a:prstGeom>
        </p:spPr>
        <p:txBody>
          <a:bodyPr wrap="none">
            <a:spAutoFit/>
          </a:bodyPr>
          <a:lstStyle/>
          <a:p>
            <a:r>
              <a:rPr lang="en-US" dirty="0" err="1">
                <a:solidFill>
                  <a:srgbClr val="24292E"/>
                </a:solidFill>
                <a:latin typeface="+mn-lt"/>
                <a:ea typeface="Times New Roman" panose="02020603050405020304" pitchFamily="18" charset="0"/>
              </a:rPr>
              <a:t>device_add</a:t>
            </a:r>
            <a:r>
              <a:rPr lang="en-US">
                <a:solidFill>
                  <a:srgbClr val="24292E"/>
                </a:solidFill>
                <a:latin typeface="+mn-lt"/>
                <a:ea typeface="Times New Roman" panose="02020603050405020304" pitchFamily="18" charset="0"/>
              </a:rPr>
              <a:t>/del </a:t>
            </a:r>
            <a:r>
              <a:rPr lang="en-US" dirty="0" err="1">
                <a:solidFill>
                  <a:srgbClr val="24292E"/>
                </a:solidFill>
                <a:latin typeface="+mn-lt"/>
                <a:ea typeface="Times New Roman" panose="02020603050405020304" pitchFamily="18" charset="0"/>
              </a:rPr>
              <a:t>cpu</a:t>
            </a:r>
            <a:r>
              <a:rPr lang="en-US" dirty="0">
                <a:solidFill>
                  <a:srgbClr val="24292E"/>
                </a:solidFill>
                <a:latin typeface="+mn-lt"/>
                <a:ea typeface="Times New Roman" panose="02020603050405020304" pitchFamily="18" charset="0"/>
              </a:rPr>
              <a:t> </a:t>
            </a:r>
            <a:endParaRPr lang="en-US" dirty="0">
              <a:latin typeface="+mn-lt"/>
            </a:endParaRPr>
          </a:p>
        </p:txBody>
      </p:sp>
      <p:sp>
        <p:nvSpPr>
          <p:cNvPr id="22" name="Arrow: Right 21">
            <a:extLst>
              <a:ext uri="{FF2B5EF4-FFF2-40B4-BE49-F238E27FC236}">
                <a16:creationId xmlns:a16="http://schemas.microsoft.com/office/drawing/2014/main" id="{5B7E4E8E-CCB7-4545-BD3D-F8F935E42DB1}"/>
              </a:ext>
            </a:extLst>
          </p:cNvPr>
          <p:cNvSpPr/>
          <p:nvPr/>
        </p:nvSpPr>
        <p:spPr>
          <a:xfrm>
            <a:off x="2154346" y="4468260"/>
            <a:ext cx="2951936" cy="25131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BDDE3021-035F-485D-89E1-71FFF4C82A85}"/>
              </a:ext>
            </a:extLst>
          </p:cNvPr>
          <p:cNvSpPr/>
          <p:nvPr/>
        </p:nvSpPr>
        <p:spPr>
          <a:xfrm>
            <a:off x="2118003" y="4987860"/>
            <a:ext cx="6460466" cy="309389"/>
          </a:xfrm>
          <a:prstGeom prst="rightArrow">
            <a:avLst/>
          </a:prstGeom>
          <a:solidFill>
            <a:schemeClr val="accent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2992DF-1E0F-4F26-BA47-EEDE3800C564}"/>
              </a:ext>
            </a:extLst>
          </p:cNvPr>
          <p:cNvSpPr/>
          <p:nvPr/>
        </p:nvSpPr>
        <p:spPr>
          <a:xfrm>
            <a:off x="3756514" y="4797995"/>
            <a:ext cx="2751715" cy="369332"/>
          </a:xfrm>
          <a:prstGeom prst="rect">
            <a:avLst/>
          </a:prstGeom>
        </p:spPr>
        <p:txBody>
          <a:bodyPr wrap="none" anchor="t">
            <a:spAutoFit/>
          </a:bodyPr>
          <a:lstStyle/>
          <a:p>
            <a:r>
              <a:rPr lang="en-US" dirty="0">
                <a:solidFill>
                  <a:srgbClr val="24292E"/>
                </a:solidFill>
                <a:latin typeface="Calibri"/>
                <a:ea typeface="Times New Roman" panose="02020603050405020304" pitchFamily="18" charset="0"/>
                <a:cs typeface="Calibri"/>
              </a:rPr>
              <a:t>online/offline </a:t>
            </a:r>
            <a:r>
              <a:rPr lang="en-US" dirty="0" err="1">
                <a:solidFill>
                  <a:srgbClr val="24292E"/>
                </a:solidFill>
                <a:latin typeface="Calibri"/>
                <a:ea typeface="Times New Roman" panose="02020603050405020304" pitchFamily="18" charset="0"/>
                <a:cs typeface="Calibri"/>
              </a:rPr>
              <a:t>cpus</a:t>
            </a:r>
            <a:r>
              <a:rPr lang="en-US" dirty="0">
                <a:solidFill>
                  <a:srgbClr val="24292E"/>
                </a:solidFill>
                <a:latin typeface="Calibri"/>
                <a:ea typeface="Times New Roman" panose="02020603050405020304" pitchFamily="18" charset="0"/>
                <a:cs typeface="Calibri"/>
              </a:rPr>
              <a:t> by </a:t>
            </a:r>
            <a:r>
              <a:rPr lang="en-US" dirty="0" err="1">
                <a:solidFill>
                  <a:srgbClr val="24292E"/>
                </a:solidFill>
                <a:latin typeface="Calibri"/>
                <a:ea typeface="Times New Roman" panose="02020603050405020304" pitchFamily="18" charset="0"/>
                <a:cs typeface="Calibri"/>
              </a:rPr>
              <a:t>gRPC</a:t>
            </a:r>
            <a:endParaRPr lang="en-US">
              <a:latin typeface="Calibri"/>
              <a:cs typeface="Calibri"/>
            </a:endParaRPr>
          </a:p>
        </p:txBody>
      </p:sp>
      <p:sp>
        <p:nvSpPr>
          <p:cNvPr id="25" name="Arrow: Right 19">
            <a:extLst>
              <a:ext uri="{FF2B5EF4-FFF2-40B4-BE49-F238E27FC236}">
                <a16:creationId xmlns:a16="http://schemas.microsoft.com/office/drawing/2014/main" id="{E69A10AA-3A76-4E41-BBC9-77B07EE3BB12}"/>
              </a:ext>
            </a:extLst>
          </p:cNvPr>
          <p:cNvSpPr/>
          <p:nvPr/>
        </p:nvSpPr>
        <p:spPr>
          <a:xfrm rot="10800000">
            <a:off x="2114150" y="5580427"/>
            <a:ext cx="2951936" cy="25131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1DC8B3C6-F0AE-4F5F-A518-D732F8FDDBFC}"/>
              </a:ext>
            </a:extLst>
          </p:cNvPr>
          <p:cNvSpPr/>
          <p:nvPr/>
        </p:nvSpPr>
        <p:spPr>
          <a:xfrm>
            <a:off x="2131879" y="5342534"/>
            <a:ext cx="2910669" cy="369332"/>
          </a:xfrm>
          <a:prstGeom prst="rect">
            <a:avLst/>
          </a:prstGeom>
        </p:spPr>
        <p:txBody>
          <a:bodyPr wrap="none" anchor="t">
            <a:spAutoFit/>
          </a:bodyPr>
          <a:lstStyle/>
          <a:p>
            <a:r>
              <a:rPr lang="en-US" dirty="0">
                <a:solidFill>
                  <a:srgbClr val="24292E"/>
                </a:solidFill>
                <a:latin typeface="+mn-lt"/>
                <a:ea typeface="ＭＳ Ｐゴシック"/>
              </a:rPr>
              <a:t>Send DEVICE_DELETED event</a:t>
            </a:r>
            <a:endParaRPr lang="zh-CN" dirty="0"/>
          </a:p>
        </p:txBody>
      </p:sp>
      <p:cxnSp>
        <p:nvCxnSpPr>
          <p:cNvPr id="27" name="直接箭头连接符 7">
            <a:extLst>
              <a:ext uri="{FF2B5EF4-FFF2-40B4-BE49-F238E27FC236}">
                <a16:creationId xmlns:a16="http://schemas.microsoft.com/office/drawing/2014/main" id="{59D45E25-2D04-4B4F-B9FD-6E137A47AE3A}"/>
              </a:ext>
            </a:extLst>
          </p:cNvPr>
          <p:cNvCxnSpPr>
            <a:cxnSpLocks/>
          </p:cNvCxnSpPr>
          <p:nvPr/>
        </p:nvCxnSpPr>
        <p:spPr>
          <a:xfrm>
            <a:off x="5202925" y="5340389"/>
            <a:ext cx="5097" cy="736587"/>
          </a:xfrm>
          <a:prstGeom prst="straightConnector1">
            <a:avLst/>
          </a:prstGeom>
          <a:ln w="1270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7196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360D-6341-429D-8299-D9D2E09AE019}"/>
              </a:ext>
            </a:extLst>
          </p:cNvPr>
          <p:cNvSpPr>
            <a:spLocks noGrp="1"/>
          </p:cNvSpPr>
          <p:nvPr>
            <p:ph type="title"/>
          </p:nvPr>
        </p:nvSpPr>
        <p:spPr/>
        <p:txBody>
          <a:bodyPr/>
          <a:lstStyle/>
          <a:p>
            <a:r>
              <a:rPr lang="en-US" b="1" dirty="0">
                <a:ea typeface="ＭＳ Ｐゴシック"/>
              </a:rPr>
              <a:t>Pros vs Cons:</a:t>
            </a:r>
            <a:br>
              <a:rPr lang="en-US" dirty="0"/>
            </a:br>
            <a:endParaRPr lang="en-US" dirty="0"/>
          </a:p>
        </p:txBody>
      </p:sp>
      <p:sp>
        <p:nvSpPr>
          <p:cNvPr id="3" name="Content Placeholder 2">
            <a:extLst>
              <a:ext uri="{FF2B5EF4-FFF2-40B4-BE49-F238E27FC236}">
                <a16:creationId xmlns:a16="http://schemas.microsoft.com/office/drawing/2014/main" id="{C2F3DB3F-4F83-426F-81D2-A99B44965498}"/>
              </a:ext>
            </a:extLst>
          </p:cNvPr>
          <p:cNvSpPr>
            <a:spLocks noGrp="1"/>
          </p:cNvSpPr>
          <p:nvPr>
            <p:ph idx="1"/>
          </p:nvPr>
        </p:nvSpPr>
        <p:spPr>
          <a:xfrm>
            <a:off x="479425" y="1133061"/>
            <a:ext cx="11233150" cy="4600989"/>
          </a:xfrm>
        </p:spPr>
        <p:txBody>
          <a:bodyPr vert="horz" lIns="0" tIns="0" rIns="0" bIns="0" rtlCol="0" anchor="t">
            <a:noAutofit/>
          </a:bodyPr>
          <a:lstStyle/>
          <a:p>
            <a:pPr marL="581025" lvl="1" indent="-166370"/>
            <a:endParaRPr lang="en-US" altLang="zh-CN" sz="2400" dirty="0">
              <a:ea typeface="ＭＳ Ｐゴシック"/>
              <a:cs typeface="Calibri"/>
            </a:endParaRPr>
          </a:p>
          <a:p>
            <a:pPr marL="581025" lvl="1" indent="-166370"/>
            <a:r>
              <a:rPr lang="en-US" sz="2400" dirty="0">
                <a:ea typeface="ＭＳ Ｐゴシック"/>
              </a:rPr>
              <a:t>Pros</a:t>
            </a:r>
            <a:endParaRPr lang="zh-CN" altLang="en-US" sz="2400" dirty="0">
              <a:ea typeface="ＭＳ Ｐゴシック"/>
              <a:cs typeface="Calibri"/>
            </a:endParaRPr>
          </a:p>
          <a:p>
            <a:pPr marL="855345" lvl="2" indent="-166370"/>
            <a:r>
              <a:rPr lang="en-US" sz="2000" dirty="0">
                <a:ea typeface="ＭＳ Ｐゴシック"/>
              </a:rPr>
              <a:t>Hypervisor doesn’t need to support </a:t>
            </a:r>
            <a:r>
              <a:rPr lang="en-US" sz="2000" dirty="0" err="1">
                <a:ea typeface="ＭＳ Ｐゴシック"/>
              </a:rPr>
              <a:t>acpi</a:t>
            </a:r>
            <a:r>
              <a:rPr lang="en-US" sz="2000" dirty="0">
                <a:ea typeface="ＭＳ Ｐゴシック"/>
              </a:rPr>
              <a:t> or other hardware </a:t>
            </a:r>
            <a:r>
              <a:rPr lang="en-US" sz="2000" dirty="0" err="1">
                <a:ea typeface="ＭＳ Ｐゴシック"/>
              </a:rPr>
              <a:t>cpu</a:t>
            </a:r>
            <a:r>
              <a:rPr lang="en-US" sz="2000" dirty="0">
                <a:ea typeface="ＭＳ Ｐゴシック"/>
              </a:rPr>
              <a:t> </a:t>
            </a:r>
            <a:r>
              <a:rPr lang="en-US" sz="2000" dirty="0" err="1">
                <a:ea typeface="ＭＳ Ｐゴシック"/>
              </a:rPr>
              <a:t>hotplug</a:t>
            </a:r>
            <a:r>
              <a:rPr lang="en-US" sz="2000" dirty="0">
                <a:ea typeface="ＭＳ Ｐゴシック"/>
              </a:rPr>
              <a:t>. This is really helpful to arm64 or even firecracker.</a:t>
            </a:r>
            <a:endParaRPr lang="en-US" sz="2000" dirty="0">
              <a:ea typeface="ＭＳ Ｐゴシック"/>
              <a:cs typeface="Calibri"/>
            </a:endParaRPr>
          </a:p>
          <a:p>
            <a:pPr marL="855345" lvl="2" indent="-166370"/>
            <a:r>
              <a:rPr lang="en-US" sz="2000" dirty="0">
                <a:ea typeface="ＭＳ Ｐゴシック"/>
              </a:rPr>
              <a:t>Code is easy to implement. </a:t>
            </a:r>
          </a:p>
          <a:p>
            <a:pPr marL="581025" lvl="1" indent="-166370"/>
            <a:r>
              <a:rPr lang="en-US" altLang="zh-CN" sz="2200" dirty="0">
                <a:ea typeface="ＭＳ Ｐゴシック"/>
              </a:rPr>
              <a:t>C</a:t>
            </a:r>
            <a:r>
              <a:rPr lang="en-US" sz="2600" dirty="0">
                <a:ea typeface="ＭＳ Ｐゴシック"/>
              </a:rPr>
              <a:t>ons</a:t>
            </a:r>
            <a:endParaRPr lang="en-US" sz="2600" dirty="0">
              <a:ea typeface="ＭＳ Ｐゴシック"/>
              <a:cs typeface="Calibri"/>
            </a:endParaRPr>
          </a:p>
          <a:p>
            <a:pPr marL="855345" lvl="2" indent="-166370"/>
            <a:r>
              <a:rPr lang="en-US" sz="2000" dirty="0">
                <a:ea typeface="ＭＳ Ｐゴシック"/>
              </a:rPr>
              <a:t>docker container density on arm64. </a:t>
            </a:r>
            <a:endParaRPr lang="en-US" sz="2000" dirty="0">
              <a:cs typeface="Calibri"/>
            </a:endParaRPr>
          </a:p>
          <a:p>
            <a:pPr marL="855345" lvl="2" indent="-166370"/>
            <a:r>
              <a:rPr lang="en-US" sz="2000" dirty="0">
                <a:ea typeface="ＭＳ Ｐゴシック"/>
              </a:rPr>
              <a:t>Concerns from community: </a:t>
            </a:r>
            <a:endParaRPr lang="en-US" sz="2000" dirty="0">
              <a:cs typeface="Calibri"/>
            </a:endParaRPr>
          </a:p>
          <a:p>
            <a:pPr marL="1201420" lvl="3" indent="-172720"/>
            <a:r>
              <a:rPr lang="en-US" sz="2000" dirty="0">
                <a:ea typeface="ＭＳ Ｐゴシック"/>
              </a:rPr>
              <a:t>“this is an orchestration workaround that neither the hypervisor nor the architecture support. I'd prefer to get that feature implemented from the hypervisor.”</a:t>
            </a:r>
            <a:endParaRPr lang="en-US" sz="2000" dirty="0">
              <a:ea typeface="ＭＳ Ｐゴシック"/>
              <a:cs typeface="Calibri"/>
            </a:endParaRPr>
          </a:p>
          <a:p>
            <a:pPr marL="1201420" lvl="3" indent="-172720"/>
            <a:r>
              <a:rPr lang="en-US" sz="2000" dirty="0">
                <a:ea typeface="ＭＳ Ｐゴシック"/>
              </a:rPr>
              <a:t>“the biggest drawback of the proposed approach is security”</a:t>
            </a:r>
            <a:endParaRPr lang="en-US" sz="2000" dirty="0">
              <a:ea typeface="ＭＳ Ｐゴシック"/>
              <a:cs typeface="Calibri"/>
            </a:endParaRPr>
          </a:p>
          <a:p>
            <a:pPr marL="855345" lvl="2" indent="-166370"/>
            <a:endParaRPr lang="en-US" sz="2000" dirty="0">
              <a:cs typeface="Calibri"/>
            </a:endParaRPr>
          </a:p>
          <a:p>
            <a:pPr marL="581025" lvl="1" indent="-166370"/>
            <a:endParaRPr lang="en-US" sz="2400" dirty="0">
              <a:cs typeface="Calibri"/>
            </a:endParaRPr>
          </a:p>
        </p:txBody>
      </p:sp>
      <p:pic>
        <p:nvPicPr>
          <p:cNvPr id="4" name="图片 4" descr="图片包含 室内&#10;&#10;已生成高可信度的说明">
            <a:extLst>
              <a:ext uri="{FF2B5EF4-FFF2-40B4-BE49-F238E27FC236}">
                <a16:creationId xmlns:a16="http://schemas.microsoft.com/office/drawing/2014/main" id="{64F59F92-2C61-4638-891C-B7EC957CD41B}"/>
              </a:ext>
            </a:extLst>
          </p:cNvPr>
          <p:cNvPicPr>
            <a:picLocks noChangeAspect="1"/>
          </p:cNvPicPr>
          <p:nvPr/>
        </p:nvPicPr>
        <p:blipFill>
          <a:blip r:embed="rId3"/>
          <a:stretch>
            <a:fillRect/>
          </a:stretch>
        </p:blipFill>
        <p:spPr>
          <a:xfrm>
            <a:off x="8072437" y="4302243"/>
            <a:ext cx="2143125" cy="2143125"/>
          </a:xfrm>
          <a:prstGeom prst="rect">
            <a:avLst/>
          </a:prstGeom>
        </p:spPr>
      </p:pic>
    </p:spTree>
    <p:extLst>
      <p:ext uri="{BB962C8B-B14F-4D97-AF65-F5344CB8AC3E}">
        <p14:creationId xmlns:p14="http://schemas.microsoft.com/office/powerpoint/2010/main" val="169214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C328-2E91-4089-B1BF-5C1564FD56AF}"/>
              </a:ext>
            </a:extLst>
          </p:cNvPr>
          <p:cNvSpPr>
            <a:spLocks noGrp="1"/>
          </p:cNvSpPr>
          <p:nvPr>
            <p:ph type="title"/>
          </p:nvPr>
        </p:nvSpPr>
        <p:spPr/>
        <p:txBody>
          <a:bodyPr/>
          <a:lstStyle/>
          <a:p>
            <a:r>
              <a:rPr lang="en-US" dirty="0"/>
              <a:t>VM templating</a:t>
            </a:r>
          </a:p>
        </p:txBody>
      </p:sp>
      <p:sp>
        <p:nvSpPr>
          <p:cNvPr id="4" name="Slide Number Placeholder 3">
            <a:extLst>
              <a:ext uri="{FF2B5EF4-FFF2-40B4-BE49-F238E27FC236}">
                <a16:creationId xmlns:a16="http://schemas.microsoft.com/office/drawing/2014/main" id="{ECA0E1DC-6184-4671-9CF4-A653966DAA9B}"/>
              </a:ext>
            </a:extLst>
          </p:cNvPr>
          <p:cNvSpPr>
            <a:spLocks noGrp="1"/>
          </p:cNvSpPr>
          <p:nvPr>
            <p:ph type="sldNum" sz="quarter" idx="12"/>
          </p:nvPr>
        </p:nvSpPr>
        <p:spPr/>
        <p:txBody>
          <a:bodyPr/>
          <a:lstStyle/>
          <a:p>
            <a:fld id="{5A3C3C23-66AE-4896-B656-F6930F924A44}" type="slidenum">
              <a:rPr lang="en-US" smtClean="0"/>
              <a:t>18</a:t>
            </a:fld>
            <a:endParaRPr lang="en-US"/>
          </a:p>
        </p:txBody>
      </p:sp>
      <p:sp>
        <p:nvSpPr>
          <p:cNvPr id="5" name="Rectangle: Rounded Corners 4">
            <a:extLst>
              <a:ext uri="{FF2B5EF4-FFF2-40B4-BE49-F238E27FC236}">
                <a16:creationId xmlns:a16="http://schemas.microsoft.com/office/drawing/2014/main" id="{ACF85861-BFB8-4EC5-87EA-76EF7EA65EE7}"/>
              </a:ext>
            </a:extLst>
          </p:cNvPr>
          <p:cNvSpPr/>
          <p:nvPr/>
        </p:nvSpPr>
        <p:spPr>
          <a:xfrm>
            <a:off x="1520686" y="1051274"/>
            <a:ext cx="2326250" cy="4206526"/>
          </a:xfrm>
          <a:prstGeom prst="roundRect">
            <a:avLst/>
          </a:prstGeom>
          <a:solidFill>
            <a:srgbClr val="93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endParaRPr>
          </a:p>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cs typeface="Calibri"/>
            </a:endParaRPr>
          </a:p>
          <a:p>
            <a:pPr algn="ctr"/>
            <a:endParaRPr lang="en-US" dirty="0">
              <a:solidFill>
                <a:schemeClr val="tx1">
                  <a:lumMod val="85000"/>
                  <a:lumOff val="15000"/>
                </a:schemeClr>
              </a:solidFill>
              <a:highlight>
                <a:srgbClr val="93E5FF"/>
              </a:highlight>
            </a:endParaRPr>
          </a:p>
          <a:p>
            <a:pPr algn="ctr"/>
            <a:endParaRPr lang="en-US" dirty="0">
              <a:solidFill>
                <a:schemeClr val="tx1">
                  <a:lumMod val="85000"/>
                  <a:lumOff val="15000"/>
                </a:schemeClr>
              </a:solidFill>
              <a:highlight>
                <a:srgbClr val="93E5FF"/>
              </a:highlight>
            </a:endParaRPr>
          </a:p>
          <a:p>
            <a:pPr algn="ctr"/>
            <a:endParaRPr lang="en-US" dirty="0">
              <a:solidFill>
                <a:schemeClr val="tx1">
                  <a:lumMod val="85000"/>
                  <a:lumOff val="15000"/>
                </a:schemeClr>
              </a:solidFill>
              <a:highlight>
                <a:srgbClr val="93E5FF"/>
              </a:highlight>
            </a:endParaRPr>
          </a:p>
          <a:p>
            <a:pPr algn="ctr"/>
            <a:endParaRPr lang="en-US" dirty="0">
              <a:solidFill>
                <a:schemeClr val="tx1">
                  <a:lumMod val="85000"/>
                  <a:lumOff val="15000"/>
                </a:schemeClr>
              </a:solidFill>
              <a:highlight>
                <a:srgbClr val="93E5FF"/>
              </a:highlight>
            </a:endParaRPr>
          </a:p>
          <a:p>
            <a:pPr algn="ctr"/>
            <a:r>
              <a:rPr lang="en-US" dirty="0">
                <a:solidFill>
                  <a:schemeClr val="tx1">
                    <a:lumMod val="85000"/>
                    <a:lumOff val="15000"/>
                  </a:schemeClr>
                </a:solidFill>
                <a:highlight>
                  <a:srgbClr val="93E5FF"/>
                </a:highlight>
              </a:rPr>
              <a:t>Template Pool</a:t>
            </a:r>
            <a:endParaRPr lang="en-US" dirty="0">
              <a:solidFill>
                <a:schemeClr val="tx1">
                  <a:lumMod val="85000"/>
                  <a:lumOff val="15000"/>
                </a:schemeClr>
              </a:solidFill>
              <a:cs typeface="Calibri"/>
            </a:endParaRPr>
          </a:p>
        </p:txBody>
      </p:sp>
      <p:sp>
        <p:nvSpPr>
          <p:cNvPr id="6" name="TextBox 5">
            <a:extLst>
              <a:ext uri="{FF2B5EF4-FFF2-40B4-BE49-F238E27FC236}">
                <a16:creationId xmlns:a16="http://schemas.microsoft.com/office/drawing/2014/main" id="{D68149BB-E2F7-4FA7-A5E2-FDC84338920E}"/>
              </a:ext>
            </a:extLst>
          </p:cNvPr>
          <p:cNvSpPr txBox="1"/>
          <p:nvPr/>
        </p:nvSpPr>
        <p:spPr>
          <a:xfrm rot="16200000">
            <a:off x="2389666" y="2964911"/>
            <a:ext cx="193899" cy="990253"/>
          </a:xfrm>
          <a:prstGeom prst="rect">
            <a:avLst/>
          </a:prstGeom>
          <a:solidFill>
            <a:schemeClr val="accent3">
              <a:lumMod val="40000"/>
              <a:lumOff val="60000"/>
            </a:schemeClr>
          </a:solidFill>
          <a:ln>
            <a:solidFill>
              <a:schemeClr val="accent5"/>
            </a:solidFill>
          </a:ln>
        </p:spPr>
        <p:txBody>
          <a:bodyPr vert="eaVert"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1400" kern="1200" dirty="0">
                <a:solidFill>
                  <a:schemeClr val="tx2"/>
                </a:solidFill>
                <a:latin typeface="+mn-lt"/>
                <a:ea typeface="+mn-ea"/>
                <a:cs typeface="+mn-cs"/>
              </a:rPr>
              <a:t>VM template</a:t>
            </a:r>
          </a:p>
        </p:txBody>
      </p:sp>
      <p:sp>
        <p:nvSpPr>
          <p:cNvPr id="7" name="TextBox 6">
            <a:extLst>
              <a:ext uri="{FF2B5EF4-FFF2-40B4-BE49-F238E27FC236}">
                <a16:creationId xmlns:a16="http://schemas.microsoft.com/office/drawing/2014/main" id="{3A60132A-33AB-43B6-B4D0-E11443B9DDA0}"/>
              </a:ext>
            </a:extLst>
          </p:cNvPr>
          <p:cNvSpPr txBox="1"/>
          <p:nvPr/>
        </p:nvSpPr>
        <p:spPr>
          <a:xfrm rot="16200000">
            <a:off x="2542066" y="3117311"/>
            <a:ext cx="193899" cy="990253"/>
          </a:xfrm>
          <a:prstGeom prst="rect">
            <a:avLst/>
          </a:prstGeom>
          <a:solidFill>
            <a:schemeClr val="accent3">
              <a:lumMod val="40000"/>
              <a:lumOff val="60000"/>
            </a:schemeClr>
          </a:solidFill>
          <a:ln>
            <a:solidFill>
              <a:schemeClr val="accent5"/>
            </a:solidFill>
          </a:ln>
        </p:spPr>
        <p:txBody>
          <a:bodyPr vert="eaVert"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1400" kern="1200" dirty="0">
                <a:solidFill>
                  <a:schemeClr val="tx2"/>
                </a:solidFill>
                <a:latin typeface="+mn-lt"/>
                <a:ea typeface="+mn-ea"/>
                <a:cs typeface="+mn-cs"/>
              </a:rPr>
              <a:t>VM template</a:t>
            </a:r>
          </a:p>
        </p:txBody>
      </p:sp>
      <p:sp>
        <p:nvSpPr>
          <p:cNvPr id="8" name="TextBox 7">
            <a:extLst>
              <a:ext uri="{FF2B5EF4-FFF2-40B4-BE49-F238E27FC236}">
                <a16:creationId xmlns:a16="http://schemas.microsoft.com/office/drawing/2014/main" id="{A9E51CA6-D85C-4055-B9FE-CF0330B847AC}"/>
              </a:ext>
            </a:extLst>
          </p:cNvPr>
          <p:cNvSpPr txBox="1"/>
          <p:nvPr/>
        </p:nvSpPr>
        <p:spPr>
          <a:xfrm rot="16200000">
            <a:off x="2694466" y="3269711"/>
            <a:ext cx="193899" cy="990253"/>
          </a:xfrm>
          <a:prstGeom prst="rect">
            <a:avLst/>
          </a:prstGeom>
          <a:solidFill>
            <a:schemeClr val="accent3">
              <a:lumMod val="40000"/>
              <a:lumOff val="60000"/>
            </a:schemeClr>
          </a:solidFill>
          <a:ln>
            <a:solidFill>
              <a:schemeClr val="accent5"/>
            </a:solidFill>
          </a:ln>
        </p:spPr>
        <p:txBody>
          <a:bodyPr vert="eaVert"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1400" kern="1200" dirty="0">
                <a:solidFill>
                  <a:schemeClr val="tx2"/>
                </a:solidFill>
                <a:latin typeface="+mn-lt"/>
                <a:ea typeface="+mn-ea"/>
                <a:cs typeface="+mn-cs"/>
              </a:rPr>
              <a:t>VM template</a:t>
            </a:r>
          </a:p>
        </p:txBody>
      </p:sp>
      <p:sp>
        <p:nvSpPr>
          <p:cNvPr id="13" name="Arrow: Right 12">
            <a:extLst>
              <a:ext uri="{FF2B5EF4-FFF2-40B4-BE49-F238E27FC236}">
                <a16:creationId xmlns:a16="http://schemas.microsoft.com/office/drawing/2014/main" id="{A4FDE2F8-9777-4CE0-9A11-BE3EFF8BDFE4}"/>
              </a:ext>
            </a:extLst>
          </p:cNvPr>
          <p:cNvSpPr/>
          <p:nvPr/>
        </p:nvSpPr>
        <p:spPr>
          <a:xfrm rot="14040000">
            <a:off x="2794473" y="4476365"/>
            <a:ext cx="2098962" cy="329425"/>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044A43F-E129-4035-9A00-033CFD33CD25}"/>
              </a:ext>
            </a:extLst>
          </p:cNvPr>
          <p:cNvSpPr/>
          <p:nvPr/>
        </p:nvSpPr>
        <p:spPr>
          <a:xfrm>
            <a:off x="4160317" y="5522265"/>
            <a:ext cx="1264619" cy="730091"/>
          </a:xfrm>
          <a:prstGeom prst="roundRect">
            <a:avLst/>
          </a:prstGeom>
          <a:solidFill>
            <a:srgbClr val="93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Kara runtime</a:t>
            </a:r>
          </a:p>
        </p:txBody>
      </p:sp>
      <p:sp>
        <p:nvSpPr>
          <p:cNvPr id="15" name="Arrow: Right 14">
            <a:extLst>
              <a:ext uri="{FF2B5EF4-FFF2-40B4-BE49-F238E27FC236}">
                <a16:creationId xmlns:a16="http://schemas.microsoft.com/office/drawing/2014/main" id="{A906AE72-47A0-4E9D-9CB2-A42A023C9914}"/>
              </a:ext>
            </a:extLst>
          </p:cNvPr>
          <p:cNvSpPr/>
          <p:nvPr/>
        </p:nvSpPr>
        <p:spPr>
          <a:xfrm rot="1620000">
            <a:off x="3318401" y="2505191"/>
            <a:ext cx="3702574" cy="27256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8AFED869-FACA-4DCE-A69A-7C9A5B761F19}"/>
              </a:ext>
            </a:extLst>
          </p:cNvPr>
          <p:cNvSpPr/>
          <p:nvPr/>
        </p:nvSpPr>
        <p:spPr>
          <a:xfrm>
            <a:off x="6796018" y="3440158"/>
            <a:ext cx="2196548" cy="186733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85000"/>
                    <a:lumOff val="15000"/>
                  </a:schemeClr>
                </a:solidFill>
              </a:rPr>
              <a:t>Vm</a:t>
            </a:r>
            <a:r>
              <a:rPr lang="en-US" altLang="zh-CN" dirty="0">
                <a:solidFill>
                  <a:schemeClr val="tx1">
                    <a:lumMod val="85000"/>
                    <a:lumOff val="15000"/>
                  </a:schemeClr>
                </a:solidFill>
              </a:rPr>
              <a:t> incoming migration</a:t>
            </a:r>
            <a:endParaRPr lang="en-US" dirty="0">
              <a:solidFill>
                <a:schemeClr val="tx1">
                  <a:lumMod val="85000"/>
                  <a:lumOff val="15000"/>
                </a:schemeClr>
              </a:solidFill>
            </a:endParaRPr>
          </a:p>
        </p:txBody>
      </p:sp>
      <p:sp>
        <p:nvSpPr>
          <p:cNvPr id="17" name="Rectangle 16">
            <a:extLst>
              <a:ext uri="{FF2B5EF4-FFF2-40B4-BE49-F238E27FC236}">
                <a16:creationId xmlns:a16="http://schemas.microsoft.com/office/drawing/2014/main" id="{ADCA8A03-F42F-46C0-88E9-752FD35199E2}"/>
              </a:ext>
            </a:extLst>
          </p:cNvPr>
          <p:cNvSpPr/>
          <p:nvPr/>
        </p:nvSpPr>
        <p:spPr>
          <a:xfrm>
            <a:off x="2115731" y="1519465"/>
            <a:ext cx="1351368" cy="8361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backend file</a:t>
            </a:r>
          </a:p>
        </p:txBody>
      </p:sp>
      <p:sp>
        <p:nvSpPr>
          <p:cNvPr id="26" name="TextBox 25">
            <a:extLst>
              <a:ext uri="{FF2B5EF4-FFF2-40B4-BE49-F238E27FC236}">
                <a16:creationId xmlns:a16="http://schemas.microsoft.com/office/drawing/2014/main" id="{7F01CC73-08AB-4010-9A09-A4CE2E05EC53}"/>
              </a:ext>
            </a:extLst>
          </p:cNvPr>
          <p:cNvSpPr txBox="1"/>
          <p:nvPr/>
        </p:nvSpPr>
        <p:spPr>
          <a:xfrm>
            <a:off x="1056248" y="1769432"/>
            <a:ext cx="1041261" cy="5816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tx2"/>
                </a:solidFill>
                <a:latin typeface="+mn-lt"/>
                <a:ea typeface="+mn-ea"/>
                <a:cs typeface="+mn-cs"/>
              </a:rPr>
              <a:t>RAM share=on</a:t>
            </a:r>
          </a:p>
        </p:txBody>
      </p:sp>
      <p:sp>
        <p:nvSpPr>
          <p:cNvPr id="27" name="TextBox 26">
            <a:extLst>
              <a:ext uri="{FF2B5EF4-FFF2-40B4-BE49-F238E27FC236}">
                <a16:creationId xmlns:a16="http://schemas.microsoft.com/office/drawing/2014/main" id="{6FAEFA78-CD54-497E-B345-8A8A21A66BEA}"/>
              </a:ext>
            </a:extLst>
          </p:cNvPr>
          <p:cNvSpPr txBox="1"/>
          <p:nvPr/>
        </p:nvSpPr>
        <p:spPr>
          <a:xfrm>
            <a:off x="1910939" y="3107839"/>
            <a:ext cx="1514896"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tx2"/>
                </a:solidFill>
                <a:latin typeface="+mn-lt"/>
                <a:ea typeface="+mn-ea"/>
                <a:cs typeface="+mn-cs"/>
              </a:rPr>
              <a:t>Device state</a:t>
            </a:r>
          </a:p>
        </p:txBody>
      </p:sp>
      <p:sp>
        <p:nvSpPr>
          <p:cNvPr id="18" name="TextBox 25">
            <a:extLst>
              <a:ext uri="{FF2B5EF4-FFF2-40B4-BE49-F238E27FC236}">
                <a16:creationId xmlns:a16="http://schemas.microsoft.com/office/drawing/2014/main" id="{F5C48657-AF0A-4DB9-B4D2-C9DCCEE15BC6}"/>
              </a:ext>
            </a:extLst>
          </p:cNvPr>
          <p:cNvSpPr txBox="1"/>
          <p:nvPr/>
        </p:nvSpPr>
        <p:spPr>
          <a:xfrm>
            <a:off x="3558337" y="4498983"/>
            <a:ext cx="1041261" cy="290849"/>
          </a:xfrm>
          <a:prstGeom prst="rect">
            <a:avLst/>
          </a:prstGeom>
          <a:noFill/>
        </p:spPr>
        <p:txBody>
          <a:bodyPr wrap="square" lIns="0" tIns="0" rIns="0" bIns="0" rtlCol="0" anchor="t">
            <a:spAutoFit/>
          </a:bodyPr>
          <a:lstStyle/>
          <a:p>
            <a:pPr marL="0" indent="0" algn="l" defTabSz="914400">
              <a:lnSpc>
                <a:spcPct val="90000"/>
              </a:lnSpc>
              <a:spcBef>
                <a:spcPts val="0"/>
              </a:spcBef>
              <a:spcAft>
                <a:spcPts val="600"/>
              </a:spcAft>
              <a:buFont typeface="Arial" panose="020B0604020202020204" pitchFamily="34" charset="0"/>
              <a:buNone/>
            </a:pPr>
            <a:r>
              <a:rPr lang="en-US" sz="2100" dirty="0">
                <a:latin typeface="+mn-lt"/>
                <a:ea typeface="+mn-ea"/>
                <a:cs typeface="Calibri"/>
              </a:rPr>
              <a:t>save</a:t>
            </a:r>
            <a:endParaRPr lang="en-US" sz="2100" kern="1200" dirty="0">
              <a:latin typeface="+mn-lt"/>
              <a:ea typeface="+mn-ea"/>
              <a:cs typeface="Calibri"/>
            </a:endParaRPr>
          </a:p>
        </p:txBody>
      </p:sp>
      <p:sp>
        <p:nvSpPr>
          <p:cNvPr id="19" name="TextBox 25">
            <a:extLst>
              <a:ext uri="{FF2B5EF4-FFF2-40B4-BE49-F238E27FC236}">
                <a16:creationId xmlns:a16="http://schemas.microsoft.com/office/drawing/2014/main" id="{5E9F897F-33CB-4920-AAC1-8C2BC4E4CF51}"/>
              </a:ext>
            </a:extLst>
          </p:cNvPr>
          <p:cNvSpPr txBox="1"/>
          <p:nvPr/>
        </p:nvSpPr>
        <p:spPr>
          <a:xfrm>
            <a:off x="5298425" y="2645162"/>
            <a:ext cx="1041261" cy="658642"/>
          </a:xfrm>
          <a:prstGeom prst="rect">
            <a:avLst/>
          </a:prstGeom>
          <a:noFill/>
        </p:spPr>
        <p:txBody>
          <a:bodyPr wrap="square" lIns="0" tIns="0" rIns="0" bIns="0" rtlCol="0" anchor="t">
            <a:spAutoFit/>
          </a:bodyPr>
          <a:lstStyle/>
          <a:p>
            <a:pPr>
              <a:lnSpc>
                <a:spcPct val="90000"/>
              </a:lnSpc>
              <a:spcBef>
                <a:spcPts val="0"/>
              </a:spcBef>
              <a:spcAft>
                <a:spcPts val="600"/>
              </a:spcAft>
              <a:buFont typeface="Arial" panose="020B0604020202020204" pitchFamily="34" charset="0"/>
            </a:pPr>
            <a:r>
              <a:rPr lang="en-US" sz="2100" dirty="0">
                <a:latin typeface="+mn-lt"/>
                <a:ea typeface="+mn-ea"/>
                <a:cs typeface="Calibri"/>
              </a:rPr>
              <a:t>load</a:t>
            </a:r>
            <a:endParaRPr lang="zh-CN" dirty="0"/>
          </a:p>
          <a:p>
            <a:pPr marL="0" indent="0" algn="l" defTabSz="914400">
              <a:lnSpc>
                <a:spcPct val="90000"/>
              </a:lnSpc>
              <a:spcBef>
                <a:spcPts val="0"/>
              </a:spcBef>
              <a:spcAft>
                <a:spcPts val="600"/>
              </a:spcAft>
              <a:buFont typeface="Arial" panose="020B0604020202020204" pitchFamily="34" charset="0"/>
              <a:buNone/>
            </a:pPr>
            <a:endParaRPr lang="en-US" sz="2100" kern="1200" dirty="0">
              <a:latin typeface="+mn-lt"/>
              <a:ea typeface="+mn-ea"/>
              <a:cs typeface="Calibri"/>
            </a:endParaRPr>
          </a:p>
        </p:txBody>
      </p:sp>
      <p:sp>
        <p:nvSpPr>
          <p:cNvPr id="22" name="Arrow: Right 12">
            <a:extLst>
              <a:ext uri="{FF2B5EF4-FFF2-40B4-BE49-F238E27FC236}">
                <a16:creationId xmlns:a16="http://schemas.microsoft.com/office/drawing/2014/main" id="{42C484D8-82D2-464F-9BF6-592AEFC6DA9D}"/>
              </a:ext>
            </a:extLst>
          </p:cNvPr>
          <p:cNvSpPr/>
          <p:nvPr/>
        </p:nvSpPr>
        <p:spPr>
          <a:xfrm rot="14700000" flipV="1">
            <a:off x="2292573" y="3702426"/>
            <a:ext cx="3463738" cy="30747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14">
            <a:extLst>
              <a:ext uri="{FF2B5EF4-FFF2-40B4-BE49-F238E27FC236}">
                <a16:creationId xmlns:a16="http://schemas.microsoft.com/office/drawing/2014/main" id="{043EE271-D16F-41B2-A197-CE9A08025B19}"/>
              </a:ext>
            </a:extLst>
          </p:cNvPr>
          <p:cNvSpPr/>
          <p:nvPr/>
        </p:nvSpPr>
        <p:spPr>
          <a:xfrm rot="420000">
            <a:off x="3425165" y="3917013"/>
            <a:ext cx="3372753" cy="295307"/>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5">
            <a:extLst>
              <a:ext uri="{FF2B5EF4-FFF2-40B4-BE49-F238E27FC236}">
                <a16:creationId xmlns:a16="http://schemas.microsoft.com/office/drawing/2014/main" id="{9EB5F885-EF86-4229-A9B3-A2A59B55DF68}"/>
              </a:ext>
            </a:extLst>
          </p:cNvPr>
          <p:cNvSpPr txBox="1"/>
          <p:nvPr/>
        </p:nvSpPr>
        <p:spPr>
          <a:xfrm>
            <a:off x="5173320" y="3930325"/>
            <a:ext cx="1041261" cy="658642"/>
          </a:xfrm>
          <a:prstGeom prst="rect">
            <a:avLst/>
          </a:prstGeom>
          <a:noFill/>
        </p:spPr>
        <p:txBody>
          <a:bodyPr wrap="square" lIns="0" tIns="0" rIns="0" bIns="0" rtlCol="0" anchor="t">
            <a:spAutoFit/>
          </a:bodyPr>
          <a:lstStyle/>
          <a:p>
            <a:pPr>
              <a:lnSpc>
                <a:spcPct val="90000"/>
              </a:lnSpc>
              <a:spcBef>
                <a:spcPts val="0"/>
              </a:spcBef>
              <a:spcAft>
                <a:spcPts val="600"/>
              </a:spcAft>
              <a:buFont typeface="Arial" panose="020B0604020202020204" pitchFamily="34" charset="0"/>
            </a:pPr>
            <a:r>
              <a:rPr lang="en-US" sz="2100" dirty="0">
                <a:latin typeface="+mn-lt"/>
                <a:ea typeface="+mn-ea"/>
                <a:cs typeface="Calibri"/>
              </a:rPr>
              <a:t>load</a:t>
            </a:r>
            <a:endParaRPr lang="zh-CN" dirty="0"/>
          </a:p>
          <a:p>
            <a:pPr marL="0" indent="0" algn="l" defTabSz="914400">
              <a:lnSpc>
                <a:spcPct val="90000"/>
              </a:lnSpc>
              <a:spcBef>
                <a:spcPts val="0"/>
              </a:spcBef>
              <a:spcAft>
                <a:spcPts val="600"/>
              </a:spcAft>
              <a:buFont typeface="Arial" panose="020B0604020202020204" pitchFamily="34" charset="0"/>
              <a:buNone/>
            </a:pPr>
            <a:endParaRPr lang="en-US" sz="2100" kern="1200" dirty="0">
              <a:latin typeface="+mn-lt"/>
              <a:ea typeface="+mn-ea"/>
              <a:cs typeface="Calibri"/>
            </a:endParaRPr>
          </a:p>
        </p:txBody>
      </p:sp>
      <p:sp>
        <p:nvSpPr>
          <p:cNvPr id="28" name="TextBox 25">
            <a:extLst>
              <a:ext uri="{FF2B5EF4-FFF2-40B4-BE49-F238E27FC236}">
                <a16:creationId xmlns:a16="http://schemas.microsoft.com/office/drawing/2014/main" id="{5D86D0C1-DB5C-4D61-A3B3-B48EDC60E720}"/>
              </a:ext>
            </a:extLst>
          </p:cNvPr>
          <p:cNvSpPr txBox="1"/>
          <p:nvPr/>
        </p:nvSpPr>
        <p:spPr>
          <a:xfrm>
            <a:off x="3330874" y="2508684"/>
            <a:ext cx="1041261" cy="290849"/>
          </a:xfrm>
          <a:prstGeom prst="rect">
            <a:avLst/>
          </a:prstGeom>
          <a:noFill/>
        </p:spPr>
        <p:txBody>
          <a:bodyPr wrap="square" lIns="0" tIns="0" rIns="0" bIns="0" rtlCol="0" anchor="t">
            <a:spAutoFit/>
          </a:bodyPr>
          <a:lstStyle/>
          <a:p>
            <a:pPr marL="0" indent="0" algn="l" defTabSz="914400">
              <a:lnSpc>
                <a:spcPct val="90000"/>
              </a:lnSpc>
              <a:spcBef>
                <a:spcPts val="0"/>
              </a:spcBef>
              <a:spcAft>
                <a:spcPts val="600"/>
              </a:spcAft>
              <a:buFont typeface="Arial" panose="020B0604020202020204" pitchFamily="34" charset="0"/>
              <a:buNone/>
            </a:pPr>
            <a:r>
              <a:rPr lang="en-US" sz="2100" dirty="0">
                <a:latin typeface="+mn-lt"/>
                <a:ea typeface="+mn-ea"/>
                <a:cs typeface="Calibri"/>
              </a:rPr>
              <a:t>save</a:t>
            </a:r>
            <a:endParaRPr lang="en-US" sz="2100" kern="1200" dirty="0">
              <a:latin typeface="+mn-lt"/>
              <a:ea typeface="+mn-ea"/>
              <a:cs typeface="Calibri"/>
            </a:endParaRPr>
          </a:p>
        </p:txBody>
      </p:sp>
    </p:spTree>
    <p:extLst>
      <p:ext uri="{BB962C8B-B14F-4D97-AF65-F5344CB8AC3E}">
        <p14:creationId xmlns:p14="http://schemas.microsoft.com/office/powerpoint/2010/main" val="401273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0A79-669A-403D-9D9D-A83B72F802B9}"/>
              </a:ext>
            </a:extLst>
          </p:cNvPr>
          <p:cNvSpPr>
            <a:spLocks noGrp="1"/>
          </p:cNvSpPr>
          <p:nvPr>
            <p:ph type="title"/>
          </p:nvPr>
        </p:nvSpPr>
        <p:spPr>
          <a:xfrm>
            <a:off x="516496" y="478301"/>
            <a:ext cx="11233150" cy="654760"/>
          </a:xfrm>
        </p:spPr>
        <p:txBody>
          <a:bodyPr/>
          <a:lstStyle/>
          <a:p>
            <a:r>
              <a:rPr lang="en-US" altLang="zh-CN" dirty="0"/>
              <a:t>VM templating</a:t>
            </a:r>
            <a:endParaRPr lang="en-US" dirty="0"/>
          </a:p>
        </p:txBody>
      </p:sp>
      <p:sp>
        <p:nvSpPr>
          <p:cNvPr id="3" name="Content Placeholder 2">
            <a:extLst>
              <a:ext uri="{FF2B5EF4-FFF2-40B4-BE49-F238E27FC236}">
                <a16:creationId xmlns:a16="http://schemas.microsoft.com/office/drawing/2014/main" id="{01D120A6-67E6-4163-9368-31AF7890C8E2}"/>
              </a:ext>
            </a:extLst>
          </p:cNvPr>
          <p:cNvSpPr>
            <a:spLocks noGrp="1"/>
          </p:cNvSpPr>
          <p:nvPr>
            <p:ph idx="1"/>
          </p:nvPr>
        </p:nvSpPr>
        <p:spPr>
          <a:xfrm>
            <a:off x="537298" y="1123415"/>
            <a:ext cx="11233150" cy="4600989"/>
          </a:xfrm>
        </p:spPr>
        <p:txBody>
          <a:bodyPr vert="horz" lIns="0" tIns="0" rIns="0" bIns="0" rtlCol="0" anchor="t">
            <a:normAutofit/>
          </a:bodyPr>
          <a:lstStyle/>
          <a:p>
            <a:r>
              <a:rPr lang="en-US" dirty="0">
                <a:ea typeface="ＭＳ Ｐゴシック"/>
                <a:cs typeface="Calibri"/>
              </a:rPr>
              <a:t>Still more work is needed on arm64</a:t>
            </a:r>
          </a:p>
          <a:p>
            <a:r>
              <a:rPr lang="en-US" dirty="0">
                <a:ea typeface="ＭＳ Ｐゴシック"/>
              </a:rPr>
              <a:t>Commit 18269069 ("migration: Introduce ignore-shared capability") adds ignore-shared capability to bypass the shared ram block (</a:t>
            </a:r>
            <a:r>
              <a:rPr lang="en-US" dirty="0" err="1">
                <a:ea typeface="ＭＳ Ｐゴシック"/>
              </a:rPr>
              <a:t>e,g</a:t>
            </a:r>
            <a:r>
              <a:rPr lang="en-US" dirty="0">
                <a:ea typeface="ＭＳ Ｐゴシック"/>
              </a:rPr>
              <a:t>, </a:t>
            </a:r>
            <a:r>
              <a:rPr lang="en-US" dirty="0" err="1">
                <a:ea typeface="ＭＳ Ｐゴシック"/>
              </a:rPr>
              <a:t>membackend</a:t>
            </a:r>
            <a:r>
              <a:rPr lang="en-US" dirty="0">
                <a:ea typeface="ＭＳ Ｐゴシック"/>
              </a:rPr>
              <a:t> file with share=on). It does good to live migration.</a:t>
            </a:r>
          </a:p>
          <a:p>
            <a:r>
              <a:rPr lang="en-US" altLang="zh-CN" dirty="0">
                <a:ea typeface="ＭＳ Ｐゴシック"/>
              </a:rPr>
              <a:t>It</a:t>
            </a:r>
            <a:r>
              <a:rPr lang="en-US" dirty="0">
                <a:ea typeface="ＭＳ Ｐゴシック"/>
              </a:rPr>
              <a:t> is expected that QEMU doesn‘t write </a:t>
            </a:r>
            <a:r>
              <a:rPr lang="en-US" altLang="zh-CN" dirty="0">
                <a:ea typeface="ＭＳ Ｐゴシック"/>
              </a:rPr>
              <a:t>anything</a:t>
            </a:r>
            <a:r>
              <a:rPr lang="en-US" dirty="0">
                <a:ea typeface="ＭＳ Ｐゴシック"/>
              </a:rPr>
              <a:t> to guest RAM until VM starts, but it does in arm64 </a:t>
            </a:r>
            <a:r>
              <a:rPr lang="en-US" dirty="0" err="1">
                <a:ea typeface="ＭＳ Ｐゴシック"/>
              </a:rPr>
              <a:t>qemu</a:t>
            </a:r>
            <a:endParaRPr lang="en-US" dirty="0">
              <a:ea typeface="ＭＳ Ｐゴシック"/>
            </a:endParaRPr>
          </a:p>
          <a:p>
            <a:r>
              <a:rPr lang="en-US" dirty="0">
                <a:ea typeface="ＭＳ Ｐゴシック"/>
              </a:rPr>
              <a:t>rom block “</a:t>
            </a:r>
            <a:r>
              <a:rPr lang="en-US" dirty="0" err="1">
                <a:ea typeface="ＭＳ Ｐゴシック"/>
              </a:rPr>
              <a:t>dtb</a:t>
            </a:r>
            <a:r>
              <a:rPr lang="en-US" dirty="0">
                <a:ea typeface="ＭＳ Ｐゴシック"/>
              </a:rPr>
              <a:t>” will be filled into </a:t>
            </a:r>
            <a:r>
              <a:rPr lang="en-US" altLang="zh-CN" dirty="0">
                <a:ea typeface="ＭＳ Ｐゴシック"/>
              </a:rPr>
              <a:t>RAM</a:t>
            </a:r>
            <a:r>
              <a:rPr lang="en-US" dirty="0">
                <a:ea typeface="ＭＳ Ｐゴシック"/>
              </a:rPr>
              <a:t> during </a:t>
            </a:r>
            <a:r>
              <a:rPr lang="en-US" dirty="0" err="1">
                <a:ea typeface="ＭＳ Ｐゴシック"/>
              </a:rPr>
              <a:t>rom_reset</a:t>
            </a:r>
            <a:r>
              <a:rPr lang="en-US" dirty="0">
                <a:ea typeface="ＭＳ Ｐゴシック"/>
              </a:rPr>
              <a:t>. In incoming case, this rom filling seems to be not required since all the data have been stored in memory backend file already.</a:t>
            </a:r>
          </a:p>
          <a:p>
            <a:r>
              <a:rPr lang="en-US" dirty="0"/>
              <a:t>Catherine Ho submitted a proposal to fix this, which is under upstream review. </a:t>
            </a:r>
          </a:p>
          <a:p>
            <a:endParaRPr lang="en-US" dirty="0"/>
          </a:p>
        </p:txBody>
      </p:sp>
    </p:spTree>
    <p:extLst>
      <p:ext uri="{BB962C8B-B14F-4D97-AF65-F5344CB8AC3E}">
        <p14:creationId xmlns:p14="http://schemas.microsoft.com/office/powerpoint/2010/main" val="170904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485E-4675-48CC-89B6-395E2497D1CA}"/>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DF0CD859-3F74-44F7-8D6E-AD0193364072}"/>
              </a:ext>
            </a:extLst>
          </p:cNvPr>
          <p:cNvSpPr>
            <a:spLocks noGrp="1"/>
          </p:cNvSpPr>
          <p:nvPr>
            <p:ph idx="1"/>
          </p:nvPr>
        </p:nvSpPr>
        <p:spPr/>
        <p:txBody>
          <a:bodyPr/>
          <a:lstStyle/>
          <a:p>
            <a:pPr>
              <a:lnSpc>
                <a:spcPct val="150000"/>
              </a:lnSpc>
            </a:pPr>
            <a:r>
              <a:rPr lang="en-US" sz="2800" dirty="0"/>
              <a:t>Kata Containers Design</a:t>
            </a:r>
          </a:p>
          <a:p>
            <a:pPr>
              <a:lnSpc>
                <a:spcPct val="150000"/>
              </a:lnSpc>
            </a:pPr>
            <a:r>
              <a:rPr lang="en-US" sz="2800" dirty="0"/>
              <a:t>Hardware Requirements </a:t>
            </a:r>
          </a:p>
          <a:p>
            <a:pPr>
              <a:lnSpc>
                <a:spcPct val="150000"/>
              </a:lnSpc>
            </a:pPr>
            <a:r>
              <a:rPr lang="en-US" sz="2800" dirty="0"/>
              <a:t>NVDIMM/DAX on AArch64</a:t>
            </a:r>
          </a:p>
          <a:p>
            <a:pPr>
              <a:lnSpc>
                <a:spcPct val="150000"/>
              </a:lnSpc>
            </a:pPr>
            <a:r>
              <a:rPr lang="en-US" sz="2800" dirty="0"/>
              <a:t>Memory Hot-add on AArch64</a:t>
            </a:r>
          </a:p>
        </p:txBody>
      </p:sp>
    </p:spTree>
    <p:extLst>
      <p:ext uri="{BB962C8B-B14F-4D97-AF65-F5344CB8AC3E}">
        <p14:creationId xmlns:p14="http://schemas.microsoft.com/office/powerpoint/2010/main" val="2570133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3D10-9FCA-4B6D-802B-C8DD18543C51}"/>
              </a:ext>
            </a:extLst>
          </p:cNvPr>
          <p:cNvSpPr>
            <a:spLocks noGrp="1"/>
          </p:cNvSpPr>
          <p:nvPr>
            <p:ph type="title"/>
          </p:nvPr>
        </p:nvSpPr>
        <p:spPr/>
        <p:txBody>
          <a:bodyPr/>
          <a:lstStyle/>
          <a:p>
            <a:r>
              <a:rPr lang="en-US" altLang="zh-CN" dirty="0">
                <a:ea typeface="ＭＳ Ｐゴシック"/>
              </a:rPr>
              <a:t>SR-IOV </a:t>
            </a:r>
            <a:r>
              <a:rPr lang="en-US" altLang="zh-CN" dirty="0" err="1">
                <a:ea typeface="ＭＳ Ｐゴシック"/>
              </a:rPr>
              <a:t>vf</a:t>
            </a:r>
            <a:r>
              <a:rPr lang="en-US" altLang="zh-CN" dirty="0">
                <a:ea typeface="ＭＳ Ｐゴシック"/>
              </a:rPr>
              <a:t> </a:t>
            </a:r>
            <a:r>
              <a:rPr lang="en-US" altLang="zh-CN" dirty="0" err="1">
                <a:ea typeface="ＭＳ Ｐゴシック"/>
              </a:rPr>
              <a:t>hotplug</a:t>
            </a:r>
            <a:r>
              <a:rPr lang="en-US" altLang="zh-CN" dirty="0">
                <a:ea typeface="ＭＳ Ｐゴシック"/>
              </a:rPr>
              <a:t> </a:t>
            </a:r>
            <a:endParaRPr lang="en-US" dirty="0"/>
          </a:p>
        </p:txBody>
      </p:sp>
      <p:sp>
        <p:nvSpPr>
          <p:cNvPr id="5" name="Rectangle 4">
            <a:extLst>
              <a:ext uri="{FF2B5EF4-FFF2-40B4-BE49-F238E27FC236}">
                <a16:creationId xmlns:a16="http://schemas.microsoft.com/office/drawing/2014/main" id="{6F3B1F5C-C3ED-441A-8754-12EA6970BE75}"/>
              </a:ext>
            </a:extLst>
          </p:cNvPr>
          <p:cNvSpPr/>
          <p:nvPr/>
        </p:nvSpPr>
        <p:spPr>
          <a:xfrm>
            <a:off x="520791" y="5518162"/>
            <a:ext cx="10494926" cy="830997"/>
          </a:xfrm>
          <a:prstGeom prst="rect">
            <a:avLst/>
          </a:prstGeom>
        </p:spPr>
        <p:txBody>
          <a:bodyPr vert="horz" lIns="0" tIns="0" rIns="0" bIns="0" rtlCol="0" anchor="t">
            <a:noAutofit/>
          </a:bodyPr>
          <a:lstStyle/>
          <a:p>
            <a:pPr marL="285750" indent="-285750" eaLnBrk="1" hangingPunct="1">
              <a:spcBef>
                <a:spcPts val="600"/>
              </a:spcBef>
              <a:spcAft>
                <a:spcPts val="0"/>
              </a:spcAft>
              <a:buClr>
                <a:schemeClr val="accent1"/>
              </a:buClr>
              <a:buFont typeface="Arial" charset="0"/>
              <a:buChar char="•"/>
            </a:pPr>
            <a:r>
              <a:rPr lang="en-US" dirty="0">
                <a:solidFill>
                  <a:schemeClr val="tx2"/>
                </a:solidFill>
                <a:latin typeface="+mn-lt"/>
                <a:ea typeface="ＭＳ Ｐゴシック"/>
                <a:cs typeface="Calibri"/>
              </a:rPr>
              <a:t>Eric Auger’s work(KVM PCIe/MSI Passthrough on Arm/Arm64) in </a:t>
            </a:r>
            <a:r>
              <a:rPr lang="en-US" dirty="0" err="1">
                <a:solidFill>
                  <a:schemeClr val="tx2"/>
                </a:solidFill>
                <a:latin typeface="+mn-lt"/>
                <a:ea typeface="ＭＳ Ｐゴシック"/>
                <a:cs typeface="Calibri"/>
              </a:rPr>
              <a:t>qemu</a:t>
            </a:r>
            <a:r>
              <a:rPr lang="en-US" dirty="0">
                <a:solidFill>
                  <a:schemeClr val="tx2"/>
                </a:solidFill>
                <a:latin typeface="+mn-lt"/>
                <a:ea typeface="ＭＳ Ｐゴシック"/>
                <a:cs typeface="Calibri"/>
              </a:rPr>
              <a:t> and kernel in 2016</a:t>
            </a:r>
          </a:p>
        </p:txBody>
      </p:sp>
      <p:sp>
        <p:nvSpPr>
          <p:cNvPr id="3" name="Rectangle: Rounded Corners 2">
            <a:extLst>
              <a:ext uri="{FF2B5EF4-FFF2-40B4-BE49-F238E27FC236}">
                <a16:creationId xmlns:a16="http://schemas.microsoft.com/office/drawing/2014/main" id="{AF755502-A8A8-46F8-A46B-38248ECFC5A4}"/>
              </a:ext>
            </a:extLst>
          </p:cNvPr>
          <p:cNvSpPr/>
          <p:nvPr/>
        </p:nvSpPr>
        <p:spPr>
          <a:xfrm>
            <a:off x="4720396" y="4569443"/>
            <a:ext cx="1162879" cy="6547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Kata runtime</a:t>
            </a:r>
          </a:p>
        </p:txBody>
      </p:sp>
      <p:sp>
        <p:nvSpPr>
          <p:cNvPr id="6" name="Rectangle: Rounded Corners 5">
            <a:extLst>
              <a:ext uri="{FF2B5EF4-FFF2-40B4-BE49-F238E27FC236}">
                <a16:creationId xmlns:a16="http://schemas.microsoft.com/office/drawing/2014/main" id="{95BB8639-9D42-4758-9890-DB3DC800C511}"/>
              </a:ext>
            </a:extLst>
          </p:cNvPr>
          <p:cNvSpPr/>
          <p:nvPr/>
        </p:nvSpPr>
        <p:spPr>
          <a:xfrm>
            <a:off x="1759226" y="1232453"/>
            <a:ext cx="2892287" cy="3617844"/>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r>
              <a:rPr lang="en-US" dirty="0">
                <a:solidFill>
                  <a:schemeClr val="tx1">
                    <a:lumMod val="85000"/>
                    <a:lumOff val="15000"/>
                  </a:schemeClr>
                </a:solidFill>
              </a:rPr>
              <a:t>VM</a:t>
            </a:r>
          </a:p>
        </p:txBody>
      </p:sp>
      <p:sp>
        <p:nvSpPr>
          <p:cNvPr id="8" name="Rectangle: Rounded Corners 7">
            <a:extLst>
              <a:ext uri="{FF2B5EF4-FFF2-40B4-BE49-F238E27FC236}">
                <a16:creationId xmlns:a16="http://schemas.microsoft.com/office/drawing/2014/main" id="{74573C1D-DE03-489F-9DE5-44DF3FEEF72F}"/>
              </a:ext>
            </a:extLst>
          </p:cNvPr>
          <p:cNvSpPr/>
          <p:nvPr/>
        </p:nvSpPr>
        <p:spPr>
          <a:xfrm>
            <a:off x="2276060" y="3200401"/>
            <a:ext cx="1567069" cy="487018"/>
          </a:xfrm>
          <a:prstGeom prst="roundRect">
            <a:avLst/>
          </a:prstGeom>
          <a:pattFill prst="ltUp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1 VCPU</a:t>
            </a:r>
          </a:p>
        </p:txBody>
      </p:sp>
      <p:sp>
        <p:nvSpPr>
          <p:cNvPr id="9" name="Rectangle: Rounded Corners 8">
            <a:extLst>
              <a:ext uri="{FF2B5EF4-FFF2-40B4-BE49-F238E27FC236}">
                <a16:creationId xmlns:a16="http://schemas.microsoft.com/office/drawing/2014/main" id="{F5561CAD-3C9E-48D9-A48C-0CDC81F419F7}"/>
              </a:ext>
            </a:extLst>
          </p:cNvPr>
          <p:cNvSpPr/>
          <p:nvPr/>
        </p:nvSpPr>
        <p:spPr>
          <a:xfrm>
            <a:off x="2239618" y="2554357"/>
            <a:ext cx="1567069" cy="487018"/>
          </a:xfrm>
          <a:prstGeom prst="roundRect">
            <a:avLst/>
          </a:prstGeom>
          <a:pattFill prst="ltUpDiag">
            <a:fgClr>
              <a:schemeClr val="tx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128M memory</a:t>
            </a:r>
          </a:p>
        </p:txBody>
      </p:sp>
      <p:sp>
        <p:nvSpPr>
          <p:cNvPr id="11" name="Rectangle: Rounded Corners 10">
            <a:extLst>
              <a:ext uri="{FF2B5EF4-FFF2-40B4-BE49-F238E27FC236}">
                <a16:creationId xmlns:a16="http://schemas.microsoft.com/office/drawing/2014/main" id="{1908CE92-70A6-495A-A8BA-EA3A8B471792}"/>
              </a:ext>
            </a:extLst>
          </p:cNvPr>
          <p:cNvSpPr/>
          <p:nvPr/>
        </p:nvSpPr>
        <p:spPr>
          <a:xfrm>
            <a:off x="6027392" y="1232453"/>
            <a:ext cx="2892287" cy="3617844"/>
          </a:xfrm>
          <a:prstGeom prst="round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endParaRPr lang="en-US" dirty="0">
              <a:solidFill>
                <a:schemeClr val="tx1">
                  <a:lumMod val="85000"/>
                  <a:lumOff val="15000"/>
                </a:schemeClr>
              </a:solidFill>
            </a:endParaRPr>
          </a:p>
          <a:p>
            <a:pPr algn="ctr"/>
            <a:r>
              <a:rPr lang="en-US" dirty="0">
                <a:solidFill>
                  <a:schemeClr val="tx1">
                    <a:lumMod val="85000"/>
                    <a:lumOff val="15000"/>
                  </a:schemeClr>
                </a:solidFill>
              </a:rPr>
              <a:t>VM</a:t>
            </a:r>
          </a:p>
        </p:txBody>
      </p:sp>
      <p:sp>
        <p:nvSpPr>
          <p:cNvPr id="12" name="Rectangle: Rounded Corners 11">
            <a:extLst>
              <a:ext uri="{FF2B5EF4-FFF2-40B4-BE49-F238E27FC236}">
                <a16:creationId xmlns:a16="http://schemas.microsoft.com/office/drawing/2014/main" id="{BEC9BD65-3263-4155-905F-A47B9D407E41}"/>
              </a:ext>
            </a:extLst>
          </p:cNvPr>
          <p:cNvSpPr/>
          <p:nvPr/>
        </p:nvSpPr>
        <p:spPr>
          <a:xfrm>
            <a:off x="6544226" y="3200401"/>
            <a:ext cx="1567069" cy="48701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n VCPUs</a:t>
            </a:r>
          </a:p>
        </p:txBody>
      </p:sp>
      <p:sp>
        <p:nvSpPr>
          <p:cNvPr id="13" name="Rectangle: Rounded Corners 12">
            <a:extLst>
              <a:ext uri="{FF2B5EF4-FFF2-40B4-BE49-F238E27FC236}">
                <a16:creationId xmlns:a16="http://schemas.microsoft.com/office/drawing/2014/main" id="{2A71F717-E04C-4C90-A1C3-C5169E8F8D83}"/>
              </a:ext>
            </a:extLst>
          </p:cNvPr>
          <p:cNvSpPr/>
          <p:nvPr/>
        </p:nvSpPr>
        <p:spPr>
          <a:xfrm>
            <a:off x="6507784" y="2554357"/>
            <a:ext cx="1567069" cy="48701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2048 M memory</a:t>
            </a:r>
          </a:p>
        </p:txBody>
      </p:sp>
      <p:sp>
        <p:nvSpPr>
          <p:cNvPr id="14" name="Rectangle: Rounded Corners 13">
            <a:extLst>
              <a:ext uri="{FF2B5EF4-FFF2-40B4-BE49-F238E27FC236}">
                <a16:creationId xmlns:a16="http://schemas.microsoft.com/office/drawing/2014/main" id="{BC042C4B-1572-4C3A-A515-C89B6333F3DA}"/>
              </a:ext>
            </a:extLst>
          </p:cNvPr>
          <p:cNvSpPr/>
          <p:nvPr/>
        </p:nvSpPr>
        <p:spPr>
          <a:xfrm>
            <a:off x="6544227" y="3876261"/>
            <a:ext cx="1567068" cy="487018"/>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85000"/>
                    <a:lumOff val="15000"/>
                  </a:schemeClr>
                </a:solidFill>
              </a:rPr>
              <a:t>PCI devices</a:t>
            </a:r>
          </a:p>
        </p:txBody>
      </p:sp>
      <p:cxnSp>
        <p:nvCxnSpPr>
          <p:cNvPr id="17" name="Straight Arrow Connector 16">
            <a:extLst>
              <a:ext uri="{FF2B5EF4-FFF2-40B4-BE49-F238E27FC236}">
                <a16:creationId xmlns:a16="http://schemas.microsoft.com/office/drawing/2014/main" id="{09FC5A12-348D-4F4A-B96C-BF4A0774AED4}"/>
              </a:ext>
            </a:extLst>
          </p:cNvPr>
          <p:cNvCxnSpPr>
            <a:cxnSpLocks/>
          </p:cNvCxnSpPr>
          <p:nvPr/>
        </p:nvCxnSpPr>
        <p:spPr>
          <a:xfrm flipV="1">
            <a:off x="5771598" y="4300475"/>
            <a:ext cx="736186" cy="6720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BD771FE-3963-4892-ADF9-A1B8E1A42620}"/>
              </a:ext>
            </a:extLst>
          </p:cNvPr>
          <p:cNvCxnSpPr>
            <a:cxnSpLocks/>
          </p:cNvCxnSpPr>
          <p:nvPr/>
        </p:nvCxnSpPr>
        <p:spPr>
          <a:xfrm flipV="1">
            <a:off x="5064128" y="3200401"/>
            <a:ext cx="1242391" cy="163995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A81D4E41-285A-4F73-B1D4-2743AA75C0E5}"/>
              </a:ext>
            </a:extLst>
          </p:cNvPr>
          <p:cNvSpPr/>
          <p:nvPr/>
        </p:nvSpPr>
        <p:spPr>
          <a:xfrm>
            <a:off x="6308727" y="2785137"/>
            <a:ext cx="235499" cy="839476"/>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a16="http://schemas.microsoft.com/office/drawing/2014/main" id="{D39FD0C9-177A-4020-9111-BB0B9A898D59}"/>
              </a:ext>
            </a:extLst>
          </p:cNvPr>
          <p:cNvSpPr/>
          <p:nvPr/>
        </p:nvSpPr>
        <p:spPr>
          <a:xfrm>
            <a:off x="4625976" y="3081079"/>
            <a:ext cx="1920874" cy="723275"/>
          </a:xfrm>
          <a:prstGeom prst="rect">
            <a:avLst/>
          </a:prstGeom>
        </p:spPr>
        <p:txBody>
          <a:bodyPr wrap="square">
            <a:spAutoFit/>
          </a:bodyPr>
          <a:lstStyle/>
          <a:p>
            <a:pPr lvl="0">
              <a:spcBef>
                <a:spcPts val="600"/>
              </a:spcBef>
              <a:defRPr/>
            </a:pPr>
            <a:r>
              <a:rPr lang="en-US" dirty="0"/>
              <a:t>Update Resource</a:t>
            </a:r>
          </a:p>
          <a:p>
            <a:pPr lvl="0">
              <a:spcBef>
                <a:spcPts val="600"/>
              </a:spcBef>
              <a:defRPr/>
            </a:pPr>
            <a:r>
              <a:rPr lang="en-US" altLang="zh-CN" dirty="0"/>
              <a:t>Mem/</a:t>
            </a:r>
            <a:r>
              <a:rPr lang="en-US" altLang="zh-CN" dirty="0" err="1"/>
              <a:t>cpu</a:t>
            </a:r>
            <a:r>
              <a:rPr lang="en-US" altLang="zh-CN" dirty="0"/>
              <a:t> </a:t>
            </a:r>
            <a:r>
              <a:rPr lang="en-US" altLang="zh-CN" dirty="0" err="1"/>
              <a:t>hotplug</a:t>
            </a:r>
            <a:endParaRPr lang="en-US" dirty="0"/>
          </a:p>
        </p:txBody>
      </p:sp>
      <p:sp>
        <p:nvSpPr>
          <p:cNvPr id="23" name="Rectangle 22">
            <a:extLst>
              <a:ext uri="{FF2B5EF4-FFF2-40B4-BE49-F238E27FC236}">
                <a16:creationId xmlns:a16="http://schemas.microsoft.com/office/drawing/2014/main" id="{509A9BCB-63FE-4A9D-87A1-6AE938C6B96F}"/>
              </a:ext>
            </a:extLst>
          </p:cNvPr>
          <p:cNvSpPr/>
          <p:nvPr/>
        </p:nvSpPr>
        <p:spPr>
          <a:xfrm>
            <a:off x="5803141" y="4425628"/>
            <a:ext cx="1920874" cy="369332"/>
          </a:xfrm>
          <a:prstGeom prst="rect">
            <a:avLst/>
          </a:prstGeom>
        </p:spPr>
        <p:txBody>
          <a:bodyPr wrap="square">
            <a:spAutoFit/>
          </a:bodyPr>
          <a:lstStyle/>
          <a:p>
            <a:pPr lvl="0">
              <a:spcBef>
                <a:spcPts val="600"/>
              </a:spcBef>
              <a:defRPr/>
            </a:pPr>
            <a:r>
              <a:rPr lang="en-US" dirty="0"/>
              <a:t>PCI </a:t>
            </a:r>
            <a:r>
              <a:rPr lang="en-US" altLang="zh-CN" dirty="0" err="1"/>
              <a:t>hotplug</a:t>
            </a:r>
            <a:endParaRPr lang="en-US" dirty="0"/>
          </a:p>
        </p:txBody>
      </p:sp>
    </p:spTree>
    <p:extLst>
      <p:ext uri="{BB962C8B-B14F-4D97-AF65-F5344CB8AC3E}">
        <p14:creationId xmlns:p14="http://schemas.microsoft.com/office/powerpoint/2010/main" val="172816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C4E6-1D4D-4741-9C62-E36536266CD9}"/>
              </a:ext>
            </a:extLst>
          </p:cNvPr>
          <p:cNvSpPr>
            <a:spLocks noGrp="1"/>
          </p:cNvSpPr>
          <p:nvPr>
            <p:ph type="title"/>
          </p:nvPr>
        </p:nvSpPr>
        <p:spPr/>
        <p:txBody>
          <a:bodyPr/>
          <a:lstStyle/>
          <a:p>
            <a:r>
              <a:rPr lang="en-US" altLang="zh-CN" dirty="0"/>
              <a:t>SR-IOV </a:t>
            </a:r>
            <a:r>
              <a:rPr lang="en-US" altLang="zh-CN" dirty="0" err="1"/>
              <a:t>vf</a:t>
            </a:r>
            <a:r>
              <a:rPr lang="en-US" altLang="zh-CN" dirty="0"/>
              <a:t> </a:t>
            </a:r>
            <a:r>
              <a:rPr lang="en-US" altLang="zh-CN" dirty="0" err="1"/>
              <a:t>hotplug</a:t>
            </a:r>
            <a:endParaRPr lang="en-US" dirty="0"/>
          </a:p>
        </p:txBody>
      </p:sp>
      <p:sp>
        <p:nvSpPr>
          <p:cNvPr id="3" name="Content Placeholder 2">
            <a:extLst>
              <a:ext uri="{FF2B5EF4-FFF2-40B4-BE49-F238E27FC236}">
                <a16:creationId xmlns:a16="http://schemas.microsoft.com/office/drawing/2014/main" id="{6906756F-0F64-4335-9406-4FE6948B8F43}"/>
              </a:ext>
            </a:extLst>
          </p:cNvPr>
          <p:cNvSpPr>
            <a:spLocks noGrp="1"/>
          </p:cNvSpPr>
          <p:nvPr>
            <p:ph idx="1"/>
          </p:nvPr>
        </p:nvSpPr>
        <p:spPr/>
        <p:txBody>
          <a:bodyPr vert="horz" lIns="0" tIns="0" rIns="0" bIns="0" rtlCol="0" anchor="t">
            <a:noAutofit/>
          </a:bodyPr>
          <a:lstStyle/>
          <a:p>
            <a:r>
              <a:rPr lang="en-US" dirty="0">
                <a:ea typeface="ＭＳ Ｐゴシック"/>
                <a:cs typeface="Calibri"/>
              </a:rPr>
              <a:t>agent issue </a:t>
            </a:r>
            <a:r>
              <a:rPr lang="en-US" dirty="0">
                <a:ea typeface="ＭＳ Ｐゴシック"/>
                <a:cs typeface="Calibri"/>
                <a:hlinkClick r:id="rId3"/>
              </a:rPr>
              <a:t>#414</a:t>
            </a:r>
            <a:endParaRPr lang="en-US" dirty="0">
              <a:ea typeface="ＭＳ Ｐゴシック"/>
            </a:endParaRPr>
          </a:p>
          <a:p>
            <a:pPr marL="0" indent="0">
              <a:buNone/>
            </a:pPr>
            <a:endParaRPr lang="en-US" sz="1800" dirty="0">
              <a:ea typeface="ＭＳ Ｐゴシック"/>
            </a:endParaRPr>
          </a:p>
          <a:p>
            <a:pPr marL="0" indent="0">
              <a:buNone/>
            </a:pPr>
            <a:r>
              <a:rPr lang="en-US" sz="1800" dirty="0">
                <a:ea typeface="ＭＳ Ｐゴシック"/>
              </a:rPr>
              <a:t>$ </a:t>
            </a:r>
            <a:r>
              <a:rPr lang="en-US" sz="1800" dirty="0" err="1">
                <a:ea typeface="ＭＳ Ｐゴシック"/>
              </a:rPr>
              <a:t>sudo</a:t>
            </a:r>
            <a:r>
              <a:rPr lang="en-US" sz="1800" dirty="0">
                <a:ea typeface="ＭＳ Ｐゴシック"/>
              </a:rPr>
              <a:t> docker network create -d </a:t>
            </a:r>
            <a:r>
              <a:rPr lang="en-US" sz="1800" dirty="0" err="1">
                <a:ea typeface="ＭＳ Ｐゴシック"/>
              </a:rPr>
              <a:t>sriov</a:t>
            </a:r>
            <a:r>
              <a:rPr lang="en-US" sz="1800" dirty="0">
                <a:ea typeface="ＭＳ Ｐゴシック"/>
              </a:rPr>
              <a:t> --internal --opt </a:t>
            </a:r>
            <a:r>
              <a:rPr lang="en-US" sz="1800" dirty="0" err="1">
                <a:ea typeface="ＭＳ Ｐゴシック"/>
              </a:rPr>
              <a:t>pf_iface</a:t>
            </a:r>
            <a:r>
              <a:rPr lang="en-US" sz="1800" dirty="0">
                <a:ea typeface="ＭＳ Ｐゴシック"/>
              </a:rPr>
              <a:t>=enp1s0f0 --opt </a:t>
            </a:r>
            <a:r>
              <a:rPr lang="en-US" sz="1800" dirty="0" err="1">
                <a:ea typeface="ＭＳ Ｐゴシック"/>
              </a:rPr>
              <a:t>vlanid</a:t>
            </a:r>
            <a:r>
              <a:rPr lang="en-US" sz="1800" dirty="0">
                <a:ea typeface="ＭＳ Ｐゴシック"/>
              </a:rPr>
              <a:t>=100 --subnet=192.168.0.0/24 </a:t>
            </a:r>
            <a:r>
              <a:rPr lang="en-US" sz="1800" dirty="0" err="1">
                <a:ea typeface="ＭＳ Ｐゴシック"/>
              </a:rPr>
              <a:t>vfnet</a:t>
            </a:r>
            <a:endParaRPr lang="en-US" sz="1800" dirty="0">
              <a:ea typeface="ＭＳ Ｐゴシック"/>
            </a:endParaRPr>
          </a:p>
          <a:p>
            <a:pPr marL="0" indent="0">
              <a:buNone/>
            </a:pPr>
            <a:endParaRPr lang="en-US" sz="1800" dirty="0">
              <a:ea typeface="ＭＳ Ｐゴシック"/>
            </a:endParaRPr>
          </a:p>
          <a:p>
            <a:r>
              <a:rPr lang="en-US" altLang="zh-CN" dirty="0" err="1">
                <a:ea typeface="ＭＳ Ｐゴシック"/>
              </a:rPr>
              <a:t>vf</a:t>
            </a:r>
            <a:r>
              <a:rPr lang="en-US" altLang="zh-CN" dirty="0">
                <a:ea typeface="ＭＳ Ｐゴシック"/>
              </a:rPr>
              <a:t> driver (e.g. mlx5) might generate a random mac address which is different from the </a:t>
            </a:r>
            <a:r>
              <a:rPr lang="en-US" altLang="zh-CN" dirty="0" err="1">
                <a:ea typeface="ＭＳ Ｐゴシック"/>
              </a:rPr>
              <a:t>vf</a:t>
            </a:r>
            <a:r>
              <a:rPr lang="en-US" altLang="zh-CN" dirty="0">
                <a:ea typeface="ＭＳ Ｐゴシック"/>
              </a:rPr>
              <a:t> mac address in the host.</a:t>
            </a:r>
          </a:p>
          <a:p>
            <a:r>
              <a:rPr lang="en-US" dirty="0">
                <a:ea typeface="ＭＳ Ｐゴシック"/>
              </a:rPr>
              <a:t>Kata runtime and agent will use mac address as </a:t>
            </a:r>
            <a:r>
              <a:rPr lang="en-US" altLang="zh-CN" dirty="0">
                <a:ea typeface="ＭＳ Ｐゴシック"/>
              </a:rPr>
              <a:t>the</a:t>
            </a:r>
            <a:r>
              <a:rPr lang="en-US" dirty="0">
                <a:ea typeface="ＭＳ Ｐゴシック"/>
              </a:rPr>
              <a:t> </a:t>
            </a:r>
            <a:r>
              <a:rPr lang="en-US" altLang="zh-CN" dirty="0">
                <a:ea typeface="ＭＳ Ｐゴシック"/>
              </a:rPr>
              <a:t>top</a:t>
            </a:r>
            <a:r>
              <a:rPr lang="en-US" dirty="0">
                <a:ea typeface="ＭＳ Ｐゴシック"/>
              </a:rPr>
              <a:t> priority to identify the link is the same or not. </a:t>
            </a:r>
            <a:endParaRPr lang="en-US" dirty="0">
              <a:ea typeface="ＭＳ Ｐゴシック"/>
              <a:cs typeface="Calibri"/>
            </a:endParaRPr>
          </a:p>
          <a:p>
            <a:r>
              <a:rPr lang="en-US" dirty="0">
                <a:ea typeface="ＭＳ Ｐゴシック"/>
              </a:rPr>
              <a:t>Proposal: use </a:t>
            </a:r>
            <a:r>
              <a:rPr lang="en-US" dirty="0" err="1">
                <a:ea typeface="ＭＳ Ｐゴシック"/>
              </a:rPr>
              <a:t>pci</a:t>
            </a:r>
            <a:r>
              <a:rPr lang="en-US" dirty="0">
                <a:ea typeface="ＭＳ Ｐゴシック"/>
              </a:rPr>
              <a:t> </a:t>
            </a:r>
            <a:r>
              <a:rPr lang="en-US" dirty="0" err="1">
                <a:ea typeface="ＭＳ Ｐゴシック"/>
              </a:rPr>
              <a:t>bdf</a:t>
            </a:r>
            <a:r>
              <a:rPr lang="en-US" dirty="0">
                <a:ea typeface="ＭＳ Ｐゴシック"/>
              </a:rPr>
              <a:t> address </a:t>
            </a:r>
            <a:r>
              <a:rPr lang="en-US" altLang="zh-CN" dirty="0">
                <a:ea typeface="ＭＳ Ｐゴシック"/>
              </a:rPr>
              <a:t>to search the link</a:t>
            </a:r>
            <a:r>
              <a:rPr lang="en-US" dirty="0">
                <a:ea typeface="ＭＳ Ｐゴシック"/>
              </a:rPr>
              <a:t> instead</a:t>
            </a:r>
          </a:p>
        </p:txBody>
      </p:sp>
    </p:spTree>
    <p:extLst>
      <p:ext uri="{BB962C8B-B14F-4D97-AF65-F5344CB8AC3E}">
        <p14:creationId xmlns:p14="http://schemas.microsoft.com/office/powerpoint/2010/main" val="6148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2B7DD-5320-48DF-9F23-87EB0F49373D}"/>
              </a:ext>
            </a:extLst>
          </p:cNvPr>
          <p:cNvSpPr>
            <a:spLocks noGrp="1"/>
          </p:cNvSpPr>
          <p:nvPr>
            <p:ph type="title"/>
          </p:nvPr>
        </p:nvSpPr>
        <p:spPr/>
        <p:txBody>
          <a:bodyPr/>
          <a:lstStyle/>
          <a:p>
            <a:r>
              <a:rPr lang="zh-CN" altLang="en-US" dirty="0">
                <a:ea typeface="ＭＳ Ｐゴシック"/>
              </a:rPr>
              <a:t>TODO on arm64</a:t>
            </a:r>
            <a:endParaRPr lang="zh-CN" altLang="en-US" dirty="0"/>
          </a:p>
        </p:txBody>
      </p:sp>
      <p:sp>
        <p:nvSpPr>
          <p:cNvPr id="3" name="内容占位符 2">
            <a:extLst>
              <a:ext uri="{FF2B5EF4-FFF2-40B4-BE49-F238E27FC236}">
                <a16:creationId xmlns:a16="http://schemas.microsoft.com/office/drawing/2014/main" id="{ABF60601-7D3F-4A13-9DB0-0C1A6D3C5631}"/>
              </a:ext>
            </a:extLst>
          </p:cNvPr>
          <p:cNvSpPr>
            <a:spLocks noGrp="1"/>
          </p:cNvSpPr>
          <p:nvPr>
            <p:ph idx="1"/>
          </p:nvPr>
        </p:nvSpPr>
        <p:spPr/>
        <p:txBody>
          <a:bodyPr vert="horz" lIns="0" tIns="0" rIns="0" bIns="0" rtlCol="0" anchor="t">
            <a:noAutofit/>
          </a:bodyPr>
          <a:lstStyle/>
          <a:p>
            <a:r>
              <a:rPr lang="zh-CN" altLang="en-US" dirty="0">
                <a:ea typeface="ＭＳ Ｐゴシック"/>
              </a:rPr>
              <a:t>virtio-fs</a:t>
            </a:r>
            <a:endParaRPr lang="zh-CN" altLang="en-US" dirty="0"/>
          </a:p>
          <a:p>
            <a:r>
              <a:rPr lang="zh-CN" altLang="en-US" dirty="0">
                <a:ea typeface="ＭＳ Ｐゴシック"/>
              </a:rPr>
              <a:t>nvdimm dax support</a:t>
            </a:r>
          </a:p>
          <a:p>
            <a:r>
              <a:rPr lang="zh-CN" altLang="en-US" dirty="0">
                <a:ea typeface="ＭＳ Ｐゴシック"/>
              </a:rPr>
              <a:t>nemu support</a:t>
            </a:r>
            <a:endParaRPr lang="zh-CN" altLang="en-US" dirty="0"/>
          </a:p>
          <a:p>
            <a:r>
              <a:rPr lang="zh-CN" altLang="en-US" dirty="0">
                <a:ea typeface="ＭＳ Ｐゴシック"/>
              </a:rPr>
              <a:t>firecracker support</a:t>
            </a:r>
          </a:p>
          <a:p>
            <a:r>
              <a:rPr lang="en-US" altLang="zh-CN" dirty="0">
                <a:ea typeface="ＭＳ Ｐゴシック"/>
              </a:rPr>
              <a:t>Kubernetes</a:t>
            </a:r>
            <a:r>
              <a:rPr lang="zh-CN" altLang="en-US" dirty="0">
                <a:ea typeface="ＭＳ Ｐゴシック"/>
              </a:rPr>
              <a:t> integration test</a:t>
            </a:r>
          </a:p>
          <a:p>
            <a:r>
              <a:rPr lang="en-US" altLang="zh-CN" dirty="0">
                <a:ea typeface="ＭＳ Ｐゴシック"/>
              </a:rPr>
              <a:t>Metrics</a:t>
            </a:r>
            <a:endParaRPr lang="zh-CN" altLang="en-US" dirty="0">
              <a:ea typeface="ＭＳ Ｐゴシック"/>
            </a:endParaRPr>
          </a:p>
          <a:p>
            <a:r>
              <a:rPr lang="en-US" altLang="zh-CN" dirty="0">
                <a:ea typeface="ＭＳ Ｐゴシック"/>
              </a:rPr>
              <a:t>...</a:t>
            </a:r>
          </a:p>
          <a:p>
            <a:endParaRPr lang="zh-CN" altLang="en-US" dirty="0"/>
          </a:p>
        </p:txBody>
      </p:sp>
      <p:sp>
        <p:nvSpPr>
          <p:cNvPr id="4" name="灯片编号占位符 3">
            <a:extLst>
              <a:ext uri="{FF2B5EF4-FFF2-40B4-BE49-F238E27FC236}">
                <a16:creationId xmlns:a16="http://schemas.microsoft.com/office/drawing/2014/main" id="{81C412E0-DAE8-443F-8D59-E131B1A655E9}"/>
              </a:ext>
            </a:extLst>
          </p:cNvPr>
          <p:cNvSpPr>
            <a:spLocks noGrp="1"/>
          </p:cNvSpPr>
          <p:nvPr>
            <p:ph type="sldNum" sz="quarter" idx="12"/>
          </p:nvPr>
        </p:nvSpPr>
        <p:spPr/>
        <p:txBody>
          <a:bodyPr/>
          <a:lstStyle/>
          <a:p>
            <a:fld id="{5A3C3C23-66AE-4896-B656-F6930F924A44}" type="slidenum">
              <a:rPr lang="en-US" smtClean="0"/>
              <a:t>22</a:t>
            </a:fld>
            <a:endParaRPr lang="en-US"/>
          </a:p>
        </p:txBody>
      </p:sp>
    </p:spTree>
    <p:extLst>
      <p:ext uri="{BB962C8B-B14F-4D97-AF65-F5344CB8AC3E}">
        <p14:creationId xmlns:p14="http://schemas.microsoft.com/office/powerpoint/2010/main" val="16377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9C65-9D93-0940-A2D2-FDC728ABEBFC}"/>
              </a:ext>
            </a:extLst>
          </p:cNvPr>
          <p:cNvSpPr>
            <a:spLocks noGrp="1"/>
          </p:cNvSpPr>
          <p:nvPr>
            <p:ph type="title"/>
          </p:nvPr>
        </p:nvSpPr>
        <p:spPr/>
        <p:txBody>
          <a:bodyPr/>
          <a:lstStyle/>
          <a:p>
            <a:r>
              <a:rPr lang="en-US" dirty="0"/>
              <a:t>Kata Containers Design</a:t>
            </a:r>
          </a:p>
        </p:txBody>
      </p:sp>
      <p:pic>
        <p:nvPicPr>
          <p:cNvPr id="3" name="Picture 2">
            <a:extLst>
              <a:ext uri="{FF2B5EF4-FFF2-40B4-BE49-F238E27FC236}">
                <a16:creationId xmlns:a16="http://schemas.microsoft.com/office/drawing/2014/main" id="{41879942-20AB-4D23-A300-ED74F946AFBE}"/>
              </a:ext>
            </a:extLst>
          </p:cNvPr>
          <p:cNvPicPr>
            <a:picLocks noChangeAspect="1"/>
          </p:cNvPicPr>
          <p:nvPr/>
        </p:nvPicPr>
        <p:blipFill>
          <a:blip r:embed="rId3"/>
          <a:stretch>
            <a:fillRect/>
          </a:stretch>
        </p:blipFill>
        <p:spPr>
          <a:xfrm>
            <a:off x="479425" y="1208012"/>
            <a:ext cx="11019493" cy="4673024"/>
          </a:xfrm>
          <a:prstGeom prst="rect">
            <a:avLst/>
          </a:prstGeom>
        </p:spPr>
      </p:pic>
    </p:spTree>
    <p:extLst>
      <p:ext uri="{BB962C8B-B14F-4D97-AF65-F5344CB8AC3E}">
        <p14:creationId xmlns:p14="http://schemas.microsoft.com/office/powerpoint/2010/main" val="16204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AE24-9E1E-4D88-91C4-4406E3068192}"/>
              </a:ext>
            </a:extLst>
          </p:cNvPr>
          <p:cNvSpPr>
            <a:spLocks noGrp="1"/>
          </p:cNvSpPr>
          <p:nvPr>
            <p:ph type="title"/>
          </p:nvPr>
        </p:nvSpPr>
        <p:spPr/>
        <p:txBody>
          <a:bodyPr/>
          <a:lstStyle/>
          <a:p>
            <a:r>
              <a:rPr lang="en-US" dirty="0"/>
              <a:t>Hardware Requirements</a:t>
            </a:r>
          </a:p>
        </p:txBody>
      </p:sp>
      <p:sp>
        <p:nvSpPr>
          <p:cNvPr id="5" name="Content Placeholder 4">
            <a:extLst>
              <a:ext uri="{FF2B5EF4-FFF2-40B4-BE49-F238E27FC236}">
                <a16:creationId xmlns:a16="http://schemas.microsoft.com/office/drawing/2014/main" id="{FDF04719-5A05-479B-8756-8AAEB42AF00D}"/>
              </a:ext>
            </a:extLst>
          </p:cNvPr>
          <p:cNvSpPr>
            <a:spLocks noGrp="1"/>
          </p:cNvSpPr>
          <p:nvPr>
            <p:ph sz="quarter" idx="19"/>
          </p:nvPr>
        </p:nvSpPr>
        <p:spPr>
          <a:xfrm>
            <a:off x="234778" y="1006080"/>
            <a:ext cx="5758248" cy="5388566"/>
          </a:xfrm>
        </p:spPr>
        <p:txBody>
          <a:bodyPr/>
          <a:lstStyle/>
          <a:p>
            <a:pPr>
              <a:lnSpc>
                <a:spcPct val="150000"/>
              </a:lnSpc>
            </a:pPr>
            <a:r>
              <a:rPr lang="en-US" altLang="zh-CN" dirty="0"/>
              <a:t>AAr</a:t>
            </a:r>
            <a:r>
              <a:rPr lang="en-US" dirty="0"/>
              <a:t>ch64</a:t>
            </a:r>
          </a:p>
          <a:p>
            <a:pPr>
              <a:lnSpc>
                <a:spcPct val="150000"/>
              </a:lnSpc>
            </a:pPr>
            <a:r>
              <a:rPr lang="en-US" dirty="0"/>
              <a:t>Bare mental</a:t>
            </a:r>
          </a:p>
          <a:p>
            <a:pPr>
              <a:lnSpc>
                <a:spcPct val="150000"/>
              </a:lnSpc>
            </a:pPr>
            <a:r>
              <a:rPr lang="en-US" dirty="0"/>
              <a:t>kata-runtime kata-check</a:t>
            </a:r>
          </a:p>
          <a:p>
            <a:pPr lvl="1">
              <a:lnSpc>
                <a:spcPct val="150000"/>
              </a:lnSpc>
            </a:pPr>
            <a:r>
              <a:rPr lang="en-US" sz="2200" dirty="0"/>
              <a:t>test if system can run Kata Containers</a:t>
            </a:r>
          </a:p>
          <a:p>
            <a:pPr>
              <a:lnSpc>
                <a:spcPct val="150000"/>
              </a:lnSpc>
            </a:pPr>
            <a:r>
              <a:rPr lang="en-US" dirty="0"/>
              <a:t>Host kernel version: v5.0 (</a:t>
            </a:r>
            <a:r>
              <a:rPr lang="en-US" b="1" i="1" dirty="0"/>
              <a:t>recommended</a:t>
            </a:r>
            <a:r>
              <a:rPr lang="en-US" dirty="0"/>
              <a:t>)</a:t>
            </a:r>
          </a:p>
          <a:p>
            <a:pPr lvl="1">
              <a:lnSpc>
                <a:spcPct val="150000"/>
              </a:lnSpc>
            </a:pPr>
            <a:r>
              <a:rPr lang="en-US" sz="2200" dirty="0"/>
              <a:t>kvm: arm64: Dynamic &amp; &gt;40 bit IPA support</a:t>
            </a:r>
          </a:p>
          <a:p>
            <a:pPr lvl="2">
              <a:lnSpc>
                <a:spcPct val="150000"/>
              </a:lnSpc>
            </a:pPr>
            <a:r>
              <a:rPr lang="en-US" sz="2000" dirty="0"/>
              <a:t>IPA Limit: </a:t>
            </a:r>
            <a:r>
              <a:rPr lang="en-US" sz="2000" dirty="0" err="1"/>
              <a:t>ioctl</a:t>
            </a:r>
            <a:r>
              <a:rPr lang="en-US" sz="2000" dirty="0"/>
              <a:t> request KVM_ARM_GET_MAX_VM_PHYS_SHIFT</a:t>
            </a:r>
          </a:p>
          <a:p>
            <a:pPr lvl="2">
              <a:lnSpc>
                <a:spcPct val="150000"/>
              </a:lnSpc>
            </a:pPr>
            <a:r>
              <a:rPr lang="en-US" sz="2000" dirty="0"/>
              <a:t>KVM_CREATE_VM: “type” filed</a:t>
            </a:r>
          </a:p>
          <a:p>
            <a:pPr lvl="2">
              <a:lnSpc>
                <a:spcPct val="150000"/>
              </a:lnSpc>
            </a:pPr>
            <a:r>
              <a:rPr lang="en-US" sz="2000" dirty="0"/>
              <a:t>Merged in v4.20, but the nearest stable version is v5.0</a:t>
            </a:r>
            <a:endParaRPr lang="en-US" dirty="0"/>
          </a:p>
          <a:p>
            <a:pPr>
              <a:lnSpc>
                <a:spcPct val="150000"/>
              </a:lnSpc>
            </a:pPr>
            <a:endParaRPr lang="en-US" dirty="0"/>
          </a:p>
        </p:txBody>
      </p:sp>
      <p:sp>
        <p:nvSpPr>
          <p:cNvPr id="7" name="Content Placeholder 5">
            <a:extLst>
              <a:ext uri="{FF2B5EF4-FFF2-40B4-BE49-F238E27FC236}">
                <a16:creationId xmlns:a16="http://schemas.microsoft.com/office/drawing/2014/main" id="{561C100F-DA37-4936-81C1-B8F0B39770F3}"/>
              </a:ext>
            </a:extLst>
          </p:cNvPr>
          <p:cNvSpPr>
            <a:spLocks noGrp="1"/>
          </p:cNvSpPr>
          <p:nvPr>
            <p:ph sz="quarter" idx="21"/>
          </p:nvPr>
        </p:nvSpPr>
        <p:spPr>
          <a:xfrm>
            <a:off x="6198976" y="734717"/>
            <a:ext cx="5595336" cy="5559245"/>
          </a:xfrm>
        </p:spPr>
        <p:txBody>
          <a:bodyPr/>
          <a:lstStyle/>
          <a:p>
            <a:pPr marL="0" indent="0">
              <a:buNone/>
            </a:pPr>
            <a:r>
              <a:rPr lang="en-US" sz="1400" dirty="0">
                <a:latin typeface="Consolas" panose="020B0609020204030204" pitchFamily="49" charset="0"/>
              </a:rPr>
              <a:t>$ kata-runtime kata-check</a:t>
            </a:r>
          </a:p>
          <a:p>
            <a:pPr marL="0" indent="0">
              <a:buNone/>
            </a:pPr>
            <a:r>
              <a:rPr lang="en-US" sz="1400" dirty="0">
                <a:latin typeface="Consolas" panose="020B0609020204030204" pitchFamily="49" charset="0"/>
              </a:rPr>
              <a:t>INFO[0000] Unable to know if the system is running inside a VM  source=</a:t>
            </a:r>
            <a:r>
              <a:rPr lang="en-US" sz="1400" dirty="0" err="1">
                <a:latin typeface="Consolas" panose="020B0609020204030204" pitchFamily="49" charset="0"/>
              </a:rPr>
              <a:t>virtcontainers</a:t>
            </a:r>
            <a:endParaRPr lang="en-US" sz="1400" dirty="0">
              <a:latin typeface="Consolas" panose="020B0609020204030204" pitchFamily="49" charset="0"/>
            </a:endParaRPr>
          </a:p>
          <a:p>
            <a:pPr marL="0" indent="0">
              <a:buNone/>
            </a:pPr>
            <a:r>
              <a:rPr lang="en-US" sz="1400" dirty="0">
                <a:latin typeface="Consolas" panose="020B0609020204030204" pitchFamily="49" charset="0"/>
              </a:rPr>
              <a:t>INFO[0000] kernel property found                         arch=arm64 description="Kernel-based Virtual Machine" name=</a:t>
            </a:r>
            <a:r>
              <a:rPr lang="en-US" sz="1400" dirty="0" err="1">
                <a:latin typeface="Consolas" panose="020B0609020204030204" pitchFamily="49" charset="0"/>
              </a:rPr>
              <a:t>kvm</a:t>
            </a:r>
            <a:r>
              <a:rPr lang="en-US" sz="1400" dirty="0">
                <a:latin typeface="Consolas" panose="020B0609020204030204" pitchFamily="49" charset="0"/>
              </a:rPr>
              <a:t> </a:t>
            </a:r>
            <a:r>
              <a:rPr lang="en-US" sz="1400" dirty="0" err="1">
                <a:latin typeface="Consolas" panose="020B0609020204030204" pitchFamily="49" charset="0"/>
              </a:rPr>
              <a:t>pid</a:t>
            </a:r>
            <a:r>
              <a:rPr lang="en-US" sz="1400" dirty="0">
                <a:latin typeface="Consolas" panose="020B0609020204030204" pitchFamily="49" charset="0"/>
              </a:rPr>
              <a:t>=132472 source=runtime type=module</a:t>
            </a:r>
          </a:p>
          <a:p>
            <a:pPr marL="0" indent="0">
              <a:buNone/>
            </a:pPr>
            <a:r>
              <a:rPr lang="en-US" sz="1400" dirty="0">
                <a:latin typeface="Consolas" panose="020B0609020204030204" pitchFamily="49" charset="0"/>
              </a:rPr>
              <a:t>INFO[0000] kernel property found                         arch=arm64 description="Host kernel accelerator for </a:t>
            </a:r>
            <a:r>
              <a:rPr lang="en-US" sz="1400" dirty="0" err="1">
                <a:latin typeface="Consolas" panose="020B0609020204030204" pitchFamily="49" charset="0"/>
              </a:rPr>
              <a:t>virtio</a:t>
            </a:r>
            <a:r>
              <a:rPr lang="en-US" sz="1400" dirty="0">
                <a:latin typeface="Consolas" panose="020B0609020204030204" pitchFamily="49" charset="0"/>
              </a:rPr>
              <a:t>" name=</a:t>
            </a:r>
            <a:r>
              <a:rPr lang="en-US" sz="1400" dirty="0" err="1">
                <a:latin typeface="Consolas" panose="020B0609020204030204" pitchFamily="49" charset="0"/>
              </a:rPr>
              <a:t>vhost</a:t>
            </a:r>
            <a:r>
              <a:rPr lang="en-US" sz="1400" dirty="0">
                <a:latin typeface="Consolas" panose="020B0609020204030204" pitchFamily="49" charset="0"/>
              </a:rPr>
              <a:t> </a:t>
            </a:r>
            <a:r>
              <a:rPr lang="en-US" sz="1400" dirty="0" err="1">
                <a:latin typeface="Consolas" panose="020B0609020204030204" pitchFamily="49" charset="0"/>
              </a:rPr>
              <a:t>pid</a:t>
            </a:r>
            <a:r>
              <a:rPr lang="en-US" sz="1400" dirty="0">
                <a:latin typeface="Consolas" panose="020B0609020204030204" pitchFamily="49" charset="0"/>
              </a:rPr>
              <a:t>=132472 source=runtime type=module</a:t>
            </a:r>
          </a:p>
          <a:p>
            <a:pPr marL="0" indent="0">
              <a:buNone/>
            </a:pPr>
            <a:r>
              <a:rPr lang="en-US" sz="1400" dirty="0">
                <a:latin typeface="Consolas" panose="020B0609020204030204" pitchFamily="49" charset="0"/>
              </a:rPr>
              <a:t>INFO[0000] kernel property found                         arch=arm64 description="Host kernel accelerator for </a:t>
            </a:r>
            <a:r>
              <a:rPr lang="en-US" sz="1400" dirty="0" err="1">
                <a:latin typeface="Consolas" panose="020B0609020204030204" pitchFamily="49" charset="0"/>
              </a:rPr>
              <a:t>virtio</a:t>
            </a:r>
            <a:r>
              <a:rPr lang="en-US" sz="1400" dirty="0">
                <a:latin typeface="Consolas" panose="020B0609020204030204" pitchFamily="49" charset="0"/>
              </a:rPr>
              <a:t> network" name=</a:t>
            </a:r>
            <a:r>
              <a:rPr lang="en-US" sz="1400" dirty="0" err="1">
                <a:latin typeface="Consolas" panose="020B0609020204030204" pitchFamily="49" charset="0"/>
              </a:rPr>
              <a:t>vhost_net</a:t>
            </a:r>
            <a:r>
              <a:rPr lang="en-US" sz="1400" dirty="0">
                <a:latin typeface="Consolas" panose="020B0609020204030204" pitchFamily="49" charset="0"/>
              </a:rPr>
              <a:t> </a:t>
            </a:r>
            <a:r>
              <a:rPr lang="en-US" sz="1400" dirty="0" err="1">
                <a:latin typeface="Consolas" panose="020B0609020204030204" pitchFamily="49" charset="0"/>
              </a:rPr>
              <a:t>pid</a:t>
            </a:r>
            <a:r>
              <a:rPr lang="en-US" sz="1400" dirty="0">
                <a:latin typeface="Consolas" panose="020B0609020204030204" pitchFamily="49" charset="0"/>
              </a:rPr>
              <a:t>=132472 source=runtime type=module</a:t>
            </a:r>
          </a:p>
          <a:p>
            <a:pPr marL="0" indent="0">
              <a:buNone/>
            </a:pPr>
            <a:r>
              <a:rPr lang="en-US" sz="1400" dirty="0">
                <a:latin typeface="Consolas" panose="020B0609020204030204" pitchFamily="49" charset="0"/>
              </a:rPr>
              <a:t>INFO[0000] System is capable of running Kata Containers  arch=arm64 name=kata-runtime </a:t>
            </a:r>
            <a:r>
              <a:rPr lang="en-US" sz="1400" dirty="0" err="1">
                <a:latin typeface="Consolas" panose="020B0609020204030204" pitchFamily="49" charset="0"/>
              </a:rPr>
              <a:t>pid</a:t>
            </a:r>
            <a:r>
              <a:rPr lang="en-US" sz="1400" dirty="0">
                <a:latin typeface="Consolas" panose="020B0609020204030204" pitchFamily="49" charset="0"/>
              </a:rPr>
              <a:t>=132472 source=runtime</a:t>
            </a:r>
          </a:p>
          <a:p>
            <a:pPr marL="0" indent="0">
              <a:buNone/>
            </a:pPr>
            <a:r>
              <a:rPr lang="en-US" sz="1400" dirty="0">
                <a:latin typeface="Consolas" panose="020B0609020204030204" pitchFamily="49" charset="0"/>
              </a:rPr>
              <a:t>INFO[0000] device available                              arch=arm64 check-type=full device=/dev/</a:t>
            </a:r>
            <a:r>
              <a:rPr lang="en-US" sz="1400" dirty="0" err="1">
                <a:latin typeface="Consolas" panose="020B0609020204030204" pitchFamily="49" charset="0"/>
              </a:rPr>
              <a:t>kvm</a:t>
            </a:r>
            <a:r>
              <a:rPr lang="en-US" sz="1400" dirty="0">
                <a:latin typeface="Consolas" panose="020B0609020204030204" pitchFamily="49" charset="0"/>
              </a:rPr>
              <a:t> name=kata-runtime </a:t>
            </a:r>
            <a:r>
              <a:rPr lang="en-US" sz="1400" dirty="0" err="1">
                <a:latin typeface="Consolas" panose="020B0609020204030204" pitchFamily="49" charset="0"/>
              </a:rPr>
              <a:t>pid</a:t>
            </a:r>
            <a:r>
              <a:rPr lang="en-US" sz="1400" dirty="0">
                <a:latin typeface="Consolas" panose="020B0609020204030204" pitchFamily="49" charset="0"/>
              </a:rPr>
              <a:t>=132472 source=runtime</a:t>
            </a:r>
          </a:p>
          <a:p>
            <a:pPr marL="0" indent="0">
              <a:buNone/>
            </a:pPr>
            <a:r>
              <a:rPr lang="en-US" sz="1400" dirty="0">
                <a:latin typeface="Consolas" panose="020B0609020204030204" pitchFamily="49" charset="0"/>
              </a:rPr>
              <a:t>INFO[0000] feature available                             arch=arm64 check-type=full feature=create-</a:t>
            </a:r>
            <a:r>
              <a:rPr lang="en-US" sz="1400" dirty="0" err="1">
                <a:latin typeface="Consolas" panose="020B0609020204030204" pitchFamily="49" charset="0"/>
              </a:rPr>
              <a:t>vm</a:t>
            </a:r>
            <a:r>
              <a:rPr lang="en-US" sz="1400" dirty="0">
                <a:latin typeface="Consolas" panose="020B0609020204030204" pitchFamily="49" charset="0"/>
              </a:rPr>
              <a:t> name=kata-runtime </a:t>
            </a:r>
            <a:r>
              <a:rPr lang="en-US" sz="1400" dirty="0" err="1">
                <a:latin typeface="Consolas" panose="020B0609020204030204" pitchFamily="49" charset="0"/>
              </a:rPr>
              <a:t>pid</a:t>
            </a:r>
            <a:r>
              <a:rPr lang="en-US" sz="1400" dirty="0">
                <a:latin typeface="Consolas" panose="020B0609020204030204" pitchFamily="49" charset="0"/>
              </a:rPr>
              <a:t>=132472 source=runtime</a:t>
            </a:r>
          </a:p>
          <a:p>
            <a:pPr marL="0" indent="0">
              <a:buNone/>
            </a:pPr>
            <a:r>
              <a:rPr lang="en-US" sz="1400" dirty="0">
                <a:latin typeface="Consolas" panose="020B0609020204030204" pitchFamily="49" charset="0"/>
              </a:rPr>
              <a:t>INFO[0000] System can currently create Kata Containers   arch=arm64 name=kata-runtime </a:t>
            </a:r>
            <a:r>
              <a:rPr lang="en-US" sz="1400" dirty="0" err="1">
                <a:latin typeface="Consolas" panose="020B0609020204030204" pitchFamily="49" charset="0"/>
              </a:rPr>
              <a:t>pid</a:t>
            </a:r>
            <a:r>
              <a:rPr lang="en-US" sz="1400" dirty="0">
                <a:latin typeface="Consolas" panose="020B0609020204030204" pitchFamily="49" charset="0"/>
              </a:rPr>
              <a:t>=132472 source=runtime</a:t>
            </a:r>
          </a:p>
          <a:p>
            <a:endParaRPr lang="en-US" dirty="0"/>
          </a:p>
        </p:txBody>
      </p:sp>
    </p:spTree>
    <p:extLst>
      <p:ext uri="{BB962C8B-B14F-4D97-AF65-F5344CB8AC3E}">
        <p14:creationId xmlns:p14="http://schemas.microsoft.com/office/powerpoint/2010/main" val="61795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NVDIMM </a:t>
            </a:r>
            <a:r>
              <a:rPr lang="en-US" altLang="zh-CN" dirty="0"/>
              <a:t>On</a:t>
            </a:r>
            <a:r>
              <a:rPr lang="en-US" dirty="0"/>
              <a:t> AArch64</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a:xfrm>
            <a:off x="479425" y="1554489"/>
            <a:ext cx="11233150" cy="4636245"/>
          </a:xfrm>
        </p:spPr>
        <p:txBody>
          <a:bodyPr/>
          <a:lstStyle/>
          <a:p>
            <a:r>
              <a:rPr lang="en-US" dirty="0"/>
              <a:t>Virtio-blk as guest </a:t>
            </a:r>
            <a:r>
              <a:rPr lang="en-US" dirty="0" err="1"/>
              <a:t>rootfs</a:t>
            </a:r>
            <a:r>
              <a:rPr lang="en-US" dirty="0"/>
              <a:t> (original)</a:t>
            </a:r>
          </a:p>
          <a:p>
            <a:pPr lvl="1">
              <a:lnSpc>
                <a:spcPct val="150000"/>
              </a:lnSpc>
            </a:pPr>
            <a:r>
              <a:rPr lang="en-US" sz="1800" i="1" dirty="0">
                <a:latin typeface="Consolas" panose="020B0609020204030204" pitchFamily="49" charset="0"/>
              </a:rPr>
              <a:t>-device </a:t>
            </a:r>
            <a:r>
              <a:rPr lang="en-US" sz="1800" i="1" dirty="0" err="1">
                <a:latin typeface="Consolas" panose="020B0609020204030204" pitchFamily="49" charset="0"/>
              </a:rPr>
              <a:t>virtio-blk,drive</a:t>
            </a:r>
            <a:r>
              <a:rPr lang="en-US" sz="1800" i="1" dirty="0">
                <a:latin typeface="Consolas" panose="020B0609020204030204" pitchFamily="49" charset="0"/>
              </a:rPr>
              <a:t>=image-091275cdf53f819a,scsi=</a:t>
            </a:r>
            <a:r>
              <a:rPr lang="en-US" sz="1800" i="1" dirty="0" err="1">
                <a:latin typeface="Consolas" panose="020B0609020204030204" pitchFamily="49" charset="0"/>
              </a:rPr>
              <a:t>off,config-wce</a:t>
            </a:r>
            <a:r>
              <a:rPr lang="en-US" sz="1800" i="1" dirty="0">
                <a:latin typeface="Consolas" panose="020B0609020204030204" pitchFamily="49" charset="0"/>
              </a:rPr>
              <a:t>=</a:t>
            </a:r>
            <a:r>
              <a:rPr lang="en-US" sz="1800" i="1" dirty="0" err="1">
                <a:latin typeface="Consolas" panose="020B0609020204030204" pitchFamily="49" charset="0"/>
              </a:rPr>
              <a:t>off,romfile</a:t>
            </a:r>
            <a:r>
              <a:rPr lang="en-US" sz="1800" i="1" dirty="0">
                <a:latin typeface="Consolas" panose="020B0609020204030204" pitchFamily="49" charset="0"/>
              </a:rPr>
              <a:t>= -drive id=image-091275cdf53f819a,file=/</a:t>
            </a:r>
            <a:r>
              <a:rPr lang="en-US" sz="1800" i="1" dirty="0" err="1">
                <a:latin typeface="Consolas" panose="020B0609020204030204" pitchFamily="49" charset="0"/>
              </a:rPr>
              <a:t>usr</a:t>
            </a:r>
            <a:r>
              <a:rPr lang="en-US" sz="1800" i="1" dirty="0">
                <a:latin typeface="Consolas" panose="020B0609020204030204" pitchFamily="49" charset="0"/>
              </a:rPr>
              <a:t>/share/kata-containers/kata-containers-2018-11-08-02:07:30.763626711+0800-osbuilder-0123f8f-agent-0f411fd,aio=</a:t>
            </a:r>
            <a:r>
              <a:rPr lang="en-US" sz="1800" i="1" dirty="0" err="1">
                <a:latin typeface="Consolas" panose="020B0609020204030204" pitchFamily="49" charset="0"/>
              </a:rPr>
              <a:t>threads,format</a:t>
            </a:r>
            <a:r>
              <a:rPr lang="en-US" sz="1800" i="1" dirty="0">
                <a:latin typeface="Consolas" panose="020B0609020204030204" pitchFamily="49" charset="0"/>
              </a:rPr>
              <a:t>=</a:t>
            </a:r>
            <a:r>
              <a:rPr lang="en-US" sz="1800" i="1" dirty="0" err="1">
                <a:latin typeface="Consolas" panose="020B0609020204030204" pitchFamily="49" charset="0"/>
              </a:rPr>
              <a:t>raw,if</a:t>
            </a:r>
            <a:r>
              <a:rPr lang="en-US" sz="1800" i="1" dirty="0">
                <a:latin typeface="Consolas" panose="020B0609020204030204" pitchFamily="49" charset="0"/>
              </a:rPr>
              <a:t>=none</a:t>
            </a:r>
          </a:p>
          <a:p>
            <a:pPr>
              <a:lnSpc>
                <a:spcPct val="150000"/>
              </a:lnSpc>
            </a:pPr>
            <a:r>
              <a:rPr lang="en-US" sz="2200" b="1" dirty="0"/>
              <a:t>Fatal error: couldn’t launch more than two containers simultaneously </a:t>
            </a:r>
          </a:p>
          <a:p>
            <a:pPr>
              <a:lnSpc>
                <a:spcPct val="150000"/>
              </a:lnSpc>
            </a:pPr>
            <a:r>
              <a:rPr lang="en-US" sz="1800" i="1" dirty="0">
                <a:latin typeface="Consolas" panose="020B0609020204030204" pitchFamily="49" charset="0"/>
                <a:cs typeface="+mn-cs"/>
              </a:rPr>
              <a:t>docker: Error response from daemon: OCI runtime create failed: qemu-system-aarch64: -device </a:t>
            </a:r>
            <a:r>
              <a:rPr lang="en-US" sz="1800" i="1" dirty="0" err="1">
                <a:latin typeface="Consolas" panose="020B0609020204030204" pitchFamily="49" charset="0"/>
                <a:cs typeface="+mn-cs"/>
              </a:rPr>
              <a:t>virtio-blk,drive</a:t>
            </a:r>
            <a:r>
              <a:rPr lang="en-US" sz="1800" i="1" dirty="0">
                <a:latin typeface="Consolas" panose="020B0609020204030204" pitchFamily="49" charset="0"/>
                <a:cs typeface="+mn-cs"/>
              </a:rPr>
              <a:t>=image-9f100592ac95eec6,scsi=</a:t>
            </a:r>
            <a:r>
              <a:rPr lang="en-US" sz="1800" i="1" dirty="0" err="1">
                <a:latin typeface="Consolas" panose="020B0609020204030204" pitchFamily="49" charset="0"/>
                <a:cs typeface="+mn-cs"/>
              </a:rPr>
              <a:t>off,config-wce</a:t>
            </a:r>
            <a:r>
              <a:rPr lang="en-US" sz="1800" i="1" dirty="0">
                <a:latin typeface="Consolas" panose="020B0609020204030204" pitchFamily="49" charset="0"/>
                <a:cs typeface="+mn-cs"/>
              </a:rPr>
              <a:t>=off: Failed to get "write" lock</a:t>
            </a:r>
          </a:p>
          <a:p>
            <a:pPr marL="0" indent="0">
              <a:lnSpc>
                <a:spcPct val="150000"/>
              </a:lnSpc>
              <a:buNone/>
            </a:pPr>
            <a:r>
              <a:rPr lang="en-US" sz="1800" i="1" dirty="0">
                <a:latin typeface="Consolas" panose="020B0609020204030204" pitchFamily="49" charset="0"/>
                <a:cs typeface="+mn-cs"/>
              </a:rPr>
              <a:t>   Is another process using the image?: unknown.</a:t>
            </a:r>
          </a:p>
        </p:txBody>
      </p:sp>
      <p:sp>
        <p:nvSpPr>
          <p:cNvPr id="7" name="Thought Bubble: Cloud 6">
            <a:extLst>
              <a:ext uri="{FF2B5EF4-FFF2-40B4-BE49-F238E27FC236}">
                <a16:creationId xmlns:a16="http://schemas.microsoft.com/office/drawing/2014/main" id="{255EE321-CABA-41E3-957A-6A258792BF3D}"/>
              </a:ext>
            </a:extLst>
          </p:cNvPr>
          <p:cNvSpPr/>
          <p:nvPr/>
        </p:nvSpPr>
        <p:spPr>
          <a:xfrm rot="10800000" flipH="1">
            <a:off x="7106652" y="5519199"/>
            <a:ext cx="3741821" cy="1062938"/>
          </a:xfrm>
          <a:prstGeom prst="cloudCallout">
            <a:avLst>
              <a:gd name="adj1" fmla="val -41977"/>
              <a:gd name="adj2" fmla="val 901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F517BE5-8E10-4763-9F21-95E8C0ABF9D3}"/>
              </a:ext>
            </a:extLst>
          </p:cNvPr>
          <p:cNvSpPr txBox="1"/>
          <p:nvPr/>
        </p:nvSpPr>
        <p:spPr>
          <a:xfrm>
            <a:off x="7780420" y="5804507"/>
            <a:ext cx="2394284" cy="38622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800" dirty="0">
                <a:solidFill>
                  <a:schemeClr val="bg1"/>
                </a:solidFill>
                <a:latin typeface="+mn-lt"/>
                <a:ea typeface="+mn-ea"/>
              </a:rPr>
              <a:t>w</a:t>
            </a:r>
            <a:r>
              <a:rPr lang="en-US" sz="2800" kern="1200" dirty="0">
                <a:solidFill>
                  <a:schemeClr val="bg1"/>
                </a:solidFill>
                <a:latin typeface="+mn-lt"/>
                <a:ea typeface="+mn-ea"/>
                <a:cs typeface="+mn-cs"/>
              </a:rPr>
              <a:t>rite lock error</a:t>
            </a:r>
          </a:p>
        </p:txBody>
      </p:sp>
      <p:sp>
        <p:nvSpPr>
          <p:cNvPr id="9" name="Text Placeholder 2">
            <a:extLst>
              <a:ext uri="{FF2B5EF4-FFF2-40B4-BE49-F238E27FC236}">
                <a16:creationId xmlns:a16="http://schemas.microsoft.com/office/drawing/2014/main" id="{D6C74993-3392-4285-BA8C-3413E5DACCEC}"/>
              </a:ext>
            </a:extLst>
          </p:cNvPr>
          <p:cNvSpPr>
            <a:spLocks noGrp="1"/>
          </p:cNvSpPr>
          <p:nvPr>
            <p:ph type="body" sz="quarter" idx="13"/>
          </p:nvPr>
        </p:nvSpPr>
        <p:spPr>
          <a:xfrm>
            <a:off x="479425" y="991130"/>
            <a:ext cx="11233150" cy="512829"/>
          </a:xfrm>
        </p:spPr>
        <p:txBody>
          <a:bodyPr/>
          <a:lstStyle/>
          <a:p>
            <a:r>
              <a:rPr lang="en-US" sz="2800" dirty="0"/>
              <a:t>Why we switch to use NVDIMM on AArch64?</a:t>
            </a:r>
          </a:p>
          <a:p>
            <a:endParaRPr lang="en-US" dirty="0"/>
          </a:p>
        </p:txBody>
      </p:sp>
    </p:spTree>
    <p:extLst>
      <p:ext uri="{BB962C8B-B14F-4D97-AF65-F5344CB8AC3E}">
        <p14:creationId xmlns:p14="http://schemas.microsoft.com/office/powerpoint/2010/main" val="299601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NVDIMM/DAX on Kata Containers</a:t>
            </a:r>
          </a:p>
        </p:txBody>
      </p:sp>
      <p:graphicFrame>
        <p:nvGraphicFramePr>
          <p:cNvPr id="6" name="Content Placeholder 5">
            <a:extLst>
              <a:ext uri="{FF2B5EF4-FFF2-40B4-BE49-F238E27FC236}">
                <a16:creationId xmlns:a16="http://schemas.microsoft.com/office/drawing/2014/main" id="{75A86CE1-3D62-48E3-A934-E97ED4DB32C2}"/>
              </a:ext>
            </a:extLst>
          </p:cNvPr>
          <p:cNvGraphicFramePr>
            <a:graphicFrameLocks noGrp="1"/>
          </p:cNvGraphicFramePr>
          <p:nvPr>
            <p:ph idx="1"/>
            <p:extLst>
              <p:ext uri="{D42A27DB-BD31-4B8C-83A1-F6EECF244321}">
                <p14:modId xmlns:p14="http://schemas.microsoft.com/office/powerpoint/2010/main" val="2321739743"/>
              </p:ext>
            </p:extLst>
          </p:nvPr>
        </p:nvGraphicFramePr>
        <p:xfrm>
          <a:off x="7178844" y="1223210"/>
          <a:ext cx="3009731" cy="3019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5">
            <a:extLst>
              <a:ext uri="{FF2B5EF4-FFF2-40B4-BE49-F238E27FC236}">
                <a16:creationId xmlns:a16="http://schemas.microsoft.com/office/drawing/2014/main" id="{E2678CA7-8278-4707-AF6F-B54A5100319A}"/>
              </a:ext>
            </a:extLst>
          </p:cNvPr>
          <p:cNvGraphicFramePr>
            <a:graphicFrameLocks/>
          </p:cNvGraphicFramePr>
          <p:nvPr>
            <p:extLst>
              <p:ext uri="{D42A27DB-BD31-4B8C-83A1-F6EECF244321}">
                <p14:modId xmlns:p14="http://schemas.microsoft.com/office/powerpoint/2010/main" val="3923975279"/>
              </p:ext>
            </p:extLst>
          </p:nvPr>
        </p:nvGraphicFramePr>
        <p:xfrm>
          <a:off x="2003427" y="1223210"/>
          <a:ext cx="3009731" cy="30199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6" name="Group 25">
            <a:extLst>
              <a:ext uri="{FF2B5EF4-FFF2-40B4-BE49-F238E27FC236}">
                <a16:creationId xmlns:a16="http://schemas.microsoft.com/office/drawing/2014/main" id="{B1A5E54C-1713-43D4-B396-968AEFFD6CEE}"/>
              </a:ext>
            </a:extLst>
          </p:cNvPr>
          <p:cNvGrpSpPr/>
          <p:nvPr/>
        </p:nvGrpSpPr>
        <p:grpSpPr>
          <a:xfrm>
            <a:off x="3779252" y="4981074"/>
            <a:ext cx="4558632" cy="1612231"/>
            <a:chOff x="3779252" y="4981074"/>
            <a:chExt cx="4633495" cy="1744579"/>
          </a:xfrm>
        </p:grpSpPr>
        <p:graphicFrame>
          <p:nvGraphicFramePr>
            <p:cNvPr id="14" name="Diagram 13">
              <a:extLst>
                <a:ext uri="{FF2B5EF4-FFF2-40B4-BE49-F238E27FC236}">
                  <a16:creationId xmlns:a16="http://schemas.microsoft.com/office/drawing/2014/main" id="{52713E1E-8697-46F3-8118-EB2D50E14B24}"/>
                </a:ext>
              </a:extLst>
            </p:cNvPr>
            <p:cNvGraphicFramePr/>
            <p:nvPr>
              <p:extLst>
                <p:ext uri="{D42A27DB-BD31-4B8C-83A1-F6EECF244321}">
                  <p14:modId xmlns:p14="http://schemas.microsoft.com/office/powerpoint/2010/main" val="4076213227"/>
                </p:ext>
              </p:extLst>
            </p:nvPr>
          </p:nvGraphicFramePr>
          <p:xfrm>
            <a:off x="3779252" y="4981074"/>
            <a:ext cx="4633495" cy="17445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Arrow: Right 16">
              <a:extLst>
                <a:ext uri="{FF2B5EF4-FFF2-40B4-BE49-F238E27FC236}">
                  <a16:creationId xmlns:a16="http://schemas.microsoft.com/office/drawing/2014/main" id="{7AEB4EF6-C1C9-4468-A055-835F175EBD6C}"/>
                </a:ext>
              </a:extLst>
            </p:cNvPr>
            <p:cNvSpPr/>
            <p:nvPr/>
          </p:nvSpPr>
          <p:spPr>
            <a:xfrm>
              <a:off x="5742748" y="5966088"/>
              <a:ext cx="775882" cy="25242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2F5823FC-82D2-4154-9F22-32AEADF1FBEF}"/>
              </a:ext>
            </a:extLst>
          </p:cNvPr>
          <p:cNvCxnSpPr/>
          <p:nvPr/>
        </p:nvCxnSpPr>
        <p:spPr>
          <a:xfrm>
            <a:off x="3387976" y="4371473"/>
            <a:ext cx="1966076" cy="481263"/>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52F3E137-E5F5-4E5E-A361-814D442FD1D3}"/>
              </a:ext>
            </a:extLst>
          </p:cNvPr>
          <p:cNvCxnSpPr>
            <a:cxnSpLocks/>
          </p:cNvCxnSpPr>
          <p:nvPr/>
        </p:nvCxnSpPr>
        <p:spPr>
          <a:xfrm flipH="1">
            <a:off x="6837950" y="4371473"/>
            <a:ext cx="1966076" cy="481263"/>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1661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a:xfrm>
            <a:off x="470545" y="298266"/>
            <a:ext cx="11233150" cy="512830"/>
          </a:xfrm>
        </p:spPr>
        <p:txBody>
          <a:bodyPr/>
          <a:lstStyle/>
          <a:p>
            <a:r>
              <a:rPr lang="en-US" dirty="0"/>
              <a:t>NVDIMM on AArch64</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a:xfrm>
            <a:off x="206978" y="811096"/>
            <a:ext cx="4273155" cy="5748638"/>
          </a:xfrm>
        </p:spPr>
        <p:txBody>
          <a:bodyPr/>
          <a:lstStyle/>
          <a:p>
            <a:pPr>
              <a:lnSpc>
                <a:spcPct val="150000"/>
              </a:lnSpc>
            </a:pPr>
            <a:r>
              <a:rPr lang="en-US" dirty="0" err="1"/>
              <a:t>PoP</a:t>
            </a:r>
            <a:r>
              <a:rPr lang="en-US" dirty="0"/>
              <a:t> (Point of Persistence)</a:t>
            </a:r>
          </a:p>
          <a:p>
            <a:pPr lvl="1">
              <a:lnSpc>
                <a:spcPct val="150000"/>
              </a:lnSpc>
            </a:pPr>
            <a:r>
              <a:rPr lang="en-US" dirty="0"/>
              <a:t>ARMv8.2 at least</a:t>
            </a:r>
          </a:p>
          <a:p>
            <a:pPr lvl="1">
              <a:lnSpc>
                <a:spcPct val="150000"/>
              </a:lnSpc>
            </a:pPr>
            <a:r>
              <a:rPr lang="en-US" dirty="0"/>
              <a:t>The point in non-volatile memory</a:t>
            </a:r>
          </a:p>
          <a:p>
            <a:pPr marL="414655" lvl="1" indent="0">
              <a:lnSpc>
                <a:spcPct val="150000"/>
              </a:lnSpc>
              <a:buNone/>
            </a:pPr>
            <a:r>
              <a:rPr lang="en-US" dirty="0"/>
              <a:t>(aka. Persistent Memory)</a:t>
            </a:r>
          </a:p>
          <a:p>
            <a:pPr>
              <a:lnSpc>
                <a:spcPct val="150000"/>
              </a:lnSpc>
              <a:buFont typeface="Arial" panose="020B0604020202020204" pitchFamily="34" charset="0"/>
              <a:buChar char="•"/>
            </a:pPr>
            <a:r>
              <a:rPr lang="en-US" sz="2800" dirty="0"/>
              <a:t>DC CVAP</a:t>
            </a:r>
          </a:p>
          <a:p>
            <a:pPr marL="519112">
              <a:lnSpc>
                <a:spcPct val="150000"/>
              </a:lnSpc>
            </a:pPr>
            <a:r>
              <a:rPr lang="en-US" sz="2000" dirty="0">
                <a:cs typeface="+mn-cs"/>
              </a:rPr>
              <a:t>Clean data cache by address to Point of Persistence</a:t>
            </a:r>
          </a:p>
          <a:p>
            <a:pPr marL="519112">
              <a:lnSpc>
                <a:spcPct val="150000"/>
              </a:lnSpc>
            </a:pPr>
            <a:r>
              <a:rPr lang="en-US" sz="2000" dirty="0">
                <a:cs typeface="+mn-cs"/>
              </a:rPr>
              <a:t>HWCAP_DCPOP and </a:t>
            </a:r>
            <a:r>
              <a:rPr lang="en-US" sz="2000" dirty="0" err="1">
                <a:cs typeface="+mn-cs"/>
              </a:rPr>
              <a:t>dcpop</a:t>
            </a:r>
            <a:r>
              <a:rPr lang="en-US" sz="2000" dirty="0">
                <a:cs typeface="+mn-cs"/>
              </a:rPr>
              <a:t> in /proc/</a:t>
            </a:r>
            <a:r>
              <a:rPr lang="en-US" sz="2000" dirty="0" err="1">
                <a:cs typeface="+mn-cs"/>
              </a:rPr>
              <a:t>cpuinfo</a:t>
            </a:r>
            <a:endParaRPr lang="en-US" sz="2000" dirty="0">
              <a:cs typeface="+mn-cs"/>
            </a:endParaRPr>
          </a:p>
          <a:p>
            <a:pPr marL="519112">
              <a:lnSpc>
                <a:spcPct val="150000"/>
              </a:lnSpc>
            </a:pPr>
            <a:r>
              <a:rPr lang="en-US" sz="2000" dirty="0">
                <a:cs typeface="+mn-cs"/>
              </a:rPr>
              <a:t>Kernel will use DC CVAC operations if DC CVAP is not supported</a:t>
            </a:r>
          </a:p>
          <a:p>
            <a:pPr marL="519112">
              <a:lnSpc>
                <a:spcPct val="150000"/>
              </a:lnSpc>
            </a:pPr>
            <a:endParaRPr lang="en-US" sz="2000" dirty="0">
              <a:cs typeface="+mn-cs"/>
            </a:endParaRPr>
          </a:p>
          <a:p>
            <a:pPr marL="414655" lvl="1" indent="0">
              <a:buNone/>
            </a:pPr>
            <a:endParaRPr lang="en-US" dirty="0"/>
          </a:p>
          <a:p>
            <a:pPr marL="0" indent="0">
              <a:buNone/>
            </a:pPr>
            <a:endParaRPr lang="en-US" dirty="0"/>
          </a:p>
        </p:txBody>
      </p:sp>
      <p:sp>
        <p:nvSpPr>
          <p:cNvPr id="8" name="TextBox 7">
            <a:extLst>
              <a:ext uri="{FF2B5EF4-FFF2-40B4-BE49-F238E27FC236}">
                <a16:creationId xmlns:a16="http://schemas.microsoft.com/office/drawing/2014/main" id="{4F517BE5-8E10-4763-9F21-95E8C0ABF9D3}"/>
              </a:ext>
            </a:extLst>
          </p:cNvPr>
          <p:cNvSpPr txBox="1"/>
          <p:nvPr/>
        </p:nvSpPr>
        <p:spPr>
          <a:xfrm>
            <a:off x="7780421" y="5664441"/>
            <a:ext cx="2394284" cy="386227"/>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800" dirty="0">
                <a:solidFill>
                  <a:schemeClr val="bg1"/>
                </a:solidFill>
                <a:latin typeface="+mn-lt"/>
                <a:ea typeface="+mn-ea"/>
              </a:rPr>
              <a:t>w</a:t>
            </a:r>
            <a:r>
              <a:rPr lang="en-US" sz="2800" kern="1200" dirty="0">
                <a:solidFill>
                  <a:schemeClr val="bg1"/>
                </a:solidFill>
                <a:latin typeface="+mn-lt"/>
                <a:ea typeface="+mn-ea"/>
                <a:cs typeface="+mn-cs"/>
              </a:rPr>
              <a:t>rite lock error</a:t>
            </a:r>
          </a:p>
        </p:txBody>
      </p:sp>
      <p:sp>
        <p:nvSpPr>
          <p:cNvPr id="5" name="Rectangle: Rounded Corners 4">
            <a:extLst>
              <a:ext uri="{FF2B5EF4-FFF2-40B4-BE49-F238E27FC236}">
                <a16:creationId xmlns:a16="http://schemas.microsoft.com/office/drawing/2014/main" id="{DA35FB28-5CB7-49C1-BAD1-3CF9304CBFF6}"/>
              </a:ext>
            </a:extLst>
          </p:cNvPr>
          <p:cNvSpPr/>
          <p:nvPr/>
        </p:nvSpPr>
        <p:spPr>
          <a:xfrm>
            <a:off x="5051394" y="1243771"/>
            <a:ext cx="1424009" cy="6214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0</a:t>
            </a:r>
          </a:p>
        </p:txBody>
      </p:sp>
      <p:sp>
        <p:nvSpPr>
          <p:cNvPr id="9" name="Rectangle: Rounded Corners 8">
            <a:extLst>
              <a:ext uri="{FF2B5EF4-FFF2-40B4-BE49-F238E27FC236}">
                <a16:creationId xmlns:a16="http://schemas.microsoft.com/office/drawing/2014/main" id="{F1692B55-DB74-4D50-8D2D-22272E0E43EC}"/>
              </a:ext>
            </a:extLst>
          </p:cNvPr>
          <p:cNvSpPr/>
          <p:nvPr/>
        </p:nvSpPr>
        <p:spPr>
          <a:xfrm>
            <a:off x="6773663" y="1243770"/>
            <a:ext cx="1424009" cy="6214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1</a:t>
            </a:r>
          </a:p>
        </p:txBody>
      </p:sp>
      <p:sp>
        <p:nvSpPr>
          <p:cNvPr id="10" name="Rectangle: Rounded Corners 9">
            <a:extLst>
              <a:ext uri="{FF2B5EF4-FFF2-40B4-BE49-F238E27FC236}">
                <a16:creationId xmlns:a16="http://schemas.microsoft.com/office/drawing/2014/main" id="{877ED202-5EE9-4B61-9824-C126AEB7BE38}"/>
              </a:ext>
            </a:extLst>
          </p:cNvPr>
          <p:cNvSpPr/>
          <p:nvPr/>
        </p:nvSpPr>
        <p:spPr>
          <a:xfrm>
            <a:off x="10047279" y="1216406"/>
            <a:ext cx="1424009" cy="6214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3</a:t>
            </a:r>
          </a:p>
        </p:txBody>
      </p:sp>
      <p:sp>
        <p:nvSpPr>
          <p:cNvPr id="11" name="Rectangle: Rounded Corners 10">
            <a:extLst>
              <a:ext uri="{FF2B5EF4-FFF2-40B4-BE49-F238E27FC236}">
                <a16:creationId xmlns:a16="http://schemas.microsoft.com/office/drawing/2014/main" id="{1BB29B05-B71E-40B2-9864-FF6AB7269445}"/>
              </a:ext>
            </a:extLst>
          </p:cNvPr>
          <p:cNvSpPr/>
          <p:nvPr/>
        </p:nvSpPr>
        <p:spPr>
          <a:xfrm>
            <a:off x="8381984" y="1243769"/>
            <a:ext cx="1424009" cy="6214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 2</a:t>
            </a:r>
          </a:p>
        </p:txBody>
      </p:sp>
      <p:sp>
        <p:nvSpPr>
          <p:cNvPr id="12" name="Rectangle: Rounded Corners 11">
            <a:extLst>
              <a:ext uri="{FF2B5EF4-FFF2-40B4-BE49-F238E27FC236}">
                <a16:creationId xmlns:a16="http://schemas.microsoft.com/office/drawing/2014/main" id="{D5DE79F9-B865-4A10-A1DA-67539D3C4512}"/>
              </a:ext>
            </a:extLst>
          </p:cNvPr>
          <p:cNvSpPr/>
          <p:nvPr/>
        </p:nvSpPr>
        <p:spPr>
          <a:xfrm>
            <a:off x="5166803" y="2221420"/>
            <a:ext cx="523783" cy="4773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3" name="Rectangle: Rounded Corners 12">
            <a:extLst>
              <a:ext uri="{FF2B5EF4-FFF2-40B4-BE49-F238E27FC236}">
                <a16:creationId xmlns:a16="http://schemas.microsoft.com/office/drawing/2014/main" id="{EF906621-2DDE-4D0C-964F-80E9399AEBAF}"/>
              </a:ext>
            </a:extLst>
          </p:cNvPr>
          <p:cNvSpPr/>
          <p:nvPr/>
        </p:nvSpPr>
        <p:spPr>
          <a:xfrm>
            <a:off x="5834108" y="2221420"/>
            <a:ext cx="523783" cy="4773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en-US" dirty="0"/>
          </a:p>
        </p:txBody>
      </p:sp>
      <p:sp>
        <p:nvSpPr>
          <p:cNvPr id="18" name="Rectangle: Rounded Corners 17">
            <a:extLst>
              <a:ext uri="{FF2B5EF4-FFF2-40B4-BE49-F238E27FC236}">
                <a16:creationId xmlns:a16="http://schemas.microsoft.com/office/drawing/2014/main" id="{CA11A4F3-F73F-4DF3-9F62-571CA5A8C332}"/>
              </a:ext>
            </a:extLst>
          </p:cNvPr>
          <p:cNvSpPr/>
          <p:nvPr/>
        </p:nvSpPr>
        <p:spPr>
          <a:xfrm>
            <a:off x="6906826" y="2221420"/>
            <a:ext cx="523783" cy="4773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a:t>
            </a:r>
            <a:endParaRPr lang="en-US" dirty="0"/>
          </a:p>
        </p:txBody>
      </p:sp>
      <p:sp>
        <p:nvSpPr>
          <p:cNvPr id="19" name="Rectangle: Rounded Corners 18">
            <a:extLst>
              <a:ext uri="{FF2B5EF4-FFF2-40B4-BE49-F238E27FC236}">
                <a16:creationId xmlns:a16="http://schemas.microsoft.com/office/drawing/2014/main" id="{D56682BD-5F93-4971-81E7-29D7E55BE859}"/>
              </a:ext>
            </a:extLst>
          </p:cNvPr>
          <p:cNvSpPr/>
          <p:nvPr/>
        </p:nvSpPr>
        <p:spPr>
          <a:xfrm>
            <a:off x="7574131" y="2221420"/>
            <a:ext cx="523783" cy="4773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en-US" dirty="0"/>
          </a:p>
        </p:txBody>
      </p:sp>
      <p:sp>
        <p:nvSpPr>
          <p:cNvPr id="20" name="Rectangle: Rounded Corners 19">
            <a:extLst>
              <a:ext uri="{FF2B5EF4-FFF2-40B4-BE49-F238E27FC236}">
                <a16:creationId xmlns:a16="http://schemas.microsoft.com/office/drawing/2014/main" id="{0F88E1D8-11B5-49FC-A640-2395B1F3192C}"/>
              </a:ext>
            </a:extLst>
          </p:cNvPr>
          <p:cNvSpPr/>
          <p:nvPr/>
        </p:nvSpPr>
        <p:spPr>
          <a:xfrm>
            <a:off x="8531440" y="2221420"/>
            <a:ext cx="523783" cy="4773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a:t>
            </a:r>
            <a:endParaRPr lang="en-US" dirty="0"/>
          </a:p>
        </p:txBody>
      </p:sp>
      <p:sp>
        <p:nvSpPr>
          <p:cNvPr id="21" name="Rectangle: Rounded Corners 20">
            <a:extLst>
              <a:ext uri="{FF2B5EF4-FFF2-40B4-BE49-F238E27FC236}">
                <a16:creationId xmlns:a16="http://schemas.microsoft.com/office/drawing/2014/main" id="{166FC9A8-5C11-4B8D-B5D9-657882E11104}"/>
              </a:ext>
            </a:extLst>
          </p:cNvPr>
          <p:cNvSpPr/>
          <p:nvPr/>
        </p:nvSpPr>
        <p:spPr>
          <a:xfrm>
            <a:off x="9198745" y="2221420"/>
            <a:ext cx="523783" cy="4773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 </a:t>
            </a:r>
            <a:endParaRPr lang="en-US" dirty="0"/>
          </a:p>
        </p:txBody>
      </p:sp>
      <p:sp>
        <p:nvSpPr>
          <p:cNvPr id="23" name="Rectangle: Rounded Corners 22">
            <a:extLst>
              <a:ext uri="{FF2B5EF4-FFF2-40B4-BE49-F238E27FC236}">
                <a16:creationId xmlns:a16="http://schemas.microsoft.com/office/drawing/2014/main" id="{60220581-47E5-451C-A3B8-B3BD0A4D6E91}"/>
              </a:ext>
            </a:extLst>
          </p:cNvPr>
          <p:cNvSpPr/>
          <p:nvPr/>
        </p:nvSpPr>
        <p:spPr>
          <a:xfrm>
            <a:off x="10200411" y="2221420"/>
            <a:ext cx="523783" cy="4773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a:t>
            </a:r>
            <a:endParaRPr lang="en-US" dirty="0"/>
          </a:p>
        </p:txBody>
      </p:sp>
      <p:sp>
        <p:nvSpPr>
          <p:cNvPr id="24" name="Rectangle: Rounded Corners 23">
            <a:extLst>
              <a:ext uri="{FF2B5EF4-FFF2-40B4-BE49-F238E27FC236}">
                <a16:creationId xmlns:a16="http://schemas.microsoft.com/office/drawing/2014/main" id="{7F78709B-2362-4AEE-9A53-A781DECB94F0}"/>
              </a:ext>
            </a:extLst>
          </p:cNvPr>
          <p:cNvSpPr/>
          <p:nvPr/>
        </p:nvSpPr>
        <p:spPr>
          <a:xfrm>
            <a:off x="10867716" y="2221420"/>
            <a:ext cx="523783" cy="47739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D</a:t>
            </a:r>
            <a:endParaRPr lang="en-US" dirty="0"/>
          </a:p>
        </p:txBody>
      </p:sp>
      <p:sp>
        <p:nvSpPr>
          <p:cNvPr id="25" name="Rectangle: Rounded Corners 24">
            <a:extLst>
              <a:ext uri="{FF2B5EF4-FFF2-40B4-BE49-F238E27FC236}">
                <a16:creationId xmlns:a16="http://schemas.microsoft.com/office/drawing/2014/main" id="{430C3BA0-BAF4-4AF0-95B7-83DE11908A8D}"/>
              </a:ext>
            </a:extLst>
          </p:cNvPr>
          <p:cNvSpPr/>
          <p:nvPr/>
        </p:nvSpPr>
        <p:spPr>
          <a:xfrm>
            <a:off x="5051394" y="3056506"/>
            <a:ext cx="3146278" cy="4448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L2 Cache (Unification)</a:t>
            </a:r>
          </a:p>
        </p:txBody>
      </p:sp>
      <p:sp>
        <p:nvSpPr>
          <p:cNvPr id="26" name="Rectangle: Rounded Corners 25">
            <a:extLst>
              <a:ext uri="{FF2B5EF4-FFF2-40B4-BE49-F238E27FC236}">
                <a16:creationId xmlns:a16="http://schemas.microsoft.com/office/drawing/2014/main" id="{F20F6BBB-6295-468B-A0E2-3659D520F2EF}"/>
              </a:ext>
            </a:extLst>
          </p:cNvPr>
          <p:cNvSpPr/>
          <p:nvPr/>
        </p:nvSpPr>
        <p:spPr>
          <a:xfrm>
            <a:off x="8381984" y="3055027"/>
            <a:ext cx="3146278" cy="4448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L2 Cache (Unification)</a:t>
            </a:r>
          </a:p>
        </p:txBody>
      </p:sp>
      <p:sp>
        <p:nvSpPr>
          <p:cNvPr id="27" name="Rectangle: Rounded Corners 26">
            <a:extLst>
              <a:ext uri="{FF2B5EF4-FFF2-40B4-BE49-F238E27FC236}">
                <a16:creationId xmlns:a16="http://schemas.microsoft.com/office/drawing/2014/main" id="{1B46354E-E515-440B-9D6C-FE3917673361}"/>
              </a:ext>
            </a:extLst>
          </p:cNvPr>
          <p:cNvSpPr/>
          <p:nvPr/>
        </p:nvSpPr>
        <p:spPr>
          <a:xfrm>
            <a:off x="5051394" y="3757871"/>
            <a:ext cx="6476868" cy="44489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L3 Cache</a:t>
            </a:r>
          </a:p>
        </p:txBody>
      </p:sp>
      <p:sp>
        <p:nvSpPr>
          <p:cNvPr id="28" name="Rectangle: Rounded Corners 27">
            <a:extLst>
              <a:ext uri="{FF2B5EF4-FFF2-40B4-BE49-F238E27FC236}">
                <a16:creationId xmlns:a16="http://schemas.microsoft.com/office/drawing/2014/main" id="{CD73EFB7-0F33-4D15-B70E-CFD5A4E39D9A}"/>
              </a:ext>
            </a:extLst>
          </p:cNvPr>
          <p:cNvSpPr/>
          <p:nvPr/>
        </p:nvSpPr>
        <p:spPr>
          <a:xfrm>
            <a:off x="5051394" y="4766122"/>
            <a:ext cx="6476868" cy="7133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(coherency)</a:t>
            </a:r>
          </a:p>
        </p:txBody>
      </p:sp>
      <p:sp>
        <p:nvSpPr>
          <p:cNvPr id="29" name="Rectangle: Rounded Corners 28">
            <a:extLst>
              <a:ext uri="{FF2B5EF4-FFF2-40B4-BE49-F238E27FC236}">
                <a16:creationId xmlns:a16="http://schemas.microsoft.com/office/drawing/2014/main" id="{CB8E6AF0-D806-45FC-8203-CE5B3E96BFFE}"/>
              </a:ext>
            </a:extLst>
          </p:cNvPr>
          <p:cNvSpPr/>
          <p:nvPr/>
        </p:nvSpPr>
        <p:spPr>
          <a:xfrm>
            <a:off x="5051394" y="5729396"/>
            <a:ext cx="6476868" cy="5633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Persistent Memory</a:t>
            </a:r>
          </a:p>
        </p:txBody>
      </p:sp>
      <p:sp>
        <p:nvSpPr>
          <p:cNvPr id="30" name="Rectangle: Rounded Corners 29">
            <a:extLst>
              <a:ext uri="{FF2B5EF4-FFF2-40B4-BE49-F238E27FC236}">
                <a16:creationId xmlns:a16="http://schemas.microsoft.com/office/drawing/2014/main" id="{A2529760-1A47-44F8-B768-C5AE59CC1681}"/>
              </a:ext>
            </a:extLst>
          </p:cNvPr>
          <p:cNvSpPr/>
          <p:nvPr/>
        </p:nvSpPr>
        <p:spPr>
          <a:xfrm>
            <a:off x="10253451" y="4267376"/>
            <a:ext cx="941486" cy="3032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a:t>
            </a:r>
          </a:p>
        </p:txBody>
      </p:sp>
      <p:cxnSp>
        <p:nvCxnSpPr>
          <p:cNvPr id="31" name="Straight Arrow Connector 30">
            <a:extLst>
              <a:ext uri="{FF2B5EF4-FFF2-40B4-BE49-F238E27FC236}">
                <a16:creationId xmlns:a16="http://schemas.microsoft.com/office/drawing/2014/main" id="{043FD7AE-B68B-4611-A492-25E04011E4FC}"/>
              </a:ext>
            </a:extLst>
          </p:cNvPr>
          <p:cNvCxnSpPr>
            <a:cxnSpLocks/>
            <a:stCxn id="12" idx="0"/>
          </p:cNvCxnSpPr>
          <p:nvPr/>
        </p:nvCxnSpPr>
        <p:spPr>
          <a:xfrm flipV="1">
            <a:off x="5428695" y="1857048"/>
            <a:ext cx="0" cy="3643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6DFB605-D7BB-449D-B3BC-144D5EBA5C4E}"/>
              </a:ext>
            </a:extLst>
          </p:cNvPr>
          <p:cNvCxnSpPr>
            <a:cxnSpLocks/>
          </p:cNvCxnSpPr>
          <p:nvPr/>
        </p:nvCxnSpPr>
        <p:spPr>
          <a:xfrm flipV="1">
            <a:off x="6100437" y="1865662"/>
            <a:ext cx="1" cy="356214"/>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F4C688E2-A028-4556-B029-FD0429F9BA83}"/>
              </a:ext>
            </a:extLst>
          </p:cNvPr>
          <p:cNvCxnSpPr>
            <a:cxnSpLocks/>
            <a:stCxn id="18" idx="0"/>
          </p:cNvCxnSpPr>
          <p:nvPr/>
        </p:nvCxnSpPr>
        <p:spPr>
          <a:xfrm flipH="1" flipV="1">
            <a:off x="7167236" y="1857048"/>
            <a:ext cx="1482" cy="3643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521F0E2-736A-41E4-9832-54F5F60DE44E}"/>
              </a:ext>
            </a:extLst>
          </p:cNvPr>
          <p:cNvCxnSpPr>
            <a:cxnSpLocks/>
          </p:cNvCxnSpPr>
          <p:nvPr/>
        </p:nvCxnSpPr>
        <p:spPr>
          <a:xfrm flipV="1">
            <a:off x="7840459" y="1865662"/>
            <a:ext cx="1" cy="356214"/>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D121B7FB-6B17-42FA-ACBD-5E7ED1ACFE47}"/>
              </a:ext>
            </a:extLst>
          </p:cNvPr>
          <p:cNvCxnSpPr>
            <a:cxnSpLocks/>
          </p:cNvCxnSpPr>
          <p:nvPr/>
        </p:nvCxnSpPr>
        <p:spPr>
          <a:xfrm flipV="1">
            <a:off x="8793331" y="1865662"/>
            <a:ext cx="1" cy="3562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A357F1F-5294-43F9-97C3-C52FD89F9208}"/>
              </a:ext>
            </a:extLst>
          </p:cNvPr>
          <p:cNvCxnSpPr>
            <a:cxnSpLocks/>
          </p:cNvCxnSpPr>
          <p:nvPr/>
        </p:nvCxnSpPr>
        <p:spPr>
          <a:xfrm flipV="1">
            <a:off x="9466553" y="1865662"/>
            <a:ext cx="1" cy="356214"/>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3FF4D607-E662-4014-988F-55981336955A}"/>
              </a:ext>
            </a:extLst>
          </p:cNvPr>
          <p:cNvCxnSpPr>
            <a:cxnSpLocks/>
          </p:cNvCxnSpPr>
          <p:nvPr/>
        </p:nvCxnSpPr>
        <p:spPr>
          <a:xfrm flipV="1">
            <a:off x="10462301" y="1865662"/>
            <a:ext cx="1" cy="3562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AB4B12-07F6-4AD3-ADBC-4340511A8145}"/>
              </a:ext>
            </a:extLst>
          </p:cNvPr>
          <p:cNvCxnSpPr>
            <a:cxnSpLocks/>
          </p:cNvCxnSpPr>
          <p:nvPr/>
        </p:nvCxnSpPr>
        <p:spPr>
          <a:xfrm flipV="1">
            <a:off x="11126839" y="1865662"/>
            <a:ext cx="1" cy="356214"/>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E3E7CD67-0C35-453A-8F8C-B1C62B971653}"/>
              </a:ext>
            </a:extLst>
          </p:cNvPr>
          <p:cNvCxnSpPr>
            <a:cxnSpLocks/>
          </p:cNvCxnSpPr>
          <p:nvPr/>
        </p:nvCxnSpPr>
        <p:spPr>
          <a:xfrm flipV="1">
            <a:off x="5415378" y="2690198"/>
            <a:ext cx="0" cy="3643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5EBB533-181C-47CA-BA50-2CC73C539F17}"/>
              </a:ext>
            </a:extLst>
          </p:cNvPr>
          <p:cNvCxnSpPr>
            <a:cxnSpLocks/>
          </p:cNvCxnSpPr>
          <p:nvPr/>
        </p:nvCxnSpPr>
        <p:spPr>
          <a:xfrm flipV="1">
            <a:off x="6087120" y="2698812"/>
            <a:ext cx="1" cy="356214"/>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Arrow Connector 44">
            <a:extLst>
              <a:ext uri="{FF2B5EF4-FFF2-40B4-BE49-F238E27FC236}">
                <a16:creationId xmlns:a16="http://schemas.microsoft.com/office/drawing/2014/main" id="{2D62CB99-C549-481C-86D5-48C84AF5933A}"/>
              </a:ext>
            </a:extLst>
          </p:cNvPr>
          <p:cNvCxnSpPr>
            <a:cxnSpLocks/>
          </p:cNvCxnSpPr>
          <p:nvPr/>
        </p:nvCxnSpPr>
        <p:spPr>
          <a:xfrm flipH="1" flipV="1">
            <a:off x="7153919" y="2690198"/>
            <a:ext cx="1482" cy="3643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32497DE-5D9C-41A5-9369-13765B8C9C0B}"/>
              </a:ext>
            </a:extLst>
          </p:cNvPr>
          <p:cNvCxnSpPr>
            <a:cxnSpLocks/>
          </p:cNvCxnSpPr>
          <p:nvPr/>
        </p:nvCxnSpPr>
        <p:spPr>
          <a:xfrm flipV="1">
            <a:off x="7827142" y="2698812"/>
            <a:ext cx="1" cy="356214"/>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F80F4A7C-5FD9-434D-95A1-5CCADBF3AA36}"/>
              </a:ext>
            </a:extLst>
          </p:cNvPr>
          <p:cNvCxnSpPr>
            <a:cxnSpLocks/>
          </p:cNvCxnSpPr>
          <p:nvPr/>
        </p:nvCxnSpPr>
        <p:spPr>
          <a:xfrm flipV="1">
            <a:off x="8780014" y="2698812"/>
            <a:ext cx="1" cy="3562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D17CB2C-733F-4C8D-8A01-AAEC00220F23}"/>
              </a:ext>
            </a:extLst>
          </p:cNvPr>
          <p:cNvCxnSpPr>
            <a:cxnSpLocks/>
          </p:cNvCxnSpPr>
          <p:nvPr/>
        </p:nvCxnSpPr>
        <p:spPr>
          <a:xfrm flipV="1">
            <a:off x="9453236" y="2698812"/>
            <a:ext cx="1" cy="356214"/>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87610EDE-F071-44F3-98AB-B0E18ABA63C7}"/>
              </a:ext>
            </a:extLst>
          </p:cNvPr>
          <p:cNvCxnSpPr>
            <a:cxnSpLocks/>
          </p:cNvCxnSpPr>
          <p:nvPr/>
        </p:nvCxnSpPr>
        <p:spPr>
          <a:xfrm flipV="1">
            <a:off x="10448984" y="2698812"/>
            <a:ext cx="1" cy="3562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1F384D-E2C5-4C1A-8135-01FAD04DB0EF}"/>
              </a:ext>
            </a:extLst>
          </p:cNvPr>
          <p:cNvCxnSpPr>
            <a:cxnSpLocks/>
          </p:cNvCxnSpPr>
          <p:nvPr/>
        </p:nvCxnSpPr>
        <p:spPr>
          <a:xfrm flipV="1">
            <a:off x="11113522" y="2698812"/>
            <a:ext cx="1" cy="356214"/>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1" name="Rectangle 50">
            <a:extLst>
              <a:ext uri="{FF2B5EF4-FFF2-40B4-BE49-F238E27FC236}">
                <a16:creationId xmlns:a16="http://schemas.microsoft.com/office/drawing/2014/main" id="{558ADBDB-E8B6-4050-BF88-9102B9DAC16A}"/>
              </a:ext>
            </a:extLst>
          </p:cNvPr>
          <p:cNvSpPr/>
          <p:nvPr/>
        </p:nvSpPr>
        <p:spPr>
          <a:xfrm>
            <a:off x="4907871" y="1078934"/>
            <a:ext cx="3394259" cy="2516824"/>
          </a:xfrm>
          <a:prstGeom prst="rect">
            <a:avLst/>
          </a:prstGeom>
          <a:noFill/>
          <a:ln w="38100">
            <a:solidFill>
              <a:srgbClr val="FF6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2ABAD0-0211-474A-8DD7-A8AB8E870264}"/>
              </a:ext>
            </a:extLst>
          </p:cNvPr>
          <p:cNvSpPr/>
          <p:nvPr/>
        </p:nvSpPr>
        <p:spPr>
          <a:xfrm>
            <a:off x="4728411" y="991132"/>
            <a:ext cx="6984164" cy="462309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68CA46E-19CC-49CA-B107-4FA8CAA4B5B7}"/>
              </a:ext>
            </a:extLst>
          </p:cNvPr>
          <p:cNvSpPr/>
          <p:nvPr/>
        </p:nvSpPr>
        <p:spPr>
          <a:xfrm>
            <a:off x="4535905" y="902368"/>
            <a:ext cx="7315200" cy="547733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2945FB16-D9E0-406B-B725-5CB43DEB887D}"/>
              </a:ext>
            </a:extLst>
          </p:cNvPr>
          <p:cNvCxnSpPr>
            <a:cxnSpLocks/>
            <a:stCxn id="30" idx="2"/>
          </p:cNvCxnSpPr>
          <p:nvPr/>
        </p:nvCxnSpPr>
        <p:spPr>
          <a:xfrm>
            <a:off x="10724194" y="4570606"/>
            <a:ext cx="0" cy="207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78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err="1"/>
              <a:t>vNVDIMM</a:t>
            </a:r>
            <a:r>
              <a:rPr lang="en-US" dirty="0"/>
              <a:t> on Kata Containers</a:t>
            </a:r>
          </a:p>
        </p:txBody>
      </p:sp>
      <p:graphicFrame>
        <p:nvGraphicFramePr>
          <p:cNvPr id="6" name="Content Placeholder 5">
            <a:extLst>
              <a:ext uri="{FF2B5EF4-FFF2-40B4-BE49-F238E27FC236}">
                <a16:creationId xmlns:a16="http://schemas.microsoft.com/office/drawing/2014/main" id="{75A86CE1-3D62-48E3-A934-E97ED4DB32C2}"/>
              </a:ext>
            </a:extLst>
          </p:cNvPr>
          <p:cNvGraphicFramePr>
            <a:graphicFrameLocks noGrp="1"/>
          </p:cNvGraphicFramePr>
          <p:nvPr>
            <p:ph idx="1"/>
            <p:extLst>
              <p:ext uri="{D42A27DB-BD31-4B8C-83A1-F6EECF244321}">
                <p14:modId xmlns:p14="http://schemas.microsoft.com/office/powerpoint/2010/main" val="1364636286"/>
              </p:ext>
            </p:extLst>
          </p:nvPr>
        </p:nvGraphicFramePr>
        <p:xfrm>
          <a:off x="5492251" y="1156320"/>
          <a:ext cx="2941886" cy="2726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5">
            <a:extLst>
              <a:ext uri="{FF2B5EF4-FFF2-40B4-BE49-F238E27FC236}">
                <a16:creationId xmlns:a16="http://schemas.microsoft.com/office/drawing/2014/main" id="{E2678CA7-8278-4707-AF6F-B54A5100319A}"/>
              </a:ext>
            </a:extLst>
          </p:cNvPr>
          <p:cNvGraphicFramePr>
            <a:graphicFrameLocks/>
          </p:cNvGraphicFramePr>
          <p:nvPr>
            <p:extLst>
              <p:ext uri="{D42A27DB-BD31-4B8C-83A1-F6EECF244321}">
                <p14:modId xmlns:p14="http://schemas.microsoft.com/office/powerpoint/2010/main" val="1565978735"/>
              </p:ext>
            </p:extLst>
          </p:nvPr>
        </p:nvGraphicFramePr>
        <p:xfrm>
          <a:off x="316834" y="1156320"/>
          <a:ext cx="2941886" cy="27264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6" name="Group 25">
            <a:extLst>
              <a:ext uri="{FF2B5EF4-FFF2-40B4-BE49-F238E27FC236}">
                <a16:creationId xmlns:a16="http://schemas.microsoft.com/office/drawing/2014/main" id="{B1A5E54C-1713-43D4-B396-968AEFFD6CEE}"/>
              </a:ext>
            </a:extLst>
          </p:cNvPr>
          <p:cNvGrpSpPr/>
          <p:nvPr/>
        </p:nvGrpSpPr>
        <p:grpSpPr>
          <a:xfrm>
            <a:off x="2474584" y="4914181"/>
            <a:ext cx="3726936" cy="1318804"/>
            <a:chOff x="3779252" y="4981074"/>
            <a:chExt cx="4633495" cy="1744579"/>
          </a:xfrm>
        </p:grpSpPr>
        <p:graphicFrame>
          <p:nvGraphicFramePr>
            <p:cNvPr id="14" name="Diagram 13">
              <a:extLst>
                <a:ext uri="{FF2B5EF4-FFF2-40B4-BE49-F238E27FC236}">
                  <a16:creationId xmlns:a16="http://schemas.microsoft.com/office/drawing/2014/main" id="{52713E1E-8697-46F3-8118-EB2D50E14B24}"/>
                </a:ext>
              </a:extLst>
            </p:cNvPr>
            <p:cNvGraphicFramePr/>
            <p:nvPr>
              <p:extLst>
                <p:ext uri="{D42A27DB-BD31-4B8C-83A1-F6EECF244321}">
                  <p14:modId xmlns:p14="http://schemas.microsoft.com/office/powerpoint/2010/main" val="1658999773"/>
                </p:ext>
              </p:extLst>
            </p:nvPr>
          </p:nvGraphicFramePr>
          <p:xfrm>
            <a:off x="3779252" y="4981074"/>
            <a:ext cx="4633495" cy="17445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Arrow: Right 16">
              <a:extLst>
                <a:ext uri="{FF2B5EF4-FFF2-40B4-BE49-F238E27FC236}">
                  <a16:creationId xmlns:a16="http://schemas.microsoft.com/office/drawing/2014/main" id="{7AEB4EF6-C1C9-4468-A055-835F175EBD6C}"/>
                </a:ext>
              </a:extLst>
            </p:cNvPr>
            <p:cNvSpPr/>
            <p:nvPr/>
          </p:nvSpPr>
          <p:spPr>
            <a:xfrm>
              <a:off x="5742748" y="5966088"/>
              <a:ext cx="775882" cy="25242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2F5823FC-82D2-4154-9F22-32AEADF1FBEF}"/>
              </a:ext>
            </a:extLst>
          </p:cNvPr>
          <p:cNvCxnSpPr/>
          <p:nvPr/>
        </p:nvCxnSpPr>
        <p:spPr>
          <a:xfrm>
            <a:off x="1667460" y="4157866"/>
            <a:ext cx="1966076" cy="481263"/>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52F3E137-E5F5-4E5E-A361-814D442FD1D3}"/>
              </a:ext>
            </a:extLst>
          </p:cNvPr>
          <p:cNvCxnSpPr>
            <a:cxnSpLocks/>
          </p:cNvCxnSpPr>
          <p:nvPr/>
        </p:nvCxnSpPr>
        <p:spPr>
          <a:xfrm flipH="1">
            <a:off x="5117434" y="4157866"/>
            <a:ext cx="1966076" cy="481263"/>
          </a:xfrm>
          <a:prstGeom prst="straightConnector1">
            <a:avLst/>
          </a:prstGeom>
          <a:ln w="762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hought Bubble: Cloud 9">
            <a:extLst>
              <a:ext uri="{FF2B5EF4-FFF2-40B4-BE49-F238E27FC236}">
                <a16:creationId xmlns:a16="http://schemas.microsoft.com/office/drawing/2014/main" id="{FF47DCEC-D404-48CF-B514-398C8F289D70}"/>
              </a:ext>
            </a:extLst>
          </p:cNvPr>
          <p:cNvSpPr/>
          <p:nvPr/>
        </p:nvSpPr>
        <p:spPr>
          <a:xfrm rot="10800000" flipH="1" flipV="1">
            <a:off x="7591927" y="4048003"/>
            <a:ext cx="3819859" cy="1525580"/>
          </a:xfrm>
          <a:prstGeom prst="cloudCallout">
            <a:avLst>
              <a:gd name="adj1" fmla="val -67740"/>
              <a:gd name="adj2" fmla="val 712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PoC</a:t>
            </a:r>
            <a:r>
              <a:rPr lang="en-US" sz="2400" dirty="0"/>
              <a:t> is enough for virtual NVDIMM</a:t>
            </a:r>
          </a:p>
        </p:txBody>
      </p:sp>
    </p:spTree>
    <p:extLst>
      <p:ext uri="{BB962C8B-B14F-4D97-AF65-F5344CB8AC3E}">
        <p14:creationId xmlns:p14="http://schemas.microsoft.com/office/powerpoint/2010/main" val="197382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Memory Hot-add on AArch64 </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a:xfrm>
            <a:off x="479425" y="1128156"/>
            <a:ext cx="11233150" cy="5056376"/>
          </a:xfrm>
        </p:spPr>
        <p:txBody>
          <a:bodyPr/>
          <a:lstStyle/>
          <a:p>
            <a:r>
              <a:rPr lang="en-US" dirty="0"/>
              <a:t>Physical Memory Hot-add phase</a:t>
            </a:r>
          </a:p>
          <a:p>
            <a:pPr lvl="1">
              <a:lnSpc>
                <a:spcPct val="150000"/>
              </a:lnSpc>
            </a:pPr>
            <a:r>
              <a:rPr lang="en-US" sz="2200" dirty="0"/>
              <a:t>Bridge communication between hardware/firmware and kernel</a:t>
            </a:r>
          </a:p>
          <a:p>
            <a:pPr lvl="2">
              <a:lnSpc>
                <a:spcPct val="150000"/>
              </a:lnSpc>
            </a:pPr>
            <a:r>
              <a:rPr lang="en-US" sz="2000" dirty="0"/>
              <a:t>ACPI (automatically)</a:t>
            </a:r>
          </a:p>
          <a:p>
            <a:pPr lvl="2">
              <a:lnSpc>
                <a:spcPct val="150000"/>
              </a:lnSpc>
            </a:pPr>
            <a:r>
              <a:rPr lang="en-US" sz="2000" dirty="0"/>
              <a:t>Probe Interface</a:t>
            </a:r>
          </a:p>
          <a:p>
            <a:pPr lvl="1">
              <a:lnSpc>
                <a:spcPct val="150000"/>
              </a:lnSpc>
            </a:pPr>
            <a:r>
              <a:rPr lang="en-US" sz="2200" dirty="0"/>
              <a:t>Kernel recognizes new memory, makes new memory management tables, and makes </a:t>
            </a:r>
            <a:r>
              <a:rPr lang="en-US" sz="2200" dirty="0" err="1"/>
              <a:t>sysfs</a:t>
            </a:r>
            <a:r>
              <a:rPr lang="en-US" sz="2200" dirty="0"/>
              <a:t> files for new memory</a:t>
            </a:r>
          </a:p>
          <a:p>
            <a:pPr>
              <a:lnSpc>
                <a:spcPct val="150000"/>
              </a:lnSpc>
            </a:pPr>
            <a:r>
              <a:rPr lang="en-US" dirty="0"/>
              <a:t>Logical Memory Hot-add phase</a:t>
            </a:r>
          </a:p>
          <a:p>
            <a:pPr lvl="1">
              <a:lnSpc>
                <a:spcPct val="150000"/>
              </a:lnSpc>
            </a:pPr>
            <a:r>
              <a:rPr lang="en-US" sz="2200" dirty="0"/>
              <a:t>Change memory state into available for users (online)</a:t>
            </a:r>
          </a:p>
          <a:p>
            <a:pPr lvl="2">
              <a:lnSpc>
                <a:spcPct val="150000"/>
              </a:lnSpc>
            </a:pPr>
            <a:r>
              <a:rPr lang="en-US" sz="2000" dirty="0"/>
              <a:t>Add a goroutine 24-hours listening to memory hot-add </a:t>
            </a:r>
            <a:r>
              <a:rPr lang="en-US" sz="2000" dirty="0" err="1"/>
              <a:t>uevents</a:t>
            </a:r>
            <a:r>
              <a:rPr lang="en-US" sz="2000" dirty="0"/>
              <a:t> (in kata)</a:t>
            </a:r>
          </a:p>
          <a:p>
            <a:pPr lvl="2">
              <a:lnSpc>
                <a:spcPct val="150000"/>
              </a:lnSpc>
            </a:pPr>
            <a:r>
              <a:rPr lang="en-US" sz="2000" dirty="0"/>
              <a:t>Set CONFIG_MEMORY_HOTPLUG_DEFAULT_ONLINE=y (automatically)</a:t>
            </a:r>
          </a:p>
        </p:txBody>
      </p:sp>
      <p:sp>
        <p:nvSpPr>
          <p:cNvPr id="6" name="Rectangle 5">
            <a:extLst>
              <a:ext uri="{FF2B5EF4-FFF2-40B4-BE49-F238E27FC236}">
                <a16:creationId xmlns:a16="http://schemas.microsoft.com/office/drawing/2014/main" id="{F5372E7A-150C-42EE-A57D-8720237CC0BA}"/>
              </a:ext>
            </a:extLst>
          </p:cNvPr>
          <p:cNvSpPr/>
          <p:nvPr/>
        </p:nvSpPr>
        <p:spPr>
          <a:xfrm>
            <a:off x="957811" y="2067084"/>
            <a:ext cx="2749215" cy="875623"/>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5174D9A-9C96-4395-9FA7-95447A16035D}"/>
              </a:ext>
            </a:extLst>
          </p:cNvPr>
          <p:cNvSpPr/>
          <p:nvPr/>
        </p:nvSpPr>
        <p:spPr>
          <a:xfrm>
            <a:off x="3941753" y="2292015"/>
            <a:ext cx="1118937" cy="44517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925070-342C-426C-BCA2-0D166AABA5CB}"/>
              </a:ext>
            </a:extLst>
          </p:cNvPr>
          <p:cNvSpPr txBox="1"/>
          <p:nvPr/>
        </p:nvSpPr>
        <p:spPr>
          <a:xfrm>
            <a:off x="5060690" y="2082863"/>
            <a:ext cx="3465094" cy="875624"/>
          </a:xfrm>
          <a:prstGeom prst="rect">
            <a:avLst/>
          </a:prstGeom>
          <a:noFill/>
        </p:spPr>
        <p:txBody>
          <a:bodyPr wrap="square" lIns="0" tIns="0" rIns="0" bIns="0" rtlCol="0">
            <a:spAutoFit/>
          </a:bodyPr>
          <a:lstStyle/>
          <a:p>
            <a:pPr marL="0" indent="0" algn="ctr" defTabSz="914400" rtl="0" eaLnBrk="1" latinLnBrk="0" hangingPunct="1">
              <a:lnSpc>
                <a:spcPct val="150000"/>
              </a:lnSpc>
              <a:spcBef>
                <a:spcPts val="0"/>
              </a:spcBef>
              <a:spcAft>
                <a:spcPts val="600"/>
              </a:spcAft>
              <a:buFont typeface="Arial" panose="020B0604020202020204" pitchFamily="34" charset="0"/>
              <a:buNone/>
            </a:pPr>
            <a:r>
              <a:rPr lang="en-US" sz="2000" kern="1200" dirty="0">
                <a:solidFill>
                  <a:schemeClr val="accent5"/>
                </a:solidFill>
                <a:latin typeface="+mn-lt"/>
                <a:ea typeface="+mn-ea"/>
                <a:cs typeface="+mn-cs"/>
              </a:rPr>
              <a:t>ACPI for x86_64 and Probe interface for AArch64</a:t>
            </a:r>
          </a:p>
        </p:txBody>
      </p:sp>
    </p:spTree>
    <p:extLst>
      <p:ext uri="{BB962C8B-B14F-4D97-AF65-F5344CB8AC3E}">
        <p14:creationId xmlns:p14="http://schemas.microsoft.com/office/powerpoint/2010/main" val="2922131988"/>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 id="{8CE823C3-F31A-D14A-9E27-E9A0885B8FCD}" vid="{CE7EA357-F2F1-1444-8AA4-D862AA553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f2ad5090-61a8-4b8c-ab70-68f4ff4d1933"/>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c0950e01-db07-4e41-9c32-b7a8e9fccc9b"/>
    <ds:schemaRef ds:uri="http://schemas.microsoft.com/office/2006/documentManagement/types"/>
    <ds:schemaRef ds:uri="http://schemas.microsoft.com/office/2006/metadata/properties"/>
    <ds:schemaRef ds:uri="http://schemas.microsoft.com/sharepoint/v3/fields"/>
    <ds:schemaRef ds:uri="http://www.w3.org/XML/1998/namespace"/>
    <ds:schemaRef ds:uri="http://purl.org/dc/elements/1.1/"/>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Arm_Limited_2019</Template>
  <TotalTime>0</TotalTime>
  <Words>3437</Words>
  <Application>Microsoft Office PowerPoint</Application>
  <PresentationFormat>Widescreen</PresentationFormat>
  <Paragraphs>452</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Consolas</vt:lpstr>
      <vt:lpstr>Wingdings</vt:lpstr>
      <vt:lpstr>Arm_PPT_Public</vt:lpstr>
      <vt:lpstr>Kata Containers on Arm:</vt:lpstr>
      <vt:lpstr>Agenda</vt:lpstr>
      <vt:lpstr>Kata Containers Design</vt:lpstr>
      <vt:lpstr>Hardware Requirements</vt:lpstr>
      <vt:lpstr>NVDIMM On AArch64</vt:lpstr>
      <vt:lpstr>NVDIMM/DAX on Kata Containers</vt:lpstr>
      <vt:lpstr>NVDIMM on AArch64</vt:lpstr>
      <vt:lpstr>vNVDIMM on Kata Containers</vt:lpstr>
      <vt:lpstr>Memory Hot-add on AArch64 </vt:lpstr>
      <vt:lpstr>Memory Hot-add on AArch64 </vt:lpstr>
      <vt:lpstr>Memory Hot-add on AArch64 </vt:lpstr>
      <vt:lpstr>Memory Hot-add on AArch64</vt:lpstr>
      <vt:lpstr>Agenda</vt:lpstr>
      <vt:lpstr>PowerPoint Presentation</vt:lpstr>
      <vt:lpstr>CPU hotplug in arm64 qemu</vt:lpstr>
      <vt:lpstr>PowerPoint Presentation</vt:lpstr>
      <vt:lpstr>Pros vs Cons: </vt:lpstr>
      <vt:lpstr>VM templating</vt:lpstr>
      <vt:lpstr>VM templating</vt:lpstr>
      <vt:lpstr>SR-IOV vf hotplug </vt:lpstr>
      <vt:lpstr>SR-IOV vf hotplug</vt:lpstr>
      <vt:lpstr>TODO on arm64</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 Containers on Arm:</dc:title>
  <dc:subject/>
  <dc:creator/>
  <cp:keywords/>
  <dc:description/>
  <cp:lastModifiedBy/>
  <cp:revision>1</cp:revision>
  <dcterms:created xsi:type="dcterms:W3CDTF">2019-04-10T09:29:50Z</dcterms:created>
  <dcterms:modified xsi:type="dcterms:W3CDTF">2019-05-16T02:27:09Z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