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omments/comment4.xml" ContentType="application/vnd.openxmlformats-officedocument.presentationml.comments+xml"/>
  <Override PartName="/ppt/notesSlides/notesSlide21.xml" ContentType="application/vnd.openxmlformats-officedocument.presentationml.notesSlide+xml"/>
  <Override PartName="/ppt/comments/comment5.xml" ContentType="application/vnd.openxmlformats-officedocument.presentationml.comment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60" r:id="rId4"/>
    <p:sldId id="269" r:id="rId5"/>
    <p:sldId id="267" r:id="rId6"/>
    <p:sldId id="289" r:id="rId7"/>
    <p:sldId id="291" r:id="rId8"/>
    <p:sldId id="293" r:id="rId9"/>
    <p:sldId id="303" r:id="rId10"/>
    <p:sldId id="295" r:id="rId11"/>
    <p:sldId id="301" r:id="rId12"/>
    <p:sldId id="296" r:id="rId13"/>
    <p:sldId id="307" r:id="rId14"/>
    <p:sldId id="304" r:id="rId15"/>
    <p:sldId id="268" r:id="rId16"/>
    <p:sldId id="308" r:id="rId17"/>
    <p:sldId id="272" r:id="rId18"/>
    <p:sldId id="306" r:id="rId19"/>
    <p:sldId id="283" r:id="rId20"/>
    <p:sldId id="288" r:id="rId21"/>
    <p:sldId id="305" r:id="rId22"/>
    <p:sldId id="286" r:id="rId23"/>
    <p:sldId id="281" r:id="rId24"/>
    <p:sldId id="285" r:id="rId25"/>
    <p:sldId id="274" r:id="rId26"/>
    <p:sldId id="282" r:id="rId27"/>
    <p:sldId id="279" r:id="rId28"/>
    <p:sldId id="270" r:id="rId29"/>
    <p:sldId id="271" r:id="rId30"/>
    <p:sldId id="299" r:id="rId31"/>
    <p:sldId id="298" r:id="rId32"/>
    <p:sldId id="2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ng, Ruoyu" initials="YR" lastIdx="9" clrIdx="0">
    <p:extLst>
      <p:ext uri="{19B8F6BF-5375-455C-9EA6-DF929625EA0E}">
        <p15:presenceInfo xmlns:p15="http://schemas.microsoft.com/office/powerpoint/2012/main" userId="S-1-5-21-1757981266-725345543-1404487317-4257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4B6"/>
    <a:srgbClr val="48CEE9"/>
    <a:srgbClr val="70B7E1"/>
    <a:srgbClr val="4B7FDA"/>
    <a:srgbClr val="3C66AE"/>
    <a:srgbClr val="1AF0FF"/>
    <a:srgbClr val="315CA7"/>
    <a:srgbClr val="4EAAC4"/>
    <a:srgbClr val="31FFD9"/>
    <a:srgbClr val="D35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095" autoAdjust="0"/>
  </p:normalViewPr>
  <p:slideViewPr>
    <p:cSldViewPr snapToGrid="0" snapToObjects="1">
      <p:cViewPr>
        <p:scale>
          <a:sx n="66" d="100"/>
          <a:sy n="66" d="100"/>
        </p:scale>
        <p:origin x="4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01166201336384"/>
          <c:y val="0.21812698318882637"/>
          <c:w val="0.36592488314458699"/>
          <c:h val="0.60608621186293987"/>
        </c:manualLayout>
      </c:layout>
      <c:radarChart>
        <c:radarStyle val="marker"/>
        <c:varyColors val="0"/>
        <c:ser>
          <c:idx val="0"/>
          <c:order val="0"/>
          <c:tx>
            <c:strRef>
              <c:f>Sheet1!$B$1</c:f>
              <c:strCache>
                <c:ptCount val="1"/>
                <c:pt idx="0">
                  <c:v>FC</c:v>
                </c:pt>
              </c:strCache>
            </c:strRef>
          </c:tx>
          <c:spPr>
            <a:ln w="28575" cap="rnd">
              <a:solidFill>
                <a:schemeClr val="accent1"/>
              </a:solidFill>
              <a:round/>
            </a:ln>
            <a:effectLst/>
          </c:spPr>
          <c:marker>
            <c:symbol val="none"/>
          </c:marker>
          <c:cat>
            <c:strRef>
              <c:f>Sheet1!$A$2:$A$9</c:f>
              <c:strCache>
                <c:ptCount val="8"/>
                <c:pt idx="0">
                  <c:v>Ability for near-                                          real-time interaction</c:v>
                </c:pt>
                <c:pt idx="1">
                  <c:v>Multi-tenancy</c:v>
                </c:pt>
                <c:pt idx="2">
                  <c:v>Computation                                                               Power</c:v>
                </c:pt>
                <c:pt idx="3">
                  <c:v>Access                                                             Mediums</c:v>
                </c:pt>
                <c:pt idx="4">
                  <c:v>Context                                                            Awareness</c:v>
                </c:pt>
                <c:pt idx="5">
                  <c:v>Logical                                                             Proximity</c:v>
                </c:pt>
                <c:pt idx="6">
                  <c:v>Coverage</c:v>
                </c:pt>
                <c:pt idx="7">
                  <c:v>Power                                                     Consumption</c:v>
                </c:pt>
              </c:strCache>
            </c:strRef>
          </c:cat>
          <c:val>
            <c:numRef>
              <c:f>Sheet1!$B$2:$B$9</c:f>
              <c:numCache>
                <c:formatCode>General</c:formatCode>
                <c:ptCount val="8"/>
                <c:pt idx="0">
                  <c:v>1</c:v>
                </c:pt>
                <c:pt idx="1">
                  <c:v>3</c:v>
                </c:pt>
                <c:pt idx="2">
                  <c:v>3</c:v>
                </c:pt>
                <c:pt idx="3">
                  <c:v>5</c:v>
                </c:pt>
                <c:pt idx="4">
                  <c:v>3</c:v>
                </c:pt>
                <c:pt idx="5">
                  <c:v>3</c:v>
                </c:pt>
                <c:pt idx="6">
                  <c:v>3</c:v>
                </c:pt>
                <c:pt idx="7">
                  <c:v>1</c:v>
                </c:pt>
              </c:numCache>
            </c:numRef>
          </c:val>
        </c:ser>
        <c:ser>
          <c:idx val="1"/>
          <c:order val="1"/>
          <c:tx>
            <c:strRef>
              <c:f>Sheet1!$C$1</c:f>
              <c:strCache>
                <c:ptCount val="1"/>
                <c:pt idx="0">
                  <c:v>MEC</c:v>
                </c:pt>
              </c:strCache>
            </c:strRef>
          </c:tx>
          <c:spPr>
            <a:ln w="28575" cap="rnd">
              <a:solidFill>
                <a:schemeClr val="accent2"/>
              </a:solidFill>
              <a:round/>
            </a:ln>
            <a:effectLst/>
          </c:spPr>
          <c:marker>
            <c:symbol val="none"/>
          </c:marker>
          <c:cat>
            <c:strRef>
              <c:f>Sheet1!$A$2:$A$9</c:f>
              <c:strCache>
                <c:ptCount val="8"/>
                <c:pt idx="0">
                  <c:v>Ability for near-                                          real-time interaction</c:v>
                </c:pt>
                <c:pt idx="1">
                  <c:v>Multi-tenancy</c:v>
                </c:pt>
                <c:pt idx="2">
                  <c:v>Computation                                                               Power</c:v>
                </c:pt>
                <c:pt idx="3">
                  <c:v>Access                                                             Mediums</c:v>
                </c:pt>
                <c:pt idx="4">
                  <c:v>Context                                                            Awareness</c:v>
                </c:pt>
                <c:pt idx="5">
                  <c:v>Logical                                                             Proximity</c:v>
                </c:pt>
                <c:pt idx="6">
                  <c:v>Coverage</c:v>
                </c:pt>
                <c:pt idx="7">
                  <c:v>Power                                                     Consumption</c:v>
                </c:pt>
              </c:strCache>
            </c:strRef>
          </c:cat>
          <c:val>
            <c:numRef>
              <c:f>Sheet1!$C$2:$C$9</c:f>
              <c:numCache>
                <c:formatCode>General</c:formatCode>
                <c:ptCount val="8"/>
                <c:pt idx="0">
                  <c:v>3</c:v>
                </c:pt>
                <c:pt idx="1">
                  <c:v>3</c:v>
                </c:pt>
                <c:pt idx="2">
                  <c:v>5</c:v>
                </c:pt>
                <c:pt idx="3">
                  <c:v>3</c:v>
                </c:pt>
                <c:pt idx="4">
                  <c:v>5</c:v>
                </c:pt>
                <c:pt idx="5">
                  <c:v>5</c:v>
                </c:pt>
                <c:pt idx="6">
                  <c:v>5</c:v>
                </c:pt>
                <c:pt idx="7">
                  <c:v>5</c:v>
                </c:pt>
              </c:numCache>
            </c:numRef>
          </c:val>
        </c:ser>
        <c:ser>
          <c:idx val="2"/>
          <c:order val="2"/>
          <c:tx>
            <c:strRef>
              <c:f>Sheet1!$D$1</c:f>
              <c:strCache>
                <c:ptCount val="1"/>
                <c:pt idx="0">
                  <c:v>CC</c:v>
                </c:pt>
              </c:strCache>
            </c:strRef>
          </c:tx>
          <c:spPr>
            <a:ln w="28575" cap="rnd">
              <a:solidFill>
                <a:schemeClr val="accent3"/>
              </a:solidFill>
              <a:round/>
            </a:ln>
            <a:effectLst/>
          </c:spPr>
          <c:marker>
            <c:symbol val="none"/>
          </c:marker>
          <c:cat>
            <c:strRef>
              <c:f>Sheet1!$A$2:$A$9</c:f>
              <c:strCache>
                <c:ptCount val="8"/>
                <c:pt idx="0">
                  <c:v>Ability for near-                                          real-time interaction</c:v>
                </c:pt>
                <c:pt idx="1">
                  <c:v>Multi-tenancy</c:v>
                </c:pt>
                <c:pt idx="2">
                  <c:v>Computation                                                               Power</c:v>
                </c:pt>
                <c:pt idx="3">
                  <c:v>Access                                                             Mediums</c:v>
                </c:pt>
                <c:pt idx="4">
                  <c:v>Context                                                            Awareness</c:v>
                </c:pt>
                <c:pt idx="5">
                  <c:v>Logical                                                             Proximity</c:v>
                </c:pt>
                <c:pt idx="6">
                  <c:v>Coverage</c:v>
                </c:pt>
                <c:pt idx="7">
                  <c:v>Power                                                     Consumption</c:v>
                </c:pt>
              </c:strCache>
            </c:strRef>
          </c:cat>
          <c:val>
            <c:numRef>
              <c:f>Sheet1!$D$2:$D$9</c:f>
              <c:numCache>
                <c:formatCode>General</c:formatCode>
                <c:ptCount val="8"/>
                <c:pt idx="0">
                  <c:v>3</c:v>
                </c:pt>
                <c:pt idx="1">
                  <c:v>3</c:v>
                </c:pt>
                <c:pt idx="2">
                  <c:v>5</c:v>
                </c:pt>
                <c:pt idx="3">
                  <c:v>3</c:v>
                </c:pt>
                <c:pt idx="4">
                  <c:v>1</c:v>
                </c:pt>
                <c:pt idx="5">
                  <c:v>5</c:v>
                </c:pt>
                <c:pt idx="6">
                  <c:v>3</c:v>
                </c:pt>
                <c:pt idx="7">
                  <c:v>3</c:v>
                </c:pt>
              </c:numCache>
            </c:numRef>
          </c:val>
        </c:ser>
        <c:ser>
          <c:idx val="3"/>
          <c:order val="3"/>
          <c:tx>
            <c:strRef>
              <c:f>Sheet1!$E$1</c:f>
              <c:strCache>
                <c:ptCount val="1"/>
                <c:pt idx="0">
                  <c:v>StarlingX</c:v>
                </c:pt>
              </c:strCache>
            </c:strRef>
          </c:tx>
          <c:spPr>
            <a:ln w="28575" cap="rnd">
              <a:solidFill>
                <a:schemeClr val="accent4"/>
              </a:solidFill>
              <a:round/>
            </a:ln>
            <a:effectLst/>
          </c:spPr>
          <c:marker>
            <c:symbol val="none"/>
          </c:marker>
          <c:cat>
            <c:strRef>
              <c:f>Sheet1!$A$2:$A$9</c:f>
              <c:strCache>
                <c:ptCount val="8"/>
                <c:pt idx="0">
                  <c:v>Ability for near-                                          real-time interaction</c:v>
                </c:pt>
                <c:pt idx="1">
                  <c:v>Multi-tenancy</c:v>
                </c:pt>
                <c:pt idx="2">
                  <c:v>Computation                                                               Power</c:v>
                </c:pt>
                <c:pt idx="3">
                  <c:v>Access                                                             Mediums</c:v>
                </c:pt>
                <c:pt idx="4">
                  <c:v>Context                                                            Awareness</c:v>
                </c:pt>
                <c:pt idx="5">
                  <c:v>Logical                                                             Proximity</c:v>
                </c:pt>
                <c:pt idx="6">
                  <c:v>Coverage</c:v>
                </c:pt>
                <c:pt idx="7">
                  <c:v>Power                                                     Consumption</c:v>
                </c:pt>
              </c:strCache>
            </c:strRef>
          </c:cat>
          <c:val>
            <c:numRef>
              <c:f>Sheet1!$E$2:$E$9</c:f>
              <c:numCache>
                <c:formatCode>General</c:formatCode>
                <c:ptCount val="8"/>
                <c:pt idx="0">
                  <c:v>3</c:v>
                </c:pt>
                <c:pt idx="1">
                  <c:v>5</c:v>
                </c:pt>
                <c:pt idx="2">
                  <c:v>5</c:v>
                </c:pt>
                <c:pt idx="3">
                  <c:v>3</c:v>
                </c:pt>
                <c:pt idx="4">
                  <c:v>3</c:v>
                </c:pt>
                <c:pt idx="5">
                  <c:v>5</c:v>
                </c:pt>
                <c:pt idx="6">
                  <c:v>5</c:v>
                </c:pt>
                <c:pt idx="7">
                  <c:v>4</c:v>
                </c:pt>
              </c:numCache>
            </c:numRef>
          </c:val>
        </c:ser>
        <c:dLbls>
          <c:showLegendKey val="0"/>
          <c:showVal val="0"/>
          <c:showCatName val="0"/>
          <c:showSerName val="0"/>
          <c:showPercent val="0"/>
          <c:showBubbleSize val="0"/>
        </c:dLbls>
        <c:axId val="543273968"/>
        <c:axId val="543275144"/>
      </c:radarChart>
      <c:catAx>
        <c:axId val="543273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3275144"/>
        <c:crosses val="autoZero"/>
        <c:auto val="1"/>
        <c:lblAlgn val="ctr"/>
        <c:lblOffset val="100"/>
        <c:noMultiLvlLbl val="0"/>
      </c:catAx>
      <c:valAx>
        <c:axId val="5432751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43273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01166201336384"/>
          <c:y val="0.21812698318882637"/>
          <c:w val="0.36592488314458699"/>
          <c:h val="0.60608621186293987"/>
        </c:manualLayout>
      </c:layout>
      <c:radarChart>
        <c:radarStyle val="marker"/>
        <c:varyColors val="0"/>
        <c:ser>
          <c:idx val="0"/>
          <c:order val="0"/>
          <c:tx>
            <c:strRef>
              <c:f>Sheet1!$B$1</c:f>
              <c:strCache>
                <c:ptCount val="1"/>
                <c:pt idx="0">
                  <c:v>FC</c:v>
                </c:pt>
              </c:strCache>
            </c:strRef>
          </c:tx>
          <c:spPr>
            <a:ln w="28575" cap="rnd">
              <a:solidFill>
                <a:schemeClr val="accent1"/>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Sheet1!$B$2:$B$9</c:f>
              <c:numCache>
                <c:formatCode>General</c:formatCode>
                <c:ptCount val="8"/>
                <c:pt idx="0">
                  <c:v>3</c:v>
                </c:pt>
                <c:pt idx="1">
                  <c:v>1</c:v>
                </c:pt>
                <c:pt idx="2">
                  <c:v>3</c:v>
                </c:pt>
                <c:pt idx="3">
                  <c:v>5</c:v>
                </c:pt>
                <c:pt idx="4">
                  <c:v>3</c:v>
                </c:pt>
                <c:pt idx="5">
                  <c:v>3</c:v>
                </c:pt>
                <c:pt idx="6">
                  <c:v>3</c:v>
                </c:pt>
                <c:pt idx="7">
                  <c:v>1</c:v>
                </c:pt>
              </c:numCache>
            </c:numRef>
          </c:val>
        </c:ser>
        <c:ser>
          <c:idx val="1"/>
          <c:order val="1"/>
          <c:tx>
            <c:strRef>
              <c:f>Sheet1!$C$1</c:f>
              <c:strCache>
                <c:ptCount val="1"/>
                <c:pt idx="0">
                  <c:v>MEC</c:v>
                </c:pt>
              </c:strCache>
            </c:strRef>
          </c:tx>
          <c:spPr>
            <a:ln w="28575" cap="rnd">
              <a:solidFill>
                <a:schemeClr val="accent2"/>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Sheet1!$C$2:$C$9</c:f>
              <c:numCache>
                <c:formatCode>General</c:formatCode>
                <c:ptCount val="8"/>
                <c:pt idx="0">
                  <c:v>3</c:v>
                </c:pt>
                <c:pt idx="1">
                  <c:v>3</c:v>
                </c:pt>
                <c:pt idx="2">
                  <c:v>5</c:v>
                </c:pt>
                <c:pt idx="3">
                  <c:v>3</c:v>
                </c:pt>
                <c:pt idx="4">
                  <c:v>5</c:v>
                </c:pt>
                <c:pt idx="5">
                  <c:v>5</c:v>
                </c:pt>
                <c:pt idx="6">
                  <c:v>5</c:v>
                </c:pt>
                <c:pt idx="7">
                  <c:v>5</c:v>
                </c:pt>
              </c:numCache>
            </c:numRef>
          </c:val>
        </c:ser>
        <c:ser>
          <c:idx val="2"/>
          <c:order val="2"/>
          <c:tx>
            <c:strRef>
              <c:f>Sheet1!$D$1</c:f>
              <c:strCache>
                <c:ptCount val="1"/>
                <c:pt idx="0">
                  <c:v>CC</c:v>
                </c:pt>
              </c:strCache>
            </c:strRef>
          </c:tx>
          <c:spPr>
            <a:ln w="28575" cap="rnd">
              <a:solidFill>
                <a:schemeClr val="accent3"/>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Sheet1!$D$2:$D$9</c:f>
              <c:numCache>
                <c:formatCode>General</c:formatCode>
                <c:ptCount val="8"/>
                <c:pt idx="0">
                  <c:v>3</c:v>
                </c:pt>
                <c:pt idx="1">
                  <c:v>3</c:v>
                </c:pt>
                <c:pt idx="2">
                  <c:v>5</c:v>
                </c:pt>
                <c:pt idx="3">
                  <c:v>3</c:v>
                </c:pt>
                <c:pt idx="4">
                  <c:v>1</c:v>
                </c:pt>
                <c:pt idx="5">
                  <c:v>5</c:v>
                </c:pt>
                <c:pt idx="6">
                  <c:v>3</c:v>
                </c:pt>
                <c:pt idx="7">
                  <c:v>3</c:v>
                </c:pt>
              </c:numCache>
            </c:numRef>
          </c:val>
        </c:ser>
        <c:ser>
          <c:idx val="3"/>
          <c:order val="3"/>
          <c:tx>
            <c:strRef>
              <c:f>Sheet1!$E$1</c:f>
              <c:strCache>
                <c:ptCount val="1"/>
                <c:pt idx="0">
                  <c:v>CORD</c:v>
                </c:pt>
              </c:strCache>
            </c:strRef>
          </c:tx>
          <c:spPr>
            <a:ln w="28575" cap="rnd">
              <a:solidFill>
                <a:schemeClr val="accent4"/>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Sheet1!$E$2:$E$9</c:f>
              <c:numCache>
                <c:formatCode>General</c:formatCode>
                <c:ptCount val="8"/>
                <c:pt idx="0">
                  <c:v>3</c:v>
                </c:pt>
                <c:pt idx="1">
                  <c:v>3</c:v>
                </c:pt>
                <c:pt idx="2">
                  <c:v>5</c:v>
                </c:pt>
                <c:pt idx="3">
                  <c:v>3</c:v>
                </c:pt>
                <c:pt idx="4">
                  <c:v>5</c:v>
                </c:pt>
                <c:pt idx="5">
                  <c:v>5</c:v>
                </c:pt>
                <c:pt idx="6">
                  <c:v>5</c:v>
                </c:pt>
                <c:pt idx="7">
                  <c:v>5</c:v>
                </c:pt>
              </c:numCache>
            </c:numRef>
          </c:val>
        </c:ser>
        <c:dLbls>
          <c:showLegendKey val="0"/>
          <c:showVal val="0"/>
          <c:showCatName val="0"/>
          <c:showSerName val="0"/>
          <c:showPercent val="0"/>
          <c:showBubbleSize val="0"/>
        </c:dLbls>
        <c:axId val="543273184"/>
        <c:axId val="543278280"/>
      </c:radarChart>
      <c:catAx>
        <c:axId val="543273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3278280"/>
        <c:crosses val="autoZero"/>
        <c:auto val="1"/>
        <c:lblAlgn val="ctr"/>
        <c:lblOffset val="100"/>
        <c:noMultiLvlLbl val="0"/>
      </c:catAx>
      <c:valAx>
        <c:axId val="54327828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43273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01166201336384"/>
          <c:y val="0.21812698318882637"/>
          <c:w val="0.36592488314458699"/>
          <c:h val="0.60608621186293987"/>
        </c:manualLayout>
      </c:layout>
      <c:radarChart>
        <c:radarStyle val="marker"/>
        <c:varyColors val="0"/>
        <c:ser>
          <c:idx val="0"/>
          <c:order val="0"/>
          <c:tx>
            <c:strRef>
              <c:f>Sheet1!$B$1</c:f>
              <c:strCache>
                <c:ptCount val="1"/>
                <c:pt idx="0">
                  <c:v>FC</c:v>
                </c:pt>
              </c:strCache>
            </c:strRef>
          </c:tx>
          <c:spPr>
            <a:ln w="28575" cap="rnd">
              <a:solidFill>
                <a:schemeClr val="accent1"/>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Sheet1!$B$2:$B$9</c:f>
              <c:numCache>
                <c:formatCode>General</c:formatCode>
                <c:ptCount val="8"/>
                <c:pt idx="0">
                  <c:v>3</c:v>
                </c:pt>
                <c:pt idx="1">
                  <c:v>1</c:v>
                </c:pt>
                <c:pt idx="2">
                  <c:v>3</c:v>
                </c:pt>
                <c:pt idx="3">
                  <c:v>5</c:v>
                </c:pt>
                <c:pt idx="4">
                  <c:v>3</c:v>
                </c:pt>
                <c:pt idx="5">
                  <c:v>3</c:v>
                </c:pt>
                <c:pt idx="6">
                  <c:v>3</c:v>
                </c:pt>
                <c:pt idx="7">
                  <c:v>1</c:v>
                </c:pt>
              </c:numCache>
            </c:numRef>
          </c:val>
        </c:ser>
        <c:ser>
          <c:idx val="1"/>
          <c:order val="1"/>
          <c:tx>
            <c:strRef>
              <c:f>Sheet1!$C$1</c:f>
              <c:strCache>
                <c:ptCount val="1"/>
                <c:pt idx="0">
                  <c:v>MEC</c:v>
                </c:pt>
              </c:strCache>
            </c:strRef>
          </c:tx>
          <c:spPr>
            <a:ln w="28575" cap="rnd">
              <a:solidFill>
                <a:schemeClr val="accent2"/>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Sheet1!$C$2:$C$9</c:f>
              <c:numCache>
                <c:formatCode>General</c:formatCode>
                <c:ptCount val="8"/>
                <c:pt idx="0">
                  <c:v>3</c:v>
                </c:pt>
                <c:pt idx="1">
                  <c:v>3</c:v>
                </c:pt>
                <c:pt idx="2">
                  <c:v>5</c:v>
                </c:pt>
                <c:pt idx="3">
                  <c:v>3</c:v>
                </c:pt>
                <c:pt idx="4">
                  <c:v>5</c:v>
                </c:pt>
                <c:pt idx="5">
                  <c:v>5</c:v>
                </c:pt>
                <c:pt idx="6">
                  <c:v>5</c:v>
                </c:pt>
                <c:pt idx="7">
                  <c:v>5</c:v>
                </c:pt>
              </c:numCache>
            </c:numRef>
          </c:val>
        </c:ser>
        <c:ser>
          <c:idx val="2"/>
          <c:order val="2"/>
          <c:tx>
            <c:strRef>
              <c:f>Sheet1!$D$1</c:f>
              <c:strCache>
                <c:ptCount val="1"/>
                <c:pt idx="0">
                  <c:v>CC</c:v>
                </c:pt>
              </c:strCache>
            </c:strRef>
          </c:tx>
          <c:spPr>
            <a:ln w="28575" cap="rnd">
              <a:solidFill>
                <a:schemeClr val="accent3"/>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Sheet1!$D$2:$D$9</c:f>
              <c:numCache>
                <c:formatCode>General</c:formatCode>
                <c:ptCount val="8"/>
                <c:pt idx="0">
                  <c:v>3</c:v>
                </c:pt>
                <c:pt idx="1">
                  <c:v>3</c:v>
                </c:pt>
                <c:pt idx="2">
                  <c:v>5</c:v>
                </c:pt>
                <c:pt idx="3">
                  <c:v>3</c:v>
                </c:pt>
                <c:pt idx="4">
                  <c:v>1</c:v>
                </c:pt>
                <c:pt idx="5">
                  <c:v>5</c:v>
                </c:pt>
                <c:pt idx="6">
                  <c:v>3</c:v>
                </c:pt>
                <c:pt idx="7">
                  <c:v>3</c:v>
                </c:pt>
              </c:numCache>
            </c:numRef>
          </c:val>
        </c:ser>
        <c:ser>
          <c:idx val="3"/>
          <c:order val="3"/>
          <c:tx>
            <c:strRef>
              <c:f>Sheet1!$E$1</c:f>
              <c:strCache>
                <c:ptCount val="1"/>
                <c:pt idx="0">
                  <c:v>VCO</c:v>
                </c:pt>
              </c:strCache>
            </c:strRef>
          </c:tx>
          <c:spPr>
            <a:ln w="28575" cap="rnd">
              <a:solidFill>
                <a:schemeClr val="accent4"/>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Sheet1!$E$2:$E$9</c:f>
              <c:numCache>
                <c:formatCode>General</c:formatCode>
                <c:ptCount val="8"/>
                <c:pt idx="0">
                  <c:v>3</c:v>
                </c:pt>
                <c:pt idx="1">
                  <c:v>3</c:v>
                </c:pt>
                <c:pt idx="2">
                  <c:v>5</c:v>
                </c:pt>
                <c:pt idx="3">
                  <c:v>3</c:v>
                </c:pt>
                <c:pt idx="4">
                  <c:v>5</c:v>
                </c:pt>
                <c:pt idx="5">
                  <c:v>5</c:v>
                </c:pt>
                <c:pt idx="6">
                  <c:v>5</c:v>
                </c:pt>
                <c:pt idx="7">
                  <c:v>5</c:v>
                </c:pt>
              </c:numCache>
            </c:numRef>
          </c:val>
        </c:ser>
        <c:dLbls>
          <c:showLegendKey val="0"/>
          <c:showVal val="0"/>
          <c:showCatName val="0"/>
          <c:showSerName val="0"/>
          <c:showPercent val="0"/>
          <c:showBubbleSize val="0"/>
        </c:dLbls>
        <c:axId val="543276320"/>
        <c:axId val="543273576"/>
      </c:radarChart>
      <c:catAx>
        <c:axId val="543276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3273576"/>
        <c:crosses val="autoZero"/>
        <c:auto val="1"/>
        <c:lblAlgn val="ctr"/>
        <c:lblOffset val="100"/>
        <c:noMultiLvlLbl val="0"/>
      </c:catAx>
      <c:valAx>
        <c:axId val="543273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43276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01166201336384"/>
          <c:y val="0.21812698318882637"/>
          <c:w val="0.36592488314458699"/>
          <c:h val="0.60608621186293987"/>
        </c:manualLayout>
      </c:layout>
      <c:radarChart>
        <c:radarStyle val="marker"/>
        <c:varyColors val="0"/>
        <c:ser>
          <c:idx val="0"/>
          <c:order val="0"/>
          <c:tx>
            <c:strRef>
              <c:f>Sheet1!$B$1</c:f>
              <c:strCache>
                <c:ptCount val="1"/>
                <c:pt idx="0">
                  <c:v>FC</c:v>
                </c:pt>
              </c:strCache>
            </c:strRef>
          </c:tx>
          <c:spPr>
            <a:ln w="28575" cap="rnd">
              <a:solidFill>
                <a:schemeClr val="accent1"/>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Sheet1!$B$2:$B$9</c:f>
              <c:numCache>
                <c:formatCode>General</c:formatCode>
                <c:ptCount val="8"/>
                <c:pt idx="0">
                  <c:v>3</c:v>
                </c:pt>
                <c:pt idx="1">
                  <c:v>5</c:v>
                </c:pt>
                <c:pt idx="2">
                  <c:v>3</c:v>
                </c:pt>
                <c:pt idx="3">
                  <c:v>5</c:v>
                </c:pt>
                <c:pt idx="4">
                  <c:v>3</c:v>
                </c:pt>
                <c:pt idx="5">
                  <c:v>3</c:v>
                </c:pt>
                <c:pt idx="6">
                  <c:v>3</c:v>
                </c:pt>
                <c:pt idx="7">
                  <c:v>1</c:v>
                </c:pt>
              </c:numCache>
            </c:numRef>
          </c:val>
        </c:ser>
        <c:ser>
          <c:idx val="1"/>
          <c:order val="1"/>
          <c:tx>
            <c:strRef>
              <c:f>Sheet1!$C$1</c:f>
              <c:strCache>
                <c:ptCount val="1"/>
                <c:pt idx="0">
                  <c:v>MEC</c:v>
                </c:pt>
              </c:strCache>
            </c:strRef>
          </c:tx>
          <c:spPr>
            <a:ln w="28575" cap="rnd">
              <a:solidFill>
                <a:schemeClr val="accent2"/>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Sheet1!$C$2:$C$9</c:f>
              <c:numCache>
                <c:formatCode>General</c:formatCode>
                <c:ptCount val="8"/>
                <c:pt idx="0">
                  <c:v>3</c:v>
                </c:pt>
                <c:pt idx="1">
                  <c:v>3</c:v>
                </c:pt>
                <c:pt idx="2">
                  <c:v>5</c:v>
                </c:pt>
                <c:pt idx="3">
                  <c:v>3</c:v>
                </c:pt>
                <c:pt idx="4">
                  <c:v>5</c:v>
                </c:pt>
                <c:pt idx="5">
                  <c:v>5</c:v>
                </c:pt>
                <c:pt idx="6">
                  <c:v>5</c:v>
                </c:pt>
                <c:pt idx="7">
                  <c:v>5</c:v>
                </c:pt>
              </c:numCache>
            </c:numRef>
          </c:val>
        </c:ser>
        <c:ser>
          <c:idx val="2"/>
          <c:order val="2"/>
          <c:tx>
            <c:strRef>
              <c:f>Sheet1!$D$1</c:f>
              <c:strCache>
                <c:ptCount val="1"/>
                <c:pt idx="0">
                  <c:v>CC</c:v>
                </c:pt>
              </c:strCache>
            </c:strRef>
          </c:tx>
          <c:spPr>
            <a:ln w="28575" cap="rnd">
              <a:solidFill>
                <a:schemeClr val="accent3"/>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Sheet1!$D$2:$D$9</c:f>
              <c:numCache>
                <c:formatCode>General</c:formatCode>
                <c:ptCount val="8"/>
                <c:pt idx="0">
                  <c:v>3</c:v>
                </c:pt>
                <c:pt idx="1">
                  <c:v>3</c:v>
                </c:pt>
                <c:pt idx="2">
                  <c:v>5</c:v>
                </c:pt>
                <c:pt idx="3">
                  <c:v>3</c:v>
                </c:pt>
                <c:pt idx="4">
                  <c:v>1</c:v>
                </c:pt>
                <c:pt idx="5">
                  <c:v>5</c:v>
                </c:pt>
                <c:pt idx="6">
                  <c:v>3</c:v>
                </c:pt>
                <c:pt idx="7">
                  <c:v>3</c:v>
                </c:pt>
              </c:numCache>
            </c:numRef>
          </c:val>
        </c:ser>
        <c:ser>
          <c:idx val="3"/>
          <c:order val="3"/>
          <c:tx>
            <c:strRef>
              <c:f>Sheet1!$E$1</c:f>
              <c:strCache>
                <c:ptCount val="1"/>
                <c:pt idx="0">
                  <c:v>EdgeX</c:v>
                </c:pt>
              </c:strCache>
            </c:strRef>
          </c:tx>
          <c:spPr>
            <a:ln w="28575" cap="rnd">
              <a:solidFill>
                <a:schemeClr val="accent4"/>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Sheet1!$E$2:$E$9</c:f>
              <c:numCache>
                <c:formatCode>General</c:formatCode>
                <c:ptCount val="8"/>
                <c:pt idx="0">
                  <c:v>3</c:v>
                </c:pt>
                <c:pt idx="1">
                  <c:v>5</c:v>
                </c:pt>
                <c:pt idx="2">
                  <c:v>3</c:v>
                </c:pt>
                <c:pt idx="3">
                  <c:v>5</c:v>
                </c:pt>
                <c:pt idx="4">
                  <c:v>3</c:v>
                </c:pt>
                <c:pt idx="5">
                  <c:v>3</c:v>
                </c:pt>
                <c:pt idx="6">
                  <c:v>3</c:v>
                </c:pt>
                <c:pt idx="7">
                  <c:v>1</c:v>
                </c:pt>
              </c:numCache>
            </c:numRef>
          </c:val>
        </c:ser>
        <c:dLbls>
          <c:showLegendKey val="0"/>
          <c:showVal val="0"/>
          <c:showCatName val="0"/>
          <c:showSerName val="0"/>
          <c:showPercent val="0"/>
          <c:showBubbleSize val="0"/>
        </c:dLbls>
        <c:axId val="543271224"/>
        <c:axId val="543276712"/>
      </c:radarChart>
      <c:catAx>
        <c:axId val="543271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3276712"/>
        <c:crosses val="autoZero"/>
        <c:auto val="1"/>
        <c:lblAlgn val="ctr"/>
        <c:lblOffset val="100"/>
        <c:noMultiLvlLbl val="0"/>
      </c:catAx>
      <c:valAx>
        <c:axId val="5432767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43271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01166201336384"/>
          <c:y val="0.21812698318882637"/>
          <c:w val="0.36592488314458699"/>
          <c:h val="0.60608621186293987"/>
        </c:manualLayout>
      </c:layout>
      <c:radarChart>
        <c:radarStyle val="marker"/>
        <c:varyColors val="0"/>
        <c:ser>
          <c:idx val="0"/>
          <c:order val="0"/>
          <c:tx>
            <c:strRef>
              <c:f>Sheet1!$B$1</c:f>
              <c:strCache>
                <c:ptCount val="1"/>
                <c:pt idx="0">
                  <c:v>FC</c:v>
                </c:pt>
              </c:strCache>
            </c:strRef>
          </c:tx>
          <c:spPr>
            <a:ln w="28575" cap="rnd">
              <a:solidFill>
                <a:schemeClr val="accent1"/>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Sheet1!$B$2:$B$9</c:f>
              <c:numCache>
                <c:formatCode>General</c:formatCode>
                <c:ptCount val="8"/>
                <c:pt idx="0">
                  <c:v>3</c:v>
                </c:pt>
                <c:pt idx="1">
                  <c:v>5</c:v>
                </c:pt>
                <c:pt idx="2">
                  <c:v>3</c:v>
                </c:pt>
                <c:pt idx="3">
                  <c:v>5</c:v>
                </c:pt>
                <c:pt idx="4">
                  <c:v>3</c:v>
                </c:pt>
                <c:pt idx="5">
                  <c:v>3</c:v>
                </c:pt>
                <c:pt idx="6">
                  <c:v>3</c:v>
                </c:pt>
                <c:pt idx="7">
                  <c:v>1</c:v>
                </c:pt>
              </c:numCache>
            </c:numRef>
          </c:val>
        </c:ser>
        <c:ser>
          <c:idx val="1"/>
          <c:order val="1"/>
          <c:tx>
            <c:strRef>
              <c:f>Sheet1!$C$1</c:f>
              <c:strCache>
                <c:ptCount val="1"/>
                <c:pt idx="0">
                  <c:v>MEC</c:v>
                </c:pt>
              </c:strCache>
            </c:strRef>
          </c:tx>
          <c:spPr>
            <a:ln w="28575" cap="rnd">
              <a:solidFill>
                <a:schemeClr val="accent2"/>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Sheet1!$C$2:$C$9</c:f>
              <c:numCache>
                <c:formatCode>General</c:formatCode>
                <c:ptCount val="8"/>
                <c:pt idx="0">
                  <c:v>3</c:v>
                </c:pt>
                <c:pt idx="1">
                  <c:v>3</c:v>
                </c:pt>
                <c:pt idx="2">
                  <c:v>5</c:v>
                </c:pt>
                <c:pt idx="3">
                  <c:v>3</c:v>
                </c:pt>
                <c:pt idx="4">
                  <c:v>5</c:v>
                </c:pt>
                <c:pt idx="5">
                  <c:v>5</c:v>
                </c:pt>
                <c:pt idx="6">
                  <c:v>5</c:v>
                </c:pt>
                <c:pt idx="7">
                  <c:v>5</c:v>
                </c:pt>
              </c:numCache>
            </c:numRef>
          </c:val>
        </c:ser>
        <c:ser>
          <c:idx val="2"/>
          <c:order val="2"/>
          <c:tx>
            <c:strRef>
              <c:f>Sheet1!$D$1</c:f>
              <c:strCache>
                <c:ptCount val="1"/>
                <c:pt idx="0">
                  <c:v>CC</c:v>
                </c:pt>
              </c:strCache>
            </c:strRef>
          </c:tx>
          <c:spPr>
            <a:ln w="28575" cap="rnd">
              <a:solidFill>
                <a:schemeClr val="accent3"/>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Sheet1!$D$2:$D$9</c:f>
              <c:numCache>
                <c:formatCode>General</c:formatCode>
                <c:ptCount val="8"/>
                <c:pt idx="0">
                  <c:v>3</c:v>
                </c:pt>
                <c:pt idx="1">
                  <c:v>3</c:v>
                </c:pt>
                <c:pt idx="2">
                  <c:v>5</c:v>
                </c:pt>
                <c:pt idx="3">
                  <c:v>3</c:v>
                </c:pt>
                <c:pt idx="4">
                  <c:v>1</c:v>
                </c:pt>
                <c:pt idx="5">
                  <c:v>5</c:v>
                </c:pt>
                <c:pt idx="6">
                  <c:v>3</c:v>
                </c:pt>
                <c:pt idx="7">
                  <c:v>3</c:v>
                </c:pt>
              </c:numCache>
            </c:numRef>
          </c:val>
        </c:ser>
        <c:ser>
          <c:idx val="3"/>
          <c:order val="3"/>
          <c:tx>
            <c:strRef>
              <c:f>Sheet1!$E$1</c:f>
              <c:strCache>
                <c:ptCount val="1"/>
                <c:pt idx="0">
                  <c:v>Open Edge</c:v>
                </c:pt>
              </c:strCache>
            </c:strRef>
          </c:tx>
          <c:spPr>
            <a:ln w="28575" cap="rnd">
              <a:solidFill>
                <a:schemeClr val="accent4"/>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Sheet1!$E$2:$E$9</c:f>
              <c:numCache>
                <c:formatCode>General</c:formatCode>
                <c:ptCount val="8"/>
                <c:pt idx="0">
                  <c:v>3</c:v>
                </c:pt>
                <c:pt idx="1">
                  <c:v>5</c:v>
                </c:pt>
                <c:pt idx="2">
                  <c:v>4</c:v>
                </c:pt>
                <c:pt idx="3">
                  <c:v>5</c:v>
                </c:pt>
                <c:pt idx="4">
                  <c:v>3</c:v>
                </c:pt>
                <c:pt idx="5">
                  <c:v>3</c:v>
                </c:pt>
                <c:pt idx="6">
                  <c:v>3</c:v>
                </c:pt>
                <c:pt idx="7">
                  <c:v>1</c:v>
                </c:pt>
              </c:numCache>
            </c:numRef>
          </c:val>
        </c:ser>
        <c:dLbls>
          <c:showLegendKey val="0"/>
          <c:showVal val="0"/>
          <c:showCatName val="0"/>
          <c:showSerName val="0"/>
          <c:showPercent val="0"/>
          <c:showBubbleSize val="0"/>
        </c:dLbls>
        <c:axId val="543270832"/>
        <c:axId val="625374928"/>
      </c:radarChart>
      <c:catAx>
        <c:axId val="5432708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5374928"/>
        <c:crosses val="autoZero"/>
        <c:auto val="1"/>
        <c:lblAlgn val="ctr"/>
        <c:lblOffset val="100"/>
        <c:noMultiLvlLbl val="0"/>
      </c:catAx>
      <c:valAx>
        <c:axId val="6253749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43270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01166201336384"/>
          <c:y val="0.21812698318882637"/>
          <c:w val="0.36592488314458699"/>
          <c:h val="0.60608621186293987"/>
        </c:manualLayout>
      </c:layout>
      <c:radarChart>
        <c:radarStyle val="marker"/>
        <c:varyColors val="0"/>
        <c:ser>
          <c:idx val="0"/>
          <c:order val="0"/>
          <c:tx>
            <c:strRef>
              <c:f>Sheet1!$B$1</c:f>
              <c:strCache>
                <c:ptCount val="1"/>
                <c:pt idx="0">
                  <c:v>FC</c:v>
                </c:pt>
              </c:strCache>
            </c:strRef>
          </c:tx>
          <c:spPr>
            <a:ln w="28575" cap="rnd">
              <a:solidFill>
                <a:schemeClr val="accent1"/>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Sheet1!$B$2:$B$9</c:f>
              <c:numCache>
                <c:formatCode>General</c:formatCode>
                <c:ptCount val="8"/>
                <c:pt idx="0">
                  <c:v>3</c:v>
                </c:pt>
                <c:pt idx="1">
                  <c:v>5</c:v>
                </c:pt>
                <c:pt idx="2">
                  <c:v>3</c:v>
                </c:pt>
                <c:pt idx="3">
                  <c:v>5</c:v>
                </c:pt>
                <c:pt idx="4">
                  <c:v>3</c:v>
                </c:pt>
                <c:pt idx="5">
                  <c:v>3</c:v>
                </c:pt>
                <c:pt idx="6">
                  <c:v>3</c:v>
                </c:pt>
                <c:pt idx="7">
                  <c:v>1</c:v>
                </c:pt>
              </c:numCache>
            </c:numRef>
          </c:val>
        </c:ser>
        <c:ser>
          <c:idx val="1"/>
          <c:order val="1"/>
          <c:tx>
            <c:strRef>
              <c:f>Sheet1!$C$1</c:f>
              <c:strCache>
                <c:ptCount val="1"/>
                <c:pt idx="0">
                  <c:v>MEC</c:v>
                </c:pt>
              </c:strCache>
            </c:strRef>
          </c:tx>
          <c:spPr>
            <a:ln w="28575" cap="rnd">
              <a:solidFill>
                <a:schemeClr val="accent2"/>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Sheet1!$C$2:$C$9</c:f>
              <c:numCache>
                <c:formatCode>General</c:formatCode>
                <c:ptCount val="8"/>
                <c:pt idx="0">
                  <c:v>3</c:v>
                </c:pt>
                <c:pt idx="1">
                  <c:v>3</c:v>
                </c:pt>
                <c:pt idx="2">
                  <c:v>5</c:v>
                </c:pt>
                <c:pt idx="3">
                  <c:v>3</c:v>
                </c:pt>
                <c:pt idx="4">
                  <c:v>5</c:v>
                </c:pt>
                <c:pt idx="5">
                  <c:v>5</c:v>
                </c:pt>
                <c:pt idx="6">
                  <c:v>5</c:v>
                </c:pt>
                <c:pt idx="7">
                  <c:v>5</c:v>
                </c:pt>
              </c:numCache>
            </c:numRef>
          </c:val>
        </c:ser>
        <c:ser>
          <c:idx val="2"/>
          <c:order val="2"/>
          <c:tx>
            <c:strRef>
              <c:f>Sheet1!$D$1</c:f>
              <c:strCache>
                <c:ptCount val="1"/>
                <c:pt idx="0">
                  <c:v>CC</c:v>
                </c:pt>
              </c:strCache>
            </c:strRef>
          </c:tx>
          <c:spPr>
            <a:ln w="28575" cap="rnd">
              <a:solidFill>
                <a:schemeClr val="accent3"/>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Sheet1!$D$2:$D$9</c:f>
              <c:numCache>
                <c:formatCode>General</c:formatCode>
                <c:ptCount val="8"/>
                <c:pt idx="0">
                  <c:v>3</c:v>
                </c:pt>
                <c:pt idx="1">
                  <c:v>3</c:v>
                </c:pt>
                <c:pt idx="2">
                  <c:v>5</c:v>
                </c:pt>
                <c:pt idx="3">
                  <c:v>3</c:v>
                </c:pt>
                <c:pt idx="4">
                  <c:v>1</c:v>
                </c:pt>
                <c:pt idx="5">
                  <c:v>5</c:v>
                </c:pt>
                <c:pt idx="6">
                  <c:v>3</c:v>
                </c:pt>
                <c:pt idx="7">
                  <c:v>3</c:v>
                </c:pt>
              </c:numCache>
            </c:numRef>
          </c:val>
        </c:ser>
        <c:ser>
          <c:idx val="3"/>
          <c:order val="3"/>
          <c:tx>
            <c:strRef>
              <c:f>Sheet1!$E$1</c:f>
              <c:strCache>
                <c:ptCount val="1"/>
                <c:pt idx="0">
                  <c:v>KubeEdge</c:v>
                </c:pt>
              </c:strCache>
            </c:strRef>
          </c:tx>
          <c:spPr>
            <a:ln w="28575" cap="rnd">
              <a:solidFill>
                <a:schemeClr val="accent4"/>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Sheet1!$E$2:$E$9</c:f>
              <c:numCache>
                <c:formatCode>General</c:formatCode>
                <c:ptCount val="8"/>
                <c:pt idx="0">
                  <c:v>2</c:v>
                </c:pt>
                <c:pt idx="1">
                  <c:v>5</c:v>
                </c:pt>
                <c:pt idx="2">
                  <c:v>3</c:v>
                </c:pt>
                <c:pt idx="3">
                  <c:v>5</c:v>
                </c:pt>
                <c:pt idx="4">
                  <c:v>3</c:v>
                </c:pt>
                <c:pt idx="5">
                  <c:v>3</c:v>
                </c:pt>
                <c:pt idx="6">
                  <c:v>3</c:v>
                </c:pt>
                <c:pt idx="7">
                  <c:v>1</c:v>
                </c:pt>
              </c:numCache>
            </c:numRef>
          </c:val>
        </c:ser>
        <c:dLbls>
          <c:showLegendKey val="0"/>
          <c:showVal val="0"/>
          <c:showCatName val="0"/>
          <c:showSerName val="0"/>
          <c:showPercent val="0"/>
          <c:showBubbleSize val="0"/>
        </c:dLbls>
        <c:axId val="625378064"/>
        <c:axId val="625374144"/>
      </c:radarChart>
      <c:catAx>
        <c:axId val="62537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5374144"/>
        <c:crosses val="autoZero"/>
        <c:auto val="1"/>
        <c:lblAlgn val="ctr"/>
        <c:lblOffset val="100"/>
        <c:noMultiLvlLbl val="0"/>
      </c:catAx>
      <c:valAx>
        <c:axId val="6253741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5378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01166201336384"/>
          <c:y val="0.21812698318882637"/>
          <c:w val="0.36592488314458699"/>
          <c:h val="0.60608621186293987"/>
        </c:manualLayout>
      </c:layout>
      <c:radarChart>
        <c:radarStyle val="marker"/>
        <c:varyColors val="0"/>
        <c:ser>
          <c:idx val="0"/>
          <c:order val="0"/>
          <c:tx>
            <c:strRef>
              <c:f>Sheet1!$B$1</c:f>
              <c:strCache>
                <c:ptCount val="1"/>
                <c:pt idx="0">
                  <c:v>FC</c:v>
                </c:pt>
              </c:strCache>
            </c:strRef>
          </c:tx>
          <c:spPr>
            <a:ln w="28575" cap="rnd">
              <a:solidFill>
                <a:schemeClr val="accent1"/>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Sheet1!$B$2:$B$9</c:f>
              <c:numCache>
                <c:formatCode>General</c:formatCode>
                <c:ptCount val="8"/>
                <c:pt idx="0">
                  <c:v>3</c:v>
                </c:pt>
                <c:pt idx="1">
                  <c:v>5</c:v>
                </c:pt>
                <c:pt idx="2">
                  <c:v>3</c:v>
                </c:pt>
                <c:pt idx="3">
                  <c:v>5</c:v>
                </c:pt>
                <c:pt idx="4">
                  <c:v>3</c:v>
                </c:pt>
                <c:pt idx="5">
                  <c:v>3</c:v>
                </c:pt>
                <c:pt idx="6">
                  <c:v>3</c:v>
                </c:pt>
                <c:pt idx="7">
                  <c:v>1</c:v>
                </c:pt>
              </c:numCache>
            </c:numRef>
          </c:val>
        </c:ser>
        <c:ser>
          <c:idx val="1"/>
          <c:order val="1"/>
          <c:tx>
            <c:strRef>
              <c:f>Sheet1!$C$1</c:f>
              <c:strCache>
                <c:ptCount val="1"/>
                <c:pt idx="0">
                  <c:v>MEC</c:v>
                </c:pt>
              </c:strCache>
            </c:strRef>
          </c:tx>
          <c:spPr>
            <a:ln w="28575" cap="rnd">
              <a:solidFill>
                <a:schemeClr val="accent2"/>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Sheet1!$C$2:$C$9</c:f>
              <c:numCache>
                <c:formatCode>General</c:formatCode>
                <c:ptCount val="8"/>
                <c:pt idx="0">
                  <c:v>3</c:v>
                </c:pt>
                <c:pt idx="1">
                  <c:v>3</c:v>
                </c:pt>
                <c:pt idx="2">
                  <c:v>5</c:v>
                </c:pt>
                <c:pt idx="3">
                  <c:v>3</c:v>
                </c:pt>
                <c:pt idx="4">
                  <c:v>5</c:v>
                </c:pt>
                <c:pt idx="5">
                  <c:v>5</c:v>
                </c:pt>
                <c:pt idx="6">
                  <c:v>5</c:v>
                </c:pt>
                <c:pt idx="7">
                  <c:v>5</c:v>
                </c:pt>
              </c:numCache>
            </c:numRef>
          </c:val>
        </c:ser>
        <c:ser>
          <c:idx val="2"/>
          <c:order val="2"/>
          <c:tx>
            <c:strRef>
              <c:f>Sheet1!$D$1</c:f>
              <c:strCache>
                <c:ptCount val="1"/>
                <c:pt idx="0">
                  <c:v>CC</c:v>
                </c:pt>
              </c:strCache>
            </c:strRef>
          </c:tx>
          <c:spPr>
            <a:ln w="28575" cap="rnd">
              <a:solidFill>
                <a:schemeClr val="accent3"/>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Sheet1!$D$2:$D$9</c:f>
              <c:numCache>
                <c:formatCode>General</c:formatCode>
                <c:ptCount val="8"/>
                <c:pt idx="0">
                  <c:v>3</c:v>
                </c:pt>
                <c:pt idx="1">
                  <c:v>3</c:v>
                </c:pt>
                <c:pt idx="2">
                  <c:v>5</c:v>
                </c:pt>
                <c:pt idx="3">
                  <c:v>3</c:v>
                </c:pt>
                <c:pt idx="4">
                  <c:v>1</c:v>
                </c:pt>
                <c:pt idx="5">
                  <c:v>5</c:v>
                </c:pt>
                <c:pt idx="6">
                  <c:v>3</c:v>
                </c:pt>
                <c:pt idx="7">
                  <c:v>3</c:v>
                </c:pt>
              </c:numCache>
            </c:numRef>
          </c:val>
        </c:ser>
        <c:ser>
          <c:idx val="3"/>
          <c:order val="3"/>
          <c:tx>
            <c:strRef>
              <c:f>Sheet1!$E$1</c:f>
              <c:strCache>
                <c:ptCount val="1"/>
                <c:pt idx="0">
                  <c:v>ioFog</c:v>
                </c:pt>
              </c:strCache>
            </c:strRef>
          </c:tx>
          <c:spPr>
            <a:ln w="28575" cap="rnd">
              <a:solidFill>
                <a:schemeClr val="accent4"/>
              </a:solidFill>
              <a:round/>
            </a:ln>
            <a:effectLst/>
          </c:spPr>
          <c:marker>
            <c:symbol val="none"/>
          </c:marker>
          <c:cat>
            <c:strRef>
              <c:f>Sheet1!$A$2:$A$9</c:f>
              <c:strCache>
                <c:ptCount val="8"/>
                <c:pt idx="0">
                  <c:v>Multi-tenancy</c:v>
                </c:pt>
                <c:pt idx="1">
                  <c:v>Ability for near-                          real-time interaction</c:v>
                </c:pt>
                <c:pt idx="2">
                  <c:v>Computation                                                               Power</c:v>
                </c:pt>
                <c:pt idx="3">
                  <c:v>Access                                                             Mediums</c:v>
                </c:pt>
                <c:pt idx="4">
                  <c:v>Context                                                            Awareness</c:v>
                </c:pt>
                <c:pt idx="5">
                  <c:v>Logical                                                             Proximity</c:v>
                </c:pt>
                <c:pt idx="6">
                  <c:v>Coverage</c:v>
                </c:pt>
                <c:pt idx="7">
                  <c:v>Power                                                     Consumption</c:v>
                </c:pt>
              </c:strCache>
            </c:strRef>
          </c:cat>
          <c:val>
            <c:numRef>
              <c:f>Sheet1!$E$2:$E$9</c:f>
              <c:numCache>
                <c:formatCode>General</c:formatCode>
                <c:ptCount val="8"/>
                <c:pt idx="0">
                  <c:v>1</c:v>
                </c:pt>
                <c:pt idx="1">
                  <c:v>5</c:v>
                </c:pt>
                <c:pt idx="2">
                  <c:v>3</c:v>
                </c:pt>
                <c:pt idx="3">
                  <c:v>5</c:v>
                </c:pt>
                <c:pt idx="4">
                  <c:v>3</c:v>
                </c:pt>
                <c:pt idx="5">
                  <c:v>3</c:v>
                </c:pt>
                <c:pt idx="6">
                  <c:v>3</c:v>
                </c:pt>
                <c:pt idx="7">
                  <c:v>1</c:v>
                </c:pt>
              </c:numCache>
            </c:numRef>
          </c:val>
        </c:ser>
        <c:dLbls>
          <c:showLegendKey val="0"/>
          <c:showVal val="0"/>
          <c:showCatName val="0"/>
          <c:showSerName val="0"/>
          <c:showPercent val="0"/>
          <c:showBubbleSize val="0"/>
        </c:dLbls>
        <c:axId val="625380808"/>
        <c:axId val="625378456"/>
      </c:radarChart>
      <c:catAx>
        <c:axId val="625380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5378456"/>
        <c:crosses val="autoZero"/>
        <c:auto val="1"/>
        <c:lblAlgn val="ctr"/>
        <c:lblOffset val="100"/>
        <c:noMultiLvlLbl val="0"/>
      </c:catAx>
      <c:valAx>
        <c:axId val="6253784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5380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4-16T21:28:39.527" idx="3">
    <p:pos x="10" y="10"/>
    <p:text>Change it into table.</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16T21:29:16.305" idx="4">
    <p:pos x="10" y="10"/>
    <p:text>New page to add mapping between implementation feature and use case feature</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4-16T21:30:44.613" idx="7">
    <p:pos x="10" y="10"/>
    <p:text>New slide for recommendation</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4-16T21:31:21.751" idx="8">
    <p:pos x="10" y="10"/>
    <p:text>move to the end for project introduction</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4-16T21:31:37.415" idx="9">
    <p:pos x="10" y="10"/>
    <p:text>move to the end for project introduction</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6E76F-2239-4D5A-91E3-7C7C51DDABA4}" type="datetimeFigureOut">
              <a:rPr lang="en-US" smtClean="0"/>
              <a:t>5/1/2019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C6178-C18E-4825-9975-1214A8CA265B}" type="slidenum">
              <a:rPr lang="en-US" smtClean="0"/>
              <a:t>‹#›</a:t>
            </a:fld>
            <a:endParaRPr lang="en-US"/>
          </a:p>
        </p:txBody>
      </p:sp>
    </p:spTree>
    <p:extLst>
      <p:ext uri="{BB962C8B-B14F-4D97-AF65-F5344CB8AC3E}">
        <p14:creationId xmlns:p14="http://schemas.microsoft.com/office/powerpoint/2010/main" val="120548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3</a:t>
            </a:fld>
            <a:endParaRPr lang="en-US"/>
          </a:p>
        </p:txBody>
      </p:sp>
    </p:spTree>
    <p:extLst>
      <p:ext uri="{BB962C8B-B14F-4D97-AF65-F5344CB8AC3E}">
        <p14:creationId xmlns:p14="http://schemas.microsoft.com/office/powerpoint/2010/main" val="281940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C6178-C18E-4825-9975-1214A8CA265B}" type="slidenum">
              <a:rPr lang="en-US" smtClean="0"/>
              <a:t>14</a:t>
            </a:fld>
            <a:endParaRPr lang="en-US"/>
          </a:p>
        </p:txBody>
      </p:sp>
    </p:spTree>
    <p:extLst>
      <p:ext uri="{BB962C8B-B14F-4D97-AF65-F5344CB8AC3E}">
        <p14:creationId xmlns:p14="http://schemas.microsoft.com/office/powerpoint/2010/main" val="417112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17</a:t>
            </a:fld>
            <a:endParaRPr lang="en-US"/>
          </a:p>
        </p:txBody>
      </p:sp>
    </p:spTree>
    <p:extLst>
      <p:ext uri="{BB962C8B-B14F-4D97-AF65-F5344CB8AC3E}">
        <p14:creationId xmlns:p14="http://schemas.microsoft.com/office/powerpoint/2010/main" val="17635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19</a:t>
            </a:fld>
            <a:endParaRPr lang="en-US"/>
          </a:p>
        </p:txBody>
      </p:sp>
    </p:spTree>
    <p:extLst>
      <p:ext uri="{BB962C8B-B14F-4D97-AF65-F5344CB8AC3E}">
        <p14:creationId xmlns:p14="http://schemas.microsoft.com/office/powerpoint/2010/main" val="309128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20</a:t>
            </a:fld>
            <a:endParaRPr lang="en-US"/>
          </a:p>
        </p:txBody>
      </p:sp>
    </p:spTree>
    <p:extLst>
      <p:ext uri="{BB962C8B-B14F-4D97-AF65-F5344CB8AC3E}">
        <p14:creationId xmlns:p14="http://schemas.microsoft.com/office/powerpoint/2010/main" val="465015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21</a:t>
            </a:fld>
            <a:endParaRPr lang="en-US"/>
          </a:p>
        </p:txBody>
      </p:sp>
    </p:spTree>
    <p:extLst>
      <p:ext uri="{BB962C8B-B14F-4D97-AF65-F5344CB8AC3E}">
        <p14:creationId xmlns:p14="http://schemas.microsoft.com/office/powerpoint/2010/main" val="1777110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virtualized</a:t>
            </a:r>
            <a:r>
              <a:rPr lang="en-US" baseline="0" smtClean="0"/>
              <a:t> service delivery platform that provides cloud economics and agility. Have three different sub-projects, residential, mobile and enterprise. It’s hoping that using this platform, it could fulfill needs of different subscribers no matter it is residential/enterprise or mobile. And for the inner software architecture, everything-as-a-service, user could apply different policies according to their need and extensible by design, like a framework for assembling and composing services. It is now using ONOS as the SDN which is implemented by services and also used by services such as openstack, and using XOS as the controller of the whole CORD platform.</a:t>
            </a:r>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22</a:t>
            </a:fld>
            <a:endParaRPr lang="en-US"/>
          </a:p>
        </p:txBody>
      </p:sp>
    </p:spTree>
    <p:extLst>
      <p:ext uri="{BB962C8B-B14F-4D97-AF65-F5344CB8AC3E}">
        <p14:creationId xmlns:p14="http://schemas.microsoft.com/office/powerpoint/2010/main" val="1934161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23</a:t>
            </a:fld>
            <a:endParaRPr lang="en-US"/>
          </a:p>
        </p:txBody>
      </p:sp>
    </p:spTree>
    <p:extLst>
      <p:ext uri="{BB962C8B-B14F-4D97-AF65-F5344CB8AC3E}">
        <p14:creationId xmlns:p14="http://schemas.microsoft.com/office/powerpoint/2010/main" val="3096218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24</a:t>
            </a:fld>
            <a:endParaRPr lang="en-US"/>
          </a:p>
        </p:txBody>
      </p:sp>
    </p:spTree>
    <p:extLst>
      <p:ext uri="{BB962C8B-B14F-4D97-AF65-F5344CB8AC3E}">
        <p14:creationId xmlns:p14="http://schemas.microsoft.com/office/powerpoint/2010/main" val="3988720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25</a:t>
            </a:fld>
            <a:endParaRPr lang="en-US"/>
          </a:p>
        </p:txBody>
      </p:sp>
    </p:spTree>
    <p:extLst>
      <p:ext uri="{BB962C8B-B14F-4D97-AF65-F5344CB8AC3E}">
        <p14:creationId xmlns:p14="http://schemas.microsoft.com/office/powerpoint/2010/main" val="540713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open source system extending native containerized application orchestration and device management to hosts at the Edge. It is built upon Kubernetes and provides core infrastructure support for networking, application deployment and metadata synchronization between cloud and edge. It also supports </a:t>
            </a:r>
            <a:r>
              <a:rPr lang="en-US" sz="1200" b="1" i="0" kern="1200" dirty="0" smtClean="0">
                <a:solidFill>
                  <a:schemeClr val="tx1"/>
                </a:solidFill>
                <a:effectLst/>
                <a:latin typeface="+mn-lt"/>
                <a:ea typeface="+mn-ea"/>
                <a:cs typeface="+mn-cs"/>
              </a:rPr>
              <a:t>MQTT</a:t>
            </a:r>
            <a:r>
              <a:rPr lang="en-US" sz="1200" b="0" i="0" kern="1200" dirty="0" smtClean="0">
                <a:solidFill>
                  <a:schemeClr val="tx1"/>
                </a:solidFill>
                <a:effectLst/>
                <a:latin typeface="+mn-lt"/>
                <a:ea typeface="+mn-ea"/>
                <a:cs typeface="+mn-cs"/>
              </a:rPr>
              <a:t> and allows developers to author custom logic and enable resource constrained device communication at the Edge. </a:t>
            </a:r>
            <a:r>
              <a:rPr lang="en-US" sz="1200" b="0" i="0" kern="1200" dirty="0" err="1" smtClean="0">
                <a:solidFill>
                  <a:schemeClr val="tx1"/>
                </a:solidFill>
                <a:effectLst/>
                <a:latin typeface="+mn-lt"/>
                <a:ea typeface="+mn-ea"/>
                <a:cs typeface="+mn-cs"/>
              </a:rPr>
              <a:t>KubeEdge</a:t>
            </a:r>
            <a:r>
              <a:rPr lang="en-US" sz="1200" b="0" i="0" kern="1200" dirty="0" smtClean="0">
                <a:solidFill>
                  <a:schemeClr val="tx1"/>
                </a:solidFill>
                <a:effectLst/>
                <a:latin typeface="+mn-lt"/>
                <a:ea typeface="+mn-ea"/>
                <a:cs typeface="+mn-cs"/>
              </a:rPr>
              <a:t> consists of a cloud part and an edge part.</a:t>
            </a:r>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26</a:t>
            </a:fld>
            <a:endParaRPr lang="en-US"/>
          </a:p>
        </p:txBody>
      </p:sp>
    </p:spTree>
    <p:extLst>
      <p:ext uri="{BB962C8B-B14F-4D97-AF65-F5344CB8AC3E}">
        <p14:creationId xmlns:p14="http://schemas.microsoft.com/office/powerpoint/2010/main" val="319495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according to its definition, we could summarize that it may have these characteristics, like A, B, C, D</a:t>
            </a:r>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4</a:t>
            </a:fld>
            <a:endParaRPr lang="en-US"/>
          </a:p>
        </p:txBody>
      </p:sp>
    </p:spTree>
    <p:extLst>
      <p:ext uri="{BB962C8B-B14F-4D97-AF65-F5344CB8AC3E}">
        <p14:creationId xmlns:p14="http://schemas.microsoft.com/office/powerpoint/2010/main" val="1394340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C6178-C18E-4825-9975-1214A8CA265B}" type="slidenum">
              <a:rPr lang="en-US" smtClean="0"/>
              <a:t>28</a:t>
            </a:fld>
            <a:endParaRPr lang="en-US"/>
          </a:p>
        </p:txBody>
      </p:sp>
    </p:spTree>
    <p:extLst>
      <p:ext uri="{BB962C8B-B14F-4D97-AF65-F5344CB8AC3E}">
        <p14:creationId xmlns:p14="http://schemas.microsoft.com/office/powerpoint/2010/main" val="1475616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C6178-C18E-4825-9975-1214A8CA265B}" type="slidenum">
              <a:rPr lang="en-US" smtClean="0"/>
              <a:t>29</a:t>
            </a:fld>
            <a:endParaRPr lang="en-US"/>
          </a:p>
        </p:txBody>
      </p:sp>
    </p:spTree>
    <p:extLst>
      <p:ext uri="{BB962C8B-B14F-4D97-AF65-F5344CB8AC3E}">
        <p14:creationId xmlns:p14="http://schemas.microsoft.com/office/powerpoint/2010/main" val="203296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C6178-C18E-4825-9975-1214A8CA265B}" type="slidenum">
              <a:rPr lang="en-US" smtClean="0"/>
              <a:t>32</a:t>
            </a:fld>
            <a:endParaRPr lang="en-US"/>
          </a:p>
        </p:txBody>
      </p:sp>
    </p:spTree>
    <p:extLst>
      <p:ext uri="{BB962C8B-B14F-4D97-AF65-F5344CB8AC3E}">
        <p14:creationId xmlns:p14="http://schemas.microsoft.com/office/powerpoint/2010/main" val="347836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a brief</a:t>
            </a:r>
            <a:r>
              <a:rPr lang="en-US" baseline="0" dirty="0" smtClean="0"/>
              <a:t> understanding on what is edge computing and also its characteristics. However, there are actually many ways to implement it. So let’s take a look at some typical implementations.</a:t>
            </a:r>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5</a:t>
            </a:fld>
            <a:endParaRPr lang="en-US"/>
          </a:p>
        </p:txBody>
      </p:sp>
    </p:spTree>
    <p:extLst>
      <p:ext uri="{BB962C8B-B14F-4D97-AF65-F5344CB8AC3E}">
        <p14:creationId xmlns:p14="http://schemas.microsoft.com/office/powerpoint/2010/main" val="159307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6</a:t>
            </a:fld>
            <a:endParaRPr lang="en-US"/>
          </a:p>
        </p:txBody>
      </p:sp>
    </p:spTree>
    <p:extLst>
      <p:ext uri="{BB962C8B-B14F-4D97-AF65-F5344CB8AC3E}">
        <p14:creationId xmlns:p14="http://schemas.microsoft.com/office/powerpoint/2010/main" val="422861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7</a:t>
            </a:fld>
            <a:endParaRPr lang="en-US"/>
          </a:p>
        </p:txBody>
      </p:sp>
    </p:spTree>
    <p:extLst>
      <p:ext uri="{BB962C8B-B14F-4D97-AF65-F5344CB8AC3E}">
        <p14:creationId xmlns:p14="http://schemas.microsoft.com/office/powerpoint/2010/main" val="45955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C6178-C18E-4825-9975-1214A8CA265B}" type="slidenum">
              <a:rPr lang="en-US" smtClean="0"/>
              <a:t>8</a:t>
            </a:fld>
            <a:endParaRPr lang="en-US"/>
          </a:p>
        </p:txBody>
      </p:sp>
    </p:spTree>
    <p:extLst>
      <p:ext uri="{BB962C8B-B14F-4D97-AF65-F5344CB8AC3E}">
        <p14:creationId xmlns:p14="http://schemas.microsoft.com/office/powerpoint/2010/main" val="311742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EC6178-C18E-4825-9975-1214A8CA265B}" type="slidenum">
              <a:rPr lang="en-US" smtClean="0"/>
              <a:t>9</a:t>
            </a:fld>
            <a:endParaRPr lang="en-US"/>
          </a:p>
        </p:txBody>
      </p:sp>
    </p:spTree>
    <p:extLst>
      <p:ext uri="{BB962C8B-B14F-4D97-AF65-F5344CB8AC3E}">
        <p14:creationId xmlns:p14="http://schemas.microsoft.com/office/powerpoint/2010/main" val="232179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11</a:t>
            </a:fld>
            <a:endParaRPr lang="en-US"/>
          </a:p>
        </p:txBody>
      </p:sp>
    </p:spTree>
    <p:extLst>
      <p:ext uri="{BB962C8B-B14F-4D97-AF65-F5344CB8AC3E}">
        <p14:creationId xmlns:p14="http://schemas.microsoft.com/office/powerpoint/2010/main" val="47767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C6178-C18E-4825-9975-1214A8CA265B}" type="slidenum">
              <a:rPr lang="en-US" smtClean="0"/>
              <a:t>12</a:t>
            </a:fld>
            <a:endParaRPr lang="en-US"/>
          </a:p>
        </p:txBody>
      </p:sp>
    </p:spTree>
    <p:extLst>
      <p:ext uri="{BB962C8B-B14F-4D97-AF65-F5344CB8AC3E}">
        <p14:creationId xmlns:p14="http://schemas.microsoft.com/office/powerpoint/2010/main" val="2599796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Stack 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EEA0CC9-479E-CC42-B5DA-372B05376F2B}"/>
              </a:ext>
            </a:extLst>
          </p:cNvPr>
          <p:cNvSpPr>
            <a:spLocks noGrp="1"/>
          </p:cNvSpPr>
          <p:nvPr>
            <p:ph type="title" hasCustomPrompt="1"/>
          </p:nvPr>
        </p:nvSpPr>
        <p:spPr>
          <a:xfrm>
            <a:off x="411829" y="626289"/>
            <a:ext cx="11356708" cy="793009"/>
          </a:xfrm>
        </p:spPr>
        <p:txBody>
          <a:bodyPr anchor="b">
            <a:normAutofit/>
          </a:bodyPr>
          <a:lstStyle>
            <a:lvl1pPr algn="ctr">
              <a:defRPr sz="4200">
                <a:solidFill>
                  <a:schemeClr val="accent4">
                    <a:lumMod val="20000"/>
                    <a:lumOff val="80000"/>
                  </a:schemeClr>
                </a:solidFill>
              </a:defRPr>
            </a:lvl1pPr>
          </a:lstStyle>
          <a:p>
            <a:r>
              <a:rPr lang="en-US" dirty="0"/>
              <a:t>Arial 42pt Title Slide A</a:t>
            </a:r>
          </a:p>
        </p:txBody>
      </p:sp>
      <p:sp>
        <p:nvSpPr>
          <p:cNvPr id="5" name="Text Placeholder 2">
            <a:extLst>
              <a:ext uri="{FF2B5EF4-FFF2-40B4-BE49-F238E27FC236}">
                <a16:creationId xmlns:a16="http://schemas.microsoft.com/office/drawing/2014/main" xmlns="" id="{EACAADBC-FCC2-864B-83C5-FA44BA121F0A}"/>
              </a:ext>
            </a:extLst>
          </p:cNvPr>
          <p:cNvSpPr>
            <a:spLocks noGrp="1"/>
          </p:cNvSpPr>
          <p:nvPr>
            <p:ph type="body" idx="1" hasCustomPrompt="1"/>
          </p:nvPr>
        </p:nvSpPr>
        <p:spPr>
          <a:xfrm>
            <a:off x="418809" y="1382072"/>
            <a:ext cx="11356708" cy="363864"/>
          </a:xfrm>
        </p:spPr>
        <p:txBody>
          <a:bodyPr>
            <a:normAutofit/>
          </a:bodyPr>
          <a:lstStyle>
            <a:lvl1pPr marL="0" indent="0" algn="ctr">
              <a:buNone/>
              <a:defRPr sz="2200" b="0">
                <a:solidFill>
                  <a:srgbClr val="48CEE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sub-text style</a:t>
            </a:r>
          </a:p>
        </p:txBody>
      </p:sp>
    </p:spTree>
    <p:extLst>
      <p:ext uri="{BB962C8B-B14F-4D97-AF65-F5344CB8AC3E}">
        <p14:creationId xmlns:p14="http://schemas.microsoft.com/office/powerpoint/2010/main" val="147220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penstack Summit 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17364-A86D-5F48-8B3D-A98E435042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157EE41-3D97-6B4C-ADBB-2F60402AAC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4B554C6-9D77-804E-91A6-1127E09C541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5D5EB930-82F5-6C41-83DF-0C2B84AEE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CC517C-8695-BA49-9AFB-DD92F822C99C}"/>
              </a:ext>
            </a:extLst>
          </p:cNvPr>
          <p:cNvSpPr>
            <a:spLocks noGrp="1"/>
          </p:cNvSpPr>
          <p:nvPr>
            <p:ph type="sldNum" sz="quarter" idx="12"/>
          </p:nvPr>
        </p:nvSpPr>
        <p:spPr/>
        <p:txBody>
          <a:bodyPr/>
          <a:lstStyle/>
          <a:p>
            <a:fld id="{6A98278B-FCE1-F440-933F-6E48551C851F}" type="slidenum">
              <a:rPr lang="en-US" smtClean="0"/>
              <a:t>‹#›</a:t>
            </a:fld>
            <a:endParaRPr lang="en-US"/>
          </a:p>
        </p:txBody>
      </p:sp>
    </p:spTree>
    <p:extLst>
      <p:ext uri="{BB962C8B-B14F-4D97-AF65-F5344CB8AC3E}">
        <p14:creationId xmlns:p14="http://schemas.microsoft.com/office/powerpoint/2010/main" val="172066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penstack Summit 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004E980-1466-D844-8852-FAE44C3BBECF}"/>
              </a:ext>
            </a:extLst>
          </p:cNvPr>
          <p:cNvSpPr>
            <a:spLocks noGrp="1"/>
          </p:cNvSpPr>
          <p:nvPr>
            <p:ph type="title" orient="vert"/>
          </p:nvPr>
        </p:nvSpPr>
        <p:spPr>
          <a:xfrm>
            <a:off x="8724900" y="365125"/>
            <a:ext cx="2247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8E4CAD7-DE90-904D-BB84-9BD76B936C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87EB4C-49F3-F442-8A3B-669929DC3D6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6A98EBEC-B103-674A-AB36-EE5E9DBFF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C17D48-A40E-784A-A597-E68DA67B980D}"/>
              </a:ext>
            </a:extLst>
          </p:cNvPr>
          <p:cNvSpPr>
            <a:spLocks noGrp="1"/>
          </p:cNvSpPr>
          <p:nvPr>
            <p:ph type="sldNum" sz="quarter" idx="12"/>
          </p:nvPr>
        </p:nvSpPr>
        <p:spPr/>
        <p:txBody>
          <a:bodyPr/>
          <a:lstStyle/>
          <a:p>
            <a:fld id="{6A98278B-FCE1-F440-933F-6E48551C851F}" type="slidenum">
              <a:rPr lang="en-US" smtClean="0"/>
              <a:t>‹#›</a:t>
            </a:fld>
            <a:endParaRPr lang="en-US"/>
          </a:p>
        </p:txBody>
      </p:sp>
    </p:spTree>
    <p:extLst>
      <p:ext uri="{BB962C8B-B14F-4D97-AF65-F5344CB8AC3E}">
        <p14:creationId xmlns:p14="http://schemas.microsoft.com/office/powerpoint/2010/main" val="74583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Openstack Summi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E8751-1CCC-9A40-A408-13BB8CD765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C9FCCDC-F0D7-E34A-B780-7B14B621C68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A52AA1C5-73C9-F843-970C-8F50144557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48E23F-C4D0-084B-B39B-40EF5E41EEA4}"/>
              </a:ext>
            </a:extLst>
          </p:cNvPr>
          <p:cNvSpPr>
            <a:spLocks noGrp="1"/>
          </p:cNvSpPr>
          <p:nvPr>
            <p:ph type="sldNum" sz="quarter" idx="12"/>
          </p:nvPr>
        </p:nvSpPr>
        <p:spPr/>
        <p:txBody>
          <a:bodyPr/>
          <a:lstStyle/>
          <a:p>
            <a:fld id="{6A98278B-FCE1-F440-933F-6E48551C851F}" type="slidenum">
              <a:rPr lang="en-US" smtClean="0"/>
              <a:t>‹#›</a:t>
            </a:fld>
            <a:endParaRPr lang="en-US"/>
          </a:p>
        </p:txBody>
      </p:sp>
    </p:spTree>
    <p:extLst>
      <p:ext uri="{BB962C8B-B14F-4D97-AF65-F5344CB8AC3E}">
        <p14:creationId xmlns:p14="http://schemas.microsoft.com/office/powerpoint/2010/main" val="135324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Openstack Summit 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1CED9F0-AB96-A34D-89E7-79A4FF7D669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xmlns="" id="{6CAC141A-7CEB-2347-B356-B7742690AE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9A16EA0-1990-E342-915D-E7392BA7979A}"/>
              </a:ext>
            </a:extLst>
          </p:cNvPr>
          <p:cNvSpPr>
            <a:spLocks noGrp="1"/>
          </p:cNvSpPr>
          <p:nvPr>
            <p:ph type="sldNum" sz="quarter" idx="12"/>
          </p:nvPr>
        </p:nvSpPr>
        <p:spPr/>
        <p:txBody>
          <a:bodyPr/>
          <a:lstStyle/>
          <a:p>
            <a:fld id="{6A98278B-FCE1-F440-933F-6E48551C851F}" type="slidenum">
              <a:rPr lang="en-US" smtClean="0"/>
              <a:t>‹#›</a:t>
            </a:fld>
            <a:endParaRPr lang="en-US"/>
          </a:p>
        </p:txBody>
      </p:sp>
    </p:spTree>
    <p:extLst>
      <p:ext uri="{BB962C8B-B14F-4D97-AF65-F5344CB8AC3E}">
        <p14:creationId xmlns:p14="http://schemas.microsoft.com/office/powerpoint/2010/main" val="3131177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Openstack Summit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24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Openstack Summit 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5C81C-21E7-2642-AB58-D20AA6FEC591}"/>
              </a:ext>
            </a:extLst>
          </p:cNvPr>
          <p:cNvSpPr>
            <a:spLocks noGrp="1"/>
          </p:cNvSpPr>
          <p:nvPr>
            <p:ph type="title" hasCustomPrompt="1"/>
          </p:nvPr>
        </p:nvSpPr>
        <p:spPr>
          <a:xfrm>
            <a:off x="352839" y="1415044"/>
            <a:ext cx="11499459" cy="793009"/>
          </a:xfrm>
        </p:spPr>
        <p:txBody>
          <a:bodyPr anchor="b">
            <a:normAutofit/>
          </a:bodyPr>
          <a:lstStyle>
            <a:lvl1pPr algn="l">
              <a:defRPr sz="4200">
                <a:solidFill>
                  <a:schemeClr val="accent2">
                    <a:lumMod val="20000"/>
                    <a:lumOff val="80000"/>
                  </a:schemeClr>
                </a:solidFill>
              </a:defRPr>
            </a:lvl1pPr>
          </a:lstStyle>
          <a:p>
            <a:r>
              <a:rPr lang="en-US" dirty="0"/>
              <a:t>Arial 42pt Title Slide B	</a:t>
            </a:r>
          </a:p>
        </p:txBody>
      </p:sp>
      <p:sp>
        <p:nvSpPr>
          <p:cNvPr id="3" name="Text Placeholder 2">
            <a:extLst>
              <a:ext uri="{FF2B5EF4-FFF2-40B4-BE49-F238E27FC236}">
                <a16:creationId xmlns:a16="http://schemas.microsoft.com/office/drawing/2014/main" xmlns="" id="{12808485-8C3A-D64B-B5C9-E68FBA3DE6FB}"/>
              </a:ext>
            </a:extLst>
          </p:cNvPr>
          <p:cNvSpPr>
            <a:spLocks noGrp="1"/>
          </p:cNvSpPr>
          <p:nvPr>
            <p:ph type="body" idx="1" hasCustomPrompt="1"/>
          </p:nvPr>
        </p:nvSpPr>
        <p:spPr>
          <a:xfrm>
            <a:off x="352839" y="2228993"/>
            <a:ext cx="11499459" cy="367624"/>
          </a:xfrm>
        </p:spPr>
        <p:txBody>
          <a:bodyPr>
            <a:normAutofit/>
          </a:bodyPr>
          <a:lstStyle>
            <a:lvl1pPr marL="0" indent="0" algn="l">
              <a:buNone/>
              <a:defRPr sz="2200" b="0">
                <a:solidFill>
                  <a:srgbClr val="48CEE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sub-text style</a:t>
            </a:r>
          </a:p>
        </p:txBody>
      </p:sp>
    </p:spTree>
    <p:extLst>
      <p:ext uri="{BB962C8B-B14F-4D97-AF65-F5344CB8AC3E}">
        <p14:creationId xmlns:p14="http://schemas.microsoft.com/office/powerpoint/2010/main" val="390189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penstack Summit Divider Slide A">
    <p:bg>
      <p:bgPr>
        <a:blipFill dpi="0" rotWithShape="1">
          <a:blip r:embed="rId2">
            <a:alphaModFix amt="87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37ED026-E8D9-1C4C-BEEE-60B270801826}"/>
              </a:ext>
            </a:extLst>
          </p:cNvPr>
          <p:cNvSpPr>
            <a:spLocks noGrp="1"/>
          </p:cNvSpPr>
          <p:nvPr>
            <p:ph type="title" hasCustomPrompt="1"/>
          </p:nvPr>
        </p:nvSpPr>
        <p:spPr>
          <a:xfrm>
            <a:off x="1443992" y="2828089"/>
            <a:ext cx="10481954" cy="793009"/>
          </a:xfrm>
        </p:spPr>
        <p:txBody>
          <a:bodyPr anchor="b">
            <a:normAutofit/>
          </a:bodyPr>
          <a:lstStyle>
            <a:lvl1pPr algn="l">
              <a:defRPr sz="4200" b="0" i="0">
                <a:solidFill>
                  <a:srgbClr val="315CA7"/>
                </a:solidFill>
                <a:latin typeface="Arial" panose="020B0604020202020204" pitchFamily="34" charset="0"/>
                <a:cs typeface="Arial" panose="020B0604020202020204" pitchFamily="34" charset="0"/>
              </a:defRPr>
            </a:lvl1pPr>
          </a:lstStyle>
          <a:p>
            <a:r>
              <a:rPr lang="en-US" dirty="0"/>
              <a:t>Arial 42pt Divider Slide A </a:t>
            </a:r>
          </a:p>
        </p:txBody>
      </p:sp>
      <p:sp>
        <p:nvSpPr>
          <p:cNvPr id="5" name="Text Placeholder 2">
            <a:extLst>
              <a:ext uri="{FF2B5EF4-FFF2-40B4-BE49-F238E27FC236}">
                <a16:creationId xmlns:a16="http://schemas.microsoft.com/office/drawing/2014/main" xmlns="" id="{6402DFE4-2C09-B640-83AF-7F96845293C4}"/>
              </a:ext>
            </a:extLst>
          </p:cNvPr>
          <p:cNvSpPr>
            <a:spLocks noGrp="1"/>
          </p:cNvSpPr>
          <p:nvPr>
            <p:ph type="body" idx="1" hasCustomPrompt="1"/>
          </p:nvPr>
        </p:nvSpPr>
        <p:spPr>
          <a:xfrm>
            <a:off x="1451742" y="3621098"/>
            <a:ext cx="10481954" cy="381584"/>
          </a:xfrm>
        </p:spPr>
        <p:txBody>
          <a:bodyPr>
            <a:normAutofit/>
          </a:bodyPr>
          <a:lstStyle>
            <a:lvl1pPr marL="0" indent="0" algn="l">
              <a:buNone/>
              <a:defRPr sz="2200" b="0">
                <a:solidFill>
                  <a:srgbClr val="48CEE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sub-text style</a:t>
            </a:r>
          </a:p>
        </p:txBody>
      </p:sp>
    </p:spTree>
    <p:extLst>
      <p:ext uri="{BB962C8B-B14F-4D97-AF65-F5344CB8AC3E}">
        <p14:creationId xmlns:p14="http://schemas.microsoft.com/office/powerpoint/2010/main" val="8148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penstack Summit Divider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F287CB7-C216-3640-88F1-2D324FB09DA3}"/>
              </a:ext>
            </a:extLst>
          </p:cNvPr>
          <p:cNvSpPr>
            <a:spLocks noGrp="1"/>
          </p:cNvSpPr>
          <p:nvPr>
            <p:ph type="title" hasCustomPrompt="1"/>
          </p:nvPr>
        </p:nvSpPr>
        <p:spPr>
          <a:xfrm>
            <a:off x="1443992" y="2828089"/>
            <a:ext cx="10481954" cy="793009"/>
          </a:xfrm>
        </p:spPr>
        <p:txBody>
          <a:bodyPr anchor="b">
            <a:normAutofit/>
          </a:bodyPr>
          <a:lstStyle>
            <a:lvl1pPr algn="l">
              <a:defRPr sz="4200" b="0" i="0">
                <a:solidFill>
                  <a:schemeClr val="bg1"/>
                </a:solidFill>
                <a:latin typeface="Arial" panose="020B0604020202020204" pitchFamily="34" charset="0"/>
                <a:cs typeface="Arial" panose="020B0604020202020204" pitchFamily="34" charset="0"/>
              </a:defRPr>
            </a:lvl1pPr>
          </a:lstStyle>
          <a:p>
            <a:r>
              <a:rPr lang="en-US" dirty="0"/>
              <a:t>Arial 42pt Divider Slide A </a:t>
            </a:r>
          </a:p>
        </p:txBody>
      </p:sp>
      <p:sp>
        <p:nvSpPr>
          <p:cNvPr id="7" name="Text Placeholder 2">
            <a:extLst>
              <a:ext uri="{FF2B5EF4-FFF2-40B4-BE49-F238E27FC236}">
                <a16:creationId xmlns:a16="http://schemas.microsoft.com/office/drawing/2014/main" xmlns="" id="{CFEEF8D4-B600-A14C-91DB-FFFB43E2E342}"/>
              </a:ext>
            </a:extLst>
          </p:cNvPr>
          <p:cNvSpPr>
            <a:spLocks noGrp="1"/>
          </p:cNvSpPr>
          <p:nvPr>
            <p:ph type="body" idx="10" hasCustomPrompt="1"/>
          </p:nvPr>
        </p:nvSpPr>
        <p:spPr>
          <a:xfrm>
            <a:off x="1451742" y="3636596"/>
            <a:ext cx="10481954" cy="381584"/>
          </a:xfrm>
        </p:spPr>
        <p:txBody>
          <a:bodyPr>
            <a:normAutofit/>
          </a:bodyPr>
          <a:lstStyle>
            <a:lvl1pPr marL="0" indent="0" algn="l">
              <a:buNone/>
              <a:defRPr sz="2200" b="0">
                <a:solidFill>
                  <a:srgbClr val="48CEE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sub-text style</a:t>
            </a:r>
          </a:p>
        </p:txBody>
      </p:sp>
    </p:spTree>
    <p:extLst>
      <p:ext uri="{BB962C8B-B14F-4D97-AF65-F5344CB8AC3E}">
        <p14:creationId xmlns:p14="http://schemas.microsoft.com/office/powerpoint/2010/main" val="57098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penstack Summi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74AAD-935B-C84F-895D-B09A57E336E5}"/>
              </a:ext>
            </a:extLst>
          </p:cNvPr>
          <p:cNvSpPr>
            <a:spLocks noGrp="1"/>
          </p:cNvSpPr>
          <p:nvPr>
            <p:ph type="title"/>
          </p:nvPr>
        </p:nvSpPr>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xmlns="" id="{E0FBA1DE-8470-2946-B03D-153BA7D9B1BF}"/>
              </a:ext>
            </a:extLst>
          </p:cNvPr>
          <p:cNvSpPr>
            <a:spLocks noGrp="1"/>
          </p:cNvSpPr>
          <p:nvPr>
            <p:ph idx="1"/>
          </p:nvPr>
        </p:nvSpPr>
        <p:spPr>
          <a:xfrm>
            <a:off x="838200" y="1769785"/>
            <a:ext cx="10515600" cy="4351338"/>
          </a:xfrm>
        </p:spPr>
        <p:txBody>
          <a:bodyPr/>
          <a:lstStyle>
            <a:lvl1pPr>
              <a:buClr>
                <a:srgbClr val="4EAAC4"/>
              </a:buClr>
              <a:defRPr/>
            </a:lvl1pPr>
            <a:lvl2pPr>
              <a:buClr>
                <a:srgbClr val="4EAAC4"/>
              </a:buClr>
              <a:defRPr/>
            </a:lvl2pPr>
            <a:lvl3pPr>
              <a:buClr>
                <a:srgbClr val="4EAAC4"/>
              </a:buClr>
              <a:defRPr/>
            </a:lvl3pPr>
            <a:lvl4pPr>
              <a:buClr>
                <a:srgbClr val="4EAAC4"/>
              </a:buClr>
              <a:defRPr/>
            </a:lvl4pPr>
            <a:lvl5pPr>
              <a:buClr>
                <a:srgbClr val="4EAAC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76D8D7-864D-2942-8C0A-7485439524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3F69F36F-5F94-054B-A94D-0283EE190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046F5A-0463-6345-8CD2-27633FDA3903}"/>
              </a:ext>
            </a:extLst>
          </p:cNvPr>
          <p:cNvSpPr>
            <a:spLocks noGrp="1"/>
          </p:cNvSpPr>
          <p:nvPr>
            <p:ph type="sldNum" sz="quarter" idx="12"/>
          </p:nvPr>
        </p:nvSpPr>
        <p:spPr/>
        <p:txBody>
          <a:bodyPr/>
          <a:lstStyle/>
          <a:p>
            <a:fld id="{6A98278B-FCE1-F440-933F-6E48551C851F}" type="slidenum">
              <a:rPr lang="en-US" smtClean="0"/>
              <a:t>‹#›</a:t>
            </a:fld>
            <a:endParaRPr lang="en-US"/>
          </a:p>
        </p:txBody>
      </p:sp>
    </p:spTree>
    <p:extLst>
      <p:ext uri="{BB962C8B-B14F-4D97-AF65-F5344CB8AC3E}">
        <p14:creationId xmlns:p14="http://schemas.microsoft.com/office/powerpoint/2010/main" val="208937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Openstack Summit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74FA5-575B-614B-A5FA-09697D54F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3035DD9-EDD5-0A4E-A7C3-FDBAEE7ED2FD}"/>
              </a:ext>
            </a:extLst>
          </p:cNvPr>
          <p:cNvSpPr>
            <a:spLocks noGrp="1"/>
          </p:cNvSpPr>
          <p:nvPr>
            <p:ph sz="half" idx="1"/>
          </p:nvPr>
        </p:nvSpPr>
        <p:spPr>
          <a:xfrm>
            <a:off x="838200" y="181864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EEBECD0-F19F-334C-B90F-E29ABFACAE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AD78E18-1932-D44D-9A39-777510C2A86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6CAA195F-C92C-8946-96A3-1348D6494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BBF02B3-5FD9-6941-A306-C8FBDDFDCD24}"/>
              </a:ext>
            </a:extLst>
          </p:cNvPr>
          <p:cNvSpPr>
            <a:spLocks noGrp="1"/>
          </p:cNvSpPr>
          <p:nvPr>
            <p:ph type="sldNum" sz="quarter" idx="12"/>
          </p:nvPr>
        </p:nvSpPr>
        <p:spPr/>
        <p:txBody>
          <a:bodyPr/>
          <a:lstStyle/>
          <a:p>
            <a:fld id="{6A98278B-FCE1-F440-933F-6E48551C851F}" type="slidenum">
              <a:rPr lang="en-US" smtClean="0"/>
              <a:t>‹#›</a:t>
            </a:fld>
            <a:endParaRPr lang="en-US"/>
          </a:p>
        </p:txBody>
      </p:sp>
    </p:spTree>
    <p:extLst>
      <p:ext uri="{BB962C8B-B14F-4D97-AF65-F5344CB8AC3E}">
        <p14:creationId xmlns:p14="http://schemas.microsoft.com/office/powerpoint/2010/main" val="208514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Openstack Summi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FE2D6-F182-3247-88EF-B3283DB11D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9F892D-C957-CB46-AB7C-91201B238810}"/>
              </a:ext>
            </a:extLst>
          </p:cNvPr>
          <p:cNvSpPr>
            <a:spLocks noGrp="1"/>
          </p:cNvSpPr>
          <p:nvPr>
            <p:ph type="body" idx="1"/>
          </p:nvPr>
        </p:nvSpPr>
        <p:spPr>
          <a:xfrm>
            <a:off x="839788" y="1681163"/>
            <a:ext cx="5157787" cy="823912"/>
          </a:xfrm>
        </p:spPr>
        <p:txBody>
          <a:bodyPr anchor="b">
            <a:normAutofit/>
          </a:bodyPr>
          <a:lstStyle>
            <a:lvl1pPr marL="0" indent="0">
              <a:buNone/>
              <a:defRPr sz="2800" b="0" i="0">
                <a:solidFill>
                  <a:srgbClr val="4EAAC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FA79C49-C1BA-404D-848E-40B79117EC84}"/>
              </a:ext>
            </a:extLst>
          </p:cNvPr>
          <p:cNvSpPr>
            <a:spLocks noGrp="1"/>
          </p:cNvSpPr>
          <p:nvPr>
            <p:ph sz="half" idx="2"/>
          </p:nvPr>
        </p:nvSpPr>
        <p:spPr>
          <a:xfrm>
            <a:off x="839788" y="2505075"/>
            <a:ext cx="5157787" cy="368458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93801272-BDBD-294D-8935-4637BA36D994}"/>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a:solidFill>
                  <a:srgbClr val="4EAAC4"/>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DEB6C3A-FB23-F342-BD5A-6F848DB84E2F}"/>
              </a:ext>
            </a:extLst>
          </p:cNvPr>
          <p:cNvSpPr>
            <a:spLocks noGrp="1"/>
          </p:cNvSpPr>
          <p:nvPr>
            <p:ph sz="quarter" idx="4"/>
          </p:nvPr>
        </p:nvSpPr>
        <p:spPr>
          <a:xfrm>
            <a:off x="6172200" y="2505075"/>
            <a:ext cx="5183188" cy="368458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CB7B6192-B23E-CF48-BEFF-36EB4F1214E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xmlns="" id="{636B5ED4-B29F-0047-A027-EA7C03CE3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59E1A19-0B55-8C47-82A2-0783BEDC620D}"/>
              </a:ext>
            </a:extLst>
          </p:cNvPr>
          <p:cNvSpPr>
            <a:spLocks noGrp="1"/>
          </p:cNvSpPr>
          <p:nvPr>
            <p:ph type="sldNum" sz="quarter" idx="12"/>
          </p:nvPr>
        </p:nvSpPr>
        <p:spPr/>
        <p:txBody>
          <a:bodyPr/>
          <a:lstStyle/>
          <a:p>
            <a:fld id="{6A98278B-FCE1-F440-933F-6E48551C851F}" type="slidenum">
              <a:rPr lang="en-US" smtClean="0"/>
              <a:t>‹#›</a:t>
            </a:fld>
            <a:endParaRPr lang="en-US"/>
          </a:p>
        </p:txBody>
      </p:sp>
    </p:spTree>
    <p:extLst>
      <p:ext uri="{BB962C8B-B14F-4D97-AF65-F5344CB8AC3E}">
        <p14:creationId xmlns:p14="http://schemas.microsoft.com/office/powerpoint/2010/main" val="363214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penstack Summit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E59B9B-2A30-8C41-A99D-C02FC7A5261F}"/>
              </a:ext>
            </a:extLst>
          </p:cNvPr>
          <p:cNvSpPr>
            <a:spLocks noGrp="1"/>
          </p:cNvSpPr>
          <p:nvPr>
            <p:ph type="title"/>
          </p:nvPr>
        </p:nvSpPr>
        <p:spPr>
          <a:xfrm>
            <a:off x="839788" y="827146"/>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17694B3-4BD2-404D-9A5B-A4615619E33C}"/>
              </a:ext>
            </a:extLst>
          </p:cNvPr>
          <p:cNvSpPr>
            <a:spLocks noGrp="1"/>
          </p:cNvSpPr>
          <p:nvPr>
            <p:ph idx="1"/>
          </p:nvPr>
        </p:nvSpPr>
        <p:spPr>
          <a:xfrm>
            <a:off x="5183188" y="827147"/>
            <a:ext cx="6172200" cy="5403850"/>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CCABD8E3-A823-7A4C-BE4E-208502142916}"/>
              </a:ext>
            </a:extLst>
          </p:cNvPr>
          <p:cNvSpPr>
            <a:spLocks noGrp="1"/>
          </p:cNvSpPr>
          <p:nvPr>
            <p:ph type="body" sz="half" idx="2"/>
          </p:nvPr>
        </p:nvSpPr>
        <p:spPr>
          <a:xfrm>
            <a:off x="839788" y="242734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215FABD-4ECF-9D4E-AC99-FCF481E4D0E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BCBE2ADD-9107-C540-B078-546517161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A9BDA9-3F4F-7241-BC40-13049FED82AD}"/>
              </a:ext>
            </a:extLst>
          </p:cNvPr>
          <p:cNvSpPr>
            <a:spLocks noGrp="1"/>
          </p:cNvSpPr>
          <p:nvPr>
            <p:ph type="sldNum" sz="quarter" idx="12"/>
          </p:nvPr>
        </p:nvSpPr>
        <p:spPr/>
        <p:txBody>
          <a:bodyPr/>
          <a:lstStyle/>
          <a:p>
            <a:fld id="{6A98278B-FCE1-F440-933F-6E48551C851F}" type="slidenum">
              <a:rPr lang="en-US" smtClean="0"/>
              <a:t>‹#›</a:t>
            </a:fld>
            <a:endParaRPr lang="en-US"/>
          </a:p>
        </p:txBody>
      </p:sp>
    </p:spTree>
    <p:extLst>
      <p:ext uri="{BB962C8B-B14F-4D97-AF65-F5344CB8AC3E}">
        <p14:creationId xmlns:p14="http://schemas.microsoft.com/office/powerpoint/2010/main" val="47821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stack Summit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19D788D-5442-5C47-BC9B-13F592D303E9}"/>
              </a:ext>
            </a:extLst>
          </p:cNvPr>
          <p:cNvSpPr>
            <a:spLocks noGrp="1"/>
          </p:cNvSpPr>
          <p:nvPr>
            <p:ph type="pic" idx="1"/>
          </p:nvPr>
        </p:nvSpPr>
        <p:spPr>
          <a:xfrm>
            <a:off x="5183188" y="827146"/>
            <a:ext cx="6172200" cy="541178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xmlns="" id="{CCD87E8E-501D-BA4B-A592-06F1DDFBB10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0E75F875-E83A-D944-A153-685431B19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A205D40-B061-2C4A-B40A-68E6879ED50B}"/>
              </a:ext>
            </a:extLst>
          </p:cNvPr>
          <p:cNvSpPr>
            <a:spLocks noGrp="1"/>
          </p:cNvSpPr>
          <p:nvPr>
            <p:ph type="sldNum" sz="quarter" idx="12"/>
          </p:nvPr>
        </p:nvSpPr>
        <p:spPr/>
        <p:txBody>
          <a:bodyPr/>
          <a:lstStyle/>
          <a:p>
            <a:fld id="{6A98278B-FCE1-F440-933F-6E48551C851F}" type="slidenum">
              <a:rPr lang="en-US" smtClean="0"/>
              <a:t>‹#›</a:t>
            </a:fld>
            <a:endParaRPr lang="en-US"/>
          </a:p>
        </p:txBody>
      </p:sp>
      <p:sp>
        <p:nvSpPr>
          <p:cNvPr id="8" name="Title 1">
            <a:extLst>
              <a:ext uri="{FF2B5EF4-FFF2-40B4-BE49-F238E27FC236}">
                <a16:creationId xmlns:a16="http://schemas.microsoft.com/office/drawing/2014/main" xmlns="" id="{AA4DD5E8-A34B-D540-B8F7-5D0CCAFC0884}"/>
              </a:ext>
            </a:extLst>
          </p:cNvPr>
          <p:cNvSpPr>
            <a:spLocks noGrp="1"/>
          </p:cNvSpPr>
          <p:nvPr>
            <p:ph type="title"/>
          </p:nvPr>
        </p:nvSpPr>
        <p:spPr>
          <a:xfrm>
            <a:off x="839788" y="827146"/>
            <a:ext cx="3932237" cy="1600200"/>
          </a:xfr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xmlns="" id="{A3FEAA8D-F77B-3C49-941E-943BBF6A9307}"/>
              </a:ext>
            </a:extLst>
          </p:cNvPr>
          <p:cNvSpPr>
            <a:spLocks noGrp="1"/>
          </p:cNvSpPr>
          <p:nvPr>
            <p:ph type="body" sz="half" idx="2"/>
          </p:nvPr>
        </p:nvSpPr>
        <p:spPr>
          <a:xfrm>
            <a:off x="839788" y="242734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057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E0CF1E7-E034-2A40-B6D3-2396A6281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Arial 44pt title</a:t>
            </a:r>
          </a:p>
        </p:txBody>
      </p:sp>
      <p:sp>
        <p:nvSpPr>
          <p:cNvPr id="3" name="Text Placeholder 2">
            <a:extLst>
              <a:ext uri="{FF2B5EF4-FFF2-40B4-BE49-F238E27FC236}">
                <a16:creationId xmlns:a16="http://schemas.microsoft.com/office/drawing/2014/main" xmlns="" id="{BAA37C7D-5229-EA4E-BB04-47A39755BF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27A6392-BC59-A742-B667-AF4386908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accent1">
                    <a:lumMod val="50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xmlns="" id="{61C9EBE6-B5D6-0248-86E0-7670DEDC4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accent1">
                    <a:lumMod val="50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xmlns="" id="{714E1135-A0B3-1346-8E19-96B79CE7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accent1">
                    <a:lumMod val="50000"/>
                  </a:schemeClr>
                </a:solidFill>
                <a:latin typeface="Arial" panose="020B0604020202020204" pitchFamily="34" charset="0"/>
                <a:cs typeface="Arial" panose="020B0604020202020204" pitchFamily="34" charset="0"/>
              </a:defRPr>
            </a:lvl1pPr>
          </a:lstStyle>
          <a:p>
            <a:fld id="{6A98278B-FCE1-F440-933F-6E48551C851F}" type="slidenum">
              <a:rPr lang="en-US" smtClean="0"/>
              <a:pPr/>
              <a:t>‹#›</a:t>
            </a:fld>
            <a:endParaRPr lang="en-US"/>
          </a:p>
        </p:txBody>
      </p:sp>
      <p:pic>
        <p:nvPicPr>
          <p:cNvPr id="9" name="Picture 8">
            <a:extLst>
              <a:ext uri="{FF2B5EF4-FFF2-40B4-BE49-F238E27FC236}">
                <a16:creationId xmlns:a16="http://schemas.microsoft.com/office/drawing/2014/main" xmlns="" id="{B7492826-DFD5-7B46-9FC5-DE72F74695FA}"/>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1032759" y="243590"/>
            <a:ext cx="946879" cy="631252"/>
          </a:xfrm>
          <a:prstGeom prst="rect">
            <a:avLst/>
          </a:prstGeom>
        </p:spPr>
      </p:pic>
    </p:spTree>
    <p:extLst>
      <p:ext uri="{BB962C8B-B14F-4D97-AF65-F5344CB8AC3E}">
        <p14:creationId xmlns:p14="http://schemas.microsoft.com/office/powerpoint/2010/main" val="2930181853"/>
      </p:ext>
    </p:extLst>
  </p:cSld>
  <p:clrMap bg1="lt1" tx1="dk1" bg2="lt2" tx2="dk2" accent1="accent1" accent2="accent2" accent3="accent3" accent4="accent4" accent5="accent5" accent6="accent6" hlink="hlink" folHlink="folHlink"/>
  <p:sldLayoutIdLst>
    <p:sldLayoutId id="2147483662" r:id="rId1"/>
    <p:sldLayoutId id="2147483651" r:id="rId2"/>
    <p:sldLayoutId id="2147483649" r:id="rId3"/>
    <p:sldLayoutId id="2147483663" r:id="rId4"/>
    <p:sldLayoutId id="2147483650" r:id="rId5"/>
    <p:sldLayoutId id="2147483652" r:id="rId6"/>
    <p:sldLayoutId id="2147483653" r:id="rId7"/>
    <p:sldLayoutId id="2147483656" r:id="rId8"/>
    <p:sldLayoutId id="2147483657" r:id="rId9"/>
    <p:sldLayoutId id="2147483658" r:id="rId10"/>
    <p:sldLayoutId id="2147483659" r:id="rId11"/>
    <p:sldLayoutId id="2147483654" r:id="rId12"/>
    <p:sldLayoutId id="2147483655"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48CEE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8CEE9"/>
        </a:buClr>
        <a:buSzPct val="80000"/>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8CEE9"/>
        </a:buClr>
        <a:buSzPct val="80000"/>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8CEE9"/>
        </a:buClr>
        <a:buSzPct val="80000"/>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8CEE9"/>
        </a:buClr>
        <a:buSzPct val="80000"/>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8CEE9"/>
        </a:buClr>
        <a:buSzPct val="80000"/>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ilun.qin@intel.com" TargetMode="External"/><Relationship Id="rId2" Type="http://schemas.openxmlformats.org/officeDocument/2006/relationships/hyperlink" Target="mailto:ruoyu.ying@inte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ckinsey.com/industries/high-tech/our-insights/new-demand-new-markets-what-edge-computing-means-for-hardware-companies"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hyperlink" Target="https://mp.weixin.qq.com/s/dlOpeo1Le5HEYCiSt3yUx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iki.akraino.org/display/AK/Connected+Vehicle+Blueprint" TargetMode="External"/><Relationship Id="rId4" Type="http://schemas.openxmlformats.org/officeDocument/2006/relationships/hyperlink" Target="https://wiki.akraino.org/display/AK/StarlingX+Far+Edge+Distributed+Clou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git.starlingx.io/cgit"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omments" Target="../comments/comment4.xml"/><Relationship Id="rId5" Type="http://schemas.openxmlformats.org/officeDocument/2006/relationships/hyperlink" Target="https://github.com/opencord" TargetMode="External"/><Relationship Id="rId4" Type="http://schemas.openxmlformats.org/officeDocument/2006/relationships/hyperlink" Target="https://git.airshipit.org/cgit" TargetMode="External"/></Relationships>
</file>

<file path=ppt/slides/_rels/slide29.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hyperlink" Target="https://github.com/edgexfoundry/edgex-go" TargetMode="External"/><Relationship Id="rId7" Type="http://schemas.openxmlformats.org/officeDocument/2006/relationships/hyperlink" Target="https://github.com/eclipse/kura/"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github.com/Azure/iotedge" TargetMode="External"/><Relationship Id="rId5" Type="http://schemas.openxmlformats.org/officeDocument/2006/relationships/hyperlink" Target="https://github.com/kubeedge/kubeedge" TargetMode="External"/><Relationship Id="rId4" Type="http://schemas.openxmlformats.org/officeDocument/2006/relationships/hyperlink" Target="https://github.com/edgexfoundr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35CF7-C03F-3040-B40C-5F25E6BBBDA4}"/>
              </a:ext>
            </a:extLst>
          </p:cNvPr>
          <p:cNvSpPr>
            <a:spLocks noGrp="1"/>
          </p:cNvSpPr>
          <p:nvPr>
            <p:ph type="title"/>
          </p:nvPr>
        </p:nvSpPr>
        <p:spPr>
          <a:xfrm>
            <a:off x="411829" y="854889"/>
            <a:ext cx="11356708" cy="793009"/>
          </a:xfrm>
        </p:spPr>
        <p:txBody>
          <a:bodyPr>
            <a:normAutofit fontScale="90000"/>
          </a:bodyPr>
          <a:lstStyle/>
          <a:p>
            <a:r>
              <a:rPr lang="en-US" dirty="0" err="1"/>
              <a:t>Akraino</a:t>
            </a:r>
            <a:r>
              <a:rPr lang="en-US" dirty="0"/>
              <a:t>, </a:t>
            </a:r>
            <a:r>
              <a:rPr lang="en-US" dirty="0" err="1"/>
              <a:t>EdgeX</a:t>
            </a:r>
            <a:r>
              <a:rPr lang="en-US" dirty="0"/>
              <a:t>, CORD, </a:t>
            </a:r>
            <a:r>
              <a:rPr lang="en-US" dirty="0" err="1"/>
              <a:t>OpenEdge</a:t>
            </a:r>
            <a:r>
              <a:rPr lang="en-US" dirty="0"/>
              <a:t>, </a:t>
            </a:r>
            <a:r>
              <a:rPr lang="en-US" dirty="0" err="1"/>
              <a:t>ioFog</a:t>
            </a:r>
            <a:r>
              <a:rPr lang="en-US" dirty="0"/>
              <a:t>… </a:t>
            </a:r>
            <a:r>
              <a:rPr lang="en-US" dirty="0" smtClean="0"/>
              <a:t/>
            </a:r>
            <a:br>
              <a:rPr lang="en-US" dirty="0" smtClean="0"/>
            </a:br>
            <a:r>
              <a:rPr lang="en-US" dirty="0" smtClean="0"/>
              <a:t>What’s </a:t>
            </a:r>
            <a:r>
              <a:rPr lang="en-US" dirty="0"/>
              <a:t>the best solution for your edge?</a:t>
            </a:r>
          </a:p>
        </p:txBody>
      </p:sp>
      <p:sp>
        <p:nvSpPr>
          <p:cNvPr id="3" name="Text Placeholder 2">
            <a:extLst>
              <a:ext uri="{FF2B5EF4-FFF2-40B4-BE49-F238E27FC236}">
                <a16:creationId xmlns:a16="http://schemas.microsoft.com/office/drawing/2014/main" xmlns="" id="{A491029E-56D7-EF48-B24C-F67DADB725B2}"/>
              </a:ext>
            </a:extLst>
          </p:cNvPr>
          <p:cNvSpPr>
            <a:spLocks noGrp="1"/>
          </p:cNvSpPr>
          <p:nvPr>
            <p:ph type="body" idx="1"/>
          </p:nvPr>
        </p:nvSpPr>
        <p:spPr>
          <a:xfrm>
            <a:off x="418809" y="1875847"/>
            <a:ext cx="11356708" cy="947251"/>
          </a:xfrm>
        </p:spPr>
        <p:txBody>
          <a:bodyPr>
            <a:normAutofit/>
          </a:bodyPr>
          <a:lstStyle/>
          <a:p>
            <a:r>
              <a:rPr lang="en-US" dirty="0"/>
              <a:t>Ruoyu Ying, </a:t>
            </a:r>
            <a:r>
              <a:rPr lang="en-US" dirty="0" smtClean="0">
                <a:hlinkClick r:id="rId2"/>
              </a:rPr>
              <a:t>ruoyu.ying@intel.com</a:t>
            </a:r>
            <a:endParaRPr lang="en-US" dirty="0" smtClean="0"/>
          </a:p>
          <a:p>
            <a:r>
              <a:rPr lang="en-US" dirty="0" smtClean="0"/>
              <a:t>Kailun Qin, </a:t>
            </a:r>
            <a:r>
              <a:rPr lang="en-US" dirty="0" smtClean="0">
                <a:hlinkClick r:id="rId3"/>
              </a:rPr>
              <a:t>kailun.qin@intel.com</a:t>
            </a:r>
            <a:endParaRPr lang="en-US" dirty="0" smtClean="0"/>
          </a:p>
          <a:p>
            <a:endParaRPr lang="en-US" dirty="0" smtClean="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4231136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Edge use case </a:t>
            </a:r>
            <a:r>
              <a:rPr lang="en-US" smtClean="0"/>
              <a:t>overview</a:t>
            </a:r>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28225"/>
            <a:ext cx="8040624" cy="4928125"/>
          </a:xfrm>
          <a:prstGeom prst="rect">
            <a:avLst/>
          </a:prstGeom>
        </p:spPr>
      </p:pic>
      <p:sp>
        <p:nvSpPr>
          <p:cNvPr id="3" name="Slide Number Placeholder 2"/>
          <p:cNvSpPr>
            <a:spLocks noGrp="1"/>
          </p:cNvSpPr>
          <p:nvPr>
            <p:ph type="sldNum" sz="quarter" idx="12"/>
          </p:nvPr>
        </p:nvSpPr>
        <p:spPr/>
        <p:txBody>
          <a:bodyPr/>
          <a:lstStyle/>
          <a:p>
            <a:fld id="{6A98278B-FCE1-F440-933F-6E48551C851F}" type="slidenum">
              <a:rPr lang="en-US" smtClean="0"/>
              <a:t>10</a:t>
            </a:fld>
            <a:endParaRPr lang="en-US"/>
          </a:p>
        </p:txBody>
      </p:sp>
      <p:sp>
        <p:nvSpPr>
          <p:cNvPr id="5" name="TextBox 4"/>
          <p:cNvSpPr txBox="1"/>
          <p:nvPr/>
        </p:nvSpPr>
        <p:spPr>
          <a:xfrm>
            <a:off x="662496" y="5934670"/>
            <a:ext cx="9028590" cy="738664"/>
          </a:xfrm>
          <a:prstGeom prst="rect">
            <a:avLst/>
          </a:prstGeom>
          <a:solidFill>
            <a:schemeClr val="bg1"/>
          </a:solidFill>
        </p:spPr>
        <p:txBody>
          <a:bodyPr wrap="square" rtlCol="0">
            <a:spAutoFit/>
          </a:bodyPr>
          <a:lstStyle/>
          <a:p>
            <a:r>
              <a:rPr lang="en-US" sz="1400" dirty="0" smtClean="0"/>
              <a:t>Reference:</a:t>
            </a:r>
            <a:br>
              <a:rPr lang="en-US" sz="1400" dirty="0" smtClean="0"/>
            </a:br>
            <a:r>
              <a:rPr lang="en-US" sz="1400" dirty="0" smtClean="0"/>
              <a:t>[1] </a:t>
            </a:r>
            <a:r>
              <a:rPr lang="en-US" sz="1400" dirty="0">
                <a:hlinkClick r:id="rId3"/>
              </a:rPr>
              <a:t>https://www.mckinsey.com/industries/high-tech/our-insights/new-demand-new-markets-what-edge-computing-means-for-hardware-companies</a:t>
            </a:r>
            <a:endParaRPr lang="en-US" sz="1400" dirty="0" smtClean="0"/>
          </a:p>
        </p:txBody>
      </p:sp>
    </p:spTree>
    <p:extLst>
      <p:ext uri="{BB962C8B-B14F-4D97-AF65-F5344CB8AC3E}">
        <p14:creationId xmlns:p14="http://schemas.microsoft.com/office/powerpoint/2010/main" val="55903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73" y="375143"/>
            <a:ext cx="10929397" cy="1325563"/>
          </a:xfrm>
        </p:spPr>
        <p:txBody>
          <a:bodyPr>
            <a:normAutofit/>
          </a:bodyPr>
          <a:lstStyle/>
          <a:p>
            <a:r>
              <a:rPr lang="en-US" sz="3300" dirty="0" smtClean="0"/>
              <a:t>Relationship between edge implementation and use case</a:t>
            </a:r>
            <a:endParaRPr lang="en-US" sz="3300" dirty="0"/>
          </a:p>
        </p:txBody>
      </p:sp>
      <p:sp>
        <p:nvSpPr>
          <p:cNvPr id="4" name="Slide Number Placeholder 3"/>
          <p:cNvSpPr>
            <a:spLocks noGrp="1"/>
          </p:cNvSpPr>
          <p:nvPr>
            <p:ph type="sldNum" sz="quarter" idx="12"/>
          </p:nvPr>
        </p:nvSpPr>
        <p:spPr/>
        <p:txBody>
          <a:bodyPr/>
          <a:lstStyle/>
          <a:p>
            <a:fld id="{6A98278B-FCE1-F440-933F-6E48551C851F}" type="slidenum">
              <a:rPr lang="en-US" smtClean="0"/>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04811868"/>
              </p:ext>
            </p:extLst>
          </p:nvPr>
        </p:nvGraphicFramePr>
        <p:xfrm>
          <a:off x="1042447" y="1576414"/>
          <a:ext cx="9933065" cy="4119880"/>
        </p:xfrm>
        <a:graphic>
          <a:graphicData uri="http://schemas.openxmlformats.org/drawingml/2006/table">
            <a:tbl>
              <a:tblPr firstRow="1" bandRow="1">
                <a:tableStyleId>{6E25E649-3F16-4E02-A733-19D2CDBF48F0}</a:tableStyleId>
              </a:tblPr>
              <a:tblGrid>
                <a:gridCol w="646190"/>
                <a:gridCol w="2190750"/>
                <a:gridCol w="723900"/>
                <a:gridCol w="857250"/>
                <a:gridCol w="771525"/>
                <a:gridCol w="1123950"/>
                <a:gridCol w="1371600"/>
                <a:gridCol w="1162050"/>
                <a:gridCol w="1085850"/>
              </a:tblGrid>
              <a:tr h="228600">
                <a:tc rowSpan="2" gridSpan="2">
                  <a:txBody>
                    <a:bodyPr/>
                    <a:lstStyle/>
                    <a:p>
                      <a:pPr algn="ctr"/>
                      <a:endParaRPr lang="en-US" sz="1800" dirty="0"/>
                    </a:p>
                  </a:txBody>
                  <a:tcPr>
                    <a:lnL w="12700" cap="flat" cmpd="sng" algn="ctr">
                      <a:noFill/>
                      <a:prstDash val="solid"/>
                      <a:round/>
                      <a:headEnd type="none" w="med" len="med"/>
                      <a:tailEnd type="none" w="med" len="med"/>
                    </a:lnL>
                    <a:lnR>
                      <a:noFill/>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rowSpan="2" hMerge="1">
                  <a:txBody>
                    <a:bodyPr/>
                    <a:lstStyle/>
                    <a:p>
                      <a:pPr algn="ctr"/>
                      <a:endParaRPr lang="en-US" sz="1800" dirty="0"/>
                    </a:p>
                  </a:txBody>
                  <a:tcPr>
                    <a:lnL>
                      <a:noFill/>
                    </a:lnL>
                    <a:lnR>
                      <a:noFill/>
                    </a:lnR>
                  </a:tcPr>
                </a:tc>
                <a:tc gridSpan="7">
                  <a:txBody>
                    <a:bodyPr/>
                    <a:lstStyle/>
                    <a:p>
                      <a:pPr algn="ctr"/>
                      <a:r>
                        <a:rPr lang="en-US" dirty="0" smtClean="0"/>
                        <a:t>Use case features</a:t>
                      </a:r>
                      <a:endParaRPr lang="en-US" dirty="0"/>
                    </a:p>
                  </a:txBody>
                  <a:tcPr>
                    <a:lnL>
                      <a:noFill/>
                    </a:lnL>
                    <a:lnR>
                      <a:noFill/>
                    </a:lnR>
                    <a:lnT w="12700" cap="flat" cmpd="sng" algn="ctr">
                      <a:solidFill>
                        <a:schemeClr val="tx1">
                          <a:lumMod val="65000"/>
                          <a:lumOff val="3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28600">
                <a:tc gridSpan="2" vMerge="1">
                  <a:txBody>
                    <a:bodyPr/>
                    <a:lstStyle/>
                    <a:p>
                      <a:endParaRPr lang="en-US"/>
                    </a:p>
                  </a:txBody>
                  <a:tcPr/>
                </a:tc>
                <a:tc hMerge="1" vMerge="1">
                  <a:txBody>
                    <a:bodyPr/>
                    <a:lstStyle/>
                    <a:p>
                      <a:endParaRPr lang="en-US"/>
                    </a:p>
                  </a:txBody>
                  <a:tcPr/>
                </a:tc>
                <a:tc>
                  <a:txBody>
                    <a:bodyPr/>
                    <a:lstStyle/>
                    <a:p>
                      <a:r>
                        <a:rPr lang="en-US" sz="1600" dirty="0" smtClean="0"/>
                        <a:t>Band-width</a:t>
                      </a:r>
                      <a:endParaRPr lang="en-US" sz="1600" dirty="0"/>
                    </a:p>
                  </a:txBody>
                  <a:tcPr>
                    <a:lnL w="25400" cmpd="sng">
                      <a:noFill/>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Latency</a:t>
                      </a:r>
                      <a:endParaRPr lang="en-US" sz="1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Extensibility</a:t>
                      </a:r>
                      <a:endParaRPr lang="en-US" sz="1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Context Awareness</a:t>
                      </a:r>
                      <a:endParaRPr lang="en-US" sz="1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Power</a:t>
                      </a:r>
                    </a:p>
                    <a:p>
                      <a:r>
                        <a:rPr lang="en-US" sz="1600" dirty="0" smtClean="0"/>
                        <a:t>Consumption</a:t>
                      </a:r>
                      <a:endParaRPr lang="en-US" sz="1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Scalability</a:t>
                      </a:r>
                      <a:endParaRPr lang="en-US" sz="1600"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Privacy &amp; Security</a:t>
                      </a:r>
                      <a:endParaRPr lang="en-US" sz="1600" dirty="0"/>
                    </a:p>
                  </a:txBody>
                  <a:tcPr>
                    <a:lnL w="381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r>
              <a:tr h="370840">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Implementation</a:t>
                      </a:r>
                      <a:r>
                        <a:rPr lang="en-US" sz="1600" baseline="0" dirty="0" smtClean="0">
                          <a:solidFill>
                            <a:schemeClr val="bg1"/>
                          </a:solidFill>
                        </a:rPr>
                        <a:t> characteristics</a:t>
                      </a:r>
                      <a:endParaRPr lang="en-US" sz="1600" dirty="0" smtClean="0">
                        <a:solidFill>
                          <a:schemeClr val="bg1"/>
                        </a:solidFill>
                      </a:endParaRPr>
                    </a:p>
                    <a:p>
                      <a:endParaRPr lang="en-US" sz="1600" dirty="0">
                        <a:solidFill>
                          <a:schemeClr val="bg1"/>
                        </a:solidFill>
                      </a:endParaRPr>
                    </a:p>
                  </a:txBody>
                  <a:tcPr vert="vert">
                    <a:lnR w="381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solidFill>
                      <a:schemeClr val="accent1">
                        <a:lumMod val="75000"/>
                      </a:schemeClr>
                    </a:solidFill>
                  </a:tcPr>
                </a:tc>
                <a:tc>
                  <a:txBody>
                    <a:bodyPr/>
                    <a:lstStyle/>
                    <a:p>
                      <a:r>
                        <a:rPr lang="en-US" sz="1600" dirty="0" smtClean="0"/>
                        <a:t>Access Medium</a:t>
                      </a:r>
                      <a:endParaRPr lang="en-US"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tcPr>
                </a:tc>
                <a:tc>
                  <a:txBody>
                    <a:bodyPr/>
                    <a:lstStyle/>
                    <a:p>
                      <a:endParaRPr lang="en-US" dirty="0"/>
                    </a:p>
                  </a:txBody>
                  <a:tcPr>
                    <a:lnL w="38100" cap="flat" cmpd="sng" algn="ctr">
                      <a:solidFill>
                        <a:schemeClr val="bg1"/>
                      </a:solidFill>
                      <a:prstDash val="solid"/>
                      <a:round/>
                      <a:headEnd type="none" w="med" len="med"/>
                      <a:tailEnd type="none" w="med" len="med"/>
                    </a:lnL>
                    <a:lnT w="12700" cap="flat" cmpd="sng" algn="ctr">
                      <a:solidFill>
                        <a:schemeClr val="tx1">
                          <a:lumMod val="65000"/>
                          <a:lumOff val="35000"/>
                        </a:schemeClr>
                      </a:solidFill>
                      <a:prstDash val="solid"/>
                      <a:round/>
                      <a:headEnd type="none" w="med" len="med"/>
                      <a:tailEnd type="none" w="med" len="med"/>
                    </a:lnT>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R w="381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Ability</a:t>
                      </a:r>
                      <a:r>
                        <a:rPr lang="en-US" sz="1600" baseline="0" dirty="0" smtClean="0"/>
                        <a:t> for n</a:t>
                      </a:r>
                      <a:r>
                        <a:rPr lang="en-US" sz="1600" dirty="0" smtClean="0"/>
                        <a:t>ear-real-time Interaction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R w="381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Computation</a:t>
                      </a:r>
                      <a:r>
                        <a:rPr lang="en-US" sz="1600" baseline="0" dirty="0" smtClean="0"/>
                        <a:t> power</a:t>
                      </a:r>
                      <a:endParaRPr lang="en-US" sz="1600" dirty="0" smtClean="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R w="381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Context Awareness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R w="38100" cap="flat" cmpd="sng" algn="ctr">
                      <a:solidFill>
                        <a:schemeClr val="bg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Multi-</a:t>
                      </a:r>
                      <a:r>
                        <a:rPr lang="en-US" altLang="zh-CN" sz="1600" dirty="0" smtClean="0"/>
                        <a:t>tenancy</a:t>
                      </a:r>
                      <a:endParaRPr lang="en-US" sz="1600" dirty="0" smtClean="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r h="370840">
                <a:tc vMerge="1">
                  <a:txBody>
                    <a:bodyPr/>
                    <a:lstStyle/>
                    <a:p>
                      <a:endParaRPr lang="en-US" sz="1600" dirty="0"/>
                    </a:p>
                  </a:txBody>
                  <a:tcPr>
                    <a:lnR w="38100" cap="flat" cmpd="sng" algn="ctr">
                      <a:solidFill>
                        <a:schemeClr val="bg1"/>
                      </a:solidFill>
                      <a:prstDash val="solid"/>
                      <a:round/>
                      <a:headEnd type="none" w="med" len="med"/>
                      <a:tailEnd type="none" w="med" len="med"/>
                    </a:lnR>
                  </a:tcPr>
                </a:tc>
                <a:tc>
                  <a:txBody>
                    <a:bodyPr/>
                    <a:lstStyle/>
                    <a:p>
                      <a:r>
                        <a:rPr lang="en-US" altLang="zh-CN" sz="1600" dirty="0" smtClean="0"/>
                        <a:t>Logical proximity</a:t>
                      </a:r>
                      <a:endParaRPr lang="en-US"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r h="370840">
                <a:tc vMerge="1">
                  <a:txBody>
                    <a:bodyPr/>
                    <a:lstStyle/>
                    <a:p>
                      <a:endParaRPr lang="en-US" sz="1600" dirty="0"/>
                    </a:p>
                  </a:txBody>
                  <a:tcPr>
                    <a:lnR w="38100" cap="flat" cmpd="sng" algn="ctr">
                      <a:solidFill>
                        <a:schemeClr val="bg1"/>
                      </a:solidFill>
                      <a:prstDash val="solid"/>
                      <a:round/>
                      <a:headEnd type="none" w="med" len="med"/>
                      <a:tailEnd type="none" w="med" len="med"/>
                    </a:lnR>
                  </a:tcPr>
                </a:tc>
                <a:tc>
                  <a:txBody>
                    <a:bodyPr/>
                    <a:lstStyle/>
                    <a:p>
                      <a:r>
                        <a:rPr lang="en-US" sz="1600" smtClean="0"/>
                        <a:t>Coverage</a:t>
                      </a:r>
                      <a:endParaRPr lang="en-US"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r h="370840">
                <a:tc vMerge="1">
                  <a:txBody>
                    <a:bodyPr/>
                    <a:lstStyle/>
                    <a:p>
                      <a:endParaRPr lang="en-US" sz="1600" dirty="0"/>
                    </a:p>
                  </a:txBody>
                  <a:tcPr>
                    <a:lnR w="38100" cap="flat" cmpd="sng" algn="ctr">
                      <a:solidFill>
                        <a:schemeClr val="bg1"/>
                      </a:solidFill>
                      <a:prstDash val="solid"/>
                      <a:round/>
                      <a:headEnd type="none" w="med" len="med"/>
                      <a:tailEnd type="none" w="med" len="med"/>
                    </a:lnR>
                  </a:tcPr>
                </a:tc>
                <a:tc>
                  <a:txBody>
                    <a:bodyPr/>
                    <a:lstStyle/>
                    <a:p>
                      <a:r>
                        <a:rPr lang="en-US" sz="1600" dirty="0" smtClean="0"/>
                        <a:t>Power consumption</a:t>
                      </a:r>
                      <a:endParaRPr lang="en-US"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endParaRPr lang="en-US" dirty="0"/>
                    </a:p>
                  </a:txBody>
                  <a:tcPr>
                    <a:lnL w="38100" cap="flat" cmpd="sng" algn="ctr">
                      <a:solidFill>
                        <a:schemeClr val="bg1"/>
                      </a:solidFill>
                      <a:prstDash val="solid"/>
                      <a:round/>
                      <a:headEnd type="none" w="med" len="med"/>
                      <a:tailEnd type="none" w="med" len="med"/>
                    </a:lnL>
                  </a:tcPr>
                </a:tc>
              </a:tr>
            </a:tbl>
          </a:graphicData>
        </a:graphic>
      </p:graphicFrame>
      <p:sp>
        <p:nvSpPr>
          <p:cNvPr id="8" name="Oval 7"/>
          <p:cNvSpPr/>
          <p:nvPr/>
        </p:nvSpPr>
        <p:spPr>
          <a:xfrm>
            <a:off x="5748939" y="2592673"/>
            <a:ext cx="221941" cy="22194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Oval 8"/>
          <p:cNvSpPr/>
          <p:nvPr/>
        </p:nvSpPr>
        <p:spPr>
          <a:xfrm>
            <a:off x="3925410" y="6019060"/>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TextBox 10"/>
          <p:cNvSpPr txBox="1"/>
          <p:nvPr/>
        </p:nvSpPr>
        <p:spPr>
          <a:xfrm>
            <a:off x="1251751" y="5945365"/>
            <a:ext cx="1873188" cy="369332"/>
          </a:xfrm>
          <a:prstGeom prst="rect">
            <a:avLst/>
          </a:prstGeom>
          <a:noFill/>
        </p:spPr>
        <p:txBody>
          <a:bodyPr wrap="square" rtlCol="0">
            <a:spAutoFit/>
          </a:bodyPr>
          <a:lstStyle/>
          <a:p>
            <a:r>
              <a:rPr lang="en-US" dirty="0" smtClean="0"/>
              <a:t>Highly related</a:t>
            </a:r>
            <a:endParaRPr lang="en-US" dirty="0"/>
          </a:p>
        </p:txBody>
      </p:sp>
      <p:sp>
        <p:nvSpPr>
          <p:cNvPr id="12" name="TextBox 11"/>
          <p:cNvSpPr txBox="1"/>
          <p:nvPr/>
        </p:nvSpPr>
        <p:spPr>
          <a:xfrm>
            <a:off x="4203083" y="5939733"/>
            <a:ext cx="1873188" cy="369332"/>
          </a:xfrm>
          <a:prstGeom prst="rect">
            <a:avLst/>
          </a:prstGeom>
          <a:noFill/>
        </p:spPr>
        <p:txBody>
          <a:bodyPr wrap="square" rtlCol="0">
            <a:spAutoFit/>
          </a:bodyPr>
          <a:lstStyle/>
          <a:p>
            <a:r>
              <a:rPr lang="en-US" dirty="0" smtClean="0"/>
              <a:t>Somehow related</a:t>
            </a:r>
            <a:endParaRPr lang="en-US" dirty="0"/>
          </a:p>
        </p:txBody>
      </p:sp>
      <p:sp>
        <p:nvSpPr>
          <p:cNvPr id="14" name="Oval 13"/>
          <p:cNvSpPr/>
          <p:nvPr/>
        </p:nvSpPr>
        <p:spPr>
          <a:xfrm>
            <a:off x="918346" y="6013428"/>
            <a:ext cx="221941" cy="22194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Oval 14"/>
          <p:cNvSpPr/>
          <p:nvPr/>
        </p:nvSpPr>
        <p:spPr>
          <a:xfrm>
            <a:off x="4925534" y="3070957"/>
            <a:ext cx="221941" cy="22194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7" name="Oval 16"/>
          <p:cNvSpPr/>
          <p:nvPr/>
        </p:nvSpPr>
        <p:spPr>
          <a:xfrm>
            <a:off x="6698417" y="3901956"/>
            <a:ext cx="221941" cy="22194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Oval 17"/>
          <p:cNvSpPr/>
          <p:nvPr/>
        </p:nvSpPr>
        <p:spPr>
          <a:xfrm>
            <a:off x="10280126" y="4254933"/>
            <a:ext cx="221941" cy="22194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9" name="Oval 18"/>
          <p:cNvSpPr/>
          <p:nvPr/>
        </p:nvSpPr>
        <p:spPr>
          <a:xfrm>
            <a:off x="10295415" y="4631595"/>
            <a:ext cx="221941" cy="22194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Oval 20"/>
          <p:cNvSpPr/>
          <p:nvPr/>
        </p:nvSpPr>
        <p:spPr>
          <a:xfrm>
            <a:off x="7918603" y="5377459"/>
            <a:ext cx="221941" cy="22194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                                </a:t>
            </a:r>
            <a:endParaRPr lang="en-US" dirty="0"/>
          </a:p>
        </p:txBody>
      </p:sp>
      <p:sp>
        <p:nvSpPr>
          <p:cNvPr id="22" name="Oval 21"/>
          <p:cNvSpPr/>
          <p:nvPr/>
        </p:nvSpPr>
        <p:spPr>
          <a:xfrm>
            <a:off x="6688891" y="2592673"/>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Oval 22"/>
          <p:cNvSpPr/>
          <p:nvPr/>
        </p:nvSpPr>
        <p:spPr>
          <a:xfrm>
            <a:off x="4916010" y="4650645"/>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Oval 23"/>
          <p:cNvSpPr/>
          <p:nvPr/>
        </p:nvSpPr>
        <p:spPr>
          <a:xfrm>
            <a:off x="9183430" y="5380133"/>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27" name="Straight Connector 26"/>
          <p:cNvCxnSpPr/>
          <p:nvPr/>
        </p:nvCxnSpPr>
        <p:spPr>
          <a:xfrm>
            <a:off x="1035877" y="1585454"/>
            <a:ext cx="2828309" cy="890561"/>
          </a:xfrm>
          <a:prstGeom prst="line">
            <a:avLst/>
          </a:prstGeom>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175935" y="5030168"/>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8" name="Oval 27"/>
          <p:cNvSpPr/>
          <p:nvPr/>
        </p:nvSpPr>
        <p:spPr>
          <a:xfrm>
            <a:off x="7918602" y="3544433"/>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9" name="Oval 28"/>
          <p:cNvSpPr/>
          <p:nvPr/>
        </p:nvSpPr>
        <p:spPr>
          <a:xfrm>
            <a:off x="4130984" y="3538177"/>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0" name="Oval 29"/>
          <p:cNvSpPr/>
          <p:nvPr/>
        </p:nvSpPr>
        <p:spPr>
          <a:xfrm>
            <a:off x="4130984" y="4654745"/>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200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81" y="320334"/>
            <a:ext cx="10515600" cy="1325563"/>
          </a:xfrm>
        </p:spPr>
        <p:txBody>
          <a:bodyPr>
            <a:normAutofit/>
          </a:bodyPr>
          <a:lstStyle/>
          <a:p>
            <a:r>
              <a:rPr lang="en-US" dirty="0"/>
              <a:t>Some typical </a:t>
            </a:r>
            <a:r>
              <a:rPr lang="en-US" dirty="0" smtClean="0"/>
              <a:t>use </a:t>
            </a:r>
            <a:r>
              <a:rPr lang="en-US" altLang="zh-CN" dirty="0" smtClean="0"/>
              <a:t>cases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9507971"/>
              </p:ext>
            </p:extLst>
          </p:nvPr>
        </p:nvGraphicFramePr>
        <p:xfrm>
          <a:off x="683581" y="1501107"/>
          <a:ext cx="11005219" cy="4414520"/>
        </p:xfrm>
        <a:graphic>
          <a:graphicData uri="http://schemas.openxmlformats.org/drawingml/2006/table">
            <a:tbl>
              <a:tblPr firstRow="1" bandRow="1">
                <a:tableStyleId>{912C8C85-51F0-491E-9774-3900AFEF0FD7}</a:tableStyleId>
              </a:tblPr>
              <a:tblGrid>
                <a:gridCol w="1497644"/>
                <a:gridCol w="812032"/>
                <a:gridCol w="2037290"/>
                <a:gridCol w="1376039"/>
                <a:gridCol w="1207363"/>
                <a:gridCol w="1562470"/>
                <a:gridCol w="932156"/>
                <a:gridCol w="1580225"/>
              </a:tblGrid>
              <a:tr h="370840">
                <a:tc rowSpan="2">
                  <a:txBody>
                    <a:bodyPr/>
                    <a:lstStyle/>
                    <a:p>
                      <a:r>
                        <a:rPr lang="en-US" altLang="zh-CN" sz="1800" dirty="0" smtClean="0"/>
                        <a:t>Features</a:t>
                      </a:r>
                      <a:endParaRPr lang="en-US" dirty="0"/>
                    </a:p>
                  </a:txBody>
                  <a:tcPr/>
                </a:tc>
                <a:tc gridSpan="7">
                  <a:txBody>
                    <a:bodyPr/>
                    <a:lstStyle/>
                    <a:p>
                      <a:pPr algn="ctr"/>
                      <a:r>
                        <a:rPr lang="en-US" dirty="0" smtClean="0"/>
                        <a:t>Use cases</a:t>
                      </a:r>
                      <a:endParaRPr lang="en-US" dirty="0"/>
                    </a:p>
                  </a:txBody>
                  <a:tcPr/>
                </a:tc>
                <a:tc hMerge="1">
                  <a:txBody>
                    <a:bodyPr/>
                    <a:lstStyle/>
                    <a:p>
                      <a:endParaRPr lang="en-US"/>
                    </a:p>
                  </a:txBody>
                  <a:tcPr>
                    <a:lnB w="25400" cmpd="sng">
                      <a:noFill/>
                    </a:lnB>
                  </a:tcPr>
                </a:tc>
                <a:tc hMerge="1">
                  <a:txBody>
                    <a:bodyPr/>
                    <a:lstStyle/>
                    <a:p>
                      <a:endParaRPr lang="en-US"/>
                    </a:p>
                  </a:txBody>
                  <a:tcPr>
                    <a:lnB w="25400" cmpd="sng">
                      <a:noFill/>
                    </a:lnB>
                  </a:tcPr>
                </a:tc>
                <a:tc hMerge="1">
                  <a:txBody>
                    <a:bodyPr/>
                    <a:lstStyle/>
                    <a:p>
                      <a:endParaRPr lang="en-US"/>
                    </a:p>
                  </a:txBody>
                  <a:tcPr>
                    <a:lnB w="25400" cmpd="sng">
                      <a:noFill/>
                    </a:lnB>
                  </a:tcPr>
                </a:tc>
                <a:tc hMerge="1">
                  <a:txBody>
                    <a:bodyPr/>
                    <a:lstStyle/>
                    <a:p>
                      <a:endParaRPr lang="en-US"/>
                    </a:p>
                  </a:txBody>
                  <a:tcPr>
                    <a:lnB w="25400" cmpd="sng">
                      <a:noFill/>
                    </a:lnB>
                  </a:tcPr>
                </a:tc>
                <a:tc hMerge="1">
                  <a:txBody>
                    <a:bodyPr/>
                    <a:lstStyle/>
                    <a:p>
                      <a:pPr algn="ctr"/>
                      <a:endParaRPr lang="en-US" dirty="0"/>
                    </a:p>
                  </a:txBody>
                  <a:tcPr>
                    <a:lnB w="25400" cmpd="sng">
                      <a:noFill/>
                    </a:lnB>
                  </a:tcPr>
                </a:tc>
                <a:tc hMerge="1">
                  <a:txBody>
                    <a:bodyPr/>
                    <a:lstStyle/>
                    <a:p>
                      <a:pPr algn="ctr"/>
                      <a:endParaRPr lang="en-US" dirty="0"/>
                    </a:p>
                  </a:txBody>
                  <a:tcPr>
                    <a:lnB w="25400" cmpd="sng">
                      <a:noFill/>
                    </a:lnB>
                  </a:tcPr>
                </a:tc>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Smart </a:t>
                      </a:r>
                      <a:r>
                        <a:rPr lang="en-US" altLang="zh-CN" dirty="0" smtClean="0"/>
                        <a:t>Cities</a:t>
                      </a:r>
                      <a:endParaRPr lang="en-US" dirty="0" smtClean="0"/>
                    </a:p>
                  </a:txBody>
                  <a:tcPr/>
                </a:tc>
                <a:tc>
                  <a:txBody>
                    <a:bodyPr/>
                    <a:lstStyle/>
                    <a:p>
                      <a:r>
                        <a:rPr lang="en-US" dirty="0" smtClean="0"/>
                        <a:t>RAN-aware</a:t>
                      </a:r>
                      <a:r>
                        <a:rPr lang="en-US" baseline="0" dirty="0" smtClean="0"/>
                        <a:t> </a:t>
                      </a:r>
                      <a:r>
                        <a:rPr lang="en-US" dirty="0" smtClean="0"/>
                        <a:t>Context Optimization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Augmented</a:t>
                      </a:r>
                      <a:r>
                        <a:rPr lang="en-US" baseline="0" dirty="0" smtClean="0"/>
                        <a:t> Reality</a:t>
                      </a:r>
                      <a:endParaRPr lang="en-US" dirty="0" smtClean="0"/>
                    </a:p>
                  </a:txBody>
                  <a:tcPr/>
                </a:tc>
                <a:tc>
                  <a:txBody>
                    <a:bodyPr/>
                    <a:lstStyle/>
                    <a:p>
                      <a:r>
                        <a:rPr lang="en-US" dirty="0" smtClean="0"/>
                        <a:t>E-Health</a:t>
                      </a:r>
                      <a:endParaRPr lang="en-US" dirty="0"/>
                    </a:p>
                  </a:txBody>
                  <a:tcPr/>
                </a:tc>
                <a:tc>
                  <a:txBody>
                    <a:bodyPr/>
                    <a:lstStyle/>
                    <a:p>
                      <a:r>
                        <a:rPr lang="en-US" dirty="0" smtClean="0"/>
                        <a:t>Autonomous Vehicles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Smart</a:t>
                      </a:r>
                      <a:r>
                        <a:rPr lang="en-US" baseline="0" dirty="0" smtClean="0"/>
                        <a:t> Grid</a:t>
                      </a:r>
                      <a:endParaRPr 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Video Caching</a:t>
                      </a:r>
                      <a:r>
                        <a:rPr lang="en-US" baseline="0" dirty="0" smtClean="0"/>
                        <a:t> &amp; Analysis</a:t>
                      </a:r>
                      <a:endParaRPr lang="en-US" dirty="0" smtClean="0"/>
                    </a:p>
                  </a:txBody>
                  <a:tcPr/>
                </a:tc>
              </a:tr>
              <a:tr h="370840">
                <a:tc>
                  <a:txBody>
                    <a:bodyPr/>
                    <a:lstStyle/>
                    <a:p>
                      <a:r>
                        <a:rPr lang="en-US" dirty="0" smtClean="0"/>
                        <a:t>Bandwidth</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Latency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Extensibility</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Context Awareness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Power </a:t>
                      </a:r>
                      <a:r>
                        <a:rPr lang="en-US" altLang="zh-CN" dirty="0" smtClean="0"/>
                        <a:t>Consumption</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Scalability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Privacy &amp; Security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6A98278B-FCE1-F440-933F-6E48551C851F}" type="slidenum">
              <a:rPr lang="en-US" smtClean="0"/>
              <a:t>12</a:t>
            </a:fld>
            <a:endParaRPr lang="en-US"/>
          </a:p>
        </p:txBody>
      </p:sp>
      <p:sp>
        <p:nvSpPr>
          <p:cNvPr id="6" name="Oval 5"/>
          <p:cNvSpPr/>
          <p:nvPr/>
        </p:nvSpPr>
        <p:spPr>
          <a:xfrm>
            <a:off x="3861783" y="2601575"/>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Oval 6"/>
          <p:cNvSpPr/>
          <p:nvPr/>
        </p:nvSpPr>
        <p:spPr>
          <a:xfrm>
            <a:off x="3861783" y="2962242"/>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Oval 7"/>
          <p:cNvSpPr/>
          <p:nvPr/>
        </p:nvSpPr>
        <p:spPr>
          <a:xfrm>
            <a:off x="3866214" y="3338991"/>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Oval 8"/>
          <p:cNvSpPr/>
          <p:nvPr/>
        </p:nvSpPr>
        <p:spPr>
          <a:xfrm>
            <a:off x="2427991" y="2969111"/>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Oval 9"/>
          <p:cNvSpPr/>
          <p:nvPr/>
        </p:nvSpPr>
        <p:spPr>
          <a:xfrm>
            <a:off x="3861782" y="4482993"/>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Oval 10"/>
          <p:cNvSpPr/>
          <p:nvPr/>
        </p:nvSpPr>
        <p:spPr>
          <a:xfrm>
            <a:off x="6917140" y="3321993"/>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Oval 11"/>
          <p:cNvSpPr/>
          <p:nvPr/>
        </p:nvSpPr>
        <p:spPr>
          <a:xfrm>
            <a:off x="2427990" y="3323692"/>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 name="Oval 12"/>
          <p:cNvSpPr/>
          <p:nvPr/>
        </p:nvSpPr>
        <p:spPr>
          <a:xfrm>
            <a:off x="10809418" y="2570280"/>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Oval 13"/>
          <p:cNvSpPr/>
          <p:nvPr/>
        </p:nvSpPr>
        <p:spPr>
          <a:xfrm>
            <a:off x="10808436" y="2964304"/>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Oval 14"/>
          <p:cNvSpPr/>
          <p:nvPr/>
        </p:nvSpPr>
        <p:spPr>
          <a:xfrm>
            <a:off x="5588287" y="2608317"/>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Oval 15"/>
          <p:cNvSpPr/>
          <p:nvPr/>
        </p:nvSpPr>
        <p:spPr>
          <a:xfrm>
            <a:off x="5583815" y="2964520"/>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7" name="Oval 16"/>
          <p:cNvSpPr/>
          <p:nvPr/>
        </p:nvSpPr>
        <p:spPr>
          <a:xfrm>
            <a:off x="5592691" y="3344550"/>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8" name="Oval 17"/>
          <p:cNvSpPr/>
          <p:nvPr/>
        </p:nvSpPr>
        <p:spPr>
          <a:xfrm>
            <a:off x="5592691" y="4489735"/>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9" name="Oval 18"/>
          <p:cNvSpPr/>
          <p:nvPr/>
        </p:nvSpPr>
        <p:spPr>
          <a:xfrm>
            <a:off x="3866214" y="3818034"/>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Oval 19"/>
          <p:cNvSpPr/>
          <p:nvPr/>
        </p:nvSpPr>
        <p:spPr>
          <a:xfrm>
            <a:off x="8310957" y="2954925"/>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 name="Oval 20"/>
          <p:cNvSpPr/>
          <p:nvPr/>
        </p:nvSpPr>
        <p:spPr>
          <a:xfrm>
            <a:off x="9534410" y="2954925"/>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2" name="Oval 21"/>
          <p:cNvSpPr/>
          <p:nvPr/>
        </p:nvSpPr>
        <p:spPr>
          <a:xfrm>
            <a:off x="10814533" y="4480232"/>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Oval 22"/>
          <p:cNvSpPr/>
          <p:nvPr/>
        </p:nvSpPr>
        <p:spPr>
          <a:xfrm>
            <a:off x="2428017" y="2607408"/>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4" name="Oval 23"/>
          <p:cNvSpPr/>
          <p:nvPr/>
        </p:nvSpPr>
        <p:spPr>
          <a:xfrm>
            <a:off x="6917139" y="2954925"/>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5" name="Oval 24"/>
          <p:cNvSpPr/>
          <p:nvPr/>
        </p:nvSpPr>
        <p:spPr>
          <a:xfrm>
            <a:off x="8308235" y="2597378"/>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6" name="Oval 25"/>
          <p:cNvSpPr/>
          <p:nvPr/>
        </p:nvSpPr>
        <p:spPr>
          <a:xfrm>
            <a:off x="8308235" y="4490657"/>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Oval 26"/>
          <p:cNvSpPr/>
          <p:nvPr/>
        </p:nvSpPr>
        <p:spPr>
          <a:xfrm>
            <a:off x="2423544" y="4485039"/>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8" name="Oval 27"/>
          <p:cNvSpPr/>
          <p:nvPr/>
        </p:nvSpPr>
        <p:spPr>
          <a:xfrm>
            <a:off x="10814533" y="3318885"/>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1" name="Oval 40"/>
          <p:cNvSpPr/>
          <p:nvPr/>
        </p:nvSpPr>
        <p:spPr>
          <a:xfrm>
            <a:off x="2423545" y="4974013"/>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2" name="Oval 41"/>
          <p:cNvSpPr/>
          <p:nvPr/>
        </p:nvSpPr>
        <p:spPr>
          <a:xfrm>
            <a:off x="5593366" y="4980739"/>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3" name="Oval 42"/>
          <p:cNvSpPr/>
          <p:nvPr/>
        </p:nvSpPr>
        <p:spPr>
          <a:xfrm>
            <a:off x="6917140" y="4980739"/>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5" name="Oval 44"/>
          <p:cNvSpPr/>
          <p:nvPr/>
        </p:nvSpPr>
        <p:spPr>
          <a:xfrm>
            <a:off x="3874279" y="4983354"/>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6" name="Oval 45"/>
          <p:cNvSpPr/>
          <p:nvPr/>
        </p:nvSpPr>
        <p:spPr>
          <a:xfrm>
            <a:off x="10804181" y="4965785"/>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8" name="Oval 47"/>
          <p:cNvSpPr/>
          <p:nvPr/>
        </p:nvSpPr>
        <p:spPr>
          <a:xfrm>
            <a:off x="2423543" y="5462987"/>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9" name="Oval 48"/>
          <p:cNvSpPr/>
          <p:nvPr/>
        </p:nvSpPr>
        <p:spPr>
          <a:xfrm>
            <a:off x="3861781" y="5464030"/>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0" name="Oval 49"/>
          <p:cNvSpPr/>
          <p:nvPr/>
        </p:nvSpPr>
        <p:spPr>
          <a:xfrm>
            <a:off x="5593366" y="5462987"/>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1" name="Oval 50"/>
          <p:cNvSpPr/>
          <p:nvPr/>
        </p:nvSpPr>
        <p:spPr>
          <a:xfrm>
            <a:off x="6909498" y="5460414"/>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2" name="Oval 51"/>
          <p:cNvSpPr/>
          <p:nvPr/>
        </p:nvSpPr>
        <p:spPr>
          <a:xfrm>
            <a:off x="8307697" y="5464030"/>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3" name="Oval 52"/>
          <p:cNvSpPr/>
          <p:nvPr/>
        </p:nvSpPr>
        <p:spPr>
          <a:xfrm>
            <a:off x="9536730" y="5464030"/>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4" name="Oval 53"/>
          <p:cNvSpPr/>
          <p:nvPr/>
        </p:nvSpPr>
        <p:spPr>
          <a:xfrm>
            <a:off x="10804181" y="5460414"/>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5" name="Oval 54"/>
          <p:cNvSpPr/>
          <p:nvPr/>
        </p:nvSpPr>
        <p:spPr>
          <a:xfrm>
            <a:off x="3925410" y="6134408"/>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6" name="TextBox 55"/>
          <p:cNvSpPr txBox="1"/>
          <p:nvPr/>
        </p:nvSpPr>
        <p:spPr>
          <a:xfrm>
            <a:off x="1316885" y="6061918"/>
            <a:ext cx="1873188" cy="369332"/>
          </a:xfrm>
          <a:prstGeom prst="rect">
            <a:avLst/>
          </a:prstGeom>
          <a:noFill/>
        </p:spPr>
        <p:txBody>
          <a:bodyPr wrap="square" rtlCol="0">
            <a:spAutoFit/>
          </a:bodyPr>
          <a:lstStyle/>
          <a:p>
            <a:r>
              <a:rPr lang="en-US" dirty="0" smtClean="0"/>
              <a:t>Critical</a:t>
            </a:r>
            <a:endParaRPr lang="en-US" dirty="0"/>
          </a:p>
        </p:txBody>
      </p:sp>
      <p:sp>
        <p:nvSpPr>
          <p:cNvPr id="57" name="TextBox 56"/>
          <p:cNvSpPr txBox="1"/>
          <p:nvPr/>
        </p:nvSpPr>
        <p:spPr>
          <a:xfrm>
            <a:off x="4313002" y="6061918"/>
            <a:ext cx="1873188" cy="369332"/>
          </a:xfrm>
          <a:prstGeom prst="rect">
            <a:avLst/>
          </a:prstGeom>
          <a:noFill/>
        </p:spPr>
        <p:txBody>
          <a:bodyPr wrap="square" rtlCol="0">
            <a:spAutoFit/>
          </a:bodyPr>
          <a:lstStyle/>
          <a:p>
            <a:r>
              <a:rPr lang="en-US" dirty="0" smtClean="0"/>
              <a:t>Depends</a:t>
            </a:r>
            <a:endParaRPr lang="en-US" dirty="0"/>
          </a:p>
        </p:txBody>
      </p:sp>
      <p:sp>
        <p:nvSpPr>
          <p:cNvPr id="58" name="Oval 57"/>
          <p:cNvSpPr/>
          <p:nvPr/>
        </p:nvSpPr>
        <p:spPr>
          <a:xfrm>
            <a:off x="918346" y="6128776"/>
            <a:ext cx="221941" cy="221942"/>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0" name="Oval 69"/>
          <p:cNvSpPr/>
          <p:nvPr/>
        </p:nvSpPr>
        <p:spPr>
          <a:xfrm>
            <a:off x="8310957" y="3818034"/>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1" name="Oval 70"/>
          <p:cNvSpPr/>
          <p:nvPr/>
        </p:nvSpPr>
        <p:spPr>
          <a:xfrm>
            <a:off x="6917139" y="2597378"/>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2" name="Oval 71"/>
          <p:cNvSpPr/>
          <p:nvPr/>
        </p:nvSpPr>
        <p:spPr>
          <a:xfrm>
            <a:off x="5583814" y="3818034"/>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7" name="Oval 46"/>
          <p:cNvSpPr/>
          <p:nvPr/>
        </p:nvSpPr>
        <p:spPr>
          <a:xfrm>
            <a:off x="2423545" y="3822374"/>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9" name="Oval 58"/>
          <p:cNvSpPr/>
          <p:nvPr/>
        </p:nvSpPr>
        <p:spPr>
          <a:xfrm>
            <a:off x="10804181" y="3818034"/>
            <a:ext cx="221941" cy="221942"/>
          </a:xfrm>
          <a:prstGeom prst="ellipse">
            <a:avLst/>
          </a:prstGeom>
          <a:solidFill>
            <a:schemeClr val="accent4">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758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Flow</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A98278B-FCE1-F440-933F-6E48551C851F}" type="slidenum">
              <a:rPr lang="en-US" smtClean="0"/>
              <a:t>13</a:t>
            </a:fld>
            <a:endParaRPr lang="en-US"/>
          </a:p>
        </p:txBody>
      </p:sp>
      <p:pic>
        <p:nvPicPr>
          <p:cNvPr id="5" name="Picture 4"/>
          <p:cNvPicPr>
            <a:picLocks noChangeAspect="1"/>
          </p:cNvPicPr>
          <p:nvPr/>
        </p:nvPicPr>
        <p:blipFill>
          <a:blip r:embed="rId2"/>
          <a:stretch>
            <a:fillRect/>
          </a:stretch>
        </p:blipFill>
        <p:spPr>
          <a:xfrm>
            <a:off x="838200" y="1481137"/>
            <a:ext cx="9734550" cy="5057775"/>
          </a:xfrm>
          <a:prstGeom prst="rect">
            <a:avLst/>
          </a:prstGeom>
        </p:spPr>
      </p:pic>
    </p:spTree>
    <p:extLst>
      <p:ext uri="{BB962C8B-B14F-4D97-AF65-F5344CB8AC3E}">
        <p14:creationId xmlns:p14="http://schemas.microsoft.com/office/powerpoint/2010/main" val="3788974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for the use cases</a:t>
            </a:r>
            <a:endParaRPr lang="en-US" dirty="0"/>
          </a:p>
        </p:txBody>
      </p:sp>
      <p:sp>
        <p:nvSpPr>
          <p:cNvPr id="4" name="Slide Number Placeholder 3"/>
          <p:cNvSpPr>
            <a:spLocks noGrp="1"/>
          </p:cNvSpPr>
          <p:nvPr>
            <p:ph type="sldNum" sz="quarter" idx="12"/>
          </p:nvPr>
        </p:nvSpPr>
        <p:spPr/>
        <p:txBody>
          <a:bodyPr/>
          <a:lstStyle/>
          <a:p>
            <a:fld id="{6A98278B-FCE1-F440-933F-6E48551C851F}" type="slidenum">
              <a:rPr lang="en-US" smtClean="0"/>
              <a:t>14</a:t>
            </a:fld>
            <a:endParaRPr lang="en-US"/>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662749709"/>
              </p:ext>
            </p:extLst>
          </p:nvPr>
        </p:nvGraphicFramePr>
        <p:xfrm>
          <a:off x="976544" y="1690688"/>
          <a:ext cx="8966109" cy="2966720"/>
        </p:xfrm>
        <a:graphic>
          <a:graphicData uri="http://schemas.openxmlformats.org/drawingml/2006/table">
            <a:tbl>
              <a:tblPr firstRow="1" bandRow="1">
                <a:tableStyleId>{6E25E649-3F16-4E02-A733-19D2CDBF48F0}</a:tableStyleId>
              </a:tblPr>
              <a:tblGrid>
                <a:gridCol w="3855639"/>
                <a:gridCol w="5110470"/>
              </a:tblGrid>
              <a:tr h="370840">
                <a:tc>
                  <a:txBody>
                    <a:bodyPr/>
                    <a:lstStyle/>
                    <a:p>
                      <a:r>
                        <a:rPr lang="en-US" altLang="zh-CN" dirty="0" smtClean="0"/>
                        <a:t>Use Cases</a:t>
                      </a:r>
                      <a:endParaRPr lang="en-US" dirty="0"/>
                    </a:p>
                  </a:txBody>
                  <a:tcPr/>
                </a:tc>
                <a:tc>
                  <a:txBody>
                    <a:bodyPr/>
                    <a:lstStyle/>
                    <a:p>
                      <a:pPr algn="ctr"/>
                      <a:r>
                        <a:rPr lang="en-US" dirty="0" smtClean="0"/>
                        <a:t>Recommendation</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Smart </a:t>
                      </a:r>
                      <a:r>
                        <a:rPr lang="en-US" altLang="zh-CN" dirty="0" smtClean="0"/>
                        <a:t>Cities</a:t>
                      </a:r>
                      <a:endParaRPr lang="en-US" dirty="0" smtClean="0"/>
                    </a:p>
                  </a:txBody>
                  <a:tcPr/>
                </a:tc>
                <a:tc>
                  <a:txBody>
                    <a:bodyPr/>
                    <a:lstStyle/>
                    <a:p>
                      <a:r>
                        <a:rPr lang="en-US" dirty="0" smtClean="0"/>
                        <a:t>FC + MEC</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RAN-aware</a:t>
                      </a:r>
                      <a:r>
                        <a:rPr lang="en-US" baseline="0" dirty="0" smtClean="0"/>
                        <a:t> </a:t>
                      </a:r>
                      <a:r>
                        <a:rPr lang="en-US" dirty="0" smtClean="0"/>
                        <a:t>Context Optimization</a:t>
                      </a:r>
                    </a:p>
                  </a:txBody>
                  <a:tcPr/>
                </a:tc>
                <a:tc>
                  <a:txBody>
                    <a:bodyPr/>
                    <a:lstStyle/>
                    <a:p>
                      <a:r>
                        <a:rPr lang="en-US" dirty="0" smtClean="0"/>
                        <a:t>MEC</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Augmented</a:t>
                      </a:r>
                      <a:r>
                        <a:rPr lang="en-US" baseline="0" dirty="0" smtClean="0"/>
                        <a:t> Reality</a:t>
                      </a:r>
                      <a:endParaRPr lang="en-US" dirty="0" smtClean="0"/>
                    </a:p>
                  </a:txBody>
                  <a:tcPr/>
                </a:tc>
                <a:tc>
                  <a:txBody>
                    <a:bodyPr/>
                    <a:lstStyle/>
                    <a:p>
                      <a:r>
                        <a:rPr lang="en-US" dirty="0" smtClean="0"/>
                        <a:t>MEC/CC +</a:t>
                      </a:r>
                      <a:r>
                        <a:rPr lang="en-US" baseline="0" dirty="0" smtClean="0"/>
                        <a:t> FC</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E-Health</a:t>
                      </a:r>
                    </a:p>
                  </a:txBody>
                  <a:tcPr/>
                </a:tc>
                <a:tc>
                  <a:txBody>
                    <a:bodyPr/>
                    <a:lstStyle/>
                    <a:p>
                      <a:r>
                        <a:rPr lang="en-US" dirty="0" smtClean="0"/>
                        <a:t>FC</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Autonomous Vehicles</a:t>
                      </a:r>
                    </a:p>
                  </a:txBody>
                  <a:tcPr/>
                </a:tc>
                <a:tc>
                  <a:txBody>
                    <a:bodyPr/>
                    <a:lstStyle/>
                    <a:p>
                      <a:r>
                        <a:rPr lang="en-US" dirty="0" smtClean="0"/>
                        <a:t>FC + MEC</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Smart</a:t>
                      </a:r>
                      <a:r>
                        <a:rPr lang="en-US" baseline="0" dirty="0" smtClean="0"/>
                        <a:t> Grid</a:t>
                      </a:r>
                      <a:endParaRPr lang="en-US" dirty="0" smtClean="0"/>
                    </a:p>
                  </a:txBody>
                  <a:tcPr/>
                </a:tc>
                <a:tc>
                  <a:txBody>
                    <a:bodyPr/>
                    <a:lstStyle/>
                    <a:p>
                      <a:r>
                        <a:rPr lang="en-US" dirty="0" smtClean="0"/>
                        <a:t>FC</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Video Caching</a:t>
                      </a:r>
                      <a:r>
                        <a:rPr lang="en-US" baseline="0" dirty="0" smtClean="0"/>
                        <a:t> &amp; Analysis</a:t>
                      </a:r>
                      <a:endParaRPr lang="en-US" dirty="0" smtClean="0"/>
                    </a:p>
                  </a:txBody>
                  <a:tcPr/>
                </a:tc>
                <a:tc>
                  <a:txBody>
                    <a:bodyPr/>
                    <a:lstStyle/>
                    <a:p>
                      <a:r>
                        <a:rPr lang="en-US" dirty="0" smtClean="0"/>
                        <a:t>MEC/CC</a:t>
                      </a:r>
                      <a:endParaRPr lang="en-US" dirty="0"/>
                    </a:p>
                  </a:txBody>
                  <a:tcPr/>
                </a:tc>
              </a:tr>
            </a:tbl>
          </a:graphicData>
        </a:graphic>
      </p:graphicFrame>
    </p:spTree>
    <p:extLst>
      <p:ext uri="{BB962C8B-B14F-4D97-AF65-F5344CB8AC3E}">
        <p14:creationId xmlns:p14="http://schemas.microsoft.com/office/powerpoint/2010/main" val="4132509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F1B6F7-8445-C24E-A9D9-4DFC7ED6BD33}"/>
              </a:ext>
            </a:extLst>
          </p:cNvPr>
          <p:cNvSpPr>
            <a:spLocks noGrp="1"/>
          </p:cNvSpPr>
          <p:nvPr>
            <p:ph type="title"/>
          </p:nvPr>
        </p:nvSpPr>
        <p:spPr/>
        <p:txBody>
          <a:bodyPr>
            <a:normAutofit fontScale="90000"/>
          </a:bodyPr>
          <a:lstStyle/>
          <a:p>
            <a:r>
              <a:rPr lang="en-US" dirty="0" smtClean="0"/>
              <a:t>Open source projects available in the market</a:t>
            </a:r>
            <a:endParaRPr lang="en-US" dirty="0"/>
          </a:p>
        </p:txBody>
      </p:sp>
      <p:sp>
        <p:nvSpPr>
          <p:cNvPr id="3" name="Text Placeholder 2">
            <a:extLst>
              <a:ext uri="{FF2B5EF4-FFF2-40B4-BE49-F238E27FC236}">
                <a16:creationId xmlns:a16="http://schemas.microsoft.com/office/drawing/2014/main" xmlns="" id="{DD3AA0EF-81EC-B545-ABEA-E0C87292F79D}"/>
              </a:ext>
            </a:extLst>
          </p:cNvPr>
          <p:cNvSpPr>
            <a:spLocks noGrp="1"/>
          </p:cNvSpPr>
          <p:nvPr>
            <p:ph type="body" idx="10"/>
          </p:nvPr>
        </p:nvSpPr>
        <p:spPr/>
        <p:txBody>
          <a:bodyPr>
            <a:normAutofit lnSpcReduction="10000"/>
          </a:bodyPr>
          <a:lstStyle/>
          <a:p>
            <a:endParaRPr lang="en-US"/>
          </a:p>
        </p:txBody>
      </p:sp>
    </p:spTree>
    <p:extLst>
      <p:ext uri="{BB962C8B-B14F-4D97-AF65-F5344CB8AC3E}">
        <p14:creationId xmlns:p14="http://schemas.microsoft.com/office/powerpoint/2010/main" val="3614980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smtClean="0"/>
              <a:t>Regarding the projects…</a:t>
            </a:r>
            <a:endParaRPr lang="en-US" dirty="0"/>
          </a:p>
        </p:txBody>
      </p:sp>
      <p:sp>
        <p:nvSpPr>
          <p:cNvPr id="3" name="Slide Number Placeholder 2"/>
          <p:cNvSpPr>
            <a:spLocks noGrp="1"/>
          </p:cNvSpPr>
          <p:nvPr>
            <p:ph type="sldNum" sz="quarter" idx="12"/>
          </p:nvPr>
        </p:nvSpPr>
        <p:spPr/>
        <p:txBody>
          <a:bodyPr/>
          <a:lstStyle/>
          <a:p>
            <a:fld id="{6A98278B-FCE1-F440-933F-6E48551C851F}" type="slidenum">
              <a:rPr lang="en-US" smtClean="0"/>
              <a:t>16</a:t>
            </a:fld>
            <a:endParaRPr lang="en-US"/>
          </a:p>
        </p:txBody>
      </p:sp>
      <p:pic>
        <p:nvPicPr>
          <p:cNvPr id="7" name="Picture 6"/>
          <p:cNvPicPr>
            <a:picLocks noChangeAspect="1"/>
          </p:cNvPicPr>
          <p:nvPr/>
        </p:nvPicPr>
        <p:blipFill>
          <a:blip r:embed="rId2"/>
          <a:stretch>
            <a:fillRect/>
          </a:stretch>
        </p:blipFill>
        <p:spPr>
          <a:xfrm>
            <a:off x="510369" y="1451375"/>
            <a:ext cx="11493788" cy="4595949"/>
          </a:xfrm>
          <a:prstGeom prst="rect">
            <a:avLst/>
          </a:prstGeom>
        </p:spPr>
      </p:pic>
    </p:spTree>
    <p:extLst>
      <p:ext uri="{BB962C8B-B14F-4D97-AF65-F5344CB8AC3E}">
        <p14:creationId xmlns:p14="http://schemas.microsoft.com/office/powerpoint/2010/main" val="2226337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dirty="0" err="1" smtClean="0"/>
              <a:t>Akraino</a:t>
            </a:r>
            <a:r>
              <a:rPr lang="en-US" dirty="0" smtClean="0"/>
              <a:t> Edge Stack</a:t>
            </a:r>
            <a:endParaRPr lang="en-US" dirty="0"/>
          </a:p>
        </p:txBody>
      </p:sp>
      <p:pic>
        <p:nvPicPr>
          <p:cNvPr id="5" name="Picture 4"/>
          <p:cNvPicPr>
            <a:picLocks noChangeAspect="1"/>
          </p:cNvPicPr>
          <p:nvPr/>
        </p:nvPicPr>
        <p:blipFill>
          <a:blip r:embed="rId3"/>
          <a:stretch>
            <a:fillRect/>
          </a:stretch>
        </p:blipFill>
        <p:spPr>
          <a:xfrm>
            <a:off x="770139" y="1426244"/>
            <a:ext cx="6758124" cy="5020663"/>
          </a:xfrm>
          <a:prstGeom prst="rect">
            <a:avLst/>
          </a:prstGeom>
        </p:spPr>
      </p:pic>
      <p:sp>
        <p:nvSpPr>
          <p:cNvPr id="7" name="TextBox 6"/>
          <p:cNvSpPr txBox="1"/>
          <p:nvPr/>
        </p:nvSpPr>
        <p:spPr>
          <a:xfrm>
            <a:off x="7865616" y="1690688"/>
            <a:ext cx="3107184" cy="646331"/>
          </a:xfrm>
          <a:prstGeom prst="rect">
            <a:avLst/>
          </a:prstGeom>
          <a:noFill/>
        </p:spPr>
        <p:txBody>
          <a:bodyPr wrap="square" rtlCol="0">
            <a:spAutoFit/>
          </a:bodyPr>
          <a:lstStyle/>
          <a:p>
            <a:r>
              <a:rPr lang="en-US" dirty="0" smtClean="0"/>
              <a:t>“ Fully integrated edge infrastructure ”</a:t>
            </a:r>
            <a:endParaRPr lang="en-US" dirty="0"/>
          </a:p>
        </p:txBody>
      </p:sp>
      <p:sp>
        <p:nvSpPr>
          <p:cNvPr id="8" name="TextBox 7"/>
          <p:cNvSpPr txBox="1"/>
          <p:nvPr/>
        </p:nvSpPr>
        <p:spPr>
          <a:xfrm>
            <a:off x="7887439" y="2606568"/>
            <a:ext cx="3107184" cy="923330"/>
          </a:xfrm>
          <a:prstGeom prst="rect">
            <a:avLst/>
          </a:prstGeom>
          <a:noFill/>
        </p:spPr>
        <p:txBody>
          <a:bodyPr wrap="square" rtlCol="0">
            <a:spAutoFit/>
          </a:bodyPr>
          <a:lstStyle/>
          <a:p>
            <a:r>
              <a:rPr lang="en-US" dirty="0" smtClean="0"/>
              <a:t>“ Intend to develop solutions and support of carrier, provider and the </a:t>
            </a:r>
            <a:r>
              <a:rPr lang="en-US" dirty="0" err="1" smtClean="0"/>
              <a:t>Io</a:t>
            </a:r>
            <a:r>
              <a:rPr lang="en-US" altLang="zh-CN" dirty="0" err="1" smtClean="0"/>
              <a:t>T</a:t>
            </a:r>
            <a:r>
              <a:rPr lang="en-US" altLang="zh-CN" dirty="0" smtClean="0"/>
              <a:t> networks </a:t>
            </a:r>
            <a:r>
              <a:rPr lang="en-US" dirty="0" smtClean="0"/>
              <a:t>”</a:t>
            </a:r>
            <a:endParaRPr lang="en-US" dirty="0"/>
          </a:p>
        </p:txBody>
      </p:sp>
      <p:sp>
        <p:nvSpPr>
          <p:cNvPr id="9" name="Slide Number Placeholder 8"/>
          <p:cNvSpPr>
            <a:spLocks noGrp="1"/>
          </p:cNvSpPr>
          <p:nvPr>
            <p:ph type="sldNum" sz="quarter" idx="12"/>
          </p:nvPr>
        </p:nvSpPr>
        <p:spPr/>
        <p:txBody>
          <a:bodyPr/>
          <a:lstStyle/>
          <a:p>
            <a:fld id="{6A98278B-FCE1-F440-933F-6E48551C851F}" type="slidenum">
              <a:rPr lang="en-US" smtClean="0"/>
              <a:t>17</a:t>
            </a:fld>
            <a:endParaRPr lang="en-US"/>
          </a:p>
        </p:txBody>
      </p:sp>
    </p:spTree>
    <p:extLst>
      <p:ext uri="{BB962C8B-B14F-4D97-AF65-F5344CB8AC3E}">
        <p14:creationId xmlns:p14="http://schemas.microsoft.com/office/powerpoint/2010/main" val="3319708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BPs within the project</a:t>
            </a:r>
            <a:endParaRPr lang="en-US" dirty="0"/>
          </a:p>
        </p:txBody>
      </p:sp>
      <p:sp>
        <p:nvSpPr>
          <p:cNvPr id="3" name="Content Placeholder 2"/>
          <p:cNvSpPr>
            <a:spLocks noGrp="1"/>
          </p:cNvSpPr>
          <p:nvPr>
            <p:ph idx="1"/>
          </p:nvPr>
        </p:nvSpPr>
        <p:spPr/>
        <p:txBody>
          <a:bodyPr>
            <a:normAutofit lnSpcReduction="10000"/>
          </a:bodyPr>
          <a:lstStyle/>
          <a:p>
            <a:r>
              <a:rPr lang="en-US" altLang="zh-CN" dirty="0" smtClean="0"/>
              <a:t>Connected Vehicle Blueprint</a:t>
            </a:r>
          </a:p>
          <a:p>
            <a:r>
              <a:rPr lang="en-US" dirty="0" smtClean="0"/>
              <a:t>Edge Video Processing</a:t>
            </a:r>
          </a:p>
          <a:p>
            <a:r>
              <a:rPr lang="en-US" dirty="0" smtClean="0"/>
              <a:t>Edge Lightweight and </a:t>
            </a:r>
            <a:r>
              <a:rPr lang="en-US" dirty="0" err="1" smtClean="0"/>
              <a:t>IoT</a:t>
            </a:r>
            <a:r>
              <a:rPr lang="en-US" dirty="0" smtClean="0"/>
              <a:t> Blueprint</a:t>
            </a:r>
          </a:p>
          <a:p>
            <a:r>
              <a:rPr lang="en-US" dirty="0" smtClean="0"/>
              <a:t>Integrated Edge Cloud Blueprint</a:t>
            </a:r>
          </a:p>
          <a:p>
            <a:r>
              <a:rPr lang="en-US" dirty="0" smtClean="0"/>
              <a:t>Kubernetes-Native Infrastructure for Edge</a:t>
            </a:r>
          </a:p>
          <a:p>
            <a:r>
              <a:rPr lang="en-US" dirty="0" smtClean="0"/>
              <a:t>Micro-MEC</a:t>
            </a:r>
          </a:p>
          <a:p>
            <a:r>
              <a:rPr lang="en-US" dirty="0" smtClean="0"/>
              <a:t>Radio Edge Cloud</a:t>
            </a:r>
          </a:p>
          <a:p>
            <a:r>
              <a:rPr lang="en-US" dirty="0" err="1" smtClean="0"/>
              <a:t>StarlingX</a:t>
            </a:r>
            <a:r>
              <a:rPr lang="en-US" dirty="0" smtClean="0"/>
              <a:t> Far Edge Distributed Cloud</a:t>
            </a:r>
          </a:p>
          <a:p>
            <a:r>
              <a:rPr lang="en-US" dirty="0" smtClean="0"/>
              <a:t>Time-Critical Edge Compute</a:t>
            </a:r>
            <a:endParaRPr lang="en-US" dirty="0"/>
          </a:p>
        </p:txBody>
      </p:sp>
      <p:sp>
        <p:nvSpPr>
          <p:cNvPr id="4" name="Slide Number Placeholder 3"/>
          <p:cNvSpPr>
            <a:spLocks noGrp="1"/>
          </p:cNvSpPr>
          <p:nvPr>
            <p:ph type="sldNum" sz="quarter" idx="12"/>
          </p:nvPr>
        </p:nvSpPr>
        <p:spPr/>
        <p:txBody>
          <a:bodyPr/>
          <a:lstStyle/>
          <a:p>
            <a:fld id="{6A98278B-FCE1-F440-933F-6E48551C851F}" type="slidenum">
              <a:rPr lang="en-US" smtClean="0"/>
              <a:t>18</a:t>
            </a:fld>
            <a:endParaRPr lang="en-US"/>
          </a:p>
        </p:txBody>
      </p:sp>
    </p:spTree>
    <p:extLst>
      <p:ext uri="{BB962C8B-B14F-4D97-AF65-F5344CB8AC3E}">
        <p14:creationId xmlns:p14="http://schemas.microsoft.com/office/powerpoint/2010/main" val="2052245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dirty="0" smtClean="0"/>
              <a:t>Airship</a:t>
            </a:r>
            <a:endParaRPr lang="en-US" dirty="0"/>
          </a:p>
        </p:txBody>
      </p:sp>
      <p:sp>
        <p:nvSpPr>
          <p:cNvPr id="6" name="TextBox 5"/>
          <p:cNvSpPr txBox="1"/>
          <p:nvPr/>
        </p:nvSpPr>
        <p:spPr>
          <a:xfrm>
            <a:off x="8738616" y="2066544"/>
            <a:ext cx="2615184" cy="1754326"/>
          </a:xfrm>
          <a:prstGeom prst="rect">
            <a:avLst/>
          </a:prstGeom>
          <a:noFill/>
        </p:spPr>
        <p:txBody>
          <a:bodyPr wrap="square" rtlCol="0">
            <a:spAutoFit/>
          </a:bodyPr>
          <a:lstStyle/>
          <a:p>
            <a:r>
              <a:rPr lang="en-US" dirty="0" smtClean="0"/>
              <a:t>“Declarative</a:t>
            </a:r>
            <a:r>
              <a:rPr lang="en-US" dirty="0"/>
              <a:t>, YAML-driven </a:t>
            </a:r>
            <a:r>
              <a:rPr lang="en-US" dirty="0" smtClean="0"/>
              <a:t>deployment”</a:t>
            </a:r>
          </a:p>
          <a:p>
            <a:endParaRPr lang="en-US" dirty="0">
              <a:latin typeface="Intel Clear" panose="020B0604020203020204" pitchFamily="34" charset="0"/>
              <a:ea typeface="Intel Clear" panose="020B0604020203020204" pitchFamily="34" charset="0"/>
              <a:cs typeface="Intel Clear" panose="020B0604020203020204" pitchFamily="34" charset="0"/>
            </a:endParaRPr>
          </a:p>
          <a:p>
            <a:r>
              <a:rPr lang="en-US" dirty="0" smtClean="0"/>
              <a:t>“The </a:t>
            </a:r>
            <a:r>
              <a:rPr lang="en-US" dirty="0"/>
              <a:t>implementation of </a:t>
            </a:r>
            <a:r>
              <a:rPr lang="en-US" dirty="0" err="1" smtClean="0"/>
              <a:t>Openstack</a:t>
            </a:r>
            <a:r>
              <a:rPr lang="en-US" dirty="0" smtClean="0"/>
              <a:t> </a:t>
            </a:r>
            <a:r>
              <a:rPr lang="en-US" dirty="0"/>
              <a:t>on Kubernetes (OOK</a:t>
            </a:r>
            <a:r>
              <a:rPr lang="en-US" dirty="0" smtClean="0"/>
              <a:t>)”</a:t>
            </a:r>
            <a:endParaRPr lang="en-US"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3" name="Slide Number Placeholder 2"/>
          <p:cNvSpPr>
            <a:spLocks noGrp="1"/>
          </p:cNvSpPr>
          <p:nvPr>
            <p:ph type="sldNum" sz="quarter" idx="12"/>
          </p:nvPr>
        </p:nvSpPr>
        <p:spPr/>
        <p:txBody>
          <a:bodyPr/>
          <a:lstStyle/>
          <a:p>
            <a:fld id="{6A98278B-FCE1-F440-933F-6E48551C851F}" type="slidenum">
              <a:rPr lang="en-US" smtClean="0"/>
              <a:t>19</a:t>
            </a:fld>
            <a:endParaRPr lang="en-US"/>
          </a:p>
        </p:txBody>
      </p:sp>
      <p:pic>
        <p:nvPicPr>
          <p:cNvPr id="4" name="Picture 3"/>
          <p:cNvPicPr>
            <a:picLocks noChangeAspect="1"/>
          </p:cNvPicPr>
          <p:nvPr/>
        </p:nvPicPr>
        <p:blipFill>
          <a:blip r:embed="rId3"/>
          <a:stretch>
            <a:fillRect/>
          </a:stretch>
        </p:blipFill>
        <p:spPr>
          <a:xfrm>
            <a:off x="838199" y="1565966"/>
            <a:ext cx="7794457" cy="4846410"/>
          </a:xfrm>
          <a:prstGeom prst="rect">
            <a:avLst/>
          </a:prstGeom>
        </p:spPr>
      </p:pic>
    </p:spTree>
    <p:extLst>
      <p:ext uri="{BB962C8B-B14F-4D97-AF65-F5344CB8AC3E}">
        <p14:creationId xmlns:p14="http://schemas.microsoft.com/office/powerpoint/2010/main" val="889073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F01A4-4598-6642-A9E2-15D32A0CF849}"/>
              </a:ext>
            </a:extLst>
          </p:cNvPr>
          <p:cNvSpPr>
            <a:spLocks noGrp="1"/>
          </p:cNvSpPr>
          <p:nvPr>
            <p:ph type="title"/>
          </p:nvPr>
        </p:nvSpPr>
        <p:spPr>
          <a:xfrm>
            <a:off x="352838" y="1268740"/>
            <a:ext cx="11499459" cy="793009"/>
          </a:xfrm>
        </p:spPr>
        <p:txBody>
          <a:bodyPr>
            <a:normAutofit fontScale="90000"/>
          </a:bodyPr>
          <a:lstStyle/>
          <a:p>
            <a:r>
              <a:rPr lang="en-US" dirty="0" smtClean="0"/>
              <a:t>Agenda</a:t>
            </a:r>
            <a:r>
              <a:rPr lang="en-US" dirty="0"/>
              <a:t/>
            </a:r>
            <a:br>
              <a:rPr lang="en-US" dirty="0"/>
            </a:br>
            <a:endParaRPr lang="en-US" dirty="0"/>
          </a:p>
        </p:txBody>
      </p:sp>
      <p:sp>
        <p:nvSpPr>
          <p:cNvPr id="3" name="Text Placeholder 2">
            <a:extLst>
              <a:ext uri="{FF2B5EF4-FFF2-40B4-BE49-F238E27FC236}">
                <a16:creationId xmlns:a16="http://schemas.microsoft.com/office/drawing/2014/main" xmlns="" id="{A1DCDE6D-BCA5-094A-B225-41332BCC593D}"/>
              </a:ext>
            </a:extLst>
          </p:cNvPr>
          <p:cNvSpPr>
            <a:spLocks noGrp="1"/>
          </p:cNvSpPr>
          <p:nvPr>
            <p:ph type="body" idx="1"/>
          </p:nvPr>
        </p:nvSpPr>
        <p:spPr>
          <a:xfrm>
            <a:off x="471711" y="1771793"/>
            <a:ext cx="11499459" cy="367624"/>
          </a:xfrm>
        </p:spPr>
        <p:txBody>
          <a:bodyPr>
            <a:normAutofit lnSpcReduction="10000"/>
          </a:bodyPr>
          <a:lstStyle/>
          <a:p>
            <a:pPr marL="342900" indent="-342900">
              <a:buFont typeface="Arial" panose="020B0604020202020204" pitchFamily="34" charset="0"/>
              <a:buChar char="•"/>
            </a:pPr>
            <a:r>
              <a:rPr lang="en-US" dirty="0" smtClean="0"/>
              <a:t>Edge computing definition</a:t>
            </a:r>
          </a:p>
          <a:p>
            <a:endParaRPr lang="en-US" dirty="0" smtClean="0"/>
          </a:p>
          <a:p>
            <a:endParaRPr lang="en-US" dirty="0"/>
          </a:p>
        </p:txBody>
      </p:sp>
      <p:sp>
        <p:nvSpPr>
          <p:cNvPr id="4" name="Text Placeholder 2">
            <a:extLst>
              <a:ext uri="{FF2B5EF4-FFF2-40B4-BE49-F238E27FC236}">
                <a16:creationId xmlns:a16="http://schemas.microsoft.com/office/drawing/2014/main" xmlns="" id="{A1DCDE6D-BCA5-094A-B225-41332BCC593D}"/>
              </a:ext>
            </a:extLst>
          </p:cNvPr>
          <p:cNvSpPr txBox="1">
            <a:spLocks/>
          </p:cNvSpPr>
          <p:nvPr/>
        </p:nvSpPr>
        <p:spPr>
          <a:xfrm>
            <a:off x="471711" y="2139417"/>
            <a:ext cx="11499459" cy="36762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rgbClr val="48CEE9"/>
              </a:buClr>
              <a:buSzPct val="80000"/>
              <a:buFont typeface="Arial" panose="020B0604020202020204" pitchFamily="34" charset="0"/>
              <a:buNone/>
              <a:defRPr sz="2200" b="0" kern="1200">
                <a:solidFill>
                  <a:srgbClr val="48CEE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48CEE9"/>
              </a:buClr>
              <a:buSzPct val="80000"/>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48CEE9"/>
              </a:buClr>
              <a:buSzPct val="80000"/>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48CEE9"/>
              </a:buClr>
              <a:buSzPct val="80000"/>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48CEE9"/>
              </a:buClr>
              <a:buSzPct val="80000"/>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altLang="zh-CN" dirty="0" smtClean="0"/>
              <a:t>Typical e</a:t>
            </a:r>
            <a:r>
              <a:rPr lang="en-US" dirty="0" smtClean="0"/>
              <a:t>dge computing implementations, use cases and their features</a:t>
            </a:r>
          </a:p>
          <a:p>
            <a:endParaRPr lang="en-US" dirty="0"/>
          </a:p>
        </p:txBody>
      </p:sp>
      <p:sp>
        <p:nvSpPr>
          <p:cNvPr id="6" name="Text Placeholder 2">
            <a:extLst>
              <a:ext uri="{FF2B5EF4-FFF2-40B4-BE49-F238E27FC236}">
                <a16:creationId xmlns:a16="http://schemas.microsoft.com/office/drawing/2014/main" xmlns="" id="{A1DCDE6D-BCA5-094A-B225-41332BCC593D}"/>
              </a:ext>
            </a:extLst>
          </p:cNvPr>
          <p:cNvSpPr txBox="1">
            <a:spLocks/>
          </p:cNvSpPr>
          <p:nvPr/>
        </p:nvSpPr>
        <p:spPr>
          <a:xfrm>
            <a:off x="471710" y="2564802"/>
            <a:ext cx="11499459" cy="36762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rgbClr val="48CEE9"/>
              </a:buClr>
              <a:buSzPct val="80000"/>
              <a:buFont typeface="Arial" panose="020B0604020202020204" pitchFamily="34" charset="0"/>
              <a:buNone/>
              <a:defRPr sz="2200" b="0" kern="1200">
                <a:solidFill>
                  <a:srgbClr val="48CEE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48CEE9"/>
              </a:buClr>
              <a:buSzPct val="80000"/>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48CEE9"/>
              </a:buClr>
              <a:buSzPct val="80000"/>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48CEE9"/>
              </a:buClr>
              <a:buSzPct val="80000"/>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48CEE9"/>
              </a:buClr>
              <a:buSzPct val="80000"/>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dirty="0" smtClean="0"/>
              <a:t>Available edge computing projects in the market</a:t>
            </a:r>
          </a:p>
          <a:p>
            <a:endParaRPr lang="en-US" dirty="0"/>
          </a:p>
        </p:txBody>
      </p:sp>
      <p:sp>
        <p:nvSpPr>
          <p:cNvPr id="7" name="Text Placeholder 2">
            <a:extLst>
              <a:ext uri="{FF2B5EF4-FFF2-40B4-BE49-F238E27FC236}">
                <a16:creationId xmlns:a16="http://schemas.microsoft.com/office/drawing/2014/main" xmlns="" id="{A1DCDE6D-BCA5-094A-B225-41332BCC593D}"/>
              </a:ext>
            </a:extLst>
          </p:cNvPr>
          <p:cNvSpPr txBox="1">
            <a:spLocks/>
          </p:cNvSpPr>
          <p:nvPr/>
        </p:nvSpPr>
        <p:spPr>
          <a:xfrm>
            <a:off x="471711" y="2932426"/>
            <a:ext cx="11499459" cy="36762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rgbClr val="48CEE9"/>
              </a:buClr>
              <a:buSzPct val="80000"/>
              <a:buFont typeface="Arial" panose="020B0604020202020204" pitchFamily="34" charset="0"/>
              <a:buNone/>
              <a:defRPr sz="2200" b="0" kern="1200">
                <a:solidFill>
                  <a:srgbClr val="48CEE9"/>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48CEE9"/>
              </a:buClr>
              <a:buSzPct val="80000"/>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48CEE9"/>
              </a:buClr>
              <a:buSzPct val="80000"/>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48CEE9"/>
              </a:buClr>
              <a:buSzPct val="80000"/>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48CEE9"/>
              </a:buClr>
              <a:buSzPct val="80000"/>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dirty="0" smtClean="0"/>
              <a:t>Summary</a:t>
            </a:r>
            <a:endParaRPr lang="en-US" dirty="0"/>
          </a:p>
        </p:txBody>
      </p:sp>
    </p:spTree>
    <p:extLst>
      <p:ext uri="{BB962C8B-B14F-4D97-AF65-F5344CB8AC3E}">
        <p14:creationId xmlns:p14="http://schemas.microsoft.com/office/powerpoint/2010/main" val="1452798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dirty="0" err="1" smtClean="0"/>
              <a:t>StarlingX</a:t>
            </a:r>
            <a:endParaRPr lang="en-US" dirty="0"/>
          </a:p>
        </p:txBody>
      </p:sp>
      <p:sp>
        <p:nvSpPr>
          <p:cNvPr id="3" name="TextBox 2"/>
          <p:cNvSpPr txBox="1"/>
          <p:nvPr/>
        </p:nvSpPr>
        <p:spPr>
          <a:xfrm>
            <a:off x="8584276" y="1432006"/>
            <a:ext cx="2643448" cy="1477328"/>
          </a:xfrm>
          <a:prstGeom prst="rect">
            <a:avLst/>
          </a:prstGeom>
          <a:noFill/>
        </p:spPr>
        <p:txBody>
          <a:bodyPr wrap="square" rtlCol="0">
            <a:spAutoFit/>
          </a:bodyPr>
          <a:lstStyle/>
          <a:p>
            <a:r>
              <a:rPr lang="en-US" dirty="0" smtClean="0"/>
              <a:t>“A deployment-ready</a:t>
            </a:r>
            <a:r>
              <a:rPr lang="en-US" dirty="0"/>
              <a:t>, scalable and highly reliable edge infrastructure software </a:t>
            </a:r>
            <a:r>
              <a:rPr lang="en-US" dirty="0" smtClean="0"/>
              <a:t>platform”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72" y="1435599"/>
            <a:ext cx="7446264" cy="4942316"/>
          </a:xfrm>
          <a:prstGeom prst="rect">
            <a:avLst/>
          </a:prstGeom>
        </p:spPr>
      </p:pic>
      <p:graphicFrame>
        <p:nvGraphicFramePr>
          <p:cNvPr id="7" name="Chart 6"/>
          <p:cNvGraphicFramePr/>
          <p:nvPr>
            <p:extLst>
              <p:ext uri="{D42A27DB-BD31-4B8C-83A1-F6EECF244321}">
                <p14:modId xmlns:p14="http://schemas.microsoft.com/office/powerpoint/2010/main" val="4135298413"/>
              </p:ext>
            </p:extLst>
          </p:nvPr>
        </p:nvGraphicFramePr>
        <p:xfrm>
          <a:off x="7605224" y="2826962"/>
          <a:ext cx="5100320" cy="3462291"/>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6A98278B-FCE1-F440-933F-6E48551C851F}" type="slidenum">
              <a:rPr lang="en-US" smtClean="0"/>
              <a:t>20</a:t>
            </a:fld>
            <a:endParaRPr lang="en-US"/>
          </a:p>
        </p:txBody>
      </p:sp>
    </p:spTree>
    <p:extLst>
      <p:ext uri="{BB962C8B-B14F-4D97-AF65-F5344CB8AC3E}">
        <p14:creationId xmlns:p14="http://schemas.microsoft.com/office/powerpoint/2010/main" val="237561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t>
            </a:r>
            <a:r>
              <a:rPr lang="en-US" dirty="0" err="1" smtClean="0"/>
              <a:t>StarlingX</a:t>
            </a:r>
            <a:endParaRPr lang="en-US" dirty="0"/>
          </a:p>
        </p:txBody>
      </p:sp>
      <p:sp>
        <p:nvSpPr>
          <p:cNvPr id="3" name="Content Placeholder 2"/>
          <p:cNvSpPr>
            <a:spLocks noGrp="1"/>
          </p:cNvSpPr>
          <p:nvPr>
            <p:ph idx="1"/>
          </p:nvPr>
        </p:nvSpPr>
        <p:spPr>
          <a:xfrm>
            <a:off x="838200" y="1587222"/>
            <a:ext cx="10515600" cy="4951690"/>
          </a:xfrm>
        </p:spPr>
        <p:txBody>
          <a:bodyPr>
            <a:normAutofit lnSpcReduction="10000"/>
          </a:bodyPr>
          <a:lstStyle/>
          <a:p>
            <a:r>
              <a:rPr lang="en-US" altLang="zh-CN" sz="2400" dirty="0" smtClean="0"/>
              <a:t>China Unicom, together with Intel, 99Cloud </a:t>
            </a:r>
            <a:r>
              <a:rPr lang="en-US" sz="2400" dirty="0" smtClean="0"/>
              <a:t>build </a:t>
            </a:r>
            <a:r>
              <a:rPr lang="en-US" sz="2400" dirty="0"/>
              <a:t>a new ME-IaaS (Mobile Edge-Infrastructure as a Service) based on the </a:t>
            </a:r>
            <a:r>
              <a:rPr lang="en-US" sz="2400" dirty="0" err="1" smtClean="0"/>
              <a:t>StarlingX</a:t>
            </a:r>
            <a:r>
              <a:rPr lang="en-US" sz="2400" dirty="0" smtClean="0"/>
              <a:t>.</a:t>
            </a:r>
            <a:r>
              <a:rPr lang="en-US" sz="2400" baseline="30000" dirty="0" smtClean="0"/>
              <a:t>[1]</a:t>
            </a:r>
          </a:p>
          <a:p>
            <a:r>
              <a:rPr lang="en-US" sz="2400" dirty="0" smtClean="0"/>
              <a:t>The approved </a:t>
            </a:r>
            <a:r>
              <a:rPr lang="en-US" sz="2400" dirty="0" err="1" smtClean="0"/>
              <a:t>Akraino</a:t>
            </a:r>
            <a:r>
              <a:rPr lang="en-US" sz="2400" dirty="0" smtClean="0"/>
              <a:t> blueprint that submitted by </a:t>
            </a:r>
            <a:r>
              <a:rPr lang="en-US" sz="2400" dirty="0" err="1" smtClean="0"/>
              <a:t>Tencent</a:t>
            </a:r>
            <a:r>
              <a:rPr lang="en-US" sz="2400" dirty="0" smtClean="0"/>
              <a:t> on connected vehicle has </a:t>
            </a:r>
            <a:r>
              <a:rPr lang="en-US" altLang="zh-CN" sz="2400" dirty="0" err="1" smtClean="0"/>
              <a:t>StarlingX</a:t>
            </a:r>
            <a:r>
              <a:rPr lang="en-US" altLang="zh-CN" sz="2400" dirty="0" smtClean="0"/>
              <a:t> proposed with TARS.</a:t>
            </a:r>
            <a:r>
              <a:rPr lang="en-US" altLang="zh-CN" sz="2400" baseline="30000" dirty="0" smtClean="0"/>
              <a:t>[2]</a:t>
            </a:r>
            <a:r>
              <a:rPr lang="en-US" sz="2400" baseline="30000" dirty="0" smtClean="0"/>
              <a:t> </a:t>
            </a:r>
            <a:r>
              <a:rPr lang="en-US" sz="2400" dirty="0" err="1" smtClean="0"/>
              <a:t>StarlingX</a:t>
            </a:r>
            <a:r>
              <a:rPr lang="en-US" sz="2400" dirty="0" smtClean="0"/>
              <a:t> is also proposed to be used in another blueprint submitted by WR on Far Edge Distributed Cloud.</a:t>
            </a:r>
            <a:r>
              <a:rPr lang="en-US" sz="2400" baseline="30000" dirty="0" smtClean="0"/>
              <a:t>[3]</a:t>
            </a:r>
          </a:p>
          <a:p>
            <a:r>
              <a:rPr lang="en-US" sz="2400" dirty="0"/>
              <a:t>China Mobile Suzhou Software has evaluated </a:t>
            </a:r>
            <a:r>
              <a:rPr lang="en-US" sz="2400" dirty="0" err="1"/>
              <a:t>StarlingX</a:t>
            </a:r>
            <a:r>
              <a:rPr lang="en-US" sz="2400" dirty="0"/>
              <a:t> for its edge and cloud plan, and China Mobile Research Institute and Intel experimented </a:t>
            </a:r>
            <a:r>
              <a:rPr lang="en-US" sz="2400" dirty="0" err="1"/>
              <a:t>vCPE</a:t>
            </a:r>
            <a:r>
              <a:rPr lang="en-US" sz="2400" dirty="0"/>
              <a:t> onboarding on top of ONAP with </a:t>
            </a:r>
            <a:r>
              <a:rPr lang="en-US" sz="2400" dirty="0" err="1"/>
              <a:t>StarlingX</a:t>
            </a:r>
            <a:r>
              <a:rPr lang="en-US" sz="2400" dirty="0" smtClean="0"/>
              <a:t>.</a:t>
            </a:r>
          </a:p>
          <a:p>
            <a:r>
              <a:rPr lang="en-US" sz="2400" dirty="0"/>
              <a:t>China Telecom Research Institute Guangzhou has evaluated </a:t>
            </a:r>
            <a:r>
              <a:rPr lang="en-US" sz="2400" dirty="0" err="1"/>
              <a:t>StarlingX</a:t>
            </a:r>
            <a:r>
              <a:rPr lang="en-US" sz="2400" dirty="0"/>
              <a:t> as a candidate for its edge </a:t>
            </a:r>
            <a:r>
              <a:rPr lang="en-US" sz="2400" dirty="0" smtClean="0"/>
              <a:t>solution</a:t>
            </a:r>
          </a:p>
          <a:p>
            <a:pPr marL="0" indent="0">
              <a:spcBef>
                <a:spcPts val="500"/>
              </a:spcBef>
              <a:buNone/>
            </a:pPr>
            <a:endParaRPr lang="en-US" sz="1400" dirty="0" smtClean="0"/>
          </a:p>
          <a:p>
            <a:pPr marL="0" indent="0">
              <a:spcBef>
                <a:spcPts val="500"/>
              </a:spcBef>
              <a:buNone/>
            </a:pPr>
            <a:r>
              <a:rPr lang="en-US" sz="1400" dirty="0" smtClean="0"/>
              <a:t>[1] Chinese </a:t>
            </a:r>
            <a:r>
              <a:rPr lang="en-US" sz="1400" dirty="0" err="1" smtClean="0"/>
              <a:t>ver</a:t>
            </a:r>
            <a:r>
              <a:rPr lang="en-US" sz="1400" dirty="0" smtClean="0"/>
              <a:t>: </a:t>
            </a:r>
            <a:r>
              <a:rPr lang="en-US" sz="1400" dirty="0">
                <a:hlinkClick r:id="rId3"/>
              </a:rPr>
              <a:t>https://</a:t>
            </a:r>
            <a:r>
              <a:rPr lang="en-US" sz="1400" dirty="0" smtClean="0">
                <a:hlinkClick r:id="rId3"/>
              </a:rPr>
              <a:t>mp.weixin.qq.com/s/dlOpeo1Le5HEYCiSt3yUxg</a:t>
            </a:r>
            <a:endParaRPr lang="en-US" sz="1400" dirty="0"/>
          </a:p>
          <a:p>
            <a:pPr marL="0" indent="0">
              <a:spcBef>
                <a:spcPts val="500"/>
              </a:spcBef>
              <a:buNone/>
            </a:pPr>
            <a:r>
              <a:rPr lang="en-US" sz="1400" dirty="0" smtClean="0"/>
              <a:t>[2] </a:t>
            </a:r>
            <a:r>
              <a:rPr lang="en-US" sz="1400" dirty="0" smtClean="0">
                <a:hlinkClick r:id="rId4"/>
              </a:rPr>
              <a:t> </a:t>
            </a:r>
            <a:r>
              <a:rPr lang="en-US" sz="1400" dirty="0">
                <a:hlinkClick r:id="rId4"/>
              </a:rPr>
              <a:t>https://wiki.akraino.org/display/AK/StarlingX+Far+Edge+Distributed+Cloud</a:t>
            </a:r>
            <a:endParaRPr lang="en-US" sz="1400" dirty="0" smtClean="0"/>
          </a:p>
          <a:p>
            <a:pPr marL="0" indent="0">
              <a:spcBef>
                <a:spcPts val="500"/>
              </a:spcBef>
              <a:buNone/>
            </a:pPr>
            <a:r>
              <a:rPr lang="en-US" sz="1400" dirty="0" smtClean="0"/>
              <a:t>[3] </a:t>
            </a:r>
            <a:r>
              <a:rPr lang="en-US" sz="1400" dirty="0" smtClean="0">
                <a:hlinkClick r:id="rId5"/>
              </a:rPr>
              <a:t> https</a:t>
            </a:r>
            <a:r>
              <a:rPr lang="en-US" sz="1400" dirty="0">
                <a:hlinkClick r:id="rId5"/>
              </a:rPr>
              <a:t>://wiki.akraino.org/display/AK/Connected+Vehicle+Blueprint</a:t>
            </a:r>
            <a:endParaRPr lang="en-US" sz="1400" dirty="0"/>
          </a:p>
        </p:txBody>
      </p:sp>
      <p:sp>
        <p:nvSpPr>
          <p:cNvPr id="4" name="Slide Number Placeholder 3"/>
          <p:cNvSpPr>
            <a:spLocks noGrp="1"/>
          </p:cNvSpPr>
          <p:nvPr>
            <p:ph type="sldNum" sz="quarter" idx="12"/>
          </p:nvPr>
        </p:nvSpPr>
        <p:spPr/>
        <p:txBody>
          <a:bodyPr/>
          <a:lstStyle/>
          <a:p>
            <a:fld id="{6A98278B-FCE1-F440-933F-6E48551C851F}" type="slidenum">
              <a:rPr lang="en-US" smtClean="0"/>
              <a:t>21</a:t>
            </a:fld>
            <a:endParaRPr lang="en-US"/>
          </a:p>
        </p:txBody>
      </p:sp>
    </p:spTree>
    <p:extLst>
      <p:ext uri="{BB962C8B-B14F-4D97-AF65-F5344CB8AC3E}">
        <p14:creationId xmlns:p14="http://schemas.microsoft.com/office/powerpoint/2010/main" val="2619742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dirty="0" smtClean="0"/>
              <a:t>CORD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1545160"/>
            <a:ext cx="7607808" cy="3829162"/>
          </a:xfrm>
          <a:prstGeom prst="rect">
            <a:avLst/>
          </a:prstGeom>
        </p:spPr>
      </p:pic>
      <p:sp>
        <p:nvSpPr>
          <p:cNvPr id="5" name="TextBox 4"/>
          <p:cNvSpPr txBox="1"/>
          <p:nvPr/>
        </p:nvSpPr>
        <p:spPr>
          <a:xfrm>
            <a:off x="8936736" y="1540161"/>
            <a:ext cx="2270822" cy="2031325"/>
          </a:xfrm>
          <a:prstGeom prst="rect">
            <a:avLst/>
          </a:prstGeom>
          <a:noFill/>
        </p:spPr>
        <p:txBody>
          <a:bodyPr wrap="square" rtlCol="0">
            <a:spAutoFit/>
          </a:bodyPr>
          <a:lstStyle/>
          <a:p>
            <a:r>
              <a:rPr lang="en-US" dirty="0" smtClean="0"/>
              <a:t>“Manage </a:t>
            </a:r>
            <a:r>
              <a:rPr lang="en-US" dirty="0"/>
              <a:t>their Central Offices using declarative modeling languages for agile, real-time configuration of new customer </a:t>
            </a:r>
            <a:r>
              <a:rPr lang="en-US" dirty="0" smtClean="0"/>
              <a:t>services”</a:t>
            </a:r>
            <a:endParaRPr lang="en-US" dirty="0"/>
          </a:p>
        </p:txBody>
      </p:sp>
      <p:sp>
        <p:nvSpPr>
          <p:cNvPr id="3" name="Slide Number Placeholder 2"/>
          <p:cNvSpPr>
            <a:spLocks noGrp="1"/>
          </p:cNvSpPr>
          <p:nvPr>
            <p:ph type="sldNum" sz="quarter" idx="12"/>
          </p:nvPr>
        </p:nvSpPr>
        <p:spPr/>
        <p:txBody>
          <a:bodyPr/>
          <a:lstStyle/>
          <a:p>
            <a:fld id="{6A98278B-FCE1-F440-933F-6E48551C851F}" type="slidenum">
              <a:rPr lang="en-US" smtClean="0"/>
              <a:t>22</a:t>
            </a:fld>
            <a:endParaRPr lang="en-US"/>
          </a:p>
        </p:txBody>
      </p:sp>
      <p:graphicFrame>
        <p:nvGraphicFramePr>
          <p:cNvPr id="7" name="Chart 6"/>
          <p:cNvGraphicFramePr/>
          <p:nvPr>
            <p:extLst>
              <p:ext uri="{D42A27DB-BD31-4B8C-83A1-F6EECF244321}">
                <p14:modId xmlns:p14="http://schemas.microsoft.com/office/powerpoint/2010/main" val="993755716"/>
              </p:ext>
            </p:extLst>
          </p:nvPr>
        </p:nvGraphicFramePr>
        <p:xfrm>
          <a:off x="7850461" y="3015376"/>
          <a:ext cx="5100320" cy="34622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2587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dirty="0" smtClean="0"/>
              <a:t>VCO</a:t>
            </a:r>
            <a:endParaRPr lang="en-US" dirty="0"/>
          </a:p>
        </p:txBody>
      </p:sp>
      <p:sp>
        <p:nvSpPr>
          <p:cNvPr id="5" name="TextBox 4"/>
          <p:cNvSpPr txBox="1"/>
          <p:nvPr/>
        </p:nvSpPr>
        <p:spPr>
          <a:xfrm>
            <a:off x="8732520" y="1493272"/>
            <a:ext cx="3081528" cy="1200329"/>
          </a:xfrm>
          <a:prstGeom prst="rect">
            <a:avLst/>
          </a:prstGeom>
          <a:noFill/>
        </p:spPr>
        <p:txBody>
          <a:bodyPr wrap="square" rtlCol="0">
            <a:spAutoFit/>
          </a:bodyPr>
          <a:lstStyle/>
          <a:p>
            <a:r>
              <a:rPr lang="en-US" dirty="0" smtClean="0"/>
              <a:t>“Successfully completed two demos on residential, enterprise and mobile services  ”</a:t>
            </a:r>
            <a:endParaRPr lang="en-US" dirty="0"/>
          </a:p>
        </p:txBody>
      </p:sp>
      <p:pic>
        <p:nvPicPr>
          <p:cNvPr id="3" name="Picture 2"/>
          <p:cNvPicPr>
            <a:picLocks noChangeAspect="1"/>
          </p:cNvPicPr>
          <p:nvPr/>
        </p:nvPicPr>
        <p:blipFill>
          <a:blip r:embed="rId3"/>
          <a:stretch>
            <a:fillRect/>
          </a:stretch>
        </p:blipFill>
        <p:spPr>
          <a:xfrm>
            <a:off x="681038" y="1485726"/>
            <a:ext cx="7666334" cy="4571481"/>
          </a:xfrm>
          <a:prstGeom prst="rect">
            <a:avLst/>
          </a:prstGeom>
        </p:spPr>
      </p:pic>
      <p:sp>
        <p:nvSpPr>
          <p:cNvPr id="4" name="Slide Number Placeholder 3"/>
          <p:cNvSpPr>
            <a:spLocks noGrp="1"/>
          </p:cNvSpPr>
          <p:nvPr>
            <p:ph type="sldNum" sz="quarter" idx="12"/>
          </p:nvPr>
        </p:nvSpPr>
        <p:spPr/>
        <p:txBody>
          <a:bodyPr/>
          <a:lstStyle/>
          <a:p>
            <a:fld id="{6A98278B-FCE1-F440-933F-6E48551C851F}" type="slidenum">
              <a:rPr lang="en-US" smtClean="0"/>
              <a:t>23</a:t>
            </a:fld>
            <a:endParaRPr lang="en-US"/>
          </a:p>
        </p:txBody>
      </p:sp>
      <p:graphicFrame>
        <p:nvGraphicFramePr>
          <p:cNvPr id="8" name="Chart 7"/>
          <p:cNvGraphicFramePr/>
          <p:nvPr>
            <p:extLst>
              <p:ext uri="{D42A27DB-BD31-4B8C-83A1-F6EECF244321}">
                <p14:modId xmlns:p14="http://schemas.microsoft.com/office/powerpoint/2010/main" val="2390941955"/>
              </p:ext>
            </p:extLst>
          </p:nvPr>
        </p:nvGraphicFramePr>
        <p:xfrm>
          <a:off x="7850461" y="2609640"/>
          <a:ext cx="5100320" cy="34622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161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dirty="0" err="1" smtClean="0"/>
              <a:t>EdgeX</a:t>
            </a:r>
            <a:r>
              <a:rPr lang="en-US" dirty="0" smtClean="0"/>
              <a:t> Foundry</a:t>
            </a:r>
            <a:endParaRPr lang="en-US" dirty="0"/>
          </a:p>
        </p:txBody>
      </p:sp>
      <p:sp>
        <p:nvSpPr>
          <p:cNvPr id="6" name="TextBox 5"/>
          <p:cNvSpPr txBox="1"/>
          <p:nvPr/>
        </p:nvSpPr>
        <p:spPr>
          <a:xfrm>
            <a:off x="8970264" y="1596347"/>
            <a:ext cx="2843784" cy="1477328"/>
          </a:xfrm>
          <a:prstGeom prst="rect">
            <a:avLst/>
          </a:prstGeom>
          <a:noFill/>
        </p:spPr>
        <p:txBody>
          <a:bodyPr wrap="square" rtlCol="0">
            <a:spAutoFit/>
          </a:bodyPr>
          <a:lstStyle/>
          <a:p>
            <a:r>
              <a:rPr lang="en-US" dirty="0" smtClean="0">
                <a:latin typeface="Intel Clear" panose="020B0604020203020204" pitchFamily="34" charset="0"/>
                <a:ea typeface="Intel Clear" panose="020B0604020203020204" pitchFamily="34" charset="0"/>
                <a:cs typeface="Intel Clear" panose="020B0604020203020204" pitchFamily="34" charset="0"/>
              </a:rPr>
              <a:t>“Loosely coupled </a:t>
            </a:r>
            <a:r>
              <a:rPr lang="en-US" dirty="0" err="1" smtClean="0">
                <a:latin typeface="Intel Clear" panose="020B0604020203020204" pitchFamily="34" charset="0"/>
                <a:ea typeface="Intel Clear" panose="020B0604020203020204" pitchFamily="34" charset="0"/>
                <a:cs typeface="Intel Clear" panose="020B0604020203020204" pitchFamily="34" charset="0"/>
              </a:rPr>
              <a:t>microservice</a:t>
            </a:r>
            <a:r>
              <a:rPr lang="en-US" dirty="0" smtClean="0">
                <a:latin typeface="Intel Clear" panose="020B0604020203020204" pitchFamily="34" charset="0"/>
                <a:ea typeface="Intel Clear" panose="020B0604020203020204" pitchFamily="34" charset="0"/>
                <a:cs typeface="Intel Clear" panose="020B0604020203020204" pitchFamily="34" charset="0"/>
              </a:rPr>
              <a:t> framework with device management and various protocols supported”</a:t>
            </a:r>
            <a:endParaRPr lang="en-US"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4" name="Slide Number Placeholder 3"/>
          <p:cNvSpPr>
            <a:spLocks noGrp="1"/>
          </p:cNvSpPr>
          <p:nvPr>
            <p:ph type="sldNum" sz="quarter" idx="12"/>
          </p:nvPr>
        </p:nvSpPr>
        <p:spPr/>
        <p:txBody>
          <a:bodyPr/>
          <a:lstStyle/>
          <a:p>
            <a:fld id="{6A98278B-FCE1-F440-933F-6E48551C851F}" type="slidenum">
              <a:rPr lang="en-US" smtClean="0"/>
              <a:t>24</a:t>
            </a:fld>
            <a:endParaRPr lang="en-US"/>
          </a:p>
        </p:txBody>
      </p:sp>
      <p:graphicFrame>
        <p:nvGraphicFramePr>
          <p:cNvPr id="7" name="Chart 6"/>
          <p:cNvGraphicFramePr/>
          <p:nvPr>
            <p:extLst>
              <p:ext uri="{D42A27DB-BD31-4B8C-83A1-F6EECF244321}">
                <p14:modId xmlns:p14="http://schemas.microsoft.com/office/powerpoint/2010/main" val="1498831876"/>
              </p:ext>
            </p:extLst>
          </p:nvPr>
        </p:nvGraphicFramePr>
        <p:xfrm>
          <a:off x="8001381" y="2796346"/>
          <a:ext cx="5100320" cy="346229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468923" y="1369680"/>
            <a:ext cx="8183253" cy="4986670"/>
          </a:xfrm>
          <a:prstGeom prst="rect">
            <a:avLst/>
          </a:prstGeom>
        </p:spPr>
      </p:pic>
    </p:spTree>
    <p:extLst>
      <p:ext uri="{BB962C8B-B14F-4D97-AF65-F5344CB8AC3E}">
        <p14:creationId xmlns:p14="http://schemas.microsoft.com/office/powerpoint/2010/main" val="262542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dirty="0" smtClean="0"/>
              <a:t>Open Edge</a:t>
            </a:r>
            <a:endParaRPr lang="en-US" dirty="0"/>
          </a:p>
        </p:txBody>
      </p:sp>
      <p:sp>
        <p:nvSpPr>
          <p:cNvPr id="5" name="TextBox 4"/>
          <p:cNvSpPr txBox="1"/>
          <p:nvPr/>
        </p:nvSpPr>
        <p:spPr>
          <a:xfrm>
            <a:off x="7580942" y="1124616"/>
            <a:ext cx="4025989" cy="2492990"/>
          </a:xfrm>
          <a:prstGeom prst="rect">
            <a:avLst/>
          </a:prstGeom>
          <a:noFill/>
        </p:spPr>
        <p:txBody>
          <a:bodyPr wrap="square" rtlCol="0">
            <a:spAutoFit/>
          </a:bodyPr>
          <a:lstStyle/>
          <a:p>
            <a:r>
              <a:rPr lang="en-US" sz="1400" smtClean="0">
                <a:latin typeface="Intel Clear" panose="020B0604020203020204" pitchFamily="34" charset="0"/>
                <a:ea typeface="Intel Clear" panose="020B0604020203020204" pitchFamily="34" charset="0"/>
                <a:cs typeface="Intel Clear" panose="020B0604020203020204" pitchFamily="34" charset="0"/>
              </a:rPr>
              <a:t>“Open </a:t>
            </a:r>
            <a:r>
              <a:rPr lang="en-US" sz="1400">
                <a:latin typeface="Intel Clear" panose="020B0604020203020204" pitchFamily="34" charset="0"/>
                <a:ea typeface="Intel Clear" panose="020B0604020203020204" pitchFamily="34" charset="0"/>
                <a:cs typeface="Intel Clear" panose="020B0604020203020204" pitchFamily="34" charset="0"/>
              </a:rPr>
              <a:t>edge computing framework that provide temporary offline, low-latency services, and include remote synchronization, function computing, video access pre-processing, AI inference, etc.”</a:t>
            </a:r>
            <a:endParaRPr lang="en-US" sz="1400" dirty="0">
              <a:latin typeface="Intel Clear" panose="020B0604020203020204" pitchFamily="34" charset="0"/>
              <a:ea typeface="Intel Clear" panose="020B0604020203020204" pitchFamily="34" charset="0"/>
              <a:cs typeface="Intel Clear" panose="020B0604020203020204" pitchFamily="34" charset="0"/>
            </a:endParaRPr>
          </a:p>
          <a:p>
            <a:endParaRPr lang="en-US" sz="1600" dirty="0" smtClean="0"/>
          </a:p>
          <a:p>
            <a:r>
              <a:rPr lang="en-US" sz="1400" dirty="0">
                <a:latin typeface="Intel Clear" panose="020B0604020203020204" pitchFamily="34" charset="0"/>
                <a:ea typeface="Intel Clear" panose="020B0604020203020204" pitchFamily="34" charset="0"/>
                <a:cs typeface="Intel Clear" panose="020B0604020203020204" pitchFamily="34" charset="0"/>
              </a:rPr>
              <a:t>Already support functions such as </a:t>
            </a:r>
            <a:r>
              <a:rPr lang="en-US" sz="1400" dirty="0" smtClean="0">
                <a:latin typeface="Intel Clear" panose="020B0604020203020204" pitchFamily="34" charset="0"/>
                <a:ea typeface="Intel Clear" panose="020B0604020203020204" pitchFamily="34" charset="0"/>
                <a:cs typeface="Intel Clear" panose="020B0604020203020204" pitchFamily="34" charset="0"/>
              </a:rPr>
              <a:t>python 27, and compatible with Baidu CFC</a:t>
            </a:r>
          </a:p>
          <a:p>
            <a:endParaRPr lang="en-US" sz="1400" dirty="0">
              <a:latin typeface="Intel Clear" panose="020B0604020203020204" pitchFamily="34" charset="0"/>
              <a:ea typeface="Intel Clear" panose="020B0604020203020204" pitchFamily="34" charset="0"/>
              <a:cs typeface="Intel Clear" panose="020B0604020203020204" pitchFamily="34" charset="0"/>
            </a:endParaRPr>
          </a:p>
          <a:p>
            <a:r>
              <a:rPr lang="en-US" sz="1400" dirty="0">
                <a:latin typeface="Intel Clear" panose="020B0604020203020204" pitchFamily="34" charset="0"/>
                <a:ea typeface="Intel Clear" panose="020B0604020203020204" pitchFamily="34" charset="0"/>
                <a:cs typeface="Intel Clear" panose="020B0604020203020204" pitchFamily="34" charset="0"/>
              </a:rPr>
              <a:t>Support both containerized mode and normal process mode</a:t>
            </a:r>
          </a:p>
        </p:txBody>
      </p:sp>
      <p:sp>
        <p:nvSpPr>
          <p:cNvPr id="3" name="Slide Number Placeholder 2"/>
          <p:cNvSpPr>
            <a:spLocks noGrp="1"/>
          </p:cNvSpPr>
          <p:nvPr>
            <p:ph type="sldNum" sz="quarter" idx="12"/>
          </p:nvPr>
        </p:nvSpPr>
        <p:spPr/>
        <p:txBody>
          <a:bodyPr/>
          <a:lstStyle/>
          <a:p>
            <a:fld id="{6A98278B-FCE1-F440-933F-6E48551C851F}" type="slidenum">
              <a:rPr lang="en-US" smtClean="0"/>
              <a:t>25</a:t>
            </a:fld>
            <a:endParaRPr lang="en-US"/>
          </a:p>
        </p:txBody>
      </p:sp>
      <p:graphicFrame>
        <p:nvGraphicFramePr>
          <p:cNvPr id="7" name="Chart 6"/>
          <p:cNvGraphicFramePr/>
          <p:nvPr>
            <p:extLst>
              <p:ext uri="{D42A27DB-BD31-4B8C-83A1-F6EECF244321}">
                <p14:modId xmlns:p14="http://schemas.microsoft.com/office/powerpoint/2010/main" val="1080627704"/>
              </p:ext>
            </p:extLst>
          </p:nvPr>
        </p:nvGraphicFramePr>
        <p:xfrm>
          <a:off x="6941684" y="3203685"/>
          <a:ext cx="5100320" cy="3462291"/>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855283" y="1416220"/>
            <a:ext cx="6290587" cy="4833660"/>
          </a:xfrm>
          <a:prstGeom prst="rect">
            <a:avLst/>
          </a:prstGeom>
        </p:spPr>
      </p:pic>
    </p:spTree>
    <p:extLst>
      <p:ext uri="{BB962C8B-B14F-4D97-AF65-F5344CB8AC3E}">
        <p14:creationId xmlns:p14="http://schemas.microsoft.com/office/powerpoint/2010/main" val="2727995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dirty="0" err="1" smtClean="0"/>
              <a:t>KubeEdge</a:t>
            </a:r>
            <a:endParaRPr lang="en-US" dirty="0"/>
          </a:p>
        </p:txBody>
      </p:sp>
      <p:sp>
        <p:nvSpPr>
          <p:cNvPr id="6" name="TextBox 5"/>
          <p:cNvSpPr txBox="1"/>
          <p:nvPr/>
        </p:nvSpPr>
        <p:spPr>
          <a:xfrm>
            <a:off x="8293608" y="1426464"/>
            <a:ext cx="2990088" cy="2062103"/>
          </a:xfrm>
          <a:prstGeom prst="rect">
            <a:avLst/>
          </a:prstGeom>
          <a:noFill/>
        </p:spPr>
        <p:txBody>
          <a:bodyPr wrap="square" rtlCol="0">
            <a:spAutoFit/>
          </a:bodyPr>
          <a:lstStyle/>
          <a:p>
            <a:r>
              <a:rPr lang="en-US" altLang="zh-CN" sz="1600" dirty="0" smtClean="0">
                <a:latin typeface="Intel Clear" panose="020B0604020203020204" pitchFamily="34" charset="0"/>
                <a:ea typeface="Intel Clear" panose="020B0604020203020204" pitchFamily="34" charset="0"/>
                <a:cs typeface="Intel Clear" panose="020B0604020203020204" pitchFamily="34" charset="0"/>
              </a:rPr>
              <a:t>“First Kubernetes Native Edge Computing Platform”</a:t>
            </a:r>
          </a:p>
          <a:p>
            <a:endParaRPr lang="en-US" sz="1600" dirty="0">
              <a:latin typeface="Intel Clear" panose="020B0604020203020204" pitchFamily="34" charset="0"/>
              <a:ea typeface="Intel Clear" panose="020B0604020203020204" pitchFamily="34" charset="0"/>
              <a:cs typeface="Intel Clear" panose="020B0604020203020204" pitchFamily="34" charset="0"/>
            </a:endParaRPr>
          </a:p>
          <a:p>
            <a:r>
              <a:rPr lang="en-US" sz="1600" dirty="0" smtClean="0">
                <a:latin typeface="Intel Clear" panose="020B0604020203020204" pitchFamily="34" charset="0"/>
                <a:ea typeface="Intel Clear" panose="020B0604020203020204" pitchFamily="34" charset="0"/>
                <a:cs typeface="Intel Clear" panose="020B0604020203020204" pitchFamily="34" charset="0"/>
              </a:rPr>
              <a:t>“Small footprint(66M and ~30MB needed for memory).”</a:t>
            </a:r>
          </a:p>
          <a:p>
            <a:endParaRPr lang="en-US" sz="1600" dirty="0">
              <a:latin typeface="Intel Clear" panose="020B0604020203020204" pitchFamily="34" charset="0"/>
              <a:ea typeface="Intel Clear" panose="020B0604020203020204" pitchFamily="34" charset="0"/>
              <a:cs typeface="Intel Clear" panose="020B0604020203020204" pitchFamily="34" charset="0"/>
            </a:endParaRPr>
          </a:p>
          <a:p>
            <a:r>
              <a:rPr lang="en-US" sz="1600" dirty="0" smtClean="0">
                <a:latin typeface="Intel Clear" panose="020B0604020203020204" pitchFamily="34" charset="0"/>
                <a:ea typeface="Intel Clear" panose="020B0604020203020204" pitchFamily="34" charset="0"/>
                <a:cs typeface="Intel Clear" panose="020B0604020203020204" pitchFamily="34" charset="0"/>
              </a:rPr>
              <a:t>“Easy to enable a mini-cloud at the edge”</a:t>
            </a:r>
            <a:endParaRPr lang="en-US" sz="16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3" name="Slide Number Placeholder 2"/>
          <p:cNvSpPr>
            <a:spLocks noGrp="1"/>
          </p:cNvSpPr>
          <p:nvPr>
            <p:ph type="sldNum" sz="quarter" idx="12"/>
          </p:nvPr>
        </p:nvSpPr>
        <p:spPr/>
        <p:txBody>
          <a:bodyPr/>
          <a:lstStyle/>
          <a:p>
            <a:fld id="{6A98278B-FCE1-F440-933F-6E48551C851F}" type="slidenum">
              <a:rPr lang="en-US" smtClean="0"/>
              <a:t>26</a:t>
            </a:fld>
            <a:endParaRPr lang="en-US"/>
          </a:p>
        </p:txBody>
      </p:sp>
      <p:graphicFrame>
        <p:nvGraphicFramePr>
          <p:cNvPr id="8" name="Chart 7"/>
          <p:cNvGraphicFramePr/>
          <p:nvPr>
            <p:extLst>
              <p:ext uri="{D42A27DB-BD31-4B8C-83A1-F6EECF244321}">
                <p14:modId xmlns:p14="http://schemas.microsoft.com/office/powerpoint/2010/main" val="1670905637"/>
              </p:ext>
            </p:extLst>
          </p:nvPr>
        </p:nvGraphicFramePr>
        <p:xfrm>
          <a:off x="7432040" y="3076621"/>
          <a:ext cx="5100320" cy="346229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564260" y="1574938"/>
            <a:ext cx="7565492" cy="5033962"/>
          </a:xfrm>
          <a:prstGeom prst="rect">
            <a:avLst/>
          </a:prstGeom>
        </p:spPr>
      </p:pic>
    </p:spTree>
    <p:extLst>
      <p:ext uri="{BB962C8B-B14F-4D97-AF65-F5344CB8AC3E}">
        <p14:creationId xmlns:p14="http://schemas.microsoft.com/office/powerpoint/2010/main" val="2378999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dirty="0" err="1" smtClean="0"/>
              <a:t>IoFog</a:t>
            </a:r>
            <a:endParaRPr lang="en-US" dirty="0"/>
          </a:p>
        </p:txBody>
      </p:sp>
      <p:sp>
        <p:nvSpPr>
          <p:cNvPr id="5" name="TextBox 4"/>
          <p:cNvSpPr txBox="1"/>
          <p:nvPr/>
        </p:nvSpPr>
        <p:spPr>
          <a:xfrm>
            <a:off x="8091488" y="1439565"/>
            <a:ext cx="3861026" cy="2308324"/>
          </a:xfrm>
          <a:prstGeom prst="rect">
            <a:avLst/>
          </a:prstGeom>
          <a:noFill/>
        </p:spPr>
        <p:txBody>
          <a:bodyPr wrap="square" rtlCol="0">
            <a:spAutoFit/>
          </a:bodyPr>
          <a:lstStyle/>
          <a:p>
            <a:r>
              <a:rPr lang="en-US" sz="1600" dirty="0" smtClean="0">
                <a:latin typeface="Intel Clear" panose="020B0604020203020204" pitchFamily="34" charset="0"/>
                <a:ea typeface="Intel Clear" panose="020B0604020203020204" pitchFamily="34" charset="0"/>
                <a:cs typeface="Intel Clear" panose="020B0604020203020204" pitchFamily="34" charset="0"/>
              </a:rPr>
              <a:t>“Deploying</a:t>
            </a:r>
            <a:r>
              <a:rPr lang="en-US" sz="1600" dirty="0">
                <a:latin typeface="Intel Clear" panose="020B0604020203020204" pitchFamily="34" charset="0"/>
                <a:ea typeface="Intel Clear" panose="020B0604020203020204" pitchFamily="34" charset="0"/>
                <a:cs typeface="Intel Clear" panose="020B0604020203020204" pitchFamily="34" charset="0"/>
              </a:rPr>
              <a:t>, running, and networking distributed </a:t>
            </a:r>
            <a:r>
              <a:rPr lang="en-US" sz="1600" dirty="0" err="1">
                <a:latin typeface="Intel Clear" panose="020B0604020203020204" pitchFamily="34" charset="0"/>
                <a:ea typeface="Intel Clear" panose="020B0604020203020204" pitchFamily="34" charset="0"/>
                <a:cs typeface="Intel Clear" panose="020B0604020203020204" pitchFamily="34" charset="0"/>
              </a:rPr>
              <a:t>microservices</a:t>
            </a:r>
            <a:r>
              <a:rPr lang="en-US" sz="1600" dirty="0">
                <a:latin typeface="Intel Clear" panose="020B0604020203020204" pitchFamily="34" charset="0"/>
                <a:ea typeface="Intel Clear" panose="020B0604020203020204" pitchFamily="34" charset="0"/>
                <a:cs typeface="Intel Clear" panose="020B0604020203020204" pitchFamily="34" charset="0"/>
              </a:rPr>
              <a:t> at the </a:t>
            </a:r>
            <a:r>
              <a:rPr lang="en-US" sz="1600" dirty="0" smtClean="0">
                <a:latin typeface="Intel Clear" panose="020B0604020203020204" pitchFamily="34" charset="0"/>
                <a:ea typeface="Intel Clear" panose="020B0604020203020204" pitchFamily="34" charset="0"/>
                <a:cs typeface="Intel Clear" panose="020B0604020203020204" pitchFamily="34" charset="0"/>
              </a:rPr>
              <a:t>edge”</a:t>
            </a:r>
          </a:p>
          <a:p>
            <a:endParaRPr lang="en-US" sz="1600" dirty="0">
              <a:latin typeface="Intel Clear" panose="020B0604020203020204" pitchFamily="34" charset="0"/>
              <a:ea typeface="Intel Clear" panose="020B0604020203020204" pitchFamily="34" charset="0"/>
              <a:cs typeface="Intel Clear" panose="020B0604020203020204" pitchFamily="34" charset="0"/>
            </a:endParaRPr>
          </a:p>
          <a:p>
            <a:r>
              <a:rPr lang="en-US" sz="1600" dirty="0" smtClean="0">
                <a:latin typeface="Intel Clear" panose="020B0604020203020204" pitchFamily="34" charset="0"/>
                <a:ea typeface="Intel Clear" panose="020B0604020203020204" pitchFamily="34" charset="0"/>
                <a:cs typeface="Intel Clear" panose="020B0604020203020204" pitchFamily="34" charset="0"/>
              </a:rPr>
              <a:t>“Construct an</a:t>
            </a:r>
            <a:r>
              <a:rPr lang="en-US" sz="1600" dirty="0" smtClean="0"/>
              <a:t> </a:t>
            </a:r>
            <a:r>
              <a:rPr lang="en-US" sz="1600" dirty="0">
                <a:latin typeface="Intel Clear" panose="020B0604020203020204" pitchFamily="34" charset="0"/>
                <a:ea typeface="Intel Clear" panose="020B0604020203020204" pitchFamily="34" charset="0"/>
                <a:cs typeface="Intel Clear" panose="020B0604020203020204" pitchFamily="34" charset="0"/>
              </a:rPr>
              <a:t>Edge Compute Network (ECN</a:t>
            </a:r>
            <a:r>
              <a:rPr lang="en-US" sz="1600" dirty="0" smtClean="0">
                <a:latin typeface="Intel Clear" panose="020B0604020203020204" pitchFamily="34" charset="0"/>
                <a:ea typeface="Intel Clear" panose="020B0604020203020204" pitchFamily="34" charset="0"/>
                <a:cs typeface="Intel Clear" panose="020B0604020203020204" pitchFamily="34" charset="0"/>
              </a:rPr>
              <a:t>) with Agent, Controller and Connector”</a:t>
            </a:r>
          </a:p>
          <a:p>
            <a:endParaRPr lang="en-US" sz="1600" dirty="0">
              <a:latin typeface="Intel Clear" panose="020B0604020203020204" pitchFamily="34" charset="0"/>
              <a:ea typeface="Intel Clear" panose="020B0604020203020204" pitchFamily="34" charset="0"/>
              <a:cs typeface="Intel Clear" panose="020B0604020203020204" pitchFamily="34" charset="0"/>
            </a:endParaRPr>
          </a:p>
          <a:p>
            <a:r>
              <a:rPr lang="en-US" sz="1600" dirty="0" smtClean="0">
                <a:latin typeface="Intel Clear" panose="020B0604020203020204" pitchFamily="34" charset="0"/>
                <a:ea typeface="Intel Clear" panose="020B0604020203020204" pitchFamily="34" charset="0"/>
                <a:cs typeface="Intel Clear" panose="020B0604020203020204" pitchFamily="34" charset="0"/>
              </a:rPr>
              <a:t>“Need to write </a:t>
            </a:r>
            <a:r>
              <a:rPr lang="en-US" sz="1600" dirty="0" err="1" smtClean="0">
                <a:latin typeface="Intel Clear" panose="020B0604020203020204" pitchFamily="34" charset="0"/>
                <a:ea typeface="Intel Clear" panose="020B0604020203020204" pitchFamily="34" charset="0"/>
                <a:cs typeface="Intel Clear" panose="020B0604020203020204" pitchFamily="34" charset="0"/>
              </a:rPr>
              <a:t>microservices</a:t>
            </a:r>
            <a:r>
              <a:rPr lang="en-US" sz="1600" dirty="0" smtClean="0">
                <a:latin typeface="Intel Clear" panose="020B0604020203020204" pitchFamily="34" charset="0"/>
                <a:ea typeface="Intel Clear" panose="020B0604020203020204" pitchFamily="34" charset="0"/>
                <a:cs typeface="Intel Clear" panose="020B0604020203020204" pitchFamily="34" charset="0"/>
              </a:rPr>
              <a:t> for one’s own purpose”</a:t>
            </a:r>
            <a:endParaRPr lang="en-US" sz="1600" dirty="0">
              <a:latin typeface="Intel Clear" panose="020B0604020203020204" pitchFamily="34" charset="0"/>
              <a:ea typeface="Intel Clear" panose="020B0604020203020204" pitchFamily="34" charset="0"/>
              <a:cs typeface="Intel Clear" panose="020B0604020203020204" pitchFamily="34" charset="0"/>
            </a:endParaRPr>
          </a:p>
        </p:txBody>
      </p:sp>
      <p:pic>
        <p:nvPicPr>
          <p:cNvPr id="3" name="Picture 2"/>
          <p:cNvPicPr>
            <a:picLocks noChangeAspect="1"/>
          </p:cNvPicPr>
          <p:nvPr/>
        </p:nvPicPr>
        <p:blipFill>
          <a:blip r:embed="rId2"/>
          <a:stretch>
            <a:fillRect/>
          </a:stretch>
        </p:blipFill>
        <p:spPr>
          <a:xfrm>
            <a:off x="529999" y="1439565"/>
            <a:ext cx="7253288" cy="3420906"/>
          </a:xfrm>
          <a:prstGeom prst="rect">
            <a:avLst/>
          </a:prstGeom>
        </p:spPr>
      </p:pic>
      <p:sp>
        <p:nvSpPr>
          <p:cNvPr id="4" name="Slide Number Placeholder 3"/>
          <p:cNvSpPr>
            <a:spLocks noGrp="1"/>
          </p:cNvSpPr>
          <p:nvPr>
            <p:ph type="sldNum" sz="quarter" idx="12"/>
          </p:nvPr>
        </p:nvSpPr>
        <p:spPr/>
        <p:txBody>
          <a:bodyPr/>
          <a:lstStyle/>
          <a:p>
            <a:fld id="{6A98278B-FCE1-F440-933F-6E48551C851F}" type="slidenum">
              <a:rPr lang="en-US" smtClean="0"/>
              <a:t>27</a:t>
            </a:fld>
            <a:endParaRPr lang="en-US"/>
          </a:p>
        </p:txBody>
      </p:sp>
      <p:graphicFrame>
        <p:nvGraphicFramePr>
          <p:cNvPr id="7" name="Chart 6"/>
          <p:cNvGraphicFramePr/>
          <p:nvPr>
            <p:extLst>
              <p:ext uri="{D42A27DB-BD31-4B8C-83A1-F6EECF244321}">
                <p14:modId xmlns:p14="http://schemas.microsoft.com/office/powerpoint/2010/main" val="3530071453"/>
              </p:ext>
            </p:extLst>
          </p:nvPr>
        </p:nvGraphicFramePr>
        <p:xfrm>
          <a:off x="7432040" y="3129325"/>
          <a:ext cx="5100320" cy="3462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4417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990780D-2B57-5C4D-AA10-47903393AB62}"/>
              </a:ext>
            </a:extLst>
          </p:cNvPr>
          <p:cNvSpPr>
            <a:spLocks noGrp="1"/>
          </p:cNvSpPr>
          <p:nvPr>
            <p:ph idx="1"/>
          </p:nvPr>
        </p:nvSpPr>
        <p:spPr/>
        <p:txBody>
          <a:bodyPr/>
          <a:lstStyle/>
          <a:p>
            <a:endParaRPr lang="en-US"/>
          </a:p>
        </p:txBody>
      </p:sp>
      <p:sp>
        <p:nvSpPr>
          <p:cNvPr id="4" name="Title 1"/>
          <p:cNvSpPr txBox="1">
            <a:spLocks/>
          </p:cNvSpPr>
          <p:nvPr/>
        </p:nvSpPr>
        <p:spPr>
          <a:xfrm>
            <a:off x="620926"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48CEE9"/>
                </a:solidFill>
                <a:latin typeface="Arial" panose="020B0604020202020204" pitchFamily="34" charset="0"/>
                <a:ea typeface="+mj-ea"/>
                <a:cs typeface="Arial" panose="020B0604020202020204" pitchFamily="34" charset="0"/>
              </a:defRPr>
            </a:lvl1pPr>
          </a:lstStyle>
          <a:p>
            <a:r>
              <a:rPr lang="en-US" dirty="0" smtClean="0"/>
              <a:t>Glimpse of Edge Projects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62193427"/>
              </p:ext>
            </p:extLst>
          </p:nvPr>
        </p:nvGraphicFramePr>
        <p:xfrm>
          <a:off x="620926" y="1512475"/>
          <a:ext cx="11005017" cy="5138697"/>
        </p:xfrm>
        <a:graphic>
          <a:graphicData uri="http://schemas.openxmlformats.org/drawingml/2006/table">
            <a:tbl>
              <a:tblPr firstRow="1" bandRow="1">
                <a:tableStyleId>{6E25E649-3F16-4E02-A733-19D2CDBF48F0}</a:tableStyleId>
              </a:tblPr>
              <a:tblGrid>
                <a:gridCol w="854018"/>
                <a:gridCol w="1025885"/>
                <a:gridCol w="1407142"/>
                <a:gridCol w="751115"/>
                <a:gridCol w="1345107"/>
                <a:gridCol w="1037283"/>
                <a:gridCol w="742811"/>
                <a:gridCol w="782770"/>
                <a:gridCol w="1192334"/>
                <a:gridCol w="1866552"/>
              </a:tblGrid>
              <a:tr h="370840">
                <a:tc>
                  <a:txBody>
                    <a:bodyPr/>
                    <a:lstStyle/>
                    <a:p>
                      <a:pPr algn="ctr"/>
                      <a:r>
                        <a:rPr lang="en-US" altLang="zh-CN" sz="1400" dirty="0" smtClean="0"/>
                        <a:t>Project</a:t>
                      </a:r>
                      <a:endParaRPr lang="en-US" sz="1400" dirty="0"/>
                    </a:p>
                  </a:txBody>
                  <a:tcPr/>
                </a:tc>
                <a:tc>
                  <a:txBody>
                    <a:bodyPr/>
                    <a:lstStyle/>
                    <a:p>
                      <a:pPr algn="ctr"/>
                      <a:r>
                        <a:rPr lang="en-US" sz="1400" dirty="0" smtClean="0"/>
                        <a:t>Foundation</a:t>
                      </a:r>
                      <a:endParaRPr lang="en-US" sz="1400" dirty="0"/>
                    </a:p>
                  </a:txBody>
                  <a:tcPr/>
                </a:tc>
                <a:tc>
                  <a:txBody>
                    <a:bodyPr/>
                    <a:lstStyle/>
                    <a:p>
                      <a:pPr algn="ctr"/>
                      <a:r>
                        <a:rPr lang="en-US" sz="1400" dirty="0" smtClean="0"/>
                        <a:t>Key</a:t>
                      </a:r>
                      <a:r>
                        <a:rPr lang="en-US" sz="1400" baseline="0" dirty="0" smtClean="0"/>
                        <a:t> Participators</a:t>
                      </a:r>
                      <a:endParaRPr lang="en-US" sz="1400" dirty="0"/>
                    </a:p>
                  </a:txBody>
                  <a:tcPr/>
                </a:tc>
                <a:tc>
                  <a:txBody>
                    <a:bodyPr/>
                    <a:lstStyle/>
                    <a:p>
                      <a:pPr algn="ctr"/>
                      <a:r>
                        <a:rPr lang="en-US" sz="1400" dirty="0" smtClean="0"/>
                        <a:t>Layer</a:t>
                      </a:r>
                      <a:endParaRPr lang="en-US" sz="1400" dirty="0"/>
                    </a:p>
                  </a:txBody>
                  <a:tcPr/>
                </a:tc>
                <a:tc>
                  <a:txBody>
                    <a:bodyPr/>
                    <a:lstStyle/>
                    <a:p>
                      <a:pPr algn="ctr"/>
                      <a:r>
                        <a:rPr lang="en-US" sz="1400" dirty="0" smtClean="0"/>
                        <a:t>Segment/Focus</a:t>
                      </a:r>
                      <a:endParaRPr lang="en-US" sz="1400" dirty="0"/>
                    </a:p>
                  </a:txBody>
                  <a:tcPr/>
                </a:tc>
                <a:tc>
                  <a:txBody>
                    <a:bodyPr/>
                    <a:lstStyle/>
                    <a:p>
                      <a:pPr algn="ctr"/>
                      <a:r>
                        <a:rPr lang="en-US" sz="1400" dirty="0" smtClean="0"/>
                        <a:t>MANO</a:t>
                      </a:r>
                      <a:endParaRPr lang="en-US" sz="1400" dirty="0"/>
                    </a:p>
                  </a:txBody>
                  <a:tcPr/>
                </a:tc>
                <a:tc>
                  <a:txBody>
                    <a:bodyPr/>
                    <a:lstStyle/>
                    <a:p>
                      <a:pPr algn="ctr"/>
                      <a:r>
                        <a:rPr lang="en-US" sz="1400" dirty="0" smtClean="0"/>
                        <a:t>SDN</a:t>
                      </a:r>
                      <a:endParaRPr lang="en-US" sz="1400" dirty="0"/>
                    </a:p>
                  </a:txBody>
                  <a:tcPr/>
                </a:tc>
                <a:tc>
                  <a:txBody>
                    <a:bodyPr/>
                    <a:lstStyle/>
                    <a:p>
                      <a:pPr algn="ctr"/>
                      <a:r>
                        <a:rPr lang="en-US" sz="1400" dirty="0" smtClean="0"/>
                        <a:t>Latest version</a:t>
                      </a:r>
                      <a:endParaRPr lang="en-US" sz="1400" dirty="0"/>
                    </a:p>
                  </a:txBody>
                  <a:tcPr/>
                </a:tc>
                <a:tc>
                  <a:txBody>
                    <a:bodyPr/>
                    <a:lstStyle/>
                    <a:p>
                      <a:pPr algn="ctr"/>
                      <a:r>
                        <a:rPr lang="en-US" sz="1400" dirty="0" smtClean="0"/>
                        <a:t>Infra</a:t>
                      </a:r>
                      <a:endParaRPr lang="en-US" sz="1400" dirty="0"/>
                    </a:p>
                  </a:txBody>
                  <a:tcPr/>
                </a:tc>
                <a:tc>
                  <a:txBody>
                    <a:bodyPr/>
                    <a:lstStyle/>
                    <a:p>
                      <a:pPr algn="ctr"/>
                      <a:r>
                        <a:rPr lang="en-US" sz="1400" dirty="0" smtClean="0"/>
                        <a:t>Code Repo</a:t>
                      </a:r>
                      <a:endParaRPr lang="en-US" sz="1400" dirty="0"/>
                    </a:p>
                  </a:txBody>
                  <a:tcPr/>
                </a:tc>
              </a:tr>
              <a:tr h="1115337">
                <a:tc>
                  <a:txBody>
                    <a:bodyPr/>
                    <a:lstStyle/>
                    <a:p>
                      <a:r>
                        <a:rPr lang="en-US" sz="1400" dirty="0" err="1" smtClean="0"/>
                        <a:t>Akraino</a:t>
                      </a:r>
                      <a:endParaRPr lang="en-US" sz="1400" dirty="0"/>
                    </a:p>
                  </a:txBody>
                  <a:tcPr/>
                </a:tc>
                <a:tc>
                  <a:txBody>
                    <a:bodyPr/>
                    <a:lstStyle/>
                    <a:p>
                      <a:r>
                        <a:rPr lang="en-US" sz="1400" baseline="0" dirty="0" smtClean="0"/>
                        <a:t>Linux Foundation</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AT&amp;T, Intel, ARM, Nokia, Ericsson, Dell, Red Hat, Juniper, WRS, etc.</a:t>
                      </a:r>
                    </a:p>
                  </a:txBody>
                  <a:tcPr/>
                </a:tc>
                <a:tc>
                  <a:txBody>
                    <a:bodyPr/>
                    <a:lstStyle/>
                    <a:p>
                      <a:r>
                        <a:rPr lang="en-US" sz="1400" dirty="0" smtClean="0"/>
                        <a:t>Umbrella,</a:t>
                      </a:r>
                      <a:r>
                        <a:rPr lang="en-US" sz="1400" baseline="0" dirty="0" smtClean="0"/>
                        <a:t> Full Stack</a:t>
                      </a:r>
                      <a:endParaRPr lang="en-US" sz="1400" dirty="0"/>
                    </a:p>
                  </a:txBody>
                  <a:tcPr/>
                </a:tc>
                <a:tc>
                  <a:txBody>
                    <a:bodyPr/>
                    <a:lstStyle/>
                    <a:p>
                      <a:r>
                        <a:rPr lang="en-US" sz="1400" b="0" i="0" kern="1200" dirty="0" smtClean="0">
                          <a:solidFill>
                            <a:schemeClr val="dk1"/>
                          </a:solidFill>
                          <a:effectLst/>
                          <a:latin typeface="+mn-lt"/>
                          <a:ea typeface="+mn-ea"/>
                          <a:cs typeface="+mn-cs"/>
                        </a:rPr>
                        <a:t>All-in-one edge stack</a:t>
                      </a:r>
                      <a:endParaRPr lang="en-US" sz="1100" dirty="0"/>
                    </a:p>
                  </a:txBody>
                  <a:tcPr/>
                </a:tc>
                <a:tc>
                  <a:txBody>
                    <a:bodyPr/>
                    <a:lstStyle/>
                    <a:p>
                      <a:r>
                        <a:rPr lang="en-US" sz="1400" dirty="0" smtClean="0"/>
                        <a:t>N/A</a:t>
                      </a:r>
                      <a:endParaRPr lang="en-US" sz="1400" dirty="0"/>
                    </a:p>
                  </a:txBody>
                  <a:tcPr/>
                </a:tc>
                <a:tc>
                  <a:txBody>
                    <a:bodyPr/>
                    <a:lstStyle/>
                    <a:p>
                      <a:r>
                        <a:rPr lang="en-US" sz="1400" dirty="0" smtClean="0"/>
                        <a:t>N/A</a:t>
                      </a:r>
                      <a:endParaRPr lang="en-US" sz="1400" dirty="0"/>
                    </a:p>
                  </a:txBody>
                  <a:tcPr/>
                </a:tc>
                <a:tc>
                  <a:txBody>
                    <a:bodyPr/>
                    <a:lstStyle/>
                    <a:p>
                      <a:r>
                        <a:rPr lang="en-US" sz="1400" dirty="0" smtClean="0"/>
                        <a:t>N/A</a:t>
                      </a:r>
                      <a:endParaRPr lang="en-US" sz="1400" dirty="0"/>
                    </a:p>
                  </a:txBody>
                  <a:tcPr/>
                </a:tc>
                <a:tc>
                  <a:txBody>
                    <a:bodyPr/>
                    <a:lstStyle/>
                    <a:p>
                      <a:r>
                        <a:rPr lang="en-US" sz="1400" dirty="0" err="1" smtClean="0"/>
                        <a:t>Openstack</a:t>
                      </a:r>
                      <a:r>
                        <a:rPr lang="en-US" sz="1400" dirty="0" smtClean="0"/>
                        <a:t>, K8S</a:t>
                      </a:r>
                      <a:endParaRPr lang="en-US" sz="1400" dirty="0"/>
                    </a:p>
                  </a:txBody>
                  <a:tcPr/>
                </a:tc>
                <a:tc>
                  <a:txBody>
                    <a:bodyPr/>
                    <a:lstStyle/>
                    <a:p>
                      <a:r>
                        <a:rPr lang="en-US" sz="1400" dirty="0" smtClean="0"/>
                        <a:t>http://gerrit.akraino.org</a:t>
                      </a:r>
                      <a:endParaRPr lang="en-US" sz="1400" dirty="0"/>
                    </a:p>
                  </a:txBody>
                  <a:tcPr/>
                </a:tc>
              </a:tr>
              <a:tr h="573146">
                <a:tc>
                  <a:txBody>
                    <a:bodyPr/>
                    <a:lstStyle/>
                    <a:p>
                      <a:r>
                        <a:rPr lang="en-US" sz="1400" dirty="0" err="1" smtClean="0"/>
                        <a:t>StarlingX</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OpenStack</a:t>
                      </a:r>
                      <a:r>
                        <a:rPr lang="en-US" sz="1400" baseline="0" dirty="0" smtClean="0"/>
                        <a:t> Foundation</a:t>
                      </a:r>
                      <a:endParaRPr lang="en-US" sz="1400" dirty="0" smtClean="0"/>
                    </a:p>
                  </a:txBody>
                  <a:tcPr/>
                </a:tc>
                <a:tc>
                  <a:txBody>
                    <a:bodyPr/>
                    <a:lstStyle/>
                    <a:p>
                      <a:r>
                        <a:rPr lang="en-US" sz="1300" dirty="0" smtClean="0"/>
                        <a:t>Wind River,</a:t>
                      </a:r>
                      <a:r>
                        <a:rPr lang="en-US" sz="1300" baseline="0" dirty="0" smtClean="0"/>
                        <a:t> Intel, Huawei, Ericsson, China Unicom, etc.</a:t>
                      </a:r>
                      <a:endParaRPr lang="en-US" sz="1300" dirty="0"/>
                    </a:p>
                  </a:txBody>
                  <a:tcPr/>
                </a:tc>
                <a:tc>
                  <a:txBody>
                    <a:bodyPr/>
                    <a:lstStyle/>
                    <a:p>
                      <a:r>
                        <a:rPr lang="en-US" sz="1400" dirty="0" smtClean="0"/>
                        <a:t>IaaS</a:t>
                      </a:r>
                      <a:endParaRPr lang="en-US" sz="1400" dirty="0"/>
                    </a:p>
                  </a:txBody>
                  <a:tcPr/>
                </a:tc>
                <a:tc>
                  <a:txBody>
                    <a:bodyPr/>
                    <a:lstStyle/>
                    <a:p>
                      <a:r>
                        <a:rPr lang="en-US" sz="1400" smtClean="0"/>
                        <a:t>Industrial IoT and MEC</a:t>
                      </a:r>
                      <a:endParaRPr lang="en-US" sz="1400" dirty="0"/>
                    </a:p>
                  </a:txBody>
                  <a:tcPr/>
                </a:tc>
                <a:tc>
                  <a:txBody>
                    <a:bodyPr/>
                    <a:lstStyle/>
                    <a:p>
                      <a:r>
                        <a:rPr lang="en-US" sz="1400" dirty="0" smtClean="0"/>
                        <a:t>ONAP</a:t>
                      </a:r>
                      <a:endParaRPr lang="en-US" sz="1400" dirty="0"/>
                    </a:p>
                  </a:txBody>
                  <a:tcPr/>
                </a:tc>
                <a:tc>
                  <a:txBody>
                    <a:bodyPr/>
                    <a:lstStyle/>
                    <a:p>
                      <a:r>
                        <a:rPr lang="en-US" sz="1400" dirty="0" smtClean="0"/>
                        <a:t>ODL</a:t>
                      </a:r>
                      <a:endParaRPr lang="en-US" sz="1400" dirty="0"/>
                    </a:p>
                  </a:txBody>
                  <a:tcPr/>
                </a:tc>
                <a:tc>
                  <a:txBody>
                    <a:bodyPr/>
                    <a:lstStyle/>
                    <a:p>
                      <a:r>
                        <a:rPr lang="en-US" sz="1400" dirty="0" smtClean="0"/>
                        <a:t>1.0</a:t>
                      </a:r>
                      <a:endParaRPr lang="en-US" sz="1400" dirty="0"/>
                    </a:p>
                  </a:txBody>
                  <a:tcPr/>
                </a:tc>
                <a:tc>
                  <a:txBody>
                    <a:bodyPr/>
                    <a:lstStyle/>
                    <a:p>
                      <a:r>
                        <a:rPr lang="en-US" sz="1400" dirty="0" smtClean="0"/>
                        <a:t>OpenStack</a:t>
                      </a:r>
                      <a:endParaRPr lang="en-US" sz="1400" dirty="0"/>
                    </a:p>
                  </a:txBody>
                  <a:tcPr/>
                </a:tc>
                <a:tc>
                  <a:txBody>
                    <a:bodyPr/>
                    <a:lstStyle/>
                    <a:p>
                      <a:r>
                        <a:rPr lang="en-US" sz="1400" dirty="0" smtClean="0">
                          <a:hlinkClick r:id="rId3"/>
                        </a:rPr>
                        <a:t>https://git.starlingx.io/cgit</a:t>
                      </a:r>
                      <a:endParaRPr lang="en-US" sz="1400" dirty="0"/>
                    </a:p>
                  </a:txBody>
                  <a:tcPr/>
                </a:tc>
              </a:tr>
              <a:tr h="370840">
                <a:tc>
                  <a:txBody>
                    <a:bodyPr/>
                    <a:lstStyle/>
                    <a:p>
                      <a:r>
                        <a:rPr lang="en-US" sz="1400" dirty="0" smtClean="0"/>
                        <a:t>Airship</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OpenStack</a:t>
                      </a:r>
                      <a:r>
                        <a:rPr lang="en-US" sz="1400" baseline="0" dirty="0" smtClean="0"/>
                        <a:t> Foundation</a:t>
                      </a:r>
                      <a:endParaRPr lang="en-US" sz="1400" dirty="0" smtClean="0"/>
                    </a:p>
                  </a:txBody>
                  <a:tcPr/>
                </a:tc>
                <a:tc>
                  <a:txBody>
                    <a:bodyPr/>
                    <a:lstStyle/>
                    <a:p>
                      <a:r>
                        <a:rPr lang="en-US" sz="1400" dirty="0" smtClean="0"/>
                        <a:t>AT&amp;T, SKT,</a:t>
                      </a:r>
                      <a:r>
                        <a:rPr lang="en-US" sz="1400" baseline="0" dirty="0" smtClean="0"/>
                        <a:t> Intel, </a:t>
                      </a:r>
                      <a:r>
                        <a:rPr lang="en-US" sz="1400" baseline="0" dirty="0" err="1" smtClean="0"/>
                        <a:t>Mirantis</a:t>
                      </a:r>
                      <a:r>
                        <a:rPr lang="en-US" sz="1400" baseline="0" dirty="0" smtClean="0"/>
                        <a:t>, </a:t>
                      </a:r>
                      <a:r>
                        <a:rPr lang="en-US" altLang="zh-CN" sz="1400" baseline="0" dirty="0" smtClean="0"/>
                        <a:t>etc.</a:t>
                      </a:r>
                      <a:endParaRPr lang="en-US" sz="1400" dirty="0"/>
                    </a:p>
                  </a:txBody>
                  <a:tcPr/>
                </a:tc>
                <a:tc>
                  <a:txBody>
                    <a:bodyPr/>
                    <a:lstStyle/>
                    <a:p>
                      <a:r>
                        <a:rPr lang="en-US" sz="1400" dirty="0" smtClean="0"/>
                        <a:t>Deployment</a:t>
                      </a:r>
                      <a:endParaRPr lang="en-US" sz="1400" dirty="0"/>
                    </a:p>
                  </a:txBody>
                  <a:tcPr/>
                </a:tc>
                <a:tc>
                  <a:txBody>
                    <a:bodyPr/>
                    <a:lstStyle/>
                    <a:p>
                      <a:r>
                        <a:rPr lang="en-US" sz="1400" dirty="0" err="1" smtClean="0"/>
                        <a:t>Openstack</a:t>
                      </a:r>
                      <a:r>
                        <a:rPr lang="en-US" sz="1400" dirty="0" smtClean="0"/>
                        <a:t> on Kubernetes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ONAP/Tacker</a:t>
                      </a:r>
                    </a:p>
                    <a:p>
                      <a:endParaRPr lang="en-US" sz="1400" dirty="0"/>
                    </a:p>
                  </a:txBody>
                  <a:tcPr/>
                </a:tc>
                <a:tc>
                  <a:txBody>
                    <a:bodyPr/>
                    <a:lstStyle/>
                    <a:p>
                      <a:r>
                        <a:rPr lang="en-US" sz="1400" dirty="0" smtClean="0"/>
                        <a:t>Calico</a:t>
                      </a:r>
                      <a:endParaRPr lang="en-US" sz="1400" dirty="0"/>
                    </a:p>
                  </a:txBody>
                  <a:tcPr/>
                </a:tc>
                <a:tc>
                  <a:txBody>
                    <a:bodyPr/>
                    <a:lstStyle/>
                    <a:p>
                      <a:r>
                        <a:rPr lang="en-US" sz="1400" dirty="0" smtClean="0"/>
                        <a:t>0.1</a:t>
                      </a:r>
                      <a:endParaRPr lang="en-US" sz="1400" dirty="0"/>
                    </a:p>
                  </a:txBody>
                  <a:tcPr/>
                </a:tc>
                <a:tc>
                  <a:txBody>
                    <a:bodyPr/>
                    <a:lstStyle/>
                    <a:p>
                      <a:r>
                        <a:rPr lang="en-US" sz="1400" dirty="0" smtClean="0"/>
                        <a:t>OpenStack/K8S</a:t>
                      </a:r>
                      <a:endParaRPr lang="en-US" sz="1400" dirty="0"/>
                    </a:p>
                  </a:txBody>
                  <a:tcPr/>
                </a:tc>
                <a:tc>
                  <a:txBody>
                    <a:bodyPr/>
                    <a:lstStyle/>
                    <a:p>
                      <a:r>
                        <a:rPr lang="en-US" sz="1400" dirty="0" smtClean="0">
                          <a:hlinkClick r:id="rId4"/>
                        </a:rPr>
                        <a:t>https://git.airshipit.org/cgit</a:t>
                      </a:r>
                      <a:endParaRPr lang="en-US" sz="1400" dirty="0"/>
                    </a:p>
                  </a:txBody>
                  <a:tcPr/>
                </a:tc>
              </a:tr>
              <a:tr h="370840">
                <a:tc>
                  <a:txBody>
                    <a:bodyPr/>
                    <a:lstStyle/>
                    <a:p>
                      <a:r>
                        <a:rPr lang="en-US" sz="1400" dirty="0" smtClean="0"/>
                        <a:t>CORD</a:t>
                      </a:r>
                      <a:endParaRPr lang="en-US" sz="1400" dirty="0"/>
                    </a:p>
                  </a:txBody>
                  <a:tcPr/>
                </a:tc>
                <a:tc>
                  <a:txBody>
                    <a:bodyPr/>
                    <a:lstStyle/>
                    <a:p>
                      <a:r>
                        <a:rPr lang="en-US" sz="1400" dirty="0" smtClean="0"/>
                        <a:t>Linux Foundation</a:t>
                      </a:r>
                      <a:endParaRPr lang="en-US" sz="1400" dirty="0"/>
                    </a:p>
                  </a:txBody>
                  <a:tcPr/>
                </a:tc>
                <a:tc>
                  <a:txBody>
                    <a:bodyPr/>
                    <a:lstStyle/>
                    <a:p>
                      <a:r>
                        <a:rPr lang="en-US" sz="1300" b="0" i="0" kern="1200" dirty="0" smtClean="0">
                          <a:solidFill>
                            <a:schemeClr val="dk1"/>
                          </a:solidFill>
                          <a:effectLst/>
                          <a:latin typeface="+mn-lt"/>
                          <a:ea typeface="+mn-ea"/>
                          <a:cs typeface="+mn-cs"/>
                        </a:rPr>
                        <a:t>AT&amp;T, SK Telecom, Verizon, China Unicom and NTT,</a:t>
                      </a:r>
                      <a:r>
                        <a:rPr lang="en-US" sz="1300" b="0" i="0" kern="1200" baseline="0" dirty="0" smtClean="0">
                          <a:solidFill>
                            <a:schemeClr val="dk1"/>
                          </a:solidFill>
                          <a:effectLst/>
                          <a:latin typeface="+mn-lt"/>
                          <a:ea typeface="+mn-ea"/>
                          <a:cs typeface="+mn-cs"/>
                        </a:rPr>
                        <a:t> etc.</a:t>
                      </a:r>
                      <a:endParaRPr lang="en-US" sz="1300" dirty="0"/>
                    </a:p>
                  </a:txBody>
                  <a:tcPr/>
                </a:tc>
                <a:tc>
                  <a:txBody>
                    <a:bodyPr/>
                    <a:lstStyle/>
                    <a:p>
                      <a:r>
                        <a:rPr lang="en-US" sz="1400" dirty="0" smtClean="0"/>
                        <a:t>IaaS</a:t>
                      </a:r>
                      <a:endParaRPr lang="en-US" sz="1400" dirty="0"/>
                    </a:p>
                  </a:txBody>
                  <a:tcPr/>
                </a:tc>
                <a:tc>
                  <a:txBody>
                    <a:bodyPr/>
                    <a:lstStyle/>
                    <a:p>
                      <a:r>
                        <a:rPr lang="en-US" sz="1400" dirty="0" smtClean="0"/>
                        <a:t>MEC for residential, enterprise </a:t>
                      </a:r>
                      <a:r>
                        <a:rPr lang="en-US" altLang="zh-CN" sz="1400" dirty="0" smtClean="0"/>
                        <a:t>&amp; mobile</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XOS</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ONOS</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6.0</a:t>
                      </a:r>
                      <a:endParaRPr lang="en-US" sz="1400" dirty="0" smtClean="0">
                        <a:latin typeface="Sitka Heading" panose="02000505000000020004"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OpenStack/K8S</a:t>
                      </a:r>
                    </a:p>
                    <a:p>
                      <a:endParaRPr lang="en-US" sz="1400" dirty="0"/>
                    </a:p>
                  </a:txBody>
                  <a:tcPr/>
                </a:tc>
                <a:tc>
                  <a:txBody>
                    <a:bodyPr/>
                    <a:lstStyle/>
                    <a:p>
                      <a:r>
                        <a:rPr lang="en-US" sz="1400" dirty="0" smtClean="0">
                          <a:hlinkClick r:id="rId5"/>
                        </a:rPr>
                        <a:t>https://github.com/opencord</a:t>
                      </a:r>
                      <a:endParaRPr lang="en-US" sz="1400" dirty="0"/>
                    </a:p>
                  </a:txBody>
                  <a:tcPr/>
                </a:tc>
              </a:tr>
              <a:tr h="370840">
                <a:tc>
                  <a:txBody>
                    <a:bodyPr/>
                    <a:lstStyle/>
                    <a:p>
                      <a:r>
                        <a:rPr lang="en-US" sz="1400" dirty="0" err="1" smtClean="0"/>
                        <a:t>vCO</a:t>
                      </a:r>
                      <a:endParaRPr lang="en-US" sz="1400" dirty="0"/>
                    </a:p>
                  </a:txBody>
                  <a:tcPr/>
                </a:tc>
                <a:tc>
                  <a:txBody>
                    <a:bodyPr/>
                    <a:lstStyle/>
                    <a:p>
                      <a:r>
                        <a:rPr lang="en-US" sz="1400" dirty="0" smtClean="0"/>
                        <a:t>Linux</a:t>
                      </a:r>
                      <a:r>
                        <a:rPr lang="en-US" sz="1400" baseline="0" dirty="0" smtClean="0"/>
                        <a:t> Foundation</a:t>
                      </a:r>
                      <a:endParaRPr lang="en-US" sz="1400" dirty="0"/>
                    </a:p>
                  </a:txBody>
                  <a:tcPr/>
                </a:tc>
                <a:tc>
                  <a:txBody>
                    <a:bodyPr/>
                    <a:lstStyle/>
                    <a:p>
                      <a:r>
                        <a:rPr lang="en-US" sz="1400" dirty="0" smtClean="0"/>
                        <a:t>Red Hat, China Mobile,</a:t>
                      </a:r>
                      <a:r>
                        <a:rPr lang="en-US" sz="1400" baseline="0" dirty="0" smtClean="0"/>
                        <a:t> etc.</a:t>
                      </a:r>
                      <a:endParaRPr lang="en-US" sz="1400" dirty="0"/>
                    </a:p>
                  </a:txBody>
                  <a:tcPr/>
                </a:tc>
                <a:tc>
                  <a:txBody>
                    <a:bodyPr/>
                    <a:lstStyle/>
                    <a:p>
                      <a:r>
                        <a:rPr lang="en-US" sz="1400" dirty="0" smtClean="0"/>
                        <a:t>IaaS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MEC for residential, enterprise </a:t>
                      </a:r>
                      <a:r>
                        <a:rPr lang="en-US" altLang="zh-CN" sz="1400" dirty="0" smtClean="0"/>
                        <a:t>&amp; mobile</a:t>
                      </a:r>
                      <a:endParaRPr lang="en-US"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ONAP/Tacker</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ODL</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2.0/3.0</a:t>
                      </a:r>
                    </a:p>
                    <a:p>
                      <a:endParaRPr lang="en-US" sz="1400" dirty="0"/>
                    </a:p>
                  </a:txBody>
                  <a:tcPr/>
                </a:tc>
                <a:tc>
                  <a:txBody>
                    <a:bodyPr/>
                    <a:lstStyle/>
                    <a:p>
                      <a:r>
                        <a:rPr lang="en-US" sz="1400" dirty="0" smtClean="0"/>
                        <a:t>OpenStack</a:t>
                      </a:r>
                      <a:endParaRPr lang="en-US" sz="1400" dirty="0"/>
                    </a:p>
                  </a:txBody>
                  <a:tcPr/>
                </a:tc>
                <a:tc>
                  <a:txBody>
                    <a:bodyPr/>
                    <a:lstStyle/>
                    <a:p>
                      <a:r>
                        <a:rPr lang="en-US" sz="1400" dirty="0" smtClean="0"/>
                        <a:t>No code repo yet. Just</a:t>
                      </a:r>
                      <a:r>
                        <a:rPr lang="en-US" sz="1400" baseline="0" dirty="0" smtClean="0"/>
                        <a:t> POC</a:t>
                      </a:r>
                      <a:endParaRPr lang="en-US" sz="1400" dirty="0"/>
                    </a:p>
                  </a:txBody>
                  <a:tcPr/>
                </a:tc>
              </a:tr>
            </a:tbl>
          </a:graphicData>
        </a:graphic>
      </p:graphicFrame>
      <p:sp>
        <p:nvSpPr>
          <p:cNvPr id="2" name="Slide Number Placeholder 1"/>
          <p:cNvSpPr>
            <a:spLocks noGrp="1"/>
          </p:cNvSpPr>
          <p:nvPr>
            <p:ph type="sldNum" sz="quarter" idx="12"/>
          </p:nvPr>
        </p:nvSpPr>
        <p:spPr/>
        <p:txBody>
          <a:bodyPr/>
          <a:lstStyle/>
          <a:p>
            <a:fld id="{6A98278B-FCE1-F440-933F-6E48551C851F}" type="slidenum">
              <a:rPr lang="en-US" smtClean="0"/>
              <a:t>28</a:t>
            </a:fld>
            <a:endParaRPr lang="en-US"/>
          </a:p>
        </p:txBody>
      </p:sp>
    </p:spTree>
    <p:extLst>
      <p:ext uri="{BB962C8B-B14F-4D97-AF65-F5344CB8AC3E}">
        <p14:creationId xmlns:p14="http://schemas.microsoft.com/office/powerpoint/2010/main" val="2076677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48CEE9"/>
                </a:solidFill>
                <a:latin typeface="Arial" panose="020B0604020202020204" pitchFamily="34" charset="0"/>
                <a:ea typeface="+mj-ea"/>
                <a:cs typeface="Arial" panose="020B0604020202020204" pitchFamily="34" charset="0"/>
              </a:defRPr>
            </a:lvl1pPr>
          </a:lstStyle>
          <a:p>
            <a:r>
              <a:rPr lang="en-US" dirty="0" smtClean="0"/>
              <a:t>Glimpse of Edge Projects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27244501"/>
              </p:ext>
            </p:extLst>
          </p:nvPr>
        </p:nvGraphicFramePr>
        <p:xfrm>
          <a:off x="719110" y="1532859"/>
          <a:ext cx="10917719" cy="4693920"/>
        </p:xfrm>
        <a:graphic>
          <a:graphicData uri="http://schemas.openxmlformats.org/drawingml/2006/table">
            <a:tbl>
              <a:tblPr firstRow="1" bandRow="1">
                <a:tableStyleId>{6E25E649-3F16-4E02-A733-19D2CDBF48F0}</a:tableStyleId>
              </a:tblPr>
              <a:tblGrid>
                <a:gridCol w="957290"/>
                <a:gridCol w="1055915"/>
                <a:gridCol w="1208314"/>
                <a:gridCol w="2416104"/>
                <a:gridCol w="649995"/>
                <a:gridCol w="896301"/>
                <a:gridCol w="870857"/>
                <a:gridCol w="2862943"/>
              </a:tblGrid>
              <a:tr h="370840">
                <a:tc>
                  <a:txBody>
                    <a:bodyPr/>
                    <a:lstStyle/>
                    <a:p>
                      <a:pPr algn="ctr"/>
                      <a:r>
                        <a:rPr lang="en-US" altLang="zh-CN" sz="1400" dirty="0" smtClean="0"/>
                        <a:t>Project</a:t>
                      </a:r>
                      <a:endParaRPr lang="en-US" sz="1400" dirty="0"/>
                    </a:p>
                  </a:txBody>
                  <a:tcPr/>
                </a:tc>
                <a:tc>
                  <a:txBody>
                    <a:bodyPr/>
                    <a:lstStyle/>
                    <a:p>
                      <a:pPr algn="ctr"/>
                      <a:r>
                        <a:rPr lang="en-US" sz="1400" dirty="0" smtClean="0"/>
                        <a:t>Foundation</a:t>
                      </a:r>
                      <a:endParaRPr lang="en-US" sz="1400" dirty="0"/>
                    </a:p>
                  </a:txBody>
                  <a:tcPr/>
                </a:tc>
                <a:tc>
                  <a:txBody>
                    <a:bodyPr/>
                    <a:lstStyle/>
                    <a:p>
                      <a:pPr algn="ctr"/>
                      <a:r>
                        <a:rPr lang="en-US" sz="1400" dirty="0" smtClean="0"/>
                        <a:t>Key</a:t>
                      </a:r>
                      <a:r>
                        <a:rPr lang="en-US" sz="1400" baseline="0" dirty="0" smtClean="0"/>
                        <a:t> Participators</a:t>
                      </a:r>
                      <a:endParaRPr lang="en-US" sz="1400" dirty="0"/>
                    </a:p>
                  </a:txBody>
                  <a:tcPr/>
                </a:tc>
                <a:tc>
                  <a:txBody>
                    <a:bodyPr/>
                    <a:lstStyle/>
                    <a:p>
                      <a:pPr algn="ctr"/>
                      <a:r>
                        <a:rPr lang="en-US" sz="1400" dirty="0" smtClean="0"/>
                        <a:t>Scope</a:t>
                      </a:r>
                      <a:endParaRPr lang="en-US" sz="1400" dirty="0"/>
                    </a:p>
                  </a:txBody>
                  <a:tcPr/>
                </a:tc>
                <a:tc>
                  <a:txBody>
                    <a:bodyPr/>
                    <a:lstStyle/>
                    <a:p>
                      <a:pPr algn="ctr"/>
                      <a:r>
                        <a:rPr lang="en-US" sz="1400" dirty="0" smtClean="0"/>
                        <a:t>Layer</a:t>
                      </a:r>
                      <a:endParaRPr lang="en-US" sz="1400" dirty="0"/>
                    </a:p>
                  </a:txBody>
                  <a:tcPr/>
                </a:tc>
                <a:tc>
                  <a:txBody>
                    <a:bodyPr/>
                    <a:lstStyle/>
                    <a:p>
                      <a:pPr algn="ctr"/>
                      <a:r>
                        <a:rPr lang="en-US" sz="1400" dirty="0" smtClean="0"/>
                        <a:t>Segment/Focus</a:t>
                      </a:r>
                      <a:endParaRPr lang="en-US" sz="1400" dirty="0"/>
                    </a:p>
                  </a:txBody>
                  <a:tcPr/>
                </a:tc>
                <a:tc>
                  <a:txBody>
                    <a:bodyPr/>
                    <a:lstStyle/>
                    <a:p>
                      <a:pPr algn="ctr"/>
                      <a:r>
                        <a:rPr lang="en-US" sz="1400" dirty="0" smtClean="0"/>
                        <a:t>Latest version</a:t>
                      </a:r>
                      <a:endParaRPr lang="en-US" sz="1400" dirty="0"/>
                    </a:p>
                  </a:txBody>
                  <a:tcPr/>
                </a:tc>
                <a:tc>
                  <a:txBody>
                    <a:bodyPr/>
                    <a:lstStyle/>
                    <a:p>
                      <a:pPr algn="ctr"/>
                      <a:r>
                        <a:rPr lang="en-US" sz="1400" dirty="0" smtClean="0"/>
                        <a:t>Code Repo</a:t>
                      </a:r>
                      <a:endParaRPr lang="en-US" sz="1400" dirty="0"/>
                    </a:p>
                  </a:txBody>
                  <a:tcPr/>
                </a:tc>
              </a:tr>
              <a:tr h="370840">
                <a:tc>
                  <a:txBody>
                    <a:bodyPr/>
                    <a:lstStyle/>
                    <a:p>
                      <a:r>
                        <a:rPr lang="en-US" sz="1400" dirty="0" err="1" smtClean="0"/>
                        <a:t>EdgeX</a:t>
                      </a:r>
                      <a:r>
                        <a:rPr lang="en-US" sz="1400" dirty="0" smtClean="0"/>
                        <a:t> Foundry</a:t>
                      </a:r>
                      <a:endParaRPr lang="en-US" sz="1400" dirty="0"/>
                    </a:p>
                  </a:txBody>
                  <a:tcPr/>
                </a:tc>
                <a:tc>
                  <a:txBody>
                    <a:bodyPr/>
                    <a:lstStyle/>
                    <a:p>
                      <a:r>
                        <a:rPr lang="en-US" sz="1400" dirty="0" smtClean="0"/>
                        <a:t>Linux Foundation</a:t>
                      </a:r>
                      <a:endParaRPr lang="en-US" sz="1400" dirty="0"/>
                    </a:p>
                  </a:txBody>
                  <a:tcPr/>
                </a:tc>
                <a:tc>
                  <a:txBody>
                    <a:bodyPr/>
                    <a:lstStyle/>
                    <a:p>
                      <a:r>
                        <a:rPr lang="en-US" sz="1400" dirty="0" smtClean="0"/>
                        <a:t>Dell</a:t>
                      </a:r>
                      <a:r>
                        <a:rPr lang="en-US" sz="1400" smtClean="0"/>
                        <a:t>, Vmware, etc.</a:t>
                      </a:r>
                      <a:endParaRPr lang="en-US" sz="1400" dirty="0"/>
                    </a:p>
                  </a:txBody>
                  <a:tcPr/>
                </a:tc>
                <a:tc>
                  <a:txBody>
                    <a:bodyPr/>
                    <a:lstStyle/>
                    <a:p>
                      <a:r>
                        <a:rPr lang="en-US" sz="1400" b="0" dirty="0" smtClean="0"/>
                        <a:t>Common framework for Edge solutions (SDK). </a:t>
                      </a:r>
                      <a:endParaRPr lang="en-US" sz="1400" dirty="0"/>
                    </a:p>
                  </a:txBody>
                  <a:tcPr/>
                </a:tc>
                <a:tc>
                  <a:txBody>
                    <a:bodyPr/>
                    <a:lstStyle/>
                    <a:p>
                      <a:r>
                        <a:rPr lang="en-US" sz="1400" dirty="0" smtClean="0"/>
                        <a:t>PaaS</a:t>
                      </a:r>
                      <a:endParaRPr lang="en-US" sz="1400" dirty="0"/>
                    </a:p>
                  </a:txBody>
                  <a:tcPr/>
                </a:tc>
                <a:tc>
                  <a:txBody>
                    <a:bodyPr/>
                    <a:lstStyle/>
                    <a:p>
                      <a:r>
                        <a:rPr lang="en-US" sz="1400" dirty="0" smtClean="0"/>
                        <a:t>Industrial </a:t>
                      </a:r>
                      <a:r>
                        <a:rPr lang="en-US" sz="1400" dirty="0" err="1" smtClean="0"/>
                        <a:t>Io</a:t>
                      </a:r>
                      <a:r>
                        <a:rPr lang="en-US" altLang="zh-CN" sz="1400" dirty="0" err="1" smtClean="0"/>
                        <a:t>T</a:t>
                      </a:r>
                      <a:endParaRPr lang="en-US" sz="1400" dirty="0"/>
                    </a:p>
                  </a:txBody>
                  <a:tcPr/>
                </a:tc>
                <a:tc>
                  <a:txBody>
                    <a:bodyPr/>
                    <a:lstStyle/>
                    <a:p>
                      <a:r>
                        <a:rPr lang="en-US" sz="1400" dirty="0" smtClean="0"/>
                        <a:t>3.0</a:t>
                      </a:r>
                      <a:r>
                        <a:rPr lang="en-US" sz="1400" baseline="0" dirty="0" smtClean="0"/>
                        <a:t> </a:t>
                      </a:r>
                      <a:r>
                        <a:rPr lang="en-US" sz="1400" dirty="0" smtClean="0"/>
                        <a:t>(4.0</a:t>
                      </a:r>
                      <a:r>
                        <a:rPr lang="en-US" sz="1400" baseline="0" dirty="0" smtClean="0"/>
                        <a:t> expected in April 2019)</a:t>
                      </a:r>
                      <a:endParaRPr lang="en-US" sz="1400" dirty="0"/>
                    </a:p>
                  </a:txBody>
                  <a:tcPr/>
                </a:tc>
                <a:tc>
                  <a:txBody>
                    <a:bodyPr/>
                    <a:lstStyle/>
                    <a:p>
                      <a:r>
                        <a:rPr lang="en-US" sz="1400" dirty="0" smtClean="0"/>
                        <a:t>Go:</a:t>
                      </a:r>
                      <a:r>
                        <a:rPr lang="en-US" sz="1200" dirty="0" smtClean="0"/>
                        <a:t> </a:t>
                      </a:r>
                      <a:r>
                        <a:rPr lang="en-US" sz="1200" kern="1200" dirty="0" smtClean="0">
                          <a:effectLst/>
                        </a:rPr>
                        <a:t> </a:t>
                      </a:r>
                      <a:r>
                        <a:rPr lang="en-US" sz="1400" u="sng" kern="1200" dirty="0" smtClean="0">
                          <a:effectLst/>
                          <a:hlinkClick r:id="rId3"/>
                        </a:rPr>
                        <a:t>https://github.com/edgexfoundry/edgex-go</a:t>
                      </a:r>
                      <a:endParaRPr lang="en-US" sz="1400" u="sng" kern="1200" dirty="0" smtClean="0">
                        <a:effectLst/>
                      </a:endParaRPr>
                    </a:p>
                    <a:p>
                      <a:r>
                        <a:rPr lang="en-US" sz="1400" u="none" kern="1200" dirty="0" smtClean="0">
                          <a:effectLst/>
                        </a:rPr>
                        <a:t>Java:</a:t>
                      </a:r>
                      <a:r>
                        <a:rPr lang="en-US" sz="1400" u="none" kern="1200" baseline="0" dirty="0" smtClean="0">
                          <a:effectLst/>
                        </a:rPr>
                        <a:t> </a:t>
                      </a:r>
                      <a:r>
                        <a:rPr lang="en-US" sz="1400" u="sng" dirty="0" smtClean="0">
                          <a:effectLst/>
                          <a:hlinkClick r:id="rId4"/>
                        </a:rPr>
                        <a:t>https://github.com/edgexfoundry</a:t>
                      </a:r>
                      <a:endParaRPr lang="en-US" sz="1400" u="none" dirty="0"/>
                    </a:p>
                  </a:txBody>
                  <a:tcPr/>
                </a:tc>
              </a:tr>
              <a:tr h="370840">
                <a:tc>
                  <a:txBody>
                    <a:bodyPr/>
                    <a:lstStyle/>
                    <a:p>
                      <a:r>
                        <a:rPr lang="en-US" sz="1400" dirty="0" err="1" smtClean="0"/>
                        <a:t>OpenEdge</a:t>
                      </a:r>
                      <a:endParaRPr lang="en-US" sz="1400" dirty="0"/>
                    </a:p>
                  </a:txBody>
                  <a:tcPr/>
                </a:tc>
                <a:tc>
                  <a:txBody>
                    <a:bodyPr/>
                    <a:lstStyle/>
                    <a:p>
                      <a:r>
                        <a:rPr lang="en-US" sz="1400" dirty="0" smtClean="0"/>
                        <a:t>N/A</a:t>
                      </a:r>
                      <a:endParaRPr lang="en-US" sz="1400" dirty="0"/>
                    </a:p>
                  </a:txBody>
                  <a:tcPr/>
                </a:tc>
                <a:tc>
                  <a:txBody>
                    <a:bodyPr/>
                    <a:lstStyle/>
                    <a:p>
                      <a:r>
                        <a:rPr lang="en-US" sz="1400" smtClean="0"/>
                        <a:t>Baidu, etc.</a:t>
                      </a:r>
                      <a:endParaRPr lang="en-US" sz="1400" dirty="0"/>
                    </a:p>
                  </a:txBody>
                  <a:tcPr/>
                </a:tc>
                <a:tc>
                  <a:txBody>
                    <a:bodyPr/>
                    <a:lstStyle/>
                    <a:p>
                      <a:r>
                        <a:rPr lang="en-US" sz="1400" dirty="0" smtClean="0"/>
                        <a:t>Open edge computing framework</a:t>
                      </a:r>
                      <a:endParaRPr lang="en-US" sz="1400" dirty="0"/>
                    </a:p>
                  </a:txBody>
                  <a:tcPr/>
                </a:tc>
                <a:tc>
                  <a:txBody>
                    <a:bodyPr/>
                    <a:lstStyle/>
                    <a:p>
                      <a:r>
                        <a:rPr lang="en-US" sz="1400" dirty="0" smtClean="0"/>
                        <a:t>PaaS</a:t>
                      </a:r>
                      <a:endParaRPr lang="en-US" sz="1400" dirty="0"/>
                    </a:p>
                  </a:txBody>
                  <a:tcPr/>
                </a:tc>
                <a:tc>
                  <a:txBody>
                    <a:bodyPr/>
                    <a:lstStyle/>
                    <a:p>
                      <a:endParaRPr lang="en-US" sz="1400" dirty="0"/>
                    </a:p>
                  </a:txBody>
                  <a:tcPr/>
                </a:tc>
                <a:tc>
                  <a:txBody>
                    <a:bodyPr/>
                    <a:lstStyle/>
                    <a:p>
                      <a:r>
                        <a:rPr lang="en-US" sz="1400" dirty="0" smtClean="0"/>
                        <a:t>0.1.2</a:t>
                      </a:r>
                      <a:endParaRPr lang="en-US" sz="1400" dirty="0"/>
                    </a:p>
                  </a:txBody>
                  <a:tcPr/>
                </a:tc>
                <a:tc>
                  <a:txBody>
                    <a:bodyPr/>
                    <a:lstStyle/>
                    <a:p>
                      <a:r>
                        <a:rPr lang="en-US" sz="1400" dirty="0" smtClean="0"/>
                        <a:t>https://github.com/baidu/openedge</a:t>
                      </a:r>
                      <a:endParaRPr lang="en-US" sz="1400" dirty="0"/>
                    </a:p>
                  </a:txBody>
                  <a:tcPr/>
                </a:tc>
              </a:tr>
              <a:tr h="370840">
                <a:tc>
                  <a:txBody>
                    <a:bodyPr/>
                    <a:lstStyle/>
                    <a:p>
                      <a:r>
                        <a:rPr lang="en-US" sz="1400" dirty="0" err="1" smtClean="0"/>
                        <a:t>KubeEdge</a:t>
                      </a:r>
                      <a:endParaRPr lang="en-US" sz="1400" dirty="0"/>
                    </a:p>
                  </a:txBody>
                  <a:tcPr/>
                </a:tc>
                <a:tc>
                  <a:txBody>
                    <a:bodyPr/>
                    <a:lstStyle/>
                    <a:p>
                      <a:r>
                        <a:rPr lang="en-US" sz="1400" dirty="0" smtClean="0"/>
                        <a:t>CNCF, Linux Foundation</a:t>
                      </a:r>
                      <a:endParaRPr lang="en-US" sz="1400" dirty="0"/>
                    </a:p>
                  </a:txBody>
                  <a:tcPr/>
                </a:tc>
                <a:tc>
                  <a:txBody>
                    <a:bodyPr/>
                    <a:lstStyle/>
                    <a:p>
                      <a:r>
                        <a:rPr lang="en-US" sz="1400" smtClean="0"/>
                        <a:t>Huawei, etc</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Extend native containerized application orchestration capabilities at Edge</a:t>
                      </a:r>
                    </a:p>
                  </a:txBody>
                  <a:tcPr/>
                </a:tc>
                <a:tc>
                  <a:txBody>
                    <a:bodyPr/>
                    <a:lstStyle/>
                    <a:p>
                      <a:r>
                        <a:rPr lang="en-US" sz="1400" dirty="0" smtClean="0"/>
                        <a:t>PaaS</a:t>
                      </a:r>
                      <a:endParaRPr lang="en-US" sz="1400" dirty="0"/>
                    </a:p>
                  </a:txBody>
                  <a:tcPr/>
                </a:tc>
                <a:tc>
                  <a:txBody>
                    <a:bodyPr/>
                    <a:lstStyle/>
                    <a:p>
                      <a:endParaRPr lang="en-US" sz="1400" dirty="0"/>
                    </a:p>
                  </a:txBody>
                  <a:tcPr/>
                </a:tc>
                <a:tc>
                  <a:txBody>
                    <a:bodyPr/>
                    <a:lstStyle/>
                    <a:p>
                      <a:r>
                        <a:rPr lang="en-US" sz="1400" dirty="0" smtClean="0"/>
                        <a:t>0.2</a:t>
                      </a:r>
                      <a:endParaRPr lang="en-US" sz="1400" dirty="0"/>
                    </a:p>
                  </a:txBody>
                  <a:tcPr/>
                </a:tc>
                <a:tc>
                  <a:txBody>
                    <a:bodyPr/>
                    <a:lstStyle/>
                    <a:p>
                      <a:r>
                        <a:rPr lang="en-US" sz="1400" dirty="0" smtClean="0">
                          <a:hlinkClick r:id="rId5"/>
                        </a:rPr>
                        <a:t>https://github.com/kubeedge/kubeedge</a:t>
                      </a:r>
                      <a:endParaRPr lang="en-US" sz="1400" dirty="0"/>
                    </a:p>
                  </a:txBody>
                  <a:tcPr/>
                </a:tc>
              </a:tr>
              <a:tr h="370840">
                <a:tc>
                  <a:txBody>
                    <a:bodyPr/>
                    <a:lstStyle/>
                    <a:p>
                      <a:r>
                        <a:rPr lang="en-US" sz="1400" dirty="0" smtClean="0"/>
                        <a:t>Azure </a:t>
                      </a:r>
                      <a:r>
                        <a:rPr lang="en-US" sz="1400" dirty="0" err="1" smtClean="0"/>
                        <a:t>IoT</a:t>
                      </a:r>
                      <a:r>
                        <a:rPr lang="en-US" sz="1400" dirty="0" smtClean="0"/>
                        <a:t> Edge</a:t>
                      </a:r>
                      <a:endParaRPr lang="en-US" sz="1400" dirty="0"/>
                    </a:p>
                  </a:txBody>
                  <a:tcPr/>
                </a:tc>
                <a:tc>
                  <a:txBody>
                    <a:bodyPr/>
                    <a:lstStyle/>
                    <a:p>
                      <a:r>
                        <a:rPr lang="en-US" sz="1400" dirty="0" smtClean="0"/>
                        <a:t>N/A</a:t>
                      </a:r>
                      <a:endParaRPr lang="en-US" sz="1400" dirty="0"/>
                    </a:p>
                  </a:txBody>
                  <a:tcPr/>
                </a:tc>
                <a:tc>
                  <a:txBody>
                    <a:bodyPr/>
                    <a:lstStyle/>
                    <a:p>
                      <a:r>
                        <a:rPr lang="en-US" sz="1400" dirty="0" smtClean="0"/>
                        <a:t>Microsoft</a:t>
                      </a:r>
                      <a:endParaRPr lang="en-US" sz="1400" dirty="0"/>
                    </a:p>
                  </a:txBody>
                  <a:tcPr/>
                </a:tc>
                <a:tc>
                  <a:txBody>
                    <a:bodyPr/>
                    <a:lstStyle/>
                    <a:p>
                      <a:r>
                        <a:rPr lang="en-US" sz="1400" dirty="0" smtClean="0"/>
                        <a:t>Internet of Things (</a:t>
                      </a:r>
                      <a:r>
                        <a:rPr lang="en-US" sz="1400" dirty="0" err="1" smtClean="0"/>
                        <a:t>IoT</a:t>
                      </a:r>
                      <a:r>
                        <a:rPr lang="en-US" sz="1400" dirty="0" smtClean="0"/>
                        <a:t>) service that offload</a:t>
                      </a:r>
                      <a:r>
                        <a:rPr lang="en-US" sz="1400" baseline="0" dirty="0" smtClean="0"/>
                        <a:t> task to edge</a:t>
                      </a:r>
                      <a:endParaRPr lang="en-US" sz="1400" dirty="0"/>
                    </a:p>
                  </a:txBody>
                  <a:tcPr/>
                </a:tc>
                <a:tc>
                  <a:txBody>
                    <a:bodyPr/>
                    <a:lstStyle/>
                    <a:p>
                      <a:r>
                        <a:rPr lang="en-US" sz="1400" dirty="0" smtClean="0"/>
                        <a:t>PaaS</a:t>
                      </a:r>
                      <a:endParaRPr lang="en-US" sz="1400" dirty="0"/>
                    </a:p>
                  </a:txBody>
                  <a:tcPr/>
                </a:tc>
                <a:tc>
                  <a:txBody>
                    <a:bodyPr/>
                    <a:lstStyle/>
                    <a:p>
                      <a:r>
                        <a:rPr lang="en-US" sz="1400" dirty="0" err="1" smtClean="0"/>
                        <a:t>IoT</a:t>
                      </a:r>
                      <a:endParaRPr lang="en-US" sz="1400" dirty="0"/>
                    </a:p>
                  </a:txBody>
                  <a:tcPr/>
                </a:tc>
                <a:tc>
                  <a:txBody>
                    <a:bodyPr/>
                    <a:lstStyle/>
                    <a:p>
                      <a:r>
                        <a:rPr lang="en-US" sz="1400" dirty="0" smtClean="0"/>
                        <a:t>1.0.8-dev</a:t>
                      </a:r>
                      <a:endParaRPr lang="en-US" sz="1400" dirty="0"/>
                    </a:p>
                  </a:txBody>
                  <a:tcPr/>
                </a:tc>
                <a:tc>
                  <a:txBody>
                    <a:bodyPr/>
                    <a:lstStyle/>
                    <a:p>
                      <a:r>
                        <a:rPr lang="en-US" sz="1400" dirty="0" smtClean="0">
                          <a:hlinkClick r:id="rId6"/>
                        </a:rPr>
                        <a:t>https://github.com/Azure/iotedge</a:t>
                      </a:r>
                      <a:endParaRPr lang="en-US" sz="1400" dirty="0"/>
                    </a:p>
                  </a:txBody>
                  <a:tcPr/>
                </a:tc>
              </a:tr>
              <a:tr h="370840">
                <a:tc>
                  <a:txBody>
                    <a:bodyPr/>
                    <a:lstStyle/>
                    <a:p>
                      <a:r>
                        <a:rPr lang="en-US" sz="1400" dirty="0" err="1" smtClean="0"/>
                        <a:t>ioFog</a:t>
                      </a:r>
                      <a:endParaRPr lang="en-US" sz="1400" dirty="0"/>
                    </a:p>
                  </a:txBody>
                  <a:tcPr/>
                </a:tc>
                <a:tc>
                  <a:txBody>
                    <a:bodyPr/>
                    <a:lstStyle/>
                    <a:p>
                      <a:r>
                        <a:rPr lang="en-US" sz="1400" dirty="0" smtClean="0"/>
                        <a:t>Eclipse</a:t>
                      </a:r>
                      <a:r>
                        <a:rPr lang="en-US" sz="1400" baseline="0" dirty="0" smtClean="0"/>
                        <a:t> Foundation</a:t>
                      </a:r>
                      <a:endParaRPr lang="en-US" sz="1400" dirty="0"/>
                    </a:p>
                  </a:txBody>
                  <a:tcPr/>
                </a:tc>
                <a:tc>
                  <a:txBody>
                    <a:bodyPr/>
                    <a:lstStyle/>
                    <a:p>
                      <a:r>
                        <a:rPr lang="en-US" sz="1400" smtClean="0"/>
                        <a:t>Edgeworx, etc.</a:t>
                      </a:r>
                      <a:endParaRPr lang="en-US" sz="1400" dirty="0"/>
                    </a:p>
                  </a:txBody>
                  <a:tcPr/>
                </a:tc>
                <a:tc>
                  <a:txBody>
                    <a:bodyPr/>
                    <a:lstStyle/>
                    <a:p>
                      <a:r>
                        <a:rPr lang="en-US" sz="1400" dirty="0" smtClean="0"/>
                        <a:t>Edge computing platform</a:t>
                      </a:r>
                      <a:r>
                        <a:rPr lang="en-US" sz="1400" baseline="0" dirty="0" smtClean="0"/>
                        <a:t> through  </a:t>
                      </a:r>
                      <a:r>
                        <a:rPr lang="en-US" sz="1400" baseline="0" dirty="0" err="1" smtClean="0"/>
                        <a:t>microservice</a:t>
                      </a:r>
                      <a:r>
                        <a:rPr lang="en-US" sz="1400" baseline="0" dirty="0" smtClean="0"/>
                        <a:t> at edge</a:t>
                      </a:r>
                      <a:endParaRPr lang="en-US" sz="1400" dirty="0"/>
                    </a:p>
                  </a:txBody>
                  <a:tcPr/>
                </a:tc>
                <a:tc>
                  <a:txBody>
                    <a:bodyPr/>
                    <a:lstStyle/>
                    <a:p>
                      <a:r>
                        <a:rPr lang="en-US" sz="1400" dirty="0" smtClean="0"/>
                        <a:t>PaaS</a:t>
                      </a:r>
                      <a:endParaRPr lang="en-US" sz="1400" dirty="0"/>
                    </a:p>
                  </a:txBody>
                  <a:tcPr/>
                </a:tc>
                <a:tc>
                  <a:txBody>
                    <a:bodyPr/>
                    <a:lstStyle/>
                    <a:p>
                      <a:r>
                        <a:rPr lang="en-US" sz="1400" dirty="0" err="1" smtClean="0"/>
                        <a:t>IoT</a:t>
                      </a:r>
                      <a:endParaRPr lang="en-US" sz="1400" dirty="0"/>
                    </a:p>
                  </a:txBody>
                  <a:tcPr/>
                </a:tc>
                <a:tc>
                  <a:txBody>
                    <a:bodyPr/>
                    <a:lstStyle/>
                    <a:p>
                      <a:r>
                        <a:rPr lang="en-US" sz="1400" dirty="0" smtClean="0"/>
                        <a:t>2.0/3.0</a:t>
                      </a:r>
                      <a:endParaRPr lang="en-US" sz="1400" dirty="0"/>
                    </a:p>
                  </a:txBody>
                  <a:tcPr/>
                </a:tc>
                <a:tc>
                  <a:txBody>
                    <a:bodyPr/>
                    <a:lstStyle/>
                    <a:p>
                      <a:r>
                        <a:rPr lang="en-US" sz="1400" dirty="0" smtClean="0"/>
                        <a:t>https://github.com/ioFog/iofog.org</a:t>
                      </a:r>
                      <a:endParaRPr lang="en-US" sz="1400" dirty="0"/>
                    </a:p>
                  </a:txBody>
                  <a:tcPr/>
                </a:tc>
              </a:tr>
              <a:tr h="370840">
                <a:tc>
                  <a:txBody>
                    <a:bodyPr/>
                    <a:lstStyle/>
                    <a:p>
                      <a:r>
                        <a:rPr lang="en-US" sz="1400" dirty="0" smtClean="0"/>
                        <a:t>Eclipse Kura</a:t>
                      </a:r>
                      <a:endParaRPr lang="en-US" sz="1400" dirty="0"/>
                    </a:p>
                  </a:txBody>
                  <a:tcPr/>
                </a:tc>
                <a:tc>
                  <a:txBody>
                    <a:bodyPr/>
                    <a:lstStyle/>
                    <a:p>
                      <a:r>
                        <a:rPr lang="en-US" sz="1400" dirty="0" smtClean="0"/>
                        <a:t>Eclipse Foundation</a:t>
                      </a:r>
                      <a:endParaRPr lang="en-US" sz="1400" dirty="0"/>
                    </a:p>
                  </a:txBody>
                  <a:tcPr/>
                </a:tc>
                <a:tc>
                  <a:txBody>
                    <a:bodyPr/>
                    <a:lstStyle/>
                    <a:p>
                      <a:r>
                        <a:rPr lang="en-US" sz="1400" dirty="0" err="1" smtClean="0"/>
                        <a:t>Eurotech</a:t>
                      </a:r>
                      <a:r>
                        <a:rPr lang="en-US" sz="1400" dirty="0" smtClean="0"/>
                        <a:t>,</a:t>
                      </a:r>
                      <a:r>
                        <a:rPr lang="en-US" sz="1400" baseline="0" dirty="0" smtClean="0"/>
                        <a:t> Rad Hat, </a:t>
                      </a:r>
                      <a:r>
                        <a:rPr lang="en-US" sz="1400" baseline="0" dirty="0" err="1" smtClean="0"/>
                        <a:t>Comtrade</a:t>
                      </a:r>
                      <a:r>
                        <a:rPr lang="en-US" sz="1400" baseline="0" dirty="0" smtClean="0"/>
                        <a:t>, etc.</a:t>
                      </a:r>
                      <a:endParaRPr lang="en-US" sz="1400" dirty="0"/>
                    </a:p>
                  </a:txBody>
                  <a:tcPr/>
                </a:tc>
                <a:tc>
                  <a:txBody>
                    <a:bodyPr/>
                    <a:lstStyle/>
                    <a:p>
                      <a:r>
                        <a:rPr lang="en-US" sz="1400" dirty="0" smtClean="0"/>
                        <a:t>Platform for building </a:t>
                      </a:r>
                      <a:r>
                        <a:rPr lang="en-US" sz="1400" dirty="0" err="1" smtClean="0"/>
                        <a:t>IoT</a:t>
                      </a:r>
                      <a:r>
                        <a:rPr lang="en-US" sz="1400" dirty="0" smtClean="0"/>
                        <a:t> gateways,</a:t>
                      </a:r>
                      <a:r>
                        <a:rPr lang="en-US" sz="1400" baseline="0" dirty="0" smtClean="0"/>
                        <a:t> enabling remote management &amp; app deployment</a:t>
                      </a:r>
                      <a:endParaRPr lang="en-US" sz="1400" dirty="0"/>
                    </a:p>
                  </a:txBody>
                  <a:tcPr/>
                </a:tc>
                <a:tc>
                  <a:txBody>
                    <a:bodyPr/>
                    <a:lstStyle/>
                    <a:p>
                      <a:r>
                        <a:rPr lang="en-US" sz="1400" dirty="0" smtClean="0"/>
                        <a:t>PaaS</a:t>
                      </a:r>
                      <a:endParaRPr lang="en-US" sz="1400" dirty="0"/>
                    </a:p>
                  </a:txBody>
                  <a:tcPr/>
                </a:tc>
                <a:tc>
                  <a:txBody>
                    <a:bodyPr/>
                    <a:lstStyle/>
                    <a:p>
                      <a:r>
                        <a:rPr lang="en-US" sz="1400" dirty="0" err="1" smtClean="0"/>
                        <a:t>IoT</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4.0</a:t>
                      </a:r>
                    </a:p>
                    <a:p>
                      <a:endParaRPr lang="en-US" sz="1400" dirty="0"/>
                    </a:p>
                  </a:txBody>
                  <a:tcPr/>
                </a:tc>
                <a:tc>
                  <a:txBody>
                    <a:bodyPr/>
                    <a:lstStyle/>
                    <a:p>
                      <a:r>
                        <a:rPr lang="en-US" sz="1400" dirty="0" smtClean="0">
                          <a:hlinkClick r:id="rId7"/>
                        </a:rPr>
                        <a:t>https://github.com/eclipse/kura/</a:t>
                      </a:r>
                      <a:endParaRPr lang="en-US" sz="1400" dirty="0"/>
                    </a:p>
                  </a:txBody>
                  <a:tcPr/>
                </a:tc>
              </a:tr>
            </a:tbl>
          </a:graphicData>
        </a:graphic>
      </p:graphicFrame>
      <p:sp>
        <p:nvSpPr>
          <p:cNvPr id="2" name="Slide Number Placeholder 1"/>
          <p:cNvSpPr>
            <a:spLocks noGrp="1"/>
          </p:cNvSpPr>
          <p:nvPr>
            <p:ph type="sldNum" sz="quarter" idx="12"/>
          </p:nvPr>
        </p:nvSpPr>
        <p:spPr/>
        <p:txBody>
          <a:bodyPr/>
          <a:lstStyle/>
          <a:p>
            <a:fld id="{6A98278B-FCE1-F440-933F-6E48551C851F}" type="slidenum">
              <a:rPr lang="en-US" smtClean="0"/>
              <a:t>29</a:t>
            </a:fld>
            <a:endParaRPr lang="en-US"/>
          </a:p>
        </p:txBody>
      </p:sp>
    </p:spTree>
    <p:extLst>
      <p:ext uri="{BB962C8B-B14F-4D97-AF65-F5344CB8AC3E}">
        <p14:creationId xmlns:p14="http://schemas.microsoft.com/office/powerpoint/2010/main" val="1178483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990780D-2B57-5C4D-AA10-47903393AB62}"/>
              </a:ext>
            </a:extLst>
          </p:cNvPr>
          <p:cNvSpPr>
            <a:spLocks noGrp="1"/>
          </p:cNvSpPr>
          <p:nvPr>
            <p:ph idx="1"/>
          </p:nvPr>
        </p:nvSpPr>
        <p:spPr/>
        <p:txBody>
          <a:bodyPr/>
          <a:lstStyle/>
          <a:p>
            <a:endParaRPr lang="en-US" dirty="0"/>
          </a:p>
        </p:txBody>
      </p:sp>
      <p:sp>
        <p:nvSpPr>
          <p:cNvPr id="5" name="Rectangle 4"/>
          <p:cNvSpPr/>
          <p:nvPr/>
        </p:nvSpPr>
        <p:spPr>
          <a:xfrm>
            <a:off x="489354" y="4839419"/>
            <a:ext cx="11190812" cy="1647645"/>
          </a:xfrm>
          <a:prstGeom prst="rect">
            <a:avLst/>
          </a:prstGeom>
          <a:solidFill>
            <a:srgbClr val="FFE9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3078" y="1552755"/>
            <a:ext cx="11197087" cy="3183147"/>
          </a:xfrm>
          <a:prstGeom prst="rect">
            <a:avLst/>
          </a:prstGeom>
          <a:solidFill>
            <a:srgbClr val="96EE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89353" y="2470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48CEE9"/>
                </a:solidFill>
                <a:latin typeface="Arial" panose="020B0604020202020204" pitchFamily="34" charset="0"/>
                <a:ea typeface="+mj-ea"/>
                <a:cs typeface="Arial" panose="020B0604020202020204" pitchFamily="34" charset="0"/>
              </a:defRPr>
            </a:lvl1pPr>
          </a:lstStyle>
          <a:p>
            <a:r>
              <a:rPr lang="en-US" dirty="0" smtClean="0"/>
              <a:t>Definition of Edge Computing</a:t>
            </a:r>
            <a:endParaRPr lang="en-US" dirty="0"/>
          </a:p>
        </p:txBody>
      </p:sp>
      <p:grpSp>
        <p:nvGrpSpPr>
          <p:cNvPr id="8" name="Group 7"/>
          <p:cNvGrpSpPr>
            <a:grpSpLocks noChangeAspect="1"/>
          </p:cNvGrpSpPr>
          <p:nvPr/>
        </p:nvGrpSpPr>
        <p:grpSpPr bwMode="auto">
          <a:xfrm>
            <a:off x="10832347" y="3675224"/>
            <a:ext cx="668352" cy="610817"/>
            <a:chOff x="109" y="-1300"/>
            <a:chExt cx="5541" cy="5064"/>
          </a:xfrm>
          <a:solidFill>
            <a:srgbClr val="002060"/>
          </a:solidFill>
          <a:effectLst/>
        </p:grpSpPr>
        <p:sp>
          <p:nvSpPr>
            <p:cNvPr id="9" name="Freeform 7"/>
            <p:cNvSpPr>
              <a:spLocks/>
            </p:cNvSpPr>
            <p:nvPr/>
          </p:nvSpPr>
          <p:spPr bwMode="auto">
            <a:xfrm>
              <a:off x="109" y="-603"/>
              <a:ext cx="4577" cy="3951"/>
            </a:xfrm>
            <a:custGeom>
              <a:avLst/>
              <a:gdLst>
                <a:gd name="T0" fmla="*/ 1687 w 1938"/>
                <a:gd name="T1" fmla="*/ 1433 h 1673"/>
                <a:gd name="T2" fmla="*/ 1938 w 1938"/>
                <a:gd name="T3" fmla="*/ 836 h 1673"/>
                <a:gd name="T4" fmla="*/ 1101 w 1938"/>
                <a:gd name="T5" fmla="*/ 0 h 1673"/>
                <a:gd name="T6" fmla="*/ 265 w 1938"/>
                <a:gd name="T7" fmla="*/ 836 h 1673"/>
                <a:gd name="T8" fmla="*/ 516 w 1938"/>
                <a:gd name="T9" fmla="*/ 1433 h 1673"/>
                <a:gd name="T10" fmla="*/ 628 w 1938"/>
                <a:gd name="T11" fmla="*/ 1433 h 1673"/>
                <a:gd name="T12" fmla="*/ 758 w 1938"/>
                <a:gd name="T13" fmla="*/ 1433 h 1673"/>
                <a:gd name="T14" fmla="*/ 413 w 1938"/>
                <a:gd name="T15" fmla="*/ 836 h 1673"/>
                <a:gd name="T16" fmla="*/ 1101 w 1938"/>
                <a:gd name="T17" fmla="*/ 148 h 1673"/>
                <a:gd name="T18" fmla="*/ 1790 w 1938"/>
                <a:gd name="T19" fmla="*/ 836 h 1673"/>
                <a:gd name="T20" fmla="*/ 1445 w 1938"/>
                <a:gd name="T21" fmla="*/ 1433 h 1673"/>
                <a:gd name="T22" fmla="*/ 1101 w 1938"/>
                <a:gd name="T23" fmla="*/ 1525 h 1673"/>
                <a:gd name="T24" fmla="*/ 628 w 1938"/>
                <a:gd name="T25" fmla="*/ 1525 h 1673"/>
                <a:gd name="T26" fmla="*/ 479 w 1938"/>
                <a:gd name="T27" fmla="*/ 1525 h 1673"/>
                <a:gd name="T28" fmla="*/ 0 w 1938"/>
                <a:gd name="T29" fmla="*/ 1525 h 1673"/>
                <a:gd name="T30" fmla="*/ 0 w 1938"/>
                <a:gd name="T31" fmla="*/ 1673 h 1673"/>
                <a:gd name="T32" fmla="*/ 698 w 1938"/>
                <a:gd name="T33" fmla="*/ 1673 h 1673"/>
                <a:gd name="T34" fmla="*/ 1101 w 1938"/>
                <a:gd name="T35" fmla="*/ 1673 h 1673"/>
                <a:gd name="T36" fmla="*/ 1575 w 1938"/>
                <a:gd name="T37" fmla="*/ 1525 h 1673"/>
                <a:gd name="T38" fmla="*/ 1687 w 1938"/>
                <a:gd name="T39" fmla="*/ 1433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38" h="1673">
                  <a:moveTo>
                    <a:pt x="1687" y="1433"/>
                  </a:moveTo>
                  <a:cubicBezTo>
                    <a:pt x="1842" y="1281"/>
                    <a:pt x="1938" y="1070"/>
                    <a:pt x="1938" y="836"/>
                  </a:cubicBezTo>
                  <a:cubicBezTo>
                    <a:pt x="1938" y="375"/>
                    <a:pt x="1563" y="0"/>
                    <a:pt x="1101" y="0"/>
                  </a:cubicBezTo>
                  <a:cubicBezTo>
                    <a:pt x="640" y="0"/>
                    <a:pt x="265" y="375"/>
                    <a:pt x="265" y="836"/>
                  </a:cubicBezTo>
                  <a:cubicBezTo>
                    <a:pt x="265" y="1070"/>
                    <a:pt x="361" y="1281"/>
                    <a:pt x="516" y="1433"/>
                  </a:cubicBezTo>
                  <a:cubicBezTo>
                    <a:pt x="628" y="1433"/>
                    <a:pt x="628" y="1433"/>
                    <a:pt x="628" y="1433"/>
                  </a:cubicBezTo>
                  <a:cubicBezTo>
                    <a:pt x="758" y="1433"/>
                    <a:pt x="758" y="1433"/>
                    <a:pt x="758" y="1433"/>
                  </a:cubicBezTo>
                  <a:cubicBezTo>
                    <a:pt x="552" y="1314"/>
                    <a:pt x="413" y="1091"/>
                    <a:pt x="413" y="836"/>
                  </a:cubicBezTo>
                  <a:cubicBezTo>
                    <a:pt x="413" y="457"/>
                    <a:pt x="722" y="148"/>
                    <a:pt x="1101" y="148"/>
                  </a:cubicBezTo>
                  <a:cubicBezTo>
                    <a:pt x="1481" y="148"/>
                    <a:pt x="1790" y="457"/>
                    <a:pt x="1790" y="836"/>
                  </a:cubicBezTo>
                  <a:cubicBezTo>
                    <a:pt x="1790" y="1091"/>
                    <a:pt x="1651" y="1314"/>
                    <a:pt x="1445" y="1433"/>
                  </a:cubicBezTo>
                  <a:cubicBezTo>
                    <a:pt x="1344" y="1492"/>
                    <a:pt x="1227" y="1525"/>
                    <a:pt x="1101" y="1525"/>
                  </a:cubicBezTo>
                  <a:cubicBezTo>
                    <a:pt x="628" y="1525"/>
                    <a:pt x="628" y="1525"/>
                    <a:pt x="628" y="1525"/>
                  </a:cubicBezTo>
                  <a:cubicBezTo>
                    <a:pt x="479" y="1525"/>
                    <a:pt x="479" y="1525"/>
                    <a:pt x="479" y="1525"/>
                  </a:cubicBezTo>
                  <a:cubicBezTo>
                    <a:pt x="0" y="1525"/>
                    <a:pt x="0" y="1525"/>
                    <a:pt x="0" y="1525"/>
                  </a:cubicBezTo>
                  <a:cubicBezTo>
                    <a:pt x="0" y="1673"/>
                    <a:pt x="0" y="1673"/>
                    <a:pt x="0" y="1673"/>
                  </a:cubicBezTo>
                  <a:cubicBezTo>
                    <a:pt x="698" y="1673"/>
                    <a:pt x="698" y="1673"/>
                    <a:pt x="698" y="1673"/>
                  </a:cubicBezTo>
                  <a:cubicBezTo>
                    <a:pt x="1101" y="1673"/>
                    <a:pt x="1101" y="1673"/>
                    <a:pt x="1101" y="1673"/>
                  </a:cubicBezTo>
                  <a:cubicBezTo>
                    <a:pt x="1277" y="1673"/>
                    <a:pt x="1440" y="1618"/>
                    <a:pt x="1575" y="1525"/>
                  </a:cubicBezTo>
                  <a:cubicBezTo>
                    <a:pt x="1615" y="1498"/>
                    <a:pt x="1652" y="1467"/>
                    <a:pt x="1687" y="14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0" name="Freeform 8"/>
            <p:cNvSpPr>
              <a:spLocks/>
            </p:cNvSpPr>
            <p:nvPr/>
          </p:nvSpPr>
          <p:spPr bwMode="auto">
            <a:xfrm>
              <a:off x="3664" y="2583"/>
              <a:ext cx="1986" cy="1181"/>
            </a:xfrm>
            <a:custGeom>
              <a:avLst/>
              <a:gdLst>
                <a:gd name="T0" fmla="*/ 590 w 841"/>
                <a:gd name="T1" fmla="*/ 0 h 500"/>
                <a:gd name="T2" fmla="*/ 378 w 841"/>
                <a:gd name="T3" fmla="*/ 0 h 500"/>
                <a:gd name="T4" fmla="*/ 554 w 841"/>
                <a:gd name="T5" fmla="*/ 176 h 500"/>
                <a:gd name="T6" fmla="*/ 219 w 841"/>
                <a:gd name="T7" fmla="*/ 176 h 500"/>
                <a:gd name="T8" fmla="*/ 0 w 841"/>
                <a:gd name="T9" fmla="*/ 324 h 500"/>
                <a:gd name="T10" fmla="*/ 554 w 841"/>
                <a:gd name="T11" fmla="*/ 324 h 500"/>
                <a:gd name="T12" fmla="*/ 378 w 841"/>
                <a:gd name="T13" fmla="*/ 500 h 500"/>
                <a:gd name="T14" fmla="*/ 590 w 841"/>
                <a:gd name="T15" fmla="*/ 500 h 500"/>
                <a:gd name="T16" fmla="*/ 841 w 841"/>
                <a:gd name="T17" fmla="*/ 250 h 500"/>
                <a:gd name="T18" fmla="*/ 590 w 841"/>
                <a:gd name="T19"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500">
                  <a:moveTo>
                    <a:pt x="590" y="0"/>
                  </a:moveTo>
                  <a:cubicBezTo>
                    <a:pt x="378" y="0"/>
                    <a:pt x="378" y="0"/>
                    <a:pt x="378" y="0"/>
                  </a:cubicBezTo>
                  <a:cubicBezTo>
                    <a:pt x="554" y="176"/>
                    <a:pt x="554" y="176"/>
                    <a:pt x="554" y="176"/>
                  </a:cubicBezTo>
                  <a:cubicBezTo>
                    <a:pt x="219" y="176"/>
                    <a:pt x="219" y="176"/>
                    <a:pt x="219" y="176"/>
                  </a:cubicBezTo>
                  <a:cubicBezTo>
                    <a:pt x="153" y="235"/>
                    <a:pt x="80" y="285"/>
                    <a:pt x="0" y="324"/>
                  </a:cubicBezTo>
                  <a:cubicBezTo>
                    <a:pt x="554" y="324"/>
                    <a:pt x="554" y="324"/>
                    <a:pt x="554" y="324"/>
                  </a:cubicBezTo>
                  <a:cubicBezTo>
                    <a:pt x="378" y="500"/>
                    <a:pt x="378" y="500"/>
                    <a:pt x="378" y="500"/>
                  </a:cubicBezTo>
                  <a:cubicBezTo>
                    <a:pt x="590" y="500"/>
                    <a:pt x="590" y="500"/>
                    <a:pt x="590" y="500"/>
                  </a:cubicBezTo>
                  <a:cubicBezTo>
                    <a:pt x="841" y="250"/>
                    <a:pt x="841" y="250"/>
                    <a:pt x="841" y="250"/>
                  </a:cubicBezTo>
                  <a:lnTo>
                    <a:pt x="5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1" name="Freeform 9"/>
            <p:cNvSpPr>
              <a:spLocks/>
            </p:cNvSpPr>
            <p:nvPr/>
          </p:nvSpPr>
          <p:spPr bwMode="auto">
            <a:xfrm>
              <a:off x="2560" y="-79"/>
              <a:ext cx="26" cy="104"/>
            </a:xfrm>
            <a:custGeom>
              <a:avLst/>
              <a:gdLst>
                <a:gd name="T0" fmla="*/ 12 w 26"/>
                <a:gd name="T1" fmla="*/ 104 h 104"/>
                <a:gd name="T2" fmla="*/ 26 w 26"/>
                <a:gd name="T3" fmla="*/ 102 h 104"/>
                <a:gd name="T4" fmla="*/ 15 w 26"/>
                <a:gd name="T5" fmla="*/ 0 h 104"/>
                <a:gd name="T6" fmla="*/ 0 w 26"/>
                <a:gd name="T7" fmla="*/ 2 h 104"/>
                <a:gd name="T8" fmla="*/ 12 w 26"/>
                <a:gd name="T9" fmla="*/ 104 h 104"/>
              </a:gdLst>
              <a:ahLst/>
              <a:cxnLst>
                <a:cxn ang="0">
                  <a:pos x="T0" y="T1"/>
                </a:cxn>
                <a:cxn ang="0">
                  <a:pos x="T2" y="T3"/>
                </a:cxn>
                <a:cxn ang="0">
                  <a:pos x="T4" y="T5"/>
                </a:cxn>
                <a:cxn ang="0">
                  <a:pos x="T6" y="T7"/>
                </a:cxn>
                <a:cxn ang="0">
                  <a:pos x="T8" y="T9"/>
                </a:cxn>
              </a:cxnLst>
              <a:rect l="0" t="0" r="r" b="b"/>
              <a:pathLst>
                <a:path w="26" h="104">
                  <a:moveTo>
                    <a:pt x="12" y="104"/>
                  </a:moveTo>
                  <a:lnTo>
                    <a:pt x="26" y="102"/>
                  </a:lnTo>
                  <a:lnTo>
                    <a:pt x="15" y="0"/>
                  </a:lnTo>
                  <a:lnTo>
                    <a:pt x="0" y="2"/>
                  </a:lnTo>
                  <a:lnTo>
                    <a:pt x="1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2" name="Freeform 10"/>
            <p:cNvSpPr>
              <a:spLocks/>
            </p:cNvSpPr>
            <p:nvPr/>
          </p:nvSpPr>
          <p:spPr bwMode="auto">
            <a:xfrm>
              <a:off x="2551" y="-88"/>
              <a:ext cx="45" cy="125"/>
            </a:xfrm>
            <a:custGeom>
              <a:avLst/>
              <a:gdLst>
                <a:gd name="T0" fmla="*/ 12 w 45"/>
                <a:gd name="T1" fmla="*/ 125 h 125"/>
                <a:gd name="T2" fmla="*/ 0 w 45"/>
                <a:gd name="T3" fmla="*/ 2 h 125"/>
                <a:gd name="T4" fmla="*/ 33 w 45"/>
                <a:gd name="T5" fmla="*/ 0 h 125"/>
                <a:gd name="T6" fmla="*/ 45 w 45"/>
                <a:gd name="T7" fmla="*/ 120 h 125"/>
                <a:gd name="T8" fmla="*/ 12 w 45"/>
                <a:gd name="T9" fmla="*/ 125 h 125"/>
              </a:gdLst>
              <a:ahLst/>
              <a:cxnLst>
                <a:cxn ang="0">
                  <a:pos x="T0" y="T1"/>
                </a:cxn>
                <a:cxn ang="0">
                  <a:pos x="T2" y="T3"/>
                </a:cxn>
                <a:cxn ang="0">
                  <a:pos x="T4" y="T5"/>
                </a:cxn>
                <a:cxn ang="0">
                  <a:pos x="T6" y="T7"/>
                </a:cxn>
                <a:cxn ang="0">
                  <a:pos x="T8" y="T9"/>
                </a:cxn>
              </a:cxnLst>
              <a:rect l="0" t="0" r="r" b="b"/>
              <a:pathLst>
                <a:path w="45" h="125">
                  <a:moveTo>
                    <a:pt x="12" y="125"/>
                  </a:moveTo>
                  <a:lnTo>
                    <a:pt x="0" y="2"/>
                  </a:lnTo>
                  <a:lnTo>
                    <a:pt x="33" y="0"/>
                  </a:lnTo>
                  <a:lnTo>
                    <a:pt x="45" y="120"/>
                  </a:lnTo>
                  <a:lnTo>
                    <a:pt x="1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3" name="Freeform 11"/>
            <p:cNvSpPr>
              <a:spLocks/>
            </p:cNvSpPr>
            <p:nvPr/>
          </p:nvSpPr>
          <p:spPr bwMode="auto">
            <a:xfrm>
              <a:off x="2412" y="-55"/>
              <a:ext cx="37" cy="104"/>
            </a:xfrm>
            <a:custGeom>
              <a:avLst/>
              <a:gdLst>
                <a:gd name="T0" fmla="*/ 0 w 37"/>
                <a:gd name="T1" fmla="*/ 2 h 104"/>
                <a:gd name="T2" fmla="*/ 21 w 37"/>
                <a:gd name="T3" fmla="*/ 104 h 104"/>
                <a:gd name="T4" fmla="*/ 37 w 37"/>
                <a:gd name="T5" fmla="*/ 99 h 104"/>
                <a:gd name="T6" fmla="*/ 16 w 37"/>
                <a:gd name="T7" fmla="*/ 0 h 104"/>
                <a:gd name="T8" fmla="*/ 0 w 37"/>
                <a:gd name="T9" fmla="*/ 2 h 104"/>
              </a:gdLst>
              <a:ahLst/>
              <a:cxnLst>
                <a:cxn ang="0">
                  <a:pos x="T0" y="T1"/>
                </a:cxn>
                <a:cxn ang="0">
                  <a:pos x="T2" y="T3"/>
                </a:cxn>
                <a:cxn ang="0">
                  <a:pos x="T4" y="T5"/>
                </a:cxn>
                <a:cxn ang="0">
                  <a:pos x="T6" y="T7"/>
                </a:cxn>
                <a:cxn ang="0">
                  <a:pos x="T8" y="T9"/>
                </a:cxn>
              </a:cxnLst>
              <a:rect l="0" t="0" r="r" b="b"/>
              <a:pathLst>
                <a:path w="37" h="104">
                  <a:moveTo>
                    <a:pt x="0" y="2"/>
                  </a:moveTo>
                  <a:lnTo>
                    <a:pt x="21" y="104"/>
                  </a:lnTo>
                  <a:lnTo>
                    <a:pt x="37" y="99"/>
                  </a:lnTo>
                  <a:lnTo>
                    <a:pt x="16"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4" name="Freeform 12"/>
            <p:cNvSpPr>
              <a:spLocks/>
            </p:cNvSpPr>
            <p:nvPr/>
          </p:nvSpPr>
          <p:spPr bwMode="auto">
            <a:xfrm>
              <a:off x="2400" y="-67"/>
              <a:ext cx="59" cy="125"/>
            </a:xfrm>
            <a:custGeom>
              <a:avLst/>
              <a:gdLst>
                <a:gd name="T0" fmla="*/ 26 w 59"/>
                <a:gd name="T1" fmla="*/ 125 h 125"/>
                <a:gd name="T2" fmla="*/ 0 w 59"/>
                <a:gd name="T3" fmla="*/ 7 h 125"/>
                <a:gd name="T4" fmla="*/ 35 w 59"/>
                <a:gd name="T5" fmla="*/ 0 h 125"/>
                <a:gd name="T6" fmla="*/ 59 w 59"/>
                <a:gd name="T7" fmla="*/ 118 h 125"/>
                <a:gd name="T8" fmla="*/ 26 w 59"/>
                <a:gd name="T9" fmla="*/ 125 h 125"/>
              </a:gdLst>
              <a:ahLst/>
              <a:cxnLst>
                <a:cxn ang="0">
                  <a:pos x="T0" y="T1"/>
                </a:cxn>
                <a:cxn ang="0">
                  <a:pos x="T2" y="T3"/>
                </a:cxn>
                <a:cxn ang="0">
                  <a:pos x="T4" y="T5"/>
                </a:cxn>
                <a:cxn ang="0">
                  <a:pos x="T6" y="T7"/>
                </a:cxn>
                <a:cxn ang="0">
                  <a:pos x="T8" y="T9"/>
                </a:cxn>
              </a:cxnLst>
              <a:rect l="0" t="0" r="r" b="b"/>
              <a:pathLst>
                <a:path w="59" h="125">
                  <a:moveTo>
                    <a:pt x="26" y="125"/>
                  </a:moveTo>
                  <a:lnTo>
                    <a:pt x="0" y="7"/>
                  </a:lnTo>
                  <a:lnTo>
                    <a:pt x="35" y="0"/>
                  </a:lnTo>
                  <a:lnTo>
                    <a:pt x="59" y="118"/>
                  </a:lnTo>
                  <a:lnTo>
                    <a:pt x="26"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5" name="Freeform 13"/>
            <p:cNvSpPr>
              <a:spLocks/>
            </p:cNvSpPr>
            <p:nvPr/>
          </p:nvSpPr>
          <p:spPr bwMode="auto">
            <a:xfrm>
              <a:off x="2268" y="-18"/>
              <a:ext cx="47" cy="102"/>
            </a:xfrm>
            <a:custGeom>
              <a:avLst/>
              <a:gdLst>
                <a:gd name="T0" fmla="*/ 0 w 47"/>
                <a:gd name="T1" fmla="*/ 5 h 102"/>
                <a:gd name="T2" fmla="*/ 30 w 47"/>
                <a:gd name="T3" fmla="*/ 102 h 102"/>
                <a:gd name="T4" fmla="*/ 47 w 47"/>
                <a:gd name="T5" fmla="*/ 97 h 102"/>
                <a:gd name="T6" fmla="*/ 14 w 47"/>
                <a:gd name="T7" fmla="*/ 0 h 102"/>
                <a:gd name="T8" fmla="*/ 0 w 47"/>
                <a:gd name="T9" fmla="*/ 5 h 102"/>
              </a:gdLst>
              <a:ahLst/>
              <a:cxnLst>
                <a:cxn ang="0">
                  <a:pos x="T0" y="T1"/>
                </a:cxn>
                <a:cxn ang="0">
                  <a:pos x="T2" y="T3"/>
                </a:cxn>
                <a:cxn ang="0">
                  <a:pos x="T4" y="T5"/>
                </a:cxn>
                <a:cxn ang="0">
                  <a:pos x="T6" y="T7"/>
                </a:cxn>
                <a:cxn ang="0">
                  <a:pos x="T8" y="T9"/>
                </a:cxn>
              </a:cxnLst>
              <a:rect l="0" t="0" r="r" b="b"/>
              <a:pathLst>
                <a:path w="47" h="102">
                  <a:moveTo>
                    <a:pt x="0" y="5"/>
                  </a:moveTo>
                  <a:lnTo>
                    <a:pt x="30" y="102"/>
                  </a:lnTo>
                  <a:lnTo>
                    <a:pt x="47" y="97"/>
                  </a:lnTo>
                  <a:lnTo>
                    <a:pt x="14"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6" name="Freeform 14"/>
            <p:cNvSpPr>
              <a:spLocks/>
            </p:cNvSpPr>
            <p:nvPr/>
          </p:nvSpPr>
          <p:spPr bwMode="auto">
            <a:xfrm>
              <a:off x="2256" y="-29"/>
              <a:ext cx="71" cy="125"/>
            </a:xfrm>
            <a:custGeom>
              <a:avLst/>
              <a:gdLst>
                <a:gd name="T0" fmla="*/ 38 w 71"/>
                <a:gd name="T1" fmla="*/ 125 h 125"/>
                <a:gd name="T2" fmla="*/ 0 w 71"/>
                <a:gd name="T3" fmla="*/ 9 h 125"/>
                <a:gd name="T4" fmla="*/ 33 w 71"/>
                <a:gd name="T5" fmla="*/ 0 h 125"/>
                <a:gd name="T6" fmla="*/ 71 w 71"/>
                <a:gd name="T7" fmla="*/ 115 h 125"/>
                <a:gd name="T8" fmla="*/ 38 w 71"/>
                <a:gd name="T9" fmla="*/ 125 h 125"/>
              </a:gdLst>
              <a:ahLst/>
              <a:cxnLst>
                <a:cxn ang="0">
                  <a:pos x="T0" y="T1"/>
                </a:cxn>
                <a:cxn ang="0">
                  <a:pos x="T2" y="T3"/>
                </a:cxn>
                <a:cxn ang="0">
                  <a:pos x="T4" y="T5"/>
                </a:cxn>
                <a:cxn ang="0">
                  <a:pos x="T6" y="T7"/>
                </a:cxn>
                <a:cxn ang="0">
                  <a:pos x="T8" y="T9"/>
                </a:cxn>
              </a:cxnLst>
              <a:rect l="0" t="0" r="r" b="b"/>
              <a:pathLst>
                <a:path w="71" h="125">
                  <a:moveTo>
                    <a:pt x="38" y="125"/>
                  </a:moveTo>
                  <a:lnTo>
                    <a:pt x="0" y="9"/>
                  </a:lnTo>
                  <a:lnTo>
                    <a:pt x="33" y="0"/>
                  </a:lnTo>
                  <a:lnTo>
                    <a:pt x="71" y="115"/>
                  </a:lnTo>
                  <a:lnTo>
                    <a:pt x="38"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7" name="Freeform 15"/>
            <p:cNvSpPr>
              <a:spLocks/>
            </p:cNvSpPr>
            <p:nvPr/>
          </p:nvSpPr>
          <p:spPr bwMode="auto">
            <a:xfrm>
              <a:off x="2128" y="34"/>
              <a:ext cx="55" cy="102"/>
            </a:xfrm>
            <a:custGeom>
              <a:avLst/>
              <a:gdLst>
                <a:gd name="T0" fmla="*/ 0 w 55"/>
                <a:gd name="T1" fmla="*/ 7 h 102"/>
                <a:gd name="T2" fmla="*/ 40 w 55"/>
                <a:gd name="T3" fmla="*/ 102 h 102"/>
                <a:gd name="T4" fmla="*/ 55 w 55"/>
                <a:gd name="T5" fmla="*/ 95 h 102"/>
                <a:gd name="T6" fmla="*/ 14 w 55"/>
                <a:gd name="T7" fmla="*/ 0 h 102"/>
                <a:gd name="T8" fmla="*/ 0 w 55"/>
                <a:gd name="T9" fmla="*/ 7 h 102"/>
              </a:gdLst>
              <a:ahLst/>
              <a:cxnLst>
                <a:cxn ang="0">
                  <a:pos x="T0" y="T1"/>
                </a:cxn>
                <a:cxn ang="0">
                  <a:pos x="T2" y="T3"/>
                </a:cxn>
                <a:cxn ang="0">
                  <a:pos x="T4" y="T5"/>
                </a:cxn>
                <a:cxn ang="0">
                  <a:pos x="T6" y="T7"/>
                </a:cxn>
                <a:cxn ang="0">
                  <a:pos x="T8" y="T9"/>
                </a:cxn>
              </a:cxnLst>
              <a:rect l="0" t="0" r="r" b="b"/>
              <a:pathLst>
                <a:path w="55" h="102">
                  <a:moveTo>
                    <a:pt x="0" y="7"/>
                  </a:moveTo>
                  <a:lnTo>
                    <a:pt x="40" y="102"/>
                  </a:lnTo>
                  <a:lnTo>
                    <a:pt x="55" y="95"/>
                  </a:lnTo>
                  <a:lnTo>
                    <a:pt x="14"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8" name="Freeform 16"/>
            <p:cNvSpPr>
              <a:spLocks/>
            </p:cNvSpPr>
            <p:nvPr/>
          </p:nvSpPr>
          <p:spPr bwMode="auto">
            <a:xfrm>
              <a:off x="2114" y="23"/>
              <a:ext cx="83" cy="125"/>
            </a:xfrm>
            <a:custGeom>
              <a:avLst/>
              <a:gdLst>
                <a:gd name="T0" fmla="*/ 50 w 83"/>
                <a:gd name="T1" fmla="*/ 125 h 125"/>
                <a:gd name="T2" fmla="*/ 0 w 83"/>
                <a:gd name="T3" fmla="*/ 14 h 125"/>
                <a:gd name="T4" fmla="*/ 33 w 83"/>
                <a:gd name="T5" fmla="*/ 0 h 125"/>
                <a:gd name="T6" fmla="*/ 83 w 83"/>
                <a:gd name="T7" fmla="*/ 111 h 125"/>
                <a:gd name="T8" fmla="*/ 50 w 83"/>
                <a:gd name="T9" fmla="*/ 125 h 125"/>
              </a:gdLst>
              <a:ahLst/>
              <a:cxnLst>
                <a:cxn ang="0">
                  <a:pos x="T0" y="T1"/>
                </a:cxn>
                <a:cxn ang="0">
                  <a:pos x="T2" y="T3"/>
                </a:cxn>
                <a:cxn ang="0">
                  <a:pos x="T4" y="T5"/>
                </a:cxn>
                <a:cxn ang="0">
                  <a:pos x="T6" y="T7"/>
                </a:cxn>
                <a:cxn ang="0">
                  <a:pos x="T8" y="T9"/>
                </a:cxn>
              </a:cxnLst>
              <a:rect l="0" t="0" r="r" b="b"/>
              <a:pathLst>
                <a:path w="83" h="125">
                  <a:moveTo>
                    <a:pt x="50" y="125"/>
                  </a:moveTo>
                  <a:lnTo>
                    <a:pt x="0" y="14"/>
                  </a:lnTo>
                  <a:lnTo>
                    <a:pt x="33" y="0"/>
                  </a:lnTo>
                  <a:lnTo>
                    <a:pt x="83" y="111"/>
                  </a:lnTo>
                  <a:lnTo>
                    <a:pt x="5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9" name="Freeform 17"/>
            <p:cNvSpPr>
              <a:spLocks/>
            </p:cNvSpPr>
            <p:nvPr/>
          </p:nvSpPr>
          <p:spPr bwMode="auto">
            <a:xfrm>
              <a:off x="1868" y="183"/>
              <a:ext cx="74" cy="92"/>
            </a:xfrm>
            <a:custGeom>
              <a:avLst/>
              <a:gdLst>
                <a:gd name="T0" fmla="*/ 0 w 74"/>
                <a:gd name="T1" fmla="*/ 10 h 92"/>
                <a:gd name="T2" fmla="*/ 62 w 74"/>
                <a:gd name="T3" fmla="*/ 92 h 92"/>
                <a:gd name="T4" fmla="*/ 74 w 74"/>
                <a:gd name="T5" fmla="*/ 83 h 92"/>
                <a:gd name="T6" fmla="*/ 12 w 74"/>
                <a:gd name="T7" fmla="*/ 0 h 92"/>
                <a:gd name="T8" fmla="*/ 0 w 74"/>
                <a:gd name="T9" fmla="*/ 10 h 92"/>
              </a:gdLst>
              <a:ahLst/>
              <a:cxnLst>
                <a:cxn ang="0">
                  <a:pos x="T0" y="T1"/>
                </a:cxn>
                <a:cxn ang="0">
                  <a:pos x="T2" y="T3"/>
                </a:cxn>
                <a:cxn ang="0">
                  <a:pos x="T4" y="T5"/>
                </a:cxn>
                <a:cxn ang="0">
                  <a:pos x="T6" y="T7"/>
                </a:cxn>
                <a:cxn ang="0">
                  <a:pos x="T8" y="T9"/>
                </a:cxn>
              </a:cxnLst>
              <a:rect l="0" t="0" r="r" b="b"/>
              <a:pathLst>
                <a:path w="74" h="92">
                  <a:moveTo>
                    <a:pt x="0" y="10"/>
                  </a:moveTo>
                  <a:lnTo>
                    <a:pt x="62" y="92"/>
                  </a:lnTo>
                  <a:lnTo>
                    <a:pt x="74" y="83"/>
                  </a:lnTo>
                  <a:lnTo>
                    <a:pt x="12"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0" name="Freeform 18"/>
            <p:cNvSpPr>
              <a:spLocks/>
            </p:cNvSpPr>
            <p:nvPr/>
          </p:nvSpPr>
          <p:spPr bwMode="auto">
            <a:xfrm>
              <a:off x="1854" y="169"/>
              <a:ext cx="102" cy="120"/>
            </a:xfrm>
            <a:custGeom>
              <a:avLst/>
              <a:gdLst>
                <a:gd name="T0" fmla="*/ 73 w 102"/>
                <a:gd name="T1" fmla="*/ 120 h 120"/>
                <a:gd name="T2" fmla="*/ 0 w 102"/>
                <a:gd name="T3" fmla="*/ 21 h 120"/>
                <a:gd name="T4" fmla="*/ 29 w 102"/>
                <a:gd name="T5" fmla="*/ 0 h 120"/>
                <a:gd name="T6" fmla="*/ 102 w 102"/>
                <a:gd name="T7" fmla="*/ 99 h 120"/>
                <a:gd name="T8" fmla="*/ 73 w 102"/>
                <a:gd name="T9" fmla="*/ 120 h 120"/>
              </a:gdLst>
              <a:ahLst/>
              <a:cxnLst>
                <a:cxn ang="0">
                  <a:pos x="T0" y="T1"/>
                </a:cxn>
                <a:cxn ang="0">
                  <a:pos x="T2" y="T3"/>
                </a:cxn>
                <a:cxn ang="0">
                  <a:pos x="T4" y="T5"/>
                </a:cxn>
                <a:cxn ang="0">
                  <a:pos x="T6" y="T7"/>
                </a:cxn>
                <a:cxn ang="0">
                  <a:pos x="T8" y="T9"/>
                </a:cxn>
              </a:cxnLst>
              <a:rect l="0" t="0" r="r" b="b"/>
              <a:pathLst>
                <a:path w="102" h="120">
                  <a:moveTo>
                    <a:pt x="73" y="120"/>
                  </a:moveTo>
                  <a:lnTo>
                    <a:pt x="0" y="21"/>
                  </a:lnTo>
                  <a:lnTo>
                    <a:pt x="29" y="0"/>
                  </a:lnTo>
                  <a:lnTo>
                    <a:pt x="102" y="99"/>
                  </a:lnTo>
                  <a:lnTo>
                    <a:pt x="73"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1" name="Freeform 19"/>
            <p:cNvSpPr>
              <a:spLocks/>
            </p:cNvSpPr>
            <p:nvPr/>
          </p:nvSpPr>
          <p:spPr bwMode="auto">
            <a:xfrm>
              <a:off x="1753" y="278"/>
              <a:ext cx="80" cy="87"/>
            </a:xfrm>
            <a:custGeom>
              <a:avLst/>
              <a:gdLst>
                <a:gd name="T0" fmla="*/ 68 w 80"/>
                <a:gd name="T1" fmla="*/ 87 h 87"/>
                <a:gd name="T2" fmla="*/ 80 w 80"/>
                <a:gd name="T3" fmla="*/ 75 h 87"/>
                <a:gd name="T4" fmla="*/ 11 w 80"/>
                <a:gd name="T5" fmla="*/ 0 h 87"/>
                <a:gd name="T6" fmla="*/ 0 w 80"/>
                <a:gd name="T7" fmla="*/ 9 h 87"/>
                <a:gd name="T8" fmla="*/ 68 w 80"/>
                <a:gd name="T9" fmla="*/ 87 h 87"/>
              </a:gdLst>
              <a:ahLst/>
              <a:cxnLst>
                <a:cxn ang="0">
                  <a:pos x="T0" y="T1"/>
                </a:cxn>
                <a:cxn ang="0">
                  <a:pos x="T2" y="T3"/>
                </a:cxn>
                <a:cxn ang="0">
                  <a:pos x="T4" y="T5"/>
                </a:cxn>
                <a:cxn ang="0">
                  <a:pos x="T6" y="T7"/>
                </a:cxn>
                <a:cxn ang="0">
                  <a:pos x="T8" y="T9"/>
                </a:cxn>
              </a:cxnLst>
              <a:rect l="0" t="0" r="r" b="b"/>
              <a:pathLst>
                <a:path w="80" h="87">
                  <a:moveTo>
                    <a:pt x="68" y="87"/>
                  </a:moveTo>
                  <a:lnTo>
                    <a:pt x="80" y="75"/>
                  </a:lnTo>
                  <a:lnTo>
                    <a:pt x="11" y="0"/>
                  </a:lnTo>
                  <a:lnTo>
                    <a:pt x="0" y="9"/>
                  </a:lnTo>
                  <a:lnTo>
                    <a:pt x="68"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2" name="Freeform 20"/>
            <p:cNvSpPr>
              <a:spLocks/>
            </p:cNvSpPr>
            <p:nvPr/>
          </p:nvSpPr>
          <p:spPr bwMode="auto">
            <a:xfrm>
              <a:off x="1738" y="264"/>
              <a:ext cx="109" cy="113"/>
            </a:xfrm>
            <a:custGeom>
              <a:avLst/>
              <a:gdLst>
                <a:gd name="T0" fmla="*/ 83 w 109"/>
                <a:gd name="T1" fmla="*/ 113 h 113"/>
                <a:gd name="T2" fmla="*/ 0 w 109"/>
                <a:gd name="T3" fmla="*/ 23 h 113"/>
                <a:gd name="T4" fmla="*/ 26 w 109"/>
                <a:gd name="T5" fmla="*/ 0 h 113"/>
                <a:gd name="T6" fmla="*/ 109 w 109"/>
                <a:gd name="T7" fmla="*/ 92 h 113"/>
                <a:gd name="T8" fmla="*/ 83 w 109"/>
                <a:gd name="T9" fmla="*/ 113 h 113"/>
              </a:gdLst>
              <a:ahLst/>
              <a:cxnLst>
                <a:cxn ang="0">
                  <a:pos x="T0" y="T1"/>
                </a:cxn>
                <a:cxn ang="0">
                  <a:pos x="T2" y="T3"/>
                </a:cxn>
                <a:cxn ang="0">
                  <a:pos x="T4" y="T5"/>
                </a:cxn>
                <a:cxn ang="0">
                  <a:pos x="T6" y="T7"/>
                </a:cxn>
                <a:cxn ang="0">
                  <a:pos x="T8" y="T9"/>
                </a:cxn>
              </a:cxnLst>
              <a:rect l="0" t="0" r="r" b="b"/>
              <a:pathLst>
                <a:path w="109" h="113">
                  <a:moveTo>
                    <a:pt x="83" y="113"/>
                  </a:moveTo>
                  <a:lnTo>
                    <a:pt x="0" y="23"/>
                  </a:lnTo>
                  <a:lnTo>
                    <a:pt x="26" y="0"/>
                  </a:lnTo>
                  <a:lnTo>
                    <a:pt x="109" y="92"/>
                  </a:lnTo>
                  <a:lnTo>
                    <a:pt x="83"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3" name="Freeform 21"/>
            <p:cNvSpPr>
              <a:spLocks/>
            </p:cNvSpPr>
            <p:nvPr/>
          </p:nvSpPr>
          <p:spPr bwMode="auto">
            <a:xfrm>
              <a:off x="1646" y="384"/>
              <a:ext cx="88" cy="80"/>
            </a:xfrm>
            <a:custGeom>
              <a:avLst/>
              <a:gdLst>
                <a:gd name="T0" fmla="*/ 78 w 88"/>
                <a:gd name="T1" fmla="*/ 80 h 80"/>
                <a:gd name="T2" fmla="*/ 88 w 88"/>
                <a:gd name="T3" fmla="*/ 68 h 80"/>
                <a:gd name="T4" fmla="*/ 10 w 88"/>
                <a:gd name="T5" fmla="*/ 0 h 80"/>
                <a:gd name="T6" fmla="*/ 0 w 88"/>
                <a:gd name="T7" fmla="*/ 9 h 80"/>
                <a:gd name="T8" fmla="*/ 78 w 88"/>
                <a:gd name="T9" fmla="*/ 80 h 80"/>
              </a:gdLst>
              <a:ahLst/>
              <a:cxnLst>
                <a:cxn ang="0">
                  <a:pos x="T0" y="T1"/>
                </a:cxn>
                <a:cxn ang="0">
                  <a:pos x="T2" y="T3"/>
                </a:cxn>
                <a:cxn ang="0">
                  <a:pos x="T4" y="T5"/>
                </a:cxn>
                <a:cxn ang="0">
                  <a:pos x="T6" y="T7"/>
                </a:cxn>
                <a:cxn ang="0">
                  <a:pos x="T8" y="T9"/>
                </a:cxn>
              </a:cxnLst>
              <a:rect l="0" t="0" r="r" b="b"/>
              <a:pathLst>
                <a:path w="88" h="80">
                  <a:moveTo>
                    <a:pt x="78" y="80"/>
                  </a:moveTo>
                  <a:lnTo>
                    <a:pt x="88" y="68"/>
                  </a:lnTo>
                  <a:lnTo>
                    <a:pt x="10" y="0"/>
                  </a:lnTo>
                  <a:lnTo>
                    <a:pt x="0" y="9"/>
                  </a:lnTo>
                  <a:lnTo>
                    <a:pt x="7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4" name="Freeform 22"/>
            <p:cNvSpPr>
              <a:spLocks/>
            </p:cNvSpPr>
            <p:nvPr/>
          </p:nvSpPr>
          <p:spPr bwMode="auto">
            <a:xfrm>
              <a:off x="1632" y="370"/>
              <a:ext cx="116" cy="106"/>
            </a:xfrm>
            <a:custGeom>
              <a:avLst/>
              <a:gdLst>
                <a:gd name="T0" fmla="*/ 92 w 116"/>
                <a:gd name="T1" fmla="*/ 106 h 106"/>
                <a:gd name="T2" fmla="*/ 0 w 116"/>
                <a:gd name="T3" fmla="*/ 26 h 106"/>
                <a:gd name="T4" fmla="*/ 24 w 116"/>
                <a:gd name="T5" fmla="*/ 0 h 106"/>
                <a:gd name="T6" fmla="*/ 116 w 116"/>
                <a:gd name="T7" fmla="*/ 80 h 106"/>
                <a:gd name="T8" fmla="*/ 92 w 116"/>
                <a:gd name="T9" fmla="*/ 106 h 106"/>
              </a:gdLst>
              <a:ahLst/>
              <a:cxnLst>
                <a:cxn ang="0">
                  <a:pos x="T0" y="T1"/>
                </a:cxn>
                <a:cxn ang="0">
                  <a:pos x="T2" y="T3"/>
                </a:cxn>
                <a:cxn ang="0">
                  <a:pos x="T4" y="T5"/>
                </a:cxn>
                <a:cxn ang="0">
                  <a:pos x="T6" y="T7"/>
                </a:cxn>
                <a:cxn ang="0">
                  <a:pos x="T8" y="T9"/>
                </a:cxn>
              </a:cxnLst>
              <a:rect l="0" t="0" r="r" b="b"/>
              <a:pathLst>
                <a:path w="116" h="106">
                  <a:moveTo>
                    <a:pt x="92" y="106"/>
                  </a:moveTo>
                  <a:lnTo>
                    <a:pt x="0" y="26"/>
                  </a:lnTo>
                  <a:lnTo>
                    <a:pt x="24" y="0"/>
                  </a:lnTo>
                  <a:lnTo>
                    <a:pt x="116" y="80"/>
                  </a:lnTo>
                  <a:lnTo>
                    <a:pt x="92"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5" name="Freeform 23"/>
            <p:cNvSpPr>
              <a:spLocks/>
            </p:cNvSpPr>
            <p:nvPr/>
          </p:nvSpPr>
          <p:spPr bwMode="auto">
            <a:xfrm>
              <a:off x="1552" y="500"/>
              <a:ext cx="94" cy="73"/>
            </a:xfrm>
            <a:custGeom>
              <a:avLst/>
              <a:gdLst>
                <a:gd name="T0" fmla="*/ 85 w 94"/>
                <a:gd name="T1" fmla="*/ 73 h 73"/>
                <a:gd name="T2" fmla="*/ 94 w 94"/>
                <a:gd name="T3" fmla="*/ 59 h 73"/>
                <a:gd name="T4" fmla="*/ 9 w 94"/>
                <a:gd name="T5" fmla="*/ 0 h 73"/>
                <a:gd name="T6" fmla="*/ 0 w 94"/>
                <a:gd name="T7" fmla="*/ 12 h 73"/>
                <a:gd name="T8" fmla="*/ 85 w 94"/>
                <a:gd name="T9" fmla="*/ 73 h 73"/>
              </a:gdLst>
              <a:ahLst/>
              <a:cxnLst>
                <a:cxn ang="0">
                  <a:pos x="T0" y="T1"/>
                </a:cxn>
                <a:cxn ang="0">
                  <a:pos x="T2" y="T3"/>
                </a:cxn>
                <a:cxn ang="0">
                  <a:pos x="T4" y="T5"/>
                </a:cxn>
                <a:cxn ang="0">
                  <a:pos x="T6" y="T7"/>
                </a:cxn>
                <a:cxn ang="0">
                  <a:pos x="T8" y="T9"/>
                </a:cxn>
              </a:cxnLst>
              <a:rect l="0" t="0" r="r" b="b"/>
              <a:pathLst>
                <a:path w="94" h="73">
                  <a:moveTo>
                    <a:pt x="85" y="73"/>
                  </a:moveTo>
                  <a:lnTo>
                    <a:pt x="94" y="59"/>
                  </a:lnTo>
                  <a:lnTo>
                    <a:pt x="9" y="0"/>
                  </a:lnTo>
                  <a:lnTo>
                    <a:pt x="0" y="12"/>
                  </a:lnTo>
                  <a:lnTo>
                    <a:pt x="85"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6" name="Freeform 24"/>
            <p:cNvSpPr>
              <a:spLocks/>
            </p:cNvSpPr>
            <p:nvPr/>
          </p:nvSpPr>
          <p:spPr bwMode="auto">
            <a:xfrm>
              <a:off x="1540" y="486"/>
              <a:ext cx="118" cy="99"/>
            </a:xfrm>
            <a:custGeom>
              <a:avLst/>
              <a:gdLst>
                <a:gd name="T0" fmla="*/ 99 w 118"/>
                <a:gd name="T1" fmla="*/ 99 h 99"/>
                <a:gd name="T2" fmla="*/ 0 w 118"/>
                <a:gd name="T3" fmla="*/ 28 h 99"/>
                <a:gd name="T4" fmla="*/ 19 w 118"/>
                <a:gd name="T5" fmla="*/ 0 h 99"/>
                <a:gd name="T6" fmla="*/ 118 w 118"/>
                <a:gd name="T7" fmla="*/ 73 h 99"/>
                <a:gd name="T8" fmla="*/ 99 w 118"/>
                <a:gd name="T9" fmla="*/ 99 h 99"/>
              </a:gdLst>
              <a:ahLst/>
              <a:cxnLst>
                <a:cxn ang="0">
                  <a:pos x="T0" y="T1"/>
                </a:cxn>
                <a:cxn ang="0">
                  <a:pos x="T2" y="T3"/>
                </a:cxn>
                <a:cxn ang="0">
                  <a:pos x="T4" y="T5"/>
                </a:cxn>
                <a:cxn ang="0">
                  <a:pos x="T6" y="T7"/>
                </a:cxn>
                <a:cxn ang="0">
                  <a:pos x="T8" y="T9"/>
                </a:cxn>
              </a:cxnLst>
              <a:rect l="0" t="0" r="r" b="b"/>
              <a:pathLst>
                <a:path w="118" h="99">
                  <a:moveTo>
                    <a:pt x="99" y="99"/>
                  </a:moveTo>
                  <a:lnTo>
                    <a:pt x="0" y="28"/>
                  </a:lnTo>
                  <a:lnTo>
                    <a:pt x="19" y="0"/>
                  </a:lnTo>
                  <a:lnTo>
                    <a:pt x="118" y="73"/>
                  </a:lnTo>
                  <a:lnTo>
                    <a:pt x="99"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7" name="Freeform 25"/>
            <p:cNvSpPr>
              <a:spLocks/>
            </p:cNvSpPr>
            <p:nvPr/>
          </p:nvSpPr>
          <p:spPr bwMode="auto">
            <a:xfrm>
              <a:off x="1403" y="757"/>
              <a:ext cx="102" cy="57"/>
            </a:xfrm>
            <a:custGeom>
              <a:avLst/>
              <a:gdLst>
                <a:gd name="T0" fmla="*/ 102 w 102"/>
                <a:gd name="T1" fmla="*/ 43 h 57"/>
                <a:gd name="T2" fmla="*/ 7 w 102"/>
                <a:gd name="T3" fmla="*/ 0 h 57"/>
                <a:gd name="T4" fmla="*/ 0 w 102"/>
                <a:gd name="T5" fmla="*/ 14 h 57"/>
                <a:gd name="T6" fmla="*/ 95 w 102"/>
                <a:gd name="T7" fmla="*/ 57 h 57"/>
                <a:gd name="T8" fmla="*/ 102 w 102"/>
                <a:gd name="T9" fmla="*/ 43 h 57"/>
              </a:gdLst>
              <a:ahLst/>
              <a:cxnLst>
                <a:cxn ang="0">
                  <a:pos x="T0" y="T1"/>
                </a:cxn>
                <a:cxn ang="0">
                  <a:pos x="T2" y="T3"/>
                </a:cxn>
                <a:cxn ang="0">
                  <a:pos x="T4" y="T5"/>
                </a:cxn>
                <a:cxn ang="0">
                  <a:pos x="T6" y="T7"/>
                </a:cxn>
                <a:cxn ang="0">
                  <a:pos x="T8" y="T9"/>
                </a:cxn>
              </a:cxnLst>
              <a:rect l="0" t="0" r="r" b="b"/>
              <a:pathLst>
                <a:path w="102" h="57">
                  <a:moveTo>
                    <a:pt x="102" y="43"/>
                  </a:moveTo>
                  <a:lnTo>
                    <a:pt x="7" y="0"/>
                  </a:lnTo>
                  <a:lnTo>
                    <a:pt x="0" y="14"/>
                  </a:lnTo>
                  <a:lnTo>
                    <a:pt x="95" y="57"/>
                  </a:lnTo>
                  <a:lnTo>
                    <a:pt x="10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8" name="Freeform 26"/>
            <p:cNvSpPr>
              <a:spLocks/>
            </p:cNvSpPr>
            <p:nvPr/>
          </p:nvSpPr>
          <p:spPr bwMode="auto">
            <a:xfrm>
              <a:off x="1391" y="745"/>
              <a:ext cx="125" cy="81"/>
            </a:xfrm>
            <a:custGeom>
              <a:avLst/>
              <a:gdLst>
                <a:gd name="T0" fmla="*/ 111 w 125"/>
                <a:gd name="T1" fmla="*/ 81 h 81"/>
                <a:gd name="T2" fmla="*/ 0 w 125"/>
                <a:gd name="T3" fmla="*/ 31 h 81"/>
                <a:gd name="T4" fmla="*/ 14 w 125"/>
                <a:gd name="T5" fmla="*/ 0 h 81"/>
                <a:gd name="T6" fmla="*/ 125 w 125"/>
                <a:gd name="T7" fmla="*/ 50 h 81"/>
                <a:gd name="T8" fmla="*/ 111 w 125"/>
                <a:gd name="T9" fmla="*/ 81 h 81"/>
              </a:gdLst>
              <a:ahLst/>
              <a:cxnLst>
                <a:cxn ang="0">
                  <a:pos x="T0" y="T1"/>
                </a:cxn>
                <a:cxn ang="0">
                  <a:pos x="T2" y="T3"/>
                </a:cxn>
                <a:cxn ang="0">
                  <a:pos x="T4" y="T5"/>
                </a:cxn>
                <a:cxn ang="0">
                  <a:pos x="T6" y="T7"/>
                </a:cxn>
                <a:cxn ang="0">
                  <a:pos x="T8" y="T9"/>
                </a:cxn>
              </a:cxnLst>
              <a:rect l="0" t="0" r="r" b="b"/>
              <a:pathLst>
                <a:path w="125" h="81">
                  <a:moveTo>
                    <a:pt x="111" y="81"/>
                  </a:moveTo>
                  <a:lnTo>
                    <a:pt x="0" y="31"/>
                  </a:lnTo>
                  <a:lnTo>
                    <a:pt x="14" y="0"/>
                  </a:lnTo>
                  <a:lnTo>
                    <a:pt x="125" y="50"/>
                  </a:lnTo>
                  <a:lnTo>
                    <a:pt x="111"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9" name="Freeform 27"/>
            <p:cNvSpPr>
              <a:spLocks/>
            </p:cNvSpPr>
            <p:nvPr/>
          </p:nvSpPr>
          <p:spPr bwMode="auto">
            <a:xfrm>
              <a:off x="1351" y="899"/>
              <a:ext cx="104" cy="45"/>
            </a:xfrm>
            <a:custGeom>
              <a:avLst/>
              <a:gdLst>
                <a:gd name="T0" fmla="*/ 104 w 104"/>
                <a:gd name="T1" fmla="*/ 31 h 45"/>
                <a:gd name="T2" fmla="*/ 5 w 104"/>
                <a:gd name="T3" fmla="*/ 0 h 45"/>
                <a:gd name="T4" fmla="*/ 0 w 104"/>
                <a:gd name="T5" fmla="*/ 14 h 45"/>
                <a:gd name="T6" fmla="*/ 99 w 104"/>
                <a:gd name="T7" fmla="*/ 45 h 45"/>
                <a:gd name="T8" fmla="*/ 104 w 104"/>
                <a:gd name="T9" fmla="*/ 31 h 45"/>
              </a:gdLst>
              <a:ahLst/>
              <a:cxnLst>
                <a:cxn ang="0">
                  <a:pos x="T0" y="T1"/>
                </a:cxn>
                <a:cxn ang="0">
                  <a:pos x="T2" y="T3"/>
                </a:cxn>
                <a:cxn ang="0">
                  <a:pos x="T4" y="T5"/>
                </a:cxn>
                <a:cxn ang="0">
                  <a:pos x="T6" y="T7"/>
                </a:cxn>
                <a:cxn ang="0">
                  <a:pos x="T8" y="T9"/>
                </a:cxn>
              </a:cxnLst>
              <a:rect l="0" t="0" r="r" b="b"/>
              <a:pathLst>
                <a:path w="104" h="45">
                  <a:moveTo>
                    <a:pt x="104" y="31"/>
                  </a:moveTo>
                  <a:lnTo>
                    <a:pt x="5" y="0"/>
                  </a:lnTo>
                  <a:lnTo>
                    <a:pt x="0" y="14"/>
                  </a:lnTo>
                  <a:lnTo>
                    <a:pt x="99" y="45"/>
                  </a:lnTo>
                  <a:lnTo>
                    <a:pt x="104"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30" name="Freeform 28"/>
            <p:cNvSpPr>
              <a:spLocks/>
            </p:cNvSpPr>
            <p:nvPr/>
          </p:nvSpPr>
          <p:spPr bwMode="auto">
            <a:xfrm>
              <a:off x="1339" y="887"/>
              <a:ext cx="128" cy="69"/>
            </a:xfrm>
            <a:custGeom>
              <a:avLst/>
              <a:gdLst>
                <a:gd name="T0" fmla="*/ 116 w 128"/>
                <a:gd name="T1" fmla="*/ 69 h 69"/>
                <a:gd name="T2" fmla="*/ 0 w 128"/>
                <a:gd name="T3" fmla="*/ 31 h 69"/>
                <a:gd name="T4" fmla="*/ 10 w 128"/>
                <a:gd name="T5" fmla="*/ 0 h 69"/>
                <a:gd name="T6" fmla="*/ 128 w 128"/>
                <a:gd name="T7" fmla="*/ 38 h 69"/>
                <a:gd name="T8" fmla="*/ 116 w 128"/>
                <a:gd name="T9" fmla="*/ 69 h 69"/>
              </a:gdLst>
              <a:ahLst/>
              <a:cxnLst>
                <a:cxn ang="0">
                  <a:pos x="T0" y="T1"/>
                </a:cxn>
                <a:cxn ang="0">
                  <a:pos x="T2" y="T3"/>
                </a:cxn>
                <a:cxn ang="0">
                  <a:pos x="T4" y="T5"/>
                </a:cxn>
                <a:cxn ang="0">
                  <a:pos x="T6" y="T7"/>
                </a:cxn>
                <a:cxn ang="0">
                  <a:pos x="T8" y="T9"/>
                </a:cxn>
              </a:cxnLst>
              <a:rect l="0" t="0" r="r" b="b"/>
              <a:pathLst>
                <a:path w="128" h="69">
                  <a:moveTo>
                    <a:pt x="116" y="69"/>
                  </a:moveTo>
                  <a:lnTo>
                    <a:pt x="0" y="31"/>
                  </a:lnTo>
                  <a:lnTo>
                    <a:pt x="10" y="0"/>
                  </a:lnTo>
                  <a:lnTo>
                    <a:pt x="128" y="38"/>
                  </a:lnTo>
                  <a:lnTo>
                    <a:pt x="11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31" name="Freeform 29"/>
            <p:cNvSpPr>
              <a:spLocks/>
            </p:cNvSpPr>
            <p:nvPr/>
          </p:nvSpPr>
          <p:spPr bwMode="auto">
            <a:xfrm>
              <a:off x="1313" y="1043"/>
              <a:ext cx="104" cy="35"/>
            </a:xfrm>
            <a:custGeom>
              <a:avLst/>
              <a:gdLst>
                <a:gd name="T0" fmla="*/ 104 w 104"/>
                <a:gd name="T1" fmla="*/ 21 h 35"/>
                <a:gd name="T2" fmla="*/ 3 w 104"/>
                <a:gd name="T3" fmla="*/ 0 h 35"/>
                <a:gd name="T4" fmla="*/ 0 w 104"/>
                <a:gd name="T5" fmla="*/ 14 h 35"/>
                <a:gd name="T6" fmla="*/ 102 w 104"/>
                <a:gd name="T7" fmla="*/ 35 h 35"/>
                <a:gd name="T8" fmla="*/ 104 w 104"/>
                <a:gd name="T9" fmla="*/ 21 h 35"/>
              </a:gdLst>
              <a:ahLst/>
              <a:cxnLst>
                <a:cxn ang="0">
                  <a:pos x="T0" y="T1"/>
                </a:cxn>
                <a:cxn ang="0">
                  <a:pos x="T2" y="T3"/>
                </a:cxn>
                <a:cxn ang="0">
                  <a:pos x="T4" y="T5"/>
                </a:cxn>
                <a:cxn ang="0">
                  <a:pos x="T6" y="T7"/>
                </a:cxn>
                <a:cxn ang="0">
                  <a:pos x="T8" y="T9"/>
                </a:cxn>
              </a:cxnLst>
              <a:rect l="0" t="0" r="r" b="b"/>
              <a:pathLst>
                <a:path w="104" h="35">
                  <a:moveTo>
                    <a:pt x="104" y="21"/>
                  </a:moveTo>
                  <a:lnTo>
                    <a:pt x="3" y="0"/>
                  </a:lnTo>
                  <a:lnTo>
                    <a:pt x="0" y="14"/>
                  </a:lnTo>
                  <a:lnTo>
                    <a:pt x="102" y="35"/>
                  </a:lnTo>
                  <a:lnTo>
                    <a:pt x="10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32" name="Freeform 30"/>
            <p:cNvSpPr>
              <a:spLocks/>
            </p:cNvSpPr>
            <p:nvPr/>
          </p:nvSpPr>
          <p:spPr bwMode="auto">
            <a:xfrm>
              <a:off x="1301" y="1031"/>
              <a:ext cx="128" cy="59"/>
            </a:xfrm>
            <a:custGeom>
              <a:avLst/>
              <a:gdLst>
                <a:gd name="T0" fmla="*/ 121 w 128"/>
                <a:gd name="T1" fmla="*/ 59 h 59"/>
                <a:gd name="T2" fmla="*/ 0 w 128"/>
                <a:gd name="T3" fmla="*/ 33 h 59"/>
                <a:gd name="T4" fmla="*/ 8 w 128"/>
                <a:gd name="T5" fmla="*/ 0 h 59"/>
                <a:gd name="T6" fmla="*/ 128 w 128"/>
                <a:gd name="T7" fmla="*/ 26 h 59"/>
                <a:gd name="T8" fmla="*/ 121 w 128"/>
                <a:gd name="T9" fmla="*/ 59 h 59"/>
              </a:gdLst>
              <a:ahLst/>
              <a:cxnLst>
                <a:cxn ang="0">
                  <a:pos x="T0" y="T1"/>
                </a:cxn>
                <a:cxn ang="0">
                  <a:pos x="T2" y="T3"/>
                </a:cxn>
                <a:cxn ang="0">
                  <a:pos x="T4" y="T5"/>
                </a:cxn>
                <a:cxn ang="0">
                  <a:pos x="T6" y="T7"/>
                </a:cxn>
                <a:cxn ang="0">
                  <a:pos x="T8" y="T9"/>
                </a:cxn>
              </a:cxnLst>
              <a:rect l="0" t="0" r="r" b="b"/>
              <a:pathLst>
                <a:path w="128" h="59">
                  <a:moveTo>
                    <a:pt x="121" y="59"/>
                  </a:moveTo>
                  <a:lnTo>
                    <a:pt x="0" y="33"/>
                  </a:lnTo>
                  <a:lnTo>
                    <a:pt x="8" y="0"/>
                  </a:lnTo>
                  <a:lnTo>
                    <a:pt x="128" y="26"/>
                  </a:lnTo>
                  <a:lnTo>
                    <a:pt x="12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33" name="Freeform 31"/>
            <p:cNvSpPr>
              <a:spLocks/>
            </p:cNvSpPr>
            <p:nvPr/>
          </p:nvSpPr>
          <p:spPr bwMode="auto">
            <a:xfrm>
              <a:off x="1290" y="1192"/>
              <a:ext cx="104" cy="26"/>
            </a:xfrm>
            <a:custGeom>
              <a:avLst/>
              <a:gdLst>
                <a:gd name="T0" fmla="*/ 104 w 104"/>
                <a:gd name="T1" fmla="*/ 9 h 26"/>
                <a:gd name="T2" fmla="*/ 2 w 104"/>
                <a:gd name="T3" fmla="*/ 0 h 26"/>
                <a:gd name="T4" fmla="*/ 0 w 104"/>
                <a:gd name="T5" fmla="*/ 14 h 26"/>
                <a:gd name="T6" fmla="*/ 104 w 104"/>
                <a:gd name="T7" fmla="*/ 26 h 26"/>
                <a:gd name="T8" fmla="*/ 104 w 104"/>
                <a:gd name="T9" fmla="*/ 9 h 26"/>
              </a:gdLst>
              <a:ahLst/>
              <a:cxnLst>
                <a:cxn ang="0">
                  <a:pos x="T0" y="T1"/>
                </a:cxn>
                <a:cxn ang="0">
                  <a:pos x="T2" y="T3"/>
                </a:cxn>
                <a:cxn ang="0">
                  <a:pos x="T4" y="T5"/>
                </a:cxn>
                <a:cxn ang="0">
                  <a:pos x="T6" y="T7"/>
                </a:cxn>
                <a:cxn ang="0">
                  <a:pos x="T8" y="T9"/>
                </a:cxn>
              </a:cxnLst>
              <a:rect l="0" t="0" r="r" b="b"/>
              <a:pathLst>
                <a:path w="104" h="26">
                  <a:moveTo>
                    <a:pt x="104" y="9"/>
                  </a:moveTo>
                  <a:lnTo>
                    <a:pt x="2" y="0"/>
                  </a:lnTo>
                  <a:lnTo>
                    <a:pt x="0" y="14"/>
                  </a:lnTo>
                  <a:lnTo>
                    <a:pt x="104" y="26"/>
                  </a:lnTo>
                  <a:lnTo>
                    <a:pt x="104"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34" name="Freeform 32"/>
            <p:cNvSpPr>
              <a:spLocks/>
            </p:cNvSpPr>
            <p:nvPr/>
          </p:nvSpPr>
          <p:spPr bwMode="auto">
            <a:xfrm>
              <a:off x="1280" y="1180"/>
              <a:ext cx="125" cy="47"/>
            </a:xfrm>
            <a:custGeom>
              <a:avLst/>
              <a:gdLst>
                <a:gd name="T0" fmla="*/ 121 w 125"/>
                <a:gd name="T1" fmla="*/ 47 h 47"/>
                <a:gd name="T2" fmla="*/ 0 w 125"/>
                <a:gd name="T3" fmla="*/ 35 h 47"/>
                <a:gd name="T4" fmla="*/ 3 w 125"/>
                <a:gd name="T5" fmla="*/ 0 h 47"/>
                <a:gd name="T6" fmla="*/ 125 w 125"/>
                <a:gd name="T7" fmla="*/ 14 h 47"/>
                <a:gd name="T8" fmla="*/ 121 w 125"/>
                <a:gd name="T9" fmla="*/ 47 h 47"/>
              </a:gdLst>
              <a:ahLst/>
              <a:cxnLst>
                <a:cxn ang="0">
                  <a:pos x="T0" y="T1"/>
                </a:cxn>
                <a:cxn ang="0">
                  <a:pos x="T2" y="T3"/>
                </a:cxn>
                <a:cxn ang="0">
                  <a:pos x="T4" y="T5"/>
                </a:cxn>
                <a:cxn ang="0">
                  <a:pos x="T6" y="T7"/>
                </a:cxn>
                <a:cxn ang="0">
                  <a:pos x="T8" y="T9"/>
                </a:cxn>
              </a:cxnLst>
              <a:rect l="0" t="0" r="r" b="b"/>
              <a:pathLst>
                <a:path w="125" h="47">
                  <a:moveTo>
                    <a:pt x="121" y="47"/>
                  </a:moveTo>
                  <a:lnTo>
                    <a:pt x="0" y="35"/>
                  </a:lnTo>
                  <a:lnTo>
                    <a:pt x="3" y="0"/>
                  </a:lnTo>
                  <a:lnTo>
                    <a:pt x="125" y="14"/>
                  </a:lnTo>
                  <a:lnTo>
                    <a:pt x="121"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35" name="Freeform 33"/>
            <p:cNvSpPr>
              <a:spLocks/>
            </p:cNvSpPr>
            <p:nvPr/>
          </p:nvSpPr>
          <p:spPr bwMode="auto">
            <a:xfrm>
              <a:off x="1290" y="1480"/>
              <a:ext cx="104" cy="26"/>
            </a:xfrm>
            <a:custGeom>
              <a:avLst/>
              <a:gdLst>
                <a:gd name="T0" fmla="*/ 104 w 104"/>
                <a:gd name="T1" fmla="*/ 0 h 26"/>
                <a:gd name="T2" fmla="*/ 0 w 104"/>
                <a:gd name="T3" fmla="*/ 12 h 26"/>
                <a:gd name="T4" fmla="*/ 2 w 104"/>
                <a:gd name="T5" fmla="*/ 26 h 26"/>
                <a:gd name="T6" fmla="*/ 104 w 104"/>
                <a:gd name="T7" fmla="*/ 16 h 26"/>
                <a:gd name="T8" fmla="*/ 104 w 104"/>
                <a:gd name="T9" fmla="*/ 0 h 26"/>
              </a:gdLst>
              <a:ahLst/>
              <a:cxnLst>
                <a:cxn ang="0">
                  <a:pos x="T0" y="T1"/>
                </a:cxn>
                <a:cxn ang="0">
                  <a:pos x="T2" y="T3"/>
                </a:cxn>
                <a:cxn ang="0">
                  <a:pos x="T4" y="T5"/>
                </a:cxn>
                <a:cxn ang="0">
                  <a:pos x="T6" y="T7"/>
                </a:cxn>
                <a:cxn ang="0">
                  <a:pos x="T8" y="T9"/>
                </a:cxn>
              </a:cxnLst>
              <a:rect l="0" t="0" r="r" b="b"/>
              <a:pathLst>
                <a:path w="104" h="26">
                  <a:moveTo>
                    <a:pt x="104" y="0"/>
                  </a:moveTo>
                  <a:lnTo>
                    <a:pt x="0" y="12"/>
                  </a:lnTo>
                  <a:lnTo>
                    <a:pt x="2" y="26"/>
                  </a:lnTo>
                  <a:lnTo>
                    <a:pt x="104" y="16"/>
                  </a:lnTo>
                  <a:lnTo>
                    <a:pt x="1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36" name="Freeform 34"/>
            <p:cNvSpPr>
              <a:spLocks/>
            </p:cNvSpPr>
            <p:nvPr/>
          </p:nvSpPr>
          <p:spPr bwMode="auto">
            <a:xfrm>
              <a:off x="1280" y="1471"/>
              <a:ext cx="125" cy="47"/>
            </a:xfrm>
            <a:custGeom>
              <a:avLst/>
              <a:gdLst>
                <a:gd name="T0" fmla="*/ 3 w 125"/>
                <a:gd name="T1" fmla="*/ 47 h 47"/>
                <a:gd name="T2" fmla="*/ 0 w 125"/>
                <a:gd name="T3" fmla="*/ 11 h 47"/>
                <a:gd name="T4" fmla="*/ 121 w 125"/>
                <a:gd name="T5" fmla="*/ 0 h 47"/>
                <a:gd name="T6" fmla="*/ 125 w 125"/>
                <a:gd name="T7" fmla="*/ 33 h 47"/>
                <a:gd name="T8" fmla="*/ 3 w 125"/>
                <a:gd name="T9" fmla="*/ 47 h 47"/>
              </a:gdLst>
              <a:ahLst/>
              <a:cxnLst>
                <a:cxn ang="0">
                  <a:pos x="T0" y="T1"/>
                </a:cxn>
                <a:cxn ang="0">
                  <a:pos x="T2" y="T3"/>
                </a:cxn>
                <a:cxn ang="0">
                  <a:pos x="T4" y="T5"/>
                </a:cxn>
                <a:cxn ang="0">
                  <a:pos x="T6" y="T7"/>
                </a:cxn>
                <a:cxn ang="0">
                  <a:pos x="T8" y="T9"/>
                </a:cxn>
              </a:cxnLst>
              <a:rect l="0" t="0" r="r" b="b"/>
              <a:pathLst>
                <a:path w="125" h="47">
                  <a:moveTo>
                    <a:pt x="3" y="47"/>
                  </a:moveTo>
                  <a:lnTo>
                    <a:pt x="0" y="11"/>
                  </a:lnTo>
                  <a:lnTo>
                    <a:pt x="121" y="0"/>
                  </a:lnTo>
                  <a:lnTo>
                    <a:pt x="125" y="33"/>
                  </a:lnTo>
                  <a:lnTo>
                    <a:pt x="3"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37" name="Freeform 35"/>
            <p:cNvSpPr>
              <a:spLocks/>
            </p:cNvSpPr>
            <p:nvPr/>
          </p:nvSpPr>
          <p:spPr bwMode="auto">
            <a:xfrm>
              <a:off x="1313" y="1617"/>
              <a:ext cx="104" cy="38"/>
            </a:xfrm>
            <a:custGeom>
              <a:avLst/>
              <a:gdLst>
                <a:gd name="T0" fmla="*/ 102 w 104"/>
                <a:gd name="T1" fmla="*/ 0 h 38"/>
                <a:gd name="T2" fmla="*/ 0 w 104"/>
                <a:gd name="T3" fmla="*/ 24 h 38"/>
                <a:gd name="T4" fmla="*/ 3 w 104"/>
                <a:gd name="T5" fmla="*/ 38 h 38"/>
                <a:gd name="T6" fmla="*/ 104 w 104"/>
                <a:gd name="T7" fmla="*/ 16 h 38"/>
                <a:gd name="T8" fmla="*/ 102 w 104"/>
                <a:gd name="T9" fmla="*/ 0 h 38"/>
              </a:gdLst>
              <a:ahLst/>
              <a:cxnLst>
                <a:cxn ang="0">
                  <a:pos x="T0" y="T1"/>
                </a:cxn>
                <a:cxn ang="0">
                  <a:pos x="T2" y="T3"/>
                </a:cxn>
                <a:cxn ang="0">
                  <a:pos x="T4" y="T5"/>
                </a:cxn>
                <a:cxn ang="0">
                  <a:pos x="T6" y="T7"/>
                </a:cxn>
                <a:cxn ang="0">
                  <a:pos x="T8" y="T9"/>
                </a:cxn>
              </a:cxnLst>
              <a:rect l="0" t="0" r="r" b="b"/>
              <a:pathLst>
                <a:path w="104" h="38">
                  <a:moveTo>
                    <a:pt x="102" y="0"/>
                  </a:moveTo>
                  <a:lnTo>
                    <a:pt x="0" y="24"/>
                  </a:lnTo>
                  <a:lnTo>
                    <a:pt x="3" y="38"/>
                  </a:lnTo>
                  <a:lnTo>
                    <a:pt x="104" y="16"/>
                  </a:lnTo>
                  <a:lnTo>
                    <a:pt x="10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38" name="Freeform 36"/>
            <p:cNvSpPr>
              <a:spLocks/>
            </p:cNvSpPr>
            <p:nvPr/>
          </p:nvSpPr>
          <p:spPr bwMode="auto">
            <a:xfrm>
              <a:off x="1301" y="1608"/>
              <a:ext cx="128" cy="59"/>
            </a:xfrm>
            <a:custGeom>
              <a:avLst/>
              <a:gdLst>
                <a:gd name="T0" fmla="*/ 8 w 128"/>
                <a:gd name="T1" fmla="*/ 59 h 59"/>
                <a:gd name="T2" fmla="*/ 0 w 128"/>
                <a:gd name="T3" fmla="*/ 23 h 59"/>
                <a:gd name="T4" fmla="*/ 121 w 128"/>
                <a:gd name="T5" fmla="*/ 0 h 59"/>
                <a:gd name="T6" fmla="*/ 128 w 128"/>
                <a:gd name="T7" fmla="*/ 33 h 59"/>
                <a:gd name="T8" fmla="*/ 8 w 128"/>
                <a:gd name="T9" fmla="*/ 59 h 59"/>
              </a:gdLst>
              <a:ahLst/>
              <a:cxnLst>
                <a:cxn ang="0">
                  <a:pos x="T0" y="T1"/>
                </a:cxn>
                <a:cxn ang="0">
                  <a:pos x="T2" y="T3"/>
                </a:cxn>
                <a:cxn ang="0">
                  <a:pos x="T4" y="T5"/>
                </a:cxn>
                <a:cxn ang="0">
                  <a:pos x="T6" y="T7"/>
                </a:cxn>
                <a:cxn ang="0">
                  <a:pos x="T8" y="T9"/>
                </a:cxn>
              </a:cxnLst>
              <a:rect l="0" t="0" r="r" b="b"/>
              <a:pathLst>
                <a:path w="128" h="59">
                  <a:moveTo>
                    <a:pt x="8" y="59"/>
                  </a:moveTo>
                  <a:lnTo>
                    <a:pt x="0" y="23"/>
                  </a:lnTo>
                  <a:lnTo>
                    <a:pt x="121" y="0"/>
                  </a:lnTo>
                  <a:lnTo>
                    <a:pt x="128" y="33"/>
                  </a:lnTo>
                  <a:lnTo>
                    <a:pt x="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39" name="Freeform 37"/>
            <p:cNvSpPr>
              <a:spLocks/>
            </p:cNvSpPr>
            <p:nvPr/>
          </p:nvSpPr>
          <p:spPr bwMode="auto">
            <a:xfrm>
              <a:off x="1351" y="1754"/>
              <a:ext cx="104" cy="45"/>
            </a:xfrm>
            <a:custGeom>
              <a:avLst/>
              <a:gdLst>
                <a:gd name="T0" fmla="*/ 99 w 104"/>
                <a:gd name="T1" fmla="*/ 0 h 45"/>
                <a:gd name="T2" fmla="*/ 0 w 104"/>
                <a:gd name="T3" fmla="*/ 31 h 45"/>
                <a:gd name="T4" fmla="*/ 5 w 104"/>
                <a:gd name="T5" fmla="*/ 45 h 45"/>
                <a:gd name="T6" fmla="*/ 104 w 104"/>
                <a:gd name="T7" fmla="*/ 14 h 45"/>
                <a:gd name="T8" fmla="*/ 99 w 104"/>
                <a:gd name="T9" fmla="*/ 0 h 45"/>
              </a:gdLst>
              <a:ahLst/>
              <a:cxnLst>
                <a:cxn ang="0">
                  <a:pos x="T0" y="T1"/>
                </a:cxn>
                <a:cxn ang="0">
                  <a:pos x="T2" y="T3"/>
                </a:cxn>
                <a:cxn ang="0">
                  <a:pos x="T4" y="T5"/>
                </a:cxn>
                <a:cxn ang="0">
                  <a:pos x="T6" y="T7"/>
                </a:cxn>
                <a:cxn ang="0">
                  <a:pos x="T8" y="T9"/>
                </a:cxn>
              </a:cxnLst>
              <a:rect l="0" t="0" r="r" b="b"/>
              <a:pathLst>
                <a:path w="104" h="45">
                  <a:moveTo>
                    <a:pt x="99" y="0"/>
                  </a:moveTo>
                  <a:lnTo>
                    <a:pt x="0" y="31"/>
                  </a:lnTo>
                  <a:lnTo>
                    <a:pt x="5" y="45"/>
                  </a:lnTo>
                  <a:lnTo>
                    <a:pt x="104" y="14"/>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40" name="Freeform 38"/>
            <p:cNvSpPr>
              <a:spLocks/>
            </p:cNvSpPr>
            <p:nvPr/>
          </p:nvSpPr>
          <p:spPr bwMode="auto">
            <a:xfrm>
              <a:off x="1339" y="1740"/>
              <a:ext cx="128" cy="71"/>
            </a:xfrm>
            <a:custGeom>
              <a:avLst/>
              <a:gdLst>
                <a:gd name="T0" fmla="*/ 10 w 128"/>
                <a:gd name="T1" fmla="*/ 71 h 71"/>
                <a:gd name="T2" fmla="*/ 0 w 128"/>
                <a:gd name="T3" fmla="*/ 38 h 71"/>
                <a:gd name="T4" fmla="*/ 116 w 128"/>
                <a:gd name="T5" fmla="*/ 0 h 71"/>
                <a:gd name="T6" fmla="*/ 128 w 128"/>
                <a:gd name="T7" fmla="*/ 33 h 71"/>
                <a:gd name="T8" fmla="*/ 10 w 128"/>
                <a:gd name="T9" fmla="*/ 71 h 71"/>
              </a:gdLst>
              <a:ahLst/>
              <a:cxnLst>
                <a:cxn ang="0">
                  <a:pos x="T0" y="T1"/>
                </a:cxn>
                <a:cxn ang="0">
                  <a:pos x="T2" y="T3"/>
                </a:cxn>
                <a:cxn ang="0">
                  <a:pos x="T4" y="T5"/>
                </a:cxn>
                <a:cxn ang="0">
                  <a:pos x="T6" y="T7"/>
                </a:cxn>
                <a:cxn ang="0">
                  <a:pos x="T8" y="T9"/>
                </a:cxn>
              </a:cxnLst>
              <a:rect l="0" t="0" r="r" b="b"/>
              <a:pathLst>
                <a:path w="128" h="71">
                  <a:moveTo>
                    <a:pt x="10" y="71"/>
                  </a:moveTo>
                  <a:lnTo>
                    <a:pt x="0" y="38"/>
                  </a:lnTo>
                  <a:lnTo>
                    <a:pt x="116" y="0"/>
                  </a:lnTo>
                  <a:lnTo>
                    <a:pt x="128" y="33"/>
                  </a:lnTo>
                  <a:lnTo>
                    <a:pt x="1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41" name="Freeform 39"/>
            <p:cNvSpPr>
              <a:spLocks/>
            </p:cNvSpPr>
            <p:nvPr/>
          </p:nvSpPr>
          <p:spPr bwMode="auto">
            <a:xfrm>
              <a:off x="1403" y="1884"/>
              <a:ext cx="102" cy="54"/>
            </a:xfrm>
            <a:custGeom>
              <a:avLst/>
              <a:gdLst>
                <a:gd name="T0" fmla="*/ 95 w 102"/>
                <a:gd name="T1" fmla="*/ 0 h 54"/>
                <a:gd name="T2" fmla="*/ 0 w 102"/>
                <a:gd name="T3" fmla="*/ 42 h 54"/>
                <a:gd name="T4" fmla="*/ 7 w 102"/>
                <a:gd name="T5" fmla="*/ 54 h 54"/>
                <a:gd name="T6" fmla="*/ 102 w 102"/>
                <a:gd name="T7" fmla="*/ 14 h 54"/>
                <a:gd name="T8" fmla="*/ 95 w 102"/>
                <a:gd name="T9" fmla="*/ 0 h 54"/>
              </a:gdLst>
              <a:ahLst/>
              <a:cxnLst>
                <a:cxn ang="0">
                  <a:pos x="T0" y="T1"/>
                </a:cxn>
                <a:cxn ang="0">
                  <a:pos x="T2" y="T3"/>
                </a:cxn>
                <a:cxn ang="0">
                  <a:pos x="T4" y="T5"/>
                </a:cxn>
                <a:cxn ang="0">
                  <a:pos x="T6" y="T7"/>
                </a:cxn>
                <a:cxn ang="0">
                  <a:pos x="T8" y="T9"/>
                </a:cxn>
              </a:cxnLst>
              <a:rect l="0" t="0" r="r" b="b"/>
              <a:pathLst>
                <a:path w="102" h="54">
                  <a:moveTo>
                    <a:pt x="95" y="0"/>
                  </a:moveTo>
                  <a:lnTo>
                    <a:pt x="0" y="42"/>
                  </a:lnTo>
                  <a:lnTo>
                    <a:pt x="7" y="54"/>
                  </a:lnTo>
                  <a:lnTo>
                    <a:pt x="102" y="14"/>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42" name="Freeform 40"/>
            <p:cNvSpPr>
              <a:spLocks/>
            </p:cNvSpPr>
            <p:nvPr/>
          </p:nvSpPr>
          <p:spPr bwMode="auto">
            <a:xfrm>
              <a:off x="1391" y="1870"/>
              <a:ext cx="125" cy="82"/>
            </a:xfrm>
            <a:custGeom>
              <a:avLst/>
              <a:gdLst>
                <a:gd name="T0" fmla="*/ 14 w 125"/>
                <a:gd name="T1" fmla="*/ 82 h 82"/>
                <a:gd name="T2" fmla="*/ 0 w 125"/>
                <a:gd name="T3" fmla="*/ 49 h 82"/>
                <a:gd name="T4" fmla="*/ 111 w 125"/>
                <a:gd name="T5" fmla="*/ 0 h 82"/>
                <a:gd name="T6" fmla="*/ 125 w 125"/>
                <a:gd name="T7" fmla="*/ 33 h 82"/>
                <a:gd name="T8" fmla="*/ 14 w 125"/>
                <a:gd name="T9" fmla="*/ 82 h 82"/>
              </a:gdLst>
              <a:ahLst/>
              <a:cxnLst>
                <a:cxn ang="0">
                  <a:pos x="T0" y="T1"/>
                </a:cxn>
                <a:cxn ang="0">
                  <a:pos x="T2" y="T3"/>
                </a:cxn>
                <a:cxn ang="0">
                  <a:pos x="T4" y="T5"/>
                </a:cxn>
                <a:cxn ang="0">
                  <a:pos x="T6" y="T7"/>
                </a:cxn>
                <a:cxn ang="0">
                  <a:pos x="T8" y="T9"/>
                </a:cxn>
              </a:cxnLst>
              <a:rect l="0" t="0" r="r" b="b"/>
              <a:pathLst>
                <a:path w="125" h="82">
                  <a:moveTo>
                    <a:pt x="14" y="82"/>
                  </a:moveTo>
                  <a:lnTo>
                    <a:pt x="0" y="49"/>
                  </a:lnTo>
                  <a:lnTo>
                    <a:pt x="111" y="0"/>
                  </a:lnTo>
                  <a:lnTo>
                    <a:pt x="125" y="33"/>
                  </a:lnTo>
                  <a:lnTo>
                    <a:pt x="14"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43" name="Freeform 41"/>
            <p:cNvSpPr>
              <a:spLocks/>
            </p:cNvSpPr>
            <p:nvPr/>
          </p:nvSpPr>
          <p:spPr bwMode="auto">
            <a:xfrm>
              <a:off x="1552" y="2125"/>
              <a:ext cx="94" cy="73"/>
            </a:xfrm>
            <a:custGeom>
              <a:avLst/>
              <a:gdLst>
                <a:gd name="T0" fmla="*/ 0 w 94"/>
                <a:gd name="T1" fmla="*/ 61 h 73"/>
                <a:gd name="T2" fmla="*/ 9 w 94"/>
                <a:gd name="T3" fmla="*/ 73 h 73"/>
                <a:gd name="T4" fmla="*/ 94 w 94"/>
                <a:gd name="T5" fmla="*/ 12 h 73"/>
                <a:gd name="T6" fmla="*/ 85 w 94"/>
                <a:gd name="T7" fmla="*/ 0 h 73"/>
                <a:gd name="T8" fmla="*/ 0 w 94"/>
                <a:gd name="T9" fmla="*/ 61 h 73"/>
              </a:gdLst>
              <a:ahLst/>
              <a:cxnLst>
                <a:cxn ang="0">
                  <a:pos x="T0" y="T1"/>
                </a:cxn>
                <a:cxn ang="0">
                  <a:pos x="T2" y="T3"/>
                </a:cxn>
                <a:cxn ang="0">
                  <a:pos x="T4" y="T5"/>
                </a:cxn>
                <a:cxn ang="0">
                  <a:pos x="T6" y="T7"/>
                </a:cxn>
                <a:cxn ang="0">
                  <a:pos x="T8" y="T9"/>
                </a:cxn>
              </a:cxnLst>
              <a:rect l="0" t="0" r="r" b="b"/>
              <a:pathLst>
                <a:path w="94" h="73">
                  <a:moveTo>
                    <a:pt x="0" y="61"/>
                  </a:moveTo>
                  <a:lnTo>
                    <a:pt x="9" y="73"/>
                  </a:lnTo>
                  <a:lnTo>
                    <a:pt x="94" y="12"/>
                  </a:lnTo>
                  <a:lnTo>
                    <a:pt x="85" y="0"/>
                  </a:lnTo>
                  <a:lnTo>
                    <a:pt x="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44" name="Freeform 42"/>
            <p:cNvSpPr>
              <a:spLocks/>
            </p:cNvSpPr>
            <p:nvPr/>
          </p:nvSpPr>
          <p:spPr bwMode="auto">
            <a:xfrm>
              <a:off x="1540" y="2113"/>
              <a:ext cx="118" cy="99"/>
            </a:xfrm>
            <a:custGeom>
              <a:avLst/>
              <a:gdLst>
                <a:gd name="T0" fmla="*/ 19 w 118"/>
                <a:gd name="T1" fmla="*/ 99 h 99"/>
                <a:gd name="T2" fmla="*/ 0 w 118"/>
                <a:gd name="T3" fmla="*/ 71 h 99"/>
                <a:gd name="T4" fmla="*/ 99 w 118"/>
                <a:gd name="T5" fmla="*/ 0 h 99"/>
                <a:gd name="T6" fmla="*/ 118 w 118"/>
                <a:gd name="T7" fmla="*/ 26 h 99"/>
                <a:gd name="T8" fmla="*/ 19 w 118"/>
                <a:gd name="T9" fmla="*/ 99 h 99"/>
              </a:gdLst>
              <a:ahLst/>
              <a:cxnLst>
                <a:cxn ang="0">
                  <a:pos x="T0" y="T1"/>
                </a:cxn>
                <a:cxn ang="0">
                  <a:pos x="T2" y="T3"/>
                </a:cxn>
                <a:cxn ang="0">
                  <a:pos x="T4" y="T5"/>
                </a:cxn>
                <a:cxn ang="0">
                  <a:pos x="T6" y="T7"/>
                </a:cxn>
                <a:cxn ang="0">
                  <a:pos x="T8" y="T9"/>
                </a:cxn>
              </a:cxnLst>
              <a:rect l="0" t="0" r="r" b="b"/>
              <a:pathLst>
                <a:path w="118" h="99">
                  <a:moveTo>
                    <a:pt x="19" y="99"/>
                  </a:moveTo>
                  <a:lnTo>
                    <a:pt x="0" y="71"/>
                  </a:lnTo>
                  <a:lnTo>
                    <a:pt x="99" y="0"/>
                  </a:lnTo>
                  <a:lnTo>
                    <a:pt x="118" y="26"/>
                  </a:lnTo>
                  <a:lnTo>
                    <a:pt x="19"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45" name="Freeform 43"/>
            <p:cNvSpPr>
              <a:spLocks/>
            </p:cNvSpPr>
            <p:nvPr/>
          </p:nvSpPr>
          <p:spPr bwMode="auto">
            <a:xfrm>
              <a:off x="1646" y="2233"/>
              <a:ext cx="88" cy="81"/>
            </a:xfrm>
            <a:custGeom>
              <a:avLst/>
              <a:gdLst>
                <a:gd name="T0" fmla="*/ 0 w 88"/>
                <a:gd name="T1" fmla="*/ 69 h 81"/>
                <a:gd name="T2" fmla="*/ 10 w 88"/>
                <a:gd name="T3" fmla="*/ 81 h 81"/>
                <a:gd name="T4" fmla="*/ 88 w 88"/>
                <a:gd name="T5" fmla="*/ 12 h 81"/>
                <a:gd name="T6" fmla="*/ 78 w 88"/>
                <a:gd name="T7" fmla="*/ 0 h 81"/>
                <a:gd name="T8" fmla="*/ 0 w 88"/>
                <a:gd name="T9" fmla="*/ 69 h 81"/>
              </a:gdLst>
              <a:ahLst/>
              <a:cxnLst>
                <a:cxn ang="0">
                  <a:pos x="T0" y="T1"/>
                </a:cxn>
                <a:cxn ang="0">
                  <a:pos x="T2" y="T3"/>
                </a:cxn>
                <a:cxn ang="0">
                  <a:pos x="T4" y="T5"/>
                </a:cxn>
                <a:cxn ang="0">
                  <a:pos x="T6" y="T7"/>
                </a:cxn>
                <a:cxn ang="0">
                  <a:pos x="T8" y="T9"/>
                </a:cxn>
              </a:cxnLst>
              <a:rect l="0" t="0" r="r" b="b"/>
              <a:pathLst>
                <a:path w="88" h="81">
                  <a:moveTo>
                    <a:pt x="0" y="69"/>
                  </a:moveTo>
                  <a:lnTo>
                    <a:pt x="10" y="81"/>
                  </a:lnTo>
                  <a:lnTo>
                    <a:pt x="88" y="12"/>
                  </a:lnTo>
                  <a:lnTo>
                    <a:pt x="78" y="0"/>
                  </a:lnTo>
                  <a:lnTo>
                    <a:pt x="0"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46" name="Freeform 44"/>
            <p:cNvSpPr>
              <a:spLocks/>
            </p:cNvSpPr>
            <p:nvPr/>
          </p:nvSpPr>
          <p:spPr bwMode="auto">
            <a:xfrm>
              <a:off x="1632" y="2222"/>
              <a:ext cx="116" cy="106"/>
            </a:xfrm>
            <a:custGeom>
              <a:avLst/>
              <a:gdLst>
                <a:gd name="T0" fmla="*/ 24 w 116"/>
                <a:gd name="T1" fmla="*/ 106 h 106"/>
                <a:gd name="T2" fmla="*/ 0 w 116"/>
                <a:gd name="T3" fmla="*/ 80 h 106"/>
                <a:gd name="T4" fmla="*/ 92 w 116"/>
                <a:gd name="T5" fmla="*/ 0 h 106"/>
                <a:gd name="T6" fmla="*/ 116 w 116"/>
                <a:gd name="T7" fmla="*/ 23 h 106"/>
                <a:gd name="T8" fmla="*/ 24 w 116"/>
                <a:gd name="T9" fmla="*/ 106 h 106"/>
              </a:gdLst>
              <a:ahLst/>
              <a:cxnLst>
                <a:cxn ang="0">
                  <a:pos x="T0" y="T1"/>
                </a:cxn>
                <a:cxn ang="0">
                  <a:pos x="T2" y="T3"/>
                </a:cxn>
                <a:cxn ang="0">
                  <a:pos x="T4" y="T5"/>
                </a:cxn>
                <a:cxn ang="0">
                  <a:pos x="T6" y="T7"/>
                </a:cxn>
                <a:cxn ang="0">
                  <a:pos x="T8" y="T9"/>
                </a:cxn>
              </a:cxnLst>
              <a:rect l="0" t="0" r="r" b="b"/>
              <a:pathLst>
                <a:path w="116" h="106">
                  <a:moveTo>
                    <a:pt x="24" y="106"/>
                  </a:moveTo>
                  <a:lnTo>
                    <a:pt x="0" y="80"/>
                  </a:lnTo>
                  <a:lnTo>
                    <a:pt x="92" y="0"/>
                  </a:lnTo>
                  <a:lnTo>
                    <a:pt x="116" y="23"/>
                  </a:lnTo>
                  <a:lnTo>
                    <a:pt x="24"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47" name="Freeform 45"/>
            <p:cNvSpPr>
              <a:spLocks/>
            </p:cNvSpPr>
            <p:nvPr/>
          </p:nvSpPr>
          <p:spPr bwMode="auto">
            <a:xfrm>
              <a:off x="1753" y="2333"/>
              <a:ext cx="80" cy="87"/>
            </a:xfrm>
            <a:custGeom>
              <a:avLst/>
              <a:gdLst>
                <a:gd name="T0" fmla="*/ 0 w 80"/>
                <a:gd name="T1" fmla="*/ 78 h 87"/>
                <a:gd name="T2" fmla="*/ 11 w 80"/>
                <a:gd name="T3" fmla="*/ 87 h 87"/>
                <a:gd name="T4" fmla="*/ 80 w 80"/>
                <a:gd name="T5" fmla="*/ 11 h 87"/>
                <a:gd name="T6" fmla="*/ 68 w 80"/>
                <a:gd name="T7" fmla="*/ 0 h 87"/>
                <a:gd name="T8" fmla="*/ 0 w 80"/>
                <a:gd name="T9" fmla="*/ 78 h 87"/>
              </a:gdLst>
              <a:ahLst/>
              <a:cxnLst>
                <a:cxn ang="0">
                  <a:pos x="T0" y="T1"/>
                </a:cxn>
                <a:cxn ang="0">
                  <a:pos x="T2" y="T3"/>
                </a:cxn>
                <a:cxn ang="0">
                  <a:pos x="T4" y="T5"/>
                </a:cxn>
                <a:cxn ang="0">
                  <a:pos x="T6" y="T7"/>
                </a:cxn>
                <a:cxn ang="0">
                  <a:pos x="T8" y="T9"/>
                </a:cxn>
              </a:cxnLst>
              <a:rect l="0" t="0" r="r" b="b"/>
              <a:pathLst>
                <a:path w="80" h="87">
                  <a:moveTo>
                    <a:pt x="0" y="78"/>
                  </a:moveTo>
                  <a:lnTo>
                    <a:pt x="11" y="87"/>
                  </a:lnTo>
                  <a:lnTo>
                    <a:pt x="80" y="11"/>
                  </a:lnTo>
                  <a:lnTo>
                    <a:pt x="68" y="0"/>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48" name="Freeform 46"/>
            <p:cNvSpPr>
              <a:spLocks/>
            </p:cNvSpPr>
            <p:nvPr/>
          </p:nvSpPr>
          <p:spPr bwMode="auto">
            <a:xfrm>
              <a:off x="1738" y="2321"/>
              <a:ext cx="109" cy="113"/>
            </a:xfrm>
            <a:custGeom>
              <a:avLst/>
              <a:gdLst>
                <a:gd name="T0" fmla="*/ 26 w 109"/>
                <a:gd name="T1" fmla="*/ 113 h 113"/>
                <a:gd name="T2" fmla="*/ 0 w 109"/>
                <a:gd name="T3" fmla="*/ 90 h 113"/>
                <a:gd name="T4" fmla="*/ 83 w 109"/>
                <a:gd name="T5" fmla="*/ 0 h 113"/>
                <a:gd name="T6" fmla="*/ 109 w 109"/>
                <a:gd name="T7" fmla="*/ 21 h 113"/>
                <a:gd name="T8" fmla="*/ 26 w 109"/>
                <a:gd name="T9" fmla="*/ 113 h 113"/>
              </a:gdLst>
              <a:ahLst/>
              <a:cxnLst>
                <a:cxn ang="0">
                  <a:pos x="T0" y="T1"/>
                </a:cxn>
                <a:cxn ang="0">
                  <a:pos x="T2" y="T3"/>
                </a:cxn>
                <a:cxn ang="0">
                  <a:pos x="T4" y="T5"/>
                </a:cxn>
                <a:cxn ang="0">
                  <a:pos x="T6" y="T7"/>
                </a:cxn>
                <a:cxn ang="0">
                  <a:pos x="T8" y="T9"/>
                </a:cxn>
              </a:cxnLst>
              <a:rect l="0" t="0" r="r" b="b"/>
              <a:pathLst>
                <a:path w="109" h="113">
                  <a:moveTo>
                    <a:pt x="26" y="113"/>
                  </a:moveTo>
                  <a:lnTo>
                    <a:pt x="0" y="90"/>
                  </a:lnTo>
                  <a:lnTo>
                    <a:pt x="83" y="0"/>
                  </a:lnTo>
                  <a:lnTo>
                    <a:pt x="109" y="21"/>
                  </a:lnTo>
                  <a:lnTo>
                    <a:pt x="26"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49" name="Freeform 47"/>
            <p:cNvSpPr>
              <a:spLocks/>
            </p:cNvSpPr>
            <p:nvPr/>
          </p:nvSpPr>
          <p:spPr bwMode="auto">
            <a:xfrm>
              <a:off x="1868" y="2422"/>
              <a:ext cx="74" cy="93"/>
            </a:xfrm>
            <a:custGeom>
              <a:avLst/>
              <a:gdLst>
                <a:gd name="T0" fmla="*/ 0 w 74"/>
                <a:gd name="T1" fmla="*/ 83 h 93"/>
                <a:gd name="T2" fmla="*/ 12 w 74"/>
                <a:gd name="T3" fmla="*/ 93 h 93"/>
                <a:gd name="T4" fmla="*/ 74 w 74"/>
                <a:gd name="T5" fmla="*/ 8 h 93"/>
                <a:gd name="T6" fmla="*/ 62 w 74"/>
                <a:gd name="T7" fmla="*/ 0 h 93"/>
                <a:gd name="T8" fmla="*/ 0 w 74"/>
                <a:gd name="T9" fmla="*/ 83 h 93"/>
              </a:gdLst>
              <a:ahLst/>
              <a:cxnLst>
                <a:cxn ang="0">
                  <a:pos x="T0" y="T1"/>
                </a:cxn>
                <a:cxn ang="0">
                  <a:pos x="T2" y="T3"/>
                </a:cxn>
                <a:cxn ang="0">
                  <a:pos x="T4" y="T5"/>
                </a:cxn>
                <a:cxn ang="0">
                  <a:pos x="T6" y="T7"/>
                </a:cxn>
                <a:cxn ang="0">
                  <a:pos x="T8" y="T9"/>
                </a:cxn>
              </a:cxnLst>
              <a:rect l="0" t="0" r="r" b="b"/>
              <a:pathLst>
                <a:path w="74" h="93">
                  <a:moveTo>
                    <a:pt x="0" y="83"/>
                  </a:moveTo>
                  <a:lnTo>
                    <a:pt x="12" y="93"/>
                  </a:lnTo>
                  <a:lnTo>
                    <a:pt x="74" y="8"/>
                  </a:lnTo>
                  <a:lnTo>
                    <a:pt x="62" y="0"/>
                  </a:lnTo>
                  <a:lnTo>
                    <a:pt x="0"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50" name="Freeform 48"/>
            <p:cNvSpPr>
              <a:spLocks/>
            </p:cNvSpPr>
            <p:nvPr/>
          </p:nvSpPr>
          <p:spPr bwMode="auto">
            <a:xfrm>
              <a:off x="1854" y="2408"/>
              <a:ext cx="102" cy="118"/>
            </a:xfrm>
            <a:custGeom>
              <a:avLst/>
              <a:gdLst>
                <a:gd name="T0" fmla="*/ 29 w 102"/>
                <a:gd name="T1" fmla="*/ 118 h 118"/>
                <a:gd name="T2" fmla="*/ 0 w 102"/>
                <a:gd name="T3" fmla="*/ 99 h 118"/>
                <a:gd name="T4" fmla="*/ 73 w 102"/>
                <a:gd name="T5" fmla="*/ 0 h 118"/>
                <a:gd name="T6" fmla="*/ 102 w 102"/>
                <a:gd name="T7" fmla="*/ 22 h 118"/>
                <a:gd name="T8" fmla="*/ 29 w 102"/>
                <a:gd name="T9" fmla="*/ 118 h 118"/>
              </a:gdLst>
              <a:ahLst/>
              <a:cxnLst>
                <a:cxn ang="0">
                  <a:pos x="T0" y="T1"/>
                </a:cxn>
                <a:cxn ang="0">
                  <a:pos x="T2" y="T3"/>
                </a:cxn>
                <a:cxn ang="0">
                  <a:pos x="T4" y="T5"/>
                </a:cxn>
                <a:cxn ang="0">
                  <a:pos x="T6" y="T7"/>
                </a:cxn>
                <a:cxn ang="0">
                  <a:pos x="T8" y="T9"/>
                </a:cxn>
              </a:cxnLst>
              <a:rect l="0" t="0" r="r" b="b"/>
              <a:pathLst>
                <a:path w="102" h="118">
                  <a:moveTo>
                    <a:pt x="29" y="118"/>
                  </a:moveTo>
                  <a:lnTo>
                    <a:pt x="0" y="99"/>
                  </a:lnTo>
                  <a:lnTo>
                    <a:pt x="73" y="0"/>
                  </a:lnTo>
                  <a:lnTo>
                    <a:pt x="102" y="22"/>
                  </a:lnTo>
                  <a:lnTo>
                    <a:pt x="29"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51" name="Freeform 49"/>
            <p:cNvSpPr>
              <a:spLocks/>
            </p:cNvSpPr>
            <p:nvPr/>
          </p:nvSpPr>
          <p:spPr bwMode="auto">
            <a:xfrm>
              <a:off x="2128" y="2562"/>
              <a:ext cx="55" cy="101"/>
            </a:xfrm>
            <a:custGeom>
              <a:avLst/>
              <a:gdLst>
                <a:gd name="T0" fmla="*/ 0 w 55"/>
                <a:gd name="T1" fmla="*/ 94 h 101"/>
                <a:gd name="T2" fmla="*/ 14 w 55"/>
                <a:gd name="T3" fmla="*/ 101 h 101"/>
                <a:gd name="T4" fmla="*/ 55 w 55"/>
                <a:gd name="T5" fmla="*/ 7 h 101"/>
                <a:gd name="T6" fmla="*/ 40 w 55"/>
                <a:gd name="T7" fmla="*/ 0 h 101"/>
                <a:gd name="T8" fmla="*/ 0 w 55"/>
                <a:gd name="T9" fmla="*/ 94 h 101"/>
              </a:gdLst>
              <a:ahLst/>
              <a:cxnLst>
                <a:cxn ang="0">
                  <a:pos x="T0" y="T1"/>
                </a:cxn>
                <a:cxn ang="0">
                  <a:pos x="T2" y="T3"/>
                </a:cxn>
                <a:cxn ang="0">
                  <a:pos x="T4" y="T5"/>
                </a:cxn>
                <a:cxn ang="0">
                  <a:pos x="T6" y="T7"/>
                </a:cxn>
                <a:cxn ang="0">
                  <a:pos x="T8" y="T9"/>
                </a:cxn>
              </a:cxnLst>
              <a:rect l="0" t="0" r="r" b="b"/>
              <a:pathLst>
                <a:path w="55" h="101">
                  <a:moveTo>
                    <a:pt x="0" y="94"/>
                  </a:moveTo>
                  <a:lnTo>
                    <a:pt x="14" y="101"/>
                  </a:lnTo>
                  <a:lnTo>
                    <a:pt x="55" y="7"/>
                  </a:lnTo>
                  <a:lnTo>
                    <a:pt x="40" y="0"/>
                  </a:lnTo>
                  <a:lnTo>
                    <a:pt x="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52" name="Freeform 50"/>
            <p:cNvSpPr>
              <a:spLocks/>
            </p:cNvSpPr>
            <p:nvPr/>
          </p:nvSpPr>
          <p:spPr bwMode="auto">
            <a:xfrm>
              <a:off x="2114" y="2550"/>
              <a:ext cx="83" cy="125"/>
            </a:xfrm>
            <a:custGeom>
              <a:avLst/>
              <a:gdLst>
                <a:gd name="T0" fmla="*/ 33 w 83"/>
                <a:gd name="T1" fmla="*/ 125 h 125"/>
                <a:gd name="T2" fmla="*/ 0 w 83"/>
                <a:gd name="T3" fmla="*/ 111 h 125"/>
                <a:gd name="T4" fmla="*/ 50 w 83"/>
                <a:gd name="T5" fmla="*/ 0 h 125"/>
                <a:gd name="T6" fmla="*/ 83 w 83"/>
                <a:gd name="T7" fmla="*/ 14 h 125"/>
                <a:gd name="T8" fmla="*/ 33 w 83"/>
                <a:gd name="T9" fmla="*/ 125 h 125"/>
              </a:gdLst>
              <a:ahLst/>
              <a:cxnLst>
                <a:cxn ang="0">
                  <a:pos x="T0" y="T1"/>
                </a:cxn>
                <a:cxn ang="0">
                  <a:pos x="T2" y="T3"/>
                </a:cxn>
                <a:cxn ang="0">
                  <a:pos x="T4" y="T5"/>
                </a:cxn>
                <a:cxn ang="0">
                  <a:pos x="T6" y="T7"/>
                </a:cxn>
                <a:cxn ang="0">
                  <a:pos x="T8" y="T9"/>
                </a:cxn>
              </a:cxnLst>
              <a:rect l="0" t="0" r="r" b="b"/>
              <a:pathLst>
                <a:path w="83" h="125">
                  <a:moveTo>
                    <a:pt x="33" y="125"/>
                  </a:moveTo>
                  <a:lnTo>
                    <a:pt x="0" y="111"/>
                  </a:lnTo>
                  <a:lnTo>
                    <a:pt x="50" y="0"/>
                  </a:lnTo>
                  <a:lnTo>
                    <a:pt x="83" y="14"/>
                  </a:lnTo>
                  <a:lnTo>
                    <a:pt x="3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53" name="Freeform 51"/>
            <p:cNvSpPr>
              <a:spLocks/>
            </p:cNvSpPr>
            <p:nvPr/>
          </p:nvSpPr>
          <p:spPr bwMode="auto">
            <a:xfrm>
              <a:off x="2268" y="2614"/>
              <a:ext cx="47" cy="101"/>
            </a:xfrm>
            <a:custGeom>
              <a:avLst/>
              <a:gdLst>
                <a:gd name="T0" fmla="*/ 0 w 47"/>
                <a:gd name="T1" fmla="*/ 97 h 101"/>
                <a:gd name="T2" fmla="*/ 14 w 47"/>
                <a:gd name="T3" fmla="*/ 101 h 101"/>
                <a:gd name="T4" fmla="*/ 47 w 47"/>
                <a:gd name="T5" fmla="*/ 4 h 101"/>
                <a:gd name="T6" fmla="*/ 30 w 47"/>
                <a:gd name="T7" fmla="*/ 0 h 101"/>
                <a:gd name="T8" fmla="*/ 0 w 47"/>
                <a:gd name="T9" fmla="*/ 97 h 101"/>
              </a:gdLst>
              <a:ahLst/>
              <a:cxnLst>
                <a:cxn ang="0">
                  <a:pos x="T0" y="T1"/>
                </a:cxn>
                <a:cxn ang="0">
                  <a:pos x="T2" y="T3"/>
                </a:cxn>
                <a:cxn ang="0">
                  <a:pos x="T4" y="T5"/>
                </a:cxn>
                <a:cxn ang="0">
                  <a:pos x="T6" y="T7"/>
                </a:cxn>
                <a:cxn ang="0">
                  <a:pos x="T8" y="T9"/>
                </a:cxn>
              </a:cxnLst>
              <a:rect l="0" t="0" r="r" b="b"/>
              <a:pathLst>
                <a:path w="47" h="101">
                  <a:moveTo>
                    <a:pt x="0" y="97"/>
                  </a:moveTo>
                  <a:lnTo>
                    <a:pt x="14" y="101"/>
                  </a:lnTo>
                  <a:lnTo>
                    <a:pt x="47" y="4"/>
                  </a:lnTo>
                  <a:lnTo>
                    <a:pt x="30" y="0"/>
                  </a:lnTo>
                  <a:lnTo>
                    <a:pt x="0"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54" name="Freeform 52"/>
            <p:cNvSpPr>
              <a:spLocks/>
            </p:cNvSpPr>
            <p:nvPr/>
          </p:nvSpPr>
          <p:spPr bwMode="auto">
            <a:xfrm>
              <a:off x="2256" y="2602"/>
              <a:ext cx="71" cy="125"/>
            </a:xfrm>
            <a:custGeom>
              <a:avLst/>
              <a:gdLst>
                <a:gd name="T0" fmla="*/ 33 w 71"/>
                <a:gd name="T1" fmla="*/ 125 h 125"/>
                <a:gd name="T2" fmla="*/ 0 w 71"/>
                <a:gd name="T3" fmla="*/ 116 h 125"/>
                <a:gd name="T4" fmla="*/ 38 w 71"/>
                <a:gd name="T5" fmla="*/ 0 h 125"/>
                <a:gd name="T6" fmla="*/ 71 w 71"/>
                <a:gd name="T7" fmla="*/ 9 h 125"/>
                <a:gd name="T8" fmla="*/ 33 w 71"/>
                <a:gd name="T9" fmla="*/ 125 h 125"/>
              </a:gdLst>
              <a:ahLst/>
              <a:cxnLst>
                <a:cxn ang="0">
                  <a:pos x="T0" y="T1"/>
                </a:cxn>
                <a:cxn ang="0">
                  <a:pos x="T2" y="T3"/>
                </a:cxn>
                <a:cxn ang="0">
                  <a:pos x="T4" y="T5"/>
                </a:cxn>
                <a:cxn ang="0">
                  <a:pos x="T6" y="T7"/>
                </a:cxn>
                <a:cxn ang="0">
                  <a:pos x="T8" y="T9"/>
                </a:cxn>
              </a:cxnLst>
              <a:rect l="0" t="0" r="r" b="b"/>
              <a:pathLst>
                <a:path w="71" h="125">
                  <a:moveTo>
                    <a:pt x="33" y="125"/>
                  </a:moveTo>
                  <a:lnTo>
                    <a:pt x="0" y="116"/>
                  </a:lnTo>
                  <a:lnTo>
                    <a:pt x="38" y="0"/>
                  </a:lnTo>
                  <a:lnTo>
                    <a:pt x="71" y="9"/>
                  </a:lnTo>
                  <a:lnTo>
                    <a:pt x="3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55" name="Freeform 53"/>
            <p:cNvSpPr>
              <a:spLocks/>
            </p:cNvSpPr>
            <p:nvPr/>
          </p:nvSpPr>
          <p:spPr bwMode="auto">
            <a:xfrm>
              <a:off x="2412" y="2649"/>
              <a:ext cx="37" cy="104"/>
            </a:xfrm>
            <a:custGeom>
              <a:avLst/>
              <a:gdLst>
                <a:gd name="T0" fmla="*/ 0 w 37"/>
                <a:gd name="T1" fmla="*/ 102 h 104"/>
                <a:gd name="T2" fmla="*/ 16 w 37"/>
                <a:gd name="T3" fmla="*/ 104 h 104"/>
                <a:gd name="T4" fmla="*/ 37 w 37"/>
                <a:gd name="T5" fmla="*/ 5 h 104"/>
                <a:gd name="T6" fmla="*/ 21 w 37"/>
                <a:gd name="T7" fmla="*/ 0 h 104"/>
                <a:gd name="T8" fmla="*/ 0 w 37"/>
                <a:gd name="T9" fmla="*/ 102 h 104"/>
              </a:gdLst>
              <a:ahLst/>
              <a:cxnLst>
                <a:cxn ang="0">
                  <a:pos x="T0" y="T1"/>
                </a:cxn>
                <a:cxn ang="0">
                  <a:pos x="T2" y="T3"/>
                </a:cxn>
                <a:cxn ang="0">
                  <a:pos x="T4" y="T5"/>
                </a:cxn>
                <a:cxn ang="0">
                  <a:pos x="T6" y="T7"/>
                </a:cxn>
                <a:cxn ang="0">
                  <a:pos x="T8" y="T9"/>
                </a:cxn>
              </a:cxnLst>
              <a:rect l="0" t="0" r="r" b="b"/>
              <a:pathLst>
                <a:path w="37" h="104">
                  <a:moveTo>
                    <a:pt x="0" y="102"/>
                  </a:moveTo>
                  <a:lnTo>
                    <a:pt x="16" y="104"/>
                  </a:lnTo>
                  <a:lnTo>
                    <a:pt x="37" y="5"/>
                  </a:lnTo>
                  <a:lnTo>
                    <a:pt x="21"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56" name="Freeform 54"/>
            <p:cNvSpPr>
              <a:spLocks/>
            </p:cNvSpPr>
            <p:nvPr/>
          </p:nvSpPr>
          <p:spPr bwMode="auto">
            <a:xfrm>
              <a:off x="2400" y="2637"/>
              <a:ext cx="59" cy="128"/>
            </a:xfrm>
            <a:custGeom>
              <a:avLst/>
              <a:gdLst>
                <a:gd name="T0" fmla="*/ 35 w 59"/>
                <a:gd name="T1" fmla="*/ 128 h 128"/>
                <a:gd name="T2" fmla="*/ 0 w 59"/>
                <a:gd name="T3" fmla="*/ 121 h 128"/>
                <a:gd name="T4" fmla="*/ 26 w 59"/>
                <a:gd name="T5" fmla="*/ 0 h 128"/>
                <a:gd name="T6" fmla="*/ 59 w 59"/>
                <a:gd name="T7" fmla="*/ 7 h 128"/>
                <a:gd name="T8" fmla="*/ 35 w 59"/>
                <a:gd name="T9" fmla="*/ 128 h 128"/>
              </a:gdLst>
              <a:ahLst/>
              <a:cxnLst>
                <a:cxn ang="0">
                  <a:pos x="T0" y="T1"/>
                </a:cxn>
                <a:cxn ang="0">
                  <a:pos x="T2" y="T3"/>
                </a:cxn>
                <a:cxn ang="0">
                  <a:pos x="T4" y="T5"/>
                </a:cxn>
                <a:cxn ang="0">
                  <a:pos x="T6" y="T7"/>
                </a:cxn>
                <a:cxn ang="0">
                  <a:pos x="T8" y="T9"/>
                </a:cxn>
              </a:cxnLst>
              <a:rect l="0" t="0" r="r" b="b"/>
              <a:pathLst>
                <a:path w="59" h="128">
                  <a:moveTo>
                    <a:pt x="35" y="128"/>
                  </a:moveTo>
                  <a:lnTo>
                    <a:pt x="0" y="121"/>
                  </a:lnTo>
                  <a:lnTo>
                    <a:pt x="26" y="0"/>
                  </a:lnTo>
                  <a:lnTo>
                    <a:pt x="59" y="7"/>
                  </a:lnTo>
                  <a:lnTo>
                    <a:pt x="35"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57" name="Freeform 55"/>
            <p:cNvSpPr>
              <a:spLocks/>
            </p:cNvSpPr>
            <p:nvPr/>
          </p:nvSpPr>
          <p:spPr bwMode="auto">
            <a:xfrm>
              <a:off x="2560" y="2673"/>
              <a:ext cx="26" cy="104"/>
            </a:xfrm>
            <a:custGeom>
              <a:avLst/>
              <a:gdLst>
                <a:gd name="T0" fmla="*/ 0 w 26"/>
                <a:gd name="T1" fmla="*/ 101 h 104"/>
                <a:gd name="T2" fmla="*/ 15 w 26"/>
                <a:gd name="T3" fmla="*/ 104 h 104"/>
                <a:gd name="T4" fmla="*/ 26 w 26"/>
                <a:gd name="T5" fmla="*/ 0 h 104"/>
                <a:gd name="T6" fmla="*/ 12 w 26"/>
                <a:gd name="T7" fmla="*/ 0 h 104"/>
                <a:gd name="T8" fmla="*/ 0 w 26"/>
                <a:gd name="T9" fmla="*/ 101 h 104"/>
              </a:gdLst>
              <a:ahLst/>
              <a:cxnLst>
                <a:cxn ang="0">
                  <a:pos x="T0" y="T1"/>
                </a:cxn>
                <a:cxn ang="0">
                  <a:pos x="T2" y="T3"/>
                </a:cxn>
                <a:cxn ang="0">
                  <a:pos x="T4" y="T5"/>
                </a:cxn>
                <a:cxn ang="0">
                  <a:pos x="T6" y="T7"/>
                </a:cxn>
                <a:cxn ang="0">
                  <a:pos x="T8" y="T9"/>
                </a:cxn>
              </a:cxnLst>
              <a:rect l="0" t="0" r="r" b="b"/>
              <a:pathLst>
                <a:path w="26" h="104">
                  <a:moveTo>
                    <a:pt x="0" y="101"/>
                  </a:moveTo>
                  <a:lnTo>
                    <a:pt x="15" y="104"/>
                  </a:lnTo>
                  <a:lnTo>
                    <a:pt x="26" y="0"/>
                  </a:lnTo>
                  <a:lnTo>
                    <a:pt x="12" y="0"/>
                  </a:lnTo>
                  <a:lnTo>
                    <a:pt x="0"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58" name="Freeform 56"/>
            <p:cNvSpPr>
              <a:spLocks/>
            </p:cNvSpPr>
            <p:nvPr/>
          </p:nvSpPr>
          <p:spPr bwMode="auto">
            <a:xfrm>
              <a:off x="2551" y="2661"/>
              <a:ext cx="45" cy="125"/>
            </a:xfrm>
            <a:custGeom>
              <a:avLst/>
              <a:gdLst>
                <a:gd name="T0" fmla="*/ 33 w 45"/>
                <a:gd name="T1" fmla="*/ 125 h 125"/>
                <a:gd name="T2" fmla="*/ 0 w 45"/>
                <a:gd name="T3" fmla="*/ 123 h 125"/>
                <a:gd name="T4" fmla="*/ 12 w 45"/>
                <a:gd name="T5" fmla="*/ 0 h 125"/>
                <a:gd name="T6" fmla="*/ 45 w 45"/>
                <a:gd name="T7" fmla="*/ 5 h 125"/>
                <a:gd name="T8" fmla="*/ 33 w 45"/>
                <a:gd name="T9" fmla="*/ 125 h 125"/>
              </a:gdLst>
              <a:ahLst/>
              <a:cxnLst>
                <a:cxn ang="0">
                  <a:pos x="T0" y="T1"/>
                </a:cxn>
                <a:cxn ang="0">
                  <a:pos x="T2" y="T3"/>
                </a:cxn>
                <a:cxn ang="0">
                  <a:pos x="T4" y="T5"/>
                </a:cxn>
                <a:cxn ang="0">
                  <a:pos x="T6" y="T7"/>
                </a:cxn>
                <a:cxn ang="0">
                  <a:pos x="T8" y="T9"/>
                </a:cxn>
              </a:cxnLst>
              <a:rect l="0" t="0" r="r" b="b"/>
              <a:pathLst>
                <a:path w="45" h="125">
                  <a:moveTo>
                    <a:pt x="33" y="125"/>
                  </a:moveTo>
                  <a:lnTo>
                    <a:pt x="0" y="123"/>
                  </a:lnTo>
                  <a:lnTo>
                    <a:pt x="12" y="0"/>
                  </a:lnTo>
                  <a:lnTo>
                    <a:pt x="45" y="5"/>
                  </a:lnTo>
                  <a:lnTo>
                    <a:pt x="3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59" name="Freeform 57"/>
            <p:cNvSpPr>
              <a:spLocks/>
            </p:cNvSpPr>
            <p:nvPr/>
          </p:nvSpPr>
          <p:spPr bwMode="auto">
            <a:xfrm>
              <a:off x="2849" y="2673"/>
              <a:ext cx="26" cy="104"/>
            </a:xfrm>
            <a:custGeom>
              <a:avLst/>
              <a:gdLst>
                <a:gd name="T0" fmla="*/ 0 w 26"/>
                <a:gd name="T1" fmla="*/ 0 h 104"/>
                <a:gd name="T2" fmla="*/ 11 w 26"/>
                <a:gd name="T3" fmla="*/ 104 h 104"/>
                <a:gd name="T4" fmla="*/ 26 w 26"/>
                <a:gd name="T5" fmla="*/ 101 h 104"/>
                <a:gd name="T6" fmla="*/ 16 w 26"/>
                <a:gd name="T7" fmla="*/ 0 h 104"/>
                <a:gd name="T8" fmla="*/ 0 w 26"/>
                <a:gd name="T9" fmla="*/ 0 h 104"/>
              </a:gdLst>
              <a:ahLst/>
              <a:cxnLst>
                <a:cxn ang="0">
                  <a:pos x="T0" y="T1"/>
                </a:cxn>
                <a:cxn ang="0">
                  <a:pos x="T2" y="T3"/>
                </a:cxn>
                <a:cxn ang="0">
                  <a:pos x="T4" y="T5"/>
                </a:cxn>
                <a:cxn ang="0">
                  <a:pos x="T6" y="T7"/>
                </a:cxn>
                <a:cxn ang="0">
                  <a:pos x="T8" y="T9"/>
                </a:cxn>
              </a:cxnLst>
              <a:rect l="0" t="0" r="r" b="b"/>
              <a:pathLst>
                <a:path w="26" h="104">
                  <a:moveTo>
                    <a:pt x="0" y="0"/>
                  </a:moveTo>
                  <a:lnTo>
                    <a:pt x="11" y="104"/>
                  </a:lnTo>
                  <a:lnTo>
                    <a:pt x="26" y="101"/>
                  </a:lnTo>
                  <a:lnTo>
                    <a:pt x="16"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60" name="Freeform 58"/>
            <p:cNvSpPr>
              <a:spLocks/>
            </p:cNvSpPr>
            <p:nvPr/>
          </p:nvSpPr>
          <p:spPr bwMode="auto">
            <a:xfrm>
              <a:off x="2839" y="2661"/>
              <a:ext cx="47" cy="125"/>
            </a:xfrm>
            <a:custGeom>
              <a:avLst/>
              <a:gdLst>
                <a:gd name="T0" fmla="*/ 12 w 47"/>
                <a:gd name="T1" fmla="*/ 125 h 125"/>
                <a:gd name="T2" fmla="*/ 0 w 47"/>
                <a:gd name="T3" fmla="*/ 5 h 125"/>
                <a:gd name="T4" fmla="*/ 33 w 47"/>
                <a:gd name="T5" fmla="*/ 0 h 125"/>
                <a:gd name="T6" fmla="*/ 47 w 47"/>
                <a:gd name="T7" fmla="*/ 123 h 125"/>
                <a:gd name="T8" fmla="*/ 12 w 47"/>
                <a:gd name="T9" fmla="*/ 125 h 125"/>
              </a:gdLst>
              <a:ahLst/>
              <a:cxnLst>
                <a:cxn ang="0">
                  <a:pos x="T0" y="T1"/>
                </a:cxn>
                <a:cxn ang="0">
                  <a:pos x="T2" y="T3"/>
                </a:cxn>
                <a:cxn ang="0">
                  <a:pos x="T4" y="T5"/>
                </a:cxn>
                <a:cxn ang="0">
                  <a:pos x="T6" y="T7"/>
                </a:cxn>
                <a:cxn ang="0">
                  <a:pos x="T8" y="T9"/>
                </a:cxn>
              </a:cxnLst>
              <a:rect l="0" t="0" r="r" b="b"/>
              <a:pathLst>
                <a:path w="47" h="125">
                  <a:moveTo>
                    <a:pt x="12" y="125"/>
                  </a:moveTo>
                  <a:lnTo>
                    <a:pt x="0" y="5"/>
                  </a:lnTo>
                  <a:lnTo>
                    <a:pt x="33" y="0"/>
                  </a:lnTo>
                  <a:lnTo>
                    <a:pt x="47" y="123"/>
                  </a:lnTo>
                  <a:lnTo>
                    <a:pt x="12"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61" name="Freeform 59"/>
            <p:cNvSpPr>
              <a:spLocks/>
            </p:cNvSpPr>
            <p:nvPr/>
          </p:nvSpPr>
          <p:spPr bwMode="auto">
            <a:xfrm>
              <a:off x="2988" y="2649"/>
              <a:ext cx="35" cy="104"/>
            </a:xfrm>
            <a:custGeom>
              <a:avLst/>
              <a:gdLst>
                <a:gd name="T0" fmla="*/ 0 w 35"/>
                <a:gd name="T1" fmla="*/ 5 h 104"/>
                <a:gd name="T2" fmla="*/ 21 w 35"/>
                <a:gd name="T3" fmla="*/ 104 h 104"/>
                <a:gd name="T4" fmla="*/ 35 w 35"/>
                <a:gd name="T5" fmla="*/ 102 h 104"/>
                <a:gd name="T6" fmla="*/ 14 w 35"/>
                <a:gd name="T7" fmla="*/ 0 h 104"/>
                <a:gd name="T8" fmla="*/ 0 w 35"/>
                <a:gd name="T9" fmla="*/ 5 h 104"/>
              </a:gdLst>
              <a:ahLst/>
              <a:cxnLst>
                <a:cxn ang="0">
                  <a:pos x="T0" y="T1"/>
                </a:cxn>
                <a:cxn ang="0">
                  <a:pos x="T2" y="T3"/>
                </a:cxn>
                <a:cxn ang="0">
                  <a:pos x="T4" y="T5"/>
                </a:cxn>
                <a:cxn ang="0">
                  <a:pos x="T6" y="T7"/>
                </a:cxn>
                <a:cxn ang="0">
                  <a:pos x="T8" y="T9"/>
                </a:cxn>
              </a:cxnLst>
              <a:rect l="0" t="0" r="r" b="b"/>
              <a:pathLst>
                <a:path w="35" h="104">
                  <a:moveTo>
                    <a:pt x="0" y="5"/>
                  </a:moveTo>
                  <a:lnTo>
                    <a:pt x="21" y="104"/>
                  </a:lnTo>
                  <a:lnTo>
                    <a:pt x="35" y="102"/>
                  </a:lnTo>
                  <a:lnTo>
                    <a:pt x="14"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62" name="Freeform 60"/>
            <p:cNvSpPr>
              <a:spLocks/>
            </p:cNvSpPr>
            <p:nvPr/>
          </p:nvSpPr>
          <p:spPr bwMode="auto">
            <a:xfrm>
              <a:off x="2976" y="2637"/>
              <a:ext cx="59" cy="128"/>
            </a:xfrm>
            <a:custGeom>
              <a:avLst/>
              <a:gdLst>
                <a:gd name="T0" fmla="*/ 26 w 59"/>
                <a:gd name="T1" fmla="*/ 128 h 128"/>
                <a:gd name="T2" fmla="*/ 0 w 59"/>
                <a:gd name="T3" fmla="*/ 7 h 128"/>
                <a:gd name="T4" fmla="*/ 33 w 59"/>
                <a:gd name="T5" fmla="*/ 0 h 128"/>
                <a:gd name="T6" fmla="*/ 59 w 59"/>
                <a:gd name="T7" fmla="*/ 121 h 128"/>
                <a:gd name="T8" fmla="*/ 26 w 59"/>
                <a:gd name="T9" fmla="*/ 128 h 128"/>
              </a:gdLst>
              <a:ahLst/>
              <a:cxnLst>
                <a:cxn ang="0">
                  <a:pos x="T0" y="T1"/>
                </a:cxn>
                <a:cxn ang="0">
                  <a:pos x="T2" y="T3"/>
                </a:cxn>
                <a:cxn ang="0">
                  <a:pos x="T4" y="T5"/>
                </a:cxn>
                <a:cxn ang="0">
                  <a:pos x="T6" y="T7"/>
                </a:cxn>
                <a:cxn ang="0">
                  <a:pos x="T8" y="T9"/>
                </a:cxn>
              </a:cxnLst>
              <a:rect l="0" t="0" r="r" b="b"/>
              <a:pathLst>
                <a:path w="59" h="128">
                  <a:moveTo>
                    <a:pt x="26" y="128"/>
                  </a:moveTo>
                  <a:lnTo>
                    <a:pt x="0" y="7"/>
                  </a:lnTo>
                  <a:lnTo>
                    <a:pt x="33" y="0"/>
                  </a:lnTo>
                  <a:lnTo>
                    <a:pt x="59" y="121"/>
                  </a:lnTo>
                  <a:lnTo>
                    <a:pt x="26"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63" name="Freeform 61"/>
            <p:cNvSpPr>
              <a:spLocks/>
            </p:cNvSpPr>
            <p:nvPr/>
          </p:nvSpPr>
          <p:spPr bwMode="auto">
            <a:xfrm>
              <a:off x="3123" y="2614"/>
              <a:ext cx="47" cy="101"/>
            </a:xfrm>
            <a:custGeom>
              <a:avLst/>
              <a:gdLst>
                <a:gd name="T0" fmla="*/ 0 w 47"/>
                <a:gd name="T1" fmla="*/ 4 h 101"/>
                <a:gd name="T2" fmla="*/ 30 w 47"/>
                <a:gd name="T3" fmla="*/ 101 h 101"/>
                <a:gd name="T4" fmla="*/ 47 w 47"/>
                <a:gd name="T5" fmla="*/ 97 h 101"/>
                <a:gd name="T6" fmla="*/ 14 w 47"/>
                <a:gd name="T7" fmla="*/ 0 h 101"/>
                <a:gd name="T8" fmla="*/ 0 w 47"/>
                <a:gd name="T9" fmla="*/ 4 h 101"/>
              </a:gdLst>
              <a:ahLst/>
              <a:cxnLst>
                <a:cxn ang="0">
                  <a:pos x="T0" y="T1"/>
                </a:cxn>
                <a:cxn ang="0">
                  <a:pos x="T2" y="T3"/>
                </a:cxn>
                <a:cxn ang="0">
                  <a:pos x="T4" y="T5"/>
                </a:cxn>
                <a:cxn ang="0">
                  <a:pos x="T6" y="T7"/>
                </a:cxn>
                <a:cxn ang="0">
                  <a:pos x="T8" y="T9"/>
                </a:cxn>
              </a:cxnLst>
              <a:rect l="0" t="0" r="r" b="b"/>
              <a:pathLst>
                <a:path w="47" h="101">
                  <a:moveTo>
                    <a:pt x="0" y="4"/>
                  </a:moveTo>
                  <a:lnTo>
                    <a:pt x="30" y="101"/>
                  </a:lnTo>
                  <a:lnTo>
                    <a:pt x="47" y="97"/>
                  </a:lnTo>
                  <a:lnTo>
                    <a:pt x="14" y="0"/>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64" name="Freeform 62"/>
            <p:cNvSpPr>
              <a:spLocks/>
            </p:cNvSpPr>
            <p:nvPr/>
          </p:nvSpPr>
          <p:spPr bwMode="auto">
            <a:xfrm>
              <a:off x="3111" y="2602"/>
              <a:ext cx="71" cy="125"/>
            </a:xfrm>
            <a:custGeom>
              <a:avLst/>
              <a:gdLst>
                <a:gd name="T0" fmla="*/ 38 w 71"/>
                <a:gd name="T1" fmla="*/ 125 h 125"/>
                <a:gd name="T2" fmla="*/ 0 w 71"/>
                <a:gd name="T3" fmla="*/ 9 h 125"/>
                <a:gd name="T4" fmla="*/ 33 w 71"/>
                <a:gd name="T5" fmla="*/ 0 h 125"/>
                <a:gd name="T6" fmla="*/ 71 w 71"/>
                <a:gd name="T7" fmla="*/ 116 h 125"/>
                <a:gd name="T8" fmla="*/ 38 w 71"/>
                <a:gd name="T9" fmla="*/ 125 h 125"/>
              </a:gdLst>
              <a:ahLst/>
              <a:cxnLst>
                <a:cxn ang="0">
                  <a:pos x="T0" y="T1"/>
                </a:cxn>
                <a:cxn ang="0">
                  <a:pos x="T2" y="T3"/>
                </a:cxn>
                <a:cxn ang="0">
                  <a:pos x="T4" y="T5"/>
                </a:cxn>
                <a:cxn ang="0">
                  <a:pos x="T6" y="T7"/>
                </a:cxn>
                <a:cxn ang="0">
                  <a:pos x="T8" y="T9"/>
                </a:cxn>
              </a:cxnLst>
              <a:rect l="0" t="0" r="r" b="b"/>
              <a:pathLst>
                <a:path w="71" h="125">
                  <a:moveTo>
                    <a:pt x="38" y="125"/>
                  </a:moveTo>
                  <a:lnTo>
                    <a:pt x="0" y="9"/>
                  </a:lnTo>
                  <a:lnTo>
                    <a:pt x="33" y="0"/>
                  </a:lnTo>
                  <a:lnTo>
                    <a:pt x="71" y="116"/>
                  </a:lnTo>
                  <a:lnTo>
                    <a:pt x="38"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65" name="Freeform 63"/>
            <p:cNvSpPr>
              <a:spLocks/>
            </p:cNvSpPr>
            <p:nvPr/>
          </p:nvSpPr>
          <p:spPr bwMode="auto">
            <a:xfrm>
              <a:off x="3253" y="2562"/>
              <a:ext cx="56" cy="101"/>
            </a:xfrm>
            <a:custGeom>
              <a:avLst/>
              <a:gdLst>
                <a:gd name="T0" fmla="*/ 0 w 56"/>
                <a:gd name="T1" fmla="*/ 7 h 101"/>
                <a:gd name="T2" fmla="*/ 42 w 56"/>
                <a:gd name="T3" fmla="*/ 101 h 101"/>
                <a:gd name="T4" fmla="*/ 56 w 56"/>
                <a:gd name="T5" fmla="*/ 94 h 101"/>
                <a:gd name="T6" fmla="*/ 14 w 56"/>
                <a:gd name="T7" fmla="*/ 0 h 101"/>
                <a:gd name="T8" fmla="*/ 0 w 56"/>
                <a:gd name="T9" fmla="*/ 7 h 101"/>
              </a:gdLst>
              <a:ahLst/>
              <a:cxnLst>
                <a:cxn ang="0">
                  <a:pos x="T0" y="T1"/>
                </a:cxn>
                <a:cxn ang="0">
                  <a:pos x="T2" y="T3"/>
                </a:cxn>
                <a:cxn ang="0">
                  <a:pos x="T4" y="T5"/>
                </a:cxn>
                <a:cxn ang="0">
                  <a:pos x="T6" y="T7"/>
                </a:cxn>
                <a:cxn ang="0">
                  <a:pos x="T8" y="T9"/>
                </a:cxn>
              </a:cxnLst>
              <a:rect l="0" t="0" r="r" b="b"/>
              <a:pathLst>
                <a:path w="56" h="101">
                  <a:moveTo>
                    <a:pt x="0" y="7"/>
                  </a:moveTo>
                  <a:lnTo>
                    <a:pt x="42" y="101"/>
                  </a:lnTo>
                  <a:lnTo>
                    <a:pt x="56" y="94"/>
                  </a:lnTo>
                  <a:lnTo>
                    <a:pt x="14" y="0"/>
                  </a:ln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66" name="Freeform 64"/>
            <p:cNvSpPr>
              <a:spLocks/>
            </p:cNvSpPr>
            <p:nvPr/>
          </p:nvSpPr>
          <p:spPr bwMode="auto">
            <a:xfrm>
              <a:off x="3241" y="2550"/>
              <a:ext cx="80" cy="125"/>
            </a:xfrm>
            <a:custGeom>
              <a:avLst/>
              <a:gdLst>
                <a:gd name="T0" fmla="*/ 49 w 80"/>
                <a:gd name="T1" fmla="*/ 125 h 125"/>
                <a:gd name="T2" fmla="*/ 0 w 80"/>
                <a:gd name="T3" fmla="*/ 14 h 125"/>
                <a:gd name="T4" fmla="*/ 30 w 80"/>
                <a:gd name="T5" fmla="*/ 0 h 125"/>
                <a:gd name="T6" fmla="*/ 80 w 80"/>
                <a:gd name="T7" fmla="*/ 111 h 125"/>
                <a:gd name="T8" fmla="*/ 49 w 80"/>
                <a:gd name="T9" fmla="*/ 125 h 125"/>
              </a:gdLst>
              <a:ahLst/>
              <a:cxnLst>
                <a:cxn ang="0">
                  <a:pos x="T0" y="T1"/>
                </a:cxn>
                <a:cxn ang="0">
                  <a:pos x="T2" y="T3"/>
                </a:cxn>
                <a:cxn ang="0">
                  <a:pos x="T4" y="T5"/>
                </a:cxn>
                <a:cxn ang="0">
                  <a:pos x="T6" y="T7"/>
                </a:cxn>
                <a:cxn ang="0">
                  <a:pos x="T8" y="T9"/>
                </a:cxn>
              </a:cxnLst>
              <a:rect l="0" t="0" r="r" b="b"/>
              <a:pathLst>
                <a:path w="80" h="125">
                  <a:moveTo>
                    <a:pt x="49" y="125"/>
                  </a:moveTo>
                  <a:lnTo>
                    <a:pt x="0" y="14"/>
                  </a:lnTo>
                  <a:lnTo>
                    <a:pt x="30" y="0"/>
                  </a:lnTo>
                  <a:lnTo>
                    <a:pt x="80" y="111"/>
                  </a:lnTo>
                  <a:lnTo>
                    <a:pt x="49"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67" name="Freeform 65"/>
            <p:cNvSpPr>
              <a:spLocks/>
            </p:cNvSpPr>
            <p:nvPr/>
          </p:nvSpPr>
          <p:spPr bwMode="auto">
            <a:xfrm>
              <a:off x="3493" y="2422"/>
              <a:ext cx="74" cy="93"/>
            </a:xfrm>
            <a:custGeom>
              <a:avLst/>
              <a:gdLst>
                <a:gd name="T0" fmla="*/ 0 w 74"/>
                <a:gd name="T1" fmla="*/ 8 h 93"/>
                <a:gd name="T2" fmla="*/ 62 w 74"/>
                <a:gd name="T3" fmla="*/ 93 h 93"/>
                <a:gd name="T4" fmla="*/ 74 w 74"/>
                <a:gd name="T5" fmla="*/ 83 h 93"/>
                <a:gd name="T6" fmla="*/ 15 w 74"/>
                <a:gd name="T7" fmla="*/ 0 h 93"/>
                <a:gd name="T8" fmla="*/ 0 w 74"/>
                <a:gd name="T9" fmla="*/ 8 h 93"/>
              </a:gdLst>
              <a:ahLst/>
              <a:cxnLst>
                <a:cxn ang="0">
                  <a:pos x="T0" y="T1"/>
                </a:cxn>
                <a:cxn ang="0">
                  <a:pos x="T2" y="T3"/>
                </a:cxn>
                <a:cxn ang="0">
                  <a:pos x="T4" y="T5"/>
                </a:cxn>
                <a:cxn ang="0">
                  <a:pos x="T6" y="T7"/>
                </a:cxn>
                <a:cxn ang="0">
                  <a:pos x="T8" y="T9"/>
                </a:cxn>
              </a:cxnLst>
              <a:rect l="0" t="0" r="r" b="b"/>
              <a:pathLst>
                <a:path w="74" h="93">
                  <a:moveTo>
                    <a:pt x="0" y="8"/>
                  </a:moveTo>
                  <a:lnTo>
                    <a:pt x="62" y="93"/>
                  </a:lnTo>
                  <a:lnTo>
                    <a:pt x="74" y="83"/>
                  </a:lnTo>
                  <a:lnTo>
                    <a:pt x="15" y="0"/>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68" name="Freeform 66"/>
            <p:cNvSpPr>
              <a:spLocks/>
            </p:cNvSpPr>
            <p:nvPr/>
          </p:nvSpPr>
          <p:spPr bwMode="auto">
            <a:xfrm>
              <a:off x="3482" y="2408"/>
              <a:ext cx="99" cy="118"/>
            </a:xfrm>
            <a:custGeom>
              <a:avLst/>
              <a:gdLst>
                <a:gd name="T0" fmla="*/ 71 w 99"/>
                <a:gd name="T1" fmla="*/ 118 h 118"/>
                <a:gd name="T2" fmla="*/ 0 w 99"/>
                <a:gd name="T3" fmla="*/ 22 h 118"/>
                <a:gd name="T4" fmla="*/ 28 w 99"/>
                <a:gd name="T5" fmla="*/ 0 h 118"/>
                <a:gd name="T6" fmla="*/ 99 w 99"/>
                <a:gd name="T7" fmla="*/ 99 h 118"/>
                <a:gd name="T8" fmla="*/ 71 w 99"/>
                <a:gd name="T9" fmla="*/ 118 h 118"/>
              </a:gdLst>
              <a:ahLst/>
              <a:cxnLst>
                <a:cxn ang="0">
                  <a:pos x="T0" y="T1"/>
                </a:cxn>
                <a:cxn ang="0">
                  <a:pos x="T2" y="T3"/>
                </a:cxn>
                <a:cxn ang="0">
                  <a:pos x="T4" y="T5"/>
                </a:cxn>
                <a:cxn ang="0">
                  <a:pos x="T6" y="T7"/>
                </a:cxn>
                <a:cxn ang="0">
                  <a:pos x="T8" y="T9"/>
                </a:cxn>
              </a:cxnLst>
              <a:rect l="0" t="0" r="r" b="b"/>
              <a:pathLst>
                <a:path w="99" h="118">
                  <a:moveTo>
                    <a:pt x="71" y="118"/>
                  </a:moveTo>
                  <a:lnTo>
                    <a:pt x="0" y="22"/>
                  </a:lnTo>
                  <a:lnTo>
                    <a:pt x="28" y="0"/>
                  </a:lnTo>
                  <a:lnTo>
                    <a:pt x="99" y="99"/>
                  </a:lnTo>
                  <a:lnTo>
                    <a:pt x="71"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69" name="Freeform 67"/>
            <p:cNvSpPr>
              <a:spLocks/>
            </p:cNvSpPr>
            <p:nvPr/>
          </p:nvSpPr>
          <p:spPr bwMode="auto">
            <a:xfrm>
              <a:off x="3602" y="2333"/>
              <a:ext cx="83" cy="87"/>
            </a:xfrm>
            <a:custGeom>
              <a:avLst/>
              <a:gdLst>
                <a:gd name="T0" fmla="*/ 0 w 83"/>
                <a:gd name="T1" fmla="*/ 11 h 87"/>
                <a:gd name="T2" fmla="*/ 71 w 83"/>
                <a:gd name="T3" fmla="*/ 87 h 87"/>
                <a:gd name="T4" fmla="*/ 83 w 83"/>
                <a:gd name="T5" fmla="*/ 78 h 87"/>
                <a:gd name="T6" fmla="*/ 12 w 83"/>
                <a:gd name="T7" fmla="*/ 0 h 87"/>
                <a:gd name="T8" fmla="*/ 0 w 83"/>
                <a:gd name="T9" fmla="*/ 11 h 87"/>
              </a:gdLst>
              <a:ahLst/>
              <a:cxnLst>
                <a:cxn ang="0">
                  <a:pos x="T0" y="T1"/>
                </a:cxn>
                <a:cxn ang="0">
                  <a:pos x="T2" y="T3"/>
                </a:cxn>
                <a:cxn ang="0">
                  <a:pos x="T4" y="T5"/>
                </a:cxn>
                <a:cxn ang="0">
                  <a:pos x="T6" y="T7"/>
                </a:cxn>
                <a:cxn ang="0">
                  <a:pos x="T8" y="T9"/>
                </a:cxn>
              </a:cxnLst>
              <a:rect l="0" t="0" r="r" b="b"/>
              <a:pathLst>
                <a:path w="83" h="87">
                  <a:moveTo>
                    <a:pt x="0" y="11"/>
                  </a:moveTo>
                  <a:lnTo>
                    <a:pt x="71" y="87"/>
                  </a:lnTo>
                  <a:lnTo>
                    <a:pt x="83" y="78"/>
                  </a:lnTo>
                  <a:lnTo>
                    <a:pt x="12" y="0"/>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70" name="Freeform 68"/>
            <p:cNvSpPr>
              <a:spLocks/>
            </p:cNvSpPr>
            <p:nvPr/>
          </p:nvSpPr>
          <p:spPr bwMode="auto">
            <a:xfrm>
              <a:off x="3590" y="2321"/>
              <a:ext cx="107" cy="113"/>
            </a:xfrm>
            <a:custGeom>
              <a:avLst/>
              <a:gdLst>
                <a:gd name="T0" fmla="*/ 81 w 107"/>
                <a:gd name="T1" fmla="*/ 113 h 113"/>
                <a:gd name="T2" fmla="*/ 0 w 107"/>
                <a:gd name="T3" fmla="*/ 21 h 113"/>
                <a:gd name="T4" fmla="*/ 26 w 107"/>
                <a:gd name="T5" fmla="*/ 0 h 113"/>
                <a:gd name="T6" fmla="*/ 107 w 107"/>
                <a:gd name="T7" fmla="*/ 90 h 113"/>
                <a:gd name="T8" fmla="*/ 81 w 107"/>
                <a:gd name="T9" fmla="*/ 113 h 113"/>
              </a:gdLst>
              <a:ahLst/>
              <a:cxnLst>
                <a:cxn ang="0">
                  <a:pos x="T0" y="T1"/>
                </a:cxn>
                <a:cxn ang="0">
                  <a:pos x="T2" y="T3"/>
                </a:cxn>
                <a:cxn ang="0">
                  <a:pos x="T4" y="T5"/>
                </a:cxn>
                <a:cxn ang="0">
                  <a:pos x="T6" y="T7"/>
                </a:cxn>
                <a:cxn ang="0">
                  <a:pos x="T8" y="T9"/>
                </a:cxn>
              </a:cxnLst>
              <a:rect l="0" t="0" r="r" b="b"/>
              <a:pathLst>
                <a:path w="107" h="113">
                  <a:moveTo>
                    <a:pt x="81" y="113"/>
                  </a:moveTo>
                  <a:lnTo>
                    <a:pt x="0" y="21"/>
                  </a:lnTo>
                  <a:lnTo>
                    <a:pt x="26" y="0"/>
                  </a:lnTo>
                  <a:lnTo>
                    <a:pt x="107" y="90"/>
                  </a:lnTo>
                  <a:lnTo>
                    <a:pt x="81"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71" name="Freeform 69"/>
            <p:cNvSpPr>
              <a:spLocks/>
            </p:cNvSpPr>
            <p:nvPr/>
          </p:nvSpPr>
          <p:spPr bwMode="auto">
            <a:xfrm>
              <a:off x="3701" y="2233"/>
              <a:ext cx="88" cy="81"/>
            </a:xfrm>
            <a:custGeom>
              <a:avLst/>
              <a:gdLst>
                <a:gd name="T0" fmla="*/ 0 w 88"/>
                <a:gd name="T1" fmla="*/ 12 h 81"/>
                <a:gd name="T2" fmla="*/ 78 w 88"/>
                <a:gd name="T3" fmla="*/ 81 h 81"/>
                <a:gd name="T4" fmla="*/ 88 w 88"/>
                <a:gd name="T5" fmla="*/ 69 h 81"/>
                <a:gd name="T6" fmla="*/ 12 w 88"/>
                <a:gd name="T7" fmla="*/ 0 h 81"/>
                <a:gd name="T8" fmla="*/ 0 w 88"/>
                <a:gd name="T9" fmla="*/ 12 h 81"/>
              </a:gdLst>
              <a:ahLst/>
              <a:cxnLst>
                <a:cxn ang="0">
                  <a:pos x="T0" y="T1"/>
                </a:cxn>
                <a:cxn ang="0">
                  <a:pos x="T2" y="T3"/>
                </a:cxn>
                <a:cxn ang="0">
                  <a:pos x="T4" y="T5"/>
                </a:cxn>
                <a:cxn ang="0">
                  <a:pos x="T6" y="T7"/>
                </a:cxn>
                <a:cxn ang="0">
                  <a:pos x="T8" y="T9"/>
                </a:cxn>
              </a:cxnLst>
              <a:rect l="0" t="0" r="r" b="b"/>
              <a:pathLst>
                <a:path w="88" h="81">
                  <a:moveTo>
                    <a:pt x="0" y="12"/>
                  </a:moveTo>
                  <a:lnTo>
                    <a:pt x="78" y="81"/>
                  </a:lnTo>
                  <a:lnTo>
                    <a:pt x="88" y="69"/>
                  </a:lnTo>
                  <a:lnTo>
                    <a:pt x="12" y="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72" name="Freeform 70"/>
            <p:cNvSpPr>
              <a:spLocks/>
            </p:cNvSpPr>
            <p:nvPr/>
          </p:nvSpPr>
          <p:spPr bwMode="auto">
            <a:xfrm>
              <a:off x="3690" y="2222"/>
              <a:ext cx="113" cy="106"/>
            </a:xfrm>
            <a:custGeom>
              <a:avLst/>
              <a:gdLst>
                <a:gd name="T0" fmla="*/ 89 w 113"/>
                <a:gd name="T1" fmla="*/ 106 h 106"/>
                <a:gd name="T2" fmla="*/ 0 w 113"/>
                <a:gd name="T3" fmla="*/ 23 h 106"/>
                <a:gd name="T4" fmla="*/ 23 w 113"/>
                <a:gd name="T5" fmla="*/ 0 h 106"/>
                <a:gd name="T6" fmla="*/ 113 w 113"/>
                <a:gd name="T7" fmla="*/ 80 h 106"/>
                <a:gd name="T8" fmla="*/ 89 w 113"/>
                <a:gd name="T9" fmla="*/ 106 h 106"/>
              </a:gdLst>
              <a:ahLst/>
              <a:cxnLst>
                <a:cxn ang="0">
                  <a:pos x="T0" y="T1"/>
                </a:cxn>
                <a:cxn ang="0">
                  <a:pos x="T2" y="T3"/>
                </a:cxn>
                <a:cxn ang="0">
                  <a:pos x="T4" y="T5"/>
                </a:cxn>
                <a:cxn ang="0">
                  <a:pos x="T6" y="T7"/>
                </a:cxn>
                <a:cxn ang="0">
                  <a:pos x="T8" y="T9"/>
                </a:cxn>
              </a:cxnLst>
              <a:rect l="0" t="0" r="r" b="b"/>
              <a:pathLst>
                <a:path w="113" h="106">
                  <a:moveTo>
                    <a:pt x="89" y="106"/>
                  </a:moveTo>
                  <a:lnTo>
                    <a:pt x="0" y="23"/>
                  </a:lnTo>
                  <a:lnTo>
                    <a:pt x="23" y="0"/>
                  </a:lnTo>
                  <a:lnTo>
                    <a:pt x="113" y="80"/>
                  </a:lnTo>
                  <a:lnTo>
                    <a:pt x="89"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73" name="Freeform 71"/>
            <p:cNvSpPr>
              <a:spLocks/>
            </p:cNvSpPr>
            <p:nvPr/>
          </p:nvSpPr>
          <p:spPr bwMode="auto">
            <a:xfrm>
              <a:off x="3791" y="2125"/>
              <a:ext cx="92" cy="73"/>
            </a:xfrm>
            <a:custGeom>
              <a:avLst/>
              <a:gdLst>
                <a:gd name="T0" fmla="*/ 92 w 92"/>
                <a:gd name="T1" fmla="*/ 61 h 73"/>
                <a:gd name="T2" fmla="*/ 10 w 92"/>
                <a:gd name="T3" fmla="*/ 0 h 73"/>
                <a:gd name="T4" fmla="*/ 0 w 92"/>
                <a:gd name="T5" fmla="*/ 12 h 73"/>
                <a:gd name="T6" fmla="*/ 83 w 92"/>
                <a:gd name="T7" fmla="*/ 73 h 73"/>
                <a:gd name="T8" fmla="*/ 92 w 92"/>
                <a:gd name="T9" fmla="*/ 61 h 73"/>
              </a:gdLst>
              <a:ahLst/>
              <a:cxnLst>
                <a:cxn ang="0">
                  <a:pos x="T0" y="T1"/>
                </a:cxn>
                <a:cxn ang="0">
                  <a:pos x="T2" y="T3"/>
                </a:cxn>
                <a:cxn ang="0">
                  <a:pos x="T4" y="T5"/>
                </a:cxn>
                <a:cxn ang="0">
                  <a:pos x="T6" y="T7"/>
                </a:cxn>
                <a:cxn ang="0">
                  <a:pos x="T8" y="T9"/>
                </a:cxn>
              </a:cxnLst>
              <a:rect l="0" t="0" r="r" b="b"/>
              <a:pathLst>
                <a:path w="92" h="73">
                  <a:moveTo>
                    <a:pt x="92" y="61"/>
                  </a:moveTo>
                  <a:lnTo>
                    <a:pt x="10" y="0"/>
                  </a:lnTo>
                  <a:lnTo>
                    <a:pt x="0" y="12"/>
                  </a:lnTo>
                  <a:lnTo>
                    <a:pt x="83" y="73"/>
                  </a:lnTo>
                  <a:lnTo>
                    <a:pt x="9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74" name="Freeform 72"/>
            <p:cNvSpPr>
              <a:spLocks/>
            </p:cNvSpPr>
            <p:nvPr/>
          </p:nvSpPr>
          <p:spPr bwMode="auto">
            <a:xfrm>
              <a:off x="3777" y="2113"/>
              <a:ext cx="120" cy="99"/>
            </a:xfrm>
            <a:custGeom>
              <a:avLst/>
              <a:gdLst>
                <a:gd name="T0" fmla="*/ 99 w 120"/>
                <a:gd name="T1" fmla="*/ 99 h 99"/>
                <a:gd name="T2" fmla="*/ 0 w 120"/>
                <a:gd name="T3" fmla="*/ 26 h 99"/>
                <a:gd name="T4" fmla="*/ 21 w 120"/>
                <a:gd name="T5" fmla="*/ 0 h 99"/>
                <a:gd name="T6" fmla="*/ 120 w 120"/>
                <a:gd name="T7" fmla="*/ 71 h 99"/>
                <a:gd name="T8" fmla="*/ 99 w 120"/>
                <a:gd name="T9" fmla="*/ 99 h 99"/>
              </a:gdLst>
              <a:ahLst/>
              <a:cxnLst>
                <a:cxn ang="0">
                  <a:pos x="T0" y="T1"/>
                </a:cxn>
                <a:cxn ang="0">
                  <a:pos x="T2" y="T3"/>
                </a:cxn>
                <a:cxn ang="0">
                  <a:pos x="T4" y="T5"/>
                </a:cxn>
                <a:cxn ang="0">
                  <a:pos x="T6" y="T7"/>
                </a:cxn>
                <a:cxn ang="0">
                  <a:pos x="T8" y="T9"/>
                </a:cxn>
              </a:cxnLst>
              <a:rect l="0" t="0" r="r" b="b"/>
              <a:pathLst>
                <a:path w="120" h="99">
                  <a:moveTo>
                    <a:pt x="99" y="99"/>
                  </a:moveTo>
                  <a:lnTo>
                    <a:pt x="0" y="26"/>
                  </a:lnTo>
                  <a:lnTo>
                    <a:pt x="21" y="0"/>
                  </a:lnTo>
                  <a:lnTo>
                    <a:pt x="120" y="71"/>
                  </a:lnTo>
                  <a:lnTo>
                    <a:pt x="99"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75" name="Freeform 73"/>
            <p:cNvSpPr>
              <a:spLocks/>
            </p:cNvSpPr>
            <p:nvPr/>
          </p:nvSpPr>
          <p:spPr bwMode="auto">
            <a:xfrm>
              <a:off x="3930" y="1884"/>
              <a:ext cx="102" cy="54"/>
            </a:xfrm>
            <a:custGeom>
              <a:avLst/>
              <a:gdLst>
                <a:gd name="T0" fmla="*/ 0 w 102"/>
                <a:gd name="T1" fmla="*/ 14 h 54"/>
                <a:gd name="T2" fmla="*/ 95 w 102"/>
                <a:gd name="T3" fmla="*/ 54 h 54"/>
                <a:gd name="T4" fmla="*/ 102 w 102"/>
                <a:gd name="T5" fmla="*/ 42 h 54"/>
                <a:gd name="T6" fmla="*/ 8 w 102"/>
                <a:gd name="T7" fmla="*/ 0 h 54"/>
                <a:gd name="T8" fmla="*/ 0 w 102"/>
                <a:gd name="T9" fmla="*/ 14 h 54"/>
              </a:gdLst>
              <a:ahLst/>
              <a:cxnLst>
                <a:cxn ang="0">
                  <a:pos x="T0" y="T1"/>
                </a:cxn>
                <a:cxn ang="0">
                  <a:pos x="T2" y="T3"/>
                </a:cxn>
                <a:cxn ang="0">
                  <a:pos x="T4" y="T5"/>
                </a:cxn>
                <a:cxn ang="0">
                  <a:pos x="T6" y="T7"/>
                </a:cxn>
                <a:cxn ang="0">
                  <a:pos x="T8" y="T9"/>
                </a:cxn>
              </a:cxnLst>
              <a:rect l="0" t="0" r="r" b="b"/>
              <a:pathLst>
                <a:path w="102" h="54">
                  <a:moveTo>
                    <a:pt x="0" y="14"/>
                  </a:moveTo>
                  <a:lnTo>
                    <a:pt x="95" y="54"/>
                  </a:lnTo>
                  <a:lnTo>
                    <a:pt x="102" y="42"/>
                  </a:lnTo>
                  <a:lnTo>
                    <a:pt x="8"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76" name="Freeform 74"/>
            <p:cNvSpPr>
              <a:spLocks/>
            </p:cNvSpPr>
            <p:nvPr/>
          </p:nvSpPr>
          <p:spPr bwMode="auto">
            <a:xfrm>
              <a:off x="3919" y="1870"/>
              <a:ext cx="125" cy="82"/>
            </a:xfrm>
            <a:custGeom>
              <a:avLst/>
              <a:gdLst>
                <a:gd name="T0" fmla="*/ 111 w 125"/>
                <a:gd name="T1" fmla="*/ 82 h 82"/>
                <a:gd name="T2" fmla="*/ 0 w 125"/>
                <a:gd name="T3" fmla="*/ 33 h 82"/>
                <a:gd name="T4" fmla="*/ 14 w 125"/>
                <a:gd name="T5" fmla="*/ 0 h 82"/>
                <a:gd name="T6" fmla="*/ 125 w 125"/>
                <a:gd name="T7" fmla="*/ 49 h 82"/>
                <a:gd name="T8" fmla="*/ 111 w 125"/>
                <a:gd name="T9" fmla="*/ 82 h 82"/>
              </a:gdLst>
              <a:ahLst/>
              <a:cxnLst>
                <a:cxn ang="0">
                  <a:pos x="T0" y="T1"/>
                </a:cxn>
                <a:cxn ang="0">
                  <a:pos x="T2" y="T3"/>
                </a:cxn>
                <a:cxn ang="0">
                  <a:pos x="T4" y="T5"/>
                </a:cxn>
                <a:cxn ang="0">
                  <a:pos x="T6" y="T7"/>
                </a:cxn>
                <a:cxn ang="0">
                  <a:pos x="T8" y="T9"/>
                </a:cxn>
              </a:cxnLst>
              <a:rect l="0" t="0" r="r" b="b"/>
              <a:pathLst>
                <a:path w="125" h="82">
                  <a:moveTo>
                    <a:pt x="111" y="82"/>
                  </a:moveTo>
                  <a:lnTo>
                    <a:pt x="0" y="33"/>
                  </a:lnTo>
                  <a:lnTo>
                    <a:pt x="14" y="0"/>
                  </a:lnTo>
                  <a:lnTo>
                    <a:pt x="125" y="49"/>
                  </a:lnTo>
                  <a:lnTo>
                    <a:pt x="111"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77" name="Freeform 75"/>
            <p:cNvSpPr>
              <a:spLocks/>
            </p:cNvSpPr>
            <p:nvPr/>
          </p:nvSpPr>
          <p:spPr bwMode="auto">
            <a:xfrm>
              <a:off x="3982" y="1754"/>
              <a:ext cx="102" cy="45"/>
            </a:xfrm>
            <a:custGeom>
              <a:avLst/>
              <a:gdLst>
                <a:gd name="T0" fmla="*/ 0 w 102"/>
                <a:gd name="T1" fmla="*/ 14 h 45"/>
                <a:gd name="T2" fmla="*/ 97 w 102"/>
                <a:gd name="T3" fmla="*/ 45 h 45"/>
                <a:gd name="T4" fmla="*/ 102 w 102"/>
                <a:gd name="T5" fmla="*/ 31 h 45"/>
                <a:gd name="T6" fmla="*/ 5 w 102"/>
                <a:gd name="T7" fmla="*/ 0 h 45"/>
                <a:gd name="T8" fmla="*/ 0 w 102"/>
                <a:gd name="T9" fmla="*/ 14 h 45"/>
              </a:gdLst>
              <a:ahLst/>
              <a:cxnLst>
                <a:cxn ang="0">
                  <a:pos x="T0" y="T1"/>
                </a:cxn>
                <a:cxn ang="0">
                  <a:pos x="T2" y="T3"/>
                </a:cxn>
                <a:cxn ang="0">
                  <a:pos x="T4" y="T5"/>
                </a:cxn>
                <a:cxn ang="0">
                  <a:pos x="T6" y="T7"/>
                </a:cxn>
                <a:cxn ang="0">
                  <a:pos x="T8" y="T9"/>
                </a:cxn>
              </a:cxnLst>
              <a:rect l="0" t="0" r="r" b="b"/>
              <a:pathLst>
                <a:path w="102" h="45">
                  <a:moveTo>
                    <a:pt x="0" y="14"/>
                  </a:moveTo>
                  <a:lnTo>
                    <a:pt x="97" y="45"/>
                  </a:lnTo>
                  <a:lnTo>
                    <a:pt x="102" y="31"/>
                  </a:lnTo>
                  <a:lnTo>
                    <a:pt x="5" y="0"/>
                  </a:lnTo>
                  <a:lnTo>
                    <a:pt x="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78" name="Freeform 76"/>
            <p:cNvSpPr>
              <a:spLocks/>
            </p:cNvSpPr>
            <p:nvPr/>
          </p:nvSpPr>
          <p:spPr bwMode="auto">
            <a:xfrm>
              <a:off x="3971" y="1740"/>
              <a:ext cx="125" cy="71"/>
            </a:xfrm>
            <a:custGeom>
              <a:avLst/>
              <a:gdLst>
                <a:gd name="T0" fmla="*/ 115 w 125"/>
                <a:gd name="T1" fmla="*/ 71 h 71"/>
                <a:gd name="T2" fmla="*/ 0 w 125"/>
                <a:gd name="T3" fmla="*/ 33 h 71"/>
                <a:gd name="T4" fmla="*/ 9 w 125"/>
                <a:gd name="T5" fmla="*/ 0 h 71"/>
                <a:gd name="T6" fmla="*/ 125 w 125"/>
                <a:gd name="T7" fmla="*/ 38 h 71"/>
                <a:gd name="T8" fmla="*/ 115 w 125"/>
                <a:gd name="T9" fmla="*/ 71 h 71"/>
              </a:gdLst>
              <a:ahLst/>
              <a:cxnLst>
                <a:cxn ang="0">
                  <a:pos x="T0" y="T1"/>
                </a:cxn>
                <a:cxn ang="0">
                  <a:pos x="T2" y="T3"/>
                </a:cxn>
                <a:cxn ang="0">
                  <a:pos x="T4" y="T5"/>
                </a:cxn>
                <a:cxn ang="0">
                  <a:pos x="T6" y="T7"/>
                </a:cxn>
                <a:cxn ang="0">
                  <a:pos x="T8" y="T9"/>
                </a:cxn>
              </a:cxnLst>
              <a:rect l="0" t="0" r="r" b="b"/>
              <a:pathLst>
                <a:path w="125" h="71">
                  <a:moveTo>
                    <a:pt x="115" y="71"/>
                  </a:moveTo>
                  <a:lnTo>
                    <a:pt x="0" y="33"/>
                  </a:lnTo>
                  <a:lnTo>
                    <a:pt x="9" y="0"/>
                  </a:lnTo>
                  <a:lnTo>
                    <a:pt x="125" y="38"/>
                  </a:lnTo>
                  <a:lnTo>
                    <a:pt x="115"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79" name="Freeform 77"/>
            <p:cNvSpPr>
              <a:spLocks/>
            </p:cNvSpPr>
            <p:nvPr/>
          </p:nvSpPr>
          <p:spPr bwMode="auto">
            <a:xfrm>
              <a:off x="4018" y="1617"/>
              <a:ext cx="106" cy="38"/>
            </a:xfrm>
            <a:custGeom>
              <a:avLst/>
              <a:gdLst>
                <a:gd name="T0" fmla="*/ 0 w 106"/>
                <a:gd name="T1" fmla="*/ 16 h 38"/>
                <a:gd name="T2" fmla="*/ 101 w 106"/>
                <a:gd name="T3" fmla="*/ 38 h 38"/>
                <a:gd name="T4" fmla="*/ 106 w 106"/>
                <a:gd name="T5" fmla="*/ 24 h 38"/>
                <a:gd name="T6" fmla="*/ 5 w 106"/>
                <a:gd name="T7" fmla="*/ 0 h 38"/>
                <a:gd name="T8" fmla="*/ 0 w 106"/>
                <a:gd name="T9" fmla="*/ 16 h 38"/>
              </a:gdLst>
              <a:ahLst/>
              <a:cxnLst>
                <a:cxn ang="0">
                  <a:pos x="T0" y="T1"/>
                </a:cxn>
                <a:cxn ang="0">
                  <a:pos x="T2" y="T3"/>
                </a:cxn>
                <a:cxn ang="0">
                  <a:pos x="T4" y="T5"/>
                </a:cxn>
                <a:cxn ang="0">
                  <a:pos x="T6" y="T7"/>
                </a:cxn>
                <a:cxn ang="0">
                  <a:pos x="T8" y="T9"/>
                </a:cxn>
              </a:cxnLst>
              <a:rect l="0" t="0" r="r" b="b"/>
              <a:pathLst>
                <a:path w="106" h="38">
                  <a:moveTo>
                    <a:pt x="0" y="16"/>
                  </a:moveTo>
                  <a:lnTo>
                    <a:pt x="101" y="38"/>
                  </a:lnTo>
                  <a:lnTo>
                    <a:pt x="106" y="24"/>
                  </a:lnTo>
                  <a:lnTo>
                    <a:pt x="5"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80" name="Freeform 78"/>
            <p:cNvSpPr>
              <a:spLocks/>
            </p:cNvSpPr>
            <p:nvPr/>
          </p:nvSpPr>
          <p:spPr bwMode="auto">
            <a:xfrm>
              <a:off x="4008" y="1608"/>
              <a:ext cx="126" cy="59"/>
            </a:xfrm>
            <a:custGeom>
              <a:avLst/>
              <a:gdLst>
                <a:gd name="T0" fmla="*/ 118 w 126"/>
                <a:gd name="T1" fmla="*/ 59 h 59"/>
                <a:gd name="T2" fmla="*/ 0 w 126"/>
                <a:gd name="T3" fmla="*/ 33 h 59"/>
                <a:gd name="T4" fmla="*/ 7 w 126"/>
                <a:gd name="T5" fmla="*/ 0 h 59"/>
                <a:gd name="T6" fmla="*/ 126 w 126"/>
                <a:gd name="T7" fmla="*/ 23 h 59"/>
                <a:gd name="T8" fmla="*/ 118 w 126"/>
                <a:gd name="T9" fmla="*/ 59 h 59"/>
              </a:gdLst>
              <a:ahLst/>
              <a:cxnLst>
                <a:cxn ang="0">
                  <a:pos x="T0" y="T1"/>
                </a:cxn>
                <a:cxn ang="0">
                  <a:pos x="T2" y="T3"/>
                </a:cxn>
                <a:cxn ang="0">
                  <a:pos x="T4" y="T5"/>
                </a:cxn>
                <a:cxn ang="0">
                  <a:pos x="T6" y="T7"/>
                </a:cxn>
                <a:cxn ang="0">
                  <a:pos x="T8" y="T9"/>
                </a:cxn>
              </a:cxnLst>
              <a:rect l="0" t="0" r="r" b="b"/>
              <a:pathLst>
                <a:path w="126" h="59">
                  <a:moveTo>
                    <a:pt x="118" y="59"/>
                  </a:moveTo>
                  <a:lnTo>
                    <a:pt x="0" y="33"/>
                  </a:lnTo>
                  <a:lnTo>
                    <a:pt x="7" y="0"/>
                  </a:lnTo>
                  <a:lnTo>
                    <a:pt x="126" y="23"/>
                  </a:lnTo>
                  <a:lnTo>
                    <a:pt x="118"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81" name="Freeform 79"/>
            <p:cNvSpPr>
              <a:spLocks/>
            </p:cNvSpPr>
            <p:nvPr/>
          </p:nvSpPr>
          <p:spPr bwMode="auto">
            <a:xfrm>
              <a:off x="4041" y="1480"/>
              <a:ext cx="104" cy="26"/>
            </a:xfrm>
            <a:custGeom>
              <a:avLst/>
              <a:gdLst>
                <a:gd name="T0" fmla="*/ 0 w 104"/>
                <a:gd name="T1" fmla="*/ 16 h 26"/>
                <a:gd name="T2" fmla="*/ 102 w 104"/>
                <a:gd name="T3" fmla="*/ 26 h 26"/>
                <a:gd name="T4" fmla="*/ 104 w 104"/>
                <a:gd name="T5" fmla="*/ 12 h 26"/>
                <a:gd name="T6" fmla="*/ 3 w 104"/>
                <a:gd name="T7" fmla="*/ 0 h 26"/>
                <a:gd name="T8" fmla="*/ 0 w 104"/>
                <a:gd name="T9" fmla="*/ 16 h 26"/>
              </a:gdLst>
              <a:ahLst/>
              <a:cxnLst>
                <a:cxn ang="0">
                  <a:pos x="T0" y="T1"/>
                </a:cxn>
                <a:cxn ang="0">
                  <a:pos x="T2" y="T3"/>
                </a:cxn>
                <a:cxn ang="0">
                  <a:pos x="T4" y="T5"/>
                </a:cxn>
                <a:cxn ang="0">
                  <a:pos x="T6" y="T7"/>
                </a:cxn>
                <a:cxn ang="0">
                  <a:pos x="T8" y="T9"/>
                </a:cxn>
              </a:cxnLst>
              <a:rect l="0" t="0" r="r" b="b"/>
              <a:pathLst>
                <a:path w="104" h="26">
                  <a:moveTo>
                    <a:pt x="0" y="16"/>
                  </a:moveTo>
                  <a:lnTo>
                    <a:pt x="102" y="26"/>
                  </a:lnTo>
                  <a:lnTo>
                    <a:pt x="104" y="12"/>
                  </a:lnTo>
                  <a:lnTo>
                    <a:pt x="3"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82" name="Freeform 80"/>
            <p:cNvSpPr>
              <a:spLocks/>
            </p:cNvSpPr>
            <p:nvPr/>
          </p:nvSpPr>
          <p:spPr bwMode="auto">
            <a:xfrm>
              <a:off x="4032" y="1471"/>
              <a:ext cx="125" cy="47"/>
            </a:xfrm>
            <a:custGeom>
              <a:avLst/>
              <a:gdLst>
                <a:gd name="T0" fmla="*/ 120 w 125"/>
                <a:gd name="T1" fmla="*/ 47 h 47"/>
                <a:gd name="T2" fmla="*/ 0 w 125"/>
                <a:gd name="T3" fmla="*/ 33 h 47"/>
                <a:gd name="T4" fmla="*/ 2 w 125"/>
                <a:gd name="T5" fmla="*/ 0 h 47"/>
                <a:gd name="T6" fmla="*/ 125 w 125"/>
                <a:gd name="T7" fmla="*/ 11 h 47"/>
                <a:gd name="T8" fmla="*/ 120 w 125"/>
                <a:gd name="T9" fmla="*/ 47 h 47"/>
              </a:gdLst>
              <a:ahLst/>
              <a:cxnLst>
                <a:cxn ang="0">
                  <a:pos x="T0" y="T1"/>
                </a:cxn>
                <a:cxn ang="0">
                  <a:pos x="T2" y="T3"/>
                </a:cxn>
                <a:cxn ang="0">
                  <a:pos x="T4" y="T5"/>
                </a:cxn>
                <a:cxn ang="0">
                  <a:pos x="T6" y="T7"/>
                </a:cxn>
                <a:cxn ang="0">
                  <a:pos x="T8" y="T9"/>
                </a:cxn>
              </a:cxnLst>
              <a:rect l="0" t="0" r="r" b="b"/>
              <a:pathLst>
                <a:path w="125" h="47">
                  <a:moveTo>
                    <a:pt x="120" y="47"/>
                  </a:moveTo>
                  <a:lnTo>
                    <a:pt x="0" y="33"/>
                  </a:lnTo>
                  <a:lnTo>
                    <a:pt x="2" y="0"/>
                  </a:lnTo>
                  <a:lnTo>
                    <a:pt x="125" y="11"/>
                  </a:lnTo>
                  <a:lnTo>
                    <a:pt x="120"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83" name="Freeform 81"/>
            <p:cNvSpPr>
              <a:spLocks/>
            </p:cNvSpPr>
            <p:nvPr/>
          </p:nvSpPr>
          <p:spPr bwMode="auto">
            <a:xfrm>
              <a:off x="4041" y="1192"/>
              <a:ext cx="104" cy="26"/>
            </a:xfrm>
            <a:custGeom>
              <a:avLst/>
              <a:gdLst>
                <a:gd name="T0" fmla="*/ 3 w 104"/>
                <a:gd name="T1" fmla="*/ 26 h 26"/>
                <a:gd name="T2" fmla="*/ 104 w 104"/>
                <a:gd name="T3" fmla="*/ 14 h 26"/>
                <a:gd name="T4" fmla="*/ 102 w 104"/>
                <a:gd name="T5" fmla="*/ 0 h 26"/>
                <a:gd name="T6" fmla="*/ 0 w 104"/>
                <a:gd name="T7" fmla="*/ 9 h 26"/>
                <a:gd name="T8" fmla="*/ 3 w 104"/>
                <a:gd name="T9" fmla="*/ 26 h 26"/>
              </a:gdLst>
              <a:ahLst/>
              <a:cxnLst>
                <a:cxn ang="0">
                  <a:pos x="T0" y="T1"/>
                </a:cxn>
                <a:cxn ang="0">
                  <a:pos x="T2" y="T3"/>
                </a:cxn>
                <a:cxn ang="0">
                  <a:pos x="T4" y="T5"/>
                </a:cxn>
                <a:cxn ang="0">
                  <a:pos x="T6" y="T7"/>
                </a:cxn>
                <a:cxn ang="0">
                  <a:pos x="T8" y="T9"/>
                </a:cxn>
              </a:cxnLst>
              <a:rect l="0" t="0" r="r" b="b"/>
              <a:pathLst>
                <a:path w="104" h="26">
                  <a:moveTo>
                    <a:pt x="3" y="26"/>
                  </a:moveTo>
                  <a:lnTo>
                    <a:pt x="104" y="14"/>
                  </a:lnTo>
                  <a:lnTo>
                    <a:pt x="102" y="0"/>
                  </a:lnTo>
                  <a:lnTo>
                    <a:pt x="0" y="9"/>
                  </a:lnTo>
                  <a:lnTo>
                    <a:pt x="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84" name="Freeform 82"/>
            <p:cNvSpPr>
              <a:spLocks/>
            </p:cNvSpPr>
            <p:nvPr/>
          </p:nvSpPr>
          <p:spPr bwMode="auto">
            <a:xfrm>
              <a:off x="4032" y="1180"/>
              <a:ext cx="125" cy="47"/>
            </a:xfrm>
            <a:custGeom>
              <a:avLst/>
              <a:gdLst>
                <a:gd name="T0" fmla="*/ 2 w 125"/>
                <a:gd name="T1" fmla="*/ 47 h 47"/>
                <a:gd name="T2" fmla="*/ 0 w 125"/>
                <a:gd name="T3" fmla="*/ 14 h 47"/>
                <a:gd name="T4" fmla="*/ 120 w 125"/>
                <a:gd name="T5" fmla="*/ 0 h 47"/>
                <a:gd name="T6" fmla="*/ 125 w 125"/>
                <a:gd name="T7" fmla="*/ 35 h 47"/>
                <a:gd name="T8" fmla="*/ 2 w 125"/>
                <a:gd name="T9" fmla="*/ 47 h 47"/>
              </a:gdLst>
              <a:ahLst/>
              <a:cxnLst>
                <a:cxn ang="0">
                  <a:pos x="T0" y="T1"/>
                </a:cxn>
                <a:cxn ang="0">
                  <a:pos x="T2" y="T3"/>
                </a:cxn>
                <a:cxn ang="0">
                  <a:pos x="T4" y="T5"/>
                </a:cxn>
                <a:cxn ang="0">
                  <a:pos x="T6" y="T7"/>
                </a:cxn>
                <a:cxn ang="0">
                  <a:pos x="T8" y="T9"/>
                </a:cxn>
              </a:cxnLst>
              <a:rect l="0" t="0" r="r" b="b"/>
              <a:pathLst>
                <a:path w="125" h="47">
                  <a:moveTo>
                    <a:pt x="2" y="47"/>
                  </a:moveTo>
                  <a:lnTo>
                    <a:pt x="0" y="14"/>
                  </a:lnTo>
                  <a:lnTo>
                    <a:pt x="120" y="0"/>
                  </a:lnTo>
                  <a:lnTo>
                    <a:pt x="125" y="35"/>
                  </a:lnTo>
                  <a:lnTo>
                    <a:pt x="2"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85" name="Freeform 83"/>
            <p:cNvSpPr>
              <a:spLocks/>
            </p:cNvSpPr>
            <p:nvPr/>
          </p:nvSpPr>
          <p:spPr bwMode="auto">
            <a:xfrm>
              <a:off x="4018" y="1043"/>
              <a:ext cx="106" cy="35"/>
            </a:xfrm>
            <a:custGeom>
              <a:avLst/>
              <a:gdLst>
                <a:gd name="T0" fmla="*/ 5 w 106"/>
                <a:gd name="T1" fmla="*/ 35 h 35"/>
                <a:gd name="T2" fmla="*/ 106 w 106"/>
                <a:gd name="T3" fmla="*/ 14 h 35"/>
                <a:gd name="T4" fmla="*/ 101 w 106"/>
                <a:gd name="T5" fmla="*/ 0 h 35"/>
                <a:gd name="T6" fmla="*/ 0 w 106"/>
                <a:gd name="T7" fmla="*/ 21 h 35"/>
                <a:gd name="T8" fmla="*/ 5 w 106"/>
                <a:gd name="T9" fmla="*/ 35 h 35"/>
              </a:gdLst>
              <a:ahLst/>
              <a:cxnLst>
                <a:cxn ang="0">
                  <a:pos x="T0" y="T1"/>
                </a:cxn>
                <a:cxn ang="0">
                  <a:pos x="T2" y="T3"/>
                </a:cxn>
                <a:cxn ang="0">
                  <a:pos x="T4" y="T5"/>
                </a:cxn>
                <a:cxn ang="0">
                  <a:pos x="T6" y="T7"/>
                </a:cxn>
                <a:cxn ang="0">
                  <a:pos x="T8" y="T9"/>
                </a:cxn>
              </a:cxnLst>
              <a:rect l="0" t="0" r="r" b="b"/>
              <a:pathLst>
                <a:path w="106" h="35">
                  <a:moveTo>
                    <a:pt x="5" y="35"/>
                  </a:moveTo>
                  <a:lnTo>
                    <a:pt x="106" y="14"/>
                  </a:lnTo>
                  <a:lnTo>
                    <a:pt x="101" y="0"/>
                  </a:lnTo>
                  <a:lnTo>
                    <a:pt x="0" y="21"/>
                  </a:lnTo>
                  <a:lnTo>
                    <a:pt x="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86" name="Freeform 84"/>
            <p:cNvSpPr>
              <a:spLocks/>
            </p:cNvSpPr>
            <p:nvPr/>
          </p:nvSpPr>
          <p:spPr bwMode="auto">
            <a:xfrm>
              <a:off x="4008" y="1031"/>
              <a:ext cx="126" cy="59"/>
            </a:xfrm>
            <a:custGeom>
              <a:avLst/>
              <a:gdLst>
                <a:gd name="T0" fmla="*/ 7 w 126"/>
                <a:gd name="T1" fmla="*/ 59 h 59"/>
                <a:gd name="T2" fmla="*/ 0 w 126"/>
                <a:gd name="T3" fmla="*/ 26 h 59"/>
                <a:gd name="T4" fmla="*/ 118 w 126"/>
                <a:gd name="T5" fmla="*/ 0 h 59"/>
                <a:gd name="T6" fmla="*/ 126 w 126"/>
                <a:gd name="T7" fmla="*/ 33 h 59"/>
                <a:gd name="T8" fmla="*/ 7 w 126"/>
                <a:gd name="T9" fmla="*/ 59 h 59"/>
              </a:gdLst>
              <a:ahLst/>
              <a:cxnLst>
                <a:cxn ang="0">
                  <a:pos x="T0" y="T1"/>
                </a:cxn>
                <a:cxn ang="0">
                  <a:pos x="T2" y="T3"/>
                </a:cxn>
                <a:cxn ang="0">
                  <a:pos x="T4" y="T5"/>
                </a:cxn>
                <a:cxn ang="0">
                  <a:pos x="T6" y="T7"/>
                </a:cxn>
                <a:cxn ang="0">
                  <a:pos x="T8" y="T9"/>
                </a:cxn>
              </a:cxnLst>
              <a:rect l="0" t="0" r="r" b="b"/>
              <a:pathLst>
                <a:path w="126" h="59">
                  <a:moveTo>
                    <a:pt x="7" y="59"/>
                  </a:moveTo>
                  <a:lnTo>
                    <a:pt x="0" y="26"/>
                  </a:lnTo>
                  <a:lnTo>
                    <a:pt x="118" y="0"/>
                  </a:lnTo>
                  <a:lnTo>
                    <a:pt x="126" y="33"/>
                  </a:lnTo>
                  <a:lnTo>
                    <a:pt x="7"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87" name="Freeform 85"/>
            <p:cNvSpPr>
              <a:spLocks/>
            </p:cNvSpPr>
            <p:nvPr/>
          </p:nvSpPr>
          <p:spPr bwMode="auto">
            <a:xfrm>
              <a:off x="3982" y="899"/>
              <a:ext cx="102" cy="45"/>
            </a:xfrm>
            <a:custGeom>
              <a:avLst/>
              <a:gdLst>
                <a:gd name="T0" fmla="*/ 5 w 102"/>
                <a:gd name="T1" fmla="*/ 45 h 45"/>
                <a:gd name="T2" fmla="*/ 102 w 102"/>
                <a:gd name="T3" fmla="*/ 14 h 45"/>
                <a:gd name="T4" fmla="*/ 97 w 102"/>
                <a:gd name="T5" fmla="*/ 0 h 45"/>
                <a:gd name="T6" fmla="*/ 0 w 102"/>
                <a:gd name="T7" fmla="*/ 31 h 45"/>
                <a:gd name="T8" fmla="*/ 5 w 102"/>
                <a:gd name="T9" fmla="*/ 45 h 45"/>
              </a:gdLst>
              <a:ahLst/>
              <a:cxnLst>
                <a:cxn ang="0">
                  <a:pos x="T0" y="T1"/>
                </a:cxn>
                <a:cxn ang="0">
                  <a:pos x="T2" y="T3"/>
                </a:cxn>
                <a:cxn ang="0">
                  <a:pos x="T4" y="T5"/>
                </a:cxn>
                <a:cxn ang="0">
                  <a:pos x="T6" y="T7"/>
                </a:cxn>
                <a:cxn ang="0">
                  <a:pos x="T8" y="T9"/>
                </a:cxn>
              </a:cxnLst>
              <a:rect l="0" t="0" r="r" b="b"/>
              <a:pathLst>
                <a:path w="102" h="45">
                  <a:moveTo>
                    <a:pt x="5" y="45"/>
                  </a:moveTo>
                  <a:lnTo>
                    <a:pt x="102" y="14"/>
                  </a:lnTo>
                  <a:lnTo>
                    <a:pt x="97" y="0"/>
                  </a:lnTo>
                  <a:lnTo>
                    <a:pt x="0" y="31"/>
                  </a:lnTo>
                  <a:lnTo>
                    <a:pt x="5"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88" name="Freeform 86"/>
            <p:cNvSpPr>
              <a:spLocks/>
            </p:cNvSpPr>
            <p:nvPr/>
          </p:nvSpPr>
          <p:spPr bwMode="auto">
            <a:xfrm>
              <a:off x="3971" y="887"/>
              <a:ext cx="125" cy="69"/>
            </a:xfrm>
            <a:custGeom>
              <a:avLst/>
              <a:gdLst>
                <a:gd name="T0" fmla="*/ 9 w 125"/>
                <a:gd name="T1" fmla="*/ 69 h 69"/>
                <a:gd name="T2" fmla="*/ 0 w 125"/>
                <a:gd name="T3" fmla="*/ 38 h 69"/>
                <a:gd name="T4" fmla="*/ 115 w 125"/>
                <a:gd name="T5" fmla="*/ 0 h 69"/>
                <a:gd name="T6" fmla="*/ 125 w 125"/>
                <a:gd name="T7" fmla="*/ 31 h 69"/>
                <a:gd name="T8" fmla="*/ 9 w 125"/>
                <a:gd name="T9" fmla="*/ 69 h 69"/>
              </a:gdLst>
              <a:ahLst/>
              <a:cxnLst>
                <a:cxn ang="0">
                  <a:pos x="T0" y="T1"/>
                </a:cxn>
                <a:cxn ang="0">
                  <a:pos x="T2" y="T3"/>
                </a:cxn>
                <a:cxn ang="0">
                  <a:pos x="T4" y="T5"/>
                </a:cxn>
                <a:cxn ang="0">
                  <a:pos x="T6" y="T7"/>
                </a:cxn>
                <a:cxn ang="0">
                  <a:pos x="T8" y="T9"/>
                </a:cxn>
              </a:cxnLst>
              <a:rect l="0" t="0" r="r" b="b"/>
              <a:pathLst>
                <a:path w="125" h="69">
                  <a:moveTo>
                    <a:pt x="9" y="69"/>
                  </a:moveTo>
                  <a:lnTo>
                    <a:pt x="0" y="38"/>
                  </a:lnTo>
                  <a:lnTo>
                    <a:pt x="115" y="0"/>
                  </a:lnTo>
                  <a:lnTo>
                    <a:pt x="125" y="31"/>
                  </a:lnTo>
                  <a:lnTo>
                    <a:pt x="9"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89" name="Freeform 87"/>
            <p:cNvSpPr>
              <a:spLocks/>
            </p:cNvSpPr>
            <p:nvPr/>
          </p:nvSpPr>
          <p:spPr bwMode="auto">
            <a:xfrm>
              <a:off x="3930" y="757"/>
              <a:ext cx="102" cy="57"/>
            </a:xfrm>
            <a:custGeom>
              <a:avLst/>
              <a:gdLst>
                <a:gd name="T0" fmla="*/ 95 w 102"/>
                <a:gd name="T1" fmla="*/ 0 h 57"/>
                <a:gd name="T2" fmla="*/ 0 w 102"/>
                <a:gd name="T3" fmla="*/ 43 h 57"/>
                <a:gd name="T4" fmla="*/ 8 w 102"/>
                <a:gd name="T5" fmla="*/ 57 h 57"/>
                <a:gd name="T6" fmla="*/ 102 w 102"/>
                <a:gd name="T7" fmla="*/ 14 h 57"/>
                <a:gd name="T8" fmla="*/ 95 w 102"/>
                <a:gd name="T9" fmla="*/ 0 h 57"/>
              </a:gdLst>
              <a:ahLst/>
              <a:cxnLst>
                <a:cxn ang="0">
                  <a:pos x="T0" y="T1"/>
                </a:cxn>
                <a:cxn ang="0">
                  <a:pos x="T2" y="T3"/>
                </a:cxn>
                <a:cxn ang="0">
                  <a:pos x="T4" y="T5"/>
                </a:cxn>
                <a:cxn ang="0">
                  <a:pos x="T6" y="T7"/>
                </a:cxn>
                <a:cxn ang="0">
                  <a:pos x="T8" y="T9"/>
                </a:cxn>
              </a:cxnLst>
              <a:rect l="0" t="0" r="r" b="b"/>
              <a:pathLst>
                <a:path w="102" h="57">
                  <a:moveTo>
                    <a:pt x="95" y="0"/>
                  </a:moveTo>
                  <a:lnTo>
                    <a:pt x="0" y="43"/>
                  </a:lnTo>
                  <a:lnTo>
                    <a:pt x="8" y="57"/>
                  </a:lnTo>
                  <a:lnTo>
                    <a:pt x="102" y="14"/>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90" name="Freeform 88"/>
            <p:cNvSpPr>
              <a:spLocks/>
            </p:cNvSpPr>
            <p:nvPr/>
          </p:nvSpPr>
          <p:spPr bwMode="auto">
            <a:xfrm>
              <a:off x="3919" y="745"/>
              <a:ext cx="125" cy="81"/>
            </a:xfrm>
            <a:custGeom>
              <a:avLst/>
              <a:gdLst>
                <a:gd name="T0" fmla="*/ 14 w 125"/>
                <a:gd name="T1" fmla="*/ 81 h 81"/>
                <a:gd name="T2" fmla="*/ 0 w 125"/>
                <a:gd name="T3" fmla="*/ 50 h 81"/>
                <a:gd name="T4" fmla="*/ 111 w 125"/>
                <a:gd name="T5" fmla="*/ 0 h 81"/>
                <a:gd name="T6" fmla="*/ 125 w 125"/>
                <a:gd name="T7" fmla="*/ 31 h 81"/>
                <a:gd name="T8" fmla="*/ 14 w 125"/>
                <a:gd name="T9" fmla="*/ 81 h 81"/>
              </a:gdLst>
              <a:ahLst/>
              <a:cxnLst>
                <a:cxn ang="0">
                  <a:pos x="T0" y="T1"/>
                </a:cxn>
                <a:cxn ang="0">
                  <a:pos x="T2" y="T3"/>
                </a:cxn>
                <a:cxn ang="0">
                  <a:pos x="T4" y="T5"/>
                </a:cxn>
                <a:cxn ang="0">
                  <a:pos x="T6" y="T7"/>
                </a:cxn>
                <a:cxn ang="0">
                  <a:pos x="T8" y="T9"/>
                </a:cxn>
              </a:cxnLst>
              <a:rect l="0" t="0" r="r" b="b"/>
              <a:pathLst>
                <a:path w="125" h="81">
                  <a:moveTo>
                    <a:pt x="14" y="81"/>
                  </a:moveTo>
                  <a:lnTo>
                    <a:pt x="0" y="50"/>
                  </a:lnTo>
                  <a:lnTo>
                    <a:pt x="111" y="0"/>
                  </a:lnTo>
                  <a:lnTo>
                    <a:pt x="125" y="31"/>
                  </a:lnTo>
                  <a:lnTo>
                    <a:pt x="1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91" name="Freeform 89"/>
            <p:cNvSpPr>
              <a:spLocks/>
            </p:cNvSpPr>
            <p:nvPr/>
          </p:nvSpPr>
          <p:spPr bwMode="auto">
            <a:xfrm>
              <a:off x="3791" y="500"/>
              <a:ext cx="92" cy="73"/>
            </a:xfrm>
            <a:custGeom>
              <a:avLst/>
              <a:gdLst>
                <a:gd name="T0" fmla="*/ 0 w 92"/>
                <a:gd name="T1" fmla="*/ 59 h 73"/>
                <a:gd name="T2" fmla="*/ 10 w 92"/>
                <a:gd name="T3" fmla="*/ 73 h 73"/>
                <a:gd name="T4" fmla="*/ 92 w 92"/>
                <a:gd name="T5" fmla="*/ 12 h 73"/>
                <a:gd name="T6" fmla="*/ 83 w 92"/>
                <a:gd name="T7" fmla="*/ 0 h 73"/>
                <a:gd name="T8" fmla="*/ 0 w 92"/>
                <a:gd name="T9" fmla="*/ 59 h 73"/>
              </a:gdLst>
              <a:ahLst/>
              <a:cxnLst>
                <a:cxn ang="0">
                  <a:pos x="T0" y="T1"/>
                </a:cxn>
                <a:cxn ang="0">
                  <a:pos x="T2" y="T3"/>
                </a:cxn>
                <a:cxn ang="0">
                  <a:pos x="T4" y="T5"/>
                </a:cxn>
                <a:cxn ang="0">
                  <a:pos x="T6" y="T7"/>
                </a:cxn>
                <a:cxn ang="0">
                  <a:pos x="T8" y="T9"/>
                </a:cxn>
              </a:cxnLst>
              <a:rect l="0" t="0" r="r" b="b"/>
              <a:pathLst>
                <a:path w="92" h="73">
                  <a:moveTo>
                    <a:pt x="0" y="59"/>
                  </a:moveTo>
                  <a:lnTo>
                    <a:pt x="10" y="73"/>
                  </a:lnTo>
                  <a:lnTo>
                    <a:pt x="92" y="12"/>
                  </a:lnTo>
                  <a:lnTo>
                    <a:pt x="83" y="0"/>
                  </a:ln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92" name="Freeform 90"/>
            <p:cNvSpPr>
              <a:spLocks/>
            </p:cNvSpPr>
            <p:nvPr/>
          </p:nvSpPr>
          <p:spPr bwMode="auto">
            <a:xfrm>
              <a:off x="3777" y="486"/>
              <a:ext cx="120" cy="99"/>
            </a:xfrm>
            <a:custGeom>
              <a:avLst/>
              <a:gdLst>
                <a:gd name="T0" fmla="*/ 21 w 120"/>
                <a:gd name="T1" fmla="*/ 99 h 99"/>
                <a:gd name="T2" fmla="*/ 0 w 120"/>
                <a:gd name="T3" fmla="*/ 73 h 99"/>
                <a:gd name="T4" fmla="*/ 99 w 120"/>
                <a:gd name="T5" fmla="*/ 0 h 99"/>
                <a:gd name="T6" fmla="*/ 120 w 120"/>
                <a:gd name="T7" fmla="*/ 28 h 99"/>
                <a:gd name="T8" fmla="*/ 21 w 120"/>
                <a:gd name="T9" fmla="*/ 99 h 99"/>
              </a:gdLst>
              <a:ahLst/>
              <a:cxnLst>
                <a:cxn ang="0">
                  <a:pos x="T0" y="T1"/>
                </a:cxn>
                <a:cxn ang="0">
                  <a:pos x="T2" y="T3"/>
                </a:cxn>
                <a:cxn ang="0">
                  <a:pos x="T4" y="T5"/>
                </a:cxn>
                <a:cxn ang="0">
                  <a:pos x="T6" y="T7"/>
                </a:cxn>
                <a:cxn ang="0">
                  <a:pos x="T8" y="T9"/>
                </a:cxn>
              </a:cxnLst>
              <a:rect l="0" t="0" r="r" b="b"/>
              <a:pathLst>
                <a:path w="120" h="99">
                  <a:moveTo>
                    <a:pt x="21" y="99"/>
                  </a:moveTo>
                  <a:lnTo>
                    <a:pt x="0" y="73"/>
                  </a:lnTo>
                  <a:lnTo>
                    <a:pt x="99" y="0"/>
                  </a:lnTo>
                  <a:lnTo>
                    <a:pt x="120" y="28"/>
                  </a:lnTo>
                  <a:lnTo>
                    <a:pt x="21"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93" name="Freeform 91"/>
            <p:cNvSpPr>
              <a:spLocks/>
            </p:cNvSpPr>
            <p:nvPr/>
          </p:nvSpPr>
          <p:spPr bwMode="auto">
            <a:xfrm>
              <a:off x="3701" y="384"/>
              <a:ext cx="88" cy="80"/>
            </a:xfrm>
            <a:custGeom>
              <a:avLst/>
              <a:gdLst>
                <a:gd name="T0" fmla="*/ 0 w 88"/>
                <a:gd name="T1" fmla="*/ 68 h 80"/>
                <a:gd name="T2" fmla="*/ 12 w 88"/>
                <a:gd name="T3" fmla="*/ 80 h 80"/>
                <a:gd name="T4" fmla="*/ 88 w 88"/>
                <a:gd name="T5" fmla="*/ 9 h 80"/>
                <a:gd name="T6" fmla="*/ 78 w 88"/>
                <a:gd name="T7" fmla="*/ 0 h 80"/>
                <a:gd name="T8" fmla="*/ 0 w 88"/>
                <a:gd name="T9" fmla="*/ 68 h 80"/>
              </a:gdLst>
              <a:ahLst/>
              <a:cxnLst>
                <a:cxn ang="0">
                  <a:pos x="T0" y="T1"/>
                </a:cxn>
                <a:cxn ang="0">
                  <a:pos x="T2" y="T3"/>
                </a:cxn>
                <a:cxn ang="0">
                  <a:pos x="T4" y="T5"/>
                </a:cxn>
                <a:cxn ang="0">
                  <a:pos x="T6" y="T7"/>
                </a:cxn>
                <a:cxn ang="0">
                  <a:pos x="T8" y="T9"/>
                </a:cxn>
              </a:cxnLst>
              <a:rect l="0" t="0" r="r" b="b"/>
              <a:pathLst>
                <a:path w="88" h="80">
                  <a:moveTo>
                    <a:pt x="0" y="68"/>
                  </a:moveTo>
                  <a:lnTo>
                    <a:pt x="12" y="80"/>
                  </a:lnTo>
                  <a:lnTo>
                    <a:pt x="88" y="9"/>
                  </a:lnTo>
                  <a:lnTo>
                    <a:pt x="78" y="0"/>
                  </a:lnTo>
                  <a:lnTo>
                    <a:pt x="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94" name="Freeform 92"/>
            <p:cNvSpPr>
              <a:spLocks/>
            </p:cNvSpPr>
            <p:nvPr/>
          </p:nvSpPr>
          <p:spPr bwMode="auto">
            <a:xfrm>
              <a:off x="3690" y="370"/>
              <a:ext cx="113" cy="106"/>
            </a:xfrm>
            <a:custGeom>
              <a:avLst/>
              <a:gdLst>
                <a:gd name="T0" fmla="*/ 23 w 113"/>
                <a:gd name="T1" fmla="*/ 106 h 106"/>
                <a:gd name="T2" fmla="*/ 0 w 113"/>
                <a:gd name="T3" fmla="*/ 80 h 106"/>
                <a:gd name="T4" fmla="*/ 89 w 113"/>
                <a:gd name="T5" fmla="*/ 0 h 106"/>
                <a:gd name="T6" fmla="*/ 113 w 113"/>
                <a:gd name="T7" fmla="*/ 26 h 106"/>
                <a:gd name="T8" fmla="*/ 23 w 113"/>
                <a:gd name="T9" fmla="*/ 106 h 106"/>
              </a:gdLst>
              <a:ahLst/>
              <a:cxnLst>
                <a:cxn ang="0">
                  <a:pos x="T0" y="T1"/>
                </a:cxn>
                <a:cxn ang="0">
                  <a:pos x="T2" y="T3"/>
                </a:cxn>
                <a:cxn ang="0">
                  <a:pos x="T4" y="T5"/>
                </a:cxn>
                <a:cxn ang="0">
                  <a:pos x="T6" y="T7"/>
                </a:cxn>
                <a:cxn ang="0">
                  <a:pos x="T8" y="T9"/>
                </a:cxn>
              </a:cxnLst>
              <a:rect l="0" t="0" r="r" b="b"/>
              <a:pathLst>
                <a:path w="113" h="106">
                  <a:moveTo>
                    <a:pt x="23" y="106"/>
                  </a:moveTo>
                  <a:lnTo>
                    <a:pt x="0" y="80"/>
                  </a:lnTo>
                  <a:lnTo>
                    <a:pt x="89" y="0"/>
                  </a:lnTo>
                  <a:lnTo>
                    <a:pt x="113" y="26"/>
                  </a:lnTo>
                  <a:lnTo>
                    <a:pt x="23"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95" name="Freeform 93"/>
            <p:cNvSpPr>
              <a:spLocks/>
            </p:cNvSpPr>
            <p:nvPr/>
          </p:nvSpPr>
          <p:spPr bwMode="auto">
            <a:xfrm>
              <a:off x="3602" y="278"/>
              <a:ext cx="83" cy="87"/>
            </a:xfrm>
            <a:custGeom>
              <a:avLst/>
              <a:gdLst>
                <a:gd name="T0" fmla="*/ 0 w 83"/>
                <a:gd name="T1" fmla="*/ 75 h 87"/>
                <a:gd name="T2" fmla="*/ 12 w 83"/>
                <a:gd name="T3" fmla="*/ 87 h 87"/>
                <a:gd name="T4" fmla="*/ 83 w 83"/>
                <a:gd name="T5" fmla="*/ 9 h 87"/>
                <a:gd name="T6" fmla="*/ 71 w 83"/>
                <a:gd name="T7" fmla="*/ 0 h 87"/>
                <a:gd name="T8" fmla="*/ 0 w 83"/>
                <a:gd name="T9" fmla="*/ 75 h 87"/>
              </a:gdLst>
              <a:ahLst/>
              <a:cxnLst>
                <a:cxn ang="0">
                  <a:pos x="T0" y="T1"/>
                </a:cxn>
                <a:cxn ang="0">
                  <a:pos x="T2" y="T3"/>
                </a:cxn>
                <a:cxn ang="0">
                  <a:pos x="T4" y="T5"/>
                </a:cxn>
                <a:cxn ang="0">
                  <a:pos x="T6" y="T7"/>
                </a:cxn>
                <a:cxn ang="0">
                  <a:pos x="T8" y="T9"/>
                </a:cxn>
              </a:cxnLst>
              <a:rect l="0" t="0" r="r" b="b"/>
              <a:pathLst>
                <a:path w="83" h="87">
                  <a:moveTo>
                    <a:pt x="0" y="75"/>
                  </a:moveTo>
                  <a:lnTo>
                    <a:pt x="12" y="87"/>
                  </a:lnTo>
                  <a:lnTo>
                    <a:pt x="83" y="9"/>
                  </a:lnTo>
                  <a:lnTo>
                    <a:pt x="71" y="0"/>
                  </a:ln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96" name="Freeform 94"/>
            <p:cNvSpPr>
              <a:spLocks/>
            </p:cNvSpPr>
            <p:nvPr/>
          </p:nvSpPr>
          <p:spPr bwMode="auto">
            <a:xfrm>
              <a:off x="3590" y="264"/>
              <a:ext cx="107" cy="113"/>
            </a:xfrm>
            <a:custGeom>
              <a:avLst/>
              <a:gdLst>
                <a:gd name="T0" fmla="*/ 26 w 107"/>
                <a:gd name="T1" fmla="*/ 113 h 113"/>
                <a:gd name="T2" fmla="*/ 0 w 107"/>
                <a:gd name="T3" fmla="*/ 92 h 113"/>
                <a:gd name="T4" fmla="*/ 81 w 107"/>
                <a:gd name="T5" fmla="*/ 0 h 113"/>
                <a:gd name="T6" fmla="*/ 107 w 107"/>
                <a:gd name="T7" fmla="*/ 23 h 113"/>
                <a:gd name="T8" fmla="*/ 26 w 107"/>
                <a:gd name="T9" fmla="*/ 113 h 113"/>
              </a:gdLst>
              <a:ahLst/>
              <a:cxnLst>
                <a:cxn ang="0">
                  <a:pos x="T0" y="T1"/>
                </a:cxn>
                <a:cxn ang="0">
                  <a:pos x="T2" y="T3"/>
                </a:cxn>
                <a:cxn ang="0">
                  <a:pos x="T4" y="T5"/>
                </a:cxn>
                <a:cxn ang="0">
                  <a:pos x="T6" y="T7"/>
                </a:cxn>
                <a:cxn ang="0">
                  <a:pos x="T8" y="T9"/>
                </a:cxn>
              </a:cxnLst>
              <a:rect l="0" t="0" r="r" b="b"/>
              <a:pathLst>
                <a:path w="107" h="113">
                  <a:moveTo>
                    <a:pt x="26" y="113"/>
                  </a:moveTo>
                  <a:lnTo>
                    <a:pt x="0" y="92"/>
                  </a:lnTo>
                  <a:lnTo>
                    <a:pt x="81" y="0"/>
                  </a:lnTo>
                  <a:lnTo>
                    <a:pt x="107" y="23"/>
                  </a:lnTo>
                  <a:lnTo>
                    <a:pt x="26"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97" name="Freeform 95"/>
            <p:cNvSpPr>
              <a:spLocks/>
            </p:cNvSpPr>
            <p:nvPr/>
          </p:nvSpPr>
          <p:spPr bwMode="auto">
            <a:xfrm>
              <a:off x="3493" y="183"/>
              <a:ext cx="74" cy="92"/>
            </a:xfrm>
            <a:custGeom>
              <a:avLst/>
              <a:gdLst>
                <a:gd name="T0" fmla="*/ 0 w 74"/>
                <a:gd name="T1" fmla="*/ 83 h 92"/>
                <a:gd name="T2" fmla="*/ 15 w 74"/>
                <a:gd name="T3" fmla="*/ 92 h 92"/>
                <a:gd name="T4" fmla="*/ 74 w 74"/>
                <a:gd name="T5" fmla="*/ 10 h 92"/>
                <a:gd name="T6" fmla="*/ 62 w 74"/>
                <a:gd name="T7" fmla="*/ 0 h 92"/>
                <a:gd name="T8" fmla="*/ 0 w 74"/>
                <a:gd name="T9" fmla="*/ 83 h 92"/>
              </a:gdLst>
              <a:ahLst/>
              <a:cxnLst>
                <a:cxn ang="0">
                  <a:pos x="T0" y="T1"/>
                </a:cxn>
                <a:cxn ang="0">
                  <a:pos x="T2" y="T3"/>
                </a:cxn>
                <a:cxn ang="0">
                  <a:pos x="T4" y="T5"/>
                </a:cxn>
                <a:cxn ang="0">
                  <a:pos x="T6" y="T7"/>
                </a:cxn>
                <a:cxn ang="0">
                  <a:pos x="T8" y="T9"/>
                </a:cxn>
              </a:cxnLst>
              <a:rect l="0" t="0" r="r" b="b"/>
              <a:pathLst>
                <a:path w="74" h="92">
                  <a:moveTo>
                    <a:pt x="0" y="83"/>
                  </a:moveTo>
                  <a:lnTo>
                    <a:pt x="15" y="92"/>
                  </a:lnTo>
                  <a:lnTo>
                    <a:pt x="74" y="10"/>
                  </a:lnTo>
                  <a:lnTo>
                    <a:pt x="62" y="0"/>
                  </a:lnTo>
                  <a:lnTo>
                    <a:pt x="0"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98" name="Freeform 96"/>
            <p:cNvSpPr>
              <a:spLocks/>
            </p:cNvSpPr>
            <p:nvPr/>
          </p:nvSpPr>
          <p:spPr bwMode="auto">
            <a:xfrm>
              <a:off x="3482" y="169"/>
              <a:ext cx="99" cy="120"/>
            </a:xfrm>
            <a:custGeom>
              <a:avLst/>
              <a:gdLst>
                <a:gd name="T0" fmla="*/ 28 w 99"/>
                <a:gd name="T1" fmla="*/ 120 h 120"/>
                <a:gd name="T2" fmla="*/ 0 w 99"/>
                <a:gd name="T3" fmla="*/ 99 h 120"/>
                <a:gd name="T4" fmla="*/ 71 w 99"/>
                <a:gd name="T5" fmla="*/ 0 h 120"/>
                <a:gd name="T6" fmla="*/ 99 w 99"/>
                <a:gd name="T7" fmla="*/ 21 h 120"/>
                <a:gd name="T8" fmla="*/ 28 w 99"/>
                <a:gd name="T9" fmla="*/ 120 h 120"/>
              </a:gdLst>
              <a:ahLst/>
              <a:cxnLst>
                <a:cxn ang="0">
                  <a:pos x="T0" y="T1"/>
                </a:cxn>
                <a:cxn ang="0">
                  <a:pos x="T2" y="T3"/>
                </a:cxn>
                <a:cxn ang="0">
                  <a:pos x="T4" y="T5"/>
                </a:cxn>
                <a:cxn ang="0">
                  <a:pos x="T6" y="T7"/>
                </a:cxn>
                <a:cxn ang="0">
                  <a:pos x="T8" y="T9"/>
                </a:cxn>
              </a:cxnLst>
              <a:rect l="0" t="0" r="r" b="b"/>
              <a:pathLst>
                <a:path w="99" h="120">
                  <a:moveTo>
                    <a:pt x="28" y="120"/>
                  </a:moveTo>
                  <a:lnTo>
                    <a:pt x="0" y="99"/>
                  </a:lnTo>
                  <a:lnTo>
                    <a:pt x="71" y="0"/>
                  </a:lnTo>
                  <a:lnTo>
                    <a:pt x="99" y="21"/>
                  </a:lnTo>
                  <a:lnTo>
                    <a:pt x="2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99" name="Freeform 97"/>
            <p:cNvSpPr>
              <a:spLocks/>
            </p:cNvSpPr>
            <p:nvPr/>
          </p:nvSpPr>
          <p:spPr bwMode="auto">
            <a:xfrm>
              <a:off x="3274" y="98"/>
              <a:ext cx="175" cy="272"/>
            </a:xfrm>
            <a:custGeom>
              <a:avLst/>
              <a:gdLst>
                <a:gd name="T0" fmla="*/ 156 w 175"/>
                <a:gd name="T1" fmla="*/ 5 h 272"/>
                <a:gd name="T2" fmla="*/ 156 w 175"/>
                <a:gd name="T3" fmla="*/ 5 h 272"/>
                <a:gd name="T4" fmla="*/ 149 w 175"/>
                <a:gd name="T5" fmla="*/ 0 h 272"/>
                <a:gd name="T6" fmla="*/ 0 w 175"/>
                <a:gd name="T7" fmla="*/ 258 h 272"/>
                <a:gd name="T8" fmla="*/ 26 w 175"/>
                <a:gd name="T9" fmla="*/ 272 h 272"/>
                <a:gd name="T10" fmla="*/ 175 w 175"/>
                <a:gd name="T11" fmla="*/ 17 h 272"/>
                <a:gd name="T12" fmla="*/ 160 w 175"/>
                <a:gd name="T13" fmla="*/ 7 h 272"/>
                <a:gd name="T14" fmla="*/ 156 w 175"/>
                <a:gd name="T15" fmla="*/ 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72">
                  <a:moveTo>
                    <a:pt x="156" y="5"/>
                  </a:moveTo>
                  <a:lnTo>
                    <a:pt x="156" y="5"/>
                  </a:lnTo>
                  <a:lnTo>
                    <a:pt x="149" y="0"/>
                  </a:lnTo>
                  <a:lnTo>
                    <a:pt x="0" y="258"/>
                  </a:lnTo>
                  <a:lnTo>
                    <a:pt x="26" y="272"/>
                  </a:lnTo>
                  <a:lnTo>
                    <a:pt x="175" y="17"/>
                  </a:lnTo>
                  <a:lnTo>
                    <a:pt x="160" y="7"/>
                  </a:lnTo>
                  <a:lnTo>
                    <a:pt x="15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00" name="Freeform 98"/>
            <p:cNvSpPr>
              <a:spLocks noEditPoints="1"/>
            </p:cNvSpPr>
            <p:nvPr/>
          </p:nvSpPr>
          <p:spPr bwMode="auto">
            <a:xfrm>
              <a:off x="3262" y="86"/>
              <a:ext cx="201" cy="298"/>
            </a:xfrm>
            <a:custGeom>
              <a:avLst/>
              <a:gdLst>
                <a:gd name="T0" fmla="*/ 42 w 201"/>
                <a:gd name="T1" fmla="*/ 298 h 298"/>
                <a:gd name="T2" fmla="*/ 0 w 201"/>
                <a:gd name="T3" fmla="*/ 272 h 298"/>
                <a:gd name="T4" fmla="*/ 156 w 201"/>
                <a:gd name="T5" fmla="*/ 0 h 298"/>
                <a:gd name="T6" fmla="*/ 172 w 201"/>
                <a:gd name="T7" fmla="*/ 7 h 298"/>
                <a:gd name="T8" fmla="*/ 172 w 201"/>
                <a:gd name="T9" fmla="*/ 7 h 298"/>
                <a:gd name="T10" fmla="*/ 201 w 201"/>
                <a:gd name="T11" fmla="*/ 24 h 298"/>
                <a:gd name="T12" fmla="*/ 42 w 201"/>
                <a:gd name="T13" fmla="*/ 298 h 298"/>
                <a:gd name="T14" fmla="*/ 24 w 201"/>
                <a:gd name="T15" fmla="*/ 265 h 298"/>
                <a:gd name="T16" fmla="*/ 35 w 201"/>
                <a:gd name="T17" fmla="*/ 272 h 298"/>
                <a:gd name="T18" fmla="*/ 175 w 201"/>
                <a:gd name="T19" fmla="*/ 31 h 298"/>
                <a:gd name="T20" fmla="*/ 163 w 201"/>
                <a:gd name="T21" fmla="*/ 26 h 298"/>
                <a:gd name="T22" fmla="*/ 24 w 201"/>
                <a:gd name="T23" fmla="*/ 26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98">
                  <a:moveTo>
                    <a:pt x="42" y="298"/>
                  </a:moveTo>
                  <a:lnTo>
                    <a:pt x="0" y="272"/>
                  </a:lnTo>
                  <a:lnTo>
                    <a:pt x="156" y="0"/>
                  </a:lnTo>
                  <a:lnTo>
                    <a:pt x="172" y="7"/>
                  </a:lnTo>
                  <a:lnTo>
                    <a:pt x="172" y="7"/>
                  </a:lnTo>
                  <a:lnTo>
                    <a:pt x="201" y="24"/>
                  </a:lnTo>
                  <a:lnTo>
                    <a:pt x="42" y="298"/>
                  </a:lnTo>
                  <a:close/>
                  <a:moveTo>
                    <a:pt x="24" y="265"/>
                  </a:moveTo>
                  <a:lnTo>
                    <a:pt x="35" y="272"/>
                  </a:lnTo>
                  <a:lnTo>
                    <a:pt x="175" y="31"/>
                  </a:lnTo>
                  <a:lnTo>
                    <a:pt x="163" y="26"/>
                  </a:lnTo>
                  <a:lnTo>
                    <a:pt x="24"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01" name="Freeform 99"/>
            <p:cNvSpPr>
              <a:spLocks/>
            </p:cNvSpPr>
            <p:nvPr/>
          </p:nvSpPr>
          <p:spPr bwMode="auto">
            <a:xfrm>
              <a:off x="3253" y="34"/>
              <a:ext cx="56" cy="102"/>
            </a:xfrm>
            <a:custGeom>
              <a:avLst/>
              <a:gdLst>
                <a:gd name="T0" fmla="*/ 56 w 56"/>
                <a:gd name="T1" fmla="*/ 7 h 102"/>
                <a:gd name="T2" fmla="*/ 42 w 56"/>
                <a:gd name="T3" fmla="*/ 0 h 102"/>
                <a:gd name="T4" fmla="*/ 0 w 56"/>
                <a:gd name="T5" fmla="*/ 95 h 102"/>
                <a:gd name="T6" fmla="*/ 14 w 56"/>
                <a:gd name="T7" fmla="*/ 102 h 102"/>
                <a:gd name="T8" fmla="*/ 56 w 56"/>
                <a:gd name="T9" fmla="*/ 7 h 102"/>
              </a:gdLst>
              <a:ahLst/>
              <a:cxnLst>
                <a:cxn ang="0">
                  <a:pos x="T0" y="T1"/>
                </a:cxn>
                <a:cxn ang="0">
                  <a:pos x="T2" y="T3"/>
                </a:cxn>
                <a:cxn ang="0">
                  <a:pos x="T4" y="T5"/>
                </a:cxn>
                <a:cxn ang="0">
                  <a:pos x="T6" y="T7"/>
                </a:cxn>
                <a:cxn ang="0">
                  <a:pos x="T8" y="T9"/>
                </a:cxn>
              </a:cxnLst>
              <a:rect l="0" t="0" r="r" b="b"/>
              <a:pathLst>
                <a:path w="56" h="102">
                  <a:moveTo>
                    <a:pt x="56" y="7"/>
                  </a:moveTo>
                  <a:lnTo>
                    <a:pt x="42" y="0"/>
                  </a:lnTo>
                  <a:lnTo>
                    <a:pt x="0" y="95"/>
                  </a:lnTo>
                  <a:lnTo>
                    <a:pt x="14" y="102"/>
                  </a:lnTo>
                  <a:lnTo>
                    <a:pt x="56"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02" name="Freeform 100"/>
            <p:cNvSpPr>
              <a:spLocks/>
            </p:cNvSpPr>
            <p:nvPr/>
          </p:nvSpPr>
          <p:spPr bwMode="auto">
            <a:xfrm>
              <a:off x="3241" y="23"/>
              <a:ext cx="80" cy="125"/>
            </a:xfrm>
            <a:custGeom>
              <a:avLst/>
              <a:gdLst>
                <a:gd name="T0" fmla="*/ 30 w 80"/>
                <a:gd name="T1" fmla="*/ 125 h 125"/>
                <a:gd name="T2" fmla="*/ 0 w 80"/>
                <a:gd name="T3" fmla="*/ 111 h 125"/>
                <a:gd name="T4" fmla="*/ 49 w 80"/>
                <a:gd name="T5" fmla="*/ 0 h 125"/>
                <a:gd name="T6" fmla="*/ 80 w 80"/>
                <a:gd name="T7" fmla="*/ 14 h 125"/>
                <a:gd name="T8" fmla="*/ 30 w 80"/>
                <a:gd name="T9" fmla="*/ 125 h 125"/>
              </a:gdLst>
              <a:ahLst/>
              <a:cxnLst>
                <a:cxn ang="0">
                  <a:pos x="T0" y="T1"/>
                </a:cxn>
                <a:cxn ang="0">
                  <a:pos x="T2" y="T3"/>
                </a:cxn>
                <a:cxn ang="0">
                  <a:pos x="T4" y="T5"/>
                </a:cxn>
                <a:cxn ang="0">
                  <a:pos x="T6" y="T7"/>
                </a:cxn>
                <a:cxn ang="0">
                  <a:pos x="T8" y="T9"/>
                </a:cxn>
              </a:cxnLst>
              <a:rect l="0" t="0" r="r" b="b"/>
              <a:pathLst>
                <a:path w="80" h="125">
                  <a:moveTo>
                    <a:pt x="30" y="125"/>
                  </a:moveTo>
                  <a:lnTo>
                    <a:pt x="0" y="111"/>
                  </a:lnTo>
                  <a:lnTo>
                    <a:pt x="49" y="0"/>
                  </a:lnTo>
                  <a:lnTo>
                    <a:pt x="80" y="14"/>
                  </a:lnTo>
                  <a:lnTo>
                    <a:pt x="30"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03" name="Freeform 101"/>
            <p:cNvSpPr>
              <a:spLocks/>
            </p:cNvSpPr>
            <p:nvPr/>
          </p:nvSpPr>
          <p:spPr bwMode="auto">
            <a:xfrm>
              <a:off x="3123" y="-18"/>
              <a:ext cx="47" cy="102"/>
            </a:xfrm>
            <a:custGeom>
              <a:avLst/>
              <a:gdLst>
                <a:gd name="T0" fmla="*/ 0 w 47"/>
                <a:gd name="T1" fmla="*/ 97 h 102"/>
                <a:gd name="T2" fmla="*/ 14 w 47"/>
                <a:gd name="T3" fmla="*/ 102 h 102"/>
                <a:gd name="T4" fmla="*/ 47 w 47"/>
                <a:gd name="T5" fmla="*/ 5 h 102"/>
                <a:gd name="T6" fmla="*/ 30 w 47"/>
                <a:gd name="T7" fmla="*/ 0 h 102"/>
                <a:gd name="T8" fmla="*/ 0 w 47"/>
                <a:gd name="T9" fmla="*/ 97 h 102"/>
              </a:gdLst>
              <a:ahLst/>
              <a:cxnLst>
                <a:cxn ang="0">
                  <a:pos x="T0" y="T1"/>
                </a:cxn>
                <a:cxn ang="0">
                  <a:pos x="T2" y="T3"/>
                </a:cxn>
                <a:cxn ang="0">
                  <a:pos x="T4" y="T5"/>
                </a:cxn>
                <a:cxn ang="0">
                  <a:pos x="T6" y="T7"/>
                </a:cxn>
                <a:cxn ang="0">
                  <a:pos x="T8" y="T9"/>
                </a:cxn>
              </a:cxnLst>
              <a:rect l="0" t="0" r="r" b="b"/>
              <a:pathLst>
                <a:path w="47" h="102">
                  <a:moveTo>
                    <a:pt x="0" y="97"/>
                  </a:moveTo>
                  <a:lnTo>
                    <a:pt x="14" y="102"/>
                  </a:lnTo>
                  <a:lnTo>
                    <a:pt x="47" y="5"/>
                  </a:lnTo>
                  <a:lnTo>
                    <a:pt x="30" y="0"/>
                  </a:lnTo>
                  <a:lnTo>
                    <a:pt x="0"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04" name="Freeform 102"/>
            <p:cNvSpPr>
              <a:spLocks/>
            </p:cNvSpPr>
            <p:nvPr/>
          </p:nvSpPr>
          <p:spPr bwMode="auto">
            <a:xfrm>
              <a:off x="3111" y="-29"/>
              <a:ext cx="71" cy="125"/>
            </a:xfrm>
            <a:custGeom>
              <a:avLst/>
              <a:gdLst>
                <a:gd name="T0" fmla="*/ 33 w 71"/>
                <a:gd name="T1" fmla="*/ 125 h 125"/>
                <a:gd name="T2" fmla="*/ 0 w 71"/>
                <a:gd name="T3" fmla="*/ 115 h 125"/>
                <a:gd name="T4" fmla="*/ 38 w 71"/>
                <a:gd name="T5" fmla="*/ 0 h 125"/>
                <a:gd name="T6" fmla="*/ 71 w 71"/>
                <a:gd name="T7" fmla="*/ 9 h 125"/>
                <a:gd name="T8" fmla="*/ 33 w 71"/>
                <a:gd name="T9" fmla="*/ 125 h 125"/>
              </a:gdLst>
              <a:ahLst/>
              <a:cxnLst>
                <a:cxn ang="0">
                  <a:pos x="T0" y="T1"/>
                </a:cxn>
                <a:cxn ang="0">
                  <a:pos x="T2" y="T3"/>
                </a:cxn>
                <a:cxn ang="0">
                  <a:pos x="T4" y="T5"/>
                </a:cxn>
                <a:cxn ang="0">
                  <a:pos x="T6" y="T7"/>
                </a:cxn>
                <a:cxn ang="0">
                  <a:pos x="T8" y="T9"/>
                </a:cxn>
              </a:cxnLst>
              <a:rect l="0" t="0" r="r" b="b"/>
              <a:pathLst>
                <a:path w="71" h="125">
                  <a:moveTo>
                    <a:pt x="33" y="125"/>
                  </a:moveTo>
                  <a:lnTo>
                    <a:pt x="0" y="115"/>
                  </a:lnTo>
                  <a:lnTo>
                    <a:pt x="38" y="0"/>
                  </a:lnTo>
                  <a:lnTo>
                    <a:pt x="71" y="9"/>
                  </a:lnTo>
                  <a:lnTo>
                    <a:pt x="3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05" name="Freeform 103"/>
            <p:cNvSpPr>
              <a:spLocks/>
            </p:cNvSpPr>
            <p:nvPr/>
          </p:nvSpPr>
          <p:spPr bwMode="auto">
            <a:xfrm>
              <a:off x="2988" y="-55"/>
              <a:ext cx="35" cy="104"/>
            </a:xfrm>
            <a:custGeom>
              <a:avLst/>
              <a:gdLst>
                <a:gd name="T0" fmla="*/ 0 w 35"/>
                <a:gd name="T1" fmla="*/ 99 h 104"/>
                <a:gd name="T2" fmla="*/ 14 w 35"/>
                <a:gd name="T3" fmla="*/ 104 h 104"/>
                <a:gd name="T4" fmla="*/ 35 w 35"/>
                <a:gd name="T5" fmla="*/ 2 h 104"/>
                <a:gd name="T6" fmla="*/ 21 w 35"/>
                <a:gd name="T7" fmla="*/ 0 h 104"/>
                <a:gd name="T8" fmla="*/ 0 w 35"/>
                <a:gd name="T9" fmla="*/ 99 h 104"/>
              </a:gdLst>
              <a:ahLst/>
              <a:cxnLst>
                <a:cxn ang="0">
                  <a:pos x="T0" y="T1"/>
                </a:cxn>
                <a:cxn ang="0">
                  <a:pos x="T2" y="T3"/>
                </a:cxn>
                <a:cxn ang="0">
                  <a:pos x="T4" y="T5"/>
                </a:cxn>
                <a:cxn ang="0">
                  <a:pos x="T6" y="T7"/>
                </a:cxn>
                <a:cxn ang="0">
                  <a:pos x="T8" y="T9"/>
                </a:cxn>
              </a:cxnLst>
              <a:rect l="0" t="0" r="r" b="b"/>
              <a:pathLst>
                <a:path w="35" h="104">
                  <a:moveTo>
                    <a:pt x="0" y="99"/>
                  </a:moveTo>
                  <a:lnTo>
                    <a:pt x="14" y="104"/>
                  </a:lnTo>
                  <a:lnTo>
                    <a:pt x="35" y="2"/>
                  </a:lnTo>
                  <a:lnTo>
                    <a:pt x="21" y="0"/>
                  </a:lnTo>
                  <a:lnTo>
                    <a:pt x="0"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06" name="Freeform 104"/>
            <p:cNvSpPr>
              <a:spLocks/>
            </p:cNvSpPr>
            <p:nvPr/>
          </p:nvSpPr>
          <p:spPr bwMode="auto">
            <a:xfrm>
              <a:off x="2976" y="-67"/>
              <a:ext cx="59" cy="125"/>
            </a:xfrm>
            <a:custGeom>
              <a:avLst/>
              <a:gdLst>
                <a:gd name="T0" fmla="*/ 33 w 59"/>
                <a:gd name="T1" fmla="*/ 125 h 125"/>
                <a:gd name="T2" fmla="*/ 0 w 59"/>
                <a:gd name="T3" fmla="*/ 118 h 125"/>
                <a:gd name="T4" fmla="*/ 26 w 59"/>
                <a:gd name="T5" fmla="*/ 0 h 125"/>
                <a:gd name="T6" fmla="*/ 59 w 59"/>
                <a:gd name="T7" fmla="*/ 7 h 125"/>
                <a:gd name="T8" fmla="*/ 33 w 59"/>
                <a:gd name="T9" fmla="*/ 125 h 125"/>
              </a:gdLst>
              <a:ahLst/>
              <a:cxnLst>
                <a:cxn ang="0">
                  <a:pos x="T0" y="T1"/>
                </a:cxn>
                <a:cxn ang="0">
                  <a:pos x="T2" y="T3"/>
                </a:cxn>
                <a:cxn ang="0">
                  <a:pos x="T4" y="T5"/>
                </a:cxn>
                <a:cxn ang="0">
                  <a:pos x="T6" y="T7"/>
                </a:cxn>
                <a:cxn ang="0">
                  <a:pos x="T8" y="T9"/>
                </a:cxn>
              </a:cxnLst>
              <a:rect l="0" t="0" r="r" b="b"/>
              <a:pathLst>
                <a:path w="59" h="125">
                  <a:moveTo>
                    <a:pt x="33" y="125"/>
                  </a:moveTo>
                  <a:lnTo>
                    <a:pt x="0" y="118"/>
                  </a:lnTo>
                  <a:lnTo>
                    <a:pt x="26" y="0"/>
                  </a:lnTo>
                  <a:lnTo>
                    <a:pt x="59" y="7"/>
                  </a:lnTo>
                  <a:lnTo>
                    <a:pt x="3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07" name="Freeform 105"/>
            <p:cNvSpPr>
              <a:spLocks/>
            </p:cNvSpPr>
            <p:nvPr/>
          </p:nvSpPr>
          <p:spPr bwMode="auto">
            <a:xfrm>
              <a:off x="2849" y="-79"/>
              <a:ext cx="26" cy="104"/>
            </a:xfrm>
            <a:custGeom>
              <a:avLst/>
              <a:gdLst>
                <a:gd name="T0" fmla="*/ 16 w 26"/>
                <a:gd name="T1" fmla="*/ 104 h 104"/>
                <a:gd name="T2" fmla="*/ 26 w 26"/>
                <a:gd name="T3" fmla="*/ 2 h 104"/>
                <a:gd name="T4" fmla="*/ 11 w 26"/>
                <a:gd name="T5" fmla="*/ 0 h 104"/>
                <a:gd name="T6" fmla="*/ 0 w 26"/>
                <a:gd name="T7" fmla="*/ 102 h 104"/>
                <a:gd name="T8" fmla="*/ 16 w 26"/>
                <a:gd name="T9" fmla="*/ 104 h 104"/>
              </a:gdLst>
              <a:ahLst/>
              <a:cxnLst>
                <a:cxn ang="0">
                  <a:pos x="T0" y="T1"/>
                </a:cxn>
                <a:cxn ang="0">
                  <a:pos x="T2" y="T3"/>
                </a:cxn>
                <a:cxn ang="0">
                  <a:pos x="T4" y="T5"/>
                </a:cxn>
                <a:cxn ang="0">
                  <a:pos x="T6" y="T7"/>
                </a:cxn>
                <a:cxn ang="0">
                  <a:pos x="T8" y="T9"/>
                </a:cxn>
              </a:cxnLst>
              <a:rect l="0" t="0" r="r" b="b"/>
              <a:pathLst>
                <a:path w="26" h="104">
                  <a:moveTo>
                    <a:pt x="16" y="104"/>
                  </a:moveTo>
                  <a:lnTo>
                    <a:pt x="26" y="2"/>
                  </a:lnTo>
                  <a:lnTo>
                    <a:pt x="11" y="0"/>
                  </a:lnTo>
                  <a:lnTo>
                    <a:pt x="0" y="102"/>
                  </a:lnTo>
                  <a:lnTo>
                    <a:pt x="1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08" name="Freeform 106"/>
            <p:cNvSpPr>
              <a:spLocks/>
            </p:cNvSpPr>
            <p:nvPr/>
          </p:nvSpPr>
          <p:spPr bwMode="auto">
            <a:xfrm>
              <a:off x="2839" y="-88"/>
              <a:ext cx="47" cy="125"/>
            </a:xfrm>
            <a:custGeom>
              <a:avLst/>
              <a:gdLst>
                <a:gd name="T0" fmla="*/ 33 w 47"/>
                <a:gd name="T1" fmla="*/ 125 h 125"/>
                <a:gd name="T2" fmla="*/ 0 w 47"/>
                <a:gd name="T3" fmla="*/ 120 h 125"/>
                <a:gd name="T4" fmla="*/ 12 w 47"/>
                <a:gd name="T5" fmla="*/ 0 h 125"/>
                <a:gd name="T6" fmla="*/ 47 w 47"/>
                <a:gd name="T7" fmla="*/ 2 h 125"/>
                <a:gd name="T8" fmla="*/ 33 w 47"/>
                <a:gd name="T9" fmla="*/ 125 h 125"/>
              </a:gdLst>
              <a:ahLst/>
              <a:cxnLst>
                <a:cxn ang="0">
                  <a:pos x="T0" y="T1"/>
                </a:cxn>
                <a:cxn ang="0">
                  <a:pos x="T2" y="T3"/>
                </a:cxn>
                <a:cxn ang="0">
                  <a:pos x="T4" y="T5"/>
                </a:cxn>
                <a:cxn ang="0">
                  <a:pos x="T6" y="T7"/>
                </a:cxn>
                <a:cxn ang="0">
                  <a:pos x="T8" y="T9"/>
                </a:cxn>
              </a:cxnLst>
              <a:rect l="0" t="0" r="r" b="b"/>
              <a:pathLst>
                <a:path w="47" h="125">
                  <a:moveTo>
                    <a:pt x="33" y="125"/>
                  </a:moveTo>
                  <a:lnTo>
                    <a:pt x="0" y="120"/>
                  </a:lnTo>
                  <a:lnTo>
                    <a:pt x="12" y="0"/>
                  </a:lnTo>
                  <a:lnTo>
                    <a:pt x="47" y="2"/>
                  </a:lnTo>
                  <a:lnTo>
                    <a:pt x="3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09" name="Freeform 107"/>
            <p:cNvSpPr>
              <a:spLocks/>
            </p:cNvSpPr>
            <p:nvPr/>
          </p:nvSpPr>
          <p:spPr bwMode="auto">
            <a:xfrm>
              <a:off x="2702" y="2486"/>
              <a:ext cx="31" cy="298"/>
            </a:xfrm>
            <a:custGeom>
              <a:avLst/>
              <a:gdLst>
                <a:gd name="T0" fmla="*/ 0 w 31"/>
                <a:gd name="T1" fmla="*/ 298 h 298"/>
                <a:gd name="T2" fmla="*/ 7 w 31"/>
                <a:gd name="T3" fmla="*/ 298 h 298"/>
                <a:gd name="T4" fmla="*/ 24 w 31"/>
                <a:gd name="T5" fmla="*/ 298 h 298"/>
                <a:gd name="T6" fmla="*/ 31 w 31"/>
                <a:gd name="T7" fmla="*/ 298 h 298"/>
                <a:gd name="T8" fmla="*/ 31 w 31"/>
                <a:gd name="T9" fmla="*/ 0 h 298"/>
                <a:gd name="T10" fmla="*/ 0 w 31"/>
                <a:gd name="T11" fmla="*/ 0 h 298"/>
                <a:gd name="T12" fmla="*/ 0 w 31"/>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31" h="298">
                  <a:moveTo>
                    <a:pt x="0" y="298"/>
                  </a:moveTo>
                  <a:lnTo>
                    <a:pt x="7" y="298"/>
                  </a:lnTo>
                  <a:lnTo>
                    <a:pt x="24" y="298"/>
                  </a:lnTo>
                  <a:lnTo>
                    <a:pt x="31" y="298"/>
                  </a:lnTo>
                  <a:lnTo>
                    <a:pt x="31" y="0"/>
                  </a:lnTo>
                  <a:lnTo>
                    <a:pt x="0" y="0"/>
                  </a:lnTo>
                  <a:lnTo>
                    <a:pt x="0"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10" name="Freeform 108"/>
            <p:cNvSpPr>
              <a:spLocks noEditPoints="1"/>
            </p:cNvSpPr>
            <p:nvPr/>
          </p:nvSpPr>
          <p:spPr bwMode="auto">
            <a:xfrm>
              <a:off x="2693" y="2477"/>
              <a:ext cx="49" cy="316"/>
            </a:xfrm>
            <a:custGeom>
              <a:avLst/>
              <a:gdLst>
                <a:gd name="T0" fmla="*/ 49 w 49"/>
                <a:gd name="T1" fmla="*/ 316 h 316"/>
                <a:gd name="T2" fmla="*/ 0 w 49"/>
                <a:gd name="T3" fmla="*/ 316 h 316"/>
                <a:gd name="T4" fmla="*/ 0 w 49"/>
                <a:gd name="T5" fmla="*/ 0 h 316"/>
                <a:gd name="T6" fmla="*/ 49 w 49"/>
                <a:gd name="T7" fmla="*/ 0 h 316"/>
                <a:gd name="T8" fmla="*/ 49 w 49"/>
                <a:gd name="T9" fmla="*/ 316 h 316"/>
                <a:gd name="T10" fmla="*/ 19 w 49"/>
                <a:gd name="T11" fmla="*/ 297 h 316"/>
                <a:gd name="T12" fmla="*/ 30 w 49"/>
                <a:gd name="T13" fmla="*/ 297 h 316"/>
                <a:gd name="T14" fmla="*/ 30 w 49"/>
                <a:gd name="T15" fmla="*/ 19 h 316"/>
                <a:gd name="T16" fmla="*/ 19 w 49"/>
                <a:gd name="T17" fmla="*/ 19 h 316"/>
                <a:gd name="T18" fmla="*/ 19 w 49"/>
                <a:gd name="T19" fmla="*/ 29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16">
                  <a:moveTo>
                    <a:pt x="49" y="316"/>
                  </a:moveTo>
                  <a:lnTo>
                    <a:pt x="0" y="316"/>
                  </a:lnTo>
                  <a:lnTo>
                    <a:pt x="0" y="0"/>
                  </a:lnTo>
                  <a:lnTo>
                    <a:pt x="49" y="0"/>
                  </a:lnTo>
                  <a:lnTo>
                    <a:pt x="49" y="316"/>
                  </a:lnTo>
                  <a:close/>
                  <a:moveTo>
                    <a:pt x="19" y="297"/>
                  </a:moveTo>
                  <a:lnTo>
                    <a:pt x="30" y="297"/>
                  </a:lnTo>
                  <a:lnTo>
                    <a:pt x="30" y="19"/>
                  </a:lnTo>
                  <a:lnTo>
                    <a:pt x="19" y="19"/>
                  </a:lnTo>
                  <a:lnTo>
                    <a:pt x="19" y="2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11" name="Freeform 109"/>
            <p:cNvSpPr>
              <a:spLocks/>
            </p:cNvSpPr>
            <p:nvPr/>
          </p:nvSpPr>
          <p:spPr bwMode="auto">
            <a:xfrm>
              <a:off x="3274" y="2326"/>
              <a:ext cx="175" cy="274"/>
            </a:xfrm>
            <a:custGeom>
              <a:avLst/>
              <a:gdLst>
                <a:gd name="T0" fmla="*/ 26 w 175"/>
                <a:gd name="T1" fmla="*/ 0 h 274"/>
                <a:gd name="T2" fmla="*/ 0 w 175"/>
                <a:gd name="T3" fmla="*/ 16 h 274"/>
                <a:gd name="T4" fmla="*/ 149 w 175"/>
                <a:gd name="T5" fmla="*/ 274 h 274"/>
                <a:gd name="T6" fmla="*/ 156 w 175"/>
                <a:gd name="T7" fmla="*/ 269 h 274"/>
                <a:gd name="T8" fmla="*/ 156 w 175"/>
                <a:gd name="T9" fmla="*/ 269 h 274"/>
                <a:gd name="T10" fmla="*/ 160 w 175"/>
                <a:gd name="T11" fmla="*/ 264 h 274"/>
                <a:gd name="T12" fmla="*/ 175 w 175"/>
                <a:gd name="T13" fmla="*/ 257 h 274"/>
                <a:gd name="T14" fmla="*/ 26 w 175"/>
                <a:gd name="T15" fmla="*/ 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74">
                  <a:moveTo>
                    <a:pt x="26" y="0"/>
                  </a:moveTo>
                  <a:lnTo>
                    <a:pt x="0" y="16"/>
                  </a:lnTo>
                  <a:lnTo>
                    <a:pt x="149" y="274"/>
                  </a:lnTo>
                  <a:lnTo>
                    <a:pt x="156" y="269"/>
                  </a:lnTo>
                  <a:lnTo>
                    <a:pt x="156" y="269"/>
                  </a:lnTo>
                  <a:lnTo>
                    <a:pt x="160" y="264"/>
                  </a:lnTo>
                  <a:lnTo>
                    <a:pt x="175" y="257"/>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12" name="Freeform 110"/>
            <p:cNvSpPr>
              <a:spLocks noEditPoints="1"/>
            </p:cNvSpPr>
            <p:nvPr/>
          </p:nvSpPr>
          <p:spPr bwMode="auto">
            <a:xfrm>
              <a:off x="3262" y="2314"/>
              <a:ext cx="201" cy="297"/>
            </a:xfrm>
            <a:custGeom>
              <a:avLst/>
              <a:gdLst>
                <a:gd name="T0" fmla="*/ 156 w 201"/>
                <a:gd name="T1" fmla="*/ 297 h 297"/>
                <a:gd name="T2" fmla="*/ 0 w 201"/>
                <a:gd name="T3" fmla="*/ 26 h 297"/>
                <a:gd name="T4" fmla="*/ 42 w 201"/>
                <a:gd name="T5" fmla="*/ 0 h 297"/>
                <a:gd name="T6" fmla="*/ 201 w 201"/>
                <a:gd name="T7" fmla="*/ 274 h 297"/>
                <a:gd name="T8" fmla="*/ 156 w 201"/>
                <a:gd name="T9" fmla="*/ 297 h 297"/>
                <a:gd name="T10" fmla="*/ 24 w 201"/>
                <a:gd name="T11" fmla="*/ 30 h 297"/>
                <a:gd name="T12" fmla="*/ 163 w 201"/>
                <a:gd name="T13" fmla="*/ 271 h 297"/>
                <a:gd name="T14" fmla="*/ 175 w 201"/>
                <a:gd name="T15" fmla="*/ 267 h 297"/>
                <a:gd name="T16" fmla="*/ 35 w 201"/>
                <a:gd name="T17" fmla="*/ 26 h 297"/>
                <a:gd name="T18" fmla="*/ 24 w 201"/>
                <a:gd name="T19" fmla="*/ 3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97">
                  <a:moveTo>
                    <a:pt x="156" y="297"/>
                  </a:moveTo>
                  <a:lnTo>
                    <a:pt x="0" y="26"/>
                  </a:lnTo>
                  <a:lnTo>
                    <a:pt x="42" y="0"/>
                  </a:lnTo>
                  <a:lnTo>
                    <a:pt x="201" y="274"/>
                  </a:lnTo>
                  <a:lnTo>
                    <a:pt x="156" y="297"/>
                  </a:lnTo>
                  <a:close/>
                  <a:moveTo>
                    <a:pt x="24" y="30"/>
                  </a:moveTo>
                  <a:lnTo>
                    <a:pt x="163" y="271"/>
                  </a:lnTo>
                  <a:lnTo>
                    <a:pt x="175" y="267"/>
                  </a:lnTo>
                  <a:lnTo>
                    <a:pt x="35" y="26"/>
                  </a:lnTo>
                  <a:lnTo>
                    <a:pt x="2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13" name="Freeform 111"/>
            <p:cNvSpPr>
              <a:spLocks/>
            </p:cNvSpPr>
            <p:nvPr/>
          </p:nvSpPr>
          <p:spPr bwMode="auto">
            <a:xfrm>
              <a:off x="3697" y="1905"/>
              <a:ext cx="271" cy="175"/>
            </a:xfrm>
            <a:custGeom>
              <a:avLst/>
              <a:gdLst>
                <a:gd name="T0" fmla="*/ 264 w 271"/>
                <a:gd name="T1" fmla="*/ 161 h 175"/>
                <a:gd name="T2" fmla="*/ 267 w 271"/>
                <a:gd name="T3" fmla="*/ 154 h 175"/>
                <a:gd name="T4" fmla="*/ 267 w 271"/>
                <a:gd name="T5" fmla="*/ 154 h 175"/>
                <a:gd name="T6" fmla="*/ 271 w 271"/>
                <a:gd name="T7" fmla="*/ 147 h 175"/>
                <a:gd name="T8" fmla="*/ 14 w 271"/>
                <a:gd name="T9" fmla="*/ 0 h 175"/>
                <a:gd name="T10" fmla="*/ 0 w 271"/>
                <a:gd name="T11" fmla="*/ 26 h 175"/>
                <a:gd name="T12" fmla="*/ 255 w 271"/>
                <a:gd name="T13" fmla="*/ 175 h 175"/>
                <a:gd name="T14" fmla="*/ 264 w 271"/>
                <a:gd name="T15" fmla="*/ 16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75">
                  <a:moveTo>
                    <a:pt x="264" y="161"/>
                  </a:moveTo>
                  <a:lnTo>
                    <a:pt x="267" y="154"/>
                  </a:lnTo>
                  <a:lnTo>
                    <a:pt x="267" y="154"/>
                  </a:lnTo>
                  <a:lnTo>
                    <a:pt x="271" y="147"/>
                  </a:lnTo>
                  <a:lnTo>
                    <a:pt x="14" y="0"/>
                  </a:lnTo>
                  <a:lnTo>
                    <a:pt x="0" y="26"/>
                  </a:lnTo>
                  <a:lnTo>
                    <a:pt x="255" y="175"/>
                  </a:lnTo>
                  <a:lnTo>
                    <a:pt x="264"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14" name="Freeform 112"/>
            <p:cNvSpPr>
              <a:spLocks noEditPoints="1"/>
            </p:cNvSpPr>
            <p:nvPr/>
          </p:nvSpPr>
          <p:spPr bwMode="auto">
            <a:xfrm>
              <a:off x="3682" y="1891"/>
              <a:ext cx="298" cy="201"/>
            </a:xfrm>
            <a:custGeom>
              <a:avLst/>
              <a:gdLst>
                <a:gd name="T0" fmla="*/ 274 w 298"/>
                <a:gd name="T1" fmla="*/ 201 h 201"/>
                <a:gd name="T2" fmla="*/ 0 w 298"/>
                <a:gd name="T3" fmla="*/ 42 h 201"/>
                <a:gd name="T4" fmla="*/ 26 w 298"/>
                <a:gd name="T5" fmla="*/ 0 h 201"/>
                <a:gd name="T6" fmla="*/ 298 w 298"/>
                <a:gd name="T7" fmla="*/ 158 h 201"/>
                <a:gd name="T8" fmla="*/ 274 w 298"/>
                <a:gd name="T9" fmla="*/ 201 h 201"/>
                <a:gd name="T10" fmla="*/ 26 w 298"/>
                <a:gd name="T11" fmla="*/ 38 h 201"/>
                <a:gd name="T12" fmla="*/ 267 w 298"/>
                <a:gd name="T13" fmla="*/ 175 h 201"/>
                <a:gd name="T14" fmla="*/ 274 w 298"/>
                <a:gd name="T15" fmla="*/ 165 h 201"/>
                <a:gd name="T16" fmla="*/ 33 w 298"/>
                <a:gd name="T17" fmla="*/ 26 h 201"/>
                <a:gd name="T18" fmla="*/ 26 w 298"/>
                <a:gd name="T19" fmla="*/ 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201">
                  <a:moveTo>
                    <a:pt x="274" y="201"/>
                  </a:moveTo>
                  <a:lnTo>
                    <a:pt x="0" y="42"/>
                  </a:lnTo>
                  <a:lnTo>
                    <a:pt x="26" y="0"/>
                  </a:lnTo>
                  <a:lnTo>
                    <a:pt x="298" y="158"/>
                  </a:lnTo>
                  <a:lnTo>
                    <a:pt x="274" y="201"/>
                  </a:lnTo>
                  <a:close/>
                  <a:moveTo>
                    <a:pt x="26" y="38"/>
                  </a:moveTo>
                  <a:lnTo>
                    <a:pt x="267" y="175"/>
                  </a:lnTo>
                  <a:lnTo>
                    <a:pt x="274" y="165"/>
                  </a:lnTo>
                  <a:lnTo>
                    <a:pt x="33" y="26"/>
                  </a:lnTo>
                  <a:lnTo>
                    <a:pt x="2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15" name="Freeform 113"/>
            <p:cNvSpPr>
              <a:spLocks/>
            </p:cNvSpPr>
            <p:nvPr/>
          </p:nvSpPr>
          <p:spPr bwMode="auto">
            <a:xfrm>
              <a:off x="3857" y="1334"/>
              <a:ext cx="295" cy="30"/>
            </a:xfrm>
            <a:custGeom>
              <a:avLst/>
              <a:gdLst>
                <a:gd name="T0" fmla="*/ 0 w 295"/>
                <a:gd name="T1" fmla="*/ 30 h 30"/>
                <a:gd name="T2" fmla="*/ 295 w 295"/>
                <a:gd name="T3" fmla="*/ 30 h 30"/>
                <a:gd name="T4" fmla="*/ 295 w 295"/>
                <a:gd name="T5" fmla="*/ 23 h 30"/>
                <a:gd name="T6" fmla="*/ 295 w 295"/>
                <a:gd name="T7" fmla="*/ 7 h 30"/>
                <a:gd name="T8" fmla="*/ 295 w 295"/>
                <a:gd name="T9" fmla="*/ 0 h 30"/>
                <a:gd name="T10" fmla="*/ 0 w 295"/>
                <a:gd name="T11" fmla="*/ 0 h 30"/>
                <a:gd name="T12" fmla="*/ 0 w 295"/>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295" h="30">
                  <a:moveTo>
                    <a:pt x="0" y="30"/>
                  </a:moveTo>
                  <a:lnTo>
                    <a:pt x="295" y="30"/>
                  </a:lnTo>
                  <a:lnTo>
                    <a:pt x="295" y="23"/>
                  </a:lnTo>
                  <a:lnTo>
                    <a:pt x="295" y="7"/>
                  </a:lnTo>
                  <a:lnTo>
                    <a:pt x="295" y="0"/>
                  </a:lnTo>
                  <a:lnTo>
                    <a:pt x="0" y="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16" name="Freeform 114"/>
            <p:cNvSpPr>
              <a:spLocks noEditPoints="1"/>
            </p:cNvSpPr>
            <p:nvPr/>
          </p:nvSpPr>
          <p:spPr bwMode="auto">
            <a:xfrm>
              <a:off x="3848" y="1324"/>
              <a:ext cx="314" cy="50"/>
            </a:xfrm>
            <a:custGeom>
              <a:avLst/>
              <a:gdLst>
                <a:gd name="T0" fmla="*/ 314 w 314"/>
                <a:gd name="T1" fmla="*/ 50 h 50"/>
                <a:gd name="T2" fmla="*/ 0 w 314"/>
                <a:gd name="T3" fmla="*/ 50 h 50"/>
                <a:gd name="T4" fmla="*/ 0 w 314"/>
                <a:gd name="T5" fmla="*/ 0 h 50"/>
                <a:gd name="T6" fmla="*/ 314 w 314"/>
                <a:gd name="T7" fmla="*/ 0 h 50"/>
                <a:gd name="T8" fmla="*/ 314 w 314"/>
                <a:gd name="T9" fmla="*/ 50 h 50"/>
                <a:gd name="T10" fmla="*/ 19 w 314"/>
                <a:gd name="T11" fmla="*/ 31 h 50"/>
                <a:gd name="T12" fmla="*/ 295 w 314"/>
                <a:gd name="T13" fmla="*/ 31 h 50"/>
                <a:gd name="T14" fmla="*/ 295 w 314"/>
                <a:gd name="T15" fmla="*/ 19 h 50"/>
                <a:gd name="T16" fmla="*/ 19 w 314"/>
                <a:gd name="T17" fmla="*/ 19 h 50"/>
                <a:gd name="T18" fmla="*/ 19 w 314"/>
                <a:gd name="T1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50">
                  <a:moveTo>
                    <a:pt x="314" y="50"/>
                  </a:moveTo>
                  <a:lnTo>
                    <a:pt x="0" y="50"/>
                  </a:lnTo>
                  <a:lnTo>
                    <a:pt x="0" y="0"/>
                  </a:lnTo>
                  <a:lnTo>
                    <a:pt x="314" y="0"/>
                  </a:lnTo>
                  <a:lnTo>
                    <a:pt x="314" y="50"/>
                  </a:lnTo>
                  <a:close/>
                  <a:moveTo>
                    <a:pt x="19" y="31"/>
                  </a:moveTo>
                  <a:lnTo>
                    <a:pt x="295" y="31"/>
                  </a:lnTo>
                  <a:lnTo>
                    <a:pt x="295" y="19"/>
                  </a:lnTo>
                  <a:lnTo>
                    <a:pt x="19" y="19"/>
                  </a:lnTo>
                  <a:lnTo>
                    <a:pt x="19"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17" name="Freeform 115"/>
            <p:cNvSpPr>
              <a:spLocks/>
            </p:cNvSpPr>
            <p:nvPr/>
          </p:nvSpPr>
          <p:spPr bwMode="auto">
            <a:xfrm>
              <a:off x="3697" y="618"/>
              <a:ext cx="271" cy="175"/>
            </a:xfrm>
            <a:custGeom>
              <a:avLst/>
              <a:gdLst>
                <a:gd name="T0" fmla="*/ 0 w 271"/>
                <a:gd name="T1" fmla="*/ 149 h 175"/>
                <a:gd name="T2" fmla="*/ 14 w 271"/>
                <a:gd name="T3" fmla="*/ 175 h 175"/>
                <a:gd name="T4" fmla="*/ 271 w 271"/>
                <a:gd name="T5" fmla="*/ 26 h 175"/>
                <a:gd name="T6" fmla="*/ 267 w 271"/>
                <a:gd name="T7" fmla="*/ 21 h 175"/>
                <a:gd name="T8" fmla="*/ 267 w 271"/>
                <a:gd name="T9" fmla="*/ 21 h 175"/>
                <a:gd name="T10" fmla="*/ 264 w 271"/>
                <a:gd name="T11" fmla="*/ 14 h 175"/>
                <a:gd name="T12" fmla="*/ 255 w 271"/>
                <a:gd name="T13" fmla="*/ 0 h 175"/>
                <a:gd name="T14" fmla="*/ 0 w 271"/>
                <a:gd name="T15" fmla="*/ 149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75">
                  <a:moveTo>
                    <a:pt x="0" y="149"/>
                  </a:moveTo>
                  <a:lnTo>
                    <a:pt x="14" y="175"/>
                  </a:lnTo>
                  <a:lnTo>
                    <a:pt x="271" y="26"/>
                  </a:lnTo>
                  <a:lnTo>
                    <a:pt x="267" y="21"/>
                  </a:lnTo>
                  <a:lnTo>
                    <a:pt x="267" y="21"/>
                  </a:lnTo>
                  <a:lnTo>
                    <a:pt x="264" y="14"/>
                  </a:lnTo>
                  <a:lnTo>
                    <a:pt x="255" y="0"/>
                  </a:lnTo>
                  <a:lnTo>
                    <a:pt x="0"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18" name="Freeform 116"/>
            <p:cNvSpPr>
              <a:spLocks noEditPoints="1"/>
            </p:cNvSpPr>
            <p:nvPr/>
          </p:nvSpPr>
          <p:spPr bwMode="auto">
            <a:xfrm>
              <a:off x="3682" y="606"/>
              <a:ext cx="298" cy="201"/>
            </a:xfrm>
            <a:custGeom>
              <a:avLst/>
              <a:gdLst>
                <a:gd name="T0" fmla="*/ 26 w 298"/>
                <a:gd name="T1" fmla="*/ 201 h 201"/>
                <a:gd name="T2" fmla="*/ 0 w 298"/>
                <a:gd name="T3" fmla="*/ 156 h 201"/>
                <a:gd name="T4" fmla="*/ 274 w 298"/>
                <a:gd name="T5" fmla="*/ 0 h 201"/>
                <a:gd name="T6" fmla="*/ 298 w 298"/>
                <a:gd name="T7" fmla="*/ 43 h 201"/>
                <a:gd name="T8" fmla="*/ 26 w 298"/>
                <a:gd name="T9" fmla="*/ 201 h 201"/>
                <a:gd name="T10" fmla="*/ 26 w 298"/>
                <a:gd name="T11" fmla="*/ 163 h 201"/>
                <a:gd name="T12" fmla="*/ 33 w 298"/>
                <a:gd name="T13" fmla="*/ 175 h 201"/>
                <a:gd name="T14" fmla="*/ 274 w 298"/>
                <a:gd name="T15" fmla="*/ 35 h 201"/>
                <a:gd name="T16" fmla="*/ 267 w 298"/>
                <a:gd name="T17" fmla="*/ 24 h 201"/>
                <a:gd name="T18" fmla="*/ 26 w 298"/>
                <a:gd name="T19" fmla="*/ 1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201">
                  <a:moveTo>
                    <a:pt x="26" y="201"/>
                  </a:moveTo>
                  <a:lnTo>
                    <a:pt x="0" y="156"/>
                  </a:lnTo>
                  <a:lnTo>
                    <a:pt x="274" y="0"/>
                  </a:lnTo>
                  <a:lnTo>
                    <a:pt x="298" y="43"/>
                  </a:lnTo>
                  <a:lnTo>
                    <a:pt x="26" y="201"/>
                  </a:lnTo>
                  <a:close/>
                  <a:moveTo>
                    <a:pt x="26" y="163"/>
                  </a:moveTo>
                  <a:lnTo>
                    <a:pt x="33" y="175"/>
                  </a:lnTo>
                  <a:lnTo>
                    <a:pt x="274" y="35"/>
                  </a:lnTo>
                  <a:lnTo>
                    <a:pt x="267" y="24"/>
                  </a:lnTo>
                  <a:lnTo>
                    <a:pt x="26"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19" name="Freeform 117"/>
            <p:cNvSpPr>
              <a:spLocks/>
            </p:cNvSpPr>
            <p:nvPr/>
          </p:nvSpPr>
          <p:spPr bwMode="auto">
            <a:xfrm>
              <a:off x="2702" y="-86"/>
              <a:ext cx="31" cy="298"/>
            </a:xfrm>
            <a:custGeom>
              <a:avLst/>
              <a:gdLst>
                <a:gd name="T0" fmla="*/ 0 w 31"/>
                <a:gd name="T1" fmla="*/ 0 h 298"/>
                <a:gd name="T2" fmla="*/ 0 w 31"/>
                <a:gd name="T3" fmla="*/ 298 h 298"/>
                <a:gd name="T4" fmla="*/ 31 w 31"/>
                <a:gd name="T5" fmla="*/ 298 h 298"/>
                <a:gd name="T6" fmla="*/ 31 w 31"/>
                <a:gd name="T7" fmla="*/ 0 h 298"/>
                <a:gd name="T8" fmla="*/ 24 w 31"/>
                <a:gd name="T9" fmla="*/ 0 h 298"/>
                <a:gd name="T10" fmla="*/ 7 w 31"/>
                <a:gd name="T11" fmla="*/ 0 h 298"/>
                <a:gd name="T12" fmla="*/ 0 w 31"/>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31" h="298">
                  <a:moveTo>
                    <a:pt x="0" y="0"/>
                  </a:moveTo>
                  <a:lnTo>
                    <a:pt x="0" y="298"/>
                  </a:lnTo>
                  <a:lnTo>
                    <a:pt x="31" y="298"/>
                  </a:lnTo>
                  <a:lnTo>
                    <a:pt x="31" y="0"/>
                  </a:lnTo>
                  <a:lnTo>
                    <a:pt x="24" y="0"/>
                  </a:lnTo>
                  <a:lnTo>
                    <a:pt x="7"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20" name="Freeform 118"/>
            <p:cNvSpPr>
              <a:spLocks noEditPoints="1"/>
            </p:cNvSpPr>
            <p:nvPr/>
          </p:nvSpPr>
          <p:spPr bwMode="auto">
            <a:xfrm>
              <a:off x="2693" y="-96"/>
              <a:ext cx="49" cy="317"/>
            </a:xfrm>
            <a:custGeom>
              <a:avLst/>
              <a:gdLst>
                <a:gd name="T0" fmla="*/ 49 w 49"/>
                <a:gd name="T1" fmla="*/ 317 h 317"/>
                <a:gd name="T2" fmla="*/ 0 w 49"/>
                <a:gd name="T3" fmla="*/ 317 h 317"/>
                <a:gd name="T4" fmla="*/ 0 w 49"/>
                <a:gd name="T5" fmla="*/ 0 h 317"/>
                <a:gd name="T6" fmla="*/ 49 w 49"/>
                <a:gd name="T7" fmla="*/ 0 h 317"/>
                <a:gd name="T8" fmla="*/ 49 w 49"/>
                <a:gd name="T9" fmla="*/ 317 h 317"/>
                <a:gd name="T10" fmla="*/ 19 w 49"/>
                <a:gd name="T11" fmla="*/ 298 h 317"/>
                <a:gd name="T12" fmla="*/ 30 w 49"/>
                <a:gd name="T13" fmla="*/ 298 h 317"/>
                <a:gd name="T14" fmla="*/ 30 w 49"/>
                <a:gd name="T15" fmla="*/ 19 h 317"/>
                <a:gd name="T16" fmla="*/ 19 w 49"/>
                <a:gd name="T17" fmla="*/ 19 h 317"/>
                <a:gd name="T18" fmla="*/ 19 w 49"/>
                <a:gd name="T19" fmla="*/ 29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17">
                  <a:moveTo>
                    <a:pt x="49" y="317"/>
                  </a:moveTo>
                  <a:lnTo>
                    <a:pt x="0" y="317"/>
                  </a:lnTo>
                  <a:lnTo>
                    <a:pt x="0" y="0"/>
                  </a:lnTo>
                  <a:lnTo>
                    <a:pt x="49" y="0"/>
                  </a:lnTo>
                  <a:lnTo>
                    <a:pt x="49" y="317"/>
                  </a:lnTo>
                  <a:close/>
                  <a:moveTo>
                    <a:pt x="19" y="298"/>
                  </a:moveTo>
                  <a:lnTo>
                    <a:pt x="30" y="298"/>
                  </a:lnTo>
                  <a:lnTo>
                    <a:pt x="30" y="19"/>
                  </a:lnTo>
                  <a:lnTo>
                    <a:pt x="19" y="19"/>
                  </a:lnTo>
                  <a:lnTo>
                    <a:pt x="19"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21" name="Freeform 119"/>
            <p:cNvSpPr>
              <a:spLocks/>
            </p:cNvSpPr>
            <p:nvPr/>
          </p:nvSpPr>
          <p:spPr bwMode="auto">
            <a:xfrm>
              <a:off x="1986" y="98"/>
              <a:ext cx="175" cy="272"/>
            </a:xfrm>
            <a:custGeom>
              <a:avLst/>
              <a:gdLst>
                <a:gd name="T0" fmla="*/ 149 w 175"/>
                <a:gd name="T1" fmla="*/ 272 h 272"/>
                <a:gd name="T2" fmla="*/ 175 w 175"/>
                <a:gd name="T3" fmla="*/ 258 h 272"/>
                <a:gd name="T4" fmla="*/ 29 w 175"/>
                <a:gd name="T5" fmla="*/ 0 h 272"/>
                <a:gd name="T6" fmla="*/ 22 w 175"/>
                <a:gd name="T7" fmla="*/ 5 h 272"/>
                <a:gd name="T8" fmla="*/ 22 w 175"/>
                <a:gd name="T9" fmla="*/ 5 h 272"/>
                <a:gd name="T10" fmla="*/ 15 w 175"/>
                <a:gd name="T11" fmla="*/ 7 h 272"/>
                <a:gd name="T12" fmla="*/ 0 w 175"/>
                <a:gd name="T13" fmla="*/ 17 h 272"/>
                <a:gd name="T14" fmla="*/ 149 w 175"/>
                <a:gd name="T15" fmla="*/ 272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72">
                  <a:moveTo>
                    <a:pt x="149" y="272"/>
                  </a:moveTo>
                  <a:lnTo>
                    <a:pt x="175" y="258"/>
                  </a:lnTo>
                  <a:lnTo>
                    <a:pt x="29" y="0"/>
                  </a:lnTo>
                  <a:lnTo>
                    <a:pt x="22" y="5"/>
                  </a:lnTo>
                  <a:lnTo>
                    <a:pt x="22" y="5"/>
                  </a:lnTo>
                  <a:lnTo>
                    <a:pt x="15" y="7"/>
                  </a:lnTo>
                  <a:lnTo>
                    <a:pt x="0" y="17"/>
                  </a:lnTo>
                  <a:lnTo>
                    <a:pt x="149"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22" name="Freeform 120"/>
            <p:cNvSpPr>
              <a:spLocks noEditPoints="1"/>
            </p:cNvSpPr>
            <p:nvPr/>
          </p:nvSpPr>
          <p:spPr bwMode="auto">
            <a:xfrm>
              <a:off x="1975" y="86"/>
              <a:ext cx="200" cy="298"/>
            </a:xfrm>
            <a:custGeom>
              <a:avLst/>
              <a:gdLst>
                <a:gd name="T0" fmla="*/ 158 w 200"/>
                <a:gd name="T1" fmla="*/ 298 h 298"/>
                <a:gd name="T2" fmla="*/ 0 w 200"/>
                <a:gd name="T3" fmla="*/ 24 h 298"/>
                <a:gd name="T4" fmla="*/ 42 w 200"/>
                <a:gd name="T5" fmla="*/ 0 h 298"/>
                <a:gd name="T6" fmla="*/ 200 w 200"/>
                <a:gd name="T7" fmla="*/ 272 h 298"/>
                <a:gd name="T8" fmla="*/ 158 w 200"/>
                <a:gd name="T9" fmla="*/ 298 h 298"/>
                <a:gd name="T10" fmla="*/ 26 w 200"/>
                <a:gd name="T11" fmla="*/ 31 h 298"/>
                <a:gd name="T12" fmla="*/ 165 w 200"/>
                <a:gd name="T13" fmla="*/ 272 h 298"/>
                <a:gd name="T14" fmla="*/ 174 w 200"/>
                <a:gd name="T15" fmla="*/ 265 h 298"/>
                <a:gd name="T16" fmla="*/ 35 w 200"/>
                <a:gd name="T17" fmla="*/ 26 h 298"/>
                <a:gd name="T18" fmla="*/ 26 w 200"/>
                <a:gd name="T19" fmla="*/ 3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98">
                  <a:moveTo>
                    <a:pt x="158" y="298"/>
                  </a:moveTo>
                  <a:lnTo>
                    <a:pt x="0" y="24"/>
                  </a:lnTo>
                  <a:lnTo>
                    <a:pt x="42" y="0"/>
                  </a:lnTo>
                  <a:lnTo>
                    <a:pt x="200" y="272"/>
                  </a:lnTo>
                  <a:lnTo>
                    <a:pt x="158" y="298"/>
                  </a:lnTo>
                  <a:close/>
                  <a:moveTo>
                    <a:pt x="26" y="31"/>
                  </a:moveTo>
                  <a:lnTo>
                    <a:pt x="165" y="272"/>
                  </a:lnTo>
                  <a:lnTo>
                    <a:pt x="174" y="265"/>
                  </a:lnTo>
                  <a:lnTo>
                    <a:pt x="35" y="26"/>
                  </a:lnTo>
                  <a:lnTo>
                    <a:pt x="26"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23" name="Freeform 121"/>
            <p:cNvSpPr>
              <a:spLocks/>
            </p:cNvSpPr>
            <p:nvPr/>
          </p:nvSpPr>
          <p:spPr bwMode="auto">
            <a:xfrm>
              <a:off x="1467" y="618"/>
              <a:ext cx="274" cy="175"/>
            </a:xfrm>
            <a:custGeom>
              <a:avLst/>
              <a:gdLst>
                <a:gd name="T0" fmla="*/ 16 w 274"/>
                <a:gd name="T1" fmla="*/ 0 h 175"/>
                <a:gd name="T2" fmla="*/ 9 w 274"/>
                <a:gd name="T3" fmla="*/ 14 h 175"/>
                <a:gd name="T4" fmla="*/ 5 w 274"/>
                <a:gd name="T5" fmla="*/ 21 h 175"/>
                <a:gd name="T6" fmla="*/ 5 w 274"/>
                <a:gd name="T7" fmla="*/ 21 h 175"/>
                <a:gd name="T8" fmla="*/ 0 w 274"/>
                <a:gd name="T9" fmla="*/ 26 h 175"/>
                <a:gd name="T10" fmla="*/ 257 w 274"/>
                <a:gd name="T11" fmla="*/ 175 h 175"/>
                <a:gd name="T12" fmla="*/ 274 w 274"/>
                <a:gd name="T13" fmla="*/ 149 h 175"/>
                <a:gd name="T14" fmla="*/ 16 w 274"/>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175">
                  <a:moveTo>
                    <a:pt x="16" y="0"/>
                  </a:moveTo>
                  <a:lnTo>
                    <a:pt x="9" y="14"/>
                  </a:lnTo>
                  <a:lnTo>
                    <a:pt x="5" y="21"/>
                  </a:lnTo>
                  <a:lnTo>
                    <a:pt x="5" y="21"/>
                  </a:lnTo>
                  <a:lnTo>
                    <a:pt x="0" y="26"/>
                  </a:lnTo>
                  <a:lnTo>
                    <a:pt x="257" y="175"/>
                  </a:lnTo>
                  <a:lnTo>
                    <a:pt x="274" y="149"/>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24" name="Freeform 122"/>
            <p:cNvSpPr>
              <a:spLocks noEditPoints="1"/>
            </p:cNvSpPr>
            <p:nvPr/>
          </p:nvSpPr>
          <p:spPr bwMode="auto">
            <a:xfrm>
              <a:off x="1455" y="606"/>
              <a:ext cx="298" cy="201"/>
            </a:xfrm>
            <a:custGeom>
              <a:avLst/>
              <a:gdLst>
                <a:gd name="T0" fmla="*/ 274 w 298"/>
                <a:gd name="T1" fmla="*/ 201 h 201"/>
                <a:gd name="T2" fmla="*/ 0 w 298"/>
                <a:gd name="T3" fmla="*/ 43 h 201"/>
                <a:gd name="T4" fmla="*/ 24 w 298"/>
                <a:gd name="T5" fmla="*/ 0 h 201"/>
                <a:gd name="T6" fmla="*/ 298 w 298"/>
                <a:gd name="T7" fmla="*/ 156 h 201"/>
                <a:gd name="T8" fmla="*/ 274 w 298"/>
                <a:gd name="T9" fmla="*/ 201 h 201"/>
                <a:gd name="T10" fmla="*/ 26 w 298"/>
                <a:gd name="T11" fmla="*/ 35 h 201"/>
                <a:gd name="T12" fmla="*/ 267 w 298"/>
                <a:gd name="T13" fmla="*/ 175 h 201"/>
                <a:gd name="T14" fmla="*/ 272 w 298"/>
                <a:gd name="T15" fmla="*/ 163 h 201"/>
                <a:gd name="T16" fmla="*/ 31 w 298"/>
                <a:gd name="T17" fmla="*/ 24 h 201"/>
                <a:gd name="T18" fmla="*/ 26 w 298"/>
                <a:gd name="T19" fmla="*/ 3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201">
                  <a:moveTo>
                    <a:pt x="274" y="201"/>
                  </a:moveTo>
                  <a:lnTo>
                    <a:pt x="0" y="43"/>
                  </a:lnTo>
                  <a:lnTo>
                    <a:pt x="24" y="0"/>
                  </a:lnTo>
                  <a:lnTo>
                    <a:pt x="298" y="156"/>
                  </a:lnTo>
                  <a:lnTo>
                    <a:pt x="274" y="201"/>
                  </a:lnTo>
                  <a:close/>
                  <a:moveTo>
                    <a:pt x="26" y="35"/>
                  </a:moveTo>
                  <a:lnTo>
                    <a:pt x="267" y="175"/>
                  </a:lnTo>
                  <a:lnTo>
                    <a:pt x="272" y="163"/>
                  </a:lnTo>
                  <a:lnTo>
                    <a:pt x="31" y="24"/>
                  </a:lnTo>
                  <a:lnTo>
                    <a:pt x="2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25" name="Freeform 123"/>
            <p:cNvSpPr>
              <a:spLocks/>
            </p:cNvSpPr>
            <p:nvPr/>
          </p:nvSpPr>
          <p:spPr bwMode="auto">
            <a:xfrm>
              <a:off x="1283" y="1334"/>
              <a:ext cx="297" cy="30"/>
            </a:xfrm>
            <a:custGeom>
              <a:avLst/>
              <a:gdLst>
                <a:gd name="T0" fmla="*/ 297 w 297"/>
                <a:gd name="T1" fmla="*/ 0 h 30"/>
                <a:gd name="T2" fmla="*/ 0 w 297"/>
                <a:gd name="T3" fmla="*/ 0 h 30"/>
                <a:gd name="T4" fmla="*/ 0 w 297"/>
                <a:gd name="T5" fmla="*/ 7 h 30"/>
                <a:gd name="T6" fmla="*/ 0 w 297"/>
                <a:gd name="T7" fmla="*/ 23 h 30"/>
                <a:gd name="T8" fmla="*/ 0 w 297"/>
                <a:gd name="T9" fmla="*/ 30 h 30"/>
                <a:gd name="T10" fmla="*/ 297 w 297"/>
                <a:gd name="T11" fmla="*/ 30 h 30"/>
                <a:gd name="T12" fmla="*/ 297 w 297"/>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97" h="30">
                  <a:moveTo>
                    <a:pt x="297" y="0"/>
                  </a:moveTo>
                  <a:lnTo>
                    <a:pt x="0" y="0"/>
                  </a:lnTo>
                  <a:lnTo>
                    <a:pt x="0" y="7"/>
                  </a:lnTo>
                  <a:lnTo>
                    <a:pt x="0" y="23"/>
                  </a:lnTo>
                  <a:lnTo>
                    <a:pt x="0" y="30"/>
                  </a:lnTo>
                  <a:lnTo>
                    <a:pt x="297" y="30"/>
                  </a:lnTo>
                  <a:lnTo>
                    <a:pt x="2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26" name="Freeform 124"/>
            <p:cNvSpPr>
              <a:spLocks noEditPoints="1"/>
            </p:cNvSpPr>
            <p:nvPr/>
          </p:nvSpPr>
          <p:spPr bwMode="auto">
            <a:xfrm>
              <a:off x="1273" y="1324"/>
              <a:ext cx="317" cy="50"/>
            </a:xfrm>
            <a:custGeom>
              <a:avLst/>
              <a:gdLst>
                <a:gd name="T0" fmla="*/ 317 w 317"/>
                <a:gd name="T1" fmla="*/ 50 h 50"/>
                <a:gd name="T2" fmla="*/ 0 w 317"/>
                <a:gd name="T3" fmla="*/ 50 h 50"/>
                <a:gd name="T4" fmla="*/ 0 w 317"/>
                <a:gd name="T5" fmla="*/ 0 h 50"/>
                <a:gd name="T6" fmla="*/ 317 w 317"/>
                <a:gd name="T7" fmla="*/ 0 h 50"/>
                <a:gd name="T8" fmla="*/ 317 w 317"/>
                <a:gd name="T9" fmla="*/ 50 h 50"/>
                <a:gd name="T10" fmla="*/ 19 w 317"/>
                <a:gd name="T11" fmla="*/ 31 h 50"/>
                <a:gd name="T12" fmla="*/ 298 w 317"/>
                <a:gd name="T13" fmla="*/ 31 h 50"/>
                <a:gd name="T14" fmla="*/ 298 w 317"/>
                <a:gd name="T15" fmla="*/ 19 h 50"/>
                <a:gd name="T16" fmla="*/ 19 w 317"/>
                <a:gd name="T17" fmla="*/ 19 h 50"/>
                <a:gd name="T18" fmla="*/ 19 w 317"/>
                <a:gd name="T1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50">
                  <a:moveTo>
                    <a:pt x="317" y="50"/>
                  </a:moveTo>
                  <a:lnTo>
                    <a:pt x="0" y="50"/>
                  </a:lnTo>
                  <a:lnTo>
                    <a:pt x="0" y="0"/>
                  </a:lnTo>
                  <a:lnTo>
                    <a:pt x="317" y="0"/>
                  </a:lnTo>
                  <a:lnTo>
                    <a:pt x="317" y="50"/>
                  </a:lnTo>
                  <a:close/>
                  <a:moveTo>
                    <a:pt x="19" y="31"/>
                  </a:moveTo>
                  <a:lnTo>
                    <a:pt x="298" y="31"/>
                  </a:lnTo>
                  <a:lnTo>
                    <a:pt x="298" y="19"/>
                  </a:lnTo>
                  <a:lnTo>
                    <a:pt x="19" y="19"/>
                  </a:lnTo>
                  <a:lnTo>
                    <a:pt x="19"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27" name="Freeform 125"/>
            <p:cNvSpPr>
              <a:spLocks/>
            </p:cNvSpPr>
            <p:nvPr/>
          </p:nvSpPr>
          <p:spPr bwMode="auto">
            <a:xfrm>
              <a:off x="1467" y="1905"/>
              <a:ext cx="274" cy="175"/>
            </a:xfrm>
            <a:custGeom>
              <a:avLst/>
              <a:gdLst>
                <a:gd name="T0" fmla="*/ 0 w 274"/>
                <a:gd name="T1" fmla="*/ 147 h 175"/>
                <a:gd name="T2" fmla="*/ 5 w 274"/>
                <a:gd name="T3" fmla="*/ 154 h 175"/>
                <a:gd name="T4" fmla="*/ 5 w 274"/>
                <a:gd name="T5" fmla="*/ 154 h 175"/>
                <a:gd name="T6" fmla="*/ 9 w 274"/>
                <a:gd name="T7" fmla="*/ 161 h 175"/>
                <a:gd name="T8" fmla="*/ 16 w 274"/>
                <a:gd name="T9" fmla="*/ 175 h 175"/>
                <a:gd name="T10" fmla="*/ 274 w 274"/>
                <a:gd name="T11" fmla="*/ 26 h 175"/>
                <a:gd name="T12" fmla="*/ 257 w 274"/>
                <a:gd name="T13" fmla="*/ 0 h 175"/>
                <a:gd name="T14" fmla="*/ 0 w 274"/>
                <a:gd name="T15" fmla="*/ 147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175">
                  <a:moveTo>
                    <a:pt x="0" y="147"/>
                  </a:moveTo>
                  <a:lnTo>
                    <a:pt x="5" y="154"/>
                  </a:lnTo>
                  <a:lnTo>
                    <a:pt x="5" y="154"/>
                  </a:lnTo>
                  <a:lnTo>
                    <a:pt x="9" y="161"/>
                  </a:lnTo>
                  <a:lnTo>
                    <a:pt x="16" y="175"/>
                  </a:lnTo>
                  <a:lnTo>
                    <a:pt x="274" y="26"/>
                  </a:lnTo>
                  <a:lnTo>
                    <a:pt x="257" y="0"/>
                  </a:lnTo>
                  <a:lnTo>
                    <a:pt x="0"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28" name="Freeform 126"/>
            <p:cNvSpPr>
              <a:spLocks noEditPoints="1"/>
            </p:cNvSpPr>
            <p:nvPr/>
          </p:nvSpPr>
          <p:spPr bwMode="auto">
            <a:xfrm>
              <a:off x="1455" y="1891"/>
              <a:ext cx="298" cy="201"/>
            </a:xfrm>
            <a:custGeom>
              <a:avLst/>
              <a:gdLst>
                <a:gd name="T0" fmla="*/ 24 w 298"/>
                <a:gd name="T1" fmla="*/ 201 h 201"/>
                <a:gd name="T2" fmla="*/ 0 w 298"/>
                <a:gd name="T3" fmla="*/ 158 h 201"/>
                <a:gd name="T4" fmla="*/ 274 w 298"/>
                <a:gd name="T5" fmla="*/ 0 h 201"/>
                <a:gd name="T6" fmla="*/ 298 w 298"/>
                <a:gd name="T7" fmla="*/ 42 h 201"/>
                <a:gd name="T8" fmla="*/ 24 w 298"/>
                <a:gd name="T9" fmla="*/ 201 h 201"/>
                <a:gd name="T10" fmla="*/ 26 w 298"/>
                <a:gd name="T11" fmla="*/ 165 h 201"/>
                <a:gd name="T12" fmla="*/ 31 w 298"/>
                <a:gd name="T13" fmla="*/ 175 h 201"/>
                <a:gd name="T14" fmla="*/ 272 w 298"/>
                <a:gd name="T15" fmla="*/ 38 h 201"/>
                <a:gd name="T16" fmla="*/ 267 w 298"/>
                <a:gd name="T17" fmla="*/ 26 h 201"/>
                <a:gd name="T18" fmla="*/ 26 w 298"/>
                <a:gd name="T19" fmla="*/ 16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201">
                  <a:moveTo>
                    <a:pt x="24" y="201"/>
                  </a:moveTo>
                  <a:lnTo>
                    <a:pt x="0" y="158"/>
                  </a:lnTo>
                  <a:lnTo>
                    <a:pt x="274" y="0"/>
                  </a:lnTo>
                  <a:lnTo>
                    <a:pt x="298" y="42"/>
                  </a:lnTo>
                  <a:lnTo>
                    <a:pt x="24" y="201"/>
                  </a:lnTo>
                  <a:close/>
                  <a:moveTo>
                    <a:pt x="26" y="165"/>
                  </a:moveTo>
                  <a:lnTo>
                    <a:pt x="31" y="175"/>
                  </a:lnTo>
                  <a:lnTo>
                    <a:pt x="272" y="38"/>
                  </a:lnTo>
                  <a:lnTo>
                    <a:pt x="267" y="26"/>
                  </a:lnTo>
                  <a:lnTo>
                    <a:pt x="26"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29" name="Freeform 127"/>
            <p:cNvSpPr>
              <a:spLocks/>
            </p:cNvSpPr>
            <p:nvPr/>
          </p:nvSpPr>
          <p:spPr bwMode="auto">
            <a:xfrm>
              <a:off x="1986" y="2326"/>
              <a:ext cx="175" cy="274"/>
            </a:xfrm>
            <a:custGeom>
              <a:avLst/>
              <a:gdLst>
                <a:gd name="T0" fmla="*/ 175 w 175"/>
                <a:gd name="T1" fmla="*/ 16 h 274"/>
                <a:gd name="T2" fmla="*/ 149 w 175"/>
                <a:gd name="T3" fmla="*/ 0 h 274"/>
                <a:gd name="T4" fmla="*/ 0 w 175"/>
                <a:gd name="T5" fmla="*/ 257 h 274"/>
                <a:gd name="T6" fmla="*/ 15 w 175"/>
                <a:gd name="T7" fmla="*/ 264 h 274"/>
                <a:gd name="T8" fmla="*/ 22 w 175"/>
                <a:gd name="T9" fmla="*/ 269 h 274"/>
                <a:gd name="T10" fmla="*/ 22 w 175"/>
                <a:gd name="T11" fmla="*/ 269 h 274"/>
                <a:gd name="T12" fmla="*/ 29 w 175"/>
                <a:gd name="T13" fmla="*/ 274 h 274"/>
                <a:gd name="T14" fmla="*/ 175 w 175"/>
                <a:gd name="T15" fmla="*/ 16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74">
                  <a:moveTo>
                    <a:pt x="175" y="16"/>
                  </a:moveTo>
                  <a:lnTo>
                    <a:pt x="149" y="0"/>
                  </a:lnTo>
                  <a:lnTo>
                    <a:pt x="0" y="257"/>
                  </a:lnTo>
                  <a:lnTo>
                    <a:pt x="15" y="264"/>
                  </a:lnTo>
                  <a:lnTo>
                    <a:pt x="22" y="269"/>
                  </a:lnTo>
                  <a:lnTo>
                    <a:pt x="22" y="269"/>
                  </a:lnTo>
                  <a:lnTo>
                    <a:pt x="29" y="274"/>
                  </a:lnTo>
                  <a:lnTo>
                    <a:pt x="17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30" name="Freeform 128"/>
            <p:cNvSpPr>
              <a:spLocks noEditPoints="1"/>
            </p:cNvSpPr>
            <p:nvPr/>
          </p:nvSpPr>
          <p:spPr bwMode="auto">
            <a:xfrm>
              <a:off x="1975" y="2314"/>
              <a:ext cx="200" cy="297"/>
            </a:xfrm>
            <a:custGeom>
              <a:avLst/>
              <a:gdLst>
                <a:gd name="T0" fmla="*/ 42 w 200"/>
                <a:gd name="T1" fmla="*/ 297 h 297"/>
                <a:gd name="T2" fmla="*/ 0 w 200"/>
                <a:gd name="T3" fmla="*/ 274 h 297"/>
                <a:gd name="T4" fmla="*/ 158 w 200"/>
                <a:gd name="T5" fmla="*/ 0 h 297"/>
                <a:gd name="T6" fmla="*/ 200 w 200"/>
                <a:gd name="T7" fmla="*/ 26 h 297"/>
                <a:gd name="T8" fmla="*/ 42 w 200"/>
                <a:gd name="T9" fmla="*/ 297 h 297"/>
                <a:gd name="T10" fmla="*/ 26 w 200"/>
                <a:gd name="T11" fmla="*/ 267 h 297"/>
                <a:gd name="T12" fmla="*/ 35 w 200"/>
                <a:gd name="T13" fmla="*/ 271 h 297"/>
                <a:gd name="T14" fmla="*/ 174 w 200"/>
                <a:gd name="T15" fmla="*/ 30 h 297"/>
                <a:gd name="T16" fmla="*/ 165 w 200"/>
                <a:gd name="T17" fmla="*/ 26 h 297"/>
                <a:gd name="T18" fmla="*/ 26 w 200"/>
                <a:gd name="T19" fmla="*/ 26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297">
                  <a:moveTo>
                    <a:pt x="42" y="297"/>
                  </a:moveTo>
                  <a:lnTo>
                    <a:pt x="0" y="274"/>
                  </a:lnTo>
                  <a:lnTo>
                    <a:pt x="158" y="0"/>
                  </a:lnTo>
                  <a:lnTo>
                    <a:pt x="200" y="26"/>
                  </a:lnTo>
                  <a:lnTo>
                    <a:pt x="42" y="297"/>
                  </a:lnTo>
                  <a:close/>
                  <a:moveTo>
                    <a:pt x="26" y="267"/>
                  </a:moveTo>
                  <a:lnTo>
                    <a:pt x="35" y="271"/>
                  </a:lnTo>
                  <a:lnTo>
                    <a:pt x="174" y="30"/>
                  </a:lnTo>
                  <a:lnTo>
                    <a:pt x="165" y="26"/>
                  </a:lnTo>
                  <a:lnTo>
                    <a:pt x="26" y="2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31" name="Freeform 129"/>
            <p:cNvSpPr>
              <a:spLocks noEditPoints="1"/>
            </p:cNvSpPr>
            <p:nvPr/>
          </p:nvSpPr>
          <p:spPr bwMode="auto">
            <a:xfrm>
              <a:off x="2466" y="497"/>
              <a:ext cx="505" cy="1127"/>
            </a:xfrm>
            <a:custGeom>
              <a:avLst/>
              <a:gdLst>
                <a:gd name="T0" fmla="*/ 120 w 214"/>
                <a:gd name="T1" fmla="*/ 264 h 477"/>
                <a:gd name="T2" fmla="*/ 120 w 214"/>
                <a:gd name="T3" fmla="*/ 0 h 477"/>
                <a:gd name="T4" fmla="*/ 94 w 214"/>
                <a:gd name="T5" fmla="*/ 0 h 477"/>
                <a:gd name="T6" fmla="*/ 94 w 214"/>
                <a:gd name="T7" fmla="*/ 264 h 477"/>
                <a:gd name="T8" fmla="*/ 0 w 214"/>
                <a:gd name="T9" fmla="*/ 370 h 477"/>
                <a:gd name="T10" fmla="*/ 107 w 214"/>
                <a:gd name="T11" fmla="*/ 477 h 477"/>
                <a:gd name="T12" fmla="*/ 214 w 214"/>
                <a:gd name="T13" fmla="*/ 370 h 477"/>
                <a:gd name="T14" fmla="*/ 120 w 214"/>
                <a:gd name="T15" fmla="*/ 264 h 477"/>
                <a:gd name="T16" fmla="*/ 26 w 214"/>
                <a:gd name="T17" fmla="*/ 370 h 477"/>
                <a:gd name="T18" fmla="*/ 107 w 214"/>
                <a:gd name="T19" fmla="*/ 289 h 477"/>
                <a:gd name="T20" fmla="*/ 187 w 214"/>
                <a:gd name="T21" fmla="*/ 370 h 477"/>
                <a:gd name="T22" fmla="*/ 107 w 214"/>
                <a:gd name="T23" fmla="*/ 450 h 477"/>
                <a:gd name="T24" fmla="*/ 26 w 214"/>
                <a:gd name="T25" fmla="*/ 37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477">
                  <a:moveTo>
                    <a:pt x="120" y="264"/>
                  </a:moveTo>
                  <a:cubicBezTo>
                    <a:pt x="120" y="0"/>
                    <a:pt x="120" y="0"/>
                    <a:pt x="120" y="0"/>
                  </a:cubicBezTo>
                  <a:cubicBezTo>
                    <a:pt x="94" y="0"/>
                    <a:pt x="94" y="0"/>
                    <a:pt x="94" y="0"/>
                  </a:cubicBezTo>
                  <a:cubicBezTo>
                    <a:pt x="94" y="264"/>
                    <a:pt x="94" y="264"/>
                    <a:pt x="94" y="264"/>
                  </a:cubicBezTo>
                  <a:cubicBezTo>
                    <a:pt x="41" y="270"/>
                    <a:pt x="0" y="315"/>
                    <a:pt x="0" y="370"/>
                  </a:cubicBezTo>
                  <a:cubicBezTo>
                    <a:pt x="0" y="429"/>
                    <a:pt x="48" y="477"/>
                    <a:pt x="107" y="477"/>
                  </a:cubicBezTo>
                  <a:cubicBezTo>
                    <a:pt x="166" y="477"/>
                    <a:pt x="214" y="429"/>
                    <a:pt x="214" y="370"/>
                  </a:cubicBezTo>
                  <a:cubicBezTo>
                    <a:pt x="214" y="315"/>
                    <a:pt x="173" y="270"/>
                    <a:pt x="120" y="264"/>
                  </a:cubicBezTo>
                  <a:close/>
                  <a:moveTo>
                    <a:pt x="26" y="370"/>
                  </a:moveTo>
                  <a:cubicBezTo>
                    <a:pt x="26" y="325"/>
                    <a:pt x="62" y="289"/>
                    <a:pt x="107" y="289"/>
                  </a:cubicBezTo>
                  <a:cubicBezTo>
                    <a:pt x="151" y="289"/>
                    <a:pt x="187" y="325"/>
                    <a:pt x="187" y="370"/>
                  </a:cubicBezTo>
                  <a:cubicBezTo>
                    <a:pt x="187" y="414"/>
                    <a:pt x="151" y="450"/>
                    <a:pt x="107" y="450"/>
                  </a:cubicBezTo>
                  <a:cubicBezTo>
                    <a:pt x="62" y="450"/>
                    <a:pt x="26" y="414"/>
                    <a:pt x="26" y="3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32" name="Freeform 130"/>
            <p:cNvSpPr>
              <a:spLocks noEditPoints="1"/>
            </p:cNvSpPr>
            <p:nvPr/>
          </p:nvSpPr>
          <p:spPr bwMode="auto">
            <a:xfrm>
              <a:off x="2457" y="488"/>
              <a:ext cx="524" cy="1145"/>
            </a:xfrm>
            <a:custGeom>
              <a:avLst/>
              <a:gdLst>
                <a:gd name="T0" fmla="*/ 111 w 222"/>
                <a:gd name="T1" fmla="*/ 485 h 485"/>
                <a:gd name="T2" fmla="*/ 0 w 222"/>
                <a:gd name="T3" fmla="*/ 374 h 485"/>
                <a:gd name="T4" fmla="*/ 94 w 222"/>
                <a:gd name="T5" fmla="*/ 264 h 485"/>
                <a:gd name="T6" fmla="*/ 94 w 222"/>
                <a:gd name="T7" fmla="*/ 0 h 485"/>
                <a:gd name="T8" fmla="*/ 128 w 222"/>
                <a:gd name="T9" fmla="*/ 0 h 485"/>
                <a:gd name="T10" fmla="*/ 128 w 222"/>
                <a:gd name="T11" fmla="*/ 264 h 485"/>
                <a:gd name="T12" fmla="*/ 222 w 222"/>
                <a:gd name="T13" fmla="*/ 374 h 485"/>
                <a:gd name="T14" fmla="*/ 111 w 222"/>
                <a:gd name="T15" fmla="*/ 485 h 485"/>
                <a:gd name="T16" fmla="*/ 102 w 222"/>
                <a:gd name="T17" fmla="*/ 8 h 485"/>
                <a:gd name="T18" fmla="*/ 102 w 222"/>
                <a:gd name="T19" fmla="*/ 271 h 485"/>
                <a:gd name="T20" fmla="*/ 98 w 222"/>
                <a:gd name="T21" fmla="*/ 272 h 485"/>
                <a:gd name="T22" fmla="*/ 8 w 222"/>
                <a:gd name="T23" fmla="*/ 374 h 485"/>
                <a:gd name="T24" fmla="*/ 111 w 222"/>
                <a:gd name="T25" fmla="*/ 477 h 485"/>
                <a:gd name="T26" fmla="*/ 214 w 222"/>
                <a:gd name="T27" fmla="*/ 374 h 485"/>
                <a:gd name="T28" fmla="*/ 123 w 222"/>
                <a:gd name="T29" fmla="*/ 272 h 485"/>
                <a:gd name="T30" fmla="*/ 120 w 222"/>
                <a:gd name="T31" fmla="*/ 271 h 485"/>
                <a:gd name="T32" fmla="*/ 120 w 222"/>
                <a:gd name="T33" fmla="*/ 8 h 485"/>
                <a:gd name="T34" fmla="*/ 102 w 222"/>
                <a:gd name="T35" fmla="*/ 8 h 485"/>
                <a:gd name="T36" fmla="*/ 111 w 222"/>
                <a:gd name="T37" fmla="*/ 458 h 485"/>
                <a:gd name="T38" fmla="*/ 26 w 222"/>
                <a:gd name="T39" fmla="*/ 374 h 485"/>
                <a:gd name="T40" fmla="*/ 111 w 222"/>
                <a:gd name="T41" fmla="*/ 289 h 485"/>
                <a:gd name="T42" fmla="*/ 195 w 222"/>
                <a:gd name="T43" fmla="*/ 374 h 485"/>
                <a:gd name="T44" fmla="*/ 111 w 222"/>
                <a:gd name="T45" fmla="*/ 458 h 485"/>
                <a:gd name="T46" fmla="*/ 111 w 222"/>
                <a:gd name="T47" fmla="*/ 297 h 485"/>
                <a:gd name="T48" fmla="*/ 34 w 222"/>
                <a:gd name="T49" fmla="*/ 374 h 485"/>
                <a:gd name="T50" fmla="*/ 111 w 222"/>
                <a:gd name="T51" fmla="*/ 450 h 485"/>
                <a:gd name="T52" fmla="*/ 187 w 222"/>
                <a:gd name="T53" fmla="*/ 374 h 485"/>
                <a:gd name="T54" fmla="*/ 111 w 222"/>
                <a:gd name="T55" fmla="*/ 29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 h="485">
                  <a:moveTo>
                    <a:pt x="111" y="485"/>
                  </a:moveTo>
                  <a:cubicBezTo>
                    <a:pt x="50" y="485"/>
                    <a:pt x="0" y="435"/>
                    <a:pt x="0" y="374"/>
                  </a:cubicBezTo>
                  <a:cubicBezTo>
                    <a:pt x="0" y="319"/>
                    <a:pt x="40" y="273"/>
                    <a:pt x="94" y="264"/>
                  </a:cubicBezTo>
                  <a:cubicBezTo>
                    <a:pt x="94" y="0"/>
                    <a:pt x="94" y="0"/>
                    <a:pt x="94" y="0"/>
                  </a:cubicBezTo>
                  <a:cubicBezTo>
                    <a:pt x="128" y="0"/>
                    <a:pt x="128" y="0"/>
                    <a:pt x="128" y="0"/>
                  </a:cubicBezTo>
                  <a:cubicBezTo>
                    <a:pt x="128" y="264"/>
                    <a:pt x="128" y="264"/>
                    <a:pt x="128" y="264"/>
                  </a:cubicBezTo>
                  <a:cubicBezTo>
                    <a:pt x="181" y="273"/>
                    <a:pt x="222" y="319"/>
                    <a:pt x="222" y="374"/>
                  </a:cubicBezTo>
                  <a:cubicBezTo>
                    <a:pt x="222" y="435"/>
                    <a:pt x="172" y="485"/>
                    <a:pt x="111" y="485"/>
                  </a:cubicBezTo>
                  <a:close/>
                  <a:moveTo>
                    <a:pt x="102" y="8"/>
                  </a:moveTo>
                  <a:cubicBezTo>
                    <a:pt x="102" y="271"/>
                    <a:pt x="102" y="271"/>
                    <a:pt x="102" y="271"/>
                  </a:cubicBezTo>
                  <a:cubicBezTo>
                    <a:pt x="98" y="272"/>
                    <a:pt x="98" y="272"/>
                    <a:pt x="98" y="272"/>
                  </a:cubicBezTo>
                  <a:cubicBezTo>
                    <a:pt x="47" y="278"/>
                    <a:pt x="8" y="322"/>
                    <a:pt x="8" y="374"/>
                  </a:cubicBezTo>
                  <a:cubicBezTo>
                    <a:pt x="8" y="430"/>
                    <a:pt x="54" y="477"/>
                    <a:pt x="111" y="477"/>
                  </a:cubicBezTo>
                  <a:cubicBezTo>
                    <a:pt x="167" y="477"/>
                    <a:pt x="214" y="430"/>
                    <a:pt x="214" y="374"/>
                  </a:cubicBezTo>
                  <a:cubicBezTo>
                    <a:pt x="214" y="322"/>
                    <a:pt x="175" y="278"/>
                    <a:pt x="123" y="272"/>
                  </a:cubicBezTo>
                  <a:cubicBezTo>
                    <a:pt x="120" y="271"/>
                    <a:pt x="120" y="271"/>
                    <a:pt x="120" y="271"/>
                  </a:cubicBezTo>
                  <a:cubicBezTo>
                    <a:pt x="120" y="8"/>
                    <a:pt x="120" y="8"/>
                    <a:pt x="120" y="8"/>
                  </a:cubicBezTo>
                  <a:lnTo>
                    <a:pt x="102" y="8"/>
                  </a:lnTo>
                  <a:close/>
                  <a:moveTo>
                    <a:pt x="111" y="458"/>
                  </a:moveTo>
                  <a:cubicBezTo>
                    <a:pt x="64" y="458"/>
                    <a:pt x="26" y="420"/>
                    <a:pt x="26" y="374"/>
                  </a:cubicBezTo>
                  <a:cubicBezTo>
                    <a:pt x="26" y="327"/>
                    <a:pt x="64" y="289"/>
                    <a:pt x="111" y="289"/>
                  </a:cubicBezTo>
                  <a:cubicBezTo>
                    <a:pt x="157" y="289"/>
                    <a:pt x="195" y="327"/>
                    <a:pt x="195" y="374"/>
                  </a:cubicBezTo>
                  <a:cubicBezTo>
                    <a:pt x="195" y="420"/>
                    <a:pt x="157" y="458"/>
                    <a:pt x="111" y="458"/>
                  </a:cubicBezTo>
                  <a:close/>
                  <a:moveTo>
                    <a:pt x="111" y="297"/>
                  </a:moveTo>
                  <a:cubicBezTo>
                    <a:pt x="68" y="297"/>
                    <a:pt x="34" y="331"/>
                    <a:pt x="34" y="374"/>
                  </a:cubicBezTo>
                  <a:cubicBezTo>
                    <a:pt x="34" y="416"/>
                    <a:pt x="68" y="450"/>
                    <a:pt x="111" y="450"/>
                  </a:cubicBezTo>
                  <a:cubicBezTo>
                    <a:pt x="153" y="450"/>
                    <a:pt x="187" y="416"/>
                    <a:pt x="187" y="374"/>
                  </a:cubicBezTo>
                  <a:cubicBezTo>
                    <a:pt x="187" y="331"/>
                    <a:pt x="153" y="297"/>
                    <a:pt x="111" y="2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33" name="Freeform 131"/>
            <p:cNvSpPr>
              <a:spLocks/>
            </p:cNvSpPr>
            <p:nvPr/>
          </p:nvSpPr>
          <p:spPr bwMode="auto">
            <a:xfrm>
              <a:off x="2253" y="-1300"/>
              <a:ext cx="931" cy="661"/>
            </a:xfrm>
            <a:custGeom>
              <a:avLst/>
              <a:gdLst>
                <a:gd name="T0" fmla="*/ 931 w 931"/>
                <a:gd name="T1" fmla="*/ 0 h 661"/>
                <a:gd name="T2" fmla="*/ 0 w 931"/>
                <a:gd name="T3" fmla="*/ 0 h 661"/>
                <a:gd name="T4" fmla="*/ 0 w 931"/>
                <a:gd name="T5" fmla="*/ 392 h 661"/>
                <a:gd name="T6" fmla="*/ 331 w 931"/>
                <a:gd name="T7" fmla="*/ 392 h 661"/>
                <a:gd name="T8" fmla="*/ 331 w 931"/>
                <a:gd name="T9" fmla="*/ 661 h 661"/>
                <a:gd name="T10" fmla="*/ 600 w 931"/>
                <a:gd name="T11" fmla="*/ 661 h 661"/>
                <a:gd name="T12" fmla="*/ 600 w 931"/>
                <a:gd name="T13" fmla="*/ 392 h 661"/>
                <a:gd name="T14" fmla="*/ 931 w 931"/>
                <a:gd name="T15" fmla="*/ 392 h 661"/>
                <a:gd name="T16" fmla="*/ 931 w 931"/>
                <a:gd name="T1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1" h="661">
                  <a:moveTo>
                    <a:pt x="931" y="0"/>
                  </a:moveTo>
                  <a:lnTo>
                    <a:pt x="0" y="0"/>
                  </a:lnTo>
                  <a:lnTo>
                    <a:pt x="0" y="392"/>
                  </a:lnTo>
                  <a:lnTo>
                    <a:pt x="331" y="392"/>
                  </a:lnTo>
                  <a:lnTo>
                    <a:pt x="331" y="661"/>
                  </a:lnTo>
                  <a:lnTo>
                    <a:pt x="600" y="661"/>
                  </a:lnTo>
                  <a:lnTo>
                    <a:pt x="600" y="392"/>
                  </a:lnTo>
                  <a:lnTo>
                    <a:pt x="931" y="392"/>
                  </a:lnTo>
                  <a:lnTo>
                    <a:pt x="9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34" name="Freeform 132"/>
            <p:cNvSpPr>
              <a:spLocks/>
            </p:cNvSpPr>
            <p:nvPr/>
          </p:nvSpPr>
          <p:spPr bwMode="auto">
            <a:xfrm>
              <a:off x="905" y="-284"/>
              <a:ext cx="420" cy="420"/>
            </a:xfrm>
            <a:custGeom>
              <a:avLst/>
              <a:gdLst>
                <a:gd name="T0" fmla="*/ 178 w 178"/>
                <a:gd name="T1" fmla="*/ 69 h 178"/>
                <a:gd name="T2" fmla="*/ 139 w 178"/>
                <a:gd name="T3" fmla="*/ 30 h 178"/>
                <a:gd name="T4" fmla="*/ 30 w 178"/>
                <a:gd name="T5" fmla="*/ 30 h 178"/>
                <a:gd name="T6" fmla="*/ 30 w 178"/>
                <a:gd name="T7" fmla="*/ 139 h 178"/>
                <a:gd name="T8" fmla="*/ 69 w 178"/>
                <a:gd name="T9" fmla="*/ 178 h 178"/>
                <a:gd name="T10" fmla="*/ 178 w 178"/>
                <a:gd name="T11" fmla="*/ 69 h 178"/>
              </a:gdLst>
              <a:ahLst/>
              <a:cxnLst>
                <a:cxn ang="0">
                  <a:pos x="T0" y="T1"/>
                </a:cxn>
                <a:cxn ang="0">
                  <a:pos x="T2" y="T3"/>
                </a:cxn>
                <a:cxn ang="0">
                  <a:pos x="T4" y="T5"/>
                </a:cxn>
                <a:cxn ang="0">
                  <a:pos x="T6" y="T7"/>
                </a:cxn>
                <a:cxn ang="0">
                  <a:pos x="T8" y="T9"/>
                </a:cxn>
                <a:cxn ang="0">
                  <a:pos x="T10" y="T11"/>
                </a:cxn>
              </a:cxnLst>
              <a:rect l="0" t="0" r="r" b="b"/>
              <a:pathLst>
                <a:path w="178" h="178">
                  <a:moveTo>
                    <a:pt x="178" y="69"/>
                  </a:moveTo>
                  <a:cubicBezTo>
                    <a:pt x="139" y="30"/>
                    <a:pt x="139" y="30"/>
                    <a:pt x="139" y="30"/>
                  </a:cubicBezTo>
                  <a:cubicBezTo>
                    <a:pt x="109" y="0"/>
                    <a:pt x="60" y="0"/>
                    <a:pt x="30" y="30"/>
                  </a:cubicBezTo>
                  <a:cubicBezTo>
                    <a:pt x="0" y="60"/>
                    <a:pt x="0" y="109"/>
                    <a:pt x="30" y="139"/>
                  </a:cubicBezTo>
                  <a:cubicBezTo>
                    <a:pt x="69" y="178"/>
                    <a:pt x="69" y="178"/>
                    <a:pt x="69" y="178"/>
                  </a:cubicBezTo>
                  <a:lnTo>
                    <a:pt x="178"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35" name="Freeform 133"/>
            <p:cNvSpPr>
              <a:spLocks/>
            </p:cNvSpPr>
            <p:nvPr/>
          </p:nvSpPr>
          <p:spPr bwMode="auto">
            <a:xfrm>
              <a:off x="4112" y="-284"/>
              <a:ext cx="418" cy="420"/>
            </a:xfrm>
            <a:custGeom>
              <a:avLst/>
              <a:gdLst>
                <a:gd name="T0" fmla="*/ 0 w 177"/>
                <a:gd name="T1" fmla="*/ 69 h 178"/>
                <a:gd name="T2" fmla="*/ 39 w 177"/>
                <a:gd name="T3" fmla="*/ 30 h 178"/>
                <a:gd name="T4" fmla="*/ 147 w 177"/>
                <a:gd name="T5" fmla="*/ 30 h 178"/>
                <a:gd name="T6" fmla="*/ 147 w 177"/>
                <a:gd name="T7" fmla="*/ 139 h 178"/>
                <a:gd name="T8" fmla="*/ 109 w 177"/>
                <a:gd name="T9" fmla="*/ 178 h 178"/>
                <a:gd name="T10" fmla="*/ 0 w 177"/>
                <a:gd name="T11" fmla="*/ 69 h 178"/>
              </a:gdLst>
              <a:ahLst/>
              <a:cxnLst>
                <a:cxn ang="0">
                  <a:pos x="T0" y="T1"/>
                </a:cxn>
                <a:cxn ang="0">
                  <a:pos x="T2" y="T3"/>
                </a:cxn>
                <a:cxn ang="0">
                  <a:pos x="T4" y="T5"/>
                </a:cxn>
                <a:cxn ang="0">
                  <a:pos x="T6" y="T7"/>
                </a:cxn>
                <a:cxn ang="0">
                  <a:pos x="T8" y="T9"/>
                </a:cxn>
                <a:cxn ang="0">
                  <a:pos x="T10" y="T11"/>
                </a:cxn>
              </a:cxnLst>
              <a:rect l="0" t="0" r="r" b="b"/>
              <a:pathLst>
                <a:path w="177" h="178">
                  <a:moveTo>
                    <a:pt x="0" y="69"/>
                  </a:moveTo>
                  <a:cubicBezTo>
                    <a:pt x="39" y="30"/>
                    <a:pt x="39" y="30"/>
                    <a:pt x="39" y="30"/>
                  </a:cubicBezTo>
                  <a:cubicBezTo>
                    <a:pt x="68" y="0"/>
                    <a:pt x="117" y="0"/>
                    <a:pt x="147" y="30"/>
                  </a:cubicBezTo>
                  <a:cubicBezTo>
                    <a:pt x="177" y="60"/>
                    <a:pt x="177" y="109"/>
                    <a:pt x="147" y="139"/>
                  </a:cubicBezTo>
                  <a:cubicBezTo>
                    <a:pt x="109" y="178"/>
                    <a:pt x="109" y="178"/>
                    <a:pt x="109" y="178"/>
                  </a:cubicBezTo>
                  <a:lnTo>
                    <a:pt x="0"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36" name="Freeform 134"/>
            <p:cNvSpPr>
              <a:spLocks/>
            </p:cNvSpPr>
            <p:nvPr/>
          </p:nvSpPr>
          <p:spPr bwMode="auto">
            <a:xfrm>
              <a:off x="1405" y="3488"/>
              <a:ext cx="2894" cy="75"/>
            </a:xfrm>
            <a:custGeom>
              <a:avLst/>
              <a:gdLst>
                <a:gd name="T0" fmla="*/ 2894 w 2894"/>
                <a:gd name="T1" fmla="*/ 0 h 75"/>
                <a:gd name="T2" fmla="*/ 0 w 2894"/>
                <a:gd name="T3" fmla="*/ 38 h 75"/>
                <a:gd name="T4" fmla="*/ 2816 w 2894"/>
                <a:gd name="T5" fmla="*/ 75 h 75"/>
                <a:gd name="T6" fmla="*/ 2894 w 2894"/>
                <a:gd name="T7" fmla="*/ 0 h 75"/>
              </a:gdLst>
              <a:ahLst/>
              <a:cxnLst>
                <a:cxn ang="0">
                  <a:pos x="T0" y="T1"/>
                </a:cxn>
                <a:cxn ang="0">
                  <a:pos x="T2" y="T3"/>
                </a:cxn>
                <a:cxn ang="0">
                  <a:pos x="T4" y="T5"/>
                </a:cxn>
                <a:cxn ang="0">
                  <a:pos x="T6" y="T7"/>
                </a:cxn>
              </a:cxnLst>
              <a:rect l="0" t="0" r="r" b="b"/>
              <a:pathLst>
                <a:path w="2894" h="75">
                  <a:moveTo>
                    <a:pt x="2894" y="0"/>
                  </a:moveTo>
                  <a:lnTo>
                    <a:pt x="0" y="38"/>
                  </a:lnTo>
                  <a:lnTo>
                    <a:pt x="2816" y="75"/>
                  </a:lnTo>
                  <a:lnTo>
                    <a:pt x="28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137" name="Freeform 135"/>
            <p:cNvSpPr>
              <a:spLocks/>
            </p:cNvSpPr>
            <p:nvPr/>
          </p:nvSpPr>
          <p:spPr bwMode="auto">
            <a:xfrm>
              <a:off x="581" y="3639"/>
              <a:ext cx="3564" cy="78"/>
            </a:xfrm>
            <a:custGeom>
              <a:avLst/>
              <a:gdLst>
                <a:gd name="T0" fmla="*/ 3564 w 3564"/>
                <a:gd name="T1" fmla="*/ 0 h 78"/>
                <a:gd name="T2" fmla="*/ 0 w 3564"/>
                <a:gd name="T3" fmla="*/ 40 h 78"/>
                <a:gd name="T4" fmla="*/ 3486 w 3564"/>
                <a:gd name="T5" fmla="*/ 78 h 78"/>
                <a:gd name="T6" fmla="*/ 3564 w 3564"/>
                <a:gd name="T7" fmla="*/ 0 h 78"/>
              </a:gdLst>
              <a:ahLst/>
              <a:cxnLst>
                <a:cxn ang="0">
                  <a:pos x="T0" y="T1"/>
                </a:cxn>
                <a:cxn ang="0">
                  <a:pos x="T2" y="T3"/>
                </a:cxn>
                <a:cxn ang="0">
                  <a:pos x="T4" y="T5"/>
                </a:cxn>
                <a:cxn ang="0">
                  <a:pos x="T6" y="T7"/>
                </a:cxn>
              </a:cxnLst>
              <a:rect l="0" t="0" r="r" b="b"/>
              <a:pathLst>
                <a:path w="3564" h="78">
                  <a:moveTo>
                    <a:pt x="3564" y="0"/>
                  </a:moveTo>
                  <a:lnTo>
                    <a:pt x="0" y="40"/>
                  </a:lnTo>
                  <a:lnTo>
                    <a:pt x="3486" y="78"/>
                  </a:lnTo>
                  <a:lnTo>
                    <a:pt x="35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grpSp>
      <p:sp>
        <p:nvSpPr>
          <p:cNvPr id="138" name="Freeform 43"/>
          <p:cNvSpPr>
            <a:spLocks noEditPoints="1"/>
          </p:cNvSpPr>
          <p:nvPr/>
        </p:nvSpPr>
        <p:spPr bwMode="auto">
          <a:xfrm>
            <a:off x="4720299" y="3667685"/>
            <a:ext cx="634568" cy="618356"/>
          </a:xfrm>
          <a:custGeom>
            <a:avLst/>
            <a:gdLst>
              <a:gd name="T0" fmla="*/ 0 w 232"/>
              <a:gd name="T1" fmla="*/ 57 h 226"/>
              <a:gd name="T2" fmla="*/ 114 w 232"/>
              <a:gd name="T3" fmla="*/ 57 h 226"/>
              <a:gd name="T4" fmla="*/ 57 w 232"/>
              <a:gd name="T5" fmla="*/ 11 h 226"/>
              <a:gd name="T6" fmla="*/ 57 w 232"/>
              <a:gd name="T7" fmla="*/ 102 h 226"/>
              <a:gd name="T8" fmla="*/ 57 w 232"/>
              <a:gd name="T9" fmla="*/ 11 h 226"/>
              <a:gd name="T10" fmla="*/ 38 w 232"/>
              <a:gd name="T11" fmla="*/ 78 h 226"/>
              <a:gd name="T12" fmla="*/ 38 w 232"/>
              <a:gd name="T13" fmla="*/ 84 h 226"/>
              <a:gd name="T14" fmla="*/ 44 w 232"/>
              <a:gd name="T15" fmla="*/ 87 h 226"/>
              <a:gd name="T16" fmla="*/ 51 w 232"/>
              <a:gd name="T17" fmla="*/ 96 h 226"/>
              <a:gd name="T18" fmla="*/ 53 w 232"/>
              <a:gd name="T19" fmla="*/ 98 h 226"/>
              <a:gd name="T20" fmla="*/ 62 w 232"/>
              <a:gd name="T21" fmla="*/ 97 h 226"/>
              <a:gd name="T22" fmla="*/ 62 w 232"/>
              <a:gd name="T23" fmla="*/ 88 h 226"/>
              <a:gd name="T24" fmla="*/ 74 w 232"/>
              <a:gd name="T25" fmla="*/ 82 h 226"/>
              <a:gd name="T26" fmla="*/ 77 w 232"/>
              <a:gd name="T27" fmla="*/ 71 h 226"/>
              <a:gd name="T28" fmla="*/ 75 w 232"/>
              <a:gd name="T29" fmla="*/ 62 h 226"/>
              <a:gd name="T30" fmla="*/ 66 w 232"/>
              <a:gd name="T31" fmla="*/ 54 h 226"/>
              <a:gd name="T32" fmla="*/ 50 w 232"/>
              <a:gd name="T33" fmla="*/ 44 h 226"/>
              <a:gd name="T34" fmla="*/ 58 w 232"/>
              <a:gd name="T35" fmla="*/ 35 h 226"/>
              <a:gd name="T36" fmla="*/ 72 w 232"/>
              <a:gd name="T37" fmla="*/ 37 h 226"/>
              <a:gd name="T38" fmla="*/ 74 w 232"/>
              <a:gd name="T39" fmla="*/ 30 h 226"/>
              <a:gd name="T40" fmla="*/ 68 w 232"/>
              <a:gd name="T41" fmla="*/ 26 h 226"/>
              <a:gd name="T42" fmla="*/ 62 w 232"/>
              <a:gd name="T43" fmla="*/ 18 h 226"/>
              <a:gd name="T44" fmla="*/ 60 w 232"/>
              <a:gd name="T45" fmla="*/ 16 h 226"/>
              <a:gd name="T46" fmla="*/ 52 w 232"/>
              <a:gd name="T47" fmla="*/ 17 h 226"/>
              <a:gd name="T48" fmla="*/ 51 w 232"/>
              <a:gd name="T49" fmla="*/ 25 h 226"/>
              <a:gd name="T50" fmla="*/ 38 w 232"/>
              <a:gd name="T51" fmla="*/ 46 h 226"/>
              <a:gd name="T52" fmla="*/ 47 w 232"/>
              <a:gd name="T53" fmla="*/ 56 h 226"/>
              <a:gd name="T54" fmla="*/ 64 w 232"/>
              <a:gd name="T55" fmla="*/ 67 h 226"/>
              <a:gd name="T56" fmla="*/ 63 w 232"/>
              <a:gd name="T57" fmla="*/ 77 h 226"/>
              <a:gd name="T58" fmla="*/ 40 w 232"/>
              <a:gd name="T59" fmla="*/ 76 h 226"/>
              <a:gd name="T60" fmla="*/ 101 w 232"/>
              <a:gd name="T61" fmla="*/ 156 h 226"/>
              <a:gd name="T62" fmla="*/ 64 w 232"/>
              <a:gd name="T63" fmla="*/ 153 h 226"/>
              <a:gd name="T64" fmla="*/ 57 w 232"/>
              <a:gd name="T65" fmla="*/ 128 h 226"/>
              <a:gd name="T66" fmla="*/ 50 w 232"/>
              <a:gd name="T67" fmla="*/ 174 h 226"/>
              <a:gd name="T68" fmla="*/ 74 w 232"/>
              <a:gd name="T69" fmla="*/ 198 h 226"/>
              <a:gd name="T70" fmla="*/ 108 w 232"/>
              <a:gd name="T71" fmla="*/ 172 h 226"/>
              <a:gd name="T72" fmla="*/ 221 w 232"/>
              <a:gd name="T73" fmla="*/ 124 h 226"/>
              <a:gd name="T74" fmla="*/ 165 w 232"/>
              <a:gd name="T75" fmla="*/ 64 h 226"/>
              <a:gd name="T76" fmla="*/ 161 w 232"/>
              <a:gd name="T77" fmla="*/ 7 h 226"/>
              <a:gd name="T78" fmla="*/ 101 w 232"/>
              <a:gd name="T79" fmla="*/ 5 h 226"/>
              <a:gd name="T80" fmla="*/ 149 w 232"/>
              <a:gd name="T81" fmla="*/ 17 h 226"/>
              <a:gd name="T82" fmla="*/ 152 w 232"/>
              <a:gd name="T83" fmla="*/ 64 h 226"/>
              <a:gd name="T84" fmla="*/ 150 w 232"/>
              <a:gd name="T85" fmla="*/ 129 h 226"/>
              <a:gd name="T86" fmla="*/ 112 w 232"/>
              <a:gd name="T87" fmla="*/ 150 h 226"/>
              <a:gd name="T88" fmla="*/ 176 w 232"/>
              <a:gd name="T89" fmla="*/ 224 h 226"/>
              <a:gd name="T90" fmla="*/ 226 w 232"/>
              <a:gd name="T91" fmla="*/ 226 h 226"/>
              <a:gd name="T92" fmla="*/ 232 w 232"/>
              <a:gd name="T93" fmla="*/ 148 h 226"/>
              <a:gd name="T94" fmla="*/ 220 w 232"/>
              <a:gd name="T95" fmla="*/ 213 h 226"/>
              <a:gd name="T96" fmla="*/ 128 w 232"/>
              <a:gd name="T97" fmla="*/ 159 h 226"/>
              <a:gd name="T98" fmla="*/ 128 w 232"/>
              <a:gd name="T99" fmla="*/ 139 h 226"/>
              <a:gd name="T100" fmla="*/ 159 w 232"/>
              <a:gd name="T101" fmla="*/ 155 h 226"/>
              <a:gd name="T102" fmla="*/ 177 w 232"/>
              <a:gd name="T103" fmla="*/ 156 h 226"/>
              <a:gd name="T104" fmla="*/ 174 w 232"/>
              <a:gd name="T105" fmla="*/ 135 h 226"/>
              <a:gd name="T106" fmla="*/ 165 w 232"/>
              <a:gd name="T107" fmla="*/ 88 h 226"/>
              <a:gd name="T108" fmla="*/ 212 w 232"/>
              <a:gd name="T109" fmla="*/ 133 h 226"/>
              <a:gd name="T110" fmla="*/ 220 w 232"/>
              <a:gd name="T111" fmla="*/ 2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2" h="226">
                <a:moveTo>
                  <a:pt x="57" y="114"/>
                </a:moveTo>
                <a:cubicBezTo>
                  <a:pt x="25" y="114"/>
                  <a:pt x="0" y="88"/>
                  <a:pt x="0" y="57"/>
                </a:cubicBezTo>
                <a:cubicBezTo>
                  <a:pt x="0" y="25"/>
                  <a:pt x="25" y="0"/>
                  <a:pt x="57" y="0"/>
                </a:cubicBezTo>
                <a:cubicBezTo>
                  <a:pt x="89" y="0"/>
                  <a:pt x="114" y="25"/>
                  <a:pt x="114" y="57"/>
                </a:cubicBezTo>
                <a:cubicBezTo>
                  <a:pt x="114" y="88"/>
                  <a:pt x="89" y="114"/>
                  <a:pt x="57" y="114"/>
                </a:cubicBezTo>
                <a:moveTo>
                  <a:pt x="57" y="11"/>
                </a:moveTo>
                <a:cubicBezTo>
                  <a:pt x="32" y="11"/>
                  <a:pt x="11" y="32"/>
                  <a:pt x="11" y="57"/>
                </a:cubicBezTo>
                <a:cubicBezTo>
                  <a:pt x="11" y="82"/>
                  <a:pt x="32" y="102"/>
                  <a:pt x="57" y="102"/>
                </a:cubicBezTo>
                <a:cubicBezTo>
                  <a:pt x="82" y="102"/>
                  <a:pt x="102" y="82"/>
                  <a:pt x="102" y="57"/>
                </a:cubicBezTo>
                <a:cubicBezTo>
                  <a:pt x="102" y="32"/>
                  <a:pt x="82" y="11"/>
                  <a:pt x="57" y="11"/>
                </a:cubicBezTo>
                <a:moveTo>
                  <a:pt x="40" y="76"/>
                </a:moveTo>
                <a:cubicBezTo>
                  <a:pt x="39" y="76"/>
                  <a:pt x="38" y="76"/>
                  <a:pt x="38" y="78"/>
                </a:cubicBezTo>
                <a:cubicBezTo>
                  <a:pt x="38" y="83"/>
                  <a:pt x="38" y="83"/>
                  <a:pt x="38" y="83"/>
                </a:cubicBezTo>
                <a:cubicBezTo>
                  <a:pt x="38" y="84"/>
                  <a:pt x="38" y="84"/>
                  <a:pt x="38" y="84"/>
                </a:cubicBezTo>
                <a:cubicBezTo>
                  <a:pt x="39" y="85"/>
                  <a:pt x="39" y="85"/>
                  <a:pt x="40" y="86"/>
                </a:cubicBezTo>
                <a:cubicBezTo>
                  <a:pt x="41" y="86"/>
                  <a:pt x="42" y="87"/>
                  <a:pt x="44" y="87"/>
                </a:cubicBezTo>
                <a:cubicBezTo>
                  <a:pt x="46" y="88"/>
                  <a:pt x="48" y="88"/>
                  <a:pt x="51" y="89"/>
                </a:cubicBezTo>
                <a:cubicBezTo>
                  <a:pt x="51" y="96"/>
                  <a:pt x="51" y="96"/>
                  <a:pt x="51" y="96"/>
                </a:cubicBezTo>
                <a:cubicBezTo>
                  <a:pt x="51" y="97"/>
                  <a:pt x="51" y="97"/>
                  <a:pt x="52" y="97"/>
                </a:cubicBezTo>
                <a:cubicBezTo>
                  <a:pt x="52" y="98"/>
                  <a:pt x="52" y="98"/>
                  <a:pt x="53" y="98"/>
                </a:cubicBezTo>
                <a:cubicBezTo>
                  <a:pt x="60" y="98"/>
                  <a:pt x="60" y="98"/>
                  <a:pt x="60" y="98"/>
                </a:cubicBezTo>
                <a:cubicBezTo>
                  <a:pt x="61" y="98"/>
                  <a:pt x="61" y="98"/>
                  <a:pt x="62" y="97"/>
                </a:cubicBezTo>
                <a:cubicBezTo>
                  <a:pt x="62" y="97"/>
                  <a:pt x="62" y="97"/>
                  <a:pt x="62" y="96"/>
                </a:cubicBezTo>
                <a:cubicBezTo>
                  <a:pt x="62" y="88"/>
                  <a:pt x="62" y="88"/>
                  <a:pt x="62" y="88"/>
                </a:cubicBezTo>
                <a:cubicBezTo>
                  <a:pt x="65" y="88"/>
                  <a:pt x="67" y="87"/>
                  <a:pt x="69" y="86"/>
                </a:cubicBezTo>
                <a:cubicBezTo>
                  <a:pt x="71" y="85"/>
                  <a:pt x="73" y="83"/>
                  <a:pt x="74" y="82"/>
                </a:cubicBezTo>
                <a:cubicBezTo>
                  <a:pt x="75" y="80"/>
                  <a:pt x="76" y="79"/>
                  <a:pt x="77" y="77"/>
                </a:cubicBezTo>
                <a:cubicBezTo>
                  <a:pt x="77" y="75"/>
                  <a:pt x="77" y="73"/>
                  <a:pt x="77" y="71"/>
                </a:cubicBezTo>
                <a:cubicBezTo>
                  <a:pt x="77" y="69"/>
                  <a:pt x="77" y="68"/>
                  <a:pt x="77" y="66"/>
                </a:cubicBezTo>
                <a:cubicBezTo>
                  <a:pt x="76" y="65"/>
                  <a:pt x="76" y="63"/>
                  <a:pt x="75" y="62"/>
                </a:cubicBezTo>
                <a:cubicBezTo>
                  <a:pt x="74" y="61"/>
                  <a:pt x="73" y="59"/>
                  <a:pt x="72" y="58"/>
                </a:cubicBezTo>
                <a:cubicBezTo>
                  <a:pt x="70" y="57"/>
                  <a:pt x="68" y="55"/>
                  <a:pt x="66" y="54"/>
                </a:cubicBezTo>
                <a:cubicBezTo>
                  <a:pt x="56" y="48"/>
                  <a:pt x="56" y="48"/>
                  <a:pt x="56" y="48"/>
                </a:cubicBezTo>
                <a:cubicBezTo>
                  <a:pt x="53" y="46"/>
                  <a:pt x="51" y="45"/>
                  <a:pt x="50" y="44"/>
                </a:cubicBezTo>
                <a:cubicBezTo>
                  <a:pt x="49" y="43"/>
                  <a:pt x="49" y="42"/>
                  <a:pt x="49" y="40"/>
                </a:cubicBezTo>
                <a:cubicBezTo>
                  <a:pt x="49" y="37"/>
                  <a:pt x="52" y="35"/>
                  <a:pt x="58" y="35"/>
                </a:cubicBezTo>
                <a:cubicBezTo>
                  <a:pt x="60" y="35"/>
                  <a:pt x="62" y="35"/>
                  <a:pt x="65" y="35"/>
                </a:cubicBezTo>
                <a:cubicBezTo>
                  <a:pt x="68" y="36"/>
                  <a:pt x="70" y="37"/>
                  <a:pt x="72" y="37"/>
                </a:cubicBezTo>
                <a:cubicBezTo>
                  <a:pt x="73" y="38"/>
                  <a:pt x="74" y="37"/>
                  <a:pt x="74" y="36"/>
                </a:cubicBezTo>
                <a:cubicBezTo>
                  <a:pt x="74" y="30"/>
                  <a:pt x="74" y="30"/>
                  <a:pt x="74" y="30"/>
                </a:cubicBezTo>
                <a:cubicBezTo>
                  <a:pt x="74" y="29"/>
                  <a:pt x="73" y="28"/>
                  <a:pt x="72" y="28"/>
                </a:cubicBezTo>
                <a:cubicBezTo>
                  <a:pt x="71" y="27"/>
                  <a:pt x="70" y="27"/>
                  <a:pt x="68" y="26"/>
                </a:cubicBezTo>
                <a:cubicBezTo>
                  <a:pt x="66" y="25"/>
                  <a:pt x="64" y="25"/>
                  <a:pt x="62" y="25"/>
                </a:cubicBezTo>
                <a:cubicBezTo>
                  <a:pt x="62" y="18"/>
                  <a:pt x="62" y="18"/>
                  <a:pt x="62" y="18"/>
                </a:cubicBezTo>
                <a:cubicBezTo>
                  <a:pt x="62" y="17"/>
                  <a:pt x="62" y="17"/>
                  <a:pt x="62" y="17"/>
                </a:cubicBezTo>
                <a:cubicBezTo>
                  <a:pt x="61" y="16"/>
                  <a:pt x="61" y="16"/>
                  <a:pt x="60" y="16"/>
                </a:cubicBezTo>
                <a:cubicBezTo>
                  <a:pt x="53" y="16"/>
                  <a:pt x="53" y="16"/>
                  <a:pt x="53" y="16"/>
                </a:cubicBezTo>
                <a:cubicBezTo>
                  <a:pt x="52" y="16"/>
                  <a:pt x="52" y="16"/>
                  <a:pt x="52" y="17"/>
                </a:cubicBezTo>
                <a:cubicBezTo>
                  <a:pt x="51" y="17"/>
                  <a:pt x="51" y="17"/>
                  <a:pt x="51" y="18"/>
                </a:cubicBezTo>
                <a:cubicBezTo>
                  <a:pt x="51" y="25"/>
                  <a:pt x="51" y="25"/>
                  <a:pt x="51" y="25"/>
                </a:cubicBezTo>
                <a:cubicBezTo>
                  <a:pt x="42" y="27"/>
                  <a:pt x="37" y="32"/>
                  <a:pt x="37" y="41"/>
                </a:cubicBezTo>
                <a:cubicBezTo>
                  <a:pt x="37" y="43"/>
                  <a:pt x="37" y="45"/>
                  <a:pt x="38" y="46"/>
                </a:cubicBezTo>
                <a:cubicBezTo>
                  <a:pt x="38" y="48"/>
                  <a:pt x="39" y="50"/>
                  <a:pt x="41" y="51"/>
                </a:cubicBezTo>
                <a:cubicBezTo>
                  <a:pt x="42" y="53"/>
                  <a:pt x="44" y="55"/>
                  <a:pt x="47" y="56"/>
                </a:cubicBezTo>
                <a:cubicBezTo>
                  <a:pt x="58" y="63"/>
                  <a:pt x="58" y="63"/>
                  <a:pt x="58" y="63"/>
                </a:cubicBezTo>
                <a:cubicBezTo>
                  <a:pt x="61" y="65"/>
                  <a:pt x="63" y="66"/>
                  <a:pt x="64" y="67"/>
                </a:cubicBezTo>
                <a:cubicBezTo>
                  <a:pt x="65" y="68"/>
                  <a:pt x="65" y="70"/>
                  <a:pt x="65" y="71"/>
                </a:cubicBezTo>
                <a:cubicBezTo>
                  <a:pt x="65" y="74"/>
                  <a:pt x="64" y="76"/>
                  <a:pt x="63" y="77"/>
                </a:cubicBezTo>
                <a:cubicBezTo>
                  <a:pt x="61" y="78"/>
                  <a:pt x="59" y="79"/>
                  <a:pt x="55" y="79"/>
                </a:cubicBezTo>
                <a:cubicBezTo>
                  <a:pt x="51" y="79"/>
                  <a:pt x="46" y="78"/>
                  <a:pt x="40" y="76"/>
                </a:cubicBezTo>
                <a:moveTo>
                  <a:pt x="105" y="169"/>
                </a:moveTo>
                <a:cubicBezTo>
                  <a:pt x="102" y="166"/>
                  <a:pt x="101" y="161"/>
                  <a:pt x="101" y="156"/>
                </a:cubicBezTo>
                <a:cubicBezTo>
                  <a:pt x="67" y="156"/>
                  <a:pt x="67" y="156"/>
                  <a:pt x="67" y="156"/>
                </a:cubicBezTo>
                <a:cubicBezTo>
                  <a:pt x="65" y="156"/>
                  <a:pt x="64" y="155"/>
                  <a:pt x="64" y="153"/>
                </a:cubicBezTo>
                <a:cubicBezTo>
                  <a:pt x="64" y="128"/>
                  <a:pt x="64" y="128"/>
                  <a:pt x="64" y="128"/>
                </a:cubicBezTo>
                <a:cubicBezTo>
                  <a:pt x="62" y="128"/>
                  <a:pt x="59" y="128"/>
                  <a:pt x="57" y="128"/>
                </a:cubicBezTo>
                <a:cubicBezTo>
                  <a:pt x="54" y="128"/>
                  <a:pt x="52" y="128"/>
                  <a:pt x="50" y="128"/>
                </a:cubicBezTo>
                <a:cubicBezTo>
                  <a:pt x="50" y="174"/>
                  <a:pt x="50" y="174"/>
                  <a:pt x="50" y="174"/>
                </a:cubicBezTo>
                <a:cubicBezTo>
                  <a:pt x="50" y="180"/>
                  <a:pt x="48" y="190"/>
                  <a:pt x="52" y="195"/>
                </a:cubicBezTo>
                <a:cubicBezTo>
                  <a:pt x="56" y="199"/>
                  <a:pt x="67" y="198"/>
                  <a:pt x="74" y="198"/>
                </a:cubicBezTo>
                <a:cubicBezTo>
                  <a:pt x="133" y="198"/>
                  <a:pt x="133" y="198"/>
                  <a:pt x="133" y="198"/>
                </a:cubicBezTo>
                <a:cubicBezTo>
                  <a:pt x="108" y="172"/>
                  <a:pt x="108" y="172"/>
                  <a:pt x="108" y="172"/>
                </a:cubicBezTo>
                <a:cubicBezTo>
                  <a:pt x="108" y="172"/>
                  <a:pt x="106" y="170"/>
                  <a:pt x="105" y="169"/>
                </a:cubicBezTo>
                <a:moveTo>
                  <a:pt x="221" y="124"/>
                </a:moveTo>
                <a:cubicBezTo>
                  <a:pt x="216" y="119"/>
                  <a:pt x="183" y="85"/>
                  <a:pt x="165" y="66"/>
                </a:cubicBezTo>
                <a:cubicBezTo>
                  <a:pt x="165" y="64"/>
                  <a:pt x="165" y="64"/>
                  <a:pt x="165" y="64"/>
                </a:cubicBezTo>
                <a:cubicBezTo>
                  <a:pt x="165" y="29"/>
                  <a:pt x="165" y="29"/>
                  <a:pt x="165" y="29"/>
                </a:cubicBezTo>
                <a:cubicBezTo>
                  <a:pt x="165" y="21"/>
                  <a:pt x="167" y="12"/>
                  <a:pt x="161" y="7"/>
                </a:cubicBezTo>
                <a:cubicBezTo>
                  <a:pt x="157" y="4"/>
                  <a:pt x="146" y="5"/>
                  <a:pt x="141" y="5"/>
                </a:cubicBezTo>
                <a:cubicBezTo>
                  <a:pt x="101" y="5"/>
                  <a:pt x="101" y="5"/>
                  <a:pt x="101" y="5"/>
                </a:cubicBezTo>
                <a:cubicBezTo>
                  <a:pt x="106" y="8"/>
                  <a:pt x="111" y="13"/>
                  <a:pt x="115" y="17"/>
                </a:cubicBezTo>
                <a:cubicBezTo>
                  <a:pt x="149" y="17"/>
                  <a:pt x="149" y="17"/>
                  <a:pt x="149" y="17"/>
                </a:cubicBezTo>
                <a:cubicBezTo>
                  <a:pt x="151" y="17"/>
                  <a:pt x="152" y="19"/>
                  <a:pt x="152" y="20"/>
                </a:cubicBezTo>
                <a:cubicBezTo>
                  <a:pt x="152" y="64"/>
                  <a:pt x="152" y="64"/>
                  <a:pt x="152" y="64"/>
                </a:cubicBezTo>
                <a:cubicBezTo>
                  <a:pt x="152" y="131"/>
                  <a:pt x="152" y="131"/>
                  <a:pt x="152" y="131"/>
                </a:cubicBezTo>
                <a:cubicBezTo>
                  <a:pt x="150" y="129"/>
                  <a:pt x="150" y="129"/>
                  <a:pt x="150" y="129"/>
                </a:cubicBezTo>
                <a:cubicBezTo>
                  <a:pt x="139" y="118"/>
                  <a:pt x="124" y="125"/>
                  <a:pt x="119" y="130"/>
                </a:cubicBezTo>
                <a:cubicBezTo>
                  <a:pt x="115" y="135"/>
                  <a:pt x="112" y="142"/>
                  <a:pt x="112" y="150"/>
                </a:cubicBezTo>
                <a:cubicBezTo>
                  <a:pt x="112" y="157"/>
                  <a:pt x="115" y="163"/>
                  <a:pt x="119" y="168"/>
                </a:cubicBezTo>
                <a:cubicBezTo>
                  <a:pt x="127" y="175"/>
                  <a:pt x="175" y="223"/>
                  <a:pt x="176" y="224"/>
                </a:cubicBezTo>
                <a:cubicBezTo>
                  <a:pt x="177" y="225"/>
                  <a:pt x="178" y="226"/>
                  <a:pt x="180" y="226"/>
                </a:cubicBezTo>
                <a:cubicBezTo>
                  <a:pt x="226" y="226"/>
                  <a:pt x="226" y="226"/>
                  <a:pt x="226" y="226"/>
                </a:cubicBezTo>
                <a:cubicBezTo>
                  <a:pt x="229" y="226"/>
                  <a:pt x="232" y="223"/>
                  <a:pt x="232" y="219"/>
                </a:cubicBezTo>
                <a:cubicBezTo>
                  <a:pt x="232" y="148"/>
                  <a:pt x="232" y="148"/>
                  <a:pt x="232" y="148"/>
                </a:cubicBezTo>
                <a:cubicBezTo>
                  <a:pt x="232" y="135"/>
                  <a:pt x="228" y="130"/>
                  <a:pt x="221" y="124"/>
                </a:cubicBezTo>
                <a:moveTo>
                  <a:pt x="220" y="213"/>
                </a:moveTo>
                <a:cubicBezTo>
                  <a:pt x="183" y="213"/>
                  <a:pt x="183" y="213"/>
                  <a:pt x="183" y="213"/>
                </a:cubicBezTo>
                <a:cubicBezTo>
                  <a:pt x="174" y="204"/>
                  <a:pt x="135" y="165"/>
                  <a:pt x="128" y="159"/>
                </a:cubicBezTo>
                <a:cubicBezTo>
                  <a:pt x="125" y="156"/>
                  <a:pt x="125" y="152"/>
                  <a:pt x="125" y="149"/>
                </a:cubicBezTo>
                <a:cubicBezTo>
                  <a:pt x="125" y="145"/>
                  <a:pt x="126" y="141"/>
                  <a:pt x="128" y="139"/>
                </a:cubicBezTo>
                <a:cubicBezTo>
                  <a:pt x="128" y="139"/>
                  <a:pt x="136" y="132"/>
                  <a:pt x="141" y="138"/>
                </a:cubicBezTo>
                <a:cubicBezTo>
                  <a:pt x="159" y="155"/>
                  <a:pt x="159" y="155"/>
                  <a:pt x="159" y="155"/>
                </a:cubicBezTo>
                <a:cubicBezTo>
                  <a:pt x="159" y="155"/>
                  <a:pt x="159" y="155"/>
                  <a:pt x="160" y="155"/>
                </a:cubicBezTo>
                <a:cubicBezTo>
                  <a:pt x="170" y="163"/>
                  <a:pt x="176" y="158"/>
                  <a:pt x="177" y="156"/>
                </a:cubicBezTo>
                <a:cubicBezTo>
                  <a:pt x="182" y="151"/>
                  <a:pt x="180" y="141"/>
                  <a:pt x="175" y="136"/>
                </a:cubicBezTo>
                <a:cubicBezTo>
                  <a:pt x="175" y="135"/>
                  <a:pt x="174" y="135"/>
                  <a:pt x="174" y="135"/>
                </a:cubicBezTo>
                <a:cubicBezTo>
                  <a:pt x="165" y="127"/>
                  <a:pt x="165" y="127"/>
                  <a:pt x="165" y="127"/>
                </a:cubicBezTo>
                <a:cubicBezTo>
                  <a:pt x="165" y="88"/>
                  <a:pt x="165" y="88"/>
                  <a:pt x="165" y="88"/>
                </a:cubicBezTo>
                <a:cubicBezTo>
                  <a:pt x="165" y="84"/>
                  <a:pt x="165" y="84"/>
                  <a:pt x="165" y="84"/>
                </a:cubicBezTo>
                <a:cubicBezTo>
                  <a:pt x="181" y="100"/>
                  <a:pt x="208" y="129"/>
                  <a:pt x="212" y="133"/>
                </a:cubicBezTo>
                <a:cubicBezTo>
                  <a:pt x="218" y="138"/>
                  <a:pt x="220" y="140"/>
                  <a:pt x="220" y="148"/>
                </a:cubicBezTo>
                <a:lnTo>
                  <a:pt x="220" y="213"/>
                </a:lnTo>
                <a:close/>
              </a:path>
            </a:pathLst>
          </a:custGeom>
          <a:solidFill>
            <a:srgbClr val="002060"/>
          </a:solidFill>
          <a:ln>
            <a:noFill/>
          </a:ln>
          <a:effectLst/>
          <a:extLst/>
        </p:spPr>
        <p:txBody>
          <a:bodyPr vert="horz" wrap="square" lIns="68580" tIns="34290" rIns="68580" bIns="34290" numCol="1" anchor="t" anchorCtr="0" compatLnSpc="1">
            <a:prstTxWarp prst="textNoShape">
              <a:avLst/>
            </a:prstTxWarp>
          </a:bodyPr>
          <a:lstStyle/>
          <a:p>
            <a:pPr defTabSz="685800" fontAlgn="auto">
              <a:lnSpc>
                <a:spcPct val="90000"/>
              </a:lnSpc>
              <a:spcBef>
                <a:spcPts val="0"/>
              </a:spcBef>
              <a:spcAft>
                <a:spcPts val="0"/>
              </a:spcAft>
            </a:pPr>
            <a:endParaRPr lang="en-US" sz="11625" dirty="0">
              <a:solidFill>
                <a:prstClr val="black"/>
              </a:solidFill>
              <a:latin typeface="Intel Clear"/>
              <a:ea typeface="+mn-ea"/>
            </a:endParaRPr>
          </a:p>
        </p:txBody>
      </p:sp>
      <p:sp>
        <p:nvSpPr>
          <p:cNvPr id="139" name="Freeform 49"/>
          <p:cNvSpPr>
            <a:spLocks noEditPoints="1"/>
          </p:cNvSpPr>
          <p:nvPr/>
        </p:nvSpPr>
        <p:spPr bwMode="auto">
          <a:xfrm>
            <a:off x="7384815" y="3667685"/>
            <a:ext cx="790598" cy="608719"/>
          </a:xfrm>
          <a:custGeom>
            <a:avLst/>
            <a:gdLst>
              <a:gd name="T0" fmla="*/ 83 w 420"/>
              <a:gd name="T1" fmla="*/ 285 h 323"/>
              <a:gd name="T2" fmla="*/ 168 w 420"/>
              <a:gd name="T3" fmla="*/ 285 h 323"/>
              <a:gd name="T4" fmla="*/ 420 w 420"/>
              <a:gd name="T5" fmla="*/ 323 h 323"/>
              <a:gd name="T6" fmla="*/ 200 w 420"/>
              <a:gd name="T7" fmla="*/ 59 h 323"/>
              <a:gd name="T8" fmla="*/ 109 w 420"/>
              <a:gd name="T9" fmla="*/ 82 h 323"/>
              <a:gd name="T10" fmla="*/ 109 w 420"/>
              <a:gd name="T11" fmla="*/ 117 h 323"/>
              <a:gd name="T12" fmla="*/ 109 w 420"/>
              <a:gd name="T13" fmla="*/ 146 h 323"/>
              <a:gd name="T14" fmla="*/ 149 w 420"/>
              <a:gd name="T15" fmla="*/ 169 h 323"/>
              <a:gd name="T16" fmla="*/ 149 w 420"/>
              <a:gd name="T17" fmla="*/ 186 h 323"/>
              <a:gd name="T18" fmla="*/ 109 w 420"/>
              <a:gd name="T19" fmla="*/ 209 h 323"/>
              <a:gd name="T20" fmla="*/ 109 w 420"/>
              <a:gd name="T21" fmla="*/ 244 h 323"/>
              <a:gd name="T22" fmla="*/ 109 w 420"/>
              <a:gd name="T23" fmla="*/ 273 h 323"/>
              <a:gd name="T24" fmla="*/ 41 w 420"/>
              <a:gd name="T25" fmla="*/ 134 h 323"/>
              <a:gd name="T26" fmla="*/ 76 w 420"/>
              <a:gd name="T27" fmla="*/ 121 h 323"/>
              <a:gd name="T28" fmla="*/ 34 w 420"/>
              <a:gd name="T29" fmla="*/ 136 h 323"/>
              <a:gd name="T30" fmla="*/ 34 w 420"/>
              <a:gd name="T31" fmla="*/ 152 h 323"/>
              <a:gd name="T32" fmla="*/ 57 w 420"/>
              <a:gd name="T33" fmla="*/ 165 h 323"/>
              <a:gd name="T34" fmla="*/ 29 w 420"/>
              <a:gd name="T35" fmla="*/ 181 h 323"/>
              <a:gd name="T36" fmla="*/ 53 w 420"/>
              <a:gd name="T37" fmla="*/ 168 h 323"/>
              <a:gd name="T38" fmla="*/ 69 w 420"/>
              <a:gd name="T39" fmla="*/ 168 h 323"/>
              <a:gd name="T40" fmla="*/ 22 w 420"/>
              <a:gd name="T41" fmla="*/ 199 h 323"/>
              <a:gd name="T42" fmla="*/ 46 w 420"/>
              <a:gd name="T43" fmla="*/ 212 h 323"/>
              <a:gd name="T44" fmla="*/ 76 w 420"/>
              <a:gd name="T45" fmla="*/ 212 h 323"/>
              <a:gd name="T46" fmla="*/ 41 w 420"/>
              <a:gd name="T47" fmla="*/ 215 h 323"/>
              <a:gd name="T48" fmla="*/ 57 w 420"/>
              <a:gd name="T49" fmla="*/ 215 h 323"/>
              <a:gd name="T50" fmla="*/ 57 w 420"/>
              <a:gd name="T51" fmla="*/ 231 h 323"/>
              <a:gd name="T52" fmla="*/ 34 w 420"/>
              <a:gd name="T53" fmla="*/ 259 h 323"/>
              <a:gd name="T54" fmla="*/ 65 w 420"/>
              <a:gd name="T55" fmla="*/ 259 h 323"/>
              <a:gd name="T56" fmla="*/ 29 w 420"/>
              <a:gd name="T57" fmla="*/ 262 h 323"/>
              <a:gd name="T58" fmla="*/ 46 w 420"/>
              <a:gd name="T59" fmla="*/ 262 h 323"/>
              <a:gd name="T60" fmla="*/ 176 w 420"/>
              <a:gd name="T61" fmla="*/ 172 h 323"/>
              <a:gd name="T62" fmla="*/ 176 w 420"/>
              <a:gd name="T63" fmla="*/ 203 h 323"/>
              <a:gd name="T64" fmla="*/ 261 w 420"/>
              <a:gd name="T65" fmla="*/ 227 h 323"/>
              <a:gd name="T66" fmla="*/ 261 w 420"/>
              <a:gd name="T67" fmla="*/ 244 h 323"/>
              <a:gd name="T68" fmla="*/ 176 w 420"/>
              <a:gd name="T69" fmla="*/ 269 h 323"/>
              <a:gd name="T70" fmla="*/ 318 w 420"/>
              <a:gd name="T71" fmla="*/ 37 h 323"/>
              <a:gd name="T72" fmla="*/ 281 w 420"/>
              <a:gd name="T73" fmla="*/ 55 h 323"/>
              <a:gd name="T74" fmla="*/ 276 w 420"/>
              <a:gd name="T75" fmla="*/ 66 h 323"/>
              <a:gd name="T76" fmla="*/ 351 w 420"/>
              <a:gd name="T77" fmla="*/ 58 h 323"/>
              <a:gd name="T78" fmla="*/ 318 w 420"/>
              <a:gd name="T79" fmla="*/ 69 h 323"/>
              <a:gd name="T80" fmla="*/ 318 w 420"/>
              <a:gd name="T81" fmla="*/ 80 h 323"/>
              <a:gd name="T82" fmla="*/ 281 w 420"/>
              <a:gd name="T83" fmla="*/ 98 h 323"/>
              <a:gd name="T84" fmla="*/ 276 w 420"/>
              <a:gd name="T85" fmla="*/ 109 h 323"/>
              <a:gd name="T86" fmla="*/ 351 w 420"/>
              <a:gd name="T87" fmla="*/ 102 h 323"/>
              <a:gd name="T88" fmla="*/ 281 w 420"/>
              <a:gd name="T89" fmla="*/ 112 h 323"/>
              <a:gd name="T90" fmla="*/ 281 w 420"/>
              <a:gd name="T91" fmla="*/ 123 h 323"/>
              <a:gd name="T92" fmla="*/ 293 w 420"/>
              <a:gd name="T93" fmla="*/ 141 h 323"/>
              <a:gd name="T94" fmla="*/ 314 w 420"/>
              <a:gd name="T95" fmla="*/ 152 h 323"/>
              <a:gd name="T96" fmla="*/ 314 w 420"/>
              <a:gd name="T97" fmla="*/ 155 h 323"/>
              <a:gd name="T98" fmla="*/ 285 w 420"/>
              <a:gd name="T99" fmla="*/ 166 h 323"/>
              <a:gd name="T100" fmla="*/ 318 w 420"/>
              <a:gd name="T101" fmla="*/ 177 h 323"/>
              <a:gd name="T102" fmla="*/ 316 w 420"/>
              <a:gd name="T103" fmla="*/ 225 h 323"/>
              <a:gd name="T104" fmla="*/ 347 w 420"/>
              <a:gd name="T105" fmla="*/ 225 h 323"/>
              <a:gd name="T106" fmla="*/ 383 w 420"/>
              <a:gd name="T107" fmla="*/ 213 h 323"/>
              <a:gd name="T108" fmla="*/ 304 w 420"/>
              <a:gd name="T109" fmla="*/ 233 h 323"/>
              <a:gd name="T110" fmla="*/ 340 w 420"/>
              <a:gd name="T111" fmla="*/ 233 h 323"/>
              <a:gd name="T112" fmla="*/ 376 w 420"/>
              <a:gd name="T113" fmla="*/ 245 h 323"/>
              <a:gd name="T114" fmla="*/ 323 w 420"/>
              <a:gd name="T115" fmla="*/ 265 h 323"/>
              <a:gd name="T116" fmla="*/ 359 w 420"/>
              <a:gd name="T117" fmla="*/ 252 h 323"/>
              <a:gd name="T118" fmla="*/ 376 w 420"/>
              <a:gd name="T119" fmla="*/ 252 h 323"/>
              <a:gd name="T120" fmla="*/ 328 w 420"/>
              <a:gd name="T121" fmla="*/ 272 h 323"/>
              <a:gd name="T122" fmla="*/ 376 w 420"/>
              <a:gd name="T123" fmla="*/ 28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0" h="323">
                <a:moveTo>
                  <a:pt x="420" y="323"/>
                </a:moveTo>
                <a:cubicBezTo>
                  <a:pt x="274" y="323"/>
                  <a:pt x="146" y="323"/>
                  <a:pt x="0" y="323"/>
                </a:cubicBezTo>
                <a:cubicBezTo>
                  <a:pt x="0" y="285"/>
                  <a:pt x="0" y="285"/>
                  <a:pt x="0" y="285"/>
                </a:cubicBezTo>
                <a:cubicBezTo>
                  <a:pt x="16" y="285"/>
                  <a:pt x="16" y="285"/>
                  <a:pt x="16" y="285"/>
                </a:cubicBezTo>
                <a:cubicBezTo>
                  <a:pt x="16" y="114"/>
                  <a:pt x="16" y="114"/>
                  <a:pt x="16" y="114"/>
                </a:cubicBezTo>
                <a:cubicBezTo>
                  <a:pt x="33" y="114"/>
                  <a:pt x="33" y="114"/>
                  <a:pt x="33" y="114"/>
                </a:cubicBezTo>
                <a:cubicBezTo>
                  <a:pt x="33" y="104"/>
                  <a:pt x="33" y="104"/>
                  <a:pt x="33" y="104"/>
                </a:cubicBezTo>
                <a:cubicBezTo>
                  <a:pt x="76" y="104"/>
                  <a:pt x="76" y="104"/>
                  <a:pt x="76" y="104"/>
                </a:cubicBezTo>
                <a:cubicBezTo>
                  <a:pt x="76" y="114"/>
                  <a:pt x="76" y="114"/>
                  <a:pt x="76" y="114"/>
                </a:cubicBezTo>
                <a:cubicBezTo>
                  <a:pt x="83" y="114"/>
                  <a:pt x="83" y="114"/>
                  <a:pt x="83" y="114"/>
                </a:cubicBezTo>
                <a:cubicBezTo>
                  <a:pt x="83" y="285"/>
                  <a:pt x="83" y="285"/>
                  <a:pt x="83" y="285"/>
                </a:cubicBezTo>
                <a:cubicBezTo>
                  <a:pt x="97" y="285"/>
                  <a:pt x="97" y="285"/>
                  <a:pt x="97" y="285"/>
                </a:cubicBezTo>
                <a:cubicBezTo>
                  <a:pt x="97" y="47"/>
                  <a:pt x="97" y="47"/>
                  <a:pt x="97" y="47"/>
                </a:cubicBezTo>
                <a:cubicBezTo>
                  <a:pt x="114" y="47"/>
                  <a:pt x="114" y="47"/>
                  <a:pt x="114" y="47"/>
                </a:cubicBezTo>
                <a:cubicBezTo>
                  <a:pt x="114" y="36"/>
                  <a:pt x="114" y="36"/>
                  <a:pt x="114" y="36"/>
                </a:cubicBezTo>
                <a:cubicBezTo>
                  <a:pt x="194" y="36"/>
                  <a:pt x="194" y="36"/>
                  <a:pt x="194" y="36"/>
                </a:cubicBezTo>
                <a:cubicBezTo>
                  <a:pt x="194" y="47"/>
                  <a:pt x="194" y="47"/>
                  <a:pt x="194" y="47"/>
                </a:cubicBezTo>
                <a:cubicBezTo>
                  <a:pt x="210" y="47"/>
                  <a:pt x="210" y="47"/>
                  <a:pt x="210" y="47"/>
                </a:cubicBezTo>
                <a:cubicBezTo>
                  <a:pt x="210" y="140"/>
                  <a:pt x="210" y="140"/>
                  <a:pt x="210" y="140"/>
                </a:cubicBezTo>
                <a:cubicBezTo>
                  <a:pt x="154" y="140"/>
                  <a:pt x="154" y="140"/>
                  <a:pt x="154" y="140"/>
                </a:cubicBezTo>
                <a:cubicBezTo>
                  <a:pt x="154" y="285"/>
                  <a:pt x="154" y="285"/>
                  <a:pt x="154" y="285"/>
                </a:cubicBezTo>
                <a:cubicBezTo>
                  <a:pt x="168" y="285"/>
                  <a:pt x="168" y="285"/>
                  <a:pt x="168" y="285"/>
                </a:cubicBezTo>
                <a:cubicBezTo>
                  <a:pt x="168" y="152"/>
                  <a:pt x="168" y="152"/>
                  <a:pt x="168" y="152"/>
                </a:cubicBezTo>
                <a:cubicBezTo>
                  <a:pt x="269" y="152"/>
                  <a:pt x="269" y="152"/>
                  <a:pt x="269" y="152"/>
                </a:cubicBezTo>
                <a:cubicBezTo>
                  <a:pt x="269" y="285"/>
                  <a:pt x="269" y="285"/>
                  <a:pt x="269" y="285"/>
                </a:cubicBezTo>
                <a:cubicBezTo>
                  <a:pt x="283" y="285"/>
                  <a:pt x="283" y="285"/>
                  <a:pt x="283" y="285"/>
                </a:cubicBezTo>
                <a:cubicBezTo>
                  <a:pt x="283" y="205"/>
                  <a:pt x="283" y="205"/>
                  <a:pt x="283" y="205"/>
                </a:cubicBezTo>
                <a:cubicBezTo>
                  <a:pt x="319" y="205"/>
                  <a:pt x="355" y="205"/>
                  <a:pt x="391" y="205"/>
                </a:cubicBezTo>
                <a:cubicBezTo>
                  <a:pt x="391" y="223"/>
                  <a:pt x="391" y="223"/>
                  <a:pt x="391" y="223"/>
                </a:cubicBezTo>
                <a:cubicBezTo>
                  <a:pt x="405" y="223"/>
                  <a:pt x="405" y="223"/>
                  <a:pt x="405" y="223"/>
                </a:cubicBezTo>
                <a:cubicBezTo>
                  <a:pt x="405" y="285"/>
                  <a:pt x="405" y="285"/>
                  <a:pt x="405" y="285"/>
                </a:cubicBezTo>
                <a:cubicBezTo>
                  <a:pt x="420" y="285"/>
                  <a:pt x="420" y="285"/>
                  <a:pt x="420" y="285"/>
                </a:cubicBezTo>
                <a:cubicBezTo>
                  <a:pt x="420" y="323"/>
                  <a:pt x="420" y="323"/>
                  <a:pt x="420" y="323"/>
                </a:cubicBezTo>
                <a:close/>
                <a:moveTo>
                  <a:pt x="235" y="140"/>
                </a:moveTo>
                <a:cubicBezTo>
                  <a:pt x="283" y="140"/>
                  <a:pt x="283" y="140"/>
                  <a:pt x="283" y="140"/>
                </a:cubicBezTo>
                <a:cubicBezTo>
                  <a:pt x="283" y="192"/>
                  <a:pt x="283" y="192"/>
                  <a:pt x="283" y="192"/>
                </a:cubicBezTo>
                <a:cubicBezTo>
                  <a:pt x="359" y="192"/>
                  <a:pt x="359" y="192"/>
                  <a:pt x="359" y="192"/>
                </a:cubicBezTo>
                <a:cubicBezTo>
                  <a:pt x="359" y="28"/>
                  <a:pt x="359" y="28"/>
                  <a:pt x="359" y="28"/>
                </a:cubicBezTo>
                <a:cubicBezTo>
                  <a:pt x="235" y="0"/>
                  <a:pt x="235" y="0"/>
                  <a:pt x="235" y="0"/>
                </a:cubicBezTo>
                <a:cubicBezTo>
                  <a:pt x="235" y="140"/>
                  <a:pt x="235" y="140"/>
                  <a:pt x="235" y="140"/>
                </a:cubicBezTo>
                <a:close/>
                <a:moveTo>
                  <a:pt x="109" y="59"/>
                </a:moveTo>
                <a:cubicBezTo>
                  <a:pt x="109" y="64"/>
                  <a:pt x="109" y="64"/>
                  <a:pt x="109" y="64"/>
                </a:cubicBezTo>
                <a:cubicBezTo>
                  <a:pt x="200" y="64"/>
                  <a:pt x="200" y="64"/>
                  <a:pt x="200" y="64"/>
                </a:cubicBezTo>
                <a:cubicBezTo>
                  <a:pt x="200" y="59"/>
                  <a:pt x="200" y="59"/>
                  <a:pt x="200" y="59"/>
                </a:cubicBezTo>
                <a:cubicBezTo>
                  <a:pt x="109" y="59"/>
                  <a:pt x="109" y="59"/>
                  <a:pt x="109" y="59"/>
                </a:cubicBezTo>
                <a:close/>
                <a:moveTo>
                  <a:pt x="109" y="70"/>
                </a:moveTo>
                <a:cubicBezTo>
                  <a:pt x="109" y="76"/>
                  <a:pt x="109" y="76"/>
                  <a:pt x="109" y="76"/>
                </a:cubicBezTo>
                <a:cubicBezTo>
                  <a:pt x="200" y="76"/>
                  <a:pt x="200" y="76"/>
                  <a:pt x="200" y="76"/>
                </a:cubicBezTo>
                <a:cubicBezTo>
                  <a:pt x="200" y="70"/>
                  <a:pt x="200" y="70"/>
                  <a:pt x="200" y="70"/>
                </a:cubicBezTo>
                <a:cubicBezTo>
                  <a:pt x="109" y="70"/>
                  <a:pt x="109" y="70"/>
                  <a:pt x="109" y="70"/>
                </a:cubicBezTo>
                <a:close/>
                <a:moveTo>
                  <a:pt x="109" y="82"/>
                </a:moveTo>
                <a:cubicBezTo>
                  <a:pt x="109" y="88"/>
                  <a:pt x="109" y="88"/>
                  <a:pt x="109" y="88"/>
                </a:cubicBezTo>
                <a:cubicBezTo>
                  <a:pt x="200" y="88"/>
                  <a:pt x="200" y="88"/>
                  <a:pt x="200" y="88"/>
                </a:cubicBezTo>
                <a:cubicBezTo>
                  <a:pt x="200" y="82"/>
                  <a:pt x="200" y="82"/>
                  <a:pt x="200" y="82"/>
                </a:cubicBezTo>
                <a:cubicBezTo>
                  <a:pt x="109" y="82"/>
                  <a:pt x="109" y="82"/>
                  <a:pt x="109" y="82"/>
                </a:cubicBezTo>
                <a:close/>
                <a:moveTo>
                  <a:pt x="109" y="93"/>
                </a:moveTo>
                <a:cubicBezTo>
                  <a:pt x="109" y="99"/>
                  <a:pt x="109" y="99"/>
                  <a:pt x="109" y="99"/>
                </a:cubicBezTo>
                <a:cubicBezTo>
                  <a:pt x="200" y="99"/>
                  <a:pt x="200" y="99"/>
                  <a:pt x="200" y="99"/>
                </a:cubicBezTo>
                <a:cubicBezTo>
                  <a:pt x="200" y="93"/>
                  <a:pt x="200" y="93"/>
                  <a:pt x="200" y="93"/>
                </a:cubicBezTo>
                <a:cubicBezTo>
                  <a:pt x="109" y="93"/>
                  <a:pt x="109" y="93"/>
                  <a:pt x="109" y="93"/>
                </a:cubicBezTo>
                <a:close/>
                <a:moveTo>
                  <a:pt x="109" y="105"/>
                </a:moveTo>
                <a:cubicBezTo>
                  <a:pt x="109" y="111"/>
                  <a:pt x="109" y="111"/>
                  <a:pt x="109" y="111"/>
                </a:cubicBezTo>
                <a:cubicBezTo>
                  <a:pt x="200" y="111"/>
                  <a:pt x="200" y="111"/>
                  <a:pt x="200" y="111"/>
                </a:cubicBezTo>
                <a:cubicBezTo>
                  <a:pt x="200" y="105"/>
                  <a:pt x="200" y="105"/>
                  <a:pt x="200" y="105"/>
                </a:cubicBezTo>
                <a:cubicBezTo>
                  <a:pt x="109" y="105"/>
                  <a:pt x="109" y="105"/>
                  <a:pt x="109" y="105"/>
                </a:cubicBezTo>
                <a:close/>
                <a:moveTo>
                  <a:pt x="109" y="117"/>
                </a:moveTo>
                <a:cubicBezTo>
                  <a:pt x="109" y="122"/>
                  <a:pt x="109" y="122"/>
                  <a:pt x="109" y="122"/>
                </a:cubicBezTo>
                <a:cubicBezTo>
                  <a:pt x="200" y="122"/>
                  <a:pt x="200" y="122"/>
                  <a:pt x="200" y="122"/>
                </a:cubicBezTo>
                <a:cubicBezTo>
                  <a:pt x="200" y="117"/>
                  <a:pt x="200" y="117"/>
                  <a:pt x="200" y="117"/>
                </a:cubicBezTo>
                <a:cubicBezTo>
                  <a:pt x="109" y="117"/>
                  <a:pt x="109" y="117"/>
                  <a:pt x="109" y="117"/>
                </a:cubicBezTo>
                <a:close/>
                <a:moveTo>
                  <a:pt x="109" y="128"/>
                </a:moveTo>
                <a:cubicBezTo>
                  <a:pt x="109" y="134"/>
                  <a:pt x="109" y="134"/>
                  <a:pt x="109" y="134"/>
                </a:cubicBezTo>
                <a:cubicBezTo>
                  <a:pt x="200" y="134"/>
                  <a:pt x="200" y="134"/>
                  <a:pt x="200" y="134"/>
                </a:cubicBezTo>
                <a:cubicBezTo>
                  <a:pt x="200" y="128"/>
                  <a:pt x="200" y="128"/>
                  <a:pt x="200" y="128"/>
                </a:cubicBezTo>
                <a:cubicBezTo>
                  <a:pt x="109" y="128"/>
                  <a:pt x="109" y="128"/>
                  <a:pt x="109" y="128"/>
                </a:cubicBezTo>
                <a:close/>
                <a:moveTo>
                  <a:pt x="109" y="140"/>
                </a:moveTo>
                <a:cubicBezTo>
                  <a:pt x="109" y="146"/>
                  <a:pt x="109" y="146"/>
                  <a:pt x="109" y="146"/>
                </a:cubicBezTo>
                <a:cubicBezTo>
                  <a:pt x="149" y="146"/>
                  <a:pt x="149" y="146"/>
                  <a:pt x="149" y="146"/>
                </a:cubicBezTo>
                <a:cubicBezTo>
                  <a:pt x="149" y="140"/>
                  <a:pt x="149" y="140"/>
                  <a:pt x="149" y="140"/>
                </a:cubicBezTo>
                <a:cubicBezTo>
                  <a:pt x="109" y="140"/>
                  <a:pt x="109" y="140"/>
                  <a:pt x="109" y="140"/>
                </a:cubicBezTo>
                <a:close/>
                <a:moveTo>
                  <a:pt x="109" y="151"/>
                </a:moveTo>
                <a:cubicBezTo>
                  <a:pt x="109" y="157"/>
                  <a:pt x="109" y="157"/>
                  <a:pt x="109" y="157"/>
                </a:cubicBezTo>
                <a:cubicBezTo>
                  <a:pt x="149" y="157"/>
                  <a:pt x="149" y="157"/>
                  <a:pt x="149" y="157"/>
                </a:cubicBezTo>
                <a:cubicBezTo>
                  <a:pt x="149" y="151"/>
                  <a:pt x="149" y="151"/>
                  <a:pt x="149" y="151"/>
                </a:cubicBezTo>
                <a:cubicBezTo>
                  <a:pt x="109" y="151"/>
                  <a:pt x="109" y="151"/>
                  <a:pt x="109" y="151"/>
                </a:cubicBezTo>
                <a:close/>
                <a:moveTo>
                  <a:pt x="109" y="163"/>
                </a:moveTo>
                <a:cubicBezTo>
                  <a:pt x="109" y="169"/>
                  <a:pt x="109" y="169"/>
                  <a:pt x="109" y="169"/>
                </a:cubicBezTo>
                <a:cubicBezTo>
                  <a:pt x="149" y="169"/>
                  <a:pt x="149" y="169"/>
                  <a:pt x="149" y="169"/>
                </a:cubicBezTo>
                <a:cubicBezTo>
                  <a:pt x="149" y="163"/>
                  <a:pt x="149" y="163"/>
                  <a:pt x="149" y="163"/>
                </a:cubicBezTo>
                <a:cubicBezTo>
                  <a:pt x="109" y="163"/>
                  <a:pt x="109" y="163"/>
                  <a:pt x="109" y="163"/>
                </a:cubicBezTo>
                <a:close/>
                <a:moveTo>
                  <a:pt x="109" y="174"/>
                </a:moveTo>
                <a:cubicBezTo>
                  <a:pt x="109" y="180"/>
                  <a:pt x="109" y="180"/>
                  <a:pt x="109" y="180"/>
                </a:cubicBezTo>
                <a:cubicBezTo>
                  <a:pt x="149" y="180"/>
                  <a:pt x="149" y="180"/>
                  <a:pt x="149" y="180"/>
                </a:cubicBezTo>
                <a:cubicBezTo>
                  <a:pt x="149" y="174"/>
                  <a:pt x="149" y="174"/>
                  <a:pt x="149" y="174"/>
                </a:cubicBezTo>
                <a:cubicBezTo>
                  <a:pt x="109" y="174"/>
                  <a:pt x="109" y="174"/>
                  <a:pt x="109" y="174"/>
                </a:cubicBezTo>
                <a:close/>
                <a:moveTo>
                  <a:pt x="109" y="186"/>
                </a:moveTo>
                <a:cubicBezTo>
                  <a:pt x="109" y="192"/>
                  <a:pt x="109" y="192"/>
                  <a:pt x="109" y="192"/>
                </a:cubicBezTo>
                <a:cubicBezTo>
                  <a:pt x="149" y="192"/>
                  <a:pt x="149" y="192"/>
                  <a:pt x="149" y="192"/>
                </a:cubicBezTo>
                <a:cubicBezTo>
                  <a:pt x="149" y="186"/>
                  <a:pt x="149" y="186"/>
                  <a:pt x="149" y="186"/>
                </a:cubicBezTo>
                <a:cubicBezTo>
                  <a:pt x="109" y="186"/>
                  <a:pt x="109" y="186"/>
                  <a:pt x="109" y="186"/>
                </a:cubicBezTo>
                <a:close/>
                <a:moveTo>
                  <a:pt x="109" y="198"/>
                </a:moveTo>
                <a:cubicBezTo>
                  <a:pt x="109" y="203"/>
                  <a:pt x="109" y="203"/>
                  <a:pt x="109" y="203"/>
                </a:cubicBezTo>
                <a:cubicBezTo>
                  <a:pt x="149" y="203"/>
                  <a:pt x="149" y="203"/>
                  <a:pt x="149" y="203"/>
                </a:cubicBezTo>
                <a:cubicBezTo>
                  <a:pt x="149" y="198"/>
                  <a:pt x="149" y="198"/>
                  <a:pt x="149" y="198"/>
                </a:cubicBezTo>
                <a:cubicBezTo>
                  <a:pt x="109" y="198"/>
                  <a:pt x="109" y="198"/>
                  <a:pt x="109" y="198"/>
                </a:cubicBezTo>
                <a:close/>
                <a:moveTo>
                  <a:pt x="109" y="209"/>
                </a:moveTo>
                <a:cubicBezTo>
                  <a:pt x="109" y="215"/>
                  <a:pt x="109" y="215"/>
                  <a:pt x="109" y="215"/>
                </a:cubicBezTo>
                <a:cubicBezTo>
                  <a:pt x="149" y="215"/>
                  <a:pt x="149" y="215"/>
                  <a:pt x="149" y="215"/>
                </a:cubicBezTo>
                <a:cubicBezTo>
                  <a:pt x="149" y="209"/>
                  <a:pt x="149" y="209"/>
                  <a:pt x="149" y="209"/>
                </a:cubicBezTo>
                <a:cubicBezTo>
                  <a:pt x="109" y="209"/>
                  <a:pt x="109" y="209"/>
                  <a:pt x="109" y="209"/>
                </a:cubicBezTo>
                <a:close/>
                <a:moveTo>
                  <a:pt x="109" y="221"/>
                </a:moveTo>
                <a:cubicBezTo>
                  <a:pt x="109" y="227"/>
                  <a:pt x="109" y="227"/>
                  <a:pt x="109" y="227"/>
                </a:cubicBezTo>
                <a:cubicBezTo>
                  <a:pt x="149" y="227"/>
                  <a:pt x="149" y="227"/>
                  <a:pt x="149" y="227"/>
                </a:cubicBezTo>
                <a:cubicBezTo>
                  <a:pt x="149" y="221"/>
                  <a:pt x="149" y="221"/>
                  <a:pt x="149" y="221"/>
                </a:cubicBezTo>
                <a:cubicBezTo>
                  <a:pt x="109" y="221"/>
                  <a:pt x="109" y="221"/>
                  <a:pt x="109" y="221"/>
                </a:cubicBezTo>
                <a:close/>
                <a:moveTo>
                  <a:pt x="109" y="232"/>
                </a:moveTo>
                <a:cubicBezTo>
                  <a:pt x="109" y="238"/>
                  <a:pt x="109" y="238"/>
                  <a:pt x="109" y="238"/>
                </a:cubicBezTo>
                <a:cubicBezTo>
                  <a:pt x="149" y="238"/>
                  <a:pt x="149" y="238"/>
                  <a:pt x="149" y="238"/>
                </a:cubicBezTo>
                <a:cubicBezTo>
                  <a:pt x="149" y="232"/>
                  <a:pt x="149" y="232"/>
                  <a:pt x="149" y="232"/>
                </a:cubicBezTo>
                <a:cubicBezTo>
                  <a:pt x="109" y="232"/>
                  <a:pt x="109" y="232"/>
                  <a:pt x="109" y="232"/>
                </a:cubicBezTo>
                <a:close/>
                <a:moveTo>
                  <a:pt x="109" y="244"/>
                </a:moveTo>
                <a:cubicBezTo>
                  <a:pt x="109" y="250"/>
                  <a:pt x="109" y="250"/>
                  <a:pt x="109" y="250"/>
                </a:cubicBezTo>
                <a:cubicBezTo>
                  <a:pt x="149" y="250"/>
                  <a:pt x="149" y="250"/>
                  <a:pt x="149" y="250"/>
                </a:cubicBezTo>
                <a:cubicBezTo>
                  <a:pt x="149" y="244"/>
                  <a:pt x="149" y="244"/>
                  <a:pt x="149" y="244"/>
                </a:cubicBezTo>
                <a:cubicBezTo>
                  <a:pt x="109" y="244"/>
                  <a:pt x="109" y="244"/>
                  <a:pt x="109" y="244"/>
                </a:cubicBezTo>
                <a:close/>
                <a:moveTo>
                  <a:pt x="109" y="256"/>
                </a:moveTo>
                <a:cubicBezTo>
                  <a:pt x="109" y="261"/>
                  <a:pt x="109" y="261"/>
                  <a:pt x="109" y="261"/>
                </a:cubicBezTo>
                <a:cubicBezTo>
                  <a:pt x="149" y="261"/>
                  <a:pt x="149" y="261"/>
                  <a:pt x="149" y="261"/>
                </a:cubicBezTo>
                <a:cubicBezTo>
                  <a:pt x="149" y="256"/>
                  <a:pt x="149" y="256"/>
                  <a:pt x="149" y="256"/>
                </a:cubicBezTo>
                <a:cubicBezTo>
                  <a:pt x="109" y="256"/>
                  <a:pt x="109" y="256"/>
                  <a:pt x="109" y="256"/>
                </a:cubicBezTo>
                <a:close/>
                <a:moveTo>
                  <a:pt x="109" y="267"/>
                </a:moveTo>
                <a:cubicBezTo>
                  <a:pt x="109" y="273"/>
                  <a:pt x="109" y="273"/>
                  <a:pt x="109" y="273"/>
                </a:cubicBezTo>
                <a:cubicBezTo>
                  <a:pt x="149" y="273"/>
                  <a:pt x="149" y="273"/>
                  <a:pt x="149" y="273"/>
                </a:cubicBezTo>
                <a:cubicBezTo>
                  <a:pt x="149" y="267"/>
                  <a:pt x="149" y="267"/>
                  <a:pt x="149" y="267"/>
                </a:cubicBezTo>
                <a:cubicBezTo>
                  <a:pt x="109" y="267"/>
                  <a:pt x="109" y="267"/>
                  <a:pt x="109" y="267"/>
                </a:cubicBezTo>
                <a:close/>
                <a:moveTo>
                  <a:pt x="109" y="279"/>
                </a:moveTo>
                <a:cubicBezTo>
                  <a:pt x="109" y="285"/>
                  <a:pt x="109" y="285"/>
                  <a:pt x="109" y="285"/>
                </a:cubicBezTo>
                <a:cubicBezTo>
                  <a:pt x="149" y="285"/>
                  <a:pt x="149" y="285"/>
                  <a:pt x="149" y="285"/>
                </a:cubicBezTo>
                <a:cubicBezTo>
                  <a:pt x="149" y="279"/>
                  <a:pt x="149" y="279"/>
                  <a:pt x="149" y="279"/>
                </a:cubicBezTo>
                <a:cubicBezTo>
                  <a:pt x="109" y="279"/>
                  <a:pt x="109" y="279"/>
                  <a:pt x="109" y="279"/>
                </a:cubicBezTo>
                <a:close/>
                <a:moveTo>
                  <a:pt x="34" y="121"/>
                </a:moveTo>
                <a:cubicBezTo>
                  <a:pt x="34" y="134"/>
                  <a:pt x="34" y="134"/>
                  <a:pt x="34" y="134"/>
                </a:cubicBezTo>
                <a:cubicBezTo>
                  <a:pt x="41" y="134"/>
                  <a:pt x="41" y="134"/>
                  <a:pt x="41" y="134"/>
                </a:cubicBezTo>
                <a:cubicBezTo>
                  <a:pt x="41" y="121"/>
                  <a:pt x="41" y="121"/>
                  <a:pt x="41" y="121"/>
                </a:cubicBezTo>
                <a:cubicBezTo>
                  <a:pt x="34" y="121"/>
                  <a:pt x="34" y="121"/>
                  <a:pt x="34" y="121"/>
                </a:cubicBezTo>
                <a:close/>
                <a:moveTo>
                  <a:pt x="46" y="121"/>
                </a:moveTo>
                <a:cubicBezTo>
                  <a:pt x="46" y="134"/>
                  <a:pt x="46" y="134"/>
                  <a:pt x="46" y="134"/>
                </a:cubicBezTo>
                <a:cubicBezTo>
                  <a:pt x="53" y="134"/>
                  <a:pt x="53" y="134"/>
                  <a:pt x="53" y="134"/>
                </a:cubicBezTo>
                <a:cubicBezTo>
                  <a:pt x="53" y="121"/>
                  <a:pt x="53" y="121"/>
                  <a:pt x="53" y="121"/>
                </a:cubicBezTo>
                <a:cubicBezTo>
                  <a:pt x="46" y="121"/>
                  <a:pt x="46" y="121"/>
                  <a:pt x="46" y="121"/>
                </a:cubicBezTo>
                <a:close/>
                <a:moveTo>
                  <a:pt x="69" y="121"/>
                </a:moveTo>
                <a:cubicBezTo>
                  <a:pt x="69" y="134"/>
                  <a:pt x="69" y="134"/>
                  <a:pt x="69" y="134"/>
                </a:cubicBezTo>
                <a:cubicBezTo>
                  <a:pt x="76" y="134"/>
                  <a:pt x="76" y="134"/>
                  <a:pt x="76" y="134"/>
                </a:cubicBezTo>
                <a:cubicBezTo>
                  <a:pt x="76" y="121"/>
                  <a:pt x="76" y="121"/>
                  <a:pt x="76" y="121"/>
                </a:cubicBezTo>
                <a:cubicBezTo>
                  <a:pt x="69" y="121"/>
                  <a:pt x="69" y="121"/>
                  <a:pt x="69" y="121"/>
                </a:cubicBezTo>
                <a:close/>
                <a:moveTo>
                  <a:pt x="22" y="136"/>
                </a:moveTo>
                <a:cubicBezTo>
                  <a:pt x="22" y="149"/>
                  <a:pt x="22" y="149"/>
                  <a:pt x="22" y="149"/>
                </a:cubicBezTo>
                <a:cubicBezTo>
                  <a:pt x="29" y="149"/>
                  <a:pt x="29" y="149"/>
                  <a:pt x="29" y="149"/>
                </a:cubicBezTo>
                <a:cubicBezTo>
                  <a:pt x="29" y="136"/>
                  <a:pt x="29" y="136"/>
                  <a:pt x="29" y="136"/>
                </a:cubicBezTo>
                <a:cubicBezTo>
                  <a:pt x="22" y="136"/>
                  <a:pt x="22" y="136"/>
                  <a:pt x="22" y="136"/>
                </a:cubicBezTo>
                <a:close/>
                <a:moveTo>
                  <a:pt x="34" y="136"/>
                </a:moveTo>
                <a:cubicBezTo>
                  <a:pt x="34" y="149"/>
                  <a:pt x="34" y="149"/>
                  <a:pt x="34" y="149"/>
                </a:cubicBezTo>
                <a:cubicBezTo>
                  <a:pt x="41" y="149"/>
                  <a:pt x="41" y="149"/>
                  <a:pt x="41" y="149"/>
                </a:cubicBezTo>
                <a:cubicBezTo>
                  <a:pt x="41" y="136"/>
                  <a:pt x="41" y="136"/>
                  <a:pt x="41" y="136"/>
                </a:cubicBezTo>
                <a:cubicBezTo>
                  <a:pt x="34" y="136"/>
                  <a:pt x="34" y="136"/>
                  <a:pt x="34" y="136"/>
                </a:cubicBezTo>
                <a:close/>
                <a:moveTo>
                  <a:pt x="46" y="136"/>
                </a:moveTo>
                <a:cubicBezTo>
                  <a:pt x="46" y="149"/>
                  <a:pt x="46" y="149"/>
                  <a:pt x="46" y="149"/>
                </a:cubicBezTo>
                <a:cubicBezTo>
                  <a:pt x="53" y="149"/>
                  <a:pt x="53" y="149"/>
                  <a:pt x="53" y="149"/>
                </a:cubicBezTo>
                <a:cubicBezTo>
                  <a:pt x="53" y="136"/>
                  <a:pt x="53" y="136"/>
                  <a:pt x="53" y="136"/>
                </a:cubicBezTo>
                <a:cubicBezTo>
                  <a:pt x="46" y="136"/>
                  <a:pt x="46" y="136"/>
                  <a:pt x="46" y="136"/>
                </a:cubicBezTo>
                <a:close/>
                <a:moveTo>
                  <a:pt x="69" y="136"/>
                </a:moveTo>
                <a:cubicBezTo>
                  <a:pt x="69" y="149"/>
                  <a:pt x="69" y="149"/>
                  <a:pt x="69" y="149"/>
                </a:cubicBezTo>
                <a:cubicBezTo>
                  <a:pt x="76" y="149"/>
                  <a:pt x="76" y="149"/>
                  <a:pt x="76" y="149"/>
                </a:cubicBezTo>
                <a:cubicBezTo>
                  <a:pt x="76" y="136"/>
                  <a:pt x="76" y="136"/>
                  <a:pt x="76" y="136"/>
                </a:cubicBezTo>
                <a:cubicBezTo>
                  <a:pt x="69" y="136"/>
                  <a:pt x="69" y="136"/>
                  <a:pt x="69" y="136"/>
                </a:cubicBezTo>
                <a:close/>
                <a:moveTo>
                  <a:pt x="34" y="152"/>
                </a:moveTo>
                <a:cubicBezTo>
                  <a:pt x="34" y="165"/>
                  <a:pt x="34" y="165"/>
                  <a:pt x="34" y="165"/>
                </a:cubicBezTo>
                <a:cubicBezTo>
                  <a:pt x="41" y="165"/>
                  <a:pt x="41" y="165"/>
                  <a:pt x="41" y="165"/>
                </a:cubicBezTo>
                <a:cubicBezTo>
                  <a:pt x="41" y="152"/>
                  <a:pt x="41" y="152"/>
                  <a:pt x="41" y="152"/>
                </a:cubicBezTo>
                <a:cubicBezTo>
                  <a:pt x="34" y="152"/>
                  <a:pt x="34" y="152"/>
                  <a:pt x="34" y="152"/>
                </a:cubicBezTo>
                <a:close/>
                <a:moveTo>
                  <a:pt x="46" y="152"/>
                </a:moveTo>
                <a:cubicBezTo>
                  <a:pt x="46" y="165"/>
                  <a:pt x="46" y="165"/>
                  <a:pt x="46" y="165"/>
                </a:cubicBezTo>
                <a:cubicBezTo>
                  <a:pt x="53" y="165"/>
                  <a:pt x="53" y="165"/>
                  <a:pt x="53" y="165"/>
                </a:cubicBezTo>
                <a:cubicBezTo>
                  <a:pt x="53" y="152"/>
                  <a:pt x="53" y="152"/>
                  <a:pt x="53" y="152"/>
                </a:cubicBezTo>
                <a:cubicBezTo>
                  <a:pt x="46" y="152"/>
                  <a:pt x="46" y="152"/>
                  <a:pt x="46" y="152"/>
                </a:cubicBezTo>
                <a:close/>
                <a:moveTo>
                  <a:pt x="57" y="152"/>
                </a:moveTo>
                <a:cubicBezTo>
                  <a:pt x="57" y="165"/>
                  <a:pt x="57" y="165"/>
                  <a:pt x="57" y="165"/>
                </a:cubicBezTo>
                <a:cubicBezTo>
                  <a:pt x="65" y="165"/>
                  <a:pt x="65" y="165"/>
                  <a:pt x="65" y="165"/>
                </a:cubicBezTo>
                <a:cubicBezTo>
                  <a:pt x="65" y="152"/>
                  <a:pt x="65" y="152"/>
                  <a:pt x="65" y="152"/>
                </a:cubicBezTo>
                <a:cubicBezTo>
                  <a:pt x="57" y="152"/>
                  <a:pt x="57" y="152"/>
                  <a:pt x="57" y="152"/>
                </a:cubicBezTo>
                <a:close/>
                <a:moveTo>
                  <a:pt x="69" y="152"/>
                </a:moveTo>
                <a:cubicBezTo>
                  <a:pt x="69" y="165"/>
                  <a:pt x="69" y="165"/>
                  <a:pt x="69" y="165"/>
                </a:cubicBezTo>
                <a:cubicBezTo>
                  <a:pt x="76" y="165"/>
                  <a:pt x="76" y="165"/>
                  <a:pt x="76" y="165"/>
                </a:cubicBezTo>
                <a:cubicBezTo>
                  <a:pt x="76" y="152"/>
                  <a:pt x="76" y="152"/>
                  <a:pt x="76" y="152"/>
                </a:cubicBezTo>
                <a:cubicBezTo>
                  <a:pt x="69" y="152"/>
                  <a:pt x="69" y="152"/>
                  <a:pt x="69" y="152"/>
                </a:cubicBezTo>
                <a:close/>
                <a:moveTo>
                  <a:pt x="22" y="168"/>
                </a:moveTo>
                <a:cubicBezTo>
                  <a:pt x="22" y="181"/>
                  <a:pt x="22" y="181"/>
                  <a:pt x="22" y="181"/>
                </a:cubicBezTo>
                <a:cubicBezTo>
                  <a:pt x="29" y="181"/>
                  <a:pt x="29" y="181"/>
                  <a:pt x="29" y="181"/>
                </a:cubicBezTo>
                <a:cubicBezTo>
                  <a:pt x="29" y="168"/>
                  <a:pt x="29" y="168"/>
                  <a:pt x="29" y="168"/>
                </a:cubicBezTo>
                <a:cubicBezTo>
                  <a:pt x="22" y="168"/>
                  <a:pt x="22" y="168"/>
                  <a:pt x="22" y="168"/>
                </a:cubicBezTo>
                <a:close/>
                <a:moveTo>
                  <a:pt x="34" y="168"/>
                </a:moveTo>
                <a:cubicBezTo>
                  <a:pt x="34" y="181"/>
                  <a:pt x="34" y="181"/>
                  <a:pt x="34" y="181"/>
                </a:cubicBezTo>
                <a:cubicBezTo>
                  <a:pt x="41" y="181"/>
                  <a:pt x="41" y="181"/>
                  <a:pt x="41" y="181"/>
                </a:cubicBezTo>
                <a:cubicBezTo>
                  <a:pt x="41" y="168"/>
                  <a:pt x="41" y="168"/>
                  <a:pt x="41" y="168"/>
                </a:cubicBezTo>
                <a:cubicBezTo>
                  <a:pt x="34" y="168"/>
                  <a:pt x="34" y="168"/>
                  <a:pt x="34" y="168"/>
                </a:cubicBezTo>
                <a:close/>
                <a:moveTo>
                  <a:pt x="46" y="168"/>
                </a:moveTo>
                <a:cubicBezTo>
                  <a:pt x="46" y="181"/>
                  <a:pt x="46" y="181"/>
                  <a:pt x="46" y="181"/>
                </a:cubicBezTo>
                <a:cubicBezTo>
                  <a:pt x="53" y="181"/>
                  <a:pt x="53" y="181"/>
                  <a:pt x="53" y="181"/>
                </a:cubicBezTo>
                <a:cubicBezTo>
                  <a:pt x="53" y="168"/>
                  <a:pt x="53" y="168"/>
                  <a:pt x="53" y="168"/>
                </a:cubicBezTo>
                <a:cubicBezTo>
                  <a:pt x="46" y="168"/>
                  <a:pt x="46" y="168"/>
                  <a:pt x="46" y="168"/>
                </a:cubicBezTo>
                <a:close/>
                <a:moveTo>
                  <a:pt x="57" y="168"/>
                </a:moveTo>
                <a:cubicBezTo>
                  <a:pt x="57" y="181"/>
                  <a:pt x="57" y="181"/>
                  <a:pt x="57" y="181"/>
                </a:cubicBezTo>
                <a:cubicBezTo>
                  <a:pt x="65" y="181"/>
                  <a:pt x="65" y="181"/>
                  <a:pt x="65" y="181"/>
                </a:cubicBezTo>
                <a:cubicBezTo>
                  <a:pt x="65" y="168"/>
                  <a:pt x="65" y="168"/>
                  <a:pt x="65" y="168"/>
                </a:cubicBezTo>
                <a:cubicBezTo>
                  <a:pt x="57" y="168"/>
                  <a:pt x="57" y="168"/>
                  <a:pt x="57" y="168"/>
                </a:cubicBezTo>
                <a:close/>
                <a:moveTo>
                  <a:pt x="69" y="168"/>
                </a:moveTo>
                <a:cubicBezTo>
                  <a:pt x="69" y="181"/>
                  <a:pt x="69" y="181"/>
                  <a:pt x="69" y="181"/>
                </a:cubicBezTo>
                <a:cubicBezTo>
                  <a:pt x="76" y="181"/>
                  <a:pt x="76" y="181"/>
                  <a:pt x="76" y="181"/>
                </a:cubicBezTo>
                <a:cubicBezTo>
                  <a:pt x="76" y="168"/>
                  <a:pt x="76" y="168"/>
                  <a:pt x="76" y="168"/>
                </a:cubicBezTo>
                <a:cubicBezTo>
                  <a:pt x="69" y="168"/>
                  <a:pt x="69" y="168"/>
                  <a:pt x="69" y="168"/>
                </a:cubicBezTo>
                <a:close/>
                <a:moveTo>
                  <a:pt x="34" y="184"/>
                </a:moveTo>
                <a:cubicBezTo>
                  <a:pt x="34" y="196"/>
                  <a:pt x="34" y="196"/>
                  <a:pt x="34" y="196"/>
                </a:cubicBezTo>
                <a:cubicBezTo>
                  <a:pt x="41" y="196"/>
                  <a:pt x="41" y="196"/>
                  <a:pt x="41" y="196"/>
                </a:cubicBezTo>
                <a:cubicBezTo>
                  <a:pt x="41" y="184"/>
                  <a:pt x="41" y="184"/>
                  <a:pt x="41" y="184"/>
                </a:cubicBezTo>
                <a:cubicBezTo>
                  <a:pt x="34" y="184"/>
                  <a:pt x="34" y="184"/>
                  <a:pt x="34" y="184"/>
                </a:cubicBezTo>
                <a:close/>
                <a:moveTo>
                  <a:pt x="69" y="184"/>
                </a:moveTo>
                <a:cubicBezTo>
                  <a:pt x="69" y="196"/>
                  <a:pt x="69" y="196"/>
                  <a:pt x="69" y="196"/>
                </a:cubicBezTo>
                <a:cubicBezTo>
                  <a:pt x="76" y="196"/>
                  <a:pt x="76" y="196"/>
                  <a:pt x="76" y="196"/>
                </a:cubicBezTo>
                <a:cubicBezTo>
                  <a:pt x="76" y="184"/>
                  <a:pt x="76" y="184"/>
                  <a:pt x="76" y="184"/>
                </a:cubicBezTo>
                <a:cubicBezTo>
                  <a:pt x="69" y="184"/>
                  <a:pt x="69" y="184"/>
                  <a:pt x="69" y="184"/>
                </a:cubicBezTo>
                <a:close/>
                <a:moveTo>
                  <a:pt x="22" y="199"/>
                </a:moveTo>
                <a:cubicBezTo>
                  <a:pt x="22" y="212"/>
                  <a:pt x="22" y="212"/>
                  <a:pt x="22" y="212"/>
                </a:cubicBezTo>
                <a:cubicBezTo>
                  <a:pt x="29" y="212"/>
                  <a:pt x="29" y="212"/>
                  <a:pt x="29" y="212"/>
                </a:cubicBezTo>
                <a:cubicBezTo>
                  <a:pt x="29" y="199"/>
                  <a:pt x="29" y="199"/>
                  <a:pt x="29" y="199"/>
                </a:cubicBezTo>
                <a:cubicBezTo>
                  <a:pt x="22" y="199"/>
                  <a:pt x="22" y="199"/>
                  <a:pt x="22" y="199"/>
                </a:cubicBezTo>
                <a:close/>
                <a:moveTo>
                  <a:pt x="34" y="199"/>
                </a:moveTo>
                <a:cubicBezTo>
                  <a:pt x="34" y="212"/>
                  <a:pt x="34" y="212"/>
                  <a:pt x="34" y="212"/>
                </a:cubicBezTo>
                <a:cubicBezTo>
                  <a:pt x="41" y="212"/>
                  <a:pt x="41" y="212"/>
                  <a:pt x="41" y="212"/>
                </a:cubicBezTo>
                <a:cubicBezTo>
                  <a:pt x="41" y="199"/>
                  <a:pt x="41" y="199"/>
                  <a:pt x="41" y="199"/>
                </a:cubicBezTo>
                <a:cubicBezTo>
                  <a:pt x="34" y="199"/>
                  <a:pt x="34" y="199"/>
                  <a:pt x="34" y="199"/>
                </a:cubicBezTo>
                <a:close/>
                <a:moveTo>
                  <a:pt x="46" y="199"/>
                </a:moveTo>
                <a:cubicBezTo>
                  <a:pt x="46" y="212"/>
                  <a:pt x="46" y="212"/>
                  <a:pt x="46" y="212"/>
                </a:cubicBezTo>
                <a:cubicBezTo>
                  <a:pt x="53" y="212"/>
                  <a:pt x="53" y="212"/>
                  <a:pt x="53" y="212"/>
                </a:cubicBezTo>
                <a:cubicBezTo>
                  <a:pt x="53" y="199"/>
                  <a:pt x="53" y="199"/>
                  <a:pt x="53" y="199"/>
                </a:cubicBezTo>
                <a:cubicBezTo>
                  <a:pt x="46" y="199"/>
                  <a:pt x="46" y="199"/>
                  <a:pt x="46" y="199"/>
                </a:cubicBezTo>
                <a:close/>
                <a:moveTo>
                  <a:pt x="57" y="199"/>
                </a:moveTo>
                <a:cubicBezTo>
                  <a:pt x="57" y="212"/>
                  <a:pt x="57" y="212"/>
                  <a:pt x="57" y="212"/>
                </a:cubicBezTo>
                <a:cubicBezTo>
                  <a:pt x="65" y="212"/>
                  <a:pt x="65" y="212"/>
                  <a:pt x="65" y="212"/>
                </a:cubicBezTo>
                <a:cubicBezTo>
                  <a:pt x="65" y="199"/>
                  <a:pt x="65" y="199"/>
                  <a:pt x="65" y="199"/>
                </a:cubicBezTo>
                <a:cubicBezTo>
                  <a:pt x="57" y="199"/>
                  <a:pt x="57" y="199"/>
                  <a:pt x="57" y="199"/>
                </a:cubicBezTo>
                <a:close/>
                <a:moveTo>
                  <a:pt x="69" y="199"/>
                </a:moveTo>
                <a:cubicBezTo>
                  <a:pt x="69" y="212"/>
                  <a:pt x="69" y="212"/>
                  <a:pt x="69" y="212"/>
                </a:cubicBezTo>
                <a:cubicBezTo>
                  <a:pt x="76" y="212"/>
                  <a:pt x="76" y="212"/>
                  <a:pt x="76" y="212"/>
                </a:cubicBezTo>
                <a:cubicBezTo>
                  <a:pt x="76" y="199"/>
                  <a:pt x="76" y="199"/>
                  <a:pt x="76" y="199"/>
                </a:cubicBezTo>
                <a:cubicBezTo>
                  <a:pt x="69" y="199"/>
                  <a:pt x="69" y="199"/>
                  <a:pt x="69" y="199"/>
                </a:cubicBezTo>
                <a:close/>
                <a:moveTo>
                  <a:pt x="22" y="215"/>
                </a:moveTo>
                <a:cubicBezTo>
                  <a:pt x="22" y="228"/>
                  <a:pt x="22" y="228"/>
                  <a:pt x="22" y="228"/>
                </a:cubicBezTo>
                <a:cubicBezTo>
                  <a:pt x="29" y="228"/>
                  <a:pt x="29" y="228"/>
                  <a:pt x="29" y="228"/>
                </a:cubicBezTo>
                <a:cubicBezTo>
                  <a:pt x="29" y="215"/>
                  <a:pt x="29" y="215"/>
                  <a:pt x="29" y="215"/>
                </a:cubicBezTo>
                <a:cubicBezTo>
                  <a:pt x="22" y="215"/>
                  <a:pt x="22" y="215"/>
                  <a:pt x="22" y="215"/>
                </a:cubicBezTo>
                <a:close/>
                <a:moveTo>
                  <a:pt x="34" y="215"/>
                </a:moveTo>
                <a:cubicBezTo>
                  <a:pt x="34" y="228"/>
                  <a:pt x="34" y="228"/>
                  <a:pt x="34" y="228"/>
                </a:cubicBezTo>
                <a:cubicBezTo>
                  <a:pt x="41" y="228"/>
                  <a:pt x="41" y="228"/>
                  <a:pt x="41" y="228"/>
                </a:cubicBezTo>
                <a:cubicBezTo>
                  <a:pt x="41" y="215"/>
                  <a:pt x="41" y="215"/>
                  <a:pt x="41" y="215"/>
                </a:cubicBezTo>
                <a:cubicBezTo>
                  <a:pt x="34" y="215"/>
                  <a:pt x="34" y="215"/>
                  <a:pt x="34" y="215"/>
                </a:cubicBezTo>
                <a:close/>
                <a:moveTo>
                  <a:pt x="46" y="215"/>
                </a:moveTo>
                <a:cubicBezTo>
                  <a:pt x="46" y="228"/>
                  <a:pt x="46" y="228"/>
                  <a:pt x="46" y="228"/>
                </a:cubicBezTo>
                <a:cubicBezTo>
                  <a:pt x="53" y="228"/>
                  <a:pt x="53" y="228"/>
                  <a:pt x="53" y="228"/>
                </a:cubicBezTo>
                <a:cubicBezTo>
                  <a:pt x="53" y="215"/>
                  <a:pt x="53" y="215"/>
                  <a:pt x="53" y="215"/>
                </a:cubicBezTo>
                <a:cubicBezTo>
                  <a:pt x="46" y="215"/>
                  <a:pt x="46" y="215"/>
                  <a:pt x="46" y="215"/>
                </a:cubicBezTo>
                <a:close/>
                <a:moveTo>
                  <a:pt x="57" y="215"/>
                </a:moveTo>
                <a:cubicBezTo>
                  <a:pt x="57" y="228"/>
                  <a:pt x="57" y="228"/>
                  <a:pt x="57" y="228"/>
                </a:cubicBezTo>
                <a:cubicBezTo>
                  <a:pt x="65" y="228"/>
                  <a:pt x="65" y="228"/>
                  <a:pt x="65" y="228"/>
                </a:cubicBezTo>
                <a:cubicBezTo>
                  <a:pt x="65" y="215"/>
                  <a:pt x="65" y="215"/>
                  <a:pt x="65" y="215"/>
                </a:cubicBezTo>
                <a:cubicBezTo>
                  <a:pt x="57" y="215"/>
                  <a:pt x="57" y="215"/>
                  <a:pt x="57" y="215"/>
                </a:cubicBezTo>
                <a:close/>
                <a:moveTo>
                  <a:pt x="22" y="231"/>
                </a:moveTo>
                <a:cubicBezTo>
                  <a:pt x="22" y="243"/>
                  <a:pt x="22" y="243"/>
                  <a:pt x="22" y="243"/>
                </a:cubicBezTo>
                <a:cubicBezTo>
                  <a:pt x="29" y="243"/>
                  <a:pt x="29" y="243"/>
                  <a:pt x="29" y="243"/>
                </a:cubicBezTo>
                <a:cubicBezTo>
                  <a:pt x="29" y="231"/>
                  <a:pt x="29" y="231"/>
                  <a:pt x="29" y="231"/>
                </a:cubicBezTo>
                <a:cubicBezTo>
                  <a:pt x="22" y="231"/>
                  <a:pt x="22" y="231"/>
                  <a:pt x="22" y="231"/>
                </a:cubicBezTo>
                <a:close/>
                <a:moveTo>
                  <a:pt x="46" y="231"/>
                </a:moveTo>
                <a:cubicBezTo>
                  <a:pt x="46" y="243"/>
                  <a:pt x="46" y="243"/>
                  <a:pt x="46" y="243"/>
                </a:cubicBezTo>
                <a:cubicBezTo>
                  <a:pt x="53" y="243"/>
                  <a:pt x="53" y="243"/>
                  <a:pt x="53" y="243"/>
                </a:cubicBezTo>
                <a:cubicBezTo>
                  <a:pt x="53" y="231"/>
                  <a:pt x="53" y="231"/>
                  <a:pt x="53" y="231"/>
                </a:cubicBezTo>
                <a:cubicBezTo>
                  <a:pt x="46" y="231"/>
                  <a:pt x="46" y="231"/>
                  <a:pt x="46" y="231"/>
                </a:cubicBezTo>
                <a:close/>
                <a:moveTo>
                  <a:pt x="57" y="231"/>
                </a:moveTo>
                <a:cubicBezTo>
                  <a:pt x="57" y="243"/>
                  <a:pt x="57" y="243"/>
                  <a:pt x="57" y="243"/>
                </a:cubicBezTo>
                <a:cubicBezTo>
                  <a:pt x="65" y="243"/>
                  <a:pt x="65" y="243"/>
                  <a:pt x="65" y="243"/>
                </a:cubicBezTo>
                <a:cubicBezTo>
                  <a:pt x="65" y="231"/>
                  <a:pt x="65" y="231"/>
                  <a:pt x="65" y="231"/>
                </a:cubicBezTo>
                <a:cubicBezTo>
                  <a:pt x="57" y="231"/>
                  <a:pt x="57" y="231"/>
                  <a:pt x="57" y="231"/>
                </a:cubicBezTo>
                <a:close/>
                <a:moveTo>
                  <a:pt x="69" y="231"/>
                </a:moveTo>
                <a:cubicBezTo>
                  <a:pt x="69" y="243"/>
                  <a:pt x="69" y="243"/>
                  <a:pt x="69" y="243"/>
                </a:cubicBezTo>
                <a:cubicBezTo>
                  <a:pt x="76" y="243"/>
                  <a:pt x="76" y="243"/>
                  <a:pt x="76" y="243"/>
                </a:cubicBezTo>
                <a:cubicBezTo>
                  <a:pt x="76" y="231"/>
                  <a:pt x="76" y="231"/>
                  <a:pt x="76" y="231"/>
                </a:cubicBezTo>
                <a:cubicBezTo>
                  <a:pt x="69" y="231"/>
                  <a:pt x="69" y="231"/>
                  <a:pt x="69" y="231"/>
                </a:cubicBezTo>
                <a:close/>
                <a:moveTo>
                  <a:pt x="34" y="246"/>
                </a:moveTo>
                <a:cubicBezTo>
                  <a:pt x="34" y="259"/>
                  <a:pt x="34" y="259"/>
                  <a:pt x="34" y="259"/>
                </a:cubicBezTo>
                <a:cubicBezTo>
                  <a:pt x="41" y="259"/>
                  <a:pt x="41" y="259"/>
                  <a:pt x="41" y="259"/>
                </a:cubicBezTo>
                <a:cubicBezTo>
                  <a:pt x="41" y="246"/>
                  <a:pt x="41" y="246"/>
                  <a:pt x="41" y="246"/>
                </a:cubicBezTo>
                <a:cubicBezTo>
                  <a:pt x="34" y="246"/>
                  <a:pt x="34" y="246"/>
                  <a:pt x="34" y="246"/>
                </a:cubicBezTo>
                <a:close/>
                <a:moveTo>
                  <a:pt x="46" y="246"/>
                </a:moveTo>
                <a:cubicBezTo>
                  <a:pt x="46" y="259"/>
                  <a:pt x="46" y="259"/>
                  <a:pt x="46" y="259"/>
                </a:cubicBezTo>
                <a:cubicBezTo>
                  <a:pt x="53" y="259"/>
                  <a:pt x="53" y="259"/>
                  <a:pt x="53" y="259"/>
                </a:cubicBezTo>
                <a:cubicBezTo>
                  <a:pt x="53" y="246"/>
                  <a:pt x="53" y="246"/>
                  <a:pt x="53" y="246"/>
                </a:cubicBezTo>
                <a:cubicBezTo>
                  <a:pt x="46" y="246"/>
                  <a:pt x="46" y="246"/>
                  <a:pt x="46" y="246"/>
                </a:cubicBezTo>
                <a:close/>
                <a:moveTo>
                  <a:pt x="57" y="246"/>
                </a:moveTo>
                <a:cubicBezTo>
                  <a:pt x="57" y="259"/>
                  <a:pt x="57" y="259"/>
                  <a:pt x="57" y="259"/>
                </a:cubicBezTo>
                <a:cubicBezTo>
                  <a:pt x="65" y="259"/>
                  <a:pt x="65" y="259"/>
                  <a:pt x="65" y="259"/>
                </a:cubicBezTo>
                <a:cubicBezTo>
                  <a:pt x="65" y="246"/>
                  <a:pt x="65" y="246"/>
                  <a:pt x="65" y="246"/>
                </a:cubicBezTo>
                <a:cubicBezTo>
                  <a:pt x="57" y="246"/>
                  <a:pt x="57" y="246"/>
                  <a:pt x="57" y="246"/>
                </a:cubicBezTo>
                <a:close/>
                <a:moveTo>
                  <a:pt x="69" y="246"/>
                </a:moveTo>
                <a:cubicBezTo>
                  <a:pt x="69" y="259"/>
                  <a:pt x="69" y="259"/>
                  <a:pt x="69" y="259"/>
                </a:cubicBezTo>
                <a:cubicBezTo>
                  <a:pt x="76" y="259"/>
                  <a:pt x="76" y="259"/>
                  <a:pt x="76" y="259"/>
                </a:cubicBezTo>
                <a:cubicBezTo>
                  <a:pt x="76" y="246"/>
                  <a:pt x="76" y="246"/>
                  <a:pt x="76" y="246"/>
                </a:cubicBezTo>
                <a:cubicBezTo>
                  <a:pt x="69" y="246"/>
                  <a:pt x="69" y="246"/>
                  <a:pt x="69" y="246"/>
                </a:cubicBezTo>
                <a:close/>
                <a:moveTo>
                  <a:pt x="22" y="262"/>
                </a:moveTo>
                <a:cubicBezTo>
                  <a:pt x="22" y="275"/>
                  <a:pt x="22" y="275"/>
                  <a:pt x="22" y="275"/>
                </a:cubicBezTo>
                <a:cubicBezTo>
                  <a:pt x="29" y="275"/>
                  <a:pt x="29" y="275"/>
                  <a:pt x="29" y="275"/>
                </a:cubicBezTo>
                <a:cubicBezTo>
                  <a:pt x="29" y="262"/>
                  <a:pt x="29" y="262"/>
                  <a:pt x="29" y="262"/>
                </a:cubicBezTo>
                <a:cubicBezTo>
                  <a:pt x="22" y="262"/>
                  <a:pt x="22" y="262"/>
                  <a:pt x="22" y="262"/>
                </a:cubicBezTo>
                <a:close/>
                <a:moveTo>
                  <a:pt x="34" y="262"/>
                </a:moveTo>
                <a:cubicBezTo>
                  <a:pt x="34" y="275"/>
                  <a:pt x="34" y="275"/>
                  <a:pt x="34" y="275"/>
                </a:cubicBezTo>
                <a:cubicBezTo>
                  <a:pt x="41" y="275"/>
                  <a:pt x="41" y="275"/>
                  <a:pt x="41" y="275"/>
                </a:cubicBezTo>
                <a:cubicBezTo>
                  <a:pt x="41" y="262"/>
                  <a:pt x="41" y="262"/>
                  <a:pt x="41" y="262"/>
                </a:cubicBezTo>
                <a:cubicBezTo>
                  <a:pt x="34" y="262"/>
                  <a:pt x="34" y="262"/>
                  <a:pt x="34" y="262"/>
                </a:cubicBezTo>
                <a:close/>
                <a:moveTo>
                  <a:pt x="46" y="262"/>
                </a:moveTo>
                <a:cubicBezTo>
                  <a:pt x="46" y="275"/>
                  <a:pt x="46" y="275"/>
                  <a:pt x="46" y="275"/>
                </a:cubicBezTo>
                <a:cubicBezTo>
                  <a:pt x="53" y="275"/>
                  <a:pt x="53" y="275"/>
                  <a:pt x="53" y="275"/>
                </a:cubicBezTo>
                <a:cubicBezTo>
                  <a:pt x="53" y="262"/>
                  <a:pt x="53" y="262"/>
                  <a:pt x="53" y="262"/>
                </a:cubicBezTo>
                <a:cubicBezTo>
                  <a:pt x="46" y="262"/>
                  <a:pt x="46" y="262"/>
                  <a:pt x="46" y="262"/>
                </a:cubicBezTo>
                <a:close/>
                <a:moveTo>
                  <a:pt x="69" y="262"/>
                </a:moveTo>
                <a:cubicBezTo>
                  <a:pt x="69" y="275"/>
                  <a:pt x="69" y="275"/>
                  <a:pt x="69" y="275"/>
                </a:cubicBezTo>
                <a:cubicBezTo>
                  <a:pt x="76" y="275"/>
                  <a:pt x="76" y="275"/>
                  <a:pt x="76" y="275"/>
                </a:cubicBezTo>
                <a:cubicBezTo>
                  <a:pt x="76" y="262"/>
                  <a:pt x="76" y="262"/>
                  <a:pt x="76" y="262"/>
                </a:cubicBezTo>
                <a:cubicBezTo>
                  <a:pt x="69" y="262"/>
                  <a:pt x="69" y="262"/>
                  <a:pt x="69" y="262"/>
                </a:cubicBezTo>
                <a:close/>
                <a:moveTo>
                  <a:pt x="176" y="160"/>
                </a:moveTo>
                <a:cubicBezTo>
                  <a:pt x="176" y="167"/>
                  <a:pt x="176" y="167"/>
                  <a:pt x="176" y="167"/>
                </a:cubicBezTo>
                <a:cubicBezTo>
                  <a:pt x="261" y="167"/>
                  <a:pt x="261" y="167"/>
                  <a:pt x="261" y="167"/>
                </a:cubicBezTo>
                <a:cubicBezTo>
                  <a:pt x="261" y="160"/>
                  <a:pt x="261" y="160"/>
                  <a:pt x="261" y="160"/>
                </a:cubicBezTo>
                <a:cubicBezTo>
                  <a:pt x="176" y="160"/>
                  <a:pt x="176" y="160"/>
                  <a:pt x="176" y="160"/>
                </a:cubicBezTo>
                <a:close/>
                <a:moveTo>
                  <a:pt x="176" y="172"/>
                </a:moveTo>
                <a:cubicBezTo>
                  <a:pt x="176" y="179"/>
                  <a:pt x="176" y="179"/>
                  <a:pt x="176" y="179"/>
                </a:cubicBezTo>
                <a:cubicBezTo>
                  <a:pt x="261" y="179"/>
                  <a:pt x="261" y="179"/>
                  <a:pt x="261" y="179"/>
                </a:cubicBezTo>
                <a:cubicBezTo>
                  <a:pt x="261" y="172"/>
                  <a:pt x="261" y="172"/>
                  <a:pt x="261" y="172"/>
                </a:cubicBezTo>
                <a:cubicBezTo>
                  <a:pt x="176" y="172"/>
                  <a:pt x="176" y="172"/>
                  <a:pt x="176" y="172"/>
                </a:cubicBezTo>
                <a:close/>
                <a:moveTo>
                  <a:pt x="176" y="184"/>
                </a:moveTo>
                <a:cubicBezTo>
                  <a:pt x="176" y="191"/>
                  <a:pt x="176" y="191"/>
                  <a:pt x="176" y="191"/>
                </a:cubicBezTo>
                <a:cubicBezTo>
                  <a:pt x="235" y="191"/>
                  <a:pt x="235" y="191"/>
                  <a:pt x="235" y="191"/>
                </a:cubicBezTo>
                <a:cubicBezTo>
                  <a:pt x="235" y="184"/>
                  <a:pt x="235" y="184"/>
                  <a:pt x="235" y="184"/>
                </a:cubicBezTo>
                <a:cubicBezTo>
                  <a:pt x="176" y="184"/>
                  <a:pt x="176" y="184"/>
                  <a:pt x="176" y="184"/>
                </a:cubicBezTo>
                <a:close/>
                <a:moveTo>
                  <a:pt x="176" y="196"/>
                </a:moveTo>
                <a:cubicBezTo>
                  <a:pt x="176" y="203"/>
                  <a:pt x="176" y="203"/>
                  <a:pt x="176" y="203"/>
                </a:cubicBezTo>
                <a:cubicBezTo>
                  <a:pt x="261" y="203"/>
                  <a:pt x="261" y="203"/>
                  <a:pt x="261" y="203"/>
                </a:cubicBezTo>
                <a:cubicBezTo>
                  <a:pt x="261" y="196"/>
                  <a:pt x="261" y="196"/>
                  <a:pt x="261" y="196"/>
                </a:cubicBezTo>
                <a:cubicBezTo>
                  <a:pt x="176" y="196"/>
                  <a:pt x="176" y="196"/>
                  <a:pt x="176" y="196"/>
                </a:cubicBezTo>
                <a:close/>
                <a:moveTo>
                  <a:pt x="176" y="208"/>
                </a:moveTo>
                <a:cubicBezTo>
                  <a:pt x="176" y="215"/>
                  <a:pt x="176" y="215"/>
                  <a:pt x="176" y="215"/>
                </a:cubicBezTo>
                <a:cubicBezTo>
                  <a:pt x="261" y="215"/>
                  <a:pt x="261" y="215"/>
                  <a:pt x="261" y="215"/>
                </a:cubicBezTo>
                <a:cubicBezTo>
                  <a:pt x="261" y="208"/>
                  <a:pt x="261" y="208"/>
                  <a:pt x="261" y="208"/>
                </a:cubicBezTo>
                <a:cubicBezTo>
                  <a:pt x="176" y="208"/>
                  <a:pt x="176" y="208"/>
                  <a:pt x="176" y="208"/>
                </a:cubicBezTo>
                <a:close/>
                <a:moveTo>
                  <a:pt x="230" y="220"/>
                </a:moveTo>
                <a:cubicBezTo>
                  <a:pt x="230" y="227"/>
                  <a:pt x="230" y="227"/>
                  <a:pt x="230" y="227"/>
                </a:cubicBezTo>
                <a:cubicBezTo>
                  <a:pt x="261" y="227"/>
                  <a:pt x="261" y="227"/>
                  <a:pt x="261" y="227"/>
                </a:cubicBezTo>
                <a:cubicBezTo>
                  <a:pt x="261" y="220"/>
                  <a:pt x="261" y="220"/>
                  <a:pt x="261" y="220"/>
                </a:cubicBezTo>
                <a:cubicBezTo>
                  <a:pt x="230" y="220"/>
                  <a:pt x="230" y="220"/>
                  <a:pt x="230" y="220"/>
                </a:cubicBezTo>
                <a:close/>
                <a:moveTo>
                  <a:pt x="176" y="232"/>
                </a:moveTo>
                <a:cubicBezTo>
                  <a:pt x="176" y="239"/>
                  <a:pt x="176" y="239"/>
                  <a:pt x="176" y="239"/>
                </a:cubicBezTo>
                <a:cubicBezTo>
                  <a:pt x="261" y="239"/>
                  <a:pt x="261" y="239"/>
                  <a:pt x="261" y="239"/>
                </a:cubicBezTo>
                <a:cubicBezTo>
                  <a:pt x="261" y="232"/>
                  <a:pt x="261" y="232"/>
                  <a:pt x="261" y="232"/>
                </a:cubicBezTo>
                <a:cubicBezTo>
                  <a:pt x="176" y="232"/>
                  <a:pt x="176" y="232"/>
                  <a:pt x="176" y="232"/>
                </a:cubicBezTo>
                <a:close/>
                <a:moveTo>
                  <a:pt x="197" y="244"/>
                </a:moveTo>
                <a:cubicBezTo>
                  <a:pt x="197" y="251"/>
                  <a:pt x="197" y="251"/>
                  <a:pt x="197" y="251"/>
                </a:cubicBezTo>
                <a:cubicBezTo>
                  <a:pt x="261" y="251"/>
                  <a:pt x="261" y="251"/>
                  <a:pt x="261" y="251"/>
                </a:cubicBezTo>
                <a:cubicBezTo>
                  <a:pt x="261" y="244"/>
                  <a:pt x="261" y="244"/>
                  <a:pt x="261" y="244"/>
                </a:cubicBezTo>
                <a:cubicBezTo>
                  <a:pt x="197" y="244"/>
                  <a:pt x="197" y="244"/>
                  <a:pt x="197" y="244"/>
                </a:cubicBezTo>
                <a:close/>
                <a:moveTo>
                  <a:pt x="176" y="257"/>
                </a:moveTo>
                <a:cubicBezTo>
                  <a:pt x="176" y="263"/>
                  <a:pt x="176" y="263"/>
                  <a:pt x="176" y="263"/>
                </a:cubicBezTo>
                <a:cubicBezTo>
                  <a:pt x="248" y="263"/>
                  <a:pt x="248" y="263"/>
                  <a:pt x="248" y="263"/>
                </a:cubicBezTo>
                <a:cubicBezTo>
                  <a:pt x="248" y="257"/>
                  <a:pt x="248" y="257"/>
                  <a:pt x="248" y="257"/>
                </a:cubicBezTo>
                <a:cubicBezTo>
                  <a:pt x="176" y="257"/>
                  <a:pt x="176" y="257"/>
                  <a:pt x="176" y="257"/>
                </a:cubicBezTo>
                <a:close/>
                <a:moveTo>
                  <a:pt x="176" y="269"/>
                </a:moveTo>
                <a:cubicBezTo>
                  <a:pt x="176" y="275"/>
                  <a:pt x="176" y="275"/>
                  <a:pt x="176" y="275"/>
                </a:cubicBezTo>
                <a:cubicBezTo>
                  <a:pt x="261" y="275"/>
                  <a:pt x="261" y="275"/>
                  <a:pt x="261" y="275"/>
                </a:cubicBezTo>
                <a:cubicBezTo>
                  <a:pt x="261" y="269"/>
                  <a:pt x="261" y="269"/>
                  <a:pt x="261" y="269"/>
                </a:cubicBezTo>
                <a:cubicBezTo>
                  <a:pt x="176" y="269"/>
                  <a:pt x="176" y="269"/>
                  <a:pt x="176" y="269"/>
                </a:cubicBezTo>
                <a:close/>
                <a:moveTo>
                  <a:pt x="244" y="37"/>
                </a:moveTo>
                <a:cubicBezTo>
                  <a:pt x="244" y="44"/>
                  <a:pt x="244" y="44"/>
                  <a:pt x="244" y="44"/>
                </a:cubicBezTo>
                <a:cubicBezTo>
                  <a:pt x="276" y="44"/>
                  <a:pt x="276" y="44"/>
                  <a:pt x="276" y="44"/>
                </a:cubicBezTo>
                <a:cubicBezTo>
                  <a:pt x="276" y="37"/>
                  <a:pt x="276" y="37"/>
                  <a:pt x="276" y="37"/>
                </a:cubicBezTo>
                <a:cubicBezTo>
                  <a:pt x="244" y="37"/>
                  <a:pt x="244" y="37"/>
                  <a:pt x="244" y="37"/>
                </a:cubicBezTo>
                <a:close/>
                <a:moveTo>
                  <a:pt x="281" y="37"/>
                </a:moveTo>
                <a:cubicBezTo>
                  <a:pt x="281" y="44"/>
                  <a:pt x="281" y="44"/>
                  <a:pt x="281" y="44"/>
                </a:cubicBezTo>
                <a:cubicBezTo>
                  <a:pt x="314" y="44"/>
                  <a:pt x="314" y="44"/>
                  <a:pt x="314" y="44"/>
                </a:cubicBezTo>
                <a:cubicBezTo>
                  <a:pt x="314" y="37"/>
                  <a:pt x="314" y="37"/>
                  <a:pt x="314" y="37"/>
                </a:cubicBezTo>
                <a:cubicBezTo>
                  <a:pt x="281" y="37"/>
                  <a:pt x="281" y="37"/>
                  <a:pt x="281" y="37"/>
                </a:cubicBezTo>
                <a:close/>
                <a:moveTo>
                  <a:pt x="318" y="37"/>
                </a:moveTo>
                <a:cubicBezTo>
                  <a:pt x="318" y="44"/>
                  <a:pt x="318" y="44"/>
                  <a:pt x="318" y="44"/>
                </a:cubicBezTo>
                <a:cubicBezTo>
                  <a:pt x="351" y="44"/>
                  <a:pt x="351" y="44"/>
                  <a:pt x="351" y="44"/>
                </a:cubicBezTo>
                <a:cubicBezTo>
                  <a:pt x="351" y="37"/>
                  <a:pt x="351" y="37"/>
                  <a:pt x="351" y="37"/>
                </a:cubicBezTo>
                <a:cubicBezTo>
                  <a:pt x="318" y="37"/>
                  <a:pt x="318" y="37"/>
                  <a:pt x="318" y="37"/>
                </a:cubicBezTo>
                <a:close/>
                <a:moveTo>
                  <a:pt x="244" y="48"/>
                </a:moveTo>
                <a:cubicBezTo>
                  <a:pt x="244" y="55"/>
                  <a:pt x="244" y="55"/>
                  <a:pt x="244" y="55"/>
                </a:cubicBezTo>
                <a:cubicBezTo>
                  <a:pt x="276" y="55"/>
                  <a:pt x="276" y="55"/>
                  <a:pt x="276" y="55"/>
                </a:cubicBezTo>
                <a:cubicBezTo>
                  <a:pt x="276" y="48"/>
                  <a:pt x="276" y="48"/>
                  <a:pt x="276" y="48"/>
                </a:cubicBezTo>
                <a:cubicBezTo>
                  <a:pt x="244" y="48"/>
                  <a:pt x="244" y="48"/>
                  <a:pt x="244" y="48"/>
                </a:cubicBezTo>
                <a:close/>
                <a:moveTo>
                  <a:pt x="281" y="48"/>
                </a:moveTo>
                <a:cubicBezTo>
                  <a:pt x="281" y="55"/>
                  <a:pt x="281" y="55"/>
                  <a:pt x="281" y="55"/>
                </a:cubicBezTo>
                <a:cubicBezTo>
                  <a:pt x="314" y="55"/>
                  <a:pt x="314" y="55"/>
                  <a:pt x="314" y="55"/>
                </a:cubicBezTo>
                <a:cubicBezTo>
                  <a:pt x="314" y="48"/>
                  <a:pt x="314" y="48"/>
                  <a:pt x="314" y="48"/>
                </a:cubicBezTo>
                <a:cubicBezTo>
                  <a:pt x="281" y="48"/>
                  <a:pt x="281" y="48"/>
                  <a:pt x="281" y="48"/>
                </a:cubicBezTo>
                <a:close/>
                <a:moveTo>
                  <a:pt x="318" y="48"/>
                </a:moveTo>
                <a:cubicBezTo>
                  <a:pt x="318" y="55"/>
                  <a:pt x="318" y="55"/>
                  <a:pt x="318" y="55"/>
                </a:cubicBezTo>
                <a:cubicBezTo>
                  <a:pt x="351" y="55"/>
                  <a:pt x="351" y="55"/>
                  <a:pt x="351" y="55"/>
                </a:cubicBezTo>
                <a:cubicBezTo>
                  <a:pt x="351" y="48"/>
                  <a:pt x="351" y="48"/>
                  <a:pt x="351" y="48"/>
                </a:cubicBezTo>
                <a:cubicBezTo>
                  <a:pt x="318" y="48"/>
                  <a:pt x="318" y="48"/>
                  <a:pt x="318" y="48"/>
                </a:cubicBezTo>
                <a:close/>
                <a:moveTo>
                  <a:pt x="255" y="58"/>
                </a:moveTo>
                <a:cubicBezTo>
                  <a:pt x="255" y="66"/>
                  <a:pt x="255" y="66"/>
                  <a:pt x="255" y="66"/>
                </a:cubicBezTo>
                <a:cubicBezTo>
                  <a:pt x="276" y="66"/>
                  <a:pt x="276" y="66"/>
                  <a:pt x="276" y="66"/>
                </a:cubicBezTo>
                <a:cubicBezTo>
                  <a:pt x="276" y="58"/>
                  <a:pt x="276" y="58"/>
                  <a:pt x="276" y="58"/>
                </a:cubicBezTo>
                <a:cubicBezTo>
                  <a:pt x="255" y="58"/>
                  <a:pt x="255" y="58"/>
                  <a:pt x="255" y="58"/>
                </a:cubicBezTo>
                <a:close/>
                <a:moveTo>
                  <a:pt x="281" y="58"/>
                </a:moveTo>
                <a:cubicBezTo>
                  <a:pt x="281" y="66"/>
                  <a:pt x="281" y="66"/>
                  <a:pt x="281" y="66"/>
                </a:cubicBezTo>
                <a:cubicBezTo>
                  <a:pt x="314" y="66"/>
                  <a:pt x="314" y="66"/>
                  <a:pt x="314" y="66"/>
                </a:cubicBezTo>
                <a:cubicBezTo>
                  <a:pt x="314" y="58"/>
                  <a:pt x="314" y="58"/>
                  <a:pt x="314" y="58"/>
                </a:cubicBezTo>
                <a:cubicBezTo>
                  <a:pt x="281" y="58"/>
                  <a:pt x="281" y="58"/>
                  <a:pt x="281" y="58"/>
                </a:cubicBezTo>
                <a:close/>
                <a:moveTo>
                  <a:pt x="334" y="58"/>
                </a:moveTo>
                <a:cubicBezTo>
                  <a:pt x="334" y="66"/>
                  <a:pt x="334" y="66"/>
                  <a:pt x="334" y="66"/>
                </a:cubicBezTo>
                <a:cubicBezTo>
                  <a:pt x="351" y="66"/>
                  <a:pt x="351" y="66"/>
                  <a:pt x="351" y="66"/>
                </a:cubicBezTo>
                <a:cubicBezTo>
                  <a:pt x="351" y="58"/>
                  <a:pt x="351" y="58"/>
                  <a:pt x="351" y="58"/>
                </a:cubicBezTo>
                <a:cubicBezTo>
                  <a:pt x="334" y="58"/>
                  <a:pt x="334" y="58"/>
                  <a:pt x="334" y="58"/>
                </a:cubicBezTo>
                <a:close/>
                <a:moveTo>
                  <a:pt x="281" y="69"/>
                </a:moveTo>
                <a:cubicBezTo>
                  <a:pt x="281" y="77"/>
                  <a:pt x="281" y="77"/>
                  <a:pt x="281" y="77"/>
                </a:cubicBezTo>
                <a:cubicBezTo>
                  <a:pt x="314" y="77"/>
                  <a:pt x="314" y="77"/>
                  <a:pt x="314" y="77"/>
                </a:cubicBezTo>
                <a:cubicBezTo>
                  <a:pt x="314" y="69"/>
                  <a:pt x="314" y="69"/>
                  <a:pt x="314" y="69"/>
                </a:cubicBezTo>
                <a:cubicBezTo>
                  <a:pt x="281" y="69"/>
                  <a:pt x="281" y="69"/>
                  <a:pt x="281" y="69"/>
                </a:cubicBezTo>
                <a:close/>
                <a:moveTo>
                  <a:pt x="318" y="69"/>
                </a:moveTo>
                <a:cubicBezTo>
                  <a:pt x="318" y="77"/>
                  <a:pt x="318" y="77"/>
                  <a:pt x="318" y="77"/>
                </a:cubicBezTo>
                <a:cubicBezTo>
                  <a:pt x="351" y="77"/>
                  <a:pt x="351" y="77"/>
                  <a:pt x="351" y="77"/>
                </a:cubicBezTo>
                <a:cubicBezTo>
                  <a:pt x="351" y="69"/>
                  <a:pt x="351" y="69"/>
                  <a:pt x="351" y="69"/>
                </a:cubicBezTo>
                <a:cubicBezTo>
                  <a:pt x="318" y="69"/>
                  <a:pt x="318" y="69"/>
                  <a:pt x="318" y="69"/>
                </a:cubicBezTo>
                <a:close/>
                <a:moveTo>
                  <a:pt x="244" y="80"/>
                </a:moveTo>
                <a:cubicBezTo>
                  <a:pt x="244" y="87"/>
                  <a:pt x="244" y="87"/>
                  <a:pt x="244" y="87"/>
                </a:cubicBezTo>
                <a:cubicBezTo>
                  <a:pt x="266" y="87"/>
                  <a:pt x="266" y="87"/>
                  <a:pt x="266" y="87"/>
                </a:cubicBezTo>
                <a:cubicBezTo>
                  <a:pt x="266" y="80"/>
                  <a:pt x="266" y="80"/>
                  <a:pt x="266" y="80"/>
                </a:cubicBezTo>
                <a:cubicBezTo>
                  <a:pt x="244" y="80"/>
                  <a:pt x="244" y="80"/>
                  <a:pt x="244" y="80"/>
                </a:cubicBezTo>
                <a:close/>
                <a:moveTo>
                  <a:pt x="281" y="80"/>
                </a:moveTo>
                <a:cubicBezTo>
                  <a:pt x="281" y="87"/>
                  <a:pt x="281" y="87"/>
                  <a:pt x="281" y="87"/>
                </a:cubicBezTo>
                <a:cubicBezTo>
                  <a:pt x="297" y="87"/>
                  <a:pt x="297" y="87"/>
                  <a:pt x="297" y="87"/>
                </a:cubicBezTo>
                <a:cubicBezTo>
                  <a:pt x="297" y="80"/>
                  <a:pt x="297" y="80"/>
                  <a:pt x="297" y="80"/>
                </a:cubicBezTo>
                <a:cubicBezTo>
                  <a:pt x="281" y="80"/>
                  <a:pt x="281" y="80"/>
                  <a:pt x="281" y="80"/>
                </a:cubicBezTo>
                <a:close/>
                <a:moveTo>
                  <a:pt x="318" y="80"/>
                </a:moveTo>
                <a:cubicBezTo>
                  <a:pt x="318" y="87"/>
                  <a:pt x="318" y="87"/>
                  <a:pt x="318" y="87"/>
                </a:cubicBezTo>
                <a:cubicBezTo>
                  <a:pt x="351" y="87"/>
                  <a:pt x="351" y="87"/>
                  <a:pt x="351" y="87"/>
                </a:cubicBezTo>
                <a:cubicBezTo>
                  <a:pt x="351" y="80"/>
                  <a:pt x="351" y="80"/>
                  <a:pt x="351" y="80"/>
                </a:cubicBezTo>
                <a:cubicBezTo>
                  <a:pt x="318" y="80"/>
                  <a:pt x="318" y="80"/>
                  <a:pt x="318" y="80"/>
                </a:cubicBezTo>
                <a:close/>
                <a:moveTo>
                  <a:pt x="244" y="91"/>
                </a:moveTo>
                <a:cubicBezTo>
                  <a:pt x="244" y="98"/>
                  <a:pt x="244" y="98"/>
                  <a:pt x="244" y="98"/>
                </a:cubicBezTo>
                <a:cubicBezTo>
                  <a:pt x="276" y="98"/>
                  <a:pt x="276" y="98"/>
                  <a:pt x="276" y="98"/>
                </a:cubicBezTo>
                <a:cubicBezTo>
                  <a:pt x="276" y="91"/>
                  <a:pt x="276" y="91"/>
                  <a:pt x="276" y="91"/>
                </a:cubicBezTo>
                <a:cubicBezTo>
                  <a:pt x="244" y="91"/>
                  <a:pt x="244" y="91"/>
                  <a:pt x="244" y="91"/>
                </a:cubicBezTo>
                <a:close/>
                <a:moveTo>
                  <a:pt x="281" y="91"/>
                </a:moveTo>
                <a:cubicBezTo>
                  <a:pt x="281" y="98"/>
                  <a:pt x="281" y="98"/>
                  <a:pt x="281" y="98"/>
                </a:cubicBezTo>
                <a:cubicBezTo>
                  <a:pt x="314" y="98"/>
                  <a:pt x="314" y="98"/>
                  <a:pt x="314" y="98"/>
                </a:cubicBezTo>
                <a:cubicBezTo>
                  <a:pt x="314" y="91"/>
                  <a:pt x="314" y="91"/>
                  <a:pt x="314" y="91"/>
                </a:cubicBezTo>
                <a:cubicBezTo>
                  <a:pt x="281" y="91"/>
                  <a:pt x="281" y="91"/>
                  <a:pt x="281" y="91"/>
                </a:cubicBezTo>
                <a:close/>
                <a:moveTo>
                  <a:pt x="318" y="91"/>
                </a:moveTo>
                <a:cubicBezTo>
                  <a:pt x="318" y="98"/>
                  <a:pt x="318" y="98"/>
                  <a:pt x="318" y="98"/>
                </a:cubicBezTo>
                <a:cubicBezTo>
                  <a:pt x="351" y="98"/>
                  <a:pt x="351" y="98"/>
                  <a:pt x="351" y="98"/>
                </a:cubicBezTo>
                <a:cubicBezTo>
                  <a:pt x="351" y="91"/>
                  <a:pt x="351" y="91"/>
                  <a:pt x="351" y="91"/>
                </a:cubicBezTo>
                <a:cubicBezTo>
                  <a:pt x="318" y="91"/>
                  <a:pt x="318" y="91"/>
                  <a:pt x="318" y="91"/>
                </a:cubicBezTo>
                <a:close/>
                <a:moveTo>
                  <a:pt x="244" y="102"/>
                </a:moveTo>
                <a:cubicBezTo>
                  <a:pt x="244" y="109"/>
                  <a:pt x="244" y="109"/>
                  <a:pt x="244" y="109"/>
                </a:cubicBezTo>
                <a:cubicBezTo>
                  <a:pt x="276" y="109"/>
                  <a:pt x="276" y="109"/>
                  <a:pt x="276" y="109"/>
                </a:cubicBezTo>
                <a:cubicBezTo>
                  <a:pt x="276" y="102"/>
                  <a:pt x="276" y="102"/>
                  <a:pt x="276" y="102"/>
                </a:cubicBezTo>
                <a:cubicBezTo>
                  <a:pt x="244" y="102"/>
                  <a:pt x="244" y="102"/>
                  <a:pt x="244" y="102"/>
                </a:cubicBezTo>
                <a:close/>
                <a:moveTo>
                  <a:pt x="281" y="102"/>
                </a:moveTo>
                <a:cubicBezTo>
                  <a:pt x="281" y="109"/>
                  <a:pt x="281" y="109"/>
                  <a:pt x="281" y="109"/>
                </a:cubicBezTo>
                <a:cubicBezTo>
                  <a:pt x="314" y="109"/>
                  <a:pt x="314" y="109"/>
                  <a:pt x="314" y="109"/>
                </a:cubicBezTo>
                <a:cubicBezTo>
                  <a:pt x="314" y="102"/>
                  <a:pt x="314" y="102"/>
                  <a:pt x="314" y="102"/>
                </a:cubicBezTo>
                <a:cubicBezTo>
                  <a:pt x="281" y="102"/>
                  <a:pt x="281" y="102"/>
                  <a:pt x="281" y="102"/>
                </a:cubicBezTo>
                <a:close/>
                <a:moveTo>
                  <a:pt x="318" y="102"/>
                </a:moveTo>
                <a:cubicBezTo>
                  <a:pt x="318" y="109"/>
                  <a:pt x="318" y="109"/>
                  <a:pt x="318" y="109"/>
                </a:cubicBezTo>
                <a:cubicBezTo>
                  <a:pt x="351" y="109"/>
                  <a:pt x="351" y="109"/>
                  <a:pt x="351" y="109"/>
                </a:cubicBezTo>
                <a:cubicBezTo>
                  <a:pt x="351" y="102"/>
                  <a:pt x="351" y="102"/>
                  <a:pt x="351" y="102"/>
                </a:cubicBezTo>
                <a:cubicBezTo>
                  <a:pt x="318" y="102"/>
                  <a:pt x="318" y="102"/>
                  <a:pt x="318" y="102"/>
                </a:cubicBezTo>
                <a:close/>
                <a:moveTo>
                  <a:pt x="244" y="112"/>
                </a:moveTo>
                <a:cubicBezTo>
                  <a:pt x="244" y="120"/>
                  <a:pt x="244" y="120"/>
                  <a:pt x="244" y="120"/>
                </a:cubicBezTo>
                <a:cubicBezTo>
                  <a:pt x="276" y="120"/>
                  <a:pt x="276" y="120"/>
                  <a:pt x="276" y="120"/>
                </a:cubicBezTo>
                <a:cubicBezTo>
                  <a:pt x="276" y="112"/>
                  <a:pt x="276" y="112"/>
                  <a:pt x="276" y="112"/>
                </a:cubicBezTo>
                <a:cubicBezTo>
                  <a:pt x="244" y="112"/>
                  <a:pt x="244" y="112"/>
                  <a:pt x="244" y="112"/>
                </a:cubicBezTo>
                <a:close/>
                <a:moveTo>
                  <a:pt x="281" y="112"/>
                </a:moveTo>
                <a:cubicBezTo>
                  <a:pt x="281" y="120"/>
                  <a:pt x="281" y="120"/>
                  <a:pt x="281" y="120"/>
                </a:cubicBezTo>
                <a:cubicBezTo>
                  <a:pt x="314" y="120"/>
                  <a:pt x="314" y="120"/>
                  <a:pt x="314" y="120"/>
                </a:cubicBezTo>
                <a:cubicBezTo>
                  <a:pt x="314" y="112"/>
                  <a:pt x="314" y="112"/>
                  <a:pt x="314" y="112"/>
                </a:cubicBezTo>
                <a:cubicBezTo>
                  <a:pt x="281" y="112"/>
                  <a:pt x="281" y="112"/>
                  <a:pt x="281" y="112"/>
                </a:cubicBezTo>
                <a:close/>
                <a:moveTo>
                  <a:pt x="318" y="112"/>
                </a:moveTo>
                <a:cubicBezTo>
                  <a:pt x="318" y="120"/>
                  <a:pt x="318" y="120"/>
                  <a:pt x="318" y="120"/>
                </a:cubicBezTo>
                <a:cubicBezTo>
                  <a:pt x="338" y="120"/>
                  <a:pt x="338" y="120"/>
                  <a:pt x="338" y="120"/>
                </a:cubicBezTo>
                <a:cubicBezTo>
                  <a:pt x="338" y="112"/>
                  <a:pt x="338" y="112"/>
                  <a:pt x="338" y="112"/>
                </a:cubicBezTo>
                <a:cubicBezTo>
                  <a:pt x="318" y="112"/>
                  <a:pt x="318" y="112"/>
                  <a:pt x="318" y="112"/>
                </a:cubicBezTo>
                <a:close/>
                <a:moveTo>
                  <a:pt x="257" y="123"/>
                </a:moveTo>
                <a:cubicBezTo>
                  <a:pt x="257" y="130"/>
                  <a:pt x="257" y="130"/>
                  <a:pt x="257" y="130"/>
                </a:cubicBezTo>
                <a:cubicBezTo>
                  <a:pt x="276" y="130"/>
                  <a:pt x="276" y="130"/>
                  <a:pt x="276" y="130"/>
                </a:cubicBezTo>
                <a:cubicBezTo>
                  <a:pt x="276" y="123"/>
                  <a:pt x="276" y="123"/>
                  <a:pt x="276" y="123"/>
                </a:cubicBezTo>
                <a:cubicBezTo>
                  <a:pt x="257" y="123"/>
                  <a:pt x="257" y="123"/>
                  <a:pt x="257" y="123"/>
                </a:cubicBezTo>
                <a:close/>
                <a:moveTo>
                  <a:pt x="281" y="123"/>
                </a:moveTo>
                <a:cubicBezTo>
                  <a:pt x="281" y="130"/>
                  <a:pt x="281" y="130"/>
                  <a:pt x="281" y="130"/>
                </a:cubicBezTo>
                <a:cubicBezTo>
                  <a:pt x="314" y="130"/>
                  <a:pt x="314" y="130"/>
                  <a:pt x="314" y="130"/>
                </a:cubicBezTo>
                <a:cubicBezTo>
                  <a:pt x="314" y="123"/>
                  <a:pt x="314" y="123"/>
                  <a:pt x="314" y="123"/>
                </a:cubicBezTo>
                <a:cubicBezTo>
                  <a:pt x="281" y="123"/>
                  <a:pt x="281" y="123"/>
                  <a:pt x="281" y="123"/>
                </a:cubicBezTo>
                <a:close/>
                <a:moveTo>
                  <a:pt x="318" y="123"/>
                </a:moveTo>
                <a:cubicBezTo>
                  <a:pt x="318" y="130"/>
                  <a:pt x="318" y="130"/>
                  <a:pt x="318" y="130"/>
                </a:cubicBezTo>
                <a:cubicBezTo>
                  <a:pt x="351" y="130"/>
                  <a:pt x="351" y="130"/>
                  <a:pt x="351" y="130"/>
                </a:cubicBezTo>
                <a:cubicBezTo>
                  <a:pt x="351" y="123"/>
                  <a:pt x="351" y="123"/>
                  <a:pt x="351" y="123"/>
                </a:cubicBezTo>
                <a:cubicBezTo>
                  <a:pt x="318" y="123"/>
                  <a:pt x="318" y="123"/>
                  <a:pt x="318" y="123"/>
                </a:cubicBezTo>
                <a:close/>
                <a:moveTo>
                  <a:pt x="293" y="134"/>
                </a:moveTo>
                <a:cubicBezTo>
                  <a:pt x="293" y="141"/>
                  <a:pt x="293" y="141"/>
                  <a:pt x="293" y="141"/>
                </a:cubicBezTo>
                <a:cubicBezTo>
                  <a:pt x="314" y="141"/>
                  <a:pt x="314" y="141"/>
                  <a:pt x="314" y="141"/>
                </a:cubicBezTo>
                <a:cubicBezTo>
                  <a:pt x="314" y="134"/>
                  <a:pt x="314" y="134"/>
                  <a:pt x="314" y="134"/>
                </a:cubicBezTo>
                <a:cubicBezTo>
                  <a:pt x="293" y="134"/>
                  <a:pt x="293" y="134"/>
                  <a:pt x="293" y="134"/>
                </a:cubicBezTo>
                <a:close/>
                <a:moveTo>
                  <a:pt x="318" y="134"/>
                </a:moveTo>
                <a:cubicBezTo>
                  <a:pt x="318" y="141"/>
                  <a:pt x="318" y="141"/>
                  <a:pt x="318" y="141"/>
                </a:cubicBezTo>
                <a:cubicBezTo>
                  <a:pt x="351" y="141"/>
                  <a:pt x="351" y="141"/>
                  <a:pt x="351" y="141"/>
                </a:cubicBezTo>
                <a:cubicBezTo>
                  <a:pt x="351" y="134"/>
                  <a:pt x="351" y="134"/>
                  <a:pt x="351" y="134"/>
                </a:cubicBezTo>
                <a:cubicBezTo>
                  <a:pt x="318" y="134"/>
                  <a:pt x="318" y="134"/>
                  <a:pt x="318" y="134"/>
                </a:cubicBezTo>
                <a:close/>
                <a:moveTo>
                  <a:pt x="285" y="145"/>
                </a:moveTo>
                <a:cubicBezTo>
                  <a:pt x="285" y="152"/>
                  <a:pt x="285" y="152"/>
                  <a:pt x="285" y="152"/>
                </a:cubicBezTo>
                <a:cubicBezTo>
                  <a:pt x="314" y="152"/>
                  <a:pt x="314" y="152"/>
                  <a:pt x="314" y="152"/>
                </a:cubicBezTo>
                <a:cubicBezTo>
                  <a:pt x="314" y="145"/>
                  <a:pt x="314" y="145"/>
                  <a:pt x="314" y="145"/>
                </a:cubicBezTo>
                <a:cubicBezTo>
                  <a:pt x="285" y="145"/>
                  <a:pt x="285" y="145"/>
                  <a:pt x="285" y="145"/>
                </a:cubicBezTo>
                <a:close/>
                <a:moveTo>
                  <a:pt x="318" y="145"/>
                </a:moveTo>
                <a:cubicBezTo>
                  <a:pt x="318" y="152"/>
                  <a:pt x="318" y="152"/>
                  <a:pt x="318" y="152"/>
                </a:cubicBezTo>
                <a:cubicBezTo>
                  <a:pt x="351" y="152"/>
                  <a:pt x="351" y="152"/>
                  <a:pt x="351" y="152"/>
                </a:cubicBezTo>
                <a:cubicBezTo>
                  <a:pt x="351" y="145"/>
                  <a:pt x="351" y="145"/>
                  <a:pt x="351" y="145"/>
                </a:cubicBezTo>
                <a:cubicBezTo>
                  <a:pt x="318" y="145"/>
                  <a:pt x="318" y="145"/>
                  <a:pt x="318" y="145"/>
                </a:cubicBezTo>
                <a:close/>
                <a:moveTo>
                  <a:pt x="291" y="155"/>
                </a:moveTo>
                <a:cubicBezTo>
                  <a:pt x="291" y="163"/>
                  <a:pt x="291" y="163"/>
                  <a:pt x="291" y="163"/>
                </a:cubicBezTo>
                <a:cubicBezTo>
                  <a:pt x="314" y="163"/>
                  <a:pt x="314" y="163"/>
                  <a:pt x="314" y="163"/>
                </a:cubicBezTo>
                <a:cubicBezTo>
                  <a:pt x="314" y="155"/>
                  <a:pt x="314" y="155"/>
                  <a:pt x="314" y="155"/>
                </a:cubicBezTo>
                <a:cubicBezTo>
                  <a:pt x="291" y="155"/>
                  <a:pt x="291" y="155"/>
                  <a:pt x="291" y="155"/>
                </a:cubicBezTo>
                <a:close/>
                <a:moveTo>
                  <a:pt x="318" y="155"/>
                </a:moveTo>
                <a:cubicBezTo>
                  <a:pt x="318" y="163"/>
                  <a:pt x="318" y="163"/>
                  <a:pt x="318" y="163"/>
                </a:cubicBezTo>
                <a:cubicBezTo>
                  <a:pt x="336" y="163"/>
                  <a:pt x="336" y="163"/>
                  <a:pt x="336" y="163"/>
                </a:cubicBezTo>
                <a:cubicBezTo>
                  <a:pt x="336" y="155"/>
                  <a:pt x="336" y="155"/>
                  <a:pt x="336" y="155"/>
                </a:cubicBezTo>
                <a:cubicBezTo>
                  <a:pt x="318" y="155"/>
                  <a:pt x="318" y="155"/>
                  <a:pt x="318" y="155"/>
                </a:cubicBezTo>
                <a:close/>
                <a:moveTo>
                  <a:pt x="285" y="166"/>
                </a:moveTo>
                <a:cubicBezTo>
                  <a:pt x="285" y="174"/>
                  <a:pt x="285" y="174"/>
                  <a:pt x="285" y="174"/>
                </a:cubicBezTo>
                <a:cubicBezTo>
                  <a:pt x="314" y="174"/>
                  <a:pt x="314" y="174"/>
                  <a:pt x="314" y="174"/>
                </a:cubicBezTo>
                <a:cubicBezTo>
                  <a:pt x="314" y="166"/>
                  <a:pt x="314" y="166"/>
                  <a:pt x="314" y="166"/>
                </a:cubicBezTo>
                <a:cubicBezTo>
                  <a:pt x="285" y="166"/>
                  <a:pt x="285" y="166"/>
                  <a:pt x="285" y="166"/>
                </a:cubicBezTo>
                <a:close/>
                <a:moveTo>
                  <a:pt x="318" y="166"/>
                </a:moveTo>
                <a:cubicBezTo>
                  <a:pt x="318" y="174"/>
                  <a:pt x="318" y="174"/>
                  <a:pt x="318" y="174"/>
                </a:cubicBezTo>
                <a:cubicBezTo>
                  <a:pt x="351" y="174"/>
                  <a:pt x="351" y="174"/>
                  <a:pt x="351" y="174"/>
                </a:cubicBezTo>
                <a:cubicBezTo>
                  <a:pt x="351" y="166"/>
                  <a:pt x="351" y="166"/>
                  <a:pt x="351" y="166"/>
                </a:cubicBezTo>
                <a:cubicBezTo>
                  <a:pt x="318" y="166"/>
                  <a:pt x="318" y="166"/>
                  <a:pt x="318" y="166"/>
                </a:cubicBezTo>
                <a:close/>
                <a:moveTo>
                  <a:pt x="285" y="177"/>
                </a:moveTo>
                <a:cubicBezTo>
                  <a:pt x="285" y="184"/>
                  <a:pt x="285" y="184"/>
                  <a:pt x="285" y="184"/>
                </a:cubicBezTo>
                <a:cubicBezTo>
                  <a:pt x="314" y="184"/>
                  <a:pt x="314" y="184"/>
                  <a:pt x="314" y="184"/>
                </a:cubicBezTo>
                <a:cubicBezTo>
                  <a:pt x="314" y="177"/>
                  <a:pt x="314" y="177"/>
                  <a:pt x="314" y="177"/>
                </a:cubicBezTo>
                <a:cubicBezTo>
                  <a:pt x="285" y="177"/>
                  <a:pt x="285" y="177"/>
                  <a:pt x="285" y="177"/>
                </a:cubicBezTo>
                <a:close/>
                <a:moveTo>
                  <a:pt x="318" y="177"/>
                </a:moveTo>
                <a:cubicBezTo>
                  <a:pt x="318" y="184"/>
                  <a:pt x="318" y="184"/>
                  <a:pt x="318" y="184"/>
                </a:cubicBezTo>
                <a:cubicBezTo>
                  <a:pt x="351" y="184"/>
                  <a:pt x="351" y="184"/>
                  <a:pt x="351" y="184"/>
                </a:cubicBezTo>
                <a:cubicBezTo>
                  <a:pt x="351" y="177"/>
                  <a:pt x="351" y="177"/>
                  <a:pt x="351" y="177"/>
                </a:cubicBezTo>
                <a:cubicBezTo>
                  <a:pt x="318" y="177"/>
                  <a:pt x="318" y="177"/>
                  <a:pt x="318" y="177"/>
                </a:cubicBezTo>
                <a:close/>
                <a:moveTo>
                  <a:pt x="292" y="213"/>
                </a:moveTo>
                <a:cubicBezTo>
                  <a:pt x="292" y="225"/>
                  <a:pt x="292" y="225"/>
                  <a:pt x="292" y="225"/>
                </a:cubicBezTo>
                <a:cubicBezTo>
                  <a:pt x="299" y="225"/>
                  <a:pt x="299" y="225"/>
                  <a:pt x="299" y="225"/>
                </a:cubicBezTo>
                <a:cubicBezTo>
                  <a:pt x="299" y="213"/>
                  <a:pt x="299" y="213"/>
                  <a:pt x="299" y="213"/>
                </a:cubicBezTo>
                <a:cubicBezTo>
                  <a:pt x="292" y="213"/>
                  <a:pt x="292" y="213"/>
                  <a:pt x="292" y="213"/>
                </a:cubicBezTo>
                <a:close/>
                <a:moveTo>
                  <a:pt x="316" y="213"/>
                </a:moveTo>
                <a:cubicBezTo>
                  <a:pt x="316" y="225"/>
                  <a:pt x="316" y="225"/>
                  <a:pt x="316" y="225"/>
                </a:cubicBezTo>
                <a:cubicBezTo>
                  <a:pt x="323" y="225"/>
                  <a:pt x="323" y="225"/>
                  <a:pt x="323" y="225"/>
                </a:cubicBezTo>
                <a:cubicBezTo>
                  <a:pt x="323" y="213"/>
                  <a:pt x="323" y="213"/>
                  <a:pt x="323" y="213"/>
                </a:cubicBezTo>
                <a:cubicBezTo>
                  <a:pt x="316" y="213"/>
                  <a:pt x="316" y="213"/>
                  <a:pt x="316" y="213"/>
                </a:cubicBezTo>
                <a:close/>
                <a:moveTo>
                  <a:pt x="328" y="213"/>
                </a:moveTo>
                <a:cubicBezTo>
                  <a:pt x="328" y="225"/>
                  <a:pt x="328" y="225"/>
                  <a:pt x="328" y="225"/>
                </a:cubicBezTo>
                <a:cubicBezTo>
                  <a:pt x="335" y="225"/>
                  <a:pt x="335" y="225"/>
                  <a:pt x="335" y="225"/>
                </a:cubicBezTo>
                <a:cubicBezTo>
                  <a:pt x="335" y="213"/>
                  <a:pt x="335" y="213"/>
                  <a:pt x="335" y="213"/>
                </a:cubicBezTo>
                <a:cubicBezTo>
                  <a:pt x="328" y="213"/>
                  <a:pt x="328" y="213"/>
                  <a:pt x="328" y="213"/>
                </a:cubicBezTo>
                <a:close/>
                <a:moveTo>
                  <a:pt x="340" y="213"/>
                </a:moveTo>
                <a:cubicBezTo>
                  <a:pt x="340" y="225"/>
                  <a:pt x="340" y="225"/>
                  <a:pt x="340" y="225"/>
                </a:cubicBezTo>
                <a:cubicBezTo>
                  <a:pt x="347" y="225"/>
                  <a:pt x="347" y="225"/>
                  <a:pt x="347" y="225"/>
                </a:cubicBezTo>
                <a:cubicBezTo>
                  <a:pt x="347" y="213"/>
                  <a:pt x="347" y="213"/>
                  <a:pt x="347" y="213"/>
                </a:cubicBezTo>
                <a:cubicBezTo>
                  <a:pt x="340" y="213"/>
                  <a:pt x="340" y="213"/>
                  <a:pt x="340" y="213"/>
                </a:cubicBezTo>
                <a:close/>
                <a:moveTo>
                  <a:pt x="364" y="213"/>
                </a:moveTo>
                <a:cubicBezTo>
                  <a:pt x="364" y="225"/>
                  <a:pt x="364" y="225"/>
                  <a:pt x="364" y="225"/>
                </a:cubicBezTo>
                <a:cubicBezTo>
                  <a:pt x="371" y="225"/>
                  <a:pt x="371" y="225"/>
                  <a:pt x="371" y="225"/>
                </a:cubicBezTo>
                <a:cubicBezTo>
                  <a:pt x="371" y="213"/>
                  <a:pt x="371" y="213"/>
                  <a:pt x="371" y="213"/>
                </a:cubicBezTo>
                <a:cubicBezTo>
                  <a:pt x="364" y="213"/>
                  <a:pt x="364" y="213"/>
                  <a:pt x="364" y="213"/>
                </a:cubicBezTo>
                <a:close/>
                <a:moveTo>
                  <a:pt x="376" y="213"/>
                </a:moveTo>
                <a:cubicBezTo>
                  <a:pt x="376" y="225"/>
                  <a:pt x="376" y="225"/>
                  <a:pt x="376" y="225"/>
                </a:cubicBezTo>
                <a:cubicBezTo>
                  <a:pt x="383" y="225"/>
                  <a:pt x="383" y="225"/>
                  <a:pt x="383" y="225"/>
                </a:cubicBezTo>
                <a:cubicBezTo>
                  <a:pt x="383" y="213"/>
                  <a:pt x="383" y="213"/>
                  <a:pt x="383" y="213"/>
                </a:cubicBezTo>
                <a:cubicBezTo>
                  <a:pt x="376" y="213"/>
                  <a:pt x="376" y="213"/>
                  <a:pt x="376" y="213"/>
                </a:cubicBezTo>
                <a:close/>
                <a:moveTo>
                  <a:pt x="292" y="233"/>
                </a:moveTo>
                <a:cubicBezTo>
                  <a:pt x="292" y="245"/>
                  <a:pt x="292" y="245"/>
                  <a:pt x="292" y="245"/>
                </a:cubicBezTo>
                <a:cubicBezTo>
                  <a:pt x="299" y="245"/>
                  <a:pt x="299" y="245"/>
                  <a:pt x="299" y="245"/>
                </a:cubicBezTo>
                <a:cubicBezTo>
                  <a:pt x="299" y="233"/>
                  <a:pt x="299" y="233"/>
                  <a:pt x="299" y="233"/>
                </a:cubicBezTo>
                <a:cubicBezTo>
                  <a:pt x="292" y="233"/>
                  <a:pt x="292" y="233"/>
                  <a:pt x="292" y="233"/>
                </a:cubicBezTo>
                <a:close/>
                <a:moveTo>
                  <a:pt x="304" y="233"/>
                </a:moveTo>
                <a:cubicBezTo>
                  <a:pt x="304" y="245"/>
                  <a:pt x="304" y="245"/>
                  <a:pt x="304" y="245"/>
                </a:cubicBezTo>
                <a:cubicBezTo>
                  <a:pt x="311" y="245"/>
                  <a:pt x="311" y="245"/>
                  <a:pt x="311" y="245"/>
                </a:cubicBezTo>
                <a:cubicBezTo>
                  <a:pt x="311" y="233"/>
                  <a:pt x="311" y="233"/>
                  <a:pt x="311" y="233"/>
                </a:cubicBezTo>
                <a:cubicBezTo>
                  <a:pt x="304" y="233"/>
                  <a:pt x="304" y="233"/>
                  <a:pt x="304" y="233"/>
                </a:cubicBezTo>
                <a:close/>
                <a:moveTo>
                  <a:pt x="316" y="233"/>
                </a:moveTo>
                <a:cubicBezTo>
                  <a:pt x="316" y="245"/>
                  <a:pt x="316" y="245"/>
                  <a:pt x="316" y="245"/>
                </a:cubicBezTo>
                <a:cubicBezTo>
                  <a:pt x="323" y="245"/>
                  <a:pt x="323" y="245"/>
                  <a:pt x="323" y="245"/>
                </a:cubicBezTo>
                <a:cubicBezTo>
                  <a:pt x="323" y="233"/>
                  <a:pt x="323" y="233"/>
                  <a:pt x="323" y="233"/>
                </a:cubicBezTo>
                <a:cubicBezTo>
                  <a:pt x="316" y="233"/>
                  <a:pt x="316" y="233"/>
                  <a:pt x="316" y="233"/>
                </a:cubicBezTo>
                <a:close/>
                <a:moveTo>
                  <a:pt x="328" y="233"/>
                </a:moveTo>
                <a:cubicBezTo>
                  <a:pt x="328" y="245"/>
                  <a:pt x="328" y="245"/>
                  <a:pt x="328" y="245"/>
                </a:cubicBezTo>
                <a:cubicBezTo>
                  <a:pt x="335" y="245"/>
                  <a:pt x="335" y="245"/>
                  <a:pt x="335" y="245"/>
                </a:cubicBezTo>
                <a:cubicBezTo>
                  <a:pt x="335" y="233"/>
                  <a:pt x="335" y="233"/>
                  <a:pt x="335" y="233"/>
                </a:cubicBezTo>
                <a:cubicBezTo>
                  <a:pt x="328" y="233"/>
                  <a:pt x="328" y="233"/>
                  <a:pt x="328" y="233"/>
                </a:cubicBezTo>
                <a:close/>
                <a:moveTo>
                  <a:pt x="340" y="233"/>
                </a:moveTo>
                <a:cubicBezTo>
                  <a:pt x="340" y="245"/>
                  <a:pt x="340" y="245"/>
                  <a:pt x="340" y="245"/>
                </a:cubicBezTo>
                <a:cubicBezTo>
                  <a:pt x="347" y="245"/>
                  <a:pt x="347" y="245"/>
                  <a:pt x="347" y="245"/>
                </a:cubicBezTo>
                <a:cubicBezTo>
                  <a:pt x="347" y="233"/>
                  <a:pt x="347" y="233"/>
                  <a:pt x="347" y="233"/>
                </a:cubicBezTo>
                <a:cubicBezTo>
                  <a:pt x="340" y="233"/>
                  <a:pt x="340" y="233"/>
                  <a:pt x="340" y="233"/>
                </a:cubicBezTo>
                <a:close/>
                <a:moveTo>
                  <a:pt x="352" y="233"/>
                </a:moveTo>
                <a:cubicBezTo>
                  <a:pt x="352" y="245"/>
                  <a:pt x="352" y="245"/>
                  <a:pt x="352" y="245"/>
                </a:cubicBezTo>
                <a:cubicBezTo>
                  <a:pt x="359" y="245"/>
                  <a:pt x="359" y="245"/>
                  <a:pt x="359" y="245"/>
                </a:cubicBezTo>
                <a:cubicBezTo>
                  <a:pt x="359" y="233"/>
                  <a:pt x="359" y="233"/>
                  <a:pt x="359" y="233"/>
                </a:cubicBezTo>
                <a:cubicBezTo>
                  <a:pt x="352" y="233"/>
                  <a:pt x="352" y="233"/>
                  <a:pt x="352" y="233"/>
                </a:cubicBezTo>
                <a:close/>
                <a:moveTo>
                  <a:pt x="376" y="233"/>
                </a:moveTo>
                <a:cubicBezTo>
                  <a:pt x="376" y="245"/>
                  <a:pt x="376" y="245"/>
                  <a:pt x="376" y="245"/>
                </a:cubicBezTo>
                <a:cubicBezTo>
                  <a:pt x="383" y="245"/>
                  <a:pt x="383" y="245"/>
                  <a:pt x="383" y="245"/>
                </a:cubicBezTo>
                <a:cubicBezTo>
                  <a:pt x="383" y="233"/>
                  <a:pt x="383" y="233"/>
                  <a:pt x="383" y="233"/>
                </a:cubicBezTo>
                <a:cubicBezTo>
                  <a:pt x="376" y="233"/>
                  <a:pt x="376" y="233"/>
                  <a:pt x="376" y="233"/>
                </a:cubicBezTo>
                <a:close/>
                <a:moveTo>
                  <a:pt x="304" y="252"/>
                </a:moveTo>
                <a:cubicBezTo>
                  <a:pt x="304" y="265"/>
                  <a:pt x="304" y="265"/>
                  <a:pt x="304" y="265"/>
                </a:cubicBezTo>
                <a:cubicBezTo>
                  <a:pt x="311" y="265"/>
                  <a:pt x="311" y="265"/>
                  <a:pt x="311" y="265"/>
                </a:cubicBezTo>
                <a:cubicBezTo>
                  <a:pt x="311" y="252"/>
                  <a:pt x="311" y="252"/>
                  <a:pt x="311" y="252"/>
                </a:cubicBezTo>
                <a:cubicBezTo>
                  <a:pt x="304" y="252"/>
                  <a:pt x="304" y="252"/>
                  <a:pt x="304" y="252"/>
                </a:cubicBezTo>
                <a:close/>
                <a:moveTo>
                  <a:pt x="316" y="252"/>
                </a:moveTo>
                <a:cubicBezTo>
                  <a:pt x="316" y="265"/>
                  <a:pt x="316" y="265"/>
                  <a:pt x="316" y="265"/>
                </a:cubicBezTo>
                <a:cubicBezTo>
                  <a:pt x="323" y="265"/>
                  <a:pt x="323" y="265"/>
                  <a:pt x="323" y="265"/>
                </a:cubicBezTo>
                <a:cubicBezTo>
                  <a:pt x="323" y="252"/>
                  <a:pt x="323" y="252"/>
                  <a:pt x="323" y="252"/>
                </a:cubicBezTo>
                <a:cubicBezTo>
                  <a:pt x="316" y="252"/>
                  <a:pt x="316" y="252"/>
                  <a:pt x="316" y="252"/>
                </a:cubicBezTo>
                <a:close/>
                <a:moveTo>
                  <a:pt x="340" y="252"/>
                </a:moveTo>
                <a:cubicBezTo>
                  <a:pt x="340" y="265"/>
                  <a:pt x="340" y="265"/>
                  <a:pt x="340" y="265"/>
                </a:cubicBezTo>
                <a:cubicBezTo>
                  <a:pt x="347" y="265"/>
                  <a:pt x="347" y="265"/>
                  <a:pt x="347" y="265"/>
                </a:cubicBezTo>
                <a:cubicBezTo>
                  <a:pt x="347" y="252"/>
                  <a:pt x="347" y="252"/>
                  <a:pt x="347" y="252"/>
                </a:cubicBezTo>
                <a:cubicBezTo>
                  <a:pt x="340" y="252"/>
                  <a:pt x="340" y="252"/>
                  <a:pt x="340" y="252"/>
                </a:cubicBezTo>
                <a:close/>
                <a:moveTo>
                  <a:pt x="352" y="252"/>
                </a:moveTo>
                <a:cubicBezTo>
                  <a:pt x="352" y="265"/>
                  <a:pt x="352" y="265"/>
                  <a:pt x="352" y="265"/>
                </a:cubicBezTo>
                <a:cubicBezTo>
                  <a:pt x="359" y="265"/>
                  <a:pt x="359" y="265"/>
                  <a:pt x="359" y="265"/>
                </a:cubicBezTo>
                <a:cubicBezTo>
                  <a:pt x="359" y="252"/>
                  <a:pt x="359" y="252"/>
                  <a:pt x="359" y="252"/>
                </a:cubicBezTo>
                <a:cubicBezTo>
                  <a:pt x="352" y="252"/>
                  <a:pt x="352" y="252"/>
                  <a:pt x="352" y="252"/>
                </a:cubicBezTo>
                <a:close/>
                <a:moveTo>
                  <a:pt x="364" y="252"/>
                </a:moveTo>
                <a:cubicBezTo>
                  <a:pt x="364" y="265"/>
                  <a:pt x="364" y="265"/>
                  <a:pt x="364" y="265"/>
                </a:cubicBezTo>
                <a:cubicBezTo>
                  <a:pt x="371" y="265"/>
                  <a:pt x="371" y="265"/>
                  <a:pt x="371" y="265"/>
                </a:cubicBezTo>
                <a:cubicBezTo>
                  <a:pt x="371" y="252"/>
                  <a:pt x="371" y="252"/>
                  <a:pt x="371" y="252"/>
                </a:cubicBezTo>
                <a:cubicBezTo>
                  <a:pt x="364" y="252"/>
                  <a:pt x="364" y="252"/>
                  <a:pt x="364" y="252"/>
                </a:cubicBezTo>
                <a:close/>
                <a:moveTo>
                  <a:pt x="376" y="252"/>
                </a:moveTo>
                <a:cubicBezTo>
                  <a:pt x="376" y="265"/>
                  <a:pt x="376" y="265"/>
                  <a:pt x="376" y="265"/>
                </a:cubicBezTo>
                <a:cubicBezTo>
                  <a:pt x="383" y="265"/>
                  <a:pt x="383" y="265"/>
                  <a:pt x="383" y="265"/>
                </a:cubicBezTo>
                <a:cubicBezTo>
                  <a:pt x="383" y="252"/>
                  <a:pt x="383" y="252"/>
                  <a:pt x="383" y="252"/>
                </a:cubicBezTo>
                <a:cubicBezTo>
                  <a:pt x="376" y="252"/>
                  <a:pt x="376" y="252"/>
                  <a:pt x="376" y="252"/>
                </a:cubicBezTo>
                <a:close/>
                <a:moveTo>
                  <a:pt x="292" y="272"/>
                </a:moveTo>
                <a:cubicBezTo>
                  <a:pt x="292" y="285"/>
                  <a:pt x="292" y="285"/>
                  <a:pt x="292" y="285"/>
                </a:cubicBezTo>
                <a:cubicBezTo>
                  <a:pt x="299" y="285"/>
                  <a:pt x="299" y="285"/>
                  <a:pt x="299" y="285"/>
                </a:cubicBezTo>
                <a:cubicBezTo>
                  <a:pt x="299" y="272"/>
                  <a:pt x="299" y="272"/>
                  <a:pt x="299" y="272"/>
                </a:cubicBezTo>
                <a:cubicBezTo>
                  <a:pt x="292" y="272"/>
                  <a:pt x="292" y="272"/>
                  <a:pt x="292" y="272"/>
                </a:cubicBezTo>
                <a:close/>
                <a:moveTo>
                  <a:pt x="316" y="272"/>
                </a:moveTo>
                <a:cubicBezTo>
                  <a:pt x="316" y="285"/>
                  <a:pt x="316" y="285"/>
                  <a:pt x="316" y="285"/>
                </a:cubicBezTo>
                <a:cubicBezTo>
                  <a:pt x="323" y="285"/>
                  <a:pt x="323" y="285"/>
                  <a:pt x="323" y="285"/>
                </a:cubicBezTo>
                <a:cubicBezTo>
                  <a:pt x="323" y="272"/>
                  <a:pt x="323" y="272"/>
                  <a:pt x="323" y="272"/>
                </a:cubicBezTo>
                <a:cubicBezTo>
                  <a:pt x="316" y="272"/>
                  <a:pt x="316" y="272"/>
                  <a:pt x="316" y="272"/>
                </a:cubicBezTo>
                <a:close/>
                <a:moveTo>
                  <a:pt x="328" y="272"/>
                </a:moveTo>
                <a:cubicBezTo>
                  <a:pt x="328" y="285"/>
                  <a:pt x="328" y="285"/>
                  <a:pt x="328" y="285"/>
                </a:cubicBezTo>
                <a:cubicBezTo>
                  <a:pt x="335" y="285"/>
                  <a:pt x="335" y="285"/>
                  <a:pt x="335" y="285"/>
                </a:cubicBezTo>
                <a:cubicBezTo>
                  <a:pt x="335" y="272"/>
                  <a:pt x="335" y="272"/>
                  <a:pt x="335" y="272"/>
                </a:cubicBezTo>
                <a:cubicBezTo>
                  <a:pt x="328" y="272"/>
                  <a:pt x="328" y="272"/>
                  <a:pt x="328" y="272"/>
                </a:cubicBezTo>
                <a:close/>
                <a:moveTo>
                  <a:pt x="352" y="272"/>
                </a:moveTo>
                <a:cubicBezTo>
                  <a:pt x="352" y="285"/>
                  <a:pt x="352" y="285"/>
                  <a:pt x="352" y="285"/>
                </a:cubicBezTo>
                <a:cubicBezTo>
                  <a:pt x="359" y="285"/>
                  <a:pt x="359" y="285"/>
                  <a:pt x="359" y="285"/>
                </a:cubicBezTo>
                <a:cubicBezTo>
                  <a:pt x="359" y="272"/>
                  <a:pt x="359" y="272"/>
                  <a:pt x="359" y="272"/>
                </a:cubicBezTo>
                <a:cubicBezTo>
                  <a:pt x="352" y="272"/>
                  <a:pt x="352" y="272"/>
                  <a:pt x="352" y="272"/>
                </a:cubicBezTo>
                <a:close/>
                <a:moveTo>
                  <a:pt x="376" y="272"/>
                </a:moveTo>
                <a:cubicBezTo>
                  <a:pt x="376" y="285"/>
                  <a:pt x="376" y="285"/>
                  <a:pt x="376" y="285"/>
                </a:cubicBezTo>
                <a:cubicBezTo>
                  <a:pt x="383" y="285"/>
                  <a:pt x="383" y="285"/>
                  <a:pt x="383" y="285"/>
                </a:cubicBezTo>
                <a:cubicBezTo>
                  <a:pt x="383" y="272"/>
                  <a:pt x="383" y="272"/>
                  <a:pt x="383" y="272"/>
                </a:cubicBezTo>
                <a:lnTo>
                  <a:pt x="376" y="272"/>
                </a:lnTo>
                <a:close/>
              </a:path>
            </a:pathLst>
          </a:custGeom>
          <a:solidFill>
            <a:srgbClr val="002060"/>
          </a:solidFill>
          <a:ln>
            <a:noFill/>
          </a:ln>
          <a:effec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grpSp>
        <p:nvGrpSpPr>
          <p:cNvPr id="140" name="Group 139"/>
          <p:cNvGrpSpPr/>
          <p:nvPr/>
        </p:nvGrpSpPr>
        <p:grpSpPr>
          <a:xfrm>
            <a:off x="3091690" y="3673619"/>
            <a:ext cx="553739" cy="575232"/>
            <a:chOff x="3668713" y="1150938"/>
            <a:chExt cx="858837" cy="892176"/>
          </a:xfrm>
          <a:solidFill>
            <a:srgbClr val="002060"/>
          </a:solidFill>
          <a:effectLst/>
        </p:grpSpPr>
        <p:sp>
          <p:nvSpPr>
            <p:cNvPr id="141" name="Freeform 30"/>
            <p:cNvSpPr>
              <a:spLocks/>
            </p:cNvSpPr>
            <p:nvPr/>
          </p:nvSpPr>
          <p:spPr bwMode="auto">
            <a:xfrm>
              <a:off x="3946525" y="1409701"/>
              <a:ext cx="465137" cy="633413"/>
            </a:xfrm>
            <a:custGeom>
              <a:avLst/>
              <a:gdLst>
                <a:gd name="T0" fmla="*/ 89 w 124"/>
                <a:gd name="T1" fmla="*/ 57 h 169"/>
                <a:gd name="T2" fmla="*/ 89 w 124"/>
                <a:gd name="T3" fmla="*/ 57 h 169"/>
                <a:gd name="T4" fmla="*/ 88 w 124"/>
                <a:gd name="T5" fmla="*/ 53 h 169"/>
                <a:gd name="T6" fmla="*/ 109 w 124"/>
                <a:gd name="T7" fmla="*/ 9 h 169"/>
                <a:gd name="T8" fmla="*/ 106 w 124"/>
                <a:gd name="T9" fmla="*/ 1 h 169"/>
                <a:gd name="T10" fmla="*/ 98 w 124"/>
                <a:gd name="T11" fmla="*/ 4 h 169"/>
                <a:gd name="T12" fmla="*/ 77 w 124"/>
                <a:gd name="T13" fmla="*/ 49 h 169"/>
                <a:gd name="T14" fmla="*/ 77 w 124"/>
                <a:gd name="T15" fmla="*/ 49 h 169"/>
                <a:gd name="T16" fmla="*/ 72 w 124"/>
                <a:gd name="T17" fmla="*/ 51 h 169"/>
                <a:gd name="T18" fmla="*/ 72 w 124"/>
                <a:gd name="T19" fmla="*/ 51 h 169"/>
                <a:gd name="T20" fmla="*/ 32 w 124"/>
                <a:gd name="T21" fmla="*/ 57 h 169"/>
                <a:gd name="T22" fmla="*/ 30 w 124"/>
                <a:gd name="T23" fmla="*/ 59 h 169"/>
                <a:gd name="T24" fmla="*/ 28 w 124"/>
                <a:gd name="T25" fmla="*/ 66 h 169"/>
                <a:gd name="T26" fmla="*/ 50 w 124"/>
                <a:gd name="T27" fmla="*/ 88 h 169"/>
                <a:gd name="T28" fmla="*/ 54 w 124"/>
                <a:gd name="T29" fmla="*/ 88 h 169"/>
                <a:gd name="T30" fmla="*/ 54 w 124"/>
                <a:gd name="T31" fmla="*/ 88 h 169"/>
                <a:gd name="T32" fmla="*/ 61 w 124"/>
                <a:gd name="T33" fmla="*/ 87 h 169"/>
                <a:gd name="T34" fmla="*/ 70 w 124"/>
                <a:gd name="T35" fmla="*/ 90 h 169"/>
                <a:gd name="T36" fmla="*/ 74 w 124"/>
                <a:gd name="T37" fmla="*/ 93 h 169"/>
                <a:gd name="T38" fmla="*/ 74 w 124"/>
                <a:gd name="T39" fmla="*/ 121 h 169"/>
                <a:gd name="T40" fmla="*/ 47 w 124"/>
                <a:gd name="T41" fmla="*/ 121 h 169"/>
                <a:gd name="T42" fmla="*/ 42 w 124"/>
                <a:gd name="T43" fmla="*/ 114 h 169"/>
                <a:gd name="T44" fmla="*/ 41 w 124"/>
                <a:gd name="T45" fmla="*/ 107 h 169"/>
                <a:gd name="T46" fmla="*/ 42 w 124"/>
                <a:gd name="T47" fmla="*/ 100 h 169"/>
                <a:gd name="T48" fmla="*/ 42 w 124"/>
                <a:gd name="T49" fmla="*/ 100 h 169"/>
                <a:gd name="T50" fmla="*/ 41 w 124"/>
                <a:gd name="T51" fmla="*/ 96 h 169"/>
                <a:gd name="T52" fmla="*/ 20 w 124"/>
                <a:gd name="T53" fmla="*/ 75 h 169"/>
                <a:gd name="T54" fmla="*/ 13 w 124"/>
                <a:gd name="T55" fmla="*/ 77 h 169"/>
                <a:gd name="T56" fmla="*/ 11 w 124"/>
                <a:gd name="T57" fmla="*/ 80 h 169"/>
                <a:gd name="T58" fmla="*/ 21 w 124"/>
                <a:gd name="T59" fmla="*/ 146 h 169"/>
                <a:gd name="T60" fmla="*/ 101 w 124"/>
                <a:gd name="T61" fmla="*/ 146 h 169"/>
                <a:gd name="T62" fmla="*/ 101 w 124"/>
                <a:gd name="T63" fmla="*/ 66 h 169"/>
                <a:gd name="T64" fmla="*/ 89 w 124"/>
                <a:gd name="T65"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69">
                  <a:moveTo>
                    <a:pt x="89" y="57"/>
                  </a:moveTo>
                  <a:cubicBezTo>
                    <a:pt x="89" y="57"/>
                    <a:pt x="89" y="57"/>
                    <a:pt x="89" y="57"/>
                  </a:cubicBezTo>
                  <a:cubicBezTo>
                    <a:pt x="87" y="56"/>
                    <a:pt x="88" y="54"/>
                    <a:pt x="88" y="53"/>
                  </a:cubicBezTo>
                  <a:cubicBezTo>
                    <a:pt x="109" y="9"/>
                    <a:pt x="109" y="9"/>
                    <a:pt x="109" y="9"/>
                  </a:cubicBezTo>
                  <a:cubicBezTo>
                    <a:pt x="110" y="6"/>
                    <a:pt x="109" y="3"/>
                    <a:pt x="106" y="1"/>
                  </a:cubicBezTo>
                  <a:cubicBezTo>
                    <a:pt x="103" y="0"/>
                    <a:pt x="100" y="1"/>
                    <a:pt x="98" y="4"/>
                  </a:cubicBezTo>
                  <a:cubicBezTo>
                    <a:pt x="77" y="49"/>
                    <a:pt x="77" y="49"/>
                    <a:pt x="77" y="49"/>
                  </a:cubicBezTo>
                  <a:cubicBezTo>
                    <a:pt x="77" y="49"/>
                    <a:pt x="77" y="49"/>
                    <a:pt x="77" y="49"/>
                  </a:cubicBezTo>
                  <a:cubicBezTo>
                    <a:pt x="76" y="50"/>
                    <a:pt x="74" y="51"/>
                    <a:pt x="72" y="51"/>
                  </a:cubicBezTo>
                  <a:cubicBezTo>
                    <a:pt x="72" y="51"/>
                    <a:pt x="72" y="51"/>
                    <a:pt x="72" y="51"/>
                  </a:cubicBezTo>
                  <a:cubicBezTo>
                    <a:pt x="59" y="48"/>
                    <a:pt x="45" y="50"/>
                    <a:pt x="32" y="57"/>
                  </a:cubicBezTo>
                  <a:cubicBezTo>
                    <a:pt x="32" y="58"/>
                    <a:pt x="30" y="59"/>
                    <a:pt x="30" y="59"/>
                  </a:cubicBezTo>
                  <a:cubicBezTo>
                    <a:pt x="26" y="63"/>
                    <a:pt x="27" y="65"/>
                    <a:pt x="28" y="66"/>
                  </a:cubicBezTo>
                  <a:cubicBezTo>
                    <a:pt x="50" y="88"/>
                    <a:pt x="50" y="88"/>
                    <a:pt x="50" y="88"/>
                  </a:cubicBezTo>
                  <a:cubicBezTo>
                    <a:pt x="51" y="89"/>
                    <a:pt x="53" y="89"/>
                    <a:pt x="54" y="88"/>
                  </a:cubicBezTo>
                  <a:cubicBezTo>
                    <a:pt x="54" y="88"/>
                    <a:pt x="54" y="88"/>
                    <a:pt x="54" y="88"/>
                  </a:cubicBezTo>
                  <a:cubicBezTo>
                    <a:pt x="56" y="88"/>
                    <a:pt x="59" y="87"/>
                    <a:pt x="61" y="87"/>
                  </a:cubicBezTo>
                  <a:cubicBezTo>
                    <a:pt x="64" y="87"/>
                    <a:pt x="67" y="88"/>
                    <a:pt x="70" y="90"/>
                  </a:cubicBezTo>
                  <a:cubicBezTo>
                    <a:pt x="71" y="90"/>
                    <a:pt x="73" y="92"/>
                    <a:pt x="74" y="93"/>
                  </a:cubicBezTo>
                  <a:cubicBezTo>
                    <a:pt x="82" y="101"/>
                    <a:pt x="82" y="113"/>
                    <a:pt x="74" y="121"/>
                  </a:cubicBezTo>
                  <a:cubicBezTo>
                    <a:pt x="67" y="128"/>
                    <a:pt x="54" y="128"/>
                    <a:pt x="47" y="121"/>
                  </a:cubicBezTo>
                  <a:cubicBezTo>
                    <a:pt x="45" y="119"/>
                    <a:pt x="43" y="117"/>
                    <a:pt x="42" y="114"/>
                  </a:cubicBezTo>
                  <a:cubicBezTo>
                    <a:pt x="41" y="112"/>
                    <a:pt x="41" y="110"/>
                    <a:pt x="41" y="107"/>
                  </a:cubicBezTo>
                  <a:cubicBezTo>
                    <a:pt x="41" y="105"/>
                    <a:pt x="41" y="102"/>
                    <a:pt x="42" y="100"/>
                  </a:cubicBezTo>
                  <a:cubicBezTo>
                    <a:pt x="42" y="100"/>
                    <a:pt x="42" y="100"/>
                    <a:pt x="42" y="100"/>
                  </a:cubicBezTo>
                  <a:cubicBezTo>
                    <a:pt x="42" y="98"/>
                    <a:pt x="42" y="97"/>
                    <a:pt x="41" y="96"/>
                  </a:cubicBezTo>
                  <a:cubicBezTo>
                    <a:pt x="20" y="75"/>
                    <a:pt x="20" y="75"/>
                    <a:pt x="20" y="75"/>
                  </a:cubicBezTo>
                  <a:cubicBezTo>
                    <a:pt x="17" y="72"/>
                    <a:pt x="15" y="74"/>
                    <a:pt x="13" y="77"/>
                  </a:cubicBezTo>
                  <a:cubicBezTo>
                    <a:pt x="13" y="77"/>
                    <a:pt x="11" y="79"/>
                    <a:pt x="11" y="80"/>
                  </a:cubicBezTo>
                  <a:cubicBezTo>
                    <a:pt x="0" y="101"/>
                    <a:pt x="3" y="128"/>
                    <a:pt x="21" y="146"/>
                  </a:cubicBezTo>
                  <a:cubicBezTo>
                    <a:pt x="43" y="169"/>
                    <a:pt x="79" y="169"/>
                    <a:pt x="101" y="146"/>
                  </a:cubicBezTo>
                  <a:cubicBezTo>
                    <a:pt x="124" y="124"/>
                    <a:pt x="124" y="88"/>
                    <a:pt x="101" y="66"/>
                  </a:cubicBezTo>
                  <a:cubicBezTo>
                    <a:pt x="98" y="62"/>
                    <a:pt x="94" y="59"/>
                    <a:pt x="89"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142" name="Freeform 31"/>
            <p:cNvSpPr>
              <a:spLocks/>
            </p:cNvSpPr>
            <p:nvPr/>
          </p:nvSpPr>
          <p:spPr bwMode="auto">
            <a:xfrm>
              <a:off x="3976688" y="1150938"/>
              <a:ext cx="550862" cy="231775"/>
            </a:xfrm>
            <a:custGeom>
              <a:avLst/>
              <a:gdLst>
                <a:gd name="T0" fmla="*/ 126 w 147"/>
                <a:gd name="T1" fmla="*/ 6 h 62"/>
                <a:gd name="T2" fmla="*/ 90 w 147"/>
                <a:gd name="T3" fmla="*/ 20 h 62"/>
                <a:gd name="T4" fmla="*/ 88 w 147"/>
                <a:gd name="T5" fmla="*/ 26 h 62"/>
                <a:gd name="T6" fmla="*/ 88 w 147"/>
                <a:gd name="T7" fmla="*/ 26 h 62"/>
                <a:gd name="T8" fmla="*/ 84 w 147"/>
                <a:gd name="T9" fmla="*/ 29 h 62"/>
                <a:gd name="T10" fmla="*/ 84 w 147"/>
                <a:gd name="T11" fmla="*/ 30 h 62"/>
                <a:gd name="T12" fmla="*/ 5 w 147"/>
                <a:gd name="T13" fmla="*/ 50 h 62"/>
                <a:gd name="T14" fmla="*/ 0 w 147"/>
                <a:gd name="T15" fmla="*/ 57 h 62"/>
                <a:gd name="T16" fmla="*/ 6 w 147"/>
                <a:gd name="T17" fmla="*/ 62 h 62"/>
                <a:gd name="T18" fmla="*/ 8 w 147"/>
                <a:gd name="T19" fmla="*/ 62 h 62"/>
                <a:gd name="T20" fmla="*/ 84 w 147"/>
                <a:gd name="T21" fmla="*/ 42 h 62"/>
                <a:gd name="T22" fmla="*/ 84 w 147"/>
                <a:gd name="T23" fmla="*/ 42 h 62"/>
                <a:gd name="T24" fmla="*/ 90 w 147"/>
                <a:gd name="T25" fmla="*/ 44 h 62"/>
                <a:gd name="T26" fmla="*/ 90 w 147"/>
                <a:gd name="T27" fmla="*/ 44 h 62"/>
                <a:gd name="T28" fmla="*/ 97 w 147"/>
                <a:gd name="T29" fmla="*/ 53 h 62"/>
                <a:gd name="T30" fmla="*/ 98 w 147"/>
                <a:gd name="T31" fmla="*/ 53 h 62"/>
                <a:gd name="T32" fmla="*/ 101 w 147"/>
                <a:gd name="T33" fmla="*/ 52 h 62"/>
                <a:gd name="T34" fmla="*/ 107 w 147"/>
                <a:gd name="T35" fmla="*/ 38 h 62"/>
                <a:gd name="T36" fmla="*/ 107 w 147"/>
                <a:gd name="T37" fmla="*/ 37 h 62"/>
                <a:gd name="T38" fmla="*/ 107 w 147"/>
                <a:gd name="T39" fmla="*/ 37 h 62"/>
                <a:gd name="T40" fmla="*/ 106 w 147"/>
                <a:gd name="T41" fmla="*/ 31 h 62"/>
                <a:gd name="T42" fmla="*/ 107 w 147"/>
                <a:gd name="T43" fmla="*/ 28 h 62"/>
                <a:gd name="T44" fmla="*/ 119 w 147"/>
                <a:gd name="T45" fmla="*/ 23 h 62"/>
                <a:gd name="T46" fmla="*/ 124 w 147"/>
                <a:gd name="T47" fmla="*/ 36 h 62"/>
                <a:gd name="T48" fmla="*/ 122 w 147"/>
                <a:gd name="T49" fmla="*/ 39 h 62"/>
                <a:gd name="T50" fmla="*/ 120 w 147"/>
                <a:gd name="T51" fmla="*/ 41 h 62"/>
                <a:gd name="T52" fmla="*/ 116 w 147"/>
                <a:gd name="T53" fmla="*/ 41 h 62"/>
                <a:gd name="T54" fmla="*/ 116 w 147"/>
                <a:gd name="T55" fmla="*/ 41 h 62"/>
                <a:gd name="T56" fmla="*/ 115 w 147"/>
                <a:gd name="T57" fmla="*/ 43 h 62"/>
                <a:gd name="T58" fmla="*/ 109 w 147"/>
                <a:gd name="T59" fmla="*/ 56 h 62"/>
                <a:gd name="T60" fmla="*/ 111 w 147"/>
                <a:gd name="T61" fmla="*/ 59 h 62"/>
                <a:gd name="T62" fmla="*/ 112 w 147"/>
                <a:gd name="T63" fmla="*/ 59 h 62"/>
                <a:gd name="T64" fmla="*/ 141 w 147"/>
                <a:gd name="T65" fmla="*/ 43 h 62"/>
                <a:gd name="T66" fmla="*/ 126 w 147"/>
                <a:gd name="T67"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62">
                  <a:moveTo>
                    <a:pt x="126" y="6"/>
                  </a:moveTo>
                  <a:cubicBezTo>
                    <a:pt x="112" y="0"/>
                    <a:pt x="96" y="6"/>
                    <a:pt x="90" y="20"/>
                  </a:cubicBezTo>
                  <a:cubicBezTo>
                    <a:pt x="89" y="22"/>
                    <a:pt x="88" y="24"/>
                    <a:pt x="88" y="26"/>
                  </a:cubicBezTo>
                  <a:cubicBezTo>
                    <a:pt x="88" y="26"/>
                    <a:pt x="88" y="26"/>
                    <a:pt x="88" y="26"/>
                  </a:cubicBezTo>
                  <a:cubicBezTo>
                    <a:pt x="87" y="28"/>
                    <a:pt x="85" y="29"/>
                    <a:pt x="84" y="29"/>
                  </a:cubicBezTo>
                  <a:cubicBezTo>
                    <a:pt x="84" y="30"/>
                    <a:pt x="84" y="30"/>
                    <a:pt x="84" y="30"/>
                  </a:cubicBezTo>
                  <a:cubicBezTo>
                    <a:pt x="5" y="50"/>
                    <a:pt x="5" y="50"/>
                    <a:pt x="5" y="50"/>
                  </a:cubicBezTo>
                  <a:cubicBezTo>
                    <a:pt x="2" y="51"/>
                    <a:pt x="0" y="54"/>
                    <a:pt x="0" y="57"/>
                  </a:cubicBezTo>
                  <a:cubicBezTo>
                    <a:pt x="1" y="60"/>
                    <a:pt x="4" y="62"/>
                    <a:pt x="6" y="62"/>
                  </a:cubicBezTo>
                  <a:cubicBezTo>
                    <a:pt x="7" y="62"/>
                    <a:pt x="7" y="62"/>
                    <a:pt x="8" y="62"/>
                  </a:cubicBezTo>
                  <a:cubicBezTo>
                    <a:pt x="84" y="42"/>
                    <a:pt x="84" y="42"/>
                    <a:pt x="84" y="42"/>
                  </a:cubicBezTo>
                  <a:cubicBezTo>
                    <a:pt x="84" y="42"/>
                    <a:pt x="84" y="42"/>
                    <a:pt x="84" y="42"/>
                  </a:cubicBezTo>
                  <a:cubicBezTo>
                    <a:pt x="86" y="41"/>
                    <a:pt x="89" y="41"/>
                    <a:pt x="90" y="44"/>
                  </a:cubicBezTo>
                  <a:cubicBezTo>
                    <a:pt x="90" y="44"/>
                    <a:pt x="90" y="44"/>
                    <a:pt x="90" y="44"/>
                  </a:cubicBezTo>
                  <a:cubicBezTo>
                    <a:pt x="92" y="47"/>
                    <a:pt x="94" y="51"/>
                    <a:pt x="97" y="53"/>
                  </a:cubicBezTo>
                  <a:cubicBezTo>
                    <a:pt x="98" y="53"/>
                    <a:pt x="98" y="53"/>
                    <a:pt x="98" y="53"/>
                  </a:cubicBezTo>
                  <a:cubicBezTo>
                    <a:pt x="100" y="55"/>
                    <a:pt x="100" y="53"/>
                    <a:pt x="101" y="52"/>
                  </a:cubicBezTo>
                  <a:cubicBezTo>
                    <a:pt x="107" y="38"/>
                    <a:pt x="107" y="38"/>
                    <a:pt x="107" y="38"/>
                  </a:cubicBezTo>
                  <a:cubicBezTo>
                    <a:pt x="107" y="38"/>
                    <a:pt x="107" y="37"/>
                    <a:pt x="107" y="37"/>
                  </a:cubicBezTo>
                  <a:cubicBezTo>
                    <a:pt x="107" y="37"/>
                    <a:pt x="107" y="37"/>
                    <a:pt x="107" y="37"/>
                  </a:cubicBezTo>
                  <a:cubicBezTo>
                    <a:pt x="106" y="36"/>
                    <a:pt x="106" y="32"/>
                    <a:pt x="106" y="31"/>
                  </a:cubicBezTo>
                  <a:cubicBezTo>
                    <a:pt x="106" y="30"/>
                    <a:pt x="106" y="29"/>
                    <a:pt x="107" y="28"/>
                  </a:cubicBezTo>
                  <a:cubicBezTo>
                    <a:pt x="109" y="23"/>
                    <a:pt x="115" y="21"/>
                    <a:pt x="119" y="23"/>
                  </a:cubicBezTo>
                  <a:cubicBezTo>
                    <a:pt x="124" y="25"/>
                    <a:pt x="126" y="31"/>
                    <a:pt x="124" y="36"/>
                  </a:cubicBezTo>
                  <a:cubicBezTo>
                    <a:pt x="124" y="37"/>
                    <a:pt x="123" y="38"/>
                    <a:pt x="122" y="39"/>
                  </a:cubicBezTo>
                  <a:cubicBezTo>
                    <a:pt x="122" y="39"/>
                    <a:pt x="121" y="40"/>
                    <a:pt x="120" y="41"/>
                  </a:cubicBezTo>
                  <a:cubicBezTo>
                    <a:pt x="119" y="41"/>
                    <a:pt x="118" y="41"/>
                    <a:pt x="116" y="41"/>
                  </a:cubicBezTo>
                  <a:cubicBezTo>
                    <a:pt x="116" y="41"/>
                    <a:pt x="116" y="41"/>
                    <a:pt x="116" y="41"/>
                  </a:cubicBezTo>
                  <a:cubicBezTo>
                    <a:pt x="116" y="42"/>
                    <a:pt x="116" y="42"/>
                    <a:pt x="115" y="43"/>
                  </a:cubicBezTo>
                  <a:cubicBezTo>
                    <a:pt x="109" y="56"/>
                    <a:pt x="109" y="56"/>
                    <a:pt x="109" y="56"/>
                  </a:cubicBezTo>
                  <a:cubicBezTo>
                    <a:pt x="109" y="58"/>
                    <a:pt x="109" y="59"/>
                    <a:pt x="111" y="59"/>
                  </a:cubicBezTo>
                  <a:cubicBezTo>
                    <a:pt x="111" y="59"/>
                    <a:pt x="112" y="59"/>
                    <a:pt x="112" y="59"/>
                  </a:cubicBezTo>
                  <a:cubicBezTo>
                    <a:pt x="124" y="61"/>
                    <a:pt x="136" y="54"/>
                    <a:pt x="141" y="43"/>
                  </a:cubicBezTo>
                  <a:cubicBezTo>
                    <a:pt x="147" y="29"/>
                    <a:pt x="141" y="12"/>
                    <a:pt x="126"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143" name="Freeform 32"/>
            <p:cNvSpPr>
              <a:spLocks/>
            </p:cNvSpPr>
            <p:nvPr/>
          </p:nvSpPr>
          <p:spPr bwMode="auto">
            <a:xfrm>
              <a:off x="3668713" y="1277938"/>
              <a:ext cx="323850" cy="352425"/>
            </a:xfrm>
            <a:custGeom>
              <a:avLst/>
              <a:gdLst>
                <a:gd name="T0" fmla="*/ 80 w 86"/>
                <a:gd name="T1" fmla="*/ 94 h 94"/>
                <a:gd name="T2" fmla="*/ 84 w 86"/>
                <a:gd name="T3" fmla="*/ 92 h 94"/>
                <a:gd name="T4" fmla="*/ 84 w 86"/>
                <a:gd name="T5" fmla="*/ 84 h 94"/>
                <a:gd name="T6" fmla="*/ 64 w 86"/>
                <a:gd name="T7" fmla="*/ 63 h 94"/>
                <a:gd name="T8" fmla="*/ 64 w 86"/>
                <a:gd name="T9" fmla="*/ 63 h 94"/>
                <a:gd name="T10" fmla="*/ 63 w 86"/>
                <a:gd name="T11" fmla="*/ 58 h 94"/>
                <a:gd name="T12" fmla="*/ 63 w 86"/>
                <a:gd name="T13" fmla="*/ 58 h 94"/>
                <a:gd name="T14" fmla="*/ 64 w 86"/>
                <a:gd name="T15" fmla="*/ 58 h 94"/>
                <a:gd name="T16" fmla="*/ 63 w 86"/>
                <a:gd name="T17" fmla="*/ 58 h 94"/>
                <a:gd name="T18" fmla="*/ 71 w 86"/>
                <a:gd name="T19" fmla="*/ 37 h 94"/>
                <a:gd name="T20" fmla="*/ 71 w 86"/>
                <a:gd name="T21" fmla="*/ 36 h 94"/>
                <a:gd name="T22" fmla="*/ 68 w 86"/>
                <a:gd name="T23" fmla="*/ 34 h 94"/>
                <a:gd name="T24" fmla="*/ 50 w 86"/>
                <a:gd name="T25" fmla="*/ 38 h 94"/>
                <a:gd name="T26" fmla="*/ 49 w 86"/>
                <a:gd name="T27" fmla="*/ 40 h 94"/>
                <a:gd name="T28" fmla="*/ 47 w 86"/>
                <a:gd name="T29" fmla="*/ 42 h 94"/>
                <a:gd name="T30" fmla="*/ 43 w 86"/>
                <a:gd name="T31" fmla="*/ 46 h 94"/>
                <a:gd name="T32" fmla="*/ 40 w 86"/>
                <a:gd name="T33" fmla="*/ 47 h 94"/>
                <a:gd name="T34" fmla="*/ 26 w 86"/>
                <a:gd name="T35" fmla="*/ 39 h 94"/>
                <a:gd name="T36" fmla="*/ 34 w 86"/>
                <a:gd name="T37" fmla="*/ 25 h 94"/>
                <a:gd name="T38" fmla="*/ 39 w 86"/>
                <a:gd name="T39" fmla="*/ 25 h 94"/>
                <a:gd name="T40" fmla="*/ 43 w 86"/>
                <a:gd name="T41" fmla="*/ 26 h 94"/>
                <a:gd name="T42" fmla="*/ 46 w 86"/>
                <a:gd name="T43" fmla="*/ 28 h 94"/>
                <a:gd name="T44" fmla="*/ 48 w 86"/>
                <a:gd name="T45" fmla="*/ 28 h 94"/>
                <a:gd name="T46" fmla="*/ 65 w 86"/>
                <a:gd name="T47" fmla="*/ 24 h 94"/>
                <a:gd name="T48" fmla="*/ 66 w 86"/>
                <a:gd name="T49" fmla="*/ 19 h 94"/>
                <a:gd name="T50" fmla="*/ 29 w 86"/>
                <a:gd name="T51" fmla="*/ 4 h 94"/>
                <a:gd name="T52" fmla="*/ 5 w 86"/>
                <a:gd name="T53" fmla="*/ 45 h 94"/>
                <a:gd name="T54" fmla="*/ 46 w 86"/>
                <a:gd name="T55" fmla="*/ 69 h 94"/>
                <a:gd name="T56" fmla="*/ 48 w 86"/>
                <a:gd name="T57" fmla="*/ 69 h 94"/>
                <a:gd name="T58" fmla="*/ 54 w 86"/>
                <a:gd name="T59" fmla="*/ 70 h 94"/>
                <a:gd name="T60" fmla="*/ 54 w 86"/>
                <a:gd name="T61" fmla="*/ 70 h 94"/>
                <a:gd name="T62" fmla="*/ 76 w 86"/>
                <a:gd name="T63" fmla="*/ 92 h 94"/>
                <a:gd name="T64" fmla="*/ 80 w 86"/>
                <a:gd name="T6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 h="94">
                  <a:moveTo>
                    <a:pt x="80" y="94"/>
                  </a:moveTo>
                  <a:cubicBezTo>
                    <a:pt x="81" y="94"/>
                    <a:pt x="83" y="93"/>
                    <a:pt x="84" y="92"/>
                  </a:cubicBezTo>
                  <a:cubicBezTo>
                    <a:pt x="86" y="90"/>
                    <a:pt x="86" y="86"/>
                    <a:pt x="84" y="84"/>
                  </a:cubicBezTo>
                  <a:cubicBezTo>
                    <a:pt x="64" y="63"/>
                    <a:pt x="64" y="63"/>
                    <a:pt x="64" y="63"/>
                  </a:cubicBezTo>
                  <a:cubicBezTo>
                    <a:pt x="64" y="63"/>
                    <a:pt x="64" y="63"/>
                    <a:pt x="64" y="63"/>
                  </a:cubicBezTo>
                  <a:cubicBezTo>
                    <a:pt x="61" y="61"/>
                    <a:pt x="62" y="59"/>
                    <a:pt x="63" y="58"/>
                  </a:cubicBezTo>
                  <a:cubicBezTo>
                    <a:pt x="63" y="58"/>
                    <a:pt x="63" y="58"/>
                    <a:pt x="63" y="58"/>
                  </a:cubicBezTo>
                  <a:cubicBezTo>
                    <a:pt x="63" y="58"/>
                    <a:pt x="63" y="58"/>
                    <a:pt x="64" y="58"/>
                  </a:cubicBezTo>
                  <a:cubicBezTo>
                    <a:pt x="64" y="58"/>
                    <a:pt x="63" y="58"/>
                    <a:pt x="63" y="58"/>
                  </a:cubicBezTo>
                  <a:cubicBezTo>
                    <a:pt x="68" y="52"/>
                    <a:pt x="71" y="44"/>
                    <a:pt x="71" y="37"/>
                  </a:cubicBezTo>
                  <a:cubicBezTo>
                    <a:pt x="71" y="36"/>
                    <a:pt x="71" y="36"/>
                    <a:pt x="71" y="36"/>
                  </a:cubicBezTo>
                  <a:cubicBezTo>
                    <a:pt x="70" y="33"/>
                    <a:pt x="69" y="33"/>
                    <a:pt x="68" y="34"/>
                  </a:cubicBezTo>
                  <a:cubicBezTo>
                    <a:pt x="50" y="38"/>
                    <a:pt x="50" y="38"/>
                    <a:pt x="50" y="38"/>
                  </a:cubicBezTo>
                  <a:cubicBezTo>
                    <a:pt x="49" y="39"/>
                    <a:pt x="49" y="39"/>
                    <a:pt x="49" y="40"/>
                  </a:cubicBezTo>
                  <a:cubicBezTo>
                    <a:pt x="49" y="40"/>
                    <a:pt x="48" y="41"/>
                    <a:pt x="47" y="42"/>
                  </a:cubicBezTo>
                  <a:cubicBezTo>
                    <a:pt x="46" y="44"/>
                    <a:pt x="45" y="45"/>
                    <a:pt x="43" y="46"/>
                  </a:cubicBezTo>
                  <a:cubicBezTo>
                    <a:pt x="42" y="47"/>
                    <a:pt x="41" y="47"/>
                    <a:pt x="40" y="47"/>
                  </a:cubicBezTo>
                  <a:cubicBezTo>
                    <a:pt x="34" y="49"/>
                    <a:pt x="28" y="45"/>
                    <a:pt x="26" y="39"/>
                  </a:cubicBezTo>
                  <a:cubicBezTo>
                    <a:pt x="25" y="33"/>
                    <a:pt x="28" y="27"/>
                    <a:pt x="34" y="25"/>
                  </a:cubicBezTo>
                  <a:cubicBezTo>
                    <a:pt x="36" y="25"/>
                    <a:pt x="37" y="25"/>
                    <a:pt x="39" y="25"/>
                  </a:cubicBezTo>
                  <a:cubicBezTo>
                    <a:pt x="40" y="25"/>
                    <a:pt x="42" y="25"/>
                    <a:pt x="43" y="26"/>
                  </a:cubicBezTo>
                  <a:cubicBezTo>
                    <a:pt x="44" y="27"/>
                    <a:pt x="46" y="28"/>
                    <a:pt x="46" y="28"/>
                  </a:cubicBezTo>
                  <a:cubicBezTo>
                    <a:pt x="47" y="29"/>
                    <a:pt x="47" y="29"/>
                    <a:pt x="48" y="28"/>
                  </a:cubicBezTo>
                  <a:cubicBezTo>
                    <a:pt x="65" y="24"/>
                    <a:pt x="65" y="24"/>
                    <a:pt x="65" y="24"/>
                  </a:cubicBezTo>
                  <a:cubicBezTo>
                    <a:pt x="67" y="23"/>
                    <a:pt x="66" y="19"/>
                    <a:pt x="66" y="19"/>
                  </a:cubicBezTo>
                  <a:cubicBezTo>
                    <a:pt x="58" y="7"/>
                    <a:pt x="43" y="0"/>
                    <a:pt x="29" y="4"/>
                  </a:cubicBezTo>
                  <a:cubicBezTo>
                    <a:pt x="11" y="9"/>
                    <a:pt x="0" y="27"/>
                    <a:pt x="5" y="45"/>
                  </a:cubicBezTo>
                  <a:cubicBezTo>
                    <a:pt x="10" y="63"/>
                    <a:pt x="28" y="74"/>
                    <a:pt x="46" y="69"/>
                  </a:cubicBezTo>
                  <a:cubicBezTo>
                    <a:pt x="47" y="69"/>
                    <a:pt x="47" y="69"/>
                    <a:pt x="48" y="69"/>
                  </a:cubicBezTo>
                  <a:cubicBezTo>
                    <a:pt x="50" y="68"/>
                    <a:pt x="52" y="68"/>
                    <a:pt x="54" y="70"/>
                  </a:cubicBezTo>
                  <a:cubicBezTo>
                    <a:pt x="54" y="70"/>
                    <a:pt x="54" y="70"/>
                    <a:pt x="54" y="70"/>
                  </a:cubicBezTo>
                  <a:cubicBezTo>
                    <a:pt x="76" y="92"/>
                    <a:pt x="76" y="92"/>
                    <a:pt x="76" y="92"/>
                  </a:cubicBezTo>
                  <a:cubicBezTo>
                    <a:pt x="77" y="93"/>
                    <a:pt x="78" y="94"/>
                    <a:pt x="80" y="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144" name="Oval 33"/>
            <p:cNvSpPr>
              <a:spLocks noChangeArrowheads="1"/>
            </p:cNvSpPr>
            <p:nvPr/>
          </p:nvSpPr>
          <p:spPr bwMode="auto">
            <a:xfrm>
              <a:off x="4438650" y="1289051"/>
              <a:ext cx="1587" cy="15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Pro" panose="020B0804020202060201" pitchFamily="34" charset="0"/>
                <a:ea typeface="Intel Clear Pro" panose="020B0804020202060201" pitchFamily="34" charset="0"/>
                <a:cs typeface="Intel Clear Pro" panose="020B0804020202060201" pitchFamily="34" charset="0"/>
              </a:endParaRPr>
            </a:p>
          </p:txBody>
        </p:sp>
      </p:grpSp>
      <p:sp>
        <p:nvSpPr>
          <p:cNvPr id="145" name="Rectangle 144"/>
          <p:cNvSpPr/>
          <p:nvPr/>
        </p:nvSpPr>
        <p:spPr>
          <a:xfrm>
            <a:off x="719514" y="3686799"/>
            <a:ext cx="2432649" cy="663195"/>
          </a:xfrm>
          <a:prstGeom prst="rect">
            <a:avLst/>
          </a:prstGeom>
        </p:spPr>
        <p:txBody>
          <a:bodyPr wrap="square">
            <a:spAutoFit/>
          </a:bodyPr>
          <a:lstStyle/>
          <a:p>
            <a:pPr>
              <a:lnSpc>
                <a:spcPct val="70000"/>
              </a:lnSpc>
            </a:pPr>
            <a:r>
              <a:rPr lang="en-US" sz="2000" dirty="0">
                <a:latin typeface="+mj-lt"/>
              </a:rPr>
              <a:t>TO IMPROVE </a:t>
            </a:r>
            <a:r>
              <a:rPr lang="en-US" sz="2000" dirty="0">
                <a:solidFill>
                  <a:srgbClr val="C00000"/>
                </a:solidFill>
                <a:latin typeface="+mj-lt"/>
              </a:rPr>
              <a:t>SERVICE</a:t>
            </a:r>
            <a:br>
              <a:rPr lang="en-US" sz="2000" dirty="0">
                <a:solidFill>
                  <a:srgbClr val="C00000"/>
                </a:solidFill>
                <a:latin typeface="+mj-lt"/>
              </a:rPr>
            </a:br>
            <a:r>
              <a:rPr lang="en-US" sz="3100" dirty="0">
                <a:solidFill>
                  <a:srgbClr val="C00000"/>
                </a:solidFill>
                <a:latin typeface="+mj-lt"/>
              </a:rPr>
              <a:t>CAPABILITIES</a:t>
            </a:r>
          </a:p>
        </p:txBody>
      </p:sp>
      <p:sp>
        <p:nvSpPr>
          <p:cNvPr id="146" name="Rectangle 145"/>
          <p:cNvSpPr/>
          <p:nvPr/>
        </p:nvSpPr>
        <p:spPr>
          <a:xfrm>
            <a:off x="3384759" y="3718905"/>
            <a:ext cx="1555280" cy="663195"/>
          </a:xfrm>
          <a:prstGeom prst="rect">
            <a:avLst/>
          </a:prstGeom>
        </p:spPr>
        <p:txBody>
          <a:bodyPr wrap="square">
            <a:spAutoFit/>
          </a:bodyPr>
          <a:lstStyle/>
          <a:p>
            <a:pPr algn="ctr">
              <a:lnSpc>
                <a:spcPct val="70000"/>
              </a:lnSpc>
            </a:pPr>
            <a:r>
              <a:rPr lang="en-US" sz="2000" dirty="0" smtClean="0">
                <a:latin typeface="+mj-lt"/>
              </a:rPr>
              <a:t>Optimize</a:t>
            </a:r>
            <a:br>
              <a:rPr lang="en-US" sz="2000" dirty="0" smtClean="0">
                <a:latin typeface="+mj-lt"/>
              </a:rPr>
            </a:br>
            <a:r>
              <a:rPr lang="en-US" sz="3100" dirty="0" smtClean="0">
                <a:solidFill>
                  <a:srgbClr val="C00000"/>
                </a:solidFill>
                <a:latin typeface="+mj-lt"/>
              </a:rPr>
              <a:t>TCO</a:t>
            </a:r>
            <a:endParaRPr lang="en-US" sz="3100" dirty="0">
              <a:solidFill>
                <a:srgbClr val="C00000"/>
              </a:solidFill>
              <a:latin typeface="+mj-lt"/>
            </a:endParaRPr>
          </a:p>
        </p:txBody>
      </p:sp>
      <p:sp>
        <p:nvSpPr>
          <p:cNvPr id="147" name="Rectangle 146"/>
          <p:cNvSpPr/>
          <p:nvPr/>
        </p:nvSpPr>
        <p:spPr>
          <a:xfrm>
            <a:off x="5265293" y="3724692"/>
            <a:ext cx="2203743" cy="663195"/>
          </a:xfrm>
          <a:prstGeom prst="rect">
            <a:avLst/>
          </a:prstGeom>
        </p:spPr>
        <p:txBody>
          <a:bodyPr wrap="square">
            <a:spAutoFit/>
          </a:bodyPr>
          <a:lstStyle/>
          <a:p>
            <a:pPr algn="ctr">
              <a:lnSpc>
                <a:spcPct val="70000"/>
              </a:lnSpc>
            </a:pPr>
            <a:r>
              <a:rPr lang="en-US" sz="2000" dirty="0" smtClean="0">
                <a:latin typeface="+mj-lt"/>
              </a:rPr>
              <a:t>Comply with Data</a:t>
            </a:r>
            <a:br>
              <a:rPr lang="en-US" sz="2000" dirty="0" smtClean="0">
                <a:latin typeface="+mj-lt"/>
              </a:rPr>
            </a:br>
            <a:r>
              <a:rPr lang="en-US" sz="3100" dirty="0" smtClean="0">
                <a:solidFill>
                  <a:srgbClr val="C00000"/>
                </a:solidFill>
                <a:latin typeface="+mj-lt"/>
              </a:rPr>
              <a:t>Locality</a:t>
            </a:r>
            <a:endParaRPr lang="en-US" sz="3100" dirty="0">
              <a:solidFill>
                <a:srgbClr val="C00000"/>
              </a:solidFill>
              <a:latin typeface="+mj-lt"/>
            </a:endParaRPr>
          </a:p>
        </p:txBody>
      </p:sp>
      <p:sp>
        <p:nvSpPr>
          <p:cNvPr id="148" name="Rectangle 147"/>
          <p:cNvSpPr/>
          <p:nvPr/>
        </p:nvSpPr>
        <p:spPr>
          <a:xfrm>
            <a:off x="8174725" y="3660405"/>
            <a:ext cx="2660235" cy="663195"/>
          </a:xfrm>
          <a:prstGeom prst="rect">
            <a:avLst/>
          </a:prstGeom>
        </p:spPr>
        <p:txBody>
          <a:bodyPr wrap="square">
            <a:spAutoFit/>
          </a:bodyPr>
          <a:lstStyle/>
          <a:p>
            <a:pPr algn="ctr">
              <a:lnSpc>
                <a:spcPct val="70000"/>
              </a:lnSpc>
            </a:pPr>
            <a:r>
              <a:rPr lang="en-US" sz="2000" dirty="0" smtClean="0">
                <a:latin typeface="+mj-lt"/>
              </a:rPr>
              <a:t>And reduce application</a:t>
            </a:r>
            <a:br>
              <a:rPr lang="en-US" sz="2000" dirty="0" smtClean="0">
                <a:latin typeface="+mj-lt"/>
              </a:rPr>
            </a:br>
            <a:r>
              <a:rPr lang="en-US" sz="3100" dirty="0" smtClean="0">
                <a:solidFill>
                  <a:srgbClr val="C00000"/>
                </a:solidFill>
                <a:latin typeface="+mj-lt"/>
              </a:rPr>
              <a:t>Latency</a:t>
            </a:r>
            <a:endParaRPr lang="en-US" sz="3100" dirty="0">
              <a:solidFill>
                <a:srgbClr val="C00000"/>
              </a:solidFill>
              <a:latin typeface="+mj-lt"/>
            </a:endParaRPr>
          </a:p>
        </p:txBody>
      </p:sp>
      <p:grpSp>
        <p:nvGrpSpPr>
          <p:cNvPr id="149" name="Group 148"/>
          <p:cNvGrpSpPr/>
          <p:nvPr/>
        </p:nvGrpSpPr>
        <p:grpSpPr>
          <a:xfrm>
            <a:off x="3742280" y="5116136"/>
            <a:ext cx="1079950" cy="1010028"/>
            <a:chOff x="2612458" y="5617318"/>
            <a:chExt cx="1060056" cy="1000125"/>
          </a:xfrm>
          <a:solidFill>
            <a:srgbClr val="002060"/>
          </a:solidFill>
          <a:effectLst/>
        </p:grpSpPr>
        <p:sp>
          <p:nvSpPr>
            <p:cNvPr id="150" name="Freeform 6"/>
            <p:cNvSpPr>
              <a:spLocks/>
            </p:cNvSpPr>
            <p:nvPr/>
          </p:nvSpPr>
          <p:spPr bwMode="auto">
            <a:xfrm>
              <a:off x="2800327" y="5999856"/>
              <a:ext cx="657116" cy="613336"/>
            </a:xfrm>
            <a:custGeom>
              <a:avLst/>
              <a:gdLst>
                <a:gd name="T0" fmla="*/ 0 w 655"/>
                <a:gd name="T1" fmla="*/ 611 h 611"/>
                <a:gd name="T2" fmla="*/ 0 w 655"/>
                <a:gd name="T3" fmla="*/ 39 h 611"/>
                <a:gd name="T4" fmla="*/ 0 w 655"/>
                <a:gd name="T5" fmla="*/ 0 h 611"/>
                <a:gd name="T6" fmla="*/ 35 w 655"/>
                <a:gd name="T7" fmla="*/ 0 h 611"/>
                <a:gd name="T8" fmla="*/ 616 w 655"/>
                <a:gd name="T9" fmla="*/ 0 h 611"/>
                <a:gd name="T10" fmla="*/ 655 w 655"/>
                <a:gd name="T11" fmla="*/ 0 h 611"/>
                <a:gd name="T12" fmla="*/ 655 w 655"/>
                <a:gd name="T13" fmla="*/ 39 h 611"/>
                <a:gd name="T14" fmla="*/ 655 w 655"/>
                <a:gd name="T15" fmla="*/ 611 h 611"/>
                <a:gd name="T16" fmla="*/ 581 w 655"/>
                <a:gd name="T17" fmla="*/ 611 h 611"/>
                <a:gd name="T18" fmla="*/ 581 w 655"/>
                <a:gd name="T19" fmla="*/ 74 h 611"/>
                <a:gd name="T20" fmla="*/ 74 w 655"/>
                <a:gd name="T21" fmla="*/ 74 h 611"/>
                <a:gd name="T22" fmla="*/ 74 w 655"/>
                <a:gd name="T23" fmla="*/ 611 h 611"/>
                <a:gd name="T24" fmla="*/ 0 w 655"/>
                <a:gd name="T25"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5" h="611">
                  <a:moveTo>
                    <a:pt x="0" y="611"/>
                  </a:moveTo>
                  <a:cubicBezTo>
                    <a:pt x="0" y="39"/>
                    <a:pt x="0" y="39"/>
                    <a:pt x="0" y="39"/>
                  </a:cubicBezTo>
                  <a:cubicBezTo>
                    <a:pt x="0" y="0"/>
                    <a:pt x="0" y="0"/>
                    <a:pt x="0" y="0"/>
                  </a:cubicBezTo>
                  <a:cubicBezTo>
                    <a:pt x="35" y="0"/>
                    <a:pt x="35" y="0"/>
                    <a:pt x="35" y="0"/>
                  </a:cubicBezTo>
                  <a:cubicBezTo>
                    <a:pt x="616" y="0"/>
                    <a:pt x="616" y="0"/>
                    <a:pt x="616" y="0"/>
                  </a:cubicBezTo>
                  <a:cubicBezTo>
                    <a:pt x="655" y="0"/>
                    <a:pt x="655" y="0"/>
                    <a:pt x="655" y="0"/>
                  </a:cubicBezTo>
                  <a:cubicBezTo>
                    <a:pt x="655" y="39"/>
                    <a:pt x="655" y="39"/>
                    <a:pt x="655" y="39"/>
                  </a:cubicBezTo>
                  <a:cubicBezTo>
                    <a:pt x="655" y="611"/>
                    <a:pt x="655" y="611"/>
                    <a:pt x="655" y="611"/>
                  </a:cubicBezTo>
                  <a:cubicBezTo>
                    <a:pt x="581" y="611"/>
                    <a:pt x="581" y="611"/>
                    <a:pt x="581" y="611"/>
                  </a:cubicBezTo>
                  <a:cubicBezTo>
                    <a:pt x="581" y="74"/>
                    <a:pt x="581" y="74"/>
                    <a:pt x="581" y="74"/>
                  </a:cubicBezTo>
                  <a:cubicBezTo>
                    <a:pt x="74" y="74"/>
                    <a:pt x="74" y="74"/>
                    <a:pt x="74" y="74"/>
                  </a:cubicBezTo>
                  <a:cubicBezTo>
                    <a:pt x="74" y="611"/>
                    <a:pt x="74" y="611"/>
                    <a:pt x="74" y="611"/>
                  </a:cubicBezTo>
                  <a:cubicBezTo>
                    <a:pt x="0" y="611"/>
                    <a:pt x="0" y="611"/>
                    <a:pt x="0" y="611"/>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51" name="Freeform 7"/>
            <p:cNvSpPr>
              <a:spLocks/>
            </p:cNvSpPr>
            <p:nvPr/>
          </p:nvSpPr>
          <p:spPr bwMode="auto">
            <a:xfrm>
              <a:off x="3140361" y="6503957"/>
              <a:ext cx="47180" cy="113486"/>
            </a:xfrm>
            <a:custGeom>
              <a:avLst/>
              <a:gdLst>
                <a:gd name="T0" fmla="*/ 0 w 47"/>
                <a:gd name="T1" fmla="*/ 113 h 113"/>
                <a:gd name="T2" fmla="*/ 47 w 47"/>
                <a:gd name="T3" fmla="*/ 113 h 113"/>
                <a:gd name="T4" fmla="*/ 47 w 47"/>
                <a:gd name="T5" fmla="*/ 0 h 113"/>
                <a:gd name="T6" fmla="*/ 0 w 47"/>
                <a:gd name="T7" fmla="*/ 0 h 113"/>
                <a:gd name="T8" fmla="*/ 0 w 47"/>
                <a:gd name="T9" fmla="*/ 113 h 113"/>
              </a:gdLst>
              <a:ahLst/>
              <a:cxnLst>
                <a:cxn ang="0">
                  <a:pos x="T0" y="T1"/>
                </a:cxn>
                <a:cxn ang="0">
                  <a:pos x="T2" y="T3"/>
                </a:cxn>
                <a:cxn ang="0">
                  <a:pos x="T4" y="T5"/>
                </a:cxn>
                <a:cxn ang="0">
                  <a:pos x="T6" y="T7"/>
                </a:cxn>
                <a:cxn ang="0">
                  <a:pos x="T8" y="T9"/>
                </a:cxn>
              </a:cxnLst>
              <a:rect l="0" t="0" r="r" b="b"/>
              <a:pathLst>
                <a:path w="47" h="113">
                  <a:moveTo>
                    <a:pt x="0" y="113"/>
                  </a:moveTo>
                  <a:cubicBezTo>
                    <a:pt x="47" y="113"/>
                    <a:pt x="47" y="113"/>
                    <a:pt x="47" y="113"/>
                  </a:cubicBezTo>
                  <a:cubicBezTo>
                    <a:pt x="47" y="0"/>
                    <a:pt x="47" y="0"/>
                    <a:pt x="47" y="0"/>
                  </a:cubicBezTo>
                  <a:cubicBezTo>
                    <a:pt x="0" y="0"/>
                    <a:pt x="0" y="0"/>
                    <a:pt x="0" y="0"/>
                  </a:cubicBezTo>
                  <a:cubicBezTo>
                    <a:pt x="0" y="113"/>
                    <a:pt x="0" y="113"/>
                    <a:pt x="0" y="113"/>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52" name="Freeform 8"/>
            <p:cNvSpPr>
              <a:spLocks/>
            </p:cNvSpPr>
            <p:nvPr/>
          </p:nvSpPr>
          <p:spPr bwMode="auto">
            <a:xfrm>
              <a:off x="3074054" y="6503957"/>
              <a:ext cx="51430" cy="113486"/>
            </a:xfrm>
            <a:custGeom>
              <a:avLst/>
              <a:gdLst>
                <a:gd name="T0" fmla="*/ 0 w 51"/>
                <a:gd name="T1" fmla="*/ 113 h 113"/>
                <a:gd name="T2" fmla="*/ 51 w 51"/>
                <a:gd name="T3" fmla="*/ 113 h 113"/>
                <a:gd name="T4" fmla="*/ 51 w 51"/>
                <a:gd name="T5" fmla="*/ 0 h 113"/>
                <a:gd name="T6" fmla="*/ 0 w 51"/>
                <a:gd name="T7" fmla="*/ 0 h 113"/>
                <a:gd name="T8" fmla="*/ 0 w 51"/>
                <a:gd name="T9" fmla="*/ 113 h 113"/>
              </a:gdLst>
              <a:ahLst/>
              <a:cxnLst>
                <a:cxn ang="0">
                  <a:pos x="T0" y="T1"/>
                </a:cxn>
                <a:cxn ang="0">
                  <a:pos x="T2" y="T3"/>
                </a:cxn>
                <a:cxn ang="0">
                  <a:pos x="T4" y="T5"/>
                </a:cxn>
                <a:cxn ang="0">
                  <a:pos x="T6" y="T7"/>
                </a:cxn>
                <a:cxn ang="0">
                  <a:pos x="T8" y="T9"/>
                </a:cxn>
              </a:cxnLst>
              <a:rect l="0" t="0" r="r" b="b"/>
              <a:pathLst>
                <a:path w="51" h="113">
                  <a:moveTo>
                    <a:pt x="0" y="113"/>
                  </a:moveTo>
                  <a:cubicBezTo>
                    <a:pt x="51" y="113"/>
                    <a:pt x="51" y="113"/>
                    <a:pt x="51" y="113"/>
                  </a:cubicBezTo>
                  <a:cubicBezTo>
                    <a:pt x="51" y="0"/>
                    <a:pt x="51" y="0"/>
                    <a:pt x="51" y="0"/>
                  </a:cubicBezTo>
                  <a:cubicBezTo>
                    <a:pt x="0" y="0"/>
                    <a:pt x="0" y="0"/>
                    <a:pt x="0" y="0"/>
                  </a:cubicBezTo>
                  <a:cubicBezTo>
                    <a:pt x="0" y="113"/>
                    <a:pt x="0" y="113"/>
                    <a:pt x="0" y="113"/>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53" name="Freeform 9"/>
            <p:cNvSpPr>
              <a:spLocks/>
            </p:cNvSpPr>
            <p:nvPr/>
          </p:nvSpPr>
          <p:spPr bwMode="auto">
            <a:xfrm>
              <a:off x="2612458" y="5765658"/>
              <a:ext cx="297105" cy="847535"/>
            </a:xfrm>
            <a:custGeom>
              <a:avLst/>
              <a:gdLst>
                <a:gd name="T0" fmla="*/ 74 w 296"/>
                <a:gd name="T1" fmla="*/ 689 h 844"/>
                <a:gd name="T2" fmla="*/ 74 w 296"/>
                <a:gd name="T3" fmla="*/ 615 h 844"/>
                <a:gd name="T4" fmla="*/ 137 w 296"/>
                <a:gd name="T5" fmla="*/ 615 h 844"/>
                <a:gd name="T6" fmla="*/ 137 w 296"/>
                <a:gd name="T7" fmla="*/ 545 h 844"/>
                <a:gd name="T8" fmla="*/ 74 w 296"/>
                <a:gd name="T9" fmla="*/ 545 h 844"/>
                <a:gd name="T10" fmla="*/ 74 w 296"/>
                <a:gd name="T11" fmla="*/ 474 h 844"/>
                <a:gd name="T12" fmla="*/ 137 w 296"/>
                <a:gd name="T13" fmla="*/ 474 h 844"/>
                <a:gd name="T14" fmla="*/ 137 w 296"/>
                <a:gd name="T15" fmla="*/ 404 h 844"/>
                <a:gd name="T16" fmla="*/ 74 w 296"/>
                <a:gd name="T17" fmla="*/ 404 h 844"/>
                <a:gd name="T18" fmla="*/ 74 w 296"/>
                <a:gd name="T19" fmla="*/ 338 h 844"/>
                <a:gd name="T20" fmla="*/ 137 w 296"/>
                <a:gd name="T21" fmla="*/ 338 h 844"/>
                <a:gd name="T22" fmla="*/ 137 w 296"/>
                <a:gd name="T23" fmla="*/ 264 h 844"/>
                <a:gd name="T24" fmla="*/ 74 w 296"/>
                <a:gd name="T25" fmla="*/ 264 h 844"/>
                <a:gd name="T26" fmla="*/ 74 w 296"/>
                <a:gd name="T27" fmla="*/ 198 h 844"/>
                <a:gd name="T28" fmla="*/ 296 w 296"/>
                <a:gd name="T29" fmla="*/ 198 h 844"/>
                <a:gd name="T30" fmla="*/ 296 w 296"/>
                <a:gd name="T31" fmla="*/ 128 h 844"/>
                <a:gd name="T32" fmla="*/ 74 w 296"/>
                <a:gd name="T33" fmla="*/ 128 h 844"/>
                <a:gd name="T34" fmla="*/ 74 w 296"/>
                <a:gd name="T35" fmla="*/ 74 h 844"/>
                <a:gd name="T36" fmla="*/ 296 w 296"/>
                <a:gd name="T37" fmla="*/ 74 h 844"/>
                <a:gd name="T38" fmla="*/ 296 w 296"/>
                <a:gd name="T39" fmla="*/ 0 h 844"/>
                <a:gd name="T40" fmla="*/ 39 w 296"/>
                <a:gd name="T41" fmla="*/ 0 h 844"/>
                <a:gd name="T42" fmla="*/ 0 w 296"/>
                <a:gd name="T43" fmla="*/ 0 h 844"/>
                <a:gd name="T44" fmla="*/ 0 w 296"/>
                <a:gd name="T45" fmla="*/ 35 h 844"/>
                <a:gd name="T46" fmla="*/ 0 w 296"/>
                <a:gd name="T47" fmla="*/ 844 h 844"/>
                <a:gd name="T48" fmla="*/ 74 w 296"/>
                <a:gd name="T49" fmla="*/ 844 h 844"/>
                <a:gd name="T50" fmla="*/ 74 w 296"/>
                <a:gd name="T51" fmla="*/ 759 h 844"/>
                <a:gd name="T52" fmla="*/ 137 w 296"/>
                <a:gd name="T53" fmla="*/ 759 h 844"/>
                <a:gd name="T54" fmla="*/ 137 w 296"/>
                <a:gd name="T55" fmla="*/ 689 h 844"/>
                <a:gd name="T56" fmla="*/ 74 w 296"/>
                <a:gd name="T57" fmla="*/ 68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6" h="844">
                  <a:moveTo>
                    <a:pt x="74" y="689"/>
                  </a:moveTo>
                  <a:cubicBezTo>
                    <a:pt x="74" y="615"/>
                    <a:pt x="74" y="615"/>
                    <a:pt x="74" y="615"/>
                  </a:cubicBezTo>
                  <a:cubicBezTo>
                    <a:pt x="137" y="615"/>
                    <a:pt x="137" y="615"/>
                    <a:pt x="137" y="615"/>
                  </a:cubicBezTo>
                  <a:cubicBezTo>
                    <a:pt x="137" y="545"/>
                    <a:pt x="137" y="545"/>
                    <a:pt x="137" y="545"/>
                  </a:cubicBezTo>
                  <a:cubicBezTo>
                    <a:pt x="74" y="545"/>
                    <a:pt x="74" y="545"/>
                    <a:pt x="74" y="545"/>
                  </a:cubicBezTo>
                  <a:cubicBezTo>
                    <a:pt x="74" y="474"/>
                    <a:pt x="74" y="474"/>
                    <a:pt x="74" y="474"/>
                  </a:cubicBezTo>
                  <a:cubicBezTo>
                    <a:pt x="137" y="474"/>
                    <a:pt x="137" y="474"/>
                    <a:pt x="137" y="474"/>
                  </a:cubicBezTo>
                  <a:cubicBezTo>
                    <a:pt x="137" y="404"/>
                    <a:pt x="137" y="404"/>
                    <a:pt x="137" y="404"/>
                  </a:cubicBezTo>
                  <a:cubicBezTo>
                    <a:pt x="74" y="404"/>
                    <a:pt x="74" y="404"/>
                    <a:pt x="74" y="404"/>
                  </a:cubicBezTo>
                  <a:cubicBezTo>
                    <a:pt x="74" y="338"/>
                    <a:pt x="74" y="338"/>
                    <a:pt x="74" y="338"/>
                  </a:cubicBezTo>
                  <a:cubicBezTo>
                    <a:pt x="137" y="338"/>
                    <a:pt x="137" y="338"/>
                    <a:pt x="137" y="338"/>
                  </a:cubicBezTo>
                  <a:cubicBezTo>
                    <a:pt x="137" y="264"/>
                    <a:pt x="137" y="264"/>
                    <a:pt x="137" y="264"/>
                  </a:cubicBezTo>
                  <a:cubicBezTo>
                    <a:pt x="74" y="264"/>
                    <a:pt x="74" y="264"/>
                    <a:pt x="74" y="264"/>
                  </a:cubicBezTo>
                  <a:cubicBezTo>
                    <a:pt x="74" y="198"/>
                    <a:pt x="74" y="198"/>
                    <a:pt x="74" y="198"/>
                  </a:cubicBezTo>
                  <a:cubicBezTo>
                    <a:pt x="296" y="198"/>
                    <a:pt x="296" y="198"/>
                    <a:pt x="296" y="198"/>
                  </a:cubicBezTo>
                  <a:cubicBezTo>
                    <a:pt x="296" y="128"/>
                    <a:pt x="296" y="128"/>
                    <a:pt x="296" y="128"/>
                  </a:cubicBezTo>
                  <a:cubicBezTo>
                    <a:pt x="74" y="128"/>
                    <a:pt x="74" y="128"/>
                    <a:pt x="74" y="128"/>
                  </a:cubicBezTo>
                  <a:cubicBezTo>
                    <a:pt x="74" y="74"/>
                    <a:pt x="74" y="74"/>
                    <a:pt x="74" y="74"/>
                  </a:cubicBezTo>
                  <a:cubicBezTo>
                    <a:pt x="296" y="74"/>
                    <a:pt x="296" y="74"/>
                    <a:pt x="296" y="74"/>
                  </a:cubicBezTo>
                  <a:cubicBezTo>
                    <a:pt x="296" y="0"/>
                    <a:pt x="296" y="0"/>
                    <a:pt x="296" y="0"/>
                  </a:cubicBezTo>
                  <a:cubicBezTo>
                    <a:pt x="39" y="0"/>
                    <a:pt x="39" y="0"/>
                    <a:pt x="39" y="0"/>
                  </a:cubicBezTo>
                  <a:cubicBezTo>
                    <a:pt x="0" y="0"/>
                    <a:pt x="0" y="0"/>
                    <a:pt x="0" y="0"/>
                  </a:cubicBezTo>
                  <a:cubicBezTo>
                    <a:pt x="0" y="35"/>
                    <a:pt x="0" y="35"/>
                    <a:pt x="0" y="35"/>
                  </a:cubicBezTo>
                  <a:cubicBezTo>
                    <a:pt x="0" y="844"/>
                    <a:pt x="0" y="844"/>
                    <a:pt x="0" y="844"/>
                  </a:cubicBezTo>
                  <a:cubicBezTo>
                    <a:pt x="74" y="844"/>
                    <a:pt x="74" y="844"/>
                    <a:pt x="74" y="844"/>
                  </a:cubicBezTo>
                  <a:cubicBezTo>
                    <a:pt x="74" y="759"/>
                    <a:pt x="74" y="759"/>
                    <a:pt x="74" y="759"/>
                  </a:cubicBezTo>
                  <a:cubicBezTo>
                    <a:pt x="137" y="759"/>
                    <a:pt x="137" y="759"/>
                    <a:pt x="137" y="759"/>
                  </a:cubicBezTo>
                  <a:cubicBezTo>
                    <a:pt x="137" y="689"/>
                    <a:pt x="137" y="689"/>
                    <a:pt x="137" y="689"/>
                  </a:cubicBezTo>
                  <a:cubicBezTo>
                    <a:pt x="74" y="689"/>
                    <a:pt x="74" y="689"/>
                    <a:pt x="74" y="689"/>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54" name="Freeform 10"/>
            <p:cNvSpPr>
              <a:spLocks/>
            </p:cNvSpPr>
            <p:nvPr/>
          </p:nvSpPr>
          <p:spPr bwMode="auto">
            <a:xfrm>
              <a:off x="3414513" y="5894446"/>
              <a:ext cx="42929" cy="58231"/>
            </a:xfrm>
            <a:custGeom>
              <a:avLst/>
              <a:gdLst>
                <a:gd name="T0" fmla="*/ 0 w 43"/>
                <a:gd name="T1" fmla="*/ 0 h 58"/>
                <a:gd name="T2" fmla="*/ 43 w 43"/>
                <a:gd name="T3" fmla="*/ 0 h 58"/>
                <a:gd name="T4" fmla="*/ 43 w 43"/>
                <a:gd name="T5" fmla="*/ 58 h 58"/>
                <a:gd name="T6" fmla="*/ 0 w 43"/>
                <a:gd name="T7" fmla="*/ 58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43" y="0"/>
                    <a:pt x="43" y="0"/>
                    <a:pt x="43" y="0"/>
                  </a:cubicBezTo>
                  <a:cubicBezTo>
                    <a:pt x="43" y="58"/>
                    <a:pt x="43" y="58"/>
                    <a:pt x="43" y="58"/>
                  </a:cubicBezTo>
                  <a:cubicBezTo>
                    <a:pt x="0" y="58"/>
                    <a:pt x="0" y="58"/>
                    <a:pt x="0" y="58"/>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55" name="Freeform 11"/>
            <p:cNvSpPr>
              <a:spLocks/>
            </p:cNvSpPr>
            <p:nvPr/>
          </p:nvSpPr>
          <p:spPr bwMode="auto">
            <a:xfrm>
              <a:off x="3195616" y="5894446"/>
              <a:ext cx="43354" cy="58231"/>
            </a:xfrm>
            <a:custGeom>
              <a:avLst/>
              <a:gdLst>
                <a:gd name="T0" fmla="*/ 0 w 43"/>
                <a:gd name="T1" fmla="*/ 0 h 58"/>
                <a:gd name="T2" fmla="*/ 43 w 43"/>
                <a:gd name="T3" fmla="*/ 0 h 58"/>
                <a:gd name="T4" fmla="*/ 43 w 43"/>
                <a:gd name="T5" fmla="*/ 58 h 58"/>
                <a:gd name="T6" fmla="*/ 0 w 43"/>
                <a:gd name="T7" fmla="*/ 58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15" y="0"/>
                    <a:pt x="31" y="0"/>
                    <a:pt x="43" y="0"/>
                  </a:cubicBezTo>
                  <a:cubicBezTo>
                    <a:pt x="43" y="19"/>
                    <a:pt x="43" y="39"/>
                    <a:pt x="43" y="58"/>
                  </a:cubicBezTo>
                  <a:cubicBezTo>
                    <a:pt x="31" y="58"/>
                    <a:pt x="15" y="58"/>
                    <a:pt x="0" y="58"/>
                  </a:cubicBezTo>
                  <a:cubicBezTo>
                    <a:pt x="0" y="39"/>
                    <a:pt x="0" y="19"/>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56" name="Freeform 12"/>
            <p:cNvSpPr>
              <a:spLocks/>
            </p:cNvSpPr>
            <p:nvPr/>
          </p:nvSpPr>
          <p:spPr bwMode="auto">
            <a:xfrm>
              <a:off x="3269999" y="5894446"/>
              <a:ext cx="42929" cy="58231"/>
            </a:xfrm>
            <a:custGeom>
              <a:avLst/>
              <a:gdLst>
                <a:gd name="T0" fmla="*/ 0 w 43"/>
                <a:gd name="T1" fmla="*/ 0 h 58"/>
                <a:gd name="T2" fmla="*/ 43 w 43"/>
                <a:gd name="T3" fmla="*/ 0 h 58"/>
                <a:gd name="T4" fmla="*/ 43 w 43"/>
                <a:gd name="T5" fmla="*/ 58 h 58"/>
                <a:gd name="T6" fmla="*/ 0 w 43"/>
                <a:gd name="T7" fmla="*/ 58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15" y="0"/>
                    <a:pt x="27" y="0"/>
                    <a:pt x="43" y="0"/>
                  </a:cubicBezTo>
                  <a:cubicBezTo>
                    <a:pt x="43" y="19"/>
                    <a:pt x="43" y="39"/>
                    <a:pt x="43" y="58"/>
                  </a:cubicBezTo>
                  <a:cubicBezTo>
                    <a:pt x="27" y="58"/>
                    <a:pt x="15" y="58"/>
                    <a:pt x="0" y="58"/>
                  </a:cubicBezTo>
                  <a:cubicBezTo>
                    <a:pt x="0" y="39"/>
                    <a:pt x="0" y="19"/>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57" name="Freeform 13"/>
            <p:cNvSpPr>
              <a:spLocks/>
            </p:cNvSpPr>
            <p:nvPr/>
          </p:nvSpPr>
          <p:spPr bwMode="auto">
            <a:xfrm>
              <a:off x="3344381" y="5894446"/>
              <a:ext cx="42929" cy="58231"/>
            </a:xfrm>
            <a:custGeom>
              <a:avLst/>
              <a:gdLst>
                <a:gd name="T0" fmla="*/ 0 w 43"/>
                <a:gd name="T1" fmla="*/ 0 h 58"/>
                <a:gd name="T2" fmla="*/ 43 w 43"/>
                <a:gd name="T3" fmla="*/ 0 h 58"/>
                <a:gd name="T4" fmla="*/ 43 w 43"/>
                <a:gd name="T5" fmla="*/ 58 h 58"/>
                <a:gd name="T6" fmla="*/ 0 w 43"/>
                <a:gd name="T7" fmla="*/ 58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11" y="0"/>
                    <a:pt x="27" y="0"/>
                    <a:pt x="43" y="0"/>
                  </a:cubicBezTo>
                  <a:cubicBezTo>
                    <a:pt x="43" y="19"/>
                    <a:pt x="43" y="39"/>
                    <a:pt x="43" y="58"/>
                  </a:cubicBezTo>
                  <a:cubicBezTo>
                    <a:pt x="27" y="58"/>
                    <a:pt x="11" y="58"/>
                    <a:pt x="0" y="58"/>
                  </a:cubicBezTo>
                  <a:cubicBezTo>
                    <a:pt x="0" y="39"/>
                    <a:pt x="0" y="19"/>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58" name="Freeform 14"/>
            <p:cNvSpPr>
              <a:spLocks/>
            </p:cNvSpPr>
            <p:nvPr/>
          </p:nvSpPr>
          <p:spPr bwMode="auto">
            <a:xfrm>
              <a:off x="3414513" y="5803912"/>
              <a:ext cx="42929" cy="55256"/>
            </a:xfrm>
            <a:custGeom>
              <a:avLst/>
              <a:gdLst>
                <a:gd name="T0" fmla="*/ 0 w 43"/>
                <a:gd name="T1" fmla="*/ 0 h 55"/>
                <a:gd name="T2" fmla="*/ 43 w 43"/>
                <a:gd name="T3" fmla="*/ 0 h 55"/>
                <a:gd name="T4" fmla="*/ 43 w 43"/>
                <a:gd name="T5" fmla="*/ 55 h 55"/>
                <a:gd name="T6" fmla="*/ 0 w 43"/>
                <a:gd name="T7" fmla="*/ 55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43" y="0"/>
                    <a:pt x="43" y="0"/>
                    <a:pt x="43" y="0"/>
                  </a:cubicBezTo>
                  <a:cubicBezTo>
                    <a:pt x="43" y="55"/>
                    <a:pt x="43" y="55"/>
                    <a:pt x="43" y="55"/>
                  </a:cubicBezTo>
                  <a:cubicBezTo>
                    <a:pt x="0" y="55"/>
                    <a:pt x="0" y="55"/>
                    <a:pt x="0" y="55"/>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59" name="Freeform 15"/>
            <p:cNvSpPr>
              <a:spLocks/>
            </p:cNvSpPr>
            <p:nvPr/>
          </p:nvSpPr>
          <p:spPr bwMode="auto">
            <a:xfrm>
              <a:off x="3195616" y="5803912"/>
              <a:ext cx="43354" cy="55256"/>
            </a:xfrm>
            <a:custGeom>
              <a:avLst/>
              <a:gdLst>
                <a:gd name="T0" fmla="*/ 0 w 43"/>
                <a:gd name="T1" fmla="*/ 0 h 55"/>
                <a:gd name="T2" fmla="*/ 43 w 43"/>
                <a:gd name="T3" fmla="*/ 0 h 55"/>
                <a:gd name="T4" fmla="*/ 43 w 43"/>
                <a:gd name="T5" fmla="*/ 55 h 55"/>
                <a:gd name="T6" fmla="*/ 0 w 43"/>
                <a:gd name="T7" fmla="*/ 55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15" y="0"/>
                    <a:pt x="31" y="0"/>
                    <a:pt x="43" y="0"/>
                  </a:cubicBezTo>
                  <a:cubicBezTo>
                    <a:pt x="43" y="16"/>
                    <a:pt x="43" y="36"/>
                    <a:pt x="43" y="55"/>
                  </a:cubicBezTo>
                  <a:cubicBezTo>
                    <a:pt x="31" y="55"/>
                    <a:pt x="15" y="55"/>
                    <a:pt x="0" y="55"/>
                  </a:cubicBezTo>
                  <a:cubicBezTo>
                    <a:pt x="0" y="36"/>
                    <a:pt x="0" y="16"/>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60" name="Freeform 16"/>
            <p:cNvSpPr>
              <a:spLocks/>
            </p:cNvSpPr>
            <p:nvPr/>
          </p:nvSpPr>
          <p:spPr bwMode="auto">
            <a:xfrm>
              <a:off x="3269999" y="5803912"/>
              <a:ext cx="42929" cy="55256"/>
            </a:xfrm>
            <a:custGeom>
              <a:avLst/>
              <a:gdLst>
                <a:gd name="T0" fmla="*/ 0 w 43"/>
                <a:gd name="T1" fmla="*/ 0 h 55"/>
                <a:gd name="T2" fmla="*/ 43 w 43"/>
                <a:gd name="T3" fmla="*/ 0 h 55"/>
                <a:gd name="T4" fmla="*/ 43 w 43"/>
                <a:gd name="T5" fmla="*/ 55 h 55"/>
                <a:gd name="T6" fmla="*/ 0 w 43"/>
                <a:gd name="T7" fmla="*/ 55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15" y="0"/>
                    <a:pt x="27" y="0"/>
                    <a:pt x="43" y="0"/>
                  </a:cubicBezTo>
                  <a:cubicBezTo>
                    <a:pt x="43" y="16"/>
                    <a:pt x="43" y="36"/>
                    <a:pt x="43" y="55"/>
                  </a:cubicBezTo>
                  <a:cubicBezTo>
                    <a:pt x="27" y="55"/>
                    <a:pt x="15" y="55"/>
                    <a:pt x="0" y="55"/>
                  </a:cubicBezTo>
                  <a:cubicBezTo>
                    <a:pt x="0" y="36"/>
                    <a:pt x="0" y="16"/>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61" name="Freeform 17"/>
            <p:cNvSpPr>
              <a:spLocks/>
            </p:cNvSpPr>
            <p:nvPr/>
          </p:nvSpPr>
          <p:spPr bwMode="auto">
            <a:xfrm>
              <a:off x="3344381" y="5803912"/>
              <a:ext cx="42929" cy="55256"/>
            </a:xfrm>
            <a:custGeom>
              <a:avLst/>
              <a:gdLst>
                <a:gd name="T0" fmla="*/ 0 w 43"/>
                <a:gd name="T1" fmla="*/ 0 h 55"/>
                <a:gd name="T2" fmla="*/ 43 w 43"/>
                <a:gd name="T3" fmla="*/ 0 h 55"/>
                <a:gd name="T4" fmla="*/ 43 w 43"/>
                <a:gd name="T5" fmla="*/ 55 h 55"/>
                <a:gd name="T6" fmla="*/ 0 w 43"/>
                <a:gd name="T7" fmla="*/ 55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11" y="0"/>
                    <a:pt x="27" y="0"/>
                    <a:pt x="43" y="0"/>
                  </a:cubicBezTo>
                  <a:cubicBezTo>
                    <a:pt x="43" y="16"/>
                    <a:pt x="43" y="36"/>
                    <a:pt x="43" y="55"/>
                  </a:cubicBezTo>
                  <a:cubicBezTo>
                    <a:pt x="27" y="55"/>
                    <a:pt x="11" y="55"/>
                    <a:pt x="0" y="55"/>
                  </a:cubicBezTo>
                  <a:cubicBezTo>
                    <a:pt x="0" y="36"/>
                    <a:pt x="0" y="16"/>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62" name="Freeform 18"/>
            <p:cNvSpPr>
              <a:spLocks/>
            </p:cNvSpPr>
            <p:nvPr/>
          </p:nvSpPr>
          <p:spPr bwMode="auto">
            <a:xfrm>
              <a:off x="2925714" y="6324164"/>
              <a:ext cx="47180" cy="59081"/>
            </a:xfrm>
            <a:custGeom>
              <a:avLst/>
              <a:gdLst>
                <a:gd name="T0" fmla="*/ 0 w 47"/>
                <a:gd name="T1" fmla="*/ 0 h 59"/>
                <a:gd name="T2" fmla="*/ 0 w 47"/>
                <a:gd name="T3" fmla="*/ 59 h 59"/>
                <a:gd name="T4" fmla="*/ 47 w 47"/>
                <a:gd name="T5" fmla="*/ 59 h 59"/>
                <a:gd name="T6" fmla="*/ 47 w 47"/>
                <a:gd name="T7" fmla="*/ 0 h 59"/>
                <a:gd name="T8" fmla="*/ 0 w 47"/>
                <a:gd name="T9" fmla="*/ 0 h 59"/>
              </a:gdLst>
              <a:ahLst/>
              <a:cxnLst>
                <a:cxn ang="0">
                  <a:pos x="T0" y="T1"/>
                </a:cxn>
                <a:cxn ang="0">
                  <a:pos x="T2" y="T3"/>
                </a:cxn>
                <a:cxn ang="0">
                  <a:pos x="T4" y="T5"/>
                </a:cxn>
                <a:cxn ang="0">
                  <a:pos x="T6" y="T7"/>
                </a:cxn>
                <a:cxn ang="0">
                  <a:pos x="T8" y="T9"/>
                </a:cxn>
              </a:cxnLst>
              <a:rect l="0" t="0" r="r" b="b"/>
              <a:pathLst>
                <a:path w="47" h="59">
                  <a:moveTo>
                    <a:pt x="0" y="0"/>
                  </a:moveTo>
                  <a:cubicBezTo>
                    <a:pt x="0" y="59"/>
                    <a:pt x="0" y="59"/>
                    <a:pt x="0" y="59"/>
                  </a:cubicBezTo>
                  <a:cubicBezTo>
                    <a:pt x="47" y="59"/>
                    <a:pt x="47" y="59"/>
                    <a:pt x="47" y="59"/>
                  </a:cubicBezTo>
                  <a:cubicBezTo>
                    <a:pt x="47" y="0"/>
                    <a:pt x="47" y="0"/>
                    <a:pt x="47"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63" name="Freeform 19"/>
            <p:cNvSpPr>
              <a:spLocks/>
            </p:cNvSpPr>
            <p:nvPr/>
          </p:nvSpPr>
          <p:spPr bwMode="auto">
            <a:xfrm>
              <a:off x="3292951" y="6418523"/>
              <a:ext cx="43354" cy="58231"/>
            </a:xfrm>
            <a:custGeom>
              <a:avLst/>
              <a:gdLst>
                <a:gd name="T0" fmla="*/ 0 w 43"/>
                <a:gd name="T1" fmla="*/ 0 h 58"/>
                <a:gd name="T2" fmla="*/ 0 w 43"/>
                <a:gd name="T3" fmla="*/ 58 h 58"/>
                <a:gd name="T4" fmla="*/ 43 w 43"/>
                <a:gd name="T5" fmla="*/ 58 h 58"/>
                <a:gd name="T6" fmla="*/ 43 w 43"/>
                <a:gd name="T7" fmla="*/ 0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0" y="58"/>
                    <a:pt x="0" y="58"/>
                    <a:pt x="0" y="58"/>
                  </a:cubicBezTo>
                  <a:cubicBezTo>
                    <a:pt x="43" y="58"/>
                    <a:pt x="43" y="58"/>
                    <a:pt x="43" y="58"/>
                  </a:cubicBezTo>
                  <a:cubicBezTo>
                    <a:pt x="43" y="0"/>
                    <a:pt x="43" y="0"/>
                    <a:pt x="43"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64" name="Freeform 20"/>
            <p:cNvSpPr>
              <a:spLocks/>
            </p:cNvSpPr>
            <p:nvPr/>
          </p:nvSpPr>
          <p:spPr bwMode="auto">
            <a:xfrm>
              <a:off x="3000097" y="6418523"/>
              <a:ext cx="42929" cy="58231"/>
            </a:xfrm>
            <a:custGeom>
              <a:avLst/>
              <a:gdLst>
                <a:gd name="T0" fmla="*/ 0 w 43"/>
                <a:gd name="T1" fmla="*/ 0 h 58"/>
                <a:gd name="T2" fmla="*/ 0 w 43"/>
                <a:gd name="T3" fmla="*/ 58 h 58"/>
                <a:gd name="T4" fmla="*/ 43 w 43"/>
                <a:gd name="T5" fmla="*/ 58 h 58"/>
                <a:gd name="T6" fmla="*/ 43 w 43"/>
                <a:gd name="T7" fmla="*/ 0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0" y="19"/>
                    <a:pt x="0" y="39"/>
                    <a:pt x="0" y="58"/>
                  </a:cubicBezTo>
                  <a:cubicBezTo>
                    <a:pt x="15" y="58"/>
                    <a:pt x="27" y="58"/>
                    <a:pt x="43" y="58"/>
                  </a:cubicBezTo>
                  <a:cubicBezTo>
                    <a:pt x="43" y="39"/>
                    <a:pt x="43" y="19"/>
                    <a:pt x="43" y="0"/>
                  </a:cubicBezTo>
                  <a:cubicBezTo>
                    <a:pt x="27" y="0"/>
                    <a:pt x="15"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65" name="Freeform 21"/>
            <p:cNvSpPr>
              <a:spLocks/>
            </p:cNvSpPr>
            <p:nvPr/>
          </p:nvSpPr>
          <p:spPr bwMode="auto">
            <a:xfrm>
              <a:off x="3074054" y="6418523"/>
              <a:ext cx="43354" cy="58231"/>
            </a:xfrm>
            <a:custGeom>
              <a:avLst/>
              <a:gdLst>
                <a:gd name="T0" fmla="*/ 0 w 43"/>
                <a:gd name="T1" fmla="*/ 0 h 58"/>
                <a:gd name="T2" fmla="*/ 0 w 43"/>
                <a:gd name="T3" fmla="*/ 58 h 58"/>
                <a:gd name="T4" fmla="*/ 43 w 43"/>
                <a:gd name="T5" fmla="*/ 58 h 58"/>
                <a:gd name="T6" fmla="*/ 43 w 43"/>
                <a:gd name="T7" fmla="*/ 0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0" y="19"/>
                    <a:pt x="0" y="39"/>
                    <a:pt x="0" y="58"/>
                  </a:cubicBezTo>
                  <a:cubicBezTo>
                    <a:pt x="12" y="58"/>
                    <a:pt x="27" y="58"/>
                    <a:pt x="43" y="58"/>
                  </a:cubicBezTo>
                  <a:cubicBezTo>
                    <a:pt x="43" y="39"/>
                    <a:pt x="43" y="19"/>
                    <a:pt x="43" y="0"/>
                  </a:cubicBezTo>
                  <a:cubicBezTo>
                    <a:pt x="27" y="0"/>
                    <a:pt x="12"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66" name="Freeform 22"/>
            <p:cNvSpPr>
              <a:spLocks/>
            </p:cNvSpPr>
            <p:nvPr/>
          </p:nvSpPr>
          <p:spPr bwMode="auto">
            <a:xfrm>
              <a:off x="3144611" y="6418523"/>
              <a:ext cx="47180" cy="58231"/>
            </a:xfrm>
            <a:custGeom>
              <a:avLst/>
              <a:gdLst>
                <a:gd name="T0" fmla="*/ 0 w 47"/>
                <a:gd name="T1" fmla="*/ 0 h 58"/>
                <a:gd name="T2" fmla="*/ 0 w 47"/>
                <a:gd name="T3" fmla="*/ 58 h 58"/>
                <a:gd name="T4" fmla="*/ 47 w 47"/>
                <a:gd name="T5" fmla="*/ 58 h 58"/>
                <a:gd name="T6" fmla="*/ 47 w 47"/>
                <a:gd name="T7" fmla="*/ 0 h 58"/>
                <a:gd name="T8" fmla="*/ 0 w 47"/>
                <a:gd name="T9" fmla="*/ 0 h 58"/>
              </a:gdLst>
              <a:ahLst/>
              <a:cxnLst>
                <a:cxn ang="0">
                  <a:pos x="T0" y="T1"/>
                </a:cxn>
                <a:cxn ang="0">
                  <a:pos x="T2" y="T3"/>
                </a:cxn>
                <a:cxn ang="0">
                  <a:pos x="T4" y="T5"/>
                </a:cxn>
                <a:cxn ang="0">
                  <a:pos x="T6" y="T7"/>
                </a:cxn>
                <a:cxn ang="0">
                  <a:pos x="T8" y="T9"/>
                </a:cxn>
              </a:cxnLst>
              <a:rect l="0" t="0" r="r" b="b"/>
              <a:pathLst>
                <a:path w="47" h="58">
                  <a:moveTo>
                    <a:pt x="0" y="0"/>
                  </a:moveTo>
                  <a:cubicBezTo>
                    <a:pt x="0" y="19"/>
                    <a:pt x="0" y="39"/>
                    <a:pt x="0" y="58"/>
                  </a:cubicBezTo>
                  <a:cubicBezTo>
                    <a:pt x="16" y="58"/>
                    <a:pt x="31" y="58"/>
                    <a:pt x="47" y="58"/>
                  </a:cubicBezTo>
                  <a:cubicBezTo>
                    <a:pt x="47" y="39"/>
                    <a:pt x="47" y="19"/>
                    <a:pt x="47"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67" name="Freeform 23"/>
            <p:cNvSpPr>
              <a:spLocks/>
            </p:cNvSpPr>
            <p:nvPr/>
          </p:nvSpPr>
          <p:spPr bwMode="auto">
            <a:xfrm>
              <a:off x="3218569" y="6418523"/>
              <a:ext cx="43354" cy="58231"/>
            </a:xfrm>
            <a:custGeom>
              <a:avLst/>
              <a:gdLst>
                <a:gd name="T0" fmla="*/ 0 w 43"/>
                <a:gd name="T1" fmla="*/ 0 h 58"/>
                <a:gd name="T2" fmla="*/ 0 w 43"/>
                <a:gd name="T3" fmla="*/ 58 h 58"/>
                <a:gd name="T4" fmla="*/ 43 w 43"/>
                <a:gd name="T5" fmla="*/ 58 h 58"/>
                <a:gd name="T6" fmla="*/ 43 w 43"/>
                <a:gd name="T7" fmla="*/ 0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0" y="19"/>
                    <a:pt x="0" y="39"/>
                    <a:pt x="0" y="58"/>
                  </a:cubicBezTo>
                  <a:cubicBezTo>
                    <a:pt x="16" y="58"/>
                    <a:pt x="31" y="58"/>
                    <a:pt x="43" y="58"/>
                  </a:cubicBezTo>
                  <a:cubicBezTo>
                    <a:pt x="43" y="39"/>
                    <a:pt x="43" y="19"/>
                    <a:pt x="43"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68" name="Freeform 24"/>
            <p:cNvSpPr>
              <a:spLocks/>
            </p:cNvSpPr>
            <p:nvPr/>
          </p:nvSpPr>
          <p:spPr bwMode="auto">
            <a:xfrm>
              <a:off x="2925714" y="6418523"/>
              <a:ext cx="47180" cy="58231"/>
            </a:xfrm>
            <a:custGeom>
              <a:avLst/>
              <a:gdLst>
                <a:gd name="T0" fmla="*/ 0 w 47"/>
                <a:gd name="T1" fmla="*/ 0 h 58"/>
                <a:gd name="T2" fmla="*/ 0 w 47"/>
                <a:gd name="T3" fmla="*/ 58 h 58"/>
                <a:gd name="T4" fmla="*/ 47 w 47"/>
                <a:gd name="T5" fmla="*/ 58 h 58"/>
                <a:gd name="T6" fmla="*/ 47 w 47"/>
                <a:gd name="T7" fmla="*/ 0 h 58"/>
                <a:gd name="T8" fmla="*/ 0 w 47"/>
                <a:gd name="T9" fmla="*/ 0 h 58"/>
              </a:gdLst>
              <a:ahLst/>
              <a:cxnLst>
                <a:cxn ang="0">
                  <a:pos x="T0" y="T1"/>
                </a:cxn>
                <a:cxn ang="0">
                  <a:pos x="T2" y="T3"/>
                </a:cxn>
                <a:cxn ang="0">
                  <a:pos x="T4" y="T5"/>
                </a:cxn>
                <a:cxn ang="0">
                  <a:pos x="T6" y="T7"/>
                </a:cxn>
                <a:cxn ang="0">
                  <a:pos x="T8" y="T9"/>
                </a:cxn>
              </a:cxnLst>
              <a:rect l="0" t="0" r="r" b="b"/>
              <a:pathLst>
                <a:path w="47" h="58">
                  <a:moveTo>
                    <a:pt x="0" y="0"/>
                  </a:moveTo>
                  <a:cubicBezTo>
                    <a:pt x="0" y="58"/>
                    <a:pt x="0" y="58"/>
                    <a:pt x="0" y="58"/>
                  </a:cubicBezTo>
                  <a:cubicBezTo>
                    <a:pt x="47" y="58"/>
                    <a:pt x="47" y="58"/>
                    <a:pt x="47" y="58"/>
                  </a:cubicBezTo>
                  <a:cubicBezTo>
                    <a:pt x="47" y="0"/>
                    <a:pt x="47" y="0"/>
                    <a:pt x="47"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69" name="Freeform 25"/>
            <p:cNvSpPr>
              <a:spLocks/>
            </p:cNvSpPr>
            <p:nvPr/>
          </p:nvSpPr>
          <p:spPr bwMode="auto">
            <a:xfrm>
              <a:off x="3292951" y="6324164"/>
              <a:ext cx="43354" cy="59081"/>
            </a:xfrm>
            <a:custGeom>
              <a:avLst/>
              <a:gdLst>
                <a:gd name="T0" fmla="*/ 0 w 43"/>
                <a:gd name="T1" fmla="*/ 0 h 59"/>
                <a:gd name="T2" fmla="*/ 0 w 43"/>
                <a:gd name="T3" fmla="*/ 59 h 59"/>
                <a:gd name="T4" fmla="*/ 43 w 43"/>
                <a:gd name="T5" fmla="*/ 59 h 59"/>
                <a:gd name="T6" fmla="*/ 43 w 43"/>
                <a:gd name="T7" fmla="*/ 0 h 59"/>
                <a:gd name="T8" fmla="*/ 0 w 43"/>
                <a:gd name="T9" fmla="*/ 0 h 59"/>
              </a:gdLst>
              <a:ahLst/>
              <a:cxnLst>
                <a:cxn ang="0">
                  <a:pos x="T0" y="T1"/>
                </a:cxn>
                <a:cxn ang="0">
                  <a:pos x="T2" y="T3"/>
                </a:cxn>
                <a:cxn ang="0">
                  <a:pos x="T4" y="T5"/>
                </a:cxn>
                <a:cxn ang="0">
                  <a:pos x="T6" y="T7"/>
                </a:cxn>
                <a:cxn ang="0">
                  <a:pos x="T8" y="T9"/>
                </a:cxn>
              </a:cxnLst>
              <a:rect l="0" t="0" r="r" b="b"/>
              <a:pathLst>
                <a:path w="43" h="59">
                  <a:moveTo>
                    <a:pt x="0" y="0"/>
                  </a:moveTo>
                  <a:cubicBezTo>
                    <a:pt x="0" y="59"/>
                    <a:pt x="0" y="59"/>
                    <a:pt x="0" y="59"/>
                  </a:cubicBezTo>
                  <a:cubicBezTo>
                    <a:pt x="43" y="59"/>
                    <a:pt x="43" y="59"/>
                    <a:pt x="43" y="59"/>
                  </a:cubicBezTo>
                  <a:cubicBezTo>
                    <a:pt x="43" y="0"/>
                    <a:pt x="43" y="0"/>
                    <a:pt x="43"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70" name="Freeform 26"/>
            <p:cNvSpPr>
              <a:spLocks/>
            </p:cNvSpPr>
            <p:nvPr/>
          </p:nvSpPr>
          <p:spPr bwMode="auto">
            <a:xfrm>
              <a:off x="3000097" y="6324164"/>
              <a:ext cx="42929" cy="59081"/>
            </a:xfrm>
            <a:custGeom>
              <a:avLst/>
              <a:gdLst>
                <a:gd name="T0" fmla="*/ 0 w 43"/>
                <a:gd name="T1" fmla="*/ 0 h 59"/>
                <a:gd name="T2" fmla="*/ 0 w 43"/>
                <a:gd name="T3" fmla="*/ 59 h 59"/>
                <a:gd name="T4" fmla="*/ 43 w 43"/>
                <a:gd name="T5" fmla="*/ 59 h 59"/>
                <a:gd name="T6" fmla="*/ 43 w 43"/>
                <a:gd name="T7" fmla="*/ 0 h 59"/>
                <a:gd name="T8" fmla="*/ 0 w 43"/>
                <a:gd name="T9" fmla="*/ 0 h 59"/>
              </a:gdLst>
              <a:ahLst/>
              <a:cxnLst>
                <a:cxn ang="0">
                  <a:pos x="T0" y="T1"/>
                </a:cxn>
                <a:cxn ang="0">
                  <a:pos x="T2" y="T3"/>
                </a:cxn>
                <a:cxn ang="0">
                  <a:pos x="T4" y="T5"/>
                </a:cxn>
                <a:cxn ang="0">
                  <a:pos x="T6" y="T7"/>
                </a:cxn>
                <a:cxn ang="0">
                  <a:pos x="T8" y="T9"/>
                </a:cxn>
              </a:cxnLst>
              <a:rect l="0" t="0" r="r" b="b"/>
              <a:pathLst>
                <a:path w="43" h="59">
                  <a:moveTo>
                    <a:pt x="0" y="0"/>
                  </a:moveTo>
                  <a:cubicBezTo>
                    <a:pt x="0" y="20"/>
                    <a:pt x="0" y="39"/>
                    <a:pt x="0" y="59"/>
                  </a:cubicBezTo>
                  <a:cubicBezTo>
                    <a:pt x="15" y="59"/>
                    <a:pt x="27" y="59"/>
                    <a:pt x="43" y="59"/>
                  </a:cubicBezTo>
                  <a:cubicBezTo>
                    <a:pt x="43" y="39"/>
                    <a:pt x="43" y="20"/>
                    <a:pt x="43" y="0"/>
                  </a:cubicBezTo>
                  <a:cubicBezTo>
                    <a:pt x="27" y="0"/>
                    <a:pt x="15"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71" name="Freeform 27"/>
            <p:cNvSpPr>
              <a:spLocks/>
            </p:cNvSpPr>
            <p:nvPr/>
          </p:nvSpPr>
          <p:spPr bwMode="auto">
            <a:xfrm>
              <a:off x="3074054" y="6324164"/>
              <a:ext cx="43354" cy="59081"/>
            </a:xfrm>
            <a:custGeom>
              <a:avLst/>
              <a:gdLst>
                <a:gd name="T0" fmla="*/ 0 w 43"/>
                <a:gd name="T1" fmla="*/ 0 h 59"/>
                <a:gd name="T2" fmla="*/ 0 w 43"/>
                <a:gd name="T3" fmla="*/ 59 h 59"/>
                <a:gd name="T4" fmla="*/ 43 w 43"/>
                <a:gd name="T5" fmla="*/ 59 h 59"/>
                <a:gd name="T6" fmla="*/ 43 w 43"/>
                <a:gd name="T7" fmla="*/ 0 h 59"/>
                <a:gd name="T8" fmla="*/ 0 w 43"/>
                <a:gd name="T9" fmla="*/ 0 h 59"/>
              </a:gdLst>
              <a:ahLst/>
              <a:cxnLst>
                <a:cxn ang="0">
                  <a:pos x="T0" y="T1"/>
                </a:cxn>
                <a:cxn ang="0">
                  <a:pos x="T2" y="T3"/>
                </a:cxn>
                <a:cxn ang="0">
                  <a:pos x="T4" y="T5"/>
                </a:cxn>
                <a:cxn ang="0">
                  <a:pos x="T6" y="T7"/>
                </a:cxn>
                <a:cxn ang="0">
                  <a:pos x="T8" y="T9"/>
                </a:cxn>
              </a:cxnLst>
              <a:rect l="0" t="0" r="r" b="b"/>
              <a:pathLst>
                <a:path w="43" h="59">
                  <a:moveTo>
                    <a:pt x="0" y="0"/>
                  </a:moveTo>
                  <a:cubicBezTo>
                    <a:pt x="0" y="20"/>
                    <a:pt x="0" y="39"/>
                    <a:pt x="0" y="59"/>
                  </a:cubicBezTo>
                  <a:cubicBezTo>
                    <a:pt x="12" y="59"/>
                    <a:pt x="27" y="59"/>
                    <a:pt x="43" y="59"/>
                  </a:cubicBezTo>
                  <a:cubicBezTo>
                    <a:pt x="43" y="39"/>
                    <a:pt x="43" y="20"/>
                    <a:pt x="43" y="0"/>
                  </a:cubicBezTo>
                  <a:cubicBezTo>
                    <a:pt x="27" y="0"/>
                    <a:pt x="12"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72" name="Freeform 28"/>
            <p:cNvSpPr>
              <a:spLocks/>
            </p:cNvSpPr>
            <p:nvPr/>
          </p:nvSpPr>
          <p:spPr bwMode="auto">
            <a:xfrm>
              <a:off x="3144611" y="6324164"/>
              <a:ext cx="47180" cy="59081"/>
            </a:xfrm>
            <a:custGeom>
              <a:avLst/>
              <a:gdLst>
                <a:gd name="T0" fmla="*/ 0 w 47"/>
                <a:gd name="T1" fmla="*/ 0 h 59"/>
                <a:gd name="T2" fmla="*/ 0 w 47"/>
                <a:gd name="T3" fmla="*/ 59 h 59"/>
                <a:gd name="T4" fmla="*/ 47 w 47"/>
                <a:gd name="T5" fmla="*/ 59 h 59"/>
                <a:gd name="T6" fmla="*/ 47 w 47"/>
                <a:gd name="T7" fmla="*/ 0 h 59"/>
                <a:gd name="T8" fmla="*/ 0 w 47"/>
                <a:gd name="T9" fmla="*/ 0 h 59"/>
              </a:gdLst>
              <a:ahLst/>
              <a:cxnLst>
                <a:cxn ang="0">
                  <a:pos x="T0" y="T1"/>
                </a:cxn>
                <a:cxn ang="0">
                  <a:pos x="T2" y="T3"/>
                </a:cxn>
                <a:cxn ang="0">
                  <a:pos x="T4" y="T5"/>
                </a:cxn>
                <a:cxn ang="0">
                  <a:pos x="T6" y="T7"/>
                </a:cxn>
                <a:cxn ang="0">
                  <a:pos x="T8" y="T9"/>
                </a:cxn>
              </a:cxnLst>
              <a:rect l="0" t="0" r="r" b="b"/>
              <a:pathLst>
                <a:path w="47" h="59">
                  <a:moveTo>
                    <a:pt x="0" y="0"/>
                  </a:moveTo>
                  <a:cubicBezTo>
                    <a:pt x="0" y="20"/>
                    <a:pt x="0" y="39"/>
                    <a:pt x="0" y="59"/>
                  </a:cubicBezTo>
                  <a:cubicBezTo>
                    <a:pt x="16" y="59"/>
                    <a:pt x="31" y="59"/>
                    <a:pt x="47" y="59"/>
                  </a:cubicBezTo>
                  <a:cubicBezTo>
                    <a:pt x="47" y="39"/>
                    <a:pt x="47" y="20"/>
                    <a:pt x="47"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73" name="Freeform 29"/>
            <p:cNvSpPr>
              <a:spLocks/>
            </p:cNvSpPr>
            <p:nvPr/>
          </p:nvSpPr>
          <p:spPr bwMode="auto">
            <a:xfrm>
              <a:off x="3218569" y="6324164"/>
              <a:ext cx="43354" cy="59081"/>
            </a:xfrm>
            <a:custGeom>
              <a:avLst/>
              <a:gdLst>
                <a:gd name="T0" fmla="*/ 0 w 43"/>
                <a:gd name="T1" fmla="*/ 0 h 59"/>
                <a:gd name="T2" fmla="*/ 0 w 43"/>
                <a:gd name="T3" fmla="*/ 59 h 59"/>
                <a:gd name="T4" fmla="*/ 43 w 43"/>
                <a:gd name="T5" fmla="*/ 59 h 59"/>
                <a:gd name="T6" fmla="*/ 43 w 43"/>
                <a:gd name="T7" fmla="*/ 0 h 59"/>
                <a:gd name="T8" fmla="*/ 0 w 43"/>
                <a:gd name="T9" fmla="*/ 0 h 59"/>
              </a:gdLst>
              <a:ahLst/>
              <a:cxnLst>
                <a:cxn ang="0">
                  <a:pos x="T0" y="T1"/>
                </a:cxn>
                <a:cxn ang="0">
                  <a:pos x="T2" y="T3"/>
                </a:cxn>
                <a:cxn ang="0">
                  <a:pos x="T4" y="T5"/>
                </a:cxn>
                <a:cxn ang="0">
                  <a:pos x="T6" y="T7"/>
                </a:cxn>
                <a:cxn ang="0">
                  <a:pos x="T8" y="T9"/>
                </a:cxn>
              </a:cxnLst>
              <a:rect l="0" t="0" r="r" b="b"/>
              <a:pathLst>
                <a:path w="43" h="59">
                  <a:moveTo>
                    <a:pt x="0" y="0"/>
                  </a:moveTo>
                  <a:cubicBezTo>
                    <a:pt x="0" y="20"/>
                    <a:pt x="0" y="39"/>
                    <a:pt x="0" y="59"/>
                  </a:cubicBezTo>
                  <a:cubicBezTo>
                    <a:pt x="16" y="59"/>
                    <a:pt x="31" y="59"/>
                    <a:pt x="43" y="59"/>
                  </a:cubicBezTo>
                  <a:cubicBezTo>
                    <a:pt x="43" y="39"/>
                    <a:pt x="43" y="20"/>
                    <a:pt x="43"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74" name="Freeform 30"/>
            <p:cNvSpPr>
              <a:spLocks/>
            </p:cNvSpPr>
            <p:nvPr/>
          </p:nvSpPr>
          <p:spPr bwMode="auto">
            <a:xfrm>
              <a:off x="2925714" y="6132470"/>
              <a:ext cx="47180" cy="55256"/>
            </a:xfrm>
            <a:custGeom>
              <a:avLst/>
              <a:gdLst>
                <a:gd name="T0" fmla="*/ 0 w 47"/>
                <a:gd name="T1" fmla="*/ 0 h 55"/>
                <a:gd name="T2" fmla="*/ 0 w 47"/>
                <a:gd name="T3" fmla="*/ 55 h 55"/>
                <a:gd name="T4" fmla="*/ 47 w 47"/>
                <a:gd name="T5" fmla="*/ 55 h 55"/>
                <a:gd name="T6" fmla="*/ 47 w 47"/>
                <a:gd name="T7" fmla="*/ 0 h 55"/>
                <a:gd name="T8" fmla="*/ 0 w 47"/>
                <a:gd name="T9" fmla="*/ 0 h 55"/>
              </a:gdLst>
              <a:ahLst/>
              <a:cxnLst>
                <a:cxn ang="0">
                  <a:pos x="T0" y="T1"/>
                </a:cxn>
                <a:cxn ang="0">
                  <a:pos x="T2" y="T3"/>
                </a:cxn>
                <a:cxn ang="0">
                  <a:pos x="T4" y="T5"/>
                </a:cxn>
                <a:cxn ang="0">
                  <a:pos x="T6" y="T7"/>
                </a:cxn>
                <a:cxn ang="0">
                  <a:pos x="T8" y="T9"/>
                </a:cxn>
              </a:cxnLst>
              <a:rect l="0" t="0" r="r" b="b"/>
              <a:pathLst>
                <a:path w="47" h="55">
                  <a:moveTo>
                    <a:pt x="0" y="0"/>
                  </a:moveTo>
                  <a:cubicBezTo>
                    <a:pt x="0" y="55"/>
                    <a:pt x="0" y="55"/>
                    <a:pt x="0" y="55"/>
                  </a:cubicBezTo>
                  <a:cubicBezTo>
                    <a:pt x="47" y="55"/>
                    <a:pt x="47" y="55"/>
                    <a:pt x="47" y="55"/>
                  </a:cubicBezTo>
                  <a:cubicBezTo>
                    <a:pt x="47" y="0"/>
                    <a:pt x="47" y="0"/>
                    <a:pt x="47"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75" name="Freeform 31"/>
            <p:cNvSpPr>
              <a:spLocks/>
            </p:cNvSpPr>
            <p:nvPr/>
          </p:nvSpPr>
          <p:spPr bwMode="auto">
            <a:xfrm>
              <a:off x="3292951" y="6226829"/>
              <a:ext cx="43354" cy="53980"/>
            </a:xfrm>
            <a:custGeom>
              <a:avLst/>
              <a:gdLst>
                <a:gd name="T0" fmla="*/ 0 w 43"/>
                <a:gd name="T1" fmla="*/ 0 h 54"/>
                <a:gd name="T2" fmla="*/ 0 w 43"/>
                <a:gd name="T3" fmla="*/ 54 h 54"/>
                <a:gd name="T4" fmla="*/ 43 w 43"/>
                <a:gd name="T5" fmla="*/ 54 h 54"/>
                <a:gd name="T6" fmla="*/ 43 w 43"/>
                <a:gd name="T7" fmla="*/ 0 h 54"/>
                <a:gd name="T8" fmla="*/ 0 w 43"/>
                <a:gd name="T9" fmla="*/ 0 h 54"/>
              </a:gdLst>
              <a:ahLst/>
              <a:cxnLst>
                <a:cxn ang="0">
                  <a:pos x="T0" y="T1"/>
                </a:cxn>
                <a:cxn ang="0">
                  <a:pos x="T2" y="T3"/>
                </a:cxn>
                <a:cxn ang="0">
                  <a:pos x="T4" y="T5"/>
                </a:cxn>
                <a:cxn ang="0">
                  <a:pos x="T6" y="T7"/>
                </a:cxn>
                <a:cxn ang="0">
                  <a:pos x="T8" y="T9"/>
                </a:cxn>
              </a:cxnLst>
              <a:rect l="0" t="0" r="r" b="b"/>
              <a:pathLst>
                <a:path w="43" h="54">
                  <a:moveTo>
                    <a:pt x="0" y="0"/>
                  </a:moveTo>
                  <a:cubicBezTo>
                    <a:pt x="0" y="54"/>
                    <a:pt x="0" y="54"/>
                    <a:pt x="0" y="54"/>
                  </a:cubicBezTo>
                  <a:cubicBezTo>
                    <a:pt x="43" y="54"/>
                    <a:pt x="43" y="54"/>
                    <a:pt x="43" y="54"/>
                  </a:cubicBezTo>
                  <a:cubicBezTo>
                    <a:pt x="43" y="0"/>
                    <a:pt x="43" y="0"/>
                    <a:pt x="43"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76" name="Freeform 32"/>
            <p:cNvSpPr>
              <a:spLocks/>
            </p:cNvSpPr>
            <p:nvPr/>
          </p:nvSpPr>
          <p:spPr bwMode="auto">
            <a:xfrm>
              <a:off x="3000097" y="6226829"/>
              <a:ext cx="42929" cy="53980"/>
            </a:xfrm>
            <a:custGeom>
              <a:avLst/>
              <a:gdLst>
                <a:gd name="T0" fmla="*/ 0 w 43"/>
                <a:gd name="T1" fmla="*/ 0 h 54"/>
                <a:gd name="T2" fmla="*/ 0 w 43"/>
                <a:gd name="T3" fmla="*/ 54 h 54"/>
                <a:gd name="T4" fmla="*/ 43 w 43"/>
                <a:gd name="T5" fmla="*/ 54 h 54"/>
                <a:gd name="T6" fmla="*/ 43 w 43"/>
                <a:gd name="T7" fmla="*/ 0 h 54"/>
                <a:gd name="T8" fmla="*/ 0 w 43"/>
                <a:gd name="T9" fmla="*/ 0 h 54"/>
              </a:gdLst>
              <a:ahLst/>
              <a:cxnLst>
                <a:cxn ang="0">
                  <a:pos x="T0" y="T1"/>
                </a:cxn>
                <a:cxn ang="0">
                  <a:pos x="T2" y="T3"/>
                </a:cxn>
                <a:cxn ang="0">
                  <a:pos x="T4" y="T5"/>
                </a:cxn>
                <a:cxn ang="0">
                  <a:pos x="T6" y="T7"/>
                </a:cxn>
                <a:cxn ang="0">
                  <a:pos x="T8" y="T9"/>
                </a:cxn>
              </a:cxnLst>
              <a:rect l="0" t="0" r="r" b="b"/>
              <a:pathLst>
                <a:path w="43" h="54">
                  <a:moveTo>
                    <a:pt x="0" y="0"/>
                  </a:moveTo>
                  <a:cubicBezTo>
                    <a:pt x="0" y="15"/>
                    <a:pt x="0" y="35"/>
                    <a:pt x="0" y="54"/>
                  </a:cubicBezTo>
                  <a:cubicBezTo>
                    <a:pt x="15" y="54"/>
                    <a:pt x="27" y="54"/>
                    <a:pt x="43" y="54"/>
                  </a:cubicBezTo>
                  <a:cubicBezTo>
                    <a:pt x="43" y="35"/>
                    <a:pt x="43" y="15"/>
                    <a:pt x="43" y="0"/>
                  </a:cubicBezTo>
                  <a:cubicBezTo>
                    <a:pt x="27" y="0"/>
                    <a:pt x="15"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77" name="Freeform 33"/>
            <p:cNvSpPr>
              <a:spLocks/>
            </p:cNvSpPr>
            <p:nvPr/>
          </p:nvSpPr>
          <p:spPr bwMode="auto">
            <a:xfrm>
              <a:off x="3074054" y="6226829"/>
              <a:ext cx="43354" cy="53980"/>
            </a:xfrm>
            <a:custGeom>
              <a:avLst/>
              <a:gdLst>
                <a:gd name="T0" fmla="*/ 0 w 43"/>
                <a:gd name="T1" fmla="*/ 0 h 54"/>
                <a:gd name="T2" fmla="*/ 0 w 43"/>
                <a:gd name="T3" fmla="*/ 54 h 54"/>
                <a:gd name="T4" fmla="*/ 43 w 43"/>
                <a:gd name="T5" fmla="*/ 54 h 54"/>
                <a:gd name="T6" fmla="*/ 43 w 43"/>
                <a:gd name="T7" fmla="*/ 0 h 54"/>
                <a:gd name="T8" fmla="*/ 0 w 43"/>
                <a:gd name="T9" fmla="*/ 0 h 54"/>
              </a:gdLst>
              <a:ahLst/>
              <a:cxnLst>
                <a:cxn ang="0">
                  <a:pos x="T0" y="T1"/>
                </a:cxn>
                <a:cxn ang="0">
                  <a:pos x="T2" y="T3"/>
                </a:cxn>
                <a:cxn ang="0">
                  <a:pos x="T4" y="T5"/>
                </a:cxn>
                <a:cxn ang="0">
                  <a:pos x="T6" y="T7"/>
                </a:cxn>
                <a:cxn ang="0">
                  <a:pos x="T8" y="T9"/>
                </a:cxn>
              </a:cxnLst>
              <a:rect l="0" t="0" r="r" b="b"/>
              <a:pathLst>
                <a:path w="43" h="54">
                  <a:moveTo>
                    <a:pt x="0" y="0"/>
                  </a:moveTo>
                  <a:cubicBezTo>
                    <a:pt x="0" y="15"/>
                    <a:pt x="0" y="35"/>
                    <a:pt x="0" y="54"/>
                  </a:cubicBezTo>
                  <a:cubicBezTo>
                    <a:pt x="12" y="54"/>
                    <a:pt x="27" y="54"/>
                    <a:pt x="43" y="54"/>
                  </a:cubicBezTo>
                  <a:cubicBezTo>
                    <a:pt x="43" y="35"/>
                    <a:pt x="43" y="15"/>
                    <a:pt x="43" y="0"/>
                  </a:cubicBezTo>
                  <a:cubicBezTo>
                    <a:pt x="27" y="0"/>
                    <a:pt x="12"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78" name="Freeform 34"/>
            <p:cNvSpPr>
              <a:spLocks/>
            </p:cNvSpPr>
            <p:nvPr/>
          </p:nvSpPr>
          <p:spPr bwMode="auto">
            <a:xfrm>
              <a:off x="3144611" y="6226829"/>
              <a:ext cx="47180" cy="53980"/>
            </a:xfrm>
            <a:custGeom>
              <a:avLst/>
              <a:gdLst>
                <a:gd name="T0" fmla="*/ 0 w 47"/>
                <a:gd name="T1" fmla="*/ 0 h 54"/>
                <a:gd name="T2" fmla="*/ 0 w 47"/>
                <a:gd name="T3" fmla="*/ 54 h 54"/>
                <a:gd name="T4" fmla="*/ 47 w 47"/>
                <a:gd name="T5" fmla="*/ 54 h 54"/>
                <a:gd name="T6" fmla="*/ 47 w 47"/>
                <a:gd name="T7" fmla="*/ 0 h 54"/>
                <a:gd name="T8" fmla="*/ 0 w 47"/>
                <a:gd name="T9" fmla="*/ 0 h 54"/>
              </a:gdLst>
              <a:ahLst/>
              <a:cxnLst>
                <a:cxn ang="0">
                  <a:pos x="T0" y="T1"/>
                </a:cxn>
                <a:cxn ang="0">
                  <a:pos x="T2" y="T3"/>
                </a:cxn>
                <a:cxn ang="0">
                  <a:pos x="T4" y="T5"/>
                </a:cxn>
                <a:cxn ang="0">
                  <a:pos x="T6" y="T7"/>
                </a:cxn>
                <a:cxn ang="0">
                  <a:pos x="T8" y="T9"/>
                </a:cxn>
              </a:cxnLst>
              <a:rect l="0" t="0" r="r" b="b"/>
              <a:pathLst>
                <a:path w="47" h="54">
                  <a:moveTo>
                    <a:pt x="0" y="0"/>
                  </a:moveTo>
                  <a:cubicBezTo>
                    <a:pt x="0" y="15"/>
                    <a:pt x="0" y="35"/>
                    <a:pt x="0" y="54"/>
                  </a:cubicBezTo>
                  <a:cubicBezTo>
                    <a:pt x="16" y="54"/>
                    <a:pt x="31" y="54"/>
                    <a:pt x="47" y="54"/>
                  </a:cubicBezTo>
                  <a:cubicBezTo>
                    <a:pt x="47" y="35"/>
                    <a:pt x="47" y="15"/>
                    <a:pt x="47"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79" name="Freeform 35"/>
            <p:cNvSpPr>
              <a:spLocks/>
            </p:cNvSpPr>
            <p:nvPr/>
          </p:nvSpPr>
          <p:spPr bwMode="auto">
            <a:xfrm>
              <a:off x="3218569" y="6226829"/>
              <a:ext cx="43354" cy="53980"/>
            </a:xfrm>
            <a:custGeom>
              <a:avLst/>
              <a:gdLst>
                <a:gd name="T0" fmla="*/ 0 w 43"/>
                <a:gd name="T1" fmla="*/ 0 h 54"/>
                <a:gd name="T2" fmla="*/ 0 w 43"/>
                <a:gd name="T3" fmla="*/ 54 h 54"/>
                <a:gd name="T4" fmla="*/ 43 w 43"/>
                <a:gd name="T5" fmla="*/ 54 h 54"/>
                <a:gd name="T6" fmla="*/ 43 w 43"/>
                <a:gd name="T7" fmla="*/ 0 h 54"/>
                <a:gd name="T8" fmla="*/ 0 w 43"/>
                <a:gd name="T9" fmla="*/ 0 h 54"/>
              </a:gdLst>
              <a:ahLst/>
              <a:cxnLst>
                <a:cxn ang="0">
                  <a:pos x="T0" y="T1"/>
                </a:cxn>
                <a:cxn ang="0">
                  <a:pos x="T2" y="T3"/>
                </a:cxn>
                <a:cxn ang="0">
                  <a:pos x="T4" y="T5"/>
                </a:cxn>
                <a:cxn ang="0">
                  <a:pos x="T6" y="T7"/>
                </a:cxn>
                <a:cxn ang="0">
                  <a:pos x="T8" y="T9"/>
                </a:cxn>
              </a:cxnLst>
              <a:rect l="0" t="0" r="r" b="b"/>
              <a:pathLst>
                <a:path w="43" h="54">
                  <a:moveTo>
                    <a:pt x="0" y="0"/>
                  </a:moveTo>
                  <a:cubicBezTo>
                    <a:pt x="0" y="15"/>
                    <a:pt x="0" y="35"/>
                    <a:pt x="0" y="54"/>
                  </a:cubicBezTo>
                  <a:cubicBezTo>
                    <a:pt x="16" y="54"/>
                    <a:pt x="31" y="54"/>
                    <a:pt x="43" y="54"/>
                  </a:cubicBezTo>
                  <a:cubicBezTo>
                    <a:pt x="43" y="35"/>
                    <a:pt x="43" y="15"/>
                    <a:pt x="43"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80" name="Freeform 36"/>
            <p:cNvSpPr>
              <a:spLocks/>
            </p:cNvSpPr>
            <p:nvPr/>
          </p:nvSpPr>
          <p:spPr bwMode="auto">
            <a:xfrm>
              <a:off x="2925714" y="6226829"/>
              <a:ext cx="47180" cy="53980"/>
            </a:xfrm>
            <a:custGeom>
              <a:avLst/>
              <a:gdLst>
                <a:gd name="T0" fmla="*/ 0 w 47"/>
                <a:gd name="T1" fmla="*/ 0 h 54"/>
                <a:gd name="T2" fmla="*/ 0 w 47"/>
                <a:gd name="T3" fmla="*/ 54 h 54"/>
                <a:gd name="T4" fmla="*/ 47 w 47"/>
                <a:gd name="T5" fmla="*/ 54 h 54"/>
                <a:gd name="T6" fmla="*/ 47 w 47"/>
                <a:gd name="T7" fmla="*/ 0 h 54"/>
                <a:gd name="T8" fmla="*/ 0 w 47"/>
                <a:gd name="T9" fmla="*/ 0 h 54"/>
              </a:gdLst>
              <a:ahLst/>
              <a:cxnLst>
                <a:cxn ang="0">
                  <a:pos x="T0" y="T1"/>
                </a:cxn>
                <a:cxn ang="0">
                  <a:pos x="T2" y="T3"/>
                </a:cxn>
                <a:cxn ang="0">
                  <a:pos x="T4" y="T5"/>
                </a:cxn>
                <a:cxn ang="0">
                  <a:pos x="T6" y="T7"/>
                </a:cxn>
                <a:cxn ang="0">
                  <a:pos x="T8" y="T9"/>
                </a:cxn>
              </a:cxnLst>
              <a:rect l="0" t="0" r="r" b="b"/>
              <a:pathLst>
                <a:path w="47" h="54">
                  <a:moveTo>
                    <a:pt x="0" y="0"/>
                  </a:moveTo>
                  <a:cubicBezTo>
                    <a:pt x="0" y="54"/>
                    <a:pt x="0" y="54"/>
                    <a:pt x="0" y="54"/>
                  </a:cubicBezTo>
                  <a:cubicBezTo>
                    <a:pt x="47" y="54"/>
                    <a:pt x="47" y="54"/>
                    <a:pt x="47" y="54"/>
                  </a:cubicBezTo>
                  <a:cubicBezTo>
                    <a:pt x="47" y="0"/>
                    <a:pt x="47" y="0"/>
                    <a:pt x="47"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81" name="Freeform 37"/>
            <p:cNvSpPr>
              <a:spLocks/>
            </p:cNvSpPr>
            <p:nvPr/>
          </p:nvSpPr>
          <p:spPr bwMode="auto">
            <a:xfrm>
              <a:off x="3292951" y="6132470"/>
              <a:ext cx="43354" cy="55256"/>
            </a:xfrm>
            <a:custGeom>
              <a:avLst/>
              <a:gdLst>
                <a:gd name="T0" fmla="*/ 0 w 43"/>
                <a:gd name="T1" fmla="*/ 0 h 55"/>
                <a:gd name="T2" fmla="*/ 0 w 43"/>
                <a:gd name="T3" fmla="*/ 55 h 55"/>
                <a:gd name="T4" fmla="*/ 43 w 43"/>
                <a:gd name="T5" fmla="*/ 55 h 55"/>
                <a:gd name="T6" fmla="*/ 43 w 43"/>
                <a:gd name="T7" fmla="*/ 0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0" y="55"/>
                    <a:pt x="0" y="55"/>
                    <a:pt x="0" y="55"/>
                  </a:cubicBezTo>
                  <a:cubicBezTo>
                    <a:pt x="43" y="55"/>
                    <a:pt x="43" y="55"/>
                    <a:pt x="43" y="55"/>
                  </a:cubicBezTo>
                  <a:cubicBezTo>
                    <a:pt x="43" y="0"/>
                    <a:pt x="43" y="0"/>
                    <a:pt x="43"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82" name="Freeform 38"/>
            <p:cNvSpPr>
              <a:spLocks/>
            </p:cNvSpPr>
            <p:nvPr/>
          </p:nvSpPr>
          <p:spPr bwMode="auto">
            <a:xfrm>
              <a:off x="3000097" y="6132470"/>
              <a:ext cx="42929" cy="55256"/>
            </a:xfrm>
            <a:custGeom>
              <a:avLst/>
              <a:gdLst>
                <a:gd name="T0" fmla="*/ 0 w 43"/>
                <a:gd name="T1" fmla="*/ 0 h 55"/>
                <a:gd name="T2" fmla="*/ 0 w 43"/>
                <a:gd name="T3" fmla="*/ 55 h 55"/>
                <a:gd name="T4" fmla="*/ 43 w 43"/>
                <a:gd name="T5" fmla="*/ 55 h 55"/>
                <a:gd name="T6" fmla="*/ 43 w 43"/>
                <a:gd name="T7" fmla="*/ 0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0" y="20"/>
                    <a:pt x="0" y="36"/>
                    <a:pt x="0" y="55"/>
                  </a:cubicBezTo>
                  <a:cubicBezTo>
                    <a:pt x="15" y="55"/>
                    <a:pt x="27" y="55"/>
                    <a:pt x="43" y="55"/>
                  </a:cubicBezTo>
                  <a:cubicBezTo>
                    <a:pt x="43" y="36"/>
                    <a:pt x="43" y="20"/>
                    <a:pt x="43" y="0"/>
                  </a:cubicBezTo>
                  <a:cubicBezTo>
                    <a:pt x="27" y="0"/>
                    <a:pt x="15"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83" name="Freeform 39"/>
            <p:cNvSpPr>
              <a:spLocks/>
            </p:cNvSpPr>
            <p:nvPr/>
          </p:nvSpPr>
          <p:spPr bwMode="auto">
            <a:xfrm>
              <a:off x="3074054" y="6132470"/>
              <a:ext cx="43354" cy="55256"/>
            </a:xfrm>
            <a:custGeom>
              <a:avLst/>
              <a:gdLst>
                <a:gd name="T0" fmla="*/ 0 w 43"/>
                <a:gd name="T1" fmla="*/ 0 h 55"/>
                <a:gd name="T2" fmla="*/ 0 w 43"/>
                <a:gd name="T3" fmla="*/ 55 h 55"/>
                <a:gd name="T4" fmla="*/ 43 w 43"/>
                <a:gd name="T5" fmla="*/ 55 h 55"/>
                <a:gd name="T6" fmla="*/ 43 w 43"/>
                <a:gd name="T7" fmla="*/ 0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0" y="20"/>
                    <a:pt x="0" y="36"/>
                    <a:pt x="0" y="55"/>
                  </a:cubicBezTo>
                  <a:cubicBezTo>
                    <a:pt x="12" y="55"/>
                    <a:pt x="27" y="55"/>
                    <a:pt x="43" y="55"/>
                  </a:cubicBezTo>
                  <a:cubicBezTo>
                    <a:pt x="43" y="36"/>
                    <a:pt x="43" y="20"/>
                    <a:pt x="43" y="0"/>
                  </a:cubicBezTo>
                  <a:cubicBezTo>
                    <a:pt x="27" y="0"/>
                    <a:pt x="12"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84" name="Freeform 40"/>
            <p:cNvSpPr>
              <a:spLocks/>
            </p:cNvSpPr>
            <p:nvPr/>
          </p:nvSpPr>
          <p:spPr bwMode="auto">
            <a:xfrm>
              <a:off x="3144611" y="6132470"/>
              <a:ext cx="47180" cy="55256"/>
            </a:xfrm>
            <a:custGeom>
              <a:avLst/>
              <a:gdLst>
                <a:gd name="T0" fmla="*/ 0 w 47"/>
                <a:gd name="T1" fmla="*/ 0 h 55"/>
                <a:gd name="T2" fmla="*/ 0 w 47"/>
                <a:gd name="T3" fmla="*/ 55 h 55"/>
                <a:gd name="T4" fmla="*/ 47 w 47"/>
                <a:gd name="T5" fmla="*/ 55 h 55"/>
                <a:gd name="T6" fmla="*/ 47 w 47"/>
                <a:gd name="T7" fmla="*/ 0 h 55"/>
                <a:gd name="T8" fmla="*/ 0 w 47"/>
                <a:gd name="T9" fmla="*/ 0 h 55"/>
              </a:gdLst>
              <a:ahLst/>
              <a:cxnLst>
                <a:cxn ang="0">
                  <a:pos x="T0" y="T1"/>
                </a:cxn>
                <a:cxn ang="0">
                  <a:pos x="T2" y="T3"/>
                </a:cxn>
                <a:cxn ang="0">
                  <a:pos x="T4" y="T5"/>
                </a:cxn>
                <a:cxn ang="0">
                  <a:pos x="T6" y="T7"/>
                </a:cxn>
                <a:cxn ang="0">
                  <a:pos x="T8" y="T9"/>
                </a:cxn>
              </a:cxnLst>
              <a:rect l="0" t="0" r="r" b="b"/>
              <a:pathLst>
                <a:path w="47" h="55">
                  <a:moveTo>
                    <a:pt x="0" y="0"/>
                  </a:moveTo>
                  <a:cubicBezTo>
                    <a:pt x="0" y="20"/>
                    <a:pt x="0" y="36"/>
                    <a:pt x="0" y="55"/>
                  </a:cubicBezTo>
                  <a:cubicBezTo>
                    <a:pt x="16" y="55"/>
                    <a:pt x="31" y="55"/>
                    <a:pt x="47" y="55"/>
                  </a:cubicBezTo>
                  <a:cubicBezTo>
                    <a:pt x="47" y="36"/>
                    <a:pt x="47" y="20"/>
                    <a:pt x="47"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85" name="Freeform 41"/>
            <p:cNvSpPr>
              <a:spLocks/>
            </p:cNvSpPr>
            <p:nvPr/>
          </p:nvSpPr>
          <p:spPr bwMode="auto">
            <a:xfrm>
              <a:off x="3218569" y="6132470"/>
              <a:ext cx="43354" cy="55256"/>
            </a:xfrm>
            <a:custGeom>
              <a:avLst/>
              <a:gdLst>
                <a:gd name="T0" fmla="*/ 0 w 43"/>
                <a:gd name="T1" fmla="*/ 0 h 55"/>
                <a:gd name="T2" fmla="*/ 0 w 43"/>
                <a:gd name="T3" fmla="*/ 55 h 55"/>
                <a:gd name="T4" fmla="*/ 43 w 43"/>
                <a:gd name="T5" fmla="*/ 55 h 55"/>
                <a:gd name="T6" fmla="*/ 43 w 43"/>
                <a:gd name="T7" fmla="*/ 0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0" y="20"/>
                    <a:pt x="0" y="36"/>
                    <a:pt x="0" y="55"/>
                  </a:cubicBezTo>
                  <a:cubicBezTo>
                    <a:pt x="16" y="55"/>
                    <a:pt x="31" y="55"/>
                    <a:pt x="43" y="55"/>
                  </a:cubicBezTo>
                  <a:cubicBezTo>
                    <a:pt x="43" y="36"/>
                    <a:pt x="43" y="20"/>
                    <a:pt x="43"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186" name="Freeform 42"/>
            <p:cNvSpPr>
              <a:spLocks/>
            </p:cNvSpPr>
            <p:nvPr/>
          </p:nvSpPr>
          <p:spPr bwMode="auto">
            <a:xfrm>
              <a:off x="2992021" y="5617318"/>
              <a:ext cx="680493" cy="995875"/>
            </a:xfrm>
            <a:custGeom>
              <a:avLst/>
              <a:gdLst>
                <a:gd name="T0" fmla="*/ 0 w 678"/>
                <a:gd name="T1" fmla="*/ 338 h 992"/>
                <a:gd name="T2" fmla="*/ 148 w 678"/>
                <a:gd name="T3" fmla="*/ 338 h 992"/>
                <a:gd name="T4" fmla="*/ 148 w 678"/>
                <a:gd name="T5" fmla="*/ 144 h 992"/>
                <a:gd name="T6" fmla="*/ 530 w 678"/>
                <a:gd name="T7" fmla="*/ 144 h 992"/>
                <a:gd name="T8" fmla="*/ 530 w 678"/>
                <a:gd name="T9" fmla="*/ 992 h 992"/>
                <a:gd name="T10" fmla="*/ 678 w 678"/>
                <a:gd name="T11" fmla="*/ 992 h 992"/>
                <a:gd name="T12" fmla="*/ 678 w 678"/>
                <a:gd name="T13" fmla="*/ 70 h 992"/>
                <a:gd name="T14" fmla="*/ 678 w 678"/>
                <a:gd name="T15" fmla="*/ 0 h 992"/>
                <a:gd name="T16" fmla="*/ 604 w 678"/>
                <a:gd name="T17" fmla="*/ 0 h 992"/>
                <a:gd name="T18" fmla="*/ 74 w 678"/>
                <a:gd name="T19" fmla="*/ 0 h 992"/>
                <a:gd name="T20" fmla="*/ 0 w 678"/>
                <a:gd name="T21" fmla="*/ 0 h 992"/>
                <a:gd name="T22" fmla="*/ 0 w 678"/>
                <a:gd name="T23" fmla="*/ 70 h 992"/>
                <a:gd name="T24" fmla="*/ 0 w 678"/>
                <a:gd name="T25" fmla="*/ 338 h 992"/>
                <a:gd name="T26" fmla="*/ 0 w 678"/>
                <a:gd name="T27" fmla="*/ 33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8" h="992">
                  <a:moveTo>
                    <a:pt x="0" y="338"/>
                  </a:moveTo>
                  <a:cubicBezTo>
                    <a:pt x="148" y="338"/>
                    <a:pt x="148" y="338"/>
                    <a:pt x="148" y="338"/>
                  </a:cubicBezTo>
                  <a:cubicBezTo>
                    <a:pt x="148" y="144"/>
                    <a:pt x="148" y="144"/>
                    <a:pt x="148" y="144"/>
                  </a:cubicBezTo>
                  <a:cubicBezTo>
                    <a:pt x="530" y="144"/>
                    <a:pt x="530" y="144"/>
                    <a:pt x="530" y="144"/>
                  </a:cubicBezTo>
                  <a:cubicBezTo>
                    <a:pt x="530" y="992"/>
                    <a:pt x="530" y="992"/>
                    <a:pt x="530" y="992"/>
                  </a:cubicBezTo>
                  <a:cubicBezTo>
                    <a:pt x="678" y="992"/>
                    <a:pt x="678" y="992"/>
                    <a:pt x="678" y="992"/>
                  </a:cubicBezTo>
                  <a:cubicBezTo>
                    <a:pt x="678" y="70"/>
                    <a:pt x="678" y="70"/>
                    <a:pt x="678" y="70"/>
                  </a:cubicBezTo>
                  <a:cubicBezTo>
                    <a:pt x="678" y="0"/>
                    <a:pt x="678" y="0"/>
                    <a:pt x="678" y="0"/>
                  </a:cubicBezTo>
                  <a:cubicBezTo>
                    <a:pt x="604" y="0"/>
                    <a:pt x="604" y="0"/>
                    <a:pt x="604" y="0"/>
                  </a:cubicBezTo>
                  <a:cubicBezTo>
                    <a:pt x="74" y="0"/>
                    <a:pt x="74" y="0"/>
                    <a:pt x="74" y="0"/>
                  </a:cubicBezTo>
                  <a:cubicBezTo>
                    <a:pt x="0" y="0"/>
                    <a:pt x="0" y="0"/>
                    <a:pt x="0" y="0"/>
                  </a:cubicBezTo>
                  <a:cubicBezTo>
                    <a:pt x="0" y="70"/>
                    <a:pt x="0" y="70"/>
                    <a:pt x="0" y="70"/>
                  </a:cubicBezTo>
                  <a:cubicBezTo>
                    <a:pt x="0" y="338"/>
                    <a:pt x="0" y="338"/>
                    <a:pt x="0" y="338"/>
                  </a:cubicBezTo>
                  <a:cubicBezTo>
                    <a:pt x="0" y="338"/>
                    <a:pt x="0" y="338"/>
                    <a:pt x="0" y="338"/>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grpSp>
      <p:sp>
        <p:nvSpPr>
          <p:cNvPr id="187" name="Rectangle 186"/>
          <p:cNvSpPr/>
          <p:nvPr/>
        </p:nvSpPr>
        <p:spPr>
          <a:xfrm>
            <a:off x="2719886" y="2013474"/>
            <a:ext cx="3151825" cy="350865"/>
          </a:xfrm>
          <a:prstGeom prst="rect">
            <a:avLst/>
          </a:prstGeom>
        </p:spPr>
        <p:txBody>
          <a:bodyPr wrap="none" anchor="ctr" anchorCtr="0">
            <a:spAutoFit/>
          </a:bodyPr>
          <a:lstStyle/>
          <a:p>
            <a:pPr algn="r">
              <a:lnSpc>
                <a:spcPct val="70000"/>
              </a:lnSpc>
            </a:pPr>
            <a:r>
              <a:rPr lang="en-US" sz="2400" dirty="0">
                <a:latin typeface="+mj-lt"/>
              </a:rPr>
              <a:t>EDGE COMPUTING IS THE PLACEMENT OF</a:t>
            </a:r>
          </a:p>
        </p:txBody>
      </p:sp>
      <p:sp>
        <p:nvSpPr>
          <p:cNvPr id="188" name="Rectangle 187"/>
          <p:cNvSpPr/>
          <p:nvPr/>
        </p:nvSpPr>
        <p:spPr>
          <a:xfrm>
            <a:off x="2539457" y="2372937"/>
            <a:ext cx="3389838" cy="867930"/>
          </a:xfrm>
          <a:prstGeom prst="rect">
            <a:avLst/>
          </a:prstGeom>
        </p:spPr>
        <p:txBody>
          <a:bodyPr wrap="none">
            <a:spAutoFit/>
          </a:bodyPr>
          <a:lstStyle/>
          <a:p>
            <a:pPr algn="r">
              <a:lnSpc>
                <a:spcPct val="70000"/>
              </a:lnSpc>
            </a:pPr>
            <a:r>
              <a:rPr lang="it-IT" dirty="0">
                <a:latin typeface="+mj-lt"/>
              </a:rPr>
              <a:t>DATA </a:t>
            </a:r>
            <a:r>
              <a:rPr lang="it-IT" dirty="0" smtClean="0">
                <a:latin typeface="+mj-lt"/>
              </a:rPr>
              <a:t>CENTER-GRAD</a:t>
            </a:r>
            <a:r>
              <a:rPr lang="en-US" altLang="zh-CN" dirty="0" smtClean="0">
                <a:latin typeface="+mj-lt"/>
              </a:rPr>
              <a:t>E</a:t>
            </a:r>
          </a:p>
          <a:p>
            <a:pPr algn="r">
              <a:lnSpc>
                <a:spcPct val="70000"/>
              </a:lnSpc>
            </a:pPr>
            <a:r>
              <a:rPr lang="it-IT" sz="2700" dirty="0">
                <a:solidFill>
                  <a:srgbClr val="C00000"/>
                </a:solidFill>
                <a:latin typeface="+mj-lt"/>
              </a:rPr>
              <a:t>NETWORK,</a:t>
            </a:r>
            <a:br>
              <a:rPr lang="it-IT" sz="2700" dirty="0">
                <a:solidFill>
                  <a:srgbClr val="C00000"/>
                </a:solidFill>
                <a:latin typeface="+mj-lt"/>
              </a:rPr>
            </a:br>
            <a:r>
              <a:rPr lang="it-IT" sz="2700" dirty="0">
                <a:solidFill>
                  <a:srgbClr val="C00000"/>
                </a:solidFill>
                <a:latin typeface="+mj-lt"/>
              </a:rPr>
              <a:t>COMPUTE &amp; STORAGE </a:t>
            </a:r>
          </a:p>
        </p:txBody>
      </p:sp>
      <p:grpSp>
        <p:nvGrpSpPr>
          <p:cNvPr id="189" name="Group 188"/>
          <p:cNvGrpSpPr/>
          <p:nvPr/>
        </p:nvGrpSpPr>
        <p:grpSpPr>
          <a:xfrm>
            <a:off x="8035734" y="2703309"/>
            <a:ext cx="3208403" cy="508241"/>
            <a:chOff x="5809213" y="1681524"/>
            <a:chExt cx="1123398" cy="167564"/>
          </a:xfrm>
          <a:solidFill>
            <a:srgbClr val="002060"/>
          </a:solidFill>
        </p:grpSpPr>
        <p:grpSp>
          <p:nvGrpSpPr>
            <p:cNvPr id="190" name="Group 189"/>
            <p:cNvGrpSpPr/>
            <p:nvPr/>
          </p:nvGrpSpPr>
          <p:grpSpPr>
            <a:xfrm>
              <a:off x="5992488" y="1697850"/>
              <a:ext cx="190889" cy="151238"/>
              <a:chOff x="3065463" y="2938463"/>
              <a:chExt cx="892175" cy="674688"/>
            </a:xfrm>
            <a:grpFill/>
            <a:effectLst/>
          </p:grpSpPr>
          <p:sp>
            <p:nvSpPr>
              <p:cNvPr id="207" name="Freeform 30"/>
              <p:cNvSpPr>
                <a:spLocks/>
              </p:cNvSpPr>
              <p:nvPr/>
            </p:nvSpPr>
            <p:spPr bwMode="auto">
              <a:xfrm>
                <a:off x="3852863" y="349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08" name="Freeform 31"/>
              <p:cNvSpPr>
                <a:spLocks noEditPoints="1"/>
              </p:cNvSpPr>
              <p:nvPr/>
            </p:nvSpPr>
            <p:spPr bwMode="auto">
              <a:xfrm>
                <a:off x="3181350" y="3009900"/>
                <a:ext cx="657225" cy="411163"/>
              </a:xfrm>
              <a:custGeom>
                <a:avLst/>
                <a:gdLst>
                  <a:gd name="T0" fmla="*/ 14 w 175"/>
                  <a:gd name="T1" fmla="*/ 42 h 110"/>
                  <a:gd name="T2" fmla="*/ 36 w 175"/>
                  <a:gd name="T3" fmla="*/ 9 h 110"/>
                  <a:gd name="T4" fmla="*/ 88 w 175"/>
                  <a:gd name="T5" fmla="*/ 0 h 110"/>
                  <a:gd name="T6" fmla="*/ 141 w 175"/>
                  <a:gd name="T7" fmla="*/ 9 h 110"/>
                  <a:gd name="T8" fmla="*/ 162 w 175"/>
                  <a:gd name="T9" fmla="*/ 42 h 110"/>
                  <a:gd name="T10" fmla="*/ 162 w 175"/>
                  <a:gd name="T11" fmla="*/ 46 h 110"/>
                  <a:gd name="T12" fmla="*/ 159 w 175"/>
                  <a:gd name="T13" fmla="*/ 49 h 110"/>
                  <a:gd name="T14" fmla="*/ 88 w 175"/>
                  <a:gd name="T15" fmla="*/ 55 h 110"/>
                  <a:gd name="T16" fmla="*/ 18 w 175"/>
                  <a:gd name="T17" fmla="*/ 49 h 110"/>
                  <a:gd name="T18" fmla="*/ 14 w 175"/>
                  <a:gd name="T19" fmla="*/ 46 h 110"/>
                  <a:gd name="T20" fmla="*/ 14 w 175"/>
                  <a:gd name="T21" fmla="*/ 42 h 110"/>
                  <a:gd name="T22" fmla="*/ 37 w 175"/>
                  <a:gd name="T23" fmla="*/ 84 h 110"/>
                  <a:gd name="T24" fmla="*/ 5 w 175"/>
                  <a:gd name="T25" fmla="*/ 82 h 110"/>
                  <a:gd name="T26" fmla="*/ 6 w 175"/>
                  <a:gd name="T27" fmla="*/ 58 h 110"/>
                  <a:gd name="T28" fmla="*/ 22 w 175"/>
                  <a:gd name="T29" fmla="*/ 61 h 110"/>
                  <a:gd name="T30" fmla="*/ 37 w 175"/>
                  <a:gd name="T31" fmla="*/ 84 h 110"/>
                  <a:gd name="T32" fmla="*/ 125 w 175"/>
                  <a:gd name="T33" fmla="*/ 104 h 110"/>
                  <a:gd name="T34" fmla="*/ 110 w 175"/>
                  <a:gd name="T35" fmla="*/ 110 h 110"/>
                  <a:gd name="T36" fmla="*/ 65 w 175"/>
                  <a:gd name="T37" fmla="*/ 110 h 110"/>
                  <a:gd name="T38" fmla="*/ 50 w 175"/>
                  <a:gd name="T39" fmla="*/ 104 h 110"/>
                  <a:gd name="T40" fmla="*/ 55 w 175"/>
                  <a:gd name="T41" fmla="*/ 98 h 110"/>
                  <a:gd name="T42" fmla="*/ 120 w 175"/>
                  <a:gd name="T43" fmla="*/ 98 h 110"/>
                  <a:gd name="T44" fmla="*/ 125 w 175"/>
                  <a:gd name="T45" fmla="*/ 104 h 110"/>
                  <a:gd name="T46" fmla="*/ 170 w 175"/>
                  <a:gd name="T47" fmla="*/ 82 h 110"/>
                  <a:gd name="T48" fmla="*/ 138 w 175"/>
                  <a:gd name="T49" fmla="*/ 84 h 110"/>
                  <a:gd name="T50" fmla="*/ 153 w 175"/>
                  <a:gd name="T51" fmla="*/ 61 h 110"/>
                  <a:gd name="T52" fmla="*/ 169 w 175"/>
                  <a:gd name="T53" fmla="*/ 58 h 110"/>
                  <a:gd name="T54" fmla="*/ 170 w 175"/>
                  <a:gd name="T55" fmla="*/ 8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5" h="110">
                    <a:moveTo>
                      <a:pt x="14" y="42"/>
                    </a:moveTo>
                    <a:cubicBezTo>
                      <a:pt x="18" y="35"/>
                      <a:pt x="30" y="14"/>
                      <a:pt x="36" y="9"/>
                    </a:cubicBezTo>
                    <a:cubicBezTo>
                      <a:pt x="39" y="7"/>
                      <a:pt x="52" y="0"/>
                      <a:pt x="88" y="0"/>
                    </a:cubicBezTo>
                    <a:cubicBezTo>
                      <a:pt x="123" y="0"/>
                      <a:pt x="135" y="6"/>
                      <a:pt x="141" y="9"/>
                    </a:cubicBezTo>
                    <a:cubicBezTo>
                      <a:pt x="149" y="15"/>
                      <a:pt x="159" y="35"/>
                      <a:pt x="162" y="42"/>
                    </a:cubicBezTo>
                    <a:cubicBezTo>
                      <a:pt x="163" y="43"/>
                      <a:pt x="163" y="45"/>
                      <a:pt x="162" y="46"/>
                    </a:cubicBezTo>
                    <a:cubicBezTo>
                      <a:pt x="162" y="48"/>
                      <a:pt x="160" y="49"/>
                      <a:pt x="159" y="49"/>
                    </a:cubicBezTo>
                    <a:cubicBezTo>
                      <a:pt x="133" y="53"/>
                      <a:pt x="113" y="55"/>
                      <a:pt x="88" y="55"/>
                    </a:cubicBezTo>
                    <a:cubicBezTo>
                      <a:pt x="64" y="55"/>
                      <a:pt x="43" y="53"/>
                      <a:pt x="18" y="49"/>
                    </a:cubicBezTo>
                    <a:cubicBezTo>
                      <a:pt x="16" y="49"/>
                      <a:pt x="15" y="48"/>
                      <a:pt x="14" y="46"/>
                    </a:cubicBezTo>
                    <a:cubicBezTo>
                      <a:pt x="14" y="45"/>
                      <a:pt x="14" y="43"/>
                      <a:pt x="14" y="42"/>
                    </a:cubicBezTo>
                    <a:moveTo>
                      <a:pt x="37" y="84"/>
                    </a:moveTo>
                    <a:cubicBezTo>
                      <a:pt x="35" y="87"/>
                      <a:pt x="11" y="86"/>
                      <a:pt x="5" y="82"/>
                    </a:cubicBezTo>
                    <a:cubicBezTo>
                      <a:pt x="0" y="78"/>
                      <a:pt x="3" y="62"/>
                      <a:pt x="6" y="58"/>
                    </a:cubicBezTo>
                    <a:cubicBezTo>
                      <a:pt x="9" y="54"/>
                      <a:pt x="20" y="59"/>
                      <a:pt x="22" y="61"/>
                    </a:cubicBezTo>
                    <a:cubicBezTo>
                      <a:pt x="35" y="69"/>
                      <a:pt x="39" y="82"/>
                      <a:pt x="37" y="84"/>
                    </a:cubicBezTo>
                    <a:moveTo>
                      <a:pt x="125" y="104"/>
                    </a:moveTo>
                    <a:cubicBezTo>
                      <a:pt x="124" y="107"/>
                      <a:pt x="119" y="110"/>
                      <a:pt x="110" y="110"/>
                    </a:cubicBezTo>
                    <a:cubicBezTo>
                      <a:pt x="65" y="110"/>
                      <a:pt x="65" y="110"/>
                      <a:pt x="65" y="110"/>
                    </a:cubicBezTo>
                    <a:cubicBezTo>
                      <a:pt x="56" y="110"/>
                      <a:pt x="51" y="107"/>
                      <a:pt x="50" y="104"/>
                    </a:cubicBezTo>
                    <a:cubicBezTo>
                      <a:pt x="49" y="101"/>
                      <a:pt x="51" y="98"/>
                      <a:pt x="55" y="98"/>
                    </a:cubicBezTo>
                    <a:cubicBezTo>
                      <a:pt x="120" y="98"/>
                      <a:pt x="120" y="98"/>
                      <a:pt x="120" y="98"/>
                    </a:cubicBezTo>
                    <a:cubicBezTo>
                      <a:pt x="124" y="98"/>
                      <a:pt x="126" y="101"/>
                      <a:pt x="125" y="104"/>
                    </a:cubicBezTo>
                    <a:moveTo>
                      <a:pt x="170" y="82"/>
                    </a:moveTo>
                    <a:cubicBezTo>
                      <a:pt x="164" y="86"/>
                      <a:pt x="140" y="87"/>
                      <a:pt x="138" y="84"/>
                    </a:cubicBezTo>
                    <a:cubicBezTo>
                      <a:pt x="136" y="82"/>
                      <a:pt x="140" y="69"/>
                      <a:pt x="153" y="61"/>
                    </a:cubicBezTo>
                    <a:cubicBezTo>
                      <a:pt x="155" y="59"/>
                      <a:pt x="166" y="54"/>
                      <a:pt x="169" y="58"/>
                    </a:cubicBezTo>
                    <a:cubicBezTo>
                      <a:pt x="172" y="62"/>
                      <a:pt x="175" y="78"/>
                      <a:pt x="170"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09" name="Freeform 32"/>
              <p:cNvSpPr>
                <a:spLocks/>
              </p:cNvSpPr>
              <p:nvPr/>
            </p:nvSpPr>
            <p:spPr bwMode="auto">
              <a:xfrm>
                <a:off x="3811588" y="3140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10" name="Freeform 33"/>
              <p:cNvSpPr>
                <a:spLocks/>
              </p:cNvSpPr>
              <p:nvPr/>
            </p:nvSpPr>
            <p:spPr bwMode="auto">
              <a:xfrm>
                <a:off x="3868738" y="3478213"/>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11" name="Freeform 34"/>
              <p:cNvSpPr>
                <a:spLocks/>
              </p:cNvSpPr>
              <p:nvPr/>
            </p:nvSpPr>
            <p:spPr bwMode="auto">
              <a:xfrm>
                <a:off x="3233738" y="3009900"/>
                <a:ext cx="558800" cy="204788"/>
              </a:xfrm>
              <a:custGeom>
                <a:avLst/>
                <a:gdLst>
                  <a:gd name="T0" fmla="*/ 4 w 149"/>
                  <a:gd name="T1" fmla="*/ 49 h 55"/>
                  <a:gd name="T2" fmla="*/ 74 w 149"/>
                  <a:gd name="T3" fmla="*/ 55 h 55"/>
                  <a:gd name="T4" fmla="*/ 145 w 149"/>
                  <a:gd name="T5" fmla="*/ 49 h 55"/>
                  <a:gd name="T6" fmla="*/ 148 w 149"/>
                  <a:gd name="T7" fmla="*/ 46 h 55"/>
                  <a:gd name="T8" fmla="*/ 148 w 149"/>
                  <a:gd name="T9" fmla="*/ 42 h 55"/>
                  <a:gd name="T10" fmla="*/ 127 w 149"/>
                  <a:gd name="T11" fmla="*/ 9 h 55"/>
                  <a:gd name="T12" fmla="*/ 74 w 149"/>
                  <a:gd name="T13" fmla="*/ 0 h 55"/>
                  <a:gd name="T14" fmla="*/ 22 w 149"/>
                  <a:gd name="T15" fmla="*/ 9 h 55"/>
                  <a:gd name="T16" fmla="*/ 0 w 149"/>
                  <a:gd name="T17" fmla="*/ 42 h 55"/>
                  <a:gd name="T18" fmla="*/ 0 w 149"/>
                  <a:gd name="T19" fmla="*/ 46 h 55"/>
                  <a:gd name="T20" fmla="*/ 4 w 149"/>
                  <a:gd name="T21"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55">
                    <a:moveTo>
                      <a:pt x="4" y="49"/>
                    </a:moveTo>
                    <a:cubicBezTo>
                      <a:pt x="29" y="53"/>
                      <a:pt x="50" y="55"/>
                      <a:pt x="74" y="55"/>
                    </a:cubicBezTo>
                    <a:cubicBezTo>
                      <a:pt x="99" y="55"/>
                      <a:pt x="119" y="53"/>
                      <a:pt x="145" y="49"/>
                    </a:cubicBezTo>
                    <a:cubicBezTo>
                      <a:pt x="146" y="49"/>
                      <a:pt x="148" y="48"/>
                      <a:pt x="148" y="46"/>
                    </a:cubicBezTo>
                    <a:cubicBezTo>
                      <a:pt x="149" y="45"/>
                      <a:pt x="149" y="43"/>
                      <a:pt x="148" y="42"/>
                    </a:cubicBezTo>
                    <a:cubicBezTo>
                      <a:pt x="145" y="35"/>
                      <a:pt x="135" y="15"/>
                      <a:pt x="127" y="9"/>
                    </a:cubicBezTo>
                    <a:cubicBezTo>
                      <a:pt x="121" y="6"/>
                      <a:pt x="109" y="0"/>
                      <a:pt x="74" y="0"/>
                    </a:cubicBezTo>
                    <a:cubicBezTo>
                      <a:pt x="38" y="0"/>
                      <a:pt x="25" y="7"/>
                      <a:pt x="22" y="9"/>
                    </a:cubicBezTo>
                    <a:cubicBezTo>
                      <a:pt x="16" y="14"/>
                      <a:pt x="4" y="35"/>
                      <a:pt x="0" y="42"/>
                    </a:cubicBezTo>
                    <a:cubicBezTo>
                      <a:pt x="0" y="43"/>
                      <a:pt x="0" y="45"/>
                      <a:pt x="0" y="46"/>
                    </a:cubicBezTo>
                    <a:cubicBezTo>
                      <a:pt x="1" y="48"/>
                      <a:pt x="2" y="49"/>
                      <a:pt x="4"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12" name="Freeform 35"/>
              <p:cNvSpPr>
                <a:spLocks/>
              </p:cNvSpPr>
              <p:nvPr/>
            </p:nvSpPr>
            <p:spPr bwMode="auto">
              <a:xfrm>
                <a:off x="3181350" y="3211513"/>
                <a:ext cx="146050" cy="123825"/>
              </a:xfrm>
              <a:custGeom>
                <a:avLst/>
                <a:gdLst>
                  <a:gd name="T0" fmla="*/ 22 w 39"/>
                  <a:gd name="T1" fmla="*/ 7 h 33"/>
                  <a:gd name="T2" fmla="*/ 6 w 39"/>
                  <a:gd name="T3" fmla="*/ 4 h 33"/>
                  <a:gd name="T4" fmla="*/ 5 w 39"/>
                  <a:gd name="T5" fmla="*/ 28 h 33"/>
                  <a:gd name="T6" fmla="*/ 37 w 39"/>
                  <a:gd name="T7" fmla="*/ 30 h 33"/>
                  <a:gd name="T8" fmla="*/ 22 w 39"/>
                  <a:gd name="T9" fmla="*/ 7 h 33"/>
                </a:gdLst>
                <a:ahLst/>
                <a:cxnLst>
                  <a:cxn ang="0">
                    <a:pos x="T0" y="T1"/>
                  </a:cxn>
                  <a:cxn ang="0">
                    <a:pos x="T2" y="T3"/>
                  </a:cxn>
                  <a:cxn ang="0">
                    <a:pos x="T4" y="T5"/>
                  </a:cxn>
                  <a:cxn ang="0">
                    <a:pos x="T6" y="T7"/>
                  </a:cxn>
                  <a:cxn ang="0">
                    <a:pos x="T8" y="T9"/>
                  </a:cxn>
                </a:cxnLst>
                <a:rect l="0" t="0" r="r" b="b"/>
                <a:pathLst>
                  <a:path w="39" h="33">
                    <a:moveTo>
                      <a:pt x="22" y="7"/>
                    </a:moveTo>
                    <a:cubicBezTo>
                      <a:pt x="20" y="5"/>
                      <a:pt x="9" y="0"/>
                      <a:pt x="6" y="4"/>
                    </a:cubicBezTo>
                    <a:cubicBezTo>
                      <a:pt x="3" y="8"/>
                      <a:pt x="0" y="24"/>
                      <a:pt x="5" y="28"/>
                    </a:cubicBezTo>
                    <a:cubicBezTo>
                      <a:pt x="11" y="32"/>
                      <a:pt x="35" y="33"/>
                      <a:pt x="37" y="30"/>
                    </a:cubicBezTo>
                    <a:cubicBezTo>
                      <a:pt x="39" y="28"/>
                      <a:pt x="35" y="15"/>
                      <a:pt x="22"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13" name="Freeform 36"/>
              <p:cNvSpPr>
                <a:spLocks/>
              </p:cNvSpPr>
              <p:nvPr/>
            </p:nvSpPr>
            <p:spPr bwMode="auto">
              <a:xfrm>
                <a:off x="3692525" y="3211513"/>
                <a:ext cx="146050" cy="123825"/>
              </a:xfrm>
              <a:custGeom>
                <a:avLst/>
                <a:gdLst>
                  <a:gd name="T0" fmla="*/ 17 w 39"/>
                  <a:gd name="T1" fmla="*/ 7 h 33"/>
                  <a:gd name="T2" fmla="*/ 2 w 39"/>
                  <a:gd name="T3" fmla="*/ 30 h 33"/>
                  <a:gd name="T4" fmla="*/ 34 w 39"/>
                  <a:gd name="T5" fmla="*/ 28 h 33"/>
                  <a:gd name="T6" fmla="*/ 33 w 39"/>
                  <a:gd name="T7" fmla="*/ 4 h 33"/>
                  <a:gd name="T8" fmla="*/ 17 w 39"/>
                  <a:gd name="T9" fmla="*/ 7 h 33"/>
                </a:gdLst>
                <a:ahLst/>
                <a:cxnLst>
                  <a:cxn ang="0">
                    <a:pos x="T0" y="T1"/>
                  </a:cxn>
                  <a:cxn ang="0">
                    <a:pos x="T2" y="T3"/>
                  </a:cxn>
                  <a:cxn ang="0">
                    <a:pos x="T4" y="T5"/>
                  </a:cxn>
                  <a:cxn ang="0">
                    <a:pos x="T6" y="T7"/>
                  </a:cxn>
                  <a:cxn ang="0">
                    <a:pos x="T8" y="T9"/>
                  </a:cxn>
                </a:cxnLst>
                <a:rect l="0" t="0" r="r" b="b"/>
                <a:pathLst>
                  <a:path w="39" h="33">
                    <a:moveTo>
                      <a:pt x="17" y="7"/>
                    </a:moveTo>
                    <a:cubicBezTo>
                      <a:pt x="4" y="15"/>
                      <a:pt x="0" y="28"/>
                      <a:pt x="2" y="30"/>
                    </a:cubicBezTo>
                    <a:cubicBezTo>
                      <a:pt x="4" y="33"/>
                      <a:pt x="28" y="32"/>
                      <a:pt x="34" y="28"/>
                    </a:cubicBezTo>
                    <a:cubicBezTo>
                      <a:pt x="39" y="24"/>
                      <a:pt x="36" y="8"/>
                      <a:pt x="33" y="4"/>
                    </a:cubicBezTo>
                    <a:cubicBezTo>
                      <a:pt x="30" y="0"/>
                      <a:pt x="19" y="5"/>
                      <a:pt x="1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14" name="Freeform 37"/>
              <p:cNvSpPr>
                <a:spLocks/>
              </p:cNvSpPr>
              <p:nvPr/>
            </p:nvSpPr>
            <p:spPr bwMode="auto">
              <a:xfrm>
                <a:off x="3365500" y="3376613"/>
                <a:ext cx="288925" cy="44450"/>
              </a:xfrm>
              <a:custGeom>
                <a:avLst/>
                <a:gdLst>
                  <a:gd name="T0" fmla="*/ 71 w 77"/>
                  <a:gd name="T1" fmla="*/ 0 h 12"/>
                  <a:gd name="T2" fmla="*/ 6 w 77"/>
                  <a:gd name="T3" fmla="*/ 0 h 12"/>
                  <a:gd name="T4" fmla="*/ 1 w 77"/>
                  <a:gd name="T5" fmla="*/ 6 h 12"/>
                  <a:gd name="T6" fmla="*/ 16 w 77"/>
                  <a:gd name="T7" fmla="*/ 12 h 12"/>
                  <a:gd name="T8" fmla="*/ 61 w 77"/>
                  <a:gd name="T9" fmla="*/ 12 h 12"/>
                  <a:gd name="T10" fmla="*/ 76 w 77"/>
                  <a:gd name="T11" fmla="*/ 6 h 12"/>
                  <a:gd name="T12" fmla="*/ 71 w 7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7" h="12">
                    <a:moveTo>
                      <a:pt x="71" y="0"/>
                    </a:moveTo>
                    <a:cubicBezTo>
                      <a:pt x="6" y="0"/>
                      <a:pt x="6" y="0"/>
                      <a:pt x="6" y="0"/>
                    </a:cubicBezTo>
                    <a:cubicBezTo>
                      <a:pt x="2" y="0"/>
                      <a:pt x="0" y="3"/>
                      <a:pt x="1" y="6"/>
                    </a:cubicBezTo>
                    <a:cubicBezTo>
                      <a:pt x="2" y="9"/>
                      <a:pt x="7" y="12"/>
                      <a:pt x="16" y="12"/>
                    </a:cubicBezTo>
                    <a:cubicBezTo>
                      <a:pt x="61" y="12"/>
                      <a:pt x="61" y="12"/>
                      <a:pt x="61" y="12"/>
                    </a:cubicBezTo>
                    <a:cubicBezTo>
                      <a:pt x="70" y="12"/>
                      <a:pt x="75" y="9"/>
                      <a:pt x="76" y="6"/>
                    </a:cubicBezTo>
                    <a:cubicBezTo>
                      <a:pt x="77" y="3"/>
                      <a:pt x="75"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15" name="Freeform 38"/>
              <p:cNvSpPr>
                <a:spLocks noEditPoints="1"/>
              </p:cNvSpPr>
              <p:nvPr/>
            </p:nvSpPr>
            <p:spPr bwMode="auto">
              <a:xfrm>
                <a:off x="3065463" y="2938463"/>
                <a:ext cx="892175" cy="674688"/>
              </a:xfrm>
              <a:custGeom>
                <a:avLst/>
                <a:gdLst>
                  <a:gd name="T0" fmla="*/ 225 w 238"/>
                  <a:gd name="T1" fmla="*/ 42 h 180"/>
                  <a:gd name="T2" fmla="*/ 204 w 238"/>
                  <a:gd name="T3" fmla="*/ 43 h 180"/>
                  <a:gd name="T4" fmla="*/ 118 w 238"/>
                  <a:gd name="T5" fmla="*/ 0 h 180"/>
                  <a:gd name="T6" fmla="*/ 35 w 238"/>
                  <a:gd name="T7" fmla="*/ 43 h 180"/>
                  <a:gd name="T8" fmla="*/ 14 w 238"/>
                  <a:gd name="T9" fmla="*/ 42 h 180"/>
                  <a:gd name="T10" fmla="*/ 1 w 238"/>
                  <a:gd name="T11" fmla="*/ 60 h 180"/>
                  <a:gd name="T12" fmla="*/ 19 w 238"/>
                  <a:gd name="T13" fmla="*/ 69 h 180"/>
                  <a:gd name="T14" fmla="*/ 21 w 238"/>
                  <a:gd name="T15" fmla="*/ 69 h 180"/>
                  <a:gd name="T16" fmla="*/ 12 w 238"/>
                  <a:gd name="T17" fmla="*/ 91 h 180"/>
                  <a:gd name="T18" fmla="*/ 15 w 238"/>
                  <a:gd name="T19" fmla="*/ 134 h 180"/>
                  <a:gd name="T20" fmla="*/ 32 w 238"/>
                  <a:gd name="T21" fmla="*/ 180 h 180"/>
                  <a:gd name="T22" fmla="*/ 58 w 238"/>
                  <a:gd name="T23" fmla="*/ 163 h 180"/>
                  <a:gd name="T24" fmla="*/ 180 w 238"/>
                  <a:gd name="T25" fmla="*/ 159 h 180"/>
                  <a:gd name="T26" fmla="*/ 197 w 238"/>
                  <a:gd name="T27" fmla="*/ 180 h 180"/>
                  <a:gd name="T28" fmla="*/ 224 w 238"/>
                  <a:gd name="T29" fmla="*/ 163 h 180"/>
                  <a:gd name="T30" fmla="*/ 224 w 238"/>
                  <a:gd name="T31" fmla="*/ 134 h 180"/>
                  <a:gd name="T32" fmla="*/ 218 w 238"/>
                  <a:gd name="T33" fmla="*/ 69 h 180"/>
                  <a:gd name="T34" fmla="*/ 219 w 238"/>
                  <a:gd name="T35" fmla="*/ 69 h 180"/>
                  <a:gd name="T36" fmla="*/ 237 w 238"/>
                  <a:gd name="T37" fmla="*/ 60 h 180"/>
                  <a:gd name="T38" fmla="*/ 228 w 238"/>
                  <a:gd name="T39" fmla="*/ 59 h 180"/>
                  <a:gd name="T40" fmla="*/ 218 w 238"/>
                  <a:gd name="T41" fmla="*/ 59 h 180"/>
                  <a:gd name="T42" fmla="*/ 208 w 238"/>
                  <a:gd name="T43" fmla="*/ 72 h 180"/>
                  <a:gd name="T44" fmla="*/ 217 w 238"/>
                  <a:gd name="T45" fmla="*/ 93 h 180"/>
                  <a:gd name="T46" fmla="*/ 214 w 238"/>
                  <a:gd name="T47" fmla="*/ 144 h 180"/>
                  <a:gd name="T48" fmla="*/ 210 w 238"/>
                  <a:gd name="T49" fmla="*/ 149 h 180"/>
                  <a:gd name="T50" fmla="*/ 29 w 238"/>
                  <a:gd name="T51" fmla="*/ 149 h 180"/>
                  <a:gd name="T52" fmla="*/ 28 w 238"/>
                  <a:gd name="T53" fmla="*/ 149 h 180"/>
                  <a:gd name="T54" fmla="*/ 25 w 238"/>
                  <a:gd name="T55" fmla="*/ 145 h 180"/>
                  <a:gd name="T56" fmla="*/ 25 w 238"/>
                  <a:gd name="T57" fmla="*/ 133 h 180"/>
                  <a:gd name="T58" fmla="*/ 30 w 238"/>
                  <a:gd name="T59" fmla="*/ 73 h 180"/>
                  <a:gd name="T60" fmla="*/ 29 w 238"/>
                  <a:gd name="T61" fmla="*/ 63 h 180"/>
                  <a:gd name="T62" fmla="*/ 12 w 238"/>
                  <a:gd name="T63" fmla="*/ 59 h 180"/>
                  <a:gd name="T64" fmla="*/ 12 w 238"/>
                  <a:gd name="T65" fmla="*/ 53 h 180"/>
                  <a:gd name="T66" fmla="*/ 32 w 238"/>
                  <a:gd name="T67" fmla="*/ 52 h 180"/>
                  <a:gd name="T68" fmla="*/ 40 w 238"/>
                  <a:gd name="T69" fmla="*/ 54 h 180"/>
                  <a:gd name="T70" fmla="*/ 60 w 238"/>
                  <a:gd name="T71" fmla="*/ 23 h 180"/>
                  <a:gd name="T72" fmla="*/ 178 w 238"/>
                  <a:gd name="T73" fmla="*/ 23 h 180"/>
                  <a:gd name="T74" fmla="*/ 199 w 238"/>
                  <a:gd name="T75" fmla="*/ 54 h 180"/>
                  <a:gd name="T76" fmla="*/ 207 w 238"/>
                  <a:gd name="T77" fmla="*/ 52 h 180"/>
                  <a:gd name="T78" fmla="*/ 227 w 238"/>
                  <a:gd name="T79" fmla="*/ 5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80">
                    <a:moveTo>
                      <a:pt x="234" y="46"/>
                    </a:moveTo>
                    <a:cubicBezTo>
                      <a:pt x="232" y="44"/>
                      <a:pt x="230" y="42"/>
                      <a:pt x="225" y="42"/>
                    </a:cubicBezTo>
                    <a:cubicBezTo>
                      <a:pt x="207" y="42"/>
                      <a:pt x="207" y="42"/>
                      <a:pt x="207" y="42"/>
                    </a:cubicBezTo>
                    <a:cubicBezTo>
                      <a:pt x="206" y="42"/>
                      <a:pt x="205" y="43"/>
                      <a:pt x="204" y="43"/>
                    </a:cubicBezTo>
                    <a:cubicBezTo>
                      <a:pt x="197" y="31"/>
                      <a:pt x="188" y="18"/>
                      <a:pt x="183" y="15"/>
                    </a:cubicBezTo>
                    <a:cubicBezTo>
                      <a:pt x="171" y="7"/>
                      <a:pt x="155" y="0"/>
                      <a:pt x="118" y="0"/>
                    </a:cubicBezTo>
                    <a:cubicBezTo>
                      <a:pt x="79" y="0"/>
                      <a:pt x="66" y="9"/>
                      <a:pt x="56" y="15"/>
                    </a:cubicBezTo>
                    <a:cubicBezTo>
                      <a:pt x="50" y="18"/>
                      <a:pt x="42" y="31"/>
                      <a:pt x="35" y="43"/>
                    </a:cubicBezTo>
                    <a:cubicBezTo>
                      <a:pt x="34" y="43"/>
                      <a:pt x="33" y="42"/>
                      <a:pt x="31" y="42"/>
                    </a:cubicBezTo>
                    <a:cubicBezTo>
                      <a:pt x="14" y="42"/>
                      <a:pt x="14" y="42"/>
                      <a:pt x="14" y="42"/>
                    </a:cubicBezTo>
                    <a:cubicBezTo>
                      <a:pt x="9" y="42"/>
                      <a:pt x="6" y="44"/>
                      <a:pt x="5" y="46"/>
                    </a:cubicBezTo>
                    <a:cubicBezTo>
                      <a:pt x="0" y="51"/>
                      <a:pt x="1" y="59"/>
                      <a:pt x="1" y="60"/>
                    </a:cubicBezTo>
                    <a:cubicBezTo>
                      <a:pt x="2" y="65"/>
                      <a:pt x="7" y="69"/>
                      <a:pt x="12" y="69"/>
                    </a:cubicBezTo>
                    <a:cubicBezTo>
                      <a:pt x="19" y="69"/>
                      <a:pt x="19" y="69"/>
                      <a:pt x="19" y="69"/>
                    </a:cubicBezTo>
                    <a:cubicBezTo>
                      <a:pt x="20" y="69"/>
                      <a:pt x="20" y="69"/>
                      <a:pt x="20" y="69"/>
                    </a:cubicBezTo>
                    <a:cubicBezTo>
                      <a:pt x="21" y="69"/>
                      <a:pt x="21" y="69"/>
                      <a:pt x="21" y="69"/>
                    </a:cubicBezTo>
                    <a:cubicBezTo>
                      <a:pt x="21" y="69"/>
                      <a:pt x="21" y="69"/>
                      <a:pt x="21" y="69"/>
                    </a:cubicBezTo>
                    <a:cubicBezTo>
                      <a:pt x="18" y="76"/>
                      <a:pt x="14" y="85"/>
                      <a:pt x="12" y="91"/>
                    </a:cubicBezTo>
                    <a:cubicBezTo>
                      <a:pt x="10" y="100"/>
                      <a:pt x="12" y="120"/>
                      <a:pt x="15" y="134"/>
                    </a:cubicBezTo>
                    <a:cubicBezTo>
                      <a:pt x="15" y="134"/>
                      <a:pt x="15" y="134"/>
                      <a:pt x="15" y="134"/>
                    </a:cubicBezTo>
                    <a:cubicBezTo>
                      <a:pt x="15" y="163"/>
                      <a:pt x="15" y="163"/>
                      <a:pt x="15" y="163"/>
                    </a:cubicBezTo>
                    <a:cubicBezTo>
                      <a:pt x="15" y="172"/>
                      <a:pt x="22" y="180"/>
                      <a:pt x="32" y="180"/>
                    </a:cubicBezTo>
                    <a:cubicBezTo>
                      <a:pt x="41" y="180"/>
                      <a:pt x="41" y="180"/>
                      <a:pt x="41" y="180"/>
                    </a:cubicBezTo>
                    <a:cubicBezTo>
                      <a:pt x="51" y="180"/>
                      <a:pt x="58" y="172"/>
                      <a:pt x="58" y="163"/>
                    </a:cubicBezTo>
                    <a:cubicBezTo>
                      <a:pt x="58" y="159"/>
                      <a:pt x="58" y="159"/>
                      <a:pt x="58" y="159"/>
                    </a:cubicBezTo>
                    <a:cubicBezTo>
                      <a:pt x="180" y="159"/>
                      <a:pt x="180" y="159"/>
                      <a:pt x="180" y="159"/>
                    </a:cubicBezTo>
                    <a:cubicBezTo>
                      <a:pt x="180" y="163"/>
                      <a:pt x="180" y="163"/>
                      <a:pt x="180" y="163"/>
                    </a:cubicBezTo>
                    <a:cubicBezTo>
                      <a:pt x="180" y="172"/>
                      <a:pt x="188" y="180"/>
                      <a:pt x="197" y="180"/>
                    </a:cubicBezTo>
                    <a:cubicBezTo>
                      <a:pt x="207" y="180"/>
                      <a:pt x="207" y="180"/>
                      <a:pt x="207" y="180"/>
                    </a:cubicBezTo>
                    <a:cubicBezTo>
                      <a:pt x="216" y="180"/>
                      <a:pt x="224" y="172"/>
                      <a:pt x="224" y="163"/>
                    </a:cubicBezTo>
                    <a:cubicBezTo>
                      <a:pt x="224" y="134"/>
                      <a:pt x="224" y="134"/>
                      <a:pt x="224" y="134"/>
                    </a:cubicBezTo>
                    <a:cubicBezTo>
                      <a:pt x="224" y="134"/>
                      <a:pt x="224" y="134"/>
                      <a:pt x="224" y="134"/>
                    </a:cubicBezTo>
                    <a:cubicBezTo>
                      <a:pt x="227" y="120"/>
                      <a:pt x="229" y="101"/>
                      <a:pt x="226" y="91"/>
                    </a:cubicBezTo>
                    <a:cubicBezTo>
                      <a:pt x="225" y="85"/>
                      <a:pt x="221" y="76"/>
                      <a:pt x="218" y="69"/>
                    </a:cubicBezTo>
                    <a:cubicBezTo>
                      <a:pt x="218" y="69"/>
                      <a:pt x="218" y="69"/>
                      <a:pt x="218" y="69"/>
                    </a:cubicBezTo>
                    <a:cubicBezTo>
                      <a:pt x="219" y="69"/>
                      <a:pt x="219" y="69"/>
                      <a:pt x="219" y="69"/>
                    </a:cubicBezTo>
                    <a:cubicBezTo>
                      <a:pt x="227" y="69"/>
                      <a:pt x="227" y="69"/>
                      <a:pt x="227" y="69"/>
                    </a:cubicBezTo>
                    <a:cubicBezTo>
                      <a:pt x="232" y="69"/>
                      <a:pt x="237" y="65"/>
                      <a:pt x="237" y="60"/>
                    </a:cubicBezTo>
                    <a:cubicBezTo>
                      <a:pt x="237" y="59"/>
                      <a:pt x="238" y="51"/>
                      <a:pt x="234" y="46"/>
                    </a:cubicBezTo>
                    <a:moveTo>
                      <a:pt x="228" y="59"/>
                    </a:moveTo>
                    <a:cubicBezTo>
                      <a:pt x="228" y="59"/>
                      <a:pt x="227" y="59"/>
                      <a:pt x="227" y="59"/>
                    </a:cubicBezTo>
                    <a:cubicBezTo>
                      <a:pt x="227" y="59"/>
                      <a:pt x="218" y="59"/>
                      <a:pt x="218" y="59"/>
                    </a:cubicBezTo>
                    <a:cubicBezTo>
                      <a:pt x="214" y="59"/>
                      <a:pt x="211" y="61"/>
                      <a:pt x="210" y="63"/>
                    </a:cubicBezTo>
                    <a:cubicBezTo>
                      <a:pt x="208" y="65"/>
                      <a:pt x="207" y="68"/>
                      <a:pt x="208" y="72"/>
                    </a:cubicBezTo>
                    <a:cubicBezTo>
                      <a:pt x="208" y="72"/>
                      <a:pt x="208" y="73"/>
                      <a:pt x="209" y="73"/>
                    </a:cubicBezTo>
                    <a:cubicBezTo>
                      <a:pt x="213" y="82"/>
                      <a:pt x="216" y="89"/>
                      <a:pt x="217" y="93"/>
                    </a:cubicBezTo>
                    <a:cubicBezTo>
                      <a:pt x="219" y="100"/>
                      <a:pt x="217" y="117"/>
                      <a:pt x="214" y="133"/>
                    </a:cubicBezTo>
                    <a:cubicBezTo>
                      <a:pt x="214" y="133"/>
                      <a:pt x="214" y="144"/>
                      <a:pt x="214" y="144"/>
                    </a:cubicBezTo>
                    <a:cubicBezTo>
                      <a:pt x="214" y="145"/>
                      <a:pt x="214" y="145"/>
                      <a:pt x="214" y="145"/>
                    </a:cubicBezTo>
                    <a:cubicBezTo>
                      <a:pt x="214" y="147"/>
                      <a:pt x="213" y="149"/>
                      <a:pt x="210" y="149"/>
                    </a:cubicBezTo>
                    <a:cubicBezTo>
                      <a:pt x="210" y="149"/>
                      <a:pt x="210" y="149"/>
                      <a:pt x="210" y="149"/>
                    </a:cubicBezTo>
                    <a:cubicBezTo>
                      <a:pt x="210" y="149"/>
                      <a:pt x="29" y="149"/>
                      <a:pt x="29" y="149"/>
                    </a:cubicBezTo>
                    <a:cubicBezTo>
                      <a:pt x="29" y="149"/>
                      <a:pt x="28" y="149"/>
                      <a:pt x="28" y="149"/>
                    </a:cubicBezTo>
                    <a:cubicBezTo>
                      <a:pt x="28" y="149"/>
                      <a:pt x="28" y="149"/>
                      <a:pt x="28" y="149"/>
                    </a:cubicBezTo>
                    <a:cubicBezTo>
                      <a:pt x="28" y="149"/>
                      <a:pt x="28" y="149"/>
                      <a:pt x="28" y="149"/>
                    </a:cubicBezTo>
                    <a:cubicBezTo>
                      <a:pt x="26" y="149"/>
                      <a:pt x="25" y="147"/>
                      <a:pt x="25" y="145"/>
                    </a:cubicBezTo>
                    <a:cubicBezTo>
                      <a:pt x="25" y="145"/>
                      <a:pt x="25" y="145"/>
                      <a:pt x="25" y="145"/>
                    </a:cubicBezTo>
                    <a:cubicBezTo>
                      <a:pt x="25" y="145"/>
                      <a:pt x="25" y="133"/>
                      <a:pt x="25" y="133"/>
                    </a:cubicBezTo>
                    <a:cubicBezTo>
                      <a:pt x="21" y="117"/>
                      <a:pt x="20" y="100"/>
                      <a:pt x="22" y="93"/>
                    </a:cubicBezTo>
                    <a:cubicBezTo>
                      <a:pt x="23" y="89"/>
                      <a:pt x="26" y="82"/>
                      <a:pt x="30" y="73"/>
                    </a:cubicBezTo>
                    <a:cubicBezTo>
                      <a:pt x="30" y="73"/>
                      <a:pt x="30" y="72"/>
                      <a:pt x="30" y="72"/>
                    </a:cubicBezTo>
                    <a:cubicBezTo>
                      <a:pt x="32" y="68"/>
                      <a:pt x="30" y="65"/>
                      <a:pt x="29" y="63"/>
                    </a:cubicBezTo>
                    <a:cubicBezTo>
                      <a:pt x="27" y="61"/>
                      <a:pt x="24" y="59"/>
                      <a:pt x="21" y="59"/>
                    </a:cubicBezTo>
                    <a:cubicBezTo>
                      <a:pt x="20" y="59"/>
                      <a:pt x="12" y="59"/>
                      <a:pt x="12" y="59"/>
                    </a:cubicBezTo>
                    <a:cubicBezTo>
                      <a:pt x="11" y="59"/>
                      <a:pt x="11" y="59"/>
                      <a:pt x="11" y="59"/>
                    </a:cubicBezTo>
                    <a:cubicBezTo>
                      <a:pt x="11" y="57"/>
                      <a:pt x="11" y="54"/>
                      <a:pt x="12" y="53"/>
                    </a:cubicBezTo>
                    <a:cubicBezTo>
                      <a:pt x="12" y="52"/>
                      <a:pt x="12" y="52"/>
                      <a:pt x="14" y="52"/>
                    </a:cubicBezTo>
                    <a:cubicBezTo>
                      <a:pt x="32" y="52"/>
                      <a:pt x="32" y="52"/>
                      <a:pt x="32" y="52"/>
                    </a:cubicBezTo>
                    <a:cubicBezTo>
                      <a:pt x="32" y="54"/>
                      <a:pt x="34" y="55"/>
                      <a:pt x="35" y="55"/>
                    </a:cubicBezTo>
                    <a:cubicBezTo>
                      <a:pt x="37" y="56"/>
                      <a:pt x="39" y="55"/>
                      <a:pt x="40" y="54"/>
                    </a:cubicBezTo>
                    <a:cubicBezTo>
                      <a:pt x="40" y="53"/>
                      <a:pt x="41" y="53"/>
                      <a:pt x="41" y="53"/>
                    </a:cubicBezTo>
                    <a:cubicBezTo>
                      <a:pt x="53" y="32"/>
                      <a:pt x="57" y="26"/>
                      <a:pt x="60" y="23"/>
                    </a:cubicBezTo>
                    <a:cubicBezTo>
                      <a:pt x="68" y="17"/>
                      <a:pt x="82" y="10"/>
                      <a:pt x="118" y="10"/>
                    </a:cubicBezTo>
                    <a:cubicBezTo>
                      <a:pt x="157" y="10"/>
                      <a:pt x="171" y="18"/>
                      <a:pt x="178" y="23"/>
                    </a:cubicBezTo>
                    <a:cubicBezTo>
                      <a:pt x="182" y="27"/>
                      <a:pt x="186" y="32"/>
                      <a:pt x="198" y="53"/>
                    </a:cubicBezTo>
                    <a:cubicBezTo>
                      <a:pt x="198" y="53"/>
                      <a:pt x="198" y="54"/>
                      <a:pt x="199" y="54"/>
                    </a:cubicBezTo>
                    <a:cubicBezTo>
                      <a:pt x="200" y="55"/>
                      <a:pt x="202" y="56"/>
                      <a:pt x="203" y="55"/>
                    </a:cubicBezTo>
                    <a:cubicBezTo>
                      <a:pt x="205" y="55"/>
                      <a:pt x="206" y="54"/>
                      <a:pt x="207" y="52"/>
                    </a:cubicBezTo>
                    <a:cubicBezTo>
                      <a:pt x="207" y="52"/>
                      <a:pt x="225" y="52"/>
                      <a:pt x="225" y="52"/>
                    </a:cubicBezTo>
                    <a:cubicBezTo>
                      <a:pt x="226" y="52"/>
                      <a:pt x="226" y="52"/>
                      <a:pt x="227" y="53"/>
                    </a:cubicBezTo>
                    <a:cubicBezTo>
                      <a:pt x="228" y="54"/>
                      <a:pt x="228" y="57"/>
                      <a:pt x="228"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16" name="Rectangle 39"/>
              <p:cNvSpPr>
                <a:spLocks noChangeArrowheads="1"/>
              </p:cNvSpPr>
              <p:nvPr/>
            </p:nvSpPr>
            <p:spPr bwMode="auto">
              <a:xfrm>
                <a:off x="3170238" y="3497263"/>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grpSp>
        <p:grpSp>
          <p:nvGrpSpPr>
            <p:cNvPr id="191" name="Group 190"/>
            <p:cNvGrpSpPr/>
            <p:nvPr/>
          </p:nvGrpSpPr>
          <p:grpSpPr>
            <a:xfrm>
              <a:off x="5809213" y="1681524"/>
              <a:ext cx="162766" cy="167564"/>
              <a:chOff x="2389960" y="3559909"/>
              <a:chExt cx="619689" cy="567515"/>
            </a:xfrm>
            <a:grpFill/>
            <a:effectLst/>
          </p:grpSpPr>
          <p:grpSp>
            <p:nvGrpSpPr>
              <p:cNvPr id="200" name="Group 199"/>
              <p:cNvGrpSpPr/>
              <p:nvPr/>
            </p:nvGrpSpPr>
            <p:grpSpPr>
              <a:xfrm>
                <a:off x="2389960" y="3559909"/>
                <a:ext cx="619689" cy="388301"/>
                <a:chOff x="6670676" y="3040063"/>
                <a:chExt cx="369888" cy="231774"/>
              </a:xfrm>
              <a:grpFill/>
            </p:grpSpPr>
            <p:sp>
              <p:nvSpPr>
                <p:cNvPr id="204" name="Freeform 78"/>
                <p:cNvSpPr>
                  <a:spLocks/>
                </p:cNvSpPr>
                <p:nvPr/>
              </p:nvSpPr>
              <p:spPr bwMode="auto">
                <a:xfrm>
                  <a:off x="6775451" y="3213100"/>
                  <a:ext cx="160338" cy="58737"/>
                </a:xfrm>
                <a:custGeom>
                  <a:avLst/>
                  <a:gdLst>
                    <a:gd name="T0" fmla="*/ 21 w 43"/>
                    <a:gd name="T1" fmla="*/ 0 h 16"/>
                    <a:gd name="T2" fmla="*/ 2 w 43"/>
                    <a:gd name="T3" fmla="*/ 8 h 16"/>
                    <a:gd name="T4" fmla="*/ 0 w 43"/>
                    <a:gd name="T5" fmla="*/ 12 h 16"/>
                    <a:gd name="T6" fmla="*/ 4 w 43"/>
                    <a:gd name="T7" fmla="*/ 16 h 16"/>
                    <a:gd name="T8" fmla="*/ 8 w 43"/>
                    <a:gd name="T9" fmla="*/ 15 h 16"/>
                    <a:gd name="T10" fmla="*/ 8 w 43"/>
                    <a:gd name="T11" fmla="*/ 15 h 16"/>
                    <a:gd name="T12" fmla="*/ 21 w 43"/>
                    <a:gd name="T13" fmla="*/ 9 h 16"/>
                    <a:gd name="T14" fmla="*/ 35 w 43"/>
                    <a:gd name="T15" fmla="*/ 15 h 16"/>
                    <a:gd name="T16" fmla="*/ 39 w 43"/>
                    <a:gd name="T17" fmla="*/ 16 h 16"/>
                    <a:gd name="T18" fmla="*/ 43 w 43"/>
                    <a:gd name="T19" fmla="*/ 12 h 16"/>
                    <a:gd name="T20" fmla="*/ 42 w 43"/>
                    <a:gd name="T21" fmla="*/ 8 h 16"/>
                    <a:gd name="T22" fmla="*/ 42 w 43"/>
                    <a:gd name="T23" fmla="*/ 8 h 16"/>
                    <a:gd name="T24" fmla="*/ 21 w 43"/>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6">
                      <a:moveTo>
                        <a:pt x="21" y="0"/>
                      </a:moveTo>
                      <a:cubicBezTo>
                        <a:pt x="14" y="0"/>
                        <a:pt x="7" y="3"/>
                        <a:pt x="2" y="8"/>
                      </a:cubicBezTo>
                      <a:cubicBezTo>
                        <a:pt x="0" y="9"/>
                        <a:pt x="0" y="10"/>
                        <a:pt x="0" y="12"/>
                      </a:cubicBezTo>
                      <a:cubicBezTo>
                        <a:pt x="0" y="14"/>
                        <a:pt x="2" y="16"/>
                        <a:pt x="4" y="16"/>
                      </a:cubicBezTo>
                      <a:cubicBezTo>
                        <a:pt x="6" y="16"/>
                        <a:pt x="7" y="16"/>
                        <a:pt x="8" y="15"/>
                      </a:cubicBezTo>
                      <a:cubicBezTo>
                        <a:pt x="8" y="15"/>
                        <a:pt x="8" y="15"/>
                        <a:pt x="8" y="15"/>
                      </a:cubicBezTo>
                      <a:cubicBezTo>
                        <a:pt x="11" y="11"/>
                        <a:pt x="16" y="9"/>
                        <a:pt x="21" y="9"/>
                      </a:cubicBezTo>
                      <a:cubicBezTo>
                        <a:pt x="27" y="9"/>
                        <a:pt x="32" y="11"/>
                        <a:pt x="35" y="15"/>
                      </a:cubicBezTo>
                      <a:cubicBezTo>
                        <a:pt x="36" y="16"/>
                        <a:pt x="37" y="16"/>
                        <a:pt x="39" y="16"/>
                      </a:cubicBezTo>
                      <a:cubicBezTo>
                        <a:pt x="41" y="16"/>
                        <a:pt x="43" y="14"/>
                        <a:pt x="43" y="12"/>
                      </a:cubicBezTo>
                      <a:cubicBezTo>
                        <a:pt x="43" y="10"/>
                        <a:pt x="43" y="9"/>
                        <a:pt x="42" y="8"/>
                      </a:cubicBezTo>
                      <a:cubicBezTo>
                        <a:pt x="42" y="8"/>
                        <a:pt x="42" y="8"/>
                        <a:pt x="42" y="8"/>
                      </a:cubicBezTo>
                      <a:cubicBezTo>
                        <a:pt x="37" y="3"/>
                        <a:pt x="29"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05" name="Freeform 79"/>
                <p:cNvSpPr>
                  <a:spLocks/>
                </p:cNvSpPr>
                <p:nvPr/>
              </p:nvSpPr>
              <p:spPr bwMode="auto">
                <a:xfrm>
                  <a:off x="6670676" y="3040063"/>
                  <a:ext cx="369888" cy="131762"/>
                </a:xfrm>
                <a:custGeom>
                  <a:avLst/>
                  <a:gdLst>
                    <a:gd name="T0" fmla="*/ 2 w 99"/>
                    <a:gd name="T1" fmla="*/ 26 h 35"/>
                    <a:gd name="T2" fmla="*/ 1 w 99"/>
                    <a:gd name="T3" fmla="*/ 27 h 35"/>
                    <a:gd name="T4" fmla="*/ 0 w 99"/>
                    <a:gd name="T5" fmla="*/ 30 h 35"/>
                    <a:gd name="T6" fmla="*/ 5 w 99"/>
                    <a:gd name="T7" fmla="*/ 35 h 35"/>
                    <a:gd name="T8" fmla="*/ 8 w 99"/>
                    <a:gd name="T9" fmla="*/ 33 h 35"/>
                    <a:gd name="T10" fmla="*/ 8 w 99"/>
                    <a:gd name="T11" fmla="*/ 33 h 35"/>
                    <a:gd name="T12" fmla="*/ 49 w 99"/>
                    <a:gd name="T13" fmla="*/ 16 h 35"/>
                    <a:gd name="T14" fmla="*/ 91 w 99"/>
                    <a:gd name="T15" fmla="*/ 33 h 35"/>
                    <a:gd name="T16" fmla="*/ 91 w 99"/>
                    <a:gd name="T17" fmla="*/ 33 h 35"/>
                    <a:gd name="T18" fmla="*/ 94 w 99"/>
                    <a:gd name="T19" fmla="*/ 35 h 35"/>
                    <a:gd name="T20" fmla="*/ 99 w 99"/>
                    <a:gd name="T21" fmla="*/ 30 h 35"/>
                    <a:gd name="T22" fmla="*/ 98 w 99"/>
                    <a:gd name="T23" fmla="*/ 27 h 35"/>
                    <a:gd name="T24" fmla="*/ 98 w 99"/>
                    <a:gd name="T25" fmla="*/ 27 h 35"/>
                    <a:gd name="T26" fmla="*/ 97 w 99"/>
                    <a:gd name="T27" fmla="*/ 26 h 35"/>
                    <a:gd name="T28" fmla="*/ 2 w 99"/>
                    <a:gd name="T2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35">
                      <a:moveTo>
                        <a:pt x="2" y="26"/>
                      </a:moveTo>
                      <a:cubicBezTo>
                        <a:pt x="2" y="26"/>
                        <a:pt x="2" y="26"/>
                        <a:pt x="1" y="27"/>
                      </a:cubicBezTo>
                      <a:cubicBezTo>
                        <a:pt x="1" y="27"/>
                        <a:pt x="0" y="29"/>
                        <a:pt x="0" y="30"/>
                      </a:cubicBezTo>
                      <a:cubicBezTo>
                        <a:pt x="0" y="33"/>
                        <a:pt x="2" y="35"/>
                        <a:pt x="5" y="35"/>
                      </a:cubicBezTo>
                      <a:cubicBezTo>
                        <a:pt x="6" y="35"/>
                        <a:pt x="7" y="34"/>
                        <a:pt x="8" y="33"/>
                      </a:cubicBezTo>
                      <a:cubicBezTo>
                        <a:pt x="8" y="33"/>
                        <a:pt x="8" y="33"/>
                        <a:pt x="8" y="33"/>
                      </a:cubicBezTo>
                      <a:cubicBezTo>
                        <a:pt x="19" y="23"/>
                        <a:pt x="33" y="16"/>
                        <a:pt x="49" y="16"/>
                      </a:cubicBezTo>
                      <a:cubicBezTo>
                        <a:pt x="66" y="16"/>
                        <a:pt x="80" y="23"/>
                        <a:pt x="91" y="33"/>
                      </a:cubicBezTo>
                      <a:cubicBezTo>
                        <a:pt x="91" y="33"/>
                        <a:pt x="91" y="33"/>
                        <a:pt x="91" y="33"/>
                      </a:cubicBezTo>
                      <a:cubicBezTo>
                        <a:pt x="92" y="34"/>
                        <a:pt x="93" y="35"/>
                        <a:pt x="94" y="35"/>
                      </a:cubicBezTo>
                      <a:cubicBezTo>
                        <a:pt x="97" y="35"/>
                        <a:pt x="99" y="33"/>
                        <a:pt x="99" y="30"/>
                      </a:cubicBezTo>
                      <a:cubicBezTo>
                        <a:pt x="99" y="29"/>
                        <a:pt x="98" y="28"/>
                        <a:pt x="98" y="27"/>
                      </a:cubicBezTo>
                      <a:cubicBezTo>
                        <a:pt x="98" y="27"/>
                        <a:pt x="98" y="27"/>
                        <a:pt x="98" y="27"/>
                      </a:cubicBezTo>
                      <a:cubicBezTo>
                        <a:pt x="97" y="27"/>
                        <a:pt x="97" y="26"/>
                        <a:pt x="97" y="26"/>
                      </a:cubicBezTo>
                      <a:cubicBezTo>
                        <a:pt x="71" y="0"/>
                        <a:pt x="28" y="0"/>
                        <a:pt x="2"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06" name="Freeform 80"/>
                <p:cNvSpPr>
                  <a:spLocks/>
                </p:cNvSpPr>
                <p:nvPr/>
              </p:nvSpPr>
              <p:spPr bwMode="auto">
                <a:xfrm>
                  <a:off x="6723063" y="3136900"/>
                  <a:ext cx="265113" cy="87312"/>
                </a:xfrm>
                <a:custGeom>
                  <a:avLst/>
                  <a:gdLst>
                    <a:gd name="T0" fmla="*/ 1 w 71"/>
                    <a:gd name="T1" fmla="*/ 14 h 23"/>
                    <a:gd name="T2" fmla="*/ 1 w 71"/>
                    <a:gd name="T3" fmla="*/ 14 h 23"/>
                    <a:gd name="T4" fmla="*/ 1 w 71"/>
                    <a:gd name="T5" fmla="*/ 14 h 23"/>
                    <a:gd name="T6" fmla="*/ 0 w 71"/>
                    <a:gd name="T7" fmla="*/ 18 h 23"/>
                    <a:gd name="T8" fmla="*/ 5 w 71"/>
                    <a:gd name="T9" fmla="*/ 23 h 23"/>
                    <a:gd name="T10" fmla="*/ 8 w 71"/>
                    <a:gd name="T11" fmla="*/ 21 h 23"/>
                    <a:gd name="T12" fmla="*/ 35 w 71"/>
                    <a:gd name="T13" fmla="*/ 10 h 23"/>
                    <a:gd name="T14" fmla="*/ 63 w 71"/>
                    <a:gd name="T15" fmla="*/ 21 h 23"/>
                    <a:gd name="T16" fmla="*/ 63 w 71"/>
                    <a:gd name="T17" fmla="*/ 21 h 23"/>
                    <a:gd name="T18" fmla="*/ 66 w 71"/>
                    <a:gd name="T19" fmla="*/ 23 h 23"/>
                    <a:gd name="T20" fmla="*/ 71 w 71"/>
                    <a:gd name="T21" fmla="*/ 18 h 23"/>
                    <a:gd name="T22" fmla="*/ 70 w 71"/>
                    <a:gd name="T23" fmla="*/ 14 h 23"/>
                    <a:gd name="T24" fmla="*/ 70 w 71"/>
                    <a:gd name="T25" fmla="*/ 14 h 23"/>
                    <a:gd name="T26" fmla="*/ 69 w 71"/>
                    <a:gd name="T27" fmla="*/ 14 h 23"/>
                    <a:gd name="T28" fmla="*/ 35 w 71"/>
                    <a:gd name="T29" fmla="*/ 0 h 23"/>
                    <a:gd name="T30" fmla="*/ 1 w 71"/>
                    <a:gd name="T31"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3">
                      <a:moveTo>
                        <a:pt x="1" y="14"/>
                      </a:moveTo>
                      <a:cubicBezTo>
                        <a:pt x="1" y="14"/>
                        <a:pt x="1" y="14"/>
                        <a:pt x="1" y="14"/>
                      </a:cubicBezTo>
                      <a:cubicBezTo>
                        <a:pt x="1" y="14"/>
                        <a:pt x="1" y="14"/>
                        <a:pt x="1" y="14"/>
                      </a:cubicBezTo>
                      <a:cubicBezTo>
                        <a:pt x="0" y="15"/>
                        <a:pt x="0" y="17"/>
                        <a:pt x="0" y="18"/>
                      </a:cubicBezTo>
                      <a:cubicBezTo>
                        <a:pt x="0" y="21"/>
                        <a:pt x="2" y="23"/>
                        <a:pt x="5" y="23"/>
                      </a:cubicBezTo>
                      <a:cubicBezTo>
                        <a:pt x="6" y="23"/>
                        <a:pt x="7" y="22"/>
                        <a:pt x="8" y="21"/>
                      </a:cubicBezTo>
                      <a:cubicBezTo>
                        <a:pt x="15" y="14"/>
                        <a:pt x="25" y="10"/>
                        <a:pt x="35" y="10"/>
                      </a:cubicBezTo>
                      <a:cubicBezTo>
                        <a:pt x="46" y="10"/>
                        <a:pt x="56" y="14"/>
                        <a:pt x="63" y="21"/>
                      </a:cubicBezTo>
                      <a:cubicBezTo>
                        <a:pt x="63" y="21"/>
                        <a:pt x="63" y="21"/>
                        <a:pt x="63" y="21"/>
                      </a:cubicBezTo>
                      <a:cubicBezTo>
                        <a:pt x="64" y="22"/>
                        <a:pt x="65" y="23"/>
                        <a:pt x="66" y="23"/>
                      </a:cubicBezTo>
                      <a:cubicBezTo>
                        <a:pt x="69" y="23"/>
                        <a:pt x="71" y="20"/>
                        <a:pt x="71" y="18"/>
                      </a:cubicBezTo>
                      <a:cubicBezTo>
                        <a:pt x="71" y="16"/>
                        <a:pt x="71" y="15"/>
                        <a:pt x="70" y="14"/>
                      </a:cubicBezTo>
                      <a:cubicBezTo>
                        <a:pt x="70" y="14"/>
                        <a:pt x="70" y="14"/>
                        <a:pt x="70" y="14"/>
                      </a:cubicBezTo>
                      <a:cubicBezTo>
                        <a:pt x="70" y="14"/>
                        <a:pt x="70" y="14"/>
                        <a:pt x="69" y="14"/>
                      </a:cubicBezTo>
                      <a:cubicBezTo>
                        <a:pt x="60" y="5"/>
                        <a:pt x="48" y="0"/>
                        <a:pt x="35" y="0"/>
                      </a:cubicBezTo>
                      <a:cubicBezTo>
                        <a:pt x="23" y="0"/>
                        <a:pt x="11" y="5"/>
                        <a:pt x="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grpSp>
          <p:grpSp>
            <p:nvGrpSpPr>
              <p:cNvPr id="201" name="Group 200"/>
              <p:cNvGrpSpPr>
                <a:grpSpLocks noChangeAspect="1"/>
              </p:cNvGrpSpPr>
              <p:nvPr/>
            </p:nvGrpSpPr>
            <p:grpSpPr bwMode="auto">
              <a:xfrm>
                <a:off x="2583724" y="3986572"/>
                <a:ext cx="232160" cy="140852"/>
                <a:chOff x="1177" y="590"/>
                <a:chExt cx="3402" cy="2064"/>
              </a:xfrm>
              <a:grpFill/>
            </p:grpSpPr>
            <p:sp>
              <p:nvSpPr>
                <p:cNvPr id="202" name="Freeform 12"/>
                <p:cNvSpPr>
                  <a:spLocks/>
                </p:cNvSpPr>
                <p:nvPr/>
              </p:nvSpPr>
              <p:spPr bwMode="auto">
                <a:xfrm>
                  <a:off x="1177" y="670"/>
                  <a:ext cx="1412" cy="1977"/>
                </a:xfrm>
                <a:custGeom>
                  <a:avLst/>
                  <a:gdLst>
                    <a:gd name="T0" fmla="*/ 215 w 598"/>
                    <a:gd name="T1" fmla="*/ 139 h 837"/>
                    <a:gd name="T2" fmla="*/ 198 w 598"/>
                    <a:gd name="T3" fmla="*/ 334 h 837"/>
                    <a:gd name="T4" fmla="*/ 259 w 598"/>
                    <a:gd name="T5" fmla="*/ 301 h 837"/>
                    <a:gd name="T6" fmla="*/ 342 w 598"/>
                    <a:gd name="T7" fmla="*/ 290 h 837"/>
                    <a:gd name="T8" fmla="*/ 529 w 598"/>
                    <a:gd name="T9" fmla="*/ 357 h 837"/>
                    <a:gd name="T10" fmla="*/ 598 w 598"/>
                    <a:gd name="T11" fmla="*/ 546 h 837"/>
                    <a:gd name="T12" fmla="*/ 577 w 598"/>
                    <a:gd name="T13" fmla="*/ 665 h 837"/>
                    <a:gd name="T14" fmla="*/ 515 w 598"/>
                    <a:gd name="T15" fmla="*/ 758 h 837"/>
                    <a:gd name="T16" fmla="*/ 414 w 598"/>
                    <a:gd name="T17" fmla="*/ 817 h 837"/>
                    <a:gd name="T18" fmla="*/ 278 w 598"/>
                    <a:gd name="T19" fmla="*/ 837 h 837"/>
                    <a:gd name="T20" fmla="*/ 0 w 598"/>
                    <a:gd name="T21" fmla="*/ 739 h 837"/>
                    <a:gd name="T22" fmla="*/ 74 w 598"/>
                    <a:gd name="T23" fmla="*/ 628 h 837"/>
                    <a:gd name="T24" fmla="*/ 265 w 598"/>
                    <a:gd name="T25" fmla="*/ 696 h 837"/>
                    <a:gd name="T26" fmla="*/ 324 w 598"/>
                    <a:gd name="T27" fmla="*/ 689 h 837"/>
                    <a:gd name="T28" fmla="*/ 374 w 598"/>
                    <a:gd name="T29" fmla="*/ 664 h 837"/>
                    <a:gd name="T30" fmla="*/ 408 w 598"/>
                    <a:gd name="T31" fmla="*/ 620 h 837"/>
                    <a:gd name="T32" fmla="*/ 421 w 598"/>
                    <a:gd name="T33" fmla="*/ 556 h 837"/>
                    <a:gd name="T34" fmla="*/ 385 w 598"/>
                    <a:gd name="T35" fmla="*/ 460 h 837"/>
                    <a:gd name="T36" fmla="*/ 287 w 598"/>
                    <a:gd name="T37" fmla="*/ 431 h 837"/>
                    <a:gd name="T38" fmla="*/ 212 w 598"/>
                    <a:gd name="T39" fmla="*/ 442 h 837"/>
                    <a:gd name="T40" fmla="*/ 151 w 598"/>
                    <a:gd name="T41" fmla="*/ 474 h 837"/>
                    <a:gd name="T42" fmla="*/ 40 w 598"/>
                    <a:gd name="T43" fmla="*/ 422 h 837"/>
                    <a:gd name="T44" fmla="*/ 78 w 598"/>
                    <a:gd name="T45" fmla="*/ 0 h 837"/>
                    <a:gd name="T46" fmla="*/ 550 w 598"/>
                    <a:gd name="T47" fmla="*/ 0 h 837"/>
                    <a:gd name="T48" fmla="*/ 550 w 598"/>
                    <a:gd name="T49" fmla="*/ 139 h 837"/>
                    <a:gd name="T50" fmla="*/ 215 w 598"/>
                    <a:gd name="T51" fmla="*/ 139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8" h="837">
                      <a:moveTo>
                        <a:pt x="215" y="139"/>
                      </a:moveTo>
                      <a:cubicBezTo>
                        <a:pt x="198" y="334"/>
                        <a:pt x="198" y="334"/>
                        <a:pt x="198" y="334"/>
                      </a:cubicBezTo>
                      <a:cubicBezTo>
                        <a:pt x="214" y="319"/>
                        <a:pt x="235" y="308"/>
                        <a:pt x="259" y="301"/>
                      </a:cubicBezTo>
                      <a:cubicBezTo>
                        <a:pt x="284" y="294"/>
                        <a:pt x="312" y="290"/>
                        <a:pt x="342" y="290"/>
                      </a:cubicBezTo>
                      <a:cubicBezTo>
                        <a:pt x="420" y="290"/>
                        <a:pt x="482" y="312"/>
                        <a:pt x="529" y="357"/>
                      </a:cubicBezTo>
                      <a:cubicBezTo>
                        <a:pt x="575" y="401"/>
                        <a:pt x="598" y="464"/>
                        <a:pt x="598" y="546"/>
                      </a:cubicBezTo>
                      <a:cubicBezTo>
                        <a:pt x="598" y="590"/>
                        <a:pt x="591" y="630"/>
                        <a:pt x="577" y="665"/>
                      </a:cubicBezTo>
                      <a:cubicBezTo>
                        <a:pt x="563" y="701"/>
                        <a:pt x="542" y="732"/>
                        <a:pt x="515" y="758"/>
                      </a:cubicBezTo>
                      <a:cubicBezTo>
                        <a:pt x="487" y="783"/>
                        <a:pt x="454" y="803"/>
                        <a:pt x="414" y="817"/>
                      </a:cubicBezTo>
                      <a:cubicBezTo>
                        <a:pt x="374" y="830"/>
                        <a:pt x="329" y="837"/>
                        <a:pt x="278" y="837"/>
                      </a:cubicBezTo>
                      <a:cubicBezTo>
                        <a:pt x="170" y="837"/>
                        <a:pt x="78" y="804"/>
                        <a:pt x="0" y="739"/>
                      </a:cubicBezTo>
                      <a:cubicBezTo>
                        <a:pt x="74" y="628"/>
                        <a:pt x="74" y="628"/>
                        <a:pt x="74" y="628"/>
                      </a:cubicBezTo>
                      <a:cubicBezTo>
                        <a:pt x="138" y="674"/>
                        <a:pt x="202" y="696"/>
                        <a:pt x="265" y="696"/>
                      </a:cubicBezTo>
                      <a:cubicBezTo>
                        <a:pt x="285" y="696"/>
                        <a:pt x="304" y="694"/>
                        <a:pt x="324" y="689"/>
                      </a:cubicBezTo>
                      <a:cubicBezTo>
                        <a:pt x="343" y="683"/>
                        <a:pt x="359" y="675"/>
                        <a:pt x="374" y="664"/>
                      </a:cubicBezTo>
                      <a:cubicBezTo>
                        <a:pt x="388" y="652"/>
                        <a:pt x="400" y="638"/>
                        <a:pt x="408" y="620"/>
                      </a:cubicBezTo>
                      <a:cubicBezTo>
                        <a:pt x="417" y="602"/>
                        <a:pt x="421" y="581"/>
                        <a:pt x="421" y="556"/>
                      </a:cubicBezTo>
                      <a:cubicBezTo>
                        <a:pt x="421" y="512"/>
                        <a:pt x="409" y="480"/>
                        <a:pt x="385" y="460"/>
                      </a:cubicBezTo>
                      <a:cubicBezTo>
                        <a:pt x="361" y="441"/>
                        <a:pt x="328" y="431"/>
                        <a:pt x="287" y="431"/>
                      </a:cubicBezTo>
                      <a:cubicBezTo>
                        <a:pt x="261" y="431"/>
                        <a:pt x="236" y="435"/>
                        <a:pt x="212" y="442"/>
                      </a:cubicBezTo>
                      <a:cubicBezTo>
                        <a:pt x="189" y="450"/>
                        <a:pt x="168" y="461"/>
                        <a:pt x="151" y="474"/>
                      </a:cubicBezTo>
                      <a:cubicBezTo>
                        <a:pt x="40" y="422"/>
                        <a:pt x="40" y="422"/>
                        <a:pt x="40" y="422"/>
                      </a:cubicBezTo>
                      <a:cubicBezTo>
                        <a:pt x="78" y="0"/>
                        <a:pt x="78" y="0"/>
                        <a:pt x="78" y="0"/>
                      </a:cubicBezTo>
                      <a:cubicBezTo>
                        <a:pt x="550" y="0"/>
                        <a:pt x="550" y="0"/>
                        <a:pt x="550" y="0"/>
                      </a:cubicBezTo>
                      <a:cubicBezTo>
                        <a:pt x="550" y="139"/>
                        <a:pt x="550" y="139"/>
                        <a:pt x="550" y="139"/>
                      </a:cubicBezTo>
                      <a:lnTo>
                        <a:pt x="215" y="139"/>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03" name="Freeform 13"/>
                <p:cNvSpPr>
                  <a:spLocks/>
                </p:cNvSpPr>
                <p:nvPr/>
              </p:nvSpPr>
              <p:spPr bwMode="auto">
                <a:xfrm>
                  <a:off x="2896" y="590"/>
                  <a:ext cx="1683" cy="2064"/>
                </a:xfrm>
                <a:custGeom>
                  <a:avLst/>
                  <a:gdLst>
                    <a:gd name="T0" fmla="*/ 450 w 712"/>
                    <a:gd name="T1" fmla="*/ 728 h 874"/>
                    <a:gd name="T2" fmla="*/ 547 w 712"/>
                    <a:gd name="T3" fmla="*/ 720 h 874"/>
                    <a:gd name="T4" fmla="*/ 547 w 712"/>
                    <a:gd name="T5" fmla="*/ 544 h 874"/>
                    <a:gd name="T6" fmla="*/ 387 w 712"/>
                    <a:gd name="T7" fmla="*/ 544 h 874"/>
                    <a:gd name="T8" fmla="*/ 387 w 712"/>
                    <a:gd name="T9" fmla="*/ 405 h 874"/>
                    <a:gd name="T10" fmla="*/ 712 w 712"/>
                    <a:gd name="T11" fmla="*/ 405 h 874"/>
                    <a:gd name="T12" fmla="*/ 712 w 712"/>
                    <a:gd name="T13" fmla="*/ 809 h 874"/>
                    <a:gd name="T14" fmla="*/ 605 w 712"/>
                    <a:gd name="T15" fmla="*/ 853 h 874"/>
                    <a:gd name="T16" fmla="*/ 437 w 712"/>
                    <a:gd name="T17" fmla="*/ 874 h 874"/>
                    <a:gd name="T18" fmla="*/ 258 w 712"/>
                    <a:gd name="T19" fmla="*/ 846 h 874"/>
                    <a:gd name="T20" fmla="*/ 120 w 712"/>
                    <a:gd name="T21" fmla="*/ 764 h 874"/>
                    <a:gd name="T22" fmla="*/ 31 w 712"/>
                    <a:gd name="T23" fmla="*/ 628 h 874"/>
                    <a:gd name="T24" fmla="*/ 0 w 712"/>
                    <a:gd name="T25" fmla="*/ 439 h 874"/>
                    <a:gd name="T26" fmla="*/ 31 w 712"/>
                    <a:gd name="T27" fmla="*/ 254 h 874"/>
                    <a:gd name="T28" fmla="*/ 118 w 712"/>
                    <a:gd name="T29" fmla="*/ 116 h 874"/>
                    <a:gd name="T30" fmla="*/ 258 w 712"/>
                    <a:gd name="T31" fmla="*/ 30 h 874"/>
                    <a:gd name="T32" fmla="*/ 444 w 712"/>
                    <a:gd name="T33" fmla="*/ 0 h 874"/>
                    <a:gd name="T34" fmla="*/ 596 w 712"/>
                    <a:gd name="T35" fmla="*/ 19 h 874"/>
                    <a:gd name="T36" fmla="*/ 705 w 712"/>
                    <a:gd name="T37" fmla="*/ 72 h 874"/>
                    <a:gd name="T38" fmla="*/ 640 w 712"/>
                    <a:gd name="T39" fmla="*/ 194 h 874"/>
                    <a:gd name="T40" fmla="*/ 559 w 712"/>
                    <a:gd name="T41" fmla="*/ 159 h 874"/>
                    <a:gd name="T42" fmla="*/ 455 w 712"/>
                    <a:gd name="T43" fmla="*/ 146 h 874"/>
                    <a:gd name="T44" fmla="*/ 252 w 712"/>
                    <a:gd name="T45" fmla="*/ 219 h 874"/>
                    <a:gd name="T46" fmla="*/ 185 w 712"/>
                    <a:gd name="T47" fmla="*/ 437 h 874"/>
                    <a:gd name="T48" fmla="*/ 251 w 712"/>
                    <a:gd name="T49" fmla="*/ 654 h 874"/>
                    <a:gd name="T50" fmla="*/ 450 w 712"/>
                    <a:gd name="T51" fmla="*/ 72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2" h="874">
                      <a:moveTo>
                        <a:pt x="450" y="728"/>
                      </a:moveTo>
                      <a:cubicBezTo>
                        <a:pt x="490" y="728"/>
                        <a:pt x="522" y="725"/>
                        <a:pt x="547" y="720"/>
                      </a:cubicBezTo>
                      <a:cubicBezTo>
                        <a:pt x="547" y="544"/>
                        <a:pt x="547" y="544"/>
                        <a:pt x="547" y="544"/>
                      </a:cubicBezTo>
                      <a:cubicBezTo>
                        <a:pt x="387" y="544"/>
                        <a:pt x="387" y="544"/>
                        <a:pt x="387" y="544"/>
                      </a:cubicBezTo>
                      <a:cubicBezTo>
                        <a:pt x="387" y="405"/>
                        <a:pt x="387" y="405"/>
                        <a:pt x="387" y="405"/>
                      </a:cubicBezTo>
                      <a:cubicBezTo>
                        <a:pt x="712" y="405"/>
                        <a:pt x="712" y="405"/>
                        <a:pt x="712" y="405"/>
                      </a:cubicBezTo>
                      <a:cubicBezTo>
                        <a:pt x="712" y="809"/>
                        <a:pt x="712" y="809"/>
                        <a:pt x="712" y="809"/>
                      </a:cubicBezTo>
                      <a:cubicBezTo>
                        <a:pt x="690" y="825"/>
                        <a:pt x="654" y="839"/>
                        <a:pt x="605" y="853"/>
                      </a:cubicBezTo>
                      <a:cubicBezTo>
                        <a:pt x="556" y="867"/>
                        <a:pt x="500" y="874"/>
                        <a:pt x="437" y="874"/>
                      </a:cubicBezTo>
                      <a:cubicBezTo>
                        <a:pt x="372" y="874"/>
                        <a:pt x="312" y="864"/>
                        <a:pt x="258" y="846"/>
                      </a:cubicBezTo>
                      <a:cubicBezTo>
                        <a:pt x="204" y="828"/>
                        <a:pt x="158" y="801"/>
                        <a:pt x="120" y="764"/>
                      </a:cubicBezTo>
                      <a:cubicBezTo>
                        <a:pt x="81" y="728"/>
                        <a:pt x="52" y="683"/>
                        <a:pt x="31" y="628"/>
                      </a:cubicBezTo>
                      <a:cubicBezTo>
                        <a:pt x="10" y="574"/>
                        <a:pt x="0" y="511"/>
                        <a:pt x="0" y="439"/>
                      </a:cubicBezTo>
                      <a:cubicBezTo>
                        <a:pt x="0" y="370"/>
                        <a:pt x="10" y="309"/>
                        <a:pt x="31" y="254"/>
                      </a:cubicBezTo>
                      <a:cubicBezTo>
                        <a:pt x="51" y="200"/>
                        <a:pt x="80" y="153"/>
                        <a:pt x="118" y="116"/>
                      </a:cubicBezTo>
                      <a:cubicBezTo>
                        <a:pt x="157" y="78"/>
                        <a:pt x="203" y="50"/>
                        <a:pt x="258" y="30"/>
                      </a:cubicBezTo>
                      <a:cubicBezTo>
                        <a:pt x="313" y="10"/>
                        <a:pt x="375" y="0"/>
                        <a:pt x="444" y="0"/>
                      </a:cubicBezTo>
                      <a:cubicBezTo>
                        <a:pt x="502" y="0"/>
                        <a:pt x="552" y="6"/>
                        <a:pt x="596" y="19"/>
                      </a:cubicBezTo>
                      <a:cubicBezTo>
                        <a:pt x="640" y="32"/>
                        <a:pt x="676" y="50"/>
                        <a:pt x="705" y="72"/>
                      </a:cubicBezTo>
                      <a:cubicBezTo>
                        <a:pt x="640" y="194"/>
                        <a:pt x="640" y="194"/>
                        <a:pt x="640" y="194"/>
                      </a:cubicBezTo>
                      <a:cubicBezTo>
                        <a:pt x="615" y="180"/>
                        <a:pt x="588" y="168"/>
                        <a:pt x="559" y="159"/>
                      </a:cubicBezTo>
                      <a:cubicBezTo>
                        <a:pt x="529" y="150"/>
                        <a:pt x="495" y="146"/>
                        <a:pt x="455" y="146"/>
                      </a:cubicBezTo>
                      <a:cubicBezTo>
                        <a:pt x="365" y="146"/>
                        <a:pt x="297" y="170"/>
                        <a:pt x="252" y="219"/>
                      </a:cubicBezTo>
                      <a:cubicBezTo>
                        <a:pt x="207" y="268"/>
                        <a:pt x="185" y="341"/>
                        <a:pt x="185" y="437"/>
                      </a:cubicBezTo>
                      <a:cubicBezTo>
                        <a:pt x="185" y="532"/>
                        <a:pt x="207" y="605"/>
                        <a:pt x="251" y="654"/>
                      </a:cubicBezTo>
                      <a:cubicBezTo>
                        <a:pt x="296" y="703"/>
                        <a:pt x="362" y="728"/>
                        <a:pt x="450" y="72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grpSp>
        </p:grpSp>
        <p:sp>
          <p:nvSpPr>
            <p:cNvPr id="192" name="Freeform 15"/>
            <p:cNvSpPr>
              <a:spLocks noEditPoints="1"/>
            </p:cNvSpPr>
            <p:nvPr/>
          </p:nvSpPr>
          <p:spPr bwMode="auto">
            <a:xfrm>
              <a:off x="6635158" y="1696936"/>
              <a:ext cx="173831" cy="152152"/>
            </a:xfrm>
            <a:custGeom>
              <a:avLst/>
              <a:gdLst>
                <a:gd name="T0" fmla="*/ 660 w 660"/>
                <a:gd name="T1" fmla="*/ 264 h 481"/>
                <a:gd name="T2" fmla="*/ 455 w 660"/>
                <a:gd name="T3" fmla="*/ 117 h 481"/>
                <a:gd name="T4" fmla="*/ 380 w 660"/>
                <a:gd name="T5" fmla="*/ 127 h 481"/>
                <a:gd name="T6" fmla="*/ 190 w 660"/>
                <a:gd name="T7" fmla="*/ 0 h 481"/>
                <a:gd name="T8" fmla="*/ 0 w 660"/>
                <a:gd name="T9" fmla="*/ 133 h 481"/>
                <a:gd name="T10" fmla="*/ 140 w 660"/>
                <a:gd name="T11" fmla="*/ 260 h 481"/>
                <a:gd name="T12" fmla="*/ 143 w 660"/>
                <a:gd name="T13" fmla="*/ 266 h 481"/>
                <a:gd name="T14" fmla="*/ 100 w 660"/>
                <a:gd name="T15" fmla="*/ 315 h 481"/>
                <a:gd name="T16" fmla="*/ 107 w 660"/>
                <a:gd name="T17" fmla="*/ 334 h 481"/>
                <a:gd name="T18" fmla="*/ 230 w 660"/>
                <a:gd name="T19" fmla="*/ 267 h 481"/>
                <a:gd name="T20" fmla="*/ 241 w 660"/>
                <a:gd name="T21" fmla="*/ 260 h 481"/>
                <a:gd name="T22" fmla="*/ 251 w 660"/>
                <a:gd name="T23" fmla="*/ 258 h 481"/>
                <a:gd name="T24" fmla="*/ 250 w 660"/>
                <a:gd name="T25" fmla="*/ 264 h 481"/>
                <a:gd name="T26" fmla="*/ 402 w 660"/>
                <a:gd name="T27" fmla="*/ 406 h 481"/>
                <a:gd name="T28" fmla="*/ 402 w 660"/>
                <a:gd name="T29" fmla="*/ 406 h 481"/>
                <a:gd name="T30" fmla="*/ 528 w 660"/>
                <a:gd name="T31" fmla="*/ 481 h 481"/>
                <a:gd name="T32" fmla="*/ 541 w 660"/>
                <a:gd name="T33" fmla="*/ 480 h 481"/>
                <a:gd name="T34" fmla="*/ 568 w 660"/>
                <a:gd name="T35" fmla="*/ 459 h 481"/>
                <a:gd name="T36" fmla="*/ 553 w 660"/>
                <a:gd name="T37" fmla="*/ 434 h 481"/>
                <a:gd name="T38" fmla="*/ 519 w 660"/>
                <a:gd name="T39" fmla="*/ 403 h 481"/>
                <a:gd name="T40" fmla="*/ 660 w 660"/>
                <a:gd name="T41" fmla="*/ 264 h 481"/>
                <a:gd name="T42" fmla="*/ 502 w 660"/>
                <a:gd name="T43" fmla="*/ 377 h 481"/>
                <a:gd name="T44" fmla="*/ 488 w 660"/>
                <a:gd name="T45" fmla="*/ 398 h 481"/>
                <a:gd name="T46" fmla="*/ 518 w 660"/>
                <a:gd name="T47" fmla="*/ 446 h 481"/>
                <a:gd name="T48" fmla="*/ 520 w 660"/>
                <a:gd name="T49" fmla="*/ 451 h 481"/>
                <a:gd name="T50" fmla="*/ 428 w 660"/>
                <a:gd name="T51" fmla="*/ 391 h 481"/>
                <a:gd name="T52" fmla="*/ 407 w 660"/>
                <a:gd name="T53" fmla="*/ 377 h 481"/>
                <a:gd name="T54" fmla="*/ 279 w 660"/>
                <a:gd name="T55" fmla="*/ 264 h 481"/>
                <a:gd name="T56" fmla="*/ 455 w 660"/>
                <a:gd name="T57" fmla="*/ 146 h 481"/>
                <a:gd name="T58" fmla="*/ 630 w 660"/>
                <a:gd name="T59" fmla="*/ 264 h 481"/>
                <a:gd name="T60" fmla="*/ 502 w 660"/>
                <a:gd name="T61" fmla="*/ 377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0" h="481">
                  <a:moveTo>
                    <a:pt x="660" y="264"/>
                  </a:moveTo>
                  <a:cubicBezTo>
                    <a:pt x="660" y="183"/>
                    <a:pt x="568" y="117"/>
                    <a:pt x="455" y="117"/>
                  </a:cubicBezTo>
                  <a:cubicBezTo>
                    <a:pt x="429" y="117"/>
                    <a:pt x="403" y="121"/>
                    <a:pt x="380" y="127"/>
                  </a:cubicBezTo>
                  <a:cubicBezTo>
                    <a:pt x="376" y="57"/>
                    <a:pt x="293" y="0"/>
                    <a:pt x="190" y="0"/>
                  </a:cubicBezTo>
                  <a:cubicBezTo>
                    <a:pt x="85" y="0"/>
                    <a:pt x="0" y="60"/>
                    <a:pt x="0" y="133"/>
                  </a:cubicBezTo>
                  <a:cubicBezTo>
                    <a:pt x="0" y="193"/>
                    <a:pt x="59" y="245"/>
                    <a:pt x="140" y="260"/>
                  </a:cubicBezTo>
                  <a:cubicBezTo>
                    <a:pt x="143" y="261"/>
                    <a:pt x="143" y="263"/>
                    <a:pt x="143" y="266"/>
                  </a:cubicBezTo>
                  <a:cubicBezTo>
                    <a:pt x="142" y="291"/>
                    <a:pt x="106" y="312"/>
                    <a:pt x="100" y="315"/>
                  </a:cubicBezTo>
                  <a:cubicBezTo>
                    <a:pt x="93" y="319"/>
                    <a:pt x="84" y="330"/>
                    <a:pt x="107" y="334"/>
                  </a:cubicBezTo>
                  <a:cubicBezTo>
                    <a:pt x="140" y="339"/>
                    <a:pt x="205" y="318"/>
                    <a:pt x="230" y="267"/>
                  </a:cubicBezTo>
                  <a:cubicBezTo>
                    <a:pt x="232" y="265"/>
                    <a:pt x="234" y="261"/>
                    <a:pt x="241" y="260"/>
                  </a:cubicBezTo>
                  <a:cubicBezTo>
                    <a:pt x="244" y="259"/>
                    <a:pt x="247" y="259"/>
                    <a:pt x="251" y="258"/>
                  </a:cubicBezTo>
                  <a:cubicBezTo>
                    <a:pt x="250" y="260"/>
                    <a:pt x="250" y="262"/>
                    <a:pt x="250" y="264"/>
                  </a:cubicBezTo>
                  <a:cubicBezTo>
                    <a:pt x="250" y="330"/>
                    <a:pt x="313" y="389"/>
                    <a:pt x="402" y="406"/>
                  </a:cubicBezTo>
                  <a:cubicBezTo>
                    <a:pt x="402" y="406"/>
                    <a:pt x="402" y="406"/>
                    <a:pt x="402" y="406"/>
                  </a:cubicBezTo>
                  <a:cubicBezTo>
                    <a:pt x="428" y="455"/>
                    <a:pt x="486" y="481"/>
                    <a:pt x="528" y="481"/>
                  </a:cubicBezTo>
                  <a:cubicBezTo>
                    <a:pt x="533" y="481"/>
                    <a:pt x="537" y="480"/>
                    <a:pt x="541" y="480"/>
                  </a:cubicBezTo>
                  <a:cubicBezTo>
                    <a:pt x="561" y="476"/>
                    <a:pt x="566" y="467"/>
                    <a:pt x="568" y="459"/>
                  </a:cubicBezTo>
                  <a:cubicBezTo>
                    <a:pt x="569" y="448"/>
                    <a:pt x="561" y="438"/>
                    <a:pt x="553" y="434"/>
                  </a:cubicBezTo>
                  <a:cubicBezTo>
                    <a:pt x="541" y="428"/>
                    <a:pt x="524" y="415"/>
                    <a:pt x="519" y="403"/>
                  </a:cubicBezTo>
                  <a:cubicBezTo>
                    <a:pt x="602" y="384"/>
                    <a:pt x="660" y="328"/>
                    <a:pt x="660" y="264"/>
                  </a:cubicBezTo>
                  <a:moveTo>
                    <a:pt x="502" y="377"/>
                  </a:moveTo>
                  <a:cubicBezTo>
                    <a:pt x="499" y="378"/>
                    <a:pt x="487" y="382"/>
                    <a:pt x="488" y="398"/>
                  </a:cubicBezTo>
                  <a:cubicBezTo>
                    <a:pt x="489" y="418"/>
                    <a:pt x="504" y="435"/>
                    <a:pt x="518" y="446"/>
                  </a:cubicBezTo>
                  <a:cubicBezTo>
                    <a:pt x="521" y="448"/>
                    <a:pt x="524" y="451"/>
                    <a:pt x="520" y="451"/>
                  </a:cubicBezTo>
                  <a:cubicBezTo>
                    <a:pt x="490" y="448"/>
                    <a:pt x="447" y="429"/>
                    <a:pt x="428" y="391"/>
                  </a:cubicBezTo>
                  <a:cubicBezTo>
                    <a:pt x="425" y="386"/>
                    <a:pt x="420" y="379"/>
                    <a:pt x="407" y="377"/>
                  </a:cubicBezTo>
                  <a:cubicBezTo>
                    <a:pt x="332" y="363"/>
                    <a:pt x="279" y="316"/>
                    <a:pt x="279" y="264"/>
                  </a:cubicBezTo>
                  <a:cubicBezTo>
                    <a:pt x="279" y="199"/>
                    <a:pt x="358" y="146"/>
                    <a:pt x="455" y="146"/>
                  </a:cubicBezTo>
                  <a:cubicBezTo>
                    <a:pt x="552" y="146"/>
                    <a:pt x="630" y="199"/>
                    <a:pt x="630" y="264"/>
                  </a:cubicBezTo>
                  <a:cubicBezTo>
                    <a:pt x="630" y="316"/>
                    <a:pt x="578" y="363"/>
                    <a:pt x="502" y="377"/>
                  </a:cubicBezTo>
                </a:path>
              </a:pathLst>
            </a:custGeom>
            <a:grpFill/>
            <a:ln>
              <a:noFill/>
            </a:ln>
            <a:effec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cs typeface="Arial" panose="020B0604020202020204" pitchFamily="34" charset="0"/>
              </a:endParaRPr>
            </a:p>
          </p:txBody>
        </p:sp>
        <p:grpSp>
          <p:nvGrpSpPr>
            <p:cNvPr id="193" name="Group 192"/>
            <p:cNvGrpSpPr/>
            <p:nvPr/>
          </p:nvGrpSpPr>
          <p:grpSpPr>
            <a:xfrm>
              <a:off x="6392357" y="1698430"/>
              <a:ext cx="222292" cy="150658"/>
              <a:chOff x="5570387" y="5886310"/>
              <a:chExt cx="478433" cy="313948"/>
            </a:xfrm>
            <a:grpFill/>
            <a:effectLst/>
          </p:grpSpPr>
          <p:sp>
            <p:nvSpPr>
              <p:cNvPr id="196" name="Freeform 713"/>
              <p:cNvSpPr>
                <a:spLocks/>
              </p:cNvSpPr>
              <p:nvPr/>
            </p:nvSpPr>
            <p:spPr bwMode="auto">
              <a:xfrm>
                <a:off x="5570387" y="5886310"/>
                <a:ext cx="478433" cy="309993"/>
              </a:xfrm>
              <a:custGeom>
                <a:avLst/>
                <a:gdLst>
                  <a:gd name="T0" fmla="*/ 227 w 256"/>
                  <a:gd name="T1" fmla="*/ 71 h 166"/>
                  <a:gd name="T2" fmla="*/ 226 w 256"/>
                  <a:gd name="T3" fmla="*/ 69 h 166"/>
                  <a:gd name="T4" fmla="*/ 226 w 256"/>
                  <a:gd name="T5" fmla="*/ 68 h 166"/>
                  <a:gd name="T6" fmla="*/ 158 w 256"/>
                  <a:gd name="T7" fmla="*/ 0 h 166"/>
                  <a:gd name="T8" fmla="*/ 100 w 256"/>
                  <a:gd name="T9" fmla="*/ 34 h 166"/>
                  <a:gd name="T10" fmla="*/ 98 w 256"/>
                  <a:gd name="T11" fmla="*/ 35 h 166"/>
                  <a:gd name="T12" fmla="*/ 81 w 256"/>
                  <a:gd name="T13" fmla="*/ 34 h 166"/>
                  <a:gd name="T14" fmla="*/ 37 w 256"/>
                  <a:gd name="T15" fmla="*/ 75 h 166"/>
                  <a:gd name="T16" fmla="*/ 36 w 256"/>
                  <a:gd name="T17" fmla="*/ 86 h 166"/>
                  <a:gd name="T18" fmla="*/ 34 w 256"/>
                  <a:gd name="T19" fmla="*/ 88 h 166"/>
                  <a:gd name="T20" fmla="*/ 0 w 256"/>
                  <a:gd name="T21" fmla="*/ 127 h 166"/>
                  <a:gd name="T22" fmla="*/ 39 w 256"/>
                  <a:gd name="T23" fmla="*/ 166 h 166"/>
                  <a:gd name="T24" fmla="*/ 75 w 256"/>
                  <a:gd name="T25" fmla="*/ 166 h 166"/>
                  <a:gd name="T26" fmla="*/ 76 w 256"/>
                  <a:gd name="T27" fmla="*/ 165 h 166"/>
                  <a:gd name="T28" fmla="*/ 76 w 256"/>
                  <a:gd name="T29" fmla="*/ 153 h 166"/>
                  <a:gd name="T30" fmla="*/ 75 w 256"/>
                  <a:gd name="T31" fmla="*/ 152 h 166"/>
                  <a:gd name="T32" fmla="*/ 39 w 256"/>
                  <a:gd name="T33" fmla="*/ 152 h 166"/>
                  <a:gd name="T34" fmla="*/ 14 w 256"/>
                  <a:gd name="T35" fmla="*/ 127 h 166"/>
                  <a:gd name="T36" fmla="*/ 40 w 256"/>
                  <a:gd name="T37" fmla="*/ 101 h 166"/>
                  <a:gd name="T38" fmla="*/ 49 w 256"/>
                  <a:gd name="T39" fmla="*/ 101 h 166"/>
                  <a:gd name="T40" fmla="*/ 51 w 256"/>
                  <a:gd name="T41" fmla="*/ 98 h 166"/>
                  <a:gd name="T42" fmla="*/ 50 w 256"/>
                  <a:gd name="T43" fmla="*/ 90 h 166"/>
                  <a:gd name="T44" fmla="*/ 50 w 256"/>
                  <a:gd name="T45" fmla="*/ 78 h 166"/>
                  <a:gd name="T46" fmla="*/ 83 w 256"/>
                  <a:gd name="T47" fmla="*/ 48 h 166"/>
                  <a:gd name="T48" fmla="*/ 100 w 256"/>
                  <a:gd name="T49" fmla="*/ 50 h 166"/>
                  <a:gd name="T50" fmla="*/ 105 w 256"/>
                  <a:gd name="T51" fmla="*/ 52 h 166"/>
                  <a:gd name="T52" fmla="*/ 107 w 256"/>
                  <a:gd name="T53" fmla="*/ 52 h 166"/>
                  <a:gd name="T54" fmla="*/ 109 w 256"/>
                  <a:gd name="T55" fmla="*/ 45 h 166"/>
                  <a:gd name="T56" fmla="*/ 158 w 256"/>
                  <a:gd name="T57" fmla="*/ 14 h 166"/>
                  <a:gd name="T58" fmla="*/ 213 w 256"/>
                  <a:gd name="T59" fmla="*/ 68 h 166"/>
                  <a:gd name="T60" fmla="*/ 211 w 256"/>
                  <a:gd name="T61" fmla="*/ 79 h 166"/>
                  <a:gd name="T62" fmla="*/ 212 w 256"/>
                  <a:gd name="T63" fmla="*/ 80 h 166"/>
                  <a:gd name="T64" fmla="*/ 218 w 256"/>
                  <a:gd name="T65" fmla="*/ 82 h 166"/>
                  <a:gd name="T66" fmla="*/ 242 w 256"/>
                  <a:gd name="T67" fmla="*/ 116 h 166"/>
                  <a:gd name="T68" fmla="*/ 205 w 256"/>
                  <a:gd name="T69" fmla="*/ 152 h 166"/>
                  <a:gd name="T70" fmla="*/ 181 w 256"/>
                  <a:gd name="T71" fmla="*/ 152 h 166"/>
                  <a:gd name="T72" fmla="*/ 180 w 256"/>
                  <a:gd name="T73" fmla="*/ 153 h 166"/>
                  <a:gd name="T74" fmla="*/ 180 w 256"/>
                  <a:gd name="T75" fmla="*/ 165 h 166"/>
                  <a:gd name="T76" fmla="*/ 181 w 256"/>
                  <a:gd name="T77" fmla="*/ 166 h 166"/>
                  <a:gd name="T78" fmla="*/ 205 w 256"/>
                  <a:gd name="T79" fmla="*/ 166 h 166"/>
                  <a:gd name="T80" fmla="*/ 256 w 256"/>
                  <a:gd name="T81" fmla="*/ 116 h 166"/>
                  <a:gd name="T82" fmla="*/ 227 w 256"/>
                  <a:gd name="T83" fmla="*/ 7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166">
                    <a:moveTo>
                      <a:pt x="227" y="71"/>
                    </a:moveTo>
                    <a:cubicBezTo>
                      <a:pt x="227" y="71"/>
                      <a:pt x="226" y="70"/>
                      <a:pt x="226" y="69"/>
                    </a:cubicBezTo>
                    <a:cubicBezTo>
                      <a:pt x="226" y="69"/>
                      <a:pt x="226" y="69"/>
                      <a:pt x="226" y="68"/>
                    </a:cubicBezTo>
                    <a:cubicBezTo>
                      <a:pt x="226" y="31"/>
                      <a:pt x="196" y="0"/>
                      <a:pt x="158" y="0"/>
                    </a:cubicBezTo>
                    <a:cubicBezTo>
                      <a:pt x="134" y="0"/>
                      <a:pt x="112" y="14"/>
                      <a:pt x="100" y="34"/>
                    </a:cubicBezTo>
                    <a:cubicBezTo>
                      <a:pt x="99" y="35"/>
                      <a:pt x="98" y="35"/>
                      <a:pt x="98" y="35"/>
                    </a:cubicBezTo>
                    <a:cubicBezTo>
                      <a:pt x="92" y="34"/>
                      <a:pt x="87" y="34"/>
                      <a:pt x="81" y="34"/>
                    </a:cubicBezTo>
                    <a:cubicBezTo>
                      <a:pt x="60" y="37"/>
                      <a:pt x="42" y="53"/>
                      <a:pt x="37" y="75"/>
                    </a:cubicBezTo>
                    <a:cubicBezTo>
                      <a:pt x="36" y="78"/>
                      <a:pt x="36" y="82"/>
                      <a:pt x="36" y="86"/>
                    </a:cubicBezTo>
                    <a:cubicBezTo>
                      <a:pt x="36" y="87"/>
                      <a:pt x="35" y="88"/>
                      <a:pt x="34" y="88"/>
                    </a:cubicBezTo>
                    <a:cubicBezTo>
                      <a:pt x="15" y="90"/>
                      <a:pt x="0" y="107"/>
                      <a:pt x="0" y="127"/>
                    </a:cubicBezTo>
                    <a:cubicBezTo>
                      <a:pt x="0" y="148"/>
                      <a:pt x="18" y="166"/>
                      <a:pt x="39" y="166"/>
                    </a:cubicBezTo>
                    <a:cubicBezTo>
                      <a:pt x="75" y="166"/>
                      <a:pt x="75" y="166"/>
                      <a:pt x="75" y="166"/>
                    </a:cubicBezTo>
                    <a:cubicBezTo>
                      <a:pt x="76" y="166"/>
                      <a:pt x="76" y="165"/>
                      <a:pt x="76" y="165"/>
                    </a:cubicBezTo>
                    <a:cubicBezTo>
                      <a:pt x="76" y="153"/>
                      <a:pt x="76" y="153"/>
                      <a:pt x="76" y="153"/>
                    </a:cubicBezTo>
                    <a:cubicBezTo>
                      <a:pt x="76" y="153"/>
                      <a:pt x="76" y="152"/>
                      <a:pt x="75" y="152"/>
                    </a:cubicBezTo>
                    <a:cubicBezTo>
                      <a:pt x="39" y="152"/>
                      <a:pt x="39" y="152"/>
                      <a:pt x="39" y="152"/>
                    </a:cubicBezTo>
                    <a:cubicBezTo>
                      <a:pt x="25" y="152"/>
                      <a:pt x="14" y="141"/>
                      <a:pt x="14" y="127"/>
                    </a:cubicBezTo>
                    <a:cubicBezTo>
                      <a:pt x="14" y="113"/>
                      <a:pt x="26" y="101"/>
                      <a:pt x="40" y="101"/>
                    </a:cubicBezTo>
                    <a:cubicBezTo>
                      <a:pt x="44" y="100"/>
                      <a:pt x="47" y="101"/>
                      <a:pt x="49" y="101"/>
                    </a:cubicBezTo>
                    <a:cubicBezTo>
                      <a:pt x="52" y="102"/>
                      <a:pt x="52" y="102"/>
                      <a:pt x="51" y="98"/>
                    </a:cubicBezTo>
                    <a:cubicBezTo>
                      <a:pt x="51" y="96"/>
                      <a:pt x="50" y="94"/>
                      <a:pt x="50" y="90"/>
                    </a:cubicBezTo>
                    <a:cubicBezTo>
                      <a:pt x="49" y="86"/>
                      <a:pt x="49" y="82"/>
                      <a:pt x="50" y="78"/>
                    </a:cubicBezTo>
                    <a:cubicBezTo>
                      <a:pt x="54" y="62"/>
                      <a:pt x="67" y="50"/>
                      <a:pt x="83" y="48"/>
                    </a:cubicBezTo>
                    <a:cubicBezTo>
                      <a:pt x="94" y="47"/>
                      <a:pt x="100" y="50"/>
                      <a:pt x="100" y="50"/>
                    </a:cubicBezTo>
                    <a:cubicBezTo>
                      <a:pt x="100" y="50"/>
                      <a:pt x="101" y="50"/>
                      <a:pt x="105" y="52"/>
                    </a:cubicBezTo>
                    <a:cubicBezTo>
                      <a:pt x="106" y="53"/>
                      <a:pt x="107" y="53"/>
                      <a:pt x="107" y="52"/>
                    </a:cubicBezTo>
                    <a:cubicBezTo>
                      <a:pt x="107" y="50"/>
                      <a:pt x="108" y="48"/>
                      <a:pt x="109" y="45"/>
                    </a:cubicBezTo>
                    <a:cubicBezTo>
                      <a:pt x="118" y="26"/>
                      <a:pt x="138" y="14"/>
                      <a:pt x="158" y="14"/>
                    </a:cubicBezTo>
                    <a:cubicBezTo>
                      <a:pt x="188" y="14"/>
                      <a:pt x="213" y="39"/>
                      <a:pt x="213" y="68"/>
                    </a:cubicBezTo>
                    <a:cubicBezTo>
                      <a:pt x="213" y="71"/>
                      <a:pt x="212" y="78"/>
                      <a:pt x="211" y="79"/>
                    </a:cubicBezTo>
                    <a:cubicBezTo>
                      <a:pt x="211" y="80"/>
                      <a:pt x="212" y="80"/>
                      <a:pt x="212" y="80"/>
                    </a:cubicBezTo>
                    <a:cubicBezTo>
                      <a:pt x="213" y="81"/>
                      <a:pt x="216" y="81"/>
                      <a:pt x="218" y="82"/>
                    </a:cubicBezTo>
                    <a:cubicBezTo>
                      <a:pt x="232" y="87"/>
                      <a:pt x="242" y="101"/>
                      <a:pt x="242" y="116"/>
                    </a:cubicBezTo>
                    <a:cubicBezTo>
                      <a:pt x="242" y="136"/>
                      <a:pt x="225" y="152"/>
                      <a:pt x="205" y="152"/>
                    </a:cubicBezTo>
                    <a:cubicBezTo>
                      <a:pt x="181" y="152"/>
                      <a:pt x="181" y="152"/>
                      <a:pt x="181" y="152"/>
                    </a:cubicBezTo>
                    <a:cubicBezTo>
                      <a:pt x="180" y="152"/>
                      <a:pt x="180" y="153"/>
                      <a:pt x="180" y="153"/>
                    </a:cubicBezTo>
                    <a:cubicBezTo>
                      <a:pt x="180" y="165"/>
                      <a:pt x="180" y="165"/>
                      <a:pt x="180" y="165"/>
                    </a:cubicBezTo>
                    <a:cubicBezTo>
                      <a:pt x="180" y="165"/>
                      <a:pt x="180" y="166"/>
                      <a:pt x="181" y="166"/>
                    </a:cubicBezTo>
                    <a:cubicBezTo>
                      <a:pt x="205" y="166"/>
                      <a:pt x="205" y="166"/>
                      <a:pt x="205" y="166"/>
                    </a:cubicBezTo>
                    <a:cubicBezTo>
                      <a:pt x="233" y="166"/>
                      <a:pt x="256" y="144"/>
                      <a:pt x="256" y="116"/>
                    </a:cubicBezTo>
                    <a:cubicBezTo>
                      <a:pt x="256" y="97"/>
                      <a:pt x="245" y="79"/>
                      <a:pt x="227"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750" dirty="0">
                  <a:solidFill>
                    <a:prstClr val="black"/>
                  </a:solidFill>
                  <a:latin typeface="Intel Clear"/>
                  <a:ea typeface="+mn-ea"/>
                </a:endParaRPr>
              </a:p>
            </p:txBody>
          </p:sp>
          <p:sp>
            <p:nvSpPr>
              <p:cNvPr id="197" name="Freeform 714"/>
              <p:cNvSpPr>
                <a:spLocks/>
              </p:cNvSpPr>
              <p:nvPr/>
            </p:nvSpPr>
            <p:spPr bwMode="auto">
              <a:xfrm>
                <a:off x="5738827" y="6167835"/>
                <a:ext cx="141553" cy="32423"/>
              </a:xfrm>
              <a:custGeom>
                <a:avLst/>
                <a:gdLst>
                  <a:gd name="T0" fmla="*/ 75 w 76"/>
                  <a:gd name="T1" fmla="*/ 17 h 17"/>
                  <a:gd name="T2" fmla="*/ 1 w 76"/>
                  <a:gd name="T3" fmla="*/ 17 h 17"/>
                  <a:gd name="T4" fmla="*/ 0 w 76"/>
                  <a:gd name="T5" fmla="*/ 16 h 17"/>
                  <a:gd name="T6" fmla="*/ 0 w 76"/>
                  <a:gd name="T7" fmla="*/ 0 h 17"/>
                  <a:gd name="T8" fmla="*/ 1 w 76"/>
                  <a:gd name="T9" fmla="*/ 0 h 17"/>
                  <a:gd name="T10" fmla="*/ 75 w 76"/>
                  <a:gd name="T11" fmla="*/ 0 h 17"/>
                  <a:gd name="T12" fmla="*/ 76 w 76"/>
                  <a:gd name="T13" fmla="*/ 0 h 17"/>
                  <a:gd name="T14" fmla="*/ 76 w 76"/>
                  <a:gd name="T15" fmla="*/ 16 h 17"/>
                  <a:gd name="T16" fmla="*/ 75 w 7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7">
                    <a:moveTo>
                      <a:pt x="75" y="17"/>
                    </a:moveTo>
                    <a:cubicBezTo>
                      <a:pt x="1" y="17"/>
                      <a:pt x="1" y="17"/>
                      <a:pt x="1" y="17"/>
                    </a:cubicBezTo>
                    <a:cubicBezTo>
                      <a:pt x="0" y="17"/>
                      <a:pt x="0" y="16"/>
                      <a:pt x="0" y="16"/>
                    </a:cubicBezTo>
                    <a:cubicBezTo>
                      <a:pt x="0" y="0"/>
                      <a:pt x="0" y="0"/>
                      <a:pt x="0" y="0"/>
                    </a:cubicBezTo>
                    <a:cubicBezTo>
                      <a:pt x="0" y="0"/>
                      <a:pt x="0" y="0"/>
                      <a:pt x="1" y="0"/>
                    </a:cubicBezTo>
                    <a:cubicBezTo>
                      <a:pt x="75" y="0"/>
                      <a:pt x="75" y="0"/>
                      <a:pt x="75" y="0"/>
                    </a:cubicBezTo>
                    <a:cubicBezTo>
                      <a:pt x="76" y="0"/>
                      <a:pt x="76" y="0"/>
                      <a:pt x="76" y="0"/>
                    </a:cubicBezTo>
                    <a:cubicBezTo>
                      <a:pt x="76" y="16"/>
                      <a:pt x="76" y="16"/>
                      <a:pt x="76" y="16"/>
                    </a:cubicBezTo>
                    <a:cubicBezTo>
                      <a:pt x="76" y="16"/>
                      <a:pt x="76" y="17"/>
                      <a:pt x="75"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750" dirty="0">
                  <a:solidFill>
                    <a:prstClr val="black"/>
                  </a:solidFill>
                  <a:latin typeface="Intel Clear"/>
                  <a:ea typeface="+mn-ea"/>
                </a:endParaRPr>
              </a:p>
            </p:txBody>
          </p:sp>
          <p:sp>
            <p:nvSpPr>
              <p:cNvPr id="198" name="Freeform 715"/>
              <p:cNvSpPr>
                <a:spLocks/>
              </p:cNvSpPr>
              <p:nvPr/>
            </p:nvSpPr>
            <p:spPr bwMode="auto">
              <a:xfrm>
                <a:off x="5744363" y="6053960"/>
                <a:ext cx="130482" cy="86197"/>
              </a:xfrm>
              <a:custGeom>
                <a:avLst/>
                <a:gdLst>
                  <a:gd name="T0" fmla="*/ 26 w 165"/>
                  <a:gd name="T1" fmla="*/ 0 h 109"/>
                  <a:gd name="T2" fmla="*/ 0 w 165"/>
                  <a:gd name="T3" fmla="*/ 26 h 109"/>
                  <a:gd name="T4" fmla="*/ 0 w 165"/>
                  <a:gd name="T5" fmla="*/ 29 h 109"/>
                  <a:gd name="T6" fmla="*/ 80 w 165"/>
                  <a:gd name="T7" fmla="*/ 109 h 109"/>
                  <a:gd name="T8" fmla="*/ 85 w 165"/>
                  <a:gd name="T9" fmla="*/ 109 h 109"/>
                  <a:gd name="T10" fmla="*/ 165 w 165"/>
                  <a:gd name="T11" fmla="*/ 29 h 109"/>
                  <a:gd name="T12" fmla="*/ 165 w 165"/>
                  <a:gd name="T13" fmla="*/ 26 h 109"/>
                  <a:gd name="T14" fmla="*/ 139 w 165"/>
                  <a:gd name="T15" fmla="*/ 0 h 109"/>
                  <a:gd name="T16" fmla="*/ 134 w 165"/>
                  <a:gd name="T17" fmla="*/ 0 h 109"/>
                  <a:gd name="T18" fmla="*/ 85 w 165"/>
                  <a:gd name="T19" fmla="*/ 52 h 109"/>
                  <a:gd name="T20" fmla="*/ 80 w 165"/>
                  <a:gd name="T21" fmla="*/ 52 h 109"/>
                  <a:gd name="T22" fmla="*/ 28 w 165"/>
                  <a:gd name="T23" fmla="*/ 0 h 109"/>
                  <a:gd name="T24" fmla="*/ 26 w 165"/>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09">
                    <a:moveTo>
                      <a:pt x="26" y="0"/>
                    </a:moveTo>
                    <a:lnTo>
                      <a:pt x="0" y="26"/>
                    </a:lnTo>
                    <a:lnTo>
                      <a:pt x="0" y="29"/>
                    </a:lnTo>
                    <a:lnTo>
                      <a:pt x="80" y="109"/>
                    </a:lnTo>
                    <a:lnTo>
                      <a:pt x="85" y="109"/>
                    </a:lnTo>
                    <a:lnTo>
                      <a:pt x="165" y="29"/>
                    </a:lnTo>
                    <a:lnTo>
                      <a:pt x="165" y="26"/>
                    </a:lnTo>
                    <a:lnTo>
                      <a:pt x="139" y="0"/>
                    </a:lnTo>
                    <a:lnTo>
                      <a:pt x="134" y="0"/>
                    </a:lnTo>
                    <a:lnTo>
                      <a:pt x="85" y="52"/>
                    </a:lnTo>
                    <a:lnTo>
                      <a:pt x="80" y="52"/>
                    </a:lnTo>
                    <a:lnTo>
                      <a:pt x="28"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750" dirty="0">
                  <a:solidFill>
                    <a:prstClr val="black"/>
                  </a:solidFill>
                  <a:latin typeface="Intel Clear"/>
                  <a:ea typeface="+mn-ea"/>
                </a:endParaRPr>
              </a:p>
            </p:txBody>
          </p:sp>
          <p:sp>
            <p:nvSpPr>
              <p:cNvPr id="199" name="Freeform 716"/>
              <p:cNvSpPr>
                <a:spLocks/>
              </p:cNvSpPr>
              <p:nvPr/>
            </p:nvSpPr>
            <p:spPr bwMode="auto">
              <a:xfrm>
                <a:off x="5744363" y="6053960"/>
                <a:ext cx="130482" cy="86197"/>
              </a:xfrm>
              <a:custGeom>
                <a:avLst/>
                <a:gdLst>
                  <a:gd name="T0" fmla="*/ 26 w 165"/>
                  <a:gd name="T1" fmla="*/ 0 h 109"/>
                  <a:gd name="T2" fmla="*/ 0 w 165"/>
                  <a:gd name="T3" fmla="*/ 26 h 109"/>
                  <a:gd name="T4" fmla="*/ 0 w 165"/>
                  <a:gd name="T5" fmla="*/ 29 h 109"/>
                  <a:gd name="T6" fmla="*/ 80 w 165"/>
                  <a:gd name="T7" fmla="*/ 109 h 109"/>
                  <a:gd name="T8" fmla="*/ 85 w 165"/>
                  <a:gd name="T9" fmla="*/ 109 h 109"/>
                  <a:gd name="T10" fmla="*/ 165 w 165"/>
                  <a:gd name="T11" fmla="*/ 29 h 109"/>
                  <a:gd name="T12" fmla="*/ 165 w 165"/>
                  <a:gd name="T13" fmla="*/ 26 h 109"/>
                  <a:gd name="T14" fmla="*/ 139 w 165"/>
                  <a:gd name="T15" fmla="*/ 0 h 109"/>
                  <a:gd name="T16" fmla="*/ 134 w 165"/>
                  <a:gd name="T17" fmla="*/ 0 h 109"/>
                  <a:gd name="T18" fmla="*/ 85 w 165"/>
                  <a:gd name="T19" fmla="*/ 52 h 109"/>
                  <a:gd name="T20" fmla="*/ 80 w 165"/>
                  <a:gd name="T21" fmla="*/ 52 h 109"/>
                  <a:gd name="T22" fmla="*/ 28 w 165"/>
                  <a:gd name="T23" fmla="*/ 0 h 109"/>
                  <a:gd name="T24" fmla="*/ 26 w 165"/>
                  <a:gd name="T2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09">
                    <a:moveTo>
                      <a:pt x="26" y="0"/>
                    </a:moveTo>
                    <a:lnTo>
                      <a:pt x="0" y="26"/>
                    </a:lnTo>
                    <a:lnTo>
                      <a:pt x="0" y="29"/>
                    </a:lnTo>
                    <a:lnTo>
                      <a:pt x="80" y="109"/>
                    </a:lnTo>
                    <a:lnTo>
                      <a:pt x="85" y="109"/>
                    </a:lnTo>
                    <a:lnTo>
                      <a:pt x="165" y="29"/>
                    </a:lnTo>
                    <a:lnTo>
                      <a:pt x="165" y="26"/>
                    </a:lnTo>
                    <a:lnTo>
                      <a:pt x="139" y="0"/>
                    </a:lnTo>
                    <a:lnTo>
                      <a:pt x="134" y="0"/>
                    </a:lnTo>
                    <a:lnTo>
                      <a:pt x="85" y="52"/>
                    </a:lnTo>
                    <a:lnTo>
                      <a:pt x="80" y="52"/>
                    </a:lnTo>
                    <a:lnTo>
                      <a:pt x="28" y="0"/>
                    </a:lnTo>
                    <a:lnTo>
                      <a:pt x="2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750" dirty="0">
                  <a:solidFill>
                    <a:prstClr val="black"/>
                  </a:solidFill>
                  <a:latin typeface="Intel Clear"/>
                  <a:ea typeface="+mn-ea"/>
                </a:endParaRPr>
              </a:p>
            </p:txBody>
          </p:sp>
        </p:grpSp>
        <p:sp>
          <p:nvSpPr>
            <p:cNvPr id="194" name="Freeform 5"/>
            <p:cNvSpPr>
              <a:spLocks noEditPoints="1"/>
            </p:cNvSpPr>
            <p:nvPr/>
          </p:nvSpPr>
          <p:spPr bwMode="auto">
            <a:xfrm>
              <a:off x="6829499" y="1699918"/>
              <a:ext cx="103112" cy="149170"/>
            </a:xfrm>
            <a:custGeom>
              <a:avLst/>
              <a:gdLst>
                <a:gd name="T0" fmla="*/ 319 w 616"/>
                <a:gd name="T1" fmla="*/ 81 h 888"/>
                <a:gd name="T2" fmla="*/ 378 w 616"/>
                <a:gd name="T3" fmla="*/ 380 h 888"/>
                <a:gd name="T4" fmla="*/ 492 w 616"/>
                <a:gd name="T5" fmla="*/ 463 h 888"/>
                <a:gd name="T6" fmla="*/ 447 w 616"/>
                <a:gd name="T7" fmla="*/ 265 h 888"/>
                <a:gd name="T8" fmla="*/ 322 w 616"/>
                <a:gd name="T9" fmla="*/ 1 h 888"/>
                <a:gd name="T10" fmla="*/ 193 w 616"/>
                <a:gd name="T11" fmla="*/ 139 h 888"/>
                <a:gd name="T12" fmla="*/ 27 w 616"/>
                <a:gd name="T13" fmla="*/ 156 h 888"/>
                <a:gd name="T14" fmla="*/ 59 w 616"/>
                <a:gd name="T15" fmla="*/ 187 h 888"/>
                <a:gd name="T16" fmla="*/ 128 w 616"/>
                <a:gd name="T17" fmla="*/ 282 h 888"/>
                <a:gd name="T18" fmla="*/ 161 w 616"/>
                <a:gd name="T19" fmla="*/ 304 h 888"/>
                <a:gd name="T20" fmla="*/ 411 w 616"/>
                <a:gd name="T21" fmla="*/ 462 h 888"/>
                <a:gd name="T22" fmla="*/ 609 w 616"/>
                <a:gd name="T23" fmla="*/ 683 h 888"/>
                <a:gd name="T24" fmla="*/ 389 w 616"/>
                <a:gd name="T25" fmla="*/ 839 h 888"/>
                <a:gd name="T26" fmla="*/ 567 w 616"/>
                <a:gd name="T27" fmla="*/ 681 h 888"/>
                <a:gd name="T28" fmla="*/ 391 w 616"/>
                <a:gd name="T29" fmla="*/ 810 h 888"/>
                <a:gd name="T30" fmla="*/ 490 w 616"/>
                <a:gd name="T31" fmla="*/ 676 h 888"/>
                <a:gd name="T32" fmla="*/ 486 w 616"/>
                <a:gd name="T33" fmla="*/ 695 h 888"/>
                <a:gd name="T34" fmla="*/ 470 w 616"/>
                <a:gd name="T35" fmla="*/ 703 h 888"/>
                <a:gd name="T36" fmla="*/ 472 w 616"/>
                <a:gd name="T37" fmla="*/ 724 h 888"/>
                <a:gd name="T38" fmla="*/ 454 w 616"/>
                <a:gd name="T39" fmla="*/ 726 h 888"/>
                <a:gd name="T40" fmla="*/ 452 w 616"/>
                <a:gd name="T41" fmla="*/ 744 h 888"/>
                <a:gd name="T42" fmla="*/ 431 w 616"/>
                <a:gd name="T43" fmla="*/ 742 h 888"/>
                <a:gd name="T44" fmla="*/ 423 w 616"/>
                <a:gd name="T45" fmla="*/ 759 h 888"/>
                <a:gd name="T46" fmla="*/ 404 w 616"/>
                <a:gd name="T47" fmla="*/ 762 h 888"/>
                <a:gd name="T48" fmla="*/ 383 w 616"/>
                <a:gd name="T49" fmla="*/ 747 h 888"/>
                <a:gd name="T50" fmla="*/ 367 w 616"/>
                <a:gd name="T51" fmla="*/ 756 h 888"/>
                <a:gd name="T52" fmla="*/ 350 w 616"/>
                <a:gd name="T53" fmla="*/ 747 h 888"/>
                <a:gd name="T54" fmla="*/ 347 w 616"/>
                <a:gd name="T55" fmla="*/ 729 h 888"/>
                <a:gd name="T56" fmla="*/ 329 w 616"/>
                <a:gd name="T57" fmla="*/ 728 h 888"/>
                <a:gd name="T58" fmla="*/ 332 w 616"/>
                <a:gd name="T59" fmla="*/ 710 h 888"/>
                <a:gd name="T60" fmla="*/ 313 w 616"/>
                <a:gd name="T61" fmla="*/ 699 h 888"/>
                <a:gd name="T62" fmla="*/ 322 w 616"/>
                <a:gd name="T63" fmla="*/ 679 h 888"/>
                <a:gd name="T64" fmla="*/ 322 w 616"/>
                <a:gd name="T65" fmla="*/ 663 h 888"/>
                <a:gd name="T66" fmla="*/ 313 w 616"/>
                <a:gd name="T67" fmla="*/ 643 h 888"/>
                <a:gd name="T68" fmla="*/ 332 w 616"/>
                <a:gd name="T69" fmla="*/ 632 h 888"/>
                <a:gd name="T70" fmla="*/ 329 w 616"/>
                <a:gd name="T71" fmla="*/ 615 h 888"/>
                <a:gd name="T72" fmla="*/ 347 w 616"/>
                <a:gd name="T73" fmla="*/ 613 h 888"/>
                <a:gd name="T74" fmla="*/ 350 w 616"/>
                <a:gd name="T75" fmla="*/ 596 h 888"/>
                <a:gd name="T76" fmla="*/ 367 w 616"/>
                <a:gd name="T77" fmla="*/ 587 h 888"/>
                <a:gd name="T78" fmla="*/ 383 w 616"/>
                <a:gd name="T79" fmla="*/ 595 h 888"/>
                <a:gd name="T80" fmla="*/ 404 w 616"/>
                <a:gd name="T81" fmla="*/ 581 h 888"/>
                <a:gd name="T82" fmla="*/ 423 w 616"/>
                <a:gd name="T83" fmla="*/ 584 h 888"/>
                <a:gd name="T84" fmla="*/ 431 w 616"/>
                <a:gd name="T85" fmla="*/ 600 h 888"/>
                <a:gd name="T86" fmla="*/ 452 w 616"/>
                <a:gd name="T87" fmla="*/ 598 h 888"/>
                <a:gd name="T88" fmla="*/ 454 w 616"/>
                <a:gd name="T89" fmla="*/ 616 h 888"/>
                <a:gd name="T90" fmla="*/ 472 w 616"/>
                <a:gd name="T91" fmla="*/ 618 h 888"/>
                <a:gd name="T92" fmla="*/ 470 w 616"/>
                <a:gd name="T93" fmla="*/ 640 h 888"/>
                <a:gd name="T94" fmla="*/ 486 w 616"/>
                <a:gd name="T95" fmla="*/ 647 h 888"/>
                <a:gd name="T96" fmla="*/ 490 w 616"/>
                <a:gd name="T97" fmla="*/ 667 h 888"/>
                <a:gd name="T98" fmla="*/ 335 w 616"/>
                <a:gd name="T99" fmla="*/ 671 h 888"/>
                <a:gd name="T100" fmla="*/ 399 w 616"/>
                <a:gd name="T101" fmla="*/ 60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6" h="888">
                  <a:moveTo>
                    <a:pt x="208" y="166"/>
                  </a:moveTo>
                  <a:cubicBezTo>
                    <a:pt x="208" y="163"/>
                    <a:pt x="208" y="159"/>
                    <a:pt x="207" y="156"/>
                  </a:cubicBezTo>
                  <a:cubicBezTo>
                    <a:pt x="319" y="81"/>
                    <a:pt x="319" y="81"/>
                    <a:pt x="319" y="81"/>
                  </a:cubicBezTo>
                  <a:cubicBezTo>
                    <a:pt x="373" y="292"/>
                    <a:pt x="373" y="292"/>
                    <a:pt x="373" y="292"/>
                  </a:cubicBezTo>
                  <a:cubicBezTo>
                    <a:pt x="365" y="303"/>
                    <a:pt x="360" y="315"/>
                    <a:pt x="360" y="329"/>
                  </a:cubicBezTo>
                  <a:cubicBezTo>
                    <a:pt x="359" y="348"/>
                    <a:pt x="366" y="367"/>
                    <a:pt x="378" y="380"/>
                  </a:cubicBezTo>
                  <a:cubicBezTo>
                    <a:pt x="356" y="446"/>
                    <a:pt x="356" y="446"/>
                    <a:pt x="356" y="446"/>
                  </a:cubicBezTo>
                  <a:cubicBezTo>
                    <a:pt x="373" y="442"/>
                    <a:pt x="392" y="440"/>
                    <a:pt x="411" y="441"/>
                  </a:cubicBezTo>
                  <a:cubicBezTo>
                    <a:pt x="440" y="443"/>
                    <a:pt x="467" y="451"/>
                    <a:pt x="492" y="463"/>
                  </a:cubicBezTo>
                  <a:cubicBezTo>
                    <a:pt x="475" y="386"/>
                    <a:pt x="475" y="386"/>
                    <a:pt x="475" y="386"/>
                  </a:cubicBezTo>
                  <a:cubicBezTo>
                    <a:pt x="489" y="374"/>
                    <a:pt x="498" y="356"/>
                    <a:pt x="499" y="337"/>
                  </a:cubicBezTo>
                  <a:cubicBezTo>
                    <a:pt x="501" y="303"/>
                    <a:pt x="479" y="273"/>
                    <a:pt x="447" y="265"/>
                  </a:cubicBezTo>
                  <a:cubicBezTo>
                    <a:pt x="351" y="65"/>
                    <a:pt x="351" y="65"/>
                    <a:pt x="351" y="65"/>
                  </a:cubicBezTo>
                  <a:cubicBezTo>
                    <a:pt x="356" y="59"/>
                    <a:pt x="359" y="51"/>
                    <a:pt x="359" y="43"/>
                  </a:cubicBezTo>
                  <a:cubicBezTo>
                    <a:pt x="360" y="21"/>
                    <a:pt x="344" y="2"/>
                    <a:pt x="322" y="1"/>
                  </a:cubicBezTo>
                  <a:cubicBezTo>
                    <a:pt x="300" y="0"/>
                    <a:pt x="281" y="16"/>
                    <a:pt x="279" y="38"/>
                  </a:cubicBezTo>
                  <a:cubicBezTo>
                    <a:pt x="279" y="43"/>
                    <a:pt x="280" y="47"/>
                    <a:pt x="281" y="50"/>
                  </a:cubicBezTo>
                  <a:cubicBezTo>
                    <a:pt x="193" y="139"/>
                    <a:pt x="193" y="139"/>
                    <a:pt x="193" y="139"/>
                  </a:cubicBezTo>
                  <a:cubicBezTo>
                    <a:pt x="189" y="138"/>
                    <a:pt x="186" y="137"/>
                    <a:pt x="182" y="137"/>
                  </a:cubicBezTo>
                  <a:cubicBezTo>
                    <a:pt x="169" y="136"/>
                    <a:pt x="158" y="144"/>
                    <a:pt x="154" y="155"/>
                  </a:cubicBezTo>
                  <a:cubicBezTo>
                    <a:pt x="27" y="156"/>
                    <a:pt x="27" y="156"/>
                    <a:pt x="27" y="156"/>
                  </a:cubicBezTo>
                  <a:cubicBezTo>
                    <a:pt x="27" y="156"/>
                    <a:pt x="0" y="290"/>
                    <a:pt x="0" y="295"/>
                  </a:cubicBezTo>
                  <a:cubicBezTo>
                    <a:pt x="8" y="303"/>
                    <a:pt x="8" y="303"/>
                    <a:pt x="8" y="303"/>
                  </a:cubicBezTo>
                  <a:cubicBezTo>
                    <a:pt x="59" y="187"/>
                    <a:pt x="59" y="187"/>
                    <a:pt x="59" y="187"/>
                  </a:cubicBezTo>
                  <a:cubicBezTo>
                    <a:pt x="137" y="186"/>
                    <a:pt x="137" y="186"/>
                    <a:pt x="137" y="186"/>
                  </a:cubicBezTo>
                  <a:cubicBezTo>
                    <a:pt x="152" y="207"/>
                    <a:pt x="152" y="207"/>
                    <a:pt x="152" y="207"/>
                  </a:cubicBezTo>
                  <a:cubicBezTo>
                    <a:pt x="128" y="282"/>
                    <a:pt x="128" y="282"/>
                    <a:pt x="128" y="282"/>
                  </a:cubicBezTo>
                  <a:cubicBezTo>
                    <a:pt x="24" y="316"/>
                    <a:pt x="24" y="316"/>
                    <a:pt x="24" y="316"/>
                  </a:cubicBezTo>
                  <a:cubicBezTo>
                    <a:pt x="33" y="323"/>
                    <a:pt x="33" y="323"/>
                    <a:pt x="33" y="323"/>
                  </a:cubicBezTo>
                  <a:cubicBezTo>
                    <a:pt x="161" y="304"/>
                    <a:pt x="161" y="304"/>
                    <a:pt x="161" y="304"/>
                  </a:cubicBezTo>
                  <a:cubicBezTo>
                    <a:pt x="183" y="192"/>
                    <a:pt x="183" y="192"/>
                    <a:pt x="183" y="192"/>
                  </a:cubicBezTo>
                  <a:cubicBezTo>
                    <a:pt x="196" y="191"/>
                    <a:pt x="207" y="180"/>
                    <a:pt x="208" y="166"/>
                  </a:cubicBezTo>
                  <a:close/>
                  <a:moveTo>
                    <a:pt x="411" y="462"/>
                  </a:moveTo>
                  <a:cubicBezTo>
                    <a:pt x="296" y="455"/>
                    <a:pt x="196" y="543"/>
                    <a:pt x="189" y="659"/>
                  </a:cubicBezTo>
                  <a:cubicBezTo>
                    <a:pt x="183" y="775"/>
                    <a:pt x="271" y="874"/>
                    <a:pt x="387" y="881"/>
                  </a:cubicBezTo>
                  <a:cubicBezTo>
                    <a:pt x="503" y="888"/>
                    <a:pt x="602" y="799"/>
                    <a:pt x="609" y="683"/>
                  </a:cubicBezTo>
                  <a:cubicBezTo>
                    <a:pt x="616" y="568"/>
                    <a:pt x="527" y="468"/>
                    <a:pt x="411" y="462"/>
                  </a:cubicBezTo>
                  <a:close/>
                  <a:moveTo>
                    <a:pt x="567" y="681"/>
                  </a:moveTo>
                  <a:cubicBezTo>
                    <a:pt x="562" y="774"/>
                    <a:pt x="482" y="845"/>
                    <a:pt x="389" y="839"/>
                  </a:cubicBezTo>
                  <a:cubicBezTo>
                    <a:pt x="296" y="834"/>
                    <a:pt x="225" y="754"/>
                    <a:pt x="231" y="661"/>
                  </a:cubicBezTo>
                  <a:cubicBezTo>
                    <a:pt x="236" y="569"/>
                    <a:pt x="316" y="498"/>
                    <a:pt x="409" y="503"/>
                  </a:cubicBezTo>
                  <a:cubicBezTo>
                    <a:pt x="502" y="508"/>
                    <a:pt x="573" y="588"/>
                    <a:pt x="567" y="681"/>
                  </a:cubicBezTo>
                  <a:close/>
                  <a:moveTo>
                    <a:pt x="407" y="532"/>
                  </a:moveTo>
                  <a:cubicBezTo>
                    <a:pt x="330" y="528"/>
                    <a:pt x="265" y="586"/>
                    <a:pt x="260" y="663"/>
                  </a:cubicBezTo>
                  <a:cubicBezTo>
                    <a:pt x="256" y="740"/>
                    <a:pt x="314" y="806"/>
                    <a:pt x="391" y="810"/>
                  </a:cubicBezTo>
                  <a:cubicBezTo>
                    <a:pt x="468" y="815"/>
                    <a:pt x="534" y="756"/>
                    <a:pt x="538" y="679"/>
                  </a:cubicBezTo>
                  <a:cubicBezTo>
                    <a:pt x="543" y="602"/>
                    <a:pt x="484" y="537"/>
                    <a:pt x="407" y="532"/>
                  </a:cubicBezTo>
                  <a:close/>
                  <a:moveTo>
                    <a:pt x="490" y="676"/>
                  </a:moveTo>
                  <a:cubicBezTo>
                    <a:pt x="476" y="679"/>
                    <a:pt x="476" y="679"/>
                    <a:pt x="476" y="679"/>
                  </a:cubicBezTo>
                  <a:cubicBezTo>
                    <a:pt x="476" y="682"/>
                    <a:pt x="476" y="685"/>
                    <a:pt x="475" y="687"/>
                  </a:cubicBezTo>
                  <a:cubicBezTo>
                    <a:pt x="486" y="695"/>
                    <a:pt x="486" y="695"/>
                    <a:pt x="486" y="695"/>
                  </a:cubicBezTo>
                  <a:cubicBezTo>
                    <a:pt x="485" y="699"/>
                    <a:pt x="485" y="699"/>
                    <a:pt x="485" y="699"/>
                  </a:cubicBezTo>
                  <a:cubicBezTo>
                    <a:pt x="484" y="703"/>
                    <a:pt x="484" y="703"/>
                    <a:pt x="484" y="703"/>
                  </a:cubicBezTo>
                  <a:cubicBezTo>
                    <a:pt x="470" y="703"/>
                    <a:pt x="470" y="703"/>
                    <a:pt x="470" y="703"/>
                  </a:cubicBezTo>
                  <a:cubicBezTo>
                    <a:pt x="469" y="705"/>
                    <a:pt x="468" y="708"/>
                    <a:pt x="466" y="710"/>
                  </a:cubicBezTo>
                  <a:cubicBezTo>
                    <a:pt x="475" y="721"/>
                    <a:pt x="475" y="721"/>
                    <a:pt x="475" y="721"/>
                  </a:cubicBezTo>
                  <a:cubicBezTo>
                    <a:pt x="472" y="724"/>
                    <a:pt x="472" y="724"/>
                    <a:pt x="472" y="724"/>
                  </a:cubicBezTo>
                  <a:cubicBezTo>
                    <a:pt x="470" y="728"/>
                    <a:pt x="470" y="728"/>
                    <a:pt x="470" y="728"/>
                  </a:cubicBezTo>
                  <a:cubicBezTo>
                    <a:pt x="457" y="723"/>
                    <a:pt x="457" y="723"/>
                    <a:pt x="457" y="723"/>
                  </a:cubicBezTo>
                  <a:cubicBezTo>
                    <a:pt x="456" y="724"/>
                    <a:pt x="455" y="725"/>
                    <a:pt x="454" y="726"/>
                  </a:cubicBezTo>
                  <a:cubicBezTo>
                    <a:pt x="453" y="727"/>
                    <a:pt x="452" y="728"/>
                    <a:pt x="451" y="729"/>
                  </a:cubicBezTo>
                  <a:cubicBezTo>
                    <a:pt x="456" y="742"/>
                    <a:pt x="456" y="742"/>
                    <a:pt x="456" y="742"/>
                  </a:cubicBezTo>
                  <a:cubicBezTo>
                    <a:pt x="452" y="744"/>
                    <a:pt x="452" y="744"/>
                    <a:pt x="452" y="744"/>
                  </a:cubicBezTo>
                  <a:cubicBezTo>
                    <a:pt x="449" y="747"/>
                    <a:pt x="449" y="747"/>
                    <a:pt x="449" y="747"/>
                  </a:cubicBezTo>
                  <a:cubicBezTo>
                    <a:pt x="438" y="738"/>
                    <a:pt x="438" y="738"/>
                    <a:pt x="438" y="738"/>
                  </a:cubicBezTo>
                  <a:cubicBezTo>
                    <a:pt x="436" y="740"/>
                    <a:pt x="433" y="741"/>
                    <a:pt x="431" y="742"/>
                  </a:cubicBezTo>
                  <a:cubicBezTo>
                    <a:pt x="431" y="756"/>
                    <a:pt x="431" y="756"/>
                    <a:pt x="431" y="756"/>
                  </a:cubicBezTo>
                  <a:cubicBezTo>
                    <a:pt x="427" y="757"/>
                    <a:pt x="427" y="757"/>
                    <a:pt x="427" y="757"/>
                  </a:cubicBezTo>
                  <a:cubicBezTo>
                    <a:pt x="423" y="759"/>
                    <a:pt x="423" y="759"/>
                    <a:pt x="423" y="759"/>
                  </a:cubicBezTo>
                  <a:cubicBezTo>
                    <a:pt x="415" y="747"/>
                    <a:pt x="415" y="747"/>
                    <a:pt x="415" y="747"/>
                  </a:cubicBezTo>
                  <a:cubicBezTo>
                    <a:pt x="413" y="748"/>
                    <a:pt x="410" y="748"/>
                    <a:pt x="407" y="748"/>
                  </a:cubicBezTo>
                  <a:cubicBezTo>
                    <a:pt x="404" y="762"/>
                    <a:pt x="404" y="762"/>
                    <a:pt x="404" y="762"/>
                  </a:cubicBezTo>
                  <a:cubicBezTo>
                    <a:pt x="395" y="762"/>
                    <a:pt x="395" y="762"/>
                    <a:pt x="395" y="762"/>
                  </a:cubicBezTo>
                  <a:cubicBezTo>
                    <a:pt x="391" y="748"/>
                    <a:pt x="391" y="748"/>
                    <a:pt x="391" y="748"/>
                  </a:cubicBezTo>
                  <a:cubicBezTo>
                    <a:pt x="388" y="748"/>
                    <a:pt x="386" y="748"/>
                    <a:pt x="383" y="747"/>
                  </a:cubicBezTo>
                  <a:cubicBezTo>
                    <a:pt x="375" y="759"/>
                    <a:pt x="375" y="759"/>
                    <a:pt x="375" y="759"/>
                  </a:cubicBezTo>
                  <a:cubicBezTo>
                    <a:pt x="371" y="757"/>
                    <a:pt x="371" y="757"/>
                    <a:pt x="371" y="757"/>
                  </a:cubicBezTo>
                  <a:cubicBezTo>
                    <a:pt x="367" y="756"/>
                    <a:pt x="367" y="756"/>
                    <a:pt x="367" y="756"/>
                  </a:cubicBezTo>
                  <a:cubicBezTo>
                    <a:pt x="368" y="742"/>
                    <a:pt x="368" y="742"/>
                    <a:pt x="368" y="742"/>
                  </a:cubicBezTo>
                  <a:cubicBezTo>
                    <a:pt x="365" y="741"/>
                    <a:pt x="363" y="740"/>
                    <a:pt x="360" y="738"/>
                  </a:cubicBezTo>
                  <a:cubicBezTo>
                    <a:pt x="350" y="747"/>
                    <a:pt x="350" y="747"/>
                    <a:pt x="350" y="747"/>
                  </a:cubicBezTo>
                  <a:cubicBezTo>
                    <a:pt x="346" y="744"/>
                    <a:pt x="346" y="744"/>
                    <a:pt x="346" y="744"/>
                  </a:cubicBezTo>
                  <a:cubicBezTo>
                    <a:pt x="343" y="742"/>
                    <a:pt x="343" y="742"/>
                    <a:pt x="343" y="742"/>
                  </a:cubicBezTo>
                  <a:cubicBezTo>
                    <a:pt x="347" y="729"/>
                    <a:pt x="347" y="729"/>
                    <a:pt x="347" y="729"/>
                  </a:cubicBezTo>
                  <a:cubicBezTo>
                    <a:pt x="346" y="728"/>
                    <a:pt x="345" y="727"/>
                    <a:pt x="344" y="726"/>
                  </a:cubicBezTo>
                  <a:cubicBezTo>
                    <a:pt x="343" y="725"/>
                    <a:pt x="342" y="724"/>
                    <a:pt x="341" y="723"/>
                  </a:cubicBezTo>
                  <a:cubicBezTo>
                    <a:pt x="329" y="728"/>
                    <a:pt x="329" y="728"/>
                    <a:pt x="329" y="728"/>
                  </a:cubicBezTo>
                  <a:cubicBezTo>
                    <a:pt x="326" y="724"/>
                    <a:pt x="326" y="724"/>
                    <a:pt x="326" y="724"/>
                  </a:cubicBezTo>
                  <a:cubicBezTo>
                    <a:pt x="323" y="721"/>
                    <a:pt x="323" y="721"/>
                    <a:pt x="323" y="721"/>
                  </a:cubicBezTo>
                  <a:cubicBezTo>
                    <a:pt x="332" y="710"/>
                    <a:pt x="332" y="710"/>
                    <a:pt x="332" y="710"/>
                  </a:cubicBezTo>
                  <a:cubicBezTo>
                    <a:pt x="331" y="708"/>
                    <a:pt x="329" y="705"/>
                    <a:pt x="328" y="703"/>
                  </a:cubicBezTo>
                  <a:cubicBezTo>
                    <a:pt x="315" y="703"/>
                    <a:pt x="315" y="703"/>
                    <a:pt x="315" y="703"/>
                  </a:cubicBezTo>
                  <a:cubicBezTo>
                    <a:pt x="313" y="699"/>
                    <a:pt x="313" y="699"/>
                    <a:pt x="313" y="699"/>
                  </a:cubicBezTo>
                  <a:cubicBezTo>
                    <a:pt x="312" y="695"/>
                    <a:pt x="312" y="695"/>
                    <a:pt x="312" y="695"/>
                  </a:cubicBezTo>
                  <a:cubicBezTo>
                    <a:pt x="323" y="687"/>
                    <a:pt x="323" y="687"/>
                    <a:pt x="323" y="687"/>
                  </a:cubicBezTo>
                  <a:cubicBezTo>
                    <a:pt x="323" y="685"/>
                    <a:pt x="322" y="682"/>
                    <a:pt x="322" y="679"/>
                  </a:cubicBezTo>
                  <a:cubicBezTo>
                    <a:pt x="309" y="676"/>
                    <a:pt x="309" y="676"/>
                    <a:pt x="309" y="676"/>
                  </a:cubicBezTo>
                  <a:cubicBezTo>
                    <a:pt x="309" y="667"/>
                    <a:pt x="309" y="667"/>
                    <a:pt x="309" y="667"/>
                  </a:cubicBezTo>
                  <a:cubicBezTo>
                    <a:pt x="322" y="663"/>
                    <a:pt x="322" y="663"/>
                    <a:pt x="322" y="663"/>
                  </a:cubicBezTo>
                  <a:cubicBezTo>
                    <a:pt x="322" y="660"/>
                    <a:pt x="323" y="658"/>
                    <a:pt x="323" y="655"/>
                  </a:cubicBezTo>
                  <a:cubicBezTo>
                    <a:pt x="312" y="647"/>
                    <a:pt x="312" y="647"/>
                    <a:pt x="312" y="647"/>
                  </a:cubicBezTo>
                  <a:cubicBezTo>
                    <a:pt x="313" y="643"/>
                    <a:pt x="313" y="643"/>
                    <a:pt x="313" y="643"/>
                  </a:cubicBezTo>
                  <a:cubicBezTo>
                    <a:pt x="315" y="639"/>
                    <a:pt x="315" y="639"/>
                    <a:pt x="315" y="639"/>
                  </a:cubicBezTo>
                  <a:cubicBezTo>
                    <a:pt x="328" y="640"/>
                    <a:pt x="328" y="640"/>
                    <a:pt x="328" y="640"/>
                  </a:cubicBezTo>
                  <a:cubicBezTo>
                    <a:pt x="329" y="637"/>
                    <a:pt x="331" y="635"/>
                    <a:pt x="332" y="632"/>
                  </a:cubicBezTo>
                  <a:cubicBezTo>
                    <a:pt x="323" y="622"/>
                    <a:pt x="323" y="622"/>
                    <a:pt x="323" y="622"/>
                  </a:cubicBezTo>
                  <a:cubicBezTo>
                    <a:pt x="326" y="618"/>
                    <a:pt x="326" y="618"/>
                    <a:pt x="326" y="618"/>
                  </a:cubicBezTo>
                  <a:cubicBezTo>
                    <a:pt x="329" y="615"/>
                    <a:pt x="329" y="615"/>
                    <a:pt x="329" y="615"/>
                  </a:cubicBezTo>
                  <a:cubicBezTo>
                    <a:pt x="341" y="619"/>
                    <a:pt x="341" y="619"/>
                    <a:pt x="341" y="619"/>
                  </a:cubicBezTo>
                  <a:cubicBezTo>
                    <a:pt x="342" y="618"/>
                    <a:pt x="343" y="617"/>
                    <a:pt x="344" y="616"/>
                  </a:cubicBezTo>
                  <a:cubicBezTo>
                    <a:pt x="345" y="615"/>
                    <a:pt x="346" y="614"/>
                    <a:pt x="347" y="613"/>
                  </a:cubicBezTo>
                  <a:cubicBezTo>
                    <a:pt x="343" y="601"/>
                    <a:pt x="343" y="601"/>
                    <a:pt x="343" y="601"/>
                  </a:cubicBezTo>
                  <a:cubicBezTo>
                    <a:pt x="346" y="598"/>
                    <a:pt x="346" y="598"/>
                    <a:pt x="346" y="598"/>
                  </a:cubicBezTo>
                  <a:cubicBezTo>
                    <a:pt x="350" y="596"/>
                    <a:pt x="350" y="596"/>
                    <a:pt x="350" y="596"/>
                  </a:cubicBezTo>
                  <a:cubicBezTo>
                    <a:pt x="360" y="604"/>
                    <a:pt x="360" y="604"/>
                    <a:pt x="360" y="604"/>
                  </a:cubicBezTo>
                  <a:cubicBezTo>
                    <a:pt x="363" y="603"/>
                    <a:pt x="365" y="601"/>
                    <a:pt x="368" y="600"/>
                  </a:cubicBezTo>
                  <a:cubicBezTo>
                    <a:pt x="367" y="587"/>
                    <a:pt x="367" y="587"/>
                    <a:pt x="367" y="587"/>
                  </a:cubicBezTo>
                  <a:cubicBezTo>
                    <a:pt x="371" y="585"/>
                    <a:pt x="371" y="585"/>
                    <a:pt x="371" y="585"/>
                  </a:cubicBezTo>
                  <a:cubicBezTo>
                    <a:pt x="375" y="584"/>
                    <a:pt x="375" y="584"/>
                    <a:pt x="375" y="584"/>
                  </a:cubicBezTo>
                  <a:cubicBezTo>
                    <a:pt x="383" y="595"/>
                    <a:pt x="383" y="595"/>
                    <a:pt x="383" y="595"/>
                  </a:cubicBezTo>
                  <a:cubicBezTo>
                    <a:pt x="386" y="595"/>
                    <a:pt x="388" y="594"/>
                    <a:pt x="391" y="594"/>
                  </a:cubicBezTo>
                  <a:cubicBezTo>
                    <a:pt x="395" y="581"/>
                    <a:pt x="395" y="581"/>
                    <a:pt x="395" y="581"/>
                  </a:cubicBezTo>
                  <a:cubicBezTo>
                    <a:pt x="404" y="581"/>
                    <a:pt x="404" y="581"/>
                    <a:pt x="404" y="581"/>
                  </a:cubicBezTo>
                  <a:cubicBezTo>
                    <a:pt x="407" y="594"/>
                    <a:pt x="407" y="594"/>
                    <a:pt x="407" y="594"/>
                  </a:cubicBezTo>
                  <a:cubicBezTo>
                    <a:pt x="410" y="594"/>
                    <a:pt x="413" y="595"/>
                    <a:pt x="415" y="595"/>
                  </a:cubicBezTo>
                  <a:cubicBezTo>
                    <a:pt x="423" y="584"/>
                    <a:pt x="423" y="584"/>
                    <a:pt x="423" y="584"/>
                  </a:cubicBezTo>
                  <a:cubicBezTo>
                    <a:pt x="427" y="585"/>
                    <a:pt x="427" y="585"/>
                    <a:pt x="427" y="585"/>
                  </a:cubicBezTo>
                  <a:cubicBezTo>
                    <a:pt x="431" y="587"/>
                    <a:pt x="431" y="587"/>
                    <a:pt x="431" y="587"/>
                  </a:cubicBezTo>
                  <a:cubicBezTo>
                    <a:pt x="431" y="600"/>
                    <a:pt x="431" y="600"/>
                    <a:pt x="431" y="600"/>
                  </a:cubicBezTo>
                  <a:cubicBezTo>
                    <a:pt x="433" y="601"/>
                    <a:pt x="436" y="603"/>
                    <a:pt x="438" y="604"/>
                  </a:cubicBezTo>
                  <a:cubicBezTo>
                    <a:pt x="449" y="596"/>
                    <a:pt x="449" y="596"/>
                    <a:pt x="449" y="596"/>
                  </a:cubicBezTo>
                  <a:cubicBezTo>
                    <a:pt x="452" y="598"/>
                    <a:pt x="452" y="598"/>
                    <a:pt x="452" y="598"/>
                  </a:cubicBezTo>
                  <a:cubicBezTo>
                    <a:pt x="456" y="601"/>
                    <a:pt x="456" y="601"/>
                    <a:pt x="456" y="601"/>
                  </a:cubicBezTo>
                  <a:cubicBezTo>
                    <a:pt x="451" y="613"/>
                    <a:pt x="451" y="613"/>
                    <a:pt x="451" y="613"/>
                  </a:cubicBezTo>
                  <a:cubicBezTo>
                    <a:pt x="452" y="614"/>
                    <a:pt x="453" y="615"/>
                    <a:pt x="454" y="616"/>
                  </a:cubicBezTo>
                  <a:cubicBezTo>
                    <a:pt x="455" y="617"/>
                    <a:pt x="456" y="618"/>
                    <a:pt x="457" y="619"/>
                  </a:cubicBezTo>
                  <a:cubicBezTo>
                    <a:pt x="470" y="615"/>
                    <a:pt x="470" y="615"/>
                    <a:pt x="470" y="615"/>
                  </a:cubicBezTo>
                  <a:cubicBezTo>
                    <a:pt x="472" y="618"/>
                    <a:pt x="472" y="618"/>
                    <a:pt x="472" y="618"/>
                  </a:cubicBezTo>
                  <a:cubicBezTo>
                    <a:pt x="475" y="622"/>
                    <a:pt x="475" y="622"/>
                    <a:pt x="475" y="622"/>
                  </a:cubicBezTo>
                  <a:cubicBezTo>
                    <a:pt x="466" y="632"/>
                    <a:pt x="466" y="632"/>
                    <a:pt x="466" y="632"/>
                  </a:cubicBezTo>
                  <a:cubicBezTo>
                    <a:pt x="468" y="635"/>
                    <a:pt x="469" y="637"/>
                    <a:pt x="470" y="640"/>
                  </a:cubicBezTo>
                  <a:cubicBezTo>
                    <a:pt x="484" y="639"/>
                    <a:pt x="484" y="639"/>
                    <a:pt x="484" y="639"/>
                  </a:cubicBezTo>
                  <a:cubicBezTo>
                    <a:pt x="485" y="643"/>
                    <a:pt x="485" y="643"/>
                    <a:pt x="485" y="643"/>
                  </a:cubicBezTo>
                  <a:cubicBezTo>
                    <a:pt x="486" y="647"/>
                    <a:pt x="486" y="647"/>
                    <a:pt x="486" y="647"/>
                  </a:cubicBezTo>
                  <a:cubicBezTo>
                    <a:pt x="475" y="655"/>
                    <a:pt x="475" y="655"/>
                    <a:pt x="475" y="655"/>
                  </a:cubicBezTo>
                  <a:cubicBezTo>
                    <a:pt x="476" y="658"/>
                    <a:pt x="476" y="660"/>
                    <a:pt x="476" y="663"/>
                  </a:cubicBezTo>
                  <a:cubicBezTo>
                    <a:pt x="490" y="667"/>
                    <a:pt x="490" y="667"/>
                    <a:pt x="490" y="667"/>
                  </a:cubicBezTo>
                  <a:lnTo>
                    <a:pt x="490" y="676"/>
                  </a:lnTo>
                  <a:close/>
                  <a:moveTo>
                    <a:pt x="399" y="607"/>
                  </a:moveTo>
                  <a:cubicBezTo>
                    <a:pt x="364" y="607"/>
                    <a:pt x="335" y="636"/>
                    <a:pt x="335" y="671"/>
                  </a:cubicBezTo>
                  <a:cubicBezTo>
                    <a:pt x="335" y="706"/>
                    <a:pt x="364" y="735"/>
                    <a:pt x="399" y="735"/>
                  </a:cubicBezTo>
                  <a:cubicBezTo>
                    <a:pt x="434" y="735"/>
                    <a:pt x="463" y="706"/>
                    <a:pt x="463" y="671"/>
                  </a:cubicBezTo>
                  <a:cubicBezTo>
                    <a:pt x="463" y="636"/>
                    <a:pt x="434" y="607"/>
                    <a:pt x="399" y="607"/>
                  </a:cubicBezTo>
                  <a:close/>
                </a:path>
              </a:pathLst>
            </a:custGeom>
            <a:grpFill/>
            <a:ln>
              <a:noFill/>
            </a:ln>
            <a:effec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200" baseline="-25000" dirty="0">
                <a:solidFill>
                  <a:prstClr val="black"/>
                </a:solidFill>
                <a:latin typeface="Intel Clear"/>
                <a:ea typeface="+mn-ea"/>
              </a:endParaRPr>
            </a:p>
          </p:txBody>
        </p:sp>
        <p:sp>
          <p:nvSpPr>
            <p:cNvPr id="195" name="Freeform 29"/>
            <p:cNvSpPr>
              <a:spLocks noEditPoints="1"/>
            </p:cNvSpPr>
            <p:nvPr/>
          </p:nvSpPr>
          <p:spPr bwMode="auto">
            <a:xfrm flipH="1">
              <a:off x="6203886" y="1685411"/>
              <a:ext cx="167962" cy="163677"/>
            </a:xfrm>
            <a:custGeom>
              <a:avLst/>
              <a:gdLst>
                <a:gd name="T0" fmla="*/ 183 w 899"/>
                <a:gd name="T1" fmla="*/ 615 h 876"/>
                <a:gd name="T2" fmla="*/ 229 w 899"/>
                <a:gd name="T3" fmla="*/ 756 h 876"/>
                <a:gd name="T4" fmla="*/ 391 w 899"/>
                <a:gd name="T5" fmla="*/ 858 h 876"/>
                <a:gd name="T6" fmla="*/ 412 w 899"/>
                <a:gd name="T7" fmla="*/ 876 h 876"/>
                <a:gd name="T8" fmla="*/ 431 w 899"/>
                <a:gd name="T9" fmla="*/ 851 h 876"/>
                <a:gd name="T10" fmla="*/ 413 w 899"/>
                <a:gd name="T11" fmla="*/ 715 h 876"/>
                <a:gd name="T12" fmla="*/ 253 w 899"/>
                <a:gd name="T13" fmla="*/ 724 h 876"/>
                <a:gd name="T14" fmla="*/ 332 w 899"/>
                <a:gd name="T15" fmla="*/ 600 h 876"/>
                <a:gd name="T16" fmla="*/ 409 w 899"/>
                <a:gd name="T17" fmla="*/ 473 h 876"/>
                <a:gd name="T18" fmla="*/ 756 w 899"/>
                <a:gd name="T19" fmla="*/ 594 h 876"/>
                <a:gd name="T20" fmla="*/ 775 w 899"/>
                <a:gd name="T21" fmla="*/ 764 h 876"/>
                <a:gd name="T22" fmla="*/ 797 w 899"/>
                <a:gd name="T23" fmla="*/ 781 h 876"/>
                <a:gd name="T24" fmla="*/ 794 w 899"/>
                <a:gd name="T25" fmla="*/ 606 h 876"/>
                <a:gd name="T26" fmla="*/ 859 w 899"/>
                <a:gd name="T27" fmla="*/ 473 h 876"/>
                <a:gd name="T28" fmla="*/ 899 w 899"/>
                <a:gd name="T29" fmla="*/ 326 h 876"/>
                <a:gd name="T30" fmla="*/ 838 w 899"/>
                <a:gd name="T31" fmla="*/ 186 h 876"/>
                <a:gd name="T32" fmla="*/ 358 w 899"/>
                <a:gd name="T33" fmla="*/ 54 h 876"/>
                <a:gd name="T34" fmla="*/ 183 w 899"/>
                <a:gd name="T35" fmla="*/ 221 h 876"/>
                <a:gd name="T36" fmla="*/ 96 w 899"/>
                <a:gd name="T37" fmla="*/ 147 h 876"/>
                <a:gd name="T38" fmla="*/ 0 w 899"/>
                <a:gd name="T39" fmla="*/ 187 h 876"/>
                <a:gd name="T40" fmla="*/ 40 w 899"/>
                <a:gd name="T41" fmla="*/ 690 h 876"/>
                <a:gd name="T42" fmla="*/ 126 w 899"/>
                <a:gd name="T43" fmla="*/ 677 h 876"/>
                <a:gd name="T44" fmla="*/ 96 w 899"/>
                <a:gd name="T45" fmla="*/ 187 h 876"/>
                <a:gd name="T46" fmla="*/ 325 w 899"/>
                <a:gd name="T47" fmla="*/ 276 h 876"/>
                <a:gd name="T48" fmla="*/ 859 w 899"/>
                <a:gd name="T49" fmla="*/ 326 h 876"/>
                <a:gd name="T50" fmla="*/ 372 w 899"/>
                <a:gd name="T51" fmla="*/ 433 h 876"/>
                <a:gd name="T52" fmla="*/ 163 w 899"/>
                <a:gd name="T53" fmla="*/ 577 h 876"/>
                <a:gd name="T54" fmla="*/ 40 w 899"/>
                <a:gd name="T55" fmla="*/ 650 h 876"/>
                <a:gd name="T56" fmla="*/ 578 w 899"/>
                <a:gd name="T57" fmla="*/ 45 h 876"/>
                <a:gd name="T58" fmla="*/ 821 w 899"/>
                <a:gd name="T59" fmla="*/ 286 h 876"/>
                <a:gd name="T60" fmla="*/ 332 w 899"/>
                <a:gd name="T61" fmla="*/ 237 h 876"/>
                <a:gd name="T62" fmla="*/ 378 w 899"/>
                <a:gd name="T63" fmla="*/ 8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9" h="876">
                  <a:moveTo>
                    <a:pt x="126" y="677"/>
                  </a:moveTo>
                  <a:cubicBezTo>
                    <a:pt x="183" y="615"/>
                    <a:pt x="183" y="615"/>
                    <a:pt x="183" y="615"/>
                  </a:cubicBezTo>
                  <a:cubicBezTo>
                    <a:pt x="185" y="615"/>
                    <a:pt x="187" y="615"/>
                    <a:pt x="189" y="615"/>
                  </a:cubicBezTo>
                  <a:cubicBezTo>
                    <a:pt x="194" y="678"/>
                    <a:pt x="205" y="739"/>
                    <a:pt x="229" y="756"/>
                  </a:cubicBezTo>
                  <a:cubicBezTo>
                    <a:pt x="253" y="775"/>
                    <a:pt x="324" y="772"/>
                    <a:pt x="384" y="757"/>
                  </a:cubicBezTo>
                  <a:cubicBezTo>
                    <a:pt x="391" y="858"/>
                    <a:pt x="391" y="858"/>
                    <a:pt x="391" y="858"/>
                  </a:cubicBezTo>
                  <a:cubicBezTo>
                    <a:pt x="392" y="868"/>
                    <a:pt x="400" y="876"/>
                    <a:pt x="411" y="876"/>
                  </a:cubicBezTo>
                  <a:cubicBezTo>
                    <a:pt x="411" y="876"/>
                    <a:pt x="412" y="876"/>
                    <a:pt x="412" y="876"/>
                  </a:cubicBezTo>
                  <a:cubicBezTo>
                    <a:pt x="423" y="875"/>
                    <a:pt x="432" y="866"/>
                    <a:pt x="431" y="855"/>
                  </a:cubicBezTo>
                  <a:cubicBezTo>
                    <a:pt x="431" y="851"/>
                    <a:pt x="431" y="851"/>
                    <a:pt x="431" y="851"/>
                  </a:cubicBezTo>
                  <a:cubicBezTo>
                    <a:pt x="422" y="730"/>
                    <a:pt x="422" y="730"/>
                    <a:pt x="422" y="730"/>
                  </a:cubicBezTo>
                  <a:cubicBezTo>
                    <a:pt x="422" y="724"/>
                    <a:pt x="418" y="718"/>
                    <a:pt x="413" y="715"/>
                  </a:cubicBezTo>
                  <a:cubicBezTo>
                    <a:pt x="408" y="711"/>
                    <a:pt x="402" y="711"/>
                    <a:pt x="396" y="712"/>
                  </a:cubicBezTo>
                  <a:cubicBezTo>
                    <a:pt x="325" y="734"/>
                    <a:pt x="262" y="731"/>
                    <a:pt x="253" y="724"/>
                  </a:cubicBezTo>
                  <a:cubicBezTo>
                    <a:pt x="244" y="717"/>
                    <a:pt x="234" y="674"/>
                    <a:pt x="229" y="611"/>
                  </a:cubicBezTo>
                  <a:cubicBezTo>
                    <a:pt x="330" y="600"/>
                    <a:pt x="331" y="600"/>
                    <a:pt x="332" y="600"/>
                  </a:cubicBezTo>
                  <a:cubicBezTo>
                    <a:pt x="352" y="596"/>
                    <a:pt x="379" y="582"/>
                    <a:pt x="396" y="535"/>
                  </a:cubicBezTo>
                  <a:cubicBezTo>
                    <a:pt x="402" y="518"/>
                    <a:pt x="407" y="497"/>
                    <a:pt x="409" y="473"/>
                  </a:cubicBezTo>
                  <a:cubicBezTo>
                    <a:pt x="802" y="473"/>
                    <a:pt x="802" y="473"/>
                    <a:pt x="802" y="473"/>
                  </a:cubicBezTo>
                  <a:cubicBezTo>
                    <a:pt x="789" y="518"/>
                    <a:pt x="773" y="559"/>
                    <a:pt x="756" y="594"/>
                  </a:cubicBezTo>
                  <a:cubicBezTo>
                    <a:pt x="754" y="597"/>
                    <a:pt x="753" y="601"/>
                    <a:pt x="754" y="605"/>
                  </a:cubicBezTo>
                  <a:cubicBezTo>
                    <a:pt x="775" y="764"/>
                    <a:pt x="775" y="764"/>
                    <a:pt x="775" y="764"/>
                  </a:cubicBezTo>
                  <a:cubicBezTo>
                    <a:pt x="775" y="764"/>
                    <a:pt x="775" y="765"/>
                    <a:pt x="775" y="766"/>
                  </a:cubicBezTo>
                  <a:cubicBezTo>
                    <a:pt x="778" y="776"/>
                    <a:pt x="787" y="782"/>
                    <a:pt x="797" y="781"/>
                  </a:cubicBezTo>
                  <a:cubicBezTo>
                    <a:pt x="808" y="779"/>
                    <a:pt x="816" y="769"/>
                    <a:pt x="815" y="758"/>
                  </a:cubicBezTo>
                  <a:cubicBezTo>
                    <a:pt x="794" y="606"/>
                    <a:pt x="794" y="606"/>
                    <a:pt x="794" y="606"/>
                  </a:cubicBezTo>
                  <a:cubicBezTo>
                    <a:pt x="813" y="567"/>
                    <a:pt x="831" y="522"/>
                    <a:pt x="844" y="473"/>
                  </a:cubicBezTo>
                  <a:cubicBezTo>
                    <a:pt x="859" y="473"/>
                    <a:pt x="859" y="473"/>
                    <a:pt x="859" y="473"/>
                  </a:cubicBezTo>
                  <a:cubicBezTo>
                    <a:pt x="881" y="473"/>
                    <a:pt x="899" y="456"/>
                    <a:pt x="899" y="433"/>
                  </a:cubicBezTo>
                  <a:cubicBezTo>
                    <a:pt x="899" y="326"/>
                    <a:pt x="899" y="326"/>
                    <a:pt x="899" y="326"/>
                  </a:cubicBezTo>
                  <a:cubicBezTo>
                    <a:pt x="899" y="305"/>
                    <a:pt x="882" y="288"/>
                    <a:pt x="862" y="287"/>
                  </a:cubicBezTo>
                  <a:cubicBezTo>
                    <a:pt x="858" y="253"/>
                    <a:pt x="851" y="219"/>
                    <a:pt x="838" y="186"/>
                  </a:cubicBezTo>
                  <a:cubicBezTo>
                    <a:pt x="796" y="80"/>
                    <a:pt x="700" y="12"/>
                    <a:pt x="581" y="5"/>
                  </a:cubicBezTo>
                  <a:cubicBezTo>
                    <a:pt x="507" y="0"/>
                    <a:pt x="417" y="20"/>
                    <a:pt x="358" y="54"/>
                  </a:cubicBezTo>
                  <a:cubicBezTo>
                    <a:pt x="290" y="93"/>
                    <a:pt x="238" y="154"/>
                    <a:pt x="210" y="224"/>
                  </a:cubicBezTo>
                  <a:cubicBezTo>
                    <a:pt x="201" y="223"/>
                    <a:pt x="192" y="222"/>
                    <a:pt x="183" y="221"/>
                  </a:cubicBezTo>
                  <a:cubicBezTo>
                    <a:pt x="126" y="159"/>
                    <a:pt x="126" y="159"/>
                    <a:pt x="126" y="159"/>
                  </a:cubicBezTo>
                  <a:cubicBezTo>
                    <a:pt x="118" y="151"/>
                    <a:pt x="107" y="147"/>
                    <a:pt x="96" y="147"/>
                  </a:cubicBezTo>
                  <a:cubicBezTo>
                    <a:pt x="40" y="147"/>
                    <a:pt x="40" y="147"/>
                    <a:pt x="40" y="147"/>
                  </a:cubicBezTo>
                  <a:cubicBezTo>
                    <a:pt x="18" y="147"/>
                    <a:pt x="0" y="165"/>
                    <a:pt x="0" y="187"/>
                  </a:cubicBezTo>
                  <a:cubicBezTo>
                    <a:pt x="0" y="650"/>
                    <a:pt x="0" y="650"/>
                    <a:pt x="0" y="650"/>
                  </a:cubicBezTo>
                  <a:cubicBezTo>
                    <a:pt x="0" y="672"/>
                    <a:pt x="18" y="690"/>
                    <a:pt x="40" y="690"/>
                  </a:cubicBezTo>
                  <a:cubicBezTo>
                    <a:pt x="96" y="690"/>
                    <a:pt x="96" y="690"/>
                    <a:pt x="96" y="690"/>
                  </a:cubicBezTo>
                  <a:cubicBezTo>
                    <a:pt x="107" y="690"/>
                    <a:pt x="118" y="685"/>
                    <a:pt x="126" y="677"/>
                  </a:cubicBezTo>
                  <a:close/>
                  <a:moveTo>
                    <a:pt x="40" y="187"/>
                  </a:moveTo>
                  <a:cubicBezTo>
                    <a:pt x="96" y="187"/>
                    <a:pt x="96" y="187"/>
                    <a:pt x="96" y="187"/>
                  </a:cubicBezTo>
                  <a:cubicBezTo>
                    <a:pt x="163" y="259"/>
                    <a:pt x="163" y="259"/>
                    <a:pt x="163" y="259"/>
                  </a:cubicBezTo>
                  <a:cubicBezTo>
                    <a:pt x="179" y="261"/>
                    <a:pt x="325" y="276"/>
                    <a:pt x="325" y="276"/>
                  </a:cubicBezTo>
                  <a:cubicBezTo>
                    <a:pt x="342" y="279"/>
                    <a:pt x="354" y="298"/>
                    <a:pt x="362" y="326"/>
                  </a:cubicBezTo>
                  <a:cubicBezTo>
                    <a:pt x="859" y="326"/>
                    <a:pt x="859" y="326"/>
                    <a:pt x="859" y="326"/>
                  </a:cubicBezTo>
                  <a:cubicBezTo>
                    <a:pt x="859" y="433"/>
                    <a:pt x="859" y="433"/>
                    <a:pt x="859" y="433"/>
                  </a:cubicBezTo>
                  <a:cubicBezTo>
                    <a:pt x="372" y="433"/>
                    <a:pt x="372" y="433"/>
                    <a:pt x="372" y="433"/>
                  </a:cubicBezTo>
                  <a:cubicBezTo>
                    <a:pt x="370" y="504"/>
                    <a:pt x="353" y="555"/>
                    <a:pt x="325" y="560"/>
                  </a:cubicBezTo>
                  <a:cubicBezTo>
                    <a:pt x="325" y="560"/>
                    <a:pt x="179" y="576"/>
                    <a:pt x="163" y="577"/>
                  </a:cubicBezTo>
                  <a:cubicBezTo>
                    <a:pt x="96" y="650"/>
                    <a:pt x="96" y="650"/>
                    <a:pt x="96" y="650"/>
                  </a:cubicBezTo>
                  <a:cubicBezTo>
                    <a:pt x="40" y="650"/>
                    <a:pt x="40" y="650"/>
                    <a:pt x="40" y="650"/>
                  </a:cubicBezTo>
                  <a:lnTo>
                    <a:pt x="40" y="187"/>
                  </a:lnTo>
                  <a:close/>
                  <a:moveTo>
                    <a:pt x="578" y="45"/>
                  </a:moveTo>
                  <a:cubicBezTo>
                    <a:pt x="682" y="51"/>
                    <a:pt x="764" y="109"/>
                    <a:pt x="800" y="200"/>
                  </a:cubicBezTo>
                  <a:cubicBezTo>
                    <a:pt x="811" y="229"/>
                    <a:pt x="818" y="257"/>
                    <a:pt x="821" y="286"/>
                  </a:cubicBezTo>
                  <a:cubicBezTo>
                    <a:pt x="390" y="286"/>
                    <a:pt x="390" y="286"/>
                    <a:pt x="390" y="286"/>
                  </a:cubicBezTo>
                  <a:cubicBezTo>
                    <a:pt x="374" y="251"/>
                    <a:pt x="350" y="240"/>
                    <a:pt x="332" y="237"/>
                  </a:cubicBezTo>
                  <a:cubicBezTo>
                    <a:pt x="331" y="236"/>
                    <a:pt x="330" y="236"/>
                    <a:pt x="251" y="228"/>
                  </a:cubicBezTo>
                  <a:cubicBezTo>
                    <a:pt x="277" y="171"/>
                    <a:pt x="321" y="121"/>
                    <a:pt x="378" y="89"/>
                  </a:cubicBezTo>
                  <a:cubicBezTo>
                    <a:pt x="430" y="59"/>
                    <a:pt x="513" y="40"/>
                    <a:pt x="578" y="45"/>
                  </a:cubicBezTo>
                  <a:close/>
                </a:path>
              </a:pathLst>
            </a:custGeom>
            <a:grpFill/>
            <a:ln>
              <a:noFill/>
            </a:ln>
            <a:effectLs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sz="1200" dirty="0">
                <a:solidFill>
                  <a:prstClr val="black"/>
                </a:solidFill>
                <a:latin typeface="Intel Clear"/>
                <a:ea typeface="+mn-ea"/>
              </a:endParaRPr>
            </a:p>
          </p:txBody>
        </p:sp>
      </p:grpSp>
      <p:sp>
        <p:nvSpPr>
          <p:cNvPr id="217" name="Rectangle 216"/>
          <p:cNvSpPr/>
          <p:nvPr/>
        </p:nvSpPr>
        <p:spPr>
          <a:xfrm>
            <a:off x="8159545" y="1988530"/>
            <a:ext cx="952504" cy="663258"/>
          </a:xfrm>
          <a:prstGeom prst="rect">
            <a:avLst/>
          </a:prstGeom>
        </p:spPr>
        <p:txBody>
          <a:bodyPr wrap="none" anchor="ctr" anchorCtr="0">
            <a:spAutoFit/>
          </a:bodyPr>
          <a:lstStyle/>
          <a:p>
            <a:pPr algn="ctr">
              <a:lnSpc>
                <a:spcPct val="70000"/>
              </a:lnSpc>
            </a:pPr>
            <a:r>
              <a:rPr lang="en-US" sz="2400" dirty="0">
                <a:latin typeface="+mj-lt"/>
              </a:rPr>
              <a:t>ENDPOINT</a:t>
            </a:r>
            <a:br>
              <a:rPr lang="en-US" sz="2400" dirty="0">
                <a:latin typeface="+mj-lt"/>
              </a:rPr>
            </a:br>
            <a:r>
              <a:rPr lang="en-US" sz="2900" dirty="0">
                <a:latin typeface="+mj-lt"/>
              </a:rPr>
              <a:t>DEVICES</a:t>
            </a:r>
          </a:p>
        </p:txBody>
      </p:sp>
      <p:sp>
        <p:nvSpPr>
          <p:cNvPr id="218" name="Rectangle 217"/>
          <p:cNvSpPr/>
          <p:nvPr/>
        </p:nvSpPr>
        <p:spPr>
          <a:xfrm>
            <a:off x="6367165" y="2225689"/>
            <a:ext cx="1099083" cy="321627"/>
          </a:xfrm>
          <a:prstGeom prst="rect">
            <a:avLst/>
          </a:prstGeom>
        </p:spPr>
        <p:txBody>
          <a:bodyPr wrap="none" anchor="ctr" anchorCtr="0">
            <a:spAutoFit/>
          </a:bodyPr>
          <a:lstStyle/>
          <a:p>
            <a:pPr algn="ctr">
              <a:lnSpc>
                <a:spcPct val="70000"/>
              </a:lnSpc>
            </a:pPr>
            <a:r>
              <a:rPr lang="en-US" sz="2000" dirty="0" smtClean="0">
                <a:solidFill>
                  <a:srgbClr val="C00000"/>
                </a:solidFill>
                <a:latin typeface="+mj-lt"/>
              </a:rPr>
              <a:t>Closer to</a:t>
            </a:r>
            <a:endParaRPr lang="en-US" sz="2800" dirty="0">
              <a:solidFill>
                <a:srgbClr val="C00000"/>
              </a:solidFill>
              <a:latin typeface="+mj-lt"/>
            </a:endParaRPr>
          </a:p>
        </p:txBody>
      </p:sp>
      <p:grpSp>
        <p:nvGrpSpPr>
          <p:cNvPr id="219" name="Group 218"/>
          <p:cNvGrpSpPr/>
          <p:nvPr/>
        </p:nvGrpSpPr>
        <p:grpSpPr>
          <a:xfrm>
            <a:off x="6665220" y="5866005"/>
            <a:ext cx="525126" cy="461793"/>
            <a:chOff x="4799013" y="3757613"/>
            <a:chExt cx="962025" cy="893763"/>
          </a:xfrm>
          <a:solidFill>
            <a:srgbClr val="002060"/>
          </a:solidFill>
          <a:effectLst/>
        </p:grpSpPr>
        <p:sp>
          <p:nvSpPr>
            <p:cNvPr id="220" name="Freeform 59"/>
            <p:cNvSpPr>
              <a:spLocks noEditPoints="1"/>
            </p:cNvSpPr>
            <p:nvPr/>
          </p:nvSpPr>
          <p:spPr bwMode="auto">
            <a:xfrm>
              <a:off x="4799013" y="3937001"/>
              <a:ext cx="962025" cy="625475"/>
            </a:xfrm>
            <a:custGeom>
              <a:avLst/>
              <a:gdLst>
                <a:gd name="T0" fmla="*/ 685 w 780"/>
                <a:gd name="T1" fmla="*/ 277 h 507"/>
                <a:gd name="T2" fmla="*/ 194 w 780"/>
                <a:gd name="T3" fmla="*/ 277 h 507"/>
                <a:gd name="T4" fmla="*/ 194 w 780"/>
                <a:gd name="T5" fmla="*/ 241 h 507"/>
                <a:gd name="T6" fmla="*/ 171 w 780"/>
                <a:gd name="T7" fmla="*/ 218 h 507"/>
                <a:gd name="T8" fmla="*/ 149 w 780"/>
                <a:gd name="T9" fmla="*/ 218 h 507"/>
                <a:gd name="T10" fmla="*/ 149 w 780"/>
                <a:gd name="T11" fmla="*/ 20 h 507"/>
                <a:gd name="T12" fmla="*/ 130 w 780"/>
                <a:gd name="T13" fmla="*/ 0 h 507"/>
                <a:gd name="T14" fmla="*/ 99 w 780"/>
                <a:gd name="T15" fmla="*/ 0 h 507"/>
                <a:gd name="T16" fmla="*/ 79 w 780"/>
                <a:gd name="T17" fmla="*/ 20 h 507"/>
                <a:gd name="T18" fmla="*/ 79 w 780"/>
                <a:gd name="T19" fmla="*/ 232 h 507"/>
                <a:gd name="T20" fmla="*/ 0 w 780"/>
                <a:gd name="T21" fmla="*/ 359 h 507"/>
                <a:gd name="T22" fmla="*/ 1 w 780"/>
                <a:gd name="T23" fmla="*/ 365 h 507"/>
                <a:gd name="T24" fmla="*/ 0 w 780"/>
                <a:gd name="T25" fmla="*/ 373 h 507"/>
                <a:gd name="T26" fmla="*/ 0 w 780"/>
                <a:gd name="T27" fmla="*/ 416 h 507"/>
                <a:gd name="T28" fmla="*/ 91 w 780"/>
                <a:gd name="T29" fmla="*/ 507 h 507"/>
                <a:gd name="T30" fmla="*/ 690 w 780"/>
                <a:gd name="T31" fmla="*/ 507 h 507"/>
                <a:gd name="T32" fmla="*/ 780 w 780"/>
                <a:gd name="T33" fmla="*/ 416 h 507"/>
                <a:gd name="T34" fmla="*/ 780 w 780"/>
                <a:gd name="T35" fmla="*/ 373 h 507"/>
                <a:gd name="T36" fmla="*/ 685 w 780"/>
                <a:gd name="T37" fmla="*/ 277 h 507"/>
                <a:gd name="T38" fmla="*/ 661 w 780"/>
                <a:gd name="T39" fmla="*/ 379 h 507"/>
                <a:gd name="T40" fmla="*/ 579 w 780"/>
                <a:gd name="T41" fmla="*/ 379 h 507"/>
                <a:gd name="T42" fmla="*/ 555 w 780"/>
                <a:gd name="T43" fmla="*/ 355 h 507"/>
                <a:gd name="T44" fmla="*/ 579 w 780"/>
                <a:gd name="T45" fmla="*/ 332 h 507"/>
                <a:gd name="T46" fmla="*/ 661 w 780"/>
                <a:gd name="T47" fmla="*/ 332 h 507"/>
                <a:gd name="T48" fmla="*/ 684 w 780"/>
                <a:gd name="T49" fmla="*/ 355 h 507"/>
                <a:gd name="T50" fmla="*/ 661 w 780"/>
                <a:gd name="T51" fmla="*/ 37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0" h="507">
                  <a:moveTo>
                    <a:pt x="685" y="277"/>
                  </a:moveTo>
                  <a:cubicBezTo>
                    <a:pt x="194" y="277"/>
                    <a:pt x="194" y="277"/>
                    <a:pt x="194" y="277"/>
                  </a:cubicBezTo>
                  <a:cubicBezTo>
                    <a:pt x="194" y="241"/>
                    <a:pt x="194" y="241"/>
                    <a:pt x="194" y="241"/>
                  </a:cubicBezTo>
                  <a:cubicBezTo>
                    <a:pt x="194" y="228"/>
                    <a:pt x="183" y="218"/>
                    <a:pt x="171" y="218"/>
                  </a:cubicBezTo>
                  <a:cubicBezTo>
                    <a:pt x="149" y="218"/>
                    <a:pt x="149" y="218"/>
                    <a:pt x="149" y="218"/>
                  </a:cubicBezTo>
                  <a:cubicBezTo>
                    <a:pt x="149" y="20"/>
                    <a:pt x="149" y="20"/>
                    <a:pt x="149" y="20"/>
                  </a:cubicBezTo>
                  <a:cubicBezTo>
                    <a:pt x="149" y="9"/>
                    <a:pt x="141" y="0"/>
                    <a:pt x="130" y="0"/>
                  </a:cubicBezTo>
                  <a:cubicBezTo>
                    <a:pt x="99" y="0"/>
                    <a:pt x="99" y="0"/>
                    <a:pt x="99" y="0"/>
                  </a:cubicBezTo>
                  <a:cubicBezTo>
                    <a:pt x="88" y="0"/>
                    <a:pt x="79" y="9"/>
                    <a:pt x="79" y="20"/>
                  </a:cubicBezTo>
                  <a:cubicBezTo>
                    <a:pt x="79" y="232"/>
                    <a:pt x="79" y="232"/>
                    <a:pt x="79" y="232"/>
                  </a:cubicBezTo>
                  <a:cubicBezTo>
                    <a:pt x="33" y="255"/>
                    <a:pt x="0" y="303"/>
                    <a:pt x="0" y="359"/>
                  </a:cubicBezTo>
                  <a:cubicBezTo>
                    <a:pt x="0" y="361"/>
                    <a:pt x="1" y="363"/>
                    <a:pt x="1" y="365"/>
                  </a:cubicBezTo>
                  <a:cubicBezTo>
                    <a:pt x="1" y="367"/>
                    <a:pt x="0" y="370"/>
                    <a:pt x="0" y="373"/>
                  </a:cubicBezTo>
                  <a:cubicBezTo>
                    <a:pt x="0" y="416"/>
                    <a:pt x="0" y="416"/>
                    <a:pt x="0" y="416"/>
                  </a:cubicBezTo>
                  <a:cubicBezTo>
                    <a:pt x="0" y="466"/>
                    <a:pt x="41" y="507"/>
                    <a:pt x="91" y="507"/>
                  </a:cubicBezTo>
                  <a:cubicBezTo>
                    <a:pt x="690" y="507"/>
                    <a:pt x="690" y="507"/>
                    <a:pt x="690" y="507"/>
                  </a:cubicBezTo>
                  <a:cubicBezTo>
                    <a:pt x="740" y="507"/>
                    <a:pt x="780" y="466"/>
                    <a:pt x="780" y="416"/>
                  </a:cubicBezTo>
                  <a:cubicBezTo>
                    <a:pt x="780" y="373"/>
                    <a:pt x="780" y="373"/>
                    <a:pt x="780" y="373"/>
                  </a:cubicBezTo>
                  <a:cubicBezTo>
                    <a:pt x="780" y="320"/>
                    <a:pt x="738" y="277"/>
                    <a:pt x="685" y="277"/>
                  </a:cubicBezTo>
                  <a:close/>
                  <a:moveTo>
                    <a:pt x="661" y="379"/>
                  </a:moveTo>
                  <a:cubicBezTo>
                    <a:pt x="579" y="379"/>
                    <a:pt x="579" y="379"/>
                    <a:pt x="579" y="379"/>
                  </a:cubicBezTo>
                  <a:cubicBezTo>
                    <a:pt x="566" y="379"/>
                    <a:pt x="555" y="368"/>
                    <a:pt x="555" y="355"/>
                  </a:cubicBezTo>
                  <a:cubicBezTo>
                    <a:pt x="555" y="342"/>
                    <a:pt x="566" y="332"/>
                    <a:pt x="579" y="332"/>
                  </a:cubicBezTo>
                  <a:cubicBezTo>
                    <a:pt x="661" y="332"/>
                    <a:pt x="661" y="332"/>
                    <a:pt x="661" y="332"/>
                  </a:cubicBezTo>
                  <a:cubicBezTo>
                    <a:pt x="674" y="332"/>
                    <a:pt x="684" y="342"/>
                    <a:pt x="684" y="355"/>
                  </a:cubicBezTo>
                  <a:cubicBezTo>
                    <a:pt x="684" y="368"/>
                    <a:pt x="674" y="379"/>
                    <a:pt x="661" y="3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21" name="Freeform 60"/>
            <p:cNvSpPr>
              <a:spLocks/>
            </p:cNvSpPr>
            <p:nvPr/>
          </p:nvSpPr>
          <p:spPr bwMode="auto">
            <a:xfrm>
              <a:off x="4930775" y="4592638"/>
              <a:ext cx="100012" cy="58738"/>
            </a:xfrm>
            <a:custGeom>
              <a:avLst/>
              <a:gdLst>
                <a:gd name="T0" fmla="*/ 1 w 81"/>
                <a:gd name="T1" fmla="*/ 0 h 48"/>
                <a:gd name="T2" fmla="*/ 0 w 81"/>
                <a:gd name="T3" fmla="*/ 7 h 48"/>
                <a:gd name="T4" fmla="*/ 41 w 81"/>
                <a:gd name="T5" fmla="*/ 48 h 48"/>
                <a:gd name="T6" fmla="*/ 81 w 81"/>
                <a:gd name="T7" fmla="*/ 7 h 48"/>
                <a:gd name="T8" fmla="*/ 81 w 81"/>
                <a:gd name="T9" fmla="*/ 0 h 48"/>
                <a:gd name="T10" fmla="*/ 1 w 81"/>
                <a:gd name="T11" fmla="*/ 0 h 48"/>
              </a:gdLst>
              <a:ahLst/>
              <a:cxnLst>
                <a:cxn ang="0">
                  <a:pos x="T0" y="T1"/>
                </a:cxn>
                <a:cxn ang="0">
                  <a:pos x="T2" y="T3"/>
                </a:cxn>
                <a:cxn ang="0">
                  <a:pos x="T4" y="T5"/>
                </a:cxn>
                <a:cxn ang="0">
                  <a:pos x="T6" y="T7"/>
                </a:cxn>
                <a:cxn ang="0">
                  <a:pos x="T8" y="T9"/>
                </a:cxn>
                <a:cxn ang="0">
                  <a:pos x="T10" y="T11"/>
                </a:cxn>
              </a:cxnLst>
              <a:rect l="0" t="0" r="r" b="b"/>
              <a:pathLst>
                <a:path w="81" h="48">
                  <a:moveTo>
                    <a:pt x="1" y="0"/>
                  </a:moveTo>
                  <a:cubicBezTo>
                    <a:pt x="0" y="2"/>
                    <a:pt x="0" y="5"/>
                    <a:pt x="0" y="7"/>
                  </a:cubicBezTo>
                  <a:cubicBezTo>
                    <a:pt x="0" y="30"/>
                    <a:pt x="18" y="48"/>
                    <a:pt x="41" y="48"/>
                  </a:cubicBezTo>
                  <a:cubicBezTo>
                    <a:pt x="63" y="48"/>
                    <a:pt x="81" y="30"/>
                    <a:pt x="81" y="7"/>
                  </a:cubicBezTo>
                  <a:cubicBezTo>
                    <a:pt x="81" y="5"/>
                    <a:pt x="81" y="2"/>
                    <a:pt x="81"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22" name="Freeform 61"/>
            <p:cNvSpPr>
              <a:spLocks/>
            </p:cNvSpPr>
            <p:nvPr/>
          </p:nvSpPr>
          <p:spPr bwMode="auto">
            <a:xfrm>
              <a:off x="5529263" y="4592638"/>
              <a:ext cx="101600" cy="58738"/>
            </a:xfrm>
            <a:custGeom>
              <a:avLst/>
              <a:gdLst>
                <a:gd name="T0" fmla="*/ 1 w 82"/>
                <a:gd name="T1" fmla="*/ 0 h 48"/>
                <a:gd name="T2" fmla="*/ 0 w 82"/>
                <a:gd name="T3" fmla="*/ 7 h 48"/>
                <a:gd name="T4" fmla="*/ 41 w 82"/>
                <a:gd name="T5" fmla="*/ 48 h 48"/>
                <a:gd name="T6" fmla="*/ 82 w 82"/>
                <a:gd name="T7" fmla="*/ 7 h 48"/>
                <a:gd name="T8" fmla="*/ 81 w 82"/>
                <a:gd name="T9" fmla="*/ 0 h 48"/>
                <a:gd name="T10" fmla="*/ 1 w 82"/>
                <a:gd name="T11" fmla="*/ 0 h 48"/>
              </a:gdLst>
              <a:ahLst/>
              <a:cxnLst>
                <a:cxn ang="0">
                  <a:pos x="T0" y="T1"/>
                </a:cxn>
                <a:cxn ang="0">
                  <a:pos x="T2" y="T3"/>
                </a:cxn>
                <a:cxn ang="0">
                  <a:pos x="T4" y="T5"/>
                </a:cxn>
                <a:cxn ang="0">
                  <a:pos x="T6" y="T7"/>
                </a:cxn>
                <a:cxn ang="0">
                  <a:pos x="T8" y="T9"/>
                </a:cxn>
                <a:cxn ang="0">
                  <a:pos x="T10" y="T11"/>
                </a:cxn>
              </a:cxnLst>
              <a:rect l="0" t="0" r="r" b="b"/>
              <a:pathLst>
                <a:path w="82" h="48">
                  <a:moveTo>
                    <a:pt x="1" y="0"/>
                  </a:moveTo>
                  <a:cubicBezTo>
                    <a:pt x="1" y="2"/>
                    <a:pt x="0" y="5"/>
                    <a:pt x="0" y="7"/>
                  </a:cubicBezTo>
                  <a:cubicBezTo>
                    <a:pt x="0" y="30"/>
                    <a:pt x="19" y="48"/>
                    <a:pt x="41" y="48"/>
                  </a:cubicBezTo>
                  <a:cubicBezTo>
                    <a:pt x="64" y="48"/>
                    <a:pt x="82" y="30"/>
                    <a:pt x="82" y="7"/>
                  </a:cubicBezTo>
                  <a:cubicBezTo>
                    <a:pt x="82" y="5"/>
                    <a:pt x="81" y="2"/>
                    <a:pt x="81"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23" name="Freeform 62"/>
            <p:cNvSpPr>
              <a:spLocks/>
            </p:cNvSpPr>
            <p:nvPr/>
          </p:nvSpPr>
          <p:spPr bwMode="auto">
            <a:xfrm>
              <a:off x="4987925" y="3757613"/>
              <a:ext cx="198437" cy="209550"/>
            </a:xfrm>
            <a:custGeom>
              <a:avLst/>
              <a:gdLst>
                <a:gd name="T0" fmla="*/ 123 w 161"/>
                <a:gd name="T1" fmla="*/ 163 h 170"/>
                <a:gd name="T2" fmla="*/ 133 w 161"/>
                <a:gd name="T3" fmla="*/ 168 h 170"/>
                <a:gd name="T4" fmla="*/ 155 w 161"/>
                <a:gd name="T5" fmla="*/ 153 h 170"/>
                <a:gd name="T6" fmla="*/ 123 w 161"/>
                <a:gd name="T7" fmla="*/ 45 h 170"/>
                <a:gd name="T8" fmla="*/ 18 w 161"/>
                <a:gd name="T9" fmla="*/ 4 h 170"/>
                <a:gd name="T10" fmla="*/ 1 w 161"/>
                <a:gd name="T11" fmla="*/ 24 h 170"/>
                <a:gd name="T12" fmla="*/ 21 w 161"/>
                <a:gd name="T13" fmla="*/ 41 h 170"/>
                <a:gd name="T14" fmla="*/ 95 w 161"/>
                <a:gd name="T15" fmla="*/ 70 h 170"/>
                <a:gd name="T16" fmla="*/ 118 w 161"/>
                <a:gd name="T17" fmla="*/ 147 h 170"/>
                <a:gd name="T18" fmla="*/ 123 w 161"/>
                <a:gd name="T19" fmla="*/ 16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70">
                  <a:moveTo>
                    <a:pt x="123" y="163"/>
                  </a:moveTo>
                  <a:cubicBezTo>
                    <a:pt x="126" y="166"/>
                    <a:pt x="129" y="168"/>
                    <a:pt x="133" y="168"/>
                  </a:cubicBezTo>
                  <a:cubicBezTo>
                    <a:pt x="143" y="170"/>
                    <a:pt x="153" y="163"/>
                    <a:pt x="155" y="153"/>
                  </a:cubicBezTo>
                  <a:cubicBezTo>
                    <a:pt x="161" y="115"/>
                    <a:pt x="150" y="74"/>
                    <a:pt x="123" y="45"/>
                  </a:cubicBezTo>
                  <a:cubicBezTo>
                    <a:pt x="97" y="16"/>
                    <a:pt x="57" y="0"/>
                    <a:pt x="18" y="4"/>
                  </a:cubicBezTo>
                  <a:cubicBezTo>
                    <a:pt x="8" y="4"/>
                    <a:pt x="0" y="13"/>
                    <a:pt x="1" y="24"/>
                  </a:cubicBezTo>
                  <a:cubicBezTo>
                    <a:pt x="2" y="34"/>
                    <a:pt x="11" y="42"/>
                    <a:pt x="21" y="41"/>
                  </a:cubicBezTo>
                  <a:cubicBezTo>
                    <a:pt x="49" y="39"/>
                    <a:pt x="77" y="50"/>
                    <a:pt x="95" y="70"/>
                  </a:cubicBezTo>
                  <a:cubicBezTo>
                    <a:pt x="114" y="91"/>
                    <a:pt x="123" y="119"/>
                    <a:pt x="118" y="147"/>
                  </a:cubicBezTo>
                  <a:cubicBezTo>
                    <a:pt x="117" y="153"/>
                    <a:pt x="119" y="159"/>
                    <a:pt x="12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24" name="Freeform 63"/>
            <p:cNvSpPr>
              <a:spLocks/>
            </p:cNvSpPr>
            <p:nvPr/>
          </p:nvSpPr>
          <p:spPr bwMode="auto">
            <a:xfrm>
              <a:off x="4965700" y="3840163"/>
              <a:ext cx="131762" cy="138113"/>
            </a:xfrm>
            <a:custGeom>
              <a:avLst/>
              <a:gdLst>
                <a:gd name="T0" fmla="*/ 71 w 107"/>
                <a:gd name="T1" fmla="*/ 105 h 112"/>
                <a:gd name="T2" fmla="*/ 81 w 107"/>
                <a:gd name="T3" fmla="*/ 110 h 112"/>
                <a:gd name="T4" fmla="*/ 103 w 107"/>
                <a:gd name="T5" fmla="*/ 95 h 112"/>
                <a:gd name="T6" fmla="*/ 83 w 107"/>
                <a:gd name="T7" fmla="*/ 27 h 112"/>
                <a:gd name="T8" fmla="*/ 18 w 107"/>
                <a:gd name="T9" fmla="*/ 2 h 112"/>
                <a:gd name="T10" fmla="*/ 1 w 107"/>
                <a:gd name="T11" fmla="*/ 22 h 112"/>
                <a:gd name="T12" fmla="*/ 21 w 107"/>
                <a:gd name="T13" fmla="*/ 39 h 112"/>
                <a:gd name="T14" fmla="*/ 55 w 107"/>
                <a:gd name="T15" fmla="*/ 53 h 112"/>
                <a:gd name="T16" fmla="*/ 66 w 107"/>
                <a:gd name="T17" fmla="*/ 88 h 112"/>
                <a:gd name="T18" fmla="*/ 71 w 107"/>
                <a:gd name="T19" fmla="*/ 10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12">
                  <a:moveTo>
                    <a:pt x="71" y="105"/>
                  </a:moveTo>
                  <a:cubicBezTo>
                    <a:pt x="73" y="107"/>
                    <a:pt x="77" y="109"/>
                    <a:pt x="81" y="110"/>
                  </a:cubicBezTo>
                  <a:cubicBezTo>
                    <a:pt x="91" y="112"/>
                    <a:pt x="101" y="105"/>
                    <a:pt x="103" y="95"/>
                  </a:cubicBezTo>
                  <a:cubicBezTo>
                    <a:pt x="107" y="71"/>
                    <a:pt x="100" y="46"/>
                    <a:pt x="83" y="27"/>
                  </a:cubicBezTo>
                  <a:cubicBezTo>
                    <a:pt x="67" y="9"/>
                    <a:pt x="42" y="0"/>
                    <a:pt x="18" y="2"/>
                  </a:cubicBezTo>
                  <a:cubicBezTo>
                    <a:pt x="7" y="3"/>
                    <a:pt x="0" y="12"/>
                    <a:pt x="1" y="22"/>
                  </a:cubicBezTo>
                  <a:cubicBezTo>
                    <a:pt x="1" y="32"/>
                    <a:pt x="11" y="40"/>
                    <a:pt x="21" y="39"/>
                  </a:cubicBezTo>
                  <a:cubicBezTo>
                    <a:pt x="34" y="38"/>
                    <a:pt x="47" y="43"/>
                    <a:pt x="55" y="53"/>
                  </a:cubicBezTo>
                  <a:cubicBezTo>
                    <a:pt x="64" y="62"/>
                    <a:pt x="68" y="76"/>
                    <a:pt x="66" y="88"/>
                  </a:cubicBezTo>
                  <a:cubicBezTo>
                    <a:pt x="65" y="95"/>
                    <a:pt x="67" y="101"/>
                    <a:pt x="7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grpSp>
      <p:grpSp>
        <p:nvGrpSpPr>
          <p:cNvPr id="225" name="Group 224"/>
          <p:cNvGrpSpPr/>
          <p:nvPr/>
        </p:nvGrpSpPr>
        <p:grpSpPr>
          <a:xfrm>
            <a:off x="6631796" y="5373302"/>
            <a:ext cx="594090" cy="445530"/>
            <a:chOff x="3065463" y="2938463"/>
            <a:chExt cx="892175" cy="674688"/>
          </a:xfrm>
          <a:solidFill>
            <a:srgbClr val="002060"/>
          </a:solidFill>
          <a:effectLst/>
        </p:grpSpPr>
        <p:sp>
          <p:nvSpPr>
            <p:cNvPr id="226" name="Freeform 30"/>
            <p:cNvSpPr>
              <a:spLocks/>
            </p:cNvSpPr>
            <p:nvPr/>
          </p:nvSpPr>
          <p:spPr bwMode="auto">
            <a:xfrm>
              <a:off x="3852863" y="34972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27" name="Freeform 31"/>
            <p:cNvSpPr>
              <a:spLocks noEditPoints="1"/>
            </p:cNvSpPr>
            <p:nvPr/>
          </p:nvSpPr>
          <p:spPr bwMode="auto">
            <a:xfrm>
              <a:off x="3181350" y="3009900"/>
              <a:ext cx="657225" cy="411163"/>
            </a:xfrm>
            <a:custGeom>
              <a:avLst/>
              <a:gdLst>
                <a:gd name="T0" fmla="*/ 14 w 175"/>
                <a:gd name="T1" fmla="*/ 42 h 110"/>
                <a:gd name="T2" fmla="*/ 36 w 175"/>
                <a:gd name="T3" fmla="*/ 9 h 110"/>
                <a:gd name="T4" fmla="*/ 88 w 175"/>
                <a:gd name="T5" fmla="*/ 0 h 110"/>
                <a:gd name="T6" fmla="*/ 141 w 175"/>
                <a:gd name="T7" fmla="*/ 9 h 110"/>
                <a:gd name="T8" fmla="*/ 162 w 175"/>
                <a:gd name="T9" fmla="*/ 42 h 110"/>
                <a:gd name="T10" fmla="*/ 162 w 175"/>
                <a:gd name="T11" fmla="*/ 46 h 110"/>
                <a:gd name="T12" fmla="*/ 159 w 175"/>
                <a:gd name="T13" fmla="*/ 49 h 110"/>
                <a:gd name="T14" fmla="*/ 88 w 175"/>
                <a:gd name="T15" fmla="*/ 55 h 110"/>
                <a:gd name="T16" fmla="*/ 18 w 175"/>
                <a:gd name="T17" fmla="*/ 49 h 110"/>
                <a:gd name="T18" fmla="*/ 14 w 175"/>
                <a:gd name="T19" fmla="*/ 46 h 110"/>
                <a:gd name="T20" fmla="*/ 14 w 175"/>
                <a:gd name="T21" fmla="*/ 42 h 110"/>
                <a:gd name="T22" fmla="*/ 37 w 175"/>
                <a:gd name="T23" fmla="*/ 84 h 110"/>
                <a:gd name="T24" fmla="*/ 5 w 175"/>
                <a:gd name="T25" fmla="*/ 82 h 110"/>
                <a:gd name="T26" fmla="*/ 6 w 175"/>
                <a:gd name="T27" fmla="*/ 58 h 110"/>
                <a:gd name="T28" fmla="*/ 22 w 175"/>
                <a:gd name="T29" fmla="*/ 61 h 110"/>
                <a:gd name="T30" fmla="*/ 37 w 175"/>
                <a:gd name="T31" fmla="*/ 84 h 110"/>
                <a:gd name="T32" fmla="*/ 125 w 175"/>
                <a:gd name="T33" fmla="*/ 104 h 110"/>
                <a:gd name="T34" fmla="*/ 110 w 175"/>
                <a:gd name="T35" fmla="*/ 110 h 110"/>
                <a:gd name="T36" fmla="*/ 65 w 175"/>
                <a:gd name="T37" fmla="*/ 110 h 110"/>
                <a:gd name="T38" fmla="*/ 50 w 175"/>
                <a:gd name="T39" fmla="*/ 104 h 110"/>
                <a:gd name="T40" fmla="*/ 55 w 175"/>
                <a:gd name="T41" fmla="*/ 98 h 110"/>
                <a:gd name="T42" fmla="*/ 120 w 175"/>
                <a:gd name="T43" fmla="*/ 98 h 110"/>
                <a:gd name="T44" fmla="*/ 125 w 175"/>
                <a:gd name="T45" fmla="*/ 104 h 110"/>
                <a:gd name="T46" fmla="*/ 170 w 175"/>
                <a:gd name="T47" fmla="*/ 82 h 110"/>
                <a:gd name="T48" fmla="*/ 138 w 175"/>
                <a:gd name="T49" fmla="*/ 84 h 110"/>
                <a:gd name="T50" fmla="*/ 153 w 175"/>
                <a:gd name="T51" fmla="*/ 61 h 110"/>
                <a:gd name="T52" fmla="*/ 169 w 175"/>
                <a:gd name="T53" fmla="*/ 58 h 110"/>
                <a:gd name="T54" fmla="*/ 170 w 175"/>
                <a:gd name="T55" fmla="*/ 8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5" h="110">
                  <a:moveTo>
                    <a:pt x="14" y="42"/>
                  </a:moveTo>
                  <a:cubicBezTo>
                    <a:pt x="18" y="35"/>
                    <a:pt x="30" y="14"/>
                    <a:pt x="36" y="9"/>
                  </a:cubicBezTo>
                  <a:cubicBezTo>
                    <a:pt x="39" y="7"/>
                    <a:pt x="52" y="0"/>
                    <a:pt x="88" y="0"/>
                  </a:cubicBezTo>
                  <a:cubicBezTo>
                    <a:pt x="123" y="0"/>
                    <a:pt x="135" y="6"/>
                    <a:pt x="141" y="9"/>
                  </a:cubicBezTo>
                  <a:cubicBezTo>
                    <a:pt x="149" y="15"/>
                    <a:pt x="159" y="35"/>
                    <a:pt x="162" y="42"/>
                  </a:cubicBezTo>
                  <a:cubicBezTo>
                    <a:pt x="163" y="43"/>
                    <a:pt x="163" y="45"/>
                    <a:pt x="162" y="46"/>
                  </a:cubicBezTo>
                  <a:cubicBezTo>
                    <a:pt x="162" y="48"/>
                    <a:pt x="160" y="49"/>
                    <a:pt x="159" y="49"/>
                  </a:cubicBezTo>
                  <a:cubicBezTo>
                    <a:pt x="133" y="53"/>
                    <a:pt x="113" y="55"/>
                    <a:pt x="88" y="55"/>
                  </a:cubicBezTo>
                  <a:cubicBezTo>
                    <a:pt x="64" y="55"/>
                    <a:pt x="43" y="53"/>
                    <a:pt x="18" y="49"/>
                  </a:cubicBezTo>
                  <a:cubicBezTo>
                    <a:pt x="16" y="49"/>
                    <a:pt x="15" y="48"/>
                    <a:pt x="14" y="46"/>
                  </a:cubicBezTo>
                  <a:cubicBezTo>
                    <a:pt x="14" y="45"/>
                    <a:pt x="14" y="43"/>
                    <a:pt x="14" y="42"/>
                  </a:cubicBezTo>
                  <a:moveTo>
                    <a:pt x="37" y="84"/>
                  </a:moveTo>
                  <a:cubicBezTo>
                    <a:pt x="35" y="87"/>
                    <a:pt x="11" y="86"/>
                    <a:pt x="5" y="82"/>
                  </a:cubicBezTo>
                  <a:cubicBezTo>
                    <a:pt x="0" y="78"/>
                    <a:pt x="3" y="62"/>
                    <a:pt x="6" y="58"/>
                  </a:cubicBezTo>
                  <a:cubicBezTo>
                    <a:pt x="9" y="54"/>
                    <a:pt x="20" y="59"/>
                    <a:pt x="22" y="61"/>
                  </a:cubicBezTo>
                  <a:cubicBezTo>
                    <a:pt x="35" y="69"/>
                    <a:pt x="39" y="82"/>
                    <a:pt x="37" y="84"/>
                  </a:cubicBezTo>
                  <a:moveTo>
                    <a:pt x="125" y="104"/>
                  </a:moveTo>
                  <a:cubicBezTo>
                    <a:pt x="124" y="107"/>
                    <a:pt x="119" y="110"/>
                    <a:pt x="110" y="110"/>
                  </a:cubicBezTo>
                  <a:cubicBezTo>
                    <a:pt x="65" y="110"/>
                    <a:pt x="65" y="110"/>
                    <a:pt x="65" y="110"/>
                  </a:cubicBezTo>
                  <a:cubicBezTo>
                    <a:pt x="56" y="110"/>
                    <a:pt x="51" y="107"/>
                    <a:pt x="50" y="104"/>
                  </a:cubicBezTo>
                  <a:cubicBezTo>
                    <a:pt x="49" y="101"/>
                    <a:pt x="51" y="98"/>
                    <a:pt x="55" y="98"/>
                  </a:cubicBezTo>
                  <a:cubicBezTo>
                    <a:pt x="120" y="98"/>
                    <a:pt x="120" y="98"/>
                    <a:pt x="120" y="98"/>
                  </a:cubicBezTo>
                  <a:cubicBezTo>
                    <a:pt x="124" y="98"/>
                    <a:pt x="126" y="101"/>
                    <a:pt x="125" y="104"/>
                  </a:cubicBezTo>
                  <a:moveTo>
                    <a:pt x="170" y="82"/>
                  </a:moveTo>
                  <a:cubicBezTo>
                    <a:pt x="164" y="86"/>
                    <a:pt x="140" y="87"/>
                    <a:pt x="138" y="84"/>
                  </a:cubicBezTo>
                  <a:cubicBezTo>
                    <a:pt x="136" y="82"/>
                    <a:pt x="140" y="69"/>
                    <a:pt x="153" y="61"/>
                  </a:cubicBezTo>
                  <a:cubicBezTo>
                    <a:pt x="155" y="59"/>
                    <a:pt x="166" y="54"/>
                    <a:pt x="169" y="58"/>
                  </a:cubicBezTo>
                  <a:cubicBezTo>
                    <a:pt x="172" y="62"/>
                    <a:pt x="175" y="78"/>
                    <a:pt x="170"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28" name="Freeform 32"/>
            <p:cNvSpPr>
              <a:spLocks/>
            </p:cNvSpPr>
            <p:nvPr/>
          </p:nvSpPr>
          <p:spPr bwMode="auto">
            <a:xfrm>
              <a:off x="3811588" y="3140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29" name="Freeform 33"/>
            <p:cNvSpPr>
              <a:spLocks/>
            </p:cNvSpPr>
            <p:nvPr/>
          </p:nvSpPr>
          <p:spPr bwMode="auto">
            <a:xfrm>
              <a:off x="3868738" y="3478213"/>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30" name="Freeform 34"/>
            <p:cNvSpPr>
              <a:spLocks/>
            </p:cNvSpPr>
            <p:nvPr/>
          </p:nvSpPr>
          <p:spPr bwMode="auto">
            <a:xfrm>
              <a:off x="3233738" y="3009900"/>
              <a:ext cx="558800" cy="204788"/>
            </a:xfrm>
            <a:custGeom>
              <a:avLst/>
              <a:gdLst>
                <a:gd name="T0" fmla="*/ 4 w 149"/>
                <a:gd name="T1" fmla="*/ 49 h 55"/>
                <a:gd name="T2" fmla="*/ 74 w 149"/>
                <a:gd name="T3" fmla="*/ 55 h 55"/>
                <a:gd name="T4" fmla="*/ 145 w 149"/>
                <a:gd name="T5" fmla="*/ 49 h 55"/>
                <a:gd name="T6" fmla="*/ 148 w 149"/>
                <a:gd name="T7" fmla="*/ 46 h 55"/>
                <a:gd name="T8" fmla="*/ 148 w 149"/>
                <a:gd name="T9" fmla="*/ 42 h 55"/>
                <a:gd name="T10" fmla="*/ 127 w 149"/>
                <a:gd name="T11" fmla="*/ 9 h 55"/>
                <a:gd name="T12" fmla="*/ 74 w 149"/>
                <a:gd name="T13" fmla="*/ 0 h 55"/>
                <a:gd name="T14" fmla="*/ 22 w 149"/>
                <a:gd name="T15" fmla="*/ 9 h 55"/>
                <a:gd name="T16" fmla="*/ 0 w 149"/>
                <a:gd name="T17" fmla="*/ 42 h 55"/>
                <a:gd name="T18" fmla="*/ 0 w 149"/>
                <a:gd name="T19" fmla="*/ 46 h 55"/>
                <a:gd name="T20" fmla="*/ 4 w 149"/>
                <a:gd name="T21"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55">
                  <a:moveTo>
                    <a:pt x="4" y="49"/>
                  </a:moveTo>
                  <a:cubicBezTo>
                    <a:pt x="29" y="53"/>
                    <a:pt x="50" y="55"/>
                    <a:pt x="74" y="55"/>
                  </a:cubicBezTo>
                  <a:cubicBezTo>
                    <a:pt x="99" y="55"/>
                    <a:pt x="119" y="53"/>
                    <a:pt x="145" y="49"/>
                  </a:cubicBezTo>
                  <a:cubicBezTo>
                    <a:pt x="146" y="49"/>
                    <a:pt x="148" y="48"/>
                    <a:pt x="148" y="46"/>
                  </a:cubicBezTo>
                  <a:cubicBezTo>
                    <a:pt x="149" y="45"/>
                    <a:pt x="149" y="43"/>
                    <a:pt x="148" y="42"/>
                  </a:cubicBezTo>
                  <a:cubicBezTo>
                    <a:pt x="145" y="35"/>
                    <a:pt x="135" y="15"/>
                    <a:pt x="127" y="9"/>
                  </a:cubicBezTo>
                  <a:cubicBezTo>
                    <a:pt x="121" y="6"/>
                    <a:pt x="109" y="0"/>
                    <a:pt x="74" y="0"/>
                  </a:cubicBezTo>
                  <a:cubicBezTo>
                    <a:pt x="38" y="0"/>
                    <a:pt x="25" y="7"/>
                    <a:pt x="22" y="9"/>
                  </a:cubicBezTo>
                  <a:cubicBezTo>
                    <a:pt x="16" y="14"/>
                    <a:pt x="4" y="35"/>
                    <a:pt x="0" y="42"/>
                  </a:cubicBezTo>
                  <a:cubicBezTo>
                    <a:pt x="0" y="43"/>
                    <a:pt x="0" y="45"/>
                    <a:pt x="0" y="46"/>
                  </a:cubicBezTo>
                  <a:cubicBezTo>
                    <a:pt x="1" y="48"/>
                    <a:pt x="2" y="49"/>
                    <a:pt x="4" y="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31" name="Freeform 35"/>
            <p:cNvSpPr>
              <a:spLocks/>
            </p:cNvSpPr>
            <p:nvPr/>
          </p:nvSpPr>
          <p:spPr bwMode="auto">
            <a:xfrm>
              <a:off x="3181350" y="3211513"/>
              <a:ext cx="146050" cy="123825"/>
            </a:xfrm>
            <a:custGeom>
              <a:avLst/>
              <a:gdLst>
                <a:gd name="T0" fmla="*/ 22 w 39"/>
                <a:gd name="T1" fmla="*/ 7 h 33"/>
                <a:gd name="T2" fmla="*/ 6 w 39"/>
                <a:gd name="T3" fmla="*/ 4 h 33"/>
                <a:gd name="T4" fmla="*/ 5 w 39"/>
                <a:gd name="T5" fmla="*/ 28 h 33"/>
                <a:gd name="T6" fmla="*/ 37 w 39"/>
                <a:gd name="T7" fmla="*/ 30 h 33"/>
                <a:gd name="T8" fmla="*/ 22 w 39"/>
                <a:gd name="T9" fmla="*/ 7 h 33"/>
              </a:gdLst>
              <a:ahLst/>
              <a:cxnLst>
                <a:cxn ang="0">
                  <a:pos x="T0" y="T1"/>
                </a:cxn>
                <a:cxn ang="0">
                  <a:pos x="T2" y="T3"/>
                </a:cxn>
                <a:cxn ang="0">
                  <a:pos x="T4" y="T5"/>
                </a:cxn>
                <a:cxn ang="0">
                  <a:pos x="T6" y="T7"/>
                </a:cxn>
                <a:cxn ang="0">
                  <a:pos x="T8" y="T9"/>
                </a:cxn>
              </a:cxnLst>
              <a:rect l="0" t="0" r="r" b="b"/>
              <a:pathLst>
                <a:path w="39" h="33">
                  <a:moveTo>
                    <a:pt x="22" y="7"/>
                  </a:moveTo>
                  <a:cubicBezTo>
                    <a:pt x="20" y="5"/>
                    <a:pt x="9" y="0"/>
                    <a:pt x="6" y="4"/>
                  </a:cubicBezTo>
                  <a:cubicBezTo>
                    <a:pt x="3" y="8"/>
                    <a:pt x="0" y="24"/>
                    <a:pt x="5" y="28"/>
                  </a:cubicBezTo>
                  <a:cubicBezTo>
                    <a:pt x="11" y="32"/>
                    <a:pt x="35" y="33"/>
                    <a:pt x="37" y="30"/>
                  </a:cubicBezTo>
                  <a:cubicBezTo>
                    <a:pt x="39" y="28"/>
                    <a:pt x="35" y="15"/>
                    <a:pt x="22"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32" name="Freeform 36"/>
            <p:cNvSpPr>
              <a:spLocks/>
            </p:cNvSpPr>
            <p:nvPr/>
          </p:nvSpPr>
          <p:spPr bwMode="auto">
            <a:xfrm>
              <a:off x="3692525" y="3211513"/>
              <a:ext cx="146050" cy="123825"/>
            </a:xfrm>
            <a:custGeom>
              <a:avLst/>
              <a:gdLst>
                <a:gd name="T0" fmla="*/ 17 w 39"/>
                <a:gd name="T1" fmla="*/ 7 h 33"/>
                <a:gd name="T2" fmla="*/ 2 w 39"/>
                <a:gd name="T3" fmla="*/ 30 h 33"/>
                <a:gd name="T4" fmla="*/ 34 w 39"/>
                <a:gd name="T5" fmla="*/ 28 h 33"/>
                <a:gd name="T6" fmla="*/ 33 w 39"/>
                <a:gd name="T7" fmla="*/ 4 h 33"/>
                <a:gd name="T8" fmla="*/ 17 w 39"/>
                <a:gd name="T9" fmla="*/ 7 h 33"/>
              </a:gdLst>
              <a:ahLst/>
              <a:cxnLst>
                <a:cxn ang="0">
                  <a:pos x="T0" y="T1"/>
                </a:cxn>
                <a:cxn ang="0">
                  <a:pos x="T2" y="T3"/>
                </a:cxn>
                <a:cxn ang="0">
                  <a:pos x="T4" y="T5"/>
                </a:cxn>
                <a:cxn ang="0">
                  <a:pos x="T6" y="T7"/>
                </a:cxn>
                <a:cxn ang="0">
                  <a:pos x="T8" y="T9"/>
                </a:cxn>
              </a:cxnLst>
              <a:rect l="0" t="0" r="r" b="b"/>
              <a:pathLst>
                <a:path w="39" h="33">
                  <a:moveTo>
                    <a:pt x="17" y="7"/>
                  </a:moveTo>
                  <a:cubicBezTo>
                    <a:pt x="4" y="15"/>
                    <a:pt x="0" y="28"/>
                    <a:pt x="2" y="30"/>
                  </a:cubicBezTo>
                  <a:cubicBezTo>
                    <a:pt x="4" y="33"/>
                    <a:pt x="28" y="32"/>
                    <a:pt x="34" y="28"/>
                  </a:cubicBezTo>
                  <a:cubicBezTo>
                    <a:pt x="39" y="24"/>
                    <a:pt x="36" y="8"/>
                    <a:pt x="33" y="4"/>
                  </a:cubicBezTo>
                  <a:cubicBezTo>
                    <a:pt x="30" y="0"/>
                    <a:pt x="19" y="5"/>
                    <a:pt x="17"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33" name="Freeform 37"/>
            <p:cNvSpPr>
              <a:spLocks/>
            </p:cNvSpPr>
            <p:nvPr/>
          </p:nvSpPr>
          <p:spPr bwMode="auto">
            <a:xfrm>
              <a:off x="3365500" y="3376613"/>
              <a:ext cx="288925" cy="44450"/>
            </a:xfrm>
            <a:custGeom>
              <a:avLst/>
              <a:gdLst>
                <a:gd name="T0" fmla="*/ 71 w 77"/>
                <a:gd name="T1" fmla="*/ 0 h 12"/>
                <a:gd name="T2" fmla="*/ 6 w 77"/>
                <a:gd name="T3" fmla="*/ 0 h 12"/>
                <a:gd name="T4" fmla="*/ 1 w 77"/>
                <a:gd name="T5" fmla="*/ 6 h 12"/>
                <a:gd name="T6" fmla="*/ 16 w 77"/>
                <a:gd name="T7" fmla="*/ 12 h 12"/>
                <a:gd name="T8" fmla="*/ 61 w 77"/>
                <a:gd name="T9" fmla="*/ 12 h 12"/>
                <a:gd name="T10" fmla="*/ 76 w 77"/>
                <a:gd name="T11" fmla="*/ 6 h 12"/>
                <a:gd name="T12" fmla="*/ 71 w 7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7" h="12">
                  <a:moveTo>
                    <a:pt x="71" y="0"/>
                  </a:moveTo>
                  <a:cubicBezTo>
                    <a:pt x="6" y="0"/>
                    <a:pt x="6" y="0"/>
                    <a:pt x="6" y="0"/>
                  </a:cubicBezTo>
                  <a:cubicBezTo>
                    <a:pt x="2" y="0"/>
                    <a:pt x="0" y="3"/>
                    <a:pt x="1" y="6"/>
                  </a:cubicBezTo>
                  <a:cubicBezTo>
                    <a:pt x="2" y="9"/>
                    <a:pt x="7" y="12"/>
                    <a:pt x="16" y="12"/>
                  </a:cubicBezTo>
                  <a:cubicBezTo>
                    <a:pt x="61" y="12"/>
                    <a:pt x="61" y="12"/>
                    <a:pt x="61" y="12"/>
                  </a:cubicBezTo>
                  <a:cubicBezTo>
                    <a:pt x="70" y="12"/>
                    <a:pt x="75" y="9"/>
                    <a:pt x="76" y="6"/>
                  </a:cubicBezTo>
                  <a:cubicBezTo>
                    <a:pt x="77" y="3"/>
                    <a:pt x="75" y="0"/>
                    <a:pt x="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34" name="Freeform 38"/>
            <p:cNvSpPr>
              <a:spLocks noEditPoints="1"/>
            </p:cNvSpPr>
            <p:nvPr/>
          </p:nvSpPr>
          <p:spPr bwMode="auto">
            <a:xfrm>
              <a:off x="3065463" y="2938463"/>
              <a:ext cx="892175" cy="674688"/>
            </a:xfrm>
            <a:custGeom>
              <a:avLst/>
              <a:gdLst>
                <a:gd name="T0" fmla="*/ 225 w 238"/>
                <a:gd name="T1" fmla="*/ 42 h 180"/>
                <a:gd name="T2" fmla="*/ 204 w 238"/>
                <a:gd name="T3" fmla="*/ 43 h 180"/>
                <a:gd name="T4" fmla="*/ 118 w 238"/>
                <a:gd name="T5" fmla="*/ 0 h 180"/>
                <a:gd name="T6" fmla="*/ 35 w 238"/>
                <a:gd name="T7" fmla="*/ 43 h 180"/>
                <a:gd name="T8" fmla="*/ 14 w 238"/>
                <a:gd name="T9" fmla="*/ 42 h 180"/>
                <a:gd name="T10" fmla="*/ 1 w 238"/>
                <a:gd name="T11" fmla="*/ 60 h 180"/>
                <a:gd name="T12" fmla="*/ 19 w 238"/>
                <a:gd name="T13" fmla="*/ 69 h 180"/>
                <a:gd name="T14" fmla="*/ 21 w 238"/>
                <a:gd name="T15" fmla="*/ 69 h 180"/>
                <a:gd name="T16" fmla="*/ 12 w 238"/>
                <a:gd name="T17" fmla="*/ 91 h 180"/>
                <a:gd name="T18" fmla="*/ 15 w 238"/>
                <a:gd name="T19" fmla="*/ 134 h 180"/>
                <a:gd name="T20" fmla="*/ 32 w 238"/>
                <a:gd name="T21" fmla="*/ 180 h 180"/>
                <a:gd name="T22" fmla="*/ 58 w 238"/>
                <a:gd name="T23" fmla="*/ 163 h 180"/>
                <a:gd name="T24" fmla="*/ 180 w 238"/>
                <a:gd name="T25" fmla="*/ 159 h 180"/>
                <a:gd name="T26" fmla="*/ 197 w 238"/>
                <a:gd name="T27" fmla="*/ 180 h 180"/>
                <a:gd name="T28" fmla="*/ 224 w 238"/>
                <a:gd name="T29" fmla="*/ 163 h 180"/>
                <a:gd name="T30" fmla="*/ 224 w 238"/>
                <a:gd name="T31" fmla="*/ 134 h 180"/>
                <a:gd name="T32" fmla="*/ 218 w 238"/>
                <a:gd name="T33" fmla="*/ 69 h 180"/>
                <a:gd name="T34" fmla="*/ 219 w 238"/>
                <a:gd name="T35" fmla="*/ 69 h 180"/>
                <a:gd name="T36" fmla="*/ 237 w 238"/>
                <a:gd name="T37" fmla="*/ 60 h 180"/>
                <a:gd name="T38" fmla="*/ 228 w 238"/>
                <a:gd name="T39" fmla="*/ 59 h 180"/>
                <a:gd name="T40" fmla="*/ 218 w 238"/>
                <a:gd name="T41" fmla="*/ 59 h 180"/>
                <a:gd name="T42" fmla="*/ 208 w 238"/>
                <a:gd name="T43" fmla="*/ 72 h 180"/>
                <a:gd name="T44" fmla="*/ 217 w 238"/>
                <a:gd name="T45" fmla="*/ 93 h 180"/>
                <a:gd name="T46" fmla="*/ 214 w 238"/>
                <a:gd name="T47" fmla="*/ 144 h 180"/>
                <a:gd name="T48" fmla="*/ 210 w 238"/>
                <a:gd name="T49" fmla="*/ 149 h 180"/>
                <a:gd name="T50" fmla="*/ 29 w 238"/>
                <a:gd name="T51" fmla="*/ 149 h 180"/>
                <a:gd name="T52" fmla="*/ 28 w 238"/>
                <a:gd name="T53" fmla="*/ 149 h 180"/>
                <a:gd name="T54" fmla="*/ 25 w 238"/>
                <a:gd name="T55" fmla="*/ 145 h 180"/>
                <a:gd name="T56" fmla="*/ 25 w 238"/>
                <a:gd name="T57" fmla="*/ 133 h 180"/>
                <a:gd name="T58" fmla="*/ 30 w 238"/>
                <a:gd name="T59" fmla="*/ 73 h 180"/>
                <a:gd name="T60" fmla="*/ 29 w 238"/>
                <a:gd name="T61" fmla="*/ 63 h 180"/>
                <a:gd name="T62" fmla="*/ 12 w 238"/>
                <a:gd name="T63" fmla="*/ 59 h 180"/>
                <a:gd name="T64" fmla="*/ 12 w 238"/>
                <a:gd name="T65" fmla="*/ 53 h 180"/>
                <a:gd name="T66" fmla="*/ 32 w 238"/>
                <a:gd name="T67" fmla="*/ 52 h 180"/>
                <a:gd name="T68" fmla="*/ 40 w 238"/>
                <a:gd name="T69" fmla="*/ 54 h 180"/>
                <a:gd name="T70" fmla="*/ 60 w 238"/>
                <a:gd name="T71" fmla="*/ 23 h 180"/>
                <a:gd name="T72" fmla="*/ 178 w 238"/>
                <a:gd name="T73" fmla="*/ 23 h 180"/>
                <a:gd name="T74" fmla="*/ 199 w 238"/>
                <a:gd name="T75" fmla="*/ 54 h 180"/>
                <a:gd name="T76" fmla="*/ 207 w 238"/>
                <a:gd name="T77" fmla="*/ 52 h 180"/>
                <a:gd name="T78" fmla="*/ 227 w 238"/>
                <a:gd name="T79" fmla="*/ 5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80">
                  <a:moveTo>
                    <a:pt x="234" y="46"/>
                  </a:moveTo>
                  <a:cubicBezTo>
                    <a:pt x="232" y="44"/>
                    <a:pt x="230" y="42"/>
                    <a:pt x="225" y="42"/>
                  </a:cubicBezTo>
                  <a:cubicBezTo>
                    <a:pt x="207" y="42"/>
                    <a:pt x="207" y="42"/>
                    <a:pt x="207" y="42"/>
                  </a:cubicBezTo>
                  <a:cubicBezTo>
                    <a:pt x="206" y="42"/>
                    <a:pt x="205" y="43"/>
                    <a:pt x="204" y="43"/>
                  </a:cubicBezTo>
                  <a:cubicBezTo>
                    <a:pt x="197" y="31"/>
                    <a:pt x="188" y="18"/>
                    <a:pt x="183" y="15"/>
                  </a:cubicBezTo>
                  <a:cubicBezTo>
                    <a:pt x="171" y="7"/>
                    <a:pt x="155" y="0"/>
                    <a:pt x="118" y="0"/>
                  </a:cubicBezTo>
                  <a:cubicBezTo>
                    <a:pt x="79" y="0"/>
                    <a:pt x="66" y="9"/>
                    <a:pt x="56" y="15"/>
                  </a:cubicBezTo>
                  <a:cubicBezTo>
                    <a:pt x="50" y="18"/>
                    <a:pt x="42" y="31"/>
                    <a:pt x="35" y="43"/>
                  </a:cubicBezTo>
                  <a:cubicBezTo>
                    <a:pt x="34" y="43"/>
                    <a:pt x="33" y="42"/>
                    <a:pt x="31" y="42"/>
                  </a:cubicBezTo>
                  <a:cubicBezTo>
                    <a:pt x="14" y="42"/>
                    <a:pt x="14" y="42"/>
                    <a:pt x="14" y="42"/>
                  </a:cubicBezTo>
                  <a:cubicBezTo>
                    <a:pt x="9" y="42"/>
                    <a:pt x="6" y="44"/>
                    <a:pt x="5" y="46"/>
                  </a:cubicBezTo>
                  <a:cubicBezTo>
                    <a:pt x="0" y="51"/>
                    <a:pt x="1" y="59"/>
                    <a:pt x="1" y="60"/>
                  </a:cubicBezTo>
                  <a:cubicBezTo>
                    <a:pt x="2" y="65"/>
                    <a:pt x="7" y="69"/>
                    <a:pt x="12" y="69"/>
                  </a:cubicBezTo>
                  <a:cubicBezTo>
                    <a:pt x="19" y="69"/>
                    <a:pt x="19" y="69"/>
                    <a:pt x="19" y="69"/>
                  </a:cubicBezTo>
                  <a:cubicBezTo>
                    <a:pt x="20" y="69"/>
                    <a:pt x="20" y="69"/>
                    <a:pt x="20" y="69"/>
                  </a:cubicBezTo>
                  <a:cubicBezTo>
                    <a:pt x="21" y="69"/>
                    <a:pt x="21" y="69"/>
                    <a:pt x="21" y="69"/>
                  </a:cubicBezTo>
                  <a:cubicBezTo>
                    <a:pt x="21" y="69"/>
                    <a:pt x="21" y="69"/>
                    <a:pt x="21" y="69"/>
                  </a:cubicBezTo>
                  <a:cubicBezTo>
                    <a:pt x="18" y="76"/>
                    <a:pt x="14" y="85"/>
                    <a:pt x="12" y="91"/>
                  </a:cubicBezTo>
                  <a:cubicBezTo>
                    <a:pt x="10" y="100"/>
                    <a:pt x="12" y="120"/>
                    <a:pt x="15" y="134"/>
                  </a:cubicBezTo>
                  <a:cubicBezTo>
                    <a:pt x="15" y="134"/>
                    <a:pt x="15" y="134"/>
                    <a:pt x="15" y="134"/>
                  </a:cubicBezTo>
                  <a:cubicBezTo>
                    <a:pt x="15" y="163"/>
                    <a:pt x="15" y="163"/>
                    <a:pt x="15" y="163"/>
                  </a:cubicBezTo>
                  <a:cubicBezTo>
                    <a:pt x="15" y="172"/>
                    <a:pt x="22" y="180"/>
                    <a:pt x="32" y="180"/>
                  </a:cubicBezTo>
                  <a:cubicBezTo>
                    <a:pt x="41" y="180"/>
                    <a:pt x="41" y="180"/>
                    <a:pt x="41" y="180"/>
                  </a:cubicBezTo>
                  <a:cubicBezTo>
                    <a:pt x="51" y="180"/>
                    <a:pt x="58" y="172"/>
                    <a:pt x="58" y="163"/>
                  </a:cubicBezTo>
                  <a:cubicBezTo>
                    <a:pt x="58" y="159"/>
                    <a:pt x="58" y="159"/>
                    <a:pt x="58" y="159"/>
                  </a:cubicBezTo>
                  <a:cubicBezTo>
                    <a:pt x="180" y="159"/>
                    <a:pt x="180" y="159"/>
                    <a:pt x="180" y="159"/>
                  </a:cubicBezTo>
                  <a:cubicBezTo>
                    <a:pt x="180" y="163"/>
                    <a:pt x="180" y="163"/>
                    <a:pt x="180" y="163"/>
                  </a:cubicBezTo>
                  <a:cubicBezTo>
                    <a:pt x="180" y="172"/>
                    <a:pt x="188" y="180"/>
                    <a:pt x="197" y="180"/>
                  </a:cubicBezTo>
                  <a:cubicBezTo>
                    <a:pt x="207" y="180"/>
                    <a:pt x="207" y="180"/>
                    <a:pt x="207" y="180"/>
                  </a:cubicBezTo>
                  <a:cubicBezTo>
                    <a:pt x="216" y="180"/>
                    <a:pt x="224" y="172"/>
                    <a:pt x="224" y="163"/>
                  </a:cubicBezTo>
                  <a:cubicBezTo>
                    <a:pt x="224" y="134"/>
                    <a:pt x="224" y="134"/>
                    <a:pt x="224" y="134"/>
                  </a:cubicBezTo>
                  <a:cubicBezTo>
                    <a:pt x="224" y="134"/>
                    <a:pt x="224" y="134"/>
                    <a:pt x="224" y="134"/>
                  </a:cubicBezTo>
                  <a:cubicBezTo>
                    <a:pt x="227" y="120"/>
                    <a:pt x="229" y="101"/>
                    <a:pt x="226" y="91"/>
                  </a:cubicBezTo>
                  <a:cubicBezTo>
                    <a:pt x="225" y="85"/>
                    <a:pt x="221" y="76"/>
                    <a:pt x="218" y="69"/>
                  </a:cubicBezTo>
                  <a:cubicBezTo>
                    <a:pt x="218" y="69"/>
                    <a:pt x="218" y="69"/>
                    <a:pt x="218" y="69"/>
                  </a:cubicBezTo>
                  <a:cubicBezTo>
                    <a:pt x="219" y="69"/>
                    <a:pt x="219" y="69"/>
                    <a:pt x="219" y="69"/>
                  </a:cubicBezTo>
                  <a:cubicBezTo>
                    <a:pt x="227" y="69"/>
                    <a:pt x="227" y="69"/>
                    <a:pt x="227" y="69"/>
                  </a:cubicBezTo>
                  <a:cubicBezTo>
                    <a:pt x="232" y="69"/>
                    <a:pt x="237" y="65"/>
                    <a:pt x="237" y="60"/>
                  </a:cubicBezTo>
                  <a:cubicBezTo>
                    <a:pt x="237" y="59"/>
                    <a:pt x="238" y="51"/>
                    <a:pt x="234" y="46"/>
                  </a:cubicBezTo>
                  <a:moveTo>
                    <a:pt x="228" y="59"/>
                  </a:moveTo>
                  <a:cubicBezTo>
                    <a:pt x="228" y="59"/>
                    <a:pt x="227" y="59"/>
                    <a:pt x="227" y="59"/>
                  </a:cubicBezTo>
                  <a:cubicBezTo>
                    <a:pt x="227" y="59"/>
                    <a:pt x="218" y="59"/>
                    <a:pt x="218" y="59"/>
                  </a:cubicBezTo>
                  <a:cubicBezTo>
                    <a:pt x="214" y="59"/>
                    <a:pt x="211" y="61"/>
                    <a:pt x="210" y="63"/>
                  </a:cubicBezTo>
                  <a:cubicBezTo>
                    <a:pt x="208" y="65"/>
                    <a:pt x="207" y="68"/>
                    <a:pt x="208" y="72"/>
                  </a:cubicBezTo>
                  <a:cubicBezTo>
                    <a:pt x="208" y="72"/>
                    <a:pt x="208" y="73"/>
                    <a:pt x="209" y="73"/>
                  </a:cubicBezTo>
                  <a:cubicBezTo>
                    <a:pt x="213" y="82"/>
                    <a:pt x="216" y="89"/>
                    <a:pt x="217" y="93"/>
                  </a:cubicBezTo>
                  <a:cubicBezTo>
                    <a:pt x="219" y="100"/>
                    <a:pt x="217" y="117"/>
                    <a:pt x="214" y="133"/>
                  </a:cubicBezTo>
                  <a:cubicBezTo>
                    <a:pt x="214" y="133"/>
                    <a:pt x="214" y="144"/>
                    <a:pt x="214" y="144"/>
                  </a:cubicBezTo>
                  <a:cubicBezTo>
                    <a:pt x="214" y="145"/>
                    <a:pt x="214" y="145"/>
                    <a:pt x="214" y="145"/>
                  </a:cubicBezTo>
                  <a:cubicBezTo>
                    <a:pt x="214" y="147"/>
                    <a:pt x="213" y="149"/>
                    <a:pt x="210" y="149"/>
                  </a:cubicBezTo>
                  <a:cubicBezTo>
                    <a:pt x="210" y="149"/>
                    <a:pt x="210" y="149"/>
                    <a:pt x="210" y="149"/>
                  </a:cubicBezTo>
                  <a:cubicBezTo>
                    <a:pt x="210" y="149"/>
                    <a:pt x="29" y="149"/>
                    <a:pt x="29" y="149"/>
                  </a:cubicBezTo>
                  <a:cubicBezTo>
                    <a:pt x="29" y="149"/>
                    <a:pt x="28" y="149"/>
                    <a:pt x="28" y="149"/>
                  </a:cubicBezTo>
                  <a:cubicBezTo>
                    <a:pt x="28" y="149"/>
                    <a:pt x="28" y="149"/>
                    <a:pt x="28" y="149"/>
                  </a:cubicBezTo>
                  <a:cubicBezTo>
                    <a:pt x="28" y="149"/>
                    <a:pt x="28" y="149"/>
                    <a:pt x="28" y="149"/>
                  </a:cubicBezTo>
                  <a:cubicBezTo>
                    <a:pt x="26" y="149"/>
                    <a:pt x="25" y="147"/>
                    <a:pt x="25" y="145"/>
                  </a:cubicBezTo>
                  <a:cubicBezTo>
                    <a:pt x="25" y="145"/>
                    <a:pt x="25" y="145"/>
                    <a:pt x="25" y="145"/>
                  </a:cubicBezTo>
                  <a:cubicBezTo>
                    <a:pt x="25" y="145"/>
                    <a:pt x="25" y="133"/>
                    <a:pt x="25" y="133"/>
                  </a:cubicBezTo>
                  <a:cubicBezTo>
                    <a:pt x="21" y="117"/>
                    <a:pt x="20" y="100"/>
                    <a:pt x="22" y="93"/>
                  </a:cubicBezTo>
                  <a:cubicBezTo>
                    <a:pt x="23" y="89"/>
                    <a:pt x="26" y="82"/>
                    <a:pt x="30" y="73"/>
                  </a:cubicBezTo>
                  <a:cubicBezTo>
                    <a:pt x="30" y="73"/>
                    <a:pt x="30" y="72"/>
                    <a:pt x="30" y="72"/>
                  </a:cubicBezTo>
                  <a:cubicBezTo>
                    <a:pt x="32" y="68"/>
                    <a:pt x="30" y="65"/>
                    <a:pt x="29" y="63"/>
                  </a:cubicBezTo>
                  <a:cubicBezTo>
                    <a:pt x="27" y="61"/>
                    <a:pt x="24" y="59"/>
                    <a:pt x="21" y="59"/>
                  </a:cubicBezTo>
                  <a:cubicBezTo>
                    <a:pt x="20" y="59"/>
                    <a:pt x="12" y="59"/>
                    <a:pt x="12" y="59"/>
                  </a:cubicBezTo>
                  <a:cubicBezTo>
                    <a:pt x="11" y="59"/>
                    <a:pt x="11" y="59"/>
                    <a:pt x="11" y="59"/>
                  </a:cubicBezTo>
                  <a:cubicBezTo>
                    <a:pt x="11" y="57"/>
                    <a:pt x="11" y="54"/>
                    <a:pt x="12" y="53"/>
                  </a:cubicBezTo>
                  <a:cubicBezTo>
                    <a:pt x="12" y="52"/>
                    <a:pt x="12" y="52"/>
                    <a:pt x="14" y="52"/>
                  </a:cubicBezTo>
                  <a:cubicBezTo>
                    <a:pt x="32" y="52"/>
                    <a:pt x="32" y="52"/>
                    <a:pt x="32" y="52"/>
                  </a:cubicBezTo>
                  <a:cubicBezTo>
                    <a:pt x="32" y="54"/>
                    <a:pt x="34" y="55"/>
                    <a:pt x="35" y="55"/>
                  </a:cubicBezTo>
                  <a:cubicBezTo>
                    <a:pt x="37" y="56"/>
                    <a:pt x="39" y="55"/>
                    <a:pt x="40" y="54"/>
                  </a:cubicBezTo>
                  <a:cubicBezTo>
                    <a:pt x="40" y="53"/>
                    <a:pt x="41" y="53"/>
                    <a:pt x="41" y="53"/>
                  </a:cubicBezTo>
                  <a:cubicBezTo>
                    <a:pt x="53" y="32"/>
                    <a:pt x="57" y="26"/>
                    <a:pt x="60" y="23"/>
                  </a:cubicBezTo>
                  <a:cubicBezTo>
                    <a:pt x="68" y="17"/>
                    <a:pt x="82" y="10"/>
                    <a:pt x="118" y="10"/>
                  </a:cubicBezTo>
                  <a:cubicBezTo>
                    <a:pt x="157" y="10"/>
                    <a:pt x="171" y="18"/>
                    <a:pt x="178" y="23"/>
                  </a:cubicBezTo>
                  <a:cubicBezTo>
                    <a:pt x="182" y="27"/>
                    <a:pt x="186" y="32"/>
                    <a:pt x="198" y="53"/>
                  </a:cubicBezTo>
                  <a:cubicBezTo>
                    <a:pt x="198" y="53"/>
                    <a:pt x="198" y="54"/>
                    <a:pt x="199" y="54"/>
                  </a:cubicBezTo>
                  <a:cubicBezTo>
                    <a:pt x="200" y="55"/>
                    <a:pt x="202" y="56"/>
                    <a:pt x="203" y="55"/>
                  </a:cubicBezTo>
                  <a:cubicBezTo>
                    <a:pt x="205" y="55"/>
                    <a:pt x="206" y="54"/>
                    <a:pt x="207" y="52"/>
                  </a:cubicBezTo>
                  <a:cubicBezTo>
                    <a:pt x="207" y="52"/>
                    <a:pt x="225" y="52"/>
                    <a:pt x="225" y="52"/>
                  </a:cubicBezTo>
                  <a:cubicBezTo>
                    <a:pt x="226" y="52"/>
                    <a:pt x="226" y="52"/>
                    <a:pt x="227" y="53"/>
                  </a:cubicBezTo>
                  <a:cubicBezTo>
                    <a:pt x="228" y="54"/>
                    <a:pt x="228" y="57"/>
                    <a:pt x="228"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sp>
          <p:nvSpPr>
            <p:cNvPr id="235" name="Rectangle 39"/>
            <p:cNvSpPr>
              <a:spLocks noChangeArrowheads="1"/>
            </p:cNvSpPr>
            <p:nvPr/>
          </p:nvSpPr>
          <p:spPr bwMode="auto">
            <a:xfrm>
              <a:off x="3170238" y="3497263"/>
              <a:ext cx="1587"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fontAlgn="auto">
                <a:spcBef>
                  <a:spcPts val="0"/>
                </a:spcBef>
                <a:spcAft>
                  <a:spcPts val="0"/>
                </a:spcAft>
                <a:defRPr/>
              </a:pPr>
              <a:endParaRPr lang="en-US" kern="0" dirty="0" smtClean="0">
                <a:solidFill>
                  <a:prstClr val="black"/>
                </a:solidFill>
                <a:latin typeface="Intel Clear"/>
                <a:ea typeface="+mn-ea"/>
              </a:endParaRPr>
            </a:p>
          </p:txBody>
        </p:sp>
      </p:grpSp>
      <p:sp>
        <p:nvSpPr>
          <p:cNvPr id="236" name="Freeform 27"/>
          <p:cNvSpPr>
            <a:spLocks noEditPoints="1"/>
          </p:cNvSpPr>
          <p:nvPr/>
        </p:nvSpPr>
        <p:spPr bwMode="auto">
          <a:xfrm flipH="1">
            <a:off x="6631796" y="4964489"/>
            <a:ext cx="612294" cy="341603"/>
          </a:xfrm>
          <a:custGeom>
            <a:avLst/>
            <a:gdLst>
              <a:gd name="T0" fmla="*/ 146 w 604"/>
              <a:gd name="T1" fmla="*/ 0 h 356"/>
              <a:gd name="T2" fmla="*/ 460 w 604"/>
              <a:gd name="T3" fmla="*/ 0 h 356"/>
              <a:gd name="T4" fmla="*/ 604 w 604"/>
              <a:gd name="T5" fmla="*/ 197 h 356"/>
              <a:gd name="T6" fmla="*/ 564 w 604"/>
              <a:gd name="T7" fmla="*/ 197 h 356"/>
              <a:gd name="T8" fmla="*/ 564 w 604"/>
              <a:gd name="T9" fmla="*/ 320 h 356"/>
              <a:gd name="T10" fmla="*/ 600 w 604"/>
              <a:gd name="T11" fmla="*/ 320 h 356"/>
              <a:gd name="T12" fmla="*/ 600 w 604"/>
              <a:gd name="T13" fmla="*/ 356 h 356"/>
              <a:gd name="T14" fmla="*/ 0 w 604"/>
              <a:gd name="T15" fmla="*/ 356 h 356"/>
              <a:gd name="T16" fmla="*/ 0 w 604"/>
              <a:gd name="T17" fmla="*/ 320 h 356"/>
              <a:gd name="T18" fmla="*/ 44 w 604"/>
              <a:gd name="T19" fmla="*/ 320 h 356"/>
              <a:gd name="T20" fmla="*/ 44 w 604"/>
              <a:gd name="T21" fmla="*/ 216 h 356"/>
              <a:gd name="T22" fmla="*/ 15 w 604"/>
              <a:gd name="T23" fmla="*/ 216 h 356"/>
              <a:gd name="T24" fmla="*/ 0 w 604"/>
              <a:gd name="T25" fmla="*/ 185 h 356"/>
              <a:gd name="T26" fmla="*/ 146 w 604"/>
              <a:gd name="T27" fmla="*/ 0 h 356"/>
              <a:gd name="T28" fmla="*/ 146 w 604"/>
              <a:gd name="T29" fmla="*/ 0 h 356"/>
              <a:gd name="T30" fmla="*/ 522 w 604"/>
              <a:gd name="T31" fmla="*/ 320 h 356"/>
              <a:gd name="T32" fmla="*/ 522 w 604"/>
              <a:gd name="T33" fmla="*/ 197 h 356"/>
              <a:gd name="T34" fmla="*/ 345 w 604"/>
              <a:gd name="T35" fmla="*/ 197 h 356"/>
              <a:gd name="T36" fmla="*/ 345 w 604"/>
              <a:gd name="T37" fmla="*/ 320 h 356"/>
              <a:gd name="T38" fmla="*/ 369 w 604"/>
              <a:gd name="T39" fmla="*/ 320 h 356"/>
              <a:gd name="T40" fmla="*/ 369 w 604"/>
              <a:gd name="T41" fmla="*/ 210 h 356"/>
              <a:gd name="T42" fmla="*/ 440 w 604"/>
              <a:gd name="T43" fmla="*/ 210 h 356"/>
              <a:gd name="T44" fmla="*/ 440 w 604"/>
              <a:gd name="T45" fmla="*/ 320 h 356"/>
              <a:gd name="T46" fmla="*/ 522 w 604"/>
              <a:gd name="T47" fmla="*/ 320 h 356"/>
              <a:gd name="T48" fmla="*/ 522 w 604"/>
              <a:gd name="T49" fmla="*/ 320 h 356"/>
              <a:gd name="T50" fmla="*/ 303 w 604"/>
              <a:gd name="T51" fmla="*/ 320 h 356"/>
              <a:gd name="T52" fmla="*/ 303 w 604"/>
              <a:gd name="T53" fmla="*/ 197 h 356"/>
              <a:gd name="T54" fmla="*/ 290 w 604"/>
              <a:gd name="T55" fmla="*/ 197 h 356"/>
              <a:gd name="T56" fmla="*/ 172 w 604"/>
              <a:gd name="T57" fmla="*/ 35 h 356"/>
              <a:gd name="T58" fmla="*/ 64 w 604"/>
              <a:gd name="T59" fmla="*/ 172 h 356"/>
              <a:gd name="T60" fmla="*/ 66 w 604"/>
              <a:gd name="T61" fmla="*/ 172 h 356"/>
              <a:gd name="T62" fmla="*/ 88 w 604"/>
              <a:gd name="T63" fmla="*/ 172 h 356"/>
              <a:gd name="T64" fmla="*/ 88 w 604"/>
              <a:gd name="T65" fmla="*/ 320 h 356"/>
              <a:gd name="T66" fmla="*/ 303 w 604"/>
              <a:gd name="T67" fmla="*/ 320 h 356"/>
              <a:gd name="T68" fmla="*/ 303 w 604"/>
              <a:gd name="T69" fmla="*/ 320 h 356"/>
              <a:gd name="T70" fmla="*/ 150 w 604"/>
              <a:gd name="T71" fmla="*/ 197 h 356"/>
              <a:gd name="T72" fmla="*/ 150 w 604"/>
              <a:gd name="T73" fmla="*/ 285 h 356"/>
              <a:gd name="T74" fmla="*/ 210 w 604"/>
              <a:gd name="T75" fmla="*/ 285 h 356"/>
              <a:gd name="T76" fmla="*/ 210 w 604"/>
              <a:gd name="T77" fmla="*/ 197 h 356"/>
              <a:gd name="T78" fmla="*/ 150 w 604"/>
              <a:gd name="T79" fmla="*/ 19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4" h="356">
                <a:moveTo>
                  <a:pt x="146" y="0"/>
                </a:moveTo>
                <a:lnTo>
                  <a:pt x="460" y="0"/>
                </a:lnTo>
                <a:lnTo>
                  <a:pt x="604" y="197"/>
                </a:lnTo>
                <a:lnTo>
                  <a:pt x="564" y="197"/>
                </a:lnTo>
                <a:lnTo>
                  <a:pt x="564" y="320"/>
                </a:lnTo>
                <a:lnTo>
                  <a:pt x="600" y="320"/>
                </a:lnTo>
                <a:lnTo>
                  <a:pt x="600" y="356"/>
                </a:lnTo>
                <a:lnTo>
                  <a:pt x="0" y="356"/>
                </a:lnTo>
                <a:lnTo>
                  <a:pt x="0" y="320"/>
                </a:lnTo>
                <a:lnTo>
                  <a:pt x="44" y="320"/>
                </a:lnTo>
                <a:lnTo>
                  <a:pt x="44" y="216"/>
                </a:lnTo>
                <a:lnTo>
                  <a:pt x="15" y="216"/>
                </a:lnTo>
                <a:lnTo>
                  <a:pt x="0" y="185"/>
                </a:lnTo>
                <a:lnTo>
                  <a:pt x="146" y="0"/>
                </a:lnTo>
                <a:lnTo>
                  <a:pt x="146" y="0"/>
                </a:lnTo>
                <a:close/>
                <a:moveTo>
                  <a:pt x="522" y="320"/>
                </a:moveTo>
                <a:lnTo>
                  <a:pt x="522" y="197"/>
                </a:lnTo>
                <a:lnTo>
                  <a:pt x="345" y="197"/>
                </a:lnTo>
                <a:lnTo>
                  <a:pt x="345" y="320"/>
                </a:lnTo>
                <a:lnTo>
                  <a:pt x="369" y="320"/>
                </a:lnTo>
                <a:lnTo>
                  <a:pt x="369" y="210"/>
                </a:lnTo>
                <a:lnTo>
                  <a:pt x="440" y="210"/>
                </a:lnTo>
                <a:lnTo>
                  <a:pt x="440" y="320"/>
                </a:lnTo>
                <a:lnTo>
                  <a:pt x="522" y="320"/>
                </a:lnTo>
                <a:lnTo>
                  <a:pt x="522" y="320"/>
                </a:lnTo>
                <a:close/>
                <a:moveTo>
                  <a:pt x="303" y="320"/>
                </a:moveTo>
                <a:lnTo>
                  <a:pt x="303" y="197"/>
                </a:lnTo>
                <a:lnTo>
                  <a:pt x="290" y="197"/>
                </a:lnTo>
                <a:lnTo>
                  <a:pt x="172" y="35"/>
                </a:lnTo>
                <a:lnTo>
                  <a:pt x="64" y="172"/>
                </a:lnTo>
                <a:lnTo>
                  <a:pt x="66" y="172"/>
                </a:lnTo>
                <a:lnTo>
                  <a:pt x="88" y="172"/>
                </a:lnTo>
                <a:lnTo>
                  <a:pt x="88" y="320"/>
                </a:lnTo>
                <a:lnTo>
                  <a:pt x="303" y="320"/>
                </a:lnTo>
                <a:lnTo>
                  <a:pt x="303" y="320"/>
                </a:lnTo>
                <a:close/>
                <a:moveTo>
                  <a:pt x="150" y="197"/>
                </a:moveTo>
                <a:lnTo>
                  <a:pt x="150" y="285"/>
                </a:lnTo>
                <a:lnTo>
                  <a:pt x="210" y="285"/>
                </a:lnTo>
                <a:lnTo>
                  <a:pt x="210" y="197"/>
                </a:lnTo>
                <a:lnTo>
                  <a:pt x="150" y="197"/>
                </a:lnTo>
                <a:close/>
              </a:path>
            </a:pathLst>
          </a:custGeom>
          <a:solidFill>
            <a:srgbClr val="002060"/>
          </a:solidFill>
          <a:ln>
            <a:noFill/>
          </a:ln>
          <a:effec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37" name="Rectangle 236"/>
          <p:cNvSpPr/>
          <p:nvPr/>
        </p:nvSpPr>
        <p:spPr>
          <a:xfrm>
            <a:off x="2721227" y="5461995"/>
            <a:ext cx="776175" cy="630942"/>
          </a:xfrm>
          <a:prstGeom prst="rect">
            <a:avLst/>
          </a:prstGeom>
        </p:spPr>
        <p:txBody>
          <a:bodyPr wrap="none">
            <a:spAutoFit/>
          </a:bodyPr>
          <a:lstStyle/>
          <a:p>
            <a:pPr algn="ctr">
              <a:lnSpc>
                <a:spcPct val="70000"/>
              </a:lnSpc>
            </a:pPr>
            <a:r>
              <a:rPr lang="en-US" sz="2000" dirty="0" smtClean="0">
                <a:latin typeface="+mj-lt"/>
              </a:rPr>
              <a:t>The Edge</a:t>
            </a:r>
            <a:br>
              <a:rPr lang="en-US" sz="2000" dirty="0" smtClean="0">
                <a:latin typeface="+mj-lt"/>
              </a:rPr>
            </a:br>
            <a:r>
              <a:rPr lang="en-US" sz="3000" dirty="0" smtClean="0">
                <a:latin typeface="+mj-lt"/>
              </a:rPr>
              <a:t>Is the</a:t>
            </a:r>
            <a:endParaRPr lang="en-US" sz="3000" dirty="0">
              <a:solidFill>
                <a:schemeClr val="accent2">
                  <a:lumMod val="40000"/>
                  <a:lumOff val="60000"/>
                </a:schemeClr>
              </a:solidFill>
              <a:latin typeface="+mj-lt"/>
            </a:endParaRPr>
          </a:p>
        </p:txBody>
      </p:sp>
      <p:sp>
        <p:nvSpPr>
          <p:cNvPr id="238" name="Rectangle 237"/>
          <p:cNvSpPr/>
          <p:nvPr/>
        </p:nvSpPr>
        <p:spPr>
          <a:xfrm>
            <a:off x="7319615" y="5229430"/>
            <a:ext cx="1709507" cy="932563"/>
          </a:xfrm>
          <a:prstGeom prst="rect">
            <a:avLst/>
          </a:prstGeom>
        </p:spPr>
        <p:txBody>
          <a:bodyPr wrap="none">
            <a:spAutoFit/>
          </a:bodyPr>
          <a:lstStyle/>
          <a:p>
            <a:pPr algn="ctr">
              <a:lnSpc>
                <a:spcPct val="70000"/>
              </a:lnSpc>
            </a:pPr>
            <a:r>
              <a:rPr lang="en-US" sz="1400" dirty="0">
                <a:latin typeface="+mj-lt"/>
              </a:rPr>
              <a:t>BEFORE </a:t>
            </a:r>
            <a:r>
              <a:rPr lang="en-US" sz="1400" dirty="0" smtClean="0">
                <a:latin typeface="+mj-lt"/>
              </a:rPr>
              <a:t>TRANSITION</a:t>
            </a:r>
            <a:br>
              <a:rPr lang="en-US" sz="1400" dirty="0" smtClean="0">
                <a:latin typeface="+mj-lt"/>
              </a:rPr>
            </a:br>
            <a:r>
              <a:rPr lang="en-US" sz="1600" dirty="0" smtClean="0">
                <a:latin typeface="+mj-lt"/>
              </a:rPr>
              <a:t>TO </a:t>
            </a:r>
            <a:r>
              <a:rPr lang="en-US" sz="1600" dirty="0">
                <a:latin typeface="+mj-lt"/>
              </a:rPr>
              <a:t>THE </a:t>
            </a:r>
            <a:r>
              <a:rPr lang="en-US" sz="1600" dirty="0" smtClean="0">
                <a:latin typeface="+mj-lt"/>
              </a:rPr>
              <a:t>ENDPOINT</a:t>
            </a:r>
          </a:p>
          <a:p>
            <a:pPr algn="ctr">
              <a:lnSpc>
                <a:spcPct val="70000"/>
              </a:lnSpc>
            </a:pPr>
            <a:r>
              <a:rPr lang="en-US" sz="3200" dirty="0" smtClean="0">
                <a:latin typeface="+mj-lt"/>
              </a:rPr>
              <a:t>OR</a:t>
            </a:r>
          </a:p>
          <a:p>
            <a:pPr algn="ctr">
              <a:lnSpc>
                <a:spcPct val="70000"/>
              </a:lnSpc>
            </a:pPr>
            <a:r>
              <a:rPr lang="en-US" sz="1600" dirty="0" smtClean="0">
                <a:latin typeface="+mj-lt"/>
              </a:rPr>
              <a:t>Another Network</a:t>
            </a:r>
            <a:endParaRPr lang="en-US" sz="1600" dirty="0">
              <a:latin typeface="+mj-lt"/>
            </a:endParaRPr>
          </a:p>
        </p:txBody>
      </p:sp>
      <p:grpSp>
        <p:nvGrpSpPr>
          <p:cNvPr id="239" name="Group 238"/>
          <p:cNvGrpSpPr/>
          <p:nvPr/>
        </p:nvGrpSpPr>
        <p:grpSpPr>
          <a:xfrm>
            <a:off x="5233116" y="5162383"/>
            <a:ext cx="997966" cy="998762"/>
            <a:chOff x="4073017" y="3225428"/>
            <a:chExt cx="997966" cy="998762"/>
          </a:xfrm>
        </p:grpSpPr>
        <p:sp>
          <p:nvSpPr>
            <p:cNvPr id="240" name="Rectangle 239"/>
            <p:cNvSpPr/>
            <p:nvPr/>
          </p:nvSpPr>
          <p:spPr>
            <a:xfrm>
              <a:off x="4164163" y="3225428"/>
              <a:ext cx="815673" cy="403637"/>
            </a:xfrm>
            <a:prstGeom prst="rect">
              <a:avLst/>
            </a:prstGeom>
          </p:spPr>
          <p:txBody>
            <a:bodyPr wrap="none">
              <a:spAutoFit/>
            </a:bodyPr>
            <a:lstStyle/>
            <a:p>
              <a:pPr algn="ctr">
                <a:lnSpc>
                  <a:spcPct val="70000"/>
                </a:lnSpc>
              </a:pPr>
              <a:r>
                <a:rPr lang="en-US" sz="1400" dirty="0" smtClean="0">
                  <a:latin typeface="+mj-lt"/>
                </a:rPr>
                <a:t>Outmost</a:t>
              </a:r>
              <a:br>
                <a:rPr lang="en-US" sz="1400" dirty="0" smtClean="0">
                  <a:latin typeface="+mj-lt"/>
                </a:rPr>
              </a:br>
              <a:r>
                <a:rPr lang="en-US" sz="1400" dirty="0" smtClean="0">
                  <a:latin typeface="+mj-lt"/>
                </a:rPr>
                <a:t>layers of</a:t>
              </a:r>
              <a:endParaRPr lang="en-US" sz="1600" dirty="0">
                <a:latin typeface="+mj-lt"/>
              </a:endParaRPr>
            </a:p>
          </p:txBody>
        </p:sp>
        <p:sp>
          <p:nvSpPr>
            <p:cNvPr id="241" name="Rectangle 240"/>
            <p:cNvSpPr/>
            <p:nvPr/>
          </p:nvSpPr>
          <p:spPr>
            <a:xfrm>
              <a:off x="4073017" y="3820553"/>
              <a:ext cx="997966" cy="403637"/>
            </a:xfrm>
            <a:prstGeom prst="rect">
              <a:avLst/>
            </a:prstGeom>
          </p:spPr>
          <p:txBody>
            <a:bodyPr wrap="none">
              <a:spAutoFit/>
            </a:bodyPr>
            <a:lstStyle/>
            <a:p>
              <a:pPr algn="ctr">
                <a:lnSpc>
                  <a:spcPct val="70000"/>
                </a:lnSpc>
              </a:pPr>
              <a:r>
                <a:rPr lang="en-US" sz="1400" dirty="0" smtClean="0">
                  <a:latin typeface="+mj-lt"/>
                </a:rPr>
                <a:t>Processing</a:t>
              </a:r>
              <a:br>
                <a:rPr lang="en-US" sz="1400" dirty="0" smtClean="0">
                  <a:latin typeface="+mj-lt"/>
                </a:rPr>
              </a:br>
              <a:r>
                <a:rPr lang="en-US" sz="1400" dirty="0" smtClean="0">
                  <a:latin typeface="+mj-lt"/>
                </a:rPr>
                <a:t>or Network</a:t>
              </a:r>
              <a:endParaRPr lang="en-US" sz="1600" dirty="0">
                <a:latin typeface="+mj-lt"/>
              </a:endParaRPr>
            </a:p>
          </p:txBody>
        </p:sp>
      </p:grpSp>
      <p:grpSp>
        <p:nvGrpSpPr>
          <p:cNvPr id="242" name="Group 241"/>
          <p:cNvGrpSpPr/>
          <p:nvPr/>
        </p:nvGrpSpPr>
        <p:grpSpPr>
          <a:xfrm>
            <a:off x="5124600" y="5585036"/>
            <a:ext cx="1214997" cy="100685"/>
            <a:chOff x="3946647" y="3577890"/>
            <a:chExt cx="1214997" cy="100685"/>
          </a:xfrm>
          <a:solidFill>
            <a:srgbClr val="002060"/>
          </a:solidFill>
        </p:grpSpPr>
        <p:sp>
          <p:nvSpPr>
            <p:cNvPr id="243" name="Oval 242"/>
            <p:cNvSpPr/>
            <p:nvPr/>
          </p:nvSpPr>
          <p:spPr>
            <a:xfrm>
              <a:off x="3946647" y="3577890"/>
              <a:ext cx="100685" cy="100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4" name="Oval 243"/>
            <p:cNvSpPr/>
            <p:nvPr/>
          </p:nvSpPr>
          <p:spPr>
            <a:xfrm>
              <a:off x="4318084" y="3577890"/>
              <a:ext cx="100685" cy="100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5" name="Oval 244"/>
            <p:cNvSpPr/>
            <p:nvPr/>
          </p:nvSpPr>
          <p:spPr>
            <a:xfrm>
              <a:off x="4689521" y="3577890"/>
              <a:ext cx="100685" cy="100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6" name="Oval 245"/>
            <p:cNvSpPr/>
            <p:nvPr/>
          </p:nvSpPr>
          <p:spPr>
            <a:xfrm>
              <a:off x="5060959" y="3577890"/>
              <a:ext cx="100685" cy="1006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nvGrpSpPr>
          <p:cNvPr id="247" name="Group 246"/>
          <p:cNvGrpSpPr/>
          <p:nvPr/>
        </p:nvGrpSpPr>
        <p:grpSpPr>
          <a:xfrm>
            <a:off x="1474010" y="2395986"/>
            <a:ext cx="1079950" cy="1010028"/>
            <a:chOff x="2612458" y="5617318"/>
            <a:chExt cx="1060056" cy="1000125"/>
          </a:xfrm>
          <a:solidFill>
            <a:srgbClr val="002060"/>
          </a:solidFill>
          <a:effectLst/>
        </p:grpSpPr>
        <p:sp>
          <p:nvSpPr>
            <p:cNvPr id="248" name="Freeform 6"/>
            <p:cNvSpPr>
              <a:spLocks/>
            </p:cNvSpPr>
            <p:nvPr/>
          </p:nvSpPr>
          <p:spPr bwMode="auto">
            <a:xfrm>
              <a:off x="2800327" y="5999856"/>
              <a:ext cx="657116" cy="613336"/>
            </a:xfrm>
            <a:custGeom>
              <a:avLst/>
              <a:gdLst>
                <a:gd name="T0" fmla="*/ 0 w 655"/>
                <a:gd name="T1" fmla="*/ 611 h 611"/>
                <a:gd name="T2" fmla="*/ 0 w 655"/>
                <a:gd name="T3" fmla="*/ 39 h 611"/>
                <a:gd name="T4" fmla="*/ 0 w 655"/>
                <a:gd name="T5" fmla="*/ 0 h 611"/>
                <a:gd name="T6" fmla="*/ 35 w 655"/>
                <a:gd name="T7" fmla="*/ 0 h 611"/>
                <a:gd name="T8" fmla="*/ 616 w 655"/>
                <a:gd name="T9" fmla="*/ 0 h 611"/>
                <a:gd name="T10" fmla="*/ 655 w 655"/>
                <a:gd name="T11" fmla="*/ 0 h 611"/>
                <a:gd name="T12" fmla="*/ 655 w 655"/>
                <a:gd name="T13" fmla="*/ 39 h 611"/>
                <a:gd name="T14" fmla="*/ 655 w 655"/>
                <a:gd name="T15" fmla="*/ 611 h 611"/>
                <a:gd name="T16" fmla="*/ 581 w 655"/>
                <a:gd name="T17" fmla="*/ 611 h 611"/>
                <a:gd name="T18" fmla="*/ 581 w 655"/>
                <a:gd name="T19" fmla="*/ 74 h 611"/>
                <a:gd name="T20" fmla="*/ 74 w 655"/>
                <a:gd name="T21" fmla="*/ 74 h 611"/>
                <a:gd name="T22" fmla="*/ 74 w 655"/>
                <a:gd name="T23" fmla="*/ 611 h 611"/>
                <a:gd name="T24" fmla="*/ 0 w 655"/>
                <a:gd name="T25" fmla="*/ 61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5" h="611">
                  <a:moveTo>
                    <a:pt x="0" y="611"/>
                  </a:moveTo>
                  <a:cubicBezTo>
                    <a:pt x="0" y="39"/>
                    <a:pt x="0" y="39"/>
                    <a:pt x="0" y="39"/>
                  </a:cubicBezTo>
                  <a:cubicBezTo>
                    <a:pt x="0" y="0"/>
                    <a:pt x="0" y="0"/>
                    <a:pt x="0" y="0"/>
                  </a:cubicBezTo>
                  <a:cubicBezTo>
                    <a:pt x="35" y="0"/>
                    <a:pt x="35" y="0"/>
                    <a:pt x="35" y="0"/>
                  </a:cubicBezTo>
                  <a:cubicBezTo>
                    <a:pt x="616" y="0"/>
                    <a:pt x="616" y="0"/>
                    <a:pt x="616" y="0"/>
                  </a:cubicBezTo>
                  <a:cubicBezTo>
                    <a:pt x="655" y="0"/>
                    <a:pt x="655" y="0"/>
                    <a:pt x="655" y="0"/>
                  </a:cubicBezTo>
                  <a:cubicBezTo>
                    <a:pt x="655" y="39"/>
                    <a:pt x="655" y="39"/>
                    <a:pt x="655" y="39"/>
                  </a:cubicBezTo>
                  <a:cubicBezTo>
                    <a:pt x="655" y="611"/>
                    <a:pt x="655" y="611"/>
                    <a:pt x="655" y="611"/>
                  </a:cubicBezTo>
                  <a:cubicBezTo>
                    <a:pt x="581" y="611"/>
                    <a:pt x="581" y="611"/>
                    <a:pt x="581" y="611"/>
                  </a:cubicBezTo>
                  <a:cubicBezTo>
                    <a:pt x="581" y="74"/>
                    <a:pt x="581" y="74"/>
                    <a:pt x="581" y="74"/>
                  </a:cubicBezTo>
                  <a:cubicBezTo>
                    <a:pt x="74" y="74"/>
                    <a:pt x="74" y="74"/>
                    <a:pt x="74" y="74"/>
                  </a:cubicBezTo>
                  <a:cubicBezTo>
                    <a:pt x="74" y="611"/>
                    <a:pt x="74" y="611"/>
                    <a:pt x="74" y="611"/>
                  </a:cubicBezTo>
                  <a:cubicBezTo>
                    <a:pt x="0" y="611"/>
                    <a:pt x="0" y="611"/>
                    <a:pt x="0" y="611"/>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49" name="Freeform 7"/>
            <p:cNvSpPr>
              <a:spLocks/>
            </p:cNvSpPr>
            <p:nvPr/>
          </p:nvSpPr>
          <p:spPr bwMode="auto">
            <a:xfrm>
              <a:off x="3140361" y="6503957"/>
              <a:ext cx="47180" cy="113486"/>
            </a:xfrm>
            <a:custGeom>
              <a:avLst/>
              <a:gdLst>
                <a:gd name="T0" fmla="*/ 0 w 47"/>
                <a:gd name="T1" fmla="*/ 113 h 113"/>
                <a:gd name="T2" fmla="*/ 47 w 47"/>
                <a:gd name="T3" fmla="*/ 113 h 113"/>
                <a:gd name="T4" fmla="*/ 47 w 47"/>
                <a:gd name="T5" fmla="*/ 0 h 113"/>
                <a:gd name="T6" fmla="*/ 0 w 47"/>
                <a:gd name="T7" fmla="*/ 0 h 113"/>
                <a:gd name="T8" fmla="*/ 0 w 47"/>
                <a:gd name="T9" fmla="*/ 113 h 113"/>
              </a:gdLst>
              <a:ahLst/>
              <a:cxnLst>
                <a:cxn ang="0">
                  <a:pos x="T0" y="T1"/>
                </a:cxn>
                <a:cxn ang="0">
                  <a:pos x="T2" y="T3"/>
                </a:cxn>
                <a:cxn ang="0">
                  <a:pos x="T4" y="T5"/>
                </a:cxn>
                <a:cxn ang="0">
                  <a:pos x="T6" y="T7"/>
                </a:cxn>
                <a:cxn ang="0">
                  <a:pos x="T8" y="T9"/>
                </a:cxn>
              </a:cxnLst>
              <a:rect l="0" t="0" r="r" b="b"/>
              <a:pathLst>
                <a:path w="47" h="113">
                  <a:moveTo>
                    <a:pt x="0" y="113"/>
                  </a:moveTo>
                  <a:cubicBezTo>
                    <a:pt x="47" y="113"/>
                    <a:pt x="47" y="113"/>
                    <a:pt x="47" y="113"/>
                  </a:cubicBezTo>
                  <a:cubicBezTo>
                    <a:pt x="47" y="0"/>
                    <a:pt x="47" y="0"/>
                    <a:pt x="47" y="0"/>
                  </a:cubicBezTo>
                  <a:cubicBezTo>
                    <a:pt x="0" y="0"/>
                    <a:pt x="0" y="0"/>
                    <a:pt x="0" y="0"/>
                  </a:cubicBezTo>
                  <a:cubicBezTo>
                    <a:pt x="0" y="113"/>
                    <a:pt x="0" y="113"/>
                    <a:pt x="0" y="113"/>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50" name="Freeform 8"/>
            <p:cNvSpPr>
              <a:spLocks/>
            </p:cNvSpPr>
            <p:nvPr/>
          </p:nvSpPr>
          <p:spPr bwMode="auto">
            <a:xfrm>
              <a:off x="3074054" y="6503957"/>
              <a:ext cx="51430" cy="113486"/>
            </a:xfrm>
            <a:custGeom>
              <a:avLst/>
              <a:gdLst>
                <a:gd name="T0" fmla="*/ 0 w 51"/>
                <a:gd name="T1" fmla="*/ 113 h 113"/>
                <a:gd name="T2" fmla="*/ 51 w 51"/>
                <a:gd name="T3" fmla="*/ 113 h 113"/>
                <a:gd name="T4" fmla="*/ 51 w 51"/>
                <a:gd name="T5" fmla="*/ 0 h 113"/>
                <a:gd name="T6" fmla="*/ 0 w 51"/>
                <a:gd name="T7" fmla="*/ 0 h 113"/>
                <a:gd name="T8" fmla="*/ 0 w 51"/>
                <a:gd name="T9" fmla="*/ 113 h 113"/>
              </a:gdLst>
              <a:ahLst/>
              <a:cxnLst>
                <a:cxn ang="0">
                  <a:pos x="T0" y="T1"/>
                </a:cxn>
                <a:cxn ang="0">
                  <a:pos x="T2" y="T3"/>
                </a:cxn>
                <a:cxn ang="0">
                  <a:pos x="T4" y="T5"/>
                </a:cxn>
                <a:cxn ang="0">
                  <a:pos x="T6" y="T7"/>
                </a:cxn>
                <a:cxn ang="0">
                  <a:pos x="T8" y="T9"/>
                </a:cxn>
              </a:cxnLst>
              <a:rect l="0" t="0" r="r" b="b"/>
              <a:pathLst>
                <a:path w="51" h="113">
                  <a:moveTo>
                    <a:pt x="0" y="113"/>
                  </a:moveTo>
                  <a:cubicBezTo>
                    <a:pt x="51" y="113"/>
                    <a:pt x="51" y="113"/>
                    <a:pt x="51" y="113"/>
                  </a:cubicBezTo>
                  <a:cubicBezTo>
                    <a:pt x="51" y="0"/>
                    <a:pt x="51" y="0"/>
                    <a:pt x="51" y="0"/>
                  </a:cubicBezTo>
                  <a:cubicBezTo>
                    <a:pt x="0" y="0"/>
                    <a:pt x="0" y="0"/>
                    <a:pt x="0" y="0"/>
                  </a:cubicBezTo>
                  <a:cubicBezTo>
                    <a:pt x="0" y="113"/>
                    <a:pt x="0" y="113"/>
                    <a:pt x="0" y="113"/>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51" name="Freeform 9"/>
            <p:cNvSpPr>
              <a:spLocks/>
            </p:cNvSpPr>
            <p:nvPr/>
          </p:nvSpPr>
          <p:spPr bwMode="auto">
            <a:xfrm>
              <a:off x="2612458" y="5765658"/>
              <a:ext cx="297105" cy="847535"/>
            </a:xfrm>
            <a:custGeom>
              <a:avLst/>
              <a:gdLst>
                <a:gd name="T0" fmla="*/ 74 w 296"/>
                <a:gd name="T1" fmla="*/ 689 h 844"/>
                <a:gd name="T2" fmla="*/ 74 w 296"/>
                <a:gd name="T3" fmla="*/ 615 h 844"/>
                <a:gd name="T4" fmla="*/ 137 w 296"/>
                <a:gd name="T5" fmla="*/ 615 h 844"/>
                <a:gd name="T6" fmla="*/ 137 w 296"/>
                <a:gd name="T7" fmla="*/ 545 h 844"/>
                <a:gd name="T8" fmla="*/ 74 w 296"/>
                <a:gd name="T9" fmla="*/ 545 h 844"/>
                <a:gd name="T10" fmla="*/ 74 w 296"/>
                <a:gd name="T11" fmla="*/ 474 h 844"/>
                <a:gd name="T12" fmla="*/ 137 w 296"/>
                <a:gd name="T13" fmla="*/ 474 h 844"/>
                <a:gd name="T14" fmla="*/ 137 w 296"/>
                <a:gd name="T15" fmla="*/ 404 h 844"/>
                <a:gd name="T16" fmla="*/ 74 w 296"/>
                <a:gd name="T17" fmla="*/ 404 h 844"/>
                <a:gd name="T18" fmla="*/ 74 w 296"/>
                <a:gd name="T19" fmla="*/ 338 h 844"/>
                <a:gd name="T20" fmla="*/ 137 w 296"/>
                <a:gd name="T21" fmla="*/ 338 h 844"/>
                <a:gd name="T22" fmla="*/ 137 w 296"/>
                <a:gd name="T23" fmla="*/ 264 h 844"/>
                <a:gd name="T24" fmla="*/ 74 w 296"/>
                <a:gd name="T25" fmla="*/ 264 h 844"/>
                <a:gd name="T26" fmla="*/ 74 w 296"/>
                <a:gd name="T27" fmla="*/ 198 h 844"/>
                <a:gd name="T28" fmla="*/ 296 w 296"/>
                <a:gd name="T29" fmla="*/ 198 h 844"/>
                <a:gd name="T30" fmla="*/ 296 w 296"/>
                <a:gd name="T31" fmla="*/ 128 h 844"/>
                <a:gd name="T32" fmla="*/ 74 w 296"/>
                <a:gd name="T33" fmla="*/ 128 h 844"/>
                <a:gd name="T34" fmla="*/ 74 w 296"/>
                <a:gd name="T35" fmla="*/ 74 h 844"/>
                <a:gd name="T36" fmla="*/ 296 w 296"/>
                <a:gd name="T37" fmla="*/ 74 h 844"/>
                <a:gd name="T38" fmla="*/ 296 w 296"/>
                <a:gd name="T39" fmla="*/ 0 h 844"/>
                <a:gd name="T40" fmla="*/ 39 w 296"/>
                <a:gd name="T41" fmla="*/ 0 h 844"/>
                <a:gd name="T42" fmla="*/ 0 w 296"/>
                <a:gd name="T43" fmla="*/ 0 h 844"/>
                <a:gd name="T44" fmla="*/ 0 w 296"/>
                <a:gd name="T45" fmla="*/ 35 h 844"/>
                <a:gd name="T46" fmla="*/ 0 w 296"/>
                <a:gd name="T47" fmla="*/ 844 h 844"/>
                <a:gd name="T48" fmla="*/ 74 w 296"/>
                <a:gd name="T49" fmla="*/ 844 h 844"/>
                <a:gd name="T50" fmla="*/ 74 w 296"/>
                <a:gd name="T51" fmla="*/ 759 h 844"/>
                <a:gd name="T52" fmla="*/ 137 w 296"/>
                <a:gd name="T53" fmla="*/ 759 h 844"/>
                <a:gd name="T54" fmla="*/ 137 w 296"/>
                <a:gd name="T55" fmla="*/ 689 h 844"/>
                <a:gd name="T56" fmla="*/ 74 w 296"/>
                <a:gd name="T57" fmla="*/ 68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6" h="844">
                  <a:moveTo>
                    <a:pt x="74" y="689"/>
                  </a:moveTo>
                  <a:cubicBezTo>
                    <a:pt x="74" y="615"/>
                    <a:pt x="74" y="615"/>
                    <a:pt x="74" y="615"/>
                  </a:cubicBezTo>
                  <a:cubicBezTo>
                    <a:pt x="137" y="615"/>
                    <a:pt x="137" y="615"/>
                    <a:pt x="137" y="615"/>
                  </a:cubicBezTo>
                  <a:cubicBezTo>
                    <a:pt x="137" y="545"/>
                    <a:pt x="137" y="545"/>
                    <a:pt x="137" y="545"/>
                  </a:cubicBezTo>
                  <a:cubicBezTo>
                    <a:pt x="74" y="545"/>
                    <a:pt x="74" y="545"/>
                    <a:pt x="74" y="545"/>
                  </a:cubicBezTo>
                  <a:cubicBezTo>
                    <a:pt x="74" y="474"/>
                    <a:pt x="74" y="474"/>
                    <a:pt x="74" y="474"/>
                  </a:cubicBezTo>
                  <a:cubicBezTo>
                    <a:pt x="137" y="474"/>
                    <a:pt x="137" y="474"/>
                    <a:pt x="137" y="474"/>
                  </a:cubicBezTo>
                  <a:cubicBezTo>
                    <a:pt x="137" y="404"/>
                    <a:pt x="137" y="404"/>
                    <a:pt x="137" y="404"/>
                  </a:cubicBezTo>
                  <a:cubicBezTo>
                    <a:pt x="74" y="404"/>
                    <a:pt x="74" y="404"/>
                    <a:pt x="74" y="404"/>
                  </a:cubicBezTo>
                  <a:cubicBezTo>
                    <a:pt x="74" y="338"/>
                    <a:pt x="74" y="338"/>
                    <a:pt x="74" y="338"/>
                  </a:cubicBezTo>
                  <a:cubicBezTo>
                    <a:pt x="137" y="338"/>
                    <a:pt x="137" y="338"/>
                    <a:pt x="137" y="338"/>
                  </a:cubicBezTo>
                  <a:cubicBezTo>
                    <a:pt x="137" y="264"/>
                    <a:pt x="137" y="264"/>
                    <a:pt x="137" y="264"/>
                  </a:cubicBezTo>
                  <a:cubicBezTo>
                    <a:pt x="74" y="264"/>
                    <a:pt x="74" y="264"/>
                    <a:pt x="74" y="264"/>
                  </a:cubicBezTo>
                  <a:cubicBezTo>
                    <a:pt x="74" y="198"/>
                    <a:pt x="74" y="198"/>
                    <a:pt x="74" y="198"/>
                  </a:cubicBezTo>
                  <a:cubicBezTo>
                    <a:pt x="296" y="198"/>
                    <a:pt x="296" y="198"/>
                    <a:pt x="296" y="198"/>
                  </a:cubicBezTo>
                  <a:cubicBezTo>
                    <a:pt x="296" y="128"/>
                    <a:pt x="296" y="128"/>
                    <a:pt x="296" y="128"/>
                  </a:cubicBezTo>
                  <a:cubicBezTo>
                    <a:pt x="74" y="128"/>
                    <a:pt x="74" y="128"/>
                    <a:pt x="74" y="128"/>
                  </a:cubicBezTo>
                  <a:cubicBezTo>
                    <a:pt x="74" y="74"/>
                    <a:pt x="74" y="74"/>
                    <a:pt x="74" y="74"/>
                  </a:cubicBezTo>
                  <a:cubicBezTo>
                    <a:pt x="296" y="74"/>
                    <a:pt x="296" y="74"/>
                    <a:pt x="296" y="74"/>
                  </a:cubicBezTo>
                  <a:cubicBezTo>
                    <a:pt x="296" y="0"/>
                    <a:pt x="296" y="0"/>
                    <a:pt x="296" y="0"/>
                  </a:cubicBezTo>
                  <a:cubicBezTo>
                    <a:pt x="39" y="0"/>
                    <a:pt x="39" y="0"/>
                    <a:pt x="39" y="0"/>
                  </a:cubicBezTo>
                  <a:cubicBezTo>
                    <a:pt x="0" y="0"/>
                    <a:pt x="0" y="0"/>
                    <a:pt x="0" y="0"/>
                  </a:cubicBezTo>
                  <a:cubicBezTo>
                    <a:pt x="0" y="35"/>
                    <a:pt x="0" y="35"/>
                    <a:pt x="0" y="35"/>
                  </a:cubicBezTo>
                  <a:cubicBezTo>
                    <a:pt x="0" y="844"/>
                    <a:pt x="0" y="844"/>
                    <a:pt x="0" y="844"/>
                  </a:cubicBezTo>
                  <a:cubicBezTo>
                    <a:pt x="74" y="844"/>
                    <a:pt x="74" y="844"/>
                    <a:pt x="74" y="844"/>
                  </a:cubicBezTo>
                  <a:cubicBezTo>
                    <a:pt x="74" y="759"/>
                    <a:pt x="74" y="759"/>
                    <a:pt x="74" y="759"/>
                  </a:cubicBezTo>
                  <a:cubicBezTo>
                    <a:pt x="137" y="759"/>
                    <a:pt x="137" y="759"/>
                    <a:pt x="137" y="759"/>
                  </a:cubicBezTo>
                  <a:cubicBezTo>
                    <a:pt x="137" y="689"/>
                    <a:pt x="137" y="689"/>
                    <a:pt x="137" y="689"/>
                  </a:cubicBezTo>
                  <a:cubicBezTo>
                    <a:pt x="74" y="689"/>
                    <a:pt x="74" y="689"/>
                    <a:pt x="74" y="689"/>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52" name="Freeform 10"/>
            <p:cNvSpPr>
              <a:spLocks/>
            </p:cNvSpPr>
            <p:nvPr/>
          </p:nvSpPr>
          <p:spPr bwMode="auto">
            <a:xfrm>
              <a:off x="3414513" y="5894446"/>
              <a:ext cx="42929" cy="58231"/>
            </a:xfrm>
            <a:custGeom>
              <a:avLst/>
              <a:gdLst>
                <a:gd name="T0" fmla="*/ 0 w 43"/>
                <a:gd name="T1" fmla="*/ 0 h 58"/>
                <a:gd name="T2" fmla="*/ 43 w 43"/>
                <a:gd name="T3" fmla="*/ 0 h 58"/>
                <a:gd name="T4" fmla="*/ 43 w 43"/>
                <a:gd name="T5" fmla="*/ 58 h 58"/>
                <a:gd name="T6" fmla="*/ 0 w 43"/>
                <a:gd name="T7" fmla="*/ 58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43" y="0"/>
                    <a:pt x="43" y="0"/>
                    <a:pt x="43" y="0"/>
                  </a:cubicBezTo>
                  <a:cubicBezTo>
                    <a:pt x="43" y="58"/>
                    <a:pt x="43" y="58"/>
                    <a:pt x="43" y="58"/>
                  </a:cubicBezTo>
                  <a:cubicBezTo>
                    <a:pt x="0" y="58"/>
                    <a:pt x="0" y="58"/>
                    <a:pt x="0" y="58"/>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53" name="Freeform 11"/>
            <p:cNvSpPr>
              <a:spLocks/>
            </p:cNvSpPr>
            <p:nvPr/>
          </p:nvSpPr>
          <p:spPr bwMode="auto">
            <a:xfrm>
              <a:off x="3195616" y="5894446"/>
              <a:ext cx="43354" cy="58231"/>
            </a:xfrm>
            <a:custGeom>
              <a:avLst/>
              <a:gdLst>
                <a:gd name="T0" fmla="*/ 0 w 43"/>
                <a:gd name="T1" fmla="*/ 0 h 58"/>
                <a:gd name="T2" fmla="*/ 43 w 43"/>
                <a:gd name="T3" fmla="*/ 0 h 58"/>
                <a:gd name="T4" fmla="*/ 43 w 43"/>
                <a:gd name="T5" fmla="*/ 58 h 58"/>
                <a:gd name="T6" fmla="*/ 0 w 43"/>
                <a:gd name="T7" fmla="*/ 58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15" y="0"/>
                    <a:pt x="31" y="0"/>
                    <a:pt x="43" y="0"/>
                  </a:cubicBezTo>
                  <a:cubicBezTo>
                    <a:pt x="43" y="19"/>
                    <a:pt x="43" y="39"/>
                    <a:pt x="43" y="58"/>
                  </a:cubicBezTo>
                  <a:cubicBezTo>
                    <a:pt x="31" y="58"/>
                    <a:pt x="15" y="58"/>
                    <a:pt x="0" y="58"/>
                  </a:cubicBezTo>
                  <a:cubicBezTo>
                    <a:pt x="0" y="39"/>
                    <a:pt x="0" y="19"/>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54" name="Freeform 12"/>
            <p:cNvSpPr>
              <a:spLocks/>
            </p:cNvSpPr>
            <p:nvPr/>
          </p:nvSpPr>
          <p:spPr bwMode="auto">
            <a:xfrm>
              <a:off x="3269999" y="5894446"/>
              <a:ext cx="42929" cy="58231"/>
            </a:xfrm>
            <a:custGeom>
              <a:avLst/>
              <a:gdLst>
                <a:gd name="T0" fmla="*/ 0 w 43"/>
                <a:gd name="T1" fmla="*/ 0 h 58"/>
                <a:gd name="T2" fmla="*/ 43 w 43"/>
                <a:gd name="T3" fmla="*/ 0 h 58"/>
                <a:gd name="T4" fmla="*/ 43 w 43"/>
                <a:gd name="T5" fmla="*/ 58 h 58"/>
                <a:gd name="T6" fmla="*/ 0 w 43"/>
                <a:gd name="T7" fmla="*/ 58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15" y="0"/>
                    <a:pt x="27" y="0"/>
                    <a:pt x="43" y="0"/>
                  </a:cubicBezTo>
                  <a:cubicBezTo>
                    <a:pt x="43" y="19"/>
                    <a:pt x="43" y="39"/>
                    <a:pt x="43" y="58"/>
                  </a:cubicBezTo>
                  <a:cubicBezTo>
                    <a:pt x="27" y="58"/>
                    <a:pt x="15" y="58"/>
                    <a:pt x="0" y="58"/>
                  </a:cubicBezTo>
                  <a:cubicBezTo>
                    <a:pt x="0" y="39"/>
                    <a:pt x="0" y="19"/>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55" name="Freeform 13"/>
            <p:cNvSpPr>
              <a:spLocks/>
            </p:cNvSpPr>
            <p:nvPr/>
          </p:nvSpPr>
          <p:spPr bwMode="auto">
            <a:xfrm>
              <a:off x="3344381" y="5894446"/>
              <a:ext cx="42929" cy="58231"/>
            </a:xfrm>
            <a:custGeom>
              <a:avLst/>
              <a:gdLst>
                <a:gd name="T0" fmla="*/ 0 w 43"/>
                <a:gd name="T1" fmla="*/ 0 h 58"/>
                <a:gd name="T2" fmla="*/ 43 w 43"/>
                <a:gd name="T3" fmla="*/ 0 h 58"/>
                <a:gd name="T4" fmla="*/ 43 w 43"/>
                <a:gd name="T5" fmla="*/ 58 h 58"/>
                <a:gd name="T6" fmla="*/ 0 w 43"/>
                <a:gd name="T7" fmla="*/ 58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11" y="0"/>
                    <a:pt x="27" y="0"/>
                    <a:pt x="43" y="0"/>
                  </a:cubicBezTo>
                  <a:cubicBezTo>
                    <a:pt x="43" y="19"/>
                    <a:pt x="43" y="39"/>
                    <a:pt x="43" y="58"/>
                  </a:cubicBezTo>
                  <a:cubicBezTo>
                    <a:pt x="27" y="58"/>
                    <a:pt x="11" y="58"/>
                    <a:pt x="0" y="58"/>
                  </a:cubicBezTo>
                  <a:cubicBezTo>
                    <a:pt x="0" y="39"/>
                    <a:pt x="0" y="19"/>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56" name="Freeform 14"/>
            <p:cNvSpPr>
              <a:spLocks/>
            </p:cNvSpPr>
            <p:nvPr/>
          </p:nvSpPr>
          <p:spPr bwMode="auto">
            <a:xfrm>
              <a:off x="3414513" y="5803912"/>
              <a:ext cx="42929" cy="55256"/>
            </a:xfrm>
            <a:custGeom>
              <a:avLst/>
              <a:gdLst>
                <a:gd name="T0" fmla="*/ 0 w 43"/>
                <a:gd name="T1" fmla="*/ 0 h 55"/>
                <a:gd name="T2" fmla="*/ 43 w 43"/>
                <a:gd name="T3" fmla="*/ 0 h 55"/>
                <a:gd name="T4" fmla="*/ 43 w 43"/>
                <a:gd name="T5" fmla="*/ 55 h 55"/>
                <a:gd name="T6" fmla="*/ 0 w 43"/>
                <a:gd name="T7" fmla="*/ 55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43" y="0"/>
                    <a:pt x="43" y="0"/>
                    <a:pt x="43" y="0"/>
                  </a:cubicBezTo>
                  <a:cubicBezTo>
                    <a:pt x="43" y="55"/>
                    <a:pt x="43" y="55"/>
                    <a:pt x="43" y="55"/>
                  </a:cubicBezTo>
                  <a:cubicBezTo>
                    <a:pt x="0" y="55"/>
                    <a:pt x="0" y="55"/>
                    <a:pt x="0" y="55"/>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57" name="Freeform 15"/>
            <p:cNvSpPr>
              <a:spLocks/>
            </p:cNvSpPr>
            <p:nvPr/>
          </p:nvSpPr>
          <p:spPr bwMode="auto">
            <a:xfrm>
              <a:off x="3195616" y="5803912"/>
              <a:ext cx="43354" cy="55256"/>
            </a:xfrm>
            <a:custGeom>
              <a:avLst/>
              <a:gdLst>
                <a:gd name="T0" fmla="*/ 0 w 43"/>
                <a:gd name="T1" fmla="*/ 0 h 55"/>
                <a:gd name="T2" fmla="*/ 43 w 43"/>
                <a:gd name="T3" fmla="*/ 0 h 55"/>
                <a:gd name="T4" fmla="*/ 43 w 43"/>
                <a:gd name="T5" fmla="*/ 55 h 55"/>
                <a:gd name="T6" fmla="*/ 0 w 43"/>
                <a:gd name="T7" fmla="*/ 55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15" y="0"/>
                    <a:pt x="31" y="0"/>
                    <a:pt x="43" y="0"/>
                  </a:cubicBezTo>
                  <a:cubicBezTo>
                    <a:pt x="43" y="16"/>
                    <a:pt x="43" y="36"/>
                    <a:pt x="43" y="55"/>
                  </a:cubicBezTo>
                  <a:cubicBezTo>
                    <a:pt x="31" y="55"/>
                    <a:pt x="15" y="55"/>
                    <a:pt x="0" y="55"/>
                  </a:cubicBezTo>
                  <a:cubicBezTo>
                    <a:pt x="0" y="36"/>
                    <a:pt x="0" y="16"/>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58" name="Freeform 16"/>
            <p:cNvSpPr>
              <a:spLocks/>
            </p:cNvSpPr>
            <p:nvPr/>
          </p:nvSpPr>
          <p:spPr bwMode="auto">
            <a:xfrm>
              <a:off x="3269999" y="5803912"/>
              <a:ext cx="42929" cy="55256"/>
            </a:xfrm>
            <a:custGeom>
              <a:avLst/>
              <a:gdLst>
                <a:gd name="T0" fmla="*/ 0 w 43"/>
                <a:gd name="T1" fmla="*/ 0 h 55"/>
                <a:gd name="T2" fmla="*/ 43 w 43"/>
                <a:gd name="T3" fmla="*/ 0 h 55"/>
                <a:gd name="T4" fmla="*/ 43 w 43"/>
                <a:gd name="T5" fmla="*/ 55 h 55"/>
                <a:gd name="T6" fmla="*/ 0 w 43"/>
                <a:gd name="T7" fmla="*/ 55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15" y="0"/>
                    <a:pt x="27" y="0"/>
                    <a:pt x="43" y="0"/>
                  </a:cubicBezTo>
                  <a:cubicBezTo>
                    <a:pt x="43" y="16"/>
                    <a:pt x="43" y="36"/>
                    <a:pt x="43" y="55"/>
                  </a:cubicBezTo>
                  <a:cubicBezTo>
                    <a:pt x="27" y="55"/>
                    <a:pt x="15" y="55"/>
                    <a:pt x="0" y="55"/>
                  </a:cubicBezTo>
                  <a:cubicBezTo>
                    <a:pt x="0" y="36"/>
                    <a:pt x="0" y="16"/>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59" name="Freeform 17"/>
            <p:cNvSpPr>
              <a:spLocks/>
            </p:cNvSpPr>
            <p:nvPr/>
          </p:nvSpPr>
          <p:spPr bwMode="auto">
            <a:xfrm>
              <a:off x="3344381" y="5803912"/>
              <a:ext cx="42929" cy="55256"/>
            </a:xfrm>
            <a:custGeom>
              <a:avLst/>
              <a:gdLst>
                <a:gd name="T0" fmla="*/ 0 w 43"/>
                <a:gd name="T1" fmla="*/ 0 h 55"/>
                <a:gd name="T2" fmla="*/ 43 w 43"/>
                <a:gd name="T3" fmla="*/ 0 h 55"/>
                <a:gd name="T4" fmla="*/ 43 w 43"/>
                <a:gd name="T5" fmla="*/ 55 h 55"/>
                <a:gd name="T6" fmla="*/ 0 w 43"/>
                <a:gd name="T7" fmla="*/ 55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11" y="0"/>
                    <a:pt x="27" y="0"/>
                    <a:pt x="43" y="0"/>
                  </a:cubicBezTo>
                  <a:cubicBezTo>
                    <a:pt x="43" y="16"/>
                    <a:pt x="43" y="36"/>
                    <a:pt x="43" y="55"/>
                  </a:cubicBezTo>
                  <a:cubicBezTo>
                    <a:pt x="27" y="55"/>
                    <a:pt x="11" y="55"/>
                    <a:pt x="0" y="55"/>
                  </a:cubicBezTo>
                  <a:cubicBezTo>
                    <a:pt x="0" y="36"/>
                    <a:pt x="0" y="16"/>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60" name="Freeform 18"/>
            <p:cNvSpPr>
              <a:spLocks/>
            </p:cNvSpPr>
            <p:nvPr/>
          </p:nvSpPr>
          <p:spPr bwMode="auto">
            <a:xfrm>
              <a:off x="2925714" y="6324164"/>
              <a:ext cx="47180" cy="59081"/>
            </a:xfrm>
            <a:custGeom>
              <a:avLst/>
              <a:gdLst>
                <a:gd name="T0" fmla="*/ 0 w 47"/>
                <a:gd name="T1" fmla="*/ 0 h 59"/>
                <a:gd name="T2" fmla="*/ 0 w 47"/>
                <a:gd name="T3" fmla="*/ 59 h 59"/>
                <a:gd name="T4" fmla="*/ 47 w 47"/>
                <a:gd name="T5" fmla="*/ 59 h 59"/>
                <a:gd name="T6" fmla="*/ 47 w 47"/>
                <a:gd name="T7" fmla="*/ 0 h 59"/>
                <a:gd name="T8" fmla="*/ 0 w 47"/>
                <a:gd name="T9" fmla="*/ 0 h 59"/>
              </a:gdLst>
              <a:ahLst/>
              <a:cxnLst>
                <a:cxn ang="0">
                  <a:pos x="T0" y="T1"/>
                </a:cxn>
                <a:cxn ang="0">
                  <a:pos x="T2" y="T3"/>
                </a:cxn>
                <a:cxn ang="0">
                  <a:pos x="T4" y="T5"/>
                </a:cxn>
                <a:cxn ang="0">
                  <a:pos x="T6" y="T7"/>
                </a:cxn>
                <a:cxn ang="0">
                  <a:pos x="T8" y="T9"/>
                </a:cxn>
              </a:cxnLst>
              <a:rect l="0" t="0" r="r" b="b"/>
              <a:pathLst>
                <a:path w="47" h="59">
                  <a:moveTo>
                    <a:pt x="0" y="0"/>
                  </a:moveTo>
                  <a:cubicBezTo>
                    <a:pt x="0" y="59"/>
                    <a:pt x="0" y="59"/>
                    <a:pt x="0" y="59"/>
                  </a:cubicBezTo>
                  <a:cubicBezTo>
                    <a:pt x="47" y="59"/>
                    <a:pt x="47" y="59"/>
                    <a:pt x="47" y="59"/>
                  </a:cubicBezTo>
                  <a:cubicBezTo>
                    <a:pt x="47" y="0"/>
                    <a:pt x="47" y="0"/>
                    <a:pt x="47"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61" name="Freeform 19"/>
            <p:cNvSpPr>
              <a:spLocks/>
            </p:cNvSpPr>
            <p:nvPr/>
          </p:nvSpPr>
          <p:spPr bwMode="auto">
            <a:xfrm>
              <a:off x="3292951" y="6418523"/>
              <a:ext cx="43354" cy="58231"/>
            </a:xfrm>
            <a:custGeom>
              <a:avLst/>
              <a:gdLst>
                <a:gd name="T0" fmla="*/ 0 w 43"/>
                <a:gd name="T1" fmla="*/ 0 h 58"/>
                <a:gd name="T2" fmla="*/ 0 w 43"/>
                <a:gd name="T3" fmla="*/ 58 h 58"/>
                <a:gd name="T4" fmla="*/ 43 w 43"/>
                <a:gd name="T5" fmla="*/ 58 h 58"/>
                <a:gd name="T6" fmla="*/ 43 w 43"/>
                <a:gd name="T7" fmla="*/ 0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0" y="58"/>
                    <a:pt x="0" y="58"/>
                    <a:pt x="0" y="58"/>
                  </a:cubicBezTo>
                  <a:cubicBezTo>
                    <a:pt x="43" y="58"/>
                    <a:pt x="43" y="58"/>
                    <a:pt x="43" y="58"/>
                  </a:cubicBezTo>
                  <a:cubicBezTo>
                    <a:pt x="43" y="0"/>
                    <a:pt x="43" y="0"/>
                    <a:pt x="43"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62" name="Freeform 20"/>
            <p:cNvSpPr>
              <a:spLocks/>
            </p:cNvSpPr>
            <p:nvPr/>
          </p:nvSpPr>
          <p:spPr bwMode="auto">
            <a:xfrm>
              <a:off x="3000097" y="6418523"/>
              <a:ext cx="42929" cy="58231"/>
            </a:xfrm>
            <a:custGeom>
              <a:avLst/>
              <a:gdLst>
                <a:gd name="T0" fmla="*/ 0 w 43"/>
                <a:gd name="T1" fmla="*/ 0 h 58"/>
                <a:gd name="T2" fmla="*/ 0 w 43"/>
                <a:gd name="T3" fmla="*/ 58 h 58"/>
                <a:gd name="T4" fmla="*/ 43 w 43"/>
                <a:gd name="T5" fmla="*/ 58 h 58"/>
                <a:gd name="T6" fmla="*/ 43 w 43"/>
                <a:gd name="T7" fmla="*/ 0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0" y="19"/>
                    <a:pt x="0" y="39"/>
                    <a:pt x="0" y="58"/>
                  </a:cubicBezTo>
                  <a:cubicBezTo>
                    <a:pt x="15" y="58"/>
                    <a:pt x="27" y="58"/>
                    <a:pt x="43" y="58"/>
                  </a:cubicBezTo>
                  <a:cubicBezTo>
                    <a:pt x="43" y="39"/>
                    <a:pt x="43" y="19"/>
                    <a:pt x="43" y="0"/>
                  </a:cubicBezTo>
                  <a:cubicBezTo>
                    <a:pt x="27" y="0"/>
                    <a:pt x="15"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63" name="Freeform 21"/>
            <p:cNvSpPr>
              <a:spLocks/>
            </p:cNvSpPr>
            <p:nvPr/>
          </p:nvSpPr>
          <p:spPr bwMode="auto">
            <a:xfrm>
              <a:off x="3074054" y="6418523"/>
              <a:ext cx="43354" cy="58231"/>
            </a:xfrm>
            <a:custGeom>
              <a:avLst/>
              <a:gdLst>
                <a:gd name="T0" fmla="*/ 0 w 43"/>
                <a:gd name="T1" fmla="*/ 0 h 58"/>
                <a:gd name="T2" fmla="*/ 0 w 43"/>
                <a:gd name="T3" fmla="*/ 58 h 58"/>
                <a:gd name="T4" fmla="*/ 43 w 43"/>
                <a:gd name="T5" fmla="*/ 58 h 58"/>
                <a:gd name="T6" fmla="*/ 43 w 43"/>
                <a:gd name="T7" fmla="*/ 0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0" y="19"/>
                    <a:pt x="0" y="39"/>
                    <a:pt x="0" y="58"/>
                  </a:cubicBezTo>
                  <a:cubicBezTo>
                    <a:pt x="12" y="58"/>
                    <a:pt x="27" y="58"/>
                    <a:pt x="43" y="58"/>
                  </a:cubicBezTo>
                  <a:cubicBezTo>
                    <a:pt x="43" y="39"/>
                    <a:pt x="43" y="19"/>
                    <a:pt x="43" y="0"/>
                  </a:cubicBezTo>
                  <a:cubicBezTo>
                    <a:pt x="27" y="0"/>
                    <a:pt x="12"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64" name="Freeform 22"/>
            <p:cNvSpPr>
              <a:spLocks/>
            </p:cNvSpPr>
            <p:nvPr/>
          </p:nvSpPr>
          <p:spPr bwMode="auto">
            <a:xfrm>
              <a:off x="3144611" y="6418523"/>
              <a:ext cx="47180" cy="58231"/>
            </a:xfrm>
            <a:custGeom>
              <a:avLst/>
              <a:gdLst>
                <a:gd name="T0" fmla="*/ 0 w 47"/>
                <a:gd name="T1" fmla="*/ 0 h 58"/>
                <a:gd name="T2" fmla="*/ 0 w 47"/>
                <a:gd name="T3" fmla="*/ 58 h 58"/>
                <a:gd name="T4" fmla="*/ 47 w 47"/>
                <a:gd name="T5" fmla="*/ 58 h 58"/>
                <a:gd name="T6" fmla="*/ 47 w 47"/>
                <a:gd name="T7" fmla="*/ 0 h 58"/>
                <a:gd name="T8" fmla="*/ 0 w 47"/>
                <a:gd name="T9" fmla="*/ 0 h 58"/>
              </a:gdLst>
              <a:ahLst/>
              <a:cxnLst>
                <a:cxn ang="0">
                  <a:pos x="T0" y="T1"/>
                </a:cxn>
                <a:cxn ang="0">
                  <a:pos x="T2" y="T3"/>
                </a:cxn>
                <a:cxn ang="0">
                  <a:pos x="T4" y="T5"/>
                </a:cxn>
                <a:cxn ang="0">
                  <a:pos x="T6" y="T7"/>
                </a:cxn>
                <a:cxn ang="0">
                  <a:pos x="T8" y="T9"/>
                </a:cxn>
              </a:cxnLst>
              <a:rect l="0" t="0" r="r" b="b"/>
              <a:pathLst>
                <a:path w="47" h="58">
                  <a:moveTo>
                    <a:pt x="0" y="0"/>
                  </a:moveTo>
                  <a:cubicBezTo>
                    <a:pt x="0" y="19"/>
                    <a:pt x="0" y="39"/>
                    <a:pt x="0" y="58"/>
                  </a:cubicBezTo>
                  <a:cubicBezTo>
                    <a:pt x="16" y="58"/>
                    <a:pt x="31" y="58"/>
                    <a:pt x="47" y="58"/>
                  </a:cubicBezTo>
                  <a:cubicBezTo>
                    <a:pt x="47" y="39"/>
                    <a:pt x="47" y="19"/>
                    <a:pt x="47"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65" name="Freeform 23"/>
            <p:cNvSpPr>
              <a:spLocks/>
            </p:cNvSpPr>
            <p:nvPr/>
          </p:nvSpPr>
          <p:spPr bwMode="auto">
            <a:xfrm>
              <a:off x="3218569" y="6418523"/>
              <a:ext cx="43354" cy="58231"/>
            </a:xfrm>
            <a:custGeom>
              <a:avLst/>
              <a:gdLst>
                <a:gd name="T0" fmla="*/ 0 w 43"/>
                <a:gd name="T1" fmla="*/ 0 h 58"/>
                <a:gd name="T2" fmla="*/ 0 w 43"/>
                <a:gd name="T3" fmla="*/ 58 h 58"/>
                <a:gd name="T4" fmla="*/ 43 w 43"/>
                <a:gd name="T5" fmla="*/ 58 h 58"/>
                <a:gd name="T6" fmla="*/ 43 w 43"/>
                <a:gd name="T7" fmla="*/ 0 h 58"/>
                <a:gd name="T8" fmla="*/ 0 w 43"/>
                <a:gd name="T9" fmla="*/ 0 h 58"/>
              </a:gdLst>
              <a:ahLst/>
              <a:cxnLst>
                <a:cxn ang="0">
                  <a:pos x="T0" y="T1"/>
                </a:cxn>
                <a:cxn ang="0">
                  <a:pos x="T2" y="T3"/>
                </a:cxn>
                <a:cxn ang="0">
                  <a:pos x="T4" y="T5"/>
                </a:cxn>
                <a:cxn ang="0">
                  <a:pos x="T6" y="T7"/>
                </a:cxn>
                <a:cxn ang="0">
                  <a:pos x="T8" y="T9"/>
                </a:cxn>
              </a:cxnLst>
              <a:rect l="0" t="0" r="r" b="b"/>
              <a:pathLst>
                <a:path w="43" h="58">
                  <a:moveTo>
                    <a:pt x="0" y="0"/>
                  </a:moveTo>
                  <a:cubicBezTo>
                    <a:pt x="0" y="19"/>
                    <a:pt x="0" y="39"/>
                    <a:pt x="0" y="58"/>
                  </a:cubicBezTo>
                  <a:cubicBezTo>
                    <a:pt x="16" y="58"/>
                    <a:pt x="31" y="58"/>
                    <a:pt x="43" y="58"/>
                  </a:cubicBezTo>
                  <a:cubicBezTo>
                    <a:pt x="43" y="39"/>
                    <a:pt x="43" y="19"/>
                    <a:pt x="43"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66" name="Freeform 24"/>
            <p:cNvSpPr>
              <a:spLocks/>
            </p:cNvSpPr>
            <p:nvPr/>
          </p:nvSpPr>
          <p:spPr bwMode="auto">
            <a:xfrm>
              <a:off x="2925714" y="6418523"/>
              <a:ext cx="47180" cy="58231"/>
            </a:xfrm>
            <a:custGeom>
              <a:avLst/>
              <a:gdLst>
                <a:gd name="T0" fmla="*/ 0 w 47"/>
                <a:gd name="T1" fmla="*/ 0 h 58"/>
                <a:gd name="T2" fmla="*/ 0 w 47"/>
                <a:gd name="T3" fmla="*/ 58 h 58"/>
                <a:gd name="T4" fmla="*/ 47 w 47"/>
                <a:gd name="T5" fmla="*/ 58 h 58"/>
                <a:gd name="T6" fmla="*/ 47 w 47"/>
                <a:gd name="T7" fmla="*/ 0 h 58"/>
                <a:gd name="T8" fmla="*/ 0 w 47"/>
                <a:gd name="T9" fmla="*/ 0 h 58"/>
              </a:gdLst>
              <a:ahLst/>
              <a:cxnLst>
                <a:cxn ang="0">
                  <a:pos x="T0" y="T1"/>
                </a:cxn>
                <a:cxn ang="0">
                  <a:pos x="T2" y="T3"/>
                </a:cxn>
                <a:cxn ang="0">
                  <a:pos x="T4" y="T5"/>
                </a:cxn>
                <a:cxn ang="0">
                  <a:pos x="T6" y="T7"/>
                </a:cxn>
                <a:cxn ang="0">
                  <a:pos x="T8" y="T9"/>
                </a:cxn>
              </a:cxnLst>
              <a:rect l="0" t="0" r="r" b="b"/>
              <a:pathLst>
                <a:path w="47" h="58">
                  <a:moveTo>
                    <a:pt x="0" y="0"/>
                  </a:moveTo>
                  <a:cubicBezTo>
                    <a:pt x="0" y="58"/>
                    <a:pt x="0" y="58"/>
                    <a:pt x="0" y="58"/>
                  </a:cubicBezTo>
                  <a:cubicBezTo>
                    <a:pt x="47" y="58"/>
                    <a:pt x="47" y="58"/>
                    <a:pt x="47" y="58"/>
                  </a:cubicBezTo>
                  <a:cubicBezTo>
                    <a:pt x="47" y="0"/>
                    <a:pt x="47" y="0"/>
                    <a:pt x="47"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67" name="Freeform 25"/>
            <p:cNvSpPr>
              <a:spLocks/>
            </p:cNvSpPr>
            <p:nvPr/>
          </p:nvSpPr>
          <p:spPr bwMode="auto">
            <a:xfrm>
              <a:off x="3292951" y="6324164"/>
              <a:ext cx="43354" cy="59081"/>
            </a:xfrm>
            <a:custGeom>
              <a:avLst/>
              <a:gdLst>
                <a:gd name="T0" fmla="*/ 0 w 43"/>
                <a:gd name="T1" fmla="*/ 0 h 59"/>
                <a:gd name="T2" fmla="*/ 0 w 43"/>
                <a:gd name="T3" fmla="*/ 59 h 59"/>
                <a:gd name="T4" fmla="*/ 43 w 43"/>
                <a:gd name="T5" fmla="*/ 59 h 59"/>
                <a:gd name="T6" fmla="*/ 43 w 43"/>
                <a:gd name="T7" fmla="*/ 0 h 59"/>
                <a:gd name="T8" fmla="*/ 0 w 43"/>
                <a:gd name="T9" fmla="*/ 0 h 59"/>
              </a:gdLst>
              <a:ahLst/>
              <a:cxnLst>
                <a:cxn ang="0">
                  <a:pos x="T0" y="T1"/>
                </a:cxn>
                <a:cxn ang="0">
                  <a:pos x="T2" y="T3"/>
                </a:cxn>
                <a:cxn ang="0">
                  <a:pos x="T4" y="T5"/>
                </a:cxn>
                <a:cxn ang="0">
                  <a:pos x="T6" y="T7"/>
                </a:cxn>
                <a:cxn ang="0">
                  <a:pos x="T8" y="T9"/>
                </a:cxn>
              </a:cxnLst>
              <a:rect l="0" t="0" r="r" b="b"/>
              <a:pathLst>
                <a:path w="43" h="59">
                  <a:moveTo>
                    <a:pt x="0" y="0"/>
                  </a:moveTo>
                  <a:cubicBezTo>
                    <a:pt x="0" y="59"/>
                    <a:pt x="0" y="59"/>
                    <a:pt x="0" y="59"/>
                  </a:cubicBezTo>
                  <a:cubicBezTo>
                    <a:pt x="43" y="59"/>
                    <a:pt x="43" y="59"/>
                    <a:pt x="43" y="59"/>
                  </a:cubicBezTo>
                  <a:cubicBezTo>
                    <a:pt x="43" y="0"/>
                    <a:pt x="43" y="0"/>
                    <a:pt x="43"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68" name="Freeform 26"/>
            <p:cNvSpPr>
              <a:spLocks/>
            </p:cNvSpPr>
            <p:nvPr/>
          </p:nvSpPr>
          <p:spPr bwMode="auto">
            <a:xfrm>
              <a:off x="3000097" y="6324164"/>
              <a:ext cx="42929" cy="59081"/>
            </a:xfrm>
            <a:custGeom>
              <a:avLst/>
              <a:gdLst>
                <a:gd name="T0" fmla="*/ 0 w 43"/>
                <a:gd name="T1" fmla="*/ 0 h 59"/>
                <a:gd name="T2" fmla="*/ 0 w 43"/>
                <a:gd name="T3" fmla="*/ 59 h 59"/>
                <a:gd name="T4" fmla="*/ 43 w 43"/>
                <a:gd name="T5" fmla="*/ 59 h 59"/>
                <a:gd name="T6" fmla="*/ 43 w 43"/>
                <a:gd name="T7" fmla="*/ 0 h 59"/>
                <a:gd name="T8" fmla="*/ 0 w 43"/>
                <a:gd name="T9" fmla="*/ 0 h 59"/>
              </a:gdLst>
              <a:ahLst/>
              <a:cxnLst>
                <a:cxn ang="0">
                  <a:pos x="T0" y="T1"/>
                </a:cxn>
                <a:cxn ang="0">
                  <a:pos x="T2" y="T3"/>
                </a:cxn>
                <a:cxn ang="0">
                  <a:pos x="T4" y="T5"/>
                </a:cxn>
                <a:cxn ang="0">
                  <a:pos x="T6" y="T7"/>
                </a:cxn>
                <a:cxn ang="0">
                  <a:pos x="T8" y="T9"/>
                </a:cxn>
              </a:cxnLst>
              <a:rect l="0" t="0" r="r" b="b"/>
              <a:pathLst>
                <a:path w="43" h="59">
                  <a:moveTo>
                    <a:pt x="0" y="0"/>
                  </a:moveTo>
                  <a:cubicBezTo>
                    <a:pt x="0" y="20"/>
                    <a:pt x="0" y="39"/>
                    <a:pt x="0" y="59"/>
                  </a:cubicBezTo>
                  <a:cubicBezTo>
                    <a:pt x="15" y="59"/>
                    <a:pt x="27" y="59"/>
                    <a:pt x="43" y="59"/>
                  </a:cubicBezTo>
                  <a:cubicBezTo>
                    <a:pt x="43" y="39"/>
                    <a:pt x="43" y="20"/>
                    <a:pt x="43" y="0"/>
                  </a:cubicBezTo>
                  <a:cubicBezTo>
                    <a:pt x="27" y="0"/>
                    <a:pt x="15"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69" name="Freeform 27"/>
            <p:cNvSpPr>
              <a:spLocks/>
            </p:cNvSpPr>
            <p:nvPr/>
          </p:nvSpPr>
          <p:spPr bwMode="auto">
            <a:xfrm>
              <a:off x="3074054" y="6324164"/>
              <a:ext cx="43354" cy="59081"/>
            </a:xfrm>
            <a:custGeom>
              <a:avLst/>
              <a:gdLst>
                <a:gd name="T0" fmla="*/ 0 w 43"/>
                <a:gd name="T1" fmla="*/ 0 h 59"/>
                <a:gd name="T2" fmla="*/ 0 w 43"/>
                <a:gd name="T3" fmla="*/ 59 h 59"/>
                <a:gd name="T4" fmla="*/ 43 w 43"/>
                <a:gd name="T5" fmla="*/ 59 h 59"/>
                <a:gd name="T6" fmla="*/ 43 w 43"/>
                <a:gd name="T7" fmla="*/ 0 h 59"/>
                <a:gd name="T8" fmla="*/ 0 w 43"/>
                <a:gd name="T9" fmla="*/ 0 h 59"/>
              </a:gdLst>
              <a:ahLst/>
              <a:cxnLst>
                <a:cxn ang="0">
                  <a:pos x="T0" y="T1"/>
                </a:cxn>
                <a:cxn ang="0">
                  <a:pos x="T2" y="T3"/>
                </a:cxn>
                <a:cxn ang="0">
                  <a:pos x="T4" y="T5"/>
                </a:cxn>
                <a:cxn ang="0">
                  <a:pos x="T6" y="T7"/>
                </a:cxn>
                <a:cxn ang="0">
                  <a:pos x="T8" y="T9"/>
                </a:cxn>
              </a:cxnLst>
              <a:rect l="0" t="0" r="r" b="b"/>
              <a:pathLst>
                <a:path w="43" h="59">
                  <a:moveTo>
                    <a:pt x="0" y="0"/>
                  </a:moveTo>
                  <a:cubicBezTo>
                    <a:pt x="0" y="20"/>
                    <a:pt x="0" y="39"/>
                    <a:pt x="0" y="59"/>
                  </a:cubicBezTo>
                  <a:cubicBezTo>
                    <a:pt x="12" y="59"/>
                    <a:pt x="27" y="59"/>
                    <a:pt x="43" y="59"/>
                  </a:cubicBezTo>
                  <a:cubicBezTo>
                    <a:pt x="43" y="39"/>
                    <a:pt x="43" y="20"/>
                    <a:pt x="43" y="0"/>
                  </a:cubicBezTo>
                  <a:cubicBezTo>
                    <a:pt x="27" y="0"/>
                    <a:pt x="12"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70" name="Freeform 28"/>
            <p:cNvSpPr>
              <a:spLocks/>
            </p:cNvSpPr>
            <p:nvPr/>
          </p:nvSpPr>
          <p:spPr bwMode="auto">
            <a:xfrm>
              <a:off x="3144611" y="6324164"/>
              <a:ext cx="47180" cy="59081"/>
            </a:xfrm>
            <a:custGeom>
              <a:avLst/>
              <a:gdLst>
                <a:gd name="T0" fmla="*/ 0 w 47"/>
                <a:gd name="T1" fmla="*/ 0 h 59"/>
                <a:gd name="T2" fmla="*/ 0 w 47"/>
                <a:gd name="T3" fmla="*/ 59 h 59"/>
                <a:gd name="T4" fmla="*/ 47 w 47"/>
                <a:gd name="T5" fmla="*/ 59 h 59"/>
                <a:gd name="T6" fmla="*/ 47 w 47"/>
                <a:gd name="T7" fmla="*/ 0 h 59"/>
                <a:gd name="T8" fmla="*/ 0 w 47"/>
                <a:gd name="T9" fmla="*/ 0 h 59"/>
              </a:gdLst>
              <a:ahLst/>
              <a:cxnLst>
                <a:cxn ang="0">
                  <a:pos x="T0" y="T1"/>
                </a:cxn>
                <a:cxn ang="0">
                  <a:pos x="T2" y="T3"/>
                </a:cxn>
                <a:cxn ang="0">
                  <a:pos x="T4" y="T5"/>
                </a:cxn>
                <a:cxn ang="0">
                  <a:pos x="T6" y="T7"/>
                </a:cxn>
                <a:cxn ang="0">
                  <a:pos x="T8" y="T9"/>
                </a:cxn>
              </a:cxnLst>
              <a:rect l="0" t="0" r="r" b="b"/>
              <a:pathLst>
                <a:path w="47" h="59">
                  <a:moveTo>
                    <a:pt x="0" y="0"/>
                  </a:moveTo>
                  <a:cubicBezTo>
                    <a:pt x="0" y="20"/>
                    <a:pt x="0" y="39"/>
                    <a:pt x="0" y="59"/>
                  </a:cubicBezTo>
                  <a:cubicBezTo>
                    <a:pt x="16" y="59"/>
                    <a:pt x="31" y="59"/>
                    <a:pt x="47" y="59"/>
                  </a:cubicBezTo>
                  <a:cubicBezTo>
                    <a:pt x="47" y="39"/>
                    <a:pt x="47" y="20"/>
                    <a:pt x="47"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71" name="Freeform 29"/>
            <p:cNvSpPr>
              <a:spLocks/>
            </p:cNvSpPr>
            <p:nvPr/>
          </p:nvSpPr>
          <p:spPr bwMode="auto">
            <a:xfrm>
              <a:off x="3218569" y="6324164"/>
              <a:ext cx="43354" cy="59081"/>
            </a:xfrm>
            <a:custGeom>
              <a:avLst/>
              <a:gdLst>
                <a:gd name="T0" fmla="*/ 0 w 43"/>
                <a:gd name="T1" fmla="*/ 0 h 59"/>
                <a:gd name="T2" fmla="*/ 0 w 43"/>
                <a:gd name="T3" fmla="*/ 59 h 59"/>
                <a:gd name="T4" fmla="*/ 43 w 43"/>
                <a:gd name="T5" fmla="*/ 59 h 59"/>
                <a:gd name="T6" fmla="*/ 43 w 43"/>
                <a:gd name="T7" fmla="*/ 0 h 59"/>
                <a:gd name="T8" fmla="*/ 0 w 43"/>
                <a:gd name="T9" fmla="*/ 0 h 59"/>
              </a:gdLst>
              <a:ahLst/>
              <a:cxnLst>
                <a:cxn ang="0">
                  <a:pos x="T0" y="T1"/>
                </a:cxn>
                <a:cxn ang="0">
                  <a:pos x="T2" y="T3"/>
                </a:cxn>
                <a:cxn ang="0">
                  <a:pos x="T4" y="T5"/>
                </a:cxn>
                <a:cxn ang="0">
                  <a:pos x="T6" y="T7"/>
                </a:cxn>
                <a:cxn ang="0">
                  <a:pos x="T8" y="T9"/>
                </a:cxn>
              </a:cxnLst>
              <a:rect l="0" t="0" r="r" b="b"/>
              <a:pathLst>
                <a:path w="43" h="59">
                  <a:moveTo>
                    <a:pt x="0" y="0"/>
                  </a:moveTo>
                  <a:cubicBezTo>
                    <a:pt x="0" y="20"/>
                    <a:pt x="0" y="39"/>
                    <a:pt x="0" y="59"/>
                  </a:cubicBezTo>
                  <a:cubicBezTo>
                    <a:pt x="16" y="59"/>
                    <a:pt x="31" y="59"/>
                    <a:pt x="43" y="59"/>
                  </a:cubicBezTo>
                  <a:cubicBezTo>
                    <a:pt x="43" y="39"/>
                    <a:pt x="43" y="20"/>
                    <a:pt x="43"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72" name="Freeform 30"/>
            <p:cNvSpPr>
              <a:spLocks/>
            </p:cNvSpPr>
            <p:nvPr/>
          </p:nvSpPr>
          <p:spPr bwMode="auto">
            <a:xfrm>
              <a:off x="2925714" y="6132470"/>
              <a:ext cx="47180" cy="55256"/>
            </a:xfrm>
            <a:custGeom>
              <a:avLst/>
              <a:gdLst>
                <a:gd name="T0" fmla="*/ 0 w 47"/>
                <a:gd name="T1" fmla="*/ 0 h 55"/>
                <a:gd name="T2" fmla="*/ 0 w 47"/>
                <a:gd name="T3" fmla="*/ 55 h 55"/>
                <a:gd name="T4" fmla="*/ 47 w 47"/>
                <a:gd name="T5" fmla="*/ 55 h 55"/>
                <a:gd name="T6" fmla="*/ 47 w 47"/>
                <a:gd name="T7" fmla="*/ 0 h 55"/>
                <a:gd name="T8" fmla="*/ 0 w 47"/>
                <a:gd name="T9" fmla="*/ 0 h 55"/>
              </a:gdLst>
              <a:ahLst/>
              <a:cxnLst>
                <a:cxn ang="0">
                  <a:pos x="T0" y="T1"/>
                </a:cxn>
                <a:cxn ang="0">
                  <a:pos x="T2" y="T3"/>
                </a:cxn>
                <a:cxn ang="0">
                  <a:pos x="T4" y="T5"/>
                </a:cxn>
                <a:cxn ang="0">
                  <a:pos x="T6" y="T7"/>
                </a:cxn>
                <a:cxn ang="0">
                  <a:pos x="T8" y="T9"/>
                </a:cxn>
              </a:cxnLst>
              <a:rect l="0" t="0" r="r" b="b"/>
              <a:pathLst>
                <a:path w="47" h="55">
                  <a:moveTo>
                    <a:pt x="0" y="0"/>
                  </a:moveTo>
                  <a:cubicBezTo>
                    <a:pt x="0" y="55"/>
                    <a:pt x="0" y="55"/>
                    <a:pt x="0" y="55"/>
                  </a:cubicBezTo>
                  <a:cubicBezTo>
                    <a:pt x="47" y="55"/>
                    <a:pt x="47" y="55"/>
                    <a:pt x="47" y="55"/>
                  </a:cubicBezTo>
                  <a:cubicBezTo>
                    <a:pt x="47" y="0"/>
                    <a:pt x="47" y="0"/>
                    <a:pt x="47"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73" name="Freeform 31"/>
            <p:cNvSpPr>
              <a:spLocks/>
            </p:cNvSpPr>
            <p:nvPr/>
          </p:nvSpPr>
          <p:spPr bwMode="auto">
            <a:xfrm>
              <a:off x="3292951" y="6226829"/>
              <a:ext cx="43354" cy="53980"/>
            </a:xfrm>
            <a:custGeom>
              <a:avLst/>
              <a:gdLst>
                <a:gd name="T0" fmla="*/ 0 w 43"/>
                <a:gd name="T1" fmla="*/ 0 h 54"/>
                <a:gd name="T2" fmla="*/ 0 w 43"/>
                <a:gd name="T3" fmla="*/ 54 h 54"/>
                <a:gd name="T4" fmla="*/ 43 w 43"/>
                <a:gd name="T5" fmla="*/ 54 h 54"/>
                <a:gd name="T6" fmla="*/ 43 w 43"/>
                <a:gd name="T7" fmla="*/ 0 h 54"/>
                <a:gd name="T8" fmla="*/ 0 w 43"/>
                <a:gd name="T9" fmla="*/ 0 h 54"/>
              </a:gdLst>
              <a:ahLst/>
              <a:cxnLst>
                <a:cxn ang="0">
                  <a:pos x="T0" y="T1"/>
                </a:cxn>
                <a:cxn ang="0">
                  <a:pos x="T2" y="T3"/>
                </a:cxn>
                <a:cxn ang="0">
                  <a:pos x="T4" y="T5"/>
                </a:cxn>
                <a:cxn ang="0">
                  <a:pos x="T6" y="T7"/>
                </a:cxn>
                <a:cxn ang="0">
                  <a:pos x="T8" y="T9"/>
                </a:cxn>
              </a:cxnLst>
              <a:rect l="0" t="0" r="r" b="b"/>
              <a:pathLst>
                <a:path w="43" h="54">
                  <a:moveTo>
                    <a:pt x="0" y="0"/>
                  </a:moveTo>
                  <a:cubicBezTo>
                    <a:pt x="0" y="54"/>
                    <a:pt x="0" y="54"/>
                    <a:pt x="0" y="54"/>
                  </a:cubicBezTo>
                  <a:cubicBezTo>
                    <a:pt x="43" y="54"/>
                    <a:pt x="43" y="54"/>
                    <a:pt x="43" y="54"/>
                  </a:cubicBezTo>
                  <a:cubicBezTo>
                    <a:pt x="43" y="0"/>
                    <a:pt x="43" y="0"/>
                    <a:pt x="43"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74" name="Freeform 32"/>
            <p:cNvSpPr>
              <a:spLocks/>
            </p:cNvSpPr>
            <p:nvPr/>
          </p:nvSpPr>
          <p:spPr bwMode="auto">
            <a:xfrm>
              <a:off x="3000097" y="6226829"/>
              <a:ext cx="42929" cy="53980"/>
            </a:xfrm>
            <a:custGeom>
              <a:avLst/>
              <a:gdLst>
                <a:gd name="T0" fmla="*/ 0 w 43"/>
                <a:gd name="T1" fmla="*/ 0 h 54"/>
                <a:gd name="T2" fmla="*/ 0 w 43"/>
                <a:gd name="T3" fmla="*/ 54 h 54"/>
                <a:gd name="T4" fmla="*/ 43 w 43"/>
                <a:gd name="T5" fmla="*/ 54 h 54"/>
                <a:gd name="T6" fmla="*/ 43 w 43"/>
                <a:gd name="T7" fmla="*/ 0 h 54"/>
                <a:gd name="T8" fmla="*/ 0 w 43"/>
                <a:gd name="T9" fmla="*/ 0 h 54"/>
              </a:gdLst>
              <a:ahLst/>
              <a:cxnLst>
                <a:cxn ang="0">
                  <a:pos x="T0" y="T1"/>
                </a:cxn>
                <a:cxn ang="0">
                  <a:pos x="T2" y="T3"/>
                </a:cxn>
                <a:cxn ang="0">
                  <a:pos x="T4" y="T5"/>
                </a:cxn>
                <a:cxn ang="0">
                  <a:pos x="T6" y="T7"/>
                </a:cxn>
                <a:cxn ang="0">
                  <a:pos x="T8" y="T9"/>
                </a:cxn>
              </a:cxnLst>
              <a:rect l="0" t="0" r="r" b="b"/>
              <a:pathLst>
                <a:path w="43" h="54">
                  <a:moveTo>
                    <a:pt x="0" y="0"/>
                  </a:moveTo>
                  <a:cubicBezTo>
                    <a:pt x="0" y="15"/>
                    <a:pt x="0" y="35"/>
                    <a:pt x="0" y="54"/>
                  </a:cubicBezTo>
                  <a:cubicBezTo>
                    <a:pt x="15" y="54"/>
                    <a:pt x="27" y="54"/>
                    <a:pt x="43" y="54"/>
                  </a:cubicBezTo>
                  <a:cubicBezTo>
                    <a:pt x="43" y="35"/>
                    <a:pt x="43" y="15"/>
                    <a:pt x="43" y="0"/>
                  </a:cubicBezTo>
                  <a:cubicBezTo>
                    <a:pt x="27" y="0"/>
                    <a:pt x="15"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75" name="Freeform 33"/>
            <p:cNvSpPr>
              <a:spLocks/>
            </p:cNvSpPr>
            <p:nvPr/>
          </p:nvSpPr>
          <p:spPr bwMode="auto">
            <a:xfrm>
              <a:off x="3074054" y="6226829"/>
              <a:ext cx="43354" cy="53980"/>
            </a:xfrm>
            <a:custGeom>
              <a:avLst/>
              <a:gdLst>
                <a:gd name="T0" fmla="*/ 0 w 43"/>
                <a:gd name="T1" fmla="*/ 0 h 54"/>
                <a:gd name="T2" fmla="*/ 0 w 43"/>
                <a:gd name="T3" fmla="*/ 54 h 54"/>
                <a:gd name="T4" fmla="*/ 43 w 43"/>
                <a:gd name="T5" fmla="*/ 54 h 54"/>
                <a:gd name="T6" fmla="*/ 43 w 43"/>
                <a:gd name="T7" fmla="*/ 0 h 54"/>
                <a:gd name="T8" fmla="*/ 0 w 43"/>
                <a:gd name="T9" fmla="*/ 0 h 54"/>
              </a:gdLst>
              <a:ahLst/>
              <a:cxnLst>
                <a:cxn ang="0">
                  <a:pos x="T0" y="T1"/>
                </a:cxn>
                <a:cxn ang="0">
                  <a:pos x="T2" y="T3"/>
                </a:cxn>
                <a:cxn ang="0">
                  <a:pos x="T4" y="T5"/>
                </a:cxn>
                <a:cxn ang="0">
                  <a:pos x="T6" y="T7"/>
                </a:cxn>
                <a:cxn ang="0">
                  <a:pos x="T8" y="T9"/>
                </a:cxn>
              </a:cxnLst>
              <a:rect l="0" t="0" r="r" b="b"/>
              <a:pathLst>
                <a:path w="43" h="54">
                  <a:moveTo>
                    <a:pt x="0" y="0"/>
                  </a:moveTo>
                  <a:cubicBezTo>
                    <a:pt x="0" y="15"/>
                    <a:pt x="0" y="35"/>
                    <a:pt x="0" y="54"/>
                  </a:cubicBezTo>
                  <a:cubicBezTo>
                    <a:pt x="12" y="54"/>
                    <a:pt x="27" y="54"/>
                    <a:pt x="43" y="54"/>
                  </a:cubicBezTo>
                  <a:cubicBezTo>
                    <a:pt x="43" y="35"/>
                    <a:pt x="43" y="15"/>
                    <a:pt x="43" y="0"/>
                  </a:cubicBezTo>
                  <a:cubicBezTo>
                    <a:pt x="27" y="0"/>
                    <a:pt x="12"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76" name="Freeform 34"/>
            <p:cNvSpPr>
              <a:spLocks/>
            </p:cNvSpPr>
            <p:nvPr/>
          </p:nvSpPr>
          <p:spPr bwMode="auto">
            <a:xfrm>
              <a:off x="3144611" y="6226829"/>
              <a:ext cx="47180" cy="53980"/>
            </a:xfrm>
            <a:custGeom>
              <a:avLst/>
              <a:gdLst>
                <a:gd name="T0" fmla="*/ 0 w 47"/>
                <a:gd name="T1" fmla="*/ 0 h 54"/>
                <a:gd name="T2" fmla="*/ 0 w 47"/>
                <a:gd name="T3" fmla="*/ 54 h 54"/>
                <a:gd name="T4" fmla="*/ 47 w 47"/>
                <a:gd name="T5" fmla="*/ 54 h 54"/>
                <a:gd name="T6" fmla="*/ 47 w 47"/>
                <a:gd name="T7" fmla="*/ 0 h 54"/>
                <a:gd name="T8" fmla="*/ 0 w 47"/>
                <a:gd name="T9" fmla="*/ 0 h 54"/>
              </a:gdLst>
              <a:ahLst/>
              <a:cxnLst>
                <a:cxn ang="0">
                  <a:pos x="T0" y="T1"/>
                </a:cxn>
                <a:cxn ang="0">
                  <a:pos x="T2" y="T3"/>
                </a:cxn>
                <a:cxn ang="0">
                  <a:pos x="T4" y="T5"/>
                </a:cxn>
                <a:cxn ang="0">
                  <a:pos x="T6" y="T7"/>
                </a:cxn>
                <a:cxn ang="0">
                  <a:pos x="T8" y="T9"/>
                </a:cxn>
              </a:cxnLst>
              <a:rect l="0" t="0" r="r" b="b"/>
              <a:pathLst>
                <a:path w="47" h="54">
                  <a:moveTo>
                    <a:pt x="0" y="0"/>
                  </a:moveTo>
                  <a:cubicBezTo>
                    <a:pt x="0" y="15"/>
                    <a:pt x="0" y="35"/>
                    <a:pt x="0" y="54"/>
                  </a:cubicBezTo>
                  <a:cubicBezTo>
                    <a:pt x="16" y="54"/>
                    <a:pt x="31" y="54"/>
                    <a:pt x="47" y="54"/>
                  </a:cubicBezTo>
                  <a:cubicBezTo>
                    <a:pt x="47" y="35"/>
                    <a:pt x="47" y="15"/>
                    <a:pt x="47"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77" name="Freeform 35"/>
            <p:cNvSpPr>
              <a:spLocks/>
            </p:cNvSpPr>
            <p:nvPr/>
          </p:nvSpPr>
          <p:spPr bwMode="auto">
            <a:xfrm>
              <a:off x="3218569" y="6226829"/>
              <a:ext cx="43354" cy="53980"/>
            </a:xfrm>
            <a:custGeom>
              <a:avLst/>
              <a:gdLst>
                <a:gd name="T0" fmla="*/ 0 w 43"/>
                <a:gd name="T1" fmla="*/ 0 h 54"/>
                <a:gd name="T2" fmla="*/ 0 w 43"/>
                <a:gd name="T3" fmla="*/ 54 h 54"/>
                <a:gd name="T4" fmla="*/ 43 w 43"/>
                <a:gd name="T5" fmla="*/ 54 h 54"/>
                <a:gd name="T6" fmla="*/ 43 w 43"/>
                <a:gd name="T7" fmla="*/ 0 h 54"/>
                <a:gd name="T8" fmla="*/ 0 w 43"/>
                <a:gd name="T9" fmla="*/ 0 h 54"/>
              </a:gdLst>
              <a:ahLst/>
              <a:cxnLst>
                <a:cxn ang="0">
                  <a:pos x="T0" y="T1"/>
                </a:cxn>
                <a:cxn ang="0">
                  <a:pos x="T2" y="T3"/>
                </a:cxn>
                <a:cxn ang="0">
                  <a:pos x="T4" y="T5"/>
                </a:cxn>
                <a:cxn ang="0">
                  <a:pos x="T6" y="T7"/>
                </a:cxn>
                <a:cxn ang="0">
                  <a:pos x="T8" y="T9"/>
                </a:cxn>
              </a:cxnLst>
              <a:rect l="0" t="0" r="r" b="b"/>
              <a:pathLst>
                <a:path w="43" h="54">
                  <a:moveTo>
                    <a:pt x="0" y="0"/>
                  </a:moveTo>
                  <a:cubicBezTo>
                    <a:pt x="0" y="15"/>
                    <a:pt x="0" y="35"/>
                    <a:pt x="0" y="54"/>
                  </a:cubicBezTo>
                  <a:cubicBezTo>
                    <a:pt x="16" y="54"/>
                    <a:pt x="31" y="54"/>
                    <a:pt x="43" y="54"/>
                  </a:cubicBezTo>
                  <a:cubicBezTo>
                    <a:pt x="43" y="35"/>
                    <a:pt x="43" y="15"/>
                    <a:pt x="43"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78" name="Freeform 36"/>
            <p:cNvSpPr>
              <a:spLocks/>
            </p:cNvSpPr>
            <p:nvPr/>
          </p:nvSpPr>
          <p:spPr bwMode="auto">
            <a:xfrm>
              <a:off x="2925714" y="6226829"/>
              <a:ext cx="47180" cy="53980"/>
            </a:xfrm>
            <a:custGeom>
              <a:avLst/>
              <a:gdLst>
                <a:gd name="T0" fmla="*/ 0 w 47"/>
                <a:gd name="T1" fmla="*/ 0 h 54"/>
                <a:gd name="T2" fmla="*/ 0 w 47"/>
                <a:gd name="T3" fmla="*/ 54 h 54"/>
                <a:gd name="T4" fmla="*/ 47 w 47"/>
                <a:gd name="T5" fmla="*/ 54 h 54"/>
                <a:gd name="T6" fmla="*/ 47 w 47"/>
                <a:gd name="T7" fmla="*/ 0 h 54"/>
                <a:gd name="T8" fmla="*/ 0 w 47"/>
                <a:gd name="T9" fmla="*/ 0 h 54"/>
              </a:gdLst>
              <a:ahLst/>
              <a:cxnLst>
                <a:cxn ang="0">
                  <a:pos x="T0" y="T1"/>
                </a:cxn>
                <a:cxn ang="0">
                  <a:pos x="T2" y="T3"/>
                </a:cxn>
                <a:cxn ang="0">
                  <a:pos x="T4" y="T5"/>
                </a:cxn>
                <a:cxn ang="0">
                  <a:pos x="T6" y="T7"/>
                </a:cxn>
                <a:cxn ang="0">
                  <a:pos x="T8" y="T9"/>
                </a:cxn>
              </a:cxnLst>
              <a:rect l="0" t="0" r="r" b="b"/>
              <a:pathLst>
                <a:path w="47" h="54">
                  <a:moveTo>
                    <a:pt x="0" y="0"/>
                  </a:moveTo>
                  <a:cubicBezTo>
                    <a:pt x="0" y="54"/>
                    <a:pt x="0" y="54"/>
                    <a:pt x="0" y="54"/>
                  </a:cubicBezTo>
                  <a:cubicBezTo>
                    <a:pt x="47" y="54"/>
                    <a:pt x="47" y="54"/>
                    <a:pt x="47" y="54"/>
                  </a:cubicBezTo>
                  <a:cubicBezTo>
                    <a:pt x="47" y="0"/>
                    <a:pt x="47" y="0"/>
                    <a:pt x="47"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79" name="Freeform 37"/>
            <p:cNvSpPr>
              <a:spLocks/>
            </p:cNvSpPr>
            <p:nvPr/>
          </p:nvSpPr>
          <p:spPr bwMode="auto">
            <a:xfrm>
              <a:off x="3292951" y="6132470"/>
              <a:ext cx="43354" cy="55256"/>
            </a:xfrm>
            <a:custGeom>
              <a:avLst/>
              <a:gdLst>
                <a:gd name="T0" fmla="*/ 0 w 43"/>
                <a:gd name="T1" fmla="*/ 0 h 55"/>
                <a:gd name="T2" fmla="*/ 0 w 43"/>
                <a:gd name="T3" fmla="*/ 55 h 55"/>
                <a:gd name="T4" fmla="*/ 43 w 43"/>
                <a:gd name="T5" fmla="*/ 55 h 55"/>
                <a:gd name="T6" fmla="*/ 43 w 43"/>
                <a:gd name="T7" fmla="*/ 0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0" y="55"/>
                    <a:pt x="0" y="55"/>
                    <a:pt x="0" y="55"/>
                  </a:cubicBezTo>
                  <a:cubicBezTo>
                    <a:pt x="43" y="55"/>
                    <a:pt x="43" y="55"/>
                    <a:pt x="43" y="55"/>
                  </a:cubicBezTo>
                  <a:cubicBezTo>
                    <a:pt x="43" y="0"/>
                    <a:pt x="43" y="0"/>
                    <a:pt x="43" y="0"/>
                  </a:cubicBezTo>
                  <a:cubicBezTo>
                    <a:pt x="0" y="0"/>
                    <a:pt x="0"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80" name="Freeform 38"/>
            <p:cNvSpPr>
              <a:spLocks/>
            </p:cNvSpPr>
            <p:nvPr/>
          </p:nvSpPr>
          <p:spPr bwMode="auto">
            <a:xfrm>
              <a:off x="3000097" y="6132470"/>
              <a:ext cx="42929" cy="55256"/>
            </a:xfrm>
            <a:custGeom>
              <a:avLst/>
              <a:gdLst>
                <a:gd name="T0" fmla="*/ 0 w 43"/>
                <a:gd name="T1" fmla="*/ 0 h 55"/>
                <a:gd name="T2" fmla="*/ 0 w 43"/>
                <a:gd name="T3" fmla="*/ 55 h 55"/>
                <a:gd name="T4" fmla="*/ 43 w 43"/>
                <a:gd name="T5" fmla="*/ 55 h 55"/>
                <a:gd name="T6" fmla="*/ 43 w 43"/>
                <a:gd name="T7" fmla="*/ 0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0" y="20"/>
                    <a:pt x="0" y="36"/>
                    <a:pt x="0" y="55"/>
                  </a:cubicBezTo>
                  <a:cubicBezTo>
                    <a:pt x="15" y="55"/>
                    <a:pt x="27" y="55"/>
                    <a:pt x="43" y="55"/>
                  </a:cubicBezTo>
                  <a:cubicBezTo>
                    <a:pt x="43" y="36"/>
                    <a:pt x="43" y="20"/>
                    <a:pt x="43" y="0"/>
                  </a:cubicBezTo>
                  <a:cubicBezTo>
                    <a:pt x="27" y="0"/>
                    <a:pt x="15"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81" name="Freeform 39"/>
            <p:cNvSpPr>
              <a:spLocks/>
            </p:cNvSpPr>
            <p:nvPr/>
          </p:nvSpPr>
          <p:spPr bwMode="auto">
            <a:xfrm>
              <a:off x="3074054" y="6132470"/>
              <a:ext cx="43354" cy="55256"/>
            </a:xfrm>
            <a:custGeom>
              <a:avLst/>
              <a:gdLst>
                <a:gd name="T0" fmla="*/ 0 w 43"/>
                <a:gd name="T1" fmla="*/ 0 h 55"/>
                <a:gd name="T2" fmla="*/ 0 w 43"/>
                <a:gd name="T3" fmla="*/ 55 h 55"/>
                <a:gd name="T4" fmla="*/ 43 w 43"/>
                <a:gd name="T5" fmla="*/ 55 h 55"/>
                <a:gd name="T6" fmla="*/ 43 w 43"/>
                <a:gd name="T7" fmla="*/ 0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0" y="20"/>
                    <a:pt x="0" y="36"/>
                    <a:pt x="0" y="55"/>
                  </a:cubicBezTo>
                  <a:cubicBezTo>
                    <a:pt x="12" y="55"/>
                    <a:pt x="27" y="55"/>
                    <a:pt x="43" y="55"/>
                  </a:cubicBezTo>
                  <a:cubicBezTo>
                    <a:pt x="43" y="36"/>
                    <a:pt x="43" y="20"/>
                    <a:pt x="43" y="0"/>
                  </a:cubicBezTo>
                  <a:cubicBezTo>
                    <a:pt x="27" y="0"/>
                    <a:pt x="12"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82" name="Freeform 40"/>
            <p:cNvSpPr>
              <a:spLocks/>
            </p:cNvSpPr>
            <p:nvPr/>
          </p:nvSpPr>
          <p:spPr bwMode="auto">
            <a:xfrm>
              <a:off x="3144611" y="6132470"/>
              <a:ext cx="47180" cy="55256"/>
            </a:xfrm>
            <a:custGeom>
              <a:avLst/>
              <a:gdLst>
                <a:gd name="T0" fmla="*/ 0 w 47"/>
                <a:gd name="T1" fmla="*/ 0 h 55"/>
                <a:gd name="T2" fmla="*/ 0 w 47"/>
                <a:gd name="T3" fmla="*/ 55 h 55"/>
                <a:gd name="T4" fmla="*/ 47 w 47"/>
                <a:gd name="T5" fmla="*/ 55 h 55"/>
                <a:gd name="T6" fmla="*/ 47 w 47"/>
                <a:gd name="T7" fmla="*/ 0 h 55"/>
                <a:gd name="T8" fmla="*/ 0 w 47"/>
                <a:gd name="T9" fmla="*/ 0 h 55"/>
              </a:gdLst>
              <a:ahLst/>
              <a:cxnLst>
                <a:cxn ang="0">
                  <a:pos x="T0" y="T1"/>
                </a:cxn>
                <a:cxn ang="0">
                  <a:pos x="T2" y="T3"/>
                </a:cxn>
                <a:cxn ang="0">
                  <a:pos x="T4" y="T5"/>
                </a:cxn>
                <a:cxn ang="0">
                  <a:pos x="T6" y="T7"/>
                </a:cxn>
                <a:cxn ang="0">
                  <a:pos x="T8" y="T9"/>
                </a:cxn>
              </a:cxnLst>
              <a:rect l="0" t="0" r="r" b="b"/>
              <a:pathLst>
                <a:path w="47" h="55">
                  <a:moveTo>
                    <a:pt x="0" y="0"/>
                  </a:moveTo>
                  <a:cubicBezTo>
                    <a:pt x="0" y="20"/>
                    <a:pt x="0" y="36"/>
                    <a:pt x="0" y="55"/>
                  </a:cubicBezTo>
                  <a:cubicBezTo>
                    <a:pt x="16" y="55"/>
                    <a:pt x="31" y="55"/>
                    <a:pt x="47" y="55"/>
                  </a:cubicBezTo>
                  <a:cubicBezTo>
                    <a:pt x="47" y="36"/>
                    <a:pt x="47" y="20"/>
                    <a:pt x="47"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83" name="Freeform 41"/>
            <p:cNvSpPr>
              <a:spLocks/>
            </p:cNvSpPr>
            <p:nvPr/>
          </p:nvSpPr>
          <p:spPr bwMode="auto">
            <a:xfrm>
              <a:off x="3218569" y="6132470"/>
              <a:ext cx="43354" cy="55256"/>
            </a:xfrm>
            <a:custGeom>
              <a:avLst/>
              <a:gdLst>
                <a:gd name="T0" fmla="*/ 0 w 43"/>
                <a:gd name="T1" fmla="*/ 0 h 55"/>
                <a:gd name="T2" fmla="*/ 0 w 43"/>
                <a:gd name="T3" fmla="*/ 55 h 55"/>
                <a:gd name="T4" fmla="*/ 43 w 43"/>
                <a:gd name="T5" fmla="*/ 55 h 55"/>
                <a:gd name="T6" fmla="*/ 43 w 43"/>
                <a:gd name="T7" fmla="*/ 0 h 55"/>
                <a:gd name="T8" fmla="*/ 0 w 43"/>
                <a:gd name="T9" fmla="*/ 0 h 55"/>
              </a:gdLst>
              <a:ahLst/>
              <a:cxnLst>
                <a:cxn ang="0">
                  <a:pos x="T0" y="T1"/>
                </a:cxn>
                <a:cxn ang="0">
                  <a:pos x="T2" y="T3"/>
                </a:cxn>
                <a:cxn ang="0">
                  <a:pos x="T4" y="T5"/>
                </a:cxn>
                <a:cxn ang="0">
                  <a:pos x="T6" y="T7"/>
                </a:cxn>
                <a:cxn ang="0">
                  <a:pos x="T8" y="T9"/>
                </a:cxn>
              </a:cxnLst>
              <a:rect l="0" t="0" r="r" b="b"/>
              <a:pathLst>
                <a:path w="43" h="55">
                  <a:moveTo>
                    <a:pt x="0" y="0"/>
                  </a:moveTo>
                  <a:cubicBezTo>
                    <a:pt x="0" y="20"/>
                    <a:pt x="0" y="36"/>
                    <a:pt x="0" y="55"/>
                  </a:cubicBezTo>
                  <a:cubicBezTo>
                    <a:pt x="16" y="55"/>
                    <a:pt x="31" y="55"/>
                    <a:pt x="43" y="55"/>
                  </a:cubicBezTo>
                  <a:cubicBezTo>
                    <a:pt x="43" y="36"/>
                    <a:pt x="43" y="20"/>
                    <a:pt x="43" y="0"/>
                  </a:cubicBezTo>
                  <a:cubicBezTo>
                    <a:pt x="31" y="0"/>
                    <a:pt x="16" y="0"/>
                    <a:pt x="0" y="0"/>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sp>
          <p:nvSpPr>
            <p:cNvPr id="284" name="Freeform 42"/>
            <p:cNvSpPr>
              <a:spLocks/>
            </p:cNvSpPr>
            <p:nvPr/>
          </p:nvSpPr>
          <p:spPr bwMode="auto">
            <a:xfrm>
              <a:off x="2992021" y="5617318"/>
              <a:ext cx="680493" cy="995875"/>
            </a:xfrm>
            <a:custGeom>
              <a:avLst/>
              <a:gdLst>
                <a:gd name="T0" fmla="*/ 0 w 678"/>
                <a:gd name="T1" fmla="*/ 338 h 992"/>
                <a:gd name="T2" fmla="*/ 148 w 678"/>
                <a:gd name="T3" fmla="*/ 338 h 992"/>
                <a:gd name="T4" fmla="*/ 148 w 678"/>
                <a:gd name="T5" fmla="*/ 144 h 992"/>
                <a:gd name="T6" fmla="*/ 530 w 678"/>
                <a:gd name="T7" fmla="*/ 144 h 992"/>
                <a:gd name="T8" fmla="*/ 530 w 678"/>
                <a:gd name="T9" fmla="*/ 992 h 992"/>
                <a:gd name="T10" fmla="*/ 678 w 678"/>
                <a:gd name="T11" fmla="*/ 992 h 992"/>
                <a:gd name="T12" fmla="*/ 678 w 678"/>
                <a:gd name="T13" fmla="*/ 70 h 992"/>
                <a:gd name="T14" fmla="*/ 678 w 678"/>
                <a:gd name="T15" fmla="*/ 0 h 992"/>
                <a:gd name="T16" fmla="*/ 604 w 678"/>
                <a:gd name="T17" fmla="*/ 0 h 992"/>
                <a:gd name="T18" fmla="*/ 74 w 678"/>
                <a:gd name="T19" fmla="*/ 0 h 992"/>
                <a:gd name="T20" fmla="*/ 0 w 678"/>
                <a:gd name="T21" fmla="*/ 0 h 992"/>
                <a:gd name="T22" fmla="*/ 0 w 678"/>
                <a:gd name="T23" fmla="*/ 70 h 992"/>
                <a:gd name="T24" fmla="*/ 0 w 678"/>
                <a:gd name="T25" fmla="*/ 338 h 992"/>
                <a:gd name="T26" fmla="*/ 0 w 678"/>
                <a:gd name="T27" fmla="*/ 338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8" h="992">
                  <a:moveTo>
                    <a:pt x="0" y="338"/>
                  </a:moveTo>
                  <a:cubicBezTo>
                    <a:pt x="148" y="338"/>
                    <a:pt x="148" y="338"/>
                    <a:pt x="148" y="338"/>
                  </a:cubicBezTo>
                  <a:cubicBezTo>
                    <a:pt x="148" y="144"/>
                    <a:pt x="148" y="144"/>
                    <a:pt x="148" y="144"/>
                  </a:cubicBezTo>
                  <a:cubicBezTo>
                    <a:pt x="530" y="144"/>
                    <a:pt x="530" y="144"/>
                    <a:pt x="530" y="144"/>
                  </a:cubicBezTo>
                  <a:cubicBezTo>
                    <a:pt x="530" y="992"/>
                    <a:pt x="530" y="992"/>
                    <a:pt x="530" y="992"/>
                  </a:cubicBezTo>
                  <a:cubicBezTo>
                    <a:pt x="678" y="992"/>
                    <a:pt x="678" y="992"/>
                    <a:pt x="678" y="992"/>
                  </a:cubicBezTo>
                  <a:cubicBezTo>
                    <a:pt x="678" y="70"/>
                    <a:pt x="678" y="70"/>
                    <a:pt x="678" y="70"/>
                  </a:cubicBezTo>
                  <a:cubicBezTo>
                    <a:pt x="678" y="0"/>
                    <a:pt x="678" y="0"/>
                    <a:pt x="678" y="0"/>
                  </a:cubicBezTo>
                  <a:cubicBezTo>
                    <a:pt x="604" y="0"/>
                    <a:pt x="604" y="0"/>
                    <a:pt x="604" y="0"/>
                  </a:cubicBezTo>
                  <a:cubicBezTo>
                    <a:pt x="74" y="0"/>
                    <a:pt x="74" y="0"/>
                    <a:pt x="74" y="0"/>
                  </a:cubicBezTo>
                  <a:cubicBezTo>
                    <a:pt x="0" y="0"/>
                    <a:pt x="0" y="0"/>
                    <a:pt x="0" y="0"/>
                  </a:cubicBezTo>
                  <a:cubicBezTo>
                    <a:pt x="0" y="70"/>
                    <a:pt x="0" y="70"/>
                    <a:pt x="0" y="70"/>
                  </a:cubicBezTo>
                  <a:cubicBezTo>
                    <a:pt x="0" y="338"/>
                    <a:pt x="0" y="338"/>
                    <a:pt x="0" y="338"/>
                  </a:cubicBezTo>
                  <a:cubicBezTo>
                    <a:pt x="0" y="338"/>
                    <a:pt x="0" y="338"/>
                    <a:pt x="0" y="338"/>
                  </a:cubicBezTo>
                  <a:close/>
                </a:path>
              </a:pathLst>
            </a:custGeom>
            <a:grp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pPr>
              <a:endParaRPr lang="en-US" dirty="0">
                <a:solidFill>
                  <a:prstClr val="black"/>
                </a:solidFill>
                <a:latin typeface="Intel Clear"/>
                <a:ea typeface="+mn-ea"/>
              </a:endParaRPr>
            </a:p>
          </p:txBody>
        </p:sp>
      </p:grpSp>
      <p:sp>
        <p:nvSpPr>
          <p:cNvPr id="2" name="Slide Number Placeholder 1"/>
          <p:cNvSpPr>
            <a:spLocks noGrp="1"/>
          </p:cNvSpPr>
          <p:nvPr>
            <p:ph type="sldNum" sz="quarter" idx="12"/>
          </p:nvPr>
        </p:nvSpPr>
        <p:spPr/>
        <p:txBody>
          <a:bodyPr/>
          <a:lstStyle/>
          <a:p>
            <a:fld id="{6A98278B-FCE1-F440-933F-6E48551C851F}" type="slidenum">
              <a:rPr lang="en-US" smtClean="0"/>
              <a:t>3</a:t>
            </a:fld>
            <a:endParaRPr lang="en-US"/>
          </a:p>
        </p:txBody>
      </p:sp>
    </p:spTree>
    <p:extLst>
      <p:ext uri="{BB962C8B-B14F-4D97-AF65-F5344CB8AC3E}">
        <p14:creationId xmlns:p14="http://schemas.microsoft.com/office/powerpoint/2010/main" val="3225225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98B3E7-6C9C-F84E-B448-68EE42511036}"/>
              </a:ext>
            </a:extLst>
          </p:cNvPr>
          <p:cNvSpPr>
            <a:spLocks noGrp="1"/>
          </p:cNvSpPr>
          <p:nvPr>
            <p:ph type="title"/>
          </p:nvPr>
        </p:nvSpPr>
        <p:spPr/>
        <p:txBody>
          <a:bodyPr>
            <a:normAutofit/>
          </a:bodyPr>
          <a:lstStyle/>
          <a:p>
            <a:r>
              <a:rPr lang="en-US" altLang="zh-CN" dirty="0"/>
              <a:t>S</a:t>
            </a:r>
            <a:r>
              <a:rPr lang="en-US" altLang="zh-CN" dirty="0" smtClean="0"/>
              <a:t>ummary</a:t>
            </a:r>
            <a:endParaRPr lang="en-US" dirty="0"/>
          </a:p>
        </p:txBody>
      </p:sp>
      <p:sp>
        <p:nvSpPr>
          <p:cNvPr id="3" name="Text Placeholder 2">
            <a:extLst>
              <a:ext uri="{FF2B5EF4-FFF2-40B4-BE49-F238E27FC236}">
                <a16:creationId xmlns:a16="http://schemas.microsoft.com/office/drawing/2014/main" xmlns="" id="{CE983973-DC98-5942-9DDC-FE6ECB439422}"/>
              </a:ext>
            </a:extLst>
          </p:cNvPr>
          <p:cNvSpPr>
            <a:spLocks noGrp="1"/>
          </p:cNvSpPr>
          <p:nvPr>
            <p:ph type="body" idx="1"/>
          </p:nvPr>
        </p:nvSpPr>
        <p:spPr/>
        <p:txBody>
          <a:bodyPr>
            <a:normAutofit lnSpcReduction="10000"/>
          </a:bodyPr>
          <a:lstStyle/>
          <a:p>
            <a:endParaRPr lang="en-US"/>
          </a:p>
        </p:txBody>
      </p:sp>
    </p:spTree>
    <p:extLst>
      <p:ext uri="{BB962C8B-B14F-4D97-AF65-F5344CB8AC3E}">
        <p14:creationId xmlns:p14="http://schemas.microsoft.com/office/powerpoint/2010/main" val="3314385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best for your edge?</a:t>
            </a:r>
            <a:endParaRPr lang="en-US" dirty="0"/>
          </a:p>
        </p:txBody>
      </p:sp>
      <p:sp>
        <p:nvSpPr>
          <p:cNvPr id="3" name="Content Placeholder 2"/>
          <p:cNvSpPr>
            <a:spLocks noGrp="1"/>
          </p:cNvSpPr>
          <p:nvPr>
            <p:ph idx="1"/>
          </p:nvPr>
        </p:nvSpPr>
        <p:spPr/>
        <p:txBody>
          <a:bodyPr>
            <a:normAutofit/>
          </a:bodyPr>
          <a:lstStyle/>
          <a:p>
            <a:endParaRPr lang="en-US" smtClean="0">
              <a:latin typeface="Franklin Gothic Medium" panose="020B0603020102020204" pitchFamily="34" charset="0"/>
            </a:endParaRPr>
          </a:p>
          <a:p>
            <a:r>
              <a:rPr lang="en-US" smtClean="0">
                <a:latin typeface="Franklin Gothic Medium" panose="020B0603020102020204" pitchFamily="34" charset="0"/>
              </a:rPr>
              <a:t>EC implementations have difference on characteristics           </a:t>
            </a:r>
            <a:endParaRPr lang="en-US">
              <a:latin typeface="Franklin Gothic Medium" panose="020B0603020102020204" pitchFamily="34" charset="0"/>
            </a:endParaRPr>
          </a:p>
          <a:p>
            <a:r>
              <a:rPr lang="en-US" smtClean="0">
                <a:latin typeface="Franklin Gothic Medium" panose="020B0603020102020204" pitchFamily="34" charset="0"/>
              </a:rPr>
              <a:t>Use case have their unique features and suitable implementation</a:t>
            </a:r>
            <a:endParaRPr lang="en-US" dirty="0" smtClean="0">
              <a:latin typeface="Franklin Gothic Medium" panose="020B0603020102020204" pitchFamily="34" charset="0"/>
            </a:endParaRPr>
          </a:p>
          <a:p>
            <a:r>
              <a:rPr lang="en-US" smtClean="0">
                <a:latin typeface="Franklin Gothic Medium" panose="020B0603020102020204" pitchFamily="34" charset="0"/>
              </a:rPr>
              <a:t>Projects could be categorized into different implementations</a:t>
            </a:r>
          </a:p>
          <a:p>
            <a:pPr marL="0" indent="0">
              <a:buNone/>
            </a:pPr>
            <a:endParaRPr lang="en-US" dirty="0" smtClean="0">
              <a:latin typeface="Franklin Gothic Medium" panose="020B0603020102020204" pitchFamily="34" charset="0"/>
            </a:endParaRPr>
          </a:p>
          <a:p>
            <a:pPr marL="0" indent="0">
              <a:buNone/>
            </a:pPr>
            <a:r>
              <a:rPr lang="en-US" sz="3600" smtClean="0">
                <a:latin typeface="Franklin Gothic Medium" panose="020B0603020102020204" pitchFamily="34" charset="0"/>
              </a:rPr>
              <a:t>Find the features </a:t>
            </a:r>
            <a:r>
              <a:rPr lang="en-US" sz="3600" dirty="0" smtClean="0">
                <a:latin typeface="Franklin Gothic Medium" panose="020B0603020102020204" pitchFamily="34" charset="0"/>
              </a:rPr>
              <a:t>of your </a:t>
            </a:r>
            <a:r>
              <a:rPr lang="en-US" sz="3600" dirty="0" smtClean="0">
                <a:solidFill>
                  <a:schemeClr val="accent2">
                    <a:lumMod val="75000"/>
                  </a:schemeClr>
                </a:solidFill>
                <a:latin typeface="Franklin Gothic Medium" panose="020B0603020102020204" pitchFamily="34" charset="0"/>
              </a:rPr>
              <a:t>USE CASE </a:t>
            </a:r>
            <a:r>
              <a:rPr lang="en-US" sz="3600" dirty="0" smtClean="0">
                <a:latin typeface="Franklin Gothic Medium" panose="020B0603020102020204" pitchFamily="34" charset="0"/>
              </a:rPr>
              <a:t>and choose the most appropriate implementation for that!</a:t>
            </a:r>
            <a:endParaRPr lang="en-US" sz="3600" dirty="0">
              <a:latin typeface="Franklin Gothic Medium" panose="020B0603020102020204" pitchFamily="34" charset="0"/>
            </a:endParaRPr>
          </a:p>
        </p:txBody>
      </p:sp>
      <p:sp>
        <p:nvSpPr>
          <p:cNvPr id="4" name="Slide Number Placeholder 3"/>
          <p:cNvSpPr>
            <a:spLocks noGrp="1"/>
          </p:cNvSpPr>
          <p:nvPr>
            <p:ph type="sldNum" sz="quarter" idx="12"/>
          </p:nvPr>
        </p:nvSpPr>
        <p:spPr/>
        <p:txBody>
          <a:bodyPr/>
          <a:lstStyle/>
          <a:p>
            <a:fld id="{6A98278B-FCE1-F440-933F-6E48551C851F}" type="slidenum">
              <a:rPr lang="en-US" smtClean="0"/>
              <a:t>31</a:t>
            </a:fld>
            <a:endParaRPr lang="en-US"/>
          </a:p>
        </p:txBody>
      </p:sp>
    </p:spTree>
    <p:extLst>
      <p:ext uri="{BB962C8B-B14F-4D97-AF65-F5344CB8AC3E}">
        <p14:creationId xmlns:p14="http://schemas.microsoft.com/office/powerpoint/2010/main" val="1718720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012B10E-3B32-F348-8214-6E2D548FB502}"/>
              </a:ext>
            </a:extLst>
          </p:cNvPr>
          <p:cNvSpPr txBox="1"/>
          <p:nvPr/>
        </p:nvSpPr>
        <p:spPr>
          <a:xfrm>
            <a:off x="3278272" y="1430310"/>
            <a:ext cx="5104046" cy="1754326"/>
          </a:xfrm>
          <a:prstGeom prst="rect">
            <a:avLst/>
          </a:prstGeom>
          <a:noFill/>
        </p:spPr>
        <p:txBody>
          <a:bodyPr wrap="square" rtlCol="0">
            <a:spAutoFit/>
          </a:bodyPr>
          <a:lstStyle/>
          <a:p>
            <a:pPr algn="ctr"/>
            <a:r>
              <a:rPr lang="en-US" sz="5400" dirty="0">
                <a:solidFill>
                  <a:srgbClr val="48CEE9"/>
                </a:solidFill>
              </a:rPr>
              <a:t>Thank Y</a:t>
            </a:r>
            <a:r>
              <a:rPr lang="en-US" sz="5400" dirty="0" smtClean="0">
                <a:solidFill>
                  <a:srgbClr val="48CEE9"/>
                </a:solidFill>
              </a:rPr>
              <a:t>ou</a:t>
            </a:r>
          </a:p>
          <a:p>
            <a:pPr algn="ctr"/>
            <a:r>
              <a:rPr lang="en-US" sz="5400" dirty="0" smtClean="0">
                <a:solidFill>
                  <a:srgbClr val="48CEE9"/>
                </a:solidFill>
              </a:rPr>
              <a:t> Q&amp;A</a:t>
            </a:r>
            <a:endParaRPr lang="en-US" sz="5400" dirty="0">
              <a:solidFill>
                <a:srgbClr val="48CEE9"/>
              </a:solidFill>
            </a:endParaRPr>
          </a:p>
        </p:txBody>
      </p:sp>
    </p:spTree>
    <p:extLst>
      <p:ext uri="{BB962C8B-B14F-4D97-AF65-F5344CB8AC3E}">
        <p14:creationId xmlns:p14="http://schemas.microsoft.com/office/powerpoint/2010/main" val="878960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990780D-2B57-5C4D-AA10-47903393AB62}"/>
              </a:ext>
            </a:extLst>
          </p:cNvPr>
          <p:cNvSpPr>
            <a:spLocks noGrp="1"/>
          </p:cNvSpPr>
          <p:nvPr>
            <p:ph idx="1"/>
          </p:nvPr>
        </p:nvSpPr>
        <p:spPr/>
        <p:txBody>
          <a:bodyPr/>
          <a:lstStyle/>
          <a:p>
            <a:endParaRPr lang="en-US"/>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48CEE9"/>
                </a:solidFill>
                <a:latin typeface="Arial" panose="020B0604020202020204" pitchFamily="34" charset="0"/>
                <a:ea typeface="+mj-ea"/>
                <a:cs typeface="Arial" panose="020B0604020202020204" pitchFamily="34" charset="0"/>
              </a:defRPr>
            </a:lvl1pPr>
          </a:lstStyle>
          <a:p>
            <a:r>
              <a:rPr lang="en-US" dirty="0" smtClean="0"/>
              <a:t>Edge Characteristics </a:t>
            </a:r>
            <a:endParaRPr lang="en-US" dirty="0"/>
          </a:p>
        </p:txBody>
      </p:sp>
      <p:sp>
        <p:nvSpPr>
          <p:cNvPr id="5" name="Rounded Rectangle 4"/>
          <p:cNvSpPr/>
          <p:nvPr/>
        </p:nvSpPr>
        <p:spPr>
          <a:xfrm>
            <a:off x="838200" y="1825625"/>
            <a:ext cx="10515600" cy="682968"/>
          </a:xfrm>
          <a:prstGeom prst="roundRect">
            <a:avLst>
              <a:gd name="adj" fmla="val 7113"/>
            </a:avLst>
          </a:prstGeom>
          <a:solidFill>
            <a:srgbClr val="002060"/>
          </a:solidFill>
          <a:ln w="9525">
            <a:gradFill flip="none" rotWithShape="1">
              <a:gsLst>
                <a:gs pos="0">
                  <a:schemeClr val="accent2"/>
                </a:gs>
                <a:gs pos="100000">
                  <a:schemeClr val="accent1">
                    <a:tint val="23500"/>
                    <a:satMod val="160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822960" rIns="91440" rtlCol="0" anchor="ctr" anchorCtr="0"/>
          <a:lstStyle/>
          <a:p>
            <a:pPr>
              <a:lnSpc>
                <a:spcPct val="85000"/>
              </a:lnSpc>
            </a:pPr>
            <a:r>
              <a:rPr lang="en-US" dirty="0" smtClean="0">
                <a:solidFill>
                  <a:srgbClr val="FFFFFF"/>
                </a:solidFill>
              </a:rPr>
              <a:t>Low Latency, Real Time, Optimized Infrastructure and Rapid Response</a:t>
            </a:r>
            <a:endParaRPr lang="en-US" dirty="0">
              <a:solidFill>
                <a:srgbClr val="FFFFFF"/>
              </a:solidFill>
            </a:endParaRPr>
          </a:p>
        </p:txBody>
      </p:sp>
      <p:sp>
        <p:nvSpPr>
          <p:cNvPr id="6" name="Rounded Rectangle 5"/>
          <p:cNvSpPr/>
          <p:nvPr/>
        </p:nvSpPr>
        <p:spPr>
          <a:xfrm>
            <a:off x="838200" y="2559299"/>
            <a:ext cx="10515600" cy="682968"/>
          </a:xfrm>
          <a:prstGeom prst="roundRect">
            <a:avLst>
              <a:gd name="adj" fmla="val 7113"/>
            </a:avLst>
          </a:prstGeom>
          <a:solidFill>
            <a:srgbClr val="002060"/>
          </a:solidFill>
          <a:ln w="9525">
            <a:gradFill flip="none" rotWithShape="1">
              <a:gsLst>
                <a:gs pos="0">
                  <a:schemeClr val="accent2"/>
                </a:gs>
                <a:gs pos="100000">
                  <a:schemeClr val="accent1">
                    <a:tint val="23500"/>
                    <a:satMod val="160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822960" rIns="91440" rtlCol="0" anchor="ctr" anchorCtr="0"/>
          <a:lstStyle/>
          <a:p>
            <a:pPr>
              <a:lnSpc>
                <a:spcPct val="85000"/>
              </a:lnSpc>
            </a:pPr>
            <a:r>
              <a:rPr lang="en-US" dirty="0" smtClean="0">
                <a:solidFill>
                  <a:srgbClr val="FFFFFF"/>
                </a:solidFill>
              </a:rPr>
              <a:t>Massive Various Data Storage and Movement, Data Sovereignty</a:t>
            </a:r>
            <a:endParaRPr lang="en-US" dirty="0">
              <a:solidFill>
                <a:srgbClr val="FFFFFF"/>
              </a:solidFill>
            </a:endParaRPr>
          </a:p>
        </p:txBody>
      </p:sp>
      <p:sp>
        <p:nvSpPr>
          <p:cNvPr id="7" name="Rounded Rectangle 6"/>
          <p:cNvSpPr/>
          <p:nvPr/>
        </p:nvSpPr>
        <p:spPr>
          <a:xfrm>
            <a:off x="838200" y="3292974"/>
            <a:ext cx="10515600" cy="682968"/>
          </a:xfrm>
          <a:prstGeom prst="roundRect">
            <a:avLst>
              <a:gd name="adj" fmla="val 7113"/>
            </a:avLst>
          </a:prstGeom>
          <a:solidFill>
            <a:srgbClr val="002060"/>
          </a:solidFill>
          <a:ln w="9525">
            <a:gradFill flip="none" rotWithShape="1">
              <a:gsLst>
                <a:gs pos="0">
                  <a:schemeClr val="accent2"/>
                </a:gs>
                <a:gs pos="100000">
                  <a:schemeClr val="accent1">
                    <a:tint val="23500"/>
                    <a:satMod val="160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822960" rIns="91440" rtlCol="0" anchor="ctr" anchorCtr="0"/>
          <a:lstStyle/>
          <a:p>
            <a:pPr>
              <a:lnSpc>
                <a:spcPct val="85000"/>
              </a:lnSpc>
            </a:pPr>
            <a:r>
              <a:rPr lang="en-US" dirty="0" smtClean="0">
                <a:solidFill>
                  <a:srgbClr val="FFFFFF"/>
                </a:solidFill>
              </a:rPr>
              <a:t>Enhanced Security and Data Privacy</a:t>
            </a:r>
            <a:endParaRPr lang="en-US" dirty="0">
              <a:solidFill>
                <a:srgbClr val="FFFFFF"/>
              </a:solidFill>
            </a:endParaRPr>
          </a:p>
        </p:txBody>
      </p:sp>
      <p:sp>
        <p:nvSpPr>
          <p:cNvPr id="8" name="Rounded Rectangle 7"/>
          <p:cNvSpPr/>
          <p:nvPr/>
        </p:nvSpPr>
        <p:spPr>
          <a:xfrm>
            <a:off x="838200" y="4026646"/>
            <a:ext cx="10515600" cy="682968"/>
          </a:xfrm>
          <a:prstGeom prst="roundRect">
            <a:avLst>
              <a:gd name="adj" fmla="val 7113"/>
            </a:avLst>
          </a:prstGeom>
          <a:solidFill>
            <a:srgbClr val="002060"/>
          </a:solidFill>
          <a:ln w="9525">
            <a:gradFill flip="none" rotWithShape="1">
              <a:gsLst>
                <a:gs pos="0">
                  <a:schemeClr val="accent2"/>
                </a:gs>
                <a:gs pos="100000">
                  <a:schemeClr val="accent1">
                    <a:tint val="23500"/>
                    <a:satMod val="160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822960" rIns="91440" rtlCol="0" anchor="ctr" anchorCtr="0"/>
          <a:lstStyle/>
          <a:p>
            <a:pPr>
              <a:lnSpc>
                <a:spcPct val="85000"/>
              </a:lnSpc>
            </a:pPr>
            <a:r>
              <a:rPr lang="en-US" dirty="0" smtClean="0">
                <a:solidFill>
                  <a:srgbClr val="FFFFFF"/>
                </a:solidFill>
              </a:rPr>
              <a:t>Context or Location Awareness, Localization</a:t>
            </a:r>
            <a:endParaRPr lang="en-US" dirty="0">
              <a:solidFill>
                <a:srgbClr val="FFFFFF"/>
              </a:solidFill>
            </a:endParaRPr>
          </a:p>
        </p:txBody>
      </p:sp>
      <p:sp>
        <p:nvSpPr>
          <p:cNvPr id="9" name="Rounded Rectangle 8"/>
          <p:cNvSpPr/>
          <p:nvPr/>
        </p:nvSpPr>
        <p:spPr>
          <a:xfrm>
            <a:off x="838200" y="4760321"/>
            <a:ext cx="10515600" cy="682968"/>
          </a:xfrm>
          <a:prstGeom prst="roundRect">
            <a:avLst>
              <a:gd name="adj" fmla="val 7113"/>
            </a:avLst>
          </a:prstGeom>
          <a:solidFill>
            <a:srgbClr val="002060"/>
          </a:solidFill>
          <a:ln w="9525">
            <a:gradFill flip="none" rotWithShape="1">
              <a:gsLst>
                <a:gs pos="0">
                  <a:schemeClr val="accent2"/>
                </a:gs>
                <a:gs pos="100000">
                  <a:schemeClr val="accent1">
                    <a:tint val="23500"/>
                    <a:satMod val="160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822960" rIns="91440" rtlCol="0" anchor="ctr" anchorCtr="0"/>
          <a:lstStyle/>
          <a:p>
            <a:pPr>
              <a:lnSpc>
                <a:spcPct val="85000"/>
              </a:lnSpc>
            </a:pPr>
            <a:r>
              <a:rPr lang="en-US" dirty="0" smtClean="0">
                <a:solidFill>
                  <a:srgbClr val="FFFFFF"/>
                </a:solidFill>
              </a:rPr>
              <a:t>Multi-Access Networking across Large-Scale</a:t>
            </a:r>
            <a:r>
              <a:rPr lang="en-US" dirty="0">
                <a:solidFill>
                  <a:srgbClr val="FFFFFF"/>
                </a:solidFill>
              </a:rPr>
              <a:t> </a:t>
            </a:r>
            <a:r>
              <a:rPr lang="en-US" dirty="0" smtClean="0">
                <a:solidFill>
                  <a:srgbClr val="FFFFFF"/>
                </a:solidFill>
              </a:rPr>
              <a:t>and Small-Size Sites: Unreliable, Limited, High-Bandwidth</a:t>
            </a:r>
            <a:endParaRPr lang="en-US" dirty="0">
              <a:solidFill>
                <a:srgbClr val="FFFFFF"/>
              </a:solidFill>
            </a:endParaRPr>
          </a:p>
        </p:txBody>
      </p:sp>
      <p:sp>
        <p:nvSpPr>
          <p:cNvPr id="10" name="Rounded Rectangle 9"/>
          <p:cNvSpPr/>
          <p:nvPr/>
        </p:nvSpPr>
        <p:spPr>
          <a:xfrm>
            <a:off x="838200" y="5493995"/>
            <a:ext cx="10515600" cy="682968"/>
          </a:xfrm>
          <a:prstGeom prst="roundRect">
            <a:avLst>
              <a:gd name="adj" fmla="val 7113"/>
            </a:avLst>
          </a:prstGeom>
          <a:solidFill>
            <a:srgbClr val="002060"/>
          </a:solidFill>
          <a:ln w="9525">
            <a:gradFill flip="none" rotWithShape="1">
              <a:gsLst>
                <a:gs pos="0">
                  <a:schemeClr val="accent2"/>
                </a:gs>
                <a:gs pos="100000">
                  <a:schemeClr val="accent1">
                    <a:tint val="23500"/>
                    <a:satMod val="160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822960" rIns="91440" rtlCol="0" anchor="ctr" anchorCtr="0"/>
          <a:lstStyle/>
          <a:p>
            <a:pPr>
              <a:lnSpc>
                <a:spcPct val="85000"/>
              </a:lnSpc>
            </a:pPr>
            <a:r>
              <a:rPr lang="en-US" dirty="0" smtClean="0">
                <a:solidFill>
                  <a:srgbClr val="FFFFFF"/>
                </a:solidFill>
              </a:rPr>
              <a:t>Intelligence, Smartness, Autonomy, Zero-Touch, Self-X</a:t>
            </a:r>
            <a:endParaRPr lang="en-US" dirty="0">
              <a:solidFill>
                <a:srgbClr val="FFFFFF"/>
              </a:solidFill>
            </a:endParaRPr>
          </a:p>
        </p:txBody>
      </p:sp>
      <p:grpSp>
        <p:nvGrpSpPr>
          <p:cNvPr id="11" name="Group 10"/>
          <p:cNvGrpSpPr/>
          <p:nvPr/>
        </p:nvGrpSpPr>
        <p:grpSpPr>
          <a:xfrm>
            <a:off x="1118090" y="1928045"/>
            <a:ext cx="502887" cy="478128"/>
            <a:chOff x="6829212" y="1738163"/>
            <a:chExt cx="550228" cy="550226"/>
          </a:xfrm>
          <a:solidFill>
            <a:schemeClr val="bg1"/>
          </a:solidFill>
        </p:grpSpPr>
        <p:sp>
          <p:nvSpPr>
            <p:cNvPr id="12" name="Freeform 644"/>
            <p:cNvSpPr>
              <a:spLocks noEditPoints="1"/>
            </p:cNvSpPr>
            <p:nvPr/>
          </p:nvSpPr>
          <p:spPr bwMode="auto">
            <a:xfrm rot="20026802" flipH="1">
              <a:off x="6829212" y="1738163"/>
              <a:ext cx="550228" cy="550226"/>
            </a:xfrm>
            <a:custGeom>
              <a:avLst/>
              <a:gdLst>
                <a:gd name="T0" fmla="*/ 100 w 201"/>
                <a:gd name="T1" fmla="*/ 201 h 201"/>
                <a:gd name="T2" fmla="*/ 0 w 201"/>
                <a:gd name="T3" fmla="*/ 100 h 201"/>
                <a:gd name="T4" fmla="*/ 100 w 201"/>
                <a:gd name="T5" fmla="*/ 0 h 201"/>
                <a:gd name="T6" fmla="*/ 201 w 201"/>
                <a:gd name="T7" fmla="*/ 100 h 201"/>
                <a:gd name="T8" fmla="*/ 100 w 201"/>
                <a:gd name="T9" fmla="*/ 201 h 201"/>
                <a:gd name="T10" fmla="*/ 100 w 201"/>
                <a:gd name="T11" fmla="*/ 13 h 201"/>
                <a:gd name="T12" fmla="*/ 14 w 201"/>
                <a:gd name="T13" fmla="*/ 100 h 201"/>
                <a:gd name="T14" fmla="*/ 100 w 201"/>
                <a:gd name="T15" fmla="*/ 187 h 201"/>
                <a:gd name="T16" fmla="*/ 187 w 201"/>
                <a:gd name="T17" fmla="*/ 100 h 201"/>
                <a:gd name="T18" fmla="*/ 100 w 201"/>
                <a:gd name="T19" fmla="*/ 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01">
                  <a:moveTo>
                    <a:pt x="100" y="201"/>
                  </a:moveTo>
                  <a:cubicBezTo>
                    <a:pt x="45" y="201"/>
                    <a:pt x="0" y="155"/>
                    <a:pt x="0" y="100"/>
                  </a:cubicBezTo>
                  <a:cubicBezTo>
                    <a:pt x="0" y="45"/>
                    <a:pt x="45" y="0"/>
                    <a:pt x="100" y="0"/>
                  </a:cubicBezTo>
                  <a:cubicBezTo>
                    <a:pt x="156" y="0"/>
                    <a:pt x="201" y="45"/>
                    <a:pt x="201" y="100"/>
                  </a:cubicBezTo>
                  <a:cubicBezTo>
                    <a:pt x="201" y="155"/>
                    <a:pt x="156" y="201"/>
                    <a:pt x="100" y="201"/>
                  </a:cubicBezTo>
                  <a:moveTo>
                    <a:pt x="100" y="13"/>
                  </a:moveTo>
                  <a:cubicBezTo>
                    <a:pt x="53" y="13"/>
                    <a:pt x="14" y="52"/>
                    <a:pt x="14" y="100"/>
                  </a:cubicBezTo>
                  <a:cubicBezTo>
                    <a:pt x="14" y="148"/>
                    <a:pt x="53" y="187"/>
                    <a:pt x="100" y="187"/>
                  </a:cubicBezTo>
                  <a:cubicBezTo>
                    <a:pt x="148" y="187"/>
                    <a:pt x="187" y="148"/>
                    <a:pt x="187" y="100"/>
                  </a:cubicBezTo>
                  <a:cubicBezTo>
                    <a:pt x="187" y="52"/>
                    <a:pt x="148" y="13"/>
                    <a:pt x="10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13" name="Freeform 645"/>
            <p:cNvSpPr>
              <a:spLocks/>
            </p:cNvSpPr>
            <p:nvPr/>
          </p:nvSpPr>
          <p:spPr bwMode="auto">
            <a:xfrm rot="20026802" flipH="1">
              <a:off x="6954160" y="1800466"/>
              <a:ext cx="301178" cy="199239"/>
            </a:xfrm>
            <a:custGeom>
              <a:avLst/>
              <a:gdLst>
                <a:gd name="T0" fmla="*/ 17 w 110"/>
                <a:gd name="T1" fmla="*/ 73 h 73"/>
                <a:gd name="T2" fmla="*/ 18 w 110"/>
                <a:gd name="T3" fmla="*/ 72 h 73"/>
                <a:gd name="T4" fmla="*/ 73 w 110"/>
                <a:gd name="T5" fmla="*/ 17 h 73"/>
                <a:gd name="T6" fmla="*/ 97 w 110"/>
                <a:gd name="T7" fmla="*/ 23 h 73"/>
                <a:gd name="T8" fmla="*/ 98 w 110"/>
                <a:gd name="T9" fmla="*/ 22 h 73"/>
                <a:gd name="T10" fmla="*/ 110 w 110"/>
                <a:gd name="T11" fmla="*/ 11 h 73"/>
                <a:gd name="T12" fmla="*/ 109 w 110"/>
                <a:gd name="T13" fmla="*/ 10 h 73"/>
                <a:gd name="T14" fmla="*/ 73 w 110"/>
                <a:gd name="T15" fmla="*/ 0 h 73"/>
                <a:gd name="T16" fmla="*/ 0 w 110"/>
                <a:gd name="T17" fmla="*/ 72 h 73"/>
                <a:gd name="T18" fmla="*/ 1 w 110"/>
                <a:gd name="T19" fmla="*/ 73 h 73"/>
                <a:gd name="T20" fmla="*/ 17 w 110"/>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73">
                  <a:moveTo>
                    <a:pt x="17" y="73"/>
                  </a:moveTo>
                  <a:cubicBezTo>
                    <a:pt x="17" y="73"/>
                    <a:pt x="18" y="73"/>
                    <a:pt x="18" y="72"/>
                  </a:cubicBezTo>
                  <a:cubicBezTo>
                    <a:pt x="18" y="42"/>
                    <a:pt x="43" y="17"/>
                    <a:pt x="73" y="17"/>
                  </a:cubicBezTo>
                  <a:cubicBezTo>
                    <a:pt x="82" y="17"/>
                    <a:pt x="90" y="19"/>
                    <a:pt x="97" y="23"/>
                  </a:cubicBezTo>
                  <a:cubicBezTo>
                    <a:pt x="98" y="22"/>
                    <a:pt x="98" y="22"/>
                    <a:pt x="98" y="22"/>
                  </a:cubicBezTo>
                  <a:cubicBezTo>
                    <a:pt x="110" y="11"/>
                    <a:pt x="110" y="11"/>
                    <a:pt x="110" y="11"/>
                  </a:cubicBezTo>
                  <a:cubicBezTo>
                    <a:pt x="110" y="11"/>
                    <a:pt x="110" y="10"/>
                    <a:pt x="109" y="10"/>
                  </a:cubicBezTo>
                  <a:cubicBezTo>
                    <a:pt x="99" y="4"/>
                    <a:pt x="87" y="0"/>
                    <a:pt x="73" y="0"/>
                  </a:cubicBezTo>
                  <a:cubicBezTo>
                    <a:pt x="33" y="0"/>
                    <a:pt x="1" y="32"/>
                    <a:pt x="0" y="72"/>
                  </a:cubicBezTo>
                  <a:cubicBezTo>
                    <a:pt x="0" y="73"/>
                    <a:pt x="1" y="73"/>
                    <a:pt x="1" y="73"/>
                  </a:cubicBezTo>
                  <a:lnTo>
                    <a:pt x="1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14" name="Freeform 646"/>
            <p:cNvSpPr>
              <a:spLocks noEditPoints="1"/>
            </p:cNvSpPr>
            <p:nvPr/>
          </p:nvSpPr>
          <p:spPr bwMode="auto">
            <a:xfrm rot="20026802" flipH="1">
              <a:off x="6934667" y="1890314"/>
              <a:ext cx="213142" cy="207349"/>
            </a:xfrm>
            <a:custGeom>
              <a:avLst/>
              <a:gdLst>
                <a:gd name="T0" fmla="*/ 78 w 78"/>
                <a:gd name="T1" fmla="*/ 9 h 76"/>
                <a:gd name="T2" fmla="*/ 70 w 78"/>
                <a:gd name="T3" fmla="*/ 0 h 76"/>
                <a:gd name="T4" fmla="*/ 69 w 78"/>
                <a:gd name="T5" fmla="*/ 0 h 76"/>
                <a:gd name="T6" fmla="*/ 31 w 78"/>
                <a:gd name="T7" fmla="*/ 35 h 76"/>
                <a:gd name="T8" fmla="*/ 30 w 78"/>
                <a:gd name="T9" fmla="*/ 35 h 76"/>
                <a:gd name="T10" fmla="*/ 20 w 78"/>
                <a:gd name="T11" fmla="*/ 33 h 76"/>
                <a:gd name="T12" fmla="*/ 1 w 78"/>
                <a:gd name="T13" fmla="*/ 52 h 76"/>
                <a:gd name="T14" fmla="*/ 23 w 78"/>
                <a:gd name="T15" fmla="*/ 75 h 76"/>
                <a:gd name="T16" fmla="*/ 42 w 78"/>
                <a:gd name="T17" fmla="*/ 56 h 76"/>
                <a:gd name="T18" fmla="*/ 41 w 78"/>
                <a:gd name="T19" fmla="*/ 46 h 76"/>
                <a:gd name="T20" fmla="*/ 41 w 78"/>
                <a:gd name="T21" fmla="*/ 45 h 76"/>
                <a:gd name="T22" fmla="*/ 78 w 78"/>
                <a:gd name="T23" fmla="*/ 10 h 76"/>
                <a:gd name="T24" fmla="*/ 78 w 78"/>
                <a:gd name="T25" fmla="*/ 9 h 76"/>
                <a:gd name="T26" fmla="*/ 21 w 78"/>
                <a:gd name="T27" fmla="*/ 61 h 76"/>
                <a:gd name="T28" fmla="*/ 14 w 78"/>
                <a:gd name="T29" fmla="*/ 54 h 76"/>
                <a:gd name="T30" fmla="*/ 21 w 78"/>
                <a:gd name="T31" fmla="*/ 47 h 76"/>
                <a:gd name="T32" fmla="*/ 28 w 78"/>
                <a:gd name="T33" fmla="*/ 54 h 76"/>
                <a:gd name="T34" fmla="*/ 21 w 78"/>
                <a:gd name="T35" fmla="*/ 6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76">
                  <a:moveTo>
                    <a:pt x="78" y="9"/>
                  </a:moveTo>
                  <a:cubicBezTo>
                    <a:pt x="70" y="0"/>
                    <a:pt x="70" y="0"/>
                    <a:pt x="70" y="0"/>
                  </a:cubicBezTo>
                  <a:cubicBezTo>
                    <a:pt x="69" y="0"/>
                    <a:pt x="69" y="0"/>
                    <a:pt x="69" y="0"/>
                  </a:cubicBezTo>
                  <a:cubicBezTo>
                    <a:pt x="31" y="35"/>
                    <a:pt x="31" y="35"/>
                    <a:pt x="31" y="35"/>
                  </a:cubicBezTo>
                  <a:cubicBezTo>
                    <a:pt x="30" y="35"/>
                    <a:pt x="30" y="35"/>
                    <a:pt x="30" y="35"/>
                  </a:cubicBezTo>
                  <a:cubicBezTo>
                    <a:pt x="27" y="34"/>
                    <a:pt x="24" y="33"/>
                    <a:pt x="20" y="33"/>
                  </a:cubicBezTo>
                  <a:cubicBezTo>
                    <a:pt x="10" y="34"/>
                    <a:pt x="1" y="42"/>
                    <a:pt x="1" y="52"/>
                  </a:cubicBezTo>
                  <a:cubicBezTo>
                    <a:pt x="0" y="65"/>
                    <a:pt x="10" y="76"/>
                    <a:pt x="23" y="75"/>
                  </a:cubicBezTo>
                  <a:cubicBezTo>
                    <a:pt x="33" y="74"/>
                    <a:pt x="41" y="66"/>
                    <a:pt x="42" y="56"/>
                  </a:cubicBezTo>
                  <a:cubicBezTo>
                    <a:pt x="42" y="52"/>
                    <a:pt x="42" y="49"/>
                    <a:pt x="41" y="46"/>
                  </a:cubicBezTo>
                  <a:cubicBezTo>
                    <a:pt x="41" y="45"/>
                    <a:pt x="41" y="45"/>
                    <a:pt x="41" y="45"/>
                  </a:cubicBezTo>
                  <a:cubicBezTo>
                    <a:pt x="78" y="10"/>
                    <a:pt x="78" y="10"/>
                    <a:pt x="78" y="10"/>
                  </a:cubicBezTo>
                  <a:cubicBezTo>
                    <a:pt x="78" y="9"/>
                    <a:pt x="78" y="9"/>
                    <a:pt x="78" y="9"/>
                  </a:cubicBezTo>
                  <a:moveTo>
                    <a:pt x="21" y="61"/>
                  </a:moveTo>
                  <a:cubicBezTo>
                    <a:pt x="18" y="61"/>
                    <a:pt x="14" y="58"/>
                    <a:pt x="14" y="54"/>
                  </a:cubicBezTo>
                  <a:cubicBezTo>
                    <a:pt x="14" y="50"/>
                    <a:pt x="18" y="47"/>
                    <a:pt x="21" y="47"/>
                  </a:cubicBezTo>
                  <a:cubicBezTo>
                    <a:pt x="25" y="47"/>
                    <a:pt x="28" y="50"/>
                    <a:pt x="28" y="54"/>
                  </a:cubicBezTo>
                  <a:cubicBezTo>
                    <a:pt x="28" y="58"/>
                    <a:pt x="25" y="61"/>
                    <a:pt x="21" y="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grpSp>
      <p:grpSp>
        <p:nvGrpSpPr>
          <p:cNvPr id="15" name="Group 14"/>
          <p:cNvGrpSpPr/>
          <p:nvPr/>
        </p:nvGrpSpPr>
        <p:grpSpPr>
          <a:xfrm>
            <a:off x="1202279" y="3399182"/>
            <a:ext cx="334509" cy="470552"/>
            <a:chOff x="4485411" y="3614345"/>
            <a:chExt cx="270453" cy="400144"/>
          </a:xfrm>
          <a:solidFill>
            <a:schemeClr val="bg1"/>
          </a:solidFill>
        </p:grpSpPr>
        <p:sp>
          <p:nvSpPr>
            <p:cNvPr id="16" name="Freeform 447"/>
            <p:cNvSpPr>
              <a:spLocks noEditPoints="1"/>
            </p:cNvSpPr>
            <p:nvPr/>
          </p:nvSpPr>
          <p:spPr bwMode="auto">
            <a:xfrm>
              <a:off x="4485411" y="3822325"/>
              <a:ext cx="270453" cy="192164"/>
            </a:xfrm>
            <a:custGeom>
              <a:avLst/>
              <a:gdLst>
                <a:gd name="T0" fmla="*/ 143 w 145"/>
                <a:gd name="T1" fmla="*/ 0 h 103"/>
                <a:gd name="T2" fmla="*/ 1 w 145"/>
                <a:gd name="T3" fmla="*/ 0 h 103"/>
                <a:gd name="T4" fmla="*/ 0 w 145"/>
                <a:gd name="T5" fmla="*/ 2 h 103"/>
                <a:gd name="T6" fmla="*/ 0 w 145"/>
                <a:gd name="T7" fmla="*/ 101 h 103"/>
                <a:gd name="T8" fmla="*/ 3 w 145"/>
                <a:gd name="T9" fmla="*/ 103 h 103"/>
                <a:gd name="T10" fmla="*/ 142 w 145"/>
                <a:gd name="T11" fmla="*/ 103 h 103"/>
                <a:gd name="T12" fmla="*/ 145 w 145"/>
                <a:gd name="T13" fmla="*/ 101 h 103"/>
                <a:gd name="T14" fmla="*/ 145 w 145"/>
                <a:gd name="T15" fmla="*/ 2 h 103"/>
                <a:gd name="T16" fmla="*/ 143 w 145"/>
                <a:gd name="T17" fmla="*/ 0 h 103"/>
                <a:gd name="T18" fmla="*/ 81 w 145"/>
                <a:gd name="T19" fmla="*/ 51 h 103"/>
                <a:gd name="T20" fmla="*/ 81 w 145"/>
                <a:gd name="T21" fmla="*/ 53 h 103"/>
                <a:gd name="T22" fmla="*/ 81 w 145"/>
                <a:gd name="T23" fmla="*/ 76 h 103"/>
                <a:gd name="T24" fmla="*/ 79 w 145"/>
                <a:gd name="T25" fmla="*/ 78 h 103"/>
                <a:gd name="T26" fmla="*/ 65 w 145"/>
                <a:gd name="T27" fmla="*/ 78 h 103"/>
                <a:gd name="T28" fmla="*/ 64 w 145"/>
                <a:gd name="T29" fmla="*/ 76 h 103"/>
                <a:gd name="T30" fmla="*/ 64 w 145"/>
                <a:gd name="T31" fmla="*/ 53 h 103"/>
                <a:gd name="T32" fmla="*/ 63 w 145"/>
                <a:gd name="T33" fmla="*/ 51 h 103"/>
                <a:gd name="T34" fmla="*/ 58 w 145"/>
                <a:gd name="T35" fmla="*/ 40 h 103"/>
                <a:gd name="T36" fmla="*/ 72 w 145"/>
                <a:gd name="T37" fmla="*/ 26 h 103"/>
                <a:gd name="T38" fmla="*/ 87 w 145"/>
                <a:gd name="T39" fmla="*/ 40 h 103"/>
                <a:gd name="T40" fmla="*/ 81 w 145"/>
                <a:gd name="T41"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103">
                  <a:moveTo>
                    <a:pt x="143" y="0"/>
                  </a:moveTo>
                  <a:cubicBezTo>
                    <a:pt x="1" y="0"/>
                    <a:pt x="1" y="0"/>
                    <a:pt x="1" y="0"/>
                  </a:cubicBezTo>
                  <a:cubicBezTo>
                    <a:pt x="1" y="0"/>
                    <a:pt x="0" y="1"/>
                    <a:pt x="0" y="2"/>
                  </a:cubicBezTo>
                  <a:cubicBezTo>
                    <a:pt x="0" y="101"/>
                    <a:pt x="0" y="101"/>
                    <a:pt x="0" y="101"/>
                  </a:cubicBezTo>
                  <a:cubicBezTo>
                    <a:pt x="0" y="102"/>
                    <a:pt x="1" y="103"/>
                    <a:pt x="3" y="103"/>
                  </a:cubicBezTo>
                  <a:cubicBezTo>
                    <a:pt x="142" y="103"/>
                    <a:pt x="142" y="103"/>
                    <a:pt x="142" y="103"/>
                  </a:cubicBezTo>
                  <a:cubicBezTo>
                    <a:pt x="144" y="103"/>
                    <a:pt x="145" y="102"/>
                    <a:pt x="145" y="101"/>
                  </a:cubicBezTo>
                  <a:cubicBezTo>
                    <a:pt x="145" y="2"/>
                    <a:pt x="145" y="2"/>
                    <a:pt x="145" y="2"/>
                  </a:cubicBezTo>
                  <a:cubicBezTo>
                    <a:pt x="145" y="1"/>
                    <a:pt x="144" y="0"/>
                    <a:pt x="143" y="0"/>
                  </a:cubicBezTo>
                  <a:moveTo>
                    <a:pt x="81" y="51"/>
                  </a:moveTo>
                  <a:cubicBezTo>
                    <a:pt x="81" y="52"/>
                    <a:pt x="81" y="52"/>
                    <a:pt x="81" y="53"/>
                  </a:cubicBezTo>
                  <a:cubicBezTo>
                    <a:pt x="81" y="76"/>
                    <a:pt x="81" y="76"/>
                    <a:pt x="81" y="76"/>
                  </a:cubicBezTo>
                  <a:cubicBezTo>
                    <a:pt x="81" y="77"/>
                    <a:pt x="80" y="78"/>
                    <a:pt x="79" y="78"/>
                  </a:cubicBezTo>
                  <a:cubicBezTo>
                    <a:pt x="65" y="78"/>
                    <a:pt x="65" y="78"/>
                    <a:pt x="65" y="78"/>
                  </a:cubicBezTo>
                  <a:cubicBezTo>
                    <a:pt x="64" y="78"/>
                    <a:pt x="64" y="77"/>
                    <a:pt x="64" y="76"/>
                  </a:cubicBezTo>
                  <a:cubicBezTo>
                    <a:pt x="64" y="53"/>
                    <a:pt x="64" y="53"/>
                    <a:pt x="64" y="53"/>
                  </a:cubicBezTo>
                  <a:cubicBezTo>
                    <a:pt x="64" y="52"/>
                    <a:pt x="63" y="52"/>
                    <a:pt x="63" y="51"/>
                  </a:cubicBezTo>
                  <a:cubicBezTo>
                    <a:pt x="60" y="49"/>
                    <a:pt x="58" y="45"/>
                    <a:pt x="58" y="40"/>
                  </a:cubicBezTo>
                  <a:cubicBezTo>
                    <a:pt x="58" y="33"/>
                    <a:pt x="65" y="26"/>
                    <a:pt x="72" y="26"/>
                  </a:cubicBezTo>
                  <a:cubicBezTo>
                    <a:pt x="81" y="26"/>
                    <a:pt x="87" y="32"/>
                    <a:pt x="87" y="40"/>
                  </a:cubicBezTo>
                  <a:cubicBezTo>
                    <a:pt x="87" y="45"/>
                    <a:pt x="85" y="49"/>
                    <a:pt x="81"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17" name="Freeform 448"/>
            <p:cNvSpPr>
              <a:spLocks/>
            </p:cNvSpPr>
            <p:nvPr/>
          </p:nvSpPr>
          <p:spPr bwMode="auto">
            <a:xfrm>
              <a:off x="4513089" y="3614345"/>
              <a:ext cx="215097" cy="181093"/>
            </a:xfrm>
            <a:custGeom>
              <a:avLst/>
              <a:gdLst>
                <a:gd name="T0" fmla="*/ 26 w 115"/>
                <a:gd name="T1" fmla="*/ 97 h 97"/>
                <a:gd name="T2" fmla="*/ 1 w 115"/>
                <a:gd name="T3" fmla="*/ 97 h 97"/>
                <a:gd name="T4" fmla="*/ 0 w 115"/>
                <a:gd name="T5" fmla="*/ 96 h 97"/>
                <a:gd name="T6" fmla="*/ 0 w 115"/>
                <a:gd name="T7" fmla="*/ 58 h 97"/>
                <a:gd name="T8" fmla="*/ 17 w 115"/>
                <a:gd name="T9" fmla="*/ 17 h 97"/>
                <a:gd name="T10" fmla="*/ 57 w 115"/>
                <a:gd name="T11" fmla="*/ 0 h 97"/>
                <a:gd name="T12" fmla="*/ 115 w 115"/>
                <a:gd name="T13" fmla="*/ 59 h 97"/>
                <a:gd name="T14" fmla="*/ 115 w 115"/>
                <a:gd name="T15" fmla="*/ 96 h 97"/>
                <a:gd name="T16" fmla="*/ 114 w 115"/>
                <a:gd name="T17" fmla="*/ 97 h 97"/>
                <a:gd name="T18" fmla="*/ 88 w 115"/>
                <a:gd name="T19" fmla="*/ 97 h 97"/>
                <a:gd name="T20" fmla="*/ 88 w 115"/>
                <a:gd name="T21" fmla="*/ 96 h 97"/>
                <a:gd name="T22" fmla="*/ 88 w 115"/>
                <a:gd name="T23" fmla="*/ 58 h 97"/>
                <a:gd name="T24" fmla="*/ 57 w 115"/>
                <a:gd name="T25" fmla="*/ 28 h 97"/>
                <a:gd name="T26" fmla="*/ 27 w 115"/>
                <a:gd name="T27" fmla="*/ 58 h 97"/>
                <a:gd name="T28" fmla="*/ 27 w 115"/>
                <a:gd name="T29" fmla="*/ 96 h 97"/>
                <a:gd name="T30" fmla="*/ 26 w 115"/>
                <a:gd name="T3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7">
                  <a:moveTo>
                    <a:pt x="26" y="97"/>
                  </a:moveTo>
                  <a:cubicBezTo>
                    <a:pt x="1" y="97"/>
                    <a:pt x="1" y="97"/>
                    <a:pt x="1" y="97"/>
                  </a:cubicBezTo>
                  <a:cubicBezTo>
                    <a:pt x="0" y="97"/>
                    <a:pt x="0" y="97"/>
                    <a:pt x="0" y="96"/>
                  </a:cubicBezTo>
                  <a:cubicBezTo>
                    <a:pt x="0" y="58"/>
                    <a:pt x="0" y="58"/>
                    <a:pt x="0" y="58"/>
                  </a:cubicBezTo>
                  <a:cubicBezTo>
                    <a:pt x="0" y="42"/>
                    <a:pt x="6" y="28"/>
                    <a:pt x="17" y="17"/>
                  </a:cubicBezTo>
                  <a:cubicBezTo>
                    <a:pt x="28" y="6"/>
                    <a:pt x="42" y="0"/>
                    <a:pt x="57" y="0"/>
                  </a:cubicBezTo>
                  <a:cubicBezTo>
                    <a:pt x="89" y="1"/>
                    <a:pt x="115" y="27"/>
                    <a:pt x="115" y="59"/>
                  </a:cubicBezTo>
                  <a:cubicBezTo>
                    <a:pt x="115" y="96"/>
                    <a:pt x="115" y="96"/>
                    <a:pt x="115" y="96"/>
                  </a:cubicBezTo>
                  <a:cubicBezTo>
                    <a:pt x="115" y="97"/>
                    <a:pt x="115" y="97"/>
                    <a:pt x="114" y="97"/>
                  </a:cubicBezTo>
                  <a:cubicBezTo>
                    <a:pt x="88" y="97"/>
                    <a:pt x="88" y="97"/>
                    <a:pt x="88" y="97"/>
                  </a:cubicBezTo>
                  <a:cubicBezTo>
                    <a:pt x="88" y="97"/>
                    <a:pt x="88" y="97"/>
                    <a:pt x="88" y="96"/>
                  </a:cubicBezTo>
                  <a:cubicBezTo>
                    <a:pt x="88" y="58"/>
                    <a:pt x="88" y="58"/>
                    <a:pt x="88" y="58"/>
                  </a:cubicBezTo>
                  <a:cubicBezTo>
                    <a:pt x="88" y="41"/>
                    <a:pt x="74" y="28"/>
                    <a:pt x="57" y="28"/>
                  </a:cubicBezTo>
                  <a:cubicBezTo>
                    <a:pt x="41" y="28"/>
                    <a:pt x="27" y="42"/>
                    <a:pt x="27" y="58"/>
                  </a:cubicBezTo>
                  <a:cubicBezTo>
                    <a:pt x="27" y="96"/>
                    <a:pt x="27" y="96"/>
                    <a:pt x="27" y="96"/>
                  </a:cubicBezTo>
                  <a:cubicBezTo>
                    <a:pt x="27" y="97"/>
                    <a:pt x="27" y="97"/>
                    <a:pt x="26"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grpSp>
      <p:grpSp>
        <p:nvGrpSpPr>
          <p:cNvPr id="18" name="Group 17"/>
          <p:cNvGrpSpPr/>
          <p:nvPr/>
        </p:nvGrpSpPr>
        <p:grpSpPr>
          <a:xfrm>
            <a:off x="1129670" y="4134477"/>
            <a:ext cx="479727" cy="467305"/>
            <a:chOff x="4388143" y="4753886"/>
            <a:chExt cx="386700" cy="396191"/>
          </a:xfrm>
          <a:solidFill>
            <a:schemeClr val="bg1"/>
          </a:solidFill>
        </p:grpSpPr>
        <p:sp>
          <p:nvSpPr>
            <p:cNvPr id="19" name="Freeform 742"/>
            <p:cNvSpPr>
              <a:spLocks/>
            </p:cNvSpPr>
            <p:nvPr/>
          </p:nvSpPr>
          <p:spPr bwMode="auto">
            <a:xfrm>
              <a:off x="4651479" y="4802916"/>
              <a:ext cx="109921" cy="182675"/>
            </a:xfrm>
            <a:custGeom>
              <a:avLst/>
              <a:gdLst>
                <a:gd name="T0" fmla="*/ 46 w 59"/>
                <a:gd name="T1" fmla="*/ 89 h 98"/>
                <a:gd name="T2" fmla="*/ 45 w 59"/>
                <a:gd name="T3" fmla="*/ 93 h 98"/>
                <a:gd name="T4" fmla="*/ 46 w 59"/>
                <a:gd name="T5" fmla="*/ 94 h 98"/>
                <a:gd name="T6" fmla="*/ 58 w 59"/>
                <a:gd name="T7" fmla="*/ 98 h 98"/>
                <a:gd name="T8" fmla="*/ 59 w 59"/>
                <a:gd name="T9" fmla="*/ 97 h 98"/>
                <a:gd name="T10" fmla="*/ 59 w 59"/>
                <a:gd name="T11" fmla="*/ 89 h 98"/>
                <a:gd name="T12" fmla="*/ 3 w 59"/>
                <a:gd name="T13" fmla="*/ 0 h 98"/>
                <a:gd name="T14" fmla="*/ 2 w 59"/>
                <a:gd name="T15" fmla="*/ 1 h 98"/>
                <a:gd name="T16" fmla="*/ 0 w 59"/>
                <a:gd name="T17" fmla="*/ 13 h 98"/>
                <a:gd name="T18" fmla="*/ 0 w 59"/>
                <a:gd name="T19" fmla="*/ 14 h 98"/>
                <a:gd name="T20" fmla="*/ 46 w 59"/>
                <a:gd name="T21"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98">
                  <a:moveTo>
                    <a:pt x="46" y="89"/>
                  </a:moveTo>
                  <a:cubicBezTo>
                    <a:pt x="46" y="90"/>
                    <a:pt x="46" y="92"/>
                    <a:pt x="45" y="93"/>
                  </a:cubicBezTo>
                  <a:cubicBezTo>
                    <a:pt x="45" y="94"/>
                    <a:pt x="46" y="94"/>
                    <a:pt x="46" y="94"/>
                  </a:cubicBezTo>
                  <a:cubicBezTo>
                    <a:pt x="50" y="95"/>
                    <a:pt x="54" y="96"/>
                    <a:pt x="58" y="98"/>
                  </a:cubicBezTo>
                  <a:cubicBezTo>
                    <a:pt x="58" y="98"/>
                    <a:pt x="59" y="98"/>
                    <a:pt x="59" y="97"/>
                  </a:cubicBezTo>
                  <a:cubicBezTo>
                    <a:pt x="59" y="94"/>
                    <a:pt x="59" y="91"/>
                    <a:pt x="59" y="89"/>
                  </a:cubicBezTo>
                  <a:cubicBezTo>
                    <a:pt x="59" y="50"/>
                    <a:pt x="36" y="16"/>
                    <a:pt x="3" y="0"/>
                  </a:cubicBezTo>
                  <a:cubicBezTo>
                    <a:pt x="3" y="0"/>
                    <a:pt x="2" y="1"/>
                    <a:pt x="2" y="1"/>
                  </a:cubicBezTo>
                  <a:cubicBezTo>
                    <a:pt x="2" y="5"/>
                    <a:pt x="1" y="10"/>
                    <a:pt x="0" y="13"/>
                  </a:cubicBezTo>
                  <a:cubicBezTo>
                    <a:pt x="0" y="14"/>
                    <a:pt x="0" y="14"/>
                    <a:pt x="0" y="14"/>
                  </a:cubicBezTo>
                  <a:cubicBezTo>
                    <a:pt x="27" y="28"/>
                    <a:pt x="46" y="56"/>
                    <a:pt x="46" y="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0" name="Freeform 743"/>
            <p:cNvSpPr>
              <a:spLocks/>
            </p:cNvSpPr>
            <p:nvPr/>
          </p:nvSpPr>
          <p:spPr bwMode="auto">
            <a:xfrm>
              <a:off x="4399214" y="4802916"/>
              <a:ext cx="112293" cy="182675"/>
            </a:xfrm>
            <a:custGeom>
              <a:avLst/>
              <a:gdLst>
                <a:gd name="T0" fmla="*/ 13 w 60"/>
                <a:gd name="T1" fmla="*/ 94 h 98"/>
                <a:gd name="T2" fmla="*/ 14 w 60"/>
                <a:gd name="T3" fmla="*/ 93 h 98"/>
                <a:gd name="T4" fmla="*/ 14 w 60"/>
                <a:gd name="T5" fmla="*/ 89 h 98"/>
                <a:gd name="T6" fmla="*/ 59 w 60"/>
                <a:gd name="T7" fmla="*/ 14 h 98"/>
                <a:gd name="T8" fmla="*/ 60 w 60"/>
                <a:gd name="T9" fmla="*/ 13 h 98"/>
                <a:gd name="T10" fmla="*/ 58 w 60"/>
                <a:gd name="T11" fmla="*/ 1 h 98"/>
                <a:gd name="T12" fmla="*/ 56 w 60"/>
                <a:gd name="T13" fmla="*/ 0 h 98"/>
                <a:gd name="T14" fmla="*/ 0 w 60"/>
                <a:gd name="T15" fmla="*/ 89 h 98"/>
                <a:gd name="T16" fmla="*/ 0 w 60"/>
                <a:gd name="T17" fmla="*/ 97 h 98"/>
                <a:gd name="T18" fmla="*/ 2 w 60"/>
                <a:gd name="T19" fmla="*/ 98 h 98"/>
                <a:gd name="T20" fmla="*/ 13 w 60"/>
                <a:gd name="T21"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98">
                  <a:moveTo>
                    <a:pt x="13" y="94"/>
                  </a:moveTo>
                  <a:cubicBezTo>
                    <a:pt x="14" y="94"/>
                    <a:pt x="14" y="93"/>
                    <a:pt x="14" y="93"/>
                  </a:cubicBezTo>
                  <a:cubicBezTo>
                    <a:pt x="14" y="92"/>
                    <a:pt x="14" y="90"/>
                    <a:pt x="14" y="89"/>
                  </a:cubicBezTo>
                  <a:cubicBezTo>
                    <a:pt x="14" y="56"/>
                    <a:pt x="32" y="28"/>
                    <a:pt x="59" y="14"/>
                  </a:cubicBezTo>
                  <a:cubicBezTo>
                    <a:pt x="60" y="14"/>
                    <a:pt x="60" y="14"/>
                    <a:pt x="60" y="13"/>
                  </a:cubicBezTo>
                  <a:cubicBezTo>
                    <a:pt x="58" y="10"/>
                    <a:pt x="58" y="4"/>
                    <a:pt x="58" y="1"/>
                  </a:cubicBezTo>
                  <a:cubicBezTo>
                    <a:pt x="57" y="1"/>
                    <a:pt x="57" y="0"/>
                    <a:pt x="56" y="0"/>
                  </a:cubicBezTo>
                  <a:cubicBezTo>
                    <a:pt x="23" y="16"/>
                    <a:pt x="0" y="50"/>
                    <a:pt x="0" y="89"/>
                  </a:cubicBezTo>
                  <a:cubicBezTo>
                    <a:pt x="0" y="91"/>
                    <a:pt x="0" y="94"/>
                    <a:pt x="0" y="97"/>
                  </a:cubicBezTo>
                  <a:cubicBezTo>
                    <a:pt x="0" y="98"/>
                    <a:pt x="1" y="98"/>
                    <a:pt x="2" y="98"/>
                  </a:cubicBezTo>
                  <a:cubicBezTo>
                    <a:pt x="5" y="96"/>
                    <a:pt x="9" y="95"/>
                    <a:pt x="13" y="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1" name="Freeform 744"/>
            <p:cNvSpPr>
              <a:spLocks/>
            </p:cNvSpPr>
            <p:nvPr/>
          </p:nvSpPr>
          <p:spPr bwMode="auto">
            <a:xfrm>
              <a:off x="4475921" y="5097884"/>
              <a:ext cx="211143" cy="52193"/>
            </a:xfrm>
            <a:custGeom>
              <a:avLst/>
              <a:gdLst>
                <a:gd name="T0" fmla="*/ 103 w 113"/>
                <a:gd name="T1" fmla="*/ 0 h 28"/>
                <a:gd name="T2" fmla="*/ 102 w 113"/>
                <a:gd name="T3" fmla="*/ 0 h 28"/>
                <a:gd name="T4" fmla="*/ 56 w 113"/>
                <a:gd name="T5" fmla="*/ 14 h 28"/>
                <a:gd name="T6" fmla="*/ 10 w 113"/>
                <a:gd name="T7" fmla="*/ 0 h 28"/>
                <a:gd name="T8" fmla="*/ 9 w 113"/>
                <a:gd name="T9" fmla="*/ 0 h 28"/>
                <a:gd name="T10" fmla="*/ 0 w 113"/>
                <a:gd name="T11" fmla="*/ 8 h 28"/>
                <a:gd name="T12" fmla="*/ 0 w 113"/>
                <a:gd name="T13" fmla="*/ 10 h 28"/>
                <a:gd name="T14" fmla="*/ 56 w 113"/>
                <a:gd name="T15" fmla="*/ 28 h 28"/>
                <a:gd name="T16" fmla="*/ 112 w 113"/>
                <a:gd name="T17" fmla="*/ 10 h 28"/>
                <a:gd name="T18" fmla="*/ 112 w 113"/>
                <a:gd name="T19" fmla="*/ 8 h 28"/>
                <a:gd name="T20" fmla="*/ 103 w 113"/>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28">
                  <a:moveTo>
                    <a:pt x="103" y="0"/>
                  </a:moveTo>
                  <a:cubicBezTo>
                    <a:pt x="103" y="0"/>
                    <a:pt x="102" y="0"/>
                    <a:pt x="102" y="0"/>
                  </a:cubicBezTo>
                  <a:cubicBezTo>
                    <a:pt x="89" y="9"/>
                    <a:pt x="73" y="14"/>
                    <a:pt x="56" y="14"/>
                  </a:cubicBezTo>
                  <a:cubicBezTo>
                    <a:pt x="39" y="14"/>
                    <a:pt x="24" y="9"/>
                    <a:pt x="10" y="0"/>
                  </a:cubicBezTo>
                  <a:cubicBezTo>
                    <a:pt x="10" y="0"/>
                    <a:pt x="10" y="0"/>
                    <a:pt x="9" y="0"/>
                  </a:cubicBezTo>
                  <a:cubicBezTo>
                    <a:pt x="7" y="3"/>
                    <a:pt x="4" y="6"/>
                    <a:pt x="0" y="8"/>
                  </a:cubicBezTo>
                  <a:cubicBezTo>
                    <a:pt x="0" y="9"/>
                    <a:pt x="0" y="9"/>
                    <a:pt x="0" y="10"/>
                  </a:cubicBezTo>
                  <a:cubicBezTo>
                    <a:pt x="16" y="21"/>
                    <a:pt x="35" y="28"/>
                    <a:pt x="56" y="28"/>
                  </a:cubicBezTo>
                  <a:cubicBezTo>
                    <a:pt x="77" y="28"/>
                    <a:pt x="96" y="21"/>
                    <a:pt x="112" y="10"/>
                  </a:cubicBezTo>
                  <a:cubicBezTo>
                    <a:pt x="113" y="10"/>
                    <a:pt x="113" y="9"/>
                    <a:pt x="112" y="8"/>
                  </a:cubicBezTo>
                  <a:cubicBezTo>
                    <a:pt x="109" y="6"/>
                    <a:pt x="106" y="3"/>
                    <a:pt x="10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2" name="Oval 745"/>
            <p:cNvSpPr>
              <a:spLocks noChangeArrowheads="1"/>
            </p:cNvSpPr>
            <p:nvPr/>
          </p:nvSpPr>
          <p:spPr bwMode="auto">
            <a:xfrm>
              <a:off x="4532068" y="4753886"/>
              <a:ext cx="96477" cy="9726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3" name="Oval 746"/>
            <p:cNvSpPr>
              <a:spLocks noChangeArrowheads="1"/>
            </p:cNvSpPr>
            <p:nvPr/>
          </p:nvSpPr>
          <p:spPr bwMode="auto">
            <a:xfrm>
              <a:off x="4677575" y="5002197"/>
              <a:ext cx="97268" cy="9726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sp>
          <p:nvSpPr>
            <p:cNvPr id="24" name="Oval 747"/>
            <p:cNvSpPr>
              <a:spLocks noChangeArrowheads="1"/>
            </p:cNvSpPr>
            <p:nvPr/>
          </p:nvSpPr>
          <p:spPr bwMode="auto">
            <a:xfrm>
              <a:off x="4388143" y="5002197"/>
              <a:ext cx="94896" cy="9726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dirty="0"/>
            </a:p>
          </p:txBody>
        </p:sp>
      </p:grpSp>
      <p:grpSp>
        <p:nvGrpSpPr>
          <p:cNvPr id="25" name="Group 24">
            <a:extLst>
              <a:ext uri="{FF2B5EF4-FFF2-40B4-BE49-F238E27FC236}">
                <a16:creationId xmlns:a16="http://schemas.microsoft.com/office/drawing/2014/main" xmlns="" id="{F15D7A76-485F-874C-B75B-70D914C0F6E4}"/>
              </a:ext>
            </a:extLst>
          </p:cNvPr>
          <p:cNvGrpSpPr/>
          <p:nvPr/>
        </p:nvGrpSpPr>
        <p:grpSpPr>
          <a:xfrm>
            <a:off x="1239684" y="2702937"/>
            <a:ext cx="291954" cy="364929"/>
            <a:chOff x="3578225" y="1444625"/>
            <a:chExt cx="1979613" cy="2249488"/>
          </a:xfrm>
          <a:solidFill>
            <a:schemeClr val="bg1"/>
          </a:solidFill>
        </p:grpSpPr>
        <p:sp>
          <p:nvSpPr>
            <p:cNvPr id="26" name="Freeform 21">
              <a:extLst>
                <a:ext uri="{FF2B5EF4-FFF2-40B4-BE49-F238E27FC236}">
                  <a16:creationId xmlns:a16="http://schemas.microsoft.com/office/drawing/2014/main" xmlns="" id="{7F0C7AD6-1290-A640-8F71-268D1F92B5F5}"/>
                </a:ext>
              </a:extLst>
            </p:cNvPr>
            <p:cNvSpPr>
              <a:spLocks/>
            </p:cNvSpPr>
            <p:nvPr/>
          </p:nvSpPr>
          <p:spPr bwMode="auto">
            <a:xfrm>
              <a:off x="5557838" y="1901825"/>
              <a:ext cx="0" cy="22225"/>
            </a:xfrm>
            <a:custGeom>
              <a:avLst/>
              <a:gdLst>
                <a:gd name="T0" fmla="*/ 6 h 6"/>
                <a:gd name="T1" fmla="*/ 0 h 6"/>
                <a:gd name="T2" fmla="*/ 0 h 6"/>
                <a:gd name="T3" fmla="*/ 6 h 6"/>
              </a:gdLst>
              <a:ahLst/>
              <a:cxnLst>
                <a:cxn ang="0">
                  <a:pos x="0" y="T0"/>
                </a:cxn>
                <a:cxn ang="0">
                  <a:pos x="0" y="T1"/>
                </a:cxn>
                <a:cxn ang="0">
                  <a:pos x="0" y="T2"/>
                </a:cxn>
                <a:cxn ang="0">
                  <a:pos x="0" y="T3"/>
                </a:cxn>
              </a:cxnLst>
              <a:rect l="0" t="0" r="r" b="b"/>
              <a:pathLst>
                <a:path h="6">
                  <a:moveTo>
                    <a:pt x="0" y="6"/>
                  </a:moveTo>
                  <a:cubicBezTo>
                    <a:pt x="0" y="0"/>
                    <a:pt x="0" y="0"/>
                    <a:pt x="0" y="0"/>
                  </a:cubicBezTo>
                  <a:cubicBezTo>
                    <a:pt x="0" y="0"/>
                    <a:pt x="0" y="0"/>
                    <a:pt x="0" y="0"/>
                  </a:cubicBezTo>
                  <a:cubicBezTo>
                    <a:pt x="0" y="2"/>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Oval 22">
              <a:extLst>
                <a:ext uri="{FF2B5EF4-FFF2-40B4-BE49-F238E27FC236}">
                  <a16:creationId xmlns:a16="http://schemas.microsoft.com/office/drawing/2014/main" xmlns="" id="{7840BD31-147F-3242-8FFB-C27620E27AD4}"/>
                </a:ext>
              </a:extLst>
            </p:cNvPr>
            <p:cNvSpPr>
              <a:spLocks noChangeArrowheads="1"/>
            </p:cNvSpPr>
            <p:nvPr/>
          </p:nvSpPr>
          <p:spPr bwMode="auto">
            <a:xfrm>
              <a:off x="3578225" y="1444625"/>
              <a:ext cx="1979613" cy="75247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xmlns="" id="{5FC75438-4A59-DF40-9A80-1049F8754BF1}"/>
                </a:ext>
              </a:extLst>
            </p:cNvPr>
            <p:cNvSpPr>
              <a:spLocks/>
            </p:cNvSpPr>
            <p:nvPr/>
          </p:nvSpPr>
          <p:spPr bwMode="auto">
            <a:xfrm>
              <a:off x="3578225" y="1924050"/>
              <a:ext cx="1979613" cy="771525"/>
            </a:xfrm>
            <a:custGeom>
              <a:avLst/>
              <a:gdLst>
                <a:gd name="T0" fmla="*/ 264 w 528"/>
                <a:gd name="T1" fmla="*/ 100 h 206"/>
                <a:gd name="T2" fmla="*/ 0 w 528"/>
                <a:gd name="T3" fmla="*/ 0 h 206"/>
                <a:gd name="T4" fmla="*/ 0 w 528"/>
                <a:gd name="T5" fmla="*/ 106 h 206"/>
                <a:gd name="T6" fmla="*/ 264 w 528"/>
                <a:gd name="T7" fmla="*/ 206 h 206"/>
                <a:gd name="T8" fmla="*/ 528 w 528"/>
                <a:gd name="T9" fmla="*/ 106 h 206"/>
                <a:gd name="T10" fmla="*/ 528 w 528"/>
                <a:gd name="T11" fmla="*/ 0 h 206"/>
                <a:gd name="T12" fmla="*/ 264 w 528"/>
                <a:gd name="T13" fmla="*/ 100 h 206"/>
              </a:gdLst>
              <a:ahLst/>
              <a:cxnLst>
                <a:cxn ang="0">
                  <a:pos x="T0" y="T1"/>
                </a:cxn>
                <a:cxn ang="0">
                  <a:pos x="T2" y="T3"/>
                </a:cxn>
                <a:cxn ang="0">
                  <a:pos x="T4" y="T5"/>
                </a:cxn>
                <a:cxn ang="0">
                  <a:pos x="T6" y="T7"/>
                </a:cxn>
                <a:cxn ang="0">
                  <a:pos x="T8" y="T9"/>
                </a:cxn>
                <a:cxn ang="0">
                  <a:pos x="T10" y="T11"/>
                </a:cxn>
                <a:cxn ang="0">
                  <a:pos x="T12" y="T13"/>
                </a:cxn>
              </a:cxnLst>
              <a:rect l="0" t="0" r="r" b="b"/>
              <a:pathLst>
                <a:path w="528" h="206">
                  <a:moveTo>
                    <a:pt x="264" y="100"/>
                  </a:moveTo>
                  <a:cubicBezTo>
                    <a:pt x="118" y="100"/>
                    <a:pt x="0" y="55"/>
                    <a:pt x="0" y="0"/>
                  </a:cubicBezTo>
                  <a:cubicBezTo>
                    <a:pt x="0" y="106"/>
                    <a:pt x="0" y="106"/>
                    <a:pt x="0" y="106"/>
                  </a:cubicBezTo>
                  <a:cubicBezTo>
                    <a:pt x="0" y="161"/>
                    <a:pt x="118" y="206"/>
                    <a:pt x="264" y="206"/>
                  </a:cubicBezTo>
                  <a:cubicBezTo>
                    <a:pt x="410" y="206"/>
                    <a:pt x="528" y="161"/>
                    <a:pt x="528" y="106"/>
                  </a:cubicBezTo>
                  <a:cubicBezTo>
                    <a:pt x="528" y="0"/>
                    <a:pt x="528" y="0"/>
                    <a:pt x="528" y="0"/>
                  </a:cubicBezTo>
                  <a:cubicBezTo>
                    <a:pt x="528" y="55"/>
                    <a:pt x="410" y="100"/>
                    <a:pt x="264"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xmlns="" id="{0A021029-56E9-F941-9487-6B921B67C85E}"/>
                </a:ext>
              </a:extLst>
            </p:cNvPr>
            <p:cNvSpPr>
              <a:spLocks/>
            </p:cNvSpPr>
            <p:nvPr/>
          </p:nvSpPr>
          <p:spPr bwMode="auto">
            <a:xfrm>
              <a:off x="3578225" y="2898775"/>
              <a:ext cx="0" cy="22225"/>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6"/>
                    <a:pt x="0" y="6"/>
                    <a:pt x="0" y="6"/>
                  </a:cubicBezTo>
                  <a:cubicBezTo>
                    <a:pt x="0" y="4"/>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xmlns="" id="{8E64C535-BF29-2843-BD1C-8FF26F873BBF}"/>
                </a:ext>
              </a:extLst>
            </p:cNvPr>
            <p:cNvSpPr>
              <a:spLocks/>
            </p:cNvSpPr>
            <p:nvPr/>
          </p:nvSpPr>
          <p:spPr bwMode="auto">
            <a:xfrm>
              <a:off x="3578225" y="2422525"/>
              <a:ext cx="1979613" cy="773113"/>
            </a:xfrm>
            <a:custGeom>
              <a:avLst/>
              <a:gdLst>
                <a:gd name="T0" fmla="*/ 264 w 528"/>
                <a:gd name="T1" fmla="*/ 100 h 206"/>
                <a:gd name="T2" fmla="*/ 0 w 528"/>
                <a:gd name="T3" fmla="*/ 0 h 206"/>
                <a:gd name="T4" fmla="*/ 0 w 528"/>
                <a:gd name="T5" fmla="*/ 105 h 206"/>
                <a:gd name="T6" fmla="*/ 264 w 528"/>
                <a:gd name="T7" fmla="*/ 206 h 206"/>
                <a:gd name="T8" fmla="*/ 528 w 528"/>
                <a:gd name="T9" fmla="*/ 105 h 206"/>
                <a:gd name="T10" fmla="*/ 528 w 528"/>
                <a:gd name="T11" fmla="*/ 0 h 206"/>
                <a:gd name="T12" fmla="*/ 264 w 528"/>
                <a:gd name="T13" fmla="*/ 100 h 206"/>
              </a:gdLst>
              <a:ahLst/>
              <a:cxnLst>
                <a:cxn ang="0">
                  <a:pos x="T0" y="T1"/>
                </a:cxn>
                <a:cxn ang="0">
                  <a:pos x="T2" y="T3"/>
                </a:cxn>
                <a:cxn ang="0">
                  <a:pos x="T4" y="T5"/>
                </a:cxn>
                <a:cxn ang="0">
                  <a:pos x="T6" y="T7"/>
                </a:cxn>
                <a:cxn ang="0">
                  <a:pos x="T8" y="T9"/>
                </a:cxn>
                <a:cxn ang="0">
                  <a:pos x="T10" y="T11"/>
                </a:cxn>
                <a:cxn ang="0">
                  <a:pos x="T12" y="T13"/>
                </a:cxn>
              </a:cxnLst>
              <a:rect l="0" t="0" r="r" b="b"/>
              <a:pathLst>
                <a:path w="528" h="206">
                  <a:moveTo>
                    <a:pt x="264" y="100"/>
                  </a:moveTo>
                  <a:cubicBezTo>
                    <a:pt x="118" y="100"/>
                    <a:pt x="0" y="55"/>
                    <a:pt x="0" y="0"/>
                  </a:cubicBezTo>
                  <a:cubicBezTo>
                    <a:pt x="0" y="105"/>
                    <a:pt x="0" y="105"/>
                    <a:pt x="0" y="105"/>
                  </a:cubicBezTo>
                  <a:cubicBezTo>
                    <a:pt x="0" y="161"/>
                    <a:pt x="118" y="206"/>
                    <a:pt x="264" y="206"/>
                  </a:cubicBezTo>
                  <a:cubicBezTo>
                    <a:pt x="410" y="206"/>
                    <a:pt x="528" y="161"/>
                    <a:pt x="528" y="105"/>
                  </a:cubicBezTo>
                  <a:cubicBezTo>
                    <a:pt x="528" y="0"/>
                    <a:pt x="528" y="0"/>
                    <a:pt x="528" y="0"/>
                  </a:cubicBezTo>
                  <a:cubicBezTo>
                    <a:pt x="528" y="55"/>
                    <a:pt x="410" y="100"/>
                    <a:pt x="264"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xmlns="" id="{915EDB90-B3C7-444A-83FA-44E00038CDD5}"/>
                </a:ext>
              </a:extLst>
            </p:cNvPr>
            <p:cNvSpPr>
              <a:spLocks/>
            </p:cNvSpPr>
            <p:nvPr/>
          </p:nvSpPr>
          <p:spPr bwMode="auto">
            <a:xfrm>
              <a:off x="5557838" y="2400300"/>
              <a:ext cx="0" cy="22225"/>
            </a:xfrm>
            <a:custGeom>
              <a:avLst/>
              <a:gdLst>
                <a:gd name="T0" fmla="*/ 6 h 6"/>
                <a:gd name="T1" fmla="*/ 0 h 6"/>
                <a:gd name="T2" fmla="*/ 0 h 6"/>
                <a:gd name="T3" fmla="*/ 6 h 6"/>
              </a:gdLst>
              <a:ahLst/>
              <a:cxnLst>
                <a:cxn ang="0">
                  <a:pos x="0" y="T0"/>
                </a:cxn>
                <a:cxn ang="0">
                  <a:pos x="0" y="T1"/>
                </a:cxn>
                <a:cxn ang="0">
                  <a:pos x="0" y="T2"/>
                </a:cxn>
                <a:cxn ang="0">
                  <a:pos x="0" y="T3"/>
                </a:cxn>
              </a:cxnLst>
              <a:rect l="0" t="0" r="r" b="b"/>
              <a:pathLst>
                <a:path h="6">
                  <a:moveTo>
                    <a:pt x="0" y="6"/>
                  </a:moveTo>
                  <a:cubicBezTo>
                    <a:pt x="0" y="0"/>
                    <a:pt x="0" y="0"/>
                    <a:pt x="0" y="0"/>
                  </a:cubicBezTo>
                  <a:cubicBezTo>
                    <a:pt x="0" y="0"/>
                    <a:pt x="0" y="0"/>
                    <a:pt x="0" y="0"/>
                  </a:cubicBezTo>
                  <a:cubicBezTo>
                    <a:pt x="0" y="2"/>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xmlns="" id="{746B0B82-DAD7-1245-9442-10C4F9185711}"/>
                </a:ext>
              </a:extLst>
            </p:cNvPr>
            <p:cNvSpPr>
              <a:spLocks/>
            </p:cNvSpPr>
            <p:nvPr/>
          </p:nvSpPr>
          <p:spPr bwMode="auto">
            <a:xfrm>
              <a:off x="3578225" y="1901825"/>
              <a:ext cx="0" cy="22225"/>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6"/>
                    <a:pt x="0" y="6"/>
                    <a:pt x="0" y="6"/>
                  </a:cubicBezTo>
                  <a:cubicBezTo>
                    <a:pt x="0" y="4"/>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xmlns="" id="{5376450B-95CE-304B-8131-EC3642A96BDA}"/>
                </a:ext>
              </a:extLst>
            </p:cNvPr>
            <p:cNvSpPr>
              <a:spLocks/>
            </p:cNvSpPr>
            <p:nvPr/>
          </p:nvSpPr>
          <p:spPr bwMode="auto">
            <a:xfrm>
              <a:off x="3578225" y="2921000"/>
              <a:ext cx="1979613" cy="773113"/>
            </a:xfrm>
            <a:custGeom>
              <a:avLst/>
              <a:gdLst/>
              <a:ahLst/>
              <a:cxnLst/>
              <a:rect l="l" t="t" r="r" b="b"/>
              <a:pathLst>
                <a:path w="1979613" h="773113">
                  <a:moveTo>
                    <a:pt x="1439863" y="473075"/>
                  </a:moveTo>
                  <a:cubicBezTo>
                    <a:pt x="1409806" y="484273"/>
                    <a:pt x="1368478" y="495472"/>
                    <a:pt x="1327150" y="499205"/>
                  </a:cubicBezTo>
                  <a:cubicBezTo>
                    <a:pt x="1327150" y="499215"/>
                    <a:pt x="1327150" y="500255"/>
                    <a:pt x="1327150" y="611188"/>
                  </a:cubicBezTo>
                  <a:cubicBezTo>
                    <a:pt x="1368478" y="607455"/>
                    <a:pt x="1409806" y="596257"/>
                    <a:pt x="1439863" y="585059"/>
                  </a:cubicBezTo>
                  <a:close/>
                  <a:moveTo>
                    <a:pt x="1641476" y="427038"/>
                  </a:moveTo>
                  <a:cubicBezTo>
                    <a:pt x="1611419" y="438365"/>
                    <a:pt x="1570091" y="449692"/>
                    <a:pt x="1528763" y="453468"/>
                  </a:cubicBezTo>
                  <a:cubicBezTo>
                    <a:pt x="1528763" y="453480"/>
                    <a:pt x="1528763" y="454641"/>
                    <a:pt x="1528763" y="566738"/>
                  </a:cubicBezTo>
                  <a:cubicBezTo>
                    <a:pt x="1570091" y="562962"/>
                    <a:pt x="1611419" y="551635"/>
                    <a:pt x="1641476" y="540308"/>
                  </a:cubicBezTo>
                  <a:close/>
                  <a:moveTo>
                    <a:pt x="0" y="0"/>
                  </a:moveTo>
                  <a:cubicBezTo>
                    <a:pt x="0" y="206414"/>
                    <a:pt x="442414" y="375298"/>
                    <a:pt x="989807" y="375298"/>
                  </a:cubicBezTo>
                  <a:cubicBezTo>
                    <a:pt x="1537200" y="375298"/>
                    <a:pt x="1979613" y="206414"/>
                    <a:pt x="1979613" y="0"/>
                  </a:cubicBezTo>
                  <a:cubicBezTo>
                    <a:pt x="1979613" y="17"/>
                    <a:pt x="1979613" y="2572"/>
                    <a:pt x="1979613" y="394063"/>
                  </a:cubicBezTo>
                  <a:cubicBezTo>
                    <a:pt x="1979613" y="604229"/>
                    <a:pt x="1537200" y="773113"/>
                    <a:pt x="989807" y="773113"/>
                  </a:cubicBezTo>
                  <a:cubicBezTo>
                    <a:pt x="442414" y="773113"/>
                    <a:pt x="0" y="604229"/>
                    <a:pt x="0" y="394063"/>
                  </a:cubicBezTo>
                  <a:cubicBezTo>
                    <a:pt x="0" y="394046"/>
                    <a:pt x="0" y="391538"/>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1">
              <a:extLst>
                <a:ext uri="{FF2B5EF4-FFF2-40B4-BE49-F238E27FC236}">
                  <a16:creationId xmlns:a16="http://schemas.microsoft.com/office/drawing/2014/main" xmlns="" id="{3B673BE0-59D4-414D-BD14-5E4CE8615072}"/>
                </a:ext>
              </a:extLst>
            </p:cNvPr>
            <p:cNvSpPr>
              <a:spLocks/>
            </p:cNvSpPr>
            <p:nvPr/>
          </p:nvSpPr>
          <p:spPr bwMode="auto">
            <a:xfrm>
              <a:off x="3578225" y="2400300"/>
              <a:ext cx="0" cy="22225"/>
            </a:xfrm>
            <a:custGeom>
              <a:avLst/>
              <a:gdLst>
                <a:gd name="T0" fmla="*/ 0 h 6"/>
                <a:gd name="T1" fmla="*/ 6 h 6"/>
                <a:gd name="T2" fmla="*/ 0 h 6"/>
              </a:gdLst>
              <a:ahLst/>
              <a:cxnLst>
                <a:cxn ang="0">
                  <a:pos x="0" y="T0"/>
                </a:cxn>
                <a:cxn ang="0">
                  <a:pos x="0" y="T1"/>
                </a:cxn>
                <a:cxn ang="0">
                  <a:pos x="0" y="T2"/>
                </a:cxn>
              </a:cxnLst>
              <a:rect l="0" t="0" r="r" b="b"/>
              <a:pathLst>
                <a:path h="6">
                  <a:moveTo>
                    <a:pt x="0" y="0"/>
                  </a:moveTo>
                  <a:cubicBezTo>
                    <a:pt x="0" y="6"/>
                    <a:pt x="0" y="6"/>
                    <a:pt x="0" y="6"/>
                  </a:cubicBezTo>
                  <a:cubicBezTo>
                    <a:pt x="0" y="4"/>
                    <a:pt x="0"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a:grpSpLocks noChangeAspect="1"/>
          </p:cNvGrpSpPr>
          <p:nvPr/>
        </p:nvGrpSpPr>
        <p:grpSpPr bwMode="auto">
          <a:xfrm>
            <a:off x="1148001" y="5564121"/>
            <a:ext cx="444719" cy="503711"/>
            <a:chOff x="5904" y="2485"/>
            <a:chExt cx="588" cy="666"/>
          </a:xfrm>
          <a:solidFill>
            <a:schemeClr val="bg1"/>
          </a:solidFill>
          <a:effectLst/>
        </p:grpSpPr>
        <p:sp>
          <p:nvSpPr>
            <p:cNvPr id="36" name="Freeform 88"/>
            <p:cNvSpPr>
              <a:spLocks noEditPoints="1"/>
            </p:cNvSpPr>
            <p:nvPr/>
          </p:nvSpPr>
          <p:spPr bwMode="auto">
            <a:xfrm>
              <a:off x="5904" y="2485"/>
              <a:ext cx="588" cy="666"/>
            </a:xfrm>
            <a:custGeom>
              <a:avLst/>
              <a:gdLst>
                <a:gd name="T0" fmla="*/ 21 w 246"/>
                <a:gd name="T1" fmla="*/ 117 h 279"/>
                <a:gd name="T2" fmla="*/ 15 w 246"/>
                <a:gd name="T3" fmla="*/ 189 h 279"/>
                <a:gd name="T4" fmla="*/ 23 w 246"/>
                <a:gd name="T5" fmla="*/ 209 h 279"/>
                <a:gd name="T6" fmla="*/ 34 w 246"/>
                <a:gd name="T7" fmla="*/ 243 h 279"/>
                <a:gd name="T8" fmla="*/ 92 w 246"/>
                <a:gd name="T9" fmla="*/ 279 h 279"/>
                <a:gd name="T10" fmla="*/ 189 w 246"/>
                <a:gd name="T11" fmla="*/ 210 h 279"/>
                <a:gd name="T12" fmla="*/ 200 w 246"/>
                <a:gd name="T13" fmla="*/ 88 h 279"/>
                <a:gd name="T14" fmla="*/ 187 w 246"/>
                <a:gd name="T15" fmla="*/ 93 h 279"/>
                <a:gd name="T16" fmla="*/ 178 w 246"/>
                <a:gd name="T17" fmla="*/ 89 h 279"/>
                <a:gd name="T18" fmla="*/ 175 w 246"/>
                <a:gd name="T19" fmla="*/ 75 h 279"/>
                <a:gd name="T20" fmla="*/ 176 w 246"/>
                <a:gd name="T21" fmla="*/ 68 h 279"/>
                <a:gd name="T22" fmla="*/ 181 w 246"/>
                <a:gd name="T23" fmla="*/ 55 h 279"/>
                <a:gd name="T24" fmla="*/ 190 w 246"/>
                <a:gd name="T25" fmla="*/ 52 h 279"/>
                <a:gd name="T26" fmla="*/ 203 w 246"/>
                <a:gd name="T27" fmla="*/ 60 h 279"/>
                <a:gd name="T28" fmla="*/ 207 w 246"/>
                <a:gd name="T29" fmla="*/ 65 h 279"/>
                <a:gd name="T30" fmla="*/ 212 w 246"/>
                <a:gd name="T31" fmla="*/ 78 h 279"/>
                <a:gd name="T32" fmla="*/ 208 w 246"/>
                <a:gd name="T33" fmla="*/ 87 h 279"/>
                <a:gd name="T34" fmla="*/ 193 w 246"/>
                <a:gd name="T35" fmla="*/ 62 h 279"/>
                <a:gd name="T36" fmla="*/ 184 w 246"/>
                <a:gd name="T37" fmla="*/ 80 h 279"/>
                <a:gd name="T38" fmla="*/ 203 w 246"/>
                <a:gd name="T39" fmla="*/ 74 h 279"/>
                <a:gd name="T40" fmla="*/ 129 w 246"/>
                <a:gd name="T41" fmla="*/ 109 h 279"/>
                <a:gd name="T42" fmla="*/ 97 w 246"/>
                <a:gd name="T43" fmla="*/ 122 h 279"/>
                <a:gd name="T44" fmla="*/ 77 w 246"/>
                <a:gd name="T45" fmla="*/ 111 h 279"/>
                <a:gd name="T46" fmla="*/ 68 w 246"/>
                <a:gd name="T47" fmla="*/ 78 h 279"/>
                <a:gd name="T48" fmla="*/ 70 w 246"/>
                <a:gd name="T49" fmla="*/ 61 h 279"/>
                <a:gd name="T50" fmla="*/ 84 w 246"/>
                <a:gd name="T51" fmla="*/ 30 h 279"/>
                <a:gd name="T52" fmla="*/ 106 w 246"/>
                <a:gd name="T53" fmla="*/ 22 h 279"/>
                <a:gd name="T54" fmla="*/ 135 w 246"/>
                <a:gd name="T55" fmla="*/ 41 h 279"/>
                <a:gd name="T56" fmla="*/ 146 w 246"/>
                <a:gd name="T57" fmla="*/ 53 h 279"/>
                <a:gd name="T58" fmla="*/ 159 w 246"/>
                <a:gd name="T59" fmla="*/ 85 h 279"/>
                <a:gd name="T60" fmla="*/ 148 w 246"/>
                <a:gd name="T61" fmla="*/ 106 h 279"/>
                <a:gd name="T62" fmla="*/ 193 w 246"/>
                <a:gd name="T63" fmla="*/ 158 h 279"/>
                <a:gd name="T64" fmla="*/ 172 w 246"/>
                <a:gd name="T65" fmla="*/ 167 h 279"/>
                <a:gd name="T66" fmla="*/ 159 w 246"/>
                <a:gd name="T67" fmla="*/ 160 h 279"/>
                <a:gd name="T68" fmla="*/ 153 w 246"/>
                <a:gd name="T69" fmla="*/ 138 h 279"/>
                <a:gd name="T70" fmla="*/ 154 w 246"/>
                <a:gd name="T71" fmla="*/ 127 h 279"/>
                <a:gd name="T72" fmla="*/ 163 w 246"/>
                <a:gd name="T73" fmla="*/ 106 h 279"/>
                <a:gd name="T74" fmla="*/ 178 w 246"/>
                <a:gd name="T75" fmla="*/ 101 h 279"/>
                <a:gd name="T76" fmla="*/ 197 w 246"/>
                <a:gd name="T77" fmla="*/ 113 h 279"/>
                <a:gd name="T78" fmla="*/ 204 w 246"/>
                <a:gd name="T79" fmla="*/ 121 h 279"/>
                <a:gd name="T80" fmla="*/ 213 w 246"/>
                <a:gd name="T81" fmla="*/ 143 h 279"/>
                <a:gd name="T82" fmla="*/ 206 w 246"/>
                <a:gd name="T83" fmla="*/ 156 h 279"/>
                <a:gd name="T84" fmla="*/ 182 w 246"/>
                <a:gd name="T85" fmla="*/ 117 h 279"/>
                <a:gd name="T86" fmla="*/ 167 w 246"/>
                <a:gd name="T87" fmla="*/ 145 h 279"/>
                <a:gd name="T88" fmla="*/ 198 w 246"/>
                <a:gd name="T89" fmla="*/ 13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279">
                  <a:moveTo>
                    <a:pt x="119" y="0"/>
                  </a:moveTo>
                  <a:cubicBezTo>
                    <a:pt x="59" y="0"/>
                    <a:pt x="19" y="46"/>
                    <a:pt x="19" y="106"/>
                  </a:cubicBezTo>
                  <a:cubicBezTo>
                    <a:pt x="19" y="109"/>
                    <a:pt x="21" y="110"/>
                    <a:pt x="21" y="117"/>
                  </a:cubicBezTo>
                  <a:cubicBezTo>
                    <a:pt x="21" y="124"/>
                    <a:pt x="4" y="160"/>
                    <a:pt x="2" y="165"/>
                  </a:cubicBezTo>
                  <a:cubicBezTo>
                    <a:pt x="0" y="170"/>
                    <a:pt x="1" y="180"/>
                    <a:pt x="9" y="180"/>
                  </a:cubicBezTo>
                  <a:cubicBezTo>
                    <a:pt x="19" y="179"/>
                    <a:pt x="20" y="186"/>
                    <a:pt x="15" y="189"/>
                  </a:cubicBezTo>
                  <a:cubicBezTo>
                    <a:pt x="13" y="191"/>
                    <a:pt x="15" y="198"/>
                    <a:pt x="17" y="199"/>
                  </a:cubicBezTo>
                  <a:cubicBezTo>
                    <a:pt x="18" y="200"/>
                    <a:pt x="27" y="203"/>
                    <a:pt x="28" y="204"/>
                  </a:cubicBezTo>
                  <a:cubicBezTo>
                    <a:pt x="29" y="204"/>
                    <a:pt x="25" y="207"/>
                    <a:pt x="23" y="209"/>
                  </a:cubicBezTo>
                  <a:cubicBezTo>
                    <a:pt x="22" y="211"/>
                    <a:pt x="25" y="218"/>
                    <a:pt x="25" y="218"/>
                  </a:cubicBezTo>
                  <a:cubicBezTo>
                    <a:pt x="25" y="218"/>
                    <a:pt x="28" y="219"/>
                    <a:pt x="33" y="223"/>
                  </a:cubicBezTo>
                  <a:cubicBezTo>
                    <a:pt x="39" y="227"/>
                    <a:pt x="34" y="239"/>
                    <a:pt x="34" y="243"/>
                  </a:cubicBezTo>
                  <a:cubicBezTo>
                    <a:pt x="34" y="247"/>
                    <a:pt x="39" y="259"/>
                    <a:pt x="52" y="259"/>
                  </a:cubicBezTo>
                  <a:cubicBezTo>
                    <a:pt x="65" y="259"/>
                    <a:pt x="86" y="251"/>
                    <a:pt x="86" y="251"/>
                  </a:cubicBezTo>
                  <a:cubicBezTo>
                    <a:pt x="92" y="279"/>
                    <a:pt x="92" y="279"/>
                    <a:pt x="92" y="279"/>
                  </a:cubicBezTo>
                  <a:cubicBezTo>
                    <a:pt x="97" y="277"/>
                    <a:pt x="169" y="254"/>
                    <a:pt x="188" y="249"/>
                  </a:cubicBezTo>
                  <a:cubicBezTo>
                    <a:pt x="190" y="248"/>
                    <a:pt x="192" y="248"/>
                    <a:pt x="194" y="247"/>
                  </a:cubicBezTo>
                  <a:cubicBezTo>
                    <a:pt x="189" y="210"/>
                    <a:pt x="189" y="210"/>
                    <a:pt x="189" y="210"/>
                  </a:cubicBezTo>
                  <a:cubicBezTo>
                    <a:pt x="202" y="188"/>
                    <a:pt x="232" y="155"/>
                    <a:pt x="235" y="123"/>
                  </a:cubicBezTo>
                  <a:cubicBezTo>
                    <a:pt x="246" y="41"/>
                    <a:pt x="189" y="0"/>
                    <a:pt x="119" y="0"/>
                  </a:cubicBezTo>
                  <a:close/>
                  <a:moveTo>
                    <a:pt x="200" y="88"/>
                  </a:moveTo>
                  <a:cubicBezTo>
                    <a:pt x="198" y="89"/>
                    <a:pt x="196" y="90"/>
                    <a:pt x="194" y="90"/>
                  </a:cubicBezTo>
                  <a:cubicBezTo>
                    <a:pt x="194" y="94"/>
                    <a:pt x="194" y="94"/>
                    <a:pt x="194" y="94"/>
                  </a:cubicBezTo>
                  <a:cubicBezTo>
                    <a:pt x="187" y="93"/>
                    <a:pt x="187" y="93"/>
                    <a:pt x="187" y="93"/>
                  </a:cubicBezTo>
                  <a:cubicBezTo>
                    <a:pt x="187" y="90"/>
                    <a:pt x="187" y="90"/>
                    <a:pt x="187" y="90"/>
                  </a:cubicBezTo>
                  <a:cubicBezTo>
                    <a:pt x="185" y="89"/>
                    <a:pt x="183" y="88"/>
                    <a:pt x="181" y="86"/>
                  </a:cubicBezTo>
                  <a:cubicBezTo>
                    <a:pt x="178" y="89"/>
                    <a:pt x="178" y="89"/>
                    <a:pt x="178" y="89"/>
                  </a:cubicBezTo>
                  <a:cubicBezTo>
                    <a:pt x="174" y="84"/>
                    <a:pt x="174" y="84"/>
                    <a:pt x="174" y="84"/>
                  </a:cubicBezTo>
                  <a:cubicBezTo>
                    <a:pt x="177" y="81"/>
                    <a:pt x="177" y="81"/>
                    <a:pt x="177" y="81"/>
                  </a:cubicBezTo>
                  <a:cubicBezTo>
                    <a:pt x="176" y="79"/>
                    <a:pt x="175" y="77"/>
                    <a:pt x="175" y="75"/>
                  </a:cubicBezTo>
                  <a:cubicBezTo>
                    <a:pt x="171" y="75"/>
                    <a:pt x="171" y="75"/>
                    <a:pt x="171" y="75"/>
                  </a:cubicBezTo>
                  <a:cubicBezTo>
                    <a:pt x="172" y="68"/>
                    <a:pt x="172" y="68"/>
                    <a:pt x="172" y="68"/>
                  </a:cubicBezTo>
                  <a:cubicBezTo>
                    <a:pt x="176" y="68"/>
                    <a:pt x="176" y="68"/>
                    <a:pt x="176" y="68"/>
                  </a:cubicBezTo>
                  <a:cubicBezTo>
                    <a:pt x="176" y="66"/>
                    <a:pt x="177" y="64"/>
                    <a:pt x="179" y="62"/>
                  </a:cubicBezTo>
                  <a:cubicBezTo>
                    <a:pt x="176" y="59"/>
                    <a:pt x="176" y="59"/>
                    <a:pt x="176" y="59"/>
                  </a:cubicBezTo>
                  <a:cubicBezTo>
                    <a:pt x="181" y="55"/>
                    <a:pt x="181" y="55"/>
                    <a:pt x="181" y="55"/>
                  </a:cubicBezTo>
                  <a:cubicBezTo>
                    <a:pt x="184" y="58"/>
                    <a:pt x="184" y="58"/>
                    <a:pt x="184" y="58"/>
                  </a:cubicBezTo>
                  <a:cubicBezTo>
                    <a:pt x="186" y="57"/>
                    <a:pt x="188" y="56"/>
                    <a:pt x="190" y="56"/>
                  </a:cubicBezTo>
                  <a:cubicBezTo>
                    <a:pt x="190" y="52"/>
                    <a:pt x="190" y="52"/>
                    <a:pt x="190" y="52"/>
                  </a:cubicBezTo>
                  <a:cubicBezTo>
                    <a:pt x="197" y="53"/>
                    <a:pt x="197" y="53"/>
                    <a:pt x="197" y="53"/>
                  </a:cubicBezTo>
                  <a:cubicBezTo>
                    <a:pt x="197" y="57"/>
                    <a:pt x="197" y="57"/>
                    <a:pt x="197" y="57"/>
                  </a:cubicBezTo>
                  <a:cubicBezTo>
                    <a:pt x="199" y="57"/>
                    <a:pt x="201" y="58"/>
                    <a:pt x="203" y="60"/>
                  </a:cubicBezTo>
                  <a:cubicBezTo>
                    <a:pt x="206" y="57"/>
                    <a:pt x="206" y="57"/>
                    <a:pt x="206" y="57"/>
                  </a:cubicBezTo>
                  <a:cubicBezTo>
                    <a:pt x="210" y="62"/>
                    <a:pt x="210" y="62"/>
                    <a:pt x="210" y="62"/>
                  </a:cubicBezTo>
                  <a:cubicBezTo>
                    <a:pt x="207" y="65"/>
                    <a:pt x="207" y="65"/>
                    <a:pt x="207" y="65"/>
                  </a:cubicBezTo>
                  <a:cubicBezTo>
                    <a:pt x="208" y="67"/>
                    <a:pt x="209" y="69"/>
                    <a:pt x="209" y="71"/>
                  </a:cubicBezTo>
                  <a:cubicBezTo>
                    <a:pt x="213" y="71"/>
                    <a:pt x="213" y="71"/>
                    <a:pt x="213" y="71"/>
                  </a:cubicBezTo>
                  <a:cubicBezTo>
                    <a:pt x="212" y="78"/>
                    <a:pt x="212" y="78"/>
                    <a:pt x="212" y="78"/>
                  </a:cubicBezTo>
                  <a:cubicBezTo>
                    <a:pt x="208" y="78"/>
                    <a:pt x="208" y="78"/>
                    <a:pt x="208" y="78"/>
                  </a:cubicBezTo>
                  <a:cubicBezTo>
                    <a:pt x="208" y="80"/>
                    <a:pt x="207" y="82"/>
                    <a:pt x="205" y="84"/>
                  </a:cubicBezTo>
                  <a:cubicBezTo>
                    <a:pt x="208" y="87"/>
                    <a:pt x="208" y="87"/>
                    <a:pt x="208" y="87"/>
                  </a:cubicBezTo>
                  <a:cubicBezTo>
                    <a:pt x="203" y="91"/>
                    <a:pt x="203" y="91"/>
                    <a:pt x="203" y="91"/>
                  </a:cubicBezTo>
                  <a:lnTo>
                    <a:pt x="200" y="88"/>
                  </a:lnTo>
                  <a:close/>
                  <a:moveTo>
                    <a:pt x="193" y="62"/>
                  </a:moveTo>
                  <a:cubicBezTo>
                    <a:pt x="190" y="62"/>
                    <a:pt x="187" y="62"/>
                    <a:pt x="185" y="64"/>
                  </a:cubicBezTo>
                  <a:cubicBezTo>
                    <a:pt x="183" y="66"/>
                    <a:pt x="181" y="69"/>
                    <a:pt x="181" y="72"/>
                  </a:cubicBezTo>
                  <a:cubicBezTo>
                    <a:pt x="181" y="75"/>
                    <a:pt x="182" y="78"/>
                    <a:pt x="184" y="80"/>
                  </a:cubicBezTo>
                  <a:cubicBezTo>
                    <a:pt x="185" y="82"/>
                    <a:pt x="188" y="84"/>
                    <a:pt x="191" y="84"/>
                  </a:cubicBezTo>
                  <a:cubicBezTo>
                    <a:pt x="194" y="84"/>
                    <a:pt x="197" y="83"/>
                    <a:pt x="199" y="81"/>
                  </a:cubicBezTo>
                  <a:cubicBezTo>
                    <a:pt x="201" y="79"/>
                    <a:pt x="203" y="77"/>
                    <a:pt x="203" y="74"/>
                  </a:cubicBezTo>
                  <a:cubicBezTo>
                    <a:pt x="203" y="71"/>
                    <a:pt x="202" y="68"/>
                    <a:pt x="200" y="66"/>
                  </a:cubicBezTo>
                  <a:cubicBezTo>
                    <a:pt x="199" y="63"/>
                    <a:pt x="196" y="62"/>
                    <a:pt x="193" y="62"/>
                  </a:cubicBezTo>
                  <a:close/>
                  <a:moveTo>
                    <a:pt x="129" y="109"/>
                  </a:moveTo>
                  <a:cubicBezTo>
                    <a:pt x="125" y="112"/>
                    <a:pt x="120" y="114"/>
                    <a:pt x="114" y="114"/>
                  </a:cubicBezTo>
                  <a:cubicBezTo>
                    <a:pt x="113" y="124"/>
                    <a:pt x="113" y="124"/>
                    <a:pt x="113" y="124"/>
                  </a:cubicBezTo>
                  <a:cubicBezTo>
                    <a:pt x="97" y="122"/>
                    <a:pt x="97" y="122"/>
                    <a:pt x="97" y="122"/>
                  </a:cubicBezTo>
                  <a:cubicBezTo>
                    <a:pt x="98" y="113"/>
                    <a:pt x="98" y="113"/>
                    <a:pt x="98" y="113"/>
                  </a:cubicBezTo>
                  <a:cubicBezTo>
                    <a:pt x="93" y="111"/>
                    <a:pt x="88" y="109"/>
                    <a:pt x="84" y="105"/>
                  </a:cubicBezTo>
                  <a:cubicBezTo>
                    <a:pt x="77" y="111"/>
                    <a:pt x="77" y="111"/>
                    <a:pt x="77" y="111"/>
                  </a:cubicBezTo>
                  <a:cubicBezTo>
                    <a:pt x="66" y="99"/>
                    <a:pt x="66" y="99"/>
                    <a:pt x="66" y="99"/>
                  </a:cubicBezTo>
                  <a:cubicBezTo>
                    <a:pt x="73" y="93"/>
                    <a:pt x="73" y="93"/>
                    <a:pt x="73" y="93"/>
                  </a:cubicBezTo>
                  <a:cubicBezTo>
                    <a:pt x="71" y="88"/>
                    <a:pt x="69" y="83"/>
                    <a:pt x="68" y="78"/>
                  </a:cubicBezTo>
                  <a:cubicBezTo>
                    <a:pt x="59" y="77"/>
                    <a:pt x="59" y="77"/>
                    <a:pt x="59" y="77"/>
                  </a:cubicBezTo>
                  <a:cubicBezTo>
                    <a:pt x="60" y="61"/>
                    <a:pt x="60" y="61"/>
                    <a:pt x="60" y="61"/>
                  </a:cubicBezTo>
                  <a:cubicBezTo>
                    <a:pt x="70" y="61"/>
                    <a:pt x="70" y="61"/>
                    <a:pt x="70" y="61"/>
                  </a:cubicBezTo>
                  <a:cubicBezTo>
                    <a:pt x="71" y="56"/>
                    <a:pt x="74" y="51"/>
                    <a:pt x="77" y="47"/>
                  </a:cubicBezTo>
                  <a:cubicBezTo>
                    <a:pt x="71" y="40"/>
                    <a:pt x="71" y="40"/>
                    <a:pt x="71" y="40"/>
                  </a:cubicBezTo>
                  <a:cubicBezTo>
                    <a:pt x="84" y="30"/>
                    <a:pt x="84" y="30"/>
                    <a:pt x="84" y="30"/>
                  </a:cubicBezTo>
                  <a:cubicBezTo>
                    <a:pt x="90" y="37"/>
                    <a:pt x="90" y="37"/>
                    <a:pt x="90" y="37"/>
                  </a:cubicBezTo>
                  <a:cubicBezTo>
                    <a:pt x="94" y="34"/>
                    <a:pt x="99" y="33"/>
                    <a:pt x="105" y="32"/>
                  </a:cubicBezTo>
                  <a:cubicBezTo>
                    <a:pt x="106" y="22"/>
                    <a:pt x="106" y="22"/>
                    <a:pt x="106" y="22"/>
                  </a:cubicBezTo>
                  <a:cubicBezTo>
                    <a:pt x="122" y="24"/>
                    <a:pt x="122" y="24"/>
                    <a:pt x="122" y="24"/>
                  </a:cubicBezTo>
                  <a:cubicBezTo>
                    <a:pt x="121" y="34"/>
                    <a:pt x="121" y="34"/>
                    <a:pt x="121" y="34"/>
                  </a:cubicBezTo>
                  <a:cubicBezTo>
                    <a:pt x="126" y="35"/>
                    <a:pt x="131" y="38"/>
                    <a:pt x="135" y="41"/>
                  </a:cubicBezTo>
                  <a:cubicBezTo>
                    <a:pt x="143" y="35"/>
                    <a:pt x="143" y="35"/>
                    <a:pt x="143" y="35"/>
                  </a:cubicBezTo>
                  <a:cubicBezTo>
                    <a:pt x="153" y="47"/>
                    <a:pt x="153" y="47"/>
                    <a:pt x="153" y="47"/>
                  </a:cubicBezTo>
                  <a:cubicBezTo>
                    <a:pt x="146" y="53"/>
                    <a:pt x="146" y="53"/>
                    <a:pt x="146" y="53"/>
                  </a:cubicBezTo>
                  <a:cubicBezTo>
                    <a:pt x="148" y="58"/>
                    <a:pt x="150" y="63"/>
                    <a:pt x="151" y="68"/>
                  </a:cubicBezTo>
                  <a:cubicBezTo>
                    <a:pt x="160" y="69"/>
                    <a:pt x="160" y="69"/>
                    <a:pt x="160" y="69"/>
                  </a:cubicBezTo>
                  <a:cubicBezTo>
                    <a:pt x="159" y="85"/>
                    <a:pt x="159" y="85"/>
                    <a:pt x="159" y="85"/>
                  </a:cubicBezTo>
                  <a:cubicBezTo>
                    <a:pt x="149" y="85"/>
                    <a:pt x="149" y="85"/>
                    <a:pt x="149" y="85"/>
                  </a:cubicBezTo>
                  <a:cubicBezTo>
                    <a:pt x="148" y="90"/>
                    <a:pt x="145" y="95"/>
                    <a:pt x="142" y="99"/>
                  </a:cubicBezTo>
                  <a:cubicBezTo>
                    <a:pt x="148" y="106"/>
                    <a:pt x="148" y="106"/>
                    <a:pt x="148" y="106"/>
                  </a:cubicBezTo>
                  <a:cubicBezTo>
                    <a:pt x="135" y="117"/>
                    <a:pt x="135" y="117"/>
                    <a:pt x="135" y="117"/>
                  </a:cubicBezTo>
                  <a:lnTo>
                    <a:pt x="129" y="109"/>
                  </a:lnTo>
                  <a:close/>
                  <a:moveTo>
                    <a:pt x="193" y="158"/>
                  </a:moveTo>
                  <a:cubicBezTo>
                    <a:pt x="190" y="160"/>
                    <a:pt x="187" y="161"/>
                    <a:pt x="183" y="161"/>
                  </a:cubicBezTo>
                  <a:cubicBezTo>
                    <a:pt x="183" y="168"/>
                    <a:pt x="183" y="168"/>
                    <a:pt x="183" y="168"/>
                  </a:cubicBezTo>
                  <a:cubicBezTo>
                    <a:pt x="172" y="167"/>
                    <a:pt x="172" y="167"/>
                    <a:pt x="172" y="167"/>
                  </a:cubicBezTo>
                  <a:cubicBezTo>
                    <a:pt x="173" y="161"/>
                    <a:pt x="173" y="161"/>
                    <a:pt x="173" y="161"/>
                  </a:cubicBezTo>
                  <a:cubicBezTo>
                    <a:pt x="169" y="160"/>
                    <a:pt x="166" y="158"/>
                    <a:pt x="163" y="156"/>
                  </a:cubicBezTo>
                  <a:cubicBezTo>
                    <a:pt x="159" y="160"/>
                    <a:pt x="159" y="160"/>
                    <a:pt x="159" y="160"/>
                  </a:cubicBezTo>
                  <a:cubicBezTo>
                    <a:pt x="152" y="151"/>
                    <a:pt x="152" y="151"/>
                    <a:pt x="152" y="151"/>
                  </a:cubicBezTo>
                  <a:cubicBezTo>
                    <a:pt x="156" y="148"/>
                    <a:pt x="156" y="148"/>
                    <a:pt x="156" y="148"/>
                  </a:cubicBezTo>
                  <a:cubicBezTo>
                    <a:pt x="155" y="144"/>
                    <a:pt x="154" y="141"/>
                    <a:pt x="153" y="138"/>
                  </a:cubicBezTo>
                  <a:cubicBezTo>
                    <a:pt x="147" y="137"/>
                    <a:pt x="147" y="137"/>
                    <a:pt x="147" y="137"/>
                  </a:cubicBezTo>
                  <a:cubicBezTo>
                    <a:pt x="148" y="126"/>
                    <a:pt x="148" y="126"/>
                    <a:pt x="148" y="126"/>
                  </a:cubicBezTo>
                  <a:cubicBezTo>
                    <a:pt x="154" y="127"/>
                    <a:pt x="154" y="127"/>
                    <a:pt x="154" y="127"/>
                  </a:cubicBezTo>
                  <a:cubicBezTo>
                    <a:pt x="155" y="123"/>
                    <a:pt x="157" y="120"/>
                    <a:pt x="159" y="118"/>
                  </a:cubicBezTo>
                  <a:cubicBezTo>
                    <a:pt x="155" y="113"/>
                    <a:pt x="155" y="113"/>
                    <a:pt x="155" y="113"/>
                  </a:cubicBezTo>
                  <a:cubicBezTo>
                    <a:pt x="163" y="106"/>
                    <a:pt x="163" y="106"/>
                    <a:pt x="163" y="106"/>
                  </a:cubicBezTo>
                  <a:cubicBezTo>
                    <a:pt x="167" y="111"/>
                    <a:pt x="167" y="111"/>
                    <a:pt x="167" y="111"/>
                  </a:cubicBezTo>
                  <a:cubicBezTo>
                    <a:pt x="170" y="109"/>
                    <a:pt x="174" y="108"/>
                    <a:pt x="177" y="108"/>
                  </a:cubicBezTo>
                  <a:cubicBezTo>
                    <a:pt x="178" y="101"/>
                    <a:pt x="178" y="101"/>
                    <a:pt x="178" y="101"/>
                  </a:cubicBezTo>
                  <a:cubicBezTo>
                    <a:pt x="188" y="102"/>
                    <a:pt x="188" y="102"/>
                    <a:pt x="188" y="102"/>
                  </a:cubicBezTo>
                  <a:cubicBezTo>
                    <a:pt x="188" y="109"/>
                    <a:pt x="188" y="109"/>
                    <a:pt x="188" y="109"/>
                  </a:cubicBezTo>
                  <a:cubicBezTo>
                    <a:pt x="191" y="110"/>
                    <a:pt x="194" y="111"/>
                    <a:pt x="197" y="113"/>
                  </a:cubicBezTo>
                  <a:cubicBezTo>
                    <a:pt x="202" y="109"/>
                    <a:pt x="202" y="109"/>
                    <a:pt x="202" y="109"/>
                  </a:cubicBezTo>
                  <a:cubicBezTo>
                    <a:pt x="209" y="117"/>
                    <a:pt x="209" y="117"/>
                    <a:pt x="209" y="117"/>
                  </a:cubicBezTo>
                  <a:cubicBezTo>
                    <a:pt x="204" y="121"/>
                    <a:pt x="204" y="121"/>
                    <a:pt x="204" y="121"/>
                  </a:cubicBezTo>
                  <a:cubicBezTo>
                    <a:pt x="206" y="124"/>
                    <a:pt x="207" y="128"/>
                    <a:pt x="207" y="131"/>
                  </a:cubicBezTo>
                  <a:cubicBezTo>
                    <a:pt x="213" y="132"/>
                    <a:pt x="213" y="132"/>
                    <a:pt x="213" y="132"/>
                  </a:cubicBezTo>
                  <a:cubicBezTo>
                    <a:pt x="213" y="143"/>
                    <a:pt x="213" y="143"/>
                    <a:pt x="213" y="143"/>
                  </a:cubicBezTo>
                  <a:cubicBezTo>
                    <a:pt x="206" y="142"/>
                    <a:pt x="206" y="142"/>
                    <a:pt x="206" y="142"/>
                  </a:cubicBezTo>
                  <a:cubicBezTo>
                    <a:pt x="205" y="146"/>
                    <a:pt x="204" y="149"/>
                    <a:pt x="202" y="151"/>
                  </a:cubicBezTo>
                  <a:cubicBezTo>
                    <a:pt x="206" y="156"/>
                    <a:pt x="206" y="156"/>
                    <a:pt x="206" y="156"/>
                  </a:cubicBezTo>
                  <a:cubicBezTo>
                    <a:pt x="197" y="163"/>
                    <a:pt x="197" y="163"/>
                    <a:pt x="197" y="163"/>
                  </a:cubicBezTo>
                  <a:lnTo>
                    <a:pt x="193" y="158"/>
                  </a:lnTo>
                  <a:close/>
                  <a:moveTo>
                    <a:pt x="182" y="117"/>
                  </a:moveTo>
                  <a:cubicBezTo>
                    <a:pt x="177" y="116"/>
                    <a:pt x="172" y="118"/>
                    <a:pt x="169" y="121"/>
                  </a:cubicBezTo>
                  <a:cubicBezTo>
                    <a:pt x="166" y="124"/>
                    <a:pt x="163" y="128"/>
                    <a:pt x="163" y="133"/>
                  </a:cubicBezTo>
                  <a:cubicBezTo>
                    <a:pt x="162" y="137"/>
                    <a:pt x="164" y="142"/>
                    <a:pt x="167" y="145"/>
                  </a:cubicBezTo>
                  <a:cubicBezTo>
                    <a:pt x="170" y="149"/>
                    <a:pt x="174" y="151"/>
                    <a:pt x="179" y="151"/>
                  </a:cubicBezTo>
                  <a:cubicBezTo>
                    <a:pt x="184" y="152"/>
                    <a:pt x="188" y="150"/>
                    <a:pt x="192" y="147"/>
                  </a:cubicBezTo>
                  <a:cubicBezTo>
                    <a:pt x="195" y="145"/>
                    <a:pt x="197" y="140"/>
                    <a:pt x="198" y="136"/>
                  </a:cubicBezTo>
                  <a:cubicBezTo>
                    <a:pt x="198" y="131"/>
                    <a:pt x="197" y="126"/>
                    <a:pt x="194" y="123"/>
                  </a:cubicBezTo>
                  <a:cubicBezTo>
                    <a:pt x="191" y="119"/>
                    <a:pt x="187" y="117"/>
                    <a:pt x="182"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451085">
                <a:defRPr/>
              </a:pPr>
              <a:endParaRPr lang="en-US" sz="600" kern="0">
                <a:solidFill>
                  <a:srgbClr val="0071C5"/>
                </a:solidFill>
              </a:endParaRPr>
            </a:p>
          </p:txBody>
        </p:sp>
        <p:sp>
          <p:nvSpPr>
            <p:cNvPr id="37" name="Oval 89"/>
            <p:cNvSpPr>
              <a:spLocks noChangeArrowheads="1"/>
            </p:cNvSpPr>
            <p:nvPr/>
          </p:nvSpPr>
          <p:spPr bwMode="auto">
            <a:xfrm>
              <a:off x="6102" y="2595"/>
              <a:ext cx="127" cy="1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451085">
                <a:defRPr/>
              </a:pPr>
              <a:endParaRPr lang="en-US" sz="600" kern="0">
                <a:solidFill>
                  <a:srgbClr val="0071C5"/>
                </a:solidFill>
              </a:endParaRPr>
            </a:p>
          </p:txBody>
        </p:sp>
      </p:grpSp>
      <p:grpSp>
        <p:nvGrpSpPr>
          <p:cNvPr id="38" name="Group 5">
            <a:extLst>
              <a:ext uri="{FF2B5EF4-FFF2-40B4-BE49-F238E27FC236}">
                <a16:creationId xmlns:a16="http://schemas.microsoft.com/office/drawing/2014/main" xmlns="" id="{861EFAD6-3189-3849-9047-F606D2D10920}"/>
              </a:ext>
            </a:extLst>
          </p:cNvPr>
          <p:cNvGrpSpPr>
            <a:grpSpLocks noChangeAspect="1"/>
          </p:cNvGrpSpPr>
          <p:nvPr/>
        </p:nvGrpSpPr>
        <p:grpSpPr bwMode="auto">
          <a:xfrm>
            <a:off x="1091466" y="4849988"/>
            <a:ext cx="501254" cy="487266"/>
            <a:chOff x="1051" y="-154"/>
            <a:chExt cx="3655" cy="3553"/>
          </a:xfrm>
          <a:solidFill>
            <a:schemeClr val="bg1"/>
          </a:solidFill>
        </p:grpSpPr>
        <p:sp>
          <p:nvSpPr>
            <p:cNvPr id="39" name="Freeform 6">
              <a:extLst>
                <a:ext uri="{FF2B5EF4-FFF2-40B4-BE49-F238E27FC236}">
                  <a16:creationId xmlns:a16="http://schemas.microsoft.com/office/drawing/2014/main" xmlns="" id="{1B374200-1EC6-3D4E-85FF-02AE9BE1DF44}"/>
                </a:ext>
              </a:extLst>
            </p:cNvPr>
            <p:cNvSpPr>
              <a:spLocks/>
            </p:cNvSpPr>
            <p:nvPr/>
          </p:nvSpPr>
          <p:spPr bwMode="auto">
            <a:xfrm>
              <a:off x="1051" y="583"/>
              <a:ext cx="1214" cy="742"/>
            </a:xfrm>
            <a:custGeom>
              <a:avLst/>
              <a:gdLst>
                <a:gd name="T0" fmla="*/ 209 w 514"/>
                <a:gd name="T1" fmla="*/ 192 h 314"/>
                <a:gd name="T2" fmla="*/ 488 w 514"/>
                <a:gd name="T3" fmla="*/ 314 h 314"/>
                <a:gd name="T4" fmla="*/ 514 w 514"/>
                <a:gd name="T5" fmla="*/ 260 h 314"/>
                <a:gd name="T6" fmla="*/ 234 w 514"/>
                <a:gd name="T7" fmla="*/ 138 h 314"/>
                <a:gd name="T8" fmla="*/ 236 w 514"/>
                <a:gd name="T9" fmla="*/ 117 h 314"/>
                <a:gd name="T10" fmla="*/ 118 w 514"/>
                <a:gd name="T11" fmla="*/ 0 h 314"/>
                <a:gd name="T12" fmla="*/ 0 w 514"/>
                <a:gd name="T13" fmla="*/ 117 h 314"/>
                <a:gd name="T14" fmla="*/ 118 w 514"/>
                <a:gd name="T15" fmla="*/ 235 h 314"/>
                <a:gd name="T16" fmla="*/ 209 w 514"/>
                <a:gd name="T17" fmla="*/ 19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4" h="314">
                  <a:moveTo>
                    <a:pt x="209" y="192"/>
                  </a:moveTo>
                  <a:cubicBezTo>
                    <a:pt x="488" y="314"/>
                    <a:pt x="488" y="314"/>
                    <a:pt x="488" y="314"/>
                  </a:cubicBezTo>
                  <a:cubicBezTo>
                    <a:pt x="495" y="295"/>
                    <a:pt x="503" y="277"/>
                    <a:pt x="514" y="260"/>
                  </a:cubicBezTo>
                  <a:cubicBezTo>
                    <a:pt x="234" y="138"/>
                    <a:pt x="234" y="138"/>
                    <a:pt x="234" y="138"/>
                  </a:cubicBezTo>
                  <a:cubicBezTo>
                    <a:pt x="235" y="131"/>
                    <a:pt x="236" y="124"/>
                    <a:pt x="236" y="117"/>
                  </a:cubicBezTo>
                  <a:cubicBezTo>
                    <a:pt x="236" y="52"/>
                    <a:pt x="183" y="0"/>
                    <a:pt x="118" y="0"/>
                  </a:cubicBezTo>
                  <a:cubicBezTo>
                    <a:pt x="53" y="0"/>
                    <a:pt x="0" y="52"/>
                    <a:pt x="0" y="117"/>
                  </a:cubicBezTo>
                  <a:cubicBezTo>
                    <a:pt x="0" y="183"/>
                    <a:pt x="53" y="235"/>
                    <a:pt x="118" y="235"/>
                  </a:cubicBezTo>
                  <a:cubicBezTo>
                    <a:pt x="155" y="235"/>
                    <a:pt x="188" y="218"/>
                    <a:pt x="209"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40" name="Freeform 7">
              <a:extLst>
                <a:ext uri="{FF2B5EF4-FFF2-40B4-BE49-F238E27FC236}">
                  <a16:creationId xmlns:a16="http://schemas.microsoft.com/office/drawing/2014/main" xmlns="" id="{CF6FE4C4-862B-3547-BD68-2C20697DF623}"/>
                </a:ext>
              </a:extLst>
            </p:cNvPr>
            <p:cNvSpPr>
              <a:spLocks/>
            </p:cNvSpPr>
            <p:nvPr/>
          </p:nvSpPr>
          <p:spPr bwMode="auto">
            <a:xfrm>
              <a:off x="1401" y="1890"/>
              <a:ext cx="985" cy="845"/>
            </a:xfrm>
            <a:custGeom>
              <a:avLst/>
              <a:gdLst>
                <a:gd name="T0" fmla="*/ 403 w 417"/>
                <a:gd name="T1" fmla="*/ 32 h 358"/>
                <a:gd name="T2" fmla="*/ 376 w 417"/>
                <a:gd name="T3" fmla="*/ 0 h 358"/>
                <a:gd name="T4" fmla="*/ 187 w 417"/>
                <a:gd name="T5" fmla="*/ 145 h 358"/>
                <a:gd name="T6" fmla="*/ 118 w 417"/>
                <a:gd name="T7" fmla="*/ 122 h 358"/>
                <a:gd name="T8" fmla="*/ 0 w 417"/>
                <a:gd name="T9" fmla="*/ 240 h 358"/>
                <a:gd name="T10" fmla="*/ 118 w 417"/>
                <a:gd name="T11" fmla="*/ 358 h 358"/>
                <a:gd name="T12" fmla="*/ 236 w 417"/>
                <a:gd name="T13" fmla="*/ 240 h 358"/>
                <a:gd name="T14" fmla="*/ 225 w 417"/>
                <a:gd name="T15" fmla="*/ 192 h 358"/>
                <a:gd name="T16" fmla="*/ 417 w 417"/>
                <a:gd name="T17" fmla="*/ 44 h 358"/>
                <a:gd name="T18" fmla="*/ 403 w 417"/>
                <a:gd name="T19" fmla="*/ 3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358">
                  <a:moveTo>
                    <a:pt x="403" y="32"/>
                  </a:moveTo>
                  <a:cubicBezTo>
                    <a:pt x="393" y="22"/>
                    <a:pt x="384" y="11"/>
                    <a:pt x="376" y="0"/>
                  </a:cubicBezTo>
                  <a:cubicBezTo>
                    <a:pt x="187" y="145"/>
                    <a:pt x="187" y="145"/>
                    <a:pt x="187" y="145"/>
                  </a:cubicBezTo>
                  <a:cubicBezTo>
                    <a:pt x="168" y="131"/>
                    <a:pt x="144" y="122"/>
                    <a:pt x="118" y="122"/>
                  </a:cubicBezTo>
                  <a:cubicBezTo>
                    <a:pt x="53" y="122"/>
                    <a:pt x="0" y="175"/>
                    <a:pt x="0" y="240"/>
                  </a:cubicBezTo>
                  <a:cubicBezTo>
                    <a:pt x="0" y="305"/>
                    <a:pt x="53" y="358"/>
                    <a:pt x="118" y="358"/>
                  </a:cubicBezTo>
                  <a:cubicBezTo>
                    <a:pt x="183" y="358"/>
                    <a:pt x="236" y="305"/>
                    <a:pt x="236" y="240"/>
                  </a:cubicBezTo>
                  <a:cubicBezTo>
                    <a:pt x="236" y="223"/>
                    <a:pt x="232" y="206"/>
                    <a:pt x="225" y="192"/>
                  </a:cubicBezTo>
                  <a:cubicBezTo>
                    <a:pt x="417" y="44"/>
                    <a:pt x="417" y="44"/>
                    <a:pt x="417" y="44"/>
                  </a:cubicBezTo>
                  <a:cubicBezTo>
                    <a:pt x="412" y="40"/>
                    <a:pt x="408" y="36"/>
                    <a:pt x="40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41" name="Freeform 8">
              <a:extLst>
                <a:ext uri="{FF2B5EF4-FFF2-40B4-BE49-F238E27FC236}">
                  <a16:creationId xmlns:a16="http://schemas.microsoft.com/office/drawing/2014/main" xmlns="" id="{DB8076F5-F88F-7F45-B549-FDFD99BD43F0}"/>
                </a:ext>
              </a:extLst>
            </p:cNvPr>
            <p:cNvSpPr>
              <a:spLocks/>
            </p:cNvSpPr>
            <p:nvPr/>
          </p:nvSpPr>
          <p:spPr bwMode="auto">
            <a:xfrm>
              <a:off x="2516" y="-154"/>
              <a:ext cx="555" cy="1061"/>
            </a:xfrm>
            <a:custGeom>
              <a:avLst/>
              <a:gdLst>
                <a:gd name="T0" fmla="*/ 88 w 235"/>
                <a:gd name="T1" fmla="*/ 232 h 449"/>
                <a:gd name="T2" fmla="*/ 88 w 235"/>
                <a:gd name="T3" fmla="*/ 449 h 449"/>
                <a:gd name="T4" fmla="*/ 117 w 235"/>
                <a:gd name="T5" fmla="*/ 448 h 449"/>
                <a:gd name="T6" fmla="*/ 147 w 235"/>
                <a:gd name="T7" fmla="*/ 449 h 449"/>
                <a:gd name="T8" fmla="*/ 147 w 235"/>
                <a:gd name="T9" fmla="*/ 232 h 449"/>
                <a:gd name="T10" fmla="*/ 235 w 235"/>
                <a:gd name="T11" fmla="*/ 118 h 449"/>
                <a:gd name="T12" fmla="*/ 117 w 235"/>
                <a:gd name="T13" fmla="*/ 0 h 449"/>
                <a:gd name="T14" fmla="*/ 0 w 235"/>
                <a:gd name="T15" fmla="*/ 118 h 449"/>
                <a:gd name="T16" fmla="*/ 88 w 235"/>
                <a:gd name="T17" fmla="*/ 23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449">
                  <a:moveTo>
                    <a:pt x="88" y="232"/>
                  </a:moveTo>
                  <a:cubicBezTo>
                    <a:pt x="88" y="449"/>
                    <a:pt x="88" y="449"/>
                    <a:pt x="88" y="449"/>
                  </a:cubicBezTo>
                  <a:cubicBezTo>
                    <a:pt x="97" y="448"/>
                    <a:pt x="107" y="448"/>
                    <a:pt x="117" y="448"/>
                  </a:cubicBezTo>
                  <a:cubicBezTo>
                    <a:pt x="128" y="448"/>
                    <a:pt x="138" y="448"/>
                    <a:pt x="147" y="449"/>
                  </a:cubicBezTo>
                  <a:cubicBezTo>
                    <a:pt x="147" y="232"/>
                    <a:pt x="147" y="232"/>
                    <a:pt x="147" y="232"/>
                  </a:cubicBezTo>
                  <a:cubicBezTo>
                    <a:pt x="198" y="219"/>
                    <a:pt x="235" y="173"/>
                    <a:pt x="235" y="118"/>
                  </a:cubicBezTo>
                  <a:cubicBezTo>
                    <a:pt x="235" y="53"/>
                    <a:pt x="183" y="0"/>
                    <a:pt x="117" y="0"/>
                  </a:cubicBezTo>
                  <a:cubicBezTo>
                    <a:pt x="52" y="0"/>
                    <a:pt x="0" y="53"/>
                    <a:pt x="0" y="118"/>
                  </a:cubicBezTo>
                  <a:cubicBezTo>
                    <a:pt x="0" y="173"/>
                    <a:pt x="37" y="219"/>
                    <a:pt x="88" y="2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42" name="Oval 9">
              <a:extLst>
                <a:ext uri="{FF2B5EF4-FFF2-40B4-BE49-F238E27FC236}">
                  <a16:creationId xmlns:a16="http://schemas.microsoft.com/office/drawing/2014/main" xmlns="" id="{2C06CBA0-9474-6544-A39D-34EE4883E1C7}"/>
                </a:ext>
              </a:extLst>
            </p:cNvPr>
            <p:cNvSpPr>
              <a:spLocks noChangeArrowheads="1"/>
            </p:cNvSpPr>
            <p:nvPr/>
          </p:nvSpPr>
          <p:spPr bwMode="auto">
            <a:xfrm>
              <a:off x="2350" y="1084"/>
              <a:ext cx="886" cy="88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43" name="Freeform 10">
              <a:extLst>
                <a:ext uri="{FF2B5EF4-FFF2-40B4-BE49-F238E27FC236}">
                  <a16:creationId xmlns:a16="http://schemas.microsoft.com/office/drawing/2014/main" xmlns="" id="{6AF029F1-F4AB-D545-A706-A11DBF2D1CE9}"/>
                </a:ext>
              </a:extLst>
            </p:cNvPr>
            <p:cNvSpPr>
              <a:spLocks/>
            </p:cNvSpPr>
            <p:nvPr/>
          </p:nvSpPr>
          <p:spPr bwMode="auto">
            <a:xfrm>
              <a:off x="2964" y="2069"/>
              <a:ext cx="905" cy="1330"/>
            </a:xfrm>
            <a:custGeom>
              <a:avLst/>
              <a:gdLst>
                <a:gd name="T0" fmla="*/ 265 w 383"/>
                <a:gd name="T1" fmla="*/ 328 h 563"/>
                <a:gd name="T2" fmla="*/ 237 w 383"/>
                <a:gd name="T3" fmla="*/ 331 h 563"/>
                <a:gd name="T4" fmla="*/ 55 w 383"/>
                <a:gd name="T5" fmla="*/ 0 h 563"/>
                <a:gd name="T6" fmla="*/ 0 w 383"/>
                <a:gd name="T7" fmla="*/ 23 h 563"/>
                <a:gd name="T8" fmla="*/ 184 w 383"/>
                <a:gd name="T9" fmla="*/ 360 h 563"/>
                <a:gd name="T10" fmla="*/ 147 w 383"/>
                <a:gd name="T11" fmla="*/ 446 h 563"/>
                <a:gd name="T12" fmla="*/ 265 w 383"/>
                <a:gd name="T13" fmla="*/ 563 h 563"/>
                <a:gd name="T14" fmla="*/ 383 w 383"/>
                <a:gd name="T15" fmla="*/ 446 h 563"/>
                <a:gd name="T16" fmla="*/ 265 w 383"/>
                <a:gd name="T17" fmla="*/ 328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563">
                  <a:moveTo>
                    <a:pt x="265" y="328"/>
                  </a:moveTo>
                  <a:cubicBezTo>
                    <a:pt x="255" y="328"/>
                    <a:pt x="246" y="329"/>
                    <a:pt x="237" y="331"/>
                  </a:cubicBezTo>
                  <a:cubicBezTo>
                    <a:pt x="55" y="0"/>
                    <a:pt x="55" y="0"/>
                    <a:pt x="55" y="0"/>
                  </a:cubicBezTo>
                  <a:cubicBezTo>
                    <a:pt x="38" y="10"/>
                    <a:pt x="19" y="18"/>
                    <a:pt x="0" y="23"/>
                  </a:cubicBezTo>
                  <a:cubicBezTo>
                    <a:pt x="184" y="360"/>
                    <a:pt x="184" y="360"/>
                    <a:pt x="184" y="360"/>
                  </a:cubicBezTo>
                  <a:cubicBezTo>
                    <a:pt x="161" y="381"/>
                    <a:pt x="147" y="412"/>
                    <a:pt x="147" y="446"/>
                  </a:cubicBezTo>
                  <a:cubicBezTo>
                    <a:pt x="147" y="511"/>
                    <a:pt x="200" y="563"/>
                    <a:pt x="265" y="563"/>
                  </a:cubicBezTo>
                  <a:cubicBezTo>
                    <a:pt x="330" y="563"/>
                    <a:pt x="383" y="511"/>
                    <a:pt x="383" y="446"/>
                  </a:cubicBezTo>
                  <a:cubicBezTo>
                    <a:pt x="383" y="380"/>
                    <a:pt x="330" y="328"/>
                    <a:pt x="265" y="3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44" name="Freeform 11">
              <a:extLst>
                <a:ext uri="{FF2B5EF4-FFF2-40B4-BE49-F238E27FC236}">
                  <a16:creationId xmlns:a16="http://schemas.microsoft.com/office/drawing/2014/main" xmlns="" id="{0F4FF634-1907-9F4B-B63B-9029EC5320DA}"/>
                </a:ext>
              </a:extLst>
            </p:cNvPr>
            <p:cNvSpPr>
              <a:spLocks/>
            </p:cNvSpPr>
            <p:nvPr/>
          </p:nvSpPr>
          <p:spPr bwMode="auto">
            <a:xfrm>
              <a:off x="3392" y="916"/>
              <a:ext cx="1314" cy="584"/>
            </a:xfrm>
            <a:custGeom>
              <a:avLst/>
              <a:gdLst>
                <a:gd name="T0" fmla="*/ 438 w 556"/>
                <a:gd name="T1" fmla="*/ 0 h 247"/>
                <a:gd name="T2" fmla="*/ 320 w 556"/>
                <a:gd name="T3" fmla="*/ 112 h 247"/>
                <a:gd name="T4" fmla="*/ 0 w 556"/>
                <a:gd name="T5" fmla="*/ 188 h 247"/>
                <a:gd name="T6" fmla="*/ 9 w 556"/>
                <a:gd name="T7" fmla="*/ 247 h 247"/>
                <a:gd name="T8" fmla="*/ 333 w 556"/>
                <a:gd name="T9" fmla="*/ 171 h 247"/>
                <a:gd name="T10" fmla="*/ 438 w 556"/>
                <a:gd name="T11" fmla="*/ 235 h 247"/>
                <a:gd name="T12" fmla="*/ 556 w 556"/>
                <a:gd name="T13" fmla="*/ 117 h 247"/>
                <a:gd name="T14" fmla="*/ 438 w 556"/>
                <a:gd name="T15" fmla="*/ 0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6" h="247">
                  <a:moveTo>
                    <a:pt x="438" y="0"/>
                  </a:moveTo>
                  <a:cubicBezTo>
                    <a:pt x="375" y="0"/>
                    <a:pt x="323" y="49"/>
                    <a:pt x="320" y="112"/>
                  </a:cubicBezTo>
                  <a:cubicBezTo>
                    <a:pt x="0" y="188"/>
                    <a:pt x="0" y="188"/>
                    <a:pt x="0" y="188"/>
                  </a:cubicBezTo>
                  <a:cubicBezTo>
                    <a:pt x="6" y="207"/>
                    <a:pt x="9" y="227"/>
                    <a:pt x="9" y="247"/>
                  </a:cubicBezTo>
                  <a:cubicBezTo>
                    <a:pt x="333" y="171"/>
                    <a:pt x="333" y="171"/>
                    <a:pt x="333" y="171"/>
                  </a:cubicBezTo>
                  <a:cubicBezTo>
                    <a:pt x="352" y="209"/>
                    <a:pt x="392" y="235"/>
                    <a:pt x="438" y="235"/>
                  </a:cubicBezTo>
                  <a:cubicBezTo>
                    <a:pt x="503" y="235"/>
                    <a:pt x="556" y="182"/>
                    <a:pt x="556" y="117"/>
                  </a:cubicBezTo>
                  <a:cubicBezTo>
                    <a:pt x="556" y="52"/>
                    <a:pt x="503" y="0"/>
                    <a:pt x="4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sp>
        <p:nvSpPr>
          <p:cNvPr id="2" name="Slide Number Placeholder 1"/>
          <p:cNvSpPr>
            <a:spLocks noGrp="1"/>
          </p:cNvSpPr>
          <p:nvPr>
            <p:ph type="sldNum" sz="quarter" idx="12"/>
          </p:nvPr>
        </p:nvSpPr>
        <p:spPr/>
        <p:txBody>
          <a:bodyPr/>
          <a:lstStyle/>
          <a:p>
            <a:fld id="{6A98278B-FCE1-F440-933F-6E48551C851F}" type="slidenum">
              <a:rPr lang="en-US" smtClean="0"/>
              <a:t>4</a:t>
            </a:fld>
            <a:endParaRPr lang="en-US"/>
          </a:p>
        </p:txBody>
      </p:sp>
    </p:spTree>
    <p:extLst>
      <p:ext uri="{BB962C8B-B14F-4D97-AF65-F5344CB8AC3E}">
        <p14:creationId xmlns:p14="http://schemas.microsoft.com/office/powerpoint/2010/main" val="3628022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98B3E7-6C9C-F84E-B448-68EE42511036}"/>
              </a:ext>
            </a:extLst>
          </p:cNvPr>
          <p:cNvSpPr>
            <a:spLocks noGrp="1"/>
          </p:cNvSpPr>
          <p:nvPr>
            <p:ph type="title"/>
          </p:nvPr>
        </p:nvSpPr>
        <p:spPr/>
        <p:txBody>
          <a:bodyPr>
            <a:normAutofit/>
          </a:bodyPr>
          <a:lstStyle/>
          <a:p>
            <a:r>
              <a:rPr lang="en-US" dirty="0" smtClean="0"/>
              <a:t>Typical implementations of edge computing</a:t>
            </a:r>
            <a:endParaRPr lang="en-US" dirty="0"/>
          </a:p>
        </p:txBody>
      </p:sp>
      <p:sp>
        <p:nvSpPr>
          <p:cNvPr id="3" name="Text Placeholder 2">
            <a:extLst>
              <a:ext uri="{FF2B5EF4-FFF2-40B4-BE49-F238E27FC236}">
                <a16:creationId xmlns:a16="http://schemas.microsoft.com/office/drawing/2014/main" xmlns="" id="{CE983973-DC98-5942-9DDC-FE6ECB439422}"/>
              </a:ext>
            </a:extLst>
          </p:cNvPr>
          <p:cNvSpPr>
            <a:spLocks noGrp="1"/>
          </p:cNvSpPr>
          <p:nvPr>
            <p:ph type="body" idx="1"/>
          </p:nvPr>
        </p:nvSpPr>
        <p:spPr/>
        <p:txBody>
          <a:bodyPr>
            <a:normAutofit lnSpcReduction="10000"/>
          </a:bodyPr>
          <a:lstStyle/>
          <a:p>
            <a:endParaRPr lang="en-US"/>
          </a:p>
        </p:txBody>
      </p:sp>
    </p:spTree>
    <p:extLst>
      <p:ext uri="{BB962C8B-B14F-4D97-AF65-F5344CB8AC3E}">
        <p14:creationId xmlns:p14="http://schemas.microsoft.com/office/powerpoint/2010/main" val="2794009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dirty="0" smtClean="0"/>
              <a:t>Definition of the implementation</a:t>
            </a:r>
            <a:endParaRPr lang="en-US" dirty="0"/>
          </a:p>
        </p:txBody>
      </p:sp>
      <p:sp>
        <p:nvSpPr>
          <p:cNvPr id="3" name="Content Placeholder 2">
            <a:extLst>
              <a:ext uri="{FF2B5EF4-FFF2-40B4-BE49-F238E27FC236}">
                <a16:creationId xmlns:a16="http://schemas.microsoft.com/office/drawing/2014/main" xmlns="" id="{3990780D-2B57-5C4D-AA10-47903393AB62}"/>
              </a:ext>
            </a:extLst>
          </p:cNvPr>
          <p:cNvSpPr>
            <a:spLocks noGrp="1"/>
          </p:cNvSpPr>
          <p:nvPr>
            <p:ph idx="1"/>
          </p:nvPr>
        </p:nvSpPr>
        <p:spPr>
          <a:xfrm>
            <a:off x="838200" y="1769785"/>
            <a:ext cx="10515600" cy="1970111"/>
          </a:xfrm>
        </p:spPr>
        <p:txBody>
          <a:bodyPr/>
          <a:lstStyle/>
          <a:p>
            <a:pPr>
              <a:lnSpc>
                <a:spcPct val="100000"/>
              </a:lnSpc>
              <a:spcBef>
                <a:spcPts val="600"/>
              </a:spcBef>
            </a:pPr>
            <a:r>
              <a:rPr lang="en-US" dirty="0" smtClean="0"/>
              <a:t>Fog computing(FC): “A</a:t>
            </a:r>
            <a:r>
              <a:rPr lang="en-US" sz="2000" dirty="0" smtClean="0">
                <a:latin typeface="Intel Clear" panose="020B0604020203020204" pitchFamily="34" charset="0"/>
                <a:ea typeface="Intel Clear" panose="020B0604020203020204" pitchFamily="34" charset="0"/>
                <a:cs typeface="Intel Clear" panose="020B0604020203020204" pitchFamily="34" charset="0"/>
              </a:rPr>
              <a:t> </a:t>
            </a:r>
            <a:r>
              <a:rPr lang="en-US" sz="2000" dirty="0">
                <a:latin typeface="Intel Clear" panose="020B0604020203020204" pitchFamily="34" charset="0"/>
                <a:ea typeface="Intel Clear" panose="020B0604020203020204" pitchFamily="34" charset="0"/>
                <a:cs typeface="Intel Clear" panose="020B0604020203020204" pitchFamily="34" charset="0"/>
              </a:rPr>
              <a:t>decentralized Computing infrastructure based on Fog </a:t>
            </a:r>
            <a:r>
              <a:rPr lang="en-US" sz="2000" dirty="0" smtClean="0">
                <a:latin typeface="Intel Clear" panose="020B0604020203020204" pitchFamily="34" charset="0"/>
                <a:ea typeface="Intel Clear" panose="020B0604020203020204" pitchFamily="34" charset="0"/>
                <a:cs typeface="Intel Clear" panose="020B0604020203020204" pitchFamily="34" charset="0"/>
              </a:rPr>
              <a:t>Computing nodes </a:t>
            </a:r>
            <a:r>
              <a:rPr lang="en-US" sz="2000" dirty="0">
                <a:latin typeface="Intel Clear" panose="020B0604020203020204" pitchFamily="34" charset="0"/>
                <a:ea typeface="Intel Clear" panose="020B0604020203020204" pitchFamily="34" charset="0"/>
                <a:cs typeface="Intel Clear" panose="020B0604020203020204" pitchFamily="34" charset="0"/>
              </a:rPr>
              <a:t>(FCNs) placed at </a:t>
            </a:r>
            <a:r>
              <a:rPr lang="en-US" sz="2000" u="sng" dirty="0">
                <a:latin typeface="Intel Clear" panose="020B0604020203020204" pitchFamily="34" charset="0"/>
                <a:ea typeface="Intel Clear" panose="020B0604020203020204" pitchFamily="34" charset="0"/>
                <a:cs typeface="Intel Clear" panose="020B0604020203020204" pitchFamily="34" charset="0"/>
              </a:rPr>
              <a:t>any point</a:t>
            </a:r>
            <a:r>
              <a:rPr lang="en-US" sz="2000" dirty="0">
                <a:latin typeface="Intel Clear" panose="020B0604020203020204" pitchFamily="34" charset="0"/>
                <a:ea typeface="Intel Clear" panose="020B0604020203020204" pitchFamily="34" charset="0"/>
                <a:cs typeface="Intel Clear" panose="020B0604020203020204" pitchFamily="34" charset="0"/>
              </a:rPr>
              <a:t> of the </a:t>
            </a:r>
            <a:r>
              <a:rPr lang="en-US" sz="2000" dirty="0" smtClean="0">
                <a:latin typeface="Intel Clear" panose="020B0604020203020204" pitchFamily="34" charset="0"/>
                <a:ea typeface="Intel Clear" panose="020B0604020203020204" pitchFamily="34" charset="0"/>
                <a:cs typeface="Intel Clear" panose="020B0604020203020204" pitchFamily="34" charset="0"/>
              </a:rPr>
              <a:t>architecture between </a:t>
            </a:r>
            <a:r>
              <a:rPr lang="en-US" sz="2000" dirty="0">
                <a:latin typeface="Intel Clear" panose="020B0604020203020204" pitchFamily="34" charset="0"/>
                <a:ea typeface="Intel Clear" panose="020B0604020203020204" pitchFamily="34" charset="0"/>
                <a:cs typeface="Intel Clear" panose="020B0604020203020204" pitchFamily="34" charset="0"/>
              </a:rPr>
              <a:t>the end devices and the cloud. The FCNs are </a:t>
            </a:r>
            <a:r>
              <a:rPr lang="en-US" sz="2000" u="sng" dirty="0" smtClean="0">
                <a:latin typeface="Intel Clear" panose="020B0604020203020204" pitchFamily="34" charset="0"/>
                <a:ea typeface="Intel Clear" panose="020B0604020203020204" pitchFamily="34" charset="0"/>
                <a:cs typeface="Intel Clear" panose="020B0604020203020204" pitchFamily="34" charset="0"/>
              </a:rPr>
              <a:t>heterogeneous in </a:t>
            </a:r>
            <a:r>
              <a:rPr lang="en-US" sz="2000" u="sng" dirty="0">
                <a:latin typeface="Intel Clear" panose="020B0604020203020204" pitchFamily="34" charset="0"/>
                <a:ea typeface="Intel Clear" panose="020B0604020203020204" pitchFamily="34" charset="0"/>
                <a:cs typeface="Intel Clear" panose="020B0604020203020204" pitchFamily="34" charset="0"/>
              </a:rPr>
              <a:t>nature </a:t>
            </a:r>
            <a:r>
              <a:rPr lang="en-US" sz="2000" dirty="0">
                <a:latin typeface="Intel Clear" panose="020B0604020203020204" pitchFamily="34" charset="0"/>
                <a:ea typeface="Intel Clear" panose="020B0604020203020204" pitchFamily="34" charset="0"/>
                <a:cs typeface="Intel Clear" panose="020B0604020203020204" pitchFamily="34" charset="0"/>
              </a:rPr>
              <a:t>and thus can be based on different </a:t>
            </a:r>
            <a:r>
              <a:rPr lang="en-US" sz="2000" dirty="0" smtClean="0">
                <a:latin typeface="Intel Clear" panose="020B0604020203020204" pitchFamily="34" charset="0"/>
                <a:ea typeface="Intel Clear" panose="020B0604020203020204" pitchFamily="34" charset="0"/>
                <a:cs typeface="Intel Clear" panose="020B0604020203020204" pitchFamily="34" charset="0"/>
              </a:rPr>
              <a:t>kinds of </a:t>
            </a:r>
            <a:r>
              <a:rPr lang="en-US" sz="2000" dirty="0">
                <a:latin typeface="Intel Clear" panose="020B0604020203020204" pitchFamily="34" charset="0"/>
                <a:ea typeface="Intel Clear" panose="020B0604020203020204" pitchFamily="34" charset="0"/>
                <a:cs typeface="Intel Clear" panose="020B0604020203020204" pitchFamily="34" charset="0"/>
              </a:rPr>
              <a:t>elements including but not limited to </a:t>
            </a:r>
            <a:r>
              <a:rPr lang="en-US" sz="2000" u="sng" dirty="0">
                <a:latin typeface="Intel Clear" panose="020B0604020203020204" pitchFamily="34" charset="0"/>
                <a:ea typeface="Intel Clear" panose="020B0604020203020204" pitchFamily="34" charset="0"/>
                <a:cs typeface="Intel Clear" panose="020B0604020203020204" pitchFamily="34" charset="0"/>
              </a:rPr>
              <a:t>routers, </a:t>
            </a:r>
            <a:r>
              <a:rPr lang="en-US" sz="2000" u="sng" dirty="0" smtClean="0">
                <a:latin typeface="Intel Clear" panose="020B0604020203020204" pitchFamily="34" charset="0"/>
                <a:ea typeface="Intel Clear" panose="020B0604020203020204" pitchFamily="34" charset="0"/>
                <a:cs typeface="Intel Clear" panose="020B0604020203020204" pitchFamily="34" charset="0"/>
              </a:rPr>
              <a:t>switches, access </a:t>
            </a:r>
            <a:r>
              <a:rPr lang="en-US" sz="2000" u="sng" dirty="0">
                <a:latin typeface="Intel Clear" panose="020B0604020203020204" pitchFamily="34" charset="0"/>
                <a:ea typeface="Intel Clear" panose="020B0604020203020204" pitchFamily="34" charset="0"/>
                <a:cs typeface="Intel Clear" panose="020B0604020203020204" pitchFamily="34" charset="0"/>
              </a:rPr>
              <a:t>points</a:t>
            </a:r>
            <a:r>
              <a:rPr lang="en-US" sz="2000" u="sng" dirty="0" smtClean="0">
                <a:latin typeface="Intel Clear" panose="020B0604020203020204" pitchFamily="34" charset="0"/>
                <a:ea typeface="Intel Clear" panose="020B0604020203020204" pitchFamily="34" charset="0"/>
                <a:cs typeface="Intel Clear" panose="020B0604020203020204" pitchFamily="34" charset="0"/>
              </a:rPr>
              <a:t>,  </a:t>
            </a:r>
            <a:r>
              <a:rPr lang="en-US" sz="2000" u="sng" dirty="0" err="1">
                <a:latin typeface="Intel Clear" panose="020B0604020203020204" pitchFamily="34" charset="0"/>
                <a:ea typeface="Intel Clear" panose="020B0604020203020204" pitchFamily="34" charset="0"/>
                <a:cs typeface="Intel Clear" panose="020B0604020203020204" pitchFamily="34" charset="0"/>
              </a:rPr>
              <a:t>IoT</a:t>
            </a:r>
            <a:r>
              <a:rPr lang="en-US" sz="2000" u="sng" dirty="0">
                <a:latin typeface="Intel Clear" panose="020B0604020203020204" pitchFamily="34" charset="0"/>
                <a:ea typeface="Intel Clear" panose="020B0604020203020204" pitchFamily="34" charset="0"/>
                <a:cs typeface="Intel Clear" panose="020B0604020203020204" pitchFamily="34" charset="0"/>
              </a:rPr>
              <a:t> gateways as well as set-top boxes</a:t>
            </a:r>
            <a:r>
              <a:rPr lang="en-US" sz="2000" dirty="0" smtClean="0">
                <a:latin typeface="Intel Clear" panose="020B0604020203020204" pitchFamily="34" charset="0"/>
                <a:ea typeface="Intel Clear" panose="020B0604020203020204" pitchFamily="34" charset="0"/>
                <a:cs typeface="Intel Clear" panose="020B0604020203020204" pitchFamily="34" charset="0"/>
              </a:rPr>
              <a:t>.”</a:t>
            </a:r>
            <a:endParaRPr lang="en-US" dirty="0"/>
          </a:p>
        </p:txBody>
      </p:sp>
      <p:sp>
        <p:nvSpPr>
          <p:cNvPr id="4" name="Content Placeholder 2">
            <a:extLst>
              <a:ext uri="{FF2B5EF4-FFF2-40B4-BE49-F238E27FC236}">
                <a16:creationId xmlns:a16="http://schemas.microsoft.com/office/drawing/2014/main" xmlns="" id="{3990780D-2B57-5C4D-AA10-47903393AB62}"/>
              </a:ext>
            </a:extLst>
          </p:cNvPr>
          <p:cNvSpPr txBox="1">
            <a:spLocks/>
          </p:cNvSpPr>
          <p:nvPr/>
        </p:nvSpPr>
        <p:spPr>
          <a:xfrm>
            <a:off x="838200" y="3744889"/>
            <a:ext cx="10515600" cy="1933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4EAAC4"/>
              </a:buClr>
              <a:buSzPct val="80000"/>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EAAC4"/>
              </a:buClr>
              <a:buSzPct val="80000"/>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EAAC4"/>
              </a:buClr>
              <a:buSzPct val="80000"/>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EAAC4"/>
              </a:buClr>
              <a:buSzPct val="80000"/>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EAAC4"/>
              </a:buClr>
              <a:buSzPct val="80000"/>
              <a:buFont typeface="Arial" panose="020B0604020202020204" pitchFamily="34" charset="0"/>
              <a:buChar char="•"/>
              <a:defRPr sz="18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Mobile/Multi-access Edge Computing(MEC): </a:t>
            </a:r>
            <a:r>
              <a:rPr lang="en-US" sz="2000" dirty="0" smtClean="0">
                <a:latin typeface="Intel Clear" panose="020B0604020203020204" pitchFamily="34" charset="0"/>
                <a:ea typeface="Intel Clear" panose="020B0604020203020204" pitchFamily="34" charset="0"/>
                <a:cs typeface="Intel Clear" panose="020B0604020203020204" pitchFamily="34" charset="0"/>
              </a:rPr>
              <a:t>“</a:t>
            </a:r>
            <a:r>
              <a:rPr lang="en-US" dirty="0" smtClean="0"/>
              <a:t>T</a:t>
            </a:r>
            <a:r>
              <a:rPr lang="en-US" sz="2000" dirty="0" smtClean="0"/>
              <a:t>o bring computational and storage capacities to the edge of the network within the </a:t>
            </a:r>
            <a:r>
              <a:rPr lang="en-US" sz="2000" u="sng" dirty="0" smtClean="0"/>
              <a:t>Radio Access Network </a:t>
            </a:r>
            <a:r>
              <a:rPr lang="en-US" sz="2000" dirty="0" smtClean="0"/>
              <a:t>to reduce latency and improve context awareness. The MEC nodes or servers are usually </a:t>
            </a:r>
            <a:r>
              <a:rPr lang="en-US" sz="2000" u="sng" dirty="0" smtClean="0"/>
              <a:t>co-located with the Radio Network Controller or a macro base-station</a:t>
            </a:r>
            <a:r>
              <a:rPr lang="en-US" sz="2000" dirty="0" smtClean="0"/>
              <a:t>. The servers run multiple instances of MEC host which has the capabilities to perform computation and storage on a virtualized interface.</a:t>
            </a:r>
            <a:r>
              <a:rPr lang="en-US" sz="2000" dirty="0" smtClean="0">
                <a:latin typeface="Intel Clear" panose="020B0604020203020204" pitchFamily="34" charset="0"/>
                <a:ea typeface="Intel Clear" panose="020B0604020203020204" pitchFamily="34" charset="0"/>
                <a:cs typeface="Intel Clear" panose="020B0604020203020204" pitchFamily="34" charset="0"/>
              </a:rPr>
              <a:t>”</a:t>
            </a:r>
            <a:endParaRPr lang="en-US" sz="2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5" name="Slide Number Placeholder 4"/>
          <p:cNvSpPr>
            <a:spLocks noGrp="1"/>
          </p:cNvSpPr>
          <p:nvPr>
            <p:ph type="sldNum" sz="quarter" idx="12"/>
          </p:nvPr>
        </p:nvSpPr>
        <p:spPr/>
        <p:txBody>
          <a:bodyPr/>
          <a:lstStyle/>
          <a:p>
            <a:fld id="{6A98278B-FCE1-F440-933F-6E48551C851F}" type="slidenum">
              <a:rPr lang="en-US" smtClean="0"/>
              <a:t>6</a:t>
            </a:fld>
            <a:endParaRPr lang="en-US"/>
          </a:p>
        </p:txBody>
      </p:sp>
    </p:spTree>
    <p:extLst>
      <p:ext uri="{BB962C8B-B14F-4D97-AF65-F5344CB8AC3E}">
        <p14:creationId xmlns:p14="http://schemas.microsoft.com/office/powerpoint/2010/main" val="1022924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02C26-9A8B-0E48-A4F4-973776EB474C}"/>
              </a:ext>
            </a:extLst>
          </p:cNvPr>
          <p:cNvSpPr>
            <a:spLocks noGrp="1"/>
          </p:cNvSpPr>
          <p:nvPr>
            <p:ph type="title"/>
          </p:nvPr>
        </p:nvSpPr>
        <p:spPr/>
        <p:txBody>
          <a:bodyPr/>
          <a:lstStyle/>
          <a:p>
            <a:r>
              <a:rPr lang="en-US" dirty="0" smtClean="0"/>
              <a:t>Definition of the implementation</a:t>
            </a:r>
            <a:r>
              <a:rPr lang="en-US" altLang="zh-CN" dirty="0" smtClean="0"/>
              <a:t>s – </a:t>
            </a:r>
            <a:r>
              <a:rPr lang="en-US" altLang="zh-CN" sz="4000" dirty="0" smtClean="0"/>
              <a:t>Cont’d</a:t>
            </a:r>
            <a:endParaRPr lang="en-US" sz="4000" dirty="0"/>
          </a:p>
        </p:txBody>
      </p:sp>
      <p:sp>
        <p:nvSpPr>
          <p:cNvPr id="3" name="Content Placeholder 2">
            <a:extLst>
              <a:ext uri="{FF2B5EF4-FFF2-40B4-BE49-F238E27FC236}">
                <a16:creationId xmlns:a16="http://schemas.microsoft.com/office/drawing/2014/main" xmlns="" id="{3990780D-2B57-5C4D-AA10-47903393AB62}"/>
              </a:ext>
            </a:extLst>
          </p:cNvPr>
          <p:cNvSpPr>
            <a:spLocks noGrp="1"/>
          </p:cNvSpPr>
          <p:nvPr>
            <p:ph idx="1"/>
          </p:nvPr>
        </p:nvSpPr>
        <p:spPr>
          <a:xfrm>
            <a:off x="838200" y="1769785"/>
            <a:ext cx="10515600" cy="1604351"/>
          </a:xfrm>
        </p:spPr>
        <p:txBody>
          <a:bodyPr/>
          <a:lstStyle/>
          <a:p>
            <a:pPr>
              <a:lnSpc>
                <a:spcPct val="100000"/>
              </a:lnSpc>
            </a:pPr>
            <a:r>
              <a:rPr lang="en-US" dirty="0" smtClean="0"/>
              <a:t>Cloudlet(CC): </a:t>
            </a:r>
            <a:r>
              <a:rPr lang="en-US" sz="2000" dirty="0" smtClean="0">
                <a:latin typeface="Intel Clear" panose="020B0604020203020204" pitchFamily="34" charset="0"/>
                <a:ea typeface="Intel Clear" panose="020B0604020203020204" pitchFamily="34" charset="0"/>
                <a:cs typeface="Intel Clear" panose="020B0604020203020204" pitchFamily="34" charset="0"/>
              </a:rPr>
              <a:t>“</a:t>
            </a:r>
            <a:r>
              <a:rPr lang="en-US" dirty="0" smtClean="0">
                <a:latin typeface="Intel Clear" panose="020B0604020203020204" pitchFamily="34" charset="0"/>
                <a:ea typeface="Intel Clear" panose="020B0604020203020204" pitchFamily="34" charset="0"/>
                <a:cs typeface="Intel Clear" panose="020B0604020203020204" pitchFamily="34" charset="0"/>
              </a:rPr>
              <a:t>T</a:t>
            </a:r>
            <a:r>
              <a:rPr lang="en-US" sz="2000" dirty="0" smtClean="0">
                <a:latin typeface="Intel Clear" panose="020B0604020203020204" pitchFamily="34" charset="0"/>
                <a:ea typeface="Intel Clear" panose="020B0604020203020204" pitchFamily="34" charset="0"/>
                <a:cs typeface="Intel Clear" panose="020B0604020203020204" pitchFamily="34" charset="0"/>
              </a:rPr>
              <a:t>reated a</a:t>
            </a:r>
            <a:r>
              <a:rPr lang="en-US" sz="2000" dirty="0" smtClean="0"/>
              <a:t>s </a:t>
            </a:r>
            <a:r>
              <a:rPr lang="en-US" sz="2000" dirty="0"/>
              <a:t>”</a:t>
            </a:r>
            <a:r>
              <a:rPr lang="en-US" sz="2000" u="sng" dirty="0" smtClean="0"/>
              <a:t>data </a:t>
            </a:r>
            <a:r>
              <a:rPr lang="en-US" sz="2000" u="sng" dirty="0"/>
              <a:t>center in a box</a:t>
            </a:r>
            <a:r>
              <a:rPr lang="en-US" sz="2000" dirty="0"/>
              <a:t>” </a:t>
            </a:r>
            <a:r>
              <a:rPr lang="en-US" sz="2000" dirty="0" smtClean="0"/>
              <a:t>running a </a:t>
            </a:r>
            <a:r>
              <a:rPr lang="en-US" sz="2000" dirty="0"/>
              <a:t>virtual machine capable of </a:t>
            </a:r>
            <a:r>
              <a:rPr lang="en-US" sz="2000" u="sng" dirty="0"/>
              <a:t>provisioning resources</a:t>
            </a:r>
            <a:r>
              <a:rPr lang="en-US" sz="2000" dirty="0"/>
              <a:t> to </a:t>
            </a:r>
            <a:r>
              <a:rPr lang="en-US" sz="2000" dirty="0" smtClean="0"/>
              <a:t>end devices and </a:t>
            </a:r>
            <a:r>
              <a:rPr lang="en-US" sz="2000" dirty="0"/>
              <a:t>users in real time over a WLAN network. </a:t>
            </a:r>
            <a:r>
              <a:rPr lang="en-US" sz="2000" dirty="0" smtClean="0"/>
              <a:t>The services </a:t>
            </a:r>
            <a:r>
              <a:rPr lang="en-US" sz="2000" dirty="0"/>
              <a:t>are Cloudlets are provided over a one-hop access </a:t>
            </a:r>
            <a:r>
              <a:rPr lang="en-US" sz="2000" dirty="0" smtClean="0"/>
              <a:t>with high </a:t>
            </a:r>
            <a:r>
              <a:rPr lang="en-US" sz="2000" dirty="0"/>
              <a:t>bandwidth, thus offering low latency for </a:t>
            </a:r>
            <a:r>
              <a:rPr lang="en-US" sz="2000" dirty="0" smtClean="0"/>
              <a:t>applications.</a:t>
            </a:r>
            <a:r>
              <a:rPr lang="en-US" sz="2000" dirty="0" smtClean="0">
                <a:latin typeface="Intel Clear" panose="020B0604020203020204" pitchFamily="34" charset="0"/>
                <a:ea typeface="Intel Clear" panose="020B0604020203020204" pitchFamily="34" charset="0"/>
                <a:cs typeface="Intel Clear" panose="020B0604020203020204" pitchFamily="34" charset="0"/>
              </a:rPr>
              <a:t>”</a:t>
            </a:r>
            <a:endParaRPr lang="en-US" sz="2000" dirty="0">
              <a:latin typeface="Intel Clear" panose="020B0604020203020204" pitchFamily="34" charset="0"/>
              <a:ea typeface="Intel Clear" panose="020B0604020203020204" pitchFamily="34" charset="0"/>
              <a:cs typeface="Intel Clear" panose="020B0604020203020204" pitchFamily="34" charset="0"/>
            </a:endParaRPr>
          </a:p>
        </p:txBody>
      </p:sp>
      <p:sp>
        <p:nvSpPr>
          <p:cNvPr id="5" name="Slide Number Placeholder 4"/>
          <p:cNvSpPr>
            <a:spLocks noGrp="1"/>
          </p:cNvSpPr>
          <p:nvPr>
            <p:ph type="sldNum" sz="quarter" idx="12"/>
          </p:nvPr>
        </p:nvSpPr>
        <p:spPr/>
        <p:txBody>
          <a:bodyPr/>
          <a:lstStyle/>
          <a:p>
            <a:fld id="{6A98278B-FCE1-F440-933F-6E48551C851F}" type="slidenum">
              <a:rPr lang="en-US" smtClean="0"/>
              <a:t>7</a:t>
            </a:fld>
            <a:endParaRPr lang="en-US"/>
          </a:p>
        </p:txBody>
      </p:sp>
      <p:sp>
        <p:nvSpPr>
          <p:cNvPr id="6" name="TextBox 5"/>
          <p:cNvSpPr txBox="1"/>
          <p:nvPr/>
        </p:nvSpPr>
        <p:spPr>
          <a:xfrm>
            <a:off x="1233996" y="4216893"/>
            <a:ext cx="9028590" cy="923330"/>
          </a:xfrm>
          <a:prstGeom prst="rect">
            <a:avLst/>
          </a:prstGeom>
          <a:noFill/>
        </p:spPr>
        <p:txBody>
          <a:bodyPr wrap="square" rtlCol="0">
            <a:spAutoFit/>
          </a:bodyPr>
          <a:lstStyle/>
          <a:p>
            <a:r>
              <a:rPr lang="en-US" dirty="0" smtClean="0"/>
              <a:t>Reference:</a:t>
            </a:r>
            <a:br>
              <a:rPr lang="en-US" dirty="0" smtClean="0"/>
            </a:br>
            <a:r>
              <a:rPr lang="en-US" dirty="0" smtClean="0"/>
              <a:t>[1] </a:t>
            </a:r>
            <a:r>
              <a:rPr lang="en-US" dirty="0" err="1"/>
              <a:t>Koustabh</a:t>
            </a:r>
            <a:r>
              <a:rPr lang="en-US" dirty="0"/>
              <a:t> </a:t>
            </a:r>
            <a:r>
              <a:rPr lang="en-US" dirty="0" err="1" smtClean="0"/>
              <a:t>Dolui</a:t>
            </a:r>
            <a:r>
              <a:rPr lang="en-US" dirty="0" smtClean="0"/>
              <a:t> and </a:t>
            </a:r>
            <a:r>
              <a:rPr lang="en-US" dirty="0" err="1"/>
              <a:t>Soumya</a:t>
            </a:r>
            <a:r>
              <a:rPr lang="en-US" dirty="0"/>
              <a:t> </a:t>
            </a:r>
            <a:r>
              <a:rPr lang="en-US" dirty="0" err="1"/>
              <a:t>Kanti</a:t>
            </a:r>
            <a:r>
              <a:rPr lang="en-US" dirty="0"/>
              <a:t> </a:t>
            </a:r>
            <a:r>
              <a:rPr lang="en-US" dirty="0" err="1" smtClean="0"/>
              <a:t>Datta</a:t>
            </a:r>
            <a:r>
              <a:rPr lang="en-US" dirty="0" smtClean="0"/>
              <a:t>, “</a:t>
            </a:r>
            <a:r>
              <a:rPr lang="en-US" dirty="0"/>
              <a:t>Comparison of Edge Computing Implementations:</a:t>
            </a:r>
          </a:p>
          <a:p>
            <a:r>
              <a:rPr lang="en-US" dirty="0"/>
              <a:t>Fog Computing, Cloudlet and Mobile </a:t>
            </a:r>
            <a:r>
              <a:rPr lang="en-US" dirty="0" smtClean="0"/>
              <a:t>Edge Computing”. </a:t>
            </a:r>
            <a:r>
              <a:rPr lang="en-US" dirty="0"/>
              <a:t>1-6. 10.1109/GIOTS.2017.8016213</a:t>
            </a:r>
            <a:r>
              <a:rPr lang="en-US" dirty="0" smtClean="0"/>
              <a:t>.</a:t>
            </a:r>
          </a:p>
        </p:txBody>
      </p:sp>
    </p:spTree>
    <p:extLst>
      <p:ext uri="{BB962C8B-B14F-4D97-AF65-F5344CB8AC3E}">
        <p14:creationId xmlns:p14="http://schemas.microsoft.com/office/powerpoint/2010/main" val="1039577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4002C26-9A8B-0E48-A4F4-973776EB474C}"/>
              </a:ext>
            </a:extLst>
          </p:cNvPr>
          <p:cNvSpPr txBox="1">
            <a:spLocks/>
          </p:cNvSpPr>
          <p:nvPr/>
        </p:nvSpPr>
        <p:spPr>
          <a:xfrm>
            <a:off x="838200" y="3179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8CEE9"/>
                </a:solidFill>
                <a:latin typeface="Arial" panose="020B0604020202020204" pitchFamily="34" charset="0"/>
                <a:cs typeface="Arial" panose="020B0604020202020204" pitchFamily="34" charset="0"/>
              </a:rPr>
              <a:t>Characteristics of the implementations</a:t>
            </a:r>
            <a:endParaRPr lang="en-US" dirty="0">
              <a:solidFill>
                <a:srgbClr val="48CEE9"/>
              </a:solidFill>
              <a:latin typeface="Arial" panose="020B0604020202020204" pitchFamily="34" charset="0"/>
              <a:cs typeface="Arial" panose="020B0604020202020204"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07235736"/>
              </p:ext>
            </p:extLst>
          </p:nvPr>
        </p:nvGraphicFramePr>
        <p:xfrm>
          <a:off x="838200" y="1560582"/>
          <a:ext cx="10515600" cy="4312920"/>
        </p:xfrm>
        <a:graphic>
          <a:graphicData uri="http://schemas.openxmlformats.org/drawingml/2006/table">
            <a:tbl>
              <a:tblPr firstRow="1" bandRow="1">
                <a:tableStyleId>{6E25E649-3F16-4E02-A733-19D2CDBF48F0}</a:tableStyleId>
              </a:tblPr>
              <a:tblGrid>
                <a:gridCol w="2938272"/>
                <a:gridCol w="2525776"/>
                <a:gridCol w="2525776"/>
                <a:gridCol w="2525776"/>
              </a:tblGrid>
              <a:tr h="330862">
                <a:tc>
                  <a:txBody>
                    <a:bodyPr/>
                    <a:lstStyle/>
                    <a:p>
                      <a:r>
                        <a:rPr lang="en-US" dirty="0" smtClean="0"/>
                        <a:t>Type of Implementation</a:t>
                      </a:r>
                      <a:endParaRPr lang="en-US" dirty="0"/>
                    </a:p>
                  </a:txBody>
                  <a:tcPr/>
                </a:tc>
                <a:tc>
                  <a:txBody>
                    <a:bodyPr/>
                    <a:lstStyle/>
                    <a:p>
                      <a:r>
                        <a:rPr lang="en-US" dirty="0" smtClean="0"/>
                        <a:t>FC</a:t>
                      </a:r>
                      <a:endParaRPr lang="en-US" dirty="0"/>
                    </a:p>
                  </a:txBody>
                  <a:tcPr/>
                </a:tc>
                <a:tc>
                  <a:txBody>
                    <a:bodyPr/>
                    <a:lstStyle/>
                    <a:p>
                      <a:r>
                        <a:rPr lang="en-US" dirty="0" smtClean="0"/>
                        <a:t>MEC</a:t>
                      </a:r>
                      <a:endParaRPr lang="en-US" dirty="0"/>
                    </a:p>
                  </a:txBody>
                  <a:tcPr/>
                </a:tc>
                <a:tc>
                  <a:txBody>
                    <a:bodyPr/>
                    <a:lstStyle/>
                    <a:p>
                      <a:r>
                        <a:rPr lang="en-US" dirty="0" smtClean="0"/>
                        <a:t>CC</a:t>
                      </a:r>
                      <a:endParaRPr lang="en-US" dirty="0"/>
                    </a:p>
                  </a:txBody>
                  <a:tcPr/>
                </a:tc>
              </a:tr>
              <a:tr h="370840">
                <a:tc>
                  <a:txBody>
                    <a:bodyPr/>
                    <a:lstStyle/>
                    <a:p>
                      <a:r>
                        <a:rPr lang="en-US" dirty="0" smtClean="0"/>
                        <a:t>Location</a:t>
                      </a:r>
                      <a:endParaRPr lang="en-US" dirty="0"/>
                    </a:p>
                  </a:txBody>
                  <a:tcPr/>
                </a:tc>
                <a:tc>
                  <a:txBody>
                    <a:bodyPr/>
                    <a:lstStyle/>
                    <a:p>
                      <a:r>
                        <a:rPr lang="en-US" dirty="0" smtClean="0"/>
                        <a:t>Near end</a:t>
                      </a:r>
                      <a:r>
                        <a:rPr lang="en-US" baseline="0" dirty="0" smtClean="0"/>
                        <a:t> device, dense and distributed</a:t>
                      </a:r>
                      <a:endParaRPr lang="en-US" dirty="0"/>
                    </a:p>
                  </a:txBody>
                  <a:tcPr/>
                </a:tc>
                <a:tc>
                  <a:txBody>
                    <a:bodyPr/>
                    <a:lstStyle/>
                    <a:p>
                      <a:r>
                        <a:rPr lang="en-US" dirty="0" smtClean="0"/>
                        <a:t>Radio</a:t>
                      </a:r>
                      <a:r>
                        <a:rPr lang="en-US" baseline="0" dirty="0" smtClean="0"/>
                        <a:t> Access Network Controller/Base station</a:t>
                      </a:r>
                      <a:endParaRPr lang="en-US" dirty="0"/>
                    </a:p>
                  </a:txBody>
                  <a:tcPr/>
                </a:tc>
                <a:tc>
                  <a:txBody>
                    <a:bodyPr/>
                    <a:lstStyle/>
                    <a:p>
                      <a:r>
                        <a:rPr lang="en-US" dirty="0" smtClean="0"/>
                        <a:t>Local/Outdoor</a:t>
                      </a:r>
                      <a:r>
                        <a:rPr lang="en-US" baseline="0" dirty="0" smtClean="0"/>
                        <a:t> Installation in one place</a:t>
                      </a:r>
                      <a:endParaRPr lang="en-US" dirty="0"/>
                    </a:p>
                  </a:txBody>
                  <a:tcPr/>
                </a:tc>
              </a:tr>
              <a:tr h="370840">
                <a:tc>
                  <a:txBody>
                    <a:bodyPr/>
                    <a:lstStyle/>
                    <a:p>
                      <a:r>
                        <a:rPr lang="en-US" dirty="0" smtClean="0"/>
                        <a:t>Device</a:t>
                      </a:r>
                      <a:endParaRPr lang="en-US" dirty="0"/>
                    </a:p>
                  </a:txBody>
                  <a:tcPr/>
                </a:tc>
                <a:tc>
                  <a:txBody>
                    <a:bodyPr/>
                    <a:lstStyle/>
                    <a:p>
                      <a:r>
                        <a:rPr lang="en-US" dirty="0" smtClean="0"/>
                        <a:t>Routers,</a:t>
                      </a:r>
                      <a:r>
                        <a:rPr lang="en-US" baseline="0" dirty="0" smtClean="0"/>
                        <a:t> Switches, Access points, gateways…</a:t>
                      </a:r>
                      <a:endParaRPr lang="en-US" dirty="0"/>
                    </a:p>
                  </a:txBody>
                  <a:tcPr/>
                </a:tc>
                <a:tc>
                  <a:txBody>
                    <a:bodyPr/>
                    <a:lstStyle/>
                    <a:p>
                      <a:r>
                        <a:rPr lang="en-US" dirty="0" smtClean="0"/>
                        <a:t>Servers</a:t>
                      </a:r>
                      <a:r>
                        <a:rPr lang="en-US" baseline="0" dirty="0" smtClean="0"/>
                        <a:t> running in base station or CO</a:t>
                      </a:r>
                      <a:endParaRPr lang="en-US" dirty="0"/>
                    </a:p>
                  </a:txBody>
                  <a:tcPr/>
                </a:tc>
                <a:tc>
                  <a:txBody>
                    <a:bodyPr/>
                    <a:lstStyle/>
                    <a:p>
                      <a:r>
                        <a:rPr lang="en-US" dirty="0" smtClean="0"/>
                        <a:t>Compact-size</a:t>
                      </a:r>
                      <a:r>
                        <a:rPr lang="en-US" baseline="0" dirty="0" smtClean="0"/>
                        <a:t> data centers</a:t>
                      </a:r>
                      <a:endParaRPr lang="en-US" dirty="0"/>
                    </a:p>
                  </a:txBody>
                  <a:tcPr/>
                </a:tc>
              </a:tr>
              <a:tr h="370840">
                <a:tc>
                  <a:txBody>
                    <a:bodyPr/>
                    <a:lstStyle/>
                    <a:p>
                      <a:r>
                        <a:rPr lang="en-US" dirty="0" smtClean="0"/>
                        <a:t>Access</a:t>
                      </a:r>
                      <a:r>
                        <a:rPr lang="en-US" baseline="0" dirty="0" smtClean="0"/>
                        <a:t> Mediums(mostly)</a:t>
                      </a:r>
                      <a:endParaRPr lang="en-US" dirty="0"/>
                    </a:p>
                  </a:txBody>
                  <a:tcPr/>
                </a:tc>
                <a:tc>
                  <a:txBody>
                    <a:bodyPr/>
                    <a:lstStyle/>
                    <a:p>
                      <a:r>
                        <a:rPr lang="en-US" dirty="0" err="1" smtClean="0"/>
                        <a:t>WiFi</a:t>
                      </a:r>
                      <a:r>
                        <a:rPr lang="en-US" dirty="0" smtClean="0"/>
                        <a:t>, LTE, ZigBee,</a:t>
                      </a:r>
                      <a:r>
                        <a:rPr lang="en-US" baseline="0" dirty="0" smtClean="0"/>
                        <a:t> MQTT, Bluetooth…</a:t>
                      </a:r>
                      <a:endParaRPr lang="en-US" dirty="0"/>
                    </a:p>
                  </a:txBody>
                  <a:tcPr/>
                </a:tc>
                <a:tc>
                  <a:txBody>
                    <a:bodyPr/>
                    <a:lstStyle/>
                    <a:p>
                      <a:r>
                        <a:rPr lang="en-US" dirty="0" err="1" smtClean="0"/>
                        <a:t>WiFi</a:t>
                      </a:r>
                      <a:r>
                        <a:rPr lang="en-US" dirty="0" smtClean="0"/>
                        <a:t>, LTE…</a:t>
                      </a:r>
                      <a:endParaRPr lang="en-US" dirty="0"/>
                    </a:p>
                  </a:txBody>
                  <a:tcPr/>
                </a:tc>
                <a:tc>
                  <a:txBody>
                    <a:bodyPr/>
                    <a:lstStyle/>
                    <a:p>
                      <a:r>
                        <a:rPr lang="en-US" dirty="0" err="1" smtClean="0"/>
                        <a:t>WiFi</a:t>
                      </a:r>
                      <a:r>
                        <a:rPr lang="en-US" dirty="0" smtClean="0"/>
                        <a:t>…</a:t>
                      </a:r>
                      <a:endParaRPr lang="en-US" dirty="0"/>
                    </a:p>
                  </a:txBody>
                  <a:tcPr/>
                </a:tc>
              </a:tr>
              <a:tr h="370840">
                <a:tc>
                  <a:txBody>
                    <a:bodyPr/>
                    <a:lstStyle/>
                    <a:p>
                      <a:r>
                        <a:rPr lang="en-US" dirty="0" smtClean="0"/>
                        <a:t>Logical Proximity</a:t>
                      </a:r>
                      <a:endParaRPr lang="en-US" dirty="0"/>
                    </a:p>
                  </a:txBody>
                  <a:tcPr/>
                </a:tc>
                <a:tc>
                  <a:txBody>
                    <a:bodyPr/>
                    <a:lstStyle/>
                    <a:p>
                      <a:r>
                        <a:rPr lang="en-US" dirty="0" smtClean="0"/>
                        <a:t>One/multiple</a:t>
                      </a:r>
                      <a:r>
                        <a:rPr lang="en-US" baseline="0" dirty="0" smtClean="0"/>
                        <a:t> hops</a:t>
                      </a:r>
                      <a:endParaRPr lang="en-US" dirty="0"/>
                    </a:p>
                  </a:txBody>
                  <a:tcPr/>
                </a:tc>
                <a:tc>
                  <a:txBody>
                    <a:bodyPr/>
                    <a:lstStyle/>
                    <a:p>
                      <a:r>
                        <a:rPr lang="en-US" dirty="0" smtClean="0"/>
                        <a:t>One hop</a:t>
                      </a:r>
                      <a:endParaRPr lang="en-US" dirty="0"/>
                    </a:p>
                  </a:txBody>
                  <a:tcPr/>
                </a:tc>
                <a:tc>
                  <a:txBody>
                    <a:bodyPr/>
                    <a:lstStyle/>
                    <a:p>
                      <a:r>
                        <a:rPr lang="en-US" dirty="0" smtClean="0"/>
                        <a:t>One hop</a:t>
                      </a:r>
                      <a:endParaRPr lang="en-US" dirty="0"/>
                    </a:p>
                  </a:txBody>
                  <a:tcPr/>
                </a:tc>
              </a:tr>
              <a:tr h="370840">
                <a:tc>
                  <a:txBody>
                    <a:bodyPr/>
                    <a:lstStyle/>
                    <a:p>
                      <a:r>
                        <a:rPr lang="en-US" dirty="0" smtClean="0"/>
                        <a:t>Ability</a:t>
                      </a:r>
                      <a:r>
                        <a:rPr lang="en-US" baseline="0" dirty="0" smtClean="0"/>
                        <a:t> for n</a:t>
                      </a:r>
                      <a:r>
                        <a:rPr lang="en-US" dirty="0" smtClean="0"/>
                        <a:t>ear-real-time Interaction</a:t>
                      </a:r>
                      <a:endParaRPr lang="en-US" dirty="0"/>
                    </a:p>
                  </a:txBody>
                  <a:tcPr/>
                </a:tc>
                <a:tc>
                  <a:txBody>
                    <a:bodyPr/>
                    <a:lstStyle/>
                    <a:p>
                      <a:r>
                        <a:rPr lang="en-US" dirty="0" smtClean="0"/>
                        <a:t>High</a:t>
                      </a:r>
                      <a:endParaRPr lang="en-US" dirty="0"/>
                    </a:p>
                  </a:txBody>
                  <a:tcPr/>
                </a:tc>
                <a:tc>
                  <a:txBody>
                    <a:bodyPr/>
                    <a:lstStyle/>
                    <a:p>
                      <a:r>
                        <a:rPr lang="en-US" dirty="0" smtClean="0"/>
                        <a:t>Medium</a:t>
                      </a:r>
                      <a:endParaRPr lang="en-US" dirty="0"/>
                    </a:p>
                  </a:txBody>
                  <a:tcPr/>
                </a:tc>
                <a:tc>
                  <a:txBody>
                    <a:bodyPr/>
                    <a:lstStyle/>
                    <a:p>
                      <a:r>
                        <a:rPr lang="en-US" smtClean="0"/>
                        <a:t>Medium</a:t>
                      </a:r>
                      <a:endParaRPr lang="en-US" dirty="0"/>
                    </a:p>
                  </a:txBody>
                  <a:tcPr/>
                </a:tc>
              </a:tr>
              <a:tr h="370840">
                <a:tc>
                  <a:txBody>
                    <a:bodyPr/>
                    <a:lstStyle/>
                    <a:p>
                      <a:r>
                        <a:rPr lang="en-US" dirty="0" smtClean="0"/>
                        <a:t>Multi-</a:t>
                      </a:r>
                      <a:r>
                        <a:rPr lang="en-US" altLang="zh-CN" dirty="0" smtClean="0"/>
                        <a:t>tenancy</a:t>
                      </a:r>
                      <a:endParaRPr lang="en-US" dirty="0"/>
                    </a:p>
                  </a:txBody>
                  <a:tcPr/>
                </a:tc>
                <a:tc>
                  <a:txBody>
                    <a:bodyPr/>
                    <a:lstStyle/>
                    <a:p>
                      <a:r>
                        <a:rPr lang="en-US" dirty="0" smtClean="0"/>
                        <a:t>Supported</a:t>
                      </a:r>
                      <a:endParaRPr lang="en-US" dirty="0"/>
                    </a:p>
                  </a:txBody>
                  <a:tcPr/>
                </a:tc>
                <a:tc>
                  <a:txBody>
                    <a:bodyPr/>
                    <a:lstStyle/>
                    <a:p>
                      <a:r>
                        <a:rPr lang="en-US" dirty="0" smtClean="0"/>
                        <a:t>Supported</a:t>
                      </a:r>
                      <a:endParaRPr lang="en-US" dirty="0"/>
                    </a:p>
                  </a:txBody>
                  <a:tcPr/>
                </a:tc>
                <a:tc>
                  <a:txBody>
                    <a:bodyPr/>
                    <a:lstStyle/>
                    <a:p>
                      <a:r>
                        <a:rPr lang="en-US" dirty="0" smtClean="0"/>
                        <a:t>Supported</a:t>
                      </a:r>
                      <a:endParaRPr lang="en-US" dirty="0"/>
                    </a:p>
                  </a:txBody>
                  <a:tcPr/>
                </a:tc>
              </a:tr>
              <a:tr h="370840">
                <a:tc>
                  <a:txBody>
                    <a:bodyPr/>
                    <a:lstStyle/>
                    <a:p>
                      <a:r>
                        <a:rPr lang="en-US" dirty="0" smtClean="0"/>
                        <a:t>Computation</a:t>
                      </a:r>
                      <a:r>
                        <a:rPr lang="en-US" baseline="0" dirty="0" smtClean="0"/>
                        <a:t> power</a:t>
                      </a:r>
                      <a:endParaRPr lang="en-US" dirty="0"/>
                    </a:p>
                  </a:txBody>
                  <a:tcPr/>
                </a:tc>
                <a:tc>
                  <a:txBody>
                    <a:bodyPr/>
                    <a:lstStyle/>
                    <a:p>
                      <a:r>
                        <a:rPr lang="en-US" altLang="zh-CN" dirty="0" smtClean="0"/>
                        <a:t>Medium</a:t>
                      </a:r>
                      <a:endParaRPr lang="en-US" dirty="0"/>
                    </a:p>
                  </a:txBody>
                  <a:tcPr/>
                </a:tc>
                <a:tc>
                  <a:txBody>
                    <a:bodyPr/>
                    <a:lstStyle/>
                    <a:p>
                      <a:r>
                        <a:rPr lang="en-US" dirty="0" smtClean="0"/>
                        <a:t>High</a:t>
                      </a:r>
                      <a:endParaRPr lang="en-US" dirty="0"/>
                    </a:p>
                  </a:txBody>
                  <a:tcPr/>
                </a:tc>
                <a:tc>
                  <a:txBody>
                    <a:bodyPr/>
                    <a:lstStyle/>
                    <a:p>
                      <a:r>
                        <a:rPr lang="en-US" dirty="0" smtClean="0"/>
                        <a:t>High</a:t>
                      </a:r>
                      <a:endParaRPr lang="en-US" dirty="0"/>
                    </a:p>
                  </a:txBody>
                  <a:tcPr/>
                </a:tc>
              </a:tr>
            </a:tbl>
          </a:graphicData>
        </a:graphic>
      </p:graphicFrame>
      <p:sp>
        <p:nvSpPr>
          <p:cNvPr id="2" name="Slide Number Placeholder 1"/>
          <p:cNvSpPr>
            <a:spLocks noGrp="1"/>
          </p:cNvSpPr>
          <p:nvPr>
            <p:ph type="sldNum" sz="quarter" idx="12"/>
          </p:nvPr>
        </p:nvSpPr>
        <p:spPr/>
        <p:txBody>
          <a:bodyPr/>
          <a:lstStyle/>
          <a:p>
            <a:fld id="{6A98278B-FCE1-F440-933F-6E48551C851F}" type="slidenum">
              <a:rPr lang="en-US" smtClean="0"/>
              <a:t>8</a:t>
            </a:fld>
            <a:endParaRPr lang="en-US"/>
          </a:p>
        </p:txBody>
      </p:sp>
    </p:spTree>
    <p:extLst>
      <p:ext uri="{BB962C8B-B14F-4D97-AF65-F5344CB8AC3E}">
        <p14:creationId xmlns:p14="http://schemas.microsoft.com/office/powerpoint/2010/main" val="1938613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Characteristics of the implementations – Cont’d</a:t>
            </a:r>
            <a:endParaRPr lang="en-US" sz="3800" dirty="0"/>
          </a:p>
        </p:txBody>
      </p:sp>
      <p:sp>
        <p:nvSpPr>
          <p:cNvPr id="3" name="Slide Number Placeholder 2"/>
          <p:cNvSpPr>
            <a:spLocks noGrp="1"/>
          </p:cNvSpPr>
          <p:nvPr>
            <p:ph type="sldNum" sz="quarter" idx="12"/>
          </p:nvPr>
        </p:nvSpPr>
        <p:spPr/>
        <p:txBody>
          <a:bodyPr/>
          <a:lstStyle/>
          <a:p>
            <a:fld id="{6A98278B-FCE1-F440-933F-6E48551C851F}" type="slidenum">
              <a:rPr lang="en-US" smtClean="0"/>
              <a:t>9</a:t>
            </a:fld>
            <a:endParaRPr lang="en-US"/>
          </a:p>
        </p:txBody>
      </p:sp>
      <p:sp>
        <p:nvSpPr>
          <p:cNvPr id="4" name="Content Placeholder 3"/>
          <p:cNvSpPr>
            <a:spLocks noGrp="1"/>
          </p:cNvSpPr>
          <p:nvPr>
            <p:ph idx="1"/>
          </p:nvPr>
        </p:nvSpPr>
        <p:spPr/>
        <p:txBody>
          <a:bodyPr/>
          <a:lstStyle/>
          <a:p>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626247912"/>
              </p:ext>
            </p:extLst>
          </p:nvPr>
        </p:nvGraphicFramePr>
        <p:xfrm>
          <a:off x="838200" y="1597978"/>
          <a:ext cx="10515600" cy="2961640"/>
        </p:xfrm>
        <a:graphic>
          <a:graphicData uri="http://schemas.openxmlformats.org/drawingml/2006/table">
            <a:tbl>
              <a:tblPr firstRow="1" bandRow="1">
                <a:tableStyleId>{6E25E649-3F16-4E02-A733-19D2CDBF48F0}</a:tableStyleId>
              </a:tblPr>
              <a:tblGrid>
                <a:gridCol w="2938272"/>
                <a:gridCol w="2525776"/>
                <a:gridCol w="2525776"/>
                <a:gridCol w="2525776"/>
              </a:tblGrid>
              <a:tr h="330862">
                <a:tc>
                  <a:txBody>
                    <a:bodyPr/>
                    <a:lstStyle/>
                    <a:p>
                      <a:r>
                        <a:rPr lang="en-US" dirty="0" smtClean="0"/>
                        <a:t>Type of Implementation</a:t>
                      </a:r>
                      <a:endParaRPr lang="en-US" dirty="0"/>
                    </a:p>
                  </a:txBody>
                  <a:tcPr/>
                </a:tc>
                <a:tc>
                  <a:txBody>
                    <a:bodyPr/>
                    <a:lstStyle/>
                    <a:p>
                      <a:r>
                        <a:rPr lang="en-US" dirty="0" smtClean="0"/>
                        <a:t>FC</a:t>
                      </a:r>
                      <a:endParaRPr lang="en-US" dirty="0"/>
                    </a:p>
                  </a:txBody>
                  <a:tcPr/>
                </a:tc>
                <a:tc>
                  <a:txBody>
                    <a:bodyPr/>
                    <a:lstStyle/>
                    <a:p>
                      <a:r>
                        <a:rPr lang="en-US" dirty="0" smtClean="0"/>
                        <a:t>MEC</a:t>
                      </a:r>
                      <a:endParaRPr lang="en-US" dirty="0"/>
                    </a:p>
                  </a:txBody>
                  <a:tcPr/>
                </a:tc>
                <a:tc>
                  <a:txBody>
                    <a:bodyPr/>
                    <a:lstStyle/>
                    <a:p>
                      <a:r>
                        <a:rPr lang="en-US" dirty="0" smtClean="0"/>
                        <a:t>CC</a:t>
                      </a:r>
                      <a:endParaRPr lang="en-US" dirty="0"/>
                    </a:p>
                  </a:txBody>
                  <a:tcPr/>
                </a:tc>
              </a:tr>
              <a:tr h="370840">
                <a:tc>
                  <a:txBody>
                    <a:bodyPr/>
                    <a:lstStyle/>
                    <a:p>
                      <a:r>
                        <a:rPr lang="en-US" dirty="0" smtClean="0"/>
                        <a:t>Power Consumption</a:t>
                      </a:r>
                      <a:endParaRPr lang="en-US" dirty="0"/>
                    </a:p>
                  </a:txBody>
                  <a:tcPr/>
                </a:tc>
                <a:tc>
                  <a:txBody>
                    <a:bodyPr/>
                    <a:lstStyle/>
                    <a:p>
                      <a:r>
                        <a:rPr lang="en-US" dirty="0" smtClean="0"/>
                        <a:t>Low</a:t>
                      </a:r>
                      <a:endParaRPr lang="en-US" dirty="0"/>
                    </a:p>
                  </a:txBody>
                  <a:tcPr/>
                </a:tc>
                <a:tc>
                  <a:txBody>
                    <a:bodyPr/>
                    <a:lstStyle/>
                    <a:p>
                      <a:r>
                        <a:rPr lang="en-US" dirty="0" smtClean="0"/>
                        <a:t>High</a:t>
                      </a:r>
                      <a:endParaRPr lang="en-US" dirty="0"/>
                    </a:p>
                  </a:txBody>
                  <a:tcPr/>
                </a:tc>
                <a:tc>
                  <a:txBody>
                    <a:bodyPr/>
                    <a:lstStyle/>
                    <a:p>
                      <a:r>
                        <a:rPr lang="en-US" dirty="0" smtClean="0"/>
                        <a:t>Medium</a:t>
                      </a:r>
                      <a:endParaRPr lang="en-US" dirty="0"/>
                    </a:p>
                  </a:txBody>
                  <a:tcPr/>
                </a:tc>
              </a:tr>
              <a:tr h="370840">
                <a:tc>
                  <a:txBody>
                    <a:bodyPr/>
                    <a:lstStyle/>
                    <a:p>
                      <a:r>
                        <a:rPr lang="en-US" dirty="0" smtClean="0"/>
                        <a:t>Context Awareness</a:t>
                      </a:r>
                      <a:endParaRPr lang="en-US" dirty="0"/>
                    </a:p>
                  </a:txBody>
                  <a:tcPr/>
                </a:tc>
                <a:tc>
                  <a:txBody>
                    <a:bodyPr/>
                    <a:lstStyle/>
                    <a:p>
                      <a:r>
                        <a:rPr lang="en-US" dirty="0" smtClean="0"/>
                        <a:t>Medium</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r>
              <a:tr h="370840">
                <a:tc>
                  <a:txBody>
                    <a:bodyPr/>
                    <a:lstStyle/>
                    <a:p>
                      <a:r>
                        <a:rPr lang="en-US" dirty="0" smtClean="0"/>
                        <a:t>Coverage</a:t>
                      </a:r>
                      <a:endParaRPr lang="en-US" dirty="0"/>
                    </a:p>
                  </a:txBody>
                  <a:tcPr/>
                </a:tc>
                <a:tc>
                  <a:txBody>
                    <a:bodyPr/>
                    <a:lstStyle/>
                    <a:p>
                      <a:r>
                        <a:rPr lang="en-US" altLang="zh-CN" dirty="0" smtClean="0"/>
                        <a:t>Low</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r>
              <a:tr h="370840">
                <a:tc>
                  <a:txBody>
                    <a:bodyPr/>
                    <a:lstStyle/>
                    <a:p>
                      <a:r>
                        <a:rPr lang="en-US" dirty="0" smtClean="0"/>
                        <a:t>Server</a:t>
                      </a:r>
                      <a:r>
                        <a:rPr lang="en-US" baseline="0" dirty="0" smtClean="0"/>
                        <a:t> Density</a:t>
                      </a:r>
                      <a:endParaRPr lang="en-US" dirty="0"/>
                    </a:p>
                  </a:txBody>
                  <a:tcPr/>
                </a:tc>
                <a:tc>
                  <a:txBody>
                    <a:bodyPr/>
                    <a:lstStyle/>
                    <a:p>
                      <a:r>
                        <a:rPr lang="en-US" dirty="0" smtClean="0"/>
                        <a:t>Medium</a:t>
                      </a:r>
                      <a:endParaRPr lang="en-US" dirty="0"/>
                    </a:p>
                  </a:txBody>
                  <a:tcPr/>
                </a:tc>
                <a:tc>
                  <a:txBody>
                    <a:bodyPr/>
                    <a:lstStyle/>
                    <a:p>
                      <a:r>
                        <a:rPr lang="en-US" dirty="0" smtClean="0"/>
                        <a:t>Low</a:t>
                      </a:r>
                      <a:endParaRPr lang="en-US" dirty="0"/>
                    </a:p>
                  </a:txBody>
                  <a:tcPr/>
                </a:tc>
                <a:tc>
                  <a:txBody>
                    <a:bodyPr/>
                    <a:lstStyle/>
                    <a:p>
                      <a:r>
                        <a:rPr lang="en-US" dirty="0" smtClean="0"/>
                        <a:t>High</a:t>
                      </a:r>
                      <a:endParaRPr lang="en-US" dirty="0"/>
                    </a:p>
                  </a:txBody>
                  <a:tcPr/>
                </a:tc>
              </a:tr>
              <a:tr h="370840">
                <a:tc>
                  <a:txBody>
                    <a:bodyPr/>
                    <a:lstStyle/>
                    <a:p>
                      <a:r>
                        <a:rPr lang="en-US" dirty="0" smtClean="0"/>
                        <a:t>Cost/CAPEX</a:t>
                      </a:r>
                      <a:endParaRPr lang="en-US" dirty="0"/>
                    </a:p>
                  </a:txBody>
                  <a:tcPr/>
                </a:tc>
                <a:tc>
                  <a:txBody>
                    <a:bodyPr/>
                    <a:lstStyle/>
                    <a:p>
                      <a:r>
                        <a:rPr lang="en-US" dirty="0" smtClean="0"/>
                        <a:t>Low</a:t>
                      </a:r>
                      <a:endParaRPr lang="en-US" dirty="0"/>
                    </a:p>
                  </a:txBody>
                  <a:tcPr/>
                </a:tc>
                <a:tc>
                  <a:txBody>
                    <a:bodyPr/>
                    <a:lstStyle/>
                    <a:p>
                      <a:r>
                        <a:rPr lang="en-US" dirty="0" smtClean="0"/>
                        <a:t>High</a:t>
                      </a:r>
                      <a:endParaRPr lang="en-US" dirty="0"/>
                    </a:p>
                  </a:txBody>
                  <a:tcPr/>
                </a:tc>
                <a:tc>
                  <a:txBody>
                    <a:bodyPr/>
                    <a:lstStyle/>
                    <a:p>
                      <a:r>
                        <a:rPr lang="en-US" dirty="0" smtClean="0"/>
                        <a:t>Medium</a:t>
                      </a:r>
                      <a:endParaRPr lang="en-US" dirty="0"/>
                    </a:p>
                  </a:txBody>
                  <a:tcPr/>
                </a:tc>
              </a:tr>
              <a:tr h="370840">
                <a:tc>
                  <a:txBody>
                    <a:bodyPr/>
                    <a:lstStyle/>
                    <a:p>
                      <a:r>
                        <a:rPr lang="en-US" dirty="0" smtClean="0"/>
                        <a:t>Traffic Continuity</a:t>
                      </a:r>
                      <a:endParaRPr lang="en-US" dirty="0"/>
                    </a:p>
                  </a:txBody>
                  <a:tcPr/>
                </a:tc>
                <a:tc>
                  <a:txBody>
                    <a:bodyPr/>
                    <a:lstStyle/>
                    <a:p>
                      <a:r>
                        <a:rPr lang="en-US" dirty="0" smtClean="0"/>
                        <a:t>High </a:t>
                      </a:r>
                      <a:endParaRPr lang="en-US" dirty="0"/>
                    </a:p>
                  </a:txBody>
                  <a:tcPr/>
                </a:tc>
                <a:tc>
                  <a:txBody>
                    <a:bodyPr/>
                    <a:lstStyle/>
                    <a:p>
                      <a:r>
                        <a:rPr lang="en-US" dirty="0" smtClean="0"/>
                        <a:t>Medium</a:t>
                      </a:r>
                      <a:endParaRPr lang="en-US" dirty="0"/>
                    </a:p>
                  </a:txBody>
                  <a:tcPr/>
                </a:tc>
                <a:tc>
                  <a:txBody>
                    <a:bodyPr/>
                    <a:lstStyle/>
                    <a:p>
                      <a:r>
                        <a:rPr lang="en-US" dirty="0" smtClean="0"/>
                        <a:t>High</a:t>
                      </a:r>
                      <a:endParaRPr lang="en-US" dirty="0"/>
                    </a:p>
                  </a:txBody>
                  <a:tcPr/>
                </a:tc>
              </a:tr>
              <a:tr h="370840">
                <a:tc>
                  <a:txBody>
                    <a:bodyPr/>
                    <a:lstStyle/>
                    <a:p>
                      <a:r>
                        <a:rPr lang="en-US" dirty="0" smtClean="0"/>
                        <a:t>Active users</a:t>
                      </a:r>
                      <a:endParaRPr lang="en-US" dirty="0"/>
                    </a:p>
                  </a:txBody>
                  <a:tcPr/>
                </a:tc>
                <a:tc>
                  <a:txBody>
                    <a:bodyPr/>
                    <a:lstStyle/>
                    <a:p>
                      <a:r>
                        <a:rPr lang="en-US" dirty="0" smtClean="0"/>
                        <a:t>High</a:t>
                      </a:r>
                      <a:endParaRPr lang="en-US" dirty="0"/>
                    </a:p>
                  </a:txBody>
                  <a:tcPr/>
                </a:tc>
                <a:tc>
                  <a:txBody>
                    <a:bodyPr/>
                    <a:lstStyle/>
                    <a:p>
                      <a:r>
                        <a:rPr lang="en-US" dirty="0" smtClean="0"/>
                        <a:t>Medium</a:t>
                      </a:r>
                      <a:endParaRPr lang="en-US" dirty="0"/>
                    </a:p>
                  </a:txBody>
                  <a:tcPr/>
                </a:tc>
                <a:tc>
                  <a:txBody>
                    <a:bodyPr/>
                    <a:lstStyle/>
                    <a:p>
                      <a:r>
                        <a:rPr lang="en-US" dirty="0" smtClean="0"/>
                        <a:t>Medium</a:t>
                      </a:r>
                      <a:endParaRPr lang="en-US" dirty="0"/>
                    </a:p>
                  </a:txBody>
                  <a:tcPr/>
                </a:tc>
              </a:tr>
            </a:tbl>
          </a:graphicData>
        </a:graphic>
      </p:graphicFrame>
      <p:sp>
        <p:nvSpPr>
          <p:cNvPr id="7" name="TextBox 6"/>
          <p:cNvSpPr txBox="1"/>
          <p:nvPr/>
        </p:nvSpPr>
        <p:spPr>
          <a:xfrm>
            <a:off x="838200" y="4638417"/>
            <a:ext cx="9028590" cy="2062103"/>
          </a:xfrm>
          <a:prstGeom prst="rect">
            <a:avLst/>
          </a:prstGeom>
          <a:noFill/>
        </p:spPr>
        <p:txBody>
          <a:bodyPr wrap="square" rtlCol="0">
            <a:spAutoFit/>
          </a:bodyPr>
          <a:lstStyle/>
          <a:p>
            <a:r>
              <a:rPr lang="en-US" sz="1600" dirty="0" smtClean="0"/>
              <a:t>Reference:</a:t>
            </a:r>
            <a:br>
              <a:rPr lang="en-US" sz="1600" dirty="0" smtClean="0"/>
            </a:br>
            <a:r>
              <a:rPr lang="en-US" sz="1600" dirty="0" smtClean="0"/>
              <a:t>[1] </a:t>
            </a:r>
            <a:r>
              <a:rPr lang="en-US" sz="1600" dirty="0" err="1" smtClean="0"/>
              <a:t>Koustabh</a:t>
            </a:r>
            <a:r>
              <a:rPr lang="en-US" sz="1600" dirty="0" smtClean="0"/>
              <a:t> </a:t>
            </a:r>
            <a:r>
              <a:rPr lang="en-US" sz="1600" dirty="0" err="1" smtClean="0"/>
              <a:t>Dolui</a:t>
            </a:r>
            <a:r>
              <a:rPr lang="en-US" sz="1600" dirty="0" smtClean="0"/>
              <a:t> and </a:t>
            </a:r>
            <a:r>
              <a:rPr lang="en-US" sz="1600" dirty="0" err="1" smtClean="0"/>
              <a:t>Soumya</a:t>
            </a:r>
            <a:r>
              <a:rPr lang="en-US" sz="1600" dirty="0" smtClean="0"/>
              <a:t> </a:t>
            </a:r>
            <a:r>
              <a:rPr lang="en-US" sz="1600" dirty="0" err="1" smtClean="0"/>
              <a:t>Kanti</a:t>
            </a:r>
            <a:r>
              <a:rPr lang="en-US" sz="1600" dirty="0" smtClean="0"/>
              <a:t> </a:t>
            </a:r>
            <a:r>
              <a:rPr lang="en-US" sz="1600" dirty="0" err="1" smtClean="0"/>
              <a:t>Datta</a:t>
            </a:r>
            <a:r>
              <a:rPr lang="en-US" sz="1600" dirty="0" smtClean="0"/>
              <a:t>, “</a:t>
            </a:r>
            <a:r>
              <a:rPr lang="en-US" sz="1600" dirty="0"/>
              <a:t>Comparison of Edge Computing Implementations:</a:t>
            </a:r>
          </a:p>
          <a:p>
            <a:r>
              <a:rPr lang="en-US" sz="1600" dirty="0"/>
              <a:t>Fog Computing, Cloudlet and Mobile </a:t>
            </a:r>
            <a:r>
              <a:rPr lang="en-US" sz="1600" dirty="0" smtClean="0"/>
              <a:t>Edge Computing”. </a:t>
            </a:r>
            <a:r>
              <a:rPr lang="en-US" sz="1600" dirty="0"/>
              <a:t>1-6. 10.1109/GIOTS.2017.8016213</a:t>
            </a:r>
            <a:r>
              <a:rPr lang="en-US" sz="1600" dirty="0" smtClean="0"/>
              <a:t>.</a:t>
            </a:r>
          </a:p>
          <a:p>
            <a:r>
              <a:rPr lang="en-US" sz="1600" dirty="0" smtClean="0"/>
              <a:t>[2] </a:t>
            </a:r>
            <a:r>
              <a:rPr lang="en-US" sz="1600" dirty="0"/>
              <a:t>Eugen </a:t>
            </a:r>
            <a:r>
              <a:rPr lang="en-US" sz="1600" dirty="0" err="1" smtClean="0"/>
              <a:t>Borcoci</a:t>
            </a:r>
            <a:r>
              <a:rPr lang="en-US" sz="1600" dirty="0" smtClean="0"/>
              <a:t>, “</a:t>
            </a:r>
            <a:r>
              <a:rPr lang="en-US" sz="1600" dirty="0"/>
              <a:t>Fog Computing, Mobile Edge Computing,</a:t>
            </a:r>
          </a:p>
          <a:p>
            <a:r>
              <a:rPr lang="en-US" sz="1600" dirty="0"/>
              <a:t>Cloudlets - which one</a:t>
            </a:r>
            <a:r>
              <a:rPr lang="en-US" sz="1600" dirty="0" smtClean="0"/>
              <a:t>?”, 2016</a:t>
            </a:r>
          </a:p>
          <a:p>
            <a:r>
              <a:rPr lang="en-US" sz="1600" dirty="0"/>
              <a:t>[3] </a:t>
            </a:r>
            <a:r>
              <a:rPr lang="en-US" sz="1600" dirty="0" err="1"/>
              <a:t>Baktir</a:t>
            </a:r>
            <a:r>
              <a:rPr lang="en-US" sz="1600" dirty="0"/>
              <a:t>, Ahmet </a:t>
            </a:r>
            <a:r>
              <a:rPr lang="en-US" sz="1600" dirty="0" err="1"/>
              <a:t>Cihat</a:t>
            </a:r>
            <a:r>
              <a:rPr lang="en-US" sz="1600" dirty="0"/>
              <a:t> &amp; </a:t>
            </a:r>
            <a:r>
              <a:rPr lang="en-US" sz="1600" dirty="0" err="1"/>
              <a:t>Ozgovde</a:t>
            </a:r>
            <a:r>
              <a:rPr lang="en-US" sz="1600" dirty="0"/>
              <a:t>, </a:t>
            </a:r>
            <a:r>
              <a:rPr lang="en-US" sz="1600" dirty="0" err="1"/>
              <a:t>Atay</a:t>
            </a:r>
            <a:r>
              <a:rPr lang="en-US" sz="1600" dirty="0"/>
              <a:t> &amp; </a:t>
            </a:r>
            <a:r>
              <a:rPr lang="en-US" sz="1600" dirty="0" err="1"/>
              <a:t>Ersoy</a:t>
            </a:r>
            <a:r>
              <a:rPr lang="en-US" sz="1600" dirty="0"/>
              <a:t>, </a:t>
            </a:r>
            <a:r>
              <a:rPr lang="en-US" sz="1600" dirty="0" err="1"/>
              <a:t>Cem</a:t>
            </a:r>
            <a:r>
              <a:rPr lang="en-US" sz="1600" dirty="0"/>
              <a:t>. (2017). How Can Edge Computing Benefit from Software-Defined Networking: A Survey, Use Cases &amp; Future Directions. IEEE Communications Surveys &amp; Tutorials. PP. 1-1. 10.1109/COMST.2017.2717482. </a:t>
            </a:r>
            <a:endParaRPr lang="en-US" sz="1600" dirty="0" smtClean="0"/>
          </a:p>
        </p:txBody>
      </p:sp>
    </p:spTree>
    <p:extLst>
      <p:ext uri="{BB962C8B-B14F-4D97-AF65-F5344CB8AC3E}">
        <p14:creationId xmlns:p14="http://schemas.microsoft.com/office/powerpoint/2010/main" val="641776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Kubecon Shanghai Soft Signage Presentatio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enStack Berlin Soft Signage_v1 " id="{B2369DF6-17CA-A540-B2E1-05D5F8DDFFD3}" vid="{1861B643-1CCE-4049-8161-726DD637C9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Kubecon Shanghai Soft Signage Presentation Template</Template>
  <TotalTime>20711</TotalTime>
  <Words>1652</Words>
  <Application>Microsoft Office PowerPoint</Application>
  <PresentationFormat>Widescreen</PresentationFormat>
  <Paragraphs>407</Paragraphs>
  <Slides>32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等线</vt:lpstr>
      <vt:lpstr>等线 Light</vt:lpstr>
      <vt:lpstr>Arial</vt:lpstr>
      <vt:lpstr>Calibri</vt:lpstr>
      <vt:lpstr>Calibri Light</vt:lpstr>
      <vt:lpstr>Franklin Gothic Medium</vt:lpstr>
      <vt:lpstr>Intel Clear</vt:lpstr>
      <vt:lpstr>Intel Clear Pro</vt:lpstr>
      <vt:lpstr>Sitka Heading</vt:lpstr>
      <vt:lpstr>Kubecon Shanghai Soft Signage Presentation Template</vt:lpstr>
      <vt:lpstr>Akraino, EdgeX, CORD, OpenEdge, ioFog…  What’s the best solution for your edge?</vt:lpstr>
      <vt:lpstr>Agenda </vt:lpstr>
      <vt:lpstr>PowerPoint Presentation</vt:lpstr>
      <vt:lpstr>PowerPoint Presentation</vt:lpstr>
      <vt:lpstr>Typical implementations of edge computing</vt:lpstr>
      <vt:lpstr>Definition of the implementation</vt:lpstr>
      <vt:lpstr>Definition of the implementations – Cont’d</vt:lpstr>
      <vt:lpstr>PowerPoint Presentation</vt:lpstr>
      <vt:lpstr>Characteristics of the implementations – Cont’d</vt:lpstr>
      <vt:lpstr>Edge use case overview</vt:lpstr>
      <vt:lpstr>Relationship between edge implementation and use case</vt:lpstr>
      <vt:lpstr>Some typical use cases</vt:lpstr>
      <vt:lpstr>Work Flow</vt:lpstr>
      <vt:lpstr>Recommendation for the use cases</vt:lpstr>
      <vt:lpstr>Open source projects available in the market</vt:lpstr>
      <vt:lpstr>Regarding the projects…</vt:lpstr>
      <vt:lpstr>Akraino Edge Stack</vt:lpstr>
      <vt:lpstr>BPs within the project</vt:lpstr>
      <vt:lpstr>Airship</vt:lpstr>
      <vt:lpstr>StarlingX</vt:lpstr>
      <vt:lpstr>Evaluation of StarlingX</vt:lpstr>
      <vt:lpstr>CORD</vt:lpstr>
      <vt:lpstr>VCO</vt:lpstr>
      <vt:lpstr>EdgeX Foundry</vt:lpstr>
      <vt:lpstr>Open Edge</vt:lpstr>
      <vt:lpstr>KubeEdge</vt:lpstr>
      <vt:lpstr>IoFog</vt:lpstr>
      <vt:lpstr>PowerPoint Presentation</vt:lpstr>
      <vt:lpstr>PowerPoint Presentation</vt:lpstr>
      <vt:lpstr>Summary</vt:lpstr>
      <vt:lpstr>What’s the best for your edge?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Weckert</dc:creator>
  <cp:keywords>CTPClassification=CTP_NT</cp:keywords>
  <cp:lastModifiedBy>Ying, Ruoyu</cp:lastModifiedBy>
  <cp:revision>283</cp:revision>
  <dcterms:created xsi:type="dcterms:W3CDTF">2019-03-19T21:46:35Z</dcterms:created>
  <dcterms:modified xsi:type="dcterms:W3CDTF">2019-05-02T03:50:56Z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02a57ea7-dd78-48c1-8868-0b628f6434d2</vt:lpwstr>
  </property>
  <property fmtid="{D5CDD505-2E9C-101B-9397-08002B2CF9AE}" pid="3" name="CTP_TimeStamp">
    <vt:lpwstr>2019-05-02 03:50:56Z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