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3"/>
  </p:handoutMasterIdLst>
  <p:sldIdLst>
    <p:sldId id="256" r:id="rId3"/>
    <p:sldId id="257" r:id="rId4"/>
    <p:sldId id="258" r:id="rId5"/>
    <p:sldId id="366" r:id="rId7"/>
    <p:sldId id="368" r:id="rId8"/>
    <p:sldId id="367" r:id="rId9"/>
    <p:sldId id="263" r:id="rId10"/>
    <p:sldId id="416" r:id="rId11"/>
    <p:sldId id="415" r:id="rId12"/>
    <p:sldId id="427" r:id="rId13"/>
    <p:sldId id="424" r:id="rId14"/>
    <p:sldId id="423" r:id="rId15"/>
    <p:sldId id="425" r:id="rId16"/>
    <p:sldId id="435" r:id="rId17"/>
    <p:sldId id="442" r:id="rId18"/>
    <p:sldId id="426" r:id="rId19"/>
    <p:sldId id="439" r:id="rId20"/>
    <p:sldId id="262" r:id="rId21"/>
    <p:sldId id="420" r:id="rId22"/>
  </p:sldIdLst>
  <p:sldSz cx="24384000" cy="13716000"/>
  <p:notesSz cx="6858000" cy="9144000"/>
  <p:custDataLst>
    <p:tags r:id="rId27"/>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p:txBody>
      </p:sp>
      <p:sp>
        <p:nvSpPr>
          <p:cNvPr id="47" name="Shape 47"/>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Helvetica Neue"/>
        <a:ea typeface="Helvetica Neue"/>
        <a:cs typeface="Helvetica Neue"/>
        <a:sym typeface="Helvetica Neue"/>
      </a:defRPr>
    </a:lvl1pPr>
    <a:lvl2pPr indent="228600" defTabSz="457200" latinLnBrk="0">
      <a:lnSpc>
        <a:spcPct val="118000"/>
      </a:lnSpc>
      <a:defRPr sz="2200">
        <a:latin typeface="Helvetica Neue"/>
        <a:ea typeface="Helvetica Neue"/>
        <a:cs typeface="Helvetica Neue"/>
        <a:sym typeface="Helvetica Neue"/>
      </a:defRPr>
    </a:lvl2pPr>
    <a:lvl3pPr indent="457200" defTabSz="457200" latinLnBrk="0">
      <a:lnSpc>
        <a:spcPct val="118000"/>
      </a:lnSpc>
      <a:defRPr sz="2200">
        <a:latin typeface="Helvetica Neue"/>
        <a:ea typeface="Helvetica Neue"/>
        <a:cs typeface="Helvetica Neue"/>
        <a:sym typeface="Helvetica Neue"/>
      </a:defRPr>
    </a:lvl3pPr>
    <a:lvl4pPr indent="685800" defTabSz="457200" latinLnBrk="0">
      <a:lnSpc>
        <a:spcPct val="118000"/>
      </a:lnSpc>
      <a:defRPr sz="2200">
        <a:latin typeface="Helvetica Neue"/>
        <a:ea typeface="Helvetica Neue"/>
        <a:cs typeface="Helvetica Neue"/>
        <a:sym typeface="Helvetica Neue"/>
      </a:defRPr>
    </a:lvl4pPr>
    <a:lvl5pPr indent="914400" defTabSz="457200" latinLnBrk="0">
      <a:lnSpc>
        <a:spcPct val="118000"/>
      </a:lnSpc>
      <a:defRPr sz="2200">
        <a:latin typeface="Helvetica Neue"/>
        <a:ea typeface="Helvetica Neue"/>
        <a:cs typeface="Helvetica Neue"/>
        <a:sym typeface="Helvetica Neue"/>
      </a:defRPr>
    </a:lvl5pPr>
    <a:lvl6pPr indent="1143000" defTabSz="457200" latinLnBrk="0">
      <a:lnSpc>
        <a:spcPct val="118000"/>
      </a:lnSpc>
      <a:defRPr sz="2200">
        <a:latin typeface="Helvetica Neue"/>
        <a:ea typeface="Helvetica Neue"/>
        <a:cs typeface="Helvetica Neue"/>
        <a:sym typeface="Helvetica Neue"/>
      </a:defRPr>
    </a:lvl6pPr>
    <a:lvl7pPr indent="1371600" defTabSz="457200" latinLnBrk="0">
      <a:lnSpc>
        <a:spcPct val="118000"/>
      </a:lnSpc>
      <a:defRPr sz="2200">
        <a:latin typeface="Helvetica Neue"/>
        <a:ea typeface="Helvetica Neue"/>
        <a:cs typeface="Helvetica Neue"/>
        <a:sym typeface="Helvetica Neue"/>
      </a:defRPr>
    </a:lvl7pPr>
    <a:lvl8pPr indent="1600200" defTabSz="457200" latinLnBrk="0">
      <a:lnSpc>
        <a:spcPct val="118000"/>
      </a:lnSpc>
      <a:defRPr sz="2200">
        <a:latin typeface="Helvetica Neue"/>
        <a:ea typeface="Helvetica Neue"/>
        <a:cs typeface="Helvetica Neue"/>
        <a:sym typeface="Helvetica Neue"/>
      </a:defRPr>
    </a:lvl8pPr>
    <a:lvl9pPr indent="1828800" defTabSz="457200" latinLnBrk="0">
      <a:lnSpc>
        <a:spcPct val="118000"/>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pPr marL="0" marR="0" algn="l" defTabSz="825500" rtl="0" fontAlgn="auto" latinLnBrk="0" hangingPunct="0">
              <a:lnSpc>
                <a:spcPct val="100000"/>
              </a:lnSpc>
              <a:spcBef>
                <a:spcPts val="0"/>
              </a:spcBef>
              <a:spcAft>
                <a:spcPts val="0"/>
              </a:spcAft>
              <a:buClrTx/>
              <a:buSzTx/>
              <a:buFontTx/>
              <a:buNone/>
            </a:pPr>
            <a:r>
              <a:rPr lang="en-US" altLang="zh-CN">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1</a:t>
            </a:r>
            <a:r>
              <a:rPr lang="en-US" altLang="en-US">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 </a:t>
            </a:r>
            <a:r>
              <a:rPr lang="en-US" altLang="zh-CN">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Nodepool </a:t>
            </a:r>
            <a:r>
              <a:rPr lang="en-US" altLang="en-US">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K</a:t>
            </a:r>
            <a:r>
              <a:rPr lang="en-US" altLang="zh-CN">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ubernetes driver use </a:t>
            </a:r>
            <a:r>
              <a:rPr lang="en-US" altLang="en-US">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P</a:t>
            </a:r>
            <a:r>
              <a:rPr lang="en-US" altLang="zh-CN">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ython </a:t>
            </a:r>
            <a:r>
              <a:rPr lang="en-US" altLang="en-US">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K</a:t>
            </a:r>
            <a:r>
              <a:rPr lang="en-US" altLang="zh-CN">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ubernetes </a:t>
            </a:r>
            <a:r>
              <a:rPr lang="en-US" altLang="en-US">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SDK</a:t>
            </a:r>
            <a:r>
              <a:rPr lang="en-US" altLang="zh-CN">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 to </a:t>
            </a:r>
            <a:r>
              <a:rPr lang="en-US" altLang="en-US">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i</a:t>
            </a:r>
            <a:r>
              <a:rPr lang="en-US" altLang="zh-CN">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nteract with </a:t>
            </a:r>
            <a:r>
              <a:rPr lang="en-US" altLang="en-US">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K</a:t>
            </a:r>
            <a:r>
              <a:rPr lang="en-US" altLang="zh-CN">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ubernetes</a:t>
            </a:r>
            <a:r>
              <a:rPr lang="en-US" altLang="en-US">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a:t>
            </a:r>
            <a:r>
              <a:rPr lang="en-US" altLang="zh-CN">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 </a:t>
            </a:r>
            <a:endParaRPr kumimoji="0" lang="en-US" altLang="zh-CN"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endParaRPr kumimoji="0" lang="en-US" altLang="zh-CN"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r>
              <a:rPr lang="en-US" altLang="zh-CN">
                <a:solidFill>
                  <a:schemeClr val="tx1">
                    <a:lumMod val="75000"/>
                    <a:lumOff val="25000"/>
                  </a:schemeClr>
                </a:solidFill>
                <a:latin typeface="Comic Sans MS" panose="030F0702030302020204" charset="0"/>
                <a:cs typeface="Comic Sans MS" panose="030F0702030302020204" charset="0"/>
                <a:sym typeface="Helvetica Light"/>
              </a:rPr>
              <a:t>2. </a:t>
            </a:r>
            <a:r>
              <a:rPr lang="en-US">
                <a:solidFill>
                  <a:schemeClr val="tx1">
                    <a:lumMod val="75000"/>
                    <a:lumOff val="25000"/>
                  </a:schemeClr>
                </a:solidFill>
                <a:latin typeface="Comic Sans MS" panose="030F0702030302020204" charset="0"/>
                <a:cs typeface="Comic Sans MS" panose="030F0702030302020204" charset="0"/>
                <a:sym typeface="Helvetica Light"/>
              </a:rPr>
              <a:t>Nodepool </a:t>
            </a:r>
            <a:r>
              <a:rPr lang="en-US" altLang="en-US">
                <a:solidFill>
                  <a:schemeClr val="tx1">
                    <a:lumMod val="75000"/>
                    <a:lumOff val="25000"/>
                  </a:schemeClr>
                </a:solidFill>
                <a:latin typeface="Comic Sans MS" panose="030F0702030302020204" charset="0"/>
                <a:cs typeface="Comic Sans MS" panose="030F0702030302020204" charset="0"/>
                <a:sym typeface="Helvetica Light"/>
              </a:rPr>
              <a:t>will launch </a:t>
            </a:r>
            <a:r>
              <a:rPr lang="en-US" altLang="zh-CN">
                <a:solidFill>
                  <a:schemeClr val="tx1">
                    <a:lumMod val="75000"/>
                    <a:lumOff val="25000"/>
                  </a:schemeClr>
                </a:solidFill>
                <a:latin typeface="Comic Sans MS" panose="030F0702030302020204" charset="0"/>
                <a:cs typeface="Comic Sans MS" panose="030F0702030302020204" charset="0"/>
                <a:sym typeface="Helvetica Light"/>
              </a:rPr>
              <a:t>pod</a:t>
            </a:r>
            <a:r>
              <a:rPr lang="en-US" altLang="en-US">
                <a:solidFill>
                  <a:schemeClr val="tx1">
                    <a:lumMod val="75000"/>
                    <a:lumOff val="25000"/>
                  </a:schemeClr>
                </a:solidFill>
                <a:latin typeface="Comic Sans MS" panose="030F0702030302020204" charset="0"/>
                <a:cs typeface="Comic Sans MS" panose="030F0702030302020204" charset="0"/>
                <a:sym typeface="Helvetica Light"/>
              </a:rPr>
              <a:t>s, namespaces, and each pod </a:t>
            </a:r>
            <a:r>
              <a:rPr lang="en-US" altLang="zh-CN">
                <a:solidFill>
                  <a:schemeClr val="tx1">
                    <a:lumMod val="75000"/>
                    <a:lumOff val="25000"/>
                  </a:schemeClr>
                </a:solidFill>
                <a:latin typeface="Comic Sans MS" panose="030F0702030302020204" charset="0"/>
                <a:cs typeface="Comic Sans MS" panose="030F0702030302020204" charset="0"/>
                <a:sym typeface="Helvetica Light"/>
              </a:rPr>
              <a:t>monopolize</a:t>
            </a:r>
            <a:r>
              <a:rPr lang="en-US" altLang="en-US">
                <a:solidFill>
                  <a:schemeClr val="tx1">
                    <a:lumMod val="75000"/>
                    <a:lumOff val="25000"/>
                  </a:schemeClr>
                </a:solidFill>
                <a:latin typeface="Comic Sans MS" panose="030F0702030302020204" charset="0"/>
                <a:cs typeface="Comic Sans MS" panose="030F0702030302020204" charset="0"/>
                <a:sym typeface="Helvetica Light"/>
              </a:rPr>
              <a:t>s</a:t>
            </a:r>
            <a:r>
              <a:rPr lang="en-US" altLang="zh-CN">
                <a:solidFill>
                  <a:schemeClr val="tx1">
                    <a:lumMod val="75000"/>
                    <a:lumOff val="25000"/>
                  </a:schemeClr>
                </a:solidFill>
                <a:latin typeface="Comic Sans MS" panose="030F0702030302020204" charset="0"/>
                <a:cs typeface="Comic Sans MS" panose="030F0702030302020204" charset="0"/>
                <a:sym typeface="Helvetica Light"/>
              </a:rPr>
              <a:t> </a:t>
            </a:r>
            <a:r>
              <a:rPr lang="en-US" altLang="en-US">
                <a:solidFill>
                  <a:schemeClr val="tx1">
                    <a:lumMod val="75000"/>
                    <a:lumOff val="25000"/>
                  </a:schemeClr>
                </a:solidFill>
                <a:latin typeface="Comic Sans MS" panose="030F0702030302020204" charset="0"/>
                <a:cs typeface="Comic Sans MS" panose="030F0702030302020204" charset="0"/>
                <a:sym typeface="Helvetica Light"/>
              </a:rPr>
              <a:t>one</a:t>
            </a:r>
            <a:r>
              <a:rPr lang="en-US" altLang="zh-CN">
                <a:solidFill>
                  <a:schemeClr val="tx1">
                    <a:lumMod val="75000"/>
                    <a:lumOff val="25000"/>
                  </a:schemeClr>
                </a:solidFill>
                <a:latin typeface="Comic Sans MS" panose="030F0702030302020204" charset="0"/>
                <a:cs typeface="Comic Sans MS" panose="030F0702030302020204" charset="0"/>
                <a:sym typeface="Helvetica Light"/>
              </a:rPr>
              <a:t> </a:t>
            </a:r>
            <a:r>
              <a:rPr lang="en-US" altLang="en-US">
                <a:solidFill>
                  <a:schemeClr val="tx1">
                    <a:lumMod val="75000"/>
                    <a:lumOff val="25000"/>
                  </a:schemeClr>
                </a:solidFill>
                <a:latin typeface="Comic Sans MS" panose="030F0702030302020204" charset="0"/>
                <a:cs typeface="Comic Sans MS" panose="030F0702030302020204" charset="0"/>
                <a:sym typeface="Helvetica Light"/>
              </a:rPr>
              <a:t>n</a:t>
            </a:r>
            <a:r>
              <a:rPr lang="en-US" altLang="zh-CN">
                <a:solidFill>
                  <a:schemeClr val="tx1">
                    <a:lumMod val="75000"/>
                    <a:lumOff val="25000"/>
                  </a:schemeClr>
                </a:solidFill>
                <a:latin typeface="Comic Sans MS" panose="030F0702030302020204" charset="0"/>
                <a:cs typeface="Comic Sans MS" panose="030F0702030302020204" charset="0"/>
                <a:sym typeface="Helvetica Light"/>
              </a:rPr>
              <a:t>amespace</a:t>
            </a:r>
            <a:r>
              <a:rPr lang="en-US" altLang="en-US">
                <a:solidFill>
                  <a:schemeClr val="tx1">
                    <a:lumMod val="75000"/>
                    <a:lumOff val="25000"/>
                  </a:schemeClr>
                </a:solidFill>
                <a:latin typeface="Comic Sans MS" panose="030F0702030302020204" charset="0"/>
                <a:cs typeface="Comic Sans MS" panose="030F0702030302020204" charset="0"/>
                <a:sym typeface="Helvetica Light"/>
              </a:rPr>
              <a:t>.</a:t>
            </a:r>
            <a:r>
              <a:rPr lang="en-US" altLang="zh-CN">
                <a:solidFill>
                  <a:schemeClr val="tx1">
                    <a:lumMod val="75000"/>
                    <a:lumOff val="25000"/>
                  </a:schemeClr>
                </a:solidFill>
                <a:latin typeface="Comic Sans MS" panose="030F0702030302020204" charset="0"/>
                <a:cs typeface="Comic Sans MS" panose="030F0702030302020204" charset="0"/>
                <a:sym typeface="Helvetica Light"/>
              </a:rPr>
              <a:t> </a:t>
            </a:r>
            <a:endParaRPr lang="en-US" altLang="zh-CN">
              <a:solidFill>
                <a:schemeClr val="tx1">
                  <a:lumMod val="75000"/>
                  <a:lumOff val="25000"/>
                </a:schemeClr>
              </a:solidFill>
              <a:latin typeface="Comic Sans MS" panose="030F0702030302020204" charset="0"/>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r>
              <a:rPr lang="en-US" altLang="en-US">
                <a:sym typeface="Helvetica Light"/>
              </a:rPr>
              <a:t> </a:t>
            </a:r>
            <a:endParaRPr lang="en-US" altLang="en-US">
              <a:sym typeface="Helvetica Light"/>
            </a:endParaRPr>
          </a:p>
          <a:p>
            <a:pPr marL="0" marR="0" algn="l" defTabSz="825500" rtl="0" fontAlgn="auto" latinLnBrk="0" hangingPunct="0">
              <a:lnSpc>
                <a:spcPct val="100000"/>
              </a:lnSpc>
              <a:spcBef>
                <a:spcPts val="0"/>
              </a:spcBef>
              <a:spcAft>
                <a:spcPts val="0"/>
              </a:spcAft>
              <a:buClrTx/>
              <a:buSzTx/>
              <a:buFontTx/>
              <a:buNone/>
            </a:pPr>
            <a:r>
              <a:rPr lang="en-US" altLang="zh-CN">
                <a:solidFill>
                  <a:schemeClr val="tx1">
                    <a:lumMod val="75000"/>
                    <a:lumOff val="25000"/>
                  </a:schemeClr>
                </a:solidFill>
                <a:latin typeface="Comic Sans MS" panose="030F0702030302020204" charset="0"/>
                <a:cs typeface="Comic Sans MS" panose="030F0702030302020204" charset="0"/>
                <a:sym typeface="Helvetica Light"/>
              </a:rPr>
              <a:t>3. </a:t>
            </a:r>
            <a:r>
              <a:rPr lang="en-US">
                <a:solidFill>
                  <a:schemeClr val="tx1">
                    <a:lumMod val="75000"/>
                    <a:lumOff val="25000"/>
                  </a:schemeClr>
                </a:solidFill>
                <a:latin typeface="Comic Sans MS" panose="030F0702030302020204" charset="0"/>
                <a:cs typeface="Comic Sans MS" panose="030F0702030302020204" charset="0"/>
                <a:sym typeface="Helvetica Light"/>
              </a:rPr>
              <a:t>Nodepool </a:t>
            </a:r>
            <a:r>
              <a:rPr lang="en-US" altLang="en-US">
                <a:solidFill>
                  <a:schemeClr val="tx1">
                    <a:lumMod val="75000"/>
                    <a:lumOff val="25000"/>
                  </a:schemeClr>
                </a:solidFill>
                <a:latin typeface="Comic Sans MS" panose="030F0702030302020204" charset="0"/>
                <a:cs typeface="Comic Sans MS" panose="030F0702030302020204" charset="0"/>
                <a:sym typeface="Helvetica Light"/>
              </a:rPr>
              <a:t>creates a serval of Kubernetes resources, like Serviceaccount, Role and Rolebinding for each namespace.</a:t>
            </a:r>
            <a:endParaRPr lang="en-US" altLang="en-US">
              <a:solidFill>
                <a:schemeClr val="tx1">
                  <a:lumMod val="75000"/>
                  <a:lumOff val="25000"/>
                </a:schemeClr>
              </a:solidFill>
              <a:latin typeface="Comic Sans MS" panose="030F0702030302020204" charset="0"/>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endParaRPr kumimoji="0" lang="en-US" altLang="en-US"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r>
              <a:rPr lang="en-US" altLang="en-US">
                <a:solidFill>
                  <a:schemeClr val="tx1">
                    <a:lumMod val="75000"/>
                    <a:lumOff val="25000"/>
                  </a:schemeClr>
                </a:solidFill>
                <a:latin typeface="Comic Sans MS" panose="030F0702030302020204" charset="0"/>
                <a:cs typeface="Comic Sans MS" panose="030F0702030302020204" charset="0"/>
                <a:sym typeface="Helvetica Light"/>
              </a:rPr>
              <a:t>4.Zuul will get certification information and user token that created by Nodepool, and create {JOB_DIR}/work/.kube/config for Ansible kubectl connector.</a:t>
            </a:r>
            <a:endParaRPr lang="en-US" altLang="en-US">
              <a:solidFill>
                <a:schemeClr val="tx1">
                  <a:lumMod val="75000"/>
                  <a:lumOff val="25000"/>
                </a:schemeClr>
              </a:solidFill>
              <a:latin typeface="Comic Sans MS" panose="030F0702030302020204" charset="0"/>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endParaRPr kumimoji="0" lang="en-US" altLang="en-US"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r>
              <a:rPr lang="en-US" altLang="en-US">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5.Finally, Nodepool will delete all resources in appoint namespace and namespace itself, when job finished.</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zh-CN" altLang="en-US"/>
              <a:t>木闹普耐</a:t>
            </a:r>
            <a:r>
              <a:rPr lang="en-US" altLang="zh-CN"/>
              <a:t>c</a:t>
            </a:r>
            <a:r>
              <a:rPr lang="zh-CN" altLang="en-US"/>
              <a:t>斯</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zh-CN" altLang="en-US"/>
              <a:t>木闹普耐</a:t>
            </a:r>
            <a:r>
              <a:rPr lang="en-US" altLang="zh-CN"/>
              <a:t>c</a:t>
            </a:r>
            <a:r>
              <a:rPr lang="zh-CN" altLang="en-US"/>
              <a:t>斯</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en-US" altLang="zh-CN"/>
              <a:t>Finally, we hope to make zuul run on k8s itself, we choose to use helm charts to deploy zuul and nodepool services ,and pull zuul-images from docker registry, Onces helm upgrade command triggered, zuul wiil pull the latest image and latest charts from repos.</a:t>
            </a:r>
            <a:endParaRPr lang="en-US" altLang="zh-CN"/>
          </a:p>
          <a:p>
            <a:endParaRPr lang="en-US" altLang="zh-CN"/>
          </a:p>
          <a:p>
            <a:r>
              <a:rPr lang="en-US" altLang="zh-CN"/>
              <a:t>We choose to use four containers in one pod to deploy our zuul service, the benfit is that the projects will be storage in the disk, and needn't cloning again, and since zuul service are all stateless, we can aslo split them.</a:t>
            </a:r>
            <a:endParaRPr lang="en-US" altLang="zh-CN"/>
          </a:p>
          <a:p>
            <a:endParaRPr lang="en-US" altLang="zh-CN"/>
          </a:p>
          <a:p>
            <a:r>
              <a:rPr lang="en-US" altLang="zh-CN"/>
              <a:t>And K8S ingress service will expose zuul web port, so that users can access zuul web from web browser.</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en-US" altLang="zh-CN"/>
              <a:t>And how can we make it happend? there are a serval of tools to achive that goal.</a:t>
            </a:r>
            <a:endParaRPr lang="en-US" altLang="zh-CN"/>
          </a:p>
          <a:p>
            <a:r>
              <a:rPr lang="en-US" altLang="zh-CN"/>
              <a:t>Jenkins  is a old brand tools writed by Java, and it provide pipelines to plan users' jobs.</a:t>
            </a:r>
            <a:endParaRPr lang="en-US" altLang="zh-CN"/>
          </a:p>
          <a:p>
            <a:r>
              <a:rPr lang="en-US" altLang="zh-CN"/>
              <a:t>Spinnaker is a cloud native CICD platform, it can connect to kubernets and multicloud easily.</a:t>
            </a:r>
            <a:endParaRPr lang="en-US" altLang="zh-CN"/>
          </a:p>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en-US" altLang="zh-CN"/>
              <a:t>There are 4 main services in zuul,zuul-scheudler\merger\executor and web. and another is nodepool, it helps to lanch VM.</a:t>
            </a:r>
            <a:endParaRPr lang="en-US" altLang="zh-CN"/>
          </a:p>
          <a:p>
            <a:endParaRPr lang="en-US" altLang="zh-CN"/>
          </a:p>
          <a:p>
            <a:r>
              <a:rPr lang="en-US" altLang="zh-CN"/>
              <a:t>Onces a patch pushd, zuul-scheduler will be triggered, and chose a suitable nodes from nodepool, and send a message to executor via gearman, zuul executor will do jobs on nodes. Finally result will collect by finger services.</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zh-CN" altLang="en-US"/>
              <a:t>福莱斯特宝</a:t>
            </a:r>
            <a:endParaRPr lang="zh-CN" altLang="en-US"/>
          </a:p>
          <a:p>
            <a:r>
              <a:rPr lang="en-US" altLang="zh-CN"/>
              <a:t>As we known, defualt zuul is running on openstack </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en-US" altLang="zh-CN"/>
              <a:t>Generally speaking, We run Zuul Jobs on OpenStack Virtual Machine, And besides, we can use more than one openstack cluster, one called zone1 and another will be zone2, and  schedule will choose a suitable nods from nodepool server by zookeeper, and then, executor wiil play ansible jobs on openstack Virtual machine via floating IP or Internal IP if they are in the same subnet......</a:t>
            </a:r>
            <a:endParaRPr lang="en-US" altLang="zh-CN"/>
          </a:p>
          <a:p>
            <a:r>
              <a:rPr lang="en-US" altLang="zh-CN"/>
              <a:t>.....</a:t>
            </a:r>
            <a:endParaRPr lang="en-US" altLang="zh-CN"/>
          </a:p>
          <a:p>
            <a:r>
              <a:rPr lang="en-US" altLang="zh-CN"/>
              <a:t>You can define what zone to run jobs in your project-config, and jobs will run on your </a:t>
            </a:r>
            <a:endParaRPr lang="en-US" altLang="zh-CN"/>
          </a:p>
          <a:p>
            <a:r>
              <a:rPr lang="en-US" altLang="zh-CN"/>
              <a:t>Nodepool wiil lanch vm up to limit, and the ready vm will prepare for running jobs.</a:t>
            </a:r>
            <a:endParaRPr lang="en-US" altLang="zh-CN"/>
          </a:p>
          <a:p>
            <a:r>
              <a:rPr lang="en-US" altLang="zh-CN"/>
              <a:t>The problm is that if we run so mamy jobs at the same time, it wiil be queued ,and the result may be too slow</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zh-CN" altLang="en-US"/>
              <a:t>麦克雷僧</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en-US" altLang="zh-CN"/>
              <a:t>This picture explains how to zuul run jobs on k8s,</a:t>
            </a:r>
            <a:endParaRPr lang="en-US" altLang="zh-CN"/>
          </a:p>
          <a:p>
            <a:r>
              <a:rPr lang="en-US" altLang="zh-CN"/>
              <a:t>when a patch in review, it will trigger CICD workflow, and zuul-scheduler will chose a VM or a pod to run jobs.</a:t>
            </a:r>
            <a:endParaRPr lang="en-US" altLang="zh-CN"/>
          </a:p>
          <a:p>
            <a:r>
              <a:rPr lang="en-US" altLang="zh-CN"/>
              <a:t>you can config which cluster to run jobs in your project-config yaml.</a:t>
            </a:r>
            <a:endParaRPr lang="en-US" altLang="zh-CN"/>
          </a:p>
          <a:p>
            <a:r>
              <a:rPr lang="en-US" altLang="zh-CN"/>
              <a:t>and then executor will use ansible to connect to pod,</a:t>
            </a:r>
            <a:endParaRPr lang="en-US" altLang="zh-CN"/>
          </a:p>
          <a:p>
            <a:r>
              <a:rPr lang="en-US" altLang="zh-CN"/>
              <a:t>ansible and 2 ways to connect to pod:</a:t>
            </a:r>
            <a:endParaRPr lang="en-US" altLang="zh-CN"/>
          </a:p>
          <a:p>
            <a:r>
              <a:rPr lang="en-US" altLang="zh-CN"/>
              <a:t>use kubeclt or handler a pod as virtual machine, and use ssh to connect to,</a:t>
            </a:r>
            <a:endParaRPr lang="en-US" altLang="zh-CN"/>
          </a:p>
          <a:p>
            <a:r>
              <a:rPr lang="en-US" altLang="zh-CN"/>
              <a:t>we'd better to choose kubectl rather than ssh, it wiil be easily ,and users needn't to care about their network env.</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2" name="Shape 12"/>
          <p:cNvSpPr/>
          <p:nvPr>
            <p:ph type="title" hasCustomPrompt="1"/>
          </p:nvPr>
        </p:nvSpPr>
        <p:spPr>
          <a:prstGeom prst="rect">
            <a:avLst/>
          </a:prstGeom>
        </p:spPr>
        <p:txBody>
          <a:bodyPr/>
          <a:lstStyle/>
          <a:p>
            <a:r>
              <a:t>标题文本</a:t>
            </a:r>
          </a:p>
        </p:txBody>
      </p:sp>
      <p:sp>
        <p:nvSpPr>
          <p:cNvPr id="13" name="Shape 13"/>
          <p:cNvSpPr/>
          <p:nvPr>
            <p:ph type="body" sz="quarter"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4" name="Shape 14"/>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p:cSld name="照片 - 水平">
    <p:spTree>
      <p:nvGrpSpPr>
        <p:cNvPr id="1" name=""/>
        <p:cNvGrpSpPr/>
        <p:nvPr/>
      </p:nvGrpSpPr>
      <p:grpSpPr>
        <a:xfrm>
          <a:off x="0" y="0"/>
          <a:ext cx="0" cy="0"/>
          <a:chOff x="0" y="0"/>
          <a:chExt cx="0" cy="0"/>
        </a:xfrm>
      </p:grpSpPr>
      <p:pic>
        <p:nvPicPr>
          <p:cNvPr id="29" name="ppt模板 内页2.jpg"/>
          <p:cNvPicPr>
            <a:picLocks noChangeAspect="1"/>
          </p:cNvPicPr>
          <p:nvPr userDrawn="1"/>
        </p:nvPicPr>
        <p:blipFill>
          <a:blip r:embed="rId2"/>
          <a:stretch>
            <a:fillRect/>
          </a:stretch>
        </p:blipFill>
        <p:spPr>
          <a:xfrm>
            <a:off x="-24111" y="10219"/>
            <a:ext cx="24432222" cy="13743125"/>
          </a:xfrm>
          <a:prstGeom prst="rect">
            <a:avLst/>
          </a:prstGeom>
          <a:ln w="12700">
            <a:miter lim="400000"/>
            <a:headEnd/>
            <a:tailEnd/>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p:cSld name="标题 - 居中">
    <p:spTree>
      <p:nvGrpSpPr>
        <p:cNvPr id="1" name=""/>
        <p:cNvGrpSpPr/>
        <p:nvPr/>
      </p:nvGrpSpPr>
      <p:grpSpPr>
        <a:xfrm>
          <a:off x="0" y="0"/>
          <a:ext cx="0" cy="0"/>
          <a:chOff x="0" y="0"/>
          <a:chExt cx="0" cy="0"/>
        </a:xfrm>
      </p:grpSpPr>
      <p:pic>
        <p:nvPicPr>
          <p:cNvPr id="29" name="ppt模板 内页2.jpg"/>
          <p:cNvPicPr>
            <a:picLocks noChangeAspect="1"/>
          </p:cNvPicPr>
          <p:nvPr/>
        </p:nvPicPr>
        <p:blipFill>
          <a:blip r:embed="rId2"/>
          <a:stretch>
            <a:fillRect/>
          </a:stretch>
        </p:blipFill>
        <p:spPr>
          <a:xfrm>
            <a:off x="-24111" y="10219"/>
            <a:ext cx="24432222" cy="13743125"/>
          </a:xfrm>
          <a:prstGeom prst="rect">
            <a:avLst/>
          </a:prstGeom>
          <a:ln w="12700">
            <a:miter lim="400000"/>
            <a:headEnd/>
            <a:tailEnd/>
          </a:ln>
        </p:spPr>
      </p:pic>
      <p:sp>
        <p:nvSpPr>
          <p:cNvPr id="30" name="Shape 30"/>
          <p:cNvSpPr/>
          <p:nvPr>
            <p:ph type="title" hasCustomPrompt="1"/>
          </p:nvPr>
        </p:nvSpPr>
        <p:spPr>
          <a:xfrm>
            <a:off x="3225800" y="35421"/>
            <a:ext cx="20828000" cy="1460302"/>
          </a:xfrm>
          <a:prstGeom prst="rect">
            <a:avLst/>
          </a:prstGeom>
        </p:spPr>
        <p:txBody>
          <a:bodyPr anchor="ctr"/>
          <a:lstStyle>
            <a:lvl1pPr>
              <a:defRPr sz="7000"/>
            </a:lvl1pPr>
          </a:lstStyle>
          <a:p>
            <a:r>
              <a:t>标题文本</a:t>
            </a:r>
          </a:p>
        </p:txBody>
      </p:sp>
      <p:sp>
        <p:nvSpPr>
          <p:cNvPr id="31" name="Shape 3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p:cSld name="照片 - 垂直">
    <p:spTree>
      <p:nvGrpSpPr>
        <p:cNvPr id="1" name=""/>
        <p:cNvGrpSpPr/>
        <p:nvPr/>
      </p:nvGrpSpPr>
      <p:grpSpPr>
        <a:xfrm>
          <a:off x="0" y="0"/>
          <a:ext cx="0" cy="0"/>
          <a:chOff x="0" y="0"/>
          <a:chExt cx="0" cy="0"/>
        </a:xfrm>
      </p:grpSpPr>
      <p:pic>
        <p:nvPicPr>
          <p:cNvPr id="38" name="ppt模板 末页2.jpg"/>
          <p:cNvPicPr>
            <a:picLocks noChangeAspect="1"/>
          </p:cNvPicPr>
          <p:nvPr/>
        </p:nvPicPr>
        <p:blipFill>
          <a:blip r:embed="rId2"/>
          <a:stretch>
            <a:fillRect/>
          </a:stretch>
        </p:blipFill>
        <p:spPr>
          <a:xfrm>
            <a:off x="3869" y="-14586"/>
            <a:ext cx="24376262" cy="13711648"/>
          </a:xfrm>
          <a:prstGeom prst="rect">
            <a:avLst/>
          </a:prstGeom>
          <a:ln w="12700">
            <a:miter lim="400000"/>
            <a:headEnd/>
            <a:tailEnd/>
          </a:ln>
        </p:spPr>
      </p:pic>
      <p:sp>
        <p:nvSpPr>
          <p:cNvPr id="39" name="Shape 39"/>
          <p:cNvSpPr/>
          <p:nvPr>
            <p:ph type="body" sz="quarter" idx="1" hasCustomPrompt="1"/>
          </p:nvPr>
        </p:nvSpPr>
        <p:spPr>
          <a:xfrm>
            <a:off x="7080250" y="8648700"/>
            <a:ext cx="10223500" cy="1924943"/>
          </a:xfrm>
          <a:prstGeom prst="rect">
            <a:avLst/>
          </a:prstGeom>
        </p:spPr>
        <p:txBody>
          <a:bodyPr/>
          <a:lstStyle>
            <a:lvl1pPr algn="ctr">
              <a:defRPr sz="4000"/>
            </a:lvl1pPr>
            <a:lvl2pPr algn="ctr">
              <a:defRPr sz="4000"/>
            </a:lvl2pPr>
            <a:lvl3pPr algn="ctr">
              <a:defRPr sz="4000"/>
            </a:lvl3pPr>
            <a:lvl4pPr algn="ctr">
              <a:defRPr sz="4000"/>
            </a:lvl4pPr>
            <a:lvl5pPr algn="ctr">
              <a:defRPr sz="4000"/>
            </a:lvl5pPr>
          </a:lstStyle>
          <a:p>
            <a:r>
              <a:t>正文级别 1</a:t>
            </a:r>
          </a:p>
          <a:p>
            <a:pPr lvl="1"/>
            <a:r>
              <a:t>正文级别 2</a:t>
            </a:r>
          </a:p>
          <a:p>
            <a:pPr lvl="2"/>
            <a:r>
              <a:t>正文级别 3</a:t>
            </a:r>
          </a:p>
          <a:p>
            <a:pPr lvl="3"/>
            <a:r>
              <a:t>正文级别 4</a:t>
            </a:r>
          </a:p>
          <a:p>
            <a:pPr lvl="4"/>
            <a:r>
              <a:t>正文级别 5</a:t>
            </a:r>
          </a:p>
        </p:txBody>
      </p:sp>
      <p:sp>
        <p:nvSpPr>
          <p:cNvPr id="40" name="Shape 40"/>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0"/>
            <a:ext cx="5486400" cy="730250"/>
          </a:xfrm>
        </p:spPr>
        <p:txBody>
          <a:bodyPr/>
          <a:lstStyle/>
          <a:p>
            <a:fld id="{627C6FD4-C94E-4F31-A4FB-62E26BB166A1}" type="datetimeFigureOut">
              <a:rPr lang="zh-CN" altLang="en-US" smtClean="0"/>
            </a:fld>
            <a:endParaRPr lang="zh-CN" altLang="en-US"/>
          </a:p>
        </p:txBody>
      </p:sp>
      <p:sp>
        <p:nvSpPr>
          <p:cNvPr id="3" name="Footer Placeholder 2"/>
          <p:cNvSpPr>
            <a:spLocks noGrp="1"/>
          </p:cNvSpPr>
          <p:nvPr>
            <p:ph type="ftr" sz="quarter" idx="11"/>
          </p:nvPr>
        </p:nvSpPr>
        <p:spPr>
          <a:xfrm>
            <a:off x="8077200" y="12712700"/>
            <a:ext cx="8229600" cy="730250"/>
          </a:xfrm>
        </p:spPr>
        <p:txBody>
          <a:bodyPr/>
          <a:lstStyle/>
          <a:p>
            <a:endParaRPr lang="zh-CN" altLang="en-US"/>
          </a:p>
        </p:txBody>
      </p:sp>
      <p:sp>
        <p:nvSpPr>
          <p:cNvPr id="4" name="Slide Number Placeholder 3"/>
          <p:cNvSpPr>
            <a:spLocks noGrp="1"/>
          </p:cNvSpPr>
          <p:nvPr>
            <p:ph type="sldNum" sz="quarter" idx="12"/>
          </p:nvPr>
        </p:nvSpPr>
        <p:spPr/>
        <p:txBody>
          <a:bodyPr/>
          <a:lstStyle/>
          <a:p>
            <a:fld id="{EC906449-DAD5-40AD-A709-283114553207}" type="slidenum">
              <a:rPr lang="zh-CN" altLang="en-US" smtClean="0"/>
            </a:fld>
            <a:endParaRPr lang="zh-CN" alt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3.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pt模板 首页2.jpg"/>
          <p:cNvPicPr>
            <a:picLocks noChangeAspect="1"/>
          </p:cNvPicPr>
          <p:nvPr/>
        </p:nvPicPr>
        <p:blipFill>
          <a:blip r:embed="rId6"/>
          <a:stretch>
            <a:fillRect/>
          </a:stretch>
        </p:blipFill>
        <p:spPr>
          <a:xfrm>
            <a:off x="165" y="2567"/>
            <a:ext cx="24383670" cy="13715815"/>
          </a:xfrm>
          <a:prstGeom prst="rect">
            <a:avLst/>
          </a:prstGeom>
          <a:ln w="12700">
            <a:miter lim="400000"/>
            <a:headEnd/>
            <a:tailEnd/>
          </a:ln>
        </p:spPr>
      </p:pic>
      <p:sp>
        <p:nvSpPr>
          <p:cNvPr id="3" name="Shape 3"/>
          <p:cNvSpPr/>
          <p:nvPr>
            <p:ph type="title"/>
          </p:nvPr>
        </p:nvSpPr>
        <p:spPr>
          <a:xfrm>
            <a:off x="1524000" y="6972300"/>
            <a:ext cx="20828000" cy="2490590"/>
          </a:xfrm>
          <a:prstGeom prst="rect">
            <a:avLst/>
          </a:prstGeom>
          <a:ln w="12700">
            <a:miter lim="400000"/>
          </a:ln>
        </p:spPr>
        <p:txBody>
          <a:bodyPr lIns="50800" tIns="50800" rIns="50800" bIns="50800">
            <a:normAutofit/>
          </a:bodyPr>
          <a:lstStyle/>
          <a:p>
            <a:r>
              <a:t>标题文本</a:t>
            </a:r>
          </a:p>
        </p:txBody>
      </p:sp>
      <p:sp>
        <p:nvSpPr>
          <p:cNvPr id="4" name="Shape 4"/>
          <p:cNvSpPr/>
          <p:nvPr>
            <p:ph type="body" idx="1"/>
          </p:nvPr>
        </p:nvSpPr>
        <p:spPr>
          <a:xfrm>
            <a:off x="1524000" y="9791700"/>
            <a:ext cx="20828000" cy="1587500"/>
          </a:xfrm>
          <a:prstGeom prst="rect">
            <a:avLst/>
          </a:prstGeom>
          <a:ln w="12700">
            <a:miter lim="400000"/>
          </a:ln>
        </p:spPr>
        <p:txBody>
          <a:bodyPr lIns="50800" tIns="50800" rIns="50800" bIns="50800">
            <a:normAutofit/>
          </a:bodyPr>
          <a:lstStyle/>
          <a:p>
            <a:r>
              <a:t>正文级别 1</a:t>
            </a:r>
          </a:p>
          <a:p>
            <a:pPr lvl="1"/>
            <a:r>
              <a:t>正文级别 2</a:t>
            </a:r>
          </a:p>
          <a:p>
            <a:pPr lvl="2"/>
            <a:r>
              <a:t>正文级别 3</a:t>
            </a:r>
          </a:p>
          <a:p>
            <a:pPr lvl="3"/>
            <a:r>
              <a:t>正文级别 4</a:t>
            </a:r>
          </a:p>
          <a:p>
            <a:pPr lvl="4"/>
            <a:r>
              <a:t>正文级别 5</a:t>
            </a:r>
          </a:p>
        </p:txBody>
      </p:sp>
      <p:sp>
        <p:nvSpPr>
          <p:cNvPr id="5" name="Shape 5"/>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825500" latinLnBrk="0">
        <a:lnSpc>
          <a:spcPct val="100000"/>
        </a:lnSpc>
        <a:spcBef>
          <a:spcPts val="0"/>
        </a:spcBef>
        <a:spcAft>
          <a:spcPts val="0"/>
        </a:spcAft>
        <a:buClrTx/>
        <a:buSzTx/>
        <a:buFontTx/>
        <a:buNone/>
        <a:defRPr sz="80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1pPr>
      <a:lvl2pPr marL="0" marR="0" indent="228600" algn="l" defTabSz="825500" latinLnBrk="0">
        <a:lnSpc>
          <a:spcPct val="100000"/>
        </a:lnSpc>
        <a:spcBef>
          <a:spcPts val="0"/>
        </a:spcBef>
        <a:spcAft>
          <a:spcPts val="0"/>
        </a:spcAft>
        <a:buClrTx/>
        <a:buSzTx/>
        <a:buFontTx/>
        <a:buNone/>
        <a:defRPr sz="80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0" marR="0" indent="457200" algn="l" defTabSz="825500" latinLnBrk="0">
        <a:lnSpc>
          <a:spcPct val="100000"/>
        </a:lnSpc>
        <a:spcBef>
          <a:spcPts val="0"/>
        </a:spcBef>
        <a:spcAft>
          <a:spcPts val="0"/>
        </a:spcAft>
        <a:buClrTx/>
        <a:buSzTx/>
        <a:buFontTx/>
        <a:buNone/>
        <a:defRPr sz="80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0" marR="0" indent="685800" algn="l" defTabSz="825500" latinLnBrk="0">
        <a:lnSpc>
          <a:spcPct val="100000"/>
        </a:lnSpc>
        <a:spcBef>
          <a:spcPts val="0"/>
        </a:spcBef>
        <a:spcAft>
          <a:spcPts val="0"/>
        </a:spcAft>
        <a:buClrTx/>
        <a:buSzTx/>
        <a:buFontTx/>
        <a:buNone/>
        <a:defRPr sz="80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0" marR="0" indent="914400" algn="l" defTabSz="825500" latinLnBrk="0">
        <a:lnSpc>
          <a:spcPct val="100000"/>
        </a:lnSpc>
        <a:spcBef>
          <a:spcPts val="0"/>
        </a:spcBef>
        <a:spcAft>
          <a:spcPts val="0"/>
        </a:spcAft>
        <a:buClrTx/>
        <a:buSzTx/>
        <a:buFontTx/>
        <a:buNone/>
        <a:defRPr sz="80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5pPr>
      <a:lvl6pPr marL="0" marR="0" indent="1143000" algn="l" defTabSz="825500" latinLnBrk="0">
        <a:lnSpc>
          <a:spcPct val="100000"/>
        </a:lnSpc>
        <a:spcBef>
          <a:spcPts val="0"/>
        </a:spcBef>
        <a:spcAft>
          <a:spcPts val="0"/>
        </a:spcAft>
        <a:buClrTx/>
        <a:buSzTx/>
        <a:buFontTx/>
        <a:buNone/>
        <a:defRPr sz="80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6pPr>
      <a:lvl7pPr marL="0" marR="0" indent="1371600" algn="l" defTabSz="825500" latinLnBrk="0">
        <a:lnSpc>
          <a:spcPct val="100000"/>
        </a:lnSpc>
        <a:spcBef>
          <a:spcPts val="0"/>
        </a:spcBef>
        <a:spcAft>
          <a:spcPts val="0"/>
        </a:spcAft>
        <a:buClrTx/>
        <a:buSzTx/>
        <a:buFontTx/>
        <a:buNone/>
        <a:defRPr sz="80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7pPr>
      <a:lvl8pPr marL="0" marR="0" indent="1600200" algn="l" defTabSz="825500" latinLnBrk="0">
        <a:lnSpc>
          <a:spcPct val="100000"/>
        </a:lnSpc>
        <a:spcBef>
          <a:spcPts val="0"/>
        </a:spcBef>
        <a:spcAft>
          <a:spcPts val="0"/>
        </a:spcAft>
        <a:buClrTx/>
        <a:buSzTx/>
        <a:buFontTx/>
        <a:buNone/>
        <a:defRPr sz="80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8pPr>
      <a:lvl9pPr marL="0" marR="0" indent="1828800" algn="l" defTabSz="825500" latinLnBrk="0">
        <a:lnSpc>
          <a:spcPct val="100000"/>
        </a:lnSpc>
        <a:spcBef>
          <a:spcPts val="0"/>
        </a:spcBef>
        <a:spcAft>
          <a:spcPts val="0"/>
        </a:spcAft>
        <a:buClrTx/>
        <a:buSzTx/>
        <a:buFontTx/>
        <a:buNone/>
        <a:defRPr sz="80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9pPr>
    </p:titleStyle>
    <p:bodyStyle>
      <a:lvl1pPr marL="0" marR="0" indent="0" algn="l" defTabSz="825500" latinLnBrk="0">
        <a:lnSpc>
          <a:spcPct val="100000"/>
        </a:lnSpc>
        <a:spcBef>
          <a:spcPts val="0"/>
        </a:spcBef>
        <a:spcAft>
          <a:spcPts val="0"/>
        </a:spcAft>
        <a:buClrTx/>
        <a:buSzTx/>
        <a:buFontTx/>
        <a:buNone/>
        <a:defRPr sz="44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1pPr>
      <a:lvl2pPr marL="0" marR="0" indent="228600" algn="l" defTabSz="825500" latinLnBrk="0">
        <a:lnSpc>
          <a:spcPct val="100000"/>
        </a:lnSpc>
        <a:spcBef>
          <a:spcPts val="0"/>
        </a:spcBef>
        <a:spcAft>
          <a:spcPts val="0"/>
        </a:spcAft>
        <a:buClrTx/>
        <a:buSzTx/>
        <a:buFontTx/>
        <a:buNone/>
        <a:defRPr sz="44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0" marR="0" indent="457200" algn="l" defTabSz="825500" latinLnBrk="0">
        <a:lnSpc>
          <a:spcPct val="100000"/>
        </a:lnSpc>
        <a:spcBef>
          <a:spcPts val="0"/>
        </a:spcBef>
        <a:spcAft>
          <a:spcPts val="0"/>
        </a:spcAft>
        <a:buClrTx/>
        <a:buSzTx/>
        <a:buFontTx/>
        <a:buNone/>
        <a:defRPr sz="44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0" marR="0" indent="685800" algn="l" defTabSz="825500" latinLnBrk="0">
        <a:lnSpc>
          <a:spcPct val="100000"/>
        </a:lnSpc>
        <a:spcBef>
          <a:spcPts val="0"/>
        </a:spcBef>
        <a:spcAft>
          <a:spcPts val="0"/>
        </a:spcAft>
        <a:buClrTx/>
        <a:buSzTx/>
        <a:buFontTx/>
        <a:buNone/>
        <a:defRPr sz="44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0" marR="0" indent="914400" algn="l" defTabSz="825500" latinLnBrk="0">
        <a:lnSpc>
          <a:spcPct val="100000"/>
        </a:lnSpc>
        <a:spcBef>
          <a:spcPts val="0"/>
        </a:spcBef>
        <a:spcAft>
          <a:spcPts val="0"/>
        </a:spcAft>
        <a:buClrTx/>
        <a:buSzTx/>
        <a:buFontTx/>
        <a:buNone/>
        <a:defRPr sz="44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5pPr>
      <a:lvl6pPr marL="0" marR="0" indent="1143000" algn="l" defTabSz="825500" latinLnBrk="0">
        <a:lnSpc>
          <a:spcPct val="100000"/>
        </a:lnSpc>
        <a:spcBef>
          <a:spcPts val="0"/>
        </a:spcBef>
        <a:spcAft>
          <a:spcPts val="0"/>
        </a:spcAft>
        <a:buClrTx/>
        <a:buSzTx/>
        <a:buFontTx/>
        <a:buNone/>
        <a:defRPr sz="44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6pPr>
      <a:lvl7pPr marL="0" marR="0" indent="1371600" algn="l" defTabSz="825500" latinLnBrk="0">
        <a:lnSpc>
          <a:spcPct val="100000"/>
        </a:lnSpc>
        <a:spcBef>
          <a:spcPts val="0"/>
        </a:spcBef>
        <a:spcAft>
          <a:spcPts val="0"/>
        </a:spcAft>
        <a:buClrTx/>
        <a:buSzTx/>
        <a:buFontTx/>
        <a:buNone/>
        <a:defRPr sz="44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7pPr>
      <a:lvl8pPr marL="0" marR="0" indent="1600200" algn="l" defTabSz="825500" latinLnBrk="0">
        <a:lnSpc>
          <a:spcPct val="100000"/>
        </a:lnSpc>
        <a:spcBef>
          <a:spcPts val="0"/>
        </a:spcBef>
        <a:spcAft>
          <a:spcPts val="0"/>
        </a:spcAft>
        <a:buClrTx/>
        <a:buSzTx/>
        <a:buFontTx/>
        <a:buNone/>
        <a:defRPr sz="44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8pPr>
      <a:lvl9pPr marL="0" marR="0" indent="1828800" algn="l" defTabSz="825500" latinLnBrk="0">
        <a:lnSpc>
          <a:spcPct val="100000"/>
        </a:lnSpc>
        <a:spcBef>
          <a:spcPts val="0"/>
        </a:spcBef>
        <a:spcAft>
          <a:spcPts val="0"/>
        </a:spcAft>
        <a:buClrTx/>
        <a:buSzTx/>
        <a:buFontTx/>
        <a:buNone/>
        <a:defRPr sz="4400" b="0" i="0" u="none" strike="noStrike" cap="none" spc="0" baseline="0">
          <a:ln>
            <a:noFill/>
          </a:ln>
          <a:solidFill>
            <a:srgbClr val="FFFFFF"/>
          </a:solidFill>
          <a:uFillTx/>
          <a:latin typeface="微软雅黑" panose="020B0503020204020204" charset="-122"/>
          <a:ea typeface="微软雅黑" panose="020B0503020204020204" charset="-122"/>
          <a:cs typeface="微软雅黑" panose="020B0503020204020204" charset="-122"/>
          <a:sym typeface="微软雅黑" panose="020B0503020204020204" charset="-122"/>
        </a:defRPr>
      </a:lvl9pPr>
    </p:bodyStyle>
    <p:otherStyle>
      <a:lvl1pPr marL="0" marR="0" indent="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1.sv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sv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3.xml"/><Relationship Id="rId3" Type="http://schemas.openxmlformats.org/officeDocument/2006/relationships/image" Target="../media/image16.png"/><Relationship Id="rId2" Type="http://schemas.openxmlformats.org/officeDocument/2006/relationships/image" Target="../media/image1.sv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image" Target="../media/image17.png"/><Relationship Id="rId2" Type="http://schemas.openxmlformats.org/officeDocument/2006/relationships/image" Target="../media/image1.sv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1.sv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image" Target="../media/image1.sv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3.xml"/><Relationship Id="rId3" Type="http://schemas.openxmlformats.org/officeDocument/2006/relationships/image" Target="../media/image18.png"/><Relationship Id="rId2" Type="http://schemas.openxmlformats.org/officeDocument/2006/relationships/image" Target="../media/image1.sv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image" Target="../media/image1.sv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xml"/><Relationship Id="rId3" Type="http://schemas.openxmlformats.org/officeDocument/2006/relationships/image" Target="../media/image19.png"/><Relationship Id="rId2" Type="http://schemas.openxmlformats.org/officeDocument/2006/relationships/image" Target="../media/image1.sv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xml"/><Relationship Id="rId3" Type="http://schemas.openxmlformats.org/officeDocument/2006/relationships/image" Target="../media/image7.jpeg"/><Relationship Id="rId2" Type="http://schemas.openxmlformats.org/officeDocument/2006/relationships/image" Target="../media/image1.sv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1.sv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sv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image" Target="../media/image14.png"/><Relationship Id="rId2" Type="http://schemas.openxmlformats.org/officeDocument/2006/relationships/image" Target="../media/image1.sv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image" Target="../media/image15.png"/><Relationship Id="rId2" Type="http://schemas.openxmlformats.org/officeDocument/2006/relationships/image" Target="../media/image1.sv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p:nvPr>
            <p:ph type="ctrTitle"/>
          </p:nvPr>
        </p:nvSpPr>
        <p:spPr>
          <a:xfrm>
            <a:off x="1447800" y="7556500"/>
            <a:ext cx="18545810" cy="1619250"/>
          </a:xfrm>
          <a:prstGeom prst="rect">
            <a:avLst/>
          </a:prstGeom>
        </p:spPr>
        <p:txBody>
          <a:bodyPr>
            <a:normAutofit fontScale="90000"/>
          </a:bodyPr>
          <a:lstStyle>
            <a:lvl1pPr defTabSz="821055"/>
          </a:lstStyle>
          <a:p>
            <a:r>
              <a:rPr>
                <a:latin typeface="Comic Sans MS" panose="030F0702030302020204" charset="0"/>
                <a:cs typeface="Comic Sans MS" panose="030F0702030302020204" charset="0"/>
              </a:rPr>
              <a:t>Best Practice to Run Zuul on Kubernetes</a:t>
            </a:r>
            <a:endParaRPr>
              <a:latin typeface="Comic Sans MS" panose="030F0702030302020204" charset="0"/>
              <a:cs typeface="Comic Sans MS" panose="030F0702030302020204" charset="0"/>
            </a:endParaRPr>
          </a:p>
        </p:txBody>
      </p:sp>
      <p:sp>
        <p:nvSpPr>
          <p:cNvPr id="50" name="Shape 50"/>
          <p:cNvSpPr/>
          <p:nvPr>
            <p:ph type="subTitle" sz="quarter" idx="1"/>
          </p:nvPr>
        </p:nvSpPr>
        <p:spPr>
          <a:xfrm>
            <a:off x="1447800" y="9690100"/>
            <a:ext cx="8938915" cy="951211"/>
          </a:xfrm>
          <a:prstGeom prst="rect">
            <a:avLst/>
          </a:prstGeom>
        </p:spPr>
        <p:txBody>
          <a:bodyPr/>
          <a:lstStyle>
            <a:lvl1pPr>
              <a:defRPr sz="4200">
                <a:solidFill>
                  <a:srgbClr val="DCDEE0"/>
                </a:solidFill>
              </a:defRPr>
            </a:lvl1pPr>
          </a:lstStyle>
          <a:p>
            <a:r>
              <a:rPr lang="en-US" altLang="zh-CN">
                <a:latin typeface="Comic Sans MS" panose="030F0702030302020204" charset="0"/>
                <a:cs typeface="Comic Sans MS" panose="030F0702030302020204" charset="0"/>
              </a:rPr>
              <a:t>NeilSun &amp; XiaoZhou</a:t>
            </a:r>
            <a:endParaRPr lang="en-US" altLang="zh-CN">
              <a:latin typeface="Comic Sans MS" panose="030F0702030302020204" charset="0"/>
              <a:cs typeface="Comic Sans MS" panose="030F0702030302020204" charset="0"/>
            </a:endParaRPr>
          </a:p>
        </p:txBody>
      </p:sp>
      <p:sp>
        <p:nvSpPr>
          <p:cNvPr id="51" name="Shape 51"/>
          <p:cNvSpPr/>
          <p:nvPr/>
        </p:nvSpPr>
        <p:spPr>
          <a:xfrm>
            <a:off x="1447800" y="10680700"/>
            <a:ext cx="9730582" cy="951211"/>
          </a:xfrm>
          <a:prstGeom prst="rect">
            <a:avLst/>
          </a:prstGeom>
          <a:ln w="12700">
            <a:miter lim="400000"/>
          </a:ln>
        </p:spPr>
        <p:txBody>
          <a:bodyPr lIns="50800" tIns="50800" rIns="50800" bIns="50800">
            <a:normAutofit/>
          </a:bodyPr>
          <a:lstStyle>
            <a:lvl1pPr algn="l">
              <a:defRPr sz="4200">
                <a:solidFill>
                  <a:srgbClr val="DCDEE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atin typeface="Comic Sans MS" panose="030F0702030302020204" charset="0"/>
                <a:cs typeface="Comic Sans MS" panose="030F0702030302020204" charset="0"/>
              </a:rPr>
              <a:t>EasyStack</a:t>
            </a:r>
            <a:r>
              <a:rPr lang="zh-CN" altLang="en-US">
                <a:latin typeface="Comic Sans MS" panose="030F0702030302020204" charset="0"/>
                <a:cs typeface="Comic Sans MS" panose="030F0702030302020204" charset="0"/>
              </a:rPr>
              <a:t> </a:t>
            </a:r>
            <a:r>
              <a:rPr lang="en-US" altLang="zh-CN">
                <a:latin typeface="Comic Sans MS" panose="030F0702030302020204" charset="0"/>
                <a:cs typeface="Comic Sans MS" panose="030F0702030302020204" charset="0"/>
              </a:rPr>
              <a:t>RD</a:t>
            </a:r>
            <a:endParaRPr lang="en-US" altLang="zh-CN">
              <a:latin typeface="Comic Sans MS" panose="030F0702030302020204" charset="0"/>
              <a:cs typeface="Comic Sans MS" panose="030F0702030302020204" charset="0"/>
            </a:endParaRPr>
          </a:p>
        </p:txBody>
      </p:sp>
      <p:pic>
        <p:nvPicPr>
          <p:cNvPr id="52" name="箭头.png"/>
          <p:cNvPicPr>
            <a:picLocks noChangeAspect="1"/>
          </p:cNvPicPr>
          <p:nvPr/>
        </p:nvPicPr>
        <p:blipFill>
          <a:blip r:embed="rId1"/>
          <a:stretch>
            <a:fillRect/>
          </a:stretch>
        </p:blipFill>
        <p:spPr>
          <a:xfrm>
            <a:off x="19624734" y="7964269"/>
            <a:ext cx="660401" cy="660401"/>
          </a:xfrm>
          <a:prstGeom prst="rect">
            <a:avLst/>
          </a:prstGeom>
          <a:ln w="12700">
            <a:miter lim="4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r>
              <a:rPr lang="en-US">
                <a:latin typeface="Comic Sans MS" panose="030F0702030302020204" charset="0"/>
                <a:cs typeface="Comic Sans MS" panose="030F0702030302020204" charset="0"/>
                <a:sym typeface="+mn-ea"/>
              </a:rPr>
              <a:t>Make Zuul More Flexible</a:t>
            </a:r>
            <a:endParaRPr lang="en-US">
              <a:latin typeface="Comic Sans MS" panose="030F0702030302020204" charset="0"/>
              <a:cs typeface="Comic Sans MS" panose="030F0702030302020204" charset="0"/>
            </a:endParaRPr>
          </a:p>
        </p:txBody>
      </p:sp>
      <p:pic>
        <p:nvPicPr>
          <p:cNvPr id="2" name="图片 1"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2891750" y="12181205"/>
            <a:ext cx="1371600" cy="1371600"/>
          </a:xfrm>
          <a:prstGeom prst="rect">
            <a:avLst/>
          </a:prstGeom>
        </p:spPr>
      </p:pic>
      <p:sp>
        <p:nvSpPr>
          <p:cNvPr id="4" name="文本框 3"/>
          <p:cNvSpPr txBox="1"/>
          <p:nvPr/>
        </p:nvSpPr>
        <p:spPr>
          <a:xfrm>
            <a:off x="5830570" y="2582545"/>
            <a:ext cx="12723495" cy="10248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upright="0">
            <a:spAutoFit/>
          </a:bodyPr>
          <a:p>
            <a:pPr marL="0" marR="0" indent="0" algn="ctr" defTabSz="825500" rtl="0" fontAlgn="auto" latinLnBrk="0" hangingPunct="0">
              <a:lnSpc>
                <a:spcPct val="100000"/>
              </a:lnSpc>
              <a:spcBef>
                <a:spcPts val="0"/>
              </a:spcBef>
              <a:spcAft>
                <a:spcPts val="0"/>
              </a:spcAft>
              <a:buClrTx/>
              <a:buSzTx/>
              <a:buFontTx/>
              <a:buNone/>
            </a:pPr>
            <a:r>
              <a:rPr kumimoji="0" lang="en-US" altLang="zh-CN" sz="60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Thinking About K8S</a:t>
            </a:r>
            <a:endParaRPr kumimoji="0" lang="en-US" altLang="zh-CN" sz="60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p:txBody>
      </p:sp>
      <p:sp>
        <p:nvSpPr>
          <p:cNvPr id="6" name="文本框 5"/>
          <p:cNvSpPr txBox="1"/>
          <p:nvPr/>
        </p:nvSpPr>
        <p:spPr>
          <a:xfrm>
            <a:off x="2063750" y="4426586"/>
            <a:ext cx="20828000" cy="6195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ctr" forceAA="0" upright="0">
            <a:spAutoFit/>
          </a:bodyPr>
          <a:p>
            <a:pPr marL="0" marR="0" indent="0" algn="l" defTabSz="825500" rtl="0" fontAlgn="auto" latinLnBrk="0" hangingPunct="0">
              <a:lnSpc>
                <a:spcPct val="100000"/>
              </a:lnSpc>
              <a:spcBef>
                <a:spcPts val="0"/>
              </a:spcBef>
              <a:spcAft>
                <a:spcPts val="0"/>
              </a:spcAft>
              <a:buClrTx/>
              <a:buSzTx/>
              <a:buFontTx/>
              <a:buNone/>
            </a:pPr>
            <a:r>
              <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rPr>
              <a:t>1. More and more Microservices run on Kubernetes, Include OpenStack, Zuul jobs should support running on K8S to ensure the same environment between product and devlopment.</a:t>
            </a: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rPr>
              <a:t>2.Starting a pod cost less than starting a VM.</a:t>
            </a: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rPr>
              <a:t>3.</a:t>
            </a:r>
            <a:r>
              <a:rPr lang="en-US" altLang="zh-CN" sz="4400">
                <a:latin typeface="Comic Sans MS" panose="030F0702030302020204" charset="0"/>
                <a:cs typeface="Comic Sans MS" panose="030F0702030302020204" charset="0"/>
                <a:sym typeface="Helvetica Light"/>
              </a:rPr>
              <a:t>Kubernetes </a:t>
            </a:r>
            <a:r>
              <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rPr>
              <a:t>has it's own slef recovery mechanism, that will help Zuul to achieve HA \ LB and upgrade.                                                                                                                                                                      </a:t>
            </a: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a:p>
            <a:pPr marL="0" marR="0" indent="0" algn="ctr" defTabSz="825500" rtl="0" fontAlgn="auto" latinLnBrk="0" hangingPunct="0">
              <a:lnSpc>
                <a:spcPct val="100000"/>
              </a:lnSpc>
              <a:spcBef>
                <a:spcPts val="0"/>
              </a:spcBef>
              <a:spcAft>
                <a:spcPts val="0"/>
              </a:spcAft>
              <a:buClrTx/>
              <a:buSzTx/>
              <a:buFontTx/>
              <a:buNone/>
            </a:pP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r>
              <a:rPr lang="en-US">
                <a:latin typeface="Comic Sans MS" panose="030F0702030302020204" charset="0"/>
                <a:cs typeface="Comic Sans MS" panose="030F0702030302020204" charset="0"/>
                <a:sym typeface="+mn-ea"/>
              </a:rPr>
              <a:t>Make Zuul More Flexible</a:t>
            </a:r>
            <a:endParaRPr lang="en-US">
              <a:latin typeface="Comic Sans MS" panose="030F0702030302020204" charset="0"/>
              <a:cs typeface="Comic Sans MS" panose="030F0702030302020204" charset="0"/>
            </a:endParaRPr>
          </a:p>
        </p:txBody>
      </p:sp>
      <p:pic>
        <p:nvPicPr>
          <p:cNvPr id="2" name="图片 1"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2891750" y="12181205"/>
            <a:ext cx="1371600" cy="1371600"/>
          </a:xfrm>
          <a:prstGeom prst="rect">
            <a:avLst/>
          </a:prstGeom>
        </p:spPr>
      </p:pic>
      <p:sp>
        <p:nvSpPr>
          <p:cNvPr id="4" name="文本框 3"/>
          <p:cNvSpPr txBox="1"/>
          <p:nvPr/>
        </p:nvSpPr>
        <p:spPr>
          <a:xfrm>
            <a:off x="5829935" y="2611755"/>
            <a:ext cx="12723495" cy="10248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upright="0">
            <a:spAutoFit/>
          </a:bodyPr>
          <a:p>
            <a:pPr marL="0" marR="0" indent="0" algn="ctr" defTabSz="825500" rtl="0" fontAlgn="auto" latinLnBrk="0" hangingPunct="0">
              <a:lnSpc>
                <a:spcPct val="100000"/>
              </a:lnSpc>
              <a:spcBef>
                <a:spcPts val="0"/>
              </a:spcBef>
              <a:spcAft>
                <a:spcPts val="0"/>
              </a:spcAft>
              <a:buClrTx/>
              <a:buSzTx/>
              <a:buFontTx/>
              <a:buNone/>
            </a:pPr>
            <a:r>
              <a:rPr lang="en-US" altLang="zh-CN" sz="6000">
                <a:solidFill>
                  <a:schemeClr val="tx1">
                    <a:lumMod val="75000"/>
                    <a:lumOff val="25000"/>
                  </a:schemeClr>
                </a:solidFill>
                <a:effectLst/>
                <a:latin typeface="Comic Sans MS" panose="030F0702030302020204" charset="0"/>
                <a:cs typeface="Comic Sans MS" panose="030F0702030302020204" charset="0"/>
                <a:sym typeface="Helvetica Light"/>
              </a:rPr>
              <a:t>What's the gap</a:t>
            </a:r>
            <a:endParaRPr kumimoji="0" lang="en-US" altLang="zh-CN" sz="60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p:txBody>
      </p:sp>
      <p:sp>
        <p:nvSpPr>
          <p:cNvPr id="6" name="文本框 5"/>
          <p:cNvSpPr txBox="1"/>
          <p:nvPr/>
        </p:nvSpPr>
        <p:spPr>
          <a:xfrm>
            <a:off x="2063750" y="4845686"/>
            <a:ext cx="20828000" cy="348678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ctr" forceAA="0" upright="0">
            <a:spAutoFit/>
          </a:bodyPr>
          <a:p>
            <a:pPr marL="0" marR="0" indent="0" algn="l" defTabSz="825500" rtl="0" fontAlgn="auto" latinLnBrk="0" hangingPunct="0">
              <a:lnSpc>
                <a:spcPct val="100000"/>
              </a:lnSpc>
              <a:spcBef>
                <a:spcPts val="0"/>
              </a:spcBef>
              <a:spcAft>
                <a:spcPts val="0"/>
              </a:spcAft>
              <a:buClrTx/>
              <a:buSzTx/>
              <a:buFontTx/>
              <a:buNone/>
            </a:pPr>
            <a:r>
              <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rPr>
              <a:t>1. How Nodepool connect to Kubernetes, and control job pod lifecycle.</a:t>
            </a: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rPr>
              <a:t>2.How Zuul executor connect to Kubernetes and run jobs on pods.</a:t>
            </a: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rPr>
              <a:t>3.How to deploy Zuul on Kubernetes.</a:t>
            </a: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r>
              <a:rPr lang="en-US">
                <a:latin typeface="Comic Sans MS" panose="030F0702030302020204" charset="0"/>
                <a:cs typeface="Comic Sans MS" panose="030F0702030302020204" charset="0"/>
                <a:sym typeface="+mn-ea"/>
              </a:rPr>
              <a:t>Make Zuul More Flexible</a:t>
            </a:r>
            <a:endParaRPr lang="en-US">
              <a:latin typeface="Comic Sans MS" panose="030F0702030302020204" charset="0"/>
              <a:cs typeface="Comic Sans MS" panose="030F0702030302020204" charset="0"/>
            </a:endParaRPr>
          </a:p>
        </p:txBody>
      </p:sp>
      <p:pic>
        <p:nvPicPr>
          <p:cNvPr id="2" name="图片 1"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2891750" y="12181205"/>
            <a:ext cx="1371600" cy="1371600"/>
          </a:xfrm>
          <a:prstGeom prst="rect">
            <a:avLst/>
          </a:prstGeom>
        </p:spPr>
      </p:pic>
      <p:sp>
        <p:nvSpPr>
          <p:cNvPr id="4" name="文本框 3"/>
          <p:cNvSpPr txBox="1"/>
          <p:nvPr/>
        </p:nvSpPr>
        <p:spPr>
          <a:xfrm>
            <a:off x="5830570" y="2582545"/>
            <a:ext cx="12723495" cy="10248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upright="0">
            <a:spAutoFit/>
          </a:bodyPr>
          <a:p>
            <a:pPr marL="0" marR="0" indent="0" algn="ctr" defTabSz="825500" rtl="0" fontAlgn="auto" latinLnBrk="0" hangingPunct="0">
              <a:lnSpc>
                <a:spcPct val="100000"/>
              </a:lnSpc>
              <a:spcBef>
                <a:spcPts val="0"/>
              </a:spcBef>
              <a:spcAft>
                <a:spcPts val="0"/>
              </a:spcAft>
              <a:buClrTx/>
              <a:buSzTx/>
              <a:buFontTx/>
              <a:buNone/>
            </a:pPr>
            <a:r>
              <a:rPr lang="en-US" altLang="zh-CN" sz="6000">
                <a:solidFill>
                  <a:schemeClr val="tx1">
                    <a:lumMod val="75000"/>
                    <a:lumOff val="25000"/>
                  </a:schemeClr>
                </a:solidFill>
                <a:latin typeface="Comic Sans MS" panose="030F0702030302020204" charset="0"/>
                <a:cs typeface="Comic Sans MS" panose="030F0702030302020204" charset="0"/>
                <a:sym typeface="Helvetica Light"/>
              </a:rPr>
              <a:t>Zuul Run Jobs On Kubernetes</a:t>
            </a:r>
            <a:endParaRPr kumimoji="0" lang="en-US" altLang="zh-CN" sz="60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p:txBody>
      </p:sp>
      <p:pic>
        <p:nvPicPr>
          <p:cNvPr id="3" name="图片 2" descr="zuul_in_k8s"/>
          <p:cNvPicPr>
            <a:picLocks noChangeAspect="1"/>
          </p:cNvPicPr>
          <p:nvPr/>
        </p:nvPicPr>
        <p:blipFill>
          <a:blip r:embed="rId3"/>
          <a:stretch>
            <a:fillRect/>
          </a:stretch>
        </p:blipFill>
        <p:spPr>
          <a:xfrm>
            <a:off x="1327150" y="3607435"/>
            <a:ext cx="15871190" cy="9294495"/>
          </a:xfrm>
          <a:prstGeom prst="rect">
            <a:avLst/>
          </a:prstGeom>
        </p:spPr>
      </p:pic>
      <p:sp>
        <p:nvSpPr>
          <p:cNvPr id="6" name="文本框 5"/>
          <p:cNvSpPr txBox="1"/>
          <p:nvPr/>
        </p:nvSpPr>
        <p:spPr>
          <a:xfrm>
            <a:off x="17864455" y="4578985"/>
            <a:ext cx="6398260" cy="6195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ctr" forceAA="0" upright="0">
            <a:spAutoFit/>
          </a:bodyPr>
          <a:p>
            <a:pPr marL="0" marR="0" indent="0" algn="l" defTabSz="825500" rtl="0" fontAlgn="auto" latinLnBrk="0" hangingPunct="0">
              <a:lnSpc>
                <a:spcPct val="100000"/>
              </a:lnSpc>
              <a:spcBef>
                <a:spcPts val="0"/>
              </a:spcBef>
              <a:spcAft>
                <a:spcPts val="0"/>
              </a:spcAft>
              <a:buClrTx/>
              <a:buSzTx/>
              <a:buFontTx/>
              <a:buNone/>
            </a:pP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rPr>
              <a:t>1.Ansible provides kubectl connection,</a:t>
            </a: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rPr>
              <a:t>Zuul executor can access K8S pod by kubectl.</a:t>
            </a: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rPr>
              <a:t>2.handle a pod as a virtual machine.*</a:t>
            </a: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r>
              <a:rPr lang="en-US">
                <a:latin typeface="Comic Sans MS" panose="030F0702030302020204" charset="0"/>
                <a:cs typeface="Comic Sans MS" panose="030F0702030302020204" charset="0"/>
                <a:sym typeface="+mn-ea"/>
              </a:rPr>
              <a:t>Make Zuul More Flexible</a:t>
            </a:r>
            <a:endParaRPr lang="en-US">
              <a:latin typeface="Comic Sans MS" panose="030F0702030302020204" charset="0"/>
              <a:cs typeface="Comic Sans MS" panose="030F0702030302020204" charset="0"/>
            </a:endParaRPr>
          </a:p>
        </p:txBody>
      </p:sp>
      <p:pic>
        <p:nvPicPr>
          <p:cNvPr id="2" name="图片 1"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2891750" y="12181205"/>
            <a:ext cx="1371600" cy="1371600"/>
          </a:xfrm>
          <a:prstGeom prst="rect">
            <a:avLst/>
          </a:prstGeom>
        </p:spPr>
      </p:pic>
      <p:sp>
        <p:nvSpPr>
          <p:cNvPr id="4" name="文本框 3"/>
          <p:cNvSpPr txBox="1"/>
          <p:nvPr/>
        </p:nvSpPr>
        <p:spPr>
          <a:xfrm>
            <a:off x="4141470" y="2651125"/>
            <a:ext cx="16101060" cy="10248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upright="0">
            <a:spAutoFit/>
          </a:bodyPr>
          <a:p>
            <a:pPr marL="0" marR="0" indent="0" algn="ctr" defTabSz="825500" rtl="0" fontAlgn="auto" latinLnBrk="0" hangingPunct="0">
              <a:lnSpc>
                <a:spcPct val="100000"/>
              </a:lnSpc>
              <a:spcBef>
                <a:spcPts val="0"/>
              </a:spcBef>
              <a:spcAft>
                <a:spcPts val="0"/>
              </a:spcAft>
              <a:buClrTx/>
              <a:buSzTx/>
              <a:buFontTx/>
              <a:buNone/>
            </a:pPr>
            <a:r>
              <a:rPr kumimoji="0" lang="en-US" altLang="zh-CN" sz="60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How NodePool controls pod lifecycle</a:t>
            </a:r>
            <a:endParaRPr kumimoji="0" lang="en-US" altLang="zh-CN" sz="60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p:txBody>
      </p:sp>
      <p:pic>
        <p:nvPicPr>
          <p:cNvPr id="6" name="Picture 4" descr="nodepool for k8s"/>
          <p:cNvPicPr>
            <a:picLocks noChangeAspect="1"/>
          </p:cNvPicPr>
          <p:nvPr/>
        </p:nvPicPr>
        <p:blipFill>
          <a:blip r:embed="rId3"/>
          <a:stretch>
            <a:fillRect/>
          </a:stretch>
        </p:blipFill>
        <p:spPr>
          <a:xfrm>
            <a:off x="5179060" y="3800475"/>
            <a:ext cx="14026515" cy="941514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r>
              <a:rPr lang="en-US">
                <a:latin typeface="Comic Sans MS" panose="030F0702030302020204" charset="0"/>
                <a:cs typeface="Comic Sans MS" panose="030F0702030302020204" charset="0"/>
                <a:sym typeface="+mn-ea"/>
              </a:rPr>
              <a:t>Make Zuul More Flexible</a:t>
            </a:r>
            <a:endParaRPr lang="en-US">
              <a:latin typeface="Comic Sans MS" panose="030F0702030302020204" charset="0"/>
              <a:cs typeface="Comic Sans MS" panose="030F0702030302020204" charset="0"/>
            </a:endParaRPr>
          </a:p>
        </p:txBody>
      </p:sp>
      <p:pic>
        <p:nvPicPr>
          <p:cNvPr id="2" name="图片 1"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2891750" y="12181205"/>
            <a:ext cx="1371600" cy="1371600"/>
          </a:xfrm>
          <a:prstGeom prst="rect">
            <a:avLst/>
          </a:prstGeom>
        </p:spPr>
      </p:pic>
      <p:sp>
        <p:nvSpPr>
          <p:cNvPr id="4" name="文本框 3"/>
          <p:cNvSpPr txBox="1"/>
          <p:nvPr/>
        </p:nvSpPr>
        <p:spPr>
          <a:xfrm>
            <a:off x="4141470" y="2651125"/>
            <a:ext cx="16101060" cy="10248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upright="0">
            <a:spAutoFit/>
          </a:bodyPr>
          <a:p>
            <a:pPr marL="0" marR="0" indent="0" algn="ctr" defTabSz="825500" rtl="0" fontAlgn="auto" latinLnBrk="0" hangingPunct="0">
              <a:lnSpc>
                <a:spcPct val="100000"/>
              </a:lnSpc>
              <a:spcBef>
                <a:spcPts val="0"/>
              </a:spcBef>
              <a:spcAft>
                <a:spcPts val="0"/>
              </a:spcAft>
              <a:buClrTx/>
              <a:buSzTx/>
              <a:buFontTx/>
              <a:buNone/>
            </a:pPr>
            <a:r>
              <a:rPr kumimoji="0" lang="en-US" altLang="zh-CN" sz="60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How NodePool controls pod lifecycle</a:t>
            </a:r>
            <a:endParaRPr kumimoji="0" lang="en-US" altLang="zh-CN" sz="60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p:txBody>
      </p:sp>
      <p:sp>
        <p:nvSpPr>
          <p:cNvPr id="9" name="Text Box 8"/>
          <p:cNvSpPr txBox="1"/>
          <p:nvPr/>
        </p:nvSpPr>
        <p:spPr>
          <a:xfrm>
            <a:off x="1408430" y="4357688"/>
            <a:ext cx="21567140" cy="75806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ctr" forceAA="0" upright="0">
            <a:spAutoFit/>
          </a:bodyPr>
          <a:p>
            <a:pPr marL="0" marR="0" algn="l" defTabSz="825500" rtl="0" fontAlgn="auto" latinLnBrk="0" hangingPunct="0">
              <a:lnSpc>
                <a:spcPct val="100000"/>
              </a:lnSpc>
              <a:spcBef>
                <a:spcPts val="0"/>
              </a:spcBef>
              <a:spcAft>
                <a:spcPts val="0"/>
              </a:spcAft>
              <a:buClrTx/>
              <a:buSzTx/>
              <a:buFontTx/>
              <a:buNone/>
            </a:pPr>
            <a:r>
              <a:rPr kumimoji="0" lang="en-US" altLang="zh-CN"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1</a:t>
            </a:r>
            <a:r>
              <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 </a:t>
            </a:r>
            <a:r>
              <a:rPr kumimoji="0" lang="en-US" altLang="zh-CN"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Nodepool </a:t>
            </a:r>
            <a:r>
              <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K</a:t>
            </a:r>
            <a:r>
              <a:rPr kumimoji="0" lang="en-US" altLang="zh-CN"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ubernetes driver use </a:t>
            </a:r>
            <a:r>
              <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P</a:t>
            </a:r>
            <a:r>
              <a:rPr kumimoji="0" lang="en-US" altLang="zh-CN"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ython </a:t>
            </a:r>
            <a:r>
              <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K</a:t>
            </a:r>
            <a:r>
              <a:rPr kumimoji="0" lang="en-US" altLang="zh-CN"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ubernetes </a:t>
            </a:r>
            <a:r>
              <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SDK</a:t>
            </a:r>
            <a:r>
              <a:rPr kumimoji="0" lang="en-US" altLang="zh-CN"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 to </a:t>
            </a:r>
            <a:r>
              <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i</a:t>
            </a:r>
            <a:r>
              <a:rPr kumimoji="0" lang="en-US" altLang="zh-CN"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nteract with </a:t>
            </a:r>
            <a:r>
              <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K</a:t>
            </a:r>
            <a:r>
              <a:rPr kumimoji="0" lang="en-US" altLang="zh-CN"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ubernetes</a:t>
            </a:r>
            <a:r>
              <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a:t>
            </a:r>
            <a:r>
              <a:rPr kumimoji="0" lang="en-US" altLang="zh-CN" sz="54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 </a:t>
            </a:r>
            <a:endParaRPr kumimoji="0" lang="en-US" altLang="zh-CN" sz="54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endParaRPr kumimoji="0" lang="en-US" altLang="zh-CN" sz="54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r>
              <a:rPr lang="en-US" altLang="zh-CN" sz="3600">
                <a:solidFill>
                  <a:schemeClr val="tx1">
                    <a:lumMod val="75000"/>
                    <a:lumOff val="25000"/>
                  </a:schemeClr>
                </a:solidFill>
                <a:latin typeface="Comic Sans MS" panose="030F0702030302020204" charset="0"/>
                <a:cs typeface="Comic Sans MS" panose="030F0702030302020204" charset="0"/>
                <a:sym typeface="Helvetica Light"/>
              </a:rPr>
              <a:t>2. </a:t>
            </a:r>
            <a:r>
              <a:rPr lang="en-US" sz="3600">
                <a:solidFill>
                  <a:schemeClr val="tx1">
                    <a:lumMod val="75000"/>
                    <a:lumOff val="25000"/>
                  </a:schemeClr>
                </a:solidFill>
                <a:latin typeface="Comic Sans MS" panose="030F0702030302020204" charset="0"/>
                <a:cs typeface="Comic Sans MS" panose="030F0702030302020204" charset="0"/>
                <a:sym typeface="Helvetica Light"/>
              </a:rPr>
              <a:t>Nodepool </a:t>
            </a:r>
            <a:r>
              <a:rPr lang="en-US" altLang="en-US" sz="3600">
                <a:solidFill>
                  <a:schemeClr val="tx1">
                    <a:lumMod val="75000"/>
                    <a:lumOff val="25000"/>
                  </a:schemeClr>
                </a:solidFill>
                <a:latin typeface="Comic Sans MS" panose="030F0702030302020204" charset="0"/>
                <a:cs typeface="Comic Sans MS" panose="030F0702030302020204" charset="0"/>
                <a:sym typeface="Helvetica Light"/>
              </a:rPr>
              <a:t>will launch </a:t>
            </a:r>
            <a:r>
              <a:rPr lang="en-US" altLang="zh-CN" sz="3600">
                <a:solidFill>
                  <a:schemeClr val="tx1">
                    <a:lumMod val="75000"/>
                    <a:lumOff val="25000"/>
                  </a:schemeClr>
                </a:solidFill>
                <a:latin typeface="Comic Sans MS" panose="030F0702030302020204" charset="0"/>
                <a:cs typeface="Comic Sans MS" panose="030F0702030302020204" charset="0"/>
                <a:sym typeface="Helvetica Light"/>
              </a:rPr>
              <a:t>pod</a:t>
            </a:r>
            <a:r>
              <a:rPr lang="en-US" altLang="en-US" sz="3600">
                <a:solidFill>
                  <a:schemeClr val="tx1">
                    <a:lumMod val="75000"/>
                    <a:lumOff val="25000"/>
                  </a:schemeClr>
                </a:solidFill>
                <a:latin typeface="Comic Sans MS" panose="030F0702030302020204" charset="0"/>
                <a:cs typeface="Comic Sans MS" panose="030F0702030302020204" charset="0"/>
                <a:sym typeface="Helvetica Light"/>
              </a:rPr>
              <a:t>s, namespaces, and each pod </a:t>
            </a:r>
            <a:r>
              <a:rPr lang="en-US" altLang="zh-CN" sz="3600">
                <a:solidFill>
                  <a:schemeClr val="tx1">
                    <a:lumMod val="75000"/>
                    <a:lumOff val="25000"/>
                  </a:schemeClr>
                </a:solidFill>
                <a:latin typeface="Comic Sans MS" panose="030F0702030302020204" charset="0"/>
                <a:cs typeface="Comic Sans MS" panose="030F0702030302020204" charset="0"/>
                <a:sym typeface="Helvetica Light"/>
              </a:rPr>
              <a:t>monopolize</a:t>
            </a:r>
            <a:r>
              <a:rPr lang="en-US" altLang="en-US" sz="3600">
                <a:solidFill>
                  <a:schemeClr val="tx1">
                    <a:lumMod val="75000"/>
                    <a:lumOff val="25000"/>
                  </a:schemeClr>
                </a:solidFill>
                <a:latin typeface="Comic Sans MS" panose="030F0702030302020204" charset="0"/>
                <a:cs typeface="Comic Sans MS" panose="030F0702030302020204" charset="0"/>
                <a:sym typeface="Helvetica Light"/>
              </a:rPr>
              <a:t>s</a:t>
            </a:r>
            <a:r>
              <a:rPr lang="en-US" altLang="zh-CN" sz="3600">
                <a:solidFill>
                  <a:schemeClr val="tx1">
                    <a:lumMod val="75000"/>
                    <a:lumOff val="25000"/>
                  </a:schemeClr>
                </a:solidFill>
                <a:latin typeface="Comic Sans MS" panose="030F0702030302020204" charset="0"/>
                <a:cs typeface="Comic Sans MS" panose="030F0702030302020204" charset="0"/>
                <a:sym typeface="Helvetica Light"/>
              </a:rPr>
              <a:t> </a:t>
            </a:r>
            <a:r>
              <a:rPr lang="en-US" altLang="en-US" sz="3600">
                <a:solidFill>
                  <a:schemeClr val="tx1">
                    <a:lumMod val="75000"/>
                    <a:lumOff val="25000"/>
                  </a:schemeClr>
                </a:solidFill>
                <a:latin typeface="Comic Sans MS" panose="030F0702030302020204" charset="0"/>
                <a:cs typeface="Comic Sans MS" panose="030F0702030302020204" charset="0"/>
                <a:sym typeface="Helvetica Light"/>
              </a:rPr>
              <a:t>one</a:t>
            </a:r>
            <a:r>
              <a:rPr lang="en-US" altLang="zh-CN" sz="3600">
                <a:solidFill>
                  <a:schemeClr val="tx1">
                    <a:lumMod val="75000"/>
                    <a:lumOff val="25000"/>
                  </a:schemeClr>
                </a:solidFill>
                <a:latin typeface="Comic Sans MS" panose="030F0702030302020204" charset="0"/>
                <a:cs typeface="Comic Sans MS" panose="030F0702030302020204" charset="0"/>
                <a:sym typeface="Helvetica Light"/>
              </a:rPr>
              <a:t> </a:t>
            </a:r>
            <a:r>
              <a:rPr lang="en-US" altLang="en-US" sz="3600">
                <a:solidFill>
                  <a:schemeClr val="tx1">
                    <a:lumMod val="75000"/>
                    <a:lumOff val="25000"/>
                  </a:schemeClr>
                </a:solidFill>
                <a:latin typeface="Comic Sans MS" panose="030F0702030302020204" charset="0"/>
                <a:cs typeface="Comic Sans MS" panose="030F0702030302020204" charset="0"/>
                <a:sym typeface="Helvetica Light"/>
              </a:rPr>
              <a:t>n</a:t>
            </a:r>
            <a:r>
              <a:rPr lang="en-US" altLang="zh-CN" sz="3600">
                <a:solidFill>
                  <a:schemeClr val="tx1">
                    <a:lumMod val="75000"/>
                    <a:lumOff val="25000"/>
                  </a:schemeClr>
                </a:solidFill>
                <a:latin typeface="Comic Sans MS" panose="030F0702030302020204" charset="0"/>
                <a:cs typeface="Comic Sans MS" panose="030F0702030302020204" charset="0"/>
                <a:sym typeface="Helvetica Light"/>
              </a:rPr>
              <a:t>amespace</a:t>
            </a:r>
            <a:r>
              <a:rPr lang="en-US" altLang="en-US" sz="3600">
                <a:solidFill>
                  <a:schemeClr val="tx1">
                    <a:lumMod val="75000"/>
                    <a:lumOff val="25000"/>
                  </a:schemeClr>
                </a:solidFill>
                <a:latin typeface="Comic Sans MS" panose="030F0702030302020204" charset="0"/>
                <a:cs typeface="Comic Sans MS" panose="030F0702030302020204" charset="0"/>
                <a:sym typeface="Helvetica Light"/>
              </a:rPr>
              <a:t>.</a:t>
            </a:r>
            <a:r>
              <a:rPr lang="en-US" altLang="zh-CN" sz="3600">
                <a:solidFill>
                  <a:schemeClr val="tx1">
                    <a:lumMod val="75000"/>
                    <a:lumOff val="25000"/>
                  </a:schemeClr>
                </a:solidFill>
                <a:latin typeface="Comic Sans MS" panose="030F0702030302020204" charset="0"/>
                <a:cs typeface="Comic Sans MS" panose="030F0702030302020204" charset="0"/>
                <a:sym typeface="Helvetica Light"/>
              </a:rPr>
              <a:t> </a:t>
            </a:r>
            <a:endParaRPr lang="en-US" altLang="zh-CN" sz="3600">
              <a:solidFill>
                <a:schemeClr val="tx1">
                  <a:lumMod val="75000"/>
                  <a:lumOff val="25000"/>
                </a:schemeClr>
              </a:solidFill>
              <a:latin typeface="Comic Sans MS" panose="030F0702030302020204" charset="0"/>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r>
              <a:rPr lang="en-US" altLang="en-US" sz="5400">
                <a:sym typeface="Helvetica Light"/>
              </a:rPr>
              <a:t> </a:t>
            </a:r>
            <a:endParaRPr lang="en-US" altLang="en-US" sz="5400">
              <a:sym typeface="Helvetica Light"/>
            </a:endParaRPr>
          </a:p>
          <a:p>
            <a:pPr marL="0" marR="0" algn="l" defTabSz="825500" rtl="0" fontAlgn="auto" latinLnBrk="0" hangingPunct="0">
              <a:lnSpc>
                <a:spcPct val="100000"/>
              </a:lnSpc>
              <a:spcBef>
                <a:spcPts val="0"/>
              </a:spcBef>
              <a:spcAft>
                <a:spcPts val="0"/>
              </a:spcAft>
              <a:buClrTx/>
              <a:buSzTx/>
              <a:buFontTx/>
              <a:buNone/>
            </a:pPr>
            <a:r>
              <a:rPr lang="en-US" altLang="zh-CN" sz="3600">
                <a:solidFill>
                  <a:schemeClr val="tx1">
                    <a:lumMod val="75000"/>
                    <a:lumOff val="25000"/>
                  </a:schemeClr>
                </a:solidFill>
                <a:latin typeface="Comic Sans MS" panose="030F0702030302020204" charset="0"/>
                <a:cs typeface="Comic Sans MS" panose="030F0702030302020204" charset="0"/>
                <a:sym typeface="Helvetica Light"/>
              </a:rPr>
              <a:t>3. </a:t>
            </a:r>
            <a:r>
              <a:rPr lang="en-US" sz="3600">
                <a:solidFill>
                  <a:schemeClr val="tx1">
                    <a:lumMod val="75000"/>
                    <a:lumOff val="25000"/>
                  </a:schemeClr>
                </a:solidFill>
                <a:latin typeface="Comic Sans MS" panose="030F0702030302020204" charset="0"/>
                <a:cs typeface="Comic Sans MS" panose="030F0702030302020204" charset="0"/>
                <a:sym typeface="Helvetica Light"/>
              </a:rPr>
              <a:t>Nodepool </a:t>
            </a:r>
            <a:r>
              <a:rPr lang="en-US" altLang="en-US" sz="3600">
                <a:solidFill>
                  <a:schemeClr val="tx1">
                    <a:lumMod val="75000"/>
                    <a:lumOff val="25000"/>
                  </a:schemeClr>
                </a:solidFill>
                <a:latin typeface="Comic Sans MS" panose="030F0702030302020204" charset="0"/>
                <a:cs typeface="Comic Sans MS" panose="030F0702030302020204" charset="0"/>
                <a:sym typeface="Helvetica Light"/>
              </a:rPr>
              <a:t>creates a serval of Kubernetes resources, like Serviceaccount, Role and Rolebinding for each namespace.</a:t>
            </a:r>
            <a:endParaRPr lang="en-US" altLang="en-US" sz="3600">
              <a:solidFill>
                <a:schemeClr val="tx1">
                  <a:lumMod val="75000"/>
                  <a:lumOff val="25000"/>
                </a:schemeClr>
              </a:solidFill>
              <a:latin typeface="Comic Sans MS" panose="030F0702030302020204" charset="0"/>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endPar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r>
              <a:rPr lang="en-US" altLang="en-US" sz="3600">
                <a:solidFill>
                  <a:schemeClr val="tx1">
                    <a:lumMod val="75000"/>
                    <a:lumOff val="25000"/>
                  </a:schemeClr>
                </a:solidFill>
                <a:latin typeface="Comic Sans MS" panose="030F0702030302020204" charset="0"/>
                <a:cs typeface="Comic Sans MS" panose="030F0702030302020204" charset="0"/>
                <a:sym typeface="Helvetica Light"/>
              </a:rPr>
              <a:t>4.Zuul will get certification information and user token that created by Nodepool, and create {JOB_DIR}/work/.kube/config for Ansible kubectl connector.</a:t>
            </a:r>
            <a:endParaRPr lang="en-US" altLang="en-US" sz="3600">
              <a:solidFill>
                <a:schemeClr val="tx1">
                  <a:lumMod val="75000"/>
                  <a:lumOff val="25000"/>
                </a:schemeClr>
              </a:solidFill>
              <a:latin typeface="Comic Sans MS" panose="030F0702030302020204" charset="0"/>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endPar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r>
              <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5.Finally, Nodepool will delete all resources in appoint namespace and namespace itself, when job finished.</a:t>
            </a:r>
            <a:endPar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r>
              <a:rPr lang="en-US">
                <a:latin typeface="Comic Sans MS" panose="030F0702030302020204" charset="0"/>
                <a:cs typeface="Comic Sans MS" panose="030F0702030302020204" charset="0"/>
                <a:sym typeface="+mn-ea"/>
              </a:rPr>
              <a:t>Make Zuul More Flexible</a:t>
            </a:r>
            <a:endParaRPr lang="en-US">
              <a:latin typeface="Comic Sans MS" panose="030F0702030302020204" charset="0"/>
              <a:cs typeface="Comic Sans MS" panose="030F0702030302020204" charset="0"/>
            </a:endParaRPr>
          </a:p>
        </p:txBody>
      </p:sp>
      <p:pic>
        <p:nvPicPr>
          <p:cNvPr id="2" name="图片 1"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2891750" y="12181205"/>
            <a:ext cx="1371600" cy="1371600"/>
          </a:xfrm>
          <a:prstGeom prst="rect">
            <a:avLst/>
          </a:prstGeom>
        </p:spPr>
      </p:pic>
      <p:sp>
        <p:nvSpPr>
          <p:cNvPr id="4" name="文本框 3"/>
          <p:cNvSpPr txBox="1"/>
          <p:nvPr/>
        </p:nvSpPr>
        <p:spPr>
          <a:xfrm>
            <a:off x="4141470" y="2651125"/>
            <a:ext cx="16101060" cy="10248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upright="0">
            <a:spAutoFit/>
          </a:bodyPr>
          <a:p>
            <a:pPr marL="0" marR="0" indent="0" algn="ctr" defTabSz="825500" rtl="0" fontAlgn="auto" latinLnBrk="0" hangingPunct="0">
              <a:lnSpc>
                <a:spcPct val="100000"/>
              </a:lnSpc>
              <a:spcBef>
                <a:spcPts val="0"/>
              </a:spcBef>
              <a:spcAft>
                <a:spcPts val="0"/>
              </a:spcAft>
              <a:buClrTx/>
              <a:buSzTx/>
              <a:buFontTx/>
              <a:buNone/>
            </a:pPr>
            <a:r>
              <a:rPr kumimoji="0" lang="en-US" altLang="zh-CN" sz="60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Some details you should care</a:t>
            </a:r>
            <a:endParaRPr kumimoji="0" lang="en-US" altLang="zh-CN" sz="60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p:txBody>
      </p:sp>
      <p:sp>
        <p:nvSpPr>
          <p:cNvPr id="9" name="Text Box 8"/>
          <p:cNvSpPr txBox="1"/>
          <p:nvPr/>
        </p:nvSpPr>
        <p:spPr>
          <a:xfrm>
            <a:off x="1324610" y="5685791"/>
            <a:ext cx="21567140" cy="39795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ctr" forceAA="0" upright="0">
            <a:spAutoFit/>
          </a:bodyPr>
          <a:p>
            <a:pPr marL="0" marR="0" algn="l" defTabSz="825500" rtl="0" fontAlgn="auto" latinLnBrk="0" hangingPunct="0">
              <a:lnSpc>
                <a:spcPct val="100000"/>
              </a:lnSpc>
              <a:spcBef>
                <a:spcPts val="0"/>
              </a:spcBef>
              <a:spcAft>
                <a:spcPts val="0"/>
              </a:spcAft>
              <a:buClrTx/>
              <a:buSzTx/>
              <a:buFontTx/>
              <a:buNone/>
            </a:pPr>
            <a:r>
              <a:rPr kumimoji="0" lang="en-US" altLang="zh-CN"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1. We are using Zuul v3.7.0,  early version may not support.</a:t>
            </a:r>
            <a:endParaRPr kumimoji="0" lang="en-US" altLang="zh-CN"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endParaRPr kumimoji="0" lang="en-US" altLang="zh-CN"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r>
              <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2. Make sure your ansible version is v2.5 or later(Upstram Zuul will </a:t>
            </a:r>
            <a:r>
              <a:rPr lang="en-US" altLang="en-US" sz="3600">
                <a:solidFill>
                  <a:schemeClr val="tx1">
                    <a:lumMod val="75000"/>
                    <a:lumOff val="25000"/>
                  </a:schemeClr>
                </a:solidFill>
                <a:latin typeface="Comic Sans MS" panose="030F0702030302020204" charset="0"/>
                <a:cs typeface="Comic Sans MS" panose="030F0702030302020204" charset="0"/>
                <a:sym typeface="Helvetica Light"/>
              </a:rPr>
              <a:t>automatic </a:t>
            </a:r>
            <a:r>
              <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install ansible latest version )</a:t>
            </a:r>
            <a:endPar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endPar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a:p>
            <a:pPr marL="0" marR="0" algn="l" defTabSz="825500" rtl="0" fontAlgn="auto" latinLnBrk="0" hangingPunct="0">
              <a:lnSpc>
                <a:spcPct val="100000"/>
              </a:lnSpc>
              <a:spcBef>
                <a:spcPts val="0"/>
              </a:spcBef>
              <a:spcAft>
                <a:spcPts val="0"/>
              </a:spcAft>
              <a:buClrTx/>
              <a:buSzTx/>
              <a:buFontTx/>
              <a:buNone/>
            </a:pPr>
            <a:r>
              <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3.Some playbook options may not support by ansible kubectl connection, like synchronize or remote unarchive, etc... You may need to change them to cp or kubectl shell option.</a:t>
            </a:r>
            <a:endParaRPr kumimoji="0" lang="en-US" altLang="en-US" sz="3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r>
              <a:rPr lang="en-US">
                <a:latin typeface="Comic Sans MS" panose="030F0702030302020204" charset="0"/>
                <a:cs typeface="Comic Sans MS" panose="030F0702030302020204" charset="0"/>
                <a:sym typeface="+mn-ea"/>
              </a:rPr>
              <a:t>Make Zuul More Flexible</a:t>
            </a:r>
            <a:endParaRPr lang="en-US">
              <a:latin typeface="Comic Sans MS" panose="030F0702030302020204" charset="0"/>
              <a:cs typeface="Comic Sans MS" panose="030F0702030302020204" charset="0"/>
            </a:endParaRPr>
          </a:p>
        </p:txBody>
      </p:sp>
      <p:pic>
        <p:nvPicPr>
          <p:cNvPr id="2" name="图片 1"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2891750" y="12181205"/>
            <a:ext cx="1371600" cy="1371600"/>
          </a:xfrm>
          <a:prstGeom prst="rect">
            <a:avLst/>
          </a:prstGeom>
        </p:spPr>
      </p:pic>
      <p:sp>
        <p:nvSpPr>
          <p:cNvPr id="4" name="文本框 3"/>
          <p:cNvSpPr txBox="1"/>
          <p:nvPr/>
        </p:nvSpPr>
        <p:spPr>
          <a:xfrm>
            <a:off x="5830570" y="2582545"/>
            <a:ext cx="12723495" cy="10248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upright="0">
            <a:spAutoFit/>
          </a:bodyPr>
          <a:p>
            <a:pPr marL="0" marR="0" indent="0" algn="ctr" defTabSz="825500" rtl="0" fontAlgn="auto" latinLnBrk="0" hangingPunct="0">
              <a:lnSpc>
                <a:spcPct val="100000"/>
              </a:lnSpc>
              <a:spcBef>
                <a:spcPts val="0"/>
              </a:spcBef>
              <a:spcAft>
                <a:spcPts val="0"/>
              </a:spcAft>
              <a:buClrTx/>
              <a:buSzTx/>
              <a:buFontTx/>
              <a:buNone/>
            </a:pPr>
            <a:r>
              <a:rPr lang="en-US" altLang="zh-CN" sz="6000">
                <a:solidFill>
                  <a:schemeClr val="tx1">
                    <a:lumMod val="75000"/>
                    <a:lumOff val="25000"/>
                  </a:schemeClr>
                </a:solidFill>
                <a:effectLst/>
                <a:latin typeface="Comic Sans MS" panose="030F0702030302020204" charset="0"/>
                <a:cs typeface="Comic Sans MS" panose="030F0702030302020204" charset="0"/>
                <a:sym typeface="Helvetica Light"/>
              </a:rPr>
              <a:t>What's Next?</a:t>
            </a:r>
            <a:endParaRPr kumimoji="0" lang="en-US" altLang="zh-CN" sz="60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p:txBody>
      </p:sp>
      <p:pic>
        <p:nvPicPr>
          <p:cNvPr id="5" name="图片 4" descr="zuul-container"/>
          <p:cNvPicPr>
            <a:picLocks noChangeAspect="1"/>
          </p:cNvPicPr>
          <p:nvPr/>
        </p:nvPicPr>
        <p:blipFill>
          <a:blip r:embed="rId3"/>
          <a:stretch>
            <a:fillRect/>
          </a:stretch>
        </p:blipFill>
        <p:spPr>
          <a:xfrm>
            <a:off x="1744345" y="3409315"/>
            <a:ext cx="20896580" cy="1014349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r>
              <a:rPr lang="en-US">
                <a:latin typeface="Comic Sans MS" panose="030F0702030302020204" charset="0"/>
                <a:cs typeface="Comic Sans MS" panose="030F0702030302020204" charset="0"/>
                <a:sym typeface="+mn-ea"/>
              </a:rPr>
              <a:t>Make Zuul More Flexible</a:t>
            </a:r>
            <a:endParaRPr lang="en-US">
              <a:latin typeface="Comic Sans MS" panose="030F0702030302020204" charset="0"/>
              <a:cs typeface="Comic Sans MS" panose="030F0702030302020204" charset="0"/>
            </a:endParaRPr>
          </a:p>
        </p:txBody>
      </p:sp>
      <p:pic>
        <p:nvPicPr>
          <p:cNvPr id="2" name="图片 1"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2891750" y="12181205"/>
            <a:ext cx="1371600" cy="1371600"/>
          </a:xfrm>
          <a:prstGeom prst="rect">
            <a:avLst/>
          </a:prstGeom>
        </p:spPr>
      </p:pic>
      <p:sp>
        <p:nvSpPr>
          <p:cNvPr id="4" name="文本框 3"/>
          <p:cNvSpPr txBox="1"/>
          <p:nvPr/>
        </p:nvSpPr>
        <p:spPr>
          <a:xfrm>
            <a:off x="4141470" y="6068695"/>
            <a:ext cx="16101060" cy="15786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upright="0">
            <a:spAutoFit/>
          </a:bodyPr>
          <a:p>
            <a:pPr marL="0" marR="0" indent="0" algn="ctr" defTabSz="825500" rtl="0" fontAlgn="auto" latinLnBrk="0" hangingPunct="0">
              <a:lnSpc>
                <a:spcPct val="100000"/>
              </a:lnSpc>
              <a:spcBef>
                <a:spcPts val="0"/>
              </a:spcBef>
              <a:spcAft>
                <a:spcPts val="0"/>
              </a:spcAft>
              <a:buClrTx/>
              <a:buSzTx/>
              <a:buFontTx/>
              <a:buNone/>
            </a:pPr>
            <a:r>
              <a:rPr kumimoji="0" lang="en-US" altLang="zh-CN" sz="9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rPr>
              <a:t>Let's Demo !</a:t>
            </a:r>
            <a:endParaRPr kumimoji="0" lang="en-US" altLang="zh-CN" sz="96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7" name="Shape 2527"/>
          <p:cNvSpPr/>
          <p:nvPr>
            <p:ph type="body" sz="quarter" idx="1"/>
          </p:nvPr>
        </p:nvSpPr>
        <p:spPr>
          <a:prstGeom prst="rect">
            <a:avLst/>
          </a:prstGeom>
        </p:spPr>
        <p:txBody>
          <a:bodyPr/>
          <a:lstStyle/>
          <a:p>
            <a:r>
              <a:rPr lang="en-US"/>
              <a:t>EasyStack Team</a:t>
            </a:r>
            <a:endParaRPr lang="en-US"/>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r>
              <a:rPr lang="en-US">
                <a:latin typeface="Comic Sans MS" panose="030F0702030302020204" charset="0"/>
                <a:cs typeface="Comic Sans MS" panose="030F0702030302020204" charset="0"/>
                <a:sym typeface="+mn-ea"/>
              </a:rPr>
              <a:t>Make Zuul More Flexible</a:t>
            </a:r>
            <a:endParaRPr lang="en-US">
              <a:latin typeface="Comic Sans MS" panose="030F0702030302020204" charset="0"/>
              <a:cs typeface="Comic Sans MS" panose="030F0702030302020204" charset="0"/>
            </a:endParaRPr>
          </a:p>
        </p:txBody>
      </p:sp>
      <p:pic>
        <p:nvPicPr>
          <p:cNvPr id="2" name="图片 1"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2891750" y="12181205"/>
            <a:ext cx="1371600" cy="1371600"/>
          </a:xfrm>
          <a:prstGeom prst="rect">
            <a:avLst/>
          </a:prstGeom>
        </p:spPr>
      </p:pic>
      <p:pic>
        <p:nvPicPr>
          <p:cNvPr id="3" name="图片 2" descr="Image Pasted at 2019-4-23 20-17"/>
          <p:cNvPicPr>
            <a:picLocks noChangeAspect="1"/>
          </p:cNvPicPr>
          <p:nvPr/>
        </p:nvPicPr>
        <p:blipFill>
          <a:blip r:embed="rId3"/>
          <a:srcRect l="1292" t="2910" b="1679"/>
          <a:stretch>
            <a:fillRect/>
          </a:stretch>
        </p:blipFill>
        <p:spPr>
          <a:xfrm>
            <a:off x="648335" y="3529330"/>
            <a:ext cx="23087330" cy="743331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nvSpPr>
        <p:spPr>
          <a:xfrm rot="2700000">
            <a:off x="5641505" y="3791016"/>
            <a:ext cx="180672" cy="180672"/>
          </a:xfrm>
          <a:prstGeom prst="rect">
            <a:avLst/>
          </a:prstGeom>
          <a:ln w="63500">
            <a:solidFill>
              <a:srgbClr val="01DAE3"/>
            </a:solidFill>
            <a:miter lim="400000"/>
          </a:ln>
        </p:spPr>
        <p:txBody>
          <a:bodyPr lIns="71436" tIns="71436" rIns="71436" bIns="71436" anchor="ctr"/>
          <a:lstStyle/>
          <a:p>
            <a:pPr defTabSz="821055">
              <a:defRPr sz="3200">
                <a:solidFill>
                  <a:srgbClr val="FFFFFF"/>
                </a:solidFill>
              </a:defRPr>
            </a:pPr>
          </a:p>
        </p:txBody>
      </p:sp>
      <p:sp>
        <p:nvSpPr>
          <p:cNvPr id="55" name="Shape 55"/>
          <p:cNvSpPr/>
          <p:nvPr/>
        </p:nvSpPr>
        <p:spPr>
          <a:xfrm>
            <a:off x="6691760" y="3155863"/>
            <a:ext cx="1370434" cy="1450975"/>
          </a:xfrm>
          <a:prstGeom prst="rect">
            <a:avLst/>
          </a:prstGeom>
          <a:ln w="12700">
            <a:miter lim="400000"/>
          </a:ln>
        </p:spPr>
        <p:txBody>
          <a:bodyPr wrap="none" lIns="71436" tIns="71436" rIns="71436" bIns="71436" anchor="ctr">
            <a:spAutoFit/>
          </a:bodyPr>
          <a:lstStyle>
            <a:lvl1pPr defTabSz="821055">
              <a:defRPr sz="8600" i="1">
                <a:solidFill>
                  <a:srgbClr val="00BFC7"/>
                </a:solidFill>
                <a:latin typeface="Helvetica"/>
                <a:ea typeface="Helvetica"/>
                <a:cs typeface="Helvetica"/>
                <a:sym typeface="Helvetica"/>
              </a:defRPr>
            </a:lvl1pPr>
          </a:lstStyle>
          <a:p>
            <a:r>
              <a:t>01</a:t>
            </a:r>
          </a:p>
        </p:txBody>
      </p:sp>
      <p:sp>
        <p:nvSpPr>
          <p:cNvPr id="56" name="Shape 56"/>
          <p:cNvSpPr/>
          <p:nvPr/>
        </p:nvSpPr>
        <p:spPr>
          <a:xfrm>
            <a:off x="9508991" y="3464158"/>
            <a:ext cx="9312910" cy="834390"/>
          </a:xfrm>
          <a:prstGeom prst="rect">
            <a:avLst/>
          </a:prstGeom>
          <a:ln w="12700">
            <a:miter lim="400000"/>
          </a:ln>
        </p:spPr>
        <p:txBody>
          <a:bodyPr wrap="none" lIns="71436" tIns="71436" rIns="71436" bIns="71436" anchor="ctr">
            <a:spAutoFit/>
          </a:bodyPr>
          <a:lstStyle>
            <a:lvl1pPr algn="l" defTabSz="821055">
              <a:defRPr sz="4500">
                <a:solidFill>
                  <a:srgbClr val="01BEC7"/>
                </a:solidFill>
                <a:latin typeface="PingFang SC Medium"/>
                <a:ea typeface="PingFang SC Medium"/>
                <a:cs typeface="PingFang SC Medium"/>
                <a:sym typeface="PingFang SC Medium"/>
              </a:defRPr>
            </a:lvl1pPr>
          </a:lstStyle>
          <a:p>
            <a:pPr algn="l"/>
            <a:r>
              <a:rPr lang="en-US">
                <a:sym typeface="+mn-ea"/>
              </a:rPr>
              <a:t>Before We Talking About Zuul... </a:t>
            </a:r>
            <a:endParaRPr lang="en-US"/>
          </a:p>
        </p:txBody>
      </p:sp>
      <p:sp>
        <p:nvSpPr>
          <p:cNvPr id="57" name="Shape 57"/>
          <p:cNvSpPr/>
          <p:nvPr/>
        </p:nvSpPr>
        <p:spPr>
          <a:xfrm rot="2700000">
            <a:off x="19361924" y="3791651"/>
            <a:ext cx="180672" cy="180672"/>
          </a:xfrm>
          <a:prstGeom prst="rect">
            <a:avLst/>
          </a:prstGeom>
          <a:ln w="63500">
            <a:solidFill>
              <a:srgbClr val="01DAE3"/>
            </a:solidFill>
            <a:miter lim="400000"/>
          </a:ln>
        </p:spPr>
        <p:txBody>
          <a:bodyPr lIns="71436" tIns="71436" rIns="71436" bIns="71436" anchor="ctr"/>
          <a:lstStyle/>
          <a:p>
            <a:pPr defTabSz="821055">
              <a:defRPr sz="3200">
                <a:solidFill>
                  <a:srgbClr val="FFFFFF"/>
                </a:solidFill>
              </a:defRPr>
            </a:pPr>
          </a:p>
        </p:txBody>
      </p:sp>
      <p:sp>
        <p:nvSpPr>
          <p:cNvPr id="60" name="Shape 60"/>
          <p:cNvSpPr/>
          <p:nvPr/>
        </p:nvSpPr>
        <p:spPr>
          <a:xfrm>
            <a:off x="6698162" y="7999383"/>
            <a:ext cx="1357630" cy="1465580"/>
          </a:xfrm>
          <a:prstGeom prst="rect">
            <a:avLst/>
          </a:prstGeom>
          <a:ln w="12700">
            <a:miter lim="400000"/>
          </a:ln>
        </p:spPr>
        <p:txBody>
          <a:bodyPr wrap="none" lIns="71436" tIns="71436" rIns="71436" bIns="71436" anchor="ctr">
            <a:spAutoFit/>
          </a:bodyPr>
          <a:lstStyle>
            <a:lvl1pPr defTabSz="821055">
              <a:defRPr sz="8600" i="1">
                <a:solidFill>
                  <a:srgbClr val="FFFFFF"/>
                </a:solidFill>
                <a:latin typeface="Helvetica"/>
                <a:ea typeface="Helvetica"/>
                <a:cs typeface="Helvetica"/>
                <a:sym typeface="Helvetica"/>
              </a:defRPr>
            </a:lvl1pPr>
          </a:lstStyle>
          <a:p>
            <a:r>
              <a:rPr>
                <a:solidFill>
                  <a:schemeClr val="tx1">
                    <a:lumMod val="65000"/>
                    <a:lumOff val="35000"/>
                  </a:schemeClr>
                </a:solidFill>
              </a:rPr>
              <a:t>0</a:t>
            </a:r>
            <a:r>
              <a:rPr lang="en-US">
                <a:solidFill>
                  <a:schemeClr val="tx1">
                    <a:lumMod val="65000"/>
                    <a:lumOff val="35000"/>
                  </a:schemeClr>
                </a:solidFill>
              </a:rPr>
              <a:t>3</a:t>
            </a:r>
            <a:endParaRPr lang="en-US">
              <a:solidFill>
                <a:schemeClr val="tx1">
                  <a:lumMod val="65000"/>
                  <a:lumOff val="35000"/>
                </a:schemeClr>
              </a:solidFill>
            </a:endParaRPr>
          </a:p>
        </p:txBody>
      </p:sp>
      <p:sp>
        <p:nvSpPr>
          <p:cNvPr id="61" name="Shape 61"/>
          <p:cNvSpPr/>
          <p:nvPr/>
        </p:nvSpPr>
        <p:spPr>
          <a:xfrm>
            <a:off x="9508991" y="8314982"/>
            <a:ext cx="7156450" cy="834390"/>
          </a:xfrm>
          <a:prstGeom prst="rect">
            <a:avLst/>
          </a:prstGeom>
          <a:ln w="12700">
            <a:miter lim="400000"/>
          </a:ln>
        </p:spPr>
        <p:txBody>
          <a:bodyPr wrap="none" lIns="71436" tIns="71436" rIns="71436" bIns="71436" anchor="ctr">
            <a:spAutoFit/>
          </a:bodyPr>
          <a:lstStyle>
            <a:lvl1pPr algn="l" defTabSz="821055">
              <a:defRPr sz="4500">
                <a:solidFill>
                  <a:srgbClr val="FFFFFF"/>
                </a:solidFill>
                <a:latin typeface="PingFang SC Medium"/>
                <a:ea typeface="PingFang SC Medium"/>
                <a:cs typeface="PingFang SC Medium"/>
                <a:sym typeface="PingFang SC Medium"/>
              </a:defRPr>
            </a:lvl1pPr>
          </a:lstStyle>
          <a:p>
            <a:pPr algn="l"/>
            <a:r>
              <a:rPr lang="en-US">
                <a:solidFill>
                  <a:schemeClr val="tx1">
                    <a:lumMod val="65000"/>
                    <a:lumOff val="35000"/>
                  </a:schemeClr>
                </a:solidFill>
                <a:sym typeface="+mn-ea"/>
              </a:rPr>
              <a:t>Make Zuul More Flexible</a:t>
            </a:r>
            <a:endParaRPr lang="en-US">
              <a:solidFill>
                <a:schemeClr val="tx1">
                  <a:lumMod val="65000"/>
                  <a:lumOff val="35000"/>
                </a:schemeClr>
              </a:solidFill>
              <a:sym typeface="+mn-ea"/>
            </a:endParaRPr>
          </a:p>
        </p:txBody>
      </p:sp>
      <p:sp>
        <p:nvSpPr>
          <p:cNvPr id="62" name="Shape 62"/>
          <p:cNvSpPr/>
          <p:nvPr/>
        </p:nvSpPr>
        <p:spPr>
          <a:xfrm>
            <a:off x="6698162" y="10373675"/>
            <a:ext cx="1357630" cy="1465580"/>
          </a:xfrm>
          <a:prstGeom prst="rect">
            <a:avLst/>
          </a:prstGeom>
          <a:ln w="12700">
            <a:miter lim="400000"/>
          </a:ln>
        </p:spPr>
        <p:txBody>
          <a:bodyPr wrap="none" lIns="71436" tIns="71436" rIns="71436" bIns="71436" anchor="ctr">
            <a:spAutoFit/>
          </a:bodyPr>
          <a:lstStyle>
            <a:lvl1pPr defTabSz="821055">
              <a:defRPr sz="8600" i="1">
                <a:solidFill>
                  <a:srgbClr val="FFFFFF"/>
                </a:solidFill>
                <a:latin typeface="Helvetica"/>
                <a:ea typeface="Helvetica"/>
                <a:cs typeface="Helvetica"/>
                <a:sym typeface="Helvetica"/>
              </a:defRPr>
            </a:lvl1pPr>
          </a:lstStyle>
          <a:p>
            <a:r>
              <a:rPr>
                <a:solidFill>
                  <a:schemeClr val="tx1">
                    <a:lumMod val="65000"/>
                    <a:lumOff val="35000"/>
                  </a:schemeClr>
                </a:solidFill>
              </a:rPr>
              <a:t>0</a:t>
            </a:r>
            <a:r>
              <a:rPr lang="en-US">
                <a:solidFill>
                  <a:schemeClr val="tx1">
                    <a:lumMod val="65000"/>
                    <a:lumOff val="35000"/>
                  </a:schemeClr>
                </a:solidFill>
              </a:rPr>
              <a:t>4</a:t>
            </a:r>
            <a:endParaRPr lang="en-US">
              <a:solidFill>
                <a:schemeClr val="tx1">
                  <a:lumMod val="65000"/>
                  <a:lumOff val="35000"/>
                </a:schemeClr>
              </a:solidFill>
            </a:endParaRPr>
          </a:p>
        </p:txBody>
      </p:sp>
      <p:sp>
        <p:nvSpPr>
          <p:cNvPr id="63" name="Shape 63"/>
          <p:cNvSpPr/>
          <p:nvPr/>
        </p:nvSpPr>
        <p:spPr>
          <a:xfrm>
            <a:off x="9508991" y="10689276"/>
            <a:ext cx="3943985" cy="834390"/>
          </a:xfrm>
          <a:prstGeom prst="rect">
            <a:avLst/>
          </a:prstGeom>
          <a:ln w="12700">
            <a:miter lim="400000"/>
          </a:ln>
        </p:spPr>
        <p:txBody>
          <a:bodyPr wrap="none" lIns="71436" tIns="71436" rIns="71436" bIns="71436" anchor="ctr">
            <a:spAutoFit/>
          </a:bodyPr>
          <a:lstStyle>
            <a:lvl1pPr algn="l" defTabSz="821055">
              <a:defRPr sz="4500">
                <a:solidFill>
                  <a:srgbClr val="FFFFFF"/>
                </a:solidFill>
                <a:latin typeface="PingFang SC Medium"/>
                <a:ea typeface="PingFang SC Medium"/>
                <a:cs typeface="PingFang SC Medium"/>
                <a:sym typeface="PingFang SC Medium"/>
              </a:defRPr>
            </a:lvl1pPr>
          </a:lstStyle>
          <a:p>
            <a:pPr algn="l"/>
            <a:r>
              <a:rPr lang="en-US">
                <a:solidFill>
                  <a:schemeClr val="tx1">
                    <a:lumMod val="65000"/>
                    <a:lumOff val="35000"/>
                  </a:schemeClr>
                </a:solidFill>
              </a:rPr>
              <a:t>Let's show it!</a:t>
            </a:r>
            <a:endParaRPr lang="en-US">
              <a:solidFill>
                <a:schemeClr val="tx1">
                  <a:lumMod val="65000"/>
                  <a:lumOff val="35000"/>
                </a:schemeClr>
              </a:solidFill>
            </a:endParaRPr>
          </a:p>
        </p:txBody>
      </p:sp>
      <p:sp>
        <p:nvSpPr>
          <p:cNvPr id="2" name="Shape 62"/>
          <p:cNvSpPr/>
          <p:nvPr/>
        </p:nvSpPr>
        <p:spPr>
          <a:xfrm>
            <a:off x="6698162" y="5642290"/>
            <a:ext cx="1357630" cy="1465580"/>
          </a:xfrm>
          <a:prstGeom prst="rect">
            <a:avLst/>
          </a:prstGeom>
          <a:ln w="12700">
            <a:miter lim="400000"/>
          </a:ln>
        </p:spPr>
        <p:txBody>
          <a:bodyPr wrap="none" lIns="71436" tIns="71436" rIns="71436" bIns="71436" anchor="ctr">
            <a:spAutoFit/>
          </a:bodyPr>
          <a:lstStyle>
            <a:lvl1pPr defTabSz="821055">
              <a:defRPr sz="8600" i="1">
                <a:solidFill>
                  <a:srgbClr val="FFFFFF"/>
                </a:solidFill>
                <a:latin typeface="Helvetica"/>
                <a:ea typeface="Helvetica"/>
                <a:cs typeface="Helvetica"/>
                <a:sym typeface="Helvetica"/>
              </a:defRPr>
            </a:lvl1pPr>
          </a:lstStyle>
          <a:p>
            <a:r>
              <a:rPr>
                <a:solidFill>
                  <a:schemeClr val="tx1">
                    <a:lumMod val="65000"/>
                    <a:lumOff val="35000"/>
                  </a:schemeClr>
                </a:solidFill>
              </a:rPr>
              <a:t>0</a:t>
            </a:r>
            <a:r>
              <a:rPr lang="en-US">
                <a:solidFill>
                  <a:schemeClr val="tx1">
                    <a:lumMod val="65000"/>
                    <a:lumOff val="35000"/>
                  </a:schemeClr>
                </a:solidFill>
              </a:rPr>
              <a:t>2</a:t>
            </a:r>
            <a:endParaRPr lang="en-US">
              <a:solidFill>
                <a:schemeClr val="tx1">
                  <a:lumMod val="65000"/>
                  <a:lumOff val="35000"/>
                </a:schemeClr>
              </a:solidFill>
            </a:endParaRPr>
          </a:p>
        </p:txBody>
      </p:sp>
      <p:sp>
        <p:nvSpPr>
          <p:cNvPr id="3" name="Shape 63"/>
          <p:cNvSpPr/>
          <p:nvPr/>
        </p:nvSpPr>
        <p:spPr>
          <a:xfrm>
            <a:off x="9508991" y="5957891"/>
            <a:ext cx="3237865" cy="834390"/>
          </a:xfrm>
          <a:prstGeom prst="rect">
            <a:avLst/>
          </a:prstGeom>
          <a:ln w="12700">
            <a:miter lim="400000"/>
          </a:ln>
        </p:spPr>
        <p:txBody>
          <a:bodyPr wrap="none" lIns="71436" tIns="71436" rIns="71436" bIns="71436" anchor="ctr">
            <a:spAutoFit/>
          </a:bodyPr>
          <a:lstStyle>
            <a:lvl1pPr algn="l" defTabSz="821055">
              <a:defRPr sz="4500">
                <a:solidFill>
                  <a:srgbClr val="FFFFFF"/>
                </a:solidFill>
                <a:latin typeface="PingFang SC Medium"/>
                <a:ea typeface="PingFang SC Medium"/>
                <a:cs typeface="PingFang SC Medium"/>
                <a:sym typeface="PingFang SC Medium"/>
              </a:defRPr>
            </a:lvl1pPr>
          </a:lstStyle>
          <a:p>
            <a:pPr algn="l"/>
            <a:r>
              <a:rPr lang="en-US">
                <a:solidFill>
                  <a:schemeClr val="tx1">
                    <a:lumMod val="65000"/>
                    <a:lumOff val="35000"/>
                  </a:schemeClr>
                </a:solidFill>
              </a:rPr>
              <a:t>Why Zuul?</a:t>
            </a:r>
            <a:endParaRPr lang="en-US">
              <a:solidFill>
                <a:schemeClr val="tx1">
                  <a:lumMod val="65000"/>
                  <a:lumOff val="35000"/>
                </a:schemeClr>
              </a:solidFill>
            </a:endParaRPr>
          </a:p>
        </p:txBody>
      </p:sp>
      <p:pic>
        <p:nvPicPr>
          <p:cNvPr id="5" name="图片 4"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2891750" y="12181205"/>
            <a:ext cx="1371600" cy="13716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r>
              <a:rPr lang="en-US">
                <a:latin typeface="Comic Sans MS" panose="030F0702030302020204" charset="0"/>
                <a:cs typeface="Comic Sans MS" panose="030F0702030302020204" charset="0"/>
                <a:sym typeface="+mn-ea"/>
              </a:rPr>
              <a:t>Before We Talking About Zuul...</a:t>
            </a:r>
            <a:endParaRPr lang="en-US">
              <a:latin typeface="Comic Sans MS" panose="030F0702030302020204" charset="0"/>
              <a:cs typeface="Comic Sans MS" panose="030F0702030302020204" charset="0"/>
            </a:endParaRPr>
          </a:p>
        </p:txBody>
      </p:sp>
      <p:sp>
        <p:nvSpPr>
          <p:cNvPr id="3" name="文本框 2"/>
          <p:cNvSpPr txBox="1"/>
          <p:nvPr/>
        </p:nvSpPr>
        <p:spPr>
          <a:xfrm>
            <a:off x="8002270" y="2643506"/>
            <a:ext cx="8380730" cy="548767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ctr" forceAA="0" upright="0">
            <a:spAutoFit/>
          </a:bodyPr>
          <a:p>
            <a:pPr marL="0" marR="0" indent="0" algn="ctr" defTabSz="825500" rtl="0" fontAlgn="auto" latinLnBrk="0" hangingPunct="0">
              <a:lnSpc>
                <a:spcPct val="100000"/>
              </a:lnSpc>
              <a:spcBef>
                <a:spcPts val="0"/>
              </a:spcBef>
              <a:spcAft>
                <a:spcPts val="0"/>
              </a:spcAft>
              <a:buClrTx/>
              <a:buSzTx/>
              <a:buFontTx/>
              <a:buNone/>
            </a:pPr>
            <a:r>
              <a:rPr kumimoji="0" lang="en-US" altLang="zh-CN" sz="6000" b="0" i="0" u="none" strike="noStrike" cap="none" spc="0" normalizeH="0" baseline="0">
                <a:ln>
                  <a:noFill/>
                </a:ln>
                <a:solidFill>
                  <a:schemeClr val="tx1">
                    <a:lumMod val="75000"/>
                    <a:lumOff val="25000"/>
                  </a:schemeClr>
                </a:solidFill>
                <a:effectLst>
                  <a:outerShdw blurRad="38100" dist="38100" dir="2700000" algn="tl">
                    <a:srgbClr val="000000">
                      <a:alpha val="43137"/>
                    </a:srgbClr>
                  </a:outerShdw>
                </a:effectLst>
                <a:uFillTx/>
                <a:latin typeface="Comic Sans MS" panose="030F0702030302020204" charset="0"/>
                <a:ea typeface="+mn-ea"/>
                <a:cs typeface="Comic Sans MS" panose="030F0702030302020204" charset="0"/>
                <a:sym typeface="Helvetica Light"/>
              </a:rPr>
              <a:t>CICD </a:t>
            </a:r>
            <a:endParaRPr kumimoji="0" lang="en-US" altLang="zh-CN" sz="6000" b="0" i="0" u="none" strike="noStrike" cap="none" spc="0" normalizeH="0" baseline="0">
              <a:ln>
                <a:noFill/>
              </a:ln>
              <a:solidFill>
                <a:schemeClr val="tx1">
                  <a:lumMod val="75000"/>
                  <a:lumOff val="25000"/>
                </a:schemeClr>
              </a:solidFill>
              <a:effectLst>
                <a:outerShdw blurRad="38100" dist="38100" dir="2700000" algn="tl">
                  <a:srgbClr val="000000">
                    <a:alpha val="43137"/>
                  </a:srgbClr>
                </a:outerShdw>
              </a:effectLst>
              <a:uFillTx/>
              <a:latin typeface="Comic Sans MS" panose="030F0702030302020204" charset="0"/>
              <a:ea typeface="+mn-ea"/>
              <a:cs typeface="Comic Sans MS" panose="030F0702030302020204" charset="0"/>
              <a:sym typeface="Helvetica Light"/>
            </a:endParaRPr>
          </a:p>
          <a:p>
            <a:pPr marL="0" marR="0" indent="0" algn="ctr" defTabSz="825500" rtl="0" fontAlgn="auto" latinLnBrk="0" hangingPunct="0">
              <a:lnSpc>
                <a:spcPct val="100000"/>
              </a:lnSpc>
              <a:spcBef>
                <a:spcPts val="0"/>
              </a:spcBef>
              <a:spcAft>
                <a:spcPts val="0"/>
              </a:spcAft>
              <a:buClrTx/>
              <a:buSzTx/>
              <a:buFontTx/>
              <a:buNone/>
            </a:pPr>
            <a:r>
              <a:rPr lang="en-US" altLang="zh-CN" sz="6000">
                <a:solidFill>
                  <a:schemeClr val="tx1">
                    <a:lumMod val="75000"/>
                    <a:lumOff val="2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Helvetica Light"/>
              </a:rPr>
              <a:t>=</a:t>
            </a:r>
            <a:endParaRPr kumimoji="0" lang="en-US" altLang="zh-CN" sz="6000" b="0" i="0" u="none" strike="noStrike" cap="none" spc="0" normalizeH="0" baseline="0">
              <a:ln>
                <a:noFill/>
              </a:ln>
              <a:solidFill>
                <a:schemeClr val="tx1">
                  <a:lumMod val="75000"/>
                  <a:lumOff val="25000"/>
                </a:schemeClr>
              </a:solidFill>
              <a:effectLst>
                <a:outerShdw blurRad="38100" dist="38100" dir="2700000" algn="tl">
                  <a:srgbClr val="000000">
                    <a:alpha val="43137"/>
                  </a:srgbClr>
                </a:outerShdw>
              </a:effectLst>
              <a:uFillTx/>
              <a:latin typeface="Comic Sans MS" panose="030F0702030302020204" charset="0"/>
              <a:ea typeface="+mn-ea"/>
              <a:cs typeface="Comic Sans MS" panose="030F0702030302020204" charset="0"/>
              <a:sym typeface="Helvetica Light"/>
            </a:endParaRPr>
          </a:p>
          <a:p>
            <a:pPr marL="0" marR="0" indent="0" algn="ctr" defTabSz="825500" rtl="0" fontAlgn="auto" latinLnBrk="0" hangingPunct="0">
              <a:lnSpc>
                <a:spcPct val="100000"/>
              </a:lnSpc>
              <a:spcBef>
                <a:spcPts val="0"/>
              </a:spcBef>
              <a:spcAft>
                <a:spcPts val="0"/>
              </a:spcAft>
              <a:buClrTx/>
              <a:buSzTx/>
              <a:buFontTx/>
              <a:buNone/>
            </a:pPr>
            <a:r>
              <a:rPr kumimoji="0" lang="en-US" altLang="zh-CN" sz="6000" b="0" i="0" u="none" strike="noStrike" cap="none" spc="0" normalizeH="0" baseline="0">
                <a:ln>
                  <a:noFill/>
                </a:ln>
                <a:solidFill>
                  <a:schemeClr val="tx1">
                    <a:lumMod val="75000"/>
                    <a:lumOff val="25000"/>
                  </a:schemeClr>
                </a:solidFill>
                <a:effectLst>
                  <a:outerShdw blurRad="38100" dist="38100" dir="2700000" algn="tl">
                    <a:srgbClr val="000000">
                      <a:alpha val="43137"/>
                    </a:srgbClr>
                  </a:outerShdw>
                </a:effectLst>
                <a:uFillTx/>
                <a:latin typeface="Comic Sans MS" panose="030F0702030302020204" charset="0"/>
                <a:ea typeface="+mn-ea"/>
                <a:cs typeface="Comic Sans MS" panose="030F0702030302020204" charset="0"/>
                <a:sym typeface="Helvetica Light"/>
              </a:rPr>
              <a:t>No Fight Between Dev. Team&amp; QA Team&amp; Ops. Team</a:t>
            </a:r>
            <a:endParaRPr kumimoji="0" lang="en-US" altLang="zh-CN" sz="6000" b="0" i="0" u="none" strike="noStrike" cap="none" spc="0" normalizeH="0" baseline="0">
              <a:ln>
                <a:noFill/>
              </a:ln>
              <a:solidFill>
                <a:schemeClr val="tx1">
                  <a:lumMod val="75000"/>
                  <a:lumOff val="25000"/>
                </a:schemeClr>
              </a:solidFill>
              <a:effectLst>
                <a:outerShdw blurRad="38100" dist="38100" dir="2700000" algn="tl">
                  <a:srgbClr val="000000">
                    <a:alpha val="43137"/>
                  </a:srgbClr>
                </a:outerShdw>
              </a:effectLst>
              <a:uFillTx/>
              <a:latin typeface="Comic Sans MS" panose="030F0702030302020204" charset="0"/>
              <a:ea typeface="+mn-ea"/>
              <a:cs typeface="Comic Sans MS" panose="030F0702030302020204" charset="0"/>
              <a:sym typeface="Helvetica Light"/>
            </a:endParaRPr>
          </a:p>
          <a:p>
            <a:pPr marL="0" marR="0" indent="0" algn="ctr" defTabSz="825500" rtl="0" fontAlgn="auto" latinLnBrk="0" hangingPunct="0">
              <a:lnSpc>
                <a:spcPct val="100000"/>
              </a:lnSpc>
              <a:spcBef>
                <a:spcPts val="0"/>
              </a:spcBef>
              <a:spcAft>
                <a:spcPts val="0"/>
              </a:spcAft>
              <a:buClrTx/>
              <a:buSzTx/>
              <a:buFontTx/>
              <a:buNone/>
            </a:pPr>
            <a:endParaRPr kumimoji="0" lang="en-US" altLang="zh-CN" sz="50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p:txBody>
      </p:sp>
      <p:pic>
        <p:nvPicPr>
          <p:cNvPr id="5" name="图片 4"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2891750" y="12181205"/>
            <a:ext cx="1371600" cy="1371600"/>
          </a:xfrm>
          <a:prstGeom prst="rect">
            <a:avLst/>
          </a:prstGeom>
        </p:spPr>
      </p:pic>
      <p:pic>
        <p:nvPicPr>
          <p:cNvPr id="4" name="图片 3" descr="suitmob"/>
          <p:cNvPicPr>
            <a:picLocks noChangeAspect="1"/>
          </p:cNvPicPr>
          <p:nvPr/>
        </p:nvPicPr>
        <p:blipFill>
          <a:blip r:embed="rId3"/>
          <a:stretch>
            <a:fillRect/>
          </a:stretch>
        </p:blipFill>
        <p:spPr>
          <a:xfrm>
            <a:off x="8949055" y="9834880"/>
            <a:ext cx="5990590" cy="2346325"/>
          </a:xfrm>
          <a:prstGeom prst="rect">
            <a:avLst/>
          </a:prstGeom>
        </p:spPr>
      </p:pic>
      <p:sp>
        <p:nvSpPr>
          <p:cNvPr id="6" name="文本框 5"/>
          <p:cNvSpPr txBox="1"/>
          <p:nvPr/>
        </p:nvSpPr>
        <p:spPr>
          <a:xfrm>
            <a:off x="8002270" y="7907020"/>
            <a:ext cx="7884160" cy="10248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ctr" forceAA="0" upright="0">
            <a:spAutoFit/>
          </a:bodyPr>
          <a:p>
            <a:pPr marL="0" marR="0" indent="0" algn="ctr" defTabSz="825500" rtl="0" fontAlgn="auto" latinLnBrk="0" hangingPunct="0">
              <a:lnSpc>
                <a:spcPct val="100000"/>
              </a:lnSpc>
              <a:spcBef>
                <a:spcPts val="0"/>
              </a:spcBef>
              <a:spcAft>
                <a:spcPts val="0"/>
              </a:spcAft>
              <a:buClrTx/>
              <a:buSzTx/>
              <a:buFontTx/>
              <a:buNone/>
            </a:pPr>
            <a:r>
              <a:rPr kumimoji="0" lang="en-US" altLang="zh-CN" sz="6000" b="0" i="0" u="none" strike="noStrike" cap="none" spc="0" normalizeH="0" baseline="0">
                <a:ln>
                  <a:noFill/>
                </a:ln>
                <a:solidFill>
                  <a:schemeClr val="tx1">
                    <a:lumMod val="75000"/>
                    <a:lumOff val="25000"/>
                  </a:schemeClr>
                </a:solidFill>
                <a:effectLst>
                  <a:outerShdw blurRad="38100" dist="38100" dir="2700000" algn="tl">
                    <a:srgbClr val="000000">
                      <a:alpha val="43137"/>
                    </a:srgbClr>
                  </a:outerShdw>
                </a:effectLst>
                <a:uFillTx/>
                <a:latin typeface="Comic Sans MS" panose="030F0702030302020204" charset="0"/>
                <a:ea typeface="+mn-ea"/>
                <a:cs typeface="Comic Sans MS" panose="030F0702030302020204" charset="0"/>
                <a:sym typeface="Helvetica Light"/>
              </a:rPr>
              <a:t>We Call it Suit-Mob</a:t>
            </a:r>
            <a:endParaRPr kumimoji="0" lang="en-US" altLang="zh-CN" sz="6000" b="0" i="0" u="none" strike="noStrike" cap="none" spc="0" normalizeH="0" baseline="0">
              <a:ln>
                <a:noFill/>
              </a:ln>
              <a:solidFill>
                <a:schemeClr val="tx1">
                  <a:lumMod val="75000"/>
                  <a:lumOff val="25000"/>
                </a:schemeClr>
              </a:solidFill>
              <a:effectLst>
                <a:outerShdw blurRad="38100" dist="38100" dir="2700000" algn="tl">
                  <a:srgbClr val="000000">
                    <a:alpha val="43137"/>
                  </a:srgbClr>
                </a:outerShdw>
              </a:effectLst>
              <a:uFillTx/>
              <a:latin typeface="Comic Sans MS" panose="030F0702030302020204" charset="0"/>
              <a:ea typeface="+mn-ea"/>
              <a:cs typeface="Comic Sans MS" panose="030F0702030302020204" charset="0"/>
              <a:sym typeface="Helvetica Ligh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r>
              <a:rPr lang="en-US">
                <a:latin typeface="Comic Sans MS" panose="030F0702030302020204" charset="0"/>
                <a:cs typeface="Comic Sans MS" panose="030F0702030302020204" charset="0"/>
                <a:sym typeface="+mn-ea"/>
              </a:rPr>
              <a:t>Before We Talking About Zuul...</a:t>
            </a:r>
            <a:endParaRPr lang="en-US">
              <a:latin typeface="Comic Sans MS" panose="030F0702030302020204" charset="0"/>
              <a:cs typeface="Comic Sans MS" panose="030F0702030302020204" charset="0"/>
            </a:endParaRPr>
          </a:p>
        </p:txBody>
      </p:sp>
      <p:sp>
        <p:nvSpPr>
          <p:cNvPr id="3" name="文本框 2"/>
          <p:cNvSpPr txBox="1"/>
          <p:nvPr/>
        </p:nvSpPr>
        <p:spPr>
          <a:xfrm>
            <a:off x="8001635" y="2259648"/>
            <a:ext cx="8380730" cy="17938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ctr" forceAA="0" upright="0">
            <a:spAutoFit/>
          </a:bodyPr>
          <a:p>
            <a:pPr marL="0" marR="0" indent="0" algn="ctr" defTabSz="825500" rtl="0" fontAlgn="auto" latinLnBrk="0" hangingPunct="0">
              <a:lnSpc>
                <a:spcPct val="100000"/>
              </a:lnSpc>
              <a:spcBef>
                <a:spcPts val="0"/>
              </a:spcBef>
              <a:spcAft>
                <a:spcPts val="0"/>
              </a:spcAft>
              <a:buClrTx/>
              <a:buSzTx/>
              <a:buFontTx/>
              <a:buNone/>
            </a:pPr>
            <a:r>
              <a:rPr kumimoji="0" lang="en-US" altLang="zh-CN" sz="6000" b="0" i="0" u="none" strike="noStrike" cap="none" spc="0" normalizeH="0" baseline="0">
                <a:ln>
                  <a:noFill/>
                </a:ln>
                <a:solidFill>
                  <a:schemeClr val="tx1">
                    <a:lumMod val="75000"/>
                    <a:lumOff val="25000"/>
                  </a:schemeClr>
                </a:solidFill>
                <a:effectLst>
                  <a:outerShdw blurRad="38100" dist="38100" dir="2700000" algn="tl">
                    <a:srgbClr val="000000">
                      <a:alpha val="43137"/>
                    </a:srgbClr>
                  </a:outerShdw>
                </a:effectLst>
                <a:uFillTx/>
                <a:latin typeface="Comic Sans MS" panose="030F0702030302020204" charset="0"/>
                <a:ea typeface="+mn-ea"/>
                <a:cs typeface="Comic Sans MS" panose="030F0702030302020204" charset="0"/>
                <a:sym typeface="Helvetica Light"/>
              </a:rPr>
              <a:t>How To Make It?</a:t>
            </a:r>
            <a:endParaRPr kumimoji="0" lang="en-US" altLang="zh-CN" sz="6000" b="0" i="0" u="none" strike="noStrike" cap="none" spc="0" normalizeH="0" baseline="0">
              <a:ln>
                <a:noFill/>
              </a:ln>
              <a:solidFill>
                <a:schemeClr val="tx1">
                  <a:lumMod val="75000"/>
                  <a:lumOff val="25000"/>
                </a:schemeClr>
              </a:solidFill>
              <a:effectLst>
                <a:outerShdw blurRad="38100" dist="38100" dir="2700000" algn="tl">
                  <a:srgbClr val="000000">
                    <a:alpha val="43137"/>
                  </a:srgbClr>
                </a:outerShdw>
              </a:effectLst>
              <a:uFillTx/>
              <a:latin typeface="Comic Sans MS" panose="030F0702030302020204" charset="0"/>
              <a:ea typeface="+mn-ea"/>
              <a:cs typeface="Comic Sans MS" panose="030F0702030302020204" charset="0"/>
              <a:sym typeface="Helvetica Light"/>
            </a:endParaRPr>
          </a:p>
          <a:p>
            <a:pPr marL="0" marR="0" indent="0" algn="ctr" defTabSz="825500" rtl="0" fontAlgn="auto" latinLnBrk="0" hangingPunct="0">
              <a:lnSpc>
                <a:spcPct val="100000"/>
              </a:lnSpc>
              <a:spcBef>
                <a:spcPts val="0"/>
              </a:spcBef>
              <a:spcAft>
                <a:spcPts val="0"/>
              </a:spcAft>
              <a:buClrTx/>
              <a:buSzTx/>
              <a:buFontTx/>
              <a:buNone/>
            </a:pPr>
            <a:endParaRPr kumimoji="0" lang="en-US" altLang="zh-CN" sz="50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p:txBody>
      </p:sp>
      <p:pic>
        <p:nvPicPr>
          <p:cNvPr id="5" name="图片 4"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2891750" y="12181205"/>
            <a:ext cx="1371600" cy="1371600"/>
          </a:xfrm>
          <a:prstGeom prst="rect">
            <a:avLst/>
          </a:prstGeom>
        </p:spPr>
      </p:pic>
      <p:pic>
        <p:nvPicPr>
          <p:cNvPr id="2" name="图片 1" descr="jenkins_new_0"/>
          <p:cNvPicPr>
            <a:picLocks noChangeAspect="1"/>
          </p:cNvPicPr>
          <p:nvPr/>
        </p:nvPicPr>
        <p:blipFill>
          <a:blip r:embed="rId3"/>
          <a:stretch>
            <a:fillRect/>
          </a:stretch>
        </p:blipFill>
        <p:spPr>
          <a:xfrm>
            <a:off x="2263775" y="6409690"/>
            <a:ext cx="4401185" cy="2934335"/>
          </a:xfrm>
          <a:prstGeom prst="rect">
            <a:avLst/>
          </a:prstGeom>
        </p:spPr>
      </p:pic>
      <p:pic>
        <p:nvPicPr>
          <p:cNvPr id="6" name="图片 5" descr="spinnaker-logo-inlin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02365" y="6847840"/>
            <a:ext cx="1778635" cy="2058035"/>
          </a:xfrm>
          <a:prstGeom prst="rect">
            <a:avLst/>
          </a:prstGeom>
        </p:spPr>
      </p:pic>
      <p:pic>
        <p:nvPicPr>
          <p:cNvPr id="9" name="图片 8"/>
          <p:cNvPicPr>
            <a:picLocks noChangeAspect="1"/>
          </p:cNvPicPr>
          <p:nvPr/>
        </p:nvPicPr>
        <p:blipFill>
          <a:blip r:embed="rId6"/>
          <a:stretch>
            <a:fillRect/>
          </a:stretch>
        </p:blipFill>
        <p:spPr>
          <a:xfrm>
            <a:off x="17797780" y="6400165"/>
            <a:ext cx="3548380" cy="29527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4"/>
          <p:cNvSpPr/>
          <p:nvPr/>
        </p:nvSpPr>
        <p:spPr>
          <a:xfrm rot="2700000">
            <a:off x="5622455" y="6284661"/>
            <a:ext cx="180672" cy="180672"/>
          </a:xfrm>
          <a:prstGeom prst="rect">
            <a:avLst/>
          </a:prstGeom>
          <a:ln w="63500">
            <a:solidFill>
              <a:srgbClr val="01DAE3"/>
            </a:solidFill>
            <a:miter lim="400000"/>
          </a:ln>
        </p:spPr>
        <p:txBody>
          <a:bodyPr lIns="71436" tIns="71436" rIns="71436" bIns="71436" anchor="ctr"/>
          <a:lstStyle/>
          <a:p>
            <a:pPr defTabSz="821055">
              <a:defRPr sz="3200">
                <a:solidFill>
                  <a:srgbClr val="FFFFFF"/>
                </a:solidFill>
              </a:defRPr>
            </a:pPr>
          </a:p>
        </p:txBody>
      </p:sp>
      <p:sp>
        <p:nvSpPr>
          <p:cNvPr id="6" name="Shape 55"/>
          <p:cNvSpPr/>
          <p:nvPr/>
        </p:nvSpPr>
        <p:spPr>
          <a:xfrm>
            <a:off x="6698162" y="3148561"/>
            <a:ext cx="1357630" cy="1465580"/>
          </a:xfrm>
          <a:prstGeom prst="rect">
            <a:avLst/>
          </a:prstGeom>
          <a:ln w="12700">
            <a:miter lim="400000"/>
          </a:ln>
        </p:spPr>
        <p:txBody>
          <a:bodyPr wrap="none" lIns="71436" tIns="71436" rIns="71436" bIns="71436" anchor="ctr">
            <a:spAutoFit/>
          </a:bodyPr>
          <a:lstStyle>
            <a:lvl1pPr defTabSz="821055">
              <a:defRPr sz="8600" i="1">
                <a:solidFill>
                  <a:srgbClr val="00BFC7"/>
                </a:solidFill>
                <a:latin typeface="Helvetica"/>
                <a:ea typeface="Helvetica"/>
                <a:cs typeface="Helvetica"/>
                <a:sym typeface="Helvetica"/>
              </a:defRPr>
            </a:lvl1pPr>
          </a:lstStyle>
          <a:p>
            <a:r>
              <a:rPr>
                <a:solidFill>
                  <a:schemeClr val="tx1">
                    <a:lumMod val="65000"/>
                    <a:lumOff val="35000"/>
                  </a:schemeClr>
                </a:solidFill>
              </a:rPr>
              <a:t>01</a:t>
            </a:r>
            <a:endParaRPr>
              <a:solidFill>
                <a:schemeClr val="tx1">
                  <a:lumMod val="65000"/>
                  <a:lumOff val="35000"/>
                </a:schemeClr>
              </a:solidFill>
            </a:endParaRPr>
          </a:p>
        </p:txBody>
      </p:sp>
      <p:sp>
        <p:nvSpPr>
          <p:cNvPr id="7" name="Shape 56"/>
          <p:cNvSpPr/>
          <p:nvPr/>
        </p:nvSpPr>
        <p:spPr>
          <a:xfrm>
            <a:off x="9508991" y="3464158"/>
            <a:ext cx="9312910" cy="834390"/>
          </a:xfrm>
          <a:prstGeom prst="rect">
            <a:avLst/>
          </a:prstGeom>
          <a:ln w="12700">
            <a:miter lim="400000"/>
          </a:ln>
        </p:spPr>
        <p:txBody>
          <a:bodyPr wrap="none" lIns="71436" tIns="71436" rIns="71436" bIns="71436" anchor="ctr">
            <a:spAutoFit/>
          </a:bodyPr>
          <a:lstStyle>
            <a:lvl1pPr algn="l" defTabSz="821055">
              <a:defRPr sz="4500">
                <a:solidFill>
                  <a:srgbClr val="01BEC7"/>
                </a:solidFill>
                <a:latin typeface="PingFang SC Medium"/>
                <a:ea typeface="PingFang SC Medium"/>
                <a:cs typeface="PingFang SC Medium"/>
                <a:sym typeface="PingFang SC Medium"/>
              </a:defRPr>
            </a:lvl1pPr>
          </a:lstStyle>
          <a:p>
            <a:pPr algn="l"/>
            <a:r>
              <a:rPr lang="en-US">
                <a:solidFill>
                  <a:schemeClr val="tx1">
                    <a:lumMod val="65000"/>
                    <a:lumOff val="35000"/>
                  </a:schemeClr>
                </a:solidFill>
                <a:sym typeface="+mn-ea"/>
              </a:rPr>
              <a:t>Before We Talking About Zuul... </a:t>
            </a:r>
            <a:endParaRPr lang="en-US">
              <a:solidFill>
                <a:schemeClr val="tx1">
                  <a:lumMod val="65000"/>
                  <a:lumOff val="35000"/>
                </a:schemeClr>
              </a:solidFill>
            </a:endParaRPr>
          </a:p>
        </p:txBody>
      </p:sp>
      <p:sp>
        <p:nvSpPr>
          <p:cNvPr id="8" name="Shape 57"/>
          <p:cNvSpPr/>
          <p:nvPr/>
        </p:nvSpPr>
        <p:spPr>
          <a:xfrm rot="2700000">
            <a:off x="14235569" y="6285296"/>
            <a:ext cx="180672" cy="180672"/>
          </a:xfrm>
          <a:prstGeom prst="rect">
            <a:avLst/>
          </a:prstGeom>
          <a:ln w="63500">
            <a:solidFill>
              <a:srgbClr val="01DAE3"/>
            </a:solidFill>
            <a:miter lim="400000"/>
          </a:ln>
        </p:spPr>
        <p:txBody>
          <a:bodyPr lIns="71436" tIns="71436" rIns="71436" bIns="71436" anchor="ctr"/>
          <a:lstStyle/>
          <a:p>
            <a:pPr defTabSz="821055">
              <a:defRPr sz="3200">
                <a:solidFill>
                  <a:srgbClr val="FFFFFF"/>
                </a:solidFill>
              </a:defRPr>
            </a:pPr>
          </a:p>
        </p:txBody>
      </p:sp>
      <p:sp>
        <p:nvSpPr>
          <p:cNvPr id="9" name="Shape 60"/>
          <p:cNvSpPr/>
          <p:nvPr/>
        </p:nvSpPr>
        <p:spPr>
          <a:xfrm>
            <a:off x="6698162" y="7999383"/>
            <a:ext cx="1357630" cy="1465580"/>
          </a:xfrm>
          <a:prstGeom prst="rect">
            <a:avLst/>
          </a:prstGeom>
          <a:ln w="12700">
            <a:miter lim="400000"/>
          </a:ln>
        </p:spPr>
        <p:txBody>
          <a:bodyPr wrap="none" lIns="71436" tIns="71436" rIns="71436" bIns="71436" anchor="ctr">
            <a:spAutoFit/>
          </a:bodyPr>
          <a:lstStyle>
            <a:lvl1pPr defTabSz="821055">
              <a:defRPr sz="8600" i="1">
                <a:solidFill>
                  <a:srgbClr val="FFFFFF"/>
                </a:solidFill>
                <a:latin typeface="Helvetica"/>
                <a:ea typeface="Helvetica"/>
                <a:cs typeface="Helvetica"/>
                <a:sym typeface="Helvetica"/>
              </a:defRPr>
            </a:lvl1pPr>
          </a:lstStyle>
          <a:p>
            <a:r>
              <a:rPr>
                <a:solidFill>
                  <a:schemeClr val="tx1">
                    <a:lumMod val="65000"/>
                    <a:lumOff val="35000"/>
                  </a:schemeClr>
                </a:solidFill>
              </a:rPr>
              <a:t>0</a:t>
            </a:r>
            <a:r>
              <a:rPr lang="en-US">
                <a:solidFill>
                  <a:schemeClr val="tx1">
                    <a:lumMod val="65000"/>
                    <a:lumOff val="35000"/>
                  </a:schemeClr>
                </a:solidFill>
              </a:rPr>
              <a:t>3</a:t>
            </a:r>
            <a:endParaRPr lang="en-US">
              <a:solidFill>
                <a:schemeClr val="tx1">
                  <a:lumMod val="65000"/>
                  <a:lumOff val="35000"/>
                </a:schemeClr>
              </a:solidFill>
            </a:endParaRPr>
          </a:p>
        </p:txBody>
      </p:sp>
      <p:sp>
        <p:nvSpPr>
          <p:cNvPr id="10" name="Shape 61"/>
          <p:cNvSpPr/>
          <p:nvPr/>
        </p:nvSpPr>
        <p:spPr>
          <a:xfrm>
            <a:off x="9508991" y="8314982"/>
            <a:ext cx="7156450" cy="834390"/>
          </a:xfrm>
          <a:prstGeom prst="rect">
            <a:avLst/>
          </a:prstGeom>
          <a:ln w="12700">
            <a:miter lim="400000"/>
          </a:ln>
        </p:spPr>
        <p:txBody>
          <a:bodyPr wrap="none" lIns="71436" tIns="71436" rIns="71436" bIns="71436" anchor="ctr">
            <a:spAutoFit/>
          </a:bodyPr>
          <a:lstStyle>
            <a:lvl1pPr algn="l" defTabSz="821055">
              <a:defRPr sz="4500">
                <a:solidFill>
                  <a:srgbClr val="FFFFFF"/>
                </a:solidFill>
                <a:latin typeface="PingFang SC Medium"/>
                <a:ea typeface="PingFang SC Medium"/>
                <a:cs typeface="PingFang SC Medium"/>
                <a:sym typeface="PingFang SC Medium"/>
              </a:defRPr>
            </a:lvl1pPr>
          </a:lstStyle>
          <a:p>
            <a:pPr algn="l"/>
            <a:r>
              <a:rPr lang="en-US">
                <a:solidFill>
                  <a:schemeClr val="tx1">
                    <a:lumMod val="65000"/>
                    <a:lumOff val="35000"/>
                  </a:schemeClr>
                </a:solidFill>
                <a:sym typeface="+mn-ea"/>
              </a:rPr>
              <a:t>Make Zuul More Flexible</a:t>
            </a:r>
            <a:endParaRPr lang="en-US">
              <a:solidFill>
                <a:schemeClr val="tx1">
                  <a:lumMod val="65000"/>
                  <a:lumOff val="35000"/>
                </a:schemeClr>
              </a:solidFill>
              <a:sym typeface="+mn-ea"/>
            </a:endParaRPr>
          </a:p>
        </p:txBody>
      </p:sp>
      <p:sp>
        <p:nvSpPr>
          <p:cNvPr id="11" name="Shape 62"/>
          <p:cNvSpPr/>
          <p:nvPr/>
        </p:nvSpPr>
        <p:spPr>
          <a:xfrm>
            <a:off x="6698162" y="10373675"/>
            <a:ext cx="1357630" cy="1465580"/>
          </a:xfrm>
          <a:prstGeom prst="rect">
            <a:avLst/>
          </a:prstGeom>
          <a:ln w="12700">
            <a:miter lim="400000"/>
          </a:ln>
        </p:spPr>
        <p:txBody>
          <a:bodyPr wrap="none" lIns="71436" tIns="71436" rIns="71436" bIns="71436" anchor="ctr">
            <a:spAutoFit/>
          </a:bodyPr>
          <a:lstStyle>
            <a:lvl1pPr defTabSz="821055">
              <a:defRPr sz="8600" i="1">
                <a:solidFill>
                  <a:srgbClr val="FFFFFF"/>
                </a:solidFill>
                <a:latin typeface="Helvetica"/>
                <a:ea typeface="Helvetica"/>
                <a:cs typeface="Helvetica"/>
                <a:sym typeface="Helvetica"/>
              </a:defRPr>
            </a:lvl1pPr>
          </a:lstStyle>
          <a:p>
            <a:r>
              <a:rPr>
                <a:solidFill>
                  <a:schemeClr val="tx1">
                    <a:lumMod val="65000"/>
                    <a:lumOff val="35000"/>
                  </a:schemeClr>
                </a:solidFill>
              </a:rPr>
              <a:t>0</a:t>
            </a:r>
            <a:r>
              <a:rPr lang="en-US">
                <a:solidFill>
                  <a:schemeClr val="tx1">
                    <a:lumMod val="65000"/>
                    <a:lumOff val="35000"/>
                  </a:schemeClr>
                </a:solidFill>
              </a:rPr>
              <a:t>4</a:t>
            </a:r>
            <a:endParaRPr lang="en-US">
              <a:solidFill>
                <a:schemeClr val="tx1">
                  <a:lumMod val="65000"/>
                  <a:lumOff val="35000"/>
                </a:schemeClr>
              </a:solidFill>
            </a:endParaRPr>
          </a:p>
        </p:txBody>
      </p:sp>
      <p:sp>
        <p:nvSpPr>
          <p:cNvPr id="12" name="Shape 63"/>
          <p:cNvSpPr/>
          <p:nvPr/>
        </p:nvSpPr>
        <p:spPr>
          <a:xfrm>
            <a:off x="9508991" y="10689276"/>
            <a:ext cx="3517265" cy="834390"/>
          </a:xfrm>
          <a:prstGeom prst="rect">
            <a:avLst/>
          </a:prstGeom>
          <a:ln w="12700">
            <a:miter lim="400000"/>
          </a:ln>
        </p:spPr>
        <p:txBody>
          <a:bodyPr wrap="none" lIns="71436" tIns="71436" rIns="71436" bIns="71436" anchor="ctr">
            <a:spAutoFit/>
          </a:bodyPr>
          <a:lstStyle>
            <a:lvl1pPr algn="l" defTabSz="821055">
              <a:defRPr sz="4500">
                <a:solidFill>
                  <a:srgbClr val="FFFFFF"/>
                </a:solidFill>
                <a:latin typeface="PingFang SC Medium"/>
                <a:ea typeface="PingFang SC Medium"/>
                <a:cs typeface="PingFang SC Medium"/>
                <a:sym typeface="PingFang SC Medium"/>
              </a:defRPr>
            </a:lvl1pPr>
          </a:lstStyle>
          <a:p>
            <a:pPr algn="l"/>
            <a:r>
              <a:rPr lang="en-US">
                <a:solidFill>
                  <a:schemeClr val="tx1">
                    <a:lumMod val="65000"/>
                    <a:lumOff val="35000"/>
                  </a:schemeClr>
                </a:solidFill>
              </a:rPr>
              <a:t>Let's Demo!</a:t>
            </a:r>
            <a:endParaRPr lang="en-US">
              <a:solidFill>
                <a:schemeClr val="tx1">
                  <a:lumMod val="65000"/>
                  <a:lumOff val="35000"/>
                </a:schemeClr>
              </a:solidFill>
            </a:endParaRPr>
          </a:p>
        </p:txBody>
      </p:sp>
      <p:sp>
        <p:nvSpPr>
          <p:cNvPr id="13" name="Shape 62"/>
          <p:cNvSpPr/>
          <p:nvPr/>
        </p:nvSpPr>
        <p:spPr>
          <a:xfrm>
            <a:off x="6698162" y="5642290"/>
            <a:ext cx="1357630" cy="1465580"/>
          </a:xfrm>
          <a:prstGeom prst="rect">
            <a:avLst/>
          </a:prstGeom>
          <a:ln w="12700">
            <a:miter lim="400000"/>
          </a:ln>
        </p:spPr>
        <p:txBody>
          <a:bodyPr wrap="none" lIns="71436" tIns="71436" rIns="71436" bIns="71436" anchor="ctr">
            <a:spAutoFit/>
          </a:bodyPr>
          <a:lstStyle>
            <a:lvl1pPr defTabSz="821055">
              <a:defRPr sz="8600" i="1">
                <a:solidFill>
                  <a:srgbClr val="FFFFFF"/>
                </a:solidFill>
                <a:latin typeface="Helvetica"/>
                <a:ea typeface="Helvetica"/>
                <a:cs typeface="Helvetica"/>
                <a:sym typeface="Helvetica"/>
              </a:defRPr>
            </a:lvl1pPr>
          </a:lstStyle>
          <a:p>
            <a:r>
              <a:rPr>
                <a:solidFill>
                  <a:srgbClr val="00BFC7"/>
                </a:solidFill>
              </a:rPr>
              <a:t>02</a:t>
            </a:r>
            <a:endParaRPr lang="en-US">
              <a:solidFill>
                <a:schemeClr val="tx1">
                  <a:lumMod val="65000"/>
                  <a:lumOff val="35000"/>
                </a:schemeClr>
              </a:solidFill>
            </a:endParaRPr>
          </a:p>
        </p:txBody>
      </p:sp>
      <p:sp>
        <p:nvSpPr>
          <p:cNvPr id="14" name="Shape 63"/>
          <p:cNvSpPr/>
          <p:nvPr/>
        </p:nvSpPr>
        <p:spPr>
          <a:xfrm>
            <a:off x="9508991" y="5957891"/>
            <a:ext cx="3237865" cy="834390"/>
          </a:xfrm>
          <a:prstGeom prst="rect">
            <a:avLst/>
          </a:prstGeom>
          <a:ln w="12700">
            <a:miter lim="400000"/>
          </a:ln>
        </p:spPr>
        <p:txBody>
          <a:bodyPr wrap="none" lIns="71436" tIns="71436" rIns="71436" bIns="71436" anchor="ctr">
            <a:spAutoFit/>
          </a:bodyPr>
          <a:lstStyle>
            <a:lvl1pPr algn="l" defTabSz="821055">
              <a:defRPr sz="4500">
                <a:solidFill>
                  <a:srgbClr val="FFFFFF"/>
                </a:solidFill>
                <a:latin typeface="PingFang SC Medium"/>
                <a:ea typeface="PingFang SC Medium"/>
                <a:cs typeface="PingFang SC Medium"/>
                <a:sym typeface="PingFang SC Medium"/>
              </a:defRPr>
            </a:lvl1pPr>
          </a:lstStyle>
          <a:p>
            <a:pPr algn="l"/>
            <a:r>
              <a:rPr lang="en-US">
                <a:solidFill>
                  <a:srgbClr val="01BEC7"/>
                </a:solidFill>
              </a:rPr>
              <a:t>Why Zuul?</a:t>
            </a:r>
            <a:endParaRPr lang="en-US">
              <a:solidFill>
                <a:srgbClr val="01BEC7"/>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ph type="title"/>
          </p:nvPr>
        </p:nvSpPr>
        <p:spPr>
          <a:xfrm>
            <a:off x="3225800" y="35421"/>
            <a:ext cx="20828000" cy="1460302"/>
          </a:xfrm>
          <a:prstGeom prst="rect">
            <a:avLst/>
          </a:prstGeom>
        </p:spPr>
        <p:txBody>
          <a:bodyPr/>
          <a:lstStyle/>
          <a:p>
            <a:r>
              <a:rPr lang="en-US">
                <a:sym typeface="+mn-ea"/>
              </a:rPr>
              <a:t>Why Zuul?</a:t>
            </a:r>
            <a:endParaRPr lang="en-US"/>
          </a:p>
        </p:txBody>
      </p:sp>
      <p:sp>
        <p:nvSpPr>
          <p:cNvPr id="3" name="文本框 2"/>
          <p:cNvSpPr txBox="1"/>
          <p:nvPr/>
        </p:nvSpPr>
        <p:spPr>
          <a:xfrm>
            <a:off x="10090785" y="2337118"/>
            <a:ext cx="4202430" cy="10248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ctr" forceAA="0" upright="0">
            <a:spAutoFit/>
          </a:bodyPr>
          <a:p>
            <a:pPr marL="0" marR="0" indent="0" algn="ctr" defTabSz="825500" rtl="0" fontAlgn="auto" latinLnBrk="0" hangingPunct="0">
              <a:lnSpc>
                <a:spcPct val="100000"/>
              </a:lnSpc>
              <a:spcBef>
                <a:spcPts val="0"/>
              </a:spcBef>
              <a:spcAft>
                <a:spcPts val="0"/>
              </a:spcAft>
              <a:buClrTx/>
              <a:buSzTx/>
              <a:buFontTx/>
              <a:buNone/>
            </a:pPr>
            <a:r>
              <a:rPr kumimoji="0" lang="en-US" altLang="zh-CN" sz="6000" b="0" i="0" u="none" strike="noStrike" cap="none" spc="0" normalizeH="0" baseline="0">
                <a:ln>
                  <a:noFill/>
                </a:ln>
                <a:solidFill>
                  <a:schemeClr val="tx1">
                    <a:lumMod val="75000"/>
                    <a:lumOff val="25000"/>
                  </a:schemeClr>
                </a:solidFill>
                <a:effectLst>
                  <a:outerShdw blurRad="38100" dist="38100" dir="2700000" algn="tl">
                    <a:srgbClr val="000000">
                      <a:alpha val="43137"/>
                    </a:srgbClr>
                  </a:outerShdw>
                </a:effectLst>
                <a:uFillTx/>
                <a:latin typeface="Comic Sans MS" panose="030F0702030302020204" charset="0"/>
                <a:ea typeface="+mn-ea"/>
                <a:cs typeface="Comic Sans MS" panose="030F0702030302020204" charset="0"/>
                <a:sym typeface="Helvetica Light"/>
              </a:rPr>
              <a:t>Why Zuul ?</a:t>
            </a:r>
            <a:endParaRPr kumimoji="0" lang="en-US" altLang="zh-CN" sz="50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p:txBody>
      </p:sp>
      <p:pic>
        <p:nvPicPr>
          <p:cNvPr id="5" name="图片 4"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2891750" y="12181205"/>
            <a:ext cx="1371600" cy="1371600"/>
          </a:xfrm>
          <a:prstGeom prst="rect">
            <a:avLst/>
          </a:prstGeom>
        </p:spPr>
      </p:pic>
      <p:pic>
        <p:nvPicPr>
          <p:cNvPr id="2" name="图片 1"/>
          <p:cNvPicPr>
            <a:picLocks noChangeAspect="1"/>
          </p:cNvPicPr>
          <p:nvPr/>
        </p:nvPicPr>
        <p:blipFill>
          <a:blip r:embed="rId3"/>
          <a:stretch>
            <a:fillRect/>
          </a:stretch>
        </p:blipFill>
        <p:spPr>
          <a:xfrm>
            <a:off x="2033270" y="5640070"/>
            <a:ext cx="3388995" cy="2435860"/>
          </a:xfrm>
          <a:prstGeom prst="rect">
            <a:avLst/>
          </a:prstGeom>
        </p:spPr>
      </p:pic>
      <p:sp>
        <p:nvSpPr>
          <p:cNvPr id="4" name="文本框 3"/>
          <p:cNvSpPr txBox="1"/>
          <p:nvPr/>
        </p:nvSpPr>
        <p:spPr>
          <a:xfrm>
            <a:off x="1123950" y="9148763"/>
            <a:ext cx="5207635" cy="13322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ctr" forceAA="0" upright="0">
            <a:spAutoFit/>
          </a:bodyPr>
          <a:p>
            <a:pPr marL="0" marR="0" indent="0" algn="ctr" defTabSz="825500" rtl="0" fontAlgn="auto" latinLnBrk="0" hangingPunct="0">
              <a:lnSpc>
                <a:spcPct val="100000"/>
              </a:lnSpc>
              <a:spcBef>
                <a:spcPts val="0"/>
              </a:spcBef>
              <a:spcAft>
                <a:spcPts val="0"/>
              </a:spcAft>
              <a:buClrTx/>
              <a:buSzTx/>
              <a:buFontTx/>
              <a:buNone/>
            </a:pPr>
            <a:r>
              <a:rPr kumimoji="0" lang="en-US" altLang="zh-CN" sz="40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rPr>
              <a:t>Based on Ansible, High Scalability</a:t>
            </a:r>
            <a:endParaRPr kumimoji="0" lang="en-US" altLang="zh-CN" sz="40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p:txBody>
      </p:sp>
      <p:pic>
        <p:nvPicPr>
          <p:cNvPr id="6" name="图片 5"/>
          <p:cNvPicPr>
            <a:picLocks noChangeAspect="1"/>
          </p:cNvPicPr>
          <p:nvPr/>
        </p:nvPicPr>
        <p:blipFill>
          <a:blip r:embed="rId4"/>
          <a:stretch>
            <a:fillRect/>
          </a:stretch>
        </p:blipFill>
        <p:spPr>
          <a:xfrm>
            <a:off x="10469245" y="4981575"/>
            <a:ext cx="3752850" cy="3752850"/>
          </a:xfrm>
          <a:prstGeom prst="rect">
            <a:avLst/>
          </a:prstGeom>
        </p:spPr>
      </p:pic>
      <p:sp>
        <p:nvSpPr>
          <p:cNvPr id="7" name="文本框 6"/>
          <p:cNvSpPr txBox="1"/>
          <p:nvPr/>
        </p:nvSpPr>
        <p:spPr>
          <a:xfrm>
            <a:off x="8943340" y="9149080"/>
            <a:ext cx="6661150" cy="194818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ctr" forceAA="0" upright="0">
            <a:spAutoFit/>
          </a:bodyPr>
          <a:p>
            <a:pPr marL="0" marR="0" indent="0" algn="ctr" defTabSz="825500" rtl="0" fontAlgn="auto" latinLnBrk="0" hangingPunct="0">
              <a:lnSpc>
                <a:spcPct val="100000"/>
              </a:lnSpc>
              <a:spcBef>
                <a:spcPts val="0"/>
              </a:spcBef>
              <a:spcAft>
                <a:spcPts val="0"/>
              </a:spcAft>
              <a:buClrTx/>
              <a:buSzTx/>
              <a:buFontTx/>
              <a:buNone/>
            </a:pPr>
            <a:r>
              <a:rPr kumimoji="0" lang="en-US" altLang="zh-CN" sz="40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rPr>
              <a:t>Tested By OpenStack,</a:t>
            </a:r>
            <a:endParaRPr kumimoji="0" lang="en-US" altLang="zh-CN" sz="40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a:p>
            <a:pPr marL="0" marR="0" indent="0" algn="ctr" defTabSz="825500" rtl="0" fontAlgn="auto" latinLnBrk="0" hangingPunct="0">
              <a:lnSpc>
                <a:spcPct val="100000"/>
              </a:lnSpc>
              <a:spcBef>
                <a:spcPts val="0"/>
              </a:spcBef>
              <a:spcAft>
                <a:spcPts val="0"/>
              </a:spcAft>
              <a:buClrTx/>
              <a:buSzTx/>
              <a:buFontTx/>
              <a:buNone/>
            </a:pPr>
            <a:r>
              <a:rPr kumimoji="0" lang="en-US" altLang="zh-CN" sz="40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rPr>
              <a:t>Powered by OpenStack VM Cluster by default</a:t>
            </a:r>
            <a:endParaRPr kumimoji="0" lang="en-US" altLang="zh-CN" sz="40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p:txBody>
      </p:sp>
      <p:sp>
        <p:nvSpPr>
          <p:cNvPr id="11" name="文本框 10"/>
          <p:cNvSpPr txBox="1"/>
          <p:nvPr/>
        </p:nvSpPr>
        <p:spPr>
          <a:xfrm>
            <a:off x="16925925" y="8913495"/>
            <a:ext cx="6615430" cy="25634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upright="0">
            <a:spAutoFit/>
          </a:bodyPr>
          <a:p>
            <a:pPr marL="0" marR="0" indent="0" algn="ctr" defTabSz="825500" rtl="0" fontAlgn="auto" latinLnBrk="0" hangingPunct="0">
              <a:lnSpc>
                <a:spcPct val="100000"/>
              </a:lnSpc>
              <a:spcBef>
                <a:spcPts val="0"/>
              </a:spcBef>
              <a:spcAft>
                <a:spcPts val="0"/>
              </a:spcAft>
              <a:buClrTx/>
              <a:buSzTx/>
              <a:buFontTx/>
              <a:buNone/>
            </a:pPr>
            <a:r>
              <a:rPr kumimoji="0" lang="en-US" altLang="zh-CN" sz="40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rPr>
              <a:t>Multi-tenant, and Multi-Cloud Support</a:t>
            </a:r>
            <a:endParaRPr kumimoji="0" lang="en-US" altLang="zh-CN" sz="40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a:p>
            <a:pPr marL="0" marR="0" indent="0" algn="ctr" defTabSz="825500" rtl="0" fontAlgn="auto" latinLnBrk="0" hangingPunct="0">
              <a:lnSpc>
                <a:spcPct val="100000"/>
              </a:lnSpc>
              <a:spcBef>
                <a:spcPts val="0"/>
              </a:spcBef>
              <a:spcAft>
                <a:spcPts val="0"/>
              </a:spcAft>
              <a:buClrTx/>
              <a:buSzTx/>
              <a:buFontTx/>
              <a:buNone/>
            </a:pPr>
            <a:r>
              <a:rPr kumimoji="0" lang="en-US" altLang="zh-CN" sz="40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rPr>
              <a:t>Not Only For Cloud Native, But Also For Everyone</a:t>
            </a:r>
            <a:endParaRPr kumimoji="0" lang="en-US" altLang="zh-CN" sz="40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p:txBody>
      </p:sp>
      <p:pic>
        <p:nvPicPr>
          <p:cNvPr id="12" name="图片 11" descr="1-TNJ7Rpr5G1OJHtKH-IBEFw"/>
          <p:cNvPicPr>
            <a:picLocks noChangeAspect="1"/>
          </p:cNvPicPr>
          <p:nvPr/>
        </p:nvPicPr>
        <p:blipFill>
          <a:blip r:embed="rId5"/>
          <a:stretch>
            <a:fillRect/>
          </a:stretch>
        </p:blipFill>
        <p:spPr>
          <a:xfrm>
            <a:off x="18380075" y="5640070"/>
            <a:ext cx="3706495" cy="148145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r>
              <a:rPr lang="en-US">
                <a:latin typeface="Comic Sans MS" panose="030F0702030302020204" charset="0"/>
                <a:cs typeface="Comic Sans MS" panose="030F0702030302020204" charset="0"/>
                <a:sym typeface="+mn-ea"/>
              </a:rPr>
              <a:t>Why Zuul?</a:t>
            </a:r>
            <a:endParaRPr lang="en-US">
              <a:latin typeface="Comic Sans MS" panose="030F0702030302020204" charset="0"/>
              <a:cs typeface="Comic Sans MS" panose="030F0702030302020204" charset="0"/>
            </a:endParaRPr>
          </a:p>
        </p:txBody>
      </p:sp>
      <p:sp>
        <p:nvSpPr>
          <p:cNvPr id="4" name="文本框 3"/>
          <p:cNvSpPr txBox="1"/>
          <p:nvPr/>
        </p:nvSpPr>
        <p:spPr>
          <a:xfrm>
            <a:off x="6634480" y="2465070"/>
            <a:ext cx="11047730" cy="10248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upright="0">
            <a:spAutoFit/>
          </a:bodyPr>
          <a:p>
            <a:pPr marL="0" marR="0" indent="0" algn="ctr" defTabSz="825500" rtl="0" fontAlgn="auto" latinLnBrk="0" hangingPunct="0">
              <a:lnSpc>
                <a:spcPct val="100000"/>
              </a:lnSpc>
              <a:spcBef>
                <a:spcPts val="0"/>
              </a:spcBef>
              <a:spcAft>
                <a:spcPts val="0"/>
              </a:spcAft>
              <a:buClrTx/>
              <a:buSzTx/>
              <a:buFontTx/>
              <a:buNone/>
            </a:pPr>
            <a:r>
              <a:rPr lang="en-US" altLang="zh-CN" sz="6000">
                <a:solidFill>
                  <a:schemeClr val="tx1">
                    <a:lumMod val="75000"/>
                    <a:lumOff val="2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Helvetica Light"/>
              </a:rPr>
              <a:t>Architecturer Overview</a:t>
            </a:r>
            <a:endParaRPr kumimoji="0" lang="en-US" altLang="zh-CN" sz="6000" b="0" i="0" u="none" strike="noStrike" cap="none" spc="0" normalizeH="0" baseline="0">
              <a:ln>
                <a:noFill/>
              </a:ln>
              <a:solidFill>
                <a:schemeClr val="tx1">
                  <a:lumMod val="75000"/>
                  <a:lumOff val="25000"/>
                </a:schemeClr>
              </a:solidFill>
              <a:effectLst>
                <a:outerShdw blurRad="38100" dist="38100" dir="2700000" algn="tl">
                  <a:srgbClr val="000000">
                    <a:alpha val="43137"/>
                  </a:srgbClr>
                </a:outerShdw>
              </a:effectLst>
              <a:uFillTx/>
              <a:latin typeface="Comic Sans MS" panose="030F0702030302020204" charset="0"/>
              <a:ea typeface="+mn-ea"/>
              <a:cs typeface="Comic Sans MS" panose="030F0702030302020204" charset="0"/>
              <a:sym typeface="Helvetica Light"/>
            </a:endParaRPr>
          </a:p>
        </p:txBody>
      </p:sp>
      <p:pic>
        <p:nvPicPr>
          <p:cNvPr id="2" name="图片 1"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2891750" y="12181205"/>
            <a:ext cx="1371600" cy="1371600"/>
          </a:xfrm>
          <a:prstGeom prst="rect">
            <a:avLst/>
          </a:prstGeom>
        </p:spPr>
      </p:pic>
      <p:pic>
        <p:nvPicPr>
          <p:cNvPr id="3" name="图片 2"/>
          <p:cNvPicPr>
            <a:picLocks noChangeAspect="1"/>
          </p:cNvPicPr>
          <p:nvPr/>
        </p:nvPicPr>
        <p:blipFill>
          <a:blip r:embed="rId3"/>
          <a:stretch>
            <a:fillRect/>
          </a:stretch>
        </p:blipFill>
        <p:spPr>
          <a:xfrm>
            <a:off x="8294370" y="4459605"/>
            <a:ext cx="7727315" cy="794829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4"/>
          <p:cNvSpPr/>
          <p:nvPr/>
        </p:nvSpPr>
        <p:spPr>
          <a:xfrm rot="2700000">
            <a:off x="5508790" y="8641781"/>
            <a:ext cx="180672" cy="180672"/>
          </a:xfrm>
          <a:prstGeom prst="rect">
            <a:avLst/>
          </a:prstGeom>
          <a:ln w="63500">
            <a:solidFill>
              <a:srgbClr val="01DAE3"/>
            </a:solidFill>
            <a:miter lim="400000"/>
          </a:ln>
        </p:spPr>
        <p:txBody>
          <a:bodyPr lIns="71436" tIns="71436" rIns="71436" bIns="71436" anchor="ctr"/>
          <a:lstStyle/>
          <a:p>
            <a:pPr defTabSz="821055">
              <a:defRPr sz="3200">
                <a:solidFill>
                  <a:srgbClr val="FFFFFF"/>
                </a:solidFill>
              </a:defRPr>
            </a:pPr>
          </a:p>
        </p:txBody>
      </p:sp>
      <p:sp>
        <p:nvSpPr>
          <p:cNvPr id="6" name="Shape 55"/>
          <p:cNvSpPr/>
          <p:nvPr/>
        </p:nvSpPr>
        <p:spPr>
          <a:xfrm>
            <a:off x="6698162" y="3148561"/>
            <a:ext cx="1357630" cy="1465580"/>
          </a:xfrm>
          <a:prstGeom prst="rect">
            <a:avLst/>
          </a:prstGeom>
          <a:ln w="12700">
            <a:miter lim="400000"/>
          </a:ln>
        </p:spPr>
        <p:txBody>
          <a:bodyPr wrap="none" lIns="71436" tIns="71436" rIns="71436" bIns="71436" anchor="ctr">
            <a:spAutoFit/>
          </a:bodyPr>
          <a:lstStyle>
            <a:lvl1pPr defTabSz="821055">
              <a:defRPr sz="8600" i="1">
                <a:solidFill>
                  <a:srgbClr val="00BFC7"/>
                </a:solidFill>
                <a:latin typeface="Helvetica"/>
                <a:ea typeface="Helvetica"/>
                <a:cs typeface="Helvetica"/>
                <a:sym typeface="Helvetica"/>
              </a:defRPr>
            </a:lvl1pPr>
          </a:lstStyle>
          <a:p>
            <a:r>
              <a:rPr>
                <a:solidFill>
                  <a:schemeClr val="tx1">
                    <a:lumMod val="65000"/>
                    <a:lumOff val="35000"/>
                  </a:schemeClr>
                </a:solidFill>
              </a:rPr>
              <a:t>01</a:t>
            </a:r>
            <a:endParaRPr>
              <a:solidFill>
                <a:schemeClr val="tx1">
                  <a:lumMod val="65000"/>
                  <a:lumOff val="35000"/>
                </a:schemeClr>
              </a:solidFill>
            </a:endParaRPr>
          </a:p>
        </p:txBody>
      </p:sp>
      <p:sp>
        <p:nvSpPr>
          <p:cNvPr id="7" name="Shape 56"/>
          <p:cNvSpPr/>
          <p:nvPr/>
        </p:nvSpPr>
        <p:spPr>
          <a:xfrm>
            <a:off x="9508991" y="3464158"/>
            <a:ext cx="9312910" cy="834390"/>
          </a:xfrm>
          <a:prstGeom prst="rect">
            <a:avLst/>
          </a:prstGeom>
          <a:ln w="12700">
            <a:miter lim="400000"/>
          </a:ln>
        </p:spPr>
        <p:txBody>
          <a:bodyPr wrap="none" lIns="71436" tIns="71436" rIns="71436" bIns="71436" anchor="ctr">
            <a:spAutoFit/>
          </a:bodyPr>
          <a:lstStyle>
            <a:lvl1pPr algn="l" defTabSz="821055">
              <a:defRPr sz="4500">
                <a:solidFill>
                  <a:srgbClr val="01BEC7"/>
                </a:solidFill>
                <a:latin typeface="PingFang SC Medium"/>
                <a:ea typeface="PingFang SC Medium"/>
                <a:cs typeface="PingFang SC Medium"/>
                <a:sym typeface="PingFang SC Medium"/>
              </a:defRPr>
            </a:lvl1pPr>
          </a:lstStyle>
          <a:p>
            <a:pPr algn="l"/>
            <a:r>
              <a:rPr lang="en-US">
                <a:solidFill>
                  <a:schemeClr val="tx1">
                    <a:lumMod val="65000"/>
                    <a:lumOff val="35000"/>
                  </a:schemeClr>
                </a:solidFill>
                <a:sym typeface="+mn-ea"/>
              </a:rPr>
              <a:t>Before We Talking About Zuul... </a:t>
            </a:r>
            <a:endParaRPr lang="en-US">
              <a:solidFill>
                <a:schemeClr val="tx1">
                  <a:lumMod val="65000"/>
                  <a:lumOff val="35000"/>
                </a:schemeClr>
              </a:solidFill>
            </a:endParaRPr>
          </a:p>
        </p:txBody>
      </p:sp>
      <p:sp>
        <p:nvSpPr>
          <p:cNvPr id="8" name="Shape 57"/>
          <p:cNvSpPr/>
          <p:nvPr/>
        </p:nvSpPr>
        <p:spPr>
          <a:xfrm rot="2700000">
            <a:off x="18142089" y="8641781"/>
            <a:ext cx="180672" cy="180672"/>
          </a:xfrm>
          <a:prstGeom prst="rect">
            <a:avLst/>
          </a:prstGeom>
          <a:ln w="63500">
            <a:solidFill>
              <a:srgbClr val="01DAE3"/>
            </a:solidFill>
            <a:miter lim="400000"/>
          </a:ln>
        </p:spPr>
        <p:txBody>
          <a:bodyPr lIns="71436" tIns="71436" rIns="71436" bIns="71436" anchor="ctr"/>
          <a:lstStyle/>
          <a:p>
            <a:pPr defTabSz="821055">
              <a:defRPr sz="3200">
                <a:solidFill>
                  <a:srgbClr val="FFFFFF"/>
                </a:solidFill>
              </a:defRPr>
            </a:pPr>
          </a:p>
        </p:txBody>
      </p:sp>
      <p:sp>
        <p:nvSpPr>
          <p:cNvPr id="9" name="Shape 60"/>
          <p:cNvSpPr/>
          <p:nvPr/>
        </p:nvSpPr>
        <p:spPr>
          <a:xfrm>
            <a:off x="6698162" y="7999383"/>
            <a:ext cx="1357630" cy="1465580"/>
          </a:xfrm>
          <a:prstGeom prst="rect">
            <a:avLst/>
          </a:prstGeom>
          <a:ln w="12700">
            <a:miter lim="400000"/>
          </a:ln>
        </p:spPr>
        <p:txBody>
          <a:bodyPr wrap="none" lIns="71436" tIns="71436" rIns="71436" bIns="71436" anchor="ctr">
            <a:spAutoFit/>
          </a:bodyPr>
          <a:lstStyle>
            <a:lvl1pPr defTabSz="821055">
              <a:defRPr sz="8600" i="1">
                <a:solidFill>
                  <a:srgbClr val="FFFFFF"/>
                </a:solidFill>
                <a:latin typeface="Helvetica"/>
                <a:ea typeface="Helvetica"/>
                <a:cs typeface="Helvetica"/>
                <a:sym typeface="Helvetica"/>
              </a:defRPr>
            </a:lvl1pPr>
          </a:lstStyle>
          <a:p>
            <a:r>
              <a:rPr>
                <a:solidFill>
                  <a:srgbClr val="00BFC7"/>
                </a:solidFill>
              </a:rPr>
              <a:t>0</a:t>
            </a:r>
            <a:r>
              <a:rPr lang="en-US">
                <a:solidFill>
                  <a:srgbClr val="00BFC7"/>
                </a:solidFill>
              </a:rPr>
              <a:t>3</a:t>
            </a:r>
            <a:endParaRPr lang="en-US">
              <a:solidFill>
                <a:srgbClr val="00BFC7"/>
              </a:solidFill>
            </a:endParaRPr>
          </a:p>
        </p:txBody>
      </p:sp>
      <p:sp>
        <p:nvSpPr>
          <p:cNvPr id="10" name="Shape 61"/>
          <p:cNvSpPr/>
          <p:nvPr/>
        </p:nvSpPr>
        <p:spPr>
          <a:xfrm>
            <a:off x="9508991" y="8314982"/>
            <a:ext cx="7156450" cy="834390"/>
          </a:xfrm>
          <a:prstGeom prst="rect">
            <a:avLst/>
          </a:prstGeom>
          <a:ln w="12700">
            <a:miter lim="400000"/>
          </a:ln>
        </p:spPr>
        <p:txBody>
          <a:bodyPr wrap="none" lIns="71436" tIns="71436" rIns="71436" bIns="71436" anchor="ctr">
            <a:spAutoFit/>
          </a:bodyPr>
          <a:lstStyle>
            <a:lvl1pPr algn="l" defTabSz="821055">
              <a:defRPr sz="4500">
                <a:solidFill>
                  <a:srgbClr val="FFFFFF"/>
                </a:solidFill>
                <a:latin typeface="PingFang SC Medium"/>
                <a:ea typeface="PingFang SC Medium"/>
                <a:cs typeface="PingFang SC Medium"/>
                <a:sym typeface="PingFang SC Medium"/>
              </a:defRPr>
            </a:lvl1pPr>
          </a:lstStyle>
          <a:p>
            <a:pPr algn="l"/>
            <a:r>
              <a:rPr lang="en-US">
                <a:solidFill>
                  <a:srgbClr val="01BEC7"/>
                </a:solidFill>
                <a:sym typeface="+mn-ea"/>
              </a:rPr>
              <a:t>Make Zuul More Flexible</a:t>
            </a:r>
            <a:endParaRPr lang="en-US">
              <a:solidFill>
                <a:srgbClr val="01BEC7"/>
              </a:solidFill>
              <a:sym typeface="+mn-ea"/>
            </a:endParaRPr>
          </a:p>
        </p:txBody>
      </p:sp>
      <p:sp>
        <p:nvSpPr>
          <p:cNvPr id="11" name="Shape 62"/>
          <p:cNvSpPr/>
          <p:nvPr/>
        </p:nvSpPr>
        <p:spPr>
          <a:xfrm>
            <a:off x="6698162" y="10373675"/>
            <a:ext cx="1357630" cy="1465580"/>
          </a:xfrm>
          <a:prstGeom prst="rect">
            <a:avLst/>
          </a:prstGeom>
          <a:ln w="12700">
            <a:miter lim="400000"/>
          </a:ln>
        </p:spPr>
        <p:txBody>
          <a:bodyPr wrap="none" lIns="71436" tIns="71436" rIns="71436" bIns="71436" anchor="ctr">
            <a:spAutoFit/>
          </a:bodyPr>
          <a:lstStyle>
            <a:lvl1pPr defTabSz="821055">
              <a:defRPr sz="8600" i="1">
                <a:solidFill>
                  <a:srgbClr val="FFFFFF"/>
                </a:solidFill>
                <a:latin typeface="Helvetica"/>
                <a:ea typeface="Helvetica"/>
                <a:cs typeface="Helvetica"/>
                <a:sym typeface="Helvetica"/>
              </a:defRPr>
            </a:lvl1pPr>
          </a:lstStyle>
          <a:p>
            <a:r>
              <a:rPr>
                <a:solidFill>
                  <a:schemeClr val="tx1">
                    <a:lumMod val="65000"/>
                    <a:lumOff val="35000"/>
                  </a:schemeClr>
                </a:solidFill>
              </a:rPr>
              <a:t>0</a:t>
            </a:r>
            <a:r>
              <a:rPr lang="en-US">
                <a:solidFill>
                  <a:schemeClr val="tx1">
                    <a:lumMod val="65000"/>
                    <a:lumOff val="35000"/>
                  </a:schemeClr>
                </a:solidFill>
              </a:rPr>
              <a:t>4</a:t>
            </a:r>
            <a:endParaRPr lang="en-US">
              <a:solidFill>
                <a:schemeClr val="tx1">
                  <a:lumMod val="65000"/>
                  <a:lumOff val="35000"/>
                </a:schemeClr>
              </a:solidFill>
            </a:endParaRPr>
          </a:p>
        </p:txBody>
      </p:sp>
      <p:sp>
        <p:nvSpPr>
          <p:cNvPr id="12" name="Shape 63"/>
          <p:cNvSpPr/>
          <p:nvPr/>
        </p:nvSpPr>
        <p:spPr>
          <a:xfrm>
            <a:off x="9508991" y="10689276"/>
            <a:ext cx="3943985" cy="834390"/>
          </a:xfrm>
          <a:prstGeom prst="rect">
            <a:avLst/>
          </a:prstGeom>
          <a:ln w="12700">
            <a:miter lim="400000"/>
          </a:ln>
        </p:spPr>
        <p:txBody>
          <a:bodyPr wrap="none" lIns="71436" tIns="71436" rIns="71436" bIns="71436" anchor="ctr">
            <a:spAutoFit/>
          </a:bodyPr>
          <a:lstStyle>
            <a:lvl1pPr algn="l" defTabSz="821055">
              <a:defRPr sz="4500">
                <a:solidFill>
                  <a:srgbClr val="FFFFFF"/>
                </a:solidFill>
                <a:latin typeface="PingFang SC Medium"/>
                <a:ea typeface="PingFang SC Medium"/>
                <a:cs typeface="PingFang SC Medium"/>
                <a:sym typeface="PingFang SC Medium"/>
              </a:defRPr>
            </a:lvl1pPr>
          </a:lstStyle>
          <a:p>
            <a:pPr algn="l"/>
            <a:r>
              <a:rPr lang="en-US">
                <a:solidFill>
                  <a:schemeClr val="tx1">
                    <a:lumMod val="65000"/>
                    <a:lumOff val="35000"/>
                  </a:schemeClr>
                </a:solidFill>
              </a:rPr>
              <a:t>Let's show it!</a:t>
            </a:r>
            <a:endParaRPr lang="en-US">
              <a:solidFill>
                <a:schemeClr val="tx1">
                  <a:lumMod val="65000"/>
                  <a:lumOff val="35000"/>
                </a:schemeClr>
              </a:solidFill>
            </a:endParaRPr>
          </a:p>
        </p:txBody>
      </p:sp>
      <p:sp>
        <p:nvSpPr>
          <p:cNvPr id="13" name="Shape 62"/>
          <p:cNvSpPr/>
          <p:nvPr/>
        </p:nvSpPr>
        <p:spPr>
          <a:xfrm>
            <a:off x="6698162" y="5642290"/>
            <a:ext cx="1357630" cy="1465580"/>
          </a:xfrm>
          <a:prstGeom prst="rect">
            <a:avLst/>
          </a:prstGeom>
          <a:ln w="12700">
            <a:miter lim="400000"/>
          </a:ln>
        </p:spPr>
        <p:txBody>
          <a:bodyPr wrap="none" lIns="71436" tIns="71436" rIns="71436" bIns="71436" anchor="ctr">
            <a:spAutoFit/>
          </a:bodyPr>
          <a:lstStyle>
            <a:lvl1pPr defTabSz="821055">
              <a:defRPr sz="8600" i="1">
                <a:solidFill>
                  <a:srgbClr val="FFFFFF"/>
                </a:solidFill>
                <a:latin typeface="Helvetica"/>
                <a:ea typeface="Helvetica"/>
                <a:cs typeface="Helvetica"/>
                <a:sym typeface="Helvetica"/>
              </a:defRPr>
            </a:lvl1pPr>
          </a:lstStyle>
          <a:p>
            <a:r>
              <a:rPr>
                <a:solidFill>
                  <a:schemeClr val="tx1">
                    <a:lumMod val="65000"/>
                    <a:lumOff val="35000"/>
                  </a:schemeClr>
                </a:solidFill>
              </a:rPr>
              <a:t>02</a:t>
            </a:r>
            <a:endParaRPr lang="en-US">
              <a:solidFill>
                <a:schemeClr val="tx1">
                  <a:lumMod val="65000"/>
                  <a:lumOff val="35000"/>
                </a:schemeClr>
              </a:solidFill>
            </a:endParaRPr>
          </a:p>
        </p:txBody>
      </p:sp>
      <p:sp>
        <p:nvSpPr>
          <p:cNvPr id="14" name="Shape 63"/>
          <p:cNvSpPr/>
          <p:nvPr/>
        </p:nvSpPr>
        <p:spPr>
          <a:xfrm>
            <a:off x="9508991" y="5957891"/>
            <a:ext cx="3237865" cy="834390"/>
          </a:xfrm>
          <a:prstGeom prst="rect">
            <a:avLst/>
          </a:prstGeom>
          <a:ln w="12700">
            <a:miter lim="400000"/>
          </a:ln>
        </p:spPr>
        <p:txBody>
          <a:bodyPr wrap="none" lIns="71436" tIns="71436" rIns="71436" bIns="71436" anchor="ctr">
            <a:spAutoFit/>
          </a:bodyPr>
          <a:lstStyle>
            <a:lvl1pPr algn="l" defTabSz="821055">
              <a:defRPr sz="4500">
                <a:solidFill>
                  <a:srgbClr val="FFFFFF"/>
                </a:solidFill>
                <a:latin typeface="PingFang SC Medium"/>
                <a:ea typeface="PingFang SC Medium"/>
                <a:cs typeface="PingFang SC Medium"/>
                <a:sym typeface="PingFang SC Medium"/>
              </a:defRPr>
            </a:lvl1pPr>
          </a:lstStyle>
          <a:p>
            <a:pPr algn="l"/>
            <a:r>
              <a:rPr lang="en-US">
                <a:solidFill>
                  <a:schemeClr val="tx1">
                    <a:lumMod val="65000"/>
                    <a:lumOff val="35000"/>
                  </a:schemeClr>
                </a:solidFill>
              </a:rPr>
              <a:t>Why Zuul?</a:t>
            </a:r>
            <a:endParaRPr lang="en-US">
              <a:solidFill>
                <a:schemeClr val="tx1">
                  <a:lumMod val="65000"/>
                  <a:lumOff val="35000"/>
                </a:schemeClr>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r>
              <a:rPr lang="en-US">
                <a:latin typeface="Comic Sans MS" panose="030F0702030302020204" charset="0"/>
                <a:cs typeface="Comic Sans MS" panose="030F0702030302020204" charset="0"/>
                <a:sym typeface="+mn-ea"/>
              </a:rPr>
              <a:t>Make Zuul More Flexible</a:t>
            </a:r>
            <a:endParaRPr lang="en-US">
              <a:latin typeface="Comic Sans MS" panose="030F0702030302020204" charset="0"/>
              <a:cs typeface="Comic Sans MS" panose="030F0702030302020204" charset="0"/>
            </a:endParaRPr>
          </a:p>
        </p:txBody>
      </p:sp>
      <p:pic>
        <p:nvPicPr>
          <p:cNvPr id="2" name="图片 1"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2891750" y="12181205"/>
            <a:ext cx="1371600" cy="1371600"/>
          </a:xfrm>
          <a:prstGeom prst="rect">
            <a:avLst/>
          </a:prstGeom>
        </p:spPr>
      </p:pic>
      <p:sp>
        <p:nvSpPr>
          <p:cNvPr id="4" name="文本框 3"/>
          <p:cNvSpPr txBox="1"/>
          <p:nvPr/>
        </p:nvSpPr>
        <p:spPr>
          <a:xfrm>
            <a:off x="5829935" y="2611755"/>
            <a:ext cx="12723495" cy="10248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upright="0">
            <a:spAutoFit/>
          </a:bodyPr>
          <a:p>
            <a:pPr marL="0" marR="0" indent="0" algn="ctr" defTabSz="825500" rtl="0" fontAlgn="auto" latinLnBrk="0" hangingPunct="0">
              <a:lnSpc>
                <a:spcPct val="100000"/>
              </a:lnSpc>
              <a:spcBef>
                <a:spcPts val="0"/>
              </a:spcBef>
              <a:spcAft>
                <a:spcPts val="0"/>
              </a:spcAft>
              <a:buClrTx/>
              <a:buSzTx/>
              <a:buFontTx/>
              <a:buNone/>
            </a:pPr>
            <a:r>
              <a:rPr lang="en-US" altLang="zh-CN" sz="6000">
                <a:solidFill>
                  <a:schemeClr val="tx1">
                    <a:lumMod val="75000"/>
                    <a:lumOff val="25000"/>
                  </a:schemeClr>
                </a:solidFill>
                <a:effectLst/>
                <a:latin typeface="Comic Sans MS" panose="030F0702030302020204" charset="0"/>
                <a:cs typeface="Comic Sans MS" panose="030F0702030302020204" charset="0"/>
                <a:sym typeface="Helvetica Light"/>
              </a:rPr>
              <a:t>Zuul Run Jobs On OpenStack VM</a:t>
            </a:r>
            <a:endParaRPr kumimoji="0" lang="en-US" altLang="zh-CN" sz="6000" b="0" i="0" u="none" strike="noStrike" cap="none" spc="0" normalizeH="0" baseline="0">
              <a:ln>
                <a:noFill/>
              </a:ln>
              <a:solidFill>
                <a:schemeClr val="tx1">
                  <a:lumMod val="75000"/>
                  <a:lumOff val="25000"/>
                </a:schemeClr>
              </a:solidFill>
              <a:effectLst/>
              <a:uFillTx/>
              <a:latin typeface="Comic Sans MS" panose="030F0702030302020204" charset="0"/>
              <a:ea typeface="+mn-ea"/>
              <a:cs typeface="Comic Sans MS" panose="030F0702030302020204" charset="0"/>
              <a:sym typeface="Helvetica Light"/>
            </a:endParaRPr>
          </a:p>
        </p:txBody>
      </p:sp>
      <p:pic>
        <p:nvPicPr>
          <p:cNvPr id="5" name="图片 4" descr="zuul_in_openstack"/>
          <p:cNvPicPr>
            <a:picLocks noChangeAspect="1"/>
          </p:cNvPicPr>
          <p:nvPr/>
        </p:nvPicPr>
        <p:blipFill>
          <a:blip r:embed="rId3"/>
          <a:stretch>
            <a:fillRect/>
          </a:stretch>
        </p:blipFill>
        <p:spPr>
          <a:xfrm>
            <a:off x="4177030" y="3919220"/>
            <a:ext cx="16029305" cy="9633585"/>
          </a:xfrm>
          <a:prstGeom prst="rect">
            <a:avLst/>
          </a:prstGeom>
        </p:spPr>
      </p:pic>
      <p:sp>
        <p:nvSpPr>
          <p:cNvPr id="6" name="文本框 5"/>
          <p:cNvSpPr txBox="1"/>
          <p:nvPr/>
        </p:nvSpPr>
        <p:spPr>
          <a:xfrm>
            <a:off x="18553430" y="5791835"/>
            <a:ext cx="5416550" cy="213296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ctr" forceAA="0" upright="0">
            <a:spAutoFit/>
          </a:bodyPr>
          <a:p>
            <a:pPr marL="0" marR="0" indent="0" algn="ctr" defTabSz="825500" rtl="0" fontAlgn="auto" latinLnBrk="0" hangingPunct="0">
              <a:lnSpc>
                <a:spcPct val="100000"/>
              </a:lnSpc>
              <a:spcBef>
                <a:spcPts val="0"/>
              </a:spcBef>
              <a:spcAft>
                <a:spcPts val="0"/>
              </a:spcAft>
              <a:buClrTx/>
              <a:buSzTx/>
              <a:buFontTx/>
              <a:buNone/>
            </a:pPr>
            <a:r>
              <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rPr>
              <a:t>Executor can access VM via FIP or Internal IP.</a:t>
            </a:r>
            <a:endParaRPr kumimoji="0" lang="en-US" altLang="zh-CN" sz="4400" b="0" i="0" u="none" strike="noStrike" cap="none" spc="0" normalizeH="0" baseline="0">
              <a:ln>
                <a:noFill/>
              </a:ln>
              <a:solidFill>
                <a:srgbClr val="000000"/>
              </a:solidFill>
              <a:effectLst/>
              <a:uFillTx/>
              <a:latin typeface="Comic Sans MS" panose="030F0702030302020204" charset="0"/>
              <a:ea typeface="+mn-ea"/>
              <a:cs typeface="Comic Sans MS" panose="030F0702030302020204" charset="0"/>
              <a:sym typeface="Helvetica Ligh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p="http://schemas.openxmlformats.org/presentationml/2006/main">
  <p:tag name="KSO_WM_DOC_GUID" val="{b9a39583-3a72-4caa-8f0e-0d839b69615a}"/>
</p:tagLst>
</file>

<file path=ppt/theme/_rels/theme1.xml.rels><?xml version="1.0" encoding="UTF-8" standalone="yes"?>
<Relationships xmlns="http://schemas.openxmlformats.org/package/2006/relationships"><Relationship Id="rId1" Type="http://schemas.openxmlformats.org/officeDocument/2006/relationships/image" Target="../media/image4.png"/></Relationships>
</file>

<file path=ppt/theme/_rels/theme2.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2862</Words>
  <Application>WPS 演示</Application>
  <PresentationFormat/>
  <Paragraphs>160</Paragraphs>
  <Slides>19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Arial</vt:lpstr>
      <vt:lpstr>宋体</vt:lpstr>
      <vt:lpstr>Wingdings</vt:lpstr>
      <vt:lpstr>Helvetica Light</vt:lpstr>
      <vt:lpstr>微软雅黑</vt:lpstr>
      <vt:lpstr>Helvetica Neue</vt:lpstr>
      <vt:lpstr>Comic Sans MS</vt:lpstr>
      <vt:lpstr>Helvetica</vt:lpstr>
      <vt:lpstr>PingFang SC Medium</vt:lpstr>
      <vt:lpstr>Arial Unicode MS</vt:lpstr>
      <vt:lpstr>Segoe Print</vt:lpstr>
      <vt:lpstr>Helvetica Light</vt:lpstr>
      <vt:lpstr>White</vt:lpstr>
      <vt:lpstr>Best Practice to Run Zuul on Kubernetes</vt:lpstr>
      <vt:lpstr>PowerPoint 演示文稿</vt:lpstr>
      <vt:lpstr>Before We Talking About Zuul...</vt:lpstr>
      <vt:lpstr>Before We Talking About Zuul...</vt:lpstr>
      <vt:lpstr>PowerPoint 演示文稿</vt:lpstr>
      <vt:lpstr>Why Zuul?</vt:lpstr>
      <vt:lpstr>Why Zuul?</vt:lpstr>
      <vt:lpstr>PowerPoint 演示文稿</vt:lpstr>
      <vt:lpstr>Make Zuul More Flexible</vt:lpstr>
      <vt:lpstr>Make Zuul More Flexible</vt:lpstr>
      <vt:lpstr>Make Zuul More Flexible</vt:lpstr>
      <vt:lpstr>Make Zuul More Flexible</vt:lpstr>
      <vt:lpstr>Make Zuul More Flexible</vt:lpstr>
      <vt:lpstr>Make Zuul More Flexible</vt:lpstr>
      <vt:lpstr>Make Zuul More Flexible</vt:lpstr>
      <vt:lpstr>Make Zuul More Flexible</vt:lpstr>
      <vt:lpstr>Make Zuul More Flexible</vt:lpstr>
      <vt:lpstr>PowerPoint 演示文稿</vt:lpstr>
      <vt:lpstr>Make Zuul More Flexible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CICD技术培训</dc:title>
  <dc:creator/>
  <cp:lastModifiedBy>neil</cp:lastModifiedBy>
  <cp:revision>92</cp:revision>
  <dcterms:created xsi:type="dcterms:W3CDTF">2017-11-14T06:46:00Z</dcterms:created>
  <dcterms:modified xsi:type="dcterms:W3CDTF">2019-04-30T18:58:14Z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2052-11.1.0.8661</vt:lpwstr>
  </property>
</Properties>
</file>