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303" r:id="rId4"/>
    <p:sldId id="305" r:id="rId5"/>
    <p:sldId id="308" r:id="rId6"/>
    <p:sldId id="319" r:id="rId7"/>
    <p:sldId id="285" r:id="rId8"/>
    <p:sldId id="317" r:id="rId9"/>
    <p:sldId id="311" r:id="rId10"/>
    <p:sldId id="307" r:id="rId11"/>
    <p:sldId id="312" r:id="rId12"/>
    <p:sldId id="313" r:id="rId13"/>
    <p:sldId id="315" r:id="rId14"/>
    <p:sldId id="309" r:id="rId15"/>
    <p:sldId id="314" r:id="rId16"/>
    <p:sldId id="300" r:id="rId17"/>
    <p:sldId id="316" r:id="rId18"/>
    <p:sldId id="301" r:id="rId19"/>
    <p:sldId id="281" r:id="rId20"/>
  </p:sldIdLst>
  <p:sldSz cx="24384000" cy="13716000"/>
  <p:notesSz cx="6858000" cy="2352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4E454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D4B8E-F484-C454-8BE4-F6C2E087EEED}" v="5" dt="2018-11-14T17:58:01.210"/>
    <p1510:client id="{381813FF-63CC-EA40-4902-02D03444F159}" v="2" dt="2018-11-15T06:57:19.02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0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5993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7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40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77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5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54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6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9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2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0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6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5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79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ed Cover">
    <p:bg>
      <p:bgPr>
        <a:solidFill>
          <a:srgbClr val="DA1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44600" y="48133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5982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body" sz="half" idx="1"/>
          </p:nvPr>
        </p:nvSpPr>
        <p:spPr>
          <a:xfrm>
            <a:off x="4638009" y="10558748"/>
            <a:ext cx="15107982" cy="57658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2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13"/>
          </p:nvPr>
        </p:nvSpPr>
        <p:spPr>
          <a:xfrm>
            <a:off x="-38250" y="1838325"/>
            <a:ext cx="24464038" cy="81169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 Centered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139556" y="9858275"/>
            <a:ext cx="22104888" cy="1419325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30000"/>
              </a:lnSpc>
              <a:defRPr sz="4800" b="0">
                <a:solidFill>
                  <a:srgbClr val="4E45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4638009" y="11480800"/>
            <a:ext cx="15107982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4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13"/>
          </p:nvPr>
        </p:nvSpPr>
        <p:spPr>
          <a:xfrm>
            <a:off x="-38250" y="1838325"/>
            <a:ext cx="24464038" cy="81169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pic" sz="quarter" idx="13"/>
          </p:nvPr>
        </p:nvSpPr>
        <p:spPr>
          <a:xfrm>
            <a:off x="15760699" y="7048499"/>
            <a:ext cx="7404101" cy="5549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Cove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0" y="-34305"/>
            <a:ext cx="4870591" cy="13784610"/>
          </a:xfrm>
          <a:prstGeom prst="rect">
            <a:avLst/>
          </a:prstGeom>
          <a:solidFill>
            <a:srgbClr val="194E6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4878352" y="-34305"/>
            <a:ext cx="4870591" cy="13784610"/>
          </a:xfrm>
          <a:prstGeom prst="rect">
            <a:avLst/>
          </a:prstGeom>
          <a:solidFill>
            <a:srgbClr val="1957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9756704" y="-34305"/>
            <a:ext cx="4870592" cy="13784610"/>
          </a:xfrm>
          <a:prstGeom prst="rect">
            <a:avLst/>
          </a:prstGeom>
          <a:solidFill>
            <a:srgbClr val="2660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14635057" y="-34305"/>
            <a:ext cx="4870591" cy="13784610"/>
          </a:xfrm>
          <a:prstGeom prst="rect">
            <a:avLst/>
          </a:prstGeom>
          <a:solidFill>
            <a:srgbClr val="31688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19513408" y="-34305"/>
            <a:ext cx="4870592" cy="13784610"/>
          </a:xfrm>
          <a:prstGeom prst="rect">
            <a:avLst/>
          </a:prstGeom>
          <a:solidFill>
            <a:srgbClr val="3D718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221949" y="4336553"/>
            <a:ext cx="2426693" cy="2426694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pic" sz="quarter" idx="13"/>
          </p:nvPr>
        </p:nvSpPr>
        <p:spPr>
          <a:xfrm>
            <a:off x="1856081" y="5075389"/>
            <a:ext cx="1158429" cy="10252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671185" y="7296884"/>
            <a:ext cx="3528220" cy="1690688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2400"/>
              </a:spcBef>
              <a:defRPr sz="26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100301" y="4336553"/>
            <a:ext cx="2426693" cy="2426694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4"/>
          </p:nvPr>
        </p:nvSpPr>
        <p:spPr>
          <a:xfrm>
            <a:off x="5511438" y="7296884"/>
            <a:ext cx="3604419" cy="1574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2400"/>
              </a:spcBef>
              <a:buSzTx/>
              <a:buNone/>
              <a:defRPr sz="26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Shape 181"/>
          <p:cNvSpPr>
            <a:spLocks noGrp="1"/>
          </p:cNvSpPr>
          <p:nvPr>
            <p:ph type="pic" sz="quarter" idx="15"/>
          </p:nvPr>
        </p:nvSpPr>
        <p:spPr>
          <a:xfrm>
            <a:off x="6734408" y="4826747"/>
            <a:ext cx="1158429" cy="13955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0978653" y="4336553"/>
            <a:ext cx="2426694" cy="2426694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6"/>
          </p:nvPr>
        </p:nvSpPr>
        <p:spPr>
          <a:xfrm>
            <a:off x="10389790" y="7296884"/>
            <a:ext cx="3604420" cy="1574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2400"/>
              </a:spcBef>
              <a:buSzTx/>
              <a:buNone/>
              <a:defRPr sz="26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Shape 184"/>
          <p:cNvSpPr>
            <a:spLocks noGrp="1"/>
          </p:cNvSpPr>
          <p:nvPr>
            <p:ph type="pic" sz="quarter" idx="17"/>
          </p:nvPr>
        </p:nvSpPr>
        <p:spPr>
          <a:xfrm>
            <a:off x="11612760" y="4826747"/>
            <a:ext cx="1158429" cy="13955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15857005" y="4336553"/>
            <a:ext cx="2426693" cy="2426694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8"/>
          </p:nvPr>
        </p:nvSpPr>
        <p:spPr>
          <a:xfrm>
            <a:off x="15268142" y="7296884"/>
            <a:ext cx="3604420" cy="1574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2400"/>
              </a:spcBef>
              <a:buSzTx/>
              <a:buNone/>
              <a:defRPr sz="26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7" name="Shape 187"/>
          <p:cNvSpPr>
            <a:spLocks noGrp="1"/>
          </p:cNvSpPr>
          <p:nvPr>
            <p:ph type="pic" sz="quarter" idx="19"/>
          </p:nvPr>
        </p:nvSpPr>
        <p:spPr>
          <a:xfrm>
            <a:off x="16491112" y="4826747"/>
            <a:ext cx="1158429" cy="13955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20735357" y="4336553"/>
            <a:ext cx="2426693" cy="2426694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20"/>
          </p:nvPr>
        </p:nvSpPr>
        <p:spPr>
          <a:xfrm>
            <a:off x="20146494" y="7296884"/>
            <a:ext cx="3604420" cy="1574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2400"/>
              </a:spcBef>
              <a:buSzTx/>
              <a:buNone/>
              <a:defRPr sz="26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Shape 190"/>
          <p:cNvSpPr>
            <a:spLocks noGrp="1"/>
          </p:cNvSpPr>
          <p:nvPr>
            <p:ph type="pic" sz="quarter" idx="21"/>
          </p:nvPr>
        </p:nvSpPr>
        <p:spPr>
          <a:xfrm>
            <a:off x="21369464" y="4826747"/>
            <a:ext cx="1158429" cy="13955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s">
    <p:bg>
      <p:bgPr>
        <a:solidFill>
          <a:srgbClr val="DA1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44600" y="25908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9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5982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>
            <a:spLocks noGrp="1"/>
          </p:cNvSpPr>
          <p:nvPr>
            <p:ph type="body" sz="quarter" idx="13"/>
          </p:nvPr>
        </p:nvSpPr>
        <p:spPr>
          <a:xfrm>
            <a:off x="1248916" y="7232650"/>
            <a:ext cx="3198019" cy="8382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5089" y="10957320"/>
            <a:ext cx="1155422" cy="115543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>
            <a:spLocks noGrp="1"/>
          </p:cNvSpPr>
          <p:nvPr>
            <p:ph type="body" sz="quarter" idx="14"/>
          </p:nvPr>
        </p:nvSpPr>
        <p:spPr>
          <a:xfrm>
            <a:off x="2910817" y="11274686"/>
            <a:ext cx="1747566" cy="495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38889" y="10957320"/>
            <a:ext cx="1155421" cy="1155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191108" y="10957320"/>
            <a:ext cx="1155420" cy="1155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18132" y="10970431"/>
            <a:ext cx="1155420" cy="115544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6618013" y="11274686"/>
            <a:ext cx="21612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solidFill>
                  <a:srgbClr val="FFFFFF"/>
                </a:solidFill>
              </a:defRPr>
            </a:lvl1pPr>
          </a:lstStyle>
          <a:p>
            <a:r>
              <a:t>@OpenStack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5"/>
          </p:nvPr>
        </p:nvSpPr>
        <p:spPr>
          <a:xfrm>
            <a:off x="10830495" y="11274686"/>
            <a:ext cx="1747566" cy="495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6"/>
          </p:nvPr>
        </p:nvSpPr>
        <p:spPr>
          <a:xfrm>
            <a:off x="14627287" y="11274686"/>
            <a:ext cx="3636541" cy="495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1117600" y="2466875"/>
            <a:ext cx="13127733" cy="14193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3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3"/>
          </p:nvPr>
        </p:nvSpPr>
        <p:spPr>
          <a:xfrm>
            <a:off x="1139555" y="2028527"/>
            <a:ext cx="22104890" cy="7181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600" b="1" cap="all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7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3650" y="3952589"/>
            <a:ext cx="15310700" cy="888339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>
            <a:spLocks noGrp="1"/>
          </p:cNvSpPr>
          <p:nvPr>
            <p:ph type="pic" sz="quarter" idx="14"/>
          </p:nvPr>
        </p:nvSpPr>
        <p:spPr>
          <a:xfrm>
            <a:off x="6985694" y="4980742"/>
            <a:ext cx="10119946" cy="62953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838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 b="1">
                <a:solidFill>
                  <a:srgbClr val="DA1A3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7" name="Shape 287"/>
          <p:cNvSpPr>
            <a:spLocks noGrp="1"/>
          </p:cNvSpPr>
          <p:nvPr>
            <p:ph type="body" sz="quarter" idx="14"/>
          </p:nvPr>
        </p:nvSpPr>
        <p:spPr>
          <a:xfrm>
            <a:off x="2387600" y="6788149"/>
            <a:ext cx="19621500" cy="9271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d Cover + Info">
    <p:bg>
      <p:bgPr>
        <a:solidFill>
          <a:srgbClr val="DA1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244600" y="25908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5982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body" sz="quarter" idx="13"/>
          </p:nvPr>
        </p:nvSpPr>
        <p:spPr>
          <a:xfrm>
            <a:off x="1248916" y="7232650"/>
            <a:ext cx="5739706" cy="8382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1285308" y="9169400"/>
            <a:ext cx="21813385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4"/>
          </p:nvPr>
        </p:nvSpPr>
        <p:spPr>
          <a:xfrm>
            <a:off x="1250844" y="9734550"/>
            <a:ext cx="3196544" cy="495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26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5"/>
          </p:nvPr>
        </p:nvSpPr>
        <p:spPr>
          <a:xfrm>
            <a:off x="18831259" y="2673350"/>
            <a:ext cx="1766914" cy="495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01236" y="2349154"/>
            <a:ext cx="1143674" cy="114369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Cover + Info">
    <p:bg>
      <p:bgPr>
        <a:solidFill>
          <a:srgbClr val="0B4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44600" y="25908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5982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body" sz="quarter" idx="13"/>
          </p:nvPr>
        </p:nvSpPr>
        <p:spPr>
          <a:xfrm>
            <a:off x="1248916" y="7232650"/>
            <a:ext cx="5739706" cy="8382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y Cover + Info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44600" y="25908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48916" y="7232650"/>
            <a:ext cx="4567747" cy="6858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1600"/>
              </a:spcBef>
              <a:buSzTx/>
              <a:buNone/>
              <a:defRPr sz="3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3716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6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12858303" y="2333326"/>
            <a:ext cx="10400706" cy="102777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117600" y="2466875"/>
            <a:ext cx="10223500" cy="14193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168400" y="4013200"/>
            <a:ext cx="10223500" cy="8596313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8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,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117600" y="2466875"/>
            <a:ext cx="13127733" cy="14193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168400" y="40132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9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3"/>
          </p:nvPr>
        </p:nvSpPr>
        <p:spPr>
          <a:xfrm>
            <a:off x="1139555" y="2028527"/>
            <a:ext cx="22104890" cy="7181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600" b="1" cap="all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1117600" y="2466875"/>
            <a:ext cx="10223500" cy="14193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1168400" y="4521200"/>
            <a:ext cx="15893654" cy="8806657"/>
          </a:xfrm>
          <a:prstGeom prst="rect">
            <a:avLst/>
          </a:prstGeom>
        </p:spPr>
        <p:txBody>
          <a:bodyPr anchor="t"/>
          <a:lstStyle>
            <a:lvl1pPr marL="723900" indent="-723900">
              <a:spcBef>
                <a:spcPts val="3000"/>
              </a:spcBef>
              <a:buClr>
                <a:srgbClr val="DA1A32"/>
              </a:buClr>
              <a:buSzPct val="115000"/>
              <a:buChar char="➡"/>
              <a:defRPr sz="3800"/>
            </a:lvl1pPr>
            <a:lvl2pPr marL="685800" indent="-482600">
              <a:spcBef>
                <a:spcPts val="3000"/>
              </a:spcBef>
              <a:buClr>
                <a:srgbClr val="0B4D6A"/>
              </a:buClr>
              <a:defRPr sz="3800"/>
            </a:lvl2pPr>
            <a:lvl3pPr marL="1003300" indent="-368300">
              <a:spcBef>
                <a:spcPts val="3000"/>
              </a:spcBef>
              <a:buClr>
                <a:srgbClr val="0B4D6A"/>
              </a:buClr>
              <a:defRPr sz="3800"/>
            </a:lvl3pPr>
            <a:lvl4pPr marL="1429238" indent="-464038">
              <a:spcBef>
                <a:spcPts val="3000"/>
              </a:spcBef>
              <a:buClr>
                <a:srgbClr val="0B4D6A"/>
              </a:buClr>
              <a:defRPr sz="3800"/>
            </a:lvl4pPr>
            <a:lvl5pPr marL="1924538" indent="-464038">
              <a:spcBef>
                <a:spcPts val="3000"/>
              </a:spcBef>
              <a:buClr>
                <a:srgbClr val="0B4D6A"/>
              </a:buCl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solidFill>
                  <a:srgbClr val="DA1A3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4"/>
          </p:nvPr>
        </p:nvSpPr>
        <p:spPr>
          <a:xfrm>
            <a:off x="2387600" y="6788149"/>
            <a:ext cx="19621500" cy="9271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-38100"/>
            <a:ext cx="24384000" cy="20171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164259" y="726091"/>
            <a:ext cx="2863242" cy="5086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1139556" y="1828800"/>
            <a:ext cx="22104889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1150529" y="3744714"/>
            <a:ext cx="2082943" cy="18051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70" r:id="rId18"/>
  </p:sldLayoutIdLst>
  <p:transition spd="med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0B4D6A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90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1pPr>
      <a:lvl2pPr marL="660400" marR="0" indent="-457200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15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2pPr>
      <a:lvl3pPr marL="1660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3pPr>
      <a:lvl4pPr marL="2295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4pPr>
      <a:lvl5pPr marL="2930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5pPr>
      <a:lvl6pPr marL="3565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6pPr>
      <a:lvl7pPr marL="4200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7pPr>
      <a:lvl8pPr marL="4835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8pPr>
      <a:lvl9pPr marL="5470769" marR="0" indent="-390769" algn="l" defTabSz="8255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4E454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fat.afek@nokia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stack.org/vitrage/latest/" TargetMode="External"/><Relationship Id="rId2" Type="http://schemas.openxmlformats.org/officeDocument/2006/relationships/hyperlink" Target="https://wiki.openstack.org/wiki/Vitrag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1244600" y="3536950"/>
            <a:ext cx="20828000" cy="25069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Vitrage</a:t>
            </a: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idx="13"/>
          </p:nvPr>
        </p:nvSpPr>
        <p:spPr>
          <a:xfrm>
            <a:off x="1244600" y="6687396"/>
            <a:ext cx="12819215" cy="23185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 Update, OpenStack Summit Berlin</a:t>
            </a:r>
          </a:p>
          <a:p>
            <a:endParaRPr lang="en-US"/>
          </a:p>
          <a:p>
            <a:r>
              <a:rPr lang="en-US"/>
              <a:t>Muhamad </a:t>
            </a:r>
            <a:r>
              <a:rPr lang="en-US" err="1"/>
              <a:t>Najjar</a:t>
            </a:r>
            <a:r>
              <a:rPr lang="en-US"/>
              <a:t>, </a:t>
            </a:r>
            <a:r>
              <a:rPr lang="en-US">
                <a:hlinkClick r:id="rId2"/>
              </a:rPr>
              <a:t>muhamad.najjar@nokia.com</a:t>
            </a:r>
            <a:endParaRPr lang="en-US"/>
          </a:p>
        </p:txBody>
      </p:sp>
      <p:sp>
        <p:nvSpPr>
          <p:cNvPr id="299" name="Shape 299"/>
          <p:cNvSpPr>
            <a:spLocks noGrp="1"/>
          </p:cNvSpPr>
          <p:nvPr>
            <p:ph type="body" idx="15"/>
          </p:nvPr>
        </p:nvSpPr>
        <p:spPr>
          <a:xfrm>
            <a:off x="18899716" y="2669650"/>
            <a:ext cx="2571218" cy="502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November </a:t>
            </a:r>
            <a:r>
              <a:t>201</a:t>
            </a:r>
            <a:r>
              <a:rPr lang="en-US"/>
              <a:t>8</a:t>
            </a: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31"/>
          <p:cNvSpPr>
            <a:spLocks noGrp="1"/>
          </p:cNvSpPr>
          <p:nvPr>
            <p:ph type="title"/>
          </p:nvPr>
        </p:nvSpPr>
        <p:spPr>
          <a:xfrm>
            <a:off x="1371600" y="4533900"/>
            <a:ext cx="20828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2000"/>
              <a:t>Stein Features</a:t>
            </a:r>
            <a:endParaRPr sz="12000"/>
          </a:p>
        </p:txBody>
      </p:sp>
      <p:pic>
        <p:nvPicPr>
          <p:cNvPr id="2" name="Picture 1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12790673-053B-4F8A-8EE8-7EA19C11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520" y="2874827"/>
            <a:ext cx="6293080" cy="100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5591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Goals</a:t>
            </a:r>
          </a:p>
          <a:p>
            <a:pPr marL="1924050" lvl="4" indent="-4635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Easy to write typical templates</a:t>
            </a:r>
          </a:p>
          <a:p>
            <a:pPr marL="1924050" lvl="4" indent="-4635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Complex syntax for complex templates</a:t>
            </a:r>
          </a:p>
          <a:p>
            <a:pPr marL="1924050" lvl="4" indent="-46355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4600">
              <a:latin typeface="Helvetica Neue"/>
              <a:ea typeface="Helvetica Neue"/>
              <a:cs typeface="Helvetica Neue"/>
            </a:endParaRPr>
          </a:p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Typical template: </a:t>
            </a:r>
            <a:r>
              <a:rPr lang="en-US" sz="4600">
                <a:latin typeface="Helvetica Neue"/>
              </a:rPr>
              <a:t>Host affects instance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4600">
              <a:latin typeface="Helvetica Neue"/>
            </a:endParaRPr>
          </a:p>
          <a:p>
            <a:pPr marL="2070100" marR="0" lvl="4" indent="-14224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4600"/>
            </a:pPr>
            <a:endParaRPr lang="en-US">
              <a:latin typeface="Helvetica Neue"/>
            </a:endParaRPr>
          </a:p>
          <a:p>
            <a:pPr marL="831850" lvl="1" indent="-628650" defTabSz="914400">
              <a:spcBef>
                <a:spcPts val="2000"/>
              </a:spcBef>
              <a:buClrTx/>
              <a:buSzTx/>
              <a:buNone/>
              <a:defRPr sz="4600"/>
            </a:pPr>
            <a:endParaRPr lang="en-US">
              <a:solidFill>
                <a:srgbClr val="0C4C6A"/>
              </a:solidFill>
              <a:latin typeface="+mn-ea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/>
              <a:t>Easier Template Generation</a:t>
            </a:r>
            <a:endParaRPr/>
          </a:p>
        </p:txBody>
      </p:sp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F5DE8CF-4EB6-4725-A1E0-2DCB0F411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064" y="5121765"/>
            <a:ext cx="9233646" cy="8283762"/>
          </a:xfrm>
          <a:prstGeom prst="rect">
            <a:avLst/>
          </a:prstGeom>
        </p:spPr>
      </p:pic>
      <p:pic>
        <p:nvPicPr>
          <p:cNvPr id="7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DCF8F80-9168-457B-A712-C0691CF27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219" y="9728386"/>
            <a:ext cx="7261411" cy="19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748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2538C8-B0F3-4777-B7F3-930A0D2F8D89}"/>
              </a:ext>
            </a:extLst>
          </p:cNvPr>
          <p:cNvSpPr/>
          <p:nvPr/>
        </p:nvSpPr>
        <p:spPr>
          <a:xfrm>
            <a:off x="15335471" y="4737935"/>
            <a:ext cx="8695765" cy="7189694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1CF31E2-5EE1-474D-9287-CA8F707CC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0100" y="4808709"/>
            <a:ext cx="8498541" cy="7050170"/>
          </a:xfrm>
          <a:prstGeom prst="rect">
            <a:avLst/>
          </a:prstGeom>
        </p:spPr>
      </p:pic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4600">
                <a:solidFill>
                  <a:srgbClr val="141617"/>
                </a:solidFill>
              </a:rPr>
              <a:t>Motivation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4600">
                <a:solidFill>
                  <a:srgbClr val="141617"/>
                </a:solidFill>
                <a:latin typeface="Helvetica"/>
                <a:cs typeface="Helvetica"/>
              </a:rPr>
              <a:t>Support self-healing scenarios</a:t>
            </a:r>
          </a:p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sz="4600">
              <a:solidFill>
                <a:srgbClr val="141617"/>
              </a:solidFill>
              <a:latin typeface="Helvetica"/>
              <a:cs typeface="Helvetica"/>
            </a:endParaRPr>
          </a:p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4600">
                <a:solidFill>
                  <a:srgbClr val="141617"/>
                </a:solidFill>
                <a:latin typeface="Helvetica"/>
                <a:cs typeface="Helvetica"/>
              </a:rPr>
              <a:t>Goals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</a:rPr>
              <a:t>Easy configuration of Vitrage from Heat</a:t>
            </a:r>
            <a:endParaRPr lang="en-US"/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</a:rPr>
              <a:t>Reuse common topology patterns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</a:rPr>
              <a:t>Minimal input required from the user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4600">
              <a:latin typeface="Helvetica Neue"/>
            </a:endParaRPr>
          </a:p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sz="4600">
              <a:latin typeface="Helvetica Neue"/>
            </a:endParaRP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4600">
              <a:latin typeface="Helvetica Neue"/>
            </a:endParaRPr>
          </a:p>
          <a:p>
            <a:pPr marL="831850" lvl="1" indent="-628650">
              <a:spcBef>
                <a:spcPts val="2000"/>
              </a:spcBef>
              <a:buSzPct val="100000"/>
            </a:pPr>
            <a:endParaRPr lang="en-US">
              <a:solidFill>
                <a:srgbClr val="0C4C6A"/>
              </a:solidFill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/>
              <a:t>Configure Vitrage from Heat Templates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711578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Primary goal: reduce API memory consumption</a:t>
            </a:r>
          </a:p>
          <a:p>
            <a:pPr marL="2070100" lvl="4" indent="-1422400" defTabSz="914400">
              <a:lnSpc>
                <a:spcPct val="150000"/>
              </a:lnSpc>
              <a:spcBef>
                <a:spcPts val="0"/>
              </a:spcBef>
              <a:buClrTx/>
              <a:buSzTx/>
              <a:defRPr sz="4600"/>
            </a:pPr>
            <a:r>
              <a:rPr lang="en-US">
                <a:latin typeface="Helvetica Neue"/>
              </a:rPr>
              <a:t>Support detailed queries that return less information</a:t>
            </a:r>
          </a:p>
          <a:p>
            <a:pPr marL="2070100" lvl="4" indent="-1422400" defTabSz="914400">
              <a:lnSpc>
                <a:spcPct val="150000"/>
              </a:lnSpc>
              <a:spcBef>
                <a:spcPts val="0"/>
              </a:spcBef>
              <a:buClrTx/>
              <a:buSzTx/>
              <a:defRPr sz="4600"/>
            </a:pPr>
            <a:r>
              <a:rPr lang="en-US">
                <a:latin typeface="Helvetica Neue"/>
              </a:rPr>
              <a:t>Support paging (how?)</a:t>
            </a:r>
          </a:p>
          <a:p>
            <a:pPr marL="2070100" lvl="4" indent="-1422400" defTabSz="914400">
              <a:lnSpc>
                <a:spcPct val="150000"/>
              </a:lnSpc>
              <a:spcBef>
                <a:spcPts val="0"/>
              </a:spcBef>
              <a:buClrTx/>
              <a:buSzTx/>
              <a:defRPr sz="4600"/>
            </a:pPr>
            <a:r>
              <a:rPr lang="en-US">
                <a:latin typeface="Helvetica Neue"/>
              </a:rPr>
              <a:t>Future: query language for complex queries </a:t>
            </a:r>
          </a:p>
          <a:p>
            <a:pPr marL="647700" lvl="4" indent="0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600"/>
            </a:pPr>
            <a:r>
              <a:rPr lang="en-US">
                <a:latin typeface="Helvetica Neue"/>
              </a:rPr>
              <a:t>         </a:t>
            </a:r>
            <a:r>
              <a:rPr lang="en-US" sz="3200" i="1">
                <a:latin typeface="Helvetica Neue"/>
              </a:rPr>
              <a:t>all hosts that have a </a:t>
            </a:r>
            <a:r>
              <a:rPr lang="en-US" sz="3200" i="1" err="1">
                <a:latin typeface="Helvetica Neue"/>
              </a:rPr>
              <a:t>vm</a:t>
            </a:r>
            <a:r>
              <a:rPr lang="en-US" sz="3200" i="1">
                <a:latin typeface="Helvetica Neue"/>
              </a:rPr>
              <a:t> in error state</a:t>
            </a:r>
            <a:endParaRPr lang="en-US">
              <a:latin typeface="Helvetica Neue"/>
            </a:endParaRPr>
          </a:p>
          <a:p>
            <a:pPr marL="647700" lvl="4" indent="0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600"/>
            </a:pPr>
            <a:r>
              <a:rPr lang="en-US" sz="3200" i="1">
                <a:latin typeface="Helvetica Neue"/>
              </a:rPr>
              <a:t>             </a:t>
            </a:r>
          </a:p>
          <a:p>
            <a:pPr marL="831850" lvl="1" indent="-628650" defTabSz="914400">
              <a:spcBef>
                <a:spcPts val="2000"/>
              </a:spcBef>
              <a:buClrTx/>
              <a:buSzTx/>
              <a:buNone/>
              <a:defRPr sz="4600"/>
            </a:pPr>
            <a:endParaRPr lang="en-US">
              <a:solidFill>
                <a:srgbClr val="0C4C6A"/>
              </a:solidFill>
              <a:latin typeface="+mn-ea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/>
              <a:t>Improve </a:t>
            </a:r>
            <a:r>
              <a:rPr lang="en-US" err="1"/>
              <a:t>Vitrage</a:t>
            </a:r>
            <a:r>
              <a:rPr lang="en-US"/>
              <a:t> Topology API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710BE6-A1FF-41C8-A759-021A2F8AE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0188" y="5972331"/>
            <a:ext cx="8029622" cy="67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2353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defTabSz="914400">
              <a:spcBef>
                <a:spcPts val="2000"/>
              </a:spcBef>
              <a:buClrTx/>
              <a:buSzTx/>
              <a:defRPr sz="46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Run an action from a list</a:t>
            </a:r>
          </a:p>
          <a:p>
            <a:pPr lvl="1" defTabSz="914400">
              <a:spcBef>
                <a:spcPts val="2000"/>
              </a:spcBef>
              <a:buClrTx/>
              <a:buSzTx/>
              <a:defRPr sz="46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Action type depends on the selection</a:t>
            </a: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/>
              <a:t>Entity Graph Action Panel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44" y="3543300"/>
            <a:ext cx="10772272" cy="98859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429209" y="5731727"/>
            <a:ext cx="4311805" cy="2453269"/>
          </a:xfrm>
          <a:prstGeom prst="ellipse">
            <a:avLst/>
          </a:prstGeom>
          <a:noFill/>
          <a:ln w="508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435945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  <a:sym typeface="Helvetica Neue"/>
              </a:rPr>
              <a:t>Refactor vitrage-tempest-plugin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  <a:sym typeface="Helvetica Neue"/>
              </a:rPr>
              <a:t>Support upgrade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  <a:sym typeface="Helvetica Neue"/>
              </a:rPr>
              <a:t>Trove datasource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  <a:sym typeface="Helvetica Neue"/>
              </a:rPr>
              <a:t>Additional integrations </a:t>
            </a:r>
            <a:r>
              <a:rPr lang="mr-IN" sz="4600"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en-US" sz="4600">
                <a:latin typeface="Helvetica Neue"/>
                <a:ea typeface="Helvetica Neue"/>
                <a:cs typeface="Helvetica Neue"/>
                <a:sym typeface="Helvetica Neue"/>
              </a:rPr>
              <a:t> if time permits</a:t>
            </a:r>
          </a:p>
          <a:p>
            <a:pPr marL="3711331" lvl="5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000">
                <a:latin typeface="Helvetica Neue"/>
                <a:ea typeface="Helvetica Neue"/>
                <a:cs typeface="Helvetica Neue"/>
                <a:sym typeface="Helvetica Neue"/>
              </a:rPr>
              <a:t>Monasca</a:t>
            </a:r>
          </a:p>
          <a:p>
            <a:pPr marL="3711331" lvl="5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000" err="1">
                <a:latin typeface="Helvetica Neue"/>
                <a:ea typeface="Helvetica Neue"/>
                <a:cs typeface="Helvetica Neue"/>
                <a:sym typeface="Helvetica Neue"/>
              </a:rPr>
              <a:t>Zaqar</a:t>
            </a:r>
            <a:endParaRPr lang="en-US" sz="4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31850" marR="0" lvl="1" indent="-628650" defTabSz="9144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/>
            </a:pPr>
            <a:endParaRPr lang="en-US">
              <a:solidFill>
                <a:srgbClr val="0C4C6A"/>
              </a:solidFill>
              <a:latin typeface="+mn-ea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/>
              <a:t>Other Stein Features</a:t>
            </a:r>
            <a:r>
              <a:t> </a:t>
            </a:r>
          </a:p>
        </p:txBody>
      </p:sp>
      <p:pic>
        <p:nvPicPr>
          <p:cNvPr id="2" name="Picture 1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5B79B283-4A6E-4861-B743-47D111EE0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520" y="2874827"/>
            <a:ext cx="6293080" cy="100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6850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Cross-Project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defTabSz="914400">
              <a:spcBef>
                <a:spcPts val="0"/>
              </a:spcBef>
              <a:buClrTx/>
              <a:buSzTx/>
              <a:defRPr/>
            </a:pPr>
            <a:r>
              <a:rPr lang="en-US"/>
              <a:t>Self-healing SIG (Special Interest Group)</a:t>
            </a:r>
          </a:p>
          <a:p>
            <a:pPr marL="203200" lvl="1" indent="0" defTabSz="914400">
              <a:spcBef>
                <a:spcPts val="0"/>
              </a:spcBef>
              <a:buClrTx/>
              <a:buSzTx/>
              <a:buNone/>
              <a:defRPr/>
            </a:pPr>
            <a:endParaRPr lang="en-US"/>
          </a:p>
          <a:p>
            <a:pPr marL="203200" lvl="1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en-US"/>
              <a:t>“coordinate several OpenStack projects </a:t>
            </a:r>
            <a:r>
              <a:rPr lang="mr-IN"/>
              <a:t>…</a:t>
            </a:r>
            <a:r>
              <a:rPr lang="en-US"/>
              <a:t> reacting to failures and other events by automatically healing services”</a:t>
            </a:r>
          </a:p>
          <a:p>
            <a:pPr lvl="1" defTabSz="914400">
              <a:spcBef>
                <a:spcPts val="0"/>
              </a:spcBef>
              <a:buClrTx/>
              <a:buSzTx/>
              <a:defRPr/>
            </a:pPr>
            <a:endParaRPr lang="en-US"/>
          </a:p>
          <a:p>
            <a:pPr lvl="1" defTabSz="914400">
              <a:spcBef>
                <a:spcPts val="0"/>
              </a:spcBef>
              <a:buClrTx/>
              <a:buSzTx/>
              <a:defRPr/>
            </a:pPr>
            <a:endParaRPr lang="en-US"/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en-US"/>
              <a:t>Vitrage &amp; Congress </a:t>
            </a:r>
            <a:r>
              <a:rPr lang="mr-IN"/>
              <a:t>–</a:t>
            </a:r>
            <a:r>
              <a:rPr lang="en-US"/>
              <a:t> done (Rocky)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en-US" err="1"/>
              <a:t>Vitrage</a:t>
            </a:r>
            <a:r>
              <a:rPr lang="en-US"/>
              <a:t> as part of Heat templates </a:t>
            </a:r>
            <a:r>
              <a:rPr lang="mr-IN"/>
              <a:t>–</a:t>
            </a:r>
            <a:r>
              <a:rPr lang="en-US"/>
              <a:t> in progress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en-US"/>
              <a:t>Vitrage &amp; Monasca </a:t>
            </a:r>
            <a:r>
              <a:rPr lang="mr-IN"/>
              <a:t>–</a:t>
            </a:r>
            <a:r>
              <a:rPr lang="en-US"/>
              <a:t> future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9" name="Graphic 9" descr="Handshake">
            <a:extLst>
              <a:ext uri="{FF2B5EF4-FFF2-40B4-BE49-F238E27FC236}">
                <a16:creationId xmlns:a16="http://schemas.microsoft.com/office/drawing/2014/main" id="{65EB9EEA-8329-4CA5-AD45-32687A6DC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68550" y="6468836"/>
            <a:ext cx="8050590" cy="80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077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2466875"/>
            <a:ext cx="13529733" cy="1419325"/>
          </a:xfrm>
        </p:spPr>
        <p:txBody>
          <a:bodyPr>
            <a:normAutofit/>
          </a:bodyPr>
          <a:lstStyle/>
          <a:p>
            <a:r>
              <a:rPr lang="en-US" err="1"/>
              <a:t>Vitrage</a:t>
            </a:r>
            <a:r>
              <a:rPr lang="en-US"/>
              <a:t> in </a:t>
            </a:r>
            <a:r>
              <a:rPr lang="en-US" err="1"/>
              <a:t>NGPaaS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891" y="4521200"/>
            <a:ext cx="16458355" cy="8806657"/>
          </a:xfrm>
        </p:spPr>
        <p:txBody>
          <a:bodyPr>
            <a:normAutofit/>
          </a:bodyPr>
          <a:lstStyle/>
          <a:p>
            <a:pPr marL="831850" lvl="1" indent="-628650">
              <a:spcBef>
                <a:spcPts val="200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The </a:t>
            </a:r>
            <a:r>
              <a:rPr lang="en-US" sz="4600" err="1">
                <a:latin typeface="Helvetica Neue"/>
                <a:ea typeface="Helvetica Neue"/>
                <a:cs typeface="Helvetica Neue"/>
              </a:rPr>
              <a:t>NGPaaS</a:t>
            </a:r>
            <a:r>
              <a:rPr lang="en-US" sz="4600">
                <a:latin typeface="Helvetica Neue"/>
                <a:ea typeface="Helvetica Neue"/>
                <a:cs typeface="Helvetica Neue"/>
              </a:rPr>
              <a:t> project is an innovation project in Phase 2 of the 5G Public Private Partnership (5GPPP), and funded under the Horizon 2020 Framework </a:t>
            </a:r>
            <a:r>
              <a:rPr lang="en-US" sz="4600" err="1">
                <a:latin typeface="Helvetica Neue"/>
                <a:ea typeface="Helvetica Neue"/>
                <a:cs typeface="Helvetica Neue"/>
              </a:rPr>
              <a:t>Programe</a:t>
            </a:r>
            <a:r>
              <a:rPr lang="en-US" sz="4600">
                <a:latin typeface="Helvetica Neue"/>
                <a:ea typeface="Helvetica Neue"/>
                <a:cs typeface="Helvetica Neue"/>
              </a:rPr>
              <a:t> of the European Commission</a:t>
            </a:r>
          </a:p>
          <a:p>
            <a:pPr marL="831850" lvl="1" indent="-628650">
              <a:spcBef>
                <a:spcPts val="2000"/>
              </a:spcBef>
              <a:buSzPct val="100000"/>
            </a:pPr>
            <a:endParaRPr lang="en-US" sz="4600">
              <a:latin typeface="Helvetica Neue"/>
              <a:ea typeface="Helvetica Neue"/>
              <a:cs typeface="Helvetica Neue"/>
            </a:endParaRPr>
          </a:p>
          <a:p>
            <a:pPr marL="831850" lvl="1" indent="-628650">
              <a:spcBef>
                <a:spcPts val="2000"/>
              </a:spcBef>
              <a:buSzPct val="100000"/>
            </a:pPr>
            <a:r>
              <a:rPr lang="en-US" sz="4600" err="1">
                <a:latin typeface="Helvetica Neue"/>
                <a:ea typeface="Helvetica Neue"/>
                <a:cs typeface="Helvetica Neue"/>
              </a:rPr>
              <a:t>Vitrage</a:t>
            </a:r>
            <a:r>
              <a:rPr lang="en-US" sz="4600">
                <a:latin typeface="Helvetica Neue"/>
                <a:ea typeface="Helvetica Neue"/>
                <a:cs typeface="Helvetica Neue"/>
              </a:rPr>
              <a:t> development for </a:t>
            </a:r>
            <a:r>
              <a:rPr lang="en-US" sz="4600" err="1">
                <a:latin typeface="Helvetica Neue"/>
                <a:ea typeface="Helvetica Neue"/>
                <a:cs typeface="Helvetica Neue"/>
              </a:rPr>
              <a:t>NGPaaS</a:t>
            </a:r>
            <a:endParaRPr lang="en-US" sz="4600">
              <a:latin typeface="Helvetica Neue"/>
              <a:ea typeface="Helvetica Neue"/>
              <a:cs typeface="Helvetica Neue"/>
            </a:endParaRPr>
          </a:p>
          <a:p>
            <a:pPr marL="1574800" lvl="3" indent="-628650">
              <a:spcBef>
                <a:spcPts val="2000"/>
              </a:spcBef>
              <a:buSzPct val="100000"/>
            </a:pPr>
            <a:r>
              <a:rPr lang="en-US"/>
              <a:t>In Rocky: Kubernetes and Prometheus </a:t>
            </a:r>
            <a:r>
              <a:rPr lang="en-US" err="1"/>
              <a:t>datasources</a:t>
            </a:r>
          </a:p>
          <a:p>
            <a:pPr marL="1574800" lvl="3" indent="-628650">
              <a:spcBef>
                <a:spcPts val="2000"/>
              </a:spcBef>
              <a:buSzPct val="100000"/>
            </a:pPr>
            <a:r>
              <a:rPr lang="en-US"/>
              <a:t>In Stein: support PODs topology?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ADDF6D60-AE14-482A-A4F8-CC585621D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3587" y="357033"/>
            <a:ext cx="7823430" cy="1849026"/>
          </a:xfrm>
          <a:prstGeom prst="rect">
            <a:avLst/>
          </a:prstGeom>
        </p:spPr>
      </p:pic>
      <p:pic>
        <p:nvPicPr>
          <p:cNvPr id="4" name="Picture 5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5F26509F-C730-4C13-869C-E110D485C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219" y="7857815"/>
            <a:ext cx="8752934" cy="50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53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Vitrage </a:t>
            </a:r>
            <a:r>
              <a:rPr lang="en-US"/>
              <a:t>wiki page: </a:t>
            </a:r>
            <a:r>
              <a:rPr lang="en-US">
                <a:hlinkClick r:id="rId2"/>
              </a:rPr>
              <a:t>https://wiki.openstack.org/wiki/Vitrage</a:t>
            </a:r>
            <a:endParaRPr lang="en-US"/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/>
              <a:t>Official documentation: </a:t>
            </a:r>
            <a:r>
              <a:rPr lang="en-US">
                <a:hlinkClick r:id="rId3"/>
              </a:rPr>
              <a:t>https://docs.openstack.org/vitrage/latest/</a:t>
            </a:r>
            <a:r>
              <a:rPr lang="en-US"/>
              <a:t> 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/>
              <a:t>Vitrage IRC channel: #openstack-vitrage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/>
              <a:t>OpenStack mailing list </a:t>
            </a:r>
            <a:r>
              <a:rPr lang="mr-IN"/>
              <a:t>–</a:t>
            </a:r>
            <a:r>
              <a:rPr lang="en-US"/>
              <a:t> use [vitrage] tag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endParaRPr lang="en-US"/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endParaRPr lang="en-US"/>
          </a:p>
        </p:txBody>
      </p:sp>
      <p:pic>
        <p:nvPicPr>
          <p:cNvPr id="6" name="Picture 5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9C3A1CEB-AC83-41BF-B9EB-DE9FDBA8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520" y="2874827"/>
            <a:ext cx="6293080" cy="100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1001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Q&amp;A</a:t>
            </a:r>
          </a:p>
        </p:txBody>
      </p:sp>
      <p:sp>
        <p:nvSpPr>
          <p:cNvPr id="526" name="Shape 526"/>
          <p:cNvSpPr>
            <a:spLocks noGrp="1"/>
          </p:cNvSpPr>
          <p:nvPr>
            <p:ph type="body" idx="13"/>
          </p:nvPr>
        </p:nvSpPr>
        <p:spPr>
          <a:xfrm>
            <a:off x="1248916" y="7232650"/>
            <a:ext cx="3153107" cy="841256"/>
          </a:xfrm>
          <a:prstGeom prst="rect">
            <a:avLst/>
          </a:prstGeom>
        </p:spPr>
        <p:txBody>
          <a:bodyPr/>
          <a:lstStyle/>
          <a:p>
            <a:r>
              <a:t>Thank you</a:t>
            </a:r>
            <a:r>
              <a:rPr lang="en-US"/>
              <a:t>!</a:t>
            </a:r>
            <a:endParaRPr/>
          </a:p>
        </p:txBody>
      </p:sp>
      <p:sp>
        <p:nvSpPr>
          <p:cNvPr id="527" name="Shape 527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openstack</a:t>
            </a:r>
          </a:p>
        </p:txBody>
      </p:sp>
      <p:sp>
        <p:nvSpPr>
          <p:cNvPr id="528" name="Shape 528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openstack</a:t>
            </a:r>
          </a:p>
        </p:txBody>
      </p:sp>
      <p:sp>
        <p:nvSpPr>
          <p:cNvPr id="529" name="Shape 529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OpenStackFoundation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2123975"/>
            <a:ext cx="19255365" cy="1762225"/>
          </a:xfrm>
        </p:spPr>
        <p:txBody>
          <a:bodyPr/>
          <a:lstStyle/>
          <a:p>
            <a:r>
              <a:rPr lang="en-US"/>
              <a:t>What is Vitrage?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8399" y="4013200"/>
            <a:ext cx="10795837" cy="8596313"/>
          </a:xfrm>
        </p:spPr>
        <p:txBody>
          <a:bodyPr/>
          <a:lstStyle/>
          <a:p>
            <a:r>
              <a:rPr lang="en-US"/>
              <a:t>The </a:t>
            </a:r>
            <a:r>
              <a:rPr lang="en-US" b="1"/>
              <a:t>OpenStack </a:t>
            </a:r>
            <a:r>
              <a:rPr lang="en-US" b="1">
                <a:solidFill>
                  <a:srgbClr val="0070C0"/>
                </a:solidFill>
              </a:rPr>
              <a:t>Root Cause Analysis </a:t>
            </a:r>
            <a:r>
              <a:rPr lang="en-US" b="1"/>
              <a:t>service </a:t>
            </a:r>
          </a:p>
          <a:p>
            <a:endParaRPr lang="en-US"/>
          </a:p>
          <a:p>
            <a:r>
              <a:rPr lang="en-US"/>
              <a:t>Vitrage is used for </a:t>
            </a:r>
            <a:r>
              <a:rPr lang="en-US" b="1"/>
              <a:t>organizing, analyzing and expanding </a:t>
            </a:r>
            <a:r>
              <a:rPr lang="en-US"/>
              <a:t>OpenStack alarms &amp; events.</a:t>
            </a:r>
          </a:p>
          <a:p>
            <a:endParaRPr lang="en-US"/>
          </a:p>
          <a:p>
            <a:pPr marL="571500" indent="-571500">
              <a:buFont typeface="Arial" charset="0"/>
              <a:buChar char="•"/>
            </a:pPr>
            <a:r>
              <a:rPr lang="en-US" b="1">
                <a:latin typeface="+mn-ea"/>
              </a:rPr>
              <a:t>Root Cause Analysis</a:t>
            </a:r>
            <a:endParaRPr lang="en-US">
              <a:latin typeface="+mn-ea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b="1">
                <a:latin typeface="+mn-ea"/>
              </a:rPr>
              <a:t>Deduced alarms and states </a:t>
            </a:r>
            <a:r>
              <a:rPr lang="en-US">
                <a:latin typeface="+mn-ea"/>
              </a:rPr>
              <a:t>– alarms based on system insights </a:t>
            </a:r>
          </a:p>
          <a:p>
            <a:pPr marL="571500" indent="-571500">
              <a:buFont typeface="Arial" charset="0"/>
              <a:buChar char="•"/>
            </a:pPr>
            <a:r>
              <a:rPr lang="en-US" b="1">
                <a:latin typeface="+mn-ea"/>
              </a:rPr>
              <a:t>Holistic and complete view </a:t>
            </a:r>
            <a:r>
              <a:rPr lang="en-US">
                <a:latin typeface="+mn-ea"/>
              </a:rPr>
              <a:t>of the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009" y="7871314"/>
            <a:ext cx="6003599" cy="5044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64" y="8495088"/>
            <a:ext cx="2895600" cy="379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821" y="4013200"/>
            <a:ext cx="3680337" cy="368033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Founded three years ago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An official OpenStack project within six months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First official release – Newton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Today – stable, mature, running in production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~10 active contributors</a:t>
            </a:r>
            <a:r>
              <a:rPr lang="en-US" sz="4600">
                <a:latin typeface="Helvetica Neue"/>
              </a:rPr>
              <a:t> in Rocky</a:t>
            </a:r>
            <a:endParaRPr lang="en-US">
              <a:latin typeface="+mn-ea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/>
              <a:t>Project Background</a:t>
            </a:r>
            <a:endParaRPr/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" b="588"/>
          <a:stretch>
            <a:fillRect/>
          </a:stretch>
        </p:blipFill>
        <p:spPr>
          <a:xfrm>
            <a:off x="15358622" y="4594302"/>
            <a:ext cx="8792482" cy="8688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89869858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31"/>
          <p:cNvSpPr>
            <a:spLocks noGrp="1"/>
          </p:cNvSpPr>
          <p:nvPr>
            <p:ph type="title"/>
          </p:nvPr>
        </p:nvSpPr>
        <p:spPr>
          <a:xfrm>
            <a:off x="1371600" y="4533900"/>
            <a:ext cx="20828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2000"/>
              <a:t>Rocky Features</a:t>
            </a:r>
            <a:endParaRPr sz="1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E6E4FF-DDAD-4CC4-B54A-330A002F5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520" y="2874827"/>
            <a:ext cx="6293080" cy="100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6722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09E7535-7363-4710-B83F-B672CEB25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733" y="7804214"/>
            <a:ext cx="12443580" cy="4711573"/>
          </a:xfrm>
          <a:prstGeom prst="rect">
            <a:avLst/>
          </a:prstGeom>
        </p:spPr>
      </p:pic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4600">
                <a:solidFill>
                  <a:srgbClr val="141617"/>
                </a:solidFill>
              </a:rPr>
              <a:t>Motivation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Root Cause Analysis of yesterday’s alarms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Alarm statistics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Future - machine learning</a:t>
            </a:r>
          </a:p>
          <a:p>
            <a:pPr marL="831850" lvl="1" indent="-628650">
              <a:spcBef>
                <a:spcPts val="2000"/>
              </a:spcBef>
              <a:buSzPct val="100000"/>
            </a:pPr>
            <a:endParaRPr lang="en-US">
              <a:solidFill>
                <a:srgbClr val="0C4C6A"/>
              </a:solidFill>
            </a:endParaRPr>
          </a:p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sz="460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/>
              <a:t>Alarm History</a:t>
            </a:r>
            <a:endParaRPr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61FD223-B931-4844-ABA2-F13E2EEB2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7570" y="10226511"/>
            <a:ext cx="10112189" cy="298928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258C84E-3F94-4680-83F4-61D7363F8D9F}"/>
              </a:ext>
            </a:extLst>
          </p:cNvPr>
          <p:cNvSpPr/>
          <p:nvPr/>
        </p:nvSpPr>
        <p:spPr>
          <a:xfrm>
            <a:off x="15875758" y="11208859"/>
            <a:ext cx="2151531" cy="2438400"/>
          </a:xfrm>
          <a:prstGeom prst="ellipse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5933593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09E7535-7363-4710-B83F-B672CEB25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352" y="7804214"/>
            <a:ext cx="12443580" cy="4711573"/>
          </a:xfrm>
          <a:prstGeom prst="rect">
            <a:avLst/>
          </a:prstGeom>
        </p:spPr>
      </p:pic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4600">
                <a:latin typeface="Helvetica Neue"/>
              </a:rPr>
              <a:t>Implementation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</a:rPr>
              <a:t>History </a:t>
            </a:r>
            <a:r>
              <a:rPr lang="en-US" sz="4600">
                <a:latin typeface="Helvetica Neue"/>
                <a:ea typeface="Helvetica Neue"/>
                <a:cs typeface="Helvetica Neue"/>
              </a:rPr>
              <a:t>in Relational database (MariaDB)</a:t>
            </a:r>
            <a:endParaRPr lang="en-US"/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Store only basic information (alarm + resource id) 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Query time slices</a:t>
            </a:r>
          </a:p>
          <a:p>
            <a:pPr marL="2070100" lvl="4" indent="-14224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4600">
              <a:latin typeface="Helvetica Neue"/>
            </a:endParaRPr>
          </a:p>
          <a:p>
            <a:pPr marL="831850" lvl="1" indent="-628650">
              <a:spcBef>
                <a:spcPts val="2000"/>
              </a:spcBef>
              <a:buSzPct val="100000"/>
            </a:pPr>
            <a:endParaRPr lang="en-US">
              <a:solidFill>
                <a:srgbClr val="0C4C6A"/>
              </a:solidFill>
              <a:latin typeface="Helvetica"/>
              <a:ea typeface="Helvetica Neue"/>
              <a:cs typeface="Helvetica"/>
            </a:endParaRPr>
          </a:p>
          <a:p>
            <a:pPr marL="647700" lvl="4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sz="460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/>
              <a:t>Alarm History</a:t>
            </a:r>
            <a:endParaRPr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61FD223-B931-4844-ABA2-F13E2EEB2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7570" y="10226511"/>
            <a:ext cx="10112189" cy="298928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258C84E-3F94-4680-83F4-61D7363F8D9F}"/>
              </a:ext>
            </a:extLst>
          </p:cNvPr>
          <p:cNvSpPr/>
          <p:nvPr/>
        </p:nvSpPr>
        <p:spPr>
          <a:xfrm>
            <a:off x="15875758" y="11208859"/>
            <a:ext cx="2151531" cy="2438400"/>
          </a:xfrm>
          <a:prstGeom prst="ellipse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831962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3200" lvl="1" indent="0">
              <a:spcBef>
                <a:spcPts val="2000"/>
              </a:spcBef>
              <a:buSzPct val="100000"/>
              <a:buNone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Past </a:t>
            </a:r>
            <a:r>
              <a:rPr lang="en-US" sz="4600">
                <a:latin typeface="Helvetica Neue"/>
              </a:rPr>
              <a:t>releases:</a:t>
            </a:r>
            <a:endParaRPr lang="en-US"/>
          </a:p>
          <a:p>
            <a:pPr marL="1149350" lvl="2" indent="-628650">
              <a:spcBef>
                <a:spcPts val="200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After restart, graph was rebuilt from scratch</a:t>
            </a:r>
            <a:endParaRPr lang="en-US"/>
          </a:p>
          <a:p>
            <a:pPr marL="1149350" lvl="2" indent="-628650">
              <a:spcBef>
                <a:spcPts val="200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Inefficient </a:t>
            </a:r>
            <a:r>
              <a:rPr lang="en-US" sz="4600" err="1">
                <a:latin typeface="Helvetica Neue"/>
                <a:ea typeface="Helvetica Neue"/>
                <a:cs typeface="Helvetica Neue"/>
              </a:rPr>
              <a:t>datasources</a:t>
            </a:r>
            <a:r>
              <a:rPr lang="en-US" sz="4600">
                <a:latin typeface="Helvetica Neue"/>
                <a:ea typeface="Helvetica Neue"/>
                <a:cs typeface="Helvetica Neue"/>
              </a:rPr>
              <a:t> + large graph =&gt; long startup</a:t>
            </a:r>
          </a:p>
          <a:p>
            <a:pPr marL="1149350" lvl="2" indent="-628650">
              <a:spcBef>
                <a:spcPts val="2000"/>
              </a:spcBef>
              <a:buSzPct val="100000"/>
            </a:pPr>
            <a:endParaRPr lang="en-US" sz="4600">
              <a:latin typeface="Helvetica Neue"/>
              <a:ea typeface="Helvetica Neue"/>
              <a:cs typeface="Helvetica Neue"/>
            </a:endParaRPr>
          </a:p>
          <a:p>
            <a:pPr marL="203200" lvl="1" indent="0">
              <a:spcBef>
                <a:spcPts val="2000"/>
              </a:spcBef>
              <a:buSzPct val="100000"/>
              <a:buNone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In Rocky: </a:t>
            </a:r>
          </a:p>
          <a:p>
            <a:pPr marL="1149350" lvl="2" indent="-628650">
              <a:spcBef>
                <a:spcPts val="200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Graph state is stored in relational database</a:t>
            </a:r>
          </a:p>
          <a:p>
            <a:pPr marL="1574800" lvl="3" indent="-628650">
              <a:spcBef>
                <a:spcPts val="200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Snapshot after each </a:t>
            </a:r>
            <a:r>
              <a:rPr lang="en-US" sz="4600" err="1">
                <a:latin typeface="Helvetica Neue"/>
                <a:ea typeface="Helvetica Neue"/>
                <a:cs typeface="Helvetica Neue"/>
              </a:rPr>
              <a:t>get_all</a:t>
            </a:r>
          </a:p>
          <a:p>
            <a:pPr marL="1574800" lvl="3" indent="-628650">
              <a:spcBef>
                <a:spcPts val="200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Events after the snapshot</a:t>
            </a:r>
          </a:p>
          <a:p>
            <a:pPr marL="1149350" lvl="2" indent="-628650">
              <a:spcBef>
                <a:spcPts val="200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Upon restart, reload graph from database</a:t>
            </a:r>
          </a:p>
          <a:p>
            <a:pPr marL="1149350" lvl="2" indent="-628650">
              <a:spcBef>
                <a:spcPts val="2000"/>
              </a:spcBef>
              <a:buSzPct val="100000"/>
            </a:pPr>
            <a:endParaRPr lang="en-US" sz="4600">
              <a:latin typeface="Helvetica Neue"/>
              <a:ea typeface="Helvetica Neue"/>
              <a:cs typeface="Helvetica Neue"/>
            </a:endParaRPr>
          </a:p>
          <a:p>
            <a:pPr marL="831850" lvl="1" indent="-628650">
              <a:spcBef>
                <a:spcPts val="2000"/>
              </a:spcBef>
              <a:buSzPct val="100000"/>
            </a:pPr>
            <a:endParaRPr lang="en-US" sz="4000">
              <a:latin typeface="Helvetica Neue"/>
              <a:ea typeface="Helvetica Neue"/>
              <a:cs typeface="Helvetica Neue"/>
            </a:endParaRPr>
          </a:p>
          <a:p>
            <a:pPr marL="946150" lvl="3" indent="0">
              <a:spcBef>
                <a:spcPts val="2000"/>
              </a:spcBef>
              <a:buSzPct val="100000"/>
              <a:buNone/>
            </a:pPr>
            <a:endParaRPr lang="en-US" sz="400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/>
              <a:t>Fast Failover for Enhanced High Availability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096DF-214C-4D8F-B6AE-55575F0D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740" y="6844349"/>
            <a:ext cx="6003599" cy="5044849"/>
          </a:xfrm>
          <a:prstGeom prst="rect">
            <a:avLst/>
          </a:prstGeom>
        </p:spPr>
      </p:pic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82950223-302C-4A2E-941F-A47E6DAD4029}"/>
              </a:ext>
            </a:extLst>
          </p:cNvPr>
          <p:cNvSpPr/>
          <p:nvPr/>
        </p:nvSpPr>
        <p:spPr>
          <a:xfrm>
            <a:off x="19381154" y="11930585"/>
            <a:ext cx="4428564" cy="1182013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rPr>
              <a:t>MariaDB</a:t>
            </a: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8E57470A-5C27-43B5-AABD-BEECF32F97B8}"/>
              </a:ext>
            </a:extLst>
          </p:cNvPr>
          <p:cNvSpPr/>
          <p:nvPr/>
        </p:nvSpPr>
        <p:spPr>
          <a:xfrm rot="5400000">
            <a:off x="20482441" y="10002586"/>
            <a:ext cx="1315840" cy="2069950"/>
          </a:xfrm>
          <a:prstGeom prst="bentArrow">
            <a:avLst/>
          </a:prstGeom>
          <a:solidFill>
            <a:schemeClr val="bg2">
              <a:lumMod val="25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828716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11676489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31850" lvl="1" indent="-628650">
              <a:spcBef>
                <a:spcPts val="200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Significant performance improvements</a:t>
            </a:r>
          </a:p>
          <a:p>
            <a:pPr marL="831850" lvl="1" indent="-628650">
              <a:spcBef>
                <a:spcPts val="200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Graph was tested to work with over 100,000 entities</a:t>
            </a:r>
          </a:p>
          <a:p>
            <a:pPr marL="831850" lvl="1" indent="-628650">
              <a:spcBef>
                <a:spcPts val="2000"/>
              </a:spcBef>
              <a:buSzPct val="100000"/>
            </a:pPr>
            <a:r>
              <a:rPr lang="en-US" sz="4600">
                <a:latin typeface="Helvetica Neue"/>
                <a:ea typeface="Helvetica Neue"/>
                <a:cs typeface="Helvetica Neue"/>
              </a:rPr>
              <a:t>To be continued </a:t>
            </a:r>
          </a:p>
          <a:p>
            <a:pPr marL="831850" lvl="1" indent="-628650">
              <a:spcBef>
                <a:spcPts val="2000"/>
              </a:spcBef>
              <a:buSzPct val="100000"/>
            </a:pPr>
            <a:endParaRPr lang="en-US" sz="460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/>
              <a:t>High-Scale &amp; Performance</a:t>
            </a:r>
            <a:endParaRPr/>
          </a:p>
        </p:txBody>
      </p:sp>
      <p:pic>
        <p:nvPicPr>
          <p:cNvPr id="2" name="Picture 2" descr="A picture containing snow&#10;&#10;Description generated with high confidence">
            <a:extLst>
              <a:ext uri="{FF2B5EF4-FFF2-40B4-BE49-F238E27FC236}">
                <a16:creationId xmlns:a16="http://schemas.microsoft.com/office/drawing/2014/main" id="{CED308F9-EFCF-4912-91DE-8013D787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020" y="3628152"/>
            <a:ext cx="10488705" cy="10099576"/>
          </a:xfrm>
          <a:prstGeom prst="rect">
            <a:avLst/>
          </a:prstGeom>
        </p:spPr>
      </p:pic>
      <p:pic>
        <p:nvPicPr>
          <p:cNvPr id="3" name="Graphic 3" descr="Smiling Face with No Fill">
            <a:extLst>
              <a:ext uri="{FF2B5EF4-FFF2-40B4-BE49-F238E27FC236}">
                <a16:creationId xmlns:a16="http://schemas.microsoft.com/office/drawing/2014/main" id="{B0FA317B-EB20-425F-A36B-D4C37573A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2324" y="66185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6558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194929" y="4048455"/>
            <a:ext cx="20390183" cy="9737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9000" lvl="1" indent="-68580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</a:pPr>
            <a:r>
              <a:rPr lang="en-US" b="1">
                <a:solidFill>
                  <a:srgbClr val="141617"/>
                </a:solidFill>
              </a:rPr>
              <a:t>Kubernetes</a:t>
            </a:r>
            <a:r>
              <a:rPr lang="en-US">
                <a:solidFill>
                  <a:srgbClr val="141617"/>
                </a:solidFill>
              </a:rPr>
              <a:t> </a:t>
            </a:r>
            <a:r>
              <a:rPr lang="mr-IN">
                <a:solidFill>
                  <a:srgbClr val="141617"/>
                </a:solidFill>
              </a:rPr>
              <a:t>–</a:t>
            </a:r>
            <a:r>
              <a:rPr lang="en-US">
                <a:solidFill>
                  <a:srgbClr val="141617"/>
                </a:solidFill>
              </a:rPr>
              <a:t> topology datasource</a:t>
            </a:r>
          </a:p>
          <a:p>
            <a:pPr marL="889000" lvl="1" indent="-68580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</a:pPr>
            <a:r>
              <a:rPr lang="en-US" b="1">
                <a:solidFill>
                  <a:srgbClr val="141617"/>
                </a:solidFill>
              </a:rPr>
              <a:t>Prometheus</a:t>
            </a:r>
            <a:r>
              <a:rPr lang="en-US">
                <a:solidFill>
                  <a:srgbClr val="141617"/>
                </a:solidFill>
              </a:rPr>
              <a:t> </a:t>
            </a:r>
            <a:r>
              <a:rPr lang="mr-IN">
                <a:solidFill>
                  <a:srgbClr val="141617"/>
                </a:solidFill>
              </a:rPr>
              <a:t>–</a:t>
            </a:r>
            <a:r>
              <a:rPr lang="en-US">
                <a:solidFill>
                  <a:srgbClr val="141617"/>
                </a:solidFill>
              </a:rPr>
              <a:t> Kubernetes related alarms</a:t>
            </a:r>
          </a:p>
          <a:p>
            <a:pPr marL="889000" lvl="1" indent="-68580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</a:pPr>
            <a:endParaRPr lang="en-US">
              <a:solidFill>
                <a:srgbClr val="141617"/>
              </a:solidFill>
            </a:endParaRPr>
          </a:p>
          <a:p>
            <a:pPr marL="203200" lvl="1" indent="0">
              <a:lnSpc>
                <a:spcPct val="150000"/>
              </a:lnSpc>
              <a:spcBef>
                <a:spcPts val="0"/>
              </a:spcBef>
              <a:buClr>
                <a:srgbClr val="141617"/>
              </a:buClr>
              <a:buSzPct val="100000"/>
              <a:buNone/>
            </a:pPr>
            <a:endParaRPr lang="en-US">
              <a:solidFill>
                <a:srgbClr val="141617"/>
              </a:solidFill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04900" y="2123975"/>
            <a:ext cx="19268065" cy="14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800" b="1">
                <a:solidFill>
                  <a:srgbClr val="0B4D6A"/>
                </a:solidFill>
              </a:defRPr>
            </a:lvl1pPr>
          </a:lstStyle>
          <a:p>
            <a:r>
              <a:rPr lang="en-US"/>
              <a:t>Kubernetes and Prometheus Datasources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09" y="7003938"/>
            <a:ext cx="7520763" cy="6510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20" y="8488807"/>
            <a:ext cx="10058400" cy="35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861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E4540"/>
      </a:dk1>
      <a:lt1>
        <a:srgbClr val="0E374E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4E454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penStackPike2017" id="{3FD16EED-361F-9047-AC87-7C591A377F26}" vid="{56062C89-8633-DF45-A838-CDA583F1CF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4E454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OpenStack2017</Template>
  <TotalTime>0</TotalTime>
  <Words>426</Words>
  <Application>Microsoft Office PowerPoint</Application>
  <PresentationFormat>Custom</PresentationFormat>
  <Paragraphs>111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Helvetica</vt:lpstr>
      <vt:lpstr>Helvetica Light</vt:lpstr>
      <vt:lpstr>Helvetica Neue</vt:lpstr>
      <vt:lpstr>White</vt:lpstr>
      <vt:lpstr>Vitrage</vt:lpstr>
      <vt:lpstr>What is Vitrage?</vt:lpstr>
      <vt:lpstr>PowerPoint Presentation</vt:lpstr>
      <vt:lpstr>Rocky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Stein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Cross-Project Work</vt:lpstr>
      <vt:lpstr>Vitrage in NGPaaS</vt:lpstr>
      <vt:lpstr>Contact Us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2018-12-02T11:51:48Z</dcterms:created>
  <dcterms:modified xsi:type="dcterms:W3CDTF">2018-12-02T11:52:17Z</dcterms:modified>
</cp:coreProperties>
</file>