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98" r:id="rId2"/>
    <p:sldMasterId id="2147483826" r:id="rId3"/>
    <p:sldMasterId id="2147483812" r:id="rId4"/>
    <p:sldMasterId id="2147483824" r:id="rId5"/>
  </p:sldMasterIdLst>
  <p:notesMasterIdLst>
    <p:notesMasterId r:id="rId36"/>
  </p:notesMasterIdLst>
  <p:handoutMasterIdLst>
    <p:handoutMasterId r:id="rId37"/>
  </p:handoutMasterIdLst>
  <p:sldIdLst>
    <p:sldId id="371" r:id="rId6"/>
    <p:sldId id="543" r:id="rId7"/>
    <p:sldId id="538" r:id="rId8"/>
    <p:sldId id="478" r:id="rId9"/>
    <p:sldId id="540" r:id="rId10"/>
    <p:sldId id="525" r:id="rId11"/>
    <p:sldId id="529" r:id="rId12"/>
    <p:sldId id="539" r:id="rId13"/>
    <p:sldId id="528" r:id="rId14"/>
    <p:sldId id="544" r:id="rId15"/>
    <p:sldId id="549" r:id="rId16"/>
    <p:sldId id="531" r:id="rId17"/>
    <p:sldId id="546" r:id="rId18"/>
    <p:sldId id="548" r:id="rId19"/>
    <p:sldId id="530" r:id="rId20"/>
    <p:sldId id="516" r:id="rId21"/>
    <p:sldId id="474" r:id="rId22"/>
    <p:sldId id="475" r:id="rId23"/>
    <p:sldId id="545" r:id="rId24"/>
    <p:sldId id="547" r:id="rId25"/>
    <p:sldId id="553" r:id="rId26"/>
    <p:sldId id="552" r:id="rId27"/>
    <p:sldId id="551" r:id="rId28"/>
    <p:sldId id="554" r:id="rId29"/>
    <p:sldId id="555" r:id="rId30"/>
    <p:sldId id="556" r:id="rId31"/>
    <p:sldId id="557" r:id="rId32"/>
    <p:sldId id="537" r:id="rId33"/>
    <p:sldId id="513" r:id="rId34"/>
    <p:sldId id="534" r:id="rId35"/>
  </p:sldIdLst>
  <p:sldSz cx="9144000" cy="5143500" type="screen16x9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 userDrawn="1">
          <p15:clr>
            <a:srgbClr val="A4A3A4"/>
          </p15:clr>
        </p15:guide>
        <p15:guide id="2" pos="2180" userDrawn="1">
          <p15:clr>
            <a:srgbClr val="A4A3A4"/>
          </p15:clr>
        </p15:guide>
        <p15:guide id="3" orient="horz" pos="3150" userDrawn="1">
          <p15:clr>
            <a:srgbClr val="A4A3A4"/>
          </p15:clr>
        </p15:guide>
        <p15:guide id="4" pos="2165" userDrawn="1">
          <p15:clr>
            <a:srgbClr val="A4A3A4"/>
          </p15:clr>
        </p15:guide>
        <p15:guide id="5" orient="horz" pos="2875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56" userDrawn="1">
          <p15:clr>
            <a:srgbClr val="A4A3A4"/>
          </p15:clr>
        </p15:guide>
        <p15:guide id="8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AD2"/>
    <a:srgbClr val="A1D7E3"/>
    <a:srgbClr val="A1D7CB"/>
    <a:srgbClr val="A1CBCB"/>
    <a:srgbClr val="28A3A0"/>
    <a:srgbClr val="008DB4"/>
    <a:srgbClr val="57C3FF"/>
    <a:srgbClr val="C07200"/>
    <a:srgbClr val="99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50E9B-EFCC-D7B8-0362-095CEF866D84}" v="32" dt="2018-11-11T12:22:44.104"/>
    <p1510:client id="{9A382DAE-5117-40C7-B47B-BA9F32B2A076}" v="26" dt="2018-11-11T13:10:44.3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1460" autoAdjust="0"/>
  </p:normalViewPr>
  <p:slideViewPr>
    <p:cSldViewPr snapToGrid="0">
      <p:cViewPr varScale="1">
        <p:scale>
          <a:sx n="52" d="100"/>
          <a:sy n="52" d="100"/>
        </p:scale>
        <p:origin x="233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6"/>
        <p:guide pos="2180"/>
        <p:guide orient="horz" pos="3150"/>
        <p:guide pos="2165"/>
        <p:guide orient="horz" pos="2875"/>
        <p:guide orient="horz" pos="3127"/>
        <p:guide pos="2156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A1A956-FBA6-4D44-9717-88B588F88EA2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B7DA75-3119-461F-BBD9-15CADFA2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8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F6B7E-5EE0-4686-A335-20EF82FA6D28}" type="datetimeFigureOut">
              <a:rPr lang="en-US"/>
              <a:pPr>
                <a:defRPr/>
              </a:pPr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8" tIns="45635" rIns="91268" bIns="4563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268" tIns="45635" rIns="91268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8" tIns="45635" rIns="91268" bIns="45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2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8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6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8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0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7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5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19100" y="925078"/>
            <a:ext cx="3833813" cy="53224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5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38150" y="1695450"/>
            <a:ext cx="5960120" cy="3302496"/>
          </a:xfrm>
          <a:prstGeom prst="rect">
            <a:avLst/>
          </a:prstGeom>
        </p:spPr>
        <p:txBody>
          <a:bodyPr anchor="t"/>
          <a:lstStyle>
            <a:lvl1pPr marL="271463" indent="-271463">
              <a:spcBef>
                <a:spcPts val="1125"/>
              </a:spcBef>
              <a:buClr>
                <a:srgbClr val="DA1A32"/>
              </a:buClr>
              <a:buSzPct val="115000"/>
              <a:buChar char="➡"/>
              <a:defRPr sz="1425"/>
            </a:lvl1pPr>
            <a:lvl2pPr marL="257175" indent="-180975">
              <a:spcBef>
                <a:spcPts val="1125"/>
              </a:spcBef>
              <a:buClr>
                <a:srgbClr val="0B4D6A"/>
              </a:buClr>
              <a:defRPr sz="1425"/>
            </a:lvl2pPr>
            <a:lvl3pPr marL="376238" indent="-138113">
              <a:spcBef>
                <a:spcPts val="1125"/>
              </a:spcBef>
              <a:buClr>
                <a:srgbClr val="0B4D6A"/>
              </a:buClr>
              <a:defRPr sz="1425"/>
            </a:lvl3pPr>
            <a:lvl4pPr marL="535964" indent="-174014">
              <a:spcBef>
                <a:spcPts val="1125"/>
              </a:spcBef>
              <a:buClr>
                <a:srgbClr val="0B4D6A"/>
              </a:buClr>
              <a:defRPr sz="1425"/>
            </a:lvl4pPr>
            <a:lvl5pPr marL="721702" indent="-174014">
              <a:spcBef>
                <a:spcPts val="1125"/>
              </a:spcBef>
              <a:buClr>
                <a:srgbClr val="0B4D6A"/>
              </a:buClr>
              <a:defRPr sz="14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0" y="-14288"/>
            <a:ext cx="9144000" cy="75642"/>
          </a:xfrm>
          <a:prstGeom prst="rect">
            <a:avLst/>
          </a:prstGeom>
          <a:solidFill>
            <a:srgbClr val="DA1A3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10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597" y="272284"/>
            <a:ext cx="1073716" cy="190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427334" y="685800"/>
            <a:ext cx="8289333" cy="0"/>
          </a:xfrm>
          <a:prstGeom prst="line">
            <a:avLst/>
          </a:prstGeom>
          <a:ln w="12700">
            <a:solidFill>
              <a:srgbClr val="4E4540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690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>
                <a:ea typeface="ヒラギノ角ゴ Pro W3"/>
                <a:cs typeface="ヒラギノ角ゴ Pro W3"/>
              </a:rPr>
              <a:t>Main headline in</a:t>
            </a:r>
            <a:br>
              <a:rPr lang="en-US">
                <a:ea typeface="ヒラギノ角ゴ Pro W3"/>
                <a:cs typeface="ヒラギノ角ゴ Pro W3"/>
              </a:rPr>
            </a:br>
            <a:r>
              <a:rPr lang="en-US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/>
              <a:t>Supporting headline in sentence case here </a:t>
            </a:r>
          </a:p>
          <a:p>
            <a:pPr lvl="1"/>
            <a:r>
              <a:rPr lang="en-US"/>
              <a:t>Author/Presenter</a:t>
            </a:r>
          </a:p>
          <a:p>
            <a:pPr lvl="1"/>
            <a:r>
              <a:rPr lang="en-US"/>
              <a:t>DD-MM-YYYY</a:t>
            </a:r>
          </a:p>
        </p:txBody>
      </p:sp>
    </p:spTree>
    <p:extLst>
      <p:ext uri="{BB962C8B-B14F-4D97-AF65-F5344CB8AC3E}">
        <p14:creationId xmlns:p14="http://schemas.microsoft.com/office/powerpoint/2010/main" val="341612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headline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6781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>
                <a:ea typeface="ヒラギノ角ゴ Pro W3"/>
                <a:cs typeface="ヒラギノ角ゴ Pro W3"/>
              </a:rPr>
              <a:t>Main headline in</a:t>
            </a:r>
            <a:br>
              <a:rPr lang="en-US">
                <a:ea typeface="ヒラギノ角ゴ Pro W3"/>
                <a:cs typeface="ヒラギノ角ゴ Pro W3"/>
              </a:rPr>
            </a:br>
            <a:r>
              <a:rPr lang="en-US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White internal cover slide – Supporting headline in sentence case here</a:t>
            </a:r>
          </a:p>
          <a:p>
            <a:pPr lvl="2"/>
            <a:r>
              <a:rPr lang="en-US"/>
              <a:t>Author/Presenter</a:t>
            </a:r>
          </a:p>
          <a:p>
            <a:pPr lvl="2"/>
            <a:r>
              <a:rPr lang="en-US"/>
              <a:t>DD-MM-YYYY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headline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6" r:id="rId2"/>
    <p:sldLayoutId id="2147483816" r:id="rId3"/>
    <p:sldLayoutId id="2147483805" r:id="rId4"/>
    <p:sldLayoutId id="2147483817" r:id="rId5"/>
    <p:sldLayoutId id="2147483814" r:id="rId6"/>
    <p:sldLayoutId id="2147483818" r:id="rId7"/>
    <p:sldLayoutId id="2147483815" r:id="rId8"/>
    <p:sldLayoutId id="2147483819" r:id="rId9"/>
    <p:sldLayoutId id="2147483828" r:id="rId10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08" r:id="rId3"/>
    <p:sldLayoutId id="2147483809" r:id="rId4"/>
    <p:sldLayoutId id="2147483810" r:id="rId5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" y="280799"/>
            <a:ext cx="1080000" cy="1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astebin.com/TxkxP4qw" TargetMode="External"/><Relationship Id="rId4" Type="http://schemas.openxmlformats.org/officeDocument/2006/relationships/hyperlink" Target="https://etherpad.openstack.org/p/osa-ny1.b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astebin.com/TxkxP4qw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TxkxP4q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TxkxP4q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astebin.com/nwuKuHK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TxkxP4q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stack.org/vitrage/latest/" TargetMode="External"/><Relationship Id="rId2" Type="http://schemas.openxmlformats.org/officeDocument/2006/relationships/hyperlink" Target="https://wiki.openstack.org/wiki/Vitrag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penstack-dev@lists.openstack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TxkxP4q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200" y="900000"/>
            <a:ext cx="8359200" cy="1157400"/>
          </a:xfrm>
        </p:spPr>
        <p:txBody>
          <a:bodyPr/>
          <a:lstStyle/>
          <a:p>
            <a:r>
              <a:rPr lang="en-US" sz="7000" noProof="0" err="1"/>
              <a:t>Vitrage</a:t>
            </a:r>
            <a:r>
              <a:rPr lang="en-US" sz="7000" noProof="0"/>
              <a:t> </a:t>
            </a:r>
            <a:r>
              <a:rPr lang="en-US" sz="7000"/>
              <a:t>h</a:t>
            </a:r>
            <a:r>
              <a:rPr lang="en-US" sz="7000" noProof="0"/>
              <a:t>ands-on lab</a:t>
            </a:r>
          </a:p>
          <a:p>
            <a:r>
              <a:rPr lang="en-US" sz="2000">
                <a:solidFill>
                  <a:srgbClr val="FFFFFF"/>
                </a:solidFill>
              </a:rPr>
              <a:t>Muhamad Najjar, Marina </a:t>
            </a:r>
            <a:r>
              <a:rPr lang="en-US" sz="2000" err="1">
                <a:solidFill>
                  <a:srgbClr val="FFFFFF"/>
                </a:solidFill>
              </a:rPr>
              <a:t>Koushnir</a:t>
            </a:r>
          </a:p>
          <a:p>
            <a:r>
              <a:rPr lang="en-US" sz="2000" err="1">
                <a:solidFill>
                  <a:srgbClr val="FFFFFF"/>
                </a:solidFill>
              </a:rPr>
              <a:t>CloudBand</a:t>
            </a:r>
            <a:r>
              <a:rPr lang="en-US" sz="2000">
                <a:solidFill>
                  <a:srgbClr val="FFFFFF"/>
                </a:solidFill>
              </a:rPr>
              <a:t>, Nokia</a:t>
            </a:r>
          </a:p>
          <a:p>
            <a:endParaRPr lang="en-US" sz="4000" noProof="0">
              <a:solidFill>
                <a:srgbClr val="FF991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417600" y="3962402"/>
            <a:ext cx="8308800" cy="690464"/>
          </a:xfrm>
        </p:spPr>
        <p:txBody>
          <a:bodyPr/>
          <a:lstStyle/>
          <a:p>
            <a:pPr marL="285750" lvl="0" indent="-285750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14-November-2018</a:t>
            </a:r>
          </a:p>
          <a:p>
            <a:pPr marL="285750" lvl="0" indent="-285750" eaLnBrk="1" hangingPunct="1">
              <a:defRPr/>
            </a:pPr>
            <a:endParaRPr lang="en-US" sz="1800" noProof="0" dirty="0">
              <a:solidFill>
                <a:srgbClr val="FFFFFF"/>
              </a:solidFill>
            </a:endParaRPr>
          </a:p>
        </p:txBody>
      </p:sp>
      <p:pic>
        <p:nvPicPr>
          <p:cNvPr id="40962" name="Picture 2" descr="Image result for vitrage giraf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188" y="1922854"/>
            <a:ext cx="224790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55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0DBFA-6430-4D45-AB99-F1DE29D5CE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err="1"/>
              <a:t>vitrage</a:t>
            </a:r>
            <a:r>
              <a:rPr lang="en-US"/>
              <a:t> topology show</a:t>
            </a:r>
          </a:p>
          <a:p>
            <a:pPr marL="229870" indent="-229870"/>
            <a:r>
              <a:rPr lang="en-US" err="1"/>
              <a:t>vitrage</a:t>
            </a:r>
            <a:r>
              <a:rPr lang="en-US"/>
              <a:t> alarm list/show/count</a:t>
            </a:r>
          </a:p>
          <a:p>
            <a:pPr marL="229870" indent="-229870"/>
            <a:r>
              <a:rPr lang="en-US" err="1"/>
              <a:t>vitrage</a:t>
            </a:r>
            <a:r>
              <a:rPr lang="en-US"/>
              <a:t> </a:t>
            </a:r>
            <a:r>
              <a:rPr lang="en-US" err="1"/>
              <a:t>rca</a:t>
            </a:r>
            <a:r>
              <a:rPr lang="en-US"/>
              <a:t> show</a:t>
            </a:r>
          </a:p>
          <a:p>
            <a:pPr marL="229870" indent="-229870"/>
            <a:r>
              <a:rPr lang="en-US" err="1"/>
              <a:t>vitrage</a:t>
            </a:r>
            <a:r>
              <a:rPr lang="en-US"/>
              <a:t> template list/show/add/delete</a:t>
            </a:r>
          </a:p>
          <a:p>
            <a:pPr marL="229870" indent="-229870"/>
            <a:r>
              <a:rPr lang="en-US" err="1"/>
              <a:t>vitrage</a:t>
            </a:r>
            <a:r>
              <a:rPr lang="en-US"/>
              <a:t> resource list/show</a:t>
            </a:r>
          </a:p>
          <a:p>
            <a:pPr marL="229870" indent="-229870"/>
            <a:r>
              <a:rPr lang="en-US" err="1"/>
              <a:t>vitrage</a:t>
            </a:r>
            <a:r>
              <a:rPr lang="en-US"/>
              <a:t> </a:t>
            </a:r>
            <a:r>
              <a:rPr lang="en-US" err="1"/>
              <a:t>webhook</a:t>
            </a:r>
            <a:r>
              <a:rPr lang="en-US"/>
              <a:t> add/delete/list/show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D3B95-4E78-40A3-9C31-CC0B40B11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4C4BDD-B774-42B5-82D7-9BF305BB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Vitrage</a:t>
            </a:r>
            <a:r>
              <a:rPr lang="en-US"/>
              <a:t> CLI</a:t>
            </a: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096D0F-EDB2-4B8C-8C8A-B3C33208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26" y="2824521"/>
            <a:ext cx="2074653" cy="17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9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9DA47A8-5775-4E5E-B773-298422DF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2703430"/>
          </a:xfrm>
        </p:spPr>
        <p:txBody>
          <a:bodyPr/>
          <a:lstStyle/>
          <a:p>
            <a:pPr algn="ctr"/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r>
              <a:rPr lang="en-US" sz="6600" dirty="0">
                <a:solidFill>
                  <a:srgbClr val="124191"/>
                </a:solidFill>
              </a:rPr>
              <a:t>LAB</a:t>
            </a:r>
            <a:endParaRPr lang="en-US" sz="6600" dirty="0"/>
          </a:p>
        </p:txBody>
      </p:sp>
      <p:pic>
        <p:nvPicPr>
          <p:cNvPr id="10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F45083D-9FE7-48AC-B07E-09B083FF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36" y="1938222"/>
            <a:ext cx="1993936" cy="1930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34D5A3-5967-489A-A10A-0FB2C1FF1CAF}"/>
              </a:ext>
            </a:extLst>
          </p:cNvPr>
          <p:cNvSpPr txBox="1"/>
          <p:nvPr/>
        </p:nvSpPr>
        <p:spPr>
          <a:xfrm>
            <a:off x="0" y="530933"/>
            <a:ext cx="9144000" cy="14072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3600" b="1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Get available IP</a:t>
            </a:r>
          </a:p>
          <a:p>
            <a:pPr algn="ctr">
              <a:spcBef>
                <a:spcPts val="0"/>
              </a:spcBef>
              <a:buClr>
                <a:srgbClr val="001135"/>
              </a:buClr>
            </a:pPr>
            <a:r>
              <a:rPr lang="en-US" sz="32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  <a:hlinkClick r:id="rId4"/>
              </a:rPr>
              <a:t>https://etherpad.openstack.org/p/osa-ny1.b</a:t>
            </a:r>
            <a:endParaRPr lang="en-US" sz="32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>
              <a:spcBef>
                <a:spcPts val="0"/>
              </a:spcBef>
              <a:buClr>
                <a:srgbClr val="001135"/>
              </a:buClr>
            </a:pPr>
            <a:endParaRPr lang="en-US" sz="14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023E0-E89C-417A-AAD7-830F9E6E83EE}"/>
              </a:ext>
            </a:extLst>
          </p:cNvPr>
          <p:cNvSpPr txBox="1"/>
          <p:nvPr/>
        </p:nvSpPr>
        <p:spPr>
          <a:xfrm>
            <a:off x="417600" y="3700047"/>
            <a:ext cx="8726400" cy="19920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R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4000" b="1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Instructions</a:t>
            </a:r>
          </a:p>
          <a:p>
            <a:pPr algn="ctr">
              <a:spcBef>
                <a:spcPts val="0"/>
              </a:spcBef>
              <a:buClr>
                <a:srgbClr val="001135"/>
              </a:buClr>
            </a:pPr>
            <a:r>
              <a:rPr lang="en-US" sz="4000" dirty="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  <a:hlinkClick r:id="rId5"/>
              </a:rPr>
              <a:t>https://pastebin.com/TxkxP4qw</a:t>
            </a:r>
            <a:endParaRPr lang="en-US" sz="40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  <a:p>
            <a:pPr algn="ctr">
              <a:spcBef>
                <a:spcPts val="0"/>
              </a:spcBef>
              <a:buClr>
                <a:srgbClr val="001135"/>
              </a:buClr>
            </a:pPr>
            <a:endParaRPr lang="en-US" sz="40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82487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Introduction to </a:t>
            </a:r>
            <a:r>
              <a:rPr lang="en-US" dirty="0" err="1"/>
              <a:t>Vitrage</a:t>
            </a:r>
            <a:endParaRPr lang="en-US" dirty="0"/>
          </a:p>
          <a:p>
            <a:pPr marL="229870" indent="-229870"/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 </a:t>
            </a:r>
          </a:p>
          <a:p>
            <a:pPr marL="229870" indent="-229870"/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 Integration with Prometheus and Kubernetes</a:t>
            </a:r>
          </a:p>
          <a:p>
            <a:pPr marL="229870" indent="-229870"/>
            <a:r>
              <a:rPr lang="en-US" dirty="0" err="1">
                <a:solidFill>
                  <a:srgbClr val="001135"/>
                </a:solidFill>
              </a:rPr>
              <a:t>Vitrage</a:t>
            </a:r>
            <a:r>
              <a:rPr lang="en-US" dirty="0">
                <a:solidFill>
                  <a:srgbClr val="001135"/>
                </a:solidFill>
              </a:rPr>
              <a:t> templates</a:t>
            </a:r>
            <a:endParaRPr lang="en-US" dirty="0"/>
          </a:p>
          <a:p>
            <a:pPr marL="229870" indent="-229870"/>
            <a:r>
              <a:rPr lang="en-US" dirty="0"/>
              <a:t>Summary n’ Q&amp;A</a:t>
            </a: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dirty="0">
                <a:hlinkClick r:id="rId2"/>
              </a:rPr>
              <a:t>https://pastebin.com/TxkxP4qw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19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DC58D-3CD5-470B-9177-5B3D240C6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F9EB0B-915B-40A5-A791-E5731E4A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124191"/>
                </a:solidFill>
              </a:rPr>
              <a:t>Vitrage</a:t>
            </a:r>
            <a:r>
              <a:rPr lang="en-US">
                <a:solidFill>
                  <a:srgbClr val="124191"/>
                </a:solidFill>
              </a:rPr>
              <a:t> Integration with Prometheus and Kubernetes</a:t>
            </a:r>
            <a:endParaRPr lang="en-US">
              <a:solidFill>
                <a:srgbClr val="8396A9"/>
              </a:solidFill>
            </a:endParaRPr>
          </a:p>
        </p:txBody>
      </p:sp>
      <p:sp>
        <p:nvSpPr>
          <p:cNvPr id="7" name="Shape 405">
            <a:extLst>
              <a:ext uri="{FF2B5EF4-FFF2-40B4-BE49-F238E27FC236}">
                <a16:creationId xmlns:a16="http://schemas.microsoft.com/office/drawing/2014/main" id="{BE3574C5-AD26-4E1D-B9B7-5CBAFC609A45}"/>
              </a:ext>
            </a:extLst>
          </p:cNvPr>
          <p:cNvSpPr txBox="1">
            <a:spLocks/>
          </p:cNvSpPr>
          <p:nvPr/>
        </p:nvSpPr>
        <p:spPr>
          <a:xfrm>
            <a:off x="726125" y="969840"/>
            <a:ext cx="7646319" cy="3651461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85725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17145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257175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34290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428625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51435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600075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68580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4E454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333375" lvl="1" indent="-257175">
              <a:lnSpc>
                <a:spcPct val="150000"/>
              </a:lnSpc>
              <a:buClr>
                <a:srgbClr val="141617"/>
              </a:buClr>
              <a:buSzPct val="100000"/>
            </a:pPr>
            <a:r>
              <a:rPr lang="en-US" b="1">
                <a:solidFill>
                  <a:srgbClr val="141617"/>
                </a:solidFill>
              </a:rPr>
              <a:t>Kubernetes</a:t>
            </a:r>
            <a:r>
              <a:rPr lang="en-US">
                <a:solidFill>
                  <a:srgbClr val="141617"/>
                </a:solidFill>
              </a:rPr>
              <a:t> </a:t>
            </a:r>
            <a:r>
              <a:rPr lang="mr-IN">
                <a:solidFill>
                  <a:srgbClr val="141617"/>
                </a:solidFill>
              </a:rPr>
              <a:t>–</a:t>
            </a:r>
            <a:r>
              <a:rPr lang="en-US">
                <a:solidFill>
                  <a:srgbClr val="141617"/>
                </a:solidFill>
              </a:rPr>
              <a:t> topology datasource</a:t>
            </a:r>
          </a:p>
          <a:p>
            <a:pPr marL="333375" lvl="1" indent="-257175">
              <a:lnSpc>
                <a:spcPct val="150000"/>
              </a:lnSpc>
              <a:buClr>
                <a:srgbClr val="141617"/>
              </a:buClr>
              <a:buSzPct val="100000"/>
            </a:pPr>
            <a:r>
              <a:rPr lang="en-US" b="1">
                <a:solidFill>
                  <a:srgbClr val="141617"/>
                </a:solidFill>
              </a:rPr>
              <a:t>Prometheus</a:t>
            </a:r>
            <a:r>
              <a:rPr lang="en-US">
                <a:solidFill>
                  <a:srgbClr val="141617"/>
                </a:solidFill>
              </a:rPr>
              <a:t> </a:t>
            </a:r>
            <a:r>
              <a:rPr lang="mr-IN">
                <a:solidFill>
                  <a:srgbClr val="141617"/>
                </a:solidFill>
              </a:rPr>
              <a:t>–</a:t>
            </a:r>
            <a:r>
              <a:rPr lang="en-US">
                <a:solidFill>
                  <a:srgbClr val="141617"/>
                </a:solidFill>
              </a:rPr>
              <a:t> Kubernetes related alarms</a:t>
            </a:r>
          </a:p>
          <a:p>
            <a:pPr marL="333375" lvl="1" indent="-257175">
              <a:lnSpc>
                <a:spcPct val="150000"/>
              </a:lnSpc>
              <a:buClr>
                <a:srgbClr val="141617"/>
              </a:buClr>
              <a:buSzPct val="100000"/>
            </a:pPr>
            <a:endParaRPr lang="en-US">
              <a:solidFill>
                <a:srgbClr val="141617"/>
              </a:solidFill>
            </a:endParaRPr>
          </a:p>
          <a:p>
            <a:pPr marL="76200" lvl="1" indent="0">
              <a:lnSpc>
                <a:spcPct val="150000"/>
              </a:lnSpc>
              <a:buClr>
                <a:srgbClr val="141617"/>
              </a:buClr>
              <a:buSzPct val="100000"/>
            </a:pPr>
            <a:endParaRPr lang="en-US">
              <a:solidFill>
                <a:srgbClr val="141617"/>
              </a:solidFill>
            </a:endParaRPr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33E531ED-D0D0-4279-8C02-61DA3B1EC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3" y="2000916"/>
            <a:ext cx="2820286" cy="2441342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2AFDE77-2B88-4D9C-9F3B-1C9577312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50" y="2673587"/>
            <a:ext cx="3771900" cy="13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6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9DA47A8-5775-4E5E-B773-298422DF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2703430"/>
          </a:xfrm>
        </p:spPr>
        <p:txBody>
          <a:bodyPr/>
          <a:lstStyle/>
          <a:p>
            <a:pPr algn="ctr"/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r>
              <a:rPr lang="en-US" sz="6600">
                <a:solidFill>
                  <a:srgbClr val="124191"/>
                </a:solidFill>
              </a:rPr>
              <a:t>LAB</a:t>
            </a:r>
            <a:endParaRPr lang="en-US" sz="6600"/>
          </a:p>
        </p:txBody>
      </p:sp>
      <p:pic>
        <p:nvPicPr>
          <p:cNvPr id="10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F45083D-9FE7-48AC-B07E-09B083FF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12" y="2449151"/>
            <a:ext cx="2257965" cy="21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Introduction to </a:t>
            </a:r>
            <a:r>
              <a:rPr lang="en-US" dirty="0" err="1"/>
              <a:t>Vitrage</a:t>
            </a:r>
            <a:endParaRPr lang="en-US" dirty="0"/>
          </a:p>
          <a:p>
            <a:pPr marL="229870" indent="-229870"/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</a:t>
            </a:r>
          </a:p>
          <a:p>
            <a:pPr marL="229870" indent="-229870"/>
            <a:r>
              <a:rPr lang="en-US" dirty="0" err="1">
                <a:solidFill>
                  <a:srgbClr val="001135"/>
                </a:solidFill>
              </a:rPr>
              <a:t>Vitrage</a:t>
            </a:r>
            <a:r>
              <a:rPr lang="en-US" dirty="0">
                <a:solidFill>
                  <a:srgbClr val="001135"/>
                </a:solidFill>
              </a:rPr>
              <a:t> Integration</a:t>
            </a:r>
            <a:r>
              <a:rPr lang="en-US" dirty="0"/>
              <a:t> with Prometheus and Kubernetes</a:t>
            </a:r>
          </a:p>
          <a:p>
            <a:pPr marL="229870" indent="-229870"/>
            <a:r>
              <a:rPr lang="en-US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 templates</a:t>
            </a:r>
          </a:p>
          <a:p>
            <a:pPr marL="229870" indent="-229870"/>
            <a:r>
              <a:rPr lang="en-US" dirty="0"/>
              <a:t>Summary n’ Q&amp;A</a:t>
            </a: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dirty="0">
                <a:hlinkClick r:id="rId3"/>
              </a:rPr>
              <a:t>https://pastebin.com/TxkxP4qw</a:t>
            </a:r>
            <a:endParaRPr lang="en-US" u="sng" dirty="0">
              <a:latin typeface="Nokia Pure Text Light"/>
            </a:endParaRPr>
          </a:p>
          <a:p>
            <a:pPr marL="229870" indent="-229870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78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25738" y="820920"/>
            <a:ext cx="8308800" cy="3560400"/>
          </a:xfrm>
        </p:spPr>
        <p:txBody>
          <a:bodyPr lIns="0" tIns="0" rIns="0" bIns="0" anchor="t"/>
          <a:lstStyle/>
          <a:p>
            <a:pPr marL="229870" indent="-229870"/>
            <a:r>
              <a:rPr lang="en-US" b="1"/>
              <a:t>YAML file</a:t>
            </a:r>
          </a:p>
          <a:p>
            <a:pPr marL="460375" lvl="1"/>
            <a:r>
              <a:rPr lang="en-US" sz="1600"/>
              <a:t>Defines actions to be taken based on system topology &amp; alarms</a:t>
            </a:r>
          </a:p>
          <a:p>
            <a:pPr marL="460375" lvl="1"/>
            <a:r>
              <a:rPr lang="en-US" sz="1600"/>
              <a:t>Added/modified by user</a:t>
            </a:r>
          </a:p>
          <a:p>
            <a:pPr marL="460375" lvl="1"/>
            <a:r>
              <a:rPr lang="en-US" sz="1600"/>
              <a:t>Each template can contain one or more scenarios</a:t>
            </a:r>
          </a:p>
          <a:p>
            <a:pPr marL="229870" indent="-229870"/>
            <a:r>
              <a:rPr lang="en-US" b="1"/>
              <a:t>Supports the following operations </a:t>
            </a:r>
            <a:r>
              <a:rPr lang="en-US">
                <a:solidFill>
                  <a:srgbClr val="124191"/>
                </a:solidFill>
              </a:rPr>
              <a:t>(“scenarios”)</a:t>
            </a:r>
          </a:p>
          <a:p>
            <a:pPr marL="460375" lvl="1"/>
            <a:r>
              <a:rPr lang="en-US" sz="1600"/>
              <a:t>if &lt;condition&gt; </a:t>
            </a:r>
            <a:r>
              <a:rPr lang="en-US" sz="1600" i="1">
                <a:solidFill>
                  <a:srgbClr val="FF0000"/>
                </a:solidFill>
              </a:rPr>
              <a:t>then</a:t>
            </a:r>
            <a:r>
              <a:rPr lang="en-US" sz="1600"/>
              <a:t>  raise deduced alarm</a:t>
            </a:r>
          </a:p>
          <a:p>
            <a:pPr marL="460375" lvl="1"/>
            <a:r>
              <a:rPr lang="en-US" sz="1600"/>
              <a:t>if &lt;condition&gt; </a:t>
            </a:r>
            <a:r>
              <a:rPr lang="en-US" sz="1600" i="1">
                <a:solidFill>
                  <a:srgbClr val="FF0000"/>
                </a:solidFill>
              </a:rPr>
              <a:t>then</a:t>
            </a:r>
            <a:r>
              <a:rPr lang="en-US" sz="1600"/>
              <a:t>  set deduced state</a:t>
            </a:r>
          </a:p>
          <a:p>
            <a:pPr marL="460375" lvl="1"/>
            <a:r>
              <a:rPr lang="en-US" sz="1600"/>
              <a:t>if &lt;condition&gt; </a:t>
            </a:r>
            <a:r>
              <a:rPr lang="en-US" sz="1600" i="1">
                <a:solidFill>
                  <a:srgbClr val="FF0000"/>
                </a:solidFill>
              </a:rPr>
              <a:t>then</a:t>
            </a:r>
            <a:r>
              <a:rPr lang="en-US" sz="1600"/>
              <a:t>  add causal relationship (used for RCA capability)</a:t>
            </a:r>
          </a:p>
          <a:p>
            <a:pPr marL="460375" lvl="1"/>
            <a:r>
              <a:rPr lang="en-US" sz="1600"/>
              <a:t>if &lt;condition&gt; </a:t>
            </a:r>
            <a:r>
              <a:rPr lang="en-US" sz="1600" i="1">
                <a:solidFill>
                  <a:srgbClr val="FF0000"/>
                </a:solidFill>
              </a:rPr>
              <a:t>then </a:t>
            </a:r>
            <a:r>
              <a:rPr lang="en-US" sz="1600" i="1"/>
              <a:t> </a:t>
            </a:r>
            <a:r>
              <a:rPr lang="en-US" sz="1600"/>
              <a:t>execute Mistral workflow</a:t>
            </a:r>
          </a:p>
          <a:p>
            <a:pPr marL="460375" lvl="1"/>
            <a:endParaRPr lang="he-IL">
              <a:latin typeface="ヒラギノ角ゴ Pro W3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r>
              <a:rPr lang="en-US" err="1">
                <a:latin typeface="+mj-lt"/>
              </a:rPr>
              <a:t>Vitrage</a:t>
            </a:r>
            <a:r>
              <a:rPr lang="en-US">
                <a:latin typeface="+mj-lt"/>
              </a:rPr>
              <a:t> Templates</a:t>
            </a: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r>
              <a:rPr lang="en-US" err="1">
                <a:latin typeface="+mj-lt"/>
              </a:rPr>
              <a:t>Vitrage</a:t>
            </a:r>
            <a:r>
              <a:rPr lang="en-US">
                <a:latin typeface="+mj-lt"/>
              </a:rPr>
              <a:t> Templates</a:t>
            </a:r>
          </a:p>
        </p:txBody>
      </p:sp>
      <p:sp>
        <p:nvSpPr>
          <p:cNvPr id="7" name="Content Placeholder 42"/>
          <p:cNvSpPr txBox="1">
            <a:spLocks/>
          </p:cNvSpPr>
          <p:nvPr/>
        </p:nvSpPr>
        <p:spPr bwMode="auto">
          <a:xfrm>
            <a:off x="285293" y="834459"/>
            <a:ext cx="8558783" cy="3657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4839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57188" lvl="2" indent="-1730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The template is written in YAML language, with the following structure: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1945" y="1351895"/>
            <a:ext cx="5831790" cy="29461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metadata:</a:t>
            </a: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definitions: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entities: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entity: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entity: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relationships: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relationship: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relationship: ...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scenarios: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scenario: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condition: &lt;if statement true do the action&gt; 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actions: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- action: ...</a:t>
            </a:r>
          </a:p>
        </p:txBody>
      </p:sp>
      <p:sp>
        <p:nvSpPr>
          <p:cNvPr id="6" name="Left Brace 5"/>
          <p:cNvSpPr/>
          <p:nvPr/>
        </p:nvSpPr>
        <p:spPr>
          <a:xfrm flipH="1">
            <a:off x="5319564" y="1760838"/>
            <a:ext cx="185364" cy="1377776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517287" y="2283873"/>
            <a:ext cx="2051208" cy="330072"/>
          </a:xfrm>
          <a:prstGeom prst="rect">
            <a:avLst/>
          </a:prstGeom>
          <a:noFill/>
        </p:spPr>
        <p:txBody>
          <a:bodyPr wrap="square" lIns="72000" tIns="72000" rIns="72000" bIns="72000" rtlCol="1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200" i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Condition building-blocks</a:t>
            </a:r>
            <a:endParaRPr lang="he-IL" sz="1200" i="1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0604" y="3418635"/>
            <a:ext cx="2051208" cy="514738"/>
          </a:xfrm>
          <a:prstGeom prst="rect">
            <a:avLst/>
          </a:prstGeom>
          <a:noFill/>
        </p:spPr>
        <p:txBody>
          <a:bodyPr wrap="square" lIns="72000" tIns="72000" rIns="72000" bIns="72000" rtlCol="1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r>
              <a:rPr lang="en-US" sz="1200" i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Actions defined based on the building blocks </a:t>
            </a:r>
            <a:endParaRPr lang="he-IL" sz="1200" i="1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5317592" y="3488725"/>
            <a:ext cx="161188" cy="717516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r>
              <a:rPr lang="en-US" err="1">
                <a:latin typeface="+mj-lt"/>
              </a:rPr>
              <a:t>Vitrage</a:t>
            </a:r>
            <a:r>
              <a:rPr lang="en-US">
                <a:latin typeface="+mj-lt"/>
              </a:rPr>
              <a:t> Templates – Deduced Alarm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75" y="1181103"/>
            <a:ext cx="3600450" cy="38618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metadata: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   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</a:rPr>
              <a:t>version: 2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</a:rPr>
              <a:t>    type: standard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name: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raise_alarm_for_host_errors</a:t>
            </a:r>
            <a:endParaRPr lang="en-US" sz="1050" i="1">
              <a:solidFill>
                <a:srgbClr val="FF0000"/>
              </a:solidFill>
              <a:ea typeface="Nokia Pure Text" panose="020B0503020202020204" pitchFamily="34" charset="0"/>
              <a:cs typeface="Nokia Pure Headline Light"/>
            </a:endParaRP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    </a:t>
            </a: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description: host in error raises alarm</a:t>
            </a:r>
            <a:endParaRPr lang="en-US" sz="1050" i="1">
              <a:solidFill>
                <a:srgbClr val="FF0000"/>
              </a:solidFill>
              <a:ea typeface="Nokia Pure Text" panose="020B0503020202020204" pitchFamily="34" charset="0"/>
              <a:cs typeface="Nokia Pure Headline Light"/>
            </a:endParaRP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definitions: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entities: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- entity: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category: RESOURCE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type: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nova.host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state: ERROR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template_id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: </a:t>
            </a:r>
            <a:r>
              <a:rPr lang="en-US" sz="1050" err="1">
                <a:latin typeface="+mn-lt"/>
                <a:ea typeface="Nokia Pure Text" panose="020B0503020202020204" pitchFamily="34" charset="0"/>
                <a:cs typeface="Nokia Pure Headline Light"/>
              </a:rPr>
              <a:t>host_in_error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b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scenarios: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scenario: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condition: </a:t>
            </a:r>
            <a:r>
              <a:rPr lang="en-US" sz="1050" err="1">
                <a:latin typeface="+mn-lt"/>
                <a:ea typeface="Nokia Pure Text" panose="020B0503020202020204" pitchFamily="34" charset="0"/>
                <a:cs typeface="Nokia Pure Headline Light"/>
              </a:rPr>
              <a:t>host_in_error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 </a:t>
            </a: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# uses </a:t>
            </a:r>
            <a:r>
              <a:rPr lang="en-US" sz="1050" i="1" err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template_id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actions: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- action: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   type: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raise_alarm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	   target: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                  target: </a:t>
            </a:r>
            <a:r>
              <a:rPr lang="en-US" sz="1050" err="1">
                <a:ea typeface="Nokia Pure Text" panose="020B0503020202020204" pitchFamily="34" charset="0"/>
                <a:cs typeface="Nokia Pure Headline Light"/>
              </a:rPr>
              <a:t>host_in_error</a:t>
            </a: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 </a:t>
            </a: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# uses </a:t>
            </a:r>
            <a:r>
              <a:rPr lang="en-US" sz="1050" i="1" err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template_ids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   properties: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                  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alarm_type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: </a:t>
            </a:r>
            <a:r>
              <a:rPr lang="en-US" sz="1050" err="1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host_malfunctioning</a:t>
            </a:r>
            <a:r>
              <a:rPr lang="en-US" sz="1050">
                <a:solidFill>
                  <a:schemeClr val="tx2"/>
                </a:solidFill>
                <a:latin typeface="+mn-lt"/>
                <a:ea typeface="Nokia Pure Text" panose="020B0503020202020204" pitchFamily="34" charset="0"/>
                <a:cs typeface="Nokia Pure Headline Light"/>
              </a:rPr>
              <a:t>   </a:t>
            </a: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# any string</a:t>
            </a:r>
          </a:p>
          <a:p>
            <a:pPr>
              <a:spcBef>
                <a:spcPts val="0"/>
              </a:spcBef>
              <a:buClr>
                <a:srgbClr val="001135"/>
              </a:buClr>
            </a:pPr>
            <a:r>
              <a:rPr lang="en-US" sz="1050" i="1">
                <a:solidFill>
                  <a:srgbClr val="FF0000"/>
                </a:solidFill>
                <a:ea typeface="Nokia Pure Text" panose="020B0503020202020204" pitchFamily="34" charset="0"/>
                <a:cs typeface="Nokia Pure Headline Light"/>
              </a:rPr>
              <a:t>	    </a:t>
            </a:r>
            <a:r>
              <a:rPr lang="en-US" sz="1050">
                <a:solidFill>
                  <a:schemeClr val="tx2"/>
                </a:solidFill>
                <a:ea typeface="Nokia Pure Text" panose="020B0503020202020204" pitchFamily="34" charset="0"/>
                <a:cs typeface="Nokia Pure Headline Light"/>
              </a:rPr>
              <a:t>severity: critical</a:t>
            </a:r>
            <a:endParaRPr lang="en-US" sz="1050" i="1">
              <a:solidFill>
                <a:schemeClr val="tx2"/>
              </a:solidFill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8" name="Content Placeholder 42">
            <a:extLst>
              <a:ext uri="{FF2B5EF4-FFF2-40B4-BE49-F238E27FC236}">
                <a16:creationId xmlns:a16="http://schemas.microsoft.com/office/drawing/2014/main" id="{97E1A5B6-131B-4C04-A118-2D60C6E0511E}"/>
              </a:ext>
            </a:extLst>
          </p:cNvPr>
          <p:cNvSpPr txBox="1">
            <a:spLocks/>
          </p:cNvSpPr>
          <p:nvPr/>
        </p:nvSpPr>
        <p:spPr bwMode="auto">
          <a:xfrm>
            <a:off x="285293" y="797135"/>
            <a:ext cx="8558783" cy="3657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4839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57188" lvl="2" indent="-1730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>
                <a:solidFill>
                  <a:schemeClr val="tx2"/>
                </a:solidFill>
                <a:latin typeface="+mn-lt"/>
              </a:rPr>
              <a:t>If a host is in state </a:t>
            </a:r>
            <a:r>
              <a:rPr lang="en-US" sz="1600" i="1">
                <a:solidFill>
                  <a:schemeClr val="tx2"/>
                </a:solidFill>
                <a:latin typeface="+mn-lt"/>
              </a:rPr>
              <a:t>ERROR</a:t>
            </a:r>
            <a:r>
              <a:rPr lang="en-US" sz="1600">
                <a:solidFill>
                  <a:schemeClr val="tx2"/>
                </a:solidFill>
                <a:latin typeface="+mn-lt"/>
              </a:rPr>
              <a:t>, raise an alarm of type </a:t>
            </a:r>
            <a:r>
              <a:rPr lang="en-US" sz="1600" i="1" err="1">
                <a:solidFill>
                  <a:schemeClr val="tx2"/>
                </a:solidFill>
                <a:latin typeface="+mn-lt"/>
              </a:rPr>
              <a:t>host_in_error</a:t>
            </a:r>
            <a:endParaRPr lang="en-US" sz="1600" i="1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4D8379-2CF2-4580-9AC9-7D4DA2CA6E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Scenarios are evaluated upon system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Scenario conditions are represented as small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Upon event, the evaluator:</a:t>
            </a:r>
          </a:p>
          <a:p>
            <a:pPr marL="515938" lvl="1" indent="-285750">
              <a:buFont typeface="Nokia Pure Text Light" panose="020B0304040602060303" pitchFamily="34" charset="0"/>
              <a:buChar char="-"/>
            </a:pPr>
            <a:r>
              <a:rPr lang="en-US" sz="1600">
                <a:solidFill>
                  <a:srgbClr val="0070C0"/>
                </a:solidFill>
              </a:rPr>
              <a:t>Retrieves scenarios </a:t>
            </a:r>
            <a:r>
              <a:rPr lang="en-US" sz="1600"/>
              <a:t>relevant to event </a:t>
            </a:r>
          </a:p>
          <a:p>
            <a:pPr marL="515938" lvl="1" indent="-285750">
              <a:buFont typeface="Nokia Pure Text Light" panose="020B0304040602060303" pitchFamily="34" charset="0"/>
              <a:buChar char="-"/>
            </a:pPr>
            <a:r>
              <a:rPr lang="en-US" sz="1600">
                <a:solidFill>
                  <a:srgbClr val="0070C0"/>
                </a:solidFill>
              </a:rPr>
              <a:t>Evaluates condition</a:t>
            </a:r>
            <a:r>
              <a:rPr lang="en-US" sz="1600"/>
              <a:t> using sub-graph matching algorithm</a:t>
            </a:r>
          </a:p>
          <a:p>
            <a:pPr marL="515938" lvl="1" indent="-285750">
              <a:buFont typeface="Nokia Pure Text Light" panose="020B0304040602060303" pitchFamily="34" charset="0"/>
              <a:buChar char="-"/>
            </a:pPr>
            <a:r>
              <a:rPr lang="en-US" sz="1600">
                <a:solidFill>
                  <a:srgbClr val="0070C0"/>
                </a:solidFill>
              </a:rPr>
              <a:t>Executes</a:t>
            </a:r>
            <a:r>
              <a:rPr lang="en-US" sz="1600"/>
              <a:t> </a:t>
            </a:r>
            <a:r>
              <a:rPr lang="en-US" sz="1600">
                <a:solidFill>
                  <a:srgbClr val="0070C0"/>
                </a:solidFill>
              </a:rPr>
              <a:t>actions</a:t>
            </a:r>
            <a:r>
              <a:rPr lang="en-US" sz="1600"/>
              <a:t> for each matched condition</a:t>
            </a:r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6419B-DFC3-460E-A5A9-89ECF6239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042F83-0A5A-4A6B-A69C-D5660F32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Evaluator</a:t>
            </a:r>
          </a:p>
        </p:txBody>
      </p:sp>
    </p:spTree>
    <p:extLst>
      <p:ext uri="{BB962C8B-B14F-4D97-AF65-F5344CB8AC3E}">
        <p14:creationId xmlns:p14="http://schemas.microsoft.com/office/powerpoint/2010/main" val="421297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Introduction to </a:t>
            </a:r>
            <a:r>
              <a:rPr lang="en-US" dirty="0" err="1"/>
              <a:t>Vitrage</a:t>
            </a:r>
            <a:r>
              <a:rPr lang="en-US" dirty="0"/>
              <a:t>  </a:t>
            </a:r>
          </a:p>
          <a:p>
            <a:pPr marL="229870" indent="-229870"/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</a:t>
            </a:r>
            <a:endParaRPr lang="en-US" dirty="0">
              <a:highlight>
                <a:srgbClr val="FFFF00"/>
              </a:highlight>
            </a:endParaRP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 Integration with Prometheus and Kubernetes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 templates</a:t>
            </a:r>
            <a:endParaRPr lang="en-US" dirty="0">
              <a:highlight>
                <a:srgbClr val="FFFF00"/>
              </a:highlight>
            </a:endParaRPr>
          </a:p>
          <a:p>
            <a:pPr marL="229870" indent="-229870"/>
            <a:r>
              <a:rPr lang="en-US" dirty="0"/>
              <a:t>Summary  </a:t>
            </a:r>
          </a:p>
          <a:p>
            <a:pPr marL="229870" indent="-229870"/>
            <a:r>
              <a:rPr lang="en-US" dirty="0"/>
              <a:t>Q&amp;A</a:t>
            </a:r>
            <a:endParaRPr lang="en-US" dirty="0">
              <a:solidFill>
                <a:schemeClr val="tx1"/>
              </a:solidFill>
            </a:endParaRP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dirty="0">
                <a:hlinkClick r:id="rId3"/>
              </a:rPr>
              <a:t>https://pastebin.com/TxkxP4qw</a:t>
            </a:r>
            <a:endParaRPr lang="en-US" dirty="0">
              <a:hlinkClick r:id="rId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728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9DA47A8-5775-4E5E-B773-298422DF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2703430"/>
          </a:xfrm>
        </p:spPr>
        <p:txBody>
          <a:bodyPr/>
          <a:lstStyle/>
          <a:p>
            <a:pPr algn="ctr"/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r>
              <a:rPr lang="en-US" sz="6600">
                <a:solidFill>
                  <a:srgbClr val="124191"/>
                </a:solidFill>
              </a:rPr>
              <a:t>LAB</a:t>
            </a:r>
            <a:endParaRPr lang="en-US" sz="6600"/>
          </a:p>
        </p:txBody>
      </p:sp>
      <p:pic>
        <p:nvPicPr>
          <p:cNvPr id="10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F45083D-9FE7-48AC-B07E-09B083FF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12" y="2449151"/>
            <a:ext cx="2257965" cy="21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3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D345C-EF60-46FB-BA49-4114A5ECF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10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4FA1C795-392B-4879-80D4-7BD4AA47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3" y="753956"/>
            <a:ext cx="7801745" cy="30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BEA04-C9D0-4D37-B58B-8DAD97D37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8A469D17-7E36-485B-8E26-A501027C5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3" y="372501"/>
            <a:ext cx="7848085" cy="33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7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47FC-77AF-4F4D-B3D2-29415BB6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6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A4F2879-962A-4310-A1C3-167E1673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16" y="938261"/>
            <a:ext cx="7431044" cy="33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4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47FC-77AF-4F4D-B3D2-29415BB6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2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2615ECD7-01CA-4A22-B832-1F3320CE4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959921"/>
            <a:ext cx="7616395" cy="35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8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47FC-77AF-4F4D-B3D2-29415BB6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2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C9F62B1C-98B4-4816-AD25-844E0AE1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28" y="691778"/>
            <a:ext cx="5608422" cy="37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1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47FC-77AF-4F4D-B3D2-29415BB6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2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06BC47C-6206-454A-B728-E086A896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76" y="698059"/>
            <a:ext cx="5623868" cy="40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47FC-77AF-4F4D-B3D2-29415BB6C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pic>
        <p:nvPicPr>
          <p:cNvPr id="4" name="Picture 4" descr="A picture containing map, text, sky&#10;&#10;Description generated with very high confidence">
            <a:extLst>
              <a:ext uri="{FF2B5EF4-FFF2-40B4-BE49-F238E27FC236}">
                <a16:creationId xmlns:a16="http://schemas.microsoft.com/office/drawing/2014/main" id="{B052F720-9F07-47FA-953C-937D6E39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35" y="107285"/>
            <a:ext cx="6438466" cy="4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4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687FD9-5C7C-47B2-B119-769B6013E69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85750" indent="-285750"/>
            <a:r>
              <a:rPr lang="en-US"/>
              <a:t>How to effectively use </a:t>
            </a:r>
            <a:r>
              <a:rPr lang="en-US" err="1"/>
              <a:t>Vitrage</a:t>
            </a:r>
            <a:r>
              <a:rPr lang="en-US"/>
              <a:t> for fault management scenarios</a:t>
            </a:r>
          </a:p>
          <a:p>
            <a:pPr marL="285750" indent="-285750"/>
            <a:r>
              <a:rPr lang="en-US" err="1"/>
              <a:t>Vitrage</a:t>
            </a:r>
            <a:r>
              <a:rPr lang="en-US"/>
              <a:t> functionality</a:t>
            </a:r>
          </a:p>
          <a:p>
            <a:pPr marL="285750" indent="-285750">
              <a:buFont typeface="Arial"/>
              <a:buChar char="•"/>
            </a:pPr>
            <a:r>
              <a:rPr lang="en-US" err="1"/>
              <a:t>Vitrage</a:t>
            </a:r>
            <a:r>
              <a:rPr lang="en-US"/>
              <a:t> architecture</a:t>
            </a:r>
          </a:p>
          <a:p>
            <a:pPr marL="285750" indent="-285750"/>
            <a:r>
              <a:rPr lang="en-US" err="1"/>
              <a:t>Vitrage</a:t>
            </a:r>
            <a:r>
              <a:rPr lang="en-US"/>
              <a:t> configuration - how to adjust it to your needs</a:t>
            </a:r>
          </a:p>
          <a:p>
            <a:pPr marL="285750" indent="-285750"/>
            <a:r>
              <a:rPr lang="en-US" err="1"/>
              <a:t>Vitrage</a:t>
            </a:r>
            <a:r>
              <a:rPr lang="en-US"/>
              <a:t> integration – Prometheus and Kubernetes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6BE4E-3EDC-4C5A-B739-C5D9D2663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8D1CEE-5FE4-4A74-8D05-9A7A1508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– Things We Learned Today</a:t>
            </a:r>
          </a:p>
        </p:txBody>
      </p:sp>
    </p:spTree>
    <p:extLst>
      <p:ext uri="{BB962C8B-B14F-4D97-AF65-F5344CB8AC3E}">
        <p14:creationId xmlns:p14="http://schemas.microsoft.com/office/powerpoint/2010/main" val="674971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58098" y="1857240"/>
            <a:ext cx="8308800" cy="870720"/>
          </a:xfrm>
        </p:spPr>
        <p:txBody>
          <a:bodyPr lIns="0" tIns="0" rIns="0" bIns="0" anchor="t"/>
          <a:lstStyle/>
          <a:p>
            <a:pPr marL="229870" indent="-229870" algn="ctr">
              <a:buNone/>
            </a:pPr>
            <a:r>
              <a:rPr lang="en-US" sz="6600"/>
              <a:t>Questions</a:t>
            </a:r>
          </a:p>
        </p:txBody>
      </p:sp>
      <p:pic>
        <p:nvPicPr>
          <p:cNvPr id="3" name="Picture 3" descr="A picture containing sitting&#10;&#10;Description generated with high confidence">
            <a:extLst>
              <a:ext uri="{FF2B5EF4-FFF2-40B4-BE49-F238E27FC236}">
                <a16:creationId xmlns:a16="http://schemas.microsoft.com/office/drawing/2014/main" id="{DAD66E07-D837-43F0-AB71-6C700E06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55" y="3250421"/>
            <a:ext cx="2743200" cy="11227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Introduction to </a:t>
            </a:r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  </a:t>
            </a:r>
          </a:p>
          <a:p>
            <a:pPr marL="229870" indent="-229870"/>
            <a:r>
              <a:rPr lang="en-US" dirty="0"/>
              <a:t>Getting started – </a:t>
            </a:r>
            <a:r>
              <a:rPr lang="en-US" dirty="0" err="1"/>
              <a:t>Vitrage</a:t>
            </a:r>
            <a:r>
              <a:rPr lang="en-US" dirty="0"/>
              <a:t> CLI and UI</a:t>
            </a:r>
            <a:endParaRPr lang="en-US" dirty="0">
              <a:highlight>
                <a:srgbClr val="FFFF00"/>
              </a:highlight>
            </a:endParaRP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 Integration with Prometheus and Kubernetes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 templates</a:t>
            </a:r>
          </a:p>
          <a:p>
            <a:pPr marL="229870" indent="-229870"/>
            <a:r>
              <a:rPr lang="en-US" dirty="0"/>
              <a:t>Summary  </a:t>
            </a:r>
          </a:p>
          <a:p>
            <a:pPr marL="229870" indent="-229870"/>
            <a:r>
              <a:rPr lang="en-US" dirty="0"/>
              <a:t>Q&amp;A</a:t>
            </a:r>
            <a:endParaRPr lang="en-US" dirty="0">
              <a:solidFill>
                <a:schemeClr val="tx1"/>
              </a:solidFill>
            </a:endParaRP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dirty="0">
                <a:hlinkClick r:id="rId3"/>
              </a:rPr>
              <a:t>https://pastebin.com/TxkxP4qw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8B52981-259A-48B1-8332-2BB6E51A0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334" y="2284318"/>
            <a:ext cx="2743200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9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9F13C-E69E-45E5-BB70-65A2BB932B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0" indent="0">
              <a:buNone/>
            </a:pPr>
            <a:r>
              <a:rPr lang="en-US"/>
              <a:t>More </a:t>
            </a:r>
            <a:r>
              <a:rPr lang="en-US" err="1"/>
              <a:t>Vitrage</a:t>
            </a:r>
            <a:r>
              <a:rPr lang="en-US"/>
              <a:t> sessions in the coming days...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Vitrage</a:t>
            </a:r>
            <a:r>
              <a:rPr lang="en-US"/>
              <a:t> wiki page: </a:t>
            </a:r>
            <a:r>
              <a:rPr lang="en-US" u="sng">
                <a:hlinkClick r:id="rId2"/>
              </a:rPr>
              <a:t>https://wiki.openstack.org/wiki/Vitrage</a:t>
            </a:r>
            <a:endParaRPr lang="en-US"/>
          </a:p>
          <a:p>
            <a:pPr marL="0" indent="0">
              <a:buNone/>
            </a:pPr>
            <a:r>
              <a:rPr lang="en-US"/>
              <a:t>Official documentation: </a:t>
            </a:r>
            <a:r>
              <a:rPr lang="en-US">
                <a:hlinkClick r:id="rId3"/>
              </a:rPr>
              <a:t>https://docs.openstack.org/vitrage/latest/</a:t>
            </a:r>
            <a:r>
              <a:rPr lang="en-US"/>
              <a:t>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Contact info:</a:t>
            </a:r>
          </a:p>
          <a:p>
            <a:pPr marL="285750" indent="-285750"/>
            <a:r>
              <a:rPr lang="en-US"/>
              <a:t>Email </a:t>
            </a:r>
            <a:r>
              <a:rPr lang="en-US">
                <a:hlinkClick r:id="rId4"/>
              </a:rPr>
              <a:t>openstack-dev@lists.openstack.org</a:t>
            </a:r>
            <a:r>
              <a:rPr lang="en-US"/>
              <a:t> with [</a:t>
            </a:r>
            <a:r>
              <a:rPr lang="en-US" err="1"/>
              <a:t>vitrage</a:t>
            </a:r>
            <a:r>
              <a:rPr lang="en-US"/>
              <a:t>] tag</a:t>
            </a:r>
          </a:p>
          <a:p>
            <a:pPr marL="285750" indent="-285750"/>
            <a:r>
              <a:rPr lang="en-US"/>
              <a:t>IRC channel: #</a:t>
            </a:r>
            <a:r>
              <a:rPr lang="en-US" err="1"/>
              <a:t>openstack-vitrage</a:t>
            </a:r>
          </a:p>
          <a:p>
            <a:pPr marL="285750" indent="-285750"/>
            <a:r>
              <a:rPr lang="en-US"/>
              <a:t>Weekly IRC meeting: Wednesday at 8:00 UTC on #openstack-meeting-4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6F7DE-065C-48A9-928B-48AEC7D04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FCD09F-8E84-41F6-8925-54A995DE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Come Join Us!</a:t>
            </a:r>
          </a:p>
        </p:txBody>
      </p:sp>
    </p:spTree>
    <p:extLst>
      <p:ext uri="{BB962C8B-B14F-4D97-AF65-F5344CB8AC3E}">
        <p14:creationId xmlns:p14="http://schemas.microsoft.com/office/powerpoint/2010/main" val="23993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80018" y="916126"/>
            <a:ext cx="8330366" cy="4563229"/>
          </a:xfrm>
        </p:spPr>
        <p:txBody>
          <a:bodyPr lIns="0" tIns="0" rIns="0" bIns="0" anchor="t"/>
          <a:lstStyle/>
          <a:p>
            <a:pPr marL="229870" indent="-229870">
              <a:buNone/>
            </a:pPr>
            <a:r>
              <a:rPr lang="en-US" b="1">
                <a:latin typeface="Nokia Pure Text Light"/>
              </a:rPr>
              <a:t>Project background</a:t>
            </a:r>
          </a:p>
          <a:p>
            <a:pPr marL="229870" indent="-229870"/>
            <a:r>
              <a:rPr lang="en-US">
                <a:latin typeface="Nokia Pure Text Light"/>
              </a:rPr>
              <a:t>Started 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3 years </a:t>
            </a:r>
            <a:r>
              <a:rPr lang="en-US">
                <a:latin typeface="Nokia Pure Text Light"/>
              </a:rPr>
              <a:t>ago, during the Mitaka cycle</a:t>
            </a:r>
          </a:p>
          <a:p>
            <a:pPr marL="229870" indent="-229870"/>
            <a:r>
              <a:rPr lang="en-US">
                <a:latin typeface="Nokia Pure Text Light"/>
              </a:rPr>
              <a:t>Became an 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official project </a:t>
            </a:r>
            <a:r>
              <a:rPr lang="en-US">
                <a:latin typeface="Nokia Pure Text Light"/>
              </a:rPr>
              <a:t>6 months later</a:t>
            </a:r>
          </a:p>
          <a:p>
            <a:pPr marL="229870" indent="-229870"/>
            <a:r>
              <a:rPr lang="en-US">
                <a:latin typeface="Nokia Pure Text Light"/>
              </a:rPr>
              <a:t>First official version – 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Newton</a:t>
            </a:r>
          </a:p>
          <a:p>
            <a:pPr marL="229870" indent="-229870"/>
            <a:r>
              <a:rPr lang="en-US">
                <a:latin typeface="Nokia Pure Text Light"/>
              </a:rPr>
              <a:t>~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10 active contributors </a:t>
            </a:r>
            <a:r>
              <a:rPr lang="en-US">
                <a:latin typeface="Nokia Pure Text Light"/>
              </a:rPr>
              <a:t>in the Rocky release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</a:t>
            </a:r>
            <a:r>
              <a:rPr lang="en-US" err="1"/>
              <a:t>Vitrage</a:t>
            </a:r>
            <a:r>
              <a:rPr lang="en-US">
                <a:ea typeface="+mj-lt"/>
                <a:cs typeface="+mj-lt"/>
              </a:rPr>
              <a:t> – Root Cause Analysis Service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66EA622-1D97-4122-9EC3-CF7332CF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76696" y="2597284"/>
            <a:ext cx="2073491" cy="2081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80018" y="916126"/>
            <a:ext cx="8330366" cy="4563229"/>
          </a:xfrm>
        </p:spPr>
        <p:txBody>
          <a:bodyPr lIns="0" tIns="0" rIns="0" bIns="0" anchor="t"/>
          <a:lstStyle/>
          <a:p>
            <a:pPr marL="229870" indent="-229870">
              <a:buNone/>
            </a:pPr>
            <a:r>
              <a:rPr lang="en-US" err="1"/>
              <a:t>Vitrage</a:t>
            </a:r>
            <a:r>
              <a:rPr lang="en-US"/>
              <a:t> is the</a:t>
            </a:r>
            <a:r>
              <a:rPr lang="en-US" b="1">
                <a:solidFill>
                  <a:srgbClr val="124191"/>
                </a:solidFill>
              </a:rPr>
              <a:t> </a:t>
            </a:r>
            <a:r>
              <a:rPr lang="en-US" b="1">
                <a:latin typeface="Nokia Pure Text Light"/>
              </a:rPr>
              <a:t>OpenStack RCA </a:t>
            </a:r>
            <a:r>
              <a:rPr lang="en-US"/>
              <a:t>(Root Cause Analysis) service for:</a:t>
            </a:r>
            <a:endParaRPr lang="he-IL">
              <a:latin typeface="ヒラギノ角ゴ Pro W3"/>
            </a:endParaRPr>
          </a:p>
          <a:p>
            <a:pPr marL="229870" indent="-229870"/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Organizing</a:t>
            </a:r>
            <a:r>
              <a:rPr lang="en-US">
                <a:solidFill>
                  <a:srgbClr val="001135"/>
                </a:solidFill>
                <a:latin typeface="Nokia Pure Text Light"/>
              </a:rPr>
              <a:t> </a:t>
            </a:r>
            <a:r>
              <a:rPr lang="en-US">
                <a:latin typeface="Nokia Pure Text Light"/>
              </a:rPr>
              <a:t>OpenStack alarms &amp; events</a:t>
            </a:r>
            <a:endParaRPr lang="he-IL">
              <a:latin typeface="ヒラギノ角ゴ Pro W3"/>
            </a:endParaRPr>
          </a:p>
          <a:p>
            <a:pPr marL="229870" indent="-229870"/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Analyzing</a:t>
            </a:r>
            <a:r>
              <a:rPr lang="en-US">
                <a:latin typeface="Nokia Pure Text Light"/>
              </a:rPr>
              <a:t> them</a:t>
            </a:r>
            <a:endParaRPr lang="he-IL">
              <a:latin typeface="ヒラギノ角ゴ Pro W3"/>
            </a:endParaRPr>
          </a:p>
          <a:p>
            <a:pPr marL="229870" indent="-229870"/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Expanding</a:t>
            </a:r>
            <a:r>
              <a:rPr lang="en-US"/>
              <a:t> </a:t>
            </a:r>
            <a:r>
              <a:rPr lang="en-US">
                <a:latin typeface="Nokia Pure Text Light"/>
              </a:rPr>
              <a:t>the knowledge based on alarms &amp; events</a:t>
            </a:r>
          </a:p>
          <a:p>
            <a:pPr marL="229870" indent="-229870"/>
            <a:endParaRPr lang="en-US"/>
          </a:p>
          <a:p>
            <a:pPr marL="229870" indent="-229870">
              <a:buNone/>
            </a:pPr>
            <a:r>
              <a:rPr lang="en-US" b="1" err="1">
                <a:latin typeface="Nokia Pure Text Light"/>
              </a:rPr>
              <a:t>Vitrage's</a:t>
            </a:r>
            <a:r>
              <a:rPr lang="en-US" b="1">
                <a:latin typeface="Nokia Pure Text Light"/>
              </a:rPr>
              <a:t> ultimate goals are:</a:t>
            </a:r>
            <a:endParaRPr lang="he-IL" b="1">
              <a:latin typeface="Nokia Pure Text Light"/>
            </a:endParaRPr>
          </a:p>
          <a:p>
            <a:pPr marL="229870" indent="-229870"/>
            <a:r>
              <a:rPr lang="en-US"/>
              <a:t>To give users a 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complete view </a:t>
            </a:r>
            <a:r>
              <a:rPr lang="en-US"/>
              <a:t>of the structure and state of their cloud</a:t>
            </a:r>
            <a:endParaRPr lang="he-IL">
              <a:latin typeface="ヒラギノ角ゴ Pro W3"/>
            </a:endParaRPr>
          </a:p>
          <a:p>
            <a:pPr marL="229870" indent="-229870"/>
            <a:r>
              <a:rPr lang="en-US"/>
              <a:t>Allow them to 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  <a:latin typeface="Nokia Pure Text Light"/>
              </a:rPr>
              <a:t>address issues in a timely and effective fashion</a:t>
            </a:r>
            <a:endParaRPr lang="he-IL">
              <a:solidFill>
                <a:schemeClr val="tx1">
                  <a:lumMod val="60000"/>
                  <a:lumOff val="40000"/>
                </a:schemeClr>
              </a:solidFill>
              <a:latin typeface="Nokia Pure Text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Vitrage</a:t>
            </a:r>
            <a:r>
              <a:rPr lang="en-US"/>
              <a:t> Functionality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66EA622-1D97-4122-9EC3-CF7332CF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76696" y="2597284"/>
            <a:ext cx="2073491" cy="20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Vitrage</a:t>
            </a:r>
            <a:r>
              <a:rPr lang="en-US"/>
              <a:t> High Level Architecture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883C9-8CDD-4DF2-BC4D-7821DB741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37" y="622708"/>
            <a:ext cx="6512529" cy="44627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EC3126-5C89-4F3C-B109-2FA623254033}"/>
              </a:ext>
            </a:extLst>
          </p:cNvPr>
          <p:cNvSpPr/>
          <p:nvPr/>
        </p:nvSpPr>
        <p:spPr>
          <a:xfrm>
            <a:off x="2687125" y="671261"/>
            <a:ext cx="3317573" cy="113368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41FEB-5338-4E29-9FA0-1CE7587EBD3D}"/>
              </a:ext>
            </a:extLst>
          </p:cNvPr>
          <p:cNvSpPr txBox="1"/>
          <p:nvPr/>
        </p:nvSpPr>
        <p:spPr>
          <a:xfrm>
            <a:off x="1602711" y="903156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>
                <a:solidFill>
                  <a:srgbClr val="C00000"/>
                </a:solidFill>
                <a:latin typeface="Nokia Pure Text Light"/>
              </a:rPr>
              <a:t>API, CLI, UI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261AB-3A4C-4B0C-90D5-89079C25A7C1}"/>
              </a:ext>
            </a:extLst>
          </p:cNvPr>
          <p:cNvSpPr/>
          <p:nvPr/>
        </p:nvSpPr>
        <p:spPr>
          <a:xfrm>
            <a:off x="1860648" y="2513499"/>
            <a:ext cx="826477" cy="236648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FA27D-DF01-4BFD-9AC5-7B96BC8704B0}"/>
              </a:ext>
            </a:extLst>
          </p:cNvPr>
          <p:cNvSpPr txBox="1"/>
          <p:nvPr/>
        </p:nvSpPr>
        <p:spPr>
          <a:xfrm>
            <a:off x="528160" y="3446661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 err="1">
                <a:solidFill>
                  <a:srgbClr val="C00000"/>
                </a:solidFill>
                <a:latin typeface="+mn-lt"/>
              </a:rPr>
              <a:t>Datasources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7613F-C0DA-4604-B89E-750818CE7676}"/>
              </a:ext>
            </a:extLst>
          </p:cNvPr>
          <p:cNvSpPr/>
          <p:nvPr/>
        </p:nvSpPr>
        <p:spPr>
          <a:xfrm>
            <a:off x="4594703" y="2303261"/>
            <a:ext cx="1269892" cy="85578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F314F6-37D0-47FB-A8F1-8D60BE5AB016}"/>
              </a:ext>
            </a:extLst>
          </p:cNvPr>
          <p:cNvSpPr/>
          <p:nvPr/>
        </p:nvSpPr>
        <p:spPr>
          <a:xfrm>
            <a:off x="4627809" y="3342201"/>
            <a:ext cx="1236785" cy="78984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3B694-3E13-440A-99D3-FEC3C67C316F}"/>
              </a:ext>
            </a:extLst>
          </p:cNvPr>
          <p:cNvSpPr/>
          <p:nvPr/>
        </p:nvSpPr>
        <p:spPr>
          <a:xfrm>
            <a:off x="4692353" y="4244614"/>
            <a:ext cx="1236785" cy="46745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A32C88-1719-46C9-B35D-34CA0F7CB60C}"/>
              </a:ext>
            </a:extLst>
          </p:cNvPr>
          <p:cNvSpPr/>
          <p:nvPr/>
        </p:nvSpPr>
        <p:spPr>
          <a:xfrm>
            <a:off x="6172713" y="2789802"/>
            <a:ext cx="1419958" cy="203541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err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FF1BD1-697F-490A-B2E1-ACCA56AF6724}"/>
              </a:ext>
            </a:extLst>
          </p:cNvPr>
          <p:cNvSpPr txBox="1"/>
          <p:nvPr/>
        </p:nvSpPr>
        <p:spPr>
          <a:xfrm>
            <a:off x="4764747" y="1943998"/>
            <a:ext cx="253072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>
                <a:solidFill>
                  <a:srgbClr val="C00000"/>
                </a:solidFill>
                <a:latin typeface="+mn-lt"/>
              </a:rPr>
              <a:t>Graph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5FFD55-7122-46A7-BF5A-702ADDDB2603}"/>
              </a:ext>
            </a:extLst>
          </p:cNvPr>
          <p:cNvSpPr txBox="1"/>
          <p:nvPr/>
        </p:nvSpPr>
        <p:spPr>
          <a:xfrm>
            <a:off x="4764747" y="3688501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>
                <a:solidFill>
                  <a:srgbClr val="C00000"/>
                </a:solidFill>
                <a:latin typeface="+mn-lt"/>
              </a:rPr>
              <a:t>Evaluator</a:t>
            </a:r>
            <a:endParaRPr lang="en-US" b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31C214-E2E6-44D4-A34B-0B984A4DE380}"/>
              </a:ext>
            </a:extLst>
          </p:cNvPr>
          <p:cNvSpPr txBox="1"/>
          <p:nvPr/>
        </p:nvSpPr>
        <p:spPr>
          <a:xfrm>
            <a:off x="3686470" y="4339554"/>
            <a:ext cx="2743200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>
                <a:solidFill>
                  <a:srgbClr val="C00000"/>
                </a:solidFill>
                <a:latin typeface="+mn-lt"/>
              </a:rPr>
              <a:t>Templates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5A711A-2ACC-4C90-A889-939305F40AB4}"/>
              </a:ext>
            </a:extLst>
          </p:cNvPr>
          <p:cNvSpPr txBox="1"/>
          <p:nvPr/>
        </p:nvSpPr>
        <p:spPr>
          <a:xfrm>
            <a:off x="7670604" y="3737122"/>
            <a:ext cx="1609911" cy="360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457200" eaLnBrk="1" fontAlgn="base" latinLnBrk="0" hangingPunct="1">
              <a:buClr>
                <a:srgbClr val="001135"/>
              </a:buClr>
              <a:buSzTx/>
              <a:tabLst/>
            </a:pPr>
            <a:r>
              <a:rPr lang="en-US" sz="1400" b="1" err="1">
                <a:solidFill>
                  <a:srgbClr val="C00000"/>
                </a:solidFill>
                <a:latin typeface="+mn-lt"/>
              </a:rPr>
              <a:t>Notifiers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/>
      <p:bldP spid="30" grpId="1"/>
      <p:bldP spid="34" grpId="0"/>
      <p:bldP spid="34" grpId="1"/>
      <p:bldP spid="40" grpId="0"/>
      <p:bldP spid="40" grpId="1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 lIns="0" tIns="0" rIns="0" bIns="0" anchor="t"/>
          <a:lstStyle/>
          <a:p>
            <a:pPr marL="229870" indent="-229870"/>
            <a:r>
              <a:rPr lang="en-US" dirty="0"/>
              <a:t>Introduction to </a:t>
            </a:r>
            <a:r>
              <a:rPr lang="en-US" dirty="0" err="1"/>
              <a:t>Vitrage</a:t>
            </a:r>
            <a:endParaRPr lang="en-US" dirty="0"/>
          </a:p>
          <a:p>
            <a:pPr marL="229870" indent="-229870"/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Getting started – </a:t>
            </a:r>
            <a:r>
              <a:rPr lang="en-US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Vitrage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CLI and UI 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 Integration with Prometheus and Kubernetes</a:t>
            </a:r>
          </a:p>
          <a:p>
            <a:pPr marL="229870" indent="-229870"/>
            <a:r>
              <a:rPr lang="en-US" dirty="0" err="1"/>
              <a:t>Vitrage</a:t>
            </a:r>
            <a:r>
              <a:rPr lang="en-US" dirty="0"/>
              <a:t> templates</a:t>
            </a:r>
          </a:p>
          <a:p>
            <a:pPr marL="229870" indent="-229870"/>
            <a:r>
              <a:rPr lang="en-US" dirty="0"/>
              <a:t>Summary and Q&amp;A</a:t>
            </a:r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/>
              <a:t>Link for instructions – </a:t>
            </a:r>
            <a:r>
              <a:rPr lang="en-US" dirty="0">
                <a:hlinkClick r:id="rId3"/>
              </a:rPr>
              <a:t>https://pastebin.com/TxkxP4qw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Flow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15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13350-8399-4953-9AAF-AB42EFB76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FABC80-FE46-4B86-9BF7-157720D6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</a:t>
            </a:r>
            <a:r>
              <a:rPr lang="en-US" err="1"/>
              <a:t>Vitrage</a:t>
            </a:r>
            <a:r>
              <a:rPr lang="en-US"/>
              <a:t> UI Include?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ACCC2-6B6A-42B4-8E63-A97EE1A42D9F}"/>
              </a:ext>
            </a:extLst>
          </p:cNvPr>
          <p:cNvSpPr txBox="1"/>
          <p:nvPr/>
        </p:nvSpPr>
        <p:spPr>
          <a:xfrm>
            <a:off x="612475" y="935966"/>
            <a:ext cx="2236399" cy="1438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Entity Graph</a:t>
            </a:r>
            <a:endParaRPr lang="en-US" b="1"/>
          </a:p>
          <a:p>
            <a:pPr>
              <a:buClr>
                <a:srgbClr val="001135"/>
              </a:buClr>
            </a:pPr>
            <a:endParaRPr lang="en-US" sz="140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</a:rPr>
              <a:t>Represents the relationships between the different entities</a:t>
            </a:r>
            <a:endParaRPr lang="en-US"/>
          </a:p>
          <a:p>
            <a:pPr marR="0" algn="l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endParaRPr lang="en-US" sz="140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EA3DA-B30D-47D9-B016-B417FC6773D9}"/>
              </a:ext>
            </a:extLst>
          </p:cNvPr>
          <p:cNvSpPr txBox="1"/>
          <p:nvPr/>
        </p:nvSpPr>
        <p:spPr>
          <a:xfrm>
            <a:off x="3351362" y="935966"/>
            <a:ext cx="2311880" cy="1438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Topology Graph</a:t>
            </a:r>
            <a:endParaRPr lang="en-US" b="1" dirty="0"/>
          </a:p>
          <a:p>
            <a:pPr>
              <a:buClr>
                <a:srgbClr val="001135"/>
              </a:buClr>
            </a:pP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rgbClr val="001135"/>
              </a:buClr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Represents system health, allowing to focus on failing resources</a:t>
            </a:r>
            <a:endParaRPr lang="en-US" dirty="0"/>
          </a:p>
          <a:p>
            <a:pPr marR="0" algn="l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endParaRPr lang="en-US" sz="1400" dirty="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514C8-281B-4B8C-B2B4-F456A4A8BEAF}"/>
              </a:ext>
            </a:extLst>
          </p:cNvPr>
          <p:cNvSpPr txBox="1"/>
          <p:nvPr/>
        </p:nvSpPr>
        <p:spPr>
          <a:xfrm>
            <a:off x="6003984" y="882362"/>
            <a:ext cx="2344229" cy="149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1135"/>
              </a:buClr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Visualized RCA</a:t>
            </a:r>
          </a:p>
          <a:p>
            <a:pPr>
              <a:buClr>
                <a:srgbClr val="001135"/>
              </a:buClr>
            </a:pPr>
            <a:endParaRPr lang="en-US" b="1"/>
          </a:p>
          <a:p>
            <a:pPr>
              <a:buClr>
                <a:srgbClr val="001135"/>
              </a:buClr>
            </a:pPr>
            <a:r>
              <a:rPr lang="en-US" sz="1400">
                <a:solidFill>
                  <a:schemeClr val="tx2"/>
                </a:solidFill>
                <a:latin typeface="+mn-lt"/>
              </a:rPr>
              <a:t>Root cause analysis between alarms in the graph</a:t>
            </a:r>
            <a:endParaRPr lang="en-US"/>
          </a:p>
          <a:p>
            <a:pPr marR="0" algn="l" defTabSz="4572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35"/>
              </a:buClr>
              <a:buSzTx/>
              <a:tabLst/>
            </a:pPr>
            <a:endParaRPr lang="en-US" sz="1400">
              <a:solidFill>
                <a:schemeClr val="tx2"/>
              </a:solidFill>
              <a:latin typeface="+mn-lt"/>
              <a:ea typeface="Nokia Pure Text" panose="020B0503020202020204" pitchFamily="34" charset="0"/>
              <a:cs typeface="Nokia Pure Headline Light"/>
            </a:endParaRPr>
          </a:p>
        </p:txBody>
      </p:sp>
      <p:pic>
        <p:nvPicPr>
          <p:cNvPr id="7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242FA32-9467-46C3-9359-A3BA75A3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3" y="2299895"/>
            <a:ext cx="2743200" cy="2312126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A59DAC-84AA-40CA-A745-2A1DD279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81" y="2151033"/>
            <a:ext cx="2581275" cy="2609850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AD6D8F-15CA-443A-BCE5-BC84BF42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03" y="2304601"/>
            <a:ext cx="16383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D3B95-4E78-40A3-9C31-CC0B40B11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4C4BDD-B774-42B5-82D7-9BF305BB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252354"/>
            <a:ext cx="8308800" cy="309600"/>
          </a:xfrm>
        </p:spPr>
        <p:txBody>
          <a:bodyPr/>
          <a:lstStyle/>
          <a:p>
            <a:r>
              <a:rPr lang="en-US" err="1"/>
              <a:t>Vitrage</a:t>
            </a:r>
            <a:r>
              <a:rPr lang="en-US"/>
              <a:t> CLI</a:t>
            </a: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096D0F-EDB2-4B8C-8C8A-B3C33208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26" y="2824521"/>
            <a:ext cx="2074653" cy="17157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C9E6B6-DB80-4103-AC59-F86CC7FFD7F8}"/>
              </a:ext>
            </a:extLst>
          </p:cNvPr>
          <p:cNvSpPr/>
          <p:nvPr/>
        </p:nvSpPr>
        <p:spPr>
          <a:xfrm>
            <a:off x="479610" y="1465973"/>
            <a:ext cx="1694329" cy="766235"/>
          </a:xfrm>
          <a:prstGeom prst="roundRect">
            <a:avLst/>
          </a:prstGeom>
          <a:solidFill>
            <a:srgbClr val="5782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err="1">
                <a:solidFill>
                  <a:schemeClr val="bg1"/>
                </a:solidFill>
              </a:rPr>
              <a:t>vitrage</a:t>
            </a:r>
            <a:r>
              <a:rPr lang="en-US" sz="1400">
                <a:solidFill>
                  <a:schemeClr val="bg1"/>
                </a:solidFill>
              </a:rPr>
              <a:t> alarm list/show/count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4B4C9E-4A46-4FD7-9F2E-441821A9ACD6}"/>
              </a:ext>
            </a:extLst>
          </p:cNvPr>
          <p:cNvSpPr/>
          <p:nvPr/>
        </p:nvSpPr>
        <p:spPr>
          <a:xfrm>
            <a:off x="3494398" y="3745706"/>
            <a:ext cx="1694329" cy="76623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err="1"/>
              <a:t>vitrage</a:t>
            </a:r>
            <a:r>
              <a:rPr lang="en-US" sz="1400"/>
              <a:t> </a:t>
            </a:r>
            <a:r>
              <a:rPr lang="en-US" sz="1400" err="1"/>
              <a:t>webhook</a:t>
            </a:r>
            <a:r>
              <a:rPr lang="en-US" sz="1400"/>
              <a:t> add/delete/list/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/>
              <a:t>show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3DC173-110C-4B7D-8152-ABE499877740}"/>
              </a:ext>
            </a:extLst>
          </p:cNvPr>
          <p:cNvSpPr/>
          <p:nvPr/>
        </p:nvSpPr>
        <p:spPr>
          <a:xfrm>
            <a:off x="846070" y="2750746"/>
            <a:ext cx="1694329" cy="766235"/>
          </a:xfrm>
          <a:prstGeom prst="roundRect">
            <a:avLst/>
          </a:prstGeom>
          <a:solidFill>
            <a:srgbClr val="0066C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err="1"/>
              <a:t>vitrage</a:t>
            </a:r>
            <a:r>
              <a:rPr lang="en-US" sz="1400"/>
              <a:t> resource list/show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1E54C68-D167-45FA-B8F3-B6638C62DF66}"/>
              </a:ext>
            </a:extLst>
          </p:cNvPr>
          <p:cNvSpPr/>
          <p:nvPr/>
        </p:nvSpPr>
        <p:spPr>
          <a:xfrm>
            <a:off x="3572434" y="737263"/>
            <a:ext cx="1694329" cy="766235"/>
          </a:xfrm>
          <a:prstGeom prst="roundRect">
            <a:avLst/>
          </a:prstGeom>
          <a:solidFill>
            <a:srgbClr val="C072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err="1">
                <a:solidFill>
                  <a:schemeClr val="bg1"/>
                </a:solidFill>
              </a:rPr>
              <a:t>Vitrage</a:t>
            </a:r>
            <a:r>
              <a:rPr lang="en-US" sz="1400">
                <a:solidFill>
                  <a:schemeClr val="bg1"/>
                </a:solidFill>
              </a:rPr>
              <a:t> topology show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BB7466-13E7-42B1-9BF1-81FDFD14EC6A}"/>
              </a:ext>
            </a:extLst>
          </p:cNvPr>
          <p:cNvSpPr/>
          <p:nvPr/>
        </p:nvSpPr>
        <p:spPr>
          <a:xfrm>
            <a:off x="5809126" y="1660123"/>
            <a:ext cx="1694329" cy="766235"/>
          </a:xfrm>
          <a:prstGeom prst="roundRect">
            <a:avLst/>
          </a:prstGeom>
          <a:solidFill>
            <a:srgbClr val="9966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err="1"/>
              <a:t>vitrage</a:t>
            </a:r>
            <a:r>
              <a:rPr lang="en-US" sz="1400"/>
              <a:t> template list/show/add/delete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D6614D-621B-4644-BAC5-1E72BEC82FEE}"/>
              </a:ext>
            </a:extLst>
          </p:cNvPr>
          <p:cNvSpPr/>
          <p:nvPr/>
        </p:nvSpPr>
        <p:spPr>
          <a:xfrm>
            <a:off x="3144368" y="2260247"/>
            <a:ext cx="1694329" cy="766235"/>
          </a:xfrm>
          <a:prstGeom prst="round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err="1">
                <a:solidFill>
                  <a:schemeClr val="bg1"/>
                </a:solidFill>
              </a:rPr>
              <a:t>vitrage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err="1">
                <a:solidFill>
                  <a:schemeClr val="bg1"/>
                </a:solidFill>
              </a:rPr>
              <a:t>rca</a:t>
            </a:r>
            <a:r>
              <a:rPr lang="en-US" sz="1400">
                <a:solidFill>
                  <a:schemeClr val="bg1"/>
                </a:solidFill>
              </a:rPr>
              <a:t> show</a:t>
            </a:r>
          </a:p>
        </p:txBody>
      </p:sp>
    </p:spTree>
    <p:extLst>
      <p:ext uri="{BB962C8B-B14F-4D97-AF65-F5344CB8AC3E}">
        <p14:creationId xmlns:p14="http://schemas.microsoft.com/office/powerpoint/2010/main" val="7448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Nokia ppt Templa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A7A984CB-0BCA-1947-ACE7-4E724EBFE227}"/>
    </a:ext>
  </a:extLst>
</a:theme>
</file>

<file path=ppt/theme/theme2.xml><?xml version="1.0" encoding="utf-8"?>
<a:theme xmlns:a="http://schemas.openxmlformats.org/drawingml/2006/main" name="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18609909-1884-804D-8A82-70085F3C0ADD}"/>
    </a:ext>
  </a:extLst>
</a:theme>
</file>

<file path=ppt/theme/theme3.xml><?xml version="1.0" encoding="utf-8"?>
<a:theme xmlns:a="http://schemas.openxmlformats.org/drawingml/2006/main" name="2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EC09880C-E918-934C-AD19-BCF2AABA3373}"/>
    </a:ext>
  </a:extLst>
</a:theme>
</file>

<file path=ppt/theme/theme4.xml><?xml version="1.0" encoding="utf-8"?>
<a:theme xmlns:a="http://schemas.openxmlformats.org/drawingml/2006/main" name="5. Final Slide Blu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CDEAF265-0ACF-B34C-B63F-2C8954ABE59B}"/>
    </a:ext>
  </a:extLst>
</a:theme>
</file>

<file path=ppt/theme/theme5.xml><?xml version="1.0" encoding="utf-8"?>
<a:theme xmlns:a="http://schemas.openxmlformats.org/drawingml/2006/main" name="6_Final Slide Whi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7BEF6C-4F46-6644-82D7-479DDA40A550}" vid="{36A3C0BB-89B3-5E45-9B4B-02928189F59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On-screen Show (16:9)</PresentationFormat>
  <Paragraphs>230</Paragraphs>
  <Slides>30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Helvetica</vt:lpstr>
      <vt:lpstr>Helvetica Light</vt:lpstr>
      <vt:lpstr>Lucida Grande</vt:lpstr>
      <vt:lpstr>Nokia Pure Headline Light</vt:lpstr>
      <vt:lpstr>Nokia Pure Headline Ultra Light</vt:lpstr>
      <vt:lpstr>Nokia Pure Text</vt:lpstr>
      <vt:lpstr>Nokia Pure Text Light</vt:lpstr>
      <vt:lpstr>ヒラギノ角ゴ Pro W3</vt:lpstr>
      <vt:lpstr>Nokia ppt Template</vt:lpstr>
      <vt:lpstr>Nokia Master Blue Background</vt:lpstr>
      <vt:lpstr>2_Nokia Master Blue Background</vt:lpstr>
      <vt:lpstr>5. Final Slide Blue</vt:lpstr>
      <vt:lpstr>6_Final Slide White</vt:lpstr>
      <vt:lpstr>PowerPoint Presentation</vt:lpstr>
      <vt:lpstr>Lab Flow</vt:lpstr>
      <vt:lpstr>Lab Flow</vt:lpstr>
      <vt:lpstr>Introduction to Vitrage – Root Cause Analysis Service</vt:lpstr>
      <vt:lpstr>Vitrage Functionality</vt:lpstr>
      <vt:lpstr>Vitrage High Level Architecture</vt:lpstr>
      <vt:lpstr>Lab Flow</vt:lpstr>
      <vt:lpstr>What does Vitrage UI Include? </vt:lpstr>
      <vt:lpstr>Vitrage CLI</vt:lpstr>
      <vt:lpstr>Vitrage CLI</vt:lpstr>
      <vt:lpstr>      LAB</vt:lpstr>
      <vt:lpstr>Lab Flow</vt:lpstr>
      <vt:lpstr>Vitrage Integration with Prometheus and Kubernetes</vt:lpstr>
      <vt:lpstr>      LAB</vt:lpstr>
      <vt:lpstr>Lab Flow</vt:lpstr>
      <vt:lpstr>Vitrage Templates </vt:lpstr>
      <vt:lpstr>Vitrage Templates</vt:lpstr>
      <vt:lpstr>Vitrage Templates – Deduced Alarm Example</vt:lpstr>
      <vt:lpstr>Evaluator</vt:lpstr>
      <vt:lpstr>     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Things We Learned Today</vt:lpstr>
      <vt:lpstr>PowerPoint Presentation</vt:lpstr>
      <vt:lpstr>Come Join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modified xsi:type="dcterms:W3CDTF">2018-12-02T11:35:12Z</dcterms:modified>
</cp:coreProperties>
</file>