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media/image1.jpeg" ContentType="image/jpeg"/>
  <Override PartName="/ppt/notesSlides/notesSlide6.xml" ContentType="application/vnd.openxmlformats-officedocument.presentationml.notesSlide+xml"/>
  <Override PartName="/ppt/media/image2.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a:defRPr>
    </a:lvl1pPr>
    <a:lvl2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a:defRPr>
    </a:lvl2pPr>
    <a:lvl3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a:defRPr>
    </a:lvl3pPr>
    <a:lvl4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a:defRPr>
    </a:lvl4pPr>
    <a:lvl5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a:defRPr>
    </a:lvl5pPr>
    <a:lvl6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a:defRPr>
    </a:lvl6pPr>
    <a:lvl7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a:defRPr>
    </a:lvl7pPr>
    <a:lvl8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a:defRPr>
    </a:lvl8pPr>
    <a:lvl9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8"/>
          </a:solidFill>
        </a:fill>
      </a:tcStyle>
    </a:wholeTbl>
    <a:band2H>
      <a:tcTxStyle b="def" i="def"/>
      <a:tcStyle>
        <a:tcBdr/>
        <a:fill>
          <a:solidFill>
            <a:srgbClr val="E6EA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2E7CB"/>
          </a:solidFill>
        </a:fill>
      </a:tcStyle>
    </a:wholeTbl>
    <a:band2H>
      <a:tcTxStyle b="def" i="def"/>
      <a:tcStyle>
        <a:tcBdr/>
        <a:fill>
          <a:solidFill>
            <a:srgbClr val="F8F4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CDDE"/>
          </a:solidFill>
        </a:fill>
      </a:tcStyle>
    </a:wholeTbl>
    <a:band2H>
      <a:tcTxStyle b="def" i="def"/>
      <a:tcStyle>
        <a:tcBdr/>
        <a:fill>
          <a:solidFill>
            <a:srgbClr val="EBE8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charts/_rels/chart1.xml.rels><?xml version="1.0" encoding="UTF-8" standalone="yes"?><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709119"/>
          <c:y val="0.125218"/>
          <c:w val="0.424482"/>
          <c:h val="0.737063"/>
        </c:manualLayout>
      </c:layout>
      <c:pieChart>
        <c:varyColors val="0"/>
        <c:ser>
          <c:idx val="0"/>
          <c:order val="0"/>
          <c:tx>
            <c:strRef>
              <c:f>Sheet1!$A$2</c:f>
              <c:strCache>
                <c:ptCount val="1"/>
                <c:pt idx="0">
                  <c:v>区域 1</c:v>
                </c:pt>
              </c:strCache>
            </c:strRef>
          </c:tx>
          <c:spPr>
            <a:solidFill>
              <a:srgbClr val="2E578C"/>
            </a:solidFill>
            <a:ln w="12700" cap="flat">
              <a:noFill/>
              <a:miter lim="400000"/>
            </a:ln>
            <a:effectLst/>
          </c:spPr>
          <c:explosion val="0"/>
          <c:dPt>
            <c:idx val="0"/>
            <c:explosion val="0"/>
            <c:spPr>
              <a:solidFill>
                <a:srgbClr val="2E578C"/>
              </a:solidFill>
              <a:ln w="12700" cap="flat">
                <a:noFill/>
                <a:miter lim="400000"/>
              </a:ln>
              <a:effectLst/>
            </c:spPr>
          </c:dPt>
          <c:dPt>
            <c:idx val="1"/>
            <c:explosion val="0"/>
            <c:spPr>
              <a:solidFill>
                <a:srgbClr val="5D9648"/>
              </a:solidFill>
              <a:ln w="12700" cap="flat">
                <a:noFill/>
                <a:miter lim="400000"/>
              </a:ln>
              <a:effectLst/>
            </c:spPr>
          </c:dPt>
          <c:dPt>
            <c:idx val="2"/>
            <c:explosion val="0"/>
            <c:spPr>
              <a:solidFill>
                <a:srgbClr val="E7A13D"/>
              </a:solidFill>
              <a:ln w="12700" cap="flat">
                <a:noFill/>
                <a:miter lim="400000"/>
              </a:ln>
              <a:effectLst/>
            </c:spPr>
          </c:dPt>
          <c:dPt>
            <c:idx val="3"/>
            <c:explosion val="0"/>
            <c:spPr>
              <a:solidFill>
                <a:srgbClr val="BC2D30"/>
              </a:solidFill>
              <a:ln w="12700" cap="flat">
                <a:noFill/>
                <a:miter lim="400000"/>
              </a:ln>
              <a:effectLst/>
            </c:spPr>
          </c:dPt>
          <c:dLbls>
            <c:dLbl>
              <c:idx val="0"/>
              <c:numFmt formatCode="#,##0%" sourceLinked="0"/>
              <c:txPr>
                <a:bodyPr/>
                <a:lstStyle/>
                <a:p>
                  <a:pPr>
                    <a:defRPr b="1" i="0" strike="noStrike" sz="3600" u="none">
                      <a:solidFill>
                        <a:srgbClr val="000000"/>
                      </a:solidFill>
                      <a:latin typeface="Helvetica"/>
                    </a:defRPr>
                  </a:pPr>
                </a:p>
              </c:txPr>
              <c:dLblPos val="ctr"/>
              <c:showLegendKey val="0"/>
              <c:showVal val="0"/>
              <c:showCatName val="0"/>
              <c:showSerName val="0"/>
              <c:showPercent val="1"/>
              <c:showBubbleSize val="0"/>
            </c:dLbl>
            <c:dLbl>
              <c:idx val="1"/>
              <c:numFmt formatCode="#,##0%" sourceLinked="0"/>
              <c:txPr>
                <a:bodyPr/>
                <a:lstStyle/>
                <a:p>
                  <a:pPr>
                    <a:defRPr b="1" i="0" strike="noStrike" sz="3600" u="none">
                      <a:solidFill>
                        <a:srgbClr val="000000"/>
                      </a:solidFill>
                      <a:latin typeface="Helvetica"/>
                    </a:defRPr>
                  </a:pPr>
                </a:p>
              </c:txPr>
              <c:dLblPos val="ctr"/>
              <c:showLegendKey val="0"/>
              <c:showVal val="0"/>
              <c:showCatName val="0"/>
              <c:showSerName val="0"/>
              <c:showPercent val="1"/>
              <c:showBubbleSize val="0"/>
            </c:dLbl>
            <c:dLbl>
              <c:idx val="2"/>
              <c:numFmt formatCode="#,##0%" sourceLinked="0"/>
              <c:txPr>
                <a:bodyPr/>
                <a:lstStyle/>
                <a:p>
                  <a:pPr>
                    <a:defRPr b="1" i="0" strike="noStrike" sz="3600" u="none">
                      <a:solidFill>
                        <a:srgbClr val="000000"/>
                      </a:solidFill>
                      <a:latin typeface="Helvetica"/>
                    </a:defRPr>
                  </a:pPr>
                </a:p>
              </c:txPr>
              <c:dLblPos val="ctr"/>
              <c:showLegendKey val="0"/>
              <c:showVal val="0"/>
              <c:showCatName val="0"/>
              <c:showSerName val="0"/>
              <c:showPercent val="1"/>
              <c:showBubbleSize val="0"/>
            </c:dLbl>
            <c:dLbl>
              <c:idx val="3"/>
              <c:numFmt formatCode="#,##0%" sourceLinked="0"/>
              <c:txPr>
                <a:bodyPr/>
                <a:lstStyle/>
                <a:p>
                  <a:pPr>
                    <a:defRPr b="1" i="0" strike="noStrike" sz="3600" u="none">
                      <a:solidFill>
                        <a:srgbClr val="000000"/>
                      </a:solidFill>
                      <a:latin typeface="Helvetica"/>
                    </a:defRPr>
                  </a:pPr>
                </a:p>
              </c:txPr>
              <c:dLblPos val="outEnd"/>
              <c:showLegendKey val="0"/>
              <c:showVal val="0"/>
              <c:showCatName val="0"/>
              <c:showSerName val="0"/>
              <c:showPercent val="1"/>
              <c:showBubbleSize val="0"/>
            </c:dLbl>
            <c:numFmt formatCode="#,##0%" sourceLinked="0"/>
            <c:txPr>
              <a:bodyPr/>
              <a:lstStyle/>
              <a:p>
                <a:pPr>
                  <a:defRPr b="1" i="0" strike="noStrike" sz="3600" u="none">
                    <a:solidFill>
                      <a:srgbClr val="000000"/>
                    </a:solidFill>
                    <a:latin typeface="Helvetica"/>
                  </a:defRPr>
                </a:pPr>
              </a:p>
            </c:txPr>
            <c:dLblPos val="ctr"/>
            <c:showLegendKey val="0"/>
            <c:showVal val="0"/>
            <c:showCatName val="0"/>
            <c:showSerName val="0"/>
            <c:showPercent val="1"/>
            <c:showBubbleSize val="0"/>
            <c:showLeaderLines val="1"/>
            <c:leaderLines>
              <c:spPr>
                <a:noFill/>
                <a:ln w="6350" cap="flat">
                  <a:solidFill>
                    <a:srgbClr val="5A6687"/>
                  </a:solidFill>
                  <a:prstDash val="solid"/>
                  <a:miter lim="400000"/>
                </a:ln>
                <a:effectLst/>
              </c:spPr>
            </c:leaderLines>
          </c:dLbls>
          <c:cat>
            <c:strRef>
              <c:f>Sheet1!$B$1:$E$1</c:f>
              <c:strCache>
                <c:ptCount val="4"/>
                <c:pt idx="0">
                  <c:v>Servers</c:v>
                </c:pt>
                <c:pt idx="1">
                  <c:v>Power &amp; Cooling Infrastructure</c:v>
                </c:pt>
                <c:pt idx="2">
                  <c:v>Power</c:v>
                </c:pt>
                <c:pt idx="3">
                  <c:v>Other Infrastructure</c:v>
                </c:pt>
              </c:strCache>
            </c:strRef>
          </c:cat>
          <c:val>
            <c:numRef>
              <c:f>Sheet1!$B$2:$E$2</c:f>
              <c:numCache>
                <c:ptCount val="4"/>
                <c:pt idx="0">
                  <c:v>53.000000</c:v>
                </c:pt>
                <c:pt idx="1">
                  <c:v>23.000000</c:v>
                </c:pt>
                <c:pt idx="2">
                  <c:v>19.000000</c:v>
                </c:pt>
                <c:pt idx="3">
                  <c:v>5.000000</c:v>
                </c:pt>
              </c:numCache>
            </c:numRef>
          </c:val>
        </c:ser>
        <c:firstSliceAng val="0"/>
      </c:pieChart>
      <c:spPr>
        <a:noFill/>
        <a:ln w="12700" cap="flat">
          <a:noFill/>
          <a:miter lim="400000"/>
        </a:ln>
        <a:effectLst/>
      </c:spPr>
    </c:plotArea>
    <c:legend>
      <c:legendPos val="r"/>
      <c:layout>
        <c:manualLayout>
          <c:xMode val="edge"/>
          <c:yMode val="edge"/>
          <c:x val="0.522319"/>
          <c:y val="0.328549"/>
          <c:w val="0.477681"/>
          <c:h val="0.259643"/>
        </c:manualLayout>
      </c:layout>
      <c:overlay val="1"/>
      <c:spPr>
        <a:noFill/>
        <a:ln w="12700" cap="flat">
          <a:noFill/>
          <a:miter lim="400000"/>
        </a:ln>
        <a:effectLst/>
      </c:spPr>
      <c:txPr>
        <a:bodyPr rot="0"/>
        <a:lstStyle/>
        <a:p>
          <a:pPr>
            <a:defRPr b="1" i="0" strike="noStrike" sz="2400" u="none">
              <a:solidFill>
                <a:srgbClr val="222222"/>
              </a:solidFill>
              <a:latin typeface="Helvetica"/>
            </a:defRPr>
          </a:pPr>
        </a:p>
      </c:txPr>
    </c:legend>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05"/>
          <c:y val="0.005"/>
          <c:w val="0.625737"/>
          <c:h val="0.9875"/>
        </c:manualLayout>
      </c:layout>
      <c:pieChart>
        <c:varyColors val="0"/>
        <c:ser>
          <c:idx val="0"/>
          <c:order val="0"/>
          <c:tx>
            <c:strRef>
              <c:f>Sheet1!$A$2</c:f>
              <c:strCache>
                <c:ptCount val="1"/>
                <c:pt idx="0">
                  <c:v>区域 1</c:v>
                </c:pt>
              </c:strCache>
            </c:strRef>
          </c:tx>
          <c:spPr>
            <a:solidFill>
              <a:srgbClr val="2E578C"/>
            </a:solidFill>
            <a:ln w="12700" cap="flat">
              <a:noFill/>
              <a:miter lim="400000"/>
            </a:ln>
            <a:effectLst/>
          </c:spPr>
          <c:explosion val="0"/>
          <c:dPt>
            <c:idx val="0"/>
            <c:explosion val="0"/>
            <c:spPr>
              <a:solidFill>
                <a:srgbClr val="2E578C"/>
              </a:solidFill>
              <a:ln w="12700" cap="flat">
                <a:noFill/>
                <a:miter lim="400000"/>
              </a:ln>
              <a:effectLst/>
            </c:spPr>
          </c:dPt>
          <c:dPt>
            <c:idx val="1"/>
            <c:explosion val="0"/>
            <c:spPr>
              <a:solidFill>
                <a:srgbClr val="5D9648"/>
              </a:solidFill>
              <a:ln w="12700" cap="flat">
                <a:noFill/>
                <a:miter lim="400000"/>
              </a:ln>
              <a:effectLst/>
            </c:spPr>
          </c:dPt>
          <c:dLbls>
            <c:dLbl>
              <c:idx val="0"/>
              <c:numFmt formatCode="#,##0%" sourceLinked="0"/>
              <c:txPr>
                <a:bodyPr/>
                <a:lstStyle/>
                <a:p>
                  <a:pPr>
                    <a:defRPr b="1" i="0" strike="noStrike" sz="3600" u="none">
                      <a:solidFill>
                        <a:srgbClr val="000000"/>
                      </a:solidFill>
                      <a:latin typeface="Helvetica"/>
                    </a:defRPr>
                  </a:pPr>
                </a:p>
              </c:txPr>
              <c:dLblPos val="inEnd"/>
              <c:showLegendKey val="0"/>
              <c:showVal val="0"/>
              <c:showCatName val="0"/>
              <c:showSerName val="0"/>
              <c:showPercent val="1"/>
              <c:showBubbleSize val="0"/>
            </c:dLbl>
            <c:dLbl>
              <c:idx val="1"/>
              <c:numFmt formatCode="#,##0%" sourceLinked="0"/>
              <c:txPr>
                <a:bodyPr/>
                <a:lstStyle/>
                <a:p>
                  <a:pPr>
                    <a:defRPr b="1" i="0" strike="noStrike" sz="3600" u="none">
                      <a:solidFill>
                        <a:srgbClr val="000000"/>
                      </a:solidFill>
                      <a:latin typeface="Helvetica"/>
                    </a:defRPr>
                  </a:pPr>
                </a:p>
              </c:txPr>
              <c:dLblPos val="inEnd"/>
              <c:showLegendKey val="0"/>
              <c:showVal val="0"/>
              <c:showCatName val="0"/>
              <c:showSerName val="0"/>
              <c:showPercent val="1"/>
              <c:showBubbleSize val="0"/>
            </c:dLbl>
            <c:numFmt formatCode="#,##0%" sourceLinked="0"/>
            <c:txPr>
              <a:bodyPr/>
              <a:lstStyle/>
              <a:p>
                <a:pPr>
                  <a:defRPr b="1" i="0" strike="noStrike" sz="3600" u="none">
                    <a:solidFill>
                      <a:srgbClr val="000000"/>
                    </a:solidFill>
                    <a:latin typeface="Helvetica"/>
                  </a:defRPr>
                </a:pPr>
              </a:p>
            </c:txPr>
            <c:dLblPos val="inEnd"/>
            <c:showLegendKey val="0"/>
            <c:showVal val="0"/>
            <c:showCatName val="0"/>
            <c:showSerName val="0"/>
            <c:showPercent val="1"/>
            <c:showBubbleSize val="0"/>
            <c:showLeaderLines val="1"/>
            <c:leaderLines>
              <c:spPr>
                <a:noFill/>
                <a:ln w="6350" cap="flat">
                  <a:solidFill>
                    <a:srgbClr val="5A6687"/>
                  </a:solidFill>
                  <a:prstDash val="solid"/>
                  <a:miter lim="400000"/>
                </a:ln>
                <a:effectLst/>
              </c:spPr>
            </c:leaderLines>
          </c:dLbls>
          <c:cat>
            <c:strRef>
              <c:f>Sheet1!$B$1:$C$1</c:f>
              <c:strCache>
                <c:ptCount val="2"/>
                <c:pt idx="0">
                  <c:v>Idle</c:v>
                </c:pt>
                <c:pt idx="1">
                  <c:v>In-use </c:v>
                </c:pt>
              </c:strCache>
            </c:strRef>
          </c:cat>
          <c:val>
            <c:numRef>
              <c:f>Sheet1!$B$2:$C$2</c:f>
              <c:numCache>
                <c:ptCount val="2"/>
                <c:pt idx="0">
                  <c:v>85.000000</c:v>
                </c:pt>
                <c:pt idx="1">
                  <c:v>15.000000</c:v>
                </c:pt>
              </c:numCache>
            </c:numRef>
          </c:val>
        </c:ser>
        <c:firstSliceAng val="0"/>
      </c:pieChart>
      <c:spPr>
        <a:noFill/>
        <a:ln w="12700" cap="flat">
          <a:noFill/>
          <a:miter lim="400000"/>
        </a:ln>
        <a:effectLst/>
      </c:spPr>
    </c:plotArea>
    <c:legend>
      <c:legendPos val="r"/>
      <c:layout>
        <c:manualLayout>
          <c:xMode val="edge"/>
          <c:yMode val="edge"/>
          <c:x val="0.749044"/>
          <c:y val="0.341744"/>
          <c:w val="0.250956"/>
          <c:h val="0.180895"/>
        </c:manualLayout>
      </c:layout>
      <c:overlay val="1"/>
      <c:spPr>
        <a:noFill/>
        <a:ln w="12700" cap="flat">
          <a:noFill/>
          <a:miter lim="400000"/>
        </a:ln>
        <a:effectLst/>
      </c:spPr>
      <c:txPr>
        <a:bodyPr rot="0"/>
        <a:lstStyle/>
        <a:p>
          <a:pPr>
            <a:defRPr b="1" i="0" strike="noStrike" sz="2400" u="none">
              <a:solidFill>
                <a:srgbClr val="222222"/>
              </a:solidFill>
              <a:latin typeface="Helvetica"/>
            </a:defRPr>
          </a:pPr>
        </a:p>
      </c:txPr>
    </c:legend>
    <c:plotVisOnly val="1"/>
    <c:dispBlanksAs val="gap"/>
  </c:chart>
  <c:spPr>
    <a:noFill/>
    <a:ln>
      <a:noFill/>
    </a:ln>
    <a:effectLst/>
  </c:spPr>
  <c:externalData r:id="rId1">
    <c:autoUpdate val="0"/>
  </c:externalData>
</c:chartSpace>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ph type="sldImg"/>
          </p:nvPr>
        </p:nvSpPr>
        <p:spPr>
          <a:xfrm>
            <a:off x="1143000" y="685800"/>
            <a:ext cx="4572000" cy="3429000"/>
          </a:xfrm>
          <a:prstGeom prst="rect">
            <a:avLst/>
          </a:prstGeom>
        </p:spPr>
        <p:txBody>
          <a:bodyPr/>
          <a:lstStyle/>
          <a:p>
            <a:pPr/>
          </a:p>
        </p:txBody>
      </p:sp>
      <p:sp>
        <p:nvSpPr>
          <p:cNvPr id="178" name="Shape 17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9" name="Shape 199"/>
          <p:cNvSpPr/>
          <p:nvPr>
            <p:ph type="sldImg"/>
          </p:nvPr>
        </p:nvSpPr>
        <p:spPr>
          <a:prstGeom prst="rect">
            <a:avLst/>
          </a:prstGeom>
        </p:spPr>
        <p:txBody>
          <a:bodyPr/>
          <a:lstStyle/>
          <a:p>
            <a:pPr/>
          </a:p>
        </p:txBody>
      </p:sp>
      <p:sp>
        <p:nvSpPr>
          <p:cNvPr id="200" name="Shape 200"/>
          <p:cNvSpPr/>
          <p:nvPr>
            <p:ph type="body" sz="quarter" idx="1"/>
          </p:nvPr>
        </p:nvSpPr>
        <p:spPr>
          <a:prstGeom prst="rect">
            <a:avLst/>
          </a:prstGeom>
        </p:spPr>
        <p:txBody>
          <a:bodyPr/>
          <a:lstStyle/>
          <a:p>
            <a:pPr/>
            <a:r>
              <a:t>it is reported that for a data center, the energy bills are typically the second largest item in their budgets.</a:t>
            </a:r>
          </a:p>
          <a:p>
            <a:pPr/>
            <a:r>
              <a:t>see from the left chart, the</a:t>
            </a:r>
            <a:r>
              <a:rPr b="1"/>
              <a:t> first largest</a:t>
            </a:r>
            <a:r>
              <a:t> factor in … is the hardware cost and the </a:t>
            </a:r>
            <a:r>
              <a:rPr b="1"/>
              <a:t>second largest is related to power.</a:t>
            </a:r>
            <a:endParaRPr b="1"/>
          </a:p>
          <a:p>
            <a:pPr/>
            <a:r>
              <a:t>however it predicted that cost of </a:t>
            </a:r>
            <a:r>
              <a:rPr b="1"/>
              <a:t>electricity per year for a server will soon exceed </a:t>
            </a:r>
            <a:r>
              <a:t>the cost of the hardware it self</a:t>
            </a:r>
          </a:p>
          <a:p>
            <a:pPr/>
            <a:r>
              <a:t>the </a:t>
            </a:r>
            <a:r>
              <a:rPr b="1"/>
              <a:t>reason</a:t>
            </a:r>
            <a:r>
              <a:t> is that </a:t>
            </a:r>
            <a:r>
              <a:rPr b="1"/>
              <a:t>servers are not efficiently used. </a:t>
            </a:r>
            <a:endParaRPr b="1"/>
          </a:p>
          <a:p>
            <a:pPr/>
            <a:r>
              <a:t>when servers are powered on, </a:t>
            </a:r>
            <a:r>
              <a:rPr b="1"/>
              <a:t>during most time they are idle, only 15% .</a:t>
            </a:r>
            <a:endParaRPr b="1"/>
          </a:p>
          <a:p>
            <a:pPr>
              <a:defRPr b="1"/>
            </a:pPr>
            <a:r>
              <a:t>what’s worse even idle, the electricity they consume can reach 60-90 of that at avtive working status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4" name="Shape 304"/>
          <p:cNvSpPr/>
          <p:nvPr>
            <p:ph type="sldImg"/>
          </p:nvPr>
        </p:nvSpPr>
        <p:spPr>
          <a:prstGeom prst="rect">
            <a:avLst/>
          </a:prstGeom>
        </p:spPr>
        <p:txBody>
          <a:bodyPr/>
          <a:lstStyle/>
          <a:p>
            <a:pPr/>
          </a:p>
        </p:txBody>
      </p:sp>
      <p:sp>
        <p:nvSpPr>
          <p:cNvPr id="305" name="Shape 305"/>
          <p:cNvSpPr/>
          <p:nvPr>
            <p:ph type="body" sz="quarter" idx="1"/>
          </p:nvPr>
        </p:nvSpPr>
        <p:spPr>
          <a:prstGeom prst="rect">
            <a:avLst/>
          </a:prstGeom>
        </p:spPr>
        <p:txBody>
          <a:bodyPr/>
          <a:lstStyle/>
          <a:p>
            <a:pPr marL="294104" indent="-294104">
              <a:buSzPct val="100000"/>
              <a:buAutoNum type="arabicPeriod" startAt="1"/>
            </a:pPr>
            <a:r>
              <a:t>host level: dynamic power management</a:t>
            </a:r>
          </a:p>
          <a:p>
            <a:pPr marL="294104" indent="-294104">
              <a:buSzPct val="100000"/>
              <a:buAutoNum type="arabicPeriod" startAt="1"/>
            </a:pPr>
            <a:r>
              <a:t>virtualization level: consolidation, VM selection, load balancing, </a:t>
            </a:r>
          </a:p>
          <a:p>
            <a:pPr marL="294104" indent="-294104">
              <a:buSzPct val="100000"/>
              <a:buAutoNum type="arabicPeriod" startAt="1"/>
            </a:pPr>
            <a:r>
              <a:t>or consuming renewable energy sources</a:t>
            </a:r>
          </a:p>
          <a:p>
            <a:pPr marL="294104" indent="-294104">
              <a:buSzPct val="100000"/>
              <a:buAutoNum type="arabicPeriod" startAt="1"/>
            </a:pPr>
            <a:r>
              <a:t>watcher provides a solution : if servers are left without VMs, watcher can automatically powers off them(turn into sleep mode). when the workload increases more than a given value, watcher can automatically power them on(sleep mode should be  waken up).</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4" name="Shape 334"/>
          <p:cNvSpPr/>
          <p:nvPr>
            <p:ph type="sldImg"/>
          </p:nvPr>
        </p:nvSpPr>
        <p:spPr>
          <a:prstGeom prst="rect">
            <a:avLst/>
          </a:prstGeom>
        </p:spPr>
        <p:txBody>
          <a:bodyPr/>
          <a:lstStyle/>
          <a:p>
            <a:pPr/>
          </a:p>
        </p:txBody>
      </p:sp>
      <p:sp>
        <p:nvSpPr>
          <p:cNvPr id="335" name="Shape 335"/>
          <p:cNvSpPr/>
          <p:nvPr>
            <p:ph type="body" sz="quarter" idx="1"/>
          </p:nvPr>
        </p:nvSpPr>
        <p:spPr>
          <a:prstGeom prst="rect">
            <a:avLst/>
          </a:prstGeom>
        </p:spPr>
        <p:txBody>
          <a:bodyPr/>
          <a:lstStyle/>
          <a:p>
            <a:pPr/>
            <a:r>
              <a:t>Watcher is resource opt project in Watcher.</a:t>
            </a:r>
          </a:p>
          <a:p>
            <a:pPr/>
            <a:r>
              <a:t>We don’t do initial placement (let’s leave it for Nova Scheduler)</a:t>
            </a:r>
          </a:p>
          <a:p>
            <a:pPr/>
            <a:r>
              <a:t>Watcher leverages services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28" name="Shape 428"/>
          <p:cNvSpPr/>
          <p:nvPr>
            <p:ph type="sldImg"/>
          </p:nvPr>
        </p:nvSpPr>
        <p:spPr>
          <a:prstGeom prst="rect">
            <a:avLst/>
          </a:prstGeom>
        </p:spPr>
        <p:txBody>
          <a:bodyPr/>
          <a:lstStyle/>
          <a:p>
            <a:pPr/>
          </a:p>
        </p:txBody>
      </p:sp>
      <p:sp>
        <p:nvSpPr>
          <p:cNvPr id="429" name="Shape 429"/>
          <p:cNvSpPr/>
          <p:nvPr>
            <p:ph type="body" sz="quarter" idx="1"/>
          </p:nvPr>
        </p:nvSpPr>
        <p:spPr>
          <a:prstGeom prst="rect">
            <a:avLst/>
          </a:prstGeom>
        </p:spPr>
        <p:txBody>
          <a:bodyPr/>
          <a:lstStyle/>
          <a:p>
            <a:pPr/>
            <a:r>
              <a:t>We have three services (API, DE, Applier)</a:t>
            </a:r>
          </a:p>
          <a:p>
            <a:pPr/>
            <a:r>
              <a:t>We use different datasources like Monasca and Gnocchi with Ceilometer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5" name="Shape 485"/>
          <p:cNvSpPr/>
          <p:nvPr>
            <p:ph type="sldImg"/>
          </p:nvPr>
        </p:nvSpPr>
        <p:spPr>
          <a:prstGeom prst="rect">
            <a:avLst/>
          </a:prstGeom>
        </p:spPr>
        <p:txBody>
          <a:bodyPr/>
          <a:lstStyle/>
          <a:p>
            <a:pPr/>
          </a:p>
        </p:txBody>
      </p:sp>
      <p:sp>
        <p:nvSpPr>
          <p:cNvPr id="486" name="Shape 486"/>
          <p:cNvSpPr/>
          <p:nvPr>
            <p:ph type="body" sz="quarter" idx="1"/>
          </p:nvPr>
        </p:nvSpPr>
        <p:spPr>
          <a:prstGeom prst="rect">
            <a:avLst/>
          </a:prstGeom>
        </p:spPr>
        <p:txBody>
          <a:bodyPr/>
          <a:lstStyle/>
          <a:p>
            <a:pPr/>
            <a:r>
              <a:t>When we do some sort of optimization watcher use metrics from datasources and decides if there is a need to optimize cloud</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3" name="Shape 503"/>
          <p:cNvSpPr/>
          <p:nvPr>
            <p:ph type="sldImg"/>
          </p:nvPr>
        </p:nvSpPr>
        <p:spPr>
          <a:prstGeom prst="rect">
            <a:avLst/>
          </a:prstGeom>
        </p:spPr>
        <p:txBody>
          <a:bodyPr/>
          <a:lstStyle/>
          <a:p>
            <a:pPr/>
          </a:p>
        </p:txBody>
      </p:sp>
      <p:sp>
        <p:nvSpPr>
          <p:cNvPr id="504" name="Shape 504"/>
          <p:cNvSpPr/>
          <p:nvPr>
            <p:ph type="body" sz="quarter" idx="1"/>
          </p:nvPr>
        </p:nvSpPr>
        <p:spPr>
          <a:prstGeom prst="rect">
            <a:avLst/>
          </a:prstGeom>
        </p:spPr>
        <p:txBody>
          <a:bodyPr/>
          <a:lstStyle/>
          <a:p>
            <a:pPr/>
            <a:r>
              <a:t>* parameters：用来设置优化门限"threshold": 20表示在节点cpu高于20%进行优化。</a:t>
            </a:r>
          </a:p>
          <a:p>
            <a:pPr/>
          </a:p>
          <a:p>
            <a:pPr/>
            <a:r>
              <a:t>策略对应参数：</a:t>
            </a:r>
          </a:p>
          <a:p>
            <a:pPr/>
          </a:p>
          <a:p>
            <a:pPr>
              <a:defRPr b="1"/>
            </a:pPr>
            <a:r>
              <a:t>free_used_percent：</a:t>
            </a:r>
            <a:r>
              <a:rPr b="0"/>
              <a:t>空闲和已使用节点的百分比，默认10%。这个设置是根据已有虚机的节点个数来决定保留多少空闲的节点处于上电状态，以避免出现在需要新部署虚机时，无计算节点可用的情况。</a:t>
            </a:r>
            <a:endParaRPr b="0"/>
          </a:p>
          <a:p>
            <a:pPr>
              <a:defRPr b="1"/>
            </a:pPr>
          </a:p>
          <a:p>
            <a:pPr>
              <a:defRPr b="1"/>
            </a:pPr>
            <a:r>
              <a:t>min_free_hosts_num：</a:t>
            </a:r>
            <a:r>
              <a:rPr b="0"/>
              <a:t>最小保留空闲上电节点数目，默认是1</a:t>
            </a:r>
            <a:endParaRPr b="0"/>
          </a:p>
          <a:p>
            <a:pPr/>
          </a:p>
          <a:p>
            <a:pPr/>
            <a:r>
              <a:t>1.为什么power off的时候只关一个节点？</a:t>
            </a:r>
          </a:p>
          <a:p>
            <a:pPr/>
            <a:r>
              <a:t>This is a way of Resource reservation. We should at least reserve some hosts for booting new VMs.</a:t>
            </a:r>
          </a:p>
          <a:p>
            <a:pPr/>
            <a:r>
              <a:t>2. Why delete instance? Why not migration?</a:t>
            </a:r>
          </a:p>
          <a:p>
            <a:pPr/>
            <a:r>
              <a:t>This demo only concentrate on the action power off/on, deleting and migration are just two different ways to trigger this action and watcher does not care finally which way triggers the action.</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标题与副标题">
    <p:spTree>
      <p:nvGrpSpPr>
        <p:cNvPr id="1" name=""/>
        <p:cNvGrpSpPr/>
        <p:nvPr/>
      </p:nvGrpSpPr>
      <p:grpSpPr>
        <a:xfrm>
          <a:off x="0" y="0"/>
          <a:ext cx="0" cy="0"/>
          <a:chOff x="0" y="0"/>
          <a:chExt cx="0" cy="0"/>
        </a:xfrm>
      </p:grpSpPr>
      <p:sp>
        <p:nvSpPr>
          <p:cNvPr id="11" name="标题文本"/>
          <p:cNvSpPr/>
          <p:nvPr>
            <p:ph type="title"/>
          </p:nvPr>
        </p:nvSpPr>
        <p:spPr>
          <a:xfrm>
            <a:off x="1778000" y="2298700"/>
            <a:ext cx="20828000" cy="4648200"/>
          </a:xfrm>
          <a:prstGeom prst="rect">
            <a:avLst/>
          </a:prstGeom>
        </p:spPr>
        <p:txBody>
          <a:bodyPr anchor="b"/>
          <a:lstStyle/>
          <a:p>
            <a:pPr/>
            <a:r>
              <a:t>标题文本</a:t>
            </a:r>
          </a:p>
        </p:txBody>
      </p:sp>
      <p:sp>
        <p:nvSpPr>
          <p:cNvPr id="12" name="正文级别 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4400"/>
            </a:lvl1pPr>
            <a:lvl2pPr marL="0" indent="0" algn="ctr">
              <a:spcBef>
                <a:spcPts val="0"/>
              </a:spcBef>
              <a:buSzTx/>
              <a:buNone/>
              <a:defRPr sz="4400"/>
            </a:lvl2pPr>
            <a:lvl3pPr marL="0" indent="0" algn="ctr">
              <a:spcBef>
                <a:spcPts val="0"/>
              </a:spcBef>
              <a:buSzTx/>
              <a:buNone/>
              <a:defRPr sz="4400"/>
            </a:lvl3pPr>
            <a:lvl4pPr marL="0" indent="0" algn="ctr">
              <a:spcBef>
                <a:spcPts val="0"/>
              </a:spcBef>
              <a:buSzTx/>
              <a:buNone/>
              <a:defRPr sz="4400"/>
            </a:lvl4pPr>
            <a:lvl5pPr marL="0" indent="0" algn="ctr">
              <a:spcBef>
                <a:spcPts val="0"/>
              </a:spcBef>
              <a:buSzTx/>
              <a:buNone/>
              <a:defRPr sz="4400"/>
            </a:lvl5pPr>
          </a:lstStyle>
          <a:p>
            <a:pPr/>
            <a:r>
              <a:t>正文级别 1</a:t>
            </a:r>
          </a:p>
          <a:p>
            <a:pPr lvl="1"/>
            <a:r>
              <a:t>正文级别 2</a:t>
            </a:r>
          </a:p>
          <a:p>
            <a:pPr lvl="2"/>
            <a:r>
              <a:t>正文级别 3</a:t>
            </a:r>
          </a:p>
          <a:p>
            <a:pPr lvl="3"/>
            <a:r>
              <a:t>正文级别 4</a:t>
            </a:r>
          </a:p>
          <a:p>
            <a:pPr lvl="4"/>
            <a:r>
              <a:t>正文级别 5</a:t>
            </a:r>
          </a:p>
        </p:txBody>
      </p:sp>
      <p:sp>
        <p:nvSpPr>
          <p:cNvPr id="13" name="幻灯片编号"/>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引文">
    <p:spTree>
      <p:nvGrpSpPr>
        <p:cNvPr id="1" name=""/>
        <p:cNvGrpSpPr/>
        <p:nvPr/>
      </p:nvGrpSpPr>
      <p:grpSpPr>
        <a:xfrm>
          <a:off x="0" y="0"/>
          <a:ext cx="0" cy="0"/>
          <a:chOff x="0" y="0"/>
          <a:chExt cx="0" cy="0"/>
        </a:xfrm>
      </p:grpSpPr>
      <p:sp>
        <p:nvSpPr>
          <p:cNvPr id="93" name="正文级别 1…"/>
          <p:cNvSpPr/>
          <p:nvPr>
            <p:ph type="body" sz="quarter" idx="1"/>
          </p:nvPr>
        </p:nvSpPr>
        <p:spPr>
          <a:xfrm>
            <a:off x="2387600" y="8953500"/>
            <a:ext cx="19621500" cy="685800"/>
          </a:xfrm>
          <a:prstGeom prst="rect">
            <a:avLst/>
          </a:prstGeom>
        </p:spPr>
        <p:txBody>
          <a:bodyPr anchor="t"/>
          <a:lstStyle>
            <a:lvl1pPr marL="0" indent="0" algn="ctr">
              <a:spcBef>
                <a:spcPts val="0"/>
              </a:spcBef>
              <a:buSzTx/>
              <a:buNone/>
              <a:defRPr sz="3800">
                <a:latin typeface="+mn-lt"/>
                <a:ea typeface="+mn-ea"/>
                <a:cs typeface="+mn-cs"/>
                <a:sym typeface="Helvetica"/>
              </a:defRPr>
            </a:lvl1pPr>
            <a:lvl2pPr marL="1099037" indent="-464038" algn="ctr">
              <a:spcBef>
                <a:spcPts val="0"/>
              </a:spcBef>
              <a:defRPr sz="3800">
                <a:latin typeface="+mn-lt"/>
                <a:ea typeface="+mn-ea"/>
                <a:cs typeface="+mn-cs"/>
                <a:sym typeface="Helvetica"/>
              </a:defRPr>
            </a:lvl2pPr>
            <a:lvl3pPr marL="1734037" indent="-464037" algn="ctr">
              <a:spcBef>
                <a:spcPts val="0"/>
              </a:spcBef>
              <a:defRPr sz="3800">
                <a:latin typeface="+mn-lt"/>
                <a:ea typeface="+mn-ea"/>
                <a:cs typeface="+mn-cs"/>
                <a:sym typeface="Helvetica"/>
              </a:defRPr>
            </a:lvl3pPr>
            <a:lvl4pPr marL="2369037" indent="-464037" algn="ctr">
              <a:spcBef>
                <a:spcPts val="0"/>
              </a:spcBef>
              <a:defRPr sz="3800">
                <a:latin typeface="+mn-lt"/>
                <a:ea typeface="+mn-ea"/>
                <a:cs typeface="+mn-cs"/>
                <a:sym typeface="Helvetica"/>
              </a:defRPr>
            </a:lvl4pPr>
            <a:lvl5pPr marL="3004037" indent="-464037" algn="ctr">
              <a:spcBef>
                <a:spcPts val="0"/>
              </a:spcBef>
              <a:defRPr sz="3800">
                <a:latin typeface="+mn-lt"/>
                <a:ea typeface="+mn-ea"/>
                <a:cs typeface="+mn-cs"/>
                <a:sym typeface="Helvetica"/>
              </a:defRPr>
            </a:lvl5pPr>
          </a:lstStyle>
          <a:p>
            <a:pPr/>
            <a:r>
              <a:t>正文级别 1</a:t>
            </a:r>
          </a:p>
          <a:p>
            <a:pPr lvl="1"/>
            <a:r>
              <a:t>正文级别 2</a:t>
            </a:r>
          </a:p>
          <a:p>
            <a:pPr lvl="2"/>
            <a:r>
              <a:t>正文级别 3</a:t>
            </a:r>
          </a:p>
          <a:p>
            <a:pPr lvl="3"/>
            <a:r>
              <a:t>正文级别 4</a:t>
            </a:r>
          </a:p>
          <a:p>
            <a:pPr lvl="4"/>
            <a:r>
              <a:t>正文级别 5</a:t>
            </a:r>
          </a:p>
        </p:txBody>
      </p:sp>
      <p:sp>
        <p:nvSpPr>
          <p:cNvPr id="94" name="“在此键入引文。”"/>
          <p:cNvSpPr/>
          <p:nvPr>
            <p:ph type="body" sz="quarter" idx="13"/>
          </p:nvPr>
        </p:nvSpPr>
        <p:spPr>
          <a:xfrm>
            <a:off x="2387600" y="5975348"/>
            <a:ext cx="19621500" cy="1028703"/>
          </a:xfrm>
          <a:prstGeom prst="rect">
            <a:avLst/>
          </a:prstGeom>
        </p:spPr>
        <p:txBody>
          <a:bodyPr/>
          <a:lstStyle/>
          <a:p>
            <a:pPr/>
          </a:p>
        </p:txBody>
      </p:sp>
      <p:sp>
        <p:nvSpPr>
          <p:cNvPr id="95" name="幻灯片编号"/>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照片">
    <p:spTree>
      <p:nvGrpSpPr>
        <p:cNvPr id="1" name=""/>
        <p:cNvGrpSpPr/>
        <p:nvPr/>
      </p:nvGrpSpPr>
      <p:grpSpPr>
        <a:xfrm>
          <a:off x="0" y="0"/>
          <a:ext cx="0" cy="0"/>
          <a:chOff x="0" y="0"/>
          <a:chExt cx="0" cy="0"/>
        </a:xfrm>
      </p:grpSpPr>
      <p:sp>
        <p:nvSpPr>
          <p:cNvPr id="102" name="图像"/>
          <p:cNvSpPr/>
          <p:nvPr>
            <p:ph type="pic" idx="13"/>
          </p:nvPr>
        </p:nvSpPr>
        <p:spPr>
          <a:xfrm>
            <a:off x="0" y="0"/>
            <a:ext cx="24384000" cy="13716000"/>
          </a:xfrm>
          <a:prstGeom prst="rect">
            <a:avLst/>
          </a:prstGeom>
        </p:spPr>
        <p:txBody>
          <a:bodyPr lIns="91439" tIns="45719" rIns="91439" bIns="45719" anchor="t">
            <a:noAutofit/>
          </a:bodyPr>
          <a:lstStyle/>
          <a:p>
            <a:pPr/>
          </a:p>
        </p:txBody>
      </p:sp>
      <p:sp>
        <p:nvSpPr>
          <p:cNvPr id="103" name="幻灯片编号"/>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空白">
    <p:spTree>
      <p:nvGrpSpPr>
        <p:cNvPr id="1" name=""/>
        <p:cNvGrpSpPr/>
        <p:nvPr/>
      </p:nvGrpSpPr>
      <p:grpSpPr>
        <a:xfrm>
          <a:off x="0" y="0"/>
          <a:ext cx="0" cy="0"/>
          <a:chOff x="0" y="0"/>
          <a:chExt cx="0" cy="0"/>
        </a:xfrm>
      </p:grpSpPr>
      <p:sp>
        <p:nvSpPr>
          <p:cNvPr id="110" name="幻灯片编号"/>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标题与副标题（备选）">
    <p:spTree>
      <p:nvGrpSpPr>
        <p:cNvPr id="1" name=""/>
        <p:cNvGrpSpPr/>
        <p:nvPr/>
      </p:nvGrpSpPr>
      <p:grpSpPr>
        <a:xfrm>
          <a:off x="0" y="0"/>
          <a:ext cx="0" cy="0"/>
          <a:chOff x="0" y="0"/>
          <a:chExt cx="0" cy="0"/>
        </a:xfrm>
      </p:grpSpPr>
      <p:sp>
        <p:nvSpPr>
          <p:cNvPr id="117" name="线条"/>
          <p:cNvSpPr/>
          <p:nvPr/>
        </p:nvSpPr>
        <p:spPr>
          <a:xfrm flipV="1">
            <a:off x="761998" y="8635631"/>
            <a:ext cx="22860002" cy="371"/>
          </a:xfrm>
          <a:prstGeom prst="line">
            <a:avLst/>
          </a:prstGeom>
          <a:ln w="50800">
            <a:solidFill>
              <a:srgbClr val="A6AAA9"/>
            </a:solidFill>
            <a:miter lim="400000"/>
          </a:ln>
        </p:spPr>
        <p:txBody>
          <a:bodyPr lIns="45718" tIns="45718" rIns="45718" bIns="45718"/>
          <a:lstStyle/>
          <a:p>
            <a:pPr/>
          </a:p>
        </p:txBody>
      </p:sp>
      <p:sp>
        <p:nvSpPr>
          <p:cNvPr id="118" name="标题文本"/>
          <p:cNvSpPr/>
          <p:nvPr>
            <p:ph type="title"/>
          </p:nvPr>
        </p:nvSpPr>
        <p:spPr>
          <a:xfrm>
            <a:off x="762000" y="9042400"/>
            <a:ext cx="22860000" cy="3810000"/>
          </a:xfrm>
          <a:prstGeom prst="rect">
            <a:avLst/>
          </a:prstGeom>
        </p:spPr>
        <p:txBody>
          <a:bodyPr anchor="t"/>
          <a:lstStyle>
            <a:lvl1pPr algn="l">
              <a:lnSpc>
                <a:spcPct val="80000"/>
              </a:lnSpc>
              <a:defRPr b="1" cap="all" sz="30300">
                <a:solidFill>
                  <a:srgbClr val="34A5DA"/>
                </a:solidFill>
                <a:latin typeface="Baskerville"/>
                <a:ea typeface="Baskerville"/>
                <a:cs typeface="Baskerville"/>
                <a:sym typeface="Baskerville"/>
              </a:defRPr>
            </a:lvl1pPr>
          </a:lstStyle>
          <a:p>
            <a:pPr/>
            <a:r>
              <a:t>标题文本</a:t>
            </a:r>
          </a:p>
        </p:txBody>
      </p:sp>
      <p:sp>
        <p:nvSpPr>
          <p:cNvPr id="119" name="正文级别 1…"/>
          <p:cNvSpPr/>
          <p:nvPr>
            <p:ph type="body" sz="quarter" idx="1"/>
          </p:nvPr>
        </p:nvSpPr>
        <p:spPr>
          <a:xfrm>
            <a:off x="762000" y="5994400"/>
            <a:ext cx="22860000" cy="2540000"/>
          </a:xfrm>
          <a:prstGeom prst="rect">
            <a:avLst/>
          </a:prstGeom>
        </p:spPr>
        <p:txBody>
          <a:bodyPr anchor="b"/>
          <a:lstStyle>
            <a:lvl1pPr marL="0" indent="0">
              <a:lnSpc>
                <a:spcPct val="80000"/>
              </a:lnSpc>
              <a:spcBef>
                <a:spcPts val="3200"/>
              </a:spcBef>
              <a:buSzTx/>
              <a:buNone/>
              <a:defRPr cap="all" sz="7700">
                <a:solidFill>
                  <a:srgbClr val="A6AAA9"/>
                </a:solidFill>
                <a:latin typeface="Baskerville"/>
                <a:ea typeface="Baskerville"/>
                <a:cs typeface="Baskerville"/>
                <a:sym typeface="Baskerville"/>
              </a:defRPr>
            </a:lvl1pPr>
            <a:lvl2pPr marL="0" indent="0">
              <a:lnSpc>
                <a:spcPct val="80000"/>
              </a:lnSpc>
              <a:spcBef>
                <a:spcPts val="3200"/>
              </a:spcBef>
              <a:buSzTx/>
              <a:buNone/>
              <a:defRPr cap="all" sz="7700">
                <a:solidFill>
                  <a:srgbClr val="A6AAA9"/>
                </a:solidFill>
                <a:latin typeface="Baskerville"/>
                <a:ea typeface="Baskerville"/>
                <a:cs typeface="Baskerville"/>
                <a:sym typeface="Baskerville"/>
              </a:defRPr>
            </a:lvl2pPr>
            <a:lvl3pPr marL="0" indent="0">
              <a:lnSpc>
                <a:spcPct val="80000"/>
              </a:lnSpc>
              <a:spcBef>
                <a:spcPts val="3200"/>
              </a:spcBef>
              <a:buSzTx/>
              <a:buNone/>
              <a:defRPr cap="all" sz="7700">
                <a:solidFill>
                  <a:srgbClr val="A6AAA9"/>
                </a:solidFill>
                <a:latin typeface="Baskerville"/>
                <a:ea typeface="Baskerville"/>
                <a:cs typeface="Baskerville"/>
                <a:sym typeface="Baskerville"/>
              </a:defRPr>
            </a:lvl3pPr>
            <a:lvl4pPr marL="0" indent="0">
              <a:lnSpc>
                <a:spcPct val="80000"/>
              </a:lnSpc>
              <a:spcBef>
                <a:spcPts val="3200"/>
              </a:spcBef>
              <a:buSzTx/>
              <a:buNone/>
              <a:defRPr cap="all" sz="7700">
                <a:solidFill>
                  <a:srgbClr val="A6AAA9"/>
                </a:solidFill>
                <a:latin typeface="Baskerville"/>
                <a:ea typeface="Baskerville"/>
                <a:cs typeface="Baskerville"/>
                <a:sym typeface="Baskerville"/>
              </a:defRPr>
            </a:lvl4pPr>
            <a:lvl5pPr marL="0" indent="0">
              <a:lnSpc>
                <a:spcPct val="80000"/>
              </a:lnSpc>
              <a:spcBef>
                <a:spcPts val="3200"/>
              </a:spcBef>
              <a:buSzTx/>
              <a:buNone/>
              <a:defRPr cap="all" sz="7700">
                <a:solidFill>
                  <a:srgbClr val="A6AAA9"/>
                </a:solidFill>
                <a:latin typeface="Baskerville"/>
                <a:ea typeface="Baskerville"/>
                <a:cs typeface="Baskerville"/>
                <a:sym typeface="Baskerville"/>
              </a:defRPr>
            </a:lvl5pPr>
          </a:lstStyle>
          <a:p>
            <a:pPr/>
            <a:r>
              <a:t>正文级别 1</a:t>
            </a:r>
          </a:p>
          <a:p>
            <a:pPr lvl="1"/>
            <a:r>
              <a:t>正文级别 2</a:t>
            </a:r>
          </a:p>
          <a:p>
            <a:pPr lvl="2"/>
            <a:r>
              <a:t>正文级别 3</a:t>
            </a:r>
          </a:p>
          <a:p>
            <a:pPr lvl="3"/>
            <a:r>
              <a:t>正文级别 4</a:t>
            </a:r>
          </a:p>
          <a:p>
            <a:pPr lvl="4"/>
            <a:r>
              <a:t>正文级别 5</a:t>
            </a:r>
          </a:p>
        </p:txBody>
      </p:sp>
      <p:sp>
        <p:nvSpPr>
          <p:cNvPr id="120" name="幻灯片编号"/>
          <p:cNvSpPr/>
          <p:nvPr>
            <p:ph type="sldNum" sz="quarter" idx="2"/>
          </p:nvPr>
        </p:nvSpPr>
        <p:spPr>
          <a:xfrm>
            <a:off x="22994915" y="584200"/>
            <a:ext cx="571501" cy="622300"/>
          </a:xfrm>
          <a:prstGeom prst="rect">
            <a:avLst/>
          </a:prstGeom>
        </p:spPr>
        <p:txBody>
          <a:bodyPr/>
          <a:lstStyle>
            <a:lvl1pPr algn="r">
              <a:lnSpc>
                <a:spcPct val="80000"/>
              </a:lnSpc>
              <a:defRPr sz="3600">
                <a:solidFill>
                  <a:srgbClr val="838787"/>
                </a:solidFill>
                <a:latin typeface="Baskerville"/>
                <a:ea typeface="Baskerville"/>
                <a:cs typeface="Baskerville"/>
                <a:sym typeface="Baskervill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标题 - 顶部对齐">
    <p:spTree>
      <p:nvGrpSpPr>
        <p:cNvPr id="1" name=""/>
        <p:cNvGrpSpPr/>
        <p:nvPr/>
      </p:nvGrpSpPr>
      <p:grpSpPr>
        <a:xfrm>
          <a:off x="0" y="0"/>
          <a:ext cx="0" cy="0"/>
          <a:chOff x="0" y="0"/>
          <a:chExt cx="0" cy="0"/>
        </a:xfrm>
      </p:grpSpPr>
      <p:sp>
        <p:nvSpPr>
          <p:cNvPr id="127" name="线条"/>
          <p:cNvSpPr/>
          <p:nvPr/>
        </p:nvSpPr>
        <p:spPr>
          <a:xfrm flipV="1">
            <a:off x="761999" y="2260231"/>
            <a:ext cx="22860002" cy="371"/>
          </a:xfrm>
          <a:prstGeom prst="line">
            <a:avLst/>
          </a:prstGeom>
          <a:ln w="50800">
            <a:solidFill>
              <a:srgbClr val="A6AAA9"/>
            </a:solidFill>
            <a:miter lim="400000"/>
          </a:ln>
        </p:spPr>
        <p:txBody>
          <a:bodyPr lIns="45718" tIns="45718" rIns="45718" bIns="45718"/>
          <a:lstStyle/>
          <a:p>
            <a:pPr/>
          </a:p>
        </p:txBody>
      </p:sp>
      <p:sp>
        <p:nvSpPr>
          <p:cNvPr id="128" name="正文级别 1…"/>
          <p:cNvSpPr/>
          <p:nvPr>
            <p:ph type="body" sz="quarter" idx="1"/>
          </p:nvPr>
        </p:nvSpPr>
        <p:spPr>
          <a:xfrm>
            <a:off x="965200" y="1041400"/>
            <a:ext cx="20955000" cy="952500"/>
          </a:xfrm>
          <a:prstGeom prst="rect">
            <a:avLst/>
          </a:prstGeom>
        </p:spPr>
        <p:txBody>
          <a:bodyPr anchor="b"/>
          <a:lstStyle>
            <a:lvl1pPr marL="0" indent="0" defTabSz="647700">
              <a:lnSpc>
                <a:spcPct val="80000"/>
              </a:lnSpc>
              <a:spcBef>
                <a:spcPts val="0"/>
              </a:spcBef>
              <a:buSzTx/>
              <a:buNone/>
              <a:defRPr b="1" cap="all" spc="240" sz="4800">
                <a:solidFill>
                  <a:srgbClr val="838787"/>
                </a:solidFill>
                <a:latin typeface="Baskerville"/>
                <a:ea typeface="Baskerville"/>
                <a:cs typeface="Baskerville"/>
                <a:sym typeface="Baskerville"/>
              </a:defRPr>
            </a:lvl1pPr>
            <a:lvl2pPr marL="1221152" indent="-586152" defTabSz="647700">
              <a:lnSpc>
                <a:spcPct val="80000"/>
              </a:lnSpc>
              <a:spcBef>
                <a:spcPts val="0"/>
              </a:spcBef>
              <a:defRPr b="1" cap="all" spc="240" sz="4800">
                <a:solidFill>
                  <a:srgbClr val="838787"/>
                </a:solidFill>
                <a:latin typeface="Baskerville"/>
                <a:ea typeface="Baskerville"/>
                <a:cs typeface="Baskerville"/>
                <a:sym typeface="Baskerville"/>
              </a:defRPr>
            </a:lvl2pPr>
            <a:lvl3pPr marL="1856152" indent="-586152" defTabSz="647700">
              <a:lnSpc>
                <a:spcPct val="80000"/>
              </a:lnSpc>
              <a:spcBef>
                <a:spcPts val="0"/>
              </a:spcBef>
              <a:defRPr b="1" cap="all" spc="240" sz="4800">
                <a:solidFill>
                  <a:srgbClr val="838787"/>
                </a:solidFill>
                <a:latin typeface="Baskerville"/>
                <a:ea typeface="Baskerville"/>
                <a:cs typeface="Baskerville"/>
                <a:sym typeface="Baskerville"/>
              </a:defRPr>
            </a:lvl3pPr>
            <a:lvl4pPr marL="2491152" indent="-586152" defTabSz="647700">
              <a:lnSpc>
                <a:spcPct val="80000"/>
              </a:lnSpc>
              <a:spcBef>
                <a:spcPts val="0"/>
              </a:spcBef>
              <a:defRPr b="1" cap="all" spc="240" sz="4800">
                <a:solidFill>
                  <a:srgbClr val="838787"/>
                </a:solidFill>
                <a:latin typeface="Baskerville"/>
                <a:ea typeface="Baskerville"/>
                <a:cs typeface="Baskerville"/>
                <a:sym typeface="Baskerville"/>
              </a:defRPr>
            </a:lvl4pPr>
            <a:lvl5pPr marL="3126152" indent="-586152" defTabSz="647700">
              <a:lnSpc>
                <a:spcPct val="80000"/>
              </a:lnSpc>
              <a:spcBef>
                <a:spcPts val="0"/>
              </a:spcBef>
              <a:defRPr b="1" cap="all" spc="240" sz="4800">
                <a:solidFill>
                  <a:srgbClr val="838787"/>
                </a:solidFill>
                <a:latin typeface="Baskerville"/>
                <a:ea typeface="Baskerville"/>
                <a:cs typeface="Baskerville"/>
                <a:sym typeface="Baskerville"/>
              </a:defRPr>
            </a:lvl5pPr>
          </a:lstStyle>
          <a:p>
            <a:pPr/>
            <a:r>
              <a:t>正文级别 1</a:t>
            </a:r>
          </a:p>
          <a:p>
            <a:pPr lvl="1"/>
            <a:r>
              <a:t>正文级别 2</a:t>
            </a:r>
          </a:p>
          <a:p>
            <a:pPr lvl="2"/>
            <a:r>
              <a:t>正文级别 3</a:t>
            </a:r>
          </a:p>
          <a:p>
            <a:pPr lvl="3"/>
            <a:r>
              <a:t>正文级别 4</a:t>
            </a:r>
          </a:p>
          <a:p>
            <a:pPr lvl="4"/>
            <a:r>
              <a:t>正文级别 5</a:t>
            </a:r>
          </a:p>
        </p:txBody>
      </p:sp>
      <p:sp>
        <p:nvSpPr>
          <p:cNvPr id="129" name="标题文本"/>
          <p:cNvSpPr/>
          <p:nvPr>
            <p:ph type="title"/>
          </p:nvPr>
        </p:nvSpPr>
        <p:spPr>
          <a:xfrm>
            <a:off x="762000" y="2869831"/>
            <a:ext cx="22860000" cy="1016004"/>
          </a:xfrm>
          <a:prstGeom prst="rect">
            <a:avLst/>
          </a:prstGeom>
        </p:spPr>
        <p:txBody>
          <a:bodyPr anchor="t"/>
          <a:lstStyle>
            <a:lvl1pPr algn="l">
              <a:lnSpc>
                <a:spcPct val="80000"/>
              </a:lnSpc>
              <a:spcBef>
                <a:spcPts val="3900"/>
              </a:spcBef>
              <a:defRPr sz="1200">
                <a:solidFill>
                  <a:srgbClr val="34A5DA"/>
                </a:solidFill>
                <a:latin typeface="+mn-lt"/>
                <a:ea typeface="+mn-ea"/>
                <a:cs typeface="+mn-cs"/>
                <a:sym typeface="Helvetica"/>
              </a:defRPr>
            </a:lvl1pPr>
          </a:lstStyle>
          <a:p>
            <a:pPr/>
            <a:r>
              <a:t>标题文本</a:t>
            </a:r>
          </a:p>
        </p:txBody>
      </p:sp>
      <p:sp>
        <p:nvSpPr>
          <p:cNvPr id="130" name="幻灯片编号"/>
          <p:cNvSpPr/>
          <p:nvPr>
            <p:ph type="sldNum" sz="quarter" idx="2"/>
          </p:nvPr>
        </p:nvSpPr>
        <p:spPr>
          <a:xfrm>
            <a:off x="23041349" y="609600"/>
            <a:ext cx="571501" cy="622300"/>
          </a:xfrm>
          <a:prstGeom prst="rect">
            <a:avLst/>
          </a:prstGeom>
        </p:spPr>
        <p:txBody>
          <a:bodyPr/>
          <a:lstStyle>
            <a:lvl1pPr algn="r">
              <a:lnSpc>
                <a:spcPct val="80000"/>
              </a:lnSpc>
              <a:defRPr sz="3600">
                <a:solidFill>
                  <a:srgbClr val="838787"/>
                </a:solidFill>
                <a:latin typeface="Baskerville"/>
                <a:ea typeface="Baskerville"/>
                <a:cs typeface="Baskerville"/>
                <a:sym typeface="Baskervill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标题 - 顶部对齐 拷贝">
    <p:spTree>
      <p:nvGrpSpPr>
        <p:cNvPr id="1" name=""/>
        <p:cNvGrpSpPr/>
        <p:nvPr/>
      </p:nvGrpSpPr>
      <p:grpSpPr>
        <a:xfrm>
          <a:off x="0" y="0"/>
          <a:ext cx="0" cy="0"/>
          <a:chOff x="0" y="0"/>
          <a:chExt cx="0" cy="0"/>
        </a:xfrm>
      </p:grpSpPr>
      <p:sp>
        <p:nvSpPr>
          <p:cNvPr id="137" name="线条"/>
          <p:cNvSpPr/>
          <p:nvPr/>
        </p:nvSpPr>
        <p:spPr>
          <a:xfrm flipV="1">
            <a:off x="761999" y="2260231"/>
            <a:ext cx="22860002" cy="371"/>
          </a:xfrm>
          <a:prstGeom prst="line">
            <a:avLst/>
          </a:prstGeom>
          <a:ln w="50800">
            <a:solidFill>
              <a:srgbClr val="A6AAA9"/>
            </a:solidFill>
            <a:miter lim="400000"/>
          </a:ln>
        </p:spPr>
        <p:txBody>
          <a:bodyPr lIns="45718" tIns="45718" rIns="45718" bIns="45718"/>
          <a:lstStyle/>
          <a:p>
            <a:pPr/>
          </a:p>
        </p:txBody>
      </p:sp>
      <p:sp>
        <p:nvSpPr>
          <p:cNvPr id="138" name="正文级别 1…"/>
          <p:cNvSpPr/>
          <p:nvPr>
            <p:ph type="body" sz="quarter" idx="1"/>
          </p:nvPr>
        </p:nvSpPr>
        <p:spPr>
          <a:xfrm>
            <a:off x="965200" y="1041400"/>
            <a:ext cx="20955000" cy="952500"/>
          </a:xfrm>
          <a:prstGeom prst="rect">
            <a:avLst/>
          </a:prstGeom>
        </p:spPr>
        <p:txBody>
          <a:bodyPr anchor="b"/>
          <a:lstStyle>
            <a:lvl1pPr marL="0" indent="0" defTabSz="647700">
              <a:lnSpc>
                <a:spcPct val="80000"/>
              </a:lnSpc>
              <a:spcBef>
                <a:spcPts val="0"/>
              </a:spcBef>
              <a:buSzTx/>
              <a:buNone/>
              <a:defRPr b="1" cap="all" spc="240" sz="4800">
                <a:solidFill>
                  <a:srgbClr val="838787"/>
                </a:solidFill>
                <a:latin typeface="Baskerville"/>
                <a:ea typeface="Baskerville"/>
                <a:cs typeface="Baskerville"/>
                <a:sym typeface="Baskerville"/>
              </a:defRPr>
            </a:lvl1pPr>
            <a:lvl2pPr marL="1221152" indent="-586152" defTabSz="647700">
              <a:lnSpc>
                <a:spcPct val="80000"/>
              </a:lnSpc>
              <a:spcBef>
                <a:spcPts val="0"/>
              </a:spcBef>
              <a:defRPr b="1" cap="all" spc="240" sz="4800">
                <a:solidFill>
                  <a:srgbClr val="838787"/>
                </a:solidFill>
                <a:latin typeface="Baskerville"/>
                <a:ea typeface="Baskerville"/>
                <a:cs typeface="Baskerville"/>
                <a:sym typeface="Baskerville"/>
              </a:defRPr>
            </a:lvl2pPr>
            <a:lvl3pPr marL="1856152" indent="-586152" defTabSz="647700">
              <a:lnSpc>
                <a:spcPct val="80000"/>
              </a:lnSpc>
              <a:spcBef>
                <a:spcPts val="0"/>
              </a:spcBef>
              <a:defRPr b="1" cap="all" spc="240" sz="4800">
                <a:solidFill>
                  <a:srgbClr val="838787"/>
                </a:solidFill>
                <a:latin typeface="Baskerville"/>
                <a:ea typeface="Baskerville"/>
                <a:cs typeface="Baskerville"/>
                <a:sym typeface="Baskerville"/>
              </a:defRPr>
            </a:lvl3pPr>
            <a:lvl4pPr marL="2491152" indent="-586152" defTabSz="647700">
              <a:lnSpc>
                <a:spcPct val="80000"/>
              </a:lnSpc>
              <a:spcBef>
                <a:spcPts val="0"/>
              </a:spcBef>
              <a:defRPr b="1" cap="all" spc="240" sz="4800">
                <a:solidFill>
                  <a:srgbClr val="838787"/>
                </a:solidFill>
                <a:latin typeface="Baskerville"/>
                <a:ea typeface="Baskerville"/>
                <a:cs typeface="Baskerville"/>
                <a:sym typeface="Baskerville"/>
              </a:defRPr>
            </a:lvl4pPr>
            <a:lvl5pPr marL="3126152" indent="-586152" defTabSz="647700">
              <a:lnSpc>
                <a:spcPct val="80000"/>
              </a:lnSpc>
              <a:spcBef>
                <a:spcPts val="0"/>
              </a:spcBef>
              <a:defRPr b="1" cap="all" spc="240" sz="4800">
                <a:solidFill>
                  <a:srgbClr val="838787"/>
                </a:solidFill>
                <a:latin typeface="Baskerville"/>
                <a:ea typeface="Baskerville"/>
                <a:cs typeface="Baskerville"/>
                <a:sym typeface="Baskerville"/>
              </a:defRPr>
            </a:lvl5pPr>
          </a:lstStyle>
          <a:p>
            <a:pPr/>
            <a:r>
              <a:t>正文级别 1</a:t>
            </a:r>
          </a:p>
          <a:p>
            <a:pPr lvl="1"/>
            <a:r>
              <a:t>正文级别 2</a:t>
            </a:r>
          </a:p>
          <a:p>
            <a:pPr lvl="2"/>
            <a:r>
              <a:t>正文级别 3</a:t>
            </a:r>
          </a:p>
          <a:p>
            <a:pPr lvl="3"/>
            <a:r>
              <a:t>正文级别 4</a:t>
            </a:r>
          </a:p>
          <a:p>
            <a:pPr lvl="4"/>
            <a:r>
              <a:t>正文级别 5</a:t>
            </a:r>
          </a:p>
        </p:txBody>
      </p:sp>
      <p:sp>
        <p:nvSpPr>
          <p:cNvPr id="139" name="标题文本"/>
          <p:cNvSpPr/>
          <p:nvPr>
            <p:ph type="title"/>
          </p:nvPr>
        </p:nvSpPr>
        <p:spPr>
          <a:xfrm>
            <a:off x="762000" y="2869831"/>
            <a:ext cx="22860000" cy="1016004"/>
          </a:xfrm>
          <a:prstGeom prst="rect">
            <a:avLst/>
          </a:prstGeom>
        </p:spPr>
        <p:txBody>
          <a:bodyPr anchor="t"/>
          <a:lstStyle>
            <a:lvl1pPr algn="l">
              <a:lnSpc>
                <a:spcPct val="80000"/>
              </a:lnSpc>
              <a:spcBef>
                <a:spcPts val="3900"/>
              </a:spcBef>
              <a:defRPr sz="1200">
                <a:solidFill>
                  <a:srgbClr val="34A5DA"/>
                </a:solidFill>
                <a:latin typeface="+mn-lt"/>
                <a:ea typeface="+mn-ea"/>
                <a:cs typeface="+mn-cs"/>
                <a:sym typeface="Helvetica"/>
              </a:defRPr>
            </a:lvl1pPr>
          </a:lstStyle>
          <a:p>
            <a:pPr/>
            <a:r>
              <a:t>标题文本</a:t>
            </a:r>
          </a:p>
        </p:txBody>
      </p:sp>
      <p:sp>
        <p:nvSpPr>
          <p:cNvPr id="140" name="幻灯片编号"/>
          <p:cNvSpPr/>
          <p:nvPr>
            <p:ph type="sldNum" sz="quarter" idx="2"/>
          </p:nvPr>
        </p:nvSpPr>
        <p:spPr>
          <a:xfrm>
            <a:off x="23041349" y="609600"/>
            <a:ext cx="571501" cy="622300"/>
          </a:xfrm>
          <a:prstGeom prst="rect">
            <a:avLst/>
          </a:prstGeom>
        </p:spPr>
        <p:txBody>
          <a:bodyPr/>
          <a:lstStyle>
            <a:lvl1pPr algn="r">
              <a:lnSpc>
                <a:spcPct val="80000"/>
              </a:lnSpc>
              <a:defRPr sz="3600">
                <a:solidFill>
                  <a:srgbClr val="838787"/>
                </a:solidFill>
                <a:latin typeface="Baskerville"/>
                <a:ea typeface="Baskerville"/>
                <a:cs typeface="Baskerville"/>
                <a:sym typeface="Baskervill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标题与副标题">
    <p:bg>
      <p:bgPr>
        <a:solidFill>
          <a:srgbClr val="222222"/>
        </a:solidFill>
      </p:bgPr>
    </p:bg>
    <p:spTree>
      <p:nvGrpSpPr>
        <p:cNvPr id="1" name=""/>
        <p:cNvGrpSpPr/>
        <p:nvPr/>
      </p:nvGrpSpPr>
      <p:grpSpPr>
        <a:xfrm>
          <a:off x="0" y="0"/>
          <a:ext cx="0" cy="0"/>
          <a:chOff x="0" y="0"/>
          <a:chExt cx="0" cy="0"/>
        </a:xfrm>
      </p:grpSpPr>
      <p:sp>
        <p:nvSpPr>
          <p:cNvPr id="147" name="线条"/>
          <p:cNvSpPr/>
          <p:nvPr/>
        </p:nvSpPr>
        <p:spPr>
          <a:xfrm flipV="1">
            <a:off x="761998" y="8635631"/>
            <a:ext cx="22860002" cy="371"/>
          </a:xfrm>
          <a:prstGeom prst="line">
            <a:avLst/>
          </a:prstGeom>
          <a:ln w="50800">
            <a:solidFill>
              <a:srgbClr val="A6AAA9"/>
            </a:solidFill>
            <a:miter lim="400000"/>
          </a:ln>
        </p:spPr>
        <p:txBody>
          <a:bodyPr lIns="45718" tIns="45718" rIns="45718" bIns="45718"/>
          <a:lstStyle/>
          <a:p>
            <a:pPr/>
          </a:p>
        </p:txBody>
      </p:sp>
      <p:sp>
        <p:nvSpPr>
          <p:cNvPr id="148" name="标题文本"/>
          <p:cNvSpPr/>
          <p:nvPr>
            <p:ph type="title"/>
          </p:nvPr>
        </p:nvSpPr>
        <p:spPr>
          <a:xfrm>
            <a:off x="762000" y="9042400"/>
            <a:ext cx="22860000" cy="3810000"/>
          </a:xfrm>
          <a:prstGeom prst="rect">
            <a:avLst/>
          </a:prstGeom>
        </p:spPr>
        <p:txBody>
          <a:bodyPr anchor="t"/>
          <a:lstStyle>
            <a:lvl1pPr algn="l">
              <a:lnSpc>
                <a:spcPct val="80000"/>
              </a:lnSpc>
              <a:defRPr b="1" cap="all" sz="30300">
                <a:solidFill>
                  <a:srgbClr val="34A5DA"/>
                </a:solidFill>
                <a:latin typeface="Baskerville"/>
                <a:ea typeface="Baskerville"/>
                <a:cs typeface="Baskerville"/>
                <a:sym typeface="Baskerville"/>
              </a:defRPr>
            </a:lvl1pPr>
          </a:lstStyle>
          <a:p>
            <a:pPr/>
            <a:r>
              <a:t>标题文本</a:t>
            </a:r>
          </a:p>
        </p:txBody>
      </p:sp>
      <p:sp>
        <p:nvSpPr>
          <p:cNvPr id="149" name="正文级别 1…"/>
          <p:cNvSpPr/>
          <p:nvPr>
            <p:ph type="body" sz="quarter" idx="1"/>
          </p:nvPr>
        </p:nvSpPr>
        <p:spPr>
          <a:xfrm>
            <a:off x="762000" y="5994400"/>
            <a:ext cx="22860000" cy="2540000"/>
          </a:xfrm>
          <a:prstGeom prst="rect">
            <a:avLst/>
          </a:prstGeom>
        </p:spPr>
        <p:txBody>
          <a:bodyPr anchor="b"/>
          <a:lstStyle>
            <a:lvl1pPr marL="0" indent="0">
              <a:lnSpc>
                <a:spcPct val="80000"/>
              </a:lnSpc>
              <a:spcBef>
                <a:spcPts val="3200"/>
              </a:spcBef>
              <a:buSzTx/>
              <a:buNone/>
              <a:defRPr cap="all" sz="7700">
                <a:solidFill>
                  <a:srgbClr val="A6AAA9"/>
                </a:solidFill>
                <a:latin typeface="Baskerville"/>
                <a:ea typeface="Baskerville"/>
                <a:cs typeface="Baskerville"/>
                <a:sym typeface="Baskerville"/>
              </a:defRPr>
            </a:lvl1pPr>
            <a:lvl2pPr marL="0" indent="0">
              <a:lnSpc>
                <a:spcPct val="80000"/>
              </a:lnSpc>
              <a:spcBef>
                <a:spcPts val="3200"/>
              </a:spcBef>
              <a:buSzTx/>
              <a:buNone/>
              <a:defRPr cap="all" sz="7700">
                <a:solidFill>
                  <a:srgbClr val="A6AAA9"/>
                </a:solidFill>
                <a:latin typeface="Baskerville"/>
                <a:ea typeface="Baskerville"/>
                <a:cs typeface="Baskerville"/>
                <a:sym typeface="Baskerville"/>
              </a:defRPr>
            </a:lvl2pPr>
            <a:lvl3pPr marL="0" indent="0">
              <a:lnSpc>
                <a:spcPct val="80000"/>
              </a:lnSpc>
              <a:spcBef>
                <a:spcPts val="3200"/>
              </a:spcBef>
              <a:buSzTx/>
              <a:buNone/>
              <a:defRPr cap="all" sz="7700">
                <a:solidFill>
                  <a:srgbClr val="A6AAA9"/>
                </a:solidFill>
                <a:latin typeface="Baskerville"/>
                <a:ea typeface="Baskerville"/>
                <a:cs typeface="Baskerville"/>
                <a:sym typeface="Baskerville"/>
              </a:defRPr>
            </a:lvl3pPr>
            <a:lvl4pPr marL="0" indent="0">
              <a:lnSpc>
                <a:spcPct val="80000"/>
              </a:lnSpc>
              <a:spcBef>
                <a:spcPts val="3200"/>
              </a:spcBef>
              <a:buSzTx/>
              <a:buNone/>
              <a:defRPr cap="all" sz="7700">
                <a:solidFill>
                  <a:srgbClr val="A6AAA9"/>
                </a:solidFill>
                <a:latin typeface="Baskerville"/>
                <a:ea typeface="Baskerville"/>
                <a:cs typeface="Baskerville"/>
                <a:sym typeface="Baskerville"/>
              </a:defRPr>
            </a:lvl4pPr>
            <a:lvl5pPr marL="0" indent="0">
              <a:lnSpc>
                <a:spcPct val="80000"/>
              </a:lnSpc>
              <a:spcBef>
                <a:spcPts val="3200"/>
              </a:spcBef>
              <a:buSzTx/>
              <a:buNone/>
              <a:defRPr cap="all" sz="7700">
                <a:solidFill>
                  <a:srgbClr val="A6AAA9"/>
                </a:solidFill>
                <a:latin typeface="Baskerville"/>
                <a:ea typeface="Baskerville"/>
                <a:cs typeface="Baskerville"/>
                <a:sym typeface="Baskerville"/>
              </a:defRPr>
            </a:lvl5pPr>
          </a:lstStyle>
          <a:p>
            <a:pPr/>
            <a:r>
              <a:t>正文级别 1</a:t>
            </a:r>
          </a:p>
          <a:p>
            <a:pPr lvl="1"/>
            <a:r>
              <a:t>正文级别 2</a:t>
            </a:r>
          </a:p>
          <a:p>
            <a:pPr lvl="2"/>
            <a:r>
              <a:t>正文级别 3</a:t>
            </a:r>
          </a:p>
          <a:p>
            <a:pPr lvl="3"/>
            <a:r>
              <a:t>正文级别 4</a:t>
            </a:r>
          </a:p>
          <a:p>
            <a:pPr lvl="4"/>
            <a:r>
              <a:t>正文级别 5</a:t>
            </a:r>
          </a:p>
        </p:txBody>
      </p:sp>
      <p:sp>
        <p:nvSpPr>
          <p:cNvPr id="150" name="幻灯片编号"/>
          <p:cNvSpPr/>
          <p:nvPr>
            <p:ph type="sldNum" sz="quarter" idx="2"/>
          </p:nvPr>
        </p:nvSpPr>
        <p:spPr>
          <a:xfrm>
            <a:off x="23044896" y="609600"/>
            <a:ext cx="571501" cy="622300"/>
          </a:xfrm>
          <a:prstGeom prst="rect">
            <a:avLst/>
          </a:prstGeom>
        </p:spPr>
        <p:txBody>
          <a:bodyPr/>
          <a:lstStyle>
            <a:lvl1pPr algn="r">
              <a:lnSpc>
                <a:spcPct val="80000"/>
              </a:lnSpc>
              <a:defRPr sz="3600">
                <a:solidFill>
                  <a:srgbClr val="838787"/>
                </a:solidFill>
                <a:latin typeface="Baskerville"/>
                <a:ea typeface="Baskerville"/>
                <a:cs typeface="Baskerville"/>
                <a:sym typeface="Baskervill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157" name="标题文本"/>
          <p:cNvSpPr/>
          <p:nvPr>
            <p:ph type="title"/>
          </p:nvPr>
        </p:nvSpPr>
        <p:spPr>
          <a:xfrm>
            <a:off x="1354667" y="1219200"/>
            <a:ext cx="17193339" cy="2641600"/>
          </a:xfrm>
          <a:prstGeom prst="rect">
            <a:avLst/>
          </a:prstGeom>
        </p:spPr>
        <p:txBody>
          <a:bodyPr/>
          <a:lstStyle/>
          <a:p>
            <a:pPr/>
            <a:r>
              <a:t>标题文本</a:t>
            </a:r>
          </a:p>
        </p:txBody>
      </p:sp>
      <p:sp>
        <p:nvSpPr>
          <p:cNvPr id="158" name="幻灯片编号"/>
          <p:cNvSpPr/>
          <p:nvPr>
            <p:ph type="sldNum" sz="quarter" idx="2"/>
          </p:nvPr>
        </p:nvSpPr>
        <p:spPr>
          <a:xfrm>
            <a:off x="12015443" y="13081000"/>
            <a:ext cx="396827" cy="406400"/>
          </a:xfrm>
          <a:prstGeom prst="rect">
            <a:avLst/>
          </a:prstGeom>
        </p:spPr>
        <p:txBody>
          <a:bodyPr/>
          <a:lstStyle>
            <a:lvl1pPr algn="r">
              <a:defRPr sz="2000">
                <a:latin typeface="Questrial"/>
                <a:ea typeface="Questrial"/>
                <a:cs typeface="Questrial"/>
                <a:sym typeface="Questria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type="tx" showMasterSp="1" showMasterPhAnim="1">
  <p:cSld name="Blank Slide">
    <p:spTree>
      <p:nvGrpSpPr>
        <p:cNvPr id="1" name=""/>
        <p:cNvGrpSpPr/>
        <p:nvPr/>
      </p:nvGrpSpPr>
      <p:grpSpPr>
        <a:xfrm>
          <a:off x="0" y="0"/>
          <a:ext cx="0" cy="0"/>
          <a:chOff x="0" y="0"/>
          <a:chExt cx="0" cy="0"/>
        </a:xfrm>
      </p:grpSpPr>
      <p:sp>
        <p:nvSpPr>
          <p:cNvPr id="165" name="Shape 61"/>
          <p:cNvSpPr/>
          <p:nvPr/>
        </p:nvSpPr>
        <p:spPr>
          <a:xfrm>
            <a:off x="-2" y="-38162"/>
            <a:ext cx="24382802" cy="200523"/>
          </a:xfrm>
          <a:prstGeom prst="rect">
            <a:avLst/>
          </a:prstGeom>
          <a:solidFill>
            <a:srgbClr val="DA1A32"/>
          </a:solidFill>
          <a:ln w="12700">
            <a:miter lim="400000"/>
          </a:ln>
        </p:spPr>
        <p:txBody>
          <a:bodyPr lIns="50800" tIns="50800" rIns="50800" bIns="50800" anchor="ctr"/>
          <a:lstStyle/>
          <a:p>
            <a:pPr algn="l" defTabSz="914400">
              <a:defRPr sz="1400">
                <a:latin typeface="Arial"/>
                <a:ea typeface="Arial"/>
                <a:cs typeface="Arial"/>
                <a:sym typeface="Arial"/>
              </a:defRPr>
            </a:pPr>
          </a:p>
        </p:txBody>
      </p:sp>
      <p:pic>
        <p:nvPicPr>
          <p:cNvPr id="166" name="Shape 62" descr="Shape 62"/>
          <p:cNvPicPr>
            <a:picLocks noChangeAspect="1"/>
          </p:cNvPicPr>
          <p:nvPr/>
        </p:nvPicPr>
        <p:blipFill>
          <a:blip r:embed="rId2">
            <a:extLst/>
          </a:blip>
          <a:stretch>
            <a:fillRect/>
          </a:stretch>
        </p:blipFill>
        <p:spPr>
          <a:xfrm>
            <a:off x="1164239" y="726120"/>
            <a:ext cx="2862000" cy="507600"/>
          </a:xfrm>
          <a:prstGeom prst="rect">
            <a:avLst/>
          </a:prstGeom>
          <a:ln w="12700">
            <a:miter lim="400000"/>
          </a:ln>
        </p:spPr>
      </p:pic>
      <p:sp>
        <p:nvSpPr>
          <p:cNvPr id="167" name="Shape 63"/>
          <p:cNvSpPr/>
          <p:nvPr/>
        </p:nvSpPr>
        <p:spPr>
          <a:xfrm>
            <a:off x="1139398" y="1828800"/>
            <a:ext cx="22104722" cy="0"/>
          </a:xfrm>
          <a:prstGeom prst="line">
            <a:avLst/>
          </a:prstGeom>
          <a:ln w="12600">
            <a:solidFill>
              <a:srgbClr val="4E4540"/>
            </a:solidFill>
            <a:miter/>
          </a:ln>
        </p:spPr>
        <p:txBody>
          <a:bodyPr lIns="45718" tIns="45718" rIns="45718" bIns="45718"/>
          <a:lstStyle/>
          <a:p>
            <a:pPr/>
          </a:p>
        </p:txBody>
      </p:sp>
      <p:sp>
        <p:nvSpPr>
          <p:cNvPr id="168" name="Shape 64"/>
          <p:cNvSpPr/>
          <p:nvPr/>
        </p:nvSpPr>
        <p:spPr>
          <a:xfrm>
            <a:off x="-2" y="-38162"/>
            <a:ext cx="24382802" cy="200523"/>
          </a:xfrm>
          <a:prstGeom prst="rect">
            <a:avLst/>
          </a:prstGeom>
          <a:solidFill>
            <a:srgbClr val="DA1A32"/>
          </a:solidFill>
          <a:ln w="12700">
            <a:miter lim="400000"/>
          </a:ln>
        </p:spPr>
        <p:txBody>
          <a:bodyPr lIns="50800" tIns="50800" rIns="50800" bIns="50800" anchor="ctr"/>
          <a:lstStyle/>
          <a:p>
            <a:pPr algn="l" defTabSz="914400">
              <a:defRPr sz="1400">
                <a:latin typeface="Arial"/>
                <a:ea typeface="Arial"/>
                <a:cs typeface="Arial"/>
                <a:sym typeface="Arial"/>
              </a:defRPr>
            </a:pPr>
          </a:p>
        </p:txBody>
      </p:sp>
      <p:pic>
        <p:nvPicPr>
          <p:cNvPr id="169" name="Shape 65" descr="Shape 65"/>
          <p:cNvPicPr>
            <a:picLocks noChangeAspect="1"/>
          </p:cNvPicPr>
          <p:nvPr/>
        </p:nvPicPr>
        <p:blipFill>
          <a:blip r:embed="rId2">
            <a:extLst/>
          </a:blip>
          <a:stretch>
            <a:fillRect/>
          </a:stretch>
        </p:blipFill>
        <p:spPr>
          <a:xfrm>
            <a:off x="1164239" y="726120"/>
            <a:ext cx="2862000" cy="507600"/>
          </a:xfrm>
          <a:prstGeom prst="rect">
            <a:avLst/>
          </a:prstGeom>
          <a:ln w="12700">
            <a:miter lim="400000"/>
          </a:ln>
        </p:spPr>
      </p:pic>
      <p:sp>
        <p:nvSpPr>
          <p:cNvPr id="170" name="Shape 66"/>
          <p:cNvSpPr/>
          <p:nvPr/>
        </p:nvSpPr>
        <p:spPr>
          <a:xfrm>
            <a:off x="1139398" y="1828800"/>
            <a:ext cx="22104722" cy="0"/>
          </a:xfrm>
          <a:prstGeom prst="line">
            <a:avLst/>
          </a:prstGeom>
          <a:ln w="12600">
            <a:solidFill>
              <a:srgbClr val="4E4540"/>
            </a:solidFill>
            <a:miter/>
          </a:ln>
        </p:spPr>
        <p:txBody>
          <a:bodyPr lIns="45718" tIns="45718" rIns="45718" bIns="45718"/>
          <a:lstStyle/>
          <a:p>
            <a:pPr/>
          </a:p>
        </p:txBody>
      </p:sp>
      <p:sp>
        <p:nvSpPr>
          <p:cNvPr id="171" name="幻灯片编号"/>
          <p:cNvSpPr/>
          <p:nvPr>
            <p:ph type="sldNum" sz="quarter" idx="2"/>
          </p:nvPr>
        </p:nvSpPr>
        <p:spPr>
          <a:xfrm>
            <a:off x="17201546" y="12580574"/>
            <a:ext cx="273654" cy="264253"/>
          </a:xfrm>
          <a:prstGeom prst="rect">
            <a:avLst/>
          </a:prstGeom>
        </p:spPr>
        <p:txBody>
          <a:bodyPr lIns="45718" tIns="45718" rIns="45718" bIns="45718" anchor="ctr"/>
          <a:lstStyle>
            <a:lvl1pPr algn="r" defTabSz="914400">
              <a:defRPr sz="1200">
                <a:latin typeface="Arial"/>
                <a:ea typeface="Arial"/>
                <a:cs typeface="Arial"/>
                <a:sym typeface="Aria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照片 - 水平">
    <p:spTree>
      <p:nvGrpSpPr>
        <p:cNvPr id="1" name=""/>
        <p:cNvGrpSpPr/>
        <p:nvPr/>
      </p:nvGrpSpPr>
      <p:grpSpPr>
        <a:xfrm>
          <a:off x="0" y="0"/>
          <a:ext cx="0" cy="0"/>
          <a:chOff x="0" y="0"/>
          <a:chExt cx="0" cy="0"/>
        </a:xfrm>
      </p:grpSpPr>
      <p:sp>
        <p:nvSpPr>
          <p:cNvPr id="20" name="图像"/>
          <p:cNvSpPr/>
          <p:nvPr>
            <p:ph type="pic" idx="13"/>
          </p:nvPr>
        </p:nvSpPr>
        <p:spPr>
          <a:xfrm>
            <a:off x="3125966" y="673100"/>
            <a:ext cx="18135605" cy="8737600"/>
          </a:xfrm>
          <a:prstGeom prst="rect">
            <a:avLst/>
          </a:prstGeom>
        </p:spPr>
        <p:txBody>
          <a:bodyPr lIns="91439" tIns="45719" rIns="91439" bIns="45719" anchor="t">
            <a:noAutofit/>
          </a:bodyPr>
          <a:lstStyle/>
          <a:p>
            <a:pPr/>
          </a:p>
        </p:txBody>
      </p:sp>
      <p:sp>
        <p:nvSpPr>
          <p:cNvPr id="21" name="标题文本"/>
          <p:cNvSpPr/>
          <p:nvPr>
            <p:ph type="title"/>
          </p:nvPr>
        </p:nvSpPr>
        <p:spPr>
          <a:xfrm>
            <a:off x="635000" y="9448800"/>
            <a:ext cx="23114000" cy="2006600"/>
          </a:xfrm>
          <a:prstGeom prst="rect">
            <a:avLst/>
          </a:prstGeom>
        </p:spPr>
        <p:txBody>
          <a:bodyPr anchor="b"/>
          <a:lstStyle/>
          <a:p>
            <a:pPr/>
            <a:r>
              <a:t>标题文本</a:t>
            </a:r>
          </a:p>
        </p:txBody>
      </p:sp>
      <p:sp>
        <p:nvSpPr>
          <p:cNvPr id="22" name="正文级别 1…"/>
          <p:cNvSpPr/>
          <p:nvPr>
            <p:ph type="body" sz="quarter" idx="1"/>
          </p:nvPr>
        </p:nvSpPr>
        <p:spPr>
          <a:xfrm>
            <a:off x="635000" y="11518900"/>
            <a:ext cx="23114000" cy="1587500"/>
          </a:xfrm>
          <a:prstGeom prst="rect">
            <a:avLst/>
          </a:prstGeom>
        </p:spPr>
        <p:txBody>
          <a:bodyPr anchor="t"/>
          <a:lstStyle>
            <a:lvl1pPr marL="0" indent="0" algn="ctr">
              <a:spcBef>
                <a:spcPts val="0"/>
              </a:spcBef>
              <a:buSzTx/>
              <a:buNone/>
              <a:defRPr sz="4400"/>
            </a:lvl1pPr>
            <a:lvl2pPr marL="0" indent="0" algn="ctr">
              <a:spcBef>
                <a:spcPts val="0"/>
              </a:spcBef>
              <a:buSzTx/>
              <a:buNone/>
              <a:defRPr sz="4400"/>
            </a:lvl2pPr>
            <a:lvl3pPr marL="0" indent="0" algn="ctr">
              <a:spcBef>
                <a:spcPts val="0"/>
              </a:spcBef>
              <a:buSzTx/>
              <a:buNone/>
              <a:defRPr sz="4400"/>
            </a:lvl3pPr>
            <a:lvl4pPr marL="0" indent="0" algn="ctr">
              <a:spcBef>
                <a:spcPts val="0"/>
              </a:spcBef>
              <a:buSzTx/>
              <a:buNone/>
              <a:defRPr sz="4400"/>
            </a:lvl4pPr>
            <a:lvl5pPr marL="0" indent="0" algn="ctr">
              <a:spcBef>
                <a:spcPts val="0"/>
              </a:spcBef>
              <a:buSzTx/>
              <a:buNone/>
              <a:defRPr sz="4400"/>
            </a:lvl5pPr>
          </a:lstStyle>
          <a:p>
            <a:pPr/>
            <a:r>
              <a:t>正文级别 1</a:t>
            </a:r>
          </a:p>
          <a:p>
            <a:pPr lvl="1"/>
            <a:r>
              <a:t>正文级别 2</a:t>
            </a:r>
          </a:p>
          <a:p>
            <a:pPr lvl="2"/>
            <a:r>
              <a:t>正文级别 3</a:t>
            </a:r>
          </a:p>
          <a:p>
            <a:pPr lvl="3"/>
            <a:r>
              <a:t>正文级别 4</a:t>
            </a:r>
          </a:p>
          <a:p>
            <a:pPr lvl="4"/>
            <a:r>
              <a:t>正文级别 5</a:t>
            </a:r>
          </a:p>
        </p:txBody>
      </p:sp>
      <p:sp>
        <p:nvSpPr>
          <p:cNvPr id="23" name="幻灯片编号"/>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标题 - 居中">
    <p:spTree>
      <p:nvGrpSpPr>
        <p:cNvPr id="1" name=""/>
        <p:cNvGrpSpPr/>
        <p:nvPr/>
      </p:nvGrpSpPr>
      <p:grpSpPr>
        <a:xfrm>
          <a:off x="0" y="0"/>
          <a:ext cx="0" cy="0"/>
          <a:chOff x="0" y="0"/>
          <a:chExt cx="0" cy="0"/>
        </a:xfrm>
      </p:grpSpPr>
      <p:sp>
        <p:nvSpPr>
          <p:cNvPr id="30" name="标题文本"/>
          <p:cNvSpPr/>
          <p:nvPr>
            <p:ph type="title"/>
          </p:nvPr>
        </p:nvSpPr>
        <p:spPr>
          <a:xfrm>
            <a:off x="1778000" y="4533900"/>
            <a:ext cx="20828000" cy="4648200"/>
          </a:xfrm>
          <a:prstGeom prst="rect">
            <a:avLst/>
          </a:prstGeom>
        </p:spPr>
        <p:txBody>
          <a:bodyPr/>
          <a:lstStyle/>
          <a:p>
            <a:pPr/>
            <a:r>
              <a:t>标题文本</a:t>
            </a:r>
          </a:p>
        </p:txBody>
      </p:sp>
      <p:sp>
        <p:nvSpPr>
          <p:cNvPr id="31" name="幻灯片编号"/>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照片 - 垂直">
    <p:spTree>
      <p:nvGrpSpPr>
        <p:cNvPr id="1" name=""/>
        <p:cNvGrpSpPr/>
        <p:nvPr/>
      </p:nvGrpSpPr>
      <p:grpSpPr>
        <a:xfrm>
          <a:off x="0" y="0"/>
          <a:ext cx="0" cy="0"/>
          <a:chOff x="0" y="0"/>
          <a:chExt cx="0" cy="0"/>
        </a:xfrm>
      </p:grpSpPr>
      <p:sp>
        <p:nvSpPr>
          <p:cNvPr id="38" name="图像"/>
          <p:cNvSpPr/>
          <p:nvPr>
            <p:ph type="pic" sz="half" idx="13"/>
          </p:nvPr>
        </p:nvSpPr>
        <p:spPr>
          <a:xfrm>
            <a:off x="13165979" y="1104900"/>
            <a:ext cx="9525003" cy="11506200"/>
          </a:xfrm>
          <a:prstGeom prst="rect">
            <a:avLst/>
          </a:prstGeom>
        </p:spPr>
        <p:txBody>
          <a:bodyPr lIns="91439" tIns="45719" rIns="91439" bIns="45719" anchor="t">
            <a:noAutofit/>
          </a:bodyPr>
          <a:lstStyle/>
          <a:p>
            <a:pPr/>
          </a:p>
        </p:txBody>
      </p:sp>
      <p:sp>
        <p:nvSpPr>
          <p:cNvPr id="39" name="标题文本"/>
          <p:cNvSpPr/>
          <p:nvPr>
            <p:ph type="title"/>
          </p:nvPr>
        </p:nvSpPr>
        <p:spPr>
          <a:xfrm>
            <a:off x="1651000" y="1104900"/>
            <a:ext cx="10223500" cy="5613400"/>
          </a:xfrm>
          <a:prstGeom prst="rect">
            <a:avLst/>
          </a:prstGeom>
        </p:spPr>
        <p:txBody>
          <a:bodyPr anchor="b"/>
          <a:lstStyle>
            <a:lvl1pPr>
              <a:defRPr sz="8400"/>
            </a:lvl1pPr>
          </a:lstStyle>
          <a:p>
            <a:pPr/>
            <a:r>
              <a:t>标题文本</a:t>
            </a:r>
          </a:p>
        </p:txBody>
      </p:sp>
      <p:sp>
        <p:nvSpPr>
          <p:cNvPr id="40" name="正文级别 1…"/>
          <p:cNvSpPr/>
          <p:nvPr>
            <p:ph type="body" sz="quarter" idx="1"/>
          </p:nvPr>
        </p:nvSpPr>
        <p:spPr>
          <a:xfrm>
            <a:off x="1651000" y="6845300"/>
            <a:ext cx="10223500" cy="5765800"/>
          </a:xfrm>
          <a:prstGeom prst="rect">
            <a:avLst/>
          </a:prstGeom>
        </p:spPr>
        <p:txBody>
          <a:bodyPr anchor="t"/>
          <a:lstStyle>
            <a:lvl1pPr marL="0" indent="0" algn="ctr">
              <a:spcBef>
                <a:spcPts val="0"/>
              </a:spcBef>
              <a:buSzTx/>
              <a:buNone/>
              <a:defRPr sz="4400"/>
            </a:lvl1pPr>
            <a:lvl2pPr marL="0" indent="0" algn="ctr">
              <a:spcBef>
                <a:spcPts val="0"/>
              </a:spcBef>
              <a:buSzTx/>
              <a:buNone/>
              <a:defRPr sz="4400"/>
            </a:lvl2pPr>
            <a:lvl3pPr marL="0" indent="0" algn="ctr">
              <a:spcBef>
                <a:spcPts val="0"/>
              </a:spcBef>
              <a:buSzTx/>
              <a:buNone/>
              <a:defRPr sz="4400"/>
            </a:lvl3pPr>
            <a:lvl4pPr marL="0" indent="0" algn="ctr">
              <a:spcBef>
                <a:spcPts val="0"/>
              </a:spcBef>
              <a:buSzTx/>
              <a:buNone/>
              <a:defRPr sz="4400"/>
            </a:lvl4pPr>
            <a:lvl5pPr marL="0" indent="0" algn="ctr">
              <a:spcBef>
                <a:spcPts val="0"/>
              </a:spcBef>
              <a:buSzTx/>
              <a:buNone/>
              <a:defRPr sz="4400"/>
            </a:lvl5pPr>
          </a:lstStyle>
          <a:p>
            <a:pPr/>
            <a:r>
              <a:t>正文级别 1</a:t>
            </a:r>
          </a:p>
          <a:p>
            <a:pPr lvl="1"/>
            <a:r>
              <a:t>正文级别 2</a:t>
            </a:r>
          </a:p>
          <a:p>
            <a:pPr lvl="2"/>
            <a:r>
              <a:t>正文级别 3</a:t>
            </a:r>
          </a:p>
          <a:p>
            <a:pPr lvl="3"/>
            <a:r>
              <a:t>正文级别 4</a:t>
            </a:r>
          </a:p>
          <a:p>
            <a:pPr lvl="4"/>
            <a:r>
              <a:t>正文级别 5</a:t>
            </a:r>
          </a:p>
        </p:txBody>
      </p:sp>
      <p:sp>
        <p:nvSpPr>
          <p:cNvPr id="41" name="幻灯片编号"/>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标题 - 顶部对齐">
    <p:spTree>
      <p:nvGrpSpPr>
        <p:cNvPr id="1" name=""/>
        <p:cNvGrpSpPr/>
        <p:nvPr/>
      </p:nvGrpSpPr>
      <p:grpSpPr>
        <a:xfrm>
          <a:off x="0" y="0"/>
          <a:ext cx="0" cy="0"/>
          <a:chOff x="0" y="0"/>
          <a:chExt cx="0" cy="0"/>
        </a:xfrm>
      </p:grpSpPr>
      <p:sp>
        <p:nvSpPr>
          <p:cNvPr id="48" name="标题文本"/>
          <p:cNvSpPr/>
          <p:nvPr>
            <p:ph type="title"/>
          </p:nvPr>
        </p:nvSpPr>
        <p:spPr>
          <a:prstGeom prst="rect">
            <a:avLst/>
          </a:prstGeom>
        </p:spPr>
        <p:txBody>
          <a:bodyPr/>
          <a:lstStyle/>
          <a:p>
            <a:pPr/>
            <a:r>
              <a:t>标题文本</a:t>
            </a:r>
          </a:p>
        </p:txBody>
      </p:sp>
      <p:sp>
        <p:nvSpPr>
          <p:cNvPr id="49" name="幻灯片编号"/>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标题与项目符号">
    <p:spTree>
      <p:nvGrpSpPr>
        <p:cNvPr id="1" name=""/>
        <p:cNvGrpSpPr/>
        <p:nvPr/>
      </p:nvGrpSpPr>
      <p:grpSpPr>
        <a:xfrm>
          <a:off x="0" y="0"/>
          <a:ext cx="0" cy="0"/>
          <a:chOff x="0" y="0"/>
          <a:chExt cx="0" cy="0"/>
        </a:xfrm>
      </p:grpSpPr>
      <p:sp>
        <p:nvSpPr>
          <p:cNvPr id="56" name="标题文本"/>
          <p:cNvSpPr/>
          <p:nvPr>
            <p:ph type="title"/>
          </p:nvPr>
        </p:nvSpPr>
        <p:spPr>
          <a:prstGeom prst="rect">
            <a:avLst/>
          </a:prstGeom>
        </p:spPr>
        <p:txBody>
          <a:bodyPr/>
          <a:lstStyle/>
          <a:p>
            <a:pPr/>
            <a:r>
              <a:t>标题文本</a:t>
            </a:r>
          </a:p>
        </p:txBody>
      </p:sp>
      <p:sp>
        <p:nvSpPr>
          <p:cNvPr id="57" name="正文级别 1…"/>
          <p:cNvSpPr/>
          <p:nvPr>
            <p:ph type="body" idx="1"/>
          </p:nvPr>
        </p:nvSpPr>
        <p:spPr>
          <a:prstGeom prst="rect">
            <a:avLst/>
          </a:prstGeom>
        </p:spPr>
        <p:txBody>
          <a:bodyPr/>
          <a:lstStyle/>
          <a:p>
            <a:pPr/>
            <a:r>
              <a:t>正文级别 1</a:t>
            </a:r>
          </a:p>
          <a:p>
            <a:pPr lvl="1"/>
            <a:r>
              <a:t>正文级别 2</a:t>
            </a:r>
          </a:p>
          <a:p>
            <a:pPr lvl="2"/>
            <a:r>
              <a:t>正文级别 3</a:t>
            </a:r>
          </a:p>
          <a:p>
            <a:pPr lvl="3"/>
            <a:r>
              <a:t>正文级别 4</a:t>
            </a:r>
          </a:p>
          <a:p>
            <a:pPr lvl="4"/>
            <a:r>
              <a:t>正文级别 5</a:t>
            </a:r>
          </a:p>
        </p:txBody>
      </p:sp>
      <p:sp>
        <p:nvSpPr>
          <p:cNvPr id="58" name="幻灯片编号"/>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标题、项目符号与照片">
    <p:spTree>
      <p:nvGrpSpPr>
        <p:cNvPr id="1" name=""/>
        <p:cNvGrpSpPr/>
        <p:nvPr/>
      </p:nvGrpSpPr>
      <p:grpSpPr>
        <a:xfrm>
          <a:off x="0" y="0"/>
          <a:ext cx="0" cy="0"/>
          <a:chOff x="0" y="0"/>
          <a:chExt cx="0" cy="0"/>
        </a:xfrm>
      </p:grpSpPr>
      <p:sp>
        <p:nvSpPr>
          <p:cNvPr id="65" name="图像"/>
          <p:cNvSpPr/>
          <p:nvPr>
            <p:ph type="pic" sz="half" idx="13"/>
          </p:nvPr>
        </p:nvSpPr>
        <p:spPr>
          <a:xfrm>
            <a:off x="13169900" y="3238500"/>
            <a:ext cx="9525000" cy="9207500"/>
          </a:xfrm>
          <a:prstGeom prst="rect">
            <a:avLst/>
          </a:prstGeom>
        </p:spPr>
        <p:txBody>
          <a:bodyPr lIns="91439" tIns="45719" rIns="91439" bIns="45719" anchor="t">
            <a:noAutofit/>
          </a:bodyPr>
          <a:lstStyle/>
          <a:p>
            <a:pPr/>
          </a:p>
        </p:txBody>
      </p:sp>
      <p:sp>
        <p:nvSpPr>
          <p:cNvPr id="66" name="标题文本"/>
          <p:cNvSpPr/>
          <p:nvPr>
            <p:ph type="title"/>
          </p:nvPr>
        </p:nvSpPr>
        <p:spPr>
          <a:prstGeom prst="rect">
            <a:avLst/>
          </a:prstGeom>
        </p:spPr>
        <p:txBody>
          <a:bodyPr/>
          <a:lstStyle/>
          <a:p>
            <a:pPr/>
            <a:r>
              <a:t>标题文本</a:t>
            </a:r>
          </a:p>
        </p:txBody>
      </p:sp>
      <p:sp>
        <p:nvSpPr>
          <p:cNvPr id="67" name="正文级别 1…"/>
          <p:cNvSpPr/>
          <p:nvPr>
            <p:ph type="body" sz="half" idx="1"/>
          </p:nvPr>
        </p:nvSpPr>
        <p:spPr>
          <a:xfrm>
            <a:off x="1689100" y="3238500"/>
            <a:ext cx="10007600" cy="9207500"/>
          </a:xfrm>
          <a:prstGeom prst="rect">
            <a:avLst/>
          </a:prstGeom>
        </p:spPr>
        <p:txBody>
          <a:bodyPr/>
          <a:lstStyle>
            <a:lvl1pPr marL="558800" indent="-558800">
              <a:spcBef>
                <a:spcPts val="4500"/>
              </a:spcBef>
              <a:defRPr sz="4500"/>
            </a:lvl1pPr>
            <a:lvl2pPr marL="1117600" indent="-558800">
              <a:spcBef>
                <a:spcPts val="4500"/>
              </a:spcBef>
              <a:defRPr sz="4500"/>
            </a:lvl2pPr>
            <a:lvl3pPr marL="1676400" indent="-558800">
              <a:spcBef>
                <a:spcPts val="4500"/>
              </a:spcBef>
              <a:defRPr sz="4500"/>
            </a:lvl3pPr>
            <a:lvl4pPr marL="2235200" indent="-558800">
              <a:spcBef>
                <a:spcPts val="4500"/>
              </a:spcBef>
              <a:defRPr sz="4500"/>
            </a:lvl4pPr>
            <a:lvl5pPr marL="2794000" indent="-558800">
              <a:spcBef>
                <a:spcPts val="4500"/>
              </a:spcBef>
              <a:defRPr sz="4500"/>
            </a:lvl5pPr>
          </a:lstStyle>
          <a:p>
            <a:pPr/>
            <a:r>
              <a:t>正文级别 1</a:t>
            </a:r>
          </a:p>
          <a:p>
            <a:pPr lvl="1"/>
            <a:r>
              <a:t>正文级别 2</a:t>
            </a:r>
          </a:p>
          <a:p>
            <a:pPr lvl="2"/>
            <a:r>
              <a:t>正文级别 3</a:t>
            </a:r>
          </a:p>
          <a:p>
            <a:pPr lvl="3"/>
            <a:r>
              <a:t>正文级别 4</a:t>
            </a:r>
          </a:p>
          <a:p>
            <a:pPr lvl="4"/>
            <a:r>
              <a:t>正文级别 5</a:t>
            </a:r>
          </a:p>
        </p:txBody>
      </p:sp>
      <p:sp>
        <p:nvSpPr>
          <p:cNvPr id="68" name="幻灯片编号"/>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项目符号">
    <p:spTree>
      <p:nvGrpSpPr>
        <p:cNvPr id="1" name=""/>
        <p:cNvGrpSpPr/>
        <p:nvPr/>
      </p:nvGrpSpPr>
      <p:grpSpPr>
        <a:xfrm>
          <a:off x="0" y="0"/>
          <a:ext cx="0" cy="0"/>
          <a:chOff x="0" y="0"/>
          <a:chExt cx="0" cy="0"/>
        </a:xfrm>
      </p:grpSpPr>
      <p:sp>
        <p:nvSpPr>
          <p:cNvPr id="75" name="正文级别 1…"/>
          <p:cNvSpPr/>
          <p:nvPr>
            <p:ph type="body" idx="1"/>
          </p:nvPr>
        </p:nvSpPr>
        <p:spPr>
          <a:xfrm>
            <a:off x="1689100" y="1778000"/>
            <a:ext cx="21005800" cy="10147300"/>
          </a:xfrm>
          <a:prstGeom prst="rect">
            <a:avLst/>
          </a:prstGeom>
        </p:spPr>
        <p:txBody>
          <a:bodyPr/>
          <a:lstStyle/>
          <a:p>
            <a:pPr/>
            <a:r>
              <a:t>正文级别 1</a:t>
            </a:r>
          </a:p>
          <a:p>
            <a:pPr lvl="1"/>
            <a:r>
              <a:t>正文级别 2</a:t>
            </a:r>
          </a:p>
          <a:p>
            <a:pPr lvl="2"/>
            <a:r>
              <a:t>正文级别 3</a:t>
            </a:r>
          </a:p>
          <a:p>
            <a:pPr lvl="3"/>
            <a:r>
              <a:t>正文级别 4</a:t>
            </a:r>
          </a:p>
          <a:p>
            <a:pPr lvl="4"/>
            <a:r>
              <a:t>正文级别 5</a:t>
            </a:r>
          </a:p>
        </p:txBody>
      </p:sp>
      <p:sp>
        <p:nvSpPr>
          <p:cNvPr id="76" name="幻灯片编号"/>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照片 - 3 联">
    <p:spTree>
      <p:nvGrpSpPr>
        <p:cNvPr id="1" name=""/>
        <p:cNvGrpSpPr/>
        <p:nvPr/>
      </p:nvGrpSpPr>
      <p:grpSpPr>
        <a:xfrm>
          <a:off x="0" y="0"/>
          <a:ext cx="0" cy="0"/>
          <a:chOff x="0" y="0"/>
          <a:chExt cx="0" cy="0"/>
        </a:xfrm>
      </p:grpSpPr>
      <p:sp>
        <p:nvSpPr>
          <p:cNvPr id="83" name="图像"/>
          <p:cNvSpPr/>
          <p:nvPr>
            <p:ph type="pic" sz="quarter" idx="13"/>
          </p:nvPr>
        </p:nvSpPr>
        <p:spPr>
          <a:xfrm>
            <a:off x="15760700" y="7048500"/>
            <a:ext cx="7404100" cy="5549900"/>
          </a:xfrm>
          <a:prstGeom prst="rect">
            <a:avLst/>
          </a:prstGeom>
        </p:spPr>
        <p:txBody>
          <a:bodyPr lIns="91439" tIns="45719" rIns="91439" bIns="45719" anchor="t">
            <a:noAutofit/>
          </a:bodyPr>
          <a:lstStyle/>
          <a:p>
            <a:pPr/>
          </a:p>
        </p:txBody>
      </p:sp>
      <p:sp>
        <p:nvSpPr>
          <p:cNvPr id="84" name="图像"/>
          <p:cNvSpPr/>
          <p:nvPr>
            <p:ph type="pic" sz="quarter" idx="14"/>
          </p:nvPr>
        </p:nvSpPr>
        <p:spPr>
          <a:xfrm>
            <a:off x="15760700" y="1130300"/>
            <a:ext cx="7404100" cy="5549900"/>
          </a:xfrm>
          <a:prstGeom prst="rect">
            <a:avLst/>
          </a:prstGeom>
        </p:spPr>
        <p:txBody>
          <a:bodyPr lIns="91439" tIns="45719" rIns="91439" bIns="45719" anchor="t">
            <a:noAutofit/>
          </a:bodyPr>
          <a:lstStyle/>
          <a:p>
            <a:pPr/>
          </a:p>
        </p:txBody>
      </p:sp>
      <p:sp>
        <p:nvSpPr>
          <p:cNvPr id="85" name="图像"/>
          <p:cNvSpPr/>
          <p:nvPr>
            <p:ph type="pic" idx="15"/>
          </p:nvPr>
        </p:nvSpPr>
        <p:spPr>
          <a:xfrm>
            <a:off x="1206500" y="1130300"/>
            <a:ext cx="14173200" cy="11468100"/>
          </a:xfrm>
          <a:prstGeom prst="rect">
            <a:avLst/>
          </a:prstGeom>
        </p:spPr>
        <p:txBody>
          <a:bodyPr lIns="91439" tIns="45719" rIns="91439" bIns="45719" anchor="t">
            <a:noAutofit/>
          </a:bodyPr>
          <a:lstStyle/>
          <a:p>
            <a:pPr/>
          </a:p>
        </p:txBody>
      </p:sp>
      <p:sp>
        <p:nvSpPr>
          <p:cNvPr id="86" name="幻灯片编号"/>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标题文本"/>
          <p:cNvSpPr/>
          <p:nvPr>
            <p:ph type="title"/>
          </p:nvPr>
        </p:nvSpPr>
        <p:spPr>
          <a:xfrm>
            <a:off x="1689100" y="952500"/>
            <a:ext cx="21005800" cy="2286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标题文本</a:t>
            </a:r>
          </a:p>
        </p:txBody>
      </p:sp>
      <p:sp>
        <p:nvSpPr>
          <p:cNvPr id="3" name="正文级别 1…"/>
          <p:cNvSpPr/>
          <p:nvPr>
            <p:ph type="body" idx="1"/>
          </p:nvPr>
        </p:nvSpPr>
        <p:spPr>
          <a:xfrm>
            <a:off x="1689100" y="3238500"/>
            <a:ext cx="21005800" cy="9207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正文级别 1</a:t>
            </a:r>
          </a:p>
          <a:p>
            <a:pPr lvl="1"/>
            <a:r>
              <a:t>正文级别 2</a:t>
            </a:r>
          </a:p>
          <a:p>
            <a:pPr lvl="2"/>
            <a:r>
              <a:t>正文级别 3</a:t>
            </a:r>
          </a:p>
          <a:p>
            <a:pPr lvl="3"/>
            <a:r>
              <a:t>正文级别 4</a:t>
            </a:r>
          </a:p>
          <a:p>
            <a:pPr lvl="4"/>
            <a:r>
              <a:t>正文级别 5</a:t>
            </a:r>
          </a:p>
        </p:txBody>
      </p:sp>
      <p:sp>
        <p:nvSpPr>
          <p:cNvPr id="4" name="幻灯片编号"/>
          <p:cNvSpPr/>
          <p:nvPr>
            <p:ph type="sldNum" sz="quarter" idx="2"/>
          </p:nvPr>
        </p:nvSpPr>
        <p:spPr>
          <a:xfrm>
            <a:off x="11959031" y="13081000"/>
            <a:ext cx="453239" cy="469900"/>
          </a:xfrm>
          <a:prstGeom prst="rect">
            <a:avLst/>
          </a:prstGeom>
          <a:ln w="12700">
            <a:miter lim="400000"/>
          </a:ln>
        </p:spPr>
        <p:txBody>
          <a:bodyPr wrap="none" lIns="50800" tIns="50800" rIns="50800" bIns="50800">
            <a:spAutoFit/>
          </a:bodyPr>
          <a:lstStyle>
            <a:lvl1pPr>
              <a:defRPr sz="2400">
                <a:latin typeface="Helvetica Light"/>
                <a:ea typeface="Helvetica Light"/>
                <a:cs typeface="Helvetica Light"/>
                <a:sym typeface="Helvetica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Lst>
  <p:transition xmlns:p14="http://schemas.microsoft.com/office/powerpoint/2010/main" spd="med" advClick="1"/>
  <p:txStyles>
    <p:titleStyle>
      <a:lvl1pPr marL="0" marR="0" indent="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Helvetica Light"/>
          <a:ea typeface="Helvetica Light"/>
          <a:cs typeface="Helvetica Light"/>
          <a:sym typeface="Helvetica Light"/>
        </a:defRPr>
      </a:lvl1pPr>
      <a:lvl2pPr marL="0" marR="0" indent="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Helvetica Light"/>
          <a:ea typeface="Helvetica Light"/>
          <a:cs typeface="Helvetica Light"/>
          <a:sym typeface="Helvetica Light"/>
        </a:defRPr>
      </a:lvl2pPr>
      <a:lvl3pPr marL="0" marR="0" indent="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Helvetica Light"/>
          <a:ea typeface="Helvetica Light"/>
          <a:cs typeface="Helvetica Light"/>
          <a:sym typeface="Helvetica Light"/>
        </a:defRPr>
      </a:lvl3pPr>
      <a:lvl4pPr marL="0" marR="0" indent="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Helvetica Light"/>
          <a:ea typeface="Helvetica Light"/>
          <a:cs typeface="Helvetica Light"/>
          <a:sym typeface="Helvetica Light"/>
        </a:defRPr>
      </a:lvl4pPr>
      <a:lvl5pPr marL="0" marR="0" indent="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Helvetica Light"/>
          <a:ea typeface="Helvetica Light"/>
          <a:cs typeface="Helvetica Light"/>
          <a:sym typeface="Helvetica Light"/>
        </a:defRPr>
      </a:lvl5pPr>
      <a:lvl6pPr marL="0" marR="0" indent="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Helvetica Light"/>
          <a:ea typeface="Helvetica Light"/>
          <a:cs typeface="Helvetica Light"/>
          <a:sym typeface="Helvetica Light"/>
        </a:defRPr>
      </a:lvl6pPr>
      <a:lvl7pPr marL="0" marR="0" indent="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Helvetica Light"/>
          <a:ea typeface="Helvetica Light"/>
          <a:cs typeface="Helvetica Light"/>
          <a:sym typeface="Helvetica Light"/>
        </a:defRPr>
      </a:lvl7pPr>
      <a:lvl8pPr marL="0" marR="0" indent="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Helvetica Light"/>
          <a:ea typeface="Helvetica Light"/>
          <a:cs typeface="Helvetica Light"/>
          <a:sym typeface="Helvetica Light"/>
        </a:defRPr>
      </a:lvl8pPr>
      <a:lvl9pPr marL="0" marR="0" indent="0" algn="ctr" defTabSz="825500" rtl="0" latinLnBrk="0">
        <a:lnSpc>
          <a:spcPct val="100000"/>
        </a:lnSpc>
        <a:spcBef>
          <a:spcPts val="0"/>
        </a:spcBef>
        <a:spcAft>
          <a:spcPts val="0"/>
        </a:spcAft>
        <a:buClrTx/>
        <a:buSzTx/>
        <a:buFontTx/>
        <a:buNone/>
        <a:tabLst/>
        <a:defRPr b="0" baseline="0" cap="none" i="0" spc="0" strike="noStrike" sz="11200" u="none">
          <a:ln>
            <a:noFill/>
          </a:ln>
          <a:solidFill>
            <a:srgbClr val="000000"/>
          </a:solidFill>
          <a:uFillTx/>
          <a:latin typeface="Helvetica Light"/>
          <a:ea typeface="Helvetica Light"/>
          <a:cs typeface="Helvetica Light"/>
          <a:sym typeface="Helvetica Light"/>
        </a:defRPr>
      </a:lvl9pPr>
    </p:titleStyle>
    <p:bodyStyle>
      <a:lvl1pPr marL="63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000000"/>
          </a:solidFill>
          <a:uFillTx/>
          <a:latin typeface="Helvetica Light"/>
          <a:ea typeface="Helvetica Light"/>
          <a:cs typeface="Helvetica Light"/>
          <a:sym typeface="Helvetica Light"/>
        </a:defRPr>
      </a:lvl1pPr>
      <a:lvl2pPr marL="127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000000"/>
          </a:solidFill>
          <a:uFillTx/>
          <a:latin typeface="Helvetica Light"/>
          <a:ea typeface="Helvetica Light"/>
          <a:cs typeface="Helvetica Light"/>
          <a:sym typeface="Helvetica Light"/>
        </a:defRPr>
      </a:lvl2pPr>
      <a:lvl3pPr marL="190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000000"/>
          </a:solidFill>
          <a:uFillTx/>
          <a:latin typeface="Helvetica Light"/>
          <a:ea typeface="Helvetica Light"/>
          <a:cs typeface="Helvetica Light"/>
          <a:sym typeface="Helvetica Light"/>
        </a:defRPr>
      </a:lvl3pPr>
      <a:lvl4pPr marL="254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000000"/>
          </a:solidFill>
          <a:uFillTx/>
          <a:latin typeface="Helvetica Light"/>
          <a:ea typeface="Helvetica Light"/>
          <a:cs typeface="Helvetica Light"/>
          <a:sym typeface="Helvetica Light"/>
        </a:defRPr>
      </a:lvl4pPr>
      <a:lvl5pPr marL="317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000000"/>
          </a:solidFill>
          <a:uFillTx/>
          <a:latin typeface="Helvetica Light"/>
          <a:ea typeface="Helvetica Light"/>
          <a:cs typeface="Helvetica Light"/>
          <a:sym typeface="Helvetica Light"/>
        </a:defRPr>
      </a:lvl5pPr>
      <a:lvl6pPr marL="381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000000"/>
          </a:solidFill>
          <a:uFillTx/>
          <a:latin typeface="Helvetica Light"/>
          <a:ea typeface="Helvetica Light"/>
          <a:cs typeface="Helvetica Light"/>
          <a:sym typeface="Helvetica Light"/>
        </a:defRPr>
      </a:lvl6pPr>
      <a:lvl7pPr marL="444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000000"/>
          </a:solidFill>
          <a:uFillTx/>
          <a:latin typeface="Helvetica Light"/>
          <a:ea typeface="Helvetica Light"/>
          <a:cs typeface="Helvetica Light"/>
          <a:sym typeface="Helvetica Light"/>
        </a:defRPr>
      </a:lvl7pPr>
      <a:lvl8pPr marL="5080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000000"/>
          </a:solidFill>
          <a:uFillTx/>
          <a:latin typeface="Helvetica Light"/>
          <a:ea typeface="Helvetica Light"/>
          <a:cs typeface="Helvetica Light"/>
          <a:sym typeface="Helvetica Light"/>
        </a:defRPr>
      </a:lvl8pPr>
      <a:lvl9pPr marL="5715000" marR="0" indent="-635000" algn="l" defTabSz="825500" rtl="0" latinLnBrk="0">
        <a:lnSpc>
          <a:spcPct val="100000"/>
        </a:lnSpc>
        <a:spcBef>
          <a:spcPts val="5900"/>
        </a:spcBef>
        <a:spcAft>
          <a:spcPts val="0"/>
        </a:spcAft>
        <a:buClrTx/>
        <a:buSzPct val="75000"/>
        <a:buFontTx/>
        <a:buChar char="•"/>
        <a:tabLst/>
        <a:defRPr b="0" baseline="0" cap="none" i="0" spc="0" strike="noStrike" sz="5200" u="none">
          <a:ln>
            <a:noFill/>
          </a:ln>
          <a:solidFill>
            <a:srgbClr val="000000"/>
          </a:solidFill>
          <a:uFillTx/>
          <a:latin typeface="Helvetica Light"/>
          <a:ea typeface="Helvetica Light"/>
          <a:cs typeface="Helvetica Light"/>
          <a:sym typeface="Helvetica Light"/>
        </a:defRPr>
      </a:lvl9pPr>
    </p:bodyStyle>
    <p:otherStyle>
      <a:lvl1pPr marL="0" marR="0" indent="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1pPr>
      <a:lvl2pPr marL="0" marR="0" indent="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2pPr>
      <a:lvl3pPr marL="0" marR="0" indent="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3pPr>
      <a:lvl4pPr marL="0" marR="0" indent="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4pPr>
      <a:lvl5pPr marL="0" marR="0" indent="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5pPr>
      <a:lvl6pPr marL="0" marR="0" indent="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6pPr>
      <a:lvl7pPr marL="0" marR="0" indent="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7pPr>
      <a:lvl8pPr marL="0" marR="0" indent="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8pPr>
      <a:lvl9pPr marL="0" marR="0" indent="0" algn="ctr" defTabSz="825500" rtl="0" latinLnBrk="0">
        <a:lnSpc>
          <a:spcPct val="100000"/>
        </a:lnSpc>
        <a:spcBef>
          <a:spcPts val="0"/>
        </a:spcBef>
        <a:spcAft>
          <a:spcPts val="0"/>
        </a:spcAft>
        <a:buClrTx/>
        <a:buSzTx/>
        <a:buFontTx/>
        <a:buNone/>
        <a:tabLst/>
        <a:defRPr b="0" baseline="0" cap="none" i="0" spc="0" strike="noStrike" sz="24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tif"/></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jpe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chart" Target="../charts/chart1.xml"/><Relationship Id="rId5" Type="http://schemas.openxmlformats.org/officeDocument/2006/relationships/chart" Target="../charts/chart2.xml"/><Relationship Id="rId6" Type="http://schemas.openxmlformats.org/officeDocument/2006/relationships/hyperlink" Target="http://perspectives.mvdirona.com/content/binary/OverallDataCenterCostAmortization.xlsx" TargetMode="Externa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image" Target="../media/image9.png"/><Relationship Id="rId9" Type="http://schemas.openxmlformats.org/officeDocument/2006/relationships/image" Target="../media/image10.png"/><Relationship Id="rId10" Type="http://schemas.openxmlformats.org/officeDocument/2006/relationships/image" Target="../media/image11.png"/><Relationship Id="rId11" Type="http://schemas.openxmlformats.org/officeDocument/2006/relationships/image" Target="../media/image1.jpe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Canwei Li li.canwei1@zte.com.cn…"/>
          <p:cNvSpPr/>
          <p:nvPr>
            <p:ph type="title"/>
          </p:nvPr>
        </p:nvSpPr>
        <p:spPr>
          <a:xfrm>
            <a:off x="762000" y="9113838"/>
            <a:ext cx="22860000" cy="2673385"/>
          </a:xfrm>
          <a:prstGeom prst="rect">
            <a:avLst/>
          </a:prstGeom>
        </p:spPr>
        <p:txBody>
          <a:bodyPr/>
          <a:lstStyle/>
          <a:p>
            <a:pPr algn="ctr" defTabSz="693419">
              <a:spcBef>
                <a:spcPts val="2600"/>
              </a:spcBef>
              <a:defRPr b="0" cap="none" sz="4900">
                <a:solidFill>
                  <a:srgbClr val="838787"/>
                </a:solidFill>
                <a:latin typeface="+mn-lt"/>
                <a:ea typeface="+mn-ea"/>
                <a:cs typeface="+mn-cs"/>
                <a:sym typeface="Helvetica"/>
              </a:defRPr>
            </a:pPr>
            <a:r>
              <a:t>Yumeng Bao  </a:t>
            </a:r>
            <a:r>
              <a:rPr u="sng"/>
              <a:t>bao.yumeng@zte.com.cn</a:t>
            </a:r>
            <a:r>
              <a:t>  ZTE Corporation</a:t>
            </a:r>
            <a:br/>
            <a:r>
              <a:t> Alexander Chadin </a:t>
            </a:r>
            <a:r>
              <a:rPr u="sng"/>
              <a:t>a.chadin@servionica.ru</a:t>
            </a:r>
            <a:r>
              <a:t> Servionica</a:t>
            </a:r>
            <a:br/>
            <a:r>
              <a:t> Canwei Li </a:t>
            </a:r>
            <a:r>
              <a:rPr u="sng"/>
              <a:t>li.canwei1@zte.com.cn</a:t>
            </a:r>
            <a:r>
              <a:t>  ZTE Corporation</a:t>
            </a:r>
            <a:br/>
          </a:p>
        </p:txBody>
      </p:sp>
      <p:sp>
        <p:nvSpPr>
          <p:cNvPr id="181" name="sAVE energy and reduce cost of data center with OpenStack watcher"/>
          <p:cNvSpPr/>
          <p:nvPr>
            <p:ph type="body" sz="quarter" idx="1"/>
          </p:nvPr>
        </p:nvSpPr>
        <p:spPr>
          <a:prstGeom prst="rect">
            <a:avLst/>
          </a:prstGeom>
        </p:spPr>
        <p:txBody>
          <a:bodyPr/>
          <a:lstStyle>
            <a:lvl1pPr algn="ctr">
              <a:spcBef>
                <a:spcPts val="3900"/>
              </a:spcBef>
              <a:defRPr cap="none" sz="8700">
                <a:solidFill>
                  <a:srgbClr val="34A5DA"/>
                </a:solidFill>
                <a:latin typeface="+mn-lt"/>
                <a:ea typeface="+mn-ea"/>
                <a:cs typeface="+mn-cs"/>
                <a:sym typeface="Helvetica"/>
              </a:defRPr>
            </a:lvl1pPr>
          </a:lstStyle>
          <a:p>
            <a:pPr/>
            <a:r>
              <a:t>Save Energy And Reduce Cost of Data Center With OpenStack Watcher</a:t>
            </a:r>
          </a:p>
        </p:txBody>
      </p:sp>
      <p:sp>
        <p:nvSpPr>
          <p:cNvPr id="182" name="灯片编号占位符 5"/>
          <p:cNvSpPr/>
          <p:nvPr>
            <p:ph type="sldNum" sz="quarter" idx="4294967295"/>
          </p:nvPr>
        </p:nvSpPr>
        <p:spPr>
          <a:xfrm>
            <a:off x="23223514" y="584200"/>
            <a:ext cx="342901" cy="622300"/>
          </a:xfrm>
          <a:prstGeom prst="rect">
            <a:avLst/>
          </a:prstGeom>
          <a:extLst>
            <a:ext uri="{C572A759-6A51-4108-AA02-DFA0A04FC94B}">
              <ma14:wrappingTextBoxFlag xmlns:ma14="http://schemas.microsoft.com/office/mac/drawingml/2011/main" val="1"/>
            </a:ext>
          </a:extLst>
        </p:spPr>
        <p:txBody>
          <a:bodyPr/>
          <a:lstStyle>
            <a:lvl1pPr algn="r">
              <a:lnSpc>
                <a:spcPct val="80000"/>
              </a:lnSpc>
              <a:defRPr sz="3600">
                <a:solidFill>
                  <a:srgbClr val="838787"/>
                </a:solidFill>
                <a:latin typeface="Baskerville"/>
                <a:ea typeface="Baskerville"/>
                <a:cs typeface="Baskerville"/>
                <a:sym typeface="Baskerville"/>
              </a:defRPr>
            </a:lvl1pPr>
          </a:lstStyle>
          <a:p>
            <a:pPr/>
            <a:fld id="{86CB4B4D-7CA3-9044-876B-883B54F8677D}" type="slidenum"/>
          </a:p>
        </p:txBody>
      </p:sp>
      <p:pic>
        <p:nvPicPr>
          <p:cNvPr id="183" name="pasted-image.tiff" descr="pasted-image.tiff"/>
          <p:cNvPicPr>
            <a:picLocks noChangeAspect="1"/>
          </p:cNvPicPr>
          <p:nvPr/>
        </p:nvPicPr>
        <p:blipFill>
          <a:blip r:embed="rId2">
            <a:extLst/>
          </a:blip>
          <a:stretch>
            <a:fillRect/>
          </a:stretch>
        </p:blipFill>
        <p:spPr>
          <a:xfrm>
            <a:off x="622300" y="660400"/>
            <a:ext cx="2635218" cy="722118"/>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6" name="demo:Use watcher to solve data center’s energy problem."/>
          <p:cNvSpPr/>
          <p:nvPr>
            <p:ph type="body" sz="quarter" idx="1"/>
          </p:nvPr>
        </p:nvSpPr>
        <p:spPr>
          <a:xfrm>
            <a:off x="965200" y="1300377"/>
            <a:ext cx="20955000" cy="693525"/>
          </a:xfrm>
          <a:prstGeom prst="rect">
            <a:avLst/>
          </a:prstGeom>
        </p:spPr>
        <p:txBody>
          <a:bodyPr/>
          <a:lstStyle>
            <a:lvl1pPr defTabSz="472819">
              <a:defRPr b="0" spc="100" sz="3500">
                <a:latin typeface="Arial Unicode MS"/>
                <a:ea typeface="Arial Unicode MS"/>
                <a:cs typeface="Arial Unicode MS"/>
                <a:sym typeface="Arial Unicode MS"/>
              </a:defRPr>
            </a:lvl1pPr>
          </a:lstStyle>
          <a:p>
            <a:pPr/>
            <a:r>
              <a:t>JOin us   </a:t>
            </a:r>
          </a:p>
        </p:txBody>
      </p:sp>
      <p:sp>
        <p:nvSpPr>
          <p:cNvPr id="507" name="灯片编号占位符 51"/>
          <p:cNvSpPr/>
          <p:nvPr>
            <p:ph type="sldNum" sz="quarter" idx="4294967295"/>
          </p:nvPr>
        </p:nvSpPr>
        <p:spPr>
          <a:xfrm>
            <a:off x="23041347" y="609600"/>
            <a:ext cx="571501" cy="622300"/>
          </a:xfrm>
          <a:prstGeom prst="rect">
            <a:avLst/>
          </a:prstGeom>
          <a:extLst>
            <a:ext uri="{C572A759-6A51-4108-AA02-DFA0A04FC94B}">
              <ma14:wrappingTextBoxFlag xmlns:ma14="http://schemas.microsoft.com/office/mac/drawingml/2011/main" val="1"/>
            </a:ext>
          </a:extLst>
        </p:spPr>
        <p:txBody>
          <a:bodyPr/>
          <a:lstStyle>
            <a:lvl1pPr algn="r">
              <a:lnSpc>
                <a:spcPct val="80000"/>
              </a:lnSpc>
              <a:defRPr sz="3600">
                <a:solidFill>
                  <a:srgbClr val="838787"/>
                </a:solidFill>
                <a:latin typeface="Baskerville"/>
                <a:ea typeface="Baskerville"/>
                <a:cs typeface="Baskerville"/>
                <a:sym typeface="Baskerville"/>
              </a:defRPr>
            </a:lvl1pPr>
          </a:lstStyle>
          <a:p>
            <a:pPr/>
            <a:fld id="{86CB4B4D-7CA3-9044-876B-883B54F8677D}" type="slidenum"/>
          </a:p>
        </p:txBody>
      </p:sp>
      <p:sp>
        <p:nvSpPr>
          <p:cNvPr id="508" name="文本框 1"/>
          <p:cNvSpPr/>
          <p:nvPr/>
        </p:nvSpPr>
        <p:spPr>
          <a:xfrm>
            <a:off x="2081658" y="3578301"/>
            <a:ext cx="18722083" cy="7429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defTabSz="914400">
              <a:defRPr sz="4800">
                <a:solidFill>
                  <a:srgbClr val="282828"/>
                </a:solidFill>
                <a:latin typeface="Source Sans Pro"/>
                <a:ea typeface="Source Sans Pro"/>
                <a:cs typeface="Source Sans Pro"/>
                <a:sym typeface="Source Sans Pro"/>
              </a:defRPr>
            </a:pPr>
            <a:r>
              <a:t>Wiki:</a:t>
            </a:r>
          </a:p>
          <a:p>
            <a:pPr algn="l" defTabSz="914400">
              <a:defRPr sz="4800" u="sng">
                <a:solidFill>
                  <a:srgbClr val="060606"/>
                </a:solidFill>
                <a:latin typeface="Source Sans Pro"/>
                <a:ea typeface="Source Sans Pro"/>
                <a:cs typeface="Source Sans Pro"/>
                <a:sym typeface="Source Sans Pro"/>
              </a:defRPr>
            </a:pPr>
            <a:r>
              <a:t>https://wiki.openstack.org/wiki/Watcher</a:t>
            </a:r>
          </a:p>
          <a:p>
            <a:pPr algn="l" defTabSz="914400">
              <a:defRPr sz="4800">
                <a:solidFill>
                  <a:srgbClr val="282828"/>
                </a:solidFill>
                <a:latin typeface="Source Sans Pro"/>
                <a:ea typeface="Source Sans Pro"/>
                <a:cs typeface="Source Sans Pro"/>
                <a:sym typeface="Source Sans Pro"/>
              </a:defRPr>
            </a:pPr>
          </a:p>
          <a:p>
            <a:pPr algn="l" defTabSz="914400">
              <a:defRPr sz="4800">
                <a:solidFill>
                  <a:srgbClr val="282828"/>
                </a:solidFill>
                <a:latin typeface="Source Sans Pro"/>
                <a:ea typeface="Source Sans Pro"/>
                <a:cs typeface="Source Sans Pro"/>
                <a:sym typeface="Source Sans Pro"/>
              </a:defRPr>
            </a:pPr>
            <a:r>
              <a:t>IRC:</a:t>
            </a:r>
          </a:p>
          <a:p>
            <a:pPr algn="l" defTabSz="914400">
              <a:defRPr sz="4800">
                <a:solidFill>
                  <a:srgbClr val="282828"/>
                </a:solidFill>
                <a:latin typeface="Source Sans Pro"/>
                <a:ea typeface="Source Sans Pro"/>
                <a:cs typeface="Source Sans Pro"/>
                <a:sym typeface="Source Sans Pro"/>
              </a:defRPr>
            </a:pPr>
            <a:r>
              <a:t>Channel: #openstack-watcher on freenode</a:t>
            </a:r>
          </a:p>
          <a:p>
            <a:pPr algn="l" defTabSz="914400">
              <a:defRPr sz="4800">
                <a:latin typeface="Arial"/>
                <a:ea typeface="Arial"/>
                <a:cs typeface="Arial"/>
                <a:sym typeface="Arial"/>
              </a:defRPr>
            </a:pPr>
          </a:p>
          <a:p>
            <a:pPr algn="l" defTabSz="914400">
              <a:defRPr sz="4800">
                <a:solidFill>
                  <a:srgbClr val="282828"/>
                </a:solidFill>
                <a:latin typeface="Source Sans Pro"/>
                <a:ea typeface="Source Sans Pro"/>
                <a:cs typeface="Source Sans Pro"/>
                <a:sym typeface="Source Sans Pro"/>
              </a:defRPr>
            </a:pPr>
            <a:r>
              <a:t>Code:</a:t>
            </a:r>
          </a:p>
          <a:p>
            <a:pPr algn="l" defTabSz="914400">
              <a:defRPr sz="4800" u="sng">
                <a:solidFill>
                  <a:srgbClr val="060606"/>
                </a:solidFill>
                <a:latin typeface="Source Sans Pro"/>
                <a:ea typeface="Source Sans Pro"/>
                <a:cs typeface="Source Sans Pro"/>
                <a:sym typeface="Source Sans Pro"/>
              </a:defRPr>
            </a:pPr>
            <a:r>
              <a:t>https://github.com/openstack/watcher</a:t>
            </a:r>
          </a:p>
          <a:p>
            <a:pPr algn="l" defTabSz="914400">
              <a:defRPr sz="4800" u="sng">
                <a:solidFill>
                  <a:srgbClr val="060606"/>
                </a:solidFill>
                <a:latin typeface="Source Sans Pro"/>
                <a:ea typeface="Source Sans Pro"/>
                <a:cs typeface="Source Sans Pro"/>
                <a:sym typeface="Source Sans Pro"/>
              </a:defRPr>
            </a:pPr>
            <a:r>
              <a:t>https://github.com/openstack/python-watcherclient</a:t>
            </a:r>
          </a:p>
          <a:p>
            <a:pPr algn="l" defTabSz="914400">
              <a:defRPr sz="4800" u="sng">
                <a:solidFill>
                  <a:srgbClr val="282828"/>
                </a:solidFill>
                <a:latin typeface="Source Sans Pro"/>
                <a:ea typeface="Source Sans Pro"/>
                <a:cs typeface="Source Sans Pro"/>
                <a:sym typeface="Source Sans Pro"/>
              </a:defRPr>
            </a:pPr>
            <a:r>
              <a:t>https://github.com/openstack/watcher-dashboard</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510" name="Picture 2" descr="Picture 2"/>
          <p:cNvPicPr>
            <a:picLocks noChangeAspect="1"/>
          </p:cNvPicPr>
          <p:nvPr/>
        </p:nvPicPr>
        <p:blipFill>
          <a:blip r:embed="rId2">
            <a:extLst/>
          </a:blip>
          <a:stretch>
            <a:fillRect/>
          </a:stretch>
        </p:blipFill>
        <p:spPr>
          <a:xfrm>
            <a:off x="6863322" y="2645898"/>
            <a:ext cx="11069401" cy="8424203"/>
          </a:xfrm>
          <a:prstGeom prst="rect">
            <a:avLst/>
          </a:prstGeom>
          <a:ln w="12700">
            <a:miter lim="400000"/>
          </a:ln>
        </p:spPr>
      </p:pic>
      <p:sp>
        <p:nvSpPr>
          <p:cNvPr id="511" name="灯片编号占位符 3"/>
          <p:cNvSpPr/>
          <p:nvPr>
            <p:ph type="sldNum" sz="quarter" idx="4294967295"/>
          </p:nvPr>
        </p:nvSpPr>
        <p:spPr>
          <a:xfrm>
            <a:off x="11959031" y="13081000"/>
            <a:ext cx="453238" cy="4699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5" name="outlines"/>
          <p:cNvSpPr/>
          <p:nvPr>
            <p:ph type="body" sz="quarter" idx="1"/>
          </p:nvPr>
        </p:nvSpPr>
        <p:spPr>
          <a:xfrm>
            <a:off x="965200" y="1300377"/>
            <a:ext cx="20955000" cy="693526"/>
          </a:xfrm>
          <a:prstGeom prst="rect">
            <a:avLst/>
          </a:prstGeom>
        </p:spPr>
        <p:txBody>
          <a:bodyPr/>
          <a:lstStyle>
            <a:lvl1pPr defTabSz="472819">
              <a:defRPr b="0" spc="100" sz="3500">
                <a:latin typeface="Arial Unicode MS"/>
                <a:ea typeface="Arial Unicode MS"/>
                <a:cs typeface="Arial Unicode MS"/>
                <a:sym typeface="Arial Unicode MS"/>
              </a:defRPr>
            </a:lvl1pPr>
          </a:lstStyle>
          <a:p>
            <a:pPr/>
            <a:r>
              <a:t>outlines</a:t>
            </a:r>
          </a:p>
        </p:txBody>
      </p:sp>
      <p:sp>
        <p:nvSpPr>
          <p:cNvPr id="186" name="1. Data center’s energy problem?…"/>
          <p:cNvSpPr/>
          <p:nvPr>
            <p:ph type="title"/>
          </p:nvPr>
        </p:nvSpPr>
        <p:spPr>
          <a:xfrm>
            <a:off x="762000" y="3344579"/>
            <a:ext cx="22860000" cy="3446515"/>
          </a:xfrm>
          <a:prstGeom prst="rect">
            <a:avLst/>
          </a:prstGeom>
        </p:spPr>
        <p:txBody>
          <a:bodyPr/>
          <a:lstStyle/>
          <a:p>
            <a:pPr defTabSz="602615">
              <a:spcBef>
                <a:spcPts val="2800"/>
              </a:spcBef>
              <a:defRPr sz="6300"/>
            </a:pPr>
            <a:r>
              <a:t>1. Data center’s energy problem?</a:t>
            </a:r>
          </a:p>
          <a:p>
            <a:pPr defTabSz="602615">
              <a:spcBef>
                <a:spcPts val="2800"/>
              </a:spcBef>
              <a:defRPr sz="6300"/>
            </a:pPr>
            <a:r>
              <a:t>2. What is Watcher?</a:t>
            </a:r>
          </a:p>
          <a:p>
            <a:pPr defTabSz="602615">
              <a:spcBef>
                <a:spcPts val="2800"/>
              </a:spcBef>
              <a:defRPr sz="6300"/>
            </a:pPr>
            <a:r>
              <a:t>3. Demo:Use watcher to solve data center’s energy problem.</a:t>
            </a:r>
          </a:p>
        </p:txBody>
      </p:sp>
      <p:sp>
        <p:nvSpPr>
          <p:cNvPr id="187" name="灯片编号占位符 4"/>
          <p:cNvSpPr/>
          <p:nvPr>
            <p:ph type="sldNum" sz="quarter" idx="4294967295"/>
          </p:nvPr>
        </p:nvSpPr>
        <p:spPr>
          <a:xfrm>
            <a:off x="23269948" y="609600"/>
            <a:ext cx="342901" cy="622300"/>
          </a:xfrm>
          <a:prstGeom prst="rect">
            <a:avLst/>
          </a:prstGeom>
          <a:extLst>
            <a:ext uri="{C572A759-6A51-4108-AA02-DFA0A04FC94B}">
              <ma14:wrappingTextBoxFlag xmlns:ma14="http://schemas.microsoft.com/office/mac/drawingml/2011/main" val="1"/>
            </a:ext>
          </a:extLst>
        </p:spPr>
        <p:txBody>
          <a:bodyPr/>
          <a:lstStyle>
            <a:lvl1pPr algn="r">
              <a:lnSpc>
                <a:spcPct val="80000"/>
              </a:lnSpc>
              <a:defRPr sz="3600">
                <a:solidFill>
                  <a:srgbClr val="838787"/>
                </a:solidFill>
                <a:latin typeface="Baskerville"/>
                <a:ea typeface="Baskerville"/>
                <a:cs typeface="Baskerville"/>
                <a:sym typeface="Baskerville"/>
              </a:defRPr>
            </a:lvl1p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Data center’s energy problem"/>
          <p:cNvSpPr/>
          <p:nvPr>
            <p:ph type="body" sz="quarter" idx="1"/>
          </p:nvPr>
        </p:nvSpPr>
        <p:spPr>
          <a:xfrm>
            <a:off x="965200" y="1300377"/>
            <a:ext cx="20955000" cy="693526"/>
          </a:xfrm>
          <a:prstGeom prst="rect">
            <a:avLst/>
          </a:prstGeom>
        </p:spPr>
        <p:txBody>
          <a:bodyPr/>
          <a:lstStyle>
            <a:lvl1pPr defTabSz="472819">
              <a:defRPr b="0" spc="100" sz="3500">
                <a:latin typeface="Arial Unicode MS"/>
                <a:ea typeface="Arial Unicode MS"/>
                <a:cs typeface="Arial Unicode MS"/>
                <a:sym typeface="Arial Unicode MS"/>
              </a:defRPr>
            </a:lvl1pPr>
          </a:lstStyle>
          <a:p>
            <a:pPr/>
            <a:r>
              <a:t>Data center’s energy problem</a:t>
            </a:r>
          </a:p>
        </p:txBody>
      </p:sp>
      <p:sp>
        <p:nvSpPr>
          <p:cNvPr id="190" name="标题"/>
          <p:cNvSpPr/>
          <p:nvPr>
            <p:ph type="title"/>
          </p:nvPr>
        </p:nvSpPr>
        <p:spPr>
          <a:xfrm>
            <a:off x="647698" y="2526931"/>
            <a:ext cx="22860001" cy="10073837"/>
          </a:xfrm>
          <a:prstGeom prst="rect">
            <a:avLst/>
          </a:prstGeom>
        </p:spPr>
        <p:txBody>
          <a:bodyPr/>
          <a:lstStyle>
            <a:lvl1pPr marL="158750" indent="-158750">
              <a:buSzPct val="40000"/>
              <a:buBlip>
                <a:blip r:embed="rId3"/>
              </a:buBlip>
            </a:lvl1pPr>
          </a:lstStyle>
          <a:p>
            <a:pPr/>
            <a:r>
              <a:t> </a:t>
            </a:r>
          </a:p>
        </p:txBody>
      </p:sp>
      <p:graphicFrame>
        <p:nvGraphicFramePr>
          <p:cNvPr id="191" name="二维饼图"/>
          <p:cNvGraphicFramePr/>
          <p:nvPr/>
        </p:nvGraphicFramePr>
        <p:xfrm>
          <a:off x="2008373" y="3472518"/>
          <a:ext cx="11086697" cy="6278465"/>
        </p:xfrm>
        <a:graphic xmlns:a="http://schemas.openxmlformats.org/drawingml/2006/main">
          <a:graphicData uri="http://schemas.openxmlformats.org/drawingml/2006/chart">
            <c:chart xmlns:c="http://schemas.openxmlformats.org/drawingml/2006/chart" r:id="rId4"/>
          </a:graphicData>
        </a:graphic>
      </p:graphicFrame>
      <p:sp>
        <p:nvSpPr>
          <p:cNvPr id="192" name="Key Factors in Monthly Costs"/>
          <p:cNvSpPr/>
          <p:nvPr/>
        </p:nvSpPr>
        <p:spPr>
          <a:xfrm>
            <a:off x="1771780" y="2829268"/>
            <a:ext cx="8041779" cy="838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3400"/>
              </a:spcBef>
              <a:defRPr sz="4800"/>
            </a:lvl1pPr>
          </a:lstStyle>
          <a:p>
            <a:pPr/>
            <a:r>
              <a:t>Key Factors in Monthly Costs</a:t>
            </a:r>
          </a:p>
        </p:txBody>
      </p:sp>
      <p:sp>
        <p:nvSpPr>
          <p:cNvPr id="193" name="3 yr server &amp; 15 yr infrastructure amortization"/>
          <p:cNvSpPr/>
          <p:nvPr/>
        </p:nvSpPr>
        <p:spPr>
          <a:xfrm>
            <a:off x="1714736" y="9898715"/>
            <a:ext cx="8799929" cy="660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914400">
              <a:defRPr sz="3600">
                <a:latin typeface="Calibri"/>
                <a:ea typeface="Calibri"/>
                <a:cs typeface="Calibri"/>
                <a:sym typeface="Calibri"/>
              </a:defRPr>
            </a:lvl1pPr>
          </a:lstStyle>
          <a:p>
            <a:pPr/>
            <a:r>
              <a:t>3 yr server &amp; 15 yr infrastructure amortization</a:t>
            </a:r>
          </a:p>
        </p:txBody>
      </p:sp>
      <p:graphicFrame>
        <p:nvGraphicFramePr>
          <p:cNvPr id="194" name="二维饼图"/>
          <p:cNvGraphicFramePr/>
          <p:nvPr/>
        </p:nvGraphicFramePr>
        <p:xfrm>
          <a:off x="14514168" y="4550988"/>
          <a:ext cx="7551056" cy="4724975"/>
        </p:xfrm>
        <a:graphic xmlns:a="http://schemas.openxmlformats.org/drawingml/2006/main">
          <a:graphicData uri="http://schemas.openxmlformats.org/drawingml/2006/chart">
            <c:chart xmlns:c="http://schemas.openxmlformats.org/drawingml/2006/chart" r:id="rId5"/>
          </a:graphicData>
        </a:graphic>
      </p:graphicFrame>
      <p:sp>
        <p:nvSpPr>
          <p:cNvPr id="195" name="Working Status During Power-on"/>
          <p:cNvSpPr/>
          <p:nvPr/>
        </p:nvSpPr>
        <p:spPr>
          <a:xfrm>
            <a:off x="12690447" y="2829268"/>
            <a:ext cx="8980290" cy="838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3400"/>
              </a:spcBef>
              <a:defRPr sz="4800"/>
            </a:lvl1pPr>
          </a:lstStyle>
          <a:p>
            <a:pPr/>
            <a:r>
              <a:t>Working Status During Power-on</a:t>
            </a:r>
          </a:p>
        </p:txBody>
      </p:sp>
      <p:sp>
        <p:nvSpPr>
          <p:cNvPr id="196" name="Reference: perspectives.mvdirona.com/content/binary/OverallDataCenterCostAmortization.xlsx"/>
          <p:cNvSpPr/>
          <p:nvPr/>
        </p:nvSpPr>
        <p:spPr>
          <a:xfrm>
            <a:off x="1567374" y="11907925"/>
            <a:ext cx="13524282" cy="520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spcBef>
                <a:spcPts val="3400"/>
              </a:spcBef>
              <a:defRPr sz="2400">
                <a:latin typeface="Avenir Next Medium"/>
                <a:ea typeface="Avenir Next Medium"/>
                <a:cs typeface="Avenir Next Medium"/>
                <a:sym typeface="Avenir Next Medium"/>
              </a:defRPr>
            </a:pPr>
            <a:r>
              <a:t>Reference: </a:t>
            </a:r>
            <a:r>
              <a:rPr u="sng">
                <a:solidFill>
                  <a:srgbClr val="0000FF"/>
                </a:solidFill>
                <a:uFill>
                  <a:solidFill>
                    <a:srgbClr val="0000FF"/>
                  </a:solidFill>
                </a:uFill>
                <a:hlinkClick r:id="rId6" invalidUrl="" action="" tgtFrame="" tooltip="" history="1" highlightClick="0" endSnd="0"/>
              </a:rPr>
              <a:t>perspectives.mvdirona.com/content/binary/OverallDataCenterCostAmortization.xlsx</a:t>
            </a:r>
          </a:p>
        </p:txBody>
      </p:sp>
      <p:sp>
        <p:nvSpPr>
          <p:cNvPr id="197" name="灯片编号占位符 11"/>
          <p:cNvSpPr/>
          <p:nvPr>
            <p:ph type="sldNum" sz="quarter" idx="4294967295"/>
          </p:nvPr>
        </p:nvSpPr>
        <p:spPr>
          <a:xfrm>
            <a:off x="23269948" y="609600"/>
            <a:ext cx="342901" cy="622300"/>
          </a:xfrm>
          <a:prstGeom prst="rect">
            <a:avLst/>
          </a:prstGeom>
          <a:extLst>
            <a:ext uri="{C572A759-6A51-4108-AA02-DFA0A04FC94B}">
              <ma14:wrappingTextBoxFlag xmlns:ma14="http://schemas.microsoft.com/office/mac/drawingml/2011/main" val="1"/>
            </a:ext>
          </a:extLst>
        </p:spPr>
        <p:txBody>
          <a:bodyPr/>
          <a:lstStyle>
            <a:lvl1pPr algn="r">
              <a:lnSpc>
                <a:spcPct val="80000"/>
              </a:lnSpc>
              <a:defRPr sz="3600">
                <a:solidFill>
                  <a:srgbClr val="838787"/>
                </a:solidFill>
                <a:latin typeface="Baskerville"/>
                <a:ea typeface="Baskerville"/>
                <a:cs typeface="Baskerville"/>
                <a:sym typeface="Baskerville"/>
              </a:defRPr>
            </a:lvl1pPr>
          </a:lstStyle>
          <a:p>
            <a:pPr/>
            <a:fld id="{86CB4B4D-7CA3-9044-876B-883B54F8677D}" type="slidenum"/>
          </a:p>
        </p:txBody>
      </p:sp>
      <p:sp>
        <p:nvSpPr>
          <p:cNvPr id="198" name="Idle servers consume 60-90% electricity as that at active working status"/>
          <p:cNvSpPr/>
          <p:nvPr/>
        </p:nvSpPr>
        <p:spPr>
          <a:xfrm>
            <a:off x="13935926" y="10000287"/>
            <a:ext cx="7598473" cy="1219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2">
              <a:defRPr sz="3600">
                <a:solidFill>
                  <a:srgbClr val="FF2600"/>
                </a:solidFill>
                <a:latin typeface="Calibri"/>
                <a:ea typeface="Calibri"/>
                <a:cs typeface="Calibri"/>
                <a:sym typeface="Calibri"/>
              </a:defRPr>
            </a:pPr>
            <a:r>
              <a:t>Idle servers consume 60-90% electricity as that at active working status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2" name="Data center’s energy problem"/>
          <p:cNvSpPr/>
          <p:nvPr>
            <p:ph type="body" sz="quarter" idx="1"/>
          </p:nvPr>
        </p:nvSpPr>
        <p:spPr>
          <a:xfrm>
            <a:off x="965200" y="1300377"/>
            <a:ext cx="20955000" cy="693526"/>
          </a:xfrm>
          <a:prstGeom prst="rect">
            <a:avLst/>
          </a:prstGeom>
        </p:spPr>
        <p:txBody>
          <a:bodyPr/>
          <a:lstStyle>
            <a:lvl1pPr defTabSz="472819">
              <a:defRPr b="0" spc="100" sz="3500">
                <a:latin typeface="Arial Unicode MS"/>
                <a:ea typeface="Arial Unicode MS"/>
                <a:cs typeface="Arial Unicode MS"/>
                <a:sym typeface="Arial Unicode MS"/>
              </a:defRPr>
            </a:lvl1pPr>
          </a:lstStyle>
          <a:p>
            <a:pPr/>
            <a:r>
              <a:t>Data center’s energy problem</a:t>
            </a:r>
          </a:p>
        </p:txBody>
      </p:sp>
      <p:grpSp>
        <p:nvGrpSpPr>
          <p:cNvPr id="296" name="成组"/>
          <p:cNvGrpSpPr/>
          <p:nvPr/>
        </p:nvGrpSpPr>
        <p:grpSpPr>
          <a:xfrm>
            <a:off x="2019298" y="2500281"/>
            <a:ext cx="12301543" cy="10429952"/>
            <a:chOff x="0" y="0"/>
            <a:chExt cx="12301542" cy="10429950"/>
          </a:xfrm>
        </p:grpSpPr>
        <p:grpSp>
          <p:nvGrpSpPr>
            <p:cNvPr id="205" name="Energy efficient…"/>
            <p:cNvGrpSpPr/>
            <p:nvPr/>
          </p:nvGrpSpPr>
          <p:grpSpPr>
            <a:xfrm>
              <a:off x="-1" y="4767936"/>
              <a:ext cx="2950720" cy="732522"/>
              <a:chOff x="0" y="0"/>
              <a:chExt cx="2950719" cy="732520"/>
            </a:xfrm>
          </p:grpSpPr>
          <p:sp>
            <p:nvSpPr>
              <p:cNvPr id="203" name="矩形"/>
              <p:cNvSpPr/>
              <p:nvPr/>
            </p:nvSpPr>
            <p:spPr>
              <a:xfrm>
                <a:off x="-1" y="0"/>
                <a:ext cx="2950721" cy="7325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04" name="Energy efficient…"/>
              <p:cNvSpPr/>
              <p:nvPr/>
            </p:nvSpPr>
            <p:spPr>
              <a:xfrm>
                <a:off x="-1" y="63999"/>
                <a:ext cx="2950721" cy="60452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nSpc>
                    <a:spcPct val="80000"/>
                  </a:lnSpc>
                  <a:defRPr sz="1800"/>
                </a:pPr>
                <a:r>
                  <a:t>Energy efficient</a:t>
                </a:r>
              </a:p>
              <a:p>
                <a:pPr>
                  <a:lnSpc>
                    <a:spcPct val="80000"/>
                  </a:lnSpc>
                  <a:defRPr sz="1800"/>
                </a:pPr>
                <a:r>
                  <a:t>techniques</a:t>
                </a:r>
              </a:p>
            </p:txBody>
          </p:sp>
        </p:grpSp>
        <p:sp>
          <p:nvSpPr>
            <p:cNvPr id="206" name="线条"/>
            <p:cNvSpPr/>
            <p:nvPr/>
          </p:nvSpPr>
          <p:spPr>
            <a:xfrm>
              <a:off x="2956024" y="5134195"/>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07" name="线条"/>
            <p:cNvSpPr/>
            <p:nvPr/>
          </p:nvSpPr>
          <p:spPr>
            <a:xfrm flipV="1">
              <a:off x="3242468" y="1727816"/>
              <a:ext cx="3" cy="8474251"/>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08" name="线条"/>
            <p:cNvSpPr/>
            <p:nvPr/>
          </p:nvSpPr>
          <p:spPr>
            <a:xfrm>
              <a:off x="3236168" y="1729084"/>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09" name="线条"/>
            <p:cNvSpPr/>
            <p:nvPr/>
          </p:nvSpPr>
          <p:spPr>
            <a:xfrm>
              <a:off x="3236168" y="3757821"/>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10" name="线条"/>
            <p:cNvSpPr/>
            <p:nvPr/>
          </p:nvSpPr>
          <p:spPr>
            <a:xfrm>
              <a:off x="3236168" y="5278297"/>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11" name="线条"/>
            <p:cNvSpPr/>
            <p:nvPr/>
          </p:nvSpPr>
          <p:spPr>
            <a:xfrm>
              <a:off x="3236168" y="7252996"/>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12" name="线条"/>
            <p:cNvSpPr/>
            <p:nvPr/>
          </p:nvSpPr>
          <p:spPr>
            <a:xfrm>
              <a:off x="3236168" y="10207089"/>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grpSp>
          <p:nvGrpSpPr>
            <p:cNvPr id="215" name="DPM"/>
            <p:cNvGrpSpPr/>
            <p:nvPr/>
          </p:nvGrpSpPr>
          <p:grpSpPr>
            <a:xfrm>
              <a:off x="6594921" y="726513"/>
              <a:ext cx="2485979" cy="564121"/>
              <a:chOff x="0" y="0"/>
              <a:chExt cx="2485978" cy="564120"/>
            </a:xfrm>
          </p:grpSpPr>
          <p:sp>
            <p:nvSpPr>
              <p:cNvPr id="213"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14" name="DPM"/>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DPM</a:t>
                </a:r>
              </a:p>
            </p:txBody>
          </p:sp>
        </p:grpSp>
        <p:grpSp>
          <p:nvGrpSpPr>
            <p:cNvPr id="218" name="Sleep, on/off"/>
            <p:cNvGrpSpPr/>
            <p:nvPr/>
          </p:nvGrpSpPr>
          <p:grpSpPr>
            <a:xfrm>
              <a:off x="6620321" y="2011425"/>
              <a:ext cx="2485979" cy="564121"/>
              <a:chOff x="0" y="0"/>
              <a:chExt cx="2485978" cy="564120"/>
            </a:xfrm>
          </p:grpSpPr>
          <p:sp>
            <p:nvSpPr>
              <p:cNvPr id="216"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17" name="Sleep, on/off"/>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Sleep, on/off</a:t>
                </a:r>
              </a:p>
            </p:txBody>
          </p:sp>
        </p:grpSp>
        <p:grpSp>
          <p:nvGrpSpPr>
            <p:cNvPr id="221" name="Host level"/>
            <p:cNvGrpSpPr/>
            <p:nvPr/>
          </p:nvGrpSpPr>
          <p:grpSpPr>
            <a:xfrm>
              <a:off x="3534221" y="1447025"/>
              <a:ext cx="2485979" cy="564121"/>
              <a:chOff x="0" y="0"/>
              <a:chExt cx="2485978" cy="564120"/>
            </a:xfrm>
          </p:grpSpPr>
          <p:sp>
            <p:nvSpPr>
              <p:cNvPr id="219"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20" name="Host level"/>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Host level</a:t>
                </a:r>
              </a:p>
            </p:txBody>
          </p:sp>
        </p:grpSp>
        <p:grpSp>
          <p:nvGrpSpPr>
            <p:cNvPr id="224" name="DVS/DVFS"/>
            <p:cNvGrpSpPr/>
            <p:nvPr/>
          </p:nvGrpSpPr>
          <p:grpSpPr>
            <a:xfrm>
              <a:off x="9694516" y="-1"/>
              <a:ext cx="2485979" cy="564121"/>
              <a:chOff x="0" y="0"/>
              <a:chExt cx="2485978" cy="564120"/>
            </a:xfrm>
          </p:grpSpPr>
          <p:sp>
            <p:nvSpPr>
              <p:cNvPr id="222"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23" name="DVS/DVFS"/>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DVS/DVFS</a:t>
                </a:r>
              </a:p>
            </p:txBody>
          </p:sp>
        </p:grpSp>
        <p:grpSp>
          <p:nvGrpSpPr>
            <p:cNvPr id="227" name="ALR"/>
            <p:cNvGrpSpPr/>
            <p:nvPr/>
          </p:nvGrpSpPr>
          <p:grpSpPr>
            <a:xfrm>
              <a:off x="9707216" y="1236876"/>
              <a:ext cx="2485979" cy="564121"/>
              <a:chOff x="0" y="0"/>
              <a:chExt cx="2485978" cy="564120"/>
            </a:xfrm>
          </p:grpSpPr>
          <p:sp>
            <p:nvSpPr>
              <p:cNvPr id="225"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26" name="ALR"/>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ALR</a:t>
                </a:r>
              </a:p>
            </p:txBody>
          </p:sp>
        </p:grpSp>
        <p:sp>
          <p:nvSpPr>
            <p:cNvPr id="228" name="线条"/>
            <p:cNvSpPr/>
            <p:nvPr/>
          </p:nvSpPr>
          <p:spPr>
            <a:xfrm flipV="1">
              <a:off x="6307558" y="1021282"/>
              <a:ext cx="3" cy="1295521"/>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29" name="线条"/>
            <p:cNvSpPr/>
            <p:nvPr/>
          </p:nvSpPr>
          <p:spPr>
            <a:xfrm>
              <a:off x="6007100" y="1729084"/>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30" name="线条"/>
            <p:cNvSpPr/>
            <p:nvPr/>
          </p:nvSpPr>
          <p:spPr>
            <a:xfrm>
              <a:off x="6299200" y="1008572"/>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31" name="线条"/>
            <p:cNvSpPr/>
            <p:nvPr/>
          </p:nvSpPr>
          <p:spPr>
            <a:xfrm>
              <a:off x="6311900" y="2305492"/>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32" name="线条"/>
            <p:cNvSpPr/>
            <p:nvPr/>
          </p:nvSpPr>
          <p:spPr>
            <a:xfrm flipV="1">
              <a:off x="9394057" y="252737"/>
              <a:ext cx="3" cy="1295521"/>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33" name="线条"/>
            <p:cNvSpPr/>
            <p:nvPr/>
          </p:nvSpPr>
          <p:spPr>
            <a:xfrm>
              <a:off x="9093597" y="960538"/>
              <a:ext cx="290150"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34" name="线条"/>
            <p:cNvSpPr/>
            <p:nvPr/>
          </p:nvSpPr>
          <p:spPr>
            <a:xfrm>
              <a:off x="9385697" y="240028"/>
              <a:ext cx="290150"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35" name="线条"/>
            <p:cNvSpPr/>
            <p:nvPr/>
          </p:nvSpPr>
          <p:spPr>
            <a:xfrm>
              <a:off x="9398397" y="1536948"/>
              <a:ext cx="290150"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grpSp>
          <p:nvGrpSpPr>
            <p:cNvPr id="238" name="Network level"/>
            <p:cNvGrpSpPr/>
            <p:nvPr/>
          </p:nvGrpSpPr>
          <p:grpSpPr>
            <a:xfrm>
              <a:off x="3534221" y="3475760"/>
              <a:ext cx="2485979" cy="564123"/>
              <a:chOff x="0" y="0"/>
              <a:chExt cx="2485978" cy="564122"/>
            </a:xfrm>
          </p:grpSpPr>
          <p:sp>
            <p:nvSpPr>
              <p:cNvPr id="236" name="矩形"/>
              <p:cNvSpPr/>
              <p:nvPr/>
            </p:nvSpPr>
            <p:spPr>
              <a:xfrm>
                <a:off x="-1" y="-1"/>
                <a:ext cx="2485980" cy="564123"/>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37" name="Network level"/>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Network level</a:t>
                </a:r>
              </a:p>
            </p:txBody>
          </p:sp>
        </p:grpSp>
        <p:grpSp>
          <p:nvGrpSpPr>
            <p:cNvPr id="241" name="Routing"/>
            <p:cNvGrpSpPr/>
            <p:nvPr/>
          </p:nvGrpSpPr>
          <p:grpSpPr>
            <a:xfrm>
              <a:off x="6620321" y="2743943"/>
              <a:ext cx="2485979" cy="564121"/>
              <a:chOff x="0" y="0"/>
              <a:chExt cx="2485978" cy="564120"/>
            </a:xfrm>
          </p:grpSpPr>
          <p:sp>
            <p:nvSpPr>
              <p:cNvPr id="239"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40" name="Routing"/>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Routing</a:t>
                </a:r>
              </a:p>
            </p:txBody>
          </p:sp>
        </p:grpSp>
        <p:grpSp>
          <p:nvGrpSpPr>
            <p:cNvPr id="244" name="ALR"/>
            <p:cNvGrpSpPr/>
            <p:nvPr/>
          </p:nvGrpSpPr>
          <p:grpSpPr>
            <a:xfrm>
              <a:off x="6645721" y="4028852"/>
              <a:ext cx="2485980" cy="564121"/>
              <a:chOff x="0" y="0"/>
              <a:chExt cx="2485978" cy="564120"/>
            </a:xfrm>
          </p:grpSpPr>
          <p:sp>
            <p:nvSpPr>
              <p:cNvPr id="242"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43" name="ALR"/>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ALR</a:t>
                </a:r>
              </a:p>
            </p:txBody>
          </p:sp>
        </p:grpSp>
        <p:sp>
          <p:nvSpPr>
            <p:cNvPr id="245" name="线条"/>
            <p:cNvSpPr/>
            <p:nvPr/>
          </p:nvSpPr>
          <p:spPr>
            <a:xfrm flipV="1">
              <a:off x="6332958" y="3038711"/>
              <a:ext cx="3" cy="1295521"/>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46" name="线条"/>
            <p:cNvSpPr/>
            <p:nvPr/>
          </p:nvSpPr>
          <p:spPr>
            <a:xfrm>
              <a:off x="6032500" y="3746513"/>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47" name="线条"/>
            <p:cNvSpPr/>
            <p:nvPr/>
          </p:nvSpPr>
          <p:spPr>
            <a:xfrm>
              <a:off x="6324600" y="3026002"/>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48" name="线条"/>
            <p:cNvSpPr/>
            <p:nvPr/>
          </p:nvSpPr>
          <p:spPr>
            <a:xfrm>
              <a:off x="6337300" y="4322920"/>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grpSp>
          <p:nvGrpSpPr>
            <p:cNvPr id="251" name="Thermal-aware"/>
            <p:cNvGrpSpPr/>
            <p:nvPr/>
          </p:nvGrpSpPr>
          <p:grpSpPr>
            <a:xfrm>
              <a:off x="3534221" y="4996238"/>
              <a:ext cx="2485979" cy="564121"/>
              <a:chOff x="0" y="0"/>
              <a:chExt cx="2485978" cy="564120"/>
            </a:xfrm>
          </p:grpSpPr>
          <p:sp>
            <p:nvSpPr>
              <p:cNvPr id="249"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50" name="Thermal-aware"/>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Thermal-aware</a:t>
                </a:r>
              </a:p>
            </p:txBody>
          </p:sp>
        </p:grpSp>
        <p:sp>
          <p:nvSpPr>
            <p:cNvPr id="252" name="线条"/>
            <p:cNvSpPr/>
            <p:nvPr/>
          </p:nvSpPr>
          <p:spPr>
            <a:xfrm>
              <a:off x="6004768" y="5278297"/>
              <a:ext cx="656384"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grpSp>
          <p:nvGrpSpPr>
            <p:cNvPr id="255" name="Free cooling"/>
            <p:cNvGrpSpPr/>
            <p:nvPr/>
          </p:nvGrpSpPr>
          <p:grpSpPr>
            <a:xfrm>
              <a:off x="6645721" y="4996238"/>
              <a:ext cx="2485980" cy="564121"/>
              <a:chOff x="0" y="0"/>
              <a:chExt cx="2485978" cy="564120"/>
            </a:xfrm>
          </p:grpSpPr>
          <p:sp>
            <p:nvSpPr>
              <p:cNvPr id="253"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54" name="Free cooling"/>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Free cooling</a:t>
                </a:r>
              </a:p>
            </p:txBody>
          </p:sp>
        </p:grpSp>
        <p:grpSp>
          <p:nvGrpSpPr>
            <p:cNvPr id="258" name="Geographic level"/>
            <p:cNvGrpSpPr/>
            <p:nvPr/>
          </p:nvGrpSpPr>
          <p:grpSpPr>
            <a:xfrm>
              <a:off x="3534221" y="9865827"/>
              <a:ext cx="2485979" cy="564123"/>
              <a:chOff x="0" y="0"/>
              <a:chExt cx="2485978" cy="564122"/>
            </a:xfrm>
          </p:grpSpPr>
          <p:sp>
            <p:nvSpPr>
              <p:cNvPr id="256" name="矩形"/>
              <p:cNvSpPr/>
              <p:nvPr/>
            </p:nvSpPr>
            <p:spPr>
              <a:xfrm>
                <a:off x="-1" y="-1"/>
                <a:ext cx="2485980" cy="564123"/>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57" name="Geographic level"/>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Geographic level</a:t>
                </a:r>
              </a:p>
            </p:txBody>
          </p:sp>
        </p:grpSp>
        <p:grpSp>
          <p:nvGrpSpPr>
            <p:cNvPr id="261" name="Resource allocation"/>
            <p:cNvGrpSpPr/>
            <p:nvPr/>
          </p:nvGrpSpPr>
          <p:grpSpPr>
            <a:xfrm>
              <a:off x="6688559" y="5950213"/>
              <a:ext cx="2485980" cy="564121"/>
              <a:chOff x="0" y="0"/>
              <a:chExt cx="2485978" cy="564120"/>
            </a:xfrm>
          </p:grpSpPr>
          <p:sp>
            <p:nvSpPr>
              <p:cNvPr id="259"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60" name="Resource allocation"/>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Resource allocation</a:t>
                </a:r>
              </a:p>
            </p:txBody>
          </p:sp>
        </p:grpSp>
        <p:grpSp>
          <p:nvGrpSpPr>
            <p:cNvPr id="264" name="Consolidation"/>
            <p:cNvGrpSpPr/>
            <p:nvPr/>
          </p:nvGrpSpPr>
          <p:grpSpPr>
            <a:xfrm>
              <a:off x="6688559" y="6970938"/>
              <a:ext cx="2485980" cy="564121"/>
              <a:chOff x="0" y="0"/>
              <a:chExt cx="2485978" cy="564120"/>
            </a:xfrm>
          </p:grpSpPr>
          <p:sp>
            <p:nvSpPr>
              <p:cNvPr id="262"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63" name="Consolidation"/>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Consolidation</a:t>
                </a:r>
              </a:p>
            </p:txBody>
          </p:sp>
        </p:grpSp>
        <p:grpSp>
          <p:nvGrpSpPr>
            <p:cNvPr id="267" name="Load balancing"/>
            <p:cNvGrpSpPr/>
            <p:nvPr/>
          </p:nvGrpSpPr>
          <p:grpSpPr>
            <a:xfrm>
              <a:off x="6701259" y="7967643"/>
              <a:ext cx="2485980" cy="564121"/>
              <a:chOff x="0" y="0"/>
              <a:chExt cx="2485978" cy="564120"/>
            </a:xfrm>
          </p:grpSpPr>
          <p:sp>
            <p:nvSpPr>
              <p:cNvPr id="265"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66" name="Load balancing"/>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Load balancing</a:t>
                </a:r>
              </a:p>
            </p:txBody>
          </p:sp>
        </p:grpSp>
        <p:grpSp>
          <p:nvGrpSpPr>
            <p:cNvPr id="270" name="DCP"/>
            <p:cNvGrpSpPr/>
            <p:nvPr/>
          </p:nvGrpSpPr>
          <p:grpSpPr>
            <a:xfrm>
              <a:off x="6701259" y="8976358"/>
              <a:ext cx="2485980" cy="564121"/>
              <a:chOff x="0" y="0"/>
              <a:chExt cx="2485978" cy="564120"/>
            </a:xfrm>
          </p:grpSpPr>
          <p:sp>
            <p:nvSpPr>
              <p:cNvPr id="268"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69" name="DCP"/>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DCP</a:t>
                </a:r>
              </a:p>
            </p:txBody>
          </p:sp>
        </p:grpSp>
        <p:sp>
          <p:nvSpPr>
            <p:cNvPr id="271" name="线条"/>
            <p:cNvSpPr/>
            <p:nvPr/>
          </p:nvSpPr>
          <p:spPr>
            <a:xfrm>
              <a:off x="6017468" y="7252996"/>
              <a:ext cx="656384"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72" name="线条"/>
            <p:cNvSpPr/>
            <p:nvPr/>
          </p:nvSpPr>
          <p:spPr>
            <a:xfrm flipV="1">
              <a:off x="6396458" y="6148914"/>
              <a:ext cx="3" cy="3120706"/>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73" name="线条"/>
            <p:cNvSpPr/>
            <p:nvPr/>
          </p:nvSpPr>
          <p:spPr>
            <a:xfrm>
              <a:off x="6388100" y="6136204"/>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74" name="线条"/>
            <p:cNvSpPr/>
            <p:nvPr/>
          </p:nvSpPr>
          <p:spPr>
            <a:xfrm>
              <a:off x="6388100" y="8249703"/>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75" name="线条"/>
            <p:cNvSpPr/>
            <p:nvPr/>
          </p:nvSpPr>
          <p:spPr>
            <a:xfrm>
              <a:off x="6388100" y="9270426"/>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grpSp>
          <p:nvGrpSpPr>
            <p:cNvPr id="278" name="VM Selection"/>
            <p:cNvGrpSpPr/>
            <p:nvPr/>
          </p:nvGrpSpPr>
          <p:grpSpPr>
            <a:xfrm>
              <a:off x="9802863" y="5270750"/>
              <a:ext cx="2485979" cy="564123"/>
              <a:chOff x="0" y="0"/>
              <a:chExt cx="2485978" cy="564122"/>
            </a:xfrm>
          </p:grpSpPr>
          <p:sp>
            <p:nvSpPr>
              <p:cNvPr id="276" name="矩形"/>
              <p:cNvSpPr/>
              <p:nvPr/>
            </p:nvSpPr>
            <p:spPr>
              <a:xfrm>
                <a:off x="-1" y="-1"/>
                <a:ext cx="2485980" cy="564123"/>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77" name="VM Selection"/>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VM Selection</a:t>
                </a:r>
              </a:p>
            </p:txBody>
          </p:sp>
        </p:grpSp>
        <p:grpSp>
          <p:nvGrpSpPr>
            <p:cNvPr id="281" name="VM Migration"/>
            <p:cNvGrpSpPr/>
            <p:nvPr/>
          </p:nvGrpSpPr>
          <p:grpSpPr>
            <a:xfrm>
              <a:off x="9815563" y="6507628"/>
              <a:ext cx="2485979" cy="564121"/>
              <a:chOff x="0" y="0"/>
              <a:chExt cx="2485978" cy="564120"/>
            </a:xfrm>
          </p:grpSpPr>
          <p:sp>
            <p:nvSpPr>
              <p:cNvPr id="279"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80" name="VM Migration"/>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VM Migration</a:t>
                </a:r>
              </a:p>
            </p:txBody>
          </p:sp>
        </p:grpSp>
        <p:sp>
          <p:nvSpPr>
            <p:cNvPr id="282" name="线条"/>
            <p:cNvSpPr/>
            <p:nvPr/>
          </p:nvSpPr>
          <p:spPr>
            <a:xfrm flipV="1">
              <a:off x="9502405" y="5523490"/>
              <a:ext cx="3" cy="1295520"/>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83" name="线条"/>
            <p:cNvSpPr/>
            <p:nvPr/>
          </p:nvSpPr>
          <p:spPr>
            <a:xfrm>
              <a:off x="9201946" y="6231291"/>
              <a:ext cx="600921"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84" name="线条"/>
            <p:cNvSpPr/>
            <p:nvPr/>
          </p:nvSpPr>
          <p:spPr>
            <a:xfrm>
              <a:off x="9494046" y="5510781"/>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sp>
          <p:nvSpPr>
            <p:cNvPr id="285" name="线条"/>
            <p:cNvSpPr/>
            <p:nvPr/>
          </p:nvSpPr>
          <p:spPr>
            <a:xfrm>
              <a:off x="9506746" y="6807699"/>
              <a:ext cx="290149"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grpSp>
          <p:nvGrpSpPr>
            <p:cNvPr id="288" name="VM Placement"/>
            <p:cNvGrpSpPr/>
            <p:nvPr/>
          </p:nvGrpSpPr>
          <p:grpSpPr>
            <a:xfrm>
              <a:off x="9802863" y="5883184"/>
              <a:ext cx="2485979" cy="564123"/>
              <a:chOff x="0" y="0"/>
              <a:chExt cx="2485978" cy="564122"/>
            </a:xfrm>
          </p:grpSpPr>
          <p:sp>
            <p:nvSpPr>
              <p:cNvPr id="286" name="矩形"/>
              <p:cNvSpPr/>
              <p:nvPr/>
            </p:nvSpPr>
            <p:spPr>
              <a:xfrm>
                <a:off x="-1" y="-1"/>
                <a:ext cx="2485980" cy="564123"/>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87" name="VM Placement"/>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VM Placement</a:t>
                </a:r>
              </a:p>
            </p:txBody>
          </p:sp>
        </p:grpSp>
        <p:grpSp>
          <p:nvGrpSpPr>
            <p:cNvPr id="291" name="Virtualized level"/>
            <p:cNvGrpSpPr/>
            <p:nvPr/>
          </p:nvGrpSpPr>
          <p:grpSpPr>
            <a:xfrm>
              <a:off x="3516783" y="6970938"/>
              <a:ext cx="2485979" cy="564121"/>
              <a:chOff x="0" y="0"/>
              <a:chExt cx="2485978" cy="564120"/>
            </a:xfrm>
          </p:grpSpPr>
          <p:sp>
            <p:nvSpPr>
              <p:cNvPr id="289"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90" name="Virtualized level"/>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Virtualized level</a:t>
                </a:r>
              </a:p>
            </p:txBody>
          </p:sp>
        </p:grpSp>
        <p:sp>
          <p:nvSpPr>
            <p:cNvPr id="292" name="线条"/>
            <p:cNvSpPr/>
            <p:nvPr/>
          </p:nvSpPr>
          <p:spPr>
            <a:xfrm>
              <a:off x="6004768" y="10140234"/>
              <a:ext cx="656384" cy="2"/>
            </a:xfrm>
            <a:prstGeom prst="line">
              <a:avLst/>
            </a:prstGeom>
            <a:noFill/>
            <a:ln w="25400" cap="flat">
              <a:solidFill>
                <a:srgbClr val="838787"/>
              </a:solidFill>
              <a:prstDash val="solid"/>
              <a:miter lim="400000"/>
            </a:ln>
            <a:effectLst/>
          </p:spPr>
          <p:txBody>
            <a:bodyPr wrap="square" lIns="45718" tIns="45718" rIns="45718" bIns="45718" numCol="1" anchor="t">
              <a:noAutofit/>
            </a:bodyPr>
            <a:lstStyle/>
            <a:p>
              <a:pPr/>
            </a:p>
          </p:txBody>
        </p:sp>
        <p:grpSp>
          <p:nvGrpSpPr>
            <p:cNvPr id="295" name="Renewables"/>
            <p:cNvGrpSpPr/>
            <p:nvPr/>
          </p:nvGrpSpPr>
          <p:grpSpPr>
            <a:xfrm>
              <a:off x="6701259" y="9852979"/>
              <a:ext cx="2485980" cy="564121"/>
              <a:chOff x="0" y="0"/>
              <a:chExt cx="2485978" cy="564120"/>
            </a:xfrm>
          </p:grpSpPr>
          <p:sp>
            <p:nvSpPr>
              <p:cNvPr id="293" name="矩形"/>
              <p:cNvSpPr/>
              <p:nvPr/>
            </p:nvSpPr>
            <p:spPr>
              <a:xfrm>
                <a:off x="-1" y="0"/>
                <a:ext cx="2485980" cy="564121"/>
              </a:xfrm>
              <a:prstGeom prst="rect">
                <a:avLst/>
              </a:prstGeom>
              <a:noFill/>
              <a:ln w="25400" cap="flat">
                <a:solidFill>
                  <a:srgbClr val="5B5854"/>
                </a:solidFill>
                <a:prstDash val="solid"/>
                <a:miter lim="400000"/>
              </a:ln>
              <a:effectLst/>
            </p:spPr>
            <p:txBody>
              <a:bodyPr wrap="square" lIns="50800" tIns="50800" rIns="50800" bIns="50800" numCol="1" anchor="ctr">
                <a:noAutofit/>
              </a:bodyPr>
              <a:lstStyle/>
              <a:p>
                <a:pPr>
                  <a:lnSpc>
                    <a:spcPct val="80000"/>
                  </a:lnSpc>
                  <a:defRPr sz="1800"/>
                </a:pPr>
              </a:p>
            </p:txBody>
          </p:sp>
          <p:sp>
            <p:nvSpPr>
              <p:cNvPr id="294" name="Renewables"/>
              <p:cNvSpPr/>
              <p:nvPr/>
            </p:nvSpPr>
            <p:spPr>
              <a:xfrm>
                <a:off x="-1" y="91559"/>
                <a:ext cx="2485980" cy="3810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nSpc>
                    <a:spcPct val="80000"/>
                  </a:lnSpc>
                  <a:defRPr sz="1800"/>
                </a:lvl1pPr>
              </a:lstStyle>
              <a:p>
                <a:pPr/>
                <a:r>
                  <a:t>Renewables</a:t>
                </a:r>
              </a:p>
            </p:txBody>
          </p:sp>
        </p:grpSp>
      </p:grpSp>
      <p:grpSp>
        <p:nvGrpSpPr>
          <p:cNvPr id="301" name="成组"/>
          <p:cNvGrpSpPr/>
          <p:nvPr/>
        </p:nvGrpSpPr>
        <p:grpSpPr>
          <a:xfrm>
            <a:off x="11181535" y="4071916"/>
            <a:ext cx="6329791" cy="1471601"/>
            <a:chOff x="0" y="-1"/>
            <a:chExt cx="6329789" cy="1471600"/>
          </a:xfrm>
        </p:grpSpPr>
        <p:sp>
          <p:nvSpPr>
            <p:cNvPr id="297" name="箭头"/>
            <p:cNvSpPr/>
            <p:nvPr/>
          </p:nvSpPr>
          <p:spPr>
            <a:xfrm>
              <a:off x="-1" y="367273"/>
              <a:ext cx="3541407" cy="7754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899" y="14256"/>
                  </a:moveTo>
                  <a:lnTo>
                    <a:pt x="3899" y="21600"/>
                  </a:lnTo>
                  <a:lnTo>
                    <a:pt x="0" y="10800"/>
                  </a:lnTo>
                  <a:lnTo>
                    <a:pt x="3899" y="0"/>
                  </a:lnTo>
                  <a:lnTo>
                    <a:pt x="3899" y="7344"/>
                  </a:lnTo>
                  <a:lnTo>
                    <a:pt x="21600" y="7344"/>
                  </a:lnTo>
                  <a:lnTo>
                    <a:pt x="21600" y="14256"/>
                  </a:lnTo>
                  <a:close/>
                </a:path>
              </a:pathLst>
            </a:custGeom>
            <a:solidFill>
              <a:srgbClr val="34A5DA"/>
            </a:solidFill>
            <a:ln w="12700" cap="flat">
              <a:noFill/>
              <a:miter lim="400000"/>
            </a:ln>
            <a:effectLst/>
          </p:spPr>
          <p:txBody>
            <a:bodyPr wrap="square" lIns="50800" tIns="50800" rIns="50800" bIns="50800" numCol="1" anchor="ctr">
              <a:noAutofit/>
            </a:bodyPr>
            <a:lstStyle/>
            <a:p>
              <a:pPr>
                <a:lnSpc>
                  <a:spcPct val="80000"/>
                </a:lnSpc>
                <a:defRPr b="1" cap="all" sz="4000">
                  <a:solidFill>
                    <a:srgbClr val="FFFFFF"/>
                  </a:solidFill>
                  <a:latin typeface="Baskerville"/>
                  <a:ea typeface="Baskerville"/>
                  <a:cs typeface="Baskerville"/>
                  <a:sym typeface="Baskerville"/>
                </a:defRPr>
              </a:pPr>
            </a:p>
          </p:txBody>
        </p:sp>
        <p:grpSp>
          <p:nvGrpSpPr>
            <p:cNvPr id="300" name="Watcher"/>
            <p:cNvGrpSpPr/>
            <p:nvPr/>
          </p:nvGrpSpPr>
          <p:grpSpPr>
            <a:xfrm>
              <a:off x="3543222" y="-2"/>
              <a:ext cx="2786568" cy="1471601"/>
              <a:chOff x="-1" y="-1"/>
              <a:chExt cx="2786567" cy="1471600"/>
            </a:xfrm>
          </p:grpSpPr>
          <p:sp>
            <p:nvSpPr>
              <p:cNvPr id="298" name="矩形"/>
              <p:cNvSpPr/>
              <p:nvPr/>
            </p:nvSpPr>
            <p:spPr>
              <a:xfrm>
                <a:off x="-2" y="-2"/>
                <a:ext cx="2786569" cy="1471601"/>
              </a:xfrm>
              <a:prstGeom prst="rect">
                <a:avLst/>
              </a:prstGeom>
              <a:solidFill>
                <a:srgbClr val="34A5DA"/>
              </a:solidFill>
              <a:ln w="12700" cap="flat">
                <a:noFill/>
                <a:miter lim="400000"/>
              </a:ln>
              <a:effectLst/>
            </p:spPr>
            <p:txBody>
              <a:bodyPr wrap="square" lIns="50800" tIns="50800" rIns="50800" bIns="50800" numCol="1" anchor="ctr">
                <a:noAutofit/>
              </a:bodyPr>
              <a:lstStyle/>
              <a:p>
                <a:pPr>
                  <a:lnSpc>
                    <a:spcPct val="80000"/>
                  </a:lnSpc>
                  <a:defRPr b="1" sz="2400">
                    <a:solidFill>
                      <a:srgbClr val="FFFFFF"/>
                    </a:solidFill>
                    <a:latin typeface="Baskerville"/>
                    <a:ea typeface="Baskerville"/>
                    <a:cs typeface="Baskerville"/>
                    <a:sym typeface="Baskerville"/>
                  </a:defRPr>
                </a:pPr>
              </a:p>
            </p:txBody>
          </p:sp>
          <p:sp>
            <p:nvSpPr>
              <p:cNvPr id="299" name="Watcher"/>
              <p:cNvSpPr/>
              <p:nvPr/>
            </p:nvSpPr>
            <p:spPr>
              <a:xfrm>
                <a:off x="-2" y="424647"/>
                <a:ext cx="2786569"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nSpc>
                    <a:spcPct val="80000"/>
                  </a:lnSpc>
                  <a:defRPr b="1" sz="3600">
                    <a:solidFill>
                      <a:srgbClr val="FFFFFF"/>
                    </a:solidFill>
                    <a:latin typeface="Baskerville"/>
                    <a:ea typeface="Baskerville"/>
                    <a:cs typeface="Baskerville"/>
                    <a:sym typeface="Baskerville"/>
                  </a:defRPr>
                </a:pPr>
                <a:r>
                  <a:t>Watcher</a:t>
                </a:r>
                <a:r>
                  <a:rPr sz="2400"/>
                  <a:t> </a:t>
                </a:r>
              </a:p>
            </p:txBody>
          </p:sp>
        </p:grpSp>
      </p:grpSp>
      <p:sp>
        <p:nvSpPr>
          <p:cNvPr id="302" name="TextBox 57"/>
          <p:cNvSpPr/>
          <p:nvPr/>
        </p:nvSpPr>
        <p:spPr>
          <a:xfrm>
            <a:off x="1690614" y="13084440"/>
            <a:ext cx="18145254" cy="342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1600">
                <a:latin typeface="Helvetica Light"/>
                <a:ea typeface="Helvetica Light"/>
                <a:cs typeface="Helvetica Light"/>
                <a:sym typeface="Helvetica Light"/>
              </a:defRPr>
            </a:pPr>
            <a:r>
              <a:t>Reference: Gillam, L., and M. Zakarya. "Energy Efficient Computing, Clusters, Grids and Clouds: A Taxonomy and Survey." </a:t>
            </a:r>
            <a:r>
              <a:rPr i="1"/>
              <a:t>Sustainable Computing: Informatics and Systems</a:t>
            </a:r>
            <a:r>
              <a:t> (2017).</a:t>
            </a:r>
          </a:p>
        </p:txBody>
      </p:sp>
      <p:sp>
        <p:nvSpPr>
          <p:cNvPr id="303" name="灯片编号占位符 59"/>
          <p:cNvSpPr/>
          <p:nvPr>
            <p:ph type="sldNum" sz="quarter" idx="4294967295"/>
          </p:nvPr>
        </p:nvSpPr>
        <p:spPr>
          <a:xfrm>
            <a:off x="23269948" y="609600"/>
            <a:ext cx="342901" cy="622300"/>
          </a:xfrm>
          <a:prstGeom prst="rect">
            <a:avLst/>
          </a:prstGeom>
          <a:extLst>
            <a:ext uri="{C572A759-6A51-4108-AA02-DFA0A04FC94B}">
              <ma14:wrappingTextBoxFlag xmlns:ma14="http://schemas.microsoft.com/office/mac/drawingml/2011/main" val="1"/>
            </a:ext>
          </a:extLst>
        </p:spPr>
        <p:txBody>
          <a:bodyPr/>
          <a:lstStyle>
            <a:lvl1pPr algn="r">
              <a:lnSpc>
                <a:spcPct val="80000"/>
              </a:lnSpc>
              <a:defRPr sz="3600">
                <a:solidFill>
                  <a:srgbClr val="838787"/>
                </a:solidFill>
                <a:latin typeface="Baskerville"/>
                <a:ea typeface="Baskerville"/>
                <a:cs typeface="Baskerville"/>
                <a:sym typeface="Baskerville"/>
              </a:defRPr>
            </a:lvl1pPr>
          </a:lstStyle>
          <a:p>
            <a:pPr/>
            <a:fld id="{86CB4B4D-7CA3-9044-876B-883B54F8677D}" type="slidenum"/>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32" presetID="4" grpId="2" fill="hold">
                                  <p:stCondLst>
                                    <p:cond delay="0"/>
                                  </p:stCondLst>
                                  <p:iterate type="el" backwards="0">
                                    <p:tmAbs val="0"/>
                                  </p:iterate>
                                  <p:childTnLst>
                                    <p:set>
                                      <p:cBhvr>
                                        <p:cTn id="10" fill="hold"/>
                                        <p:tgtEl>
                                          <p:spTgt spid="301"/>
                                        </p:tgtEl>
                                        <p:attrNameLst>
                                          <p:attrName>style.visibility</p:attrName>
                                        </p:attrNameLst>
                                      </p:cBhvr>
                                      <p:to>
                                        <p:strVal val="visible"/>
                                      </p:to>
                                    </p:set>
                                    <p:animEffect filter="box(out)" transition="in">
                                      <p:cBhvr>
                                        <p:cTn id="11" dur="1500"/>
                                        <p:tgtEl>
                                          <p:spTgt spid="30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96" grpId="1"/>
      <p:bldP build="whole" bldLvl="1" animBg="1" rev="0" advAuto="0" spid="301" grpId="2"/>
    </p:bldLst>
  </p:timing>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7" name="Watcher in the OpenStack Ecosystem"/>
          <p:cNvSpPr/>
          <p:nvPr>
            <p:ph type="body" sz="quarter" idx="1"/>
          </p:nvPr>
        </p:nvSpPr>
        <p:spPr>
          <a:xfrm>
            <a:off x="965200" y="1300377"/>
            <a:ext cx="20955000" cy="693526"/>
          </a:xfrm>
          <a:prstGeom prst="rect">
            <a:avLst/>
          </a:prstGeom>
        </p:spPr>
        <p:txBody>
          <a:bodyPr/>
          <a:lstStyle>
            <a:lvl1pPr defTabSz="472819">
              <a:defRPr b="0" spc="100" sz="3500">
                <a:latin typeface="Arial Unicode MS"/>
                <a:ea typeface="Arial Unicode MS"/>
                <a:cs typeface="Arial Unicode MS"/>
                <a:sym typeface="Arial Unicode MS"/>
              </a:defRPr>
            </a:lvl1pPr>
          </a:lstStyle>
          <a:p>
            <a:pPr/>
            <a:r>
              <a:t>Watcher in the OpenStack Ecosystem</a:t>
            </a:r>
          </a:p>
        </p:txBody>
      </p:sp>
      <p:grpSp>
        <p:nvGrpSpPr>
          <p:cNvPr id="331" name="Content Placeholder 6"/>
          <p:cNvGrpSpPr/>
          <p:nvPr/>
        </p:nvGrpSpPr>
        <p:grpSpPr>
          <a:xfrm>
            <a:off x="11574383" y="2609528"/>
            <a:ext cx="10727232" cy="9649076"/>
            <a:chOff x="-1" y="0"/>
            <a:chExt cx="10727230" cy="9649075"/>
          </a:xfrm>
        </p:grpSpPr>
        <p:grpSp>
          <p:nvGrpSpPr>
            <p:cNvPr id="310" name="成组"/>
            <p:cNvGrpSpPr/>
            <p:nvPr/>
          </p:nvGrpSpPr>
          <p:grpSpPr>
            <a:xfrm>
              <a:off x="3878698" y="3823874"/>
              <a:ext cx="2773987" cy="2731617"/>
              <a:chOff x="-1" y="0"/>
              <a:chExt cx="2773986" cy="2731616"/>
            </a:xfrm>
          </p:grpSpPr>
          <p:sp>
            <p:nvSpPr>
              <p:cNvPr id="308" name="椭圆形"/>
              <p:cNvSpPr/>
              <p:nvPr/>
            </p:nvSpPr>
            <p:spPr>
              <a:xfrm>
                <a:off x="-2" y="0"/>
                <a:ext cx="2773988" cy="2731617"/>
              </a:xfrm>
              <a:prstGeom prst="ellipse">
                <a:avLst/>
              </a:prstGeom>
              <a:gradFill flip="none" rotWithShape="1">
                <a:gsLst>
                  <a:gs pos="0">
                    <a:srgbClr val="4FB3ED"/>
                  </a:gs>
                  <a:gs pos="100000">
                    <a:srgbClr val="229BDA"/>
                  </a:gs>
                </a:gsLst>
                <a:path path="circle">
                  <a:fillToRect l="-19636" t="62278" r="119636" b="37721"/>
                </a:path>
              </a:gradFill>
              <a:ln w="12700" cap="flat">
                <a:noFill/>
                <a:miter lim="400000"/>
              </a:ln>
              <a:effectLst>
                <a:reflection blurRad="0" stA="26000" stPos="0" endA="0" endPos="40000" dist="0" dir="5400000" fadeDir="5400000" sx="100000" sy="-100000" kx="0" ky="0" algn="bl" rotWithShape="0"/>
              </a:effectLst>
            </p:spPr>
            <p:txBody>
              <a:bodyPr wrap="square" lIns="50800" tIns="50800" rIns="50800" bIns="50800" numCol="1" anchor="ctr">
                <a:noAutofit/>
              </a:bodyPr>
              <a:lstStyle/>
              <a:p>
                <a:pPr defTabSz="622300">
                  <a:lnSpc>
                    <a:spcPct val="90000"/>
                  </a:lnSpc>
                  <a:spcBef>
                    <a:spcPts val="700"/>
                  </a:spcBef>
                  <a:defRPr b="1" sz="2400">
                    <a:solidFill>
                      <a:srgbClr val="FFC000"/>
                    </a:solidFill>
                    <a:latin typeface="Corbel"/>
                    <a:ea typeface="Corbel"/>
                    <a:cs typeface="Corbel"/>
                    <a:sym typeface="Corbel"/>
                  </a:defRPr>
                </a:pPr>
              </a:p>
            </p:txBody>
          </p:sp>
          <p:sp>
            <p:nvSpPr>
              <p:cNvPr id="309" name="Watcher"/>
              <p:cNvSpPr/>
              <p:nvPr/>
            </p:nvSpPr>
            <p:spPr>
              <a:xfrm>
                <a:off x="406240" y="1135939"/>
                <a:ext cx="1961504" cy="459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622300">
                  <a:lnSpc>
                    <a:spcPct val="90000"/>
                  </a:lnSpc>
                  <a:spcBef>
                    <a:spcPts val="700"/>
                  </a:spcBef>
                  <a:defRPr b="1" sz="2400">
                    <a:solidFill>
                      <a:srgbClr val="FFC000"/>
                    </a:solidFill>
                    <a:latin typeface="Corbel"/>
                    <a:ea typeface="Corbel"/>
                    <a:cs typeface="Corbel"/>
                    <a:sym typeface="Corbel"/>
                  </a:defRPr>
                </a:lvl1pPr>
              </a:lstStyle>
              <a:p>
                <a:pPr/>
                <a:r>
                  <a:t>Watcher</a:t>
                </a:r>
              </a:p>
            </p:txBody>
          </p:sp>
        </p:grpSp>
        <p:sp>
          <p:nvSpPr>
            <p:cNvPr id="311" name="形状"/>
            <p:cNvSpPr/>
            <p:nvPr/>
          </p:nvSpPr>
          <p:spPr>
            <a:xfrm>
              <a:off x="4794115" y="3004677"/>
              <a:ext cx="943155" cy="578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4320" y="21600"/>
                  </a:moveTo>
                  <a:lnTo>
                    <a:pt x="4320" y="10800"/>
                  </a:lnTo>
                  <a:lnTo>
                    <a:pt x="0" y="10800"/>
                  </a:lnTo>
                  <a:lnTo>
                    <a:pt x="10800" y="0"/>
                  </a:lnTo>
                  <a:lnTo>
                    <a:pt x="21600" y="10800"/>
                  </a:lnTo>
                  <a:lnTo>
                    <a:pt x="17280" y="10800"/>
                  </a:lnTo>
                  <a:lnTo>
                    <a:pt x="17280" y="21600"/>
                  </a:lnTo>
                  <a:close/>
                </a:path>
              </a:pathLst>
            </a:custGeom>
            <a:gradFill flip="none" rotWithShape="1">
              <a:gsLst>
                <a:gs pos="0">
                  <a:srgbClr val="B7D8F5"/>
                </a:gs>
                <a:gs pos="100000">
                  <a:srgbClr val="8FBBE1"/>
                </a:gs>
              </a:gsLst>
              <a:path path="circle">
                <a:fillToRect l="-19636" t="62278" r="119636" b="37721"/>
              </a:path>
            </a:gradFill>
            <a:ln w="12700" cap="flat">
              <a:noFill/>
              <a:miter lim="400000"/>
            </a:ln>
            <a:effectLst>
              <a:reflection blurRad="0" stA="26000" stPos="0" endA="0" endPos="40000" dist="0" dir="5400000" fadeDir="5400000" sx="100000" sy="-100000" kx="0" ky="0" algn="bl" rotWithShape="0"/>
            </a:effectLst>
          </p:spPr>
          <p:txBody>
            <a:bodyPr wrap="square" lIns="50800" tIns="50800" rIns="50800" bIns="50800" numCol="1" anchor="ctr">
              <a:noAutofit/>
            </a:bodyPr>
            <a:lstStyle/>
            <a:p>
              <a:pPr defTabSz="533400">
                <a:lnSpc>
                  <a:spcPct val="90000"/>
                </a:lnSpc>
                <a:spcBef>
                  <a:spcPts val="700"/>
                </a:spcBef>
                <a:defRPr sz="1200">
                  <a:solidFill>
                    <a:srgbClr val="FFFFFF"/>
                  </a:solidFill>
                  <a:latin typeface="Corbel"/>
                  <a:ea typeface="Corbel"/>
                  <a:cs typeface="Corbel"/>
                  <a:sym typeface="Corbel"/>
                </a:defRPr>
              </a:pPr>
            </a:p>
          </p:txBody>
        </p:sp>
        <p:grpSp>
          <p:nvGrpSpPr>
            <p:cNvPr id="314" name="成组"/>
            <p:cNvGrpSpPr/>
            <p:nvPr/>
          </p:nvGrpSpPr>
          <p:grpSpPr>
            <a:xfrm>
              <a:off x="3878698" y="0"/>
              <a:ext cx="2773987" cy="2731616"/>
              <a:chOff x="-1" y="0"/>
              <a:chExt cx="2773986" cy="2731615"/>
            </a:xfrm>
          </p:grpSpPr>
          <p:sp>
            <p:nvSpPr>
              <p:cNvPr id="312" name="椭圆形"/>
              <p:cNvSpPr/>
              <p:nvPr/>
            </p:nvSpPr>
            <p:spPr>
              <a:xfrm>
                <a:off x="-2" y="0"/>
                <a:ext cx="2773988" cy="2731616"/>
              </a:xfrm>
              <a:prstGeom prst="ellipse">
                <a:avLst/>
              </a:prstGeom>
              <a:gradFill flip="none" rotWithShape="1">
                <a:gsLst>
                  <a:gs pos="0">
                    <a:srgbClr val="4FB3ED"/>
                  </a:gs>
                  <a:gs pos="100000">
                    <a:srgbClr val="229BDA"/>
                  </a:gs>
                </a:gsLst>
                <a:path path="circle">
                  <a:fillToRect l="-19636" t="62278" r="119636" b="37721"/>
                </a:path>
              </a:gradFill>
              <a:ln w="12700" cap="flat">
                <a:noFill/>
                <a:miter lim="400000"/>
              </a:ln>
              <a:effectLst>
                <a:reflection blurRad="0" stA="26000" stPos="0" endA="0" endPos="40000" dist="0" dir="5400000" fadeDir="5400000" sx="100000" sy="-100000" kx="0" ky="0" algn="bl" rotWithShape="0"/>
              </a:effectLst>
            </p:spPr>
            <p:txBody>
              <a:bodyPr wrap="square" lIns="50800" tIns="50800" rIns="50800" bIns="50800" numCol="1" anchor="ctr">
                <a:noAutofit/>
              </a:bodyPr>
              <a:lstStyle/>
              <a:p>
                <a:pPr defTabSz="488950">
                  <a:lnSpc>
                    <a:spcPct val="90000"/>
                  </a:lnSpc>
                  <a:spcBef>
                    <a:spcPts val="700"/>
                  </a:spcBef>
                  <a:defRPr b="1" sz="2400">
                    <a:solidFill>
                      <a:srgbClr val="222222"/>
                    </a:solidFill>
                    <a:latin typeface="Corbel"/>
                    <a:ea typeface="Corbel"/>
                    <a:cs typeface="Corbel"/>
                    <a:sym typeface="Corbel"/>
                  </a:defRPr>
                </a:pPr>
              </a:p>
            </p:txBody>
          </p:sp>
          <p:sp>
            <p:nvSpPr>
              <p:cNvPr id="313" name="Nova…"/>
              <p:cNvSpPr/>
              <p:nvPr/>
            </p:nvSpPr>
            <p:spPr>
              <a:xfrm>
                <a:off x="406240" y="594283"/>
                <a:ext cx="1961504" cy="154304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defTabSz="488950">
                  <a:lnSpc>
                    <a:spcPct val="90000"/>
                  </a:lnSpc>
                  <a:spcBef>
                    <a:spcPts val="700"/>
                  </a:spcBef>
                  <a:defRPr b="1" sz="2400">
                    <a:solidFill>
                      <a:srgbClr val="222222"/>
                    </a:solidFill>
                    <a:latin typeface="Corbel"/>
                    <a:ea typeface="Corbel"/>
                    <a:cs typeface="Corbel"/>
                    <a:sym typeface="Corbel"/>
                  </a:defRPr>
                </a:pPr>
                <a:r>
                  <a:t>Nova</a:t>
                </a:r>
              </a:p>
              <a:p>
                <a:pPr defTabSz="488950">
                  <a:lnSpc>
                    <a:spcPct val="90000"/>
                  </a:lnSpc>
                  <a:spcBef>
                    <a:spcPts val="700"/>
                  </a:spcBef>
                  <a:defRPr b="1" sz="2400">
                    <a:solidFill>
                      <a:srgbClr val="222222"/>
                    </a:solidFill>
                    <a:latin typeface="Corbel"/>
                    <a:ea typeface="Corbel"/>
                    <a:cs typeface="Corbel"/>
                    <a:sym typeface="Corbel"/>
                  </a:defRPr>
                </a:pPr>
                <a:r>
                  <a:t>(Main supported project)</a:t>
                </a:r>
              </a:p>
            </p:txBody>
          </p:sp>
        </p:grpSp>
        <p:sp>
          <p:nvSpPr>
            <p:cNvPr id="315" name="形状"/>
            <p:cNvSpPr/>
            <p:nvPr/>
          </p:nvSpPr>
          <p:spPr>
            <a:xfrm>
              <a:off x="6729444" y="4162278"/>
              <a:ext cx="646544" cy="88329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6507"/>
                  </a:moveTo>
                  <a:lnTo>
                    <a:pt x="9339" y="4320"/>
                  </a:lnTo>
                  <a:lnTo>
                    <a:pt x="7392" y="0"/>
                  </a:lnTo>
                  <a:lnTo>
                    <a:pt x="21600" y="8613"/>
                  </a:lnTo>
                  <a:lnTo>
                    <a:pt x="17129" y="21600"/>
                  </a:lnTo>
                  <a:lnTo>
                    <a:pt x="15182" y="17280"/>
                  </a:lnTo>
                  <a:lnTo>
                    <a:pt x="5842" y="19467"/>
                  </a:lnTo>
                  <a:close/>
                </a:path>
              </a:pathLst>
            </a:custGeom>
            <a:gradFill flip="none" rotWithShape="1">
              <a:gsLst>
                <a:gs pos="0">
                  <a:srgbClr val="B7D8F5"/>
                </a:gs>
                <a:gs pos="100000">
                  <a:srgbClr val="8FBBE1"/>
                </a:gs>
              </a:gsLst>
              <a:path path="circle">
                <a:fillToRect l="-19636" t="62278" r="119636" b="37721"/>
              </a:path>
            </a:gradFill>
            <a:ln w="12700" cap="flat">
              <a:noFill/>
              <a:miter lim="400000"/>
            </a:ln>
            <a:effectLst>
              <a:reflection blurRad="0" stA="26000" stPos="0" endA="0" endPos="40000" dist="0" dir="5400000" fadeDir="5400000" sx="100000" sy="-100000" kx="0" ky="0" algn="bl" rotWithShape="0"/>
            </a:effectLst>
          </p:spPr>
          <p:txBody>
            <a:bodyPr wrap="square" lIns="50800" tIns="50800" rIns="50800" bIns="50800" numCol="1" anchor="ctr">
              <a:noAutofit/>
            </a:bodyPr>
            <a:lstStyle/>
            <a:p>
              <a:pPr defTabSz="533400">
                <a:lnSpc>
                  <a:spcPct val="90000"/>
                </a:lnSpc>
                <a:spcBef>
                  <a:spcPts val="700"/>
                </a:spcBef>
                <a:defRPr sz="1200">
                  <a:solidFill>
                    <a:srgbClr val="FFFFFF"/>
                  </a:solidFill>
                  <a:latin typeface="Corbel"/>
                  <a:ea typeface="Corbel"/>
                  <a:cs typeface="Corbel"/>
                  <a:sym typeface="Corbel"/>
                </a:defRPr>
              </a:pPr>
            </a:p>
          </p:txBody>
        </p:sp>
        <p:grpSp>
          <p:nvGrpSpPr>
            <p:cNvPr id="318" name="成组"/>
            <p:cNvGrpSpPr/>
            <p:nvPr/>
          </p:nvGrpSpPr>
          <p:grpSpPr>
            <a:xfrm>
              <a:off x="7571831" y="2232246"/>
              <a:ext cx="3155399" cy="3141605"/>
              <a:chOff x="0" y="-1"/>
              <a:chExt cx="3155398" cy="3141603"/>
            </a:xfrm>
          </p:grpSpPr>
          <p:sp>
            <p:nvSpPr>
              <p:cNvPr id="316" name="椭圆形"/>
              <p:cNvSpPr/>
              <p:nvPr/>
            </p:nvSpPr>
            <p:spPr>
              <a:xfrm>
                <a:off x="-1" y="-2"/>
                <a:ext cx="3155400" cy="3141605"/>
              </a:xfrm>
              <a:prstGeom prst="ellipse">
                <a:avLst/>
              </a:prstGeom>
              <a:gradFill flip="none" rotWithShape="1">
                <a:gsLst>
                  <a:gs pos="0">
                    <a:srgbClr val="4FB3ED"/>
                  </a:gs>
                  <a:gs pos="100000">
                    <a:srgbClr val="229BDA"/>
                  </a:gs>
                </a:gsLst>
                <a:path path="circle">
                  <a:fillToRect l="-19636" t="62278" r="119636" b="37721"/>
                </a:path>
              </a:gradFill>
              <a:ln w="12700" cap="flat">
                <a:noFill/>
                <a:miter lim="400000"/>
              </a:ln>
              <a:effectLst>
                <a:reflection blurRad="0" stA="26000" stPos="0" endA="0" endPos="40000" dist="0" dir="5400000" fadeDir="5400000" sx="100000" sy="-100000" kx="0" ky="0" algn="bl" rotWithShape="0"/>
              </a:effectLst>
            </p:spPr>
            <p:txBody>
              <a:bodyPr wrap="square" lIns="50800" tIns="50800" rIns="50800" bIns="50800" numCol="1" anchor="ctr">
                <a:noAutofit/>
              </a:bodyPr>
              <a:lstStyle/>
              <a:p>
                <a:pPr defTabSz="488950">
                  <a:lnSpc>
                    <a:spcPct val="90000"/>
                  </a:lnSpc>
                  <a:spcBef>
                    <a:spcPts val="700"/>
                  </a:spcBef>
                  <a:defRPr b="1" sz="2400">
                    <a:solidFill>
                      <a:srgbClr val="222222"/>
                    </a:solidFill>
                    <a:latin typeface="Corbel"/>
                    <a:ea typeface="Corbel"/>
                    <a:cs typeface="Corbel"/>
                    <a:sym typeface="Corbel"/>
                  </a:defRPr>
                </a:pPr>
              </a:p>
            </p:txBody>
          </p:sp>
          <p:sp>
            <p:nvSpPr>
              <p:cNvPr id="317" name="Keystone…"/>
              <p:cNvSpPr/>
              <p:nvPr/>
            </p:nvSpPr>
            <p:spPr>
              <a:xfrm>
                <a:off x="462096" y="959929"/>
                <a:ext cx="2231206" cy="12217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defTabSz="488950">
                  <a:lnSpc>
                    <a:spcPct val="90000"/>
                  </a:lnSpc>
                  <a:spcBef>
                    <a:spcPts val="700"/>
                  </a:spcBef>
                  <a:defRPr b="1" sz="2400">
                    <a:solidFill>
                      <a:srgbClr val="222222"/>
                    </a:solidFill>
                    <a:latin typeface="Corbel"/>
                    <a:ea typeface="Corbel"/>
                    <a:cs typeface="Corbel"/>
                    <a:sym typeface="Corbel"/>
                  </a:defRPr>
                </a:pPr>
                <a:r>
                  <a:t>Keystone</a:t>
                </a:r>
              </a:p>
              <a:p>
                <a:pPr defTabSz="488950">
                  <a:lnSpc>
                    <a:spcPct val="90000"/>
                  </a:lnSpc>
                  <a:spcBef>
                    <a:spcPts val="700"/>
                  </a:spcBef>
                  <a:defRPr b="1" sz="2400">
                    <a:solidFill>
                      <a:srgbClr val="222222"/>
                    </a:solidFill>
                    <a:latin typeface="Corbel"/>
                    <a:ea typeface="Corbel"/>
                    <a:cs typeface="Corbel"/>
                    <a:sym typeface="Corbel"/>
                  </a:defRPr>
                </a:pPr>
                <a:r>
                  <a:t>(Authorization service)</a:t>
                </a:r>
              </a:p>
            </p:txBody>
          </p:sp>
        </p:grpSp>
        <p:sp>
          <p:nvSpPr>
            <p:cNvPr id="319" name="形状"/>
            <p:cNvSpPr/>
            <p:nvPr/>
          </p:nvSpPr>
          <p:spPr>
            <a:xfrm>
              <a:off x="5995471" y="6325279"/>
              <a:ext cx="783197" cy="67089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2626" y="0"/>
                  </a:moveTo>
                  <a:lnTo>
                    <a:pt x="17391" y="7539"/>
                  </a:lnTo>
                  <a:lnTo>
                    <a:pt x="21600" y="4024"/>
                  </a:lnTo>
                  <a:lnTo>
                    <a:pt x="15843" y="20351"/>
                  </a:lnTo>
                  <a:lnTo>
                    <a:pt x="556" y="21600"/>
                  </a:lnTo>
                  <a:lnTo>
                    <a:pt x="4765" y="18085"/>
                  </a:lnTo>
                  <a:lnTo>
                    <a:pt x="0" y="10546"/>
                  </a:lnTo>
                  <a:close/>
                </a:path>
              </a:pathLst>
            </a:custGeom>
            <a:gradFill flip="none" rotWithShape="1">
              <a:gsLst>
                <a:gs pos="0">
                  <a:srgbClr val="B7D8F5"/>
                </a:gs>
                <a:gs pos="100000">
                  <a:srgbClr val="8FBBE1"/>
                </a:gs>
              </a:gsLst>
              <a:path path="circle">
                <a:fillToRect l="-19636" t="62278" r="119636" b="37721"/>
              </a:path>
            </a:gradFill>
            <a:ln w="12700" cap="flat">
              <a:noFill/>
              <a:miter lim="400000"/>
            </a:ln>
            <a:effectLst>
              <a:reflection blurRad="0" stA="26000" stPos="0" endA="0" endPos="40000" dist="0" dir="5400000" fadeDir="5400000" sx="100000" sy="-100000" kx="0" ky="0" algn="bl" rotWithShape="0"/>
            </a:effectLst>
          </p:spPr>
          <p:txBody>
            <a:bodyPr wrap="square" lIns="50800" tIns="50800" rIns="50800" bIns="50800" numCol="1" anchor="ctr">
              <a:noAutofit/>
            </a:bodyPr>
            <a:lstStyle/>
            <a:p>
              <a:pPr defTabSz="533400">
                <a:lnSpc>
                  <a:spcPct val="90000"/>
                </a:lnSpc>
                <a:spcBef>
                  <a:spcPts val="700"/>
                </a:spcBef>
                <a:defRPr sz="1200">
                  <a:solidFill>
                    <a:srgbClr val="FFFFFF"/>
                  </a:solidFill>
                  <a:latin typeface="Corbel"/>
                  <a:ea typeface="Corbel"/>
                  <a:cs typeface="Corbel"/>
                  <a:sym typeface="Corbel"/>
                </a:defRPr>
              </a:pPr>
            </a:p>
          </p:txBody>
        </p:sp>
        <p:grpSp>
          <p:nvGrpSpPr>
            <p:cNvPr id="322" name="成组"/>
            <p:cNvGrpSpPr/>
            <p:nvPr/>
          </p:nvGrpSpPr>
          <p:grpSpPr>
            <a:xfrm>
              <a:off x="6161178" y="6917459"/>
              <a:ext cx="2773987" cy="2731617"/>
              <a:chOff x="-1" y="0"/>
              <a:chExt cx="2773986" cy="2731616"/>
            </a:xfrm>
          </p:grpSpPr>
          <p:sp>
            <p:nvSpPr>
              <p:cNvPr id="320" name="椭圆形"/>
              <p:cNvSpPr/>
              <p:nvPr/>
            </p:nvSpPr>
            <p:spPr>
              <a:xfrm>
                <a:off x="-2" y="0"/>
                <a:ext cx="2773988" cy="2731617"/>
              </a:xfrm>
              <a:prstGeom prst="ellipse">
                <a:avLst/>
              </a:prstGeom>
              <a:gradFill flip="none" rotWithShape="1">
                <a:gsLst>
                  <a:gs pos="0">
                    <a:srgbClr val="4FB3ED"/>
                  </a:gs>
                  <a:gs pos="100000">
                    <a:srgbClr val="229BDA"/>
                  </a:gs>
                </a:gsLst>
                <a:path path="circle">
                  <a:fillToRect l="-19636" t="62278" r="119636" b="37721"/>
                </a:path>
              </a:gradFill>
              <a:ln w="12700" cap="flat">
                <a:noFill/>
                <a:miter lim="400000"/>
              </a:ln>
              <a:effectLst>
                <a:reflection blurRad="0" stA="26000" stPos="0" endA="0" endPos="40000" dist="0" dir="5400000" fadeDir="5400000" sx="100000" sy="-100000" kx="0" ky="0" algn="bl" rotWithShape="0"/>
              </a:effectLst>
            </p:spPr>
            <p:txBody>
              <a:bodyPr wrap="square" lIns="50800" tIns="50800" rIns="50800" bIns="50800" numCol="1" anchor="ctr">
                <a:noAutofit/>
              </a:bodyPr>
              <a:lstStyle/>
              <a:p>
                <a:pPr defTabSz="488950">
                  <a:lnSpc>
                    <a:spcPct val="90000"/>
                  </a:lnSpc>
                  <a:spcBef>
                    <a:spcPts val="700"/>
                  </a:spcBef>
                  <a:defRPr b="1" sz="2400">
                    <a:solidFill>
                      <a:srgbClr val="222222"/>
                    </a:solidFill>
                    <a:latin typeface="Corbel"/>
                    <a:ea typeface="Corbel"/>
                    <a:cs typeface="Corbel"/>
                    <a:sym typeface="Corbel"/>
                  </a:defRPr>
                </a:pPr>
              </a:p>
            </p:txBody>
          </p:sp>
          <p:sp>
            <p:nvSpPr>
              <p:cNvPr id="321" name="Oslo…"/>
              <p:cNvSpPr/>
              <p:nvPr/>
            </p:nvSpPr>
            <p:spPr>
              <a:xfrm>
                <a:off x="406240" y="760018"/>
                <a:ext cx="1961504" cy="121157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defTabSz="488950">
                  <a:lnSpc>
                    <a:spcPct val="90000"/>
                  </a:lnSpc>
                  <a:spcBef>
                    <a:spcPts val="700"/>
                  </a:spcBef>
                  <a:defRPr b="1" sz="2400">
                    <a:solidFill>
                      <a:srgbClr val="222222"/>
                    </a:solidFill>
                    <a:latin typeface="Corbel"/>
                    <a:ea typeface="Corbel"/>
                    <a:cs typeface="Corbel"/>
                    <a:sym typeface="Corbel"/>
                  </a:defRPr>
                </a:pPr>
                <a:r>
                  <a:t>Oslo</a:t>
                </a:r>
              </a:p>
              <a:p>
                <a:pPr defTabSz="488950">
                  <a:lnSpc>
                    <a:spcPct val="90000"/>
                  </a:lnSpc>
                  <a:spcBef>
                    <a:spcPts val="700"/>
                  </a:spcBef>
                  <a:defRPr b="1" sz="2400">
                    <a:solidFill>
                      <a:srgbClr val="222222"/>
                    </a:solidFill>
                    <a:latin typeface="Corbel"/>
                    <a:ea typeface="Corbel"/>
                    <a:cs typeface="Corbel"/>
                    <a:sym typeface="Corbel"/>
                  </a:defRPr>
                </a:pPr>
                <a:r>
                  <a:t>(we rely on them)</a:t>
                </a:r>
              </a:p>
            </p:txBody>
          </p:sp>
        </p:grpSp>
        <p:sp>
          <p:nvSpPr>
            <p:cNvPr id="323" name="形状"/>
            <p:cNvSpPr/>
            <p:nvPr/>
          </p:nvSpPr>
          <p:spPr>
            <a:xfrm>
              <a:off x="3752716" y="6325279"/>
              <a:ext cx="783196" cy="67089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0546"/>
                  </a:moveTo>
                  <a:lnTo>
                    <a:pt x="16835" y="18085"/>
                  </a:lnTo>
                  <a:lnTo>
                    <a:pt x="21044" y="21600"/>
                  </a:lnTo>
                  <a:lnTo>
                    <a:pt x="5757" y="20351"/>
                  </a:lnTo>
                  <a:lnTo>
                    <a:pt x="0" y="4024"/>
                  </a:lnTo>
                  <a:lnTo>
                    <a:pt x="4209" y="7539"/>
                  </a:lnTo>
                  <a:lnTo>
                    <a:pt x="8974" y="0"/>
                  </a:lnTo>
                  <a:close/>
                </a:path>
              </a:pathLst>
            </a:custGeom>
            <a:gradFill flip="none" rotWithShape="1">
              <a:gsLst>
                <a:gs pos="0">
                  <a:srgbClr val="B7D8F5"/>
                </a:gs>
                <a:gs pos="100000">
                  <a:srgbClr val="8FBBE1"/>
                </a:gs>
              </a:gsLst>
              <a:path path="circle">
                <a:fillToRect l="-19636" t="62278" r="119636" b="37721"/>
              </a:path>
            </a:gradFill>
            <a:ln w="12700" cap="flat">
              <a:noFill/>
              <a:miter lim="400000"/>
            </a:ln>
            <a:effectLst>
              <a:reflection blurRad="0" stA="26000" stPos="0" endA="0" endPos="40000" dist="0" dir="5400000" fadeDir="5400000" sx="100000" sy="-100000" kx="0" ky="0" algn="bl" rotWithShape="0"/>
            </a:effectLst>
          </p:spPr>
          <p:txBody>
            <a:bodyPr wrap="square" lIns="50800" tIns="50800" rIns="50800" bIns="50800" numCol="1" anchor="ctr">
              <a:noAutofit/>
            </a:bodyPr>
            <a:lstStyle/>
            <a:p>
              <a:pPr defTabSz="533400">
                <a:lnSpc>
                  <a:spcPct val="90000"/>
                </a:lnSpc>
                <a:spcBef>
                  <a:spcPts val="700"/>
                </a:spcBef>
                <a:defRPr sz="1200">
                  <a:solidFill>
                    <a:srgbClr val="FFFFFF"/>
                  </a:solidFill>
                  <a:latin typeface="Corbel"/>
                  <a:ea typeface="Corbel"/>
                  <a:cs typeface="Corbel"/>
                  <a:sym typeface="Corbel"/>
                </a:defRPr>
              </a:pPr>
            </a:p>
          </p:txBody>
        </p:sp>
        <p:grpSp>
          <p:nvGrpSpPr>
            <p:cNvPr id="326" name="成组"/>
            <p:cNvGrpSpPr/>
            <p:nvPr/>
          </p:nvGrpSpPr>
          <p:grpSpPr>
            <a:xfrm>
              <a:off x="1596215" y="6917459"/>
              <a:ext cx="2773987" cy="2731617"/>
              <a:chOff x="-1" y="0"/>
              <a:chExt cx="2773986" cy="2731616"/>
            </a:xfrm>
          </p:grpSpPr>
          <p:sp>
            <p:nvSpPr>
              <p:cNvPr id="324" name="椭圆形"/>
              <p:cNvSpPr/>
              <p:nvPr/>
            </p:nvSpPr>
            <p:spPr>
              <a:xfrm>
                <a:off x="-2" y="0"/>
                <a:ext cx="2773988" cy="2731617"/>
              </a:xfrm>
              <a:prstGeom prst="ellipse">
                <a:avLst/>
              </a:prstGeom>
              <a:gradFill flip="none" rotWithShape="1">
                <a:gsLst>
                  <a:gs pos="0">
                    <a:srgbClr val="4FB3ED"/>
                  </a:gs>
                  <a:gs pos="100000">
                    <a:srgbClr val="229BDA"/>
                  </a:gs>
                </a:gsLst>
                <a:path path="circle">
                  <a:fillToRect l="-19636" t="62278" r="119636" b="37721"/>
                </a:path>
              </a:gradFill>
              <a:ln w="12700" cap="flat">
                <a:noFill/>
                <a:miter lim="400000"/>
              </a:ln>
              <a:effectLst>
                <a:reflection blurRad="0" stA="26000" stPos="0" endA="0" endPos="40000" dist="0" dir="5400000" fadeDir="5400000" sx="100000" sy="-100000" kx="0" ky="0" algn="bl" rotWithShape="0"/>
              </a:effectLst>
            </p:spPr>
            <p:txBody>
              <a:bodyPr wrap="square" lIns="50800" tIns="50800" rIns="50800" bIns="50800" numCol="1" anchor="ctr">
                <a:noAutofit/>
              </a:bodyPr>
              <a:lstStyle/>
              <a:p>
                <a:pPr defTabSz="488950">
                  <a:lnSpc>
                    <a:spcPct val="90000"/>
                  </a:lnSpc>
                  <a:spcBef>
                    <a:spcPts val="700"/>
                  </a:spcBef>
                  <a:defRPr b="1" sz="2400">
                    <a:solidFill>
                      <a:srgbClr val="222222"/>
                    </a:solidFill>
                    <a:latin typeface="Corbel"/>
                    <a:ea typeface="Corbel"/>
                    <a:cs typeface="Corbel"/>
                    <a:sym typeface="Corbel"/>
                  </a:defRPr>
                </a:pPr>
              </a:p>
            </p:txBody>
          </p:sp>
          <p:sp>
            <p:nvSpPr>
              <p:cNvPr id="325" name="Ironic…"/>
              <p:cNvSpPr/>
              <p:nvPr/>
            </p:nvSpPr>
            <p:spPr>
              <a:xfrm>
                <a:off x="406240" y="760018"/>
                <a:ext cx="1961504" cy="121157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defTabSz="488950">
                  <a:lnSpc>
                    <a:spcPct val="90000"/>
                  </a:lnSpc>
                  <a:spcBef>
                    <a:spcPts val="700"/>
                  </a:spcBef>
                  <a:defRPr b="1" sz="2400">
                    <a:solidFill>
                      <a:srgbClr val="222222"/>
                    </a:solidFill>
                    <a:latin typeface="Corbel"/>
                    <a:ea typeface="Corbel"/>
                    <a:cs typeface="Corbel"/>
                    <a:sym typeface="Corbel"/>
                  </a:defRPr>
                </a:pPr>
                <a:r>
                  <a:t>Ironic</a:t>
                </a:r>
              </a:p>
              <a:p>
                <a:pPr defTabSz="488950">
                  <a:lnSpc>
                    <a:spcPct val="90000"/>
                  </a:lnSpc>
                  <a:spcBef>
                    <a:spcPts val="700"/>
                  </a:spcBef>
                  <a:defRPr b="1" sz="2400">
                    <a:solidFill>
                      <a:srgbClr val="222222"/>
                    </a:solidFill>
                    <a:latin typeface="Corbel"/>
                    <a:ea typeface="Corbel"/>
                    <a:cs typeface="Corbel"/>
                    <a:sym typeface="Corbel"/>
                  </a:defRPr>
                </a:pPr>
                <a:r>
                  <a:t>(as part of future work)</a:t>
                </a:r>
              </a:p>
            </p:txBody>
          </p:sp>
        </p:grpSp>
        <p:sp>
          <p:nvSpPr>
            <p:cNvPr id="327" name="形状"/>
            <p:cNvSpPr/>
            <p:nvPr/>
          </p:nvSpPr>
          <p:spPr>
            <a:xfrm>
              <a:off x="3155395" y="4162278"/>
              <a:ext cx="646544" cy="88329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758" y="19467"/>
                  </a:moveTo>
                  <a:lnTo>
                    <a:pt x="6418" y="17280"/>
                  </a:lnTo>
                  <a:lnTo>
                    <a:pt x="4471" y="21600"/>
                  </a:lnTo>
                  <a:lnTo>
                    <a:pt x="0" y="8613"/>
                  </a:lnTo>
                  <a:lnTo>
                    <a:pt x="14208" y="0"/>
                  </a:lnTo>
                  <a:lnTo>
                    <a:pt x="12261" y="4320"/>
                  </a:lnTo>
                  <a:lnTo>
                    <a:pt x="21600" y="6507"/>
                  </a:lnTo>
                  <a:close/>
                </a:path>
              </a:pathLst>
            </a:custGeom>
            <a:gradFill flip="none" rotWithShape="1">
              <a:gsLst>
                <a:gs pos="0">
                  <a:srgbClr val="B7D8F5"/>
                </a:gs>
                <a:gs pos="100000">
                  <a:srgbClr val="8FBBE1"/>
                </a:gs>
              </a:gsLst>
              <a:path path="circle">
                <a:fillToRect l="-19636" t="62278" r="119636" b="37721"/>
              </a:path>
            </a:gradFill>
            <a:ln w="12700" cap="flat">
              <a:noFill/>
              <a:miter lim="400000"/>
            </a:ln>
            <a:effectLst>
              <a:reflection blurRad="0" stA="26000" stPos="0" endA="0" endPos="40000" dist="0" dir="5400000" fadeDir="5400000" sx="100000" sy="-100000" kx="0" ky="0" algn="bl" rotWithShape="0"/>
            </a:effectLst>
          </p:spPr>
          <p:txBody>
            <a:bodyPr wrap="square" lIns="50800" tIns="50800" rIns="50800" bIns="50800" numCol="1" anchor="ctr">
              <a:noAutofit/>
            </a:bodyPr>
            <a:lstStyle/>
            <a:p>
              <a:pPr defTabSz="533400">
                <a:lnSpc>
                  <a:spcPct val="90000"/>
                </a:lnSpc>
                <a:spcBef>
                  <a:spcPts val="700"/>
                </a:spcBef>
                <a:defRPr sz="1200">
                  <a:solidFill>
                    <a:srgbClr val="FFFFFF"/>
                  </a:solidFill>
                  <a:latin typeface="Corbel"/>
                  <a:ea typeface="Corbel"/>
                  <a:cs typeface="Corbel"/>
                  <a:sym typeface="Corbel"/>
                </a:defRPr>
              </a:pPr>
            </a:p>
          </p:txBody>
        </p:sp>
        <p:grpSp>
          <p:nvGrpSpPr>
            <p:cNvPr id="330" name="成组"/>
            <p:cNvGrpSpPr/>
            <p:nvPr/>
          </p:nvGrpSpPr>
          <p:grpSpPr>
            <a:xfrm>
              <a:off x="-2" y="2448271"/>
              <a:ext cx="2959554" cy="2925581"/>
              <a:chOff x="-1" y="-1"/>
              <a:chExt cx="2959552" cy="2925579"/>
            </a:xfrm>
          </p:grpSpPr>
          <p:sp>
            <p:nvSpPr>
              <p:cNvPr id="328" name="椭圆形"/>
              <p:cNvSpPr/>
              <p:nvPr/>
            </p:nvSpPr>
            <p:spPr>
              <a:xfrm>
                <a:off x="-2" y="-2"/>
                <a:ext cx="2959553" cy="2925581"/>
              </a:xfrm>
              <a:prstGeom prst="ellipse">
                <a:avLst/>
              </a:prstGeom>
              <a:gradFill flip="none" rotWithShape="1">
                <a:gsLst>
                  <a:gs pos="0">
                    <a:srgbClr val="4FB3ED"/>
                  </a:gs>
                  <a:gs pos="100000">
                    <a:srgbClr val="229BDA"/>
                  </a:gs>
                </a:gsLst>
                <a:path path="circle">
                  <a:fillToRect l="-19636" t="62278" r="119636" b="37721"/>
                </a:path>
              </a:gradFill>
              <a:ln w="12700" cap="flat">
                <a:noFill/>
                <a:miter lim="400000"/>
              </a:ln>
              <a:effectLst>
                <a:reflection blurRad="0" stA="26000" stPos="0" endA="0" endPos="40000" dist="0" dir="5400000" fadeDir="5400000" sx="100000" sy="-100000" kx="0" ky="0" algn="bl" rotWithShape="0"/>
              </a:effectLst>
            </p:spPr>
            <p:txBody>
              <a:bodyPr wrap="square" lIns="50800" tIns="50800" rIns="50800" bIns="50800" numCol="1" anchor="ctr">
                <a:noAutofit/>
              </a:bodyPr>
              <a:lstStyle/>
              <a:p>
                <a:pPr defTabSz="488950">
                  <a:lnSpc>
                    <a:spcPct val="90000"/>
                  </a:lnSpc>
                  <a:spcBef>
                    <a:spcPts val="700"/>
                  </a:spcBef>
                  <a:defRPr b="1" sz="2400">
                    <a:solidFill>
                      <a:srgbClr val="222222"/>
                    </a:solidFill>
                    <a:latin typeface="Corbel"/>
                    <a:ea typeface="Corbel"/>
                    <a:cs typeface="Corbel"/>
                    <a:sym typeface="Corbel"/>
                  </a:defRPr>
                </a:pPr>
              </a:p>
            </p:txBody>
          </p:sp>
          <p:sp>
            <p:nvSpPr>
              <p:cNvPr id="329" name="Ceilometer,…"/>
              <p:cNvSpPr/>
              <p:nvPr/>
            </p:nvSpPr>
            <p:spPr>
              <a:xfrm>
                <a:off x="433415" y="812548"/>
                <a:ext cx="2092719" cy="130047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defTabSz="488950">
                  <a:lnSpc>
                    <a:spcPct val="90000"/>
                  </a:lnSpc>
                  <a:spcBef>
                    <a:spcPts val="700"/>
                  </a:spcBef>
                  <a:defRPr b="1" sz="2400">
                    <a:solidFill>
                      <a:srgbClr val="222222"/>
                    </a:solidFill>
                    <a:latin typeface="Corbel"/>
                    <a:ea typeface="Corbel"/>
                    <a:cs typeface="Corbel"/>
                    <a:sym typeface="Corbel"/>
                  </a:defRPr>
                </a:pPr>
                <a:r>
                  <a:t>Ceilometer,</a:t>
                </a:r>
              </a:p>
              <a:p>
                <a:pPr defTabSz="488950">
                  <a:lnSpc>
                    <a:spcPct val="90000"/>
                  </a:lnSpc>
                  <a:spcBef>
                    <a:spcPts val="700"/>
                  </a:spcBef>
                  <a:defRPr b="1" sz="2400">
                    <a:solidFill>
                      <a:srgbClr val="222222"/>
                    </a:solidFill>
                    <a:latin typeface="Corbel"/>
                    <a:ea typeface="Corbel"/>
                    <a:cs typeface="Corbel"/>
                    <a:sym typeface="Corbel"/>
                  </a:defRPr>
                </a:pPr>
                <a:r>
                  <a:t>Monasca </a:t>
                </a:r>
              </a:p>
              <a:p>
                <a:pPr defTabSz="488950">
                  <a:lnSpc>
                    <a:spcPct val="90000"/>
                  </a:lnSpc>
                  <a:spcBef>
                    <a:spcPts val="700"/>
                  </a:spcBef>
                  <a:defRPr b="1" sz="2400">
                    <a:solidFill>
                      <a:srgbClr val="222222"/>
                    </a:solidFill>
                    <a:latin typeface="Corbel"/>
                    <a:ea typeface="Corbel"/>
                    <a:cs typeface="Corbel"/>
                    <a:sym typeface="Corbel"/>
                  </a:defRPr>
                </a:pPr>
                <a:r>
                  <a:t>(Data Sources)</a:t>
                </a:r>
              </a:p>
            </p:txBody>
          </p:sp>
        </p:grpSp>
      </p:grpSp>
      <p:sp>
        <p:nvSpPr>
          <p:cNvPr id="332" name="Watcher leverages services provided by other OpenStack projects…"/>
          <p:cNvSpPr/>
          <p:nvPr/>
        </p:nvSpPr>
        <p:spPr>
          <a:xfrm>
            <a:off x="864790" y="4002328"/>
            <a:ext cx="10513753" cy="629570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marL="285750" indent="-285750" algn="l" defTabSz="457200">
              <a:lnSpc>
                <a:spcPct val="90000"/>
              </a:lnSpc>
              <a:spcBef>
                <a:spcPts val="600"/>
              </a:spcBef>
              <a:buClr>
                <a:srgbClr val="1287C3"/>
              </a:buClr>
              <a:buSzPct val="145000"/>
              <a:buFont typeface="Arial"/>
              <a:buChar char="•"/>
              <a:defRPr sz="3600">
                <a:latin typeface="Corbel"/>
                <a:ea typeface="Corbel"/>
                <a:cs typeface="Corbel"/>
                <a:sym typeface="Corbel"/>
              </a:defRPr>
            </a:pPr>
            <a:r>
              <a:t>Watcher </a:t>
            </a:r>
            <a:r>
              <a:rPr b="1" i="1"/>
              <a:t>leverages services provided by other OpenStack projects</a:t>
            </a:r>
          </a:p>
          <a:p>
            <a:pPr lvl="1" marL="742950" indent="-285750" algn="l" defTabSz="457200">
              <a:lnSpc>
                <a:spcPct val="90000"/>
              </a:lnSpc>
              <a:spcBef>
                <a:spcPts val="600"/>
              </a:spcBef>
              <a:buClr>
                <a:srgbClr val="1287C3"/>
              </a:buClr>
              <a:buSzPct val="145000"/>
              <a:buFont typeface="Arial"/>
              <a:buChar char="•"/>
              <a:defRPr sz="3600">
                <a:latin typeface="Corbel"/>
                <a:ea typeface="Corbel"/>
                <a:cs typeface="Corbel"/>
                <a:sym typeface="Corbel"/>
              </a:defRPr>
            </a:pPr>
            <a:r>
              <a:t>VM live migration and resize</a:t>
            </a:r>
          </a:p>
          <a:p>
            <a:pPr lvl="1" marL="742950" indent="-285750" algn="l" defTabSz="457200">
              <a:lnSpc>
                <a:spcPct val="90000"/>
              </a:lnSpc>
              <a:spcBef>
                <a:spcPts val="600"/>
              </a:spcBef>
              <a:buClr>
                <a:srgbClr val="1287C3"/>
              </a:buClr>
              <a:buSzPct val="145000"/>
              <a:buFont typeface="Arial"/>
              <a:buChar char="•"/>
              <a:defRPr sz="3600">
                <a:latin typeface="Corbel"/>
                <a:ea typeface="Corbel"/>
                <a:cs typeface="Corbel"/>
                <a:sym typeface="Corbel"/>
              </a:defRPr>
            </a:pPr>
            <a:r>
              <a:t>Power cycle bare metal nodes</a:t>
            </a:r>
          </a:p>
          <a:p>
            <a:pPr lvl="1" marL="742950" indent="-285750" algn="l" defTabSz="457200">
              <a:lnSpc>
                <a:spcPct val="90000"/>
              </a:lnSpc>
              <a:spcBef>
                <a:spcPts val="600"/>
              </a:spcBef>
              <a:buClr>
                <a:srgbClr val="1287C3"/>
              </a:buClr>
              <a:buSzPct val="145000"/>
              <a:buFont typeface="Arial"/>
              <a:buChar char="•"/>
              <a:defRPr sz="3600">
                <a:latin typeface="Corbel"/>
                <a:ea typeface="Corbel"/>
                <a:cs typeface="Corbel"/>
                <a:sym typeface="Corbel"/>
              </a:defRPr>
            </a:pPr>
            <a:r>
              <a:t>Cinder volumes (Pike Release)</a:t>
            </a:r>
          </a:p>
          <a:p>
            <a:pPr marL="285750" indent="-285750" algn="l" defTabSz="457200">
              <a:lnSpc>
                <a:spcPct val="90000"/>
              </a:lnSpc>
              <a:spcBef>
                <a:spcPts val="600"/>
              </a:spcBef>
              <a:buClr>
                <a:srgbClr val="1287C3"/>
              </a:buClr>
              <a:buSzPct val="145000"/>
              <a:buFont typeface="Arial"/>
              <a:buChar char="•"/>
              <a:defRPr sz="3600">
                <a:latin typeface="Corbel"/>
                <a:ea typeface="Corbel"/>
                <a:cs typeface="Corbel"/>
                <a:sym typeface="Corbel"/>
              </a:defRPr>
            </a:pPr>
            <a:r>
              <a:t>Monitors (“watches”) the infrastructure and performs optimizations as it sees fit</a:t>
            </a:r>
          </a:p>
          <a:p>
            <a:pPr marL="285750" indent="-285750" algn="l" defTabSz="457200">
              <a:lnSpc>
                <a:spcPct val="90000"/>
              </a:lnSpc>
              <a:spcBef>
                <a:spcPts val="600"/>
              </a:spcBef>
              <a:buClr>
                <a:srgbClr val="1287C3"/>
              </a:buClr>
              <a:buSzPct val="145000"/>
              <a:buFont typeface="Arial"/>
              <a:buChar char="•"/>
              <a:defRPr sz="3600">
                <a:latin typeface="Corbel"/>
                <a:ea typeface="Corbel"/>
                <a:cs typeface="Corbel"/>
                <a:sym typeface="Corbel"/>
              </a:defRPr>
            </a:pPr>
            <a:r>
              <a:t>Enables new ways for OpenStack to reduce the cloud’s TCO</a:t>
            </a:r>
          </a:p>
        </p:txBody>
      </p:sp>
      <p:sp>
        <p:nvSpPr>
          <p:cNvPr id="333" name="灯片编号占位符 16"/>
          <p:cNvSpPr/>
          <p:nvPr>
            <p:ph type="sldNum" sz="quarter" idx="4294967295"/>
          </p:nvPr>
        </p:nvSpPr>
        <p:spPr>
          <a:xfrm>
            <a:off x="23269948" y="609600"/>
            <a:ext cx="342901" cy="622300"/>
          </a:xfrm>
          <a:prstGeom prst="rect">
            <a:avLst/>
          </a:prstGeom>
          <a:extLst>
            <a:ext uri="{C572A759-6A51-4108-AA02-DFA0A04FC94B}">
              <ma14:wrappingTextBoxFlag xmlns:ma14="http://schemas.microsoft.com/office/mac/drawingml/2011/main" val="1"/>
            </a:ext>
          </a:extLst>
        </p:spPr>
        <p:txBody>
          <a:bodyPr/>
          <a:lstStyle>
            <a:lvl1pPr algn="r">
              <a:lnSpc>
                <a:spcPct val="80000"/>
              </a:lnSpc>
              <a:defRPr sz="3600">
                <a:solidFill>
                  <a:srgbClr val="838787"/>
                </a:solidFill>
                <a:latin typeface="Baskerville"/>
                <a:ea typeface="Baskerville"/>
                <a:cs typeface="Baskerville"/>
                <a:sym typeface="Baskerville"/>
              </a:defRPr>
            </a:lvl1p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7" name="watcher architecture"/>
          <p:cNvSpPr/>
          <p:nvPr>
            <p:ph type="body" sz="quarter" idx="1"/>
          </p:nvPr>
        </p:nvSpPr>
        <p:spPr>
          <a:xfrm>
            <a:off x="965200" y="1300377"/>
            <a:ext cx="20955000" cy="693526"/>
          </a:xfrm>
          <a:prstGeom prst="rect">
            <a:avLst/>
          </a:prstGeom>
        </p:spPr>
        <p:txBody>
          <a:bodyPr/>
          <a:lstStyle>
            <a:lvl1pPr defTabSz="472819">
              <a:defRPr b="0" spc="100" sz="3500">
                <a:latin typeface="Arial Unicode MS"/>
                <a:ea typeface="Arial Unicode MS"/>
                <a:cs typeface="Arial Unicode MS"/>
                <a:sym typeface="Arial Unicode MS"/>
              </a:defRPr>
            </a:lvl1pPr>
          </a:lstStyle>
          <a:p>
            <a:pPr/>
            <a:r>
              <a:t>watcher architecture</a:t>
            </a:r>
          </a:p>
        </p:txBody>
      </p:sp>
      <p:grpSp>
        <p:nvGrpSpPr>
          <p:cNvPr id="426" name="成组"/>
          <p:cNvGrpSpPr/>
          <p:nvPr/>
        </p:nvGrpSpPr>
        <p:grpSpPr>
          <a:xfrm>
            <a:off x="4961792" y="3689513"/>
            <a:ext cx="14460421" cy="8129650"/>
            <a:chOff x="0" y="0"/>
            <a:chExt cx="14460420" cy="8129649"/>
          </a:xfrm>
        </p:grpSpPr>
        <p:grpSp>
          <p:nvGrpSpPr>
            <p:cNvPr id="340" name="Rectangle à coins arrondis 6"/>
            <p:cNvGrpSpPr/>
            <p:nvPr/>
          </p:nvGrpSpPr>
          <p:grpSpPr>
            <a:xfrm>
              <a:off x="3028569" y="0"/>
              <a:ext cx="9613536" cy="8129649"/>
              <a:chOff x="0" y="0"/>
              <a:chExt cx="9613534" cy="8129648"/>
            </a:xfrm>
          </p:grpSpPr>
          <p:sp>
            <p:nvSpPr>
              <p:cNvPr id="338" name="圆角矩形"/>
              <p:cNvSpPr/>
              <p:nvPr/>
            </p:nvSpPr>
            <p:spPr>
              <a:xfrm>
                <a:off x="0" y="0"/>
                <a:ext cx="9613536" cy="8129649"/>
              </a:xfrm>
              <a:prstGeom prst="roundRect">
                <a:avLst>
                  <a:gd name="adj" fmla="val 8336"/>
                </a:avLst>
              </a:prstGeom>
              <a:solidFill>
                <a:srgbClr val="E29D3E">
                  <a:alpha val="18000"/>
                </a:srgbClr>
              </a:solidFill>
              <a:ln w="22225" cap="rnd">
                <a:solidFill>
                  <a:srgbClr val="FFFFFF"/>
                </a:solidFill>
                <a:prstDash val="solid"/>
                <a:round/>
              </a:ln>
              <a:effectLst/>
            </p:spPr>
            <p:txBody>
              <a:bodyPr wrap="square" lIns="50800" tIns="50800" rIns="50800" bIns="50800" numCol="1" anchor="b">
                <a:noAutofit/>
              </a:bodyPr>
              <a:lstStyle/>
              <a:p>
                <a:pPr defTabSz="457200">
                  <a:defRPr sz="1800">
                    <a:solidFill>
                      <a:srgbClr val="FFFFFF"/>
                    </a:solidFill>
                    <a:latin typeface="Corbel"/>
                    <a:ea typeface="Corbel"/>
                    <a:cs typeface="Corbel"/>
                    <a:sym typeface="Corbel"/>
                  </a:defRPr>
                </a:pPr>
              </a:p>
            </p:txBody>
          </p:sp>
          <p:sp>
            <p:nvSpPr>
              <p:cNvPr id="339" name="Watcher Module"/>
              <p:cNvSpPr/>
              <p:nvPr/>
            </p:nvSpPr>
            <p:spPr>
              <a:xfrm>
                <a:off x="198487" y="7598421"/>
                <a:ext cx="9216561" cy="332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b">
                <a:spAutoFit/>
              </a:bodyPr>
              <a:lstStyle>
                <a:lvl1pPr defTabSz="457200">
                  <a:defRPr b="1" sz="1600">
                    <a:solidFill>
                      <a:srgbClr val="BC8CE9"/>
                    </a:solidFill>
                    <a:latin typeface="Corbel"/>
                    <a:ea typeface="Corbel"/>
                    <a:cs typeface="Corbel"/>
                    <a:sym typeface="Corbel"/>
                  </a:defRPr>
                </a:lvl1pPr>
              </a:lstStyle>
              <a:p>
                <a:pPr/>
                <a:r>
                  <a:t>Watcher Module</a:t>
                </a:r>
              </a:p>
            </p:txBody>
          </p:sp>
        </p:grpSp>
        <p:grpSp>
          <p:nvGrpSpPr>
            <p:cNvPr id="343" name="Rectangle à coins arrondis 7"/>
            <p:cNvGrpSpPr/>
            <p:nvPr/>
          </p:nvGrpSpPr>
          <p:grpSpPr>
            <a:xfrm>
              <a:off x="6604332" y="2600177"/>
              <a:ext cx="920243" cy="3312167"/>
              <a:chOff x="0" y="0"/>
              <a:chExt cx="920242" cy="3312165"/>
            </a:xfrm>
          </p:grpSpPr>
          <p:sp>
            <p:nvSpPr>
              <p:cNvPr id="341" name="圆角矩形"/>
              <p:cNvSpPr/>
              <p:nvPr/>
            </p:nvSpPr>
            <p:spPr>
              <a:xfrm rot="5400000">
                <a:off x="-1195963" y="1195961"/>
                <a:ext cx="3312167" cy="920243"/>
              </a:xfrm>
              <a:prstGeom prst="roundRect">
                <a:avLst>
                  <a:gd name="adj" fmla="val 16667"/>
                </a:avLst>
              </a:prstGeom>
              <a:solidFill>
                <a:srgbClr val="E29D3E"/>
              </a:solidFill>
              <a:ln w="22225" cap="rnd">
                <a:solidFill>
                  <a:srgbClr val="FFFFFF"/>
                </a:solidFill>
                <a:prstDash val="solid"/>
                <a:round/>
              </a:ln>
              <a:effectLst/>
            </p:spPr>
            <p:txBody>
              <a:bodyPr wrap="square" lIns="50800" tIns="50800" rIns="50800" bIns="50800" numCol="1" anchor="ctr">
                <a:noAutofit/>
              </a:bodyPr>
              <a:lstStyle/>
              <a:p>
                <a:pPr defTabSz="457200">
                  <a:defRPr sz="1800">
                    <a:solidFill>
                      <a:srgbClr val="FFFFFF"/>
                    </a:solidFill>
                    <a:latin typeface="Corbel"/>
                    <a:ea typeface="Corbel"/>
                    <a:cs typeface="Corbel"/>
                    <a:sym typeface="Corbel"/>
                  </a:defRPr>
                </a:pPr>
              </a:p>
            </p:txBody>
          </p:sp>
          <p:sp>
            <p:nvSpPr>
              <p:cNvPr id="342" name="OpenStack Message Queue"/>
              <p:cNvSpPr/>
              <p:nvPr/>
            </p:nvSpPr>
            <p:spPr>
              <a:xfrm rot="5400000">
                <a:off x="-1151037" y="1242062"/>
                <a:ext cx="3222320" cy="8280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457200">
                  <a:defRPr sz="2400">
                    <a:solidFill>
                      <a:srgbClr val="FFFFFF"/>
                    </a:solidFill>
                    <a:latin typeface="Corbel"/>
                    <a:ea typeface="Corbel"/>
                    <a:cs typeface="Corbel"/>
                    <a:sym typeface="Corbel"/>
                  </a:defRPr>
                </a:lvl1pPr>
              </a:lstStyle>
              <a:p>
                <a:pPr/>
                <a:r>
                  <a:t>OpenStack Message Queue</a:t>
                </a:r>
              </a:p>
            </p:txBody>
          </p:sp>
        </p:grpSp>
        <p:grpSp>
          <p:nvGrpSpPr>
            <p:cNvPr id="346" name="Rectangle à coins arrondis 8"/>
            <p:cNvGrpSpPr/>
            <p:nvPr/>
          </p:nvGrpSpPr>
          <p:grpSpPr>
            <a:xfrm>
              <a:off x="3804979" y="3215853"/>
              <a:ext cx="937912" cy="2090385"/>
              <a:chOff x="0" y="0"/>
              <a:chExt cx="937911" cy="2090384"/>
            </a:xfrm>
          </p:grpSpPr>
          <p:sp>
            <p:nvSpPr>
              <p:cNvPr id="344" name="圆角矩形"/>
              <p:cNvSpPr/>
              <p:nvPr/>
            </p:nvSpPr>
            <p:spPr>
              <a:xfrm>
                <a:off x="0" y="0"/>
                <a:ext cx="937912" cy="2090385"/>
              </a:xfrm>
              <a:prstGeom prst="roundRect">
                <a:avLst>
                  <a:gd name="adj" fmla="val 16667"/>
                </a:avLst>
              </a:prstGeom>
              <a:solidFill>
                <a:srgbClr val="80C34F"/>
              </a:solidFill>
              <a:ln w="22225" cap="rnd">
                <a:solidFill>
                  <a:srgbClr val="FFFFFF"/>
                </a:solidFill>
                <a:prstDash val="solid"/>
                <a:round/>
              </a:ln>
              <a:effectLst/>
            </p:spPr>
            <p:txBody>
              <a:bodyPr wrap="square" lIns="50800" tIns="50800" rIns="50800" bIns="50800" numCol="1" anchor="ctr">
                <a:noAutofit/>
              </a:bodyPr>
              <a:lstStyle/>
              <a:p>
                <a:pPr defTabSz="457200">
                  <a:defRPr sz="1800">
                    <a:solidFill>
                      <a:srgbClr val="FFFFFF"/>
                    </a:solidFill>
                    <a:latin typeface="Corbel"/>
                    <a:ea typeface="Corbel"/>
                    <a:cs typeface="Corbel"/>
                    <a:sym typeface="Corbel"/>
                  </a:defRPr>
                </a:pPr>
              </a:p>
            </p:txBody>
          </p:sp>
          <p:sp>
            <p:nvSpPr>
              <p:cNvPr id="345" name="Watcher API"/>
              <p:cNvSpPr/>
              <p:nvPr/>
            </p:nvSpPr>
            <p:spPr>
              <a:xfrm rot="5400000">
                <a:off x="-530451" y="815324"/>
                <a:ext cx="1998817" cy="459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457200">
                  <a:defRPr sz="2400">
                    <a:solidFill>
                      <a:srgbClr val="FFFFFF"/>
                    </a:solidFill>
                    <a:latin typeface="Corbel"/>
                    <a:ea typeface="Corbel"/>
                    <a:cs typeface="Corbel"/>
                    <a:sym typeface="Corbel"/>
                  </a:defRPr>
                </a:lvl1pPr>
              </a:lstStyle>
              <a:p>
                <a:pPr/>
                <a:r>
                  <a:t>Watcher API</a:t>
                </a:r>
              </a:p>
            </p:txBody>
          </p:sp>
        </p:grpSp>
        <p:grpSp>
          <p:nvGrpSpPr>
            <p:cNvPr id="349" name="Rectangle à coins arrondis 9"/>
            <p:cNvGrpSpPr/>
            <p:nvPr/>
          </p:nvGrpSpPr>
          <p:grpSpPr>
            <a:xfrm>
              <a:off x="8124524" y="3356450"/>
              <a:ext cx="3052104" cy="1055149"/>
              <a:chOff x="0" y="0"/>
              <a:chExt cx="3052102" cy="1055148"/>
            </a:xfrm>
          </p:grpSpPr>
          <p:sp>
            <p:nvSpPr>
              <p:cNvPr id="347" name="圆角矩形"/>
              <p:cNvSpPr/>
              <p:nvPr/>
            </p:nvSpPr>
            <p:spPr>
              <a:xfrm>
                <a:off x="0" y="0"/>
                <a:ext cx="3052103" cy="1055149"/>
              </a:xfrm>
              <a:prstGeom prst="roundRect">
                <a:avLst>
                  <a:gd name="adj" fmla="val 16667"/>
                </a:avLst>
              </a:prstGeom>
              <a:solidFill>
                <a:srgbClr val="80C34F"/>
              </a:solidFill>
              <a:ln w="22225" cap="rnd">
                <a:solidFill>
                  <a:srgbClr val="FFFFFF"/>
                </a:solidFill>
                <a:prstDash val="solid"/>
                <a:round/>
              </a:ln>
              <a:effectLst/>
            </p:spPr>
            <p:txBody>
              <a:bodyPr wrap="square" lIns="50800" tIns="50800" rIns="50800" bIns="50800" numCol="1" anchor="ctr">
                <a:noAutofit/>
              </a:bodyPr>
              <a:lstStyle/>
              <a:p>
                <a:pPr defTabSz="457200">
                  <a:defRPr sz="1400">
                    <a:solidFill>
                      <a:srgbClr val="FFFFFF"/>
                    </a:solidFill>
                    <a:latin typeface="Corbel"/>
                    <a:ea typeface="Corbel"/>
                    <a:cs typeface="Corbel"/>
                    <a:sym typeface="Corbel"/>
                  </a:defRPr>
                </a:pPr>
              </a:p>
            </p:txBody>
          </p:sp>
          <p:sp>
            <p:nvSpPr>
              <p:cNvPr id="348" name="Watcher…"/>
              <p:cNvSpPr/>
              <p:nvPr/>
            </p:nvSpPr>
            <p:spPr>
              <a:xfrm>
                <a:off x="51506" y="113553"/>
                <a:ext cx="2949090" cy="8280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defTabSz="457200">
                  <a:defRPr sz="2400">
                    <a:solidFill>
                      <a:srgbClr val="FFFFFF"/>
                    </a:solidFill>
                    <a:latin typeface="Corbel"/>
                    <a:ea typeface="Corbel"/>
                    <a:cs typeface="Corbel"/>
                    <a:sym typeface="Corbel"/>
                  </a:defRPr>
                </a:pPr>
                <a:r>
                  <a:t>Watcher</a:t>
                </a:r>
              </a:p>
              <a:p>
                <a:pPr defTabSz="457200">
                  <a:defRPr sz="2400">
                    <a:solidFill>
                      <a:srgbClr val="FFFFFF"/>
                    </a:solidFill>
                    <a:latin typeface="Corbel"/>
                    <a:ea typeface="Corbel"/>
                    <a:cs typeface="Corbel"/>
                    <a:sym typeface="Corbel"/>
                  </a:defRPr>
                </a:pPr>
                <a:r>
                  <a:t>Decision Engine</a:t>
                </a:r>
              </a:p>
            </p:txBody>
          </p:sp>
        </p:grpSp>
        <p:grpSp>
          <p:nvGrpSpPr>
            <p:cNvPr id="352" name="Rectangle 10"/>
            <p:cNvGrpSpPr/>
            <p:nvPr/>
          </p:nvGrpSpPr>
          <p:grpSpPr>
            <a:xfrm>
              <a:off x="5531518" y="509162"/>
              <a:ext cx="1993056" cy="1106883"/>
              <a:chOff x="-1" y="-1"/>
              <a:chExt cx="1993055" cy="1106882"/>
            </a:xfrm>
          </p:grpSpPr>
          <p:sp>
            <p:nvSpPr>
              <p:cNvPr id="350" name="矩形"/>
              <p:cNvSpPr/>
              <p:nvPr/>
            </p:nvSpPr>
            <p:spPr>
              <a:xfrm>
                <a:off x="-2" y="-2"/>
                <a:ext cx="1993056" cy="1106884"/>
              </a:xfrm>
              <a:prstGeom prst="rect">
                <a:avLst/>
              </a:prstGeom>
              <a:solidFill>
                <a:srgbClr val="30ACEC"/>
              </a:solidFill>
              <a:ln w="22225" cap="rnd">
                <a:solidFill>
                  <a:srgbClr val="FFFFFF"/>
                </a:solidFill>
                <a:prstDash val="solid"/>
                <a:round/>
              </a:ln>
              <a:effectLst/>
            </p:spPr>
            <p:txBody>
              <a:bodyPr wrap="square" lIns="50800" tIns="50800" rIns="50800" bIns="50800" numCol="1" anchor="ctr">
                <a:noAutofit/>
              </a:bodyPr>
              <a:lstStyle/>
              <a:p>
                <a:pPr defTabSz="457200">
                  <a:defRPr sz="1800">
                    <a:solidFill>
                      <a:srgbClr val="FFFFFF"/>
                    </a:solidFill>
                    <a:latin typeface="Corbel"/>
                    <a:ea typeface="Corbel"/>
                    <a:cs typeface="Corbel"/>
                    <a:sym typeface="Corbel"/>
                  </a:defRPr>
                </a:pPr>
              </a:p>
            </p:txBody>
          </p:sp>
          <p:sp>
            <p:nvSpPr>
              <p:cNvPr id="351" name="CEP"/>
              <p:cNvSpPr/>
              <p:nvPr/>
            </p:nvSpPr>
            <p:spPr>
              <a:xfrm>
                <a:off x="-2" y="323569"/>
                <a:ext cx="1993056" cy="459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457200">
                  <a:defRPr sz="2400">
                    <a:solidFill>
                      <a:srgbClr val="FFFFFF"/>
                    </a:solidFill>
                    <a:latin typeface="Corbel"/>
                    <a:ea typeface="Corbel"/>
                    <a:cs typeface="Corbel"/>
                    <a:sym typeface="Corbel"/>
                  </a:defRPr>
                </a:lvl1pPr>
              </a:lstStyle>
              <a:p>
                <a:pPr/>
                <a:r>
                  <a:t>CEP</a:t>
                </a:r>
              </a:p>
            </p:txBody>
          </p:sp>
        </p:grpSp>
        <p:grpSp>
          <p:nvGrpSpPr>
            <p:cNvPr id="355" name="Rectangle à coins arrondis 11"/>
            <p:cNvGrpSpPr/>
            <p:nvPr/>
          </p:nvGrpSpPr>
          <p:grpSpPr>
            <a:xfrm>
              <a:off x="8124524" y="4805143"/>
              <a:ext cx="3052104" cy="1055149"/>
              <a:chOff x="0" y="0"/>
              <a:chExt cx="3052102" cy="1055148"/>
            </a:xfrm>
          </p:grpSpPr>
          <p:sp>
            <p:nvSpPr>
              <p:cNvPr id="353" name="圆角矩形"/>
              <p:cNvSpPr/>
              <p:nvPr/>
            </p:nvSpPr>
            <p:spPr>
              <a:xfrm>
                <a:off x="0" y="0"/>
                <a:ext cx="3052103" cy="1055149"/>
              </a:xfrm>
              <a:prstGeom prst="roundRect">
                <a:avLst>
                  <a:gd name="adj" fmla="val 16667"/>
                </a:avLst>
              </a:prstGeom>
              <a:solidFill>
                <a:srgbClr val="FF9900"/>
              </a:solidFill>
              <a:ln w="22225" cap="rnd">
                <a:solidFill>
                  <a:srgbClr val="FFFFFF"/>
                </a:solidFill>
                <a:prstDash val="solid"/>
                <a:round/>
              </a:ln>
              <a:effectLst/>
            </p:spPr>
            <p:txBody>
              <a:bodyPr wrap="square" lIns="50800" tIns="50800" rIns="50800" bIns="50800" numCol="1" anchor="ctr">
                <a:noAutofit/>
              </a:bodyPr>
              <a:lstStyle/>
              <a:p>
                <a:pPr defTabSz="457200">
                  <a:defRPr sz="1400">
                    <a:solidFill>
                      <a:srgbClr val="FFFFFF"/>
                    </a:solidFill>
                    <a:latin typeface="Corbel"/>
                    <a:ea typeface="Corbel"/>
                    <a:cs typeface="Corbel"/>
                    <a:sym typeface="Corbel"/>
                  </a:defRPr>
                </a:pPr>
              </a:p>
            </p:txBody>
          </p:sp>
          <p:sp>
            <p:nvSpPr>
              <p:cNvPr id="354" name="Watcher…"/>
              <p:cNvSpPr/>
              <p:nvPr/>
            </p:nvSpPr>
            <p:spPr>
              <a:xfrm>
                <a:off x="51506" y="113553"/>
                <a:ext cx="2949090" cy="8280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defTabSz="457200">
                  <a:defRPr sz="2400">
                    <a:solidFill>
                      <a:srgbClr val="FFFFFF"/>
                    </a:solidFill>
                    <a:latin typeface="Corbel"/>
                    <a:ea typeface="Corbel"/>
                    <a:cs typeface="Corbel"/>
                    <a:sym typeface="Corbel"/>
                  </a:defRPr>
                </a:pPr>
                <a:r>
                  <a:t>Watcher</a:t>
                </a:r>
              </a:p>
              <a:p>
                <a:pPr defTabSz="457200">
                  <a:defRPr sz="2400">
                    <a:solidFill>
                      <a:srgbClr val="FFFFFF"/>
                    </a:solidFill>
                    <a:latin typeface="Corbel"/>
                    <a:ea typeface="Corbel"/>
                    <a:cs typeface="Corbel"/>
                    <a:sym typeface="Corbel"/>
                  </a:defRPr>
                </a:pPr>
                <a:r>
                  <a:t>Actions Applier</a:t>
                </a:r>
              </a:p>
            </p:txBody>
          </p:sp>
        </p:grpSp>
        <p:grpSp>
          <p:nvGrpSpPr>
            <p:cNvPr id="358" name="Rectangle 12"/>
            <p:cNvGrpSpPr/>
            <p:nvPr/>
          </p:nvGrpSpPr>
          <p:grpSpPr>
            <a:xfrm>
              <a:off x="8421524" y="743638"/>
              <a:ext cx="3751629" cy="1993056"/>
              <a:chOff x="-1" y="-1"/>
              <a:chExt cx="3751627" cy="1993055"/>
            </a:xfrm>
          </p:grpSpPr>
          <p:sp>
            <p:nvSpPr>
              <p:cNvPr id="356" name="矩形"/>
              <p:cNvSpPr/>
              <p:nvPr/>
            </p:nvSpPr>
            <p:spPr>
              <a:xfrm>
                <a:off x="-2" y="-2"/>
                <a:ext cx="3751629" cy="1993056"/>
              </a:xfrm>
              <a:prstGeom prst="rect">
                <a:avLst/>
              </a:prstGeom>
              <a:solidFill>
                <a:srgbClr val="30ACEC"/>
              </a:solidFill>
              <a:ln w="22225" cap="rnd">
                <a:solidFill>
                  <a:srgbClr val="FFFFFF"/>
                </a:solidFill>
                <a:prstDash val="solid"/>
                <a:round/>
              </a:ln>
              <a:effectLst/>
            </p:spPr>
            <p:txBody>
              <a:bodyPr wrap="square" lIns="50800" tIns="50800" rIns="50800" bIns="50800" numCol="1" anchor="t">
                <a:noAutofit/>
              </a:bodyPr>
              <a:lstStyle/>
              <a:p>
                <a:pPr defTabSz="457200">
                  <a:defRPr sz="1800">
                    <a:solidFill>
                      <a:srgbClr val="FFFFFF"/>
                    </a:solidFill>
                    <a:latin typeface="Corbel"/>
                    <a:ea typeface="Corbel"/>
                    <a:cs typeface="Corbel"/>
                    <a:sym typeface="Corbel"/>
                  </a:defRPr>
                </a:pPr>
              </a:p>
            </p:txBody>
          </p:sp>
          <p:sp>
            <p:nvSpPr>
              <p:cNvPr id="357" name="Time Series DB"/>
              <p:cNvSpPr/>
              <p:nvPr/>
            </p:nvSpPr>
            <p:spPr>
              <a:xfrm>
                <a:off x="-2" y="-2"/>
                <a:ext cx="3751629" cy="459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lvl1pPr defTabSz="457200">
                  <a:defRPr sz="2400">
                    <a:solidFill>
                      <a:srgbClr val="FFFFFF"/>
                    </a:solidFill>
                    <a:latin typeface="Corbel"/>
                    <a:ea typeface="Corbel"/>
                    <a:cs typeface="Corbel"/>
                    <a:sym typeface="Corbel"/>
                  </a:defRPr>
                </a:lvl1pPr>
              </a:lstStyle>
              <a:p>
                <a:pPr/>
                <a:r>
                  <a:t>Time Series DB</a:t>
                </a:r>
              </a:p>
            </p:txBody>
          </p:sp>
        </p:grpSp>
        <p:grpSp>
          <p:nvGrpSpPr>
            <p:cNvPr id="362" name="Organigramme : Disque magnétique 9"/>
            <p:cNvGrpSpPr/>
            <p:nvPr/>
          </p:nvGrpSpPr>
          <p:grpSpPr>
            <a:xfrm>
              <a:off x="10414574" y="1369586"/>
              <a:ext cx="1524103" cy="1273460"/>
              <a:chOff x="-1" y="0"/>
              <a:chExt cx="1524102" cy="1273459"/>
            </a:xfrm>
          </p:grpSpPr>
          <p:sp>
            <p:nvSpPr>
              <p:cNvPr id="359" name="形状"/>
              <p:cNvSpPr/>
              <p:nvPr/>
            </p:nvSpPr>
            <p:spPr>
              <a:xfrm>
                <a:off x="-1" y="-1"/>
                <a:ext cx="1524103" cy="127346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600"/>
                    </a:moveTo>
                    <a:cubicBezTo>
                      <a:pt x="0" y="1612"/>
                      <a:pt x="4835" y="0"/>
                      <a:pt x="10800" y="0"/>
                    </a:cubicBezTo>
                    <a:cubicBezTo>
                      <a:pt x="16765" y="0"/>
                      <a:pt x="21600" y="1612"/>
                      <a:pt x="21600" y="3600"/>
                    </a:cubicBezTo>
                    <a:lnTo>
                      <a:pt x="21600" y="18000"/>
                    </a:lnTo>
                    <a:cubicBezTo>
                      <a:pt x="21600" y="19988"/>
                      <a:pt x="16765" y="21600"/>
                      <a:pt x="10800" y="21600"/>
                    </a:cubicBezTo>
                    <a:cubicBezTo>
                      <a:pt x="4835" y="21600"/>
                      <a:pt x="0" y="19988"/>
                      <a:pt x="0" y="18000"/>
                    </a:cubicBezTo>
                    <a:close/>
                  </a:path>
                </a:pathLst>
              </a:custGeom>
              <a:solidFill>
                <a:srgbClr val="30ACEC"/>
              </a:solidFill>
              <a:ln w="12700" cap="flat">
                <a:noFill/>
                <a:miter lim="400000"/>
              </a:ln>
              <a:effectLst/>
            </p:spPr>
            <p:txBody>
              <a:bodyPr wrap="square" lIns="50800" tIns="50800" rIns="50800" bIns="50800" numCol="1" anchor="ctr">
                <a:noAutofit/>
              </a:bodyPr>
              <a:lstStyle/>
              <a:p>
                <a:pPr defTabSz="457200">
                  <a:defRPr sz="1400">
                    <a:solidFill>
                      <a:srgbClr val="FFFFFF"/>
                    </a:solidFill>
                    <a:latin typeface="Corbel"/>
                    <a:ea typeface="Corbel"/>
                    <a:cs typeface="Corbel"/>
                    <a:sym typeface="Corbel"/>
                  </a:defRPr>
                </a:pPr>
              </a:p>
            </p:txBody>
          </p:sp>
          <p:sp>
            <p:nvSpPr>
              <p:cNvPr id="360" name="形状"/>
              <p:cNvSpPr/>
              <p:nvPr/>
            </p:nvSpPr>
            <p:spPr>
              <a:xfrm>
                <a:off x="-1" y="-1"/>
                <a:ext cx="1524103" cy="127346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3600"/>
                    </a:moveTo>
                    <a:cubicBezTo>
                      <a:pt x="21600" y="5588"/>
                      <a:pt x="16765" y="7200"/>
                      <a:pt x="10800" y="7200"/>
                    </a:cubicBezTo>
                    <a:cubicBezTo>
                      <a:pt x="4835" y="7200"/>
                      <a:pt x="0" y="5588"/>
                      <a:pt x="0" y="3600"/>
                    </a:cubicBezTo>
                    <a:moveTo>
                      <a:pt x="0" y="3600"/>
                    </a:moveTo>
                    <a:cubicBezTo>
                      <a:pt x="0" y="1612"/>
                      <a:pt x="4835" y="0"/>
                      <a:pt x="10800" y="0"/>
                    </a:cubicBezTo>
                    <a:cubicBezTo>
                      <a:pt x="16765" y="0"/>
                      <a:pt x="21600" y="1612"/>
                      <a:pt x="21600" y="3600"/>
                    </a:cubicBezTo>
                    <a:lnTo>
                      <a:pt x="21600" y="18000"/>
                    </a:lnTo>
                    <a:cubicBezTo>
                      <a:pt x="21600" y="19988"/>
                      <a:pt x="16765" y="21600"/>
                      <a:pt x="10800" y="21600"/>
                    </a:cubicBezTo>
                    <a:cubicBezTo>
                      <a:pt x="4835" y="21600"/>
                      <a:pt x="0" y="19988"/>
                      <a:pt x="0" y="18000"/>
                    </a:cubicBezTo>
                    <a:close/>
                  </a:path>
                </a:pathLst>
              </a:custGeom>
              <a:noFill/>
              <a:ln w="22225" cap="rnd">
                <a:solidFill>
                  <a:srgbClr val="FFFFFF"/>
                </a:solidFill>
                <a:prstDash val="solid"/>
                <a:round/>
              </a:ln>
              <a:effectLst/>
            </p:spPr>
            <p:txBody>
              <a:bodyPr wrap="square" lIns="50800" tIns="50800" rIns="50800" bIns="50800" numCol="1" anchor="ctr">
                <a:noAutofit/>
              </a:bodyPr>
              <a:lstStyle/>
              <a:p>
                <a:pPr defTabSz="457200">
                  <a:defRPr sz="1400">
                    <a:solidFill>
                      <a:srgbClr val="FFFFFF"/>
                    </a:solidFill>
                    <a:latin typeface="Corbel"/>
                    <a:ea typeface="Corbel"/>
                    <a:cs typeface="Corbel"/>
                    <a:sym typeface="Corbel"/>
                  </a:defRPr>
                </a:pPr>
              </a:p>
            </p:txBody>
          </p:sp>
          <p:sp>
            <p:nvSpPr>
              <p:cNvPr id="361" name="Metrics &amp; Events"/>
              <p:cNvSpPr/>
              <p:nvPr/>
            </p:nvSpPr>
            <p:spPr>
              <a:xfrm>
                <a:off x="-2" y="328830"/>
                <a:ext cx="1524103" cy="8280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457200">
                  <a:defRPr sz="2400">
                    <a:solidFill>
                      <a:srgbClr val="FFFFFF"/>
                    </a:solidFill>
                    <a:latin typeface="Corbel"/>
                    <a:ea typeface="Corbel"/>
                    <a:cs typeface="Corbel"/>
                    <a:sym typeface="Corbel"/>
                  </a:defRPr>
                </a:lvl1pPr>
              </a:lstStyle>
              <a:p>
                <a:pPr/>
                <a:r>
                  <a:t>Metrics &amp; Events</a:t>
                </a:r>
              </a:p>
            </p:txBody>
          </p:sp>
        </p:grpSp>
        <p:grpSp>
          <p:nvGrpSpPr>
            <p:cNvPr id="366" name="Organigramme : Disque magnétique 9"/>
            <p:cNvGrpSpPr/>
            <p:nvPr/>
          </p:nvGrpSpPr>
          <p:grpSpPr>
            <a:xfrm>
              <a:off x="8656000" y="1428205"/>
              <a:ext cx="1524104" cy="1156222"/>
              <a:chOff x="-1" y="-1"/>
              <a:chExt cx="1524102" cy="1156221"/>
            </a:xfrm>
          </p:grpSpPr>
          <p:sp>
            <p:nvSpPr>
              <p:cNvPr id="363" name="形状"/>
              <p:cNvSpPr/>
              <p:nvPr/>
            </p:nvSpPr>
            <p:spPr>
              <a:xfrm>
                <a:off x="-1" y="-2"/>
                <a:ext cx="1524103" cy="11562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600"/>
                    </a:moveTo>
                    <a:cubicBezTo>
                      <a:pt x="0" y="1612"/>
                      <a:pt x="4835" y="0"/>
                      <a:pt x="10800" y="0"/>
                    </a:cubicBezTo>
                    <a:cubicBezTo>
                      <a:pt x="16765" y="0"/>
                      <a:pt x="21600" y="1612"/>
                      <a:pt x="21600" y="3600"/>
                    </a:cubicBezTo>
                    <a:lnTo>
                      <a:pt x="21600" y="18000"/>
                    </a:lnTo>
                    <a:cubicBezTo>
                      <a:pt x="21600" y="19988"/>
                      <a:pt x="16765" y="21600"/>
                      <a:pt x="10800" y="21600"/>
                    </a:cubicBezTo>
                    <a:cubicBezTo>
                      <a:pt x="4835" y="21600"/>
                      <a:pt x="0" y="19988"/>
                      <a:pt x="0" y="18000"/>
                    </a:cubicBezTo>
                    <a:close/>
                  </a:path>
                </a:pathLst>
              </a:custGeom>
              <a:solidFill>
                <a:srgbClr val="30ACEC"/>
              </a:solidFill>
              <a:ln w="12700" cap="flat">
                <a:noFill/>
                <a:miter lim="400000"/>
              </a:ln>
              <a:effectLst/>
            </p:spPr>
            <p:txBody>
              <a:bodyPr wrap="square" lIns="50800" tIns="50800" rIns="50800" bIns="50800" numCol="1" anchor="ctr">
                <a:noAutofit/>
              </a:bodyPr>
              <a:lstStyle/>
              <a:p>
                <a:pPr defTabSz="457200">
                  <a:defRPr sz="1800">
                    <a:solidFill>
                      <a:srgbClr val="FFFFFF"/>
                    </a:solidFill>
                    <a:latin typeface="Corbel"/>
                    <a:ea typeface="Corbel"/>
                    <a:cs typeface="Corbel"/>
                    <a:sym typeface="Corbel"/>
                  </a:defRPr>
                </a:pPr>
              </a:p>
            </p:txBody>
          </p:sp>
          <p:sp>
            <p:nvSpPr>
              <p:cNvPr id="364" name="形状"/>
              <p:cNvSpPr/>
              <p:nvPr/>
            </p:nvSpPr>
            <p:spPr>
              <a:xfrm>
                <a:off x="-1" y="-2"/>
                <a:ext cx="1524103" cy="115622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3600"/>
                    </a:moveTo>
                    <a:cubicBezTo>
                      <a:pt x="21600" y="5588"/>
                      <a:pt x="16765" y="7200"/>
                      <a:pt x="10800" y="7200"/>
                    </a:cubicBezTo>
                    <a:cubicBezTo>
                      <a:pt x="4835" y="7200"/>
                      <a:pt x="0" y="5588"/>
                      <a:pt x="0" y="3600"/>
                    </a:cubicBezTo>
                    <a:moveTo>
                      <a:pt x="0" y="3600"/>
                    </a:moveTo>
                    <a:cubicBezTo>
                      <a:pt x="0" y="1612"/>
                      <a:pt x="4835" y="0"/>
                      <a:pt x="10800" y="0"/>
                    </a:cubicBezTo>
                    <a:cubicBezTo>
                      <a:pt x="16765" y="0"/>
                      <a:pt x="21600" y="1612"/>
                      <a:pt x="21600" y="3600"/>
                    </a:cubicBezTo>
                    <a:lnTo>
                      <a:pt x="21600" y="18000"/>
                    </a:lnTo>
                    <a:cubicBezTo>
                      <a:pt x="21600" y="19988"/>
                      <a:pt x="16765" y="21600"/>
                      <a:pt x="10800" y="21600"/>
                    </a:cubicBezTo>
                    <a:cubicBezTo>
                      <a:pt x="4835" y="21600"/>
                      <a:pt x="0" y="19988"/>
                      <a:pt x="0" y="18000"/>
                    </a:cubicBezTo>
                    <a:close/>
                  </a:path>
                </a:pathLst>
              </a:custGeom>
              <a:noFill/>
              <a:ln w="22225" cap="rnd">
                <a:solidFill>
                  <a:srgbClr val="FFFFFF"/>
                </a:solidFill>
                <a:prstDash val="solid"/>
                <a:round/>
              </a:ln>
              <a:effectLst/>
            </p:spPr>
            <p:txBody>
              <a:bodyPr wrap="square" lIns="50800" tIns="50800" rIns="50800" bIns="50800" numCol="1" anchor="ctr">
                <a:noAutofit/>
              </a:bodyPr>
              <a:lstStyle/>
              <a:p>
                <a:pPr defTabSz="457200">
                  <a:defRPr sz="1800">
                    <a:solidFill>
                      <a:srgbClr val="FFFFFF"/>
                    </a:solidFill>
                    <a:latin typeface="Corbel"/>
                    <a:ea typeface="Corbel"/>
                    <a:cs typeface="Corbel"/>
                    <a:sym typeface="Corbel"/>
                  </a:defRPr>
                </a:pPr>
              </a:p>
            </p:txBody>
          </p:sp>
          <p:sp>
            <p:nvSpPr>
              <p:cNvPr id="365" name="State"/>
              <p:cNvSpPr/>
              <p:nvPr/>
            </p:nvSpPr>
            <p:spPr>
              <a:xfrm>
                <a:off x="-2" y="444592"/>
                <a:ext cx="1524103" cy="459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457200">
                  <a:defRPr sz="2400">
                    <a:solidFill>
                      <a:srgbClr val="FFFFFF"/>
                    </a:solidFill>
                    <a:latin typeface="Corbel"/>
                    <a:ea typeface="Corbel"/>
                    <a:cs typeface="Corbel"/>
                    <a:sym typeface="Corbel"/>
                  </a:defRPr>
                </a:lvl1pPr>
              </a:lstStyle>
              <a:p>
                <a:pPr/>
                <a:r>
                  <a:t>State</a:t>
                </a:r>
              </a:p>
            </p:txBody>
          </p:sp>
        </p:grpSp>
        <p:sp>
          <p:nvSpPr>
            <p:cNvPr id="367" name="Connecteur droit avec flèche 15"/>
            <p:cNvSpPr/>
            <p:nvPr/>
          </p:nvSpPr>
          <p:spPr>
            <a:xfrm>
              <a:off x="2815472" y="1043539"/>
              <a:ext cx="2704939" cy="13893"/>
            </a:xfrm>
            <a:prstGeom prst="line">
              <a:avLst/>
            </a:prstGeom>
            <a:noFill/>
            <a:ln w="15875" cap="rnd">
              <a:solidFill>
                <a:srgbClr val="D64787"/>
              </a:solidFill>
              <a:prstDash val="solid"/>
              <a:round/>
              <a:tailEnd type="triangle" w="med" len="med"/>
            </a:ln>
            <a:effectLst/>
          </p:spPr>
          <p:txBody>
            <a:bodyPr wrap="square" lIns="45718" tIns="45718" rIns="45718" bIns="45718" numCol="1" anchor="t">
              <a:noAutofit/>
            </a:bodyPr>
            <a:lstStyle/>
            <a:p>
              <a:pPr/>
            </a:p>
          </p:txBody>
        </p:sp>
        <p:sp>
          <p:nvSpPr>
            <p:cNvPr id="368" name="Connecteur droit avec flèche 16"/>
            <p:cNvSpPr/>
            <p:nvPr/>
          </p:nvSpPr>
          <p:spPr>
            <a:xfrm>
              <a:off x="7524570" y="1062603"/>
              <a:ext cx="896959" cy="677564"/>
            </a:xfrm>
            <a:prstGeom prst="line">
              <a:avLst/>
            </a:prstGeom>
            <a:noFill/>
            <a:ln w="15875" cap="rnd">
              <a:solidFill>
                <a:srgbClr val="30ACEC"/>
              </a:solidFill>
              <a:prstDash val="solid"/>
              <a:round/>
              <a:tailEnd type="triangle" w="med" len="med"/>
            </a:ln>
            <a:effectLst/>
          </p:spPr>
          <p:txBody>
            <a:bodyPr wrap="square" lIns="45718" tIns="45718" rIns="45718" bIns="45718" numCol="1" anchor="t">
              <a:noAutofit/>
            </a:bodyPr>
            <a:lstStyle/>
            <a:p>
              <a:pPr/>
            </a:p>
          </p:txBody>
        </p:sp>
        <p:grpSp>
          <p:nvGrpSpPr>
            <p:cNvPr id="371" name="Rectangle 17"/>
            <p:cNvGrpSpPr/>
            <p:nvPr/>
          </p:nvGrpSpPr>
          <p:grpSpPr>
            <a:xfrm>
              <a:off x="58615" y="4143546"/>
              <a:ext cx="2110295" cy="1018330"/>
              <a:chOff x="-1" y="0"/>
              <a:chExt cx="2110294" cy="1018329"/>
            </a:xfrm>
          </p:grpSpPr>
          <p:sp>
            <p:nvSpPr>
              <p:cNvPr id="369" name="矩形"/>
              <p:cNvSpPr/>
              <p:nvPr/>
            </p:nvSpPr>
            <p:spPr>
              <a:xfrm>
                <a:off x="-2" y="-1"/>
                <a:ext cx="2110295" cy="1018330"/>
              </a:xfrm>
              <a:prstGeom prst="rect">
                <a:avLst/>
              </a:prstGeom>
              <a:solidFill>
                <a:srgbClr val="FFFFFF"/>
              </a:solidFill>
              <a:ln w="15875" cap="rnd">
                <a:solidFill>
                  <a:srgbClr val="000000"/>
                </a:solidFill>
                <a:prstDash val="solid"/>
                <a:round/>
              </a:ln>
              <a:effectLst/>
            </p:spPr>
            <p:txBody>
              <a:bodyPr wrap="square" lIns="50800" tIns="50800" rIns="50800" bIns="50800" numCol="1" anchor="t">
                <a:noAutofit/>
              </a:bodyPr>
              <a:lstStyle/>
              <a:p>
                <a:pPr defTabSz="457200">
                  <a:defRPr sz="1800">
                    <a:solidFill>
                      <a:srgbClr val="808080"/>
                    </a:solidFill>
                    <a:latin typeface="Corbel"/>
                    <a:ea typeface="Corbel"/>
                    <a:cs typeface="Corbel"/>
                    <a:sym typeface="Corbel"/>
                  </a:defRPr>
                </a:pPr>
              </a:p>
            </p:txBody>
          </p:sp>
          <p:sp>
            <p:nvSpPr>
              <p:cNvPr id="370" name="Horizon"/>
              <p:cNvSpPr/>
              <p:nvPr/>
            </p:nvSpPr>
            <p:spPr>
              <a:xfrm>
                <a:off x="-2" y="-1"/>
                <a:ext cx="2110295" cy="459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lvl1pPr defTabSz="457200">
                  <a:defRPr sz="2400">
                    <a:solidFill>
                      <a:srgbClr val="808080"/>
                    </a:solidFill>
                    <a:latin typeface="Corbel"/>
                    <a:ea typeface="Corbel"/>
                    <a:cs typeface="Corbel"/>
                    <a:sym typeface="Corbel"/>
                  </a:defRPr>
                </a:lvl1pPr>
              </a:lstStyle>
              <a:p>
                <a:pPr/>
                <a:r>
                  <a:t>Horizon</a:t>
                </a:r>
              </a:p>
            </p:txBody>
          </p:sp>
        </p:grpSp>
        <p:grpSp>
          <p:nvGrpSpPr>
            <p:cNvPr id="374" name="Rectangle à coins arrondis 18"/>
            <p:cNvGrpSpPr/>
            <p:nvPr/>
          </p:nvGrpSpPr>
          <p:grpSpPr>
            <a:xfrm>
              <a:off x="261086" y="4612499"/>
              <a:ext cx="1957772" cy="852094"/>
              <a:chOff x="0" y="0"/>
              <a:chExt cx="1957771" cy="852093"/>
            </a:xfrm>
          </p:grpSpPr>
          <p:sp>
            <p:nvSpPr>
              <p:cNvPr id="372" name="圆角矩形"/>
              <p:cNvSpPr/>
              <p:nvPr/>
            </p:nvSpPr>
            <p:spPr>
              <a:xfrm>
                <a:off x="-1" y="0"/>
                <a:ext cx="1957773" cy="852094"/>
              </a:xfrm>
              <a:prstGeom prst="roundRect">
                <a:avLst>
                  <a:gd name="adj" fmla="val 16667"/>
                </a:avLst>
              </a:prstGeom>
              <a:solidFill>
                <a:srgbClr val="30ACEC"/>
              </a:solidFill>
              <a:ln w="22225" cap="rnd">
                <a:solidFill>
                  <a:srgbClr val="FFFFFF"/>
                </a:solidFill>
                <a:prstDash val="solid"/>
                <a:round/>
              </a:ln>
              <a:effectLst/>
            </p:spPr>
            <p:txBody>
              <a:bodyPr wrap="square" lIns="50800" tIns="50800" rIns="50800" bIns="50800" numCol="1" anchor="ctr">
                <a:noAutofit/>
              </a:bodyPr>
              <a:lstStyle/>
              <a:p>
                <a:pPr defTabSz="457200">
                  <a:defRPr sz="1800">
                    <a:solidFill>
                      <a:srgbClr val="FFFFFF"/>
                    </a:solidFill>
                    <a:latin typeface="Corbel"/>
                    <a:ea typeface="Corbel"/>
                    <a:cs typeface="Corbel"/>
                    <a:sym typeface="Corbel"/>
                  </a:defRPr>
                </a:pPr>
              </a:p>
            </p:txBody>
          </p:sp>
          <p:sp>
            <p:nvSpPr>
              <p:cNvPr id="373" name="Watcher…"/>
              <p:cNvSpPr/>
              <p:nvPr/>
            </p:nvSpPr>
            <p:spPr>
              <a:xfrm>
                <a:off x="41595" y="12026"/>
                <a:ext cx="1874581" cy="8280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defTabSz="457200">
                  <a:defRPr sz="2400">
                    <a:solidFill>
                      <a:srgbClr val="FFFFFF"/>
                    </a:solidFill>
                    <a:latin typeface="Corbel"/>
                    <a:ea typeface="Corbel"/>
                    <a:cs typeface="Corbel"/>
                    <a:sym typeface="Corbel"/>
                  </a:defRPr>
                </a:pPr>
                <a:r>
                  <a:t>Watcher</a:t>
                </a:r>
              </a:p>
              <a:p>
                <a:pPr defTabSz="457200">
                  <a:defRPr sz="2400">
                    <a:solidFill>
                      <a:srgbClr val="FFFFFF"/>
                    </a:solidFill>
                    <a:latin typeface="Corbel"/>
                    <a:ea typeface="Corbel"/>
                    <a:cs typeface="Corbel"/>
                    <a:sym typeface="Corbel"/>
                  </a:defRPr>
                </a:pPr>
                <a:r>
                  <a:t>Plugin</a:t>
                </a:r>
              </a:p>
            </p:txBody>
          </p:sp>
        </p:grpSp>
        <p:grpSp>
          <p:nvGrpSpPr>
            <p:cNvPr id="377" name="Rectangle 19"/>
            <p:cNvGrpSpPr/>
            <p:nvPr/>
          </p:nvGrpSpPr>
          <p:grpSpPr>
            <a:xfrm>
              <a:off x="0" y="-1"/>
              <a:ext cx="2227529" cy="1018330"/>
              <a:chOff x="0" y="0"/>
              <a:chExt cx="2227528" cy="1018329"/>
            </a:xfrm>
          </p:grpSpPr>
          <p:sp>
            <p:nvSpPr>
              <p:cNvPr id="375" name="矩形"/>
              <p:cNvSpPr/>
              <p:nvPr/>
            </p:nvSpPr>
            <p:spPr>
              <a:xfrm>
                <a:off x="-1" y="-1"/>
                <a:ext cx="2227530" cy="1018330"/>
              </a:xfrm>
              <a:prstGeom prst="rect">
                <a:avLst/>
              </a:prstGeom>
              <a:solidFill>
                <a:srgbClr val="FFFFFF"/>
              </a:solidFill>
              <a:ln w="15875" cap="rnd">
                <a:solidFill>
                  <a:srgbClr val="000000"/>
                </a:solidFill>
                <a:prstDash val="solid"/>
                <a:round/>
              </a:ln>
              <a:effectLst/>
            </p:spPr>
            <p:txBody>
              <a:bodyPr wrap="square" lIns="50800" tIns="50800" rIns="50800" bIns="50800" numCol="1" anchor="t">
                <a:noAutofit/>
              </a:bodyPr>
              <a:lstStyle/>
              <a:p>
                <a:pPr defTabSz="457200">
                  <a:defRPr sz="1800">
                    <a:solidFill>
                      <a:srgbClr val="808080"/>
                    </a:solidFill>
                    <a:latin typeface="Corbel"/>
                    <a:ea typeface="Corbel"/>
                    <a:cs typeface="Corbel"/>
                    <a:sym typeface="Corbel"/>
                  </a:defRPr>
                </a:pPr>
              </a:p>
            </p:txBody>
          </p:sp>
          <p:sp>
            <p:nvSpPr>
              <p:cNvPr id="376" name="Ceilometer"/>
              <p:cNvSpPr/>
              <p:nvPr/>
            </p:nvSpPr>
            <p:spPr>
              <a:xfrm>
                <a:off x="-1" y="-1"/>
                <a:ext cx="2227530" cy="459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lvl1pPr defTabSz="457200">
                  <a:defRPr sz="2400">
                    <a:solidFill>
                      <a:srgbClr val="808080"/>
                    </a:solidFill>
                    <a:latin typeface="Corbel"/>
                    <a:ea typeface="Corbel"/>
                    <a:cs typeface="Corbel"/>
                    <a:sym typeface="Corbel"/>
                  </a:defRPr>
                </a:lvl1pPr>
              </a:lstStyle>
              <a:p>
                <a:pPr/>
                <a:r>
                  <a:t>Ceilometer</a:t>
                </a:r>
              </a:p>
            </p:txBody>
          </p:sp>
        </p:grpSp>
        <p:grpSp>
          <p:nvGrpSpPr>
            <p:cNvPr id="380" name="Rectangle à coins arrondis 20"/>
            <p:cNvGrpSpPr/>
            <p:nvPr/>
          </p:nvGrpSpPr>
          <p:grpSpPr>
            <a:xfrm>
              <a:off x="175857" y="509164"/>
              <a:ext cx="2628534" cy="1055148"/>
              <a:chOff x="0" y="0"/>
              <a:chExt cx="2628533" cy="1055147"/>
            </a:xfrm>
          </p:grpSpPr>
          <p:sp>
            <p:nvSpPr>
              <p:cNvPr id="378" name="圆角矩形"/>
              <p:cNvSpPr/>
              <p:nvPr/>
            </p:nvSpPr>
            <p:spPr>
              <a:xfrm>
                <a:off x="0" y="-1"/>
                <a:ext cx="2628534" cy="1055149"/>
              </a:xfrm>
              <a:prstGeom prst="roundRect">
                <a:avLst>
                  <a:gd name="adj" fmla="val 16667"/>
                </a:avLst>
              </a:prstGeom>
              <a:solidFill>
                <a:srgbClr val="E29D3E"/>
              </a:solidFill>
              <a:ln w="22225" cap="rnd">
                <a:solidFill>
                  <a:srgbClr val="FFFFFF"/>
                </a:solidFill>
                <a:prstDash val="solid"/>
                <a:round/>
              </a:ln>
              <a:effectLst/>
            </p:spPr>
            <p:txBody>
              <a:bodyPr wrap="square" lIns="50800" tIns="50800" rIns="50800" bIns="50800" numCol="1" anchor="ctr">
                <a:noAutofit/>
              </a:bodyPr>
              <a:lstStyle/>
              <a:p>
                <a:pPr defTabSz="457200">
                  <a:defRPr sz="2400">
                    <a:solidFill>
                      <a:srgbClr val="FFFFFF"/>
                    </a:solidFill>
                    <a:latin typeface="Corbel"/>
                    <a:ea typeface="Corbel"/>
                    <a:cs typeface="Corbel"/>
                    <a:sym typeface="Corbel"/>
                  </a:defRPr>
                </a:pPr>
              </a:p>
            </p:txBody>
          </p:sp>
          <p:sp>
            <p:nvSpPr>
              <p:cNvPr id="379" name="Watcher Metrics Publisher"/>
              <p:cNvSpPr/>
              <p:nvPr/>
            </p:nvSpPr>
            <p:spPr>
              <a:xfrm>
                <a:off x="51506" y="113553"/>
                <a:ext cx="2525520" cy="8280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457200">
                  <a:defRPr sz="2400">
                    <a:solidFill>
                      <a:srgbClr val="FFFFFF"/>
                    </a:solidFill>
                    <a:latin typeface="Corbel"/>
                    <a:ea typeface="Corbel"/>
                    <a:cs typeface="Corbel"/>
                    <a:sym typeface="Corbel"/>
                  </a:defRPr>
                </a:lvl1pPr>
              </a:lstStyle>
              <a:p>
                <a:pPr/>
                <a:r>
                  <a:t>Watcher Metrics Publisher</a:t>
                </a:r>
              </a:p>
            </p:txBody>
          </p:sp>
        </p:grpSp>
        <p:grpSp>
          <p:nvGrpSpPr>
            <p:cNvPr id="388" name="Group 66"/>
            <p:cNvGrpSpPr/>
            <p:nvPr/>
          </p:nvGrpSpPr>
          <p:grpSpPr>
            <a:xfrm>
              <a:off x="3396112" y="5784878"/>
              <a:ext cx="2641658" cy="1993060"/>
              <a:chOff x="-1" y="-1"/>
              <a:chExt cx="2641656" cy="1993058"/>
            </a:xfrm>
          </p:grpSpPr>
          <p:grpSp>
            <p:nvGrpSpPr>
              <p:cNvPr id="383" name="Rectangle 22"/>
              <p:cNvGrpSpPr/>
              <p:nvPr/>
            </p:nvGrpSpPr>
            <p:grpSpPr>
              <a:xfrm>
                <a:off x="-2" y="-2"/>
                <a:ext cx="2641658" cy="1993060"/>
                <a:chOff x="0" y="0"/>
                <a:chExt cx="2641656" cy="1993058"/>
              </a:xfrm>
            </p:grpSpPr>
            <p:sp>
              <p:nvSpPr>
                <p:cNvPr id="381" name="矩形"/>
                <p:cNvSpPr/>
                <p:nvPr/>
              </p:nvSpPr>
              <p:spPr>
                <a:xfrm>
                  <a:off x="-1" y="-1"/>
                  <a:ext cx="2641658" cy="1993060"/>
                </a:xfrm>
                <a:prstGeom prst="rect">
                  <a:avLst/>
                </a:prstGeom>
                <a:solidFill>
                  <a:srgbClr val="80C34F"/>
                </a:solidFill>
                <a:ln w="22225" cap="rnd">
                  <a:solidFill>
                    <a:srgbClr val="FFFFFF"/>
                  </a:solidFill>
                  <a:prstDash val="solid"/>
                  <a:round/>
                </a:ln>
                <a:effectLst/>
              </p:spPr>
              <p:txBody>
                <a:bodyPr wrap="square" lIns="50800" tIns="50800" rIns="50800" bIns="50800" numCol="1" anchor="t">
                  <a:noAutofit/>
                </a:bodyPr>
                <a:lstStyle/>
                <a:p>
                  <a:pPr defTabSz="457200">
                    <a:defRPr sz="1800">
                      <a:solidFill>
                        <a:srgbClr val="FFFFFF"/>
                      </a:solidFill>
                      <a:latin typeface="Corbel"/>
                      <a:ea typeface="Corbel"/>
                      <a:cs typeface="Corbel"/>
                      <a:sym typeface="Corbel"/>
                    </a:defRPr>
                  </a:pPr>
                </a:p>
              </p:txBody>
            </p:sp>
            <p:sp>
              <p:nvSpPr>
                <p:cNvPr id="382" name="Watcher DB"/>
                <p:cNvSpPr/>
                <p:nvPr/>
              </p:nvSpPr>
              <p:spPr>
                <a:xfrm>
                  <a:off x="-1" y="0"/>
                  <a:ext cx="2641658" cy="459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lvl1pPr defTabSz="457200">
                    <a:defRPr sz="2400">
                      <a:solidFill>
                        <a:srgbClr val="FFFFFF"/>
                      </a:solidFill>
                      <a:latin typeface="Corbel"/>
                      <a:ea typeface="Corbel"/>
                      <a:cs typeface="Corbel"/>
                      <a:sym typeface="Corbel"/>
                    </a:defRPr>
                  </a:lvl1pPr>
                </a:lstStyle>
                <a:p>
                  <a:pPr/>
                  <a:r>
                    <a:t>Watcher DB</a:t>
                  </a:r>
                </a:p>
              </p:txBody>
            </p:sp>
          </p:grpSp>
          <p:grpSp>
            <p:nvGrpSpPr>
              <p:cNvPr id="387" name="Organigramme : Disque magnétique 9"/>
              <p:cNvGrpSpPr/>
              <p:nvPr/>
            </p:nvGrpSpPr>
            <p:grpSpPr>
              <a:xfrm>
                <a:off x="216861" y="521014"/>
                <a:ext cx="2207934" cy="1390699"/>
                <a:chOff x="0" y="-1"/>
                <a:chExt cx="2207933" cy="1390697"/>
              </a:xfrm>
            </p:grpSpPr>
            <p:sp>
              <p:nvSpPr>
                <p:cNvPr id="384" name="形状"/>
                <p:cNvSpPr/>
                <p:nvPr/>
              </p:nvSpPr>
              <p:spPr>
                <a:xfrm>
                  <a:off x="-1" y="-1"/>
                  <a:ext cx="2207934" cy="13906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3600"/>
                      </a:moveTo>
                      <a:cubicBezTo>
                        <a:pt x="0" y="1612"/>
                        <a:pt x="4835" y="0"/>
                        <a:pt x="10800" y="0"/>
                      </a:cubicBezTo>
                      <a:cubicBezTo>
                        <a:pt x="16765" y="0"/>
                        <a:pt x="21600" y="1612"/>
                        <a:pt x="21600" y="3600"/>
                      </a:cubicBezTo>
                      <a:lnTo>
                        <a:pt x="21600" y="18000"/>
                      </a:lnTo>
                      <a:cubicBezTo>
                        <a:pt x="21600" y="19988"/>
                        <a:pt x="16765" y="21600"/>
                        <a:pt x="10800" y="21600"/>
                      </a:cubicBezTo>
                      <a:cubicBezTo>
                        <a:pt x="4835" y="21600"/>
                        <a:pt x="0" y="19988"/>
                        <a:pt x="0" y="18000"/>
                      </a:cubicBezTo>
                      <a:close/>
                    </a:path>
                  </a:pathLst>
                </a:custGeom>
                <a:solidFill>
                  <a:srgbClr val="80C34F"/>
                </a:solidFill>
                <a:ln w="12700" cap="flat">
                  <a:noFill/>
                  <a:miter lim="400000"/>
                </a:ln>
                <a:effectLst/>
              </p:spPr>
              <p:txBody>
                <a:bodyPr wrap="square" lIns="50800" tIns="50800" rIns="50800" bIns="50800" numCol="1" anchor="ctr">
                  <a:noAutofit/>
                </a:bodyPr>
                <a:lstStyle/>
                <a:p>
                  <a:pPr defTabSz="457200">
                    <a:defRPr sz="1400">
                      <a:solidFill>
                        <a:srgbClr val="FFFFFF"/>
                      </a:solidFill>
                      <a:latin typeface="Corbel"/>
                      <a:ea typeface="Corbel"/>
                      <a:cs typeface="Corbel"/>
                      <a:sym typeface="Corbel"/>
                    </a:defRPr>
                  </a:pPr>
                </a:p>
              </p:txBody>
            </p:sp>
            <p:sp>
              <p:nvSpPr>
                <p:cNvPr id="385" name="形状"/>
                <p:cNvSpPr/>
                <p:nvPr/>
              </p:nvSpPr>
              <p:spPr>
                <a:xfrm>
                  <a:off x="-1" y="-1"/>
                  <a:ext cx="2207934" cy="13906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3600"/>
                      </a:moveTo>
                      <a:cubicBezTo>
                        <a:pt x="21600" y="5588"/>
                        <a:pt x="16765" y="7200"/>
                        <a:pt x="10800" y="7200"/>
                      </a:cubicBezTo>
                      <a:cubicBezTo>
                        <a:pt x="4835" y="7200"/>
                        <a:pt x="0" y="5588"/>
                        <a:pt x="0" y="3600"/>
                      </a:cubicBezTo>
                      <a:moveTo>
                        <a:pt x="0" y="3600"/>
                      </a:moveTo>
                      <a:cubicBezTo>
                        <a:pt x="0" y="1612"/>
                        <a:pt x="4835" y="0"/>
                        <a:pt x="10800" y="0"/>
                      </a:cubicBezTo>
                      <a:cubicBezTo>
                        <a:pt x="16765" y="0"/>
                        <a:pt x="21600" y="1612"/>
                        <a:pt x="21600" y="3600"/>
                      </a:cubicBezTo>
                      <a:lnTo>
                        <a:pt x="21600" y="18000"/>
                      </a:lnTo>
                      <a:cubicBezTo>
                        <a:pt x="21600" y="19988"/>
                        <a:pt x="16765" y="21600"/>
                        <a:pt x="10800" y="21600"/>
                      </a:cubicBezTo>
                      <a:cubicBezTo>
                        <a:pt x="4835" y="21600"/>
                        <a:pt x="0" y="19988"/>
                        <a:pt x="0" y="18000"/>
                      </a:cubicBezTo>
                      <a:close/>
                    </a:path>
                  </a:pathLst>
                </a:custGeom>
                <a:noFill/>
                <a:ln w="22225" cap="rnd">
                  <a:solidFill>
                    <a:srgbClr val="FFFFFF"/>
                  </a:solidFill>
                  <a:prstDash val="solid"/>
                  <a:round/>
                </a:ln>
                <a:effectLst/>
              </p:spPr>
              <p:txBody>
                <a:bodyPr wrap="square" lIns="50800" tIns="50800" rIns="50800" bIns="50800" numCol="1" anchor="ctr">
                  <a:noAutofit/>
                </a:bodyPr>
                <a:lstStyle/>
                <a:p>
                  <a:pPr defTabSz="457200">
                    <a:defRPr sz="1400">
                      <a:solidFill>
                        <a:srgbClr val="FFFFFF"/>
                      </a:solidFill>
                      <a:latin typeface="Corbel"/>
                      <a:ea typeface="Corbel"/>
                      <a:cs typeface="Corbel"/>
                      <a:sym typeface="Corbel"/>
                    </a:defRPr>
                  </a:pPr>
                </a:p>
              </p:txBody>
            </p:sp>
            <p:sp>
              <p:nvSpPr>
                <p:cNvPr id="386" name="Audits/Actions/Settings"/>
                <p:cNvSpPr/>
                <p:nvPr/>
              </p:nvSpPr>
              <p:spPr>
                <a:xfrm>
                  <a:off x="-1" y="397218"/>
                  <a:ext cx="2207934" cy="8280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457200">
                    <a:defRPr sz="2400">
                      <a:solidFill>
                        <a:srgbClr val="FFFFFF"/>
                      </a:solidFill>
                      <a:latin typeface="Corbel"/>
                      <a:ea typeface="Corbel"/>
                      <a:cs typeface="Corbel"/>
                      <a:sym typeface="Corbel"/>
                    </a:defRPr>
                  </a:lvl1pPr>
                </a:lstStyle>
                <a:p>
                  <a:pPr/>
                  <a:r>
                    <a:t>Audits/Actions/Settings</a:t>
                  </a:r>
                </a:p>
              </p:txBody>
            </p:sp>
          </p:grpSp>
        </p:grpSp>
        <p:sp>
          <p:nvSpPr>
            <p:cNvPr id="389" name="Connecteur droit avec flèche 24"/>
            <p:cNvSpPr/>
            <p:nvPr/>
          </p:nvSpPr>
          <p:spPr>
            <a:xfrm flipH="1">
              <a:off x="4742886" y="3884021"/>
              <a:ext cx="1861449" cy="4"/>
            </a:xfrm>
            <a:prstGeom prst="line">
              <a:avLst/>
            </a:prstGeom>
            <a:noFill/>
            <a:ln w="15875" cap="rnd">
              <a:solidFill>
                <a:srgbClr val="A666E1"/>
              </a:solidFill>
              <a:prstDash val="solid"/>
              <a:round/>
              <a:headEnd type="triangle" w="med" len="med"/>
            </a:ln>
            <a:effectLst/>
          </p:spPr>
          <p:txBody>
            <a:bodyPr wrap="square" lIns="45718" tIns="45718" rIns="45718" bIns="45718" numCol="1" anchor="t">
              <a:noAutofit/>
            </a:bodyPr>
            <a:lstStyle/>
            <a:p>
              <a:pPr/>
            </a:p>
          </p:txBody>
        </p:sp>
        <p:grpSp>
          <p:nvGrpSpPr>
            <p:cNvPr id="392" name="Rectangle 25"/>
            <p:cNvGrpSpPr/>
            <p:nvPr/>
          </p:nvGrpSpPr>
          <p:grpSpPr>
            <a:xfrm>
              <a:off x="12901612" y="4797070"/>
              <a:ext cx="1558809" cy="1018330"/>
              <a:chOff x="-1" y="0"/>
              <a:chExt cx="1558808" cy="1018329"/>
            </a:xfrm>
          </p:grpSpPr>
          <p:sp>
            <p:nvSpPr>
              <p:cNvPr id="390" name="矩形"/>
              <p:cNvSpPr/>
              <p:nvPr/>
            </p:nvSpPr>
            <p:spPr>
              <a:xfrm>
                <a:off x="-2" y="-1"/>
                <a:ext cx="1558810" cy="1018330"/>
              </a:xfrm>
              <a:prstGeom prst="rect">
                <a:avLst/>
              </a:prstGeom>
              <a:solidFill>
                <a:srgbClr val="FFFFFF"/>
              </a:solidFill>
              <a:ln w="15875" cap="rnd">
                <a:solidFill>
                  <a:srgbClr val="000000"/>
                </a:solidFill>
                <a:prstDash val="solid"/>
                <a:round/>
              </a:ln>
              <a:effectLst/>
            </p:spPr>
            <p:txBody>
              <a:bodyPr wrap="square" lIns="50800" tIns="50800" rIns="50800" bIns="50800" numCol="1" anchor="t">
                <a:noAutofit/>
              </a:bodyPr>
              <a:lstStyle/>
              <a:p>
                <a:pPr defTabSz="457200">
                  <a:defRPr sz="1800">
                    <a:solidFill>
                      <a:srgbClr val="808080"/>
                    </a:solidFill>
                    <a:latin typeface="Corbel"/>
                    <a:ea typeface="Corbel"/>
                    <a:cs typeface="Corbel"/>
                    <a:sym typeface="Corbel"/>
                  </a:defRPr>
                </a:pPr>
              </a:p>
            </p:txBody>
          </p:sp>
          <p:sp>
            <p:nvSpPr>
              <p:cNvPr id="391" name="Nova"/>
              <p:cNvSpPr/>
              <p:nvPr/>
            </p:nvSpPr>
            <p:spPr>
              <a:xfrm>
                <a:off x="-2" y="-1"/>
                <a:ext cx="1558810" cy="459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lvl1pPr defTabSz="457200">
                  <a:defRPr sz="2400">
                    <a:solidFill>
                      <a:srgbClr val="808080"/>
                    </a:solidFill>
                    <a:latin typeface="Corbel"/>
                    <a:ea typeface="Corbel"/>
                    <a:cs typeface="Corbel"/>
                    <a:sym typeface="Corbel"/>
                  </a:defRPr>
                </a:lvl1pPr>
              </a:lstStyle>
              <a:p>
                <a:pPr/>
                <a:r>
                  <a:t>Nova</a:t>
                </a:r>
              </a:p>
            </p:txBody>
          </p:sp>
        </p:grpSp>
        <p:sp>
          <p:nvSpPr>
            <p:cNvPr id="393" name="Connecteur droit avec flèche 26"/>
            <p:cNvSpPr/>
            <p:nvPr/>
          </p:nvSpPr>
          <p:spPr>
            <a:xfrm flipH="1">
              <a:off x="9813085" y="2747859"/>
              <a:ext cx="180252" cy="597482"/>
            </a:xfrm>
            <a:prstGeom prst="line">
              <a:avLst/>
            </a:prstGeom>
            <a:noFill/>
            <a:ln w="15875" cap="rnd">
              <a:solidFill>
                <a:srgbClr val="30ACEC"/>
              </a:solidFill>
              <a:prstDash val="solid"/>
              <a:round/>
              <a:headEnd type="triangle" w="med" len="med"/>
            </a:ln>
            <a:effectLst/>
          </p:spPr>
          <p:txBody>
            <a:bodyPr wrap="square" lIns="45718" tIns="45718" rIns="45718" bIns="45718" numCol="1" anchor="t">
              <a:noAutofit/>
            </a:bodyPr>
            <a:lstStyle/>
            <a:p>
              <a:pPr/>
            </a:p>
          </p:txBody>
        </p:sp>
        <p:sp>
          <p:nvSpPr>
            <p:cNvPr id="394" name="Connecteur droit avec flèche 27"/>
            <p:cNvSpPr/>
            <p:nvPr/>
          </p:nvSpPr>
          <p:spPr>
            <a:xfrm flipV="1">
              <a:off x="5217101" y="4844922"/>
              <a:ext cx="3" cy="939963"/>
            </a:xfrm>
            <a:prstGeom prst="line">
              <a:avLst/>
            </a:prstGeom>
            <a:noFill/>
            <a:ln w="15875" cap="rnd">
              <a:solidFill>
                <a:srgbClr val="30ACEC"/>
              </a:solidFill>
              <a:prstDash val="solid"/>
              <a:round/>
              <a:headEnd type="triangle" w="med" len="med"/>
            </a:ln>
            <a:effectLst/>
          </p:spPr>
          <p:txBody>
            <a:bodyPr wrap="square" lIns="45718" tIns="45718" rIns="45718" bIns="45718" numCol="1" anchor="t">
              <a:noAutofit/>
            </a:bodyPr>
            <a:lstStyle/>
            <a:p>
              <a:pPr/>
            </a:p>
          </p:txBody>
        </p:sp>
        <p:sp>
          <p:nvSpPr>
            <p:cNvPr id="395" name="Connecteur droit avec flèche 28"/>
            <p:cNvSpPr/>
            <p:nvPr/>
          </p:nvSpPr>
          <p:spPr>
            <a:xfrm flipH="1">
              <a:off x="11176623" y="5306233"/>
              <a:ext cx="1724995" cy="26485"/>
            </a:xfrm>
            <a:prstGeom prst="line">
              <a:avLst/>
            </a:prstGeom>
            <a:noFill/>
            <a:ln w="15875" cap="rnd">
              <a:solidFill>
                <a:srgbClr val="0070C0"/>
              </a:solidFill>
              <a:prstDash val="solid"/>
              <a:round/>
              <a:headEnd type="triangle" w="med" len="med"/>
            </a:ln>
            <a:effectLst/>
          </p:spPr>
          <p:txBody>
            <a:bodyPr wrap="square" lIns="45718" tIns="45718" rIns="45718" bIns="45718" numCol="1" anchor="t">
              <a:noAutofit/>
            </a:bodyPr>
            <a:lstStyle/>
            <a:p>
              <a:pPr/>
            </a:p>
          </p:txBody>
        </p:sp>
        <p:grpSp>
          <p:nvGrpSpPr>
            <p:cNvPr id="398" name="Rectangle 29"/>
            <p:cNvGrpSpPr/>
            <p:nvPr/>
          </p:nvGrpSpPr>
          <p:grpSpPr>
            <a:xfrm>
              <a:off x="12901612" y="6043092"/>
              <a:ext cx="1558809" cy="1018330"/>
              <a:chOff x="-1" y="0"/>
              <a:chExt cx="1558808" cy="1018329"/>
            </a:xfrm>
          </p:grpSpPr>
          <p:sp>
            <p:nvSpPr>
              <p:cNvPr id="396" name="矩形"/>
              <p:cNvSpPr/>
              <p:nvPr/>
            </p:nvSpPr>
            <p:spPr>
              <a:xfrm>
                <a:off x="-2" y="-1"/>
                <a:ext cx="1558810" cy="1018330"/>
              </a:xfrm>
              <a:prstGeom prst="rect">
                <a:avLst/>
              </a:prstGeom>
              <a:solidFill>
                <a:srgbClr val="FFFFFF"/>
              </a:solidFill>
              <a:ln w="15875" cap="rnd">
                <a:solidFill>
                  <a:srgbClr val="000000"/>
                </a:solidFill>
                <a:prstDash val="solid"/>
                <a:round/>
              </a:ln>
              <a:effectLst/>
            </p:spPr>
            <p:txBody>
              <a:bodyPr wrap="square" lIns="50800" tIns="50800" rIns="50800" bIns="50800" numCol="1" anchor="t">
                <a:noAutofit/>
              </a:bodyPr>
              <a:lstStyle/>
              <a:p>
                <a:pPr defTabSz="457200">
                  <a:defRPr sz="1800">
                    <a:solidFill>
                      <a:srgbClr val="808080"/>
                    </a:solidFill>
                    <a:latin typeface="Corbel"/>
                    <a:ea typeface="Corbel"/>
                    <a:cs typeface="Corbel"/>
                    <a:sym typeface="Corbel"/>
                  </a:defRPr>
                </a:pPr>
              </a:p>
            </p:txBody>
          </p:sp>
          <p:sp>
            <p:nvSpPr>
              <p:cNvPr id="397" name="Cinder"/>
              <p:cNvSpPr/>
              <p:nvPr/>
            </p:nvSpPr>
            <p:spPr>
              <a:xfrm>
                <a:off x="-2" y="-1"/>
                <a:ext cx="1558810" cy="459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lvl1pPr defTabSz="457200">
                  <a:defRPr sz="2400">
                    <a:solidFill>
                      <a:srgbClr val="808080"/>
                    </a:solidFill>
                    <a:latin typeface="Corbel"/>
                    <a:ea typeface="Corbel"/>
                    <a:cs typeface="Corbel"/>
                    <a:sym typeface="Corbel"/>
                  </a:defRPr>
                </a:lvl1pPr>
              </a:lstStyle>
              <a:p>
                <a:pPr/>
                <a:r>
                  <a:t>Cinder</a:t>
                </a:r>
              </a:p>
            </p:txBody>
          </p:sp>
        </p:grpSp>
        <p:grpSp>
          <p:nvGrpSpPr>
            <p:cNvPr id="401" name="Rectangle 30"/>
            <p:cNvGrpSpPr/>
            <p:nvPr/>
          </p:nvGrpSpPr>
          <p:grpSpPr>
            <a:xfrm>
              <a:off x="12901612" y="3571974"/>
              <a:ext cx="1558809" cy="1018331"/>
              <a:chOff x="-1" y="-1"/>
              <a:chExt cx="1558808" cy="1018329"/>
            </a:xfrm>
          </p:grpSpPr>
          <p:sp>
            <p:nvSpPr>
              <p:cNvPr id="399" name="矩形"/>
              <p:cNvSpPr/>
              <p:nvPr/>
            </p:nvSpPr>
            <p:spPr>
              <a:xfrm>
                <a:off x="-2" y="-2"/>
                <a:ext cx="1558810" cy="1018331"/>
              </a:xfrm>
              <a:prstGeom prst="rect">
                <a:avLst/>
              </a:prstGeom>
              <a:solidFill>
                <a:srgbClr val="FFFFFF"/>
              </a:solidFill>
              <a:ln w="15875" cap="rnd">
                <a:solidFill>
                  <a:srgbClr val="000000"/>
                </a:solidFill>
                <a:prstDash val="solid"/>
                <a:round/>
              </a:ln>
              <a:effectLst/>
            </p:spPr>
            <p:txBody>
              <a:bodyPr wrap="square" lIns="50800" tIns="50800" rIns="50800" bIns="50800" numCol="1" anchor="t">
                <a:noAutofit/>
              </a:bodyPr>
              <a:lstStyle/>
              <a:p>
                <a:pPr defTabSz="457200">
                  <a:defRPr sz="1600">
                    <a:solidFill>
                      <a:srgbClr val="808080"/>
                    </a:solidFill>
                    <a:latin typeface="Corbel"/>
                    <a:ea typeface="Corbel"/>
                    <a:cs typeface="Corbel"/>
                    <a:sym typeface="Corbel"/>
                  </a:defRPr>
                </a:pPr>
              </a:p>
            </p:txBody>
          </p:sp>
          <p:sp>
            <p:nvSpPr>
              <p:cNvPr id="400" name="Neutron"/>
              <p:cNvSpPr/>
              <p:nvPr/>
            </p:nvSpPr>
            <p:spPr>
              <a:xfrm>
                <a:off x="-2" y="0"/>
                <a:ext cx="1558810" cy="459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lvl1pPr defTabSz="457200">
                  <a:defRPr sz="2400">
                    <a:solidFill>
                      <a:srgbClr val="808080"/>
                    </a:solidFill>
                    <a:latin typeface="Corbel"/>
                    <a:ea typeface="Corbel"/>
                    <a:cs typeface="Corbel"/>
                    <a:sym typeface="Corbel"/>
                  </a:defRPr>
                </a:lvl1pPr>
              </a:lstStyle>
              <a:p>
                <a:pPr/>
                <a:r>
                  <a:t>Neutron</a:t>
                </a:r>
              </a:p>
            </p:txBody>
          </p:sp>
        </p:grpSp>
        <p:sp>
          <p:nvSpPr>
            <p:cNvPr id="402" name="Connecteur droit avec flèche 31"/>
            <p:cNvSpPr/>
            <p:nvPr/>
          </p:nvSpPr>
          <p:spPr>
            <a:xfrm flipV="1">
              <a:off x="2229983" y="4396694"/>
              <a:ext cx="1514617" cy="388146"/>
            </a:xfrm>
            <a:prstGeom prst="line">
              <a:avLst/>
            </a:prstGeom>
            <a:noFill/>
            <a:ln w="15875" cap="rnd">
              <a:solidFill>
                <a:srgbClr val="0070C0"/>
              </a:solidFill>
              <a:prstDash val="solid"/>
              <a:round/>
              <a:tailEnd type="triangle" w="med" len="med"/>
            </a:ln>
            <a:effectLst/>
          </p:spPr>
          <p:txBody>
            <a:bodyPr wrap="square" lIns="45718" tIns="45718" rIns="45718" bIns="45718" numCol="1" anchor="t">
              <a:noAutofit/>
            </a:bodyPr>
            <a:lstStyle/>
            <a:p>
              <a:pPr/>
            </a:p>
          </p:txBody>
        </p:sp>
        <p:grpSp>
          <p:nvGrpSpPr>
            <p:cNvPr id="405" name="Rectangle à coins arrondis 32"/>
            <p:cNvGrpSpPr/>
            <p:nvPr/>
          </p:nvGrpSpPr>
          <p:grpSpPr>
            <a:xfrm>
              <a:off x="261086" y="2706521"/>
              <a:ext cx="1957772" cy="852094"/>
              <a:chOff x="0" y="0"/>
              <a:chExt cx="1957771" cy="852093"/>
            </a:xfrm>
          </p:grpSpPr>
          <p:sp>
            <p:nvSpPr>
              <p:cNvPr id="403" name="圆角矩形"/>
              <p:cNvSpPr/>
              <p:nvPr/>
            </p:nvSpPr>
            <p:spPr>
              <a:xfrm>
                <a:off x="-1" y="0"/>
                <a:ext cx="1957773" cy="852094"/>
              </a:xfrm>
              <a:prstGeom prst="roundRect">
                <a:avLst>
                  <a:gd name="adj" fmla="val 16667"/>
                </a:avLst>
              </a:prstGeom>
              <a:solidFill>
                <a:srgbClr val="30ACEC"/>
              </a:solidFill>
              <a:ln w="22225" cap="rnd">
                <a:solidFill>
                  <a:srgbClr val="FFFFFF"/>
                </a:solidFill>
                <a:prstDash val="solid"/>
                <a:round/>
              </a:ln>
              <a:effectLst/>
            </p:spPr>
            <p:txBody>
              <a:bodyPr wrap="square" lIns="50800" tIns="50800" rIns="50800" bIns="50800" numCol="1" anchor="ctr">
                <a:noAutofit/>
              </a:bodyPr>
              <a:lstStyle/>
              <a:p>
                <a:pPr defTabSz="457200">
                  <a:defRPr sz="1800">
                    <a:solidFill>
                      <a:srgbClr val="FFFFFF"/>
                    </a:solidFill>
                    <a:latin typeface="Corbel"/>
                    <a:ea typeface="Corbel"/>
                    <a:cs typeface="Corbel"/>
                    <a:sym typeface="Corbel"/>
                  </a:defRPr>
                </a:pPr>
              </a:p>
            </p:txBody>
          </p:sp>
          <p:sp>
            <p:nvSpPr>
              <p:cNvPr id="404" name="Watcher…"/>
              <p:cNvSpPr/>
              <p:nvPr/>
            </p:nvSpPr>
            <p:spPr>
              <a:xfrm>
                <a:off x="41595" y="12026"/>
                <a:ext cx="1874581" cy="8280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defTabSz="457200">
                  <a:defRPr sz="2400">
                    <a:solidFill>
                      <a:srgbClr val="FFFFFF"/>
                    </a:solidFill>
                    <a:latin typeface="Corbel"/>
                    <a:ea typeface="Corbel"/>
                    <a:cs typeface="Corbel"/>
                    <a:sym typeface="Corbel"/>
                  </a:defRPr>
                </a:pPr>
                <a:r>
                  <a:t>Watcher</a:t>
                </a:r>
              </a:p>
              <a:p>
                <a:pPr defTabSz="457200">
                  <a:defRPr sz="2400">
                    <a:solidFill>
                      <a:srgbClr val="FFFFFF"/>
                    </a:solidFill>
                    <a:latin typeface="Corbel"/>
                    <a:ea typeface="Corbel"/>
                    <a:cs typeface="Corbel"/>
                    <a:sym typeface="Corbel"/>
                  </a:defRPr>
                </a:pPr>
                <a:r>
                  <a:t>CLI</a:t>
                </a:r>
              </a:p>
            </p:txBody>
          </p:sp>
        </p:grpSp>
        <p:sp>
          <p:nvSpPr>
            <p:cNvPr id="406" name="Connecteur droit avec flèche 33"/>
            <p:cNvSpPr/>
            <p:nvPr/>
          </p:nvSpPr>
          <p:spPr>
            <a:xfrm>
              <a:off x="2218853" y="3132567"/>
              <a:ext cx="1542456" cy="1128481"/>
            </a:xfrm>
            <a:prstGeom prst="line">
              <a:avLst/>
            </a:prstGeom>
            <a:noFill/>
            <a:ln w="15875" cap="rnd">
              <a:solidFill>
                <a:srgbClr val="0070C0"/>
              </a:solidFill>
              <a:prstDash val="solid"/>
              <a:round/>
              <a:tailEnd type="triangle" w="med" len="med"/>
            </a:ln>
            <a:effectLst/>
          </p:spPr>
          <p:txBody>
            <a:bodyPr wrap="square" lIns="45718" tIns="45718" rIns="45718" bIns="45718" numCol="1" anchor="t">
              <a:noAutofit/>
            </a:bodyPr>
            <a:lstStyle/>
            <a:p>
              <a:pPr/>
            </a:p>
          </p:txBody>
        </p:sp>
        <p:sp>
          <p:nvSpPr>
            <p:cNvPr id="407" name="Connecteur droit avec flèche 34"/>
            <p:cNvSpPr/>
            <p:nvPr/>
          </p:nvSpPr>
          <p:spPr>
            <a:xfrm flipH="1">
              <a:off x="11177305" y="4081137"/>
              <a:ext cx="1724312" cy="1036179"/>
            </a:xfrm>
            <a:prstGeom prst="line">
              <a:avLst/>
            </a:prstGeom>
            <a:noFill/>
            <a:ln w="15875" cap="rnd">
              <a:solidFill>
                <a:srgbClr val="0070C0"/>
              </a:solidFill>
              <a:prstDash val="solid"/>
              <a:round/>
              <a:headEnd type="triangle" w="med" len="med"/>
            </a:ln>
            <a:effectLst/>
          </p:spPr>
          <p:txBody>
            <a:bodyPr wrap="square" lIns="45718" tIns="45718" rIns="45718" bIns="45718" numCol="1" anchor="t">
              <a:noAutofit/>
            </a:bodyPr>
            <a:lstStyle/>
            <a:p>
              <a:pPr/>
            </a:p>
          </p:txBody>
        </p:sp>
        <p:sp>
          <p:nvSpPr>
            <p:cNvPr id="408" name="Connecteur droit avec flèche 35"/>
            <p:cNvSpPr/>
            <p:nvPr/>
          </p:nvSpPr>
          <p:spPr>
            <a:xfrm flipH="1" flipV="1">
              <a:off x="11177306" y="5545557"/>
              <a:ext cx="1724311" cy="1006702"/>
            </a:xfrm>
            <a:prstGeom prst="line">
              <a:avLst/>
            </a:prstGeom>
            <a:noFill/>
            <a:ln w="15875" cap="rnd">
              <a:solidFill>
                <a:srgbClr val="0070C0"/>
              </a:solidFill>
              <a:prstDash val="solid"/>
              <a:round/>
              <a:headEnd type="triangle" w="med" len="med"/>
            </a:ln>
            <a:effectLst/>
          </p:spPr>
          <p:txBody>
            <a:bodyPr wrap="square" lIns="45718" tIns="45718" rIns="45718" bIns="45718" numCol="1" anchor="t">
              <a:noAutofit/>
            </a:bodyPr>
            <a:lstStyle/>
            <a:p>
              <a:pPr/>
            </a:p>
          </p:txBody>
        </p:sp>
        <p:sp>
          <p:nvSpPr>
            <p:cNvPr id="409" name="Connecteur droit avec flèche 36"/>
            <p:cNvSpPr/>
            <p:nvPr/>
          </p:nvSpPr>
          <p:spPr>
            <a:xfrm>
              <a:off x="7524570" y="5306233"/>
              <a:ext cx="564950" cy="3"/>
            </a:xfrm>
            <a:prstGeom prst="line">
              <a:avLst/>
            </a:prstGeom>
            <a:noFill/>
            <a:ln w="15875" cap="rnd">
              <a:solidFill>
                <a:srgbClr val="A666E1"/>
              </a:solidFill>
              <a:prstDash val="sysDash"/>
              <a:round/>
              <a:headEnd type="triangle" w="med" len="med"/>
              <a:tailEnd type="triangle" w="med" len="med"/>
            </a:ln>
            <a:effectLst/>
          </p:spPr>
          <p:txBody>
            <a:bodyPr wrap="square" lIns="45718" tIns="45718" rIns="45718" bIns="45718" numCol="1" anchor="t">
              <a:noAutofit/>
            </a:bodyPr>
            <a:lstStyle/>
            <a:p>
              <a:pPr/>
            </a:p>
          </p:txBody>
        </p:sp>
        <p:sp>
          <p:nvSpPr>
            <p:cNvPr id="410" name="Connecteur droit avec flèche 37"/>
            <p:cNvSpPr/>
            <p:nvPr/>
          </p:nvSpPr>
          <p:spPr>
            <a:xfrm flipV="1">
              <a:off x="4932140" y="1547355"/>
              <a:ext cx="588271" cy="283006"/>
            </a:xfrm>
            <a:prstGeom prst="line">
              <a:avLst/>
            </a:prstGeom>
            <a:noFill/>
            <a:ln w="15875" cap="rnd">
              <a:solidFill>
                <a:srgbClr val="D64787"/>
              </a:solidFill>
              <a:prstDash val="solid"/>
              <a:round/>
              <a:tailEnd type="triangle" w="med" len="med"/>
            </a:ln>
            <a:effectLst/>
          </p:spPr>
          <p:txBody>
            <a:bodyPr wrap="square" lIns="45718" tIns="45718" rIns="45718" bIns="45718" numCol="1" anchor="t">
              <a:noAutofit/>
            </a:bodyPr>
            <a:lstStyle/>
            <a:p>
              <a:pPr/>
            </a:p>
          </p:txBody>
        </p:sp>
        <p:sp>
          <p:nvSpPr>
            <p:cNvPr id="411" name="Connecteur droit avec flèche 38"/>
            <p:cNvSpPr/>
            <p:nvPr/>
          </p:nvSpPr>
          <p:spPr>
            <a:xfrm>
              <a:off x="7524570" y="3884019"/>
              <a:ext cx="568746" cy="4"/>
            </a:xfrm>
            <a:prstGeom prst="line">
              <a:avLst/>
            </a:prstGeom>
            <a:noFill/>
            <a:ln w="15875" cap="rnd">
              <a:solidFill>
                <a:srgbClr val="A666E1"/>
              </a:solidFill>
              <a:prstDash val="sysDash"/>
              <a:round/>
              <a:headEnd type="triangle" w="med" len="med"/>
              <a:tailEnd type="triangle" w="med" len="med"/>
            </a:ln>
            <a:effectLst/>
          </p:spPr>
          <p:txBody>
            <a:bodyPr wrap="square" lIns="45718" tIns="45718" rIns="45718" bIns="45718" numCol="1" anchor="t">
              <a:noAutofit/>
            </a:bodyPr>
            <a:lstStyle/>
            <a:p>
              <a:pPr/>
            </a:p>
          </p:txBody>
        </p:sp>
        <p:grpSp>
          <p:nvGrpSpPr>
            <p:cNvPr id="414" name="Rectangle à coins arrondis 39"/>
            <p:cNvGrpSpPr/>
            <p:nvPr/>
          </p:nvGrpSpPr>
          <p:grpSpPr>
            <a:xfrm>
              <a:off x="3396116" y="1674660"/>
              <a:ext cx="1526053" cy="1055149"/>
              <a:chOff x="0" y="0"/>
              <a:chExt cx="1526052" cy="1055148"/>
            </a:xfrm>
          </p:grpSpPr>
          <p:sp>
            <p:nvSpPr>
              <p:cNvPr id="412" name="圆角矩形"/>
              <p:cNvSpPr/>
              <p:nvPr/>
            </p:nvSpPr>
            <p:spPr>
              <a:xfrm>
                <a:off x="0" y="0"/>
                <a:ext cx="1526053" cy="1055149"/>
              </a:xfrm>
              <a:prstGeom prst="roundRect">
                <a:avLst>
                  <a:gd name="adj" fmla="val 16667"/>
                </a:avLst>
              </a:prstGeom>
              <a:solidFill>
                <a:srgbClr val="30ACEC"/>
              </a:solidFill>
              <a:ln w="22225" cap="rnd">
                <a:solidFill>
                  <a:srgbClr val="FFFFFF"/>
                </a:solidFill>
                <a:prstDash val="solid"/>
                <a:round/>
              </a:ln>
              <a:effectLst/>
            </p:spPr>
            <p:txBody>
              <a:bodyPr wrap="square" lIns="50800" tIns="50800" rIns="50800" bIns="50800" numCol="1" anchor="ctr">
                <a:noAutofit/>
              </a:bodyPr>
              <a:lstStyle/>
              <a:p>
                <a:pPr defTabSz="457200">
                  <a:defRPr sz="1400">
                    <a:solidFill>
                      <a:srgbClr val="FFFFFF"/>
                    </a:solidFill>
                    <a:latin typeface="Corbel"/>
                    <a:ea typeface="Corbel"/>
                    <a:cs typeface="Corbel"/>
                    <a:sym typeface="Corbel"/>
                  </a:defRPr>
                </a:pPr>
              </a:p>
            </p:txBody>
          </p:sp>
          <p:sp>
            <p:nvSpPr>
              <p:cNvPr id="413" name="Watcher…"/>
              <p:cNvSpPr/>
              <p:nvPr/>
            </p:nvSpPr>
            <p:spPr>
              <a:xfrm>
                <a:off x="51507" y="113553"/>
                <a:ext cx="1423038" cy="8280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p>
                <a:pPr defTabSz="457200">
                  <a:defRPr sz="2400">
                    <a:solidFill>
                      <a:srgbClr val="FFFFFF"/>
                    </a:solidFill>
                    <a:latin typeface="Corbel"/>
                    <a:ea typeface="Corbel"/>
                    <a:cs typeface="Corbel"/>
                    <a:sym typeface="Corbel"/>
                  </a:defRPr>
                </a:pPr>
                <a:r>
                  <a:t>Watcher</a:t>
                </a:r>
              </a:p>
              <a:p>
                <a:pPr defTabSz="457200">
                  <a:defRPr sz="2400">
                    <a:solidFill>
                      <a:srgbClr val="FFFFFF"/>
                    </a:solidFill>
                    <a:latin typeface="Corbel"/>
                    <a:ea typeface="Corbel"/>
                    <a:cs typeface="Corbel"/>
                    <a:sym typeface="Corbel"/>
                  </a:defRPr>
                </a:pPr>
                <a:r>
                  <a:t>Logger</a:t>
                </a:r>
              </a:p>
            </p:txBody>
          </p:sp>
        </p:grpSp>
        <p:sp>
          <p:nvSpPr>
            <p:cNvPr id="415" name="Connecteur droit avec flèche 40"/>
            <p:cNvSpPr/>
            <p:nvPr/>
          </p:nvSpPr>
          <p:spPr>
            <a:xfrm>
              <a:off x="4922164" y="2202232"/>
              <a:ext cx="1605883" cy="1013624"/>
            </a:xfrm>
            <a:prstGeom prst="line">
              <a:avLst/>
            </a:prstGeom>
            <a:noFill/>
            <a:ln w="15875" cap="rnd">
              <a:solidFill>
                <a:srgbClr val="A666E1"/>
              </a:solidFill>
              <a:prstDash val="sysDash"/>
              <a:round/>
              <a:headEnd type="triangle" w="med" len="med"/>
            </a:ln>
            <a:effectLst/>
          </p:spPr>
          <p:txBody>
            <a:bodyPr wrap="square" lIns="45718" tIns="45718" rIns="45718" bIns="45718" numCol="1" anchor="t">
              <a:noAutofit/>
            </a:bodyPr>
            <a:lstStyle/>
            <a:p>
              <a:pPr/>
            </a:p>
          </p:txBody>
        </p:sp>
        <p:sp>
          <p:nvSpPr>
            <p:cNvPr id="416" name="Connecteur droit avec flèche 41"/>
            <p:cNvSpPr/>
            <p:nvPr/>
          </p:nvSpPr>
          <p:spPr>
            <a:xfrm flipH="1" flipV="1">
              <a:off x="6622868" y="1627160"/>
              <a:ext cx="161565" cy="961910"/>
            </a:xfrm>
            <a:prstGeom prst="line">
              <a:avLst/>
            </a:prstGeom>
            <a:noFill/>
            <a:ln w="15875" cap="rnd">
              <a:solidFill>
                <a:srgbClr val="A666E1"/>
              </a:solidFill>
              <a:prstDash val="sysDash"/>
              <a:round/>
              <a:headEnd type="triangle" w="med" len="med"/>
            </a:ln>
            <a:effectLst/>
          </p:spPr>
          <p:txBody>
            <a:bodyPr wrap="square" lIns="45718" tIns="45718" rIns="45718" bIns="45718" numCol="1" anchor="t">
              <a:noAutofit/>
            </a:bodyPr>
            <a:lstStyle/>
            <a:p>
              <a:pPr/>
            </a:p>
          </p:txBody>
        </p:sp>
        <p:sp>
          <p:nvSpPr>
            <p:cNvPr id="417" name="Connecteur droit avec flèche 42"/>
            <p:cNvSpPr/>
            <p:nvPr/>
          </p:nvSpPr>
          <p:spPr>
            <a:xfrm>
              <a:off x="1955339" y="1575567"/>
              <a:ext cx="1789261" cy="2072383"/>
            </a:xfrm>
            <a:prstGeom prst="line">
              <a:avLst/>
            </a:prstGeom>
            <a:noFill/>
            <a:ln w="15875" cap="rnd">
              <a:solidFill>
                <a:srgbClr val="0070C0"/>
              </a:solidFill>
              <a:prstDash val="solid"/>
              <a:round/>
              <a:tailEnd type="triangle" w="med" len="med"/>
            </a:ln>
            <a:effectLst/>
          </p:spPr>
          <p:txBody>
            <a:bodyPr wrap="square" lIns="45718" tIns="45718" rIns="45718" bIns="45718" numCol="1" anchor="t">
              <a:noAutofit/>
            </a:bodyPr>
            <a:lstStyle/>
            <a:p>
              <a:pPr/>
            </a:p>
          </p:txBody>
        </p:sp>
        <p:sp>
          <p:nvSpPr>
            <p:cNvPr id="418" name="Connecteur droit avec flèche 43"/>
            <p:cNvSpPr/>
            <p:nvPr/>
          </p:nvSpPr>
          <p:spPr>
            <a:xfrm flipH="1" flipV="1">
              <a:off x="7575400" y="3558610"/>
              <a:ext cx="549129" cy="13368"/>
            </a:xfrm>
            <a:prstGeom prst="line">
              <a:avLst/>
            </a:prstGeom>
            <a:noFill/>
            <a:ln w="15875" cap="rnd">
              <a:solidFill>
                <a:srgbClr val="A666E1"/>
              </a:solidFill>
              <a:prstDash val="solid"/>
              <a:round/>
              <a:headEnd type="triangle" w="med" len="med"/>
            </a:ln>
            <a:effectLst/>
          </p:spPr>
          <p:txBody>
            <a:bodyPr wrap="square" lIns="45718" tIns="45718" rIns="45718" bIns="45718" numCol="1" anchor="t">
              <a:noAutofit/>
            </a:bodyPr>
            <a:lstStyle/>
            <a:p>
              <a:pPr/>
            </a:p>
          </p:txBody>
        </p:sp>
        <p:sp>
          <p:nvSpPr>
            <p:cNvPr id="419" name="Connecteur droit avec flèche 44"/>
            <p:cNvSpPr/>
            <p:nvPr/>
          </p:nvSpPr>
          <p:spPr>
            <a:xfrm flipH="1">
              <a:off x="7575399" y="5055485"/>
              <a:ext cx="519874" cy="3"/>
            </a:xfrm>
            <a:prstGeom prst="line">
              <a:avLst/>
            </a:prstGeom>
            <a:noFill/>
            <a:ln w="15875" cap="rnd">
              <a:solidFill>
                <a:srgbClr val="A666E1"/>
              </a:solidFill>
              <a:prstDash val="solid"/>
              <a:round/>
              <a:headEnd type="triangle" w="med" len="med"/>
            </a:ln>
            <a:effectLst/>
          </p:spPr>
          <p:txBody>
            <a:bodyPr wrap="square" lIns="45718" tIns="45718" rIns="45718" bIns="45718" numCol="1" anchor="t">
              <a:noAutofit/>
            </a:bodyPr>
            <a:lstStyle/>
            <a:p>
              <a:pPr/>
            </a:p>
          </p:txBody>
        </p:sp>
        <p:sp>
          <p:nvSpPr>
            <p:cNvPr id="420" name="Connecteur droit avec flèche 45"/>
            <p:cNvSpPr/>
            <p:nvPr/>
          </p:nvSpPr>
          <p:spPr>
            <a:xfrm flipV="1">
              <a:off x="6067986" y="6592791"/>
              <a:ext cx="3486927" cy="4"/>
            </a:xfrm>
            <a:prstGeom prst="line">
              <a:avLst/>
            </a:prstGeom>
            <a:noFill/>
            <a:ln w="15875" cap="rnd">
              <a:solidFill>
                <a:srgbClr val="30ACEC"/>
              </a:solidFill>
              <a:prstDash val="solid"/>
              <a:round/>
              <a:headEnd type="triangle" w="med" len="med"/>
            </a:ln>
            <a:effectLst/>
          </p:spPr>
          <p:txBody>
            <a:bodyPr wrap="square" lIns="45718" tIns="45718" rIns="45718" bIns="45718" numCol="1" anchor="t">
              <a:noAutofit/>
            </a:bodyPr>
            <a:lstStyle/>
            <a:p>
              <a:pPr/>
            </a:p>
          </p:txBody>
        </p:sp>
        <p:sp>
          <p:nvSpPr>
            <p:cNvPr id="421" name="Connecteur droit avec flèche 46"/>
            <p:cNvSpPr/>
            <p:nvPr/>
          </p:nvSpPr>
          <p:spPr>
            <a:xfrm flipV="1">
              <a:off x="9554911" y="5912333"/>
              <a:ext cx="3" cy="680462"/>
            </a:xfrm>
            <a:prstGeom prst="line">
              <a:avLst/>
            </a:prstGeom>
            <a:noFill/>
            <a:ln w="15875" cap="rnd">
              <a:solidFill>
                <a:srgbClr val="30ACEC"/>
              </a:solidFill>
              <a:prstDash val="solid"/>
              <a:round/>
            </a:ln>
            <a:effectLst/>
          </p:spPr>
          <p:txBody>
            <a:bodyPr wrap="square" lIns="45718" tIns="45718" rIns="45718" bIns="45718" numCol="1" anchor="t">
              <a:noAutofit/>
            </a:bodyPr>
            <a:lstStyle/>
            <a:p>
              <a:pPr/>
            </a:p>
          </p:txBody>
        </p:sp>
        <p:sp>
          <p:nvSpPr>
            <p:cNvPr id="422" name="Connecteur droit avec flèche 47"/>
            <p:cNvSpPr/>
            <p:nvPr/>
          </p:nvSpPr>
          <p:spPr>
            <a:xfrm>
              <a:off x="6067986" y="7061416"/>
              <a:ext cx="5894915" cy="12"/>
            </a:xfrm>
            <a:prstGeom prst="line">
              <a:avLst/>
            </a:prstGeom>
            <a:noFill/>
            <a:ln w="15875" cap="rnd">
              <a:solidFill>
                <a:srgbClr val="30ACEC"/>
              </a:solidFill>
              <a:prstDash val="solid"/>
              <a:round/>
              <a:headEnd type="triangle" w="med" len="med"/>
            </a:ln>
            <a:effectLst/>
          </p:spPr>
          <p:txBody>
            <a:bodyPr wrap="square" lIns="45718" tIns="45718" rIns="45718" bIns="45718" numCol="1" anchor="t">
              <a:noAutofit/>
            </a:bodyPr>
            <a:lstStyle/>
            <a:p>
              <a:pPr/>
            </a:p>
          </p:txBody>
        </p:sp>
        <p:sp>
          <p:nvSpPr>
            <p:cNvPr id="423" name="Connecteur droit avec flèche 48"/>
            <p:cNvSpPr/>
            <p:nvPr/>
          </p:nvSpPr>
          <p:spPr>
            <a:xfrm flipH="1" flipV="1">
              <a:off x="11950787" y="3884022"/>
              <a:ext cx="12117" cy="3166217"/>
            </a:xfrm>
            <a:prstGeom prst="line">
              <a:avLst/>
            </a:prstGeom>
            <a:noFill/>
            <a:ln w="15875" cap="rnd">
              <a:solidFill>
                <a:srgbClr val="30ACEC"/>
              </a:solidFill>
              <a:prstDash val="solid"/>
              <a:round/>
            </a:ln>
            <a:effectLst/>
          </p:spPr>
          <p:txBody>
            <a:bodyPr wrap="square" lIns="45718" tIns="45718" rIns="45718" bIns="45718" numCol="1" anchor="t">
              <a:noAutofit/>
            </a:bodyPr>
            <a:lstStyle/>
            <a:p>
              <a:pPr/>
            </a:p>
          </p:txBody>
        </p:sp>
        <p:sp>
          <p:nvSpPr>
            <p:cNvPr id="424" name="Connecteur droit avec flèche 49"/>
            <p:cNvSpPr/>
            <p:nvPr/>
          </p:nvSpPr>
          <p:spPr>
            <a:xfrm flipH="1">
              <a:off x="11176623" y="3884019"/>
              <a:ext cx="774166" cy="6"/>
            </a:xfrm>
            <a:prstGeom prst="line">
              <a:avLst/>
            </a:prstGeom>
            <a:noFill/>
            <a:ln w="15875" cap="rnd">
              <a:solidFill>
                <a:srgbClr val="30ACEC"/>
              </a:solidFill>
              <a:prstDash val="solid"/>
              <a:round/>
            </a:ln>
            <a:effectLst/>
          </p:spPr>
          <p:txBody>
            <a:bodyPr wrap="square" lIns="45718" tIns="45718" rIns="45718" bIns="45718" numCol="1" anchor="t">
              <a:noAutofit/>
            </a:bodyPr>
            <a:lstStyle/>
            <a:p>
              <a:pPr/>
            </a:p>
          </p:txBody>
        </p:sp>
        <p:sp>
          <p:nvSpPr>
            <p:cNvPr id="425" name="Connecteur droit avec flèche 50"/>
            <p:cNvSpPr/>
            <p:nvPr/>
          </p:nvSpPr>
          <p:spPr>
            <a:xfrm flipH="1">
              <a:off x="4742886" y="4844920"/>
              <a:ext cx="474218" cy="3"/>
            </a:xfrm>
            <a:prstGeom prst="line">
              <a:avLst/>
            </a:prstGeom>
            <a:noFill/>
            <a:ln w="15875" cap="rnd">
              <a:solidFill>
                <a:srgbClr val="30ACEC"/>
              </a:solidFill>
              <a:prstDash val="solid"/>
              <a:round/>
            </a:ln>
            <a:effectLst/>
          </p:spPr>
          <p:txBody>
            <a:bodyPr wrap="square" lIns="45718" tIns="45718" rIns="45718" bIns="45718" numCol="1" anchor="t">
              <a:noAutofit/>
            </a:bodyPr>
            <a:lstStyle/>
            <a:p>
              <a:pPr/>
            </a:p>
          </p:txBody>
        </p:sp>
      </p:grpSp>
      <p:sp>
        <p:nvSpPr>
          <p:cNvPr id="427" name="灯片编号占位符 92"/>
          <p:cNvSpPr/>
          <p:nvPr>
            <p:ph type="sldNum" sz="quarter" idx="4294967295"/>
          </p:nvPr>
        </p:nvSpPr>
        <p:spPr>
          <a:xfrm>
            <a:off x="23269948" y="609600"/>
            <a:ext cx="342901" cy="622300"/>
          </a:xfrm>
          <a:prstGeom prst="rect">
            <a:avLst/>
          </a:prstGeom>
          <a:extLst>
            <a:ext uri="{C572A759-6A51-4108-AA02-DFA0A04FC94B}">
              <ma14:wrappingTextBoxFlag xmlns:ma14="http://schemas.microsoft.com/office/mac/drawingml/2011/main" val="1"/>
            </a:ext>
          </a:extLst>
        </p:spPr>
        <p:txBody>
          <a:bodyPr/>
          <a:lstStyle>
            <a:lvl1pPr algn="r">
              <a:lnSpc>
                <a:spcPct val="80000"/>
              </a:lnSpc>
              <a:defRPr sz="3600">
                <a:solidFill>
                  <a:srgbClr val="838787"/>
                </a:solidFill>
                <a:latin typeface="Baskerville"/>
                <a:ea typeface="Baskerville"/>
                <a:cs typeface="Baskerville"/>
                <a:sym typeface="Baskerville"/>
              </a:defRPr>
            </a:lvl1p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1" name="watcher Workflow"/>
          <p:cNvSpPr/>
          <p:nvPr>
            <p:ph type="body" sz="quarter" idx="1"/>
          </p:nvPr>
        </p:nvSpPr>
        <p:spPr>
          <a:xfrm>
            <a:off x="965200" y="1300377"/>
            <a:ext cx="20955000" cy="693526"/>
          </a:xfrm>
          <a:prstGeom prst="rect">
            <a:avLst/>
          </a:prstGeom>
        </p:spPr>
        <p:txBody>
          <a:bodyPr/>
          <a:lstStyle>
            <a:lvl1pPr defTabSz="472819">
              <a:defRPr b="0" spc="100" sz="3500">
                <a:latin typeface="Arial Unicode MS"/>
                <a:ea typeface="Arial Unicode MS"/>
                <a:cs typeface="Arial Unicode MS"/>
                <a:sym typeface="Arial Unicode MS"/>
              </a:defRPr>
            </a:lvl1pPr>
          </a:lstStyle>
          <a:p>
            <a:pPr/>
            <a:r>
              <a:t>watcher Workflow</a:t>
            </a:r>
          </a:p>
        </p:txBody>
      </p:sp>
      <p:grpSp>
        <p:nvGrpSpPr>
          <p:cNvPr id="482" name="成组"/>
          <p:cNvGrpSpPr/>
          <p:nvPr/>
        </p:nvGrpSpPr>
        <p:grpSpPr>
          <a:xfrm>
            <a:off x="4574342" y="2334813"/>
            <a:ext cx="16083877" cy="9961041"/>
            <a:chOff x="-1" y="-59"/>
            <a:chExt cx="16083875" cy="9961039"/>
          </a:xfrm>
        </p:grpSpPr>
        <p:sp>
          <p:nvSpPr>
            <p:cNvPr id="432" name="Flèche en arc 49"/>
            <p:cNvSpPr/>
            <p:nvPr/>
          </p:nvSpPr>
          <p:spPr>
            <a:xfrm rot="3542869">
              <a:off x="3988246" y="1445823"/>
              <a:ext cx="7375439" cy="7069275"/>
            </a:xfrm>
            <a:custGeom>
              <a:avLst/>
              <a:gdLst/>
              <a:ahLst/>
              <a:cxnLst>
                <a:cxn ang="0">
                  <a:pos x="wd2" y="hd2"/>
                </a:cxn>
                <a:cxn ang="5400000">
                  <a:pos x="wd2" y="hd2"/>
                </a:cxn>
                <a:cxn ang="10800000">
                  <a:pos x="wd2" y="hd2"/>
                </a:cxn>
                <a:cxn ang="16200000">
                  <a:pos x="wd2" y="hd2"/>
                </a:cxn>
              </a:cxnLst>
              <a:rect l="0" t="0" r="r" b="b"/>
              <a:pathLst>
                <a:path w="21197" h="20895" fill="norm" stroke="1" extrusionOk="0">
                  <a:moveTo>
                    <a:pt x="20803" y="9700"/>
                  </a:moveTo>
                  <a:cubicBezTo>
                    <a:pt x="21215" y="15455"/>
                    <a:pt x="16898" y="20455"/>
                    <a:pt x="11160" y="20868"/>
                  </a:cubicBezTo>
                  <a:cubicBezTo>
                    <a:pt x="5423" y="21281"/>
                    <a:pt x="438" y="16950"/>
                    <a:pt x="27" y="11195"/>
                  </a:cubicBezTo>
                  <a:cubicBezTo>
                    <a:pt x="-385" y="5440"/>
                    <a:pt x="3932" y="440"/>
                    <a:pt x="9670" y="27"/>
                  </a:cubicBezTo>
                  <a:cubicBezTo>
                    <a:pt x="14480" y="-319"/>
                    <a:pt x="18897" y="2692"/>
                    <a:pt x="20348" y="7305"/>
                  </a:cubicBezTo>
                  <a:lnTo>
                    <a:pt x="21197" y="7124"/>
                  </a:lnTo>
                  <a:lnTo>
                    <a:pt x="20077" y="8395"/>
                  </a:lnTo>
                  <a:lnTo>
                    <a:pt x="18437" y="7711"/>
                  </a:lnTo>
                  <a:lnTo>
                    <a:pt x="19286" y="7530"/>
                  </a:lnTo>
                  <a:cubicBezTo>
                    <a:pt x="17675" y="2630"/>
                    <a:pt x="12398" y="-36"/>
                    <a:pt x="7498" y="1575"/>
                  </a:cubicBezTo>
                  <a:cubicBezTo>
                    <a:pt x="2599" y="3186"/>
                    <a:pt x="-67" y="8465"/>
                    <a:pt x="1544" y="13365"/>
                  </a:cubicBezTo>
                  <a:cubicBezTo>
                    <a:pt x="3155" y="18265"/>
                    <a:pt x="8432" y="20931"/>
                    <a:pt x="13332" y="19320"/>
                  </a:cubicBezTo>
                  <a:cubicBezTo>
                    <a:pt x="17399" y="17982"/>
                    <a:pt x="20036" y="14049"/>
                    <a:pt x="19729" y="9777"/>
                  </a:cubicBezTo>
                  <a:close/>
                </a:path>
              </a:pathLst>
            </a:custGeom>
            <a:solidFill>
              <a:srgbClr val="FFFFFF"/>
            </a:solidFill>
            <a:ln w="15875" cap="rnd">
              <a:solidFill>
                <a:srgbClr val="30ACEC"/>
              </a:solidFill>
              <a:prstDash val="solid"/>
              <a:round/>
            </a:ln>
            <a:effectLst>
              <a:outerShdw sx="100000" sy="100000" kx="0" ky="0" algn="b" rotWithShape="0" blurRad="50800" dist="38100" dir="2700000">
                <a:srgbClr val="000000">
                  <a:alpha val="40000"/>
                </a:srgbClr>
              </a:outerShdw>
            </a:effectLst>
          </p:spPr>
          <p:txBody>
            <a:bodyPr wrap="square" lIns="50800" tIns="50800" rIns="50800" bIns="50800" numCol="1" anchor="ctr">
              <a:noAutofit/>
            </a:bodyPr>
            <a:lstStyle/>
            <a:p>
              <a:pPr defTabSz="457200">
                <a:defRPr sz="1800">
                  <a:latin typeface="Corbel"/>
                  <a:ea typeface="Corbel"/>
                  <a:cs typeface="Corbel"/>
                  <a:sym typeface="Corbel"/>
                </a:defRPr>
              </a:pPr>
            </a:p>
          </p:txBody>
        </p:sp>
        <p:grpSp>
          <p:nvGrpSpPr>
            <p:cNvPr id="435" name="Rectangle à coins arrondis 24"/>
            <p:cNvGrpSpPr/>
            <p:nvPr/>
          </p:nvGrpSpPr>
          <p:grpSpPr>
            <a:xfrm>
              <a:off x="9424840" y="5242612"/>
              <a:ext cx="2542347" cy="1471887"/>
              <a:chOff x="0" y="0"/>
              <a:chExt cx="2542346" cy="1471886"/>
            </a:xfrm>
          </p:grpSpPr>
          <p:sp>
            <p:nvSpPr>
              <p:cNvPr id="433" name="圆角矩形"/>
              <p:cNvSpPr/>
              <p:nvPr/>
            </p:nvSpPr>
            <p:spPr>
              <a:xfrm>
                <a:off x="-1" y="-1"/>
                <a:ext cx="2542347" cy="1471888"/>
              </a:xfrm>
              <a:prstGeom prst="roundRect">
                <a:avLst>
                  <a:gd name="adj" fmla="val 16667"/>
                </a:avLst>
              </a:prstGeom>
              <a:solidFill>
                <a:srgbClr val="30ACEC"/>
              </a:solidFill>
              <a:ln w="15875" cap="rnd">
                <a:solidFill>
                  <a:srgbClr val="237EAC"/>
                </a:solidFill>
                <a:prstDash val="solid"/>
                <a:round/>
              </a:ln>
              <a:effectLst/>
            </p:spPr>
            <p:txBody>
              <a:bodyPr wrap="square" lIns="50800" tIns="50800" rIns="50800" bIns="50800" numCol="1" anchor="ctr">
                <a:noAutofit/>
              </a:bodyPr>
              <a:lstStyle/>
              <a:p>
                <a:pPr defTabSz="457200">
                  <a:defRPr sz="1800">
                    <a:solidFill>
                      <a:srgbClr val="FFFFFF"/>
                    </a:solidFill>
                    <a:latin typeface="Corbel"/>
                    <a:ea typeface="Corbel"/>
                    <a:cs typeface="Corbel"/>
                    <a:sym typeface="Corbel"/>
                  </a:defRPr>
                </a:pPr>
              </a:p>
            </p:txBody>
          </p:sp>
          <p:sp>
            <p:nvSpPr>
              <p:cNvPr id="434" name="Apply"/>
              <p:cNvSpPr/>
              <p:nvPr/>
            </p:nvSpPr>
            <p:spPr>
              <a:xfrm>
                <a:off x="71851" y="410821"/>
                <a:ext cx="2398643" cy="6502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457200">
                  <a:defRPr sz="3600">
                    <a:solidFill>
                      <a:srgbClr val="FFFFFF"/>
                    </a:solidFill>
                    <a:latin typeface="Corbel"/>
                    <a:ea typeface="Corbel"/>
                    <a:cs typeface="Corbel"/>
                    <a:sym typeface="Corbel"/>
                  </a:defRPr>
                </a:lvl1pPr>
              </a:lstStyle>
              <a:p>
                <a:pPr/>
                <a:r>
                  <a:t>Apply</a:t>
                </a:r>
              </a:p>
            </p:txBody>
          </p:sp>
        </p:grpSp>
        <p:grpSp>
          <p:nvGrpSpPr>
            <p:cNvPr id="438" name="Rectangle à coins arrondis 25"/>
            <p:cNvGrpSpPr/>
            <p:nvPr/>
          </p:nvGrpSpPr>
          <p:grpSpPr>
            <a:xfrm>
              <a:off x="9424840" y="3077885"/>
              <a:ext cx="2542347" cy="1471887"/>
              <a:chOff x="0" y="0"/>
              <a:chExt cx="2542346" cy="1471886"/>
            </a:xfrm>
          </p:grpSpPr>
          <p:sp>
            <p:nvSpPr>
              <p:cNvPr id="436" name="圆角矩形"/>
              <p:cNvSpPr/>
              <p:nvPr/>
            </p:nvSpPr>
            <p:spPr>
              <a:xfrm>
                <a:off x="-1" y="0"/>
                <a:ext cx="2542347" cy="1471887"/>
              </a:xfrm>
              <a:prstGeom prst="roundRect">
                <a:avLst>
                  <a:gd name="adj" fmla="val 16667"/>
                </a:avLst>
              </a:prstGeom>
              <a:solidFill>
                <a:srgbClr val="30ACEC"/>
              </a:solidFill>
              <a:ln w="15875" cap="rnd">
                <a:solidFill>
                  <a:srgbClr val="237EAC"/>
                </a:solidFill>
                <a:prstDash val="solid"/>
                <a:round/>
              </a:ln>
              <a:effectLst/>
            </p:spPr>
            <p:txBody>
              <a:bodyPr wrap="square" lIns="50800" tIns="50800" rIns="50800" bIns="50800" numCol="1" anchor="ctr">
                <a:noAutofit/>
              </a:bodyPr>
              <a:lstStyle/>
              <a:p>
                <a:pPr defTabSz="457200">
                  <a:defRPr sz="1800">
                    <a:solidFill>
                      <a:srgbClr val="FFFFFF"/>
                    </a:solidFill>
                    <a:latin typeface="Corbel"/>
                    <a:ea typeface="Corbel"/>
                    <a:cs typeface="Corbel"/>
                    <a:sym typeface="Corbel"/>
                  </a:defRPr>
                </a:pPr>
              </a:p>
            </p:txBody>
          </p:sp>
          <p:sp>
            <p:nvSpPr>
              <p:cNvPr id="437" name="Plan"/>
              <p:cNvSpPr/>
              <p:nvPr/>
            </p:nvSpPr>
            <p:spPr>
              <a:xfrm>
                <a:off x="71851" y="410822"/>
                <a:ext cx="2398643" cy="6502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457200">
                  <a:defRPr sz="3600">
                    <a:solidFill>
                      <a:srgbClr val="FFFFFF"/>
                    </a:solidFill>
                    <a:latin typeface="Corbel"/>
                    <a:ea typeface="Corbel"/>
                    <a:cs typeface="Corbel"/>
                    <a:sym typeface="Corbel"/>
                  </a:defRPr>
                </a:lvl1pPr>
              </a:lstStyle>
              <a:p>
                <a:pPr/>
                <a:r>
                  <a:t>Plan</a:t>
                </a:r>
              </a:p>
            </p:txBody>
          </p:sp>
        </p:grpSp>
        <p:grpSp>
          <p:nvGrpSpPr>
            <p:cNvPr id="441" name="Rectangle à coins arrondis 26"/>
            <p:cNvGrpSpPr/>
            <p:nvPr/>
          </p:nvGrpSpPr>
          <p:grpSpPr>
            <a:xfrm>
              <a:off x="6414173" y="7383532"/>
              <a:ext cx="2542347" cy="1471887"/>
              <a:chOff x="0" y="0"/>
              <a:chExt cx="2542346" cy="1471885"/>
            </a:xfrm>
          </p:grpSpPr>
          <p:sp>
            <p:nvSpPr>
              <p:cNvPr id="439" name="圆角矩形"/>
              <p:cNvSpPr/>
              <p:nvPr/>
            </p:nvSpPr>
            <p:spPr>
              <a:xfrm>
                <a:off x="-1" y="-1"/>
                <a:ext cx="2542347" cy="1471887"/>
              </a:xfrm>
              <a:prstGeom prst="roundRect">
                <a:avLst>
                  <a:gd name="adj" fmla="val 16667"/>
                </a:avLst>
              </a:prstGeom>
              <a:solidFill>
                <a:srgbClr val="30ACEC"/>
              </a:solidFill>
              <a:ln w="15875" cap="rnd">
                <a:solidFill>
                  <a:srgbClr val="237EAC"/>
                </a:solidFill>
                <a:prstDash val="solid"/>
                <a:round/>
              </a:ln>
              <a:effectLst/>
            </p:spPr>
            <p:txBody>
              <a:bodyPr wrap="square" lIns="50800" tIns="50800" rIns="50800" bIns="50800" numCol="1" anchor="ctr">
                <a:noAutofit/>
              </a:bodyPr>
              <a:lstStyle/>
              <a:p>
                <a:pPr defTabSz="457200">
                  <a:defRPr sz="1800">
                    <a:solidFill>
                      <a:srgbClr val="FFFFFF"/>
                    </a:solidFill>
                    <a:latin typeface="Corbel"/>
                    <a:ea typeface="Corbel"/>
                    <a:cs typeface="Corbel"/>
                    <a:sym typeface="Corbel"/>
                  </a:defRPr>
                </a:pPr>
              </a:p>
            </p:txBody>
          </p:sp>
          <p:sp>
            <p:nvSpPr>
              <p:cNvPr id="440" name="Monitor"/>
              <p:cNvSpPr/>
              <p:nvPr/>
            </p:nvSpPr>
            <p:spPr>
              <a:xfrm>
                <a:off x="71851" y="410821"/>
                <a:ext cx="2398643" cy="6502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457200">
                  <a:defRPr sz="3600">
                    <a:solidFill>
                      <a:srgbClr val="FFFFFF"/>
                    </a:solidFill>
                    <a:latin typeface="Corbel"/>
                    <a:ea typeface="Corbel"/>
                    <a:cs typeface="Corbel"/>
                    <a:sym typeface="Corbel"/>
                  </a:defRPr>
                </a:lvl1pPr>
              </a:lstStyle>
              <a:p>
                <a:pPr/>
                <a:r>
                  <a:t>Monitor</a:t>
                </a:r>
              </a:p>
            </p:txBody>
          </p:sp>
        </p:grpSp>
        <p:grpSp>
          <p:nvGrpSpPr>
            <p:cNvPr id="444" name="Rectangle à coins arrondis 27"/>
            <p:cNvGrpSpPr/>
            <p:nvPr/>
          </p:nvGrpSpPr>
          <p:grpSpPr>
            <a:xfrm>
              <a:off x="6414173" y="1070774"/>
              <a:ext cx="2542347" cy="1471886"/>
              <a:chOff x="0" y="0"/>
              <a:chExt cx="2542346" cy="1471885"/>
            </a:xfrm>
          </p:grpSpPr>
          <p:sp>
            <p:nvSpPr>
              <p:cNvPr id="442" name="圆角矩形"/>
              <p:cNvSpPr/>
              <p:nvPr/>
            </p:nvSpPr>
            <p:spPr>
              <a:xfrm>
                <a:off x="-1" y="-1"/>
                <a:ext cx="2542347" cy="1471887"/>
              </a:xfrm>
              <a:prstGeom prst="roundRect">
                <a:avLst>
                  <a:gd name="adj" fmla="val 16667"/>
                </a:avLst>
              </a:prstGeom>
              <a:solidFill>
                <a:srgbClr val="30ACEC"/>
              </a:solidFill>
              <a:ln w="15875" cap="rnd">
                <a:solidFill>
                  <a:srgbClr val="237EAC"/>
                </a:solidFill>
                <a:prstDash val="solid"/>
                <a:round/>
              </a:ln>
              <a:effectLst/>
            </p:spPr>
            <p:txBody>
              <a:bodyPr wrap="square" lIns="50800" tIns="50800" rIns="50800" bIns="50800" numCol="1" anchor="ctr">
                <a:noAutofit/>
              </a:bodyPr>
              <a:lstStyle/>
              <a:p>
                <a:pPr defTabSz="457200">
                  <a:defRPr sz="1800">
                    <a:solidFill>
                      <a:srgbClr val="FFFFFF"/>
                    </a:solidFill>
                    <a:latin typeface="Corbel"/>
                    <a:ea typeface="Corbel"/>
                    <a:cs typeface="Corbel"/>
                    <a:sym typeface="Corbel"/>
                  </a:defRPr>
                </a:pPr>
              </a:p>
            </p:txBody>
          </p:sp>
          <p:sp>
            <p:nvSpPr>
              <p:cNvPr id="443" name="Optimize"/>
              <p:cNvSpPr/>
              <p:nvPr/>
            </p:nvSpPr>
            <p:spPr>
              <a:xfrm>
                <a:off x="71851" y="410821"/>
                <a:ext cx="2398643" cy="6502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457200">
                  <a:defRPr sz="3600">
                    <a:solidFill>
                      <a:srgbClr val="FFFFFF"/>
                    </a:solidFill>
                    <a:latin typeface="Corbel"/>
                    <a:ea typeface="Corbel"/>
                    <a:cs typeface="Corbel"/>
                    <a:sym typeface="Corbel"/>
                  </a:defRPr>
                </a:lvl1pPr>
              </a:lstStyle>
              <a:p>
                <a:pPr/>
                <a:r>
                  <a:t>Optimize</a:t>
                </a:r>
              </a:p>
            </p:txBody>
          </p:sp>
        </p:grpSp>
        <p:grpSp>
          <p:nvGrpSpPr>
            <p:cNvPr id="447" name="Rectangle à coins arrondis 28"/>
            <p:cNvGrpSpPr/>
            <p:nvPr/>
          </p:nvGrpSpPr>
          <p:grpSpPr>
            <a:xfrm>
              <a:off x="3403504" y="5242612"/>
              <a:ext cx="2542347" cy="1471887"/>
              <a:chOff x="0" y="0"/>
              <a:chExt cx="2542346" cy="1471886"/>
            </a:xfrm>
          </p:grpSpPr>
          <p:sp>
            <p:nvSpPr>
              <p:cNvPr id="445" name="圆角矩形"/>
              <p:cNvSpPr/>
              <p:nvPr/>
            </p:nvSpPr>
            <p:spPr>
              <a:xfrm>
                <a:off x="-1" y="-1"/>
                <a:ext cx="2542347" cy="1471888"/>
              </a:xfrm>
              <a:prstGeom prst="roundRect">
                <a:avLst>
                  <a:gd name="adj" fmla="val 16667"/>
                </a:avLst>
              </a:prstGeom>
              <a:solidFill>
                <a:srgbClr val="30ACEC"/>
              </a:solidFill>
              <a:ln w="15875" cap="rnd">
                <a:solidFill>
                  <a:srgbClr val="237EAC"/>
                </a:solidFill>
                <a:prstDash val="solid"/>
                <a:round/>
              </a:ln>
              <a:effectLst/>
            </p:spPr>
            <p:txBody>
              <a:bodyPr wrap="square" lIns="50800" tIns="50800" rIns="50800" bIns="50800" numCol="1" anchor="ctr">
                <a:noAutofit/>
              </a:bodyPr>
              <a:lstStyle/>
              <a:p>
                <a:pPr defTabSz="457200">
                  <a:defRPr sz="1600">
                    <a:solidFill>
                      <a:srgbClr val="FFFFFF"/>
                    </a:solidFill>
                    <a:latin typeface="Corbel"/>
                    <a:ea typeface="Corbel"/>
                    <a:cs typeface="Corbel"/>
                    <a:sym typeface="Corbel"/>
                  </a:defRPr>
                </a:pPr>
              </a:p>
            </p:txBody>
          </p:sp>
          <p:sp>
            <p:nvSpPr>
              <p:cNvPr id="446" name="Analyse"/>
              <p:cNvSpPr/>
              <p:nvPr/>
            </p:nvSpPr>
            <p:spPr>
              <a:xfrm>
                <a:off x="71851" y="410822"/>
                <a:ext cx="2398643" cy="6502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457200">
                  <a:defRPr sz="3600">
                    <a:solidFill>
                      <a:srgbClr val="FFFFFF"/>
                    </a:solidFill>
                    <a:latin typeface="Corbel"/>
                    <a:ea typeface="Corbel"/>
                    <a:cs typeface="Corbel"/>
                    <a:sym typeface="Corbel"/>
                  </a:defRPr>
                </a:lvl1pPr>
              </a:lstStyle>
              <a:p>
                <a:pPr/>
                <a:r>
                  <a:t>Analyse</a:t>
                </a:r>
              </a:p>
            </p:txBody>
          </p:sp>
        </p:grpSp>
        <p:grpSp>
          <p:nvGrpSpPr>
            <p:cNvPr id="450" name="Rectangle à coins arrondis 29"/>
            <p:cNvGrpSpPr/>
            <p:nvPr/>
          </p:nvGrpSpPr>
          <p:grpSpPr>
            <a:xfrm>
              <a:off x="3403504" y="3077885"/>
              <a:ext cx="2542347" cy="1471887"/>
              <a:chOff x="0" y="0"/>
              <a:chExt cx="2542346" cy="1471886"/>
            </a:xfrm>
          </p:grpSpPr>
          <p:sp>
            <p:nvSpPr>
              <p:cNvPr id="448" name="圆角矩形"/>
              <p:cNvSpPr/>
              <p:nvPr/>
            </p:nvSpPr>
            <p:spPr>
              <a:xfrm>
                <a:off x="-1" y="0"/>
                <a:ext cx="2542347" cy="1471887"/>
              </a:xfrm>
              <a:prstGeom prst="roundRect">
                <a:avLst>
                  <a:gd name="adj" fmla="val 16667"/>
                </a:avLst>
              </a:prstGeom>
              <a:solidFill>
                <a:srgbClr val="30ACEC"/>
              </a:solidFill>
              <a:ln w="15875" cap="rnd">
                <a:solidFill>
                  <a:srgbClr val="237EAC"/>
                </a:solidFill>
                <a:prstDash val="solid"/>
                <a:round/>
              </a:ln>
              <a:effectLst/>
            </p:spPr>
            <p:txBody>
              <a:bodyPr wrap="square" lIns="50800" tIns="50800" rIns="50800" bIns="50800" numCol="1" anchor="ctr">
                <a:noAutofit/>
              </a:bodyPr>
              <a:lstStyle/>
              <a:p>
                <a:pPr defTabSz="457200">
                  <a:defRPr sz="1800">
                    <a:solidFill>
                      <a:srgbClr val="FFFFFF"/>
                    </a:solidFill>
                    <a:latin typeface="Corbel"/>
                    <a:ea typeface="Corbel"/>
                    <a:cs typeface="Corbel"/>
                    <a:sym typeface="Corbel"/>
                  </a:defRPr>
                </a:pPr>
              </a:p>
            </p:txBody>
          </p:sp>
          <p:sp>
            <p:nvSpPr>
              <p:cNvPr id="449" name="Profile"/>
              <p:cNvSpPr/>
              <p:nvPr/>
            </p:nvSpPr>
            <p:spPr>
              <a:xfrm>
                <a:off x="71851" y="410822"/>
                <a:ext cx="2398643" cy="6502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spAutoFit/>
              </a:bodyPr>
              <a:lstStyle>
                <a:lvl1pPr defTabSz="457200">
                  <a:defRPr sz="3600">
                    <a:solidFill>
                      <a:srgbClr val="FFFFFF"/>
                    </a:solidFill>
                    <a:latin typeface="Corbel"/>
                    <a:ea typeface="Corbel"/>
                    <a:cs typeface="Corbel"/>
                    <a:sym typeface="Corbel"/>
                  </a:defRPr>
                </a:lvl1pPr>
              </a:lstStyle>
              <a:p>
                <a:pPr/>
                <a:r>
                  <a:t>Profile</a:t>
                </a:r>
              </a:p>
            </p:txBody>
          </p:sp>
        </p:grpSp>
        <p:sp>
          <p:nvSpPr>
            <p:cNvPr id="451" name="Arc 30"/>
            <p:cNvSpPr/>
            <p:nvPr/>
          </p:nvSpPr>
          <p:spPr>
            <a:xfrm>
              <a:off x="6347269" y="524625"/>
              <a:ext cx="802849" cy="4683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11929" y="0"/>
                    <a:pt x="21600" y="9671"/>
                    <a:pt x="21600" y="21600"/>
                  </a:cubicBezTo>
                </a:path>
              </a:pathLst>
            </a:custGeom>
            <a:noFill/>
            <a:ln w="15875" cap="rnd">
              <a:solidFill>
                <a:srgbClr val="000000"/>
              </a:solidFill>
              <a:prstDash val="solid"/>
              <a:round/>
              <a:tailEnd type="triangle" w="med" len="med"/>
            </a:ln>
            <a:effectLst/>
          </p:spPr>
          <p:txBody>
            <a:bodyPr wrap="square" lIns="50800" tIns="50800" rIns="50800" bIns="50800" numCol="1" anchor="ctr">
              <a:noAutofit/>
            </a:bodyPr>
            <a:lstStyle/>
            <a:p>
              <a:pPr defTabSz="457200">
                <a:defRPr sz="1800">
                  <a:latin typeface="Corbel"/>
                  <a:ea typeface="Corbel"/>
                  <a:cs typeface="Corbel"/>
                  <a:sym typeface="Corbel"/>
                </a:defRPr>
              </a:pPr>
            </a:p>
          </p:txBody>
        </p:sp>
        <p:sp>
          <p:nvSpPr>
            <p:cNvPr id="452" name="Arc 31"/>
            <p:cNvSpPr/>
            <p:nvPr/>
          </p:nvSpPr>
          <p:spPr>
            <a:xfrm flipH="1">
              <a:off x="8220572" y="524625"/>
              <a:ext cx="802848" cy="46832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11929" y="0"/>
                    <a:pt x="21600" y="9671"/>
                    <a:pt x="21600" y="21600"/>
                  </a:cubicBezTo>
                </a:path>
              </a:pathLst>
            </a:custGeom>
            <a:noFill/>
            <a:ln w="15875" cap="rnd">
              <a:solidFill>
                <a:srgbClr val="000000"/>
              </a:solidFill>
              <a:prstDash val="solid"/>
              <a:round/>
              <a:tailEnd type="triangle" w="med" len="med"/>
            </a:ln>
            <a:effectLst/>
          </p:spPr>
          <p:txBody>
            <a:bodyPr wrap="square" lIns="50800" tIns="50800" rIns="50800" bIns="50800" numCol="1" anchor="ctr">
              <a:noAutofit/>
            </a:bodyPr>
            <a:lstStyle/>
            <a:p>
              <a:pPr defTabSz="457200">
                <a:defRPr sz="1800">
                  <a:latin typeface="Corbel"/>
                  <a:ea typeface="Corbel"/>
                  <a:cs typeface="Corbel"/>
                  <a:sym typeface="Corbel"/>
                </a:defRPr>
              </a:pPr>
            </a:p>
          </p:txBody>
        </p:sp>
        <p:sp>
          <p:nvSpPr>
            <p:cNvPr id="453" name="Connecteur droit avec flèche 32"/>
            <p:cNvSpPr/>
            <p:nvPr/>
          </p:nvSpPr>
          <p:spPr>
            <a:xfrm>
              <a:off x="7643240" y="401737"/>
              <a:ext cx="3" cy="591217"/>
            </a:xfrm>
            <a:prstGeom prst="line">
              <a:avLst/>
            </a:prstGeom>
            <a:noFill/>
            <a:ln w="15875" cap="rnd">
              <a:solidFill>
                <a:srgbClr val="000000"/>
              </a:solidFill>
              <a:prstDash val="solid"/>
              <a:round/>
              <a:tailEnd type="triangle" w="med" len="med"/>
            </a:ln>
            <a:effectLst/>
          </p:spPr>
          <p:txBody>
            <a:bodyPr wrap="square" lIns="45718" tIns="45718" rIns="45718" bIns="45718" numCol="1" anchor="t">
              <a:noAutofit/>
            </a:bodyPr>
            <a:lstStyle/>
            <a:p>
              <a:pPr/>
            </a:p>
          </p:txBody>
        </p:sp>
        <p:sp>
          <p:nvSpPr>
            <p:cNvPr id="454" name="ZoneTexte 33"/>
            <p:cNvSpPr/>
            <p:nvPr/>
          </p:nvSpPr>
          <p:spPr>
            <a:xfrm>
              <a:off x="3537313" y="212190"/>
              <a:ext cx="2126444" cy="459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lvl1pPr algn="l" defTabSz="457200">
                <a:defRPr sz="2400">
                  <a:latin typeface="Corbel"/>
                  <a:ea typeface="Corbel"/>
                  <a:cs typeface="Corbel"/>
                  <a:sym typeface="Corbel"/>
                </a:defRPr>
              </a:lvl1pPr>
            </a:lstStyle>
            <a:p>
              <a:pPr/>
              <a:r>
                <a:t>cost model</a:t>
              </a:r>
            </a:p>
          </p:txBody>
        </p:sp>
        <p:sp>
          <p:nvSpPr>
            <p:cNvPr id="455" name="ZoneTexte 34"/>
            <p:cNvSpPr/>
            <p:nvPr/>
          </p:nvSpPr>
          <p:spPr>
            <a:xfrm>
              <a:off x="9115122" y="181474"/>
              <a:ext cx="2141585" cy="4597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lvl1pPr algn="l" defTabSz="457200">
                <a:defRPr sz="2400">
                  <a:latin typeface="Corbel"/>
                  <a:ea typeface="Corbel"/>
                  <a:cs typeface="Corbel"/>
                  <a:sym typeface="Corbel"/>
                </a:defRPr>
              </a:lvl1pPr>
            </a:lstStyle>
            <a:p>
              <a:pPr/>
              <a:r>
                <a:t>constraints</a:t>
              </a:r>
            </a:p>
          </p:txBody>
        </p:sp>
        <p:grpSp>
          <p:nvGrpSpPr>
            <p:cNvPr id="458" name="ZoneTexte 35"/>
            <p:cNvGrpSpPr/>
            <p:nvPr/>
          </p:nvGrpSpPr>
          <p:grpSpPr>
            <a:xfrm>
              <a:off x="2309001" y="8154932"/>
              <a:ext cx="3110842" cy="1586497"/>
              <a:chOff x="0" y="-1"/>
              <a:chExt cx="3110841" cy="1586496"/>
            </a:xfrm>
          </p:grpSpPr>
          <p:sp>
            <p:nvSpPr>
              <p:cNvPr id="456" name="矩形"/>
              <p:cNvSpPr/>
              <p:nvPr/>
            </p:nvSpPr>
            <p:spPr>
              <a:xfrm>
                <a:off x="-1" y="-2"/>
                <a:ext cx="3110842" cy="1586497"/>
              </a:xfrm>
              <a:prstGeom prst="rect">
                <a:avLst/>
              </a:prstGeom>
              <a:solidFill>
                <a:srgbClr val="FFFFFF"/>
              </a:solidFill>
              <a:ln w="15875" cap="rnd">
                <a:solidFill>
                  <a:srgbClr val="000000"/>
                </a:solidFill>
                <a:prstDash val="solid"/>
                <a:round/>
              </a:ln>
              <a:effectLst/>
            </p:spPr>
            <p:txBody>
              <a:bodyPr wrap="square" lIns="50800" tIns="50800" rIns="50800" bIns="50800" numCol="1" anchor="t">
                <a:noAutofit/>
              </a:bodyPr>
              <a:lstStyle/>
              <a:p>
                <a:pPr algn="l" defTabSz="457200">
                  <a:defRPr sz="2400">
                    <a:latin typeface="Corbel"/>
                    <a:ea typeface="Corbel"/>
                    <a:cs typeface="Corbel"/>
                    <a:sym typeface="Corbel"/>
                  </a:defRPr>
                </a:pPr>
              </a:p>
            </p:txBody>
          </p:sp>
          <p:sp>
            <p:nvSpPr>
              <p:cNvPr id="457" name="Virtual machine IOPS,…"/>
              <p:cNvSpPr/>
              <p:nvPr/>
            </p:nvSpPr>
            <p:spPr>
              <a:xfrm>
                <a:off x="-1" y="-2"/>
                <a:ext cx="3110842" cy="11963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p>
                <a:pPr algn="l" defTabSz="457200">
                  <a:defRPr sz="2400">
                    <a:latin typeface="Corbel"/>
                    <a:ea typeface="Corbel"/>
                    <a:cs typeface="Corbel"/>
                    <a:sym typeface="Corbel"/>
                  </a:defRPr>
                </a:pPr>
                <a:r>
                  <a:t>Virtual machine IOPS,</a:t>
                </a:r>
              </a:p>
              <a:p>
                <a:pPr algn="l" defTabSz="457200">
                  <a:defRPr sz="2400">
                    <a:latin typeface="Corbel"/>
                    <a:ea typeface="Corbel"/>
                    <a:cs typeface="Corbel"/>
                    <a:sym typeface="Corbel"/>
                  </a:defRPr>
                </a:pPr>
                <a:r>
                  <a:t>energy consumption,</a:t>
                </a:r>
              </a:p>
              <a:p>
                <a:pPr algn="l" defTabSz="457200">
                  <a:defRPr sz="2400">
                    <a:latin typeface="Corbel"/>
                    <a:ea typeface="Corbel"/>
                    <a:cs typeface="Corbel"/>
                    <a:sym typeface="Corbel"/>
                  </a:defRPr>
                </a:pPr>
                <a:r>
                  <a:t>resources usage</a:t>
                </a:r>
              </a:p>
            </p:txBody>
          </p:sp>
        </p:grpSp>
        <p:grpSp>
          <p:nvGrpSpPr>
            <p:cNvPr id="461" name="ZoneTexte 36"/>
            <p:cNvGrpSpPr/>
            <p:nvPr/>
          </p:nvGrpSpPr>
          <p:grpSpPr>
            <a:xfrm>
              <a:off x="-2" y="5420930"/>
              <a:ext cx="3077575" cy="1805249"/>
              <a:chOff x="-1" y="-1"/>
              <a:chExt cx="3077573" cy="1805248"/>
            </a:xfrm>
          </p:grpSpPr>
          <p:sp>
            <p:nvSpPr>
              <p:cNvPr id="459" name="矩形"/>
              <p:cNvSpPr/>
              <p:nvPr/>
            </p:nvSpPr>
            <p:spPr>
              <a:xfrm>
                <a:off x="-2" y="-1"/>
                <a:ext cx="3077575" cy="1805249"/>
              </a:xfrm>
              <a:prstGeom prst="rect">
                <a:avLst/>
              </a:prstGeom>
              <a:solidFill>
                <a:srgbClr val="FFFFFF"/>
              </a:solidFill>
              <a:ln w="15875" cap="rnd">
                <a:solidFill>
                  <a:srgbClr val="000000"/>
                </a:solidFill>
                <a:prstDash val="solid"/>
                <a:round/>
              </a:ln>
              <a:effectLst/>
            </p:spPr>
            <p:txBody>
              <a:bodyPr wrap="square" lIns="50800" tIns="50800" rIns="50800" bIns="50800" numCol="1" anchor="t">
                <a:noAutofit/>
              </a:bodyPr>
              <a:lstStyle/>
              <a:p>
                <a:pPr algn="l" defTabSz="457200">
                  <a:defRPr sz="2400">
                    <a:latin typeface="Corbel"/>
                    <a:ea typeface="Corbel"/>
                    <a:cs typeface="Corbel"/>
                    <a:sym typeface="Corbel"/>
                  </a:defRPr>
                </a:pPr>
              </a:p>
            </p:txBody>
          </p:sp>
          <p:sp>
            <p:nvSpPr>
              <p:cNvPr id="460" name="Aggregate flows of events from the infrastructure and take action (CEP)"/>
              <p:cNvSpPr/>
              <p:nvPr/>
            </p:nvSpPr>
            <p:spPr>
              <a:xfrm>
                <a:off x="-2" y="-2"/>
                <a:ext cx="3077575" cy="15646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lvl1pPr algn="l" defTabSz="457200">
                  <a:defRPr sz="2400">
                    <a:latin typeface="Corbel"/>
                    <a:ea typeface="Corbel"/>
                    <a:cs typeface="Corbel"/>
                    <a:sym typeface="Corbel"/>
                  </a:defRPr>
                </a:lvl1pPr>
              </a:lstStyle>
              <a:p>
                <a:pPr/>
                <a:r>
                  <a:t>Aggregate flows of events from the infrastructure and take action (CEP)</a:t>
                </a:r>
              </a:p>
            </p:txBody>
          </p:sp>
        </p:grpSp>
        <p:grpSp>
          <p:nvGrpSpPr>
            <p:cNvPr id="464" name="ZoneTexte 37"/>
            <p:cNvGrpSpPr/>
            <p:nvPr/>
          </p:nvGrpSpPr>
          <p:grpSpPr>
            <a:xfrm>
              <a:off x="218049" y="1623605"/>
              <a:ext cx="2606977" cy="1628522"/>
              <a:chOff x="0" y="-1"/>
              <a:chExt cx="2606975" cy="1628521"/>
            </a:xfrm>
          </p:grpSpPr>
          <p:sp>
            <p:nvSpPr>
              <p:cNvPr id="462" name="矩形"/>
              <p:cNvSpPr/>
              <p:nvPr/>
            </p:nvSpPr>
            <p:spPr>
              <a:xfrm>
                <a:off x="-1" y="-1"/>
                <a:ext cx="2606977" cy="1628522"/>
              </a:xfrm>
              <a:prstGeom prst="rect">
                <a:avLst/>
              </a:prstGeom>
              <a:solidFill>
                <a:srgbClr val="FFFFFF"/>
              </a:solidFill>
              <a:ln w="15875" cap="rnd">
                <a:solidFill>
                  <a:srgbClr val="000000"/>
                </a:solidFill>
                <a:prstDash val="solid"/>
                <a:round/>
              </a:ln>
              <a:effectLst/>
            </p:spPr>
            <p:txBody>
              <a:bodyPr wrap="square" lIns="50800" tIns="50800" rIns="50800" bIns="50800" numCol="1" anchor="t">
                <a:noAutofit/>
              </a:bodyPr>
              <a:lstStyle/>
              <a:p>
                <a:pPr algn="l" defTabSz="457200">
                  <a:defRPr sz="2400">
                    <a:latin typeface="Corbel"/>
                    <a:ea typeface="Corbel"/>
                    <a:cs typeface="Corbel"/>
                    <a:sym typeface="Corbel"/>
                  </a:defRPr>
                </a:pPr>
              </a:p>
            </p:txBody>
          </p:sp>
          <p:sp>
            <p:nvSpPr>
              <p:cNvPr id="463" name="Profile and predict…"/>
              <p:cNvSpPr/>
              <p:nvPr/>
            </p:nvSpPr>
            <p:spPr>
              <a:xfrm>
                <a:off x="-1" y="-2"/>
                <a:ext cx="2606977" cy="15646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p>
                <a:pPr algn="l" defTabSz="457200">
                  <a:defRPr sz="2400">
                    <a:latin typeface="Corbel"/>
                    <a:ea typeface="Corbel"/>
                    <a:cs typeface="Corbel"/>
                    <a:sym typeface="Corbel"/>
                  </a:defRPr>
                </a:pPr>
                <a:r>
                  <a:t>Profile and predict </a:t>
                </a:r>
              </a:p>
              <a:p>
                <a:pPr algn="l" defTabSz="457200">
                  <a:defRPr sz="2400">
                    <a:latin typeface="Corbel"/>
                    <a:ea typeface="Corbel"/>
                    <a:cs typeface="Corbel"/>
                    <a:sym typeface="Corbel"/>
                  </a:defRPr>
                </a:pPr>
                <a:r>
                  <a:t>in real time virtual </a:t>
                </a:r>
              </a:p>
              <a:p>
                <a:pPr algn="l" defTabSz="457200">
                  <a:defRPr sz="2400">
                    <a:latin typeface="Corbel"/>
                    <a:ea typeface="Corbel"/>
                    <a:cs typeface="Corbel"/>
                    <a:sym typeface="Corbel"/>
                  </a:defRPr>
                </a:pPr>
                <a:r>
                  <a:t>machine resource </a:t>
                </a:r>
              </a:p>
              <a:p>
                <a:pPr algn="l" defTabSz="457200">
                  <a:defRPr sz="2400">
                    <a:latin typeface="Corbel"/>
                    <a:ea typeface="Corbel"/>
                    <a:cs typeface="Corbel"/>
                    <a:sym typeface="Corbel"/>
                  </a:defRPr>
                </a:pPr>
                <a:r>
                  <a:t>usage</a:t>
                </a:r>
              </a:p>
            </p:txBody>
          </p:sp>
        </p:grpSp>
        <p:grpSp>
          <p:nvGrpSpPr>
            <p:cNvPr id="467" name="ZoneTexte 38"/>
            <p:cNvGrpSpPr/>
            <p:nvPr/>
          </p:nvGrpSpPr>
          <p:grpSpPr>
            <a:xfrm>
              <a:off x="10399913" y="973209"/>
              <a:ext cx="2774627" cy="1326298"/>
              <a:chOff x="0" y="-1"/>
              <a:chExt cx="2774625" cy="1326297"/>
            </a:xfrm>
          </p:grpSpPr>
          <p:sp>
            <p:nvSpPr>
              <p:cNvPr id="465" name="矩形"/>
              <p:cNvSpPr/>
              <p:nvPr/>
            </p:nvSpPr>
            <p:spPr>
              <a:xfrm>
                <a:off x="-1" y="-2"/>
                <a:ext cx="2774627" cy="1326299"/>
              </a:xfrm>
              <a:prstGeom prst="rect">
                <a:avLst/>
              </a:prstGeom>
              <a:solidFill>
                <a:srgbClr val="FFFFFF"/>
              </a:solidFill>
              <a:ln w="15875" cap="rnd">
                <a:solidFill>
                  <a:srgbClr val="000000"/>
                </a:solidFill>
                <a:prstDash val="solid"/>
                <a:round/>
              </a:ln>
              <a:effectLst/>
            </p:spPr>
            <p:txBody>
              <a:bodyPr wrap="square" lIns="50800" tIns="50800" rIns="50800" bIns="50800" numCol="1" anchor="t">
                <a:noAutofit/>
              </a:bodyPr>
              <a:lstStyle/>
              <a:p>
                <a:pPr algn="l" defTabSz="457200">
                  <a:defRPr sz="2400">
                    <a:latin typeface="Corbel"/>
                    <a:ea typeface="Corbel"/>
                    <a:cs typeface="Corbel"/>
                    <a:sym typeface="Corbel"/>
                  </a:defRPr>
                </a:pPr>
              </a:p>
            </p:txBody>
          </p:sp>
          <p:sp>
            <p:nvSpPr>
              <p:cNvPr id="466" name="Find trade-offs…"/>
              <p:cNvSpPr/>
              <p:nvPr/>
            </p:nvSpPr>
            <p:spPr>
              <a:xfrm>
                <a:off x="-1" y="-2"/>
                <a:ext cx="2774627" cy="11963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p>
                <a:pPr algn="l" defTabSz="457200">
                  <a:defRPr sz="2400">
                    <a:latin typeface="Corbel"/>
                    <a:ea typeface="Corbel"/>
                    <a:cs typeface="Corbel"/>
                    <a:sym typeface="Corbel"/>
                  </a:defRPr>
                </a:pPr>
                <a:r>
                  <a:t>Find trade-offs </a:t>
                </a:r>
              </a:p>
              <a:p>
                <a:pPr algn="l" defTabSz="457200">
                  <a:defRPr sz="2400">
                    <a:latin typeface="Corbel"/>
                    <a:ea typeface="Corbel"/>
                    <a:cs typeface="Corbel"/>
                    <a:sym typeface="Corbel"/>
                  </a:defRPr>
                </a:pPr>
                <a:r>
                  <a:t>between objectives </a:t>
                </a:r>
              </a:p>
              <a:p>
                <a:pPr algn="l" defTabSz="457200">
                  <a:defRPr sz="2400">
                    <a:latin typeface="Corbel"/>
                    <a:ea typeface="Corbel"/>
                    <a:cs typeface="Corbel"/>
                    <a:sym typeface="Corbel"/>
                  </a:defRPr>
                </a:pPr>
                <a:r>
                  <a:t>and constraints</a:t>
                </a:r>
              </a:p>
            </p:txBody>
          </p:sp>
        </p:grpSp>
        <p:grpSp>
          <p:nvGrpSpPr>
            <p:cNvPr id="470" name="ZoneTexte 39"/>
            <p:cNvGrpSpPr/>
            <p:nvPr/>
          </p:nvGrpSpPr>
          <p:grpSpPr>
            <a:xfrm>
              <a:off x="12636219" y="2941646"/>
              <a:ext cx="3315393" cy="2160497"/>
              <a:chOff x="-1" y="-1"/>
              <a:chExt cx="3315392" cy="2160496"/>
            </a:xfrm>
          </p:grpSpPr>
          <p:sp>
            <p:nvSpPr>
              <p:cNvPr id="468" name="矩形"/>
              <p:cNvSpPr/>
              <p:nvPr/>
            </p:nvSpPr>
            <p:spPr>
              <a:xfrm>
                <a:off x="-2" y="-1"/>
                <a:ext cx="3315394" cy="2160497"/>
              </a:xfrm>
              <a:prstGeom prst="rect">
                <a:avLst/>
              </a:prstGeom>
              <a:solidFill>
                <a:srgbClr val="FFFFFF"/>
              </a:solidFill>
              <a:ln w="15875" cap="rnd">
                <a:solidFill>
                  <a:srgbClr val="000000"/>
                </a:solidFill>
                <a:prstDash val="solid"/>
                <a:round/>
              </a:ln>
              <a:effectLst/>
            </p:spPr>
            <p:txBody>
              <a:bodyPr wrap="square" lIns="50800" tIns="50800" rIns="50800" bIns="50800" numCol="1" anchor="t">
                <a:noAutofit/>
              </a:bodyPr>
              <a:lstStyle/>
              <a:p>
                <a:pPr algn="l" defTabSz="457200">
                  <a:defRPr sz="2400">
                    <a:latin typeface="Corbel"/>
                    <a:ea typeface="Corbel"/>
                    <a:cs typeface="Corbel"/>
                    <a:sym typeface="Corbel"/>
                  </a:defRPr>
                </a:pPr>
              </a:p>
            </p:txBody>
          </p:sp>
          <p:sp>
            <p:nvSpPr>
              <p:cNvPr id="469" name="Schedule actions such…"/>
              <p:cNvSpPr/>
              <p:nvPr/>
            </p:nvSpPr>
            <p:spPr>
              <a:xfrm>
                <a:off x="-2" y="-1"/>
                <a:ext cx="3315394" cy="19329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p>
                <a:pPr algn="l" defTabSz="457200">
                  <a:defRPr sz="2400">
                    <a:latin typeface="Corbel"/>
                    <a:ea typeface="Corbel"/>
                    <a:cs typeface="Corbel"/>
                    <a:sym typeface="Corbel"/>
                  </a:defRPr>
                </a:pPr>
                <a:r>
                  <a:t>Schedule actions such </a:t>
                </a:r>
              </a:p>
              <a:p>
                <a:pPr algn="l" defTabSz="457200">
                  <a:defRPr sz="2400">
                    <a:latin typeface="Corbel"/>
                    <a:ea typeface="Corbel"/>
                    <a:cs typeface="Corbel"/>
                    <a:sym typeface="Corbel"/>
                  </a:defRPr>
                </a:pPr>
                <a:r>
                  <a:t>that all security, </a:t>
                </a:r>
              </a:p>
              <a:p>
                <a:pPr algn="l" defTabSz="457200">
                  <a:defRPr sz="2400">
                    <a:latin typeface="Corbel"/>
                    <a:ea typeface="Corbel"/>
                    <a:cs typeface="Corbel"/>
                    <a:sym typeface="Corbel"/>
                  </a:defRPr>
                </a:pPr>
                <a:r>
                  <a:t>ependency and </a:t>
                </a:r>
              </a:p>
              <a:p>
                <a:pPr algn="l" defTabSz="457200">
                  <a:defRPr sz="2400">
                    <a:latin typeface="Corbel"/>
                    <a:ea typeface="Corbel"/>
                    <a:cs typeface="Corbel"/>
                    <a:sym typeface="Corbel"/>
                  </a:defRPr>
                </a:pPr>
                <a:r>
                  <a:t>performance </a:t>
                </a:r>
              </a:p>
              <a:p>
                <a:pPr algn="l" defTabSz="457200">
                  <a:defRPr sz="2400">
                    <a:latin typeface="Corbel"/>
                    <a:ea typeface="Corbel"/>
                    <a:cs typeface="Corbel"/>
                    <a:sym typeface="Corbel"/>
                  </a:defRPr>
                </a:pPr>
                <a:r>
                  <a:t>requirements are met.</a:t>
                </a:r>
              </a:p>
            </p:txBody>
          </p:sp>
        </p:grpSp>
        <p:grpSp>
          <p:nvGrpSpPr>
            <p:cNvPr id="473" name="ZoneTexte 40"/>
            <p:cNvGrpSpPr/>
            <p:nvPr/>
          </p:nvGrpSpPr>
          <p:grpSpPr>
            <a:xfrm>
              <a:off x="12636220" y="5978554"/>
              <a:ext cx="3447655" cy="1751919"/>
              <a:chOff x="0" y="0"/>
              <a:chExt cx="3447653" cy="1751918"/>
            </a:xfrm>
          </p:grpSpPr>
          <p:sp>
            <p:nvSpPr>
              <p:cNvPr id="471" name="矩形"/>
              <p:cNvSpPr/>
              <p:nvPr/>
            </p:nvSpPr>
            <p:spPr>
              <a:xfrm>
                <a:off x="-1" y="0"/>
                <a:ext cx="3447655" cy="1751918"/>
              </a:xfrm>
              <a:prstGeom prst="rect">
                <a:avLst/>
              </a:prstGeom>
              <a:solidFill>
                <a:srgbClr val="FFFFFF"/>
              </a:solidFill>
              <a:ln w="15875" cap="rnd">
                <a:solidFill>
                  <a:srgbClr val="000000"/>
                </a:solidFill>
                <a:prstDash val="solid"/>
                <a:round/>
              </a:ln>
              <a:effectLst/>
            </p:spPr>
            <p:txBody>
              <a:bodyPr wrap="square" lIns="50800" tIns="50800" rIns="50800" bIns="50800" numCol="1" anchor="t">
                <a:noAutofit/>
              </a:bodyPr>
              <a:lstStyle/>
              <a:p>
                <a:pPr algn="l" defTabSz="457200">
                  <a:defRPr sz="2400">
                    <a:latin typeface="Corbel"/>
                    <a:ea typeface="Corbel"/>
                    <a:cs typeface="Corbel"/>
                    <a:sym typeface="Corbel"/>
                  </a:defRPr>
                </a:pPr>
              </a:p>
            </p:txBody>
          </p:sp>
          <p:sp>
            <p:nvSpPr>
              <p:cNvPr id="472" name="Apply the optimal state…"/>
              <p:cNvSpPr/>
              <p:nvPr/>
            </p:nvSpPr>
            <p:spPr>
              <a:xfrm>
                <a:off x="-1" y="-1"/>
                <a:ext cx="3447655" cy="156463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p>
                <a:pPr algn="l" defTabSz="457200">
                  <a:defRPr sz="2400">
                    <a:latin typeface="Corbel"/>
                    <a:ea typeface="Corbel"/>
                    <a:cs typeface="Corbel"/>
                    <a:sym typeface="Corbel"/>
                  </a:defRPr>
                </a:pPr>
                <a:r>
                  <a:t>Apply the optimal state </a:t>
                </a:r>
              </a:p>
              <a:p>
                <a:pPr algn="l" defTabSz="457200">
                  <a:defRPr sz="2400">
                    <a:latin typeface="Corbel"/>
                    <a:ea typeface="Corbel"/>
                    <a:cs typeface="Corbel"/>
                    <a:sym typeface="Corbel"/>
                  </a:defRPr>
                </a:pPr>
                <a:r>
                  <a:t>where the infrastructure </a:t>
                </a:r>
              </a:p>
              <a:p>
                <a:pPr algn="l" defTabSz="457200">
                  <a:defRPr sz="2400">
                    <a:latin typeface="Corbel"/>
                    <a:ea typeface="Corbel"/>
                    <a:cs typeface="Corbel"/>
                    <a:sym typeface="Corbel"/>
                  </a:defRPr>
                </a:pPr>
                <a:r>
                  <a:t>is utilized as efficiently</a:t>
                </a:r>
              </a:p>
              <a:p>
                <a:pPr algn="l" defTabSz="457200">
                  <a:defRPr sz="2400">
                    <a:latin typeface="Corbel"/>
                    <a:ea typeface="Corbel"/>
                    <a:cs typeface="Corbel"/>
                    <a:sym typeface="Corbel"/>
                  </a:defRPr>
                </a:pPr>
                <a:r>
                  <a:t>as specified in goals.</a:t>
                </a:r>
              </a:p>
            </p:txBody>
          </p:sp>
        </p:grpSp>
        <p:sp>
          <p:nvSpPr>
            <p:cNvPr id="474" name="Rectangle 41"/>
            <p:cNvSpPr/>
            <p:nvPr/>
          </p:nvSpPr>
          <p:spPr>
            <a:xfrm>
              <a:off x="13188541" y="8925157"/>
              <a:ext cx="267618" cy="220265"/>
            </a:xfrm>
            <a:prstGeom prst="rect">
              <a:avLst/>
            </a:prstGeom>
            <a:solidFill>
              <a:srgbClr val="30ACEC"/>
            </a:solidFill>
            <a:ln w="15875" cap="rnd">
              <a:solidFill>
                <a:srgbClr val="237EAC"/>
              </a:solidFill>
              <a:prstDash val="solid"/>
              <a:round/>
            </a:ln>
            <a:effectLst/>
          </p:spPr>
          <p:txBody>
            <a:bodyPr wrap="square" lIns="50800" tIns="50800" rIns="50800" bIns="50800" numCol="1" anchor="ctr">
              <a:noAutofit/>
            </a:bodyPr>
            <a:lstStyle/>
            <a:p>
              <a:pPr defTabSz="457200">
                <a:defRPr sz="1800">
                  <a:solidFill>
                    <a:srgbClr val="FFFFFF"/>
                  </a:solidFill>
                  <a:latin typeface="Corbel"/>
                  <a:ea typeface="Corbel"/>
                  <a:cs typeface="Corbel"/>
                  <a:sym typeface="Corbel"/>
                </a:defRPr>
              </a:pPr>
            </a:p>
          </p:txBody>
        </p:sp>
        <p:sp>
          <p:nvSpPr>
            <p:cNvPr id="475" name="ZoneTexte 42"/>
            <p:cNvSpPr/>
            <p:nvPr/>
          </p:nvSpPr>
          <p:spPr>
            <a:xfrm>
              <a:off x="13535675" y="8874032"/>
              <a:ext cx="2300882" cy="37083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t">
              <a:spAutoFit/>
            </a:bodyPr>
            <a:lstStyle>
              <a:lvl1pPr algn="l" defTabSz="457200">
                <a:defRPr sz="1800">
                  <a:latin typeface="Corbel"/>
                  <a:ea typeface="Corbel"/>
                  <a:cs typeface="Corbel"/>
                  <a:sym typeface="Corbel"/>
                </a:defRPr>
              </a:lvl1pPr>
            </a:lstStyle>
            <a:p>
              <a:pPr/>
              <a:r>
                <a:t>pluggable module</a:t>
              </a:r>
            </a:p>
          </p:txBody>
        </p:sp>
        <p:sp>
          <p:nvSpPr>
            <p:cNvPr id="476" name="Connecteur droit 43"/>
            <p:cNvSpPr/>
            <p:nvPr/>
          </p:nvSpPr>
          <p:spPr>
            <a:xfrm flipH="1">
              <a:off x="8964493" y="1694304"/>
              <a:ext cx="1427486" cy="59288"/>
            </a:xfrm>
            <a:prstGeom prst="line">
              <a:avLst/>
            </a:prstGeom>
            <a:noFill/>
            <a:ln w="15875" cap="rnd">
              <a:solidFill>
                <a:srgbClr val="000000"/>
              </a:solidFill>
              <a:prstDash val="solid"/>
              <a:round/>
            </a:ln>
            <a:effectLst/>
          </p:spPr>
          <p:txBody>
            <a:bodyPr wrap="square" lIns="45718" tIns="45718" rIns="45718" bIns="45718" numCol="1" anchor="t">
              <a:noAutofit/>
            </a:bodyPr>
            <a:lstStyle/>
            <a:p>
              <a:pPr/>
            </a:p>
          </p:txBody>
        </p:sp>
        <p:sp>
          <p:nvSpPr>
            <p:cNvPr id="477" name="Connecteur droit 44"/>
            <p:cNvSpPr/>
            <p:nvPr/>
          </p:nvSpPr>
          <p:spPr>
            <a:xfrm flipH="1" flipV="1">
              <a:off x="11975160" y="3887799"/>
              <a:ext cx="653125" cy="37773"/>
            </a:xfrm>
            <a:prstGeom prst="line">
              <a:avLst/>
            </a:prstGeom>
            <a:noFill/>
            <a:ln w="15875" cap="rnd">
              <a:solidFill>
                <a:srgbClr val="000000"/>
              </a:solidFill>
              <a:prstDash val="solid"/>
              <a:round/>
            </a:ln>
            <a:effectLst/>
          </p:spPr>
          <p:txBody>
            <a:bodyPr wrap="square" lIns="45718" tIns="45718" rIns="45718" bIns="45718" numCol="1" anchor="t">
              <a:noAutofit/>
            </a:bodyPr>
            <a:lstStyle/>
            <a:p>
              <a:pPr/>
            </a:p>
          </p:txBody>
        </p:sp>
        <p:sp>
          <p:nvSpPr>
            <p:cNvPr id="478" name="Connecteur droit 45"/>
            <p:cNvSpPr/>
            <p:nvPr/>
          </p:nvSpPr>
          <p:spPr>
            <a:xfrm flipH="1" flipV="1">
              <a:off x="11975160" y="6284359"/>
              <a:ext cx="653125" cy="156144"/>
            </a:xfrm>
            <a:prstGeom prst="line">
              <a:avLst/>
            </a:prstGeom>
            <a:noFill/>
            <a:ln w="15875" cap="rnd">
              <a:solidFill>
                <a:srgbClr val="000000"/>
              </a:solidFill>
              <a:prstDash val="solid"/>
              <a:round/>
            </a:ln>
            <a:effectLst/>
          </p:spPr>
          <p:txBody>
            <a:bodyPr wrap="square" lIns="45718" tIns="45718" rIns="45718" bIns="45718" numCol="1" anchor="t">
              <a:noAutofit/>
            </a:bodyPr>
            <a:lstStyle/>
            <a:p>
              <a:pPr/>
            </a:p>
          </p:txBody>
        </p:sp>
        <p:sp>
          <p:nvSpPr>
            <p:cNvPr id="479" name="Connecteur droit 46"/>
            <p:cNvSpPr/>
            <p:nvPr/>
          </p:nvSpPr>
          <p:spPr>
            <a:xfrm flipV="1">
              <a:off x="5427645" y="8396894"/>
              <a:ext cx="978593" cy="212246"/>
            </a:xfrm>
            <a:prstGeom prst="line">
              <a:avLst/>
            </a:prstGeom>
            <a:noFill/>
            <a:ln w="15875" cap="rnd">
              <a:solidFill>
                <a:srgbClr val="000000"/>
              </a:solidFill>
              <a:prstDash val="solid"/>
              <a:round/>
            </a:ln>
            <a:effectLst/>
          </p:spPr>
          <p:txBody>
            <a:bodyPr wrap="square" lIns="45718" tIns="45718" rIns="45718" bIns="45718" numCol="1" anchor="t">
              <a:noAutofit/>
            </a:bodyPr>
            <a:lstStyle/>
            <a:p>
              <a:pPr/>
            </a:p>
          </p:txBody>
        </p:sp>
        <p:sp>
          <p:nvSpPr>
            <p:cNvPr id="480" name="Connecteur droit 47"/>
            <p:cNvSpPr/>
            <p:nvPr/>
          </p:nvSpPr>
          <p:spPr>
            <a:xfrm flipV="1">
              <a:off x="3085703" y="6119277"/>
              <a:ext cx="309868" cy="34093"/>
            </a:xfrm>
            <a:prstGeom prst="line">
              <a:avLst/>
            </a:prstGeom>
            <a:noFill/>
            <a:ln w="15875" cap="rnd">
              <a:solidFill>
                <a:srgbClr val="000000"/>
              </a:solidFill>
              <a:prstDash val="solid"/>
              <a:round/>
            </a:ln>
            <a:effectLst/>
          </p:spPr>
          <p:txBody>
            <a:bodyPr wrap="square" lIns="45718" tIns="45718" rIns="45718" bIns="45718" numCol="1" anchor="t">
              <a:noAutofit/>
            </a:bodyPr>
            <a:lstStyle/>
            <a:p>
              <a:pPr/>
            </a:p>
          </p:txBody>
        </p:sp>
        <p:sp>
          <p:nvSpPr>
            <p:cNvPr id="481" name="Connecteur droit 48"/>
            <p:cNvSpPr/>
            <p:nvPr/>
          </p:nvSpPr>
          <p:spPr>
            <a:xfrm>
              <a:off x="2833061" y="3010185"/>
              <a:ext cx="570643" cy="249018"/>
            </a:xfrm>
            <a:prstGeom prst="line">
              <a:avLst/>
            </a:prstGeom>
            <a:noFill/>
            <a:ln w="15875" cap="rnd">
              <a:solidFill>
                <a:srgbClr val="000000"/>
              </a:solidFill>
              <a:prstDash val="solid"/>
              <a:round/>
            </a:ln>
            <a:effectLst/>
          </p:spPr>
          <p:txBody>
            <a:bodyPr wrap="square" lIns="45718" tIns="45718" rIns="45718" bIns="45718" numCol="1" anchor="t">
              <a:noAutofit/>
            </a:bodyPr>
            <a:lstStyle/>
            <a:p>
              <a:pPr/>
            </a:p>
          </p:txBody>
        </p:sp>
      </p:grpSp>
      <p:sp>
        <p:nvSpPr>
          <p:cNvPr id="483" name="灯片编号占位符 42"/>
          <p:cNvSpPr/>
          <p:nvPr>
            <p:ph type="sldNum" sz="quarter" idx="4294967295"/>
          </p:nvPr>
        </p:nvSpPr>
        <p:spPr>
          <a:xfrm>
            <a:off x="23269948" y="609600"/>
            <a:ext cx="342901" cy="622300"/>
          </a:xfrm>
          <a:prstGeom prst="rect">
            <a:avLst/>
          </a:prstGeom>
          <a:extLst>
            <a:ext uri="{C572A759-6A51-4108-AA02-DFA0A04FC94B}">
              <ma14:wrappingTextBoxFlag xmlns:ma14="http://schemas.microsoft.com/office/mac/drawingml/2011/main" val="1"/>
            </a:ext>
          </a:extLst>
        </p:spPr>
        <p:txBody>
          <a:bodyPr/>
          <a:lstStyle>
            <a:lvl1pPr algn="r">
              <a:lnSpc>
                <a:spcPct val="80000"/>
              </a:lnSpc>
              <a:defRPr sz="3600">
                <a:solidFill>
                  <a:srgbClr val="838787"/>
                </a:solidFill>
                <a:latin typeface="Baskerville"/>
                <a:ea typeface="Baskerville"/>
                <a:cs typeface="Baskerville"/>
                <a:sym typeface="Baskerville"/>
              </a:defRPr>
            </a:lvl1pPr>
          </a:lstStyle>
          <a:p>
            <a:pPr/>
            <a:fld id="{86CB4B4D-7CA3-9044-876B-883B54F8677D}" type="slidenum"/>
          </a:p>
        </p:txBody>
      </p:sp>
      <p:sp>
        <p:nvSpPr>
          <p:cNvPr id="484" name="ZoneTexte 34"/>
          <p:cNvSpPr/>
          <p:nvPr/>
        </p:nvSpPr>
        <p:spPr>
          <a:xfrm>
            <a:off x="11686940" y="2248261"/>
            <a:ext cx="2141585" cy="45973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lgn="l" defTabSz="457200">
              <a:defRPr sz="2400">
                <a:latin typeface="Corbel"/>
                <a:ea typeface="Corbel"/>
                <a:cs typeface="Corbel"/>
                <a:sym typeface="Corbel"/>
              </a:defRPr>
            </a:lvl1pPr>
          </a:lstStyle>
          <a:p>
            <a:pPr/>
            <a:r>
              <a:t>objective</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8" name="Shape 173"/>
          <p:cNvSpPr/>
          <p:nvPr>
            <p:ph type="title"/>
          </p:nvPr>
        </p:nvSpPr>
        <p:spPr>
          <a:xfrm>
            <a:off x="1695406" y="596507"/>
            <a:ext cx="17193340" cy="3264293"/>
          </a:xfrm>
          <a:prstGeom prst="rect">
            <a:avLst/>
          </a:prstGeom>
        </p:spPr>
        <p:txBody>
          <a:bodyPr lIns="91398" tIns="91398" rIns="91398" bIns="91398"/>
          <a:lstStyle/>
          <a:p>
            <a:pPr>
              <a:lnSpc>
                <a:spcPct val="90000"/>
              </a:lnSpc>
              <a:defRPr>
                <a:latin typeface="Arial"/>
                <a:ea typeface="Arial"/>
                <a:cs typeface="Arial"/>
                <a:sym typeface="Arial"/>
              </a:defRPr>
            </a:pPr>
            <a:r>
              <a:t> Many Contributors</a:t>
            </a:r>
            <a:br/>
          </a:p>
        </p:txBody>
      </p:sp>
      <p:pic>
        <p:nvPicPr>
          <p:cNvPr id="489" name="Shape 174" descr="Shape 174"/>
          <p:cNvPicPr>
            <a:picLocks noChangeAspect="1"/>
          </p:cNvPicPr>
          <p:nvPr/>
        </p:nvPicPr>
        <p:blipFill>
          <a:blip r:embed="rId2">
            <a:extLst/>
          </a:blip>
          <a:stretch>
            <a:fillRect/>
          </a:stretch>
        </p:blipFill>
        <p:spPr>
          <a:xfrm>
            <a:off x="2242747" y="10287024"/>
            <a:ext cx="5555816" cy="2000264"/>
          </a:xfrm>
          <a:prstGeom prst="rect">
            <a:avLst/>
          </a:prstGeom>
          <a:ln w="12700">
            <a:miter lim="400000"/>
          </a:ln>
        </p:spPr>
      </p:pic>
      <p:pic>
        <p:nvPicPr>
          <p:cNvPr id="490" name="Shape 175" descr="Shape 175"/>
          <p:cNvPicPr>
            <a:picLocks noChangeAspect="1"/>
          </p:cNvPicPr>
          <p:nvPr/>
        </p:nvPicPr>
        <p:blipFill>
          <a:blip r:embed="rId3">
            <a:extLst/>
          </a:blip>
          <a:stretch>
            <a:fillRect/>
          </a:stretch>
        </p:blipFill>
        <p:spPr>
          <a:xfrm>
            <a:off x="3070535" y="3039117"/>
            <a:ext cx="3880447" cy="2570802"/>
          </a:xfrm>
          <a:prstGeom prst="rect">
            <a:avLst/>
          </a:prstGeom>
          <a:ln w="12700">
            <a:miter lim="400000"/>
          </a:ln>
        </p:spPr>
      </p:pic>
      <p:pic>
        <p:nvPicPr>
          <p:cNvPr id="491" name="Shape 176" descr="Shape 176"/>
          <p:cNvPicPr>
            <a:picLocks noChangeAspect="1"/>
          </p:cNvPicPr>
          <p:nvPr/>
        </p:nvPicPr>
        <p:blipFill>
          <a:blip r:embed="rId4">
            <a:extLst/>
          </a:blip>
          <a:stretch>
            <a:fillRect/>
          </a:stretch>
        </p:blipFill>
        <p:spPr>
          <a:xfrm>
            <a:off x="9213943" y="3593079"/>
            <a:ext cx="5406950" cy="1447802"/>
          </a:xfrm>
          <a:prstGeom prst="rect">
            <a:avLst/>
          </a:prstGeom>
          <a:ln w="12700">
            <a:miter lim="400000"/>
          </a:ln>
        </p:spPr>
      </p:pic>
      <p:pic>
        <p:nvPicPr>
          <p:cNvPr id="492" name="Shape 177" descr="Shape 177"/>
          <p:cNvPicPr>
            <a:picLocks noChangeAspect="1"/>
          </p:cNvPicPr>
          <p:nvPr/>
        </p:nvPicPr>
        <p:blipFill>
          <a:blip r:embed="rId5">
            <a:extLst/>
          </a:blip>
          <a:stretch>
            <a:fillRect/>
          </a:stretch>
        </p:blipFill>
        <p:spPr>
          <a:xfrm>
            <a:off x="18764296" y="10287024"/>
            <a:ext cx="5204796" cy="2342152"/>
          </a:xfrm>
          <a:prstGeom prst="rect">
            <a:avLst/>
          </a:prstGeom>
          <a:ln w="12700">
            <a:miter lim="400000"/>
          </a:ln>
        </p:spPr>
      </p:pic>
      <p:pic>
        <p:nvPicPr>
          <p:cNvPr id="493" name="Shape 178" descr="Shape 178"/>
          <p:cNvPicPr>
            <a:picLocks noChangeAspect="1"/>
          </p:cNvPicPr>
          <p:nvPr/>
        </p:nvPicPr>
        <p:blipFill>
          <a:blip r:embed="rId6">
            <a:extLst/>
          </a:blip>
          <a:stretch>
            <a:fillRect/>
          </a:stretch>
        </p:blipFill>
        <p:spPr>
          <a:xfrm>
            <a:off x="16300042" y="7033597"/>
            <a:ext cx="6724652" cy="1562102"/>
          </a:xfrm>
          <a:prstGeom prst="rect">
            <a:avLst/>
          </a:prstGeom>
          <a:ln w="12700">
            <a:miter lim="400000"/>
          </a:ln>
        </p:spPr>
      </p:pic>
      <p:pic>
        <p:nvPicPr>
          <p:cNvPr id="494" name="Shape 179" descr="Shape 179"/>
          <p:cNvPicPr>
            <a:picLocks noChangeAspect="1"/>
          </p:cNvPicPr>
          <p:nvPr/>
        </p:nvPicPr>
        <p:blipFill>
          <a:blip r:embed="rId7">
            <a:extLst/>
          </a:blip>
          <a:stretch>
            <a:fillRect/>
          </a:stretch>
        </p:blipFill>
        <p:spPr>
          <a:xfrm>
            <a:off x="16269726" y="3423318"/>
            <a:ext cx="5055752" cy="1802400"/>
          </a:xfrm>
          <a:prstGeom prst="rect">
            <a:avLst/>
          </a:prstGeom>
          <a:ln w="12700">
            <a:miter lim="400000"/>
          </a:ln>
        </p:spPr>
      </p:pic>
      <p:pic>
        <p:nvPicPr>
          <p:cNvPr id="495" name="Shape 180" descr="Shape 180"/>
          <p:cNvPicPr>
            <a:picLocks noChangeAspect="1"/>
          </p:cNvPicPr>
          <p:nvPr/>
        </p:nvPicPr>
        <p:blipFill>
          <a:blip r:embed="rId8">
            <a:extLst/>
          </a:blip>
          <a:stretch>
            <a:fillRect/>
          </a:stretch>
        </p:blipFill>
        <p:spPr>
          <a:xfrm>
            <a:off x="14620892" y="10072709"/>
            <a:ext cx="2717452" cy="2717453"/>
          </a:xfrm>
          <a:prstGeom prst="rect">
            <a:avLst/>
          </a:prstGeom>
          <a:ln w="12700">
            <a:miter lim="400000"/>
          </a:ln>
        </p:spPr>
      </p:pic>
      <p:pic>
        <p:nvPicPr>
          <p:cNvPr id="496" name="Shape 181" descr="Shape 181"/>
          <p:cNvPicPr>
            <a:picLocks noChangeAspect="1"/>
          </p:cNvPicPr>
          <p:nvPr/>
        </p:nvPicPr>
        <p:blipFill>
          <a:blip r:embed="rId9">
            <a:extLst/>
          </a:blip>
          <a:stretch>
            <a:fillRect/>
          </a:stretch>
        </p:blipFill>
        <p:spPr>
          <a:xfrm>
            <a:off x="2391611" y="6098392"/>
            <a:ext cx="5406952" cy="3201485"/>
          </a:xfrm>
          <a:prstGeom prst="rect">
            <a:avLst/>
          </a:prstGeom>
          <a:ln w="12700">
            <a:miter lim="400000"/>
          </a:ln>
        </p:spPr>
      </p:pic>
      <p:pic>
        <p:nvPicPr>
          <p:cNvPr id="497" name="Image 1" descr="Image 1"/>
          <p:cNvPicPr>
            <a:picLocks noChangeAspect="1"/>
          </p:cNvPicPr>
          <p:nvPr/>
        </p:nvPicPr>
        <p:blipFill>
          <a:blip r:embed="rId10">
            <a:extLst/>
          </a:blip>
          <a:stretch>
            <a:fillRect/>
          </a:stretch>
        </p:blipFill>
        <p:spPr>
          <a:xfrm>
            <a:off x="5976894" y="9929834"/>
            <a:ext cx="10323150" cy="2890484"/>
          </a:xfrm>
          <a:prstGeom prst="rect">
            <a:avLst/>
          </a:prstGeom>
          <a:ln w="12700">
            <a:miter lim="400000"/>
          </a:ln>
        </p:spPr>
      </p:pic>
      <p:pic>
        <p:nvPicPr>
          <p:cNvPr id="498" name="图片 12" descr="图片 12"/>
          <p:cNvPicPr>
            <a:picLocks noChangeAspect="1"/>
          </p:cNvPicPr>
          <p:nvPr/>
        </p:nvPicPr>
        <p:blipFill>
          <a:blip r:embed="rId11">
            <a:extLst/>
          </a:blip>
          <a:stretch>
            <a:fillRect/>
          </a:stretch>
        </p:blipFill>
        <p:spPr>
          <a:xfrm>
            <a:off x="9620232" y="5635788"/>
            <a:ext cx="4357720" cy="435772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500">
        <p:dissolve/>
      </p:transition>
    </mc:Choice>
    <mc:Fallback>
      <p:transition spd="fast">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0" name="demo:Use watcher to solve data center’s energy problem."/>
          <p:cNvSpPr/>
          <p:nvPr>
            <p:ph type="body" sz="quarter" idx="1"/>
          </p:nvPr>
        </p:nvSpPr>
        <p:spPr>
          <a:xfrm>
            <a:off x="965200" y="1300377"/>
            <a:ext cx="20955000" cy="693525"/>
          </a:xfrm>
          <a:prstGeom prst="rect">
            <a:avLst/>
          </a:prstGeom>
        </p:spPr>
        <p:txBody>
          <a:bodyPr/>
          <a:lstStyle>
            <a:lvl1pPr defTabSz="472819">
              <a:defRPr b="0" spc="100" sz="3500">
                <a:latin typeface="Arial Unicode MS"/>
                <a:ea typeface="Arial Unicode MS"/>
                <a:cs typeface="Arial Unicode MS"/>
                <a:sym typeface="Arial Unicode MS"/>
              </a:defRPr>
            </a:lvl1pPr>
          </a:lstStyle>
          <a:p>
            <a:pPr/>
            <a:r>
              <a:t>demo</a:t>
            </a:r>
          </a:p>
        </p:txBody>
      </p:sp>
      <p:sp>
        <p:nvSpPr>
          <p:cNvPr id="501" name="灯片编号占位符 51"/>
          <p:cNvSpPr/>
          <p:nvPr>
            <p:ph type="sldNum" sz="quarter" idx="4294967295"/>
          </p:nvPr>
        </p:nvSpPr>
        <p:spPr>
          <a:xfrm>
            <a:off x="23269948" y="609600"/>
            <a:ext cx="342901" cy="622300"/>
          </a:xfrm>
          <a:prstGeom prst="rect">
            <a:avLst/>
          </a:prstGeom>
          <a:extLst>
            <a:ext uri="{C572A759-6A51-4108-AA02-DFA0A04FC94B}">
              <ma14:wrappingTextBoxFlag xmlns:ma14="http://schemas.microsoft.com/office/mac/drawingml/2011/main" val="1"/>
            </a:ext>
          </a:extLst>
        </p:spPr>
        <p:txBody>
          <a:bodyPr/>
          <a:lstStyle>
            <a:lvl1pPr algn="r">
              <a:lnSpc>
                <a:spcPct val="80000"/>
              </a:lnSpc>
              <a:defRPr sz="3600">
                <a:solidFill>
                  <a:srgbClr val="838787"/>
                </a:solidFill>
                <a:latin typeface="Baskerville"/>
                <a:ea typeface="Baskerville"/>
                <a:cs typeface="Baskerville"/>
                <a:sym typeface="Baskerville"/>
              </a:defRPr>
            </a:lvl1pPr>
          </a:lstStyle>
          <a:p>
            <a:pPr/>
            <a:fld id="{86CB4B4D-7CA3-9044-876B-883B54F8677D}" type="slidenum"/>
          </a:p>
        </p:txBody>
      </p:sp>
      <p:sp>
        <p:nvSpPr>
          <p:cNvPr id="502" name="文本框 1"/>
          <p:cNvSpPr/>
          <p:nvPr/>
        </p:nvSpPr>
        <p:spPr>
          <a:xfrm>
            <a:off x="3623046" y="5227835"/>
            <a:ext cx="18722082" cy="2108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a:latin typeface="Arial Unicode MS"/>
                <a:ea typeface="Arial Unicode MS"/>
                <a:cs typeface="Arial Unicode MS"/>
                <a:sym typeface="Arial Unicode MS"/>
              </a:defRPr>
            </a:pPr>
            <a:r>
              <a:t>Use Watcher to solve data center’s energy problem</a:t>
            </a:r>
          </a:p>
          <a:p>
            <a:pPr>
              <a:defRPr sz="3600">
                <a:latin typeface="Arial Unicode MS"/>
                <a:ea typeface="Arial Unicode MS"/>
                <a:cs typeface="Arial Unicode MS"/>
                <a:sym typeface="Arial Unicode MS"/>
              </a:defRPr>
            </a:pPr>
            <a:r>
              <a:t>---by automatically “power off” and “power on” hosts in data center</a:t>
            </a:r>
          </a:p>
          <a:p>
            <a:pPr>
              <a:defRPr sz="3600">
                <a:latin typeface="Helvetica Light"/>
                <a:ea typeface="Helvetica Light"/>
                <a:cs typeface="Helvetica Light"/>
                <a:sym typeface="Helvetica Light"/>
              </a:defRPr>
            </a:pPr>
            <a:r>
              <a:t>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Neue"/>
        <a:ea typeface="Helvetica Neue"/>
        <a:cs typeface="Helvetica Neue"/>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Neue"/>
        <a:ea typeface="Helvetica Neue"/>
        <a:cs typeface="Helvetica Neue"/>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5000" u="none" kumimoji="0" normalizeH="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