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1.jpeg" ContentType="image/jpeg"/>
  <Override PartName="/ppt/notesSlides/notesSlide6.xml" ContentType="application/vnd.openxmlformats-officedocument.presentationml.notesSlid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709119"/>
          <c:y val="0.125218"/>
          <c:w val="0.424482"/>
          <c:h val="0.737063"/>
        </c:manualLayout>
      </c:layout>
      <c:pieChart>
        <c:varyColors val="0"/>
        <c:ser>
          <c:idx val="0"/>
          <c:order val="0"/>
          <c:tx>
            <c:strRef>
              <c:f>Sheet1!$A$2</c:f>
              <c:strCache>
                <c:ptCount val="1"/>
                <c:pt idx="0">
                  <c:v>区域 1</c:v>
                </c:pt>
              </c:strCache>
            </c:strRef>
          </c:tx>
          <c:spPr>
            <a:solidFill>
              <a:srgbClr val="2E578C"/>
            </a:solidFill>
            <a:ln w="12700" cap="flat">
              <a:noFill/>
              <a:miter lim="400000"/>
            </a:ln>
            <a:effectLst/>
          </c:spPr>
          <c:explosion val="0"/>
          <c:dPt>
            <c:idx val="0"/>
            <c:explosion val="0"/>
            <c:spPr>
              <a:solidFill>
                <a:srgbClr val="2E578C"/>
              </a:solidFill>
              <a:ln w="12700" cap="flat">
                <a:noFill/>
                <a:miter lim="400000"/>
              </a:ln>
              <a:effectLst/>
            </c:spPr>
          </c:dPt>
          <c:dPt>
            <c:idx val="1"/>
            <c:explosion val="0"/>
            <c:spPr>
              <a:solidFill>
                <a:srgbClr val="5D9648"/>
              </a:solidFill>
              <a:ln w="12700" cap="flat">
                <a:noFill/>
                <a:miter lim="400000"/>
              </a:ln>
              <a:effectLst/>
            </c:spPr>
          </c:dPt>
          <c:dPt>
            <c:idx val="2"/>
            <c:explosion val="0"/>
            <c:spPr>
              <a:solidFill>
                <a:srgbClr val="E7A13D"/>
              </a:solidFill>
              <a:ln w="12700" cap="flat">
                <a:noFill/>
                <a:miter lim="400000"/>
              </a:ln>
              <a:effectLst/>
            </c:spPr>
          </c:dPt>
          <c:dPt>
            <c:idx val="3"/>
            <c:explosion val="0"/>
            <c:spPr>
              <a:solidFill>
                <a:srgbClr val="BC2D30"/>
              </a:solidFill>
              <a:ln w="12700" cap="flat">
                <a:noFill/>
                <a:miter lim="400000"/>
              </a:ln>
              <a:effectLst/>
            </c:spPr>
          </c:dPt>
          <c:dLbls>
            <c:dLbl>
              <c:idx val="0"/>
              <c:numFmt formatCode="#,##0%" sourceLinked="0"/>
              <c:txPr>
                <a:bodyPr/>
                <a:lstStyle/>
                <a:p>
                  <a:pPr>
                    <a:defRPr b="1" i="0" strike="noStrike" sz="3600" u="none">
                      <a:solidFill>
                        <a:srgbClr val="000000"/>
                      </a:solidFill>
                      <a:latin typeface="Helvetica"/>
                    </a:defRPr>
                  </a:pPr>
                </a:p>
              </c:txPr>
              <c:dLblPos val="ctr"/>
              <c:showLegendKey val="0"/>
              <c:showVal val="0"/>
              <c:showCatName val="0"/>
              <c:showSerName val="0"/>
              <c:showPercent val="1"/>
              <c:showBubbleSize val="0"/>
            </c:dLbl>
            <c:dLbl>
              <c:idx val="1"/>
              <c:numFmt formatCode="#,##0%" sourceLinked="0"/>
              <c:txPr>
                <a:bodyPr/>
                <a:lstStyle/>
                <a:p>
                  <a:pPr>
                    <a:defRPr b="1" i="0" strike="noStrike" sz="3600" u="none">
                      <a:solidFill>
                        <a:srgbClr val="000000"/>
                      </a:solidFill>
                      <a:latin typeface="Helvetica"/>
                    </a:defRPr>
                  </a:pPr>
                </a:p>
              </c:txPr>
              <c:dLblPos val="ctr"/>
              <c:showLegendKey val="0"/>
              <c:showVal val="0"/>
              <c:showCatName val="0"/>
              <c:showSerName val="0"/>
              <c:showPercent val="1"/>
              <c:showBubbleSize val="0"/>
            </c:dLbl>
            <c:dLbl>
              <c:idx val="2"/>
              <c:numFmt formatCode="#,##0%" sourceLinked="0"/>
              <c:txPr>
                <a:bodyPr/>
                <a:lstStyle/>
                <a:p>
                  <a:pPr>
                    <a:defRPr b="1" i="0" strike="noStrike" sz="3600" u="none">
                      <a:solidFill>
                        <a:srgbClr val="000000"/>
                      </a:solidFill>
                      <a:latin typeface="Helvetica"/>
                    </a:defRPr>
                  </a:pPr>
                </a:p>
              </c:txPr>
              <c:dLblPos val="ctr"/>
              <c:showLegendKey val="0"/>
              <c:showVal val="0"/>
              <c:showCatName val="0"/>
              <c:showSerName val="0"/>
              <c:showPercent val="1"/>
              <c:showBubbleSize val="0"/>
            </c:dLbl>
            <c:dLbl>
              <c:idx val="3"/>
              <c:numFmt formatCode="#,##0%" sourceLinked="0"/>
              <c:txPr>
                <a:bodyPr/>
                <a:lstStyle/>
                <a:p>
                  <a:pPr>
                    <a:defRPr b="1" i="0" strike="noStrike" sz="3600" u="none">
                      <a:solidFill>
                        <a:srgbClr val="000000"/>
                      </a:solidFill>
                      <a:latin typeface="Helvetica"/>
                    </a:defRPr>
                  </a:pPr>
                </a:p>
              </c:txPr>
              <c:dLblPos val="outEnd"/>
              <c:showLegendKey val="0"/>
              <c:showVal val="0"/>
              <c:showCatName val="0"/>
              <c:showSerName val="0"/>
              <c:showPercent val="1"/>
              <c:showBubbleSize val="0"/>
            </c:dLbl>
            <c:numFmt formatCode="#,##0%" sourceLinked="0"/>
            <c:txPr>
              <a:bodyPr/>
              <a:lstStyle/>
              <a:p>
                <a:pPr>
                  <a:defRPr b="1" i="0" strike="noStrike" sz="3600" u="none">
                    <a:solidFill>
                      <a:srgbClr val="000000"/>
                    </a:solidFill>
                    <a:latin typeface="Helvetica"/>
                  </a:defRPr>
                </a:pPr>
              </a:p>
            </c:txPr>
            <c:dLblPos val="ctr"/>
            <c:showLegendKey val="0"/>
            <c:showVal val="0"/>
            <c:showCatName val="0"/>
            <c:showSerName val="0"/>
            <c:showPercent val="1"/>
            <c:showBubbleSize val="0"/>
            <c:showLeaderLines val="1"/>
            <c:leaderLines>
              <c:spPr>
                <a:noFill/>
                <a:ln w="6350" cap="flat">
                  <a:solidFill>
                    <a:srgbClr val="5A6687"/>
                  </a:solidFill>
                  <a:prstDash val="solid"/>
                  <a:miter lim="400000"/>
                </a:ln>
                <a:effectLst/>
              </c:spPr>
            </c:leaderLines>
          </c:dLbls>
          <c:cat>
            <c:strRef>
              <c:f>Sheet1!$B$1:$E$1</c:f>
              <c:strCache>
                <c:ptCount val="4"/>
                <c:pt idx="0">
                  <c:v>Servers</c:v>
                </c:pt>
                <c:pt idx="1">
                  <c:v>Power &amp; Cooling Infrastructure</c:v>
                </c:pt>
                <c:pt idx="2">
                  <c:v>Power</c:v>
                </c:pt>
                <c:pt idx="3">
                  <c:v>Other Infrastructure</c:v>
                </c:pt>
              </c:strCache>
            </c:strRef>
          </c:cat>
          <c:val>
            <c:numRef>
              <c:f>Sheet1!$B$2:$E$2</c:f>
              <c:numCache>
                <c:ptCount val="4"/>
                <c:pt idx="0">
                  <c:v>53.000000</c:v>
                </c:pt>
                <c:pt idx="1">
                  <c:v>23.000000</c:v>
                </c:pt>
                <c:pt idx="2">
                  <c:v>19.000000</c:v>
                </c:pt>
                <c:pt idx="3">
                  <c:v>5.000000</c:v>
                </c:pt>
              </c:numCache>
            </c:numRef>
          </c:val>
        </c:ser>
        <c:firstSliceAng val="0"/>
      </c:pieChart>
      <c:spPr>
        <a:noFill/>
        <a:ln w="12700" cap="flat">
          <a:noFill/>
          <a:miter lim="400000"/>
        </a:ln>
        <a:effectLst/>
      </c:spPr>
    </c:plotArea>
    <c:legend>
      <c:legendPos val="r"/>
      <c:layout>
        <c:manualLayout>
          <c:xMode val="edge"/>
          <c:yMode val="edge"/>
          <c:x val="0.522319"/>
          <c:y val="0.328549"/>
          <c:w val="0.477681"/>
          <c:h val="0.259643"/>
        </c:manualLayout>
      </c:layout>
      <c:overlay val="1"/>
      <c:spPr>
        <a:noFill/>
        <a:ln w="12700" cap="flat">
          <a:noFill/>
          <a:miter lim="400000"/>
        </a:ln>
        <a:effectLst/>
      </c:spPr>
      <c:txPr>
        <a:bodyPr rot="0"/>
        <a:lstStyle/>
        <a:p>
          <a:pPr>
            <a:defRPr b="1" i="0" strike="noStrike" sz="2400" u="none">
              <a:solidFill>
                <a:srgbClr val="222222"/>
              </a:solidFill>
              <a:latin typeface="Helvetica"/>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625737"/>
          <c:h val="0.9875"/>
        </c:manualLayout>
      </c:layout>
      <c:pieChart>
        <c:varyColors val="0"/>
        <c:ser>
          <c:idx val="0"/>
          <c:order val="0"/>
          <c:tx>
            <c:strRef>
              <c:f>Sheet1!$A$2</c:f>
              <c:strCache>
                <c:ptCount val="1"/>
                <c:pt idx="0">
                  <c:v>区域 1</c:v>
                </c:pt>
              </c:strCache>
            </c:strRef>
          </c:tx>
          <c:spPr>
            <a:solidFill>
              <a:srgbClr val="2E578C"/>
            </a:solidFill>
            <a:ln w="12700" cap="flat">
              <a:noFill/>
              <a:miter lim="400000"/>
            </a:ln>
            <a:effectLst/>
          </c:spPr>
          <c:explosion val="0"/>
          <c:dPt>
            <c:idx val="0"/>
            <c:explosion val="0"/>
            <c:spPr>
              <a:solidFill>
                <a:srgbClr val="2E578C"/>
              </a:solidFill>
              <a:ln w="12700" cap="flat">
                <a:noFill/>
                <a:miter lim="400000"/>
              </a:ln>
              <a:effectLst/>
            </c:spPr>
          </c:dPt>
          <c:dPt>
            <c:idx val="1"/>
            <c:explosion val="0"/>
            <c:spPr>
              <a:solidFill>
                <a:srgbClr val="5D9648"/>
              </a:solidFill>
              <a:ln w="12700" cap="flat">
                <a:noFill/>
                <a:miter lim="400000"/>
              </a:ln>
              <a:effectLst/>
            </c:spPr>
          </c:dPt>
          <c:dLbls>
            <c:dLbl>
              <c:idx val="0"/>
              <c:numFmt formatCode="#,##0%" sourceLinked="0"/>
              <c:txPr>
                <a:bodyPr/>
                <a:lstStyle/>
                <a:p>
                  <a:pPr>
                    <a:defRPr b="1" i="0" strike="noStrike" sz="3600" u="none">
                      <a:solidFill>
                        <a:srgbClr val="000000"/>
                      </a:solidFill>
                      <a:latin typeface="Helvetica"/>
                    </a:defRPr>
                  </a:pPr>
                </a:p>
              </c:txPr>
              <c:dLblPos val="inEnd"/>
              <c:showLegendKey val="0"/>
              <c:showVal val="0"/>
              <c:showCatName val="0"/>
              <c:showSerName val="0"/>
              <c:showPercent val="1"/>
              <c:showBubbleSize val="0"/>
            </c:dLbl>
            <c:dLbl>
              <c:idx val="1"/>
              <c:numFmt formatCode="#,##0%" sourceLinked="0"/>
              <c:txPr>
                <a:bodyPr/>
                <a:lstStyle/>
                <a:p>
                  <a:pPr>
                    <a:defRPr b="1" i="0" strike="noStrike" sz="3600" u="none">
                      <a:solidFill>
                        <a:srgbClr val="000000"/>
                      </a:solidFill>
                      <a:latin typeface="Helvetica"/>
                    </a:defRPr>
                  </a:pPr>
                </a:p>
              </c:txPr>
              <c:dLblPos val="inEnd"/>
              <c:showLegendKey val="0"/>
              <c:showVal val="0"/>
              <c:showCatName val="0"/>
              <c:showSerName val="0"/>
              <c:showPercent val="1"/>
              <c:showBubbleSize val="0"/>
            </c:dLbl>
            <c:numFmt formatCode="#,##0%" sourceLinked="0"/>
            <c:txPr>
              <a:bodyPr/>
              <a:lstStyle/>
              <a:p>
                <a:pPr>
                  <a:defRPr b="1" i="0" strike="noStrike" sz="3600" u="none">
                    <a:solidFill>
                      <a:srgbClr val="000000"/>
                    </a:solidFill>
                    <a:latin typeface="Helvetica"/>
                  </a:defRPr>
                </a:pPr>
              </a:p>
            </c:txPr>
            <c:dLblPos val="inEnd"/>
            <c:showLegendKey val="0"/>
            <c:showVal val="0"/>
            <c:showCatName val="0"/>
            <c:showSerName val="0"/>
            <c:showPercent val="1"/>
            <c:showBubbleSize val="0"/>
            <c:showLeaderLines val="1"/>
            <c:leaderLines>
              <c:spPr>
                <a:noFill/>
                <a:ln w="6350" cap="flat">
                  <a:solidFill>
                    <a:srgbClr val="5A6687"/>
                  </a:solidFill>
                  <a:prstDash val="solid"/>
                  <a:miter lim="400000"/>
                </a:ln>
                <a:effectLst/>
              </c:spPr>
            </c:leaderLines>
          </c:dLbls>
          <c:cat>
            <c:strRef>
              <c:f>Sheet1!$B$1:$C$1</c:f>
              <c:strCache>
                <c:ptCount val="2"/>
                <c:pt idx="0">
                  <c:v>Idle</c:v>
                </c:pt>
                <c:pt idx="1">
                  <c:v>In-use </c:v>
                </c:pt>
              </c:strCache>
            </c:strRef>
          </c:cat>
          <c:val>
            <c:numRef>
              <c:f>Sheet1!$B$2:$C$2</c:f>
              <c:numCache>
                <c:ptCount val="2"/>
                <c:pt idx="0">
                  <c:v>85.000000</c:v>
                </c:pt>
                <c:pt idx="1">
                  <c:v>15.000000</c:v>
                </c:pt>
              </c:numCache>
            </c:numRef>
          </c:val>
        </c:ser>
        <c:firstSliceAng val="0"/>
      </c:pieChart>
      <c:spPr>
        <a:noFill/>
        <a:ln w="12700" cap="flat">
          <a:noFill/>
          <a:miter lim="400000"/>
        </a:ln>
        <a:effectLst/>
      </c:spPr>
    </c:plotArea>
    <c:legend>
      <c:legendPos val="r"/>
      <c:layout>
        <c:manualLayout>
          <c:xMode val="edge"/>
          <c:yMode val="edge"/>
          <c:x val="0.749044"/>
          <c:y val="0.341744"/>
          <c:w val="0.250956"/>
          <c:h val="0.180895"/>
        </c:manualLayout>
      </c:layout>
      <c:overlay val="1"/>
      <c:spPr>
        <a:noFill/>
        <a:ln w="12700" cap="flat">
          <a:noFill/>
          <a:miter lim="400000"/>
        </a:ln>
        <a:effectLst/>
      </c:spPr>
      <c:txPr>
        <a:bodyPr rot="0"/>
        <a:lstStyle/>
        <a:p>
          <a:pPr>
            <a:defRPr b="1" i="0" strike="noStrike" sz="2400" u="none">
              <a:solidFill>
                <a:srgbClr val="222222"/>
              </a:solidFill>
              <a:latin typeface="Helvetica"/>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ph type="sldImg"/>
          </p:nvPr>
        </p:nvSpPr>
        <p:spPr>
          <a:xfrm>
            <a:off x="1143000" y="685800"/>
            <a:ext cx="4572000" cy="3429000"/>
          </a:xfrm>
          <a:prstGeom prst="rect">
            <a:avLst/>
          </a:prstGeom>
        </p:spPr>
        <p:txBody>
          <a:bodyPr/>
          <a:lstStyle/>
          <a:p>
            <a:pPr/>
          </a:p>
        </p:txBody>
      </p:sp>
      <p:sp>
        <p:nvSpPr>
          <p:cNvPr id="178" name="Shape 17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a:p>
        </p:txBody>
      </p:sp>
      <p:sp>
        <p:nvSpPr>
          <p:cNvPr id="200" name="Shape 200"/>
          <p:cNvSpPr/>
          <p:nvPr>
            <p:ph type="body" sz="quarter" idx="1"/>
          </p:nvPr>
        </p:nvSpPr>
        <p:spPr>
          <a:prstGeom prst="rect">
            <a:avLst/>
          </a:prstGeom>
        </p:spPr>
        <p:txBody>
          <a:bodyPr/>
          <a:lstStyle/>
          <a:p>
            <a:pPr/>
            <a:r>
              <a:t>it is reported that for a data center, the energy bills are typically the second largest item in their budgets.</a:t>
            </a:r>
          </a:p>
          <a:p>
            <a:pPr/>
            <a:r>
              <a:t>see from the left chart, the</a:t>
            </a:r>
            <a:r>
              <a:rPr b="1"/>
              <a:t> first largest</a:t>
            </a:r>
            <a:r>
              <a:t> factor in … is the hardware cost and the </a:t>
            </a:r>
            <a:r>
              <a:rPr b="1"/>
              <a:t>second largest is related to power.</a:t>
            </a:r>
            <a:endParaRPr b="1"/>
          </a:p>
          <a:p>
            <a:pPr/>
            <a:r>
              <a:t>however it predicted that cost of </a:t>
            </a:r>
            <a:r>
              <a:rPr b="1"/>
              <a:t>electricity per year for a server will soon exceed </a:t>
            </a:r>
            <a:r>
              <a:t>the cost of the hardware it self</a:t>
            </a:r>
          </a:p>
          <a:p>
            <a:pPr/>
            <a:r>
              <a:t>the </a:t>
            </a:r>
            <a:r>
              <a:rPr b="1"/>
              <a:t>reason</a:t>
            </a:r>
            <a:r>
              <a:t> is that </a:t>
            </a:r>
            <a:r>
              <a:rPr b="1"/>
              <a:t>servers are not efficiently used. </a:t>
            </a:r>
            <a:endParaRPr b="1"/>
          </a:p>
          <a:p>
            <a:pPr/>
            <a:r>
              <a:t>when servers are powered on, </a:t>
            </a:r>
            <a:r>
              <a:rPr b="1"/>
              <a:t>during most time they are idle, only 15% .</a:t>
            </a:r>
            <a:endParaRPr b="1"/>
          </a:p>
          <a:p>
            <a:pPr>
              <a:defRPr b="1"/>
            </a:pPr>
            <a:r>
              <a:t>what’s worse even idle, the electricity they consume can reach 60-90 of that at avtive working status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4" name="Shape 304"/>
          <p:cNvSpPr/>
          <p:nvPr>
            <p:ph type="sldImg"/>
          </p:nvPr>
        </p:nvSpPr>
        <p:spPr>
          <a:prstGeom prst="rect">
            <a:avLst/>
          </a:prstGeom>
        </p:spPr>
        <p:txBody>
          <a:bodyPr/>
          <a:lstStyle/>
          <a:p>
            <a:pPr/>
          </a:p>
        </p:txBody>
      </p:sp>
      <p:sp>
        <p:nvSpPr>
          <p:cNvPr id="305" name="Shape 305"/>
          <p:cNvSpPr/>
          <p:nvPr>
            <p:ph type="body" sz="quarter" idx="1"/>
          </p:nvPr>
        </p:nvSpPr>
        <p:spPr>
          <a:prstGeom prst="rect">
            <a:avLst/>
          </a:prstGeom>
        </p:spPr>
        <p:txBody>
          <a:bodyPr/>
          <a:lstStyle/>
          <a:p>
            <a:pPr marL="294104" indent="-294104">
              <a:buSzPct val="100000"/>
              <a:buAutoNum type="arabicPeriod" startAt="1"/>
            </a:pPr>
            <a:r>
              <a:t>host level: dynamic power management</a:t>
            </a:r>
          </a:p>
          <a:p>
            <a:pPr marL="294104" indent="-294104">
              <a:buSzPct val="100000"/>
              <a:buAutoNum type="arabicPeriod" startAt="1"/>
            </a:pPr>
            <a:r>
              <a:t>virtualization level: consolidation, VM selection, load balancing, </a:t>
            </a:r>
          </a:p>
          <a:p>
            <a:pPr marL="294104" indent="-294104">
              <a:buSzPct val="100000"/>
              <a:buAutoNum type="arabicPeriod" startAt="1"/>
            </a:pPr>
            <a:r>
              <a:t>or consuming renewable energy sources</a:t>
            </a:r>
          </a:p>
          <a:p>
            <a:pPr marL="294104" indent="-294104">
              <a:buSzPct val="100000"/>
              <a:buAutoNum type="arabicPeriod" startAt="1"/>
            </a:pPr>
            <a:r>
              <a:t>watcher provides a solution : if servers are left without VMs, watcher can automatically powers off them(turn into sleep mode). when the workload increases more than a given value, watcher can automatically power them on(sleep mode should be  waken up).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ph type="sldImg"/>
          </p:nvPr>
        </p:nvSpPr>
        <p:spPr>
          <a:prstGeom prst="rect">
            <a:avLst/>
          </a:prstGeom>
        </p:spPr>
        <p:txBody>
          <a:bodyPr/>
          <a:lstStyle/>
          <a:p>
            <a:pPr/>
          </a:p>
        </p:txBody>
      </p:sp>
      <p:sp>
        <p:nvSpPr>
          <p:cNvPr id="335" name="Shape 335"/>
          <p:cNvSpPr/>
          <p:nvPr>
            <p:ph type="body" sz="quarter" idx="1"/>
          </p:nvPr>
        </p:nvSpPr>
        <p:spPr>
          <a:prstGeom prst="rect">
            <a:avLst/>
          </a:prstGeom>
        </p:spPr>
        <p:txBody>
          <a:bodyPr/>
          <a:lstStyle/>
          <a:p>
            <a:pPr/>
            <a:r>
              <a:t>Watcher is resource opt project in Watcher.</a:t>
            </a:r>
          </a:p>
          <a:p>
            <a:pPr/>
            <a:r>
              <a:t>We don’t do initial placement (let’s leave it for Nova Scheduler)</a:t>
            </a:r>
          </a:p>
          <a:p>
            <a:pPr/>
            <a:r>
              <a:t>Watcher leverages services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8" name="Shape 428"/>
          <p:cNvSpPr/>
          <p:nvPr>
            <p:ph type="sldImg"/>
          </p:nvPr>
        </p:nvSpPr>
        <p:spPr>
          <a:prstGeom prst="rect">
            <a:avLst/>
          </a:prstGeom>
        </p:spPr>
        <p:txBody>
          <a:bodyPr/>
          <a:lstStyle/>
          <a:p>
            <a:pPr/>
          </a:p>
        </p:txBody>
      </p:sp>
      <p:sp>
        <p:nvSpPr>
          <p:cNvPr id="429" name="Shape 429"/>
          <p:cNvSpPr/>
          <p:nvPr>
            <p:ph type="body" sz="quarter" idx="1"/>
          </p:nvPr>
        </p:nvSpPr>
        <p:spPr>
          <a:prstGeom prst="rect">
            <a:avLst/>
          </a:prstGeom>
        </p:spPr>
        <p:txBody>
          <a:bodyPr/>
          <a:lstStyle/>
          <a:p>
            <a:pPr/>
            <a:r>
              <a:t>We have three services (API, DE, Applier)</a:t>
            </a:r>
          </a:p>
          <a:p>
            <a:pPr/>
            <a:r>
              <a:t>We use different datasources like Monasca and Gnocchi with Ceilometer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5" name="Shape 485"/>
          <p:cNvSpPr/>
          <p:nvPr>
            <p:ph type="sldImg"/>
          </p:nvPr>
        </p:nvSpPr>
        <p:spPr>
          <a:prstGeom prst="rect">
            <a:avLst/>
          </a:prstGeom>
        </p:spPr>
        <p:txBody>
          <a:bodyPr/>
          <a:lstStyle/>
          <a:p>
            <a:pPr/>
          </a:p>
        </p:txBody>
      </p:sp>
      <p:sp>
        <p:nvSpPr>
          <p:cNvPr id="486" name="Shape 486"/>
          <p:cNvSpPr/>
          <p:nvPr>
            <p:ph type="body" sz="quarter" idx="1"/>
          </p:nvPr>
        </p:nvSpPr>
        <p:spPr>
          <a:prstGeom prst="rect">
            <a:avLst/>
          </a:prstGeom>
        </p:spPr>
        <p:txBody>
          <a:bodyPr/>
          <a:lstStyle/>
          <a:p>
            <a:pPr/>
            <a:r>
              <a:t>When we do some sort of optimization watcher use metrics from datasources and decides if there is a need to optimize cloud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3" name="Shape 503"/>
          <p:cNvSpPr/>
          <p:nvPr>
            <p:ph type="sldImg"/>
          </p:nvPr>
        </p:nvSpPr>
        <p:spPr>
          <a:prstGeom prst="rect">
            <a:avLst/>
          </a:prstGeom>
        </p:spPr>
        <p:txBody>
          <a:bodyPr/>
          <a:lstStyle/>
          <a:p>
            <a:pPr/>
          </a:p>
        </p:txBody>
      </p:sp>
      <p:sp>
        <p:nvSpPr>
          <p:cNvPr id="504" name="Shape 504"/>
          <p:cNvSpPr/>
          <p:nvPr>
            <p:ph type="body" sz="quarter" idx="1"/>
          </p:nvPr>
        </p:nvSpPr>
        <p:spPr>
          <a:prstGeom prst="rect">
            <a:avLst/>
          </a:prstGeom>
        </p:spPr>
        <p:txBody>
          <a:bodyPr/>
          <a:lstStyle/>
          <a:p>
            <a:pPr/>
            <a:r>
              <a:t>* parameters：用来设置优化门限"threshold": 20表示在节点cpu高于20%进行优化。</a:t>
            </a:r>
          </a:p>
          <a:p>
            <a:pPr/>
          </a:p>
          <a:p>
            <a:pPr/>
            <a:r>
              <a:t>策略对应参数：</a:t>
            </a:r>
          </a:p>
          <a:p>
            <a:pPr/>
          </a:p>
          <a:p>
            <a:pPr>
              <a:defRPr b="1"/>
            </a:pPr>
            <a:r>
              <a:t>free_used_percent：</a:t>
            </a:r>
            <a:r>
              <a:rPr b="0"/>
              <a:t>空闲和已使用节点的百分比，默认10%。这个设置是根据已有虚机的节点个数来决定保留多少空闲的节点处于上电状态，以避免出现在需要新部署虚机时，无计算节点可用的情况。</a:t>
            </a:r>
            <a:endParaRPr b="0"/>
          </a:p>
          <a:p>
            <a:pPr>
              <a:defRPr b="1"/>
            </a:pPr>
          </a:p>
          <a:p>
            <a:pPr>
              <a:defRPr b="1"/>
            </a:pPr>
            <a:r>
              <a:t>min_free_hosts_num：</a:t>
            </a:r>
            <a:r>
              <a:rPr b="0"/>
              <a:t>最小保留空闲上电节点数目，默认是1</a:t>
            </a:r>
            <a:endParaRPr b="0"/>
          </a:p>
          <a:p>
            <a:pPr/>
          </a:p>
          <a:p>
            <a:pPr/>
            <a:r>
              <a:t>1.为什么power off的时候只关一个节点？</a:t>
            </a:r>
          </a:p>
          <a:p>
            <a:pPr/>
            <a:r>
              <a:t>This is a way of Resource reservation. We should at least reserve some hosts for booting new VMs.</a:t>
            </a:r>
          </a:p>
          <a:p>
            <a:pPr/>
            <a:r>
              <a:t>2. Why delete instance? Why not migration?</a:t>
            </a:r>
          </a:p>
          <a:p>
            <a:pPr/>
            <a:r>
              <a:t>This demo only concentrate on the action power off/on, deleting and migration are just two different ways to trigger this action and watcher does not care finally which way triggers the action.</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标题与副标题">
    <p:spTree>
      <p:nvGrpSpPr>
        <p:cNvPr id="1" name=""/>
        <p:cNvGrpSpPr/>
        <p:nvPr/>
      </p:nvGrpSpPr>
      <p:grpSpPr>
        <a:xfrm>
          <a:off x="0" y="0"/>
          <a:ext cx="0" cy="0"/>
          <a:chOff x="0" y="0"/>
          <a:chExt cx="0" cy="0"/>
        </a:xfrm>
      </p:grpSpPr>
      <p:sp>
        <p:nvSpPr>
          <p:cNvPr id="11" name="标题文本"/>
          <p:cNvSpPr/>
          <p:nvPr>
            <p:ph type="title"/>
          </p:nvPr>
        </p:nvSpPr>
        <p:spPr>
          <a:xfrm>
            <a:off x="1778000" y="2298700"/>
            <a:ext cx="20828000" cy="4648200"/>
          </a:xfrm>
          <a:prstGeom prst="rect">
            <a:avLst/>
          </a:prstGeom>
        </p:spPr>
        <p:txBody>
          <a:bodyPr anchor="b"/>
          <a:lstStyle/>
          <a:p>
            <a:pPr/>
            <a:r>
              <a:t>标题文本</a:t>
            </a:r>
          </a:p>
        </p:txBody>
      </p:sp>
      <p:sp>
        <p:nvSpPr>
          <p:cNvPr id="12" name="正文级别 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pPr/>
            <a:r>
              <a:t>正文级别 1</a:t>
            </a:r>
          </a:p>
          <a:p>
            <a:pPr lvl="1"/>
            <a:r>
              <a:t>正文级别 2</a:t>
            </a:r>
          </a:p>
          <a:p>
            <a:pPr lvl="2"/>
            <a:r>
              <a:t>正文级别 3</a:t>
            </a:r>
          </a:p>
          <a:p>
            <a:pPr lvl="3"/>
            <a:r>
              <a:t>正文级别 4</a:t>
            </a:r>
          </a:p>
          <a:p>
            <a:pPr lvl="4"/>
            <a:r>
              <a:t>正文级别 5</a:t>
            </a:r>
          </a:p>
        </p:txBody>
      </p:sp>
      <p:sp>
        <p:nvSpPr>
          <p:cNvPr id="13"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引文">
    <p:spTree>
      <p:nvGrpSpPr>
        <p:cNvPr id="1" name=""/>
        <p:cNvGrpSpPr/>
        <p:nvPr/>
      </p:nvGrpSpPr>
      <p:grpSpPr>
        <a:xfrm>
          <a:off x="0" y="0"/>
          <a:ext cx="0" cy="0"/>
          <a:chOff x="0" y="0"/>
          <a:chExt cx="0" cy="0"/>
        </a:xfrm>
      </p:grpSpPr>
      <p:sp>
        <p:nvSpPr>
          <p:cNvPr id="93" name="正文级别 1…"/>
          <p:cNvSpPr/>
          <p:nvPr>
            <p:ph type="body" sz="quarter" idx="1"/>
          </p:nvPr>
        </p:nvSpPr>
        <p:spPr>
          <a:xfrm>
            <a:off x="2387600" y="8953500"/>
            <a:ext cx="19621500" cy="685800"/>
          </a:xfrm>
          <a:prstGeom prst="rect">
            <a:avLst/>
          </a:prstGeom>
        </p:spPr>
        <p:txBody>
          <a:bodyPr anchor="t"/>
          <a:lstStyle>
            <a:lvl1pPr marL="0" indent="0" algn="ctr">
              <a:spcBef>
                <a:spcPts val="0"/>
              </a:spcBef>
              <a:buSzTx/>
              <a:buNone/>
              <a:defRPr sz="3800">
                <a:latin typeface="+mn-lt"/>
                <a:ea typeface="+mn-ea"/>
                <a:cs typeface="+mn-cs"/>
                <a:sym typeface="Helvetica"/>
              </a:defRPr>
            </a:lvl1pPr>
            <a:lvl2pPr marL="1099037" indent="-464038" algn="ctr">
              <a:spcBef>
                <a:spcPts val="0"/>
              </a:spcBef>
              <a:defRPr sz="3800">
                <a:latin typeface="+mn-lt"/>
                <a:ea typeface="+mn-ea"/>
                <a:cs typeface="+mn-cs"/>
                <a:sym typeface="Helvetica"/>
              </a:defRPr>
            </a:lvl2pPr>
            <a:lvl3pPr marL="1734037" indent="-464037" algn="ctr">
              <a:spcBef>
                <a:spcPts val="0"/>
              </a:spcBef>
              <a:defRPr sz="3800">
                <a:latin typeface="+mn-lt"/>
                <a:ea typeface="+mn-ea"/>
                <a:cs typeface="+mn-cs"/>
                <a:sym typeface="Helvetica"/>
              </a:defRPr>
            </a:lvl3pPr>
            <a:lvl4pPr marL="2369037" indent="-464037" algn="ctr">
              <a:spcBef>
                <a:spcPts val="0"/>
              </a:spcBef>
              <a:defRPr sz="3800">
                <a:latin typeface="+mn-lt"/>
                <a:ea typeface="+mn-ea"/>
                <a:cs typeface="+mn-cs"/>
                <a:sym typeface="Helvetica"/>
              </a:defRPr>
            </a:lvl4pPr>
            <a:lvl5pPr marL="3004037" indent="-464037" algn="ctr">
              <a:spcBef>
                <a:spcPts val="0"/>
              </a:spcBef>
              <a:defRPr sz="3800">
                <a:latin typeface="+mn-lt"/>
                <a:ea typeface="+mn-ea"/>
                <a:cs typeface="+mn-cs"/>
                <a:sym typeface="Helvetica"/>
              </a:defRPr>
            </a:lvl5pPr>
          </a:lstStyle>
          <a:p>
            <a:pPr/>
            <a:r>
              <a:t>正文级别 1</a:t>
            </a:r>
          </a:p>
          <a:p>
            <a:pPr lvl="1"/>
            <a:r>
              <a:t>正文级别 2</a:t>
            </a:r>
          </a:p>
          <a:p>
            <a:pPr lvl="2"/>
            <a:r>
              <a:t>正文级别 3</a:t>
            </a:r>
          </a:p>
          <a:p>
            <a:pPr lvl="3"/>
            <a:r>
              <a:t>正文级别 4</a:t>
            </a:r>
          </a:p>
          <a:p>
            <a:pPr lvl="4"/>
            <a:r>
              <a:t>正文级别 5</a:t>
            </a:r>
          </a:p>
        </p:txBody>
      </p:sp>
      <p:sp>
        <p:nvSpPr>
          <p:cNvPr id="94" name="“在此键入引文。”"/>
          <p:cNvSpPr/>
          <p:nvPr>
            <p:ph type="body" sz="quarter" idx="13"/>
          </p:nvPr>
        </p:nvSpPr>
        <p:spPr>
          <a:xfrm>
            <a:off x="2387600" y="5975348"/>
            <a:ext cx="19621500" cy="1028703"/>
          </a:xfrm>
          <a:prstGeom prst="rect">
            <a:avLst/>
          </a:prstGeom>
        </p:spPr>
        <p:txBody>
          <a:bodyPr/>
          <a:lstStyle/>
          <a:p>
            <a:pPr/>
          </a:p>
        </p:txBody>
      </p:sp>
      <p:sp>
        <p:nvSpPr>
          <p:cNvPr id="95"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照片">
    <p:spTree>
      <p:nvGrpSpPr>
        <p:cNvPr id="1" name=""/>
        <p:cNvGrpSpPr/>
        <p:nvPr/>
      </p:nvGrpSpPr>
      <p:grpSpPr>
        <a:xfrm>
          <a:off x="0" y="0"/>
          <a:ext cx="0" cy="0"/>
          <a:chOff x="0" y="0"/>
          <a:chExt cx="0" cy="0"/>
        </a:xfrm>
      </p:grpSpPr>
      <p:sp>
        <p:nvSpPr>
          <p:cNvPr id="102" name="图像"/>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空白">
    <p:spTree>
      <p:nvGrpSpPr>
        <p:cNvPr id="1" name=""/>
        <p:cNvGrpSpPr/>
        <p:nvPr/>
      </p:nvGrpSpPr>
      <p:grpSpPr>
        <a:xfrm>
          <a:off x="0" y="0"/>
          <a:ext cx="0" cy="0"/>
          <a:chOff x="0" y="0"/>
          <a:chExt cx="0" cy="0"/>
        </a:xfrm>
      </p:grpSpPr>
      <p:sp>
        <p:nvSpPr>
          <p:cNvPr id="110"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标题与副标题（备选）">
    <p:spTree>
      <p:nvGrpSpPr>
        <p:cNvPr id="1" name=""/>
        <p:cNvGrpSpPr/>
        <p:nvPr/>
      </p:nvGrpSpPr>
      <p:grpSpPr>
        <a:xfrm>
          <a:off x="0" y="0"/>
          <a:ext cx="0" cy="0"/>
          <a:chOff x="0" y="0"/>
          <a:chExt cx="0" cy="0"/>
        </a:xfrm>
      </p:grpSpPr>
      <p:sp>
        <p:nvSpPr>
          <p:cNvPr id="117" name="线条"/>
          <p:cNvSpPr/>
          <p:nvPr/>
        </p:nvSpPr>
        <p:spPr>
          <a:xfrm flipV="1">
            <a:off x="761998" y="8635631"/>
            <a:ext cx="22860002" cy="371"/>
          </a:xfrm>
          <a:prstGeom prst="line">
            <a:avLst/>
          </a:prstGeom>
          <a:ln w="50800">
            <a:solidFill>
              <a:srgbClr val="A6AAA9"/>
            </a:solidFill>
            <a:miter lim="400000"/>
          </a:ln>
        </p:spPr>
        <p:txBody>
          <a:bodyPr lIns="45718" tIns="45718" rIns="45718" bIns="45718"/>
          <a:lstStyle/>
          <a:p>
            <a:pPr/>
          </a:p>
        </p:txBody>
      </p:sp>
      <p:sp>
        <p:nvSpPr>
          <p:cNvPr id="118" name="标题文本"/>
          <p:cNvSpPr/>
          <p:nvPr>
            <p:ph type="title"/>
          </p:nvPr>
        </p:nvSpPr>
        <p:spPr>
          <a:xfrm>
            <a:off x="762000" y="9042400"/>
            <a:ext cx="22860000" cy="3810000"/>
          </a:xfrm>
          <a:prstGeom prst="rect">
            <a:avLst/>
          </a:prstGeom>
        </p:spPr>
        <p:txBody>
          <a:bodyPr anchor="t"/>
          <a:lstStyle>
            <a:lvl1pPr algn="l">
              <a:lnSpc>
                <a:spcPct val="80000"/>
              </a:lnSpc>
              <a:defRPr b="1" cap="all" sz="30300">
                <a:solidFill>
                  <a:srgbClr val="34A5DA"/>
                </a:solidFill>
                <a:latin typeface="Baskerville"/>
                <a:ea typeface="Baskerville"/>
                <a:cs typeface="Baskerville"/>
                <a:sym typeface="Baskerville"/>
              </a:defRPr>
            </a:lvl1pPr>
          </a:lstStyle>
          <a:p>
            <a:pPr/>
            <a:r>
              <a:t>标题文本</a:t>
            </a:r>
          </a:p>
        </p:txBody>
      </p:sp>
      <p:sp>
        <p:nvSpPr>
          <p:cNvPr id="119" name="正文级别 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SzTx/>
              <a:buNone/>
              <a:defRPr cap="all" sz="7700">
                <a:solidFill>
                  <a:srgbClr val="A6AAA9"/>
                </a:solidFill>
                <a:latin typeface="Baskerville"/>
                <a:ea typeface="Baskerville"/>
                <a:cs typeface="Baskerville"/>
                <a:sym typeface="Baskerville"/>
              </a:defRPr>
            </a:lvl1pPr>
            <a:lvl2pPr marL="0" indent="0">
              <a:lnSpc>
                <a:spcPct val="80000"/>
              </a:lnSpc>
              <a:spcBef>
                <a:spcPts val="3200"/>
              </a:spcBef>
              <a:buSzTx/>
              <a:buNone/>
              <a:defRPr cap="all" sz="7700">
                <a:solidFill>
                  <a:srgbClr val="A6AAA9"/>
                </a:solidFill>
                <a:latin typeface="Baskerville"/>
                <a:ea typeface="Baskerville"/>
                <a:cs typeface="Baskerville"/>
                <a:sym typeface="Baskerville"/>
              </a:defRPr>
            </a:lvl2pPr>
            <a:lvl3pPr marL="0" indent="0">
              <a:lnSpc>
                <a:spcPct val="80000"/>
              </a:lnSpc>
              <a:spcBef>
                <a:spcPts val="3200"/>
              </a:spcBef>
              <a:buSzTx/>
              <a:buNone/>
              <a:defRPr cap="all" sz="7700">
                <a:solidFill>
                  <a:srgbClr val="A6AAA9"/>
                </a:solidFill>
                <a:latin typeface="Baskerville"/>
                <a:ea typeface="Baskerville"/>
                <a:cs typeface="Baskerville"/>
                <a:sym typeface="Baskerville"/>
              </a:defRPr>
            </a:lvl3pPr>
            <a:lvl4pPr marL="0" indent="0">
              <a:lnSpc>
                <a:spcPct val="80000"/>
              </a:lnSpc>
              <a:spcBef>
                <a:spcPts val="3200"/>
              </a:spcBef>
              <a:buSzTx/>
              <a:buNone/>
              <a:defRPr cap="all" sz="7700">
                <a:solidFill>
                  <a:srgbClr val="A6AAA9"/>
                </a:solidFill>
                <a:latin typeface="Baskerville"/>
                <a:ea typeface="Baskerville"/>
                <a:cs typeface="Baskerville"/>
                <a:sym typeface="Baskerville"/>
              </a:defRPr>
            </a:lvl4pPr>
            <a:lvl5pPr marL="0" indent="0">
              <a:lnSpc>
                <a:spcPct val="80000"/>
              </a:lnSpc>
              <a:spcBef>
                <a:spcPts val="3200"/>
              </a:spcBef>
              <a:buSzTx/>
              <a:buNone/>
              <a:defRPr cap="all" sz="7700">
                <a:solidFill>
                  <a:srgbClr val="A6AAA9"/>
                </a:solidFill>
                <a:latin typeface="Baskerville"/>
                <a:ea typeface="Baskerville"/>
                <a:cs typeface="Baskerville"/>
                <a:sym typeface="Baskerville"/>
              </a:defRPr>
            </a:lvl5pPr>
          </a:lstStyle>
          <a:p>
            <a:pPr/>
            <a:r>
              <a:t>正文级别 1</a:t>
            </a:r>
          </a:p>
          <a:p>
            <a:pPr lvl="1"/>
            <a:r>
              <a:t>正文级别 2</a:t>
            </a:r>
          </a:p>
          <a:p>
            <a:pPr lvl="2"/>
            <a:r>
              <a:t>正文级别 3</a:t>
            </a:r>
          </a:p>
          <a:p>
            <a:pPr lvl="3"/>
            <a:r>
              <a:t>正文级别 4</a:t>
            </a:r>
          </a:p>
          <a:p>
            <a:pPr lvl="4"/>
            <a:r>
              <a:t>正文级别 5</a:t>
            </a:r>
          </a:p>
        </p:txBody>
      </p:sp>
      <p:sp>
        <p:nvSpPr>
          <p:cNvPr id="120" name="幻灯片编号"/>
          <p:cNvSpPr/>
          <p:nvPr>
            <p:ph type="sldNum" sz="quarter" idx="2"/>
          </p:nvPr>
        </p:nvSpPr>
        <p:spPr>
          <a:xfrm>
            <a:off x="22994915" y="584200"/>
            <a:ext cx="571501" cy="622300"/>
          </a:xfrm>
          <a:prstGeom prst="rect">
            <a:avLst/>
          </a:prstGeom>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标题 - 顶部对齐">
    <p:spTree>
      <p:nvGrpSpPr>
        <p:cNvPr id="1" name=""/>
        <p:cNvGrpSpPr/>
        <p:nvPr/>
      </p:nvGrpSpPr>
      <p:grpSpPr>
        <a:xfrm>
          <a:off x="0" y="0"/>
          <a:ext cx="0" cy="0"/>
          <a:chOff x="0" y="0"/>
          <a:chExt cx="0" cy="0"/>
        </a:xfrm>
      </p:grpSpPr>
      <p:sp>
        <p:nvSpPr>
          <p:cNvPr id="127" name="线条"/>
          <p:cNvSpPr/>
          <p:nvPr/>
        </p:nvSpPr>
        <p:spPr>
          <a:xfrm flipV="1">
            <a:off x="761999" y="2260231"/>
            <a:ext cx="22860002" cy="371"/>
          </a:xfrm>
          <a:prstGeom prst="line">
            <a:avLst/>
          </a:prstGeom>
          <a:ln w="50800">
            <a:solidFill>
              <a:srgbClr val="A6AAA9"/>
            </a:solidFill>
            <a:miter lim="400000"/>
          </a:ln>
        </p:spPr>
        <p:txBody>
          <a:bodyPr lIns="45718" tIns="45718" rIns="45718" bIns="45718"/>
          <a:lstStyle/>
          <a:p>
            <a:pPr/>
          </a:p>
        </p:txBody>
      </p:sp>
      <p:sp>
        <p:nvSpPr>
          <p:cNvPr id="128" name="正文级别 1…"/>
          <p:cNvSpPr/>
          <p:nvPr>
            <p:ph type="body" sz="quarter" idx="1"/>
          </p:nvPr>
        </p:nvSpPr>
        <p:spPr>
          <a:xfrm>
            <a:off x="965200" y="1041400"/>
            <a:ext cx="20955000" cy="952500"/>
          </a:xfrm>
          <a:prstGeom prst="rect">
            <a:avLst/>
          </a:prstGeom>
        </p:spPr>
        <p:txBody>
          <a:bodyPr anchor="b"/>
          <a:lstStyle>
            <a:lvl1pPr marL="0" indent="0" defTabSz="647700">
              <a:lnSpc>
                <a:spcPct val="80000"/>
              </a:lnSpc>
              <a:spcBef>
                <a:spcPts val="0"/>
              </a:spcBef>
              <a:buSzTx/>
              <a:buNone/>
              <a:defRPr b="1" cap="all" spc="240" sz="4800">
                <a:solidFill>
                  <a:srgbClr val="838787"/>
                </a:solidFill>
                <a:latin typeface="Baskerville"/>
                <a:ea typeface="Baskerville"/>
                <a:cs typeface="Baskerville"/>
                <a:sym typeface="Baskerville"/>
              </a:defRPr>
            </a:lvl1pPr>
            <a:lvl2pPr marL="1221152" indent="-586152" defTabSz="647700">
              <a:lnSpc>
                <a:spcPct val="80000"/>
              </a:lnSpc>
              <a:spcBef>
                <a:spcPts val="0"/>
              </a:spcBef>
              <a:defRPr b="1" cap="all" spc="240" sz="4800">
                <a:solidFill>
                  <a:srgbClr val="838787"/>
                </a:solidFill>
                <a:latin typeface="Baskerville"/>
                <a:ea typeface="Baskerville"/>
                <a:cs typeface="Baskerville"/>
                <a:sym typeface="Baskerville"/>
              </a:defRPr>
            </a:lvl2pPr>
            <a:lvl3pPr marL="1856152" indent="-586152" defTabSz="647700">
              <a:lnSpc>
                <a:spcPct val="80000"/>
              </a:lnSpc>
              <a:spcBef>
                <a:spcPts val="0"/>
              </a:spcBef>
              <a:defRPr b="1" cap="all" spc="240" sz="4800">
                <a:solidFill>
                  <a:srgbClr val="838787"/>
                </a:solidFill>
                <a:latin typeface="Baskerville"/>
                <a:ea typeface="Baskerville"/>
                <a:cs typeface="Baskerville"/>
                <a:sym typeface="Baskerville"/>
              </a:defRPr>
            </a:lvl3pPr>
            <a:lvl4pPr marL="2491152" indent="-586152" defTabSz="647700">
              <a:lnSpc>
                <a:spcPct val="80000"/>
              </a:lnSpc>
              <a:spcBef>
                <a:spcPts val="0"/>
              </a:spcBef>
              <a:defRPr b="1" cap="all" spc="240" sz="4800">
                <a:solidFill>
                  <a:srgbClr val="838787"/>
                </a:solidFill>
                <a:latin typeface="Baskerville"/>
                <a:ea typeface="Baskerville"/>
                <a:cs typeface="Baskerville"/>
                <a:sym typeface="Baskerville"/>
              </a:defRPr>
            </a:lvl4pPr>
            <a:lvl5pPr marL="3126152" indent="-586152" defTabSz="647700">
              <a:lnSpc>
                <a:spcPct val="80000"/>
              </a:lnSpc>
              <a:spcBef>
                <a:spcPts val="0"/>
              </a:spcBef>
              <a:defRPr b="1" cap="all" spc="240" sz="4800">
                <a:solidFill>
                  <a:srgbClr val="838787"/>
                </a:solidFill>
                <a:latin typeface="Baskerville"/>
                <a:ea typeface="Baskerville"/>
                <a:cs typeface="Baskerville"/>
                <a:sym typeface="Baskerville"/>
              </a:defRPr>
            </a:lvl5pPr>
          </a:lstStyle>
          <a:p>
            <a:pPr/>
            <a:r>
              <a:t>正文级别 1</a:t>
            </a:r>
          </a:p>
          <a:p>
            <a:pPr lvl="1"/>
            <a:r>
              <a:t>正文级别 2</a:t>
            </a:r>
          </a:p>
          <a:p>
            <a:pPr lvl="2"/>
            <a:r>
              <a:t>正文级别 3</a:t>
            </a:r>
          </a:p>
          <a:p>
            <a:pPr lvl="3"/>
            <a:r>
              <a:t>正文级别 4</a:t>
            </a:r>
          </a:p>
          <a:p>
            <a:pPr lvl="4"/>
            <a:r>
              <a:t>正文级别 5</a:t>
            </a:r>
          </a:p>
        </p:txBody>
      </p:sp>
      <p:sp>
        <p:nvSpPr>
          <p:cNvPr id="129" name="标题文本"/>
          <p:cNvSpPr/>
          <p:nvPr>
            <p:ph type="title"/>
          </p:nvPr>
        </p:nvSpPr>
        <p:spPr>
          <a:xfrm>
            <a:off x="762000" y="2869831"/>
            <a:ext cx="22860000" cy="1016004"/>
          </a:xfrm>
          <a:prstGeom prst="rect">
            <a:avLst/>
          </a:prstGeom>
        </p:spPr>
        <p:txBody>
          <a:bodyPr anchor="t"/>
          <a:lstStyle>
            <a:lvl1pPr algn="l">
              <a:lnSpc>
                <a:spcPct val="80000"/>
              </a:lnSpc>
              <a:spcBef>
                <a:spcPts val="3900"/>
              </a:spcBef>
              <a:defRPr sz="1200">
                <a:solidFill>
                  <a:srgbClr val="34A5DA"/>
                </a:solidFill>
                <a:latin typeface="+mn-lt"/>
                <a:ea typeface="+mn-ea"/>
                <a:cs typeface="+mn-cs"/>
                <a:sym typeface="Helvetica"/>
              </a:defRPr>
            </a:lvl1pPr>
          </a:lstStyle>
          <a:p>
            <a:pPr/>
            <a:r>
              <a:t>标题文本</a:t>
            </a:r>
          </a:p>
        </p:txBody>
      </p:sp>
      <p:sp>
        <p:nvSpPr>
          <p:cNvPr id="130" name="幻灯片编号"/>
          <p:cNvSpPr/>
          <p:nvPr>
            <p:ph type="sldNum" sz="quarter" idx="2"/>
          </p:nvPr>
        </p:nvSpPr>
        <p:spPr>
          <a:xfrm>
            <a:off x="23041349" y="609600"/>
            <a:ext cx="571501" cy="622300"/>
          </a:xfrm>
          <a:prstGeom prst="rect">
            <a:avLst/>
          </a:prstGeom>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标题 - 顶部对齐 拷贝">
    <p:spTree>
      <p:nvGrpSpPr>
        <p:cNvPr id="1" name=""/>
        <p:cNvGrpSpPr/>
        <p:nvPr/>
      </p:nvGrpSpPr>
      <p:grpSpPr>
        <a:xfrm>
          <a:off x="0" y="0"/>
          <a:ext cx="0" cy="0"/>
          <a:chOff x="0" y="0"/>
          <a:chExt cx="0" cy="0"/>
        </a:xfrm>
      </p:grpSpPr>
      <p:sp>
        <p:nvSpPr>
          <p:cNvPr id="137" name="线条"/>
          <p:cNvSpPr/>
          <p:nvPr/>
        </p:nvSpPr>
        <p:spPr>
          <a:xfrm flipV="1">
            <a:off x="761999" y="2260231"/>
            <a:ext cx="22860002" cy="371"/>
          </a:xfrm>
          <a:prstGeom prst="line">
            <a:avLst/>
          </a:prstGeom>
          <a:ln w="50800">
            <a:solidFill>
              <a:srgbClr val="A6AAA9"/>
            </a:solidFill>
            <a:miter lim="400000"/>
          </a:ln>
        </p:spPr>
        <p:txBody>
          <a:bodyPr lIns="45718" tIns="45718" rIns="45718" bIns="45718"/>
          <a:lstStyle/>
          <a:p>
            <a:pPr/>
          </a:p>
        </p:txBody>
      </p:sp>
      <p:sp>
        <p:nvSpPr>
          <p:cNvPr id="138" name="正文级别 1…"/>
          <p:cNvSpPr/>
          <p:nvPr>
            <p:ph type="body" sz="quarter" idx="1"/>
          </p:nvPr>
        </p:nvSpPr>
        <p:spPr>
          <a:xfrm>
            <a:off x="965200" y="1041400"/>
            <a:ext cx="20955000" cy="952500"/>
          </a:xfrm>
          <a:prstGeom prst="rect">
            <a:avLst/>
          </a:prstGeom>
        </p:spPr>
        <p:txBody>
          <a:bodyPr anchor="b"/>
          <a:lstStyle>
            <a:lvl1pPr marL="0" indent="0" defTabSz="647700">
              <a:lnSpc>
                <a:spcPct val="80000"/>
              </a:lnSpc>
              <a:spcBef>
                <a:spcPts val="0"/>
              </a:spcBef>
              <a:buSzTx/>
              <a:buNone/>
              <a:defRPr b="1" cap="all" spc="240" sz="4800">
                <a:solidFill>
                  <a:srgbClr val="838787"/>
                </a:solidFill>
                <a:latin typeface="Baskerville"/>
                <a:ea typeface="Baskerville"/>
                <a:cs typeface="Baskerville"/>
                <a:sym typeface="Baskerville"/>
              </a:defRPr>
            </a:lvl1pPr>
            <a:lvl2pPr marL="1221152" indent="-586152" defTabSz="647700">
              <a:lnSpc>
                <a:spcPct val="80000"/>
              </a:lnSpc>
              <a:spcBef>
                <a:spcPts val="0"/>
              </a:spcBef>
              <a:defRPr b="1" cap="all" spc="240" sz="4800">
                <a:solidFill>
                  <a:srgbClr val="838787"/>
                </a:solidFill>
                <a:latin typeface="Baskerville"/>
                <a:ea typeface="Baskerville"/>
                <a:cs typeface="Baskerville"/>
                <a:sym typeface="Baskerville"/>
              </a:defRPr>
            </a:lvl2pPr>
            <a:lvl3pPr marL="1856152" indent="-586152" defTabSz="647700">
              <a:lnSpc>
                <a:spcPct val="80000"/>
              </a:lnSpc>
              <a:spcBef>
                <a:spcPts val="0"/>
              </a:spcBef>
              <a:defRPr b="1" cap="all" spc="240" sz="4800">
                <a:solidFill>
                  <a:srgbClr val="838787"/>
                </a:solidFill>
                <a:latin typeface="Baskerville"/>
                <a:ea typeface="Baskerville"/>
                <a:cs typeface="Baskerville"/>
                <a:sym typeface="Baskerville"/>
              </a:defRPr>
            </a:lvl3pPr>
            <a:lvl4pPr marL="2491152" indent="-586152" defTabSz="647700">
              <a:lnSpc>
                <a:spcPct val="80000"/>
              </a:lnSpc>
              <a:spcBef>
                <a:spcPts val="0"/>
              </a:spcBef>
              <a:defRPr b="1" cap="all" spc="240" sz="4800">
                <a:solidFill>
                  <a:srgbClr val="838787"/>
                </a:solidFill>
                <a:latin typeface="Baskerville"/>
                <a:ea typeface="Baskerville"/>
                <a:cs typeface="Baskerville"/>
                <a:sym typeface="Baskerville"/>
              </a:defRPr>
            </a:lvl4pPr>
            <a:lvl5pPr marL="3126152" indent="-586152" defTabSz="647700">
              <a:lnSpc>
                <a:spcPct val="80000"/>
              </a:lnSpc>
              <a:spcBef>
                <a:spcPts val="0"/>
              </a:spcBef>
              <a:defRPr b="1" cap="all" spc="240" sz="4800">
                <a:solidFill>
                  <a:srgbClr val="838787"/>
                </a:solidFill>
                <a:latin typeface="Baskerville"/>
                <a:ea typeface="Baskerville"/>
                <a:cs typeface="Baskerville"/>
                <a:sym typeface="Baskerville"/>
              </a:defRPr>
            </a:lvl5pPr>
          </a:lstStyle>
          <a:p>
            <a:pPr/>
            <a:r>
              <a:t>正文级别 1</a:t>
            </a:r>
          </a:p>
          <a:p>
            <a:pPr lvl="1"/>
            <a:r>
              <a:t>正文级别 2</a:t>
            </a:r>
          </a:p>
          <a:p>
            <a:pPr lvl="2"/>
            <a:r>
              <a:t>正文级别 3</a:t>
            </a:r>
          </a:p>
          <a:p>
            <a:pPr lvl="3"/>
            <a:r>
              <a:t>正文级别 4</a:t>
            </a:r>
          </a:p>
          <a:p>
            <a:pPr lvl="4"/>
            <a:r>
              <a:t>正文级别 5</a:t>
            </a:r>
          </a:p>
        </p:txBody>
      </p:sp>
      <p:sp>
        <p:nvSpPr>
          <p:cNvPr id="139" name="标题文本"/>
          <p:cNvSpPr/>
          <p:nvPr>
            <p:ph type="title"/>
          </p:nvPr>
        </p:nvSpPr>
        <p:spPr>
          <a:xfrm>
            <a:off x="762000" y="2869831"/>
            <a:ext cx="22860000" cy="1016004"/>
          </a:xfrm>
          <a:prstGeom prst="rect">
            <a:avLst/>
          </a:prstGeom>
        </p:spPr>
        <p:txBody>
          <a:bodyPr anchor="t"/>
          <a:lstStyle>
            <a:lvl1pPr algn="l">
              <a:lnSpc>
                <a:spcPct val="80000"/>
              </a:lnSpc>
              <a:spcBef>
                <a:spcPts val="3900"/>
              </a:spcBef>
              <a:defRPr sz="1200">
                <a:solidFill>
                  <a:srgbClr val="34A5DA"/>
                </a:solidFill>
                <a:latin typeface="+mn-lt"/>
                <a:ea typeface="+mn-ea"/>
                <a:cs typeface="+mn-cs"/>
                <a:sym typeface="Helvetica"/>
              </a:defRPr>
            </a:lvl1pPr>
          </a:lstStyle>
          <a:p>
            <a:pPr/>
            <a:r>
              <a:t>标题文本</a:t>
            </a:r>
          </a:p>
        </p:txBody>
      </p:sp>
      <p:sp>
        <p:nvSpPr>
          <p:cNvPr id="140" name="幻灯片编号"/>
          <p:cNvSpPr/>
          <p:nvPr>
            <p:ph type="sldNum" sz="quarter" idx="2"/>
          </p:nvPr>
        </p:nvSpPr>
        <p:spPr>
          <a:xfrm>
            <a:off x="23041349" y="609600"/>
            <a:ext cx="571501" cy="622300"/>
          </a:xfrm>
          <a:prstGeom prst="rect">
            <a:avLst/>
          </a:prstGeom>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标题与副标题">
    <p:bg>
      <p:bgPr>
        <a:solidFill>
          <a:srgbClr val="222222"/>
        </a:solidFill>
      </p:bgPr>
    </p:bg>
    <p:spTree>
      <p:nvGrpSpPr>
        <p:cNvPr id="1" name=""/>
        <p:cNvGrpSpPr/>
        <p:nvPr/>
      </p:nvGrpSpPr>
      <p:grpSpPr>
        <a:xfrm>
          <a:off x="0" y="0"/>
          <a:ext cx="0" cy="0"/>
          <a:chOff x="0" y="0"/>
          <a:chExt cx="0" cy="0"/>
        </a:xfrm>
      </p:grpSpPr>
      <p:sp>
        <p:nvSpPr>
          <p:cNvPr id="147" name="线条"/>
          <p:cNvSpPr/>
          <p:nvPr/>
        </p:nvSpPr>
        <p:spPr>
          <a:xfrm flipV="1">
            <a:off x="761998" y="8635631"/>
            <a:ext cx="22860002" cy="371"/>
          </a:xfrm>
          <a:prstGeom prst="line">
            <a:avLst/>
          </a:prstGeom>
          <a:ln w="50800">
            <a:solidFill>
              <a:srgbClr val="A6AAA9"/>
            </a:solidFill>
            <a:miter lim="400000"/>
          </a:ln>
        </p:spPr>
        <p:txBody>
          <a:bodyPr lIns="45718" tIns="45718" rIns="45718" bIns="45718"/>
          <a:lstStyle/>
          <a:p>
            <a:pPr/>
          </a:p>
        </p:txBody>
      </p:sp>
      <p:sp>
        <p:nvSpPr>
          <p:cNvPr id="148" name="标题文本"/>
          <p:cNvSpPr/>
          <p:nvPr>
            <p:ph type="title"/>
          </p:nvPr>
        </p:nvSpPr>
        <p:spPr>
          <a:xfrm>
            <a:off x="762000" y="9042400"/>
            <a:ext cx="22860000" cy="3810000"/>
          </a:xfrm>
          <a:prstGeom prst="rect">
            <a:avLst/>
          </a:prstGeom>
        </p:spPr>
        <p:txBody>
          <a:bodyPr anchor="t"/>
          <a:lstStyle>
            <a:lvl1pPr algn="l">
              <a:lnSpc>
                <a:spcPct val="80000"/>
              </a:lnSpc>
              <a:defRPr b="1" cap="all" sz="30300">
                <a:solidFill>
                  <a:srgbClr val="34A5DA"/>
                </a:solidFill>
                <a:latin typeface="Baskerville"/>
                <a:ea typeface="Baskerville"/>
                <a:cs typeface="Baskerville"/>
                <a:sym typeface="Baskerville"/>
              </a:defRPr>
            </a:lvl1pPr>
          </a:lstStyle>
          <a:p>
            <a:pPr/>
            <a:r>
              <a:t>标题文本</a:t>
            </a:r>
          </a:p>
        </p:txBody>
      </p:sp>
      <p:sp>
        <p:nvSpPr>
          <p:cNvPr id="149" name="正文级别 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SzTx/>
              <a:buNone/>
              <a:defRPr cap="all" sz="7700">
                <a:solidFill>
                  <a:srgbClr val="A6AAA9"/>
                </a:solidFill>
                <a:latin typeface="Baskerville"/>
                <a:ea typeface="Baskerville"/>
                <a:cs typeface="Baskerville"/>
                <a:sym typeface="Baskerville"/>
              </a:defRPr>
            </a:lvl1pPr>
            <a:lvl2pPr marL="0" indent="0">
              <a:lnSpc>
                <a:spcPct val="80000"/>
              </a:lnSpc>
              <a:spcBef>
                <a:spcPts val="3200"/>
              </a:spcBef>
              <a:buSzTx/>
              <a:buNone/>
              <a:defRPr cap="all" sz="7700">
                <a:solidFill>
                  <a:srgbClr val="A6AAA9"/>
                </a:solidFill>
                <a:latin typeface="Baskerville"/>
                <a:ea typeface="Baskerville"/>
                <a:cs typeface="Baskerville"/>
                <a:sym typeface="Baskerville"/>
              </a:defRPr>
            </a:lvl2pPr>
            <a:lvl3pPr marL="0" indent="0">
              <a:lnSpc>
                <a:spcPct val="80000"/>
              </a:lnSpc>
              <a:spcBef>
                <a:spcPts val="3200"/>
              </a:spcBef>
              <a:buSzTx/>
              <a:buNone/>
              <a:defRPr cap="all" sz="7700">
                <a:solidFill>
                  <a:srgbClr val="A6AAA9"/>
                </a:solidFill>
                <a:latin typeface="Baskerville"/>
                <a:ea typeface="Baskerville"/>
                <a:cs typeface="Baskerville"/>
                <a:sym typeface="Baskerville"/>
              </a:defRPr>
            </a:lvl3pPr>
            <a:lvl4pPr marL="0" indent="0">
              <a:lnSpc>
                <a:spcPct val="80000"/>
              </a:lnSpc>
              <a:spcBef>
                <a:spcPts val="3200"/>
              </a:spcBef>
              <a:buSzTx/>
              <a:buNone/>
              <a:defRPr cap="all" sz="7700">
                <a:solidFill>
                  <a:srgbClr val="A6AAA9"/>
                </a:solidFill>
                <a:latin typeface="Baskerville"/>
                <a:ea typeface="Baskerville"/>
                <a:cs typeface="Baskerville"/>
                <a:sym typeface="Baskerville"/>
              </a:defRPr>
            </a:lvl4pPr>
            <a:lvl5pPr marL="0" indent="0">
              <a:lnSpc>
                <a:spcPct val="80000"/>
              </a:lnSpc>
              <a:spcBef>
                <a:spcPts val="3200"/>
              </a:spcBef>
              <a:buSzTx/>
              <a:buNone/>
              <a:defRPr cap="all" sz="7700">
                <a:solidFill>
                  <a:srgbClr val="A6AAA9"/>
                </a:solidFill>
                <a:latin typeface="Baskerville"/>
                <a:ea typeface="Baskerville"/>
                <a:cs typeface="Baskerville"/>
                <a:sym typeface="Baskerville"/>
              </a:defRPr>
            </a:lvl5pPr>
          </a:lstStyle>
          <a:p>
            <a:pPr/>
            <a:r>
              <a:t>正文级别 1</a:t>
            </a:r>
          </a:p>
          <a:p>
            <a:pPr lvl="1"/>
            <a:r>
              <a:t>正文级别 2</a:t>
            </a:r>
          </a:p>
          <a:p>
            <a:pPr lvl="2"/>
            <a:r>
              <a:t>正文级别 3</a:t>
            </a:r>
          </a:p>
          <a:p>
            <a:pPr lvl="3"/>
            <a:r>
              <a:t>正文级别 4</a:t>
            </a:r>
          </a:p>
          <a:p>
            <a:pPr lvl="4"/>
            <a:r>
              <a:t>正文级别 5</a:t>
            </a:r>
          </a:p>
        </p:txBody>
      </p:sp>
      <p:sp>
        <p:nvSpPr>
          <p:cNvPr id="150" name="幻灯片编号"/>
          <p:cNvSpPr/>
          <p:nvPr>
            <p:ph type="sldNum" sz="quarter" idx="2"/>
          </p:nvPr>
        </p:nvSpPr>
        <p:spPr>
          <a:xfrm>
            <a:off x="23044896" y="609600"/>
            <a:ext cx="571501" cy="622300"/>
          </a:xfrm>
          <a:prstGeom prst="rect">
            <a:avLst/>
          </a:prstGeom>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57" name="标题文本"/>
          <p:cNvSpPr/>
          <p:nvPr>
            <p:ph type="title"/>
          </p:nvPr>
        </p:nvSpPr>
        <p:spPr>
          <a:xfrm>
            <a:off x="1354667" y="1219200"/>
            <a:ext cx="17193339" cy="2641600"/>
          </a:xfrm>
          <a:prstGeom prst="rect">
            <a:avLst/>
          </a:prstGeom>
        </p:spPr>
        <p:txBody>
          <a:bodyPr/>
          <a:lstStyle/>
          <a:p>
            <a:pPr/>
            <a:r>
              <a:t>标题文本</a:t>
            </a:r>
          </a:p>
        </p:txBody>
      </p:sp>
      <p:sp>
        <p:nvSpPr>
          <p:cNvPr id="158" name="幻灯片编号"/>
          <p:cNvSpPr/>
          <p:nvPr>
            <p:ph type="sldNum" sz="quarter" idx="2"/>
          </p:nvPr>
        </p:nvSpPr>
        <p:spPr>
          <a:xfrm>
            <a:off x="12015443" y="13081000"/>
            <a:ext cx="396827" cy="406400"/>
          </a:xfrm>
          <a:prstGeom prst="rect">
            <a:avLst/>
          </a:prstGeom>
        </p:spPr>
        <p:txBody>
          <a:bodyPr/>
          <a:lstStyle>
            <a:lvl1pPr algn="r">
              <a:defRPr sz="2000">
                <a:latin typeface="Questrial"/>
                <a:ea typeface="Questrial"/>
                <a:cs typeface="Questrial"/>
                <a:sym typeface="Quest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Blank Slide">
    <p:spTree>
      <p:nvGrpSpPr>
        <p:cNvPr id="1" name=""/>
        <p:cNvGrpSpPr/>
        <p:nvPr/>
      </p:nvGrpSpPr>
      <p:grpSpPr>
        <a:xfrm>
          <a:off x="0" y="0"/>
          <a:ext cx="0" cy="0"/>
          <a:chOff x="0" y="0"/>
          <a:chExt cx="0" cy="0"/>
        </a:xfrm>
      </p:grpSpPr>
      <p:sp>
        <p:nvSpPr>
          <p:cNvPr id="165" name="Shape 61"/>
          <p:cNvSpPr/>
          <p:nvPr/>
        </p:nvSpPr>
        <p:spPr>
          <a:xfrm>
            <a:off x="-2" y="-38162"/>
            <a:ext cx="24382802" cy="200523"/>
          </a:xfrm>
          <a:prstGeom prst="rect">
            <a:avLst/>
          </a:prstGeom>
          <a:solidFill>
            <a:srgbClr val="DA1A32"/>
          </a:solidFill>
          <a:ln w="12700">
            <a:miter lim="400000"/>
          </a:ln>
        </p:spPr>
        <p:txBody>
          <a:bodyPr lIns="50800" tIns="50800" rIns="50800" bIns="50800" anchor="ctr"/>
          <a:lstStyle/>
          <a:p>
            <a:pPr algn="l" defTabSz="914400">
              <a:defRPr sz="1400">
                <a:latin typeface="Arial"/>
                <a:ea typeface="Arial"/>
                <a:cs typeface="Arial"/>
                <a:sym typeface="Arial"/>
              </a:defRPr>
            </a:pPr>
          </a:p>
        </p:txBody>
      </p:sp>
      <p:pic>
        <p:nvPicPr>
          <p:cNvPr id="166" name="Shape 62" descr="Shape 62"/>
          <p:cNvPicPr>
            <a:picLocks noChangeAspect="1"/>
          </p:cNvPicPr>
          <p:nvPr/>
        </p:nvPicPr>
        <p:blipFill>
          <a:blip r:embed="rId2">
            <a:extLst/>
          </a:blip>
          <a:stretch>
            <a:fillRect/>
          </a:stretch>
        </p:blipFill>
        <p:spPr>
          <a:xfrm>
            <a:off x="1164239" y="726120"/>
            <a:ext cx="2862000" cy="507600"/>
          </a:xfrm>
          <a:prstGeom prst="rect">
            <a:avLst/>
          </a:prstGeom>
          <a:ln w="12700">
            <a:miter lim="400000"/>
          </a:ln>
        </p:spPr>
      </p:pic>
      <p:sp>
        <p:nvSpPr>
          <p:cNvPr id="167" name="Shape 63"/>
          <p:cNvSpPr/>
          <p:nvPr/>
        </p:nvSpPr>
        <p:spPr>
          <a:xfrm>
            <a:off x="1139398" y="1828800"/>
            <a:ext cx="22104722" cy="0"/>
          </a:xfrm>
          <a:prstGeom prst="line">
            <a:avLst/>
          </a:prstGeom>
          <a:ln w="12600">
            <a:solidFill>
              <a:srgbClr val="4E4540"/>
            </a:solidFill>
            <a:miter/>
          </a:ln>
        </p:spPr>
        <p:txBody>
          <a:bodyPr lIns="45718" tIns="45718" rIns="45718" bIns="45718"/>
          <a:lstStyle/>
          <a:p>
            <a:pPr/>
          </a:p>
        </p:txBody>
      </p:sp>
      <p:sp>
        <p:nvSpPr>
          <p:cNvPr id="168" name="Shape 64"/>
          <p:cNvSpPr/>
          <p:nvPr/>
        </p:nvSpPr>
        <p:spPr>
          <a:xfrm>
            <a:off x="-2" y="-38162"/>
            <a:ext cx="24382802" cy="200523"/>
          </a:xfrm>
          <a:prstGeom prst="rect">
            <a:avLst/>
          </a:prstGeom>
          <a:solidFill>
            <a:srgbClr val="DA1A32"/>
          </a:solidFill>
          <a:ln w="12700">
            <a:miter lim="400000"/>
          </a:ln>
        </p:spPr>
        <p:txBody>
          <a:bodyPr lIns="50800" tIns="50800" rIns="50800" bIns="50800" anchor="ctr"/>
          <a:lstStyle/>
          <a:p>
            <a:pPr algn="l" defTabSz="914400">
              <a:defRPr sz="1400">
                <a:latin typeface="Arial"/>
                <a:ea typeface="Arial"/>
                <a:cs typeface="Arial"/>
                <a:sym typeface="Arial"/>
              </a:defRPr>
            </a:pPr>
          </a:p>
        </p:txBody>
      </p:sp>
      <p:pic>
        <p:nvPicPr>
          <p:cNvPr id="169" name="Shape 65" descr="Shape 65"/>
          <p:cNvPicPr>
            <a:picLocks noChangeAspect="1"/>
          </p:cNvPicPr>
          <p:nvPr/>
        </p:nvPicPr>
        <p:blipFill>
          <a:blip r:embed="rId2">
            <a:extLst/>
          </a:blip>
          <a:stretch>
            <a:fillRect/>
          </a:stretch>
        </p:blipFill>
        <p:spPr>
          <a:xfrm>
            <a:off x="1164239" y="726120"/>
            <a:ext cx="2862000" cy="507600"/>
          </a:xfrm>
          <a:prstGeom prst="rect">
            <a:avLst/>
          </a:prstGeom>
          <a:ln w="12700">
            <a:miter lim="400000"/>
          </a:ln>
        </p:spPr>
      </p:pic>
      <p:sp>
        <p:nvSpPr>
          <p:cNvPr id="170" name="Shape 66"/>
          <p:cNvSpPr/>
          <p:nvPr/>
        </p:nvSpPr>
        <p:spPr>
          <a:xfrm>
            <a:off x="1139398" y="1828800"/>
            <a:ext cx="22104722" cy="0"/>
          </a:xfrm>
          <a:prstGeom prst="line">
            <a:avLst/>
          </a:prstGeom>
          <a:ln w="12600">
            <a:solidFill>
              <a:srgbClr val="4E4540"/>
            </a:solidFill>
            <a:miter/>
          </a:ln>
        </p:spPr>
        <p:txBody>
          <a:bodyPr lIns="45718" tIns="45718" rIns="45718" bIns="45718"/>
          <a:lstStyle/>
          <a:p>
            <a:pPr/>
          </a:p>
        </p:txBody>
      </p:sp>
      <p:sp>
        <p:nvSpPr>
          <p:cNvPr id="171" name="幻灯片编号"/>
          <p:cNvSpPr/>
          <p:nvPr>
            <p:ph type="sldNum" sz="quarter" idx="2"/>
          </p:nvPr>
        </p:nvSpPr>
        <p:spPr>
          <a:xfrm>
            <a:off x="17201546" y="12580574"/>
            <a:ext cx="273654" cy="264253"/>
          </a:xfrm>
          <a:prstGeom prst="rect">
            <a:avLst/>
          </a:prstGeom>
        </p:spPr>
        <p:txBody>
          <a:bodyPr lIns="45718" tIns="45718" rIns="45718" bIns="45718" anchor="ctr"/>
          <a:lstStyle>
            <a:lvl1pPr algn="r" defTabSz="914400">
              <a:defRPr sz="1200">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照片 - 水平">
    <p:spTree>
      <p:nvGrpSpPr>
        <p:cNvPr id="1" name=""/>
        <p:cNvGrpSpPr/>
        <p:nvPr/>
      </p:nvGrpSpPr>
      <p:grpSpPr>
        <a:xfrm>
          <a:off x="0" y="0"/>
          <a:ext cx="0" cy="0"/>
          <a:chOff x="0" y="0"/>
          <a:chExt cx="0" cy="0"/>
        </a:xfrm>
      </p:grpSpPr>
      <p:sp>
        <p:nvSpPr>
          <p:cNvPr id="20" name="图像"/>
          <p:cNvSpPr/>
          <p:nvPr>
            <p:ph type="pic" idx="13"/>
          </p:nvPr>
        </p:nvSpPr>
        <p:spPr>
          <a:xfrm>
            <a:off x="3125966" y="673100"/>
            <a:ext cx="18135605" cy="8737600"/>
          </a:xfrm>
          <a:prstGeom prst="rect">
            <a:avLst/>
          </a:prstGeom>
        </p:spPr>
        <p:txBody>
          <a:bodyPr lIns="91439" tIns="45719" rIns="91439" bIns="45719" anchor="t">
            <a:noAutofit/>
          </a:bodyPr>
          <a:lstStyle/>
          <a:p>
            <a:pPr/>
          </a:p>
        </p:txBody>
      </p:sp>
      <p:sp>
        <p:nvSpPr>
          <p:cNvPr id="21" name="标题文本"/>
          <p:cNvSpPr/>
          <p:nvPr>
            <p:ph type="title"/>
          </p:nvPr>
        </p:nvSpPr>
        <p:spPr>
          <a:xfrm>
            <a:off x="635000" y="9448800"/>
            <a:ext cx="23114000" cy="2006600"/>
          </a:xfrm>
          <a:prstGeom prst="rect">
            <a:avLst/>
          </a:prstGeom>
        </p:spPr>
        <p:txBody>
          <a:bodyPr anchor="b"/>
          <a:lstStyle/>
          <a:p>
            <a:pPr/>
            <a:r>
              <a:t>标题文本</a:t>
            </a:r>
          </a:p>
        </p:txBody>
      </p:sp>
      <p:sp>
        <p:nvSpPr>
          <p:cNvPr id="22" name="正文级别 1…"/>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pPr/>
            <a:r>
              <a:t>正文级别 1</a:t>
            </a:r>
          </a:p>
          <a:p>
            <a:pPr lvl="1"/>
            <a:r>
              <a:t>正文级别 2</a:t>
            </a:r>
          </a:p>
          <a:p>
            <a:pPr lvl="2"/>
            <a:r>
              <a:t>正文级别 3</a:t>
            </a:r>
          </a:p>
          <a:p>
            <a:pPr lvl="3"/>
            <a:r>
              <a:t>正文级别 4</a:t>
            </a:r>
          </a:p>
          <a:p>
            <a:pPr lvl="4"/>
            <a:r>
              <a:t>正文级别 5</a:t>
            </a:r>
          </a:p>
        </p:txBody>
      </p:sp>
      <p:sp>
        <p:nvSpPr>
          <p:cNvPr id="23"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标题 - 居中">
    <p:spTree>
      <p:nvGrpSpPr>
        <p:cNvPr id="1" name=""/>
        <p:cNvGrpSpPr/>
        <p:nvPr/>
      </p:nvGrpSpPr>
      <p:grpSpPr>
        <a:xfrm>
          <a:off x="0" y="0"/>
          <a:ext cx="0" cy="0"/>
          <a:chOff x="0" y="0"/>
          <a:chExt cx="0" cy="0"/>
        </a:xfrm>
      </p:grpSpPr>
      <p:sp>
        <p:nvSpPr>
          <p:cNvPr id="30" name="标题文本"/>
          <p:cNvSpPr/>
          <p:nvPr>
            <p:ph type="title"/>
          </p:nvPr>
        </p:nvSpPr>
        <p:spPr>
          <a:xfrm>
            <a:off x="1778000" y="4533900"/>
            <a:ext cx="20828000" cy="4648200"/>
          </a:xfrm>
          <a:prstGeom prst="rect">
            <a:avLst/>
          </a:prstGeom>
        </p:spPr>
        <p:txBody>
          <a:bodyPr/>
          <a:lstStyle/>
          <a:p>
            <a:pPr/>
            <a:r>
              <a:t>标题文本</a:t>
            </a:r>
          </a:p>
        </p:txBody>
      </p:sp>
      <p:sp>
        <p:nvSpPr>
          <p:cNvPr id="31"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照片 - 垂直">
    <p:spTree>
      <p:nvGrpSpPr>
        <p:cNvPr id="1" name=""/>
        <p:cNvGrpSpPr/>
        <p:nvPr/>
      </p:nvGrpSpPr>
      <p:grpSpPr>
        <a:xfrm>
          <a:off x="0" y="0"/>
          <a:ext cx="0" cy="0"/>
          <a:chOff x="0" y="0"/>
          <a:chExt cx="0" cy="0"/>
        </a:xfrm>
      </p:grpSpPr>
      <p:sp>
        <p:nvSpPr>
          <p:cNvPr id="38" name="图像"/>
          <p:cNvSpPr/>
          <p:nvPr>
            <p:ph type="pic" sz="half" idx="13"/>
          </p:nvPr>
        </p:nvSpPr>
        <p:spPr>
          <a:xfrm>
            <a:off x="13165979" y="1104900"/>
            <a:ext cx="9525003" cy="11506200"/>
          </a:xfrm>
          <a:prstGeom prst="rect">
            <a:avLst/>
          </a:prstGeom>
        </p:spPr>
        <p:txBody>
          <a:bodyPr lIns="91439" tIns="45719" rIns="91439" bIns="45719" anchor="t">
            <a:noAutofit/>
          </a:bodyPr>
          <a:lstStyle/>
          <a:p>
            <a:pPr/>
          </a:p>
        </p:txBody>
      </p:sp>
      <p:sp>
        <p:nvSpPr>
          <p:cNvPr id="39" name="标题文本"/>
          <p:cNvSpPr/>
          <p:nvPr>
            <p:ph type="title"/>
          </p:nvPr>
        </p:nvSpPr>
        <p:spPr>
          <a:xfrm>
            <a:off x="1651000" y="1104900"/>
            <a:ext cx="10223500" cy="5613400"/>
          </a:xfrm>
          <a:prstGeom prst="rect">
            <a:avLst/>
          </a:prstGeom>
        </p:spPr>
        <p:txBody>
          <a:bodyPr anchor="b"/>
          <a:lstStyle>
            <a:lvl1pPr>
              <a:defRPr sz="8400"/>
            </a:lvl1pPr>
          </a:lstStyle>
          <a:p>
            <a:pPr/>
            <a:r>
              <a:t>标题文本</a:t>
            </a:r>
          </a:p>
        </p:txBody>
      </p:sp>
      <p:sp>
        <p:nvSpPr>
          <p:cNvPr id="40" name="正文级别 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pPr/>
            <a:r>
              <a:t>正文级别 1</a:t>
            </a:r>
          </a:p>
          <a:p>
            <a:pPr lvl="1"/>
            <a:r>
              <a:t>正文级别 2</a:t>
            </a:r>
          </a:p>
          <a:p>
            <a:pPr lvl="2"/>
            <a:r>
              <a:t>正文级别 3</a:t>
            </a:r>
          </a:p>
          <a:p>
            <a:pPr lvl="3"/>
            <a:r>
              <a:t>正文级别 4</a:t>
            </a:r>
          </a:p>
          <a:p>
            <a:pPr lvl="4"/>
            <a:r>
              <a:t>正文级别 5</a:t>
            </a:r>
          </a:p>
        </p:txBody>
      </p:sp>
      <p:sp>
        <p:nvSpPr>
          <p:cNvPr id="41"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标题 - 顶部对齐">
    <p:spTree>
      <p:nvGrpSpPr>
        <p:cNvPr id="1" name=""/>
        <p:cNvGrpSpPr/>
        <p:nvPr/>
      </p:nvGrpSpPr>
      <p:grpSpPr>
        <a:xfrm>
          <a:off x="0" y="0"/>
          <a:ext cx="0" cy="0"/>
          <a:chOff x="0" y="0"/>
          <a:chExt cx="0" cy="0"/>
        </a:xfrm>
      </p:grpSpPr>
      <p:sp>
        <p:nvSpPr>
          <p:cNvPr id="48" name="标题文本"/>
          <p:cNvSpPr/>
          <p:nvPr>
            <p:ph type="title"/>
          </p:nvPr>
        </p:nvSpPr>
        <p:spPr>
          <a:prstGeom prst="rect">
            <a:avLst/>
          </a:prstGeom>
        </p:spPr>
        <p:txBody>
          <a:bodyPr/>
          <a:lstStyle/>
          <a:p>
            <a:pPr/>
            <a:r>
              <a:t>标题文本</a:t>
            </a:r>
          </a:p>
        </p:txBody>
      </p:sp>
      <p:sp>
        <p:nvSpPr>
          <p:cNvPr id="49"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标题与项目符号">
    <p:spTree>
      <p:nvGrpSpPr>
        <p:cNvPr id="1" name=""/>
        <p:cNvGrpSpPr/>
        <p:nvPr/>
      </p:nvGrpSpPr>
      <p:grpSpPr>
        <a:xfrm>
          <a:off x="0" y="0"/>
          <a:ext cx="0" cy="0"/>
          <a:chOff x="0" y="0"/>
          <a:chExt cx="0" cy="0"/>
        </a:xfrm>
      </p:grpSpPr>
      <p:sp>
        <p:nvSpPr>
          <p:cNvPr id="56" name="标题文本"/>
          <p:cNvSpPr/>
          <p:nvPr>
            <p:ph type="title"/>
          </p:nvPr>
        </p:nvSpPr>
        <p:spPr>
          <a:prstGeom prst="rect">
            <a:avLst/>
          </a:prstGeom>
        </p:spPr>
        <p:txBody>
          <a:bodyPr/>
          <a:lstStyle/>
          <a:p>
            <a:pPr/>
            <a:r>
              <a:t>标题文本</a:t>
            </a:r>
          </a:p>
        </p:txBody>
      </p:sp>
      <p:sp>
        <p:nvSpPr>
          <p:cNvPr id="57" name="正文级别 1…"/>
          <p:cNvSpPr/>
          <p:nvPr>
            <p:ph type="body" idx="1"/>
          </p:nvPr>
        </p:nvSpPr>
        <p:spPr>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58"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标题、项目符号与照片">
    <p:spTree>
      <p:nvGrpSpPr>
        <p:cNvPr id="1" name=""/>
        <p:cNvGrpSpPr/>
        <p:nvPr/>
      </p:nvGrpSpPr>
      <p:grpSpPr>
        <a:xfrm>
          <a:off x="0" y="0"/>
          <a:ext cx="0" cy="0"/>
          <a:chOff x="0" y="0"/>
          <a:chExt cx="0" cy="0"/>
        </a:xfrm>
      </p:grpSpPr>
      <p:sp>
        <p:nvSpPr>
          <p:cNvPr id="65" name="图像"/>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6" name="标题文本"/>
          <p:cNvSpPr/>
          <p:nvPr>
            <p:ph type="title"/>
          </p:nvPr>
        </p:nvSpPr>
        <p:spPr>
          <a:prstGeom prst="rect">
            <a:avLst/>
          </a:prstGeom>
        </p:spPr>
        <p:txBody>
          <a:bodyPr/>
          <a:lstStyle/>
          <a:p>
            <a:pPr/>
            <a:r>
              <a:t>标题文本</a:t>
            </a:r>
          </a:p>
        </p:txBody>
      </p:sp>
      <p:sp>
        <p:nvSpPr>
          <p:cNvPr id="67" name="正文级别 1…"/>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正文级别 1</a:t>
            </a:r>
          </a:p>
          <a:p>
            <a:pPr lvl="1"/>
            <a:r>
              <a:t>正文级别 2</a:t>
            </a:r>
          </a:p>
          <a:p>
            <a:pPr lvl="2"/>
            <a:r>
              <a:t>正文级别 3</a:t>
            </a:r>
          </a:p>
          <a:p>
            <a:pPr lvl="3"/>
            <a:r>
              <a:t>正文级别 4</a:t>
            </a:r>
          </a:p>
          <a:p>
            <a:pPr lvl="4"/>
            <a:r>
              <a:t>正文级别 5</a:t>
            </a:r>
          </a:p>
        </p:txBody>
      </p:sp>
      <p:sp>
        <p:nvSpPr>
          <p:cNvPr id="68"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项目符号">
    <p:spTree>
      <p:nvGrpSpPr>
        <p:cNvPr id="1" name=""/>
        <p:cNvGrpSpPr/>
        <p:nvPr/>
      </p:nvGrpSpPr>
      <p:grpSpPr>
        <a:xfrm>
          <a:off x="0" y="0"/>
          <a:ext cx="0" cy="0"/>
          <a:chOff x="0" y="0"/>
          <a:chExt cx="0" cy="0"/>
        </a:xfrm>
      </p:grpSpPr>
      <p:sp>
        <p:nvSpPr>
          <p:cNvPr id="75" name="正文级别 1…"/>
          <p:cNvSpPr/>
          <p:nvPr>
            <p:ph type="body" idx="1"/>
          </p:nvPr>
        </p:nvSpPr>
        <p:spPr>
          <a:xfrm>
            <a:off x="1689100" y="1778000"/>
            <a:ext cx="21005800" cy="10147300"/>
          </a:xfrm>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76"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照片 - 3 联">
    <p:spTree>
      <p:nvGrpSpPr>
        <p:cNvPr id="1" name=""/>
        <p:cNvGrpSpPr/>
        <p:nvPr/>
      </p:nvGrpSpPr>
      <p:grpSpPr>
        <a:xfrm>
          <a:off x="0" y="0"/>
          <a:ext cx="0" cy="0"/>
          <a:chOff x="0" y="0"/>
          <a:chExt cx="0" cy="0"/>
        </a:xfrm>
      </p:grpSpPr>
      <p:sp>
        <p:nvSpPr>
          <p:cNvPr id="83" name="图像"/>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4" name="图像"/>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5" name="图像"/>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6" name="幻灯片编号"/>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标题文本"/>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标题文本</a:t>
            </a:r>
          </a:p>
        </p:txBody>
      </p:sp>
      <p:sp>
        <p:nvSpPr>
          <p:cNvPr id="3" name="正文级别 1…"/>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正文级别 1</a:t>
            </a:r>
          </a:p>
          <a:p>
            <a:pPr lvl="1"/>
            <a:r>
              <a:t>正文级别 2</a:t>
            </a:r>
          </a:p>
          <a:p>
            <a:pPr lvl="2"/>
            <a:r>
              <a:t>正文级别 3</a:t>
            </a:r>
          </a:p>
          <a:p>
            <a:pPr lvl="3"/>
            <a:r>
              <a:t>正文级别 4</a:t>
            </a:r>
          </a:p>
          <a:p>
            <a:pPr lvl="4"/>
            <a:r>
              <a:t>正文级别 5</a:t>
            </a:r>
          </a:p>
        </p:txBody>
      </p:sp>
      <p:sp>
        <p:nvSpPr>
          <p:cNvPr id="4" name="幻灯片编号"/>
          <p:cNvSpPr/>
          <p:nvPr>
            <p:ph type="sldNum" sz="quarter" idx="2"/>
          </p:nvPr>
        </p:nvSpPr>
        <p:spPr>
          <a:xfrm>
            <a:off x="11959031" y="13081000"/>
            <a:ext cx="453239" cy="469900"/>
          </a:xfrm>
          <a:prstGeom prst="rect">
            <a:avLst/>
          </a:prstGeom>
          <a:ln w="12700">
            <a:miter lim="400000"/>
          </a:ln>
        </p:spPr>
        <p:txBody>
          <a:bodyPr wrap="none" lIns="50800" tIns="50800" rIns="50800" bIns="50800">
            <a:spAutoFit/>
          </a:bodyPr>
          <a:lstStyle>
            <a:lvl1pPr>
              <a:defRPr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Helvetica Light"/>
          <a:ea typeface="Helvetica Light"/>
          <a:cs typeface="Helvetica Light"/>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tif"/></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hyperlink" Target="http://perspectives.mvdirona.com/content/binary/OverallDataCenterCostAmortization.xlsx"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 Id="rId11" Type="http://schemas.openxmlformats.org/officeDocument/2006/relationships/image" Target="../media/image1.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Canwei Li li.canwei1@zte.com.cn…"/>
          <p:cNvSpPr/>
          <p:nvPr>
            <p:ph type="title"/>
          </p:nvPr>
        </p:nvSpPr>
        <p:spPr>
          <a:xfrm>
            <a:off x="762000" y="9113838"/>
            <a:ext cx="22860000" cy="2673385"/>
          </a:xfrm>
          <a:prstGeom prst="rect">
            <a:avLst/>
          </a:prstGeom>
        </p:spPr>
        <p:txBody>
          <a:bodyPr/>
          <a:lstStyle/>
          <a:p>
            <a:pPr algn="ctr" defTabSz="693419">
              <a:spcBef>
                <a:spcPts val="2600"/>
              </a:spcBef>
              <a:defRPr b="0" cap="none" sz="4900">
                <a:solidFill>
                  <a:srgbClr val="838787"/>
                </a:solidFill>
                <a:latin typeface="+mn-lt"/>
                <a:ea typeface="+mn-ea"/>
                <a:cs typeface="+mn-cs"/>
                <a:sym typeface="Helvetica"/>
              </a:defRPr>
            </a:pPr>
            <a:r>
              <a:t>Yumeng Bao  </a:t>
            </a:r>
            <a:r>
              <a:rPr u="sng"/>
              <a:t>bao.yumeng@zte.com.cn</a:t>
            </a:r>
            <a:r>
              <a:t>  ZTE Corporation</a:t>
            </a:r>
            <a:br/>
            <a:r>
              <a:t> Alexander Chadin </a:t>
            </a:r>
            <a:r>
              <a:rPr u="sng"/>
              <a:t>a.chadin@servionica.ru</a:t>
            </a:r>
            <a:r>
              <a:t> Servionica</a:t>
            </a:r>
            <a:br/>
            <a:r>
              <a:t> Canwei Li </a:t>
            </a:r>
            <a:r>
              <a:rPr u="sng"/>
              <a:t>li.canwei1@zte.com.cn</a:t>
            </a:r>
            <a:r>
              <a:t>  ZTE Corporation</a:t>
            </a:r>
            <a:br/>
          </a:p>
        </p:txBody>
      </p:sp>
      <p:sp>
        <p:nvSpPr>
          <p:cNvPr id="181" name="sAVE energy and reduce cost of data center with OpenStack watcher"/>
          <p:cNvSpPr/>
          <p:nvPr>
            <p:ph type="body" sz="quarter" idx="1"/>
          </p:nvPr>
        </p:nvSpPr>
        <p:spPr>
          <a:prstGeom prst="rect">
            <a:avLst/>
          </a:prstGeom>
        </p:spPr>
        <p:txBody>
          <a:bodyPr/>
          <a:lstStyle>
            <a:lvl1pPr algn="ctr">
              <a:spcBef>
                <a:spcPts val="3900"/>
              </a:spcBef>
              <a:defRPr cap="none" sz="8700">
                <a:solidFill>
                  <a:srgbClr val="34A5DA"/>
                </a:solidFill>
                <a:latin typeface="+mn-lt"/>
                <a:ea typeface="+mn-ea"/>
                <a:cs typeface="+mn-cs"/>
                <a:sym typeface="Helvetica"/>
              </a:defRPr>
            </a:lvl1pPr>
          </a:lstStyle>
          <a:p>
            <a:pPr/>
            <a:r>
              <a:t>Save Energy And Reduce Cost of Data Center With OpenStack Watcher</a:t>
            </a:r>
          </a:p>
        </p:txBody>
      </p:sp>
      <p:sp>
        <p:nvSpPr>
          <p:cNvPr id="182" name="灯片编号占位符 5"/>
          <p:cNvSpPr/>
          <p:nvPr>
            <p:ph type="sldNum" sz="quarter" idx="4294967295"/>
          </p:nvPr>
        </p:nvSpPr>
        <p:spPr>
          <a:xfrm>
            <a:off x="23223514" y="5842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pic>
        <p:nvPicPr>
          <p:cNvPr id="183" name="pasted-image.tiff" descr="pasted-image.tiff"/>
          <p:cNvPicPr>
            <a:picLocks noChangeAspect="1"/>
          </p:cNvPicPr>
          <p:nvPr/>
        </p:nvPicPr>
        <p:blipFill>
          <a:blip r:embed="rId2">
            <a:extLst/>
          </a:blip>
          <a:stretch>
            <a:fillRect/>
          </a:stretch>
        </p:blipFill>
        <p:spPr>
          <a:xfrm>
            <a:off x="622300" y="660400"/>
            <a:ext cx="2635218" cy="72211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6" name="demo:Use watcher to solve data center’s energy problem."/>
          <p:cNvSpPr/>
          <p:nvPr>
            <p:ph type="body" sz="quarter" idx="1"/>
          </p:nvPr>
        </p:nvSpPr>
        <p:spPr>
          <a:xfrm>
            <a:off x="965200" y="1300377"/>
            <a:ext cx="20955000" cy="693525"/>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JOin us   </a:t>
            </a:r>
          </a:p>
        </p:txBody>
      </p:sp>
      <p:sp>
        <p:nvSpPr>
          <p:cNvPr id="507" name="灯片编号占位符 51"/>
          <p:cNvSpPr/>
          <p:nvPr>
            <p:ph type="sldNum" sz="quarter" idx="4294967295"/>
          </p:nvPr>
        </p:nvSpPr>
        <p:spPr>
          <a:xfrm>
            <a:off x="23041347" y="609600"/>
            <a:ext cx="5715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
        <p:nvSpPr>
          <p:cNvPr id="508" name="文本框 1"/>
          <p:cNvSpPr/>
          <p:nvPr/>
        </p:nvSpPr>
        <p:spPr>
          <a:xfrm>
            <a:off x="2081658" y="3578301"/>
            <a:ext cx="18722083" cy="7429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914400">
              <a:defRPr sz="4800">
                <a:solidFill>
                  <a:srgbClr val="282828"/>
                </a:solidFill>
                <a:latin typeface="Source Sans Pro"/>
                <a:ea typeface="Source Sans Pro"/>
                <a:cs typeface="Source Sans Pro"/>
                <a:sym typeface="Source Sans Pro"/>
              </a:defRPr>
            </a:pPr>
            <a:r>
              <a:t>Wiki:</a:t>
            </a:r>
          </a:p>
          <a:p>
            <a:pPr algn="l" defTabSz="914400">
              <a:defRPr sz="4800" u="sng">
                <a:solidFill>
                  <a:srgbClr val="060606"/>
                </a:solidFill>
                <a:latin typeface="Source Sans Pro"/>
                <a:ea typeface="Source Sans Pro"/>
                <a:cs typeface="Source Sans Pro"/>
                <a:sym typeface="Source Sans Pro"/>
              </a:defRPr>
            </a:pPr>
            <a:r>
              <a:t>https://wiki.openstack.org/wiki/Watcher</a:t>
            </a:r>
          </a:p>
          <a:p>
            <a:pPr algn="l" defTabSz="914400">
              <a:defRPr sz="4800">
                <a:solidFill>
                  <a:srgbClr val="282828"/>
                </a:solidFill>
                <a:latin typeface="Source Sans Pro"/>
                <a:ea typeface="Source Sans Pro"/>
                <a:cs typeface="Source Sans Pro"/>
                <a:sym typeface="Source Sans Pro"/>
              </a:defRPr>
            </a:pPr>
          </a:p>
          <a:p>
            <a:pPr algn="l" defTabSz="914400">
              <a:defRPr sz="4800">
                <a:solidFill>
                  <a:srgbClr val="282828"/>
                </a:solidFill>
                <a:latin typeface="Source Sans Pro"/>
                <a:ea typeface="Source Sans Pro"/>
                <a:cs typeface="Source Sans Pro"/>
                <a:sym typeface="Source Sans Pro"/>
              </a:defRPr>
            </a:pPr>
            <a:r>
              <a:t>IRC:</a:t>
            </a:r>
          </a:p>
          <a:p>
            <a:pPr algn="l" defTabSz="914400">
              <a:defRPr sz="4800">
                <a:solidFill>
                  <a:srgbClr val="282828"/>
                </a:solidFill>
                <a:latin typeface="Source Sans Pro"/>
                <a:ea typeface="Source Sans Pro"/>
                <a:cs typeface="Source Sans Pro"/>
                <a:sym typeface="Source Sans Pro"/>
              </a:defRPr>
            </a:pPr>
            <a:r>
              <a:t>Channel: #openstack-watcher on freenode</a:t>
            </a:r>
          </a:p>
          <a:p>
            <a:pPr algn="l" defTabSz="914400">
              <a:defRPr sz="4800">
                <a:latin typeface="Arial"/>
                <a:ea typeface="Arial"/>
                <a:cs typeface="Arial"/>
                <a:sym typeface="Arial"/>
              </a:defRPr>
            </a:pPr>
          </a:p>
          <a:p>
            <a:pPr algn="l" defTabSz="914400">
              <a:defRPr sz="4800">
                <a:solidFill>
                  <a:srgbClr val="282828"/>
                </a:solidFill>
                <a:latin typeface="Source Sans Pro"/>
                <a:ea typeface="Source Sans Pro"/>
                <a:cs typeface="Source Sans Pro"/>
                <a:sym typeface="Source Sans Pro"/>
              </a:defRPr>
            </a:pPr>
            <a:r>
              <a:t>Code:</a:t>
            </a:r>
          </a:p>
          <a:p>
            <a:pPr algn="l" defTabSz="914400">
              <a:defRPr sz="4800" u="sng">
                <a:solidFill>
                  <a:srgbClr val="060606"/>
                </a:solidFill>
                <a:latin typeface="Source Sans Pro"/>
                <a:ea typeface="Source Sans Pro"/>
                <a:cs typeface="Source Sans Pro"/>
                <a:sym typeface="Source Sans Pro"/>
              </a:defRPr>
            </a:pPr>
            <a:r>
              <a:t>https://github.com/openstack/watcher</a:t>
            </a:r>
          </a:p>
          <a:p>
            <a:pPr algn="l" defTabSz="914400">
              <a:defRPr sz="4800" u="sng">
                <a:solidFill>
                  <a:srgbClr val="060606"/>
                </a:solidFill>
                <a:latin typeface="Source Sans Pro"/>
                <a:ea typeface="Source Sans Pro"/>
                <a:cs typeface="Source Sans Pro"/>
                <a:sym typeface="Source Sans Pro"/>
              </a:defRPr>
            </a:pPr>
            <a:r>
              <a:t>https://github.com/openstack/python-watcherclient</a:t>
            </a:r>
          </a:p>
          <a:p>
            <a:pPr algn="l" defTabSz="914400">
              <a:defRPr sz="4800" u="sng">
                <a:solidFill>
                  <a:srgbClr val="282828"/>
                </a:solidFill>
                <a:latin typeface="Source Sans Pro"/>
                <a:ea typeface="Source Sans Pro"/>
                <a:cs typeface="Source Sans Pro"/>
                <a:sym typeface="Source Sans Pro"/>
              </a:defRPr>
            </a:pPr>
            <a:r>
              <a:t>https://github.com/openstack/watcher-dashboard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10" name="Picture 2" descr="Picture 2"/>
          <p:cNvPicPr>
            <a:picLocks noChangeAspect="1"/>
          </p:cNvPicPr>
          <p:nvPr/>
        </p:nvPicPr>
        <p:blipFill>
          <a:blip r:embed="rId2">
            <a:extLst/>
          </a:blip>
          <a:stretch>
            <a:fillRect/>
          </a:stretch>
        </p:blipFill>
        <p:spPr>
          <a:xfrm>
            <a:off x="6863322" y="2645898"/>
            <a:ext cx="11069401" cy="8424203"/>
          </a:xfrm>
          <a:prstGeom prst="rect">
            <a:avLst/>
          </a:prstGeom>
          <a:ln w="12700">
            <a:miter lim="400000"/>
          </a:ln>
        </p:spPr>
      </p:pic>
      <p:sp>
        <p:nvSpPr>
          <p:cNvPr id="511" name="灯片编号占位符 3"/>
          <p:cNvSpPr/>
          <p:nvPr>
            <p:ph type="sldNum" sz="quarter" idx="4294967295"/>
          </p:nvPr>
        </p:nvSpPr>
        <p:spPr>
          <a:xfrm>
            <a:off x="11959031" y="13081000"/>
            <a:ext cx="453238" cy="4699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outlines"/>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outlines</a:t>
            </a:r>
          </a:p>
        </p:txBody>
      </p:sp>
      <p:sp>
        <p:nvSpPr>
          <p:cNvPr id="186" name="1. Data center’s energy problem?…"/>
          <p:cNvSpPr/>
          <p:nvPr>
            <p:ph type="title"/>
          </p:nvPr>
        </p:nvSpPr>
        <p:spPr>
          <a:xfrm>
            <a:off x="762000" y="3344579"/>
            <a:ext cx="22860000" cy="3446515"/>
          </a:xfrm>
          <a:prstGeom prst="rect">
            <a:avLst/>
          </a:prstGeom>
        </p:spPr>
        <p:txBody>
          <a:bodyPr/>
          <a:lstStyle/>
          <a:p>
            <a:pPr defTabSz="602615">
              <a:spcBef>
                <a:spcPts val="2800"/>
              </a:spcBef>
              <a:defRPr sz="6300"/>
            </a:pPr>
            <a:r>
              <a:t>1. Data center’s energy problem?</a:t>
            </a:r>
          </a:p>
          <a:p>
            <a:pPr defTabSz="602615">
              <a:spcBef>
                <a:spcPts val="2800"/>
              </a:spcBef>
              <a:defRPr sz="6300"/>
            </a:pPr>
            <a:r>
              <a:t>2. What is Watcher?</a:t>
            </a:r>
          </a:p>
          <a:p>
            <a:pPr defTabSz="602615">
              <a:spcBef>
                <a:spcPts val="2800"/>
              </a:spcBef>
              <a:defRPr sz="6300"/>
            </a:pPr>
            <a:r>
              <a:t>3. Demo:Use watcher to solve data center’s energy problem.</a:t>
            </a:r>
          </a:p>
        </p:txBody>
      </p:sp>
      <p:sp>
        <p:nvSpPr>
          <p:cNvPr id="187" name="灯片编号占位符 4"/>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Data center’s energy problem"/>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Data center’s energy problem</a:t>
            </a:r>
          </a:p>
        </p:txBody>
      </p:sp>
      <p:sp>
        <p:nvSpPr>
          <p:cNvPr id="190" name="标题"/>
          <p:cNvSpPr/>
          <p:nvPr>
            <p:ph type="title"/>
          </p:nvPr>
        </p:nvSpPr>
        <p:spPr>
          <a:xfrm>
            <a:off x="647698" y="2526931"/>
            <a:ext cx="22860001" cy="10073837"/>
          </a:xfrm>
          <a:prstGeom prst="rect">
            <a:avLst/>
          </a:prstGeom>
        </p:spPr>
        <p:txBody>
          <a:bodyPr/>
          <a:lstStyle>
            <a:lvl1pPr marL="158750" indent="-158750">
              <a:buSzPct val="40000"/>
              <a:buBlip>
                <a:blip r:embed="rId3"/>
              </a:buBlip>
            </a:lvl1pPr>
          </a:lstStyle>
          <a:p>
            <a:pPr/>
            <a:r>
              <a:t> </a:t>
            </a:r>
          </a:p>
        </p:txBody>
      </p:sp>
      <p:graphicFrame>
        <p:nvGraphicFramePr>
          <p:cNvPr id="191" name="二维饼图"/>
          <p:cNvGraphicFramePr/>
          <p:nvPr/>
        </p:nvGraphicFramePr>
        <p:xfrm>
          <a:off x="2008373" y="3472518"/>
          <a:ext cx="11086697" cy="6278465"/>
        </p:xfrm>
        <a:graphic xmlns:a="http://schemas.openxmlformats.org/drawingml/2006/main">
          <a:graphicData uri="http://schemas.openxmlformats.org/drawingml/2006/chart">
            <c:chart xmlns:c="http://schemas.openxmlformats.org/drawingml/2006/chart" r:id="rId4"/>
          </a:graphicData>
        </a:graphic>
      </p:graphicFrame>
      <p:sp>
        <p:nvSpPr>
          <p:cNvPr id="192" name="Key Factors in Monthly Costs"/>
          <p:cNvSpPr/>
          <p:nvPr/>
        </p:nvSpPr>
        <p:spPr>
          <a:xfrm>
            <a:off x="1771780" y="2829268"/>
            <a:ext cx="8041779" cy="838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3400"/>
              </a:spcBef>
              <a:defRPr sz="4800"/>
            </a:lvl1pPr>
          </a:lstStyle>
          <a:p>
            <a:pPr/>
            <a:r>
              <a:t>Key Factors in Monthly Costs</a:t>
            </a:r>
          </a:p>
        </p:txBody>
      </p:sp>
      <p:sp>
        <p:nvSpPr>
          <p:cNvPr id="193" name="3 yr server &amp; 15 yr infrastructure amortization"/>
          <p:cNvSpPr/>
          <p:nvPr/>
        </p:nvSpPr>
        <p:spPr>
          <a:xfrm>
            <a:off x="1714736" y="9898715"/>
            <a:ext cx="8799929"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914400">
              <a:defRPr sz="3600">
                <a:latin typeface="Calibri"/>
                <a:ea typeface="Calibri"/>
                <a:cs typeface="Calibri"/>
                <a:sym typeface="Calibri"/>
              </a:defRPr>
            </a:lvl1pPr>
          </a:lstStyle>
          <a:p>
            <a:pPr/>
            <a:r>
              <a:t>3 yr server &amp; 15 yr infrastructure amortization</a:t>
            </a:r>
          </a:p>
        </p:txBody>
      </p:sp>
      <p:graphicFrame>
        <p:nvGraphicFramePr>
          <p:cNvPr id="194" name="二维饼图"/>
          <p:cNvGraphicFramePr/>
          <p:nvPr/>
        </p:nvGraphicFramePr>
        <p:xfrm>
          <a:off x="14514168" y="4550988"/>
          <a:ext cx="7551056" cy="4724975"/>
        </p:xfrm>
        <a:graphic xmlns:a="http://schemas.openxmlformats.org/drawingml/2006/main">
          <a:graphicData uri="http://schemas.openxmlformats.org/drawingml/2006/chart">
            <c:chart xmlns:c="http://schemas.openxmlformats.org/drawingml/2006/chart" r:id="rId5"/>
          </a:graphicData>
        </a:graphic>
      </p:graphicFrame>
      <p:sp>
        <p:nvSpPr>
          <p:cNvPr id="195" name="Working Status During Power-on"/>
          <p:cNvSpPr/>
          <p:nvPr/>
        </p:nvSpPr>
        <p:spPr>
          <a:xfrm>
            <a:off x="12690447" y="2829268"/>
            <a:ext cx="8980290" cy="838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3400"/>
              </a:spcBef>
              <a:defRPr sz="4800"/>
            </a:lvl1pPr>
          </a:lstStyle>
          <a:p>
            <a:pPr/>
            <a:r>
              <a:t>Working Status During Power-on</a:t>
            </a:r>
          </a:p>
        </p:txBody>
      </p:sp>
      <p:sp>
        <p:nvSpPr>
          <p:cNvPr id="196" name="Reference: perspectives.mvdirona.com/content/binary/OverallDataCenterCostAmortization.xlsx"/>
          <p:cNvSpPr/>
          <p:nvPr/>
        </p:nvSpPr>
        <p:spPr>
          <a:xfrm>
            <a:off x="1567374" y="11907925"/>
            <a:ext cx="13524282" cy="520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3400"/>
              </a:spcBef>
              <a:defRPr sz="2400">
                <a:latin typeface="Avenir Next Medium"/>
                <a:ea typeface="Avenir Next Medium"/>
                <a:cs typeface="Avenir Next Medium"/>
                <a:sym typeface="Avenir Next Medium"/>
              </a:defRPr>
            </a:pPr>
            <a:r>
              <a:t>Reference: </a:t>
            </a:r>
            <a:r>
              <a:rPr u="sng">
                <a:solidFill>
                  <a:srgbClr val="0000FF"/>
                </a:solidFill>
                <a:uFill>
                  <a:solidFill>
                    <a:srgbClr val="0000FF"/>
                  </a:solidFill>
                </a:uFill>
                <a:hlinkClick r:id="rId6" invalidUrl="" action="" tgtFrame="" tooltip="" history="1" highlightClick="0" endSnd="0"/>
              </a:rPr>
              <a:t>perspectives.mvdirona.com/content/binary/OverallDataCenterCostAmortization.xlsx</a:t>
            </a:r>
          </a:p>
        </p:txBody>
      </p:sp>
      <p:sp>
        <p:nvSpPr>
          <p:cNvPr id="197" name="灯片编号占位符 11"/>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
        <p:nvSpPr>
          <p:cNvPr id="198" name="Idle servers consume 60-90% electricity as that at active working status"/>
          <p:cNvSpPr/>
          <p:nvPr/>
        </p:nvSpPr>
        <p:spPr>
          <a:xfrm>
            <a:off x="13935926" y="10000287"/>
            <a:ext cx="7598473"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defRPr sz="3600">
                <a:solidFill>
                  <a:srgbClr val="FF2600"/>
                </a:solidFill>
                <a:latin typeface="Calibri"/>
                <a:ea typeface="Calibri"/>
                <a:cs typeface="Calibri"/>
                <a:sym typeface="Calibri"/>
              </a:defRPr>
            </a:pPr>
            <a:r>
              <a:t>Idle servers consume 60-90% electricity as that at active working status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Data center’s energy problem"/>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Data center’s energy problem</a:t>
            </a:r>
          </a:p>
        </p:txBody>
      </p:sp>
      <p:grpSp>
        <p:nvGrpSpPr>
          <p:cNvPr id="296" name="成组"/>
          <p:cNvGrpSpPr/>
          <p:nvPr/>
        </p:nvGrpSpPr>
        <p:grpSpPr>
          <a:xfrm>
            <a:off x="2019298" y="2500281"/>
            <a:ext cx="12301543" cy="10429952"/>
            <a:chOff x="0" y="0"/>
            <a:chExt cx="12301542" cy="10429950"/>
          </a:xfrm>
        </p:grpSpPr>
        <p:grpSp>
          <p:nvGrpSpPr>
            <p:cNvPr id="205" name="Energy efficient…"/>
            <p:cNvGrpSpPr/>
            <p:nvPr/>
          </p:nvGrpSpPr>
          <p:grpSpPr>
            <a:xfrm>
              <a:off x="-1" y="4767936"/>
              <a:ext cx="2950720" cy="732522"/>
              <a:chOff x="0" y="0"/>
              <a:chExt cx="2950719" cy="732520"/>
            </a:xfrm>
          </p:grpSpPr>
          <p:sp>
            <p:nvSpPr>
              <p:cNvPr id="203" name="矩形"/>
              <p:cNvSpPr/>
              <p:nvPr/>
            </p:nvSpPr>
            <p:spPr>
              <a:xfrm>
                <a:off x="-1" y="0"/>
                <a:ext cx="2950721" cy="7325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04" name="Energy efficient…"/>
              <p:cNvSpPr/>
              <p:nvPr/>
            </p:nvSpPr>
            <p:spPr>
              <a:xfrm>
                <a:off x="-1" y="63999"/>
                <a:ext cx="2950721" cy="6045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80000"/>
                  </a:lnSpc>
                  <a:defRPr sz="1800"/>
                </a:pPr>
                <a:r>
                  <a:t>Energy efficient</a:t>
                </a:r>
              </a:p>
              <a:p>
                <a:pPr>
                  <a:lnSpc>
                    <a:spcPct val="80000"/>
                  </a:lnSpc>
                  <a:defRPr sz="1800"/>
                </a:pPr>
                <a:r>
                  <a:t>techniques</a:t>
                </a:r>
              </a:p>
            </p:txBody>
          </p:sp>
        </p:grpSp>
        <p:sp>
          <p:nvSpPr>
            <p:cNvPr id="206" name="线条"/>
            <p:cNvSpPr/>
            <p:nvPr/>
          </p:nvSpPr>
          <p:spPr>
            <a:xfrm>
              <a:off x="2956024" y="5134195"/>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07" name="线条"/>
            <p:cNvSpPr/>
            <p:nvPr/>
          </p:nvSpPr>
          <p:spPr>
            <a:xfrm flipV="1">
              <a:off x="3242468" y="1727816"/>
              <a:ext cx="3" cy="8474251"/>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08" name="线条"/>
            <p:cNvSpPr/>
            <p:nvPr/>
          </p:nvSpPr>
          <p:spPr>
            <a:xfrm>
              <a:off x="3236168" y="1729084"/>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09" name="线条"/>
            <p:cNvSpPr/>
            <p:nvPr/>
          </p:nvSpPr>
          <p:spPr>
            <a:xfrm>
              <a:off x="3236168" y="3757821"/>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10" name="线条"/>
            <p:cNvSpPr/>
            <p:nvPr/>
          </p:nvSpPr>
          <p:spPr>
            <a:xfrm>
              <a:off x="3236168" y="5278297"/>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11" name="线条"/>
            <p:cNvSpPr/>
            <p:nvPr/>
          </p:nvSpPr>
          <p:spPr>
            <a:xfrm>
              <a:off x="3236168" y="7252996"/>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12" name="线条"/>
            <p:cNvSpPr/>
            <p:nvPr/>
          </p:nvSpPr>
          <p:spPr>
            <a:xfrm>
              <a:off x="3236168" y="10207089"/>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15" name="DPM"/>
            <p:cNvGrpSpPr/>
            <p:nvPr/>
          </p:nvGrpSpPr>
          <p:grpSpPr>
            <a:xfrm>
              <a:off x="6594921" y="726513"/>
              <a:ext cx="2485979" cy="564121"/>
              <a:chOff x="0" y="0"/>
              <a:chExt cx="2485978" cy="564120"/>
            </a:xfrm>
          </p:grpSpPr>
          <p:sp>
            <p:nvSpPr>
              <p:cNvPr id="213"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14" name="DPM"/>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DPM</a:t>
                </a:r>
              </a:p>
            </p:txBody>
          </p:sp>
        </p:grpSp>
        <p:grpSp>
          <p:nvGrpSpPr>
            <p:cNvPr id="218" name="Sleep, on/off"/>
            <p:cNvGrpSpPr/>
            <p:nvPr/>
          </p:nvGrpSpPr>
          <p:grpSpPr>
            <a:xfrm>
              <a:off x="6620321" y="2011425"/>
              <a:ext cx="2485979" cy="564121"/>
              <a:chOff x="0" y="0"/>
              <a:chExt cx="2485978" cy="564120"/>
            </a:xfrm>
          </p:grpSpPr>
          <p:sp>
            <p:nvSpPr>
              <p:cNvPr id="216"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17" name="Sleep, on/off"/>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Sleep, on/off</a:t>
                </a:r>
              </a:p>
            </p:txBody>
          </p:sp>
        </p:grpSp>
        <p:grpSp>
          <p:nvGrpSpPr>
            <p:cNvPr id="221" name="Host level"/>
            <p:cNvGrpSpPr/>
            <p:nvPr/>
          </p:nvGrpSpPr>
          <p:grpSpPr>
            <a:xfrm>
              <a:off x="3534221" y="1447025"/>
              <a:ext cx="2485979" cy="564121"/>
              <a:chOff x="0" y="0"/>
              <a:chExt cx="2485978" cy="564120"/>
            </a:xfrm>
          </p:grpSpPr>
          <p:sp>
            <p:nvSpPr>
              <p:cNvPr id="21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20" name="Host level"/>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Host level</a:t>
                </a:r>
              </a:p>
            </p:txBody>
          </p:sp>
        </p:grpSp>
        <p:grpSp>
          <p:nvGrpSpPr>
            <p:cNvPr id="224" name="DVS/DVFS"/>
            <p:cNvGrpSpPr/>
            <p:nvPr/>
          </p:nvGrpSpPr>
          <p:grpSpPr>
            <a:xfrm>
              <a:off x="9694516" y="-1"/>
              <a:ext cx="2485979" cy="564121"/>
              <a:chOff x="0" y="0"/>
              <a:chExt cx="2485978" cy="564120"/>
            </a:xfrm>
          </p:grpSpPr>
          <p:sp>
            <p:nvSpPr>
              <p:cNvPr id="222"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23" name="DVS/DVFS"/>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DVS/DVFS</a:t>
                </a:r>
              </a:p>
            </p:txBody>
          </p:sp>
        </p:grpSp>
        <p:grpSp>
          <p:nvGrpSpPr>
            <p:cNvPr id="227" name="ALR"/>
            <p:cNvGrpSpPr/>
            <p:nvPr/>
          </p:nvGrpSpPr>
          <p:grpSpPr>
            <a:xfrm>
              <a:off x="9707216" y="1236876"/>
              <a:ext cx="2485979" cy="564121"/>
              <a:chOff x="0" y="0"/>
              <a:chExt cx="2485978" cy="564120"/>
            </a:xfrm>
          </p:grpSpPr>
          <p:sp>
            <p:nvSpPr>
              <p:cNvPr id="225"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26" name="ALR"/>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ALR</a:t>
                </a:r>
              </a:p>
            </p:txBody>
          </p:sp>
        </p:grpSp>
        <p:sp>
          <p:nvSpPr>
            <p:cNvPr id="228" name="线条"/>
            <p:cNvSpPr/>
            <p:nvPr/>
          </p:nvSpPr>
          <p:spPr>
            <a:xfrm flipV="1">
              <a:off x="6307558" y="1021282"/>
              <a:ext cx="3" cy="1295521"/>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29" name="线条"/>
            <p:cNvSpPr/>
            <p:nvPr/>
          </p:nvSpPr>
          <p:spPr>
            <a:xfrm>
              <a:off x="6007100" y="1729084"/>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0" name="线条"/>
            <p:cNvSpPr/>
            <p:nvPr/>
          </p:nvSpPr>
          <p:spPr>
            <a:xfrm>
              <a:off x="6299200" y="1008572"/>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1" name="线条"/>
            <p:cNvSpPr/>
            <p:nvPr/>
          </p:nvSpPr>
          <p:spPr>
            <a:xfrm>
              <a:off x="6311900" y="2305492"/>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2" name="线条"/>
            <p:cNvSpPr/>
            <p:nvPr/>
          </p:nvSpPr>
          <p:spPr>
            <a:xfrm flipV="1">
              <a:off x="9394057" y="252737"/>
              <a:ext cx="3" cy="1295521"/>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3" name="线条"/>
            <p:cNvSpPr/>
            <p:nvPr/>
          </p:nvSpPr>
          <p:spPr>
            <a:xfrm>
              <a:off x="9093597" y="960538"/>
              <a:ext cx="290150"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4" name="线条"/>
            <p:cNvSpPr/>
            <p:nvPr/>
          </p:nvSpPr>
          <p:spPr>
            <a:xfrm>
              <a:off x="9385697" y="240028"/>
              <a:ext cx="290150"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35" name="线条"/>
            <p:cNvSpPr/>
            <p:nvPr/>
          </p:nvSpPr>
          <p:spPr>
            <a:xfrm>
              <a:off x="9398397" y="1536948"/>
              <a:ext cx="290150"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38" name="Network level"/>
            <p:cNvGrpSpPr/>
            <p:nvPr/>
          </p:nvGrpSpPr>
          <p:grpSpPr>
            <a:xfrm>
              <a:off x="3534221" y="3475760"/>
              <a:ext cx="2485979" cy="564123"/>
              <a:chOff x="0" y="0"/>
              <a:chExt cx="2485978" cy="564122"/>
            </a:xfrm>
          </p:grpSpPr>
          <p:sp>
            <p:nvSpPr>
              <p:cNvPr id="236" name="矩形"/>
              <p:cNvSpPr/>
              <p:nvPr/>
            </p:nvSpPr>
            <p:spPr>
              <a:xfrm>
                <a:off x="-1" y="-1"/>
                <a:ext cx="2485980" cy="564123"/>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37" name="Network level"/>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Network level</a:t>
                </a:r>
              </a:p>
            </p:txBody>
          </p:sp>
        </p:grpSp>
        <p:grpSp>
          <p:nvGrpSpPr>
            <p:cNvPr id="241" name="Routing"/>
            <p:cNvGrpSpPr/>
            <p:nvPr/>
          </p:nvGrpSpPr>
          <p:grpSpPr>
            <a:xfrm>
              <a:off x="6620321" y="2743943"/>
              <a:ext cx="2485979" cy="564121"/>
              <a:chOff x="0" y="0"/>
              <a:chExt cx="2485978" cy="564120"/>
            </a:xfrm>
          </p:grpSpPr>
          <p:sp>
            <p:nvSpPr>
              <p:cNvPr id="23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40" name="Routing"/>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Routing</a:t>
                </a:r>
              </a:p>
            </p:txBody>
          </p:sp>
        </p:grpSp>
        <p:grpSp>
          <p:nvGrpSpPr>
            <p:cNvPr id="244" name="ALR"/>
            <p:cNvGrpSpPr/>
            <p:nvPr/>
          </p:nvGrpSpPr>
          <p:grpSpPr>
            <a:xfrm>
              <a:off x="6645721" y="4028852"/>
              <a:ext cx="2485980" cy="564121"/>
              <a:chOff x="0" y="0"/>
              <a:chExt cx="2485978" cy="564120"/>
            </a:xfrm>
          </p:grpSpPr>
          <p:sp>
            <p:nvSpPr>
              <p:cNvPr id="242"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43" name="ALR"/>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ALR</a:t>
                </a:r>
              </a:p>
            </p:txBody>
          </p:sp>
        </p:grpSp>
        <p:sp>
          <p:nvSpPr>
            <p:cNvPr id="245" name="线条"/>
            <p:cNvSpPr/>
            <p:nvPr/>
          </p:nvSpPr>
          <p:spPr>
            <a:xfrm flipV="1">
              <a:off x="6332958" y="3038711"/>
              <a:ext cx="3" cy="1295521"/>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46" name="线条"/>
            <p:cNvSpPr/>
            <p:nvPr/>
          </p:nvSpPr>
          <p:spPr>
            <a:xfrm>
              <a:off x="6032500" y="3746513"/>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47" name="线条"/>
            <p:cNvSpPr/>
            <p:nvPr/>
          </p:nvSpPr>
          <p:spPr>
            <a:xfrm>
              <a:off x="6324600" y="3026002"/>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48" name="线条"/>
            <p:cNvSpPr/>
            <p:nvPr/>
          </p:nvSpPr>
          <p:spPr>
            <a:xfrm>
              <a:off x="6337300" y="4322920"/>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51" name="Thermal-aware"/>
            <p:cNvGrpSpPr/>
            <p:nvPr/>
          </p:nvGrpSpPr>
          <p:grpSpPr>
            <a:xfrm>
              <a:off x="3534221" y="4996238"/>
              <a:ext cx="2485979" cy="564121"/>
              <a:chOff x="0" y="0"/>
              <a:chExt cx="2485978" cy="564120"/>
            </a:xfrm>
          </p:grpSpPr>
          <p:sp>
            <p:nvSpPr>
              <p:cNvPr id="24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50" name="Thermal-aware"/>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Thermal-aware</a:t>
                </a:r>
              </a:p>
            </p:txBody>
          </p:sp>
        </p:grpSp>
        <p:sp>
          <p:nvSpPr>
            <p:cNvPr id="252" name="线条"/>
            <p:cNvSpPr/>
            <p:nvPr/>
          </p:nvSpPr>
          <p:spPr>
            <a:xfrm>
              <a:off x="6004768" y="5278297"/>
              <a:ext cx="656384"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55" name="Free cooling"/>
            <p:cNvGrpSpPr/>
            <p:nvPr/>
          </p:nvGrpSpPr>
          <p:grpSpPr>
            <a:xfrm>
              <a:off x="6645721" y="4996238"/>
              <a:ext cx="2485980" cy="564121"/>
              <a:chOff x="0" y="0"/>
              <a:chExt cx="2485978" cy="564120"/>
            </a:xfrm>
          </p:grpSpPr>
          <p:sp>
            <p:nvSpPr>
              <p:cNvPr id="253"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54" name="Free cooling"/>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Free cooling</a:t>
                </a:r>
              </a:p>
            </p:txBody>
          </p:sp>
        </p:grpSp>
        <p:grpSp>
          <p:nvGrpSpPr>
            <p:cNvPr id="258" name="Geographic level"/>
            <p:cNvGrpSpPr/>
            <p:nvPr/>
          </p:nvGrpSpPr>
          <p:grpSpPr>
            <a:xfrm>
              <a:off x="3534221" y="9865827"/>
              <a:ext cx="2485979" cy="564123"/>
              <a:chOff x="0" y="0"/>
              <a:chExt cx="2485978" cy="564122"/>
            </a:xfrm>
          </p:grpSpPr>
          <p:sp>
            <p:nvSpPr>
              <p:cNvPr id="256" name="矩形"/>
              <p:cNvSpPr/>
              <p:nvPr/>
            </p:nvSpPr>
            <p:spPr>
              <a:xfrm>
                <a:off x="-1" y="-1"/>
                <a:ext cx="2485980" cy="564123"/>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57" name="Geographic level"/>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Geographic level</a:t>
                </a:r>
              </a:p>
            </p:txBody>
          </p:sp>
        </p:grpSp>
        <p:grpSp>
          <p:nvGrpSpPr>
            <p:cNvPr id="261" name="Resource allocation"/>
            <p:cNvGrpSpPr/>
            <p:nvPr/>
          </p:nvGrpSpPr>
          <p:grpSpPr>
            <a:xfrm>
              <a:off x="6688559" y="5950213"/>
              <a:ext cx="2485980" cy="564121"/>
              <a:chOff x="0" y="0"/>
              <a:chExt cx="2485978" cy="564120"/>
            </a:xfrm>
          </p:grpSpPr>
          <p:sp>
            <p:nvSpPr>
              <p:cNvPr id="25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60" name="Resource allocation"/>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Resource allocation</a:t>
                </a:r>
              </a:p>
            </p:txBody>
          </p:sp>
        </p:grpSp>
        <p:grpSp>
          <p:nvGrpSpPr>
            <p:cNvPr id="264" name="Consolidation"/>
            <p:cNvGrpSpPr/>
            <p:nvPr/>
          </p:nvGrpSpPr>
          <p:grpSpPr>
            <a:xfrm>
              <a:off x="6688559" y="6970938"/>
              <a:ext cx="2485980" cy="564121"/>
              <a:chOff x="0" y="0"/>
              <a:chExt cx="2485978" cy="564120"/>
            </a:xfrm>
          </p:grpSpPr>
          <p:sp>
            <p:nvSpPr>
              <p:cNvPr id="262"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63" name="Consolidation"/>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Consolidation</a:t>
                </a:r>
              </a:p>
            </p:txBody>
          </p:sp>
        </p:grpSp>
        <p:grpSp>
          <p:nvGrpSpPr>
            <p:cNvPr id="267" name="Load balancing"/>
            <p:cNvGrpSpPr/>
            <p:nvPr/>
          </p:nvGrpSpPr>
          <p:grpSpPr>
            <a:xfrm>
              <a:off x="6701259" y="7967643"/>
              <a:ext cx="2485980" cy="564121"/>
              <a:chOff x="0" y="0"/>
              <a:chExt cx="2485978" cy="564120"/>
            </a:xfrm>
          </p:grpSpPr>
          <p:sp>
            <p:nvSpPr>
              <p:cNvPr id="265"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66" name="Load balancing"/>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Load balancing</a:t>
                </a:r>
              </a:p>
            </p:txBody>
          </p:sp>
        </p:grpSp>
        <p:grpSp>
          <p:nvGrpSpPr>
            <p:cNvPr id="270" name="DCP"/>
            <p:cNvGrpSpPr/>
            <p:nvPr/>
          </p:nvGrpSpPr>
          <p:grpSpPr>
            <a:xfrm>
              <a:off x="6701259" y="8976358"/>
              <a:ext cx="2485980" cy="564121"/>
              <a:chOff x="0" y="0"/>
              <a:chExt cx="2485978" cy="564120"/>
            </a:xfrm>
          </p:grpSpPr>
          <p:sp>
            <p:nvSpPr>
              <p:cNvPr id="268"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69" name="DCP"/>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DCP</a:t>
                </a:r>
              </a:p>
            </p:txBody>
          </p:sp>
        </p:grpSp>
        <p:sp>
          <p:nvSpPr>
            <p:cNvPr id="271" name="线条"/>
            <p:cNvSpPr/>
            <p:nvPr/>
          </p:nvSpPr>
          <p:spPr>
            <a:xfrm>
              <a:off x="6017468" y="7252996"/>
              <a:ext cx="656384"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72" name="线条"/>
            <p:cNvSpPr/>
            <p:nvPr/>
          </p:nvSpPr>
          <p:spPr>
            <a:xfrm flipV="1">
              <a:off x="6396458" y="6148914"/>
              <a:ext cx="3" cy="3120706"/>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73" name="线条"/>
            <p:cNvSpPr/>
            <p:nvPr/>
          </p:nvSpPr>
          <p:spPr>
            <a:xfrm>
              <a:off x="6388100" y="6136204"/>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74" name="线条"/>
            <p:cNvSpPr/>
            <p:nvPr/>
          </p:nvSpPr>
          <p:spPr>
            <a:xfrm>
              <a:off x="6388100" y="8249703"/>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75" name="线条"/>
            <p:cNvSpPr/>
            <p:nvPr/>
          </p:nvSpPr>
          <p:spPr>
            <a:xfrm>
              <a:off x="6388100" y="9270426"/>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78" name="VM Selection"/>
            <p:cNvGrpSpPr/>
            <p:nvPr/>
          </p:nvGrpSpPr>
          <p:grpSpPr>
            <a:xfrm>
              <a:off x="9802863" y="5270750"/>
              <a:ext cx="2485979" cy="564123"/>
              <a:chOff x="0" y="0"/>
              <a:chExt cx="2485978" cy="564122"/>
            </a:xfrm>
          </p:grpSpPr>
          <p:sp>
            <p:nvSpPr>
              <p:cNvPr id="276" name="矩形"/>
              <p:cNvSpPr/>
              <p:nvPr/>
            </p:nvSpPr>
            <p:spPr>
              <a:xfrm>
                <a:off x="-1" y="-1"/>
                <a:ext cx="2485980" cy="564123"/>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77" name="VM Selection"/>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VM Selection</a:t>
                </a:r>
              </a:p>
            </p:txBody>
          </p:sp>
        </p:grpSp>
        <p:grpSp>
          <p:nvGrpSpPr>
            <p:cNvPr id="281" name="VM Migration"/>
            <p:cNvGrpSpPr/>
            <p:nvPr/>
          </p:nvGrpSpPr>
          <p:grpSpPr>
            <a:xfrm>
              <a:off x="9815563" y="6507628"/>
              <a:ext cx="2485979" cy="564121"/>
              <a:chOff x="0" y="0"/>
              <a:chExt cx="2485978" cy="564120"/>
            </a:xfrm>
          </p:grpSpPr>
          <p:sp>
            <p:nvSpPr>
              <p:cNvPr id="27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80" name="VM Migration"/>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VM Migration</a:t>
                </a:r>
              </a:p>
            </p:txBody>
          </p:sp>
        </p:grpSp>
        <p:sp>
          <p:nvSpPr>
            <p:cNvPr id="282" name="线条"/>
            <p:cNvSpPr/>
            <p:nvPr/>
          </p:nvSpPr>
          <p:spPr>
            <a:xfrm flipV="1">
              <a:off x="9502405" y="5523490"/>
              <a:ext cx="3" cy="1295520"/>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83" name="线条"/>
            <p:cNvSpPr/>
            <p:nvPr/>
          </p:nvSpPr>
          <p:spPr>
            <a:xfrm>
              <a:off x="9201946" y="6231291"/>
              <a:ext cx="600921"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84" name="线条"/>
            <p:cNvSpPr/>
            <p:nvPr/>
          </p:nvSpPr>
          <p:spPr>
            <a:xfrm>
              <a:off x="9494046" y="5510781"/>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sp>
          <p:nvSpPr>
            <p:cNvPr id="285" name="线条"/>
            <p:cNvSpPr/>
            <p:nvPr/>
          </p:nvSpPr>
          <p:spPr>
            <a:xfrm>
              <a:off x="9506746" y="6807699"/>
              <a:ext cx="290149"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88" name="VM Placement"/>
            <p:cNvGrpSpPr/>
            <p:nvPr/>
          </p:nvGrpSpPr>
          <p:grpSpPr>
            <a:xfrm>
              <a:off x="9802863" y="5883184"/>
              <a:ext cx="2485979" cy="564123"/>
              <a:chOff x="0" y="0"/>
              <a:chExt cx="2485978" cy="564122"/>
            </a:xfrm>
          </p:grpSpPr>
          <p:sp>
            <p:nvSpPr>
              <p:cNvPr id="286" name="矩形"/>
              <p:cNvSpPr/>
              <p:nvPr/>
            </p:nvSpPr>
            <p:spPr>
              <a:xfrm>
                <a:off x="-1" y="-1"/>
                <a:ext cx="2485980" cy="564123"/>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87" name="VM Placement"/>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VM Placement</a:t>
                </a:r>
              </a:p>
            </p:txBody>
          </p:sp>
        </p:grpSp>
        <p:grpSp>
          <p:nvGrpSpPr>
            <p:cNvPr id="291" name="Virtualized level"/>
            <p:cNvGrpSpPr/>
            <p:nvPr/>
          </p:nvGrpSpPr>
          <p:grpSpPr>
            <a:xfrm>
              <a:off x="3516783" y="6970938"/>
              <a:ext cx="2485979" cy="564121"/>
              <a:chOff x="0" y="0"/>
              <a:chExt cx="2485978" cy="564120"/>
            </a:xfrm>
          </p:grpSpPr>
          <p:sp>
            <p:nvSpPr>
              <p:cNvPr id="289"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90" name="Virtualized level"/>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Virtualized level</a:t>
                </a:r>
              </a:p>
            </p:txBody>
          </p:sp>
        </p:grpSp>
        <p:sp>
          <p:nvSpPr>
            <p:cNvPr id="292" name="线条"/>
            <p:cNvSpPr/>
            <p:nvPr/>
          </p:nvSpPr>
          <p:spPr>
            <a:xfrm>
              <a:off x="6004768" y="10140234"/>
              <a:ext cx="656384" cy="2"/>
            </a:xfrm>
            <a:prstGeom prst="line">
              <a:avLst/>
            </a:prstGeom>
            <a:noFill/>
            <a:ln w="25400" cap="flat">
              <a:solidFill>
                <a:srgbClr val="838787"/>
              </a:solidFill>
              <a:prstDash val="solid"/>
              <a:miter lim="400000"/>
            </a:ln>
            <a:effectLst/>
          </p:spPr>
          <p:txBody>
            <a:bodyPr wrap="square" lIns="45718" tIns="45718" rIns="45718" bIns="45718" numCol="1" anchor="t">
              <a:noAutofit/>
            </a:bodyPr>
            <a:lstStyle/>
            <a:p>
              <a:pPr/>
            </a:p>
          </p:txBody>
        </p:sp>
        <p:grpSp>
          <p:nvGrpSpPr>
            <p:cNvPr id="295" name="Renewables"/>
            <p:cNvGrpSpPr/>
            <p:nvPr/>
          </p:nvGrpSpPr>
          <p:grpSpPr>
            <a:xfrm>
              <a:off x="6701259" y="9852979"/>
              <a:ext cx="2485980" cy="564121"/>
              <a:chOff x="0" y="0"/>
              <a:chExt cx="2485978" cy="564120"/>
            </a:xfrm>
          </p:grpSpPr>
          <p:sp>
            <p:nvSpPr>
              <p:cNvPr id="293" name="矩形"/>
              <p:cNvSpPr/>
              <p:nvPr/>
            </p:nvSpPr>
            <p:spPr>
              <a:xfrm>
                <a:off x="-1" y="0"/>
                <a:ext cx="2485980" cy="564121"/>
              </a:xfrm>
              <a:prstGeom prst="rect">
                <a:avLst/>
              </a:prstGeom>
              <a:noFill/>
              <a:ln w="25400" cap="flat">
                <a:solidFill>
                  <a:srgbClr val="5B5854"/>
                </a:solidFill>
                <a:prstDash val="solid"/>
                <a:miter lim="400000"/>
              </a:ln>
              <a:effectLst/>
            </p:spPr>
            <p:txBody>
              <a:bodyPr wrap="square" lIns="50800" tIns="50800" rIns="50800" bIns="50800" numCol="1" anchor="ctr">
                <a:noAutofit/>
              </a:bodyPr>
              <a:lstStyle/>
              <a:p>
                <a:pPr>
                  <a:lnSpc>
                    <a:spcPct val="80000"/>
                  </a:lnSpc>
                  <a:defRPr sz="1800"/>
                </a:pPr>
              </a:p>
            </p:txBody>
          </p:sp>
          <p:sp>
            <p:nvSpPr>
              <p:cNvPr id="294" name="Renewables"/>
              <p:cNvSpPr/>
              <p:nvPr/>
            </p:nvSpPr>
            <p:spPr>
              <a:xfrm>
                <a:off x="-1" y="91559"/>
                <a:ext cx="2485980"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nSpc>
                    <a:spcPct val="80000"/>
                  </a:lnSpc>
                  <a:defRPr sz="1800"/>
                </a:lvl1pPr>
              </a:lstStyle>
              <a:p>
                <a:pPr/>
                <a:r>
                  <a:t>Renewables</a:t>
                </a:r>
              </a:p>
            </p:txBody>
          </p:sp>
        </p:grpSp>
      </p:grpSp>
      <p:grpSp>
        <p:nvGrpSpPr>
          <p:cNvPr id="301" name="成组"/>
          <p:cNvGrpSpPr/>
          <p:nvPr/>
        </p:nvGrpSpPr>
        <p:grpSpPr>
          <a:xfrm>
            <a:off x="11181535" y="4071916"/>
            <a:ext cx="6329791" cy="1471601"/>
            <a:chOff x="0" y="-1"/>
            <a:chExt cx="6329789" cy="1471600"/>
          </a:xfrm>
        </p:grpSpPr>
        <p:sp>
          <p:nvSpPr>
            <p:cNvPr id="297" name="箭头"/>
            <p:cNvSpPr/>
            <p:nvPr/>
          </p:nvSpPr>
          <p:spPr>
            <a:xfrm>
              <a:off x="-1" y="367273"/>
              <a:ext cx="3541407" cy="77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899" y="14256"/>
                  </a:moveTo>
                  <a:lnTo>
                    <a:pt x="3899" y="21600"/>
                  </a:lnTo>
                  <a:lnTo>
                    <a:pt x="0" y="10800"/>
                  </a:lnTo>
                  <a:lnTo>
                    <a:pt x="3899" y="0"/>
                  </a:lnTo>
                  <a:lnTo>
                    <a:pt x="3899" y="7344"/>
                  </a:lnTo>
                  <a:lnTo>
                    <a:pt x="21600" y="7344"/>
                  </a:lnTo>
                  <a:lnTo>
                    <a:pt x="21600" y="14256"/>
                  </a:lnTo>
                  <a:close/>
                </a:path>
              </a:pathLst>
            </a:custGeom>
            <a:solidFill>
              <a:srgbClr val="34A5DA"/>
            </a:solidFill>
            <a:ln w="12700" cap="flat">
              <a:noFill/>
              <a:miter lim="400000"/>
            </a:ln>
            <a:effectLst/>
          </p:spPr>
          <p:txBody>
            <a:bodyPr wrap="square" lIns="50800" tIns="50800" rIns="50800" bIns="50800" numCol="1" anchor="ctr">
              <a:noAutofit/>
            </a:bodyPr>
            <a:lstStyle/>
            <a:p>
              <a:pPr>
                <a:lnSpc>
                  <a:spcPct val="80000"/>
                </a:lnSpc>
                <a:defRPr b="1" cap="all" sz="4000">
                  <a:solidFill>
                    <a:srgbClr val="FFFFFF"/>
                  </a:solidFill>
                  <a:latin typeface="Baskerville"/>
                  <a:ea typeface="Baskerville"/>
                  <a:cs typeface="Baskerville"/>
                  <a:sym typeface="Baskerville"/>
                </a:defRPr>
              </a:pPr>
            </a:p>
          </p:txBody>
        </p:sp>
        <p:grpSp>
          <p:nvGrpSpPr>
            <p:cNvPr id="300" name="Watcher"/>
            <p:cNvGrpSpPr/>
            <p:nvPr/>
          </p:nvGrpSpPr>
          <p:grpSpPr>
            <a:xfrm>
              <a:off x="3543222" y="-2"/>
              <a:ext cx="2786568" cy="1471601"/>
              <a:chOff x="-1" y="-1"/>
              <a:chExt cx="2786567" cy="1471600"/>
            </a:xfrm>
          </p:grpSpPr>
          <p:sp>
            <p:nvSpPr>
              <p:cNvPr id="298" name="矩形"/>
              <p:cNvSpPr/>
              <p:nvPr/>
            </p:nvSpPr>
            <p:spPr>
              <a:xfrm>
                <a:off x="-2" y="-2"/>
                <a:ext cx="2786569" cy="1471601"/>
              </a:xfrm>
              <a:prstGeom prst="rect">
                <a:avLst/>
              </a:prstGeom>
              <a:solidFill>
                <a:srgbClr val="34A5DA"/>
              </a:solidFill>
              <a:ln w="12700" cap="flat">
                <a:noFill/>
                <a:miter lim="400000"/>
              </a:ln>
              <a:effectLst/>
            </p:spPr>
            <p:txBody>
              <a:bodyPr wrap="square" lIns="50800" tIns="50800" rIns="50800" bIns="50800" numCol="1" anchor="ctr">
                <a:noAutofit/>
              </a:bodyPr>
              <a:lstStyle/>
              <a:p>
                <a:pPr>
                  <a:lnSpc>
                    <a:spcPct val="80000"/>
                  </a:lnSpc>
                  <a:defRPr b="1" sz="2400">
                    <a:solidFill>
                      <a:srgbClr val="FFFFFF"/>
                    </a:solidFill>
                    <a:latin typeface="Baskerville"/>
                    <a:ea typeface="Baskerville"/>
                    <a:cs typeface="Baskerville"/>
                    <a:sym typeface="Baskerville"/>
                  </a:defRPr>
                </a:pPr>
              </a:p>
            </p:txBody>
          </p:sp>
          <p:sp>
            <p:nvSpPr>
              <p:cNvPr id="299" name="Watcher"/>
              <p:cNvSpPr/>
              <p:nvPr/>
            </p:nvSpPr>
            <p:spPr>
              <a:xfrm>
                <a:off x="-2" y="424647"/>
                <a:ext cx="278656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nSpc>
                    <a:spcPct val="80000"/>
                  </a:lnSpc>
                  <a:defRPr b="1" sz="3600">
                    <a:solidFill>
                      <a:srgbClr val="FFFFFF"/>
                    </a:solidFill>
                    <a:latin typeface="Baskerville"/>
                    <a:ea typeface="Baskerville"/>
                    <a:cs typeface="Baskerville"/>
                    <a:sym typeface="Baskerville"/>
                  </a:defRPr>
                </a:pPr>
                <a:r>
                  <a:t>Watcher</a:t>
                </a:r>
                <a:r>
                  <a:rPr sz="2400"/>
                  <a:t> </a:t>
                </a:r>
              </a:p>
            </p:txBody>
          </p:sp>
        </p:grpSp>
      </p:grpSp>
      <p:sp>
        <p:nvSpPr>
          <p:cNvPr id="302" name="TextBox 57"/>
          <p:cNvSpPr/>
          <p:nvPr/>
        </p:nvSpPr>
        <p:spPr>
          <a:xfrm>
            <a:off x="1690614" y="13084440"/>
            <a:ext cx="18145254" cy="342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600">
                <a:latin typeface="Helvetica Light"/>
                <a:ea typeface="Helvetica Light"/>
                <a:cs typeface="Helvetica Light"/>
                <a:sym typeface="Helvetica Light"/>
              </a:defRPr>
            </a:pPr>
            <a:r>
              <a:t>Reference: Gillam, L., and M. Zakarya. "Energy Efficient Computing, Clusters, Grids and Clouds: A Taxonomy and Survey." </a:t>
            </a:r>
            <a:r>
              <a:rPr i="1"/>
              <a:t>Sustainable Computing: Informatics and Systems</a:t>
            </a:r>
            <a:r>
              <a:t> (2017).</a:t>
            </a:r>
          </a:p>
        </p:txBody>
      </p:sp>
      <p:sp>
        <p:nvSpPr>
          <p:cNvPr id="303" name="灯片编号占位符 59"/>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32" presetID="4" grpId="2" fill="hold">
                                  <p:stCondLst>
                                    <p:cond delay="0"/>
                                  </p:stCondLst>
                                  <p:iterate type="el" backwards="0">
                                    <p:tmAbs val="0"/>
                                  </p:iterate>
                                  <p:childTnLst>
                                    <p:set>
                                      <p:cBhvr>
                                        <p:cTn id="10" fill="hold"/>
                                        <p:tgtEl>
                                          <p:spTgt spid="301"/>
                                        </p:tgtEl>
                                        <p:attrNameLst>
                                          <p:attrName>style.visibility</p:attrName>
                                        </p:attrNameLst>
                                      </p:cBhvr>
                                      <p:to>
                                        <p:strVal val="visible"/>
                                      </p:to>
                                    </p:set>
                                    <p:animEffect filter="box(out)" transition="in">
                                      <p:cBhvr>
                                        <p:cTn id="11" dur="1500"/>
                                        <p:tgtEl>
                                          <p:spTgt spid="3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6" grpId="1"/>
      <p:bldP build="whole" bldLvl="1" animBg="1" rev="0" advAuto="0" spid="301"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7" name="Watcher in the OpenStack Ecosystem"/>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Watcher in the OpenStack Ecosystem</a:t>
            </a:r>
          </a:p>
        </p:txBody>
      </p:sp>
      <p:grpSp>
        <p:nvGrpSpPr>
          <p:cNvPr id="331" name="Content Placeholder 6"/>
          <p:cNvGrpSpPr/>
          <p:nvPr/>
        </p:nvGrpSpPr>
        <p:grpSpPr>
          <a:xfrm>
            <a:off x="11574383" y="2609528"/>
            <a:ext cx="10727232" cy="9649076"/>
            <a:chOff x="-1" y="0"/>
            <a:chExt cx="10727230" cy="9649075"/>
          </a:xfrm>
        </p:grpSpPr>
        <p:grpSp>
          <p:nvGrpSpPr>
            <p:cNvPr id="310" name="成组"/>
            <p:cNvGrpSpPr/>
            <p:nvPr/>
          </p:nvGrpSpPr>
          <p:grpSpPr>
            <a:xfrm>
              <a:off x="3878698" y="3823874"/>
              <a:ext cx="2773987" cy="2731617"/>
              <a:chOff x="-1" y="0"/>
              <a:chExt cx="2773986" cy="2731616"/>
            </a:xfrm>
          </p:grpSpPr>
          <p:sp>
            <p:nvSpPr>
              <p:cNvPr id="308" name="椭圆形"/>
              <p:cNvSpPr/>
              <p:nvPr/>
            </p:nvSpPr>
            <p:spPr>
              <a:xfrm>
                <a:off x="-2" y="0"/>
                <a:ext cx="2773988" cy="2731617"/>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622300">
                  <a:lnSpc>
                    <a:spcPct val="90000"/>
                  </a:lnSpc>
                  <a:spcBef>
                    <a:spcPts val="700"/>
                  </a:spcBef>
                  <a:defRPr b="1" sz="2400">
                    <a:solidFill>
                      <a:srgbClr val="FFC000"/>
                    </a:solidFill>
                    <a:latin typeface="Corbel"/>
                    <a:ea typeface="Corbel"/>
                    <a:cs typeface="Corbel"/>
                    <a:sym typeface="Corbel"/>
                  </a:defRPr>
                </a:pPr>
              </a:p>
            </p:txBody>
          </p:sp>
          <p:sp>
            <p:nvSpPr>
              <p:cNvPr id="309" name="Watcher"/>
              <p:cNvSpPr/>
              <p:nvPr/>
            </p:nvSpPr>
            <p:spPr>
              <a:xfrm>
                <a:off x="406240" y="1135939"/>
                <a:ext cx="1961504"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622300">
                  <a:lnSpc>
                    <a:spcPct val="90000"/>
                  </a:lnSpc>
                  <a:spcBef>
                    <a:spcPts val="700"/>
                  </a:spcBef>
                  <a:defRPr b="1" sz="2400">
                    <a:solidFill>
                      <a:srgbClr val="FFC000"/>
                    </a:solidFill>
                    <a:latin typeface="Corbel"/>
                    <a:ea typeface="Corbel"/>
                    <a:cs typeface="Corbel"/>
                    <a:sym typeface="Corbel"/>
                  </a:defRPr>
                </a:lvl1pPr>
              </a:lstStyle>
              <a:p>
                <a:pPr/>
                <a:r>
                  <a:t>Watcher</a:t>
                </a:r>
              </a:p>
            </p:txBody>
          </p:sp>
        </p:grpSp>
        <p:sp>
          <p:nvSpPr>
            <p:cNvPr id="311" name="形状"/>
            <p:cNvSpPr/>
            <p:nvPr/>
          </p:nvSpPr>
          <p:spPr>
            <a:xfrm>
              <a:off x="4794115" y="3004677"/>
              <a:ext cx="943155" cy="578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320" y="21600"/>
                  </a:moveTo>
                  <a:lnTo>
                    <a:pt x="4320" y="10800"/>
                  </a:lnTo>
                  <a:lnTo>
                    <a:pt x="0" y="10800"/>
                  </a:lnTo>
                  <a:lnTo>
                    <a:pt x="10800" y="0"/>
                  </a:lnTo>
                  <a:lnTo>
                    <a:pt x="21600" y="10800"/>
                  </a:lnTo>
                  <a:lnTo>
                    <a:pt x="17280" y="10800"/>
                  </a:lnTo>
                  <a:lnTo>
                    <a:pt x="17280" y="21600"/>
                  </a:lnTo>
                  <a:close/>
                </a:path>
              </a:pathLst>
            </a:custGeom>
            <a:gradFill flip="none" rotWithShape="1">
              <a:gsLst>
                <a:gs pos="0">
                  <a:srgbClr val="B7D8F5"/>
                </a:gs>
                <a:gs pos="100000">
                  <a:srgbClr val="8FBBE1"/>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533400">
                <a:lnSpc>
                  <a:spcPct val="90000"/>
                </a:lnSpc>
                <a:spcBef>
                  <a:spcPts val="700"/>
                </a:spcBef>
                <a:defRPr sz="1200">
                  <a:solidFill>
                    <a:srgbClr val="FFFFFF"/>
                  </a:solidFill>
                  <a:latin typeface="Corbel"/>
                  <a:ea typeface="Corbel"/>
                  <a:cs typeface="Corbel"/>
                  <a:sym typeface="Corbel"/>
                </a:defRPr>
              </a:pPr>
            </a:p>
          </p:txBody>
        </p:sp>
        <p:grpSp>
          <p:nvGrpSpPr>
            <p:cNvPr id="314" name="成组"/>
            <p:cNvGrpSpPr/>
            <p:nvPr/>
          </p:nvGrpSpPr>
          <p:grpSpPr>
            <a:xfrm>
              <a:off x="3878698" y="0"/>
              <a:ext cx="2773987" cy="2731616"/>
              <a:chOff x="-1" y="0"/>
              <a:chExt cx="2773986" cy="2731615"/>
            </a:xfrm>
          </p:grpSpPr>
          <p:sp>
            <p:nvSpPr>
              <p:cNvPr id="312" name="椭圆形"/>
              <p:cNvSpPr/>
              <p:nvPr/>
            </p:nvSpPr>
            <p:spPr>
              <a:xfrm>
                <a:off x="-2" y="0"/>
                <a:ext cx="2773988" cy="2731616"/>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488950">
                  <a:lnSpc>
                    <a:spcPct val="90000"/>
                  </a:lnSpc>
                  <a:spcBef>
                    <a:spcPts val="700"/>
                  </a:spcBef>
                  <a:defRPr b="1" sz="2400">
                    <a:solidFill>
                      <a:srgbClr val="222222"/>
                    </a:solidFill>
                    <a:latin typeface="Corbel"/>
                    <a:ea typeface="Corbel"/>
                    <a:cs typeface="Corbel"/>
                    <a:sym typeface="Corbel"/>
                  </a:defRPr>
                </a:pPr>
              </a:p>
            </p:txBody>
          </p:sp>
          <p:sp>
            <p:nvSpPr>
              <p:cNvPr id="313" name="Nova…"/>
              <p:cNvSpPr/>
              <p:nvPr/>
            </p:nvSpPr>
            <p:spPr>
              <a:xfrm>
                <a:off x="406240" y="594283"/>
                <a:ext cx="1961504" cy="154304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88950">
                  <a:lnSpc>
                    <a:spcPct val="90000"/>
                  </a:lnSpc>
                  <a:spcBef>
                    <a:spcPts val="700"/>
                  </a:spcBef>
                  <a:defRPr b="1" sz="2400">
                    <a:solidFill>
                      <a:srgbClr val="222222"/>
                    </a:solidFill>
                    <a:latin typeface="Corbel"/>
                    <a:ea typeface="Corbel"/>
                    <a:cs typeface="Corbel"/>
                    <a:sym typeface="Corbel"/>
                  </a:defRPr>
                </a:pPr>
                <a:r>
                  <a:t>Nova</a:t>
                </a:r>
              </a:p>
              <a:p>
                <a:pPr defTabSz="488950">
                  <a:lnSpc>
                    <a:spcPct val="90000"/>
                  </a:lnSpc>
                  <a:spcBef>
                    <a:spcPts val="700"/>
                  </a:spcBef>
                  <a:defRPr b="1" sz="2400">
                    <a:solidFill>
                      <a:srgbClr val="222222"/>
                    </a:solidFill>
                    <a:latin typeface="Corbel"/>
                    <a:ea typeface="Corbel"/>
                    <a:cs typeface="Corbel"/>
                    <a:sym typeface="Corbel"/>
                  </a:defRPr>
                </a:pPr>
                <a:r>
                  <a:t>(Main supported project)</a:t>
                </a:r>
              </a:p>
            </p:txBody>
          </p:sp>
        </p:grpSp>
        <p:sp>
          <p:nvSpPr>
            <p:cNvPr id="315" name="形状"/>
            <p:cNvSpPr/>
            <p:nvPr/>
          </p:nvSpPr>
          <p:spPr>
            <a:xfrm>
              <a:off x="6729444" y="4162278"/>
              <a:ext cx="646544" cy="8832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507"/>
                  </a:moveTo>
                  <a:lnTo>
                    <a:pt x="9339" y="4320"/>
                  </a:lnTo>
                  <a:lnTo>
                    <a:pt x="7392" y="0"/>
                  </a:lnTo>
                  <a:lnTo>
                    <a:pt x="21600" y="8613"/>
                  </a:lnTo>
                  <a:lnTo>
                    <a:pt x="17129" y="21600"/>
                  </a:lnTo>
                  <a:lnTo>
                    <a:pt x="15182" y="17280"/>
                  </a:lnTo>
                  <a:lnTo>
                    <a:pt x="5842" y="19467"/>
                  </a:lnTo>
                  <a:close/>
                </a:path>
              </a:pathLst>
            </a:custGeom>
            <a:gradFill flip="none" rotWithShape="1">
              <a:gsLst>
                <a:gs pos="0">
                  <a:srgbClr val="B7D8F5"/>
                </a:gs>
                <a:gs pos="100000">
                  <a:srgbClr val="8FBBE1"/>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533400">
                <a:lnSpc>
                  <a:spcPct val="90000"/>
                </a:lnSpc>
                <a:spcBef>
                  <a:spcPts val="700"/>
                </a:spcBef>
                <a:defRPr sz="1200">
                  <a:solidFill>
                    <a:srgbClr val="FFFFFF"/>
                  </a:solidFill>
                  <a:latin typeface="Corbel"/>
                  <a:ea typeface="Corbel"/>
                  <a:cs typeface="Corbel"/>
                  <a:sym typeface="Corbel"/>
                </a:defRPr>
              </a:pPr>
            </a:p>
          </p:txBody>
        </p:sp>
        <p:grpSp>
          <p:nvGrpSpPr>
            <p:cNvPr id="318" name="成组"/>
            <p:cNvGrpSpPr/>
            <p:nvPr/>
          </p:nvGrpSpPr>
          <p:grpSpPr>
            <a:xfrm>
              <a:off x="7571831" y="2232246"/>
              <a:ext cx="3155399" cy="3141605"/>
              <a:chOff x="0" y="-1"/>
              <a:chExt cx="3155398" cy="3141603"/>
            </a:xfrm>
          </p:grpSpPr>
          <p:sp>
            <p:nvSpPr>
              <p:cNvPr id="316" name="椭圆形"/>
              <p:cNvSpPr/>
              <p:nvPr/>
            </p:nvSpPr>
            <p:spPr>
              <a:xfrm>
                <a:off x="-1" y="-2"/>
                <a:ext cx="3155400" cy="3141605"/>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488950">
                  <a:lnSpc>
                    <a:spcPct val="90000"/>
                  </a:lnSpc>
                  <a:spcBef>
                    <a:spcPts val="700"/>
                  </a:spcBef>
                  <a:defRPr b="1" sz="2400">
                    <a:solidFill>
                      <a:srgbClr val="222222"/>
                    </a:solidFill>
                    <a:latin typeface="Corbel"/>
                    <a:ea typeface="Corbel"/>
                    <a:cs typeface="Corbel"/>
                    <a:sym typeface="Corbel"/>
                  </a:defRPr>
                </a:pPr>
              </a:p>
            </p:txBody>
          </p:sp>
          <p:sp>
            <p:nvSpPr>
              <p:cNvPr id="317" name="Keystone…"/>
              <p:cNvSpPr/>
              <p:nvPr/>
            </p:nvSpPr>
            <p:spPr>
              <a:xfrm>
                <a:off x="462096" y="959929"/>
                <a:ext cx="2231206" cy="1221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488950">
                  <a:lnSpc>
                    <a:spcPct val="90000"/>
                  </a:lnSpc>
                  <a:spcBef>
                    <a:spcPts val="700"/>
                  </a:spcBef>
                  <a:defRPr b="1" sz="2400">
                    <a:solidFill>
                      <a:srgbClr val="222222"/>
                    </a:solidFill>
                    <a:latin typeface="Corbel"/>
                    <a:ea typeface="Corbel"/>
                    <a:cs typeface="Corbel"/>
                    <a:sym typeface="Corbel"/>
                  </a:defRPr>
                </a:pPr>
                <a:r>
                  <a:t>Keystone</a:t>
                </a:r>
              </a:p>
              <a:p>
                <a:pPr defTabSz="488950">
                  <a:lnSpc>
                    <a:spcPct val="90000"/>
                  </a:lnSpc>
                  <a:spcBef>
                    <a:spcPts val="700"/>
                  </a:spcBef>
                  <a:defRPr b="1" sz="2400">
                    <a:solidFill>
                      <a:srgbClr val="222222"/>
                    </a:solidFill>
                    <a:latin typeface="Corbel"/>
                    <a:ea typeface="Corbel"/>
                    <a:cs typeface="Corbel"/>
                    <a:sym typeface="Corbel"/>
                  </a:defRPr>
                </a:pPr>
                <a:r>
                  <a:t>(Authorization service)</a:t>
                </a:r>
              </a:p>
            </p:txBody>
          </p:sp>
        </p:grpSp>
        <p:sp>
          <p:nvSpPr>
            <p:cNvPr id="319" name="形状"/>
            <p:cNvSpPr/>
            <p:nvPr/>
          </p:nvSpPr>
          <p:spPr>
            <a:xfrm>
              <a:off x="5995471" y="6325279"/>
              <a:ext cx="783197" cy="670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26" y="0"/>
                  </a:moveTo>
                  <a:lnTo>
                    <a:pt x="17391" y="7539"/>
                  </a:lnTo>
                  <a:lnTo>
                    <a:pt x="21600" y="4024"/>
                  </a:lnTo>
                  <a:lnTo>
                    <a:pt x="15843" y="20351"/>
                  </a:lnTo>
                  <a:lnTo>
                    <a:pt x="556" y="21600"/>
                  </a:lnTo>
                  <a:lnTo>
                    <a:pt x="4765" y="18085"/>
                  </a:lnTo>
                  <a:lnTo>
                    <a:pt x="0" y="10546"/>
                  </a:lnTo>
                  <a:close/>
                </a:path>
              </a:pathLst>
            </a:custGeom>
            <a:gradFill flip="none" rotWithShape="1">
              <a:gsLst>
                <a:gs pos="0">
                  <a:srgbClr val="B7D8F5"/>
                </a:gs>
                <a:gs pos="100000">
                  <a:srgbClr val="8FBBE1"/>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533400">
                <a:lnSpc>
                  <a:spcPct val="90000"/>
                </a:lnSpc>
                <a:spcBef>
                  <a:spcPts val="700"/>
                </a:spcBef>
                <a:defRPr sz="1200">
                  <a:solidFill>
                    <a:srgbClr val="FFFFFF"/>
                  </a:solidFill>
                  <a:latin typeface="Corbel"/>
                  <a:ea typeface="Corbel"/>
                  <a:cs typeface="Corbel"/>
                  <a:sym typeface="Corbel"/>
                </a:defRPr>
              </a:pPr>
            </a:p>
          </p:txBody>
        </p:sp>
        <p:grpSp>
          <p:nvGrpSpPr>
            <p:cNvPr id="322" name="成组"/>
            <p:cNvGrpSpPr/>
            <p:nvPr/>
          </p:nvGrpSpPr>
          <p:grpSpPr>
            <a:xfrm>
              <a:off x="6161178" y="6917459"/>
              <a:ext cx="2773987" cy="2731617"/>
              <a:chOff x="-1" y="0"/>
              <a:chExt cx="2773986" cy="2731616"/>
            </a:xfrm>
          </p:grpSpPr>
          <p:sp>
            <p:nvSpPr>
              <p:cNvPr id="320" name="椭圆形"/>
              <p:cNvSpPr/>
              <p:nvPr/>
            </p:nvSpPr>
            <p:spPr>
              <a:xfrm>
                <a:off x="-2" y="0"/>
                <a:ext cx="2773988" cy="2731617"/>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488950">
                  <a:lnSpc>
                    <a:spcPct val="90000"/>
                  </a:lnSpc>
                  <a:spcBef>
                    <a:spcPts val="700"/>
                  </a:spcBef>
                  <a:defRPr b="1" sz="2400">
                    <a:solidFill>
                      <a:srgbClr val="222222"/>
                    </a:solidFill>
                    <a:latin typeface="Corbel"/>
                    <a:ea typeface="Corbel"/>
                    <a:cs typeface="Corbel"/>
                    <a:sym typeface="Corbel"/>
                  </a:defRPr>
                </a:pPr>
              </a:p>
            </p:txBody>
          </p:sp>
          <p:sp>
            <p:nvSpPr>
              <p:cNvPr id="321" name="Oslo…"/>
              <p:cNvSpPr/>
              <p:nvPr/>
            </p:nvSpPr>
            <p:spPr>
              <a:xfrm>
                <a:off x="406240" y="760018"/>
                <a:ext cx="1961504" cy="12115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88950">
                  <a:lnSpc>
                    <a:spcPct val="90000"/>
                  </a:lnSpc>
                  <a:spcBef>
                    <a:spcPts val="700"/>
                  </a:spcBef>
                  <a:defRPr b="1" sz="2400">
                    <a:solidFill>
                      <a:srgbClr val="222222"/>
                    </a:solidFill>
                    <a:latin typeface="Corbel"/>
                    <a:ea typeface="Corbel"/>
                    <a:cs typeface="Corbel"/>
                    <a:sym typeface="Corbel"/>
                  </a:defRPr>
                </a:pPr>
                <a:r>
                  <a:t>Oslo</a:t>
                </a:r>
              </a:p>
              <a:p>
                <a:pPr defTabSz="488950">
                  <a:lnSpc>
                    <a:spcPct val="90000"/>
                  </a:lnSpc>
                  <a:spcBef>
                    <a:spcPts val="700"/>
                  </a:spcBef>
                  <a:defRPr b="1" sz="2400">
                    <a:solidFill>
                      <a:srgbClr val="222222"/>
                    </a:solidFill>
                    <a:latin typeface="Corbel"/>
                    <a:ea typeface="Corbel"/>
                    <a:cs typeface="Corbel"/>
                    <a:sym typeface="Corbel"/>
                  </a:defRPr>
                </a:pPr>
                <a:r>
                  <a:t>(we rely on them)</a:t>
                </a:r>
              </a:p>
            </p:txBody>
          </p:sp>
        </p:grpSp>
        <p:sp>
          <p:nvSpPr>
            <p:cNvPr id="323" name="形状"/>
            <p:cNvSpPr/>
            <p:nvPr/>
          </p:nvSpPr>
          <p:spPr>
            <a:xfrm>
              <a:off x="3752716" y="6325279"/>
              <a:ext cx="783196" cy="670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546"/>
                  </a:moveTo>
                  <a:lnTo>
                    <a:pt x="16835" y="18085"/>
                  </a:lnTo>
                  <a:lnTo>
                    <a:pt x="21044" y="21600"/>
                  </a:lnTo>
                  <a:lnTo>
                    <a:pt x="5757" y="20351"/>
                  </a:lnTo>
                  <a:lnTo>
                    <a:pt x="0" y="4024"/>
                  </a:lnTo>
                  <a:lnTo>
                    <a:pt x="4209" y="7539"/>
                  </a:lnTo>
                  <a:lnTo>
                    <a:pt x="8974" y="0"/>
                  </a:lnTo>
                  <a:close/>
                </a:path>
              </a:pathLst>
            </a:custGeom>
            <a:gradFill flip="none" rotWithShape="1">
              <a:gsLst>
                <a:gs pos="0">
                  <a:srgbClr val="B7D8F5"/>
                </a:gs>
                <a:gs pos="100000">
                  <a:srgbClr val="8FBBE1"/>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533400">
                <a:lnSpc>
                  <a:spcPct val="90000"/>
                </a:lnSpc>
                <a:spcBef>
                  <a:spcPts val="700"/>
                </a:spcBef>
                <a:defRPr sz="1200">
                  <a:solidFill>
                    <a:srgbClr val="FFFFFF"/>
                  </a:solidFill>
                  <a:latin typeface="Corbel"/>
                  <a:ea typeface="Corbel"/>
                  <a:cs typeface="Corbel"/>
                  <a:sym typeface="Corbel"/>
                </a:defRPr>
              </a:pPr>
            </a:p>
          </p:txBody>
        </p:sp>
        <p:grpSp>
          <p:nvGrpSpPr>
            <p:cNvPr id="326" name="成组"/>
            <p:cNvGrpSpPr/>
            <p:nvPr/>
          </p:nvGrpSpPr>
          <p:grpSpPr>
            <a:xfrm>
              <a:off x="1596215" y="6917459"/>
              <a:ext cx="2773987" cy="2731617"/>
              <a:chOff x="-1" y="0"/>
              <a:chExt cx="2773986" cy="2731616"/>
            </a:xfrm>
          </p:grpSpPr>
          <p:sp>
            <p:nvSpPr>
              <p:cNvPr id="324" name="椭圆形"/>
              <p:cNvSpPr/>
              <p:nvPr/>
            </p:nvSpPr>
            <p:spPr>
              <a:xfrm>
                <a:off x="-2" y="0"/>
                <a:ext cx="2773988" cy="2731617"/>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488950">
                  <a:lnSpc>
                    <a:spcPct val="90000"/>
                  </a:lnSpc>
                  <a:spcBef>
                    <a:spcPts val="700"/>
                  </a:spcBef>
                  <a:defRPr b="1" sz="2400">
                    <a:solidFill>
                      <a:srgbClr val="222222"/>
                    </a:solidFill>
                    <a:latin typeface="Corbel"/>
                    <a:ea typeface="Corbel"/>
                    <a:cs typeface="Corbel"/>
                    <a:sym typeface="Corbel"/>
                  </a:defRPr>
                </a:pPr>
              </a:p>
            </p:txBody>
          </p:sp>
          <p:sp>
            <p:nvSpPr>
              <p:cNvPr id="325" name="Ironic…"/>
              <p:cNvSpPr/>
              <p:nvPr/>
            </p:nvSpPr>
            <p:spPr>
              <a:xfrm>
                <a:off x="406240" y="760018"/>
                <a:ext cx="1961504" cy="12115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88950">
                  <a:lnSpc>
                    <a:spcPct val="90000"/>
                  </a:lnSpc>
                  <a:spcBef>
                    <a:spcPts val="700"/>
                  </a:spcBef>
                  <a:defRPr b="1" sz="2400">
                    <a:solidFill>
                      <a:srgbClr val="222222"/>
                    </a:solidFill>
                    <a:latin typeface="Corbel"/>
                    <a:ea typeface="Corbel"/>
                    <a:cs typeface="Corbel"/>
                    <a:sym typeface="Corbel"/>
                  </a:defRPr>
                </a:pPr>
                <a:r>
                  <a:t>Ironic</a:t>
                </a:r>
              </a:p>
              <a:p>
                <a:pPr defTabSz="488950">
                  <a:lnSpc>
                    <a:spcPct val="90000"/>
                  </a:lnSpc>
                  <a:spcBef>
                    <a:spcPts val="700"/>
                  </a:spcBef>
                  <a:defRPr b="1" sz="2400">
                    <a:solidFill>
                      <a:srgbClr val="222222"/>
                    </a:solidFill>
                    <a:latin typeface="Corbel"/>
                    <a:ea typeface="Corbel"/>
                    <a:cs typeface="Corbel"/>
                    <a:sym typeface="Corbel"/>
                  </a:defRPr>
                </a:pPr>
                <a:r>
                  <a:t>(as part of future work)</a:t>
                </a:r>
              </a:p>
            </p:txBody>
          </p:sp>
        </p:grpSp>
        <p:sp>
          <p:nvSpPr>
            <p:cNvPr id="327" name="形状"/>
            <p:cNvSpPr/>
            <p:nvPr/>
          </p:nvSpPr>
          <p:spPr>
            <a:xfrm>
              <a:off x="3155395" y="4162278"/>
              <a:ext cx="646544" cy="8832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58" y="19467"/>
                  </a:moveTo>
                  <a:lnTo>
                    <a:pt x="6418" y="17280"/>
                  </a:lnTo>
                  <a:lnTo>
                    <a:pt x="4471" y="21600"/>
                  </a:lnTo>
                  <a:lnTo>
                    <a:pt x="0" y="8613"/>
                  </a:lnTo>
                  <a:lnTo>
                    <a:pt x="14208" y="0"/>
                  </a:lnTo>
                  <a:lnTo>
                    <a:pt x="12261" y="4320"/>
                  </a:lnTo>
                  <a:lnTo>
                    <a:pt x="21600" y="6507"/>
                  </a:lnTo>
                  <a:close/>
                </a:path>
              </a:pathLst>
            </a:custGeom>
            <a:gradFill flip="none" rotWithShape="1">
              <a:gsLst>
                <a:gs pos="0">
                  <a:srgbClr val="B7D8F5"/>
                </a:gs>
                <a:gs pos="100000">
                  <a:srgbClr val="8FBBE1"/>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533400">
                <a:lnSpc>
                  <a:spcPct val="90000"/>
                </a:lnSpc>
                <a:spcBef>
                  <a:spcPts val="700"/>
                </a:spcBef>
                <a:defRPr sz="1200">
                  <a:solidFill>
                    <a:srgbClr val="FFFFFF"/>
                  </a:solidFill>
                  <a:latin typeface="Corbel"/>
                  <a:ea typeface="Corbel"/>
                  <a:cs typeface="Corbel"/>
                  <a:sym typeface="Corbel"/>
                </a:defRPr>
              </a:pPr>
            </a:p>
          </p:txBody>
        </p:sp>
        <p:grpSp>
          <p:nvGrpSpPr>
            <p:cNvPr id="330" name="成组"/>
            <p:cNvGrpSpPr/>
            <p:nvPr/>
          </p:nvGrpSpPr>
          <p:grpSpPr>
            <a:xfrm>
              <a:off x="-2" y="2448271"/>
              <a:ext cx="2959554" cy="2925581"/>
              <a:chOff x="-1" y="-1"/>
              <a:chExt cx="2959552" cy="2925579"/>
            </a:xfrm>
          </p:grpSpPr>
          <p:sp>
            <p:nvSpPr>
              <p:cNvPr id="328" name="椭圆形"/>
              <p:cNvSpPr/>
              <p:nvPr/>
            </p:nvSpPr>
            <p:spPr>
              <a:xfrm>
                <a:off x="-2" y="-2"/>
                <a:ext cx="2959553" cy="2925581"/>
              </a:xfrm>
              <a:prstGeom prst="ellipse">
                <a:avLst/>
              </a:prstGeom>
              <a:gradFill flip="none" rotWithShape="1">
                <a:gsLst>
                  <a:gs pos="0">
                    <a:srgbClr val="4FB3ED"/>
                  </a:gs>
                  <a:gs pos="100000">
                    <a:srgbClr val="229BDA"/>
                  </a:gs>
                </a:gsLst>
                <a:path path="circle">
                  <a:fillToRect l="-19636" t="62278" r="119636" b="37721"/>
                </a:path>
              </a:gradFill>
              <a:ln w="12700" cap="flat">
                <a:noFill/>
                <a:miter lim="400000"/>
              </a:ln>
              <a:effectLst>
                <a:reflection blurRad="0" stA="26000" stPos="0" endA="0" endPos="40000" dist="0" dir="5400000" fadeDir="5400000" sx="100000" sy="-100000" kx="0" ky="0" algn="bl" rotWithShape="0"/>
              </a:effectLst>
            </p:spPr>
            <p:txBody>
              <a:bodyPr wrap="square" lIns="50800" tIns="50800" rIns="50800" bIns="50800" numCol="1" anchor="ctr">
                <a:noAutofit/>
              </a:bodyPr>
              <a:lstStyle/>
              <a:p>
                <a:pPr defTabSz="488950">
                  <a:lnSpc>
                    <a:spcPct val="90000"/>
                  </a:lnSpc>
                  <a:spcBef>
                    <a:spcPts val="700"/>
                  </a:spcBef>
                  <a:defRPr b="1" sz="2400">
                    <a:solidFill>
                      <a:srgbClr val="222222"/>
                    </a:solidFill>
                    <a:latin typeface="Corbel"/>
                    <a:ea typeface="Corbel"/>
                    <a:cs typeface="Corbel"/>
                    <a:sym typeface="Corbel"/>
                  </a:defRPr>
                </a:pPr>
              </a:p>
            </p:txBody>
          </p:sp>
          <p:sp>
            <p:nvSpPr>
              <p:cNvPr id="329" name="Ceilometer,…"/>
              <p:cNvSpPr/>
              <p:nvPr/>
            </p:nvSpPr>
            <p:spPr>
              <a:xfrm>
                <a:off x="433415" y="812548"/>
                <a:ext cx="2092719" cy="13004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88950">
                  <a:lnSpc>
                    <a:spcPct val="90000"/>
                  </a:lnSpc>
                  <a:spcBef>
                    <a:spcPts val="700"/>
                  </a:spcBef>
                  <a:defRPr b="1" sz="2400">
                    <a:solidFill>
                      <a:srgbClr val="222222"/>
                    </a:solidFill>
                    <a:latin typeface="Corbel"/>
                    <a:ea typeface="Corbel"/>
                    <a:cs typeface="Corbel"/>
                    <a:sym typeface="Corbel"/>
                  </a:defRPr>
                </a:pPr>
                <a:r>
                  <a:t>Ceilometer,</a:t>
                </a:r>
              </a:p>
              <a:p>
                <a:pPr defTabSz="488950">
                  <a:lnSpc>
                    <a:spcPct val="90000"/>
                  </a:lnSpc>
                  <a:spcBef>
                    <a:spcPts val="700"/>
                  </a:spcBef>
                  <a:defRPr b="1" sz="2400">
                    <a:solidFill>
                      <a:srgbClr val="222222"/>
                    </a:solidFill>
                    <a:latin typeface="Corbel"/>
                    <a:ea typeface="Corbel"/>
                    <a:cs typeface="Corbel"/>
                    <a:sym typeface="Corbel"/>
                  </a:defRPr>
                </a:pPr>
                <a:r>
                  <a:t>Monasca </a:t>
                </a:r>
              </a:p>
              <a:p>
                <a:pPr defTabSz="488950">
                  <a:lnSpc>
                    <a:spcPct val="90000"/>
                  </a:lnSpc>
                  <a:spcBef>
                    <a:spcPts val="700"/>
                  </a:spcBef>
                  <a:defRPr b="1" sz="2400">
                    <a:solidFill>
                      <a:srgbClr val="222222"/>
                    </a:solidFill>
                    <a:latin typeface="Corbel"/>
                    <a:ea typeface="Corbel"/>
                    <a:cs typeface="Corbel"/>
                    <a:sym typeface="Corbel"/>
                  </a:defRPr>
                </a:pPr>
                <a:r>
                  <a:t>(Data Sources)</a:t>
                </a:r>
              </a:p>
            </p:txBody>
          </p:sp>
        </p:grpSp>
      </p:grpSp>
      <p:sp>
        <p:nvSpPr>
          <p:cNvPr id="332" name="Watcher leverages services provided by other OpenStack projects…"/>
          <p:cNvSpPr/>
          <p:nvPr/>
        </p:nvSpPr>
        <p:spPr>
          <a:xfrm>
            <a:off x="864790" y="4002328"/>
            <a:ext cx="10513753" cy="62957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marL="2857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Watcher </a:t>
            </a:r>
            <a:r>
              <a:rPr b="1" i="1"/>
              <a:t>leverages services provided by other OpenStack projects</a:t>
            </a:r>
          </a:p>
          <a:p>
            <a:pPr lvl="1" marL="7429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VM live migration and resize</a:t>
            </a:r>
          </a:p>
          <a:p>
            <a:pPr lvl="1" marL="7429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Power cycle bare metal nodes</a:t>
            </a:r>
          </a:p>
          <a:p>
            <a:pPr lvl="1" marL="7429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Cinder volumes (Pike Release)</a:t>
            </a:r>
          </a:p>
          <a:p>
            <a:pPr marL="2857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Monitors (“watches”) the infrastructure and performs optimizations as it sees fit</a:t>
            </a:r>
          </a:p>
          <a:p>
            <a:pPr marL="285750" indent="-285750" algn="l" defTabSz="457200">
              <a:lnSpc>
                <a:spcPct val="90000"/>
              </a:lnSpc>
              <a:spcBef>
                <a:spcPts val="600"/>
              </a:spcBef>
              <a:buClr>
                <a:srgbClr val="1287C3"/>
              </a:buClr>
              <a:buSzPct val="145000"/>
              <a:buFont typeface="Arial"/>
              <a:buChar char="•"/>
              <a:defRPr sz="3600">
                <a:latin typeface="Corbel"/>
                <a:ea typeface="Corbel"/>
                <a:cs typeface="Corbel"/>
                <a:sym typeface="Corbel"/>
              </a:defRPr>
            </a:pPr>
            <a:r>
              <a:t>Enables new ways for OpenStack to reduce the cloud’s TCO</a:t>
            </a:r>
          </a:p>
        </p:txBody>
      </p:sp>
      <p:sp>
        <p:nvSpPr>
          <p:cNvPr id="333" name="灯片编号占位符 16"/>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watcher architecture"/>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watcher architecture</a:t>
            </a:r>
          </a:p>
        </p:txBody>
      </p:sp>
      <p:grpSp>
        <p:nvGrpSpPr>
          <p:cNvPr id="426" name="成组"/>
          <p:cNvGrpSpPr/>
          <p:nvPr/>
        </p:nvGrpSpPr>
        <p:grpSpPr>
          <a:xfrm>
            <a:off x="4961792" y="3689513"/>
            <a:ext cx="14460421" cy="8129650"/>
            <a:chOff x="0" y="0"/>
            <a:chExt cx="14460420" cy="8129649"/>
          </a:xfrm>
        </p:grpSpPr>
        <p:grpSp>
          <p:nvGrpSpPr>
            <p:cNvPr id="340" name="Rectangle à coins arrondis 6"/>
            <p:cNvGrpSpPr/>
            <p:nvPr/>
          </p:nvGrpSpPr>
          <p:grpSpPr>
            <a:xfrm>
              <a:off x="3028569" y="0"/>
              <a:ext cx="9613536" cy="8129649"/>
              <a:chOff x="0" y="0"/>
              <a:chExt cx="9613534" cy="8129648"/>
            </a:xfrm>
          </p:grpSpPr>
          <p:sp>
            <p:nvSpPr>
              <p:cNvPr id="338" name="圆角矩形"/>
              <p:cNvSpPr/>
              <p:nvPr/>
            </p:nvSpPr>
            <p:spPr>
              <a:xfrm>
                <a:off x="0" y="0"/>
                <a:ext cx="9613536" cy="8129649"/>
              </a:xfrm>
              <a:prstGeom prst="roundRect">
                <a:avLst>
                  <a:gd name="adj" fmla="val 8336"/>
                </a:avLst>
              </a:prstGeom>
              <a:solidFill>
                <a:srgbClr val="E29D3E">
                  <a:alpha val="18000"/>
                </a:srgbClr>
              </a:solidFill>
              <a:ln w="22225" cap="rnd">
                <a:solidFill>
                  <a:srgbClr val="FFFFFF"/>
                </a:solidFill>
                <a:prstDash val="solid"/>
                <a:round/>
              </a:ln>
              <a:effectLst/>
            </p:spPr>
            <p:txBody>
              <a:bodyPr wrap="square" lIns="50800" tIns="50800" rIns="50800" bIns="50800" numCol="1" anchor="b">
                <a:noAutofit/>
              </a:bodyPr>
              <a:lstStyle/>
              <a:p>
                <a:pPr defTabSz="457200">
                  <a:defRPr sz="1800">
                    <a:solidFill>
                      <a:srgbClr val="FFFFFF"/>
                    </a:solidFill>
                    <a:latin typeface="Corbel"/>
                    <a:ea typeface="Corbel"/>
                    <a:cs typeface="Corbel"/>
                    <a:sym typeface="Corbel"/>
                  </a:defRPr>
                </a:pPr>
              </a:p>
            </p:txBody>
          </p:sp>
          <p:sp>
            <p:nvSpPr>
              <p:cNvPr id="339" name="Watcher Module"/>
              <p:cNvSpPr/>
              <p:nvPr/>
            </p:nvSpPr>
            <p:spPr>
              <a:xfrm>
                <a:off x="198487" y="7598421"/>
                <a:ext cx="9216561" cy="332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b">
                <a:spAutoFit/>
              </a:bodyPr>
              <a:lstStyle>
                <a:lvl1pPr defTabSz="457200">
                  <a:defRPr b="1" sz="1600">
                    <a:solidFill>
                      <a:srgbClr val="BC8CE9"/>
                    </a:solidFill>
                    <a:latin typeface="Corbel"/>
                    <a:ea typeface="Corbel"/>
                    <a:cs typeface="Corbel"/>
                    <a:sym typeface="Corbel"/>
                  </a:defRPr>
                </a:lvl1pPr>
              </a:lstStyle>
              <a:p>
                <a:pPr/>
                <a:r>
                  <a:t>Watcher Module</a:t>
                </a:r>
              </a:p>
            </p:txBody>
          </p:sp>
        </p:grpSp>
        <p:grpSp>
          <p:nvGrpSpPr>
            <p:cNvPr id="343" name="Rectangle à coins arrondis 7"/>
            <p:cNvGrpSpPr/>
            <p:nvPr/>
          </p:nvGrpSpPr>
          <p:grpSpPr>
            <a:xfrm>
              <a:off x="6604332" y="2600177"/>
              <a:ext cx="920243" cy="3312167"/>
              <a:chOff x="0" y="0"/>
              <a:chExt cx="920242" cy="3312165"/>
            </a:xfrm>
          </p:grpSpPr>
          <p:sp>
            <p:nvSpPr>
              <p:cNvPr id="341" name="圆角矩形"/>
              <p:cNvSpPr/>
              <p:nvPr/>
            </p:nvSpPr>
            <p:spPr>
              <a:xfrm rot="5400000">
                <a:off x="-1195963" y="1195961"/>
                <a:ext cx="3312167" cy="920243"/>
              </a:xfrm>
              <a:prstGeom prst="roundRect">
                <a:avLst>
                  <a:gd name="adj" fmla="val 16667"/>
                </a:avLst>
              </a:prstGeom>
              <a:solidFill>
                <a:srgbClr val="E29D3E"/>
              </a:solid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42" name="OpenStack Message Queue"/>
              <p:cNvSpPr/>
              <p:nvPr/>
            </p:nvSpPr>
            <p:spPr>
              <a:xfrm rot="5400000">
                <a:off x="-1151037" y="1242062"/>
                <a:ext cx="3222320"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OpenStack Message Queue</a:t>
                </a:r>
              </a:p>
            </p:txBody>
          </p:sp>
        </p:grpSp>
        <p:grpSp>
          <p:nvGrpSpPr>
            <p:cNvPr id="346" name="Rectangle à coins arrondis 8"/>
            <p:cNvGrpSpPr/>
            <p:nvPr/>
          </p:nvGrpSpPr>
          <p:grpSpPr>
            <a:xfrm>
              <a:off x="3804979" y="3215853"/>
              <a:ext cx="937912" cy="2090385"/>
              <a:chOff x="0" y="0"/>
              <a:chExt cx="937911" cy="2090384"/>
            </a:xfrm>
          </p:grpSpPr>
          <p:sp>
            <p:nvSpPr>
              <p:cNvPr id="344" name="圆角矩形"/>
              <p:cNvSpPr/>
              <p:nvPr/>
            </p:nvSpPr>
            <p:spPr>
              <a:xfrm>
                <a:off x="0" y="0"/>
                <a:ext cx="937912" cy="2090385"/>
              </a:xfrm>
              <a:prstGeom prst="roundRect">
                <a:avLst>
                  <a:gd name="adj" fmla="val 16667"/>
                </a:avLst>
              </a:prstGeom>
              <a:solidFill>
                <a:srgbClr val="80C34F"/>
              </a:solid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45" name="Watcher API"/>
              <p:cNvSpPr/>
              <p:nvPr/>
            </p:nvSpPr>
            <p:spPr>
              <a:xfrm rot="5400000">
                <a:off x="-530451" y="815324"/>
                <a:ext cx="1998817"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Watcher API</a:t>
                </a:r>
              </a:p>
            </p:txBody>
          </p:sp>
        </p:grpSp>
        <p:grpSp>
          <p:nvGrpSpPr>
            <p:cNvPr id="349" name="Rectangle à coins arrondis 9"/>
            <p:cNvGrpSpPr/>
            <p:nvPr/>
          </p:nvGrpSpPr>
          <p:grpSpPr>
            <a:xfrm>
              <a:off x="8124524" y="3356450"/>
              <a:ext cx="3052104" cy="1055149"/>
              <a:chOff x="0" y="0"/>
              <a:chExt cx="3052102" cy="1055148"/>
            </a:xfrm>
          </p:grpSpPr>
          <p:sp>
            <p:nvSpPr>
              <p:cNvPr id="347" name="圆角矩形"/>
              <p:cNvSpPr/>
              <p:nvPr/>
            </p:nvSpPr>
            <p:spPr>
              <a:xfrm>
                <a:off x="0" y="0"/>
                <a:ext cx="3052103" cy="1055149"/>
              </a:xfrm>
              <a:prstGeom prst="roundRect">
                <a:avLst>
                  <a:gd name="adj" fmla="val 16667"/>
                </a:avLst>
              </a:prstGeom>
              <a:solidFill>
                <a:srgbClr val="80C34F"/>
              </a:solidFill>
              <a:ln w="22225" cap="rnd">
                <a:solidFill>
                  <a:srgbClr val="FFFFFF"/>
                </a:solidFill>
                <a:prstDash val="solid"/>
                <a:round/>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48" name="Watcher…"/>
              <p:cNvSpPr/>
              <p:nvPr/>
            </p:nvSpPr>
            <p:spPr>
              <a:xfrm>
                <a:off x="51506" y="113553"/>
                <a:ext cx="2949090"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57200">
                  <a:defRPr sz="2400">
                    <a:solidFill>
                      <a:srgbClr val="FFFFFF"/>
                    </a:solidFill>
                    <a:latin typeface="Corbel"/>
                    <a:ea typeface="Corbel"/>
                    <a:cs typeface="Corbel"/>
                    <a:sym typeface="Corbel"/>
                  </a:defRPr>
                </a:pPr>
                <a:r>
                  <a:t>Watcher</a:t>
                </a:r>
              </a:p>
              <a:p>
                <a:pPr defTabSz="457200">
                  <a:defRPr sz="2400">
                    <a:solidFill>
                      <a:srgbClr val="FFFFFF"/>
                    </a:solidFill>
                    <a:latin typeface="Corbel"/>
                    <a:ea typeface="Corbel"/>
                    <a:cs typeface="Corbel"/>
                    <a:sym typeface="Corbel"/>
                  </a:defRPr>
                </a:pPr>
                <a:r>
                  <a:t>Decision Engine</a:t>
                </a:r>
              </a:p>
            </p:txBody>
          </p:sp>
        </p:grpSp>
        <p:grpSp>
          <p:nvGrpSpPr>
            <p:cNvPr id="352" name="Rectangle 10"/>
            <p:cNvGrpSpPr/>
            <p:nvPr/>
          </p:nvGrpSpPr>
          <p:grpSpPr>
            <a:xfrm>
              <a:off x="5531518" y="509162"/>
              <a:ext cx="1993056" cy="1106883"/>
              <a:chOff x="-1" y="-1"/>
              <a:chExt cx="1993055" cy="1106882"/>
            </a:xfrm>
          </p:grpSpPr>
          <p:sp>
            <p:nvSpPr>
              <p:cNvPr id="350" name="矩形"/>
              <p:cNvSpPr/>
              <p:nvPr/>
            </p:nvSpPr>
            <p:spPr>
              <a:xfrm>
                <a:off x="-2" y="-2"/>
                <a:ext cx="1993056" cy="1106884"/>
              </a:xfrm>
              <a:prstGeom prst="rect">
                <a:avLst/>
              </a:prstGeom>
              <a:solidFill>
                <a:srgbClr val="30ACEC"/>
              </a:solid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51" name="CEP"/>
              <p:cNvSpPr/>
              <p:nvPr/>
            </p:nvSpPr>
            <p:spPr>
              <a:xfrm>
                <a:off x="-2" y="323569"/>
                <a:ext cx="1993056"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CEP</a:t>
                </a:r>
              </a:p>
            </p:txBody>
          </p:sp>
        </p:grpSp>
        <p:grpSp>
          <p:nvGrpSpPr>
            <p:cNvPr id="355" name="Rectangle à coins arrondis 11"/>
            <p:cNvGrpSpPr/>
            <p:nvPr/>
          </p:nvGrpSpPr>
          <p:grpSpPr>
            <a:xfrm>
              <a:off x="8124524" y="4805143"/>
              <a:ext cx="3052104" cy="1055149"/>
              <a:chOff x="0" y="0"/>
              <a:chExt cx="3052102" cy="1055148"/>
            </a:xfrm>
          </p:grpSpPr>
          <p:sp>
            <p:nvSpPr>
              <p:cNvPr id="353" name="圆角矩形"/>
              <p:cNvSpPr/>
              <p:nvPr/>
            </p:nvSpPr>
            <p:spPr>
              <a:xfrm>
                <a:off x="0" y="0"/>
                <a:ext cx="3052103" cy="1055149"/>
              </a:xfrm>
              <a:prstGeom prst="roundRect">
                <a:avLst>
                  <a:gd name="adj" fmla="val 16667"/>
                </a:avLst>
              </a:prstGeom>
              <a:solidFill>
                <a:srgbClr val="FF9900"/>
              </a:solidFill>
              <a:ln w="22225" cap="rnd">
                <a:solidFill>
                  <a:srgbClr val="FFFFFF"/>
                </a:solidFill>
                <a:prstDash val="solid"/>
                <a:round/>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54" name="Watcher…"/>
              <p:cNvSpPr/>
              <p:nvPr/>
            </p:nvSpPr>
            <p:spPr>
              <a:xfrm>
                <a:off x="51506" y="113553"/>
                <a:ext cx="2949090"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57200">
                  <a:defRPr sz="2400">
                    <a:solidFill>
                      <a:srgbClr val="FFFFFF"/>
                    </a:solidFill>
                    <a:latin typeface="Corbel"/>
                    <a:ea typeface="Corbel"/>
                    <a:cs typeface="Corbel"/>
                    <a:sym typeface="Corbel"/>
                  </a:defRPr>
                </a:pPr>
                <a:r>
                  <a:t>Watcher</a:t>
                </a:r>
              </a:p>
              <a:p>
                <a:pPr defTabSz="457200">
                  <a:defRPr sz="2400">
                    <a:solidFill>
                      <a:srgbClr val="FFFFFF"/>
                    </a:solidFill>
                    <a:latin typeface="Corbel"/>
                    <a:ea typeface="Corbel"/>
                    <a:cs typeface="Corbel"/>
                    <a:sym typeface="Corbel"/>
                  </a:defRPr>
                </a:pPr>
                <a:r>
                  <a:t>Actions Applier</a:t>
                </a:r>
              </a:p>
            </p:txBody>
          </p:sp>
        </p:grpSp>
        <p:grpSp>
          <p:nvGrpSpPr>
            <p:cNvPr id="358" name="Rectangle 12"/>
            <p:cNvGrpSpPr/>
            <p:nvPr/>
          </p:nvGrpSpPr>
          <p:grpSpPr>
            <a:xfrm>
              <a:off x="8421524" y="743638"/>
              <a:ext cx="3751629" cy="1993056"/>
              <a:chOff x="-1" y="-1"/>
              <a:chExt cx="3751627" cy="1993055"/>
            </a:xfrm>
          </p:grpSpPr>
          <p:sp>
            <p:nvSpPr>
              <p:cNvPr id="356" name="矩形"/>
              <p:cNvSpPr/>
              <p:nvPr/>
            </p:nvSpPr>
            <p:spPr>
              <a:xfrm>
                <a:off x="-2" y="-2"/>
                <a:ext cx="3751629" cy="1993056"/>
              </a:xfrm>
              <a:prstGeom prst="rect">
                <a:avLst/>
              </a:prstGeom>
              <a:solidFill>
                <a:srgbClr val="30ACEC"/>
              </a:solidFill>
              <a:ln w="22225" cap="rnd">
                <a:solidFill>
                  <a:srgbClr val="FFFFFF"/>
                </a:solidFill>
                <a:prstDash val="solid"/>
                <a:round/>
              </a:ln>
              <a:effectLst/>
            </p:spPr>
            <p:txBody>
              <a:bodyPr wrap="square" lIns="50800" tIns="50800" rIns="50800" bIns="50800" numCol="1" anchor="t">
                <a:noAutofit/>
              </a:bodyPr>
              <a:lstStyle/>
              <a:p>
                <a:pPr defTabSz="457200">
                  <a:defRPr sz="1800">
                    <a:solidFill>
                      <a:srgbClr val="FFFFFF"/>
                    </a:solidFill>
                    <a:latin typeface="Corbel"/>
                    <a:ea typeface="Corbel"/>
                    <a:cs typeface="Corbel"/>
                    <a:sym typeface="Corbel"/>
                  </a:defRPr>
                </a:pPr>
              </a:p>
            </p:txBody>
          </p:sp>
          <p:sp>
            <p:nvSpPr>
              <p:cNvPr id="357" name="Time Series DB"/>
              <p:cNvSpPr/>
              <p:nvPr/>
            </p:nvSpPr>
            <p:spPr>
              <a:xfrm>
                <a:off x="-2" y="-2"/>
                <a:ext cx="3751629"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FFFFFF"/>
                    </a:solidFill>
                    <a:latin typeface="Corbel"/>
                    <a:ea typeface="Corbel"/>
                    <a:cs typeface="Corbel"/>
                    <a:sym typeface="Corbel"/>
                  </a:defRPr>
                </a:lvl1pPr>
              </a:lstStyle>
              <a:p>
                <a:pPr/>
                <a:r>
                  <a:t>Time Series DB</a:t>
                </a:r>
              </a:p>
            </p:txBody>
          </p:sp>
        </p:grpSp>
        <p:grpSp>
          <p:nvGrpSpPr>
            <p:cNvPr id="362" name="Organigramme : Disque magnétique 9"/>
            <p:cNvGrpSpPr/>
            <p:nvPr/>
          </p:nvGrpSpPr>
          <p:grpSpPr>
            <a:xfrm>
              <a:off x="10414574" y="1369586"/>
              <a:ext cx="1524103" cy="1273460"/>
              <a:chOff x="-1" y="0"/>
              <a:chExt cx="1524102" cy="1273459"/>
            </a:xfrm>
          </p:grpSpPr>
          <p:sp>
            <p:nvSpPr>
              <p:cNvPr id="359" name="形状"/>
              <p:cNvSpPr/>
              <p:nvPr/>
            </p:nvSpPr>
            <p:spPr>
              <a:xfrm>
                <a:off x="-1" y="-1"/>
                <a:ext cx="1524103" cy="12734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rgbClr val="30ACEC"/>
              </a:solidFill>
              <a:ln w="12700" cap="flat">
                <a:noFill/>
                <a:miter lim="400000"/>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60" name="形状"/>
              <p:cNvSpPr/>
              <p:nvPr/>
            </p:nvSpPr>
            <p:spPr>
              <a:xfrm>
                <a:off x="-1" y="-1"/>
                <a:ext cx="1524103" cy="12734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22225" cap="rnd">
                <a:solidFill>
                  <a:srgbClr val="FFFFFF"/>
                </a:solidFill>
                <a:prstDash val="solid"/>
                <a:round/>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61" name="Metrics &amp; Events"/>
              <p:cNvSpPr/>
              <p:nvPr/>
            </p:nvSpPr>
            <p:spPr>
              <a:xfrm>
                <a:off x="-2" y="328830"/>
                <a:ext cx="1524103"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Metrics &amp; Events</a:t>
                </a:r>
              </a:p>
            </p:txBody>
          </p:sp>
        </p:grpSp>
        <p:grpSp>
          <p:nvGrpSpPr>
            <p:cNvPr id="366" name="Organigramme : Disque magnétique 9"/>
            <p:cNvGrpSpPr/>
            <p:nvPr/>
          </p:nvGrpSpPr>
          <p:grpSpPr>
            <a:xfrm>
              <a:off x="8656000" y="1428205"/>
              <a:ext cx="1524104" cy="1156222"/>
              <a:chOff x="-1" y="-1"/>
              <a:chExt cx="1524102" cy="1156221"/>
            </a:xfrm>
          </p:grpSpPr>
          <p:sp>
            <p:nvSpPr>
              <p:cNvPr id="363" name="形状"/>
              <p:cNvSpPr/>
              <p:nvPr/>
            </p:nvSpPr>
            <p:spPr>
              <a:xfrm>
                <a:off x="-1" y="-2"/>
                <a:ext cx="1524103" cy="1156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rgbClr val="30ACEC"/>
              </a:solidFill>
              <a:ln w="12700" cap="flat">
                <a:noFill/>
                <a:miter lim="400000"/>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64" name="形状"/>
              <p:cNvSpPr/>
              <p:nvPr/>
            </p:nvSpPr>
            <p:spPr>
              <a:xfrm>
                <a:off x="-1" y="-2"/>
                <a:ext cx="1524103" cy="1156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65" name="State"/>
              <p:cNvSpPr/>
              <p:nvPr/>
            </p:nvSpPr>
            <p:spPr>
              <a:xfrm>
                <a:off x="-2" y="444592"/>
                <a:ext cx="1524103"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State</a:t>
                </a:r>
              </a:p>
            </p:txBody>
          </p:sp>
        </p:grpSp>
        <p:sp>
          <p:nvSpPr>
            <p:cNvPr id="367" name="Connecteur droit avec flèche 15"/>
            <p:cNvSpPr/>
            <p:nvPr/>
          </p:nvSpPr>
          <p:spPr>
            <a:xfrm>
              <a:off x="2815472" y="1043539"/>
              <a:ext cx="2704939" cy="13893"/>
            </a:xfrm>
            <a:prstGeom prst="line">
              <a:avLst/>
            </a:prstGeom>
            <a:noFill/>
            <a:ln w="15875" cap="rnd">
              <a:solidFill>
                <a:srgbClr val="D64787"/>
              </a:solidFill>
              <a:prstDash val="solid"/>
              <a:round/>
              <a:tailEnd type="triangle" w="med" len="med"/>
            </a:ln>
            <a:effectLst/>
          </p:spPr>
          <p:txBody>
            <a:bodyPr wrap="square" lIns="45718" tIns="45718" rIns="45718" bIns="45718" numCol="1" anchor="t">
              <a:noAutofit/>
            </a:bodyPr>
            <a:lstStyle/>
            <a:p>
              <a:pPr/>
            </a:p>
          </p:txBody>
        </p:sp>
        <p:sp>
          <p:nvSpPr>
            <p:cNvPr id="368" name="Connecteur droit avec flèche 16"/>
            <p:cNvSpPr/>
            <p:nvPr/>
          </p:nvSpPr>
          <p:spPr>
            <a:xfrm>
              <a:off x="7524570" y="1062603"/>
              <a:ext cx="896959" cy="677564"/>
            </a:xfrm>
            <a:prstGeom prst="line">
              <a:avLst/>
            </a:prstGeom>
            <a:noFill/>
            <a:ln w="15875" cap="rnd">
              <a:solidFill>
                <a:srgbClr val="30ACEC"/>
              </a:solidFill>
              <a:prstDash val="solid"/>
              <a:round/>
              <a:tailEnd type="triangle" w="med" len="med"/>
            </a:ln>
            <a:effectLst/>
          </p:spPr>
          <p:txBody>
            <a:bodyPr wrap="square" lIns="45718" tIns="45718" rIns="45718" bIns="45718" numCol="1" anchor="t">
              <a:noAutofit/>
            </a:bodyPr>
            <a:lstStyle/>
            <a:p>
              <a:pPr/>
            </a:p>
          </p:txBody>
        </p:sp>
        <p:grpSp>
          <p:nvGrpSpPr>
            <p:cNvPr id="371" name="Rectangle 17"/>
            <p:cNvGrpSpPr/>
            <p:nvPr/>
          </p:nvGrpSpPr>
          <p:grpSpPr>
            <a:xfrm>
              <a:off x="58615" y="4143546"/>
              <a:ext cx="2110295" cy="1018330"/>
              <a:chOff x="-1" y="0"/>
              <a:chExt cx="2110294" cy="1018329"/>
            </a:xfrm>
          </p:grpSpPr>
          <p:sp>
            <p:nvSpPr>
              <p:cNvPr id="369" name="矩形"/>
              <p:cNvSpPr/>
              <p:nvPr/>
            </p:nvSpPr>
            <p:spPr>
              <a:xfrm>
                <a:off x="-2" y="-1"/>
                <a:ext cx="2110295" cy="1018330"/>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defTabSz="457200">
                  <a:defRPr sz="1800">
                    <a:solidFill>
                      <a:srgbClr val="808080"/>
                    </a:solidFill>
                    <a:latin typeface="Corbel"/>
                    <a:ea typeface="Corbel"/>
                    <a:cs typeface="Corbel"/>
                    <a:sym typeface="Corbel"/>
                  </a:defRPr>
                </a:pPr>
              </a:p>
            </p:txBody>
          </p:sp>
          <p:sp>
            <p:nvSpPr>
              <p:cNvPr id="370" name="Horizon"/>
              <p:cNvSpPr/>
              <p:nvPr/>
            </p:nvSpPr>
            <p:spPr>
              <a:xfrm>
                <a:off x="-2" y="-1"/>
                <a:ext cx="2110295"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808080"/>
                    </a:solidFill>
                    <a:latin typeface="Corbel"/>
                    <a:ea typeface="Corbel"/>
                    <a:cs typeface="Corbel"/>
                    <a:sym typeface="Corbel"/>
                  </a:defRPr>
                </a:lvl1pPr>
              </a:lstStyle>
              <a:p>
                <a:pPr/>
                <a:r>
                  <a:t>Horizon</a:t>
                </a:r>
              </a:p>
            </p:txBody>
          </p:sp>
        </p:grpSp>
        <p:grpSp>
          <p:nvGrpSpPr>
            <p:cNvPr id="374" name="Rectangle à coins arrondis 18"/>
            <p:cNvGrpSpPr/>
            <p:nvPr/>
          </p:nvGrpSpPr>
          <p:grpSpPr>
            <a:xfrm>
              <a:off x="261086" y="4612499"/>
              <a:ext cx="1957772" cy="852094"/>
              <a:chOff x="0" y="0"/>
              <a:chExt cx="1957771" cy="852093"/>
            </a:xfrm>
          </p:grpSpPr>
          <p:sp>
            <p:nvSpPr>
              <p:cNvPr id="372" name="圆角矩形"/>
              <p:cNvSpPr/>
              <p:nvPr/>
            </p:nvSpPr>
            <p:spPr>
              <a:xfrm>
                <a:off x="-1" y="0"/>
                <a:ext cx="1957773" cy="852094"/>
              </a:xfrm>
              <a:prstGeom prst="roundRect">
                <a:avLst>
                  <a:gd name="adj" fmla="val 16667"/>
                </a:avLst>
              </a:prstGeom>
              <a:solidFill>
                <a:srgbClr val="30ACEC"/>
              </a:solid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373" name="Watcher…"/>
              <p:cNvSpPr/>
              <p:nvPr/>
            </p:nvSpPr>
            <p:spPr>
              <a:xfrm>
                <a:off x="41595" y="12026"/>
                <a:ext cx="1874581"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57200">
                  <a:defRPr sz="2400">
                    <a:solidFill>
                      <a:srgbClr val="FFFFFF"/>
                    </a:solidFill>
                    <a:latin typeface="Corbel"/>
                    <a:ea typeface="Corbel"/>
                    <a:cs typeface="Corbel"/>
                    <a:sym typeface="Corbel"/>
                  </a:defRPr>
                </a:pPr>
                <a:r>
                  <a:t>Watcher</a:t>
                </a:r>
              </a:p>
              <a:p>
                <a:pPr defTabSz="457200">
                  <a:defRPr sz="2400">
                    <a:solidFill>
                      <a:srgbClr val="FFFFFF"/>
                    </a:solidFill>
                    <a:latin typeface="Corbel"/>
                    <a:ea typeface="Corbel"/>
                    <a:cs typeface="Corbel"/>
                    <a:sym typeface="Corbel"/>
                  </a:defRPr>
                </a:pPr>
                <a:r>
                  <a:t>Plugin</a:t>
                </a:r>
              </a:p>
            </p:txBody>
          </p:sp>
        </p:grpSp>
        <p:grpSp>
          <p:nvGrpSpPr>
            <p:cNvPr id="377" name="Rectangle 19"/>
            <p:cNvGrpSpPr/>
            <p:nvPr/>
          </p:nvGrpSpPr>
          <p:grpSpPr>
            <a:xfrm>
              <a:off x="0" y="-1"/>
              <a:ext cx="2227529" cy="1018330"/>
              <a:chOff x="0" y="0"/>
              <a:chExt cx="2227528" cy="1018329"/>
            </a:xfrm>
          </p:grpSpPr>
          <p:sp>
            <p:nvSpPr>
              <p:cNvPr id="375" name="矩形"/>
              <p:cNvSpPr/>
              <p:nvPr/>
            </p:nvSpPr>
            <p:spPr>
              <a:xfrm>
                <a:off x="-1" y="-1"/>
                <a:ext cx="2227530" cy="1018330"/>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defTabSz="457200">
                  <a:defRPr sz="1800">
                    <a:solidFill>
                      <a:srgbClr val="808080"/>
                    </a:solidFill>
                    <a:latin typeface="Corbel"/>
                    <a:ea typeface="Corbel"/>
                    <a:cs typeface="Corbel"/>
                    <a:sym typeface="Corbel"/>
                  </a:defRPr>
                </a:pPr>
              </a:p>
            </p:txBody>
          </p:sp>
          <p:sp>
            <p:nvSpPr>
              <p:cNvPr id="376" name="Ceilometer"/>
              <p:cNvSpPr/>
              <p:nvPr/>
            </p:nvSpPr>
            <p:spPr>
              <a:xfrm>
                <a:off x="-1" y="-1"/>
                <a:ext cx="2227530"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808080"/>
                    </a:solidFill>
                    <a:latin typeface="Corbel"/>
                    <a:ea typeface="Corbel"/>
                    <a:cs typeface="Corbel"/>
                    <a:sym typeface="Corbel"/>
                  </a:defRPr>
                </a:lvl1pPr>
              </a:lstStyle>
              <a:p>
                <a:pPr/>
                <a:r>
                  <a:t>Ceilometer</a:t>
                </a:r>
              </a:p>
            </p:txBody>
          </p:sp>
        </p:grpSp>
        <p:grpSp>
          <p:nvGrpSpPr>
            <p:cNvPr id="380" name="Rectangle à coins arrondis 20"/>
            <p:cNvGrpSpPr/>
            <p:nvPr/>
          </p:nvGrpSpPr>
          <p:grpSpPr>
            <a:xfrm>
              <a:off x="175857" y="509164"/>
              <a:ext cx="2628534" cy="1055148"/>
              <a:chOff x="0" y="0"/>
              <a:chExt cx="2628533" cy="1055147"/>
            </a:xfrm>
          </p:grpSpPr>
          <p:sp>
            <p:nvSpPr>
              <p:cNvPr id="378" name="圆角矩形"/>
              <p:cNvSpPr/>
              <p:nvPr/>
            </p:nvSpPr>
            <p:spPr>
              <a:xfrm>
                <a:off x="0" y="-1"/>
                <a:ext cx="2628534" cy="1055149"/>
              </a:xfrm>
              <a:prstGeom prst="roundRect">
                <a:avLst>
                  <a:gd name="adj" fmla="val 16667"/>
                </a:avLst>
              </a:prstGeom>
              <a:solidFill>
                <a:srgbClr val="E29D3E"/>
              </a:solidFill>
              <a:ln w="22225" cap="rnd">
                <a:solidFill>
                  <a:srgbClr val="FFFFFF"/>
                </a:solidFill>
                <a:prstDash val="solid"/>
                <a:round/>
              </a:ln>
              <a:effectLst/>
            </p:spPr>
            <p:txBody>
              <a:bodyPr wrap="square" lIns="50800" tIns="50800" rIns="50800" bIns="50800" numCol="1" anchor="ctr">
                <a:noAutofit/>
              </a:bodyPr>
              <a:lstStyle/>
              <a:p>
                <a:pPr defTabSz="457200">
                  <a:defRPr sz="2400">
                    <a:solidFill>
                      <a:srgbClr val="FFFFFF"/>
                    </a:solidFill>
                    <a:latin typeface="Corbel"/>
                    <a:ea typeface="Corbel"/>
                    <a:cs typeface="Corbel"/>
                    <a:sym typeface="Corbel"/>
                  </a:defRPr>
                </a:pPr>
              </a:p>
            </p:txBody>
          </p:sp>
          <p:sp>
            <p:nvSpPr>
              <p:cNvPr id="379" name="Watcher Metrics Publisher"/>
              <p:cNvSpPr/>
              <p:nvPr/>
            </p:nvSpPr>
            <p:spPr>
              <a:xfrm>
                <a:off x="51506" y="113553"/>
                <a:ext cx="2525520"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Watcher Metrics Publisher</a:t>
                </a:r>
              </a:p>
            </p:txBody>
          </p:sp>
        </p:grpSp>
        <p:grpSp>
          <p:nvGrpSpPr>
            <p:cNvPr id="388" name="Group 66"/>
            <p:cNvGrpSpPr/>
            <p:nvPr/>
          </p:nvGrpSpPr>
          <p:grpSpPr>
            <a:xfrm>
              <a:off x="3396112" y="5784878"/>
              <a:ext cx="2641658" cy="1993060"/>
              <a:chOff x="-1" y="-1"/>
              <a:chExt cx="2641656" cy="1993058"/>
            </a:xfrm>
          </p:grpSpPr>
          <p:grpSp>
            <p:nvGrpSpPr>
              <p:cNvPr id="383" name="Rectangle 22"/>
              <p:cNvGrpSpPr/>
              <p:nvPr/>
            </p:nvGrpSpPr>
            <p:grpSpPr>
              <a:xfrm>
                <a:off x="-2" y="-2"/>
                <a:ext cx="2641658" cy="1993060"/>
                <a:chOff x="0" y="0"/>
                <a:chExt cx="2641656" cy="1993058"/>
              </a:xfrm>
            </p:grpSpPr>
            <p:sp>
              <p:nvSpPr>
                <p:cNvPr id="381" name="矩形"/>
                <p:cNvSpPr/>
                <p:nvPr/>
              </p:nvSpPr>
              <p:spPr>
                <a:xfrm>
                  <a:off x="-1" y="-1"/>
                  <a:ext cx="2641658" cy="1993060"/>
                </a:xfrm>
                <a:prstGeom prst="rect">
                  <a:avLst/>
                </a:prstGeom>
                <a:solidFill>
                  <a:srgbClr val="80C34F"/>
                </a:solidFill>
                <a:ln w="22225" cap="rnd">
                  <a:solidFill>
                    <a:srgbClr val="FFFFFF"/>
                  </a:solidFill>
                  <a:prstDash val="solid"/>
                  <a:round/>
                </a:ln>
                <a:effectLst/>
              </p:spPr>
              <p:txBody>
                <a:bodyPr wrap="square" lIns="50800" tIns="50800" rIns="50800" bIns="50800" numCol="1" anchor="t">
                  <a:noAutofit/>
                </a:bodyPr>
                <a:lstStyle/>
                <a:p>
                  <a:pPr defTabSz="457200">
                    <a:defRPr sz="1800">
                      <a:solidFill>
                        <a:srgbClr val="FFFFFF"/>
                      </a:solidFill>
                      <a:latin typeface="Corbel"/>
                      <a:ea typeface="Corbel"/>
                      <a:cs typeface="Corbel"/>
                      <a:sym typeface="Corbel"/>
                    </a:defRPr>
                  </a:pPr>
                </a:p>
              </p:txBody>
            </p:sp>
            <p:sp>
              <p:nvSpPr>
                <p:cNvPr id="382" name="Watcher DB"/>
                <p:cNvSpPr/>
                <p:nvPr/>
              </p:nvSpPr>
              <p:spPr>
                <a:xfrm>
                  <a:off x="-1" y="0"/>
                  <a:ext cx="2641658"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FFFFFF"/>
                      </a:solidFill>
                      <a:latin typeface="Corbel"/>
                      <a:ea typeface="Corbel"/>
                      <a:cs typeface="Corbel"/>
                      <a:sym typeface="Corbel"/>
                    </a:defRPr>
                  </a:lvl1pPr>
                </a:lstStyle>
                <a:p>
                  <a:pPr/>
                  <a:r>
                    <a:t>Watcher DB</a:t>
                  </a:r>
                </a:p>
              </p:txBody>
            </p:sp>
          </p:grpSp>
          <p:grpSp>
            <p:nvGrpSpPr>
              <p:cNvPr id="387" name="Organigramme : Disque magnétique 9"/>
              <p:cNvGrpSpPr/>
              <p:nvPr/>
            </p:nvGrpSpPr>
            <p:grpSpPr>
              <a:xfrm>
                <a:off x="216861" y="521014"/>
                <a:ext cx="2207934" cy="1390699"/>
                <a:chOff x="0" y="-1"/>
                <a:chExt cx="2207933" cy="1390697"/>
              </a:xfrm>
            </p:grpSpPr>
            <p:sp>
              <p:nvSpPr>
                <p:cNvPr id="384" name="形状"/>
                <p:cNvSpPr/>
                <p:nvPr/>
              </p:nvSpPr>
              <p:spPr>
                <a:xfrm>
                  <a:off x="-1" y="-1"/>
                  <a:ext cx="2207934" cy="13906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rgbClr val="80C34F"/>
                </a:solidFill>
                <a:ln w="12700" cap="flat">
                  <a:noFill/>
                  <a:miter lim="400000"/>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85" name="形状"/>
                <p:cNvSpPr/>
                <p:nvPr/>
              </p:nvSpPr>
              <p:spPr>
                <a:xfrm>
                  <a:off x="-1" y="-1"/>
                  <a:ext cx="2207934" cy="13906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22225" cap="rnd">
                  <a:solidFill>
                    <a:srgbClr val="FFFFFF"/>
                  </a:solidFill>
                  <a:prstDash val="solid"/>
                  <a:round/>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386" name="Audits/Actions/Settings"/>
                <p:cNvSpPr/>
                <p:nvPr/>
              </p:nvSpPr>
              <p:spPr>
                <a:xfrm>
                  <a:off x="-1" y="397218"/>
                  <a:ext cx="2207934"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2400">
                      <a:solidFill>
                        <a:srgbClr val="FFFFFF"/>
                      </a:solidFill>
                      <a:latin typeface="Corbel"/>
                      <a:ea typeface="Corbel"/>
                      <a:cs typeface="Corbel"/>
                      <a:sym typeface="Corbel"/>
                    </a:defRPr>
                  </a:lvl1pPr>
                </a:lstStyle>
                <a:p>
                  <a:pPr/>
                  <a:r>
                    <a:t>Audits/Actions/Settings</a:t>
                  </a:r>
                </a:p>
              </p:txBody>
            </p:sp>
          </p:grpSp>
        </p:grpSp>
        <p:sp>
          <p:nvSpPr>
            <p:cNvPr id="389" name="Connecteur droit avec flèche 24"/>
            <p:cNvSpPr/>
            <p:nvPr/>
          </p:nvSpPr>
          <p:spPr>
            <a:xfrm flipH="1">
              <a:off x="4742886" y="3884021"/>
              <a:ext cx="1861449" cy="4"/>
            </a:xfrm>
            <a:prstGeom prst="line">
              <a:avLst/>
            </a:prstGeom>
            <a:noFill/>
            <a:ln w="15875" cap="rnd">
              <a:solidFill>
                <a:srgbClr val="A666E1"/>
              </a:solidFill>
              <a:prstDash val="solid"/>
              <a:round/>
              <a:headEnd type="triangle" w="med" len="med"/>
            </a:ln>
            <a:effectLst/>
          </p:spPr>
          <p:txBody>
            <a:bodyPr wrap="square" lIns="45718" tIns="45718" rIns="45718" bIns="45718" numCol="1" anchor="t">
              <a:noAutofit/>
            </a:bodyPr>
            <a:lstStyle/>
            <a:p>
              <a:pPr/>
            </a:p>
          </p:txBody>
        </p:sp>
        <p:grpSp>
          <p:nvGrpSpPr>
            <p:cNvPr id="392" name="Rectangle 25"/>
            <p:cNvGrpSpPr/>
            <p:nvPr/>
          </p:nvGrpSpPr>
          <p:grpSpPr>
            <a:xfrm>
              <a:off x="12901612" y="4797070"/>
              <a:ext cx="1558809" cy="1018330"/>
              <a:chOff x="-1" y="0"/>
              <a:chExt cx="1558808" cy="1018329"/>
            </a:xfrm>
          </p:grpSpPr>
          <p:sp>
            <p:nvSpPr>
              <p:cNvPr id="390" name="矩形"/>
              <p:cNvSpPr/>
              <p:nvPr/>
            </p:nvSpPr>
            <p:spPr>
              <a:xfrm>
                <a:off x="-2" y="-1"/>
                <a:ext cx="1558810" cy="1018330"/>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defTabSz="457200">
                  <a:defRPr sz="1800">
                    <a:solidFill>
                      <a:srgbClr val="808080"/>
                    </a:solidFill>
                    <a:latin typeface="Corbel"/>
                    <a:ea typeface="Corbel"/>
                    <a:cs typeface="Corbel"/>
                    <a:sym typeface="Corbel"/>
                  </a:defRPr>
                </a:pPr>
              </a:p>
            </p:txBody>
          </p:sp>
          <p:sp>
            <p:nvSpPr>
              <p:cNvPr id="391" name="Nova"/>
              <p:cNvSpPr/>
              <p:nvPr/>
            </p:nvSpPr>
            <p:spPr>
              <a:xfrm>
                <a:off x="-2" y="-1"/>
                <a:ext cx="1558810"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808080"/>
                    </a:solidFill>
                    <a:latin typeface="Corbel"/>
                    <a:ea typeface="Corbel"/>
                    <a:cs typeface="Corbel"/>
                    <a:sym typeface="Corbel"/>
                  </a:defRPr>
                </a:lvl1pPr>
              </a:lstStyle>
              <a:p>
                <a:pPr/>
                <a:r>
                  <a:t>Nova</a:t>
                </a:r>
              </a:p>
            </p:txBody>
          </p:sp>
        </p:grpSp>
        <p:sp>
          <p:nvSpPr>
            <p:cNvPr id="393" name="Connecteur droit avec flèche 26"/>
            <p:cNvSpPr/>
            <p:nvPr/>
          </p:nvSpPr>
          <p:spPr>
            <a:xfrm flipH="1">
              <a:off x="9813085" y="2747859"/>
              <a:ext cx="180252" cy="597482"/>
            </a:xfrm>
            <a:prstGeom prst="line">
              <a:avLst/>
            </a:prstGeom>
            <a:noFill/>
            <a:ln w="15875" cap="rnd">
              <a:solidFill>
                <a:srgbClr val="30ACEC"/>
              </a:solidFill>
              <a:prstDash val="solid"/>
              <a:round/>
              <a:headEnd type="triangle" w="med" len="med"/>
            </a:ln>
            <a:effectLst/>
          </p:spPr>
          <p:txBody>
            <a:bodyPr wrap="square" lIns="45718" tIns="45718" rIns="45718" bIns="45718" numCol="1" anchor="t">
              <a:noAutofit/>
            </a:bodyPr>
            <a:lstStyle/>
            <a:p>
              <a:pPr/>
            </a:p>
          </p:txBody>
        </p:sp>
        <p:sp>
          <p:nvSpPr>
            <p:cNvPr id="394" name="Connecteur droit avec flèche 27"/>
            <p:cNvSpPr/>
            <p:nvPr/>
          </p:nvSpPr>
          <p:spPr>
            <a:xfrm flipV="1">
              <a:off x="5217101" y="4844922"/>
              <a:ext cx="3" cy="939963"/>
            </a:xfrm>
            <a:prstGeom prst="line">
              <a:avLst/>
            </a:prstGeom>
            <a:noFill/>
            <a:ln w="15875" cap="rnd">
              <a:solidFill>
                <a:srgbClr val="30ACEC"/>
              </a:solidFill>
              <a:prstDash val="solid"/>
              <a:round/>
              <a:headEnd type="triangle" w="med" len="med"/>
            </a:ln>
            <a:effectLst/>
          </p:spPr>
          <p:txBody>
            <a:bodyPr wrap="square" lIns="45718" tIns="45718" rIns="45718" bIns="45718" numCol="1" anchor="t">
              <a:noAutofit/>
            </a:bodyPr>
            <a:lstStyle/>
            <a:p>
              <a:pPr/>
            </a:p>
          </p:txBody>
        </p:sp>
        <p:sp>
          <p:nvSpPr>
            <p:cNvPr id="395" name="Connecteur droit avec flèche 28"/>
            <p:cNvSpPr/>
            <p:nvPr/>
          </p:nvSpPr>
          <p:spPr>
            <a:xfrm flipH="1">
              <a:off x="11176623" y="5306233"/>
              <a:ext cx="1724995" cy="26485"/>
            </a:xfrm>
            <a:prstGeom prst="line">
              <a:avLst/>
            </a:prstGeom>
            <a:noFill/>
            <a:ln w="15875" cap="rnd">
              <a:solidFill>
                <a:srgbClr val="0070C0"/>
              </a:solidFill>
              <a:prstDash val="solid"/>
              <a:round/>
              <a:headEnd type="triangle" w="med" len="med"/>
            </a:ln>
            <a:effectLst/>
          </p:spPr>
          <p:txBody>
            <a:bodyPr wrap="square" lIns="45718" tIns="45718" rIns="45718" bIns="45718" numCol="1" anchor="t">
              <a:noAutofit/>
            </a:bodyPr>
            <a:lstStyle/>
            <a:p>
              <a:pPr/>
            </a:p>
          </p:txBody>
        </p:sp>
        <p:grpSp>
          <p:nvGrpSpPr>
            <p:cNvPr id="398" name="Rectangle 29"/>
            <p:cNvGrpSpPr/>
            <p:nvPr/>
          </p:nvGrpSpPr>
          <p:grpSpPr>
            <a:xfrm>
              <a:off x="12901612" y="6043092"/>
              <a:ext cx="1558809" cy="1018330"/>
              <a:chOff x="-1" y="0"/>
              <a:chExt cx="1558808" cy="1018329"/>
            </a:xfrm>
          </p:grpSpPr>
          <p:sp>
            <p:nvSpPr>
              <p:cNvPr id="396" name="矩形"/>
              <p:cNvSpPr/>
              <p:nvPr/>
            </p:nvSpPr>
            <p:spPr>
              <a:xfrm>
                <a:off x="-2" y="-1"/>
                <a:ext cx="1558810" cy="1018330"/>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defTabSz="457200">
                  <a:defRPr sz="1800">
                    <a:solidFill>
                      <a:srgbClr val="808080"/>
                    </a:solidFill>
                    <a:latin typeface="Corbel"/>
                    <a:ea typeface="Corbel"/>
                    <a:cs typeface="Corbel"/>
                    <a:sym typeface="Corbel"/>
                  </a:defRPr>
                </a:pPr>
              </a:p>
            </p:txBody>
          </p:sp>
          <p:sp>
            <p:nvSpPr>
              <p:cNvPr id="397" name="Cinder"/>
              <p:cNvSpPr/>
              <p:nvPr/>
            </p:nvSpPr>
            <p:spPr>
              <a:xfrm>
                <a:off x="-2" y="-1"/>
                <a:ext cx="1558810"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808080"/>
                    </a:solidFill>
                    <a:latin typeface="Corbel"/>
                    <a:ea typeface="Corbel"/>
                    <a:cs typeface="Corbel"/>
                    <a:sym typeface="Corbel"/>
                  </a:defRPr>
                </a:lvl1pPr>
              </a:lstStyle>
              <a:p>
                <a:pPr/>
                <a:r>
                  <a:t>Cinder</a:t>
                </a:r>
              </a:p>
            </p:txBody>
          </p:sp>
        </p:grpSp>
        <p:grpSp>
          <p:nvGrpSpPr>
            <p:cNvPr id="401" name="Rectangle 30"/>
            <p:cNvGrpSpPr/>
            <p:nvPr/>
          </p:nvGrpSpPr>
          <p:grpSpPr>
            <a:xfrm>
              <a:off x="12901612" y="3571974"/>
              <a:ext cx="1558809" cy="1018331"/>
              <a:chOff x="-1" y="-1"/>
              <a:chExt cx="1558808" cy="1018329"/>
            </a:xfrm>
          </p:grpSpPr>
          <p:sp>
            <p:nvSpPr>
              <p:cNvPr id="399" name="矩形"/>
              <p:cNvSpPr/>
              <p:nvPr/>
            </p:nvSpPr>
            <p:spPr>
              <a:xfrm>
                <a:off x="-2" y="-2"/>
                <a:ext cx="1558810" cy="1018331"/>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defTabSz="457200">
                  <a:defRPr sz="1600">
                    <a:solidFill>
                      <a:srgbClr val="808080"/>
                    </a:solidFill>
                    <a:latin typeface="Corbel"/>
                    <a:ea typeface="Corbel"/>
                    <a:cs typeface="Corbel"/>
                    <a:sym typeface="Corbel"/>
                  </a:defRPr>
                </a:pPr>
              </a:p>
            </p:txBody>
          </p:sp>
          <p:sp>
            <p:nvSpPr>
              <p:cNvPr id="400" name="Neutron"/>
              <p:cNvSpPr/>
              <p:nvPr/>
            </p:nvSpPr>
            <p:spPr>
              <a:xfrm>
                <a:off x="-2" y="0"/>
                <a:ext cx="1558810"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defTabSz="457200">
                  <a:defRPr sz="2400">
                    <a:solidFill>
                      <a:srgbClr val="808080"/>
                    </a:solidFill>
                    <a:latin typeface="Corbel"/>
                    <a:ea typeface="Corbel"/>
                    <a:cs typeface="Corbel"/>
                    <a:sym typeface="Corbel"/>
                  </a:defRPr>
                </a:lvl1pPr>
              </a:lstStyle>
              <a:p>
                <a:pPr/>
                <a:r>
                  <a:t>Neutron</a:t>
                </a:r>
              </a:p>
            </p:txBody>
          </p:sp>
        </p:grpSp>
        <p:sp>
          <p:nvSpPr>
            <p:cNvPr id="402" name="Connecteur droit avec flèche 31"/>
            <p:cNvSpPr/>
            <p:nvPr/>
          </p:nvSpPr>
          <p:spPr>
            <a:xfrm flipV="1">
              <a:off x="2229983" y="4396694"/>
              <a:ext cx="1514617" cy="388146"/>
            </a:xfrm>
            <a:prstGeom prst="line">
              <a:avLst/>
            </a:prstGeom>
            <a:noFill/>
            <a:ln w="15875" cap="rnd">
              <a:solidFill>
                <a:srgbClr val="0070C0"/>
              </a:solidFill>
              <a:prstDash val="solid"/>
              <a:round/>
              <a:tailEnd type="triangle" w="med" len="med"/>
            </a:ln>
            <a:effectLst/>
          </p:spPr>
          <p:txBody>
            <a:bodyPr wrap="square" lIns="45718" tIns="45718" rIns="45718" bIns="45718" numCol="1" anchor="t">
              <a:noAutofit/>
            </a:bodyPr>
            <a:lstStyle/>
            <a:p>
              <a:pPr/>
            </a:p>
          </p:txBody>
        </p:sp>
        <p:grpSp>
          <p:nvGrpSpPr>
            <p:cNvPr id="405" name="Rectangle à coins arrondis 32"/>
            <p:cNvGrpSpPr/>
            <p:nvPr/>
          </p:nvGrpSpPr>
          <p:grpSpPr>
            <a:xfrm>
              <a:off x="261086" y="2706521"/>
              <a:ext cx="1957772" cy="852094"/>
              <a:chOff x="0" y="0"/>
              <a:chExt cx="1957771" cy="852093"/>
            </a:xfrm>
          </p:grpSpPr>
          <p:sp>
            <p:nvSpPr>
              <p:cNvPr id="403" name="圆角矩形"/>
              <p:cNvSpPr/>
              <p:nvPr/>
            </p:nvSpPr>
            <p:spPr>
              <a:xfrm>
                <a:off x="-1" y="0"/>
                <a:ext cx="1957773" cy="852094"/>
              </a:xfrm>
              <a:prstGeom prst="roundRect">
                <a:avLst>
                  <a:gd name="adj" fmla="val 16667"/>
                </a:avLst>
              </a:prstGeom>
              <a:solidFill>
                <a:srgbClr val="30ACEC"/>
              </a:solidFill>
              <a:ln w="22225" cap="rnd">
                <a:solidFill>
                  <a:srgbClr val="FFFFFF"/>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04" name="Watcher…"/>
              <p:cNvSpPr/>
              <p:nvPr/>
            </p:nvSpPr>
            <p:spPr>
              <a:xfrm>
                <a:off x="41595" y="12026"/>
                <a:ext cx="1874581"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57200">
                  <a:defRPr sz="2400">
                    <a:solidFill>
                      <a:srgbClr val="FFFFFF"/>
                    </a:solidFill>
                    <a:latin typeface="Corbel"/>
                    <a:ea typeface="Corbel"/>
                    <a:cs typeface="Corbel"/>
                    <a:sym typeface="Corbel"/>
                  </a:defRPr>
                </a:pPr>
                <a:r>
                  <a:t>Watcher</a:t>
                </a:r>
              </a:p>
              <a:p>
                <a:pPr defTabSz="457200">
                  <a:defRPr sz="2400">
                    <a:solidFill>
                      <a:srgbClr val="FFFFFF"/>
                    </a:solidFill>
                    <a:latin typeface="Corbel"/>
                    <a:ea typeface="Corbel"/>
                    <a:cs typeface="Corbel"/>
                    <a:sym typeface="Corbel"/>
                  </a:defRPr>
                </a:pPr>
                <a:r>
                  <a:t>CLI</a:t>
                </a:r>
              </a:p>
            </p:txBody>
          </p:sp>
        </p:grpSp>
        <p:sp>
          <p:nvSpPr>
            <p:cNvPr id="406" name="Connecteur droit avec flèche 33"/>
            <p:cNvSpPr/>
            <p:nvPr/>
          </p:nvSpPr>
          <p:spPr>
            <a:xfrm>
              <a:off x="2218853" y="3132567"/>
              <a:ext cx="1542456" cy="1128481"/>
            </a:xfrm>
            <a:prstGeom prst="line">
              <a:avLst/>
            </a:prstGeom>
            <a:noFill/>
            <a:ln w="15875" cap="rnd">
              <a:solidFill>
                <a:srgbClr val="0070C0"/>
              </a:solidFill>
              <a:prstDash val="solid"/>
              <a:round/>
              <a:tailEnd type="triangle" w="med" len="med"/>
            </a:ln>
            <a:effectLst/>
          </p:spPr>
          <p:txBody>
            <a:bodyPr wrap="square" lIns="45718" tIns="45718" rIns="45718" bIns="45718" numCol="1" anchor="t">
              <a:noAutofit/>
            </a:bodyPr>
            <a:lstStyle/>
            <a:p>
              <a:pPr/>
            </a:p>
          </p:txBody>
        </p:sp>
        <p:sp>
          <p:nvSpPr>
            <p:cNvPr id="407" name="Connecteur droit avec flèche 34"/>
            <p:cNvSpPr/>
            <p:nvPr/>
          </p:nvSpPr>
          <p:spPr>
            <a:xfrm flipH="1">
              <a:off x="11177305" y="4081137"/>
              <a:ext cx="1724312" cy="1036179"/>
            </a:xfrm>
            <a:prstGeom prst="line">
              <a:avLst/>
            </a:prstGeom>
            <a:noFill/>
            <a:ln w="15875" cap="rnd">
              <a:solidFill>
                <a:srgbClr val="0070C0"/>
              </a:solidFill>
              <a:prstDash val="solid"/>
              <a:round/>
              <a:headEnd type="triangle" w="med" len="med"/>
            </a:ln>
            <a:effectLst/>
          </p:spPr>
          <p:txBody>
            <a:bodyPr wrap="square" lIns="45718" tIns="45718" rIns="45718" bIns="45718" numCol="1" anchor="t">
              <a:noAutofit/>
            </a:bodyPr>
            <a:lstStyle/>
            <a:p>
              <a:pPr/>
            </a:p>
          </p:txBody>
        </p:sp>
        <p:sp>
          <p:nvSpPr>
            <p:cNvPr id="408" name="Connecteur droit avec flèche 35"/>
            <p:cNvSpPr/>
            <p:nvPr/>
          </p:nvSpPr>
          <p:spPr>
            <a:xfrm flipH="1" flipV="1">
              <a:off x="11177306" y="5545557"/>
              <a:ext cx="1724311" cy="1006702"/>
            </a:xfrm>
            <a:prstGeom prst="line">
              <a:avLst/>
            </a:prstGeom>
            <a:noFill/>
            <a:ln w="15875" cap="rnd">
              <a:solidFill>
                <a:srgbClr val="0070C0"/>
              </a:solidFill>
              <a:prstDash val="solid"/>
              <a:round/>
              <a:headEnd type="triangle" w="med" len="med"/>
            </a:ln>
            <a:effectLst/>
          </p:spPr>
          <p:txBody>
            <a:bodyPr wrap="square" lIns="45718" tIns="45718" rIns="45718" bIns="45718" numCol="1" anchor="t">
              <a:noAutofit/>
            </a:bodyPr>
            <a:lstStyle/>
            <a:p>
              <a:pPr/>
            </a:p>
          </p:txBody>
        </p:sp>
        <p:sp>
          <p:nvSpPr>
            <p:cNvPr id="409" name="Connecteur droit avec flèche 36"/>
            <p:cNvSpPr/>
            <p:nvPr/>
          </p:nvSpPr>
          <p:spPr>
            <a:xfrm>
              <a:off x="7524570" y="5306233"/>
              <a:ext cx="564950" cy="3"/>
            </a:xfrm>
            <a:prstGeom prst="line">
              <a:avLst/>
            </a:prstGeom>
            <a:noFill/>
            <a:ln w="15875" cap="rnd">
              <a:solidFill>
                <a:srgbClr val="A666E1"/>
              </a:solidFill>
              <a:prstDash val="sysDash"/>
              <a:round/>
              <a:headEnd type="triangle" w="med" len="med"/>
              <a:tailEnd type="triangle" w="med" len="med"/>
            </a:ln>
            <a:effectLst/>
          </p:spPr>
          <p:txBody>
            <a:bodyPr wrap="square" lIns="45718" tIns="45718" rIns="45718" bIns="45718" numCol="1" anchor="t">
              <a:noAutofit/>
            </a:bodyPr>
            <a:lstStyle/>
            <a:p>
              <a:pPr/>
            </a:p>
          </p:txBody>
        </p:sp>
        <p:sp>
          <p:nvSpPr>
            <p:cNvPr id="410" name="Connecteur droit avec flèche 37"/>
            <p:cNvSpPr/>
            <p:nvPr/>
          </p:nvSpPr>
          <p:spPr>
            <a:xfrm flipV="1">
              <a:off x="4932140" y="1547355"/>
              <a:ext cx="588271" cy="283006"/>
            </a:xfrm>
            <a:prstGeom prst="line">
              <a:avLst/>
            </a:prstGeom>
            <a:noFill/>
            <a:ln w="15875" cap="rnd">
              <a:solidFill>
                <a:srgbClr val="D64787"/>
              </a:solidFill>
              <a:prstDash val="solid"/>
              <a:round/>
              <a:tailEnd type="triangle" w="med" len="med"/>
            </a:ln>
            <a:effectLst/>
          </p:spPr>
          <p:txBody>
            <a:bodyPr wrap="square" lIns="45718" tIns="45718" rIns="45718" bIns="45718" numCol="1" anchor="t">
              <a:noAutofit/>
            </a:bodyPr>
            <a:lstStyle/>
            <a:p>
              <a:pPr/>
            </a:p>
          </p:txBody>
        </p:sp>
        <p:sp>
          <p:nvSpPr>
            <p:cNvPr id="411" name="Connecteur droit avec flèche 38"/>
            <p:cNvSpPr/>
            <p:nvPr/>
          </p:nvSpPr>
          <p:spPr>
            <a:xfrm>
              <a:off x="7524570" y="3884019"/>
              <a:ext cx="568746" cy="4"/>
            </a:xfrm>
            <a:prstGeom prst="line">
              <a:avLst/>
            </a:prstGeom>
            <a:noFill/>
            <a:ln w="15875" cap="rnd">
              <a:solidFill>
                <a:srgbClr val="A666E1"/>
              </a:solidFill>
              <a:prstDash val="sysDash"/>
              <a:round/>
              <a:headEnd type="triangle" w="med" len="med"/>
              <a:tailEnd type="triangle" w="med" len="med"/>
            </a:ln>
            <a:effectLst/>
          </p:spPr>
          <p:txBody>
            <a:bodyPr wrap="square" lIns="45718" tIns="45718" rIns="45718" bIns="45718" numCol="1" anchor="t">
              <a:noAutofit/>
            </a:bodyPr>
            <a:lstStyle/>
            <a:p>
              <a:pPr/>
            </a:p>
          </p:txBody>
        </p:sp>
        <p:grpSp>
          <p:nvGrpSpPr>
            <p:cNvPr id="414" name="Rectangle à coins arrondis 39"/>
            <p:cNvGrpSpPr/>
            <p:nvPr/>
          </p:nvGrpSpPr>
          <p:grpSpPr>
            <a:xfrm>
              <a:off x="3396116" y="1674660"/>
              <a:ext cx="1526053" cy="1055149"/>
              <a:chOff x="0" y="0"/>
              <a:chExt cx="1526052" cy="1055148"/>
            </a:xfrm>
          </p:grpSpPr>
          <p:sp>
            <p:nvSpPr>
              <p:cNvPr id="412" name="圆角矩形"/>
              <p:cNvSpPr/>
              <p:nvPr/>
            </p:nvSpPr>
            <p:spPr>
              <a:xfrm>
                <a:off x="0" y="0"/>
                <a:ext cx="1526053" cy="1055149"/>
              </a:xfrm>
              <a:prstGeom prst="roundRect">
                <a:avLst>
                  <a:gd name="adj" fmla="val 16667"/>
                </a:avLst>
              </a:prstGeom>
              <a:solidFill>
                <a:srgbClr val="30ACEC"/>
              </a:solidFill>
              <a:ln w="22225" cap="rnd">
                <a:solidFill>
                  <a:srgbClr val="FFFFFF"/>
                </a:solidFill>
                <a:prstDash val="solid"/>
                <a:round/>
              </a:ln>
              <a:effectLst/>
            </p:spPr>
            <p:txBody>
              <a:bodyPr wrap="square" lIns="50800" tIns="50800" rIns="50800" bIns="50800" numCol="1" anchor="ctr">
                <a:noAutofit/>
              </a:bodyPr>
              <a:lstStyle/>
              <a:p>
                <a:pPr defTabSz="457200">
                  <a:defRPr sz="1400">
                    <a:solidFill>
                      <a:srgbClr val="FFFFFF"/>
                    </a:solidFill>
                    <a:latin typeface="Corbel"/>
                    <a:ea typeface="Corbel"/>
                    <a:cs typeface="Corbel"/>
                    <a:sym typeface="Corbel"/>
                  </a:defRPr>
                </a:pPr>
              </a:p>
            </p:txBody>
          </p:sp>
          <p:sp>
            <p:nvSpPr>
              <p:cNvPr id="413" name="Watcher…"/>
              <p:cNvSpPr/>
              <p:nvPr/>
            </p:nvSpPr>
            <p:spPr>
              <a:xfrm>
                <a:off x="51507" y="113553"/>
                <a:ext cx="1423038" cy="828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defTabSz="457200">
                  <a:defRPr sz="2400">
                    <a:solidFill>
                      <a:srgbClr val="FFFFFF"/>
                    </a:solidFill>
                    <a:latin typeface="Corbel"/>
                    <a:ea typeface="Corbel"/>
                    <a:cs typeface="Corbel"/>
                    <a:sym typeface="Corbel"/>
                  </a:defRPr>
                </a:pPr>
                <a:r>
                  <a:t>Watcher</a:t>
                </a:r>
              </a:p>
              <a:p>
                <a:pPr defTabSz="457200">
                  <a:defRPr sz="2400">
                    <a:solidFill>
                      <a:srgbClr val="FFFFFF"/>
                    </a:solidFill>
                    <a:latin typeface="Corbel"/>
                    <a:ea typeface="Corbel"/>
                    <a:cs typeface="Corbel"/>
                    <a:sym typeface="Corbel"/>
                  </a:defRPr>
                </a:pPr>
                <a:r>
                  <a:t>Logger</a:t>
                </a:r>
              </a:p>
            </p:txBody>
          </p:sp>
        </p:grpSp>
        <p:sp>
          <p:nvSpPr>
            <p:cNvPr id="415" name="Connecteur droit avec flèche 40"/>
            <p:cNvSpPr/>
            <p:nvPr/>
          </p:nvSpPr>
          <p:spPr>
            <a:xfrm>
              <a:off x="4922164" y="2202232"/>
              <a:ext cx="1605883" cy="1013624"/>
            </a:xfrm>
            <a:prstGeom prst="line">
              <a:avLst/>
            </a:prstGeom>
            <a:noFill/>
            <a:ln w="15875" cap="rnd">
              <a:solidFill>
                <a:srgbClr val="A666E1"/>
              </a:solidFill>
              <a:prstDash val="sysDash"/>
              <a:round/>
              <a:headEnd type="triangle" w="med" len="med"/>
            </a:ln>
            <a:effectLst/>
          </p:spPr>
          <p:txBody>
            <a:bodyPr wrap="square" lIns="45718" tIns="45718" rIns="45718" bIns="45718" numCol="1" anchor="t">
              <a:noAutofit/>
            </a:bodyPr>
            <a:lstStyle/>
            <a:p>
              <a:pPr/>
            </a:p>
          </p:txBody>
        </p:sp>
        <p:sp>
          <p:nvSpPr>
            <p:cNvPr id="416" name="Connecteur droit avec flèche 41"/>
            <p:cNvSpPr/>
            <p:nvPr/>
          </p:nvSpPr>
          <p:spPr>
            <a:xfrm flipH="1" flipV="1">
              <a:off x="6622868" y="1627160"/>
              <a:ext cx="161565" cy="961910"/>
            </a:xfrm>
            <a:prstGeom prst="line">
              <a:avLst/>
            </a:prstGeom>
            <a:noFill/>
            <a:ln w="15875" cap="rnd">
              <a:solidFill>
                <a:srgbClr val="A666E1"/>
              </a:solidFill>
              <a:prstDash val="sysDash"/>
              <a:round/>
              <a:headEnd type="triangle" w="med" len="med"/>
            </a:ln>
            <a:effectLst/>
          </p:spPr>
          <p:txBody>
            <a:bodyPr wrap="square" lIns="45718" tIns="45718" rIns="45718" bIns="45718" numCol="1" anchor="t">
              <a:noAutofit/>
            </a:bodyPr>
            <a:lstStyle/>
            <a:p>
              <a:pPr/>
            </a:p>
          </p:txBody>
        </p:sp>
        <p:sp>
          <p:nvSpPr>
            <p:cNvPr id="417" name="Connecteur droit avec flèche 42"/>
            <p:cNvSpPr/>
            <p:nvPr/>
          </p:nvSpPr>
          <p:spPr>
            <a:xfrm>
              <a:off x="1955339" y="1575567"/>
              <a:ext cx="1789261" cy="2072383"/>
            </a:xfrm>
            <a:prstGeom prst="line">
              <a:avLst/>
            </a:prstGeom>
            <a:noFill/>
            <a:ln w="15875" cap="rnd">
              <a:solidFill>
                <a:srgbClr val="0070C0"/>
              </a:solidFill>
              <a:prstDash val="solid"/>
              <a:round/>
              <a:tailEnd type="triangle" w="med" len="med"/>
            </a:ln>
            <a:effectLst/>
          </p:spPr>
          <p:txBody>
            <a:bodyPr wrap="square" lIns="45718" tIns="45718" rIns="45718" bIns="45718" numCol="1" anchor="t">
              <a:noAutofit/>
            </a:bodyPr>
            <a:lstStyle/>
            <a:p>
              <a:pPr/>
            </a:p>
          </p:txBody>
        </p:sp>
        <p:sp>
          <p:nvSpPr>
            <p:cNvPr id="418" name="Connecteur droit avec flèche 43"/>
            <p:cNvSpPr/>
            <p:nvPr/>
          </p:nvSpPr>
          <p:spPr>
            <a:xfrm flipH="1" flipV="1">
              <a:off x="7575400" y="3558610"/>
              <a:ext cx="549129" cy="13368"/>
            </a:xfrm>
            <a:prstGeom prst="line">
              <a:avLst/>
            </a:prstGeom>
            <a:noFill/>
            <a:ln w="15875" cap="rnd">
              <a:solidFill>
                <a:srgbClr val="A666E1"/>
              </a:solidFill>
              <a:prstDash val="solid"/>
              <a:round/>
              <a:headEnd type="triangle" w="med" len="med"/>
            </a:ln>
            <a:effectLst/>
          </p:spPr>
          <p:txBody>
            <a:bodyPr wrap="square" lIns="45718" tIns="45718" rIns="45718" bIns="45718" numCol="1" anchor="t">
              <a:noAutofit/>
            </a:bodyPr>
            <a:lstStyle/>
            <a:p>
              <a:pPr/>
            </a:p>
          </p:txBody>
        </p:sp>
        <p:sp>
          <p:nvSpPr>
            <p:cNvPr id="419" name="Connecteur droit avec flèche 44"/>
            <p:cNvSpPr/>
            <p:nvPr/>
          </p:nvSpPr>
          <p:spPr>
            <a:xfrm flipH="1">
              <a:off x="7575399" y="5055485"/>
              <a:ext cx="519874" cy="3"/>
            </a:xfrm>
            <a:prstGeom prst="line">
              <a:avLst/>
            </a:prstGeom>
            <a:noFill/>
            <a:ln w="15875" cap="rnd">
              <a:solidFill>
                <a:srgbClr val="A666E1"/>
              </a:solidFill>
              <a:prstDash val="solid"/>
              <a:round/>
              <a:headEnd type="triangle" w="med" len="med"/>
            </a:ln>
            <a:effectLst/>
          </p:spPr>
          <p:txBody>
            <a:bodyPr wrap="square" lIns="45718" tIns="45718" rIns="45718" bIns="45718" numCol="1" anchor="t">
              <a:noAutofit/>
            </a:bodyPr>
            <a:lstStyle/>
            <a:p>
              <a:pPr/>
            </a:p>
          </p:txBody>
        </p:sp>
        <p:sp>
          <p:nvSpPr>
            <p:cNvPr id="420" name="Connecteur droit avec flèche 45"/>
            <p:cNvSpPr/>
            <p:nvPr/>
          </p:nvSpPr>
          <p:spPr>
            <a:xfrm flipV="1">
              <a:off x="6067986" y="6592791"/>
              <a:ext cx="3486927" cy="4"/>
            </a:xfrm>
            <a:prstGeom prst="line">
              <a:avLst/>
            </a:prstGeom>
            <a:noFill/>
            <a:ln w="15875" cap="rnd">
              <a:solidFill>
                <a:srgbClr val="30ACEC"/>
              </a:solidFill>
              <a:prstDash val="solid"/>
              <a:round/>
              <a:headEnd type="triangle" w="med" len="med"/>
            </a:ln>
            <a:effectLst/>
          </p:spPr>
          <p:txBody>
            <a:bodyPr wrap="square" lIns="45718" tIns="45718" rIns="45718" bIns="45718" numCol="1" anchor="t">
              <a:noAutofit/>
            </a:bodyPr>
            <a:lstStyle/>
            <a:p>
              <a:pPr/>
            </a:p>
          </p:txBody>
        </p:sp>
        <p:sp>
          <p:nvSpPr>
            <p:cNvPr id="421" name="Connecteur droit avec flèche 46"/>
            <p:cNvSpPr/>
            <p:nvPr/>
          </p:nvSpPr>
          <p:spPr>
            <a:xfrm flipV="1">
              <a:off x="9554911" y="5912333"/>
              <a:ext cx="3" cy="680462"/>
            </a:xfrm>
            <a:prstGeom prst="line">
              <a:avLst/>
            </a:prstGeom>
            <a:noFill/>
            <a:ln w="15875" cap="rnd">
              <a:solidFill>
                <a:srgbClr val="30ACEC"/>
              </a:solidFill>
              <a:prstDash val="solid"/>
              <a:round/>
            </a:ln>
            <a:effectLst/>
          </p:spPr>
          <p:txBody>
            <a:bodyPr wrap="square" lIns="45718" tIns="45718" rIns="45718" bIns="45718" numCol="1" anchor="t">
              <a:noAutofit/>
            </a:bodyPr>
            <a:lstStyle/>
            <a:p>
              <a:pPr/>
            </a:p>
          </p:txBody>
        </p:sp>
        <p:sp>
          <p:nvSpPr>
            <p:cNvPr id="422" name="Connecteur droit avec flèche 47"/>
            <p:cNvSpPr/>
            <p:nvPr/>
          </p:nvSpPr>
          <p:spPr>
            <a:xfrm>
              <a:off x="6067986" y="7061416"/>
              <a:ext cx="5894915" cy="12"/>
            </a:xfrm>
            <a:prstGeom prst="line">
              <a:avLst/>
            </a:prstGeom>
            <a:noFill/>
            <a:ln w="15875" cap="rnd">
              <a:solidFill>
                <a:srgbClr val="30ACEC"/>
              </a:solidFill>
              <a:prstDash val="solid"/>
              <a:round/>
              <a:headEnd type="triangle" w="med" len="med"/>
            </a:ln>
            <a:effectLst/>
          </p:spPr>
          <p:txBody>
            <a:bodyPr wrap="square" lIns="45718" tIns="45718" rIns="45718" bIns="45718" numCol="1" anchor="t">
              <a:noAutofit/>
            </a:bodyPr>
            <a:lstStyle/>
            <a:p>
              <a:pPr/>
            </a:p>
          </p:txBody>
        </p:sp>
        <p:sp>
          <p:nvSpPr>
            <p:cNvPr id="423" name="Connecteur droit avec flèche 48"/>
            <p:cNvSpPr/>
            <p:nvPr/>
          </p:nvSpPr>
          <p:spPr>
            <a:xfrm flipH="1" flipV="1">
              <a:off x="11950787" y="3884022"/>
              <a:ext cx="12117" cy="3166217"/>
            </a:xfrm>
            <a:prstGeom prst="line">
              <a:avLst/>
            </a:prstGeom>
            <a:noFill/>
            <a:ln w="15875" cap="rnd">
              <a:solidFill>
                <a:srgbClr val="30ACEC"/>
              </a:solidFill>
              <a:prstDash val="solid"/>
              <a:round/>
            </a:ln>
            <a:effectLst/>
          </p:spPr>
          <p:txBody>
            <a:bodyPr wrap="square" lIns="45718" tIns="45718" rIns="45718" bIns="45718" numCol="1" anchor="t">
              <a:noAutofit/>
            </a:bodyPr>
            <a:lstStyle/>
            <a:p>
              <a:pPr/>
            </a:p>
          </p:txBody>
        </p:sp>
        <p:sp>
          <p:nvSpPr>
            <p:cNvPr id="424" name="Connecteur droit avec flèche 49"/>
            <p:cNvSpPr/>
            <p:nvPr/>
          </p:nvSpPr>
          <p:spPr>
            <a:xfrm flipH="1">
              <a:off x="11176623" y="3884019"/>
              <a:ext cx="774166" cy="6"/>
            </a:xfrm>
            <a:prstGeom prst="line">
              <a:avLst/>
            </a:prstGeom>
            <a:noFill/>
            <a:ln w="15875" cap="rnd">
              <a:solidFill>
                <a:srgbClr val="30ACEC"/>
              </a:solidFill>
              <a:prstDash val="solid"/>
              <a:round/>
            </a:ln>
            <a:effectLst/>
          </p:spPr>
          <p:txBody>
            <a:bodyPr wrap="square" lIns="45718" tIns="45718" rIns="45718" bIns="45718" numCol="1" anchor="t">
              <a:noAutofit/>
            </a:bodyPr>
            <a:lstStyle/>
            <a:p>
              <a:pPr/>
            </a:p>
          </p:txBody>
        </p:sp>
        <p:sp>
          <p:nvSpPr>
            <p:cNvPr id="425" name="Connecteur droit avec flèche 50"/>
            <p:cNvSpPr/>
            <p:nvPr/>
          </p:nvSpPr>
          <p:spPr>
            <a:xfrm flipH="1">
              <a:off x="4742886" y="4844920"/>
              <a:ext cx="474218" cy="3"/>
            </a:xfrm>
            <a:prstGeom prst="line">
              <a:avLst/>
            </a:prstGeom>
            <a:noFill/>
            <a:ln w="15875" cap="rnd">
              <a:solidFill>
                <a:srgbClr val="30ACEC"/>
              </a:solidFill>
              <a:prstDash val="solid"/>
              <a:round/>
            </a:ln>
            <a:effectLst/>
          </p:spPr>
          <p:txBody>
            <a:bodyPr wrap="square" lIns="45718" tIns="45718" rIns="45718" bIns="45718" numCol="1" anchor="t">
              <a:noAutofit/>
            </a:bodyPr>
            <a:lstStyle/>
            <a:p>
              <a:pPr/>
            </a:p>
          </p:txBody>
        </p:sp>
      </p:grpSp>
      <p:sp>
        <p:nvSpPr>
          <p:cNvPr id="427" name="灯片编号占位符 92"/>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1" name="watcher Workflow"/>
          <p:cNvSpPr/>
          <p:nvPr>
            <p:ph type="body" sz="quarter" idx="1"/>
          </p:nvPr>
        </p:nvSpPr>
        <p:spPr>
          <a:xfrm>
            <a:off x="965200" y="1300377"/>
            <a:ext cx="20955000" cy="693526"/>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watcher Workflow</a:t>
            </a:r>
          </a:p>
        </p:txBody>
      </p:sp>
      <p:grpSp>
        <p:nvGrpSpPr>
          <p:cNvPr id="482" name="成组"/>
          <p:cNvGrpSpPr/>
          <p:nvPr/>
        </p:nvGrpSpPr>
        <p:grpSpPr>
          <a:xfrm>
            <a:off x="4574342" y="2334813"/>
            <a:ext cx="16083877" cy="9961041"/>
            <a:chOff x="-1" y="-59"/>
            <a:chExt cx="16083875" cy="9961039"/>
          </a:xfrm>
        </p:grpSpPr>
        <p:sp>
          <p:nvSpPr>
            <p:cNvPr id="432" name="Flèche en arc 49"/>
            <p:cNvSpPr/>
            <p:nvPr/>
          </p:nvSpPr>
          <p:spPr>
            <a:xfrm rot="3542869">
              <a:off x="3988246" y="1445823"/>
              <a:ext cx="7375439" cy="7069275"/>
            </a:xfrm>
            <a:custGeom>
              <a:avLst/>
              <a:gdLst/>
              <a:ahLst/>
              <a:cxnLst>
                <a:cxn ang="0">
                  <a:pos x="wd2" y="hd2"/>
                </a:cxn>
                <a:cxn ang="5400000">
                  <a:pos x="wd2" y="hd2"/>
                </a:cxn>
                <a:cxn ang="10800000">
                  <a:pos x="wd2" y="hd2"/>
                </a:cxn>
                <a:cxn ang="16200000">
                  <a:pos x="wd2" y="hd2"/>
                </a:cxn>
              </a:cxnLst>
              <a:rect l="0" t="0" r="r" b="b"/>
              <a:pathLst>
                <a:path w="21197" h="20895" fill="norm" stroke="1" extrusionOk="0">
                  <a:moveTo>
                    <a:pt x="20803" y="9700"/>
                  </a:moveTo>
                  <a:cubicBezTo>
                    <a:pt x="21215" y="15455"/>
                    <a:pt x="16898" y="20455"/>
                    <a:pt x="11160" y="20868"/>
                  </a:cubicBezTo>
                  <a:cubicBezTo>
                    <a:pt x="5423" y="21281"/>
                    <a:pt x="438" y="16950"/>
                    <a:pt x="27" y="11195"/>
                  </a:cubicBezTo>
                  <a:cubicBezTo>
                    <a:pt x="-385" y="5440"/>
                    <a:pt x="3932" y="440"/>
                    <a:pt x="9670" y="27"/>
                  </a:cubicBezTo>
                  <a:cubicBezTo>
                    <a:pt x="14480" y="-319"/>
                    <a:pt x="18897" y="2692"/>
                    <a:pt x="20348" y="7305"/>
                  </a:cubicBezTo>
                  <a:lnTo>
                    <a:pt x="21197" y="7124"/>
                  </a:lnTo>
                  <a:lnTo>
                    <a:pt x="20077" y="8395"/>
                  </a:lnTo>
                  <a:lnTo>
                    <a:pt x="18437" y="7711"/>
                  </a:lnTo>
                  <a:lnTo>
                    <a:pt x="19286" y="7530"/>
                  </a:lnTo>
                  <a:cubicBezTo>
                    <a:pt x="17675" y="2630"/>
                    <a:pt x="12398" y="-36"/>
                    <a:pt x="7498" y="1575"/>
                  </a:cubicBezTo>
                  <a:cubicBezTo>
                    <a:pt x="2599" y="3186"/>
                    <a:pt x="-67" y="8465"/>
                    <a:pt x="1544" y="13365"/>
                  </a:cubicBezTo>
                  <a:cubicBezTo>
                    <a:pt x="3155" y="18265"/>
                    <a:pt x="8432" y="20931"/>
                    <a:pt x="13332" y="19320"/>
                  </a:cubicBezTo>
                  <a:cubicBezTo>
                    <a:pt x="17399" y="17982"/>
                    <a:pt x="20036" y="14049"/>
                    <a:pt x="19729" y="9777"/>
                  </a:cubicBezTo>
                  <a:close/>
                </a:path>
              </a:pathLst>
            </a:custGeom>
            <a:solidFill>
              <a:srgbClr val="FFFFFF"/>
            </a:solidFill>
            <a:ln w="15875" cap="rnd">
              <a:solidFill>
                <a:srgbClr val="30ACEC"/>
              </a:solidFill>
              <a:prstDash val="solid"/>
              <a:round/>
            </a:ln>
            <a:effectLst>
              <a:outerShdw sx="100000" sy="100000" kx="0" ky="0" algn="b" rotWithShape="0" blurRad="50800" dist="38100" dir="2700000">
                <a:srgbClr val="000000">
                  <a:alpha val="40000"/>
                </a:srgbClr>
              </a:outerShdw>
            </a:effectLst>
          </p:spPr>
          <p:txBody>
            <a:bodyPr wrap="square" lIns="50800" tIns="50800" rIns="50800" bIns="50800" numCol="1" anchor="ctr">
              <a:noAutofit/>
            </a:bodyPr>
            <a:lstStyle/>
            <a:p>
              <a:pPr defTabSz="457200">
                <a:defRPr sz="1800">
                  <a:latin typeface="Corbel"/>
                  <a:ea typeface="Corbel"/>
                  <a:cs typeface="Corbel"/>
                  <a:sym typeface="Corbel"/>
                </a:defRPr>
              </a:pPr>
            </a:p>
          </p:txBody>
        </p:sp>
        <p:grpSp>
          <p:nvGrpSpPr>
            <p:cNvPr id="435" name="Rectangle à coins arrondis 24"/>
            <p:cNvGrpSpPr/>
            <p:nvPr/>
          </p:nvGrpSpPr>
          <p:grpSpPr>
            <a:xfrm>
              <a:off x="9424840" y="5242612"/>
              <a:ext cx="2542347" cy="1471887"/>
              <a:chOff x="0" y="0"/>
              <a:chExt cx="2542346" cy="1471886"/>
            </a:xfrm>
          </p:grpSpPr>
          <p:sp>
            <p:nvSpPr>
              <p:cNvPr id="433" name="圆角矩形"/>
              <p:cNvSpPr/>
              <p:nvPr/>
            </p:nvSpPr>
            <p:spPr>
              <a:xfrm>
                <a:off x="-1" y="-1"/>
                <a:ext cx="2542347" cy="1471888"/>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34" name="Apply"/>
              <p:cNvSpPr/>
              <p:nvPr/>
            </p:nvSpPr>
            <p:spPr>
              <a:xfrm>
                <a:off x="71851" y="410821"/>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Apply</a:t>
                </a:r>
              </a:p>
            </p:txBody>
          </p:sp>
        </p:grpSp>
        <p:grpSp>
          <p:nvGrpSpPr>
            <p:cNvPr id="438" name="Rectangle à coins arrondis 25"/>
            <p:cNvGrpSpPr/>
            <p:nvPr/>
          </p:nvGrpSpPr>
          <p:grpSpPr>
            <a:xfrm>
              <a:off x="9424840" y="3077885"/>
              <a:ext cx="2542347" cy="1471887"/>
              <a:chOff x="0" y="0"/>
              <a:chExt cx="2542346" cy="1471886"/>
            </a:xfrm>
          </p:grpSpPr>
          <p:sp>
            <p:nvSpPr>
              <p:cNvPr id="436" name="圆角矩形"/>
              <p:cNvSpPr/>
              <p:nvPr/>
            </p:nvSpPr>
            <p:spPr>
              <a:xfrm>
                <a:off x="-1" y="0"/>
                <a:ext cx="2542347" cy="1471887"/>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37" name="Plan"/>
              <p:cNvSpPr/>
              <p:nvPr/>
            </p:nvSpPr>
            <p:spPr>
              <a:xfrm>
                <a:off x="71851" y="410822"/>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Plan</a:t>
                </a:r>
              </a:p>
            </p:txBody>
          </p:sp>
        </p:grpSp>
        <p:grpSp>
          <p:nvGrpSpPr>
            <p:cNvPr id="441" name="Rectangle à coins arrondis 26"/>
            <p:cNvGrpSpPr/>
            <p:nvPr/>
          </p:nvGrpSpPr>
          <p:grpSpPr>
            <a:xfrm>
              <a:off x="6414173" y="7383532"/>
              <a:ext cx="2542347" cy="1471887"/>
              <a:chOff x="0" y="0"/>
              <a:chExt cx="2542346" cy="1471885"/>
            </a:xfrm>
          </p:grpSpPr>
          <p:sp>
            <p:nvSpPr>
              <p:cNvPr id="439" name="圆角矩形"/>
              <p:cNvSpPr/>
              <p:nvPr/>
            </p:nvSpPr>
            <p:spPr>
              <a:xfrm>
                <a:off x="-1" y="-1"/>
                <a:ext cx="2542347" cy="1471887"/>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40" name="Monitor"/>
              <p:cNvSpPr/>
              <p:nvPr/>
            </p:nvSpPr>
            <p:spPr>
              <a:xfrm>
                <a:off x="71851" y="410821"/>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Monitor</a:t>
                </a:r>
              </a:p>
            </p:txBody>
          </p:sp>
        </p:grpSp>
        <p:grpSp>
          <p:nvGrpSpPr>
            <p:cNvPr id="444" name="Rectangle à coins arrondis 27"/>
            <p:cNvGrpSpPr/>
            <p:nvPr/>
          </p:nvGrpSpPr>
          <p:grpSpPr>
            <a:xfrm>
              <a:off x="6414173" y="1070774"/>
              <a:ext cx="2542347" cy="1471886"/>
              <a:chOff x="0" y="0"/>
              <a:chExt cx="2542346" cy="1471885"/>
            </a:xfrm>
          </p:grpSpPr>
          <p:sp>
            <p:nvSpPr>
              <p:cNvPr id="442" name="圆角矩形"/>
              <p:cNvSpPr/>
              <p:nvPr/>
            </p:nvSpPr>
            <p:spPr>
              <a:xfrm>
                <a:off x="-1" y="-1"/>
                <a:ext cx="2542347" cy="1471887"/>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43" name="Optimize"/>
              <p:cNvSpPr/>
              <p:nvPr/>
            </p:nvSpPr>
            <p:spPr>
              <a:xfrm>
                <a:off x="71851" y="410821"/>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Optimize</a:t>
                </a:r>
              </a:p>
            </p:txBody>
          </p:sp>
        </p:grpSp>
        <p:grpSp>
          <p:nvGrpSpPr>
            <p:cNvPr id="447" name="Rectangle à coins arrondis 28"/>
            <p:cNvGrpSpPr/>
            <p:nvPr/>
          </p:nvGrpSpPr>
          <p:grpSpPr>
            <a:xfrm>
              <a:off x="3403504" y="5242612"/>
              <a:ext cx="2542347" cy="1471887"/>
              <a:chOff x="0" y="0"/>
              <a:chExt cx="2542346" cy="1471886"/>
            </a:xfrm>
          </p:grpSpPr>
          <p:sp>
            <p:nvSpPr>
              <p:cNvPr id="445" name="圆角矩形"/>
              <p:cNvSpPr/>
              <p:nvPr/>
            </p:nvSpPr>
            <p:spPr>
              <a:xfrm>
                <a:off x="-1" y="-1"/>
                <a:ext cx="2542347" cy="1471888"/>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600">
                    <a:solidFill>
                      <a:srgbClr val="FFFFFF"/>
                    </a:solidFill>
                    <a:latin typeface="Corbel"/>
                    <a:ea typeface="Corbel"/>
                    <a:cs typeface="Corbel"/>
                    <a:sym typeface="Corbel"/>
                  </a:defRPr>
                </a:pPr>
              </a:p>
            </p:txBody>
          </p:sp>
          <p:sp>
            <p:nvSpPr>
              <p:cNvPr id="446" name="Analyse"/>
              <p:cNvSpPr/>
              <p:nvPr/>
            </p:nvSpPr>
            <p:spPr>
              <a:xfrm>
                <a:off x="71851" y="410822"/>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Analyse</a:t>
                </a:r>
              </a:p>
            </p:txBody>
          </p:sp>
        </p:grpSp>
        <p:grpSp>
          <p:nvGrpSpPr>
            <p:cNvPr id="450" name="Rectangle à coins arrondis 29"/>
            <p:cNvGrpSpPr/>
            <p:nvPr/>
          </p:nvGrpSpPr>
          <p:grpSpPr>
            <a:xfrm>
              <a:off x="3403504" y="3077885"/>
              <a:ext cx="2542347" cy="1471887"/>
              <a:chOff x="0" y="0"/>
              <a:chExt cx="2542346" cy="1471886"/>
            </a:xfrm>
          </p:grpSpPr>
          <p:sp>
            <p:nvSpPr>
              <p:cNvPr id="448" name="圆角矩形"/>
              <p:cNvSpPr/>
              <p:nvPr/>
            </p:nvSpPr>
            <p:spPr>
              <a:xfrm>
                <a:off x="-1" y="0"/>
                <a:ext cx="2542347" cy="1471887"/>
              </a:xfrm>
              <a:prstGeom prst="roundRect">
                <a:avLst>
                  <a:gd name="adj" fmla="val 16667"/>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49" name="Profile"/>
              <p:cNvSpPr/>
              <p:nvPr/>
            </p:nvSpPr>
            <p:spPr>
              <a:xfrm>
                <a:off x="71851" y="410822"/>
                <a:ext cx="2398643" cy="6502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defTabSz="457200">
                  <a:defRPr sz="3600">
                    <a:solidFill>
                      <a:srgbClr val="FFFFFF"/>
                    </a:solidFill>
                    <a:latin typeface="Corbel"/>
                    <a:ea typeface="Corbel"/>
                    <a:cs typeface="Corbel"/>
                    <a:sym typeface="Corbel"/>
                  </a:defRPr>
                </a:lvl1pPr>
              </a:lstStyle>
              <a:p>
                <a:pPr/>
                <a:r>
                  <a:t>Profile</a:t>
                </a:r>
              </a:p>
            </p:txBody>
          </p:sp>
        </p:grpSp>
        <p:sp>
          <p:nvSpPr>
            <p:cNvPr id="451" name="Arc 30"/>
            <p:cNvSpPr/>
            <p:nvPr/>
          </p:nvSpPr>
          <p:spPr>
            <a:xfrm>
              <a:off x="6347269" y="524625"/>
              <a:ext cx="802849" cy="468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1"/>
                    <a:pt x="21600" y="21600"/>
                  </a:cubicBezTo>
                </a:path>
              </a:pathLst>
            </a:custGeom>
            <a:noFill/>
            <a:ln w="15875" cap="rnd">
              <a:solidFill>
                <a:srgbClr val="000000"/>
              </a:solidFill>
              <a:prstDash val="solid"/>
              <a:round/>
              <a:tailEnd type="triangle" w="med" len="med"/>
            </a:ln>
            <a:effectLst/>
          </p:spPr>
          <p:txBody>
            <a:bodyPr wrap="square" lIns="50800" tIns="50800" rIns="50800" bIns="50800" numCol="1" anchor="ctr">
              <a:noAutofit/>
            </a:bodyPr>
            <a:lstStyle/>
            <a:p>
              <a:pPr defTabSz="457200">
                <a:defRPr sz="1800">
                  <a:latin typeface="Corbel"/>
                  <a:ea typeface="Corbel"/>
                  <a:cs typeface="Corbel"/>
                  <a:sym typeface="Corbel"/>
                </a:defRPr>
              </a:pPr>
            </a:p>
          </p:txBody>
        </p:sp>
        <p:sp>
          <p:nvSpPr>
            <p:cNvPr id="452" name="Arc 31"/>
            <p:cNvSpPr/>
            <p:nvPr/>
          </p:nvSpPr>
          <p:spPr>
            <a:xfrm flipH="1">
              <a:off x="8220572" y="524625"/>
              <a:ext cx="802848" cy="468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1"/>
                    <a:pt x="21600" y="21600"/>
                  </a:cubicBezTo>
                </a:path>
              </a:pathLst>
            </a:custGeom>
            <a:noFill/>
            <a:ln w="15875" cap="rnd">
              <a:solidFill>
                <a:srgbClr val="000000"/>
              </a:solidFill>
              <a:prstDash val="solid"/>
              <a:round/>
              <a:tailEnd type="triangle" w="med" len="med"/>
            </a:ln>
            <a:effectLst/>
          </p:spPr>
          <p:txBody>
            <a:bodyPr wrap="square" lIns="50800" tIns="50800" rIns="50800" bIns="50800" numCol="1" anchor="ctr">
              <a:noAutofit/>
            </a:bodyPr>
            <a:lstStyle/>
            <a:p>
              <a:pPr defTabSz="457200">
                <a:defRPr sz="1800">
                  <a:latin typeface="Corbel"/>
                  <a:ea typeface="Corbel"/>
                  <a:cs typeface="Corbel"/>
                  <a:sym typeface="Corbel"/>
                </a:defRPr>
              </a:pPr>
            </a:p>
          </p:txBody>
        </p:sp>
        <p:sp>
          <p:nvSpPr>
            <p:cNvPr id="453" name="Connecteur droit avec flèche 32"/>
            <p:cNvSpPr/>
            <p:nvPr/>
          </p:nvSpPr>
          <p:spPr>
            <a:xfrm>
              <a:off x="7643240" y="401737"/>
              <a:ext cx="3" cy="591217"/>
            </a:xfrm>
            <a:prstGeom prst="line">
              <a:avLst/>
            </a:prstGeom>
            <a:noFill/>
            <a:ln w="15875" cap="rnd">
              <a:solidFill>
                <a:srgbClr val="000000"/>
              </a:solidFill>
              <a:prstDash val="solid"/>
              <a:round/>
              <a:tailEnd type="triangle" w="med" len="med"/>
            </a:ln>
            <a:effectLst/>
          </p:spPr>
          <p:txBody>
            <a:bodyPr wrap="square" lIns="45718" tIns="45718" rIns="45718" bIns="45718" numCol="1" anchor="t">
              <a:noAutofit/>
            </a:bodyPr>
            <a:lstStyle/>
            <a:p>
              <a:pPr/>
            </a:p>
          </p:txBody>
        </p:sp>
        <p:sp>
          <p:nvSpPr>
            <p:cNvPr id="454" name="ZoneTexte 33"/>
            <p:cNvSpPr/>
            <p:nvPr/>
          </p:nvSpPr>
          <p:spPr>
            <a:xfrm>
              <a:off x="3537313" y="212190"/>
              <a:ext cx="2126444"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algn="l" defTabSz="457200">
                <a:defRPr sz="2400">
                  <a:latin typeface="Corbel"/>
                  <a:ea typeface="Corbel"/>
                  <a:cs typeface="Corbel"/>
                  <a:sym typeface="Corbel"/>
                </a:defRPr>
              </a:lvl1pPr>
            </a:lstStyle>
            <a:p>
              <a:pPr/>
              <a:r>
                <a:t>cost model</a:t>
              </a:r>
            </a:p>
          </p:txBody>
        </p:sp>
        <p:sp>
          <p:nvSpPr>
            <p:cNvPr id="455" name="ZoneTexte 34"/>
            <p:cNvSpPr/>
            <p:nvPr/>
          </p:nvSpPr>
          <p:spPr>
            <a:xfrm>
              <a:off x="9115122" y="181474"/>
              <a:ext cx="2141585" cy="459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algn="l" defTabSz="457200">
                <a:defRPr sz="2400">
                  <a:latin typeface="Corbel"/>
                  <a:ea typeface="Corbel"/>
                  <a:cs typeface="Corbel"/>
                  <a:sym typeface="Corbel"/>
                </a:defRPr>
              </a:lvl1pPr>
            </a:lstStyle>
            <a:p>
              <a:pPr/>
              <a:r>
                <a:t>constraints</a:t>
              </a:r>
            </a:p>
          </p:txBody>
        </p:sp>
        <p:grpSp>
          <p:nvGrpSpPr>
            <p:cNvPr id="458" name="ZoneTexte 35"/>
            <p:cNvGrpSpPr/>
            <p:nvPr/>
          </p:nvGrpSpPr>
          <p:grpSpPr>
            <a:xfrm>
              <a:off x="2309001" y="8154932"/>
              <a:ext cx="3110842" cy="1586497"/>
              <a:chOff x="0" y="-1"/>
              <a:chExt cx="3110841" cy="1586496"/>
            </a:xfrm>
          </p:grpSpPr>
          <p:sp>
            <p:nvSpPr>
              <p:cNvPr id="456" name="矩形"/>
              <p:cNvSpPr/>
              <p:nvPr/>
            </p:nvSpPr>
            <p:spPr>
              <a:xfrm>
                <a:off x="-1" y="-2"/>
                <a:ext cx="3110842" cy="1586497"/>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57" name="Virtual machine IOPS,…"/>
              <p:cNvSpPr/>
              <p:nvPr/>
            </p:nvSpPr>
            <p:spPr>
              <a:xfrm>
                <a:off x="-1" y="-2"/>
                <a:ext cx="3110842" cy="11963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algn="l" defTabSz="457200">
                  <a:defRPr sz="2400">
                    <a:latin typeface="Corbel"/>
                    <a:ea typeface="Corbel"/>
                    <a:cs typeface="Corbel"/>
                    <a:sym typeface="Corbel"/>
                  </a:defRPr>
                </a:pPr>
                <a:r>
                  <a:t>Virtual machine IOPS,</a:t>
                </a:r>
              </a:p>
              <a:p>
                <a:pPr algn="l" defTabSz="457200">
                  <a:defRPr sz="2400">
                    <a:latin typeface="Corbel"/>
                    <a:ea typeface="Corbel"/>
                    <a:cs typeface="Corbel"/>
                    <a:sym typeface="Corbel"/>
                  </a:defRPr>
                </a:pPr>
                <a:r>
                  <a:t>energy consumption,</a:t>
                </a:r>
              </a:p>
              <a:p>
                <a:pPr algn="l" defTabSz="457200">
                  <a:defRPr sz="2400">
                    <a:latin typeface="Corbel"/>
                    <a:ea typeface="Corbel"/>
                    <a:cs typeface="Corbel"/>
                    <a:sym typeface="Corbel"/>
                  </a:defRPr>
                </a:pPr>
                <a:r>
                  <a:t>resources usage</a:t>
                </a:r>
              </a:p>
            </p:txBody>
          </p:sp>
        </p:grpSp>
        <p:grpSp>
          <p:nvGrpSpPr>
            <p:cNvPr id="461" name="ZoneTexte 36"/>
            <p:cNvGrpSpPr/>
            <p:nvPr/>
          </p:nvGrpSpPr>
          <p:grpSpPr>
            <a:xfrm>
              <a:off x="-2" y="5420930"/>
              <a:ext cx="3077575" cy="1805249"/>
              <a:chOff x="-1" y="-1"/>
              <a:chExt cx="3077573" cy="1805248"/>
            </a:xfrm>
          </p:grpSpPr>
          <p:sp>
            <p:nvSpPr>
              <p:cNvPr id="459" name="矩形"/>
              <p:cNvSpPr/>
              <p:nvPr/>
            </p:nvSpPr>
            <p:spPr>
              <a:xfrm>
                <a:off x="-2" y="-1"/>
                <a:ext cx="3077575" cy="1805249"/>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60" name="Aggregate flows of events from the infrastructure and take action (CEP)"/>
              <p:cNvSpPr/>
              <p:nvPr/>
            </p:nvSpPr>
            <p:spPr>
              <a:xfrm>
                <a:off x="-2" y="-2"/>
                <a:ext cx="3077575" cy="1564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algn="l" defTabSz="457200">
                  <a:defRPr sz="2400">
                    <a:latin typeface="Corbel"/>
                    <a:ea typeface="Corbel"/>
                    <a:cs typeface="Corbel"/>
                    <a:sym typeface="Corbel"/>
                  </a:defRPr>
                </a:lvl1pPr>
              </a:lstStyle>
              <a:p>
                <a:pPr/>
                <a:r>
                  <a:t>Aggregate flows of events from the infrastructure and take action (CEP)</a:t>
                </a:r>
              </a:p>
            </p:txBody>
          </p:sp>
        </p:grpSp>
        <p:grpSp>
          <p:nvGrpSpPr>
            <p:cNvPr id="464" name="ZoneTexte 37"/>
            <p:cNvGrpSpPr/>
            <p:nvPr/>
          </p:nvGrpSpPr>
          <p:grpSpPr>
            <a:xfrm>
              <a:off x="218049" y="1623605"/>
              <a:ext cx="2606977" cy="1628522"/>
              <a:chOff x="0" y="-1"/>
              <a:chExt cx="2606975" cy="1628521"/>
            </a:xfrm>
          </p:grpSpPr>
          <p:sp>
            <p:nvSpPr>
              <p:cNvPr id="462" name="矩形"/>
              <p:cNvSpPr/>
              <p:nvPr/>
            </p:nvSpPr>
            <p:spPr>
              <a:xfrm>
                <a:off x="-1" y="-1"/>
                <a:ext cx="2606977" cy="1628522"/>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63" name="Profile and predict…"/>
              <p:cNvSpPr/>
              <p:nvPr/>
            </p:nvSpPr>
            <p:spPr>
              <a:xfrm>
                <a:off x="-1" y="-2"/>
                <a:ext cx="2606977" cy="1564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algn="l" defTabSz="457200">
                  <a:defRPr sz="2400">
                    <a:latin typeface="Corbel"/>
                    <a:ea typeface="Corbel"/>
                    <a:cs typeface="Corbel"/>
                    <a:sym typeface="Corbel"/>
                  </a:defRPr>
                </a:pPr>
                <a:r>
                  <a:t>Profile and predict </a:t>
                </a:r>
              </a:p>
              <a:p>
                <a:pPr algn="l" defTabSz="457200">
                  <a:defRPr sz="2400">
                    <a:latin typeface="Corbel"/>
                    <a:ea typeface="Corbel"/>
                    <a:cs typeface="Corbel"/>
                    <a:sym typeface="Corbel"/>
                  </a:defRPr>
                </a:pPr>
                <a:r>
                  <a:t>in real time virtual </a:t>
                </a:r>
              </a:p>
              <a:p>
                <a:pPr algn="l" defTabSz="457200">
                  <a:defRPr sz="2400">
                    <a:latin typeface="Corbel"/>
                    <a:ea typeface="Corbel"/>
                    <a:cs typeface="Corbel"/>
                    <a:sym typeface="Corbel"/>
                  </a:defRPr>
                </a:pPr>
                <a:r>
                  <a:t>machine resource </a:t>
                </a:r>
              </a:p>
              <a:p>
                <a:pPr algn="l" defTabSz="457200">
                  <a:defRPr sz="2400">
                    <a:latin typeface="Corbel"/>
                    <a:ea typeface="Corbel"/>
                    <a:cs typeface="Corbel"/>
                    <a:sym typeface="Corbel"/>
                  </a:defRPr>
                </a:pPr>
                <a:r>
                  <a:t>usage</a:t>
                </a:r>
              </a:p>
            </p:txBody>
          </p:sp>
        </p:grpSp>
        <p:grpSp>
          <p:nvGrpSpPr>
            <p:cNvPr id="467" name="ZoneTexte 38"/>
            <p:cNvGrpSpPr/>
            <p:nvPr/>
          </p:nvGrpSpPr>
          <p:grpSpPr>
            <a:xfrm>
              <a:off x="10399913" y="973209"/>
              <a:ext cx="2774627" cy="1326298"/>
              <a:chOff x="0" y="-1"/>
              <a:chExt cx="2774625" cy="1326297"/>
            </a:xfrm>
          </p:grpSpPr>
          <p:sp>
            <p:nvSpPr>
              <p:cNvPr id="465" name="矩形"/>
              <p:cNvSpPr/>
              <p:nvPr/>
            </p:nvSpPr>
            <p:spPr>
              <a:xfrm>
                <a:off x="-1" y="-2"/>
                <a:ext cx="2774627" cy="1326299"/>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66" name="Find trade-offs…"/>
              <p:cNvSpPr/>
              <p:nvPr/>
            </p:nvSpPr>
            <p:spPr>
              <a:xfrm>
                <a:off x="-1" y="-2"/>
                <a:ext cx="2774627" cy="11963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algn="l" defTabSz="457200">
                  <a:defRPr sz="2400">
                    <a:latin typeface="Corbel"/>
                    <a:ea typeface="Corbel"/>
                    <a:cs typeface="Corbel"/>
                    <a:sym typeface="Corbel"/>
                  </a:defRPr>
                </a:pPr>
                <a:r>
                  <a:t>Find trade-offs </a:t>
                </a:r>
              </a:p>
              <a:p>
                <a:pPr algn="l" defTabSz="457200">
                  <a:defRPr sz="2400">
                    <a:latin typeface="Corbel"/>
                    <a:ea typeface="Corbel"/>
                    <a:cs typeface="Corbel"/>
                    <a:sym typeface="Corbel"/>
                  </a:defRPr>
                </a:pPr>
                <a:r>
                  <a:t>between objectives </a:t>
                </a:r>
              </a:p>
              <a:p>
                <a:pPr algn="l" defTabSz="457200">
                  <a:defRPr sz="2400">
                    <a:latin typeface="Corbel"/>
                    <a:ea typeface="Corbel"/>
                    <a:cs typeface="Corbel"/>
                    <a:sym typeface="Corbel"/>
                  </a:defRPr>
                </a:pPr>
                <a:r>
                  <a:t>and constraints</a:t>
                </a:r>
              </a:p>
            </p:txBody>
          </p:sp>
        </p:grpSp>
        <p:grpSp>
          <p:nvGrpSpPr>
            <p:cNvPr id="470" name="ZoneTexte 39"/>
            <p:cNvGrpSpPr/>
            <p:nvPr/>
          </p:nvGrpSpPr>
          <p:grpSpPr>
            <a:xfrm>
              <a:off x="12636219" y="2941646"/>
              <a:ext cx="3315393" cy="2160497"/>
              <a:chOff x="-1" y="-1"/>
              <a:chExt cx="3315392" cy="2160496"/>
            </a:xfrm>
          </p:grpSpPr>
          <p:sp>
            <p:nvSpPr>
              <p:cNvPr id="468" name="矩形"/>
              <p:cNvSpPr/>
              <p:nvPr/>
            </p:nvSpPr>
            <p:spPr>
              <a:xfrm>
                <a:off x="-2" y="-1"/>
                <a:ext cx="3315394" cy="2160497"/>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69" name="Schedule actions such…"/>
              <p:cNvSpPr/>
              <p:nvPr/>
            </p:nvSpPr>
            <p:spPr>
              <a:xfrm>
                <a:off x="-2" y="-1"/>
                <a:ext cx="3315394" cy="19329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algn="l" defTabSz="457200">
                  <a:defRPr sz="2400">
                    <a:latin typeface="Corbel"/>
                    <a:ea typeface="Corbel"/>
                    <a:cs typeface="Corbel"/>
                    <a:sym typeface="Corbel"/>
                  </a:defRPr>
                </a:pPr>
                <a:r>
                  <a:t>Schedule actions such </a:t>
                </a:r>
              </a:p>
              <a:p>
                <a:pPr algn="l" defTabSz="457200">
                  <a:defRPr sz="2400">
                    <a:latin typeface="Corbel"/>
                    <a:ea typeface="Corbel"/>
                    <a:cs typeface="Corbel"/>
                    <a:sym typeface="Corbel"/>
                  </a:defRPr>
                </a:pPr>
                <a:r>
                  <a:t>that all security, </a:t>
                </a:r>
              </a:p>
              <a:p>
                <a:pPr algn="l" defTabSz="457200">
                  <a:defRPr sz="2400">
                    <a:latin typeface="Corbel"/>
                    <a:ea typeface="Corbel"/>
                    <a:cs typeface="Corbel"/>
                    <a:sym typeface="Corbel"/>
                  </a:defRPr>
                </a:pPr>
                <a:r>
                  <a:t>ependency and </a:t>
                </a:r>
              </a:p>
              <a:p>
                <a:pPr algn="l" defTabSz="457200">
                  <a:defRPr sz="2400">
                    <a:latin typeface="Corbel"/>
                    <a:ea typeface="Corbel"/>
                    <a:cs typeface="Corbel"/>
                    <a:sym typeface="Corbel"/>
                  </a:defRPr>
                </a:pPr>
                <a:r>
                  <a:t>performance </a:t>
                </a:r>
              </a:p>
              <a:p>
                <a:pPr algn="l" defTabSz="457200">
                  <a:defRPr sz="2400">
                    <a:latin typeface="Corbel"/>
                    <a:ea typeface="Corbel"/>
                    <a:cs typeface="Corbel"/>
                    <a:sym typeface="Corbel"/>
                  </a:defRPr>
                </a:pPr>
                <a:r>
                  <a:t>requirements are met.</a:t>
                </a:r>
              </a:p>
            </p:txBody>
          </p:sp>
        </p:grpSp>
        <p:grpSp>
          <p:nvGrpSpPr>
            <p:cNvPr id="473" name="ZoneTexte 40"/>
            <p:cNvGrpSpPr/>
            <p:nvPr/>
          </p:nvGrpSpPr>
          <p:grpSpPr>
            <a:xfrm>
              <a:off x="12636220" y="5978554"/>
              <a:ext cx="3447655" cy="1751919"/>
              <a:chOff x="0" y="0"/>
              <a:chExt cx="3447653" cy="1751918"/>
            </a:xfrm>
          </p:grpSpPr>
          <p:sp>
            <p:nvSpPr>
              <p:cNvPr id="471" name="矩形"/>
              <p:cNvSpPr/>
              <p:nvPr/>
            </p:nvSpPr>
            <p:spPr>
              <a:xfrm>
                <a:off x="-1" y="0"/>
                <a:ext cx="3447655" cy="1751918"/>
              </a:xfrm>
              <a:prstGeom prst="rect">
                <a:avLst/>
              </a:prstGeom>
              <a:solidFill>
                <a:srgbClr val="FFFFFF"/>
              </a:solidFill>
              <a:ln w="15875" cap="rnd">
                <a:solidFill>
                  <a:srgbClr val="000000"/>
                </a:solidFill>
                <a:prstDash val="solid"/>
                <a:round/>
              </a:ln>
              <a:effectLst/>
            </p:spPr>
            <p:txBody>
              <a:bodyPr wrap="square" lIns="50800" tIns="50800" rIns="50800" bIns="50800" numCol="1" anchor="t">
                <a:noAutofit/>
              </a:bodyPr>
              <a:lstStyle/>
              <a:p>
                <a:pPr algn="l" defTabSz="457200">
                  <a:defRPr sz="2400">
                    <a:latin typeface="Corbel"/>
                    <a:ea typeface="Corbel"/>
                    <a:cs typeface="Corbel"/>
                    <a:sym typeface="Corbel"/>
                  </a:defRPr>
                </a:pPr>
              </a:p>
            </p:txBody>
          </p:sp>
          <p:sp>
            <p:nvSpPr>
              <p:cNvPr id="472" name="Apply the optimal state…"/>
              <p:cNvSpPr/>
              <p:nvPr/>
            </p:nvSpPr>
            <p:spPr>
              <a:xfrm>
                <a:off x="-1" y="-1"/>
                <a:ext cx="3447655" cy="1564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algn="l" defTabSz="457200">
                  <a:defRPr sz="2400">
                    <a:latin typeface="Corbel"/>
                    <a:ea typeface="Corbel"/>
                    <a:cs typeface="Corbel"/>
                    <a:sym typeface="Corbel"/>
                  </a:defRPr>
                </a:pPr>
                <a:r>
                  <a:t>Apply the optimal state </a:t>
                </a:r>
              </a:p>
              <a:p>
                <a:pPr algn="l" defTabSz="457200">
                  <a:defRPr sz="2400">
                    <a:latin typeface="Corbel"/>
                    <a:ea typeface="Corbel"/>
                    <a:cs typeface="Corbel"/>
                    <a:sym typeface="Corbel"/>
                  </a:defRPr>
                </a:pPr>
                <a:r>
                  <a:t>where the infrastructure </a:t>
                </a:r>
              </a:p>
              <a:p>
                <a:pPr algn="l" defTabSz="457200">
                  <a:defRPr sz="2400">
                    <a:latin typeface="Corbel"/>
                    <a:ea typeface="Corbel"/>
                    <a:cs typeface="Corbel"/>
                    <a:sym typeface="Corbel"/>
                  </a:defRPr>
                </a:pPr>
                <a:r>
                  <a:t>is utilized as efficiently</a:t>
                </a:r>
              </a:p>
              <a:p>
                <a:pPr algn="l" defTabSz="457200">
                  <a:defRPr sz="2400">
                    <a:latin typeface="Corbel"/>
                    <a:ea typeface="Corbel"/>
                    <a:cs typeface="Corbel"/>
                    <a:sym typeface="Corbel"/>
                  </a:defRPr>
                </a:pPr>
                <a:r>
                  <a:t>as specified in goals.</a:t>
                </a:r>
              </a:p>
            </p:txBody>
          </p:sp>
        </p:grpSp>
        <p:sp>
          <p:nvSpPr>
            <p:cNvPr id="474" name="Rectangle 41"/>
            <p:cNvSpPr/>
            <p:nvPr/>
          </p:nvSpPr>
          <p:spPr>
            <a:xfrm>
              <a:off x="13188541" y="8925157"/>
              <a:ext cx="267618" cy="220265"/>
            </a:xfrm>
            <a:prstGeom prst="rect">
              <a:avLst/>
            </a:prstGeom>
            <a:solidFill>
              <a:srgbClr val="30ACEC"/>
            </a:solidFill>
            <a:ln w="15875" cap="rnd">
              <a:solidFill>
                <a:srgbClr val="237EAC"/>
              </a:solidFill>
              <a:prstDash val="solid"/>
              <a:round/>
            </a:ln>
            <a:effectLst/>
          </p:spPr>
          <p:txBody>
            <a:bodyPr wrap="square" lIns="50800" tIns="50800" rIns="50800" bIns="50800" numCol="1" anchor="ctr">
              <a:noAutofit/>
            </a:bodyPr>
            <a:lstStyle/>
            <a:p>
              <a:pPr defTabSz="457200">
                <a:defRPr sz="1800">
                  <a:solidFill>
                    <a:srgbClr val="FFFFFF"/>
                  </a:solidFill>
                  <a:latin typeface="Corbel"/>
                  <a:ea typeface="Corbel"/>
                  <a:cs typeface="Corbel"/>
                  <a:sym typeface="Corbel"/>
                </a:defRPr>
              </a:pPr>
            </a:p>
          </p:txBody>
        </p:sp>
        <p:sp>
          <p:nvSpPr>
            <p:cNvPr id="475" name="ZoneTexte 42"/>
            <p:cNvSpPr/>
            <p:nvPr/>
          </p:nvSpPr>
          <p:spPr>
            <a:xfrm>
              <a:off x="13535675" y="8874032"/>
              <a:ext cx="2300882" cy="37083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algn="l" defTabSz="457200">
                <a:defRPr sz="1800">
                  <a:latin typeface="Corbel"/>
                  <a:ea typeface="Corbel"/>
                  <a:cs typeface="Corbel"/>
                  <a:sym typeface="Corbel"/>
                </a:defRPr>
              </a:lvl1pPr>
            </a:lstStyle>
            <a:p>
              <a:pPr/>
              <a:r>
                <a:t>pluggable module</a:t>
              </a:r>
            </a:p>
          </p:txBody>
        </p:sp>
        <p:sp>
          <p:nvSpPr>
            <p:cNvPr id="476" name="Connecteur droit 43"/>
            <p:cNvSpPr/>
            <p:nvPr/>
          </p:nvSpPr>
          <p:spPr>
            <a:xfrm flipH="1">
              <a:off x="8964493" y="1694304"/>
              <a:ext cx="1427486" cy="59288"/>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sp>
          <p:nvSpPr>
            <p:cNvPr id="477" name="Connecteur droit 44"/>
            <p:cNvSpPr/>
            <p:nvPr/>
          </p:nvSpPr>
          <p:spPr>
            <a:xfrm flipH="1" flipV="1">
              <a:off x="11975160" y="3887799"/>
              <a:ext cx="653125" cy="37773"/>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sp>
          <p:nvSpPr>
            <p:cNvPr id="478" name="Connecteur droit 45"/>
            <p:cNvSpPr/>
            <p:nvPr/>
          </p:nvSpPr>
          <p:spPr>
            <a:xfrm flipH="1" flipV="1">
              <a:off x="11975160" y="6284359"/>
              <a:ext cx="653125" cy="156144"/>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sp>
          <p:nvSpPr>
            <p:cNvPr id="479" name="Connecteur droit 46"/>
            <p:cNvSpPr/>
            <p:nvPr/>
          </p:nvSpPr>
          <p:spPr>
            <a:xfrm flipV="1">
              <a:off x="5427645" y="8396894"/>
              <a:ext cx="978593" cy="212246"/>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sp>
          <p:nvSpPr>
            <p:cNvPr id="480" name="Connecteur droit 47"/>
            <p:cNvSpPr/>
            <p:nvPr/>
          </p:nvSpPr>
          <p:spPr>
            <a:xfrm flipV="1">
              <a:off x="3085703" y="6119277"/>
              <a:ext cx="309868" cy="34093"/>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sp>
          <p:nvSpPr>
            <p:cNvPr id="481" name="Connecteur droit 48"/>
            <p:cNvSpPr/>
            <p:nvPr/>
          </p:nvSpPr>
          <p:spPr>
            <a:xfrm>
              <a:off x="2833061" y="3010185"/>
              <a:ext cx="570643" cy="249018"/>
            </a:xfrm>
            <a:prstGeom prst="line">
              <a:avLst/>
            </a:prstGeom>
            <a:noFill/>
            <a:ln w="15875" cap="rnd">
              <a:solidFill>
                <a:srgbClr val="000000"/>
              </a:solidFill>
              <a:prstDash val="solid"/>
              <a:round/>
            </a:ln>
            <a:effectLst/>
          </p:spPr>
          <p:txBody>
            <a:bodyPr wrap="square" lIns="45718" tIns="45718" rIns="45718" bIns="45718" numCol="1" anchor="t">
              <a:noAutofit/>
            </a:bodyPr>
            <a:lstStyle/>
            <a:p>
              <a:pPr/>
            </a:p>
          </p:txBody>
        </p:sp>
      </p:grpSp>
      <p:sp>
        <p:nvSpPr>
          <p:cNvPr id="483" name="灯片编号占位符 42"/>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
        <p:nvSpPr>
          <p:cNvPr id="484" name="ZoneTexte 34"/>
          <p:cNvSpPr/>
          <p:nvPr/>
        </p:nvSpPr>
        <p:spPr>
          <a:xfrm>
            <a:off x="11686940" y="2248261"/>
            <a:ext cx="2141585" cy="4597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l" defTabSz="457200">
              <a:defRPr sz="2400">
                <a:latin typeface="Corbel"/>
                <a:ea typeface="Corbel"/>
                <a:cs typeface="Corbel"/>
                <a:sym typeface="Corbel"/>
              </a:defRPr>
            </a:lvl1pPr>
          </a:lstStyle>
          <a:p>
            <a:pPr/>
            <a:r>
              <a:t>objective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8" name="Shape 173"/>
          <p:cNvSpPr/>
          <p:nvPr>
            <p:ph type="title"/>
          </p:nvPr>
        </p:nvSpPr>
        <p:spPr>
          <a:xfrm>
            <a:off x="1695406" y="596507"/>
            <a:ext cx="17193340" cy="3264293"/>
          </a:xfrm>
          <a:prstGeom prst="rect">
            <a:avLst/>
          </a:prstGeom>
        </p:spPr>
        <p:txBody>
          <a:bodyPr lIns="91398" tIns="91398" rIns="91398" bIns="91398"/>
          <a:lstStyle/>
          <a:p>
            <a:pPr>
              <a:lnSpc>
                <a:spcPct val="90000"/>
              </a:lnSpc>
              <a:defRPr>
                <a:latin typeface="Arial"/>
                <a:ea typeface="Arial"/>
                <a:cs typeface="Arial"/>
                <a:sym typeface="Arial"/>
              </a:defRPr>
            </a:pPr>
            <a:r>
              <a:t> Many Contributors</a:t>
            </a:r>
            <a:br/>
          </a:p>
        </p:txBody>
      </p:sp>
      <p:pic>
        <p:nvPicPr>
          <p:cNvPr id="489" name="Shape 174" descr="Shape 174"/>
          <p:cNvPicPr>
            <a:picLocks noChangeAspect="1"/>
          </p:cNvPicPr>
          <p:nvPr/>
        </p:nvPicPr>
        <p:blipFill>
          <a:blip r:embed="rId2">
            <a:extLst/>
          </a:blip>
          <a:stretch>
            <a:fillRect/>
          </a:stretch>
        </p:blipFill>
        <p:spPr>
          <a:xfrm>
            <a:off x="2242747" y="10287024"/>
            <a:ext cx="5555816" cy="2000264"/>
          </a:xfrm>
          <a:prstGeom prst="rect">
            <a:avLst/>
          </a:prstGeom>
          <a:ln w="12700">
            <a:miter lim="400000"/>
          </a:ln>
        </p:spPr>
      </p:pic>
      <p:pic>
        <p:nvPicPr>
          <p:cNvPr id="490" name="Shape 175" descr="Shape 175"/>
          <p:cNvPicPr>
            <a:picLocks noChangeAspect="1"/>
          </p:cNvPicPr>
          <p:nvPr/>
        </p:nvPicPr>
        <p:blipFill>
          <a:blip r:embed="rId3">
            <a:extLst/>
          </a:blip>
          <a:stretch>
            <a:fillRect/>
          </a:stretch>
        </p:blipFill>
        <p:spPr>
          <a:xfrm>
            <a:off x="3070535" y="3039117"/>
            <a:ext cx="3880447" cy="2570802"/>
          </a:xfrm>
          <a:prstGeom prst="rect">
            <a:avLst/>
          </a:prstGeom>
          <a:ln w="12700">
            <a:miter lim="400000"/>
          </a:ln>
        </p:spPr>
      </p:pic>
      <p:pic>
        <p:nvPicPr>
          <p:cNvPr id="491" name="Shape 176" descr="Shape 176"/>
          <p:cNvPicPr>
            <a:picLocks noChangeAspect="1"/>
          </p:cNvPicPr>
          <p:nvPr/>
        </p:nvPicPr>
        <p:blipFill>
          <a:blip r:embed="rId4">
            <a:extLst/>
          </a:blip>
          <a:stretch>
            <a:fillRect/>
          </a:stretch>
        </p:blipFill>
        <p:spPr>
          <a:xfrm>
            <a:off x="9213943" y="3593079"/>
            <a:ext cx="5406950" cy="1447802"/>
          </a:xfrm>
          <a:prstGeom prst="rect">
            <a:avLst/>
          </a:prstGeom>
          <a:ln w="12700">
            <a:miter lim="400000"/>
          </a:ln>
        </p:spPr>
      </p:pic>
      <p:pic>
        <p:nvPicPr>
          <p:cNvPr id="492" name="Shape 177" descr="Shape 177"/>
          <p:cNvPicPr>
            <a:picLocks noChangeAspect="1"/>
          </p:cNvPicPr>
          <p:nvPr/>
        </p:nvPicPr>
        <p:blipFill>
          <a:blip r:embed="rId5">
            <a:extLst/>
          </a:blip>
          <a:stretch>
            <a:fillRect/>
          </a:stretch>
        </p:blipFill>
        <p:spPr>
          <a:xfrm>
            <a:off x="18764296" y="10287024"/>
            <a:ext cx="5204796" cy="2342152"/>
          </a:xfrm>
          <a:prstGeom prst="rect">
            <a:avLst/>
          </a:prstGeom>
          <a:ln w="12700">
            <a:miter lim="400000"/>
          </a:ln>
        </p:spPr>
      </p:pic>
      <p:pic>
        <p:nvPicPr>
          <p:cNvPr id="493" name="Shape 178" descr="Shape 178"/>
          <p:cNvPicPr>
            <a:picLocks noChangeAspect="1"/>
          </p:cNvPicPr>
          <p:nvPr/>
        </p:nvPicPr>
        <p:blipFill>
          <a:blip r:embed="rId6">
            <a:extLst/>
          </a:blip>
          <a:stretch>
            <a:fillRect/>
          </a:stretch>
        </p:blipFill>
        <p:spPr>
          <a:xfrm>
            <a:off x="16300042" y="7033597"/>
            <a:ext cx="6724652" cy="1562102"/>
          </a:xfrm>
          <a:prstGeom prst="rect">
            <a:avLst/>
          </a:prstGeom>
          <a:ln w="12700">
            <a:miter lim="400000"/>
          </a:ln>
        </p:spPr>
      </p:pic>
      <p:pic>
        <p:nvPicPr>
          <p:cNvPr id="494" name="Shape 179" descr="Shape 179"/>
          <p:cNvPicPr>
            <a:picLocks noChangeAspect="1"/>
          </p:cNvPicPr>
          <p:nvPr/>
        </p:nvPicPr>
        <p:blipFill>
          <a:blip r:embed="rId7">
            <a:extLst/>
          </a:blip>
          <a:stretch>
            <a:fillRect/>
          </a:stretch>
        </p:blipFill>
        <p:spPr>
          <a:xfrm>
            <a:off x="16269726" y="3423318"/>
            <a:ext cx="5055752" cy="1802400"/>
          </a:xfrm>
          <a:prstGeom prst="rect">
            <a:avLst/>
          </a:prstGeom>
          <a:ln w="12700">
            <a:miter lim="400000"/>
          </a:ln>
        </p:spPr>
      </p:pic>
      <p:pic>
        <p:nvPicPr>
          <p:cNvPr id="495" name="Shape 180" descr="Shape 180"/>
          <p:cNvPicPr>
            <a:picLocks noChangeAspect="1"/>
          </p:cNvPicPr>
          <p:nvPr/>
        </p:nvPicPr>
        <p:blipFill>
          <a:blip r:embed="rId8">
            <a:extLst/>
          </a:blip>
          <a:stretch>
            <a:fillRect/>
          </a:stretch>
        </p:blipFill>
        <p:spPr>
          <a:xfrm>
            <a:off x="14620892" y="10072709"/>
            <a:ext cx="2717452" cy="2717453"/>
          </a:xfrm>
          <a:prstGeom prst="rect">
            <a:avLst/>
          </a:prstGeom>
          <a:ln w="12700">
            <a:miter lim="400000"/>
          </a:ln>
        </p:spPr>
      </p:pic>
      <p:pic>
        <p:nvPicPr>
          <p:cNvPr id="496" name="Shape 181" descr="Shape 181"/>
          <p:cNvPicPr>
            <a:picLocks noChangeAspect="1"/>
          </p:cNvPicPr>
          <p:nvPr/>
        </p:nvPicPr>
        <p:blipFill>
          <a:blip r:embed="rId9">
            <a:extLst/>
          </a:blip>
          <a:stretch>
            <a:fillRect/>
          </a:stretch>
        </p:blipFill>
        <p:spPr>
          <a:xfrm>
            <a:off x="2391611" y="6098392"/>
            <a:ext cx="5406952" cy="3201485"/>
          </a:xfrm>
          <a:prstGeom prst="rect">
            <a:avLst/>
          </a:prstGeom>
          <a:ln w="12700">
            <a:miter lim="400000"/>
          </a:ln>
        </p:spPr>
      </p:pic>
      <p:pic>
        <p:nvPicPr>
          <p:cNvPr id="497" name="Image 1" descr="Image 1"/>
          <p:cNvPicPr>
            <a:picLocks noChangeAspect="1"/>
          </p:cNvPicPr>
          <p:nvPr/>
        </p:nvPicPr>
        <p:blipFill>
          <a:blip r:embed="rId10">
            <a:extLst/>
          </a:blip>
          <a:stretch>
            <a:fillRect/>
          </a:stretch>
        </p:blipFill>
        <p:spPr>
          <a:xfrm>
            <a:off x="5976894" y="9929834"/>
            <a:ext cx="10323150" cy="2890484"/>
          </a:xfrm>
          <a:prstGeom prst="rect">
            <a:avLst/>
          </a:prstGeom>
          <a:ln w="12700">
            <a:miter lim="400000"/>
          </a:ln>
        </p:spPr>
      </p:pic>
      <p:pic>
        <p:nvPicPr>
          <p:cNvPr id="498" name="图片 12" descr="图片 12"/>
          <p:cNvPicPr>
            <a:picLocks noChangeAspect="1"/>
          </p:cNvPicPr>
          <p:nvPr/>
        </p:nvPicPr>
        <p:blipFill>
          <a:blip r:embed="rId11">
            <a:extLst/>
          </a:blip>
          <a:stretch>
            <a:fillRect/>
          </a:stretch>
        </p:blipFill>
        <p:spPr>
          <a:xfrm>
            <a:off x="9620232" y="5635788"/>
            <a:ext cx="4357720" cy="435772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0" name="demo:Use watcher to solve data center’s energy problem."/>
          <p:cNvSpPr/>
          <p:nvPr>
            <p:ph type="body" sz="quarter" idx="1"/>
          </p:nvPr>
        </p:nvSpPr>
        <p:spPr>
          <a:xfrm>
            <a:off x="965200" y="1300377"/>
            <a:ext cx="20955000" cy="693525"/>
          </a:xfrm>
          <a:prstGeom prst="rect">
            <a:avLst/>
          </a:prstGeom>
        </p:spPr>
        <p:txBody>
          <a:bodyPr/>
          <a:lstStyle>
            <a:lvl1pPr defTabSz="472819">
              <a:defRPr b="0" spc="100" sz="3500">
                <a:latin typeface="Arial Unicode MS"/>
                <a:ea typeface="Arial Unicode MS"/>
                <a:cs typeface="Arial Unicode MS"/>
                <a:sym typeface="Arial Unicode MS"/>
              </a:defRPr>
            </a:lvl1pPr>
          </a:lstStyle>
          <a:p>
            <a:pPr/>
            <a:r>
              <a:t>demo</a:t>
            </a:r>
          </a:p>
        </p:txBody>
      </p:sp>
      <p:sp>
        <p:nvSpPr>
          <p:cNvPr id="501" name="灯片编号占位符 51"/>
          <p:cNvSpPr/>
          <p:nvPr>
            <p:ph type="sldNum" sz="quarter" idx="4294967295"/>
          </p:nvPr>
        </p:nvSpPr>
        <p:spPr>
          <a:xfrm>
            <a:off x="23269948" y="609600"/>
            <a:ext cx="342901" cy="622300"/>
          </a:xfrm>
          <a:prstGeom prst="rect">
            <a:avLst/>
          </a:prstGeom>
          <a:extLst>
            <a:ext uri="{C572A759-6A51-4108-AA02-DFA0A04FC94B}">
              <ma14:wrappingTextBoxFlag xmlns:ma14="http://schemas.microsoft.com/office/mac/drawingml/2011/main" val="1"/>
            </a:ext>
          </a:extLst>
        </p:spPr>
        <p:txBody>
          <a:bodyPr/>
          <a:lstStyle>
            <a:lvl1pPr algn="r">
              <a:lnSpc>
                <a:spcPct val="80000"/>
              </a:lnSpc>
              <a:defRPr sz="3600">
                <a:solidFill>
                  <a:srgbClr val="838787"/>
                </a:solidFill>
                <a:latin typeface="Baskerville"/>
                <a:ea typeface="Baskerville"/>
                <a:cs typeface="Baskerville"/>
                <a:sym typeface="Baskerville"/>
              </a:defRPr>
            </a:lvl1pPr>
          </a:lstStyle>
          <a:p>
            <a:pPr/>
            <a:fld id="{86CB4B4D-7CA3-9044-876B-883B54F8677D}" type="slidenum"/>
          </a:p>
        </p:txBody>
      </p:sp>
      <p:sp>
        <p:nvSpPr>
          <p:cNvPr id="502" name="文本框 1"/>
          <p:cNvSpPr/>
          <p:nvPr/>
        </p:nvSpPr>
        <p:spPr>
          <a:xfrm>
            <a:off x="3623046" y="5227835"/>
            <a:ext cx="18722082" cy="210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latin typeface="Arial Unicode MS"/>
                <a:ea typeface="Arial Unicode MS"/>
                <a:cs typeface="Arial Unicode MS"/>
                <a:sym typeface="Arial Unicode MS"/>
              </a:defRPr>
            </a:pPr>
            <a:r>
              <a:t>Use Watcher to solve data center’s energy problem</a:t>
            </a:r>
          </a:p>
          <a:p>
            <a:pPr>
              <a:defRPr sz="3600">
                <a:latin typeface="Arial Unicode MS"/>
                <a:ea typeface="Arial Unicode MS"/>
                <a:cs typeface="Arial Unicode MS"/>
                <a:sym typeface="Arial Unicode MS"/>
              </a:defRPr>
            </a:pPr>
            <a:r>
              <a:t>---by automatically “power off” and “power on” hosts in data center</a:t>
            </a:r>
          </a:p>
          <a:p>
            <a:pPr>
              <a:defRPr sz="3600">
                <a:latin typeface="Helvetica Light"/>
                <a:ea typeface="Helvetica Light"/>
                <a:cs typeface="Helvetica Light"/>
                <a:sym typeface="Helvetica Light"/>
              </a:defRPr>
            </a:pP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