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5"/>
  </p:notesMasterIdLst>
  <p:sldIdLst>
    <p:sldId id="256" r:id="rId2"/>
    <p:sldId id="339" r:id="rId3"/>
    <p:sldId id="338" r:id="rId4"/>
    <p:sldId id="302" r:id="rId5"/>
    <p:sldId id="334" r:id="rId6"/>
    <p:sldId id="332" r:id="rId7"/>
    <p:sldId id="337" r:id="rId8"/>
    <p:sldId id="259" r:id="rId9"/>
    <p:sldId id="257" r:id="rId10"/>
    <p:sldId id="341" r:id="rId11"/>
    <p:sldId id="340" r:id="rId12"/>
    <p:sldId id="336" r:id="rId13"/>
    <p:sldId id="33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Gibbs" initials="RG" lastIdx="2" clrIdx="0">
    <p:extLst>
      <p:ext uri="{19B8F6BF-5375-455C-9EA6-DF929625EA0E}">
        <p15:presenceInfo xmlns:p15="http://schemas.microsoft.com/office/powerpoint/2012/main" userId="Rebecca Gibb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8"/>
    <p:restoredTop sz="91413"/>
  </p:normalViewPr>
  <p:slideViewPr>
    <p:cSldViewPr snapToGrid="0" snapToObjects="1">
      <p:cViewPr varScale="1">
        <p:scale>
          <a:sx n="100" d="100"/>
          <a:sy n="100" d="100"/>
        </p:scale>
        <p:origin x="17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8T00:01:42.763" idx="2">
    <p:pos x="106" y="106"/>
    <p:text>Nothing wrong with this page, just made the text slightly larger in case of video degradation so that it is still readable.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28T00:01:42.763" idx="2">
    <p:pos x="106" y="106"/>
    <p:text>Nothing wrong with this page, just made the text slightly larger in case of video degradation so that it is still readable.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BE05A-97EB-4161-92A8-A6F2AE163FD8}" type="doc">
      <dgm:prSet loTypeId="urn:microsoft.com/office/officeart/2016/7/layout/LinearArrowProcessNumbered" loCatId="process" qsTypeId="urn:microsoft.com/office/officeart/2005/8/quickstyle/simple5" qsCatId="simple" csTypeId="urn:microsoft.com/office/officeart/2005/8/colors/accent5_2" csCatId="accent5"/>
      <dgm:spPr/>
      <dgm:t>
        <a:bodyPr/>
        <a:lstStyle/>
        <a:p>
          <a:endParaRPr lang="en-US"/>
        </a:p>
      </dgm:t>
    </dgm:pt>
    <dgm:pt modelId="{4DBAB864-E64A-47DB-9653-9EB072A21001}">
      <dgm:prSet/>
      <dgm:spPr/>
      <dgm:t>
        <a:bodyPr/>
        <a:lstStyle/>
        <a:p>
          <a:r>
            <a:rPr lang="en-US" b="0" i="0" baseline="0" dirty="0">
              <a:latin typeface="Omnes" panose="02000606040000020004" pitchFamily="2" charset="77"/>
            </a:rPr>
            <a:t>Containers are awesome – but so are VMs</a:t>
          </a:r>
          <a:endParaRPr lang="en-US" b="0" i="0" dirty="0">
            <a:latin typeface="Omnes" panose="02000606040000020004" pitchFamily="2" charset="77"/>
          </a:endParaRPr>
        </a:p>
      </dgm:t>
    </dgm:pt>
    <dgm:pt modelId="{4F31D62A-ACFD-4A0B-98A7-49D28B52B14E}" type="parTrans" cxnId="{839A4CE3-D178-4022-A0A2-41459ECFF6AA}">
      <dgm:prSet/>
      <dgm:spPr/>
      <dgm:t>
        <a:bodyPr/>
        <a:lstStyle/>
        <a:p>
          <a:endParaRPr lang="en-US"/>
        </a:p>
      </dgm:t>
    </dgm:pt>
    <dgm:pt modelId="{939B5CCE-78C2-49FD-AF46-B220C1B3919A}" type="sibTrans" cxnId="{839A4CE3-D178-4022-A0A2-41459ECFF6AA}">
      <dgm:prSet phldrT="1" phldr="0"/>
      <dgm:spPr/>
      <dgm:t>
        <a:bodyPr/>
        <a:lstStyle/>
        <a:p>
          <a:r>
            <a:rPr lang="en-US"/>
            <a:t>1</a:t>
          </a:r>
        </a:p>
      </dgm:t>
    </dgm:pt>
    <dgm:pt modelId="{6426BF86-2D78-488A-BDAA-7BE194FF881E}">
      <dgm:prSet/>
      <dgm:spPr/>
      <dgm:t>
        <a:bodyPr/>
        <a:lstStyle/>
        <a:p>
          <a:r>
            <a:rPr lang="en-US" b="0" i="0" baseline="0" dirty="0">
              <a:latin typeface="Omnes" panose="02000606040000020004" pitchFamily="2" charset="77"/>
            </a:rPr>
            <a:t>Enterprise environments benefit from having multiple options</a:t>
          </a:r>
          <a:endParaRPr lang="en-US" b="0" i="0" dirty="0">
            <a:latin typeface="Omnes" panose="02000606040000020004" pitchFamily="2" charset="77"/>
          </a:endParaRPr>
        </a:p>
      </dgm:t>
    </dgm:pt>
    <dgm:pt modelId="{70031A85-5CCF-4B7A-B3D4-6314F93CC015}" type="parTrans" cxnId="{A6AD9F23-8556-4CAB-8273-1F431FD52671}">
      <dgm:prSet/>
      <dgm:spPr/>
      <dgm:t>
        <a:bodyPr/>
        <a:lstStyle/>
        <a:p>
          <a:endParaRPr lang="en-US"/>
        </a:p>
      </dgm:t>
    </dgm:pt>
    <dgm:pt modelId="{F2BB6BDA-C551-4F94-B534-820A8DC1F1D4}" type="sibTrans" cxnId="{A6AD9F23-8556-4CAB-8273-1F431FD52671}">
      <dgm:prSet phldrT="2" phldr="0"/>
      <dgm:spPr/>
      <dgm:t>
        <a:bodyPr/>
        <a:lstStyle/>
        <a:p>
          <a:r>
            <a:rPr lang="en-US"/>
            <a:t>2</a:t>
          </a:r>
        </a:p>
      </dgm:t>
    </dgm:pt>
    <dgm:pt modelId="{CC73D491-A076-46D1-905C-02DE6ADDA643}">
      <dgm:prSet/>
      <dgm:spPr/>
      <dgm:t>
        <a:bodyPr/>
        <a:lstStyle/>
        <a:p>
          <a:r>
            <a:rPr lang="en-US" b="0" i="0" baseline="0" dirty="0">
              <a:latin typeface="Omnes" panose="02000606040000020004" pitchFamily="2" charset="77"/>
            </a:rPr>
            <a:t>OpenStack IaaS is (arguably) the best infrastructure option for OpenShift PaaS</a:t>
          </a:r>
          <a:endParaRPr lang="en-US" b="0" i="0" dirty="0">
            <a:latin typeface="Omnes" panose="02000606040000020004" pitchFamily="2" charset="77"/>
          </a:endParaRPr>
        </a:p>
      </dgm:t>
    </dgm:pt>
    <dgm:pt modelId="{3575CF87-BB6C-4095-BB9F-35A3751B7FE8}" type="parTrans" cxnId="{F201F437-9346-49B7-877C-187B70A8658F}">
      <dgm:prSet/>
      <dgm:spPr/>
      <dgm:t>
        <a:bodyPr/>
        <a:lstStyle/>
        <a:p>
          <a:endParaRPr lang="en-US"/>
        </a:p>
      </dgm:t>
    </dgm:pt>
    <dgm:pt modelId="{7CF8C142-D9CA-41F6-8205-E3B45E59042F}" type="sibTrans" cxnId="{F201F437-9346-49B7-877C-187B70A8658F}">
      <dgm:prSet phldrT="3" phldr="0"/>
      <dgm:spPr/>
      <dgm:t>
        <a:bodyPr/>
        <a:lstStyle/>
        <a:p>
          <a:r>
            <a:rPr lang="en-US"/>
            <a:t>3</a:t>
          </a:r>
        </a:p>
      </dgm:t>
    </dgm:pt>
    <dgm:pt modelId="{A5B94609-847C-449D-80E0-51A062959A78}">
      <dgm:prSet/>
      <dgm:spPr/>
      <dgm:t>
        <a:bodyPr/>
        <a:lstStyle/>
        <a:p>
          <a:r>
            <a:rPr lang="en-US" b="0" i="0" baseline="0" dirty="0">
              <a:latin typeface="Omnes" panose="02000606040000020004" pitchFamily="2" charset="77"/>
            </a:rPr>
            <a:t>Container registry backed by Swift</a:t>
          </a:r>
          <a:endParaRPr lang="en-US" b="0" i="0" dirty="0">
            <a:latin typeface="Omnes" panose="02000606040000020004" pitchFamily="2" charset="77"/>
          </a:endParaRPr>
        </a:p>
      </dgm:t>
    </dgm:pt>
    <dgm:pt modelId="{D61C9DB2-9DD8-4548-8D4F-EB7AF6279AF3}" type="parTrans" cxnId="{05565F24-EA3A-47A4-A99A-2A06AED8C998}">
      <dgm:prSet/>
      <dgm:spPr/>
      <dgm:t>
        <a:bodyPr/>
        <a:lstStyle/>
        <a:p>
          <a:endParaRPr lang="en-US"/>
        </a:p>
      </dgm:t>
    </dgm:pt>
    <dgm:pt modelId="{A7304982-F7EB-45AF-9AAA-383989C780F8}" type="sibTrans" cxnId="{05565F24-EA3A-47A4-A99A-2A06AED8C998}">
      <dgm:prSet/>
      <dgm:spPr/>
      <dgm:t>
        <a:bodyPr/>
        <a:lstStyle/>
        <a:p>
          <a:endParaRPr lang="en-US"/>
        </a:p>
      </dgm:t>
    </dgm:pt>
    <dgm:pt modelId="{5AB1F99C-AFB7-4221-A977-699E6697259F}">
      <dgm:prSet/>
      <dgm:spPr/>
      <dgm:t>
        <a:bodyPr/>
        <a:lstStyle/>
        <a:p>
          <a:r>
            <a:rPr lang="en-US" b="0" i="0" baseline="0">
              <a:latin typeface="Omnes" panose="02000606040000020004" pitchFamily="2" charset="77"/>
            </a:rPr>
            <a:t>PersistentVolumes backed by Cinder</a:t>
          </a:r>
          <a:endParaRPr lang="en-US" b="0" i="0">
            <a:latin typeface="Omnes" panose="02000606040000020004" pitchFamily="2" charset="77"/>
          </a:endParaRPr>
        </a:p>
      </dgm:t>
    </dgm:pt>
    <dgm:pt modelId="{D43C0A18-C3FA-4CE4-A608-F2FC17E6239B}" type="parTrans" cxnId="{5C11EC15-67B5-427F-9E83-D33E443B55DE}">
      <dgm:prSet/>
      <dgm:spPr/>
      <dgm:t>
        <a:bodyPr/>
        <a:lstStyle/>
        <a:p>
          <a:endParaRPr lang="en-US"/>
        </a:p>
      </dgm:t>
    </dgm:pt>
    <dgm:pt modelId="{8124FF45-EA0E-440D-9F9F-40B8F8568EDF}" type="sibTrans" cxnId="{5C11EC15-67B5-427F-9E83-D33E443B55DE}">
      <dgm:prSet/>
      <dgm:spPr/>
      <dgm:t>
        <a:bodyPr/>
        <a:lstStyle/>
        <a:p>
          <a:endParaRPr lang="en-US"/>
        </a:p>
      </dgm:t>
    </dgm:pt>
    <dgm:pt modelId="{F241F913-D6B9-45E3-979E-30A5A1E86695}">
      <dgm:prSet/>
      <dgm:spPr/>
      <dgm:t>
        <a:bodyPr/>
        <a:lstStyle/>
        <a:p>
          <a:r>
            <a:rPr lang="en-US" b="0" i="0" baseline="0">
              <a:latin typeface="Omnes" panose="02000606040000020004" pitchFamily="2" charset="77"/>
            </a:rPr>
            <a:t>Simple, out-of-the-box setup</a:t>
          </a:r>
          <a:endParaRPr lang="en-US" b="0" i="0">
            <a:latin typeface="Omnes" panose="02000606040000020004" pitchFamily="2" charset="77"/>
          </a:endParaRPr>
        </a:p>
      </dgm:t>
    </dgm:pt>
    <dgm:pt modelId="{A3297A53-B8C2-4614-B7D1-476CC6B4B1B0}" type="parTrans" cxnId="{C92FCA91-FBD0-420C-AF0C-3178A707C1D3}">
      <dgm:prSet/>
      <dgm:spPr/>
      <dgm:t>
        <a:bodyPr/>
        <a:lstStyle/>
        <a:p>
          <a:endParaRPr lang="en-US"/>
        </a:p>
      </dgm:t>
    </dgm:pt>
    <dgm:pt modelId="{F8E0E144-66BE-4738-85DE-C174B6056B0D}" type="sibTrans" cxnId="{C92FCA91-FBD0-420C-AF0C-3178A707C1D3}">
      <dgm:prSet/>
      <dgm:spPr/>
      <dgm:t>
        <a:bodyPr/>
        <a:lstStyle/>
        <a:p>
          <a:endParaRPr lang="en-US"/>
        </a:p>
      </dgm:t>
    </dgm:pt>
    <dgm:pt modelId="{73276672-565B-3C4A-8A80-2BC76726CDF6}" type="pres">
      <dgm:prSet presAssocID="{EC8BE05A-97EB-4161-92A8-A6F2AE163FD8}" presName="linearFlow" presStyleCnt="0">
        <dgm:presLayoutVars>
          <dgm:dir/>
          <dgm:animLvl val="lvl"/>
          <dgm:resizeHandles val="exact"/>
        </dgm:presLayoutVars>
      </dgm:prSet>
      <dgm:spPr/>
    </dgm:pt>
    <dgm:pt modelId="{9D0B1E32-786E-174B-B669-4A578336FB23}" type="pres">
      <dgm:prSet presAssocID="{4DBAB864-E64A-47DB-9653-9EB072A21001}" presName="compositeNode" presStyleCnt="0"/>
      <dgm:spPr/>
    </dgm:pt>
    <dgm:pt modelId="{4BCDF413-5A63-8845-96BC-75138B43C281}" type="pres">
      <dgm:prSet presAssocID="{4DBAB864-E64A-47DB-9653-9EB072A21001}" presName="parTx" presStyleLbl="node1" presStyleIdx="0" presStyleCnt="0">
        <dgm:presLayoutVars>
          <dgm:chMax val="0"/>
          <dgm:chPref val="0"/>
          <dgm:bulletEnabled val="1"/>
        </dgm:presLayoutVars>
      </dgm:prSet>
      <dgm:spPr/>
    </dgm:pt>
    <dgm:pt modelId="{22D46006-CC87-E34B-8429-4D85D1C5AFEC}" type="pres">
      <dgm:prSet presAssocID="{4DBAB864-E64A-47DB-9653-9EB072A21001}" presName="parSh" presStyleCnt="0"/>
      <dgm:spPr/>
    </dgm:pt>
    <dgm:pt modelId="{8560943D-9B4A-AD48-AF6A-A8EACF0777A2}" type="pres">
      <dgm:prSet presAssocID="{4DBAB864-E64A-47DB-9653-9EB072A21001}" presName="lineNode" presStyleLbl="alignAccFollowNode1" presStyleIdx="0" presStyleCnt="9"/>
      <dgm:spPr/>
    </dgm:pt>
    <dgm:pt modelId="{A2B67334-B270-4F45-B5BE-807458DB1EFA}" type="pres">
      <dgm:prSet presAssocID="{4DBAB864-E64A-47DB-9653-9EB072A21001}" presName="lineArrowNode" presStyleLbl="alignAccFollowNode1" presStyleIdx="1" presStyleCnt="9"/>
      <dgm:spPr/>
    </dgm:pt>
    <dgm:pt modelId="{B964BB7A-25BA-5941-94C0-CFF1492A4C8D}" type="pres">
      <dgm:prSet presAssocID="{939B5CCE-78C2-49FD-AF46-B220C1B3919A}" presName="sibTransNodeCircle" presStyleLbl="alignNode1" presStyleIdx="0" presStyleCnt="3">
        <dgm:presLayoutVars>
          <dgm:chMax val="0"/>
          <dgm:bulletEnabled/>
        </dgm:presLayoutVars>
      </dgm:prSet>
      <dgm:spPr/>
    </dgm:pt>
    <dgm:pt modelId="{DAC7D3B5-6FC0-4F46-95B8-32335FDC7A8F}" type="pres">
      <dgm:prSet presAssocID="{939B5CCE-78C2-49FD-AF46-B220C1B3919A}" presName="spacerBetweenCircleAndCallout" presStyleCnt="0">
        <dgm:presLayoutVars/>
      </dgm:prSet>
      <dgm:spPr/>
    </dgm:pt>
    <dgm:pt modelId="{08D7D62D-4DEF-514E-9E13-FFF023745E93}" type="pres">
      <dgm:prSet presAssocID="{4DBAB864-E64A-47DB-9653-9EB072A21001}" presName="nodeText" presStyleLbl="alignAccFollowNode1" presStyleIdx="2" presStyleCnt="9">
        <dgm:presLayoutVars>
          <dgm:bulletEnabled val="1"/>
        </dgm:presLayoutVars>
      </dgm:prSet>
      <dgm:spPr/>
    </dgm:pt>
    <dgm:pt modelId="{3CA01D33-FF25-7D49-A486-CE23C7D9C1AA}" type="pres">
      <dgm:prSet presAssocID="{939B5CCE-78C2-49FD-AF46-B220C1B3919A}" presName="sibTransComposite" presStyleCnt="0"/>
      <dgm:spPr/>
    </dgm:pt>
    <dgm:pt modelId="{F29B925D-9BE0-D74C-AB1F-8FD09FDF195C}" type="pres">
      <dgm:prSet presAssocID="{6426BF86-2D78-488A-BDAA-7BE194FF881E}" presName="compositeNode" presStyleCnt="0"/>
      <dgm:spPr/>
    </dgm:pt>
    <dgm:pt modelId="{0EF34D61-5C64-7143-99F3-098E2BD218F5}" type="pres">
      <dgm:prSet presAssocID="{6426BF86-2D78-488A-BDAA-7BE194FF881E}" presName="parTx" presStyleLbl="node1" presStyleIdx="0" presStyleCnt="0">
        <dgm:presLayoutVars>
          <dgm:chMax val="0"/>
          <dgm:chPref val="0"/>
          <dgm:bulletEnabled val="1"/>
        </dgm:presLayoutVars>
      </dgm:prSet>
      <dgm:spPr/>
    </dgm:pt>
    <dgm:pt modelId="{EE3C5639-3FB9-1946-91CA-AB9B7BD2D226}" type="pres">
      <dgm:prSet presAssocID="{6426BF86-2D78-488A-BDAA-7BE194FF881E}" presName="parSh" presStyleCnt="0"/>
      <dgm:spPr/>
    </dgm:pt>
    <dgm:pt modelId="{C2A38107-E773-4044-BD93-1BB41DBEFF46}" type="pres">
      <dgm:prSet presAssocID="{6426BF86-2D78-488A-BDAA-7BE194FF881E}" presName="lineNode" presStyleLbl="alignAccFollowNode1" presStyleIdx="3" presStyleCnt="9"/>
      <dgm:spPr/>
    </dgm:pt>
    <dgm:pt modelId="{198C1975-7A5A-A94D-A29F-FC5FEFB9066A}" type="pres">
      <dgm:prSet presAssocID="{6426BF86-2D78-488A-BDAA-7BE194FF881E}" presName="lineArrowNode" presStyleLbl="alignAccFollowNode1" presStyleIdx="4" presStyleCnt="9"/>
      <dgm:spPr/>
    </dgm:pt>
    <dgm:pt modelId="{BBF23368-4D70-474D-904F-6826B66CA7D8}" type="pres">
      <dgm:prSet presAssocID="{F2BB6BDA-C551-4F94-B534-820A8DC1F1D4}" presName="sibTransNodeCircle" presStyleLbl="alignNode1" presStyleIdx="1" presStyleCnt="3">
        <dgm:presLayoutVars>
          <dgm:chMax val="0"/>
          <dgm:bulletEnabled/>
        </dgm:presLayoutVars>
      </dgm:prSet>
      <dgm:spPr/>
    </dgm:pt>
    <dgm:pt modelId="{3E69A8A7-98DD-ED45-9105-82C366E3AAEC}" type="pres">
      <dgm:prSet presAssocID="{F2BB6BDA-C551-4F94-B534-820A8DC1F1D4}" presName="spacerBetweenCircleAndCallout" presStyleCnt="0">
        <dgm:presLayoutVars/>
      </dgm:prSet>
      <dgm:spPr/>
    </dgm:pt>
    <dgm:pt modelId="{E3A49DE1-6A75-414E-9DA8-87AF51FCB488}" type="pres">
      <dgm:prSet presAssocID="{6426BF86-2D78-488A-BDAA-7BE194FF881E}" presName="nodeText" presStyleLbl="alignAccFollowNode1" presStyleIdx="5" presStyleCnt="9">
        <dgm:presLayoutVars>
          <dgm:bulletEnabled val="1"/>
        </dgm:presLayoutVars>
      </dgm:prSet>
      <dgm:spPr/>
    </dgm:pt>
    <dgm:pt modelId="{3A907FA8-810F-5142-AD80-34B6A909407B}" type="pres">
      <dgm:prSet presAssocID="{F2BB6BDA-C551-4F94-B534-820A8DC1F1D4}" presName="sibTransComposite" presStyleCnt="0"/>
      <dgm:spPr/>
    </dgm:pt>
    <dgm:pt modelId="{E396CC80-E497-8744-8171-7C747D419E5F}" type="pres">
      <dgm:prSet presAssocID="{CC73D491-A076-46D1-905C-02DE6ADDA643}" presName="compositeNode" presStyleCnt="0"/>
      <dgm:spPr/>
    </dgm:pt>
    <dgm:pt modelId="{1AC257E7-BE20-ED40-A750-D132DCD1708A}" type="pres">
      <dgm:prSet presAssocID="{CC73D491-A076-46D1-905C-02DE6ADDA643}" presName="parTx" presStyleLbl="node1" presStyleIdx="0" presStyleCnt="0">
        <dgm:presLayoutVars>
          <dgm:chMax val="0"/>
          <dgm:chPref val="0"/>
          <dgm:bulletEnabled val="1"/>
        </dgm:presLayoutVars>
      </dgm:prSet>
      <dgm:spPr/>
    </dgm:pt>
    <dgm:pt modelId="{25655681-5DC3-B04E-98BF-8D0E4EAEF991}" type="pres">
      <dgm:prSet presAssocID="{CC73D491-A076-46D1-905C-02DE6ADDA643}" presName="parSh" presStyleCnt="0"/>
      <dgm:spPr/>
    </dgm:pt>
    <dgm:pt modelId="{31E1D123-F108-E246-9970-BC02F106B623}" type="pres">
      <dgm:prSet presAssocID="{CC73D491-A076-46D1-905C-02DE6ADDA643}" presName="lineNode" presStyleLbl="alignAccFollowNode1" presStyleIdx="6" presStyleCnt="9"/>
      <dgm:spPr/>
    </dgm:pt>
    <dgm:pt modelId="{1EC5B5A9-62C5-2948-A1DB-736E71F2E2C8}" type="pres">
      <dgm:prSet presAssocID="{CC73D491-A076-46D1-905C-02DE6ADDA643}" presName="lineArrowNode" presStyleLbl="alignAccFollowNode1" presStyleIdx="7" presStyleCnt="9"/>
      <dgm:spPr/>
    </dgm:pt>
    <dgm:pt modelId="{21CFC32C-DC1D-364A-B1A1-0B677D578F2C}" type="pres">
      <dgm:prSet presAssocID="{7CF8C142-D9CA-41F6-8205-E3B45E59042F}" presName="sibTransNodeCircle" presStyleLbl="alignNode1" presStyleIdx="2" presStyleCnt="3">
        <dgm:presLayoutVars>
          <dgm:chMax val="0"/>
          <dgm:bulletEnabled/>
        </dgm:presLayoutVars>
      </dgm:prSet>
      <dgm:spPr/>
    </dgm:pt>
    <dgm:pt modelId="{2423A88A-9835-AC43-B955-757F9FDCE329}" type="pres">
      <dgm:prSet presAssocID="{7CF8C142-D9CA-41F6-8205-E3B45E59042F}" presName="spacerBetweenCircleAndCallout" presStyleCnt="0">
        <dgm:presLayoutVars/>
      </dgm:prSet>
      <dgm:spPr/>
    </dgm:pt>
    <dgm:pt modelId="{0CDA295C-DB3A-434A-8C35-CAB9E823C0C0}" type="pres">
      <dgm:prSet presAssocID="{CC73D491-A076-46D1-905C-02DE6ADDA643}" presName="nodeText" presStyleLbl="alignAccFollowNode1" presStyleIdx="8" presStyleCnt="9">
        <dgm:presLayoutVars>
          <dgm:bulletEnabled val="1"/>
        </dgm:presLayoutVars>
      </dgm:prSet>
      <dgm:spPr/>
    </dgm:pt>
  </dgm:ptLst>
  <dgm:cxnLst>
    <dgm:cxn modelId="{44F15F11-CC67-9845-B714-98D4B21E55C0}" type="presOf" srcId="{6426BF86-2D78-488A-BDAA-7BE194FF881E}" destId="{E3A49DE1-6A75-414E-9DA8-87AF51FCB488}" srcOrd="0" destOrd="0" presId="urn:microsoft.com/office/officeart/2016/7/layout/LinearArrowProcessNumbered"/>
    <dgm:cxn modelId="{5C11EC15-67B5-427F-9E83-D33E443B55DE}" srcId="{CC73D491-A076-46D1-905C-02DE6ADDA643}" destId="{5AB1F99C-AFB7-4221-A977-699E6697259F}" srcOrd="1" destOrd="0" parTransId="{D43C0A18-C3FA-4CE4-A608-F2FC17E6239B}" sibTransId="{8124FF45-EA0E-440D-9F9F-40B8F8568EDF}"/>
    <dgm:cxn modelId="{A6AD9F23-8556-4CAB-8273-1F431FD52671}" srcId="{EC8BE05A-97EB-4161-92A8-A6F2AE163FD8}" destId="{6426BF86-2D78-488A-BDAA-7BE194FF881E}" srcOrd="1" destOrd="0" parTransId="{70031A85-5CCF-4B7A-B3D4-6314F93CC015}" sibTransId="{F2BB6BDA-C551-4F94-B534-820A8DC1F1D4}"/>
    <dgm:cxn modelId="{05565F24-EA3A-47A4-A99A-2A06AED8C998}" srcId="{CC73D491-A076-46D1-905C-02DE6ADDA643}" destId="{A5B94609-847C-449D-80E0-51A062959A78}" srcOrd="0" destOrd="0" parTransId="{D61C9DB2-9DD8-4548-8D4F-EB7AF6279AF3}" sibTransId="{A7304982-F7EB-45AF-9AAA-383989C780F8}"/>
    <dgm:cxn modelId="{F201F437-9346-49B7-877C-187B70A8658F}" srcId="{EC8BE05A-97EB-4161-92A8-A6F2AE163FD8}" destId="{CC73D491-A076-46D1-905C-02DE6ADDA643}" srcOrd="2" destOrd="0" parTransId="{3575CF87-BB6C-4095-BB9F-35A3751B7FE8}" sibTransId="{7CF8C142-D9CA-41F6-8205-E3B45E59042F}"/>
    <dgm:cxn modelId="{AEC83245-52D9-DC42-B601-42F6E015B5A5}" type="presOf" srcId="{5AB1F99C-AFB7-4221-A977-699E6697259F}" destId="{0CDA295C-DB3A-434A-8C35-CAB9E823C0C0}" srcOrd="0" destOrd="2" presId="urn:microsoft.com/office/officeart/2016/7/layout/LinearArrowProcessNumbered"/>
    <dgm:cxn modelId="{C21D164E-1C1E-864B-9948-55F789126D60}" type="presOf" srcId="{939B5CCE-78C2-49FD-AF46-B220C1B3919A}" destId="{B964BB7A-25BA-5941-94C0-CFF1492A4C8D}" srcOrd="0" destOrd="0" presId="urn:microsoft.com/office/officeart/2016/7/layout/LinearArrowProcessNumbered"/>
    <dgm:cxn modelId="{2092BD63-98CD-764A-8582-E7C9C5943D67}" type="presOf" srcId="{F241F913-D6B9-45E3-979E-30A5A1E86695}" destId="{0CDA295C-DB3A-434A-8C35-CAB9E823C0C0}" srcOrd="0" destOrd="3" presId="urn:microsoft.com/office/officeart/2016/7/layout/LinearArrowProcessNumbered"/>
    <dgm:cxn modelId="{C92FCA91-FBD0-420C-AF0C-3178A707C1D3}" srcId="{CC73D491-A076-46D1-905C-02DE6ADDA643}" destId="{F241F913-D6B9-45E3-979E-30A5A1E86695}" srcOrd="2" destOrd="0" parTransId="{A3297A53-B8C2-4614-B7D1-476CC6B4B1B0}" sibTransId="{F8E0E144-66BE-4738-85DE-C174B6056B0D}"/>
    <dgm:cxn modelId="{5CF5D893-CBCE-CC4A-9A36-B9843D1FD656}" type="presOf" srcId="{CC73D491-A076-46D1-905C-02DE6ADDA643}" destId="{0CDA295C-DB3A-434A-8C35-CAB9E823C0C0}" srcOrd="0" destOrd="0" presId="urn:microsoft.com/office/officeart/2016/7/layout/LinearArrowProcessNumbered"/>
    <dgm:cxn modelId="{E9B3E4AE-B2A0-3947-829B-AD0D6C39F03F}" type="presOf" srcId="{4DBAB864-E64A-47DB-9653-9EB072A21001}" destId="{08D7D62D-4DEF-514E-9E13-FFF023745E93}" srcOrd="0" destOrd="0" presId="urn:microsoft.com/office/officeart/2016/7/layout/LinearArrowProcessNumbered"/>
    <dgm:cxn modelId="{D1E411B1-EF82-134F-945A-940910B8D3EF}" type="presOf" srcId="{7CF8C142-D9CA-41F6-8205-E3B45E59042F}" destId="{21CFC32C-DC1D-364A-B1A1-0B677D578F2C}" srcOrd="0" destOrd="0" presId="urn:microsoft.com/office/officeart/2016/7/layout/LinearArrowProcessNumbered"/>
    <dgm:cxn modelId="{2A4C52BB-D13C-5140-BCCF-51E48240BDD5}" type="presOf" srcId="{F2BB6BDA-C551-4F94-B534-820A8DC1F1D4}" destId="{BBF23368-4D70-474D-904F-6826B66CA7D8}" srcOrd="0" destOrd="0" presId="urn:microsoft.com/office/officeart/2016/7/layout/LinearArrowProcessNumbered"/>
    <dgm:cxn modelId="{839A4CE3-D178-4022-A0A2-41459ECFF6AA}" srcId="{EC8BE05A-97EB-4161-92A8-A6F2AE163FD8}" destId="{4DBAB864-E64A-47DB-9653-9EB072A21001}" srcOrd="0" destOrd="0" parTransId="{4F31D62A-ACFD-4A0B-98A7-49D28B52B14E}" sibTransId="{939B5CCE-78C2-49FD-AF46-B220C1B3919A}"/>
    <dgm:cxn modelId="{A93B95E3-61EF-424E-B84B-DADE7600B5C3}" type="presOf" srcId="{EC8BE05A-97EB-4161-92A8-A6F2AE163FD8}" destId="{73276672-565B-3C4A-8A80-2BC76726CDF6}" srcOrd="0" destOrd="0" presId="urn:microsoft.com/office/officeart/2016/7/layout/LinearArrowProcessNumbered"/>
    <dgm:cxn modelId="{28C5E7F3-F550-154C-8028-8F3444247D19}" type="presOf" srcId="{A5B94609-847C-449D-80E0-51A062959A78}" destId="{0CDA295C-DB3A-434A-8C35-CAB9E823C0C0}" srcOrd="0" destOrd="1" presId="urn:microsoft.com/office/officeart/2016/7/layout/LinearArrowProcessNumbered"/>
    <dgm:cxn modelId="{09C8871F-1021-BF47-ABA5-37C307217953}" type="presParOf" srcId="{73276672-565B-3C4A-8A80-2BC76726CDF6}" destId="{9D0B1E32-786E-174B-B669-4A578336FB23}" srcOrd="0" destOrd="0" presId="urn:microsoft.com/office/officeart/2016/7/layout/LinearArrowProcessNumbered"/>
    <dgm:cxn modelId="{F7C5D9DC-C43A-2E45-B7F1-A30216AD135E}" type="presParOf" srcId="{9D0B1E32-786E-174B-B669-4A578336FB23}" destId="{4BCDF413-5A63-8845-96BC-75138B43C281}" srcOrd="0" destOrd="0" presId="urn:microsoft.com/office/officeart/2016/7/layout/LinearArrowProcessNumbered"/>
    <dgm:cxn modelId="{8496E9FF-B829-B141-BA26-ED5452570F74}" type="presParOf" srcId="{9D0B1E32-786E-174B-B669-4A578336FB23}" destId="{22D46006-CC87-E34B-8429-4D85D1C5AFEC}" srcOrd="1" destOrd="0" presId="urn:microsoft.com/office/officeart/2016/7/layout/LinearArrowProcessNumbered"/>
    <dgm:cxn modelId="{C1896104-0E21-B849-8C49-4D0503C05FEB}" type="presParOf" srcId="{22D46006-CC87-E34B-8429-4D85D1C5AFEC}" destId="{8560943D-9B4A-AD48-AF6A-A8EACF0777A2}" srcOrd="0" destOrd="0" presId="urn:microsoft.com/office/officeart/2016/7/layout/LinearArrowProcessNumbered"/>
    <dgm:cxn modelId="{30DE5ED0-8D25-654B-9F4A-7A27BE2553A3}" type="presParOf" srcId="{22D46006-CC87-E34B-8429-4D85D1C5AFEC}" destId="{A2B67334-B270-4F45-B5BE-807458DB1EFA}" srcOrd="1" destOrd="0" presId="urn:microsoft.com/office/officeart/2016/7/layout/LinearArrowProcessNumbered"/>
    <dgm:cxn modelId="{AFFE1E5D-91B1-D441-B29A-71048CF14D61}" type="presParOf" srcId="{22D46006-CC87-E34B-8429-4D85D1C5AFEC}" destId="{B964BB7A-25BA-5941-94C0-CFF1492A4C8D}" srcOrd="2" destOrd="0" presId="urn:microsoft.com/office/officeart/2016/7/layout/LinearArrowProcessNumbered"/>
    <dgm:cxn modelId="{18B50F0A-0B26-8B42-8485-F1371DF09D95}" type="presParOf" srcId="{22D46006-CC87-E34B-8429-4D85D1C5AFEC}" destId="{DAC7D3B5-6FC0-4F46-95B8-32335FDC7A8F}" srcOrd="3" destOrd="0" presId="urn:microsoft.com/office/officeart/2016/7/layout/LinearArrowProcessNumbered"/>
    <dgm:cxn modelId="{77D2865F-C491-1744-950B-3AE741FF472D}" type="presParOf" srcId="{9D0B1E32-786E-174B-B669-4A578336FB23}" destId="{08D7D62D-4DEF-514E-9E13-FFF023745E93}" srcOrd="2" destOrd="0" presId="urn:microsoft.com/office/officeart/2016/7/layout/LinearArrowProcessNumbered"/>
    <dgm:cxn modelId="{19CF21F5-A9EF-4947-99D2-941D7650F7D1}" type="presParOf" srcId="{73276672-565B-3C4A-8A80-2BC76726CDF6}" destId="{3CA01D33-FF25-7D49-A486-CE23C7D9C1AA}" srcOrd="1" destOrd="0" presId="urn:microsoft.com/office/officeart/2016/7/layout/LinearArrowProcessNumbered"/>
    <dgm:cxn modelId="{E18C7673-9BC0-B54B-82EB-EC1CE5E80F14}" type="presParOf" srcId="{73276672-565B-3C4A-8A80-2BC76726CDF6}" destId="{F29B925D-9BE0-D74C-AB1F-8FD09FDF195C}" srcOrd="2" destOrd="0" presId="urn:microsoft.com/office/officeart/2016/7/layout/LinearArrowProcessNumbered"/>
    <dgm:cxn modelId="{FB43CB75-C952-1F47-9960-02B14540ADB9}" type="presParOf" srcId="{F29B925D-9BE0-D74C-AB1F-8FD09FDF195C}" destId="{0EF34D61-5C64-7143-99F3-098E2BD218F5}" srcOrd="0" destOrd="0" presId="urn:microsoft.com/office/officeart/2016/7/layout/LinearArrowProcessNumbered"/>
    <dgm:cxn modelId="{C29E98F2-90E4-A045-8750-D644937CB0D7}" type="presParOf" srcId="{F29B925D-9BE0-D74C-AB1F-8FD09FDF195C}" destId="{EE3C5639-3FB9-1946-91CA-AB9B7BD2D226}" srcOrd="1" destOrd="0" presId="urn:microsoft.com/office/officeart/2016/7/layout/LinearArrowProcessNumbered"/>
    <dgm:cxn modelId="{22B56B59-B269-1042-A09F-8264F4256EE8}" type="presParOf" srcId="{EE3C5639-3FB9-1946-91CA-AB9B7BD2D226}" destId="{C2A38107-E773-4044-BD93-1BB41DBEFF46}" srcOrd="0" destOrd="0" presId="urn:microsoft.com/office/officeart/2016/7/layout/LinearArrowProcessNumbered"/>
    <dgm:cxn modelId="{6FF9ADA4-B5E4-E444-BB73-AFF2F5B5EE2A}" type="presParOf" srcId="{EE3C5639-3FB9-1946-91CA-AB9B7BD2D226}" destId="{198C1975-7A5A-A94D-A29F-FC5FEFB9066A}" srcOrd="1" destOrd="0" presId="urn:microsoft.com/office/officeart/2016/7/layout/LinearArrowProcessNumbered"/>
    <dgm:cxn modelId="{0F85D021-64C4-634C-86B2-A391CAA08970}" type="presParOf" srcId="{EE3C5639-3FB9-1946-91CA-AB9B7BD2D226}" destId="{BBF23368-4D70-474D-904F-6826B66CA7D8}" srcOrd="2" destOrd="0" presId="urn:microsoft.com/office/officeart/2016/7/layout/LinearArrowProcessNumbered"/>
    <dgm:cxn modelId="{5DD9764C-B45E-3C46-91EE-5741CD20E64D}" type="presParOf" srcId="{EE3C5639-3FB9-1946-91CA-AB9B7BD2D226}" destId="{3E69A8A7-98DD-ED45-9105-82C366E3AAEC}" srcOrd="3" destOrd="0" presId="urn:microsoft.com/office/officeart/2016/7/layout/LinearArrowProcessNumbered"/>
    <dgm:cxn modelId="{C17494A1-CD8B-8A49-BADF-CD16C3EACD50}" type="presParOf" srcId="{F29B925D-9BE0-D74C-AB1F-8FD09FDF195C}" destId="{E3A49DE1-6A75-414E-9DA8-87AF51FCB488}" srcOrd="2" destOrd="0" presId="urn:microsoft.com/office/officeart/2016/7/layout/LinearArrowProcessNumbered"/>
    <dgm:cxn modelId="{DBF907E0-7488-5C47-B295-39284E13C52F}" type="presParOf" srcId="{73276672-565B-3C4A-8A80-2BC76726CDF6}" destId="{3A907FA8-810F-5142-AD80-34B6A909407B}" srcOrd="3" destOrd="0" presId="urn:microsoft.com/office/officeart/2016/7/layout/LinearArrowProcessNumbered"/>
    <dgm:cxn modelId="{EA854E09-22BC-914D-A80A-641E77744A05}" type="presParOf" srcId="{73276672-565B-3C4A-8A80-2BC76726CDF6}" destId="{E396CC80-E497-8744-8171-7C747D419E5F}" srcOrd="4" destOrd="0" presId="urn:microsoft.com/office/officeart/2016/7/layout/LinearArrowProcessNumbered"/>
    <dgm:cxn modelId="{4AB88F55-1E3B-F744-AB4A-6D981E62E5DB}" type="presParOf" srcId="{E396CC80-E497-8744-8171-7C747D419E5F}" destId="{1AC257E7-BE20-ED40-A750-D132DCD1708A}" srcOrd="0" destOrd="0" presId="urn:microsoft.com/office/officeart/2016/7/layout/LinearArrowProcessNumbered"/>
    <dgm:cxn modelId="{22698EE4-465F-4B41-AEF9-E0894CC75A54}" type="presParOf" srcId="{E396CC80-E497-8744-8171-7C747D419E5F}" destId="{25655681-5DC3-B04E-98BF-8D0E4EAEF991}" srcOrd="1" destOrd="0" presId="urn:microsoft.com/office/officeart/2016/7/layout/LinearArrowProcessNumbered"/>
    <dgm:cxn modelId="{C78B166F-041F-2844-B1A3-3FD19AC9BFF0}" type="presParOf" srcId="{25655681-5DC3-B04E-98BF-8D0E4EAEF991}" destId="{31E1D123-F108-E246-9970-BC02F106B623}" srcOrd="0" destOrd="0" presId="urn:microsoft.com/office/officeart/2016/7/layout/LinearArrowProcessNumbered"/>
    <dgm:cxn modelId="{31A1CF99-F6DC-5345-802B-5B45B12F813F}" type="presParOf" srcId="{25655681-5DC3-B04E-98BF-8D0E4EAEF991}" destId="{1EC5B5A9-62C5-2948-A1DB-736E71F2E2C8}" srcOrd="1" destOrd="0" presId="urn:microsoft.com/office/officeart/2016/7/layout/LinearArrowProcessNumbered"/>
    <dgm:cxn modelId="{BDA6D369-2A7A-594A-B04C-F777D1A62B37}" type="presParOf" srcId="{25655681-5DC3-B04E-98BF-8D0E4EAEF991}" destId="{21CFC32C-DC1D-364A-B1A1-0B677D578F2C}" srcOrd="2" destOrd="0" presId="urn:microsoft.com/office/officeart/2016/7/layout/LinearArrowProcessNumbered"/>
    <dgm:cxn modelId="{E4A95C26-51BE-1449-ADC5-A526CBCAB121}" type="presParOf" srcId="{25655681-5DC3-B04E-98BF-8D0E4EAEF991}" destId="{2423A88A-9835-AC43-B955-757F9FDCE329}" srcOrd="3" destOrd="0" presId="urn:microsoft.com/office/officeart/2016/7/layout/LinearArrowProcessNumbered"/>
    <dgm:cxn modelId="{20F6D704-18E0-D44F-8DD3-116D2388BEB1}" type="presParOf" srcId="{E396CC80-E497-8744-8171-7C747D419E5F}" destId="{0CDA295C-DB3A-434A-8C35-CAB9E823C0C0}" srcOrd="2" destOrd="0" presId="urn:microsoft.com/office/officeart/2016/7/layout/LinearArrow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0943D-9B4A-AD48-AF6A-A8EACF0777A2}">
      <dsp:nvSpPr>
        <dsp:cNvPr id="0" name=""/>
        <dsp:cNvSpPr/>
      </dsp:nvSpPr>
      <dsp:spPr>
        <a:xfrm>
          <a:off x="1730573" y="745410"/>
          <a:ext cx="1380410" cy="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sp>
    <dsp:sp modelId="{A2B67334-B270-4F45-B5BE-807458DB1EFA}">
      <dsp:nvSpPr>
        <dsp:cNvPr id="0" name=""/>
        <dsp:cNvSpPr/>
      </dsp:nvSpPr>
      <dsp:spPr>
        <a:xfrm>
          <a:off x="3193808" y="629491"/>
          <a:ext cx="158747" cy="298168"/>
        </a:xfrm>
        <a:prstGeom prst="chevron">
          <a:avLst>
            <a:gd name="adj" fmla="val 9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sp>
    <dsp:sp modelId="{B964BB7A-25BA-5941-94C0-CFF1492A4C8D}">
      <dsp:nvSpPr>
        <dsp:cNvPr id="0" name=""/>
        <dsp:cNvSpPr/>
      </dsp:nvSpPr>
      <dsp:spPr>
        <a:xfrm>
          <a:off x="812600" y="24"/>
          <a:ext cx="1490843" cy="1490843"/>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57853" tIns="57853" rIns="57853" bIns="57853"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030929" y="218353"/>
        <a:ext cx="1054185" cy="1054185"/>
      </dsp:txXfrm>
    </dsp:sp>
    <dsp:sp modelId="{08D7D62D-4DEF-514E-9E13-FFF023745E93}">
      <dsp:nvSpPr>
        <dsp:cNvPr id="0" name=""/>
        <dsp:cNvSpPr/>
      </dsp:nvSpPr>
      <dsp:spPr>
        <a:xfrm>
          <a:off x="5060" y="1656492"/>
          <a:ext cx="3105923" cy="1726787"/>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244999" tIns="165100" rIns="244999" bIns="16510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Omnes" panose="02000606040000020004" pitchFamily="2" charset="77"/>
            </a:rPr>
            <a:t>Containers are awesome – but so are VMs</a:t>
          </a:r>
          <a:endParaRPr lang="en-US" sz="1400" b="0" i="0" kern="1200" dirty="0">
            <a:latin typeface="Omnes" panose="02000606040000020004" pitchFamily="2" charset="77"/>
          </a:endParaRPr>
        </a:p>
      </dsp:txBody>
      <dsp:txXfrm>
        <a:off x="5060" y="2001849"/>
        <a:ext cx="3105923" cy="1381430"/>
      </dsp:txXfrm>
    </dsp:sp>
    <dsp:sp modelId="{C2A38107-E773-4044-BD93-1BB41DBEFF46}">
      <dsp:nvSpPr>
        <dsp:cNvPr id="0" name=""/>
        <dsp:cNvSpPr/>
      </dsp:nvSpPr>
      <dsp:spPr>
        <a:xfrm>
          <a:off x="3456086" y="745410"/>
          <a:ext cx="3105923" cy="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sp>
    <dsp:sp modelId="{198C1975-7A5A-A94D-A29F-FC5FEFB9066A}">
      <dsp:nvSpPr>
        <dsp:cNvPr id="0" name=""/>
        <dsp:cNvSpPr/>
      </dsp:nvSpPr>
      <dsp:spPr>
        <a:xfrm>
          <a:off x="6644835" y="629491"/>
          <a:ext cx="158747" cy="298168"/>
        </a:xfrm>
        <a:prstGeom prst="chevron">
          <a:avLst>
            <a:gd name="adj" fmla="val 9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sp>
    <dsp:sp modelId="{BBF23368-4D70-474D-904F-6826B66CA7D8}">
      <dsp:nvSpPr>
        <dsp:cNvPr id="0" name=""/>
        <dsp:cNvSpPr/>
      </dsp:nvSpPr>
      <dsp:spPr>
        <a:xfrm>
          <a:off x="4263626" y="24"/>
          <a:ext cx="1490843" cy="1490843"/>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57853" tIns="57853" rIns="57853" bIns="57853"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481955" y="218353"/>
        <a:ext cx="1054185" cy="1054185"/>
      </dsp:txXfrm>
    </dsp:sp>
    <dsp:sp modelId="{E3A49DE1-6A75-414E-9DA8-87AF51FCB488}">
      <dsp:nvSpPr>
        <dsp:cNvPr id="0" name=""/>
        <dsp:cNvSpPr/>
      </dsp:nvSpPr>
      <dsp:spPr>
        <a:xfrm>
          <a:off x="3456086" y="1656492"/>
          <a:ext cx="3105923" cy="1726787"/>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244999" tIns="165100" rIns="244999" bIns="16510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Omnes" panose="02000606040000020004" pitchFamily="2" charset="77"/>
            </a:rPr>
            <a:t>Enterprise environments benefit from having multiple options</a:t>
          </a:r>
          <a:endParaRPr lang="en-US" sz="1400" b="0" i="0" kern="1200" dirty="0">
            <a:latin typeface="Omnes" panose="02000606040000020004" pitchFamily="2" charset="77"/>
          </a:endParaRPr>
        </a:p>
      </dsp:txBody>
      <dsp:txXfrm>
        <a:off x="3456086" y="2001849"/>
        <a:ext cx="3105923" cy="1381430"/>
      </dsp:txXfrm>
    </dsp:sp>
    <dsp:sp modelId="{31E1D123-F108-E246-9970-BC02F106B623}">
      <dsp:nvSpPr>
        <dsp:cNvPr id="0" name=""/>
        <dsp:cNvSpPr/>
      </dsp:nvSpPr>
      <dsp:spPr>
        <a:xfrm>
          <a:off x="6907113" y="745410"/>
          <a:ext cx="1552961" cy="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sp>
    <dsp:sp modelId="{21CFC32C-DC1D-364A-B1A1-0B677D578F2C}">
      <dsp:nvSpPr>
        <dsp:cNvPr id="0" name=""/>
        <dsp:cNvSpPr/>
      </dsp:nvSpPr>
      <dsp:spPr>
        <a:xfrm>
          <a:off x="7714628" y="0"/>
          <a:ext cx="1490892" cy="1490892"/>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57855" tIns="57855" rIns="57855" bIns="57855"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7932964" y="218336"/>
        <a:ext cx="1054220" cy="1054220"/>
      </dsp:txXfrm>
    </dsp:sp>
    <dsp:sp modelId="{0CDA295C-DB3A-434A-8C35-CAB9E823C0C0}">
      <dsp:nvSpPr>
        <dsp:cNvPr id="0" name=""/>
        <dsp:cNvSpPr/>
      </dsp:nvSpPr>
      <dsp:spPr>
        <a:xfrm>
          <a:off x="6907113" y="1656492"/>
          <a:ext cx="3105923" cy="1726787"/>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244999" tIns="165100" rIns="244999" bIns="16510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Omnes" panose="02000606040000020004" pitchFamily="2" charset="77"/>
            </a:rPr>
            <a:t>OpenStack IaaS is (arguably) the best infrastructure option for OpenShift PaaS</a:t>
          </a:r>
          <a:endParaRPr lang="en-US" sz="1400" b="0" i="0" kern="1200" dirty="0">
            <a:latin typeface="Omnes" panose="02000606040000020004" pitchFamily="2" charset="77"/>
          </a:endParaRPr>
        </a:p>
        <a:p>
          <a:pPr marL="57150" lvl="1" indent="-57150" algn="l" defTabSz="488950">
            <a:lnSpc>
              <a:spcPct val="90000"/>
            </a:lnSpc>
            <a:spcBef>
              <a:spcPct val="0"/>
            </a:spcBef>
            <a:spcAft>
              <a:spcPct val="15000"/>
            </a:spcAft>
            <a:buChar char="•"/>
          </a:pPr>
          <a:r>
            <a:rPr lang="en-US" sz="1100" b="0" i="0" kern="1200" baseline="0" dirty="0">
              <a:latin typeface="Omnes" panose="02000606040000020004" pitchFamily="2" charset="77"/>
            </a:rPr>
            <a:t>Container registry backed by Swift</a:t>
          </a:r>
          <a:endParaRPr lang="en-US" sz="1100" b="0" i="0" kern="1200" dirty="0">
            <a:latin typeface="Omnes" panose="02000606040000020004" pitchFamily="2" charset="77"/>
          </a:endParaRPr>
        </a:p>
        <a:p>
          <a:pPr marL="57150" lvl="1" indent="-57150" algn="l" defTabSz="488950">
            <a:lnSpc>
              <a:spcPct val="90000"/>
            </a:lnSpc>
            <a:spcBef>
              <a:spcPct val="0"/>
            </a:spcBef>
            <a:spcAft>
              <a:spcPct val="15000"/>
            </a:spcAft>
            <a:buChar char="•"/>
          </a:pPr>
          <a:r>
            <a:rPr lang="en-US" sz="1100" b="0" i="0" kern="1200" baseline="0">
              <a:latin typeface="Omnes" panose="02000606040000020004" pitchFamily="2" charset="77"/>
            </a:rPr>
            <a:t>PersistentVolumes backed by Cinder</a:t>
          </a:r>
          <a:endParaRPr lang="en-US" sz="1100" b="0" i="0" kern="1200">
            <a:latin typeface="Omnes" panose="02000606040000020004" pitchFamily="2" charset="77"/>
          </a:endParaRPr>
        </a:p>
        <a:p>
          <a:pPr marL="57150" lvl="1" indent="-57150" algn="l" defTabSz="488950">
            <a:lnSpc>
              <a:spcPct val="90000"/>
            </a:lnSpc>
            <a:spcBef>
              <a:spcPct val="0"/>
            </a:spcBef>
            <a:spcAft>
              <a:spcPct val="15000"/>
            </a:spcAft>
            <a:buChar char="•"/>
          </a:pPr>
          <a:r>
            <a:rPr lang="en-US" sz="1100" b="0" i="0" kern="1200" baseline="0">
              <a:latin typeface="Omnes" panose="02000606040000020004" pitchFamily="2" charset="77"/>
            </a:rPr>
            <a:t>Simple, out-of-the-box setup</a:t>
          </a:r>
          <a:endParaRPr lang="en-US" sz="1100" b="0" i="0" kern="1200">
            <a:latin typeface="Omnes" panose="02000606040000020004" pitchFamily="2" charset="77"/>
          </a:endParaRPr>
        </a:p>
      </dsp:txBody>
      <dsp:txXfrm>
        <a:off x="6907113" y="2001849"/>
        <a:ext cx="3105923" cy="138143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F65A-3662-9A44-A0FA-43DA80C1A3F2}" type="datetimeFigureOut">
              <a:rPr lang="en-US" smtClean="0"/>
              <a:t>11/8/18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F6466-EB04-DF48-900E-B3A18F793847}" type="slidenum">
              <a:rPr lang="en-US" smtClean="0"/>
              <a:t>‹#›</a:t>
            </a:fld>
            <a:endParaRPr lang="en-US"/>
          </a:p>
        </p:txBody>
      </p:sp>
    </p:spTree>
    <p:extLst>
      <p:ext uri="{BB962C8B-B14F-4D97-AF65-F5344CB8AC3E}">
        <p14:creationId xmlns:p14="http://schemas.microsoft.com/office/powerpoint/2010/main" val="123524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mentioned </a:t>
            </a:r>
            <a:r>
              <a:rPr lang="en-US" dirty="0" err="1"/>
              <a:t>uring</a:t>
            </a:r>
            <a:r>
              <a:rPr lang="en-US" dirty="0"/>
              <a:t> the intro, the Ansible playbooks we will be using to deploy our OpenShift cluster were originally written by Keith </a:t>
            </a:r>
            <a:r>
              <a:rPr lang="en-US" dirty="0" err="1"/>
              <a:t>tenzer</a:t>
            </a:r>
            <a:r>
              <a:rPr lang="en-US" dirty="0"/>
              <a:t>, a Red Hat Principal Engineer based in Munich Germany. Keith is a highly accomplished software engineer with over 20 years experience with everything from systems administration to containerization, &amp; currently holds several patents, including a patent for the NetApp </a:t>
            </a:r>
            <a:r>
              <a:rPr lang="en-US" dirty="0" err="1"/>
              <a:t>SnapCreator</a:t>
            </a:r>
            <a:r>
              <a:rPr lang="en-US" dirty="0"/>
              <a:t> framework, a snapshot-based backup framework that integrates applications with NetApp snapshot technology. You can find out more about Keith &amp; read through his informative guides on Red Hat OpenStack Platform, Red Hat OpenShift, Red Hat Virtualization &amp; several other topics on his blog, </a:t>
            </a:r>
            <a:r>
              <a:rPr lang="en-US" dirty="0" err="1"/>
              <a:t>keithtenzer.com</a:t>
            </a:r>
            <a:r>
              <a:rPr lang="en-US" dirty="0"/>
              <a:t> as well as the OpenShift blog &amp; OpenStack </a:t>
            </a:r>
            <a:r>
              <a:rPr lang="en-US" dirty="0" err="1"/>
              <a:t>SuperUser</a:t>
            </a:r>
            <a:r>
              <a:rPr lang="en-US" dirty="0"/>
              <a:t> blog. Special </a:t>
            </a:r>
            <a:r>
              <a:rPr lang="en-US"/>
              <a:t>thanks Keith </a:t>
            </a:r>
            <a:r>
              <a:rPr lang="en-US" dirty="0"/>
              <a:t>for allowing me to mutilate your </a:t>
            </a:r>
            <a:r>
              <a:rPr lang="en-US" dirty="0" err="1"/>
              <a:t>Openshift</a:t>
            </a:r>
            <a:r>
              <a:rPr lang="en-US" dirty="0"/>
              <a:t>-on-Openstack playbooks for my course.</a:t>
            </a:r>
          </a:p>
        </p:txBody>
      </p:sp>
    </p:spTree>
    <p:extLst>
      <p:ext uri="{BB962C8B-B14F-4D97-AF65-F5344CB8AC3E}">
        <p14:creationId xmlns:p14="http://schemas.microsoft.com/office/powerpoint/2010/main" val="90087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857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OpenShift Container Platform is a platform as a service (PaaS) offering from Red Hat that brings together Docker and Kubernetes, and provides an API to manage these services. </a:t>
            </a:r>
            <a:r>
              <a:rPr lang="en-US" dirty="0" err="1"/>
              <a:t>Openshift</a:t>
            </a:r>
            <a:r>
              <a:rPr lang="en-US" dirty="0"/>
              <a:t> has a microservices-based architecture of smaller, decoupled units that work together, running on top of a </a:t>
            </a:r>
            <a:r>
              <a:rPr lang="en-US" dirty="0" err="1"/>
              <a:t>kubernetes</a:t>
            </a:r>
            <a:r>
              <a:rPr lang="en-US" dirty="0"/>
              <a:t> cluster. </a:t>
            </a:r>
          </a:p>
          <a:p>
            <a:endParaRPr lang="en-US" dirty="0"/>
          </a:p>
          <a:p>
            <a:endParaRPr lang="en-US" dirty="0"/>
          </a:p>
          <a:p>
            <a:r>
              <a:rPr lang="en-US" dirty="0"/>
              <a:t>While Docker provides the abstraction for packaging &amp; creating </a:t>
            </a:r>
            <a:r>
              <a:rPr lang="en-US" dirty="0" err="1"/>
              <a:t>linux</a:t>
            </a:r>
            <a:r>
              <a:rPr lang="en-US" dirty="0"/>
              <a:t>-based, lightweight container images, </a:t>
            </a:r>
            <a:r>
              <a:rPr lang="en-US" dirty="0" err="1"/>
              <a:t>kubernetes</a:t>
            </a:r>
            <a:r>
              <a:rPr lang="en-US" dirty="0"/>
              <a:t> provides the cluster management &amp; orchestrates containers on multiple hosts. OpenShift container platform adds:</a:t>
            </a:r>
          </a:p>
          <a:p>
            <a:endParaRPr lang="en-US" dirty="0"/>
          </a:p>
          <a:p>
            <a:endParaRPr lang="en-US" dirty="0"/>
          </a:p>
          <a:p>
            <a:endParaRPr lang="en-US" dirty="0"/>
          </a:p>
          <a:p>
            <a:r>
              <a:rPr lang="en-US" dirty="0"/>
              <a:t>- Source code management, builds, and deployments for developers</a:t>
            </a:r>
          </a:p>
          <a:p>
            <a:r>
              <a:rPr lang="en-US" dirty="0"/>
              <a:t>- Managing and promoting images at scale as they flow through your system</a:t>
            </a:r>
          </a:p>
          <a:p>
            <a:r>
              <a:rPr lang="en-US" dirty="0"/>
              <a:t>- Application management at scale</a:t>
            </a:r>
          </a:p>
          <a:p>
            <a:r>
              <a:rPr lang="en-US" dirty="0"/>
              <a:t>- Team and user tracking for organizing a large developer organization</a:t>
            </a:r>
          </a:p>
          <a:p>
            <a:endParaRPr lang="en-US" dirty="0"/>
          </a:p>
          <a:p>
            <a:endParaRPr lang="en-US" dirty="0"/>
          </a:p>
          <a:p>
            <a:endParaRPr lang="en-US" dirty="0"/>
          </a:p>
          <a:p>
            <a:r>
              <a:rPr lang="en-US" dirty="0"/>
              <a:t>Data about the objects is stored in etcd, a reliable clustered key-value store. Those services are broken down by function:* </a:t>
            </a:r>
          </a:p>
          <a:p>
            <a:endParaRPr lang="en-US" dirty="0"/>
          </a:p>
          <a:p>
            <a:r>
              <a:rPr lang="en-US" dirty="0"/>
              <a:t>REST APIs, which expose each of the core objects, and</a:t>
            </a:r>
          </a:p>
          <a:p>
            <a:endParaRPr lang="en-US" dirty="0"/>
          </a:p>
          <a:p>
            <a:r>
              <a:rPr lang="en-US" dirty="0"/>
              <a:t>Controllers, which read those APIs, apply changes to other objects, &amp; report status or write back to the object.</a:t>
            </a:r>
          </a:p>
          <a:p>
            <a:endParaRPr lang="en-US" dirty="0"/>
          </a:p>
          <a:p>
            <a:endParaRPr lang="en-US" dirty="0"/>
          </a:p>
          <a:p>
            <a:endParaRPr lang="en-US" dirty="0"/>
          </a:p>
          <a:p>
            <a:r>
              <a:rPr lang="en-US" dirty="0" err="1"/>
              <a:t>TL;dr</a:t>
            </a:r>
            <a:r>
              <a:rPr lang="en-US" dirty="0"/>
              <a:t> - </a:t>
            </a:r>
            <a:r>
              <a:rPr lang="en-US" dirty="0" err="1"/>
              <a:t>kubernetes</a:t>
            </a:r>
            <a:r>
              <a:rPr lang="en-US" dirty="0"/>
              <a:t>, but enterprise</a:t>
            </a:r>
          </a:p>
        </p:txBody>
      </p:sp>
    </p:spTree>
    <p:extLst>
      <p:ext uri="{BB962C8B-B14F-4D97-AF65-F5344CB8AC3E}">
        <p14:creationId xmlns:p14="http://schemas.microsoft.com/office/powerpoint/2010/main" val="253595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set of open source software tools for building &amp; managing cloud infrastructure including, but not limited to </a:t>
            </a:r>
          </a:p>
          <a:p>
            <a:endParaRPr lang="en-US" dirty="0"/>
          </a:p>
          <a:p>
            <a:r>
              <a:rPr lang="en-US" dirty="0"/>
              <a:t>- virtual servers (nova)</a:t>
            </a:r>
          </a:p>
          <a:p>
            <a:r>
              <a:rPr lang="en-US" dirty="0"/>
              <a:t>- identity (keystone)</a:t>
            </a:r>
          </a:p>
          <a:p>
            <a:r>
              <a:rPr lang="en-US" dirty="0"/>
              <a:t>- orchestration (heat)</a:t>
            </a:r>
          </a:p>
          <a:p>
            <a:r>
              <a:rPr lang="en-US" dirty="0"/>
              <a:t>- networking (neutron)</a:t>
            </a:r>
          </a:p>
          <a:p>
            <a:r>
              <a:rPr lang="en-US" dirty="0"/>
              <a:t>- images (glance)</a:t>
            </a:r>
          </a:p>
          <a:p>
            <a:r>
              <a:rPr lang="en-US" dirty="0"/>
              <a:t>- bare metal (ironic)</a:t>
            </a:r>
          </a:p>
          <a:p>
            <a:r>
              <a:rPr lang="en-US" dirty="0"/>
              <a:t>- object storage (swift)</a:t>
            </a:r>
          </a:p>
          <a:p>
            <a:r>
              <a:rPr lang="en-US" dirty="0"/>
              <a:t>- block storage (cinder)</a:t>
            </a:r>
          </a:p>
          <a:p>
            <a:endParaRPr lang="en-US" dirty="0"/>
          </a:p>
          <a:p>
            <a:r>
              <a:rPr lang="en-US" dirty="0" err="1"/>
              <a:t>openstack</a:t>
            </a:r>
            <a:r>
              <a:rPr lang="en-US" dirty="0"/>
              <a:t> software aids in creation of a custom public/private/hybrid cloud solution tailored to your business needs, supported by a community of thousands of contributors.</a:t>
            </a:r>
          </a:p>
        </p:txBody>
      </p:sp>
    </p:spTree>
    <p:extLst>
      <p:ext uri="{BB962C8B-B14F-4D97-AF65-F5344CB8AC3E}">
        <p14:creationId xmlns:p14="http://schemas.microsoft.com/office/powerpoint/2010/main" val="127463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Magnum is an OpenStack COE lifecycle management API that deploys clusters using popular container orchestration engines - specifically docker swarm, apache </a:t>
            </a:r>
            <a:r>
              <a:rPr lang="en-US" dirty="0" err="1"/>
              <a:t>mesos</a:t>
            </a:r>
            <a:r>
              <a:rPr lang="en-US" dirty="0"/>
              <a:t> &amp; </a:t>
            </a:r>
            <a:r>
              <a:rPr lang="en-US" dirty="0" err="1"/>
              <a:t>kubernetes</a:t>
            </a:r>
            <a:r>
              <a:rPr lang="en-US" dirty="0"/>
              <a:t> on </a:t>
            </a:r>
            <a:r>
              <a:rPr lang="en-US" dirty="0" err="1"/>
              <a:t>openstack</a:t>
            </a:r>
            <a:r>
              <a:rPr lang="en-US" dirty="0"/>
              <a:t> infrastructure. Magnum uses </a:t>
            </a:r>
            <a:r>
              <a:rPr lang="en-US" dirty="0" err="1"/>
              <a:t>openstack</a:t>
            </a:r>
            <a:r>
              <a:rPr lang="en-US" dirty="0"/>
              <a:t> heat to orchestrate an OS image - which can either be fedora-atomic or </a:t>
            </a:r>
            <a:r>
              <a:rPr lang="en-US" dirty="0" err="1"/>
              <a:t>coreos</a:t>
            </a:r>
            <a:r>
              <a:rPr lang="en-US" dirty="0"/>
              <a:t> for k8s &amp; docker swarm, or ubuntu for apache </a:t>
            </a:r>
            <a:r>
              <a:rPr lang="en-US" dirty="0" err="1"/>
              <a:t>mesos</a:t>
            </a:r>
            <a:r>
              <a:rPr lang="en-US" dirty="0"/>
              <a:t> - containing docker &amp; whichever COE is selected by the admin, then launches a cluster config using that image either on a Nova VM or on an Ironic </a:t>
            </a:r>
            <a:r>
              <a:rPr lang="en-US" dirty="0" err="1"/>
              <a:t>baremetal</a:t>
            </a:r>
            <a:r>
              <a:rPr lang="en-US" dirty="0"/>
              <a:t> node.</a:t>
            </a:r>
          </a:p>
        </p:txBody>
      </p:sp>
      <p:sp>
        <p:nvSpPr>
          <p:cNvPr id="4" name="Slide Number Placeholder 3"/>
          <p:cNvSpPr>
            <a:spLocks noGrp="1"/>
          </p:cNvSpPr>
          <p:nvPr>
            <p:ph type="sldNum" sz="quarter" idx="5"/>
          </p:nvPr>
        </p:nvSpPr>
        <p:spPr/>
        <p:txBody>
          <a:bodyPr/>
          <a:lstStyle/>
          <a:p>
            <a:fld id="{B0BF6466-EB04-DF48-900E-B3A18F793847}" type="slidenum">
              <a:rPr lang="en-US" smtClean="0"/>
              <a:t>7</a:t>
            </a:fld>
            <a:endParaRPr lang="en-US"/>
          </a:p>
        </p:txBody>
      </p:sp>
    </p:spTree>
    <p:extLst>
      <p:ext uri="{BB962C8B-B14F-4D97-AF65-F5344CB8AC3E}">
        <p14:creationId xmlns:p14="http://schemas.microsoft.com/office/powerpoint/2010/main" val="370881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Enterprise workloads need versatility – not all apps can run on a container, just like not all apps require a full-on VM</a:t>
            </a:r>
          </a:p>
          <a:p>
            <a:r>
              <a:rPr lang="en-US" dirty="0"/>
              <a:t>Security – running </a:t>
            </a:r>
            <a:r>
              <a:rPr lang="en-US" dirty="0" err="1"/>
              <a:t>openshift</a:t>
            </a:r>
            <a:r>
              <a:rPr lang="en-US" dirty="0"/>
              <a:t> on Openstack VMs gives </a:t>
            </a:r>
            <a:r>
              <a:rPr lang="en-US" dirty="0" err="1"/>
              <a:t>openshift</a:t>
            </a:r>
            <a:r>
              <a:rPr lang="en-US" dirty="0"/>
              <a:t> pods </a:t>
            </a:r>
            <a:r>
              <a:rPr lang="en-US" dirty="0" err="1"/>
              <a:t>vm</a:t>
            </a:r>
            <a:r>
              <a:rPr lang="en-US" dirty="0"/>
              <a:t> namespace isolation which – as of yet – is not quite ready for primetime/production environments (kata containers)</a:t>
            </a:r>
          </a:p>
          <a:p>
            <a:r>
              <a:rPr lang="en-US" dirty="0"/>
              <a:t>Why </a:t>
            </a:r>
            <a:r>
              <a:rPr lang="en-US" dirty="0" err="1"/>
              <a:t>packstack</a:t>
            </a:r>
            <a:r>
              <a:rPr lang="en-US" dirty="0"/>
              <a:t> over </a:t>
            </a:r>
            <a:r>
              <a:rPr lang="en-US" dirty="0" err="1"/>
              <a:t>TripleO</a:t>
            </a:r>
            <a:r>
              <a:rPr lang="en-US" dirty="0"/>
              <a:t>?</a:t>
            </a:r>
          </a:p>
          <a:p>
            <a:endParaRPr lang="en-US" dirty="0"/>
          </a:p>
          <a:p>
            <a:r>
              <a:rPr lang="en-US" dirty="0" err="1"/>
              <a:t>tripleO</a:t>
            </a:r>
            <a:r>
              <a:rPr lang="en-US" dirty="0"/>
              <a:t> requires Ironic to configure nodes == LOTS of HDD, RAM, CPU</a:t>
            </a:r>
          </a:p>
          <a:p>
            <a:r>
              <a:rPr lang="en-US" dirty="0" err="1"/>
              <a:t>packstack</a:t>
            </a:r>
            <a:r>
              <a:rPr lang="en-US" dirty="0"/>
              <a:t> makes it easy to set up an all-in-one or multi-node OpenStack cloud </a:t>
            </a:r>
          </a:p>
        </p:txBody>
      </p:sp>
    </p:spTree>
    <p:extLst>
      <p:ext uri="{BB962C8B-B14F-4D97-AF65-F5344CB8AC3E}">
        <p14:creationId xmlns:p14="http://schemas.microsoft.com/office/powerpoint/2010/main" val="255570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public access to our cluster will route through either the bastion, or through load balancers as shown in the diagram, while admin access will route through a private tenant network that will be created by our playbooks. Authentication will be handled with SSH keys that are automatically injected from bastion to all of our OpenShift nodes. The docker registry &amp; </a:t>
            </a:r>
            <a:r>
              <a:rPr lang="en-US" dirty="0" err="1"/>
              <a:t>openshift</a:t>
            </a:r>
            <a:r>
              <a:rPr lang="en-US" dirty="0"/>
              <a:t> router is hosted on the `infra0` node, &amp; while node0 &amp; node1 are hosts for pods which will be administered through the </a:t>
            </a:r>
            <a:r>
              <a:rPr lang="en-US" dirty="0" err="1"/>
              <a:t>openshift</a:t>
            </a:r>
            <a:r>
              <a:rPr lang="en-US" dirty="0"/>
              <a:t> Master.</a:t>
            </a:r>
          </a:p>
        </p:txBody>
      </p:sp>
    </p:spTree>
    <p:extLst>
      <p:ext uri="{BB962C8B-B14F-4D97-AF65-F5344CB8AC3E}">
        <p14:creationId xmlns:p14="http://schemas.microsoft.com/office/powerpoint/2010/main" val="179971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public access to our cluster will route through either the bastion, or through load balancers as shown in the diagram, while admin access will route through a private tenant network that will be created by our playbooks. Authentication will be handled with SSH keys that are automatically injected from bastion to all of our OpenShift nodes. The docker registry &amp; </a:t>
            </a:r>
            <a:r>
              <a:rPr lang="en-US" dirty="0" err="1"/>
              <a:t>openshift</a:t>
            </a:r>
            <a:r>
              <a:rPr lang="en-US" dirty="0"/>
              <a:t> router is hosted on the `infra0` node, &amp; while node0 &amp; node1 are hosts for pods which will be administered through the </a:t>
            </a:r>
            <a:r>
              <a:rPr lang="en-US" dirty="0" err="1"/>
              <a:t>openshift</a:t>
            </a:r>
            <a:r>
              <a:rPr lang="en-US" dirty="0"/>
              <a:t> Master.</a:t>
            </a:r>
          </a:p>
        </p:txBody>
      </p:sp>
    </p:spTree>
    <p:extLst>
      <p:ext uri="{BB962C8B-B14F-4D97-AF65-F5344CB8AC3E}">
        <p14:creationId xmlns:p14="http://schemas.microsoft.com/office/powerpoint/2010/main" val="112630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0975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266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669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482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42686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205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422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925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705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650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bar slide">
    <p:spTree>
      <p:nvGrpSpPr>
        <p:cNvPr id="1" name=""/>
        <p:cNvGrpSpPr/>
        <p:nvPr/>
      </p:nvGrpSpPr>
      <p:grpSpPr>
        <a:xfrm>
          <a:off x="0" y="0"/>
          <a:ext cx="0" cy="0"/>
          <a:chOff x="0" y="0"/>
          <a:chExt cx="0" cy="0"/>
        </a:xfrm>
      </p:grpSpPr>
      <p:sp>
        <p:nvSpPr>
          <p:cNvPr id="7" name="Title Text"/>
          <p:cNvSpPr txBox="1">
            <a:spLocks noGrp="1"/>
          </p:cNvSpPr>
          <p:nvPr>
            <p:ph type="title"/>
          </p:nvPr>
        </p:nvSpPr>
        <p:spPr>
          <a:xfrm>
            <a:off x="412302" y="261578"/>
            <a:ext cx="11443375" cy="57994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rPr lang="en-US"/>
              <a:t>Click to edit Master title style</a:t>
            </a:r>
            <a:endParaRPr lang="en-US" dirty="0"/>
          </a:p>
        </p:txBody>
      </p:sp>
    </p:spTree>
    <p:extLst>
      <p:ext uri="{BB962C8B-B14F-4D97-AF65-F5344CB8AC3E}">
        <p14:creationId xmlns:p14="http://schemas.microsoft.com/office/powerpoint/2010/main" val="158861264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381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5704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6871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049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51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58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574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12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793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735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11/8/18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71424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E50B-4F2C-564E-889D-8DC8D3080E4A}"/>
              </a:ext>
            </a:extLst>
          </p:cNvPr>
          <p:cNvSpPr>
            <a:spLocks noGrp="1"/>
          </p:cNvSpPr>
          <p:nvPr>
            <p:ph type="ctrTitle"/>
          </p:nvPr>
        </p:nvSpPr>
        <p:spPr/>
        <p:txBody>
          <a:bodyPr/>
          <a:lstStyle/>
          <a:p>
            <a:r>
              <a:rPr lang="en-US"/>
              <a:t>It’s a PaaS!</a:t>
            </a:r>
            <a:endParaRPr lang="en-US" dirty="0"/>
          </a:p>
        </p:txBody>
      </p:sp>
      <p:sp>
        <p:nvSpPr>
          <p:cNvPr id="3" name="Subtitle 2">
            <a:extLst>
              <a:ext uri="{FF2B5EF4-FFF2-40B4-BE49-F238E27FC236}">
                <a16:creationId xmlns:a16="http://schemas.microsoft.com/office/drawing/2014/main" id="{D9B7406B-6CFC-F542-8A66-F93AD034B3E8}"/>
              </a:ext>
            </a:extLst>
          </p:cNvPr>
          <p:cNvSpPr>
            <a:spLocks noGrp="1"/>
          </p:cNvSpPr>
          <p:nvPr>
            <p:ph type="subTitle" idx="1"/>
          </p:nvPr>
        </p:nvSpPr>
        <p:spPr>
          <a:xfrm>
            <a:off x="1876424" y="3602038"/>
            <a:ext cx="8791575" cy="2630596"/>
          </a:xfrm>
        </p:spPr>
        <p:txBody>
          <a:bodyPr>
            <a:normAutofit/>
          </a:bodyPr>
          <a:lstStyle/>
          <a:p>
            <a:r>
              <a:rPr lang="en-US" cap="none" dirty="0">
                <a:solidFill>
                  <a:schemeClr val="tx1">
                    <a:lumMod val="65000"/>
                    <a:lumOff val="35000"/>
                  </a:schemeClr>
                </a:solidFill>
                <a:latin typeface="Omnes" panose="02000606040000020004" pitchFamily="2" charset="77"/>
              </a:rPr>
              <a:t>OpenShift vs. Vanilla k8s on OpenStack IaaS</a:t>
            </a:r>
          </a:p>
          <a:p>
            <a:pPr algn="r"/>
            <a:r>
              <a:rPr lang="en-US" cap="none" dirty="0">
                <a:solidFill>
                  <a:schemeClr val="tx1">
                    <a:lumMod val="65000"/>
                    <a:lumOff val="35000"/>
                  </a:schemeClr>
                </a:solidFill>
                <a:latin typeface="Omnes" panose="02000606040000020004" pitchFamily="2" charset="77"/>
              </a:rPr>
              <a:t>Treva N. Williams – Linux Academy</a:t>
            </a:r>
          </a:p>
          <a:p>
            <a:pPr algn="r"/>
            <a:r>
              <a:rPr lang="en-US" cap="none" dirty="0" err="1">
                <a:solidFill>
                  <a:schemeClr val="tx1">
                    <a:lumMod val="65000"/>
                    <a:lumOff val="35000"/>
                  </a:schemeClr>
                </a:solidFill>
                <a:latin typeface="Omnes" panose="02000606040000020004" pitchFamily="2" charset="77"/>
              </a:rPr>
              <a:t>treva@linuxacademy.com</a:t>
            </a:r>
            <a:endParaRPr lang="en-US" cap="none" dirty="0">
              <a:solidFill>
                <a:schemeClr val="tx1">
                  <a:lumMod val="65000"/>
                  <a:lumOff val="35000"/>
                </a:schemeClr>
              </a:solidFill>
              <a:latin typeface="Omnes" panose="02000606040000020004" pitchFamily="2" charset="77"/>
            </a:endParaRPr>
          </a:p>
          <a:p>
            <a:pPr algn="r"/>
            <a:r>
              <a:rPr lang="en-US" cap="none" dirty="0">
                <a:solidFill>
                  <a:schemeClr val="tx1">
                    <a:lumMod val="65000"/>
                    <a:lumOff val="35000"/>
                  </a:schemeClr>
                </a:solidFill>
                <a:latin typeface="Omnes" panose="02000606040000020004" pitchFamily="2" charset="77"/>
              </a:rPr>
              <a:t>Keith </a:t>
            </a:r>
            <a:r>
              <a:rPr lang="en-US" cap="none" dirty="0" err="1">
                <a:solidFill>
                  <a:schemeClr val="tx1">
                    <a:lumMod val="65000"/>
                    <a:lumOff val="35000"/>
                  </a:schemeClr>
                </a:solidFill>
                <a:latin typeface="Omnes" panose="02000606040000020004" pitchFamily="2" charset="77"/>
              </a:rPr>
              <a:t>Tenzer</a:t>
            </a:r>
            <a:r>
              <a:rPr lang="en-US" cap="none" dirty="0">
                <a:solidFill>
                  <a:schemeClr val="tx1">
                    <a:lumMod val="65000"/>
                    <a:lumOff val="35000"/>
                  </a:schemeClr>
                </a:solidFill>
                <a:latin typeface="Omnes" panose="02000606040000020004" pitchFamily="2" charset="77"/>
              </a:rPr>
              <a:t> – Red Hat</a:t>
            </a:r>
          </a:p>
          <a:p>
            <a:pPr algn="r"/>
            <a:r>
              <a:rPr lang="en-US" cap="none" dirty="0" err="1">
                <a:solidFill>
                  <a:schemeClr val="tx1">
                    <a:lumMod val="65000"/>
                    <a:lumOff val="35000"/>
                  </a:schemeClr>
                </a:solidFill>
                <a:latin typeface="Omnes" panose="02000606040000020004" pitchFamily="2" charset="77"/>
              </a:rPr>
              <a:t>ktenzer@redhat.com</a:t>
            </a:r>
            <a:endParaRPr lang="en-US" cap="none" dirty="0">
              <a:solidFill>
                <a:schemeClr val="tx1">
                  <a:lumMod val="65000"/>
                  <a:lumOff val="35000"/>
                </a:schemeClr>
              </a:solidFill>
              <a:latin typeface="Omnes" panose="02000606040000020004" pitchFamily="2" charset="77"/>
            </a:endParaRPr>
          </a:p>
        </p:txBody>
      </p:sp>
    </p:spTree>
    <p:extLst>
      <p:ext uri="{BB962C8B-B14F-4D97-AF65-F5344CB8AC3E}">
        <p14:creationId xmlns:p14="http://schemas.microsoft.com/office/powerpoint/2010/main" val="307975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8416DFF-77BD-ED44-A23B-34DDF91A6C70}"/>
              </a:ext>
            </a:extLst>
          </p:cNvPr>
          <p:cNvGrpSpPr/>
          <p:nvPr/>
        </p:nvGrpSpPr>
        <p:grpSpPr>
          <a:xfrm>
            <a:off x="2795267" y="1832404"/>
            <a:ext cx="1219200" cy="609600"/>
            <a:chOff x="2471738" y="1350169"/>
            <a:chExt cx="914400" cy="457200"/>
          </a:xfrm>
          <a:solidFill>
            <a:srgbClr val="1BB398"/>
          </a:solidFill>
        </p:grpSpPr>
        <p:sp>
          <p:nvSpPr>
            <p:cNvPr id="6" name="Rectangle 5">
              <a:extLst>
                <a:ext uri="{FF2B5EF4-FFF2-40B4-BE49-F238E27FC236}">
                  <a16:creationId xmlns:a16="http://schemas.microsoft.com/office/drawing/2014/main" id="{7EBA9448-045E-444C-93C6-154619D48B50}"/>
                </a:ext>
              </a:extLst>
            </p:cNvPr>
            <p:cNvSpPr/>
            <p:nvPr/>
          </p:nvSpPr>
          <p:spPr>
            <a:xfrm>
              <a:off x="2471738" y="1350169"/>
              <a:ext cx="914400" cy="457200"/>
            </a:xfrm>
            <a:prstGeom prst="rect">
              <a:avLst/>
            </a:prstGeom>
            <a:solidFill>
              <a:srgbClr val="FFC000"/>
            </a:solid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b="1">
                <a:solidFill>
                  <a:schemeClr val="bg1"/>
                </a:solidFill>
                <a:latin typeface="Omnes Semibold" panose="02000606040000020004" pitchFamily="2" charset="77"/>
                <a:sym typeface="Helvetica"/>
              </a:endParaRPr>
            </a:p>
          </p:txBody>
        </p:sp>
        <p:sp>
          <p:nvSpPr>
            <p:cNvPr id="16" name="TextBox 15">
              <a:extLst>
                <a:ext uri="{FF2B5EF4-FFF2-40B4-BE49-F238E27FC236}">
                  <a16:creationId xmlns:a16="http://schemas.microsoft.com/office/drawing/2014/main" id="{51B91926-40F2-9E41-93D4-00E0C806833F}"/>
                </a:ext>
              </a:extLst>
            </p:cNvPr>
            <p:cNvSpPr txBox="1"/>
            <p:nvPr/>
          </p:nvSpPr>
          <p:spPr>
            <a:xfrm>
              <a:off x="2536768" y="1455660"/>
              <a:ext cx="78434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etcd LB</a:t>
              </a:r>
            </a:p>
          </p:txBody>
        </p:sp>
      </p:grpSp>
      <p:grpSp>
        <p:nvGrpSpPr>
          <p:cNvPr id="25" name="Group 24">
            <a:extLst>
              <a:ext uri="{FF2B5EF4-FFF2-40B4-BE49-F238E27FC236}">
                <a16:creationId xmlns:a16="http://schemas.microsoft.com/office/drawing/2014/main" id="{C2BDF2AC-6DC3-9D42-B2A6-5357DA9FD0DC}"/>
              </a:ext>
            </a:extLst>
          </p:cNvPr>
          <p:cNvGrpSpPr/>
          <p:nvPr/>
        </p:nvGrpSpPr>
        <p:grpSpPr>
          <a:xfrm>
            <a:off x="9131824" y="1319632"/>
            <a:ext cx="1219200" cy="609600"/>
            <a:chOff x="6400800" y="1293019"/>
            <a:chExt cx="914400" cy="457200"/>
          </a:xfrm>
        </p:grpSpPr>
        <p:sp>
          <p:nvSpPr>
            <p:cNvPr id="7" name="Rectangle 6">
              <a:extLst>
                <a:ext uri="{FF2B5EF4-FFF2-40B4-BE49-F238E27FC236}">
                  <a16:creationId xmlns:a16="http://schemas.microsoft.com/office/drawing/2014/main" id="{409884CE-E359-4447-8D8B-7E45C4FD231B}"/>
                </a:ext>
              </a:extLst>
            </p:cNvPr>
            <p:cNvSpPr/>
            <p:nvPr/>
          </p:nvSpPr>
          <p:spPr>
            <a:xfrm>
              <a:off x="6400800" y="1293019"/>
              <a:ext cx="914400" cy="457200"/>
            </a:xfrm>
            <a:prstGeom prst="rect">
              <a:avLst/>
            </a:prstGeom>
            <a:noFill/>
            <a:ln w="25400" cap="flat">
              <a:solidFill>
                <a:schemeClr val="accent4"/>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2400">
                <a:solidFill>
                  <a:schemeClr val="bg1"/>
                </a:solidFill>
                <a:sym typeface="Helvetica"/>
              </a:endParaRPr>
            </a:p>
          </p:txBody>
        </p:sp>
        <p:sp>
          <p:nvSpPr>
            <p:cNvPr id="17" name="TextBox 16">
              <a:extLst>
                <a:ext uri="{FF2B5EF4-FFF2-40B4-BE49-F238E27FC236}">
                  <a16:creationId xmlns:a16="http://schemas.microsoft.com/office/drawing/2014/main" id="{38E8072F-71FA-314D-903F-61427E7442F9}"/>
                </a:ext>
              </a:extLst>
            </p:cNvPr>
            <p:cNvSpPr txBox="1"/>
            <p:nvPr/>
          </p:nvSpPr>
          <p:spPr>
            <a:xfrm>
              <a:off x="6499781" y="1398510"/>
              <a:ext cx="71643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accent4"/>
                  </a:solidFill>
                  <a:latin typeface="Omnes Semibold" panose="02000606040000020004" pitchFamily="2" charset="77"/>
                  <a:sym typeface="Helvetica"/>
                </a:rPr>
                <a:t>Bastion</a:t>
              </a:r>
            </a:p>
          </p:txBody>
        </p:sp>
      </p:grpSp>
      <p:grpSp>
        <p:nvGrpSpPr>
          <p:cNvPr id="40" name="Group 39">
            <a:extLst>
              <a:ext uri="{FF2B5EF4-FFF2-40B4-BE49-F238E27FC236}">
                <a16:creationId xmlns:a16="http://schemas.microsoft.com/office/drawing/2014/main" id="{4FF320DD-9D06-C440-8E2B-DF1195C7CF3F}"/>
              </a:ext>
            </a:extLst>
          </p:cNvPr>
          <p:cNvGrpSpPr/>
          <p:nvPr/>
        </p:nvGrpSpPr>
        <p:grpSpPr>
          <a:xfrm>
            <a:off x="6653963" y="5982938"/>
            <a:ext cx="945071" cy="783717"/>
            <a:chOff x="6608821" y="5428199"/>
            <a:chExt cx="945071" cy="783717"/>
          </a:xfrm>
        </p:grpSpPr>
        <p:sp>
          <p:nvSpPr>
            <p:cNvPr id="12" name="Hexagon 11">
              <a:extLst>
                <a:ext uri="{FF2B5EF4-FFF2-40B4-BE49-F238E27FC236}">
                  <a16:creationId xmlns:a16="http://schemas.microsoft.com/office/drawing/2014/main" id="{01D978FA-EF60-0844-8559-703EA8FC0DF2}"/>
                </a:ext>
              </a:extLst>
            </p:cNvPr>
            <p:cNvSpPr/>
            <p:nvPr/>
          </p:nvSpPr>
          <p:spPr>
            <a:xfrm>
              <a:off x="6608821" y="5428199"/>
              <a:ext cx="945071" cy="783717"/>
            </a:xfrm>
            <a:prstGeom prst="hexagon">
              <a:avLst/>
            </a:prstGeom>
            <a:solidFill>
              <a:schemeClr val="tx2"/>
            </a:solidFill>
            <a:ln w="25400" cap="flat">
              <a:solidFill>
                <a:schemeClr val="tx2">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2400">
                <a:solidFill>
                  <a:srgbClr val="000000"/>
                </a:solidFill>
                <a:sym typeface="Helvetica"/>
              </a:endParaRPr>
            </a:p>
          </p:txBody>
        </p:sp>
        <p:sp>
          <p:nvSpPr>
            <p:cNvPr id="21" name="TextBox 20">
              <a:extLst>
                <a:ext uri="{FF2B5EF4-FFF2-40B4-BE49-F238E27FC236}">
                  <a16:creationId xmlns:a16="http://schemas.microsoft.com/office/drawing/2014/main" id="{A564240F-306F-D242-B763-09EBF1F2FE25}"/>
                </a:ext>
              </a:extLst>
            </p:cNvPr>
            <p:cNvSpPr txBox="1"/>
            <p:nvPr/>
          </p:nvSpPr>
          <p:spPr>
            <a:xfrm>
              <a:off x="6702342" y="5535486"/>
              <a:ext cx="781049" cy="615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Light" panose="02000000000000000000" pitchFamily="2" charset="77"/>
                  <a:sym typeface="Helvetica"/>
                </a:rPr>
                <a:t>Cinder storage</a:t>
              </a:r>
            </a:p>
          </p:txBody>
        </p:sp>
      </p:grpSp>
      <p:sp>
        <p:nvSpPr>
          <p:cNvPr id="37" name="Rounded Rectangle 36">
            <a:extLst>
              <a:ext uri="{FF2B5EF4-FFF2-40B4-BE49-F238E27FC236}">
                <a16:creationId xmlns:a16="http://schemas.microsoft.com/office/drawing/2014/main" id="{D9580042-2E99-2648-A23C-64E949AA5518}"/>
              </a:ext>
            </a:extLst>
          </p:cNvPr>
          <p:cNvSpPr/>
          <p:nvPr/>
        </p:nvSpPr>
        <p:spPr>
          <a:xfrm>
            <a:off x="7579151" y="3403127"/>
            <a:ext cx="3657600" cy="2468880"/>
          </a:xfrm>
          <a:prstGeom prst="roundRect">
            <a:avLst/>
          </a:prstGeom>
          <a:no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defTabSz="609585" hangingPunct="0"/>
            <a:endParaRPr lang="en-US" sz="2400">
              <a:solidFill>
                <a:srgbClr val="000000"/>
              </a:solidFill>
              <a:sym typeface="Helvetica"/>
            </a:endParaRPr>
          </a:p>
        </p:txBody>
      </p:sp>
      <p:grpSp>
        <p:nvGrpSpPr>
          <p:cNvPr id="26" name="Group 25">
            <a:extLst>
              <a:ext uri="{FF2B5EF4-FFF2-40B4-BE49-F238E27FC236}">
                <a16:creationId xmlns:a16="http://schemas.microsoft.com/office/drawing/2014/main" id="{2FB267C1-FD6F-E94F-B03C-4F1477DA1B97}"/>
              </a:ext>
            </a:extLst>
          </p:cNvPr>
          <p:cNvGrpSpPr/>
          <p:nvPr/>
        </p:nvGrpSpPr>
        <p:grpSpPr>
          <a:xfrm>
            <a:off x="7762876" y="3810120"/>
            <a:ext cx="914400" cy="609600"/>
            <a:chOff x="5872163" y="2900363"/>
            <a:chExt cx="914400" cy="457200"/>
          </a:xfrm>
        </p:grpSpPr>
        <p:sp>
          <p:nvSpPr>
            <p:cNvPr id="10" name="Rectangle 9">
              <a:extLst>
                <a:ext uri="{FF2B5EF4-FFF2-40B4-BE49-F238E27FC236}">
                  <a16:creationId xmlns:a16="http://schemas.microsoft.com/office/drawing/2014/main" id="{742B2586-9EB9-B34A-835E-386D2FA82B65}"/>
                </a:ext>
              </a:extLst>
            </p:cNvPr>
            <p:cNvSpPr/>
            <p:nvPr/>
          </p:nvSpPr>
          <p:spPr>
            <a:xfrm>
              <a:off x="5872163" y="2900363"/>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22" name="TextBox 21">
              <a:extLst>
                <a:ext uri="{FF2B5EF4-FFF2-40B4-BE49-F238E27FC236}">
                  <a16:creationId xmlns:a16="http://schemas.microsoft.com/office/drawing/2014/main" id="{B54C9C08-597F-6641-9A0E-ABB134B18866}"/>
                </a:ext>
              </a:extLst>
            </p:cNvPr>
            <p:cNvSpPr txBox="1"/>
            <p:nvPr/>
          </p:nvSpPr>
          <p:spPr>
            <a:xfrm>
              <a:off x="5872163" y="3000375"/>
              <a:ext cx="9144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node0</a:t>
              </a:r>
            </a:p>
          </p:txBody>
        </p:sp>
      </p:grpSp>
      <p:grpSp>
        <p:nvGrpSpPr>
          <p:cNvPr id="27" name="Group 26">
            <a:extLst>
              <a:ext uri="{FF2B5EF4-FFF2-40B4-BE49-F238E27FC236}">
                <a16:creationId xmlns:a16="http://schemas.microsoft.com/office/drawing/2014/main" id="{863B0D11-D3C5-A548-9647-36BFE791F477}"/>
              </a:ext>
            </a:extLst>
          </p:cNvPr>
          <p:cNvGrpSpPr/>
          <p:nvPr/>
        </p:nvGrpSpPr>
        <p:grpSpPr>
          <a:xfrm>
            <a:off x="8967770" y="3810120"/>
            <a:ext cx="914400" cy="609600"/>
            <a:chOff x="7129463" y="3000375"/>
            <a:chExt cx="914400" cy="457200"/>
          </a:xfrm>
        </p:grpSpPr>
        <p:sp>
          <p:nvSpPr>
            <p:cNvPr id="11" name="Rectangle 10">
              <a:extLst>
                <a:ext uri="{FF2B5EF4-FFF2-40B4-BE49-F238E27FC236}">
                  <a16:creationId xmlns:a16="http://schemas.microsoft.com/office/drawing/2014/main" id="{A7239078-D67F-6346-977E-DD8590A2C8C4}"/>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23" name="TextBox 22">
              <a:extLst>
                <a:ext uri="{FF2B5EF4-FFF2-40B4-BE49-F238E27FC236}">
                  <a16:creationId xmlns:a16="http://schemas.microsoft.com/office/drawing/2014/main" id="{CD7FF920-FC1E-6540-BD56-9C61A45920BA}"/>
                </a:ext>
              </a:extLst>
            </p:cNvPr>
            <p:cNvSpPr txBox="1"/>
            <p:nvPr/>
          </p:nvSpPr>
          <p:spPr>
            <a:xfrm>
              <a:off x="7239786" y="3114675"/>
              <a:ext cx="67549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node1</a:t>
              </a:r>
            </a:p>
          </p:txBody>
        </p:sp>
      </p:grpSp>
      <p:grpSp>
        <p:nvGrpSpPr>
          <p:cNvPr id="33" name="Group 32">
            <a:extLst>
              <a:ext uri="{FF2B5EF4-FFF2-40B4-BE49-F238E27FC236}">
                <a16:creationId xmlns:a16="http://schemas.microsoft.com/office/drawing/2014/main" id="{ADC54855-75E6-F646-B947-D43F53CBAC69}"/>
              </a:ext>
            </a:extLst>
          </p:cNvPr>
          <p:cNvGrpSpPr/>
          <p:nvPr/>
        </p:nvGrpSpPr>
        <p:grpSpPr>
          <a:xfrm>
            <a:off x="1178183" y="1837904"/>
            <a:ext cx="1219200" cy="609600"/>
            <a:chOff x="2471738" y="1350169"/>
            <a:chExt cx="914400" cy="457200"/>
          </a:xfrm>
          <a:solidFill>
            <a:srgbClr val="1BB398"/>
          </a:solidFill>
        </p:grpSpPr>
        <p:sp>
          <p:nvSpPr>
            <p:cNvPr id="34" name="Rectangle 33">
              <a:extLst>
                <a:ext uri="{FF2B5EF4-FFF2-40B4-BE49-F238E27FC236}">
                  <a16:creationId xmlns:a16="http://schemas.microsoft.com/office/drawing/2014/main" id="{C63971AA-F92F-ED4D-858E-9ACF891AC480}"/>
                </a:ext>
              </a:extLst>
            </p:cNvPr>
            <p:cNvSpPr/>
            <p:nvPr/>
          </p:nvSpPr>
          <p:spPr>
            <a:xfrm>
              <a:off x="2471738" y="1350169"/>
              <a:ext cx="914400" cy="457200"/>
            </a:xfrm>
            <a:prstGeom prst="rect">
              <a:avLst/>
            </a:prstGeom>
            <a:grpFill/>
            <a:ln w="25400"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b="1">
                <a:solidFill>
                  <a:schemeClr val="bg1"/>
                </a:solidFill>
                <a:latin typeface="Omnes Semibold" panose="02000606040000020004" pitchFamily="2" charset="77"/>
                <a:sym typeface="Helvetica"/>
              </a:endParaRPr>
            </a:p>
          </p:txBody>
        </p:sp>
        <p:sp>
          <p:nvSpPr>
            <p:cNvPr id="35" name="TextBox 34">
              <a:extLst>
                <a:ext uri="{FF2B5EF4-FFF2-40B4-BE49-F238E27FC236}">
                  <a16:creationId xmlns:a16="http://schemas.microsoft.com/office/drawing/2014/main" id="{E0537F65-09BD-4247-8C1E-5E65CC273425}"/>
                </a:ext>
              </a:extLst>
            </p:cNvPr>
            <p:cNvSpPr txBox="1"/>
            <p:nvPr/>
          </p:nvSpPr>
          <p:spPr>
            <a:xfrm>
              <a:off x="2536768" y="1455660"/>
              <a:ext cx="784340" cy="27699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API LB</a:t>
              </a:r>
            </a:p>
          </p:txBody>
        </p:sp>
      </p:grpSp>
      <p:sp>
        <p:nvSpPr>
          <p:cNvPr id="38" name="Cloud 37">
            <a:extLst>
              <a:ext uri="{FF2B5EF4-FFF2-40B4-BE49-F238E27FC236}">
                <a16:creationId xmlns:a16="http://schemas.microsoft.com/office/drawing/2014/main" id="{CDDE3D5C-4568-4C42-A23D-B04E79F73614}"/>
              </a:ext>
            </a:extLst>
          </p:cNvPr>
          <p:cNvSpPr/>
          <p:nvPr/>
        </p:nvSpPr>
        <p:spPr>
          <a:xfrm rot="10800000">
            <a:off x="5406109" y="405912"/>
            <a:ext cx="2072640" cy="749608"/>
          </a:xfrm>
          <a:prstGeom prst="cloud">
            <a:avLst/>
          </a:prstGeom>
          <a:no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defTabSz="609585" hangingPunct="0"/>
            <a:endParaRPr lang="en-US" sz="2400">
              <a:solidFill>
                <a:srgbClr val="000000"/>
              </a:solidFill>
              <a:sym typeface="Helvetica"/>
            </a:endParaRPr>
          </a:p>
        </p:txBody>
      </p:sp>
      <p:cxnSp>
        <p:nvCxnSpPr>
          <p:cNvPr id="45" name="Elbow Connector 44">
            <a:extLst>
              <a:ext uri="{FF2B5EF4-FFF2-40B4-BE49-F238E27FC236}">
                <a16:creationId xmlns:a16="http://schemas.microsoft.com/office/drawing/2014/main" id="{03E5F165-9BE6-C34D-B0EB-0C8D0FB74D55}"/>
              </a:ext>
            </a:extLst>
          </p:cNvPr>
          <p:cNvCxnSpPr>
            <a:endCxn id="38" idx="3"/>
          </p:cNvCxnSpPr>
          <p:nvPr/>
        </p:nvCxnSpPr>
        <p:spPr>
          <a:xfrm rot="10800000">
            <a:off x="6442429" y="1112660"/>
            <a:ext cx="2689396" cy="549438"/>
          </a:xfrm>
          <a:prstGeom prst="bentConnector2">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3" name="Elbow Connector 52">
            <a:extLst>
              <a:ext uri="{FF2B5EF4-FFF2-40B4-BE49-F238E27FC236}">
                <a16:creationId xmlns:a16="http://schemas.microsoft.com/office/drawing/2014/main" id="{681D074F-A39A-5C40-B9BF-1C132E50BAE2}"/>
              </a:ext>
            </a:extLst>
          </p:cNvPr>
          <p:cNvCxnSpPr>
            <a:stCxn id="38" idx="3"/>
            <a:endCxn id="6" idx="0"/>
          </p:cNvCxnSpPr>
          <p:nvPr/>
        </p:nvCxnSpPr>
        <p:spPr>
          <a:xfrm rot="5400000">
            <a:off x="4563776" y="-46249"/>
            <a:ext cx="719744" cy="3037562"/>
          </a:xfrm>
          <a:prstGeom prst="bentConnector3">
            <a:avLst>
              <a:gd name="adj1" fmla="val 50000"/>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5" name="Elbow Connector 54">
            <a:extLst>
              <a:ext uri="{FF2B5EF4-FFF2-40B4-BE49-F238E27FC236}">
                <a16:creationId xmlns:a16="http://schemas.microsoft.com/office/drawing/2014/main" id="{8B72479B-871F-4B4F-A124-F83998AA54BA}"/>
              </a:ext>
            </a:extLst>
          </p:cNvPr>
          <p:cNvCxnSpPr>
            <a:cxnSpLocks/>
            <a:stCxn id="34" idx="0"/>
          </p:cNvCxnSpPr>
          <p:nvPr/>
        </p:nvCxnSpPr>
        <p:spPr>
          <a:xfrm rot="5400000" flipH="1" flipV="1">
            <a:off x="2423088" y="827287"/>
            <a:ext cx="375313" cy="1645920"/>
          </a:xfrm>
          <a:prstGeom prst="bentConnector2">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7" name="Elbow Connector 56">
            <a:extLst>
              <a:ext uri="{FF2B5EF4-FFF2-40B4-BE49-F238E27FC236}">
                <a16:creationId xmlns:a16="http://schemas.microsoft.com/office/drawing/2014/main" id="{28F225E1-5D12-1A4B-8AED-E731A98626FE}"/>
              </a:ext>
            </a:extLst>
          </p:cNvPr>
          <p:cNvCxnSpPr>
            <a:cxnSpLocks/>
            <a:stCxn id="6" idx="3"/>
          </p:cNvCxnSpPr>
          <p:nvPr/>
        </p:nvCxnSpPr>
        <p:spPr>
          <a:xfrm>
            <a:off x="4014467" y="2137204"/>
            <a:ext cx="709428" cy="838985"/>
          </a:xfrm>
          <a:prstGeom prst="bentConnector2">
            <a:avLst/>
          </a:prstGeom>
          <a:noFill/>
          <a:ln w="25400" cap="flat">
            <a:solidFill>
              <a:srgbClr val="1BB398"/>
            </a:solidFill>
            <a:prstDash val="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62" name="Elbow Connector 161">
            <a:extLst>
              <a:ext uri="{FF2B5EF4-FFF2-40B4-BE49-F238E27FC236}">
                <a16:creationId xmlns:a16="http://schemas.microsoft.com/office/drawing/2014/main" id="{FB9C525B-4439-3E44-9A80-AB8457679BB5}"/>
              </a:ext>
            </a:extLst>
          </p:cNvPr>
          <p:cNvCxnSpPr>
            <a:cxnSpLocks/>
            <a:stCxn id="52" idx="3"/>
          </p:cNvCxnSpPr>
          <p:nvPr/>
        </p:nvCxnSpPr>
        <p:spPr>
          <a:xfrm flipH="1" flipV="1">
            <a:off x="803859" y="2984949"/>
            <a:ext cx="10273710" cy="1125204"/>
          </a:xfrm>
          <a:prstGeom prst="bentConnector3">
            <a:avLst>
              <a:gd name="adj1" fmla="val -2225"/>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4" name="Elbow Connector 63">
            <a:extLst>
              <a:ext uri="{FF2B5EF4-FFF2-40B4-BE49-F238E27FC236}">
                <a16:creationId xmlns:a16="http://schemas.microsoft.com/office/drawing/2014/main" id="{D4E6E377-C6B9-7743-8931-C6D506C94507}"/>
              </a:ext>
            </a:extLst>
          </p:cNvPr>
          <p:cNvCxnSpPr>
            <a:cxnSpLocks/>
            <a:stCxn id="11" idx="2"/>
            <a:endCxn id="10" idx="2"/>
          </p:cNvCxnSpPr>
          <p:nvPr/>
        </p:nvCxnSpPr>
        <p:spPr>
          <a:xfrm rot="5400000">
            <a:off x="8822523" y="3817273"/>
            <a:ext cx="12700" cy="1204894"/>
          </a:xfrm>
          <a:prstGeom prst="bentConnector3">
            <a:avLst>
              <a:gd name="adj1" fmla="val 1800000"/>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3" name="Elbow Connector 82">
            <a:extLst>
              <a:ext uri="{FF2B5EF4-FFF2-40B4-BE49-F238E27FC236}">
                <a16:creationId xmlns:a16="http://schemas.microsoft.com/office/drawing/2014/main" id="{7B68F547-FB8F-BD41-9471-6D41BAC3E3B2}"/>
              </a:ext>
            </a:extLst>
          </p:cNvPr>
          <p:cNvCxnSpPr>
            <a:cxnSpLocks/>
            <a:stCxn id="34" idx="1"/>
          </p:cNvCxnSpPr>
          <p:nvPr/>
        </p:nvCxnSpPr>
        <p:spPr>
          <a:xfrm rot="10800000" flipV="1">
            <a:off x="1011445" y="2142703"/>
            <a:ext cx="166738" cy="822683"/>
          </a:xfrm>
          <a:prstGeom prst="bentConnector2">
            <a:avLst/>
          </a:prstGeom>
          <a:noFill/>
          <a:ln w="25400" cap="flat">
            <a:solidFill>
              <a:srgbClr val="1BB398"/>
            </a:solidFill>
            <a:prstDash val="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5" name="Elbow Connector 84">
            <a:extLst>
              <a:ext uri="{FF2B5EF4-FFF2-40B4-BE49-F238E27FC236}">
                <a16:creationId xmlns:a16="http://schemas.microsoft.com/office/drawing/2014/main" id="{A9BE104D-7F73-8E46-9AB0-FEEA7F4483C0}"/>
              </a:ext>
            </a:extLst>
          </p:cNvPr>
          <p:cNvCxnSpPr>
            <a:cxnSpLocks/>
            <a:stCxn id="78" idx="0"/>
          </p:cNvCxnSpPr>
          <p:nvPr/>
        </p:nvCxnSpPr>
        <p:spPr>
          <a:xfrm rot="5400000" flipH="1" flipV="1">
            <a:off x="2858505" y="2277872"/>
            <a:ext cx="668511" cy="3309745"/>
          </a:xfrm>
          <a:prstGeom prst="bentConnector2">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7" name="Elbow Connector 86">
            <a:extLst>
              <a:ext uri="{FF2B5EF4-FFF2-40B4-BE49-F238E27FC236}">
                <a16:creationId xmlns:a16="http://schemas.microsoft.com/office/drawing/2014/main" id="{D0291B68-54C9-4F44-9E09-B35C5E30B1D8}"/>
              </a:ext>
            </a:extLst>
          </p:cNvPr>
          <p:cNvCxnSpPr>
            <a:cxnSpLocks/>
            <a:stCxn id="10" idx="0"/>
          </p:cNvCxnSpPr>
          <p:nvPr/>
        </p:nvCxnSpPr>
        <p:spPr>
          <a:xfrm rot="16200000" flipV="1">
            <a:off x="6431075" y="2021118"/>
            <a:ext cx="216923" cy="3361081"/>
          </a:xfrm>
          <a:prstGeom prst="bentConnector2">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91" name="Elbow Connector 90">
            <a:extLst>
              <a:ext uri="{FF2B5EF4-FFF2-40B4-BE49-F238E27FC236}">
                <a16:creationId xmlns:a16="http://schemas.microsoft.com/office/drawing/2014/main" id="{BED09E5A-978C-C440-9647-F5B48A230A5D}"/>
              </a:ext>
            </a:extLst>
          </p:cNvPr>
          <p:cNvCxnSpPr>
            <a:cxnSpLocks/>
            <a:stCxn id="11" idx="0"/>
            <a:endCxn id="10" idx="0"/>
          </p:cNvCxnSpPr>
          <p:nvPr/>
        </p:nvCxnSpPr>
        <p:spPr>
          <a:xfrm rot="16200000" flipV="1">
            <a:off x="8822523" y="3207673"/>
            <a:ext cx="12700" cy="1204894"/>
          </a:xfrm>
          <a:prstGeom prst="bentConnector3">
            <a:avLst>
              <a:gd name="adj1" fmla="val 1800000"/>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04" name="TextBox 103">
            <a:extLst>
              <a:ext uri="{FF2B5EF4-FFF2-40B4-BE49-F238E27FC236}">
                <a16:creationId xmlns:a16="http://schemas.microsoft.com/office/drawing/2014/main" id="{CB639699-4F0C-624F-9F98-751DEBB13952}"/>
              </a:ext>
            </a:extLst>
          </p:cNvPr>
          <p:cNvSpPr txBox="1"/>
          <p:nvPr/>
        </p:nvSpPr>
        <p:spPr>
          <a:xfrm>
            <a:off x="1829987" y="1085274"/>
            <a:ext cx="1533926" cy="369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tx1">
                    <a:lumMod val="85000"/>
                    <a:lumOff val="15000"/>
                  </a:schemeClr>
                </a:solidFill>
                <a:latin typeface="Omnes Light" panose="02000000000000000000" pitchFamily="2" charset="77"/>
                <a:sym typeface="Helvetica"/>
              </a:rPr>
              <a:t>Tenant network</a:t>
            </a:r>
          </a:p>
        </p:txBody>
      </p:sp>
      <p:sp>
        <p:nvSpPr>
          <p:cNvPr id="105" name="TextBox 104">
            <a:extLst>
              <a:ext uri="{FF2B5EF4-FFF2-40B4-BE49-F238E27FC236}">
                <a16:creationId xmlns:a16="http://schemas.microsoft.com/office/drawing/2014/main" id="{5FEC25E3-1B05-7C4A-98DE-8366E7F5036F}"/>
              </a:ext>
            </a:extLst>
          </p:cNvPr>
          <p:cNvSpPr txBox="1"/>
          <p:nvPr/>
        </p:nvSpPr>
        <p:spPr>
          <a:xfrm>
            <a:off x="7798661" y="6335928"/>
            <a:ext cx="1655385" cy="369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tx1">
                    <a:lumMod val="85000"/>
                    <a:lumOff val="15000"/>
                  </a:schemeClr>
                </a:solidFill>
                <a:latin typeface="Omnes Light" panose="02000000000000000000" pitchFamily="2" charset="77"/>
                <a:sym typeface="Helvetica"/>
              </a:rPr>
              <a:t>Container traffic</a:t>
            </a:r>
          </a:p>
        </p:txBody>
      </p:sp>
      <p:grpSp>
        <p:nvGrpSpPr>
          <p:cNvPr id="51" name="Group 50">
            <a:extLst>
              <a:ext uri="{FF2B5EF4-FFF2-40B4-BE49-F238E27FC236}">
                <a16:creationId xmlns:a16="http://schemas.microsoft.com/office/drawing/2014/main" id="{2C789716-5784-7243-AA37-9E2D91B160EA}"/>
              </a:ext>
            </a:extLst>
          </p:cNvPr>
          <p:cNvGrpSpPr/>
          <p:nvPr/>
        </p:nvGrpSpPr>
        <p:grpSpPr>
          <a:xfrm>
            <a:off x="10163169" y="3805353"/>
            <a:ext cx="914400" cy="609600"/>
            <a:chOff x="7129463" y="3000375"/>
            <a:chExt cx="914400" cy="457200"/>
          </a:xfrm>
        </p:grpSpPr>
        <p:sp>
          <p:nvSpPr>
            <p:cNvPr id="52" name="Rectangle 51">
              <a:extLst>
                <a:ext uri="{FF2B5EF4-FFF2-40B4-BE49-F238E27FC236}">
                  <a16:creationId xmlns:a16="http://schemas.microsoft.com/office/drawing/2014/main" id="{38F6D922-75F3-1741-9EC5-E69BC16EA971}"/>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54" name="TextBox 53">
              <a:extLst>
                <a:ext uri="{FF2B5EF4-FFF2-40B4-BE49-F238E27FC236}">
                  <a16:creationId xmlns:a16="http://schemas.microsoft.com/office/drawing/2014/main" id="{C60EC811-83D8-364B-BCEE-529FA16C1949}"/>
                </a:ext>
              </a:extLst>
            </p:cNvPr>
            <p:cNvSpPr txBox="1"/>
            <p:nvPr/>
          </p:nvSpPr>
          <p:spPr>
            <a:xfrm>
              <a:off x="7239786" y="3114675"/>
              <a:ext cx="704054" cy="276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node2</a:t>
              </a:r>
            </a:p>
          </p:txBody>
        </p:sp>
      </p:grpSp>
      <p:cxnSp>
        <p:nvCxnSpPr>
          <p:cNvPr id="5" name="Elbow Connector 4">
            <a:extLst>
              <a:ext uri="{FF2B5EF4-FFF2-40B4-BE49-F238E27FC236}">
                <a16:creationId xmlns:a16="http://schemas.microsoft.com/office/drawing/2014/main" id="{026274AC-3C35-A448-AB9E-1E678C4F3DC9}"/>
              </a:ext>
            </a:extLst>
          </p:cNvPr>
          <p:cNvCxnSpPr>
            <a:cxnSpLocks/>
            <a:endCxn id="52" idx="0"/>
          </p:cNvCxnSpPr>
          <p:nvPr/>
        </p:nvCxnSpPr>
        <p:spPr>
          <a:xfrm>
            <a:off x="9454046" y="3588651"/>
            <a:ext cx="1166323" cy="216702"/>
          </a:xfrm>
          <a:prstGeom prst="bentConnector2">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39" name="Elbow Connector 38">
            <a:extLst>
              <a:ext uri="{FF2B5EF4-FFF2-40B4-BE49-F238E27FC236}">
                <a16:creationId xmlns:a16="http://schemas.microsoft.com/office/drawing/2014/main" id="{88578295-875C-C947-A394-5EAD2F85542C}"/>
              </a:ext>
            </a:extLst>
          </p:cNvPr>
          <p:cNvCxnSpPr>
            <a:cxnSpLocks/>
            <a:stCxn id="11" idx="2"/>
            <a:endCxn id="52" idx="2"/>
          </p:cNvCxnSpPr>
          <p:nvPr/>
        </p:nvCxnSpPr>
        <p:spPr>
          <a:xfrm rot="5400000" flipH="1" flipV="1">
            <a:off x="10020285" y="3819637"/>
            <a:ext cx="4767" cy="1195399"/>
          </a:xfrm>
          <a:prstGeom prst="bentConnector3">
            <a:avLst>
              <a:gd name="adj1" fmla="val -4795469"/>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grpSp>
        <p:nvGrpSpPr>
          <p:cNvPr id="60" name="Group 59">
            <a:extLst>
              <a:ext uri="{FF2B5EF4-FFF2-40B4-BE49-F238E27FC236}">
                <a16:creationId xmlns:a16="http://schemas.microsoft.com/office/drawing/2014/main" id="{B70D99EB-3A19-FD4B-ACAE-9F8D94CE35D6}"/>
              </a:ext>
            </a:extLst>
          </p:cNvPr>
          <p:cNvGrpSpPr/>
          <p:nvPr/>
        </p:nvGrpSpPr>
        <p:grpSpPr>
          <a:xfrm>
            <a:off x="7758109" y="4855550"/>
            <a:ext cx="914400" cy="609600"/>
            <a:chOff x="5872163" y="2900363"/>
            <a:chExt cx="914400" cy="457200"/>
          </a:xfrm>
        </p:grpSpPr>
        <p:sp>
          <p:nvSpPr>
            <p:cNvPr id="61" name="Rectangle 60">
              <a:extLst>
                <a:ext uri="{FF2B5EF4-FFF2-40B4-BE49-F238E27FC236}">
                  <a16:creationId xmlns:a16="http://schemas.microsoft.com/office/drawing/2014/main" id="{D6680586-F455-2B4F-ACBA-0C1A04AE7EF5}"/>
                </a:ext>
              </a:extLst>
            </p:cNvPr>
            <p:cNvSpPr/>
            <p:nvPr/>
          </p:nvSpPr>
          <p:spPr>
            <a:xfrm>
              <a:off x="5872163" y="2900363"/>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63" name="TextBox 62">
              <a:extLst>
                <a:ext uri="{FF2B5EF4-FFF2-40B4-BE49-F238E27FC236}">
                  <a16:creationId xmlns:a16="http://schemas.microsoft.com/office/drawing/2014/main" id="{401CAC95-76D7-9543-AA64-AB8DECD41D7D}"/>
                </a:ext>
              </a:extLst>
            </p:cNvPr>
            <p:cNvSpPr txBox="1"/>
            <p:nvPr/>
          </p:nvSpPr>
          <p:spPr>
            <a:xfrm>
              <a:off x="5872163" y="3000375"/>
              <a:ext cx="9144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node3</a:t>
              </a:r>
            </a:p>
          </p:txBody>
        </p:sp>
      </p:grpSp>
      <p:grpSp>
        <p:nvGrpSpPr>
          <p:cNvPr id="65" name="Group 64">
            <a:extLst>
              <a:ext uri="{FF2B5EF4-FFF2-40B4-BE49-F238E27FC236}">
                <a16:creationId xmlns:a16="http://schemas.microsoft.com/office/drawing/2014/main" id="{F4B6A7CE-BE52-1A4A-9661-DD769010CB3F}"/>
              </a:ext>
            </a:extLst>
          </p:cNvPr>
          <p:cNvGrpSpPr/>
          <p:nvPr/>
        </p:nvGrpSpPr>
        <p:grpSpPr>
          <a:xfrm>
            <a:off x="8963003" y="4862638"/>
            <a:ext cx="914400" cy="609600"/>
            <a:chOff x="7129463" y="3000375"/>
            <a:chExt cx="914400" cy="457200"/>
          </a:xfrm>
        </p:grpSpPr>
        <p:sp>
          <p:nvSpPr>
            <p:cNvPr id="67" name="Rectangle 66">
              <a:extLst>
                <a:ext uri="{FF2B5EF4-FFF2-40B4-BE49-F238E27FC236}">
                  <a16:creationId xmlns:a16="http://schemas.microsoft.com/office/drawing/2014/main" id="{7C49B9A2-0312-1347-9923-996B64904857}"/>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68" name="TextBox 67">
              <a:extLst>
                <a:ext uri="{FF2B5EF4-FFF2-40B4-BE49-F238E27FC236}">
                  <a16:creationId xmlns:a16="http://schemas.microsoft.com/office/drawing/2014/main" id="{4D4D6CF9-4DE9-554A-8715-8C7CA25AA43A}"/>
                </a:ext>
              </a:extLst>
            </p:cNvPr>
            <p:cNvSpPr txBox="1"/>
            <p:nvPr/>
          </p:nvSpPr>
          <p:spPr>
            <a:xfrm>
              <a:off x="7202252" y="3093481"/>
              <a:ext cx="744317" cy="276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node4</a:t>
              </a:r>
            </a:p>
          </p:txBody>
        </p:sp>
      </p:grpSp>
      <p:grpSp>
        <p:nvGrpSpPr>
          <p:cNvPr id="69" name="Group 68">
            <a:extLst>
              <a:ext uri="{FF2B5EF4-FFF2-40B4-BE49-F238E27FC236}">
                <a16:creationId xmlns:a16="http://schemas.microsoft.com/office/drawing/2014/main" id="{46EDF59B-8689-1E43-8FE7-E708DEE3F097}"/>
              </a:ext>
            </a:extLst>
          </p:cNvPr>
          <p:cNvGrpSpPr/>
          <p:nvPr/>
        </p:nvGrpSpPr>
        <p:grpSpPr>
          <a:xfrm>
            <a:off x="10158402" y="4857871"/>
            <a:ext cx="914400" cy="609600"/>
            <a:chOff x="7129463" y="3000375"/>
            <a:chExt cx="914400" cy="457200"/>
          </a:xfrm>
        </p:grpSpPr>
        <p:sp>
          <p:nvSpPr>
            <p:cNvPr id="70" name="Rectangle 69">
              <a:extLst>
                <a:ext uri="{FF2B5EF4-FFF2-40B4-BE49-F238E27FC236}">
                  <a16:creationId xmlns:a16="http://schemas.microsoft.com/office/drawing/2014/main" id="{93DCBA17-3CA8-D840-AE81-AFA917DEEAB6}"/>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71" name="TextBox 70">
              <a:extLst>
                <a:ext uri="{FF2B5EF4-FFF2-40B4-BE49-F238E27FC236}">
                  <a16:creationId xmlns:a16="http://schemas.microsoft.com/office/drawing/2014/main" id="{08061ED1-56DB-554B-850A-6EC337C12D78}"/>
                </a:ext>
              </a:extLst>
            </p:cNvPr>
            <p:cNvSpPr txBox="1"/>
            <p:nvPr/>
          </p:nvSpPr>
          <p:spPr>
            <a:xfrm>
              <a:off x="7239786" y="3114675"/>
              <a:ext cx="704054" cy="276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node5</a:t>
              </a:r>
            </a:p>
          </p:txBody>
        </p:sp>
      </p:grpSp>
      <p:cxnSp>
        <p:nvCxnSpPr>
          <p:cNvPr id="72" name="Elbow Connector 71">
            <a:extLst>
              <a:ext uri="{FF2B5EF4-FFF2-40B4-BE49-F238E27FC236}">
                <a16:creationId xmlns:a16="http://schemas.microsoft.com/office/drawing/2014/main" id="{60F0B207-7CED-9549-B80A-81BF195FF42B}"/>
              </a:ext>
            </a:extLst>
          </p:cNvPr>
          <p:cNvCxnSpPr/>
          <p:nvPr/>
        </p:nvCxnSpPr>
        <p:spPr>
          <a:xfrm rot="5400000">
            <a:off x="8817755" y="4884071"/>
            <a:ext cx="12700" cy="1204894"/>
          </a:xfrm>
          <a:prstGeom prst="bentConnector3">
            <a:avLst>
              <a:gd name="adj1" fmla="val 1800000"/>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73" name="Elbow Connector 72">
            <a:extLst>
              <a:ext uri="{FF2B5EF4-FFF2-40B4-BE49-F238E27FC236}">
                <a16:creationId xmlns:a16="http://schemas.microsoft.com/office/drawing/2014/main" id="{46133A28-F85F-F047-A6D1-32AF5E7EED5E}"/>
              </a:ext>
            </a:extLst>
          </p:cNvPr>
          <p:cNvCxnSpPr/>
          <p:nvPr/>
        </p:nvCxnSpPr>
        <p:spPr>
          <a:xfrm rot="5400000" flipH="1" flipV="1">
            <a:off x="10015517" y="4886435"/>
            <a:ext cx="4767" cy="1195399"/>
          </a:xfrm>
          <a:prstGeom prst="bentConnector3">
            <a:avLst>
              <a:gd name="adj1" fmla="val -4795469"/>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grpSp>
        <p:nvGrpSpPr>
          <p:cNvPr id="77" name="Group 76">
            <a:extLst>
              <a:ext uri="{FF2B5EF4-FFF2-40B4-BE49-F238E27FC236}">
                <a16:creationId xmlns:a16="http://schemas.microsoft.com/office/drawing/2014/main" id="{3A620C80-5F90-F945-B0FB-D29848915AA1}"/>
              </a:ext>
            </a:extLst>
          </p:cNvPr>
          <p:cNvGrpSpPr/>
          <p:nvPr/>
        </p:nvGrpSpPr>
        <p:grpSpPr>
          <a:xfrm>
            <a:off x="1034968" y="4266999"/>
            <a:ext cx="1005840" cy="609600"/>
            <a:chOff x="972075" y="2598258"/>
            <a:chExt cx="754380" cy="457200"/>
          </a:xfrm>
        </p:grpSpPr>
        <p:sp>
          <p:nvSpPr>
            <p:cNvPr id="78" name="Rectangle 77">
              <a:extLst>
                <a:ext uri="{FF2B5EF4-FFF2-40B4-BE49-F238E27FC236}">
                  <a16:creationId xmlns:a16="http://schemas.microsoft.com/office/drawing/2014/main" id="{047715A0-66E2-FF40-A9A0-1687DFE13CA8}"/>
                </a:ext>
              </a:extLst>
            </p:cNvPr>
            <p:cNvSpPr/>
            <p:nvPr/>
          </p:nvSpPr>
          <p:spPr>
            <a:xfrm>
              <a:off x="972075" y="2598258"/>
              <a:ext cx="754380" cy="457200"/>
            </a:xfrm>
            <a:prstGeom prst="rect">
              <a:avLst/>
            </a:prstGeom>
            <a:solidFill>
              <a:schemeClr val="bg1">
                <a:lumMod val="50000"/>
              </a:schemeClr>
            </a:solidFill>
            <a:ln w="25400" cap="flat">
              <a:solidFill>
                <a:schemeClr val="tx1">
                  <a:lumMod val="65000"/>
                  <a:lumOff val="3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a:solidFill>
                  <a:schemeClr val="bg1"/>
                </a:solidFill>
                <a:latin typeface="Omnes Light" panose="02000000000000000000" pitchFamily="2" charset="77"/>
                <a:sym typeface="Helvetica"/>
              </a:endParaRPr>
            </a:p>
          </p:txBody>
        </p:sp>
        <p:sp>
          <p:nvSpPr>
            <p:cNvPr id="79" name="TextBox 78">
              <a:extLst>
                <a:ext uri="{FF2B5EF4-FFF2-40B4-BE49-F238E27FC236}">
                  <a16:creationId xmlns:a16="http://schemas.microsoft.com/office/drawing/2014/main" id="{1FB13EFB-D86F-0A45-BAA1-D0EE0EC86FE8}"/>
                </a:ext>
              </a:extLst>
            </p:cNvPr>
            <p:cNvSpPr txBox="1"/>
            <p:nvPr/>
          </p:nvSpPr>
          <p:spPr>
            <a:xfrm>
              <a:off x="996080" y="2696605"/>
              <a:ext cx="73037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Master0</a:t>
              </a:r>
            </a:p>
          </p:txBody>
        </p:sp>
      </p:grpSp>
      <p:cxnSp>
        <p:nvCxnSpPr>
          <p:cNvPr id="123" name="Straight Connector 122">
            <a:extLst>
              <a:ext uri="{FF2B5EF4-FFF2-40B4-BE49-F238E27FC236}">
                <a16:creationId xmlns:a16="http://schemas.microsoft.com/office/drawing/2014/main" id="{024A4B44-AB7D-B34C-A185-D4C72B9CF196}"/>
              </a:ext>
            </a:extLst>
          </p:cNvPr>
          <p:cNvCxnSpPr>
            <a:stCxn id="11" idx="3"/>
            <a:endCxn id="52" idx="1"/>
          </p:cNvCxnSpPr>
          <p:nvPr/>
        </p:nvCxnSpPr>
        <p:spPr>
          <a:xfrm flipV="1">
            <a:off x="9882170" y="4110153"/>
            <a:ext cx="280999" cy="4767"/>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5" name="Straight Connector 124">
            <a:extLst>
              <a:ext uri="{FF2B5EF4-FFF2-40B4-BE49-F238E27FC236}">
                <a16:creationId xmlns:a16="http://schemas.microsoft.com/office/drawing/2014/main" id="{26DD150B-E44B-1943-B0F4-0F894DC140FE}"/>
              </a:ext>
            </a:extLst>
          </p:cNvPr>
          <p:cNvCxnSpPr>
            <a:stCxn id="10" idx="3"/>
            <a:endCxn id="11" idx="1"/>
          </p:cNvCxnSpPr>
          <p:nvPr/>
        </p:nvCxnSpPr>
        <p:spPr>
          <a:xfrm>
            <a:off x="8677276" y="4114920"/>
            <a:ext cx="290494" cy="0"/>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9" name="Straight Connector 128">
            <a:extLst>
              <a:ext uri="{FF2B5EF4-FFF2-40B4-BE49-F238E27FC236}">
                <a16:creationId xmlns:a16="http://schemas.microsoft.com/office/drawing/2014/main" id="{9BE7EEAA-C85F-7546-A513-FBA9716DED4E}"/>
              </a:ext>
            </a:extLst>
          </p:cNvPr>
          <p:cNvCxnSpPr>
            <a:stCxn id="67" idx="1"/>
            <a:endCxn id="63" idx="3"/>
          </p:cNvCxnSpPr>
          <p:nvPr/>
        </p:nvCxnSpPr>
        <p:spPr>
          <a:xfrm flipH="1">
            <a:off x="8672509" y="5167438"/>
            <a:ext cx="290494" cy="6125"/>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31" name="Straight Connector 130">
            <a:extLst>
              <a:ext uri="{FF2B5EF4-FFF2-40B4-BE49-F238E27FC236}">
                <a16:creationId xmlns:a16="http://schemas.microsoft.com/office/drawing/2014/main" id="{49C79771-8C50-034C-86C8-7CEE852DC092}"/>
              </a:ext>
            </a:extLst>
          </p:cNvPr>
          <p:cNvCxnSpPr>
            <a:stCxn id="70" idx="1"/>
            <a:endCxn id="67" idx="3"/>
          </p:cNvCxnSpPr>
          <p:nvPr/>
        </p:nvCxnSpPr>
        <p:spPr>
          <a:xfrm flipH="1">
            <a:off x="9877403" y="5162671"/>
            <a:ext cx="280999" cy="4767"/>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33" name="Elbow Connector 132">
            <a:extLst>
              <a:ext uri="{FF2B5EF4-FFF2-40B4-BE49-F238E27FC236}">
                <a16:creationId xmlns:a16="http://schemas.microsoft.com/office/drawing/2014/main" id="{05F0E129-B6F6-4044-823C-DB7E4F291916}"/>
              </a:ext>
            </a:extLst>
          </p:cNvPr>
          <p:cNvCxnSpPr>
            <a:stCxn id="12" idx="0"/>
          </p:cNvCxnSpPr>
          <p:nvPr/>
        </p:nvCxnSpPr>
        <p:spPr>
          <a:xfrm flipV="1">
            <a:off x="7599034" y="4142415"/>
            <a:ext cx="1229839" cy="2232382"/>
          </a:xfrm>
          <a:prstGeom prst="bentConnector2">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38" name="Straight Connector 137">
            <a:extLst>
              <a:ext uri="{FF2B5EF4-FFF2-40B4-BE49-F238E27FC236}">
                <a16:creationId xmlns:a16="http://schemas.microsoft.com/office/drawing/2014/main" id="{FEC38D0F-F1BD-274A-8CCF-82516F36DC78}"/>
              </a:ext>
            </a:extLst>
          </p:cNvPr>
          <p:cNvCxnSpPr>
            <a:cxnSpLocks/>
          </p:cNvCxnSpPr>
          <p:nvPr/>
        </p:nvCxnSpPr>
        <p:spPr>
          <a:xfrm>
            <a:off x="10025844" y="4128132"/>
            <a:ext cx="35264" cy="2246663"/>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40" name="Straight Connector 139">
            <a:extLst>
              <a:ext uri="{FF2B5EF4-FFF2-40B4-BE49-F238E27FC236}">
                <a16:creationId xmlns:a16="http://schemas.microsoft.com/office/drawing/2014/main" id="{BDF4BCA6-2F81-B844-AF1F-95E4E5F12078}"/>
              </a:ext>
            </a:extLst>
          </p:cNvPr>
          <p:cNvCxnSpPr>
            <a:cxnSpLocks/>
          </p:cNvCxnSpPr>
          <p:nvPr/>
        </p:nvCxnSpPr>
        <p:spPr>
          <a:xfrm flipH="1">
            <a:off x="8841668" y="6376734"/>
            <a:ext cx="1224756" cy="0"/>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45" name="TextBox 144">
            <a:extLst>
              <a:ext uri="{FF2B5EF4-FFF2-40B4-BE49-F238E27FC236}">
                <a16:creationId xmlns:a16="http://schemas.microsoft.com/office/drawing/2014/main" id="{C0B9FDF5-7648-6A40-BC24-EAA1EB9AF709}"/>
              </a:ext>
            </a:extLst>
          </p:cNvPr>
          <p:cNvSpPr txBox="1"/>
          <p:nvPr/>
        </p:nvSpPr>
        <p:spPr>
          <a:xfrm>
            <a:off x="3188539" y="3232417"/>
            <a:ext cx="1128679" cy="369332"/>
          </a:xfrm>
          <a:prstGeom prst="rect">
            <a:avLst/>
          </a:prstGeom>
          <a:noFill/>
        </p:spPr>
        <p:txBody>
          <a:bodyPr wrap="square" rtlCol="0">
            <a:spAutoFit/>
          </a:bodyPr>
          <a:lstStyle/>
          <a:p>
            <a:r>
              <a:rPr lang="en-US" sz="1600" dirty="0">
                <a:solidFill>
                  <a:schemeClr val="tx1">
                    <a:lumMod val="85000"/>
                    <a:lumOff val="15000"/>
                  </a:schemeClr>
                </a:solidFill>
                <a:latin typeface="Omnes Light" panose="02000000000000000000" pitchFamily="2" charset="77"/>
              </a:rPr>
              <a:t>API</a:t>
            </a:r>
            <a:r>
              <a:rPr lang="en-US" dirty="0"/>
              <a:t> </a:t>
            </a:r>
            <a:r>
              <a:rPr lang="en-US" sz="1600" dirty="0">
                <a:solidFill>
                  <a:schemeClr val="tx1">
                    <a:lumMod val="85000"/>
                    <a:lumOff val="15000"/>
                  </a:schemeClr>
                </a:solidFill>
                <a:latin typeface="Omnes Light" panose="02000000000000000000" pitchFamily="2" charset="77"/>
              </a:rPr>
              <a:t>traffic</a:t>
            </a:r>
          </a:p>
        </p:txBody>
      </p:sp>
      <p:sp>
        <p:nvSpPr>
          <p:cNvPr id="159" name="TextBox 158">
            <a:extLst>
              <a:ext uri="{FF2B5EF4-FFF2-40B4-BE49-F238E27FC236}">
                <a16:creationId xmlns:a16="http://schemas.microsoft.com/office/drawing/2014/main" id="{671CF0AE-0C12-674C-8CA8-005B9D6A1290}"/>
              </a:ext>
            </a:extLst>
          </p:cNvPr>
          <p:cNvSpPr txBox="1"/>
          <p:nvPr/>
        </p:nvSpPr>
        <p:spPr>
          <a:xfrm>
            <a:off x="5676057" y="2337675"/>
            <a:ext cx="2380017" cy="338554"/>
          </a:xfrm>
          <a:prstGeom prst="rect">
            <a:avLst/>
          </a:prstGeom>
          <a:noFill/>
        </p:spPr>
        <p:txBody>
          <a:bodyPr wrap="square" rtlCol="0">
            <a:spAutoFit/>
          </a:bodyPr>
          <a:lstStyle/>
          <a:p>
            <a:r>
              <a:rPr lang="en-US" sz="1600" dirty="0">
                <a:solidFill>
                  <a:schemeClr val="tx1">
                    <a:lumMod val="85000"/>
                    <a:lumOff val="15000"/>
                  </a:schemeClr>
                </a:solidFill>
                <a:latin typeface="Omnes Light" panose="02000000000000000000" pitchFamily="2" charset="77"/>
              </a:rPr>
              <a:t>ELB -&gt; masters (API/etcd)</a:t>
            </a:r>
          </a:p>
        </p:txBody>
      </p:sp>
      <p:cxnSp>
        <p:nvCxnSpPr>
          <p:cNvPr id="164" name="Straight Connector 163">
            <a:extLst>
              <a:ext uri="{FF2B5EF4-FFF2-40B4-BE49-F238E27FC236}">
                <a16:creationId xmlns:a16="http://schemas.microsoft.com/office/drawing/2014/main" id="{A7727B0F-E692-5F4A-8ED9-1EB92165585C}"/>
              </a:ext>
            </a:extLst>
          </p:cNvPr>
          <p:cNvCxnSpPr>
            <a:cxnSpLocks/>
          </p:cNvCxnSpPr>
          <p:nvPr/>
        </p:nvCxnSpPr>
        <p:spPr>
          <a:xfrm flipV="1">
            <a:off x="9546788" y="2984949"/>
            <a:ext cx="0" cy="831522"/>
          </a:xfrm>
          <a:prstGeom prst="line">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66" name="Straight Connector 165">
            <a:extLst>
              <a:ext uri="{FF2B5EF4-FFF2-40B4-BE49-F238E27FC236}">
                <a16:creationId xmlns:a16="http://schemas.microsoft.com/office/drawing/2014/main" id="{8029EF56-69DC-B642-A9E8-6D208F1DD2E5}"/>
              </a:ext>
            </a:extLst>
          </p:cNvPr>
          <p:cNvCxnSpPr>
            <a:cxnSpLocks/>
          </p:cNvCxnSpPr>
          <p:nvPr/>
        </p:nvCxnSpPr>
        <p:spPr>
          <a:xfrm flipV="1">
            <a:off x="8056556" y="2984949"/>
            <a:ext cx="0" cy="847590"/>
          </a:xfrm>
          <a:prstGeom prst="line">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75" name="TextBox 174">
            <a:extLst>
              <a:ext uri="{FF2B5EF4-FFF2-40B4-BE49-F238E27FC236}">
                <a16:creationId xmlns:a16="http://schemas.microsoft.com/office/drawing/2014/main" id="{0442A46F-7D3D-684F-826D-EDED00CECC39}"/>
              </a:ext>
            </a:extLst>
          </p:cNvPr>
          <p:cNvSpPr txBox="1"/>
          <p:nvPr/>
        </p:nvSpPr>
        <p:spPr>
          <a:xfrm>
            <a:off x="9700027" y="2583361"/>
            <a:ext cx="1533926" cy="369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tx1">
                    <a:lumMod val="85000"/>
                    <a:lumOff val="15000"/>
                  </a:schemeClr>
                </a:solidFill>
                <a:latin typeface="Omnes Light" panose="02000000000000000000" pitchFamily="2" charset="77"/>
                <a:sym typeface="Helvetica"/>
              </a:rPr>
              <a:t>Tenant network</a:t>
            </a:r>
          </a:p>
        </p:txBody>
      </p:sp>
      <p:sp>
        <p:nvSpPr>
          <p:cNvPr id="176" name="Title 1">
            <a:extLst>
              <a:ext uri="{FF2B5EF4-FFF2-40B4-BE49-F238E27FC236}">
                <a16:creationId xmlns:a16="http://schemas.microsoft.com/office/drawing/2014/main" id="{31F88D09-1F82-EB4B-81B9-24E2C7D8E5C9}"/>
              </a:ext>
            </a:extLst>
          </p:cNvPr>
          <p:cNvSpPr>
            <a:spLocks noGrp="1"/>
          </p:cNvSpPr>
          <p:nvPr>
            <p:ph type="title"/>
          </p:nvPr>
        </p:nvSpPr>
        <p:spPr>
          <a:xfrm>
            <a:off x="9429" y="24765"/>
            <a:ext cx="5396680" cy="1246641"/>
          </a:xfrm>
        </p:spPr>
        <p:txBody>
          <a:bodyPr/>
          <a:lstStyle/>
          <a:p>
            <a:r>
              <a:rPr lang="en-US" dirty="0"/>
              <a:t>Magnum Environment</a:t>
            </a:r>
          </a:p>
        </p:txBody>
      </p:sp>
      <p:cxnSp>
        <p:nvCxnSpPr>
          <p:cNvPr id="80" name="Straight Connector 79">
            <a:extLst>
              <a:ext uri="{FF2B5EF4-FFF2-40B4-BE49-F238E27FC236}">
                <a16:creationId xmlns:a16="http://schemas.microsoft.com/office/drawing/2014/main" id="{50D0BAF8-107C-7749-A139-1EF2F74FB9A1}"/>
              </a:ext>
            </a:extLst>
          </p:cNvPr>
          <p:cNvCxnSpPr>
            <a:cxnSpLocks/>
          </p:cNvCxnSpPr>
          <p:nvPr/>
        </p:nvCxnSpPr>
        <p:spPr>
          <a:xfrm flipV="1">
            <a:off x="1368019" y="3012649"/>
            <a:ext cx="0" cy="1241650"/>
          </a:xfrm>
          <a:prstGeom prst="line">
            <a:avLst/>
          </a:prstGeom>
          <a:noFill/>
          <a:ln w="25400" cap="flat">
            <a:solidFill>
              <a:srgbClr val="1BB398"/>
            </a:solidFill>
            <a:prstDash val="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97" name="Straight Connector 96">
            <a:extLst>
              <a:ext uri="{FF2B5EF4-FFF2-40B4-BE49-F238E27FC236}">
                <a16:creationId xmlns:a16="http://schemas.microsoft.com/office/drawing/2014/main" id="{39CAB13C-C739-784F-AFE3-96926EF9FEDB}"/>
              </a:ext>
            </a:extLst>
          </p:cNvPr>
          <p:cNvCxnSpPr>
            <a:cxnSpLocks/>
            <a:stCxn id="159" idx="1"/>
          </p:cNvCxnSpPr>
          <p:nvPr/>
        </p:nvCxnSpPr>
        <p:spPr>
          <a:xfrm flipH="1">
            <a:off x="4711195" y="2506952"/>
            <a:ext cx="964862" cy="0"/>
          </a:xfrm>
          <a:prstGeom prst="line">
            <a:avLst/>
          </a:prstGeom>
          <a:noFill/>
          <a:ln w="25400" cap="flat">
            <a:solidFill>
              <a:srgbClr val="1BB398"/>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469624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5CF2-9205-0C4F-82FB-4D0C03CD138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50662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3398-C5FB-5B4D-8094-6BD97795071A}"/>
              </a:ext>
            </a:extLst>
          </p:cNvPr>
          <p:cNvSpPr>
            <a:spLocks noGrp="1"/>
          </p:cNvSpPr>
          <p:nvPr>
            <p:ph type="title"/>
          </p:nvPr>
        </p:nvSpPr>
        <p:spPr/>
        <p:txBody>
          <a:bodyPr/>
          <a:lstStyle/>
          <a:p>
            <a:r>
              <a:rPr lang="en-US" dirty="0"/>
              <a:t>Choose your path</a:t>
            </a:r>
          </a:p>
        </p:txBody>
      </p:sp>
      <p:sp>
        <p:nvSpPr>
          <p:cNvPr id="3" name="Text Placeholder 2">
            <a:extLst>
              <a:ext uri="{FF2B5EF4-FFF2-40B4-BE49-F238E27FC236}">
                <a16:creationId xmlns:a16="http://schemas.microsoft.com/office/drawing/2014/main" id="{FE459F5D-AD7D-2448-99CE-9818D8EB69D0}"/>
              </a:ext>
            </a:extLst>
          </p:cNvPr>
          <p:cNvSpPr>
            <a:spLocks noGrp="1"/>
          </p:cNvSpPr>
          <p:nvPr>
            <p:ph type="body" idx="1"/>
          </p:nvPr>
        </p:nvSpPr>
        <p:spPr/>
        <p:txBody>
          <a:bodyPr/>
          <a:lstStyle/>
          <a:p>
            <a:r>
              <a:rPr lang="en-US" dirty="0"/>
              <a:t>magnum</a:t>
            </a:r>
          </a:p>
        </p:txBody>
      </p:sp>
      <p:sp>
        <p:nvSpPr>
          <p:cNvPr id="4" name="Content Placeholder 3">
            <a:extLst>
              <a:ext uri="{FF2B5EF4-FFF2-40B4-BE49-F238E27FC236}">
                <a16:creationId xmlns:a16="http://schemas.microsoft.com/office/drawing/2014/main" id="{E7614417-9796-E349-A5DD-B28EAFC0AF81}"/>
              </a:ext>
            </a:extLst>
          </p:cNvPr>
          <p:cNvSpPr>
            <a:spLocks noGrp="1"/>
          </p:cNvSpPr>
          <p:nvPr>
            <p:ph sz="quarter" idx="13"/>
          </p:nvPr>
        </p:nvSpPr>
        <p:spPr/>
        <p:txBody>
          <a:bodyPr/>
          <a:lstStyle/>
          <a:p>
            <a:r>
              <a:rPr lang="en-US" cap="none" dirty="0">
                <a:latin typeface="Omnes" panose="02000606040000020004" pitchFamily="2" charset="77"/>
              </a:rPr>
              <a:t>Create k8s configuration </a:t>
            </a:r>
          </a:p>
          <a:p>
            <a:r>
              <a:rPr lang="en-US" cap="none" dirty="0">
                <a:latin typeface="Omnes" panose="02000606040000020004" pitchFamily="2" charset="77"/>
              </a:rPr>
              <a:t>Create hello world application</a:t>
            </a:r>
          </a:p>
          <a:p>
            <a:r>
              <a:rPr lang="en-US" cap="none" dirty="0">
                <a:latin typeface="Omnes" panose="02000606040000020004" pitchFamily="2" charset="77"/>
              </a:rPr>
              <a:t>Create a </a:t>
            </a:r>
            <a:r>
              <a:rPr lang="en-US" cap="none" dirty="0" err="1">
                <a:latin typeface="Omnes" panose="02000606040000020004" pitchFamily="2" charset="77"/>
              </a:rPr>
              <a:t>ServiceAccount</a:t>
            </a:r>
            <a:r>
              <a:rPr lang="en-US" cap="none" dirty="0">
                <a:latin typeface="Omnes" panose="02000606040000020004" pitchFamily="2" charset="77"/>
              </a:rPr>
              <a:t> to list pods</a:t>
            </a:r>
          </a:p>
        </p:txBody>
      </p:sp>
      <p:sp>
        <p:nvSpPr>
          <p:cNvPr id="5" name="Text Placeholder 4">
            <a:extLst>
              <a:ext uri="{FF2B5EF4-FFF2-40B4-BE49-F238E27FC236}">
                <a16:creationId xmlns:a16="http://schemas.microsoft.com/office/drawing/2014/main" id="{024DB468-3C4F-C248-A754-4C19A2B7A2FA}"/>
              </a:ext>
            </a:extLst>
          </p:cNvPr>
          <p:cNvSpPr>
            <a:spLocks noGrp="1"/>
          </p:cNvSpPr>
          <p:nvPr>
            <p:ph type="body" sz="quarter" idx="3"/>
          </p:nvPr>
        </p:nvSpPr>
        <p:spPr/>
        <p:txBody>
          <a:bodyPr/>
          <a:lstStyle/>
          <a:p>
            <a:r>
              <a:rPr lang="en-US" dirty="0" err="1"/>
              <a:t>openshift</a:t>
            </a:r>
            <a:endParaRPr lang="en-US" dirty="0"/>
          </a:p>
        </p:txBody>
      </p:sp>
      <p:sp>
        <p:nvSpPr>
          <p:cNvPr id="6" name="Content Placeholder 5">
            <a:extLst>
              <a:ext uri="{FF2B5EF4-FFF2-40B4-BE49-F238E27FC236}">
                <a16:creationId xmlns:a16="http://schemas.microsoft.com/office/drawing/2014/main" id="{5131710D-1260-C249-BE01-1821C7D7C3C7}"/>
              </a:ext>
            </a:extLst>
          </p:cNvPr>
          <p:cNvSpPr>
            <a:spLocks noGrp="1"/>
          </p:cNvSpPr>
          <p:nvPr>
            <p:ph sz="quarter" idx="14"/>
          </p:nvPr>
        </p:nvSpPr>
        <p:spPr/>
        <p:txBody>
          <a:bodyPr>
            <a:normAutofit fontScale="92500" lnSpcReduction="10000"/>
          </a:bodyPr>
          <a:lstStyle/>
          <a:p>
            <a:r>
              <a:rPr lang="en-US" cap="none" dirty="0">
                <a:latin typeface="Omnes" panose="02000606040000020004" pitchFamily="2" charset="77"/>
              </a:rPr>
              <a:t>Configure </a:t>
            </a:r>
            <a:r>
              <a:rPr lang="en-US" cap="none" dirty="0" err="1">
                <a:latin typeface="Omnes" panose="02000606040000020004" pitchFamily="2" charset="77"/>
              </a:rPr>
              <a:t>Openshift</a:t>
            </a:r>
            <a:r>
              <a:rPr lang="en-US" cap="none" dirty="0">
                <a:latin typeface="Omnes" panose="02000606040000020004" pitchFamily="2" charset="77"/>
              </a:rPr>
              <a:t> Client</a:t>
            </a:r>
          </a:p>
          <a:p>
            <a:r>
              <a:rPr lang="en-US" cap="none" dirty="0">
                <a:latin typeface="Omnes" panose="02000606040000020004" pitchFamily="2" charset="77"/>
              </a:rPr>
              <a:t>Create Hello OpenShift Application</a:t>
            </a:r>
          </a:p>
          <a:p>
            <a:r>
              <a:rPr lang="en-US" cap="none" dirty="0">
                <a:latin typeface="Omnes" panose="02000606040000020004" pitchFamily="2" charset="77"/>
              </a:rPr>
              <a:t>Create </a:t>
            </a:r>
            <a:r>
              <a:rPr lang="en-US" cap="none" dirty="0" err="1">
                <a:latin typeface="Omnes" panose="02000606040000020004" pitchFamily="2" charset="77"/>
              </a:rPr>
              <a:t>ServiceAccount</a:t>
            </a:r>
            <a:r>
              <a:rPr lang="en-US" cap="none" dirty="0">
                <a:latin typeface="Omnes" panose="02000606040000020004" pitchFamily="2" charset="77"/>
              </a:rPr>
              <a:t> to list pods</a:t>
            </a:r>
          </a:p>
          <a:p>
            <a:r>
              <a:rPr lang="en-US" cap="none" dirty="0">
                <a:latin typeface="Omnes" panose="02000606040000020004" pitchFamily="2" charset="77"/>
              </a:rPr>
              <a:t>Application health checks</a:t>
            </a:r>
          </a:p>
          <a:p>
            <a:r>
              <a:rPr lang="en-US" cap="none" dirty="0">
                <a:latin typeface="Omnes" panose="02000606040000020004" pitchFamily="2" charset="77"/>
              </a:rPr>
              <a:t>Application deployment strategies</a:t>
            </a:r>
          </a:p>
          <a:p>
            <a:r>
              <a:rPr lang="en-US" cap="none" dirty="0">
                <a:latin typeface="Omnes" panose="02000606040000020004" pitchFamily="2" charset="77"/>
              </a:rPr>
              <a:t>Monitoring &amp; logging</a:t>
            </a:r>
          </a:p>
        </p:txBody>
      </p:sp>
    </p:spTree>
    <p:extLst>
      <p:ext uri="{BB962C8B-B14F-4D97-AF65-F5344CB8AC3E}">
        <p14:creationId xmlns:p14="http://schemas.microsoft.com/office/powerpoint/2010/main" val="17090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C242F6-5450-2844-A65B-EAECB44BADE3}"/>
              </a:ext>
            </a:extLst>
          </p:cNvPr>
          <p:cNvSpPr/>
          <p:nvPr/>
        </p:nvSpPr>
        <p:spPr>
          <a:xfrm>
            <a:off x="0" y="2468"/>
            <a:ext cx="12161520" cy="6858000"/>
          </a:xfrm>
          <a:prstGeom prst="rect">
            <a:avLst/>
          </a:prstGeom>
          <a:gradFill>
            <a:gsLst>
              <a:gs pos="0">
                <a:schemeClr val="bg1">
                  <a:tint val="90000"/>
                  <a:lumMod val="110000"/>
                </a:schemeClr>
              </a:gs>
              <a:gs pos="100000">
                <a:schemeClr val="bg1">
                  <a:shade val="64000"/>
                  <a:lumMod val="8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a:extLst>
              <a:ext uri="{FF2B5EF4-FFF2-40B4-BE49-F238E27FC236}">
                <a16:creationId xmlns:a16="http://schemas.microsoft.com/office/drawing/2014/main" id="{BE9E1EAB-7995-D740-A09B-CB72D9D6418F}"/>
              </a:ext>
            </a:extLst>
          </p:cNvPr>
          <p:cNvPicPr>
            <a:picLocks noChangeAspect="1"/>
          </p:cNvPicPr>
          <p:nvPr/>
        </p:nvPicPr>
        <p:blipFill rotWithShape="1">
          <a:blip r:embed="rId4">
            <a:extLst>
              <a:ext uri="{28A0092B-C50C-407E-A947-70E740481C1C}">
                <a14:useLocalDpi xmlns:a14="http://schemas.microsoft.com/office/drawing/2010/main" val="0"/>
              </a:ext>
            </a:extLst>
          </a:blip>
          <a:srcRect l="6978" r="12133" b="-1"/>
          <a:stretch/>
        </p:blipFill>
        <p:spPr>
          <a:xfrm>
            <a:off x="20" y="10"/>
            <a:ext cx="12191980" cy="6857990"/>
          </a:xfrm>
          <a:prstGeom prst="rect">
            <a:avLst/>
          </a:prstGeom>
        </p:spPr>
      </p:pic>
      <p:sp>
        <p:nvSpPr>
          <p:cNvPr id="22" name="Rounded Rectangle 8">
            <a:extLst>
              <a:ext uri="{FF2B5EF4-FFF2-40B4-BE49-F238E27FC236}">
                <a16:creationId xmlns:a16="http://schemas.microsoft.com/office/drawing/2014/main" id="{D77CF7D5-36A3-4ED3-AE46-77E42D2A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1FE3C-2DFE-D641-837D-0E0E5CC99B4D}"/>
              </a:ext>
            </a:extLst>
          </p:cNvPr>
          <p:cNvSpPr>
            <a:spLocks noGrp="1"/>
          </p:cNvSpPr>
          <p:nvPr>
            <p:ph type="title"/>
          </p:nvPr>
        </p:nvSpPr>
        <p:spPr>
          <a:xfrm>
            <a:off x="1307482" y="950976"/>
            <a:ext cx="9499092" cy="1263718"/>
          </a:xfrm>
        </p:spPr>
        <p:txBody>
          <a:bodyPr vert="horz" lIns="91440" tIns="45720" rIns="91440" bIns="45720" rtlCol="0" anchor="ctr">
            <a:normAutofit/>
          </a:bodyPr>
          <a:lstStyle/>
          <a:p>
            <a:r>
              <a:rPr lang="en-US" sz="3600">
                <a:solidFill>
                  <a:srgbClr val="FFFFFF"/>
                </a:solidFill>
              </a:rPr>
              <a:t>Q&amp;A</a:t>
            </a:r>
          </a:p>
        </p:txBody>
      </p:sp>
      <p:sp>
        <p:nvSpPr>
          <p:cNvPr id="4" name="Text Placeholder 3">
            <a:extLst>
              <a:ext uri="{FF2B5EF4-FFF2-40B4-BE49-F238E27FC236}">
                <a16:creationId xmlns:a16="http://schemas.microsoft.com/office/drawing/2014/main" id="{2E9317F9-4A2B-6044-A045-F4F97663982A}"/>
              </a:ext>
            </a:extLst>
          </p:cNvPr>
          <p:cNvSpPr>
            <a:spLocks noGrp="1"/>
          </p:cNvSpPr>
          <p:nvPr>
            <p:ph type="body" sz="half" idx="2"/>
          </p:nvPr>
        </p:nvSpPr>
        <p:spPr>
          <a:xfrm>
            <a:off x="1203960" y="2367093"/>
            <a:ext cx="9784080" cy="3090732"/>
          </a:xfrm>
        </p:spPr>
        <p:txBody>
          <a:bodyPr vert="horz" lIns="91440" tIns="45720" rIns="91440" bIns="45720" rtlCol="0">
            <a:normAutofit lnSpcReduction="10000"/>
          </a:bodyPr>
          <a:lstStyle/>
          <a:p>
            <a:pPr algn="l">
              <a:buSzTx/>
            </a:pPr>
            <a:r>
              <a:rPr lang="en-US" sz="2400" cap="none" dirty="0">
                <a:solidFill>
                  <a:srgbClr val="FFFFFF"/>
                </a:solidFill>
                <a:latin typeface="Omnes" panose="02000606040000020004" pitchFamily="2" charset="77"/>
              </a:rPr>
              <a:t>Twitter: 	 	LinkedIn: 		 GitHub: 	IRC:</a:t>
            </a:r>
          </a:p>
          <a:p>
            <a:pPr indent="-228600" algn="l">
              <a:buSzTx/>
              <a:buFont typeface="Arial" panose="020B0604020202020204" pitchFamily="34" charset="0"/>
              <a:buChar char="•"/>
            </a:pPr>
            <a:r>
              <a:rPr lang="en-US" cap="none" dirty="0">
                <a:solidFill>
                  <a:srgbClr val="FFFFFF"/>
                </a:solidFill>
                <a:latin typeface="Omnes" panose="02000606040000020004" pitchFamily="2" charset="77"/>
              </a:rPr>
              <a:t>@</a:t>
            </a:r>
            <a:r>
              <a:rPr lang="en-US" cap="none" dirty="0" err="1">
                <a:solidFill>
                  <a:srgbClr val="FFFFFF"/>
                </a:solidFill>
                <a:latin typeface="Omnes" panose="02000606040000020004" pitchFamily="2" charset="77"/>
              </a:rPr>
              <a:t>keithtenzer</a:t>
            </a:r>
            <a:r>
              <a:rPr lang="en-US" cap="none" dirty="0">
                <a:solidFill>
                  <a:srgbClr val="FFFFFF"/>
                </a:solidFill>
                <a:latin typeface="Omnes" panose="02000606040000020004" pitchFamily="2" charset="77"/>
              </a:rPr>
              <a:t>		/in/</a:t>
            </a:r>
            <a:r>
              <a:rPr lang="en-US" cap="none" dirty="0" err="1">
                <a:solidFill>
                  <a:srgbClr val="FFFFFF"/>
                </a:solidFill>
                <a:latin typeface="Omnes" panose="02000606040000020004" pitchFamily="2" charset="77"/>
              </a:rPr>
              <a:t>keithtenzer</a:t>
            </a:r>
            <a:r>
              <a:rPr lang="en-US" cap="none" dirty="0">
                <a:solidFill>
                  <a:srgbClr val="FFFFFF"/>
                </a:solidFill>
                <a:latin typeface="Omnes" panose="02000606040000020004" pitchFamily="2" charset="77"/>
              </a:rPr>
              <a:t>		</a:t>
            </a:r>
            <a:r>
              <a:rPr lang="en-US" cap="none" dirty="0" err="1">
                <a:solidFill>
                  <a:srgbClr val="FFFFFF"/>
                </a:solidFill>
                <a:latin typeface="Omnes" panose="02000606040000020004" pitchFamily="2" charset="77"/>
              </a:rPr>
              <a:t>keithtenzer</a:t>
            </a:r>
            <a:r>
              <a:rPr lang="en-US" cap="none" dirty="0">
                <a:solidFill>
                  <a:srgbClr val="FFFFFF"/>
                </a:solidFill>
                <a:latin typeface="Omnes" panose="02000606040000020004" pitchFamily="2" charset="77"/>
              </a:rPr>
              <a:t>	</a:t>
            </a:r>
            <a:r>
              <a:rPr lang="en-US" cap="none" dirty="0" err="1">
                <a:solidFill>
                  <a:srgbClr val="FFFFFF"/>
                </a:solidFill>
                <a:latin typeface="Omnes" panose="02000606040000020004" pitchFamily="2" charset="77"/>
              </a:rPr>
              <a:t>ktenzer</a:t>
            </a:r>
            <a:endParaRPr lang="en-US" cap="none" dirty="0">
              <a:solidFill>
                <a:srgbClr val="FFFFFF"/>
              </a:solidFill>
              <a:latin typeface="Omnes" panose="02000606040000020004" pitchFamily="2" charset="77"/>
            </a:endParaRPr>
          </a:p>
          <a:p>
            <a:pPr indent="-228600" algn="l">
              <a:buFont typeface="Arial" panose="020B0604020202020204" pitchFamily="34" charset="0"/>
              <a:buChar char="•"/>
            </a:pPr>
            <a:r>
              <a:rPr lang="en-US" cap="none" dirty="0">
                <a:solidFill>
                  <a:srgbClr val="FFFFFF"/>
                </a:solidFill>
                <a:latin typeface="Omnes" panose="02000606040000020004" pitchFamily="2" charset="77"/>
              </a:rPr>
              <a:t>@</a:t>
            </a:r>
            <a:r>
              <a:rPr lang="en-US" cap="none" dirty="0" err="1">
                <a:solidFill>
                  <a:srgbClr val="FFFFFF"/>
                </a:solidFill>
                <a:latin typeface="Omnes" panose="02000606040000020004" pitchFamily="2" charset="77"/>
              </a:rPr>
              <a:t>OGtrilliams</a:t>
            </a:r>
            <a:r>
              <a:rPr lang="en-US" cap="none" dirty="0">
                <a:solidFill>
                  <a:srgbClr val="FFFFFF"/>
                </a:solidFill>
                <a:latin typeface="Omnes" panose="02000606040000020004" pitchFamily="2" charset="77"/>
              </a:rPr>
              <a:t> 		/in/</a:t>
            </a:r>
            <a:r>
              <a:rPr lang="en-US" cap="none" dirty="0" err="1">
                <a:solidFill>
                  <a:srgbClr val="FFFFFF"/>
                </a:solidFill>
                <a:latin typeface="Omnes" panose="02000606040000020004" pitchFamily="2" charset="77"/>
              </a:rPr>
              <a:t>trilliams</a:t>
            </a:r>
            <a:r>
              <a:rPr lang="en-US" cap="none" dirty="0">
                <a:solidFill>
                  <a:srgbClr val="FFFFFF"/>
                </a:solidFill>
                <a:latin typeface="Omnes" panose="02000606040000020004" pitchFamily="2" charset="77"/>
              </a:rPr>
              <a:t>		</a:t>
            </a:r>
            <a:r>
              <a:rPr lang="en-US" cap="none" dirty="0" err="1">
                <a:solidFill>
                  <a:srgbClr val="FFFFFF"/>
                </a:solidFill>
                <a:latin typeface="Omnes" panose="02000606040000020004" pitchFamily="2" charset="77"/>
              </a:rPr>
              <a:t>Ogtrilliams</a:t>
            </a:r>
            <a:r>
              <a:rPr lang="en-US" cap="none" dirty="0">
                <a:solidFill>
                  <a:srgbClr val="FFFFFF"/>
                </a:solidFill>
                <a:latin typeface="Omnes" panose="02000606040000020004" pitchFamily="2" charset="77"/>
              </a:rPr>
              <a:t>	</a:t>
            </a:r>
            <a:r>
              <a:rPr lang="en-US" cap="none" dirty="0" err="1">
                <a:solidFill>
                  <a:srgbClr val="FFFFFF"/>
                </a:solidFill>
                <a:latin typeface="Omnes" panose="02000606040000020004" pitchFamily="2" charset="77"/>
              </a:rPr>
              <a:t>PagliaccisCloud</a:t>
            </a:r>
            <a:endParaRPr lang="en-US" cap="none" dirty="0">
              <a:solidFill>
                <a:srgbClr val="FFFFFF"/>
              </a:solidFill>
              <a:latin typeface="Omnes" panose="02000606040000020004" pitchFamily="2" charset="77"/>
            </a:endParaRPr>
          </a:p>
          <a:p>
            <a:pPr indent="-228600" algn="l">
              <a:buFont typeface="Arial" panose="020B0604020202020204" pitchFamily="34" charset="0"/>
              <a:buChar char="•"/>
            </a:pPr>
            <a:endParaRPr lang="en-US" cap="none" dirty="0">
              <a:solidFill>
                <a:srgbClr val="FFFFFF"/>
              </a:solidFill>
              <a:latin typeface="Omnes" panose="02000606040000020004" pitchFamily="2" charset="77"/>
            </a:endParaRPr>
          </a:p>
          <a:p>
            <a:pPr indent="-228600" algn="l">
              <a:buFont typeface="Arial" panose="020B0604020202020204" pitchFamily="34" charset="0"/>
              <a:buChar char="•"/>
            </a:pPr>
            <a:endParaRPr lang="en-US" cap="none" dirty="0">
              <a:solidFill>
                <a:srgbClr val="FFFFFF"/>
              </a:solidFill>
              <a:latin typeface="Omnes" panose="02000606040000020004" pitchFamily="2" charset="77"/>
            </a:endParaRPr>
          </a:p>
          <a:p>
            <a:pPr algn="l"/>
            <a:r>
              <a:rPr lang="en-US" sz="1900" cap="none" dirty="0">
                <a:solidFill>
                  <a:srgbClr val="FFFFFF"/>
                </a:solidFill>
                <a:latin typeface="Omnes" panose="02000606040000020004" pitchFamily="2" charset="77"/>
              </a:rPr>
              <a:t>Workshop Exercises	 		OpenShift on OpenStack 1-2-3 playbooks</a:t>
            </a:r>
          </a:p>
          <a:p>
            <a:pPr algn="l"/>
            <a:r>
              <a:rPr lang="en-US" cap="none" dirty="0">
                <a:solidFill>
                  <a:srgbClr val="FFFFFF"/>
                </a:solidFill>
                <a:latin typeface="Omnes" panose="02000606040000020004" pitchFamily="2" charset="77"/>
              </a:rPr>
              <a:t> https://github.com/ktenzer/its-a-paas	 	https://</a:t>
            </a:r>
            <a:r>
              <a:rPr lang="en-US" cap="none" dirty="0" err="1">
                <a:solidFill>
                  <a:srgbClr val="FFFFFF"/>
                </a:solidFill>
                <a:latin typeface="Omnes" panose="02000606040000020004" pitchFamily="2" charset="77"/>
              </a:rPr>
              <a:t>github.com</a:t>
            </a:r>
            <a:r>
              <a:rPr lang="en-US" cap="none" dirty="0">
                <a:solidFill>
                  <a:srgbClr val="FFFFFF"/>
                </a:solidFill>
                <a:latin typeface="Omnes" panose="02000606040000020004" pitchFamily="2" charset="77"/>
              </a:rPr>
              <a:t>/</a:t>
            </a:r>
            <a:r>
              <a:rPr lang="en-US" cap="none" dirty="0" err="1">
                <a:solidFill>
                  <a:srgbClr val="FFFFFF"/>
                </a:solidFill>
                <a:latin typeface="Omnes" panose="02000606040000020004" pitchFamily="2" charset="77"/>
              </a:rPr>
              <a:t>ktenzer</a:t>
            </a:r>
            <a:r>
              <a:rPr lang="en-US" cap="none" dirty="0">
                <a:solidFill>
                  <a:srgbClr val="FFFFFF"/>
                </a:solidFill>
                <a:latin typeface="Omnes" panose="02000606040000020004" pitchFamily="2" charset="77"/>
              </a:rPr>
              <a:t>/openshift-on-openstack-123</a:t>
            </a:r>
          </a:p>
          <a:p>
            <a:pPr algn="l"/>
            <a:endParaRPr lang="en-US" cap="none" dirty="0">
              <a:solidFill>
                <a:srgbClr val="FFFFFF"/>
              </a:solidFill>
              <a:latin typeface="Omnes" panose="02000606040000020004" pitchFamily="2" charset="77"/>
            </a:endParaRPr>
          </a:p>
          <a:p>
            <a:pPr algn="l">
              <a:buSzTx/>
            </a:pPr>
            <a:endParaRPr lang="en-US" cap="none" dirty="0">
              <a:solidFill>
                <a:srgbClr val="FFFFFF"/>
              </a:solidFill>
              <a:latin typeface="Omnes" panose="02000606040000020004" pitchFamily="2" charset="77"/>
            </a:endParaRPr>
          </a:p>
          <a:p>
            <a:pPr indent="-228600" algn="l">
              <a:buSzTx/>
              <a:buFont typeface="Arial" panose="020B0604020202020204" pitchFamily="34" charset="0"/>
              <a:buChar char="•"/>
            </a:pPr>
            <a:endParaRPr lang="en-US" dirty="0">
              <a:solidFill>
                <a:srgbClr val="FFFFFF"/>
              </a:solidFill>
              <a:latin typeface="Omnes" panose="02000606040000020004" pitchFamily="2" charset="77"/>
            </a:endParaRPr>
          </a:p>
        </p:txBody>
      </p:sp>
      <p:pic>
        <p:nvPicPr>
          <p:cNvPr id="20" name="Picture 12" hidden="1">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14" hidden="1">
            <a:extLst>
              <a:ext uri="{FF2B5EF4-FFF2-40B4-BE49-F238E27FC236}">
                <a16:creationId xmlns:a16="http://schemas.microsoft.com/office/drawing/2014/main" id="{21CB8282-44AF-40D0-A7E2-03734788DC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94930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16B918-DC70-ED4E-B590-D072B338AE71}"/>
              </a:ext>
            </a:extLst>
          </p:cNvPr>
          <p:cNvSpPr>
            <a:spLocks noGrp="1"/>
          </p:cNvSpPr>
          <p:nvPr>
            <p:ph type="title"/>
          </p:nvPr>
        </p:nvSpPr>
        <p:spPr>
          <a:xfrm>
            <a:off x="762000" y="803325"/>
            <a:ext cx="5314536" cy="1325564"/>
          </a:xfrm>
        </p:spPr>
        <p:txBody>
          <a:bodyPr vert="horz" lIns="121920" tIns="60960" rIns="121920" bIns="60960" rtlCol="0" anchor="ctr">
            <a:normAutofit/>
          </a:bodyPr>
          <a:lstStyle/>
          <a:p>
            <a:pPr defTabSz="1219170"/>
            <a:r>
              <a:rPr lang="en-US" kern="1200" dirty="0">
                <a:solidFill>
                  <a:schemeClr val="tx1"/>
                </a:solidFill>
                <a:latin typeface="Omnes Light" panose="02000000000000000000" pitchFamily="2" charset="77"/>
                <a:ea typeface="+mj-ea"/>
                <a:cs typeface="+mj-cs"/>
              </a:rPr>
              <a:t>About Keith </a:t>
            </a:r>
            <a:r>
              <a:rPr lang="en-US" kern="1200" dirty="0" err="1">
                <a:solidFill>
                  <a:schemeClr val="tx1"/>
                </a:solidFill>
                <a:latin typeface="Omnes Light" panose="02000000000000000000" pitchFamily="2" charset="77"/>
                <a:ea typeface="+mj-ea"/>
                <a:cs typeface="+mj-cs"/>
              </a:rPr>
              <a:t>Tenzer</a:t>
            </a:r>
            <a:endParaRPr lang="en-US" kern="1200" dirty="0">
              <a:solidFill>
                <a:schemeClr val="tx1"/>
              </a:solidFill>
              <a:latin typeface="Omnes Light" panose="02000000000000000000" pitchFamily="2" charset="77"/>
              <a:ea typeface="+mj-ea"/>
              <a:cs typeface="+mj-cs"/>
            </a:endParaRPr>
          </a:p>
        </p:txBody>
      </p:sp>
      <p:sp>
        <p:nvSpPr>
          <p:cNvPr id="2" name="Text Placeholder 1">
            <a:extLst>
              <a:ext uri="{FF2B5EF4-FFF2-40B4-BE49-F238E27FC236}">
                <a16:creationId xmlns:a16="http://schemas.microsoft.com/office/drawing/2014/main" id="{1166CA88-E05F-7747-BE22-3554E1BF14B9}"/>
              </a:ext>
            </a:extLst>
          </p:cNvPr>
          <p:cNvSpPr>
            <a:spLocks noGrp="1"/>
          </p:cNvSpPr>
          <p:nvPr>
            <p:ph type="body" sz="half" idx="4294967295"/>
          </p:nvPr>
        </p:nvSpPr>
        <p:spPr>
          <a:xfrm>
            <a:off x="762001" y="2279017"/>
            <a:ext cx="5314543" cy="3375920"/>
          </a:xfrm>
        </p:spPr>
        <p:txBody>
          <a:bodyPr vert="horz" lIns="121920" tIns="60960" rIns="121920" bIns="60960" rtlCol="0" anchor="t">
            <a:normAutofit/>
          </a:bodyPr>
          <a:lstStyle/>
          <a:p>
            <a:pPr marL="380990" indent="-304792" defTabSz="1219170">
              <a:lnSpc>
                <a:spcPct val="90000"/>
              </a:lnSpc>
            </a:pPr>
            <a:r>
              <a:rPr lang="en-US" kern="1200" dirty="0">
                <a:latin typeface="Omnes Light" panose="02000000000000000000" pitchFamily="2" charset="77"/>
                <a:ea typeface="+mn-ea"/>
                <a:cs typeface="+mn-cs"/>
              </a:rPr>
              <a:t>Red Hat Principal Solutions Architect</a:t>
            </a:r>
          </a:p>
          <a:p>
            <a:pPr marL="380990" indent="-304792" defTabSz="1219170">
              <a:lnSpc>
                <a:spcPct val="90000"/>
              </a:lnSpc>
            </a:pPr>
            <a:r>
              <a:rPr lang="en-US" kern="1200" dirty="0">
                <a:latin typeface="Omnes Light" panose="02000000000000000000" pitchFamily="2" charset="77"/>
                <a:ea typeface="+mn-ea"/>
                <a:cs typeface="+mn-cs"/>
              </a:rPr>
              <a:t>Based in Munich, Germany</a:t>
            </a:r>
          </a:p>
          <a:p>
            <a:pPr marL="380990" indent="-304792" defTabSz="1219170">
              <a:lnSpc>
                <a:spcPct val="90000"/>
              </a:lnSpc>
            </a:pPr>
            <a:r>
              <a:rPr lang="en-US" kern="1200" dirty="0" err="1">
                <a:latin typeface="Omnes Light" panose="02000000000000000000" pitchFamily="2" charset="77"/>
                <a:ea typeface="+mn-ea"/>
                <a:cs typeface="+mn-cs"/>
              </a:rPr>
              <a:t>SnapCreator</a:t>
            </a:r>
            <a:r>
              <a:rPr lang="en-US" kern="1200" dirty="0">
                <a:latin typeface="Omnes Light" panose="02000000000000000000" pitchFamily="2" charset="77"/>
                <a:ea typeface="+mn-ea"/>
                <a:cs typeface="+mn-cs"/>
              </a:rPr>
              <a:t> framework inventor</a:t>
            </a:r>
          </a:p>
          <a:p>
            <a:pPr marL="380990" indent="-304792" defTabSz="1219170">
              <a:lnSpc>
                <a:spcPct val="90000"/>
              </a:lnSpc>
            </a:pPr>
            <a:endParaRPr lang="en-US" kern="1200" cap="none" dirty="0">
              <a:latin typeface="Omnes Light" panose="02000000000000000000" pitchFamily="2" charset="77"/>
              <a:ea typeface="+mn-ea"/>
              <a:cs typeface="+mn-cs"/>
            </a:endParaRPr>
          </a:p>
          <a:p>
            <a:pPr marL="380990" indent="-304792" defTabSz="1219170">
              <a:lnSpc>
                <a:spcPct val="90000"/>
              </a:lnSpc>
            </a:pPr>
            <a:r>
              <a:rPr lang="en-US" kern="1200" dirty="0">
                <a:latin typeface="Omnes Light" panose="02000000000000000000" pitchFamily="2" charset="77"/>
                <a:ea typeface="+mn-ea"/>
                <a:cs typeface="+mn-cs"/>
              </a:rPr>
              <a:t>https://keithtenzer.com</a:t>
            </a:r>
          </a:p>
          <a:p>
            <a:pPr marL="380990" indent="-304792" defTabSz="1219170">
              <a:lnSpc>
                <a:spcPct val="90000"/>
              </a:lnSpc>
            </a:pPr>
            <a:r>
              <a:rPr lang="en-US" kern="1200" dirty="0">
                <a:latin typeface="Omnes Light" panose="02000000000000000000" pitchFamily="2" charset="77"/>
                <a:ea typeface="+mn-ea"/>
                <a:cs typeface="+mn-cs"/>
              </a:rPr>
              <a:t>https://</a:t>
            </a:r>
            <a:r>
              <a:rPr lang="en-US" kern="1200" dirty="0" err="1">
                <a:latin typeface="Omnes Light" panose="02000000000000000000" pitchFamily="2" charset="77"/>
                <a:ea typeface="+mn-ea"/>
                <a:cs typeface="+mn-cs"/>
              </a:rPr>
              <a:t>twitter.com</a:t>
            </a:r>
            <a:r>
              <a:rPr lang="en-US" kern="1200" dirty="0">
                <a:latin typeface="Omnes Light" panose="02000000000000000000" pitchFamily="2" charset="77"/>
                <a:ea typeface="+mn-ea"/>
                <a:cs typeface="+mn-cs"/>
              </a:rPr>
              <a:t>/</a:t>
            </a:r>
            <a:r>
              <a:rPr lang="en-US" kern="1200" dirty="0" err="1">
                <a:latin typeface="Omnes Light" panose="02000000000000000000" pitchFamily="2" charset="77"/>
                <a:ea typeface="+mn-ea"/>
                <a:cs typeface="+mn-cs"/>
              </a:rPr>
              <a:t>keithtenzer</a:t>
            </a:r>
            <a:endParaRPr lang="en-US" kern="1200" dirty="0">
              <a:latin typeface="Omnes Light" panose="02000000000000000000" pitchFamily="2" charset="77"/>
              <a:ea typeface="+mn-ea"/>
              <a:cs typeface="+mn-cs"/>
            </a:endParaRPr>
          </a:p>
          <a:p>
            <a:pPr marL="380990" indent="-304792" defTabSz="1219170">
              <a:lnSpc>
                <a:spcPct val="90000"/>
              </a:lnSpc>
            </a:pPr>
            <a:r>
              <a:rPr lang="en-US" kern="1200" dirty="0">
                <a:latin typeface="Omnes Light" panose="02000000000000000000" pitchFamily="2" charset="77"/>
                <a:ea typeface="+mn-ea"/>
                <a:cs typeface="+mn-cs"/>
              </a:rPr>
              <a:t>https://</a:t>
            </a:r>
            <a:r>
              <a:rPr lang="en-US" kern="1200" dirty="0" err="1">
                <a:latin typeface="Omnes Light" panose="02000000000000000000" pitchFamily="2" charset="77"/>
                <a:ea typeface="+mn-ea"/>
                <a:cs typeface="+mn-cs"/>
              </a:rPr>
              <a:t>github.com</a:t>
            </a:r>
            <a:r>
              <a:rPr lang="en-US" kern="1200" dirty="0">
                <a:latin typeface="Omnes Light" panose="02000000000000000000" pitchFamily="2" charset="77"/>
                <a:ea typeface="+mn-ea"/>
                <a:cs typeface="+mn-cs"/>
              </a:rPr>
              <a:t>/</a:t>
            </a:r>
            <a:r>
              <a:rPr lang="en-US" kern="1200" dirty="0" err="1">
                <a:latin typeface="Omnes Light" panose="02000000000000000000" pitchFamily="2" charset="77"/>
                <a:ea typeface="+mn-ea"/>
                <a:cs typeface="+mn-cs"/>
              </a:rPr>
              <a:t>ktenzer</a:t>
            </a:r>
            <a:endParaRPr lang="en-US" kern="1200" dirty="0">
              <a:latin typeface="Omnes Light" panose="02000000000000000000" pitchFamily="2" charset="77"/>
              <a:ea typeface="+mn-ea"/>
              <a:cs typeface="+mn-cs"/>
            </a:endParaRPr>
          </a:p>
        </p:txBody>
      </p:sp>
      <p:pic>
        <p:nvPicPr>
          <p:cNvPr id="6" name="Picture 5">
            <a:extLst>
              <a:ext uri="{FF2B5EF4-FFF2-40B4-BE49-F238E27FC236}">
                <a16:creationId xmlns:a16="http://schemas.microsoft.com/office/drawing/2014/main" id="{3DFC3B72-2D1B-9048-BCE1-9C427DEE9D66}"/>
              </a:ext>
            </a:extLst>
          </p:cNvPr>
          <p:cNvPicPr>
            <a:picLocks noChangeAspect="1"/>
          </p:cNvPicPr>
          <p:nvPr/>
        </p:nvPicPr>
        <p:blipFill rotWithShape="1">
          <a:blip r:embed="rId3">
            <a:extLst>
              <a:ext uri="{28A0092B-C50C-407E-A947-70E740481C1C}">
                <a14:useLocalDpi xmlns:a14="http://schemas.microsoft.com/office/drawing/2010/main" val="0"/>
              </a:ext>
            </a:extLst>
          </a:blip>
          <a:srcRect l="17436" r="10335" b="-4"/>
          <a:stretch/>
        </p:blipFill>
        <p:spPr>
          <a:xfrm>
            <a:off x="6750141" y="-2"/>
            <a:ext cx="5441860" cy="5654939"/>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0064692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1" name="Rectangle 20">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646857B9-1E8E-1F41-B06C-1B56F55A6BB8}"/>
              </a:ext>
            </a:extLst>
          </p:cNvPr>
          <p:cNvPicPr>
            <a:picLocks noGrp="1" noChangeAspect="1"/>
          </p:cNvPicPr>
          <p:nvPr>
            <p:ph sz="quarter" idx="14"/>
          </p:nvPr>
        </p:nvPicPr>
        <p:blipFill rotWithShape="1">
          <a:blip r:embed="rId4">
            <a:alphaModFix amt="25000"/>
            <a:extLst/>
          </a:blip>
          <a:srcRect r="49" b="1"/>
          <a:stretch/>
        </p:blipFill>
        <p:spPr>
          <a:xfrm>
            <a:off x="20" y="0"/>
            <a:ext cx="12191980" cy="6861278"/>
          </a:xfrm>
          <a:prstGeom prst="rect">
            <a:avLst/>
          </a:prstGeom>
        </p:spPr>
      </p:pic>
      <p:sp>
        <p:nvSpPr>
          <p:cNvPr id="2" name="Title 1">
            <a:extLst>
              <a:ext uri="{FF2B5EF4-FFF2-40B4-BE49-F238E27FC236}">
                <a16:creationId xmlns:a16="http://schemas.microsoft.com/office/drawing/2014/main" id="{28E43F74-CEA4-B645-BA5D-092CBE8A40E5}"/>
              </a:ext>
            </a:extLst>
          </p:cNvPr>
          <p:cNvSpPr>
            <a:spLocks noGrp="1"/>
          </p:cNvSpPr>
          <p:nvPr>
            <p:ph type="title"/>
          </p:nvPr>
        </p:nvSpPr>
        <p:spPr>
          <a:xfrm>
            <a:off x="913775" y="29943"/>
            <a:ext cx="10364451" cy="1280160"/>
          </a:xfrm>
        </p:spPr>
        <p:txBody>
          <a:bodyPr vert="horz" lIns="91440" tIns="45720" rIns="91440" bIns="45720" rtlCol="0" anchor="ctr">
            <a:normAutofit/>
          </a:bodyPr>
          <a:lstStyle/>
          <a:p>
            <a:r>
              <a:rPr lang="en-US" dirty="0">
                <a:latin typeface="Omnes" panose="02000606040000020004" pitchFamily="2" charset="77"/>
              </a:rPr>
              <a:t>About T. Nichole Williams</a:t>
            </a:r>
          </a:p>
        </p:txBody>
      </p:sp>
      <p:sp>
        <p:nvSpPr>
          <p:cNvPr id="12" name="Content Placeholder 11">
            <a:extLst>
              <a:ext uri="{FF2B5EF4-FFF2-40B4-BE49-F238E27FC236}">
                <a16:creationId xmlns:a16="http://schemas.microsoft.com/office/drawing/2014/main" id="{65E50E45-C263-6A4B-AF42-141D53B6764C}"/>
              </a:ext>
            </a:extLst>
          </p:cNvPr>
          <p:cNvSpPr>
            <a:spLocks noGrp="1"/>
          </p:cNvSpPr>
          <p:nvPr>
            <p:ph sz="quarter" idx="13"/>
          </p:nvPr>
        </p:nvSpPr>
        <p:spPr>
          <a:xfrm>
            <a:off x="7356598" y="2367092"/>
            <a:ext cx="4754880" cy="3657600"/>
          </a:xfrm>
        </p:spPr>
        <p:txBody>
          <a:bodyPr vert="horz" lIns="91440" tIns="45720" rIns="91440" bIns="45720" rtlCol="0" anchor="ctr">
            <a:normAutofit fontScale="92500" lnSpcReduction="20000"/>
          </a:bodyPr>
          <a:lstStyle/>
          <a:p>
            <a:r>
              <a:rPr lang="en-US" cap="none" dirty="0">
                <a:latin typeface="Omnes Light" panose="02000000000000000000" pitchFamily="2" charset="77"/>
              </a:rPr>
              <a:t>Technical Evangelist </a:t>
            </a:r>
          </a:p>
          <a:p>
            <a:pPr lvl="1"/>
            <a:r>
              <a:rPr lang="en-US" cap="none" dirty="0">
                <a:latin typeface="Omnes Light" panose="02000000000000000000" pitchFamily="2" charset="77"/>
              </a:rPr>
              <a:t> https://</a:t>
            </a:r>
            <a:r>
              <a:rPr lang="en-US" cap="none" dirty="0" err="1">
                <a:latin typeface="Omnes Light" panose="02000000000000000000" pitchFamily="2" charset="77"/>
              </a:rPr>
              <a:t>linuxacademy.com</a:t>
            </a:r>
            <a:endParaRPr lang="en-US" cap="none" dirty="0">
              <a:latin typeface="Omnes Light" panose="02000000000000000000" pitchFamily="2" charset="77"/>
            </a:endParaRPr>
          </a:p>
          <a:p>
            <a:r>
              <a:rPr lang="en-US" cap="none" dirty="0">
                <a:latin typeface="Omnes Light" panose="02000000000000000000" pitchFamily="2" charset="77"/>
              </a:rPr>
              <a:t>Based in Texas (howdy </a:t>
            </a:r>
            <a:r>
              <a:rPr lang="en-US" cap="none" dirty="0" err="1">
                <a:latin typeface="Omnes Light" panose="02000000000000000000" pitchFamily="2" charset="77"/>
              </a:rPr>
              <a:t>y’all</a:t>
            </a:r>
            <a:r>
              <a:rPr lang="en-US" cap="none" dirty="0">
                <a:latin typeface="Omnes Light" panose="02000000000000000000" pitchFamily="2" charset="77"/>
              </a:rPr>
              <a:t>)</a:t>
            </a:r>
          </a:p>
          <a:p>
            <a:r>
              <a:rPr lang="en-US" cap="none" dirty="0">
                <a:latin typeface="Omnes Light" panose="02000000000000000000" pitchFamily="2" charset="77"/>
              </a:rPr>
              <a:t>OpenStack ATC </a:t>
            </a:r>
          </a:p>
          <a:p>
            <a:pPr lvl="1"/>
            <a:r>
              <a:rPr lang="en-US" cap="none" dirty="0">
                <a:latin typeface="Omnes Light" panose="02000000000000000000" pitchFamily="2" charset="77"/>
              </a:rPr>
              <a:t>Magnum</a:t>
            </a:r>
          </a:p>
          <a:p>
            <a:pPr lvl="1"/>
            <a:r>
              <a:rPr lang="en-US" cap="none" dirty="0">
                <a:latin typeface="Omnes Light" panose="02000000000000000000" pitchFamily="2" charset="77"/>
              </a:rPr>
              <a:t> RDO</a:t>
            </a:r>
          </a:p>
          <a:p>
            <a:r>
              <a:rPr lang="en-US" cap="none" dirty="0">
                <a:latin typeface="Omnes Light" panose="02000000000000000000" pitchFamily="2" charset="77"/>
              </a:rPr>
              <a:t>https://</a:t>
            </a:r>
            <a:r>
              <a:rPr lang="en-US" cap="none" dirty="0" err="1">
                <a:latin typeface="Omnes Light" panose="02000000000000000000" pitchFamily="2" charset="77"/>
              </a:rPr>
              <a:t>academybytes.com</a:t>
            </a:r>
            <a:endParaRPr lang="en-US" cap="none" dirty="0">
              <a:latin typeface="Omnes Light" panose="02000000000000000000" pitchFamily="2" charset="77"/>
            </a:endParaRPr>
          </a:p>
          <a:p>
            <a:r>
              <a:rPr lang="en-US" cap="none" dirty="0">
                <a:latin typeface="Omnes Light" panose="02000000000000000000" pitchFamily="2" charset="77"/>
              </a:rPr>
              <a:t>https://</a:t>
            </a:r>
            <a:r>
              <a:rPr lang="en-US" cap="none" dirty="0" err="1">
                <a:latin typeface="Omnes Light" panose="02000000000000000000" pitchFamily="2" charset="77"/>
              </a:rPr>
              <a:t>twitter.com</a:t>
            </a:r>
            <a:r>
              <a:rPr lang="en-US" cap="none" dirty="0">
                <a:latin typeface="Omnes Light" panose="02000000000000000000" pitchFamily="2" charset="77"/>
              </a:rPr>
              <a:t>/</a:t>
            </a:r>
            <a:r>
              <a:rPr lang="en-US" cap="none" dirty="0" err="1">
                <a:latin typeface="Omnes Light" panose="02000000000000000000" pitchFamily="2" charset="77"/>
              </a:rPr>
              <a:t>OGtrilliams</a:t>
            </a:r>
            <a:endParaRPr lang="en-US" cap="none" dirty="0">
              <a:latin typeface="Omnes Light" panose="02000000000000000000" pitchFamily="2" charset="77"/>
            </a:endParaRPr>
          </a:p>
          <a:p>
            <a:r>
              <a:rPr lang="en-US" cap="none" dirty="0">
                <a:latin typeface="Omnes Light" panose="02000000000000000000" pitchFamily="2" charset="77"/>
              </a:rPr>
              <a:t>https://</a:t>
            </a:r>
            <a:r>
              <a:rPr lang="en-US" cap="none" dirty="0" err="1">
                <a:latin typeface="Omnes Light" panose="02000000000000000000" pitchFamily="2" charset="77"/>
              </a:rPr>
              <a:t>github.com</a:t>
            </a:r>
            <a:r>
              <a:rPr lang="en-US" cap="none" dirty="0">
                <a:latin typeface="Omnes Light" panose="02000000000000000000" pitchFamily="2" charset="77"/>
              </a:rPr>
              <a:t>/</a:t>
            </a:r>
            <a:r>
              <a:rPr lang="en-US" cap="none" dirty="0" err="1">
                <a:latin typeface="Omnes Light" panose="02000000000000000000" pitchFamily="2" charset="77"/>
              </a:rPr>
              <a:t>OGtrilliams</a:t>
            </a:r>
            <a:endParaRPr lang="en-US" cap="none" dirty="0">
              <a:latin typeface="Omnes Light" panose="02000000000000000000" pitchFamily="2" charset="77"/>
            </a:endParaRPr>
          </a:p>
        </p:txBody>
      </p:sp>
    </p:spTree>
    <p:extLst>
      <p:ext uri="{BB962C8B-B14F-4D97-AF65-F5344CB8AC3E}">
        <p14:creationId xmlns:p14="http://schemas.microsoft.com/office/powerpoint/2010/main" val="17429669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48353" y="1097214"/>
            <a:ext cx="1036320" cy="574511"/>
          </a:xfrm>
          <a:prstGeom prst="rect">
            <a:avLst/>
          </a:prstGeom>
          <a:noFill/>
          <a:ln w="28575"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Autofit/>
          </a:bodyPr>
          <a:lstStyle/>
          <a:p>
            <a:pPr algn="ctr" defTabSz="609585" hangingPunct="0">
              <a:lnSpc>
                <a:spcPct val="150000"/>
              </a:lnSpc>
            </a:pPr>
            <a:r>
              <a:rPr lang="en-US" sz="1067" dirty="0">
                <a:solidFill>
                  <a:srgbClr val="1BB398"/>
                </a:solidFill>
                <a:latin typeface="Omnes Medium" charset="0"/>
                <a:ea typeface="Omnes Medium" charset="0"/>
                <a:cs typeface="Omnes Medium" charset="0"/>
                <a:sym typeface="Helvetica"/>
              </a:rPr>
              <a:t>APPLICATION</a:t>
            </a:r>
            <a:endParaRPr lang="en-US" sz="1333" dirty="0">
              <a:solidFill>
                <a:srgbClr val="1BB398"/>
              </a:solidFill>
              <a:latin typeface="Omnes Medium" charset="0"/>
              <a:ea typeface="Omnes Medium" charset="0"/>
              <a:cs typeface="Omnes Medium" charset="0"/>
              <a:sym typeface="Helvetica"/>
            </a:endParaRPr>
          </a:p>
          <a:p>
            <a:pPr algn="ctr" defTabSz="609585" hangingPunct="0"/>
            <a:r>
              <a:rPr lang="en-US" sz="1467" dirty="0">
                <a:solidFill>
                  <a:srgbClr val="1BB398"/>
                </a:solidFill>
                <a:latin typeface="Omnes Medium" charset="0"/>
                <a:ea typeface="Omnes Medium" charset="0"/>
                <a:cs typeface="Omnes Medium" charset="0"/>
              </a:rPr>
              <a:t>A</a:t>
            </a:r>
            <a:endParaRPr lang="en-US" sz="1467" dirty="0">
              <a:solidFill>
                <a:srgbClr val="1BB398"/>
              </a:solidFill>
              <a:latin typeface="Omnes Medium" charset="0"/>
              <a:ea typeface="Omnes Medium" charset="0"/>
              <a:cs typeface="Omnes Medium" charset="0"/>
              <a:sym typeface="Helvetica"/>
            </a:endParaRPr>
          </a:p>
        </p:txBody>
      </p:sp>
      <p:sp>
        <p:nvSpPr>
          <p:cNvPr id="19" name="Rectangle 20"/>
          <p:cNvSpPr/>
          <p:nvPr/>
        </p:nvSpPr>
        <p:spPr>
          <a:xfrm>
            <a:off x="2548353" y="4757860"/>
            <a:ext cx="3210443" cy="1011936"/>
          </a:xfrm>
          <a:prstGeom prst="rect">
            <a:avLst/>
          </a:prstGeom>
          <a:solidFill>
            <a:schemeClr val="tx1">
              <a:lumMod val="65000"/>
              <a:lumOff val="35000"/>
            </a:schemeClr>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bg1"/>
                </a:solidFill>
              </a:rPr>
              <a:t>Physical Host</a:t>
            </a:r>
            <a:endParaRPr sz="1333" dirty="0">
              <a:solidFill>
                <a:schemeClr val="bg1"/>
              </a:solidFill>
            </a:endParaRPr>
          </a:p>
        </p:txBody>
      </p:sp>
      <p:sp>
        <p:nvSpPr>
          <p:cNvPr id="21" name="Rectangle 20"/>
          <p:cNvSpPr>
            <a:spLocks/>
          </p:cNvSpPr>
          <p:nvPr/>
        </p:nvSpPr>
        <p:spPr>
          <a:xfrm>
            <a:off x="2548353" y="4292203"/>
            <a:ext cx="3210443" cy="426720"/>
          </a:xfrm>
          <a:prstGeom prst="rect">
            <a:avLst/>
          </a:prstGeom>
          <a:solidFill>
            <a:schemeClr val="tx1">
              <a:lumMod val="50000"/>
              <a:lumOff val="50000"/>
            </a:schemeClr>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bg1"/>
                </a:solidFill>
              </a:rPr>
              <a:t>Host OS</a:t>
            </a:r>
            <a:endParaRPr sz="1333" dirty="0">
              <a:solidFill>
                <a:schemeClr val="bg1"/>
              </a:solidFill>
            </a:endParaRPr>
          </a:p>
        </p:txBody>
      </p:sp>
      <p:sp>
        <p:nvSpPr>
          <p:cNvPr id="22" name="Rectangle 21"/>
          <p:cNvSpPr/>
          <p:nvPr/>
        </p:nvSpPr>
        <p:spPr>
          <a:xfrm>
            <a:off x="2548353" y="3829024"/>
            <a:ext cx="3210443" cy="426720"/>
          </a:xfrm>
          <a:prstGeom prst="rect">
            <a:avLst/>
          </a:prstGeom>
          <a:solidFill>
            <a:schemeClr val="bg1">
              <a:lumMod val="65000"/>
            </a:schemeClr>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bg1"/>
                </a:solidFill>
              </a:rPr>
              <a:t>Hypervisor</a:t>
            </a:r>
            <a:endParaRPr sz="1333" dirty="0">
              <a:solidFill>
                <a:schemeClr val="bg1"/>
              </a:solidFill>
            </a:endParaRPr>
          </a:p>
        </p:txBody>
      </p:sp>
      <p:sp>
        <p:nvSpPr>
          <p:cNvPr id="23" name="Rectangle 22"/>
          <p:cNvSpPr/>
          <p:nvPr/>
        </p:nvSpPr>
        <p:spPr>
          <a:xfrm>
            <a:off x="2548353" y="1728224"/>
            <a:ext cx="1048512" cy="595619"/>
          </a:xfrm>
          <a:prstGeom prst="rect">
            <a:avLst/>
          </a:prstGeom>
          <a:solidFill>
            <a:srgbClr val="1BB398"/>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rgbClr val="404040"/>
                </a:solidFill>
              </a:rPr>
              <a:t>Bins/Libs</a:t>
            </a:r>
            <a:endParaRPr sz="1333" dirty="0">
              <a:solidFill>
                <a:srgbClr val="404040"/>
              </a:solidFill>
            </a:endParaRPr>
          </a:p>
        </p:txBody>
      </p:sp>
      <p:sp>
        <p:nvSpPr>
          <p:cNvPr id="24" name="Rectangle 23"/>
          <p:cNvSpPr/>
          <p:nvPr/>
        </p:nvSpPr>
        <p:spPr>
          <a:xfrm>
            <a:off x="3631839" y="1732075"/>
            <a:ext cx="1048512" cy="591768"/>
          </a:xfrm>
          <a:prstGeom prst="rect">
            <a:avLst/>
          </a:prstGeom>
          <a:solidFill>
            <a:srgbClr val="4D928B"/>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bg1"/>
                </a:solidFill>
              </a:rPr>
              <a:t>Bins/Libs</a:t>
            </a:r>
          </a:p>
        </p:txBody>
      </p:sp>
      <p:sp>
        <p:nvSpPr>
          <p:cNvPr id="25" name="Rectangle 24"/>
          <p:cNvSpPr/>
          <p:nvPr/>
        </p:nvSpPr>
        <p:spPr>
          <a:xfrm>
            <a:off x="4717416" y="1728225"/>
            <a:ext cx="1046440" cy="597004"/>
          </a:xfrm>
          <a:prstGeom prst="rect">
            <a:avLst/>
          </a:prstGeom>
          <a:solidFill>
            <a:schemeClr val="bg1">
              <a:lumMod val="95000"/>
            </a:schemeClr>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tx1">
                    <a:lumMod val="75000"/>
                    <a:lumOff val="25000"/>
                  </a:schemeClr>
                </a:solidFill>
              </a:rPr>
              <a:t>Bins/Libs</a:t>
            </a:r>
          </a:p>
        </p:txBody>
      </p:sp>
      <p:sp>
        <p:nvSpPr>
          <p:cNvPr id="29" name="Rectangle 20"/>
          <p:cNvSpPr/>
          <p:nvPr/>
        </p:nvSpPr>
        <p:spPr>
          <a:xfrm>
            <a:off x="6510217" y="2657006"/>
            <a:ext cx="3228320" cy="1014097"/>
          </a:xfrm>
          <a:prstGeom prst="rect">
            <a:avLst/>
          </a:prstGeom>
          <a:solidFill>
            <a:schemeClr val="tx1">
              <a:lumMod val="65000"/>
              <a:lumOff val="35000"/>
            </a:schemeClr>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bg1"/>
                </a:solidFill>
              </a:rPr>
              <a:t>Physical Host</a:t>
            </a:r>
          </a:p>
        </p:txBody>
      </p:sp>
      <p:sp>
        <p:nvSpPr>
          <p:cNvPr id="30" name="Rectangle 29"/>
          <p:cNvSpPr/>
          <p:nvPr/>
        </p:nvSpPr>
        <p:spPr>
          <a:xfrm>
            <a:off x="6510217" y="2191944"/>
            <a:ext cx="3228320" cy="426720"/>
          </a:xfrm>
          <a:prstGeom prst="rect">
            <a:avLst/>
          </a:prstGeom>
          <a:solidFill>
            <a:schemeClr val="tx1">
              <a:lumMod val="50000"/>
              <a:lumOff val="50000"/>
            </a:schemeClr>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bg1"/>
                </a:solidFill>
              </a:rPr>
              <a:t>Host OS</a:t>
            </a:r>
          </a:p>
        </p:txBody>
      </p:sp>
      <p:sp>
        <p:nvSpPr>
          <p:cNvPr id="31" name="Rectangle 30"/>
          <p:cNvSpPr/>
          <p:nvPr/>
        </p:nvSpPr>
        <p:spPr>
          <a:xfrm>
            <a:off x="6510325" y="1728224"/>
            <a:ext cx="2139344" cy="426720"/>
          </a:xfrm>
          <a:prstGeom prst="rect">
            <a:avLst/>
          </a:prstGeom>
          <a:solidFill>
            <a:srgbClr val="1BB398"/>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tx1">
                    <a:lumMod val="75000"/>
                    <a:lumOff val="25000"/>
                  </a:schemeClr>
                </a:solidFill>
              </a:rPr>
              <a:t>Bins/Libs</a:t>
            </a:r>
            <a:endParaRPr sz="1333" dirty="0">
              <a:solidFill>
                <a:schemeClr val="tx1">
                  <a:lumMod val="75000"/>
                  <a:lumOff val="25000"/>
                </a:schemeClr>
              </a:solidFill>
            </a:endParaRPr>
          </a:p>
        </p:txBody>
      </p:sp>
      <p:sp>
        <p:nvSpPr>
          <p:cNvPr id="35" name="TextBox 17"/>
          <p:cNvSpPr txBox="1"/>
          <p:nvPr/>
        </p:nvSpPr>
        <p:spPr>
          <a:xfrm>
            <a:off x="410607" y="1095149"/>
            <a:ext cx="1306815" cy="639534"/>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spAutoFit/>
          </a:bodyPr>
          <a:lstStyle/>
          <a:p>
            <a:pPr>
              <a:defRPr sz="2000" spc="-79" baseline="30000">
                <a:solidFill>
                  <a:srgbClr val="FFFFFF"/>
                </a:solidFill>
                <a:latin typeface="Omnes Light"/>
                <a:ea typeface="Omnes Light"/>
                <a:cs typeface="Omnes Light"/>
                <a:sym typeface="Omnes Light"/>
              </a:defRPr>
            </a:pPr>
            <a:r>
              <a:rPr lang="en-US" sz="2667" dirty="0"/>
              <a:t>VIRTUAL </a:t>
            </a:r>
          </a:p>
          <a:p>
            <a:pPr>
              <a:defRPr sz="2000" spc="-79" baseline="30000">
                <a:solidFill>
                  <a:srgbClr val="FFFFFF"/>
                </a:solidFill>
                <a:latin typeface="Omnes Light"/>
                <a:ea typeface="Omnes Light"/>
                <a:cs typeface="Omnes Light"/>
                <a:sym typeface="Omnes Light"/>
              </a:defRPr>
            </a:pPr>
            <a:r>
              <a:rPr lang="en-US" sz="2667" dirty="0"/>
              <a:t>MACHINES</a:t>
            </a:r>
            <a:endParaRPr sz="2667" dirty="0">
              <a:latin typeface="+mj-lt"/>
              <a:ea typeface="+mj-ea"/>
              <a:cs typeface="+mj-cs"/>
              <a:sym typeface="Calibri"/>
            </a:endParaRPr>
          </a:p>
        </p:txBody>
      </p:sp>
      <p:grpSp>
        <p:nvGrpSpPr>
          <p:cNvPr id="47" name="Group 46"/>
          <p:cNvGrpSpPr/>
          <p:nvPr/>
        </p:nvGrpSpPr>
        <p:grpSpPr>
          <a:xfrm>
            <a:off x="468302" y="1001197"/>
            <a:ext cx="2080052" cy="4925569"/>
            <a:chOff x="300947" y="750897"/>
            <a:chExt cx="1560039" cy="3694177"/>
          </a:xfrm>
        </p:grpSpPr>
        <p:sp>
          <p:nvSpPr>
            <p:cNvPr id="36" name="Straight Connector 12"/>
            <p:cNvSpPr/>
            <p:nvPr/>
          </p:nvSpPr>
          <p:spPr>
            <a:xfrm flipV="1">
              <a:off x="300947" y="1254179"/>
              <a:ext cx="1352475" cy="0"/>
            </a:xfrm>
            <a:prstGeom prst="line">
              <a:avLst/>
            </a:prstGeom>
            <a:ln>
              <a:solidFill>
                <a:srgbClr val="595959"/>
              </a:solidFill>
            </a:ln>
          </p:spPr>
          <p:txBody>
            <a:bodyPr lIns="60957" tIns="60957" rIns="60957" bIns="60957"/>
            <a:lstStyle/>
            <a:p>
              <a:endParaRPr sz="2400"/>
            </a:p>
          </p:txBody>
        </p:sp>
        <p:sp>
          <p:nvSpPr>
            <p:cNvPr id="37" name="Straight Connector 12"/>
            <p:cNvSpPr/>
            <p:nvPr/>
          </p:nvSpPr>
          <p:spPr>
            <a:xfrm flipH="1">
              <a:off x="1653422" y="750898"/>
              <a:ext cx="0" cy="3694176"/>
            </a:xfrm>
            <a:prstGeom prst="line">
              <a:avLst/>
            </a:prstGeom>
            <a:ln>
              <a:solidFill>
                <a:srgbClr val="595959"/>
              </a:solidFill>
            </a:ln>
          </p:spPr>
          <p:txBody>
            <a:bodyPr lIns="60957" tIns="60957" rIns="60957" bIns="60957"/>
            <a:lstStyle/>
            <a:p>
              <a:endParaRPr sz="2400"/>
            </a:p>
          </p:txBody>
        </p:sp>
        <p:sp>
          <p:nvSpPr>
            <p:cNvPr id="38" name="Straight Connector 12"/>
            <p:cNvSpPr/>
            <p:nvPr/>
          </p:nvSpPr>
          <p:spPr>
            <a:xfrm flipV="1">
              <a:off x="1653422" y="750897"/>
              <a:ext cx="207564" cy="2969"/>
            </a:xfrm>
            <a:prstGeom prst="line">
              <a:avLst/>
            </a:prstGeom>
            <a:ln>
              <a:solidFill>
                <a:srgbClr val="595959"/>
              </a:solidFill>
            </a:ln>
          </p:spPr>
          <p:txBody>
            <a:bodyPr lIns="60957" tIns="60957" rIns="60957" bIns="60957"/>
            <a:lstStyle/>
            <a:p>
              <a:endParaRPr sz="2400"/>
            </a:p>
          </p:txBody>
        </p:sp>
        <p:sp>
          <p:nvSpPr>
            <p:cNvPr id="39" name="Straight Connector 12"/>
            <p:cNvSpPr/>
            <p:nvPr/>
          </p:nvSpPr>
          <p:spPr>
            <a:xfrm flipV="1">
              <a:off x="1653422" y="4439806"/>
              <a:ext cx="207564" cy="2969"/>
            </a:xfrm>
            <a:prstGeom prst="line">
              <a:avLst/>
            </a:prstGeom>
            <a:ln>
              <a:solidFill>
                <a:srgbClr val="595959"/>
              </a:solidFill>
            </a:ln>
          </p:spPr>
          <p:txBody>
            <a:bodyPr lIns="60957" tIns="60957" rIns="60957" bIns="60957"/>
            <a:lstStyle/>
            <a:p>
              <a:endParaRPr sz="2400"/>
            </a:p>
          </p:txBody>
        </p:sp>
      </p:grpSp>
      <p:sp>
        <p:nvSpPr>
          <p:cNvPr id="43" name="Shape 117"/>
          <p:cNvSpPr txBox="1"/>
          <p:nvPr/>
        </p:nvSpPr>
        <p:spPr>
          <a:xfrm>
            <a:off x="410605" y="1932890"/>
            <a:ext cx="1818568" cy="3953640"/>
          </a:xfrm>
          <a:prstGeom prst="rect">
            <a:avLst/>
          </a:prstGeom>
          <a:ln w="12700">
            <a:miter lim="400000"/>
          </a:ln>
          <a:extLst>
            <a:ext uri="{C572A759-6A51-4108-AA02-DFA0A04FC94B}">
              <ma14:wrappingTextBoxFlag xmlns="" xmlns:ma14="http://schemas.microsoft.com/office/mac/drawingml/2011/main" val="1"/>
            </a:ext>
          </a:extLst>
        </p:spPr>
        <p:txBody>
          <a:bodyPr wrap="square" lIns="60957" tIns="60957" rIns="60957" bIns="60957">
            <a:spAutoFit/>
          </a:bodyPr>
          <a:lstStyle/>
          <a:p>
            <a:pPr>
              <a:defRPr sz="2000" spc="-79" baseline="30000">
                <a:solidFill>
                  <a:srgbClr val="FFFFFF"/>
                </a:solidFill>
                <a:latin typeface="Omnes Light"/>
                <a:ea typeface="Omnes Light"/>
                <a:cs typeface="Omnes Light"/>
                <a:sym typeface="Omnes Light"/>
              </a:defRPr>
            </a:pPr>
            <a:r>
              <a:rPr lang="en-US" sz="1867" dirty="0">
                <a:solidFill>
                  <a:schemeClr val="tx1">
                    <a:lumMod val="65000"/>
                    <a:lumOff val="35000"/>
                  </a:schemeClr>
                </a:solidFill>
              </a:rPr>
              <a:t>Virtual  Machines can be emulated by the hypervisor or  paraviratualized by the processor.  In addition to  each physical host running its own operating system, each virtual machine runs a copy of it’s own operating  system on top of the virtualized hardware. Even if two applications (like A and B in this example) share libraries, separate copies of those libraries are maintained on the different VMs. Should a patch of the operating system be required, each virtual machine must be patched and/or redeployed.  </a:t>
            </a:r>
            <a:endParaRPr sz="1867" dirty="0">
              <a:solidFill>
                <a:schemeClr val="tx1">
                  <a:lumMod val="65000"/>
                  <a:lumOff val="35000"/>
                </a:schemeClr>
              </a:solidFill>
            </a:endParaRPr>
          </a:p>
        </p:txBody>
      </p:sp>
      <p:sp>
        <p:nvSpPr>
          <p:cNvPr id="45" name="TextBox 17"/>
          <p:cNvSpPr txBox="1"/>
          <p:nvPr/>
        </p:nvSpPr>
        <p:spPr>
          <a:xfrm>
            <a:off x="10112435" y="1095148"/>
            <a:ext cx="1680603" cy="365934"/>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spAutoFit/>
          </a:bodyPr>
          <a:lstStyle/>
          <a:p>
            <a:pPr algn="r">
              <a:defRPr sz="2000" spc="-79" baseline="30000">
                <a:solidFill>
                  <a:srgbClr val="FFFFFF"/>
                </a:solidFill>
                <a:latin typeface="Omnes Light"/>
                <a:ea typeface="Omnes Light"/>
                <a:cs typeface="Omnes Light"/>
                <a:sym typeface="Omnes Light"/>
              </a:defRPr>
            </a:pPr>
            <a:r>
              <a:rPr lang="en-US" sz="2667"/>
              <a:t>CONTAINERS </a:t>
            </a:r>
            <a:endParaRPr lang="en-US" sz="2667" dirty="0"/>
          </a:p>
        </p:txBody>
      </p:sp>
      <p:sp>
        <p:nvSpPr>
          <p:cNvPr id="46" name="Shape 117"/>
          <p:cNvSpPr txBox="1"/>
          <p:nvPr/>
        </p:nvSpPr>
        <p:spPr>
          <a:xfrm>
            <a:off x="9974388" y="1932890"/>
            <a:ext cx="1818651" cy="3762114"/>
          </a:xfrm>
          <a:prstGeom prst="rect">
            <a:avLst/>
          </a:prstGeom>
          <a:ln w="12700">
            <a:miter lim="400000"/>
          </a:ln>
          <a:extLst>
            <a:ext uri="{C572A759-6A51-4108-AA02-DFA0A04FC94B}">
              <ma14:wrappingTextBoxFlag xmlns="" xmlns:ma14="http://schemas.microsoft.com/office/mac/drawingml/2011/main" val="1"/>
            </a:ext>
          </a:extLst>
        </p:spPr>
        <p:txBody>
          <a:bodyPr wrap="square" lIns="60957" tIns="60957" rIns="60957" bIns="60957">
            <a:spAutoFit/>
          </a:bodyPr>
          <a:lstStyle/>
          <a:p>
            <a:pPr algn="r">
              <a:defRPr sz="2000" spc="-79" baseline="30000">
                <a:solidFill>
                  <a:srgbClr val="FFFFFF"/>
                </a:solidFill>
                <a:latin typeface="Omnes Light"/>
                <a:ea typeface="Omnes Light"/>
                <a:cs typeface="Omnes Light"/>
                <a:sym typeface="Omnes Light"/>
              </a:defRPr>
            </a:pPr>
            <a:r>
              <a:rPr lang="en-US" sz="1867" dirty="0">
                <a:solidFill>
                  <a:schemeClr val="tx1">
                    <a:lumMod val="65000"/>
                    <a:lumOff val="35000"/>
                  </a:schemeClr>
                </a:solidFill>
              </a:rPr>
              <a:t>Containers rely on isolation techniques like control groups and namespaces to separate applications. They do not have the additional overhead of a hypervisor, and with careful configuration and deployment strategies, can share libraries if needed. Containers share the physical host’s kernel so do not require an operating system. Most container systems have processes in place to prevent a container from making potentially dangerous changes to the kernel. </a:t>
            </a:r>
            <a:endParaRPr sz="1867" dirty="0">
              <a:solidFill>
                <a:schemeClr val="tx1">
                  <a:lumMod val="65000"/>
                  <a:lumOff val="35000"/>
                </a:schemeClr>
              </a:solidFill>
            </a:endParaRPr>
          </a:p>
        </p:txBody>
      </p:sp>
      <p:grpSp>
        <p:nvGrpSpPr>
          <p:cNvPr id="48" name="Group 47"/>
          <p:cNvGrpSpPr/>
          <p:nvPr/>
        </p:nvGrpSpPr>
        <p:grpSpPr>
          <a:xfrm flipH="1">
            <a:off x="9662089" y="1001197"/>
            <a:ext cx="2061609" cy="4925569"/>
            <a:chOff x="314779" y="750897"/>
            <a:chExt cx="1546207" cy="3694177"/>
          </a:xfrm>
        </p:grpSpPr>
        <p:sp>
          <p:nvSpPr>
            <p:cNvPr id="49" name="Straight Connector 12"/>
            <p:cNvSpPr/>
            <p:nvPr/>
          </p:nvSpPr>
          <p:spPr>
            <a:xfrm flipV="1">
              <a:off x="314779" y="1260912"/>
              <a:ext cx="1338644" cy="0"/>
            </a:xfrm>
            <a:prstGeom prst="line">
              <a:avLst/>
            </a:prstGeom>
            <a:ln>
              <a:solidFill>
                <a:srgbClr val="595959"/>
              </a:solidFill>
            </a:ln>
          </p:spPr>
          <p:txBody>
            <a:bodyPr lIns="60957" tIns="60957" rIns="60957" bIns="60957"/>
            <a:lstStyle/>
            <a:p>
              <a:endParaRPr sz="2400"/>
            </a:p>
          </p:txBody>
        </p:sp>
        <p:sp>
          <p:nvSpPr>
            <p:cNvPr id="50" name="Straight Connector 12"/>
            <p:cNvSpPr/>
            <p:nvPr/>
          </p:nvSpPr>
          <p:spPr>
            <a:xfrm flipH="1">
              <a:off x="1653422" y="750898"/>
              <a:ext cx="0" cy="3694176"/>
            </a:xfrm>
            <a:prstGeom prst="line">
              <a:avLst/>
            </a:prstGeom>
            <a:ln>
              <a:solidFill>
                <a:srgbClr val="595959"/>
              </a:solidFill>
            </a:ln>
          </p:spPr>
          <p:txBody>
            <a:bodyPr lIns="60957" tIns="60957" rIns="60957" bIns="60957"/>
            <a:lstStyle/>
            <a:p>
              <a:endParaRPr sz="2400"/>
            </a:p>
          </p:txBody>
        </p:sp>
        <p:sp>
          <p:nvSpPr>
            <p:cNvPr id="51" name="Straight Connector 12"/>
            <p:cNvSpPr/>
            <p:nvPr/>
          </p:nvSpPr>
          <p:spPr>
            <a:xfrm flipV="1">
              <a:off x="1653422" y="750897"/>
              <a:ext cx="207564" cy="2969"/>
            </a:xfrm>
            <a:prstGeom prst="line">
              <a:avLst/>
            </a:prstGeom>
            <a:ln>
              <a:solidFill>
                <a:srgbClr val="595959"/>
              </a:solidFill>
            </a:ln>
          </p:spPr>
          <p:txBody>
            <a:bodyPr lIns="60957" tIns="60957" rIns="60957" bIns="60957"/>
            <a:lstStyle/>
            <a:p>
              <a:endParaRPr sz="2400"/>
            </a:p>
          </p:txBody>
        </p:sp>
        <p:sp>
          <p:nvSpPr>
            <p:cNvPr id="52" name="Straight Connector 12"/>
            <p:cNvSpPr/>
            <p:nvPr/>
          </p:nvSpPr>
          <p:spPr>
            <a:xfrm flipV="1">
              <a:off x="1653422" y="4439806"/>
              <a:ext cx="207564" cy="2969"/>
            </a:xfrm>
            <a:prstGeom prst="line">
              <a:avLst/>
            </a:prstGeom>
            <a:ln>
              <a:solidFill>
                <a:srgbClr val="595959"/>
              </a:solidFill>
            </a:ln>
          </p:spPr>
          <p:txBody>
            <a:bodyPr lIns="60957" tIns="60957" rIns="60957" bIns="60957"/>
            <a:lstStyle/>
            <a:p>
              <a:endParaRPr sz="2400"/>
            </a:p>
          </p:txBody>
        </p:sp>
      </p:grpSp>
      <p:sp>
        <p:nvSpPr>
          <p:cNvPr id="53" name="TextBox 17"/>
          <p:cNvSpPr txBox="1"/>
          <p:nvPr/>
        </p:nvSpPr>
        <p:spPr>
          <a:xfrm>
            <a:off x="5927259" y="1265068"/>
            <a:ext cx="455909" cy="365934"/>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spAutoFit/>
          </a:bodyPr>
          <a:lstStyle/>
          <a:p>
            <a:pPr algn="ctr">
              <a:defRPr sz="2000" spc="-79" baseline="30000">
                <a:solidFill>
                  <a:srgbClr val="FFFFFF"/>
                </a:solidFill>
                <a:latin typeface="Omnes Light"/>
                <a:ea typeface="Omnes Light"/>
                <a:cs typeface="Omnes Light"/>
                <a:sym typeface="Omnes Light"/>
              </a:defRPr>
            </a:pPr>
            <a:r>
              <a:rPr lang="en-US" sz="2667" dirty="0"/>
              <a:t>VS.</a:t>
            </a:r>
          </a:p>
        </p:txBody>
      </p:sp>
      <p:sp>
        <p:nvSpPr>
          <p:cNvPr id="55" name="Rectangle 54"/>
          <p:cNvSpPr/>
          <p:nvPr/>
        </p:nvSpPr>
        <p:spPr>
          <a:xfrm>
            <a:off x="3641511" y="1097214"/>
            <a:ext cx="1024128" cy="574511"/>
          </a:xfrm>
          <a:prstGeom prst="rect">
            <a:avLst/>
          </a:prstGeom>
          <a:noFill/>
          <a:ln w="28575" cap="flat">
            <a:solidFill>
              <a:srgbClr val="4D928B"/>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Autofit/>
          </a:bodyPr>
          <a:lstStyle/>
          <a:p>
            <a:pPr algn="ctr" defTabSz="609585" hangingPunct="0">
              <a:lnSpc>
                <a:spcPct val="150000"/>
              </a:lnSpc>
            </a:pPr>
            <a:r>
              <a:rPr lang="en-US" sz="1067" b="1" dirty="0">
                <a:solidFill>
                  <a:srgbClr val="4D928B"/>
                </a:solidFill>
                <a:latin typeface="Omnes SemiBold" charset="0"/>
                <a:ea typeface="Omnes SemiBold" charset="0"/>
                <a:cs typeface="Omnes SemiBold" charset="0"/>
                <a:sym typeface="Helvetica"/>
              </a:rPr>
              <a:t>APPLICATION</a:t>
            </a:r>
            <a:endParaRPr lang="en-US" sz="1333" b="1" dirty="0">
              <a:solidFill>
                <a:srgbClr val="4D928B"/>
              </a:solidFill>
              <a:latin typeface="Omnes SemiBold" charset="0"/>
              <a:ea typeface="Omnes SemiBold" charset="0"/>
              <a:cs typeface="Omnes SemiBold" charset="0"/>
              <a:sym typeface="Helvetica"/>
            </a:endParaRPr>
          </a:p>
          <a:p>
            <a:pPr algn="ctr" defTabSz="609585" hangingPunct="0"/>
            <a:r>
              <a:rPr lang="en-US" sz="1467" dirty="0">
                <a:solidFill>
                  <a:srgbClr val="4D928B"/>
                </a:solidFill>
                <a:latin typeface="Omnes Medium" charset="0"/>
                <a:ea typeface="Omnes Medium" charset="0"/>
                <a:cs typeface="Omnes Medium" charset="0"/>
              </a:rPr>
              <a:t>B</a:t>
            </a:r>
            <a:endParaRPr lang="en-US" sz="1467" dirty="0">
              <a:solidFill>
                <a:srgbClr val="4D928B"/>
              </a:solidFill>
              <a:latin typeface="Omnes Medium" charset="0"/>
              <a:ea typeface="Omnes Medium" charset="0"/>
              <a:cs typeface="Omnes Medium" charset="0"/>
              <a:sym typeface="Helvetica"/>
            </a:endParaRPr>
          </a:p>
        </p:txBody>
      </p:sp>
      <p:sp>
        <p:nvSpPr>
          <p:cNvPr id="56" name="Rectangle 55"/>
          <p:cNvSpPr/>
          <p:nvPr/>
        </p:nvSpPr>
        <p:spPr>
          <a:xfrm>
            <a:off x="4722476" y="1097214"/>
            <a:ext cx="1036320" cy="574511"/>
          </a:xfrm>
          <a:prstGeom prst="rect">
            <a:avLst/>
          </a:prstGeom>
          <a:noFill/>
          <a:ln w="25400" cap="flat">
            <a:solidFill>
              <a:schemeClr val="bg1">
                <a:lumMod val="9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Autofit/>
          </a:bodyPr>
          <a:lstStyle/>
          <a:p>
            <a:pPr algn="ctr" defTabSz="609585" hangingPunct="0">
              <a:lnSpc>
                <a:spcPct val="150000"/>
              </a:lnSpc>
            </a:pPr>
            <a:r>
              <a:rPr lang="en-US" sz="1067" dirty="0">
                <a:solidFill>
                  <a:schemeClr val="bg1"/>
                </a:solidFill>
                <a:latin typeface="Omnes Medium" charset="0"/>
                <a:ea typeface="Omnes Medium" charset="0"/>
                <a:cs typeface="Omnes Medium" charset="0"/>
                <a:sym typeface="Helvetica"/>
              </a:rPr>
              <a:t>APPLICATION</a:t>
            </a:r>
            <a:endParaRPr lang="en-US" sz="1333" dirty="0">
              <a:solidFill>
                <a:schemeClr val="bg1"/>
              </a:solidFill>
              <a:latin typeface="Omnes Medium" charset="0"/>
              <a:ea typeface="Omnes Medium" charset="0"/>
              <a:cs typeface="Omnes Medium" charset="0"/>
              <a:sym typeface="Helvetica"/>
            </a:endParaRPr>
          </a:p>
          <a:p>
            <a:pPr algn="ctr" defTabSz="609585" hangingPunct="0"/>
            <a:r>
              <a:rPr lang="en-US" sz="1467" dirty="0">
                <a:solidFill>
                  <a:schemeClr val="bg1"/>
                </a:solidFill>
                <a:latin typeface="Omnes Medium" charset="0"/>
                <a:ea typeface="Omnes Medium" charset="0"/>
                <a:cs typeface="Omnes Medium" charset="0"/>
              </a:rPr>
              <a:t>C</a:t>
            </a:r>
            <a:endParaRPr lang="en-US" sz="1467" dirty="0">
              <a:solidFill>
                <a:schemeClr val="bg1"/>
              </a:solidFill>
              <a:latin typeface="Omnes Medium" charset="0"/>
              <a:ea typeface="Omnes Medium" charset="0"/>
              <a:cs typeface="Omnes Medium" charset="0"/>
              <a:sym typeface="Helvetica"/>
            </a:endParaRPr>
          </a:p>
        </p:txBody>
      </p:sp>
      <p:sp>
        <p:nvSpPr>
          <p:cNvPr id="58" name="Rectangle 57"/>
          <p:cNvSpPr/>
          <p:nvPr/>
        </p:nvSpPr>
        <p:spPr>
          <a:xfrm>
            <a:off x="7612421" y="1089449"/>
            <a:ext cx="1024128" cy="574511"/>
          </a:xfrm>
          <a:prstGeom prst="rect">
            <a:avLst/>
          </a:prstGeom>
          <a:noFill/>
          <a:ln w="28575" cap="flat">
            <a:solidFill>
              <a:srgbClr val="4D928B"/>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Autofit/>
          </a:bodyPr>
          <a:lstStyle/>
          <a:p>
            <a:pPr algn="ctr" defTabSz="609585" hangingPunct="0">
              <a:lnSpc>
                <a:spcPct val="150000"/>
              </a:lnSpc>
            </a:pPr>
            <a:r>
              <a:rPr lang="en-US" sz="1067" b="1" dirty="0">
                <a:solidFill>
                  <a:srgbClr val="4D928B"/>
                </a:solidFill>
                <a:latin typeface="Omnes SemiBold" charset="0"/>
                <a:ea typeface="Omnes SemiBold" charset="0"/>
                <a:cs typeface="Omnes SemiBold" charset="0"/>
                <a:sym typeface="Helvetica"/>
              </a:rPr>
              <a:t>APPLICATION</a:t>
            </a:r>
            <a:endParaRPr lang="en-US" sz="1333" b="1" dirty="0">
              <a:solidFill>
                <a:srgbClr val="4D928B"/>
              </a:solidFill>
              <a:latin typeface="Omnes SemiBold" charset="0"/>
              <a:ea typeface="Omnes SemiBold" charset="0"/>
              <a:cs typeface="Omnes SemiBold" charset="0"/>
              <a:sym typeface="Helvetica"/>
            </a:endParaRPr>
          </a:p>
          <a:p>
            <a:pPr algn="ctr" defTabSz="609585" hangingPunct="0"/>
            <a:r>
              <a:rPr lang="en-US" sz="1467" dirty="0">
                <a:solidFill>
                  <a:srgbClr val="4D928B"/>
                </a:solidFill>
                <a:latin typeface="Omnes Medium" charset="0"/>
                <a:ea typeface="Omnes Medium" charset="0"/>
                <a:cs typeface="Omnes Medium" charset="0"/>
              </a:rPr>
              <a:t>B</a:t>
            </a:r>
            <a:endParaRPr lang="en-US" sz="1467" dirty="0">
              <a:solidFill>
                <a:srgbClr val="4D928B"/>
              </a:solidFill>
              <a:latin typeface="Omnes Medium" charset="0"/>
              <a:ea typeface="Omnes Medium" charset="0"/>
              <a:cs typeface="Omnes Medium" charset="0"/>
              <a:sym typeface="Helvetica"/>
            </a:endParaRPr>
          </a:p>
        </p:txBody>
      </p:sp>
      <p:sp>
        <p:nvSpPr>
          <p:cNvPr id="59" name="Rectangle 58"/>
          <p:cNvSpPr/>
          <p:nvPr/>
        </p:nvSpPr>
        <p:spPr>
          <a:xfrm>
            <a:off x="8692098" y="1089449"/>
            <a:ext cx="1035284" cy="574511"/>
          </a:xfrm>
          <a:prstGeom prst="rect">
            <a:avLst/>
          </a:prstGeom>
          <a:noFill/>
          <a:ln w="25400" cap="flat">
            <a:solidFill>
              <a:schemeClr val="bg1">
                <a:lumMod val="9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Autofit/>
          </a:bodyPr>
          <a:lstStyle/>
          <a:p>
            <a:pPr algn="ctr" defTabSz="609585" hangingPunct="0">
              <a:lnSpc>
                <a:spcPct val="150000"/>
              </a:lnSpc>
            </a:pPr>
            <a:r>
              <a:rPr lang="en-US" sz="1067" dirty="0">
                <a:solidFill>
                  <a:schemeClr val="bg1"/>
                </a:solidFill>
                <a:latin typeface="Omnes Medium" charset="0"/>
                <a:ea typeface="Omnes Medium" charset="0"/>
                <a:cs typeface="Omnes Medium" charset="0"/>
                <a:sym typeface="Helvetica"/>
              </a:rPr>
              <a:t>APPLICATION</a:t>
            </a:r>
            <a:endParaRPr lang="en-US" sz="1333" dirty="0">
              <a:solidFill>
                <a:schemeClr val="bg1"/>
              </a:solidFill>
              <a:latin typeface="Omnes Medium" charset="0"/>
              <a:ea typeface="Omnes Medium" charset="0"/>
              <a:cs typeface="Omnes Medium" charset="0"/>
              <a:sym typeface="Helvetica"/>
            </a:endParaRPr>
          </a:p>
          <a:p>
            <a:pPr algn="ctr" defTabSz="609585" hangingPunct="0"/>
            <a:r>
              <a:rPr lang="en-US" sz="1467" dirty="0">
                <a:solidFill>
                  <a:schemeClr val="bg1"/>
                </a:solidFill>
                <a:latin typeface="Omnes Medium" charset="0"/>
                <a:ea typeface="Omnes Medium" charset="0"/>
                <a:cs typeface="Omnes Medium" charset="0"/>
              </a:rPr>
              <a:t>C</a:t>
            </a:r>
            <a:endParaRPr lang="en-US" sz="1467" dirty="0">
              <a:solidFill>
                <a:schemeClr val="bg1"/>
              </a:solidFill>
              <a:latin typeface="Omnes Medium" charset="0"/>
              <a:ea typeface="Omnes Medium" charset="0"/>
              <a:cs typeface="Omnes Medium" charset="0"/>
              <a:sym typeface="Helvetica"/>
            </a:endParaRPr>
          </a:p>
        </p:txBody>
      </p:sp>
      <p:sp>
        <p:nvSpPr>
          <p:cNvPr id="60" name="Rectangle 59"/>
          <p:cNvSpPr/>
          <p:nvPr/>
        </p:nvSpPr>
        <p:spPr>
          <a:xfrm>
            <a:off x="8692097" y="1728224"/>
            <a:ext cx="1042411" cy="426720"/>
          </a:xfrm>
          <a:prstGeom prst="rect">
            <a:avLst/>
          </a:prstGeom>
          <a:solidFill>
            <a:schemeClr val="bg1">
              <a:lumMod val="95000"/>
            </a:schemeClr>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pPr>
              <a:lnSpc>
                <a:spcPts val="1467"/>
              </a:lnSpc>
              <a:spcBef>
                <a:spcPts val="800"/>
              </a:spcBef>
            </a:pPr>
            <a:r>
              <a:rPr lang="en-US" sz="1333" dirty="0">
                <a:solidFill>
                  <a:schemeClr val="tx1">
                    <a:lumMod val="75000"/>
                    <a:lumOff val="25000"/>
                  </a:schemeClr>
                </a:solidFill>
              </a:rPr>
              <a:t>Bins/Libs</a:t>
            </a:r>
            <a:endParaRPr sz="1333" dirty="0">
              <a:solidFill>
                <a:schemeClr val="tx1">
                  <a:lumMod val="75000"/>
                  <a:lumOff val="25000"/>
                </a:schemeClr>
              </a:solidFill>
            </a:endParaRPr>
          </a:p>
        </p:txBody>
      </p:sp>
      <p:sp>
        <p:nvSpPr>
          <p:cNvPr id="61" name="Rectangle 60"/>
          <p:cNvSpPr/>
          <p:nvPr/>
        </p:nvSpPr>
        <p:spPr>
          <a:xfrm>
            <a:off x="2548353" y="2372817"/>
            <a:ext cx="1048512" cy="1419640"/>
          </a:xfrm>
          <a:prstGeom prst="rect">
            <a:avLst/>
          </a:prstGeom>
          <a:solidFill>
            <a:srgbClr val="1BB398"/>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tx1">
                    <a:lumMod val="75000"/>
                    <a:lumOff val="25000"/>
                  </a:schemeClr>
                </a:solidFill>
              </a:rPr>
              <a:t>Guest OS</a:t>
            </a:r>
            <a:endParaRPr sz="1333" dirty="0">
              <a:solidFill>
                <a:schemeClr val="tx1">
                  <a:lumMod val="75000"/>
                  <a:lumOff val="25000"/>
                </a:schemeClr>
              </a:solidFill>
            </a:endParaRPr>
          </a:p>
        </p:txBody>
      </p:sp>
      <p:sp>
        <p:nvSpPr>
          <p:cNvPr id="62" name="Rectangle 61"/>
          <p:cNvSpPr/>
          <p:nvPr/>
        </p:nvSpPr>
        <p:spPr>
          <a:xfrm>
            <a:off x="3631839" y="2367584"/>
            <a:ext cx="1048512" cy="1424873"/>
          </a:xfrm>
          <a:prstGeom prst="rect">
            <a:avLst/>
          </a:prstGeom>
          <a:solidFill>
            <a:srgbClr val="4D928B"/>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bg1"/>
                </a:solidFill>
              </a:rPr>
              <a:t>Guest OS</a:t>
            </a:r>
          </a:p>
        </p:txBody>
      </p:sp>
      <p:sp>
        <p:nvSpPr>
          <p:cNvPr id="63" name="Rectangle 62"/>
          <p:cNvSpPr/>
          <p:nvPr/>
        </p:nvSpPr>
        <p:spPr>
          <a:xfrm>
            <a:off x="4717417" y="2366338"/>
            <a:ext cx="1041380" cy="1426119"/>
          </a:xfrm>
          <a:prstGeom prst="rect">
            <a:avLst/>
          </a:prstGeom>
          <a:solidFill>
            <a:schemeClr val="bg1">
              <a:lumMod val="95000"/>
            </a:schemeClr>
          </a:solidFill>
          <a:ln w="12700">
            <a:miter lim="400000"/>
          </a:ln>
          <a:extLst>
            <a:ext uri="{C572A759-6A51-4108-AA02-DFA0A04FC94B}">
              <ma14:wrappingTextBoxFlag xmlns="" xmlns:ma14="http://schemas.microsoft.com/office/mac/drawingml/2011/main" val="1"/>
            </a:ext>
          </a:extLst>
        </p:spPr>
        <p:txBody>
          <a:bodyPr wrap="square" lIns="60957" tIns="60957" rIns="60957" bIns="60957" anchor="ctr">
            <a:noAutofit/>
          </a:bodyPr>
          <a:lstStyle>
            <a:lvl1pPr algn="ctr">
              <a:defRPr sz="1000">
                <a:solidFill>
                  <a:srgbClr val="0D0D0D"/>
                </a:solidFill>
                <a:latin typeface="Omnes Light"/>
                <a:ea typeface="Omnes Light"/>
                <a:cs typeface="Omnes Light"/>
                <a:sym typeface="Omnes Light"/>
              </a:defRPr>
            </a:lvl1pPr>
          </a:lstStyle>
          <a:p>
            <a:r>
              <a:rPr lang="en-US" sz="1333" dirty="0">
                <a:solidFill>
                  <a:schemeClr val="tx1">
                    <a:lumMod val="75000"/>
                    <a:lumOff val="25000"/>
                  </a:schemeClr>
                </a:solidFill>
              </a:rPr>
              <a:t>Guest OS</a:t>
            </a:r>
          </a:p>
        </p:txBody>
      </p:sp>
      <p:sp>
        <p:nvSpPr>
          <p:cNvPr id="66" name="Rectangle 65"/>
          <p:cNvSpPr/>
          <p:nvPr/>
        </p:nvSpPr>
        <p:spPr>
          <a:xfrm>
            <a:off x="4736029" y="2904155"/>
            <a:ext cx="999744" cy="348872"/>
          </a:xfrm>
          <a:prstGeom prst="rect">
            <a:avLst/>
          </a:prstGeom>
          <a:noFill/>
          <a:ln w="22225"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algn="ctr" defTabSz="609585" hangingPunct="0"/>
            <a:endParaRPr lang="en-US" sz="1467" dirty="0">
              <a:solidFill>
                <a:srgbClr val="FFE2C4"/>
              </a:solidFill>
              <a:latin typeface="Omnes Medium" charset="0"/>
              <a:ea typeface="Omnes Medium" charset="0"/>
              <a:cs typeface="Omnes Medium" charset="0"/>
              <a:sym typeface="Helvetica"/>
            </a:endParaRPr>
          </a:p>
        </p:txBody>
      </p:sp>
      <p:sp>
        <p:nvSpPr>
          <p:cNvPr id="68" name="Rectangle 67"/>
          <p:cNvSpPr/>
          <p:nvPr/>
        </p:nvSpPr>
        <p:spPr>
          <a:xfrm>
            <a:off x="3641511" y="2904155"/>
            <a:ext cx="1024128" cy="348872"/>
          </a:xfrm>
          <a:prstGeom prst="rect">
            <a:avLst/>
          </a:prstGeom>
          <a:noFill/>
          <a:ln w="22225"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algn="ctr" defTabSz="609585" hangingPunct="0"/>
            <a:endParaRPr lang="en-US" sz="1467" dirty="0">
              <a:solidFill>
                <a:srgbClr val="FFE2C4"/>
              </a:solidFill>
              <a:latin typeface="Omnes Medium" charset="0"/>
              <a:ea typeface="Omnes Medium" charset="0"/>
              <a:cs typeface="Omnes Medium" charset="0"/>
              <a:sym typeface="Helvetica"/>
            </a:endParaRPr>
          </a:p>
        </p:txBody>
      </p:sp>
      <p:sp>
        <p:nvSpPr>
          <p:cNvPr id="69" name="Rectangle 68"/>
          <p:cNvSpPr/>
          <p:nvPr/>
        </p:nvSpPr>
        <p:spPr>
          <a:xfrm>
            <a:off x="2554449" y="2904155"/>
            <a:ext cx="1024128" cy="348872"/>
          </a:xfrm>
          <a:prstGeom prst="rect">
            <a:avLst/>
          </a:prstGeom>
          <a:noFill/>
          <a:ln w="22225"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algn="ctr" defTabSz="609585" hangingPunct="0"/>
            <a:endParaRPr lang="en-US" sz="1467" dirty="0">
              <a:solidFill>
                <a:srgbClr val="FFE2C4"/>
              </a:solidFill>
              <a:latin typeface="Omnes Medium" charset="0"/>
              <a:ea typeface="Omnes Medium" charset="0"/>
              <a:cs typeface="Omnes Medium" charset="0"/>
              <a:sym typeface="Helvetica"/>
            </a:endParaRPr>
          </a:p>
        </p:txBody>
      </p:sp>
      <p:sp>
        <p:nvSpPr>
          <p:cNvPr id="70" name="Rectangle 69"/>
          <p:cNvSpPr/>
          <p:nvPr/>
        </p:nvSpPr>
        <p:spPr>
          <a:xfrm>
            <a:off x="6519264" y="1089449"/>
            <a:ext cx="1036320" cy="574511"/>
          </a:xfrm>
          <a:prstGeom prst="rect">
            <a:avLst/>
          </a:prstGeom>
          <a:noFill/>
          <a:ln w="28575"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Autofit/>
          </a:bodyPr>
          <a:lstStyle/>
          <a:p>
            <a:pPr algn="ctr" defTabSz="609585" hangingPunct="0">
              <a:lnSpc>
                <a:spcPct val="150000"/>
              </a:lnSpc>
            </a:pPr>
            <a:r>
              <a:rPr lang="en-US" sz="1067" dirty="0">
                <a:solidFill>
                  <a:srgbClr val="1BB398"/>
                </a:solidFill>
                <a:latin typeface="Omnes Medium" charset="0"/>
                <a:ea typeface="Omnes Medium" charset="0"/>
                <a:cs typeface="Omnes Medium" charset="0"/>
                <a:sym typeface="Helvetica"/>
              </a:rPr>
              <a:t>APPLICATION</a:t>
            </a:r>
            <a:endParaRPr lang="en-US" sz="1333" dirty="0">
              <a:solidFill>
                <a:srgbClr val="1BB398"/>
              </a:solidFill>
              <a:latin typeface="Omnes Medium" charset="0"/>
              <a:ea typeface="Omnes Medium" charset="0"/>
              <a:cs typeface="Omnes Medium" charset="0"/>
              <a:sym typeface="Helvetica"/>
            </a:endParaRPr>
          </a:p>
          <a:p>
            <a:pPr algn="ctr" defTabSz="609585" hangingPunct="0"/>
            <a:r>
              <a:rPr lang="en-US" sz="1467" dirty="0">
                <a:solidFill>
                  <a:srgbClr val="1BB398"/>
                </a:solidFill>
                <a:latin typeface="Omnes Medium" charset="0"/>
                <a:ea typeface="Omnes Medium" charset="0"/>
                <a:cs typeface="Omnes Medium" charset="0"/>
              </a:rPr>
              <a:t>A</a:t>
            </a:r>
            <a:endParaRPr lang="en-US" sz="1467" dirty="0">
              <a:solidFill>
                <a:srgbClr val="1BB398"/>
              </a:solidFill>
              <a:latin typeface="Omnes Medium" charset="0"/>
              <a:ea typeface="Omnes Medium" charset="0"/>
              <a:cs typeface="Omnes Medium" charset="0"/>
              <a:sym typeface="Helvetica"/>
            </a:endParaRPr>
          </a:p>
        </p:txBody>
      </p:sp>
    </p:spTree>
    <p:extLst>
      <p:ext uri="{BB962C8B-B14F-4D97-AF65-F5344CB8AC3E}">
        <p14:creationId xmlns:p14="http://schemas.microsoft.com/office/powerpoint/2010/main" val="40288951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CEEC-D7A2-B74C-920F-D7373B3B1168}"/>
              </a:ext>
            </a:extLst>
          </p:cNvPr>
          <p:cNvSpPr>
            <a:spLocks noGrp="1"/>
          </p:cNvSpPr>
          <p:nvPr>
            <p:ph type="title"/>
          </p:nvPr>
        </p:nvSpPr>
        <p:spPr>
          <a:xfrm>
            <a:off x="412301" y="535044"/>
            <a:ext cx="11443375" cy="579945"/>
          </a:xfrm>
        </p:spPr>
        <p:txBody>
          <a:bodyPr>
            <a:noAutofit/>
          </a:bodyPr>
          <a:lstStyle/>
          <a:p>
            <a:r>
              <a:rPr lang="en-US" sz="3733" dirty="0"/>
              <a:t>WHAT IS OPENSHIFT?</a:t>
            </a:r>
          </a:p>
        </p:txBody>
      </p:sp>
      <p:sp>
        <p:nvSpPr>
          <p:cNvPr id="5" name="TextBox 4">
            <a:extLst>
              <a:ext uri="{FF2B5EF4-FFF2-40B4-BE49-F238E27FC236}">
                <a16:creationId xmlns:a16="http://schemas.microsoft.com/office/drawing/2014/main" id="{BCAB8C91-6B13-0B44-8A10-0A0725704345}"/>
              </a:ext>
            </a:extLst>
          </p:cNvPr>
          <p:cNvSpPr txBox="1"/>
          <p:nvPr/>
        </p:nvSpPr>
        <p:spPr>
          <a:xfrm>
            <a:off x="1425187" y="2420965"/>
            <a:ext cx="9417600" cy="2092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6400" dirty="0">
                <a:solidFill>
                  <a:schemeClr val="bg2"/>
                </a:solidFill>
                <a:latin typeface="Omnes Light" charset="0"/>
                <a:ea typeface="Omnes Light" charset="0"/>
                <a:cs typeface="Omnes Light" charset="0"/>
                <a:sym typeface="Helvetica"/>
              </a:rPr>
              <a:t>Kubernetes, </a:t>
            </a:r>
          </a:p>
          <a:p>
            <a:pPr algn="ctr" defTabSz="609585" hangingPunct="0"/>
            <a:r>
              <a:rPr lang="en-US" sz="6400" dirty="0">
                <a:solidFill>
                  <a:schemeClr val="bg2"/>
                </a:solidFill>
                <a:latin typeface="Omnes Light" charset="0"/>
                <a:ea typeface="Omnes Light" charset="0"/>
                <a:cs typeface="Omnes Light" charset="0"/>
                <a:sym typeface="Helvetica"/>
              </a:rPr>
              <a:t>but </a:t>
            </a:r>
            <a:r>
              <a:rPr lang="en-US" sz="6400" dirty="0">
                <a:latin typeface="Omnes Light" charset="0"/>
                <a:ea typeface="Omnes Light" charset="0"/>
                <a:cs typeface="Omnes Light" charset="0"/>
                <a:sym typeface="Helvetica"/>
              </a:rPr>
              <a:t>Enterprise</a:t>
            </a:r>
          </a:p>
        </p:txBody>
      </p:sp>
    </p:spTree>
    <p:extLst>
      <p:ext uri="{BB962C8B-B14F-4D97-AF65-F5344CB8AC3E}">
        <p14:creationId xmlns:p14="http://schemas.microsoft.com/office/powerpoint/2010/main" val="15407204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a:extLst>
              <a:ext uri="{FF2B5EF4-FFF2-40B4-BE49-F238E27FC236}">
                <a16:creationId xmlns:a16="http://schemas.microsoft.com/office/drawing/2014/main" id="{7D723B41-378E-B241-BAD1-EF39F216F8A8}"/>
              </a:ext>
            </a:extLst>
          </p:cNvPr>
          <p:cNvPicPr>
            <a:picLocks noChangeAspect="1"/>
          </p:cNvPicPr>
          <p:nvPr/>
        </p:nvPicPr>
        <p:blipFill rotWithShape="1">
          <a:blip r:embed="rId5"/>
          <a:srcRect r="1" b="4236"/>
          <a:stretch/>
        </p:blipFill>
        <p:spPr>
          <a:xfrm>
            <a:off x="1" y="10"/>
            <a:ext cx="7479157" cy="6857990"/>
          </a:xfrm>
          <a:prstGeom prst="rect">
            <a:avLst/>
          </a:prstGeom>
        </p:spPr>
      </p:pic>
      <p:sp>
        <p:nvSpPr>
          <p:cNvPr id="19" name="Rectangle 18">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42222-2DA0-454A-8CCF-0482321E9EFF}"/>
              </a:ext>
            </a:extLst>
          </p:cNvPr>
          <p:cNvSpPr>
            <a:spLocks noGrp="1"/>
          </p:cNvSpPr>
          <p:nvPr>
            <p:ph type="title"/>
          </p:nvPr>
        </p:nvSpPr>
        <p:spPr>
          <a:xfrm>
            <a:off x="8196408" y="640831"/>
            <a:ext cx="3352128" cy="1573863"/>
          </a:xfrm>
        </p:spPr>
        <p:txBody>
          <a:bodyPr>
            <a:normAutofit/>
          </a:bodyPr>
          <a:lstStyle/>
          <a:p>
            <a:pPr algn="l"/>
            <a:r>
              <a:rPr lang="en-US"/>
              <a:t>WHAT IS OPENSTACK?</a:t>
            </a:r>
          </a:p>
        </p:txBody>
      </p:sp>
      <p:sp>
        <p:nvSpPr>
          <p:cNvPr id="10" name="Content Placeholder 9">
            <a:extLst>
              <a:ext uri="{FF2B5EF4-FFF2-40B4-BE49-F238E27FC236}">
                <a16:creationId xmlns:a16="http://schemas.microsoft.com/office/drawing/2014/main" id="{EB95AFA8-436D-43D1-BD7D-4DC4A056FBEC}"/>
              </a:ext>
            </a:extLst>
          </p:cNvPr>
          <p:cNvSpPr>
            <a:spLocks noGrp="1"/>
          </p:cNvSpPr>
          <p:nvPr>
            <p:ph idx="1"/>
          </p:nvPr>
        </p:nvSpPr>
        <p:spPr>
          <a:xfrm>
            <a:off x="8196408" y="2367092"/>
            <a:ext cx="3352128" cy="3881309"/>
          </a:xfrm>
        </p:spPr>
        <p:txBody>
          <a:bodyPr>
            <a:normAutofit/>
          </a:bodyPr>
          <a:lstStyle/>
          <a:p>
            <a:pPr>
              <a:lnSpc>
                <a:spcPct val="110000"/>
              </a:lnSpc>
            </a:pPr>
            <a:r>
              <a:rPr lang="en-US" sz="1800" cap="none" dirty="0">
                <a:latin typeface="Omnes" panose="02000606040000020004" pitchFamily="2" charset="77"/>
              </a:rPr>
              <a:t>Open source IaaS software</a:t>
            </a:r>
          </a:p>
          <a:p>
            <a:pPr>
              <a:lnSpc>
                <a:spcPct val="110000"/>
              </a:lnSpc>
            </a:pPr>
            <a:r>
              <a:rPr lang="en-US" sz="1800" cap="none" dirty="0">
                <a:latin typeface="Omnes" panose="02000606040000020004" pitchFamily="2" charset="77"/>
              </a:rPr>
              <a:t>Provides an easy-to-use virtualization layer between server hardware &amp; you</a:t>
            </a:r>
          </a:p>
          <a:p>
            <a:pPr>
              <a:lnSpc>
                <a:spcPct val="110000"/>
              </a:lnSpc>
            </a:pPr>
            <a:r>
              <a:rPr lang="en-US" sz="1800" cap="none" dirty="0">
                <a:latin typeface="Omnes" panose="02000606040000020004" pitchFamily="2" charset="77"/>
              </a:rPr>
              <a:t>API or Dashboard management</a:t>
            </a:r>
          </a:p>
          <a:p>
            <a:pPr>
              <a:lnSpc>
                <a:spcPct val="110000"/>
              </a:lnSpc>
            </a:pPr>
            <a:r>
              <a:rPr lang="en-US" sz="1800" cap="none" dirty="0">
                <a:latin typeface="Omnes" panose="02000606040000020004" pitchFamily="2" charset="77"/>
              </a:rPr>
              <a:t>Built-in integration with popular technologies (including OpenShift :D)</a:t>
            </a:r>
          </a:p>
        </p:txBody>
      </p:sp>
    </p:spTree>
    <p:extLst>
      <p:ext uri="{BB962C8B-B14F-4D97-AF65-F5344CB8AC3E}">
        <p14:creationId xmlns:p14="http://schemas.microsoft.com/office/powerpoint/2010/main" val="293003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865C59-0EB2-F34A-B4CF-14904ABA3B21}"/>
              </a:ext>
            </a:extLst>
          </p:cNvPr>
          <p:cNvSpPr>
            <a:spLocks noGrp="1"/>
          </p:cNvSpPr>
          <p:nvPr>
            <p:ph type="title"/>
          </p:nvPr>
        </p:nvSpPr>
        <p:spPr>
          <a:xfrm>
            <a:off x="913775" y="618517"/>
            <a:ext cx="10364451" cy="1596177"/>
          </a:xfrm>
        </p:spPr>
        <p:txBody>
          <a:bodyPr vert="horz" lIns="91440" tIns="45720" rIns="91440" bIns="45720" rtlCol="0" anchor="ctr">
            <a:normAutofit/>
          </a:bodyPr>
          <a:lstStyle/>
          <a:p>
            <a:r>
              <a:rPr lang="en-US" sz="3600"/>
              <a:t>What is OpenStack Magnum?</a:t>
            </a:r>
          </a:p>
        </p:txBody>
      </p:sp>
      <p:sp>
        <p:nvSpPr>
          <p:cNvPr id="4" name="Text Placeholder 3">
            <a:extLst>
              <a:ext uri="{FF2B5EF4-FFF2-40B4-BE49-F238E27FC236}">
                <a16:creationId xmlns:a16="http://schemas.microsoft.com/office/drawing/2014/main" id="{46B43A7C-A20B-7648-8C16-6D69010A443E}"/>
              </a:ext>
            </a:extLst>
          </p:cNvPr>
          <p:cNvSpPr>
            <a:spLocks noGrp="1"/>
          </p:cNvSpPr>
          <p:nvPr>
            <p:ph type="body" sz="half" idx="2"/>
          </p:nvPr>
        </p:nvSpPr>
        <p:spPr>
          <a:xfrm>
            <a:off x="913774" y="2367092"/>
            <a:ext cx="6096626" cy="3424107"/>
          </a:xfrm>
        </p:spPr>
        <p:txBody>
          <a:bodyPr vert="horz" lIns="91440" tIns="45720" rIns="91440" bIns="45720" rtlCol="0">
            <a:normAutofit/>
          </a:bodyPr>
          <a:lstStyle/>
          <a:p>
            <a:pPr indent="-228600" algn="l">
              <a:buFont typeface="Arial" panose="020B0604020202020204" pitchFamily="34" charset="0"/>
              <a:buChar char="•"/>
            </a:pPr>
            <a:r>
              <a:rPr lang="en-US" cap="none" dirty="0">
                <a:latin typeface="Omnes" panose="02000606040000020004" pitchFamily="2" charset="77"/>
              </a:rPr>
              <a:t>COE lifecycle management API</a:t>
            </a:r>
          </a:p>
          <a:p>
            <a:pPr lvl="1" indent="-228600">
              <a:buFont typeface="Arial" panose="020B0604020202020204" pitchFamily="34" charset="0"/>
              <a:buChar char="•"/>
            </a:pPr>
            <a:r>
              <a:rPr lang="en-US" cap="none" dirty="0">
                <a:latin typeface="Omnes" panose="02000606040000020004" pitchFamily="2" charset="77"/>
              </a:rPr>
              <a:t>Docker Swarm</a:t>
            </a:r>
          </a:p>
          <a:p>
            <a:pPr lvl="1" indent="-228600">
              <a:buFont typeface="Arial" panose="020B0604020202020204" pitchFamily="34" charset="0"/>
              <a:buChar char="•"/>
            </a:pPr>
            <a:r>
              <a:rPr lang="en-US" cap="none" dirty="0">
                <a:latin typeface="Omnes" panose="02000606040000020004" pitchFamily="2" charset="77"/>
              </a:rPr>
              <a:t>Apache Mesos</a:t>
            </a:r>
          </a:p>
          <a:p>
            <a:pPr lvl="1" indent="-228600">
              <a:buFont typeface="Arial" panose="020B0604020202020204" pitchFamily="34" charset="0"/>
              <a:buChar char="•"/>
            </a:pPr>
            <a:r>
              <a:rPr lang="en-US" cap="none" dirty="0">
                <a:latin typeface="Omnes" panose="02000606040000020004" pitchFamily="2" charset="77"/>
              </a:rPr>
              <a:t>Kubernetes</a:t>
            </a:r>
          </a:p>
          <a:p>
            <a:pPr indent="-228600" algn="l">
              <a:buFont typeface="Arial" panose="020B0604020202020204" pitchFamily="34" charset="0"/>
              <a:buChar char="•"/>
            </a:pPr>
            <a:r>
              <a:rPr lang="en-US" cap="none" dirty="0">
                <a:latin typeface="Omnes" panose="02000606040000020004" pitchFamily="2" charset="77"/>
              </a:rPr>
              <a:t>Uses Heat Orchestration to provision OS images on Nova VMs or Ironic bare metal </a:t>
            </a:r>
          </a:p>
          <a:p>
            <a:pPr indent="-228600" algn="l">
              <a:buFont typeface="Arial" panose="020B0604020202020204" pitchFamily="34" charset="0"/>
              <a:buChar char="•"/>
            </a:pPr>
            <a:r>
              <a:rPr lang="en-US" cap="none" dirty="0">
                <a:latin typeface="Omnes" panose="02000606040000020004" pitchFamily="2" charset="77"/>
              </a:rPr>
              <a:t>First appeared in </a:t>
            </a:r>
            <a:r>
              <a:rPr lang="en-US" cap="none" dirty="0" err="1">
                <a:latin typeface="Omnes" panose="02000606040000020004" pitchFamily="2" charset="77"/>
              </a:rPr>
              <a:t>Mitaka</a:t>
            </a:r>
            <a:r>
              <a:rPr lang="en-US" cap="none" dirty="0">
                <a:latin typeface="Omnes" panose="02000606040000020004" pitchFamily="2" charset="77"/>
              </a:rPr>
              <a:t> release</a:t>
            </a:r>
          </a:p>
          <a:p>
            <a:pPr indent="-228600" algn="l">
              <a:buFont typeface="Arial" panose="020B0604020202020204" pitchFamily="34" charset="0"/>
              <a:buChar char="•"/>
            </a:pPr>
            <a:endParaRPr lang="en-US" dirty="0">
              <a:latin typeface="Omnes" panose="02000606040000020004" pitchFamily="2" charset="77"/>
            </a:endParaRPr>
          </a:p>
        </p:txBody>
      </p:sp>
      <p:pic>
        <p:nvPicPr>
          <p:cNvPr id="8" name="Picture Placeholder 7">
            <a:extLst>
              <a:ext uri="{FF2B5EF4-FFF2-40B4-BE49-F238E27FC236}">
                <a16:creationId xmlns:a16="http://schemas.microsoft.com/office/drawing/2014/main" id="{D51AA03A-B851-9544-A11C-E89F18B9B737}"/>
              </a:ext>
            </a:extLst>
          </p:cNvPr>
          <p:cNvPicPr>
            <a:picLocks noGrp="1" noChangeAspect="1"/>
          </p:cNvPicPr>
          <p:nvPr>
            <p:ph type="pic" idx="1"/>
          </p:nvPr>
        </p:nvPicPr>
        <p:blipFill rotWithShape="1">
          <a:blip r:embed="rId5"/>
          <a:srcRect l="896" r="216" b="-8"/>
          <a:stretch/>
        </p:blipFill>
        <p:spPr>
          <a:xfrm>
            <a:off x="7370064" y="2505456"/>
            <a:ext cx="3494466" cy="2935224"/>
          </a:xfrm>
          <a:prstGeom prst="roundRect">
            <a:avLst>
              <a:gd name="adj" fmla="val 5301"/>
            </a:avLst>
          </a:prstGeom>
          <a:ln w="25400" cap="sq">
            <a:noFill/>
            <a:miter lim="800000"/>
          </a:ln>
          <a:effectLst/>
          <a:scene3d>
            <a:camera prst="orthographicFront"/>
            <a:lightRig rig="threePt" dir="t">
              <a:rot lat="0" lon="0" rev="0"/>
            </a:lightRig>
          </a:scene3d>
          <a:sp3d>
            <a:contourClr>
              <a:schemeClr val="bg1"/>
            </a:contourClr>
          </a:sp3d>
        </p:spPr>
      </p:pic>
    </p:spTree>
    <p:extLst>
      <p:ext uri="{BB962C8B-B14F-4D97-AF65-F5344CB8AC3E}">
        <p14:creationId xmlns:p14="http://schemas.microsoft.com/office/powerpoint/2010/main" val="182254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0F6A1E-3D28-7241-8840-B9A57B8D326B}"/>
              </a:ext>
            </a:extLst>
          </p:cNvPr>
          <p:cNvSpPr>
            <a:spLocks noGrp="1"/>
          </p:cNvSpPr>
          <p:nvPr>
            <p:ph type="title"/>
          </p:nvPr>
        </p:nvSpPr>
        <p:spPr>
          <a:xfrm>
            <a:off x="913775" y="618517"/>
            <a:ext cx="10364451" cy="1596177"/>
          </a:xfrm>
        </p:spPr>
        <p:txBody>
          <a:bodyPr vert="horz" lIns="91440" tIns="45720" rIns="91440" bIns="45720" rtlCol="0" anchor="ctr">
            <a:normAutofit/>
          </a:bodyPr>
          <a:lstStyle/>
          <a:p>
            <a:r>
              <a:rPr lang="en-US" sz="3600"/>
              <a:t>WHY OPENSHIFT ON OPENSTACK?</a:t>
            </a:r>
            <a:br>
              <a:rPr lang="en-US" sz="3600"/>
            </a:br>
            <a:endParaRPr lang="en-US" sz="3600"/>
          </a:p>
        </p:txBody>
      </p:sp>
      <p:graphicFrame>
        <p:nvGraphicFramePr>
          <p:cNvPr id="24" name="Content Placeholder 2">
            <a:extLst>
              <a:ext uri="{FF2B5EF4-FFF2-40B4-BE49-F238E27FC236}">
                <a16:creationId xmlns:a16="http://schemas.microsoft.com/office/drawing/2014/main" id="{1740F1C1-D6D8-4B96-B9B7-0FA815E80A08}"/>
              </a:ext>
            </a:extLst>
          </p:cNvPr>
          <p:cNvGraphicFramePr>
            <a:graphicFrameLocks noGrp="1"/>
          </p:cNvGraphicFramePr>
          <p:nvPr>
            <p:ph idx="1"/>
            <p:extLst>
              <p:ext uri="{D42A27DB-BD31-4B8C-83A1-F6EECF244321}">
                <p14:modId xmlns:p14="http://schemas.microsoft.com/office/powerpoint/2010/main" val="2793608711"/>
              </p:ext>
            </p:extLst>
          </p:nvPr>
        </p:nvGraphicFramePr>
        <p:xfrm>
          <a:off x="914400" y="2532475"/>
          <a:ext cx="10363200" cy="3383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099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8416DFF-77BD-ED44-A23B-34DDF91A6C70}"/>
              </a:ext>
            </a:extLst>
          </p:cNvPr>
          <p:cNvGrpSpPr/>
          <p:nvPr/>
        </p:nvGrpSpPr>
        <p:grpSpPr>
          <a:xfrm>
            <a:off x="2782567" y="1832404"/>
            <a:ext cx="1219200" cy="609600"/>
            <a:chOff x="2471738" y="1350169"/>
            <a:chExt cx="914400" cy="457200"/>
          </a:xfrm>
          <a:solidFill>
            <a:srgbClr val="1BB398"/>
          </a:solidFill>
        </p:grpSpPr>
        <p:sp>
          <p:nvSpPr>
            <p:cNvPr id="6" name="Rectangle 5">
              <a:extLst>
                <a:ext uri="{FF2B5EF4-FFF2-40B4-BE49-F238E27FC236}">
                  <a16:creationId xmlns:a16="http://schemas.microsoft.com/office/drawing/2014/main" id="{7EBA9448-045E-444C-93C6-154619D48B50}"/>
                </a:ext>
              </a:extLst>
            </p:cNvPr>
            <p:cNvSpPr/>
            <p:nvPr/>
          </p:nvSpPr>
          <p:spPr>
            <a:xfrm>
              <a:off x="2471738" y="1350169"/>
              <a:ext cx="914400" cy="457200"/>
            </a:xfrm>
            <a:prstGeom prst="rect">
              <a:avLst/>
            </a:prstGeom>
            <a:solidFill>
              <a:srgbClr val="FFC000"/>
            </a:solid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b="1">
                <a:solidFill>
                  <a:schemeClr val="bg1"/>
                </a:solidFill>
                <a:latin typeface="Omnes Semibold" panose="02000606040000020004" pitchFamily="2" charset="77"/>
                <a:sym typeface="Helvetica"/>
              </a:endParaRPr>
            </a:p>
          </p:txBody>
        </p:sp>
        <p:sp>
          <p:nvSpPr>
            <p:cNvPr id="16" name="TextBox 15">
              <a:extLst>
                <a:ext uri="{FF2B5EF4-FFF2-40B4-BE49-F238E27FC236}">
                  <a16:creationId xmlns:a16="http://schemas.microsoft.com/office/drawing/2014/main" id="{51B91926-40F2-9E41-93D4-00E0C806833F}"/>
                </a:ext>
              </a:extLst>
            </p:cNvPr>
            <p:cNvSpPr txBox="1"/>
            <p:nvPr/>
          </p:nvSpPr>
          <p:spPr>
            <a:xfrm>
              <a:off x="2536768" y="1455660"/>
              <a:ext cx="78434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Infra LB</a:t>
              </a:r>
            </a:p>
          </p:txBody>
        </p:sp>
      </p:grpSp>
      <p:grpSp>
        <p:nvGrpSpPr>
          <p:cNvPr id="25" name="Group 24">
            <a:extLst>
              <a:ext uri="{FF2B5EF4-FFF2-40B4-BE49-F238E27FC236}">
                <a16:creationId xmlns:a16="http://schemas.microsoft.com/office/drawing/2014/main" id="{C2BDF2AC-6DC3-9D42-B2A6-5357DA9FD0DC}"/>
              </a:ext>
            </a:extLst>
          </p:cNvPr>
          <p:cNvGrpSpPr/>
          <p:nvPr/>
        </p:nvGrpSpPr>
        <p:grpSpPr>
          <a:xfrm>
            <a:off x="9131824" y="1319632"/>
            <a:ext cx="1219200" cy="609600"/>
            <a:chOff x="6400800" y="1293019"/>
            <a:chExt cx="914400" cy="457200"/>
          </a:xfrm>
        </p:grpSpPr>
        <p:sp>
          <p:nvSpPr>
            <p:cNvPr id="7" name="Rectangle 6">
              <a:extLst>
                <a:ext uri="{FF2B5EF4-FFF2-40B4-BE49-F238E27FC236}">
                  <a16:creationId xmlns:a16="http://schemas.microsoft.com/office/drawing/2014/main" id="{409884CE-E359-4447-8D8B-7E45C4FD231B}"/>
                </a:ext>
              </a:extLst>
            </p:cNvPr>
            <p:cNvSpPr/>
            <p:nvPr/>
          </p:nvSpPr>
          <p:spPr>
            <a:xfrm>
              <a:off x="6400800" y="1293019"/>
              <a:ext cx="914400" cy="457200"/>
            </a:xfrm>
            <a:prstGeom prst="rect">
              <a:avLst/>
            </a:prstGeom>
            <a:noFill/>
            <a:ln w="25400" cap="flat">
              <a:solidFill>
                <a:schemeClr val="accent4"/>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2400">
                <a:solidFill>
                  <a:schemeClr val="bg1"/>
                </a:solidFill>
                <a:sym typeface="Helvetica"/>
              </a:endParaRPr>
            </a:p>
          </p:txBody>
        </p:sp>
        <p:sp>
          <p:nvSpPr>
            <p:cNvPr id="17" name="TextBox 16">
              <a:extLst>
                <a:ext uri="{FF2B5EF4-FFF2-40B4-BE49-F238E27FC236}">
                  <a16:creationId xmlns:a16="http://schemas.microsoft.com/office/drawing/2014/main" id="{38E8072F-71FA-314D-903F-61427E7442F9}"/>
                </a:ext>
              </a:extLst>
            </p:cNvPr>
            <p:cNvSpPr txBox="1"/>
            <p:nvPr/>
          </p:nvSpPr>
          <p:spPr>
            <a:xfrm>
              <a:off x="6499781" y="1398510"/>
              <a:ext cx="71643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accent4"/>
                  </a:solidFill>
                  <a:latin typeface="Omnes Semibold" panose="02000606040000020004" pitchFamily="2" charset="77"/>
                  <a:sym typeface="Helvetica"/>
                </a:rPr>
                <a:t>Bastion</a:t>
              </a:r>
            </a:p>
          </p:txBody>
        </p:sp>
      </p:grpSp>
      <p:grpSp>
        <p:nvGrpSpPr>
          <p:cNvPr id="40" name="Group 39">
            <a:extLst>
              <a:ext uri="{FF2B5EF4-FFF2-40B4-BE49-F238E27FC236}">
                <a16:creationId xmlns:a16="http://schemas.microsoft.com/office/drawing/2014/main" id="{4FF320DD-9D06-C440-8E2B-DF1195C7CF3F}"/>
              </a:ext>
            </a:extLst>
          </p:cNvPr>
          <p:cNvGrpSpPr/>
          <p:nvPr/>
        </p:nvGrpSpPr>
        <p:grpSpPr>
          <a:xfrm>
            <a:off x="6653963" y="5982938"/>
            <a:ext cx="945071" cy="783717"/>
            <a:chOff x="6608821" y="5428199"/>
            <a:chExt cx="945071" cy="783717"/>
          </a:xfrm>
        </p:grpSpPr>
        <p:sp>
          <p:nvSpPr>
            <p:cNvPr id="12" name="Hexagon 11">
              <a:extLst>
                <a:ext uri="{FF2B5EF4-FFF2-40B4-BE49-F238E27FC236}">
                  <a16:creationId xmlns:a16="http://schemas.microsoft.com/office/drawing/2014/main" id="{01D978FA-EF60-0844-8559-703EA8FC0DF2}"/>
                </a:ext>
              </a:extLst>
            </p:cNvPr>
            <p:cNvSpPr/>
            <p:nvPr/>
          </p:nvSpPr>
          <p:spPr>
            <a:xfrm>
              <a:off x="6608821" y="5428199"/>
              <a:ext cx="945071" cy="783717"/>
            </a:xfrm>
            <a:prstGeom prst="hexagon">
              <a:avLst/>
            </a:prstGeom>
            <a:solidFill>
              <a:schemeClr val="tx2"/>
            </a:solidFill>
            <a:ln w="25400" cap="flat">
              <a:solidFill>
                <a:schemeClr val="tx2">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2400">
                <a:solidFill>
                  <a:srgbClr val="000000"/>
                </a:solidFill>
                <a:sym typeface="Helvetica"/>
              </a:endParaRPr>
            </a:p>
          </p:txBody>
        </p:sp>
        <p:sp>
          <p:nvSpPr>
            <p:cNvPr id="21" name="TextBox 20">
              <a:extLst>
                <a:ext uri="{FF2B5EF4-FFF2-40B4-BE49-F238E27FC236}">
                  <a16:creationId xmlns:a16="http://schemas.microsoft.com/office/drawing/2014/main" id="{A564240F-306F-D242-B763-09EBF1F2FE25}"/>
                </a:ext>
              </a:extLst>
            </p:cNvPr>
            <p:cNvSpPr txBox="1"/>
            <p:nvPr/>
          </p:nvSpPr>
          <p:spPr>
            <a:xfrm>
              <a:off x="6702342" y="5535486"/>
              <a:ext cx="781049" cy="615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Light" panose="02000000000000000000" pitchFamily="2" charset="77"/>
                  <a:sym typeface="Helvetica"/>
                </a:rPr>
                <a:t>Cinder storage</a:t>
              </a:r>
            </a:p>
          </p:txBody>
        </p:sp>
      </p:grpSp>
      <p:sp>
        <p:nvSpPr>
          <p:cNvPr id="37" name="Rounded Rectangle 36">
            <a:extLst>
              <a:ext uri="{FF2B5EF4-FFF2-40B4-BE49-F238E27FC236}">
                <a16:creationId xmlns:a16="http://schemas.microsoft.com/office/drawing/2014/main" id="{D9580042-2E99-2648-A23C-64E949AA5518}"/>
              </a:ext>
            </a:extLst>
          </p:cNvPr>
          <p:cNvSpPr/>
          <p:nvPr/>
        </p:nvSpPr>
        <p:spPr>
          <a:xfrm>
            <a:off x="7579151" y="3403127"/>
            <a:ext cx="3657600" cy="2468880"/>
          </a:xfrm>
          <a:prstGeom prst="roundRect">
            <a:avLst/>
          </a:prstGeom>
          <a:no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defTabSz="609585" hangingPunct="0"/>
            <a:endParaRPr lang="en-US" sz="2400">
              <a:solidFill>
                <a:srgbClr val="000000"/>
              </a:solidFill>
              <a:sym typeface="Helvetica"/>
            </a:endParaRPr>
          </a:p>
        </p:txBody>
      </p:sp>
      <p:grpSp>
        <p:nvGrpSpPr>
          <p:cNvPr id="26" name="Group 25">
            <a:extLst>
              <a:ext uri="{FF2B5EF4-FFF2-40B4-BE49-F238E27FC236}">
                <a16:creationId xmlns:a16="http://schemas.microsoft.com/office/drawing/2014/main" id="{2FB267C1-FD6F-E94F-B03C-4F1477DA1B97}"/>
              </a:ext>
            </a:extLst>
          </p:cNvPr>
          <p:cNvGrpSpPr/>
          <p:nvPr/>
        </p:nvGrpSpPr>
        <p:grpSpPr>
          <a:xfrm>
            <a:off x="7762876" y="3810120"/>
            <a:ext cx="914400" cy="609600"/>
            <a:chOff x="5872163" y="2900363"/>
            <a:chExt cx="914400" cy="457200"/>
          </a:xfrm>
        </p:grpSpPr>
        <p:sp>
          <p:nvSpPr>
            <p:cNvPr id="10" name="Rectangle 9">
              <a:extLst>
                <a:ext uri="{FF2B5EF4-FFF2-40B4-BE49-F238E27FC236}">
                  <a16:creationId xmlns:a16="http://schemas.microsoft.com/office/drawing/2014/main" id="{742B2586-9EB9-B34A-835E-386D2FA82B65}"/>
                </a:ext>
              </a:extLst>
            </p:cNvPr>
            <p:cNvSpPr/>
            <p:nvPr/>
          </p:nvSpPr>
          <p:spPr>
            <a:xfrm>
              <a:off x="5872163" y="2900363"/>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22" name="TextBox 21">
              <a:extLst>
                <a:ext uri="{FF2B5EF4-FFF2-40B4-BE49-F238E27FC236}">
                  <a16:creationId xmlns:a16="http://schemas.microsoft.com/office/drawing/2014/main" id="{B54C9C08-597F-6641-9A0E-ABB134B18866}"/>
                </a:ext>
              </a:extLst>
            </p:cNvPr>
            <p:cNvSpPr txBox="1"/>
            <p:nvPr/>
          </p:nvSpPr>
          <p:spPr>
            <a:xfrm>
              <a:off x="5872163" y="3000375"/>
              <a:ext cx="9144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node0</a:t>
              </a:r>
            </a:p>
          </p:txBody>
        </p:sp>
      </p:grpSp>
      <p:grpSp>
        <p:nvGrpSpPr>
          <p:cNvPr id="27" name="Group 26">
            <a:extLst>
              <a:ext uri="{FF2B5EF4-FFF2-40B4-BE49-F238E27FC236}">
                <a16:creationId xmlns:a16="http://schemas.microsoft.com/office/drawing/2014/main" id="{863B0D11-D3C5-A548-9647-36BFE791F477}"/>
              </a:ext>
            </a:extLst>
          </p:cNvPr>
          <p:cNvGrpSpPr/>
          <p:nvPr/>
        </p:nvGrpSpPr>
        <p:grpSpPr>
          <a:xfrm>
            <a:off x="8967770" y="3810120"/>
            <a:ext cx="914400" cy="609600"/>
            <a:chOff x="7129463" y="3000375"/>
            <a:chExt cx="914400" cy="457200"/>
          </a:xfrm>
        </p:grpSpPr>
        <p:sp>
          <p:nvSpPr>
            <p:cNvPr id="11" name="Rectangle 10">
              <a:extLst>
                <a:ext uri="{FF2B5EF4-FFF2-40B4-BE49-F238E27FC236}">
                  <a16:creationId xmlns:a16="http://schemas.microsoft.com/office/drawing/2014/main" id="{A7239078-D67F-6346-977E-DD8590A2C8C4}"/>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23" name="TextBox 22">
              <a:extLst>
                <a:ext uri="{FF2B5EF4-FFF2-40B4-BE49-F238E27FC236}">
                  <a16:creationId xmlns:a16="http://schemas.microsoft.com/office/drawing/2014/main" id="{CD7FF920-FC1E-6540-BD56-9C61A45920BA}"/>
                </a:ext>
              </a:extLst>
            </p:cNvPr>
            <p:cNvSpPr txBox="1"/>
            <p:nvPr/>
          </p:nvSpPr>
          <p:spPr>
            <a:xfrm>
              <a:off x="7239786" y="3114675"/>
              <a:ext cx="67549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node1</a:t>
              </a:r>
            </a:p>
          </p:txBody>
        </p:sp>
      </p:grpSp>
      <p:grpSp>
        <p:nvGrpSpPr>
          <p:cNvPr id="33" name="Group 32">
            <a:extLst>
              <a:ext uri="{FF2B5EF4-FFF2-40B4-BE49-F238E27FC236}">
                <a16:creationId xmlns:a16="http://schemas.microsoft.com/office/drawing/2014/main" id="{ADC54855-75E6-F646-B947-D43F53CBAC69}"/>
              </a:ext>
            </a:extLst>
          </p:cNvPr>
          <p:cNvGrpSpPr/>
          <p:nvPr/>
        </p:nvGrpSpPr>
        <p:grpSpPr>
          <a:xfrm>
            <a:off x="1089283" y="1825204"/>
            <a:ext cx="1219200" cy="609600"/>
            <a:chOff x="2471738" y="1350169"/>
            <a:chExt cx="914400" cy="457200"/>
          </a:xfrm>
          <a:solidFill>
            <a:srgbClr val="1BB398"/>
          </a:solidFill>
        </p:grpSpPr>
        <p:sp>
          <p:nvSpPr>
            <p:cNvPr id="34" name="Rectangle 33">
              <a:extLst>
                <a:ext uri="{FF2B5EF4-FFF2-40B4-BE49-F238E27FC236}">
                  <a16:creationId xmlns:a16="http://schemas.microsoft.com/office/drawing/2014/main" id="{C63971AA-F92F-ED4D-858E-9ACF891AC480}"/>
                </a:ext>
              </a:extLst>
            </p:cNvPr>
            <p:cNvSpPr/>
            <p:nvPr/>
          </p:nvSpPr>
          <p:spPr>
            <a:xfrm>
              <a:off x="2471738" y="1350169"/>
              <a:ext cx="914400" cy="457200"/>
            </a:xfrm>
            <a:prstGeom prst="rect">
              <a:avLst/>
            </a:prstGeom>
            <a:grpFill/>
            <a:ln w="25400"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b="1">
                <a:solidFill>
                  <a:schemeClr val="bg1"/>
                </a:solidFill>
                <a:latin typeface="Omnes Semibold" panose="02000606040000020004" pitchFamily="2" charset="77"/>
                <a:sym typeface="Helvetica"/>
              </a:endParaRPr>
            </a:p>
          </p:txBody>
        </p:sp>
        <p:sp>
          <p:nvSpPr>
            <p:cNvPr id="35" name="TextBox 34">
              <a:extLst>
                <a:ext uri="{FF2B5EF4-FFF2-40B4-BE49-F238E27FC236}">
                  <a16:creationId xmlns:a16="http://schemas.microsoft.com/office/drawing/2014/main" id="{E0537F65-09BD-4247-8C1E-5E65CC273425}"/>
                </a:ext>
              </a:extLst>
            </p:cNvPr>
            <p:cNvSpPr txBox="1"/>
            <p:nvPr/>
          </p:nvSpPr>
          <p:spPr>
            <a:xfrm>
              <a:off x="2536768" y="1455660"/>
              <a:ext cx="784340" cy="27699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Master LB</a:t>
              </a:r>
            </a:p>
          </p:txBody>
        </p:sp>
      </p:grpSp>
      <p:sp>
        <p:nvSpPr>
          <p:cNvPr id="38" name="Cloud 37">
            <a:extLst>
              <a:ext uri="{FF2B5EF4-FFF2-40B4-BE49-F238E27FC236}">
                <a16:creationId xmlns:a16="http://schemas.microsoft.com/office/drawing/2014/main" id="{CDDE3D5C-4568-4C42-A23D-B04E79F73614}"/>
              </a:ext>
            </a:extLst>
          </p:cNvPr>
          <p:cNvSpPr/>
          <p:nvPr/>
        </p:nvSpPr>
        <p:spPr>
          <a:xfrm rot="10800000">
            <a:off x="5406109" y="396185"/>
            <a:ext cx="2072640" cy="749608"/>
          </a:xfrm>
          <a:prstGeom prst="cloud">
            <a:avLst/>
          </a:prstGeom>
          <a:no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defTabSz="609585" hangingPunct="0"/>
            <a:endParaRPr lang="en-US" sz="2400">
              <a:solidFill>
                <a:srgbClr val="000000"/>
              </a:solidFill>
              <a:sym typeface="Helvetica"/>
            </a:endParaRPr>
          </a:p>
        </p:txBody>
      </p:sp>
      <p:cxnSp>
        <p:nvCxnSpPr>
          <p:cNvPr id="45" name="Elbow Connector 44">
            <a:extLst>
              <a:ext uri="{FF2B5EF4-FFF2-40B4-BE49-F238E27FC236}">
                <a16:creationId xmlns:a16="http://schemas.microsoft.com/office/drawing/2014/main" id="{03E5F165-9BE6-C34D-B0EB-0C8D0FB74D55}"/>
              </a:ext>
            </a:extLst>
          </p:cNvPr>
          <p:cNvCxnSpPr>
            <a:endCxn id="38" idx="3"/>
          </p:cNvCxnSpPr>
          <p:nvPr/>
        </p:nvCxnSpPr>
        <p:spPr>
          <a:xfrm rot="10800000">
            <a:off x="6442429" y="1102933"/>
            <a:ext cx="2689396" cy="549438"/>
          </a:xfrm>
          <a:prstGeom prst="bentConnector2">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3" name="Elbow Connector 52">
            <a:extLst>
              <a:ext uri="{FF2B5EF4-FFF2-40B4-BE49-F238E27FC236}">
                <a16:creationId xmlns:a16="http://schemas.microsoft.com/office/drawing/2014/main" id="{681D074F-A39A-5C40-B9BF-1C132E50BAE2}"/>
              </a:ext>
            </a:extLst>
          </p:cNvPr>
          <p:cNvCxnSpPr>
            <a:stCxn id="38" idx="3"/>
            <a:endCxn id="6" idx="0"/>
          </p:cNvCxnSpPr>
          <p:nvPr/>
        </p:nvCxnSpPr>
        <p:spPr>
          <a:xfrm rot="5400000">
            <a:off x="4552563" y="-57463"/>
            <a:ext cx="729471" cy="3050262"/>
          </a:xfrm>
          <a:prstGeom prst="bentConnector3">
            <a:avLst>
              <a:gd name="adj1" fmla="val 50000"/>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5" name="Elbow Connector 54">
            <a:extLst>
              <a:ext uri="{FF2B5EF4-FFF2-40B4-BE49-F238E27FC236}">
                <a16:creationId xmlns:a16="http://schemas.microsoft.com/office/drawing/2014/main" id="{8B72479B-871F-4B4F-A124-F83998AA54BA}"/>
              </a:ext>
            </a:extLst>
          </p:cNvPr>
          <p:cNvCxnSpPr>
            <a:cxnSpLocks/>
            <a:stCxn id="34" idx="0"/>
          </p:cNvCxnSpPr>
          <p:nvPr/>
        </p:nvCxnSpPr>
        <p:spPr>
          <a:xfrm rot="5400000" flipH="1" flipV="1">
            <a:off x="2334188" y="814587"/>
            <a:ext cx="375313" cy="1645920"/>
          </a:xfrm>
          <a:prstGeom prst="bentConnector2">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7" name="Elbow Connector 56">
            <a:extLst>
              <a:ext uri="{FF2B5EF4-FFF2-40B4-BE49-F238E27FC236}">
                <a16:creationId xmlns:a16="http://schemas.microsoft.com/office/drawing/2014/main" id="{28F225E1-5D12-1A4B-8AED-E731A98626FE}"/>
              </a:ext>
            </a:extLst>
          </p:cNvPr>
          <p:cNvCxnSpPr>
            <a:stCxn id="6" idx="3"/>
            <a:endCxn id="14" idx="0"/>
          </p:cNvCxnSpPr>
          <p:nvPr/>
        </p:nvCxnSpPr>
        <p:spPr>
          <a:xfrm>
            <a:off x="4001767" y="2137204"/>
            <a:ext cx="913932" cy="726052"/>
          </a:xfrm>
          <a:prstGeom prst="bentConnector2">
            <a:avLst/>
          </a:prstGeom>
          <a:noFill/>
          <a:ln w="2540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62" name="Elbow Connector 161">
            <a:extLst>
              <a:ext uri="{FF2B5EF4-FFF2-40B4-BE49-F238E27FC236}">
                <a16:creationId xmlns:a16="http://schemas.microsoft.com/office/drawing/2014/main" id="{FB9C525B-4439-3E44-9A80-AB8457679BB5}"/>
              </a:ext>
            </a:extLst>
          </p:cNvPr>
          <p:cNvCxnSpPr>
            <a:cxnSpLocks/>
            <a:stCxn id="52" idx="3"/>
          </p:cNvCxnSpPr>
          <p:nvPr/>
        </p:nvCxnSpPr>
        <p:spPr>
          <a:xfrm flipH="1" flipV="1">
            <a:off x="803859" y="2984949"/>
            <a:ext cx="10273710" cy="1125204"/>
          </a:xfrm>
          <a:prstGeom prst="bentConnector3">
            <a:avLst>
              <a:gd name="adj1" fmla="val -2225"/>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36" name="Rounded Rectangle 35">
            <a:extLst>
              <a:ext uri="{FF2B5EF4-FFF2-40B4-BE49-F238E27FC236}">
                <a16:creationId xmlns:a16="http://schemas.microsoft.com/office/drawing/2014/main" id="{0C454DD0-06B0-A74C-B6A4-1AA5F4366B24}"/>
              </a:ext>
            </a:extLst>
          </p:cNvPr>
          <p:cNvSpPr/>
          <p:nvPr/>
        </p:nvSpPr>
        <p:spPr>
          <a:xfrm>
            <a:off x="3990424" y="2645242"/>
            <a:ext cx="2926080" cy="3108960"/>
          </a:xfrm>
          <a:prstGeom prst="roundRect">
            <a:avLst/>
          </a:prstGeom>
          <a:solidFill>
            <a:schemeClr val="accent3">
              <a:alpha val="50000"/>
            </a:schemeClr>
          </a:solid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defTabSz="609585" hangingPunct="0"/>
            <a:endParaRPr lang="en-US" sz="2400">
              <a:solidFill>
                <a:srgbClr val="000000"/>
              </a:solidFill>
              <a:sym typeface="Helvetica"/>
            </a:endParaRPr>
          </a:p>
        </p:txBody>
      </p:sp>
      <p:grpSp>
        <p:nvGrpSpPr>
          <p:cNvPr id="32" name="Group 31">
            <a:extLst>
              <a:ext uri="{FF2B5EF4-FFF2-40B4-BE49-F238E27FC236}">
                <a16:creationId xmlns:a16="http://schemas.microsoft.com/office/drawing/2014/main" id="{E4779402-A741-9E4D-A2FD-4F40CC7E21D6}"/>
              </a:ext>
            </a:extLst>
          </p:cNvPr>
          <p:cNvGrpSpPr/>
          <p:nvPr/>
        </p:nvGrpSpPr>
        <p:grpSpPr>
          <a:xfrm>
            <a:off x="4450912" y="2863256"/>
            <a:ext cx="975360" cy="457201"/>
            <a:chOff x="3621881" y="2061587"/>
            <a:chExt cx="607219" cy="289323"/>
          </a:xfrm>
          <a:noFill/>
        </p:grpSpPr>
        <p:sp>
          <p:nvSpPr>
            <p:cNvPr id="14" name="Rectangle 13">
              <a:extLst>
                <a:ext uri="{FF2B5EF4-FFF2-40B4-BE49-F238E27FC236}">
                  <a16:creationId xmlns:a16="http://schemas.microsoft.com/office/drawing/2014/main" id="{70B2B2F4-BEE7-5C4C-B29E-00FD4C386E89}"/>
                </a:ext>
              </a:extLst>
            </p:cNvPr>
            <p:cNvSpPr/>
            <p:nvPr/>
          </p:nvSpPr>
          <p:spPr>
            <a:xfrm>
              <a:off x="3655068" y="2061587"/>
              <a:ext cx="512341" cy="289323"/>
            </a:xfrm>
            <a:prstGeom prst="rect">
              <a:avLst/>
            </a:prstGeom>
            <a:solidFill>
              <a:schemeClr val="bg2"/>
            </a:solidFill>
            <a:ln w="25400" cap="flat">
              <a:solidFill>
                <a:schemeClr val="bg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b="1">
                <a:solidFill>
                  <a:srgbClr val="1BB398"/>
                </a:solidFill>
                <a:latin typeface="Omnes Semibold" panose="02000606040000020004" pitchFamily="2" charset="77"/>
                <a:sym typeface="Helvetica"/>
              </a:endParaRPr>
            </a:p>
          </p:txBody>
        </p:sp>
        <p:sp>
          <p:nvSpPr>
            <p:cNvPr id="18" name="TextBox 17">
              <a:extLst>
                <a:ext uri="{FF2B5EF4-FFF2-40B4-BE49-F238E27FC236}">
                  <a16:creationId xmlns:a16="http://schemas.microsoft.com/office/drawing/2014/main" id="{D67D9B51-7490-F244-A81A-B1E5761A0EAF}"/>
                </a:ext>
              </a:extLst>
            </p:cNvPr>
            <p:cNvSpPr txBox="1"/>
            <p:nvPr/>
          </p:nvSpPr>
          <p:spPr>
            <a:xfrm>
              <a:off x="3621881" y="2091321"/>
              <a:ext cx="607219" cy="233714"/>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router</a:t>
              </a:r>
            </a:p>
          </p:txBody>
        </p:sp>
      </p:grpSp>
      <p:grpSp>
        <p:nvGrpSpPr>
          <p:cNvPr id="30" name="Group 29">
            <a:extLst>
              <a:ext uri="{FF2B5EF4-FFF2-40B4-BE49-F238E27FC236}">
                <a16:creationId xmlns:a16="http://schemas.microsoft.com/office/drawing/2014/main" id="{670421DE-68CB-A341-85A2-C16A75BDA8BB}"/>
              </a:ext>
            </a:extLst>
          </p:cNvPr>
          <p:cNvGrpSpPr/>
          <p:nvPr/>
        </p:nvGrpSpPr>
        <p:grpSpPr>
          <a:xfrm>
            <a:off x="4374699" y="3857058"/>
            <a:ext cx="985834" cy="407296"/>
            <a:chOff x="3925491" y="2549097"/>
            <a:chExt cx="739378" cy="381840"/>
          </a:xfrm>
          <a:noFill/>
        </p:grpSpPr>
        <p:sp>
          <p:nvSpPr>
            <p:cNvPr id="9" name="Rectangle 8">
              <a:extLst>
                <a:ext uri="{FF2B5EF4-FFF2-40B4-BE49-F238E27FC236}">
                  <a16:creationId xmlns:a16="http://schemas.microsoft.com/office/drawing/2014/main" id="{028D9C09-CAB5-734D-92A1-AAF0A178F7E7}"/>
                </a:ext>
              </a:extLst>
            </p:cNvPr>
            <p:cNvSpPr/>
            <p:nvPr/>
          </p:nvSpPr>
          <p:spPr>
            <a:xfrm>
              <a:off x="3963059" y="2549097"/>
              <a:ext cx="617222" cy="342900"/>
            </a:xfrm>
            <a:prstGeom prst="rect">
              <a:avLst/>
            </a:prstGeom>
            <a:solidFill>
              <a:schemeClr val="bg2"/>
            </a:solidFill>
            <a:ln w="25400" cap="flat">
              <a:solidFill>
                <a:schemeClr val="bg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b="1">
                <a:solidFill>
                  <a:srgbClr val="1BB398"/>
                </a:solidFill>
                <a:latin typeface="Omnes Semibold" panose="02000606040000020004" pitchFamily="2" charset="77"/>
                <a:sym typeface="Helvetica"/>
              </a:endParaRPr>
            </a:p>
          </p:txBody>
        </p:sp>
        <p:sp>
          <p:nvSpPr>
            <p:cNvPr id="19" name="TextBox 18">
              <a:extLst>
                <a:ext uri="{FF2B5EF4-FFF2-40B4-BE49-F238E27FC236}">
                  <a16:creationId xmlns:a16="http://schemas.microsoft.com/office/drawing/2014/main" id="{145E4E6D-7728-EC42-8FC7-18BE61509AF2}"/>
                </a:ext>
              </a:extLst>
            </p:cNvPr>
            <p:cNvSpPr txBox="1"/>
            <p:nvPr/>
          </p:nvSpPr>
          <p:spPr>
            <a:xfrm>
              <a:off x="3925491" y="2584694"/>
              <a:ext cx="739378" cy="346243"/>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infra0</a:t>
              </a:r>
            </a:p>
          </p:txBody>
        </p:sp>
      </p:grpSp>
      <p:grpSp>
        <p:nvGrpSpPr>
          <p:cNvPr id="29" name="Group 28">
            <a:extLst>
              <a:ext uri="{FF2B5EF4-FFF2-40B4-BE49-F238E27FC236}">
                <a16:creationId xmlns:a16="http://schemas.microsoft.com/office/drawing/2014/main" id="{7F78CA27-83B8-0F4B-99FC-4A91F20E534E}"/>
              </a:ext>
            </a:extLst>
          </p:cNvPr>
          <p:cNvGrpSpPr/>
          <p:nvPr/>
        </p:nvGrpSpPr>
        <p:grpSpPr>
          <a:xfrm>
            <a:off x="4359122" y="4529894"/>
            <a:ext cx="971802" cy="438152"/>
            <a:chOff x="3742349" y="2923538"/>
            <a:chExt cx="728852" cy="328613"/>
          </a:xfrm>
          <a:solidFill>
            <a:schemeClr val="accent3"/>
          </a:solidFill>
        </p:grpSpPr>
        <p:sp>
          <p:nvSpPr>
            <p:cNvPr id="13" name="Rectangle 12">
              <a:extLst>
                <a:ext uri="{FF2B5EF4-FFF2-40B4-BE49-F238E27FC236}">
                  <a16:creationId xmlns:a16="http://schemas.microsoft.com/office/drawing/2014/main" id="{2E3FB83F-DA54-5C4B-88D1-73A614794C83}"/>
                </a:ext>
              </a:extLst>
            </p:cNvPr>
            <p:cNvSpPr/>
            <p:nvPr/>
          </p:nvSpPr>
          <p:spPr>
            <a:xfrm>
              <a:off x="3789644" y="2923538"/>
              <a:ext cx="617220" cy="328613"/>
            </a:xfrm>
            <a:prstGeom prst="rect">
              <a:avLst/>
            </a:prstGeom>
            <a:solidFill>
              <a:schemeClr val="bg2"/>
            </a:solidFill>
            <a:ln w="25400" cap="flat">
              <a:solidFill>
                <a:schemeClr val="bg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b="1">
                <a:solidFill>
                  <a:srgbClr val="1BB398"/>
                </a:solidFill>
                <a:latin typeface="Omnes Semibold" panose="02000606040000020004" pitchFamily="2" charset="77"/>
                <a:sym typeface="Helvetica"/>
              </a:endParaRPr>
            </a:p>
          </p:txBody>
        </p:sp>
        <p:sp>
          <p:nvSpPr>
            <p:cNvPr id="20" name="TextBox 19">
              <a:extLst>
                <a:ext uri="{FF2B5EF4-FFF2-40B4-BE49-F238E27FC236}">
                  <a16:creationId xmlns:a16="http://schemas.microsoft.com/office/drawing/2014/main" id="{7524A6AC-FC63-7D4D-A661-AB3292447328}"/>
                </a:ext>
              </a:extLst>
            </p:cNvPr>
            <p:cNvSpPr txBox="1"/>
            <p:nvPr/>
          </p:nvSpPr>
          <p:spPr>
            <a:xfrm>
              <a:off x="3742349" y="2960093"/>
              <a:ext cx="728852"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registry</a:t>
              </a:r>
            </a:p>
          </p:txBody>
        </p:sp>
      </p:grpSp>
      <p:cxnSp>
        <p:nvCxnSpPr>
          <p:cNvPr id="59" name="Elbow Connector 58">
            <a:extLst>
              <a:ext uri="{FF2B5EF4-FFF2-40B4-BE49-F238E27FC236}">
                <a16:creationId xmlns:a16="http://schemas.microsoft.com/office/drawing/2014/main" id="{FAC6EB75-0F9C-EA43-865F-A04C68B9B28C}"/>
              </a:ext>
            </a:extLst>
          </p:cNvPr>
          <p:cNvCxnSpPr>
            <a:cxnSpLocks/>
            <a:stCxn id="14" idx="1"/>
            <a:endCxn id="9" idx="1"/>
          </p:cNvCxnSpPr>
          <p:nvPr/>
        </p:nvCxnSpPr>
        <p:spPr>
          <a:xfrm rot="10800000" flipV="1">
            <a:off x="4424789" y="3091856"/>
            <a:ext cx="79430" cy="948081"/>
          </a:xfrm>
          <a:prstGeom prst="bentConnector3">
            <a:avLst>
              <a:gd name="adj1" fmla="val 387801"/>
            </a:avLst>
          </a:prstGeom>
          <a:noFill/>
          <a:ln w="2540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32B44E83-965C-A84B-995B-9E6D168FC811}"/>
              </a:ext>
            </a:extLst>
          </p:cNvPr>
          <p:cNvCxnSpPr>
            <a:stCxn id="9" idx="2"/>
            <a:endCxn id="13" idx="0"/>
          </p:cNvCxnSpPr>
          <p:nvPr/>
        </p:nvCxnSpPr>
        <p:spPr>
          <a:xfrm flipH="1">
            <a:off x="4833662" y="4222818"/>
            <a:ext cx="2607" cy="307076"/>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4" name="Elbow Connector 63">
            <a:extLst>
              <a:ext uri="{FF2B5EF4-FFF2-40B4-BE49-F238E27FC236}">
                <a16:creationId xmlns:a16="http://schemas.microsoft.com/office/drawing/2014/main" id="{D4E6E377-C6B9-7743-8931-C6D506C94507}"/>
              </a:ext>
            </a:extLst>
          </p:cNvPr>
          <p:cNvCxnSpPr>
            <a:cxnSpLocks/>
            <a:stCxn id="11" idx="2"/>
            <a:endCxn id="10" idx="2"/>
          </p:cNvCxnSpPr>
          <p:nvPr/>
        </p:nvCxnSpPr>
        <p:spPr>
          <a:xfrm rot="5400000">
            <a:off x="8822523" y="3817273"/>
            <a:ext cx="12700" cy="1204894"/>
          </a:xfrm>
          <a:prstGeom prst="bentConnector3">
            <a:avLst>
              <a:gd name="adj1" fmla="val 1800000"/>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3" name="Elbow Connector 82">
            <a:extLst>
              <a:ext uri="{FF2B5EF4-FFF2-40B4-BE49-F238E27FC236}">
                <a16:creationId xmlns:a16="http://schemas.microsoft.com/office/drawing/2014/main" id="{7B68F547-FB8F-BD41-9471-6D41BAC3E3B2}"/>
              </a:ext>
            </a:extLst>
          </p:cNvPr>
          <p:cNvCxnSpPr>
            <a:cxnSpLocks/>
            <a:stCxn id="34" idx="1"/>
            <a:endCxn id="8" idx="1"/>
          </p:cNvCxnSpPr>
          <p:nvPr/>
        </p:nvCxnSpPr>
        <p:spPr>
          <a:xfrm rot="10800000" flipV="1">
            <a:off x="995353" y="2130003"/>
            <a:ext cx="93931" cy="1976941"/>
          </a:xfrm>
          <a:prstGeom prst="bentConnector3">
            <a:avLst>
              <a:gd name="adj1" fmla="val 343370"/>
            </a:avLst>
          </a:prstGeom>
          <a:noFill/>
          <a:ln w="25400" cap="flat">
            <a:solidFill>
              <a:srgbClr val="1BB398"/>
            </a:solidFill>
            <a:prstDash val="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5" name="Elbow Connector 84">
            <a:extLst>
              <a:ext uri="{FF2B5EF4-FFF2-40B4-BE49-F238E27FC236}">
                <a16:creationId xmlns:a16="http://schemas.microsoft.com/office/drawing/2014/main" id="{A9BE104D-7F73-8E46-9AB0-FEEA7F4483C0}"/>
              </a:ext>
            </a:extLst>
          </p:cNvPr>
          <p:cNvCxnSpPr>
            <a:cxnSpLocks/>
            <a:stCxn id="79" idx="3"/>
            <a:endCxn id="9" idx="0"/>
          </p:cNvCxnSpPr>
          <p:nvPr/>
        </p:nvCxnSpPr>
        <p:spPr>
          <a:xfrm flipV="1">
            <a:off x="2192508" y="3857058"/>
            <a:ext cx="2643761" cy="1128543"/>
          </a:xfrm>
          <a:prstGeom prst="bentConnector4">
            <a:avLst>
              <a:gd name="adj1" fmla="val 42218"/>
              <a:gd name="adj2" fmla="val 120256"/>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7" name="Elbow Connector 86">
            <a:extLst>
              <a:ext uri="{FF2B5EF4-FFF2-40B4-BE49-F238E27FC236}">
                <a16:creationId xmlns:a16="http://schemas.microsoft.com/office/drawing/2014/main" id="{D0291B68-54C9-4F44-9E09-B35C5E30B1D8}"/>
              </a:ext>
            </a:extLst>
          </p:cNvPr>
          <p:cNvCxnSpPr>
            <a:cxnSpLocks/>
            <a:stCxn id="10" idx="0"/>
            <a:endCxn id="9" idx="0"/>
          </p:cNvCxnSpPr>
          <p:nvPr/>
        </p:nvCxnSpPr>
        <p:spPr>
          <a:xfrm rot="16200000" flipH="1" flipV="1">
            <a:off x="6504704" y="2141685"/>
            <a:ext cx="46938" cy="3383807"/>
          </a:xfrm>
          <a:prstGeom prst="bentConnector3">
            <a:avLst>
              <a:gd name="adj1" fmla="val -487025"/>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91" name="Elbow Connector 90">
            <a:extLst>
              <a:ext uri="{FF2B5EF4-FFF2-40B4-BE49-F238E27FC236}">
                <a16:creationId xmlns:a16="http://schemas.microsoft.com/office/drawing/2014/main" id="{BED09E5A-978C-C440-9647-F5B48A230A5D}"/>
              </a:ext>
            </a:extLst>
          </p:cNvPr>
          <p:cNvCxnSpPr>
            <a:cxnSpLocks/>
            <a:stCxn id="11" idx="0"/>
            <a:endCxn id="10" idx="0"/>
          </p:cNvCxnSpPr>
          <p:nvPr/>
        </p:nvCxnSpPr>
        <p:spPr>
          <a:xfrm rot="16200000" flipV="1">
            <a:off x="8822523" y="3207673"/>
            <a:ext cx="12700" cy="1204894"/>
          </a:xfrm>
          <a:prstGeom prst="bentConnector3">
            <a:avLst>
              <a:gd name="adj1" fmla="val 1800000"/>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04" name="TextBox 103">
            <a:extLst>
              <a:ext uri="{FF2B5EF4-FFF2-40B4-BE49-F238E27FC236}">
                <a16:creationId xmlns:a16="http://schemas.microsoft.com/office/drawing/2014/main" id="{CB639699-4F0C-624F-9F98-751DEBB13952}"/>
              </a:ext>
            </a:extLst>
          </p:cNvPr>
          <p:cNvSpPr txBox="1"/>
          <p:nvPr/>
        </p:nvSpPr>
        <p:spPr>
          <a:xfrm>
            <a:off x="1537887" y="1085274"/>
            <a:ext cx="1533926" cy="369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tx1">
                    <a:lumMod val="85000"/>
                    <a:lumOff val="15000"/>
                  </a:schemeClr>
                </a:solidFill>
                <a:latin typeface="Omnes Light" panose="02000000000000000000" pitchFamily="2" charset="77"/>
                <a:sym typeface="Helvetica"/>
              </a:rPr>
              <a:t>Tenant network</a:t>
            </a:r>
          </a:p>
        </p:txBody>
      </p:sp>
      <p:sp>
        <p:nvSpPr>
          <p:cNvPr id="105" name="TextBox 104">
            <a:extLst>
              <a:ext uri="{FF2B5EF4-FFF2-40B4-BE49-F238E27FC236}">
                <a16:creationId xmlns:a16="http://schemas.microsoft.com/office/drawing/2014/main" id="{5FEC25E3-1B05-7C4A-98DE-8366E7F5036F}"/>
              </a:ext>
            </a:extLst>
          </p:cNvPr>
          <p:cNvSpPr txBox="1"/>
          <p:nvPr/>
        </p:nvSpPr>
        <p:spPr>
          <a:xfrm>
            <a:off x="7798661" y="6335928"/>
            <a:ext cx="1655385" cy="369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tx1">
                    <a:lumMod val="85000"/>
                    <a:lumOff val="15000"/>
                  </a:schemeClr>
                </a:solidFill>
                <a:latin typeface="Omnes Light" panose="02000000000000000000" pitchFamily="2" charset="77"/>
                <a:sym typeface="Helvetica"/>
              </a:rPr>
              <a:t>Container traffic</a:t>
            </a:r>
          </a:p>
        </p:txBody>
      </p:sp>
      <p:grpSp>
        <p:nvGrpSpPr>
          <p:cNvPr id="51" name="Group 50">
            <a:extLst>
              <a:ext uri="{FF2B5EF4-FFF2-40B4-BE49-F238E27FC236}">
                <a16:creationId xmlns:a16="http://schemas.microsoft.com/office/drawing/2014/main" id="{2C789716-5784-7243-AA37-9E2D91B160EA}"/>
              </a:ext>
            </a:extLst>
          </p:cNvPr>
          <p:cNvGrpSpPr/>
          <p:nvPr/>
        </p:nvGrpSpPr>
        <p:grpSpPr>
          <a:xfrm>
            <a:off x="10163169" y="3805353"/>
            <a:ext cx="914400" cy="609600"/>
            <a:chOff x="7129463" y="3000375"/>
            <a:chExt cx="914400" cy="457200"/>
          </a:xfrm>
        </p:grpSpPr>
        <p:sp>
          <p:nvSpPr>
            <p:cNvPr id="52" name="Rectangle 51">
              <a:extLst>
                <a:ext uri="{FF2B5EF4-FFF2-40B4-BE49-F238E27FC236}">
                  <a16:creationId xmlns:a16="http://schemas.microsoft.com/office/drawing/2014/main" id="{38F6D922-75F3-1741-9EC5-E69BC16EA971}"/>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54" name="TextBox 53">
              <a:extLst>
                <a:ext uri="{FF2B5EF4-FFF2-40B4-BE49-F238E27FC236}">
                  <a16:creationId xmlns:a16="http://schemas.microsoft.com/office/drawing/2014/main" id="{C60EC811-83D8-364B-BCEE-529FA16C1949}"/>
                </a:ext>
              </a:extLst>
            </p:cNvPr>
            <p:cNvSpPr txBox="1"/>
            <p:nvPr/>
          </p:nvSpPr>
          <p:spPr>
            <a:xfrm>
              <a:off x="7239786" y="3114675"/>
              <a:ext cx="704054" cy="276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node2</a:t>
              </a:r>
            </a:p>
          </p:txBody>
        </p:sp>
      </p:grpSp>
      <p:cxnSp>
        <p:nvCxnSpPr>
          <p:cNvPr id="5" name="Elbow Connector 4">
            <a:extLst>
              <a:ext uri="{FF2B5EF4-FFF2-40B4-BE49-F238E27FC236}">
                <a16:creationId xmlns:a16="http://schemas.microsoft.com/office/drawing/2014/main" id="{026274AC-3C35-A448-AB9E-1E678C4F3DC9}"/>
              </a:ext>
            </a:extLst>
          </p:cNvPr>
          <p:cNvCxnSpPr>
            <a:cxnSpLocks/>
            <a:endCxn id="52" idx="0"/>
          </p:cNvCxnSpPr>
          <p:nvPr/>
        </p:nvCxnSpPr>
        <p:spPr>
          <a:xfrm>
            <a:off x="9454046" y="3588651"/>
            <a:ext cx="1166323" cy="216702"/>
          </a:xfrm>
          <a:prstGeom prst="bentConnector2">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39" name="Elbow Connector 38">
            <a:extLst>
              <a:ext uri="{FF2B5EF4-FFF2-40B4-BE49-F238E27FC236}">
                <a16:creationId xmlns:a16="http://schemas.microsoft.com/office/drawing/2014/main" id="{88578295-875C-C947-A394-5EAD2F85542C}"/>
              </a:ext>
            </a:extLst>
          </p:cNvPr>
          <p:cNvCxnSpPr>
            <a:cxnSpLocks/>
            <a:stCxn id="11" idx="2"/>
            <a:endCxn id="52" idx="2"/>
          </p:cNvCxnSpPr>
          <p:nvPr/>
        </p:nvCxnSpPr>
        <p:spPr>
          <a:xfrm rot="5400000" flipH="1" flipV="1">
            <a:off x="10020285" y="3819637"/>
            <a:ext cx="4767" cy="1195399"/>
          </a:xfrm>
          <a:prstGeom prst="bentConnector3">
            <a:avLst>
              <a:gd name="adj1" fmla="val -4795469"/>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grpSp>
        <p:nvGrpSpPr>
          <p:cNvPr id="60" name="Group 59">
            <a:extLst>
              <a:ext uri="{FF2B5EF4-FFF2-40B4-BE49-F238E27FC236}">
                <a16:creationId xmlns:a16="http://schemas.microsoft.com/office/drawing/2014/main" id="{B70D99EB-3A19-FD4B-ACAE-9F8D94CE35D6}"/>
              </a:ext>
            </a:extLst>
          </p:cNvPr>
          <p:cNvGrpSpPr/>
          <p:nvPr/>
        </p:nvGrpSpPr>
        <p:grpSpPr>
          <a:xfrm>
            <a:off x="7758109" y="4855550"/>
            <a:ext cx="914400" cy="609600"/>
            <a:chOff x="5872163" y="2900363"/>
            <a:chExt cx="914400" cy="457200"/>
          </a:xfrm>
        </p:grpSpPr>
        <p:sp>
          <p:nvSpPr>
            <p:cNvPr id="61" name="Rectangle 60">
              <a:extLst>
                <a:ext uri="{FF2B5EF4-FFF2-40B4-BE49-F238E27FC236}">
                  <a16:creationId xmlns:a16="http://schemas.microsoft.com/office/drawing/2014/main" id="{D6680586-F455-2B4F-ACBA-0C1A04AE7EF5}"/>
                </a:ext>
              </a:extLst>
            </p:cNvPr>
            <p:cNvSpPr/>
            <p:nvPr/>
          </p:nvSpPr>
          <p:spPr>
            <a:xfrm>
              <a:off x="5872163" y="2900363"/>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63" name="TextBox 62">
              <a:extLst>
                <a:ext uri="{FF2B5EF4-FFF2-40B4-BE49-F238E27FC236}">
                  <a16:creationId xmlns:a16="http://schemas.microsoft.com/office/drawing/2014/main" id="{401CAC95-76D7-9543-AA64-AB8DECD41D7D}"/>
                </a:ext>
              </a:extLst>
            </p:cNvPr>
            <p:cNvSpPr txBox="1"/>
            <p:nvPr/>
          </p:nvSpPr>
          <p:spPr>
            <a:xfrm>
              <a:off x="5872163" y="3000375"/>
              <a:ext cx="9144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node3</a:t>
              </a:r>
            </a:p>
          </p:txBody>
        </p:sp>
      </p:grpSp>
      <p:grpSp>
        <p:nvGrpSpPr>
          <p:cNvPr id="65" name="Group 64">
            <a:extLst>
              <a:ext uri="{FF2B5EF4-FFF2-40B4-BE49-F238E27FC236}">
                <a16:creationId xmlns:a16="http://schemas.microsoft.com/office/drawing/2014/main" id="{F4B6A7CE-BE52-1A4A-9661-DD769010CB3F}"/>
              </a:ext>
            </a:extLst>
          </p:cNvPr>
          <p:cNvGrpSpPr/>
          <p:nvPr/>
        </p:nvGrpSpPr>
        <p:grpSpPr>
          <a:xfrm>
            <a:off x="8963003" y="4862638"/>
            <a:ext cx="914400" cy="609600"/>
            <a:chOff x="7129463" y="3000375"/>
            <a:chExt cx="914400" cy="457200"/>
          </a:xfrm>
        </p:grpSpPr>
        <p:sp>
          <p:nvSpPr>
            <p:cNvPr id="67" name="Rectangle 66">
              <a:extLst>
                <a:ext uri="{FF2B5EF4-FFF2-40B4-BE49-F238E27FC236}">
                  <a16:creationId xmlns:a16="http://schemas.microsoft.com/office/drawing/2014/main" id="{7C49B9A2-0312-1347-9923-996B64904857}"/>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68" name="TextBox 67">
              <a:extLst>
                <a:ext uri="{FF2B5EF4-FFF2-40B4-BE49-F238E27FC236}">
                  <a16:creationId xmlns:a16="http://schemas.microsoft.com/office/drawing/2014/main" id="{4D4D6CF9-4DE9-554A-8715-8C7CA25AA43A}"/>
                </a:ext>
              </a:extLst>
            </p:cNvPr>
            <p:cNvSpPr txBox="1"/>
            <p:nvPr/>
          </p:nvSpPr>
          <p:spPr>
            <a:xfrm>
              <a:off x="7202252" y="3093481"/>
              <a:ext cx="744317" cy="276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node4</a:t>
              </a:r>
            </a:p>
          </p:txBody>
        </p:sp>
      </p:grpSp>
      <p:grpSp>
        <p:nvGrpSpPr>
          <p:cNvPr id="69" name="Group 68">
            <a:extLst>
              <a:ext uri="{FF2B5EF4-FFF2-40B4-BE49-F238E27FC236}">
                <a16:creationId xmlns:a16="http://schemas.microsoft.com/office/drawing/2014/main" id="{46EDF59B-8689-1E43-8FE7-E708DEE3F097}"/>
              </a:ext>
            </a:extLst>
          </p:cNvPr>
          <p:cNvGrpSpPr/>
          <p:nvPr/>
        </p:nvGrpSpPr>
        <p:grpSpPr>
          <a:xfrm>
            <a:off x="10158402" y="4857871"/>
            <a:ext cx="914400" cy="609600"/>
            <a:chOff x="7129463" y="3000375"/>
            <a:chExt cx="914400" cy="457200"/>
          </a:xfrm>
        </p:grpSpPr>
        <p:sp>
          <p:nvSpPr>
            <p:cNvPr id="70" name="Rectangle 69">
              <a:extLst>
                <a:ext uri="{FF2B5EF4-FFF2-40B4-BE49-F238E27FC236}">
                  <a16:creationId xmlns:a16="http://schemas.microsoft.com/office/drawing/2014/main" id="{93DCBA17-3CA8-D840-AE81-AFA917DEEAB6}"/>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a:solidFill>
                  <a:schemeClr val="accent5">
                    <a:lumMod val="50000"/>
                  </a:schemeClr>
                </a:solidFill>
                <a:latin typeface="Omnes Semibold" panose="02000606040000020004" pitchFamily="2" charset="77"/>
                <a:sym typeface="Helvetica"/>
              </a:endParaRPr>
            </a:p>
          </p:txBody>
        </p:sp>
        <p:sp>
          <p:nvSpPr>
            <p:cNvPr id="71" name="TextBox 70">
              <a:extLst>
                <a:ext uri="{FF2B5EF4-FFF2-40B4-BE49-F238E27FC236}">
                  <a16:creationId xmlns:a16="http://schemas.microsoft.com/office/drawing/2014/main" id="{08061ED1-56DB-554B-850A-6EC337C12D78}"/>
                </a:ext>
              </a:extLst>
            </p:cNvPr>
            <p:cNvSpPr txBox="1"/>
            <p:nvPr/>
          </p:nvSpPr>
          <p:spPr>
            <a:xfrm>
              <a:off x="7239786" y="3114675"/>
              <a:ext cx="704054" cy="276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bg1"/>
                  </a:solidFill>
                  <a:latin typeface="Omnes Semibold" panose="02000606040000020004" pitchFamily="2" charset="77"/>
                  <a:sym typeface="Helvetica"/>
                </a:rPr>
                <a:t>node5</a:t>
              </a:r>
            </a:p>
          </p:txBody>
        </p:sp>
      </p:grpSp>
      <p:cxnSp>
        <p:nvCxnSpPr>
          <p:cNvPr id="72" name="Elbow Connector 71">
            <a:extLst>
              <a:ext uri="{FF2B5EF4-FFF2-40B4-BE49-F238E27FC236}">
                <a16:creationId xmlns:a16="http://schemas.microsoft.com/office/drawing/2014/main" id="{60F0B207-7CED-9549-B80A-81BF195FF42B}"/>
              </a:ext>
            </a:extLst>
          </p:cNvPr>
          <p:cNvCxnSpPr/>
          <p:nvPr/>
        </p:nvCxnSpPr>
        <p:spPr>
          <a:xfrm rot="5400000">
            <a:off x="8817755" y="4884071"/>
            <a:ext cx="12700" cy="1204894"/>
          </a:xfrm>
          <a:prstGeom prst="bentConnector3">
            <a:avLst>
              <a:gd name="adj1" fmla="val 1800000"/>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73" name="Elbow Connector 72">
            <a:extLst>
              <a:ext uri="{FF2B5EF4-FFF2-40B4-BE49-F238E27FC236}">
                <a16:creationId xmlns:a16="http://schemas.microsoft.com/office/drawing/2014/main" id="{46133A28-F85F-F047-A6D1-32AF5E7EED5E}"/>
              </a:ext>
            </a:extLst>
          </p:cNvPr>
          <p:cNvCxnSpPr/>
          <p:nvPr/>
        </p:nvCxnSpPr>
        <p:spPr>
          <a:xfrm rot="5400000" flipH="1" flipV="1">
            <a:off x="10015517" y="4886435"/>
            <a:ext cx="4767" cy="1195399"/>
          </a:xfrm>
          <a:prstGeom prst="bentConnector3">
            <a:avLst>
              <a:gd name="adj1" fmla="val -4795469"/>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grpSp>
        <p:nvGrpSpPr>
          <p:cNvPr id="42" name="Group 41">
            <a:extLst>
              <a:ext uri="{FF2B5EF4-FFF2-40B4-BE49-F238E27FC236}">
                <a16:creationId xmlns:a16="http://schemas.microsoft.com/office/drawing/2014/main" id="{1112697B-4E09-0246-B60B-0BB5F9C031C0}"/>
              </a:ext>
            </a:extLst>
          </p:cNvPr>
          <p:cNvGrpSpPr/>
          <p:nvPr/>
        </p:nvGrpSpPr>
        <p:grpSpPr>
          <a:xfrm>
            <a:off x="995352" y="3802145"/>
            <a:ext cx="1197156" cy="1477263"/>
            <a:chOff x="438133" y="3802145"/>
            <a:chExt cx="1197156" cy="1477263"/>
          </a:xfrm>
        </p:grpSpPr>
        <p:grpSp>
          <p:nvGrpSpPr>
            <p:cNvPr id="31" name="Group 30">
              <a:extLst>
                <a:ext uri="{FF2B5EF4-FFF2-40B4-BE49-F238E27FC236}">
                  <a16:creationId xmlns:a16="http://schemas.microsoft.com/office/drawing/2014/main" id="{D59D1B11-D515-1B44-8F2B-C843BEF7E685}"/>
                </a:ext>
              </a:extLst>
            </p:cNvPr>
            <p:cNvGrpSpPr/>
            <p:nvPr/>
          </p:nvGrpSpPr>
          <p:grpSpPr>
            <a:xfrm>
              <a:off x="438133" y="3802145"/>
              <a:ext cx="1005840" cy="609600"/>
              <a:chOff x="1085850" y="2900363"/>
              <a:chExt cx="754380" cy="457200"/>
            </a:xfrm>
          </p:grpSpPr>
          <p:sp>
            <p:nvSpPr>
              <p:cNvPr id="8" name="Rectangle 7">
                <a:extLst>
                  <a:ext uri="{FF2B5EF4-FFF2-40B4-BE49-F238E27FC236}">
                    <a16:creationId xmlns:a16="http://schemas.microsoft.com/office/drawing/2014/main" id="{6C123FB3-A7D1-B647-BFC3-B9454576F686}"/>
                  </a:ext>
                </a:extLst>
              </p:cNvPr>
              <p:cNvSpPr/>
              <p:nvPr/>
            </p:nvSpPr>
            <p:spPr>
              <a:xfrm>
                <a:off x="1085850" y="2900363"/>
                <a:ext cx="754380" cy="457200"/>
              </a:xfrm>
              <a:prstGeom prst="rect">
                <a:avLst/>
              </a:prstGeom>
              <a:solidFill>
                <a:schemeClr val="bg1">
                  <a:lumMod val="50000"/>
                </a:schemeClr>
              </a:solidFill>
              <a:ln w="25400" cap="flat">
                <a:solidFill>
                  <a:schemeClr val="tx1">
                    <a:lumMod val="65000"/>
                    <a:lumOff val="3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a:solidFill>
                    <a:schemeClr val="bg1"/>
                  </a:solidFill>
                  <a:latin typeface="Omnes Light" panose="02000000000000000000" pitchFamily="2" charset="77"/>
                  <a:sym typeface="Helvetica"/>
                </a:endParaRPr>
              </a:p>
            </p:txBody>
          </p:sp>
          <p:sp>
            <p:nvSpPr>
              <p:cNvPr id="15" name="TextBox 14">
                <a:extLst>
                  <a:ext uri="{FF2B5EF4-FFF2-40B4-BE49-F238E27FC236}">
                    <a16:creationId xmlns:a16="http://schemas.microsoft.com/office/drawing/2014/main" id="{724EC524-67C2-C941-B1F7-9B28C813B895}"/>
                  </a:ext>
                </a:extLst>
              </p:cNvPr>
              <p:cNvSpPr txBox="1"/>
              <p:nvPr/>
            </p:nvSpPr>
            <p:spPr>
              <a:xfrm>
                <a:off x="1109856" y="2998710"/>
                <a:ext cx="73037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Master2</a:t>
                </a:r>
              </a:p>
            </p:txBody>
          </p:sp>
        </p:grpSp>
        <p:grpSp>
          <p:nvGrpSpPr>
            <p:cNvPr id="74" name="Group 73">
              <a:extLst>
                <a:ext uri="{FF2B5EF4-FFF2-40B4-BE49-F238E27FC236}">
                  <a16:creationId xmlns:a16="http://schemas.microsoft.com/office/drawing/2014/main" id="{63828299-EA05-BC4F-A5CE-AC2C894B3A55}"/>
                </a:ext>
              </a:extLst>
            </p:cNvPr>
            <p:cNvGrpSpPr/>
            <p:nvPr/>
          </p:nvGrpSpPr>
          <p:grpSpPr>
            <a:xfrm>
              <a:off x="532398" y="4238074"/>
              <a:ext cx="1005840" cy="609600"/>
              <a:chOff x="1085850" y="2900363"/>
              <a:chExt cx="754380" cy="457200"/>
            </a:xfrm>
          </p:grpSpPr>
          <p:sp>
            <p:nvSpPr>
              <p:cNvPr id="75" name="Rectangle 74">
                <a:extLst>
                  <a:ext uri="{FF2B5EF4-FFF2-40B4-BE49-F238E27FC236}">
                    <a16:creationId xmlns:a16="http://schemas.microsoft.com/office/drawing/2014/main" id="{8DD64811-4717-F24F-95F1-8D889C04F6B8}"/>
                  </a:ext>
                </a:extLst>
              </p:cNvPr>
              <p:cNvSpPr/>
              <p:nvPr/>
            </p:nvSpPr>
            <p:spPr>
              <a:xfrm>
                <a:off x="1085850" y="2900363"/>
                <a:ext cx="754380" cy="457200"/>
              </a:xfrm>
              <a:prstGeom prst="rect">
                <a:avLst/>
              </a:prstGeom>
              <a:solidFill>
                <a:schemeClr val="bg1">
                  <a:lumMod val="50000"/>
                </a:schemeClr>
              </a:solidFill>
              <a:ln w="25400" cap="flat">
                <a:solidFill>
                  <a:schemeClr val="tx1">
                    <a:lumMod val="65000"/>
                    <a:lumOff val="3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a:solidFill>
                    <a:schemeClr val="bg1"/>
                  </a:solidFill>
                  <a:latin typeface="Omnes Light" panose="02000000000000000000" pitchFamily="2" charset="77"/>
                  <a:sym typeface="Helvetica"/>
                </a:endParaRPr>
              </a:p>
            </p:txBody>
          </p:sp>
          <p:sp>
            <p:nvSpPr>
              <p:cNvPr id="76" name="TextBox 75">
                <a:extLst>
                  <a:ext uri="{FF2B5EF4-FFF2-40B4-BE49-F238E27FC236}">
                    <a16:creationId xmlns:a16="http://schemas.microsoft.com/office/drawing/2014/main" id="{1C851071-E76D-634A-965C-8FD982C75CD2}"/>
                  </a:ext>
                </a:extLst>
              </p:cNvPr>
              <p:cNvSpPr txBox="1"/>
              <p:nvPr/>
            </p:nvSpPr>
            <p:spPr>
              <a:xfrm>
                <a:off x="1109857" y="2998710"/>
                <a:ext cx="73037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Master1</a:t>
                </a:r>
              </a:p>
            </p:txBody>
          </p:sp>
        </p:grpSp>
        <p:grpSp>
          <p:nvGrpSpPr>
            <p:cNvPr id="77" name="Group 76">
              <a:extLst>
                <a:ext uri="{FF2B5EF4-FFF2-40B4-BE49-F238E27FC236}">
                  <a16:creationId xmlns:a16="http://schemas.microsoft.com/office/drawing/2014/main" id="{3A620C80-5F90-F945-B0FB-D29848915AA1}"/>
                </a:ext>
              </a:extLst>
            </p:cNvPr>
            <p:cNvGrpSpPr/>
            <p:nvPr/>
          </p:nvGrpSpPr>
          <p:grpSpPr>
            <a:xfrm>
              <a:off x="629449" y="4669808"/>
              <a:ext cx="1005840" cy="609600"/>
              <a:chOff x="1085850" y="2900363"/>
              <a:chExt cx="754380" cy="457200"/>
            </a:xfrm>
          </p:grpSpPr>
          <p:sp>
            <p:nvSpPr>
              <p:cNvPr id="78" name="Rectangle 77">
                <a:extLst>
                  <a:ext uri="{FF2B5EF4-FFF2-40B4-BE49-F238E27FC236}">
                    <a16:creationId xmlns:a16="http://schemas.microsoft.com/office/drawing/2014/main" id="{047715A0-66E2-FF40-A9A0-1687DFE13CA8}"/>
                  </a:ext>
                </a:extLst>
              </p:cNvPr>
              <p:cNvSpPr/>
              <p:nvPr/>
            </p:nvSpPr>
            <p:spPr>
              <a:xfrm>
                <a:off x="1085850" y="2900363"/>
                <a:ext cx="754380" cy="457200"/>
              </a:xfrm>
              <a:prstGeom prst="rect">
                <a:avLst/>
              </a:prstGeom>
              <a:solidFill>
                <a:schemeClr val="bg1">
                  <a:lumMod val="50000"/>
                </a:schemeClr>
              </a:solidFill>
              <a:ln w="25400" cap="flat">
                <a:solidFill>
                  <a:schemeClr val="tx1">
                    <a:lumMod val="65000"/>
                    <a:lumOff val="3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a:solidFill>
                    <a:schemeClr val="bg1"/>
                  </a:solidFill>
                  <a:latin typeface="Omnes Light" panose="02000000000000000000" pitchFamily="2" charset="77"/>
                  <a:sym typeface="Helvetica"/>
                </a:endParaRPr>
              </a:p>
            </p:txBody>
          </p:sp>
          <p:sp>
            <p:nvSpPr>
              <p:cNvPr id="79" name="TextBox 78">
                <a:extLst>
                  <a:ext uri="{FF2B5EF4-FFF2-40B4-BE49-F238E27FC236}">
                    <a16:creationId xmlns:a16="http://schemas.microsoft.com/office/drawing/2014/main" id="{1FB13EFB-D86F-0A45-BAA1-D0EE0EC86FE8}"/>
                  </a:ext>
                </a:extLst>
              </p:cNvPr>
              <p:cNvSpPr txBox="1"/>
              <p:nvPr/>
            </p:nvSpPr>
            <p:spPr>
              <a:xfrm>
                <a:off x="1109857" y="2998710"/>
                <a:ext cx="73037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Master0</a:t>
                </a:r>
              </a:p>
            </p:txBody>
          </p:sp>
        </p:grpSp>
      </p:grpSp>
      <p:cxnSp>
        <p:nvCxnSpPr>
          <p:cNvPr id="44" name="Elbow Connector 43">
            <a:extLst>
              <a:ext uri="{FF2B5EF4-FFF2-40B4-BE49-F238E27FC236}">
                <a16:creationId xmlns:a16="http://schemas.microsoft.com/office/drawing/2014/main" id="{1B3711A2-1DBA-A249-86F8-C347F6A67651}"/>
              </a:ext>
            </a:extLst>
          </p:cNvPr>
          <p:cNvCxnSpPr>
            <a:stCxn id="8" idx="1"/>
            <a:endCxn id="75" idx="1"/>
          </p:cNvCxnSpPr>
          <p:nvPr/>
        </p:nvCxnSpPr>
        <p:spPr>
          <a:xfrm rot="10800000" flipH="1" flipV="1">
            <a:off x="995351" y="4106944"/>
            <a:ext cx="94265" cy="435929"/>
          </a:xfrm>
          <a:prstGeom prst="bentConnector3">
            <a:avLst>
              <a:gd name="adj1" fmla="val -242508"/>
            </a:avLst>
          </a:prstGeom>
          <a:noFill/>
          <a:ln w="25400" cap="flat">
            <a:solidFill>
              <a:srgbClr val="1BB398"/>
            </a:solidFill>
            <a:prstDash val="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47" name="Elbow Connector 46">
            <a:extLst>
              <a:ext uri="{FF2B5EF4-FFF2-40B4-BE49-F238E27FC236}">
                <a16:creationId xmlns:a16="http://schemas.microsoft.com/office/drawing/2014/main" id="{CECCAB7A-EAB1-E74C-B411-AFAC97FB0CC3}"/>
              </a:ext>
            </a:extLst>
          </p:cNvPr>
          <p:cNvCxnSpPr>
            <a:cxnSpLocks/>
            <a:stCxn id="75" idx="1"/>
            <a:endCxn id="78" idx="1"/>
          </p:cNvCxnSpPr>
          <p:nvPr/>
        </p:nvCxnSpPr>
        <p:spPr>
          <a:xfrm rot="10800000" flipH="1" flipV="1">
            <a:off x="1089616" y="4542874"/>
            <a:ext cx="97051" cy="431734"/>
          </a:xfrm>
          <a:prstGeom prst="bentConnector3">
            <a:avLst>
              <a:gd name="adj1" fmla="val -235546"/>
            </a:avLst>
          </a:prstGeom>
          <a:noFill/>
          <a:ln w="25400" cap="flat">
            <a:solidFill>
              <a:srgbClr val="1BB398"/>
            </a:solidFill>
            <a:prstDash val="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0" name="Rectangle 49">
            <a:extLst>
              <a:ext uri="{FF2B5EF4-FFF2-40B4-BE49-F238E27FC236}">
                <a16:creationId xmlns:a16="http://schemas.microsoft.com/office/drawing/2014/main" id="{9E633F76-EE16-1043-BEE1-0147756BE5EC}"/>
              </a:ext>
            </a:extLst>
          </p:cNvPr>
          <p:cNvSpPr/>
          <p:nvPr/>
        </p:nvSpPr>
        <p:spPr>
          <a:xfrm>
            <a:off x="4626651" y="5217683"/>
            <a:ext cx="409426" cy="322604"/>
          </a:xfrm>
          <a:prstGeom prst="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F4EFF7C-7282-CE44-9F48-E926D2AB5425}"/>
              </a:ext>
            </a:extLst>
          </p:cNvPr>
          <p:cNvSpPr txBox="1"/>
          <p:nvPr/>
        </p:nvSpPr>
        <p:spPr>
          <a:xfrm>
            <a:off x="4459965" y="5507342"/>
            <a:ext cx="1946410" cy="307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defPPr>
              <a:defRPr lang="en-US"/>
            </a:defPPr>
            <a:lvl1pPr algn="ctr" defTabSz="609585" hangingPunct="0">
              <a:defRPr sz="1600">
                <a:solidFill>
                  <a:schemeClr val="tx1">
                    <a:lumMod val="85000"/>
                    <a:lumOff val="15000"/>
                  </a:schemeClr>
                </a:solidFill>
                <a:latin typeface="Omnes Light" panose="02000000000000000000" pitchFamily="2" charset="77"/>
              </a:defRPr>
            </a:lvl1pPr>
          </a:lstStyle>
          <a:p>
            <a:r>
              <a:rPr lang="en-US" sz="1200" dirty="0"/>
              <a:t>Logging/Metrics</a:t>
            </a:r>
          </a:p>
        </p:txBody>
      </p:sp>
      <p:sp>
        <p:nvSpPr>
          <p:cNvPr id="88" name="Rectangle 87">
            <a:extLst>
              <a:ext uri="{FF2B5EF4-FFF2-40B4-BE49-F238E27FC236}">
                <a16:creationId xmlns:a16="http://schemas.microsoft.com/office/drawing/2014/main" id="{7840425D-625F-ED4A-A499-6C37D666910C}"/>
              </a:ext>
            </a:extLst>
          </p:cNvPr>
          <p:cNvSpPr/>
          <p:nvPr/>
        </p:nvSpPr>
        <p:spPr>
          <a:xfrm>
            <a:off x="5820887" y="5217683"/>
            <a:ext cx="409426" cy="322604"/>
          </a:xfrm>
          <a:prstGeom prst="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C32303F6-2096-C84A-90A3-288D11B2373F}"/>
              </a:ext>
            </a:extLst>
          </p:cNvPr>
          <p:cNvGrpSpPr/>
          <p:nvPr/>
        </p:nvGrpSpPr>
        <p:grpSpPr>
          <a:xfrm>
            <a:off x="5592111" y="2859042"/>
            <a:ext cx="975360" cy="457201"/>
            <a:chOff x="3621881" y="2061587"/>
            <a:chExt cx="607219" cy="289323"/>
          </a:xfrm>
          <a:noFill/>
        </p:grpSpPr>
        <p:sp>
          <p:nvSpPr>
            <p:cNvPr id="90" name="Rectangle 89">
              <a:extLst>
                <a:ext uri="{FF2B5EF4-FFF2-40B4-BE49-F238E27FC236}">
                  <a16:creationId xmlns:a16="http://schemas.microsoft.com/office/drawing/2014/main" id="{0AFCA196-F3CB-5546-B142-3A3BC94FEB3E}"/>
                </a:ext>
              </a:extLst>
            </p:cNvPr>
            <p:cNvSpPr/>
            <p:nvPr/>
          </p:nvSpPr>
          <p:spPr>
            <a:xfrm>
              <a:off x="3655068" y="2061587"/>
              <a:ext cx="512341" cy="289323"/>
            </a:xfrm>
            <a:prstGeom prst="rect">
              <a:avLst/>
            </a:prstGeom>
            <a:solidFill>
              <a:schemeClr val="bg2"/>
            </a:solidFill>
            <a:ln w="25400" cap="flat">
              <a:solidFill>
                <a:schemeClr val="bg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b="1">
                <a:solidFill>
                  <a:schemeClr val="bg1"/>
                </a:solidFill>
                <a:latin typeface="Omnes Semibold" panose="02000606040000020004" pitchFamily="2" charset="77"/>
                <a:sym typeface="Helvetica"/>
              </a:endParaRPr>
            </a:p>
          </p:txBody>
        </p:sp>
        <p:sp>
          <p:nvSpPr>
            <p:cNvPr id="92" name="TextBox 91">
              <a:extLst>
                <a:ext uri="{FF2B5EF4-FFF2-40B4-BE49-F238E27FC236}">
                  <a16:creationId xmlns:a16="http://schemas.microsoft.com/office/drawing/2014/main" id="{555A3465-2ADC-9944-B992-FFFAD746D54C}"/>
                </a:ext>
              </a:extLst>
            </p:cNvPr>
            <p:cNvSpPr txBox="1"/>
            <p:nvPr/>
          </p:nvSpPr>
          <p:spPr>
            <a:xfrm>
              <a:off x="3621881" y="2091321"/>
              <a:ext cx="607219" cy="233714"/>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router</a:t>
              </a:r>
            </a:p>
          </p:txBody>
        </p:sp>
      </p:grpSp>
      <p:grpSp>
        <p:nvGrpSpPr>
          <p:cNvPr id="93" name="Group 92">
            <a:extLst>
              <a:ext uri="{FF2B5EF4-FFF2-40B4-BE49-F238E27FC236}">
                <a16:creationId xmlns:a16="http://schemas.microsoft.com/office/drawing/2014/main" id="{59BDA28F-E1A9-B541-94A7-F5E36605198E}"/>
              </a:ext>
            </a:extLst>
          </p:cNvPr>
          <p:cNvGrpSpPr/>
          <p:nvPr/>
        </p:nvGrpSpPr>
        <p:grpSpPr>
          <a:xfrm>
            <a:off x="5617574" y="3873280"/>
            <a:ext cx="852029" cy="407296"/>
            <a:chOff x="3941257" y="2549097"/>
            <a:chExt cx="639024" cy="381840"/>
          </a:xfrm>
          <a:noFill/>
        </p:grpSpPr>
        <p:sp>
          <p:nvSpPr>
            <p:cNvPr id="94" name="Rectangle 93">
              <a:extLst>
                <a:ext uri="{FF2B5EF4-FFF2-40B4-BE49-F238E27FC236}">
                  <a16:creationId xmlns:a16="http://schemas.microsoft.com/office/drawing/2014/main" id="{58FF1DD2-E2CD-E64E-AD5B-B4A0720A61F6}"/>
                </a:ext>
              </a:extLst>
            </p:cNvPr>
            <p:cNvSpPr/>
            <p:nvPr/>
          </p:nvSpPr>
          <p:spPr>
            <a:xfrm>
              <a:off x="3963059" y="2549097"/>
              <a:ext cx="617222" cy="342900"/>
            </a:xfrm>
            <a:prstGeom prst="rect">
              <a:avLst/>
            </a:prstGeom>
            <a:solidFill>
              <a:schemeClr val="bg2"/>
            </a:solidFill>
            <a:ln w="25400" cap="flat">
              <a:solidFill>
                <a:schemeClr val="bg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algn="ctr" defTabSz="609585" hangingPunct="0"/>
              <a:endParaRPr lang="en-US" sz="1333" b="1">
                <a:solidFill>
                  <a:srgbClr val="1BB398"/>
                </a:solidFill>
                <a:latin typeface="Omnes Semibold" panose="02000606040000020004" pitchFamily="2" charset="77"/>
                <a:sym typeface="Helvetica"/>
              </a:endParaRPr>
            </a:p>
          </p:txBody>
        </p:sp>
        <p:sp>
          <p:nvSpPr>
            <p:cNvPr id="95" name="TextBox 94">
              <a:extLst>
                <a:ext uri="{FF2B5EF4-FFF2-40B4-BE49-F238E27FC236}">
                  <a16:creationId xmlns:a16="http://schemas.microsoft.com/office/drawing/2014/main" id="{9260DC30-0763-854F-A20A-F8332A49267F}"/>
                </a:ext>
              </a:extLst>
            </p:cNvPr>
            <p:cNvSpPr txBox="1"/>
            <p:nvPr/>
          </p:nvSpPr>
          <p:spPr>
            <a:xfrm>
              <a:off x="3941257" y="2584694"/>
              <a:ext cx="617222" cy="346243"/>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infra1</a:t>
              </a:r>
            </a:p>
          </p:txBody>
        </p:sp>
      </p:grpSp>
      <p:grpSp>
        <p:nvGrpSpPr>
          <p:cNvPr id="96" name="Group 95">
            <a:extLst>
              <a:ext uri="{FF2B5EF4-FFF2-40B4-BE49-F238E27FC236}">
                <a16:creationId xmlns:a16="http://schemas.microsoft.com/office/drawing/2014/main" id="{4F6CA749-7282-2247-83DF-186D73814617}"/>
              </a:ext>
            </a:extLst>
          </p:cNvPr>
          <p:cNvGrpSpPr/>
          <p:nvPr/>
        </p:nvGrpSpPr>
        <p:grpSpPr>
          <a:xfrm>
            <a:off x="5551286" y="4534617"/>
            <a:ext cx="971802" cy="438152"/>
            <a:chOff x="3742349" y="2923538"/>
            <a:chExt cx="728852" cy="328613"/>
          </a:xfrm>
          <a:noFill/>
        </p:grpSpPr>
        <p:sp>
          <p:nvSpPr>
            <p:cNvPr id="98" name="Rectangle 97">
              <a:extLst>
                <a:ext uri="{FF2B5EF4-FFF2-40B4-BE49-F238E27FC236}">
                  <a16:creationId xmlns:a16="http://schemas.microsoft.com/office/drawing/2014/main" id="{764FA253-1F5D-ED49-AFD6-5F17C402A65D}"/>
                </a:ext>
              </a:extLst>
            </p:cNvPr>
            <p:cNvSpPr/>
            <p:nvPr/>
          </p:nvSpPr>
          <p:spPr>
            <a:xfrm>
              <a:off x="3789644" y="2923538"/>
              <a:ext cx="617220" cy="328613"/>
            </a:xfrm>
            <a:prstGeom prst="rect">
              <a:avLst/>
            </a:prstGeom>
            <a:solidFill>
              <a:schemeClr val="bg2"/>
            </a:solidFill>
            <a:ln w="25400" cap="flat">
              <a:solidFill>
                <a:schemeClr val="bg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rmAutofit/>
            </a:bodyPr>
            <a:lstStyle/>
            <a:p>
              <a:pPr defTabSz="609585" hangingPunct="0"/>
              <a:endParaRPr lang="en-US" sz="1333" b="1">
                <a:solidFill>
                  <a:srgbClr val="1BB398"/>
                </a:solidFill>
                <a:latin typeface="Omnes Semibold" panose="02000606040000020004" pitchFamily="2" charset="77"/>
                <a:sym typeface="Helvetica"/>
              </a:endParaRPr>
            </a:p>
          </p:txBody>
        </p:sp>
        <p:sp>
          <p:nvSpPr>
            <p:cNvPr id="99" name="TextBox 98">
              <a:extLst>
                <a:ext uri="{FF2B5EF4-FFF2-40B4-BE49-F238E27FC236}">
                  <a16:creationId xmlns:a16="http://schemas.microsoft.com/office/drawing/2014/main" id="{D5AADB20-5E93-1A46-A5B1-AACB7DDBFF32}"/>
                </a:ext>
              </a:extLst>
            </p:cNvPr>
            <p:cNvSpPr txBox="1"/>
            <p:nvPr/>
          </p:nvSpPr>
          <p:spPr>
            <a:xfrm>
              <a:off x="3742349" y="2960093"/>
              <a:ext cx="728852" cy="27699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b="1" dirty="0">
                  <a:solidFill>
                    <a:schemeClr val="bg1"/>
                  </a:solidFill>
                  <a:latin typeface="Omnes Semibold" panose="02000606040000020004" pitchFamily="2" charset="77"/>
                  <a:sym typeface="Helvetica"/>
                </a:rPr>
                <a:t>registry</a:t>
              </a:r>
            </a:p>
          </p:txBody>
        </p:sp>
      </p:grpSp>
      <p:cxnSp>
        <p:nvCxnSpPr>
          <p:cNvPr id="84" name="Elbow Connector 83">
            <a:extLst>
              <a:ext uri="{FF2B5EF4-FFF2-40B4-BE49-F238E27FC236}">
                <a16:creationId xmlns:a16="http://schemas.microsoft.com/office/drawing/2014/main" id="{B2DA6198-4499-9C41-9E06-E69C4657200C}"/>
              </a:ext>
            </a:extLst>
          </p:cNvPr>
          <p:cNvCxnSpPr>
            <a:stCxn id="90" idx="3"/>
            <a:endCxn id="95" idx="3"/>
          </p:cNvCxnSpPr>
          <p:nvPr/>
        </p:nvCxnSpPr>
        <p:spPr>
          <a:xfrm flipH="1">
            <a:off x="6440534" y="3087643"/>
            <a:ext cx="27844" cy="1008270"/>
          </a:xfrm>
          <a:prstGeom prst="bentConnector3">
            <a:avLst>
              <a:gd name="adj1" fmla="val -821003"/>
            </a:avLst>
          </a:prstGeom>
          <a:noFill/>
          <a:ln w="2540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2" name="Straight Connector 101">
            <a:extLst>
              <a:ext uri="{FF2B5EF4-FFF2-40B4-BE49-F238E27FC236}">
                <a16:creationId xmlns:a16="http://schemas.microsoft.com/office/drawing/2014/main" id="{21E4F784-80AB-3042-B2EF-6200813DA071}"/>
              </a:ext>
            </a:extLst>
          </p:cNvPr>
          <p:cNvCxnSpPr>
            <a:stCxn id="95" idx="2"/>
            <a:endCxn id="98" idx="0"/>
          </p:cNvCxnSpPr>
          <p:nvPr/>
        </p:nvCxnSpPr>
        <p:spPr>
          <a:xfrm flipH="1">
            <a:off x="6025826" y="4280576"/>
            <a:ext cx="3228" cy="254041"/>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6" name="Straight Connector 105">
            <a:extLst>
              <a:ext uri="{FF2B5EF4-FFF2-40B4-BE49-F238E27FC236}">
                <a16:creationId xmlns:a16="http://schemas.microsoft.com/office/drawing/2014/main" id="{62D46F2A-0ED0-534E-A323-568C1DBF1DEB}"/>
              </a:ext>
            </a:extLst>
          </p:cNvPr>
          <p:cNvCxnSpPr>
            <a:stCxn id="98" idx="2"/>
            <a:endCxn id="88" idx="0"/>
          </p:cNvCxnSpPr>
          <p:nvPr/>
        </p:nvCxnSpPr>
        <p:spPr>
          <a:xfrm flipH="1">
            <a:off x="6025600" y="4972769"/>
            <a:ext cx="226" cy="244914"/>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8" name="Straight Connector 107">
            <a:extLst>
              <a:ext uri="{FF2B5EF4-FFF2-40B4-BE49-F238E27FC236}">
                <a16:creationId xmlns:a16="http://schemas.microsoft.com/office/drawing/2014/main" id="{129A625A-0763-C743-9595-2875043ADA37}"/>
              </a:ext>
            </a:extLst>
          </p:cNvPr>
          <p:cNvCxnSpPr>
            <a:stCxn id="13" idx="2"/>
            <a:endCxn id="50" idx="0"/>
          </p:cNvCxnSpPr>
          <p:nvPr/>
        </p:nvCxnSpPr>
        <p:spPr>
          <a:xfrm flipH="1">
            <a:off x="4831364" y="4968046"/>
            <a:ext cx="2298" cy="249637"/>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13" name="Elbow Connector 112">
            <a:extLst>
              <a:ext uri="{FF2B5EF4-FFF2-40B4-BE49-F238E27FC236}">
                <a16:creationId xmlns:a16="http://schemas.microsoft.com/office/drawing/2014/main" id="{50BBCBA0-C50D-A34C-86E6-F37C8AAF1D24}"/>
              </a:ext>
            </a:extLst>
          </p:cNvPr>
          <p:cNvCxnSpPr>
            <a:stCxn id="88" idx="2"/>
            <a:endCxn id="12" idx="3"/>
          </p:cNvCxnSpPr>
          <p:nvPr/>
        </p:nvCxnSpPr>
        <p:spPr>
          <a:xfrm rot="16200000" flipH="1">
            <a:off x="5922526" y="5643360"/>
            <a:ext cx="834510" cy="628363"/>
          </a:xfrm>
          <a:prstGeom prst="bentConnector2">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15" name="Elbow Connector 114">
            <a:extLst>
              <a:ext uri="{FF2B5EF4-FFF2-40B4-BE49-F238E27FC236}">
                <a16:creationId xmlns:a16="http://schemas.microsoft.com/office/drawing/2014/main" id="{863F958C-C12E-624D-8870-B957233E5F32}"/>
              </a:ext>
            </a:extLst>
          </p:cNvPr>
          <p:cNvCxnSpPr>
            <a:cxnSpLocks/>
            <a:stCxn id="50" idx="2"/>
          </p:cNvCxnSpPr>
          <p:nvPr/>
        </p:nvCxnSpPr>
        <p:spPr>
          <a:xfrm rot="16200000" flipH="1">
            <a:off x="5011228" y="5360422"/>
            <a:ext cx="834508" cy="1194237"/>
          </a:xfrm>
          <a:prstGeom prst="bentConnector2">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3" name="Straight Connector 122">
            <a:extLst>
              <a:ext uri="{FF2B5EF4-FFF2-40B4-BE49-F238E27FC236}">
                <a16:creationId xmlns:a16="http://schemas.microsoft.com/office/drawing/2014/main" id="{024A4B44-AB7D-B34C-A185-D4C72B9CF196}"/>
              </a:ext>
            </a:extLst>
          </p:cNvPr>
          <p:cNvCxnSpPr>
            <a:stCxn id="11" idx="3"/>
            <a:endCxn id="52" idx="1"/>
          </p:cNvCxnSpPr>
          <p:nvPr/>
        </p:nvCxnSpPr>
        <p:spPr>
          <a:xfrm flipV="1">
            <a:off x="9882170" y="4110153"/>
            <a:ext cx="280999" cy="4767"/>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5" name="Straight Connector 124">
            <a:extLst>
              <a:ext uri="{FF2B5EF4-FFF2-40B4-BE49-F238E27FC236}">
                <a16:creationId xmlns:a16="http://schemas.microsoft.com/office/drawing/2014/main" id="{26DD150B-E44B-1943-B0F4-0F894DC140FE}"/>
              </a:ext>
            </a:extLst>
          </p:cNvPr>
          <p:cNvCxnSpPr>
            <a:stCxn id="10" idx="3"/>
            <a:endCxn id="11" idx="1"/>
          </p:cNvCxnSpPr>
          <p:nvPr/>
        </p:nvCxnSpPr>
        <p:spPr>
          <a:xfrm>
            <a:off x="8677276" y="4114920"/>
            <a:ext cx="290494" cy="0"/>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9" name="Straight Connector 128">
            <a:extLst>
              <a:ext uri="{FF2B5EF4-FFF2-40B4-BE49-F238E27FC236}">
                <a16:creationId xmlns:a16="http://schemas.microsoft.com/office/drawing/2014/main" id="{9BE7EEAA-C85F-7546-A513-FBA9716DED4E}"/>
              </a:ext>
            </a:extLst>
          </p:cNvPr>
          <p:cNvCxnSpPr>
            <a:stCxn id="67" idx="1"/>
            <a:endCxn id="63" idx="3"/>
          </p:cNvCxnSpPr>
          <p:nvPr/>
        </p:nvCxnSpPr>
        <p:spPr>
          <a:xfrm flipH="1">
            <a:off x="8672509" y="5167438"/>
            <a:ext cx="290494" cy="6125"/>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31" name="Straight Connector 130">
            <a:extLst>
              <a:ext uri="{FF2B5EF4-FFF2-40B4-BE49-F238E27FC236}">
                <a16:creationId xmlns:a16="http://schemas.microsoft.com/office/drawing/2014/main" id="{49C79771-8C50-034C-86C8-7CEE852DC092}"/>
              </a:ext>
            </a:extLst>
          </p:cNvPr>
          <p:cNvCxnSpPr>
            <a:stCxn id="70" idx="1"/>
            <a:endCxn id="67" idx="3"/>
          </p:cNvCxnSpPr>
          <p:nvPr/>
        </p:nvCxnSpPr>
        <p:spPr>
          <a:xfrm flipH="1">
            <a:off x="9877403" y="5162671"/>
            <a:ext cx="280999" cy="4767"/>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33" name="Elbow Connector 132">
            <a:extLst>
              <a:ext uri="{FF2B5EF4-FFF2-40B4-BE49-F238E27FC236}">
                <a16:creationId xmlns:a16="http://schemas.microsoft.com/office/drawing/2014/main" id="{05F0E129-B6F6-4044-823C-DB7E4F291916}"/>
              </a:ext>
            </a:extLst>
          </p:cNvPr>
          <p:cNvCxnSpPr>
            <a:stCxn id="12" idx="0"/>
          </p:cNvCxnSpPr>
          <p:nvPr/>
        </p:nvCxnSpPr>
        <p:spPr>
          <a:xfrm flipV="1">
            <a:off x="7599034" y="4142415"/>
            <a:ext cx="1229839" cy="2232382"/>
          </a:xfrm>
          <a:prstGeom prst="bentConnector2">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38" name="Straight Connector 137">
            <a:extLst>
              <a:ext uri="{FF2B5EF4-FFF2-40B4-BE49-F238E27FC236}">
                <a16:creationId xmlns:a16="http://schemas.microsoft.com/office/drawing/2014/main" id="{FEC38D0F-F1BD-274A-8CCF-82516F36DC78}"/>
              </a:ext>
            </a:extLst>
          </p:cNvPr>
          <p:cNvCxnSpPr>
            <a:cxnSpLocks/>
          </p:cNvCxnSpPr>
          <p:nvPr/>
        </p:nvCxnSpPr>
        <p:spPr>
          <a:xfrm>
            <a:off x="10025844" y="4128132"/>
            <a:ext cx="35264" cy="2246663"/>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40" name="Straight Connector 139">
            <a:extLst>
              <a:ext uri="{FF2B5EF4-FFF2-40B4-BE49-F238E27FC236}">
                <a16:creationId xmlns:a16="http://schemas.microsoft.com/office/drawing/2014/main" id="{BDF4BCA6-2F81-B844-AF1F-95E4E5F12078}"/>
              </a:ext>
            </a:extLst>
          </p:cNvPr>
          <p:cNvCxnSpPr>
            <a:cxnSpLocks/>
          </p:cNvCxnSpPr>
          <p:nvPr/>
        </p:nvCxnSpPr>
        <p:spPr>
          <a:xfrm flipH="1">
            <a:off x="8841668" y="6376734"/>
            <a:ext cx="1224756" cy="0"/>
          </a:xfrm>
          <a:prstGeom prst="line">
            <a:avLst/>
          </a:prstGeom>
          <a:noFill/>
          <a:ln w="25400" cap="flat">
            <a:solidFill>
              <a:schemeClr val="accent6"/>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45" name="TextBox 144">
            <a:extLst>
              <a:ext uri="{FF2B5EF4-FFF2-40B4-BE49-F238E27FC236}">
                <a16:creationId xmlns:a16="http://schemas.microsoft.com/office/drawing/2014/main" id="{C0B9FDF5-7648-6A40-BC24-EAA1EB9AF709}"/>
              </a:ext>
            </a:extLst>
          </p:cNvPr>
          <p:cNvSpPr txBox="1"/>
          <p:nvPr/>
        </p:nvSpPr>
        <p:spPr>
          <a:xfrm>
            <a:off x="2475930" y="4986772"/>
            <a:ext cx="1128679" cy="369332"/>
          </a:xfrm>
          <a:prstGeom prst="rect">
            <a:avLst/>
          </a:prstGeom>
          <a:noFill/>
        </p:spPr>
        <p:txBody>
          <a:bodyPr wrap="square" rtlCol="0">
            <a:spAutoFit/>
          </a:bodyPr>
          <a:lstStyle/>
          <a:p>
            <a:r>
              <a:rPr lang="en-US" sz="1600" dirty="0">
                <a:solidFill>
                  <a:schemeClr val="tx1">
                    <a:lumMod val="85000"/>
                    <a:lumOff val="15000"/>
                  </a:schemeClr>
                </a:solidFill>
                <a:latin typeface="Omnes Light" panose="02000000000000000000" pitchFamily="2" charset="77"/>
              </a:rPr>
              <a:t>API</a:t>
            </a:r>
            <a:r>
              <a:rPr lang="en-US" dirty="0"/>
              <a:t> </a:t>
            </a:r>
            <a:r>
              <a:rPr lang="en-US" sz="1600" dirty="0">
                <a:solidFill>
                  <a:schemeClr val="tx1">
                    <a:lumMod val="85000"/>
                    <a:lumOff val="15000"/>
                  </a:schemeClr>
                </a:solidFill>
                <a:latin typeface="Omnes Light" panose="02000000000000000000" pitchFamily="2" charset="77"/>
              </a:rPr>
              <a:t>traffic</a:t>
            </a:r>
          </a:p>
        </p:txBody>
      </p:sp>
      <p:cxnSp>
        <p:nvCxnSpPr>
          <p:cNvPr id="148" name="Elbow Connector 147">
            <a:extLst>
              <a:ext uri="{FF2B5EF4-FFF2-40B4-BE49-F238E27FC236}">
                <a16:creationId xmlns:a16="http://schemas.microsoft.com/office/drawing/2014/main" id="{E19FA34C-D32A-E549-8E26-AE4433971566}"/>
              </a:ext>
            </a:extLst>
          </p:cNvPr>
          <p:cNvCxnSpPr>
            <a:cxnSpLocks/>
            <a:stCxn id="79" idx="3"/>
            <a:endCxn id="76" idx="3"/>
          </p:cNvCxnSpPr>
          <p:nvPr/>
        </p:nvCxnSpPr>
        <p:spPr>
          <a:xfrm flipH="1" flipV="1">
            <a:off x="2095457" y="4553867"/>
            <a:ext cx="97051" cy="431734"/>
          </a:xfrm>
          <a:prstGeom prst="bentConnector3">
            <a:avLst>
              <a:gd name="adj1" fmla="val -235546"/>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50" name="Elbow Connector 149">
            <a:extLst>
              <a:ext uri="{FF2B5EF4-FFF2-40B4-BE49-F238E27FC236}">
                <a16:creationId xmlns:a16="http://schemas.microsoft.com/office/drawing/2014/main" id="{40F5001B-247C-5E4D-8E6D-C43E269E9042}"/>
              </a:ext>
            </a:extLst>
          </p:cNvPr>
          <p:cNvCxnSpPr>
            <a:cxnSpLocks/>
            <a:stCxn id="76" idx="3"/>
            <a:endCxn id="15" idx="3"/>
          </p:cNvCxnSpPr>
          <p:nvPr/>
        </p:nvCxnSpPr>
        <p:spPr>
          <a:xfrm flipH="1" flipV="1">
            <a:off x="2001191" y="4117938"/>
            <a:ext cx="94266" cy="435929"/>
          </a:xfrm>
          <a:prstGeom prst="bentConnector3">
            <a:avLst>
              <a:gd name="adj1" fmla="val -242505"/>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59" name="TextBox 158">
            <a:extLst>
              <a:ext uri="{FF2B5EF4-FFF2-40B4-BE49-F238E27FC236}">
                <a16:creationId xmlns:a16="http://schemas.microsoft.com/office/drawing/2014/main" id="{671CF0AE-0C12-674C-8CA8-005B9D6A1290}"/>
              </a:ext>
            </a:extLst>
          </p:cNvPr>
          <p:cNvSpPr txBox="1"/>
          <p:nvPr/>
        </p:nvSpPr>
        <p:spPr>
          <a:xfrm rot="16200000">
            <a:off x="-799238" y="3071667"/>
            <a:ext cx="2545512" cy="369332"/>
          </a:xfrm>
          <a:prstGeom prst="rect">
            <a:avLst/>
          </a:prstGeom>
          <a:noFill/>
        </p:spPr>
        <p:txBody>
          <a:bodyPr wrap="square" rtlCol="0">
            <a:spAutoFit/>
          </a:bodyPr>
          <a:lstStyle/>
          <a:p>
            <a:r>
              <a:rPr lang="en-US" sz="1600" dirty="0">
                <a:solidFill>
                  <a:schemeClr val="tx1">
                    <a:lumMod val="85000"/>
                    <a:lumOff val="15000"/>
                  </a:schemeClr>
                </a:solidFill>
                <a:latin typeface="Omnes Light" panose="02000000000000000000" pitchFamily="2" charset="77"/>
              </a:rPr>
              <a:t>ELB -&gt; masters (API/etcd</a:t>
            </a:r>
            <a:r>
              <a:rPr lang="en-US" dirty="0"/>
              <a:t>)</a:t>
            </a:r>
          </a:p>
        </p:txBody>
      </p:sp>
      <p:sp>
        <p:nvSpPr>
          <p:cNvPr id="160" name="TextBox 159">
            <a:extLst>
              <a:ext uri="{FF2B5EF4-FFF2-40B4-BE49-F238E27FC236}">
                <a16:creationId xmlns:a16="http://schemas.microsoft.com/office/drawing/2014/main" id="{0A4B8EF4-747A-134D-B5CC-BE625440DDD1}"/>
              </a:ext>
            </a:extLst>
          </p:cNvPr>
          <p:cNvSpPr txBox="1"/>
          <p:nvPr/>
        </p:nvSpPr>
        <p:spPr>
          <a:xfrm>
            <a:off x="4504219" y="1872721"/>
            <a:ext cx="2305617" cy="338554"/>
          </a:xfrm>
          <a:prstGeom prst="rect">
            <a:avLst/>
          </a:prstGeom>
          <a:noFill/>
        </p:spPr>
        <p:txBody>
          <a:bodyPr wrap="square" rtlCol="0">
            <a:spAutoFit/>
          </a:bodyPr>
          <a:lstStyle/>
          <a:p>
            <a:r>
              <a:rPr lang="en-US" sz="1600" dirty="0">
                <a:solidFill>
                  <a:schemeClr val="tx1">
                    <a:lumMod val="85000"/>
                    <a:lumOff val="15000"/>
                  </a:schemeClr>
                </a:solidFill>
                <a:latin typeface="Omnes Light" panose="02000000000000000000" pitchFamily="2" charset="77"/>
              </a:rPr>
              <a:t>ELB -&gt; </a:t>
            </a:r>
            <a:r>
              <a:rPr lang="en-US" sz="1600" dirty="0" err="1">
                <a:solidFill>
                  <a:schemeClr val="tx1">
                    <a:lumMod val="85000"/>
                    <a:lumOff val="15000"/>
                  </a:schemeClr>
                </a:solidFill>
                <a:latin typeface="Omnes Light" panose="02000000000000000000" pitchFamily="2" charset="77"/>
              </a:rPr>
              <a:t>Infras</a:t>
            </a:r>
            <a:r>
              <a:rPr lang="en-US" sz="1600" dirty="0">
                <a:solidFill>
                  <a:schemeClr val="tx1">
                    <a:lumMod val="85000"/>
                    <a:lumOff val="15000"/>
                  </a:schemeClr>
                </a:solidFill>
                <a:latin typeface="Omnes Light" panose="02000000000000000000" pitchFamily="2" charset="77"/>
              </a:rPr>
              <a:t> (routers)</a:t>
            </a:r>
          </a:p>
        </p:txBody>
      </p:sp>
      <p:cxnSp>
        <p:nvCxnSpPr>
          <p:cNvPr id="164" name="Straight Connector 163">
            <a:extLst>
              <a:ext uri="{FF2B5EF4-FFF2-40B4-BE49-F238E27FC236}">
                <a16:creationId xmlns:a16="http://schemas.microsoft.com/office/drawing/2014/main" id="{A7727B0F-E692-5F4A-8ED9-1EB92165585C}"/>
              </a:ext>
            </a:extLst>
          </p:cNvPr>
          <p:cNvCxnSpPr>
            <a:cxnSpLocks/>
          </p:cNvCxnSpPr>
          <p:nvPr/>
        </p:nvCxnSpPr>
        <p:spPr>
          <a:xfrm flipV="1">
            <a:off x="9546788" y="2984949"/>
            <a:ext cx="0" cy="831522"/>
          </a:xfrm>
          <a:prstGeom prst="line">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66" name="Straight Connector 165">
            <a:extLst>
              <a:ext uri="{FF2B5EF4-FFF2-40B4-BE49-F238E27FC236}">
                <a16:creationId xmlns:a16="http://schemas.microsoft.com/office/drawing/2014/main" id="{8029EF56-69DC-B642-A9E8-6D208F1DD2E5}"/>
              </a:ext>
            </a:extLst>
          </p:cNvPr>
          <p:cNvCxnSpPr>
            <a:cxnSpLocks/>
          </p:cNvCxnSpPr>
          <p:nvPr/>
        </p:nvCxnSpPr>
        <p:spPr>
          <a:xfrm flipV="1">
            <a:off x="8056556" y="2984949"/>
            <a:ext cx="0" cy="847590"/>
          </a:xfrm>
          <a:prstGeom prst="line">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75" name="TextBox 174">
            <a:extLst>
              <a:ext uri="{FF2B5EF4-FFF2-40B4-BE49-F238E27FC236}">
                <a16:creationId xmlns:a16="http://schemas.microsoft.com/office/drawing/2014/main" id="{0442A46F-7D3D-684F-826D-EDED00CECC39}"/>
              </a:ext>
            </a:extLst>
          </p:cNvPr>
          <p:cNvSpPr txBox="1"/>
          <p:nvPr/>
        </p:nvSpPr>
        <p:spPr>
          <a:xfrm>
            <a:off x="9700027" y="2583361"/>
            <a:ext cx="1533926" cy="369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lgn="ctr" defTabSz="609585" hangingPunct="0"/>
            <a:r>
              <a:rPr lang="en-US" sz="1600" dirty="0">
                <a:solidFill>
                  <a:schemeClr val="tx1">
                    <a:lumMod val="85000"/>
                    <a:lumOff val="15000"/>
                  </a:schemeClr>
                </a:solidFill>
                <a:latin typeface="Omnes Light" panose="02000000000000000000" pitchFamily="2" charset="77"/>
                <a:sym typeface="Helvetica"/>
              </a:rPr>
              <a:t>Tenant network</a:t>
            </a:r>
          </a:p>
        </p:txBody>
      </p:sp>
      <p:sp>
        <p:nvSpPr>
          <p:cNvPr id="176" name="Title 1">
            <a:extLst>
              <a:ext uri="{FF2B5EF4-FFF2-40B4-BE49-F238E27FC236}">
                <a16:creationId xmlns:a16="http://schemas.microsoft.com/office/drawing/2014/main" id="{31F88D09-1F82-EB4B-81B9-24E2C7D8E5C9}"/>
              </a:ext>
            </a:extLst>
          </p:cNvPr>
          <p:cNvSpPr>
            <a:spLocks noGrp="1"/>
          </p:cNvSpPr>
          <p:nvPr>
            <p:ph type="title"/>
          </p:nvPr>
        </p:nvSpPr>
        <p:spPr>
          <a:xfrm>
            <a:off x="9429" y="24765"/>
            <a:ext cx="5396680" cy="1246641"/>
          </a:xfrm>
        </p:spPr>
        <p:txBody>
          <a:bodyPr/>
          <a:lstStyle/>
          <a:p>
            <a:r>
              <a:rPr lang="en-US" dirty="0"/>
              <a:t>OpenShift Environment</a:t>
            </a:r>
          </a:p>
        </p:txBody>
      </p:sp>
    </p:spTree>
    <p:extLst>
      <p:ext uri="{BB962C8B-B14F-4D97-AF65-F5344CB8AC3E}">
        <p14:creationId xmlns:p14="http://schemas.microsoft.com/office/powerpoint/2010/main" val="3718319611"/>
      </p:ext>
    </p:extLst>
  </p:cSld>
  <p:clrMapOvr>
    <a:masterClrMapping/>
  </p:clrMapOvr>
  <p:transition spd="med"/>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{E776FAC9-6E21-3243-B2BD-177BBAD80381}tf10001073</Template>
  <TotalTime>9231</TotalTime>
  <Words>1367</Words>
  <Application>Microsoft Macintosh PowerPoint</Application>
  <PresentationFormat>Widescreen</PresentationFormat>
  <Paragraphs>191</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Helvetica</vt:lpstr>
      <vt:lpstr>Omnes</vt:lpstr>
      <vt:lpstr>Omnes Light</vt:lpstr>
      <vt:lpstr>Omnes Medium</vt:lpstr>
      <vt:lpstr>Omnes SemiBold</vt:lpstr>
      <vt:lpstr>Omnes SemiBold</vt:lpstr>
      <vt:lpstr>Tw Cen MT</vt:lpstr>
      <vt:lpstr>Droplet</vt:lpstr>
      <vt:lpstr>It’s a PaaS!</vt:lpstr>
      <vt:lpstr>About Keith Tenzer</vt:lpstr>
      <vt:lpstr>About T. Nichole Williams</vt:lpstr>
      <vt:lpstr>PowerPoint Presentation</vt:lpstr>
      <vt:lpstr>WHAT IS OPENSHIFT?</vt:lpstr>
      <vt:lpstr>WHAT IS OPENSTACK?</vt:lpstr>
      <vt:lpstr>What is OpenStack Magnum?</vt:lpstr>
      <vt:lpstr>WHY OPENSHIFT ON OPENSTACK? </vt:lpstr>
      <vt:lpstr>OpenShift Environment</vt:lpstr>
      <vt:lpstr>Magnum Environment</vt:lpstr>
      <vt:lpstr>PowerPoint Presentation</vt:lpstr>
      <vt:lpstr>Choose your path</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Treva Williams</dc:creator>
  <cp:lastModifiedBy>Treva Williams</cp:lastModifiedBy>
  <cp:revision>89</cp:revision>
  <dcterms:created xsi:type="dcterms:W3CDTF">2018-10-30T19:02:40Z</dcterms:created>
  <dcterms:modified xsi:type="dcterms:W3CDTF">2018-11-08T21:12:33Z</dcterms:modified>
</cp:coreProperties>
</file>