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407" r:id="rId3"/>
    <p:sldId id="408" r:id="rId4"/>
    <p:sldId id="402" r:id="rId5"/>
    <p:sldId id="379" r:id="rId6"/>
    <p:sldId id="431" r:id="rId7"/>
    <p:sldId id="433" r:id="rId8"/>
    <p:sldId id="434" r:id="rId9"/>
    <p:sldId id="409" r:id="rId10"/>
    <p:sldId id="270" r:id="rId11"/>
    <p:sldId id="410" r:id="rId12"/>
    <p:sldId id="261" r:id="rId13"/>
    <p:sldId id="262" r:id="rId14"/>
    <p:sldId id="263" r:id="rId15"/>
    <p:sldId id="264" r:id="rId16"/>
    <p:sldId id="265" r:id="rId17"/>
    <p:sldId id="335" r:id="rId18"/>
    <p:sldId id="267" r:id="rId19"/>
    <p:sldId id="269" r:id="rId20"/>
    <p:sldId id="441" r:id="rId21"/>
    <p:sldId id="436" r:id="rId22"/>
    <p:sldId id="435" r:id="rId23"/>
    <p:sldId id="437" r:id="rId24"/>
    <p:sldId id="438" r:id="rId25"/>
    <p:sldId id="439" r:id="rId26"/>
    <p:sldId id="432" r:id="rId27"/>
    <p:sldId id="440"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4825"/>
  </p:normalViewPr>
  <p:slideViewPr>
    <p:cSldViewPr snapToGrid="0" snapToObjects="1">
      <p:cViewPr varScale="1">
        <p:scale>
          <a:sx n="126" d="100"/>
          <a:sy n="126" d="100"/>
        </p:scale>
        <p:origin x="23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jstern\Documents\SPDK\Performance\NVMeOF_perf_12x_supermic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400" b="1"/>
            </a:pPr>
            <a:r>
              <a:rPr lang="en-US" sz="1400" b="1" dirty="0"/>
              <a:t>IOPS - 4K Random Workloads</a:t>
            </a:r>
          </a:p>
        </c:rich>
      </c:tx>
      <c:overlay val="0"/>
    </c:title>
    <c:autoTitleDeleted val="0"/>
    <c:plotArea>
      <c:layout>
        <c:manualLayout>
          <c:layoutTarget val="inner"/>
          <c:xMode val="edge"/>
          <c:yMode val="edge"/>
          <c:x val="0.15017504417987601"/>
          <c:y val="0.21409775445541501"/>
          <c:w val="0.82404876809753602"/>
          <c:h val="0.63275356864189203"/>
        </c:manualLayout>
      </c:layout>
      <c:barChart>
        <c:barDir val="col"/>
        <c:grouping val="clustered"/>
        <c:varyColors val="0"/>
        <c:ser>
          <c:idx val="0"/>
          <c:order val="0"/>
          <c:tx>
            <c:strRef>
              <c:f>'4k Random WLs HE'!$B$3</c:f>
              <c:strCache>
                <c:ptCount val="1"/>
                <c:pt idx="0">
                  <c:v>PCIe/NVMe</c:v>
                </c:pt>
              </c:strCache>
            </c:strRef>
          </c:tx>
          <c:spPr>
            <a:solidFill>
              <a:srgbClr val="4F81BD"/>
            </a:solidFill>
            <a:effectLst/>
            <a:scene3d>
              <a:camera prst="orthographicFront"/>
              <a:lightRig rig="threePt" dir="t"/>
            </a:scene3d>
            <a:sp3d/>
          </c:spPr>
          <c:invertIfNegative val="0"/>
          <c:cat>
            <c:strRef>
              <c:f>'4k Random WLs HE'!$A$4:$A$6</c:f>
              <c:strCache>
                <c:ptCount val="3"/>
                <c:pt idx="0">
                  <c:v>100% Read</c:v>
                </c:pt>
                <c:pt idx="1">
                  <c:v>70% Read</c:v>
                </c:pt>
                <c:pt idx="2">
                  <c:v>0% Read</c:v>
                </c:pt>
              </c:strCache>
            </c:strRef>
          </c:cat>
          <c:val>
            <c:numRef>
              <c:f>'4k Random WLs HE'!$B$4:$B$6</c:f>
              <c:numCache>
                <c:formatCode>0</c:formatCode>
                <c:ptCount val="3"/>
                <c:pt idx="0">
                  <c:v>466816</c:v>
                </c:pt>
                <c:pt idx="1">
                  <c:v>245649</c:v>
                </c:pt>
                <c:pt idx="2">
                  <c:v>143491</c:v>
                </c:pt>
              </c:numCache>
            </c:numRef>
          </c:val>
          <c:extLst>
            <c:ext xmlns:c16="http://schemas.microsoft.com/office/drawing/2014/chart" uri="{C3380CC4-5D6E-409C-BE32-E72D297353CC}">
              <c16:uniqueId val="{00000000-6051-8F47-BE7D-FFC256009026}"/>
            </c:ext>
          </c:extLst>
        </c:ser>
        <c:ser>
          <c:idx val="1"/>
          <c:order val="1"/>
          <c:tx>
            <c:strRef>
              <c:f>'4k Random WLs HE'!$C$3</c:f>
              <c:strCache>
                <c:ptCount val="1"/>
                <c:pt idx="0">
                  <c:v>SAS 12Gb/s </c:v>
                </c:pt>
              </c:strCache>
            </c:strRef>
          </c:tx>
          <c:spPr>
            <a:solidFill>
              <a:srgbClr val="C0504D"/>
            </a:solidFill>
            <a:scene3d>
              <a:camera prst="orthographicFront"/>
              <a:lightRig rig="threePt" dir="t"/>
            </a:scene3d>
            <a:sp3d/>
          </c:spPr>
          <c:invertIfNegative val="0"/>
          <c:cat>
            <c:strRef>
              <c:f>'4k Random WLs HE'!$A$4:$A$6</c:f>
              <c:strCache>
                <c:ptCount val="3"/>
                <c:pt idx="0">
                  <c:v>100% Read</c:v>
                </c:pt>
                <c:pt idx="1">
                  <c:v>70% Read</c:v>
                </c:pt>
                <c:pt idx="2">
                  <c:v>0% Read</c:v>
                </c:pt>
              </c:strCache>
            </c:strRef>
          </c:cat>
          <c:val>
            <c:numRef>
              <c:f>'4k Random WLs HE'!$C$4:$C$6</c:f>
              <c:numCache>
                <c:formatCode>General</c:formatCode>
                <c:ptCount val="3"/>
                <c:pt idx="0">
                  <c:v>149200</c:v>
                </c:pt>
                <c:pt idx="1">
                  <c:v>114180</c:v>
                </c:pt>
                <c:pt idx="2">
                  <c:v>97260</c:v>
                </c:pt>
              </c:numCache>
            </c:numRef>
          </c:val>
          <c:extLst>
            <c:ext xmlns:c16="http://schemas.microsoft.com/office/drawing/2014/chart" uri="{C3380CC4-5D6E-409C-BE32-E72D297353CC}">
              <c16:uniqueId val="{00000001-6051-8F47-BE7D-FFC256009026}"/>
            </c:ext>
          </c:extLst>
        </c:ser>
        <c:ser>
          <c:idx val="2"/>
          <c:order val="2"/>
          <c:tx>
            <c:strRef>
              <c:f>'4k Random WLs HE'!$D$3</c:f>
              <c:strCache>
                <c:ptCount val="1"/>
                <c:pt idx="0">
                  <c:v>SATA 6Gb/s HE </c:v>
                </c:pt>
              </c:strCache>
            </c:strRef>
          </c:tx>
          <c:spPr>
            <a:solidFill>
              <a:srgbClr val="9BBB59"/>
            </a:solidFill>
            <a:scene3d>
              <a:camera prst="orthographicFront"/>
              <a:lightRig rig="threePt" dir="t"/>
            </a:scene3d>
            <a:sp3d/>
          </c:spPr>
          <c:invertIfNegative val="0"/>
          <c:cat>
            <c:strRef>
              <c:f>'4k Random WLs HE'!$A$4:$A$6</c:f>
              <c:strCache>
                <c:ptCount val="3"/>
                <c:pt idx="0">
                  <c:v>100% Read</c:v>
                </c:pt>
                <c:pt idx="1">
                  <c:v>70% Read</c:v>
                </c:pt>
                <c:pt idx="2">
                  <c:v>0% Read</c:v>
                </c:pt>
              </c:strCache>
            </c:strRef>
          </c:cat>
          <c:val>
            <c:numRef>
              <c:f>'4k Random WLs HE'!$D$4:$D$6</c:f>
              <c:numCache>
                <c:formatCode>General</c:formatCode>
                <c:ptCount val="3"/>
                <c:pt idx="0">
                  <c:v>74121</c:v>
                </c:pt>
                <c:pt idx="1">
                  <c:v>53891</c:v>
                </c:pt>
                <c:pt idx="2">
                  <c:v>35765</c:v>
                </c:pt>
              </c:numCache>
            </c:numRef>
          </c:val>
          <c:extLst>
            <c:ext xmlns:c16="http://schemas.microsoft.com/office/drawing/2014/chart" uri="{C3380CC4-5D6E-409C-BE32-E72D297353CC}">
              <c16:uniqueId val="{00000002-6051-8F47-BE7D-FFC256009026}"/>
            </c:ext>
          </c:extLst>
        </c:ser>
        <c:dLbls>
          <c:showLegendKey val="0"/>
          <c:showVal val="0"/>
          <c:showCatName val="0"/>
          <c:showSerName val="0"/>
          <c:showPercent val="0"/>
          <c:showBubbleSize val="0"/>
        </c:dLbls>
        <c:gapWidth val="150"/>
        <c:axId val="526441968"/>
        <c:axId val="526432544"/>
      </c:barChart>
      <c:catAx>
        <c:axId val="526441968"/>
        <c:scaling>
          <c:orientation val="minMax"/>
        </c:scaling>
        <c:delete val="0"/>
        <c:axPos val="b"/>
        <c:numFmt formatCode="General" sourceLinked="0"/>
        <c:majorTickMark val="none"/>
        <c:minorTickMark val="none"/>
        <c:tickLblPos val="nextTo"/>
        <c:crossAx val="526432544"/>
        <c:crosses val="autoZero"/>
        <c:auto val="1"/>
        <c:lblAlgn val="ctr"/>
        <c:lblOffset val="100"/>
        <c:noMultiLvlLbl val="0"/>
      </c:catAx>
      <c:valAx>
        <c:axId val="526432544"/>
        <c:scaling>
          <c:orientation val="minMax"/>
        </c:scaling>
        <c:delete val="0"/>
        <c:axPos val="l"/>
        <c:majorGridlines/>
        <c:title>
          <c:tx>
            <c:rich>
              <a:bodyPr/>
              <a:lstStyle/>
              <a:p>
                <a:pPr>
                  <a:defRPr/>
                </a:pPr>
                <a:r>
                  <a:rPr lang="en-US"/>
                  <a:t>IOPS</a:t>
                </a:r>
              </a:p>
            </c:rich>
          </c:tx>
          <c:overlay val="0"/>
        </c:title>
        <c:numFmt formatCode="0" sourceLinked="1"/>
        <c:majorTickMark val="out"/>
        <c:minorTickMark val="none"/>
        <c:tickLblPos val="nextTo"/>
        <c:crossAx val="526441968"/>
        <c:crosses val="autoZero"/>
        <c:crossBetween val="between"/>
      </c:valAx>
    </c:plotArea>
    <c:legend>
      <c:legendPos val="b"/>
      <c:layout>
        <c:manualLayout>
          <c:xMode val="edge"/>
          <c:yMode val="edge"/>
          <c:x val="0.34998718961985198"/>
          <c:y val="0.248537976559558"/>
          <c:w val="0.63506612119607198"/>
          <c:h val="8.6314622366714902E-2"/>
        </c:manualLayout>
      </c:layout>
      <c:overlay val="0"/>
      <c:spPr>
        <a:solidFill>
          <a:sysClr val="window" lastClr="FFFFFF"/>
        </a:solidFill>
      </c:spPr>
    </c:legend>
    <c:plotVisOnly val="1"/>
    <c:dispBlanksAs val="gap"/>
    <c:showDLblsOverMax val="0"/>
  </c:chart>
  <c:spPr>
    <a:solidFill>
      <a:schemeClr val="lt1"/>
    </a:solidFill>
    <a:ln w="3175" cap="flat" cmpd="sng" algn="ctr">
      <a:solidFill>
        <a:srgbClr val="B1BABF">
          <a:lumMod val="75000"/>
        </a:srgbClr>
      </a:solidFill>
      <a:prstDash val="solid"/>
    </a:ln>
    <a:effectLst/>
  </c:spPr>
  <c:txPr>
    <a:bodyPr/>
    <a:lstStyle/>
    <a:p>
      <a:pPr>
        <a:defRPr b="0">
          <a:solidFill>
            <a:schemeClr val="dk1"/>
          </a:solidFill>
          <a:latin typeface="+mj-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SPDK vs. Kernel NVMe-oF</a:t>
            </a:r>
            <a:r>
              <a:rPr lang="en-US" baseline="0"/>
              <a:t> </a:t>
            </a:r>
            <a:r>
              <a:rPr lang="en-US"/>
              <a:t>I/O</a:t>
            </a:r>
            <a:r>
              <a:rPr lang="en-US" baseline="0"/>
              <a:t> Efficiency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'NVMeOF Performance_SuperMicro'!$D$4</c:f>
              <c:strCache>
                <c:ptCount val="1"/>
                <c:pt idx="0">
                  <c:v>IOPS</c:v>
                </c:pt>
              </c:strCache>
            </c:strRef>
          </c:tx>
          <c:spPr>
            <a:solidFill>
              <a:schemeClr val="accent1"/>
            </a:solidFill>
            <a:ln>
              <a:noFill/>
            </a:ln>
            <a:effectLst/>
          </c:spPr>
          <c:invertIfNegative val="0"/>
          <c:cat>
            <c:strRef>
              <c:f>'NVMeOF Performance_SuperMicro'!$E$3:$F$3</c:f>
              <c:strCache>
                <c:ptCount val="2"/>
                <c:pt idx="0">
                  <c:v>SPDK</c:v>
                </c:pt>
                <c:pt idx="1">
                  <c:v>Kernel</c:v>
                </c:pt>
              </c:strCache>
            </c:strRef>
          </c:cat>
          <c:val>
            <c:numRef>
              <c:f>'NVMeOF Performance_SuperMicro'!$E$4:$F$4</c:f>
              <c:numCache>
                <c:formatCode>#,##0</c:formatCode>
                <c:ptCount val="2"/>
                <c:pt idx="0">
                  <c:v>3400000</c:v>
                </c:pt>
                <c:pt idx="1">
                  <c:v>3400000</c:v>
                </c:pt>
              </c:numCache>
            </c:numRef>
          </c:val>
          <c:extLst>
            <c:ext xmlns:c16="http://schemas.microsoft.com/office/drawing/2014/chart" uri="{C3380CC4-5D6E-409C-BE32-E72D297353CC}">
              <c16:uniqueId val="{00000000-24E7-FC4B-B223-AF09C2A95D3F}"/>
            </c:ext>
          </c:extLst>
        </c:ser>
        <c:dLbls>
          <c:showLegendKey val="0"/>
          <c:showVal val="0"/>
          <c:showCatName val="0"/>
          <c:showSerName val="0"/>
          <c:showPercent val="0"/>
          <c:showBubbleSize val="0"/>
        </c:dLbls>
        <c:gapWidth val="219"/>
        <c:overlap val="-27"/>
        <c:axId val="807027496"/>
        <c:axId val="807026712"/>
      </c:barChart>
      <c:lineChart>
        <c:grouping val="standard"/>
        <c:varyColors val="0"/>
        <c:ser>
          <c:idx val="1"/>
          <c:order val="1"/>
          <c:tx>
            <c:strRef>
              <c:f>'NVMeOF Performance_SuperMicro'!$D$5</c:f>
              <c:strCache>
                <c:ptCount val="1"/>
                <c:pt idx="0">
                  <c:v>Cores</c:v>
                </c:pt>
              </c:strCache>
            </c:strRef>
          </c:tx>
          <c:spPr>
            <a:ln w="28575" cap="rnd">
              <a:solidFill>
                <a:schemeClr val="accent2"/>
              </a:solidFill>
              <a:round/>
            </a:ln>
            <a:effectLst/>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E7-FC4B-B223-AF09C2A95D3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'NVMeOF Performance_SuperMicro'!$E$3:$F$3</c:f>
              <c:strCache>
                <c:ptCount val="2"/>
                <c:pt idx="0">
                  <c:v>SPDK</c:v>
                </c:pt>
                <c:pt idx="1">
                  <c:v>Kernel</c:v>
                </c:pt>
              </c:strCache>
            </c:strRef>
          </c:cat>
          <c:val>
            <c:numRef>
              <c:f>'NVMeOF Performance_SuperMicro'!$E$5:$F$5</c:f>
              <c:numCache>
                <c:formatCode>General</c:formatCode>
                <c:ptCount val="2"/>
                <c:pt idx="0">
                  <c:v>3</c:v>
                </c:pt>
                <c:pt idx="1">
                  <c:v>30</c:v>
                </c:pt>
              </c:numCache>
            </c:numRef>
          </c:val>
          <c:smooth val="0"/>
          <c:extLst>
            <c:ext xmlns:c16="http://schemas.microsoft.com/office/drawing/2014/chart" uri="{C3380CC4-5D6E-409C-BE32-E72D297353CC}">
              <c16:uniqueId val="{00000002-24E7-FC4B-B223-AF09C2A95D3F}"/>
            </c:ext>
          </c:extLst>
        </c:ser>
        <c:dLbls>
          <c:showLegendKey val="0"/>
          <c:showVal val="0"/>
          <c:showCatName val="0"/>
          <c:showSerName val="0"/>
          <c:showPercent val="0"/>
          <c:showBubbleSize val="0"/>
        </c:dLbls>
        <c:marker val="1"/>
        <c:smooth val="0"/>
        <c:axId val="807028672"/>
        <c:axId val="807022008"/>
      </c:lineChart>
      <c:catAx>
        <c:axId val="80702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07026712"/>
        <c:crosses val="autoZero"/>
        <c:auto val="1"/>
        <c:lblAlgn val="ctr"/>
        <c:lblOffset val="100"/>
        <c:noMultiLvlLbl val="0"/>
      </c:catAx>
      <c:valAx>
        <c:axId val="807026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027496"/>
        <c:crosses val="autoZero"/>
        <c:crossBetween val="between"/>
      </c:valAx>
      <c:valAx>
        <c:axId val="807022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028672"/>
        <c:crosses val="max"/>
        <c:crossBetween val="between"/>
      </c:valAx>
      <c:catAx>
        <c:axId val="807028672"/>
        <c:scaling>
          <c:orientation val="minMax"/>
        </c:scaling>
        <c:delete val="1"/>
        <c:axPos val="b"/>
        <c:numFmt formatCode="General" sourceLinked="1"/>
        <c:majorTickMark val="out"/>
        <c:minorTickMark val="none"/>
        <c:tickLblPos val="nextTo"/>
        <c:crossAx val="8070220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0.1878</cdr:x>
      <cdr:y>0.22037</cdr:y>
    </cdr:from>
    <cdr:to>
      <cdr:x>0.86295</cdr:x>
      <cdr:y>0.22037</cdr:y>
    </cdr:to>
    <cdr:cxnSp macro="">
      <cdr:nvCxnSpPr>
        <cdr:cNvPr id="2" name="Straight Connector 1">
          <a:extLst xmlns:a="http://schemas.openxmlformats.org/drawingml/2006/main">
            <a:ext uri="{FF2B5EF4-FFF2-40B4-BE49-F238E27FC236}">
              <a16:creationId xmlns:a16="http://schemas.microsoft.com/office/drawing/2014/main" id="{F1941F8D-6A0D-504F-9D2E-C07CA48D8EB5}"/>
            </a:ext>
          </a:extLst>
        </cdr:cNvPr>
        <cdr:cNvCxnSpPr/>
      </cdr:nvCxnSpPr>
      <cdr:spPr>
        <a:xfrm xmlns:a="http://schemas.openxmlformats.org/drawingml/2006/main">
          <a:off x="991988" y="919221"/>
          <a:ext cx="3566160" cy="0"/>
        </a:xfrm>
        <a:prstGeom xmlns:a="http://schemas.openxmlformats.org/drawingml/2006/main" prst="line">
          <a:avLst/>
        </a:prstGeom>
        <a:ln xmlns:a="http://schemas.openxmlformats.org/drawingml/2006/main" w="1905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0.34492</cdr:x>
      <cdr:y>0.13755</cdr:y>
    </cdr:from>
    <cdr:to>
      <cdr:x>0.65508</cdr:x>
      <cdr:y>0.20011</cdr:y>
    </cdr:to>
    <cdr:sp macro="" textlink="">
      <cdr:nvSpPr>
        <cdr:cNvPr id="3" name="Rectangle 2"/>
        <cdr:cNvSpPr/>
      </cdr:nvSpPr>
      <cdr:spPr>
        <a:xfrm xmlns:a="http://schemas.openxmlformats.org/drawingml/2006/main">
          <a:off x="1821873" y="573741"/>
          <a:ext cx="1638301" cy="26098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dirty="0"/>
            <a:t>3x</a:t>
          </a:r>
          <a:r>
            <a:rPr lang="en-US" baseline="0" dirty="0"/>
            <a:t> 50GbE Line Rate</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1143000" y="685800"/>
            <a:ext cx="4572000" cy="3429000"/>
          </a:xfrm>
          <a:prstGeom prst="rect">
            <a:avLst/>
          </a:prstGeom>
        </p:spPr>
        <p:txBody>
          <a:bodyPr/>
          <a:lstStyle/>
          <a:p>
            <a:endParaRPr/>
          </a:p>
        </p:txBody>
      </p:sp>
      <p:sp>
        <p:nvSpPr>
          <p:cNvPr id="191" name="Shape 1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rtl="1" latinLnBrk="0">
      <a:defRPr sz="1200">
        <a:latin typeface="+mj-lt"/>
        <a:ea typeface="+mj-ea"/>
        <a:cs typeface="+mj-cs"/>
        <a:sym typeface="Calibri"/>
      </a:defRPr>
    </a:lvl1pPr>
    <a:lvl2pPr indent="228600" algn="r" rtl="1" latinLnBrk="0">
      <a:defRPr sz="1200">
        <a:latin typeface="+mj-lt"/>
        <a:ea typeface="+mj-ea"/>
        <a:cs typeface="+mj-cs"/>
        <a:sym typeface="Calibri"/>
      </a:defRPr>
    </a:lvl2pPr>
    <a:lvl3pPr indent="457200" algn="r" rtl="1" latinLnBrk="0">
      <a:defRPr sz="1200">
        <a:latin typeface="+mj-lt"/>
        <a:ea typeface="+mj-ea"/>
        <a:cs typeface="+mj-cs"/>
        <a:sym typeface="Calibri"/>
      </a:defRPr>
    </a:lvl3pPr>
    <a:lvl4pPr indent="685800" algn="r" rtl="1" latinLnBrk="0">
      <a:defRPr sz="1200">
        <a:latin typeface="+mj-lt"/>
        <a:ea typeface="+mj-ea"/>
        <a:cs typeface="+mj-cs"/>
        <a:sym typeface="Calibri"/>
      </a:defRPr>
    </a:lvl4pPr>
    <a:lvl5pPr indent="914400" algn="r" rtl="1" latinLnBrk="0">
      <a:defRPr sz="1200">
        <a:latin typeface="+mj-lt"/>
        <a:ea typeface="+mj-ea"/>
        <a:cs typeface="+mj-cs"/>
        <a:sym typeface="Calibri"/>
      </a:defRPr>
    </a:lvl5pPr>
    <a:lvl6pPr indent="1143000" algn="r" rtl="1" latinLnBrk="0">
      <a:defRPr sz="1200">
        <a:latin typeface="+mj-lt"/>
        <a:ea typeface="+mj-ea"/>
        <a:cs typeface="+mj-cs"/>
        <a:sym typeface="Calibri"/>
      </a:defRPr>
    </a:lvl6pPr>
    <a:lvl7pPr indent="1371600" algn="r" rtl="1" latinLnBrk="0">
      <a:defRPr sz="1200">
        <a:latin typeface="+mj-lt"/>
        <a:ea typeface="+mj-ea"/>
        <a:cs typeface="+mj-cs"/>
        <a:sym typeface="Calibri"/>
      </a:defRPr>
    </a:lvl7pPr>
    <a:lvl8pPr indent="1600200" algn="r" rtl="1" latinLnBrk="0">
      <a:defRPr sz="1200">
        <a:latin typeface="+mj-lt"/>
        <a:ea typeface="+mj-ea"/>
        <a:cs typeface="+mj-cs"/>
        <a:sym typeface="Calibri"/>
      </a:defRPr>
    </a:lvl8pPr>
    <a:lvl9pPr indent="1828800" algn="r" rtl="1"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BEE89-4011-614E-8BC7-80A74A5EE2AF}" type="slidenum">
              <a:rPr lang="en-US" smtClean="0"/>
              <a:t>3</a:t>
            </a:fld>
            <a:endParaRPr lang="en-US"/>
          </a:p>
        </p:txBody>
      </p:sp>
    </p:spTree>
    <p:extLst>
      <p:ext uri="{BB962C8B-B14F-4D97-AF65-F5344CB8AC3E}">
        <p14:creationId xmlns:p14="http://schemas.microsoft.com/office/powerpoint/2010/main" val="390588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69767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dirty="0"/>
              <a:t>Callouts</a:t>
            </a:r>
          </a:p>
          <a:p>
            <a:pPr algn="l"/>
            <a:r>
              <a:rPr lang="en-US" b="0" dirty="0"/>
              <a:t>How to read the</a:t>
            </a:r>
            <a:r>
              <a:rPr lang="en-US" b="0" baseline="0" dirty="0"/>
              <a:t> chart: the bars are the IOPS, same for both SPDK and kernel. The markers and line are the # of CPU cores required – 30 for kernel vs. 3 for SPDK.</a:t>
            </a:r>
            <a:endParaRPr lang="en-US" b="0" dirty="0"/>
          </a:p>
          <a:p>
            <a:pPr algn="l"/>
            <a:r>
              <a:rPr lang="en-US" b="0" dirty="0"/>
              <a:t>Demonstrates scalability of SPDK </a:t>
            </a:r>
            <a:r>
              <a:rPr lang="en-US" b="0" dirty="0" err="1"/>
              <a:t>NVMe-oF</a:t>
            </a:r>
            <a:r>
              <a:rPr lang="en-US" b="0" dirty="0"/>
              <a:t> Target: 50Gbps per core, up to</a:t>
            </a:r>
            <a:r>
              <a:rPr lang="en-US" b="0" baseline="0" dirty="0"/>
              <a:t> the limit of the network or disk</a:t>
            </a:r>
          </a:p>
          <a:p>
            <a:pPr algn="l"/>
            <a:r>
              <a:rPr lang="en-US" b="0" baseline="0" dirty="0"/>
              <a:t>Built on top of SPDK </a:t>
            </a:r>
            <a:r>
              <a:rPr lang="en-US" b="0" baseline="0" dirty="0" err="1"/>
              <a:t>NVMe</a:t>
            </a:r>
            <a:r>
              <a:rPr lang="en-US" b="0" baseline="0" dirty="0"/>
              <a:t> driver, which has software overhead of about 277ns per I/O </a:t>
            </a:r>
          </a:p>
          <a:p>
            <a:pPr algn="l"/>
            <a:r>
              <a:rPr lang="en-US" b="0" baseline="0" dirty="0"/>
              <a:t>RDMA Queue Polling eliminates interrupt software latency and improves consistency</a:t>
            </a:r>
          </a:p>
          <a:p>
            <a:pPr algn="l"/>
            <a:r>
              <a:rPr lang="en-US" b="0" baseline="0" dirty="0"/>
              <a:t>Pinning I/O workload to cores eliminates synchronization, “core granularity” of resource allocation.</a:t>
            </a:r>
          </a:p>
          <a:p>
            <a:pPr algn="l"/>
            <a:endParaRPr lang="en-US" dirty="0"/>
          </a:p>
        </p:txBody>
      </p:sp>
    </p:spTree>
    <p:extLst>
      <p:ext uri="{BB962C8B-B14F-4D97-AF65-F5344CB8AC3E}">
        <p14:creationId xmlns:p14="http://schemas.microsoft.com/office/powerpoint/2010/main" val="54760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Arial" panose="020B0604020202020204" pitchFamily="34" charset="0"/>
                <a:ea typeface="+mn-ea"/>
                <a:cs typeface="Arial" panose="020B0604020202020204" pitchFamily="34" charset="0"/>
              </a:rPr>
              <a:t>NVM Express</a:t>
            </a:r>
            <a:r>
              <a:rPr lang="en-US" sz="1200" kern="1200" baseline="0" dirty="0">
                <a:solidFill>
                  <a:schemeClr val="tx1"/>
                </a:solidFill>
                <a:effectLst/>
                <a:latin typeface="Arial" panose="020B0604020202020204" pitchFamily="34" charset="0"/>
                <a:ea typeface="+mn-ea"/>
                <a:cs typeface="Arial" panose="020B0604020202020204" pitchFamily="34" charset="0"/>
              </a:rPr>
              <a:t> i</a:t>
            </a:r>
            <a:r>
              <a:rPr lang="en-US" sz="1200" kern="1200" dirty="0">
                <a:solidFill>
                  <a:schemeClr val="tx1"/>
                </a:solidFill>
                <a:effectLst/>
                <a:latin typeface="Arial" panose="020B0604020202020204" pitchFamily="34" charset="0"/>
                <a:ea typeface="+mn-ea"/>
                <a:cs typeface="Arial" panose="020B0604020202020204" pitchFamily="34" charset="0"/>
              </a:rPr>
              <a:t>s an interface specification optimized for PCI Express</a:t>
            </a:r>
            <a:r>
              <a:rPr lang="en-US" sz="1200" kern="1200" baseline="300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 based storage solutions, such as solid-state drives. The </a:t>
            </a:r>
            <a:r>
              <a:rPr lang="en-US" sz="1200" kern="1200" dirty="0" err="1">
                <a:solidFill>
                  <a:schemeClr val="tx1"/>
                </a:solidFill>
                <a:effectLst/>
                <a:latin typeface="Arial" panose="020B0604020202020204" pitchFamily="34" charset="0"/>
                <a:ea typeface="+mn-ea"/>
                <a:cs typeface="Arial" panose="020B0604020202020204" pitchFamily="34" charset="0"/>
              </a:rPr>
              <a:t>NVMe</a:t>
            </a:r>
            <a:r>
              <a:rPr lang="en-US" sz="1200" kern="1200" dirty="0">
                <a:solidFill>
                  <a:schemeClr val="tx1"/>
                </a:solidFill>
                <a:effectLst/>
                <a:latin typeface="Arial" panose="020B0604020202020204" pitchFamily="34" charset="0"/>
                <a:ea typeface="+mn-ea"/>
                <a:cs typeface="Arial" panose="020B0604020202020204" pitchFamily="34" charset="0"/>
              </a:rPr>
              <a:t> 1.0 specification defines a scalable architecture that unlocks the potential of </a:t>
            </a:r>
            <a:r>
              <a:rPr lang="en-US" sz="1200" kern="1200" dirty="0" err="1">
                <a:solidFill>
                  <a:schemeClr val="tx1"/>
                </a:solidFill>
                <a:effectLst/>
                <a:latin typeface="Arial" panose="020B0604020202020204" pitchFamily="34" charset="0"/>
                <a:ea typeface="+mn-ea"/>
                <a:cs typeface="Arial" panose="020B0604020202020204" pitchFamily="34" charset="0"/>
              </a:rPr>
              <a:t>PCIe</a:t>
            </a:r>
            <a:r>
              <a:rPr lang="en-US" sz="1200" kern="1200" dirty="0">
                <a:solidFill>
                  <a:schemeClr val="tx1"/>
                </a:solidFill>
                <a:effectLst/>
                <a:latin typeface="Arial" panose="020B0604020202020204" pitchFamily="34" charset="0"/>
                <a:ea typeface="+mn-ea"/>
                <a:cs typeface="Arial" panose="020B0604020202020204" pitchFamily="34" charset="0"/>
              </a:rPr>
              <a:t>-based SSDs. With a throughput improvement of 6x and reduced storage latency over 6 </a:t>
            </a:r>
            <a:r>
              <a:rPr lang="en-US" sz="1200" kern="1200" dirty="0" err="1">
                <a:solidFill>
                  <a:schemeClr val="tx1"/>
                </a:solidFill>
                <a:effectLst/>
                <a:latin typeface="Arial" panose="020B0604020202020204" pitchFamily="34" charset="0"/>
                <a:ea typeface="+mn-ea"/>
                <a:cs typeface="Arial" panose="020B0604020202020204" pitchFamily="34" charset="0"/>
              </a:rPr>
              <a:t>Gbps</a:t>
            </a:r>
            <a:r>
              <a:rPr lang="en-US" sz="1200" kern="1200" dirty="0">
                <a:solidFill>
                  <a:schemeClr val="tx1"/>
                </a:solidFill>
                <a:effectLst/>
                <a:latin typeface="Arial" panose="020B0604020202020204" pitchFamily="34" charset="0"/>
                <a:ea typeface="+mn-ea"/>
                <a:cs typeface="Arial" panose="020B0604020202020204" pitchFamily="34" charset="0"/>
              </a:rPr>
              <a:t> SATA SSD, the Intel SSD </a:t>
            </a:r>
            <a:r>
              <a:rPr lang="en-US" sz="1200" kern="1200" dirty="0" err="1">
                <a:solidFill>
                  <a:schemeClr val="tx1"/>
                </a:solidFill>
                <a:effectLst/>
                <a:latin typeface="Arial" panose="020B0604020202020204" pitchFamily="34" charset="0"/>
                <a:ea typeface="+mn-ea"/>
                <a:cs typeface="Arial" panose="020B0604020202020204" pitchFamily="34" charset="0"/>
              </a:rPr>
              <a:t>PCIe</a:t>
            </a:r>
            <a:r>
              <a:rPr lang="en-US" sz="1200" kern="1200" dirty="0">
                <a:solidFill>
                  <a:schemeClr val="tx1"/>
                </a:solidFill>
                <a:effectLst/>
                <a:latin typeface="Arial" panose="020B0604020202020204" pitchFamily="34" charset="0"/>
                <a:ea typeface="+mn-ea"/>
                <a:cs typeface="Arial" panose="020B0604020202020204" pitchFamily="34" charset="0"/>
              </a:rPr>
              <a:t> Family increases processor utilization while scaling to meet demand.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NVM Express revolutionizes storage by delivering faster access to data and lowering latency and power consumption. NVM Express reduces latency, is achieved by eliminating the delay associated with memory adapters and optimizing</a:t>
            </a:r>
            <a:r>
              <a:rPr lang="en-US" sz="1200" kern="1200" baseline="0" dirty="0">
                <a:solidFill>
                  <a:schemeClr val="tx1"/>
                </a:solidFill>
                <a:effectLst/>
                <a:latin typeface="Arial" panose="020B0604020202020204" pitchFamily="34" charset="0"/>
                <a:ea typeface="+mn-ea"/>
                <a:cs typeface="Arial" panose="020B0604020202020204" pitchFamily="34" charset="0"/>
              </a:rPr>
              <a:t> the storage protocol that has limited SSD performance until now. </a:t>
            </a:r>
            <a:r>
              <a:rPr lang="en-US" sz="1200" kern="1200" dirty="0" err="1">
                <a:solidFill>
                  <a:schemeClr val="tx1"/>
                </a:solidFill>
                <a:effectLst/>
                <a:latin typeface="Arial" panose="020B0604020202020204" pitchFamily="34" charset="0"/>
                <a:ea typeface="+mn-ea"/>
                <a:cs typeface="Arial" panose="020B0604020202020204" pitchFamily="34" charset="0"/>
              </a:rPr>
              <a:t>NVMe</a:t>
            </a:r>
            <a:r>
              <a:rPr lang="en-US" sz="1200" kern="1200" dirty="0">
                <a:solidFill>
                  <a:schemeClr val="tx1"/>
                </a:solidFill>
                <a:effectLst/>
                <a:latin typeface="Arial" panose="020B0604020202020204" pitchFamily="34" charset="0"/>
                <a:ea typeface="+mn-ea"/>
                <a:cs typeface="Arial" panose="020B0604020202020204" pitchFamily="34" charset="0"/>
              </a:rPr>
              <a:t> reduces the number of layers in the storage protocol stack. Storage commands are processed with 60% fewer processor cycles and 60% less latency. These freed up processing cycle can now be used for real application workload, improving the efficiency of the processor. </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effectLst/>
                <a:latin typeface="Arial" panose="020B0604020202020204" pitchFamily="34" charset="0"/>
                <a:ea typeface="+mn-ea"/>
                <a:cs typeface="Arial" panose="020B0604020202020204" pitchFamily="34" charset="0"/>
              </a:rPr>
              <a:t>NVMe</a:t>
            </a:r>
            <a:r>
              <a:rPr lang="en-US" sz="1200" kern="1200" dirty="0">
                <a:solidFill>
                  <a:schemeClr val="tx1"/>
                </a:solidFill>
                <a:effectLst/>
                <a:latin typeface="Arial" panose="020B0604020202020204" pitchFamily="34" charset="0"/>
                <a:ea typeface="+mn-ea"/>
                <a:cs typeface="Arial" panose="020B0604020202020204" pitchFamily="34" charset="0"/>
              </a:rPr>
              <a:t> delivers higher input/output operations per second (IOPS) and reduces power consumption for a lower total cost of ownership.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Segway: Intel sets itself apart from others by </a:t>
            </a:r>
            <a:r>
              <a:rPr lang="en-US" sz="1200" kern="1200" baseline="0" dirty="0">
                <a:solidFill>
                  <a:schemeClr val="tx1"/>
                </a:solidFill>
                <a:effectLst/>
                <a:latin typeface="Arial" panose="020B0604020202020204" pitchFamily="34" charset="0"/>
                <a:ea typeface="+mn-ea"/>
                <a:cs typeface="Arial" panose="020B0604020202020204" pitchFamily="34" charset="0"/>
              </a:rPr>
              <a:t>delivering the </a:t>
            </a:r>
            <a:r>
              <a:rPr lang="en-US" sz="1200" kern="1200" baseline="0" dirty="0" err="1">
                <a:solidFill>
                  <a:schemeClr val="tx1"/>
                </a:solidFill>
                <a:effectLst/>
                <a:latin typeface="Arial" panose="020B0604020202020204" pitchFamily="34" charset="0"/>
                <a:ea typeface="+mn-ea"/>
                <a:cs typeface="Arial" panose="020B0604020202020204" pitchFamily="34" charset="0"/>
              </a:rPr>
              <a:t>PCIe</a:t>
            </a:r>
            <a:r>
              <a:rPr lang="en-US" sz="1200" kern="1200" baseline="0" dirty="0">
                <a:solidFill>
                  <a:schemeClr val="tx1"/>
                </a:solidFill>
                <a:effectLst/>
                <a:latin typeface="Arial" panose="020B0604020202020204" pitchFamily="34" charset="0"/>
                <a:ea typeface="+mn-ea"/>
                <a:cs typeface="Arial" panose="020B0604020202020204" pitchFamily="34" charset="0"/>
              </a:rPr>
              <a:t> Family optimized for today’s mixed workload applications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1D41364-15E5-4D19-9F44-7E52E8E6B66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659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23309-3186-42CC-8B5C-5FBF0B6F2D0C}" type="slidenum">
              <a:rPr lang="en-US" smtClean="0"/>
              <a:t>6</a:t>
            </a:fld>
            <a:endParaRPr lang="en-US" dirty="0"/>
          </a:p>
        </p:txBody>
      </p:sp>
    </p:spTree>
    <p:extLst>
      <p:ext uri="{BB962C8B-B14F-4D97-AF65-F5344CB8AC3E}">
        <p14:creationId xmlns:p14="http://schemas.microsoft.com/office/powerpoint/2010/main" val="307674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solidFill>
                  <a:schemeClr val="accent5"/>
                </a:solidFill>
              </a:rPr>
              <a:t>Namespaces - mapping of NVM Media to a formatted LBA range</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Subsystem Ports are associated with Physical Fabric Ports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Multiple </a:t>
            </a:r>
            <a:r>
              <a:rPr lang="en-US" dirty="0" err="1"/>
              <a:t>NVMe</a:t>
            </a:r>
            <a:r>
              <a:rPr lang="en-US" dirty="0"/>
              <a:t> Controllers may be accessed through a single port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err="1"/>
              <a:t>NVMe</a:t>
            </a:r>
            <a:r>
              <a:rPr lang="en-US" dirty="0"/>
              <a:t> Controllers are associated with one port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Fabric Types; PCIe, RDMA (Ethernet </a:t>
            </a:r>
            <a:r>
              <a:rPr lang="en-US" dirty="0" err="1"/>
              <a:t>RoCE</a:t>
            </a:r>
            <a:r>
              <a:rPr lang="en-US" dirty="0"/>
              <a:t>/</a:t>
            </a:r>
            <a:r>
              <a:rPr lang="en-US" dirty="0" err="1"/>
              <a:t>iWARP</a:t>
            </a:r>
            <a:r>
              <a:rPr lang="en-US" dirty="0"/>
              <a:t>, InfiniBand™), </a:t>
            </a:r>
            <a:r>
              <a:rPr lang="en-US" dirty="0" err="1"/>
              <a:t>Fibre</a:t>
            </a:r>
            <a:r>
              <a:rPr lang="en-US" dirty="0"/>
              <a:t> Channel/</a:t>
            </a:r>
            <a:r>
              <a:rPr lang="en-US" dirty="0" err="1"/>
              <a:t>FCoE</a:t>
            </a: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dirty="0">
              <a:solidFill>
                <a:schemeClr val="accent5"/>
              </a:solidFill>
            </a:endParaRPr>
          </a:p>
          <a:p>
            <a:pPr algn="l"/>
            <a:endParaRPr lang="en-US" dirty="0"/>
          </a:p>
        </p:txBody>
      </p:sp>
    </p:spTree>
    <p:extLst>
      <p:ext uri="{BB962C8B-B14F-4D97-AF65-F5344CB8AC3E}">
        <p14:creationId xmlns:p14="http://schemas.microsoft.com/office/powerpoint/2010/main" val="416761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640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algn="l" rtl="0">
              <a:defRPr/>
            </a:pPr>
            <a:r>
              <a:t>How NVMeOF Maintain the NVME Performance.</a:t>
            </a:r>
          </a:p>
          <a:p>
            <a:pPr algn="l" rtl="0">
              <a:defRPr/>
            </a:pPr>
            <a:r>
              <a:t>So the NVME interface is very efficient and lightweight that moves the bottle neck form the disk to the network. </a:t>
            </a:r>
          </a:p>
          <a:p>
            <a:pPr algn="l" rtl="0">
              <a:defRPr/>
            </a:pPr>
            <a:r>
              <a:t>To keep the same performance as local NMVE interface we need a fast with low latency protocols. </a:t>
            </a:r>
          </a:p>
          <a:p>
            <a:pPr algn="l" rtl="0">
              <a:defRPr/>
            </a:pPr>
            <a:r>
              <a:t>And that is were RDMA comes to the rescue.</a:t>
            </a:r>
          </a:p>
          <a:p>
            <a:pPr algn="l" rtl="0">
              <a:defRPr/>
            </a:pPr>
            <a:r>
              <a:t>We have RDAM over Converged Ethernet (RoCE) and RDAM over InfiniBand.</a:t>
            </a:r>
          </a:p>
        </p:txBody>
      </p:sp>
    </p:spTree>
    <p:extLst>
      <p:ext uri="{BB962C8B-B14F-4D97-AF65-F5344CB8AC3E}">
        <p14:creationId xmlns:p14="http://schemas.microsoft.com/office/powerpoint/2010/main" val="406892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en-US" dirty="0"/>
              <a:t>RDAM</a:t>
            </a:r>
            <a:r>
              <a:rPr lang="en-US" baseline="0" dirty="0"/>
              <a:t> Remote version for DMA. DMA (Direct memory Access)</a:t>
            </a:r>
          </a:p>
          <a:p>
            <a:pPr algn="l" rtl="0"/>
            <a:r>
              <a:rPr lang="en-US" baseline="0" dirty="0"/>
              <a:t>DMA - allow you to read/write from Memory without utilize the CPU. </a:t>
            </a:r>
          </a:p>
          <a:p>
            <a:pPr algn="l" rtl="0"/>
            <a:r>
              <a:rPr lang="en-US" baseline="0" dirty="0"/>
              <a:t>RDAM is the same only with remote Server. So you can access Memory from server A to server B without utilizing the CPU.  (need lossless fabric)</a:t>
            </a:r>
          </a:p>
          <a:p>
            <a:pPr algn="l" rtl="0"/>
            <a:r>
              <a:rPr lang="en-US" baseline="0" dirty="0"/>
              <a:t>The RDAM bypass all the kernel (TCP/IP) stack and transport layer is done in the RDAM NIC it self. </a:t>
            </a:r>
          </a:p>
          <a:p>
            <a:endParaRPr lang="he-IL" dirty="0"/>
          </a:p>
        </p:txBody>
      </p:sp>
    </p:spTree>
    <p:extLst>
      <p:ext uri="{BB962C8B-B14F-4D97-AF65-F5344CB8AC3E}">
        <p14:creationId xmlns:p14="http://schemas.microsoft.com/office/powerpoint/2010/main" val="363145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381000" y="685800"/>
            <a:ext cx="6096000" cy="3429000"/>
          </a:xfrm>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marL="304800" marR="6350" indent="-292100" algn="l" rtl="0">
              <a:lnSpc>
                <a:spcPct val="115500"/>
              </a:lnSpc>
              <a:spcBef>
                <a:spcPts val="100"/>
              </a:spcBef>
              <a:buFont typeface="Times New Roman"/>
              <a:buChar char="●"/>
              <a:tabLst>
                <a:tab pos="304165" algn="l"/>
                <a:tab pos="304800" algn="l"/>
              </a:tabLst>
            </a:pPr>
            <a:r>
              <a:rPr lang="en-US" dirty="0" err="1">
                <a:latin typeface="Arial"/>
                <a:cs typeface="Arial"/>
              </a:rPr>
              <a:t>NVMe</a:t>
            </a:r>
            <a:r>
              <a:rPr lang="en-US" dirty="0">
                <a:latin typeface="Arial"/>
                <a:cs typeface="Arial"/>
              </a:rPr>
              <a:t> and RDAM are both </a:t>
            </a:r>
            <a:r>
              <a:rPr lang="en-US" b="1" dirty="0"/>
              <a:t>asynchronous </a:t>
            </a:r>
            <a:r>
              <a:rPr lang="en-US" b="1" dirty="0" err="1"/>
              <a:t>protocals</a:t>
            </a:r>
            <a:r>
              <a:rPr lang="en-US" b="1" baseline="0" dirty="0"/>
              <a:t> </a:t>
            </a:r>
            <a:endParaRPr lang="en-US" dirty="0">
              <a:latin typeface="Arial"/>
              <a:cs typeface="Arial"/>
            </a:endParaRPr>
          </a:p>
          <a:p>
            <a:pPr marL="304800" marR="6350" indent="-292100" algn="l" rtl="0">
              <a:lnSpc>
                <a:spcPct val="115500"/>
              </a:lnSpc>
              <a:spcBef>
                <a:spcPts val="100"/>
              </a:spcBef>
              <a:buFont typeface="Times New Roman"/>
              <a:buChar char="●"/>
              <a:tabLst>
                <a:tab pos="304165" algn="l"/>
                <a:tab pos="304800" algn="l"/>
              </a:tabLst>
            </a:pPr>
            <a:r>
              <a:rPr lang="en-US" dirty="0">
                <a:latin typeface="Arial"/>
                <a:cs typeface="Arial"/>
              </a:rPr>
              <a:t>Queue base protocols.</a:t>
            </a:r>
            <a:endParaRPr lang="en-US" dirty="0"/>
          </a:p>
          <a:p>
            <a:pPr algn="l" rtl="0"/>
            <a:r>
              <a:rPr lang="en-US" dirty="0"/>
              <a:t>AS</a:t>
            </a:r>
            <a:r>
              <a:rPr lang="en-US" baseline="0" dirty="0"/>
              <a:t> you can see in the diagram RDAM has Send Queues, Receive Queues and Completion Queues. </a:t>
            </a:r>
          </a:p>
          <a:p>
            <a:pPr algn="l" rtl="0"/>
            <a:r>
              <a:rPr lang="en-US" baseline="0" dirty="0"/>
              <a:t>NVME has ADMIN Submission Queues and Completion Queues  for Controller Management and IO Submission and Completion for IO operation</a:t>
            </a:r>
          </a:p>
          <a:p>
            <a:pPr algn="l" rtl="0">
              <a:defRPr/>
            </a:pPr>
            <a:endParaRPr dirty="0"/>
          </a:p>
        </p:txBody>
      </p:sp>
    </p:spTree>
    <p:extLst>
      <p:ext uri="{BB962C8B-B14F-4D97-AF65-F5344CB8AC3E}">
        <p14:creationId xmlns:p14="http://schemas.microsoft.com/office/powerpoint/2010/main" val="360877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xfrm>
            <a:off x="381000" y="685800"/>
            <a:ext cx="6096000" cy="3429000"/>
          </a:xfrm>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algn="l" rtl="0">
              <a:defRPr/>
            </a:pPr>
            <a:r>
              <a:t>How NVMeOF Maintain the NVME Performance.</a:t>
            </a:r>
          </a:p>
          <a:p>
            <a:pPr algn="l" rtl="0">
              <a:defRPr/>
            </a:pPr>
            <a:r>
              <a:t>So the NVME interface is very efficient and lightweight that moves the bottle neck form the disk to the network. </a:t>
            </a:r>
          </a:p>
          <a:p>
            <a:pPr algn="l" rtl="0">
              <a:defRPr/>
            </a:pPr>
            <a:r>
              <a:t>To keep the same performance as local NMVE interface we need a fast with low latency protocols. </a:t>
            </a:r>
          </a:p>
          <a:p>
            <a:pPr algn="l" rtl="0">
              <a:defRPr/>
            </a:pPr>
            <a:r>
              <a:t>And that is were RDMA comes to the rescue.</a:t>
            </a:r>
          </a:p>
          <a:p>
            <a:pPr algn="l" rtl="0">
              <a:defRPr/>
            </a:pPr>
            <a:r>
              <a:t>We have RDAM over Converged Ethernet (RoCE) and RDAM over InfiniBand.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7"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8"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9" name="Title Text"/>
          <p:cNvSpPr txBox="1">
            <a:spLocks noGrp="1"/>
          </p:cNvSpPr>
          <p:nvPr>
            <p:ph type="title"/>
          </p:nvPr>
        </p:nvSpPr>
        <p:spPr>
          <a:xfrm>
            <a:off x="1524000" y="1122362"/>
            <a:ext cx="9144000" cy="2387601"/>
          </a:xfrm>
          <a:prstGeom prst="rect">
            <a:avLst/>
          </a:prstGeom>
        </p:spPr>
        <p:txBody>
          <a:bodyPr anchor="b"/>
          <a:lstStyle>
            <a:lvl1pPr algn="ctr">
              <a:defRPr sz="5400"/>
            </a:lvl1pPr>
          </a:lstStyle>
          <a:p>
            <a:r>
              <a:t>Title Text</a:t>
            </a:r>
          </a:p>
        </p:txBody>
      </p:sp>
      <p:sp>
        <p:nvSpPr>
          <p:cNvPr id="20"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21" name="Picture 2" descr="Picture 2"/>
          <p:cNvPicPr>
            <a:picLocks noChangeAspect="1"/>
          </p:cNvPicPr>
          <p:nvPr/>
        </p:nvPicPr>
        <p:blipFill>
          <a:blip r:embed="rId3">
            <a:extLst/>
          </a:blip>
          <a:stretch>
            <a:fillRect/>
          </a:stretch>
        </p:blipFill>
        <p:spPr>
          <a:xfrm>
            <a:off x="11442973" y="6400800"/>
            <a:ext cx="624315" cy="411481"/>
          </a:xfrm>
          <a:prstGeom prst="rect">
            <a:avLst/>
          </a:prstGeom>
          <a:ln w="12700">
            <a:miter lim="400000"/>
          </a:ln>
        </p:spPr>
      </p:pic>
      <p:pic>
        <p:nvPicPr>
          <p:cNvPr id="22" name="Picture 18" descr="Picture 18"/>
          <p:cNvPicPr>
            <a:picLocks noChangeAspect="1"/>
          </p:cNvPicPr>
          <p:nvPr/>
        </p:nvPicPr>
        <p:blipFill>
          <a:blip r:embed="rId4">
            <a:extLst/>
          </a:blip>
          <a:srcRect r="2823"/>
          <a:stretch>
            <a:fillRect/>
          </a:stretch>
        </p:blipFill>
        <p:spPr>
          <a:xfrm>
            <a:off x="10755863" y="6355079"/>
            <a:ext cx="603718" cy="502921"/>
          </a:xfrm>
          <a:prstGeom prst="rect">
            <a:avLst/>
          </a:prstGeom>
          <a:ln w="12700">
            <a:miter lim="400000"/>
          </a:ln>
        </p:spPr>
      </p:pic>
      <p:sp>
        <p:nvSpPr>
          <p:cNvPr id="24" name="Slide Number"/>
          <p:cNvSpPr txBox="1">
            <a:spLocks noGrp="1"/>
          </p:cNvSpPr>
          <p:nvPr>
            <p:ph type="sldNum" sz="quarter" idx="2"/>
          </p:nvPr>
        </p:nvSpPr>
        <p:spPr>
          <a:xfrm>
            <a:off x="5892800" y="6172200"/>
            <a:ext cx="2844800" cy="368301"/>
          </a:xfrm>
          <a:prstGeom prst="rect">
            <a:avLst/>
          </a:prstGeom>
        </p:spPr>
        <p:txBody>
          <a:bodyPr/>
          <a:lstStyle>
            <a:lvl1pPr>
              <a:defRPr sz="1200" b="0"/>
            </a:lvl1pPr>
          </a:lstStyle>
          <a:p>
            <a:fld id="{86CB4B4D-7CA3-9044-876B-883B54F8677D}" type="slidenum">
              <a:t>‹#›</a:t>
            </a:fld>
            <a:endParaRPr/>
          </a:p>
        </p:txBody>
      </p:sp>
      <p:pic>
        <p:nvPicPr>
          <p:cNvPr id="10" name="mirantis-logo-1color-white-rgb-transparent.png" descr="mirantis-logo-1color-white-rgb-transparent.png">
            <a:extLst>
              <a:ext uri="{FF2B5EF4-FFF2-40B4-BE49-F238E27FC236}">
                <a16:creationId xmlns:a16="http://schemas.microsoft.com/office/drawing/2014/main" id="{74A9F229-CBF2-C443-84BB-7B4137BAC62F}"/>
              </a:ext>
            </a:extLst>
          </p:cNvPr>
          <p:cNvPicPr>
            <a:picLocks noChangeAspect="1"/>
          </p:cNvPicPr>
          <p:nvPr userDrawn="1"/>
        </p:nvPicPr>
        <p:blipFill>
          <a:blip r:embed="rId5">
            <a:extLst/>
          </a:blip>
          <a:stretch>
            <a:fillRect/>
          </a:stretch>
        </p:blipFill>
        <p:spPr>
          <a:xfrm>
            <a:off x="9991378" y="6355079"/>
            <a:ext cx="722789" cy="469814"/>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61"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62"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63" name="Title Text"/>
          <p:cNvSpPr txBox="1">
            <a:spLocks noGrp="1"/>
          </p:cNvSpPr>
          <p:nvPr>
            <p:ph type="title"/>
          </p:nvPr>
        </p:nvSpPr>
        <p:spPr>
          <a:xfrm>
            <a:off x="8724900" y="365125"/>
            <a:ext cx="2628900" cy="5811838"/>
          </a:xfrm>
          <a:prstGeom prst="rect">
            <a:avLst/>
          </a:prstGeom>
        </p:spPr>
        <p:txBody>
          <a:bodyPr/>
          <a:lstStyle>
            <a:lvl1pPr>
              <a:defRPr b="0">
                <a:solidFill>
                  <a:srgbClr val="000000"/>
                </a:solidFill>
              </a:defRPr>
            </a:lvl1pPr>
          </a:lstStyle>
          <a:p>
            <a:r>
              <a:t>Title Text</a:t>
            </a:r>
          </a:p>
        </p:txBody>
      </p:sp>
      <p:sp>
        <p:nvSpPr>
          <p:cNvPr id="164"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66"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67"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168" name="Straight Connector 14"/>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69"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76"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77" name="Rectangle 7"/>
          <p:cNvSpPr/>
          <p:nvPr/>
        </p:nvSpPr>
        <p:spPr>
          <a:xfrm>
            <a:off x="2975523" y="6309359"/>
            <a:ext cx="9203777" cy="548641"/>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78" name="Title Text"/>
          <p:cNvSpPr txBox="1">
            <a:spLocks noGrp="1"/>
          </p:cNvSpPr>
          <p:nvPr>
            <p:ph type="title"/>
          </p:nvPr>
        </p:nvSpPr>
        <p:spPr>
          <a:prstGeom prst="rect">
            <a:avLst/>
          </a:prstGeom>
        </p:spPr>
        <p:txBody>
          <a:bodyPr/>
          <a:lstStyle/>
          <a:p>
            <a:r>
              <a:t>Title Text</a:t>
            </a:r>
          </a:p>
        </p:txBody>
      </p:sp>
      <p:sp>
        <p:nvSpPr>
          <p:cNvPr id="17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11821490" y="6431280"/>
            <a:ext cx="284372" cy="307340"/>
          </a:xfrm>
          <a:prstGeom prst="rect">
            <a:avLst/>
          </a:prstGeom>
        </p:spPr>
        <p:txBody>
          <a:bodyPr/>
          <a:lstStyle/>
          <a:p>
            <a:fld id="{86CB4B4D-7CA3-9044-876B-883B54F8677D}" type="slidenum">
              <a:t>‹#›</a:t>
            </a:fld>
            <a:endParaRPr/>
          </a:p>
        </p:txBody>
      </p:sp>
      <p:pic>
        <p:nvPicPr>
          <p:cNvPr id="181"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82" name="Picture 18" descr="Picture 18"/>
          <p:cNvPicPr>
            <a:picLocks noChangeAspect="1"/>
          </p:cNvPicPr>
          <p:nvPr/>
        </p:nvPicPr>
        <p:blipFill>
          <a:blip r:embed="rId4">
            <a:extLst/>
          </a:blip>
          <a:srcRect r="2822"/>
          <a:stretch>
            <a:fillRect/>
          </a:stretch>
        </p:blipFill>
        <p:spPr>
          <a:xfrm>
            <a:off x="10240946" y="6355079"/>
            <a:ext cx="603718" cy="502921"/>
          </a:xfrm>
          <a:prstGeom prst="rect">
            <a:avLst/>
          </a:prstGeom>
          <a:ln w="12700">
            <a:miter lim="400000"/>
          </a:ln>
        </p:spPr>
      </p:pic>
      <p:sp>
        <p:nvSpPr>
          <p:cNvPr id="183" name="Straight Connector 12"/>
          <p:cNvSpPr/>
          <p:nvPr/>
        </p:nvSpPr>
        <p:spPr>
          <a:xfrm>
            <a:off x="11714408" y="6400799"/>
            <a:ext cx="1" cy="395655"/>
          </a:xfrm>
          <a:prstGeom prst="line">
            <a:avLst/>
          </a:prstGeom>
          <a:ln w="19050">
            <a:solidFill>
              <a:srgbClr val="FFFFFF"/>
            </a:solidFill>
            <a:miter/>
          </a:ln>
        </p:spPr>
        <p:txBody>
          <a:bodyPr lIns="45719" rIns="45719"/>
          <a:lstStyle/>
          <a:p>
            <a:endParaRPr/>
          </a:p>
        </p:txBody>
      </p:sp>
      <p:pic>
        <p:nvPicPr>
          <p:cNvPr id="184"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2232" y="409743"/>
            <a:ext cx="9923932" cy="545601"/>
          </a:xfrm>
          <a:prstGeom prst="rect">
            <a:avLst/>
          </a:prstGeom>
        </p:spPr>
        <p:txBody>
          <a:bodyPr/>
          <a:lstStyle>
            <a:lvl1pPr>
              <a:lnSpc>
                <a:spcPts val="3750"/>
              </a:lnSpc>
              <a:defRPr sz="3667" b="1" i="0">
                <a:solidFill>
                  <a:schemeClr val="tx1">
                    <a:lumMod val="65000"/>
                    <a:lumOff val="35000"/>
                  </a:schemeClr>
                </a:solidFill>
                <a:latin typeface="Calibri" charset="0"/>
                <a:ea typeface="Calibri" charset="0"/>
                <a:cs typeface="Calibri" charset="0"/>
              </a:defRPr>
            </a:lvl1pPr>
          </a:lstStyle>
          <a:p>
            <a:r>
              <a:rPr lang="en-US" dirty="0"/>
              <a:t>Slide Title</a:t>
            </a:r>
          </a:p>
        </p:txBody>
      </p:sp>
      <p:sp>
        <p:nvSpPr>
          <p:cNvPr id="13" name="Content Placeholder 12"/>
          <p:cNvSpPr>
            <a:spLocks noGrp="1"/>
          </p:cNvSpPr>
          <p:nvPr>
            <p:ph sz="quarter" idx="11" hasCustomPrompt="1"/>
          </p:nvPr>
        </p:nvSpPr>
        <p:spPr>
          <a:xfrm>
            <a:off x="473604" y="1541198"/>
            <a:ext cx="11197167" cy="4826000"/>
          </a:xfrm>
          <a:prstGeom prst="rect">
            <a:avLst/>
          </a:prstGeom>
        </p:spPr>
        <p:txBody>
          <a:bodyPr/>
          <a:lstStyle>
            <a:lvl1pPr marL="189912" indent="-205097">
              <a:lnSpc>
                <a:spcPct val="80000"/>
              </a:lnSpc>
              <a:buClr>
                <a:srgbClr val="B7C035"/>
              </a:buClr>
              <a:buSzPct val="120000"/>
              <a:buFont typeface="Wingdings" charset="2"/>
              <a:buChar char="§"/>
              <a:defRPr sz="2000" b="0" i="0" baseline="0">
                <a:solidFill>
                  <a:schemeClr val="tx1">
                    <a:lumMod val="65000"/>
                    <a:lumOff val="35000"/>
                  </a:schemeClr>
                </a:solidFill>
                <a:latin typeface="Calibri" charset="0"/>
                <a:ea typeface="Calibri" charset="0"/>
                <a:cs typeface="Calibri" charset="0"/>
              </a:defRPr>
            </a:lvl1pPr>
            <a:lvl2pPr marL="472137" indent="-212328">
              <a:lnSpc>
                <a:spcPct val="80000"/>
              </a:lnSpc>
              <a:buClr>
                <a:srgbClr val="B7C035"/>
              </a:buClr>
              <a:buSzPct val="120000"/>
              <a:buFont typeface="Wingdings" charset="2"/>
              <a:buChar char="§"/>
              <a:defRPr sz="1667" b="0" i="0">
                <a:solidFill>
                  <a:schemeClr val="tx1">
                    <a:lumMod val="65000"/>
                    <a:lumOff val="35000"/>
                  </a:schemeClr>
                </a:solidFill>
                <a:latin typeface="Calibri" charset="0"/>
                <a:ea typeface="Calibri" charset="0"/>
                <a:cs typeface="Calibri" charset="0"/>
              </a:defRPr>
            </a:lvl2pPr>
            <a:lvl3pPr marL="683210" indent="-199144">
              <a:lnSpc>
                <a:spcPct val="80000"/>
              </a:lnSpc>
              <a:buClr>
                <a:srgbClr val="B7C035"/>
              </a:buClr>
              <a:buSzPct val="120000"/>
              <a:buFont typeface="Wingdings" charset="2"/>
              <a:buChar char="§"/>
              <a:defRPr sz="1500" b="0" i="0">
                <a:solidFill>
                  <a:schemeClr val="tx1">
                    <a:lumMod val="65000"/>
                    <a:lumOff val="35000"/>
                  </a:schemeClr>
                </a:solidFill>
                <a:latin typeface="Calibri" charset="0"/>
                <a:ea typeface="Calibri" charset="0"/>
                <a:cs typeface="Calibri" charset="0"/>
              </a:defRPr>
            </a:lvl3pPr>
            <a:lvl4pPr marL="911569" indent="-227912">
              <a:lnSpc>
                <a:spcPct val="80000"/>
              </a:lnSpc>
              <a:buClr>
                <a:srgbClr val="B7C035"/>
              </a:buClr>
              <a:buSzPct val="120000"/>
              <a:buFont typeface="Wingdings" charset="2"/>
              <a:buChar char="§"/>
              <a:defRPr sz="1500" b="0" i="0">
                <a:solidFill>
                  <a:schemeClr val="tx1">
                    <a:lumMod val="65000"/>
                    <a:lumOff val="35000"/>
                  </a:schemeClr>
                </a:solidFill>
                <a:latin typeface="Calibri" charset="0"/>
                <a:ea typeface="Calibri" charset="0"/>
                <a:cs typeface="Calibri" charset="0"/>
              </a:defRPr>
            </a:lvl4pPr>
            <a:lvl5pPr marL="1093895" indent="-174744">
              <a:lnSpc>
                <a:spcPct val="80000"/>
              </a:lnSpc>
              <a:buClr>
                <a:srgbClr val="B7C035"/>
              </a:buClr>
              <a:buSzPct val="120000"/>
              <a:buFont typeface="Wingdings" charset="2"/>
              <a:buChar char="§"/>
              <a:defRPr sz="1500" b="0" i="0">
                <a:solidFill>
                  <a:schemeClr val="tx1">
                    <a:lumMod val="65000"/>
                    <a:lumOff val="35000"/>
                  </a:schemeClr>
                </a:solidFill>
                <a:latin typeface="Calibri" charset="0"/>
                <a:ea typeface="Calibri" charset="0"/>
                <a:cs typeface="Calibri"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8324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9114FF5-C758-4A2A-BA82-6A30C9DD4535}" type="slidenum">
              <a:rPr lang="en-US" smtClean="0">
                <a:solidFill>
                  <a:prstClr val="white"/>
                </a:solidFill>
              </a:rPr>
              <a:pPr/>
              <a:t>‹#›</a:t>
            </a:fld>
            <a:endParaRPr lang="en-US">
              <a:solidFill>
                <a:prstClr val="white"/>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5588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98728" y="6431062"/>
            <a:ext cx="307133" cy="307777"/>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4387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0"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41" name="Rectangle 7"/>
          <p:cNvSpPr/>
          <p:nvPr/>
        </p:nvSpPr>
        <p:spPr>
          <a:xfrm>
            <a:off x="2975523" y="631062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42" name="Title Text"/>
          <p:cNvSpPr txBox="1">
            <a:spLocks noGrp="1"/>
          </p:cNvSpPr>
          <p:nvPr>
            <p:ph type="title"/>
          </p:nvPr>
        </p:nvSpPr>
        <p:spPr>
          <a:xfrm>
            <a:off x="831850" y="1709738"/>
            <a:ext cx="10515600" cy="2852737"/>
          </a:xfrm>
          <a:prstGeom prst="rect">
            <a:avLst/>
          </a:prstGeom>
        </p:spPr>
        <p:txBody>
          <a:bodyPr anchor="b"/>
          <a:lstStyle>
            <a:lvl1pPr>
              <a:defRPr sz="4800"/>
            </a:lvl1pPr>
          </a:lstStyle>
          <a:p>
            <a:r>
              <a:t>Title Text</a:t>
            </a:r>
          </a:p>
        </p:txBody>
      </p:sp>
      <p:sp>
        <p:nvSpPr>
          <p:cNvPr id="4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5"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46"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47" name="Straight Connector 13"/>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48"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55"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56"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0"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61"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62" name="Straight Connector 18"/>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63"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0"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71" name="Rectangle 7"/>
          <p:cNvSpPr/>
          <p:nvPr/>
        </p:nvSpPr>
        <p:spPr>
          <a:xfrm>
            <a:off x="2950123" y="6309359"/>
            <a:ext cx="9203778" cy="548641"/>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7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75" name="Slide Number"/>
          <p:cNvSpPr txBox="1">
            <a:spLocks noGrp="1"/>
          </p:cNvSpPr>
          <p:nvPr>
            <p:ph type="sldNum" sz="quarter" idx="2"/>
          </p:nvPr>
        </p:nvSpPr>
        <p:spPr>
          <a:xfrm>
            <a:off x="11095176" y="6404292"/>
            <a:ext cx="258624" cy="269241"/>
          </a:xfrm>
          <a:prstGeom prst="rect">
            <a:avLst/>
          </a:prstGeom>
        </p:spPr>
        <p:txBody>
          <a:bodyPr/>
          <a:lstStyle>
            <a:lvl1pPr>
              <a:defRPr sz="1200" b="0"/>
            </a:lvl1pPr>
          </a:lstStyle>
          <a:p>
            <a:fld id="{86CB4B4D-7CA3-9044-876B-883B54F8677D}" type="slidenum">
              <a:t>‹#›</a:t>
            </a:fld>
            <a:endParaRPr/>
          </a:p>
        </p:txBody>
      </p:sp>
      <p:sp>
        <p:nvSpPr>
          <p:cNvPr id="76" name="Slide Number Placeholder 5"/>
          <p:cNvSpPr txBox="1"/>
          <p:nvPr/>
        </p:nvSpPr>
        <p:spPr>
          <a:xfrm>
            <a:off x="11608903" y="6431280"/>
            <a:ext cx="496958" cy="307340"/>
          </a:xfrm>
          <a:prstGeom prst="rect">
            <a:avLst/>
          </a:prstGeom>
          <a:ln w="12700">
            <a:miter lim="400000"/>
          </a:ln>
        </p:spPr>
        <p:txBody>
          <a:bodyPr lIns="45719" rIns="45719" anchor="ctr">
            <a:spAutoFit/>
          </a:bodyPr>
          <a:lstStyle/>
          <a:p>
            <a:pPr defTabSz="609570" rtl="0">
              <a:defRPr sz="1400" b="1">
                <a:solidFill>
                  <a:srgbClr val="FFFFFF"/>
                </a:solidFill>
              </a:defRPr>
            </a:pPr>
            <a:endParaRPr/>
          </a:p>
        </p:txBody>
      </p:sp>
      <p:pic>
        <p:nvPicPr>
          <p:cNvPr id="77"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78"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79" name="Straight Connector 17"/>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80"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01"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02" name="Rectangle 7"/>
          <p:cNvSpPr/>
          <p:nvPr/>
        </p:nvSpPr>
        <p:spPr>
          <a:xfrm>
            <a:off x="2962823" y="631062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04"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05"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106" name="Straight Connector 8"/>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07"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4"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15"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16" name="Title Text"/>
          <p:cNvSpPr txBox="1">
            <a:spLocks noGrp="1"/>
          </p:cNvSpPr>
          <p:nvPr>
            <p:ph type="title"/>
          </p:nvPr>
        </p:nvSpPr>
        <p:spPr>
          <a:xfrm>
            <a:off x="839787" y="457200"/>
            <a:ext cx="3932239" cy="1600200"/>
          </a:xfrm>
          <a:prstGeom prst="rect">
            <a:avLst/>
          </a:prstGeom>
        </p:spPr>
        <p:txBody>
          <a:bodyPr anchor="b"/>
          <a:lstStyle>
            <a:lvl1pPr>
              <a:defRPr sz="3200" b="0">
                <a:solidFill>
                  <a:srgbClr val="000000"/>
                </a:solidFill>
              </a:defRPr>
            </a:lvl1pPr>
          </a:lstStyle>
          <a:p>
            <a:r>
              <a:t>Title Text</a:t>
            </a:r>
          </a:p>
        </p:txBody>
      </p:sp>
      <p:sp>
        <p:nvSpPr>
          <p:cNvPr id="117"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8"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20"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21"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122" name="Straight Connector 11"/>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23"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30"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31"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32" name="Title Text"/>
          <p:cNvSpPr txBox="1">
            <a:spLocks noGrp="1"/>
          </p:cNvSpPr>
          <p:nvPr>
            <p:ph type="title"/>
          </p:nvPr>
        </p:nvSpPr>
        <p:spPr>
          <a:xfrm>
            <a:off x="839787" y="457200"/>
            <a:ext cx="3932239" cy="1600200"/>
          </a:xfrm>
          <a:prstGeom prst="rect">
            <a:avLst/>
          </a:prstGeom>
        </p:spPr>
        <p:txBody>
          <a:bodyPr anchor="b"/>
          <a:lstStyle>
            <a:lvl1pPr>
              <a:defRPr sz="3200" b="0">
                <a:solidFill>
                  <a:srgbClr val="000000"/>
                </a:solidFill>
              </a:defRPr>
            </a:lvl1pPr>
          </a:lstStyle>
          <a:p>
            <a:r>
              <a:t>Title Text</a:t>
            </a:r>
          </a:p>
        </p:txBody>
      </p:sp>
      <p:sp>
        <p:nvSpPr>
          <p:cNvPr id="13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3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36"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37"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138" name="Straight Connector 15"/>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39"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46" name="Picture 6" descr="Picture 6"/>
          <p:cNvPicPr>
            <a:picLocks noChangeAspect="1"/>
          </p:cNvPicPr>
          <p:nvPr/>
        </p:nvPicPr>
        <p:blipFill>
          <a:blip r:embed="rId2">
            <a:extLst/>
          </a:blip>
          <a:stretch>
            <a:fillRect/>
          </a:stretch>
        </p:blipFill>
        <p:spPr>
          <a:xfrm>
            <a:off x="0" y="6309359"/>
            <a:ext cx="2988224" cy="548641"/>
          </a:xfrm>
          <a:prstGeom prst="rect">
            <a:avLst/>
          </a:prstGeom>
          <a:ln w="12700">
            <a:miter lim="400000"/>
          </a:ln>
        </p:spPr>
      </p:pic>
      <p:sp>
        <p:nvSpPr>
          <p:cNvPr id="147"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148" name="Title Text"/>
          <p:cNvSpPr txBox="1">
            <a:spLocks noGrp="1"/>
          </p:cNvSpPr>
          <p:nvPr>
            <p:ph type="title"/>
          </p:nvPr>
        </p:nvSpPr>
        <p:spPr>
          <a:prstGeom prst="rect">
            <a:avLst/>
          </a:prstGeom>
        </p:spPr>
        <p:txBody>
          <a:bodyPr/>
          <a:lstStyle>
            <a:lvl1pPr>
              <a:defRPr b="0">
                <a:solidFill>
                  <a:srgbClr val="000000"/>
                </a:solidFill>
              </a:defRPr>
            </a:lvl1pPr>
          </a:lstStyle>
          <a:p>
            <a:r>
              <a:t>Title Text</a:t>
            </a:r>
          </a:p>
        </p:txBody>
      </p:sp>
      <p:sp>
        <p:nvSpPr>
          <p:cNvPr id="1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1" name="Picture 2" descr="Picture 2"/>
          <p:cNvPicPr>
            <a:picLocks noChangeAspect="1"/>
          </p:cNvPicPr>
          <p:nvPr/>
        </p:nvPicPr>
        <p:blipFill>
          <a:blip r:embed="rId3">
            <a:extLst/>
          </a:blip>
          <a:stretch>
            <a:fillRect/>
          </a:stretch>
        </p:blipFill>
        <p:spPr>
          <a:xfrm>
            <a:off x="10928056" y="6400800"/>
            <a:ext cx="624315" cy="411481"/>
          </a:xfrm>
          <a:prstGeom prst="rect">
            <a:avLst/>
          </a:prstGeom>
          <a:ln w="12700">
            <a:miter lim="400000"/>
          </a:ln>
        </p:spPr>
      </p:pic>
      <p:pic>
        <p:nvPicPr>
          <p:cNvPr id="152" name="Picture 18" descr="Picture 18"/>
          <p:cNvPicPr>
            <a:picLocks noChangeAspect="1"/>
          </p:cNvPicPr>
          <p:nvPr/>
        </p:nvPicPr>
        <p:blipFill>
          <a:blip r:embed="rId4">
            <a:extLst/>
          </a:blip>
          <a:srcRect r="2823"/>
          <a:stretch>
            <a:fillRect/>
          </a:stretch>
        </p:blipFill>
        <p:spPr>
          <a:xfrm>
            <a:off x="10240946" y="6355079"/>
            <a:ext cx="603718" cy="502921"/>
          </a:xfrm>
          <a:prstGeom prst="rect">
            <a:avLst/>
          </a:prstGeom>
          <a:ln w="12700">
            <a:miter lim="400000"/>
          </a:ln>
        </p:spPr>
      </p:pic>
      <p:sp>
        <p:nvSpPr>
          <p:cNvPr id="153" name="Straight Connector 14"/>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54" name="mirantis-logo-1color-white-rgb-transparent.png" descr="mirantis-logo-1color-white-rgb-transparent.png"/>
          <p:cNvPicPr>
            <a:picLocks noChangeAspect="1"/>
          </p:cNvPicPr>
          <p:nvPr/>
        </p:nvPicPr>
        <p:blipFill>
          <a:blip r:embed="rId5">
            <a:extLst/>
          </a:blip>
          <a:stretch>
            <a:fillRect/>
          </a:stretch>
        </p:blipFill>
        <p:spPr>
          <a:xfrm>
            <a:off x="9434695" y="6371633"/>
            <a:ext cx="722789" cy="469814"/>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6">
            <a:extLst/>
          </a:blip>
          <a:stretch>
            <a:fillRect/>
          </a:stretch>
        </p:blipFill>
        <p:spPr>
          <a:xfrm>
            <a:off x="0" y="6309359"/>
            <a:ext cx="2988224" cy="548641"/>
          </a:xfrm>
          <a:prstGeom prst="rect">
            <a:avLst/>
          </a:prstGeom>
          <a:ln w="12700">
            <a:miter lim="400000"/>
          </a:ln>
        </p:spPr>
      </p:pic>
      <p:sp>
        <p:nvSpPr>
          <p:cNvPr id="3" name="Rectangle 7"/>
          <p:cNvSpPr/>
          <p:nvPr/>
        </p:nvSpPr>
        <p:spPr>
          <a:xfrm>
            <a:off x="2988223" y="6311899"/>
            <a:ext cx="9203778" cy="548642"/>
          </a:xfrm>
          <a:prstGeom prst="rect">
            <a:avLst/>
          </a:prstGeom>
          <a:solidFill>
            <a:srgbClr val="5099C6"/>
          </a:solidFill>
          <a:ln w="12700">
            <a:miter lim="400000"/>
          </a:ln>
        </p:spPr>
        <p:txBody>
          <a:bodyPr lIns="45719" rIns="45719" anchor="ctr"/>
          <a:lstStyle/>
          <a:p>
            <a:pPr algn="ctr" rtl="0">
              <a:defRPr>
                <a:solidFill>
                  <a:srgbClr val="FFFFFF"/>
                </a:solidFill>
              </a:defRPr>
            </a:pPr>
            <a:endParaRPr/>
          </a:p>
        </p:txBody>
      </p:sp>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rtl="0">
              <a:defRPr/>
            </a:lvl1p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rtl="0">
              <a:defRPr/>
            </a:lvl1pPr>
            <a:lvl2pPr rtl="0">
              <a:defRPr/>
            </a:lvl2pPr>
            <a:lvl3pPr rtl="0">
              <a:defRPr/>
            </a:lvl3pPr>
            <a:lvl4pPr rtl="0">
              <a:defRPr/>
            </a:lvl4pPr>
            <a:lvl5pPr rtl="0">
              <a:defRPr/>
            </a:lvl5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821489" y="6431280"/>
            <a:ext cx="284372" cy="307340"/>
          </a:xfrm>
          <a:prstGeom prst="rect">
            <a:avLst/>
          </a:prstGeom>
          <a:ln w="12700">
            <a:miter lim="400000"/>
          </a:ln>
        </p:spPr>
        <p:txBody>
          <a:bodyPr wrap="none" lIns="45719" rIns="45719" anchor="ctr">
            <a:spAutoFit/>
          </a:bodyPr>
          <a:lstStyle>
            <a:lvl1pPr defTabSz="609570">
              <a:defRPr sz="1400" b="1">
                <a:solidFill>
                  <a:srgbClr val="FFFFFF"/>
                </a:solidFill>
              </a:defRPr>
            </a:lvl1pPr>
          </a:lstStyle>
          <a:p>
            <a:fld id="{86CB4B4D-7CA3-9044-876B-883B54F8677D}" type="slidenum">
              <a:t>‹#›</a:t>
            </a:fld>
            <a:endParaRPr/>
          </a:p>
        </p:txBody>
      </p:sp>
      <p:pic>
        <p:nvPicPr>
          <p:cNvPr id="7" name="Picture 2" descr="Picture 2"/>
          <p:cNvPicPr>
            <a:picLocks noChangeAspect="1"/>
          </p:cNvPicPr>
          <p:nvPr/>
        </p:nvPicPr>
        <p:blipFill>
          <a:blip r:embed="rId17">
            <a:extLst/>
          </a:blip>
          <a:stretch>
            <a:fillRect/>
          </a:stretch>
        </p:blipFill>
        <p:spPr>
          <a:xfrm>
            <a:off x="10928056" y="6400800"/>
            <a:ext cx="624315" cy="411481"/>
          </a:xfrm>
          <a:prstGeom prst="rect">
            <a:avLst/>
          </a:prstGeom>
          <a:ln w="12700">
            <a:miter lim="400000"/>
          </a:ln>
        </p:spPr>
      </p:pic>
      <p:pic>
        <p:nvPicPr>
          <p:cNvPr id="8" name="Picture 18" descr="Picture 18"/>
          <p:cNvPicPr>
            <a:picLocks noChangeAspect="1"/>
          </p:cNvPicPr>
          <p:nvPr/>
        </p:nvPicPr>
        <p:blipFill>
          <a:blip r:embed="rId18">
            <a:extLst/>
          </a:blip>
          <a:srcRect r="2823"/>
          <a:stretch>
            <a:fillRect/>
          </a:stretch>
        </p:blipFill>
        <p:spPr>
          <a:xfrm>
            <a:off x="10240946" y="6355079"/>
            <a:ext cx="603718" cy="502921"/>
          </a:xfrm>
          <a:prstGeom prst="rect">
            <a:avLst/>
          </a:prstGeom>
          <a:ln w="12700">
            <a:miter lim="400000"/>
          </a:ln>
        </p:spPr>
      </p:pic>
      <p:sp>
        <p:nvSpPr>
          <p:cNvPr id="9" name="Straight Connector 12"/>
          <p:cNvSpPr/>
          <p:nvPr/>
        </p:nvSpPr>
        <p:spPr>
          <a:xfrm>
            <a:off x="11714408" y="6400800"/>
            <a:ext cx="1" cy="395655"/>
          </a:xfrm>
          <a:prstGeom prst="line">
            <a:avLst/>
          </a:prstGeom>
          <a:ln w="19050">
            <a:solidFill>
              <a:srgbClr val="FFFFFF"/>
            </a:solidFill>
            <a:miter/>
          </a:ln>
        </p:spPr>
        <p:txBody>
          <a:bodyPr lIns="45719" rIns="45719"/>
          <a:lstStyle/>
          <a:p>
            <a:endParaRPr/>
          </a:p>
        </p:txBody>
      </p:sp>
      <p:pic>
        <p:nvPicPr>
          <p:cNvPr id="10" name="mirantis-logo-1color-white-rgb-transparent.png" descr="mirantis-logo-1color-white-rgb-transparent.png"/>
          <p:cNvPicPr>
            <a:picLocks noChangeAspect="1"/>
          </p:cNvPicPr>
          <p:nvPr/>
        </p:nvPicPr>
        <p:blipFill>
          <a:blip r:embed="rId19">
            <a:extLst/>
          </a:blip>
          <a:stretch>
            <a:fillRect/>
          </a:stretch>
        </p:blipFill>
        <p:spPr>
          <a:xfrm>
            <a:off x="9434695" y="6371633"/>
            <a:ext cx="722789" cy="46981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5" r:id="rId14"/>
  </p:sldLayoutIdLst>
  <p:transition spd="med"/>
  <p:txStyles>
    <p:titleStyle>
      <a:lvl1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1pPr>
      <a:lvl2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2pPr>
      <a:lvl3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3pPr>
      <a:lvl4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4pPr>
      <a:lvl5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5pPr>
      <a:lvl6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6pPr>
      <a:lvl7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7pPr>
      <a:lvl8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8pPr>
      <a:lvl9pPr marL="0" marR="0" indent="0" algn="l" defTabSz="914400" rtl="1" latinLnBrk="0">
        <a:lnSpc>
          <a:spcPct val="90000"/>
        </a:lnSpc>
        <a:spcBef>
          <a:spcPts val="0"/>
        </a:spcBef>
        <a:spcAft>
          <a:spcPts val="0"/>
        </a:spcAft>
        <a:buClrTx/>
        <a:buSzTx/>
        <a:buFontTx/>
        <a:buNone/>
        <a:tabLst/>
        <a:defRPr sz="4400" b="1" i="0" u="none" strike="noStrike" cap="none" spc="0" baseline="0">
          <a:ln>
            <a:noFill/>
          </a:ln>
          <a:solidFill>
            <a:srgbClr val="5099C6"/>
          </a:solidFill>
          <a:uFillTx/>
          <a:latin typeface="+mj-lt"/>
          <a:ea typeface="+mj-ea"/>
          <a:cs typeface="+mj-cs"/>
          <a:sym typeface="Calibri"/>
        </a:defRPr>
      </a:lvl9pPr>
    </p:titleStyle>
    <p:bodyStyle>
      <a:lvl1pPr marL="228600" marR="0" indent="-228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1"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emf"/><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hyperlink" Target="https://review.openstack.org/#/c/56422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intel.com/perform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mellanox.com/docs/DOC-218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ctrTitle"/>
          </p:nvPr>
        </p:nvSpPr>
        <p:spPr>
          <a:xfrm>
            <a:off x="811822" y="1966424"/>
            <a:ext cx="10240110" cy="1963737"/>
          </a:xfrm>
          <a:prstGeom prst="rect">
            <a:avLst/>
          </a:prstGeom>
        </p:spPr>
        <p:txBody>
          <a:bodyPr anchor="ctr"/>
          <a:lstStyle/>
          <a:p>
            <a:pPr algn="l"/>
            <a:r>
              <a:t>Cinder and NVMe-over-Fabrics</a:t>
            </a:r>
            <a:br/>
            <a:r>
              <a:rPr sz="2400">
                <a:solidFill>
                  <a:srgbClr val="222A35"/>
                </a:solidFill>
              </a:rPr>
              <a:t>Network-Connected SSDs with Local Performance</a:t>
            </a:r>
          </a:p>
        </p:txBody>
      </p:sp>
      <p:sp>
        <p:nvSpPr>
          <p:cNvPr id="194" name="Subtitle 2"/>
          <p:cNvSpPr txBox="1">
            <a:spLocks noGrp="1"/>
          </p:cNvSpPr>
          <p:nvPr>
            <p:ph type="subTitle" sz="quarter" idx="1"/>
          </p:nvPr>
        </p:nvSpPr>
        <p:spPr>
          <a:xfrm>
            <a:off x="811822" y="4613152"/>
            <a:ext cx="9144001" cy="1655762"/>
          </a:xfrm>
          <a:prstGeom prst="rect">
            <a:avLst/>
          </a:prstGeom>
        </p:spPr>
        <p:txBody>
          <a:bodyPr/>
          <a:lstStyle/>
          <a:p>
            <a:pPr algn="l">
              <a:defRPr sz="2200" b="1">
                <a:solidFill>
                  <a:srgbClr val="5099C6"/>
                </a:solidFill>
              </a:defRPr>
            </a:pPr>
            <a:r>
              <a:rPr dirty="0"/>
              <a:t>Tushar Gohad</a:t>
            </a:r>
            <a:r>
              <a:rPr sz="1800" b="0" dirty="0">
                <a:solidFill>
                  <a:srgbClr val="222A35"/>
                </a:solidFill>
              </a:rPr>
              <a:t>, Intel</a:t>
            </a:r>
            <a:endParaRPr dirty="0">
              <a:solidFill>
                <a:srgbClr val="222A35"/>
              </a:solidFill>
            </a:endParaRPr>
          </a:p>
          <a:p>
            <a:pPr algn="l">
              <a:defRPr sz="2200" b="1">
                <a:solidFill>
                  <a:srgbClr val="5099C6"/>
                </a:solidFill>
              </a:defRPr>
            </a:pPr>
            <a:r>
              <a:rPr dirty="0"/>
              <a:t>Moshe Lev</a:t>
            </a:r>
            <a:r>
              <a:rPr lang="en-US" dirty="0"/>
              <a:t>i</a:t>
            </a:r>
            <a:r>
              <a:rPr sz="1800" b="0" dirty="0">
                <a:solidFill>
                  <a:srgbClr val="222A35"/>
                </a:solidFill>
              </a:rPr>
              <a:t>, Mellanox </a:t>
            </a:r>
            <a:endParaRPr dirty="0">
              <a:solidFill>
                <a:srgbClr val="222A35"/>
              </a:solidFill>
            </a:endParaRPr>
          </a:p>
          <a:p>
            <a:pPr algn="l">
              <a:defRPr sz="2200" b="1">
                <a:solidFill>
                  <a:srgbClr val="5099C6"/>
                </a:solidFill>
              </a:defRPr>
            </a:pPr>
            <a:r>
              <a:rPr dirty="0"/>
              <a:t>Ivan </a:t>
            </a:r>
            <a:r>
              <a:rPr dirty="0" err="1"/>
              <a:t>Kolodyazhny</a:t>
            </a:r>
            <a:r>
              <a:rPr sz="1800" b="0" dirty="0">
                <a:solidFill>
                  <a:srgbClr val="222A35"/>
                </a:solidFill>
              </a:rPr>
              <a:t>, </a:t>
            </a:r>
            <a:r>
              <a:rPr sz="1800" b="0" dirty="0" err="1">
                <a:solidFill>
                  <a:srgbClr val="222A35"/>
                </a:solidFill>
              </a:rPr>
              <a:t>Mirantis</a:t>
            </a:r>
            <a:endParaRPr sz="1800" b="0" dirty="0">
              <a:solidFill>
                <a:srgbClr val="222A35"/>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5099C6"/>
                </a:solidFill>
                <a:latin typeface="+mj-lt"/>
                <a:ea typeface="+mj-ea"/>
                <a:cs typeface="+mj-cs"/>
              </a:rPr>
              <a:t>What Is RDMA?</a:t>
            </a:r>
          </a:p>
        </p:txBody>
      </p:sp>
      <p:sp>
        <p:nvSpPr>
          <p:cNvPr id="3" name="Content Placeholder 2"/>
          <p:cNvSpPr>
            <a:spLocks noGrp="1"/>
          </p:cNvSpPr>
          <p:nvPr>
            <p:ph sz="quarter" idx="11"/>
          </p:nvPr>
        </p:nvSpPr>
        <p:spPr>
          <a:xfrm>
            <a:off x="462233" y="1249885"/>
            <a:ext cx="6205604" cy="4826000"/>
          </a:xfrm>
        </p:spPr>
        <p:txBody>
          <a:bodyPr>
            <a:normAutofit/>
          </a:bodyPr>
          <a:lstStyle/>
          <a:p>
            <a:r>
              <a:rPr lang="en-US" dirty="0"/>
              <a:t>Remote Direct Memory Access (RDMA) </a:t>
            </a:r>
          </a:p>
          <a:p>
            <a:r>
              <a:rPr lang="en-US" dirty="0"/>
              <a:t>Advance transport protocol (same layer as TCP and UDP)</a:t>
            </a:r>
          </a:p>
          <a:p>
            <a:r>
              <a:rPr lang="en-US" dirty="0"/>
              <a:t>Main features </a:t>
            </a:r>
          </a:p>
          <a:p>
            <a:pPr lvl="1"/>
            <a:r>
              <a:rPr lang="en-US" dirty="0"/>
              <a:t>Remote memory read/write semantics in addition to send/receive </a:t>
            </a:r>
          </a:p>
          <a:p>
            <a:pPr lvl="1"/>
            <a:r>
              <a:rPr lang="en-US" dirty="0"/>
              <a:t>Kernel bypass / direct user space access</a:t>
            </a:r>
          </a:p>
          <a:p>
            <a:pPr lvl="1"/>
            <a:r>
              <a:rPr lang="en-US" dirty="0"/>
              <a:t>Full hardware offload </a:t>
            </a:r>
          </a:p>
          <a:p>
            <a:pPr lvl="1"/>
            <a:r>
              <a:rPr lang="en-US" dirty="0"/>
              <a:t>Secure, channel based IO</a:t>
            </a:r>
          </a:p>
          <a:p>
            <a:r>
              <a:rPr lang="en-US" dirty="0"/>
              <a:t>Application advantage</a:t>
            </a:r>
          </a:p>
          <a:p>
            <a:pPr lvl="1"/>
            <a:r>
              <a:rPr lang="en-US" dirty="0"/>
              <a:t>Low latency</a:t>
            </a:r>
          </a:p>
          <a:p>
            <a:pPr lvl="1"/>
            <a:r>
              <a:rPr lang="en-US" dirty="0"/>
              <a:t>High bandwidth </a:t>
            </a:r>
          </a:p>
          <a:p>
            <a:pPr lvl="1"/>
            <a:r>
              <a:rPr lang="en-US" dirty="0"/>
              <a:t>Low CPU consumption </a:t>
            </a:r>
          </a:p>
          <a:p>
            <a:r>
              <a:rPr lang="en-US" dirty="0" err="1"/>
              <a:t>RoCE</a:t>
            </a:r>
            <a:r>
              <a:rPr lang="en-US" dirty="0"/>
              <a:t>, </a:t>
            </a:r>
            <a:r>
              <a:rPr lang="en-US" dirty="0" err="1"/>
              <a:t>iWARP</a:t>
            </a:r>
            <a:endParaRPr lang="en-US" dirty="0"/>
          </a:p>
          <a:p>
            <a:r>
              <a:rPr lang="en-US" dirty="0"/>
              <a:t>Verbs: RDMA SW interface (equivalent to sockets) </a:t>
            </a:r>
          </a:p>
          <a:p>
            <a:pPr lvl="1"/>
            <a:endParaRPr lang="en-US" dirty="0"/>
          </a:p>
          <a:p>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38366" y="2151653"/>
            <a:ext cx="5074779" cy="321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92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lide Number Placeholder 1"/>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226" name="Shape 319"/>
          <p:cNvSpPr txBox="1"/>
          <p:nvPr/>
        </p:nvSpPr>
        <p:spPr>
          <a:xfrm>
            <a:off x="194194" y="-58725"/>
            <a:ext cx="9987600" cy="866101"/>
          </a:xfrm>
          <a:prstGeom prst="rect">
            <a:avLst/>
          </a:prstGeom>
          <a:ln w="12700">
            <a:miter lim="400000"/>
          </a:ln>
          <a:extLst>
            <a:ext uri="{C572A759-6A51-4108-AA02-DFA0A04FC94B}">
              <ma14:wrappingTextBoxFlag xmlns:ma14="http://schemas.microsoft.com/office/mac/drawingml/2011/main" xmlns="" val="1"/>
            </a:ext>
          </a:extLst>
        </p:spPr>
        <p:txBody>
          <a:bodyPr lIns="121899" tIns="121899" rIns="121899" bIns="121899" anchor="b">
            <a:spAutoFit/>
          </a:bodyPr>
          <a:lstStyle>
            <a:lvl1pPr algn="l" rtl="0">
              <a:defRPr sz="4000" b="1">
                <a:solidFill>
                  <a:srgbClr val="5099C6"/>
                </a:solidFill>
              </a:defRPr>
            </a:lvl1pPr>
          </a:lstStyle>
          <a:p>
            <a:r>
              <a:rPr dirty="0"/>
              <a:t>RDMA </a:t>
            </a:r>
            <a:r>
              <a:rPr lang="en-US" dirty="0"/>
              <a:t>and</a:t>
            </a:r>
            <a:r>
              <a:rPr dirty="0"/>
              <a:t> </a:t>
            </a:r>
            <a:r>
              <a:rPr dirty="0" err="1"/>
              <a:t>NVMe</a:t>
            </a:r>
            <a:r>
              <a:rPr dirty="0"/>
              <a:t>: A Perfect </a:t>
            </a:r>
            <a:r>
              <a:rPr lang="en-US" dirty="0"/>
              <a:t>Match</a:t>
            </a:r>
            <a:endParaRPr dirty="0"/>
          </a:p>
        </p:txBody>
      </p:sp>
      <p:sp>
        <p:nvSpPr>
          <p:cNvPr id="227" name="Rounded Rectangle 10"/>
          <p:cNvSpPr/>
          <p:nvPr/>
        </p:nvSpPr>
        <p:spPr>
          <a:xfrm>
            <a:off x="7287727" y="701139"/>
            <a:ext cx="3511505" cy="5503063"/>
          </a:xfrm>
          <a:prstGeom prst="roundRect">
            <a:avLst>
              <a:gd name="adj" fmla="val 16667"/>
            </a:avLst>
          </a:prstGeom>
          <a:ln w="38100">
            <a:solidFill>
              <a:srgbClr val="000000"/>
            </a:solidFill>
            <a:prstDash val="sysDash"/>
            <a:miter/>
          </a:ln>
        </p:spPr>
        <p:txBody>
          <a:bodyPr lIns="45719" rIns="45719"/>
          <a:lstStyle/>
          <a:p>
            <a:pPr rtl="0">
              <a:defRPr sz="1500"/>
            </a:pPr>
            <a:endParaRPr/>
          </a:p>
        </p:txBody>
      </p:sp>
      <p:pic>
        <p:nvPicPr>
          <p:cNvPr id="228" name="Picture 13" descr="Picture 13"/>
          <p:cNvPicPr>
            <a:picLocks noChangeAspect="1"/>
          </p:cNvPicPr>
          <p:nvPr/>
        </p:nvPicPr>
        <p:blipFill>
          <a:blip r:embed="rId3">
            <a:extLst/>
          </a:blip>
          <a:stretch>
            <a:fillRect/>
          </a:stretch>
        </p:blipFill>
        <p:spPr>
          <a:xfrm>
            <a:off x="7475706" y="793259"/>
            <a:ext cx="3135549" cy="5268130"/>
          </a:xfrm>
          <a:prstGeom prst="rect">
            <a:avLst/>
          </a:prstGeom>
          <a:ln w="12700">
            <a:miter lim="400000"/>
          </a:ln>
        </p:spPr>
      </p:pic>
      <p:grpSp>
        <p:nvGrpSpPr>
          <p:cNvPr id="3" name="Group 2">
            <a:extLst>
              <a:ext uri="{FF2B5EF4-FFF2-40B4-BE49-F238E27FC236}">
                <a16:creationId xmlns:a16="http://schemas.microsoft.com/office/drawing/2014/main" id="{A7E001BA-DC81-B446-8FC3-9B4C980CA8BF}"/>
              </a:ext>
            </a:extLst>
          </p:cNvPr>
          <p:cNvGrpSpPr/>
          <p:nvPr/>
        </p:nvGrpSpPr>
        <p:grpSpPr>
          <a:xfrm>
            <a:off x="517791" y="1181689"/>
            <a:ext cx="5877053" cy="2518475"/>
            <a:chOff x="1513114" y="795920"/>
            <a:chExt cx="5877053" cy="2518475"/>
          </a:xfrm>
        </p:grpSpPr>
        <p:pic>
          <p:nvPicPr>
            <p:cNvPr id="229" name="Picture 15" descr="Picture 15"/>
            <p:cNvPicPr>
              <a:picLocks noChangeAspect="1"/>
            </p:cNvPicPr>
            <p:nvPr/>
          </p:nvPicPr>
          <p:blipFill>
            <a:blip r:embed="rId4">
              <a:extLst/>
            </a:blip>
            <a:stretch>
              <a:fillRect/>
            </a:stretch>
          </p:blipFill>
          <p:spPr>
            <a:xfrm>
              <a:off x="1513114" y="1010588"/>
              <a:ext cx="5877053" cy="2133787"/>
            </a:xfrm>
            <a:prstGeom prst="rect">
              <a:avLst/>
            </a:prstGeom>
            <a:ln>
              <a:noFill/>
            </a:ln>
            <a:effectLst>
              <a:outerShdw blurRad="292100" dist="139700" dir="2700000" algn="tl" rotWithShape="0">
                <a:srgbClr val="333333">
                  <a:alpha val="65000"/>
                </a:srgbClr>
              </a:outerShdw>
            </a:effectLst>
          </p:spPr>
        </p:pic>
        <p:sp>
          <p:nvSpPr>
            <p:cNvPr id="230" name="Rounded Rectangle 16"/>
            <p:cNvSpPr/>
            <p:nvPr/>
          </p:nvSpPr>
          <p:spPr>
            <a:xfrm>
              <a:off x="2807223" y="795920"/>
              <a:ext cx="2311831" cy="2518475"/>
            </a:xfrm>
            <a:prstGeom prst="roundRect">
              <a:avLst>
                <a:gd name="adj" fmla="val 16667"/>
              </a:avLst>
            </a:prstGeom>
            <a:ln w="38100">
              <a:solidFill>
                <a:srgbClr val="000000"/>
              </a:solidFill>
              <a:prstDash val="lgDash"/>
              <a:miter/>
            </a:ln>
          </p:spPr>
          <p:txBody>
            <a:bodyPr lIns="45719" rIns="45719"/>
            <a:lstStyle/>
            <a:p>
              <a:pPr rtl="0">
                <a:defRPr sz="1500"/>
              </a:pPr>
              <a:endParaRPr/>
            </a:p>
          </p:txBody>
        </p:sp>
      </p:grpSp>
      <p:sp>
        <p:nvSpPr>
          <p:cNvPr id="232" name="TextBox 18"/>
          <p:cNvSpPr txBox="1"/>
          <p:nvPr/>
        </p:nvSpPr>
        <p:spPr>
          <a:xfrm rot="5400000">
            <a:off x="7486848" y="3501426"/>
            <a:ext cx="817127"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rtl="0">
              <a:defRPr sz="1600"/>
            </a:lvl1pPr>
          </a:lstStyle>
          <a:p>
            <a:r>
              <a:t>Network</a:t>
            </a:r>
          </a:p>
        </p:txBody>
      </p:sp>
      <p:grpSp>
        <p:nvGrpSpPr>
          <p:cNvPr id="2" name="Group 1">
            <a:extLst>
              <a:ext uri="{FF2B5EF4-FFF2-40B4-BE49-F238E27FC236}">
                <a16:creationId xmlns:a16="http://schemas.microsoft.com/office/drawing/2014/main" id="{27FFA347-E6F4-294F-9319-901EA838089C}"/>
              </a:ext>
            </a:extLst>
          </p:cNvPr>
          <p:cNvGrpSpPr/>
          <p:nvPr/>
        </p:nvGrpSpPr>
        <p:grpSpPr>
          <a:xfrm>
            <a:off x="1355009" y="4091603"/>
            <a:ext cx="4202619" cy="1627253"/>
            <a:chOff x="888610" y="3446128"/>
            <a:chExt cx="4202619" cy="1627253"/>
          </a:xfrm>
        </p:grpSpPr>
        <p:pic>
          <p:nvPicPr>
            <p:cNvPr id="231" name="Picture 17" descr="Picture 17"/>
            <p:cNvPicPr>
              <a:picLocks noChangeAspect="1"/>
            </p:cNvPicPr>
            <p:nvPr/>
          </p:nvPicPr>
          <p:blipFill>
            <a:blip r:embed="rId5">
              <a:extLst/>
            </a:blip>
            <a:stretch>
              <a:fillRect/>
            </a:stretch>
          </p:blipFill>
          <p:spPr>
            <a:xfrm>
              <a:off x="888610" y="3446128"/>
              <a:ext cx="4202619" cy="1627253"/>
            </a:xfrm>
            <a:prstGeom prst="rect">
              <a:avLst/>
            </a:prstGeom>
            <a:ln>
              <a:noFill/>
            </a:ln>
            <a:effectLst>
              <a:outerShdw blurRad="292100" dist="139700" dir="2700000" algn="tl" rotWithShape="0">
                <a:srgbClr val="333333">
                  <a:alpha val="65000"/>
                </a:srgbClr>
              </a:outerShdw>
            </a:effectLst>
          </p:spPr>
        </p:pic>
        <p:sp>
          <p:nvSpPr>
            <p:cNvPr id="233" name="TextBox 19"/>
            <p:cNvSpPr txBox="1"/>
            <p:nvPr/>
          </p:nvSpPr>
          <p:spPr>
            <a:xfrm>
              <a:off x="2828712" y="4473603"/>
              <a:ext cx="650176" cy="27699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rtl="0">
                <a:defRPr sz="1600"/>
              </a:lvl1pPr>
            </a:lstStyle>
            <a:p>
              <a:r>
                <a:rPr sz="1200" b="1" dirty="0"/>
                <a:t>Network</a:t>
              </a:r>
            </a:p>
          </p:txBody>
        </p:sp>
      </p:grpSp>
    </p:spTree>
    <p:extLst>
      <p:ext uri="{BB962C8B-B14F-4D97-AF65-F5344CB8AC3E}">
        <p14:creationId xmlns:p14="http://schemas.microsoft.com/office/powerpoint/2010/main" val="367394048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P spid="228" grpId="0" animBg="1" advAuto="0"/>
      <p:bldP spid="23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lide Number Placeholder 1"/>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238" name="Shape 319"/>
          <p:cNvSpPr txBox="1"/>
          <p:nvPr/>
        </p:nvSpPr>
        <p:spPr>
          <a:xfrm>
            <a:off x="574535" y="143240"/>
            <a:ext cx="10134830" cy="866101"/>
          </a:xfrm>
          <a:prstGeom prst="rect">
            <a:avLst/>
          </a:prstGeom>
          <a:ln w="12700">
            <a:miter lim="400000"/>
          </a:ln>
          <a:extLst>
            <a:ext uri="{C572A759-6A51-4108-AA02-DFA0A04FC94B}">
              <ma14:wrappingTextBoxFlag xmlns:ma14="http://schemas.microsoft.com/office/mac/drawingml/2011/main" xmlns="" val="1"/>
            </a:ext>
          </a:extLst>
        </p:spPr>
        <p:txBody>
          <a:bodyPr wrap="square" lIns="121899" tIns="121899" rIns="121899" bIns="121899" anchor="b">
            <a:spAutoFit/>
          </a:bodyPr>
          <a:lstStyle>
            <a:lvl1pPr algn="ctr" rtl="0">
              <a:defRPr sz="4000" b="1">
                <a:solidFill>
                  <a:srgbClr val="5099C6"/>
                </a:solidFill>
              </a:defRPr>
            </a:lvl1pPr>
          </a:lstStyle>
          <a:p>
            <a:pPr algn="l"/>
            <a:r>
              <a:rPr lang="en-US" dirty="0"/>
              <a:t>Mellanox Product Portfolio</a:t>
            </a:r>
            <a:endParaRPr dirty="0"/>
          </a:p>
        </p:txBody>
      </p:sp>
      <p:grpSp>
        <p:nvGrpSpPr>
          <p:cNvPr id="2" name="Group 1">
            <a:extLst>
              <a:ext uri="{FF2B5EF4-FFF2-40B4-BE49-F238E27FC236}">
                <a16:creationId xmlns:a16="http://schemas.microsoft.com/office/drawing/2014/main" id="{504B8194-F3F0-5247-B23F-DFEBFD2D76ED}"/>
              </a:ext>
            </a:extLst>
          </p:cNvPr>
          <p:cNvGrpSpPr/>
          <p:nvPr/>
        </p:nvGrpSpPr>
        <p:grpSpPr>
          <a:xfrm>
            <a:off x="711489" y="1429265"/>
            <a:ext cx="9071143" cy="4582668"/>
            <a:chOff x="1488325" y="1259333"/>
            <a:chExt cx="9071143" cy="4582668"/>
          </a:xfrm>
        </p:grpSpPr>
        <p:sp>
          <p:nvSpPr>
            <p:cNvPr id="239" name="TextBox 2"/>
            <p:cNvSpPr txBox="1"/>
            <p:nvPr/>
          </p:nvSpPr>
          <p:spPr>
            <a:xfrm>
              <a:off x="3948156" y="4391471"/>
              <a:ext cx="4210795" cy="145053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rtl="0">
                <a:defRPr sz="2400"/>
              </a:pPr>
              <a:r>
                <a:rPr dirty="0"/>
                <a:t>Ethernet &amp; InfiniBand RDMA</a:t>
              </a:r>
            </a:p>
            <a:p>
              <a:pPr algn="ctr" rtl="0">
                <a:defRPr sz="2400"/>
              </a:pPr>
              <a:endParaRPr dirty="0"/>
            </a:p>
            <a:p>
              <a:pPr algn="ctr" rtl="0">
                <a:defRPr sz="2400"/>
              </a:pPr>
              <a:r>
                <a:rPr dirty="0"/>
                <a:t>End-to-End 25, 40, 50, 56, 100Gb</a:t>
              </a:r>
              <a:endParaRPr sz="3200" dirty="0">
                <a:latin typeface="Arial"/>
                <a:ea typeface="Arial"/>
                <a:cs typeface="Arial"/>
                <a:sym typeface="Arial"/>
              </a:endParaRPr>
            </a:p>
            <a:p>
              <a:pPr algn="ctr" rtl="0">
                <a:defRPr sz="2400">
                  <a:latin typeface="Arial"/>
                  <a:ea typeface="Arial"/>
                  <a:cs typeface="Arial"/>
                  <a:sym typeface="Arial"/>
                </a:defRPr>
              </a:pPr>
              <a:r>
                <a:rPr dirty="0"/>
                <a:t> </a:t>
              </a:r>
            </a:p>
          </p:txBody>
        </p:sp>
        <p:sp>
          <p:nvSpPr>
            <p:cNvPr id="240" name="Rounded Rectangle 15"/>
            <p:cNvSpPr/>
            <p:nvPr/>
          </p:nvSpPr>
          <p:spPr>
            <a:xfrm>
              <a:off x="1488491" y="1400620"/>
              <a:ext cx="1687515" cy="2306640"/>
            </a:xfrm>
            <a:prstGeom prst="roundRect">
              <a:avLst>
                <a:gd name="adj" fmla="val 16667"/>
              </a:avLst>
            </a:prstGeom>
            <a:gradFill>
              <a:gsLst>
                <a:gs pos="0">
                  <a:srgbClr val="A9B3DD"/>
                </a:gs>
                <a:gs pos="35000">
                  <a:srgbClr val="C3CAE6"/>
                </a:gs>
                <a:gs pos="100000">
                  <a:srgbClr val="E8EAF6"/>
                </a:gs>
              </a:gsLst>
              <a:lin ang="16200000"/>
            </a:gradFill>
            <a:ln>
              <a:solidFill>
                <a:srgbClr val="153B81"/>
              </a:solidFill>
            </a:ln>
            <a:effectLst>
              <a:outerShdw blurRad="50800" dist="38100" dir="2700000" rotWithShape="0">
                <a:srgbClr val="000000">
                  <a:alpha val="40000"/>
                </a:srgbClr>
              </a:outerShdw>
            </a:effectLst>
          </p:spPr>
          <p:txBody>
            <a:bodyPr lIns="45719" rIns="45719"/>
            <a:lstStyle/>
            <a:p>
              <a:pPr algn="ctr" defTabSz="640063" rtl="0">
                <a:defRPr sz="1600"/>
              </a:pPr>
              <a:endParaRPr/>
            </a:p>
          </p:txBody>
        </p:sp>
        <p:sp>
          <p:nvSpPr>
            <p:cNvPr id="241" name="Rounded Rectangle 16"/>
            <p:cNvSpPr/>
            <p:nvPr/>
          </p:nvSpPr>
          <p:spPr>
            <a:xfrm>
              <a:off x="8751305" y="1410145"/>
              <a:ext cx="1687513" cy="2306640"/>
            </a:xfrm>
            <a:prstGeom prst="roundRect">
              <a:avLst>
                <a:gd name="adj" fmla="val 16667"/>
              </a:avLst>
            </a:prstGeom>
            <a:gradFill>
              <a:gsLst>
                <a:gs pos="0">
                  <a:srgbClr val="A9B3DD"/>
                </a:gs>
                <a:gs pos="35000">
                  <a:srgbClr val="C3CAE6"/>
                </a:gs>
                <a:gs pos="100000">
                  <a:srgbClr val="E8EAF6"/>
                </a:gs>
              </a:gsLst>
              <a:lin ang="16200000"/>
            </a:gradFill>
            <a:ln>
              <a:solidFill>
                <a:srgbClr val="153B81"/>
              </a:solidFill>
            </a:ln>
            <a:effectLst>
              <a:outerShdw blurRad="50800" dist="38100" dir="2700000" rotWithShape="0">
                <a:srgbClr val="000000">
                  <a:alpha val="40000"/>
                </a:srgbClr>
              </a:outerShdw>
            </a:effectLst>
          </p:spPr>
          <p:txBody>
            <a:bodyPr lIns="45719" rIns="45719"/>
            <a:lstStyle/>
            <a:p>
              <a:pPr algn="ctr" defTabSz="640063" rtl="0">
                <a:defRPr sz="1600"/>
              </a:pPr>
              <a:endParaRPr/>
            </a:p>
          </p:txBody>
        </p:sp>
        <p:grpSp>
          <p:nvGrpSpPr>
            <p:cNvPr id="244" name="Rounded Rectangle 17"/>
            <p:cNvGrpSpPr/>
            <p:nvPr/>
          </p:nvGrpSpPr>
          <p:grpSpPr>
            <a:xfrm>
              <a:off x="9425413" y="1410080"/>
              <a:ext cx="1005557" cy="361807"/>
              <a:chOff x="0" y="0"/>
              <a:chExt cx="1005555" cy="361805"/>
            </a:xfrm>
          </p:grpSpPr>
          <p:sp>
            <p:nvSpPr>
              <p:cNvPr id="242" name="Rounded Rectangle"/>
              <p:cNvSpPr/>
              <p:nvPr/>
            </p:nvSpPr>
            <p:spPr>
              <a:xfrm>
                <a:off x="0" y="0"/>
                <a:ext cx="1005556" cy="313344"/>
              </a:xfrm>
              <a:prstGeom prst="roundRect">
                <a:avLst>
                  <a:gd name="adj" fmla="val 16667"/>
                </a:avLst>
              </a:prstGeom>
              <a:gradFill flip="none" rotWithShape="1">
                <a:gsLst>
                  <a:gs pos="0">
                    <a:srgbClr val="39671F"/>
                  </a:gs>
                  <a:gs pos="80000">
                    <a:srgbClr val="4B8828"/>
                  </a:gs>
                  <a:gs pos="100000">
                    <a:srgbClr val="4B8A2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640063" rtl="0">
                  <a:defRPr/>
                </a:pPr>
                <a:endParaRPr/>
              </a:p>
            </p:txBody>
          </p:sp>
          <p:sp>
            <p:nvSpPr>
              <p:cNvPr id="243" name="NICs"/>
              <p:cNvSpPr txBox="1"/>
              <p:nvPr/>
            </p:nvSpPr>
            <p:spPr>
              <a:xfrm>
                <a:off x="15296" y="15295"/>
                <a:ext cx="974963" cy="3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305" tIns="65305" rIns="65305" bIns="65305" numCol="1" anchor="t">
                <a:spAutoFit/>
              </a:bodyPr>
              <a:lstStyle>
                <a:lvl1pPr algn="ctr" defTabSz="640063" rtl="0">
                  <a:defRPr sz="1400">
                    <a:solidFill>
                      <a:srgbClr val="FFFFFF"/>
                    </a:solidFill>
                  </a:defRPr>
                </a:lvl1pPr>
              </a:lstStyle>
              <a:p>
                <a:r>
                  <a:t>NICs</a:t>
                </a:r>
              </a:p>
            </p:txBody>
          </p:sp>
        </p:grpSp>
        <p:pic>
          <p:nvPicPr>
            <p:cNvPr id="245" name="Picture 56" descr="Picture 56"/>
            <p:cNvPicPr>
              <a:picLocks noChangeAspect="1"/>
            </p:cNvPicPr>
            <p:nvPr/>
          </p:nvPicPr>
          <p:blipFill>
            <a:blip r:embed="rId3">
              <a:extLst/>
            </a:blip>
            <a:stretch>
              <a:fillRect/>
            </a:stretch>
          </p:blipFill>
          <p:spPr>
            <a:xfrm>
              <a:off x="8884655" y="1708594"/>
              <a:ext cx="1301752" cy="1023940"/>
            </a:xfrm>
            <a:prstGeom prst="rect">
              <a:avLst/>
            </a:prstGeom>
            <a:ln w="12700">
              <a:miter lim="400000"/>
            </a:ln>
          </p:spPr>
        </p:pic>
        <p:pic>
          <p:nvPicPr>
            <p:cNvPr id="246" name="Picture 57" descr="Picture 57"/>
            <p:cNvPicPr>
              <a:picLocks noChangeAspect="1"/>
            </p:cNvPicPr>
            <p:nvPr/>
          </p:nvPicPr>
          <p:blipFill>
            <a:blip r:embed="rId4">
              <a:extLst/>
            </a:blip>
            <a:stretch>
              <a:fillRect/>
            </a:stretch>
          </p:blipFill>
          <p:spPr>
            <a:xfrm>
              <a:off x="1763129" y="2681733"/>
              <a:ext cx="1306513" cy="1025526"/>
            </a:xfrm>
            <a:prstGeom prst="rect">
              <a:avLst/>
            </a:prstGeom>
            <a:ln w="12700">
              <a:miter lim="400000"/>
            </a:ln>
          </p:spPr>
        </p:pic>
        <p:sp>
          <p:nvSpPr>
            <p:cNvPr id="247" name="Rounded Rectangle 20"/>
            <p:cNvSpPr/>
            <p:nvPr/>
          </p:nvSpPr>
          <p:spPr>
            <a:xfrm>
              <a:off x="7760705" y="1637158"/>
              <a:ext cx="1144588" cy="1879601"/>
            </a:xfrm>
            <a:prstGeom prst="roundRect">
              <a:avLst>
                <a:gd name="adj" fmla="val 16667"/>
              </a:avLst>
            </a:prstGeom>
            <a:gradFill>
              <a:gsLst>
                <a:gs pos="0">
                  <a:srgbClr val="A9B3DD"/>
                </a:gs>
                <a:gs pos="35000">
                  <a:srgbClr val="C3CAE6"/>
                </a:gs>
                <a:gs pos="100000">
                  <a:srgbClr val="E8EAF6"/>
                </a:gs>
              </a:gsLst>
              <a:lin ang="16200000"/>
            </a:gradFill>
            <a:ln>
              <a:solidFill>
                <a:srgbClr val="153B81"/>
              </a:solidFill>
            </a:ln>
            <a:effectLst>
              <a:outerShdw blurRad="50800" dist="38100" dir="2700000" rotWithShape="0">
                <a:srgbClr val="000000">
                  <a:alpha val="40000"/>
                </a:srgbClr>
              </a:outerShdw>
            </a:effectLst>
          </p:spPr>
          <p:txBody>
            <a:bodyPr lIns="45719" rIns="45719"/>
            <a:lstStyle/>
            <a:p>
              <a:pPr algn="ctr" defTabSz="640063" rtl="0">
                <a:defRPr sz="1600"/>
              </a:pPr>
              <a:endParaRPr/>
            </a:p>
          </p:txBody>
        </p:sp>
        <p:grpSp>
          <p:nvGrpSpPr>
            <p:cNvPr id="250" name="Rounded Rectangle 21"/>
            <p:cNvGrpSpPr/>
            <p:nvPr/>
          </p:nvGrpSpPr>
          <p:grpSpPr>
            <a:xfrm>
              <a:off x="7757900" y="1637035"/>
              <a:ext cx="1005557" cy="361807"/>
              <a:chOff x="0" y="0"/>
              <a:chExt cx="1005555" cy="361805"/>
            </a:xfrm>
          </p:grpSpPr>
          <p:sp>
            <p:nvSpPr>
              <p:cNvPr id="248" name="Rounded Rectangle"/>
              <p:cNvSpPr/>
              <p:nvPr/>
            </p:nvSpPr>
            <p:spPr>
              <a:xfrm>
                <a:off x="0" y="0"/>
                <a:ext cx="1005556" cy="313344"/>
              </a:xfrm>
              <a:prstGeom prst="roundRect">
                <a:avLst>
                  <a:gd name="adj" fmla="val 16667"/>
                </a:avLst>
              </a:prstGeom>
              <a:gradFill flip="none" rotWithShape="1">
                <a:gsLst>
                  <a:gs pos="0">
                    <a:srgbClr val="39671F"/>
                  </a:gs>
                  <a:gs pos="80000">
                    <a:srgbClr val="4B8828"/>
                  </a:gs>
                  <a:gs pos="100000">
                    <a:srgbClr val="4B8A2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640063" rtl="0">
                  <a:defRPr/>
                </a:pPr>
                <a:endParaRPr/>
              </a:p>
            </p:txBody>
          </p:sp>
          <p:sp>
            <p:nvSpPr>
              <p:cNvPr id="249" name="Cables"/>
              <p:cNvSpPr txBox="1"/>
              <p:nvPr/>
            </p:nvSpPr>
            <p:spPr>
              <a:xfrm>
                <a:off x="15296" y="15295"/>
                <a:ext cx="974963" cy="3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305" tIns="65305" rIns="65305" bIns="65305" numCol="1" anchor="t">
                <a:spAutoFit/>
              </a:bodyPr>
              <a:lstStyle>
                <a:lvl1pPr algn="ctr" defTabSz="640063" rtl="0">
                  <a:defRPr sz="1400">
                    <a:solidFill>
                      <a:srgbClr val="FFFFFF"/>
                    </a:solidFill>
                  </a:defRPr>
                </a:lvl1pPr>
              </a:lstStyle>
              <a:p>
                <a:r>
                  <a:t>Cables</a:t>
                </a:r>
              </a:p>
            </p:txBody>
          </p:sp>
        </p:grpSp>
        <p:pic>
          <p:nvPicPr>
            <p:cNvPr id="251" name="Picture 2" descr="Picture 2"/>
            <p:cNvPicPr>
              <a:picLocks noChangeAspect="1"/>
            </p:cNvPicPr>
            <p:nvPr/>
          </p:nvPicPr>
          <p:blipFill>
            <a:blip r:embed="rId5">
              <a:extLst/>
            </a:blip>
            <a:stretch>
              <a:fillRect/>
            </a:stretch>
          </p:blipFill>
          <p:spPr>
            <a:xfrm>
              <a:off x="8887830" y="2484883"/>
              <a:ext cx="1671638" cy="1106488"/>
            </a:xfrm>
            <a:prstGeom prst="rect">
              <a:avLst/>
            </a:prstGeom>
            <a:ln w="12700">
              <a:miter lim="400000"/>
            </a:ln>
          </p:spPr>
        </p:pic>
        <p:pic>
          <p:nvPicPr>
            <p:cNvPr id="252" name="Picture 3" descr="Picture 3"/>
            <p:cNvPicPr>
              <a:picLocks noChangeAspect="1"/>
            </p:cNvPicPr>
            <p:nvPr/>
          </p:nvPicPr>
          <p:blipFill>
            <a:blip r:embed="rId6">
              <a:extLst/>
            </a:blip>
            <a:stretch>
              <a:fillRect/>
            </a:stretch>
          </p:blipFill>
          <p:spPr>
            <a:xfrm>
              <a:off x="1534529" y="2038796"/>
              <a:ext cx="1447801" cy="839789"/>
            </a:xfrm>
            <a:prstGeom prst="rect">
              <a:avLst/>
            </a:prstGeom>
            <a:ln w="12700">
              <a:miter lim="400000"/>
            </a:ln>
          </p:spPr>
        </p:pic>
        <p:grpSp>
          <p:nvGrpSpPr>
            <p:cNvPr id="256" name="Group 98"/>
            <p:cNvGrpSpPr/>
            <p:nvPr/>
          </p:nvGrpSpPr>
          <p:grpSpPr>
            <a:xfrm>
              <a:off x="7843975" y="2007047"/>
              <a:ext cx="1112118" cy="1507725"/>
              <a:chOff x="0" y="0"/>
              <a:chExt cx="1112116" cy="1507724"/>
            </a:xfrm>
          </p:grpSpPr>
          <p:pic>
            <p:nvPicPr>
              <p:cNvPr id="253" name="Picture 59" descr="Picture 59"/>
              <p:cNvPicPr>
                <a:picLocks noChangeAspect="1"/>
              </p:cNvPicPr>
              <p:nvPr/>
            </p:nvPicPr>
            <p:blipFill>
              <a:blip r:embed="rId7">
                <a:extLst/>
              </a:blip>
              <a:stretch>
                <a:fillRect/>
              </a:stretch>
            </p:blipFill>
            <p:spPr>
              <a:xfrm rot="19389979">
                <a:off x="133352" y="683309"/>
                <a:ext cx="707158" cy="680354"/>
              </a:xfrm>
              <a:prstGeom prst="rect">
                <a:avLst/>
              </a:prstGeom>
              <a:ln w="12700" cap="flat">
                <a:noFill/>
                <a:miter lim="400000"/>
              </a:ln>
              <a:effectLst/>
            </p:spPr>
          </p:pic>
          <p:pic>
            <p:nvPicPr>
              <p:cNvPr id="254" name="Picture 2" descr="Picture 2"/>
              <p:cNvPicPr>
                <a:picLocks noChangeAspect="1"/>
              </p:cNvPicPr>
              <p:nvPr/>
            </p:nvPicPr>
            <p:blipFill>
              <a:blip r:embed="rId8">
                <a:extLst/>
              </a:blip>
              <a:srcRect t="36819" b="31590"/>
              <a:stretch>
                <a:fillRect/>
              </a:stretch>
            </p:blipFill>
            <p:spPr>
              <a:xfrm>
                <a:off x="56429" y="530266"/>
                <a:ext cx="966580" cy="288070"/>
              </a:xfrm>
              <a:prstGeom prst="rect">
                <a:avLst/>
              </a:prstGeom>
              <a:ln w="12700" cap="flat">
                <a:noFill/>
                <a:miter lim="400000"/>
              </a:ln>
              <a:effectLst/>
            </p:spPr>
          </p:pic>
          <p:pic>
            <p:nvPicPr>
              <p:cNvPr id="255" name="Picture 2" descr="Picture 2"/>
              <p:cNvPicPr>
                <a:picLocks noChangeAspect="1"/>
              </p:cNvPicPr>
              <p:nvPr/>
            </p:nvPicPr>
            <p:blipFill>
              <a:blip r:embed="rId9">
                <a:extLst/>
              </a:blip>
              <a:stretch>
                <a:fillRect/>
              </a:stretch>
            </p:blipFill>
            <p:spPr>
              <a:xfrm>
                <a:off x="66136" y="0"/>
                <a:ext cx="1045981" cy="704972"/>
              </a:xfrm>
              <a:prstGeom prst="rect">
                <a:avLst/>
              </a:prstGeom>
              <a:ln w="12700" cap="flat">
                <a:noFill/>
                <a:miter lim="400000"/>
              </a:ln>
              <a:effectLst>
                <a:reflection stA="0" endPos="40000" dir="5400000" sy="-100000" algn="bl" rotWithShape="0"/>
              </a:effectLst>
            </p:spPr>
          </p:pic>
        </p:grpSp>
        <p:sp>
          <p:nvSpPr>
            <p:cNvPr id="257" name="Rounded Rectangle 28"/>
            <p:cNvSpPr/>
            <p:nvPr/>
          </p:nvSpPr>
          <p:spPr>
            <a:xfrm>
              <a:off x="3071229" y="1648269"/>
              <a:ext cx="1144588" cy="1878015"/>
            </a:xfrm>
            <a:prstGeom prst="roundRect">
              <a:avLst>
                <a:gd name="adj" fmla="val 16667"/>
              </a:avLst>
            </a:prstGeom>
            <a:gradFill>
              <a:gsLst>
                <a:gs pos="0">
                  <a:srgbClr val="A9B3DD"/>
                </a:gs>
                <a:gs pos="35000">
                  <a:srgbClr val="C3CAE6"/>
                </a:gs>
                <a:gs pos="100000">
                  <a:srgbClr val="E8EAF6"/>
                </a:gs>
              </a:gsLst>
              <a:lin ang="16200000"/>
            </a:gradFill>
            <a:ln>
              <a:solidFill>
                <a:srgbClr val="153B81"/>
              </a:solidFill>
            </a:ln>
            <a:effectLst>
              <a:outerShdw blurRad="50800" dist="38100" dir="2700000" rotWithShape="0">
                <a:srgbClr val="000000">
                  <a:alpha val="40000"/>
                </a:srgbClr>
              </a:outerShdw>
            </a:effectLst>
          </p:spPr>
          <p:txBody>
            <a:bodyPr lIns="45719" rIns="45719"/>
            <a:lstStyle/>
            <a:p>
              <a:pPr algn="ctr" defTabSz="640063" rtl="0">
                <a:defRPr sz="1600"/>
              </a:pPr>
              <a:endParaRPr/>
            </a:p>
          </p:txBody>
        </p:sp>
        <p:grpSp>
          <p:nvGrpSpPr>
            <p:cNvPr id="260" name="Rounded Rectangle 29"/>
            <p:cNvGrpSpPr/>
            <p:nvPr/>
          </p:nvGrpSpPr>
          <p:grpSpPr>
            <a:xfrm>
              <a:off x="3068551" y="1647619"/>
              <a:ext cx="1005557" cy="361807"/>
              <a:chOff x="0" y="0"/>
              <a:chExt cx="1005555" cy="361805"/>
            </a:xfrm>
          </p:grpSpPr>
          <p:sp>
            <p:nvSpPr>
              <p:cNvPr id="258" name="Rounded Rectangle"/>
              <p:cNvSpPr/>
              <p:nvPr/>
            </p:nvSpPr>
            <p:spPr>
              <a:xfrm>
                <a:off x="0" y="0"/>
                <a:ext cx="1005556" cy="313344"/>
              </a:xfrm>
              <a:prstGeom prst="roundRect">
                <a:avLst>
                  <a:gd name="adj" fmla="val 16667"/>
                </a:avLst>
              </a:prstGeom>
              <a:gradFill flip="none" rotWithShape="1">
                <a:gsLst>
                  <a:gs pos="0">
                    <a:srgbClr val="39671F"/>
                  </a:gs>
                  <a:gs pos="80000">
                    <a:srgbClr val="4B8828"/>
                  </a:gs>
                  <a:gs pos="100000">
                    <a:srgbClr val="4B8A2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640063" rtl="0">
                  <a:defRPr/>
                </a:pPr>
                <a:endParaRPr/>
              </a:p>
            </p:txBody>
          </p:sp>
          <p:sp>
            <p:nvSpPr>
              <p:cNvPr id="259" name="Cables"/>
              <p:cNvSpPr txBox="1"/>
              <p:nvPr/>
            </p:nvSpPr>
            <p:spPr>
              <a:xfrm>
                <a:off x="15296" y="15295"/>
                <a:ext cx="974963" cy="3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305" tIns="65305" rIns="65305" bIns="65305" numCol="1" anchor="t">
                <a:spAutoFit/>
              </a:bodyPr>
              <a:lstStyle>
                <a:lvl1pPr algn="ctr" defTabSz="640063" rtl="0">
                  <a:defRPr sz="1400">
                    <a:solidFill>
                      <a:srgbClr val="FFFFFF"/>
                    </a:solidFill>
                  </a:defRPr>
                </a:lvl1pPr>
              </a:lstStyle>
              <a:p>
                <a:r>
                  <a:t>Cables</a:t>
                </a:r>
              </a:p>
            </p:txBody>
          </p:sp>
        </p:grpSp>
        <p:grpSp>
          <p:nvGrpSpPr>
            <p:cNvPr id="263" name="Rounded Rectangle 30"/>
            <p:cNvGrpSpPr/>
            <p:nvPr/>
          </p:nvGrpSpPr>
          <p:grpSpPr>
            <a:xfrm>
              <a:off x="1488325" y="1399495"/>
              <a:ext cx="1005557" cy="361807"/>
              <a:chOff x="0" y="0"/>
              <a:chExt cx="1005555" cy="361805"/>
            </a:xfrm>
          </p:grpSpPr>
          <p:sp>
            <p:nvSpPr>
              <p:cNvPr id="261" name="Rounded Rectangle"/>
              <p:cNvSpPr/>
              <p:nvPr/>
            </p:nvSpPr>
            <p:spPr>
              <a:xfrm>
                <a:off x="0" y="0"/>
                <a:ext cx="1005556" cy="313344"/>
              </a:xfrm>
              <a:prstGeom prst="roundRect">
                <a:avLst>
                  <a:gd name="adj" fmla="val 16667"/>
                </a:avLst>
              </a:prstGeom>
              <a:gradFill flip="none" rotWithShape="1">
                <a:gsLst>
                  <a:gs pos="0">
                    <a:srgbClr val="39671F"/>
                  </a:gs>
                  <a:gs pos="80000">
                    <a:srgbClr val="4B8828"/>
                  </a:gs>
                  <a:gs pos="100000">
                    <a:srgbClr val="4B8A2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640063" rtl="0">
                  <a:defRPr/>
                </a:pPr>
                <a:endParaRPr/>
              </a:p>
            </p:txBody>
          </p:sp>
          <p:sp>
            <p:nvSpPr>
              <p:cNvPr id="262" name="NICs"/>
              <p:cNvSpPr txBox="1"/>
              <p:nvPr/>
            </p:nvSpPr>
            <p:spPr>
              <a:xfrm>
                <a:off x="15296" y="15295"/>
                <a:ext cx="974963" cy="3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305" tIns="65305" rIns="65305" bIns="65305" numCol="1" anchor="t">
                <a:spAutoFit/>
              </a:bodyPr>
              <a:lstStyle>
                <a:lvl1pPr algn="ctr" defTabSz="640063" rtl="0">
                  <a:defRPr sz="1400">
                    <a:solidFill>
                      <a:srgbClr val="FFFFFF"/>
                    </a:solidFill>
                  </a:defRPr>
                </a:lvl1pPr>
              </a:lstStyle>
              <a:p>
                <a:r>
                  <a:t>NICs</a:t>
                </a:r>
              </a:p>
            </p:txBody>
          </p:sp>
        </p:grpSp>
        <p:sp>
          <p:nvSpPr>
            <p:cNvPr id="264" name="Rounded Rectangle 31"/>
            <p:cNvSpPr/>
            <p:nvPr/>
          </p:nvSpPr>
          <p:spPr>
            <a:xfrm>
              <a:off x="4147554" y="1259333"/>
              <a:ext cx="3765553" cy="2549526"/>
            </a:xfrm>
            <a:prstGeom prst="roundRect">
              <a:avLst>
                <a:gd name="adj" fmla="val 16667"/>
              </a:avLst>
            </a:prstGeom>
            <a:solidFill>
              <a:srgbClr val="EBEEF2"/>
            </a:solidFill>
            <a:ln w="28575">
              <a:solidFill>
                <a:srgbClr val="153B81"/>
              </a:solidFill>
            </a:ln>
            <a:effectLst>
              <a:outerShdw blurRad="50800" dist="38100" dir="2700000" rotWithShape="0">
                <a:srgbClr val="000000">
                  <a:alpha val="40000"/>
                </a:srgbClr>
              </a:outerShdw>
            </a:effectLst>
          </p:spPr>
          <p:txBody>
            <a:bodyPr lIns="45719" rIns="45719"/>
            <a:lstStyle/>
            <a:p>
              <a:pPr algn="ctr" defTabSz="640063" rtl="0">
                <a:defRPr sz="1600"/>
              </a:pPr>
              <a:endParaRPr/>
            </a:p>
          </p:txBody>
        </p:sp>
        <p:pic>
          <p:nvPicPr>
            <p:cNvPr id="265" name="Picture 2" descr="Picture 2"/>
            <p:cNvPicPr>
              <a:picLocks noChangeAspect="1"/>
            </p:cNvPicPr>
            <p:nvPr/>
          </p:nvPicPr>
          <p:blipFill>
            <a:blip r:embed="rId10">
              <a:extLst/>
            </a:blip>
            <a:stretch>
              <a:fillRect/>
            </a:stretch>
          </p:blipFill>
          <p:spPr>
            <a:xfrm>
              <a:off x="4336465" y="3170683"/>
              <a:ext cx="2192340" cy="244476"/>
            </a:xfrm>
            <a:prstGeom prst="rect">
              <a:avLst/>
            </a:prstGeom>
            <a:ln w="12700">
              <a:miter lim="400000"/>
            </a:ln>
          </p:spPr>
        </p:pic>
        <p:pic>
          <p:nvPicPr>
            <p:cNvPr id="266" name="Picture 4" descr="Picture 4"/>
            <p:cNvPicPr>
              <a:picLocks noChangeAspect="1"/>
            </p:cNvPicPr>
            <p:nvPr/>
          </p:nvPicPr>
          <p:blipFill>
            <a:blip r:embed="rId11">
              <a:extLst/>
            </a:blip>
            <a:srcRect t="41914"/>
            <a:stretch>
              <a:fillRect/>
            </a:stretch>
          </p:blipFill>
          <p:spPr>
            <a:xfrm>
              <a:off x="5509628" y="2637283"/>
              <a:ext cx="2266952" cy="236530"/>
            </a:xfrm>
            <a:prstGeom prst="rect">
              <a:avLst/>
            </a:prstGeom>
            <a:ln w="12700">
              <a:miter lim="400000"/>
            </a:ln>
          </p:spPr>
        </p:pic>
        <p:grpSp>
          <p:nvGrpSpPr>
            <p:cNvPr id="270" name="Group 104"/>
            <p:cNvGrpSpPr/>
            <p:nvPr/>
          </p:nvGrpSpPr>
          <p:grpSpPr>
            <a:xfrm>
              <a:off x="3154501" y="2018158"/>
              <a:ext cx="1112117" cy="1507726"/>
              <a:chOff x="0" y="0"/>
              <a:chExt cx="1112116" cy="1507724"/>
            </a:xfrm>
          </p:grpSpPr>
          <p:pic>
            <p:nvPicPr>
              <p:cNvPr id="267" name="Picture 59" descr="Picture 59"/>
              <p:cNvPicPr>
                <a:picLocks noChangeAspect="1"/>
              </p:cNvPicPr>
              <p:nvPr/>
            </p:nvPicPr>
            <p:blipFill>
              <a:blip r:embed="rId7">
                <a:extLst/>
              </a:blip>
              <a:stretch>
                <a:fillRect/>
              </a:stretch>
            </p:blipFill>
            <p:spPr>
              <a:xfrm rot="19389979">
                <a:off x="133352" y="683309"/>
                <a:ext cx="707158" cy="680354"/>
              </a:xfrm>
              <a:prstGeom prst="rect">
                <a:avLst/>
              </a:prstGeom>
              <a:ln w="12700" cap="flat">
                <a:noFill/>
                <a:miter lim="400000"/>
              </a:ln>
              <a:effectLst/>
            </p:spPr>
          </p:pic>
          <p:pic>
            <p:nvPicPr>
              <p:cNvPr id="268" name="Picture 2" descr="Picture 2"/>
              <p:cNvPicPr>
                <a:picLocks noChangeAspect="1"/>
              </p:cNvPicPr>
              <p:nvPr/>
            </p:nvPicPr>
            <p:blipFill>
              <a:blip r:embed="rId8">
                <a:extLst/>
              </a:blip>
              <a:srcRect t="36819" b="31590"/>
              <a:stretch>
                <a:fillRect/>
              </a:stretch>
            </p:blipFill>
            <p:spPr>
              <a:xfrm>
                <a:off x="56429" y="530266"/>
                <a:ext cx="966580" cy="288070"/>
              </a:xfrm>
              <a:prstGeom prst="rect">
                <a:avLst/>
              </a:prstGeom>
              <a:ln w="12700" cap="flat">
                <a:noFill/>
                <a:miter lim="400000"/>
              </a:ln>
              <a:effectLst/>
            </p:spPr>
          </p:pic>
          <p:pic>
            <p:nvPicPr>
              <p:cNvPr id="269" name="Picture 2" descr="Picture 2"/>
              <p:cNvPicPr>
                <a:picLocks noChangeAspect="1"/>
              </p:cNvPicPr>
              <p:nvPr/>
            </p:nvPicPr>
            <p:blipFill>
              <a:blip r:embed="rId9">
                <a:extLst/>
              </a:blip>
              <a:stretch>
                <a:fillRect/>
              </a:stretch>
            </p:blipFill>
            <p:spPr>
              <a:xfrm>
                <a:off x="66136" y="0"/>
                <a:ext cx="1045981" cy="704972"/>
              </a:xfrm>
              <a:prstGeom prst="rect">
                <a:avLst/>
              </a:prstGeom>
              <a:ln w="12700" cap="flat">
                <a:noFill/>
                <a:miter lim="400000"/>
              </a:ln>
              <a:effectLst>
                <a:reflection stA="0" endPos="40000" dir="5400000" sy="-100000" algn="bl" rotWithShape="0"/>
              </a:effectLst>
            </p:spPr>
          </p:pic>
        </p:grpSp>
        <p:grpSp>
          <p:nvGrpSpPr>
            <p:cNvPr id="273" name="Picture 39"/>
            <p:cNvGrpSpPr/>
            <p:nvPr/>
          </p:nvGrpSpPr>
          <p:grpSpPr>
            <a:xfrm>
              <a:off x="5504981" y="1840262"/>
              <a:ext cx="2214424" cy="228618"/>
              <a:chOff x="0" y="0"/>
              <a:chExt cx="2214422" cy="228617"/>
            </a:xfrm>
          </p:grpSpPr>
          <p:sp>
            <p:nvSpPr>
              <p:cNvPr id="271" name="Shape"/>
              <p:cNvSpPr/>
              <p:nvPr/>
            </p:nvSpPr>
            <p:spPr>
              <a:xfrm>
                <a:off x="-1" y="0"/>
                <a:ext cx="2214425" cy="228618"/>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86" y="0"/>
                      <a:pt x="192" y="0"/>
                    </a:cubicBezTo>
                    <a:lnTo>
                      <a:pt x="21408" y="0"/>
                    </a:lnTo>
                    <a:lnTo>
                      <a:pt x="21408" y="0"/>
                    </a:lnTo>
                    <a:cubicBezTo>
                      <a:pt x="21514" y="0"/>
                      <a:pt x="21600" y="831"/>
                      <a:pt x="21600" y="1856"/>
                    </a:cubicBezTo>
                    <a:lnTo>
                      <a:pt x="21600" y="19744"/>
                    </a:lnTo>
                    <a:lnTo>
                      <a:pt x="21600" y="19744"/>
                    </a:lnTo>
                    <a:cubicBezTo>
                      <a:pt x="21600" y="20769"/>
                      <a:pt x="21514" y="21600"/>
                      <a:pt x="21408" y="21600"/>
                    </a:cubicBezTo>
                    <a:lnTo>
                      <a:pt x="192" y="21600"/>
                    </a:lnTo>
                    <a:lnTo>
                      <a:pt x="192" y="21600"/>
                    </a:lnTo>
                    <a:cubicBezTo>
                      <a:pt x="86"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72" name="image20.jpeg" descr="image20.jpeg"/>
              <p:cNvPicPr>
                <a:picLocks noChangeAspect="1"/>
              </p:cNvPicPr>
              <p:nvPr/>
            </p:nvPicPr>
            <p:blipFill>
              <a:blip r:embed="rId12">
                <a:extLst/>
              </a:blip>
              <a:srcRect b="7"/>
              <a:stretch>
                <a:fillRect/>
              </a:stretch>
            </p:blipFill>
            <p:spPr>
              <a:xfrm>
                <a:off x="0" y="0"/>
                <a:ext cx="2214423" cy="228600"/>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8" y="0"/>
                      <a:pt x="0" y="850"/>
                      <a:pt x="0" y="1875"/>
                    </a:cubicBezTo>
                    <a:lnTo>
                      <a:pt x="0" y="19763"/>
                    </a:lnTo>
                    <a:cubicBezTo>
                      <a:pt x="0" y="20788"/>
                      <a:pt x="88" y="21600"/>
                      <a:pt x="194" y="21600"/>
                    </a:cubicBezTo>
                    <a:lnTo>
                      <a:pt x="21406" y="21600"/>
                    </a:lnTo>
                    <a:cubicBezTo>
                      <a:pt x="21512" y="21600"/>
                      <a:pt x="21600" y="20788"/>
                      <a:pt x="21600" y="19763"/>
                    </a:cubicBezTo>
                    <a:lnTo>
                      <a:pt x="21600" y="1875"/>
                    </a:lnTo>
                    <a:cubicBezTo>
                      <a:pt x="21600" y="850"/>
                      <a:pt x="21512" y="0"/>
                      <a:pt x="21406" y="0"/>
                    </a:cubicBezTo>
                    <a:lnTo>
                      <a:pt x="194" y="0"/>
                    </a:lnTo>
                    <a:close/>
                  </a:path>
                </a:pathLst>
              </a:custGeom>
              <a:ln w="12700" cap="flat">
                <a:noFill/>
                <a:miter lim="400000"/>
              </a:ln>
              <a:effectLst>
                <a:reflection stA="38000" endPos="40000" dir="5400000" sy="-100000" algn="bl" rotWithShape="0"/>
              </a:effectLst>
            </p:spPr>
          </p:pic>
        </p:grpSp>
        <p:pic>
          <p:nvPicPr>
            <p:cNvPr id="274" name="Picture 48" descr="Picture 48"/>
            <p:cNvPicPr>
              <a:picLocks noChangeAspect="1"/>
            </p:cNvPicPr>
            <p:nvPr/>
          </p:nvPicPr>
          <p:blipFill>
            <a:blip r:embed="rId13">
              <a:extLst/>
            </a:blip>
            <a:stretch>
              <a:fillRect/>
            </a:stretch>
          </p:blipFill>
          <p:spPr>
            <a:xfrm>
              <a:off x="4190417" y="2224533"/>
              <a:ext cx="1165226" cy="234952"/>
            </a:xfrm>
            <a:prstGeom prst="rect">
              <a:avLst/>
            </a:prstGeom>
            <a:ln w="12700">
              <a:miter lim="400000"/>
            </a:ln>
          </p:spPr>
        </p:pic>
        <p:pic>
          <p:nvPicPr>
            <p:cNvPr id="275" name="Picture 6" descr="Picture 6"/>
            <p:cNvPicPr>
              <a:picLocks noChangeAspect="1"/>
            </p:cNvPicPr>
            <p:nvPr/>
          </p:nvPicPr>
          <p:blipFill>
            <a:blip r:embed="rId14">
              <a:extLst/>
            </a:blip>
            <a:stretch>
              <a:fillRect/>
            </a:stretch>
          </p:blipFill>
          <p:spPr>
            <a:xfrm>
              <a:off x="5514392" y="2111821"/>
              <a:ext cx="2208214" cy="201614"/>
            </a:xfrm>
            <a:prstGeom prst="rect">
              <a:avLst/>
            </a:prstGeom>
            <a:ln w="12700">
              <a:miter lim="400000"/>
            </a:ln>
          </p:spPr>
        </p:pic>
        <p:grpSp>
          <p:nvGrpSpPr>
            <p:cNvPr id="278" name="Rounded Rectangle 42"/>
            <p:cNvGrpSpPr/>
            <p:nvPr/>
          </p:nvGrpSpPr>
          <p:grpSpPr>
            <a:xfrm>
              <a:off x="4435757" y="1281558"/>
              <a:ext cx="1516033" cy="363260"/>
              <a:chOff x="0" y="0"/>
              <a:chExt cx="1516031" cy="363258"/>
            </a:xfrm>
          </p:grpSpPr>
          <p:sp>
            <p:nvSpPr>
              <p:cNvPr id="276" name="Rounded Rectangle"/>
              <p:cNvSpPr/>
              <p:nvPr/>
            </p:nvSpPr>
            <p:spPr>
              <a:xfrm>
                <a:off x="0" y="0"/>
                <a:ext cx="1516032" cy="343101"/>
              </a:xfrm>
              <a:prstGeom prst="roundRect">
                <a:avLst>
                  <a:gd name="adj" fmla="val 16667"/>
                </a:avLst>
              </a:prstGeom>
              <a:gradFill flip="none" rotWithShape="1">
                <a:gsLst>
                  <a:gs pos="0">
                    <a:srgbClr val="39671F"/>
                  </a:gs>
                  <a:gs pos="80000">
                    <a:srgbClr val="4B8828"/>
                  </a:gs>
                  <a:gs pos="100000">
                    <a:srgbClr val="4B8A27"/>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rtl="0">
                  <a:defRPr/>
                </a:pPr>
                <a:endParaRPr/>
              </a:p>
            </p:txBody>
          </p:sp>
          <p:sp>
            <p:nvSpPr>
              <p:cNvPr id="277" name="Switches"/>
              <p:cNvSpPr txBox="1"/>
              <p:nvPr/>
            </p:nvSpPr>
            <p:spPr>
              <a:xfrm>
                <a:off x="16748" y="16748"/>
                <a:ext cx="1482536" cy="3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305" tIns="65305" rIns="65305" bIns="65305" numCol="1" anchor="t">
                <a:spAutoFit/>
              </a:bodyPr>
              <a:lstStyle>
                <a:lvl1pPr algn="ctr" rtl="0">
                  <a:defRPr sz="1400">
                    <a:solidFill>
                      <a:srgbClr val="FFFFFF"/>
                    </a:solidFill>
                  </a:defRPr>
                </a:lvl1pPr>
              </a:lstStyle>
              <a:p>
                <a:r>
                  <a:t>Switches</a:t>
                </a:r>
              </a:p>
            </p:txBody>
          </p:sp>
        </p:grpSp>
      </p:grpSp>
      <p:pic>
        <p:nvPicPr>
          <p:cNvPr id="3" name="Picture 2">
            <a:extLst>
              <a:ext uri="{FF2B5EF4-FFF2-40B4-BE49-F238E27FC236}">
                <a16:creationId xmlns:a16="http://schemas.microsoft.com/office/drawing/2014/main" id="{DEF3C032-FBF2-3B4E-BF0E-117D12EDAAF1}"/>
              </a:ext>
            </a:extLst>
          </p:cNvPr>
          <p:cNvPicPr>
            <a:picLocks noChangeAspect="1"/>
          </p:cNvPicPr>
          <p:nvPr/>
        </p:nvPicPr>
        <p:blipFill>
          <a:blip r:embed="rId1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3"/>
          <p:cNvSpPr txBox="1">
            <a:spLocks noGrp="1"/>
          </p:cNvSpPr>
          <p:nvPr>
            <p:ph type="title"/>
          </p:nvPr>
        </p:nvSpPr>
        <p:spPr>
          <a:xfrm>
            <a:off x="838200" y="365125"/>
            <a:ext cx="10515600" cy="1325563"/>
          </a:xfrm>
          <a:prstGeom prst="rect">
            <a:avLst/>
          </a:prstGeom>
        </p:spPr>
        <p:txBody>
          <a:bodyPr/>
          <a:lstStyle>
            <a:lvl1pPr>
              <a:defRPr sz="4000"/>
            </a:lvl1pPr>
          </a:lstStyle>
          <a:p>
            <a:r>
              <a:rPr dirty="0" err="1"/>
              <a:t>NVMe</a:t>
            </a:r>
            <a:r>
              <a:rPr lang="en-US" dirty="0" err="1"/>
              <a:t>-o</a:t>
            </a:r>
            <a:r>
              <a:rPr dirty="0" err="1"/>
              <a:t>F</a:t>
            </a:r>
            <a:r>
              <a:rPr dirty="0"/>
              <a:t> – Kernel Initiator</a:t>
            </a:r>
          </a:p>
        </p:txBody>
      </p:sp>
      <p:sp>
        <p:nvSpPr>
          <p:cNvPr id="283" name="Content Placeholder 4"/>
          <p:cNvSpPr txBox="1">
            <a:spLocks noGrp="1"/>
          </p:cNvSpPr>
          <p:nvPr>
            <p:ph type="body" idx="1"/>
          </p:nvPr>
        </p:nvSpPr>
        <p:spPr>
          <a:xfrm>
            <a:off x="838200" y="1825625"/>
            <a:ext cx="10515600" cy="4351338"/>
          </a:xfrm>
          <a:prstGeom prst="rect">
            <a:avLst/>
          </a:prstGeom>
        </p:spPr>
        <p:txBody>
          <a:bodyPr/>
          <a:lstStyle/>
          <a:p>
            <a:r>
              <a:rPr dirty="0"/>
              <a:t>Uses </a:t>
            </a:r>
            <a:r>
              <a:rPr dirty="0" err="1"/>
              <a:t>nvme</a:t>
            </a:r>
            <a:r>
              <a:rPr dirty="0"/>
              <a:t>-cli package implement the kernel initiator side</a:t>
            </a:r>
          </a:p>
          <a:p>
            <a:r>
              <a:rPr dirty="0"/>
              <a:t>Connect to remote target </a:t>
            </a:r>
          </a:p>
          <a:p>
            <a:r>
              <a:rPr dirty="0" err="1"/>
              <a:t>nvme</a:t>
            </a:r>
            <a:r>
              <a:rPr dirty="0"/>
              <a:t> connect –t </a:t>
            </a:r>
            <a:r>
              <a:rPr dirty="0" err="1"/>
              <a:t>rdma</a:t>
            </a:r>
            <a:r>
              <a:rPr dirty="0"/>
              <a:t> –n &lt;</a:t>
            </a:r>
            <a:r>
              <a:rPr dirty="0" err="1"/>
              <a:t>conn_nqn</a:t>
            </a:r>
            <a:r>
              <a:rPr dirty="0"/>
              <a:t>&gt; –a &lt;</a:t>
            </a:r>
            <a:r>
              <a:rPr dirty="0" err="1"/>
              <a:t>target_ip</a:t>
            </a:r>
            <a:r>
              <a:rPr dirty="0"/>
              <a:t>&gt; –s &lt;</a:t>
            </a:r>
            <a:r>
              <a:rPr dirty="0" err="1"/>
              <a:t>target_port</a:t>
            </a:r>
            <a:r>
              <a:rPr dirty="0"/>
              <a:t>&gt;</a:t>
            </a:r>
          </a:p>
          <a:p>
            <a:r>
              <a:rPr dirty="0" err="1"/>
              <a:t>nvme</a:t>
            </a:r>
            <a:r>
              <a:rPr dirty="0"/>
              <a:t> list -  to get all the </a:t>
            </a:r>
            <a:r>
              <a:rPr dirty="0" err="1"/>
              <a:t>nvme</a:t>
            </a:r>
            <a:r>
              <a:rPr dirty="0"/>
              <a:t> devices</a:t>
            </a:r>
          </a:p>
        </p:txBody>
      </p:sp>
      <p:sp>
        <p:nvSpPr>
          <p:cNvPr id="284" name="Slide Number Placeholder 5"/>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 name="Picture 5"/>
          <p:cNvGrpSpPr/>
          <p:nvPr/>
        </p:nvGrpSpPr>
        <p:grpSpPr>
          <a:xfrm>
            <a:off x="7404617" y="1914623"/>
            <a:ext cx="4229101" cy="2762251"/>
            <a:chOff x="0" y="0"/>
            <a:chExt cx="4229100" cy="2762250"/>
          </a:xfrm>
        </p:grpSpPr>
        <p:sp>
          <p:nvSpPr>
            <p:cNvPr id="286" name="Rectangle"/>
            <p:cNvSpPr/>
            <p:nvPr/>
          </p:nvSpPr>
          <p:spPr>
            <a:xfrm>
              <a:off x="0" y="0"/>
              <a:ext cx="4229100" cy="2762250"/>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87" name="image23.png" descr="image23.png"/>
            <p:cNvPicPr>
              <a:picLocks noChangeAspect="1"/>
            </p:cNvPicPr>
            <p:nvPr/>
          </p:nvPicPr>
          <p:blipFill>
            <a:blip r:embed="rId2">
              <a:extLst/>
            </a:blip>
            <a:stretch>
              <a:fillRect/>
            </a:stretch>
          </p:blipFill>
          <p:spPr>
            <a:xfrm>
              <a:off x="0" y="0"/>
              <a:ext cx="4229100" cy="276225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289" name="Title 3"/>
          <p:cNvSpPr txBox="1">
            <a:spLocks noGrp="1"/>
          </p:cNvSpPr>
          <p:nvPr>
            <p:ph type="title"/>
          </p:nvPr>
        </p:nvSpPr>
        <p:spPr>
          <a:xfrm>
            <a:off x="838200" y="365125"/>
            <a:ext cx="10515600" cy="1325563"/>
          </a:xfrm>
          <a:prstGeom prst="rect">
            <a:avLst/>
          </a:prstGeom>
        </p:spPr>
        <p:txBody>
          <a:bodyPr/>
          <a:lstStyle>
            <a:lvl1pPr>
              <a:defRPr sz="4000"/>
            </a:lvl1pPr>
          </a:lstStyle>
          <a:p>
            <a:r>
              <a:rPr dirty="0" err="1"/>
              <a:t>NVMe</a:t>
            </a:r>
            <a:r>
              <a:rPr lang="en-US" dirty="0" err="1"/>
              <a:t>-o</a:t>
            </a:r>
            <a:r>
              <a:rPr dirty="0" err="1"/>
              <a:t>F</a:t>
            </a:r>
            <a:r>
              <a:rPr dirty="0"/>
              <a:t> – Kernel Target</a:t>
            </a:r>
          </a:p>
        </p:txBody>
      </p:sp>
      <p:sp>
        <p:nvSpPr>
          <p:cNvPr id="290" name="Content Placeholder 4"/>
          <p:cNvSpPr txBox="1">
            <a:spLocks noGrp="1"/>
          </p:cNvSpPr>
          <p:nvPr>
            <p:ph type="body" sz="half" idx="1"/>
          </p:nvPr>
        </p:nvSpPr>
        <p:spPr>
          <a:xfrm>
            <a:off x="838198" y="1825625"/>
            <a:ext cx="6658234" cy="4351338"/>
          </a:xfrm>
          <a:prstGeom prst="rect">
            <a:avLst/>
          </a:prstGeom>
        </p:spPr>
        <p:txBody>
          <a:bodyPr/>
          <a:lstStyle/>
          <a:p>
            <a:r>
              <a:t>Uses nvmetcli package implement the kernel target side</a:t>
            </a:r>
          </a:p>
          <a:p>
            <a:r>
              <a:t>nvme save &lt;file_name&gt;– to create new subsystem</a:t>
            </a:r>
          </a:p>
          <a:p>
            <a:r>
              <a:t>nvme restore – to load existing subsystems</a:t>
            </a:r>
          </a:p>
        </p:txBody>
      </p:sp>
      <p:sp>
        <p:nvSpPr>
          <p:cNvPr id="291" name="Slide Number Placeholder 1"/>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itle 3"/>
          <p:cNvSpPr txBox="1">
            <a:spLocks noGrp="1"/>
          </p:cNvSpPr>
          <p:nvPr>
            <p:ph type="title"/>
          </p:nvPr>
        </p:nvSpPr>
        <p:spPr>
          <a:xfrm>
            <a:off x="838200" y="365125"/>
            <a:ext cx="10515600" cy="1325563"/>
          </a:xfrm>
          <a:prstGeom prst="rect">
            <a:avLst/>
          </a:prstGeom>
        </p:spPr>
        <p:txBody>
          <a:bodyPr/>
          <a:lstStyle/>
          <a:p>
            <a:r>
              <a:rPr dirty="0" err="1"/>
              <a:t>NVMe</a:t>
            </a:r>
            <a:r>
              <a:rPr lang="en-US" dirty="0" err="1"/>
              <a:t>-o</a:t>
            </a:r>
            <a:r>
              <a:rPr dirty="0" err="1"/>
              <a:t>F</a:t>
            </a:r>
            <a:r>
              <a:rPr dirty="0"/>
              <a:t> </a:t>
            </a:r>
            <a:r>
              <a:rPr sz="4000" dirty="0"/>
              <a:t>in</a:t>
            </a:r>
          </a:p>
        </p:txBody>
      </p:sp>
      <p:sp>
        <p:nvSpPr>
          <p:cNvPr id="294" name="Content Placeholder 4"/>
          <p:cNvSpPr txBox="1">
            <a:spLocks noGrp="1"/>
          </p:cNvSpPr>
          <p:nvPr>
            <p:ph type="body" idx="1"/>
          </p:nvPr>
        </p:nvSpPr>
        <p:spPr>
          <a:xfrm>
            <a:off x="838200" y="1825625"/>
            <a:ext cx="10515600" cy="4351338"/>
          </a:xfrm>
          <a:prstGeom prst="rect">
            <a:avLst/>
          </a:prstGeom>
        </p:spPr>
        <p:txBody>
          <a:bodyPr>
            <a:normAutofit/>
          </a:bodyPr>
          <a:lstStyle/>
          <a:p>
            <a:pPr>
              <a:lnSpc>
                <a:spcPct val="72000"/>
              </a:lnSpc>
              <a:defRPr sz="2500"/>
            </a:pPr>
            <a:r>
              <a:rPr dirty="0"/>
              <a:t>Available from Rocky release (we hope </a:t>
            </a:r>
            <a:r>
              <a:rPr dirty="0">
                <a:latin typeface="Wingdings"/>
                <a:ea typeface="Wingdings"/>
                <a:cs typeface="Wingdings"/>
                <a:sym typeface="Wingdings"/>
              </a:rPr>
              <a:t>☺</a:t>
            </a:r>
            <a:r>
              <a:rPr dirty="0"/>
              <a:t>)</a:t>
            </a:r>
          </a:p>
          <a:p>
            <a:pPr>
              <a:lnSpc>
                <a:spcPct val="72000"/>
              </a:lnSpc>
              <a:defRPr sz="2500"/>
            </a:pPr>
            <a:r>
              <a:rPr dirty="0"/>
              <a:t>Available with </a:t>
            </a:r>
            <a:r>
              <a:rPr dirty="0" err="1"/>
              <a:t>TripleO</a:t>
            </a:r>
            <a:r>
              <a:rPr dirty="0"/>
              <a:t> deployment</a:t>
            </a:r>
          </a:p>
          <a:p>
            <a:pPr>
              <a:lnSpc>
                <a:spcPct val="72000"/>
              </a:lnSpc>
              <a:defRPr sz="2500"/>
            </a:pPr>
            <a:r>
              <a:rPr dirty="0"/>
              <a:t>Requires RDMA NICs</a:t>
            </a:r>
          </a:p>
          <a:p>
            <a:pPr>
              <a:lnSpc>
                <a:spcPct val="72000"/>
              </a:lnSpc>
              <a:defRPr sz="2500"/>
            </a:pPr>
            <a:r>
              <a:rPr dirty="0"/>
              <a:t>Supports Kernel target</a:t>
            </a:r>
          </a:p>
          <a:p>
            <a:pPr>
              <a:lnSpc>
                <a:spcPct val="72000"/>
              </a:lnSpc>
              <a:defRPr sz="2500"/>
            </a:pPr>
            <a:r>
              <a:rPr dirty="0"/>
              <a:t>Supports Kernel Initiator</a:t>
            </a:r>
          </a:p>
          <a:p>
            <a:pPr>
              <a:lnSpc>
                <a:spcPct val="72000"/>
              </a:lnSpc>
              <a:defRPr sz="2500"/>
            </a:pPr>
            <a:r>
              <a:rPr dirty="0"/>
              <a:t>SPDK target is work in progress</a:t>
            </a:r>
          </a:p>
          <a:p>
            <a:pPr>
              <a:lnSpc>
                <a:spcPct val="72000"/>
              </a:lnSpc>
              <a:defRPr sz="2500"/>
            </a:pPr>
            <a:r>
              <a:rPr dirty="0"/>
              <a:t>Work Credit: </a:t>
            </a:r>
          </a:p>
          <a:p>
            <a:pPr marL="685800" lvl="1" indent="-228600">
              <a:lnSpc>
                <a:spcPct val="72000"/>
              </a:lnSpc>
              <a:spcBef>
                <a:spcPts val="500"/>
              </a:spcBef>
              <a:defRPr sz="2200"/>
            </a:pPr>
            <a:r>
              <a:rPr dirty="0"/>
              <a:t>Ivan </a:t>
            </a:r>
            <a:r>
              <a:rPr dirty="0" err="1"/>
              <a:t>Kolodyazhny</a:t>
            </a:r>
            <a:r>
              <a:rPr dirty="0"/>
              <a:t> (</a:t>
            </a:r>
            <a:r>
              <a:rPr dirty="0" err="1"/>
              <a:t>Mirantis</a:t>
            </a:r>
            <a:r>
              <a:rPr dirty="0"/>
              <a:t>) – First POC with SPDK</a:t>
            </a:r>
          </a:p>
          <a:p>
            <a:pPr marL="685800" lvl="1" indent="-228600">
              <a:lnSpc>
                <a:spcPct val="72000"/>
              </a:lnSpc>
              <a:spcBef>
                <a:spcPts val="500"/>
              </a:spcBef>
              <a:defRPr sz="2200"/>
            </a:pPr>
            <a:r>
              <a:rPr dirty="0" err="1"/>
              <a:t>Maciej</a:t>
            </a:r>
            <a:r>
              <a:rPr dirty="0"/>
              <a:t> </a:t>
            </a:r>
            <a:r>
              <a:rPr dirty="0" err="1"/>
              <a:t>Szwed</a:t>
            </a:r>
            <a:r>
              <a:rPr dirty="0"/>
              <a:t> (Intel)  - SPDK Target</a:t>
            </a:r>
          </a:p>
          <a:p>
            <a:pPr marL="685800" lvl="1" indent="-228600">
              <a:lnSpc>
                <a:spcPct val="72000"/>
              </a:lnSpc>
              <a:spcBef>
                <a:spcPts val="500"/>
              </a:spcBef>
              <a:defRPr sz="2200"/>
            </a:pPr>
            <a:r>
              <a:rPr dirty="0" err="1"/>
              <a:t>Hamdy</a:t>
            </a:r>
            <a:r>
              <a:rPr dirty="0"/>
              <a:t> Khadr</a:t>
            </a:r>
            <a:r>
              <a:rPr lang="en-US" dirty="0"/>
              <a:t>, Moshe Levi</a:t>
            </a:r>
            <a:r>
              <a:rPr dirty="0"/>
              <a:t> (Mellanox) – Kernel Initiator and Target</a:t>
            </a:r>
          </a:p>
        </p:txBody>
      </p:sp>
      <p:pic>
        <p:nvPicPr>
          <p:cNvPr id="295" name="Picture 5" descr="Picture 5"/>
          <p:cNvPicPr>
            <a:picLocks noChangeAspect="1"/>
          </p:cNvPicPr>
          <p:nvPr/>
        </p:nvPicPr>
        <p:blipFill>
          <a:blip r:embed="rId2">
            <a:extLst/>
          </a:blip>
          <a:stretch>
            <a:fillRect/>
          </a:stretch>
        </p:blipFill>
        <p:spPr>
          <a:xfrm>
            <a:off x="3813845" y="487798"/>
            <a:ext cx="3724875" cy="1080215"/>
          </a:xfrm>
          <a:prstGeom prst="rect">
            <a:avLst/>
          </a:prstGeom>
          <a:ln w="12700">
            <a:miter lim="400000"/>
          </a:ln>
        </p:spPr>
      </p:pic>
      <p:sp>
        <p:nvSpPr>
          <p:cNvPr id="296" name="Slide Number Placeholder 5"/>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3"/>
          <p:cNvSpPr txBox="1">
            <a:spLocks noGrp="1"/>
          </p:cNvSpPr>
          <p:nvPr>
            <p:ph type="title"/>
          </p:nvPr>
        </p:nvSpPr>
        <p:spPr>
          <a:prstGeom prst="rect">
            <a:avLst/>
          </a:prstGeom>
        </p:spPr>
        <p:txBody>
          <a:bodyPr/>
          <a:lstStyle/>
          <a:p>
            <a:r>
              <a:rPr dirty="0" err="1"/>
              <a:t>NVMe</a:t>
            </a:r>
            <a:r>
              <a:rPr lang="en-US" dirty="0" err="1"/>
              <a:t>-o</a:t>
            </a:r>
            <a:r>
              <a:rPr dirty="0" err="1"/>
              <a:t>F</a:t>
            </a:r>
            <a:r>
              <a:rPr dirty="0"/>
              <a:t> in</a:t>
            </a:r>
          </a:p>
        </p:txBody>
      </p:sp>
      <p:pic>
        <p:nvPicPr>
          <p:cNvPr id="299" name="Picture 5" descr="Picture 5"/>
          <p:cNvPicPr>
            <a:picLocks noChangeAspect="1"/>
          </p:cNvPicPr>
          <p:nvPr/>
        </p:nvPicPr>
        <p:blipFill>
          <a:blip r:embed="rId2">
            <a:extLst/>
          </a:blip>
          <a:stretch>
            <a:fillRect/>
          </a:stretch>
        </p:blipFill>
        <p:spPr>
          <a:xfrm>
            <a:off x="3834165" y="443642"/>
            <a:ext cx="4049995" cy="1174500"/>
          </a:xfrm>
          <a:prstGeom prst="rect">
            <a:avLst/>
          </a:prstGeom>
          <a:ln w="12700">
            <a:miter lim="400000"/>
          </a:ln>
        </p:spPr>
      </p:pic>
      <p:sp>
        <p:nvSpPr>
          <p:cNvPr id="300" name="Slide Number Placeholder 1"/>
          <p:cNvSpPr txBox="1">
            <a:spLocks noGrp="1"/>
          </p:cNvSpPr>
          <p:nvPr>
            <p:ph type="sldNum" sz="quarter" idx="2"/>
          </p:nvPr>
        </p:nvSpPr>
        <p:spPr>
          <a:xfrm>
            <a:off x="11821490" y="6431280"/>
            <a:ext cx="284372"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pic>
        <p:nvPicPr>
          <p:cNvPr id="301" name="nvme.png" descr="nvme.png"/>
          <p:cNvPicPr>
            <a:picLocks noChangeAspect="1"/>
          </p:cNvPicPr>
          <p:nvPr/>
        </p:nvPicPr>
        <p:blipFill>
          <a:blip r:embed="rId3">
            <a:extLst/>
          </a:blip>
          <a:stretch>
            <a:fillRect/>
          </a:stretch>
        </p:blipFill>
        <p:spPr>
          <a:xfrm>
            <a:off x="1028101" y="2240347"/>
            <a:ext cx="10135798" cy="28548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C48FA8-7F6A-8743-BDBA-1C0D51DFF675}"/>
              </a:ext>
            </a:extLst>
          </p:cNvPr>
          <p:cNvSpPr>
            <a:spLocks noGrp="1"/>
          </p:cNvSpPr>
          <p:nvPr>
            <p:ph sz="quarter" idx="13"/>
          </p:nvPr>
        </p:nvSpPr>
        <p:spPr>
          <a:xfrm>
            <a:off x="7718733" y="1324619"/>
            <a:ext cx="4235235" cy="3971575"/>
          </a:xfrm>
        </p:spPr>
        <p:txBody>
          <a:bodyPr>
            <a:normAutofit/>
          </a:bodyPr>
          <a:lstStyle/>
          <a:p>
            <a:pPr marL="380990" indent="-380990">
              <a:spcBef>
                <a:spcPts val="800"/>
              </a:spcBef>
              <a:buFont typeface="Arial" panose="020B0604020202020204" pitchFamily="34" charset="0"/>
              <a:buChar char="•"/>
            </a:pPr>
            <a:r>
              <a:rPr lang="en-US" b="1" dirty="0"/>
              <a:t>First implementation of </a:t>
            </a:r>
            <a:r>
              <a:rPr lang="en-US" b="1" dirty="0" err="1"/>
              <a:t>NVMe</a:t>
            </a:r>
            <a:r>
              <a:rPr lang="en-US" b="1" dirty="0"/>
              <a:t>-over-Fabrics in OpenStack</a:t>
            </a:r>
          </a:p>
          <a:p>
            <a:pPr marL="380990" indent="-380990">
              <a:spcBef>
                <a:spcPts val="800"/>
              </a:spcBef>
              <a:buFont typeface="Arial" panose="020B0604020202020204" pitchFamily="34" charset="0"/>
              <a:buChar char="•"/>
            </a:pPr>
            <a:r>
              <a:rPr lang="en-US" b="1" dirty="0"/>
              <a:t>Target OpenStack Release:  </a:t>
            </a:r>
            <a:r>
              <a:rPr lang="en-US" b="1" dirty="0">
                <a:solidFill>
                  <a:schemeClr val="accent5">
                    <a:lumMod val="50000"/>
                  </a:schemeClr>
                </a:solidFill>
              </a:rPr>
              <a:t>Rocky</a:t>
            </a:r>
            <a:endParaRPr lang="en-US" sz="2000" b="1" dirty="0">
              <a:solidFill>
                <a:schemeClr val="accent5">
                  <a:lumMod val="50000"/>
                </a:schemeClr>
              </a:solidFill>
            </a:endParaRPr>
          </a:p>
        </p:txBody>
      </p:sp>
      <p:sp>
        <p:nvSpPr>
          <p:cNvPr id="13" name="Rounded Rectangle 12">
            <a:extLst>
              <a:ext uri="{FF2B5EF4-FFF2-40B4-BE49-F238E27FC236}">
                <a16:creationId xmlns:a16="http://schemas.microsoft.com/office/drawing/2014/main" id="{7DB619A8-1420-E84C-A19D-2BB8F4E83A76}"/>
              </a:ext>
            </a:extLst>
          </p:cNvPr>
          <p:cNvSpPr/>
          <p:nvPr/>
        </p:nvSpPr>
        <p:spPr>
          <a:xfrm>
            <a:off x="1582447" y="2281977"/>
            <a:ext cx="2361347" cy="3250399"/>
          </a:xfrm>
          <a:prstGeom prst="roundRect">
            <a:avLst>
              <a:gd name="adj" fmla="val 3592"/>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6" name="Content Placeholder 4">
            <a:extLst>
              <a:ext uri="{FF2B5EF4-FFF2-40B4-BE49-F238E27FC236}">
                <a16:creationId xmlns:a16="http://schemas.microsoft.com/office/drawing/2014/main" id="{E0552835-0F53-E249-8D20-41BFB081D5E8}"/>
              </a:ext>
            </a:extLst>
          </p:cNvPr>
          <p:cNvSpPr txBox="1">
            <a:spLocks/>
          </p:cNvSpPr>
          <p:nvPr/>
        </p:nvSpPr>
        <p:spPr>
          <a:xfrm>
            <a:off x="1582448" y="1631847"/>
            <a:ext cx="5900193" cy="445198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pic>
        <p:nvPicPr>
          <p:cNvPr id="7" name="Picture 6">
            <a:extLst>
              <a:ext uri="{FF2B5EF4-FFF2-40B4-BE49-F238E27FC236}">
                <a16:creationId xmlns:a16="http://schemas.microsoft.com/office/drawing/2014/main" id="{A604AF31-16EE-3946-92E3-D7F55AFE7C59}"/>
              </a:ext>
            </a:extLst>
          </p:cNvPr>
          <p:cNvPicPr>
            <a:picLocks noChangeAspect="1"/>
          </p:cNvPicPr>
          <p:nvPr/>
        </p:nvPicPr>
        <p:blipFill>
          <a:blip r:embed="rId2"/>
          <a:stretch>
            <a:fillRect/>
          </a:stretch>
        </p:blipFill>
        <p:spPr>
          <a:xfrm>
            <a:off x="1862046" y="4947678"/>
            <a:ext cx="654463" cy="502777"/>
          </a:xfrm>
          <a:prstGeom prst="rect">
            <a:avLst/>
          </a:prstGeom>
        </p:spPr>
      </p:pic>
      <p:sp>
        <p:nvSpPr>
          <p:cNvPr id="9" name="Rounded Rectangle 8">
            <a:extLst>
              <a:ext uri="{FF2B5EF4-FFF2-40B4-BE49-F238E27FC236}">
                <a16:creationId xmlns:a16="http://schemas.microsoft.com/office/drawing/2014/main" id="{7159E60F-FD8E-0446-B15B-12F1E936755D}"/>
              </a:ext>
            </a:extLst>
          </p:cNvPr>
          <p:cNvSpPr/>
          <p:nvPr/>
        </p:nvSpPr>
        <p:spPr>
          <a:xfrm>
            <a:off x="1582447" y="1324621"/>
            <a:ext cx="2361347" cy="852519"/>
          </a:xfrm>
          <a:prstGeom prst="roundRect">
            <a:avLst>
              <a:gd name="adj" fmla="val 7615"/>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10" name="Rounded Rectangle 9">
            <a:extLst>
              <a:ext uri="{FF2B5EF4-FFF2-40B4-BE49-F238E27FC236}">
                <a16:creationId xmlns:a16="http://schemas.microsoft.com/office/drawing/2014/main" id="{7E5C28C6-1E18-F54F-873F-B39E736CAEA1}"/>
              </a:ext>
            </a:extLst>
          </p:cNvPr>
          <p:cNvSpPr/>
          <p:nvPr/>
        </p:nvSpPr>
        <p:spPr>
          <a:xfrm>
            <a:off x="4230643" y="1324620"/>
            <a:ext cx="3251996" cy="1361525"/>
          </a:xfrm>
          <a:prstGeom prst="roundRect">
            <a:avLst>
              <a:gd name="adj" fmla="val 7615"/>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a:p>
        </p:txBody>
      </p:sp>
      <p:sp>
        <p:nvSpPr>
          <p:cNvPr id="11" name="Rounded Rectangle 10">
            <a:extLst>
              <a:ext uri="{FF2B5EF4-FFF2-40B4-BE49-F238E27FC236}">
                <a16:creationId xmlns:a16="http://schemas.microsoft.com/office/drawing/2014/main" id="{C8951F2C-BE47-964A-A4EB-9CCF25ADE597}"/>
              </a:ext>
            </a:extLst>
          </p:cNvPr>
          <p:cNvSpPr/>
          <p:nvPr/>
        </p:nvSpPr>
        <p:spPr>
          <a:xfrm>
            <a:off x="4532540" y="1434537"/>
            <a:ext cx="2662296" cy="1153732"/>
          </a:xfrm>
          <a:prstGeom prst="roundRect">
            <a:avLst/>
          </a:prstGeom>
          <a:ln/>
          <a:effectLst>
            <a:glow rad="1397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2400" b="1" dirty="0"/>
              <a:t>Cinder</a:t>
            </a:r>
          </a:p>
        </p:txBody>
      </p:sp>
      <p:sp>
        <p:nvSpPr>
          <p:cNvPr id="12" name="Rounded Rectangle 11">
            <a:extLst>
              <a:ext uri="{FF2B5EF4-FFF2-40B4-BE49-F238E27FC236}">
                <a16:creationId xmlns:a16="http://schemas.microsoft.com/office/drawing/2014/main" id="{B0C576AB-E6F3-4246-8184-35875411DB57}"/>
              </a:ext>
            </a:extLst>
          </p:cNvPr>
          <p:cNvSpPr/>
          <p:nvPr/>
        </p:nvSpPr>
        <p:spPr>
          <a:xfrm>
            <a:off x="1862046" y="1478199"/>
            <a:ext cx="1802149" cy="53585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Nova</a:t>
            </a:r>
          </a:p>
        </p:txBody>
      </p:sp>
      <p:sp>
        <p:nvSpPr>
          <p:cNvPr id="14" name="Rounded Rectangle 13">
            <a:extLst>
              <a:ext uri="{FF2B5EF4-FFF2-40B4-BE49-F238E27FC236}">
                <a16:creationId xmlns:a16="http://schemas.microsoft.com/office/drawing/2014/main" id="{3FDC43D1-0326-654C-8B48-AA7B384B90F2}"/>
              </a:ext>
            </a:extLst>
          </p:cNvPr>
          <p:cNvSpPr/>
          <p:nvPr/>
        </p:nvSpPr>
        <p:spPr>
          <a:xfrm>
            <a:off x="4223392" y="2790087"/>
            <a:ext cx="3259248" cy="2742288"/>
          </a:xfrm>
          <a:prstGeom prst="roundRect">
            <a:avLst>
              <a:gd name="adj" fmla="val 3592"/>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a:p>
        </p:txBody>
      </p:sp>
      <p:sp>
        <p:nvSpPr>
          <p:cNvPr id="16" name="Rounded Rectangle 15">
            <a:extLst>
              <a:ext uri="{FF2B5EF4-FFF2-40B4-BE49-F238E27FC236}">
                <a16:creationId xmlns:a16="http://schemas.microsoft.com/office/drawing/2014/main" id="{D0C879AF-244A-6848-88FD-D1FFB8ADCED5}"/>
              </a:ext>
            </a:extLst>
          </p:cNvPr>
          <p:cNvSpPr/>
          <p:nvPr/>
        </p:nvSpPr>
        <p:spPr>
          <a:xfrm>
            <a:off x="1862046" y="2452783"/>
            <a:ext cx="1802149" cy="53585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133" b="1" dirty="0"/>
              <a:t>Tenant VM</a:t>
            </a:r>
          </a:p>
        </p:txBody>
      </p:sp>
      <p:sp>
        <p:nvSpPr>
          <p:cNvPr id="17" name="Rounded Rectangle 16">
            <a:extLst>
              <a:ext uri="{FF2B5EF4-FFF2-40B4-BE49-F238E27FC236}">
                <a16:creationId xmlns:a16="http://schemas.microsoft.com/office/drawing/2014/main" id="{C25C5994-DB7C-DA4D-B8FB-E9455ED15B7B}"/>
              </a:ext>
            </a:extLst>
          </p:cNvPr>
          <p:cNvSpPr/>
          <p:nvPr/>
        </p:nvSpPr>
        <p:spPr>
          <a:xfrm>
            <a:off x="1862046" y="3646043"/>
            <a:ext cx="1802149" cy="51939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KVM</a:t>
            </a:r>
          </a:p>
        </p:txBody>
      </p:sp>
      <p:grpSp>
        <p:nvGrpSpPr>
          <p:cNvPr id="22" name="Group 21">
            <a:extLst>
              <a:ext uri="{FF2B5EF4-FFF2-40B4-BE49-F238E27FC236}">
                <a16:creationId xmlns:a16="http://schemas.microsoft.com/office/drawing/2014/main" id="{5DBE590C-A306-944B-82C4-348915FFF14F}"/>
              </a:ext>
            </a:extLst>
          </p:cNvPr>
          <p:cNvGrpSpPr/>
          <p:nvPr/>
        </p:nvGrpSpPr>
        <p:grpSpPr>
          <a:xfrm>
            <a:off x="1979214" y="2880734"/>
            <a:ext cx="537295" cy="383629"/>
            <a:chOff x="3110495" y="3910423"/>
            <a:chExt cx="537931" cy="375661"/>
          </a:xfrm>
        </p:grpSpPr>
        <p:sp>
          <p:nvSpPr>
            <p:cNvPr id="23" name="Rectangle 22">
              <a:extLst>
                <a:ext uri="{FF2B5EF4-FFF2-40B4-BE49-F238E27FC236}">
                  <a16:creationId xmlns:a16="http://schemas.microsoft.com/office/drawing/2014/main" id="{EB16954F-6007-FF42-B492-6FA693C9A8EE}"/>
                </a:ext>
              </a:extLst>
            </p:cNvPr>
            <p:cNvSpPr/>
            <p:nvPr/>
          </p:nvSpPr>
          <p:spPr>
            <a:xfrm rot="5400000">
              <a:off x="3211825" y="3848380"/>
              <a:ext cx="350190" cy="495975"/>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endParaRPr lang="en-US" sz="2400">
                <a:solidFill>
                  <a:prstClr val="white"/>
                </a:solidFill>
              </a:endParaRPr>
            </a:p>
          </p:txBody>
        </p:sp>
        <p:sp>
          <p:nvSpPr>
            <p:cNvPr id="24" name="Freeform 8">
              <a:extLst>
                <a:ext uri="{FF2B5EF4-FFF2-40B4-BE49-F238E27FC236}">
                  <a16:creationId xmlns:a16="http://schemas.microsoft.com/office/drawing/2014/main" id="{095EBFEB-0089-1249-9951-54FE8D72DB3E}"/>
                </a:ext>
              </a:extLst>
            </p:cNvPr>
            <p:cNvSpPr>
              <a:spLocks noEditPoints="1"/>
            </p:cNvSpPr>
            <p:nvPr/>
          </p:nvSpPr>
          <p:spPr bwMode="auto">
            <a:xfrm>
              <a:off x="3110495" y="3910423"/>
              <a:ext cx="537931" cy="375661"/>
            </a:xfrm>
            <a:custGeom>
              <a:avLst/>
              <a:gdLst>
                <a:gd name="T0" fmla="*/ 234 w 235"/>
                <a:gd name="T1" fmla="*/ 0 h 152"/>
                <a:gd name="T2" fmla="*/ 2 w 235"/>
                <a:gd name="T3" fmla="*/ 0 h 152"/>
                <a:gd name="T4" fmla="*/ 0 w 235"/>
                <a:gd name="T5" fmla="*/ 2 h 152"/>
                <a:gd name="T6" fmla="*/ 0 w 235"/>
                <a:gd name="T7" fmla="*/ 151 h 152"/>
                <a:gd name="T8" fmla="*/ 2 w 235"/>
                <a:gd name="T9" fmla="*/ 152 h 152"/>
                <a:gd name="T10" fmla="*/ 69 w 235"/>
                <a:gd name="T11" fmla="*/ 152 h 152"/>
                <a:gd name="T12" fmla="*/ 69 w 235"/>
                <a:gd name="T13" fmla="*/ 152 h 152"/>
                <a:gd name="T14" fmla="*/ 69 w 235"/>
                <a:gd name="T15" fmla="*/ 152 h 152"/>
                <a:gd name="T16" fmla="*/ 234 w 235"/>
                <a:gd name="T17" fmla="*/ 152 h 152"/>
                <a:gd name="T18" fmla="*/ 235 w 235"/>
                <a:gd name="T19" fmla="*/ 151 h 152"/>
                <a:gd name="T20" fmla="*/ 235 w 235"/>
                <a:gd name="T21" fmla="*/ 2 h 152"/>
                <a:gd name="T22" fmla="*/ 234 w 235"/>
                <a:gd name="T23" fmla="*/ 0 h 152"/>
                <a:gd name="T24" fmla="*/ 14 w 235"/>
                <a:gd name="T25" fmla="*/ 138 h 152"/>
                <a:gd name="T26" fmla="*/ 14 w 235"/>
                <a:gd name="T27" fmla="*/ 15 h 152"/>
                <a:gd name="T28" fmla="*/ 15 w 235"/>
                <a:gd name="T29" fmla="*/ 14 h 152"/>
                <a:gd name="T30" fmla="*/ 195 w 235"/>
                <a:gd name="T31" fmla="*/ 14 h 152"/>
                <a:gd name="T32" fmla="*/ 196 w 235"/>
                <a:gd name="T33" fmla="*/ 15 h 152"/>
                <a:gd name="T34" fmla="*/ 69 w 235"/>
                <a:gd name="T35" fmla="*/ 138 h 152"/>
                <a:gd name="T36" fmla="*/ 15 w 235"/>
                <a:gd name="T37" fmla="*/ 138 h 152"/>
                <a:gd name="T38" fmla="*/ 14 w 235"/>
                <a:gd name="T39" fmla="*/ 138 h 152"/>
                <a:gd name="T40" fmla="*/ 222 w 235"/>
                <a:gd name="T41" fmla="*/ 138 h 152"/>
                <a:gd name="T42" fmla="*/ 221 w 235"/>
                <a:gd name="T43" fmla="*/ 138 h 152"/>
                <a:gd name="T44" fmla="*/ 133 w 235"/>
                <a:gd name="T45" fmla="*/ 138 h 152"/>
                <a:gd name="T46" fmla="*/ 133 w 235"/>
                <a:gd name="T47" fmla="*/ 137 h 152"/>
                <a:gd name="T48" fmla="*/ 209 w 235"/>
                <a:gd name="T49" fmla="*/ 15 h 152"/>
                <a:gd name="T50" fmla="*/ 210 w 235"/>
                <a:gd name="T51" fmla="*/ 14 h 152"/>
                <a:gd name="T52" fmla="*/ 221 w 235"/>
                <a:gd name="T53" fmla="*/ 14 h 152"/>
                <a:gd name="T54" fmla="*/ 222 w 235"/>
                <a:gd name="T55" fmla="*/ 15 h 152"/>
                <a:gd name="T56" fmla="*/ 222 w 235"/>
                <a:gd name="T5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 h="152">
                  <a:moveTo>
                    <a:pt x="234" y="0"/>
                  </a:moveTo>
                  <a:cubicBezTo>
                    <a:pt x="2" y="0"/>
                    <a:pt x="2" y="0"/>
                    <a:pt x="2" y="0"/>
                  </a:cubicBezTo>
                  <a:cubicBezTo>
                    <a:pt x="1" y="0"/>
                    <a:pt x="0" y="1"/>
                    <a:pt x="0" y="2"/>
                  </a:cubicBezTo>
                  <a:cubicBezTo>
                    <a:pt x="0" y="151"/>
                    <a:pt x="0" y="151"/>
                    <a:pt x="0" y="151"/>
                  </a:cubicBezTo>
                  <a:cubicBezTo>
                    <a:pt x="0" y="152"/>
                    <a:pt x="1" y="152"/>
                    <a:pt x="2" y="152"/>
                  </a:cubicBezTo>
                  <a:cubicBezTo>
                    <a:pt x="69" y="152"/>
                    <a:pt x="69" y="152"/>
                    <a:pt x="69" y="152"/>
                  </a:cubicBezTo>
                  <a:cubicBezTo>
                    <a:pt x="69" y="152"/>
                    <a:pt x="69" y="152"/>
                    <a:pt x="69" y="152"/>
                  </a:cubicBezTo>
                  <a:cubicBezTo>
                    <a:pt x="69" y="152"/>
                    <a:pt x="69" y="152"/>
                    <a:pt x="69" y="152"/>
                  </a:cubicBezTo>
                  <a:cubicBezTo>
                    <a:pt x="234" y="152"/>
                    <a:pt x="234" y="152"/>
                    <a:pt x="234" y="152"/>
                  </a:cubicBezTo>
                  <a:cubicBezTo>
                    <a:pt x="235" y="152"/>
                    <a:pt x="235" y="152"/>
                    <a:pt x="235" y="151"/>
                  </a:cubicBezTo>
                  <a:cubicBezTo>
                    <a:pt x="235" y="2"/>
                    <a:pt x="235" y="2"/>
                    <a:pt x="235" y="2"/>
                  </a:cubicBezTo>
                  <a:cubicBezTo>
                    <a:pt x="235" y="1"/>
                    <a:pt x="235" y="0"/>
                    <a:pt x="234" y="0"/>
                  </a:cubicBezTo>
                  <a:moveTo>
                    <a:pt x="14" y="138"/>
                  </a:moveTo>
                  <a:cubicBezTo>
                    <a:pt x="14" y="15"/>
                    <a:pt x="14" y="15"/>
                    <a:pt x="14" y="15"/>
                  </a:cubicBezTo>
                  <a:cubicBezTo>
                    <a:pt x="14" y="14"/>
                    <a:pt x="15" y="14"/>
                    <a:pt x="15" y="14"/>
                  </a:cubicBezTo>
                  <a:cubicBezTo>
                    <a:pt x="195" y="14"/>
                    <a:pt x="195" y="14"/>
                    <a:pt x="195" y="14"/>
                  </a:cubicBezTo>
                  <a:cubicBezTo>
                    <a:pt x="195" y="14"/>
                    <a:pt x="196" y="15"/>
                    <a:pt x="196" y="15"/>
                  </a:cubicBezTo>
                  <a:cubicBezTo>
                    <a:pt x="192" y="82"/>
                    <a:pt x="136" y="138"/>
                    <a:pt x="69" y="138"/>
                  </a:cubicBezTo>
                  <a:cubicBezTo>
                    <a:pt x="15" y="138"/>
                    <a:pt x="15" y="138"/>
                    <a:pt x="15" y="138"/>
                  </a:cubicBezTo>
                  <a:cubicBezTo>
                    <a:pt x="15" y="138"/>
                    <a:pt x="14" y="138"/>
                    <a:pt x="14" y="138"/>
                  </a:cubicBezTo>
                  <a:moveTo>
                    <a:pt x="222" y="138"/>
                  </a:moveTo>
                  <a:cubicBezTo>
                    <a:pt x="222" y="138"/>
                    <a:pt x="221" y="138"/>
                    <a:pt x="221" y="138"/>
                  </a:cubicBezTo>
                  <a:cubicBezTo>
                    <a:pt x="133" y="138"/>
                    <a:pt x="133" y="138"/>
                    <a:pt x="133" y="138"/>
                  </a:cubicBezTo>
                  <a:cubicBezTo>
                    <a:pt x="132" y="138"/>
                    <a:pt x="132" y="137"/>
                    <a:pt x="133" y="137"/>
                  </a:cubicBezTo>
                  <a:cubicBezTo>
                    <a:pt x="176" y="114"/>
                    <a:pt x="207" y="67"/>
                    <a:pt x="209" y="15"/>
                  </a:cubicBezTo>
                  <a:cubicBezTo>
                    <a:pt x="209" y="14"/>
                    <a:pt x="210" y="14"/>
                    <a:pt x="210" y="14"/>
                  </a:cubicBezTo>
                  <a:cubicBezTo>
                    <a:pt x="221" y="14"/>
                    <a:pt x="221" y="14"/>
                    <a:pt x="221" y="14"/>
                  </a:cubicBezTo>
                  <a:cubicBezTo>
                    <a:pt x="221" y="14"/>
                    <a:pt x="222" y="14"/>
                    <a:pt x="222" y="15"/>
                  </a:cubicBezTo>
                  <a:lnTo>
                    <a:pt x="222" y="138"/>
                  </a:lnTo>
                  <a:close/>
                </a:path>
              </a:pathLst>
            </a:custGeom>
            <a:solidFill>
              <a:schemeClr val="tx2"/>
            </a:solidFill>
            <a:ln>
              <a:solidFill>
                <a:schemeClr val="bg1">
                  <a:lumMod val="50000"/>
                </a:schemeClr>
              </a:solidFill>
            </a:ln>
            <a:extLst/>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endParaRPr>
            </a:p>
          </p:txBody>
        </p:sp>
        <p:sp>
          <p:nvSpPr>
            <p:cNvPr id="25" name="Oval 9">
              <a:extLst>
                <a:ext uri="{FF2B5EF4-FFF2-40B4-BE49-F238E27FC236}">
                  <a16:creationId xmlns:a16="http://schemas.microsoft.com/office/drawing/2014/main" id="{F761EAC6-CF3D-5840-A9A3-9E778D91479C}"/>
                </a:ext>
              </a:extLst>
            </p:cNvPr>
            <p:cNvSpPr>
              <a:spLocks noChangeArrowheads="1"/>
            </p:cNvSpPr>
            <p:nvPr/>
          </p:nvSpPr>
          <p:spPr bwMode="auto">
            <a:xfrm>
              <a:off x="3167451" y="3971893"/>
              <a:ext cx="31642" cy="34154"/>
            </a:xfrm>
            <a:prstGeom prst="ellipse">
              <a:avLst/>
            </a:prstGeom>
            <a:solidFill>
              <a:schemeClr val="tx2"/>
            </a:solidFill>
            <a:ln>
              <a:solidFill>
                <a:schemeClr val="bg1">
                  <a:lumMod val="50000"/>
                </a:schemeClr>
              </a:solidFill>
            </a:ln>
            <a:extLst/>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endParaRPr>
            </a:p>
          </p:txBody>
        </p:sp>
        <p:sp>
          <p:nvSpPr>
            <p:cNvPr id="26" name="Oval 10">
              <a:extLst>
                <a:ext uri="{FF2B5EF4-FFF2-40B4-BE49-F238E27FC236}">
                  <a16:creationId xmlns:a16="http://schemas.microsoft.com/office/drawing/2014/main" id="{7ABE8972-A006-FF43-89BD-0E7BC590876D}"/>
                </a:ext>
              </a:extLst>
            </p:cNvPr>
            <p:cNvSpPr>
              <a:spLocks noChangeArrowheads="1"/>
            </p:cNvSpPr>
            <p:nvPr/>
          </p:nvSpPr>
          <p:spPr bwMode="auto">
            <a:xfrm>
              <a:off x="3167451" y="4197290"/>
              <a:ext cx="31642" cy="34154"/>
            </a:xfrm>
            <a:prstGeom prst="ellipse">
              <a:avLst/>
            </a:prstGeom>
            <a:solidFill>
              <a:schemeClr val="tx2"/>
            </a:solidFill>
            <a:ln>
              <a:solidFill>
                <a:schemeClr val="bg1">
                  <a:lumMod val="50000"/>
                </a:schemeClr>
              </a:solidFill>
            </a:ln>
            <a:extLst/>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endParaRPr>
            </a:p>
          </p:txBody>
        </p:sp>
        <p:sp>
          <p:nvSpPr>
            <p:cNvPr id="27" name="Oval 11">
              <a:extLst>
                <a:ext uri="{FF2B5EF4-FFF2-40B4-BE49-F238E27FC236}">
                  <a16:creationId xmlns:a16="http://schemas.microsoft.com/office/drawing/2014/main" id="{81E9C44F-5C42-E442-AD11-C1F29352F698}"/>
                </a:ext>
              </a:extLst>
            </p:cNvPr>
            <p:cNvSpPr>
              <a:spLocks noChangeArrowheads="1"/>
            </p:cNvSpPr>
            <p:nvPr/>
          </p:nvSpPr>
          <p:spPr bwMode="auto">
            <a:xfrm>
              <a:off x="3559825" y="4197290"/>
              <a:ext cx="31642" cy="34154"/>
            </a:xfrm>
            <a:prstGeom prst="ellipse">
              <a:avLst/>
            </a:prstGeom>
            <a:solidFill>
              <a:schemeClr val="tx2"/>
            </a:solidFill>
            <a:ln>
              <a:solidFill>
                <a:schemeClr val="bg1">
                  <a:lumMod val="50000"/>
                </a:schemeClr>
              </a:solidFill>
            </a:ln>
            <a:extLst/>
          </p:spPr>
          <p:txBody>
            <a:bodyPr vert="horz" wrap="square" lIns="121920" tIns="60960" rIns="121920" bIns="60960" numCol="1" anchor="t" anchorCtr="0" compatLnSpc="1">
              <a:prstTxWarp prst="textNoShape">
                <a:avLst/>
              </a:prstTxWarp>
            </a:bodyPr>
            <a:lstStyle/>
            <a:p>
              <a:pPr defTabSz="609555"/>
              <a:endParaRPr lang="en-US" sz="2400">
                <a:solidFill>
                  <a:prstClr val="black"/>
                </a:solidFill>
              </a:endParaRPr>
            </a:p>
          </p:txBody>
        </p:sp>
      </p:grpSp>
      <p:sp>
        <p:nvSpPr>
          <p:cNvPr id="28" name="Rounded Rectangle 27">
            <a:extLst>
              <a:ext uri="{FF2B5EF4-FFF2-40B4-BE49-F238E27FC236}">
                <a16:creationId xmlns:a16="http://schemas.microsoft.com/office/drawing/2014/main" id="{F75DB785-8937-9B40-8946-3FC004EABB71}"/>
              </a:ext>
            </a:extLst>
          </p:cNvPr>
          <p:cNvSpPr/>
          <p:nvPr/>
        </p:nvSpPr>
        <p:spPr>
          <a:xfrm>
            <a:off x="2204340" y="3066796"/>
            <a:ext cx="876933" cy="24194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67" b="1" dirty="0">
                <a:solidFill>
                  <a:schemeClr val="bg1">
                    <a:lumMod val="50000"/>
                  </a:schemeClr>
                </a:solidFill>
              </a:rPr>
              <a:t>/dev/</a:t>
            </a:r>
            <a:r>
              <a:rPr lang="en-US" sz="1067" b="1" dirty="0" err="1">
                <a:solidFill>
                  <a:schemeClr val="bg1">
                    <a:lumMod val="50000"/>
                  </a:schemeClr>
                </a:solidFill>
              </a:rPr>
              <a:t>vda</a:t>
            </a:r>
            <a:endParaRPr lang="en-US" sz="1067" b="1" dirty="0">
              <a:solidFill>
                <a:schemeClr val="bg1">
                  <a:lumMod val="50000"/>
                </a:schemeClr>
              </a:solidFill>
            </a:endParaRPr>
          </a:p>
        </p:txBody>
      </p:sp>
      <p:cxnSp>
        <p:nvCxnSpPr>
          <p:cNvPr id="3" name="Straight Connector 2">
            <a:extLst>
              <a:ext uri="{FF2B5EF4-FFF2-40B4-BE49-F238E27FC236}">
                <a16:creationId xmlns:a16="http://schemas.microsoft.com/office/drawing/2014/main" id="{59427FC3-5038-A343-9052-2913792BED65}"/>
              </a:ext>
            </a:extLst>
          </p:cNvPr>
          <p:cNvCxnSpPr>
            <a:cxnSpLocks/>
            <a:stCxn id="24" idx="18"/>
          </p:cNvCxnSpPr>
          <p:nvPr/>
        </p:nvCxnSpPr>
        <p:spPr>
          <a:xfrm>
            <a:off x="2013509" y="3229029"/>
            <a:ext cx="0" cy="1890204"/>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8D14D366-3655-EE40-8226-7C97E7A02A03}"/>
              </a:ext>
            </a:extLst>
          </p:cNvPr>
          <p:cNvSpPr/>
          <p:nvPr/>
        </p:nvSpPr>
        <p:spPr>
          <a:xfrm>
            <a:off x="1864611" y="4319082"/>
            <a:ext cx="1258392" cy="602985"/>
          </a:xfrm>
          <a:prstGeom prst="roundRect">
            <a:avLst/>
          </a:prstGeom>
          <a:ln/>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333" b="1" dirty="0" err="1"/>
              <a:t>NVMe-oF</a:t>
            </a:r>
            <a:r>
              <a:rPr lang="en-US" sz="1333" b="1" dirty="0"/>
              <a:t> Initiator</a:t>
            </a:r>
          </a:p>
        </p:txBody>
      </p:sp>
      <p:cxnSp>
        <p:nvCxnSpPr>
          <p:cNvPr id="32" name="Straight Connector 31">
            <a:extLst>
              <a:ext uri="{FF2B5EF4-FFF2-40B4-BE49-F238E27FC236}">
                <a16:creationId xmlns:a16="http://schemas.microsoft.com/office/drawing/2014/main" id="{C75273C4-9558-944E-9FBA-A22B178DFDC8}"/>
              </a:ext>
            </a:extLst>
          </p:cNvPr>
          <p:cNvCxnSpPr>
            <a:cxnSpLocks/>
          </p:cNvCxnSpPr>
          <p:nvPr/>
        </p:nvCxnSpPr>
        <p:spPr>
          <a:xfrm>
            <a:off x="2051903" y="5846712"/>
            <a:ext cx="2654597" cy="0"/>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FB4BDD0-7D47-D544-87C4-3636A2CEA7DE}"/>
              </a:ext>
            </a:extLst>
          </p:cNvPr>
          <p:cNvCxnSpPr>
            <a:cxnSpLocks/>
          </p:cNvCxnSpPr>
          <p:nvPr/>
        </p:nvCxnSpPr>
        <p:spPr>
          <a:xfrm>
            <a:off x="4706500" y="5302105"/>
            <a:ext cx="0" cy="549272"/>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FB2A76D-866F-3745-B1D0-F3BADE908BD4}"/>
              </a:ext>
            </a:extLst>
          </p:cNvPr>
          <p:cNvCxnSpPr>
            <a:cxnSpLocks/>
          </p:cNvCxnSpPr>
          <p:nvPr/>
        </p:nvCxnSpPr>
        <p:spPr>
          <a:xfrm>
            <a:off x="2067705" y="5372072"/>
            <a:ext cx="0" cy="487680"/>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9" name="Rounded Rectangle 38">
            <a:extLst>
              <a:ext uri="{FF2B5EF4-FFF2-40B4-BE49-F238E27FC236}">
                <a16:creationId xmlns:a16="http://schemas.microsoft.com/office/drawing/2014/main" id="{62550884-0402-BE41-B406-2F666D15E699}"/>
              </a:ext>
            </a:extLst>
          </p:cNvPr>
          <p:cNvSpPr/>
          <p:nvPr/>
        </p:nvSpPr>
        <p:spPr>
          <a:xfrm>
            <a:off x="4532543" y="2965834"/>
            <a:ext cx="2662296" cy="882831"/>
          </a:xfrm>
          <a:prstGeom prst="roundRect">
            <a:avLst>
              <a:gd name="adj" fmla="val 6205"/>
            </a:avLst>
          </a:prstGeom>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867" b="1" dirty="0"/>
              <a:t>LVM</a:t>
            </a:r>
          </a:p>
          <a:p>
            <a:pPr algn="ctr"/>
            <a:r>
              <a:rPr lang="en-US" sz="1467" b="1" dirty="0"/>
              <a:t>(Logical Volume Manager)</a:t>
            </a:r>
            <a:endParaRPr lang="en-US" sz="1867" b="1" dirty="0"/>
          </a:p>
        </p:txBody>
      </p:sp>
      <p:cxnSp>
        <p:nvCxnSpPr>
          <p:cNvPr id="41" name="Straight Connector 40">
            <a:extLst>
              <a:ext uri="{FF2B5EF4-FFF2-40B4-BE49-F238E27FC236}">
                <a16:creationId xmlns:a16="http://schemas.microsoft.com/office/drawing/2014/main" id="{B2A9CDD7-4E33-0046-AA20-9EBE3D3FE80B}"/>
              </a:ext>
            </a:extLst>
          </p:cNvPr>
          <p:cNvCxnSpPr>
            <a:cxnSpLocks/>
          </p:cNvCxnSpPr>
          <p:nvPr/>
        </p:nvCxnSpPr>
        <p:spPr>
          <a:xfrm>
            <a:off x="4695805" y="3737320"/>
            <a:ext cx="2316480" cy="0"/>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843563-9594-144D-B5C5-27FBBD8D6198}"/>
              </a:ext>
            </a:extLst>
          </p:cNvPr>
          <p:cNvCxnSpPr>
            <a:cxnSpLocks/>
          </p:cNvCxnSpPr>
          <p:nvPr/>
        </p:nvCxnSpPr>
        <p:spPr>
          <a:xfrm>
            <a:off x="6999245" y="3737321"/>
            <a:ext cx="0" cy="1540319"/>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id="{738BC7FD-79CC-A947-BFF3-BB18CB5F9201}"/>
              </a:ext>
            </a:extLst>
          </p:cNvPr>
          <p:cNvPicPr>
            <a:picLocks noChangeAspect="1"/>
          </p:cNvPicPr>
          <p:nvPr/>
        </p:nvPicPr>
        <p:blipFill>
          <a:blip r:embed="rId3"/>
          <a:stretch>
            <a:fillRect/>
          </a:stretch>
        </p:blipFill>
        <p:spPr>
          <a:xfrm>
            <a:off x="6322625" y="5039501"/>
            <a:ext cx="1120783" cy="630440"/>
          </a:xfrm>
          <a:prstGeom prst="rect">
            <a:avLst/>
          </a:prstGeom>
        </p:spPr>
      </p:pic>
      <p:sp>
        <p:nvSpPr>
          <p:cNvPr id="64" name="Rounded Rectangle 63">
            <a:extLst>
              <a:ext uri="{FF2B5EF4-FFF2-40B4-BE49-F238E27FC236}">
                <a16:creationId xmlns:a16="http://schemas.microsoft.com/office/drawing/2014/main" id="{A122755D-2E14-6D43-810D-DAAA710F9DF7}"/>
              </a:ext>
            </a:extLst>
          </p:cNvPr>
          <p:cNvSpPr/>
          <p:nvPr/>
        </p:nvSpPr>
        <p:spPr>
          <a:xfrm>
            <a:off x="4528669" y="3935981"/>
            <a:ext cx="2666167" cy="1088507"/>
          </a:xfrm>
          <a:prstGeom prst="roundRect">
            <a:avLst>
              <a:gd name="adj" fmla="val 6205"/>
            </a:avLst>
          </a:prstGeom>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err="1">
                <a:solidFill>
                  <a:srgbClr val="C00000"/>
                </a:solidFill>
              </a:rPr>
              <a:t>nvmet</a:t>
            </a:r>
            <a:endParaRPr lang="en-US" sz="1600" b="1" dirty="0">
              <a:solidFill>
                <a:srgbClr val="C00000"/>
              </a:solidFill>
            </a:endParaRPr>
          </a:p>
          <a:p>
            <a:pPr algn="ctr"/>
            <a:r>
              <a:rPr lang="en-US" sz="1600" b="1" dirty="0" err="1"/>
              <a:t>NVMe-oF</a:t>
            </a:r>
            <a:endParaRPr lang="en-US" sz="1600" b="1" dirty="0"/>
          </a:p>
          <a:p>
            <a:pPr algn="ctr"/>
            <a:r>
              <a:rPr lang="en-US" sz="1600" b="1" dirty="0"/>
              <a:t>Target</a:t>
            </a:r>
          </a:p>
        </p:txBody>
      </p:sp>
      <p:cxnSp>
        <p:nvCxnSpPr>
          <p:cNvPr id="30" name="Straight Connector 29">
            <a:extLst>
              <a:ext uri="{FF2B5EF4-FFF2-40B4-BE49-F238E27FC236}">
                <a16:creationId xmlns:a16="http://schemas.microsoft.com/office/drawing/2014/main" id="{01DBEE57-B06F-F94C-A7D8-D370B1D24109}"/>
              </a:ext>
            </a:extLst>
          </p:cNvPr>
          <p:cNvCxnSpPr>
            <a:cxnSpLocks/>
          </p:cNvCxnSpPr>
          <p:nvPr/>
        </p:nvCxnSpPr>
        <p:spPr>
          <a:xfrm>
            <a:off x="4695806" y="3737321"/>
            <a:ext cx="4175" cy="1381897"/>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E01C8FD-9294-C843-9B68-9D6D1E34F4A6}"/>
              </a:ext>
            </a:extLst>
          </p:cNvPr>
          <p:cNvPicPr>
            <a:picLocks noChangeAspect="1"/>
          </p:cNvPicPr>
          <p:nvPr/>
        </p:nvPicPr>
        <p:blipFill>
          <a:blip r:embed="rId2"/>
          <a:stretch>
            <a:fillRect/>
          </a:stretch>
        </p:blipFill>
        <p:spPr>
          <a:xfrm>
            <a:off x="4479065" y="4956865"/>
            <a:ext cx="654463" cy="502777"/>
          </a:xfrm>
          <a:prstGeom prst="rect">
            <a:avLst/>
          </a:prstGeom>
        </p:spPr>
      </p:pic>
      <p:sp>
        <p:nvSpPr>
          <p:cNvPr id="69" name="Rounded Rectangle 68">
            <a:extLst>
              <a:ext uri="{FF2B5EF4-FFF2-40B4-BE49-F238E27FC236}">
                <a16:creationId xmlns:a16="http://schemas.microsoft.com/office/drawing/2014/main" id="{01E7D0C5-2ECF-6C47-B2A9-7A84E3063C23}"/>
              </a:ext>
            </a:extLst>
          </p:cNvPr>
          <p:cNvSpPr/>
          <p:nvPr/>
        </p:nvSpPr>
        <p:spPr>
          <a:xfrm>
            <a:off x="4626973" y="1907257"/>
            <a:ext cx="1226043" cy="5916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US" sz="1333" b="1" dirty="0" err="1"/>
              <a:t>NVMe-oF</a:t>
            </a:r>
            <a:endParaRPr lang="en-US" sz="1333" b="1" dirty="0"/>
          </a:p>
          <a:p>
            <a:pPr algn="ctr"/>
            <a:r>
              <a:rPr lang="en-US" sz="1333" b="1" dirty="0"/>
              <a:t>Target </a:t>
            </a:r>
            <a:r>
              <a:rPr lang="en-US" sz="1333" b="1" dirty="0" err="1"/>
              <a:t>Drv</a:t>
            </a:r>
            <a:endParaRPr lang="en-US" sz="1333" b="1" dirty="0"/>
          </a:p>
        </p:txBody>
      </p:sp>
      <p:sp>
        <p:nvSpPr>
          <p:cNvPr id="70" name="Rounded Rectangle 69">
            <a:extLst>
              <a:ext uri="{FF2B5EF4-FFF2-40B4-BE49-F238E27FC236}">
                <a16:creationId xmlns:a16="http://schemas.microsoft.com/office/drawing/2014/main" id="{716A9392-FE47-A845-8C12-D9F41F59C446}"/>
              </a:ext>
            </a:extLst>
          </p:cNvPr>
          <p:cNvSpPr/>
          <p:nvPr/>
        </p:nvSpPr>
        <p:spPr>
          <a:xfrm>
            <a:off x="5853016" y="1907257"/>
            <a:ext cx="1253171" cy="5916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algn="ctr"/>
            <a:r>
              <a:rPr lang="en-US" sz="1333" b="1" dirty="0"/>
              <a:t>Kernel LVM</a:t>
            </a:r>
          </a:p>
          <a:p>
            <a:pPr algn="ctr"/>
            <a:r>
              <a:rPr lang="en-US" sz="1333" b="1" dirty="0"/>
              <a:t>Volume </a:t>
            </a:r>
            <a:r>
              <a:rPr lang="en-US" sz="1333" b="1" dirty="0" err="1"/>
              <a:t>Drv</a:t>
            </a:r>
            <a:endParaRPr lang="en-US" sz="1333" b="1" dirty="0"/>
          </a:p>
        </p:txBody>
      </p:sp>
      <p:cxnSp>
        <p:nvCxnSpPr>
          <p:cNvPr id="53" name="Straight Connector 52">
            <a:extLst>
              <a:ext uri="{FF2B5EF4-FFF2-40B4-BE49-F238E27FC236}">
                <a16:creationId xmlns:a16="http://schemas.microsoft.com/office/drawing/2014/main" id="{7F5AFFD3-F0B0-9A47-88F3-11BDE250C283}"/>
              </a:ext>
            </a:extLst>
          </p:cNvPr>
          <p:cNvCxnSpPr>
            <a:cxnSpLocks/>
          </p:cNvCxnSpPr>
          <p:nvPr/>
        </p:nvCxnSpPr>
        <p:spPr>
          <a:xfrm>
            <a:off x="6484260" y="2396311"/>
            <a:ext cx="0" cy="747413"/>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2F608E2-7BDD-564E-9D6D-8F5D563809E6}"/>
              </a:ext>
            </a:extLst>
          </p:cNvPr>
          <p:cNvCxnSpPr>
            <a:cxnSpLocks/>
          </p:cNvCxnSpPr>
          <p:nvPr/>
        </p:nvCxnSpPr>
        <p:spPr>
          <a:xfrm>
            <a:off x="5665694" y="2186104"/>
            <a:ext cx="343317" cy="0"/>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AB558988-1430-864B-93C5-7A4375E55D68}"/>
              </a:ext>
            </a:extLst>
          </p:cNvPr>
          <p:cNvCxnSpPr>
            <a:cxnSpLocks/>
          </p:cNvCxnSpPr>
          <p:nvPr/>
        </p:nvCxnSpPr>
        <p:spPr>
          <a:xfrm flipH="1">
            <a:off x="5227831" y="1698116"/>
            <a:ext cx="0" cy="304800"/>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5B1D43F-4788-5445-B417-BD1A3A864750}"/>
              </a:ext>
            </a:extLst>
          </p:cNvPr>
          <p:cNvCxnSpPr>
            <a:cxnSpLocks/>
          </p:cNvCxnSpPr>
          <p:nvPr/>
        </p:nvCxnSpPr>
        <p:spPr>
          <a:xfrm>
            <a:off x="3404393" y="1702461"/>
            <a:ext cx="1828800" cy="0"/>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91DBFDA-CADB-F542-8CD2-DAB67694C656}"/>
              </a:ext>
            </a:extLst>
          </p:cNvPr>
          <p:cNvCxnSpPr>
            <a:cxnSpLocks/>
          </p:cNvCxnSpPr>
          <p:nvPr/>
        </p:nvCxnSpPr>
        <p:spPr>
          <a:xfrm>
            <a:off x="2807947" y="1858420"/>
            <a:ext cx="0" cy="747413"/>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D22E3940-3D06-9541-AC9C-AEDFE677D781}"/>
              </a:ext>
            </a:extLst>
          </p:cNvPr>
          <p:cNvSpPr txBox="1"/>
          <p:nvPr/>
        </p:nvSpPr>
        <p:spPr>
          <a:xfrm>
            <a:off x="2579507" y="5883139"/>
            <a:ext cx="1899558" cy="225767"/>
          </a:xfrm>
          <a:prstGeom prst="rect">
            <a:avLst/>
          </a:prstGeom>
          <a:noFill/>
        </p:spPr>
        <p:txBody>
          <a:bodyPr vert="horz" wrap="none" lIns="0" tIns="0" rIns="0" bIns="0" rtlCol="0">
            <a:spAutoFit/>
          </a:bodyPr>
          <a:lstStyle/>
          <a:p>
            <a:r>
              <a:rPr lang="en-US" sz="1467" b="1" dirty="0"/>
              <a:t>RDMA Capable Network</a:t>
            </a:r>
          </a:p>
        </p:txBody>
      </p:sp>
      <p:sp>
        <p:nvSpPr>
          <p:cNvPr id="93" name="Rounded Rectangle 92">
            <a:extLst>
              <a:ext uri="{FF2B5EF4-FFF2-40B4-BE49-F238E27FC236}">
                <a16:creationId xmlns:a16="http://schemas.microsoft.com/office/drawing/2014/main" id="{E2352548-48E0-7C40-9820-FE613AA6240A}"/>
              </a:ext>
            </a:extLst>
          </p:cNvPr>
          <p:cNvSpPr/>
          <p:nvPr/>
        </p:nvSpPr>
        <p:spPr>
          <a:xfrm>
            <a:off x="7752698" y="5588276"/>
            <a:ext cx="3439655" cy="620739"/>
          </a:xfrm>
          <a:prstGeom prst="roundRect">
            <a:avLst>
              <a:gd name="adj" fmla="val 9689"/>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sz="2133"/>
          </a:p>
        </p:txBody>
      </p:sp>
      <p:cxnSp>
        <p:nvCxnSpPr>
          <p:cNvPr id="89" name="Straight Connector 88">
            <a:extLst>
              <a:ext uri="{FF2B5EF4-FFF2-40B4-BE49-F238E27FC236}">
                <a16:creationId xmlns:a16="http://schemas.microsoft.com/office/drawing/2014/main" id="{95BED874-FA31-7146-9CCD-0496A468B468}"/>
              </a:ext>
            </a:extLst>
          </p:cNvPr>
          <p:cNvCxnSpPr>
            <a:cxnSpLocks/>
          </p:cNvCxnSpPr>
          <p:nvPr/>
        </p:nvCxnSpPr>
        <p:spPr>
          <a:xfrm>
            <a:off x="8016934" y="5799679"/>
            <a:ext cx="551559" cy="0"/>
          </a:xfrm>
          <a:prstGeom prst="line">
            <a:avLst/>
          </a:prstGeom>
          <a:ln w="28575">
            <a:solidFill>
              <a:schemeClr val="accent5">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F69507E-D932-7648-B3B8-129D80B4C53E}"/>
              </a:ext>
            </a:extLst>
          </p:cNvPr>
          <p:cNvCxnSpPr>
            <a:cxnSpLocks/>
          </p:cNvCxnSpPr>
          <p:nvPr/>
        </p:nvCxnSpPr>
        <p:spPr>
          <a:xfrm>
            <a:off x="8016934" y="6020005"/>
            <a:ext cx="551559" cy="0"/>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D441AC61-F8AF-C947-BC1D-22149B3DD6DA}"/>
              </a:ext>
            </a:extLst>
          </p:cNvPr>
          <p:cNvSpPr txBox="1"/>
          <p:nvPr/>
        </p:nvSpPr>
        <p:spPr>
          <a:xfrm>
            <a:off x="8890626" y="5677929"/>
            <a:ext cx="1479572" cy="215444"/>
          </a:xfrm>
          <a:prstGeom prst="rect">
            <a:avLst/>
          </a:prstGeom>
          <a:noFill/>
        </p:spPr>
        <p:txBody>
          <a:bodyPr vert="horz" wrap="none" lIns="0" tIns="0" rIns="0" bIns="0" rtlCol="0">
            <a:spAutoFit/>
          </a:bodyPr>
          <a:lstStyle/>
          <a:p>
            <a:r>
              <a:rPr lang="en-US" sz="1400" b="1" dirty="0" err="1"/>
              <a:t>NVMe-oF</a:t>
            </a:r>
            <a:r>
              <a:rPr lang="en-US" sz="1400" b="1" dirty="0"/>
              <a:t> Data Path</a:t>
            </a:r>
          </a:p>
        </p:txBody>
      </p:sp>
      <p:sp>
        <p:nvSpPr>
          <p:cNvPr id="95" name="TextBox 94">
            <a:extLst>
              <a:ext uri="{FF2B5EF4-FFF2-40B4-BE49-F238E27FC236}">
                <a16:creationId xmlns:a16="http://schemas.microsoft.com/office/drawing/2014/main" id="{5396CA3D-6B33-6A48-9801-6E2F820EF528}"/>
              </a:ext>
            </a:extLst>
          </p:cNvPr>
          <p:cNvSpPr txBox="1"/>
          <p:nvPr/>
        </p:nvSpPr>
        <p:spPr>
          <a:xfrm>
            <a:off x="8969707" y="5908389"/>
            <a:ext cx="1928412" cy="215444"/>
          </a:xfrm>
          <a:prstGeom prst="rect">
            <a:avLst/>
          </a:prstGeom>
          <a:noFill/>
        </p:spPr>
        <p:txBody>
          <a:bodyPr vert="horz" wrap="none" lIns="0" tIns="0" rIns="0" bIns="0" rtlCol="0">
            <a:spAutoFit/>
          </a:bodyPr>
          <a:lstStyle/>
          <a:p>
            <a:r>
              <a:rPr lang="en-US" sz="1400" b="1" dirty="0"/>
              <a:t>Nova/Cinder Control Path</a:t>
            </a:r>
          </a:p>
        </p:txBody>
      </p:sp>
      <p:sp>
        <p:nvSpPr>
          <p:cNvPr id="97" name="Rounded Rectangle 96">
            <a:extLst>
              <a:ext uri="{FF2B5EF4-FFF2-40B4-BE49-F238E27FC236}">
                <a16:creationId xmlns:a16="http://schemas.microsoft.com/office/drawing/2014/main" id="{49390745-9492-9D4C-9A6A-E3D944FE9B15}"/>
              </a:ext>
            </a:extLst>
          </p:cNvPr>
          <p:cNvSpPr/>
          <p:nvPr/>
        </p:nvSpPr>
        <p:spPr>
          <a:xfrm rot="16200000">
            <a:off x="-642554" y="2385593"/>
            <a:ext cx="2968327" cy="852519"/>
          </a:xfrm>
          <a:prstGeom prst="roundRect">
            <a:avLst>
              <a:gd name="adj" fmla="val 7615"/>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98" name="Rounded Rectangle 97">
            <a:extLst>
              <a:ext uri="{FF2B5EF4-FFF2-40B4-BE49-F238E27FC236}">
                <a16:creationId xmlns:a16="http://schemas.microsoft.com/office/drawing/2014/main" id="{D2A39DEC-B87E-2D40-811A-BC290C883A5C}"/>
              </a:ext>
            </a:extLst>
          </p:cNvPr>
          <p:cNvSpPr/>
          <p:nvPr/>
        </p:nvSpPr>
        <p:spPr>
          <a:xfrm rot="16200000">
            <a:off x="-439881" y="2530043"/>
            <a:ext cx="2562901" cy="53585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Horizon Client</a:t>
            </a:r>
          </a:p>
        </p:txBody>
      </p:sp>
      <p:cxnSp>
        <p:nvCxnSpPr>
          <p:cNvPr id="99" name="Straight Connector 98">
            <a:extLst>
              <a:ext uri="{FF2B5EF4-FFF2-40B4-BE49-F238E27FC236}">
                <a16:creationId xmlns:a16="http://schemas.microsoft.com/office/drawing/2014/main" id="{AB498A56-E371-2147-AC65-321901B6000E}"/>
              </a:ext>
            </a:extLst>
          </p:cNvPr>
          <p:cNvCxnSpPr>
            <a:cxnSpLocks/>
          </p:cNvCxnSpPr>
          <p:nvPr/>
        </p:nvCxnSpPr>
        <p:spPr>
          <a:xfrm>
            <a:off x="947326" y="1730065"/>
            <a:ext cx="1120380" cy="0"/>
          </a:xfrm>
          <a:prstGeom prst="line">
            <a:avLst/>
          </a:prstGeom>
          <a:ln w="28575">
            <a:solidFill>
              <a:schemeClr val="accent2">
                <a:lumMod val="50000"/>
              </a:schemeClr>
            </a:solidFill>
            <a:prstDash val="sys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2" name="Rounded Rectangular Callout 101">
            <a:extLst>
              <a:ext uri="{FF2B5EF4-FFF2-40B4-BE49-F238E27FC236}">
                <a16:creationId xmlns:a16="http://schemas.microsoft.com/office/drawing/2014/main" id="{68D9D869-6623-EB4E-86A4-223972E9FD91}"/>
              </a:ext>
            </a:extLst>
          </p:cNvPr>
          <p:cNvSpPr/>
          <p:nvPr/>
        </p:nvSpPr>
        <p:spPr>
          <a:xfrm>
            <a:off x="6667124" y="1605946"/>
            <a:ext cx="671328" cy="318124"/>
          </a:xfrm>
          <a:prstGeom prst="wedgeRoundRectCallout">
            <a:avLst>
              <a:gd name="adj1" fmla="val -56127"/>
              <a:gd name="adj2" fmla="val 63597"/>
              <a:gd name="adj3" fmla="val 16667"/>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333" dirty="0">
                <a:ln w="0"/>
                <a:solidFill>
                  <a:schemeClr val="tx1"/>
                </a:solidFill>
                <a:effectLst>
                  <a:outerShdw blurRad="38100" dist="19050" dir="2700000" algn="tl" rotWithShape="0">
                    <a:schemeClr val="dk1">
                      <a:alpha val="40000"/>
                    </a:schemeClr>
                  </a:outerShdw>
                </a:effectLst>
              </a:rPr>
              <a:t>New</a:t>
            </a:r>
          </a:p>
        </p:txBody>
      </p:sp>
      <p:sp>
        <p:nvSpPr>
          <p:cNvPr id="103" name="Rounded Rectangular Callout 102">
            <a:extLst>
              <a:ext uri="{FF2B5EF4-FFF2-40B4-BE49-F238E27FC236}">
                <a16:creationId xmlns:a16="http://schemas.microsoft.com/office/drawing/2014/main" id="{7B2483AB-1035-0746-9B2D-EF39EAC74D1C}"/>
              </a:ext>
            </a:extLst>
          </p:cNvPr>
          <p:cNvSpPr/>
          <p:nvPr/>
        </p:nvSpPr>
        <p:spPr>
          <a:xfrm>
            <a:off x="4443640" y="2441713"/>
            <a:ext cx="671328" cy="318124"/>
          </a:xfrm>
          <a:prstGeom prst="wedgeRoundRectCallout">
            <a:avLst>
              <a:gd name="adj1" fmla="val 72069"/>
              <a:gd name="adj2" fmla="val -54758"/>
              <a:gd name="adj3" fmla="val 16667"/>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1333" dirty="0">
                <a:ln w="0"/>
                <a:solidFill>
                  <a:schemeClr val="tx1"/>
                </a:solidFill>
                <a:effectLst>
                  <a:outerShdw blurRad="38100" dist="19050" dir="2700000" algn="tl" rotWithShape="0">
                    <a:schemeClr val="dk1">
                      <a:alpha val="40000"/>
                    </a:schemeClr>
                  </a:outerShdw>
                </a:effectLst>
              </a:rPr>
              <a:t>New</a:t>
            </a:r>
          </a:p>
        </p:txBody>
      </p:sp>
      <p:sp>
        <p:nvSpPr>
          <p:cNvPr id="56" name="Title 3">
            <a:extLst>
              <a:ext uri="{FF2B5EF4-FFF2-40B4-BE49-F238E27FC236}">
                <a16:creationId xmlns:a16="http://schemas.microsoft.com/office/drawing/2014/main" id="{75366AC8-1595-5247-87CF-751F6ACE7EA3}"/>
              </a:ext>
            </a:extLst>
          </p:cNvPr>
          <p:cNvSpPr txBox="1">
            <a:spLocks noGrp="1"/>
          </p:cNvSpPr>
          <p:nvPr>
            <p:ph type="title"/>
          </p:nvPr>
        </p:nvSpPr>
        <p:spPr>
          <a:xfrm>
            <a:off x="382519" y="0"/>
            <a:ext cx="10515600" cy="1325563"/>
          </a:xfrm>
          <a:prstGeom prst="rect">
            <a:avLst/>
          </a:prstGeom>
        </p:spPr>
        <p:txBody>
          <a:bodyPr/>
          <a:lstStyle/>
          <a:p>
            <a:r>
              <a:rPr b="1" dirty="0" err="1">
                <a:solidFill>
                  <a:srgbClr val="5099C6"/>
                </a:solidFill>
                <a:latin typeface="+mj-lt"/>
                <a:cs typeface="+mj-cs"/>
              </a:rPr>
              <a:t>NVMe</a:t>
            </a:r>
            <a:r>
              <a:rPr lang="en-US" b="1" dirty="0" err="1">
                <a:solidFill>
                  <a:srgbClr val="5099C6"/>
                </a:solidFill>
                <a:latin typeface="+mj-lt"/>
                <a:cs typeface="+mj-cs"/>
              </a:rPr>
              <a:t>-o</a:t>
            </a:r>
            <a:r>
              <a:rPr b="1" dirty="0" err="1">
                <a:solidFill>
                  <a:srgbClr val="5099C6"/>
                </a:solidFill>
                <a:latin typeface="+mj-lt"/>
                <a:cs typeface="+mj-cs"/>
              </a:rPr>
              <a:t>F</a:t>
            </a:r>
            <a:r>
              <a:rPr b="1" dirty="0">
                <a:solidFill>
                  <a:srgbClr val="5099C6"/>
                </a:solidFill>
                <a:latin typeface="+mj-lt"/>
                <a:cs typeface="+mj-cs"/>
              </a:rPr>
              <a:t> in</a:t>
            </a:r>
          </a:p>
        </p:txBody>
      </p:sp>
      <p:pic>
        <p:nvPicPr>
          <p:cNvPr id="57" name="Picture 5" descr="Picture 5">
            <a:extLst>
              <a:ext uri="{FF2B5EF4-FFF2-40B4-BE49-F238E27FC236}">
                <a16:creationId xmlns:a16="http://schemas.microsoft.com/office/drawing/2014/main" id="{89F7D754-8C17-7442-BFDE-DEAAD8719ADC}"/>
              </a:ext>
            </a:extLst>
          </p:cNvPr>
          <p:cNvPicPr>
            <a:picLocks noChangeAspect="1"/>
          </p:cNvPicPr>
          <p:nvPr/>
        </p:nvPicPr>
        <p:blipFill>
          <a:blip r:embed="rId4">
            <a:extLst/>
          </a:blip>
          <a:stretch>
            <a:fillRect/>
          </a:stretch>
        </p:blipFill>
        <p:spPr>
          <a:xfrm>
            <a:off x="3373786" y="136774"/>
            <a:ext cx="3482364" cy="1009887"/>
          </a:xfrm>
          <a:prstGeom prst="rect">
            <a:avLst/>
          </a:prstGeom>
          <a:ln w="12700">
            <a:miter lim="400000"/>
          </a:ln>
        </p:spPr>
      </p:pic>
    </p:spTree>
    <p:extLst>
      <p:ext uri="{BB962C8B-B14F-4D97-AF65-F5344CB8AC3E}">
        <p14:creationId xmlns:p14="http://schemas.microsoft.com/office/powerpoint/2010/main" val="14327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le 3"/>
          <p:cNvSpPr txBox="1">
            <a:spLocks noGrp="1"/>
          </p:cNvSpPr>
          <p:nvPr>
            <p:ph type="title"/>
          </p:nvPr>
        </p:nvSpPr>
        <p:spPr>
          <a:xfrm>
            <a:off x="838200" y="365125"/>
            <a:ext cx="10515600" cy="1325563"/>
          </a:xfrm>
          <a:prstGeom prst="rect">
            <a:avLst/>
          </a:prstGeom>
        </p:spPr>
        <p:txBody>
          <a:bodyPr/>
          <a:lstStyle>
            <a:lvl1pPr>
              <a:defRPr sz="4000"/>
            </a:lvl1pPr>
          </a:lstStyle>
          <a:p>
            <a:r>
              <a:t>NVMeOF – Backend</a:t>
            </a:r>
          </a:p>
        </p:txBody>
      </p:sp>
      <p:sp>
        <p:nvSpPr>
          <p:cNvPr id="318" name="Content Placeholder 4"/>
          <p:cNvSpPr txBox="1">
            <a:spLocks noGrp="1"/>
          </p:cNvSpPr>
          <p:nvPr>
            <p:ph type="body" idx="1"/>
          </p:nvPr>
        </p:nvSpPr>
        <p:spPr>
          <a:xfrm>
            <a:off x="838200" y="2273861"/>
            <a:ext cx="9770458" cy="3903101"/>
          </a:xfrm>
          <a:prstGeom prst="rect">
            <a:avLst/>
          </a:prstGeom>
        </p:spPr>
        <p:txBody>
          <a:bodyPr>
            <a:normAutofit/>
          </a:bodyPr>
          <a:lstStyle/>
          <a:p>
            <a:pPr marL="0" indent="0">
              <a:lnSpc>
                <a:spcPct val="81000"/>
              </a:lnSpc>
              <a:buSzTx/>
              <a:buNone/>
              <a:defRPr sz="2500"/>
            </a:pPr>
            <a:r>
              <a:rPr sz="2000" dirty="0">
                <a:latin typeface="Courier New" panose="02070309020205020404" pitchFamily="49" charset="0"/>
                <a:cs typeface="Courier New" panose="02070309020205020404" pitchFamily="49" charset="0"/>
              </a:rPr>
              <a:t>[</a:t>
            </a:r>
            <a:r>
              <a:rPr sz="2000" dirty="0" err="1">
                <a:latin typeface="Courier New" panose="02070309020205020404" pitchFamily="49" charset="0"/>
                <a:cs typeface="Courier New" panose="02070309020205020404" pitchFamily="49" charset="0"/>
              </a:rPr>
              <a:t>nvme</a:t>
            </a:r>
            <a:r>
              <a:rPr sz="2000" dirty="0">
                <a:latin typeface="Courier New" panose="02070309020205020404" pitchFamily="49" charset="0"/>
                <a:cs typeface="Courier New" panose="02070309020205020404" pitchFamily="49" charset="0"/>
              </a:rPr>
              <a:t>-backend]</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lvm_type</a:t>
            </a:r>
            <a:r>
              <a:rPr sz="2000" dirty="0">
                <a:latin typeface="Courier New" panose="02070309020205020404" pitchFamily="49" charset="0"/>
                <a:cs typeface="Courier New" panose="02070309020205020404" pitchFamily="49" charset="0"/>
              </a:rPr>
              <a:t> = default</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volume_group</a:t>
            </a:r>
            <a:r>
              <a:rPr sz="2000" dirty="0">
                <a:latin typeface="Courier New" panose="02070309020205020404" pitchFamily="49" charset="0"/>
                <a:cs typeface="Courier New" panose="02070309020205020404" pitchFamily="49" charset="0"/>
              </a:rPr>
              <a:t> = </a:t>
            </a:r>
            <a:r>
              <a:rPr sz="2000" dirty="0" err="1">
                <a:latin typeface="Courier New" panose="02070309020205020404" pitchFamily="49" charset="0"/>
                <a:cs typeface="Courier New" panose="02070309020205020404" pitchFamily="49" charset="0"/>
              </a:rPr>
              <a:t>vg_nvme</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volume_driver</a:t>
            </a:r>
            <a:r>
              <a:rPr sz="2000" dirty="0">
                <a:latin typeface="Courier New" panose="02070309020205020404" pitchFamily="49" charset="0"/>
                <a:cs typeface="Courier New" panose="02070309020205020404" pitchFamily="49" charset="0"/>
              </a:rPr>
              <a:t> = </a:t>
            </a:r>
            <a:r>
              <a:rPr sz="2000" dirty="0" err="1">
                <a:latin typeface="Courier New" panose="02070309020205020404" pitchFamily="49" charset="0"/>
                <a:cs typeface="Courier New" panose="02070309020205020404" pitchFamily="49" charset="0"/>
              </a:rPr>
              <a:t>cinder.volume.drivers.lvm.LVMVolumeDriver</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volume_backend_name</a:t>
            </a:r>
            <a:r>
              <a:rPr sz="2000" dirty="0">
                <a:latin typeface="Courier New" panose="02070309020205020404" pitchFamily="49" charset="0"/>
                <a:cs typeface="Courier New" panose="02070309020205020404" pitchFamily="49" charset="0"/>
              </a:rPr>
              <a:t> = </a:t>
            </a:r>
            <a:r>
              <a:rPr sz="2000" dirty="0" err="1">
                <a:latin typeface="Courier New" panose="02070309020205020404" pitchFamily="49" charset="0"/>
                <a:cs typeface="Courier New" panose="02070309020205020404" pitchFamily="49" charset="0"/>
              </a:rPr>
              <a:t>nvme</a:t>
            </a:r>
            <a:r>
              <a:rPr sz="2000" dirty="0">
                <a:latin typeface="Courier New" panose="02070309020205020404" pitchFamily="49" charset="0"/>
                <a:cs typeface="Courier New" panose="02070309020205020404" pitchFamily="49" charset="0"/>
              </a:rPr>
              <a:t>-backend</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target_helper</a:t>
            </a:r>
            <a:r>
              <a:rPr sz="2000" dirty="0">
                <a:latin typeface="Courier New" panose="02070309020205020404" pitchFamily="49" charset="0"/>
                <a:cs typeface="Courier New" panose="02070309020205020404" pitchFamily="49" charset="0"/>
              </a:rPr>
              <a:t> = </a:t>
            </a:r>
            <a:r>
              <a:rPr sz="2000" dirty="0" err="1">
                <a:latin typeface="Courier New" panose="02070309020205020404" pitchFamily="49" charset="0"/>
                <a:cs typeface="Courier New" panose="02070309020205020404" pitchFamily="49" charset="0"/>
              </a:rPr>
              <a:t>nvmet</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target_protocol</a:t>
            </a:r>
            <a:r>
              <a:rPr sz="2000" dirty="0">
                <a:latin typeface="Courier New" panose="02070309020205020404" pitchFamily="49" charset="0"/>
                <a:cs typeface="Courier New" panose="02070309020205020404" pitchFamily="49" charset="0"/>
              </a:rPr>
              <a:t> = </a:t>
            </a:r>
            <a:r>
              <a:rPr sz="2000" dirty="0" err="1">
                <a:latin typeface="Courier New" panose="02070309020205020404" pitchFamily="49" charset="0"/>
                <a:cs typeface="Courier New" panose="02070309020205020404" pitchFamily="49" charset="0"/>
              </a:rPr>
              <a:t>nvmet_rdma</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target_ip_address</a:t>
            </a:r>
            <a:r>
              <a:rPr sz="2000" dirty="0">
                <a:latin typeface="Courier New" panose="02070309020205020404" pitchFamily="49" charset="0"/>
                <a:cs typeface="Courier New" panose="02070309020205020404" pitchFamily="49" charset="0"/>
              </a:rPr>
              <a:t> = 1.1.1.1</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target_port</a:t>
            </a:r>
            <a:r>
              <a:rPr sz="2000" dirty="0">
                <a:latin typeface="Courier New" panose="02070309020205020404" pitchFamily="49" charset="0"/>
                <a:cs typeface="Courier New" panose="02070309020205020404" pitchFamily="49" charset="0"/>
              </a:rPr>
              <a:t> = 4420</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nvmet_port_id</a:t>
            </a:r>
            <a:r>
              <a:rPr sz="2000" dirty="0">
                <a:latin typeface="Courier New" panose="02070309020205020404" pitchFamily="49" charset="0"/>
                <a:cs typeface="Courier New" panose="02070309020205020404" pitchFamily="49" charset="0"/>
              </a:rPr>
              <a:t> = 2</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nvmet_ns_is</a:t>
            </a:r>
            <a:r>
              <a:rPr sz="2000" dirty="0">
                <a:latin typeface="Courier New" panose="02070309020205020404" pitchFamily="49" charset="0"/>
                <a:cs typeface="Courier New" panose="02070309020205020404" pitchFamily="49" charset="0"/>
              </a:rPr>
              <a:t> = 10</a:t>
            </a:r>
            <a:br>
              <a:rPr sz="2000" dirty="0">
                <a:latin typeface="Courier New" panose="02070309020205020404" pitchFamily="49" charset="0"/>
                <a:cs typeface="Courier New" panose="02070309020205020404" pitchFamily="49" charset="0"/>
              </a:rPr>
            </a:br>
            <a:r>
              <a:rPr sz="2000" dirty="0" err="1">
                <a:latin typeface="Courier New" panose="02070309020205020404" pitchFamily="49" charset="0"/>
                <a:cs typeface="Courier New" panose="02070309020205020404" pitchFamily="49" charset="0"/>
              </a:rPr>
              <a:t>target_prefix</a:t>
            </a:r>
            <a:r>
              <a:rPr sz="2000" dirty="0">
                <a:latin typeface="Courier New" panose="02070309020205020404" pitchFamily="49" charset="0"/>
                <a:cs typeface="Courier New" panose="02070309020205020404" pitchFamily="49" charset="0"/>
              </a:rPr>
              <a:t> = nvme-subsystem-1 </a:t>
            </a:r>
          </a:p>
        </p:txBody>
      </p:sp>
      <p:pic>
        <p:nvPicPr>
          <p:cNvPr id="319" name="Picture 2" descr="Picture 2"/>
          <p:cNvPicPr>
            <a:picLocks noChangeAspect="1"/>
          </p:cNvPicPr>
          <p:nvPr/>
        </p:nvPicPr>
        <p:blipFill>
          <a:blip r:embed="rId2">
            <a:extLst/>
          </a:blip>
          <a:stretch>
            <a:fillRect/>
          </a:stretch>
        </p:blipFill>
        <p:spPr>
          <a:xfrm>
            <a:off x="8267700" y="365125"/>
            <a:ext cx="2590800" cy="2159000"/>
          </a:xfrm>
          <a:prstGeom prst="rect">
            <a:avLst/>
          </a:prstGeom>
          <a:ln w="12700">
            <a:miter lim="400000"/>
          </a:ln>
        </p:spPr>
      </p:pic>
      <p:sp>
        <p:nvSpPr>
          <p:cNvPr id="320" name="Slide Number Placeholder 5"/>
          <p:cNvSpPr txBox="1">
            <a:spLocks noGrp="1"/>
          </p:cNvSpPr>
          <p:nvPr>
            <p:ph type="sldNum" sz="quarter" idx="2"/>
          </p:nvPr>
        </p:nvSpPr>
        <p:spPr>
          <a:xfrm>
            <a:off x="11821489" y="6431280"/>
            <a:ext cx="284372"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3"/>
          <p:cNvSpPr txBox="1">
            <a:spLocks noGrp="1"/>
          </p:cNvSpPr>
          <p:nvPr>
            <p:ph type="title"/>
          </p:nvPr>
        </p:nvSpPr>
        <p:spPr>
          <a:xfrm>
            <a:off x="838200" y="127673"/>
            <a:ext cx="10515600" cy="1325563"/>
          </a:xfrm>
          <a:prstGeom prst="rect">
            <a:avLst/>
          </a:prstGeom>
        </p:spPr>
        <p:txBody>
          <a:bodyPr/>
          <a:lstStyle/>
          <a:p>
            <a:pPr>
              <a:defRPr sz="4000"/>
            </a:pPr>
            <a:r>
              <a:rPr dirty="0" err="1"/>
              <a:t>NVMeOF</a:t>
            </a:r>
            <a:r>
              <a:rPr sz="4400" dirty="0"/>
              <a:t> with</a:t>
            </a:r>
          </a:p>
        </p:txBody>
      </p:sp>
      <p:sp>
        <p:nvSpPr>
          <p:cNvPr id="370" name="Content Placeholder 2"/>
          <p:cNvSpPr txBox="1">
            <a:spLocks noGrp="1"/>
          </p:cNvSpPr>
          <p:nvPr>
            <p:ph type="body" idx="1"/>
          </p:nvPr>
        </p:nvSpPr>
        <p:spPr>
          <a:xfrm>
            <a:off x="922491" y="1064302"/>
            <a:ext cx="10783733" cy="5061369"/>
          </a:xfrm>
          <a:prstGeom prst="rect">
            <a:avLst/>
          </a:prstGeom>
        </p:spPr>
        <p:txBody>
          <a:bodyPr>
            <a:normAutofit lnSpcReduction="10000"/>
          </a:bodyPr>
          <a:lstStyle/>
          <a:p>
            <a:pPr>
              <a:lnSpc>
                <a:spcPct val="72000"/>
              </a:lnSpc>
              <a:defRPr sz="1500"/>
            </a:pPr>
            <a:endParaRPr sz="1500" dirty="0">
              <a:latin typeface="Courier New" panose="02070309020205020404" pitchFamily="49" charset="0"/>
              <a:cs typeface="Courier New" panose="02070309020205020404" pitchFamily="49" charset="0"/>
            </a:endParaRPr>
          </a:p>
          <a:p>
            <a:pPr marL="0" indent="0">
              <a:lnSpc>
                <a:spcPct val="72000"/>
              </a:lnSpc>
              <a:buNone/>
              <a:defRPr sz="1500"/>
            </a:pPr>
            <a:r>
              <a:rPr lang="en-US" dirty="0">
                <a:latin typeface="Courier New" panose="02070309020205020404" pitchFamily="49" charset="0"/>
                <a:cs typeface="Courier New" panose="02070309020205020404" pitchFamily="49" charset="0"/>
              </a:rPr>
              <a:t># </a:t>
            </a:r>
            <a:r>
              <a:rPr dirty="0">
                <a:latin typeface="Courier New" panose="02070309020205020404" pitchFamily="49" charset="0"/>
                <a:cs typeface="Courier New" panose="02070309020205020404" pitchFamily="49" charset="0"/>
              </a:rPr>
              <a:t>cat /home/stack/</a:t>
            </a:r>
            <a:r>
              <a:rPr dirty="0" err="1">
                <a:latin typeface="Courier New" panose="02070309020205020404" pitchFamily="49" charset="0"/>
                <a:cs typeface="Courier New" panose="02070309020205020404" pitchFamily="49" charset="0"/>
              </a:rPr>
              <a:t>tripleo</a:t>
            </a:r>
            <a:r>
              <a:rPr dirty="0">
                <a:latin typeface="Courier New" panose="02070309020205020404" pitchFamily="49" charset="0"/>
                <a:cs typeface="Courier New" panose="02070309020205020404" pitchFamily="49" charset="0"/>
              </a:rPr>
              <a:t>-heat-templates/environments/cinder-</a:t>
            </a:r>
            <a:r>
              <a:rPr dirty="0" err="1">
                <a:latin typeface="Courier New" panose="02070309020205020404" pitchFamily="49" charset="0"/>
                <a:cs typeface="Courier New" panose="02070309020205020404" pitchFamily="49" charset="0"/>
              </a:rPr>
              <a:t>nvmeof</a:t>
            </a:r>
            <a:r>
              <a:rPr dirty="0">
                <a:latin typeface="Courier New" panose="02070309020205020404" pitchFamily="49" charset="0"/>
                <a:cs typeface="Courier New" panose="02070309020205020404" pitchFamily="49" charset="0"/>
              </a:rPr>
              <a:t>-</a:t>
            </a:r>
            <a:r>
              <a:rPr dirty="0" err="1">
                <a:latin typeface="Courier New" panose="02070309020205020404" pitchFamily="49" charset="0"/>
                <a:cs typeface="Courier New" panose="02070309020205020404" pitchFamily="49" charset="0"/>
              </a:rPr>
              <a:t>config.yaml</a:t>
            </a:r>
            <a:endParaRPr dirty="0">
              <a:latin typeface="Courier New" panose="02070309020205020404" pitchFamily="49" charset="0"/>
              <a:cs typeface="Courier New" panose="02070309020205020404" pitchFamily="49" charset="0"/>
            </a:endParaRPr>
          </a:p>
          <a:p>
            <a:pPr marL="0" indent="0">
              <a:lnSpc>
                <a:spcPct val="72000"/>
              </a:lnSpc>
              <a:buSzTx/>
              <a:buNone/>
              <a:defRPr sz="1500"/>
            </a:pPr>
            <a:r>
              <a:rPr dirty="0" err="1">
                <a:latin typeface="Courier New" panose="02070309020205020404" pitchFamily="49" charset="0"/>
                <a:cs typeface="Courier New" panose="02070309020205020404" pitchFamily="49" charset="0"/>
              </a:rPr>
              <a:t>parameter_defaults</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CinderNVMeOFBackendName</a:t>
            </a: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tripleo_nvmeof</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CinderNVMeOFTargetPort</a:t>
            </a:r>
            <a:r>
              <a:rPr dirty="0">
                <a:latin typeface="Courier New" panose="02070309020205020404" pitchFamily="49" charset="0"/>
                <a:cs typeface="Courier New" panose="02070309020205020404" pitchFamily="49" charset="0"/>
              </a:rPr>
              <a:t>: 4420</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CinderNVMeOFTargetHelper</a:t>
            </a: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nvmet</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CinderNVMeOFTargetProtocol</a:t>
            </a: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nvmet_rdma</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CinderNVMeOFTargetPrefix</a:t>
            </a: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a:t>
            </a:r>
            <a:r>
              <a:rPr dirty="0">
                <a:latin typeface="Courier New" panose="02070309020205020404" pitchFamily="49" charset="0"/>
                <a:cs typeface="Courier New" panose="02070309020205020404" pitchFamily="49" charset="0"/>
              </a:rPr>
              <a:t>-subsystem'</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CinderNVMeOFTargetPortId</a:t>
            </a:r>
            <a:r>
              <a:rPr dirty="0">
                <a:latin typeface="Courier New" panose="02070309020205020404" pitchFamily="49" charset="0"/>
                <a:cs typeface="Courier New" panose="02070309020205020404" pitchFamily="49" charset="0"/>
              </a:rPr>
              <a:t>: 1</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CinderNVMeOFTargetNameSpaceId</a:t>
            </a:r>
            <a:r>
              <a:rPr dirty="0">
                <a:latin typeface="Courier New" panose="02070309020205020404" pitchFamily="49" charset="0"/>
                <a:cs typeface="Courier New" panose="02070309020205020404" pitchFamily="49" charset="0"/>
              </a:rPr>
              <a:t>: 10</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ControllerParameters</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ExtraKernelModules</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nvmet</a:t>
            </a:r>
            <a:r>
              <a:rPr dirty="0">
                <a:latin typeface="Courier New" panose="02070309020205020404" pitchFamily="49" charset="0"/>
                <a:cs typeface="Courier New" panose="02070309020205020404" pitchFamily="49" charset="0"/>
              </a:rPr>
              <a:t>: {}</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nvmet-rdma</a:t>
            </a:r>
            <a:r>
              <a:rPr dirty="0">
                <a:latin typeface="Courier New" panose="02070309020205020404" pitchFamily="49" charset="0"/>
                <a:cs typeface="Courier New" panose="02070309020205020404" pitchFamily="49" charset="0"/>
              </a:rPr>
              <a:t>: {}</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ComputeParameters</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ExtraKernelModules</a:t>
            </a:r>
            <a:r>
              <a:rPr dirty="0">
                <a:latin typeface="Courier New" panose="02070309020205020404" pitchFamily="49" charset="0"/>
                <a:cs typeface="Courier New" panose="02070309020205020404" pitchFamily="49" charset="0"/>
              </a:rPr>
              <a:t>:</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a:t>
            </a:r>
            <a:r>
              <a:rPr dirty="0">
                <a:latin typeface="Courier New" panose="02070309020205020404" pitchFamily="49" charset="0"/>
                <a:cs typeface="Courier New" panose="02070309020205020404" pitchFamily="49" charset="0"/>
              </a:rPr>
              <a:t>: {}</a:t>
            </a:r>
          </a:p>
          <a:p>
            <a:pPr marL="0" indent="0">
              <a:lnSpc>
                <a:spcPct val="72000"/>
              </a:lnSpc>
              <a:buSzTx/>
              <a:buNone/>
              <a:defRPr sz="1500"/>
            </a:pPr>
            <a:r>
              <a:rPr dirty="0">
                <a:latin typeface="Courier New" panose="02070309020205020404" pitchFamily="49" charset="0"/>
                <a:cs typeface="Courier New" panose="02070309020205020404" pitchFamily="49" charset="0"/>
              </a:rPr>
              <a:t>      </a:t>
            </a:r>
            <a:r>
              <a:rPr dirty="0" err="1">
                <a:latin typeface="Courier New" panose="02070309020205020404" pitchFamily="49" charset="0"/>
                <a:cs typeface="Courier New" panose="02070309020205020404" pitchFamily="49" charset="0"/>
              </a:rPr>
              <a:t>nvme-rdma</a:t>
            </a:r>
            <a:r>
              <a:rPr dirty="0">
                <a:latin typeface="Courier New" panose="02070309020205020404" pitchFamily="49" charset="0"/>
                <a:cs typeface="Courier New" panose="02070309020205020404" pitchFamily="49" charset="0"/>
              </a:rPr>
              <a:t>: {}</a:t>
            </a:r>
          </a:p>
        </p:txBody>
      </p:sp>
      <p:pic>
        <p:nvPicPr>
          <p:cNvPr id="371" name="Picture 10" descr="Picture 10"/>
          <p:cNvPicPr>
            <a:picLocks noChangeAspect="1"/>
          </p:cNvPicPr>
          <p:nvPr/>
        </p:nvPicPr>
        <p:blipFill>
          <a:blip r:embed="rId2">
            <a:extLst/>
          </a:blip>
          <a:stretch>
            <a:fillRect/>
          </a:stretch>
        </p:blipFill>
        <p:spPr>
          <a:xfrm>
            <a:off x="3977416" y="128040"/>
            <a:ext cx="3098634" cy="1059104"/>
          </a:xfrm>
          <a:prstGeom prst="rect">
            <a:avLst/>
          </a:prstGeom>
          <a:ln w="12700">
            <a:miter lim="400000"/>
          </a:ln>
        </p:spPr>
      </p:pic>
      <p:sp>
        <p:nvSpPr>
          <p:cNvPr id="372" name="Slide Number Placeholder 5"/>
          <p:cNvSpPr txBox="1">
            <a:spLocks noGrp="1"/>
          </p:cNvSpPr>
          <p:nvPr>
            <p:ph type="sldNum" sz="quarter" idx="2"/>
          </p:nvPr>
        </p:nvSpPr>
        <p:spPr>
          <a:xfrm>
            <a:off x="11821489" y="6431280"/>
            <a:ext cx="284372"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89" y="-120398"/>
            <a:ext cx="10515600" cy="1325563"/>
          </a:xfrm>
        </p:spPr>
        <p:txBody>
          <a:bodyPr/>
          <a:lstStyle/>
          <a:p>
            <a:r>
              <a:rPr lang="en-US" dirty="0"/>
              <a:t>Storage Evolution</a:t>
            </a:r>
            <a:endParaRPr lang="en-US" baseline="30000" dirty="0"/>
          </a:p>
        </p:txBody>
      </p:sp>
      <p:sp>
        <p:nvSpPr>
          <p:cNvPr id="9" name="Text Placeholder 8">
            <a:extLst>
              <a:ext uri="{FF2B5EF4-FFF2-40B4-BE49-F238E27FC236}">
                <a16:creationId xmlns:a16="http://schemas.microsoft.com/office/drawing/2014/main" id="{146B27F7-D6FE-CD48-99B3-0298F8F84C3A}"/>
              </a:ext>
            </a:extLst>
          </p:cNvPr>
          <p:cNvSpPr>
            <a:spLocks noGrp="1"/>
          </p:cNvSpPr>
          <p:nvPr>
            <p:ph type="body" idx="1"/>
          </p:nvPr>
        </p:nvSpPr>
        <p:spPr/>
        <p:txBody>
          <a:bodyPr/>
          <a:lstStyle/>
          <a:p>
            <a:endParaRPr lang="en-US"/>
          </a:p>
        </p:txBody>
      </p:sp>
      <p:sp>
        <p:nvSpPr>
          <p:cNvPr id="3" name="Slide Number Placeholder 2"/>
          <p:cNvSpPr>
            <a:spLocks noGrp="1"/>
          </p:cNvSpPr>
          <p:nvPr>
            <p:ph type="sldNum" sz="quarter" idx="2"/>
          </p:nvPr>
        </p:nvSpPr>
        <p:spPr/>
        <p:txBody>
          <a:bodyPr/>
          <a:lstStyle/>
          <a:p>
            <a:fld id="{EE2556C5-CE8C-6547-B838-EA80C61A4AF7}"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1" y="1005773"/>
            <a:ext cx="12193005" cy="488367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59192498"/>
              </p:ext>
            </p:extLst>
          </p:nvPr>
        </p:nvGraphicFramePr>
        <p:xfrm>
          <a:off x="3091157" y="6413208"/>
          <a:ext cx="5834358" cy="343689"/>
        </p:xfrm>
        <a:graphic>
          <a:graphicData uri="http://schemas.openxmlformats.org/drawingml/2006/table">
            <a:tbl>
              <a:tblPr/>
              <a:tblGrid>
                <a:gridCol w="5834358">
                  <a:extLst>
                    <a:ext uri="{9D8B030D-6E8A-4147-A177-3AD203B41FA5}">
                      <a16:colId xmlns:a16="http://schemas.microsoft.com/office/drawing/2014/main" val="20000"/>
                    </a:ext>
                  </a:extLst>
                </a:gridCol>
              </a:tblGrid>
              <a:tr h="343689">
                <a:tc>
                  <a:txBody>
                    <a:bodyPr/>
                    <a:lstStyle>
                      <a:lvl1pPr marL="0" algn="l" defTabSz="457200" rtl="0" eaLnBrk="1" latinLnBrk="0" hangingPunct="1">
                        <a:defRPr sz="1800" kern="1200">
                          <a:solidFill>
                            <a:schemeClr val="tx1"/>
                          </a:solidFill>
                          <a:latin typeface="Intel Clear"/>
                        </a:defRPr>
                      </a:lvl1pPr>
                      <a:lvl2pPr marL="457200" algn="l" defTabSz="457200" rtl="0" eaLnBrk="1" latinLnBrk="0" hangingPunct="1">
                        <a:defRPr sz="1800" kern="1200">
                          <a:solidFill>
                            <a:schemeClr val="tx1"/>
                          </a:solidFill>
                          <a:latin typeface="Intel Clear"/>
                        </a:defRPr>
                      </a:lvl2pPr>
                      <a:lvl3pPr marL="914400" algn="l" defTabSz="457200" rtl="0" eaLnBrk="1" latinLnBrk="0" hangingPunct="1">
                        <a:defRPr sz="1800" kern="1200">
                          <a:solidFill>
                            <a:schemeClr val="tx1"/>
                          </a:solidFill>
                          <a:latin typeface="Intel Clear"/>
                        </a:defRPr>
                      </a:lvl3pPr>
                      <a:lvl4pPr marL="1371600" algn="l" defTabSz="457200" rtl="0" eaLnBrk="1" latinLnBrk="0" hangingPunct="1">
                        <a:defRPr sz="1800" kern="1200">
                          <a:solidFill>
                            <a:schemeClr val="tx1"/>
                          </a:solidFill>
                          <a:latin typeface="Intel Clear"/>
                        </a:defRPr>
                      </a:lvl4pPr>
                      <a:lvl5pPr marL="1828800" algn="l" defTabSz="457200" rtl="0" eaLnBrk="1" latinLnBrk="0" hangingPunct="1">
                        <a:defRPr sz="1800" kern="1200">
                          <a:solidFill>
                            <a:schemeClr val="tx1"/>
                          </a:solidFill>
                          <a:latin typeface="Intel Clear"/>
                        </a:defRPr>
                      </a:lvl5pPr>
                      <a:lvl6pPr marL="2286000" algn="l" defTabSz="457200" rtl="0" eaLnBrk="1" latinLnBrk="0" hangingPunct="1">
                        <a:defRPr sz="1800" kern="1200">
                          <a:solidFill>
                            <a:schemeClr val="tx1"/>
                          </a:solidFill>
                          <a:latin typeface="Intel Clear"/>
                        </a:defRPr>
                      </a:lvl6pPr>
                      <a:lvl7pPr marL="2743200" algn="l" defTabSz="457200" rtl="0" eaLnBrk="1" latinLnBrk="0" hangingPunct="1">
                        <a:defRPr sz="1800" kern="1200">
                          <a:solidFill>
                            <a:schemeClr val="tx1"/>
                          </a:solidFill>
                          <a:latin typeface="Intel Clear"/>
                        </a:defRPr>
                      </a:lvl7pPr>
                      <a:lvl8pPr marL="3200400" algn="l" defTabSz="457200" rtl="0" eaLnBrk="1" latinLnBrk="0" hangingPunct="1">
                        <a:defRPr sz="1800" kern="1200">
                          <a:solidFill>
                            <a:schemeClr val="tx1"/>
                          </a:solidFill>
                          <a:latin typeface="Intel Clear"/>
                        </a:defRPr>
                      </a:lvl8pPr>
                      <a:lvl9pPr marL="3657600" algn="l" defTabSz="457200" rtl="0" eaLnBrk="1" latinLnBrk="0" hangingPunct="1">
                        <a:defRPr sz="1800" kern="1200">
                          <a:solidFill>
                            <a:schemeClr val="tx1"/>
                          </a:solidFill>
                          <a:latin typeface="Intel Clear"/>
                        </a:defRPr>
                      </a:lvl9pPr>
                    </a:lstStyle>
                    <a:p>
                      <a:pPr rtl="0"/>
                      <a:r>
                        <a:rPr lang="en-US" sz="800" dirty="0">
                          <a:solidFill>
                            <a:schemeClr val="bg1"/>
                          </a:solidFill>
                          <a:effectLst/>
                          <a:latin typeface="+mj-lt"/>
                        </a:rPr>
                        <a:t>Technology claims are based on comparisons of latency, density and write cycling metrics amongst memory technologies recorded on published specifications of in-market memory products against internal Intel specifications.</a:t>
                      </a:r>
                      <a:endParaRPr lang="en-US" sz="900" dirty="0">
                        <a:solidFill>
                          <a:schemeClr val="bg1"/>
                        </a:solidFill>
                        <a:effectLst/>
                        <a:latin typeface="+mj-lt"/>
                      </a:endParaRPr>
                    </a:p>
                  </a:txBody>
                  <a:tcPr marL="4064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498933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CC413-7AC1-384F-BD4C-F1ED08614E07}"/>
              </a:ext>
            </a:extLst>
          </p:cNvPr>
          <p:cNvSpPr>
            <a:spLocks noGrp="1"/>
          </p:cNvSpPr>
          <p:nvPr>
            <p:ph type="title"/>
          </p:nvPr>
        </p:nvSpPr>
        <p:spPr>
          <a:xfrm>
            <a:off x="831850" y="641514"/>
            <a:ext cx="10515600" cy="2852737"/>
          </a:xfrm>
        </p:spPr>
        <p:txBody>
          <a:bodyPr>
            <a:normAutofit/>
          </a:bodyPr>
          <a:lstStyle/>
          <a:p>
            <a:r>
              <a:rPr lang="en-US" sz="6000" dirty="0" err="1"/>
              <a:t>NVMe-oF</a:t>
            </a:r>
            <a:r>
              <a:rPr lang="en-US" sz="6000" dirty="0"/>
              <a:t> and SPDK</a:t>
            </a:r>
          </a:p>
        </p:txBody>
      </p:sp>
      <p:sp>
        <p:nvSpPr>
          <p:cNvPr id="5" name="Text Placeholder 4">
            <a:extLst>
              <a:ext uri="{FF2B5EF4-FFF2-40B4-BE49-F238E27FC236}">
                <a16:creationId xmlns:a16="http://schemas.microsoft.com/office/drawing/2014/main" id="{77DB2AF6-AF2B-504F-9D46-D2D89A162F03}"/>
              </a:ext>
            </a:extLst>
          </p:cNvPr>
          <p:cNvSpPr>
            <a:spLocks noGrp="1"/>
          </p:cNvSpPr>
          <p:nvPr>
            <p:ph type="body" sz="quarter" idx="1"/>
          </p:nvPr>
        </p:nvSpPr>
        <p:spPr>
          <a:xfrm>
            <a:off x="831850" y="3521238"/>
            <a:ext cx="10515600" cy="1500188"/>
          </a:xfrm>
        </p:spPr>
        <p:txBody>
          <a:bodyPr/>
          <a:lstStyle/>
          <a:p>
            <a:r>
              <a:rPr lang="en-US" b="1" dirty="0"/>
              <a:t>Storage Performance Development Kit</a:t>
            </a:r>
          </a:p>
        </p:txBody>
      </p:sp>
    </p:spTree>
    <p:extLst>
      <p:ext uri="{BB962C8B-B14F-4D97-AF65-F5344CB8AC3E}">
        <p14:creationId xmlns:p14="http://schemas.microsoft.com/office/powerpoint/2010/main" val="11414660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23B7E74-E338-4844-930F-A695EDBC5109}"/>
              </a:ext>
            </a:extLst>
          </p:cNvPr>
          <p:cNvPicPr>
            <a:picLocks noChangeAspect="1"/>
          </p:cNvPicPr>
          <p:nvPr/>
        </p:nvPicPr>
        <p:blipFill>
          <a:blip r:embed="rId2"/>
          <a:stretch>
            <a:fillRect/>
          </a:stretch>
        </p:blipFill>
        <p:spPr>
          <a:xfrm>
            <a:off x="356049" y="199667"/>
            <a:ext cx="11237140" cy="5818584"/>
          </a:xfrm>
          <a:prstGeom prst="rect">
            <a:avLst/>
          </a:prstGeom>
        </p:spPr>
      </p:pic>
    </p:spTree>
    <p:extLst>
      <p:ext uri="{BB962C8B-B14F-4D97-AF65-F5344CB8AC3E}">
        <p14:creationId xmlns:p14="http://schemas.microsoft.com/office/powerpoint/2010/main" val="329764796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1E7F4571-D6D7-B540-B319-E2BBB133D0B6}"/>
              </a:ext>
            </a:extLst>
          </p:cNvPr>
          <p:cNvSpPr txBox="1">
            <a:spLocks/>
          </p:cNvSpPr>
          <p:nvPr/>
        </p:nvSpPr>
        <p:spPr>
          <a:xfrm>
            <a:off x="232095" y="2151650"/>
            <a:ext cx="3213100" cy="2364519"/>
          </a:xfrm>
          <a:prstGeom prst="rect">
            <a:avLst/>
          </a:prstGeom>
        </p:spPr>
        <p:txBody>
          <a:bodyPr vert="horz" lIns="0" tIns="0" rIns="0" bIns="0" rtlCol="0" anchor="t" anchorCtr="0">
            <a:noAutofit/>
          </a:bodyPr>
          <a:lstStyle>
            <a:lvl1pPr algn="l" defTabSz="609585" rtl="0" eaLnBrk="1" latinLnBrk="0" hangingPunct="1">
              <a:lnSpc>
                <a:spcPct val="100000"/>
              </a:lnSpc>
              <a:spcBef>
                <a:spcPct val="0"/>
              </a:spcBef>
              <a:buNone/>
              <a:defRPr sz="3733" b="0" i="0" kern="1200" spc="0" baseline="0">
                <a:solidFill>
                  <a:schemeClr val="tx2"/>
                </a:solidFill>
                <a:latin typeface="Intel Clear"/>
                <a:ea typeface="Intel Clear"/>
                <a:cs typeface="Intel Clear"/>
              </a:defRPr>
            </a:lvl1pPr>
          </a:lstStyle>
          <a:p>
            <a:pPr marL="0" marR="0" lvl="0" indent="0" algn="r" defTabSz="609585" rtl="0" eaLnBrk="1" fontAlgn="auto" latinLnBrk="0" hangingPunct="1">
              <a:lnSpc>
                <a:spcPct val="100000"/>
              </a:lnSpc>
              <a:spcBef>
                <a:spcPct val="0"/>
              </a:spcBef>
              <a:spcAft>
                <a:spcPts val="0"/>
              </a:spcAft>
              <a:buClrTx/>
              <a:buSzTx/>
              <a:buFontTx/>
              <a:buNone/>
              <a:tabLst/>
              <a:defRPr/>
            </a:pPr>
            <a:r>
              <a:rPr kumimoji="0" lang="en-US" altLang="en-US" sz="3733" b="0" i="0" u="none" strike="noStrike" kern="1200" cap="none" spc="0" normalizeH="0" baseline="0" noProof="0">
                <a:ln>
                  <a:noFill/>
                </a:ln>
                <a:solidFill>
                  <a:srgbClr val="003C71"/>
                </a:solidFill>
                <a:effectLst/>
                <a:uLnTx/>
                <a:uFillTx/>
                <a:latin typeface="Intel Clear"/>
                <a:ea typeface="Intel Clear"/>
                <a:cs typeface="Intel Clear"/>
              </a:rPr>
              <a:t>Storage Performance</a:t>
            </a:r>
            <a:br>
              <a:rPr kumimoji="0" lang="en-US" altLang="en-US" sz="3733" b="0" i="0" u="none" strike="noStrike" kern="1200" cap="none" spc="0" normalizeH="0" baseline="0" noProof="0">
                <a:ln>
                  <a:noFill/>
                </a:ln>
                <a:solidFill>
                  <a:srgbClr val="003C71"/>
                </a:solidFill>
                <a:effectLst/>
                <a:uLnTx/>
                <a:uFillTx/>
                <a:latin typeface="Intel Clear"/>
                <a:ea typeface="Intel Clear"/>
                <a:cs typeface="Intel Clear"/>
              </a:rPr>
            </a:br>
            <a:r>
              <a:rPr kumimoji="0" lang="en-US" altLang="en-US" sz="3733" b="0" i="0" u="none" strike="noStrike" kern="1200" cap="none" spc="0" normalizeH="0" baseline="0" noProof="0">
                <a:ln>
                  <a:noFill/>
                </a:ln>
                <a:solidFill>
                  <a:srgbClr val="003C71"/>
                </a:solidFill>
                <a:effectLst/>
                <a:uLnTx/>
                <a:uFillTx/>
                <a:latin typeface="Intel Clear" panose="020B0604020203020204" pitchFamily="34" charset="0"/>
                <a:ea typeface="Intel Clear" panose="020B0604020203020204" pitchFamily="34" charset="0"/>
                <a:cs typeface="Intel Clear" panose="020B0604020203020204" pitchFamily="34" charset="0"/>
              </a:rPr>
              <a:t>Development Kit</a:t>
            </a:r>
            <a:endParaRPr kumimoji="0" lang="en-IE" altLang="en-US" sz="3733" b="0" i="0" u="none" strike="noStrike" kern="1200" cap="none" spc="0" normalizeH="0" baseline="0" noProof="0" dirty="0">
              <a:ln>
                <a:noFill/>
              </a:ln>
              <a:solidFill>
                <a:srgbClr val="003C71"/>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27" name="Content Placeholder 1">
            <a:extLst>
              <a:ext uri="{FF2B5EF4-FFF2-40B4-BE49-F238E27FC236}">
                <a16:creationId xmlns:a16="http://schemas.microsoft.com/office/drawing/2014/main" id="{1332D097-9D73-7B4B-A10E-E4FDD84E2E1B}"/>
              </a:ext>
            </a:extLst>
          </p:cNvPr>
          <p:cNvSpPr txBox="1">
            <a:spLocks/>
          </p:cNvSpPr>
          <p:nvPr/>
        </p:nvSpPr>
        <p:spPr>
          <a:xfrm>
            <a:off x="5189416" y="843906"/>
            <a:ext cx="6799191" cy="2490003"/>
          </a:xfrm>
          <a:prstGeom prst="rect">
            <a:avLst/>
          </a:prstGeom>
        </p:spPr>
        <p:txBody>
          <a:bodyPr vert="horz" lIns="0" tIns="0" rIns="0" bIns="0" rtlCol="0">
            <a:noAutofit/>
          </a:bodyPr>
          <a:lstStyle>
            <a:lvl1pPr marL="0" indent="0" algn="l" defTabSz="609585" rtl="0" eaLnBrk="1" latinLnBrk="0" hangingPunct="1">
              <a:lnSpc>
                <a:spcPct val="100000"/>
              </a:lnSpc>
              <a:spcBef>
                <a:spcPts val="8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lnSpc>
                <a:spcPct val="100000"/>
              </a:lnSpc>
              <a:spcBef>
                <a:spcPts val="800"/>
              </a:spcBef>
              <a:buFont typeface="Wingdings" charset="2"/>
              <a:buChar char="§"/>
              <a:defRPr sz="2133" kern="1200" baseline="0">
                <a:solidFill>
                  <a:schemeClr val="tx2"/>
                </a:solidFill>
                <a:latin typeface="+mn-lt"/>
                <a:ea typeface="+mn-ea"/>
                <a:cs typeface="Intel Clear" panose="020B0604020203020204" pitchFamily="34" charset="0"/>
              </a:defRPr>
            </a:lvl2pPr>
            <a:lvl3pPr marL="992693" indent="-232828" algn="l" defTabSz="609585" rtl="0" eaLnBrk="1" latinLnBrk="0" hangingPunct="1">
              <a:lnSpc>
                <a:spcPct val="100000"/>
              </a:lnSpc>
              <a:spcBef>
                <a:spcPts val="800"/>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800"/>
              </a:spcBef>
              <a:spcAft>
                <a:spcPts val="0"/>
              </a:spcAft>
              <a:buClrTx/>
              <a:buSzTx/>
              <a:buFont typeface="Wingdings" panose="05000000000000000000" pitchFamily="2" charset="2"/>
              <a:buNone/>
              <a:tabLst/>
              <a:defRPr/>
            </a:pPr>
            <a:r>
              <a:rPr kumimoji="0" lang="en-US" altLang="en-US" sz="2400" b="1" i="1" u="none" strike="noStrike" kern="1200" cap="none" spc="0" normalizeH="0" baseline="0" noProof="0">
                <a:ln>
                  <a:noFill/>
                </a:ln>
                <a:solidFill>
                  <a:srgbClr val="0071C5"/>
                </a:solidFill>
                <a:effectLst/>
                <a:uLnTx/>
                <a:uFillTx/>
                <a:latin typeface="Intel Clear"/>
                <a:ea typeface="+mn-ea"/>
                <a:cs typeface="Intel Clear" panose="020B0604020203020204" pitchFamily="34" charset="0"/>
              </a:rPr>
              <a:t>Scalable and Efficient Software Ingredients</a:t>
            </a:r>
          </a:p>
          <a:p>
            <a:pPr marL="380990" marR="0" lvl="1" indent="-38099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133" b="0" i="0" u="none" strike="noStrike" kern="1200" cap="none" spc="0" normalizeH="0" baseline="0" noProof="0">
                <a:ln>
                  <a:noFill/>
                </a:ln>
                <a:solidFill>
                  <a:srgbClr val="003C71"/>
                </a:solidFill>
                <a:effectLst/>
                <a:uLnTx/>
                <a:uFillTx/>
                <a:latin typeface="Intel Clear"/>
                <a:ea typeface="+mn-ea"/>
                <a:cs typeface="Intel Clear" panose="020B0604020203020204" pitchFamily="34" charset="0"/>
              </a:rPr>
              <a:t>User space, lockless, polled-mode components</a:t>
            </a:r>
          </a:p>
          <a:p>
            <a:pPr marL="380990" marR="0" lvl="1" indent="-38099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133" b="0" i="0" u="none" strike="noStrike" kern="1200" cap="none" spc="0" normalizeH="0" baseline="0" noProof="0">
                <a:ln>
                  <a:noFill/>
                </a:ln>
                <a:solidFill>
                  <a:srgbClr val="003C71"/>
                </a:solidFill>
                <a:effectLst/>
                <a:uLnTx/>
                <a:uFillTx/>
                <a:latin typeface="Intel Clear"/>
                <a:ea typeface="+mn-ea"/>
                <a:cs typeface="Intel Clear" panose="020B0604020203020204" pitchFamily="34" charset="0"/>
              </a:rPr>
              <a:t>Up to millions of IOPS per core </a:t>
            </a:r>
          </a:p>
          <a:p>
            <a:pPr marL="380990" marR="0" lvl="1" indent="-38099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133" b="0" i="0" u="none" strike="noStrike" kern="1200" cap="none" spc="0" normalizeH="0" baseline="0" noProof="0">
                <a:ln>
                  <a:noFill/>
                </a:ln>
                <a:solidFill>
                  <a:srgbClr val="003C71"/>
                </a:solidFill>
                <a:effectLst/>
                <a:uLnTx/>
                <a:uFillTx/>
                <a:latin typeface="Intel Clear" charset="0"/>
                <a:ea typeface="+mn-ea"/>
                <a:cs typeface="Intel Clear" panose="020B0604020203020204" pitchFamily="34" charset="0"/>
              </a:rPr>
              <a:t>Designed to extract maximum performance from non-volatile media</a:t>
            </a:r>
            <a:endParaRPr kumimoji="0" lang="en-US" altLang="en-US" sz="2133" b="0" i="0" u="none" strike="noStrike" kern="1200" cap="none" spc="0" normalizeH="0" baseline="0" noProof="0">
              <a:ln>
                <a:noFill/>
              </a:ln>
              <a:solidFill>
                <a:srgbClr val="003C71"/>
              </a:solidFill>
              <a:effectLst/>
              <a:uLnTx/>
              <a:uFillTx/>
              <a:latin typeface="Intel Clear"/>
              <a:ea typeface="+mn-ea"/>
              <a:cs typeface="Intel Clear" panose="020B0604020203020204" pitchFamily="34" charset="0"/>
            </a:endParaRPr>
          </a:p>
          <a:p>
            <a:pPr marL="177796" marR="0" lvl="1" indent="-177796" algn="l" defTabSz="609585" rtl="0" eaLnBrk="1" fontAlgn="auto" latinLnBrk="0" hangingPunct="1">
              <a:lnSpc>
                <a:spcPct val="100000"/>
              </a:lnSpc>
              <a:spcBef>
                <a:spcPts val="800"/>
              </a:spcBef>
              <a:spcAft>
                <a:spcPts val="0"/>
              </a:spcAft>
              <a:buClrTx/>
              <a:buSzTx/>
              <a:buFont typeface="Wingdings" charset="2"/>
              <a:buChar char="§"/>
              <a:tabLst/>
              <a:defRPr/>
            </a:pPr>
            <a:endParaRPr kumimoji="0" lang="en-US" altLang="en-US" sz="1800" b="0" i="0" u="none" strike="noStrike" kern="1200" cap="none" spc="0" normalizeH="0" baseline="0" noProof="0" dirty="0">
              <a:ln>
                <a:noFill/>
              </a:ln>
              <a:solidFill>
                <a:srgbClr val="003C71"/>
              </a:solidFill>
              <a:effectLst/>
              <a:uLnTx/>
              <a:uFillTx/>
              <a:latin typeface="Intel Clear"/>
              <a:ea typeface="+mn-ea"/>
              <a:cs typeface="Intel Clear" panose="020B0604020203020204" pitchFamily="34" charset="0"/>
            </a:endParaRPr>
          </a:p>
        </p:txBody>
      </p:sp>
      <p:cxnSp>
        <p:nvCxnSpPr>
          <p:cNvPr id="28" name="Straight Connector 27">
            <a:extLst>
              <a:ext uri="{FF2B5EF4-FFF2-40B4-BE49-F238E27FC236}">
                <a16:creationId xmlns:a16="http://schemas.microsoft.com/office/drawing/2014/main" id="{A4708AE4-7A8B-464F-BD47-7EDD8141B095}"/>
              </a:ext>
            </a:extLst>
          </p:cNvPr>
          <p:cNvCxnSpPr/>
          <p:nvPr/>
        </p:nvCxnSpPr>
        <p:spPr>
          <a:xfrm>
            <a:off x="2696587" y="3333909"/>
            <a:ext cx="889000" cy="0"/>
          </a:xfrm>
          <a:prstGeom prst="line">
            <a:avLst/>
          </a:prstGeom>
          <a:noFill/>
          <a:ln w="12700" cap="flat" cmpd="sng" algn="ctr">
            <a:solidFill>
              <a:sysClr val="windowText" lastClr="000000">
                <a:lumMod val="50000"/>
                <a:lumOff val="50000"/>
              </a:sysClr>
            </a:solidFill>
            <a:prstDash val="dot"/>
          </a:ln>
          <a:effectLst/>
        </p:spPr>
      </p:cxnSp>
      <p:cxnSp>
        <p:nvCxnSpPr>
          <p:cNvPr id="29" name="Straight Connector 28">
            <a:extLst>
              <a:ext uri="{FF2B5EF4-FFF2-40B4-BE49-F238E27FC236}">
                <a16:creationId xmlns:a16="http://schemas.microsoft.com/office/drawing/2014/main" id="{7BD16BEB-2729-3740-8737-7760547ED599}"/>
              </a:ext>
            </a:extLst>
          </p:cNvPr>
          <p:cNvCxnSpPr/>
          <p:nvPr/>
        </p:nvCxnSpPr>
        <p:spPr>
          <a:xfrm>
            <a:off x="3602586" y="891313"/>
            <a:ext cx="0" cy="4660900"/>
          </a:xfrm>
          <a:prstGeom prst="line">
            <a:avLst/>
          </a:prstGeom>
          <a:noFill/>
          <a:ln w="12700" cap="flat" cmpd="sng" algn="ctr">
            <a:solidFill>
              <a:sysClr val="windowText" lastClr="000000">
                <a:lumMod val="50000"/>
                <a:lumOff val="50000"/>
              </a:sysClr>
            </a:solidFill>
            <a:prstDash val="dot"/>
          </a:ln>
          <a:effectLst/>
        </p:spPr>
      </p:cxnSp>
      <p:sp>
        <p:nvSpPr>
          <p:cNvPr id="30" name="Content Placeholder 1">
            <a:extLst>
              <a:ext uri="{FF2B5EF4-FFF2-40B4-BE49-F238E27FC236}">
                <a16:creationId xmlns:a16="http://schemas.microsoft.com/office/drawing/2014/main" id="{2F44DC06-0E78-954A-A7CD-DA35AA36D386}"/>
              </a:ext>
            </a:extLst>
          </p:cNvPr>
          <p:cNvSpPr txBox="1">
            <a:spLocks/>
          </p:cNvSpPr>
          <p:nvPr/>
        </p:nvSpPr>
        <p:spPr bwMode="auto">
          <a:xfrm>
            <a:off x="5339342" y="3221763"/>
            <a:ext cx="6649265" cy="2679695"/>
          </a:xfrm>
          <a:prstGeom prst="rect">
            <a:avLst/>
          </a:prstGeom>
          <a:noFill/>
          <a:ln>
            <a:noFill/>
          </a:ln>
          <a:extLst/>
        </p:spPr>
        <p:txBody>
          <a:bodyPr lIns="0" tIns="0" rIns="0" bIns="0">
            <a:noAutofit/>
          </a:bodyPr>
          <a:lstStyle>
            <a:lvl1pPr eaLnBrk="0" hangingPunct="0">
              <a:defRPr sz="2400">
                <a:solidFill>
                  <a:schemeClr val="tx1"/>
                </a:solidFill>
                <a:latin typeface="Neo Sans Intel" panose="020B0504020202020204" pitchFamily="34" charset="0"/>
                <a:ea typeface="MS PGothic" panose="020B0600070205080204" pitchFamily="34" charset="-128"/>
              </a:defRPr>
            </a:lvl1pPr>
            <a:lvl2pPr marL="177800" indent="-177800" eaLnBrk="0" hangingPunct="0">
              <a:defRPr sz="2400">
                <a:solidFill>
                  <a:schemeClr val="tx1"/>
                </a:solidFill>
                <a:latin typeface="Neo Sans Intel" panose="020B0504020202020204" pitchFamily="34" charset="0"/>
                <a:ea typeface="MS PGothic" panose="020B0600070205080204" pitchFamily="34" charset="-128"/>
              </a:defRPr>
            </a:lvl2pPr>
            <a:lvl3pPr marL="1143000" indent="-228600" eaLnBrk="0" hangingPunct="0">
              <a:defRPr sz="2400">
                <a:solidFill>
                  <a:schemeClr val="tx1"/>
                </a:solidFill>
                <a:latin typeface="Neo Sans Intel" panose="020B0504020202020204" pitchFamily="34" charset="0"/>
                <a:ea typeface="MS PGothic" panose="020B0600070205080204" pitchFamily="34" charset="-128"/>
              </a:defRPr>
            </a:lvl3pPr>
            <a:lvl4pPr marL="1600200" indent="-228600" eaLnBrk="0" hangingPunct="0">
              <a:defRPr sz="2400">
                <a:solidFill>
                  <a:schemeClr val="tx1"/>
                </a:solidFill>
                <a:latin typeface="Neo Sans Intel" panose="020B0504020202020204" pitchFamily="34" charset="0"/>
                <a:ea typeface="MS PGothic" panose="020B0600070205080204" pitchFamily="34" charset="-128"/>
              </a:defRPr>
            </a:lvl4pPr>
            <a:lvl5pPr marL="2057400" indent="-228600" eaLnBrk="0" hangingPunct="0">
              <a:defRPr sz="2400">
                <a:solidFill>
                  <a:schemeClr val="tx1"/>
                </a:solidFill>
                <a:latin typeface="Neo Sans Intel" panose="020B05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o Sans Intel" panose="020B05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o Sans Intel" panose="020B05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o Sans Intel" panose="020B05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o Sans Intel" panose="020B0504020202020204" pitchFamily="34" charset="0"/>
                <a:ea typeface="MS PGothic" panose="020B0600070205080204" pitchFamily="34" charset="-128"/>
              </a:defRPr>
            </a:lvl9pPr>
          </a:lstStyle>
          <a:p>
            <a:pPr algn="l" defTabSz="457189" rtl="0" eaLnBrk="1" fontAlgn="base" hangingPunct="1">
              <a:spcBef>
                <a:spcPts val="1200"/>
              </a:spcBef>
              <a:spcAft>
                <a:spcPct val="0"/>
              </a:spcAft>
              <a:defRPr/>
            </a:pPr>
            <a:r>
              <a:rPr lang="en-US" altLang="en-US" b="1" kern="1200" dirty="0">
                <a:solidFill>
                  <a:srgbClr val="0070C0"/>
                </a:solidFill>
                <a:latin typeface="Intel Clear" charset="0"/>
                <a:cs typeface="+mn-cs"/>
              </a:rPr>
              <a:t>Storage Reference Architecture</a:t>
            </a:r>
          </a:p>
          <a:p>
            <a:pPr marL="380990" lvl="1" indent="-380990" algn="l" defTabSz="457189" rtl="0" eaLnBrk="1" fontAlgn="base" hangingPunct="1">
              <a:spcBef>
                <a:spcPts val="800"/>
              </a:spcBef>
              <a:spcAft>
                <a:spcPct val="0"/>
              </a:spcAft>
              <a:buFont typeface="Arial" panose="020B0604020202020204" pitchFamily="34" charset="0"/>
              <a:buChar char="•"/>
              <a:defRPr/>
            </a:pPr>
            <a:r>
              <a:rPr lang="en-US" altLang="en-US" sz="2133" kern="1200" dirty="0">
                <a:solidFill>
                  <a:srgbClr val="003C71"/>
                </a:solidFill>
                <a:latin typeface="Intel Clear" charset="0"/>
                <a:cs typeface="+mn-cs"/>
              </a:rPr>
              <a:t>Optimized for </a:t>
            </a:r>
            <a:r>
              <a:rPr lang="en-US" altLang="en-US" sz="2133" i="1" kern="1200" dirty="0">
                <a:solidFill>
                  <a:srgbClr val="003C71"/>
                </a:solidFill>
                <a:latin typeface="Intel Clear" charset="0"/>
                <a:cs typeface="+mn-cs"/>
              </a:rPr>
              <a:t>latest generation CPUs and SSDs</a:t>
            </a:r>
          </a:p>
          <a:p>
            <a:pPr marL="380990" lvl="1" indent="-380990" algn="l" defTabSz="457189" rtl="0" eaLnBrk="1" fontAlgn="base" hangingPunct="1">
              <a:spcBef>
                <a:spcPts val="800"/>
              </a:spcBef>
              <a:spcAft>
                <a:spcPct val="0"/>
              </a:spcAft>
              <a:buFont typeface="Arial" panose="020B0604020202020204" pitchFamily="34" charset="0"/>
              <a:buChar char="•"/>
              <a:defRPr/>
            </a:pPr>
            <a:r>
              <a:rPr lang="en-US" altLang="en-US" sz="2133" kern="1200" dirty="0">
                <a:solidFill>
                  <a:srgbClr val="003C71"/>
                </a:solidFill>
                <a:latin typeface="Intel Clear" charset="0"/>
                <a:cs typeface="+mn-cs"/>
              </a:rPr>
              <a:t>Open source </a:t>
            </a:r>
            <a:r>
              <a:rPr lang="en-US" altLang="en-US" sz="2133" kern="1200" dirty="0" err="1">
                <a:solidFill>
                  <a:srgbClr val="003C71"/>
                </a:solidFill>
                <a:latin typeface="Intel Clear" charset="0"/>
                <a:cs typeface="+mn-cs"/>
              </a:rPr>
              <a:t>composable</a:t>
            </a:r>
            <a:r>
              <a:rPr lang="en-US" altLang="en-US" sz="2133" kern="1200" dirty="0">
                <a:solidFill>
                  <a:srgbClr val="003C71"/>
                </a:solidFill>
                <a:latin typeface="Intel Clear" charset="0"/>
                <a:cs typeface="+mn-cs"/>
              </a:rPr>
              <a:t> building blocks (BSD licensed)</a:t>
            </a:r>
          </a:p>
          <a:p>
            <a:pPr marL="380990" lvl="1" indent="-380990" algn="l" defTabSz="457189" rtl="0" eaLnBrk="1" fontAlgn="base" hangingPunct="1">
              <a:spcBef>
                <a:spcPts val="800"/>
              </a:spcBef>
              <a:spcAft>
                <a:spcPct val="0"/>
              </a:spcAft>
              <a:buFont typeface="Arial" panose="020B0604020202020204" pitchFamily="34" charset="0"/>
              <a:buChar char="•"/>
              <a:defRPr/>
            </a:pPr>
            <a:r>
              <a:rPr lang="en-US" altLang="en-US" sz="2133" kern="1200" dirty="0">
                <a:solidFill>
                  <a:srgbClr val="003C71"/>
                </a:solidFill>
                <a:latin typeface="Intel Clear" charset="0"/>
                <a:cs typeface="+mn-cs"/>
              </a:rPr>
              <a:t>Available via </a:t>
            </a:r>
            <a:r>
              <a:rPr lang="en-US" altLang="en-US" sz="2133" u="sng" kern="1200" dirty="0">
                <a:solidFill>
                  <a:srgbClr val="003C71"/>
                </a:solidFill>
                <a:latin typeface="Intel Clear" charset="0"/>
                <a:cs typeface="+mn-cs"/>
              </a:rPr>
              <a:t>spdk.io</a:t>
            </a:r>
          </a:p>
          <a:p>
            <a:pPr algn="l" defTabSz="457189" rtl="0" eaLnBrk="1" fontAlgn="base" hangingPunct="1">
              <a:spcBef>
                <a:spcPts val="1200"/>
              </a:spcBef>
              <a:spcAft>
                <a:spcPct val="0"/>
              </a:spcAft>
              <a:defRPr/>
            </a:pPr>
            <a:endParaRPr lang="en-US" altLang="en-US" sz="2133" kern="1200" dirty="0">
              <a:solidFill>
                <a:srgbClr val="B1BABF"/>
              </a:solidFill>
              <a:latin typeface="Intel Clear" charset="0"/>
              <a:cs typeface="+mn-cs"/>
            </a:endParaRPr>
          </a:p>
          <a:p>
            <a:pPr lvl="1" algn="l" defTabSz="457189" rtl="0" eaLnBrk="1" fontAlgn="base" hangingPunct="1">
              <a:spcBef>
                <a:spcPts val="800"/>
              </a:spcBef>
              <a:spcAft>
                <a:spcPct val="0"/>
              </a:spcAft>
              <a:buClr>
                <a:srgbClr val="B1BABF"/>
              </a:buClr>
              <a:buFont typeface="Wingdings" panose="05000000000000000000" pitchFamily="2" charset="2"/>
              <a:buChar char="§"/>
              <a:defRPr/>
            </a:pPr>
            <a:endParaRPr lang="en-US" altLang="en-US" sz="1867" kern="1200" dirty="0">
              <a:solidFill>
                <a:srgbClr val="B1BABF"/>
              </a:solidFill>
              <a:latin typeface="Intel Clear" charset="0"/>
              <a:cs typeface="+mn-cs"/>
            </a:endParaRPr>
          </a:p>
        </p:txBody>
      </p:sp>
      <p:grpSp>
        <p:nvGrpSpPr>
          <p:cNvPr id="31" name="Group 30">
            <a:extLst>
              <a:ext uri="{FF2B5EF4-FFF2-40B4-BE49-F238E27FC236}">
                <a16:creationId xmlns:a16="http://schemas.microsoft.com/office/drawing/2014/main" id="{824A9949-A3C6-A741-8E6A-F5DAAC7D6C3C}"/>
              </a:ext>
            </a:extLst>
          </p:cNvPr>
          <p:cNvGrpSpPr/>
          <p:nvPr/>
        </p:nvGrpSpPr>
        <p:grpSpPr>
          <a:xfrm>
            <a:off x="3735514" y="3470713"/>
            <a:ext cx="1314451" cy="1314451"/>
            <a:chOff x="4432300" y="1250950"/>
            <a:chExt cx="1314450" cy="1314450"/>
          </a:xfrm>
        </p:grpSpPr>
        <p:sp>
          <p:nvSpPr>
            <p:cNvPr id="32" name="Oval 8">
              <a:extLst>
                <a:ext uri="{FF2B5EF4-FFF2-40B4-BE49-F238E27FC236}">
                  <a16:creationId xmlns:a16="http://schemas.microsoft.com/office/drawing/2014/main" id="{25B6F7E8-E3C9-2043-969B-37988FB2596D}"/>
                </a:ext>
              </a:extLst>
            </p:cNvPr>
            <p:cNvSpPr>
              <a:spLocks noChangeArrowheads="1"/>
            </p:cNvSpPr>
            <p:nvPr/>
          </p:nvSpPr>
          <p:spPr bwMode="auto">
            <a:xfrm>
              <a:off x="4432300" y="1250950"/>
              <a:ext cx="1314450" cy="1314450"/>
            </a:xfrm>
            <a:prstGeom prst="ellipse">
              <a:avLst/>
            </a:prstGeom>
            <a:noFill/>
            <a:ln w="57150">
              <a:solidFill>
                <a:srgbClr val="003C7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lvl1pPr>
                <a:spcBef>
                  <a:spcPts val="1200"/>
                </a:spcBef>
                <a:buFont typeface="Arial" panose="020B0604020202020204" pitchFamily="34" charset="0"/>
                <a:defRPr>
                  <a:solidFill>
                    <a:srgbClr val="0071C5"/>
                  </a:solidFill>
                  <a:latin typeface="Intel Clear" panose="020B0604020203020204" pitchFamily="34" charset="0"/>
                  <a:ea typeface="MS PGothic" panose="020B0600070205080204" pitchFamily="34" charset="-128"/>
                  <a:cs typeface="Intel Clear" panose="020B0604020203020204" pitchFamily="34" charset="0"/>
                </a:defRPr>
              </a:lvl1pPr>
              <a:lvl2pPr marL="742950" indent="-285750">
                <a:spcBef>
                  <a:spcPts val="800"/>
                </a:spcBef>
                <a:buFont typeface="Wingdings" panose="05000000000000000000" pitchFamily="2" charset="2"/>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2pPr>
              <a:lvl3pPr marL="1143000" indent="-228600">
                <a:spcBef>
                  <a:spcPts val="400"/>
                </a:spcBef>
                <a:buFont typeface="Wingdings" panose="05000000000000000000" pitchFamily="2" charset="2"/>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3pPr>
              <a:lvl4pPr marL="1600200" indent="-228600">
                <a:spcBef>
                  <a:spcPts val="200"/>
                </a:spcBef>
                <a:buFont typeface="Arial" panose="020B0604020202020204" pitchFamily="34" charset="0"/>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4pPr>
              <a:lvl5pPr marL="2057400" indent="-228600">
                <a:spcBef>
                  <a:spcPct val="20000"/>
                </a:spcBef>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9pPr>
            </a:lstStyle>
            <a:p>
              <a:pPr marL="0" marR="0" lvl="0" indent="0" algn="ctr" defTabSz="457189"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white"/>
                </a:solidFill>
                <a:effectLst/>
                <a:uLnTx/>
                <a:uFillTx/>
                <a:latin typeface="Neo Sans Intel" pitchFamily="34" charset="0"/>
                <a:ea typeface="MS PGothic" panose="020B0600070205080204" pitchFamily="34" charset="-128"/>
                <a:cs typeface="Intel Clear" panose="020B0604020203020204" pitchFamily="34" charset="0"/>
              </a:endParaRPr>
            </a:p>
          </p:txBody>
        </p:sp>
        <p:pic>
          <p:nvPicPr>
            <p:cNvPr id="33" name="Picture 32" descr="data.png">
              <a:extLst>
                <a:ext uri="{FF2B5EF4-FFF2-40B4-BE49-F238E27FC236}">
                  <a16:creationId xmlns:a16="http://schemas.microsoft.com/office/drawing/2014/main" id="{713B9442-7753-C04A-B77A-A1B92681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36689"/>
              <a:ext cx="996231" cy="966786"/>
            </a:xfrm>
            <a:prstGeom prst="rect">
              <a:avLst/>
            </a:prstGeom>
          </p:spPr>
        </p:pic>
      </p:grpSp>
      <p:grpSp>
        <p:nvGrpSpPr>
          <p:cNvPr id="34" name="Group 33">
            <a:extLst>
              <a:ext uri="{FF2B5EF4-FFF2-40B4-BE49-F238E27FC236}">
                <a16:creationId xmlns:a16="http://schemas.microsoft.com/office/drawing/2014/main" id="{3DB40F61-3EC6-4A48-9A73-367EB77F4DD3}"/>
              </a:ext>
            </a:extLst>
          </p:cNvPr>
          <p:cNvGrpSpPr/>
          <p:nvPr/>
        </p:nvGrpSpPr>
        <p:grpSpPr>
          <a:xfrm>
            <a:off x="3725980" y="1231901"/>
            <a:ext cx="1314451" cy="1314451"/>
            <a:chOff x="4231411" y="3858944"/>
            <a:chExt cx="1314450" cy="1314450"/>
          </a:xfrm>
        </p:grpSpPr>
        <p:sp>
          <p:nvSpPr>
            <p:cNvPr id="35" name="Oval 8">
              <a:extLst>
                <a:ext uri="{FF2B5EF4-FFF2-40B4-BE49-F238E27FC236}">
                  <a16:creationId xmlns:a16="http://schemas.microsoft.com/office/drawing/2014/main" id="{A6BDB899-AFA5-F647-85DB-A3D0B8AEF9DB}"/>
                </a:ext>
              </a:extLst>
            </p:cNvPr>
            <p:cNvSpPr>
              <a:spLocks noChangeArrowheads="1"/>
            </p:cNvSpPr>
            <p:nvPr/>
          </p:nvSpPr>
          <p:spPr bwMode="auto">
            <a:xfrm>
              <a:off x="4231411" y="3858944"/>
              <a:ext cx="1314450" cy="1314450"/>
            </a:xfrm>
            <a:prstGeom prst="ellipse">
              <a:avLst/>
            </a:prstGeom>
            <a:noFill/>
            <a:ln w="57150">
              <a:solidFill>
                <a:srgbClr val="003C7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lvl1pPr>
                <a:spcBef>
                  <a:spcPts val="1200"/>
                </a:spcBef>
                <a:buFont typeface="Arial" panose="020B0604020202020204" pitchFamily="34" charset="0"/>
                <a:defRPr>
                  <a:solidFill>
                    <a:srgbClr val="0071C5"/>
                  </a:solidFill>
                  <a:latin typeface="Intel Clear" panose="020B0604020203020204" pitchFamily="34" charset="0"/>
                  <a:ea typeface="MS PGothic" panose="020B0600070205080204" pitchFamily="34" charset="-128"/>
                  <a:cs typeface="Intel Clear" panose="020B0604020203020204" pitchFamily="34" charset="0"/>
                </a:defRPr>
              </a:lvl1pPr>
              <a:lvl2pPr marL="742950" indent="-285750">
                <a:spcBef>
                  <a:spcPts val="800"/>
                </a:spcBef>
                <a:buFont typeface="Wingdings" panose="05000000000000000000" pitchFamily="2" charset="2"/>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2pPr>
              <a:lvl3pPr marL="1143000" indent="-228600">
                <a:spcBef>
                  <a:spcPts val="400"/>
                </a:spcBef>
                <a:buFont typeface="Wingdings" panose="05000000000000000000" pitchFamily="2" charset="2"/>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3pPr>
              <a:lvl4pPr marL="1600200" indent="-228600">
                <a:spcBef>
                  <a:spcPts val="200"/>
                </a:spcBef>
                <a:buFont typeface="Arial" panose="020B0604020202020204" pitchFamily="34" charset="0"/>
                <a:buChar char="–"/>
                <a:defRPr sz="16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4pPr>
              <a:lvl5pPr marL="2057400" indent="-228600">
                <a:spcBef>
                  <a:spcPct val="20000"/>
                </a:spcBef>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2"/>
                  </a:solidFill>
                  <a:latin typeface="Intel Clear" panose="020B0604020203020204" pitchFamily="34" charset="0"/>
                  <a:ea typeface="MS PGothic" panose="020B0600070205080204" pitchFamily="34" charset="-128"/>
                  <a:cs typeface="Intel Clear" panose="020B0604020203020204" pitchFamily="34" charset="0"/>
                </a:defRPr>
              </a:lvl9pPr>
            </a:lstStyle>
            <a:p>
              <a:pPr marL="0" marR="0" lvl="0" indent="0" algn="ctr" defTabSz="457189"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white"/>
                </a:solidFill>
                <a:effectLst/>
                <a:uLnTx/>
                <a:uFillTx/>
                <a:latin typeface="Neo Sans Intel" pitchFamily="34" charset="0"/>
                <a:ea typeface="MS PGothic" panose="020B0600070205080204" pitchFamily="34" charset="-128"/>
                <a:cs typeface="Intel Clear" panose="020B0604020203020204" pitchFamily="34" charset="0"/>
              </a:endParaRPr>
            </a:p>
          </p:txBody>
        </p:sp>
        <p:pic>
          <p:nvPicPr>
            <p:cNvPr id="36" name="Picture 2" descr="gears-3.png">
              <a:extLst>
                <a:ext uri="{FF2B5EF4-FFF2-40B4-BE49-F238E27FC236}">
                  <a16:creationId xmlns:a16="http://schemas.microsoft.com/office/drawing/2014/main" id="{228669EC-DE12-334D-8C23-22E40F1D02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6673" y="4045887"/>
              <a:ext cx="923925" cy="94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4807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697704E-E0FD-1F45-BBBA-D3F46844CD74}"/>
              </a:ext>
            </a:extLst>
          </p:cNvPr>
          <p:cNvPicPr>
            <a:picLocks noChangeAspect="1"/>
          </p:cNvPicPr>
          <p:nvPr/>
        </p:nvPicPr>
        <p:blipFill>
          <a:blip r:embed="rId3"/>
          <a:stretch>
            <a:fillRect/>
          </a:stretch>
        </p:blipFill>
        <p:spPr>
          <a:xfrm>
            <a:off x="-97105" y="924530"/>
            <a:ext cx="12192000" cy="5364989"/>
          </a:xfrm>
          <a:prstGeom prst="rect">
            <a:avLst/>
          </a:prstGeom>
        </p:spPr>
      </p:pic>
      <p:sp>
        <p:nvSpPr>
          <p:cNvPr id="61" name="Title 3">
            <a:extLst>
              <a:ext uri="{FF2B5EF4-FFF2-40B4-BE49-F238E27FC236}">
                <a16:creationId xmlns:a16="http://schemas.microsoft.com/office/drawing/2014/main" id="{70D084ED-93EE-9C49-B0D5-01C46DE1C9B7}"/>
              </a:ext>
            </a:extLst>
          </p:cNvPr>
          <p:cNvSpPr txBox="1">
            <a:spLocks noGrp="1"/>
          </p:cNvSpPr>
          <p:nvPr>
            <p:ph type="title"/>
          </p:nvPr>
        </p:nvSpPr>
        <p:spPr>
          <a:xfrm>
            <a:off x="574535" y="127674"/>
            <a:ext cx="10779265" cy="916200"/>
          </a:xfrm>
          <a:prstGeom prst="rect">
            <a:avLst/>
          </a:prstGeom>
        </p:spPr>
        <p:txBody>
          <a:bodyPr/>
          <a:lstStyle/>
          <a:p>
            <a:pPr>
              <a:defRPr sz="4000"/>
            </a:pPr>
            <a:r>
              <a:rPr lang="en-US" dirty="0"/>
              <a:t>Benefits of using SPDK</a:t>
            </a:r>
            <a:endParaRPr sz="4400" dirty="0"/>
          </a:p>
        </p:txBody>
      </p:sp>
    </p:spTree>
    <p:extLst>
      <p:ext uri="{BB962C8B-B14F-4D97-AF65-F5344CB8AC3E}">
        <p14:creationId xmlns:p14="http://schemas.microsoft.com/office/powerpoint/2010/main" val="35984272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6E57-EB95-C046-85FD-C182AFF3F105}"/>
              </a:ext>
            </a:extLst>
          </p:cNvPr>
          <p:cNvSpPr>
            <a:spLocks noGrp="1"/>
          </p:cNvSpPr>
          <p:nvPr>
            <p:ph type="title"/>
          </p:nvPr>
        </p:nvSpPr>
        <p:spPr>
          <a:xfrm>
            <a:off x="359229" y="1"/>
            <a:ext cx="10994571" cy="962951"/>
          </a:xfrm>
        </p:spPr>
        <p:txBody>
          <a:bodyPr/>
          <a:lstStyle/>
          <a:p>
            <a:r>
              <a:rPr lang="en-US" dirty="0"/>
              <a:t>SPDK Architecture</a:t>
            </a:r>
          </a:p>
        </p:txBody>
      </p:sp>
      <p:sp>
        <p:nvSpPr>
          <p:cNvPr id="49" name="Rounded Rectangle 48">
            <a:extLst>
              <a:ext uri="{FF2B5EF4-FFF2-40B4-BE49-F238E27FC236}">
                <a16:creationId xmlns:a16="http://schemas.microsoft.com/office/drawing/2014/main" id="{3D89FB01-51A0-BD45-80E2-8A6BA5B71167}"/>
              </a:ext>
            </a:extLst>
          </p:cNvPr>
          <p:cNvSpPr/>
          <p:nvPr/>
        </p:nvSpPr>
        <p:spPr>
          <a:xfrm>
            <a:off x="359230" y="4866304"/>
            <a:ext cx="8904842" cy="1363046"/>
          </a:xfrm>
          <a:prstGeom prst="roundRect">
            <a:avLst/>
          </a:prstGeom>
          <a:solidFill>
            <a:srgbClr val="CFE8FF"/>
          </a:solidFill>
          <a:ln w="19050" cap="flat" cmpd="sng" algn="ctr">
            <a:solidFill>
              <a:srgbClr val="0071C5"/>
            </a:solidFill>
            <a:prstDash val="solid"/>
          </a:ln>
          <a:effectLst/>
        </p:spPr>
        <p:txBody>
          <a:bodyPr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Intel Clear"/>
                <a:ea typeface="+mn-ea"/>
                <a:cs typeface="+mn-cs"/>
              </a:rPr>
              <a:t>Drivers</a:t>
            </a:r>
            <a:endParaRPr kumimoji="0" lang="en-US" sz="1800" b="1" i="0" u="none" strike="noStrike" kern="1200" cap="none" spc="0" normalizeH="0" baseline="0" noProof="0">
              <a:ln>
                <a:noFill/>
              </a:ln>
              <a:solidFill>
                <a:prstClr val="white"/>
              </a:solidFill>
              <a:effectLst/>
              <a:uLnTx/>
              <a:uFillTx/>
              <a:latin typeface="Intel Clear"/>
              <a:ea typeface="+mn-ea"/>
              <a:cs typeface="+mn-cs"/>
            </a:endParaRPr>
          </a:p>
        </p:txBody>
      </p:sp>
      <p:sp>
        <p:nvSpPr>
          <p:cNvPr id="50" name="Rounded Rectangle 49">
            <a:extLst>
              <a:ext uri="{FF2B5EF4-FFF2-40B4-BE49-F238E27FC236}">
                <a16:creationId xmlns:a16="http://schemas.microsoft.com/office/drawing/2014/main" id="{32E4C1A4-6A43-F84C-9924-477DCD8063D2}"/>
              </a:ext>
            </a:extLst>
          </p:cNvPr>
          <p:cNvSpPr/>
          <p:nvPr/>
        </p:nvSpPr>
        <p:spPr>
          <a:xfrm>
            <a:off x="359230" y="2609479"/>
            <a:ext cx="8904842" cy="2160721"/>
          </a:xfrm>
          <a:prstGeom prst="roundRect">
            <a:avLst/>
          </a:prstGeom>
          <a:solidFill>
            <a:srgbClr val="CFE8FF"/>
          </a:solidFill>
          <a:ln w="19050" cap="flat" cmpd="sng" algn="ctr">
            <a:solidFill>
              <a:srgbClr val="0071C5"/>
            </a:solidFill>
            <a:prstDash val="solid"/>
          </a:ln>
          <a:effectLst/>
        </p:spPr>
        <p:txBody>
          <a:bodyPr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Intel Clear"/>
                <a:ea typeface="+mn-ea"/>
                <a:cs typeface="+mn-cs"/>
              </a:rPr>
              <a:t>Storage</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C71"/>
                </a:solidFill>
                <a:effectLst/>
                <a:uLnTx/>
                <a:uFillTx/>
                <a:latin typeface="Intel Clear"/>
                <a:ea typeface="+mn-ea"/>
                <a:cs typeface="+mn-cs"/>
              </a:rPr>
              <a:t>Services</a:t>
            </a:r>
            <a:endParaRPr kumimoji="0" lang="en-US" sz="1800" b="1" i="0" u="none" strike="noStrike" kern="1200" cap="none" spc="0" normalizeH="0" baseline="0" noProof="0" dirty="0">
              <a:ln>
                <a:noFill/>
              </a:ln>
              <a:solidFill>
                <a:srgbClr val="003C71"/>
              </a:solidFill>
              <a:effectLst/>
              <a:uLnTx/>
              <a:uFillTx/>
              <a:latin typeface="Intel Clear"/>
              <a:ea typeface="+mn-ea"/>
              <a:cs typeface="+mn-cs"/>
            </a:endParaRPr>
          </a:p>
        </p:txBody>
      </p:sp>
      <p:sp>
        <p:nvSpPr>
          <p:cNvPr id="51" name="Rounded Rectangle 50">
            <a:extLst>
              <a:ext uri="{FF2B5EF4-FFF2-40B4-BE49-F238E27FC236}">
                <a16:creationId xmlns:a16="http://schemas.microsoft.com/office/drawing/2014/main" id="{F377EDBC-E75B-CF4E-82A4-2E8E462824E3}"/>
              </a:ext>
            </a:extLst>
          </p:cNvPr>
          <p:cNvSpPr/>
          <p:nvPr/>
        </p:nvSpPr>
        <p:spPr>
          <a:xfrm>
            <a:off x="359229" y="1205169"/>
            <a:ext cx="8904843" cy="1317707"/>
          </a:xfrm>
          <a:prstGeom prst="roundRect">
            <a:avLst/>
          </a:prstGeom>
          <a:solidFill>
            <a:srgbClr val="CFE8FF"/>
          </a:solidFill>
          <a:ln w="19050" cap="flat" cmpd="sng" algn="ctr">
            <a:solidFill>
              <a:srgbClr val="0071C5"/>
            </a:solidFill>
            <a:prstDash val="solid"/>
          </a:ln>
          <a:effectLst/>
        </p:spPr>
        <p:txBody>
          <a:bodyPr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latin typeface="Intel Clear"/>
                <a:ea typeface="+mn-ea"/>
                <a:cs typeface="+mn-cs"/>
              </a:rPr>
              <a:t>Storage</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latin typeface="Intel Clear"/>
                <a:ea typeface="+mn-ea"/>
                <a:cs typeface="+mn-cs"/>
              </a:rPr>
              <a:t>Protocols</a:t>
            </a:r>
          </a:p>
        </p:txBody>
      </p:sp>
      <p:sp>
        <p:nvSpPr>
          <p:cNvPr id="52" name="Rounded Rectangle 51">
            <a:extLst>
              <a:ext uri="{FF2B5EF4-FFF2-40B4-BE49-F238E27FC236}">
                <a16:creationId xmlns:a16="http://schemas.microsoft.com/office/drawing/2014/main" id="{4B43D6F3-6E69-8448-982D-DD7469FE27B8}"/>
              </a:ext>
            </a:extLst>
          </p:cNvPr>
          <p:cNvSpPr/>
          <p:nvPr/>
        </p:nvSpPr>
        <p:spPr>
          <a:xfrm>
            <a:off x="3523251" y="1262486"/>
            <a:ext cx="892300" cy="816690"/>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iSCSI Target</a:t>
            </a:r>
          </a:p>
        </p:txBody>
      </p:sp>
      <p:sp>
        <p:nvSpPr>
          <p:cNvPr id="53" name="Rounded Rectangle 52">
            <a:extLst>
              <a:ext uri="{FF2B5EF4-FFF2-40B4-BE49-F238E27FC236}">
                <a16:creationId xmlns:a16="http://schemas.microsoft.com/office/drawing/2014/main" id="{D8E495D4-490A-B84B-9228-E6A282FC19A2}"/>
              </a:ext>
            </a:extLst>
          </p:cNvPr>
          <p:cNvSpPr/>
          <p:nvPr/>
        </p:nvSpPr>
        <p:spPr>
          <a:xfrm>
            <a:off x="1605314" y="1262486"/>
            <a:ext cx="1879636" cy="811162"/>
          </a:xfrm>
          <a:prstGeom prst="roundRect">
            <a:avLst/>
          </a:prstGeom>
          <a:solidFill>
            <a:srgbClr val="7030A0"/>
          </a:solidFill>
          <a:ln w="9525" cap="flat" cmpd="sng" algn="ctr">
            <a:solidFill>
              <a:sysClr val="window" lastClr="FFFFFF"/>
            </a:solidFill>
            <a:prstDash val="solid"/>
          </a:ln>
          <a:effectLst/>
        </p:spPr>
        <p:txBody>
          <a:bodyPr rIns="73152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NVMe-</a:t>
            </a:r>
            <a:r>
              <a:rPr kumimoji="0" lang="en-US" sz="1600" b="0" i="0" u="none" strike="noStrike" kern="1200" cap="none" spc="0" normalizeH="0" baseline="0" noProof="0" dirty="0" err="1">
                <a:ln>
                  <a:noFill/>
                </a:ln>
                <a:solidFill>
                  <a:prstClr val="white"/>
                </a:solidFill>
                <a:effectLst/>
                <a:uLnTx/>
                <a:uFillTx/>
                <a:latin typeface="Intel Clear"/>
                <a:ea typeface="+mn-ea"/>
                <a:cs typeface="+mn-cs"/>
              </a:rPr>
              <a:t>oF</a:t>
            </a:r>
            <a:r>
              <a:rPr kumimoji="0" lang="en-US" sz="1600" b="0" i="0" u="none" strike="noStrike" kern="1200" cap="none" spc="0" normalizeH="0" baseline="0" noProof="0" dirty="0">
                <a:ln>
                  <a:noFill/>
                </a:ln>
                <a:solidFill>
                  <a:prstClr val="white"/>
                </a:solidFill>
                <a:effectLst/>
                <a:uLnTx/>
                <a:uFillTx/>
                <a:latin typeface="Intel Clear"/>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Target</a:t>
            </a:r>
          </a:p>
        </p:txBody>
      </p:sp>
      <p:sp>
        <p:nvSpPr>
          <p:cNvPr id="54" name="Rounded Rectangle 53">
            <a:extLst>
              <a:ext uri="{FF2B5EF4-FFF2-40B4-BE49-F238E27FC236}">
                <a16:creationId xmlns:a16="http://schemas.microsoft.com/office/drawing/2014/main" id="{DB37A20B-0E71-3049-A970-6BD19F19A712}"/>
              </a:ext>
            </a:extLst>
          </p:cNvPr>
          <p:cNvSpPr/>
          <p:nvPr/>
        </p:nvSpPr>
        <p:spPr>
          <a:xfrm>
            <a:off x="3523250" y="2115060"/>
            <a:ext cx="2138387" cy="331850"/>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SCSI</a:t>
            </a:r>
          </a:p>
        </p:txBody>
      </p:sp>
      <p:sp>
        <p:nvSpPr>
          <p:cNvPr id="55" name="Rounded Rectangle 54">
            <a:extLst>
              <a:ext uri="{FF2B5EF4-FFF2-40B4-BE49-F238E27FC236}">
                <a16:creationId xmlns:a16="http://schemas.microsoft.com/office/drawing/2014/main" id="{365726AE-2EBC-7E49-8482-F5603FA6AA1A}"/>
              </a:ext>
            </a:extLst>
          </p:cNvPr>
          <p:cNvSpPr/>
          <p:nvPr/>
        </p:nvSpPr>
        <p:spPr>
          <a:xfrm>
            <a:off x="4445219" y="1262487"/>
            <a:ext cx="1216418" cy="811160"/>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Intel Clear"/>
                <a:ea typeface="+mn-ea"/>
                <a:cs typeface="+mn-cs"/>
              </a:rPr>
              <a:t>vhost-scsi</a:t>
            </a:r>
            <a:r>
              <a:rPr kumimoji="0" lang="en-US" sz="1600" b="0" i="0" u="none" strike="noStrike" kern="1200" cap="none" spc="0" normalizeH="0" baseline="0" noProof="0" dirty="0">
                <a:ln>
                  <a:noFill/>
                </a:ln>
                <a:solidFill>
                  <a:prstClr val="white"/>
                </a:solidFill>
                <a:effectLst/>
                <a:uLnTx/>
                <a:uFillTx/>
                <a:latin typeface="Intel Clear"/>
                <a:ea typeface="+mn-ea"/>
                <a:cs typeface="+mn-cs"/>
              </a:rPr>
              <a:t> Target</a:t>
            </a:r>
          </a:p>
        </p:txBody>
      </p:sp>
      <p:sp>
        <p:nvSpPr>
          <p:cNvPr id="56" name="Rounded Rectangle 55">
            <a:extLst>
              <a:ext uri="{FF2B5EF4-FFF2-40B4-BE49-F238E27FC236}">
                <a16:creationId xmlns:a16="http://schemas.microsoft.com/office/drawing/2014/main" id="{AE8DDD80-05E2-CD4F-B38A-A99811717737}"/>
              </a:ext>
            </a:extLst>
          </p:cNvPr>
          <p:cNvSpPr/>
          <p:nvPr/>
        </p:nvSpPr>
        <p:spPr>
          <a:xfrm>
            <a:off x="1605312" y="2121616"/>
            <a:ext cx="1879637" cy="321869"/>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NVMe</a:t>
            </a:r>
          </a:p>
        </p:txBody>
      </p:sp>
      <p:sp>
        <p:nvSpPr>
          <p:cNvPr id="57" name="Rounded Rectangle 56">
            <a:extLst>
              <a:ext uri="{FF2B5EF4-FFF2-40B4-BE49-F238E27FC236}">
                <a16:creationId xmlns:a16="http://schemas.microsoft.com/office/drawing/2014/main" id="{40F8C83B-652C-C646-8980-AE0B77D2A888}"/>
              </a:ext>
            </a:extLst>
          </p:cNvPr>
          <p:cNvSpPr/>
          <p:nvPr/>
        </p:nvSpPr>
        <p:spPr>
          <a:xfrm>
            <a:off x="1498140" y="4952278"/>
            <a:ext cx="3493929" cy="1180968"/>
          </a:xfrm>
          <a:prstGeom prst="roundRect">
            <a:avLst/>
          </a:prstGeom>
          <a:solidFill>
            <a:srgbClr val="00B050"/>
          </a:solidFill>
          <a:ln w="9525" cap="flat" cmpd="sng" algn="ctr">
            <a:solidFill>
              <a:sysClr val="window" lastClr="FFFFFF"/>
            </a:solidFill>
            <a:prstDash val="solid"/>
          </a:ln>
          <a:effectLst/>
        </p:spPr>
        <p:txBody>
          <a:bodyPr tIns="0" bIns="0"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Intel Clear"/>
                <a:ea typeface="+mn-ea"/>
                <a:cs typeface="+mn-cs"/>
              </a:rPr>
              <a:t>NVMe Devices</a:t>
            </a:r>
          </a:p>
        </p:txBody>
      </p:sp>
      <p:sp>
        <p:nvSpPr>
          <p:cNvPr id="58" name="Rounded Rectangle 57">
            <a:extLst>
              <a:ext uri="{FF2B5EF4-FFF2-40B4-BE49-F238E27FC236}">
                <a16:creationId xmlns:a16="http://schemas.microsoft.com/office/drawing/2014/main" id="{2D70FE82-CDD5-FD40-99CC-D84D1AC1A5D3}"/>
              </a:ext>
            </a:extLst>
          </p:cNvPr>
          <p:cNvSpPr/>
          <p:nvPr/>
        </p:nvSpPr>
        <p:spPr>
          <a:xfrm>
            <a:off x="7850516" y="3682767"/>
            <a:ext cx="1277810" cy="521336"/>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Blobstore</a:t>
            </a:r>
          </a:p>
        </p:txBody>
      </p:sp>
      <p:sp>
        <p:nvSpPr>
          <p:cNvPr id="59" name="Rounded Rectangle 58">
            <a:extLst>
              <a:ext uri="{FF2B5EF4-FFF2-40B4-BE49-F238E27FC236}">
                <a16:creationId xmlns:a16="http://schemas.microsoft.com/office/drawing/2014/main" id="{DAB2D652-E81E-DE45-9071-91884E374BED}"/>
              </a:ext>
            </a:extLst>
          </p:cNvPr>
          <p:cNvSpPr/>
          <p:nvPr/>
        </p:nvSpPr>
        <p:spPr>
          <a:xfrm>
            <a:off x="1725062" y="5386039"/>
            <a:ext cx="1484944" cy="618509"/>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NVMe-</a:t>
            </a:r>
            <a:r>
              <a:rPr kumimoji="0" lang="en-US" sz="1600" b="0" i="0" u="none" strike="noStrike" kern="1200" cap="none" spc="0" normalizeH="0" baseline="0" noProof="0" dirty="0" err="1">
                <a:ln>
                  <a:noFill/>
                </a:ln>
                <a:solidFill>
                  <a:prstClr val="white"/>
                </a:solidFill>
                <a:effectLst/>
                <a:uLnTx/>
                <a:uFillTx/>
                <a:latin typeface="Intel Clear"/>
                <a:ea typeface="+mn-ea"/>
                <a:cs typeface="+mn-cs"/>
              </a:rPr>
              <a:t>oF</a:t>
            </a:r>
            <a:r>
              <a:rPr kumimoji="0" lang="en-US" sz="1600" b="0" i="0" u="none" strike="noStrike" kern="1200" cap="none" spc="0" normalizeH="0" baseline="30000" noProof="0" dirty="0">
                <a:ln>
                  <a:noFill/>
                </a:ln>
                <a:solidFill>
                  <a:prstClr val="white"/>
                </a:solidFill>
                <a:effectLst/>
                <a:uLnTx/>
                <a:uFillTx/>
                <a:latin typeface="Intel Clear"/>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Initiator</a:t>
            </a:r>
          </a:p>
        </p:txBody>
      </p:sp>
      <p:sp>
        <p:nvSpPr>
          <p:cNvPr id="60" name="Rounded Rectangle 59">
            <a:extLst>
              <a:ext uri="{FF2B5EF4-FFF2-40B4-BE49-F238E27FC236}">
                <a16:creationId xmlns:a16="http://schemas.microsoft.com/office/drawing/2014/main" id="{635C838F-5EC3-2D4A-B800-03E4121D1079}"/>
              </a:ext>
            </a:extLst>
          </p:cNvPr>
          <p:cNvSpPr/>
          <p:nvPr/>
        </p:nvSpPr>
        <p:spPr>
          <a:xfrm>
            <a:off x="6538787" y="5146152"/>
            <a:ext cx="2188424" cy="785413"/>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Intel® </a:t>
            </a:r>
            <a:r>
              <a:rPr kumimoji="0" lang="en-US" sz="1800" b="0" i="0" u="none" strike="noStrike" kern="1200" cap="none" spc="0" normalizeH="0" baseline="0" noProof="0" dirty="0" err="1">
                <a:ln>
                  <a:noFill/>
                </a:ln>
                <a:solidFill>
                  <a:prstClr val="white"/>
                </a:solidFill>
                <a:effectLst/>
                <a:uLnTx/>
                <a:uFillTx/>
                <a:latin typeface="Intel Clear"/>
                <a:ea typeface="+mn-ea"/>
                <a:cs typeface="+mn-cs"/>
              </a:rPr>
              <a:t>QuickData</a:t>
            </a:r>
            <a:r>
              <a:rPr kumimoji="0" lang="en-US" sz="1800" b="0" i="0" u="none" strike="noStrike" kern="1200" cap="none" spc="0" normalizeH="0" baseline="0" noProof="0" dirty="0">
                <a:ln>
                  <a:noFill/>
                </a:ln>
                <a:solidFill>
                  <a:prstClr val="white"/>
                </a:solidFill>
                <a:effectLst/>
                <a:uLnTx/>
                <a:uFillTx/>
                <a:latin typeface="Intel Clear"/>
                <a:ea typeface="+mn-ea"/>
                <a:cs typeface="+mn-cs"/>
              </a:rPr>
              <a:t> Technology Driver</a:t>
            </a:r>
          </a:p>
        </p:txBody>
      </p:sp>
      <p:sp>
        <p:nvSpPr>
          <p:cNvPr id="61" name="Rounded Rectangle 60">
            <a:extLst>
              <a:ext uri="{FF2B5EF4-FFF2-40B4-BE49-F238E27FC236}">
                <a16:creationId xmlns:a16="http://schemas.microsoft.com/office/drawing/2014/main" id="{0B36A561-12EB-8C48-B665-01A4308A9EDF}"/>
              </a:ext>
            </a:extLst>
          </p:cNvPr>
          <p:cNvSpPr/>
          <p:nvPr/>
        </p:nvSpPr>
        <p:spPr>
          <a:xfrm>
            <a:off x="1605313" y="2663817"/>
            <a:ext cx="6134365" cy="1987524"/>
          </a:xfrm>
          <a:prstGeom prst="roundRect">
            <a:avLst/>
          </a:prstGeom>
          <a:solidFill>
            <a:srgbClr val="00B050"/>
          </a:solidFill>
          <a:ln w="9525" cap="flat" cmpd="sng" algn="ctr">
            <a:solidFill>
              <a:sysClr val="window" lastClr="FFFFFF"/>
            </a:solidFill>
            <a:prstDash val="solid"/>
          </a:ln>
          <a:effectLst/>
        </p:spPr>
        <p:txBody>
          <a:bodyPr tIns="0" bIns="0"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Intel Clear"/>
                <a:ea typeface="+mn-ea"/>
                <a:cs typeface="+mn-cs"/>
              </a:rPr>
              <a:t>Block Device Abstraction (bdev)</a:t>
            </a:r>
          </a:p>
        </p:txBody>
      </p:sp>
      <p:sp>
        <p:nvSpPr>
          <p:cNvPr id="62" name="Rounded Rectangle 61">
            <a:extLst>
              <a:ext uri="{FF2B5EF4-FFF2-40B4-BE49-F238E27FC236}">
                <a16:creationId xmlns:a16="http://schemas.microsoft.com/office/drawing/2014/main" id="{CB273FF2-B6AD-8949-A2E7-78545CCD030A}"/>
              </a:ext>
            </a:extLst>
          </p:cNvPr>
          <p:cNvSpPr/>
          <p:nvPr/>
        </p:nvSpPr>
        <p:spPr>
          <a:xfrm>
            <a:off x="3762643" y="3943273"/>
            <a:ext cx="800215" cy="540935"/>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Ceph RBD</a:t>
            </a:r>
          </a:p>
        </p:txBody>
      </p:sp>
      <p:sp>
        <p:nvSpPr>
          <p:cNvPr id="63" name="Rounded Rectangle 62">
            <a:extLst>
              <a:ext uri="{FF2B5EF4-FFF2-40B4-BE49-F238E27FC236}">
                <a16:creationId xmlns:a16="http://schemas.microsoft.com/office/drawing/2014/main" id="{3B5481C9-C79B-0343-8D94-904762E44472}"/>
              </a:ext>
            </a:extLst>
          </p:cNvPr>
          <p:cNvSpPr/>
          <p:nvPr/>
        </p:nvSpPr>
        <p:spPr>
          <a:xfrm>
            <a:off x="2916282" y="3926102"/>
            <a:ext cx="747837" cy="549288"/>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Linux AIO</a:t>
            </a:r>
          </a:p>
        </p:txBody>
      </p:sp>
      <p:sp>
        <p:nvSpPr>
          <p:cNvPr id="64" name="Rounded Rectangle 63">
            <a:extLst>
              <a:ext uri="{FF2B5EF4-FFF2-40B4-BE49-F238E27FC236}">
                <a16:creationId xmlns:a16="http://schemas.microsoft.com/office/drawing/2014/main" id="{0BB16C57-22DC-C741-98C8-D7F622FE3C88}"/>
              </a:ext>
            </a:extLst>
          </p:cNvPr>
          <p:cNvSpPr/>
          <p:nvPr/>
        </p:nvSpPr>
        <p:spPr>
          <a:xfrm>
            <a:off x="3478148" y="3146102"/>
            <a:ext cx="1078052" cy="549288"/>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Logical Volumes</a:t>
            </a:r>
          </a:p>
        </p:txBody>
      </p:sp>
      <p:sp>
        <p:nvSpPr>
          <p:cNvPr id="65" name="Rounded Rectangle 64">
            <a:extLst>
              <a:ext uri="{FF2B5EF4-FFF2-40B4-BE49-F238E27FC236}">
                <a16:creationId xmlns:a16="http://schemas.microsoft.com/office/drawing/2014/main" id="{157A184A-97D4-304A-BEF3-1C7AD1235A04}"/>
              </a:ext>
            </a:extLst>
          </p:cNvPr>
          <p:cNvSpPr/>
          <p:nvPr/>
        </p:nvSpPr>
        <p:spPr>
          <a:xfrm>
            <a:off x="2215884" y="3140569"/>
            <a:ext cx="1107230" cy="554821"/>
          </a:xfrm>
          <a:prstGeom prst="roundRect">
            <a:avLst/>
          </a:prstGeom>
          <a:solidFill>
            <a:srgbClr val="B1BABF"/>
          </a:solidFill>
          <a:ln w="9525" cap="flat" cmpd="sng" algn="ctr">
            <a:solidFill>
              <a:sysClr val="windowText" lastClr="000000"/>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3</a:t>
            </a:r>
            <a:r>
              <a:rPr kumimoji="0" lang="en-US" sz="1600" b="0" i="0" u="none" strike="noStrike" kern="1200" cap="none" spc="0" normalizeH="0" baseline="30000" noProof="0" dirty="0">
                <a:ln>
                  <a:noFill/>
                </a:ln>
                <a:solidFill>
                  <a:prstClr val="black"/>
                </a:solidFill>
                <a:effectLst/>
                <a:uLnTx/>
                <a:uFillTx/>
                <a:latin typeface="Intel Clear"/>
                <a:ea typeface="+mn-ea"/>
                <a:cs typeface="+mn-cs"/>
              </a:rPr>
              <a:t>rd</a:t>
            </a:r>
            <a:r>
              <a:rPr kumimoji="0" lang="en-US" sz="1600" b="0" i="0" u="none" strike="noStrike" kern="1200" cap="none" spc="0" normalizeH="0" baseline="0" noProof="0" dirty="0">
                <a:ln>
                  <a:noFill/>
                </a:ln>
                <a:solidFill>
                  <a:prstClr val="black"/>
                </a:solidFill>
                <a:effectLst/>
                <a:uLnTx/>
                <a:uFillTx/>
                <a:latin typeface="Intel Clear"/>
                <a:ea typeface="+mn-ea"/>
                <a:cs typeface="+mn-cs"/>
              </a:rPr>
              <a:t> Party</a:t>
            </a:r>
          </a:p>
        </p:txBody>
      </p:sp>
      <p:sp>
        <p:nvSpPr>
          <p:cNvPr id="66" name="Rounded Rectangle 65">
            <a:extLst>
              <a:ext uri="{FF2B5EF4-FFF2-40B4-BE49-F238E27FC236}">
                <a16:creationId xmlns:a16="http://schemas.microsoft.com/office/drawing/2014/main" id="{91E858FC-A8D7-D24B-B30F-36DE0FA43720}"/>
              </a:ext>
            </a:extLst>
          </p:cNvPr>
          <p:cNvSpPr/>
          <p:nvPr/>
        </p:nvSpPr>
        <p:spPr>
          <a:xfrm>
            <a:off x="2004458" y="3939365"/>
            <a:ext cx="812782" cy="540935"/>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NVMe</a:t>
            </a:r>
          </a:p>
        </p:txBody>
      </p:sp>
      <p:sp>
        <p:nvSpPr>
          <p:cNvPr id="67" name="Rounded Rectangle 66">
            <a:extLst>
              <a:ext uri="{FF2B5EF4-FFF2-40B4-BE49-F238E27FC236}">
                <a16:creationId xmlns:a16="http://schemas.microsoft.com/office/drawing/2014/main" id="{972F6349-063C-044C-83CF-3B16A6184291}"/>
              </a:ext>
            </a:extLst>
          </p:cNvPr>
          <p:cNvSpPr/>
          <p:nvPr/>
        </p:nvSpPr>
        <p:spPr>
          <a:xfrm>
            <a:off x="3297124" y="5386039"/>
            <a:ext cx="1442679" cy="629694"/>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NVMe</a:t>
            </a:r>
            <a:r>
              <a:rPr kumimoji="0" lang="en-US" sz="1600" b="0" i="0" u="none" strike="noStrike" kern="1200" cap="none" spc="0" normalizeH="0" baseline="30000" noProof="0" dirty="0">
                <a:ln>
                  <a:noFill/>
                </a:ln>
                <a:solidFill>
                  <a:prstClr val="white"/>
                </a:solidFill>
                <a:effectLst/>
                <a:uLnTx/>
                <a:uFillTx/>
                <a:latin typeface="Intel Clear"/>
                <a:ea typeface="+mn-ea"/>
                <a:cs typeface="+mn-cs"/>
              </a:rPr>
              <a:t>*</a:t>
            </a:r>
            <a:r>
              <a:rPr kumimoji="0" lang="en-US" sz="1600" b="0" i="0" u="none" strike="noStrike" kern="1200" cap="none" spc="0" normalizeH="0" baseline="0" noProof="0" dirty="0">
                <a:ln>
                  <a:noFill/>
                </a:ln>
                <a:solidFill>
                  <a:prstClr val="white"/>
                </a:solidFill>
                <a:effectLst/>
                <a:uLnTx/>
                <a:uFillTx/>
                <a:latin typeface="Intel Clear"/>
                <a:ea typeface="+mn-ea"/>
                <a:cs typeface="+mn-cs"/>
              </a:rPr>
              <a:t> </a:t>
            </a:r>
            <a:r>
              <a:rPr kumimoji="0" lang="en-US" sz="1600" b="0" i="0" u="none" strike="noStrike" kern="1200" cap="none" spc="0" normalizeH="0" baseline="0" noProof="0" dirty="0" err="1">
                <a:ln>
                  <a:noFill/>
                </a:ln>
                <a:solidFill>
                  <a:prstClr val="white"/>
                </a:solidFill>
                <a:effectLst/>
                <a:uLnTx/>
                <a:uFillTx/>
                <a:latin typeface="Intel Clear"/>
                <a:ea typeface="+mn-ea"/>
                <a:cs typeface="+mn-cs"/>
              </a:rPr>
              <a:t>PCIe</a:t>
            </a:r>
            <a:r>
              <a:rPr kumimoji="0" lang="en-US" sz="1600" b="0" i="0" u="none" strike="noStrike" kern="1200" cap="none" spc="0" normalizeH="0" baseline="0" noProof="0" dirty="0">
                <a:ln>
                  <a:noFill/>
                </a:ln>
                <a:solidFill>
                  <a:prstClr val="white"/>
                </a:solidFill>
                <a:effectLst/>
                <a:uLnTx/>
                <a:uFillTx/>
                <a:latin typeface="Intel Clear"/>
                <a:ea typeface="+mn-ea"/>
                <a:cs typeface="+mn-cs"/>
              </a:rPr>
              <a:t> Driver</a:t>
            </a:r>
          </a:p>
        </p:txBody>
      </p:sp>
      <p:sp>
        <p:nvSpPr>
          <p:cNvPr id="72" name="Rounded Rectangle 71">
            <a:extLst>
              <a:ext uri="{FF2B5EF4-FFF2-40B4-BE49-F238E27FC236}">
                <a16:creationId xmlns:a16="http://schemas.microsoft.com/office/drawing/2014/main" id="{C09482B4-2A46-C04E-98A3-32D2B42C7E4F}"/>
              </a:ext>
            </a:extLst>
          </p:cNvPr>
          <p:cNvSpPr/>
          <p:nvPr/>
        </p:nvSpPr>
        <p:spPr>
          <a:xfrm>
            <a:off x="5713442" y="1265577"/>
            <a:ext cx="1186709" cy="808070"/>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Intel Clear"/>
                <a:ea typeface="+mn-ea"/>
                <a:cs typeface="+mn-cs"/>
              </a:rPr>
              <a:t>vhost-blk</a:t>
            </a:r>
            <a:endParaRPr kumimoji="0" lang="en-US" sz="1600" b="0" i="0" u="none" strike="noStrike" kern="1200" cap="none" spc="0" normalizeH="0" baseline="0" noProof="0" dirty="0">
              <a:ln>
                <a:noFill/>
              </a:ln>
              <a:solidFill>
                <a:prstClr val="white"/>
              </a:solidFill>
              <a:effectLst/>
              <a:uLnTx/>
              <a:uFillTx/>
              <a:latin typeface="Intel Clear"/>
              <a:ea typeface="+mn-ea"/>
              <a:cs typeface="+mn-cs"/>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Target</a:t>
            </a:r>
          </a:p>
        </p:txBody>
      </p:sp>
      <p:sp>
        <p:nvSpPr>
          <p:cNvPr id="73" name="Rounded Rectangle 72">
            <a:extLst>
              <a:ext uri="{FF2B5EF4-FFF2-40B4-BE49-F238E27FC236}">
                <a16:creationId xmlns:a16="http://schemas.microsoft.com/office/drawing/2014/main" id="{61322C1C-9CE6-984F-886B-E3120B510FC4}"/>
              </a:ext>
            </a:extLst>
          </p:cNvPr>
          <p:cNvSpPr/>
          <p:nvPr/>
        </p:nvSpPr>
        <p:spPr>
          <a:xfrm>
            <a:off x="7850516" y="3073438"/>
            <a:ext cx="1277810" cy="497364"/>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Intel Clear"/>
                <a:ea typeface="+mn-ea"/>
                <a:cs typeface="+mn-cs"/>
              </a:rPr>
              <a:t>BlobFS</a:t>
            </a: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74" name="Rounded Rectangle 73">
            <a:extLst>
              <a:ext uri="{FF2B5EF4-FFF2-40B4-BE49-F238E27FC236}">
                <a16:creationId xmlns:a16="http://schemas.microsoft.com/office/drawing/2014/main" id="{06AA2A0D-9309-8441-A800-54DEA66004DD}"/>
              </a:ext>
            </a:extLst>
          </p:cNvPr>
          <p:cNvSpPr/>
          <p:nvPr/>
        </p:nvSpPr>
        <p:spPr>
          <a:xfrm>
            <a:off x="9374909" y="1157201"/>
            <a:ext cx="2485766" cy="3431003"/>
          </a:xfrm>
          <a:prstGeom prst="roundRect">
            <a:avLst/>
          </a:prstGeom>
          <a:solidFill>
            <a:srgbClr val="CFE8FF"/>
          </a:solidFill>
          <a:ln w="19050" cap="flat" cmpd="sng" algn="ctr">
            <a:solidFill>
              <a:srgbClr val="0071C5"/>
            </a:solidFill>
            <a:prstDash val="solid"/>
          </a:ln>
          <a:effectLst/>
        </p:spPr>
        <p:txBody>
          <a:bodyPr rtlCol="0" anchor="t"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latin typeface="Intel Clear"/>
                <a:ea typeface="+mn-ea"/>
                <a:cs typeface="+mn-cs"/>
              </a:rPr>
              <a:t>Integration</a:t>
            </a:r>
          </a:p>
        </p:txBody>
      </p:sp>
      <p:sp>
        <p:nvSpPr>
          <p:cNvPr id="75" name="Rounded Rectangle 74">
            <a:extLst>
              <a:ext uri="{FF2B5EF4-FFF2-40B4-BE49-F238E27FC236}">
                <a16:creationId xmlns:a16="http://schemas.microsoft.com/office/drawing/2014/main" id="{CECFAEAE-1E62-F444-9B0E-C995010BBC8D}"/>
              </a:ext>
            </a:extLst>
          </p:cNvPr>
          <p:cNvSpPr/>
          <p:nvPr/>
        </p:nvSpPr>
        <p:spPr>
          <a:xfrm>
            <a:off x="9760660" y="2757401"/>
            <a:ext cx="1719704" cy="399726"/>
          </a:xfrm>
          <a:prstGeom prst="roundRect">
            <a:avLst/>
          </a:prstGeom>
          <a:solidFill>
            <a:srgbClr val="00B050"/>
          </a:solidFill>
          <a:ln w="9525" cap="flat" cmpd="sng" algn="ctr">
            <a:solidFill>
              <a:srgbClr val="B1BAB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RocksDB</a:t>
            </a:r>
          </a:p>
        </p:txBody>
      </p:sp>
      <p:sp>
        <p:nvSpPr>
          <p:cNvPr id="76" name="Rounded Rectangle 75">
            <a:extLst>
              <a:ext uri="{FF2B5EF4-FFF2-40B4-BE49-F238E27FC236}">
                <a16:creationId xmlns:a16="http://schemas.microsoft.com/office/drawing/2014/main" id="{C597671A-7AE2-5B47-89E2-9B6C95F4B5B1}"/>
              </a:ext>
            </a:extLst>
          </p:cNvPr>
          <p:cNvSpPr/>
          <p:nvPr/>
        </p:nvSpPr>
        <p:spPr>
          <a:xfrm>
            <a:off x="9760660" y="3237226"/>
            <a:ext cx="1719704" cy="399726"/>
          </a:xfrm>
          <a:prstGeom prst="roundRect">
            <a:avLst/>
          </a:prstGeom>
          <a:solidFill>
            <a:srgbClr val="00B050"/>
          </a:solidFill>
          <a:ln w="9525" cap="flat" cmpd="sng" algn="ctr">
            <a:solidFill>
              <a:srgbClr val="B1BAB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Intel Clear"/>
                <a:ea typeface="+mn-ea"/>
                <a:cs typeface="+mn-cs"/>
              </a:rPr>
              <a:t>Ceph</a:t>
            </a: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77" name="Rounded Rectangle 76">
            <a:extLst>
              <a:ext uri="{FF2B5EF4-FFF2-40B4-BE49-F238E27FC236}">
                <a16:creationId xmlns:a16="http://schemas.microsoft.com/office/drawing/2014/main" id="{DB3375DE-A639-8B41-84B6-F83792DA8FDA}"/>
              </a:ext>
            </a:extLst>
          </p:cNvPr>
          <p:cNvSpPr/>
          <p:nvPr/>
        </p:nvSpPr>
        <p:spPr>
          <a:xfrm>
            <a:off x="9374909" y="4694814"/>
            <a:ext cx="2485766" cy="1534536"/>
          </a:xfrm>
          <a:prstGeom prst="roundRect">
            <a:avLst/>
          </a:prstGeom>
          <a:solidFill>
            <a:srgbClr val="CFE8FF"/>
          </a:solidFill>
          <a:ln w="19050" cap="flat" cmpd="sng" algn="ctr">
            <a:solidFill>
              <a:srgbClr val="0071C5"/>
            </a:solidFill>
            <a:prstDash val="solid"/>
          </a:ln>
          <a:effectLst/>
        </p:spPr>
        <p:txBody>
          <a:bodyPr rtlCol="0" anchor="t"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latin typeface="Intel Clear"/>
                <a:ea typeface="+mn-ea"/>
                <a:cs typeface="+mn-cs"/>
              </a:rPr>
              <a:t>Core</a:t>
            </a:r>
          </a:p>
        </p:txBody>
      </p:sp>
      <p:sp>
        <p:nvSpPr>
          <p:cNvPr id="78" name="Rounded Rectangle 77">
            <a:extLst>
              <a:ext uri="{FF2B5EF4-FFF2-40B4-BE49-F238E27FC236}">
                <a16:creationId xmlns:a16="http://schemas.microsoft.com/office/drawing/2014/main" id="{DD9ACD29-5A2C-B949-A650-33C3356D3C09}"/>
              </a:ext>
            </a:extLst>
          </p:cNvPr>
          <p:cNvSpPr/>
          <p:nvPr/>
        </p:nvSpPr>
        <p:spPr>
          <a:xfrm>
            <a:off x="9757940" y="5230320"/>
            <a:ext cx="1722424" cy="665539"/>
          </a:xfrm>
          <a:prstGeom prst="roundRect">
            <a:avLst/>
          </a:prstGeom>
          <a:solidFill>
            <a:srgbClr val="00B050"/>
          </a:solidFill>
          <a:ln w="9525" cap="flat" cmpd="sng" algn="ctr">
            <a:solidFill>
              <a:srgbClr val="B1BAB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Application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Framework</a:t>
            </a:r>
          </a:p>
        </p:txBody>
      </p:sp>
      <p:sp>
        <p:nvSpPr>
          <p:cNvPr id="79" name="Rounded Rectangle 78">
            <a:extLst>
              <a:ext uri="{FF2B5EF4-FFF2-40B4-BE49-F238E27FC236}">
                <a16:creationId xmlns:a16="http://schemas.microsoft.com/office/drawing/2014/main" id="{05550DA6-365F-7241-B3C5-959C48B3099B}"/>
              </a:ext>
            </a:extLst>
          </p:cNvPr>
          <p:cNvSpPr/>
          <p:nvPr/>
        </p:nvSpPr>
        <p:spPr>
          <a:xfrm>
            <a:off x="4701696" y="3146101"/>
            <a:ext cx="1078052" cy="523621"/>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GPT</a:t>
            </a:r>
          </a:p>
        </p:txBody>
      </p:sp>
      <p:sp>
        <p:nvSpPr>
          <p:cNvPr id="80" name="Rounded Rectangle 79">
            <a:extLst>
              <a:ext uri="{FF2B5EF4-FFF2-40B4-BE49-F238E27FC236}">
                <a16:creationId xmlns:a16="http://schemas.microsoft.com/office/drawing/2014/main" id="{E38ABA1E-2432-3348-A4AA-1656560CA7EA}"/>
              </a:ext>
            </a:extLst>
          </p:cNvPr>
          <p:cNvSpPr/>
          <p:nvPr/>
        </p:nvSpPr>
        <p:spPr>
          <a:xfrm>
            <a:off x="4657255" y="3947119"/>
            <a:ext cx="829528" cy="540935"/>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PMDK</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Intel Clear"/>
                <a:ea typeface="+mn-ea"/>
                <a:cs typeface="+mn-cs"/>
              </a:rPr>
              <a:t>blk</a:t>
            </a:r>
            <a:endParaRPr kumimoji="0" lang="en-US" sz="16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81" name="Rounded Rectangle 80">
            <a:extLst>
              <a:ext uri="{FF2B5EF4-FFF2-40B4-BE49-F238E27FC236}">
                <a16:creationId xmlns:a16="http://schemas.microsoft.com/office/drawing/2014/main" id="{11278653-2DBD-0245-8BB2-B1FD6E658840}"/>
              </a:ext>
            </a:extLst>
          </p:cNvPr>
          <p:cNvSpPr/>
          <p:nvPr/>
        </p:nvSpPr>
        <p:spPr>
          <a:xfrm>
            <a:off x="5583194" y="3947119"/>
            <a:ext cx="830858" cy="540935"/>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virtio</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Intel Clear"/>
                <a:ea typeface="+mn-ea"/>
                <a:cs typeface="+mn-cs"/>
              </a:rPr>
              <a:t>scsi</a:t>
            </a:r>
            <a:endParaRPr kumimoji="0" lang="en-US" sz="16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82" name="Rounded Rectangle 81">
            <a:extLst>
              <a:ext uri="{FF2B5EF4-FFF2-40B4-BE49-F238E27FC236}">
                <a16:creationId xmlns:a16="http://schemas.microsoft.com/office/drawing/2014/main" id="{EFEC96F1-CCD7-7948-BB87-F6DDE7D1DC42}"/>
              </a:ext>
            </a:extLst>
          </p:cNvPr>
          <p:cNvSpPr/>
          <p:nvPr/>
        </p:nvSpPr>
        <p:spPr>
          <a:xfrm>
            <a:off x="9760660" y="2309077"/>
            <a:ext cx="1719704" cy="381906"/>
          </a:xfrm>
          <a:prstGeom prst="roundRect">
            <a:avLst/>
          </a:prstGeom>
          <a:solidFill>
            <a:srgbClr val="02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VPP TCP/IP</a:t>
            </a:r>
          </a:p>
        </p:txBody>
      </p:sp>
      <p:sp>
        <p:nvSpPr>
          <p:cNvPr id="83" name="Rounded Rectangle 82">
            <a:extLst>
              <a:ext uri="{FF2B5EF4-FFF2-40B4-BE49-F238E27FC236}">
                <a16:creationId xmlns:a16="http://schemas.microsoft.com/office/drawing/2014/main" id="{DA927211-3B0D-774F-B3A1-AB5EF3B33883}"/>
              </a:ext>
            </a:extLst>
          </p:cNvPr>
          <p:cNvSpPr/>
          <p:nvPr/>
        </p:nvSpPr>
        <p:spPr>
          <a:xfrm>
            <a:off x="9766939" y="3707815"/>
            <a:ext cx="1719704" cy="385931"/>
          </a:xfrm>
          <a:prstGeom prst="roundRect">
            <a:avLst/>
          </a:prstGeom>
          <a:solidFill>
            <a:srgbClr val="7030A0"/>
          </a:solidFill>
          <a:ln w="9525" cap="flat" cmpd="sng" algn="ctr">
            <a:solidFill>
              <a:srgbClr val="B1BAB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QEMU</a:t>
            </a:r>
          </a:p>
        </p:txBody>
      </p:sp>
      <p:sp>
        <p:nvSpPr>
          <p:cNvPr id="84" name="Rounded Rectangle 83">
            <a:extLst>
              <a:ext uri="{FF2B5EF4-FFF2-40B4-BE49-F238E27FC236}">
                <a16:creationId xmlns:a16="http://schemas.microsoft.com/office/drawing/2014/main" id="{AE4465F7-CB43-4646-AAAD-BE66D4AEBB72}"/>
              </a:ext>
            </a:extLst>
          </p:cNvPr>
          <p:cNvSpPr/>
          <p:nvPr/>
        </p:nvSpPr>
        <p:spPr>
          <a:xfrm>
            <a:off x="9760660" y="1853633"/>
            <a:ext cx="1719704" cy="389026"/>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ntel Clear"/>
                <a:ea typeface="+mn-ea"/>
                <a:cs typeface="+mn-cs"/>
              </a:rPr>
              <a:t>Cinder</a:t>
            </a:r>
          </a:p>
        </p:txBody>
      </p:sp>
      <p:sp>
        <p:nvSpPr>
          <p:cNvPr id="85" name="Rounded Rectangle 84">
            <a:extLst>
              <a:ext uri="{FF2B5EF4-FFF2-40B4-BE49-F238E27FC236}">
                <a16:creationId xmlns:a16="http://schemas.microsoft.com/office/drawing/2014/main" id="{6CA7DF14-AFF5-8443-B0AD-A3322C29CBB0}"/>
              </a:ext>
            </a:extLst>
          </p:cNvPr>
          <p:cNvSpPr/>
          <p:nvPr/>
        </p:nvSpPr>
        <p:spPr>
          <a:xfrm>
            <a:off x="6730854" y="2729431"/>
            <a:ext cx="641688" cy="358519"/>
          </a:xfrm>
          <a:prstGeom prst="roundRect">
            <a:avLst/>
          </a:prstGeom>
          <a:solidFill>
            <a:srgbClr val="02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QoS</a:t>
            </a:r>
          </a:p>
        </p:txBody>
      </p:sp>
      <p:sp>
        <p:nvSpPr>
          <p:cNvPr id="86" name="Rounded Rectangle 85">
            <a:extLst>
              <a:ext uri="{FF2B5EF4-FFF2-40B4-BE49-F238E27FC236}">
                <a16:creationId xmlns:a16="http://schemas.microsoft.com/office/drawing/2014/main" id="{2869BC79-DC1F-264C-86E3-DE40B9CF8E1D}"/>
              </a:ext>
            </a:extLst>
          </p:cNvPr>
          <p:cNvSpPr/>
          <p:nvPr/>
        </p:nvSpPr>
        <p:spPr>
          <a:xfrm>
            <a:off x="6951956" y="1270758"/>
            <a:ext cx="1129601" cy="802889"/>
          </a:xfrm>
          <a:prstGeom prst="roundRect">
            <a:avLst/>
          </a:prstGeom>
          <a:solidFill>
            <a:srgbClr val="00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Linux </a:t>
            </a:r>
            <a:r>
              <a:rPr kumimoji="0" lang="en-US" sz="1600" b="0" i="0" u="none" strike="noStrike" kern="1200" cap="none" spc="0" normalizeH="0" baseline="0" noProof="0" dirty="0" err="1">
                <a:ln>
                  <a:noFill/>
                </a:ln>
                <a:solidFill>
                  <a:prstClr val="white"/>
                </a:solidFill>
                <a:effectLst/>
                <a:uLnTx/>
                <a:uFillTx/>
                <a:latin typeface="Intel Clear"/>
                <a:ea typeface="+mn-ea"/>
                <a:cs typeface="+mn-cs"/>
              </a:rPr>
              <a:t>nbd</a:t>
            </a:r>
            <a:endParaRPr kumimoji="0" lang="en-US" sz="16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88" name="Rounded Rectangle 87">
            <a:extLst>
              <a:ext uri="{FF2B5EF4-FFF2-40B4-BE49-F238E27FC236}">
                <a16:creationId xmlns:a16="http://schemas.microsoft.com/office/drawing/2014/main" id="{52A075A7-0BE7-E340-A4ED-1184D5D7345A}"/>
              </a:ext>
            </a:extLst>
          </p:cNvPr>
          <p:cNvSpPr/>
          <p:nvPr/>
        </p:nvSpPr>
        <p:spPr>
          <a:xfrm>
            <a:off x="2774184" y="1331685"/>
            <a:ext cx="638426" cy="297193"/>
          </a:xfrm>
          <a:prstGeom prst="roundRect">
            <a:avLst/>
          </a:prstGeom>
          <a:solidFill>
            <a:srgbClr val="00B050"/>
          </a:solidFill>
          <a:ln w="9525" cap="flat" cmpd="sng" algn="ctr">
            <a:solidFill>
              <a:sysClr val="window" lastClr="FFFFFF"/>
            </a:solidFill>
            <a:prstDash val="solid"/>
          </a:ln>
          <a:effectLst/>
        </p:spPr>
        <p:txBody>
          <a:bodyPr lIns="0" rIns="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Intel Clear"/>
                <a:ea typeface="+mn-ea"/>
                <a:cs typeface="+mn-cs"/>
              </a:rPr>
              <a:t>RDMA</a:t>
            </a:r>
          </a:p>
        </p:txBody>
      </p:sp>
      <p:sp>
        <p:nvSpPr>
          <p:cNvPr id="89" name="Rounded Rectangle 88">
            <a:extLst>
              <a:ext uri="{FF2B5EF4-FFF2-40B4-BE49-F238E27FC236}">
                <a16:creationId xmlns:a16="http://schemas.microsoft.com/office/drawing/2014/main" id="{092F5A18-6C34-E245-9465-22FD9EAAFE61}"/>
              </a:ext>
            </a:extLst>
          </p:cNvPr>
          <p:cNvSpPr/>
          <p:nvPr/>
        </p:nvSpPr>
        <p:spPr>
          <a:xfrm>
            <a:off x="5913422" y="3156038"/>
            <a:ext cx="1243206" cy="523621"/>
          </a:xfrm>
          <a:prstGeom prst="roundRect">
            <a:avLst/>
          </a:prstGeom>
          <a:solidFill>
            <a:srgbClr val="02B05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DPDK</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Encryption</a:t>
            </a:r>
          </a:p>
        </p:txBody>
      </p:sp>
      <p:sp>
        <p:nvSpPr>
          <p:cNvPr id="90" name="Rounded Rectangle 89">
            <a:extLst>
              <a:ext uri="{FF2B5EF4-FFF2-40B4-BE49-F238E27FC236}">
                <a16:creationId xmlns:a16="http://schemas.microsoft.com/office/drawing/2014/main" id="{CCBB95D1-AF67-C949-A7D6-61DA146EC29B}"/>
              </a:ext>
            </a:extLst>
          </p:cNvPr>
          <p:cNvSpPr/>
          <p:nvPr/>
        </p:nvSpPr>
        <p:spPr>
          <a:xfrm>
            <a:off x="6510463" y="3947119"/>
            <a:ext cx="830858" cy="540935"/>
          </a:xfrm>
          <a:prstGeom prst="roundRect">
            <a:avLst/>
          </a:prstGeom>
          <a:solidFill>
            <a:srgbClr val="7030A0"/>
          </a:solidFill>
          <a:ln w="9525" cap="flat" cmpd="sng" algn="ctr">
            <a:solidFill>
              <a:sysClr val="window" lastClr="FFFFFF"/>
            </a:solidFill>
            <a:prstDash val="solid"/>
          </a:ln>
          <a:effectLst/>
        </p:spPr>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a:ea typeface="+mn-ea"/>
                <a:cs typeface="+mn-cs"/>
              </a:rPr>
              <a:t>virtio</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Intel Clear"/>
                <a:ea typeface="+mn-ea"/>
                <a:cs typeface="+mn-cs"/>
              </a:rPr>
              <a:t>blk</a:t>
            </a:r>
            <a:endParaRPr kumimoji="0" lang="en-US" sz="1600" b="0" i="0" u="none" strike="noStrike" kern="1200" cap="none" spc="0" normalizeH="0" baseline="0" noProof="0" dirty="0">
              <a:ln>
                <a:noFill/>
              </a:ln>
              <a:solidFill>
                <a:prstClr val="white"/>
              </a:solidFill>
              <a:effectLst/>
              <a:uLnTx/>
              <a:uFillTx/>
              <a:latin typeface="Intel Clear"/>
              <a:ea typeface="+mn-ea"/>
              <a:cs typeface="+mn-cs"/>
            </a:endParaRPr>
          </a:p>
        </p:txBody>
      </p:sp>
      <p:cxnSp>
        <p:nvCxnSpPr>
          <p:cNvPr id="91" name="Straight Connector 90">
            <a:extLst>
              <a:ext uri="{FF2B5EF4-FFF2-40B4-BE49-F238E27FC236}">
                <a16:creationId xmlns:a16="http://schemas.microsoft.com/office/drawing/2014/main" id="{7C5EEE48-9290-5D4F-94B1-3A624A10637C}"/>
              </a:ext>
            </a:extLst>
          </p:cNvPr>
          <p:cNvCxnSpPr/>
          <p:nvPr/>
        </p:nvCxnSpPr>
        <p:spPr>
          <a:xfrm>
            <a:off x="1725062" y="3791059"/>
            <a:ext cx="5907937" cy="10506"/>
          </a:xfrm>
          <a:prstGeom prst="line">
            <a:avLst/>
          </a:prstGeom>
          <a:noFill/>
          <a:ln w="25400" cap="flat" cmpd="sng" algn="ctr">
            <a:solidFill>
              <a:sysClr val="window" lastClr="FFFFFF"/>
            </a:solidFill>
            <a:prstDash val="dash"/>
          </a:ln>
          <a:effectLst/>
        </p:spPr>
      </p:cxnSp>
    </p:spTree>
    <p:extLst>
      <p:ext uri="{BB962C8B-B14F-4D97-AF65-F5344CB8AC3E}">
        <p14:creationId xmlns:p14="http://schemas.microsoft.com/office/powerpoint/2010/main" val="41456975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959A-BF86-A248-88A8-95A10EAFDE01}"/>
              </a:ext>
            </a:extLst>
          </p:cNvPr>
          <p:cNvSpPr>
            <a:spLocks noGrp="1"/>
          </p:cNvSpPr>
          <p:nvPr>
            <p:ph type="title"/>
          </p:nvPr>
        </p:nvSpPr>
        <p:spPr>
          <a:xfrm>
            <a:off x="485522" y="1"/>
            <a:ext cx="10819726" cy="946768"/>
          </a:xfrm>
        </p:spPr>
        <p:txBody>
          <a:bodyPr/>
          <a:lstStyle/>
          <a:p>
            <a:r>
              <a:rPr lang="en-US" dirty="0" err="1"/>
              <a:t>NVMe-oF</a:t>
            </a:r>
            <a:r>
              <a:rPr lang="en-US" dirty="0"/>
              <a:t> Performance with SPDK</a:t>
            </a:r>
          </a:p>
        </p:txBody>
      </p:sp>
      <p:sp>
        <p:nvSpPr>
          <p:cNvPr id="7" name="Rounded Rectangle 6">
            <a:extLst>
              <a:ext uri="{FF2B5EF4-FFF2-40B4-BE49-F238E27FC236}">
                <a16:creationId xmlns:a16="http://schemas.microsoft.com/office/drawing/2014/main" id="{51B45E66-46AA-5442-8F93-FB01577C26AD}"/>
              </a:ext>
            </a:extLst>
          </p:cNvPr>
          <p:cNvSpPr/>
          <p:nvPr/>
        </p:nvSpPr>
        <p:spPr bwMode="auto">
          <a:xfrm>
            <a:off x="793805" y="5517269"/>
            <a:ext cx="10319408" cy="57374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marL="0" marR="0" lvl="0" indent="0" algn="ctr" defTabSz="1219170" rtl="0" eaLnBrk="1" fontAlgn="base" latinLnBrk="0" hangingPunct="1">
              <a:lnSpc>
                <a:spcPct val="95000"/>
              </a:lnSpc>
              <a:spcBef>
                <a:spcPct val="30000"/>
              </a:spcBef>
              <a:spcAft>
                <a:spcPct val="0"/>
              </a:spcAft>
              <a:buClr>
                <a:prstClr val="black"/>
              </a:buClr>
              <a:buSzTx/>
              <a:buFontTx/>
              <a:buNone/>
              <a:tabLst/>
              <a:defRPr/>
            </a:pPr>
            <a:r>
              <a:rPr kumimoji="0" lang="en-US" sz="2667"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ntel Clear"/>
                <a:ea typeface="+mn-ea"/>
                <a:cs typeface="Arial" charset="0"/>
              </a:rPr>
              <a:t>SPDK reduces NVMe over Fabrics software overhead up to 10x! </a:t>
            </a:r>
          </a:p>
        </p:txBody>
      </p:sp>
      <p:graphicFrame>
        <p:nvGraphicFramePr>
          <p:cNvPr id="8" name="Table 7">
            <a:extLst>
              <a:ext uri="{FF2B5EF4-FFF2-40B4-BE49-F238E27FC236}">
                <a16:creationId xmlns:a16="http://schemas.microsoft.com/office/drawing/2014/main" id="{4DC688F4-B4BB-C44A-9B4E-3B37A04D86D7}"/>
              </a:ext>
            </a:extLst>
          </p:cNvPr>
          <p:cNvGraphicFramePr>
            <a:graphicFrameLocks noGrp="1"/>
          </p:cNvGraphicFramePr>
          <p:nvPr>
            <p:extLst>
              <p:ext uri="{D42A27DB-BD31-4B8C-83A1-F6EECF244321}">
                <p14:modId xmlns:p14="http://schemas.microsoft.com/office/powerpoint/2010/main" val="3626876778"/>
              </p:ext>
            </p:extLst>
          </p:nvPr>
        </p:nvGraphicFramePr>
        <p:xfrm>
          <a:off x="5687131" y="1360930"/>
          <a:ext cx="6251477" cy="3779520"/>
        </p:xfrm>
        <a:graphic>
          <a:graphicData uri="http://schemas.openxmlformats.org/drawingml/2006/table">
            <a:tbl>
              <a:tblPr firstRow="1" bandRow="1"/>
              <a:tblGrid>
                <a:gridCol w="3148068">
                  <a:extLst>
                    <a:ext uri="{9D8B030D-6E8A-4147-A177-3AD203B41FA5}">
                      <a16:colId xmlns:a16="http://schemas.microsoft.com/office/drawing/2014/main" val="20000"/>
                    </a:ext>
                  </a:extLst>
                </a:gridCol>
                <a:gridCol w="3103409">
                  <a:extLst>
                    <a:ext uri="{9D8B030D-6E8A-4147-A177-3AD203B41FA5}">
                      <a16:colId xmlns:a16="http://schemas.microsoft.com/office/drawing/2014/main" val="20001"/>
                    </a:ext>
                  </a:extLst>
                </a:gridCol>
              </a:tblGrid>
              <a:tr h="853440">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9pPr>
                    </a:lstStyle>
                    <a:p>
                      <a:pPr algn="l"/>
                      <a:r>
                        <a:rPr lang="en-US" sz="2000" dirty="0" err="1"/>
                        <a:t>NVMe</a:t>
                      </a:r>
                      <a:r>
                        <a:rPr lang="en-US" sz="2000" dirty="0"/>
                        <a:t>* over Fabrics Target Features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lt1"/>
                          </a:solidFill>
                          <a:uFillTx/>
                          <a:latin typeface="Intel Clear"/>
                          <a:sym typeface="Calibri"/>
                        </a:defRPr>
                      </a:lvl9pPr>
                    </a:lstStyle>
                    <a:p>
                      <a:pPr algn="l"/>
                      <a:r>
                        <a:rPr lang="en-US" sz="2000" dirty="0"/>
                        <a:t>Realized</a:t>
                      </a:r>
                      <a:r>
                        <a:rPr lang="en-US" sz="2000" baseline="0" dirty="0"/>
                        <a:t> Benefit</a:t>
                      </a:r>
                      <a:endParaRPr lang="en-US" sz="2000" dirty="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extLst>
                  <a:ext uri="{0D108BD9-81ED-4DB2-BD59-A6C34878D82A}">
                    <a16:rowId xmlns:a16="http://schemas.microsoft.com/office/drawing/2014/main" val="10000"/>
                  </a:ext>
                </a:extLst>
              </a:tr>
              <a:tr h="1219200">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Utilizes</a:t>
                      </a:r>
                      <a:r>
                        <a:rPr lang="en-US" sz="2000" baseline="0" dirty="0"/>
                        <a:t> NVM Express</a:t>
                      </a:r>
                      <a:r>
                        <a:rPr lang="en-US" sz="2000" baseline="30000" dirty="0"/>
                        <a:t>*</a:t>
                      </a:r>
                      <a:r>
                        <a:rPr lang="en-US" sz="2000" baseline="0" dirty="0"/>
                        <a:t> (</a:t>
                      </a:r>
                      <a:r>
                        <a:rPr lang="en-US" sz="2000" baseline="0" dirty="0" err="1"/>
                        <a:t>NVMe</a:t>
                      </a:r>
                      <a:r>
                        <a:rPr lang="en-US" sz="2000" baseline="0" dirty="0"/>
                        <a:t>) Polled Mode Driver</a:t>
                      </a:r>
                      <a:endParaRPr lang="en-US" sz="2000" dirty="0"/>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Reduced overhead</a:t>
                      </a:r>
                      <a:r>
                        <a:rPr lang="en-US" sz="2000" baseline="0" dirty="0"/>
                        <a:t> per NVMe I/O</a:t>
                      </a:r>
                      <a:endParaRPr lang="en-US" sz="2000" dirty="0"/>
                    </a:p>
                  </a:txBody>
                  <a:tcPr marL="121920" marR="121920" marT="60960" marB="609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extLst>
                  <a:ext uri="{0D108BD9-81ED-4DB2-BD59-A6C34878D82A}">
                    <a16:rowId xmlns:a16="http://schemas.microsoft.com/office/drawing/2014/main" val="10001"/>
                  </a:ext>
                </a:extLst>
              </a:tr>
              <a:tr h="853440">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RDMA</a:t>
                      </a:r>
                      <a:r>
                        <a:rPr lang="en-US" sz="2000" baseline="0" dirty="0"/>
                        <a:t> Queue Pair Polling</a:t>
                      </a:r>
                      <a:endParaRPr lang="en-US" sz="2000" dirty="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No interrupt overhead</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extLst>
                  <a:ext uri="{0D108BD9-81ED-4DB2-BD59-A6C34878D82A}">
                    <a16:rowId xmlns:a16="http://schemas.microsoft.com/office/drawing/2014/main" val="10002"/>
                  </a:ext>
                </a:extLst>
              </a:tr>
              <a:tr h="853440">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Connections pinned to CPU cores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9D4E9"/>
                    </a:solidFill>
                  </a:tcPr>
                </a:tc>
                <a:tc>
                  <a:txBody>
                    <a:bodyPr/>
                    <a:lstStyle>
                      <a:lvl1pPr marL="0" marR="0" indent="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1pPr>
                      <a:lvl2pPr marL="0" marR="0" indent="457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2pPr>
                      <a:lvl3pPr marL="0" marR="0" indent="914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3pPr>
                      <a:lvl4pPr marL="0" marR="0" indent="1371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4pPr>
                      <a:lvl5pPr marL="0" marR="0" indent="18288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5pPr>
                      <a:lvl6pPr marL="0" marR="0" indent="22860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6pPr>
                      <a:lvl7pPr marL="0" marR="0" indent="27432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7pPr>
                      <a:lvl8pPr marL="0" marR="0" indent="32004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8pPr>
                      <a:lvl9pPr marL="0" marR="0" indent="3657600" algn="r" defTabSz="609570" rtl="1" latinLnBrk="0">
                        <a:lnSpc>
                          <a:spcPct val="100000"/>
                        </a:lnSpc>
                        <a:spcBef>
                          <a:spcPts val="0"/>
                        </a:spcBef>
                        <a:spcAft>
                          <a:spcPts val="0"/>
                        </a:spcAft>
                        <a:buClrTx/>
                        <a:buSzTx/>
                        <a:buFontTx/>
                        <a:buNone/>
                        <a:tabLst/>
                        <a:defRPr sz="1400" b="1" i="0" u="none" strike="noStrike" cap="none" spc="0" baseline="0">
                          <a:ln>
                            <a:noFill/>
                          </a:ln>
                          <a:solidFill>
                            <a:schemeClr val="dk1"/>
                          </a:solidFill>
                          <a:uFillTx/>
                          <a:latin typeface="Intel Clear"/>
                          <a:sym typeface="Calibri"/>
                        </a:defRPr>
                      </a:lvl9pPr>
                    </a:lstStyle>
                    <a:p>
                      <a:pPr algn="l"/>
                      <a:r>
                        <a:rPr lang="en-US" sz="2000" dirty="0"/>
                        <a:t>No synchronization overhead</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extLst>
                  <a:ext uri="{0D108BD9-81ED-4DB2-BD59-A6C34878D82A}">
                    <a16:rowId xmlns:a16="http://schemas.microsoft.com/office/drawing/2014/main" val="10003"/>
                  </a:ext>
                </a:extLst>
              </a:tr>
            </a:tbl>
          </a:graphicData>
        </a:graphic>
      </p:graphicFrame>
      <p:graphicFrame>
        <p:nvGraphicFramePr>
          <p:cNvPr id="9" name="Chart 8">
            <a:extLst>
              <a:ext uri="{FF2B5EF4-FFF2-40B4-BE49-F238E27FC236}">
                <a16:creationId xmlns:a16="http://schemas.microsoft.com/office/drawing/2014/main" id="{E0684B71-95EF-714B-B130-D842E6220A99}"/>
              </a:ext>
            </a:extLst>
          </p:cNvPr>
          <p:cNvGraphicFramePr>
            <a:graphicFrameLocks/>
          </p:cNvGraphicFramePr>
          <p:nvPr>
            <p:extLst>
              <p:ext uri="{D42A27DB-BD31-4B8C-83A1-F6EECF244321}">
                <p14:modId xmlns:p14="http://schemas.microsoft.com/office/powerpoint/2010/main" val="1765059239"/>
              </p:ext>
            </p:extLst>
          </p:nvPr>
        </p:nvGraphicFramePr>
        <p:xfrm>
          <a:off x="248589" y="1146389"/>
          <a:ext cx="5282048" cy="4171259"/>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75F49B2D-3E0F-E941-8A03-76B551336219}"/>
              </a:ext>
            </a:extLst>
          </p:cNvPr>
          <p:cNvSpPr txBox="1">
            <a:spLocks/>
          </p:cNvSpPr>
          <p:nvPr/>
        </p:nvSpPr>
        <p:spPr>
          <a:xfrm>
            <a:off x="3002146" y="6333817"/>
            <a:ext cx="6303696" cy="507999"/>
          </a:xfrm>
          <a:prstGeom prst="rect">
            <a:avLst/>
          </a:prstGeom>
        </p:spPr>
        <p:txBody>
          <a:bodyPr/>
          <a:lstStyle>
            <a:lvl1pPr marL="227013" indent="-227013" algn="l" rtl="0" eaLnBrk="1" fontAlgn="base" hangingPunct="1">
              <a:lnSpc>
                <a:spcPct val="100000"/>
              </a:lnSpc>
              <a:spcBef>
                <a:spcPts val="600"/>
              </a:spcBef>
              <a:spcAft>
                <a:spcPct val="0"/>
              </a:spcAft>
              <a:buClr>
                <a:schemeClr val="bg2"/>
              </a:buClr>
              <a:buFont typeface="Arial" pitchFamily="34" charset="0"/>
              <a:buChar char="•"/>
              <a:defRPr sz="2000">
                <a:solidFill>
                  <a:schemeClr val="bg2"/>
                </a:solidFill>
                <a:effectLst/>
                <a:latin typeface="+mn-lt"/>
                <a:ea typeface="+mn-ea"/>
                <a:cs typeface="+mn-cs"/>
              </a:defRPr>
            </a:lvl1pPr>
            <a:lvl2pPr marL="457200" indent="-173038" algn="l" rtl="0" eaLnBrk="1" fontAlgn="base" hangingPunct="1">
              <a:lnSpc>
                <a:spcPct val="100000"/>
              </a:lnSpc>
              <a:spcBef>
                <a:spcPts val="600"/>
              </a:spcBef>
              <a:spcAft>
                <a:spcPct val="0"/>
              </a:spcAft>
              <a:buClr>
                <a:schemeClr val="bg2"/>
              </a:buClr>
              <a:buFont typeface="Intel Clear" panose="020B0604020203020204" pitchFamily="34" charset="0"/>
              <a:buChar char="-"/>
              <a:defRPr sz="1800">
                <a:solidFill>
                  <a:schemeClr val="bg2"/>
                </a:solidFill>
                <a:effectLst/>
                <a:latin typeface="+mn-lt"/>
                <a:cs typeface="+mn-cs"/>
              </a:defRPr>
            </a:lvl2pPr>
            <a:lvl3pPr marL="744538" indent="-174625" algn="l" rtl="0" eaLnBrk="1" fontAlgn="base" hangingPunct="1">
              <a:lnSpc>
                <a:spcPct val="100000"/>
              </a:lnSpc>
              <a:spcBef>
                <a:spcPts val="600"/>
              </a:spcBef>
              <a:spcAft>
                <a:spcPct val="0"/>
              </a:spcAft>
              <a:buClr>
                <a:schemeClr val="bg2"/>
              </a:buClr>
              <a:buFont typeface="Wingdings" panose="05000000000000000000" pitchFamily="2" charset="2"/>
              <a:buChar char="§"/>
              <a:defRPr sz="1600">
                <a:solidFill>
                  <a:schemeClr val="bg2"/>
                </a:solidFill>
                <a:effectLst/>
                <a:latin typeface="+mn-lt"/>
                <a:cs typeface="+mn-cs"/>
              </a:defRPr>
            </a:lvl3pPr>
            <a:lvl4pPr marL="757824" indent="-13138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4pPr>
            <a:lvl5pPr marL="946627"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5pPr>
            <a:lvl6pPr marL="1197205"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6pPr>
            <a:lvl7pPr marL="1447783"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7pPr>
            <a:lvl8pPr marL="1698360"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8pPr>
            <a:lvl9pPr marL="1948937" indent="-126160" algn="l" rtl="0" eaLnBrk="1" fontAlgn="base" hangingPunct="1">
              <a:spcBef>
                <a:spcPct val="20000"/>
              </a:spcBef>
              <a:spcAft>
                <a:spcPct val="0"/>
              </a:spcAft>
              <a:buChar char="•"/>
              <a:defRPr sz="1100">
                <a:solidFill>
                  <a:schemeClr val="tx1"/>
                </a:solidFill>
                <a:effectLst>
                  <a:outerShdw blurRad="38100" dist="38100" dir="2700000" algn="tl">
                    <a:srgbClr val="000000"/>
                  </a:outerShdw>
                </a:effectLst>
                <a:latin typeface="Arial" charset="0"/>
                <a:cs typeface="+mn-cs"/>
              </a:defRPr>
            </a:lvl9pPr>
          </a:lstStyle>
          <a:p>
            <a:pPr marL="0" indent="0" defTabSz="1219170">
              <a:buClr>
                <a:srgbClr val="B1BABF"/>
              </a:buClr>
              <a:buFont typeface="Arial" pitchFamily="34" charset="0"/>
              <a:buNone/>
            </a:pPr>
            <a:r>
              <a:rPr lang="en-US" sz="600" kern="0" dirty="0">
                <a:solidFill>
                  <a:schemeClr val="bg1"/>
                </a:solidFill>
              </a:rPr>
              <a:t>System Configuration: Target system: </a:t>
            </a:r>
            <a:r>
              <a:rPr lang="en-US" sz="600" kern="0" dirty="0" err="1">
                <a:solidFill>
                  <a:schemeClr val="bg1"/>
                </a:solidFill>
              </a:rPr>
              <a:t>Supermicro</a:t>
            </a:r>
            <a:r>
              <a:rPr lang="en-US" sz="600" kern="0" dirty="0">
                <a:solidFill>
                  <a:schemeClr val="bg1"/>
                </a:solidFill>
              </a:rPr>
              <a:t> SYS-2028U-TN24R4T+, 2x Intel® Xeon® E5-2699v4 (HT off), Intel® Speed Step enabled, Intel® Turbo Boost Technology enabled, 8x 8GB DDR4 2133 MT/s, 1 DIMM per channel, 12x Intel® P3700 NVMe SSD (800GB) per socket, -1H0 FW; Network: Mellanox</a:t>
            </a:r>
            <a:r>
              <a:rPr lang="en-US" sz="600" kern="0" baseline="30000" dirty="0">
                <a:solidFill>
                  <a:schemeClr val="bg1"/>
                </a:solidFill>
              </a:rPr>
              <a:t>*</a:t>
            </a:r>
            <a:r>
              <a:rPr lang="en-US" sz="600" kern="0" dirty="0">
                <a:solidFill>
                  <a:schemeClr val="bg1"/>
                </a:solidFill>
              </a:rPr>
              <a:t> ConnectX-4 LX 2x25Gb RDMA, direct connection between initiators and target; Initiator OS: CentOS</a:t>
            </a:r>
            <a:r>
              <a:rPr lang="en-US" sz="600" kern="0" baseline="30000" dirty="0">
                <a:solidFill>
                  <a:schemeClr val="bg1"/>
                </a:solidFill>
              </a:rPr>
              <a:t>*</a:t>
            </a:r>
            <a:r>
              <a:rPr lang="en-US" sz="600" kern="0" dirty="0">
                <a:solidFill>
                  <a:schemeClr val="bg1"/>
                </a:solidFill>
              </a:rPr>
              <a:t> Linux</a:t>
            </a:r>
            <a:r>
              <a:rPr lang="en-US" sz="600" kern="0" baseline="30000" dirty="0">
                <a:solidFill>
                  <a:schemeClr val="bg1"/>
                </a:solidFill>
              </a:rPr>
              <a:t>*</a:t>
            </a:r>
            <a:r>
              <a:rPr lang="en-US" sz="600" kern="0" dirty="0">
                <a:solidFill>
                  <a:schemeClr val="bg1"/>
                </a:solidFill>
              </a:rPr>
              <a:t> 7.2, Linux kernel 4.10.0, Target OS (SPDK): Fedora 25, Linux kernel 4.9.11, Target OS (Linux kernel): Fedora 25, Linux kernel 4.9.11 Performance as measured by: </a:t>
            </a:r>
            <a:r>
              <a:rPr lang="en-US" sz="600" kern="0" dirty="0" err="1">
                <a:solidFill>
                  <a:schemeClr val="bg1"/>
                </a:solidFill>
              </a:rPr>
              <a:t>fio</a:t>
            </a:r>
            <a:r>
              <a:rPr lang="en-US" sz="600" kern="0" dirty="0">
                <a:solidFill>
                  <a:schemeClr val="bg1"/>
                </a:solidFill>
              </a:rPr>
              <a:t>, 4KB Random Read I/O, 2 RDMA QP per remote SSD, </a:t>
            </a:r>
            <a:r>
              <a:rPr lang="en-US" sz="600" kern="0" dirty="0" err="1">
                <a:solidFill>
                  <a:schemeClr val="bg1"/>
                </a:solidFill>
              </a:rPr>
              <a:t>Numjobs</a:t>
            </a:r>
            <a:r>
              <a:rPr lang="en-US" sz="600" kern="0" dirty="0">
                <a:solidFill>
                  <a:schemeClr val="bg1"/>
                </a:solidFill>
              </a:rPr>
              <a:t>=4 per SSD, Queue Depth: 32/job. SPDK commit ID: 4163626c5c</a:t>
            </a:r>
          </a:p>
        </p:txBody>
      </p:sp>
    </p:spTree>
    <p:extLst>
      <p:ext uri="{BB962C8B-B14F-4D97-AF65-F5344CB8AC3E}">
        <p14:creationId xmlns:p14="http://schemas.microsoft.com/office/powerpoint/2010/main" val="8220534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08AD8-9BBC-C543-B8C2-D5CE0E9F93E8}"/>
              </a:ext>
            </a:extLst>
          </p:cNvPr>
          <p:cNvSpPr>
            <a:spLocks noGrp="1"/>
          </p:cNvSpPr>
          <p:nvPr>
            <p:ph type="title"/>
          </p:nvPr>
        </p:nvSpPr>
        <p:spPr>
          <a:xfrm>
            <a:off x="219553" y="-1320"/>
            <a:ext cx="10972800" cy="1158240"/>
          </a:xfrm>
        </p:spPr>
        <p:txBody>
          <a:bodyPr/>
          <a:lstStyle/>
          <a:p>
            <a:r>
              <a:rPr lang="en-US" b="1" dirty="0">
                <a:solidFill>
                  <a:srgbClr val="5099C6"/>
                </a:solidFill>
                <a:latin typeface="+mj-lt"/>
                <a:cs typeface="+mj-cs"/>
              </a:rPr>
              <a:t>SPDK LVOL Backend for </a:t>
            </a:r>
            <a:r>
              <a:rPr lang="en-US" b="1" dirty="0" err="1">
                <a:solidFill>
                  <a:srgbClr val="5099C6"/>
                </a:solidFill>
                <a:latin typeface="+mj-lt"/>
                <a:cs typeface="+mj-cs"/>
              </a:rPr>
              <a:t>Openstack</a:t>
            </a:r>
            <a:r>
              <a:rPr lang="en-US" b="1" dirty="0">
                <a:solidFill>
                  <a:srgbClr val="5099C6"/>
                </a:solidFill>
                <a:latin typeface="+mj-lt"/>
                <a:cs typeface="+mj-cs"/>
              </a:rPr>
              <a:t> Cinder</a:t>
            </a:r>
          </a:p>
        </p:txBody>
      </p:sp>
      <p:sp>
        <p:nvSpPr>
          <p:cNvPr id="5" name="Content Placeholder 4">
            <a:extLst>
              <a:ext uri="{FF2B5EF4-FFF2-40B4-BE49-F238E27FC236}">
                <a16:creationId xmlns:a16="http://schemas.microsoft.com/office/drawing/2014/main" id="{B3C48FA8-7F6A-8743-BDBA-1C0D51DFF675}"/>
              </a:ext>
            </a:extLst>
          </p:cNvPr>
          <p:cNvSpPr>
            <a:spLocks noGrp="1"/>
          </p:cNvSpPr>
          <p:nvPr>
            <p:ph sz="quarter" idx="13"/>
          </p:nvPr>
        </p:nvSpPr>
        <p:spPr>
          <a:xfrm>
            <a:off x="7718733" y="1324619"/>
            <a:ext cx="4235235" cy="3971575"/>
          </a:xfrm>
        </p:spPr>
        <p:txBody>
          <a:bodyPr/>
          <a:lstStyle/>
          <a:p>
            <a:pPr marL="380990" indent="-380990">
              <a:spcBef>
                <a:spcPts val="800"/>
              </a:spcBef>
              <a:buFont typeface="Arial" panose="020B0604020202020204" pitchFamily="34" charset="0"/>
              <a:buChar char="•"/>
            </a:pPr>
            <a:r>
              <a:rPr lang="en-US" sz="1867" b="1" dirty="0"/>
              <a:t>First implementation of </a:t>
            </a:r>
            <a:r>
              <a:rPr lang="en-US" sz="1867" b="1" dirty="0" err="1"/>
              <a:t>NVMe</a:t>
            </a:r>
            <a:r>
              <a:rPr lang="en-US" sz="1867" b="1" dirty="0"/>
              <a:t>-over-Fabrics in </a:t>
            </a:r>
            <a:r>
              <a:rPr lang="en-US" sz="1867" b="1" dirty="0" err="1"/>
              <a:t>Openstack</a:t>
            </a:r>
            <a:endParaRPr lang="en-US" sz="1867" b="1" dirty="0"/>
          </a:p>
          <a:p>
            <a:pPr marL="681550" lvl="1" indent="-380990">
              <a:spcBef>
                <a:spcPts val="800"/>
              </a:spcBef>
              <a:buFont typeface="Arial" panose="020B0604020202020204" pitchFamily="34" charset="0"/>
              <a:buChar char="•"/>
            </a:pPr>
            <a:r>
              <a:rPr lang="en-US" sz="1867" b="1" dirty="0" err="1">
                <a:solidFill>
                  <a:schemeClr val="accent5"/>
                </a:solidFill>
              </a:rPr>
              <a:t>NVMe-oF</a:t>
            </a:r>
            <a:r>
              <a:rPr lang="en-US" sz="1867" b="1" dirty="0">
                <a:solidFill>
                  <a:schemeClr val="accent5"/>
                </a:solidFill>
              </a:rPr>
              <a:t> Target Driver</a:t>
            </a:r>
          </a:p>
          <a:p>
            <a:pPr marL="681550" lvl="1" indent="-380990">
              <a:spcBef>
                <a:spcPts val="800"/>
              </a:spcBef>
              <a:buFont typeface="Arial" panose="020B0604020202020204" pitchFamily="34" charset="0"/>
              <a:buChar char="•"/>
            </a:pPr>
            <a:r>
              <a:rPr lang="en-US" sz="1867" b="1" dirty="0">
                <a:solidFill>
                  <a:schemeClr val="accent5"/>
                </a:solidFill>
              </a:rPr>
              <a:t>SPDK LVOL based SDS Storage Backend (Volume Driver)</a:t>
            </a:r>
          </a:p>
          <a:p>
            <a:pPr marL="380990" indent="-380990">
              <a:spcBef>
                <a:spcPts val="800"/>
              </a:spcBef>
              <a:buFont typeface="Arial" panose="020B0604020202020204" pitchFamily="34" charset="0"/>
              <a:buChar char="•"/>
            </a:pPr>
            <a:r>
              <a:rPr lang="en-US" sz="1867" b="1" dirty="0"/>
              <a:t>Provides High-performance Alternative to Kernel LVM and Kernel </a:t>
            </a:r>
            <a:r>
              <a:rPr lang="en-US" sz="1867" b="1" dirty="0" err="1"/>
              <a:t>NVMe-oF</a:t>
            </a:r>
            <a:r>
              <a:rPr lang="en-US" sz="1867" b="1" dirty="0"/>
              <a:t> Target</a:t>
            </a:r>
          </a:p>
          <a:p>
            <a:pPr marL="380990" indent="-380990">
              <a:spcBef>
                <a:spcPts val="800"/>
              </a:spcBef>
              <a:buFont typeface="Arial" panose="020B0604020202020204" pitchFamily="34" charset="0"/>
              <a:buChar char="•"/>
            </a:pPr>
            <a:r>
              <a:rPr lang="en-US" sz="1867" b="1" dirty="0"/>
              <a:t>Upstream Cinder PR# </a:t>
            </a:r>
            <a:r>
              <a:rPr lang="en-US" sz="1467" b="1" dirty="0">
                <a:solidFill>
                  <a:schemeClr val="accent5">
                    <a:lumMod val="50000"/>
                  </a:schemeClr>
                </a:solidFill>
                <a:hlinkClick r:id="rId2"/>
              </a:rPr>
              <a:t>564229</a:t>
            </a:r>
            <a:endParaRPr lang="en-US" sz="1467" b="1" dirty="0">
              <a:solidFill>
                <a:schemeClr val="accent5">
                  <a:lumMod val="50000"/>
                </a:schemeClr>
              </a:solidFill>
            </a:endParaRPr>
          </a:p>
          <a:p>
            <a:pPr marL="380990" indent="-380990">
              <a:spcBef>
                <a:spcPts val="800"/>
              </a:spcBef>
              <a:buFont typeface="Arial" panose="020B0604020202020204" pitchFamily="34" charset="0"/>
              <a:buChar char="•"/>
            </a:pPr>
            <a:r>
              <a:rPr lang="en-US" sz="1867" b="1" dirty="0"/>
              <a:t>Target </a:t>
            </a:r>
            <a:r>
              <a:rPr lang="en-US" sz="1867" b="1" dirty="0" err="1"/>
              <a:t>Openstack</a:t>
            </a:r>
            <a:r>
              <a:rPr lang="en-US" sz="1867" b="1" dirty="0"/>
              <a:t> Release:  </a:t>
            </a:r>
            <a:r>
              <a:rPr lang="en-US" sz="1867" b="1" dirty="0">
                <a:solidFill>
                  <a:schemeClr val="accent5">
                    <a:lumMod val="50000"/>
                  </a:schemeClr>
                </a:solidFill>
              </a:rPr>
              <a:t>Rocky</a:t>
            </a:r>
            <a:endParaRPr lang="en-US" sz="1467" b="1" dirty="0">
              <a:solidFill>
                <a:schemeClr val="accent5">
                  <a:lumMod val="50000"/>
                </a:schemeClr>
              </a:solidFill>
            </a:endParaRPr>
          </a:p>
          <a:p>
            <a:pPr marL="380990" indent="-380990">
              <a:spcBef>
                <a:spcPts val="800"/>
              </a:spcBef>
              <a:buFont typeface="Arial" panose="020B0604020202020204" pitchFamily="34" charset="0"/>
              <a:buChar char="•"/>
            </a:pPr>
            <a:r>
              <a:rPr lang="en-US" sz="1867" b="1" dirty="0"/>
              <a:t>Joint work by Intel, </a:t>
            </a:r>
            <a:r>
              <a:rPr lang="en-US" sz="1867" b="1" dirty="0" err="1"/>
              <a:t>Mirantis</a:t>
            </a:r>
            <a:r>
              <a:rPr lang="en-US" sz="1867" b="1" dirty="0"/>
              <a:t>, Mellanox</a:t>
            </a:r>
          </a:p>
        </p:txBody>
      </p:sp>
      <p:pic>
        <p:nvPicPr>
          <p:cNvPr id="8" name="Picture 7">
            <a:extLst>
              <a:ext uri="{FF2B5EF4-FFF2-40B4-BE49-F238E27FC236}">
                <a16:creationId xmlns:a16="http://schemas.microsoft.com/office/drawing/2014/main" id="{6EB8CA67-D741-2640-B32E-6968691B3273}"/>
              </a:ext>
            </a:extLst>
          </p:cNvPr>
          <p:cNvPicPr>
            <a:picLocks noChangeAspect="1"/>
          </p:cNvPicPr>
          <p:nvPr/>
        </p:nvPicPr>
        <p:blipFill>
          <a:blip r:embed="rId3"/>
          <a:stretch>
            <a:fillRect/>
          </a:stretch>
        </p:blipFill>
        <p:spPr>
          <a:xfrm>
            <a:off x="317725" y="1156920"/>
            <a:ext cx="10874628" cy="5028237"/>
          </a:xfrm>
          <a:prstGeom prst="rect">
            <a:avLst/>
          </a:prstGeom>
        </p:spPr>
      </p:pic>
    </p:spTree>
    <p:extLst>
      <p:ext uri="{BB962C8B-B14F-4D97-AF65-F5344CB8AC3E}">
        <p14:creationId xmlns:p14="http://schemas.microsoft.com/office/powerpoint/2010/main" val="1490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BB436-14CA-154E-BFA0-D2F5B2451B81}"/>
              </a:ext>
            </a:extLst>
          </p:cNvPr>
          <p:cNvSpPr>
            <a:spLocks noGrp="1"/>
          </p:cNvSpPr>
          <p:nvPr>
            <p:ph type="title"/>
          </p:nvPr>
        </p:nvSpPr>
        <p:spPr>
          <a:xfrm>
            <a:off x="823304" y="410777"/>
            <a:ext cx="10515600" cy="2852737"/>
          </a:xfrm>
        </p:spPr>
        <p:txBody>
          <a:bodyPr>
            <a:normAutofit/>
          </a:bodyPr>
          <a:lstStyle/>
          <a:p>
            <a:r>
              <a:rPr lang="en-US" sz="6000" dirty="0"/>
              <a:t>Demonstration</a:t>
            </a:r>
          </a:p>
        </p:txBody>
      </p:sp>
      <p:sp>
        <p:nvSpPr>
          <p:cNvPr id="6" name="Text Placeholder 5">
            <a:extLst>
              <a:ext uri="{FF2B5EF4-FFF2-40B4-BE49-F238E27FC236}">
                <a16:creationId xmlns:a16="http://schemas.microsoft.com/office/drawing/2014/main" id="{C5A8DF9D-6552-4245-BCEC-7F5E94A3DE1A}"/>
              </a:ext>
            </a:extLst>
          </p:cNvPr>
          <p:cNvSpPr>
            <a:spLocks noGrp="1"/>
          </p:cNvSpPr>
          <p:nvPr>
            <p:ph type="body" sz="quarter" idx="1"/>
          </p:nvPr>
        </p:nvSpPr>
        <p:spPr>
          <a:xfrm>
            <a:off x="823304" y="3290501"/>
            <a:ext cx="10515600" cy="1500188"/>
          </a:xfrm>
        </p:spPr>
        <p:txBody>
          <a:bodyPr/>
          <a:lstStyle/>
          <a:p>
            <a:r>
              <a:rPr lang="en-US" b="1" dirty="0"/>
              <a:t>Upcoming Rocky </a:t>
            </a:r>
            <a:r>
              <a:rPr lang="en-US" b="1" dirty="0" err="1"/>
              <a:t>NVMe-oF</a:t>
            </a:r>
            <a:r>
              <a:rPr lang="en-US" b="1" dirty="0"/>
              <a:t> Feature</a:t>
            </a:r>
          </a:p>
        </p:txBody>
      </p:sp>
    </p:spTree>
    <p:extLst>
      <p:ext uri="{BB962C8B-B14F-4D97-AF65-F5344CB8AC3E}">
        <p14:creationId xmlns:p14="http://schemas.microsoft.com/office/powerpoint/2010/main" val="28542468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942" y="0"/>
            <a:ext cx="10515600" cy="720191"/>
          </a:xfrm>
        </p:spPr>
        <p:txBody>
          <a:bodyPr/>
          <a:lstStyle/>
          <a:p>
            <a:r>
              <a:rPr lang="en-US" dirty="0"/>
              <a:t>Intel 3D </a:t>
            </a:r>
            <a:r>
              <a:rPr lang="en-US" dirty="0" err="1"/>
              <a:t>XPoint</a:t>
            </a:r>
            <a:r>
              <a:rPr lang="en-US" dirty="0"/>
              <a:t>* Performance at QD=1 </a:t>
            </a:r>
          </a:p>
        </p:txBody>
      </p:sp>
      <p:sp>
        <p:nvSpPr>
          <p:cNvPr id="2" name="Slide Number Placeholder 1"/>
          <p:cNvSpPr>
            <a:spLocks noGrp="1"/>
          </p:cNvSpPr>
          <p:nvPr>
            <p:ph type="sldNum" sz="quarter" idx="2"/>
          </p:nvPr>
        </p:nvSpPr>
        <p:spPr/>
        <p:txBody>
          <a:bodyPr/>
          <a:lstStyle/>
          <a:p>
            <a:fld id="{EE2556C5-CE8C-6547-B838-EA80C61A4AF7}"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353032" y="827850"/>
            <a:ext cx="9535430" cy="5103611"/>
          </a:xfrm>
          <a:prstGeom prst="rect">
            <a:avLst/>
          </a:prstGeom>
        </p:spPr>
      </p:pic>
    </p:spTree>
    <p:extLst>
      <p:ext uri="{BB962C8B-B14F-4D97-AF65-F5344CB8AC3E}">
        <p14:creationId xmlns:p14="http://schemas.microsoft.com/office/powerpoint/2010/main" val="33517801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970" y="-16619"/>
            <a:ext cx="10222962" cy="1044307"/>
          </a:xfrm>
        </p:spPr>
        <p:txBody>
          <a:bodyPr>
            <a:normAutofit/>
          </a:bodyPr>
          <a:lstStyle/>
          <a:p>
            <a:r>
              <a:rPr lang="en-US" dirty="0"/>
              <a:t>NVM Express (</a:t>
            </a:r>
            <a:r>
              <a:rPr lang="en-US" dirty="0" err="1"/>
              <a:t>NVMe</a:t>
            </a:r>
            <a:r>
              <a:rPr lang="en-US" dirty="0"/>
              <a:t>)</a:t>
            </a:r>
            <a:br>
              <a:rPr lang="en-US" dirty="0"/>
            </a:br>
            <a:r>
              <a:rPr lang="en-US" altLang="ja-JP" sz="2000" dirty="0"/>
              <a:t>Standardized interface for non-volatile memory, </a:t>
            </a:r>
            <a:r>
              <a:rPr lang="en-US" sz="2000" dirty="0"/>
              <a:t>http://</a:t>
            </a:r>
            <a:r>
              <a:rPr lang="en-US" sz="2000" dirty="0" err="1"/>
              <a:t>nvmexpress.org</a:t>
            </a:r>
            <a:endParaRPr lang="en-US" altLang="ja-JP" dirty="0"/>
          </a:p>
        </p:txBody>
      </p:sp>
      <p:sp>
        <p:nvSpPr>
          <p:cNvPr id="2" name="Slide Number Placeholder 1"/>
          <p:cNvSpPr>
            <a:spLocks noGrp="1"/>
          </p:cNvSpPr>
          <p:nvPr>
            <p:ph type="sldNum" sz="quarter" idx="2"/>
          </p:nvPr>
        </p:nvSpPr>
        <p:spPr/>
        <p:txBody>
          <a:bodyPr/>
          <a:lstStyle/>
          <a:p>
            <a:fld id="{EE2556C5-CE8C-6547-B838-EA80C61A4AF7}" type="slidenum">
              <a:rPr lang="en-US" smtClean="0"/>
              <a:pPr/>
              <a:t>4</a:t>
            </a:fld>
            <a:endParaRPr lang="en-US" dirty="0"/>
          </a:p>
        </p:txBody>
      </p:sp>
      <p:graphicFrame>
        <p:nvGraphicFramePr>
          <p:cNvPr id="610" name="Table 609"/>
          <p:cNvGraphicFramePr>
            <a:graphicFrameLocks noGrp="1"/>
          </p:cNvGraphicFramePr>
          <p:nvPr>
            <p:extLst>
              <p:ext uri="{D42A27DB-BD31-4B8C-83A1-F6EECF244321}">
                <p14:modId xmlns:p14="http://schemas.microsoft.com/office/powerpoint/2010/main" val="4069563094"/>
              </p:ext>
            </p:extLst>
          </p:nvPr>
        </p:nvGraphicFramePr>
        <p:xfrm>
          <a:off x="3107342" y="6351626"/>
          <a:ext cx="6222775" cy="487680"/>
        </p:xfrm>
        <a:graphic>
          <a:graphicData uri="http://schemas.openxmlformats.org/drawingml/2006/table">
            <a:tbl>
              <a:tblPr/>
              <a:tblGrid>
                <a:gridCol w="6222775">
                  <a:extLst>
                    <a:ext uri="{9D8B030D-6E8A-4147-A177-3AD203B41FA5}">
                      <a16:colId xmlns:a16="http://schemas.microsoft.com/office/drawing/2014/main" val="20000"/>
                    </a:ext>
                  </a:extLst>
                </a:gridCol>
              </a:tblGrid>
              <a:tr h="487680">
                <a:tc>
                  <a:txBody>
                    <a:bodyPr/>
                    <a:lstStyle/>
                    <a:p>
                      <a:pPr algn="l" rtl="0"/>
                      <a:r>
                        <a:rPr lang="en-US" sz="700" dirty="0">
                          <a:solidFill>
                            <a:schemeClr val="bg1"/>
                          </a:solidFill>
                          <a:effectLst/>
                          <a:latin typeface="Segoe UI"/>
                        </a:rPr>
                        <a:t>Source:</a:t>
                      </a:r>
                      <a:r>
                        <a:rPr lang="en-US" sz="700" baseline="0" dirty="0">
                          <a:solidFill>
                            <a:schemeClr val="bg1"/>
                          </a:solidFill>
                          <a:effectLst/>
                          <a:latin typeface="Segoe UI"/>
                        </a:rPr>
                        <a:t> Intel. Other names and brands are property of their respective owners. </a:t>
                      </a:r>
                      <a:r>
                        <a:rPr lang="en-US" sz="700" dirty="0">
                          <a:solidFill>
                            <a:schemeClr val="bg1"/>
                          </a:solidFill>
                          <a:effectLst/>
                          <a:latin typeface="Segoe UI"/>
                        </a:rPr>
                        <a:t>Technology claims are based on comparisons of latency, density and write cycling metrics amongst memory technologies recorded on published specifications of in-market memory products against internal Intel specifications.</a:t>
                      </a:r>
                      <a:endParaRPr lang="en-US" sz="800" dirty="0">
                        <a:solidFill>
                          <a:schemeClr val="bg1"/>
                        </a:solidFill>
                        <a:effectLst/>
                        <a:latin typeface="Segoe UI"/>
                      </a:endParaRPr>
                    </a:p>
                  </a:txBody>
                  <a:tcPr marL="54187"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2" name="Picture 31"/>
          <p:cNvPicPr>
            <a:picLocks noChangeAspect="1"/>
          </p:cNvPicPr>
          <p:nvPr/>
        </p:nvPicPr>
        <p:blipFill>
          <a:blip r:embed="rId3"/>
          <a:stretch>
            <a:fillRect/>
          </a:stretch>
        </p:blipFill>
        <p:spPr>
          <a:xfrm>
            <a:off x="92731" y="1302985"/>
            <a:ext cx="6952213" cy="3504291"/>
          </a:xfrm>
          <a:prstGeom prst="rect">
            <a:avLst/>
          </a:prstGeom>
        </p:spPr>
      </p:pic>
      <p:pic>
        <p:nvPicPr>
          <p:cNvPr id="46" name="Picture 45"/>
          <p:cNvPicPr>
            <a:picLocks noChangeAspect="1"/>
          </p:cNvPicPr>
          <p:nvPr/>
        </p:nvPicPr>
        <p:blipFill>
          <a:blip r:embed="rId4"/>
          <a:stretch>
            <a:fillRect/>
          </a:stretch>
        </p:blipFill>
        <p:spPr>
          <a:xfrm>
            <a:off x="7137419" y="4166289"/>
            <a:ext cx="4818916" cy="1903838"/>
          </a:xfrm>
          <a:prstGeom prst="rect">
            <a:avLst/>
          </a:prstGeom>
        </p:spPr>
      </p:pic>
      <p:pic>
        <p:nvPicPr>
          <p:cNvPr id="8" name="Picture 7"/>
          <p:cNvPicPr>
            <a:picLocks noChangeAspect="1"/>
          </p:cNvPicPr>
          <p:nvPr/>
        </p:nvPicPr>
        <p:blipFill>
          <a:blip r:embed="rId5"/>
          <a:stretch>
            <a:fillRect/>
          </a:stretch>
        </p:blipFill>
        <p:spPr>
          <a:xfrm>
            <a:off x="6905870" y="2378323"/>
            <a:ext cx="5050465" cy="1426813"/>
          </a:xfrm>
          <a:prstGeom prst="rect">
            <a:avLst/>
          </a:prstGeom>
        </p:spPr>
      </p:pic>
      <p:pic>
        <p:nvPicPr>
          <p:cNvPr id="611" name="Picture 610"/>
          <p:cNvPicPr>
            <a:picLocks noChangeAspect="1"/>
          </p:cNvPicPr>
          <p:nvPr/>
        </p:nvPicPr>
        <p:blipFill>
          <a:blip r:embed="rId6"/>
          <a:stretch>
            <a:fillRect/>
          </a:stretch>
        </p:blipFill>
        <p:spPr>
          <a:xfrm>
            <a:off x="7044944" y="1344961"/>
            <a:ext cx="5060917" cy="1033362"/>
          </a:xfrm>
          <a:prstGeom prst="rect">
            <a:avLst/>
          </a:prstGeom>
        </p:spPr>
      </p:pic>
      <p:cxnSp>
        <p:nvCxnSpPr>
          <p:cNvPr id="613" name="Straight Arrow Connector 612"/>
          <p:cNvCxnSpPr>
            <a:cxnSpLocks/>
          </p:cNvCxnSpPr>
          <p:nvPr/>
        </p:nvCxnSpPr>
        <p:spPr>
          <a:xfrm>
            <a:off x="6573520" y="3718560"/>
            <a:ext cx="585576" cy="45393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347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2" y="154943"/>
            <a:ext cx="10515600" cy="588952"/>
          </a:xfrm>
        </p:spPr>
        <p:txBody>
          <a:bodyPr/>
          <a:lstStyle/>
          <a:p>
            <a:r>
              <a:rPr lang="en-US" sz="3600" dirty="0" err="1"/>
              <a:t>NVMe</a:t>
            </a:r>
            <a:r>
              <a:rPr lang="en-US" sz="3600" dirty="0"/>
              <a:t>: Best-in-Class IOPS, Lower/Consistent Latency</a:t>
            </a:r>
          </a:p>
        </p:txBody>
      </p:sp>
      <p:sp>
        <p:nvSpPr>
          <p:cNvPr id="3" name="Slide Number Placeholder 2"/>
          <p:cNvSpPr>
            <a:spLocks noGrp="1"/>
          </p:cNvSpPr>
          <p:nvPr>
            <p:ph type="sldNum" sz="quarter" idx="2"/>
          </p:nvPr>
        </p:nvSpPr>
        <p:spPr/>
        <p:txBody>
          <a:bodyPr/>
          <a:lstStyle/>
          <a:p>
            <a:fld id="{EE2556C5-CE8C-6547-B838-EA80C61A4AF7}" type="slidenum">
              <a:rPr lang="en-US" smtClean="0"/>
              <a:pPr/>
              <a:t>5</a:t>
            </a:fld>
            <a:endParaRPr lang="en-US" dirty="0"/>
          </a:p>
        </p:txBody>
      </p:sp>
      <p:pic>
        <p:nvPicPr>
          <p:cNvPr id="4" name="Picture 3"/>
          <p:cNvPicPr>
            <a:picLocks noChangeAspect="1"/>
          </p:cNvPicPr>
          <p:nvPr/>
        </p:nvPicPr>
        <p:blipFill>
          <a:blip r:embed="rId2"/>
          <a:stretch>
            <a:fillRect/>
          </a:stretch>
        </p:blipFill>
        <p:spPr>
          <a:xfrm>
            <a:off x="642471" y="3510859"/>
            <a:ext cx="5100028" cy="2417835"/>
          </a:xfrm>
          <a:prstGeom prst="rect">
            <a:avLst/>
          </a:prstGeom>
        </p:spPr>
      </p:pic>
      <p:sp>
        <p:nvSpPr>
          <p:cNvPr id="8" name="AutoShape 11"/>
          <p:cNvSpPr>
            <a:spLocks noChangeArrowheads="1"/>
          </p:cNvSpPr>
          <p:nvPr/>
        </p:nvSpPr>
        <p:spPr bwMode="auto">
          <a:xfrm>
            <a:off x="642471" y="5953357"/>
            <a:ext cx="5100029" cy="274320"/>
          </a:xfrm>
          <a:prstGeom prst="roundRect">
            <a:avLst>
              <a:gd name="adj" fmla="val 16667"/>
            </a:avLst>
          </a:prstGeom>
          <a:solidFill>
            <a:schemeClr val="accent5"/>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200" b="1" dirty="0">
                <a:solidFill>
                  <a:schemeClr val="bg1"/>
                </a:solidFill>
              </a:rPr>
              <a:t>Lowest Latency of Standard Storage Interfaces</a:t>
            </a:r>
          </a:p>
        </p:txBody>
      </p:sp>
      <p:graphicFrame>
        <p:nvGraphicFramePr>
          <p:cNvPr id="13" name="Chart 12"/>
          <p:cNvGraphicFramePr>
            <a:graphicFrameLocks/>
          </p:cNvGraphicFramePr>
          <p:nvPr>
            <p:extLst/>
          </p:nvPr>
        </p:nvGraphicFramePr>
        <p:xfrm>
          <a:off x="642471" y="781516"/>
          <a:ext cx="5100029" cy="2261312"/>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11"/>
          <p:cNvSpPr>
            <a:spLocks noChangeArrowheads="1"/>
          </p:cNvSpPr>
          <p:nvPr/>
        </p:nvSpPr>
        <p:spPr bwMode="auto">
          <a:xfrm>
            <a:off x="642470" y="3064228"/>
            <a:ext cx="5100029" cy="274320"/>
          </a:xfrm>
          <a:prstGeom prst="roundRect">
            <a:avLst>
              <a:gd name="adj" fmla="val 16667"/>
            </a:avLst>
          </a:prstGeom>
          <a:solidFill>
            <a:schemeClr val="accent5"/>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200" b="1" dirty="0">
                <a:solidFill>
                  <a:schemeClr val="bg1"/>
                </a:solidFill>
              </a:rPr>
              <a:t>3x better IOPS vs SAS 12Gbps</a:t>
            </a:r>
          </a:p>
        </p:txBody>
      </p:sp>
      <p:sp>
        <p:nvSpPr>
          <p:cNvPr id="16" name="Rectangle 15"/>
          <p:cNvSpPr/>
          <p:nvPr/>
        </p:nvSpPr>
        <p:spPr>
          <a:xfrm>
            <a:off x="2969776" y="6363398"/>
            <a:ext cx="6376525" cy="523220"/>
          </a:xfrm>
          <a:prstGeom prst="rect">
            <a:avLst/>
          </a:prstGeom>
        </p:spPr>
        <p:txBody>
          <a:bodyPr wrap="square">
            <a:spAutoFit/>
          </a:bodyPr>
          <a:lstStyle/>
          <a:p>
            <a:pPr algn="l"/>
            <a:r>
              <a:rPr lang="en-US" sz="700" dirty="0">
                <a:solidFill>
                  <a:schemeClr val="bg1">
                    <a:lumMod val="85000"/>
                  </a:schemeClr>
                </a:solidFill>
              </a:rPr>
              <a:t>Test and System Configurations: </a:t>
            </a:r>
            <a:r>
              <a:rPr lang="en-US" sz="700" dirty="0">
                <a:solidFill>
                  <a:schemeClr val="bg1">
                    <a:lumMod val="85000"/>
                  </a:schemeClr>
                </a:solidFill>
                <a:latin typeface="Intel Clear" panose="020B0604020203020204" pitchFamily="34" charset="0"/>
              </a:rPr>
              <a:t>PCI Express</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 (</a:t>
            </a:r>
            <a:r>
              <a:rPr lang="en-US" sz="700" dirty="0" err="1">
                <a:solidFill>
                  <a:schemeClr val="bg1">
                    <a:lumMod val="85000"/>
                  </a:schemeClr>
                </a:solidFill>
                <a:latin typeface="Intel Clear" panose="020B0604020203020204" pitchFamily="34" charset="0"/>
              </a:rPr>
              <a:t>PCIe</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)/NVM Express</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 (</a:t>
            </a:r>
            <a:r>
              <a:rPr lang="en-US" sz="700" dirty="0" err="1">
                <a:solidFill>
                  <a:schemeClr val="bg1">
                    <a:lumMod val="85000"/>
                  </a:schemeClr>
                </a:solidFill>
                <a:latin typeface="Intel Clear" panose="020B0604020203020204" pitchFamily="34" charset="0"/>
              </a:rPr>
              <a:t>NVMe</a:t>
            </a:r>
            <a:r>
              <a:rPr lang="en-US" sz="700" dirty="0">
                <a:solidFill>
                  <a:schemeClr val="bg1">
                    <a:lumMod val="85000"/>
                  </a:schemeClr>
                </a:solidFill>
                <a:latin typeface="Intel Clear" panose="020B0604020203020204" pitchFamily="34" charset="0"/>
              </a:rPr>
              <a:t>) Measurements made on Intel® Core™ i7-3770S system @ 3.1GHz and 4GB Mem running Windows</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 Server 2012 Standard O/S, Intel </a:t>
            </a:r>
            <a:r>
              <a:rPr lang="en-US" sz="700" dirty="0" err="1">
                <a:solidFill>
                  <a:schemeClr val="bg1">
                    <a:lumMod val="85000"/>
                  </a:schemeClr>
                </a:solidFill>
                <a:latin typeface="Intel Clear" panose="020B0604020203020204" pitchFamily="34" charset="0"/>
              </a:rPr>
              <a:t>PCIe</a:t>
            </a:r>
            <a:r>
              <a:rPr lang="en-US" sz="700" dirty="0">
                <a:solidFill>
                  <a:schemeClr val="bg1">
                    <a:lumMod val="85000"/>
                  </a:schemeClr>
                </a:solidFill>
                <a:latin typeface="Intel Clear" panose="020B0604020203020204" pitchFamily="34" charset="0"/>
              </a:rPr>
              <a:t>/</a:t>
            </a:r>
            <a:r>
              <a:rPr lang="en-US" sz="700" dirty="0" err="1">
                <a:solidFill>
                  <a:schemeClr val="bg1">
                    <a:lumMod val="85000"/>
                  </a:schemeClr>
                </a:solidFill>
                <a:latin typeface="Intel Clear" panose="020B0604020203020204" pitchFamily="34" charset="0"/>
              </a:rPr>
              <a:t>NVMe</a:t>
            </a:r>
            <a:r>
              <a:rPr lang="en-US" sz="700" dirty="0">
                <a:solidFill>
                  <a:schemeClr val="bg1">
                    <a:lumMod val="85000"/>
                  </a:schemeClr>
                </a:solidFill>
                <a:latin typeface="Intel Clear" panose="020B0604020203020204" pitchFamily="34" charset="0"/>
              </a:rPr>
              <a:t> SSDs, data collected by </a:t>
            </a:r>
            <a:r>
              <a:rPr lang="en-US" sz="700" dirty="0" err="1">
                <a:solidFill>
                  <a:schemeClr val="bg1">
                    <a:lumMod val="85000"/>
                  </a:schemeClr>
                </a:solidFill>
                <a:latin typeface="Intel Clear" panose="020B0604020203020204" pitchFamily="34" charset="0"/>
              </a:rPr>
              <a:t>IOmeter</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 tool. SAS Measurements from HGST </a:t>
            </a:r>
            <a:r>
              <a:rPr lang="en-US" sz="700" dirty="0" err="1">
                <a:solidFill>
                  <a:schemeClr val="bg1">
                    <a:lumMod val="85000"/>
                  </a:schemeClr>
                </a:solidFill>
                <a:latin typeface="Intel Clear" panose="020B0604020203020204" pitchFamily="34" charset="0"/>
              </a:rPr>
              <a:t>Ultrastar</a:t>
            </a:r>
            <a:r>
              <a:rPr lang="en-US" sz="700" baseline="30000" dirty="0">
                <a:solidFill>
                  <a:schemeClr val="bg1">
                    <a:lumMod val="85000"/>
                  </a:schemeClr>
                </a:solidFill>
                <a:latin typeface="Intel Clear" panose="020B0604020203020204" pitchFamily="34" charset="0"/>
              </a:rPr>
              <a:t>*</a:t>
            </a:r>
            <a:r>
              <a:rPr lang="en-US" sz="700" dirty="0">
                <a:solidFill>
                  <a:schemeClr val="bg1">
                    <a:lumMod val="85000"/>
                  </a:schemeClr>
                </a:solidFill>
                <a:latin typeface="Intel Clear" panose="020B0604020203020204" pitchFamily="34" charset="0"/>
              </a:rPr>
              <a:t> SSD800M/1000M (SAS), SATA S3700 Series. </a:t>
            </a:r>
            <a:r>
              <a:rPr lang="en-US" sz="700" dirty="0">
                <a:solidFill>
                  <a:schemeClr val="bg1">
                    <a:lumMod val="85000"/>
                  </a:schemeClr>
                </a:solidFill>
              </a:rPr>
              <a:t> For more complete information about performance and benchmark results, visit </a:t>
            </a:r>
            <a:r>
              <a:rPr lang="en-US" sz="700" dirty="0">
                <a:solidFill>
                  <a:schemeClr val="bg1">
                    <a:lumMod val="85000"/>
                  </a:schemeClr>
                </a:solidFill>
                <a:hlinkClick r:id="rId4"/>
              </a:rPr>
              <a:t>http://www.intel.com/performance</a:t>
            </a:r>
            <a:r>
              <a:rPr lang="en-US" sz="700" dirty="0">
                <a:solidFill>
                  <a:schemeClr val="bg1">
                    <a:lumMod val="85000"/>
                  </a:schemeClr>
                </a:solidFill>
              </a:rPr>
              <a:t>. Source: Intel Internal Testing.</a:t>
            </a:r>
            <a:endParaRPr lang="en-US" sz="700" dirty="0">
              <a:solidFill>
                <a:schemeClr val="bg1">
                  <a:lumMod val="85000"/>
                </a:schemeClr>
              </a:solidFill>
              <a:effectLst/>
            </a:endParaRPr>
          </a:p>
        </p:txBody>
      </p:sp>
      <p:pic>
        <p:nvPicPr>
          <p:cNvPr id="18" name="Picture 17"/>
          <p:cNvPicPr>
            <a:picLocks noChangeAspect="1"/>
          </p:cNvPicPr>
          <p:nvPr/>
        </p:nvPicPr>
        <p:blipFill>
          <a:blip r:embed="rId5"/>
          <a:stretch>
            <a:fillRect/>
          </a:stretch>
        </p:blipFill>
        <p:spPr>
          <a:xfrm>
            <a:off x="6061625" y="781516"/>
            <a:ext cx="4952156" cy="2286000"/>
          </a:xfrm>
          <a:prstGeom prst="rect">
            <a:avLst/>
          </a:prstGeom>
        </p:spPr>
      </p:pic>
      <p:sp>
        <p:nvSpPr>
          <p:cNvPr id="19" name="AutoShape 11"/>
          <p:cNvSpPr>
            <a:spLocks noChangeArrowheads="1"/>
          </p:cNvSpPr>
          <p:nvPr/>
        </p:nvSpPr>
        <p:spPr bwMode="auto">
          <a:xfrm>
            <a:off x="6061624" y="3079491"/>
            <a:ext cx="4952157" cy="274320"/>
          </a:xfrm>
          <a:prstGeom prst="roundRect">
            <a:avLst>
              <a:gd name="adj" fmla="val 16667"/>
            </a:avLst>
          </a:prstGeom>
          <a:solidFill>
            <a:schemeClr val="accent5"/>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200" b="1" dirty="0">
                <a:solidFill>
                  <a:schemeClr val="bg1"/>
                </a:solidFill>
              </a:rPr>
              <a:t>For the same #CPU cycles, </a:t>
            </a:r>
            <a:r>
              <a:rPr lang="en-US" sz="1200" b="1" dirty="0" err="1">
                <a:solidFill>
                  <a:schemeClr val="bg1"/>
                </a:solidFill>
              </a:rPr>
              <a:t>NVMe</a:t>
            </a:r>
            <a:r>
              <a:rPr lang="en-US" sz="1200" b="1" dirty="0">
                <a:solidFill>
                  <a:schemeClr val="bg1"/>
                </a:solidFill>
              </a:rPr>
              <a:t> delivers over 2X the IOPs of SAS!</a:t>
            </a:r>
          </a:p>
        </p:txBody>
      </p:sp>
      <p:pic>
        <p:nvPicPr>
          <p:cNvPr id="20" name="Picture 19"/>
          <p:cNvPicPr>
            <a:picLocks noChangeAspect="1"/>
          </p:cNvPicPr>
          <p:nvPr/>
        </p:nvPicPr>
        <p:blipFill>
          <a:blip r:embed="rId6"/>
          <a:stretch>
            <a:fillRect/>
          </a:stretch>
        </p:blipFill>
        <p:spPr>
          <a:xfrm>
            <a:off x="6061626" y="3510861"/>
            <a:ext cx="4937760" cy="2417833"/>
          </a:xfrm>
          <a:prstGeom prst="rect">
            <a:avLst/>
          </a:prstGeom>
        </p:spPr>
      </p:pic>
      <p:sp>
        <p:nvSpPr>
          <p:cNvPr id="21" name="AutoShape 11"/>
          <p:cNvSpPr>
            <a:spLocks noChangeArrowheads="1"/>
          </p:cNvSpPr>
          <p:nvPr/>
        </p:nvSpPr>
        <p:spPr bwMode="auto">
          <a:xfrm>
            <a:off x="6061624" y="5953357"/>
            <a:ext cx="4937761" cy="274320"/>
          </a:xfrm>
          <a:prstGeom prst="roundRect">
            <a:avLst>
              <a:gd name="adj" fmla="val 16667"/>
            </a:avLst>
          </a:prstGeom>
          <a:solidFill>
            <a:schemeClr val="accent5"/>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200" b="1" dirty="0">
                <a:solidFill>
                  <a:schemeClr val="bg1"/>
                </a:solidFill>
              </a:rPr>
              <a:t>Gen1 </a:t>
            </a:r>
            <a:r>
              <a:rPr lang="en-US" sz="1200" b="1" dirty="0" err="1">
                <a:solidFill>
                  <a:schemeClr val="bg1"/>
                </a:solidFill>
              </a:rPr>
              <a:t>NVMe</a:t>
            </a:r>
            <a:r>
              <a:rPr lang="en-US" sz="1200" b="1" dirty="0">
                <a:solidFill>
                  <a:schemeClr val="bg1"/>
                </a:solidFill>
              </a:rPr>
              <a:t> has 2 to 3x better Latency Consistency vs SAS</a:t>
            </a:r>
          </a:p>
        </p:txBody>
      </p:sp>
    </p:spTree>
    <p:extLst>
      <p:ext uri="{BB962C8B-B14F-4D97-AF65-F5344CB8AC3E}">
        <p14:creationId xmlns:p14="http://schemas.microsoft.com/office/powerpoint/2010/main" val="848431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3666" y="179009"/>
            <a:ext cx="10515600" cy="612092"/>
          </a:xfrm>
        </p:spPr>
        <p:txBody>
          <a:bodyPr/>
          <a:lstStyle/>
          <a:p>
            <a:pPr defTabSz="722376"/>
            <a:r>
              <a:rPr lang="en-US" sz="3600" b="1" dirty="0">
                <a:solidFill>
                  <a:srgbClr val="5099C6"/>
                </a:solidFill>
                <a:latin typeface="+mj-lt"/>
                <a:cs typeface="+mj-cs"/>
              </a:rPr>
              <a:t>Remote Access to Storage – iSCSI and </a:t>
            </a:r>
            <a:r>
              <a:rPr lang="en-US" sz="3600" b="1" dirty="0" err="1">
                <a:solidFill>
                  <a:srgbClr val="5099C6"/>
                </a:solidFill>
                <a:latin typeface="+mj-lt"/>
                <a:cs typeface="+mj-cs"/>
              </a:rPr>
              <a:t>NVMe-oF</a:t>
            </a:r>
            <a:endParaRPr lang="en-US" sz="3600" b="1" dirty="0">
              <a:solidFill>
                <a:srgbClr val="5099C6"/>
              </a:solidFill>
              <a:latin typeface="+mj-lt"/>
              <a:cs typeface="+mj-cs"/>
            </a:endParaRPr>
          </a:p>
        </p:txBody>
      </p:sp>
      <p:sp>
        <p:nvSpPr>
          <p:cNvPr id="13" name="Content Placeholder 12"/>
          <p:cNvSpPr>
            <a:spLocks noGrp="1"/>
          </p:cNvSpPr>
          <p:nvPr>
            <p:ph type="body" idx="1"/>
          </p:nvPr>
        </p:nvSpPr>
        <p:spPr>
          <a:xfrm>
            <a:off x="4622104" y="1164071"/>
            <a:ext cx="4571730" cy="5080757"/>
          </a:xfrm>
        </p:spPr>
        <p:txBody>
          <a:bodyPr>
            <a:normAutofit/>
          </a:bodyPr>
          <a:lstStyle/>
          <a:p>
            <a:r>
              <a:rPr lang="en-US" dirty="0" err="1"/>
              <a:t>NVMe</a:t>
            </a:r>
            <a:r>
              <a:rPr lang="en-US" dirty="0"/>
              <a:t>-over-Fabrics</a:t>
            </a:r>
          </a:p>
          <a:p>
            <a:pPr lvl="1"/>
            <a:r>
              <a:rPr lang="en-US" sz="2400" dirty="0" err="1"/>
              <a:t>NVMe</a:t>
            </a:r>
            <a:r>
              <a:rPr lang="en-US" sz="2400" dirty="0"/>
              <a:t> commands over storage networking fabric</a:t>
            </a:r>
          </a:p>
          <a:p>
            <a:r>
              <a:rPr lang="en-US" dirty="0" err="1"/>
              <a:t>NVMe-oF</a:t>
            </a:r>
            <a:r>
              <a:rPr lang="en-US" dirty="0"/>
              <a:t> supports various fabric transports</a:t>
            </a:r>
          </a:p>
          <a:p>
            <a:pPr lvl="1"/>
            <a:r>
              <a:rPr lang="en-US" sz="2400" dirty="0"/>
              <a:t>RDMA (</a:t>
            </a:r>
            <a:r>
              <a:rPr lang="en-US" sz="2400" dirty="0" err="1"/>
              <a:t>RoCE</a:t>
            </a:r>
            <a:r>
              <a:rPr lang="en-US" sz="2400" dirty="0"/>
              <a:t>, </a:t>
            </a:r>
            <a:r>
              <a:rPr lang="en-US" sz="2400" dirty="0" err="1"/>
              <a:t>iWARP</a:t>
            </a:r>
            <a:r>
              <a:rPr lang="en-US" sz="2400" dirty="0"/>
              <a:t>)</a:t>
            </a:r>
          </a:p>
          <a:p>
            <a:pPr lvl="1"/>
            <a:r>
              <a:rPr lang="en-US" sz="2400" dirty="0"/>
              <a:t>InfiniBand™</a:t>
            </a:r>
          </a:p>
          <a:p>
            <a:pPr lvl="1"/>
            <a:r>
              <a:rPr lang="en-US" sz="2400" dirty="0" err="1"/>
              <a:t>Fibre</a:t>
            </a:r>
            <a:r>
              <a:rPr lang="en-US" sz="2400" dirty="0"/>
              <a:t> Channel </a:t>
            </a:r>
          </a:p>
          <a:p>
            <a:pPr lvl="1"/>
            <a:r>
              <a:rPr lang="en-US" sz="2400" dirty="0"/>
              <a:t>Intel® Omni-Path Architecture</a:t>
            </a:r>
          </a:p>
          <a:p>
            <a:pPr lvl="1"/>
            <a:r>
              <a:rPr lang="en-US" sz="2400" dirty="0"/>
              <a:t>Future Fabrics </a:t>
            </a:r>
          </a:p>
        </p:txBody>
      </p:sp>
      <p:sp>
        <p:nvSpPr>
          <p:cNvPr id="2" name="Slide Number Placeholder 1"/>
          <p:cNvSpPr>
            <a:spLocks noGrp="1"/>
          </p:cNvSpPr>
          <p:nvPr>
            <p:ph type="sldNum" sz="quarter" idx="2"/>
          </p:nvPr>
        </p:nvSpPr>
        <p:spPr/>
        <p:txBody>
          <a:bodyPr/>
          <a:lstStyle/>
          <a:p>
            <a:fld id="{EE2556C5-CE8C-6547-B838-EA80C61A4AF7}" type="slidenum">
              <a:rPr lang="en-US" smtClean="0"/>
              <a:pPr/>
              <a:t>6</a:t>
            </a:fld>
            <a:endParaRPr lang="en-US" dirty="0"/>
          </a:p>
        </p:txBody>
      </p:sp>
      <p:grpSp>
        <p:nvGrpSpPr>
          <p:cNvPr id="20" name="Group 19">
            <a:extLst>
              <a:ext uri="{FF2B5EF4-FFF2-40B4-BE49-F238E27FC236}">
                <a16:creationId xmlns:a16="http://schemas.microsoft.com/office/drawing/2014/main" id="{9670DDF6-4458-1C47-9A3A-12C9A0D649E3}"/>
              </a:ext>
            </a:extLst>
          </p:cNvPr>
          <p:cNvGrpSpPr/>
          <p:nvPr/>
        </p:nvGrpSpPr>
        <p:grpSpPr>
          <a:xfrm>
            <a:off x="263666" y="955900"/>
            <a:ext cx="4027480" cy="4992902"/>
            <a:chOff x="614750" y="955900"/>
            <a:chExt cx="4027480" cy="4992902"/>
          </a:xfrm>
        </p:grpSpPr>
        <p:sp>
          <p:nvSpPr>
            <p:cNvPr id="4" name="Rounded Rectangle 3"/>
            <p:cNvSpPr/>
            <p:nvPr/>
          </p:nvSpPr>
          <p:spPr>
            <a:xfrm>
              <a:off x="614750" y="2367536"/>
              <a:ext cx="1677449" cy="667623"/>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1600" b="1" dirty="0">
                  <a:solidFill>
                    <a:schemeClr val="accent5">
                      <a:lumMod val="50000"/>
                    </a:schemeClr>
                  </a:solidFill>
                </a:rPr>
                <a:t>iSCSI </a:t>
              </a:r>
            </a:p>
            <a:p>
              <a:pPr algn="ctr" defTabSz="609570"/>
              <a:r>
                <a:rPr lang="en-US" sz="1600" b="1" dirty="0">
                  <a:solidFill>
                    <a:schemeClr val="accent5">
                      <a:lumMod val="50000"/>
                    </a:schemeClr>
                  </a:solidFill>
                </a:rPr>
                <a:t>Target</a:t>
              </a:r>
            </a:p>
          </p:txBody>
        </p:sp>
        <p:sp>
          <p:nvSpPr>
            <p:cNvPr id="5" name="Rounded Rectangle 4"/>
            <p:cNvSpPr/>
            <p:nvPr/>
          </p:nvSpPr>
          <p:spPr>
            <a:xfrm>
              <a:off x="2909300" y="2363694"/>
              <a:ext cx="1732929" cy="671465"/>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1600" b="1" dirty="0">
                  <a:solidFill>
                    <a:srgbClr val="C00000"/>
                  </a:solidFill>
                </a:rPr>
                <a:t>NVMe-oF*</a:t>
              </a:r>
            </a:p>
            <a:p>
              <a:pPr algn="ctr" defTabSz="609570"/>
              <a:r>
                <a:rPr lang="en-US" sz="1600" b="1" dirty="0">
                  <a:solidFill>
                    <a:srgbClr val="C00000"/>
                  </a:solidFill>
                </a:rPr>
                <a:t>Target</a:t>
              </a:r>
            </a:p>
          </p:txBody>
        </p:sp>
        <p:sp>
          <p:nvSpPr>
            <p:cNvPr id="6" name="Rounded Rectangle 5"/>
            <p:cNvSpPr/>
            <p:nvPr/>
          </p:nvSpPr>
          <p:spPr>
            <a:xfrm>
              <a:off x="614752" y="3073323"/>
              <a:ext cx="1677448" cy="457200"/>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b="1" dirty="0">
                  <a:solidFill>
                    <a:prstClr val="white"/>
                  </a:solidFill>
                </a:rPr>
                <a:t>SCSI</a:t>
              </a:r>
            </a:p>
          </p:txBody>
        </p:sp>
        <p:sp>
          <p:nvSpPr>
            <p:cNvPr id="8" name="Rounded Rectangle 7"/>
            <p:cNvSpPr/>
            <p:nvPr/>
          </p:nvSpPr>
          <p:spPr>
            <a:xfrm>
              <a:off x="2909300" y="3080070"/>
              <a:ext cx="1732929" cy="457200"/>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b="1" dirty="0">
                  <a:solidFill>
                    <a:prstClr val="white"/>
                  </a:solidFill>
                </a:rPr>
                <a:t>NVMe</a:t>
              </a:r>
            </a:p>
          </p:txBody>
        </p:sp>
        <p:sp>
          <p:nvSpPr>
            <p:cNvPr id="9" name="Rounded Rectangle 8"/>
            <p:cNvSpPr/>
            <p:nvPr/>
          </p:nvSpPr>
          <p:spPr>
            <a:xfrm>
              <a:off x="697466" y="4615655"/>
              <a:ext cx="1594734" cy="1333147"/>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defTabSz="609570"/>
              <a:r>
                <a:rPr lang="en-US" b="1" dirty="0">
                  <a:solidFill>
                    <a:prstClr val="white"/>
                  </a:solidFill>
                </a:rPr>
                <a:t>SCSI</a:t>
              </a:r>
            </a:p>
            <a:p>
              <a:pPr algn="ctr" defTabSz="609570"/>
              <a:r>
                <a:rPr lang="en-US" b="1" dirty="0">
                  <a:solidFill>
                    <a:prstClr val="white"/>
                  </a:solidFill>
                </a:rPr>
                <a:t>Devices</a:t>
              </a:r>
            </a:p>
          </p:txBody>
        </p:sp>
        <p:sp>
          <p:nvSpPr>
            <p:cNvPr id="11" name="Rounded Rectangle 10"/>
            <p:cNvSpPr/>
            <p:nvPr/>
          </p:nvSpPr>
          <p:spPr>
            <a:xfrm>
              <a:off x="632610" y="3795165"/>
              <a:ext cx="4009620" cy="537316"/>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defTabSz="609570"/>
              <a:r>
                <a:rPr lang="en-US" b="1" dirty="0">
                  <a:solidFill>
                    <a:prstClr val="white"/>
                  </a:solidFill>
                </a:rPr>
                <a:t>Block Device Abstraction (BDEV)</a:t>
              </a:r>
            </a:p>
          </p:txBody>
        </p:sp>
        <p:cxnSp>
          <p:nvCxnSpPr>
            <p:cNvPr id="23" name="Straight Arrow Connector 22"/>
            <p:cNvCxnSpPr>
              <a:cxnSpLocks/>
              <a:endCxn id="4" idx="0"/>
            </p:cNvCxnSpPr>
            <p:nvPr/>
          </p:nvCxnSpPr>
          <p:spPr>
            <a:xfrm flipH="1">
              <a:off x="1453475" y="1963494"/>
              <a:ext cx="389221" cy="4040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a:off x="1458474" y="3497595"/>
              <a:ext cx="1" cy="297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endCxn id="5" idx="0"/>
            </p:cNvCxnSpPr>
            <p:nvPr/>
          </p:nvCxnSpPr>
          <p:spPr>
            <a:xfrm>
              <a:off x="3322237" y="1874749"/>
              <a:ext cx="453528" cy="4889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3775765" y="3511991"/>
              <a:ext cx="0" cy="2831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1453474" y="4311139"/>
              <a:ext cx="0" cy="318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762884" y="4311139"/>
              <a:ext cx="0" cy="3045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Cloud 50"/>
            <p:cNvSpPr/>
            <p:nvPr/>
          </p:nvSpPr>
          <p:spPr>
            <a:xfrm>
              <a:off x="1319002" y="955900"/>
              <a:ext cx="2514895" cy="1124619"/>
            </a:xfrm>
            <a:prstGeom prst="clou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Network</a:t>
              </a:r>
            </a:p>
          </p:txBody>
        </p:sp>
        <p:sp>
          <p:nvSpPr>
            <p:cNvPr id="28" name="Rounded Rectangle 27">
              <a:extLst>
                <a:ext uri="{FF2B5EF4-FFF2-40B4-BE49-F238E27FC236}">
                  <a16:creationId xmlns:a16="http://schemas.microsoft.com/office/drawing/2014/main" id="{0FB79843-047E-184C-8CBF-0E39C76C2BA2}"/>
                </a:ext>
              </a:extLst>
            </p:cNvPr>
            <p:cNvSpPr/>
            <p:nvPr/>
          </p:nvSpPr>
          <p:spPr>
            <a:xfrm>
              <a:off x="2965517" y="4607752"/>
              <a:ext cx="1594734" cy="1333147"/>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defTabSz="609570"/>
              <a:r>
                <a:rPr lang="en-US" b="1" dirty="0" err="1">
                  <a:solidFill>
                    <a:prstClr val="white"/>
                  </a:solidFill>
                </a:rPr>
                <a:t>NVMe</a:t>
              </a:r>
              <a:endParaRPr lang="en-US" b="1" dirty="0">
                <a:solidFill>
                  <a:prstClr val="white"/>
                </a:solidFill>
              </a:endParaRPr>
            </a:p>
            <a:p>
              <a:pPr algn="ctr" defTabSz="609570"/>
              <a:r>
                <a:rPr lang="en-US" b="1" dirty="0">
                  <a:solidFill>
                    <a:prstClr val="white"/>
                  </a:solidFill>
                </a:rPr>
                <a:t>Devices</a:t>
              </a:r>
            </a:p>
          </p:txBody>
        </p:sp>
        <p:sp>
          <p:nvSpPr>
            <p:cNvPr id="30" name="Rounded Rectangle 29">
              <a:extLst>
                <a:ext uri="{FF2B5EF4-FFF2-40B4-BE49-F238E27FC236}">
                  <a16:creationId xmlns:a16="http://schemas.microsoft.com/office/drawing/2014/main" id="{FB6AF695-EC37-3D4C-9552-E0479BEA86E2}"/>
                </a:ext>
              </a:extLst>
            </p:cNvPr>
            <p:cNvSpPr/>
            <p:nvPr/>
          </p:nvSpPr>
          <p:spPr>
            <a:xfrm>
              <a:off x="632610" y="3780768"/>
              <a:ext cx="4009620" cy="537316"/>
            </a:xfrm>
            <a:prstGeom prst="round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defTabSz="609570"/>
              <a:r>
                <a:rPr lang="en-US" b="1" dirty="0">
                  <a:solidFill>
                    <a:prstClr val="white"/>
                  </a:solidFill>
                </a:rPr>
                <a:t>Block Device Abstraction (BDEV)</a:t>
              </a:r>
            </a:p>
          </p:txBody>
        </p:sp>
      </p:grpSp>
      <p:sp>
        <p:nvSpPr>
          <p:cNvPr id="35" name="TextBox 34">
            <a:extLst>
              <a:ext uri="{FF2B5EF4-FFF2-40B4-BE49-F238E27FC236}">
                <a16:creationId xmlns:a16="http://schemas.microsoft.com/office/drawing/2014/main" id="{BA63E218-96F8-E74D-B97B-833478874B06}"/>
              </a:ext>
            </a:extLst>
          </p:cNvPr>
          <p:cNvSpPr txBox="1"/>
          <p:nvPr/>
        </p:nvSpPr>
        <p:spPr>
          <a:xfrm>
            <a:off x="9585883" y="1004755"/>
            <a:ext cx="2454198" cy="553998"/>
          </a:xfrm>
          <a:prstGeom prst="rect">
            <a:avLst/>
          </a:prstGeom>
          <a:noFill/>
        </p:spPr>
        <p:txBody>
          <a:bodyPr vert="horz" wrap="none" lIns="0" tIns="0" rIns="0" bIns="0" rtlCol="0">
            <a:spAutoFit/>
          </a:bodyPr>
          <a:lstStyle/>
          <a:p>
            <a:pPr algn="ctr"/>
            <a:r>
              <a:rPr lang="en-US" b="1" dirty="0">
                <a:solidFill>
                  <a:schemeClr val="accent5"/>
                </a:solidFill>
              </a:rPr>
              <a:t>Disaggregated </a:t>
            </a:r>
          </a:p>
          <a:p>
            <a:pPr algn="ctr"/>
            <a:r>
              <a:rPr lang="en-US" b="1" dirty="0">
                <a:solidFill>
                  <a:schemeClr val="accent5"/>
                </a:solidFill>
              </a:rPr>
              <a:t>Cloud Deployment Model</a:t>
            </a:r>
          </a:p>
        </p:txBody>
      </p:sp>
      <p:pic>
        <p:nvPicPr>
          <p:cNvPr id="36" name="Picture 35">
            <a:extLst>
              <a:ext uri="{FF2B5EF4-FFF2-40B4-BE49-F238E27FC236}">
                <a16:creationId xmlns:a16="http://schemas.microsoft.com/office/drawing/2014/main" id="{48E1594A-1204-2746-A6E4-073934A8703C}"/>
              </a:ext>
            </a:extLst>
          </p:cNvPr>
          <p:cNvPicPr>
            <a:picLocks noChangeAspect="1"/>
          </p:cNvPicPr>
          <p:nvPr/>
        </p:nvPicPr>
        <p:blipFill>
          <a:blip r:embed="rId3"/>
          <a:stretch>
            <a:fillRect/>
          </a:stretch>
        </p:blipFill>
        <p:spPr>
          <a:xfrm>
            <a:off x="9931351" y="1751720"/>
            <a:ext cx="1763259" cy="4189179"/>
          </a:xfrm>
          <a:prstGeom prst="rect">
            <a:avLst/>
          </a:prstGeom>
        </p:spPr>
      </p:pic>
      <p:cxnSp>
        <p:nvCxnSpPr>
          <p:cNvPr id="22" name="Straight Connector 21">
            <a:extLst>
              <a:ext uri="{FF2B5EF4-FFF2-40B4-BE49-F238E27FC236}">
                <a16:creationId xmlns:a16="http://schemas.microsoft.com/office/drawing/2014/main" id="{09D8CF97-10AC-7A4B-BEF7-70DFCE4B7BBB}"/>
              </a:ext>
            </a:extLst>
          </p:cNvPr>
          <p:cNvCxnSpPr/>
          <p:nvPr/>
        </p:nvCxnSpPr>
        <p:spPr>
          <a:xfrm>
            <a:off x="4531360" y="1281754"/>
            <a:ext cx="0" cy="466704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3BBF361A-0CB4-E64F-A887-2E18A25A10EE}"/>
              </a:ext>
            </a:extLst>
          </p:cNvPr>
          <p:cNvCxnSpPr/>
          <p:nvPr/>
        </p:nvCxnSpPr>
        <p:spPr>
          <a:xfrm>
            <a:off x="9362140" y="1164071"/>
            <a:ext cx="0" cy="466704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5730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CA10-8206-5E43-BD87-767EF78E48C3}"/>
              </a:ext>
            </a:extLst>
          </p:cNvPr>
          <p:cNvSpPr>
            <a:spLocks noGrp="1"/>
          </p:cNvSpPr>
          <p:nvPr>
            <p:ph type="title"/>
          </p:nvPr>
        </p:nvSpPr>
        <p:spPr/>
        <p:txBody>
          <a:bodyPr/>
          <a:lstStyle/>
          <a:p>
            <a:r>
              <a:rPr lang="en-US" dirty="0" err="1"/>
              <a:t>NVMe</a:t>
            </a:r>
            <a:r>
              <a:rPr lang="en-US" dirty="0"/>
              <a:t> and </a:t>
            </a:r>
            <a:r>
              <a:rPr lang="en-US" dirty="0" err="1"/>
              <a:t>NVMe-oF</a:t>
            </a:r>
            <a:r>
              <a:rPr lang="en-US" dirty="0"/>
              <a:t> Basics</a:t>
            </a:r>
          </a:p>
        </p:txBody>
      </p:sp>
      <p:pic>
        <p:nvPicPr>
          <p:cNvPr id="10" name="Picture 9">
            <a:extLst>
              <a:ext uri="{FF2B5EF4-FFF2-40B4-BE49-F238E27FC236}">
                <a16:creationId xmlns:a16="http://schemas.microsoft.com/office/drawing/2014/main" id="{876D38D1-E859-B443-8F11-E8CC1D082411}"/>
              </a:ext>
            </a:extLst>
          </p:cNvPr>
          <p:cNvPicPr>
            <a:picLocks noChangeAspect="1"/>
          </p:cNvPicPr>
          <p:nvPr/>
        </p:nvPicPr>
        <p:blipFill>
          <a:blip r:embed="rId3"/>
          <a:stretch>
            <a:fillRect/>
          </a:stretch>
        </p:blipFill>
        <p:spPr>
          <a:xfrm>
            <a:off x="517722" y="1690688"/>
            <a:ext cx="11010900" cy="3975100"/>
          </a:xfrm>
          <a:prstGeom prst="rect">
            <a:avLst/>
          </a:prstGeom>
        </p:spPr>
      </p:pic>
    </p:spTree>
    <p:extLst>
      <p:ext uri="{BB962C8B-B14F-4D97-AF65-F5344CB8AC3E}">
        <p14:creationId xmlns:p14="http://schemas.microsoft.com/office/powerpoint/2010/main" val="2171420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CF92-984F-E84B-8E5F-9AEA99680625}"/>
              </a:ext>
            </a:extLst>
          </p:cNvPr>
          <p:cNvSpPr>
            <a:spLocks noGrp="1"/>
          </p:cNvSpPr>
          <p:nvPr>
            <p:ph type="title"/>
          </p:nvPr>
        </p:nvSpPr>
        <p:spPr>
          <a:xfrm>
            <a:off x="854384" y="0"/>
            <a:ext cx="10515600" cy="1325563"/>
          </a:xfrm>
        </p:spPr>
        <p:txBody>
          <a:bodyPr/>
          <a:lstStyle/>
          <a:p>
            <a:r>
              <a:rPr lang="en-US" dirty="0" err="1"/>
              <a:t>NVMe</a:t>
            </a:r>
            <a:r>
              <a:rPr lang="en-US" dirty="0"/>
              <a:t> Subsystem Implementations </a:t>
            </a:r>
            <a:br>
              <a:rPr lang="en-US" dirty="0"/>
            </a:br>
            <a:r>
              <a:rPr lang="en-US" sz="2000" dirty="0"/>
              <a:t>including </a:t>
            </a:r>
            <a:r>
              <a:rPr lang="en-US" sz="2000" dirty="0" err="1"/>
              <a:t>NVMe-oF</a:t>
            </a:r>
            <a:endParaRPr lang="en-US" sz="2000" dirty="0"/>
          </a:p>
        </p:txBody>
      </p:sp>
      <p:pic>
        <p:nvPicPr>
          <p:cNvPr id="5" name="Picture 4">
            <a:extLst>
              <a:ext uri="{FF2B5EF4-FFF2-40B4-BE49-F238E27FC236}">
                <a16:creationId xmlns:a16="http://schemas.microsoft.com/office/drawing/2014/main" id="{F3E79764-912B-5547-AFE6-F9EDAD863637}"/>
              </a:ext>
            </a:extLst>
          </p:cNvPr>
          <p:cNvPicPr>
            <a:picLocks noChangeAspect="1"/>
          </p:cNvPicPr>
          <p:nvPr/>
        </p:nvPicPr>
        <p:blipFill>
          <a:blip r:embed="rId3"/>
          <a:stretch>
            <a:fillRect/>
          </a:stretch>
        </p:blipFill>
        <p:spPr>
          <a:xfrm>
            <a:off x="854384" y="1246847"/>
            <a:ext cx="9177719" cy="4846320"/>
          </a:xfrm>
          <a:prstGeom prst="rect">
            <a:avLst/>
          </a:prstGeom>
        </p:spPr>
      </p:pic>
      <p:cxnSp>
        <p:nvCxnSpPr>
          <p:cNvPr id="7" name="Straight Connector 6">
            <a:extLst>
              <a:ext uri="{FF2B5EF4-FFF2-40B4-BE49-F238E27FC236}">
                <a16:creationId xmlns:a16="http://schemas.microsoft.com/office/drawing/2014/main" id="{BAEA3E1E-6628-8047-8F12-4170ADE3BCFA}"/>
              </a:ext>
            </a:extLst>
          </p:cNvPr>
          <p:cNvCxnSpPr/>
          <p:nvPr/>
        </p:nvCxnSpPr>
        <p:spPr>
          <a:xfrm>
            <a:off x="930584" y="3528128"/>
            <a:ext cx="9297749" cy="0"/>
          </a:xfrm>
          <a:prstGeom prst="line">
            <a:avLst/>
          </a:prstGeo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05508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txBox="1">
            <a:spLocks noGrp="1"/>
          </p:cNvSpPr>
          <p:nvPr>
            <p:ph type="title"/>
          </p:nvPr>
        </p:nvSpPr>
        <p:spPr>
          <a:xfrm>
            <a:off x="479620" y="236692"/>
            <a:ext cx="9831920" cy="875278"/>
          </a:xfrm>
          <a:prstGeom prst="rect">
            <a:avLst/>
          </a:prstGeom>
        </p:spPr>
        <p:txBody>
          <a:bodyPr>
            <a:noAutofit/>
          </a:bodyPr>
          <a:lstStyle>
            <a:lvl1pPr defTabSz="722376">
              <a:defRPr sz="3081"/>
            </a:lvl1pPr>
          </a:lstStyle>
          <a:p>
            <a:r>
              <a:rPr sz="3600" dirty="0" err="1"/>
              <a:t>NVMe</a:t>
            </a:r>
            <a:r>
              <a:rPr lang="en-US" sz="3600" dirty="0" err="1"/>
              <a:t>-o</a:t>
            </a:r>
            <a:r>
              <a:rPr sz="3600" dirty="0" err="1"/>
              <a:t>F</a:t>
            </a:r>
            <a:r>
              <a:rPr lang="en-US" sz="3600" dirty="0"/>
              <a:t>: Local </a:t>
            </a:r>
            <a:r>
              <a:rPr sz="3600" dirty="0" err="1"/>
              <a:t>NVMe</a:t>
            </a:r>
            <a:r>
              <a:rPr sz="3600" dirty="0"/>
              <a:t> Performance </a:t>
            </a:r>
          </a:p>
        </p:txBody>
      </p:sp>
      <p:sp>
        <p:nvSpPr>
          <p:cNvPr id="202" name="Content Placeholder 2"/>
          <p:cNvSpPr txBox="1">
            <a:spLocks noGrp="1"/>
          </p:cNvSpPr>
          <p:nvPr>
            <p:ph type="body" sz="half" idx="1"/>
          </p:nvPr>
        </p:nvSpPr>
        <p:spPr>
          <a:xfrm>
            <a:off x="479620" y="1307645"/>
            <a:ext cx="5417079" cy="4699910"/>
          </a:xfrm>
          <a:prstGeom prst="rect">
            <a:avLst/>
          </a:prstGeom>
        </p:spPr>
        <p:txBody>
          <a:bodyPr/>
          <a:lstStyle/>
          <a:p>
            <a:pPr>
              <a:defRPr sz="2400"/>
            </a:pPr>
            <a:r>
              <a:rPr dirty="0"/>
              <a:t>The idea is to extend the efficiency of the local </a:t>
            </a:r>
            <a:r>
              <a:rPr dirty="0" err="1"/>
              <a:t>NVMe</a:t>
            </a:r>
            <a:r>
              <a:rPr dirty="0"/>
              <a:t> interface over a </a:t>
            </a:r>
            <a:r>
              <a:rPr lang="en-US" dirty="0"/>
              <a:t>network </a:t>
            </a:r>
            <a:r>
              <a:rPr dirty="0"/>
              <a:t>fabric</a:t>
            </a:r>
          </a:p>
          <a:p>
            <a:pPr marL="685800" lvl="1" indent="-228600">
              <a:spcBef>
                <a:spcPts val="500"/>
              </a:spcBef>
              <a:defRPr sz="2000"/>
            </a:pPr>
            <a:r>
              <a:rPr dirty="0"/>
              <a:t>Ethernet or IB</a:t>
            </a:r>
            <a:endParaRPr sz="2400" dirty="0"/>
          </a:p>
          <a:p>
            <a:pPr marL="685800" lvl="1" indent="-228600">
              <a:spcBef>
                <a:spcPts val="500"/>
              </a:spcBef>
              <a:defRPr sz="2000"/>
            </a:pPr>
            <a:r>
              <a:rPr dirty="0" err="1"/>
              <a:t>NVMe</a:t>
            </a:r>
            <a:r>
              <a:rPr dirty="0"/>
              <a:t> commands and data structures are transferred end to end</a:t>
            </a:r>
            <a:endParaRPr sz="2400" dirty="0"/>
          </a:p>
          <a:p>
            <a:pPr>
              <a:defRPr sz="2400"/>
            </a:pPr>
            <a:r>
              <a:rPr dirty="0"/>
              <a:t>Relies on RDMA for performance</a:t>
            </a:r>
          </a:p>
          <a:p>
            <a:pPr marL="685800" lvl="1" indent="-228600">
              <a:spcBef>
                <a:spcPts val="500"/>
              </a:spcBef>
              <a:defRPr sz="2000"/>
            </a:pPr>
            <a:r>
              <a:rPr dirty="0"/>
              <a:t>Bypassing TCP/IP</a:t>
            </a:r>
            <a:endParaRPr sz="2400" dirty="0"/>
          </a:p>
          <a:p>
            <a:pPr>
              <a:defRPr sz="2200"/>
            </a:pPr>
            <a:r>
              <a:rPr dirty="0"/>
              <a:t>For more Information on </a:t>
            </a:r>
            <a:r>
              <a:rPr dirty="0" err="1"/>
              <a:t>NVMe</a:t>
            </a:r>
            <a:r>
              <a:rPr dirty="0"/>
              <a:t> over Fabrics (</a:t>
            </a:r>
            <a:r>
              <a:rPr dirty="0" err="1"/>
              <a:t>NVMe-oF</a:t>
            </a:r>
            <a:r>
              <a:rPr dirty="0"/>
              <a:t>)</a:t>
            </a:r>
          </a:p>
          <a:p>
            <a:pPr marL="685800" lvl="1" indent="-228600">
              <a:spcBef>
                <a:spcPts val="500"/>
              </a:spcBef>
              <a:defRPr sz="2000"/>
            </a:pPr>
            <a:r>
              <a:rPr lang="en-US" sz="1800" u="sng" dirty="0">
                <a:solidFill>
                  <a:srgbClr val="0563C1"/>
                </a:solidFill>
                <a:uFill>
                  <a:solidFill>
                    <a:srgbClr val="0563C1"/>
                  </a:solidFill>
                </a:uFill>
                <a:hlinkClick r:id="rId3"/>
              </a:rPr>
              <a:t>http://www.nvmexpress.org/wp-content/uploads/NVMe_Over_Fabrics.pdf</a:t>
            </a:r>
            <a:endParaRPr u="sng" dirty="0">
              <a:solidFill>
                <a:srgbClr val="0563C1"/>
              </a:solidFill>
              <a:uFill>
                <a:solidFill>
                  <a:srgbClr val="0563C1"/>
                </a:solidFill>
              </a:uFill>
              <a:hlinkClick r:id="rId3"/>
            </a:endParaRPr>
          </a:p>
        </p:txBody>
      </p:sp>
      <p:sp>
        <p:nvSpPr>
          <p:cNvPr id="209" name="Slide Number Placeholder 1"/>
          <p:cNvSpPr txBox="1">
            <a:spLocks noGrp="1"/>
          </p:cNvSpPr>
          <p:nvPr>
            <p:ph type="sldNum" sz="quarter" idx="2"/>
          </p:nvPr>
        </p:nvSpPr>
        <p:spPr>
          <a:xfrm>
            <a:off x="11911605" y="6431280"/>
            <a:ext cx="194256" cy="3073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pic>
        <p:nvPicPr>
          <p:cNvPr id="203" name="Picture 35" descr="Picture 35"/>
          <p:cNvPicPr>
            <a:picLocks noChangeAspect="1"/>
          </p:cNvPicPr>
          <p:nvPr/>
        </p:nvPicPr>
        <p:blipFill>
          <a:blip r:embed="rId4">
            <a:extLst/>
          </a:blip>
          <a:stretch>
            <a:fillRect/>
          </a:stretch>
        </p:blipFill>
        <p:spPr>
          <a:xfrm>
            <a:off x="6505666" y="1431616"/>
            <a:ext cx="4975586" cy="4191000"/>
          </a:xfrm>
          <a:prstGeom prst="rect">
            <a:avLst/>
          </a:prstGeom>
          <a:ln w="12700">
            <a:miter lim="400000"/>
          </a:ln>
        </p:spPr>
      </p:pic>
      <p:sp>
        <p:nvSpPr>
          <p:cNvPr id="204" name="Rectangle 38"/>
          <p:cNvSpPr/>
          <p:nvPr/>
        </p:nvSpPr>
        <p:spPr>
          <a:xfrm>
            <a:off x="7410543" y="3641416"/>
            <a:ext cx="2286001" cy="304800"/>
          </a:xfrm>
          <a:prstGeom prst="rect">
            <a:avLst/>
          </a:prstGeom>
          <a:ln w="38100">
            <a:solidFill>
              <a:srgbClr val="FF0000"/>
            </a:solidFill>
            <a:miter/>
          </a:ln>
        </p:spPr>
        <p:txBody>
          <a:bodyPr lIns="45719" rIns="45719" anchor="ctr"/>
          <a:lstStyle/>
          <a:p>
            <a:pPr algn="ctr" rtl="0">
              <a:defRPr sz="2400">
                <a:solidFill>
                  <a:srgbClr val="FFFFFF"/>
                </a:solidFill>
              </a:defRPr>
            </a:pPr>
            <a:endParaRPr/>
          </a:p>
        </p:txBody>
      </p:sp>
      <p:pic>
        <p:nvPicPr>
          <p:cNvPr id="205" name="Picture 46" descr="Picture 46"/>
          <p:cNvPicPr>
            <a:picLocks noChangeAspect="1"/>
          </p:cNvPicPr>
          <p:nvPr/>
        </p:nvPicPr>
        <p:blipFill>
          <a:blip r:embed="rId5">
            <a:extLst/>
          </a:blip>
          <a:stretch>
            <a:fillRect/>
          </a:stretch>
        </p:blipFill>
        <p:spPr>
          <a:xfrm>
            <a:off x="7392155" y="2650816"/>
            <a:ext cx="2322778" cy="381000"/>
          </a:xfrm>
          <a:prstGeom prst="rect">
            <a:avLst/>
          </a:prstGeom>
          <a:ln w="12700">
            <a:miter lim="400000"/>
          </a:ln>
        </p:spPr>
      </p:pic>
      <p:sp>
        <p:nvSpPr>
          <p:cNvPr id="207" name="Up-Down Arrow 48"/>
          <p:cNvSpPr/>
          <p:nvPr/>
        </p:nvSpPr>
        <p:spPr>
          <a:xfrm>
            <a:off x="7791543" y="1812616"/>
            <a:ext cx="381001" cy="2971801"/>
          </a:xfrm>
          <a:custGeom>
            <a:avLst/>
            <a:gdLst/>
            <a:ahLst/>
            <a:cxnLst>
              <a:cxn ang="0">
                <a:pos x="wd2" y="hd2"/>
              </a:cxn>
              <a:cxn ang="5400000">
                <a:pos x="wd2" y="hd2"/>
              </a:cxn>
              <a:cxn ang="10800000">
                <a:pos x="wd2" y="hd2"/>
              </a:cxn>
              <a:cxn ang="16200000">
                <a:pos x="wd2" y="hd2"/>
              </a:cxn>
            </a:cxnLst>
            <a:rect l="0" t="0" r="r" b="b"/>
            <a:pathLst>
              <a:path w="21600" h="21600" extrusionOk="0">
                <a:moveTo>
                  <a:pt x="0" y="1385"/>
                </a:moveTo>
                <a:lnTo>
                  <a:pt x="10800" y="0"/>
                </a:lnTo>
                <a:lnTo>
                  <a:pt x="21600" y="1385"/>
                </a:lnTo>
                <a:lnTo>
                  <a:pt x="16200" y="1385"/>
                </a:lnTo>
                <a:lnTo>
                  <a:pt x="16200" y="20215"/>
                </a:lnTo>
                <a:lnTo>
                  <a:pt x="21600" y="20215"/>
                </a:lnTo>
                <a:lnTo>
                  <a:pt x="10800" y="21600"/>
                </a:lnTo>
                <a:lnTo>
                  <a:pt x="0" y="20215"/>
                </a:lnTo>
                <a:lnTo>
                  <a:pt x="5400" y="20215"/>
                </a:lnTo>
                <a:lnTo>
                  <a:pt x="5400" y="1385"/>
                </a:lnTo>
                <a:close/>
              </a:path>
            </a:pathLst>
          </a:custGeom>
          <a:solidFill>
            <a:srgbClr val="FF0000"/>
          </a:solidFill>
          <a:ln w="12700">
            <a:miter lim="400000"/>
          </a:ln>
        </p:spPr>
        <p:txBody>
          <a:bodyPr lIns="45719" rIns="45719" anchor="ctr"/>
          <a:lstStyle/>
          <a:p>
            <a:pPr algn="ctr" rtl="0">
              <a:defRPr sz="2400">
                <a:solidFill>
                  <a:srgbClr val="FFFFFF"/>
                </a:solidFill>
              </a:defRPr>
            </a:pPr>
            <a:endParaRPr/>
          </a:p>
        </p:txBody>
      </p:sp>
      <p:sp>
        <p:nvSpPr>
          <p:cNvPr id="208" name="Rectangle 49"/>
          <p:cNvSpPr/>
          <p:nvPr/>
        </p:nvSpPr>
        <p:spPr>
          <a:xfrm>
            <a:off x="9696543" y="1736416"/>
            <a:ext cx="914401" cy="3124200"/>
          </a:xfrm>
          <a:prstGeom prst="rect">
            <a:avLst/>
          </a:prstGeom>
          <a:ln w="38100">
            <a:solidFill>
              <a:srgbClr val="A9D18E"/>
            </a:solidFill>
            <a:prstDash val="dash"/>
            <a:miter/>
          </a:ln>
        </p:spPr>
        <p:txBody>
          <a:bodyPr lIns="45719" rIns="45719" anchor="ctr"/>
          <a:lstStyle/>
          <a:p>
            <a:pPr algn="ctr" rtl="0">
              <a:defRPr sz="2400">
                <a:solidFill>
                  <a:srgbClr val="FFFFFF"/>
                </a:solidFill>
              </a:defRPr>
            </a:pPr>
            <a:endParaRPr/>
          </a:p>
        </p:txBody>
      </p:sp>
    </p:spTree>
    <p:extLst>
      <p:ext uri="{BB962C8B-B14F-4D97-AF65-F5344CB8AC3E}">
        <p14:creationId xmlns:p14="http://schemas.microsoft.com/office/powerpoint/2010/main" val="340178361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2">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202">
                                            <p:txEl>
                                              <p:pRg st="3" end="3"/>
                                            </p:txEl>
                                          </p:spTgt>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dissolve">
                                      <p:cBhvr>
                                        <p:cTn id="16" dur="500"/>
                                        <p:tgtEl>
                                          <p:spTgt spid="20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0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02">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bldLvl="5" animBg="1" advAuto="0"/>
      <p:bldP spid="207"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1174</TotalTime>
  <Words>1880</Words>
  <Application>Microsoft Macintosh PowerPoint</Application>
  <PresentationFormat>Widescreen</PresentationFormat>
  <Paragraphs>283</Paragraphs>
  <Slides>27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Arial</vt:lpstr>
      <vt:lpstr>Calibri</vt:lpstr>
      <vt:lpstr>Courier New</vt:lpstr>
      <vt:lpstr>Helvetica</vt:lpstr>
      <vt:lpstr>Intel Clear</vt:lpstr>
      <vt:lpstr>Neo Sans Intel</vt:lpstr>
      <vt:lpstr>Segoe UI</vt:lpstr>
      <vt:lpstr>Times New Roman</vt:lpstr>
      <vt:lpstr>Wingdings</vt:lpstr>
      <vt:lpstr>Office Theme</vt:lpstr>
      <vt:lpstr>Cinder and NVMe-over-Fabrics Network-Connected SSDs with Local Performance</vt:lpstr>
      <vt:lpstr>Storage Evolution</vt:lpstr>
      <vt:lpstr>Intel 3D XPoint* Performance at QD=1 </vt:lpstr>
      <vt:lpstr>NVM Express (NVMe) Standardized interface for non-volatile memory, http://nvmexpress.org</vt:lpstr>
      <vt:lpstr>NVMe: Best-in-Class IOPS, Lower/Consistent Latency</vt:lpstr>
      <vt:lpstr>Remote Access to Storage – iSCSI and NVMe-oF</vt:lpstr>
      <vt:lpstr>NVMe and NVMe-oF Basics</vt:lpstr>
      <vt:lpstr>NVMe Subsystem Implementations  including NVMe-oF</vt:lpstr>
      <vt:lpstr>NVMe-oF: Local NVMe Performance </vt:lpstr>
      <vt:lpstr>What Is RDMA?</vt:lpstr>
      <vt:lpstr>PowerPoint Presentation</vt:lpstr>
      <vt:lpstr>PowerPoint Presentation</vt:lpstr>
      <vt:lpstr>NVMe-oF – Kernel Initiator</vt:lpstr>
      <vt:lpstr>NVMe-oF – Kernel Target</vt:lpstr>
      <vt:lpstr>NVMe-oF in</vt:lpstr>
      <vt:lpstr>NVMe-oF in</vt:lpstr>
      <vt:lpstr>NVMe-oF in</vt:lpstr>
      <vt:lpstr>NVMeOF – Backend</vt:lpstr>
      <vt:lpstr>NVMeOF with</vt:lpstr>
      <vt:lpstr>NVMe-oF and SPDK</vt:lpstr>
      <vt:lpstr>PowerPoint Presentation</vt:lpstr>
      <vt:lpstr>PowerPoint Presentation</vt:lpstr>
      <vt:lpstr>Benefits of using SPDK</vt:lpstr>
      <vt:lpstr>SPDK Architecture</vt:lpstr>
      <vt:lpstr>NVMe-oF Performance with SPDK</vt:lpstr>
      <vt:lpstr>SPDK LVOL Backend for Openstack Cinder</vt:lpstr>
      <vt:lpstr>Demonstration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Cinder and NVMe-over-Fabrics Network-Connected SSDs with Local Performance</dc:title>
  <cp:lastModifiedBy>Gohad, Tushar</cp:lastModifiedBy>
  <cp:revision>29</cp:revision>
  <dcterms:modified xsi:type="dcterms:W3CDTF">2018-05-22T17:10:52Z</dcterms:modified>
</cp:coreProperties>
</file>