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66" r:id="rId4"/>
    <p:sldId id="291" r:id="rId5"/>
    <p:sldId id="289" r:id="rId6"/>
    <p:sldId id="261" r:id="rId7"/>
    <p:sldId id="263" r:id="rId8"/>
    <p:sldId id="292" r:id="rId9"/>
    <p:sldId id="264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30A0"/>
    <a:srgbClr val="109245"/>
    <a:srgbClr val="D4CED6"/>
    <a:srgbClr val="4F3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4" autoAdjust="0"/>
    <p:restoredTop sz="94286" autoAdjust="0"/>
  </p:normalViewPr>
  <p:slideViewPr>
    <p:cSldViewPr snapToGrid="0" snapToObjects="1">
      <p:cViewPr varScale="1">
        <p:scale>
          <a:sx n="69" d="100"/>
          <a:sy n="69" d="100"/>
        </p:scale>
        <p:origin x="3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86F45-FDA5-4FC2-BC70-8BD949DCB8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A419C-448D-4D52-8F85-06DCE5400C03}">
      <dgm:prSet phldrT="[Text]"/>
      <dgm:spPr/>
      <dgm:t>
        <a:bodyPr/>
        <a:lstStyle/>
        <a:p>
          <a:r>
            <a:rPr lang="en-US" dirty="0"/>
            <a:t>Multiple</a:t>
          </a:r>
        </a:p>
        <a:p>
          <a:r>
            <a:rPr lang="en-US" dirty="0"/>
            <a:t> Data sources</a:t>
          </a:r>
        </a:p>
      </dgm:t>
    </dgm:pt>
    <dgm:pt modelId="{1EF6481F-CCE3-455F-A080-841A0550B576}" type="parTrans" cxnId="{F363F931-1316-4BB6-92C4-49C9066E2ED8}">
      <dgm:prSet/>
      <dgm:spPr/>
      <dgm:t>
        <a:bodyPr/>
        <a:lstStyle/>
        <a:p>
          <a:endParaRPr lang="en-US"/>
        </a:p>
      </dgm:t>
    </dgm:pt>
    <dgm:pt modelId="{035BDCE2-0936-4134-A517-6AB858D2311A}" type="sibTrans" cxnId="{F363F931-1316-4BB6-92C4-49C9066E2ED8}">
      <dgm:prSet/>
      <dgm:spPr/>
      <dgm:t>
        <a:bodyPr/>
        <a:lstStyle/>
        <a:p>
          <a:endParaRPr lang="en-US"/>
        </a:p>
      </dgm:t>
    </dgm:pt>
    <dgm:pt modelId="{1E4A6D5C-83A8-44B5-A40E-69F405CCE262}">
      <dgm:prSet phldrT="[Text]"/>
      <dgm:spPr/>
      <dgm:t>
        <a:bodyPr/>
        <a:lstStyle/>
        <a:p>
          <a:r>
            <a:rPr lang="en-US" dirty="0"/>
            <a:t>Reflects how entities relate to one another</a:t>
          </a:r>
        </a:p>
      </dgm:t>
    </dgm:pt>
    <dgm:pt modelId="{92007A76-A191-4F53-8042-EFA93685651F}" type="parTrans" cxnId="{CE0C0EB9-C6C8-4A78-A4E0-740F96929AF7}">
      <dgm:prSet/>
      <dgm:spPr/>
      <dgm:t>
        <a:bodyPr/>
        <a:lstStyle/>
        <a:p>
          <a:endParaRPr lang="en-US"/>
        </a:p>
      </dgm:t>
    </dgm:pt>
    <dgm:pt modelId="{22FB875E-18AA-4F69-A2D4-743AE8806E3B}" type="sibTrans" cxnId="{CE0C0EB9-C6C8-4A78-A4E0-740F96929AF7}">
      <dgm:prSet/>
      <dgm:spPr/>
      <dgm:t>
        <a:bodyPr/>
        <a:lstStyle/>
        <a:p>
          <a:endParaRPr lang="en-US"/>
        </a:p>
      </dgm:t>
    </dgm:pt>
    <dgm:pt modelId="{A84FF743-BDE1-4F5A-9C21-6E1CB803C2AE}">
      <dgm:prSet phldrT="[Text]"/>
      <dgm:spPr/>
      <dgm:t>
        <a:bodyPr/>
        <a:lstStyle/>
        <a:p>
          <a:r>
            <a:rPr lang="en-US" dirty="0"/>
            <a:t>Configurable business logic</a:t>
          </a:r>
        </a:p>
      </dgm:t>
    </dgm:pt>
    <dgm:pt modelId="{5A89150A-DA43-4197-B17D-A01F1BF48DD9}" type="parTrans" cxnId="{0543D820-BEEB-4906-834C-AC8A06C47D8F}">
      <dgm:prSet/>
      <dgm:spPr/>
      <dgm:t>
        <a:bodyPr/>
        <a:lstStyle/>
        <a:p>
          <a:endParaRPr lang="en-US"/>
        </a:p>
      </dgm:t>
    </dgm:pt>
    <dgm:pt modelId="{EB1588CD-E2D6-427A-A971-1C4CDD80E465}" type="sibTrans" cxnId="{0543D820-BEEB-4906-834C-AC8A06C47D8F}">
      <dgm:prSet/>
      <dgm:spPr/>
      <dgm:t>
        <a:bodyPr/>
        <a:lstStyle/>
        <a:p>
          <a:endParaRPr lang="en-US"/>
        </a:p>
      </dgm:t>
    </dgm:pt>
    <dgm:pt modelId="{74D7C277-6E83-44A9-852E-EEA64990EE2A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/>
            <a:t>Template-based behavior</a:t>
          </a:r>
        </a:p>
      </dgm:t>
    </dgm:pt>
    <dgm:pt modelId="{4BFA0E95-55F2-43AF-B017-4BD94EFEB0BA}" type="parTrans" cxnId="{E002ED4D-5D03-4BE8-9ACA-F651AE09C8A0}">
      <dgm:prSet/>
      <dgm:spPr/>
      <dgm:t>
        <a:bodyPr/>
        <a:lstStyle/>
        <a:p>
          <a:endParaRPr lang="en-US"/>
        </a:p>
      </dgm:t>
    </dgm:pt>
    <dgm:pt modelId="{908702D3-7DA2-4EBD-ABF2-B306DB048C0E}" type="sibTrans" cxnId="{E002ED4D-5D03-4BE8-9ACA-F651AE09C8A0}">
      <dgm:prSet/>
      <dgm:spPr/>
      <dgm:t>
        <a:bodyPr/>
        <a:lstStyle/>
        <a:p>
          <a:endParaRPr lang="en-US"/>
        </a:p>
      </dgm:t>
    </dgm:pt>
    <dgm:pt modelId="{DFF6FBAC-8E4B-4961-BA69-53AC7B71CB07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Easily extendible to add new data sources</a:t>
          </a:r>
        </a:p>
      </dgm:t>
    </dgm:pt>
    <dgm:pt modelId="{C58F5050-5450-4D82-AF0B-E2D8CFC72758}" type="parTrans" cxnId="{A0EC50AC-0DE1-4135-9C5B-9B02286B0EC9}">
      <dgm:prSet/>
      <dgm:spPr/>
      <dgm:t>
        <a:bodyPr/>
        <a:lstStyle/>
        <a:p>
          <a:endParaRPr lang="en-US"/>
        </a:p>
      </dgm:t>
    </dgm:pt>
    <dgm:pt modelId="{62A21752-596F-4699-9C96-DF01A381074C}" type="sibTrans" cxnId="{A0EC50AC-0DE1-4135-9C5B-9B02286B0EC9}">
      <dgm:prSet/>
      <dgm:spPr/>
      <dgm:t>
        <a:bodyPr/>
        <a:lstStyle/>
        <a:p>
          <a:endParaRPr lang="en-US"/>
        </a:p>
      </dgm:t>
    </dgm:pt>
    <dgm:pt modelId="{41420C1F-83D2-401F-AA2E-2BDCCAD03606}">
      <dgm:prSet phldrT="[Text]"/>
      <dgm:spPr/>
      <dgm:t>
        <a:bodyPr/>
        <a:lstStyle/>
        <a:p>
          <a:r>
            <a:rPr lang="en-US"/>
            <a:t>Entity Topology </a:t>
          </a:r>
          <a:r>
            <a:rPr lang="en-US" dirty="0"/>
            <a:t>Graph</a:t>
          </a:r>
          <a:endParaRPr lang="en-US"/>
        </a:p>
      </dgm:t>
    </dgm:pt>
    <dgm:pt modelId="{F840C194-9F4F-4465-BD93-1DCD2BA65961}" type="parTrans" cxnId="{CA69BA03-52F4-40A8-AC77-E7B3E66593D3}">
      <dgm:prSet/>
      <dgm:spPr/>
      <dgm:t>
        <a:bodyPr/>
        <a:lstStyle/>
        <a:p>
          <a:endParaRPr lang="en-US"/>
        </a:p>
      </dgm:t>
    </dgm:pt>
    <dgm:pt modelId="{E1A7F06C-40CA-4BF2-BA77-3EAE407D9D04}" type="sibTrans" cxnId="{CA69BA03-52F4-40A8-AC77-E7B3E66593D3}">
      <dgm:prSet/>
      <dgm:spPr/>
      <dgm:t>
        <a:bodyPr/>
        <a:lstStyle/>
        <a:p>
          <a:endParaRPr lang="en-US"/>
        </a:p>
      </dgm:t>
    </dgm:pt>
    <dgm:pt modelId="{5A4ACEB5-05DA-4D87-964A-F1A4A91F26B9}" type="pres">
      <dgm:prSet presAssocID="{95E86F45-FDA5-4FC2-BC70-8BD949DCB89D}" presName="Name0" presStyleCnt="0">
        <dgm:presLayoutVars>
          <dgm:dir/>
          <dgm:animLvl val="lvl"/>
          <dgm:resizeHandles val="exact"/>
        </dgm:presLayoutVars>
      </dgm:prSet>
      <dgm:spPr/>
    </dgm:pt>
    <dgm:pt modelId="{AE9B59B5-1340-4CE2-B069-2877FAD5B8F5}" type="pres">
      <dgm:prSet presAssocID="{E44A419C-448D-4D52-8F85-06DCE5400C03}" presName="linNode" presStyleCnt="0"/>
      <dgm:spPr/>
    </dgm:pt>
    <dgm:pt modelId="{EA233875-9034-42DB-8C12-F46C74309E5F}" type="pres">
      <dgm:prSet presAssocID="{E44A419C-448D-4D52-8F85-06DCE5400C0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44CA75E-26B3-4AA6-9F4B-D43990CEB413}" type="pres">
      <dgm:prSet presAssocID="{E44A419C-448D-4D52-8F85-06DCE5400C03}" presName="descendantText" presStyleLbl="alignAccFollowNode1" presStyleIdx="0" presStyleCnt="3">
        <dgm:presLayoutVars>
          <dgm:bulletEnabled val="1"/>
        </dgm:presLayoutVars>
      </dgm:prSet>
      <dgm:spPr/>
    </dgm:pt>
    <dgm:pt modelId="{D4EA1C43-5A15-433A-97A9-A55BD5BC15E2}" type="pres">
      <dgm:prSet presAssocID="{035BDCE2-0936-4134-A517-6AB858D2311A}" presName="sp" presStyleCnt="0"/>
      <dgm:spPr/>
    </dgm:pt>
    <dgm:pt modelId="{C27FA3F5-0D68-43A1-933A-067C382C4F36}" type="pres">
      <dgm:prSet presAssocID="{41420C1F-83D2-401F-AA2E-2BDCCAD03606}" presName="linNode" presStyleCnt="0"/>
      <dgm:spPr/>
    </dgm:pt>
    <dgm:pt modelId="{4F4C7F85-A4F1-4B1F-9F89-BDFBBDD52991}" type="pres">
      <dgm:prSet presAssocID="{41420C1F-83D2-401F-AA2E-2BDCCAD0360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4605D71-5E25-49BC-BCE4-6F205CB118AE}" type="pres">
      <dgm:prSet presAssocID="{41420C1F-83D2-401F-AA2E-2BDCCAD03606}" presName="descendantText" presStyleLbl="alignAccFollowNode1" presStyleIdx="1" presStyleCnt="3">
        <dgm:presLayoutVars>
          <dgm:bulletEnabled val="1"/>
        </dgm:presLayoutVars>
      </dgm:prSet>
      <dgm:spPr/>
    </dgm:pt>
    <dgm:pt modelId="{C8A3E7BC-0412-42E7-9BA6-4699245A2AD6}" type="pres">
      <dgm:prSet presAssocID="{E1A7F06C-40CA-4BF2-BA77-3EAE407D9D04}" presName="sp" presStyleCnt="0"/>
      <dgm:spPr/>
    </dgm:pt>
    <dgm:pt modelId="{AFD26666-7140-4EA1-AF20-CB477C222A7C}" type="pres">
      <dgm:prSet presAssocID="{A84FF743-BDE1-4F5A-9C21-6E1CB803C2AE}" presName="linNode" presStyleCnt="0"/>
      <dgm:spPr/>
    </dgm:pt>
    <dgm:pt modelId="{D4D14F8F-3564-4345-8624-B4CAFFC69E88}" type="pres">
      <dgm:prSet presAssocID="{A84FF743-BDE1-4F5A-9C21-6E1CB803C2A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B7AA4E7-C6D9-4D88-80C1-AFB414BB9B92}" type="pres">
      <dgm:prSet presAssocID="{A84FF743-BDE1-4F5A-9C21-6E1CB803C2A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543D820-BEEB-4906-834C-AC8A06C47D8F}" srcId="{95E86F45-FDA5-4FC2-BC70-8BD949DCB89D}" destId="{A84FF743-BDE1-4F5A-9C21-6E1CB803C2AE}" srcOrd="2" destOrd="0" parTransId="{5A89150A-DA43-4197-B17D-A01F1BF48DD9}" sibTransId="{EB1588CD-E2D6-427A-A971-1C4CDD80E465}"/>
    <dgm:cxn modelId="{2597BA41-2B4E-49C6-92DE-5C5EE3087F8F}" type="presOf" srcId="{E44A419C-448D-4D52-8F85-06DCE5400C03}" destId="{EA233875-9034-42DB-8C12-F46C74309E5F}" srcOrd="0" destOrd="0" presId="urn:microsoft.com/office/officeart/2005/8/layout/vList5"/>
    <dgm:cxn modelId="{BBC586AA-99E1-4F8B-8063-C0426A0B2EE8}" type="presOf" srcId="{1E4A6D5C-83A8-44B5-A40E-69F405CCE262}" destId="{74605D71-5E25-49BC-BCE4-6F205CB118AE}" srcOrd="0" destOrd="0" presId="urn:microsoft.com/office/officeart/2005/8/layout/vList5"/>
    <dgm:cxn modelId="{E002ED4D-5D03-4BE8-9ACA-F651AE09C8A0}" srcId="{A84FF743-BDE1-4F5A-9C21-6E1CB803C2AE}" destId="{74D7C277-6E83-44A9-852E-EEA64990EE2A}" srcOrd="0" destOrd="0" parTransId="{4BFA0E95-55F2-43AF-B017-4BD94EFEB0BA}" sibTransId="{908702D3-7DA2-4EBD-ABF2-B306DB048C0E}"/>
    <dgm:cxn modelId="{CE0C0EB9-C6C8-4A78-A4E0-740F96929AF7}" srcId="{41420C1F-83D2-401F-AA2E-2BDCCAD03606}" destId="{1E4A6D5C-83A8-44B5-A40E-69F405CCE262}" srcOrd="0" destOrd="0" parTransId="{92007A76-A191-4F53-8042-EFA93685651F}" sibTransId="{22FB875E-18AA-4F69-A2D4-743AE8806E3B}"/>
    <dgm:cxn modelId="{A0EC50AC-0DE1-4135-9C5B-9B02286B0EC9}" srcId="{E44A419C-448D-4D52-8F85-06DCE5400C03}" destId="{DFF6FBAC-8E4B-4961-BA69-53AC7B71CB07}" srcOrd="0" destOrd="0" parTransId="{C58F5050-5450-4D82-AF0B-E2D8CFC72758}" sibTransId="{62A21752-596F-4699-9C96-DF01A381074C}"/>
    <dgm:cxn modelId="{D7F9275D-2EB5-4402-9C3B-017DEDD775F5}" type="presOf" srcId="{95E86F45-FDA5-4FC2-BC70-8BD949DCB89D}" destId="{5A4ACEB5-05DA-4D87-964A-F1A4A91F26B9}" srcOrd="0" destOrd="0" presId="urn:microsoft.com/office/officeart/2005/8/layout/vList5"/>
    <dgm:cxn modelId="{F363F931-1316-4BB6-92C4-49C9066E2ED8}" srcId="{95E86F45-FDA5-4FC2-BC70-8BD949DCB89D}" destId="{E44A419C-448D-4D52-8F85-06DCE5400C03}" srcOrd="0" destOrd="0" parTransId="{1EF6481F-CCE3-455F-A080-841A0550B576}" sibTransId="{035BDCE2-0936-4134-A517-6AB858D2311A}"/>
    <dgm:cxn modelId="{CA69BA03-52F4-40A8-AC77-E7B3E66593D3}" srcId="{95E86F45-FDA5-4FC2-BC70-8BD949DCB89D}" destId="{41420C1F-83D2-401F-AA2E-2BDCCAD03606}" srcOrd="1" destOrd="0" parTransId="{F840C194-9F4F-4465-BD93-1DCD2BA65961}" sibTransId="{E1A7F06C-40CA-4BF2-BA77-3EAE407D9D04}"/>
    <dgm:cxn modelId="{AF63697F-4664-41CC-80E0-81CB46AD6BD8}" type="presOf" srcId="{74D7C277-6E83-44A9-852E-EEA64990EE2A}" destId="{7B7AA4E7-C6D9-4D88-80C1-AFB414BB9B92}" srcOrd="0" destOrd="0" presId="urn:microsoft.com/office/officeart/2005/8/layout/vList5"/>
    <dgm:cxn modelId="{DB00A129-9B68-4EE4-B39F-9AD864557111}" type="presOf" srcId="{41420C1F-83D2-401F-AA2E-2BDCCAD03606}" destId="{4F4C7F85-A4F1-4B1F-9F89-BDFBBDD52991}" srcOrd="0" destOrd="0" presId="urn:microsoft.com/office/officeart/2005/8/layout/vList5"/>
    <dgm:cxn modelId="{AAB34785-6C10-4332-BB13-050D5B152BE7}" type="presOf" srcId="{DFF6FBAC-8E4B-4961-BA69-53AC7B71CB07}" destId="{944CA75E-26B3-4AA6-9F4B-D43990CEB413}" srcOrd="0" destOrd="0" presId="urn:microsoft.com/office/officeart/2005/8/layout/vList5"/>
    <dgm:cxn modelId="{88DEF62D-A8F0-4BBC-96C1-FB9423A087BE}" type="presOf" srcId="{A84FF743-BDE1-4F5A-9C21-6E1CB803C2AE}" destId="{D4D14F8F-3564-4345-8624-B4CAFFC69E88}" srcOrd="0" destOrd="0" presId="urn:microsoft.com/office/officeart/2005/8/layout/vList5"/>
    <dgm:cxn modelId="{A1415327-AD21-471C-8472-3BF8DBF4723A}" type="presParOf" srcId="{5A4ACEB5-05DA-4D87-964A-F1A4A91F26B9}" destId="{AE9B59B5-1340-4CE2-B069-2877FAD5B8F5}" srcOrd="0" destOrd="0" presId="urn:microsoft.com/office/officeart/2005/8/layout/vList5"/>
    <dgm:cxn modelId="{86FB0A67-17DB-4C9C-BAF2-D9E36E2750F2}" type="presParOf" srcId="{AE9B59B5-1340-4CE2-B069-2877FAD5B8F5}" destId="{EA233875-9034-42DB-8C12-F46C74309E5F}" srcOrd="0" destOrd="0" presId="urn:microsoft.com/office/officeart/2005/8/layout/vList5"/>
    <dgm:cxn modelId="{4425B0BA-710A-4280-A7EF-17ED220D851A}" type="presParOf" srcId="{AE9B59B5-1340-4CE2-B069-2877FAD5B8F5}" destId="{944CA75E-26B3-4AA6-9F4B-D43990CEB413}" srcOrd="1" destOrd="0" presId="urn:microsoft.com/office/officeart/2005/8/layout/vList5"/>
    <dgm:cxn modelId="{DD79751A-76FB-4B6A-933E-C7D7F84485A7}" type="presParOf" srcId="{5A4ACEB5-05DA-4D87-964A-F1A4A91F26B9}" destId="{D4EA1C43-5A15-433A-97A9-A55BD5BC15E2}" srcOrd="1" destOrd="0" presId="urn:microsoft.com/office/officeart/2005/8/layout/vList5"/>
    <dgm:cxn modelId="{6E67D138-F55C-4577-B02E-E415DCE42439}" type="presParOf" srcId="{5A4ACEB5-05DA-4D87-964A-F1A4A91F26B9}" destId="{C27FA3F5-0D68-43A1-933A-067C382C4F36}" srcOrd="2" destOrd="0" presId="urn:microsoft.com/office/officeart/2005/8/layout/vList5"/>
    <dgm:cxn modelId="{904BD5C2-8D88-42AB-995B-1D7F7710563B}" type="presParOf" srcId="{C27FA3F5-0D68-43A1-933A-067C382C4F36}" destId="{4F4C7F85-A4F1-4B1F-9F89-BDFBBDD52991}" srcOrd="0" destOrd="0" presId="urn:microsoft.com/office/officeart/2005/8/layout/vList5"/>
    <dgm:cxn modelId="{7C3B510F-1F22-4B21-9877-89040F2DA0F1}" type="presParOf" srcId="{C27FA3F5-0D68-43A1-933A-067C382C4F36}" destId="{74605D71-5E25-49BC-BCE4-6F205CB118AE}" srcOrd="1" destOrd="0" presId="urn:microsoft.com/office/officeart/2005/8/layout/vList5"/>
    <dgm:cxn modelId="{404109B3-A807-4A9C-8CA4-E80009819C2D}" type="presParOf" srcId="{5A4ACEB5-05DA-4D87-964A-F1A4A91F26B9}" destId="{C8A3E7BC-0412-42E7-9BA6-4699245A2AD6}" srcOrd="3" destOrd="0" presId="urn:microsoft.com/office/officeart/2005/8/layout/vList5"/>
    <dgm:cxn modelId="{9CF27301-708A-4B24-8C28-E8B8FF6C44B7}" type="presParOf" srcId="{5A4ACEB5-05DA-4D87-964A-F1A4A91F26B9}" destId="{AFD26666-7140-4EA1-AF20-CB477C222A7C}" srcOrd="4" destOrd="0" presId="urn:microsoft.com/office/officeart/2005/8/layout/vList5"/>
    <dgm:cxn modelId="{77FBE0D9-EC11-4C1B-B591-B7871EDBA62D}" type="presParOf" srcId="{AFD26666-7140-4EA1-AF20-CB477C222A7C}" destId="{D4D14F8F-3564-4345-8624-B4CAFFC69E88}" srcOrd="0" destOrd="0" presId="urn:microsoft.com/office/officeart/2005/8/layout/vList5"/>
    <dgm:cxn modelId="{345907BF-C2C7-419E-A9C5-F6238C7EC514}" type="presParOf" srcId="{AFD26666-7140-4EA1-AF20-CB477C222A7C}" destId="{7B7AA4E7-C6D9-4D88-80C1-AFB414BB9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A75E-26B3-4AA6-9F4B-D43990CEB413}">
      <dsp:nvSpPr>
        <dsp:cNvPr id="0" name=""/>
        <dsp:cNvSpPr/>
      </dsp:nvSpPr>
      <dsp:spPr>
        <a:xfrm rot="5400000">
          <a:off x="4095566" y="-1448002"/>
          <a:ext cx="1224012" cy="4430656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Easily extendible to add new data sources</a:t>
          </a:r>
        </a:p>
      </dsp:txBody>
      <dsp:txXfrm rot="-5400000">
        <a:off x="2492245" y="215070"/>
        <a:ext cx="4370905" cy="1104510"/>
      </dsp:txXfrm>
    </dsp:sp>
    <dsp:sp modelId="{EA233875-9034-42DB-8C12-F46C74309E5F}">
      <dsp:nvSpPr>
        <dsp:cNvPr id="0" name=""/>
        <dsp:cNvSpPr/>
      </dsp:nvSpPr>
      <dsp:spPr>
        <a:xfrm>
          <a:off x="0" y="2318"/>
          <a:ext cx="2492244" cy="1530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Multiple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Data sources</a:t>
          </a:r>
        </a:p>
      </dsp:txBody>
      <dsp:txXfrm>
        <a:off x="74689" y="77007"/>
        <a:ext cx="2342866" cy="1380637"/>
      </dsp:txXfrm>
    </dsp:sp>
    <dsp:sp modelId="{74605D71-5E25-49BC-BCE4-6F205CB118AE}">
      <dsp:nvSpPr>
        <dsp:cNvPr id="0" name=""/>
        <dsp:cNvSpPr/>
      </dsp:nvSpPr>
      <dsp:spPr>
        <a:xfrm rot="5400000">
          <a:off x="4095566" y="158513"/>
          <a:ext cx="1224012" cy="44306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Reflects how entities relate to one another</a:t>
          </a:r>
        </a:p>
      </dsp:txBody>
      <dsp:txXfrm rot="-5400000">
        <a:off x="2492245" y="1821586"/>
        <a:ext cx="4370905" cy="1104510"/>
      </dsp:txXfrm>
    </dsp:sp>
    <dsp:sp modelId="{4F4C7F85-A4F1-4B1F-9F89-BDFBBDD52991}">
      <dsp:nvSpPr>
        <dsp:cNvPr id="0" name=""/>
        <dsp:cNvSpPr/>
      </dsp:nvSpPr>
      <dsp:spPr>
        <a:xfrm>
          <a:off x="0" y="1608834"/>
          <a:ext cx="2492244" cy="1530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Entity Topology </a:t>
          </a:r>
          <a:r>
            <a:rPr lang="en-US" sz="3000" kern="1200" dirty="0"/>
            <a:t>Graph</a:t>
          </a:r>
          <a:endParaRPr lang="en-US" sz="3000" kern="1200"/>
        </a:p>
      </dsp:txBody>
      <dsp:txXfrm>
        <a:off x="74689" y="1683523"/>
        <a:ext cx="2342866" cy="1380637"/>
      </dsp:txXfrm>
    </dsp:sp>
    <dsp:sp modelId="{7B7AA4E7-C6D9-4D88-80C1-AFB414BB9B92}">
      <dsp:nvSpPr>
        <dsp:cNvPr id="0" name=""/>
        <dsp:cNvSpPr/>
      </dsp:nvSpPr>
      <dsp:spPr>
        <a:xfrm rot="5400000">
          <a:off x="4095566" y="1765029"/>
          <a:ext cx="1224012" cy="4430656"/>
        </a:xfrm>
        <a:prstGeom prst="round2Same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Template-based behavior</a:t>
          </a:r>
        </a:p>
      </dsp:txBody>
      <dsp:txXfrm rot="-5400000">
        <a:off x="2492245" y="3428102"/>
        <a:ext cx="4370905" cy="1104510"/>
      </dsp:txXfrm>
    </dsp:sp>
    <dsp:sp modelId="{D4D14F8F-3564-4345-8624-B4CAFFC69E88}">
      <dsp:nvSpPr>
        <dsp:cNvPr id="0" name=""/>
        <dsp:cNvSpPr/>
      </dsp:nvSpPr>
      <dsp:spPr>
        <a:xfrm>
          <a:off x="0" y="3215350"/>
          <a:ext cx="2492244" cy="1530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Configurable business logic</a:t>
          </a:r>
        </a:p>
      </dsp:txBody>
      <dsp:txXfrm>
        <a:off x="74689" y="3290039"/>
        <a:ext cx="2342866" cy="1380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A2232-524D-E744-B9CE-E7C087F21270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0EF2-D845-914C-B3A0-883D9E132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1495-1E7F-4010-852F-1C9CB3EE4618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57BD3-1684-4543-99D3-5571AD15B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9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Stained glass window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 alone they don’t make sense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they create a pattern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67EB4-FA72-A744-BE36-A70AF5C5C5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Stained glass window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 alone they don’t make sense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they create a pattern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67EB4-FA72-A744-BE36-A70AF5C5C54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3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B932-A0AF-4AB8-8800-F467D5844CE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20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candy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92370" y="4840661"/>
            <a:ext cx="9207260" cy="89425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492370" y="4840661"/>
            <a:ext cx="9207260" cy="894253"/>
          </a:xfrm>
          <a:prstGeom prst="rect">
            <a:avLst/>
          </a:prstGeom>
          <a:solidFill>
            <a:srgbClr val="4F3B56">
              <a:alpha val="22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492370" y="1535503"/>
            <a:ext cx="9207260" cy="3202628"/>
          </a:xfrm>
          <a:prstGeom prst="rect">
            <a:avLst/>
          </a:prstGeom>
          <a:solidFill>
            <a:srgbClr val="4F3B56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76" y="2113665"/>
            <a:ext cx="6010695" cy="214941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44438" y="5052183"/>
            <a:ext cx="9903125" cy="42329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000" b="0" i="0" dirty="0">
                <a:solidFill>
                  <a:srgbClr val="4F3B56"/>
                </a:solidFill>
                <a:latin typeface="Arial"/>
                <a:ea typeface="Proxima Nova Light" charset="0"/>
                <a:cs typeface="Arial"/>
              </a:rPr>
              <a:t>June 20–23, 2016 | Berlin, Germany</a:t>
            </a:r>
            <a:endParaRPr lang="en-US" sz="3000" b="0" i="0" dirty="0">
              <a:solidFill>
                <a:srgbClr val="4F3B56"/>
              </a:solidFill>
              <a:latin typeface="Arial"/>
              <a:ea typeface="Proxima Nov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2370" y="1167788"/>
            <a:ext cx="9207260" cy="5012675"/>
          </a:xfrm>
          <a:prstGeom prst="rect">
            <a:avLst/>
          </a:prstGeom>
          <a:solidFill>
            <a:srgbClr val="4F3B56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492370" y="3481911"/>
            <a:ext cx="9207261" cy="914856"/>
          </a:xfrm>
        </p:spPr>
        <p:txBody>
          <a:bodyPr>
            <a:noAutofit/>
          </a:bodyPr>
          <a:lstStyle>
            <a:lvl1pPr marL="0" indent="0" algn="ctr">
              <a:buNone/>
              <a:defRPr sz="5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Talk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492369" y="4342147"/>
            <a:ext cx="9207261" cy="682727"/>
          </a:xfrm>
        </p:spPr>
        <p:txBody>
          <a:bodyPr>
            <a:noAutofit/>
          </a:bodyPr>
          <a:lstStyle>
            <a:lvl1pPr marL="0" indent="0" algn="ctr">
              <a:buNone/>
              <a:defRPr sz="3000" i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Speaker Name, Company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9"/>
          <a:stretch/>
        </p:blipFill>
        <p:spPr>
          <a:xfrm>
            <a:off x="10107381" y="306784"/>
            <a:ext cx="1923805" cy="4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5" b="55396"/>
          <a:stretch/>
        </p:blipFill>
        <p:spPr>
          <a:xfrm>
            <a:off x="-8883" y="0"/>
            <a:ext cx="12231537" cy="10360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5298" y="103233"/>
            <a:ext cx="9540416" cy="81454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/>
                <a:ea typeface="Proxima Nova" charset="0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05298" y="1502001"/>
            <a:ext cx="9540415" cy="4587929"/>
          </a:xfrm>
        </p:spPr>
        <p:txBody>
          <a:bodyPr/>
          <a:lstStyle>
            <a:lvl1pPr>
              <a:buClr>
                <a:srgbClr val="D4CED6"/>
              </a:buClr>
              <a:defRPr>
                <a:latin typeface="Arial"/>
                <a:ea typeface="Proxima Nova" charset="0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9"/>
          <a:stretch/>
        </p:blipFill>
        <p:spPr>
          <a:xfrm>
            <a:off x="10107381" y="306784"/>
            <a:ext cx="1923805" cy="4313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8804"/>
            <a:ext cx="12222654" cy="249196"/>
          </a:xfrm>
          <a:prstGeom prst="rect">
            <a:avLst/>
          </a:prstGeom>
          <a:solidFill>
            <a:srgbClr val="4F3B56">
              <a:alpha val="22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26169"/>
            <a:ext cx="2319867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/>
              <a:t>28 April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5134" y="6126169"/>
            <a:ext cx="804333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9467" y="6126169"/>
            <a:ext cx="5096933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r>
              <a:rPr lang="en-US" altLang="ja-JP" dirty="0" err="1"/>
              <a:t>OpenStack</a:t>
            </a:r>
            <a:r>
              <a:rPr lang="en-US" altLang="ja-JP" dirty="0"/>
              <a:t> Austin Summit</a:t>
            </a:r>
          </a:p>
        </p:txBody>
      </p:sp>
    </p:spTree>
    <p:extLst>
      <p:ext uri="{BB962C8B-B14F-4D97-AF65-F5344CB8AC3E}">
        <p14:creationId xmlns:p14="http://schemas.microsoft.com/office/powerpoint/2010/main" val="93548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26169"/>
            <a:ext cx="2319867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/>
              <a:t>28 April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5134" y="6126169"/>
            <a:ext cx="804333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9467" y="6126169"/>
            <a:ext cx="5096933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r>
              <a:rPr lang="en-US" altLang="ja-JP" dirty="0" err="1"/>
              <a:t>OpenStack</a:t>
            </a:r>
            <a:r>
              <a:rPr lang="en-US" altLang="ja-JP" dirty="0"/>
              <a:t> Austin Summit</a:t>
            </a:r>
          </a:p>
        </p:txBody>
      </p:sp>
    </p:spTree>
    <p:extLst>
      <p:ext uri="{BB962C8B-B14F-4D97-AF65-F5344CB8AC3E}">
        <p14:creationId xmlns:p14="http://schemas.microsoft.com/office/powerpoint/2010/main" val="50724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BA2A839-544D-694A-91E2-30B4A798948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4E51C1A-9290-E845-B0C2-5739AA70B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CE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CE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CE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CED6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CED6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92370" y="1211856"/>
            <a:ext cx="9207261" cy="253175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/>
              <a:t>Fault Management with OpenStack Congress and </a:t>
            </a:r>
            <a:r>
              <a:rPr lang="en-US" sz="3600" dirty="0" err="1"/>
              <a:t>Vitrage</a:t>
            </a:r>
            <a:r>
              <a:rPr lang="en-US" sz="3600" dirty="0"/>
              <a:t>,</a:t>
            </a:r>
            <a:br>
              <a:rPr lang="en-US" sz="3600" dirty="0"/>
            </a:br>
            <a:r>
              <a:rPr lang="en-US" sz="3600" dirty="0"/>
              <a:t>Based on OPNFV Doctor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68642" y="4925712"/>
            <a:ext cx="2988000" cy="18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0" dirty="0" err="1"/>
              <a:t>Ryota</a:t>
            </a:r>
            <a:r>
              <a:rPr lang="en-US" i="0" dirty="0"/>
              <a:t> </a:t>
            </a:r>
            <a:r>
              <a:rPr lang="en-US" i="0" dirty="0" err="1"/>
              <a:t>Mibu</a:t>
            </a:r>
            <a:r>
              <a:rPr lang="en-US" i="0" dirty="0"/>
              <a:t> NEC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13508" y="4925712"/>
            <a:ext cx="2988000" cy="18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4CED6"/>
              </a:buClr>
              <a:buFont typeface="Arial"/>
              <a:buNone/>
              <a:defRPr sz="3000" i="1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i="0" dirty="0"/>
              <a:t>Masahito </a:t>
            </a:r>
            <a:r>
              <a:rPr lang="en-US" i="0" dirty="0" err="1"/>
              <a:t>Muroi</a:t>
            </a:r>
            <a:r>
              <a:rPr lang="en-US" i="0" dirty="0"/>
              <a:t> NTT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91075" y="4925712"/>
            <a:ext cx="2988000" cy="18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4CED6"/>
              </a:buClr>
              <a:buFont typeface="Arial"/>
              <a:buNone/>
              <a:defRPr sz="3000" i="1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i="0" dirty="0" err="1"/>
              <a:t>Ohad</a:t>
            </a:r>
            <a:r>
              <a:rPr lang="en-US" altLang="ja-JP" i="0" dirty="0"/>
              <a:t> Shamir Nokia</a:t>
            </a:r>
            <a:endParaRPr lang="en-US" i="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481444" y="3546761"/>
            <a:ext cx="9207261" cy="104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4CED6"/>
              </a:buClr>
              <a:buFont typeface="Arial"/>
              <a:buNone/>
              <a:defRPr sz="55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CED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/>
              <a:t>Barcelona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832" y="258363"/>
            <a:ext cx="620979" cy="6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65" r="20133" b="54497"/>
          <a:stretch/>
        </p:blipFill>
        <p:spPr>
          <a:xfrm>
            <a:off x="0" y="-11669"/>
            <a:ext cx="12192000" cy="68580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080" y="45589"/>
            <a:ext cx="8488625" cy="3342015"/>
          </a:xfrm>
          <a:prstGeom prst="rect">
            <a:avLst/>
          </a:prstGeom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Sergio_de_Castro,_vitrail_de_Jonas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66753" cy="6851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342583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Nokia Pure Headline" charset="0"/>
                <a:cs typeface="Arial" panose="020B0604020202020204" pitchFamily="34" charset="0"/>
              </a:rPr>
              <a:t>Stained glass art produced through the combination of brilliantly colored glass in varying degrees of transparency, creating a dynamic art form which is transformed with every variation in light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0724" y="6070397"/>
            <a:ext cx="511961" cy="5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Vitrage</a:t>
            </a:r>
            <a:r>
              <a:rPr lang="en-US" dirty="0"/>
              <a:t>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98" y="1385047"/>
            <a:ext cx="9754808" cy="5034803"/>
          </a:xfrm>
        </p:spPr>
        <p:txBody>
          <a:bodyPr>
            <a:noAutofit/>
          </a:bodyPr>
          <a:lstStyle/>
          <a:p>
            <a:r>
              <a:rPr lang="en-US" b="1" dirty="0"/>
              <a:t>Official OpenStack project for </a:t>
            </a:r>
            <a:r>
              <a:rPr lang="en-US" b="1" dirty="0">
                <a:solidFill>
                  <a:srgbClr val="7030A0"/>
                </a:solidFill>
              </a:rPr>
              <a:t>Root Cause Analysis</a:t>
            </a:r>
          </a:p>
          <a:p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/>
              <a:t>Vitrage</a:t>
            </a:r>
            <a:r>
              <a:rPr lang="en-US" b="1" dirty="0"/>
              <a:t> Functions</a:t>
            </a:r>
          </a:p>
          <a:p>
            <a:pPr lvl="1">
              <a:lnSpc>
                <a:spcPct val="150000"/>
              </a:lnSpc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Root Cause Analysis </a:t>
            </a:r>
            <a:r>
              <a:rPr lang="en-US" sz="2600" dirty="0"/>
              <a:t>– understand why faults occurred</a:t>
            </a:r>
          </a:p>
          <a:p>
            <a:pPr lvl="1">
              <a:lnSpc>
                <a:spcPct val="150000"/>
              </a:lnSpc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Deduced alarms and states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dirty="0"/>
              <a:t>– raising alarms and modifying states based on system insights</a:t>
            </a:r>
          </a:p>
          <a:p>
            <a:pPr lvl="1">
              <a:lnSpc>
                <a:spcPct val="150000"/>
              </a:lnSpc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Holistic &amp; complete view </a:t>
            </a:r>
            <a:r>
              <a:rPr lang="en-US" sz="2600" dirty="0"/>
              <a:t>of the system</a:t>
            </a:r>
          </a:p>
          <a:p>
            <a:endParaRPr lang="en-US" b="1" dirty="0"/>
          </a:p>
          <a:p>
            <a:endParaRPr lang="en-US" sz="1800" b="1" dirty="0"/>
          </a:p>
        </p:txBody>
      </p:sp>
      <p:pic>
        <p:nvPicPr>
          <p:cNvPr id="5" name="Picture 4" descr="Sergio_de_Castro,_vitrail_de_Jona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470" y="1385047"/>
            <a:ext cx="1639799" cy="49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Vitrage</a:t>
            </a:r>
            <a:r>
              <a:rPr lang="en-US" dirty="0"/>
              <a:t> – Architecture Highlights</a:t>
            </a:r>
            <a:endParaRPr lang="en-US" sz="2800" dirty="0"/>
          </a:p>
        </p:txBody>
      </p:sp>
      <p:graphicFrame>
        <p:nvGraphicFramePr>
          <p:cNvPr id="16" name="Content Placeholder 6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556686" y="1439334"/>
          <a:ext cx="6922901" cy="474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3795" y="1439334"/>
            <a:ext cx="4268871" cy="42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09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Vitrage</a:t>
            </a:r>
            <a:r>
              <a:rPr lang="en-US" dirty="0"/>
              <a:t> High Level Architecture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0823"/>
          <a:stretch/>
        </p:blipFill>
        <p:spPr>
          <a:xfrm>
            <a:off x="3031956" y="1588168"/>
            <a:ext cx="6769769" cy="453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240505" y="1684420"/>
            <a:ext cx="1652337" cy="70585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3545305" y="3196387"/>
            <a:ext cx="1331495" cy="2771276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ounded Rectangular Callout 21"/>
          <p:cNvSpPr/>
          <p:nvPr/>
        </p:nvSpPr>
        <p:spPr>
          <a:xfrm>
            <a:off x="230538" y="4586990"/>
            <a:ext cx="2801417" cy="1905487"/>
          </a:xfrm>
          <a:prstGeom prst="wedgeRoundRectCallout">
            <a:avLst>
              <a:gd name="adj1" fmla="val 67157"/>
              <a:gd name="adj2" fmla="val -40145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Multiple Data Sources </a:t>
            </a:r>
            <a:r>
              <a:rPr lang="en-US" sz="2000" dirty="0">
                <a:solidFill>
                  <a:schemeClr val="bg1"/>
                </a:solidFill>
              </a:rPr>
              <a:t>(extendible):</a:t>
            </a: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External monitoring tools: Nagios, </a:t>
            </a:r>
            <a:r>
              <a:rPr lang="en-US" sz="1600" dirty="0" err="1">
                <a:solidFill>
                  <a:schemeClr val="bg1"/>
                </a:solidFill>
              </a:rPr>
              <a:t>Zabbix</a:t>
            </a:r>
            <a:endParaRPr lang="en-US" sz="1600" dirty="0">
              <a:solidFill>
                <a:schemeClr val="bg1"/>
              </a:solidFill>
            </a:endParaRP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OpenStack projects</a:t>
            </a: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Physical topology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75787" y="1432007"/>
            <a:ext cx="2519288" cy="1764379"/>
          </a:xfrm>
          <a:prstGeom prst="wedgeRoundRectCallout">
            <a:avLst>
              <a:gd name="adj1" fmla="val 71970"/>
              <a:gd name="adj2" fmla="val -1826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Horizon Plug-in:</a:t>
            </a: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Hierarchical view</a:t>
            </a:r>
          </a:p>
          <a:p>
            <a:pPr marL="228594" indent="-228594">
              <a:buFontTx/>
              <a:buChar char="-"/>
            </a:pPr>
            <a:r>
              <a:rPr lang="en-US" sz="1600" dirty="0" err="1">
                <a:solidFill>
                  <a:schemeClr val="bg1"/>
                </a:solidFill>
              </a:rPr>
              <a:t>Vitrage</a:t>
            </a:r>
            <a:r>
              <a:rPr lang="en-US" sz="1600" dirty="0">
                <a:solidFill>
                  <a:schemeClr val="bg1"/>
                </a:solidFill>
              </a:rPr>
              <a:t> alarm list</a:t>
            </a: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RCA diagram per alarm</a:t>
            </a: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Entity graph view</a:t>
            </a: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Templates list</a:t>
            </a:r>
            <a:endParaRPr lang="he-IL" sz="1600" dirty="0" err="1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879977" y="4934951"/>
            <a:ext cx="4232070" cy="1557525"/>
          </a:xfrm>
          <a:prstGeom prst="wedgeRoundRectCallout">
            <a:avLst>
              <a:gd name="adj1" fmla="val -75860"/>
              <a:gd name="adj2" fmla="val -58977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Templates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deduced alarms and RCA:</a:t>
            </a: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Each template can contain one or more scenarios (scenario = condition + action)</a:t>
            </a: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Human readable</a:t>
            </a:r>
          </a:p>
          <a:p>
            <a:pPr marL="228594" indent="-228594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Configurable</a:t>
            </a:r>
          </a:p>
          <a:p>
            <a:pPr marL="228594" indent="-228594">
              <a:buFontTx/>
              <a:buChar char="-"/>
            </a:pPr>
            <a:endParaRPr lang="en-US" sz="1600" dirty="0">
              <a:solidFill>
                <a:schemeClr val="bg1"/>
              </a:solidFill>
            </a:endParaRPr>
          </a:p>
          <a:p>
            <a:pPr marL="228594" indent="-228594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0679" y="4229098"/>
            <a:ext cx="1019089" cy="70585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8823158" y="2342146"/>
            <a:ext cx="978567" cy="70585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ounded Rectangular Callout 26"/>
          <p:cNvSpPr/>
          <p:nvPr/>
        </p:nvSpPr>
        <p:spPr>
          <a:xfrm>
            <a:off x="9954125" y="1432008"/>
            <a:ext cx="2157921" cy="1071349"/>
          </a:xfrm>
          <a:prstGeom prst="wedgeRoundRectCallout">
            <a:avLst>
              <a:gd name="adj1" fmla="val -56094"/>
              <a:gd name="adj2" fmla="val 90211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Expose </a:t>
            </a:r>
            <a:r>
              <a:rPr lang="en-US" sz="1600" dirty="0" err="1">
                <a:solidFill>
                  <a:schemeClr val="bg1"/>
                </a:solidFill>
              </a:rPr>
              <a:t>Vitrage</a:t>
            </a:r>
            <a:r>
              <a:rPr lang="en-US" sz="1600" dirty="0">
                <a:solidFill>
                  <a:schemeClr val="bg1"/>
                </a:solidFill>
              </a:rPr>
              <a:t> alarms and state changes to other projects or external systems</a:t>
            </a:r>
          </a:p>
        </p:txBody>
      </p:sp>
    </p:spTree>
    <p:extLst>
      <p:ext uri="{BB962C8B-B14F-4D97-AF65-F5344CB8AC3E}">
        <p14:creationId xmlns:p14="http://schemas.microsoft.com/office/powerpoint/2010/main" val="22683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Vitrage</a:t>
            </a:r>
            <a:r>
              <a:rPr lang="en-US" dirty="0"/>
              <a:t> Template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54" y="1367531"/>
            <a:ext cx="11713596" cy="4882857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/>
              <a:t>Template contains three sections:</a:t>
            </a:r>
          </a:p>
          <a:p>
            <a:pPr marL="914400" lvl="2" indent="-457200">
              <a:lnSpc>
                <a:spcPct val="150000"/>
              </a:lnSpc>
              <a:spcBef>
                <a:spcPts val="600"/>
              </a:spcBef>
              <a:buClr>
                <a:srgbClr val="D4CED6"/>
              </a:buClr>
              <a:buFont typeface="+mj-lt"/>
              <a:buAutoNum type="arabicParenR"/>
            </a:pPr>
            <a:r>
              <a:rPr lang="en-US" sz="2400" dirty="0">
                <a:latin typeface="Arial"/>
                <a:ea typeface="Proxima Nova" charset="0"/>
                <a:cs typeface="Arial"/>
              </a:rPr>
              <a:t>Metadata – name, description of template</a:t>
            </a:r>
          </a:p>
          <a:p>
            <a:pPr marL="914400" lvl="2" indent="-457200">
              <a:lnSpc>
                <a:spcPct val="150000"/>
              </a:lnSpc>
              <a:spcBef>
                <a:spcPts val="600"/>
              </a:spcBef>
              <a:buClr>
                <a:srgbClr val="D4CED6"/>
              </a:buClr>
              <a:buFont typeface="+mj-lt"/>
              <a:buAutoNum type="arabicParenR"/>
            </a:pPr>
            <a:r>
              <a:rPr lang="en-US" sz="2400" dirty="0">
                <a:latin typeface="Arial"/>
                <a:ea typeface="Proxima Nova" charset="0"/>
                <a:cs typeface="Arial"/>
              </a:rPr>
              <a:t>Definitions – entities &amp; relationships</a:t>
            </a:r>
          </a:p>
          <a:p>
            <a:pPr marL="914400" lvl="2" indent="-457200">
              <a:lnSpc>
                <a:spcPct val="150000"/>
              </a:lnSpc>
              <a:spcBef>
                <a:spcPts val="600"/>
              </a:spcBef>
              <a:buClr>
                <a:srgbClr val="D4CED6"/>
              </a:buClr>
              <a:buFont typeface="+mj-lt"/>
              <a:buAutoNum type="arabicParenR"/>
            </a:pPr>
            <a:r>
              <a:rPr lang="en-US" sz="2400" dirty="0">
                <a:latin typeface="Arial"/>
                <a:ea typeface="Proxima Nova" charset="0"/>
                <a:cs typeface="Arial"/>
              </a:rPr>
              <a:t>Scenarios – conditions &amp; actions</a:t>
            </a:r>
            <a:endParaRPr lang="en-US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Each template can contain one or more scenarios (condition + action/s)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YAML format, human readable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Configurable</a:t>
            </a:r>
          </a:p>
        </p:txBody>
      </p:sp>
    </p:spTree>
    <p:extLst>
      <p:ext uri="{BB962C8B-B14F-4D97-AF65-F5344CB8AC3E}">
        <p14:creationId xmlns:p14="http://schemas.microsoft.com/office/powerpoint/2010/main" val="51375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08" y="103233"/>
            <a:ext cx="9540416" cy="814544"/>
          </a:xfrm>
        </p:spPr>
        <p:txBody>
          <a:bodyPr>
            <a:normAutofit/>
          </a:bodyPr>
          <a:lstStyle/>
          <a:p>
            <a:r>
              <a:rPr lang="en-US" dirty="0"/>
              <a:t>Template Example – Host high CPU load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3"/>
          <a:stretch/>
        </p:blipFill>
        <p:spPr>
          <a:xfrm>
            <a:off x="421891" y="3523235"/>
            <a:ext cx="4446124" cy="2830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882" y="1297746"/>
            <a:ext cx="4154489" cy="2163645"/>
          </a:xfrm>
          <a:prstGeom prst="rect">
            <a:avLst/>
          </a:prstGeom>
          <a:noFill/>
        </p:spPr>
        <p:txBody>
          <a:bodyPr wrap="square" lIns="96000" tIns="96000" rIns="96000" bIns="96000" rtlCol="1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2000" b="1" dirty="0">
                <a:ea typeface="Nokia Pure Text" panose="020B0503020202020204" pitchFamily="34" charset="0"/>
              </a:rPr>
              <a:t>Scenario 1 – Raise Alarm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endParaRPr lang="en-US" dirty="0">
              <a:ea typeface="Nokia Pure Text" panose="020B0503020202020204" pitchFamily="34" charset="0"/>
            </a:endParaRP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dirty="0">
                <a:ea typeface="Nokia Pure Text" panose="020B0503020202020204" pitchFamily="34" charset="0"/>
              </a:rPr>
              <a:t>When high CPU load on host and host contains instance:</a:t>
            </a:r>
          </a:p>
          <a:p>
            <a:pPr marL="457189" indent="-457189" defTabSz="609585" fontAlgn="base">
              <a:spcAft>
                <a:spcPct val="0"/>
              </a:spcAft>
              <a:buClr>
                <a:srgbClr val="001135"/>
              </a:buClr>
              <a:buAutoNum type="arabicPeriod"/>
            </a:pPr>
            <a:r>
              <a:rPr lang="en-US" dirty="0">
                <a:ea typeface="Nokia Pure Text" panose="020B0503020202020204" pitchFamily="34" charset="0"/>
              </a:rPr>
              <a:t>Raise deduced alarm on instance named </a:t>
            </a:r>
            <a:r>
              <a:rPr lang="en-US" dirty="0" err="1">
                <a:ea typeface="Nokia Pure Text" panose="020B0503020202020204" pitchFamily="34" charset="0"/>
              </a:rPr>
              <a:t>cpu</a:t>
            </a:r>
            <a:r>
              <a:rPr lang="en-US" dirty="0">
                <a:ea typeface="Nokia Pure Text" panose="020B0503020202020204" pitchFamily="34" charset="0"/>
              </a:rPr>
              <a:t> performance degradation</a:t>
            </a:r>
          </a:p>
          <a:p>
            <a:pPr marL="457189" indent="-457189" defTabSz="609585" fontAlgn="base">
              <a:spcAft>
                <a:spcPct val="0"/>
              </a:spcAft>
              <a:buClr>
                <a:srgbClr val="001135"/>
              </a:buClr>
              <a:buAutoNum type="arabicPeriod"/>
            </a:pPr>
            <a:r>
              <a:rPr lang="en-US" dirty="0">
                <a:ea typeface="Nokia Pure Text" panose="020B0503020202020204" pitchFamily="34" charset="0"/>
              </a:rPr>
              <a:t>Set state to suboptimal on instance</a:t>
            </a:r>
            <a:endParaRPr lang="he-IL" dirty="0">
              <a:ea typeface="Nokia Pure Text" panose="020B05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0" r="44389"/>
          <a:stretch/>
        </p:blipFill>
        <p:spPr>
          <a:xfrm>
            <a:off x="4674133" y="3564361"/>
            <a:ext cx="4145428" cy="2775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500" y="1297746"/>
            <a:ext cx="3853793" cy="1886646"/>
          </a:xfrm>
          <a:prstGeom prst="rect">
            <a:avLst/>
          </a:prstGeom>
          <a:noFill/>
        </p:spPr>
        <p:txBody>
          <a:bodyPr wrap="square" lIns="96000" tIns="96000" rIns="96000" bIns="96000" rtlCol="1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2000" b="1" dirty="0">
                <a:ea typeface="Nokia Pure Text" panose="020B0503020202020204" pitchFamily="34" charset="0"/>
                <a:cs typeface="Nokia Pure Headline Light"/>
              </a:rPr>
              <a:t>Scenario 2 – RCA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endParaRPr lang="en-US" dirty="0">
              <a:ea typeface="Nokia Pure Text" panose="020B0503020202020204" pitchFamily="34" charset="0"/>
              <a:cs typeface="Nokia Pure Headline Light"/>
            </a:endParaRP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dirty="0">
                <a:ea typeface="Nokia Pure Text" panose="020B0503020202020204" pitchFamily="34" charset="0"/>
                <a:cs typeface="Nokia Pure Headline Light"/>
              </a:rPr>
              <a:t>When high CPU load on host and host contains instance and </a:t>
            </a:r>
            <a:r>
              <a:rPr lang="en-US" dirty="0" err="1">
                <a:ea typeface="Nokia Pure Text" panose="020B0503020202020204" pitchFamily="34" charset="0"/>
                <a:cs typeface="Nokia Pure Headline Light"/>
              </a:rPr>
              <a:t>cpu</a:t>
            </a:r>
            <a:r>
              <a:rPr lang="en-US" dirty="0">
                <a:ea typeface="Nokia Pure Text" panose="020B0503020202020204" pitchFamily="34" charset="0"/>
                <a:cs typeface="Nokia Pure Headline Light"/>
              </a:rPr>
              <a:t> performance degradation alarm on instance, add causal relationship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4909" y="1278608"/>
            <a:ext cx="3072141" cy="1332648"/>
          </a:xfrm>
          <a:prstGeom prst="rect">
            <a:avLst/>
          </a:prstGeom>
          <a:noFill/>
        </p:spPr>
        <p:txBody>
          <a:bodyPr wrap="square" lIns="96000" tIns="96000" rIns="96000" bIns="96000" rtlCol="1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2000" b="1" dirty="0">
                <a:ea typeface="Nokia Pure Text" panose="020B0503020202020204" pitchFamily="34" charset="0"/>
                <a:cs typeface="Nokia Pure Headline Light"/>
              </a:rPr>
              <a:t>Scenario 3 – Set host state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endParaRPr lang="en-US" dirty="0">
              <a:ea typeface="Nokia Pure Text" panose="020B0503020202020204" pitchFamily="34" charset="0"/>
              <a:cs typeface="Nokia Pure Headline Light"/>
            </a:endParaRP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dirty="0">
                <a:ea typeface="Nokia Pure Text" panose="020B0503020202020204" pitchFamily="34" charset="0"/>
                <a:cs typeface="Nokia Pure Headline Light"/>
              </a:rPr>
              <a:t>When high CPU load on host, set host state to suboptimal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7" r="47577"/>
          <a:stretch/>
        </p:blipFill>
        <p:spPr>
          <a:xfrm>
            <a:off x="9082088" y="3502117"/>
            <a:ext cx="1778581" cy="28025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708639" y="1101362"/>
            <a:ext cx="0" cy="525266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32451" y="1101362"/>
            <a:ext cx="0" cy="525266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16924" r="44762" b="12114"/>
          <a:stretch/>
        </p:blipFill>
        <p:spPr>
          <a:xfrm>
            <a:off x="695953" y="1157668"/>
            <a:ext cx="6807632" cy="535709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19048" y="1295107"/>
            <a:ext cx="6986443" cy="249445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933" kern="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9048" y="3789562"/>
            <a:ext cx="6986443" cy="127525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933" kern="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9048" y="5064818"/>
            <a:ext cx="6986443" cy="144994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933" kern="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06957" y="5625219"/>
            <a:ext cx="329139" cy="32913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7817991" y="4273654"/>
            <a:ext cx="307072" cy="3070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7817991" y="2377763"/>
            <a:ext cx="329139" cy="32913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59630" y="2158137"/>
            <a:ext cx="3297786" cy="809428"/>
          </a:xfrm>
          <a:prstGeom prst="rect">
            <a:avLst/>
          </a:prstGeom>
          <a:noFill/>
        </p:spPr>
        <p:txBody>
          <a:bodyPr wrap="square" lIns="96000" tIns="96000" rIns="96000" bIns="96000" rtlCol="1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2000" dirty="0">
                <a:latin typeface="Arial" panose="020B0604020202020204" pitchFamily="34" charset="0"/>
                <a:ea typeface="Nokia Pure Text" panose="020B0503020202020204" pitchFamily="34" charset="0"/>
                <a:cs typeface="Arial" panose="020B0604020202020204" pitchFamily="34" charset="0"/>
              </a:rPr>
              <a:t>Raise alarm on VM (deduced alarm and state)</a:t>
            </a:r>
            <a:endParaRPr lang="he-IL" sz="2000" dirty="0">
              <a:latin typeface="Arial" panose="020B0604020202020204" pitchFamily="34" charset="0"/>
              <a:ea typeface="Nokia Pure T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59630" y="4186624"/>
            <a:ext cx="3084607" cy="501652"/>
          </a:xfrm>
          <a:prstGeom prst="rect">
            <a:avLst/>
          </a:prstGeom>
          <a:noFill/>
        </p:spPr>
        <p:txBody>
          <a:bodyPr wrap="square" lIns="96000" tIns="96000" rIns="96000" bIns="96000" rtlCol="1">
            <a:spAutoFit/>
          </a:bodyPr>
          <a:lstStyle>
            <a:defPPr>
              <a:defRPr lang="en-US"/>
            </a:defPPr>
            <a:lvl1pPr defTabSz="609585" fontAlgn="base">
              <a:spcAft>
                <a:spcPct val="0"/>
              </a:spcAft>
              <a:buClr>
                <a:srgbClr val="001135"/>
              </a:buClr>
              <a:defRPr sz="2000">
                <a:latin typeface="Arial" panose="020B0604020202020204" pitchFamily="34" charset="0"/>
                <a:ea typeface="Nokia Pure Text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causal relationship</a:t>
            </a:r>
            <a:endParaRPr lang="he-IL" dirty="0"/>
          </a:p>
        </p:txBody>
      </p:sp>
      <p:sp>
        <p:nvSpPr>
          <p:cNvPr id="33" name="TextBox 32"/>
          <p:cNvSpPr txBox="1"/>
          <p:nvPr/>
        </p:nvSpPr>
        <p:spPr>
          <a:xfrm>
            <a:off x="8259630" y="5549223"/>
            <a:ext cx="3084607" cy="501652"/>
          </a:xfrm>
          <a:prstGeom prst="rect">
            <a:avLst/>
          </a:prstGeom>
          <a:noFill/>
        </p:spPr>
        <p:txBody>
          <a:bodyPr wrap="square" lIns="96000" tIns="96000" rIns="96000" bIns="96000" rtlCol="1">
            <a:spAutoFit/>
          </a:bodyPr>
          <a:lstStyle>
            <a:defPPr>
              <a:defRPr lang="en-US"/>
            </a:defPPr>
            <a:lvl1pPr defTabSz="609585" fontAlgn="base">
              <a:spcAft>
                <a:spcPct val="0"/>
              </a:spcAft>
              <a:buClr>
                <a:srgbClr val="001135"/>
              </a:buClr>
              <a:defRPr sz="2000">
                <a:latin typeface="Arial" panose="020B0604020202020204" pitchFamily="34" charset="0"/>
                <a:ea typeface="Nokia Pure Text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Set host state</a:t>
            </a:r>
            <a:endParaRPr lang="he-IL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40408" y="103233"/>
            <a:ext cx="9540416" cy="814544"/>
          </a:xfrm>
        </p:spPr>
        <p:txBody>
          <a:bodyPr>
            <a:normAutofit/>
          </a:bodyPr>
          <a:lstStyle/>
          <a:p>
            <a:r>
              <a:rPr lang="en-US" dirty="0"/>
              <a:t>Template Example – Host high CPU load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0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it work? </a:t>
            </a:r>
            <a:r>
              <a:rPr lang="en-US" sz="2800" dirty="0"/>
              <a:t>Entity Graph + Evaluator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04" y="1367531"/>
            <a:ext cx="11381902" cy="4882857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 err="1"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Vitrage</a:t>
            </a:r>
            <a:r>
              <a:rPr lang="en-US" sz="2800" dirty="0"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Evaluator listens to change events in the entity graph and upon event: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Retrieve templates (scenarios) relevant to event 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Evaluate condition against the state of the Entity Graph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Execute actions for each matched condition</a:t>
            </a:r>
          </a:p>
        </p:txBody>
      </p:sp>
      <p:sp>
        <p:nvSpPr>
          <p:cNvPr id="30" name="Oval 29"/>
          <p:cNvSpPr/>
          <p:nvPr/>
        </p:nvSpPr>
        <p:spPr>
          <a:xfrm>
            <a:off x="2006337" y="5171607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2580806" y="4596165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3439339" y="4589177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C</a:t>
            </a:r>
          </a:p>
        </p:txBody>
      </p:sp>
      <p:cxnSp>
        <p:nvCxnSpPr>
          <p:cNvPr id="33" name="Straight Arrow Connector 32"/>
          <p:cNvCxnSpPr>
            <a:stCxn id="31" idx="6"/>
            <a:endCxn id="32" idx="2"/>
          </p:cNvCxnSpPr>
          <p:nvPr/>
        </p:nvCxnSpPr>
        <p:spPr>
          <a:xfrm flipV="1">
            <a:off x="3002875" y="4780556"/>
            <a:ext cx="436464" cy="69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7"/>
            <a:endCxn id="31" idx="3"/>
          </p:cNvCxnSpPr>
          <p:nvPr/>
        </p:nvCxnSpPr>
        <p:spPr>
          <a:xfrm flipV="1">
            <a:off x="2366595" y="4922869"/>
            <a:ext cx="276022" cy="30479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270837" y="4787543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40" name="Oval 39"/>
          <p:cNvSpPr/>
          <p:nvPr/>
        </p:nvSpPr>
        <p:spPr>
          <a:xfrm>
            <a:off x="9433812" y="4463755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10292345" y="4456767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5" name="Oval 44"/>
          <p:cNvSpPr/>
          <p:nvPr/>
        </p:nvSpPr>
        <p:spPr>
          <a:xfrm>
            <a:off x="10303782" y="3808959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6" name="Oval 45"/>
          <p:cNvSpPr/>
          <p:nvPr/>
        </p:nvSpPr>
        <p:spPr>
          <a:xfrm>
            <a:off x="9433812" y="3799680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47" name="Oval 46"/>
          <p:cNvSpPr/>
          <p:nvPr/>
        </p:nvSpPr>
        <p:spPr>
          <a:xfrm>
            <a:off x="10292344" y="5162198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48" name="Oval 47"/>
          <p:cNvSpPr/>
          <p:nvPr/>
        </p:nvSpPr>
        <p:spPr>
          <a:xfrm>
            <a:off x="10655779" y="5803329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49" name="Oval 48"/>
          <p:cNvSpPr/>
          <p:nvPr/>
        </p:nvSpPr>
        <p:spPr>
          <a:xfrm>
            <a:off x="9885756" y="5803330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50" name="Oval 49"/>
          <p:cNvSpPr/>
          <p:nvPr/>
        </p:nvSpPr>
        <p:spPr>
          <a:xfrm>
            <a:off x="8505818" y="4456767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" name="Oval 50"/>
          <p:cNvSpPr/>
          <p:nvPr/>
        </p:nvSpPr>
        <p:spPr>
          <a:xfrm>
            <a:off x="8505818" y="5803330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52" name="Oval 51"/>
          <p:cNvSpPr/>
          <p:nvPr/>
        </p:nvSpPr>
        <p:spPr>
          <a:xfrm>
            <a:off x="7698738" y="5803328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3" name="Oval 52"/>
          <p:cNvSpPr/>
          <p:nvPr/>
        </p:nvSpPr>
        <p:spPr>
          <a:xfrm>
            <a:off x="9433812" y="5144899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C</a:t>
            </a:r>
          </a:p>
        </p:txBody>
      </p:sp>
      <p:cxnSp>
        <p:nvCxnSpPr>
          <p:cNvPr id="56" name="Straight Arrow Connector 55"/>
          <p:cNvCxnSpPr>
            <a:stCxn id="46" idx="4"/>
            <a:endCxn id="40" idx="0"/>
          </p:cNvCxnSpPr>
          <p:nvPr/>
        </p:nvCxnSpPr>
        <p:spPr>
          <a:xfrm>
            <a:off x="9644847" y="4182437"/>
            <a:ext cx="0" cy="2813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0501783" y="4169947"/>
            <a:ext cx="0" cy="2813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632357" y="4859487"/>
            <a:ext cx="0" cy="2813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0504284" y="4846997"/>
            <a:ext cx="0" cy="2813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1" idx="0"/>
          </p:cNvCxnSpPr>
          <p:nvPr/>
        </p:nvCxnSpPr>
        <p:spPr>
          <a:xfrm>
            <a:off x="8705468" y="4846997"/>
            <a:ext cx="11385" cy="95633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2" idx="0"/>
          </p:cNvCxnSpPr>
          <p:nvPr/>
        </p:nvCxnSpPr>
        <p:spPr>
          <a:xfrm flipH="1">
            <a:off x="7909773" y="4847402"/>
            <a:ext cx="738232" cy="95592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39" idx="6"/>
          </p:cNvCxnSpPr>
          <p:nvPr/>
        </p:nvCxnSpPr>
        <p:spPr>
          <a:xfrm flipH="1">
            <a:off x="7692906" y="4749493"/>
            <a:ext cx="803881" cy="22942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7" idx="3"/>
            <a:endCxn id="49" idx="0"/>
          </p:cNvCxnSpPr>
          <p:nvPr/>
        </p:nvCxnSpPr>
        <p:spPr>
          <a:xfrm flipH="1">
            <a:off x="10096791" y="5488902"/>
            <a:ext cx="257364" cy="31442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7" idx="4"/>
            <a:endCxn id="48" idx="1"/>
          </p:cNvCxnSpPr>
          <p:nvPr/>
        </p:nvCxnSpPr>
        <p:spPr>
          <a:xfrm>
            <a:off x="10503379" y="5544955"/>
            <a:ext cx="214211" cy="31442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0" idx="2"/>
            <a:endCxn id="50" idx="6"/>
          </p:cNvCxnSpPr>
          <p:nvPr/>
        </p:nvCxnSpPr>
        <p:spPr>
          <a:xfrm flipH="1" flipV="1">
            <a:off x="8927887" y="4648146"/>
            <a:ext cx="505925" cy="69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3"/>
            <a:endCxn id="40" idx="7"/>
          </p:cNvCxnSpPr>
          <p:nvPr/>
        </p:nvCxnSpPr>
        <p:spPr>
          <a:xfrm flipH="1">
            <a:off x="9794070" y="4135663"/>
            <a:ext cx="571523" cy="38414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9885756" y="3248308"/>
            <a:ext cx="422069" cy="382757"/>
          </a:xfrm>
          <a:prstGeom prst="ellipse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</a:rPr>
              <a:t>E</a:t>
            </a:r>
          </a:p>
        </p:txBody>
      </p:sp>
      <p:cxnSp>
        <p:nvCxnSpPr>
          <p:cNvPr id="85" name="Straight Arrow Connector 84"/>
          <p:cNvCxnSpPr>
            <a:stCxn id="83" idx="3"/>
          </p:cNvCxnSpPr>
          <p:nvPr/>
        </p:nvCxnSpPr>
        <p:spPr>
          <a:xfrm flipH="1">
            <a:off x="9727199" y="3575012"/>
            <a:ext cx="220368" cy="25269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3" idx="5"/>
            <a:endCxn id="45" idx="0"/>
          </p:cNvCxnSpPr>
          <p:nvPr/>
        </p:nvCxnSpPr>
        <p:spPr>
          <a:xfrm>
            <a:off x="10246014" y="3575012"/>
            <a:ext cx="268803" cy="23394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Arrow 93"/>
          <p:cNvSpPr/>
          <p:nvPr/>
        </p:nvSpPr>
        <p:spPr>
          <a:xfrm>
            <a:off x="4626959" y="4278290"/>
            <a:ext cx="2072980" cy="1501153"/>
          </a:xfrm>
          <a:prstGeom prst="rightArrow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4776912" y="4676980"/>
            <a:ext cx="114332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Sub-graph</a:t>
            </a:r>
          </a:p>
          <a:p>
            <a:r>
              <a:rPr lang="en-US" dirty="0"/>
              <a:t> Matching</a:t>
            </a:r>
            <a:endParaRPr lang="he-IL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9436314" y="3811459"/>
            <a:ext cx="1292039" cy="1718697"/>
            <a:chOff x="6932960" y="3961359"/>
            <a:chExt cx="1292039" cy="1718697"/>
          </a:xfrm>
        </p:grpSpPr>
        <p:sp>
          <p:nvSpPr>
            <p:cNvPr id="96" name="Oval 95"/>
            <p:cNvSpPr/>
            <p:nvPr/>
          </p:nvSpPr>
          <p:spPr>
            <a:xfrm>
              <a:off x="6932960" y="4616155"/>
              <a:ext cx="422069" cy="38275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7802930" y="3961359"/>
              <a:ext cx="422069" cy="38275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6932960" y="5297299"/>
              <a:ext cx="422069" cy="38275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chemeClr val="tx2"/>
                  </a:solidFill>
                </a:rPr>
                <a:t>C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7131505" y="5011887"/>
              <a:ext cx="0" cy="281318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7" idx="3"/>
              <a:endCxn id="96" idx="7"/>
            </p:cNvCxnSpPr>
            <p:nvPr/>
          </p:nvCxnSpPr>
          <p:spPr>
            <a:xfrm flipH="1">
              <a:off x="7293218" y="4288063"/>
              <a:ext cx="571523" cy="384145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6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65" r="20133" b="5449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849442" y="658928"/>
            <a:ext cx="10493115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600" dirty="0">
                <a:solidFill>
                  <a:schemeClr val="accent4"/>
                </a:solidFill>
              </a:rPr>
              <a:t>Let’s see</a:t>
            </a:r>
          </a:p>
          <a:p>
            <a:pPr algn="ctr"/>
            <a:r>
              <a:rPr lang="en-US" sz="16600" dirty="0" err="1">
                <a:solidFill>
                  <a:schemeClr val="accent4"/>
                </a:solidFill>
              </a:rPr>
              <a:t>Vitrage</a:t>
            </a:r>
            <a:endParaRPr lang="he-IL" sz="16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Vitrage</a:t>
            </a:r>
            <a:r>
              <a:rPr lang="en-US" dirty="0"/>
              <a:t> as Doctor Inspector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97" y="1502001"/>
            <a:ext cx="11516813" cy="486450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Push and pull interfaces to various monitoring tools (e.g. Nagios, </a:t>
            </a:r>
            <a:r>
              <a:rPr lang="en-US" dirty="0" err="1"/>
              <a:t>Zabbix</a:t>
            </a:r>
            <a:r>
              <a:rPr lang="en-US" dirty="0"/>
              <a:t>) and to OpenStack projects -&gt; fast failure notification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Mapping between physical and logical failures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Expose more faults and changes to resources (deduced alarms and states)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Provide Root Cause Analysis indicators to the application manager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Can be configured differently for different systems</a:t>
            </a:r>
            <a:endParaRPr lang="he-IL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Failure Inspection in OPNFV Doctor  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Ryota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OpenStack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Vitrage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Ohad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OpenStack Congress   - Masa</a:t>
            </a:r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r>
              <a:rPr kumimoji="1" lang="en-US" altLang="ja-JP" sz="3200" dirty="0"/>
              <a:t>OpenStack Congress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941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is Congress?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sz="3200" dirty="0"/>
              <a:t>Governance as a Service</a:t>
            </a:r>
          </a:p>
          <a:p>
            <a:pPr lvl="1"/>
            <a:r>
              <a:rPr kumimoji="1" lang="en-US" altLang="ja-JP" sz="2900" dirty="0"/>
              <a:t>Define and enforce policy for Cloud Services</a:t>
            </a:r>
          </a:p>
          <a:p>
            <a:pPr lvl="1"/>
            <a:endParaRPr kumimoji="1" lang="en-US" altLang="ja-JP" sz="2900" dirty="0"/>
          </a:p>
          <a:p>
            <a:r>
              <a:rPr kumimoji="1" lang="en-US" altLang="ja-JP" sz="3200" dirty="0"/>
              <a:t>Policy</a:t>
            </a:r>
          </a:p>
          <a:p>
            <a:pPr lvl="1"/>
            <a:r>
              <a:rPr kumimoji="1" lang="en-US" altLang="ja-JP" sz="2900" dirty="0"/>
              <a:t>No single definition</a:t>
            </a:r>
          </a:p>
          <a:p>
            <a:pPr lvl="2"/>
            <a:r>
              <a:rPr kumimoji="1" lang="en-US" altLang="ja-JP" sz="2700" dirty="0"/>
              <a:t>Law/Regulations</a:t>
            </a:r>
          </a:p>
          <a:p>
            <a:pPr lvl="2"/>
            <a:r>
              <a:rPr kumimoji="1" lang="en-US" altLang="ja-JP" sz="2700" dirty="0"/>
              <a:t>Business Rules</a:t>
            </a:r>
          </a:p>
          <a:p>
            <a:pPr lvl="2"/>
            <a:r>
              <a:rPr kumimoji="1" lang="en-US" altLang="ja-JP" sz="2700" dirty="0"/>
              <a:t>Security Requirements</a:t>
            </a:r>
          </a:p>
          <a:p>
            <a:pPr lvl="2"/>
            <a:r>
              <a:rPr kumimoji="1" lang="en-US" altLang="ja-JP" sz="2700" dirty="0"/>
              <a:t>Application Requirements</a:t>
            </a:r>
          </a:p>
          <a:p>
            <a:pPr lvl="1"/>
            <a:r>
              <a:rPr kumimoji="1" lang="en-US" altLang="ja-JP" sz="3100" dirty="0" err="1"/>
              <a:t>Datalog</a:t>
            </a:r>
            <a:r>
              <a:rPr kumimoji="1" lang="en-US" altLang="ja-JP" sz="3100" dirty="0"/>
              <a:t> style policy</a:t>
            </a:r>
          </a:p>
          <a:p>
            <a:pPr lvl="2"/>
            <a:endParaRPr kumimoji="1" lang="en-US" altLang="ja-JP" sz="2700" dirty="0"/>
          </a:p>
          <a:p>
            <a:r>
              <a:rPr kumimoji="1" lang="en-US" altLang="ja-JP" sz="3500" dirty="0"/>
              <a:t>Goal of Congress</a:t>
            </a:r>
          </a:p>
          <a:p>
            <a:pPr lvl="1"/>
            <a:r>
              <a:rPr kumimoji="1" lang="en-US" altLang="ja-JP" sz="2900" dirty="0"/>
              <a:t>Any Service, any Policy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11388725" y="6126163"/>
            <a:ext cx="803275" cy="487362"/>
          </a:xfrm>
        </p:spPr>
        <p:txBody>
          <a:bodyPr/>
          <a:lstStyle/>
          <a:p>
            <a:fld id="{9A656EF6-BAFE-D947-B882-BDAE585DDDE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6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Congress Architecture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11388725" y="6126163"/>
            <a:ext cx="803275" cy="487362"/>
          </a:xfrm>
        </p:spPr>
        <p:txBody>
          <a:bodyPr/>
          <a:lstStyle/>
          <a:p>
            <a:fld id="{9A656EF6-BAFE-D947-B882-BDAE585DDDE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659764" y="2447773"/>
            <a:ext cx="2109272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659765" y="3318773"/>
            <a:ext cx="2109273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Policy Engine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14478" y="4409261"/>
            <a:ext cx="2360429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DataSourceDriver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533058" y="4405127"/>
            <a:ext cx="2360428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Neutron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DataSourceDriver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351641" y="4405127"/>
            <a:ext cx="2360425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</a:p>
          <a:p>
            <a:pPr algn="ctr"/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DataSourceDriver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930271" y="5488159"/>
            <a:ext cx="1920213" cy="7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Nova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748852" y="5471195"/>
            <a:ext cx="1920213" cy="7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351641" y="1465467"/>
            <a:ext cx="1920213" cy="7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Monitor in Doctor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80182" y="2334658"/>
            <a:ext cx="8533923" cy="296002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/>
          <p:cNvCxnSpPr>
            <a:stCxn id="14" idx="0"/>
            <a:endCxn id="10" idx="2"/>
          </p:cNvCxnSpPr>
          <p:nvPr/>
        </p:nvCxnSpPr>
        <p:spPr>
          <a:xfrm flipV="1">
            <a:off x="1890377" y="5129263"/>
            <a:ext cx="4315" cy="358896"/>
          </a:xfrm>
          <a:prstGeom prst="straightConnector1">
            <a:avLst/>
          </a:prstGeom>
          <a:ln>
            <a:solidFill>
              <a:srgbClr val="373A3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5" idx="0"/>
            <a:endCxn id="11" idx="2"/>
          </p:cNvCxnSpPr>
          <p:nvPr/>
        </p:nvCxnSpPr>
        <p:spPr>
          <a:xfrm flipV="1">
            <a:off x="4708961" y="5125127"/>
            <a:ext cx="4313" cy="346068"/>
          </a:xfrm>
          <a:prstGeom prst="straightConnector1">
            <a:avLst/>
          </a:prstGeom>
          <a:ln>
            <a:solidFill>
              <a:srgbClr val="373A3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カギ線コネクタ 31"/>
          <p:cNvCxnSpPr>
            <a:stCxn id="12" idx="0"/>
            <a:endCxn id="9" idx="2"/>
          </p:cNvCxnSpPr>
          <p:nvPr/>
        </p:nvCxnSpPr>
        <p:spPr>
          <a:xfrm rot="16200000" flipV="1">
            <a:off x="5939953" y="2813225"/>
            <a:ext cx="366353" cy="28174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stCxn id="11" idx="0"/>
            <a:endCxn id="9" idx="2"/>
          </p:cNvCxnSpPr>
          <p:nvPr/>
        </p:nvCxnSpPr>
        <p:spPr>
          <a:xfrm rot="5400000" flipH="1" flipV="1">
            <a:off x="4530661" y="4221388"/>
            <a:ext cx="366353" cy="112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10" idx="0"/>
            <a:endCxn id="9" idx="2"/>
          </p:cNvCxnSpPr>
          <p:nvPr/>
        </p:nvCxnSpPr>
        <p:spPr>
          <a:xfrm rot="5400000" flipH="1" flipV="1">
            <a:off x="3119303" y="2814163"/>
            <a:ext cx="370488" cy="28197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stCxn id="9" idx="1"/>
          </p:cNvCxnSpPr>
          <p:nvPr/>
        </p:nvCxnSpPr>
        <p:spPr>
          <a:xfrm rot="10800000" flipV="1">
            <a:off x="1163764" y="3678773"/>
            <a:ext cx="2496000" cy="726353"/>
          </a:xfrm>
          <a:prstGeom prst="bentConnector3">
            <a:avLst>
              <a:gd name="adj1" fmla="val 99802"/>
            </a:avLst>
          </a:prstGeom>
          <a:ln>
            <a:solidFill>
              <a:srgbClr val="FF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179871" y="5125127"/>
            <a:ext cx="0" cy="3840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25902" y="2334657"/>
            <a:ext cx="1233665" cy="400105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屈折矢印 60"/>
          <p:cNvSpPr/>
          <p:nvPr/>
        </p:nvSpPr>
        <p:spPr>
          <a:xfrm rot="10800000" flipH="1">
            <a:off x="3356718" y="1603941"/>
            <a:ext cx="1395193" cy="738395"/>
          </a:xfrm>
          <a:prstGeom prst="bentUp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メモ 32"/>
          <p:cNvSpPr/>
          <p:nvPr/>
        </p:nvSpPr>
        <p:spPr>
          <a:xfrm>
            <a:off x="1643008" y="1493645"/>
            <a:ext cx="1620181" cy="606155"/>
          </a:xfrm>
          <a:prstGeom prst="foldedCorner">
            <a:avLst>
              <a:gd name="adj" fmla="val 32139"/>
            </a:avLst>
          </a:prstGeom>
          <a:solidFill>
            <a:srgbClr val="002060"/>
          </a:solidFill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メモ 59"/>
          <p:cNvSpPr/>
          <p:nvPr/>
        </p:nvSpPr>
        <p:spPr>
          <a:xfrm>
            <a:off x="1387708" y="1290445"/>
            <a:ext cx="1620181" cy="606155"/>
          </a:xfrm>
          <a:prstGeom prst="foldedCorner">
            <a:avLst>
              <a:gd name="adj" fmla="val 32139"/>
            </a:avLst>
          </a:prstGeom>
          <a:solidFill>
            <a:srgbClr val="002060"/>
          </a:solidFill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412244" y="1259810"/>
            <a:ext cx="813678" cy="446272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412243" y="1613811"/>
            <a:ext cx="2562555" cy="446272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Policy Enforcement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H="1">
            <a:off x="8894462" y="1870205"/>
            <a:ext cx="4800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H="1">
            <a:off x="8914105" y="1523286"/>
            <a:ext cx="480000" cy="1"/>
          </a:xfrm>
          <a:prstGeom prst="straightConnector1">
            <a:avLst/>
          </a:prstGeom>
          <a:ln>
            <a:solidFill>
              <a:srgbClr val="373A3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>
            <a:stCxn id="17" idx="1"/>
          </p:cNvCxnSpPr>
          <p:nvPr/>
        </p:nvCxnSpPr>
        <p:spPr>
          <a:xfrm rot="10800000" flipV="1">
            <a:off x="5141187" y="1825467"/>
            <a:ext cx="1210455" cy="622306"/>
          </a:xfrm>
          <a:prstGeom prst="bentConnector3">
            <a:avLst>
              <a:gd name="adj1" fmla="val 99434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カギ線コネクタ 55"/>
          <p:cNvCxnSpPr/>
          <p:nvPr/>
        </p:nvCxnSpPr>
        <p:spPr>
          <a:xfrm>
            <a:off x="5141187" y="2857373"/>
            <a:ext cx="3016325" cy="1551889"/>
          </a:xfrm>
          <a:prstGeom prst="bentConnector3">
            <a:avLst>
              <a:gd name="adj1" fmla="val 10020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5141187" y="2447773"/>
            <a:ext cx="0" cy="4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3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Congress Doctor Driver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11388725" y="6126163"/>
            <a:ext cx="803275" cy="487362"/>
          </a:xfrm>
        </p:spPr>
        <p:txBody>
          <a:bodyPr/>
          <a:lstStyle/>
          <a:p>
            <a:fld id="{9A656EF6-BAFE-D947-B882-BDAE585DDDE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659764" y="2447773"/>
            <a:ext cx="2109272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659765" y="3318773"/>
            <a:ext cx="2109273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Policy Engine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14478" y="4409261"/>
            <a:ext cx="2360429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DataSourceDriver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533058" y="4405127"/>
            <a:ext cx="2360428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Neutron </a:t>
            </a:r>
            <a:r>
              <a:rPr kumimoji="1" lang="en-US" altLang="ja-JP" sz="2100" dirty="0" err="1">
                <a:latin typeface="Arial" panose="020B0604020202020204" pitchFamily="34" charset="0"/>
                <a:cs typeface="Arial" panose="020B0604020202020204" pitchFamily="34" charset="0"/>
              </a:rPr>
              <a:t>DataSourceDriver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351641" y="4405127"/>
            <a:ext cx="2360425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Keystone </a:t>
            </a:r>
            <a:r>
              <a:rPr kumimoji="1" lang="en-US" altLang="ja-JP" sz="2100" dirty="0" err="1">
                <a:latin typeface="Arial" panose="020B0604020202020204" pitchFamily="34" charset="0"/>
                <a:cs typeface="Arial" panose="020B0604020202020204" pitchFamily="34" charset="0"/>
              </a:rPr>
              <a:t>DataSourceDriver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170221" y="4405127"/>
            <a:ext cx="2412179" cy="720000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Security System </a:t>
            </a:r>
            <a:r>
              <a:rPr kumimoji="1" lang="en-US" altLang="ja-JP" sz="2100" dirty="0" err="1">
                <a:latin typeface="Arial" panose="020B0604020202020204" pitchFamily="34" charset="0"/>
                <a:cs typeface="Arial" panose="020B0604020202020204" pitchFamily="34" charset="0"/>
              </a:rPr>
              <a:t>DataSourceDriver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930271" y="5488159"/>
            <a:ext cx="1920213" cy="7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Nova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748852" y="5471195"/>
            <a:ext cx="1920213" cy="7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580543" y="5473473"/>
            <a:ext cx="1920213" cy="7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Keystone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9412234" y="5464229"/>
            <a:ext cx="1920213" cy="7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Security System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80182" y="2334658"/>
            <a:ext cx="8790039" cy="296002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/>
          <p:cNvCxnSpPr>
            <a:stCxn id="14" idx="0"/>
            <a:endCxn id="10" idx="2"/>
          </p:cNvCxnSpPr>
          <p:nvPr/>
        </p:nvCxnSpPr>
        <p:spPr>
          <a:xfrm flipV="1">
            <a:off x="1890377" y="5129263"/>
            <a:ext cx="4315" cy="358896"/>
          </a:xfrm>
          <a:prstGeom prst="straightConnector1">
            <a:avLst/>
          </a:prstGeom>
          <a:ln>
            <a:solidFill>
              <a:srgbClr val="373A3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5" idx="0"/>
            <a:endCxn id="11" idx="2"/>
          </p:cNvCxnSpPr>
          <p:nvPr/>
        </p:nvCxnSpPr>
        <p:spPr>
          <a:xfrm flipV="1">
            <a:off x="4708961" y="5125127"/>
            <a:ext cx="4313" cy="346068"/>
          </a:xfrm>
          <a:prstGeom prst="straightConnector1">
            <a:avLst/>
          </a:prstGeom>
          <a:ln>
            <a:solidFill>
              <a:srgbClr val="373A3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6" idx="0"/>
            <a:endCxn id="12" idx="2"/>
          </p:cNvCxnSpPr>
          <p:nvPr/>
        </p:nvCxnSpPr>
        <p:spPr>
          <a:xfrm flipH="1" flipV="1">
            <a:off x="7531852" y="5125127"/>
            <a:ext cx="8797" cy="348347"/>
          </a:xfrm>
          <a:prstGeom prst="straightConnector1">
            <a:avLst/>
          </a:prstGeom>
          <a:ln>
            <a:solidFill>
              <a:srgbClr val="373A3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7" idx="0"/>
            <a:endCxn id="13" idx="2"/>
          </p:cNvCxnSpPr>
          <p:nvPr/>
        </p:nvCxnSpPr>
        <p:spPr>
          <a:xfrm flipV="1">
            <a:off x="10372340" y="5125127"/>
            <a:ext cx="3971" cy="339103"/>
          </a:xfrm>
          <a:prstGeom prst="straightConnector1">
            <a:avLst/>
          </a:prstGeom>
          <a:ln>
            <a:solidFill>
              <a:srgbClr val="373A3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stCxn id="11" idx="0"/>
            <a:endCxn id="9" idx="2"/>
          </p:cNvCxnSpPr>
          <p:nvPr/>
        </p:nvCxnSpPr>
        <p:spPr>
          <a:xfrm rot="5400000" flipH="1" flipV="1">
            <a:off x="4530661" y="4221388"/>
            <a:ext cx="366353" cy="112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10" idx="0"/>
            <a:endCxn id="9" idx="2"/>
          </p:cNvCxnSpPr>
          <p:nvPr/>
        </p:nvCxnSpPr>
        <p:spPr>
          <a:xfrm rot="5400000" flipH="1" flipV="1">
            <a:off x="3119303" y="2814163"/>
            <a:ext cx="370488" cy="28197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stCxn id="9" idx="1"/>
          </p:cNvCxnSpPr>
          <p:nvPr/>
        </p:nvCxnSpPr>
        <p:spPr>
          <a:xfrm rot="10800000" flipV="1">
            <a:off x="1163764" y="3678773"/>
            <a:ext cx="2496000" cy="726353"/>
          </a:xfrm>
          <a:prstGeom prst="bentConnector3">
            <a:avLst>
              <a:gd name="adj1" fmla="val 99802"/>
            </a:avLst>
          </a:prstGeom>
          <a:ln>
            <a:solidFill>
              <a:srgbClr val="FF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179871" y="5125127"/>
            <a:ext cx="0" cy="3840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25902" y="2334657"/>
            <a:ext cx="1233665" cy="400105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屈折矢印 60"/>
          <p:cNvSpPr/>
          <p:nvPr/>
        </p:nvSpPr>
        <p:spPr>
          <a:xfrm rot="10800000" flipH="1">
            <a:off x="3491050" y="1603941"/>
            <a:ext cx="1395193" cy="738395"/>
          </a:xfrm>
          <a:prstGeom prst="bentUp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メモ 32"/>
          <p:cNvSpPr/>
          <p:nvPr/>
        </p:nvSpPr>
        <p:spPr>
          <a:xfrm>
            <a:off x="1777340" y="1493645"/>
            <a:ext cx="1620181" cy="606155"/>
          </a:xfrm>
          <a:prstGeom prst="foldedCorner">
            <a:avLst>
              <a:gd name="adj" fmla="val 32139"/>
            </a:avLst>
          </a:prstGeom>
          <a:solidFill>
            <a:srgbClr val="002060"/>
          </a:solidFill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メモ 59"/>
          <p:cNvSpPr/>
          <p:nvPr/>
        </p:nvSpPr>
        <p:spPr>
          <a:xfrm>
            <a:off x="1522040" y="1290445"/>
            <a:ext cx="1620181" cy="606155"/>
          </a:xfrm>
          <a:prstGeom prst="foldedCorner">
            <a:avLst>
              <a:gd name="adj" fmla="val 32139"/>
            </a:avLst>
          </a:prstGeom>
          <a:solidFill>
            <a:srgbClr val="002060"/>
          </a:solidFill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498308" y="1173746"/>
            <a:ext cx="813678" cy="446272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498307" y="1527747"/>
            <a:ext cx="2562555" cy="446272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Policy Enforcement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H="1">
            <a:off x="8980526" y="1784141"/>
            <a:ext cx="4800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H="1">
            <a:off x="9000169" y="1437222"/>
            <a:ext cx="480000" cy="1"/>
          </a:xfrm>
          <a:prstGeom prst="straightConnector1">
            <a:avLst/>
          </a:prstGeom>
          <a:ln>
            <a:solidFill>
              <a:srgbClr val="373A3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9000169" y="2131061"/>
            <a:ext cx="480000" cy="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9498307" y="1881748"/>
            <a:ext cx="2208291" cy="446272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Doctor data flow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313069" y="2449896"/>
            <a:ext cx="2352000" cy="720000"/>
          </a:xfrm>
          <a:prstGeom prst="round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Doctor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DataSourceDriver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カギ線コネクタ 41"/>
          <p:cNvCxnSpPr>
            <a:stCxn id="40" idx="2"/>
            <a:endCxn id="9" idx="3"/>
          </p:cNvCxnSpPr>
          <p:nvPr/>
        </p:nvCxnSpPr>
        <p:spPr>
          <a:xfrm rot="5400000">
            <a:off x="6374615" y="2564319"/>
            <a:ext cx="508877" cy="1720032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8" idx="3"/>
            <a:endCxn id="40" idx="1"/>
          </p:cNvCxnSpPr>
          <p:nvPr/>
        </p:nvCxnSpPr>
        <p:spPr>
          <a:xfrm>
            <a:off x="5769037" y="2807773"/>
            <a:ext cx="544033" cy="212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角丸四角形 45"/>
          <p:cNvSpPr/>
          <p:nvPr/>
        </p:nvSpPr>
        <p:spPr>
          <a:xfrm>
            <a:off x="6528962" y="1481709"/>
            <a:ext cx="1920215" cy="70980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カギ線コネクタ 47"/>
          <p:cNvCxnSpPr>
            <a:stCxn id="46" idx="1"/>
            <a:endCxn id="8" idx="0"/>
          </p:cNvCxnSpPr>
          <p:nvPr/>
        </p:nvCxnSpPr>
        <p:spPr>
          <a:xfrm rot="10800000" flipV="1">
            <a:off x="5280961" y="1836612"/>
            <a:ext cx="1248000" cy="611161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"/>
          <p:cNvSpPr txBox="1"/>
          <p:nvPr/>
        </p:nvSpPr>
        <p:spPr>
          <a:xfrm>
            <a:off x="5669066" y="1419966"/>
            <a:ext cx="576695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ja-JP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43784" y="4389019"/>
            <a:ext cx="8801874" cy="20010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Monitor notifies hardware failure event to Congress</a:t>
            </a:r>
          </a:p>
          <a:p>
            <a:pPr marL="457189" indent="-457189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Doctor Driver receives failure event, insert it to event list of Doctor Data</a:t>
            </a:r>
          </a:p>
          <a:p>
            <a:pPr marL="457189" indent="-457189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Policy Engine receives the failure event, then evaluate registered policy and enforce state correction</a:t>
            </a:r>
          </a:p>
          <a:p>
            <a:pPr marL="457189" indent="-457189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Policy Engine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instruct Nova Driver to perform host service force down and reset state of VM(s)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5829797" y="2399528"/>
            <a:ext cx="576695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ja-JP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5952267" y="3268405"/>
            <a:ext cx="576695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ja-JP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2743473" y="3268405"/>
            <a:ext cx="576695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ja-JP" sz="19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endParaRPr lang="ja-JP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7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Congress Doctor Driver (Detail)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5298" y="1502001"/>
            <a:ext cx="11123718" cy="4587929"/>
          </a:xfrm>
        </p:spPr>
        <p:txBody>
          <a:bodyPr>
            <a:noAutofit/>
          </a:bodyPr>
          <a:lstStyle/>
          <a:p>
            <a:r>
              <a:rPr lang="en-US" altLang="ja-JP" dirty="0"/>
              <a:t>Driver Schema</a:t>
            </a:r>
            <a:r>
              <a:rPr lang="ja-JP" altLang="en-US" dirty="0"/>
              <a:t>（</a:t>
            </a:r>
            <a:r>
              <a:rPr lang="en-US" altLang="ja-JP" dirty="0"/>
              <a:t>HW failure example</a:t>
            </a:r>
            <a:r>
              <a:rPr lang="ja-JP" altLang="en-US" dirty="0"/>
              <a:t>）</a:t>
            </a:r>
            <a:br>
              <a:rPr lang="en-US" altLang="ja-JP" sz="1400" dirty="0"/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+--------+-----------------------------------------------------+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table  | columns                                             |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+--------+-----------------------------------------------------+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events | {'name': 'id', 'description': 'None'},              |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       | {'name': 'time', 'description': 'None'},            |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       | {'name': 'type', 'description': 'None'},            |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       | {'name': 'hostname', 'description': 'None'},        |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       | {'name': 'status', 'description': 'None'},          |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       | {'name': 'monitor', 'description': 'None'},         |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       | {'name': '</a:t>
            </a:r>
            <a:r>
              <a:rPr lang="en-US" altLang="ja-JP" sz="1400" dirty="0" err="1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monitor_event_id</a:t>
            </a: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', 'description': 'None'} |</a:t>
            </a:r>
            <a:b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+--------+-----------------------------------------------------+</a:t>
            </a:r>
          </a:p>
          <a:p>
            <a:endParaRPr lang="en-US" altLang="ja-JP" sz="1400" dirty="0">
              <a:latin typeface="Consolas" panose="020B0609020204030204" pitchFamily="49" charset="0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r>
              <a:rPr lang="en-US" altLang="ja-JP" dirty="0"/>
              <a:t>Event List of Doctor Data</a:t>
            </a:r>
            <a:br>
              <a:rPr lang="en-US" altLang="ja-JP" sz="1200" dirty="0">
                <a:latin typeface="SimHei" panose="02010609060101010101" pitchFamily="49" charset="-122"/>
                <a:ea typeface="SimHei" panose="02010609060101010101" pitchFamily="49" charset="-122"/>
                <a:cs typeface="Microsoft Himalaya" panose="01010100010101010101" pitchFamily="2" charset="0"/>
              </a:rPr>
            </a:br>
            <a: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+----------------+-------------------------------+----------------+---------------+--------+--------------+------------------+</a:t>
            </a:r>
            <a:b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id             | time                          | type           | hostname      | status | monitor      | </a:t>
            </a:r>
            <a:r>
              <a:rPr lang="en-US" altLang="ja-JP" sz="1200" dirty="0" err="1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monitor_event_id</a:t>
            </a:r>
            <a: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 |</a:t>
            </a:r>
            <a:b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+----------------+-------------------------------+----------------+---------------+--------+--------------+------------------+</a:t>
            </a:r>
            <a:b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| 0123-4567-89ab | 2016-03-09T07:39:27.230277464 | host.nic1.down | demo-compute0 | down   | </a:t>
            </a:r>
            <a:r>
              <a:rPr lang="en-US" altLang="ja-JP" sz="1200" dirty="0" err="1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demo_monitor</a:t>
            </a:r>
            <a: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 | 111              |</a:t>
            </a:r>
            <a:b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altLang="ja-JP" sz="12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+----------------+-------------------------------+----------------+---------------+--------+--------------+------------------+</a:t>
            </a:r>
          </a:p>
          <a:p>
            <a:endParaRPr lang="en-US" altLang="ja-JP" sz="1200" dirty="0">
              <a:latin typeface="Consolas" panose="020B0609020204030204" pitchFamily="49" charset="0"/>
              <a:ea typeface="SimHei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11388725" y="6126163"/>
            <a:ext cx="803275" cy="487362"/>
          </a:xfrm>
        </p:spPr>
        <p:txBody>
          <a:bodyPr/>
          <a:lstStyle/>
          <a:p>
            <a:fld id="{9A656EF6-BAFE-D947-B882-BDAE585DDD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02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Policy for Inspector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60127" y="1502001"/>
            <a:ext cx="9540415" cy="4587929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A hypervisor and instances on the hypervisor must be down state/error status if some errors are reported by Monitor.</a:t>
            </a:r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1775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Policy of Congress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5298" y="1013512"/>
            <a:ext cx="9540415" cy="5844487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List hypervisors that violate the policy</a:t>
            </a:r>
          </a:p>
          <a:p>
            <a:pPr lvl="1"/>
            <a:r>
              <a:rPr kumimoji="1" lang="en-US" altLang="ja-JP" dirty="0"/>
              <a:t>Still in “up” state even though it’s reported error happens</a:t>
            </a:r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List instances that violate the policy</a:t>
            </a:r>
          </a:p>
          <a:p>
            <a:pPr lvl="1"/>
            <a:r>
              <a:rPr kumimoji="1" lang="en-US" altLang="ja-JP" dirty="0"/>
              <a:t>Still in “Active” status even though it’ reported error happens</a:t>
            </a:r>
          </a:p>
          <a:p>
            <a:pPr marL="457200" lvl="1" indent="0">
              <a:buNone/>
            </a:pPr>
            <a:endParaRPr kumimoji="1"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1135702" y="1953758"/>
            <a:ext cx="7778944" cy="1990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err="1"/>
              <a:t>binary_list</a:t>
            </a:r>
            <a:r>
              <a:rPr kumimoji="1" lang="en-US" altLang="ja-JP" dirty="0"/>
              <a:t>("nova-compute")</a:t>
            </a:r>
          </a:p>
          <a:p>
            <a:endParaRPr kumimoji="1" lang="en-US" altLang="ja-JP" dirty="0"/>
          </a:p>
          <a:p>
            <a:r>
              <a:rPr kumimoji="1" lang="en-US" altLang="ja-JP" dirty="0" err="1"/>
              <a:t>active_hypervisor</a:t>
            </a:r>
            <a:r>
              <a:rPr kumimoji="1" lang="en-US" altLang="ja-JP" dirty="0"/>
              <a:t>(hypervisor, binary):-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nova:services</a:t>
            </a:r>
            <a:r>
              <a:rPr kumimoji="1" lang="en-US" altLang="ja-JP" dirty="0"/>
              <a:t>(host=hypervisor, binary=binary, status="up"),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binary_list</a:t>
            </a:r>
            <a:r>
              <a:rPr kumimoji="1" lang="en-US" altLang="ja-JP" dirty="0"/>
              <a:t>(binary),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error_reported_hosts</a:t>
            </a:r>
            <a:r>
              <a:rPr kumimoji="1" lang="en-US" altLang="ja-JP" dirty="0"/>
              <a:t>(hypervisor)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35702" y="5093273"/>
            <a:ext cx="7778944" cy="1459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err="1"/>
              <a:t>active_instance_in_host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vmid</a:t>
            </a:r>
            <a:r>
              <a:rPr kumimoji="1" lang="en-US" altLang="ja-JP" dirty="0"/>
              <a:t>, hypervisor):-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nova:servers</a:t>
            </a:r>
            <a:r>
              <a:rPr kumimoji="1" lang="en-US" altLang="ja-JP" dirty="0"/>
              <a:t>(id=</a:t>
            </a:r>
            <a:r>
              <a:rPr kumimoji="1" lang="en-US" altLang="ja-JP" dirty="0" err="1"/>
              <a:t>vmid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host_name</a:t>
            </a:r>
            <a:r>
              <a:rPr kumimoji="1" lang="en-US" altLang="ja-JP" dirty="0"/>
              <a:t>=hypervisor, status="ACTIVE"),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error_reported_hosts</a:t>
            </a:r>
            <a:r>
              <a:rPr kumimoji="1" lang="en-US" altLang="ja-JP" dirty="0"/>
              <a:t>(hypervisor)</a:t>
            </a:r>
          </a:p>
        </p:txBody>
      </p:sp>
    </p:spTree>
    <p:extLst>
      <p:ext uri="{BB962C8B-B14F-4D97-AF65-F5344CB8AC3E}">
        <p14:creationId xmlns:p14="http://schemas.microsoft.com/office/powerpoint/2010/main" val="3842150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Policy of Congress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How to fix the violation</a:t>
            </a:r>
          </a:p>
          <a:p>
            <a:pPr lvl="1"/>
            <a:r>
              <a:rPr kumimoji="1" lang="en-US" altLang="ja-JP" dirty="0"/>
              <a:t>mark host down the hypervisor</a:t>
            </a:r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en-US" altLang="ja-JP" dirty="0"/>
              <a:t>Set the </a:t>
            </a:r>
            <a:r>
              <a:rPr kumimoji="1" lang="en-US" altLang="ja-JP" dirty="0" err="1"/>
              <a:t>vm</a:t>
            </a:r>
            <a:r>
              <a:rPr kumimoji="1" lang="en-US" altLang="ja-JP" dirty="0"/>
              <a:t> status to “error”</a:t>
            </a:r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33397" y="2698630"/>
            <a:ext cx="7778944" cy="879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/>
              <a:t>execute[</a:t>
            </a:r>
            <a:r>
              <a:rPr kumimoji="1" lang="en-US" altLang="ja-JP" dirty="0" err="1"/>
              <a:t>nova:</a:t>
            </a:r>
            <a:r>
              <a:rPr kumimoji="1" lang="en-US" altLang="ja-JP" dirty="0" err="1">
                <a:solidFill>
                  <a:srgbClr val="FF0000"/>
                </a:solidFill>
              </a:rPr>
              <a:t>services.force_down</a:t>
            </a:r>
            <a:r>
              <a:rPr kumimoji="1" lang="en-US" altLang="ja-JP" dirty="0"/>
              <a:t>(host, binary, "True")] :-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active_compute_hypervisor</a:t>
            </a:r>
            <a:r>
              <a:rPr kumimoji="1" lang="en-US" altLang="ja-JP" dirty="0"/>
              <a:t>(host, binary)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33397" y="4670468"/>
            <a:ext cx="7778944" cy="885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/>
              <a:t>execute[</a:t>
            </a:r>
            <a:r>
              <a:rPr kumimoji="1" lang="en-US" altLang="ja-JP" dirty="0" err="1"/>
              <a:t>nova:</a:t>
            </a:r>
            <a:r>
              <a:rPr kumimoji="1" lang="en-US" altLang="ja-JP" dirty="0" err="1">
                <a:solidFill>
                  <a:srgbClr val="FF0000"/>
                </a:solidFill>
              </a:rPr>
              <a:t>servers.reset_state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vmid</a:t>
            </a:r>
            <a:r>
              <a:rPr kumimoji="1" lang="en-US" altLang="ja-JP" dirty="0"/>
              <a:t>, "error")] :-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active_instance_in_host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vmid</a:t>
            </a:r>
            <a:r>
              <a:rPr kumimoji="1" lang="en-US" altLang="ja-JP" dirty="0"/>
              <a:t>, host)</a:t>
            </a:r>
          </a:p>
        </p:txBody>
      </p:sp>
    </p:spTree>
    <p:extLst>
      <p:ext uri="{BB962C8B-B14F-4D97-AF65-F5344CB8AC3E}">
        <p14:creationId xmlns:p14="http://schemas.microsoft.com/office/powerpoint/2010/main" val="275738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Scenario 1: sensitive app/operator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5298" y="1502001"/>
            <a:ext cx="10375455" cy="4587929"/>
          </a:xfrm>
        </p:spPr>
        <p:txBody>
          <a:bodyPr/>
          <a:lstStyle/>
          <a:p>
            <a:r>
              <a:rPr kumimoji="1" lang="en-US" altLang="ja-JP" dirty="0"/>
              <a:t>Defines both non-broken events and broken events as a failure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33397" y="2393355"/>
            <a:ext cx="7778944" cy="2674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err="1"/>
              <a:t>mark_down_events</a:t>
            </a:r>
            <a:r>
              <a:rPr kumimoji="1" lang="en-US" altLang="ja-JP" dirty="0"/>
              <a:t>(’host.nic1.down')</a:t>
            </a:r>
          </a:p>
          <a:p>
            <a:r>
              <a:rPr kumimoji="1" lang="en-US" altLang="ja-JP" dirty="0" err="1"/>
              <a:t>mark_down_events</a:t>
            </a:r>
            <a:r>
              <a:rPr kumimoji="1" lang="en-US" altLang="ja-JP" dirty="0"/>
              <a:t>(’host.nic2.down')</a:t>
            </a:r>
          </a:p>
          <a:p>
            <a:r>
              <a:rPr kumimoji="1" lang="en-US" altLang="ja-JP" dirty="0" err="1"/>
              <a:t>mark_down_events</a:t>
            </a:r>
            <a:r>
              <a:rPr kumimoji="1" lang="en-US" altLang="ja-JP" dirty="0"/>
              <a:t>(‘</a:t>
            </a:r>
            <a:r>
              <a:rPr kumimoji="1" lang="en-US" altLang="ja-JP" dirty="0" err="1"/>
              <a:t>host.cpu.high</a:t>
            </a:r>
            <a:r>
              <a:rPr kumimoji="1" lang="en-US" altLang="ja-JP" dirty="0"/>
              <a:t>-load’)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error_reported_hosts</a:t>
            </a:r>
            <a:r>
              <a:rPr kumimoji="1" lang="en-US" altLang="ja-JP" dirty="0"/>
              <a:t>(hosts):-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doctor:events</a:t>
            </a:r>
            <a:r>
              <a:rPr kumimoji="1" lang="en-US" altLang="ja-JP" dirty="0"/>
              <a:t>(hostname=hosts, type=</a:t>
            </a:r>
            <a:r>
              <a:rPr kumimoji="1" lang="en-US" altLang="ja-JP" dirty="0" err="1"/>
              <a:t>event_t</a:t>
            </a:r>
            <a:r>
              <a:rPr kumimoji="1" lang="en-US" altLang="ja-JP" dirty="0"/>
              <a:t>, status=“down”),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mark_down_events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event_t</a:t>
            </a:r>
            <a:r>
              <a:rPr kumimoji="1" lang="en-US" altLang="ja-JP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3292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Scenario 2: insensitive app/operator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Defines only broken events as a failure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33397" y="2393355"/>
            <a:ext cx="7778944" cy="2674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err="1"/>
              <a:t>mark_down_events</a:t>
            </a:r>
            <a:r>
              <a:rPr kumimoji="1" lang="en-US" altLang="ja-JP" dirty="0"/>
              <a:t>(’host.nic1.down')</a:t>
            </a:r>
          </a:p>
          <a:p>
            <a:r>
              <a:rPr kumimoji="1" lang="en-US" altLang="ja-JP" dirty="0" err="1"/>
              <a:t>mark_down_events</a:t>
            </a:r>
            <a:r>
              <a:rPr kumimoji="1" lang="en-US" altLang="ja-JP" dirty="0"/>
              <a:t>(’host.nic2.down’)</a:t>
            </a:r>
          </a:p>
          <a:p>
            <a:r>
              <a:rPr kumimoji="1" lang="en-US" altLang="ja-JP" dirty="0" err="1">
                <a:solidFill>
                  <a:srgbClr val="FF0000"/>
                </a:solidFill>
              </a:rPr>
              <a:t>mark_down_events</a:t>
            </a:r>
            <a:r>
              <a:rPr kumimoji="1" lang="en-US" altLang="ja-JP" dirty="0">
                <a:solidFill>
                  <a:srgbClr val="FF0000"/>
                </a:solidFill>
              </a:rPr>
              <a:t>(‘</a:t>
            </a:r>
            <a:r>
              <a:rPr kumimoji="1" lang="en-US" altLang="ja-JP" dirty="0" err="1">
                <a:solidFill>
                  <a:srgbClr val="FF0000"/>
                </a:solidFill>
              </a:rPr>
              <a:t>host.cpu.high</a:t>
            </a:r>
            <a:r>
              <a:rPr kumimoji="1" lang="en-US" altLang="ja-JP" dirty="0">
                <a:solidFill>
                  <a:srgbClr val="FF0000"/>
                </a:solidFill>
              </a:rPr>
              <a:t>-load’)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error_reported_hosts</a:t>
            </a:r>
            <a:r>
              <a:rPr kumimoji="1" lang="en-US" altLang="ja-JP" dirty="0"/>
              <a:t>(hosts):-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doctor:events</a:t>
            </a:r>
            <a:r>
              <a:rPr kumimoji="1" lang="en-US" altLang="ja-JP" dirty="0"/>
              <a:t>(hostname=hosts, type=</a:t>
            </a:r>
            <a:r>
              <a:rPr kumimoji="1" lang="en-US" altLang="ja-JP" dirty="0" err="1"/>
              <a:t>event_t</a:t>
            </a:r>
            <a:r>
              <a:rPr kumimoji="1" lang="en-US" altLang="ja-JP" dirty="0"/>
              <a:t>, status=“down”),</a:t>
            </a:r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mark_down_events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event_t</a:t>
            </a:r>
            <a:r>
              <a:rPr kumimoji="1" lang="en-US" altLang="ja-JP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47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Failure Inspection in OPNFV Doctor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79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61259" y="1502001"/>
            <a:ext cx="9540415" cy="4587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 algn="ctr">
              <a:buNone/>
            </a:pPr>
            <a:r>
              <a:rPr kumimoji="1" lang="en-US" altLang="ja-JP" sz="7200" dirty="0"/>
              <a:t>Thank You!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88986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7036388" y="5174418"/>
            <a:ext cx="1249689" cy="8928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H/W</a:t>
            </a:r>
            <a:r>
              <a:rPr kumimoji="1" lang="ja-JP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3914402" y="5174418"/>
            <a:ext cx="1249689" cy="8928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2402535" y="5174418"/>
            <a:ext cx="1249689" cy="8928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8503914" y="5174418"/>
            <a:ext cx="1249689" cy="8928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H/W Switch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Virtualized Platform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雲 3"/>
          <p:cNvSpPr/>
          <p:nvPr/>
        </p:nvSpPr>
        <p:spPr>
          <a:xfrm>
            <a:off x="2012578" y="1624393"/>
            <a:ext cx="8357793" cy="4206251"/>
          </a:xfrm>
          <a:prstGeom prst="cloud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453200" y="2167656"/>
            <a:ext cx="828338" cy="8928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771908" y="2167656"/>
            <a:ext cx="828338" cy="8928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090616" y="2167656"/>
            <a:ext cx="828338" cy="8928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173932" y="3485486"/>
            <a:ext cx="565766" cy="3299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kumimoji="1" lang="ja-JP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821162" y="3481907"/>
            <a:ext cx="565766" cy="3299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kumimoji="1" lang="ja-JP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58578" y="3485486"/>
            <a:ext cx="565766" cy="3299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kumimoji="1" lang="ja-JP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933469" y="4358634"/>
            <a:ext cx="1169490" cy="589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836922" y="4358634"/>
            <a:ext cx="1169490" cy="589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曲線コネクタ 14"/>
          <p:cNvCxnSpPr>
            <a:stCxn id="10" idx="2"/>
            <a:endCxn id="12" idx="0"/>
          </p:cNvCxnSpPr>
          <p:nvPr/>
        </p:nvCxnSpPr>
        <p:spPr>
          <a:xfrm rot="16200000" flipH="1">
            <a:off x="4037717" y="3878136"/>
            <a:ext cx="546825" cy="414169"/>
          </a:xfrm>
          <a:prstGeom prst="curvedConnector3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線コネクタ 17"/>
          <p:cNvCxnSpPr>
            <a:stCxn id="11" idx="2"/>
            <a:endCxn id="13" idx="0"/>
          </p:cNvCxnSpPr>
          <p:nvPr/>
        </p:nvCxnSpPr>
        <p:spPr>
          <a:xfrm rot="5400000">
            <a:off x="6309941" y="3927114"/>
            <a:ext cx="543246" cy="319794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線コネクタ 20"/>
          <p:cNvCxnSpPr>
            <a:stCxn id="9" idx="2"/>
            <a:endCxn id="12" idx="0"/>
          </p:cNvCxnSpPr>
          <p:nvPr/>
        </p:nvCxnSpPr>
        <p:spPr>
          <a:xfrm rot="5400000">
            <a:off x="4861192" y="3763011"/>
            <a:ext cx="543246" cy="648000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ローチャート : 磁気ディスク 23"/>
          <p:cNvSpPr/>
          <p:nvPr/>
        </p:nvSpPr>
        <p:spPr>
          <a:xfrm>
            <a:off x="7790334" y="2750367"/>
            <a:ext cx="966394" cy="656217"/>
          </a:xfrm>
          <a:prstGeom prst="flowChartMagneticDisk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endParaRPr kumimoji="1" lang="ja-JP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曲線コネクタ 24"/>
          <p:cNvCxnSpPr>
            <a:stCxn id="7" idx="3"/>
            <a:endCxn id="24" idx="2"/>
          </p:cNvCxnSpPr>
          <p:nvPr/>
        </p:nvCxnSpPr>
        <p:spPr>
          <a:xfrm>
            <a:off x="6918954" y="2614098"/>
            <a:ext cx="871380" cy="464378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線コネクタ 28"/>
          <p:cNvCxnSpPr>
            <a:stCxn id="6" idx="2"/>
            <a:endCxn id="9" idx="0"/>
          </p:cNvCxnSpPr>
          <p:nvPr/>
        </p:nvCxnSpPr>
        <p:spPr>
          <a:xfrm rot="16200000" flipH="1">
            <a:off x="5108973" y="3137644"/>
            <a:ext cx="424946" cy="270738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線コネクタ 31"/>
          <p:cNvCxnSpPr>
            <a:stCxn id="5" idx="2"/>
            <a:endCxn id="10" idx="0"/>
          </p:cNvCxnSpPr>
          <p:nvPr/>
        </p:nvCxnSpPr>
        <p:spPr>
          <a:xfrm rot="16200000" flipH="1">
            <a:off x="3775024" y="3152885"/>
            <a:ext cx="421367" cy="236676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曲線コネクタ 34"/>
          <p:cNvCxnSpPr>
            <a:stCxn id="7" idx="2"/>
            <a:endCxn id="11" idx="0"/>
          </p:cNvCxnSpPr>
          <p:nvPr/>
        </p:nvCxnSpPr>
        <p:spPr>
          <a:xfrm rot="16200000" flipH="1">
            <a:off x="6410650" y="3154675"/>
            <a:ext cx="424946" cy="236676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フローチャート : 磁気ディスク 37"/>
          <p:cNvSpPr/>
          <p:nvPr/>
        </p:nvSpPr>
        <p:spPr>
          <a:xfrm>
            <a:off x="7802880" y="3623553"/>
            <a:ext cx="966394" cy="656217"/>
          </a:xfrm>
          <a:prstGeom prst="flowChartMagneticDisk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endParaRPr kumimoji="1" lang="ja-JP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曲線コネクタ 38"/>
          <p:cNvCxnSpPr/>
          <p:nvPr/>
        </p:nvCxnSpPr>
        <p:spPr>
          <a:xfrm>
            <a:off x="6918954" y="2732436"/>
            <a:ext cx="883926" cy="1224000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7036388" y="5174418"/>
            <a:ext cx="1249689" cy="8928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H/W</a:t>
            </a:r>
            <a:r>
              <a:rPr kumimoji="1" lang="ja-JP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3914402" y="5174418"/>
            <a:ext cx="1249689" cy="8928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2402535" y="5174418"/>
            <a:ext cx="1249689" cy="8928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8503914" y="5174418"/>
            <a:ext cx="1249689" cy="8928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H/W Switch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Virtualized Platform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雲 3"/>
          <p:cNvSpPr/>
          <p:nvPr/>
        </p:nvSpPr>
        <p:spPr>
          <a:xfrm>
            <a:off x="2012578" y="1624394"/>
            <a:ext cx="8357793" cy="4203996"/>
          </a:xfrm>
          <a:prstGeom prst="cloud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453200" y="2167656"/>
            <a:ext cx="828338" cy="8928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771908" y="2167656"/>
            <a:ext cx="828338" cy="8928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090616" y="2167656"/>
            <a:ext cx="828338" cy="8928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173932" y="3485486"/>
            <a:ext cx="565766" cy="3299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kumimoji="1" lang="ja-JP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821162" y="3481907"/>
            <a:ext cx="565766" cy="3299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kumimoji="1" lang="ja-JP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58578" y="3485486"/>
            <a:ext cx="565766" cy="3299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kumimoji="1" lang="ja-JP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933469" y="4358634"/>
            <a:ext cx="1169490" cy="589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836922" y="4358634"/>
            <a:ext cx="1169490" cy="589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曲線コネクタ 14"/>
          <p:cNvCxnSpPr>
            <a:stCxn id="10" idx="2"/>
            <a:endCxn id="12" idx="0"/>
          </p:cNvCxnSpPr>
          <p:nvPr/>
        </p:nvCxnSpPr>
        <p:spPr>
          <a:xfrm rot="16200000" flipH="1">
            <a:off x="4037717" y="3878136"/>
            <a:ext cx="546825" cy="414169"/>
          </a:xfrm>
          <a:prstGeom prst="curvedConnector3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線コネクタ 17"/>
          <p:cNvCxnSpPr>
            <a:stCxn id="11" idx="2"/>
            <a:endCxn id="13" idx="0"/>
          </p:cNvCxnSpPr>
          <p:nvPr/>
        </p:nvCxnSpPr>
        <p:spPr>
          <a:xfrm rot="5400000">
            <a:off x="6309941" y="3927114"/>
            <a:ext cx="543246" cy="319794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線コネクタ 20"/>
          <p:cNvCxnSpPr>
            <a:stCxn id="9" idx="2"/>
            <a:endCxn id="12" idx="0"/>
          </p:cNvCxnSpPr>
          <p:nvPr/>
        </p:nvCxnSpPr>
        <p:spPr>
          <a:xfrm rot="5400000">
            <a:off x="4861192" y="3763011"/>
            <a:ext cx="543246" cy="648000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ローチャート : 磁気ディスク 23"/>
          <p:cNvSpPr/>
          <p:nvPr/>
        </p:nvSpPr>
        <p:spPr>
          <a:xfrm>
            <a:off x="7790334" y="2750367"/>
            <a:ext cx="966394" cy="656217"/>
          </a:xfrm>
          <a:prstGeom prst="flowChartMagneticDisk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endParaRPr kumimoji="1" lang="ja-JP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曲線コネクタ 24"/>
          <p:cNvCxnSpPr>
            <a:stCxn id="7" idx="3"/>
            <a:endCxn id="24" idx="2"/>
          </p:cNvCxnSpPr>
          <p:nvPr/>
        </p:nvCxnSpPr>
        <p:spPr>
          <a:xfrm>
            <a:off x="6918954" y="2614098"/>
            <a:ext cx="871380" cy="464378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線コネクタ 28"/>
          <p:cNvCxnSpPr>
            <a:stCxn id="6" idx="2"/>
            <a:endCxn id="9" idx="0"/>
          </p:cNvCxnSpPr>
          <p:nvPr/>
        </p:nvCxnSpPr>
        <p:spPr>
          <a:xfrm rot="16200000" flipH="1">
            <a:off x="5108973" y="3137644"/>
            <a:ext cx="424946" cy="270738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線コネクタ 31"/>
          <p:cNvCxnSpPr>
            <a:stCxn id="5" idx="2"/>
            <a:endCxn id="10" idx="0"/>
          </p:cNvCxnSpPr>
          <p:nvPr/>
        </p:nvCxnSpPr>
        <p:spPr>
          <a:xfrm rot="16200000" flipH="1">
            <a:off x="3775024" y="3152885"/>
            <a:ext cx="421367" cy="236676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曲線コネクタ 34"/>
          <p:cNvCxnSpPr>
            <a:stCxn id="7" idx="2"/>
            <a:endCxn id="11" idx="0"/>
          </p:cNvCxnSpPr>
          <p:nvPr/>
        </p:nvCxnSpPr>
        <p:spPr>
          <a:xfrm rot="16200000" flipH="1">
            <a:off x="6410650" y="3154675"/>
            <a:ext cx="424946" cy="236676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フローチャート : 磁気ディスク 37"/>
          <p:cNvSpPr/>
          <p:nvPr/>
        </p:nvSpPr>
        <p:spPr>
          <a:xfrm>
            <a:off x="7802880" y="3623553"/>
            <a:ext cx="966394" cy="656217"/>
          </a:xfrm>
          <a:prstGeom prst="flowChartMagneticDisk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endParaRPr kumimoji="1" lang="ja-JP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曲線コネクタ 38"/>
          <p:cNvCxnSpPr/>
          <p:nvPr/>
        </p:nvCxnSpPr>
        <p:spPr>
          <a:xfrm>
            <a:off x="6918954" y="2732436"/>
            <a:ext cx="883926" cy="1224000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130553" y="2614098"/>
            <a:ext cx="520329" cy="615549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1" lang="ja-JP" alt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98115" y="3386193"/>
            <a:ext cx="520329" cy="615549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1" lang="ja-JP" alt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503481" y="5737243"/>
            <a:ext cx="273152" cy="2253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稲妻 47"/>
          <p:cNvSpPr/>
          <p:nvPr/>
        </p:nvSpPr>
        <p:spPr>
          <a:xfrm>
            <a:off x="2221898" y="5477877"/>
            <a:ext cx="425821" cy="350513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3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What is “failure”?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Depends on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Applications (VNFs)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Back-end technologies used in the deployment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Redundancy of the equipment/components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Operator Policy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Topologies of Network / Power-supply</a:t>
            </a:r>
          </a:p>
          <a:p>
            <a:pPr lvl="1"/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So, “failure” has to be configurable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11388725" y="6126163"/>
            <a:ext cx="803275" cy="487362"/>
          </a:xfrm>
        </p:spPr>
        <p:txBody>
          <a:bodyPr/>
          <a:lstStyle/>
          <a:p>
            <a:fld id="{9A656EF6-BAFE-D947-B882-BDAE585DDDE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6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Fault Management Architecture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11388725" y="6126163"/>
            <a:ext cx="803275" cy="487362"/>
          </a:xfrm>
        </p:spPr>
        <p:txBody>
          <a:bodyPr/>
          <a:lstStyle/>
          <a:p>
            <a:fld id="{9A656EF6-BAFE-D947-B882-BDAE585DDDE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358897" y="5248653"/>
            <a:ext cx="1824000" cy="720000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9343483" y="3684532"/>
            <a:ext cx="1824000" cy="720000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 err="1">
                <a:latin typeface="Arial" panose="020B0604020202020204" pitchFamily="34" charset="0"/>
                <a:cs typeface="Arial" panose="020B0604020202020204" pitchFamily="34" charset="0"/>
              </a:rPr>
              <a:t>Notifier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166918" y="1790559"/>
            <a:ext cx="1920213" cy="7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8405" y="3386425"/>
            <a:ext cx="3360000" cy="26999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Virtualized Infrastructure</a:t>
            </a:r>
            <a:endParaRPr lang="ja-JP" altLang="en-US" sz="2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曲線コネクタ 12"/>
          <p:cNvCxnSpPr/>
          <p:nvPr/>
        </p:nvCxnSpPr>
        <p:spPr>
          <a:xfrm>
            <a:off x="7119304" y="3782233"/>
            <a:ext cx="21600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線コネクタ 15"/>
          <p:cNvCxnSpPr/>
          <p:nvPr/>
        </p:nvCxnSpPr>
        <p:spPr>
          <a:xfrm rot="16200000" flipV="1">
            <a:off x="7824153" y="1547342"/>
            <a:ext cx="1394521" cy="2880321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線コネクタ 37"/>
          <p:cNvCxnSpPr>
            <a:stCxn id="9" idx="1"/>
            <a:endCxn id="21" idx="3"/>
          </p:cNvCxnSpPr>
          <p:nvPr/>
        </p:nvCxnSpPr>
        <p:spPr>
          <a:xfrm flipH="1">
            <a:off x="3918405" y="2150559"/>
            <a:ext cx="124851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線コネクタ 46"/>
          <p:cNvCxnSpPr/>
          <p:nvPr/>
        </p:nvCxnSpPr>
        <p:spPr>
          <a:xfrm rot="16200000" flipV="1">
            <a:off x="8603463" y="4194743"/>
            <a:ext cx="501727" cy="1268437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線コネクタ 53"/>
          <p:cNvCxnSpPr>
            <a:stCxn id="9" idx="2"/>
          </p:cNvCxnSpPr>
          <p:nvPr/>
        </p:nvCxnSpPr>
        <p:spPr>
          <a:xfrm>
            <a:off x="6127024" y="2510561"/>
            <a:ext cx="0" cy="98364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線コネクタ 21"/>
          <p:cNvCxnSpPr>
            <a:stCxn id="23" idx="1"/>
          </p:cNvCxnSpPr>
          <p:nvPr/>
        </p:nvCxnSpPr>
        <p:spPr>
          <a:xfrm flipH="1">
            <a:off x="3918405" y="4044532"/>
            <a:ext cx="129661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柱 18"/>
          <p:cNvSpPr/>
          <p:nvPr/>
        </p:nvSpPr>
        <p:spPr>
          <a:xfrm>
            <a:off x="10796820" y="3847005"/>
            <a:ext cx="1031520" cy="874361"/>
          </a:xfrm>
          <a:prstGeom prst="can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Conf.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34639" y="4692055"/>
            <a:ext cx="2304256" cy="677104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Update State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Affected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58405" y="1574559"/>
            <a:ext cx="3360000" cy="1152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ja-JP" altLang="en-US" sz="2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360124" y="3867745"/>
            <a:ext cx="1824000" cy="720000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215024" y="3684532"/>
            <a:ext cx="1824000" cy="720000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074829" y="3525955"/>
            <a:ext cx="1824000" cy="720000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円柱 24"/>
          <p:cNvSpPr/>
          <p:nvPr/>
        </p:nvSpPr>
        <p:spPr>
          <a:xfrm>
            <a:off x="6746310" y="3894582"/>
            <a:ext cx="1396519" cy="874361"/>
          </a:xfrm>
          <a:prstGeom prst="can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Resource Map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09669" y="5705138"/>
            <a:ext cx="2304256" cy="400105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Fault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9343483" y="5066337"/>
            <a:ext cx="1824000" cy="720000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Inspector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23115" y="3341884"/>
            <a:ext cx="1584176" cy="400105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Notify all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曲線コネクタ 27"/>
          <p:cNvCxnSpPr/>
          <p:nvPr/>
        </p:nvCxnSpPr>
        <p:spPr>
          <a:xfrm>
            <a:off x="7189024" y="5718427"/>
            <a:ext cx="21648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曲線コネクタ 12"/>
          <p:cNvCxnSpPr>
            <a:stCxn id="27" idx="0"/>
            <a:endCxn id="8" idx="2"/>
          </p:cNvCxnSpPr>
          <p:nvPr/>
        </p:nvCxnSpPr>
        <p:spPr>
          <a:xfrm flipV="1">
            <a:off x="10255483" y="4404532"/>
            <a:ext cx="0" cy="66180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0235671" y="4690458"/>
            <a:ext cx="1840885" cy="400105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(alt) Notify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曲線コネクタ 15"/>
          <p:cNvCxnSpPr>
            <a:stCxn id="8" idx="0"/>
            <a:endCxn id="9" idx="3"/>
          </p:cNvCxnSpPr>
          <p:nvPr/>
        </p:nvCxnSpPr>
        <p:spPr>
          <a:xfrm rot="16200000" flipV="1">
            <a:off x="7904323" y="1333369"/>
            <a:ext cx="1533973" cy="3168352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7143082" y="2631002"/>
            <a:ext cx="2256695" cy="40010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21917" tIns="60958" rIns="121917" bIns="60958" rtlCol="0">
            <a:spAutoFit/>
          </a:bodyPr>
          <a:lstStyle/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Notify 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rror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141092" y="1795974"/>
            <a:ext cx="1842789" cy="400105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 Set Alarm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68036" y="2598674"/>
            <a:ext cx="1584176" cy="400105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Action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円柱 46"/>
          <p:cNvSpPr/>
          <p:nvPr/>
        </p:nvSpPr>
        <p:spPr>
          <a:xfrm>
            <a:off x="10822324" y="5234984"/>
            <a:ext cx="1031520" cy="874361"/>
          </a:xfrm>
          <a:prstGeom prst="can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Failure Policy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215024" y="5066337"/>
            <a:ext cx="1824000" cy="720000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cxnSp>
        <p:nvCxnSpPr>
          <p:cNvPr id="50" name="曲線コネクタ 21"/>
          <p:cNvCxnSpPr>
            <a:stCxn id="13" idx="1"/>
          </p:cNvCxnSpPr>
          <p:nvPr/>
        </p:nvCxnSpPr>
        <p:spPr>
          <a:xfrm flipH="1">
            <a:off x="3918405" y="5426337"/>
            <a:ext cx="129661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41"/>
          <p:cNvSpPr/>
          <p:nvPr/>
        </p:nvSpPr>
        <p:spPr>
          <a:xfrm>
            <a:off x="5054843" y="4916160"/>
            <a:ext cx="1824000" cy="720000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36" name="円/楕円 35"/>
          <p:cNvSpPr/>
          <p:nvPr/>
        </p:nvSpPr>
        <p:spPr bwMode="auto">
          <a:xfrm>
            <a:off x="5602347" y="4437652"/>
            <a:ext cx="1339556" cy="420293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Cinder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" name="円/楕円 39"/>
          <p:cNvSpPr/>
          <p:nvPr/>
        </p:nvSpPr>
        <p:spPr bwMode="auto">
          <a:xfrm>
            <a:off x="4942214" y="4181327"/>
            <a:ext cx="1339556" cy="420293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Neutron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1" name="円/楕円 40"/>
          <p:cNvSpPr/>
          <p:nvPr/>
        </p:nvSpPr>
        <p:spPr bwMode="auto">
          <a:xfrm>
            <a:off x="4359645" y="3907271"/>
            <a:ext cx="1339556" cy="420293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Nova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円/楕円 42"/>
          <p:cNvSpPr/>
          <p:nvPr/>
        </p:nvSpPr>
        <p:spPr bwMode="auto">
          <a:xfrm>
            <a:off x="8796350" y="4239255"/>
            <a:ext cx="2104529" cy="420293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Ceilometer+Aodh</a:t>
            </a:r>
            <a:endParaRPr kumimoji="1" lang="en-US" altLang="ja-JP" sz="1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円/楕円 43"/>
          <p:cNvSpPr/>
          <p:nvPr/>
        </p:nvSpPr>
        <p:spPr bwMode="auto">
          <a:xfrm>
            <a:off x="9690490" y="5846806"/>
            <a:ext cx="1339556" cy="347351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Vitrage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円/楕円 44"/>
          <p:cNvSpPr/>
          <p:nvPr/>
        </p:nvSpPr>
        <p:spPr bwMode="auto">
          <a:xfrm>
            <a:off x="8821163" y="5564342"/>
            <a:ext cx="1473512" cy="347351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Congress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691718" y="1141044"/>
            <a:ext cx="4420214" cy="49243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Designed by Doctor Project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State Correction APIs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561" y="1222874"/>
            <a:ext cx="12192000" cy="5387247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Nova</a:t>
            </a:r>
          </a:p>
          <a:p>
            <a:pPr lvl="1"/>
            <a:r>
              <a:rPr lang="en-US" altLang="ja-JP" sz="2000" dirty="0"/>
              <a:t>Reset Server State</a:t>
            </a:r>
          </a:p>
          <a:p>
            <a:pPr marL="914400" lvl="2" indent="0">
              <a:buNone/>
            </a:pPr>
            <a:r>
              <a:rPr lang="en-US" altLang="ja-JP" sz="1800" dirty="0"/>
              <a:t>POST /servers/{</a:t>
            </a:r>
            <a:r>
              <a:rPr lang="en-US" altLang="ja-JP" sz="1800" dirty="0" err="1"/>
              <a:t>server_id</a:t>
            </a:r>
            <a:r>
              <a:rPr lang="en-US" altLang="ja-JP" sz="1800" dirty="0"/>
              <a:t>}/action</a:t>
            </a:r>
          </a:p>
          <a:p>
            <a:pPr marL="914400" lvl="2" indent="0">
              <a:buNone/>
            </a:pPr>
            <a:r>
              <a:rPr lang="en-US" altLang="ja-JP" sz="1800" dirty="0"/>
              <a:t>{ "</a:t>
            </a:r>
            <a:r>
              <a:rPr lang="en-US" altLang="ja-JP" sz="1800" dirty="0" err="1"/>
              <a:t>os-resetState</a:t>
            </a:r>
            <a:r>
              <a:rPr lang="en-US" altLang="ja-JP" sz="1800" dirty="0"/>
              <a:t>": { "state": “error" } }</a:t>
            </a:r>
          </a:p>
          <a:p>
            <a:pPr lvl="1"/>
            <a:r>
              <a:rPr lang="en-US" altLang="ja-JP" sz="2000" dirty="0"/>
              <a:t>Update Forced Down</a:t>
            </a:r>
          </a:p>
          <a:p>
            <a:pPr marL="914400" lvl="2" indent="0">
              <a:buNone/>
            </a:pPr>
            <a:r>
              <a:rPr lang="en-US" altLang="ja-JP" sz="1800" dirty="0"/>
              <a:t>PUT /</a:t>
            </a:r>
            <a:r>
              <a:rPr lang="en-US" altLang="ja-JP" sz="1800" dirty="0" err="1"/>
              <a:t>os</a:t>
            </a:r>
            <a:r>
              <a:rPr lang="en-US" altLang="ja-JP" sz="1800" dirty="0"/>
              <a:t>-services/force-down</a:t>
            </a:r>
          </a:p>
          <a:p>
            <a:pPr marL="914400" lvl="2" indent="0">
              <a:buNone/>
            </a:pPr>
            <a:r>
              <a:rPr lang="en-US" altLang="ja-JP" sz="1800" dirty="0"/>
              <a:t>{ "host": "host1", "binary": "nova-compute", "</a:t>
            </a:r>
            <a:r>
              <a:rPr lang="en-US" altLang="ja-JP" sz="1800" dirty="0" err="1"/>
              <a:t>forced_down</a:t>
            </a:r>
            <a:r>
              <a:rPr lang="en-US" altLang="ja-JP" sz="1800" dirty="0"/>
              <a:t>": true }</a:t>
            </a:r>
          </a:p>
          <a:p>
            <a:r>
              <a:rPr lang="en-US" altLang="ja-JP" sz="2400" dirty="0"/>
              <a:t>Neutron</a:t>
            </a:r>
          </a:p>
          <a:p>
            <a:pPr lvl="1"/>
            <a:r>
              <a:rPr lang="nn-NO" altLang="ja-JP" sz="2000" dirty="0"/>
              <a:t>Update port data plane status   </a:t>
            </a:r>
            <a:r>
              <a:rPr lang="en-US" altLang="ja-JP" sz="2000" b="1" dirty="0">
                <a:solidFill>
                  <a:srgbClr val="7030A0"/>
                </a:solidFill>
              </a:rPr>
              <a:t>WIP https://review.openstack.org/351675/</a:t>
            </a:r>
          </a:p>
          <a:p>
            <a:pPr marL="914400" lvl="2" indent="0">
              <a:buNone/>
            </a:pPr>
            <a:r>
              <a:rPr lang="en-US" altLang="ja-JP" sz="1800" dirty="0"/>
              <a:t>PUT /v2.0/ports/&lt;port-</a:t>
            </a:r>
            <a:r>
              <a:rPr lang="en-US" altLang="ja-JP" sz="1800" dirty="0" err="1"/>
              <a:t>uuid</a:t>
            </a:r>
            <a:r>
              <a:rPr lang="en-US" altLang="ja-JP" sz="1800" dirty="0"/>
              <a:t>&gt;</a:t>
            </a:r>
          </a:p>
          <a:p>
            <a:pPr marL="914400" lvl="2" indent="0">
              <a:buNone/>
            </a:pPr>
            <a:r>
              <a:rPr lang="en-US" altLang="ja-JP" sz="1800" dirty="0"/>
              <a:t>{ "port": { "</a:t>
            </a:r>
            <a:r>
              <a:rPr lang="en-US" altLang="ja-JP" sz="1800" dirty="0" err="1"/>
              <a:t>dp_down</a:t>
            </a:r>
            <a:r>
              <a:rPr lang="en-US" altLang="ja-JP" sz="1800" dirty="0"/>
              <a:t>": true } }</a:t>
            </a:r>
          </a:p>
          <a:p>
            <a:r>
              <a:rPr lang="en-US" altLang="ja-JP" sz="2400" dirty="0"/>
              <a:t>Cinder</a:t>
            </a:r>
          </a:p>
          <a:p>
            <a:pPr lvl="1"/>
            <a:r>
              <a:rPr lang="en-US" altLang="ja-JP" sz="2000" dirty="0"/>
              <a:t>Reset a volume's statuses</a:t>
            </a:r>
          </a:p>
          <a:p>
            <a:pPr marL="914400" lvl="2" indent="0">
              <a:buNone/>
            </a:pPr>
            <a:r>
              <a:rPr lang="en-US" altLang="ja-JP" sz="1800" dirty="0"/>
              <a:t>POST </a:t>
            </a:r>
            <a:r>
              <a:rPr lang="fr-FR" altLang="ja-JP" sz="1800" dirty="0"/>
              <a:t>/volumes/{volume_id}/action</a:t>
            </a:r>
            <a:endParaRPr lang="en-US" altLang="ja-JP" sz="1800" dirty="0"/>
          </a:p>
          <a:p>
            <a:pPr marL="914400" lvl="2" indent="0">
              <a:buNone/>
            </a:pPr>
            <a:r>
              <a:rPr lang="en-US" altLang="ja-JP" sz="1800" dirty="0"/>
              <a:t>{ "</a:t>
            </a:r>
            <a:r>
              <a:rPr lang="en-US" altLang="ja-JP" sz="1800" dirty="0" err="1"/>
              <a:t>os-reset_status</a:t>
            </a:r>
            <a:r>
              <a:rPr lang="en-US" altLang="ja-JP" sz="1800" dirty="0"/>
              <a:t>": { "status": "available", "</a:t>
            </a:r>
            <a:r>
              <a:rPr lang="en-US" altLang="ja-JP" sz="1800" dirty="0" err="1"/>
              <a:t>attach_status</a:t>
            </a:r>
            <a:r>
              <a:rPr lang="en-US" altLang="ja-JP" sz="1800" dirty="0"/>
              <a:t>": "detached", "</a:t>
            </a:r>
            <a:r>
              <a:rPr lang="en-US" altLang="ja-JP" sz="1800" dirty="0" err="1"/>
              <a:t>migration_status</a:t>
            </a:r>
            <a:r>
              <a:rPr lang="en-US" altLang="ja-JP" sz="1800" dirty="0"/>
              <a:t>": "migrating" } }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1505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Inspector Module Options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OpenStack </a:t>
            </a:r>
            <a:r>
              <a:rPr kumimoji="1" lang="en-US" altLang="ja-JP" dirty="0" err="1"/>
              <a:t>Vitrage</a:t>
            </a:r>
            <a:endParaRPr kumimoji="1" lang="en-US" altLang="ja-JP" dirty="0"/>
          </a:p>
          <a:p>
            <a:pPr lvl="1"/>
            <a:r>
              <a:rPr lang="en-US" altLang="ja-JP" dirty="0"/>
              <a:t>Various data source (OpenStack, Nagios, etc.)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Ability to store and refer physical topologies for correlation</a:t>
            </a:r>
          </a:p>
          <a:p>
            <a:pPr lvl="1"/>
            <a:r>
              <a:rPr lang="en-US" altLang="ja-JP" dirty="0"/>
              <a:t>Holistic &amp; complete view of the system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OpenStack Congress</a:t>
            </a:r>
          </a:p>
          <a:p>
            <a:pPr lvl="1"/>
            <a:r>
              <a:rPr lang="en-US" altLang="ja-JP" dirty="0"/>
              <a:t>Dynamic data collection from OpenStack services</a:t>
            </a:r>
          </a:p>
          <a:p>
            <a:pPr lvl="1"/>
            <a:r>
              <a:rPr lang="en-US" altLang="ja-JP" dirty="0"/>
              <a:t>Flexible policy definition for </a:t>
            </a:r>
            <a:r>
              <a:rPr kumimoji="1" lang="en-US" altLang="ja-JP" dirty="0"/>
              <a:t>correlation </a:t>
            </a:r>
            <a:r>
              <a:rPr lang="en-US" altLang="ja-JP" dirty="0"/>
              <a:t>(</a:t>
            </a:r>
            <a:r>
              <a:rPr lang="en-US" altLang="ja-JP" dirty="0" err="1"/>
              <a:t>Datalog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Well integrated with other OpenStack projects</a:t>
            </a:r>
          </a:p>
        </p:txBody>
      </p:sp>
    </p:spTree>
    <p:extLst>
      <p:ext uri="{BB962C8B-B14F-4D97-AF65-F5344CB8AC3E}">
        <p14:creationId xmlns:p14="http://schemas.microsoft.com/office/powerpoint/2010/main" val="255680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1228</Words>
  <Application>Microsoft Office PowerPoint</Application>
  <PresentationFormat>Widescreen</PresentationFormat>
  <Paragraphs>356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ＭＳ Ｐゴシック</vt:lpstr>
      <vt:lpstr>SimHei</vt:lpstr>
      <vt:lpstr>Arial</vt:lpstr>
      <vt:lpstr>Calibri</vt:lpstr>
      <vt:lpstr>Consolas</vt:lpstr>
      <vt:lpstr>Helvetica Neue Light</vt:lpstr>
      <vt:lpstr>Microsoft Himalaya</vt:lpstr>
      <vt:lpstr>Nokia Pure Headline</vt:lpstr>
      <vt:lpstr>Nokia Pure Headline Light</vt:lpstr>
      <vt:lpstr>Nokia Pure Text</vt:lpstr>
      <vt:lpstr>Proxima Nova</vt:lpstr>
      <vt:lpstr>Proxima Nova Light</vt:lpstr>
      <vt:lpstr>Trebuchet MS</vt:lpstr>
      <vt:lpstr>Office Theme</vt:lpstr>
      <vt:lpstr>PowerPoint Presentation</vt:lpstr>
      <vt:lpstr>Contents</vt:lpstr>
      <vt:lpstr>PowerPoint Presentation</vt:lpstr>
      <vt:lpstr>Virtualized Platform</vt:lpstr>
      <vt:lpstr>Virtualized Platform</vt:lpstr>
      <vt:lpstr>What is “failure”?</vt:lpstr>
      <vt:lpstr>Fault Management Architecture</vt:lpstr>
      <vt:lpstr>State Correction APIs</vt:lpstr>
      <vt:lpstr>Inspector Module Options</vt:lpstr>
      <vt:lpstr>PowerPoint Presentation</vt:lpstr>
      <vt:lpstr>Vitrage in a nutshell</vt:lpstr>
      <vt:lpstr>Vitrage – Architecture Highlights</vt:lpstr>
      <vt:lpstr>Vitrage High Level Architecture</vt:lpstr>
      <vt:lpstr>Vitrage Template</vt:lpstr>
      <vt:lpstr>Template Example – Host high CPU load </vt:lpstr>
      <vt:lpstr>Template Example – Host high CPU load </vt:lpstr>
      <vt:lpstr>How does it work? Entity Graph + Evaluator</vt:lpstr>
      <vt:lpstr>PowerPoint Presentation</vt:lpstr>
      <vt:lpstr>Vitrage as Doctor Inspector</vt:lpstr>
      <vt:lpstr>PowerPoint Presentation</vt:lpstr>
      <vt:lpstr>What is Congress?</vt:lpstr>
      <vt:lpstr>Congress Architecture</vt:lpstr>
      <vt:lpstr>Congress Doctor Driver</vt:lpstr>
      <vt:lpstr>Congress Doctor Driver (Detail)</vt:lpstr>
      <vt:lpstr>Policy for Inspector</vt:lpstr>
      <vt:lpstr>Policy of Congress</vt:lpstr>
      <vt:lpstr>Policy of Congress</vt:lpstr>
      <vt:lpstr>Scenario 1: sensitive app/operator </vt:lpstr>
      <vt:lpstr>Scenario 2: insensitive app/operator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Shamir, Ohad (Nokia - IL)</cp:lastModifiedBy>
  <cp:revision>89</cp:revision>
  <dcterms:created xsi:type="dcterms:W3CDTF">2016-03-10T16:26:16Z</dcterms:created>
  <dcterms:modified xsi:type="dcterms:W3CDTF">2016-10-26T13:36:36Z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1798056346</vt:i4>
  </property>
  <property fmtid="{D5CDD505-2E9C-101B-9397-08002B2CF9AE}" pid="3" name="_NewReviewCycle">
    <vt:lpwstr/>
  </property>
  <property fmtid="{D5CDD505-2E9C-101B-9397-08002B2CF9AE}" pid="4" name="_EmailSubject">
    <vt:lpwstr>slide deck for failure inspection</vt:lpwstr>
  </property>
  <property fmtid="{D5CDD505-2E9C-101B-9397-08002B2CF9AE}" pid="5" name="_AuthorEmail">
    <vt:lpwstr>ohad.shamir@nokia.com</vt:lpwstr>
  </property>
  <property fmtid="{D5CDD505-2E9C-101B-9397-08002B2CF9AE}" pid="6" name="_AuthorEmailDisplayName">
    <vt:lpwstr>Shamir, Ohad (Nokia - IL)</vt:lpwstr>
  </property>
</Properties>
</file>