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98" r:id="rId2"/>
    <p:sldMasterId id="2147483826" r:id="rId3"/>
    <p:sldMasterId id="2147483812" r:id="rId4"/>
    <p:sldMasterId id="2147483824" r:id="rId5"/>
  </p:sldMasterIdLst>
  <p:notesMasterIdLst>
    <p:notesMasterId r:id="rId29"/>
  </p:notesMasterIdLst>
  <p:handoutMasterIdLst>
    <p:handoutMasterId r:id="rId30"/>
  </p:handoutMasterIdLst>
  <p:sldIdLst>
    <p:sldId id="371" r:id="rId6"/>
    <p:sldId id="543" r:id="rId7"/>
    <p:sldId id="538" r:id="rId8"/>
    <p:sldId id="478" r:id="rId9"/>
    <p:sldId id="540" r:id="rId10"/>
    <p:sldId id="525" r:id="rId11"/>
    <p:sldId id="529" r:id="rId12"/>
    <p:sldId id="539" r:id="rId13"/>
    <p:sldId id="528" r:id="rId14"/>
    <p:sldId id="544" r:id="rId15"/>
    <p:sldId id="530" r:id="rId16"/>
    <p:sldId id="516" r:id="rId17"/>
    <p:sldId id="474" r:id="rId18"/>
    <p:sldId id="475" r:id="rId19"/>
    <p:sldId id="545" r:id="rId20"/>
    <p:sldId id="532" r:id="rId21"/>
    <p:sldId id="531" r:id="rId22"/>
    <p:sldId id="535" r:id="rId23"/>
    <p:sldId id="546" r:id="rId24"/>
    <p:sldId id="536" r:id="rId25"/>
    <p:sldId id="537" r:id="rId26"/>
    <p:sldId id="513" r:id="rId27"/>
    <p:sldId id="534" r:id="rId28"/>
  </p:sldIdLst>
  <p:sldSz cx="9144000" cy="5143500" type="screen16x9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 userDrawn="1">
          <p15:clr>
            <a:srgbClr val="A4A3A4"/>
          </p15:clr>
        </p15:guide>
        <p15:guide id="2" pos="2180" userDrawn="1">
          <p15:clr>
            <a:srgbClr val="A4A3A4"/>
          </p15:clr>
        </p15:guide>
        <p15:guide id="3" orient="horz" pos="3150" userDrawn="1">
          <p15:clr>
            <a:srgbClr val="A4A3A4"/>
          </p15:clr>
        </p15:guide>
        <p15:guide id="4" pos="2165" userDrawn="1">
          <p15:clr>
            <a:srgbClr val="A4A3A4"/>
          </p15:clr>
        </p15:guide>
        <p15:guide id="5" orient="horz" pos="2875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56" userDrawn="1">
          <p15:clr>
            <a:srgbClr val="A4A3A4"/>
          </p15:clr>
        </p15:guide>
        <p15:guide id="8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AD2"/>
    <a:srgbClr val="A1D7E3"/>
    <a:srgbClr val="A1D7CB"/>
    <a:srgbClr val="A1CBCB"/>
    <a:srgbClr val="28A3A0"/>
    <a:srgbClr val="008DB4"/>
    <a:srgbClr val="57C3FF"/>
    <a:srgbClr val="C07200"/>
    <a:srgbClr val="99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2318" autoAdjust="0"/>
  </p:normalViewPr>
  <p:slideViewPr>
    <p:cSldViewPr snapToGrid="0">
      <p:cViewPr varScale="1">
        <p:scale>
          <a:sx n="53" d="100"/>
          <a:sy n="53" d="100"/>
        </p:scale>
        <p:origin x="1622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96"/>
        <p:guide pos="2180"/>
        <p:guide orient="horz" pos="3150"/>
        <p:guide pos="2165"/>
        <p:guide orient="horz" pos="2875"/>
        <p:guide orient="horz" pos="3127"/>
        <p:guide pos="2156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96DB5-1B04-44DD-8023-C04BEFE8BB5B}" type="doc">
      <dgm:prSet loTypeId="urn:microsoft.com/office/officeart/2005/8/layout/arrow5" loCatId="process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31B2B27-B718-4A47-85A4-C47D865FB1D0}">
      <dgm:prSet phldrT="[Text]"/>
      <dgm:spPr/>
      <dgm:t>
        <a:bodyPr/>
        <a:lstStyle/>
        <a:p>
          <a:pPr>
            <a:buNone/>
          </a:pPr>
          <a:r>
            <a:rPr lang="en-US" b="1"/>
            <a:t>Vitrage </a:t>
          </a:r>
          <a:r>
            <a:rPr lang="en-US"/>
            <a:t>– provides </a:t>
          </a:r>
          <a:r>
            <a:rPr lang="en-US" b="1"/>
            <a:t>insights </a:t>
          </a:r>
          <a:r>
            <a:rPr lang="en-US"/>
            <a:t>about the system</a:t>
          </a:r>
          <a:endParaRPr lang="en-US" dirty="0"/>
        </a:p>
      </dgm:t>
    </dgm:pt>
    <dgm:pt modelId="{79C2DC42-1747-4877-A34B-0C1CEE1B24F2}" type="parTrans" cxnId="{130A0642-AD49-4F55-8135-2D48CB4332D6}">
      <dgm:prSet/>
      <dgm:spPr/>
      <dgm:t>
        <a:bodyPr/>
        <a:lstStyle/>
        <a:p>
          <a:endParaRPr lang="en-US"/>
        </a:p>
      </dgm:t>
    </dgm:pt>
    <dgm:pt modelId="{D185DBF6-6907-40CE-B574-3632F67E0E1B}" type="sibTrans" cxnId="{130A0642-AD49-4F55-8135-2D48CB4332D6}">
      <dgm:prSet/>
      <dgm:spPr/>
      <dgm:t>
        <a:bodyPr/>
        <a:lstStyle/>
        <a:p>
          <a:endParaRPr lang="en-US"/>
        </a:p>
      </dgm:t>
    </dgm:pt>
    <dgm:pt modelId="{DAFC3A75-8FFA-410F-9D62-200C9394EBB6}">
      <dgm:prSet/>
      <dgm:spPr>
        <a:solidFill>
          <a:srgbClr val="57C3FF"/>
        </a:solidFill>
      </dgm:spPr>
      <dgm:t>
        <a:bodyPr/>
        <a:lstStyle/>
        <a:p>
          <a:r>
            <a:rPr lang="en-US" b="1" dirty="0"/>
            <a:t>Mistral </a:t>
          </a:r>
          <a:r>
            <a:rPr lang="en-US" dirty="0"/>
            <a:t>- OpenStack </a:t>
          </a:r>
          <a:r>
            <a:rPr lang="en-US" b="1" dirty="0"/>
            <a:t>workflow </a:t>
          </a:r>
          <a:r>
            <a:rPr lang="en-US" dirty="0"/>
            <a:t>service</a:t>
          </a:r>
        </a:p>
      </dgm:t>
    </dgm:pt>
    <dgm:pt modelId="{B709B249-14F3-4D7B-BC83-879A648CE6FC}" type="parTrans" cxnId="{E01B9182-7F2C-49E0-BB21-061FDDB4C92E}">
      <dgm:prSet/>
      <dgm:spPr/>
      <dgm:t>
        <a:bodyPr/>
        <a:lstStyle/>
        <a:p>
          <a:endParaRPr lang="en-US"/>
        </a:p>
      </dgm:t>
    </dgm:pt>
    <dgm:pt modelId="{19E893B1-5660-4FBA-B1FA-D7A1ED52546E}" type="sibTrans" cxnId="{E01B9182-7F2C-49E0-BB21-061FDDB4C92E}">
      <dgm:prSet/>
      <dgm:spPr/>
      <dgm:t>
        <a:bodyPr/>
        <a:lstStyle/>
        <a:p>
          <a:endParaRPr lang="en-US"/>
        </a:p>
      </dgm:t>
    </dgm:pt>
    <dgm:pt modelId="{F8CB1887-03E2-4199-8554-93A597BBA7E8}" type="pres">
      <dgm:prSet presAssocID="{96C96DB5-1B04-44DD-8023-C04BEFE8BB5B}" presName="diagram" presStyleCnt="0">
        <dgm:presLayoutVars>
          <dgm:dir/>
          <dgm:resizeHandles val="exact"/>
        </dgm:presLayoutVars>
      </dgm:prSet>
      <dgm:spPr/>
    </dgm:pt>
    <dgm:pt modelId="{9A350BF6-402E-438F-976B-4FCC45F4C808}" type="pres">
      <dgm:prSet presAssocID="{031B2B27-B718-4A47-85A4-C47D865FB1D0}" presName="arrow" presStyleLbl="node1" presStyleIdx="0" presStyleCnt="2">
        <dgm:presLayoutVars>
          <dgm:bulletEnabled val="1"/>
        </dgm:presLayoutVars>
      </dgm:prSet>
      <dgm:spPr/>
    </dgm:pt>
    <dgm:pt modelId="{1C1465C5-A37A-424F-8869-D1790EFA0782}" type="pres">
      <dgm:prSet presAssocID="{DAFC3A75-8FFA-410F-9D62-200C9394EBB6}" presName="arrow" presStyleLbl="node1" presStyleIdx="1" presStyleCnt="2">
        <dgm:presLayoutVars>
          <dgm:bulletEnabled val="1"/>
        </dgm:presLayoutVars>
      </dgm:prSet>
      <dgm:spPr/>
    </dgm:pt>
  </dgm:ptLst>
  <dgm:cxnLst>
    <dgm:cxn modelId="{66608D02-4C73-47C0-B35B-6BF43B7ED55D}" type="presOf" srcId="{DAFC3A75-8FFA-410F-9D62-200C9394EBB6}" destId="{1C1465C5-A37A-424F-8869-D1790EFA0782}" srcOrd="0" destOrd="0" presId="urn:microsoft.com/office/officeart/2005/8/layout/arrow5"/>
    <dgm:cxn modelId="{C6260A07-0308-4351-9274-FAAFE1FCA2BA}" type="presOf" srcId="{96C96DB5-1B04-44DD-8023-C04BEFE8BB5B}" destId="{F8CB1887-03E2-4199-8554-93A597BBA7E8}" srcOrd="0" destOrd="0" presId="urn:microsoft.com/office/officeart/2005/8/layout/arrow5"/>
    <dgm:cxn modelId="{130A0642-AD49-4F55-8135-2D48CB4332D6}" srcId="{96C96DB5-1B04-44DD-8023-C04BEFE8BB5B}" destId="{031B2B27-B718-4A47-85A4-C47D865FB1D0}" srcOrd="0" destOrd="0" parTransId="{79C2DC42-1747-4877-A34B-0C1CEE1B24F2}" sibTransId="{D185DBF6-6907-40CE-B574-3632F67E0E1B}"/>
    <dgm:cxn modelId="{16A3784C-6142-4D62-83AA-BBDF0342AA01}" type="presOf" srcId="{031B2B27-B718-4A47-85A4-C47D865FB1D0}" destId="{9A350BF6-402E-438F-976B-4FCC45F4C808}" srcOrd="0" destOrd="0" presId="urn:microsoft.com/office/officeart/2005/8/layout/arrow5"/>
    <dgm:cxn modelId="{E01B9182-7F2C-49E0-BB21-061FDDB4C92E}" srcId="{96C96DB5-1B04-44DD-8023-C04BEFE8BB5B}" destId="{DAFC3A75-8FFA-410F-9D62-200C9394EBB6}" srcOrd="1" destOrd="0" parTransId="{B709B249-14F3-4D7B-BC83-879A648CE6FC}" sibTransId="{19E893B1-5660-4FBA-B1FA-D7A1ED52546E}"/>
    <dgm:cxn modelId="{F42DCCB2-4731-4902-92FC-86D69EDBB17C}" type="presParOf" srcId="{F8CB1887-03E2-4199-8554-93A597BBA7E8}" destId="{9A350BF6-402E-438F-976B-4FCC45F4C808}" srcOrd="0" destOrd="0" presId="urn:microsoft.com/office/officeart/2005/8/layout/arrow5"/>
    <dgm:cxn modelId="{A2008106-40E9-4C2B-ACED-0421FA67C72B}" type="presParOf" srcId="{F8CB1887-03E2-4199-8554-93A597BBA7E8}" destId="{1C1465C5-A37A-424F-8869-D1790EFA078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50BF6-402E-438F-976B-4FCC45F4C808}">
      <dsp:nvSpPr>
        <dsp:cNvPr id="0" name=""/>
        <dsp:cNvSpPr/>
      </dsp:nvSpPr>
      <dsp:spPr>
        <a:xfrm rot="16200000">
          <a:off x="498" y="118466"/>
          <a:ext cx="2636626" cy="2636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Vitrage </a:t>
          </a:r>
          <a:r>
            <a:rPr lang="en-US" sz="1900" kern="1200"/>
            <a:t>– provides </a:t>
          </a:r>
          <a:r>
            <a:rPr lang="en-US" sz="1900" b="1" kern="1200"/>
            <a:t>insights </a:t>
          </a:r>
          <a:r>
            <a:rPr lang="en-US" sz="1900" kern="1200"/>
            <a:t>about the system</a:t>
          </a:r>
          <a:endParaRPr lang="en-US" sz="1900" kern="1200" dirty="0"/>
        </a:p>
      </dsp:txBody>
      <dsp:txXfrm rot="5400000">
        <a:off x="499" y="777621"/>
        <a:ext cx="2175216" cy="1318313"/>
      </dsp:txXfrm>
    </dsp:sp>
    <dsp:sp modelId="{1C1465C5-A37A-424F-8869-D1790EFA0782}">
      <dsp:nvSpPr>
        <dsp:cNvPr id="0" name=""/>
        <dsp:cNvSpPr/>
      </dsp:nvSpPr>
      <dsp:spPr>
        <a:xfrm rot="5400000">
          <a:off x="2778934" y="118466"/>
          <a:ext cx="2636626" cy="2636626"/>
        </a:xfrm>
        <a:prstGeom prst="downArrow">
          <a:avLst>
            <a:gd name="adj1" fmla="val 50000"/>
            <a:gd name="adj2" fmla="val 35000"/>
          </a:avLst>
        </a:prstGeom>
        <a:solidFill>
          <a:srgbClr val="57C3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Mistral </a:t>
          </a:r>
          <a:r>
            <a:rPr lang="en-US" sz="1900" kern="1200" dirty="0"/>
            <a:t>- OpenStack </a:t>
          </a:r>
          <a:r>
            <a:rPr lang="en-US" sz="1900" b="1" kern="1200" dirty="0"/>
            <a:t>workflow </a:t>
          </a:r>
          <a:r>
            <a:rPr lang="en-US" sz="1900" kern="1200" dirty="0"/>
            <a:t>service</a:t>
          </a:r>
        </a:p>
      </dsp:txBody>
      <dsp:txXfrm rot="-5400000">
        <a:off x="3240345" y="777623"/>
        <a:ext cx="2175216" cy="1318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A1A956-FBA6-4D44-9717-88B588F88EA2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B7DA75-3119-461F-BBD9-15CADFA2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8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CF6B7E-5EE0-4686-A335-20EF82FA6D28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268" tIns="45635" rIns="91268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2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7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7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28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3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86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39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54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7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4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6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4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592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>
                <a:ea typeface="ヒラギノ角ゴ Pro W3"/>
                <a:cs typeface="ヒラギノ角ゴ Pro W3"/>
              </a:rPr>
              <a:t>Main headline in</a:t>
            </a:r>
            <a:br>
              <a:rPr lang="en-US">
                <a:ea typeface="ヒラギノ角ゴ Pro W3"/>
                <a:cs typeface="ヒラギノ角ゴ Pro W3"/>
              </a:rPr>
            </a:br>
            <a:r>
              <a:rPr lang="en-US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17600" y="3059999"/>
            <a:ext cx="8308800" cy="1576800"/>
          </a:xfrm>
        </p:spPr>
        <p:txBody>
          <a:bodyPr/>
          <a:lstStyle>
            <a:lvl1pPr marL="0" indent="0">
              <a:buNone/>
              <a:defRPr sz="1800"/>
            </a:lvl1pPr>
            <a:lvl2pPr marL="230400" indent="-22860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/>
              <a:t>Supporting headline in sentence case here </a:t>
            </a:r>
          </a:p>
          <a:p>
            <a:pPr lvl="1"/>
            <a:r>
              <a:rPr lang="en-US"/>
              <a:t>Author/Presenter</a:t>
            </a:r>
          </a:p>
          <a:p>
            <a:pPr lvl="1"/>
            <a:r>
              <a:rPr lang="en-US"/>
              <a:t>DD-MM-YYYY</a:t>
            </a:r>
          </a:p>
        </p:txBody>
      </p:sp>
    </p:spTree>
    <p:extLst>
      <p:ext uri="{BB962C8B-B14F-4D97-AF65-F5344CB8AC3E}">
        <p14:creationId xmlns:p14="http://schemas.microsoft.com/office/powerpoint/2010/main" val="341612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headline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6781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99" y="280799"/>
            <a:ext cx="8308800" cy="4359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088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>
                <a:ea typeface="ヒラギノ角ゴ Pro W3"/>
                <a:cs typeface="ヒラギノ角ゴ Pro W3"/>
              </a:rPr>
              <a:t>Main headline in</a:t>
            </a:r>
            <a:br>
              <a:rPr lang="en-US">
                <a:ea typeface="ヒラギノ角ゴ Pro W3"/>
                <a:cs typeface="ヒラギノ角ゴ Pro W3"/>
              </a:rPr>
            </a:br>
            <a:r>
              <a:rPr lang="en-US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>
                <a:solidFill>
                  <a:schemeClr val="tx2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7600" y="3060000"/>
            <a:ext cx="8308800" cy="157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White internal cover slide – Supporting headline in sentence case here</a:t>
            </a:r>
          </a:p>
          <a:p>
            <a:pPr lvl="2"/>
            <a:r>
              <a:rPr lang="en-US"/>
              <a:t>Author/Presenter</a:t>
            </a:r>
          </a:p>
          <a:p>
            <a:pPr lvl="2"/>
            <a:r>
              <a:rPr lang="en-US"/>
              <a:t>DD-MM-YYYY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6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6" r:id="rId2"/>
    <p:sldLayoutId id="2147483816" r:id="rId3"/>
    <p:sldLayoutId id="2147483805" r:id="rId4"/>
    <p:sldLayoutId id="2147483817" r:id="rId5"/>
    <p:sldLayoutId id="2147483814" r:id="rId6"/>
    <p:sldLayoutId id="2147483818" r:id="rId7"/>
    <p:sldLayoutId id="2147483815" r:id="rId8"/>
    <p:sldLayoutId id="2147483819" r:id="rId9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800"/>
            <a:ext cx="83088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08" r:id="rId3"/>
    <p:sldLayoutId id="2147483809" r:id="rId4"/>
    <p:sldLayoutId id="2147483810" r:id="rId5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9" y="280799"/>
            <a:ext cx="1080000" cy="1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0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cem0k4c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cem0k4c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cem0k4c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stack.org/vitrage/latest/" TargetMode="External"/><Relationship Id="rId2" Type="http://schemas.openxmlformats.org/officeDocument/2006/relationships/hyperlink" Target="https://wiki.openstack.org/wiki/Vitrag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penstack-dev@lists.openstack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cem0k4c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cem0k4c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7200" y="900000"/>
            <a:ext cx="8359200" cy="1157400"/>
          </a:xfrm>
        </p:spPr>
        <p:txBody>
          <a:bodyPr/>
          <a:lstStyle/>
          <a:p>
            <a:r>
              <a:rPr lang="en-US" sz="7000" noProof="0" err="1"/>
              <a:t>Vitrage</a:t>
            </a:r>
            <a:r>
              <a:rPr lang="en-US" sz="7000" noProof="0"/>
              <a:t> </a:t>
            </a:r>
            <a:r>
              <a:rPr lang="en-US" sz="7000"/>
              <a:t>h</a:t>
            </a:r>
            <a:r>
              <a:rPr lang="en-US" sz="7000" noProof="0"/>
              <a:t>ands-on lab</a:t>
            </a:r>
          </a:p>
          <a:p>
            <a:r>
              <a:rPr lang="en-US" sz="2000">
                <a:solidFill>
                  <a:srgbClr val="FFFFFF"/>
                </a:solidFill>
              </a:rPr>
              <a:t>Muhamad Najjar, Eyal Bar-</a:t>
            </a:r>
            <a:r>
              <a:rPr lang="en-US" sz="2000" err="1">
                <a:solidFill>
                  <a:srgbClr val="FFFFFF"/>
                </a:solidFill>
              </a:rPr>
              <a:t>Ilan</a:t>
            </a:r>
          </a:p>
          <a:p>
            <a:r>
              <a:rPr lang="en-US" sz="2000" err="1">
                <a:solidFill>
                  <a:srgbClr val="FFFFFF"/>
                </a:solidFill>
              </a:rPr>
              <a:t>CloudBand</a:t>
            </a:r>
            <a:r>
              <a:rPr lang="en-US" sz="2000">
                <a:solidFill>
                  <a:srgbClr val="FFFFFF"/>
                </a:solidFill>
              </a:rPr>
              <a:t>, Nokia</a:t>
            </a:r>
          </a:p>
          <a:p>
            <a:endParaRPr lang="en-US" sz="4000" noProof="0">
              <a:solidFill>
                <a:srgbClr val="FF991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417600" y="3962402"/>
            <a:ext cx="8308800" cy="690464"/>
          </a:xfrm>
        </p:spPr>
        <p:txBody>
          <a:bodyPr/>
          <a:lstStyle/>
          <a:p>
            <a:pPr marL="285750" lvl="0" indent="-285750" eaLnBrk="1" hangingPunct="1">
              <a:defRPr/>
            </a:pPr>
            <a:r>
              <a:rPr lang="en-US">
                <a:solidFill>
                  <a:srgbClr val="FFFFFF"/>
                </a:solidFill>
              </a:rPr>
              <a:t>22-May-2018</a:t>
            </a:r>
          </a:p>
          <a:p>
            <a:pPr marL="285750" lvl="0" indent="-285750" eaLnBrk="1" hangingPunct="1">
              <a:defRPr/>
            </a:pPr>
            <a:endParaRPr lang="en-US" sz="1800" noProof="0">
              <a:solidFill>
                <a:srgbClr val="FFFFFF"/>
              </a:solidFill>
            </a:endParaRPr>
          </a:p>
        </p:txBody>
      </p:sp>
      <p:pic>
        <p:nvPicPr>
          <p:cNvPr id="40962" name="Picture 2" descr="Image result for vitrage giraf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4188" y="1922854"/>
            <a:ext cx="224790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255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D0DBFA-6430-4D45-AB99-F1DE29D5CE8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dirty="0" err="1"/>
              <a:t>vitrage</a:t>
            </a:r>
            <a:r>
              <a:rPr lang="en-US" dirty="0"/>
              <a:t> topology show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 alarm list/show/count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 </a:t>
            </a:r>
            <a:r>
              <a:rPr lang="en-US" dirty="0" err="1"/>
              <a:t>rca</a:t>
            </a:r>
            <a:r>
              <a:rPr lang="en-US" dirty="0"/>
              <a:t> show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 template list/show/add/delete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 resource list/show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 </a:t>
            </a:r>
            <a:r>
              <a:rPr lang="en-US" dirty="0" err="1"/>
              <a:t>webhook</a:t>
            </a:r>
            <a:r>
              <a:rPr lang="en-US" dirty="0"/>
              <a:t> add/delete/list/show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D3B95-4E78-40A3-9C31-CC0B40B11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4C4BDD-B774-42B5-82D7-9BF305BB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Vitrage</a:t>
            </a:r>
            <a:r>
              <a:rPr lang="en-US"/>
              <a:t> CLI</a:t>
            </a: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096D0F-EDB2-4B8C-8C8A-B3C33208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26" y="2824521"/>
            <a:ext cx="2074653" cy="17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9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Vitrage</a:t>
            </a:r>
            <a:endParaRPr lang="en-US" dirty="0"/>
          </a:p>
          <a:p>
            <a:r>
              <a:rPr lang="en-US" dirty="0"/>
              <a:t>Getting started – </a:t>
            </a:r>
            <a:r>
              <a:rPr lang="en-US" dirty="0" err="1"/>
              <a:t>Vitrage</a:t>
            </a:r>
            <a:r>
              <a:rPr lang="en-US" dirty="0"/>
              <a:t> CLI and UI</a:t>
            </a:r>
          </a:p>
          <a:p>
            <a:r>
              <a:rPr lang="en-US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Vitrage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templates</a:t>
            </a:r>
          </a:p>
          <a:p>
            <a:r>
              <a:rPr lang="en-US" dirty="0"/>
              <a:t>Corrective actions with </a:t>
            </a:r>
            <a:r>
              <a:rPr lang="en-US" dirty="0" err="1"/>
              <a:t>Vitrage</a:t>
            </a:r>
            <a:r>
              <a:rPr lang="en-US" dirty="0"/>
              <a:t> and Mistral</a:t>
            </a:r>
          </a:p>
          <a:p>
            <a:r>
              <a:rPr lang="en-US" dirty="0"/>
              <a:t>Summary n’ Q&amp;A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u="sng" dirty="0">
                <a:hlinkClick r:id="rId3"/>
              </a:rPr>
              <a:t>https://pastebin.com/cem0k4cF</a:t>
            </a:r>
            <a:endParaRPr lang="he-IL" dirty="0">
              <a:latin typeface="ヒラギノ角ゴ Pro W3"/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Flow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78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25738" y="820920"/>
            <a:ext cx="8308800" cy="3560400"/>
          </a:xfrm>
        </p:spPr>
        <p:txBody>
          <a:bodyPr lIns="0" tIns="0" rIns="0" bIns="0" anchor="t"/>
          <a:lstStyle/>
          <a:p>
            <a:pPr marL="229870" indent="-229870"/>
            <a:r>
              <a:rPr lang="en-US" b="1" dirty="0"/>
              <a:t>YAML file</a:t>
            </a:r>
          </a:p>
          <a:p>
            <a:pPr marL="460375" lvl="1"/>
            <a:r>
              <a:rPr lang="en-US" sz="1600" dirty="0"/>
              <a:t>Defines actions to be taken based on system topology &amp; alarms</a:t>
            </a:r>
          </a:p>
          <a:p>
            <a:pPr marL="460375" lvl="1"/>
            <a:r>
              <a:rPr lang="en-US" sz="1600" dirty="0"/>
              <a:t>Added/modified by user</a:t>
            </a:r>
          </a:p>
          <a:p>
            <a:pPr marL="460375" lvl="1"/>
            <a:r>
              <a:rPr lang="en-US" sz="1600" dirty="0"/>
              <a:t>Each template can contain one or more scenarios</a:t>
            </a:r>
          </a:p>
          <a:p>
            <a:pPr marL="229870" indent="-229870"/>
            <a:r>
              <a:rPr lang="en-US" b="1" dirty="0"/>
              <a:t>Supports the following operations </a:t>
            </a:r>
            <a:r>
              <a:rPr lang="en-US" dirty="0">
                <a:solidFill>
                  <a:srgbClr val="124191"/>
                </a:solidFill>
              </a:rPr>
              <a:t>(“scenarios”)</a:t>
            </a:r>
          </a:p>
          <a:p>
            <a:pPr marL="460375" lvl="1"/>
            <a:r>
              <a:rPr lang="en-US" sz="1600" dirty="0"/>
              <a:t>if &lt;condition&gt; </a:t>
            </a:r>
            <a:r>
              <a:rPr lang="en-US" sz="1600" i="1" dirty="0">
                <a:solidFill>
                  <a:srgbClr val="FF0000"/>
                </a:solidFill>
              </a:rPr>
              <a:t>then</a:t>
            </a:r>
            <a:r>
              <a:rPr lang="en-US" sz="1600" dirty="0"/>
              <a:t>  raise deduced alarm</a:t>
            </a:r>
          </a:p>
          <a:p>
            <a:pPr marL="460375" lvl="1"/>
            <a:r>
              <a:rPr lang="en-US" sz="1600" dirty="0"/>
              <a:t>if &lt;condition&gt; </a:t>
            </a:r>
            <a:r>
              <a:rPr lang="en-US" sz="1600" i="1" dirty="0">
                <a:solidFill>
                  <a:srgbClr val="FF0000"/>
                </a:solidFill>
              </a:rPr>
              <a:t>then</a:t>
            </a:r>
            <a:r>
              <a:rPr lang="en-US" sz="1600" dirty="0"/>
              <a:t>  set deduced state</a:t>
            </a:r>
          </a:p>
          <a:p>
            <a:pPr marL="460375" lvl="1"/>
            <a:r>
              <a:rPr lang="en-US" sz="1600" dirty="0"/>
              <a:t>if &lt;condition&gt; </a:t>
            </a:r>
            <a:r>
              <a:rPr lang="en-US" sz="1600" i="1" dirty="0">
                <a:solidFill>
                  <a:srgbClr val="FF0000"/>
                </a:solidFill>
              </a:rPr>
              <a:t>then</a:t>
            </a:r>
            <a:r>
              <a:rPr lang="en-US" sz="1600" dirty="0"/>
              <a:t>  add causal relationship (used for RCA capability)</a:t>
            </a:r>
          </a:p>
          <a:p>
            <a:pPr marL="460375" lvl="1"/>
            <a:r>
              <a:rPr lang="en-US" sz="1600" dirty="0"/>
              <a:t>if &lt;condition&gt; </a:t>
            </a:r>
            <a:r>
              <a:rPr lang="en-US" sz="1600" i="1" dirty="0">
                <a:solidFill>
                  <a:srgbClr val="FF0000"/>
                </a:solidFill>
              </a:rPr>
              <a:t>then </a:t>
            </a:r>
            <a:r>
              <a:rPr lang="en-US" sz="1600" i="1" dirty="0"/>
              <a:t> </a:t>
            </a:r>
            <a:r>
              <a:rPr lang="en-US" sz="1600" dirty="0"/>
              <a:t>execute Mistral workflow</a:t>
            </a:r>
          </a:p>
          <a:p>
            <a:pPr marL="460375" lvl="1"/>
            <a:endParaRPr lang="he-IL" dirty="0">
              <a:latin typeface="ヒラギノ角ゴ Pro W3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+mj-lt"/>
              </a:rPr>
              <a:t>Vitrage</a:t>
            </a:r>
            <a:r>
              <a:rPr lang="en-US" dirty="0">
                <a:latin typeface="+mj-lt"/>
              </a:rPr>
              <a:t> Templates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/>
          <a:p>
            <a:r>
              <a:rPr lang="en-US" err="1">
                <a:latin typeface="+mj-lt"/>
              </a:rPr>
              <a:t>Vitrage</a:t>
            </a:r>
            <a:r>
              <a:rPr lang="en-US">
                <a:latin typeface="+mj-lt"/>
              </a:rPr>
              <a:t> Templates</a:t>
            </a:r>
          </a:p>
        </p:txBody>
      </p:sp>
      <p:sp>
        <p:nvSpPr>
          <p:cNvPr id="7" name="Content Placeholder 42"/>
          <p:cNvSpPr txBox="1">
            <a:spLocks/>
          </p:cNvSpPr>
          <p:nvPr/>
        </p:nvSpPr>
        <p:spPr bwMode="auto">
          <a:xfrm>
            <a:off x="285293" y="834459"/>
            <a:ext cx="8558783" cy="3657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4839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57188" lvl="2" indent="-1730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The template is written in YAML language, with the following structure: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1945" y="1351895"/>
            <a:ext cx="5831790" cy="29461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metadata:</a:t>
            </a: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definitions: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entities: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entity: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entity: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relationships: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relationship: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relationship: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scenarios: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scenario: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condition: &lt;if statement true do the action&gt; 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actions: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- action: ...</a:t>
            </a:r>
          </a:p>
        </p:txBody>
      </p:sp>
      <p:sp>
        <p:nvSpPr>
          <p:cNvPr id="6" name="Left Brace 5"/>
          <p:cNvSpPr/>
          <p:nvPr/>
        </p:nvSpPr>
        <p:spPr>
          <a:xfrm flipH="1">
            <a:off x="5319564" y="1760838"/>
            <a:ext cx="185364" cy="1377776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5517287" y="2283873"/>
            <a:ext cx="2051208" cy="330072"/>
          </a:xfrm>
          <a:prstGeom prst="rect">
            <a:avLst/>
          </a:prstGeom>
          <a:noFill/>
        </p:spPr>
        <p:txBody>
          <a:bodyPr wrap="square" lIns="72000" tIns="72000" rIns="72000" bIns="72000" rtlCol="1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200" i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Condition building-blocks</a:t>
            </a:r>
            <a:endParaRPr lang="he-IL" sz="1200" i="1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0604" y="3418635"/>
            <a:ext cx="2051208" cy="514738"/>
          </a:xfrm>
          <a:prstGeom prst="rect">
            <a:avLst/>
          </a:prstGeom>
          <a:noFill/>
        </p:spPr>
        <p:txBody>
          <a:bodyPr wrap="square" lIns="72000" tIns="72000" rIns="72000" bIns="72000" rtlCol="1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200" i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Actions defined based on the building blocks </a:t>
            </a:r>
            <a:endParaRPr lang="he-IL" sz="1200" i="1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5317592" y="3488725"/>
            <a:ext cx="161188" cy="717516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/>
          <a:p>
            <a:r>
              <a:rPr lang="en-US" err="1">
                <a:latin typeface="+mj-lt"/>
              </a:rPr>
              <a:t>Vitrage</a:t>
            </a:r>
            <a:r>
              <a:rPr lang="en-US">
                <a:latin typeface="+mj-lt"/>
              </a:rPr>
              <a:t> Templates – Deduced Alarm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775" y="1181103"/>
            <a:ext cx="3600450" cy="38618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b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metadata: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b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   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</a:rPr>
              <a:t>version: 2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</a:rPr>
              <a:t>    type: standard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name: 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raise_alarm_for_host_errors</a:t>
            </a:r>
            <a:endParaRPr lang="en-US" sz="1050" i="1">
              <a:solidFill>
                <a:srgbClr val="FF0000"/>
              </a:solidFill>
              <a:ea typeface="Nokia Pure Text" panose="020B0503020202020204" pitchFamily="34" charset="0"/>
              <a:cs typeface="Nokia Pure Headline Light"/>
            </a:endParaRP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    </a:t>
            </a:r>
            <a:r>
              <a:rPr lang="en-US" sz="105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description: host in error raises alarm</a:t>
            </a:r>
            <a:endParaRPr lang="en-US" sz="1050" i="1">
              <a:solidFill>
                <a:srgbClr val="FF0000"/>
              </a:solidFill>
              <a:ea typeface="Nokia Pure Text" panose="020B0503020202020204" pitchFamily="34" charset="0"/>
              <a:cs typeface="Nokia Pure Headline Light"/>
            </a:endParaRP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b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definitions: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entities: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entity: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category: RESOURCE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type: 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nova.host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state: ERROR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template_id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: </a:t>
            </a:r>
            <a:r>
              <a:rPr lang="en-US" sz="1050" err="1">
                <a:latin typeface="+mn-lt"/>
                <a:ea typeface="Nokia Pure Text" panose="020B0503020202020204" pitchFamily="34" charset="0"/>
                <a:cs typeface="Nokia Pure Headline Light"/>
              </a:rPr>
              <a:t>host_in_error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b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scenarios: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scenario: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condition: </a:t>
            </a:r>
            <a:r>
              <a:rPr lang="en-US" sz="1050" err="1">
                <a:latin typeface="+mn-lt"/>
                <a:ea typeface="Nokia Pure Text" panose="020B0503020202020204" pitchFamily="34" charset="0"/>
                <a:cs typeface="Nokia Pure Headline Light"/>
              </a:rPr>
              <a:t>host_in_error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 </a:t>
            </a: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# uses </a:t>
            </a:r>
            <a:r>
              <a:rPr lang="en-US" sz="1050" i="1" err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template_id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actions: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- action: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   type: 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raise_alarm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	   target: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                  target: </a:t>
            </a:r>
            <a:r>
              <a:rPr lang="en-US" sz="1050" err="1">
                <a:ea typeface="Nokia Pure Text" panose="020B0503020202020204" pitchFamily="34" charset="0"/>
                <a:cs typeface="Nokia Pure Headline Light"/>
              </a:rPr>
              <a:t>host_in_error</a:t>
            </a:r>
            <a:r>
              <a:rPr lang="en-US" sz="105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 </a:t>
            </a: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# uses </a:t>
            </a:r>
            <a:r>
              <a:rPr lang="en-US" sz="1050" i="1" err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template_ids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   properties: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      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alarm_type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: 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host_malfunctioning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  </a:t>
            </a: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# any string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	    </a:t>
            </a:r>
            <a:r>
              <a:rPr lang="en-US" sz="105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severity: critical</a:t>
            </a:r>
            <a:endParaRPr lang="en-US" sz="1050" i="1">
              <a:solidFill>
                <a:schemeClr val="tx2"/>
              </a:solidFill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97E1A5B6-131B-4C04-A118-2D60C6E0511E}"/>
              </a:ext>
            </a:extLst>
          </p:cNvPr>
          <p:cNvSpPr txBox="1">
            <a:spLocks/>
          </p:cNvSpPr>
          <p:nvPr/>
        </p:nvSpPr>
        <p:spPr bwMode="auto">
          <a:xfrm>
            <a:off x="285293" y="797135"/>
            <a:ext cx="8558783" cy="3657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4839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57188" lvl="2" indent="-1730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If a host is in state </a:t>
            </a:r>
            <a:r>
              <a:rPr lang="en-US" sz="1600" i="1" dirty="0">
                <a:solidFill>
                  <a:schemeClr val="tx2"/>
                </a:solidFill>
                <a:latin typeface="+mn-lt"/>
              </a:rPr>
              <a:t>ERROR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, raise an alarm of type </a:t>
            </a:r>
            <a:r>
              <a:rPr lang="en-US" sz="1600" i="1" dirty="0" err="1">
                <a:solidFill>
                  <a:schemeClr val="tx2"/>
                </a:solidFill>
                <a:latin typeface="+mn-lt"/>
              </a:rPr>
              <a:t>host_in_error</a:t>
            </a:r>
            <a:endParaRPr lang="en-US" sz="1600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4D8379-2CF2-4580-9AC9-7D4DA2CA6E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Scenarios are evaluated upon system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Scenario conditions are represented as small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Upon event, the evaluator:</a:t>
            </a:r>
          </a:p>
          <a:p>
            <a:pPr marL="515938" lvl="1" indent="-285750">
              <a:buFont typeface="Nokia Pure Text Light" panose="020B0304040602060303" pitchFamily="34" charset="0"/>
              <a:buChar char="-"/>
            </a:pPr>
            <a:r>
              <a:rPr lang="en-US" sz="1600" dirty="0">
                <a:solidFill>
                  <a:srgbClr val="0070C0"/>
                </a:solidFill>
              </a:rPr>
              <a:t>Retrieves scenarios </a:t>
            </a:r>
            <a:r>
              <a:rPr lang="en-US" sz="1600" dirty="0"/>
              <a:t>relevant to event </a:t>
            </a:r>
          </a:p>
          <a:p>
            <a:pPr marL="515938" lvl="1" indent="-285750">
              <a:buFont typeface="Nokia Pure Text Light" panose="020B0304040602060303" pitchFamily="34" charset="0"/>
              <a:buChar char="-"/>
            </a:pPr>
            <a:r>
              <a:rPr lang="en-US" sz="1600" dirty="0">
                <a:solidFill>
                  <a:srgbClr val="0070C0"/>
                </a:solidFill>
              </a:rPr>
              <a:t>Evaluates condition</a:t>
            </a:r>
            <a:r>
              <a:rPr lang="en-US" sz="1600" dirty="0"/>
              <a:t> using sub-graph matching algorithm</a:t>
            </a:r>
          </a:p>
          <a:p>
            <a:pPr marL="515938" lvl="1" indent="-285750">
              <a:buFont typeface="Nokia Pure Text Light" panose="020B0304040602060303" pitchFamily="34" charset="0"/>
              <a:buChar char="-"/>
            </a:pPr>
            <a:r>
              <a:rPr lang="en-US" sz="1600" dirty="0">
                <a:solidFill>
                  <a:srgbClr val="0070C0"/>
                </a:solidFill>
              </a:rPr>
              <a:t>Executes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actions</a:t>
            </a:r>
            <a:r>
              <a:rPr lang="en-US" sz="1600" dirty="0"/>
              <a:t> for each matched condition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6419B-DFC3-460E-A5A9-89ECF6239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042F83-0A5A-4A6B-A69C-D5660F32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Evaluator</a:t>
            </a:r>
          </a:p>
        </p:txBody>
      </p:sp>
    </p:spTree>
    <p:extLst>
      <p:ext uri="{BB962C8B-B14F-4D97-AF65-F5344CB8AC3E}">
        <p14:creationId xmlns:p14="http://schemas.microsoft.com/office/powerpoint/2010/main" val="421297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9DA47A8-5775-4E5E-B773-298422DF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2703430"/>
          </a:xfrm>
        </p:spPr>
        <p:txBody>
          <a:bodyPr/>
          <a:lstStyle/>
          <a:p>
            <a:pPr algn="ctr"/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r>
              <a:rPr lang="en-US" sz="6600">
                <a:solidFill>
                  <a:srgbClr val="124191"/>
                </a:solidFill>
              </a:rPr>
              <a:t>LAB</a:t>
            </a:r>
            <a:endParaRPr lang="en-US" sz="6600"/>
          </a:p>
        </p:txBody>
      </p:sp>
      <p:pic>
        <p:nvPicPr>
          <p:cNvPr id="10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F45083D-9FE7-48AC-B07E-09B083FF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12" y="2449151"/>
            <a:ext cx="2257965" cy="218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7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Vitrage</a:t>
            </a:r>
            <a:endParaRPr lang="en-US" dirty="0"/>
          </a:p>
          <a:p>
            <a:r>
              <a:rPr lang="en-US" dirty="0"/>
              <a:t>Getting started – </a:t>
            </a:r>
            <a:r>
              <a:rPr lang="en-US" dirty="0" err="1"/>
              <a:t>Vitrage</a:t>
            </a:r>
            <a:r>
              <a:rPr lang="en-US" dirty="0"/>
              <a:t> CLI and UI </a:t>
            </a:r>
          </a:p>
          <a:p>
            <a:r>
              <a:rPr lang="en-US" dirty="0" err="1"/>
              <a:t>Vitrage</a:t>
            </a:r>
            <a:r>
              <a:rPr lang="en-US" dirty="0"/>
              <a:t> templates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Corrective actions with </a:t>
            </a:r>
            <a:r>
              <a:rPr lang="en-US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Vitrage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and Mistral</a:t>
            </a:r>
          </a:p>
          <a:p>
            <a:r>
              <a:rPr lang="en-US" dirty="0"/>
              <a:t>Summary n’ Q&amp;A</a:t>
            </a:r>
          </a:p>
          <a:p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u="sng" dirty="0">
                <a:hlinkClick r:id="rId3"/>
              </a:rPr>
              <a:t>https://pastebin.com/cem0k4cF</a:t>
            </a:r>
            <a:endParaRPr lang="he-IL" dirty="0">
              <a:latin typeface="ヒラギノ角ゴ Pro W3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Flow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194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49499518-8517-4413-8748-7D1624E5A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12837" y="635020"/>
            <a:ext cx="1289541" cy="129465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A7F81-F90D-484B-BC80-33E8532A1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488AA-22B3-4330-9E08-C8C8F44F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actions with </a:t>
            </a:r>
            <a:r>
              <a:rPr lang="en-US" dirty="0" err="1"/>
              <a:t>Vitrage</a:t>
            </a:r>
            <a:r>
              <a:rPr lang="en-US" dirty="0"/>
              <a:t> and Mistral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D2721A2-EE2B-4370-A0A7-122331D8E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99" y="673112"/>
            <a:ext cx="1218473" cy="121847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B0E6183-61FF-4BF9-9F29-E5AA1A85B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181537"/>
              </p:ext>
            </p:extLst>
          </p:nvPr>
        </p:nvGraphicFramePr>
        <p:xfrm>
          <a:off x="1863970" y="1015591"/>
          <a:ext cx="5416059" cy="287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B62217-6280-4D28-B82F-8EBDCDF000AD}"/>
              </a:ext>
            </a:extLst>
          </p:cNvPr>
          <p:cNvSpPr/>
          <p:nvPr/>
        </p:nvSpPr>
        <p:spPr>
          <a:xfrm>
            <a:off x="1452281" y="4018711"/>
            <a:ext cx="6239436" cy="5020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9870" indent="-229870" algn="ctr">
              <a:buNone/>
            </a:pPr>
            <a:r>
              <a:rPr lang="en-US" sz="1600" dirty="0" err="1">
                <a:solidFill>
                  <a:srgbClr val="001135"/>
                </a:solidFill>
              </a:rPr>
              <a:t>Vitrage</a:t>
            </a:r>
            <a:r>
              <a:rPr lang="en-US" sz="1600" dirty="0">
                <a:solidFill>
                  <a:srgbClr val="001135"/>
                </a:solidFill>
              </a:rPr>
              <a:t> + Mistral:</a:t>
            </a:r>
            <a:r>
              <a:rPr lang="en-US" sz="1600" b="1" dirty="0">
                <a:solidFill>
                  <a:srgbClr val="001135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Analyze the failures </a:t>
            </a:r>
            <a:r>
              <a:rPr lang="en-US" sz="1600" b="1" dirty="0">
                <a:solidFill>
                  <a:srgbClr val="0070C0"/>
                </a:solidFill>
              </a:rPr>
              <a:t>and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take corrective actions</a:t>
            </a:r>
          </a:p>
          <a:p>
            <a:pPr marL="229870" indent="-229870">
              <a:buNone/>
            </a:pPr>
            <a:endParaRPr lang="en-US" sz="1200" dirty="0">
              <a:solidFill>
                <a:srgbClr val="0011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998BBC-5470-4A18-8D53-F1E420B0246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Vitrage</a:t>
            </a:r>
            <a:r>
              <a:rPr lang="en-US" b="1" dirty="0"/>
              <a:t> </a:t>
            </a:r>
            <a:r>
              <a:rPr lang="en-US" dirty="0"/>
              <a:t>– provides </a:t>
            </a:r>
            <a:r>
              <a:rPr lang="en-US" b="1" dirty="0">
                <a:solidFill>
                  <a:srgbClr val="0070C0"/>
                </a:solidFill>
              </a:rPr>
              <a:t>insights</a:t>
            </a:r>
            <a:r>
              <a:rPr lang="en-US" b="1" dirty="0"/>
              <a:t> </a:t>
            </a:r>
            <a:r>
              <a:rPr lang="en-US" dirty="0"/>
              <a:t>about the system</a:t>
            </a:r>
          </a:p>
          <a:p>
            <a:pPr marL="229870" indent="-229870">
              <a:buNone/>
            </a:pPr>
            <a:r>
              <a:rPr lang="en-US" b="1" dirty="0">
                <a:solidFill>
                  <a:srgbClr val="0070C0"/>
                </a:solidFill>
              </a:rPr>
              <a:t>Mistral</a:t>
            </a:r>
            <a:r>
              <a:rPr lang="en-US" b="1" dirty="0"/>
              <a:t> </a:t>
            </a:r>
            <a:r>
              <a:rPr lang="en-US" dirty="0"/>
              <a:t>- OpenStack </a:t>
            </a:r>
            <a:r>
              <a:rPr lang="en-US" b="1" dirty="0">
                <a:solidFill>
                  <a:srgbClr val="0070C0"/>
                </a:solidFill>
              </a:rPr>
              <a:t>workflow</a:t>
            </a:r>
            <a:r>
              <a:rPr lang="en-US" b="1" dirty="0"/>
              <a:t> </a:t>
            </a:r>
            <a:r>
              <a:rPr lang="en-US" dirty="0"/>
              <a:t>service</a:t>
            </a:r>
          </a:p>
          <a:p>
            <a:pPr marL="229870" indent="-229870">
              <a:buNone/>
            </a:pPr>
            <a:endParaRPr lang="en-US" dirty="0">
              <a:solidFill>
                <a:srgbClr val="001135"/>
              </a:solidFill>
            </a:endParaRPr>
          </a:p>
          <a:p>
            <a:pPr marL="229870" indent="-229870">
              <a:buNone/>
            </a:pPr>
            <a:r>
              <a:rPr lang="en-US" dirty="0" err="1">
                <a:solidFill>
                  <a:srgbClr val="001135"/>
                </a:solidFill>
              </a:rPr>
              <a:t>Vitrage</a:t>
            </a:r>
            <a:r>
              <a:rPr lang="en-US" dirty="0">
                <a:solidFill>
                  <a:srgbClr val="001135"/>
                </a:solidFill>
              </a:rPr>
              <a:t> + Mistral:</a:t>
            </a:r>
            <a:r>
              <a:rPr lang="en-US" b="1" dirty="0">
                <a:solidFill>
                  <a:srgbClr val="001135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Analyze the failures </a:t>
            </a:r>
            <a:r>
              <a:rPr lang="en-US" b="1" i="1" dirty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take corrective actions</a:t>
            </a:r>
          </a:p>
          <a:p>
            <a:pPr marL="229870" indent="-229870">
              <a:buNone/>
            </a:pPr>
            <a:endParaRPr lang="en-US" dirty="0">
              <a:solidFill>
                <a:srgbClr val="001135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A7F81-F90D-484B-BC80-33E8532A1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488AA-22B3-4330-9E08-C8C8F44F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Corrective actions with </a:t>
            </a:r>
            <a:r>
              <a:rPr lang="en-US" err="1"/>
              <a:t>Vitrage</a:t>
            </a:r>
            <a:r>
              <a:rPr lang="en-US"/>
              <a:t> and Mistral</a:t>
            </a:r>
            <a:br>
              <a:rPr lang="en-US"/>
            </a:br>
            <a:endParaRPr lang="en-US"/>
          </a:p>
        </p:txBody>
      </p:sp>
      <p:pic>
        <p:nvPicPr>
          <p:cNvPr id="8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D2721A2-EE2B-4370-A0A7-122331D8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075" y="2687515"/>
            <a:ext cx="1959219" cy="1959219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499518-8517-4413-8748-7D1624E5A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40059" y="2597284"/>
            <a:ext cx="2073491" cy="2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dirty="0"/>
              <a:t>Introduction to </a:t>
            </a:r>
            <a:r>
              <a:rPr lang="en-US" dirty="0" err="1"/>
              <a:t>Vitrage</a:t>
            </a:r>
            <a:r>
              <a:rPr lang="en-US" dirty="0"/>
              <a:t>  </a:t>
            </a:r>
          </a:p>
          <a:p>
            <a:pPr marL="229870" indent="-229870"/>
            <a:r>
              <a:rPr lang="en-US" dirty="0"/>
              <a:t>Getting started – </a:t>
            </a:r>
            <a:r>
              <a:rPr lang="en-US" dirty="0" err="1"/>
              <a:t>Vitrage</a:t>
            </a:r>
            <a:r>
              <a:rPr lang="en-US" dirty="0"/>
              <a:t> CLI and UI</a:t>
            </a:r>
            <a:r>
              <a:rPr lang="en-US" dirty="0">
                <a:highlight>
                  <a:srgbClr val="FFFF00"/>
                </a:highlight>
              </a:rPr>
              <a:t> 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 templates</a:t>
            </a:r>
            <a:endParaRPr lang="en-US" dirty="0">
              <a:highlight>
                <a:srgbClr val="FFFF00"/>
              </a:highlight>
            </a:endParaRPr>
          </a:p>
          <a:p>
            <a:pPr marL="229870" indent="-229870"/>
            <a:r>
              <a:rPr lang="en-US" dirty="0"/>
              <a:t>Corrective actions with </a:t>
            </a:r>
            <a:r>
              <a:rPr lang="en-US" dirty="0" err="1"/>
              <a:t>Vitrage</a:t>
            </a:r>
            <a:r>
              <a:rPr lang="en-US" dirty="0"/>
              <a:t> and Mistral</a:t>
            </a:r>
          </a:p>
          <a:p>
            <a:pPr marL="229870" indent="-229870"/>
            <a:r>
              <a:rPr lang="en-US" dirty="0"/>
              <a:t>Summary  </a:t>
            </a:r>
          </a:p>
          <a:p>
            <a:pPr marL="229870" indent="-229870"/>
            <a:r>
              <a:rPr lang="en-US" dirty="0"/>
              <a:t>Q&amp;A</a:t>
            </a:r>
            <a:endParaRPr lang="en-US" dirty="0">
              <a:solidFill>
                <a:schemeClr val="tx1"/>
              </a:solidFill>
            </a:endParaRPr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u="sng" dirty="0">
                <a:hlinkClick r:id="rId3"/>
              </a:rPr>
              <a:t>https://pastebin.com/cem0k4cF</a:t>
            </a:r>
            <a:endParaRPr lang="he-IL" dirty="0">
              <a:latin typeface="ヒラギノ角ゴ Pro W3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Flow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728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F12A59-3C99-493E-BE86-64CE72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2703430"/>
          </a:xfrm>
        </p:spPr>
        <p:txBody>
          <a:bodyPr/>
          <a:lstStyle/>
          <a:p>
            <a:pPr algn="ctr"/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r>
              <a:rPr lang="en-US" sz="6600">
                <a:solidFill>
                  <a:srgbClr val="124191"/>
                </a:solidFill>
              </a:rPr>
              <a:t>LAB</a:t>
            </a:r>
            <a:endParaRPr lang="en-US" sz="6600"/>
          </a:p>
        </p:txBody>
      </p:sp>
      <p:pic>
        <p:nvPicPr>
          <p:cNvPr id="3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06F24DF3-217A-41CB-BB71-79AA75A25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12" y="2449151"/>
            <a:ext cx="2257965" cy="218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7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687FD9-5C7C-47B2-B119-769B6013E69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85750" indent="-285750"/>
            <a:r>
              <a:rPr lang="en-US" dirty="0"/>
              <a:t>How to effectively use </a:t>
            </a:r>
            <a:r>
              <a:rPr lang="en-US" dirty="0" err="1"/>
              <a:t>Vitrage</a:t>
            </a:r>
            <a:r>
              <a:rPr lang="en-US" dirty="0"/>
              <a:t> for fault management scenarios</a:t>
            </a:r>
          </a:p>
          <a:p>
            <a:pPr marL="285750" indent="-285750"/>
            <a:r>
              <a:rPr lang="en-US" dirty="0" err="1"/>
              <a:t>Vitrage</a:t>
            </a:r>
            <a:r>
              <a:rPr lang="en-US" dirty="0"/>
              <a:t> functionality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Vitrage</a:t>
            </a:r>
            <a:r>
              <a:rPr lang="en-US" dirty="0"/>
              <a:t> architecture</a:t>
            </a:r>
          </a:p>
          <a:p>
            <a:pPr marL="285750" indent="-285750"/>
            <a:r>
              <a:rPr lang="en-US" dirty="0" err="1"/>
              <a:t>Vitrage</a:t>
            </a:r>
            <a:r>
              <a:rPr lang="en-US" dirty="0"/>
              <a:t> configuration - how to adjust it to your needs</a:t>
            </a:r>
          </a:p>
          <a:p>
            <a:pPr marL="285750" indent="-285750"/>
            <a:r>
              <a:rPr lang="en-US" dirty="0" err="1"/>
              <a:t>Vitrage</a:t>
            </a:r>
            <a:r>
              <a:rPr lang="en-US" dirty="0"/>
              <a:t> &amp; Mistral for corrective 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6BE4E-3EDC-4C5A-B739-C5D9D2663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8D1CEE-5FE4-4A74-8D05-9A7A1508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– Things We Learned Today</a:t>
            </a:r>
          </a:p>
        </p:txBody>
      </p:sp>
    </p:spTree>
    <p:extLst>
      <p:ext uri="{BB962C8B-B14F-4D97-AF65-F5344CB8AC3E}">
        <p14:creationId xmlns:p14="http://schemas.microsoft.com/office/powerpoint/2010/main" val="674971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58098" y="1857240"/>
            <a:ext cx="8308800" cy="870720"/>
          </a:xfrm>
        </p:spPr>
        <p:txBody>
          <a:bodyPr lIns="0" tIns="0" rIns="0" bIns="0" anchor="t"/>
          <a:lstStyle/>
          <a:p>
            <a:pPr marL="229870" indent="-229870" algn="ctr">
              <a:buNone/>
            </a:pPr>
            <a:r>
              <a:rPr lang="en-US" sz="6600"/>
              <a:t>Questions</a:t>
            </a:r>
          </a:p>
        </p:txBody>
      </p:sp>
      <p:pic>
        <p:nvPicPr>
          <p:cNvPr id="3" name="Picture 3" descr="A picture containing sitting&#10;&#10;Description generated with high confidence">
            <a:extLst>
              <a:ext uri="{FF2B5EF4-FFF2-40B4-BE49-F238E27FC236}">
                <a16:creationId xmlns:a16="http://schemas.microsoft.com/office/drawing/2014/main" id="{DAD66E07-D837-43F0-AB71-6C700E06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655" y="3250421"/>
            <a:ext cx="2743200" cy="11227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9F13C-E69E-45E5-BB70-65A2BB932B7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r>
              <a:rPr lang="en-US"/>
              <a:t>More </a:t>
            </a:r>
            <a:r>
              <a:rPr lang="en-US" err="1"/>
              <a:t>Vitrage</a:t>
            </a:r>
            <a:r>
              <a:rPr lang="en-US"/>
              <a:t> sessions in the coming days...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Vitrage</a:t>
            </a:r>
            <a:r>
              <a:rPr lang="en-US"/>
              <a:t> wiki page: </a:t>
            </a:r>
            <a:r>
              <a:rPr lang="en-US" u="sng">
                <a:hlinkClick r:id="rId2"/>
              </a:rPr>
              <a:t>https://wiki.openstack.org/wiki/Vitrage</a:t>
            </a:r>
            <a:endParaRPr lang="en-US"/>
          </a:p>
          <a:p>
            <a:pPr marL="0" indent="0">
              <a:buNone/>
            </a:pPr>
            <a:r>
              <a:rPr lang="en-US"/>
              <a:t>Official documentation: </a:t>
            </a:r>
            <a:r>
              <a:rPr lang="en-US">
                <a:hlinkClick r:id="rId3"/>
              </a:rPr>
              <a:t>https://docs.openstack.org/vitrage/latest/</a:t>
            </a:r>
            <a:r>
              <a:rPr lang="en-US"/>
              <a:t>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Contact info:</a:t>
            </a:r>
          </a:p>
          <a:p>
            <a:pPr marL="285750" indent="-285750"/>
            <a:r>
              <a:rPr lang="en-US"/>
              <a:t>Email </a:t>
            </a:r>
            <a:r>
              <a:rPr lang="en-US">
                <a:hlinkClick r:id="rId4"/>
              </a:rPr>
              <a:t>openstack-dev@lists.openstack.org</a:t>
            </a:r>
            <a:r>
              <a:rPr lang="en-US"/>
              <a:t> with [</a:t>
            </a:r>
            <a:r>
              <a:rPr lang="en-US" err="1"/>
              <a:t>vitrage</a:t>
            </a:r>
            <a:r>
              <a:rPr lang="en-US"/>
              <a:t>] tag</a:t>
            </a:r>
          </a:p>
          <a:p>
            <a:pPr marL="285750" indent="-285750"/>
            <a:r>
              <a:rPr lang="en-US"/>
              <a:t>IRC channel: #</a:t>
            </a:r>
            <a:r>
              <a:rPr lang="en-US" err="1"/>
              <a:t>openstack-vitrage</a:t>
            </a:r>
          </a:p>
          <a:p>
            <a:pPr marL="285750" indent="-285750"/>
            <a:r>
              <a:rPr lang="en-US"/>
              <a:t>Weekly IRC meeting: Wednesday at 8:00 UTC on #openstack-meeting-4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6F7DE-065C-48A9-928B-48AEC7D04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FCD09F-8E84-41F6-8925-54A995DE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Come Join Us!</a:t>
            </a:r>
          </a:p>
        </p:txBody>
      </p:sp>
    </p:spTree>
    <p:extLst>
      <p:ext uri="{BB962C8B-B14F-4D97-AF65-F5344CB8AC3E}">
        <p14:creationId xmlns:p14="http://schemas.microsoft.com/office/powerpoint/2010/main" val="23993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Introduction to </a:t>
            </a:r>
            <a:r>
              <a:rPr lang="en-US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Vitrage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  </a:t>
            </a:r>
          </a:p>
          <a:p>
            <a:pPr marL="229870" indent="-229870"/>
            <a:r>
              <a:rPr lang="en-US" dirty="0"/>
              <a:t>Getting started – </a:t>
            </a:r>
            <a:r>
              <a:rPr lang="en-US" dirty="0" err="1"/>
              <a:t>Vitrage</a:t>
            </a:r>
            <a:r>
              <a:rPr lang="en-US" dirty="0"/>
              <a:t> CLI and UI</a:t>
            </a:r>
            <a:r>
              <a:rPr lang="en-US" dirty="0">
                <a:highlight>
                  <a:srgbClr val="FFFF00"/>
                </a:highlight>
              </a:rPr>
              <a:t> 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 templates</a:t>
            </a:r>
            <a:endParaRPr lang="en-US" dirty="0">
              <a:highlight>
                <a:srgbClr val="FFFF00"/>
              </a:highlight>
            </a:endParaRPr>
          </a:p>
          <a:p>
            <a:pPr marL="229870" indent="-229870"/>
            <a:r>
              <a:rPr lang="en-US" dirty="0"/>
              <a:t>Corrective actions with </a:t>
            </a:r>
            <a:r>
              <a:rPr lang="en-US" dirty="0" err="1"/>
              <a:t>Vitrage</a:t>
            </a:r>
            <a:r>
              <a:rPr lang="en-US" dirty="0"/>
              <a:t> and Mistral</a:t>
            </a:r>
          </a:p>
          <a:p>
            <a:pPr marL="229870" indent="-229870"/>
            <a:r>
              <a:rPr lang="en-US" dirty="0"/>
              <a:t>Summary  </a:t>
            </a:r>
          </a:p>
          <a:p>
            <a:pPr marL="229870" indent="-229870"/>
            <a:r>
              <a:rPr lang="en-US" dirty="0"/>
              <a:t>Q&amp;A</a:t>
            </a:r>
            <a:endParaRPr lang="en-US" dirty="0">
              <a:solidFill>
                <a:schemeClr val="tx1"/>
              </a:solidFill>
            </a:endParaRPr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u="sng" dirty="0">
                <a:hlinkClick r:id="rId3"/>
              </a:rPr>
              <a:t>https://pastebin.com/cem0k4cF</a:t>
            </a:r>
            <a:endParaRPr lang="he-IL" dirty="0">
              <a:latin typeface="ヒラギノ角ゴ Pro W3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Flow</a:t>
            </a:r>
            <a:endParaRPr lang="he-IL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8B52981-259A-48B1-8332-2BB6E51A0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334" y="2284318"/>
            <a:ext cx="2743200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80018" y="916126"/>
            <a:ext cx="8330366" cy="4563229"/>
          </a:xfrm>
        </p:spPr>
        <p:txBody>
          <a:bodyPr lIns="0" tIns="0" rIns="0" bIns="0" anchor="t"/>
          <a:lstStyle/>
          <a:p>
            <a:pPr marL="229870" indent="-229870">
              <a:buNone/>
            </a:pPr>
            <a:r>
              <a:rPr lang="en-US" b="1" dirty="0">
                <a:latin typeface="Nokia Pure Text Light"/>
              </a:rPr>
              <a:t>Project background</a:t>
            </a:r>
          </a:p>
          <a:p>
            <a:pPr marL="229870" indent="-229870"/>
            <a:r>
              <a:rPr lang="en-US" dirty="0">
                <a:latin typeface="Nokia Pure Text Light"/>
              </a:rPr>
              <a:t>Started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2.5 years </a:t>
            </a:r>
            <a:r>
              <a:rPr lang="en-US" dirty="0">
                <a:latin typeface="Nokia Pure Text Light"/>
              </a:rPr>
              <a:t>ago, during the </a:t>
            </a:r>
            <a:r>
              <a:rPr lang="en-US" dirty="0" err="1">
                <a:latin typeface="Nokia Pure Text Light"/>
              </a:rPr>
              <a:t>Mitaka</a:t>
            </a:r>
            <a:r>
              <a:rPr lang="en-US" dirty="0">
                <a:latin typeface="Nokia Pure Text Light"/>
              </a:rPr>
              <a:t> cycle</a:t>
            </a:r>
          </a:p>
          <a:p>
            <a:pPr marL="229870" indent="-229870"/>
            <a:r>
              <a:rPr lang="en-US" dirty="0">
                <a:latin typeface="Nokia Pure Text Light"/>
              </a:rPr>
              <a:t>Became an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official project </a:t>
            </a:r>
            <a:r>
              <a:rPr lang="en-US" dirty="0">
                <a:latin typeface="Nokia Pure Text Light"/>
              </a:rPr>
              <a:t>6 months later</a:t>
            </a:r>
          </a:p>
          <a:p>
            <a:pPr marL="229870" indent="-229870"/>
            <a:r>
              <a:rPr lang="en-US" dirty="0">
                <a:latin typeface="Nokia Pure Text Light"/>
              </a:rPr>
              <a:t>First official version –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Newton</a:t>
            </a:r>
          </a:p>
          <a:p>
            <a:pPr marL="229870" indent="-229870"/>
            <a:r>
              <a:rPr lang="en-US" dirty="0">
                <a:latin typeface="Nokia Pure Text Light"/>
              </a:rPr>
              <a:t>~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10 active contributors </a:t>
            </a:r>
            <a:r>
              <a:rPr lang="en-US" dirty="0">
                <a:latin typeface="Nokia Pure Text Light"/>
              </a:rPr>
              <a:t>in the Queens release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Vitrage</a:t>
            </a:r>
            <a:r>
              <a:rPr lang="en-US" dirty="0">
                <a:ea typeface="+mj-lt"/>
                <a:cs typeface="+mj-lt"/>
              </a:rPr>
              <a:t> – Root Cause Analysis Service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66EA622-1D97-4122-9EC3-CF7332CF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76696" y="2597284"/>
            <a:ext cx="2073491" cy="20817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80018" y="916126"/>
            <a:ext cx="8330366" cy="4563229"/>
          </a:xfrm>
        </p:spPr>
        <p:txBody>
          <a:bodyPr lIns="0" tIns="0" rIns="0" bIns="0" anchor="t"/>
          <a:lstStyle/>
          <a:p>
            <a:pPr marL="229870" indent="-229870">
              <a:buNone/>
            </a:pPr>
            <a:r>
              <a:rPr lang="en-US" dirty="0" err="1"/>
              <a:t>Vitrage</a:t>
            </a:r>
            <a:r>
              <a:rPr lang="en-US" dirty="0"/>
              <a:t> is the</a:t>
            </a:r>
            <a:r>
              <a:rPr lang="en-US" b="1" dirty="0">
                <a:solidFill>
                  <a:srgbClr val="124191"/>
                </a:solidFill>
              </a:rPr>
              <a:t> </a:t>
            </a:r>
            <a:r>
              <a:rPr lang="en-US" b="1" dirty="0">
                <a:latin typeface="Nokia Pure Text Light"/>
              </a:rPr>
              <a:t>OpenStack RCA </a:t>
            </a:r>
            <a:r>
              <a:rPr lang="en-US" dirty="0"/>
              <a:t>(Root Cause Analysis) service for:</a:t>
            </a:r>
            <a:endParaRPr lang="he-IL" dirty="0">
              <a:latin typeface="ヒラギノ角ゴ Pro W3"/>
            </a:endParaRPr>
          </a:p>
          <a:p>
            <a:pPr marL="229870" indent="-229870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Organizing</a:t>
            </a:r>
            <a:r>
              <a:rPr lang="en-US" dirty="0">
                <a:solidFill>
                  <a:srgbClr val="001135"/>
                </a:solidFill>
                <a:latin typeface="Nokia Pure Text Light"/>
              </a:rPr>
              <a:t> </a:t>
            </a:r>
            <a:r>
              <a:rPr lang="en-US" dirty="0">
                <a:latin typeface="Nokia Pure Text Light"/>
              </a:rPr>
              <a:t>OpenStack alarms &amp; events</a:t>
            </a:r>
            <a:endParaRPr lang="he-IL" dirty="0">
              <a:latin typeface="ヒラギノ角ゴ Pro W3"/>
            </a:endParaRPr>
          </a:p>
          <a:p>
            <a:pPr marL="229870" indent="-229870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Analyzing</a:t>
            </a:r>
            <a:r>
              <a:rPr lang="en-US" dirty="0">
                <a:latin typeface="Nokia Pure Text Light"/>
              </a:rPr>
              <a:t> them</a:t>
            </a:r>
            <a:endParaRPr lang="he-IL" dirty="0">
              <a:latin typeface="ヒラギノ角ゴ Pro W3"/>
            </a:endParaRPr>
          </a:p>
          <a:p>
            <a:pPr marL="229870" indent="-229870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Expanding</a:t>
            </a:r>
            <a:r>
              <a:rPr lang="en-US" dirty="0"/>
              <a:t> </a:t>
            </a:r>
            <a:r>
              <a:rPr lang="en-US" dirty="0">
                <a:latin typeface="Nokia Pure Text Light"/>
              </a:rPr>
              <a:t>the knowledge based on alarms &amp; events</a:t>
            </a:r>
          </a:p>
          <a:p>
            <a:pPr marL="229870" indent="-229870"/>
            <a:endParaRPr lang="en-US" dirty="0"/>
          </a:p>
          <a:p>
            <a:pPr marL="229870" indent="-229870">
              <a:buNone/>
            </a:pPr>
            <a:r>
              <a:rPr lang="en-US" b="1" dirty="0" err="1">
                <a:latin typeface="Nokia Pure Text Light"/>
              </a:rPr>
              <a:t>Vitrage's</a:t>
            </a:r>
            <a:r>
              <a:rPr lang="en-US" b="1" dirty="0">
                <a:latin typeface="Nokia Pure Text Light"/>
              </a:rPr>
              <a:t> ultimate goals are:</a:t>
            </a:r>
            <a:endParaRPr lang="he-IL" b="1" dirty="0">
              <a:latin typeface="Nokia Pure Text Light"/>
            </a:endParaRPr>
          </a:p>
          <a:p>
            <a:pPr marL="229870" indent="-229870"/>
            <a:r>
              <a:rPr lang="en-US" dirty="0"/>
              <a:t>To give users a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complete view </a:t>
            </a:r>
            <a:r>
              <a:rPr lang="en-US" dirty="0"/>
              <a:t>of the structure and state of their cloud</a:t>
            </a:r>
            <a:endParaRPr lang="he-IL" dirty="0">
              <a:latin typeface="ヒラギノ角ゴ Pro W3"/>
            </a:endParaRPr>
          </a:p>
          <a:p>
            <a:pPr marL="229870" indent="-229870"/>
            <a:r>
              <a:rPr lang="en-US" dirty="0"/>
              <a:t>Allow them to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address issues in a timely and effective fashion</a:t>
            </a:r>
            <a:endParaRPr lang="he-IL" dirty="0">
              <a:solidFill>
                <a:schemeClr val="tx1">
                  <a:lumMod val="60000"/>
                  <a:lumOff val="40000"/>
                </a:schemeClr>
              </a:solidFill>
              <a:latin typeface="Nokia Pure Text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Vitrage</a:t>
            </a:r>
            <a:r>
              <a:rPr lang="en-US" dirty="0"/>
              <a:t> Functionality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66EA622-1D97-4122-9EC3-CF7332CF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76696" y="2597284"/>
            <a:ext cx="2073491" cy="2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Vitrage</a:t>
            </a:r>
            <a:r>
              <a:rPr lang="en-US"/>
              <a:t> High Level Architecture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883C9-8CDD-4DF2-BC4D-7821DB741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37" y="622708"/>
            <a:ext cx="6512529" cy="44627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0EC3126-5C89-4F3C-B109-2FA623254033}"/>
              </a:ext>
            </a:extLst>
          </p:cNvPr>
          <p:cNvSpPr/>
          <p:nvPr/>
        </p:nvSpPr>
        <p:spPr>
          <a:xfrm>
            <a:off x="2687125" y="671261"/>
            <a:ext cx="3317573" cy="113368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D41FEB-5338-4E29-9FA0-1CE7587EBD3D}"/>
              </a:ext>
            </a:extLst>
          </p:cNvPr>
          <p:cNvSpPr txBox="1"/>
          <p:nvPr/>
        </p:nvSpPr>
        <p:spPr>
          <a:xfrm>
            <a:off x="1602711" y="903156"/>
            <a:ext cx="274320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 dirty="0">
                <a:solidFill>
                  <a:srgbClr val="C00000"/>
                </a:solidFill>
                <a:latin typeface="Nokia Pure Text Light"/>
              </a:rPr>
              <a:t>API, CLI, UI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261AB-3A4C-4B0C-90D5-89079C25A7C1}"/>
              </a:ext>
            </a:extLst>
          </p:cNvPr>
          <p:cNvSpPr/>
          <p:nvPr/>
        </p:nvSpPr>
        <p:spPr>
          <a:xfrm>
            <a:off x="1860648" y="2513499"/>
            <a:ext cx="826477" cy="236648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CFA27D-DF01-4BFD-9AC5-7B96BC8704B0}"/>
              </a:ext>
            </a:extLst>
          </p:cNvPr>
          <p:cNvSpPr txBox="1"/>
          <p:nvPr/>
        </p:nvSpPr>
        <p:spPr>
          <a:xfrm>
            <a:off x="528160" y="3446661"/>
            <a:ext cx="274320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457200" eaLnBrk="1" fontAlgn="base" latinLnBrk="0" hangingPunct="1">
              <a:buClr>
                <a:srgbClr val="001135"/>
              </a:buClr>
              <a:buSzTx/>
              <a:tabLst/>
            </a:pPr>
            <a:r>
              <a:rPr lang="en-US" sz="1400" b="1" dirty="0" err="1">
                <a:solidFill>
                  <a:srgbClr val="C00000"/>
                </a:solidFill>
                <a:latin typeface="+mn-lt"/>
              </a:rPr>
              <a:t>Datasources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7613F-C0DA-4604-B89E-750818CE7676}"/>
              </a:ext>
            </a:extLst>
          </p:cNvPr>
          <p:cNvSpPr/>
          <p:nvPr/>
        </p:nvSpPr>
        <p:spPr>
          <a:xfrm>
            <a:off x="4594703" y="2303261"/>
            <a:ext cx="1269892" cy="85578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F314F6-37D0-47FB-A8F1-8D60BE5AB016}"/>
              </a:ext>
            </a:extLst>
          </p:cNvPr>
          <p:cNvSpPr/>
          <p:nvPr/>
        </p:nvSpPr>
        <p:spPr>
          <a:xfrm>
            <a:off x="4627809" y="3342201"/>
            <a:ext cx="1236785" cy="78984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63B694-3E13-440A-99D3-FEC3C67C316F}"/>
              </a:ext>
            </a:extLst>
          </p:cNvPr>
          <p:cNvSpPr/>
          <p:nvPr/>
        </p:nvSpPr>
        <p:spPr>
          <a:xfrm>
            <a:off x="4692353" y="4244614"/>
            <a:ext cx="1236785" cy="46745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A32C88-1719-46C9-B35D-34CA0F7CB60C}"/>
              </a:ext>
            </a:extLst>
          </p:cNvPr>
          <p:cNvSpPr/>
          <p:nvPr/>
        </p:nvSpPr>
        <p:spPr>
          <a:xfrm>
            <a:off x="6172713" y="2789802"/>
            <a:ext cx="1419958" cy="203541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FF1BD1-697F-490A-B2E1-ACCA56AF6724}"/>
              </a:ext>
            </a:extLst>
          </p:cNvPr>
          <p:cNvSpPr txBox="1"/>
          <p:nvPr/>
        </p:nvSpPr>
        <p:spPr>
          <a:xfrm>
            <a:off x="4764747" y="1943998"/>
            <a:ext cx="253072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457200" eaLnBrk="1" fontAlgn="base" latinLnBrk="0" hangingPunct="1">
              <a:buClr>
                <a:srgbClr val="001135"/>
              </a:buClr>
              <a:buSzTx/>
              <a:tabLst/>
            </a:pPr>
            <a:r>
              <a:rPr lang="en-US" sz="1400" b="1">
                <a:solidFill>
                  <a:srgbClr val="C00000"/>
                </a:solidFill>
                <a:latin typeface="+mn-lt"/>
              </a:rPr>
              <a:t>Graph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5FFD55-7122-46A7-BF5A-702ADDDB2603}"/>
              </a:ext>
            </a:extLst>
          </p:cNvPr>
          <p:cNvSpPr txBox="1"/>
          <p:nvPr/>
        </p:nvSpPr>
        <p:spPr>
          <a:xfrm>
            <a:off x="4764747" y="3688501"/>
            <a:ext cx="274320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>
                <a:solidFill>
                  <a:srgbClr val="C00000"/>
                </a:solidFill>
                <a:latin typeface="+mn-lt"/>
              </a:rPr>
              <a:t>Evaluator</a:t>
            </a:r>
            <a:endParaRPr lang="en-US" b="1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31C214-E2E6-44D4-A34B-0B984A4DE380}"/>
              </a:ext>
            </a:extLst>
          </p:cNvPr>
          <p:cNvSpPr txBox="1"/>
          <p:nvPr/>
        </p:nvSpPr>
        <p:spPr>
          <a:xfrm>
            <a:off x="3686470" y="4339554"/>
            <a:ext cx="274320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457200" eaLnBrk="1" fontAlgn="base" latinLnBrk="0" hangingPunct="1">
              <a:buClr>
                <a:srgbClr val="001135"/>
              </a:buClr>
              <a:buSzTx/>
              <a:tabLst/>
            </a:pPr>
            <a:r>
              <a:rPr lang="en-US" sz="1400" b="1">
                <a:solidFill>
                  <a:srgbClr val="C00000"/>
                </a:solidFill>
                <a:latin typeface="+mn-lt"/>
              </a:rPr>
              <a:t>Templates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5A711A-2ACC-4C90-A889-939305F40AB4}"/>
              </a:ext>
            </a:extLst>
          </p:cNvPr>
          <p:cNvSpPr txBox="1"/>
          <p:nvPr/>
        </p:nvSpPr>
        <p:spPr>
          <a:xfrm>
            <a:off x="7670604" y="3737122"/>
            <a:ext cx="1609911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457200" eaLnBrk="1" fontAlgn="base" latinLnBrk="0" hangingPunct="1">
              <a:buClr>
                <a:srgbClr val="001135"/>
              </a:buClr>
              <a:buSzTx/>
              <a:tabLst/>
            </a:pPr>
            <a:r>
              <a:rPr lang="en-US" sz="1400" b="1" err="1">
                <a:solidFill>
                  <a:srgbClr val="C00000"/>
                </a:solidFill>
                <a:latin typeface="+mn-lt"/>
              </a:rPr>
              <a:t>Notifiers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/>
      <p:bldP spid="30" grpId="1"/>
      <p:bldP spid="34" grpId="0"/>
      <p:bldP spid="34" grpId="1"/>
      <p:bldP spid="40" grpId="0"/>
      <p:bldP spid="40" grpId="1"/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dirty="0"/>
              <a:t>Introduction to </a:t>
            </a:r>
            <a:r>
              <a:rPr lang="en-US" dirty="0" err="1"/>
              <a:t>Vitrage</a:t>
            </a:r>
            <a:endParaRPr lang="en-US" dirty="0"/>
          </a:p>
          <a:p>
            <a:pPr marL="229870" indent="-229870"/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Getting started – </a:t>
            </a:r>
            <a:r>
              <a:rPr lang="en-US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Vitrage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CLI and UI 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 templates</a:t>
            </a:r>
            <a:endParaRPr lang="en-US" dirty="0">
              <a:highlight>
                <a:srgbClr val="FFFF00"/>
              </a:highlight>
            </a:endParaRPr>
          </a:p>
          <a:p>
            <a:pPr marL="229870" indent="-229870"/>
            <a:r>
              <a:rPr lang="en-US" dirty="0"/>
              <a:t>Corrective actions with </a:t>
            </a:r>
            <a:r>
              <a:rPr lang="en-US" dirty="0" err="1"/>
              <a:t>Vitrage</a:t>
            </a:r>
            <a:r>
              <a:rPr lang="en-US" dirty="0"/>
              <a:t> and Mistral</a:t>
            </a:r>
          </a:p>
          <a:p>
            <a:pPr marL="229870" indent="-229870"/>
            <a:r>
              <a:rPr lang="en-US" dirty="0"/>
              <a:t>Summary and Q&amp;A</a:t>
            </a:r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u="sng" dirty="0">
                <a:hlinkClick r:id="rId3"/>
              </a:rPr>
              <a:t>https://pastebin.com/cem0k4cF</a:t>
            </a:r>
            <a:endParaRPr lang="he-IL" dirty="0">
              <a:latin typeface="ヒラギノ角ゴ Pro W3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Flow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15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13350-8399-4953-9AAF-AB42EFB76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FABC80-FE46-4B86-9BF7-157720D6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</a:t>
            </a:r>
            <a:r>
              <a:rPr lang="en-US" err="1"/>
              <a:t>Vitrage</a:t>
            </a:r>
            <a:r>
              <a:rPr lang="en-US"/>
              <a:t> UI Include?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ACCC2-6B6A-42B4-8E63-A97EE1A42D9F}"/>
              </a:ext>
            </a:extLst>
          </p:cNvPr>
          <p:cNvSpPr txBox="1"/>
          <p:nvPr/>
        </p:nvSpPr>
        <p:spPr>
          <a:xfrm>
            <a:off x="612475" y="935966"/>
            <a:ext cx="2236399" cy="1438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Entity Graph</a:t>
            </a:r>
            <a:endParaRPr lang="en-US" b="1" dirty="0"/>
          </a:p>
          <a:p>
            <a:pPr>
              <a:buClr>
                <a:srgbClr val="001135"/>
              </a:buClr>
            </a:pPr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001135"/>
              </a:buClr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Represents the relationships between the different entities</a:t>
            </a:r>
            <a:endParaRPr lang="en-US" dirty="0"/>
          </a:p>
          <a:p>
            <a:pPr marR="0" algn="l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endParaRPr lang="en-US" sz="14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EA3DA-B30D-47D9-B016-B417FC6773D9}"/>
              </a:ext>
            </a:extLst>
          </p:cNvPr>
          <p:cNvSpPr txBox="1"/>
          <p:nvPr/>
        </p:nvSpPr>
        <p:spPr>
          <a:xfrm>
            <a:off x="3351362" y="935966"/>
            <a:ext cx="2311880" cy="1438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Topology Graph</a:t>
            </a:r>
            <a:endParaRPr lang="en-US" b="1" dirty="0"/>
          </a:p>
          <a:p>
            <a:pPr>
              <a:buClr>
                <a:srgbClr val="001135"/>
              </a:buClr>
            </a:pPr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001135"/>
              </a:buClr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Represents system health, allowing to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focuse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on failing resources</a:t>
            </a:r>
            <a:endParaRPr lang="en-US" dirty="0"/>
          </a:p>
          <a:p>
            <a:pPr marR="0" algn="l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endParaRPr lang="en-US" sz="14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514C8-281B-4B8C-B2B4-F456A4A8BEAF}"/>
              </a:ext>
            </a:extLst>
          </p:cNvPr>
          <p:cNvSpPr txBox="1"/>
          <p:nvPr/>
        </p:nvSpPr>
        <p:spPr>
          <a:xfrm>
            <a:off x="6003984" y="882362"/>
            <a:ext cx="2344229" cy="1499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Visualized RCA</a:t>
            </a:r>
          </a:p>
          <a:p>
            <a:pPr>
              <a:buClr>
                <a:srgbClr val="001135"/>
              </a:buClr>
            </a:pPr>
            <a:endParaRPr lang="en-US" b="1" dirty="0"/>
          </a:p>
          <a:p>
            <a:pPr>
              <a:buClr>
                <a:srgbClr val="001135"/>
              </a:buClr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Root cause analysis between alarms in the graph</a:t>
            </a:r>
            <a:endParaRPr lang="en-US" dirty="0"/>
          </a:p>
          <a:p>
            <a:pPr marR="0" algn="l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endParaRPr lang="en-US" sz="14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pic>
        <p:nvPicPr>
          <p:cNvPr id="7" name="Picture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242FA32-9467-46C3-9359-A3BA75A3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3" y="2299895"/>
            <a:ext cx="2743200" cy="2312126"/>
          </a:xfrm>
          <a:prstGeom prst="rect">
            <a:avLst/>
          </a:prstGeom>
        </p:spPr>
      </p:pic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A59DAC-84AA-40CA-A745-2A1DD279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81" y="2151033"/>
            <a:ext cx="2581275" cy="2609850"/>
          </a:xfrm>
          <a:prstGeom prst="rect">
            <a:avLst/>
          </a:prstGeom>
        </p:spPr>
      </p:pic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2AD6D8F-15CA-443A-BCE5-BC84BF42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303" y="2304601"/>
            <a:ext cx="16383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D3B95-4E78-40A3-9C31-CC0B40B11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4C4BDD-B774-42B5-82D7-9BF305BB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52354"/>
            <a:ext cx="8308800" cy="309600"/>
          </a:xfrm>
        </p:spPr>
        <p:txBody>
          <a:bodyPr/>
          <a:lstStyle/>
          <a:p>
            <a:r>
              <a:rPr lang="en-US" dirty="0" err="1"/>
              <a:t>Vitrage</a:t>
            </a:r>
            <a:r>
              <a:rPr lang="en-US" dirty="0"/>
              <a:t> CLI</a:t>
            </a: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096D0F-EDB2-4B8C-8C8A-B3C33208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26" y="2824521"/>
            <a:ext cx="2074653" cy="17157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C9E6B6-DB80-4103-AC59-F86CC7FFD7F8}"/>
              </a:ext>
            </a:extLst>
          </p:cNvPr>
          <p:cNvSpPr/>
          <p:nvPr/>
        </p:nvSpPr>
        <p:spPr>
          <a:xfrm>
            <a:off x="479610" y="1465973"/>
            <a:ext cx="1694329" cy="766235"/>
          </a:xfrm>
          <a:prstGeom prst="roundRect">
            <a:avLst/>
          </a:prstGeom>
          <a:solidFill>
            <a:srgbClr val="5782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chemeClr val="bg1"/>
                </a:solidFill>
              </a:rPr>
              <a:t>vitrage</a:t>
            </a:r>
            <a:r>
              <a:rPr lang="en-US" sz="1400" dirty="0">
                <a:solidFill>
                  <a:schemeClr val="bg1"/>
                </a:solidFill>
              </a:rPr>
              <a:t> alarm list/show/count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4B4C9E-4A46-4FD7-9F2E-441821A9ACD6}"/>
              </a:ext>
            </a:extLst>
          </p:cNvPr>
          <p:cNvSpPr/>
          <p:nvPr/>
        </p:nvSpPr>
        <p:spPr>
          <a:xfrm>
            <a:off x="3494398" y="3745706"/>
            <a:ext cx="1694329" cy="766235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/>
              <a:t>vitrage</a:t>
            </a:r>
            <a:r>
              <a:rPr lang="en-US" sz="1400" dirty="0"/>
              <a:t> </a:t>
            </a:r>
            <a:r>
              <a:rPr lang="en-US" sz="1400" dirty="0" err="1"/>
              <a:t>webhook</a:t>
            </a:r>
            <a:r>
              <a:rPr lang="en-US" sz="1400" dirty="0"/>
              <a:t> add/delete/list/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show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3DC173-110C-4B7D-8152-ABE499877740}"/>
              </a:ext>
            </a:extLst>
          </p:cNvPr>
          <p:cNvSpPr/>
          <p:nvPr/>
        </p:nvSpPr>
        <p:spPr>
          <a:xfrm>
            <a:off x="846070" y="2750746"/>
            <a:ext cx="1694329" cy="766235"/>
          </a:xfrm>
          <a:prstGeom prst="roundRect">
            <a:avLst/>
          </a:prstGeom>
          <a:solidFill>
            <a:srgbClr val="0066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/>
              <a:t>vitrage</a:t>
            </a:r>
            <a:r>
              <a:rPr lang="en-US" sz="1400" dirty="0"/>
              <a:t> resource list/show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1E54C68-D167-45FA-B8F3-B6638C62DF66}"/>
              </a:ext>
            </a:extLst>
          </p:cNvPr>
          <p:cNvSpPr/>
          <p:nvPr/>
        </p:nvSpPr>
        <p:spPr>
          <a:xfrm>
            <a:off x="3572434" y="737263"/>
            <a:ext cx="1694329" cy="766235"/>
          </a:xfrm>
          <a:prstGeom prst="roundRect">
            <a:avLst/>
          </a:prstGeom>
          <a:solidFill>
            <a:srgbClr val="C072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chemeClr val="bg1"/>
                </a:solidFill>
              </a:rPr>
              <a:t>Vitrage</a:t>
            </a:r>
            <a:r>
              <a:rPr lang="en-US" sz="1400" dirty="0">
                <a:solidFill>
                  <a:schemeClr val="bg1"/>
                </a:solidFill>
              </a:rPr>
              <a:t> topology show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BB7466-13E7-42B1-9BF1-81FDFD14EC6A}"/>
              </a:ext>
            </a:extLst>
          </p:cNvPr>
          <p:cNvSpPr/>
          <p:nvPr/>
        </p:nvSpPr>
        <p:spPr>
          <a:xfrm>
            <a:off x="5809126" y="1660123"/>
            <a:ext cx="1694329" cy="766235"/>
          </a:xfrm>
          <a:prstGeom prst="roundRect">
            <a:avLst/>
          </a:prstGeom>
          <a:solidFill>
            <a:srgbClr val="9966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/>
              <a:t>vitrage</a:t>
            </a:r>
            <a:r>
              <a:rPr lang="en-US" sz="1400" dirty="0"/>
              <a:t> template list/show/add/delete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D6614D-621B-4644-BAC5-1E72BEC82FEE}"/>
              </a:ext>
            </a:extLst>
          </p:cNvPr>
          <p:cNvSpPr/>
          <p:nvPr/>
        </p:nvSpPr>
        <p:spPr>
          <a:xfrm>
            <a:off x="3144368" y="2260247"/>
            <a:ext cx="1694329" cy="766235"/>
          </a:xfrm>
          <a:prstGeom prst="round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chemeClr val="bg1"/>
                </a:solidFill>
              </a:rPr>
              <a:t>vitrage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rca</a:t>
            </a:r>
            <a:r>
              <a:rPr lang="en-US" sz="1400" dirty="0">
                <a:solidFill>
                  <a:schemeClr val="bg1"/>
                </a:solidFill>
              </a:rPr>
              <a:t> show</a:t>
            </a:r>
          </a:p>
        </p:txBody>
      </p:sp>
    </p:spTree>
    <p:extLst>
      <p:ext uri="{BB962C8B-B14F-4D97-AF65-F5344CB8AC3E}">
        <p14:creationId xmlns:p14="http://schemas.microsoft.com/office/powerpoint/2010/main" val="7448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Nokia ppt Templat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A7A984CB-0BCA-1947-ACE7-4E724EBFE227}"/>
    </a:ext>
  </a:extLst>
</a:theme>
</file>

<file path=ppt/theme/theme2.xml><?xml version="1.0" encoding="utf-8"?>
<a:theme xmlns:a="http://schemas.openxmlformats.org/drawingml/2006/main" name="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18609909-1884-804D-8A82-70085F3C0ADD}"/>
    </a:ext>
  </a:extLst>
</a:theme>
</file>

<file path=ppt/theme/theme3.xml><?xml version="1.0" encoding="utf-8"?>
<a:theme xmlns:a="http://schemas.openxmlformats.org/drawingml/2006/main" name="2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EC09880C-E918-934C-AD19-BCF2AABA3373}"/>
    </a:ext>
  </a:extLst>
</a:theme>
</file>

<file path=ppt/theme/theme4.xml><?xml version="1.0" encoding="utf-8"?>
<a:theme xmlns:a="http://schemas.openxmlformats.org/drawingml/2006/main" name="5. Final Slide Blu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CDEAF265-0ACF-B34C-B63F-2C8954ABE59B}"/>
    </a:ext>
  </a:extLst>
</a:theme>
</file>

<file path=ppt/theme/theme5.xml><?xml version="1.0" encoding="utf-8"?>
<a:theme xmlns:a="http://schemas.openxmlformats.org/drawingml/2006/main" name="6_Final Slide Whit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36A3C0BB-89B3-5E45-9B4B-02928189F59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On-screen Show (16:9)</PresentationFormat>
  <Paragraphs>226</Paragraphs>
  <Slides>23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Lucida Grande</vt:lpstr>
      <vt:lpstr>Nokia Pure Headline Light</vt:lpstr>
      <vt:lpstr>Nokia Pure Headline Ultra Light</vt:lpstr>
      <vt:lpstr>Nokia Pure Text</vt:lpstr>
      <vt:lpstr>Nokia Pure Text Light</vt:lpstr>
      <vt:lpstr>ヒラギノ角ゴ Pro W3</vt:lpstr>
      <vt:lpstr>Nokia ppt Template</vt:lpstr>
      <vt:lpstr>Nokia Master Blue Background</vt:lpstr>
      <vt:lpstr>2_Nokia Master Blue Background</vt:lpstr>
      <vt:lpstr>5. Final Slide Blue</vt:lpstr>
      <vt:lpstr>6_Final Slide White</vt:lpstr>
      <vt:lpstr>PowerPoint Presentation</vt:lpstr>
      <vt:lpstr>Lab Flow</vt:lpstr>
      <vt:lpstr>Lab Flow</vt:lpstr>
      <vt:lpstr>Introduction to Vitrage – Root Cause Analysis Service</vt:lpstr>
      <vt:lpstr>Vitrage Functionality</vt:lpstr>
      <vt:lpstr>Vitrage High Level Architecture</vt:lpstr>
      <vt:lpstr>Lab Flow</vt:lpstr>
      <vt:lpstr>What does Vitrage UI Include? </vt:lpstr>
      <vt:lpstr>Vitrage CLI</vt:lpstr>
      <vt:lpstr>Vitrage CLI</vt:lpstr>
      <vt:lpstr>Lab Flow</vt:lpstr>
      <vt:lpstr>Vitrage Templates </vt:lpstr>
      <vt:lpstr>Vitrage Templates</vt:lpstr>
      <vt:lpstr>Vitrage Templates – Deduced Alarm Example</vt:lpstr>
      <vt:lpstr>Evaluator</vt:lpstr>
      <vt:lpstr>      LAB</vt:lpstr>
      <vt:lpstr>Lab Flow</vt:lpstr>
      <vt:lpstr>Corrective actions with Vitrage and Mistral </vt:lpstr>
      <vt:lpstr>Corrective actions with Vitrage and Mistral </vt:lpstr>
      <vt:lpstr>      LAB</vt:lpstr>
      <vt:lpstr>Summary – Things We Learned Today</vt:lpstr>
      <vt:lpstr>PowerPoint Presentation</vt:lpstr>
      <vt:lpstr>Come Join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modified xsi:type="dcterms:W3CDTF">2018-06-04T08:56:41Z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1839930526</vt:i4>
  </property>
  <property fmtid="{D5CDD505-2E9C-101B-9397-08002B2CF9AE}" pid="4" name="MSIP_Label_46cc7c65-2b09-40ab-abef-d10548338a3b_Enabled">
    <vt:lpwstr>False</vt:lpwstr>
  </property>
  <property fmtid="{D5CDD505-2E9C-101B-9397-08002B2CF9AE}" pid="5" name="MSIP_Label_46cc7c65-2b09-40ab-abef-d10548338a3b_SiteId">
    <vt:lpwstr>5d471751-9675-428d-917b-70f44f9630b0</vt:lpwstr>
  </property>
  <property fmtid="{D5CDD505-2E9C-101B-9397-08002B2CF9AE}" pid="6" name="MSIP_Label_46cc7c65-2b09-40ab-abef-d10548338a3b_Owner">
    <vt:lpwstr>muhamad.najjar@nokia.com</vt:lpwstr>
  </property>
  <property fmtid="{D5CDD505-2E9C-101B-9397-08002B2CF9AE}" pid="7" name="MSIP_Label_46cc7c65-2b09-40ab-abef-d10548338a3b_SetDate">
    <vt:lpwstr>2018-05-22T21:51:38.6457834+03:00</vt:lpwstr>
  </property>
  <property fmtid="{D5CDD505-2E9C-101B-9397-08002B2CF9AE}" pid="8" name="MSIP_Label_46cc7c65-2b09-40ab-abef-d10548338a3b_Name">
    <vt:lpwstr>Nokia internal use</vt:lpwstr>
  </property>
  <property fmtid="{D5CDD505-2E9C-101B-9397-08002B2CF9AE}" pid="9" name="MSIP_Label_46cc7c65-2b09-40ab-abef-d10548338a3b_Application">
    <vt:lpwstr>Microsoft Azure Information Protection</vt:lpwstr>
  </property>
  <property fmtid="{D5CDD505-2E9C-101B-9397-08002B2CF9AE}" pid="10" name="MSIP_Label_46cc7c65-2b09-40ab-abef-d10548338a3b_Extended_MSFT_Method">
    <vt:lpwstr>Manual</vt:lpwstr>
  </property>
  <property fmtid="{D5CDD505-2E9C-101B-9397-08002B2CF9AE}" pid="11" name="Sensitivity">
    <vt:lpwstr/>
  </property>
</Properties>
</file>