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7" r:id="rId1"/>
  </p:sldMasterIdLst>
  <p:notesMasterIdLst>
    <p:notesMasterId r:id="rId49"/>
  </p:notesMasterIdLst>
  <p:sldIdLst>
    <p:sldId id="500" r:id="rId2"/>
    <p:sldId id="499" r:id="rId3"/>
    <p:sldId id="302" r:id="rId4"/>
    <p:sldId id="506" r:id="rId5"/>
    <p:sldId id="503" r:id="rId6"/>
    <p:sldId id="306" r:id="rId7"/>
    <p:sldId id="490" r:id="rId8"/>
    <p:sldId id="507" r:id="rId9"/>
    <p:sldId id="310" r:id="rId10"/>
    <p:sldId id="311" r:id="rId11"/>
    <p:sldId id="312" r:id="rId12"/>
    <p:sldId id="313" r:id="rId13"/>
    <p:sldId id="508" r:id="rId14"/>
    <p:sldId id="497" r:id="rId15"/>
    <p:sldId id="509" r:id="rId16"/>
    <p:sldId id="315" r:id="rId17"/>
    <p:sldId id="316" r:id="rId18"/>
    <p:sldId id="522" r:id="rId19"/>
    <p:sldId id="510" r:id="rId20"/>
    <p:sldId id="320" r:id="rId21"/>
    <p:sldId id="322" r:id="rId22"/>
    <p:sldId id="321" r:id="rId23"/>
    <p:sldId id="511" r:id="rId24"/>
    <p:sldId id="317" r:id="rId25"/>
    <p:sldId id="323" r:id="rId26"/>
    <p:sldId id="324" r:id="rId27"/>
    <p:sldId id="325" r:id="rId28"/>
    <p:sldId id="319" r:id="rId29"/>
    <p:sldId id="326" r:id="rId30"/>
    <p:sldId id="512" r:id="rId31"/>
    <p:sldId id="335" r:id="rId32"/>
    <p:sldId id="523" r:id="rId33"/>
    <p:sldId id="513" r:id="rId34"/>
    <p:sldId id="328" r:id="rId35"/>
    <p:sldId id="491" r:id="rId36"/>
    <p:sldId id="515" r:id="rId37"/>
    <p:sldId id="504" r:id="rId38"/>
    <p:sldId id="517" r:id="rId39"/>
    <p:sldId id="505" r:id="rId40"/>
    <p:sldId id="518" r:id="rId41"/>
    <p:sldId id="329" r:id="rId42"/>
    <p:sldId id="519" r:id="rId43"/>
    <p:sldId id="516" r:id="rId44"/>
    <p:sldId id="520" r:id="rId45"/>
    <p:sldId id="334" r:id="rId46"/>
    <p:sldId id="521" r:id="rId47"/>
    <p:sldId id="287" r:id="rId48"/>
  </p:sldIdLst>
  <p:sldSz cx="9144000" cy="5143500" type="screen16x9"/>
  <p:notesSz cx="6858000" cy="9144000"/>
  <p:embeddedFontLst>
    <p:embeddedFont>
      <p:font typeface="Proxima Nova" panose="020B0604020202020204" charset="0"/>
      <p:regular r:id="rId50"/>
      <p:bold r:id="rId51"/>
      <p:italic r:id="rId52"/>
      <p:boldItalic r:id="rId53"/>
    </p:embeddedFont>
    <p:embeddedFont>
      <p:font typeface="Overpass" panose="020B0604020202020204" charset="0"/>
      <p:regular r:id="rId54"/>
      <p:bold r:id="rId55"/>
      <p:italic r:id="rId56"/>
      <p:boldItalic r:id="rId57"/>
    </p:embeddedFont>
    <p:embeddedFont>
      <p:font typeface="Tahoma" panose="020B0604030504040204" pitchFamily="34" charset="0"/>
      <p:regular r:id="rId58"/>
      <p:bold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456258-C4A1-4C2D-A529-ABE0BC443E47}">
  <a:tblStyle styleId="{E8456258-C4A1-4C2D-A529-ABE0BC443E4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3" autoAdjust="0"/>
    <p:restoredTop sz="66844" autoAdjust="0"/>
  </p:normalViewPr>
  <p:slideViewPr>
    <p:cSldViewPr snapToGrid="0">
      <p:cViewPr varScale="1">
        <p:scale>
          <a:sx n="56" d="100"/>
          <a:sy n="56" d="100"/>
        </p:scale>
        <p:origin x="1504" y="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7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MPPS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Sheet1!$B$10</c:f>
              <c:strCache>
                <c:ptCount val="1"/>
                <c:pt idx="0">
                  <c:v>Virtio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Sheet1!$A$11:$A$16</c:f>
              <c:strCache>
                <c:ptCount val="6"/>
                <c:pt idx="0">
                  <c:v>64 bytes</c:v>
                </c:pt>
                <c:pt idx="1">
                  <c:v>128 bytes</c:v>
                </c:pt>
                <c:pt idx="2">
                  <c:v>256 bytes</c:v>
                </c:pt>
                <c:pt idx="3">
                  <c:v>512 bytes</c:v>
                </c:pt>
                <c:pt idx="4">
                  <c:v>1024 bytes</c:v>
                </c:pt>
                <c:pt idx="5">
                  <c:v>1518 bytes</c:v>
                </c:pt>
              </c:strCache>
            </c:strRef>
          </c:cat>
          <c:val>
            <c:numRef>
              <c:f>Sheet1!$B$11:$B$16</c:f>
              <c:numCache>
                <c:formatCode>General</c:formatCode>
                <c:ptCount val="6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0.06</c:v>
                </c:pt>
                <c:pt idx="5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D8-42B2-A8E4-FD6BA79A5CB9}"/>
            </c:ext>
          </c:extLst>
        </c:ser>
        <c:ser>
          <c:idx val="1"/>
          <c:order val="1"/>
          <c:tx>
            <c:strRef>
              <c:f>Sheet1!$C$10</c:f>
              <c:strCache>
                <c:ptCount val="1"/>
                <c:pt idx="0">
                  <c:v>OVS-DPDK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Sheet1!$A$11:$A$16</c:f>
              <c:strCache>
                <c:ptCount val="6"/>
                <c:pt idx="0">
                  <c:v>64 bytes</c:v>
                </c:pt>
                <c:pt idx="1">
                  <c:v>128 bytes</c:v>
                </c:pt>
                <c:pt idx="2">
                  <c:v>256 bytes</c:v>
                </c:pt>
                <c:pt idx="3">
                  <c:v>512 bytes</c:v>
                </c:pt>
                <c:pt idx="4">
                  <c:v>1024 bytes</c:v>
                </c:pt>
                <c:pt idx="5">
                  <c:v>1518 bytes</c:v>
                </c:pt>
              </c:strCache>
            </c:strRef>
          </c:cat>
          <c:val>
            <c:numRef>
              <c:f>Sheet1!$C$11:$C$16</c:f>
              <c:numCache>
                <c:formatCode>General</c:formatCode>
                <c:ptCount val="6"/>
                <c:pt idx="0">
                  <c:v>7.07</c:v>
                </c:pt>
                <c:pt idx="1">
                  <c:v>6.84</c:v>
                </c:pt>
                <c:pt idx="2">
                  <c:v>6.51</c:v>
                </c:pt>
                <c:pt idx="3">
                  <c:v>5.44</c:v>
                </c:pt>
                <c:pt idx="4">
                  <c:v>4.3499999999999996</c:v>
                </c:pt>
                <c:pt idx="5">
                  <c:v>2.87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D8-42B2-A8E4-FD6BA79A5CB9}"/>
            </c:ext>
          </c:extLst>
        </c:ser>
        <c:ser>
          <c:idx val="2"/>
          <c:order val="2"/>
          <c:tx>
            <c:strRef>
              <c:f>Sheet1!$D$10</c:f>
              <c:strCache>
                <c:ptCount val="1"/>
                <c:pt idx="0">
                  <c:v>SR-IOV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Sheet1!$A$11:$A$16</c:f>
              <c:strCache>
                <c:ptCount val="6"/>
                <c:pt idx="0">
                  <c:v>64 bytes</c:v>
                </c:pt>
                <c:pt idx="1">
                  <c:v>128 bytes</c:v>
                </c:pt>
                <c:pt idx="2">
                  <c:v>256 bytes</c:v>
                </c:pt>
                <c:pt idx="3">
                  <c:v>512 bytes</c:v>
                </c:pt>
                <c:pt idx="4">
                  <c:v>1024 bytes</c:v>
                </c:pt>
                <c:pt idx="5">
                  <c:v>1518 bytes</c:v>
                </c:pt>
              </c:strCache>
            </c:strRef>
          </c:cat>
          <c:val>
            <c:numRef>
              <c:f>Sheet1!$D$11:$D$16</c:f>
              <c:numCache>
                <c:formatCode>General</c:formatCode>
                <c:ptCount val="6"/>
                <c:pt idx="0">
                  <c:v>20.6</c:v>
                </c:pt>
                <c:pt idx="1">
                  <c:v>20.09</c:v>
                </c:pt>
                <c:pt idx="2">
                  <c:v>12.6</c:v>
                </c:pt>
                <c:pt idx="3">
                  <c:v>8.08</c:v>
                </c:pt>
                <c:pt idx="4">
                  <c:v>4.7699999999999996</c:v>
                </c:pt>
                <c:pt idx="5">
                  <c:v>3.15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D8-42B2-A8E4-FD6BA79A5C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5327232"/>
        <c:axId val="1388931488"/>
      </c:barChart>
      <c:catAx>
        <c:axId val="139532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8931488"/>
        <c:crosses val="autoZero"/>
        <c:auto val="1"/>
        <c:lblAlgn val="ctr"/>
        <c:lblOffset val="100"/>
        <c:noMultiLvlLbl val="0"/>
      </c:catAx>
      <c:valAx>
        <c:axId val="1388931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53272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64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727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026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360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453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295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346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Shape 5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8955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450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321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341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481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323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035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425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Ribb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90" y="1496514"/>
            <a:ext cx="5212588" cy="214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704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539" y="552451"/>
            <a:ext cx="4109461" cy="479822"/>
          </a:xfrm>
        </p:spPr>
        <p:txBody>
          <a:bodyPr anchor="b">
            <a:normAutofit/>
          </a:bodyPr>
          <a:lstStyle>
            <a:lvl1pPr marL="0" indent="0">
              <a:buNone/>
              <a:defRPr lang="en-US" sz="1800" b="1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39" y="1032271"/>
            <a:ext cx="4109461" cy="370252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dirty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lang="en-US" dirty="0" smtClean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lang="en-US" dirty="0" smtClean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lang="en-US" dirty="0" smtClean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lang="en-US" dirty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173831" lvl="0" indent="-173831"/>
            <a:r>
              <a:rPr lang="en-US"/>
              <a:t>Click to edit Master text styles</a:t>
            </a:r>
          </a:p>
          <a:p>
            <a:pPr marL="173831" lvl="1" indent="-173831"/>
            <a:r>
              <a:rPr lang="en-US"/>
              <a:t>Second level</a:t>
            </a:r>
          </a:p>
          <a:p>
            <a:pPr marL="173831" lvl="2" indent="-173831"/>
            <a:r>
              <a:rPr lang="en-US"/>
              <a:t>Third level</a:t>
            </a:r>
          </a:p>
          <a:p>
            <a:pPr marL="173831" lvl="3" indent="-173831"/>
            <a:r>
              <a:rPr lang="en-US"/>
              <a:t>Fourth level</a:t>
            </a:r>
          </a:p>
          <a:p>
            <a:pPr marL="173831" lvl="4" indent="-173831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0368" y="552451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0368" y="1032271"/>
            <a:ext cx="4041775" cy="370252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dirty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lang="en-US" dirty="0" smtClean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lang="en-US" dirty="0" smtClean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lang="en-US" dirty="0" smtClean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lang="en-US" dirty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173831" lvl="0" indent="-173831"/>
            <a:r>
              <a:rPr lang="en-US"/>
              <a:t>Click to edit Master text styles</a:t>
            </a:r>
          </a:p>
          <a:p>
            <a:pPr marL="173831" lvl="1" indent="-173831"/>
            <a:r>
              <a:rPr lang="en-US"/>
              <a:t>Second level</a:t>
            </a:r>
          </a:p>
          <a:p>
            <a:pPr marL="173831" lvl="2" indent="-173831"/>
            <a:r>
              <a:rPr lang="en-US"/>
              <a:t>Third level</a:t>
            </a:r>
          </a:p>
          <a:p>
            <a:pPr marL="173831" lvl="3" indent="-173831"/>
            <a:r>
              <a:rPr lang="en-US"/>
              <a:t>Fourth level</a:t>
            </a:r>
          </a:p>
          <a:p>
            <a:pPr marL="173831" lvl="4" indent="-173831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62537" y="143744"/>
            <a:ext cx="8229600" cy="3113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2000" dirty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4781550"/>
            <a:ext cx="9144000" cy="361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968CD-FD9A-419E-A83D-2597E2EFFE3E}"/>
              </a:ext>
            </a:extLst>
          </p:cNvPr>
          <p:cNvSpPr txBox="1"/>
          <p:nvPr/>
        </p:nvSpPr>
        <p:spPr>
          <a:xfrm>
            <a:off x="384047" y="4874153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0AF1125-DA3C-4A07-AB14-10D26FD6517C}" type="slidenum">
              <a:rPr lang="en-US" sz="800" kern="1200" noProof="0" smtClean="0">
                <a:solidFill>
                  <a:srgbClr val="212121"/>
                </a:solidFill>
                <a:latin typeface="+mn-lt"/>
                <a:ea typeface="+mn-ea"/>
                <a:cs typeface="Arial"/>
              </a:rPr>
              <a:pPr/>
              <a:t>‹#›</a:t>
            </a:fld>
            <a:endParaRPr lang="en-US" sz="800" dirty="0">
              <a:solidFill>
                <a:srgbClr val="21212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13B03D-4355-438C-9B85-B0C8513390C0}"/>
              </a:ext>
            </a:extLst>
          </p:cNvPr>
          <p:cNvSpPr txBox="1"/>
          <p:nvPr/>
        </p:nvSpPr>
        <p:spPr>
          <a:xfrm>
            <a:off x="3065274" y="4874153"/>
            <a:ext cx="301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212121"/>
                </a:solidFill>
              </a:rPr>
              <a:t>Ribbon Communications Confidential and Proprietary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220D7-4DE2-4994-AB4B-93AE840BD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915" y="4724133"/>
            <a:ext cx="1193993" cy="49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97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3744"/>
            <a:ext cx="8229600" cy="3113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2000" dirty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44451"/>
            <a:ext cx="8229600" cy="215900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781550"/>
            <a:ext cx="9144000" cy="361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B968CD-FD9A-419E-A83D-2597E2EFFE3E}"/>
              </a:ext>
            </a:extLst>
          </p:cNvPr>
          <p:cNvSpPr txBox="1"/>
          <p:nvPr/>
        </p:nvSpPr>
        <p:spPr>
          <a:xfrm>
            <a:off x="384047" y="4874153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0AF1125-DA3C-4A07-AB14-10D26FD6517C}" type="slidenum">
              <a:rPr lang="en-US" sz="800" kern="1200" noProof="0" smtClean="0">
                <a:solidFill>
                  <a:srgbClr val="212121"/>
                </a:solidFill>
                <a:latin typeface="+mn-lt"/>
                <a:ea typeface="+mn-ea"/>
                <a:cs typeface="Arial"/>
              </a:rPr>
              <a:pPr/>
              <a:t>‹#›</a:t>
            </a:fld>
            <a:endParaRPr lang="en-US" sz="800" dirty="0">
              <a:solidFill>
                <a:srgbClr val="21212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B220D7-4DE2-4994-AB4B-93AE840BD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915" y="4724133"/>
            <a:ext cx="1193993" cy="49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21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781550"/>
            <a:ext cx="9144000" cy="361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B968CD-FD9A-419E-A83D-2597E2EFFE3E}"/>
              </a:ext>
            </a:extLst>
          </p:cNvPr>
          <p:cNvSpPr txBox="1"/>
          <p:nvPr/>
        </p:nvSpPr>
        <p:spPr>
          <a:xfrm>
            <a:off x="384047" y="4874153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0AF1125-DA3C-4A07-AB14-10D26FD6517C}" type="slidenum">
              <a:rPr lang="en-US" sz="800" kern="1200" noProof="0" smtClean="0">
                <a:solidFill>
                  <a:srgbClr val="212121"/>
                </a:solidFill>
                <a:latin typeface="+mn-lt"/>
                <a:ea typeface="+mn-ea"/>
                <a:cs typeface="Arial"/>
              </a:rPr>
              <a:pPr/>
              <a:t>‹#›</a:t>
            </a:fld>
            <a:endParaRPr lang="en-US" sz="800" dirty="0">
              <a:solidFill>
                <a:srgbClr val="21212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13B03D-4355-438C-9B85-B0C8513390C0}"/>
              </a:ext>
            </a:extLst>
          </p:cNvPr>
          <p:cNvSpPr txBox="1"/>
          <p:nvPr/>
        </p:nvSpPr>
        <p:spPr>
          <a:xfrm>
            <a:off x="3065274" y="4874153"/>
            <a:ext cx="301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212121"/>
                </a:solidFill>
              </a:rPr>
              <a:t>Ribbon Communications Confidential and Proprietary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B220D7-4DE2-4994-AB4B-93AE840BD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915" y="4724133"/>
            <a:ext cx="1193993" cy="49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7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02C87"/>
              </a:gs>
              <a:gs pos="84000">
                <a:srgbClr val="8B00B6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ibbon All Whi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90" y="1705427"/>
            <a:ext cx="5212588" cy="2148116"/>
          </a:xfrm>
          <a:prstGeom prst="rect">
            <a:avLst/>
          </a:prstGeom>
        </p:spPr>
      </p:pic>
      <p:sp>
        <p:nvSpPr>
          <p:cNvPr id="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65329"/>
            <a:ext cx="8229600" cy="457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939302"/>
            <a:ext cx="8229600" cy="24855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r">
              <a:buNone/>
              <a:defRPr/>
            </a:lvl2pPr>
            <a:lvl3pPr marL="685800" indent="0" algn="r">
              <a:buNone/>
              <a:defRPr/>
            </a:lvl3pPr>
            <a:lvl4pPr marL="1028700" indent="0" algn="r">
              <a:buNone/>
              <a:defRPr/>
            </a:lvl4pPr>
            <a:lvl5pPr marL="1371600" indent="0" algn="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007906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65329"/>
            <a:ext cx="8229600" cy="457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14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939302"/>
            <a:ext cx="8229600" cy="24855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r">
              <a:buNone/>
              <a:defRPr/>
            </a:lvl2pPr>
            <a:lvl3pPr marL="685800" indent="0" algn="r">
              <a:buNone/>
              <a:defRPr/>
            </a:lvl3pPr>
            <a:lvl4pPr marL="1028700" indent="0" algn="r">
              <a:buNone/>
              <a:defRPr/>
            </a:lvl4pPr>
            <a:lvl5pPr marL="1371600" indent="0" algn="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49" name="Ribbon White Tex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334" y="1708770"/>
            <a:ext cx="5218045" cy="214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10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Ribb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90" y="1705427"/>
            <a:ext cx="5212588" cy="2148116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65329"/>
            <a:ext cx="8229600" cy="457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939303"/>
            <a:ext cx="8229600" cy="2286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r">
              <a:buNone/>
              <a:defRPr/>
            </a:lvl2pPr>
            <a:lvl3pPr marL="685800" indent="0" algn="r">
              <a:buNone/>
              <a:defRPr/>
            </a:lvl3pPr>
            <a:lvl4pPr marL="1028700" indent="0" algn="r">
              <a:buNone/>
              <a:defRPr/>
            </a:lvl4pPr>
            <a:lvl5pPr marL="1371600" indent="0" algn="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94031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65329"/>
            <a:ext cx="8229600" cy="457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13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939303"/>
            <a:ext cx="8229600" cy="2286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r">
              <a:buNone/>
              <a:defRPr/>
            </a:lvl2pPr>
            <a:lvl3pPr marL="685800" indent="0" algn="r">
              <a:buNone/>
              <a:defRPr/>
            </a:lvl3pPr>
            <a:lvl4pPr marL="1028700" indent="0" algn="r">
              <a:buNone/>
              <a:defRPr/>
            </a:lvl4pPr>
            <a:lvl5pPr marL="1371600" indent="0" algn="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23" name="Ribb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90" y="1705427"/>
            <a:ext cx="5212588" cy="214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9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65329"/>
            <a:ext cx="8229600" cy="457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13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939303"/>
            <a:ext cx="8229600" cy="2286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r">
              <a:buNone/>
              <a:defRPr/>
            </a:lvl2pPr>
            <a:lvl3pPr marL="685800" indent="0" algn="r">
              <a:buNone/>
              <a:defRPr/>
            </a:lvl3pPr>
            <a:lvl4pPr marL="1028700" indent="0" algn="r">
              <a:buNone/>
              <a:defRPr/>
            </a:lvl4pPr>
            <a:lvl5pPr marL="1371600" indent="0" algn="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23" name="Ribb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90" y="1705427"/>
            <a:ext cx="5212588" cy="214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92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153110" y="333955"/>
            <a:ext cx="4837779" cy="102571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pic>
        <p:nvPicPr>
          <p:cNvPr id="52" name="Ribbon White Tex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334" y="1708770"/>
            <a:ext cx="5218045" cy="214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12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Ribb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90" y="1705427"/>
            <a:ext cx="5212588" cy="2148116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160484" y="333955"/>
            <a:ext cx="4837779" cy="102571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6805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/>
          <p:cNvSpPr>
            <a:spLocks noGrp="1"/>
          </p:cNvSpPr>
          <p:nvPr>
            <p:ph type="ctrTitle"/>
          </p:nvPr>
        </p:nvSpPr>
        <p:spPr>
          <a:xfrm>
            <a:off x="226508" y="3368189"/>
            <a:ext cx="6376008" cy="644989"/>
          </a:xfrm>
        </p:spPr>
        <p:txBody>
          <a:bodyPr>
            <a:noAutofit/>
          </a:bodyPr>
          <a:lstStyle>
            <a:lvl1pPr algn="l">
              <a:defRPr sz="24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7" name="Subtitle 2"/>
          <p:cNvSpPr>
            <a:spLocks noGrp="1"/>
          </p:cNvSpPr>
          <p:nvPr>
            <p:ph type="subTitle" idx="1"/>
          </p:nvPr>
        </p:nvSpPr>
        <p:spPr>
          <a:xfrm>
            <a:off x="226508" y="4031739"/>
            <a:ext cx="6376008" cy="228600"/>
          </a:xfrm>
        </p:spPr>
        <p:txBody>
          <a:bodyPr anchor="ctr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226508" y="4340161"/>
            <a:ext cx="4252768" cy="326121"/>
          </a:xfrm>
        </p:spPr>
        <p:txBody>
          <a:bodyPr anchor="ctr">
            <a:no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26508" y="4666283"/>
            <a:ext cx="4252768" cy="272659"/>
          </a:xfrm>
        </p:spPr>
        <p:txBody>
          <a:bodyPr anchor="ctr">
            <a:noAutofit/>
          </a:bodyPr>
          <a:lstStyle>
            <a:lvl1pPr marL="0" indent="0" algn="l">
              <a:buNone/>
              <a:defRPr sz="1600" baseline="0">
                <a:solidFill>
                  <a:schemeClr val="tx1"/>
                </a:solidFill>
              </a:defRPr>
            </a:lvl1pPr>
            <a:lvl2pPr marL="342900" indent="0" algn="r">
              <a:buNone/>
              <a:defRPr/>
            </a:lvl2pPr>
            <a:lvl3pPr marL="685800" indent="0" algn="r">
              <a:buNone/>
              <a:defRPr/>
            </a:lvl3pPr>
            <a:lvl4pPr marL="1028700" indent="0" algn="r">
              <a:buNone/>
              <a:defRPr/>
            </a:lvl4pPr>
            <a:lvl5pPr marL="1371600" indent="0" algn="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grpSp>
        <p:nvGrpSpPr>
          <p:cNvPr id="50" name="Ribbon Communications Logo - Gray"/>
          <p:cNvGrpSpPr>
            <a:grpSpLocks noChangeAspect="1"/>
          </p:cNvGrpSpPr>
          <p:nvPr/>
        </p:nvGrpSpPr>
        <p:grpSpPr bwMode="auto">
          <a:xfrm>
            <a:off x="4909827" y="2061978"/>
            <a:ext cx="3358737" cy="978408"/>
            <a:chOff x="2131" y="828"/>
            <a:chExt cx="1790" cy="504"/>
          </a:xfrm>
        </p:grpSpPr>
        <p:sp>
          <p:nvSpPr>
            <p:cNvPr id="51" name="Freeform 23"/>
            <p:cNvSpPr>
              <a:spLocks noChangeArrowheads="1"/>
            </p:cNvSpPr>
            <p:nvPr/>
          </p:nvSpPr>
          <p:spPr bwMode="auto">
            <a:xfrm>
              <a:off x="2737" y="828"/>
              <a:ext cx="1185" cy="442"/>
            </a:xfrm>
            <a:custGeom>
              <a:avLst/>
              <a:gdLst>
                <a:gd name="T0" fmla="*/ 4134 w 5231"/>
                <a:gd name="T1" fmla="*/ 1899 h 1952"/>
                <a:gd name="T2" fmla="*/ 2063 w 5231"/>
                <a:gd name="T3" fmla="*/ 1885 h 1952"/>
                <a:gd name="T4" fmla="*/ 2242 w 5231"/>
                <a:gd name="T5" fmla="*/ 1943 h 1952"/>
                <a:gd name="T6" fmla="*/ 528 w 5231"/>
                <a:gd name="T7" fmla="*/ 1604 h 1952"/>
                <a:gd name="T8" fmla="*/ 357 w 5231"/>
                <a:gd name="T9" fmla="*/ 1779 h 1952"/>
                <a:gd name="T10" fmla="*/ 3235 w 5231"/>
                <a:gd name="T11" fmla="*/ 1885 h 1952"/>
                <a:gd name="T12" fmla="*/ 3232 w 5231"/>
                <a:gd name="T13" fmla="*/ 1665 h 1952"/>
                <a:gd name="T14" fmla="*/ 3011 w 5231"/>
                <a:gd name="T15" fmla="*/ 1873 h 1952"/>
                <a:gd name="T16" fmla="*/ 3335 w 5231"/>
                <a:gd name="T17" fmla="*/ 1924 h 1952"/>
                <a:gd name="T18" fmla="*/ 3440 w 5231"/>
                <a:gd name="T19" fmla="*/ 1645 h 1952"/>
                <a:gd name="T20" fmla="*/ 3581 w 5231"/>
                <a:gd name="T21" fmla="*/ 1738 h 1952"/>
                <a:gd name="T22" fmla="*/ 48 w 5231"/>
                <a:gd name="T23" fmla="*/ 1899 h 1952"/>
                <a:gd name="T24" fmla="*/ 275 w 5231"/>
                <a:gd name="T25" fmla="*/ 1698 h 1952"/>
                <a:gd name="T26" fmla="*/ 275 w 5231"/>
                <a:gd name="T27" fmla="*/ 1860 h 1952"/>
                <a:gd name="T28" fmla="*/ 4883 w 5231"/>
                <a:gd name="T29" fmla="*/ 1899 h 1952"/>
                <a:gd name="T30" fmla="*/ 5011 w 5231"/>
                <a:gd name="T31" fmla="*/ 1792 h 1952"/>
                <a:gd name="T32" fmla="*/ 5110 w 5231"/>
                <a:gd name="T33" fmla="*/ 1678 h 1952"/>
                <a:gd name="T34" fmla="*/ 3656 w 5231"/>
                <a:gd name="T35" fmla="*/ 1650 h 1952"/>
                <a:gd name="T36" fmla="*/ 3856 w 5231"/>
                <a:gd name="T37" fmla="*/ 1650 h 1952"/>
                <a:gd name="T38" fmla="*/ 3855 w 5231"/>
                <a:gd name="T39" fmla="*/ 1936 h 1952"/>
                <a:gd name="T40" fmla="*/ 830 w 5231"/>
                <a:gd name="T41" fmla="*/ 1659 h 1952"/>
                <a:gd name="T42" fmla="*/ 1245 w 5231"/>
                <a:gd name="T43" fmla="*/ 1747 h 1952"/>
                <a:gd name="T44" fmla="*/ 1017 w 5231"/>
                <a:gd name="T45" fmla="*/ 1745 h 1952"/>
                <a:gd name="T46" fmla="*/ 1436 w 5231"/>
                <a:gd name="T47" fmla="*/ 1612 h 1952"/>
                <a:gd name="T48" fmla="*/ 1852 w 5231"/>
                <a:gd name="T49" fmla="*/ 1943 h 1952"/>
                <a:gd name="T50" fmla="*/ 1624 w 5231"/>
                <a:gd name="T51" fmla="*/ 1943 h 1952"/>
                <a:gd name="T52" fmla="*/ 1436 w 5231"/>
                <a:gd name="T53" fmla="*/ 1612 h 1952"/>
                <a:gd name="T54" fmla="*/ 2835 w 5231"/>
                <a:gd name="T55" fmla="*/ 1612 h 1952"/>
                <a:gd name="T56" fmla="*/ 2646 w 5231"/>
                <a:gd name="T57" fmla="*/ 1643 h 1952"/>
                <a:gd name="T58" fmla="*/ 2468 w 5231"/>
                <a:gd name="T59" fmla="*/ 1673 h 1952"/>
                <a:gd name="T60" fmla="*/ 4559 w 5231"/>
                <a:gd name="T61" fmla="*/ 1661 h 1952"/>
                <a:gd name="T62" fmla="*/ 4738 w 5231"/>
                <a:gd name="T63" fmla="*/ 1670 h 1952"/>
                <a:gd name="T64" fmla="*/ 4559 w 5231"/>
                <a:gd name="T65" fmla="*/ 1612 h 1952"/>
                <a:gd name="T66" fmla="*/ 4348 w 5231"/>
                <a:gd name="T67" fmla="*/ 1873 h 1952"/>
                <a:gd name="T68" fmla="*/ 400 w 5231"/>
                <a:gd name="T69" fmla="*/ 1777 h 1952"/>
                <a:gd name="T70" fmla="*/ 3336 w 5231"/>
                <a:gd name="T71" fmla="*/ 1843 h 1952"/>
                <a:gd name="T72" fmla="*/ 3987 w 5231"/>
                <a:gd name="T73" fmla="*/ 1512 h 1952"/>
                <a:gd name="T74" fmla="*/ 2788 w 5231"/>
                <a:gd name="T75" fmla="*/ 1511 h 1952"/>
                <a:gd name="T76" fmla="*/ 3189 w 5231"/>
                <a:gd name="T77" fmla="*/ 833 h 1952"/>
                <a:gd name="T78" fmla="*/ 4092 w 5231"/>
                <a:gd name="T79" fmla="*/ 648 h 1952"/>
                <a:gd name="T80" fmla="*/ 1062 w 5231"/>
                <a:gd name="T81" fmla="*/ 354 h 1952"/>
                <a:gd name="T82" fmla="*/ 1858 w 5231"/>
                <a:gd name="T83" fmla="*/ 512 h 1952"/>
                <a:gd name="T84" fmla="*/ 1347 w 5231"/>
                <a:gd name="T85" fmla="*/ 1272 h 1952"/>
                <a:gd name="T86" fmla="*/ 1213 w 5231"/>
                <a:gd name="T87" fmla="*/ 612 h 1952"/>
                <a:gd name="T88" fmla="*/ 1529 w 5231"/>
                <a:gd name="T89" fmla="*/ 526 h 1952"/>
                <a:gd name="T90" fmla="*/ 2296 w 5231"/>
                <a:gd name="T91" fmla="*/ 376 h 1952"/>
                <a:gd name="T92" fmla="*/ 2920 w 5231"/>
                <a:gd name="T93" fmla="*/ 1172 h 1952"/>
                <a:gd name="T94" fmla="*/ 2124 w 5231"/>
                <a:gd name="T95" fmla="*/ 767 h 1952"/>
                <a:gd name="T96" fmla="*/ 2814 w 5231"/>
                <a:gd name="T97" fmla="*/ 1065 h 1952"/>
                <a:gd name="T98" fmla="*/ 743 w 5231"/>
                <a:gd name="T99" fmla="*/ 376 h 1952"/>
                <a:gd name="T100" fmla="*/ 7 w 5231"/>
                <a:gd name="T101" fmla="*/ 1290 h 1952"/>
                <a:gd name="T102" fmla="*/ 597 w 5231"/>
                <a:gd name="T103" fmla="*/ 526 h 1952"/>
                <a:gd name="T104" fmla="*/ 4409 w 5231"/>
                <a:gd name="T105" fmla="*/ 1290 h 1952"/>
                <a:gd name="T106" fmla="*/ 4858 w 5231"/>
                <a:gd name="T107" fmla="*/ 391 h 1952"/>
                <a:gd name="T108" fmla="*/ 3433 w 5231"/>
                <a:gd name="T109" fmla="*/ 603 h 1952"/>
                <a:gd name="T110" fmla="*/ 3659 w 5231"/>
                <a:gd name="T111" fmla="*/ 508 h 1952"/>
                <a:gd name="T112" fmla="*/ 5146 w 5231"/>
                <a:gd name="T113" fmla="*/ 388 h 1952"/>
                <a:gd name="T114" fmla="*/ 5195 w 5231"/>
                <a:gd name="T115" fmla="*/ 410 h 1952"/>
                <a:gd name="T116" fmla="*/ 5194 w 5231"/>
                <a:gd name="T117" fmla="*/ 430 h 1952"/>
                <a:gd name="T118" fmla="*/ 908 w 5231"/>
                <a:gd name="T119" fmla="*/ 90 h 1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31" h="1952">
                  <a:moveTo>
                    <a:pt x="4257" y="1604"/>
                  </a:moveTo>
                  <a:cubicBezTo>
                    <a:pt x="4303" y="1604"/>
                    <a:pt x="4347" y="1623"/>
                    <a:pt x="4378" y="1656"/>
                  </a:cubicBezTo>
                  <a:cubicBezTo>
                    <a:pt x="4409" y="1688"/>
                    <a:pt x="4426" y="1731"/>
                    <a:pt x="4426" y="1776"/>
                  </a:cubicBezTo>
                  <a:lnTo>
                    <a:pt x="4426" y="1777"/>
                  </a:lnTo>
                  <a:cubicBezTo>
                    <a:pt x="4426" y="1823"/>
                    <a:pt x="4409" y="1866"/>
                    <a:pt x="4378" y="1899"/>
                  </a:cubicBezTo>
                  <a:cubicBezTo>
                    <a:pt x="4346" y="1932"/>
                    <a:pt x="4303" y="1951"/>
                    <a:pt x="4256" y="1951"/>
                  </a:cubicBezTo>
                  <a:cubicBezTo>
                    <a:pt x="4209" y="1951"/>
                    <a:pt x="4166" y="1933"/>
                    <a:pt x="4134" y="1899"/>
                  </a:cubicBezTo>
                  <a:cubicBezTo>
                    <a:pt x="4103" y="1867"/>
                    <a:pt x="4086" y="1824"/>
                    <a:pt x="4086" y="1779"/>
                  </a:cubicBezTo>
                  <a:lnTo>
                    <a:pt x="4086" y="1777"/>
                  </a:lnTo>
                  <a:cubicBezTo>
                    <a:pt x="4086" y="1732"/>
                    <a:pt x="4103" y="1689"/>
                    <a:pt x="4135" y="1656"/>
                  </a:cubicBezTo>
                  <a:cubicBezTo>
                    <a:pt x="4166" y="1623"/>
                    <a:pt x="4210" y="1604"/>
                    <a:pt x="4257" y="1604"/>
                  </a:cubicBezTo>
                  <a:close/>
                  <a:moveTo>
                    <a:pt x="2037" y="1612"/>
                  </a:moveTo>
                  <a:lnTo>
                    <a:pt x="2037" y="1808"/>
                  </a:lnTo>
                  <a:cubicBezTo>
                    <a:pt x="2037" y="1840"/>
                    <a:pt x="2046" y="1866"/>
                    <a:pt x="2063" y="1885"/>
                  </a:cubicBezTo>
                  <a:cubicBezTo>
                    <a:pt x="2080" y="1903"/>
                    <a:pt x="2104" y="1913"/>
                    <a:pt x="2135" y="1913"/>
                  </a:cubicBezTo>
                  <a:cubicBezTo>
                    <a:pt x="2164" y="1913"/>
                    <a:pt x="2191" y="1902"/>
                    <a:pt x="2211" y="1882"/>
                  </a:cubicBezTo>
                  <a:cubicBezTo>
                    <a:pt x="2231" y="1862"/>
                    <a:pt x="2242" y="1834"/>
                    <a:pt x="2242" y="1803"/>
                  </a:cubicBezTo>
                  <a:lnTo>
                    <a:pt x="2242" y="1612"/>
                  </a:lnTo>
                  <a:lnTo>
                    <a:pt x="2282" y="1612"/>
                  </a:lnTo>
                  <a:lnTo>
                    <a:pt x="2282" y="1943"/>
                  </a:lnTo>
                  <a:lnTo>
                    <a:pt x="2242" y="1943"/>
                  </a:lnTo>
                  <a:lnTo>
                    <a:pt x="2242" y="1894"/>
                  </a:lnTo>
                  <a:cubicBezTo>
                    <a:pt x="2216" y="1932"/>
                    <a:pt x="2178" y="1951"/>
                    <a:pt x="2130" y="1951"/>
                  </a:cubicBezTo>
                  <a:cubicBezTo>
                    <a:pt x="2090" y="1951"/>
                    <a:pt x="2056" y="1937"/>
                    <a:pt x="2032" y="1912"/>
                  </a:cubicBezTo>
                  <a:cubicBezTo>
                    <a:pt x="2009" y="1887"/>
                    <a:pt x="1997" y="1853"/>
                    <a:pt x="1997" y="1814"/>
                  </a:cubicBezTo>
                  <a:lnTo>
                    <a:pt x="1997" y="1612"/>
                  </a:lnTo>
                  <a:lnTo>
                    <a:pt x="2037" y="1612"/>
                  </a:lnTo>
                  <a:close/>
                  <a:moveTo>
                    <a:pt x="528" y="1604"/>
                  </a:moveTo>
                  <a:cubicBezTo>
                    <a:pt x="574" y="1604"/>
                    <a:pt x="617" y="1623"/>
                    <a:pt x="649" y="1656"/>
                  </a:cubicBezTo>
                  <a:cubicBezTo>
                    <a:pt x="680" y="1688"/>
                    <a:pt x="697" y="1731"/>
                    <a:pt x="697" y="1776"/>
                  </a:cubicBezTo>
                  <a:lnTo>
                    <a:pt x="697" y="1777"/>
                  </a:lnTo>
                  <a:cubicBezTo>
                    <a:pt x="697" y="1823"/>
                    <a:pt x="680" y="1866"/>
                    <a:pt x="649" y="1899"/>
                  </a:cubicBezTo>
                  <a:cubicBezTo>
                    <a:pt x="617" y="1932"/>
                    <a:pt x="573" y="1951"/>
                    <a:pt x="526" y="1951"/>
                  </a:cubicBezTo>
                  <a:cubicBezTo>
                    <a:pt x="480" y="1951"/>
                    <a:pt x="437" y="1933"/>
                    <a:pt x="405" y="1899"/>
                  </a:cubicBezTo>
                  <a:cubicBezTo>
                    <a:pt x="374" y="1867"/>
                    <a:pt x="357" y="1824"/>
                    <a:pt x="357" y="1779"/>
                  </a:cubicBezTo>
                  <a:lnTo>
                    <a:pt x="357" y="1777"/>
                  </a:lnTo>
                  <a:cubicBezTo>
                    <a:pt x="357" y="1732"/>
                    <a:pt x="374" y="1689"/>
                    <a:pt x="405" y="1656"/>
                  </a:cubicBezTo>
                  <a:cubicBezTo>
                    <a:pt x="437" y="1623"/>
                    <a:pt x="481" y="1604"/>
                    <a:pt x="528" y="1604"/>
                  </a:cubicBezTo>
                  <a:close/>
                  <a:moveTo>
                    <a:pt x="3207" y="1860"/>
                  </a:moveTo>
                  <a:lnTo>
                    <a:pt x="3210" y="1857"/>
                  </a:lnTo>
                  <a:lnTo>
                    <a:pt x="3238" y="1882"/>
                  </a:lnTo>
                  <a:lnTo>
                    <a:pt x="3235" y="1885"/>
                  </a:lnTo>
                  <a:cubicBezTo>
                    <a:pt x="3195" y="1931"/>
                    <a:pt x="3154" y="1951"/>
                    <a:pt x="3100" y="1951"/>
                  </a:cubicBezTo>
                  <a:cubicBezTo>
                    <a:pt x="3055" y="1951"/>
                    <a:pt x="3012" y="1933"/>
                    <a:pt x="2980" y="1899"/>
                  </a:cubicBezTo>
                  <a:cubicBezTo>
                    <a:pt x="2949" y="1867"/>
                    <a:pt x="2931" y="1824"/>
                    <a:pt x="2931" y="1779"/>
                  </a:cubicBezTo>
                  <a:lnTo>
                    <a:pt x="2931" y="1777"/>
                  </a:lnTo>
                  <a:cubicBezTo>
                    <a:pt x="2931" y="1732"/>
                    <a:pt x="2949" y="1689"/>
                    <a:pt x="2980" y="1656"/>
                  </a:cubicBezTo>
                  <a:cubicBezTo>
                    <a:pt x="3012" y="1623"/>
                    <a:pt x="3055" y="1604"/>
                    <a:pt x="3100" y="1604"/>
                  </a:cubicBezTo>
                  <a:cubicBezTo>
                    <a:pt x="3166" y="1604"/>
                    <a:pt x="3205" y="1637"/>
                    <a:pt x="3232" y="1665"/>
                  </a:cubicBezTo>
                  <a:lnTo>
                    <a:pt x="3235" y="1668"/>
                  </a:lnTo>
                  <a:lnTo>
                    <a:pt x="3207" y="1698"/>
                  </a:lnTo>
                  <a:lnTo>
                    <a:pt x="3204" y="1694"/>
                  </a:lnTo>
                  <a:cubicBezTo>
                    <a:pt x="3178" y="1667"/>
                    <a:pt x="3147" y="1642"/>
                    <a:pt x="3100" y="1642"/>
                  </a:cubicBezTo>
                  <a:cubicBezTo>
                    <a:pt x="3029" y="1642"/>
                    <a:pt x="2974" y="1701"/>
                    <a:pt x="2974" y="1776"/>
                  </a:cubicBezTo>
                  <a:lnTo>
                    <a:pt x="2974" y="1777"/>
                  </a:lnTo>
                  <a:cubicBezTo>
                    <a:pt x="2974" y="1814"/>
                    <a:pt x="2987" y="1848"/>
                    <a:pt x="3011" y="1873"/>
                  </a:cubicBezTo>
                  <a:cubicBezTo>
                    <a:pt x="3035" y="1899"/>
                    <a:pt x="3068" y="1912"/>
                    <a:pt x="3102" y="1912"/>
                  </a:cubicBezTo>
                  <a:cubicBezTo>
                    <a:pt x="3141" y="1912"/>
                    <a:pt x="3176" y="1895"/>
                    <a:pt x="3207" y="1860"/>
                  </a:cubicBezTo>
                  <a:close/>
                  <a:moveTo>
                    <a:pt x="3581" y="1943"/>
                  </a:moveTo>
                  <a:lnTo>
                    <a:pt x="3541" y="1943"/>
                  </a:lnTo>
                  <a:lnTo>
                    <a:pt x="3541" y="1898"/>
                  </a:lnTo>
                  <a:cubicBezTo>
                    <a:pt x="3522" y="1921"/>
                    <a:pt x="3484" y="1951"/>
                    <a:pt x="3423" y="1951"/>
                  </a:cubicBezTo>
                  <a:cubicBezTo>
                    <a:pt x="3391" y="1951"/>
                    <a:pt x="3359" y="1941"/>
                    <a:pt x="3335" y="1924"/>
                  </a:cubicBezTo>
                  <a:cubicBezTo>
                    <a:pt x="3308" y="1905"/>
                    <a:pt x="3294" y="1877"/>
                    <a:pt x="3294" y="1845"/>
                  </a:cubicBezTo>
                  <a:lnTo>
                    <a:pt x="3294" y="1844"/>
                  </a:lnTo>
                  <a:cubicBezTo>
                    <a:pt x="3294" y="1810"/>
                    <a:pt x="3308" y="1782"/>
                    <a:pt x="3335" y="1763"/>
                  </a:cubicBezTo>
                  <a:cubicBezTo>
                    <a:pt x="3361" y="1744"/>
                    <a:pt x="3397" y="1735"/>
                    <a:pt x="3439" y="1735"/>
                  </a:cubicBezTo>
                  <a:cubicBezTo>
                    <a:pt x="3484" y="1735"/>
                    <a:pt x="3515" y="1740"/>
                    <a:pt x="3541" y="1747"/>
                  </a:cubicBezTo>
                  <a:lnTo>
                    <a:pt x="3541" y="1739"/>
                  </a:lnTo>
                  <a:cubicBezTo>
                    <a:pt x="3541" y="1678"/>
                    <a:pt x="3505" y="1645"/>
                    <a:pt x="3440" y="1645"/>
                  </a:cubicBezTo>
                  <a:cubicBezTo>
                    <a:pt x="3406" y="1645"/>
                    <a:pt x="3375" y="1653"/>
                    <a:pt x="3341" y="1670"/>
                  </a:cubicBezTo>
                  <a:lnTo>
                    <a:pt x="3337" y="1673"/>
                  </a:lnTo>
                  <a:lnTo>
                    <a:pt x="3322" y="1637"/>
                  </a:lnTo>
                  <a:lnTo>
                    <a:pt x="3326" y="1635"/>
                  </a:lnTo>
                  <a:cubicBezTo>
                    <a:pt x="3356" y="1621"/>
                    <a:pt x="3393" y="1607"/>
                    <a:pt x="3442" y="1607"/>
                  </a:cubicBezTo>
                  <a:cubicBezTo>
                    <a:pt x="3486" y="1607"/>
                    <a:pt x="3523" y="1620"/>
                    <a:pt x="3547" y="1644"/>
                  </a:cubicBezTo>
                  <a:cubicBezTo>
                    <a:pt x="3570" y="1667"/>
                    <a:pt x="3581" y="1698"/>
                    <a:pt x="3581" y="1738"/>
                  </a:cubicBezTo>
                  <a:lnTo>
                    <a:pt x="3581" y="1943"/>
                  </a:lnTo>
                  <a:close/>
                  <a:moveTo>
                    <a:pt x="275" y="1860"/>
                  </a:moveTo>
                  <a:lnTo>
                    <a:pt x="278" y="1857"/>
                  </a:lnTo>
                  <a:lnTo>
                    <a:pt x="306" y="1882"/>
                  </a:lnTo>
                  <a:lnTo>
                    <a:pt x="303" y="1885"/>
                  </a:lnTo>
                  <a:cubicBezTo>
                    <a:pt x="264" y="1931"/>
                    <a:pt x="222" y="1951"/>
                    <a:pt x="169" y="1951"/>
                  </a:cubicBezTo>
                  <a:cubicBezTo>
                    <a:pt x="123" y="1951"/>
                    <a:pt x="80" y="1933"/>
                    <a:pt x="48" y="1899"/>
                  </a:cubicBezTo>
                  <a:cubicBezTo>
                    <a:pt x="17" y="1867"/>
                    <a:pt x="0" y="1824"/>
                    <a:pt x="0" y="1779"/>
                  </a:cubicBezTo>
                  <a:lnTo>
                    <a:pt x="0" y="1777"/>
                  </a:lnTo>
                  <a:cubicBezTo>
                    <a:pt x="0" y="1732"/>
                    <a:pt x="17" y="1689"/>
                    <a:pt x="49" y="1656"/>
                  </a:cubicBezTo>
                  <a:cubicBezTo>
                    <a:pt x="80" y="1623"/>
                    <a:pt x="123" y="1604"/>
                    <a:pt x="169" y="1604"/>
                  </a:cubicBezTo>
                  <a:cubicBezTo>
                    <a:pt x="234" y="1604"/>
                    <a:pt x="273" y="1637"/>
                    <a:pt x="301" y="1665"/>
                  </a:cubicBezTo>
                  <a:lnTo>
                    <a:pt x="304" y="1668"/>
                  </a:lnTo>
                  <a:lnTo>
                    <a:pt x="275" y="1698"/>
                  </a:lnTo>
                  <a:lnTo>
                    <a:pt x="272" y="1694"/>
                  </a:lnTo>
                  <a:cubicBezTo>
                    <a:pt x="246" y="1667"/>
                    <a:pt x="215" y="1642"/>
                    <a:pt x="168" y="1642"/>
                  </a:cubicBezTo>
                  <a:cubicBezTo>
                    <a:pt x="97" y="1642"/>
                    <a:pt x="42" y="1701"/>
                    <a:pt x="42" y="1776"/>
                  </a:cubicBezTo>
                  <a:lnTo>
                    <a:pt x="42" y="1777"/>
                  </a:lnTo>
                  <a:cubicBezTo>
                    <a:pt x="42" y="1814"/>
                    <a:pt x="56" y="1848"/>
                    <a:pt x="80" y="1873"/>
                  </a:cubicBezTo>
                  <a:cubicBezTo>
                    <a:pt x="104" y="1899"/>
                    <a:pt x="136" y="1912"/>
                    <a:pt x="170" y="1912"/>
                  </a:cubicBezTo>
                  <a:cubicBezTo>
                    <a:pt x="209" y="1912"/>
                    <a:pt x="244" y="1895"/>
                    <a:pt x="275" y="1860"/>
                  </a:cubicBezTo>
                  <a:close/>
                  <a:moveTo>
                    <a:pt x="5027" y="1755"/>
                  </a:moveTo>
                  <a:cubicBezTo>
                    <a:pt x="5083" y="1770"/>
                    <a:pt x="5137" y="1790"/>
                    <a:pt x="5137" y="1849"/>
                  </a:cubicBezTo>
                  <a:lnTo>
                    <a:pt x="5137" y="1851"/>
                  </a:lnTo>
                  <a:cubicBezTo>
                    <a:pt x="5137" y="1879"/>
                    <a:pt x="5125" y="1905"/>
                    <a:pt x="5103" y="1923"/>
                  </a:cubicBezTo>
                  <a:cubicBezTo>
                    <a:pt x="5082" y="1940"/>
                    <a:pt x="5053" y="1949"/>
                    <a:pt x="5021" y="1949"/>
                  </a:cubicBezTo>
                  <a:cubicBezTo>
                    <a:pt x="4975" y="1949"/>
                    <a:pt x="4922" y="1931"/>
                    <a:pt x="4886" y="1902"/>
                  </a:cubicBezTo>
                  <a:lnTo>
                    <a:pt x="4883" y="1899"/>
                  </a:lnTo>
                  <a:lnTo>
                    <a:pt x="4906" y="1867"/>
                  </a:lnTo>
                  <a:lnTo>
                    <a:pt x="4910" y="1870"/>
                  </a:lnTo>
                  <a:cubicBezTo>
                    <a:pt x="4946" y="1897"/>
                    <a:pt x="4984" y="1911"/>
                    <a:pt x="5023" y="1911"/>
                  </a:cubicBezTo>
                  <a:cubicBezTo>
                    <a:pt x="5066" y="1911"/>
                    <a:pt x="5096" y="1888"/>
                    <a:pt x="5096" y="1855"/>
                  </a:cubicBezTo>
                  <a:lnTo>
                    <a:pt x="5096" y="1853"/>
                  </a:lnTo>
                  <a:cubicBezTo>
                    <a:pt x="5096" y="1819"/>
                    <a:pt x="5059" y="1806"/>
                    <a:pt x="5014" y="1793"/>
                  </a:cubicBezTo>
                  <a:lnTo>
                    <a:pt x="5011" y="1792"/>
                  </a:lnTo>
                  <a:cubicBezTo>
                    <a:pt x="4959" y="1777"/>
                    <a:pt x="4900" y="1761"/>
                    <a:pt x="4900" y="1701"/>
                  </a:cubicBezTo>
                  <a:lnTo>
                    <a:pt x="4900" y="1699"/>
                  </a:lnTo>
                  <a:cubicBezTo>
                    <a:pt x="4900" y="1673"/>
                    <a:pt x="4911" y="1649"/>
                    <a:pt x="4931" y="1632"/>
                  </a:cubicBezTo>
                  <a:cubicBezTo>
                    <a:pt x="4951" y="1615"/>
                    <a:pt x="4980" y="1606"/>
                    <a:pt x="5011" y="1606"/>
                  </a:cubicBezTo>
                  <a:cubicBezTo>
                    <a:pt x="5049" y="1606"/>
                    <a:pt x="5094" y="1620"/>
                    <a:pt x="5128" y="1642"/>
                  </a:cubicBezTo>
                  <a:lnTo>
                    <a:pt x="5131" y="1644"/>
                  </a:lnTo>
                  <a:lnTo>
                    <a:pt x="5110" y="1678"/>
                  </a:lnTo>
                  <a:lnTo>
                    <a:pt x="5106" y="1675"/>
                  </a:lnTo>
                  <a:cubicBezTo>
                    <a:pt x="5075" y="1655"/>
                    <a:pt x="5041" y="1644"/>
                    <a:pt x="5010" y="1644"/>
                  </a:cubicBezTo>
                  <a:cubicBezTo>
                    <a:pt x="4969" y="1644"/>
                    <a:pt x="4941" y="1665"/>
                    <a:pt x="4941" y="1696"/>
                  </a:cubicBezTo>
                  <a:lnTo>
                    <a:pt x="4941" y="1697"/>
                  </a:lnTo>
                  <a:cubicBezTo>
                    <a:pt x="4941" y="1728"/>
                    <a:pt x="4977" y="1740"/>
                    <a:pt x="5027" y="1755"/>
                  </a:cubicBezTo>
                  <a:close/>
                  <a:moveTo>
                    <a:pt x="3703" y="1650"/>
                  </a:moveTo>
                  <a:lnTo>
                    <a:pt x="3656" y="1650"/>
                  </a:lnTo>
                  <a:lnTo>
                    <a:pt x="3656" y="1612"/>
                  </a:lnTo>
                  <a:lnTo>
                    <a:pt x="3703" y="1612"/>
                  </a:lnTo>
                  <a:lnTo>
                    <a:pt x="3703" y="1509"/>
                  </a:lnTo>
                  <a:lnTo>
                    <a:pt x="3743" y="1509"/>
                  </a:lnTo>
                  <a:lnTo>
                    <a:pt x="3743" y="1612"/>
                  </a:lnTo>
                  <a:lnTo>
                    <a:pt x="3856" y="1612"/>
                  </a:lnTo>
                  <a:lnTo>
                    <a:pt x="3856" y="1650"/>
                  </a:lnTo>
                  <a:lnTo>
                    <a:pt x="3743" y="1650"/>
                  </a:lnTo>
                  <a:lnTo>
                    <a:pt x="3743" y="1853"/>
                  </a:lnTo>
                  <a:cubicBezTo>
                    <a:pt x="3743" y="1873"/>
                    <a:pt x="3749" y="1888"/>
                    <a:pt x="3760" y="1898"/>
                  </a:cubicBezTo>
                  <a:cubicBezTo>
                    <a:pt x="3770" y="1906"/>
                    <a:pt x="3784" y="1910"/>
                    <a:pt x="3803" y="1910"/>
                  </a:cubicBezTo>
                  <a:cubicBezTo>
                    <a:pt x="3818" y="1910"/>
                    <a:pt x="3831" y="1907"/>
                    <a:pt x="3848" y="1900"/>
                  </a:cubicBezTo>
                  <a:lnTo>
                    <a:pt x="3855" y="1897"/>
                  </a:lnTo>
                  <a:lnTo>
                    <a:pt x="3855" y="1936"/>
                  </a:lnTo>
                  <a:lnTo>
                    <a:pt x="3852" y="1937"/>
                  </a:lnTo>
                  <a:cubicBezTo>
                    <a:pt x="3835" y="1945"/>
                    <a:pt x="3818" y="1949"/>
                    <a:pt x="3798" y="1949"/>
                  </a:cubicBezTo>
                  <a:cubicBezTo>
                    <a:pt x="3771" y="1949"/>
                    <a:pt x="3748" y="1941"/>
                    <a:pt x="3731" y="1926"/>
                  </a:cubicBezTo>
                  <a:cubicBezTo>
                    <a:pt x="3713" y="1910"/>
                    <a:pt x="3703" y="1886"/>
                    <a:pt x="3703" y="1856"/>
                  </a:cubicBezTo>
                  <a:lnTo>
                    <a:pt x="3703" y="1650"/>
                  </a:lnTo>
                  <a:close/>
                  <a:moveTo>
                    <a:pt x="830" y="1612"/>
                  </a:moveTo>
                  <a:lnTo>
                    <a:pt x="830" y="1659"/>
                  </a:lnTo>
                  <a:cubicBezTo>
                    <a:pt x="849" y="1631"/>
                    <a:pt x="879" y="1604"/>
                    <a:pt x="932" y="1604"/>
                  </a:cubicBezTo>
                  <a:cubicBezTo>
                    <a:pt x="995" y="1604"/>
                    <a:pt x="1027" y="1642"/>
                    <a:pt x="1041" y="1669"/>
                  </a:cubicBezTo>
                  <a:cubicBezTo>
                    <a:pt x="1069" y="1626"/>
                    <a:pt x="1108" y="1604"/>
                    <a:pt x="1157" y="1604"/>
                  </a:cubicBezTo>
                  <a:cubicBezTo>
                    <a:pt x="1235" y="1604"/>
                    <a:pt x="1286" y="1659"/>
                    <a:pt x="1286" y="1744"/>
                  </a:cubicBezTo>
                  <a:lnTo>
                    <a:pt x="1286" y="1943"/>
                  </a:lnTo>
                  <a:lnTo>
                    <a:pt x="1245" y="1943"/>
                  </a:lnTo>
                  <a:lnTo>
                    <a:pt x="1245" y="1747"/>
                  </a:lnTo>
                  <a:cubicBezTo>
                    <a:pt x="1245" y="1714"/>
                    <a:pt x="1237" y="1687"/>
                    <a:pt x="1221" y="1669"/>
                  </a:cubicBezTo>
                  <a:cubicBezTo>
                    <a:pt x="1206" y="1651"/>
                    <a:pt x="1183" y="1642"/>
                    <a:pt x="1155" y="1642"/>
                  </a:cubicBezTo>
                  <a:cubicBezTo>
                    <a:pt x="1128" y="1642"/>
                    <a:pt x="1104" y="1652"/>
                    <a:pt x="1087" y="1670"/>
                  </a:cubicBezTo>
                  <a:cubicBezTo>
                    <a:pt x="1068" y="1690"/>
                    <a:pt x="1058" y="1718"/>
                    <a:pt x="1058" y="1751"/>
                  </a:cubicBezTo>
                  <a:lnTo>
                    <a:pt x="1058" y="1943"/>
                  </a:lnTo>
                  <a:lnTo>
                    <a:pt x="1017" y="1943"/>
                  </a:lnTo>
                  <a:lnTo>
                    <a:pt x="1017" y="1745"/>
                  </a:lnTo>
                  <a:cubicBezTo>
                    <a:pt x="1017" y="1682"/>
                    <a:pt x="983" y="1642"/>
                    <a:pt x="928" y="1642"/>
                  </a:cubicBezTo>
                  <a:cubicBezTo>
                    <a:pt x="873" y="1642"/>
                    <a:pt x="830" y="1691"/>
                    <a:pt x="830" y="1753"/>
                  </a:cubicBezTo>
                  <a:lnTo>
                    <a:pt x="830" y="1943"/>
                  </a:lnTo>
                  <a:lnTo>
                    <a:pt x="790" y="1943"/>
                  </a:lnTo>
                  <a:lnTo>
                    <a:pt x="790" y="1612"/>
                  </a:lnTo>
                  <a:lnTo>
                    <a:pt x="830" y="1612"/>
                  </a:lnTo>
                  <a:close/>
                  <a:moveTo>
                    <a:pt x="1436" y="1612"/>
                  </a:moveTo>
                  <a:lnTo>
                    <a:pt x="1436" y="1659"/>
                  </a:lnTo>
                  <a:cubicBezTo>
                    <a:pt x="1456" y="1631"/>
                    <a:pt x="1486" y="1604"/>
                    <a:pt x="1539" y="1604"/>
                  </a:cubicBezTo>
                  <a:cubicBezTo>
                    <a:pt x="1602" y="1604"/>
                    <a:pt x="1634" y="1642"/>
                    <a:pt x="1648" y="1669"/>
                  </a:cubicBezTo>
                  <a:cubicBezTo>
                    <a:pt x="1676" y="1626"/>
                    <a:pt x="1715" y="1604"/>
                    <a:pt x="1764" y="1604"/>
                  </a:cubicBezTo>
                  <a:cubicBezTo>
                    <a:pt x="1842" y="1604"/>
                    <a:pt x="1892" y="1659"/>
                    <a:pt x="1892" y="1744"/>
                  </a:cubicBezTo>
                  <a:lnTo>
                    <a:pt x="1892" y="1943"/>
                  </a:lnTo>
                  <a:lnTo>
                    <a:pt x="1852" y="1943"/>
                  </a:lnTo>
                  <a:lnTo>
                    <a:pt x="1852" y="1747"/>
                  </a:lnTo>
                  <a:cubicBezTo>
                    <a:pt x="1852" y="1714"/>
                    <a:pt x="1844" y="1687"/>
                    <a:pt x="1828" y="1669"/>
                  </a:cubicBezTo>
                  <a:cubicBezTo>
                    <a:pt x="1812" y="1651"/>
                    <a:pt x="1789" y="1642"/>
                    <a:pt x="1761" y="1642"/>
                  </a:cubicBezTo>
                  <a:cubicBezTo>
                    <a:pt x="1735" y="1642"/>
                    <a:pt x="1711" y="1652"/>
                    <a:pt x="1694" y="1670"/>
                  </a:cubicBezTo>
                  <a:cubicBezTo>
                    <a:pt x="1674" y="1690"/>
                    <a:pt x="1664" y="1718"/>
                    <a:pt x="1664" y="1751"/>
                  </a:cubicBezTo>
                  <a:lnTo>
                    <a:pt x="1664" y="1943"/>
                  </a:lnTo>
                  <a:lnTo>
                    <a:pt x="1624" y="1943"/>
                  </a:lnTo>
                  <a:lnTo>
                    <a:pt x="1624" y="1745"/>
                  </a:lnTo>
                  <a:cubicBezTo>
                    <a:pt x="1624" y="1682"/>
                    <a:pt x="1590" y="1642"/>
                    <a:pt x="1535" y="1642"/>
                  </a:cubicBezTo>
                  <a:cubicBezTo>
                    <a:pt x="1480" y="1642"/>
                    <a:pt x="1436" y="1691"/>
                    <a:pt x="1436" y="1753"/>
                  </a:cubicBezTo>
                  <a:lnTo>
                    <a:pt x="1436" y="1943"/>
                  </a:lnTo>
                  <a:lnTo>
                    <a:pt x="1397" y="1943"/>
                  </a:lnTo>
                  <a:lnTo>
                    <a:pt x="1397" y="1612"/>
                  </a:lnTo>
                  <a:lnTo>
                    <a:pt x="1436" y="1612"/>
                  </a:lnTo>
                  <a:close/>
                  <a:moveTo>
                    <a:pt x="3949" y="1612"/>
                  </a:moveTo>
                  <a:lnTo>
                    <a:pt x="3989" y="1612"/>
                  </a:lnTo>
                  <a:lnTo>
                    <a:pt x="3989" y="1943"/>
                  </a:lnTo>
                  <a:lnTo>
                    <a:pt x="3949" y="1943"/>
                  </a:lnTo>
                  <a:lnTo>
                    <a:pt x="3949" y="1612"/>
                  </a:lnTo>
                  <a:close/>
                  <a:moveTo>
                    <a:pt x="2794" y="1612"/>
                  </a:moveTo>
                  <a:lnTo>
                    <a:pt x="2835" y="1612"/>
                  </a:lnTo>
                  <a:lnTo>
                    <a:pt x="2835" y="1943"/>
                  </a:lnTo>
                  <a:lnTo>
                    <a:pt x="2794" y="1943"/>
                  </a:lnTo>
                  <a:lnTo>
                    <a:pt x="2794" y="1612"/>
                  </a:lnTo>
                  <a:close/>
                  <a:moveTo>
                    <a:pt x="2437" y="1612"/>
                  </a:moveTo>
                  <a:lnTo>
                    <a:pt x="2437" y="1661"/>
                  </a:lnTo>
                  <a:cubicBezTo>
                    <a:pt x="2463" y="1624"/>
                    <a:pt x="2500" y="1604"/>
                    <a:pt x="2548" y="1604"/>
                  </a:cubicBezTo>
                  <a:cubicBezTo>
                    <a:pt x="2589" y="1604"/>
                    <a:pt x="2623" y="1618"/>
                    <a:pt x="2646" y="1643"/>
                  </a:cubicBezTo>
                  <a:cubicBezTo>
                    <a:pt x="2670" y="1668"/>
                    <a:pt x="2682" y="1702"/>
                    <a:pt x="2682" y="1742"/>
                  </a:cubicBezTo>
                  <a:lnTo>
                    <a:pt x="2682" y="1943"/>
                  </a:lnTo>
                  <a:lnTo>
                    <a:pt x="2642" y="1943"/>
                  </a:lnTo>
                  <a:lnTo>
                    <a:pt x="2642" y="1747"/>
                  </a:lnTo>
                  <a:cubicBezTo>
                    <a:pt x="2642" y="1715"/>
                    <a:pt x="2633" y="1689"/>
                    <a:pt x="2616" y="1670"/>
                  </a:cubicBezTo>
                  <a:cubicBezTo>
                    <a:pt x="2599" y="1652"/>
                    <a:pt x="2574" y="1642"/>
                    <a:pt x="2544" y="1642"/>
                  </a:cubicBezTo>
                  <a:cubicBezTo>
                    <a:pt x="2514" y="1642"/>
                    <a:pt x="2487" y="1653"/>
                    <a:pt x="2468" y="1673"/>
                  </a:cubicBezTo>
                  <a:cubicBezTo>
                    <a:pt x="2448" y="1693"/>
                    <a:pt x="2437" y="1721"/>
                    <a:pt x="2437" y="1752"/>
                  </a:cubicBezTo>
                  <a:lnTo>
                    <a:pt x="2437" y="1943"/>
                  </a:lnTo>
                  <a:lnTo>
                    <a:pt x="2397" y="1943"/>
                  </a:lnTo>
                  <a:lnTo>
                    <a:pt x="2397" y="1612"/>
                  </a:lnTo>
                  <a:lnTo>
                    <a:pt x="2437" y="1612"/>
                  </a:lnTo>
                  <a:close/>
                  <a:moveTo>
                    <a:pt x="4559" y="1612"/>
                  </a:moveTo>
                  <a:lnTo>
                    <a:pt x="4559" y="1661"/>
                  </a:lnTo>
                  <a:cubicBezTo>
                    <a:pt x="4585" y="1624"/>
                    <a:pt x="4622" y="1604"/>
                    <a:pt x="4670" y="1604"/>
                  </a:cubicBezTo>
                  <a:cubicBezTo>
                    <a:pt x="4711" y="1604"/>
                    <a:pt x="4745" y="1618"/>
                    <a:pt x="4769" y="1643"/>
                  </a:cubicBezTo>
                  <a:cubicBezTo>
                    <a:pt x="4792" y="1668"/>
                    <a:pt x="4804" y="1702"/>
                    <a:pt x="4804" y="1742"/>
                  </a:cubicBezTo>
                  <a:lnTo>
                    <a:pt x="4804" y="1943"/>
                  </a:lnTo>
                  <a:lnTo>
                    <a:pt x="4764" y="1943"/>
                  </a:lnTo>
                  <a:lnTo>
                    <a:pt x="4764" y="1747"/>
                  </a:lnTo>
                  <a:cubicBezTo>
                    <a:pt x="4764" y="1715"/>
                    <a:pt x="4755" y="1689"/>
                    <a:pt x="4738" y="1670"/>
                  </a:cubicBezTo>
                  <a:cubicBezTo>
                    <a:pt x="4721" y="1652"/>
                    <a:pt x="4696" y="1642"/>
                    <a:pt x="4666" y="1642"/>
                  </a:cubicBezTo>
                  <a:cubicBezTo>
                    <a:pt x="4637" y="1642"/>
                    <a:pt x="4609" y="1653"/>
                    <a:pt x="4590" y="1673"/>
                  </a:cubicBezTo>
                  <a:cubicBezTo>
                    <a:pt x="4570" y="1693"/>
                    <a:pt x="4559" y="1721"/>
                    <a:pt x="4559" y="1752"/>
                  </a:cubicBezTo>
                  <a:lnTo>
                    <a:pt x="4559" y="1943"/>
                  </a:lnTo>
                  <a:lnTo>
                    <a:pt x="4519" y="1943"/>
                  </a:lnTo>
                  <a:lnTo>
                    <a:pt x="4519" y="1612"/>
                  </a:lnTo>
                  <a:lnTo>
                    <a:pt x="4559" y="1612"/>
                  </a:lnTo>
                  <a:close/>
                  <a:moveTo>
                    <a:pt x="4384" y="1777"/>
                  </a:moveTo>
                  <a:cubicBezTo>
                    <a:pt x="4384" y="1702"/>
                    <a:pt x="4327" y="1642"/>
                    <a:pt x="4256" y="1642"/>
                  </a:cubicBezTo>
                  <a:cubicBezTo>
                    <a:pt x="4220" y="1642"/>
                    <a:pt x="4188" y="1657"/>
                    <a:pt x="4165" y="1682"/>
                  </a:cubicBezTo>
                  <a:cubicBezTo>
                    <a:pt x="4142" y="1707"/>
                    <a:pt x="4129" y="1740"/>
                    <a:pt x="4129" y="1776"/>
                  </a:cubicBezTo>
                  <a:lnTo>
                    <a:pt x="4129" y="1777"/>
                  </a:lnTo>
                  <a:cubicBezTo>
                    <a:pt x="4129" y="1853"/>
                    <a:pt x="4185" y="1912"/>
                    <a:pt x="4257" y="1912"/>
                  </a:cubicBezTo>
                  <a:cubicBezTo>
                    <a:pt x="4292" y="1912"/>
                    <a:pt x="4324" y="1899"/>
                    <a:pt x="4348" y="1873"/>
                  </a:cubicBezTo>
                  <a:cubicBezTo>
                    <a:pt x="4371" y="1848"/>
                    <a:pt x="4384" y="1815"/>
                    <a:pt x="4384" y="1779"/>
                  </a:cubicBezTo>
                  <a:lnTo>
                    <a:pt x="4384" y="1777"/>
                  </a:lnTo>
                  <a:close/>
                  <a:moveTo>
                    <a:pt x="654" y="1777"/>
                  </a:moveTo>
                  <a:cubicBezTo>
                    <a:pt x="654" y="1702"/>
                    <a:pt x="598" y="1642"/>
                    <a:pt x="526" y="1642"/>
                  </a:cubicBezTo>
                  <a:cubicBezTo>
                    <a:pt x="491" y="1642"/>
                    <a:pt x="459" y="1657"/>
                    <a:pt x="436" y="1682"/>
                  </a:cubicBezTo>
                  <a:cubicBezTo>
                    <a:pt x="412" y="1707"/>
                    <a:pt x="400" y="1740"/>
                    <a:pt x="400" y="1776"/>
                  </a:cubicBezTo>
                  <a:lnTo>
                    <a:pt x="400" y="1777"/>
                  </a:lnTo>
                  <a:cubicBezTo>
                    <a:pt x="400" y="1853"/>
                    <a:pt x="456" y="1912"/>
                    <a:pt x="528" y="1912"/>
                  </a:cubicBezTo>
                  <a:cubicBezTo>
                    <a:pt x="563" y="1912"/>
                    <a:pt x="595" y="1899"/>
                    <a:pt x="619" y="1873"/>
                  </a:cubicBezTo>
                  <a:cubicBezTo>
                    <a:pt x="642" y="1848"/>
                    <a:pt x="654" y="1815"/>
                    <a:pt x="654" y="1779"/>
                  </a:cubicBezTo>
                  <a:lnTo>
                    <a:pt x="654" y="1777"/>
                  </a:lnTo>
                  <a:close/>
                  <a:moveTo>
                    <a:pt x="3361" y="1791"/>
                  </a:moveTo>
                  <a:cubicBezTo>
                    <a:pt x="3345" y="1803"/>
                    <a:pt x="3336" y="1821"/>
                    <a:pt x="3336" y="1842"/>
                  </a:cubicBezTo>
                  <a:lnTo>
                    <a:pt x="3336" y="1843"/>
                  </a:lnTo>
                  <a:cubicBezTo>
                    <a:pt x="3336" y="1889"/>
                    <a:pt x="3381" y="1912"/>
                    <a:pt x="3425" y="1912"/>
                  </a:cubicBezTo>
                  <a:cubicBezTo>
                    <a:pt x="3456" y="1912"/>
                    <a:pt x="3486" y="1903"/>
                    <a:pt x="3507" y="1886"/>
                  </a:cubicBezTo>
                  <a:cubicBezTo>
                    <a:pt x="3530" y="1868"/>
                    <a:pt x="3542" y="1844"/>
                    <a:pt x="3542" y="1818"/>
                  </a:cubicBezTo>
                  <a:lnTo>
                    <a:pt x="3542" y="1785"/>
                  </a:lnTo>
                  <a:cubicBezTo>
                    <a:pt x="3516" y="1778"/>
                    <a:pt x="3481" y="1771"/>
                    <a:pt x="3437" y="1771"/>
                  </a:cubicBezTo>
                  <a:cubicBezTo>
                    <a:pt x="3405" y="1771"/>
                    <a:pt x="3379" y="1778"/>
                    <a:pt x="3361" y="1791"/>
                  </a:cubicBezTo>
                  <a:close/>
                  <a:moveTo>
                    <a:pt x="3987" y="1512"/>
                  </a:moveTo>
                  <a:cubicBezTo>
                    <a:pt x="3987" y="1526"/>
                    <a:pt x="3975" y="1538"/>
                    <a:pt x="3961" y="1538"/>
                  </a:cubicBezTo>
                  <a:cubicBezTo>
                    <a:pt x="3946" y="1538"/>
                    <a:pt x="3935" y="1526"/>
                    <a:pt x="3935" y="1512"/>
                  </a:cubicBezTo>
                  <a:cubicBezTo>
                    <a:pt x="3935" y="1498"/>
                    <a:pt x="3946" y="1486"/>
                    <a:pt x="3961" y="1486"/>
                  </a:cubicBezTo>
                  <a:cubicBezTo>
                    <a:pt x="3975" y="1486"/>
                    <a:pt x="3987" y="1498"/>
                    <a:pt x="3987" y="1512"/>
                  </a:cubicBezTo>
                  <a:close/>
                  <a:moveTo>
                    <a:pt x="2841" y="1511"/>
                  </a:moveTo>
                  <a:cubicBezTo>
                    <a:pt x="2841" y="1526"/>
                    <a:pt x="2829" y="1538"/>
                    <a:pt x="2815" y="1538"/>
                  </a:cubicBezTo>
                  <a:cubicBezTo>
                    <a:pt x="2800" y="1538"/>
                    <a:pt x="2788" y="1526"/>
                    <a:pt x="2788" y="1511"/>
                  </a:cubicBezTo>
                  <a:cubicBezTo>
                    <a:pt x="2788" y="1497"/>
                    <a:pt x="2800" y="1485"/>
                    <a:pt x="2815" y="1485"/>
                  </a:cubicBezTo>
                  <a:cubicBezTo>
                    <a:pt x="2829" y="1485"/>
                    <a:pt x="2841" y="1497"/>
                    <a:pt x="2841" y="1511"/>
                  </a:cubicBezTo>
                  <a:close/>
                  <a:moveTo>
                    <a:pt x="3659" y="1308"/>
                  </a:moveTo>
                  <a:cubicBezTo>
                    <a:pt x="3595" y="1308"/>
                    <a:pt x="3533" y="1296"/>
                    <a:pt x="3475" y="1271"/>
                  </a:cubicBezTo>
                  <a:cubicBezTo>
                    <a:pt x="3419" y="1247"/>
                    <a:pt x="3369" y="1212"/>
                    <a:pt x="3326" y="1169"/>
                  </a:cubicBezTo>
                  <a:cubicBezTo>
                    <a:pt x="3283" y="1125"/>
                    <a:pt x="3249" y="1074"/>
                    <a:pt x="3226" y="1018"/>
                  </a:cubicBezTo>
                  <a:cubicBezTo>
                    <a:pt x="3201" y="959"/>
                    <a:pt x="3189" y="897"/>
                    <a:pt x="3189" y="833"/>
                  </a:cubicBezTo>
                  <a:cubicBezTo>
                    <a:pt x="3189" y="769"/>
                    <a:pt x="3201" y="707"/>
                    <a:pt x="3226" y="648"/>
                  </a:cubicBezTo>
                  <a:cubicBezTo>
                    <a:pt x="3249" y="592"/>
                    <a:pt x="3283" y="541"/>
                    <a:pt x="3326" y="497"/>
                  </a:cubicBezTo>
                  <a:cubicBezTo>
                    <a:pt x="3369" y="453"/>
                    <a:pt x="3419" y="419"/>
                    <a:pt x="3475" y="395"/>
                  </a:cubicBezTo>
                  <a:cubicBezTo>
                    <a:pt x="3533" y="370"/>
                    <a:pt x="3595" y="358"/>
                    <a:pt x="3659" y="358"/>
                  </a:cubicBezTo>
                  <a:cubicBezTo>
                    <a:pt x="3722" y="358"/>
                    <a:pt x="3784" y="370"/>
                    <a:pt x="3842" y="395"/>
                  </a:cubicBezTo>
                  <a:cubicBezTo>
                    <a:pt x="3898" y="419"/>
                    <a:pt x="3948" y="453"/>
                    <a:pt x="3991" y="497"/>
                  </a:cubicBezTo>
                  <a:cubicBezTo>
                    <a:pt x="4035" y="541"/>
                    <a:pt x="4068" y="592"/>
                    <a:pt x="4092" y="648"/>
                  </a:cubicBezTo>
                  <a:cubicBezTo>
                    <a:pt x="4116" y="707"/>
                    <a:pt x="4129" y="769"/>
                    <a:pt x="4129" y="833"/>
                  </a:cubicBezTo>
                  <a:cubicBezTo>
                    <a:pt x="4129" y="897"/>
                    <a:pt x="4116" y="959"/>
                    <a:pt x="4092" y="1018"/>
                  </a:cubicBezTo>
                  <a:cubicBezTo>
                    <a:pt x="4068" y="1074"/>
                    <a:pt x="4035" y="1125"/>
                    <a:pt x="3991" y="1169"/>
                  </a:cubicBezTo>
                  <a:cubicBezTo>
                    <a:pt x="3948" y="1212"/>
                    <a:pt x="3898" y="1247"/>
                    <a:pt x="3842" y="1271"/>
                  </a:cubicBezTo>
                  <a:cubicBezTo>
                    <a:pt x="3784" y="1296"/>
                    <a:pt x="3722" y="1308"/>
                    <a:pt x="3659" y="1308"/>
                  </a:cubicBezTo>
                  <a:close/>
                  <a:moveTo>
                    <a:pt x="1235" y="526"/>
                  </a:moveTo>
                  <a:cubicBezTo>
                    <a:pt x="1140" y="526"/>
                    <a:pt x="1062" y="449"/>
                    <a:pt x="1062" y="354"/>
                  </a:cubicBezTo>
                  <a:lnTo>
                    <a:pt x="1063" y="68"/>
                  </a:lnTo>
                  <a:lnTo>
                    <a:pt x="1213" y="68"/>
                  </a:lnTo>
                  <a:lnTo>
                    <a:pt x="1213" y="354"/>
                  </a:lnTo>
                  <a:cubicBezTo>
                    <a:pt x="1213" y="366"/>
                    <a:pt x="1223" y="376"/>
                    <a:pt x="1235" y="376"/>
                  </a:cubicBezTo>
                  <a:lnTo>
                    <a:pt x="1529" y="376"/>
                  </a:lnTo>
                  <a:cubicBezTo>
                    <a:pt x="1591" y="376"/>
                    <a:pt x="1653" y="388"/>
                    <a:pt x="1710" y="413"/>
                  </a:cubicBezTo>
                  <a:cubicBezTo>
                    <a:pt x="1766" y="436"/>
                    <a:pt x="1816" y="470"/>
                    <a:pt x="1858" y="512"/>
                  </a:cubicBezTo>
                  <a:cubicBezTo>
                    <a:pt x="1901" y="555"/>
                    <a:pt x="1935" y="605"/>
                    <a:pt x="1958" y="661"/>
                  </a:cubicBezTo>
                  <a:cubicBezTo>
                    <a:pt x="1983" y="718"/>
                    <a:pt x="1995" y="779"/>
                    <a:pt x="1995" y="842"/>
                  </a:cubicBezTo>
                  <a:cubicBezTo>
                    <a:pt x="1995" y="905"/>
                    <a:pt x="1983" y="966"/>
                    <a:pt x="1958" y="1024"/>
                  </a:cubicBezTo>
                  <a:cubicBezTo>
                    <a:pt x="1935" y="1079"/>
                    <a:pt x="1901" y="1129"/>
                    <a:pt x="1858" y="1172"/>
                  </a:cubicBezTo>
                  <a:cubicBezTo>
                    <a:pt x="1815" y="1215"/>
                    <a:pt x="1766" y="1248"/>
                    <a:pt x="1710" y="1272"/>
                  </a:cubicBezTo>
                  <a:cubicBezTo>
                    <a:pt x="1653" y="1296"/>
                    <a:pt x="1592" y="1308"/>
                    <a:pt x="1529" y="1308"/>
                  </a:cubicBezTo>
                  <a:cubicBezTo>
                    <a:pt x="1466" y="1308"/>
                    <a:pt x="1405" y="1296"/>
                    <a:pt x="1347" y="1272"/>
                  </a:cubicBezTo>
                  <a:cubicBezTo>
                    <a:pt x="1291" y="1248"/>
                    <a:pt x="1242" y="1215"/>
                    <a:pt x="1199" y="1172"/>
                  </a:cubicBezTo>
                  <a:cubicBezTo>
                    <a:pt x="1156" y="1129"/>
                    <a:pt x="1123" y="1079"/>
                    <a:pt x="1099" y="1024"/>
                  </a:cubicBezTo>
                  <a:cubicBezTo>
                    <a:pt x="1075" y="966"/>
                    <a:pt x="1062" y="905"/>
                    <a:pt x="1062" y="842"/>
                  </a:cubicBezTo>
                  <a:lnTo>
                    <a:pt x="1062" y="767"/>
                  </a:lnTo>
                  <a:lnTo>
                    <a:pt x="1062" y="767"/>
                  </a:lnTo>
                  <a:lnTo>
                    <a:pt x="1062" y="762"/>
                  </a:lnTo>
                  <a:cubicBezTo>
                    <a:pt x="1062" y="679"/>
                    <a:pt x="1130" y="612"/>
                    <a:pt x="1213" y="612"/>
                  </a:cubicBezTo>
                  <a:lnTo>
                    <a:pt x="1213" y="848"/>
                  </a:lnTo>
                  <a:cubicBezTo>
                    <a:pt x="1214" y="930"/>
                    <a:pt x="1247" y="1007"/>
                    <a:pt x="1305" y="1065"/>
                  </a:cubicBezTo>
                  <a:cubicBezTo>
                    <a:pt x="1365" y="1125"/>
                    <a:pt x="1444" y="1158"/>
                    <a:pt x="1529" y="1158"/>
                  </a:cubicBezTo>
                  <a:cubicBezTo>
                    <a:pt x="1613" y="1158"/>
                    <a:pt x="1692" y="1125"/>
                    <a:pt x="1752" y="1065"/>
                  </a:cubicBezTo>
                  <a:cubicBezTo>
                    <a:pt x="1812" y="1006"/>
                    <a:pt x="1845" y="926"/>
                    <a:pt x="1845" y="842"/>
                  </a:cubicBezTo>
                  <a:cubicBezTo>
                    <a:pt x="1845" y="758"/>
                    <a:pt x="1812" y="678"/>
                    <a:pt x="1752" y="619"/>
                  </a:cubicBezTo>
                  <a:cubicBezTo>
                    <a:pt x="1692" y="559"/>
                    <a:pt x="1613" y="526"/>
                    <a:pt x="1529" y="526"/>
                  </a:cubicBezTo>
                  <a:lnTo>
                    <a:pt x="1235" y="526"/>
                  </a:lnTo>
                  <a:close/>
                  <a:moveTo>
                    <a:pt x="2296" y="526"/>
                  </a:moveTo>
                  <a:cubicBezTo>
                    <a:pt x="2201" y="526"/>
                    <a:pt x="2124" y="449"/>
                    <a:pt x="2124" y="354"/>
                  </a:cubicBezTo>
                  <a:lnTo>
                    <a:pt x="2124" y="68"/>
                  </a:lnTo>
                  <a:lnTo>
                    <a:pt x="2274" y="68"/>
                  </a:lnTo>
                  <a:lnTo>
                    <a:pt x="2274" y="354"/>
                  </a:lnTo>
                  <a:cubicBezTo>
                    <a:pt x="2274" y="366"/>
                    <a:pt x="2284" y="376"/>
                    <a:pt x="2296" y="376"/>
                  </a:cubicBezTo>
                  <a:lnTo>
                    <a:pt x="2590" y="376"/>
                  </a:lnTo>
                  <a:cubicBezTo>
                    <a:pt x="2653" y="376"/>
                    <a:pt x="2714" y="388"/>
                    <a:pt x="2772" y="413"/>
                  </a:cubicBezTo>
                  <a:cubicBezTo>
                    <a:pt x="2827" y="436"/>
                    <a:pt x="2877" y="470"/>
                    <a:pt x="2920" y="512"/>
                  </a:cubicBezTo>
                  <a:cubicBezTo>
                    <a:pt x="2963" y="555"/>
                    <a:pt x="2996" y="605"/>
                    <a:pt x="3020" y="661"/>
                  </a:cubicBezTo>
                  <a:cubicBezTo>
                    <a:pt x="3044" y="718"/>
                    <a:pt x="3056" y="779"/>
                    <a:pt x="3056" y="842"/>
                  </a:cubicBezTo>
                  <a:cubicBezTo>
                    <a:pt x="3056" y="905"/>
                    <a:pt x="3044" y="966"/>
                    <a:pt x="3020" y="1024"/>
                  </a:cubicBezTo>
                  <a:cubicBezTo>
                    <a:pt x="2996" y="1079"/>
                    <a:pt x="2963" y="1129"/>
                    <a:pt x="2920" y="1172"/>
                  </a:cubicBezTo>
                  <a:cubicBezTo>
                    <a:pt x="2877" y="1215"/>
                    <a:pt x="2827" y="1248"/>
                    <a:pt x="2772" y="1272"/>
                  </a:cubicBezTo>
                  <a:cubicBezTo>
                    <a:pt x="2714" y="1296"/>
                    <a:pt x="2653" y="1308"/>
                    <a:pt x="2590" y="1308"/>
                  </a:cubicBezTo>
                  <a:cubicBezTo>
                    <a:pt x="2527" y="1308"/>
                    <a:pt x="2466" y="1296"/>
                    <a:pt x="2409" y="1272"/>
                  </a:cubicBezTo>
                  <a:cubicBezTo>
                    <a:pt x="2353" y="1248"/>
                    <a:pt x="2303" y="1215"/>
                    <a:pt x="2260" y="1172"/>
                  </a:cubicBezTo>
                  <a:cubicBezTo>
                    <a:pt x="2218" y="1129"/>
                    <a:pt x="2184" y="1079"/>
                    <a:pt x="2161" y="1024"/>
                  </a:cubicBezTo>
                  <a:cubicBezTo>
                    <a:pt x="2136" y="966"/>
                    <a:pt x="2124" y="905"/>
                    <a:pt x="2124" y="842"/>
                  </a:cubicBezTo>
                  <a:lnTo>
                    <a:pt x="2124" y="767"/>
                  </a:lnTo>
                  <a:lnTo>
                    <a:pt x="2124" y="767"/>
                  </a:lnTo>
                  <a:lnTo>
                    <a:pt x="2124" y="762"/>
                  </a:lnTo>
                  <a:cubicBezTo>
                    <a:pt x="2124" y="679"/>
                    <a:pt x="2191" y="612"/>
                    <a:pt x="2274" y="612"/>
                  </a:cubicBezTo>
                  <a:lnTo>
                    <a:pt x="2274" y="848"/>
                  </a:lnTo>
                  <a:cubicBezTo>
                    <a:pt x="2276" y="930"/>
                    <a:pt x="2308" y="1007"/>
                    <a:pt x="2367" y="1065"/>
                  </a:cubicBezTo>
                  <a:cubicBezTo>
                    <a:pt x="2426" y="1125"/>
                    <a:pt x="2506" y="1158"/>
                    <a:pt x="2590" y="1158"/>
                  </a:cubicBezTo>
                  <a:cubicBezTo>
                    <a:pt x="2674" y="1158"/>
                    <a:pt x="2754" y="1125"/>
                    <a:pt x="2814" y="1065"/>
                  </a:cubicBezTo>
                  <a:cubicBezTo>
                    <a:pt x="2873" y="1006"/>
                    <a:pt x="2906" y="926"/>
                    <a:pt x="2906" y="842"/>
                  </a:cubicBezTo>
                  <a:cubicBezTo>
                    <a:pt x="2906" y="758"/>
                    <a:pt x="2873" y="678"/>
                    <a:pt x="2814" y="619"/>
                  </a:cubicBezTo>
                  <a:cubicBezTo>
                    <a:pt x="2754" y="559"/>
                    <a:pt x="2674" y="526"/>
                    <a:pt x="2590" y="526"/>
                  </a:cubicBezTo>
                  <a:lnTo>
                    <a:pt x="2296" y="526"/>
                  </a:lnTo>
                  <a:close/>
                  <a:moveTo>
                    <a:pt x="893" y="1290"/>
                  </a:moveTo>
                  <a:lnTo>
                    <a:pt x="743" y="1290"/>
                  </a:lnTo>
                  <a:lnTo>
                    <a:pt x="743" y="376"/>
                  </a:lnTo>
                  <a:lnTo>
                    <a:pt x="893" y="376"/>
                  </a:lnTo>
                  <a:lnTo>
                    <a:pt x="893" y="1290"/>
                  </a:lnTo>
                  <a:close/>
                  <a:moveTo>
                    <a:pt x="597" y="526"/>
                  </a:moveTo>
                  <a:lnTo>
                    <a:pt x="427" y="526"/>
                  </a:lnTo>
                  <a:cubicBezTo>
                    <a:pt x="278" y="526"/>
                    <a:pt x="158" y="647"/>
                    <a:pt x="158" y="795"/>
                  </a:cubicBezTo>
                  <a:lnTo>
                    <a:pt x="158" y="1290"/>
                  </a:lnTo>
                  <a:lnTo>
                    <a:pt x="7" y="1290"/>
                  </a:lnTo>
                  <a:lnTo>
                    <a:pt x="7" y="795"/>
                  </a:lnTo>
                  <a:cubicBezTo>
                    <a:pt x="7" y="739"/>
                    <a:pt x="18" y="684"/>
                    <a:pt x="40" y="632"/>
                  </a:cubicBezTo>
                  <a:cubicBezTo>
                    <a:pt x="61" y="582"/>
                    <a:pt x="91" y="537"/>
                    <a:pt x="130" y="499"/>
                  </a:cubicBezTo>
                  <a:cubicBezTo>
                    <a:pt x="169" y="460"/>
                    <a:pt x="214" y="430"/>
                    <a:pt x="264" y="409"/>
                  </a:cubicBezTo>
                  <a:cubicBezTo>
                    <a:pt x="315" y="387"/>
                    <a:pt x="370" y="376"/>
                    <a:pt x="427" y="376"/>
                  </a:cubicBezTo>
                  <a:lnTo>
                    <a:pt x="597" y="376"/>
                  </a:lnTo>
                  <a:lnTo>
                    <a:pt x="597" y="526"/>
                  </a:lnTo>
                  <a:close/>
                  <a:moveTo>
                    <a:pt x="4971" y="1290"/>
                  </a:moveTo>
                  <a:lnTo>
                    <a:pt x="4971" y="787"/>
                  </a:lnTo>
                  <a:cubicBezTo>
                    <a:pt x="4971" y="713"/>
                    <a:pt x="4942" y="643"/>
                    <a:pt x="4889" y="590"/>
                  </a:cubicBezTo>
                  <a:cubicBezTo>
                    <a:pt x="4836" y="537"/>
                    <a:pt x="4765" y="508"/>
                    <a:pt x="4690" y="508"/>
                  </a:cubicBezTo>
                  <a:cubicBezTo>
                    <a:pt x="4615" y="508"/>
                    <a:pt x="4544" y="537"/>
                    <a:pt x="4491" y="590"/>
                  </a:cubicBezTo>
                  <a:cubicBezTo>
                    <a:pt x="4438" y="643"/>
                    <a:pt x="4409" y="713"/>
                    <a:pt x="4409" y="787"/>
                  </a:cubicBezTo>
                  <a:lnTo>
                    <a:pt x="4409" y="1290"/>
                  </a:lnTo>
                  <a:lnTo>
                    <a:pt x="4259" y="1290"/>
                  </a:lnTo>
                  <a:lnTo>
                    <a:pt x="4259" y="787"/>
                  </a:lnTo>
                  <a:cubicBezTo>
                    <a:pt x="4259" y="729"/>
                    <a:pt x="4270" y="673"/>
                    <a:pt x="4293" y="620"/>
                  </a:cubicBezTo>
                  <a:cubicBezTo>
                    <a:pt x="4314" y="569"/>
                    <a:pt x="4346" y="523"/>
                    <a:pt x="4385" y="483"/>
                  </a:cubicBezTo>
                  <a:cubicBezTo>
                    <a:pt x="4425" y="444"/>
                    <a:pt x="4471" y="413"/>
                    <a:pt x="4522" y="391"/>
                  </a:cubicBezTo>
                  <a:cubicBezTo>
                    <a:pt x="4576" y="369"/>
                    <a:pt x="4632" y="358"/>
                    <a:pt x="4690" y="358"/>
                  </a:cubicBezTo>
                  <a:cubicBezTo>
                    <a:pt x="4748" y="358"/>
                    <a:pt x="4805" y="369"/>
                    <a:pt x="4858" y="391"/>
                  </a:cubicBezTo>
                  <a:cubicBezTo>
                    <a:pt x="4909" y="413"/>
                    <a:pt x="4955" y="444"/>
                    <a:pt x="4995" y="483"/>
                  </a:cubicBezTo>
                  <a:cubicBezTo>
                    <a:pt x="5035" y="523"/>
                    <a:pt x="5066" y="569"/>
                    <a:pt x="5088" y="620"/>
                  </a:cubicBezTo>
                  <a:cubicBezTo>
                    <a:pt x="5110" y="673"/>
                    <a:pt x="5122" y="729"/>
                    <a:pt x="5122" y="787"/>
                  </a:cubicBezTo>
                  <a:lnTo>
                    <a:pt x="5122" y="1290"/>
                  </a:lnTo>
                  <a:lnTo>
                    <a:pt x="4971" y="1290"/>
                  </a:lnTo>
                  <a:close/>
                  <a:moveTo>
                    <a:pt x="3659" y="508"/>
                  </a:moveTo>
                  <a:cubicBezTo>
                    <a:pt x="3574" y="508"/>
                    <a:pt x="3493" y="541"/>
                    <a:pt x="3433" y="603"/>
                  </a:cubicBezTo>
                  <a:cubicBezTo>
                    <a:pt x="3372" y="664"/>
                    <a:pt x="3339" y="746"/>
                    <a:pt x="3339" y="833"/>
                  </a:cubicBezTo>
                  <a:cubicBezTo>
                    <a:pt x="3339" y="920"/>
                    <a:pt x="3372" y="1002"/>
                    <a:pt x="3433" y="1063"/>
                  </a:cubicBezTo>
                  <a:cubicBezTo>
                    <a:pt x="3493" y="1124"/>
                    <a:pt x="3573" y="1158"/>
                    <a:pt x="3659" y="1158"/>
                  </a:cubicBezTo>
                  <a:cubicBezTo>
                    <a:pt x="3744" y="1158"/>
                    <a:pt x="3824" y="1124"/>
                    <a:pt x="3884" y="1063"/>
                  </a:cubicBezTo>
                  <a:cubicBezTo>
                    <a:pt x="3945" y="1002"/>
                    <a:pt x="3978" y="920"/>
                    <a:pt x="3978" y="833"/>
                  </a:cubicBezTo>
                  <a:cubicBezTo>
                    <a:pt x="3978" y="746"/>
                    <a:pt x="3945" y="664"/>
                    <a:pt x="3884" y="603"/>
                  </a:cubicBezTo>
                  <a:cubicBezTo>
                    <a:pt x="3824" y="541"/>
                    <a:pt x="3744" y="508"/>
                    <a:pt x="3659" y="508"/>
                  </a:cubicBezTo>
                  <a:close/>
                  <a:moveTo>
                    <a:pt x="5124" y="448"/>
                  </a:moveTo>
                  <a:lnTo>
                    <a:pt x="5111" y="448"/>
                  </a:lnTo>
                  <a:lnTo>
                    <a:pt x="5111" y="388"/>
                  </a:lnTo>
                  <a:lnTo>
                    <a:pt x="5088" y="388"/>
                  </a:lnTo>
                  <a:lnTo>
                    <a:pt x="5088" y="376"/>
                  </a:lnTo>
                  <a:lnTo>
                    <a:pt x="5146" y="376"/>
                  </a:lnTo>
                  <a:lnTo>
                    <a:pt x="5146" y="388"/>
                  </a:lnTo>
                  <a:lnTo>
                    <a:pt x="5124" y="388"/>
                  </a:lnTo>
                  <a:lnTo>
                    <a:pt x="5124" y="448"/>
                  </a:lnTo>
                  <a:close/>
                  <a:moveTo>
                    <a:pt x="5172" y="448"/>
                  </a:moveTo>
                  <a:lnTo>
                    <a:pt x="5159" y="448"/>
                  </a:lnTo>
                  <a:lnTo>
                    <a:pt x="5159" y="376"/>
                  </a:lnTo>
                  <a:lnTo>
                    <a:pt x="5173" y="376"/>
                  </a:lnTo>
                  <a:lnTo>
                    <a:pt x="5195" y="410"/>
                  </a:lnTo>
                  <a:lnTo>
                    <a:pt x="5216" y="376"/>
                  </a:lnTo>
                  <a:lnTo>
                    <a:pt x="5230" y="376"/>
                  </a:lnTo>
                  <a:lnTo>
                    <a:pt x="5230" y="448"/>
                  </a:lnTo>
                  <a:lnTo>
                    <a:pt x="5217" y="448"/>
                  </a:lnTo>
                  <a:lnTo>
                    <a:pt x="5217" y="396"/>
                  </a:lnTo>
                  <a:lnTo>
                    <a:pt x="5195" y="430"/>
                  </a:lnTo>
                  <a:lnTo>
                    <a:pt x="5194" y="430"/>
                  </a:lnTo>
                  <a:lnTo>
                    <a:pt x="5172" y="397"/>
                  </a:lnTo>
                  <a:lnTo>
                    <a:pt x="5172" y="448"/>
                  </a:lnTo>
                  <a:close/>
                  <a:moveTo>
                    <a:pt x="908" y="90"/>
                  </a:moveTo>
                  <a:cubicBezTo>
                    <a:pt x="908" y="140"/>
                    <a:pt x="868" y="180"/>
                    <a:pt x="818" y="180"/>
                  </a:cubicBezTo>
                  <a:cubicBezTo>
                    <a:pt x="769" y="180"/>
                    <a:pt x="728" y="140"/>
                    <a:pt x="728" y="90"/>
                  </a:cubicBezTo>
                  <a:cubicBezTo>
                    <a:pt x="728" y="40"/>
                    <a:pt x="769" y="0"/>
                    <a:pt x="818" y="0"/>
                  </a:cubicBezTo>
                  <a:cubicBezTo>
                    <a:pt x="868" y="0"/>
                    <a:pt x="908" y="40"/>
                    <a:pt x="908" y="90"/>
                  </a:cubicBez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Freeform 24"/>
            <p:cNvSpPr>
              <a:spLocks noChangeArrowheads="1"/>
            </p:cNvSpPr>
            <p:nvPr/>
          </p:nvSpPr>
          <p:spPr bwMode="auto">
            <a:xfrm>
              <a:off x="2131" y="849"/>
              <a:ext cx="482" cy="482"/>
            </a:xfrm>
            <a:custGeom>
              <a:avLst/>
              <a:gdLst>
                <a:gd name="T0" fmla="*/ 1875 w 2132"/>
                <a:gd name="T1" fmla="*/ 847 h 2131"/>
                <a:gd name="T2" fmla="*/ 1766 w 2132"/>
                <a:gd name="T3" fmla="*/ 1065 h 2131"/>
                <a:gd name="T4" fmla="*/ 1875 w 2132"/>
                <a:gd name="T5" fmla="*/ 1284 h 2131"/>
                <a:gd name="T6" fmla="*/ 1733 w 2132"/>
                <a:gd name="T7" fmla="*/ 1491 h 2131"/>
                <a:gd name="T8" fmla="*/ 1513 w 2132"/>
                <a:gd name="T9" fmla="*/ 1633 h 2131"/>
                <a:gd name="T10" fmla="*/ 1713 w 2132"/>
                <a:gd name="T11" fmla="*/ 1713 h 2131"/>
                <a:gd name="T12" fmla="*/ 1236 w 2132"/>
                <a:gd name="T13" fmla="*/ 1839 h 2131"/>
                <a:gd name="T14" fmla="*/ 980 w 2132"/>
                <a:gd name="T15" fmla="*/ 1784 h 2131"/>
                <a:gd name="T16" fmla="*/ 1065 w 2132"/>
                <a:gd name="T17" fmla="*/ 1982 h 2131"/>
                <a:gd name="T18" fmla="*/ 640 w 2132"/>
                <a:gd name="T19" fmla="*/ 1732 h 2131"/>
                <a:gd name="T20" fmla="*/ 497 w 2132"/>
                <a:gd name="T21" fmla="*/ 1513 h 2131"/>
                <a:gd name="T22" fmla="*/ 418 w 2132"/>
                <a:gd name="T23" fmla="*/ 1713 h 2131"/>
                <a:gd name="T24" fmla="*/ 292 w 2132"/>
                <a:gd name="T25" fmla="*/ 1236 h 2131"/>
                <a:gd name="T26" fmla="*/ 346 w 2132"/>
                <a:gd name="T27" fmla="*/ 980 h 2131"/>
                <a:gd name="T28" fmla="*/ 149 w 2132"/>
                <a:gd name="T29" fmla="*/ 1065 h 2131"/>
                <a:gd name="T30" fmla="*/ 398 w 2132"/>
                <a:gd name="T31" fmla="*/ 639 h 2131"/>
                <a:gd name="T32" fmla="*/ 618 w 2132"/>
                <a:gd name="T33" fmla="*/ 497 h 2131"/>
                <a:gd name="T34" fmla="*/ 614 w 2132"/>
                <a:gd name="T35" fmla="*/ 337 h 2131"/>
                <a:gd name="T36" fmla="*/ 847 w 2132"/>
                <a:gd name="T37" fmla="*/ 255 h 2131"/>
                <a:gd name="T38" fmla="*/ 1065 w 2132"/>
                <a:gd name="T39" fmla="*/ 365 h 2131"/>
                <a:gd name="T40" fmla="*/ 1284 w 2132"/>
                <a:gd name="T41" fmla="*/ 255 h 2131"/>
                <a:gd name="T42" fmla="*/ 1616 w 2132"/>
                <a:gd name="T43" fmla="*/ 1065 h 2131"/>
                <a:gd name="T44" fmla="*/ 1726 w 2132"/>
                <a:gd name="T45" fmla="*/ 796 h 2131"/>
                <a:gd name="T46" fmla="*/ 1721 w 2132"/>
                <a:gd name="T47" fmla="*/ 788 h 2131"/>
                <a:gd name="T48" fmla="*/ 1374 w 2132"/>
                <a:gd name="T49" fmla="*/ 550 h 2131"/>
                <a:gd name="T50" fmla="*/ 1342 w 2132"/>
                <a:gd name="T51" fmla="*/ 398 h 2131"/>
                <a:gd name="T52" fmla="*/ 1212 w 2132"/>
                <a:gd name="T53" fmla="*/ 483 h 2131"/>
                <a:gd name="T54" fmla="*/ 797 w 2132"/>
                <a:gd name="T55" fmla="*/ 406 h 2131"/>
                <a:gd name="T56" fmla="*/ 788 w 2132"/>
                <a:gd name="T57" fmla="*/ 408 h 2131"/>
                <a:gd name="T58" fmla="*/ 675 w 2132"/>
                <a:gd name="T59" fmla="*/ 675 h 2131"/>
                <a:gd name="T60" fmla="*/ 408 w 2132"/>
                <a:gd name="T61" fmla="*/ 788 h 2131"/>
                <a:gd name="T62" fmla="*/ 406 w 2132"/>
                <a:gd name="T63" fmla="*/ 797 h 2131"/>
                <a:gd name="T64" fmla="*/ 484 w 2132"/>
                <a:gd name="T65" fmla="*/ 1211 h 2131"/>
                <a:gd name="T66" fmla="*/ 399 w 2132"/>
                <a:gd name="T67" fmla="*/ 1342 h 2131"/>
                <a:gd name="T68" fmla="*/ 550 w 2132"/>
                <a:gd name="T69" fmla="*/ 1374 h 2131"/>
                <a:gd name="T70" fmla="*/ 757 w 2132"/>
                <a:gd name="T71" fmla="*/ 1580 h 2131"/>
                <a:gd name="T72" fmla="*/ 789 w 2132"/>
                <a:gd name="T73" fmla="*/ 1732 h 2131"/>
                <a:gd name="T74" fmla="*/ 919 w 2132"/>
                <a:gd name="T75" fmla="*/ 1647 h 2131"/>
                <a:gd name="T76" fmla="*/ 1333 w 2132"/>
                <a:gd name="T77" fmla="*/ 1725 h 2131"/>
                <a:gd name="T78" fmla="*/ 1343 w 2132"/>
                <a:gd name="T79" fmla="*/ 1722 h 2131"/>
                <a:gd name="T80" fmla="*/ 1455 w 2132"/>
                <a:gd name="T81" fmla="*/ 1455 h 2131"/>
                <a:gd name="T82" fmla="*/ 1723 w 2132"/>
                <a:gd name="T83" fmla="*/ 1343 h 2131"/>
                <a:gd name="T84" fmla="*/ 1725 w 2132"/>
                <a:gd name="T85" fmla="*/ 1333 h 2131"/>
                <a:gd name="T86" fmla="*/ 1483 w 2132"/>
                <a:gd name="T87" fmla="*/ 339 h 2131"/>
                <a:gd name="T88" fmla="*/ 1560 w 2132"/>
                <a:gd name="T89" fmla="*/ 570 h 2131"/>
                <a:gd name="T90" fmla="*/ 1792 w 2132"/>
                <a:gd name="T91" fmla="*/ 648 h 2131"/>
                <a:gd name="T92" fmla="*/ 1934 w 2132"/>
                <a:gd name="T93" fmla="*/ 1424 h 2131"/>
                <a:gd name="T94" fmla="*/ 1065 w 2132"/>
                <a:gd name="T95" fmla="*/ 2130 h 2131"/>
                <a:gd name="T96" fmla="*/ 312 w 2132"/>
                <a:gd name="T97" fmla="*/ 1819 h 2131"/>
                <a:gd name="T98" fmla="*/ 197 w 2132"/>
                <a:gd name="T99" fmla="*/ 706 h 2131"/>
                <a:gd name="T100" fmla="*/ 1065 w 2132"/>
                <a:gd name="T101" fmla="*/ 0 h 2131"/>
                <a:gd name="T102" fmla="*/ 1934 w 2132"/>
                <a:gd name="T103" fmla="*/ 706 h 2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32" h="2131">
                  <a:moveTo>
                    <a:pt x="1875" y="1284"/>
                  </a:moveTo>
                  <a:cubicBezTo>
                    <a:pt x="1940" y="1233"/>
                    <a:pt x="1982" y="1153"/>
                    <a:pt x="1982" y="1065"/>
                  </a:cubicBezTo>
                  <a:cubicBezTo>
                    <a:pt x="1982" y="977"/>
                    <a:pt x="1940" y="898"/>
                    <a:pt x="1875" y="847"/>
                  </a:cubicBezTo>
                  <a:cubicBezTo>
                    <a:pt x="1865" y="863"/>
                    <a:pt x="1852" y="879"/>
                    <a:pt x="1839" y="895"/>
                  </a:cubicBezTo>
                  <a:cubicBezTo>
                    <a:pt x="1816" y="922"/>
                    <a:pt x="1797" y="951"/>
                    <a:pt x="1784" y="980"/>
                  </a:cubicBezTo>
                  <a:cubicBezTo>
                    <a:pt x="1772" y="1007"/>
                    <a:pt x="1766" y="1036"/>
                    <a:pt x="1766" y="1065"/>
                  </a:cubicBezTo>
                  <a:cubicBezTo>
                    <a:pt x="1766" y="1095"/>
                    <a:pt x="1772" y="1123"/>
                    <a:pt x="1784" y="1150"/>
                  </a:cubicBezTo>
                  <a:cubicBezTo>
                    <a:pt x="1797" y="1179"/>
                    <a:pt x="1816" y="1208"/>
                    <a:pt x="1839" y="1236"/>
                  </a:cubicBezTo>
                  <a:cubicBezTo>
                    <a:pt x="1852" y="1251"/>
                    <a:pt x="1865" y="1267"/>
                    <a:pt x="1875" y="1284"/>
                  </a:cubicBezTo>
                  <a:close/>
                  <a:moveTo>
                    <a:pt x="1713" y="1713"/>
                  </a:moveTo>
                  <a:cubicBezTo>
                    <a:pt x="1775" y="1650"/>
                    <a:pt x="1802" y="1565"/>
                    <a:pt x="1792" y="1483"/>
                  </a:cubicBezTo>
                  <a:cubicBezTo>
                    <a:pt x="1773" y="1487"/>
                    <a:pt x="1753" y="1490"/>
                    <a:pt x="1733" y="1491"/>
                  </a:cubicBezTo>
                  <a:cubicBezTo>
                    <a:pt x="1697" y="1494"/>
                    <a:pt x="1663" y="1501"/>
                    <a:pt x="1634" y="1513"/>
                  </a:cubicBezTo>
                  <a:cubicBezTo>
                    <a:pt x="1606" y="1523"/>
                    <a:pt x="1582" y="1539"/>
                    <a:pt x="1560" y="1560"/>
                  </a:cubicBezTo>
                  <a:cubicBezTo>
                    <a:pt x="1539" y="1581"/>
                    <a:pt x="1524" y="1606"/>
                    <a:pt x="1513" y="1633"/>
                  </a:cubicBezTo>
                  <a:cubicBezTo>
                    <a:pt x="1502" y="1663"/>
                    <a:pt x="1494" y="1696"/>
                    <a:pt x="1491" y="1732"/>
                  </a:cubicBezTo>
                  <a:cubicBezTo>
                    <a:pt x="1490" y="1753"/>
                    <a:pt x="1487" y="1772"/>
                    <a:pt x="1483" y="1791"/>
                  </a:cubicBezTo>
                  <a:cubicBezTo>
                    <a:pt x="1565" y="1801"/>
                    <a:pt x="1651" y="1775"/>
                    <a:pt x="1713" y="1713"/>
                  </a:cubicBezTo>
                  <a:close/>
                  <a:moveTo>
                    <a:pt x="1065" y="1982"/>
                  </a:moveTo>
                  <a:cubicBezTo>
                    <a:pt x="1154" y="1982"/>
                    <a:pt x="1233" y="1940"/>
                    <a:pt x="1284" y="1875"/>
                  </a:cubicBezTo>
                  <a:cubicBezTo>
                    <a:pt x="1267" y="1864"/>
                    <a:pt x="1251" y="1852"/>
                    <a:pt x="1236" y="1839"/>
                  </a:cubicBezTo>
                  <a:cubicBezTo>
                    <a:pt x="1208" y="1815"/>
                    <a:pt x="1179" y="1797"/>
                    <a:pt x="1151" y="1784"/>
                  </a:cubicBezTo>
                  <a:cubicBezTo>
                    <a:pt x="1123" y="1772"/>
                    <a:pt x="1095" y="1766"/>
                    <a:pt x="1065" y="1766"/>
                  </a:cubicBezTo>
                  <a:cubicBezTo>
                    <a:pt x="1036" y="1766"/>
                    <a:pt x="1007" y="1772"/>
                    <a:pt x="980" y="1784"/>
                  </a:cubicBezTo>
                  <a:cubicBezTo>
                    <a:pt x="951" y="1797"/>
                    <a:pt x="923" y="1815"/>
                    <a:pt x="895" y="1839"/>
                  </a:cubicBezTo>
                  <a:cubicBezTo>
                    <a:pt x="880" y="1852"/>
                    <a:pt x="864" y="1864"/>
                    <a:pt x="847" y="1875"/>
                  </a:cubicBezTo>
                  <a:cubicBezTo>
                    <a:pt x="898" y="1940"/>
                    <a:pt x="977" y="1982"/>
                    <a:pt x="1065" y="1982"/>
                  </a:cubicBezTo>
                  <a:close/>
                  <a:moveTo>
                    <a:pt x="418" y="1713"/>
                  </a:moveTo>
                  <a:cubicBezTo>
                    <a:pt x="480" y="1775"/>
                    <a:pt x="566" y="1801"/>
                    <a:pt x="648" y="1791"/>
                  </a:cubicBezTo>
                  <a:cubicBezTo>
                    <a:pt x="643" y="1772"/>
                    <a:pt x="641" y="1753"/>
                    <a:pt x="640" y="1732"/>
                  </a:cubicBezTo>
                  <a:cubicBezTo>
                    <a:pt x="636" y="1696"/>
                    <a:pt x="629" y="1663"/>
                    <a:pt x="618" y="1633"/>
                  </a:cubicBezTo>
                  <a:cubicBezTo>
                    <a:pt x="607" y="1606"/>
                    <a:pt x="591" y="1581"/>
                    <a:pt x="570" y="1560"/>
                  </a:cubicBezTo>
                  <a:cubicBezTo>
                    <a:pt x="549" y="1539"/>
                    <a:pt x="525" y="1523"/>
                    <a:pt x="497" y="1513"/>
                  </a:cubicBezTo>
                  <a:cubicBezTo>
                    <a:pt x="467" y="1501"/>
                    <a:pt x="434" y="1494"/>
                    <a:pt x="398" y="1491"/>
                  </a:cubicBezTo>
                  <a:cubicBezTo>
                    <a:pt x="378" y="1490"/>
                    <a:pt x="358" y="1487"/>
                    <a:pt x="339" y="1483"/>
                  </a:cubicBezTo>
                  <a:cubicBezTo>
                    <a:pt x="329" y="1565"/>
                    <a:pt x="355" y="1650"/>
                    <a:pt x="418" y="1713"/>
                  </a:cubicBezTo>
                  <a:close/>
                  <a:moveTo>
                    <a:pt x="149" y="1065"/>
                  </a:moveTo>
                  <a:cubicBezTo>
                    <a:pt x="149" y="1153"/>
                    <a:pt x="190" y="1233"/>
                    <a:pt x="255" y="1284"/>
                  </a:cubicBezTo>
                  <a:cubicBezTo>
                    <a:pt x="266" y="1267"/>
                    <a:pt x="278" y="1251"/>
                    <a:pt x="292" y="1236"/>
                  </a:cubicBezTo>
                  <a:cubicBezTo>
                    <a:pt x="315" y="1208"/>
                    <a:pt x="334" y="1179"/>
                    <a:pt x="346" y="1150"/>
                  </a:cubicBezTo>
                  <a:cubicBezTo>
                    <a:pt x="358" y="1123"/>
                    <a:pt x="364" y="1095"/>
                    <a:pt x="364" y="1065"/>
                  </a:cubicBezTo>
                  <a:cubicBezTo>
                    <a:pt x="364" y="1036"/>
                    <a:pt x="358" y="1007"/>
                    <a:pt x="346" y="980"/>
                  </a:cubicBezTo>
                  <a:cubicBezTo>
                    <a:pt x="334" y="951"/>
                    <a:pt x="315" y="922"/>
                    <a:pt x="292" y="895"/>
                  </a:cubicBezTo>
                  <a:cubicBezTo>
                    <a:pt x="278" y="879"/>
                    <a:pt x="266" y="863"/>
                    <a:pt x="255" y="847"/>
                  </a:cubicBezTo>
                  <a:cubicBezTo>
                    <a:pt x="190" y="898"/>
                    <a:pt x="149" y="977"/>
                    <a:pt x="149" y="1065"/>
                  </a:cubicBezTo>
                  <a:close/>
                  <a:moveTo>
                    <a:pt x="418" y="418"/>
                  </a:moveTo>
                  <a:cubicBezTo>
                    <a:pt x="355" y="480"/>
                    <a:pt x="329" y="566"/>
                    <a:pt x="339" y="648"/>
                  </a:cubicBezTo>
                  <a:cubicBezTo>
                    <a:pt x="358" y="644"/>
                    <a:pt x="378" y="641"/>
                    <a:pt x="398" y="639"/>
                  </a:cubicBezTo>
                  <a:cubicBezTo>
                    <a:pt x="434" y="636"/>
                    <a:pt x="467" y="629"/>
                    <a:pt x="497" y="618"/>
                  </a:cubicBezTo>
                  <a:cubicBezTo>
                    <a:pt x="525" y="607"/>
                    <a:pt x="549" y="591"/>
                    <a:pt x="570" y="570"/>
                  </a:cubicBezTo>
                  <a:cubicBezTo>
                    <a:pt x="591" y="549"/>
                    <a:pt x="607" y="525"/>
                    <a:pt x="618" y="497"/>
                  </a:cubicBezTo>
                  <a:cubicBezTo>
                    <a:pt x="629" y="467"/>
                    <a:pt x="636" y="434"/>
                    <a:pt x="640" y="398"/>
                  </a:cubicBezTo>
                  <a:cubicBezTo>
                    <a:pt x="641" y="378"/>
                    <a:pt x="643" y="358"/>
                    <a:pt x="648" y="339"/>
                  </a:cubicBezTo>
                  <a:cubicBezTo>
                    <a:pt x="636" y="337"/>
                    <a:pt x="625" y="337"/>
                    <a:pt x="614" y="337"/>
                  </a:cubicBezTo>
                  <a:cubicBezTo>
                    <a:pt x="543" y="337"/>
                    <a:pt x="471" y="364"/>
                    <a:pt x="418" y="418"/>
                  </a:cubicBezTo>
                  <a:close/>
                  <a:moveTo>
                    <a:pt x="1065" y="149"/>
                  </a:moveTo>
                  <a:cubicBezTo>
                    <a:pt x="977" y="149"/>
                    <a:pt x="898" y="191"/>
                    <a:pt x="847" y="255"/>
                  </a:cubicBezTo>
                  <a:cubicBezTo>
                    <a:pt x="864" y="266"/>
                    <a:pt x="880" y="278"/>
                    <a:pt x="895" y="292"/>
                  </a:cubicBezTo>
                  <a:cubicBezTo>
                    <a:pt x="923" y="315"/>
                    <a:pt x="951" y="333"/>
                    <a:pt x="980" y="346"/>
                  </a:cubicBezTo>
                  <a:cubicBezTo>
                    <a:pt x="1007" y="358"/>
                    <a:pt x="1036" y="365"/>
                    <a:pt x="1065" y="365"/>
                  </a:cubicBezTo>
                  <a:cubicBezTo>
                    <a:pt x="1095" y="365"/>
                    <a:pt x="1123" y="358"/>
                    <a:pt x="1150" y="346"/>
                  </a:cubicBezTo>
                  <a:cubicBezTo>
                    <a:pt x="1179" y="333"/>
                    <a:pt x="1208" y="315"/>
                    <a:pt x="1236" y="292"/>
                  </a:cubicBezTo>
                  <a:cubicBezTo>
                    <a:pt x="1251" y="278"/>
                    <a:pt x="1267" y="266"/>
                    <a:pt x="1284" y="255"/>
                  </a:cubicBezTo>
                  <a:cubicBezTo>
                    <a:pt x="1233" y="191"/>
                    <a:pt x="1154" y="149"/>
                    <a:pt x="1065" y="149"/>
                  </a:cubicBezTo>
                  <a:close/>
                  <a:moveTo>
                    <a:pt x="1647" y="1211"/>
                  </a:moveTo>
                  <a:cubicBezTo>
                    <a:pt x="1626" y="1165"/>
                    <a:pt x="1616" y="1116"/>
                    <a:pt x="1616" y="1065"/>
                  </a:cubicBezTo>
                  <a:cubicBezTo>
                    <a:pt x="1616" y="1014"/>
                    <a:pt x="1626" y="965"/>
                    <a:pt x="1647" y="919"/>
                  </a:cubicBezTo>
                  <a:cubicBezTo>
                    <a:pt x="1666" y="877"/>
                    <a:pt x="1692" y="836"/>
                    <a:pt x="1725" y="797"/>
                  </a:cubicBezTo>
                  <a:lnTo>
                    <a:pt x="1726" y="796"/>
                  </a:lnTo>
                  <a:cubicBezTo>
                    <a:pt x="1728" y="794"/>
                    <a:pt x="1730" y="791"/>
                    <a:pt x="1732" y="789"/>
                  </a:cubicBezTo>
                  <a:cubicBezTo>
                    <a:pt x="1729" y="788"/>
                    <a:pt x="1726" y="788"/>
                    <a:pt x="1723" y="788"/>
                  </a:cubicBezTo>
                  <a:lnTo>
                    <a:pt x="1721" y="788"/>
                  </a:lnTo>
                  <a:cubicBezTo>
                    <a:pt x="1671" y="783"/>
                    <a:pt x="1623" y="773"/>
                    <a:pt x="1580" y="757"/>
                  </a:cubicBezTo>
                  <a:cubicBezTo>
                    <a:pt x="1533" y="739"/>
                    <a:pt x="1491" y="711"/>
                    <a:pt x="1455" y="675"/>
                  </a:cubicBezTo>
                  <a:cubicBezTo>
                    <a:pt x="1419" y="639"/>
                    <a:pt x="1392" y="597"/>
                    <a:pt x="1374" y="550"/>
                  </a:cubicBezTo>
                  <a:cubicBezTo>
                    <a:pt x="1358" y="507"/>
                    <a:pt x="1347" y="460"/>
                    <a:pt x="1343" y="409"/>
                  </a:cubicBezTo>
                  <a:lnTo>
                    <a:pt x="1343" y="408"/>
                  </a:lnTo>
                  <a:cubicBezTo>
                    <a:pt x="1343" y="405"/>
                    <a:pt x="1342" y="402"/>
                    <a:pt x="1342" y="398"/>
                  </a:cubicBezTo>
                  <a:cubicBezTo>
                    <a:pt x="1340" y="401"/>
                    <a:pt x="1337" y="403"/>
                    <a:pt x="1334" y="405"/>
                  </a:cubicBezTo>
                  <a:lnTo>
                    <a:pt x="1333" y="406"/>
                  </a:lnTo>
                  <a:cubicBezTo>
                    <a:pt x="1295" y="439"/>
                    <a:pt x="1254" y="465"/>
                    <a:pt x="1212" y="483"/>
                  </a:cubicBezTo>
                  <a:cubicBezTo>
                    <a:pt x="1165" y="504"/>
                    <a:pt x="1116" y="515"/>
                    <a:pt x="1065" y="515"/>
                  </a:cubicBezTo>
                  <a:cubicBezTo>
                    <a:pt x="1015" y="515"/>
                    <a:pt x="966" y="504"/>
                    <a:pt x="919" y="483"/>
                  </a:cubicBezTo>
                  <a:cubicBezTo>
                    <a:pt x="877" y="465"/>
                    <a:pt x="836" y="439"/>
                    <a:pt x="797" y="406"/>
                  </a:cubicBezTo>
                  <a:lnTo>
                    <a:pt x="797" y="405"/>
                  </a:lnTo>
                  <a:cubicBezTo>
                    <a:pt x="794" y="403"/>
                    <a:pt x="791" y="401"/>
                    <a:pt x="789" y="398"/>
                  </a:cubicBezTo>
                  <a:cubicBezTo>
                    <a:pt x="788" y="402"/>
                    <a:pt x="788" y="405"/>
                    <a:pt x="788" y="408"/>
                  </a:cubicBezTo>
                  <a:lnTo>
                    <a:pt x="788" y="409"/>
                  </a:lnTo>
                  <a:cubicBezTo>
                    <a:pt x="784" y="460"/>
                    <a:pt x="773" y="507"/>
                    <a:pt x="757" y="550"/>
                  </a:cubicBezTo>
                  <a:cubicBezTo>
                    <a:pt x="739" y="597"/>
                    <a:pt x="711" y="639"/>
                    <a:pt x="675" y="675"/>
                  </a:cubicBezTo>
                  <a:cubicBezTo>
                    <a:pt x="640" y="711"/>
                    <a:pt x="597" y="739"/>
                    <a:pt x="550" y="757"/>
                  </a:cubicBezTo>
                  <a:cubicBezTo>
                    <a:pt x="507" y="773"/>
                    <a:pt x="460" y="783"/>
                    <a:pt x="410" y="788"/>
                  </a:cubicBezTo>
                  <a:lnTo>
                    <a:pt x="408" y="788"/>
                  </a:lnTo>
                  <a:cubicBezTo>
                    <a:pt x="405" y="788"/>
                    <a:pt x="402" y="788"/>
                    <a:pt x="399" y="789"/>
                  </a:cubicBezTo>
                  <a:cubicBezTo>
                    <a:pt x="401" y="791"/>
                    <a:pt x="403" y="794"/>
                    <a:pt x="405" y="796"/>
                  </a:cubicBezTo>
                  <a:lnTo>
                    <a:pt x="406" y="797"/>
                  </a:lnTo>
                  <a:cubicBezTo>
                    <a:pt x="439" y="836"/>
                    <a:pt x="465" y="877"/>
                    <a:pt x="484" y="919"/>
                  </a:cubicBezTo>
                  <a:cubicBezTo>
                    <a:pt x="504" y="965"/>
                    <a:pt x="515" y="1014"/>
                    <a:pt x="515" y="1065"/>
                  </a:cubicBezTo>
                  <a:cubicBezTo>
                    <a:pt x="515" y="1116"/>
                    <a:pt x="504" y="1165"/>
                    <a:pt x="484" y="1211"/>
                  </a:cubicBezTo>
                  <a:cubicBezTo>
                    <a:pt x="465" y="1253"/>
                    <a:pt x="439" y="1294"/>
                    <a:pt x="406" y="1333"/>
                  </a:cubicBezTo>
                  <a:lnTo>
                    <a:pt x="405" y="1334"/>
                  </a:lnTo>
                  <a:cubicBezTo>
                    <a:pt x="403" y="1336"/>
                    <a:pt x="401" y="1339"/>
                    <a:pt x="399" y="1342"/>
                  </a:cubicBezTo>
                  <a:cubicBezTo>
                    <a:pt x="402" y="1342"/>
                    <a:pt x="405" y="1342"/>
                    <a:pt x="408" y="1343"/>
                  </a:cubicBezTo>
                  <a:lnTo>
                    <a:pt x="410" y="1343"/>
                  </a:lnTo>
                  <a:cubicBezTo>
                    <a:pt x="460" y="1347"/>
                    <a:pt x="507" y="1357"/>
                    <a:pt x="550" y="1374"/>
                  </a:cubicBezTo>
                  <a:cubicBezTo>
                    <a:pt x="597" y="1392"/>
                    <a:pt x="640" y="1419"/>
                    <a:pt x="675" y="1455"/>
                  </a:cubicBezTo>
                  <a:lnTo>
                    <a:pt x="675" y="1455"/>
                  </a:lnTo>
                  <a:cubicBezTo>
                    <a:pt x="711" y="1491"/>
                    <a:pt x="739" y="1533"/>
                    <a:pt x="757" y="1580"/>
                  </a:cubicBezTo>
                  <a:cubicBezTo>
                    <a:pt x="773" y="1623"/>
                    <a:pt x="784" y="1670"/>
                    <a:pt x="788" y="1721"/>
                  </a:cubicBezTo>
                  <a:lnTo>
                    <a:pt x="788" y="1722"/>
                  </a:lnTo>
                  <a:cubicBezTo>
                    <a:pt x="788" y="1725"/>
                    <a:pt x="788" y="1728"/>
                    <a:pt x="789" y="1732"/>
                  </a:cubicBezTo>
                  <a:cubicBezTo>
                    <a:pt x="791" y="1730"/>
                    <a:pt x="794" y="1728"/>
                    <a:pt x="797" y="1725"/>
                  </a:cubicBezTo>
                  <a:lnTo>
                    <a:pt x="797" y="1725"/>
                  </a:lnTo>
                  <a:cubicBezTo>
                    <a:pt x="836" y="1692"/>
                    <a:pt x="877" y="1666"/>
                    <a:pt x="919" y="1647"/>
                  </a:cubicBezTo>
                  <a:cubicBezTo>
                    <a:pt x="966" y="1626"/>
                    <a:pt x="1015" y="1616"/>
                    <a:pt x="1065" y="1616"/>
                  </a:cubicBezTo>
                  <a:cubicBezTo>
                    <a:pt x="1116" y="1616"/>
                    <a:pt x="1165" y="1626"/>
                    <a:pt x="1212" y="1647"/>
                  </a:cubicBezTo>
                  <a:cubicBezTo>
                    <a:pt x="1254" y="1666"/>
                    <a:pt x="1295" y="1692"/>
                    <a:pt x="1333" y="1725"/>
                  </a:cubicBezTo>
                  <a:lnTo>
                    <a:pt x="1334" y="1725"/>
                  </a:lnTo>
                  <a:cubicBezTo>
                    <a:pt x="1337" y="1728"/>
                    <a:pt x="1340" y="1730"/>
                    <a:pt x="1342" y="1732"/>
                  </a:cubicBezTo>
                  <a:cubicBezTo>
                    <a:pt x="1342" y="1728"/>
                    <a:pt x="1343" y="1725"/>
                    <a:pt x="1343" y="1722"/>
                  </a:cubicBezTo>
                  <a:lnTo>
                    <a:pt x="1343" y="1721"/>
                  </a:lnTo>
                  <a:cubicBezTo>
                    <a:pt x="1347" y="1670"/>
                    <a:pt x="1358" y="1623"/>
                    <a:pt x="1374" y="1580"/>
                  </a:cubicBezTo>
                  <a:cubicBezTo>
                    <a:pt x="1392" y="1533"/>
                    <a:pt x="1419" y="1491"/>
                    <a:pt x="1455" y="1455"/>
                  </a:cubicBezTo>
                  <a:cubicBezTo>
                    <a:pt x="1491" y="1419"/>
                    <a:pt x="1533" y="1392"/>
                    <a:pt x="1580" y="1374"/>
                  </a:cubicBezTo>
                  <a:cubicBezTo>
                    <a:pt x="1623" y="1357"/>
                    <a:pt x="1671" y="1347"/>
                    <a:pt x="1721" y="1343"/>
                  </a:cubicBezTo>
                  <a:lnTo>
                    <a:pt x="1723" y="1343"/>
                  </a:lnTo>
                  <a:cubicBezTo>
                    <a:pt x="1726" y="1342"/>
                    <a:pt x="1729" y="1342"/>
                    <a:pt x="1732" y="1342"/>
                  </a:cubicBezTo>
                  <a:cubicBezTo>
                    <a:pt x="1730" y="1339"/>
                    <a:pt x="1728" y="1336"/>
                    <a:pt x="1726" y="1334"/>
                  </a:cubicBezTo>
                  <a:lnTo>
                    <a:pt x="1725" y="1333"/>
                  </a:lnTo>
                  <a:cubicBezTo>
                    <a:pt x="1692" y="1294"/>
                    <a:pt x="1666" y="1253"/>
                    <a:pt x="1647" y="1211"/>
                  </a:cubicBezTo>
                  <a:close/>
                  <a:moveTo>
                    <a:pt x="1713" y="418"/>
                  </a:moveTo>
                  <a:cubicBezTo>
                    <a:pt x="1651" y="356"/>
                    <a:pt x="1565" y="329"/>
                    <a:pt x="1483" y="339"/>
                  </a:cubicBezTo>
                  <a:cubicBezTo>
                    <a:pt x="1487" y="358"/>
                    <a:pt x="1490" y="378"/>
                    <a:pt x="1491" y="398"/>
                  </a:cubicBezTo>
                  <a:cubicBezTo>
                    <a:pt x="1494" y="434"/>
                    <a:pt x="1502" y="467"/>
                    <a:pt x="1513" y="497"/>
                  </a:cubicBezTo>
                  <a:cubicBezTo>
                    <a:pt x="1524" y="525"/>
                    <a:pt x="1539" y="549"/>
                    <a:pt x="1560" y="570"/>
                  </a:cubicBezTo>
                  <a:cubicBezTo>
                    <a:pt x="1582" y="591"/>
                    <a:pt x="1606" y="607"/>
                    <a:pt x="1634" y="618"/>
                  </a:cubicBezTo>
                  <a:cubicBezTo>
                    <a:pt x="1663" y="629"/>
                    <a:pt x="1697" y="636"/>
                    <a:pt x="1733" y="639"/>
                  </a:cubicBezTo>
                  <a:cubicBezTo>
                    <a:pt x="1753" y="641"/>
                    <a:pt x="1773" y="644"/>
                    <a:pt x="1792" y="648"/>
                  </a:cubicBezTo>
                  <a:cubicBezTo>
                    <a:pt x="1802" y="566"/>
                    <a:pt x="1775" y="480"/>
                    <a:pt x="1713" y="418"/>
                  </a:cubicBezTo>
                  <a:close/>
                  <a:moveTo>
                    <a:pt x="2131" y="1065"/>
                  </a:moveTo>
                  <a:cubicBezTo>
                    <a:pt x="2131" y="1215"/>
                    <a:pt x="2052" y="1348"/>
                    <a:pt x="1934" y="1424"/>
                  </a:cubicBezTo>
                  <a:cubicBezTo>
                    <a:pt x="1964" y="1562"/>
                    <a:pt x="1925" y="1712"/>
                    <a:pt x="1819" y="1819"/>
                  </a:cubicBezTo>
                  <a:cubicBezTo>
                    <a:pt x="1713" y="1925"/>
                    <a:pt x="1563" y="1964"/>
                    <a:pt x="1425" y="1934"/>
                  </a:cubicBezTo>
                  <a:cubicBezTo>
                    <a:pt x="1348" y="2052"/>
                    <a:pt x="1215" y="2130"/>
                    <a:pt x="1065" y="2130"/>
                  </a:cubicBezTo>
                  <a:cubicBezTo>
                    <a:pt x="916" y="2130"/>
                    <a:pt x="782" y="2052"/>
                    <a:pt x="706" y="1934"/>
                  </a:cubicBezTo>
                  <a:cubicBezTo>
                    <a:pt x="676" y="1940"/>
                    <a:pt x="645" y="1944"/>
                    <a:pt x="614" y="1944"/>
                  </a:cubicBezTo>
                  <a:cubicBezTo>
                    <a:pt x="504" y="1944"/>
                    <a:pt x="395" y="1902"/>
                    <a:pt x="312" y="1819"/>
                  </a:cubicBezTo>
                  <a:cubicBezTo>
                    <a:pt x="205" y="1712"/>
                    <a:pt x="166" y="1562"/>
                    <a:pt x="197" y="1424"/>
                  </a:cubicBezTo>
                  <a:cubicBezTo>
                    <a:pt x="78" y="1348"/>
                    <a:pt x="0" y="1215"/>
                    <a:pt x="0" y="1065"/>
                  </a:cubicBezTo>
                  <a:cubicBezTo>
                    <a:pt x="0" y="915"/>
                    <a:pt x="78" y="782"/>
                    <a:pt x="197" y="706"/>
                  </a:cubicBezTo>
                  <a:cubicBezTo>
                    <a:pt x="166" y="568"/>
                    <a:pt x="205" y="418"/>
                    <a:pt x="312" y="312"/>
                  </a:cubicBezTo>
                  <a:cubicBezTo>
                    <a:pt x="418" y="205"/>
                    <a:pt x="568" y="167"/>
                    <a:pt x="706" y="197"/>
                  </a:cubicBezTo>
                  <a:cubicBezTo>
                    <a:pt x="782" y="78"/>
                    <a:pt x="916" y="0"/>
                    <a:pt x="1065" y="0"/>
                  </a:cubicBezTo>
                  <a:cubicBezTo>
                    <a:pt x="1215" y="0"/>
                    <a:pt x="1348" y="78"/>
                    <a:pt x="1425" y="197"/>
                  </a:cubicBezTo>
                  <a:cubicBezTo>
                    <a:pt x="1563" y="167"/>
                    <a:pt x="1713" y="205"/>
                    <a:pt x="1819" y="312"/>
                  </a:cubicBezTo>
                  <a:cubicBezTo>
                    <a:pt x="1925" y="418"/>
                    <a:pt x="1964" y="568"/>
                    <a:pt x="1934" y="706"/>
                  </a:cubicBezTo>
                  <a:cubicBezTo>
                    <a:pt x="2052" y="782"/>
                    <a:pt x="2131" y="915"/>
                    <a:pt x="2131" y="106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7F"/>
                </a:gs>
                <a:gs pos="100000">
                  <a:srgbClr val="7B00B9"/>
                </a:gs>
              </a:gsLst>
              <a:lin ang="0" scaled="1"/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Freeform 25"/>
            <p:cNvSpPr>
              <a:spLocks noChangeArrowheads="1"/>
            </p:cNvSpPr>
            <p:nvPr/>
          </p:nvSpPr>
          <p:spPr bwMode="auto">
            <a:xfrm>
              <a:off x="2524" y="996"/>
              <a:ext cx="45" cy="44"/>
            </a:xfrm>
            <a:custGeom>
              <a:avLst/>
              <a:gdLst>
                <a:gd name="T0" fmla="*/ 0 w 203"/>
                <a:gd name="T1" fmla="*/ 141 h 200"/>
                <a:gd name="T2" fmla="*/ 60 w 203"/>
                <a:gd name="T3" fmla="*/ 0 h 200"/>
                <a:gd name="T4" fmla="*/ 202 w 203"/>
                <a:gd name="T5" fmla="*/ 58 h 200"/>
                <a:gd name="T6" fmla="*/ 143 w 203"/>
                <a:gd name="T7" fmla="*/ 199 h 200"/>
                <a:gd name="T8" fmla="*/ 0 w 20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" h="200">
                  <a:moveTo>
                    <a:pt x="0" y="141"/>
                  </a:moveTo>
                  <a:cubicBezTo>
                    <a:pt x="34" y="99"/>
                    <a:pt x="54" y="50"/>
                    <a:pt x="60" y="0"/>
                  </a:cubicBezTo>
                  <a:cubicBezTo>
                    <a:pt x="111" y="10"/>
                    <a:pt x="159" y="31"/>
                    <a:pt x="202" y="58"/>
                  </a:cubicBezTo>
                  <a:cubicBezTo>
                    <a:pt x="191" y="107"/>
                    <a:pt x="172" y="155"/>
                    <a:pt x="143" y="199"/>
                  </a:cubicBezTo>
                  <a:cubicBezTo>
                    <a:pt x="103" y="167"/>
                    <a:pt x="54" y="146"/>
                    <a:pt x="0" y="141"/>
                  </a:cubicBezTo>
                </a:path>
              </a:pathLst>
            </a:custGeom>
            <a:solidFill>
              <a:srgbClr val="502C8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Freeform 26"/>
            <p:cNvSpPr>
              <a:spLocks noChangeArrowheads="1"/>
            </p:cNvSpPr>
            <p:nvPr/>
          </p:nvSpPr>
          <p:spPr bwMode="auto">
            <a:xfrm>
              <a:off x="2524" y="996"/>
              <a:ext cx="45" cy="44"/>
            </a:xfrm>
            <a:custGeom>
              <a:avLst/>
              <a:gdLst>
                <a:gd name="T0" fmla="*/ 0 w 203"/>
                <a:gd name="T1" fmla="*/ 141 h 200"/>
                <a:gd name="T2" fmla="*/ 60 w 203"/>
                <a:gd name="T3" fmla="*/ 0 h 200"/>
                <a:gd name="T4" fmla="*/ 202 w 203"/>
                <a:gd name="T5" fmla="*/ 58 h 200"/>
                <a:gd name="T6" fmla="*/ 143 w 203"/>
                <a:gd name="T7" fmla="*/ 199 h 200"/>
                <a:gd name="T8" fmla="*/ 0 w 20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" h="200">
                  <a:moveTo>
                    <a:pt x="0" y="141"/>
                  </a:moveTo>
                  <a:cubicBezTo>
                    <a:pt x="34" y="99"/>
                    <a:pt x="54" y="50"/>
                    <a:pt x="60" y="0"/>
                  </a:cubicBezTo>
                  <a:cubicBezTo>
                    <a:pt x="111" y="10"/>
                    <a:pt x="159" y="31"/>
                    <a:pt x="202" y="58"/>
                  </a:cubicBezTo>
                  <a:cubicBezTo>
                    <a:pt x="191" y="107"/>
                    <a:pt x="172" y="155"/>
                    <a:pt x="143" y="199"/>
                  </a:cubicBezTo>
                  <a:cubicBezTo>
                    <a:pt x="103" y="167"/>
                    <a:pt x="54" y="146"/>
                    <a:pt x="0" y="141"/>
                  </a:cubicBezTo>
                </a:path>
              </a:pathLst>
            </a:custGeom>
            <a:solidFill>
              <a:srgbClr val="502C8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Freeform 27"/>
            <p:cNvSpPr>
              <a:spLocks noChangeArrowheads="1"/>
            </p:cNvSpPr>
            <p:nvPr/>
          </p:nvSpPr>
          <p:spPr bwMode="auto">
            <a:xfrm>
              <a:off x="2278" y="1242"/>
              <a:ext cx="44" cy="45"/>
            </a:xfrm>
            <a:custGeom>
              <a:avLst/>
              <a:gdLst>
                <a:gd name="T0" fmla="*/ 0 w 200"/>
                <a:gd name="T1" fmla="*/ 59 h 203"/>
                <a:gd name="T2" fmla="*/ 141 w 200"/>
                <a:gd name="T3" fmla="*/ 0 h 203"/>
                <a:gd name="T4" fmla="*/ 199 w 200"/>
                <a:gd name="T5" fmla="*/ 143 h 203"/>
                <a:gd name="T6" fmla="*/ 58 w 200"/>
                <a:gd name="T7" fmla="*/ 202 h 203"/>
                <a:gd name="T8" fmla="*/ 0 w 200"/>
                <a:gd name="T9" fmla="*/ 59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203">
                  <a:moveTo>
                    <a:pt x="0" y="59"/>
                  </a:moveTo>
                  <a:cubicBezTo>
                    <a:pt x="50" y="54"/>
                    <a:pt x="99" y="34"/>
                    <a:pt x="141" y="0"/>
                  </a:cubicBezTo>
                  <a:cubicBezTo>
                    <a:pt x="146" y="54"/>
                    <a:pt x="167" y="103"/>
                    <a:pt x="199" y="143"/>
                  </a:cubicBezTo>
                  <a:cubicBezTo>
                    <a:pt x="155" y="171"/>
                    <a:pt x="107" y="191"/>
                    <a:pt x="58" y="202"/>
                  </a:cubicBezTo>
                  <a:cubicBezTo>
                    <a:pt x="31" y="159"/>
                    <a:pt x="10" y="111"/>
                    <a:pt x="0" y="59"/>
                  </a:cubicBezTo>
                </a:path>
              </a:pathLst>
            </a:custGeom>
            <a:solidFill>
              <a:srgbClr val="9923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Freeform 28"/>
            <p:cNvSpPr>
              <a:spLocks noChangeArrowheads="1"/>
            </p:cNvSpPr>
            <p:nvPr/>
          </p:nvSpPr>
          <p:spPr bwMode="auto">
            <a:xfrm>
              <a:off x="2278" y="1242"/>
              <a:ext cx="44" cy="45"/>
            </a:xfrm>
            <a:custGeom>
              <a:avLst/>
              <a:gdLst>
                <a:gd name="T0" fmla="*/ 0 w 200"/>
                <a:gd name="T1" fmla="*/ 59 h 203"/>
                <a:gd name="T2" fmla="*/ 141 w 200"/>
                <a:gd name="T3" fmla="*/ 0 h 203"/>
                <a:gd name="T4" fmla="*/ 199 w 200"/>
                <a:gd name="T5" fmla="*/ 143 h 203"/>
                <a:gd name="T6" fmla="*/ 58 w 200"/>
                <a:gd name="T7" fmla="*/ 202 h 203"/>
                <a:gd name="T8" fmla="*/ 0 w 200"/>
                <a:gd name="T9" fmla="*/ 59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203">
                  <a:moveTo>
                    <a:pt x="0" y="59"/>
                  </a:moveTo>
                  <a:cubicBezTo>
                    <a:pt x="50" y="54"/>
                    <a:pt x="99" y="34"/>
                    <a:pt x="141" y="0"/>
                  </a:cubicBezTo>
                  <a:cubicBezTo>
                    <a:pt x="146" y="54"/>
                    <a:pt x="167" y="103"/>
                    <a:pt x="199" y="143"/>
                  </a:cubicBezTo>
                  <a:cubicBezTo>
                    <a:pt x="155" y="171"/>
                    <a:pt x="107" y="191"/>
                    <a:pt x="58" y="202"/>
                  </a:cubicBezTo>
                  <a:cubicBezTo>
                    <a:pt x="31" y="159"/>
                    <a:pt x="10" y="111"/>
                    <a:pt x="0" y="59"/>
                  </a:cubicBezTo>
                </a:path>
              </a:pathLst>
            </a:custGeom>
            <a:solidFill>
              <a:srgbClr val="9923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Freeform 29"/>
            <p:cNvSpPr>
              <a:spLocks noChangeArrowheads="1"/>
            </p:cNvSpPr>
            <p:nvPr/>
          </p:nvSpPr>
          <p:spPr bwMode="auto">
            <a:xfrm>
              <a:off x="2422" y="1242"/>
              <a:ext cx="44" cy="45"/>
            </a:xfrm>
            <a:custGeom>
              <a:avLst/>
              <a:gdLst>
                <a:gd name="T0" fmla="*/ 0 w 200"/>
                <a:gd name="T1" fmla="*/ 143 h 203"/>
                <a:gd name="T2" fmla="*/ 58 w 200"/>
                <a:gd name="T3" fmla="*/ 0 h 203"/>
                <a:gd name="T4" fmla="*/ 199 w 200"/>
                <a:gd name="T5" fmla="*/ 59 h 203"/>
                <a:gd name="T6" fmla="*/ 141 w 200"/>
                <a:gd name="T7" fmla="*/ 202 h 203"/>
                <a:gd name="T8" fmla="*/ 0 w 200"/>
                <a:gd name="T9" fmla="*/ 14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203">
                  <a:moveTo>
                    <a:pt x="0" y="143"/>
                  </a:moveTo>
                  <a:cubicBezTo>
                    <a:pt x="32" y="103"/>
                    <a:pt x="52" y="54"/>
                    <a:pt x="58" y="0"/>
                  </a:cubicBezTo>
                  <a:cubicBezTo>
                    <a:pt x="100" y="34"/>
                    <a:pt x="149" y="54"/>
                    <a:pt x="199" y="59"/>
                  </a:cubicBezTo>
                  <a:cubicBezTo>
                    <a:pt x="188" y="111"/>
                    <a:pt x="168" y="159"/>
                    <a:pt x="141" y="202"/>
                  </a:cubicBezTo>
                  <a:cubicBezTo>
                    <a:pt x="91" y="191"/>
                    <a:pt x="44" y="171"/>
                    <a:pt x="0" y="143"/>
                  </a:cubicBezTo>
                </a:path>
              </a:pathLst>
            </a:custGeom>
            <a:solidFill>
              <a:srgbClr val="6A2A7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Freeform 30"/>
            <p:cNvSpPr>
              <a:spLocks noChangeArrowheads="1"/>
            </p:cNvSpPr>
            <p:nvPr/>
          </p:nvSpPr>
          <p:spPr bwMode="auto">
            <a:xfrm>
              <a:off x="2422" y="1242"/>
              <a:ext cx="44" cy="45"/>
            </a:xfrm>
            <a:custGeom>
              <a:avLst/>
              <a:gdLst>
                <a:gd name="T0" fmla="*/ 0 w 200"/>
                <a:gd name="T1" fmla="*/ 143 h 203"/>
                <a:gd name="T2" fmla="*/ 58 w 200"/>
                <a:gd name="T3" fmla="*/ 0 h 203"/>
                <a:gd name="T4" fmla="*/ 199 w 200"/>
                <a:gd name="T5" fmla="*/ 59 h 203"/>
                <a:gd name="T6" fmla="*/ 141 w 200"/>
                <a:gd name="T7" fmla="*/ 202 h 203"/>
                <a:gd name="T8" fmla="*/ 0 w 200"/>
                <a:gd name="T9" fmla="*/ 14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203">
                  <a:moveTo>
                    <a:pt x="0" y="143"/>
                  </a:moveTo>
                  <a:cubicBezTo>
                    <a:pt x="32" y="103"/>
                    <a:pt x="52" y="54"/>
                    <a:pt x="58" y="0"/>
                  </a:cubicBezTo>
                  <a:cubicBezTo>
                    <a:pt x="100" y="34"/>
                    <a:pt x="149" y="54"/>
                    <a:pt x="199" y="59"/>
                  </a:cubicBezTo>
                  <a:cubicBezTo>
                    <a:pt x="188" y="111"/>
                    <a:pt x="168" y="159"/>
                    <a:pt x="141" y="202"/>
                  </a:cubicBezTo>
                  <a:cubicBezTo>
                    <a:pt x="91" y="191"/>
                    <a:pt x="44" y="171"/>
                    <a:pt x="0" y="143"/>
                  </a:cubicBezTo>
                </a:path>
              </a:pathLst>
            </a:custGeom>
            <a:solidFill>
              <a:srgbClr val="6A2A7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Freeform 31"/>
            <p:cNvSpPr>
              <a:spLocks noChangeArrowheads="1"/>
            </p:cNvSpPr>
            <p:nvPr/>
          </p:nvSpPr>
          <p:spPr bwMode="auto">
            <a:xfrm>
              <a:off x="2524" y="1141"/>
              <a:ext cx="45" cy="44"/>
            </a:xfrm>
            <a:custGeom>
              <a:avLst/>
              <a:gdLst>
                <a:gd name="T0" fmla="*/ 60 w 203"/>
                <a:gd name="T1" fmla="*/ 199 h 200"/>
                <a:gd name="T2" fmla="*/ 0 w 203"/>
                <a:gd name="T3" fmla="*/ 58 h 200"/>
                <a:gd name="T4" fmla="*/ 143 w 203"/>
                <a:gd name="T5" fmla="*/ 0 h 200"/>
                <a:gd name="T6" fmla="*/ 202 w 203"/>
                <a:gd name="T7" fmla="*/ 140 h 200"/>
                <a:gd name="T8" fmla="*/ 60 w 203"/>
                <a:gd name="T9" fmla="*/ 199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" h="200">
                  <a:moveTo>
                    <a:pt x="60" y="199"/>
                  </a:moveTo>
                  <a:cubicBezTo>
                    <a:pt x="54" y="148"/>
                    <a:pt x="34" y="99"/>
                    <a:pt x="0" y="58"/>
                  </a:cubicBezTo>
                  <a:cubicBezTo>
                    <a:pt x="54" y="52"/>
                    <a:pt x="103" y="31"/>
                    <a:pt x="143" y="0"/>
                  </a:cubicBezTo>
                  <a:cubicBezTo>
                    <a:pt x="172" y="43"/>
                    <a:pt x="191" y="91"/>
                    <a:pt x="202" y="140"/>
                  </a:cubicBezTo>
                  <a:cubicBezTo>
                    <a:pt x="159" y="168"/>
                    <a:pt x="111" y="188"/>
                    <a:pt x="60" y="199"/>
                  </a:cubicBezTo>
                </a:path>
              </a:pathLst>
            </a:custGeom>
            <a:solidFill>
              <a:srgbClr val="502C8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Freeform 32"/>
            <p:cNvSpPr>
              <a:spLocks noChangeArrowheads="1"/>
            </p:cNvSpPr>
            <p:nvPr/>
          </p:nvSpPr>
          <p:spPr bwMode="auto">
            <a:xfrm>
              <a:off x="2524" y="1141"/>
              <a:ext cx="45" cy="44"/>
            </a:xfrm>
            <a:custGeom>
              <a:avLst/>
              <a:gdLst>
                <a:gd name="T0" fmla="*/ 60 w 203"/>
                <a:gd name="T1" fmla="*/ 199 h 200"/>
                <a:gd name="T2" fmla="*/ 0 w 203"/>
                <a:gd name="T3" fmla="*/ 58 h 200"/>
                <a:gd name="T4" fmla="*/ 143 w 203"/>
                <a:gd name="T5" fmla="*/ 0 h 200"/>
                <a:gd name="T6" fmla="*/ 202 w 203"/>
                <a:gd name="T7" fmla="*/ 140 h 200"/>
                <a:gd name="T8" fmla="*/ 60 w 203"/>
                <a:gd name="T9" fmla="*/ 199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" h="200">
                  <a:moveTo>
                    <a:pt x="60" y="199"/>
                  </a:moveTo>
                  <a:cubicBezTo>
                    <a:pt x="54" y="148"/>
                    <a:pt x="34" y="99"/>
                    <a:pt x="0" y="58"/>
                  </a:cubicBezTo>
                  <a:cubicBezTo>
                    <a:pt x="54" y="52"/>
                    <a:pt x="103" y="31"/>
                    <a:pt x="143" y="0"/>
                  </a:cubicBezTo>
                  <a:cubicBezTo>
                    <a:pt x="172" y="43"/>
                    <a:pt x="191" y="91"/>
                    <a:pt x="202" y="140"/>
                  </a:cubicBezTo>
                  <a:cubicBezTo>
                    <a:pt x="159" y="168"/>
                    <a:pt x="111" y="188"/>
                    <a:pt x="60" y="199"/>
                  </a:cubicBezTo>
                </a:path>
              </a:pathLst>
            </a:custGeom>
            <a:solidFill>
              <a:srgbClr val="502C8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Freeform 33"/>
            <p:cNvSpPr>
              <a:spLocks noChangeArrowheads="1"/>
            </p:cNvSpPr>
            <p:nvPr/>
          </p:nvSpPr>
          <p:spPr bwMode="auto">
            <a:xfrm>
              <a:off x="2422" y="894"/>
              <a:ext cx="44" cy="45"/>
            </a:xfrm>
            <a:custGeom>
              <a:avLst/>
              <a:gdLst>
                <a:gd name="T0" fmla="*/ 199 w 200"/>
                <a:gd name="T1" fmla="*/ 142 h 202"/>
                <a:gd name="T2" fmla="*/ 58 w 200"/>
                <a:gd name="T3" fmla="*/ 201 h 202"/>
                <a:gd name="T4" fmla="*/ 0 w 200"/>
                <a:gd name="T5" fmla="*/ 58 h 202"/>
                <a:gd name="T6" fmla="*/ 141 w 200"/>
                <a:gd name="T7" fmla="*/ 0 h 202"/>
                <a:gd name="T8" fmla="*/ 199 w 200"/>
                <a:gd name="T9" fmla="*/ 14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202">
                  <a:moveTo>
                    <a:pt x="199" y="142"/>
                  </a:moveTo>
                  <a:cubicBezTo>
                    <a:pt x="149" y="148"/>
                    <a:pt x="100" y="168"/>
                    <a:pt x="58" y="201"/>
                  </a:cubicBezTo>
                  <a:cubicBezTo>
                    <a:pt x="52" y="148"/>
                    <a:pt x="32" y="99"/>
                    <a:pt x="0" y="58"/>
                  </a:cubicBezTo>
                  <a:cubicBezTo>
                    <a:pt x="44" y="30"/>
                    <a:pt x="91" y="11"/>
                    <a:pt x="141" y="0"/>
                  </a:cubicBezTo>
                  <a:cubicBezTo>
                    <a:pt x="168" y="42"/>
                    <a:pt x="188" y="90"/>
                    <a:pt x="199" y="142"/>
                  </a:cubicBezTo>
                </a:path>
              </a:pathLst>
            </a:custGeom>
            <a:solidFill>
              <a:srgbClr val="6A2A7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Freeform 34"/>
            <p:cNvSpPr>
              <a:spLocks noChangeArrowheads="1"/>
            </p:cNvSpPr>
            <p:nvPr/>
          </p:nvSpPr>
          <p:spPr bwMode="auto">
            <a:xfrm>
              <a:off x="2422" y="894"/>
              <a:ext cx="44" cy="45"/>
            </a:xfrm>
            <a:custGeom>
              <a:avLst/>
              <a:gdLst>
                <a:gd name="T0" fmla="*/ 199 w 200"/>
                <a:gd name="T1" fmla="*/ 142 h 202"/>
                <a:gd name="T2" fmla="*/ 58 w 200"/>
                <a:gd name="T3" fmla="*/ 201 h 202"/>
                <a:gd name="T4" fmla="*/ 0 w 200"/>
                <a:gd name="T5" fmla="*/ 58 h 202"/>
                <a:gd name="T6" fmla="*/ 141 w 200"/>
                <a:gd name="T7" fmla="*/ 0 h 202"/>
                <a:gd name="T8" fmla="*/ 199 w 200"/>
                <a:gd name="T9" fmla="*/ 14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202">
                  <a:moveTo>
                    <a:pt x="199" y="142"/>
                  </a:moveTo>
                  <a:cubicBezTo>
                    <a:pt x="149" y="148"/>
                    <a:pt x="100" y="168"/>
                    <a:pt x="58" y="201"/>
                  </a:cubicBezTo>
                  <a:cubicBezTo>
                    <a:pt x="52" y="148"/>
                    <a:pt x="32" y="99"/>
                    <a:pt x="0" y="58"/>
                  </a:cubicBezTo>
                  <a:cubicBezTo>
                    <a:pt x="44" y="30"/>
                    <a:pt x="91" y="11"/>
                    <a:pt x="141" y="0"/>
                  </a:cubicBezTo>
                  <a:cubicBezTo>
                    <a:pt x="168" y="42"/>
                    <a:pt x="188" y="90"/>
                    <a:pt x="199" y="142"/>
                  </a:cubicBezTo>
                </a:path>
              </a:pathLst>
            </a:custGeom>
            <a:solidFill>
              <a:srgbClr val="6A2A7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Freeform 35"/>
            <p:cNvSpPr>
              <a:spLocks noChangeArrowheads="1"/>
            </p:cNvSpPr>
            <p:nvPr/>
          </p:nvSpPr>
          <p:spPr bwMode="auto">
            <a:xfrm>
              <a:off x="2278" y="894"/>
              <a:ext cx="44" cy="45"/>
            </a:xfrm>
            <a:custGeom>
              <a:avLst/>
              <a:gdLst>
                <a:gd name="T0" fmla="*/ 141 w 200"/>
                <a:gd name="T1" fmla="*/ 201 h 202"/>
                <a:gd name="T2" fmla="*/ 0 w 200"/>
                <a:gd name="T3" fmla="*/ 142 h 202"/>
                <a:gd name="T4" fmla="*/ 58 w 200"/>
                <a:gd name="T5" fmla="*/ 0 h 202"/>
                <a:gd name="T6" fmla="*/ 199 w 200"/>
                <a:gd name="T7" fmla="*/ 58 h 202"/>
                <a:gd name="T8" fmla="*/ 141 w 200"/>
                <a:gd name="T9" fmla="*/ 20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202">
                  <a:moveTo>
                    <a:pt x="141" y="201"/>
                  </a:moveTo>
                  <a:cubicBezTo>
                    <a:pt x="99" y="168"/>
                    <a:pt x="50" y="148"/>
                    <a:pt x="0" y="142"/>
                  </a:cubicBezTo>
                  <a:cubicBezTo>
                    <a:pt x="10" y="90"/>
                    <a:pt x="31" y="42"/>
                    <a:pt x="58" y="0"/>
                  </a:cubicBezTo>
                  <a:cubicBezTo>
                    <a:pt x="107" y="11"/>
                    <a:pt x="155" y="30"/>
                    <a:pt x="199" y="58"/>
                  </a:cubicBezTo>
                  <a:cubicBezTo>
                    <a:pt x="167" y="99"/>
                    <a:pt x="146" y="148"/>
                    <a:pt x="141" y="201"/>
                  </a:cubicBezTo>
                </a:path>
              </a:pathLst>
            </a:custGeom>
            <a:solidFill>
              <a:srgbClr val="9923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Freeform 36"/>
            <p:cNvSpPr>
              <a:spLocks noChangeArrowheads="1"/>
            </p:cNvSpPr>
            <p:nvPr/>
          </p:nvSpPr>
          <p:spPr bwMode="auto">
            <a:xfrm>
              <a:off x="2278" y="894"/>
              <a:ext cx="44" cy="45"/>
            </a:xfrm>
            <a:custGeom>
              <a:avLst/>
              <a:gdLst>
                <a:gd name="T0" fmla="*/ 141 w 200"/>
                <a:gd name="T1" fmla="*/ 201 h 202"/>
                <a:gd name="T2" fmla="*/ 0 w 200"/>
                <a:gd name="T3" fmla="*/ 142 h 202"/>
                <a:gd name="T4" fmla="*/ 58 w 200"/>
                <a:gd name="T5" fmla="*/ 0 h 202"/>
                <a:gd name="T6" fmla="*/ 199 w 200"/>
                <a:gd name="T7" fmla="*/ 58 h 202"/>
                <a:gd name="T8" fmla="*/ 141 w 200"/>
                <a:gd name="T9" fmla="*/ 20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202">
                  <a:moveTo>
                    <a:pt x="141" y="201"/>
                  </a:moveTo>
                  <a:cubicBezTo>
                    <a:pt x="99" y="168"/>
                    <a:pt x="50" y="148"/>
                    <a:pt x="0" y="142"/>
                  </a:cubicBezTo>
                  <a:cubicBezTo>
                    <a:pt x="10" y="90"/>
                    <a:pt x="31" y="42"/>
                    <a:pt x="58" y="0"/>
                  </a:cubicBezTo>
                  <a:cubicBezTo>
                    <a:pt x="107" y="11"/>
                    <a:pt x="155" y="30"/>
                    <a:pt x="199" y="58"/>
                  </a:cubicBezTo>
                  <a:cubicBezTo>
                    <a:pt x="167" y="99"/>
                    <a:pt x="146" y="148"/>
                    <a:pt x="141" y="201"/>
                  </a:cubicBezTo>
                </a:path>
              </a:pathLst>
            </a:custGeom>
            <a:solidFill>
              <a:srgbClr val="99237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Freeform 37"/>
            <p:cNvSpPr>
              <a:spLocks noChangeArrowheads="1"/>
            </p:cNvSpPr>
            <p:nvPr/>
          </p:nvSpPr>
          <p:spPr bwMode="auto">
            <a:xfrm>
              <a:off x="2176" y="996"/>
              <a:ext cx="45" cy="44"/>
            </a:xfrm>
            <a:custGeom>
              <a:avLst/>
              <a:gdLst>
                <a:gd name="T0" fmla="*/ 142 w 203"/>
                <a:gd name="T1" fmla="*/ 0 h 200"/>
                <a:gd name="T2" fmla="*/ 202 w 203"/>
                <a:gd name="T3" fmla="*/ 141 h 200"/>
                <a:gd name="T4" fmla="*/ 58 w 203"/>
                <a:gd name="T5" fmla="*/ 199 h 200"/>
                <a:gd name="T6" fmla="*/ 0 w 203"/>
                <a:gd name="T7" fmla="*/ 58 h 200"/>
                <a:gd name="T8" fmla="*/ 142 w 203"/>
                <a:gd name="T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" h="200">
                  <a:moveTo>
                    <a:pt x="142" y="0"/>
                  </a:moveTo>
                  <a:cubicBezTo>
                    <a:pt x="148" y="50"/>
                    <a:pt x="168" y="99"/>
                    <a:pt x="202" y="141"/>
                  </a:cubicBezTo>
                  <a:cubicBezTo>
                    <a:pt x="148" y="146"/>
                    <a:pt x="98" y="167"/>
                    <a:pt x="58" y="199"/>
                  </a:cubicBezTo>
                  <a:cubicBezTo>
                    <a:pt x="30" y="155"/>
                    <a:pt x="10" y="107"/>
                    <a:pt x="0" y="58"/>
                  </a:cubicBezTo>
                  <a:cubicBezTo>
                    <a:pt x="42" y="31"/>
                    <a:pt x="90" y="10"/>
                    <a:pt x="142" y="0"/>
                  </a:cubicBezTo>
                </a:path>
              </a:pathLst>
            </a:custGeom>
            <a:solidFill>
              <a:srgbClr val="B71E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Freeform 38"/>
            <p:cNvSpPr>
              <a:spLocks noChangeArrowheads="1"/>
            </p:cNvSpPr>
            <p:nvPr/>
          </p:nvSpPr>
          <p:spPr bwMode="auto">
            <a:xfrm>
              <a:off x="2176" y="996"/>
              <a:ext cx="45" cy="44"/>
            </a:xfrm>
            <a:custGeom>
              <a:avLst/>
              <a:gdLst>
                <a:gd name="T0" fmla="*/ 142 w 203"/>
                <a:gd name="T1" fmla="*/ 0 h 200"/>
                <a:gd name="T2" fmla="*/ 202 w 203"/>
                <a:gd name="T3" fmla="*/ 141 h 200"/>
                <a:gd name="T4" fmla="*/ 58 w 203"/>
                <a:gd name="T5" fmla="*/ 199 h 200"/>
                <a:gd name="T6" fmla="*/ 0 w 203"/>
                <a:gd name="T7" fmla="*/ 58 h 200"/>
                <a:gd name="T8" fmla="*/ 142 w 203"/>
                <a:gd name="T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" h="200">
                  <a:moveTo>
                    <a:pt x="142" y="0"/>
                  </a:moveTo>
                  <a:cubicBezTo>
                    <a:pt x="148" y="50"/>
                    <a:pt x="168" y="99"/>
                    <a:pt x="202" y="141"/>
                  </a:cubicBezTo>
                  <a:cubicBezTo>
                    <a:pt x="148" y="146"/>
                    <a:pt x="98" y="167"/>
                    <a:pt x="58" y="199"/>
                  </a:cubicBezTo>
                  <a:cubicBezTo>
                    <a:pt x="30" y="155"/>
                    <a:pt x="10" y="107"/>
                    <a:pt x="0" y="58"/>
                  </a:cubicBezTo>
                  <a:cubicBezTo>
                    <a:pt x="42" y="31"/>
                    <a:pt x="90" y="10"/>
                    <a:pt x="142" y="0"/>
                  </a:cubicBezTo>
                </a:path>
              </a:pathLst>
            </a:custGeom>
            <a:solidFill>
              <a:srgbClr val="B71E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Freeform 39"/>
            <p:cNvSpPr>
              <a:spLocks noChangeArrowheads="1"/>
            </p:cNvSpPr>
            <p:nvPr/>
          </p:nvSpPr>
          <p:spPr bwMode="auto">
            <a:xfrm>
              <a:off x="2176" y="1141"/>
              <a:ext cx="45" cy="44"/>
            </a:xfrm>
            <a:custGeom>
              <a:avLst/>
              <a:gdLst>
                <a:gd name="T0" fmla="*/ 58 w 203"/>
                <a:gd name="T1" fmla="*/ 0 h 200"/>
                <a:gd name="T2" fmla="*/ 202 w 203"/>
                <a:gd name="T3" fmla="*/ 58 h 200"/>
                <a:gd name="T4" fmla="*/ 142 w 203"/>
                <a:gd name="T5" fmla="*/ 199 h 200"/>
                <a:gd name="T6" fmla="*/ 0 w 203"/>
                <a:gd name="T7" fmla="*/ 140 h 200"/>
                <a:gd name="T8" fmla="*/ 58 w 203"/>
                <a:gd name="T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" h="200">
                  <a:moveTo>
                    <a:pt x="58" y="0"/>
                  </a:moveTo>
                  <a:cubicBezTo>
                    <a:pt x="98" y="31"/>
                    <a:pt x="148" y="52"/>
                    <a:pt x="202" y="58"/>
                  </a:cubicBezTo>
                  <a:cubicBezTo>
                    <a:pt x="168" y="99"/>
                    <a:pt x="148" y="148"/>
                    <a:pt x="142" y="199"/>
                  </a:cubicBezTo>
                  <a:cubicBezTo>
                    <a:pt x="90" y="188"/>
                    <a:pt x="42" y="168"/>
                    <a:pt x="0" y="140"/>
                  </a:cubicBezTo>
                  <a:cubicBezTo>
                    <a:pt x="10" y="91"/>
                    <a:pt x="30" y="43"/>
                    <a:pt x="58" y="0"/>
                  </a:cubicBezTo>
                </a:path>
              </a:pathLst>
            </a:custGeom>
            <a:solidFill>
              <a:srgbClr val="B71E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Freeform 40"/>
            <p:cNvSpPr>
              <a:spLocks noChangeArrowheads="1"/>
            </p:cNvSpPr>
            <p:nvPr/>
          </p:nvSpPr>
          <p:spPr bwMode="auto">
            <a:xfrm>
              <a:off x="2176" y="1141"/>
              <a:ext cx="45" cy="44"/>
            </a:xfrm>
            <a:custGeom>
              <a:avLst/>
              <a:gdLst>
                <a:gd name="T0" fmla="*/ 58 w 203"/>
                <a:gd name="T1" fmla="*/ 0 h 200"/>
                <a:gd name="T2" fmla="*/ 202 w 203"/>
                <a:gd name="T3" fmla="*/ 58 h 200"/>
                <a:gd name="T4" fmla="*/ 142 w 203"/>
                <a:gd name="T5" fmla="*/ 199 h 200"/>
                <a:gd name="T6" fmla="*/ 0 w 203"/>
                <a:gd name="T7" fmla="*/ 140 h 200"/>
                <a:gd name="T8" fmla="*/ 58 w 203"/>
                <a:gd name="T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" h="200">
                  <a:moveTo>
                    <a:pt x="58" y="0"/>
                  </a:moveTo>
                  <a:cubicBezTo>
                    <a:pt x="98" y="31"/>
                    <a:pt x="148" y="52"/>
                    <a:pt x="202" y="58"/>
                  </a:cubicBezTo>
                  <a:cubicBezTo>
                    <a:pt x="168" y="99"/>
                    <a:pt x="148" y="148"/>
                    <a:pt x="142" y="199"/>
                  </a:cubicBezTo>
                  <a:cubicBezTo>
                    <a:pt x="90" y="188"/>
                    <a:pt x="42" y="168"/>
                    <a:pt x="0" y="140"/>
                  </a:cubicBezTo>
                  <a:cubicBezTo>
                    <a:pt x="10" y="91"/>
                    <a:pt x="30" y="43"/>
                    <a:pt x="58" y="0"/>
                  </a:cubicBezTo>
                </a:path>
              </a:pathLst>
            </a:custGeom>
            <a:solidFill>
              <a:srgbClr val="B71E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61436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24">
          <p15:clr>
            <a:srgbClr val="FBAE40"/>
          </p15:clr>
        </p15:guide>
        <p15:guide id="2" pos="14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204788"/>
            <a:ext cx="3008313" cy="871538"/>
          </a:xfrm>
        </p:spPr>
        <p:txBody>
          <a:bodyPr anchor="b">
            <a:normAutofit/>
          </a:bodyPr>
          <a:lstStyle>
            <a:lvl1pPr algn="l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dirty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lang="en-US" dirty="0" smtClean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lang="en-US" dirty="0" smtClean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lang="en-US" dirty="0" smtClean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lang="en-US" dirty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173831" lvl="0" indent="-173831"/>
            <a:r>
              <a:rPr lang="en-US"/>
              <a:t>Click to edit Master text styles</a:t>
            </a:r>
          </a:p>
          <a:p>
            <a:pPr marL="173831" lvl="1" indent="-173831"/>
            <a:r>
              <a:rPr lang="en-US"/>
              <a:t>Second level</a:t>
            </a:r>
          </a:p>
          <a:p>
            <a:pPr marL="173831" lvl="2" indent="-173831"/>
            <a:r>
              <a:rPr lang="en-US"/>
              <a:t>Third level</a:t>
            </a:r>
          </a:p>
          <a:p>
            <a:pPr marL="173831" lvl="3" indent="-173831"/>
            <a:r>
              <a:rPr lang="en-US"/>
              <a:t>Fourth level</a:t>
            </a:r>
          </a:p>
          <a:p>
            <a:pPr marL="173831" lvl="4" indent="-173831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781550"/>
            <a:ext cx="9144000" cy="361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B968CD-FD9A-419E-A83D-2597E2EFFE3E}"/>
              </a:ext>
            </a:extLst>
          </p:cNvPr>
          <p:cNvSpPr txBox="1"/>
          <p:nvPr/>
        </p:nvSpPr>
        <p:spPr>
          <a:xfrm>
            <a:off x="384047" y="4874153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0AF1125-DA3C-4A07-AB14-10D26FD6517C}" type="slidenum">
              <a:rPr lang="en-US" sz="800" kern="1200" noProof="0" smtClean="0">
                <a:solidFill>
                  <a:srgbClr val="212121"/>
                </a:solidFill>
                <a:latin typeface="+mn-lt"/>
                <a:ea typeface="+mn-ea"/>
                <a:cs typeface="Arial"/>
              </a:rPr>
              <a:pPr/>
              <a:t>‹#›</a:t>
            </a:fld>
            <a:endParaRPr lang="en-US" sz="800" dirty="0">
              <a:solidFill>
                <a:srgbClr val="21212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13B03D-4355-438C-9B85-B0C8513390C0}"/>
              </a:ext>
            </a:extLst>
          </p:cNvPr>
          <p:cNvSpPr txBox="1"/>
          <p:nvPr/>
        </p:nvSpPr>
        <p:spPr>
          <a:xfrm>
            <a:off x="3065274" y="4874153"/>
            <a:ext cx="301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212121"/>
                </a:solidFill>
              </a:rPr>
              <a:t>Ribbon Communications Confidential and Proprietary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B220D7-4DE2-4994-AB4B-93AE840BD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915" y="4724133"/>
            <a:ext cx="1193993" cy="49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22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00451"/>
            <a:ext cx="5486400" cy="425054"/>
          </a:xfrm>
        </p:spPr>
        <p:txBody>
          <a:bodyPr anchor="b">
            <a:normAutofit/>
          </a:bodyPr>
          <a:lstStyle>
            <a:lvl1pPr algn="l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>
                <a:solidFill>
                  <a:srgbClr val="2E2E2E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781550"/>
            <a:ext cx="9144000" cy="361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B968CD-FD9A-419E-A83D-2597E2EFFE3E}"/>
              </a:ext>
            </a:extLst>
          </p:cNvPr>
          <p:cNvSpPr txBox="1"/>
          <p:nvPr/>
        </p:nvSpPr>
        <p:spPr>
          <a:xfrm>
            <a:off x="384047" y="4874153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0AF1125-DA3C-4A07-AB14-10D26FD6517C}" type="slidenum">
              <a:rPr lang="en-US" sz="800" kern="1200" noProof="0" smtClean="0">
                <a:solidFill>
                  <a:srgbClr val="212121"/>
                </a:solidFill>
                <a:latin typeface="+mn-lt"/>
                <a:ea typeface="+mn-ea"/>
                <a:cs typeface="Arial"/>
              </a:rPr>
              <a:pPr/>
              <a:t>‹#›</a:t>
            </a:fld>
            <a:endParaRPr lang="en-US" sz="800" dirty="0">
              <a:solidFill>
                <a:srgbClr val="21212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13B03D-4355-438C-9B85-B0C8513390C0}"/>
              </a:ext>
            </a:extLst>
          </p:cNvPr>
          <p:cNvSpPr txBox="1"/>
          <p:nvPr/>
        </p:nvSpPr>
        <p:spPr>
          <a:xfrm>
            <a:off x="3065274" y="4874153"/>
            <a:ext cx="301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212121"/>
                </a:solidFill>
              </a:rPr>
              <a:t>Ribbon Communications Confidential and Proprietary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B220D7-4DE2-4994-AB4B-93AE840BD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915" y="4724133"/>
            <a:ext cx="1193993" cy="49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82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4743" y="768390"/>
            <a:ext cx="8229600" cy="3638076"/>
          </a:xfrm>
        </p:spPr>
        <p:txBody>
          <a:bodyPr vert="eaVert"/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4740" y="142514"/>
            <a:ext cx="8229600" cy="3113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2000" dirty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4740" y="443221"/>
            <a:ext cx="8229600" cy="215900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781550"/>
            <a:ext cx="9144000" cy="361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B968CD-FD9A-419E-A83D-2597E2EFFE3E}"/>
              </a:ext>
            </a:extLst>
          </p:cNvPr>
          <p:cNvSpPr txBox="1"/>
          <p:nvPr/>
        </p:nvSpPr>
        <p:spPr>
          <a:xfrm>
            <a:off x="384047" y="4874153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0AF1125-DA3C-4A07-AB14-10D26FD6517C}" type="slidenum">
              <a:rPr lang="en-US" sz="800" kern="1200" noProof="0" smtClean="0">
                <a:solidFill>
                  <a:srgbClr val="212121"/>
                </a:solidFill>
                <a:latin typeface="+mn-lt"/>
                <a:ea typeface="+mn-ea"/>
                <a:cs typeface="Arial"/>
              </a:rPr>
              <a:pPr/>
              <a:t>‹#›</a:t>
            </a:fld>
            <a:endParaRPr lang="en-US" sz="800" dirty="0">
              <a:solidFill>
                <a:srgbClr val="21212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13B03D-4355-438C-9B85-B0C8513390C0}"/>
              </a:ext>
            </a:extLst>
          </p:cNvPr>
          <p:cNvSpPr txBox="1"/>
          <p:nvPr/>
        </p:nvSpPr>
        <p:spPr>
          <a:xfrm>
            <a:off x="3065274" y="4874153"/>
            <a:ext cx="301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212121"/>
                </a:solidFill>
              </a:rPr>
              <a:t>Ribbon Communications Confidential and Proprietary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B220D7-4DE2-4994-AB4B-93AE840BD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915" y="4724133"/>
            <a:ext cx="1193993" cy="49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54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05980"/>
            <a:ext cx="2057400" cy="4388644"/>
          </a:xfrm>
        </p:spPr>
        <p:txBody>
          <a:bodyPr vert="eaVert">
            <a:no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5735782" cy="4388644"/>
          </a:xfrm>
        </p:spPr>
        <p:txBody>
          <a:bodyPr vert="eaVert"/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4335117" y="2287643"/>
            <a:ext cx="4398067" cy="215900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781550"/>
            <a:ext cx="9144000" cy="361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B968CD-FD9A-419E-A83D-2597E2EFFE3E}"/>
              </a:ext>
            </a:extLst>
          </p:cNvPr>
          <p:cNvSpPr txBox="1"/>
          <p:nvPr/>
        </p:nvSpPr>
        <p:spPr>
          <a:xfrm>
            <a:off x="384047" y="4874153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0AF1125-DA3C-4A07-AB14-10D26FD6517C}" type="slidenum">
              <a:rPr lang="en-US" sz="800" kern="1200" noProof="0" smtClean="0">
                <a:solidFill>
                  <a:srgbClr val="212121"/>
                </a:solidFill>
                <a:latin typeface="+mn-lt"/>
                <a:ea typeface="+mn-ea"/>
                <a:cs typeface="Arial"/>
              </a:rPr>
              <a:pPr/>
              <a:t>‹#›</a:t>
            </a:fld>
            <a:endParaRPr lang="en-US" sz="800" dirty="0">
              <a:solidFill>
                <a:srgbClr val="21212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13B03D-4355-438C-9B85-B0C8513390C0}"/>
              </a:ext>
            </a:extLst>
          </p:cNvPr>
          <p:cNvSpPr txBox="1"/>
          <p:nvPr/>
        </p:nvSpPr>
        <p:spPr>
          <a:xfrm>
            <a:off x="3065274" y="4874153"/>
            <a:ext cx="301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212121"/>
                </a:solidFill>
              </a:rPr>
              <a:t>Ribbon Communications Confidential and Proprietary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B220D7-4DE2-4994-AB4B-93AE840BD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915" y="4724133"/>
            <a:ext cx="1193993" cy="49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691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ecutiv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62114" y="142514"/>
            <a:ext cx="8229600" cy="311384"/>
          </a:xfrm>
        </p:spPr>
        <p:txBody>
          <a:bodyPr>
            <a:noAutofit/>
          </a:bodyPr>
          <a:lstStyle>
            <a:lvl1pPr algn="l"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62114" y="754605"/>
            <a:ext cx="8229600" cy="3978956"/>
          </a:xfrm>
        </p:spPr>
        <p:txBody>
          <a:bodyPr>
            <a:normAutofit/>
          </a:bodyPr>
          <a:lstStyle>
            <a:lvl1pPr marL="173831" indent="-173831">
              <a:buClr>
                <a:schemeClr val="bg1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75060" indent="-219075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-173831"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32272" indent="-172641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26356" indent="-165497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2114" y="443221"/>
            <a:ext cx="8229600" cy="215900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781550"/>
            <a:ext cx="9144000" cy="361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B968CD-FD9A-419E-A83D-2597E2EFFE3E}"/>
              </a:ext>
            </a:extLst>
          </p:cNvPr>
          <p:cNvSpPr txBox="1"/>
          <p:nvPr/>
        </p:nvSpPr>
        <p:spPr>
          <a:xfrm>
            <a:off x="384047" y="4874153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0AF1125-DA3C-4A07-AB14-10D26FD6517C}" type="slidenum">
              <a:rPr lang="en-US" sz="800" kern="1200" noProof="0" smtClean="0">
                <a:solidFill>
                  <a:srgbClr val="212121"/>
                </a:solidFill>
                <a:latin typeface="+mn-lt"/>
                <a:ea typeface="+mn-ea"/>
                <a:cs typeface="Arial"/>
              </a:rPr>
              <a:pPr/>
              <a:t>‹#›</a:t>
            </a:fld>
            <a:endParaRPr lang="en-US" sz="800" dirty="0">
              <a:solidFill>
                <a:srgbClr val="21212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13B03D-4355-438C-9B85-B0C8513390C0}"/>
              </a:ext>
            </a:extLst>
          </p:cNvPr>
          <p:cNvSpPr txBox="1"/>
          <p:nvPr/>
        </p:nvSpPr>
        <p:spPr>
          <a:xfrm>
            <a:off x="3065274" y="4874153"/>
            <a:ext cx="301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212121"/>
                </a:solidFill>
              </a:rPr>
              <a:t>Ribbon Communications Confidential and Proprietary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B220D7-4DE2-4994-AB4B-93AE840BD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915" y="4724133"/>
            <a:ext cx="1193993" cy="49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75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995"/>
            <a:ext cx="8229600" cy="4571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758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6500"/>
            <a:ext cx="9144000" cy="357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3886200"/>
            <a:ext cx="6376008" cy="457200"/>
          </a:xfr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324350"/>
            <a:ext cx="5865341" cy="228600"/>
          </a:xfrm>
        </p:spPr>
        <p:txBody>
          <a:bodyPr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4852671"/>
            <a:ext cx="1143000" cy="23368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57833" y="438150"/>
            <a:ext cx="4252768" cy="457200"/>
          </a:xfrm>
        </p:spPr>
        <p:txBody>
          <a:bodyPr anchor="ctr">
            <a:no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357833" y="819150"/>
            <a:ext cx="4252768" cy="22860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baseline="0">
                <a:solidFill>
                  <a:schemeClr val="bg1"/>
                </a:solidFill>
              </a:defRPr>
            </a:lvl1pPr>
            <a:lvl2pPr marL="342892" indent="0" algn="r">
              <a:buNone/>
              <a:defRPr/>
            </a:lvl2pPr>
            <a:lvl3pPr marL="685783" indent="0" algn="r">
              <a:buNone/>
              <a:defRPr/>
            </a:lvl3pPr>
            <a:lvl4pPr marL="1028675" indent="0" algn="r">
              <a:buNone/>
              <a:defRPr/>
            </a:lvl4pPr>
            <a:lvl5pPr marL="1371566" indent="0" algn="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997347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6500"/>
            <a:ext cx="9144000" cy="3570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4852671"/>
            <a:ext cx="1143000" cy="23368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105645"/>
            <a:ext cx="8229600" cy="3113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2000" dirty="0">
                <a:solidFill>
                  <a:srgbClr val="32313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" y="-1"/>
            <a:ext cx="140164" cy="4170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4048" y="4861789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0AF1125-DA3C-4A07-AB14-10D26FD6517C}" type="slidenum">
              <a:rPr lang="en-US" sz="800">
                <a:solidFill>
                  <a:srgbClr val="FFFFFF"/>
                </a:solidFill>
                <a:cs typeface="Arial"/>
              </a:rPr>
              <a:pPr/>
              <a:t>‹#›</a:t>
            </a:fld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9714" y="4852670"/>
            <a:ext cx="23585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FFFFFF"/>
                </a:solidFill>
              </a:rPr>
              <a:t>GENBAND Confidential and Proprietary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406351"/>
            <a:ext cx="8229600" cy="215900"/>
          </a:xfrm>
        </p:spPr>
        <p:txBody>
          <a:bodyPr anchor="ctr">
            <a:noAutofit/>
          </a:bodyPr>
          <a:lstStyle>
            <a:lvl1pPr marL="0" indent="0">
              <a:buNone/>
              <a:defRPr sz="1200"/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56737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6500"/>
            <a:ext cx="9144000" cy="357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1335" y="650135"/>
            <a:ext cx="7348151" cy="457200"/>
          </a:xfr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024" y="1088285"/>
            <a:ext cx="7059988" cy="228600"/>
          </a:xfrm>
        </p:spPr>
        <p:txBody>
          <a:bodyPr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852671"/>
            <a:ext cx="1143000" cy="23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32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Black">
  <p:cSld name="1_Title Slide Blac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ctrTitle"/>
          </p:nvPr>
        </p:nvSpPr>
        <p:spPr>
          <a:xfrm>
            <a:off x="226508" y="3368190"/>
            <a:ext cx="6376008" cy="644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subTitle" idx="1"/>
          </p:nvPr>
        </p:nvSpPr>
        <p:spPr>
          <a:xfrm>
            <a:off x="226508" y="4031739"/>
            <a:ext cx="6376008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body" idx="2"/>
          </p:nvPr>
        </p:nvSpPr>
        <p:spPr>
          <a:xfrm>
            <a:off x="226508" y="4340162"/>
            <a:ext cx="4252768" cy="326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body" idx="3"/>
          </p:nvPr>
        </p:nvSpPr>
        <p:spPr>
          <a:xfrm>
            <a:off x="226508" y="4666284"/>
            <a:ext cx="4252768" cy="27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1355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5" name="Ribbon Communications Logo - White"/>
          <p:cNvGrpSpPr>
            <a:grpSpLocks noChangeAspect="1"/>
          </p:cNvGrpSpPr>
          <p:nvPr/>
        </p:nvGrpSpPr>
        <p:grpSpPr>
          <a:xfrm>
            <a:off x="4909827" y="2064252"/>
            <a:ext cx="3358737" cy="978408"/>
            <a:chOff x="2505075" y="1986757"/>
            <a:chExt cx="4135437" cy="1169986"/>
          </a:xfrm>
        </p:grpSpPr>
        <p:sp>
          <p:nvSpPr>
            <p:cNvPr id="2165" name="Freeform 144"/>
            <p:cNvSpPr>
              <a:spLocks/>
            </p:cNvSpPr>
            <p:nvPr/>
          </p:nvSpPr>
          <p:spPr bwMode="auto">
            <a:xfrm>
              <a:off x="3902075" y="2829719"/>
              <a:ext cx="160337" cy="182562"/>
            </a:xfrm>
            <a:custGeom>
              <a:avLst/>
              <a:gdLst>
                <a:gd name="T0" fmla="*/ 140 w 156"/>
                <a:gd name="T1" fmla="*/ 130 h 176"/>
                <a:gd name="T2" fmla="*/ 86 w 156"/>
                <a:gd name="T3" fmla="*/ 157 h 176"/>
                <a:gd name="T4" fmla="*/ 40 w 156"/>
                <a:gd name="T5" fmla="*/ 137 h 176"/>
                <a:gd name="T6" fmla="*/ 21 w 156"/>
                <a:gd name="T7" fmla="*/ 88 h 176"/>
                <a:gd name="T8" fmla="*/ 21 w 156"/>
                <a:gd name="T9" fmla="*/ 87 h 176"/>
                <a:gd name="T10" fmla="*/ 85 w 156"/>
                <a:gd name="T11" fmla="*/ 19 h 176"/>
                <a:gd name="T12" fmla="*/ 138 w 156"/>
                <a:gd name="T13" fmla="*/ 46 h 176"/>
                <a:gd name="T14" fmla="*/ 140 w 156"/>
                <a:gd name="T15" fmla="*/ 47 h 176"/>
                <a:gd name="T16" fmla="*/ 154 w 156"/>
                <a:gd name="T17" fmla="*/ 32 h 176"/>
                <a:gd name="T18" fmla="*/ 153 w 156"/>
                <a:gd name="T19" fmla="*/ 31 h 176"/>
                <a:gd name="T20" fmla="*/ 85 w 156"/>
                <a:gd name="T21" fmla="*/ 0 h 176"/>
                <a:gd name="T22" fmla="*/ 24 w 156"/>
                <a:gd name="T23" fmla="*/ 26 h 176"/>
                <a:gd name="T24" fmla="*/ 0 w 156"/>
                <a:gd name="T25" fmla="*/ 88 h 176"/>
                <a:gd name="T26" fmla="*/ 0 w 156"/>
                <a:gd name="T27" fmla="*/ 89 h 176"/>
                <a:gd name="T28" fmla="*/ 24 w 156"/>
                <a:gd name="T29" fmla="*/ 150 h 176"/>
                <a:gd name="T30" fmla="*/ 85 w 156"/>
                <a:gd name="T31" fmla="*/ 176 h 176"/>
                <a:gd name="T32" fmla="*/ 154 w 156"/>
                <a:gd name="T33" fmla="*/ 143 h 176"/>
                <a:gd name="T34" fmla="*/ 156 w 156"/>
                <a:gd name="T35" fmla="*/ 141 h 176"/>
                <a:gd name="T36" fmla="*/ 141 w 156"/>
                <a:gd name="T37" fmla="*/ 128 h 176"/>
                <a:gd name="T38" fmla="*/ 140 w 156"/>
                <a:gd name="T39" fmla="*/ 13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6" h="176">
                  <a:moveTo>
                    <a:pt x="140" y="130"/>
                  </a:moveTo>
                  <a:cubicBezTo>
                    <a:pt x="124" y="148"/>
                    <a:pt x="106" y="157"/>
                    <a:pt x="86" y="157"/>
                  </a:cubicBezTo>
                  <a:cubicBezTo>
                    <a:pt x="69" y="157"/>
                    <a:pt x="52" y="150"/>
                    <a:pt x="40" y="137"/>
                  </a:cubicBezTo>
                  <a:cubicBezTo>
                    <a:pt x="28" y="124"/>
                    <a:pt x="21" y="106"/>
                    <a:pt x="21" y="88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1" y="49"/>
                    <a:pt x="49" y="19"/>
                    <a:pt x="85" y="19"/>
                  </a:cubicBezTo>
                  <a:cubicBezTo>
                    <a:pt x="109" y="19"/>
                    <a:pt x="125" y="32"/>
                    <a:pt x="138" y="46"/>
                  </a:cubicBezTo>
                  <a:cubicBezTo>
                    <a:pt x="140" y="47"/>
                    <a:pt x="140" y="47"/>
                    <a:pt x="140" y="47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3" y="31"/>
                    <a:pt x="153" y="31"/>
                    <a:pt x="153" y="31"/>
                  </a:cubicBezTo>
                  <a:cubicBezTo>
                    <a:pt x="139" y="16"/>
                    <a:pt x="119" y="0"/>
                    <a:pt x="85" y="0"/>
                  </a:cubicBezTo>
                  <a:cubicBezTo>
                    <a:pt x="62" y="0"/>
                    <a:pt x="41" y="9"/>
                    <a:pt x="24" y="26"/>
                  </a:cubicBezTo>
                  <a:cubicBezTo>
                    <a:pt x="8" y="43"/>
                    <a:pt x="0" y="65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112"/>
                    <a:pt x="8" y="133"/>
                    <a:pt x="24" y="150"/>
                  </a:cubicBezTo>
                  <a:cubicBezTo>
                    <a:pt x="40" y="167"/>
                    <a:pt x="62" y="176"/>
                    <a:pt x="85" y="176"/>
                  </a:cubicBezTo>
                  <a:cubicBezTo>
                    <a:pt x="113" y="176"/>
                    <a:pt x="134" y="166"/>
                    <a:pt x="154" y="143"/>
                  </a:cubicBezTo>
                  <a:cubicBezTo>
                    <a:pt x="156" y="141"/>
                    <a:pt x="156" y="141"/>
                    <a:pt x="156" y="141"/>
                  </a:cubicBezTo>
                  <a:cubicBezTo>
                    <a:pt x="141" y="128"/>
                    <a:pt x="141" y="128"/>
                    <a:pt x="141" y="128"/>
                  </a:cubicBezTo>
                  <a:lnTo>
                    <a:pt x="140" y="1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" name="Freeform 145"/>
            <p:cNvSpPr>
              <a:spLocks noEditPoints="1"/>
            </p:cNvSpPr>
            <p:nvPr/>
          </p:nvSpPr>
          <p:spPr bwMode="auto">
            <a:xfrm>
              <a:off x="4089400" y="2829719"/>
              <a:ext cx="177800" cy="182562"/>
            </a:xfrm>
            <a:custGeom>
              <a:avLst/>
              <a:gdLst>
                <a:gd name="T0" fmla="*/ 87 w 173"/>
                <a:gd name="T1" fmla="*/ 0 h 176"/>
                <a:gd name="T2" fmla="*/ 25 w 173"/>
                <a:gd name="T3" fmla="*/ 26 h 176"/>
                <a:gd name="T4" fmla="*/ 0 w 173"/>
                <a:gd name="T5" fmla="*/ 88 h 176"/>
                <a:gd name="T6" fmla="*/ 0 w 173"/>
                <a:gd name="T7" fmla="*/ 89 h 176"/>
                <a:gd name="T8" fmla="*/ 25 w 173"/>
                <a:gd name="T9" fmla="*/ 150 h 176"/>
                <a:gd name="T10" fmla="*/ 87 w 173"/>
                <a:gd name="T11" fmla="*/ 176 h 176"/>
                <a:gd name="T12" fmla="*/ 149 w 173"/>
                <a:gd name="T13" fmla="*/ 150 h 176"/>
                <a:gd name="T14" fmla="*/ 173 w 173"/>
                <a:gd name="T15" fmla="*/ 88 h 176"/>
                <a:gd name="T16" fmla="*/ 173 w 173"/>
                <a:gd name="T17" fmla="*/ 87 h 176"/>
                <a:gd name="T18" fmla="*/ 149 w 173"/>
                <a:gd name="T19" fmla="*/ 26 h 176"/>
                <a:gd name="T20" fmla="*/ 87 w 173"/>
                <a:gd name="T21" fmla="*/ 0 h 176"/>
                <a:gd name="T22" fmla="*/ 152 w 173"/>
                <a:gd name="T23" fmla="*/ 88 h 176"/>
                <a:gd name="T24" fmla="*/ 152 w 173"/>
                <a:gd name="T25" fmla="*/ 89 h 176"/>
                <a:gd name="T26" fmla="*/ 134 w 173"/>
                <a:gd name="T27" fmla="*/ 137 h 176"/>
                <a:gd name="T28" fmla="*/ 87 w 173"/>
                <a:gd name="T29" fmla="*/ 157 h 176"/>
                <a:gd name="T30" fmla="*/ 22 w 173"/>
                <a:gd name="T31" fmla="*/ 88 h 176"/>
                <a:gd name="T32" fmla="*/ 22 w 173"/>
                <a:gd name="T33" fmla="*/ 87 h 176"/>
                <a:gd name="T34" fmla="*/ 40 w 173"/>
                <a:gd name="T35" fmla="*/ 39 h 176"/>
                <a:gd name="T36" fmla="*/ 87 w 173"/>
                <a:gd name="T37" fmla="*/ 19 h 176"/>
                <a:gd name="T38" fmla="*/ 152 w 173"/>
                <a:gd name="T39" fmla="*/ 8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3" h="176">
                  <a:moveTo>
                    <a:pt x="87" y="0"/>
                  </a:moveTo>
                  <a:cubicBezTo>
                    <a:pt x="63" y="0"/>
                    <a:pt x="41" y="9"/>
                    <a:pt x="25" y="26"/>
                  </a:cubicBezTo>
                  <a:cubicBezTo>
                    <a:pt x="9" y="43"/>
                    <a:pt x="0" y="65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112"/>
                    <a:pt x="9" y="134"/>
                    <a:pt x="25" y="150"/>
                  </a:cubicBezTo>
                  <a:cubicBezTo>
                    <a:pt x="41" y="167"/>
                    <a:pt x="63" y="176"/>
                    <a:pt x="87" y="176"/>
                  </a:cubicBezTo>
                  <a:cubicBezTo>
                    <a:pt x="110" y="176"/>
                    <a:pt x="133" y="167"/>
                    <a:pt x="149" y="150"/>
                  </a:cubicBezTo>
                  <a:cubicBezTo>
                    <a:pt x="165" y="133"/>
                    <a:pt x="173" y="111"/>
                    <a:pt x="173" y="88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73" y="64"/>
                    <a:pt x="165" y="42"/>
                    <a:pt x="149" y="26"/>
                  </a:cubicBezTo>
                  <a:cubicBezTo>
                    <a:pt x="133" y="9"/>
                    <a:pt x="111" y="0"/>
                    <a:pt x="87" y="0"/>
                  </a:cubicBezTo>
                  <a:close/>
                  <a:moveTo>
                    <a:pt x="152" y="88"/>
                  </a:moveTo>
                  <a:cubicBezTo>
                    <a:pt x="152" y="89"/>
                    <a:pt x="152" y="89"/>
                    <a:pt x="152" y="89"/>
                  </a:cubicBezTo>
                  <a:cubicBezTo>
                    <a:pt x="152" y="107"/>
                    <a:pt x="145" y="124"/>
                    <a:pt x="134" y="137"/>
                  </a:cubicBezTo>
                  <a:cubicBezTo>
                    <a:pt x="122" y="150"/>
                    <a:pt x="105" y="157"/>
                    <a:pt x="87" y="157"/>
                  </a:cubicBezTo>
                  <a:cubicBezTo>
                    <a:pt x="51" y="157"/>
                    <a:pt x="22" y="126"/>
                    <a:pt x="22" y="88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69"/>
                    <a:pt x="29" y="52"/>
                    <a:pt x="40" y="39"/>
                  </a:cubicBezTo>
                  <a:cubicBezTo>
                    <a:pt x="52" y="26"/>
                    <a:pt x="69" y="19"/>
                    <a:pt x="87" y="19"/>
                  </a:cubicBezTo>
                  <a:cubicBezTo>
                    <a:pt x="123" y="19"/>
                    <a:pt x="152" y="49"/>
                    <a:pt x="152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" name="Freeform 146"/>
            <p:cNvSpPr>
              <a:spLocks/>
            </p:cNvSpPr>
            <p:nvPr/>
          </p:nvSpPr>
          <p:spPr bwMode="auto">
            <a:xfrm>
              <a:off x="4316413" y="2829719"/>
              <a:ext cx="258762" cy="177800"/>
            </a:xfrm>
            <a:custGeom>
              <a:avLst/>
              <a:gdLst>
                <a:gd name="T0" fmla="*/ 187 w 252"/>
                <a:gd name="T1" fmla="*/ 0 h 172"/>
                <a:gd name="T2" fmla="*/ 128 w 252"/>
                <a:gd name="T3" fmla="*/ 33 h 172"/>
                <a:gd name="T4" fmla="*/ 72 w 252"/>
                <a:gd name="T5" fmla="*/ 0 h 172"/>
                <a:gd name="T6" fmla="*/ 20 w 252"/>
                <a:gd name="T7" fmla="*/ 28 h 172"/>
                <a:gd name="T8" fmla="*/ 20 w 252"/>
                <a:gd name="T9" fmla="*/ 4 h 172"/>
                <a:gd name="T10" fmla="*/ 0 w 252"/>
                <a:gd name="T11" fmla="*/ 4 h 172"/>
                <a:gd name="T12" fmla="*/ 0 w 252"/>
                <a:gd name="T13" fmla="*/ 172 h 172"/>
                <a:gd name="T14" fmla="*/ 20 w 252"/>
                <a:gd name="T15" fmla="*/ 172 h 172"/>
                <a:gd name="T16" fmla="*/ 20 w 252"/>
                <a:gd name="T17" fmla="*/ 75 h 172"/>
                <a:gd name="T18" fmla="*/ 70 w 252"/>
                <a:gd name="T19" fmla="*/ 19 h 172"/>
                <a:gd name="T20" fmla="*/ 116 w 252"/>
                <a:gd name="T21" fmla="*/ 72 h 172"/>
                <a:gd name="T22" fmla="*/ 116 w 252"/>
                <a:gd name="T23" fmla="*/ 172 h 172"/>
                <a:gd name="T24" fmla="*/ 136 w 252"/>
                <a:gd name="T25" fmla="*/ 172 h 172"/>
                <a:gd name="T26" fmla="*/ 136 w 252"/>
                <a:gd name="T27" fmla="*/ 74 h 172"/>
                <a:gd name="T28" fmla="*/ 151 w 252"/>
                <a:gd name="T29" fmla="*/ 33 h 172"/>
                <a:gd name="T30" fmla="*/ 185 w 252"/>
                <a:gd name="T31" fmla="*/ 19 h 172"/>
                <a:gd name="T32" fmla="*/ 219 w 252"/>
                <a:gd name="T33" fmla="*/ 33 h 172"/>
                <a:gd name="T34" fmla="*/ 232 w 252"/>
                <a:gd name="T35" fmla="*/ 73 h 172"/>
                <a:gd name="T36" fmla="*/ 232 w 252"/>
                <a:gd name="T37" fmla="*/ 172 h 172"/>
                <a:gd name="T38" fmla="*/ 252 w 252"/>
                <a:gd name="T39" fmla="*/ 172 h 172"/>
                <a:gd name="T40" fmla="*/ 252 w 252"/>
                <a:gd name="T41" fmla="*/ 71 h 172"/>
                <a:gd name="T42" fmla="*/ 187 w 252"/>
                <a:gd name="T43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2" h="172">
                  <a:moveTo>
                    <a:pt x="187" y="0"/>
                  </a:moveTo>
                  <a:cubicBezTo>
                    <a:pt x="161" y="0"/>
                    <a:pt x="142" y="11"/>
                    <a:pt x="128" y="33"/>
                  </a:cubicBezTo>
                  <a:cubicBezTo>
                    <a:pt x="120" y="19"/>
                    <a:pt x="104" y="0"/>
                    <a:pt x="72" y="0"/>
                  </a:cubicBezTo>
                  <a:cubicBezTo>
                    <a:pt x="45" y="0"/>
                    <a:pt x="30" y="14"/>
                    <a:pt x="20" y="2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20" y="172"/>
                    <a:pt x="20" y="172"/>
                    <a:pt x="20" y="172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20" y="44"/>
                    <a:pt x="42" y="19"/>
                    <a:pt x="70" y="19"/>
                  </a:cubicBezTo>
                  <a:cubicBezTo>
                    <a:pt x="98" y="19"/>
                    <a:pt x="116" y="39"/>
                    <a:pt x="116" y="72"/>
                  </a:cubicBezTo>
                  <a:cubicBezTo>
                    <a:pt x="116" y="172"/>
                    <a:pt x="116" y="172"/>
                    <a:pt x="116" y="172"/>
                  </a:cubicBezTo>
                  <a:cubicBezTo>
                    <a:pt x="136" y="172"/>
                    <a:pt x="136" y="172"/>
                    <a:pt x="136" y="172"/>
                  </a:cubicBezTo>
                  <a:cubicBezTo>
                    <a:pt x="136" y="74"/>
                    <a:pt x="136" y="74"/>
                    <a:pt x="136" y="74"/>
                  </a:cubicBezTo>
                  <a:cubicBezTo>
                    <a:pt x="136" y="58"/>
                    <a:pt x="141" y="44"/>
                    <a:pt x="151" y="33"/>
                  </a:cubicBezTo>
                  <a:cubicBezTo>
                    <a:pt x="160" y="24"/>
                    <a:pt x="172" y="19"/>
                    <a:pt x="185" y="19"/>
                  </a:cubicBezTo>
                  <a:cubicBezTo>
                    <a:pt x="200" y="19"/>
                    <a:pt x="211" y="24"/>
                    <a:pt x="219" y="33"/>
                  </a:cubicBezTo>
                  <a:cubicBezTo>
                    <a:pt x="227" y="42"/>
                    <a:pt x="232" y="56"/>
                    <a:pt x="232" y="73"/>
                  </a:cubicBezTo>
                  <a:cubicBezTo>
                    <a:pt x="232" y="172"/>
                    <a:pt x="232" y="172"/>
                    <a:pt x="232" y="172"/>
                  </a:cubicBezTo>
                  <a:cubicBezTo>
                    <a:pt x="252" y="172"/>
                    <a:pt x="252" y="172"/>
                    <a:pt x="252" y="172"/>
                  </a:cubicBezTo>
                  <a:cubicBezTo>
                    <a:pt x="252" y="71"/>
                    <a:pt x="252" y="71"/>
                    <a:pt x="252" y="71"/>
                  </a:cubicBezTo>
                  <a:cubicBezTo>
                    <a:pt x="252" y="28"/>
                    <a:pt x="226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" name="Freeform 147"/>
            <p:cNvSpPr>
              <a:spLocks/>
            </p:cNvSpPr>
            <p:nvPr/>
          </p:nvSpPr>
          <p:spPr bwMode="auto">
            <a:xfrm>
              <a:off x="4632325" y="2829719"/>
              <a:ext cx="260350" cy="177800"/>
            </a:xfrm>
            <a:custGeom>
              <a:avLst/>
              <a:gdLst>
                <a:gd name="T0" fmla="*/ 187 w 253"/>
                <a:gd name="T1" fmla="*/ 0 h 172"/>
                <a:gd name="T2" fmla="*/ 129 w 253"/>
                <a:gd name="T3" fmla="*/ 33 h 172"/>
                <a:gd name="T4" fmla="*/ 73 w 253"/>
                <a:gd name="T5" fmla="*/ 0 h 172"/>
                <a:gd name="T6" fmla="*/ 21 w 253"/>
                <a:gd name="T7" fmla="*/ 28 h 172"/>
                <a:gd name="T8" fmla="*/ 21 w 253"/>
                <a:gd name="T9" fmla="*/ 4 h 172"/>
                <a:gd name="T10" fmla="*/ 0 w 253"/>
                <a:gd name="T11" fmla="*/ 4 h 172"/>
                <a:gd name="T12" fmla="*/ 0 w 253"/>
                <a:gd name="T13" fmla="*/ 172 h 172"/>
                <a:gd name="T14" fmla="*/ 21 w 253"/>
                <a:gd name="T15" fmla="*/ 172 h 172"/>
                <a:gd name="T16" fmla="*/ 21 w 253"/>
                <a:gd name="T17" fmla="*/ 75 h 172"/>
                <a:gd name="T18" fmla="*/ 71 w 253"/>
                <a:gd name="T19" fmla="*/ 19 h 172"/>
                <a:gd name="T20" fmla="*/ 116 w 253"/>
                <a:gd name="T21" fmla="*/ 72 h 172"/>
                <a:gd name="T22" fmla="*/ 116 w 253"/>
                <a:gd name="T23" fmla="*/ 172 h 172"/>
                <a:gd name="T24" fmla="*/ 137 w 253"/>
                <a:gd name="T25" fmla="*/ 172 h 172"/>
                <a:gd name="T26" fmla="*/ 137 w 253"/>
                <a:gd name="T27" fmla="*/ 74 h 172"/>
                <a:gd name="T28" fmla="*/ 152 w 253"/>
                <a:gd name="T29" fmla="*/ 33 h 172"/>
                <a:gd name="T30" fmla="*/ 186 w 253"/>
                <a:gd name="T31" fmla="*/ 19 h 172"/>
                <a:gd name="T32" fmla="*/ 220 w 253"/>
                <a:gd name="T33" fmla="*/ 33 h 172"/>
                <a:gd name="T34" fmla="*/ 232 w 253"/>
                <a:gd name="T35" fmla="*/ 73 h 172"/>
                <a:gd name="T36" fmla="*/ 232 w 253"/>
                <a:gd name="T37" fmla="*/ 172 h 172"/>
                <a:gd name="T38" fmla="*/ 253 w 253"/>
                <a:gd name="T39" fmla="*/ 172 h 172"/>
                <a:gd name="T40" fmla="*/ 253 w 253"/>
                <a:gd name="T41" fmla="*/ 71 h 172"/>
                <a:gd name="T42" fmla="*/ 187 w 253"/>
                <a:gd name="T43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3" h="172">
                  <a:moveTo>
                    <a:pt x="187" y="0"/>
                  </a:moveTo>
                  <a:cubicBezTo>
                    <a:pt x="162" y="0"/>
                    <a:pt x="142" y="11"/>
                    <a:pt x="129" y="33"/>
                  </a:cubicBezTo>
                  <a:cubicBezTo>
                    <a:pt x="121" y="19"/>
                    <a:pt x="105" y="0"/>
                    <a:pt x="73" y="0"/>
                  </a:cubicBezTo>
                  <a:cubicBezTo>
                    <a:pt x="46" y="0"/>
                    <a:pt x="31" y="14"/>
                    <a:pt x="21" y="28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1" y="44"/>
                    <a:pt x="43" y="19"/>
                    <a:pt x="71" y="19"/>
                  </a:cubicBezTo>
                  <a:cubicBezTo>
                    <a:pt x="99" y="19"/>
                    <a:pt x="116" y="39"/>
                    <a:pt x="116" y="72"/>
                  </a:cubicBezTo>
                  <a:cubicBezTo>
                    <a:pt x="116" y="172"/>
                    <a:pt x="116" y="172"/>
                    <a:pt x="116" y="172"/>
                  </a:cubicBezTo>
                  <a:cubicBezTo>
                    <a:pt x="137" y="172"/>
                    <a:pt x="137" y="172"/>
                    <a:pt x="137" y="172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7" y="58"/>
                    <a:pt x="142" y="44"/>
                    <a:pt x="152" y="33"/>
                  </a:cubicBezTo>
                  <a:cubicBezTo>
                    <a:pt x="161" y="24"/>
                    <a:pt x="173" y="19"/>
                    <a:pt x="186" y="19"/>
                  </a:cubicBezTo>
                  <a:cubicBezTo>
                    <a:pt x="200" y="19"/>
                    <a:pt x="212" y="24"/>
                    <a:pt x="220" y="33"/>
                  </a:cubicBezTo>
                  <a:cubicBezTo>
                    <a:pt x="228" y="42"/>
                    <a:pt x="232" y="56"/>
                    <a:pt x="232" y="73"/>
                  </a:cubicBezTo>
                  <a:cubicBezTo>
                    <a:pt x="232" y="172"/>
                    <a:pt x="232" y="172"/>
                    <a:pt x="232" y="172"/>
                  </a:cubicBezTo>
                  <a:cubicBezTo>
                    <a:pt x="253" y="172"/>
                    <a:pt x="253" y="172"/>
                    <a:pt x="253" y="172"/>
                  </a:cubicBezTo>
                  <a:cubicBezTo>
                    <a:pt x="253" y="71"/>
                    <a:pt x="253" y="71"/>
                    <a:pt x="253" y="71"/>
                  </a:cubicBezTo>
                  <a:cubicBezTo>
                    <a:pt x="253" y="28"/>
                    <a:pt x="227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0" name="Freeform 148"/>
            <p:cNvSpPr>
              <a:spLocks/>
            </p:cNvSpPr>
            <p:nvPr/>
          </p:nvSpPr>
          <p:spPr bwMode="auto">
            <a:xfrm>
              <a:off x="4948238" y="2834481"/>
              <a:ext cx="149225" cy="177800"/>
            </a:xfrm>
            <a:custGeom>
              <a:avLst/>
              <a:gdLst>
                <a:gd name="T0" fmla="*/ 125 w 145"/>
                <a:gd name="T1" fmla="*/ 97 h 172"/>
                <a:gd name="T2" fmla="*/ 109 w 145"/>
                <a:gd name="T3" fmla="*/ 137 h 172"/>
                <a:gd name="T4" fmla="*/ 70 w 145"/>
                <a:gd name="T5" fmla="*/ 153 h 172"/>
                <a:gd name="T6" fmla="*/ 33 w 145"/>
                <a:gd name="T7" fmla="*/ 138 h 172"/>
                <a:gd name="T8" fmla="*/ 20 w 145"/>
                <a:gd name="T9" fmla="*/ 99 h 172"/>
                <a:gd name="T10" fmla="*/ 20 w 145"/>
                <a:gd name="T11" fmla="*/ 0 h 172"/>
                <a:gd name="T12" fmla="*/ 0 w 145"/>
                <a:gd name="T13" fmla="*/ 0 h 172"/>
                <a:gd name="T14" fmla="*/ 0 w 145"/>
                <a:gd name="T15" fmla="*/ 102 h 172"/>
                <a:gd name="T16" fmla="*/ 18 w 145"/>
                <a:gd name="T17" fmla="*/ 152 h 172"/>
                <a:gd name="T18" fmla="*/ 68 w 145"/>
                <a:gd name="T19" fmla="*/ 172 h 172"/>
                <a:gd name="T20" fmla="*/ 125 w 145"/>
                <a:gd name="T21" fmla="*/ 143 h 172"/>
                <a:gd name="T22" fmla="*/ 125 w 145"/>
                <a:gd name="T23" fmla="*/ 168 h 172"/>
                <a:gd name="T24" fmla="*/ 145 w 145"/>
                <a:gd name="T25" fmla="*/ 168 h 172"/>
                <a:gd name="T26" fmla="*/ 145 w 145"/>
                <a:gd name="T27" fmla="*/ 0 h 172"/>
                <a:gd name="T28" fmla="*/ 125 w 145"/>
                <a:gd name="T29" fmla="*/ 0 h 172"/>
                <a:gd name="T30" fmla="*/ 125 w 145"/>
                <a:gd name="T31" fmla="*/ 97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72">
                  <a:moveTo>
                    <a:pt x="125" y="97"/>
                  </a:moveTo>
                  <a:cubicBezTo>
                    <a:pt x="125" y="113"/>
                    <a:pt x="119" y="127"/>
                    <a:pt x="109" y="137"/>
                  </a:cubicBezTo>
                  <a:cubicBezTo>
                    <a:pt x="99" y="147"/>
                    <a:pt x="85" y="153"/>
                    <a:pt x="70" y="153"/>
                  </a:cubicBezTo>
                  <a:cubicBezTo>
                    <a:pt x="55" y="153"/>
                    <a:pt x="42" y="148"/>
                    <a:pt x="33" y="138"/>
                  </a:cubicBezTo>
                  <a:cubicBezTo>
                    <a:pt x="25" y="129"/>
                    <a:pt x="20" y="116"/>
                    <a:pt x="20" y="99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23"/>
                    <a:pt x="6" y="140"/>
                    <a:pt x="18" y="152"/>
                  </a:cubicBezTo>
                  <a:cubicBezTo>
                    <a:pt x="30" y="165"/>
                    <a:pt x="47" y="172"/>
                    <a:pt x="68" y="172"/>
                  </a:cubicBezTo>
                  <a:cubicBezTo>
                    <a:pt x="92" y="172"/>
                    <a:pt x="111" y="162"/>
                    <a:pt x="125" y="143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45" y="168"/>
                    <a:pt x="145" y="168"/>
                    <a:pt x="145" y="168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25" y="0"/>
                    <a:pt x="125" y="0"/>
                    <a:pt x="125" y="0"/>
                  </a:cubicBezTo>
                  <a:lnTo>
                    <a:pt x="125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1" name="Freeform 149"/>
            <p:cNvSpPr>
              <a:spLocks/>
            </p:cNvSpPr>
            <p:nvPr/>
          </p:nvSpPr>
          <p:spPr bwMode="auto">
            <a:xfrm>
              <a:off x="5156200" y="2829719"/>
              <a:ext cx="150812" cy="177800"/>
            </a:xfrm>
            <a:custGeom>
              <a:avLst/>
              <a:gdLst>
                <a:gd name="T0" fmla="*/ 78 w 146"/>
                <a:gd name="T1" fmla="*/ 0 h 172"/>
                <a:gd name="T2" fmla="*/ 21 w 146"/>
                <a:gd name="T3" fmla="*/ 29 h 172"/>
                <a:gd name="T4" fmla="*/ 21 w 146"/>
                <a:gd name="T5" fmla="*/ 4 h 172"/>
                <a:gd name="T6" fmla="*/ 0 w 146"/>
                <a:gd name="T7" fmla="*/ 4 h 172"/>
                <a:gd name="T8" fmla="*/ 0 w 146"/>
                <a:gd name="T9" fmla="*/ 172 h 172"/>
                <a:gd name="T10" fmla="*/ 21 w 146"/>
                <a:gd name="T11" fmla="*/ 172 h 172"/>
                <a:gd name="T12" fmla="*/ 21 w 146"/>
                <a:gd name="T13" fmla="*/ 75 h 172"/>
                <a:gd name="T14" fmla="*/ 37 w 146"/>
                <a:gd name="T15" fmla="*/ 35 h 172"/>
                <a:gd name="T16" fmla="*/ 75 w 146"/>
                <a:gd name="T17" fmla="*/ 19 h 172"/>
                <a:gd name="T18" fmla="*/ 112 w 146"/>
                <a:gd name="T19" fmla="*/ 33 h 172"/>
                <a:gd name="T20" fmla="*/ 125 w 146"/>
                <a:gd name="T21" fmla="*/ 73 h 172"/>
                <a:gd name="T22" fmla="*/ 125 w 146"/>
                <a:gd name="T23" fmla="*/ 172 h 172"/>
                <a:gd name="T24" fmla="*/ 146 w 146"/>
                <a:gd name="T25" fmla="*/ 172 h 172"/>
                <a:gd name="T26" fmla="*/ 146 w 146"/>
                <a:gd name="T27" fmla="*/ 70 h 172"/>
                <a:gd name="T28" fmla="*/ 128 w 146"/>
                <a:gd name="T29" fmla="*/ 20 h 172"/>
                <a:gd name="T30" fmla="*/ 78 w 146"/>
                <a:gd name="T3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6" h="172">
                  <a:moveTo>
                    <a:pt x="78" y="0"/>
                  </a:moveTo>
                  <a:cubicBezTo>
                    <a:pt x="53" y="0"/>
                    <a:pt x="34" y="9"/>
                    <a:pt x="21" y="29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1" y="59"/>
                    <a:pt x="26" y="45"/>
                    <a:pt x="37" y="35"/>
                  </a:cubicBezTo>
                  <a:cubicBezTo>
                    <a:pt x="47" y="25"/>
                    <a:pt x="60" y="19"/>
                    <a:pt x="75" y="19"/>
                  </a:cubicBezTo>
                  <a:cubicBezTo>
                    <a:pt x="91" y="19"/>
                    <a:pt x="103" y="24"/>
                    <a:pt x="112" y="33"/>
                  </a:cubicBezTo>
                  <a:cubicBezTo>
                    <a:pt x="121" y="43"/>
                    <a:pt x="125" y="56"/>
                    <a:pt x="125" y="73"/>
                  </a:cubicBezTo>
                  <a:cubicBezTo>
                    <a:pt x="125" y="172"/>
                    <a:pt x="125" y="172"/>
                    <a:pt x="125" y="172"/>
                  </a:cubicBezTo>
                  <a:cubicBezTo>
                    <a:pt x="146" y="172"/>
                    <a:pt x="146" y="172"/>
                    <a:pt x="146" y="172"/>
                  </a:cubicBezTo>
                  <a:cubicBezTo>
                    <a:pt x="146" y="70"/>
                    <a:pt x="146" y="70"/>
                    <a:pt x="146" y="70"/>
                  </a:cubicBezTo>
                  <a:cubicBezTo>
                    <a:pt x="146" y="49"/>
                    <a:pt x="139" y="32"/>
                    <a:pt x="128" y="20"/>
                  </a:cubicBezTo>
                  <a:cubicBezTo>
                    <a:pt x="116" y="7"/>
                    <a:pt x="98" y="0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2" name="Rectangle 150"/>
            <p:cNvSpPr>
              <a:spLocks noChangeArrowheads="1"/>
            </p:cNvSpPr>
            <p:nvPr/>
          </p:nvSpPr>
          <p:spPr bwMode="auto">
            <a:xfrm>
              <a:off x="5365750" y="2834481"/>
              <a:ext cx="20637" cy="1730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3" name="Freeform 151"/>
            <p:cNvSpPr>
              <a:spLocks/>
            </p:cNvSpPr>
            <p:nvPr/>
          </p:nvSpPr>
          <p:spPr bwMode="auto">
            <a:xfrm>
              <a:off x="5437188" y="2829719"/>
              <a:ext cx="160337" cy="182562"/>
            </a:xfrm>
            <a:custGeom>
              <a:avLst/>
              <a:gdLst>
                <a:gd name="T0" fmla="*/ 140 w 156"/>
                <a:gd name="T1" fmla="*/ 130 h 176"/>
                <a:gd name="T2" fmla="*/ 86 w 156"/>
                <a:gd name="T3" fmla="*/ 157 h 176"/>
                <a:gd name="T4" fmla="*/ 40 w 156"/>
                <a:gd name="T5" fmla="*/ 137 h 176"/>
                <a:gd name="T6" fmla="*/ 21 w 156"/>
                <a:gd name="T7" fmla="*/ 88 h 176"/>
                <a:gd name="T8" fmla="*/ 21 w 156"/>
                <a:gd name="T9" fmla="*/ 87 h 176"/>
                <a:gd name="T10" fmla="*/ 85 w 156"/>
                <a:gd name="T11" fmla="*/ 19 h 176"/>
                <a:gd name="T12" fmla="*/ 138 w 156"/>
                <a:gd name="T13" fmla="*/ 46 h 176"/>
                <a:gd name="T14" fmla="*/ 140 w 156"/>
                <a:gd name="T15" fmla="*/ 47 h 176"/>
                <a:gd name="T16" fmla="*/ 154 w 156"/>
                <a:gd name="T17" fmla="*/ 32 h 176"/>
                <a:gd name="T18" fmla="*/ 153 w 156"/>
                <a:gd name="T19" fmla="*/ 31 h 176"/>
                <a:gd name="T20" fmla="*/ 86 w 156"/>
                <a:gd name="T21" fmla="*/ 0 h 176"/>
                <a:gd name="T22" fmla="*/ 24 w 156"/>
                <a:gd name="T23" fmla="*/ 26 h 176"/>
                <a:gd name="T24" fmla="*/ 0 w 156"/>
                <a:gd name="T25" fmla="*/ 88 h 176"/>
                <a:gd name="T26" fmla="*/ 0 w 156"/>
                <a:gd name="T27" fmla="*/ 89 h 176"/>
                <a:gd name="T28" fmla="*/ 24 w 156"/>
                <a:gd name="T29" fmla="*/ 150 h 176"/>
                <a:gd name="T30" fmla="*/ 86 w 156"/>
                <a:gd name="T31" fmla="*/ 176 h 176"/>
                <a:gd name="T32" fmla="*/ 154 w 156"/>
                <a:gd name="T33" fmla="*/ 143 h 176"/>
                <a:gd name="T34" fmla="*/ 156 w 156"/>
                <a:gd name="T35" fmla="*/ 141 h 176"/>
                <a:gd name="T36" fmla="*/ 141 w 156"/>
                <a:gd name="T37" fmla="*/ 128 h 176"/>
                <a:gd name="T38" fmla="*/ 140 w 156"/>
                <a:gd name="T39" fmla="*/ 13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6" h="176">
                  <a:moveTo>
                    <a:pt x="140" y="130"/>
                  </a:moveTo>
                  <a:cubicBezTo>
                    <a:pt x="124" y="148"/>
                    <a:pt x="106" y="157"/>
                    <a:pt x="86" y="157"/>
                  </a:cubicBezTo>
                  <a:cubicBezTo>
                    <a:pt x="69" y="157"/>
                    <a:pt x="53" y="150"/>
                    <a:pt x="40" y="137"/>
                  </a:cubicBezTo>
                  <a:cubicBezTo>
                    <a:pt x="28" y="124"/>
                    <a:pt x="21" y="106"/>
                    <a:pt x="21" y="88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1" y="49"/>
                    <a:pt x="49" y="19"/>
                    <a:pt x="85" y="19"/>
                  </a:cubicBezTo>
                  <a:cubicBezTo>
                    <a:pt x="109" y="19"/>
                    <a:pt x="125" y="32"/>
                    <a:pt x="138" y="46"/>
                  </a:cubicBezTo>
                  <a:cubicBezTo>
                    <a:pt x="140" y="47"/>
                    <a:pt x="140" y="47"/>
                    <a:pt x="140" y="47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3" y="31"/>
                    <a:pt x="153" y="31"/>
                    <a:pt x="153" y="31"/>
                  </a:cubicBezTo>
                  <a:cubicBezTo>
                    <a:pt x="139" y="16"/>
                    <a:pt x="119" y="0"/>
                    <a:pt x="86" y="0"/>
                  </a:cubicBezTo>
                  <a:cubicBezTo>
                    <a:pt x="62" y="0"/>
                    <a:pt x="41" y="9"/>
                    <a:pt x="24" y="26"/>
                  </a:cubicBezTo>
                  <a:cubicBezTo>
                    <a:pt x="8" y="43"/>
                    <a:pt x="0" y="65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112"/>
                    <a:pt x="8" y="133"/>
                    <a:pt x="24" y="150"/>
                  </a:cubicBezTo>
                  <a:cubicBezTo>
                    <a:pt x="41" y="167"/>
                    <a:pt x="62" y="176"/>
                    <a:pt x="86" y="176"/>
                  </a:cubicBezTo>
                  <a:cubicBezTo>
                    <a:pt x="113" y="176"/>
                    <a:pt x="134" y="166"/>
                    <a:pt x="154" y="143"/>
                  </a:cubicBezTo>
                  <a:cubicBezTo>
                    <a:pt x="156" y="141"/>
                    <a:pt x="156" y="141"/>
                    <a:pt x="156" y="141"/>
                  </a:cubicBezTo>
                  <a:cubicBezTo>
                    <a:pt x="141" y="128"/>
                    <a:pt x="141" y="128"/>
                    <a:pt x="141" y="128"/>
                  </a:cubicBezTo>
                  <a:lnTo>
                    <a:pt x="140" y="1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4" name="Freeform 152"/>
            <p:cNvSpPr>
              <a:spLocks noEditPoints="1"/>
            </p:cNvSpPr>
            <p:nvPr/>
          </p:nvSpPr>
          <p:spPr bwMode="auto">
            <a:xfrm>
              <a:off x="5626100" y="2831306"/>
              <a:ext cx="150812" cy="180975"/>
            </a:xfrm>
            <a:custGeom>
              <a:avLst/>
              <a:gdLst>
                <a:gd name="T0" fmla="*/ 75 w 146"/>
                <a:gd name="T1" fmla="*/ 0 h 175"/>
                <a:gd name="T2" fmla="*/ 16 w 146"/>
                <a:gd name="T3" fmla="*/ 14 h 175"/>
                <a:gd name="T4" fmla="*/ 14 w 146"/>
                <a:gd name="T5" fmla="*/ 15 h 175"/>
                <a:gd name="T6" fmla="*/ 22 w 146"/>
                <a:gd name="T7" fmla="*/ 34 h 175"/>
                <a:gd name="T8" fmla="*/ 24 w 146"/>
                <a:gd name="T9" fmla="*/ 32 h 175"/>
                <a:gd name="T10" fmla="*/ 74 w 146"/>
                <a:gd name="T11" fmla="*/ 20 h 175"/>
                <a:gd name="T12" fmla="*/ 126 w 146"/>
                <a:gd name="T13" fmla="*/ 67 h 175"/>
                <a:gd name="T14" fmla="*/ 126 w 146"/>
                <a:gd name="T15" fmla="*/ 71 h 175"/>
                <a:gd name="T16" fmla="*/ 74 w 146"/>
                <a:gd name="T17" fmla="*/ 65 h 175"/>
                <a:gd name="T18" fmla="*/ 21 w 146"/>
                <a:gd name="T19" fmla="*/ 79 h 175"/>
                <a:gd name="T20" fmla="*/ 0 w 146"/>
                <a:gd name="T21" fmla="*/ 121 h 175"/>
                <a:gd name="T22" fmla="*/ 0 w 146"/>
                <a:gd name="T23" fmla="*/ 121 h 175"/>
                <a:gd name="T24" fmla="*/ 21 w 146"/>
                <a:gd name="T25" fmla="*/ 162 h 175"/>
                <a:gd name="T26" fmla="*/ 66 w 146"/>
                <a:gd name="T27" fmla="*/ 175 h 175"/>
                <a:gd name="T28" fmla="*/ 126 w 146"/>
                <a:gd name="T29" fmla="*/ 148 h 175"/>
                <a:gd name="T30" fmla="*/ 126 w 146"/>
                <a:gd name="T31" fmla="*/ 171 h 175"/>
                <a:gd name="T32" fmla="*/ 146 w 146"/>
                <a:gd name="T33" fmla="*/ 171 h 175"/>
                <a:gd name="T34" fmla="*/ 146 w 146"/>
                <a:gd name="T35" fmla="*/ 67 h 175"/>
                <a:gd name="T36" fmla="*/ 129 w 146"/>
                <a:gd name="T37" fmla="*/ 19 h 175"/>
                <a:gd name="T38" fmla="*/ 75 w 146"/>
                <a:gd name="T39" fmla="*/ 0 h 175"/>
                <a:gd name="T40" fmla="*/ 34 w 146"/>
                <a:gd name="T41" fmla="*/ 94 h 175"/>
                <a:gd name="T42" fmla="*/ 73 w 146"/>
                <a:gd name="T43" fmla="*/ 84 h 175"/>
                <a:gd name="T44" fmla="*/ 126 w 146"/>
                <a:gd name="T45" fmla="*/ 91 h 175"/>
                <a:gd name="T46" fmla="*/ 126 w 146"/>
                <a:gd name="T47" fmla="*/ 108 h 175"/>
                <a:gd name="T48" fmla="*/ 109 w 146"/>
                <a:gd name="T49" fmla="*/ 142 h 175"/>
                <a:gd name="T50" fmla="*/ 67 w 146"/>
                <a:gd name="T51" fmla="*/ 156 h 175"/>
                <a:gd name="T52" fmla="*/ 21 w 146"/>
                <a:gd name="T53" fmla="*/ 120 h 175"/>
                <a:gd name="T54" fmla="*/ 21 w 146"/>
                <a:gd name="T55" fmla="*/ 120 h 175"/>
                <a:gd name="T56" fmla="*/ 34 w 146"/>
                <a:gd name="T57" fmla="*/ 9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175">
                  <a:moveTo>
                    <a:pt x="75" y="0"/>
                  </a:moveTo>
                  <a:cubicBezTo>
                    <a:pt x="51" y="0"/>
                    <a:pt x="32" y="7"/>
                    <a:pt x="16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41" y="24"/>
                    <a:pt x="57" y="20"/>
                    <a:pt x="74" y="20"/>
                  </a:cubicBezTo>
                  <a:cubicBezTo>
                    <a:pt x="108" y="20"/>
                    <a:pt x="126" y="37"/>
                    <a:pt x="126" y="67"/>
                  </a:cubicBezTo>
                  <a:cubicBezTo>
                    <a:pt x="126" y="71"/>
                    <a:pt x="126" y="71"/>
                    <a:pt x="126" y="71"/>
                  </a:cubicBezTo>
                  <a:cubicBezTo>
                    <a:pt x="113" y="68"/>
                    <a:pt x="97" y="65"/>
                    <a:pt x="74" y="65"/>
                  </a:cubicBezTo>
                  <a:cubicBezTo>
                    <a:pt x="52" y="65"/>
                    <a:pt x="34" y="70"/>
                    <a:pt x="21" y="79"/>
                  </a:cubicBezTo>
                  <a:cubicBezTo>
                    <a:pt x="7" y="89"/>
                    <a:pt x="0" y="103"/>
                    <a:pt x="0" y="121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38"/>
                    <a:pt x="7" y="152"/>
                    <a:pt x="21" y="162"/>
                  </a:cubicBezTo>
                  <a:cubicBezTo>
                    <a:pt x="33" y="170"/>
                    <a:pt x="49" y="175"/>
                    <a:pt x="66" y="175"/>
                  </a:cubicBezTo>
                  <a:cubicBezTo>
                    <a:pt x="97" y="175"/>
                    <a:pt x="116" y="160"/>
                    <a:pt x="126" y="148"/>
                  </a:cubicBezTo>
                  <a:cubicBezTo>
                    <a:pt x="126" y="171"/>
                    <a:pt x="126" y="171"/>
                    <a:pt x="126" y="171"/>
                  </a:cubicBezTo>
                  <a:cubicBezTo>
                    <a:pt x="146" y="171"/>
                    <a:pt x="146" y="171"/>
                    <a:pt x="146" y="171"/>
                  </a:cubicBezTo>
                  <a:cubicBezTo>
                    <a:pt x="146" y="67"/>
                    <a:pt x="146" y="67"/>
                    <a:pt x="146" y="67"/>
                  </a:cubicBezTo>
                  <a:cubicBezTo>
                    <a:pt x="146" y="46"/>
                    <a:pt x="140" y="30"/>
                    <a:pt x="129" y="19"/>
                  </a:cubicBezTo>
                  <a:cubicBezTo>
                    <a:pt x="117" y="7"/>
                    <a:pt x="98" y="0"/>
                    <a:pt x="75" y="0"/>
                  </a:cubicBezTo>
                  <a:close/>
                  <a:moveTo>
                    <a:pt x="34" y="94"/>
                  </a:moveTo>
                  <a:cubicBezTo>
                    <a:pt x="44" y="87"/>
                    <a:pt x="57" y="84"/>
                    <a:pt x="73" y="84"/>
                  </a:cubicBezTo>
                  <a:cubicBezTo>
                    <a:pt x="96" y="84"/>
                    <a:pt x="113" y="87"/>
                    <a:pt x="126" y="91"/>
                  </a:cubicBezTo>
                  <a:cubicBezTo>
                    <a:pt x="126" y="108"/>
                    <a:pt x="126" y="108"/>
                    <a:pt x="126" y="108"/>
                  </a:cubicBezTo>
                  <a:cubicBezTo>
                    <a:pt x="126" y="121"/>
                    <a:pt x="120" y="133"/>
                    <a:pt x="109" y="142"/>
                  </a:cubicBezTo>
                  <a:cubicBezTo>
                    <a:pt x="98" y="151"/>
                    <a:pt x="83" y="156"/>
                    <a:pt x="67" y="156"/>
                  </a:cubicBezTo>
                  <a:cubicBezTo>
                    <a:pt x="44" y="156"/>
                    <a:pt x="21" y="144"/>
                    <a:pt x="21" y="120"/>
                  </a:cubicBezTo>
                  <a:cubicBezTo>
                    <a:pt x="21" y="120"/>
                    <a:pt x="21" y="120"/>
                    <a:pt x="21" y="120"/>
                  </a:cubicBezTo>
                  <a:cubicBezTo>
                    <a:pt x="21" y="109"/>
                    <a:pt x="26" y="100"/>
                    <a:pt x="34" y="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5" name="Freeform 153"/>
            <p:cNvSpPr>
              <a:spLocks/>
            </p:cNvSpPr>
            <p:nvPr/>
          </p:nvSpPr>
          <p:spPr bwMode="auto">
            <a:xfrm>
              <a:off x="5816600" y="2778919"/>
              <a:ext cx="104775" cy="231775"/>
            </a:xfrm>
            <a:custGeom>
              <a:avLst/>
              <a:gdLst>
                <a:gd name="T0" fmla="*/ 44 w 101"/>
                <a:gd name="T1" fmla="*/ 0 h 224"/>
                <a:gd name="T2" fmla="*/ 23 w 101"/>
                <a:gd name="T3" fmla="*/ 0 h 224"/>
                <a:gd name="T4" fmla="*/ 23 w 101"/>
                <a:gd name="T5" fmla="*/ 53 h 224"/>
                <a:gd name="T6" fmla="*/ 0 w 101"/>
                <a:gd name="T7" fmla="*/ 53 h 224"/>
                <a:gd name="T8" fmla="*/ 0 w 101"/>
                <a:gd name="T9" fmla="*/ 72 h 224"/>
                <a:gd name="T10" fmla="*/ 23 w 101"/>
                <a:gd name="T11" fmla="*/ 72 h 224"/>
                <a:gd name="T12" fmla="*/ 23 w 101"/>
                <a:gd name="T13" fmla="*/ 177 h 224"/>
                <a:gd name="T14" fmla="*/ 38 w 101"/>
                <a:gd name="T15" fmla="*/ 213 h 224"/>
                <a:gd name="T16" fmla="*/ 72 w 101"/>
                <a:gd name="T17" fmla="*/ 224 h 224"/>
                <a:gd name="T18" fmla="*/ 99 w 101"/>
                <a:gd name="T19" fmla="*/ 218 h 224"/>
                <a:gd name="T20" fmla="*/ 101 w 101"/>
                <a:gd name="T21" fmla="*/ 217 h 224"/>
                <a:gd name="T22" fmla="*/ 101 w 101"/>
                <a:gd name="T23" fmla="*/ 198 h 224"/>
                <a:gd name="T24" fmla="*/ 97 w 101"/>
                <a:gd name="T25" fmla="*/ 199 h 224"/>
                <a:gd name="T26" fmla="*/ 74 w 101"/>
                <a:gd name="T27" fmla="*/ 205 h 224"/>
                <a:gd name="T28" fmla="*/ 52 w 101"/>
                <a:gd name="T29" fmla="*/ 198 h 224"/>
                <a:gd name="T30" fmla="*/ 44 w 101"/>
                <a:gd name="T31" fmla="*/ 175 h 224"/>
                <a:gd name="T32" fmla="*/ 44 w 101"/>
                <a:gd name="T33" fmla="*/ 72 h 224"/>
                <a:gd name="T34" fmla="*/ 101 w 101"/>
                <a:gd name="T35" fmla="*/ 72 h 224"/>
                <a:gd name="T36" fmla="*/ 101 w 101"/>
                <a:gd name="T37" fmla="*/ 53 h 224"/>
                <a:gd name="T38" fmla="*/ 44 w 101"/>
                <a:gd name="T39" fmla="*/ 53 h 224"/>
                <a:gd name="T40" fmla="*/ 44 w 101"/>
                <a:gd name="T41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" h="224">
                  <a:moveTo>
                    <a:pt x="44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23" y="177"/>
                    <a:pt x="23" y="177"/>
                    <a:pt x="23" y="177"/>
                  </a:cubicBezTo>
                  <a:cubicBezTo>
                    <a:pt x="23" y="192"/>
                    <a:pt x="28" y="204"/>
                    <a:pt x="38" y="213"/>
                  </a:cubicBezTo>
                  <a:cubicBezTo>
                    <a:pt x="46" y="220"/>
                    <a:pt x="58" y="224"/>
                    <a:pt x="72" y="224"/>
                  </a:cubicBezTo>
                  <a:cubicBezTo>
                    <a:pt x="82" y="224"/>
                    <a:pt x="90" y="222"/>
                    <a:pt x="99" y="218"/>
                  </a:cubicBezTo>
                  <a:cubicBezTo>
                    <a:pt x="101" y="217"/>
                    <a:pt x="101" y="217"/>
                    <a:pt x="101" y="217"/>
                  </a:cubicBezTo>
                  <a:cubicBezTo>
                    <a:pt x="101" y="198"/>
                    <a:pt x="101" y="198"/>
                    <a:pt x="101" y="198"/>
                  </a:cubicBezTo>
                  <a:cubicBezTo>
                    <a:pt x="97" y="199"/>
                    <a:pt x="97" y="199"/>
                    <a:pt x="97" y="199"/>
                  </a:cubicBezTo>
                  <a:cubicBezTo>
                    <a:pt x="88" y="203"/>
                    <a:pt x="82" y="205"/>
                    <a:pt x="74" y="205"/>
                  </a:cubicBezTo>
                  <a:cubicBezTo>
                    <a:pt x="65" y="205"/>
                    <a:pt x="57" y="202"/>
                    <a:pt x="52" y="198"/>
                  </a:cubicBezTo>
                  <a:cubicBezTo>
                    <a:pt x="47" y="193"/>
                    <a:pt x="44" y="186"/>
                    <a:pt x="44" y="175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44" y="53"/>
                    <a:pt x="44" y="53"/>
                    <a:pt x="44" y="53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6" name="Rectangle 154"/>
            <p:cNvSpPr>
              <a:spLocks noChangeArrowheads="1"/>
            </p:cNvSpPr>
            <p:nvPr/>
          </p:nvSpPr>
          <p:spPr bwMode="auto">
            <a:xfrm>
              <a:off x="5970588" y="2834481"/>
              <a:ext cx="20637" cy="1730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7" name="Freeform 155"/>
            <p:cNvSpPr>
              <a:spLocks noEditPoints="1"/>
            </p:cNvSpPr>
            <p:nvPr/>
          </p:nvSpPr>
          <p:spPr bwMode="auto">
            <a:xfrm>
              <a:off x="6042025" y="2829719"/>
              <a:ext cx="177800" cy="182562"/>
            </a:xfrm>
            <a:custGeom>
              <a:avLst/>
              <a:gdLst>
                <a:gd name="T0" fmla="*/ 87 w 173"/>
                <a:gd name="T1" fmla="*/ 0 h 176"/>
                <a:gd name="T2" fmla="*/ 25 w 173"/>
                <a:gd name="T3" fmla="*/ 26 h 176"/>
                <a:gd name="T4" fmla="*/ 0 w 173"/>
                <a:gd name="T5" fmla="*/ 88 h 176"/>
                <a:gd name="T6" fmla="*/ 0 w 173"/>
                <a:gd name="T7" fmla="*/ 89 h 176"/>
                <a:gd name="T8" fmla="*/ 25 w 173"/>
                <a:gd name="T9" fmla="*/ 150 h 176"/>
                <a:gd name="T10" fmla="*/ 87 w 173"/>
                <a:gd name="T11" fmla="*/ 176 h 176"/>
                <a:gd name="T12" fmla="*/ 149 w 173"/>
                <a:gd name="T13" fmla="*/ 150 h 176"/>
                <a:gd name="T14" fmla="*/ 173 w 173"/>
                <a:gd name="T15" fmla="*/ 88 h 176"/>
                <a:gd name="T16" fmla="*/ 173 w 173"/>
                <a:gd name="T17" fmla="*/ 87 h 176"/>
                <a:gd name="T18" fmla="*/ 149 w 173"/>
                <a:gd name="T19" fmla="*/ 26 h 176"/>
                <a:gd name="T20" fmla="*/ 87 w 173"/>
                <a:gd name="T21" fmla="*/ 0 h 176"/>
                <a:gd name="T22" fmla="*/ 152 w 173"/>
                <a:gd name="T23" fmla="*/ 88 h 176"/>
                <a:gd name="T24" fmla="*/ 152 w 173"/>
                <a:gd name="T25" fmla="*/ 89 h 176"/>
                <a:gd name="T26" fmla="*/ 134 w 173"/>
                <a:gd name="T27" fmla="*/ 137 h 176"/>
                <a:gd name="T28" fmla="*/ 87 w 173"/>
                <a:gd name="T29" fmla="*/ 157 h 176"/>
                <a:gd name="T30" fmla="*/ 22 w 173"/>
                <a:gd name="T31" fmla="*/ 88 h 176"/>
                <a:gd name="T32" fmla="*/ 22 w 173"/>
                <a:gd name="T33" fmla="*/ 87 h 176"/>
                <a:gd name="T34" fmla="*/ 40 w 173"/>
                <a:gd name="T35" fmla="*/ 39 h 176"/>
                <a:gd name="T36" fmla="*/ 87 w 173"/>
                <a:gd name="T37" fmla="*/ 19 h 176"/>
                <a:gd name="T38" fmla="*/ 152 w 173"/>
                <a:gd name="T39" fmla="*/ 8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3" h="176">
                  <a:moveTo>
                    <a:pt x="87" y="0"/>
                  </a:moveTo>
                  <a:cubicBezTo>
                    <a:pt x="63" y="0"/>
                    <a:pt x="41" y="9"/>
                    <a:pt x="25" y="26"/>
                  </a:cubicBezTo>
                  <a:cubicBezTo>
                    <a:pt x="9" y="43"/>
                    <a:pt x="0" y="65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112"/>
                    <a:pt x="9" y="134"/>
                    <a:pt x="25" y="150"/>
                  </a:cubicBezTo>
                  <a:cubicBezTo>
                    <a:pt x="41" y="167"/>
                    <a:pt x="63" y="176"/>
                    <a:pt x="87" y="176"/>
                  </a:cubicBezTo>
                  <a:cubicBezTo>
                    <a:pt x="110" y="176"/>
                    <a:pt x="133" y="167"/>
                    <a:pt x="149" y="150"/>
                  </a:cubicBezTo>
                  <a:cubicBezTo>
                    <a:pt x="165" y="133"/>
                    <a:pt x="173" y="111"/>
                    <a:pt x="173" y="88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73" y="64"/>
                    <a:pt x="165" y="42"/>
                    <a:pt x="149" y="26"/>
                  </a:cubicBezTo>
                  <a:cubicBezTo>
                    <a:pt x="133" y="9"/>
                    <a:pt x="111" y="0"/>
                    <a:pt x="87" y="0"/>
                  </a:cubicBezTo>
                  <a:close/>
                  <a:moveTo>
                    <a:pt x="152" y="88"/>
                  </a:moveTo>
                  <a:cubicBezTo>
                    <a:pt x="152" y="89"/>
                    <a:pt x="152" y="89"/>
                    <a:pt x="152" y="89"/>
                  </a:cubicBezTo>
                  <a:cubicBezTo>
                    <a:pt x="152" y="107"/>
                    <a:pt x="145" y="124"/>
                    <a:pt x="134" y="137"/>
                  </a:cubicBezTo>
                  <a:cubicBezTo>
                    <a:pt x="122" y="150"/>
                    <a:pt x="105" y="157"/>
                    <a:pt x="87" y="157"/>
                  </a:cubicBezTo>
                  <a:cubicBezTo>
                    <a:pt x="51" y="157"/>
                    <a:pt x="22" y="126"/>
                    <a:pt x="22" y="88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69"/>
                    <a:pt x="29" y="52"/>
                    <a:pt x="40" y="39"/>
                  </a:cubicBezTo>
                  <a:cubicBezTo>
                    <a:pt x="52" y="26"/>
                    <a:pt x="69" y="19"/>
                    <a:pt x="87" y="19"/>
                  </a:cubicBezTo>
                  <a:cubicBezTo>
                    <a:pt x="123" y="19"/>
                    <a:pt x="152" y="49"/>
                    <a:pt x="152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8" name="Freeform 156"/>
            <p:cNvSpPr>
              <a:spLocks/>
            </p:cNvSpPr>
            <p:nvPr/>
          </p:nvSpPr>
          <p:spPr bwMode="auto">
            <a:xfrm>
              <a:off x="6269038" y="2829719"/>
              <a:ext cx="149225" cy="177800"/>
            </a:xfrm>
            <a:custGeom>
              <a:avLst/>
              <a:gdLst>
                <a:gd name="T0" fmla="*/ 77 w 145"/>
                <a:gd name="T1" fmla="*/ 0 h 172"/>
                <a:gd name="T2" fmla="*/ 20 w 145"/>
                <a:gd name="T3" fmla="*/ 29 h 172"/>
                <a:gd name="T4" fmla="*/ 20 w 145"/>
                <a:gd name="T5" fmla="*/ 4 h 172"/>
                <a:gd name="T6" fmla="*/ 0 w 145"/>
                <a:gd name="T7" fmla="*/ 4 h 172"/>
                <a:gd name="T8" fmla="*/ 0 w 145"/>
                <a:gd name="T9" fmla="*/ 172 h 172"/>
                <a:gd name="T10" fmla="*/ 20 w 145"/>
                <a:gd name="T11" fmla="*/ 172 h 172"/>
                <a:gd name="T12" fmla="*/ 20 w 145"/>
                <a:gd name="T13" fmla="*/ 75 h 172"/>
                <a:gd name="T14" fmla="*/ 36 w 145"/>
                <a:gd name="T15" fmla="*/ 35 h 172"/>
                <a:gd name="T16" fmla="*/ 74 w 145"/>
                <a:gd name="T17" fmla="*/ 19 h 172"/>
                <a:gd name="T18" fmla="*/ 111 w 145"/>
                <a:gd name="T19" fmla="*/ 33 h 172"/>
                <a:gd name="T20" fmla="*/ 124 w 145"/>
                <a:gd name="T21" fmla="*/ 73 h 172"/>
                <a:gd name="T22" fmla="*/ 124 w 145"/>
                <a:gd name="T23" fmla="*/ 172 h 172"/>
                <a:gd name="T24" fmla="*/ 145 w 145"/>
                <a:gd name="T25" fmla="*/ 172 h 172"/>
                <a:gd name="T26" fmla="*/ 145 w 145"/>
                <a:gd name="T27" fmla="*/ 70 h 172"/>
                <a:gd name="T28" fmla="*/ 127 w 145"/>
                <a:gd name="T29" fmla="*/ 20 h 172"/>
                <a:gd name="T30" fmla="*/ 77 w 145"/>
                <a:gd name="T3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72">
                  <a:moveTo>
                    <a:pt x="77" y="0"/>
                  </a:moveTo>
                  <a:cubicBezTo>
                    <a:pt x="52" y="0"/>
                    <a:pt x="33" y="9"/>
                    <a:pt x="20" y="29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20" y="172"/>
                    <a:pt x="20" y="172"/>
                    <a:pt x="20" y="172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20" y="59"/>
                    <a:pt x="25" y="45"/>
                    <a:pt x="36" y="35"/>
                  </a:cubicBezTo>
                  <a:cubicBezTo>
                    <a:pt x="46" y="25"/>
                    <a:pt x="59" y="19"/>
                    <a:pt x="74" y="19"/>
                  </a:cubicBezTo>
                  <a:cubicBezTo>
                    <a:pt x="90" y="19"/>
                    <a:pt x="103" y="24"/>
                    <a:pt x="111" y="33"/>
                  </a:cubicBezTo>
                  <a:cubicBezTo>
                    <a:pt x="120" y="43"/>
                    <a:pt x="124" y="56"/>
                    <a:pt x="124" y="73"/>
                  </a:cubicBezTo>
                  <a:cubicBezTo>
                    <a:pt x="124" y="172"/>
                    <a:pt x="124" y="172"/>
                    <a:pt x="124" y="172"/>
                  </a:cubicBezTo>
                  <a:cubicBezTo>
                    <a:pt x="145" y="172"/>
                    <a:pt x="145" y="172"/>
                    <a:pt x="145" y="172"/>
                  </a:cubicBezTo>
                  <a:cubicBezTo>
                    <a:pt x="145" y="70"/>
                    <a:pt x="145" y="70"/>
                    <a:pt x="145" y="70"/>
                  </a:cubicBezTo>
                  <a:cubicBezTo>
                    <a:pt x="145" y="49"/>
                    <a:pt x="138" y="32"/>
                    <a:pt x="127" y="20"/>
                  </a:cubicBezTo>
                  <a:cubicBezTo>
                    <a:pt x="115" y="7"/>
                    <a:pt x="97" y="0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9" name="Freeform 157"/>
            <p:cNvSpPr>
              <a:spLocks/>
            </p:cNvSpPr>
            <p:nvPr/>
          </p:nvSpPr>
          <p:spPr bwMode="auto">
            <a:xfrm>
              <a:off x="6459538" y="2829719"/>
              <a:ext cx="131762" cy="180975"/>
            </a:xfrm>
            <a:custGeom>
              <a:avLst/>
              <a:gdLst>
                <a:gd name="T0" fmla="*/ 73 w 129"/>
                <a:gd name="T1" fmla="*/ 76 h 175"/>
                <a:gd name="T2" fmla="*/ 29 w 129"/>
                <a:gd name="T3" fmla="*/ 47 h 175"/>
                <a:gd name="T4" fmla="*/ 29 w 129"/>
                <a:gd name="T5" fmla="*/ 46 h 175"/>
                <a:gd name="T6" fmla="*/ 64 w 129"/>
                <a:gd name="T7" fmla="*/ 20 h 175"/>
                <a:gd name="T8" fmla="*/ 113 w 129"/>
                <a:gd name="T9" fmla="*/ 36 h 175"/>
                <a:gd name="T10" fmla="*/ 115 w 129"/>
                <a:gd name="T11" fmla="*/ 37 h 175"/>
                <a:gd name="T12" fmla="*/ 126 w 129"/>
                <a:gd name="T13" fmla="*/ 20 h 175"/>
                <a:gd name="T14" fmla="*/ 124 w 129"/>
                <a:gd name="T15" fmla="*/ 19 h 175"/>
                <a:gd name="T16" fmla="*/ 65 w 129"/>
                <a:gd name="T17" fmla="*/ 0 h 175"/>
                <a:gd name="T18" fmla="*/ 25 w 129"/>
                <a:gd name="T19" fmla="*/ 14 h 175"/>
                <a:gd name="T20" fmla="*/ 9 w 129"/>
                <a:gd name="T21" fmla="*/ 48 h 175"/>
                <a:gd name="T22" fmla="*/ 9 w 129"/>
                <a:gd name="T23" fmla="*/ 49 h 175"/>
                <a:gd name="T24" fmla="*/ 65 w 129"/>
                <a:gd name="T25" fmla="*/ 96 h 175"/>
                <a:gd name="T26" fmla="*/ 67 w 129"/>
                <a:gd name="T27" fmla="*/ 96 h 175"/>
                <a:gd name="T28" fmla="*/ 108 w 129"/>
                <a:gd name="T29" fmla="*/ 127 h 175"/>
                <a:gd name="T30" fmla="*/ 108 w 129"/>
                <a:gd name="T31" fmla="*/ 127 h 175"/>
                <a:gd name="T32" fmla="*/ 71 w 129"/>
                <a:gd name="T33" fmla="*/ 156 h 175"/>
                <a:gd name="T34" fmla="*/ 14 w 129"/>
                <a:gd name="T35" fmla="*/ 135 h 175"/>
                <a:gd name="T36" fmla="*/ 12 w 129"/>
                <a:gd name="T37" fmla="*/ 134 h 175"/>
                <a:gd name="T38" fmla="*/ 0 w 129"/>
                <a:gd name="T39" fmla="*/ 150 h 175"/>
                <a:gd name="T40" fmla="*/ 1 w 129"/>
                <a:gd name="T41" fmla="*/ 151 h 175"/>
                <a:gd name="T42" fmla="*/ 70 w 129"/>
                <a:gd name="T43" fmla="*/ 175 h 175"/>
                <a:gd name="T44" fmla="*/ 112 w 129"/>
                <a:gd name="T45" fmla="*/ 162 h 175"/>
                <a:gd name="T46" fmla="*/ 129 w 129"/>
                <a:gd name="T47" fmla="*/ 125 h 175"/>
                <a:gd name="T48" fmla="*/ 129 w 129"/>
                <a:gd name="T49" fmla="*/ 125 h 175"/>
                <a:gd name="T50" fmla="*/ 73 w 129"/>
                <a:gd name="T51" fmla="*/ 76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175">
                  <a:moveTo>
                    <a:pt x="73" y="76"/>
                  </a:moveTo>
                  <a:cubicBezTo>
                    <a:pt x="48" y="69"/>
                    <a:pt x="29" y="63"/>
                    <a:pt x="29" y="47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9" y="31"/>
                    <a:pt x="44" y="20"/>
                    <a:pt x="64" y="20"/>
                  </a:cubicBezTo>
                  <a:cubicBezTo>
                    <a:pt x="80" y="20"/>
                    <a:pt x="98" y="26"/>
                    <a:pt x="113" y="36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107" y="8"/>
                    <a:pt x="85" y="0"/>
                    <a:pt x="65" y="0"/>
                  </a:cubicBezTo>
                  <a:cubicBezTo>
                    <a:pt x="49" y="0"/>
                    <a:pt x="35" y="5"/>
                    <a:pt x="25" y="14"/>
                  </a:cubicBezTo>
                  <a:cubicBezTo>
                    <a:pt x="14" y="22"/>
                    <a:pt x="9" y="35"/>
                    <a:pt x="9" y="48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79"/>
                    <a:pt x="39" y="88"/>
                    <a:pt x="65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89" y="102"/>
                    <a:pt x="108" y="109"/>
                    <a:pt x="108" y="127"/>
                  </a:cubicBezTo>
                  <a:cubicBezTo>
                    <a:pt x="108" y="127"/>
                    <a:pt x="108" y="127"/>
                    <a:pt x="108" y="127"/>
                  </a:cubicBezTo>
                  <a:cubicBezTo>
                    <a:pt x="108" y="144"/>
                    <a:pt x="93" y="156"/>
                    <a:pt x="71" y="156"/>
                  </a:cubicBezTo>
                  <a:cubicBezTo>
                    <a:pt x="51" y="156"/>
                    <a:pt x="32" y="149"/>
                    <a:pt x="14" y="135"/>
                  </a:cubicBezTo>
                  <a:cubicBezTo>
                    <a:pt x="12" y="134"/>
                    <a:pt x="12" y="134"/>
                    <a:pt x="12" y="134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1" y="151"/>
                    <a:pt x="1" y="151"/>
                    <a:pt x="1" y="151"/>
                  </a:cubicBezTo>
                  <a:cubicBezTo>
                    <a:pt x="20" y="166"/>
                    <a:pt x="47" y="175"/>
                    <a:pt x="70" y="175"/>
                  </a:cubicBezTo>
                  <a:cubicBezTo>
                    <a:pt x="86" y="175"/>
                    <a:pt x="101" y="171"/>
                    <a:pt x="112" y="162"/>
                  </a:cubicBezTo>
                  <a:cubicBezTo>
                    <a:pt x="123" y="153"/>
                    <a:pt x="129" y="140"/>
                    <a:pt x="129" y="125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29" y="95"/>
                    <a:pt x="101" y="84"/>
                    <a:pt x="73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0" name="Oval 158"/>
            <p:cNvSpPr>
              <a:spLocks noChangeArrowheads="1"/>
            </p:cNvSpPr>
            <p:nvPr/>
          </p:nvSpPr>
          <p:spPr bwMode="auto">
            <a:xfrm>
              <a:off x="5362575" y="2767806"/>
              <a:ext cx="26987" cy="2698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1" name="Oval 159"/>
            <p:cNvSpPr>
              <a:spLocks noChangeArrowheads="1"/>
            </p:cNvSpPr>
            <p:nvPr/>
          </p:nvSpPr>
          <p:spPr bwMode="auto">
            <a:xfrm>
              <a:off x="5962650" y="2767806"/>
              <a:ext cx="26987" cy="2698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2" name="Freeform 160"/>
            <p:cNvSpPr>
              <a:spLocks noEditPoints="1"/>
            </p:cNvSpPr>
            <p:nvPr/>
          </p:nvSpPr>
          <p:spPr bwMode="auto">
            <a:xfrm>
              <a:off x="5572125" y="2175669"/>
              <a:ext cx="492125" cy="498475"/>
            </a:xfrm>
            <a:custGeom>
              <a:avLst/>
              <a:gdLst>
                <a:gd name="T0" fmla="*/ 239 w 478"/>
                <a:gd name="T1" fmla="*/ 484 h 484"/>
                <a:gd name="T2" fmla="*/ 145 w 478"/>
                <a:gd name="T3" fmla="*/ 465 h 484"/>
                <a:gd name="T4" fmla="*/ 69 w 478"/>
                <a:gd name="T5" fmla="*/ 413 h 484"/>
                <a:gd name="T6" fmla="*/ 18 w 478"/>
                <a:gd name="T7" fmla="*/ 336 h 484"/>
                <a:gd name="T8" fmla="*/ 0 w 478"/>
                <a:gd name="T9" fmla="*/ 242 h 484"/>
                <a:gd name="T10" fmla="*/ 18 w 478"/>
                <a:gd name="T11" fmla="*/ 148 h 484"/>
                <a:gd name="T12" fmla="*/ 69 w 478"/>
                <a:gd name="T13" fmla="*/ 71 h 484"/>
                <a:gd name="T14" fmla="*/ 145 w 478"/>
                <a:gd name="T15" fmla="*/ 19 h 484"/>
                <a:gd name="T16" fmla="*/ 239 w 478"/>
                <a:gd name="T17" fmla="*/ 0 h 484"/>
                <a:gd name="T18" fmla="*/ 332 w 478"/>
                <a:gd name="T19" fmla="*/ 19 h 484"/>
                <a:gd name="T20" fmla="*/ 408 w 478"/>
                <a:gd name="T21" fmla="*/ 71 h 484"/>
                <a:gd name="T22" fmla="*/ 459 w 478"/>
                <a:gd name="T23" fmla="*/ 148 h 484"/>
                <a:gd name="T24" fmla="*/ 478 w 478"/>
                <a:gd name="T25" fmla="*/ 242 h 484"/>
                <a:gd name="T26" fmla="*/ 459 w 478"/>
                <a:gd name="T27" fmla="*/ 336 h 484"/>
                <a:gd name="T28" fmla="*/ 408 w 478"/>
                <a:gd name="T29" fmla="*/ 413 h 484"/>
                <a:gd name="T30" fmla="*/ 332 w 478"/>
                <a:gd name="T31" fmla="*/ 465 h 484"/>
                <a:gd name="T32" fmla="*/ 239 w 478"/>
                <a:gd name="T33" fmla="*/ 484 h 484"/>
                <a:gd name="T34" fmla="*/ 239 w 478"/>
                <a:gd name="T35" fmla="*/ 77 h 484"/>
                <a:gd name="T36" fmla="*/ 124 w 478"/>
                <a:gd name="T37" fmla="*/ 125 h 484"/>
                <a:gd name="T38" fmla="*/ 76 w 478"/>
                <a:gd name="T39" fmla="*/ 242 h 484"/>
                <a:gd name="T40" fmla="*/ 124 w 478"/>
                <a:gd name="T41" fmla="*/ 359 h 484"/>
                <a:gd name="T42" fmla="*/ 239 w 478"/>
                <a:gd name="T43" fmla="*/ 408 h 484"/>
                <a:gd name="T44" fmla="*/ 354 w 478"/>
                <a:gd name="T45" fmla="*/ 359 h 484"/>
                <a:gd name="T46" fmla="*/ 401 w 478"/>
                <a:gd name="T47" fmla="*/ 242 h 484"/>
                <a:gd name="T48" fmla="*/ 354 w 478"/>
                <a:gd name="T49" fmla="*/ 125 h 484"/>
                <a:gd name="T50" fmla="*/ 239 w 478"/>
                <a:gd name="T51" fmla="*/ 77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8" h="484">
                  <a:moveTo>
                    <a:pt x="239" y="484"/>
                  </a:moveTo>
                  <a:cubicBezTo>
                    <a:pt x="206" y="484"/>
                    <a:pt x="175" y="478"/>
                    <a:pt x="145" y="465"/>
                  </a:cubicBezTo>
                  <a:cubicBezTo>
                    <a:pt x="117" y="453"/>
                    <a:pt x="91" y="435"/>
                    <a:pt x="69" y="413"/>
                  </a:cubicBezTo>
                  <a:cubicBezTo>
                    <a:pt x="48" y="391"/>
                    <a:pt x="30" y="365"/>
                    <a:pt x="18" y="336"/>
                  </a:cubicBezTo>
                  <a:cubicBezTo>
                    <a:pt x="6" y="306"/>
                    <a:pt x="0" y="275"/>
                    <a:pt x="0" y="242"/>
                  </a:cubicBezTo>
                  <a:cubicBezTo>
                    <a:pt x="0" y="209"/>
                    <a:pt x="6" y="178"/>
                    <a:pt x="18" y="148"/>
                  </a:cubicBezTo>
                  <a:cubicBezTo>
                    <a:pt x="30" y="119"/>
                    <a:pt x="48" y="93"/>
                    <a:pt x="69" y="71"/>
                  </a:cubicBezTo>
                  <a:cubicBezTo>
                    <a:pt x="91" y="49"/>
                    <a:pt x="117" y="31"/>
                    <a:pt x="145" y="19"/>
                  </a:cubicBezTo>
                  <a:cubicBezTo>
                    <a:pt x="175" y="6"/>
                    <a:pt x="206" y="0"/>
                    <a:pt x="239" y="0"/>
                  </a:cubicBezTo>
                  <a:cubicBezTo>
                    <a:pt x="271" y="0"/>
                    <a:pt x="302" y="6"/>
                    <a:pt x="332" y="19"/>
                  </a:cubicBezTo>
                  <a:cubicBezTo>
                    <a:pt x="361" y="31"/>
                    <a:pt x="386" y="49"/>
                    <a:pt x="408" y="71"/>
                  </a:cubicBezTo>
                  <a:cubicBezTo>
                    <a:pt x="430" y="93"/>
                    <a:pt x="447" y="119"/>
                    <a:pt x="459" y="148"/>
                  </a:cubicBezTo>
                  <a:cubicBezTo>
                    <a:pt x="472" y="178"/>
                    <a:pt x="478" y="209"/>
                    <a:pt x="478" y="242"/>
                  </a:cubicBezTo>
                  <a:cubicBezTo>
                    <a:pt x="478" y="275"/>
                    <a:pt x="472" y="306"/>
                    <a:pt x="459" y="336"/>
                  </a:cubicBezTo>
                  <a:cubicBezTo>
                    <a:pt x="447" y="365"/>
                    <a:pt x="430" y="391"/>
                    <a:pt x="408" y="413"/>
                  </a:cubicBezTo>
                  <a:cubicBezTo>
                    <a:pt x="386" y="435"/>
                    <a:pt x="361" y="453"/>
                    <a:pt x="332" y="465"/>
                  </a:cubicBezTo>
                  <a:cubicBezTo>
                    <a:pt x="302" y="478"/>
                    <a:pt x="271" y="484"/>
                    <a:pt x="239" y="484"/>
                  </a:cubicBezTo>
                  <a:close/>
                  <a:moveTo>
                    <a:pt x="239" y="77"/>
                  </a:moveTo>
                  <a:cubicBezTo>
                    <a:pt x="195" y="77"/>
                    <a:pt x="155" y="94"/>
                    <a:pt x="124" y="125"/>
                  </a:cubicBezTo>
                  <a:cubicBezTo>
                    <a:pt x="93" y="156"/>
                    <a:pt x="76" y="198"/>
                    <a:pt x="76" y="242"/>
                  </a:cubicBezTo>
                  <a:cubicBezTo>
                    <a:pt x="76" y="286"/>
                    <a:pt x="93" y="328"/>
                    <a:pt x="124" y="359"/>
                  </a:cubicBezTo>
                  <a:cubicBezTo>
                    <a:pt x="155" y="390"/>
                    <a:pt x="195" y="408"/>
                    <a:pt x="239" y="408"/>
                  </a:cubicBezTo>
                  <a:cubicBezTo>
                    <a:pt x="282" y="408"/>
                    <a:pt x="323" y="390"/>
                    <a:pt x="354" y="359"/>
                  </a:cubicBezTo>
                  <a:cubicBezTo>
                    <a:pt x="384" y="328"/>
                    <a:pt x="401" y="286"/>
                    <a:pt x="401" y="242"/>
                  </a:cubicBezTo>
                  <a:cubicBezTo>
                    <a:pt x="401" y="198"/>
                    <a:pt x="384" y="156"/>
                    <a:pt x="354" y="125"/>
                  </a:cubicBezTo>
                  <a:cubicBezTo>
                    <a:pt x="323" y="94"/>
                    <a:pt x="282" y="77"/>
                    <a:pt x="23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3" name="Freeform 161"/>
            <p:cNvSpPr>
              <a:spLocks/>
            </p:cNvSpPr>
            <p:nvPr/>
          </p:nvSpPr>
          <p:spPr bwMode="auto">
            <a:xfrm>
              <a:off x="6132513" y="2175669"/>
              <a:ext cx="450850" cy="488950"/>
            </a:xfrm>
            <a:custGeom>
              <a:avLst/>
              <a:gdLst>
                <a:gd name="T0" fmla="*/ 363 w 439"/>
                <a:gd name="T1" fmla="*/ 475 h 475"/>
                <a:gd name="T2" fmla="*/ 363 w 439"/>
                <a:gd name="T3" fmla="*/ 219 h 475"/>
                <a:gd name="T4" fmla="*/ 321 w 439"/>
                <a:gd name="T5" fmla="*/ 118 h 475"/>
                <a:gd name="T6" fmla="*/ 220 w 439"/>
                <a:gd name="T7" fmla="*/ 77 h 475"/>
                <a:gd name="T8" fmla="*/ 118 w 439"/>
                <a:gd name="T9" fmla="*/ 118 h 475"/>
                <a:gd name="T10" fmla="*/ 77 w 439"/>
                <a:gd name="T11" fmla="*/ 219 h 475"/>
                <a:gd name="T12" fmla="*/ 77 w 439"/>
                <a:gd name="T13" fmla="*/ 475 h 475"/>
                <a:gd name="T14" fmla="*/ 0 w 439"/>
                <a:gd name="T15" fmla="*/ 475 h 475"/>
                <a:gd name="T16" fmla="*/ 0 w 439"/>
                <a:gd name="T17" fmla="*/ 219 h 475"/>
                <a:gd name="T18" fmla="*/ 17 w 439"/>
                <a:gd name="T19" fmla="*/ 134 h 475"/>
                <a:gd name="T20" fmla="*/ 65 w 439"/>
                <a:gd name="T21" fmla="*/ 64 h 475"/>
                <a:gd name="T22" fmla="*/ 134 w 439"/>
                <a:gd name="T23" fmla="*/ 17 h 475"/>
                <a:gd name="T24" fmla="*/ 220 w 439"/>
                <a:gd name="T25" fmla="*/ 0 h 475"/>
                <a:gd name="T26" fmla="*/ 305 w 439"/>
                <a:gd name="T27" fmla="*/ 17 h 475"/>
                <a:gd name="T28" fmla="*/ 375 w 439"/>
                <a:gd name="T29" fmla="*/ 64 h 475"/>
                <a:gd name="T30" fmla="*/ 422 w 439"/>
                <a:gd name="T31" fmla="*/ 134 h 475"/>
                <a:gd name="T32" fmla="*/ 439 w 439"/>
                <a:gd name="T33" fmla="*/ 219 h 475"/>
                <a:gd name="T34" fmla="*/ 439 w 439"/>
                <a:gd name="T35" fmla="*/ 475 h 475"/>
                <a:gd name="T36" fmla="*/ 363 w 439"/>
                <a:gd name="T37" fmla="*/ 475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9" h="475">
                  <a:moveTo>
                    <a:pt x="363" y="475"/>
                  </a:moveTo>
                  <a:cubicBezTo>
                    <a:pt x="363" y="219"/>
                    <a:pt x="363" y="219"/>
                    <a:pt x="363" y="219"/>
                  </a:cubicBezTo>
                  <a:cubicBezTo>
                    <a:pt x="363" y="181"/>
                    <a:pt x="348" y="145"/>
                    <a:pt x="321" y="118"/>
                  </a:cubicBezTo>
                  <a:cubicBezTo>
                    <a:pt x="294" y="91"/>
                    <a:pt x="258" y="77"/>
                    <a:pt x="220" y="77"/>
                  </a:cubicBezTo>
                  <a:cubicBezTo>
                    <a:pt x="181" y="77"/>
                    <a:pt x="146" y="91"/>
                    <a:pt x="118" y="118"/>
                  </a:cubicBezTo>
                  <a:cubicBezTo>
                    <a:pt x="92" y="145"/>
                    <a:pt x="77" y="181"/>
                    <a:pt x="77" y="219"/>
                  </a:cubicBezTo>
                  <a:cubicBezTo>
                    <a:pt x="77" y="475"/>
                    <a:pt x="77" y="475"/>
                    <a:pt x="77" y="475"/>
                  </a:cubicBezTo>
                  <a:cubicBezTo>
                    <a:pt x="0" y="475"/>
                    <a:pt x="0" y="475"/>
                    <a:pt x="0" y="475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189"/>
                    <a:pt x="6" y="161"/>
                    <a:pt x="17" y="134"/>
                  </a:cubicBezTo>
                  <a:cubicBezTo>
                    <a:pt x="29" y="108"/>
                    <a:pt x="44" y="84"/>
                    <a:pt x="65" y="64"/>
                  </a:cubicBezTo>
                  <a:cubicBezTo>
                    <a:pt x="85" y="44"/>
                    <a:pt x="108" y="28"/>
                    <a:pt x="134" y="17"/>
                  </a:cubicBezTo>
                  <a:cubicBezTo>
                    <a:pt x="161" y="6"/>
                    <a:pt x="190" y="0"/>
                    <a:pt x="220" y="0"/>
                  </a:cubicBezTo>
                  <a:cubicBezTo>
                    <a:pt x="249" y="0"/>
                    <a:pt x="278" y="6"/>
                    <a:pt x="305" y="17"/>
                  </a:cubicBezTo>
                  <a:cubicBezTo>
                    <a:pt x="331" y="28"/>
                    <a:pt x="355" y="44"/>
                    <a:pt x="375" y="64"/>
                  </a:cubicBezTo>
                  <a:cubicBezTo>
                    <a:pt x="395" y="84"/>
                    <a:pt x="411" y="108"/>
                    <a:pt x="422" y="134"/>
                  </a:cubicBezTo>
                  <a:cubicBezTo>
                    <a:pt x="433" y="161"/>
                    <a:pt x="439" y="189"/>
                    <a:pt x="439" y="219"/>
                  </a:cubicBezTo>
                  <a:cubicBezTo>
                    <a:pt x="439" y="475"/>
                    <a:pt x="439" y="475"/>
                    <a:pt x="439" y="475"/>
                  </a:cubicBezTo>
                  <a:lnTo>
                    <a:pt x="363" y="4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4" name="Rectangle 162"/>
            <p:cNvSpPr>
              <a:spLocks noChangeArrowheads="1"/>
            </p:cNvSpPr>
            <p:nvPr/>
          </p:nvSpPr>
          <p:spPr bwMode="auto">
            <a:xfrm>
              <a:off x="4291013" y="2183606"/>
              <a:ext cx="79375" cy="481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5" name="Oval 163"/>
            <p:cNvSpPr>
              <a:spLocks noChangeArrowheads="1"/>
            </p:cNvSpPr>
            <p:nvPr/>
          </p:nvSpPr>
          <p:spPr bwMode="auto">
            <a:xfrm>
              <a:off x="4283075" y="1986757"/>
              <a:ext cx="95250" cy="95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6" name="Freeform 164"/>
            <p:cNvSpPr>
              <a:spLocks/>
            </p:cNvSpPr>
            <p:nvPr/>
          </p:nvSpPr>
          <p:spPr bwMode="auto">
            <a:xfrm>
              <a:off x="3905250" y="2183606"/>
              <a:ext cx="309562" cy="481012"/>
            </a:xfrm>
            <a:custGeom>
              <a:avLst/>
              <a:gdLst>
                <a:gd name="T0" fmla="*/ 77 w 301"/>
                <a:gd name="T1" fmla="*/ 466 h 466"/>
                <a:gd name="T2" fmla="*/ 0 w 301"/>
                <a:gd name="T3" fmla="*/ 466 h 466"/>
                <a:gd name="T4" fmla="*/ 0 w 301"/>
                <a:gd name="T5" fmla="*/ 214 h 466"/>
                <a:gd name="T6" fmla="*/ 17 w 301"/>
                <a:gd name="T7" fmla="*/ 131 h 466"/>
                <a:gd name="T8" fmla="*/ 63 w 301"/>
                <a:gd name="T9" fmla="*/ 63 h 466"/>
                <a:gd name="T10" fmla="*/ 131 w 301"/>
                <a:gd name="T11" fmla="*/ 17 h 466"/>
                <a:gd name="T12" fmla="*/ 214 w 301"/>
                <a:gd name="T13" fmla="*/ 0 h 466"/>
                <a:gd name="T14" fmla="*/ 301 w 301"/>
                <a:gd name="T15" fmla="*/ 0 h 466"/>
                <a:gd name="T16" fmla="*/ 301 w 301"/>
                <a:gd name="T17" fmla="*/ 77 h 466"/>
                <a:gd name="T18" fmla="*/ 214 w 301"/>
                <a:gd name="T19" fmla="*/ 77 h 466"/>
                <a:gd name="T20" fmla="*/ 77 w 301"/>
                <a:gd name="T21" fmla="*/ 214 h 466"/>
                <a:gd name="T22" fmla="*/ 77 w 301"/>
                <a:gd name="T23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1" h="466">
                  <a:moveTo>
                    <a:pt x="77" y="466"/>
                  </a:moveTo>
                  <a:cubicBezTo>
                    <a:pt x="0" y="466"/>
                    <a:pt x="0" y="466"/>
                    <a:pt x="0" y="466"/>
                  </a:cubicBezTo>
                  <a:cubicBezTo>
                    <a:pt x="0" y="214"/>
                    <a:pt x="0" y="214"/>
                    <a:pt x="0" y="214"/>
                  </a:cubicBezTo>
                  <a:cubicBezTo>
                    <a:pt x="0" y="185"/>
                    <a:pt x="6" y="157"/>
                    <a:pt x="17" y="131"/>
                  </a:cubicBezTo>
                  <a:cubicBezTo>
                    <a:pt x="28" y="105"/>
                    <a:pt x="43" y="82"/>
                    <a:pt x="63" y="63"/>
                  </a:cubicBezTo>
                  <a:cubicBezTo>
                    <a:pt x="82" y="43"/>
                    <a:pt x="105" y="28"/>
                    <a:pt x="131" y="17"/>
                  </a:cubicBezTo>
                  <a:cubicBezTo>
                    <a:pt x="157" y="6"/>
                    <a:pt x="185" y="0"/>
                    <a:pt x="2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1" y="77"/>
                    <a:pt x="301" y="77"/>
                    <a:pt x="301" y="77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138" y="77"/>
                    <a:pt x="77" y="138"/>
                    <a:pt x="77" y="214"/>
                  </a:cubicBezTo>
                  <a:lnTo>
                    <a:pt x="77" y="4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7" name="Freeform 165"/>
            <p:cNvSpPr>
              <a:spLocks/>
            </p:cNvSpPr>
            <p:nvPr/>
          </p:nvSpPr>
          <p:spPr bwMode="auto">
            <a:xfrm>
              <a:off x="4457700" y="2023269"/>
              <a:ext cx="488950" cy="650875"/>
            </a:xfrm>
            <a:custGeom>
              <a:avLst/>
              <a:gdLst>
                <a:gd name="T0" fmla="*/ 456 w 475"/>
                <a:gd name="T1" fmla="*/ 301 h 631"/>
                <a:gd name="T2" fmla="*/ 405 w 475"/>
                <a:gd name="T3" fmla="*/ 226 h 631"/>
                <a:gd name="T4" fmla="*/ 330 w 475"/>
                <a:gd name="T5" fmla="*/ 175 h 631"/>
                <a:gd name="T6" fmla="*/ 238 w 475"/>
                <a:gd name="T7" fmla="*/ 156 h 631"/>
                <a:gd name="T8" fmla="*/ 88 w 475"/>
                <a:gd name="T9" fmla="*/ 156 h 631"/>
                <a:gd name="T10" fmla="*/ 77 w 475"/>
                <a:gd name="T11" fmla="*/ 145 h 631"/>
                <a:gd name="T12" fmla="*/ 77 w 475"/>
                <a:gd name="T13" fmla="*/ 0 h 631"/>
                <a:gd name="T14" fmla="*/ 0 w 475"/>
                <a:gd name="T15" fmla="*/ 0 h 631"/>
                <a:gd name="T16" fmla="*/ 0 w 475"/>
                <a:gd name="T17" fmla="*/ 145 h 631"/>
                <a:gd name="T18" fmla="*/ 88 w 475"/>
                <a:gd name="T19" fmla="*/ 233 h 631"/>
                <a:gd name="T20" fmla="*/ 238 w 475"/>
                <a:gd name="T21" fmla="*/ 233 h 631"/>
                <a:gd name="T22" fmla="*/ 351 w 475"/>
                <a:gd name="T23" fmla="*/ 280 h 631"/>
                <a:gd name="T24" fmla="*/ 399 w 475"/>
                <a:gd name="T25" fmla="*/ 394 h 631"/>
                <a:gd name="T26" fmla="*/ 351 w 475"/>
                <a:gd name="T27" fmla="*/ 507 h 631"/>
                <a:gd name="T28" fmla="*/ 238 w 475"/>
                <a:gd name="T29" fmla="*/ 555 h 631"/>
                <a:gd name="T30" fmla="*/ 124 w 475"/>
                <a:gd name="T31" fmla="*/ 507 h 631"/>
                <a:gd name="T32" fmla="*/ 77 w 475"/>
                <a:gd name="T33" fmla="*/ 397 h 631"/>
                <a:gd name="T34" fmla="*/ 77 w 475"/>
                <a:gd name="T35" fmla="*/ 276 h 631"/>
                <a:gd name="T36" fmla="*/ 0 w 475"/>
                <a:gd name="T37" fmla="*/ 353 h 631"/>
                <a:gd name="T38" fmla="*/ 0 w 475"/>
                <a:gd name="T39" fmla="*/ 355 h 631"/>
                <a:gd name="T40" fmla="*/ 0 w 475"/>
                <a:gd name="T41" fmla="*/ 355 h 631"/>
                <a:gd name="T42" fmla="*/ 0 w 475"/>
                <a:gd name="T43" fmla="*/ 394 h 631"/>
                <a:gd name="T44" fmla="*/ 19 w 475"/>
                <a:gd name="T45" fmla="*/ 486 h 631"/>
                <a:gd name="T46" fmla="*/ 70 w 475"/>
                <a:gd name="T47" fmla="*/ 562 h 631"/>
                <a:gd name="T48" fmla="*/ 145 w 475"/>
                <a:gd name="T49" fmla="*/ 612 h 631"/>
                <a:gd name="T50" fmla="*/ 238 w 475"/>
                <a:gd name="T51" fmla="*/ 631 h 631"/>
                <a:gd name="T52" fmla="*/ 330 w 475"/>
                <a:gd name="T53" fmla="*/ 612 h 631"/>
                <a:gd name="T54" fmla="*/ 405 w 475"/>
                <a:gd name="T55" fmla="*/ 562 h 631"/>
                <a:gd name="T56" fmla="*/ 456 w 475"/>
                <a:gd name="T57" fmla="*/ 486 h 631"/>
                <a:gd name="T58" fmla="*/ 475 w 475"/>
                <a:gd name="T59" fmla="*/ 394 h 631"/>
                <a:gd name="T60" fmla="*/ 456 w 475"/>
                <a:gd name="T61" fmla="*/ 301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75" h="631">
                  <a:moveTo>
                    <a:pt x="456" y="301"/>
                  </a:moveTo>
                  <a:cubicBezTo>
                    <a:pt x="444" y="273"/>
                    <a:pt x="427" y="248"/>
                    <a:pt x="405" y="226"/>
                  </a:cubicBezTo>
                  <a:cubicBezTo>
                    <a:pt x="384" y="204"/>
                    <a:pt x="358" y="187"/>
                    <a:pt x="330" y="175"/>
                  </a:cubicBezTo>
                  <a:cubicBezTo>
                    <a:pt x="301" y="163"/>
                    <a:pt x="270" y="156"/>
                    <a:pt x="23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2" y="156"/>
                    <a:pt x="77" y="151"/>
                    <a:pt x="77" y="145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93"/>
                    <a:pt x="40" y="233"/>
                    <a:pt x="88" y="233"/>
                  </a:cubicBezTo>
                  <a:cubicBezTo>
                    <a:pt x="238" y="233"/>
                    <a:pt x="238" y="233"/>
                    <a:pt x="238" y="233"/>
                  </a:cubicBezTo>
                  <a:cubicBezTo>
                    <a:pt x="281" y="233"/>
                    <a:pt x="321" y="250"/>
                    <a:pt x="351" y="280"/>
                  </a:cubicBezTo>
                  <a:cubicBezTo>
                    <a:pt x="382" y="310"/>
                    <a:pt x="399" y="351"/>
                    <a:pt x="399" y="394"/>
                  </a:cubicBezTo>
                  <a:cubicBezTo>
                    <a:pt x="399" y="437"/>
                    <a:pt x="382" y="477"/>
                    <a:pt x="351" y="507"/>
                  </a:cubicBezTo>
                  <a:cubicBezTo>
                    <a:pt x="321" y="538"/>
                    <a:pt x="281" y="555"/>
                    <a:pt x="238" y="555"/>
                  </a:cubicBezTo>
                  <a:cubicBezTo>
                    <a:pt x="195" y="555"/>
                    <a:pt x="154" y="538"/>
                    <a:pt x="124" y="507"/>
                  </a:cubicBezTo>
                  <a:cubicBezTo>
                    <a:pt x="94" y="478"/>
                    <a:pt x="78" y="439"/>
                    <a:pt x="77" y="397"/>
                  </a:cubicBezTo>
                  <a:cubicBezTo>
                    <a:pt x="77" y="276"/>
                    <a:pt x="77" y="276"/>
                    <a:pt x="77" y="276"/>
                  </a:cubicBezTo>
                  <a:cubicBezTo>
                    <a:pt x="35" y="276"/>
                    <a:pt x="0" y="311"/>
                    <a:pt x="0" y="353"/>
                  </a:cubicBezTo>
                  <a:cubicBezTo>
                    <a:pt x="0" y="355"/>
                    <a:pt x="0" y="355"/>
                    <a:pt x="0" y="355"/>
                  </a:cubicBezTo>
                  <a:cubicBezTo>
                    <a:pt x="0" y="355"/>
                    <a:pt x="0" y="355"/>
                    <a:pt x="0" y="355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0" y="426"/>
                    <a:pt x="7" y="457"/>
                    <a:pt x="19" y="486"/>
                  </a:cubicBezTo>
                  <a:cubicBezTo>
                    <a:pt x="31" y="514"/>
                    <a:pt x="48" y="540"/>
                    <a:pt x="70" y="562"/>
                  </a:cubicBezTo>
                  <a:cubicBezTo>
                    <a:pt x="92" y="583"/>
                    <a:pt x="117" y="600"/>
                    <a:pt x="145" y="612"/>
                  </a:cubicBezTo>
                  <a:cubicBezTo>
                    <a:pt x="175" y="625"/>
                    <a:pt x="206" y="631"/>
                    <a:pt x="238" y="631"/>
                  </a:cubicBezTo>
                  <a:cubicBezTo>
                    <a:pt x="270" y="631"/>
                    <a:pt x="301" y="625"/>
                    <a:pt x="330" y="612"/>
                  </a:cubicBezTo>
                  <a:cubicBezTo>
                    <a:pt x="358" y="600"/>
                    <a:pt x="384" y="583"/>
                    <a:pt x="405" y="562"/>
                  </a:cubicBezTo>
                  <a:cubicBezTo>
                    <a:pt x="427" y="540"/>
                    <a:pt x="444" y="514"/>
                    <a:pt x="456" y="486"/>
                  </a:cubicBezTo>
                  <a:cubicBezTo>
                    <a:pt x="469" y="457"/>
                    <a:pt x="475" y="426"/>
                    <a:pt x="475" y="394"/>
                  </a:cubicBezTo>
                  <a:cubicBezTo>
                    <a:pt x="475" y="362"/>
                    <a:pt x="469" y="331"/>
                    <a:pt x="456" y="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9" name="Freeform 166"/>
            <p:cNvSpPr>
              <a:spLocks/>
            </p:cNvSpPr>
            <p:nvPr/>
          </p:nvSpPr>
          <p:spPr bwMode="auto">
            <a:xfrm>
              <a:off x="5014913" y="2023269"/>
              <a:ext cx="487362" cy="650875"/>
            </a:xfrm>
            <a:custGeom>
              <a:avLst/>
              <a:gdLst>
                <a:gd name="T0" fmla="*/ 456 w 474"/>
                <a:gd name="T1" fmla="*/ 301 h 631"/>
                <a:gd name="T2" fmla="*/ 405 w 474"/>
                <a:gd name="T3" fmla="*/ 226 h 631"/>
                <a:gd name="T4" fmla="*/ 329 w 474"/>
                <a:gd name="T5" fmla="*/ 175 h 631"/>
                <a:gd name="T6" fmla="*/ 237 w 474"/>
                <a:gd name="T7" fmla="*/ 156 h 631"/>
                <a:gd name="T8" fmla="*/ 87 w 474"/>
                <a:gd name="T9" fmla="*/ 156 h 631"/>
                <a:gd name="T10" fmla="*/ 76 w 474"/>
                <a:gd name="T11" fmla="*/ 145 h 631"/>
                <a:gd name="T12" fmla="*/ 76 w 474"/>
                <a:gd name="T13" fmla="*/ 0 h 631"/>
                <a:gd name="T14" fmla="*/ 0 w 474"/>
                <a:gd name="T15" fmla="*/ 0 h 631"/>
                <a:gd name="T16" fmla="*/ 0 w 474"/>
                <a:gd name="T17" fmla="*/ 145 h 631"/>
                <a:gd name="T18" fmla="*/ 87 w 474"/>
                <a:gd name="T19" fmla="*/ 233 h 631"/>
                <a:gd name="T20" fmla="*/ 237 w 474"/>
                <a:gd name="T21" fmla="*/ 233 h 631"/>
                <a:gd name="T22" fmla="*/ 351 w 474"/>
                <a:gd name="T23" fmla="*/ 280 h 631"/>
                <a:gd name="T24" fmla="*/ 398 w 474"/>
                <a:gd name="T25" fmla="*/ 394 h 631"/>
                <a:gd name="T26" fmla="*/ 351 w 474"/>
                <a:gd name="T27" fmla="*/ 507 h 631"/>
                <a:gd name="T28" fmla="*/ 237 w 474"/>
                <a:gd name="T29" fmla="*/ 555 h 631"/>
                <a:gd name="T30" fmla="*/ 123 w 474"/>
                <a:gd name="T31" fmla="*/ 507 h 631"/>
                <a:gd name="T32" fmla="*/ 76 w 474"/>
                <a:gd name="T33" fmla="*/ 397 h 631"/>
                <a:gd name="T34" fmla="*/ 76 w 474"/>
                <a:gd name="T35" fmla="*/ 276 h 631"/>
                <a:gd name="T36" fmla="*/ 0 w 474"/>
                <a:gd name="T37" fmla="*/ 353 h 631"/>
                <a:gd name="T38" fmla="*/ 0 w 474"/>
                <a:gd name="T39" fmla="*/ 355 h 631"/>
                <a:gd name="T40" fmla="*/ 0 w 474"/>
                <a:gd name="T41" fmla="*/ 355 h 631"/>
                <a:gd name="T42" fmla="*/ 0 w 474"/>
                <a:gd name="T43" fmla="*/ 394 h 631"/>
                <a:gd name="T44" fmla="*/ 18 w 474"/>
                <a:gd name="T45" fmla="*/ 486 h 631"/>
                <a:gd name="T46" fmla="*/ 69 w 474"/>
                <a:gd name="T47" fmla="*/ 562 h 631"/>
                <a:gd name="T48" fmla="*/ 145 w 474"/>
                <a:gd name="T49" fmla="*/ 612 h 631"/>
                <a:gd name="T50" fmla="*/ 237 w 474"/>
                <a:gd name="T51" fmla="*/ 631 h 631"/>
                <a:gd name="T52" fmla="*/ 329 w 474"/>
                <a:gd name="T53" fmla="*/ 612 h 631"/>
                <a:gd name="T54" fmla="*/ 405 w 474"/>
                <a:gd name="T55" fmla="*/ 562 h 631"/>
                <a:gd name="T56" fmla="*/ 456 w 474"/>
                <a:gd name="T57" fmla="*/ 486 h 631"/>
                <a:gd name="T58" fmla="*/ 474 w 474"/>
                <a:gd name="T59" fmla="*/ 394 h 631"/>
                <a:gd name="T60" fmla="*/ 456 w 474"/>
                <a:gd name="T61" fmla="*/ 301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74" h="631">
                  <a:moveTo>
                    <a:pt x="456" y="301"/>
                  </a:moveTo>
                  <a:cubicBezTo>
                    <a:pt x="444" y="273"/>
                    <a:pt x="427" y="248"/>
                    <a:pt x="405" y="226"/>
                  </a:cubicBezTo>
                  <a:cubicBezTo>
                    <a:pt x="383" y="204"/>
                    <a:pt x="358" y="187"/>
                    <a:pt x="329" y="175"/>
                  </a:cubicBezTo>
                  <a:cubicBezTo>
                    <a:pt x="300" y="163"/>
                    <a:pt x="269" y="156"/>
                    <a:pt x="237" y="156"/>
                  </a:cubicBezTo>
                  <a:cubicBezTo>
                    <a:pt x="87" y="156"/>
                    <a:pt x="87" y="156"/>
                    <a:pt x="87" y="156"/>
                  </a:cubicBezTo>
                  <a:cubicBezTo>
                    <a:pt x="81" y="156"/>
                    <a:pt x="76" y="151"/>
                    <a:pt x="76" y="14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93"/>
                    <a:pt x="39" y="233"/>
                    <a:pt x="87" y="233"/>
                  </a:cubicBezTo>
                  <a:cubicBezTo>
                    <a:pt x="237" y="233"/>
                    <a:pt x="237" y="233"/>
                    <a:pt x="237" y="233"/>
                  </a:cubicBezTo>
                  <a:cubicBezTo>
                    <a:pt x="280" y="233"/>
                    <a:pt x="320" y="250"/>
                    <a:pt x="351" y="280"/>
                  </a:cubicBezTo>
                  <a:cubicBezTo>
                    <a:pt x="381" y="310"/>
                    <a:pt x="398" y="351"/>
                    <a:pt x="398" y="394"/>
                  </a:cubicBezTo>
                  <a:cubicBezTo>
                    <a:pt x="398" y="437"/>
                    <a:pt x="381" y="477"/>
                    <a:pt x="351" y="507"/>
                  </a:cubicBezTo>
                  <a:cubicBezTo>
                    <a:pt x="320" y="538"/>
                    <a:pt x="280" y="555"/>
                    <a:pt x="237" y="555"/>
                  </a:cubicBezTo>
                  <a:cubicBezTo>
                    <a:pt x="194" y="555"/>
                    <a:pt x="154" y="538"/>
                    <a:pt x="123" y="507"/>
                  </a:cubicBezTo>
                  <a:cubicBezTo>
                    <a:pt x="94" y="478"/>
                    <a:pt x="77" y="439"/>
                    <a:pt x="76" y="397"/>
                  </a:cubicBezTo>
                  <a:cubicBezTo>
                    <a:pt x="76" y="276"/>
                    <a:pt x="76" y="276"/>
                    <a:pt x="76" y="276"/>
                  </a:cubicBezTo>
                  <a:cubicBezTo>
                    <a:pt x="34" y="276"/>
                    <a:pt x="0" y="311"/>
                    <a:pt x="0" y="353"/>
                  </a:cubicBezTo>
                  <a:cubicBezTo>
                    <a:pt x="0" y="355"/>
                    <a:pt x="0" y="355"/>
                    <a:pt x="0" y="355"/>
                  </a:cubicBezTo>
                  <a:cubicBezTo>
                    <a:pt x="0" y="355"/>
                    <a:pt x="0" y="355"/>
                    <a:pt x="0" y="355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0" y="426"/>
                    <a:pt x="6" y="457"/>
                    <a:pt x="18" y="486"/>
                  </a:cubicBezTo>
                  <a:cubicBezTo>
                    <a:pt x="30" y="514"/>
                    <a:pt x="47" y="540"/>
                    <a:pt x="69" y="562"/>
                  </a:cubicBezTo>
                  <a:cubicBezTo>
                    <a:pt x="91" y="583"/>
                    <a:pt x="116" y="600"/>
                    <a:pt x="145" y="612"/>
                  </a:cubicBezTo>
                  <a:cubicBezTo>
                    <a:pt x="174" y="625"/>
                    <a:pt x="205" y="631"/>
                    <a:pt x="237" y="631"/>
                  </a:cubicBezTo>
                  <a:cubicBezTo>
                    <a:pt x="269" y="631"/>
                    <a:pt x="300" y="625"/>
                    <a:pt x="329" y="612"/>
                  </a:cubicBezTo>
                  <a:cubicBezTo>
                    <a:pt x="358" y="600"/>
                    <a:pt x="383" y="583"/>
                    <a:pt x="405" y="562"/>
                  </a:cubicBezTo>
                  <a:cubicBezTo>
                    <a:pt x="427" y="540"/>
                    <a:pt x="444" y="514"/>
                    <a:pt x="456" y="486"/>
                  </a:cubicBezTo>
                  <a:cubicBezTo>
                    <a:pt x="468" y="457"/>
                    <a:pt x="474" y="426"/>
                    <a:pt x="474" y="394"/>
                  </a:cubicBezTo>
                  <a:cubicBezTo>
                    <a:pt x="474" y="362"/>
                    <a:pt x="468" y="331"/>
                    <a:pt x="456" y="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0" name="Freeform 167"/>
            <p:cNvSpPr>
              <a:spLocks/>
            </p:cNvSpPr>
            <p:nvPr/>
          </p:nvSpPr>
          <p:spPr bwMode="auto">
            <a:xfrm>
              <a:off x="6565900" y="2183606"/>
              <a:ext cx="30162" cy="39687"/>
            </a:xfrm>
            <a:custGeom>
              <a:avLst/>
              <a:gdLst>
                <a:gd name="T0" fmla="*/ 8 w 19"/>
                <a:gd name="T1" fmla="*/ 4 h 25"/>
                <a:gd name="T2" fmla="*/ 0 w 19"/>
                <a:gd name="T3" fmla="*/ 4 h 25"/>
                <a:gd name="T4" fmla="*/ 0 w 19"/>
                <a:gd name="T5" fmla="*/ 0 h 25"/>
                <a:gd name="T6" fmla="*/ 19 w 19"/>
                <a:gd name="T7" fmla="*/ 0 h 25"/>
                <a:gd name="T8" fmla="*/ 19 w 19"/>
                <a:gd name="T9" fmla="*/ 4 h 25"/>
                <a:gd name="T10" fmla="*/ 12 w 19"/>
                <a:gd name="T11" fmla="*/ 4 h 25"/>
                <a:gd name="T12" fmla="*/ 12 w 19"/>
                <a:gd name="T13" fmla="*/ 25 h 25"/>
                <a:gd name="T14" fmla="*/ 8 w 19"/>
                <a:gd name="T15" fmla="*/ 25 h 25"/>
                <a:gd name="T16" fmla="*/ 8 w 19"/>
                <a:gd name="T17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25">
                  <a:moveTo>
                    <a:pt x="8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4"/>
                  </a:lnTo>
                  <a:lnTo>
                    <a:pt x="12" y="4"/>
                  </a:lnTo>
                  <a:lnTo>
                    <a:pt x="12" y="25"/>
                  </a:lnTo>
                  <a:lnTo>
                    <a:pt x="8" y="25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1" name="Freeform 168"/>
            <p:cNvSpPr>
              <a:spLocks/>
            </p:cNvSpPr>
            <p:nvPr/>
          </p:nvSpPr>
          <p:spPr bwMode="auto">
            <a:xfrm>
              <a:off x="6604000" y="2183606"/>
              <a:ext cx="36512" cy="39687"/>
            </a:xfrm>
            <a:custGeom>
              <a:avLst/>
              <a:gdLst>
                <a:gd name="T0" fmla="*/ 0 w 23"/>
                <a:gd name="T1" fmla="*/ 0 h 25"/>
                <a:gd name="T2" fmla="*/ 4 w 23"/>
                <a:gd name="T3" fmla="*/ 0 h 25"/>
                <a:gd name="T4" fmla="*/ 12 w 23"/>
                <a:gd name="T5" fmla="*/ 12 h 25"/>
                <a:gd name="T6" fmla="*/ 19 w 23"/>
                <a:gd name="T7" fmla="*/ 0 h 25"/>
                <a:gd name="T8" fmla="*/ 23 w 23"/>
                <a:gd name="T9" fmla="*/ 0 h 25"/>
                <a:gd name="T10" fmla="*/ 23 w 23"/>
                <a:gd name="T11" fmla="*/ 25 h 25"/>
                <a:gd name="T12" fmla="*/ 19 w 23"/>
                <a:gd name="T13" fmla="*/ 25 h 25"/>
                <a:gd name="T14" fmla="*/ 19 w 23"/>
                <a:gd name="T15" fmla="*/ 8 h 25"/>
                <a:gd name="T16" fmla="*/ 12 w 23"/>
                <a:gd name="T17" fmla="*/ 19 h 25"/>
                <a:gd name="T18" fmla="*/ 11 w 23"/>
                <a:gd name="T19" fmla="*/ 19 h 25"/>
                <a:gd name="T20" fmla="*/ 4 w 23"/>
                <a:gd name="T21" fmla="*/ 8 h 25"/>
                <a:gd name="T22" fmla="*/ 4 w 23"/>
                <a:gd name="T23" fmla="*/ 25 h 25"/>
                <a:gd name="T24" fmla="*/ 0 w 23"/>
                <a:gd name="T25" fmla="*/ 25 h 25"/>
                <a:gd name="T26" fmla="*/ 0 w 23"/>
                <a:gd name="T2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5">
                  <a:moveTo>
                    <a:pt x="0" y="0"/>
                  </a:moveTo>
                  <a:lnTo>
                    <a:pt x="4" y="0"/>
                  </a:lnTo>
                  <a:lnTo>
                    <a:pt x="12" y="12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25"/>
                  </a:lnTo>
                  <a:lnTo>
                    <a:pt x="19" y="25"/>
                  </a:lnTo>
                  <a:lnTo>
                    <a:pt x="19" y="8"/>
                  </a:lnTo>
                  <a:lnTo>
                    <a:pt x="12" y="19"/>
                  </a:lnTo>
                  <a:lnTo>
                    <a:pt x="11" y="19"/>
                  </a:lnTo>
                  <a:lnTo>
                    <a:pt x="4" y="8"/>
                  </a:lnTo>
                  <a:lnTo>
                    <a:pt x="4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239" name="Group 2238"/>
            <p:cNvGrpSpPr/>
            <p:nvPr/>
          </p:nvGrpSpPr>
          <p:grpSpPr>
            <a:xfrm>
              <a:off x="2505075" y="2037556"/>
              <a:ext cx="1114425" cy="1119187"/>
              <a:chOff x="2505075" y="2037556"/>
              <a:chExt cx="1114425" cy="1119187"/>
            </a:xfrm>
          </p:grpSpPr>
          <p:sp>
            <p:nvSpPr>
              <p:cNvPr id="2192" name="Freeform 169"/>
              <p:cNvSpPr>
                <a:spLocks noEditPoints="1"/>
              </p:cNvSpPr>
              <p:nvPr/>
            </p:nvSpPr>
            <p:spPr bwMode="auto">
              <a:xfrm>
                <a:off x="2505075" y="2037556"/>
                <a:ext cx="1114425" cy="1119187"/>
              </a:xfrm>
              <a:custGeom>
                <a:avLst/>
                <a:gdLst>
                  <a:gd name="T0" fmla="*/ 926 w 1084"/>
                  <a:gd name="T1" fmla="*/ 159 h 1085"/>
                  <a:gd name="T2" fmla="*/ 359 w 1084"/>
                  <a:gd name="T3" fmla="*/ 101 h 1085"/>
                  <a:gd name="T4" fmla="*/ 0 w 1084"/>
                  <a:gd name="T5" fmla="*/ 543 h 1085"/>
                  <a:gd name="T6" fmla="*/ 312 w 1084"/>
                  <a:gd name="T7" fmla="*/ 990 h 1085"/>
                  <a:gd name="T8" fmla="*/ 725 w 1084"/>
                  <a:gd name="T9" fmla="*/ 985 h 1085"/>
                  <a:gd name="T10" fmla="*/ 1084 w 1084"/>
                  <a:gd name="T11" fmla="*/ 543 h 1085"/>
                  <a:gd name="T12" fmla="*/ 882 w 1084"/>
                  <a:gd name="T13" fmla="*/ 326 h 1085"/>
                  <a:gd name="T14" fmla="*/ 770 w 1084"/>
                  <a:gd name="T15" fmla="*/ 253 h 1085"/>
                  <a:gd name="T16" fmla="*/ 872 w 1084"/>
                  <a:gd name="T17" fmla="*/ 213 h 1085"/>
                  <a:gd name="T18" fmla="*/ 878 w 1084"/>
                  <a:gd name="T19" fmla="*/ 679 h 1085"/>
                  <a:gd name="T20" fmla="*/ 876 w 1084"/>
                  <a:gd name="T21" fmla="*/ 684 h 1085"/>
                  <a:gd name="T22" fmla="*/ 699 w 1084"/>
                  <a:gd name="T23" fmla="*/ 805 h 1085"/>
                  <a:gd name="T24" fmla="*/ 683 w 1084"/>
                  <a:gd name="T25" fmla="*/ 882 h 1085"/>
                  <a:gd name="T26" fmla="*/ 616 w 1084"/>
                  <a:gd name="T27" fmla="*/ 839 h 1085"/>
                  <a:gd name="T28" fmla="*/ 406 w 1084"/>
                  <a:gd name="T29" fmla="*/ 878 h 1085"/>
                  <a:gd name="T30" fmla="*/ 401 w 1084"/>
                  <a:gd name="T31" fmla="*/ 877 h 1085"/>
                  <a:gd name="T32" fmla="*/ 344 w 1084"/>
                  <a:gd name="T33" fmla="*/ 741 h 1085"/>
                  <a:gd name="T34" fmla="*/ 208 w 1084"/>
                  <a:gd name="T35" fmla="*/ 684 h 1085"/>
                  <a:gd name="T36" fmla="*/ 206 w 1084"/>
                  <a:gd name="T37" fmla="*/ 679 h 1085"/>
                  <a:gd name="T38" fmla="*/ 262 w 1084"/>
                  <a:gd name="T39" fmla="*/ 543 h 1085"/>
                  <a:gd name="T40" fmla="*/ 206 w 1084"/>
                  <a:gd name="T41" fmla="*/ 406 h 1085"/>
                  <a:gd name="T42" fmla="*/ 208 w 1084"/>
                  <a:gd name="T43" fmla="*/ 401 h 1085"/>
                  <a:gd name="T44" fmla="*/ 385 w 1084"/>
                  <a:gd name="T45" fmla="*/ 281 h 1085"/>
                  <a:gd name="T46" fmla="*/ 401 w 1084"/>
                  <a:gd name="T47" fmla="*/ 203 h 1085"/>
                  <a:gd name="T48" fmla="*/ 468 w 1084"/>
                  <a:gd name="T49" fmla="*/ 246 h 1085"/>
                  <a:gd name="T50" fmla="*/ 678 w 1084"/>
                  <a:gd name="T51" fmla="*/ 207 h 1085"/>
                  <a:gd name="T52" fmla="*/ 683 w 1084"/>
                  <a:gd name="T53" fmla="*/ 208 h 1085"/>
                  <a:gd name="T54" fmla="*/ 740 w 1084"/>
                  <a:gd name="T55" fmla="*/ 344 h 1085"/>
                  <a:gd name="T56" fmla="*/ 876 w 1084"/>
                  <a:gd name="T57" fmla="*/ 401 h 1085"/>
                  <a:gd name="T58" fmla="*/ 878 w 1084"/>
                  <a:gd name="T59" fmla="*/ 406 h 1085"/>
                  <a:gd name="T60" fmla="*/ 838 w 1084"/>
                  <a:gd name="T61" fmla="*/ 617 h 1085"/>
                  <a:gd name="T62" fmla="*/ 629 w 1084"/>
                  <a:gd name="T63" fmla="*/ 149 h 1085"/>
                  <a:gd name="T64" fmla="*/ 499 w 1084"/>
                  <a:gd name="T65" fmla="*/ 177 h 1085"/>
                  <a:gd name="T66" fmla="*/ 542 w 1084"/>
                  <a:gd name="T67" fmla="*/ 76 h 1085"/>
                  <a:gd name="T68" fmla="*/ 329 w 1084"/>
                  <a:gd name="T69" fmla="*/ 173 h 1085"/>
                  <a:gd name="T70" fmla="*/ 290 w 1084"/>
                  <a:gd name="T71" fmla="*/ 291 h 1085"/>
                  <a:gd name="T72" fmla="*/ 172 w 1084"/>
                  <a:gd name="T73" fmla="*/ 330 h 1085"/>
                  <a:gd name="T74" fmla="*/ 130 w 1084"/>
                  <a:gd name="T75" fmla="*/ 431 h 1085"/>
                  <a:gd name="T76" fmla="*/ 185 w 1084"/>
                  <a:gd name="T77" fmla="*/ 543 h 1085"/>
                  <a:gd name="T78" fmla="*/ 130 w 1084"/>
                  <a:gd name="T79" fmla="*/ 654 h 1085"/>
                  <a:gd name="T80" fmla="*/ 172 w 1084"/>
                  <a:gd name="T81" fmla="*/ 755 h 1085"/>
                  <a:gd name="T82" fmla="*/ 290 w 1084"/>
                  <a:gd name="T83" fmla="*/ 795 h 1085"/>
                  <a:gd name="T84" fmla="*/ 329 w 1084"/>
                  <a:gd name="T85" fmla="*/ 912 h 1085"/>
                  <a:gd name="T86" fmla="*/ 431 w 1084"/>
                  <a:gd name="T87" fmla="*/ 955 h 1085"/>
                  <a:gd name="T88" fmla="*/ 542 w 1084"/>
                  <a:gd name="T89" fmla="*/ 899 h 1085"/>
                  <a:gd name="T90" fmla="*/ 653 w 1084"/>
                  <a:gd name="T91" fmla="*/ 955 h 1085"/>
                  <a:gd name="T92" fmla="*/ 755 w 1084"/>
                  <a:gd name="T93" fmla="*/ 912 h 1085"/>
                  <a:gd name="T94" fmla="*/ 794 w 1084"/>
                  <a:gd name="T95" fmla="*/ 795 h 1085"/>
                  <a:gd name="T96" fmla="*/ 912 w 1084"/>
                  <a:gd name="T97" fmla="*/ 755 h 1085"/>
                  <a:gd name="T98" fmla="*/ 936 w 1084"/>
                  <a:gd name="T99" fmla="*/ 629 h 1085"/>
                  <a:gd name="T100" fmla="*/ 908 w 1084"/>
                  <a:gd name="T101" fmla="*/ 499 h 1085"/>
                  <a:gd name="T102" fmla="*/ 1008 w 1084"/>
                  <a:gd name="T103" fmla="*/ 543 h 1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84" h="1085">
                    <a:moveTo>
                      <a:pt x="1084" y="543"/>
                    </a:moveTo>
                    <a:cubicBezTo>
                      <a:pt x="1084" y="466"/>
                      <a:pt x="1044" y="399"/>
                      <a:pt x="984" y="360"/>
                    </a:cubicBezTo>
                    <a:cubicBezTo>
                      <a:pt x="1000" y="289"/>
                      <a:pt x="980" y="213"/>
                      <a:pt x="926" y="159"/>
                    </a:cubicBezTo>
                    <a:cubicBezTo>
                      <a:pt x="872" y="105"/>
                      <a:pt x="795" y="85"/>
                      <a:pt x="725" y="101"/>
                    </a:cubicBezTo>
                    <a:cubicBezTo>
                      <a:pt x="686" y="40"/>
                      <a:pt x="618" y="0"/>
                      <a:pt x="542" y="0"/>
                    </a:cubicBezTo>
                    <a:cubicBezTo>
                      <a:pt x="466" y="0"/>
                      <a:pt x="398" y="40"/>
                      <a:pt x="359" y="101"/>
                    </a:cubicBezTo>
                    <a:cubicBezTo>
                      <a:pt x="289" y="85"/>
                      <a:pt x="212" y="105"/>
                      <a:pt x="158" y="159"/>
                    </a:cubicBezTo>
                    <a:cubicBezTo>
                      <a:pt x="104" y="213"/>
                      <a:pt x="85" y="289"/>
                      <a:pt x="100" y="360"/>
                    </a:cubicBezTo>
                    <a:cubicBezTo>
                      <a:pt x="40" y="399"/>
                      <a:pt x="0" y="466"/>
                      <a:pt x="0" y="543"/>
                    </a:cubicBezTo>
                    <a:cubicBezTo>
                      <a:pt x="0" y="619"/>
                      <a:pt x="40" y="687"/>
                      <a:pt x="100" y="725"/>
                    </a:cubicBezTo>
                    <a:cubicBezTo>
                      <a:pt x="85" y="796"/>
                      <a:pt x="104" y="872"/>
                      <a:pt x="158" y="926"/>
                    </a:cubicBezTo>
                    <a:cubicBezTo>
                      <a:pt x="201" y="969"/>
                      <a:pt x="256" y="990"/>
                      <a:pt x="312" y="990"/>
                    </a:cubicBezTo>
                    <a:cubicBezTo>
                      <a:pt x="328" y="990"/>
                      <a:pt x="344" y="988"/>
                      <a:pt x="359" y="985"/>
                    </a:cubicBezTo>
                    <a:cubicBezTo>
                      <a:pt x="398" y="1045"/>
                      <a:pt x="466" y="1085"/>
                      <a:pt x="542" y="1085"/>
                    </a:cubicBezTo>
                    <a:cubicBezTo>
                      <a:pt x="618" y="1085"/>
                      <a:pt x="686" y="1045"/>
                      <a:pt x="725" y="985"/>
                    </a:cubicBezTo>
                    <a:cubicBezTo>
                      <a:pt x="795" y="1000"/>
                      <a:pt x="872" y="980"/>
                      <a:pt x="926" y="926"/>
                    </a:cubicBezTo>
                    <a:cubicBezTo>
                      <a:pt x="980" y="872"/>
                      <a:pt x="1000" y="796"/>
                      <a:pt x="984" y="725"/>
                    </a:cubicBezTo>
                    <a:cubicBezTo>
                      <a:pt x="1044" y="687"/>
                      <a:pt x="1084" y="619"/>
                      <a:pt x="1084" y="543"/>
                    </a:cubicBezTo>
                    <a:close/>
                    <a:moveTo>
                      <a:pt x="872" y="213"/>
                    </a:moveTo>
                    <a:cubicBezTo>
                      <a:pt x="903" y="245"/>
                      <a:pt x="917" y="288"/>
                      <a:pt x="912" y="330"/>
                    </a:cubicBezTo>
                    <a:cubicBezTo>
                      <a:pt x="902" y="328"/>
                      <a:pt x="892" y="327"/>
                      <a:pt x="882" y="326"/>
                    </a:cubicBezTo>
                    <a:cubicBezTo>
                      <a:pt x="863" y="324"/>
                      <a:pt x="846" y="321"/>
                      <a:pt x="831" y="315"/>
                    </a:cubicBezTo>
                    <a:cubicBezTo>
                      <a:pt x="817" y="309"/>
                      <a:pt x="805" y="301"/>
                      <a:pt x="794" y="291"/>
                    </a:cubicBezTo>
                    <a:cubicBezTo>
                      <a:pt x="783" y="280"/>
                      <a:pt x="775" y="267"/>
                      <a:pt x="770" y="253"/>
                    </a:cubicBezTo>
                    <a:cubicBezTo>
                      <a:pt x="764" y="238"/>
                      <a:pt x="760" y="221"/>
                      <a:pt x="759" y="203"/>
                    </a:cubicBezTo>
                    <a:cubicBezTo>
                      <a:pt x="758" y="193"/>
                      <a:pt x="757" y="183"/>
                      <a:pt x="755" y="173"/>
                    </a:cubicBezTo>
                    <a:cubicBezTo>
                      <a:pt x="796" y="168"/>
                      <a:pt x="840" y="181"/>
                      <a:pt x="872" y="213"/>
                    </a:cubicBezTo>
                    <a:close/>
                    <a:moveTo>
                      <a:pt x="838" y="617"/>
                    </a:moveTo>
                    <a:cubicBezTo>
                      <a:pt x="848" y="638"/>
                      <a:pt x="861" y="659"/>
                      <a:pt x="878" y="679"/>
                    </a:cubicBezTo>
                    <a:cubicBezTo>
                      <a:pt x="878" y="679"/>
                      <a:pt x="878" y="679"/>
                      <a:pt x="878" y="679"/>
                    </a:cubicBezTo>
                    <a:cubicBezTo>
                      <a:pt x="879" y="681"/>
                      <a:pt x="880" y="682"/>
                      <a:pt x="881" y="683"/>
                    </a:cubicBezTo>
                    <a:cubicBezTo>
                      <a:pt x="880" y="684"/>
                      <a:pt x="878" y="684"/>
                      <a:pt x="876" y="684"/>
                    </a:cubicBezTo>
                    <a:cubicBezTo>
                      <a:pt x="876" y="684"/>
                      <a:pt x="876" y="684"/>
                      <a:pt x="876" y="684"/>
                    </a:cubicBezTo>
                    <a:cubicBezTo>
                      <a:pt x="850" y="686"/>
                      <a:pt x="826" y="691"/>
                      <a:pt x="804" y="700"/>
                    </a:cubicBezTo>
                    <a:cubicBezTo>
                      <a:pt x="780" y="709"/>
                      <a:pt x="759" y="723"/>
                      <a:pt x="740" y="741"/>
                    </a:cubicBezTo>
                    <a:cubicBezTo>
                      <a:pt x="722" y="759"/>
                      <a:pt x="708" y="781"/>
                      <a:pt x="699" y="805"/>
                    </a:cubicBezTo>
                    <a:cubicBezTo>
                      <a:pt x="691" y="827"/>
                      <a:pt x="685" y="851"/>
                      <a:pt x="683" y="876"/>
                    </a:cubicBezTo>
                    <a:cubicBezTo>
                      <a:pt x="683" y="877"/>
                      <a:pt x="683" y="877"/>
                      <a:pt x="683" y="877"/>
                    </a:cubicBezTo>
                    <a:cubicBezTo>
                      <a:pt x="683" y="879"/>
                      <a:pt x="683" y="880"/>
                      <a:pt x="683" y="882"/>
                    </a:cubicBezTo>
                    <a:cubicBezTo>
                      <a:pt x="681" y="881"/>
                      <a:pt x="680" y="880"/>
                      <a:pt x="679" y="879"/>
                    </a:cubicBezTo>
                    <a:cubicBezTo>
                      <a:pt x="678" y="878"/>
                      <a:pt x="678" y="878"/>
                      <a:pt x="678" y="878"/>
                    </a:cubicBezTo>
                    <a:cubicBezTo>
                      <a:pt x="659" y="862"/>
                      <a:pt x="638" y="848"/>
                      <a:pt x="616" y="839"/>
                    </a:cubicBezTo>
                    <a:cubicBezTo>
                      <a:pt x="593" y="828"/>
                      <a:pt x="568" y="823"/>
                      <a:pt x="542" y="823"/>
                    </a:cubicBezTo>
                    <a:cubicBezTo>
                      <a:pt x="516" y="823"/>
                      <a:pt x="491" y="828"/>
                      <a:pt x="468" y="839"/>
                    </a:cubicBezTo>
                    <a:cubicBezTo>
                      <a:pt x="446" y="848"/>
                      <a:pt x="425" y="862"/>
                      <a:pt x="406" y="878"/>
                    </a:cubicBezTo>
                    <a:cubicBezTo>
                      <a:pt x="405" y="879"/>
                      <a:pt x="405" y="879"/>
                      <a:pt x="405" y="879"/>
                    </a:cubicBezTo>
                    <a:cubicBezTo>
                      <a:pt x="404" y="880"/>
                      <a:pt x="403" y="881"/>
                      <a:pt x="401" y="882"/>
                    </a:cubicBezTo>
                    <a:cubicBezTo>
                      <a:pt x="401" y="880"/>
                      <a:pt x="401" y="879"/>
                      <a:pt x="401" y="877"/>
                    </a:cubicBezTo>
                    <a:cubicBezTo>
                      <a:pt x="401" y="876"/>
                      <a:pt x="401" y="876"/>
                      <a:pt x="401" y="876"/>
                    </a:cubicBezTo>
                    <a:cubicBezTo>
                      <a:pt x="399" y="851"/>
                      <a:pt x="393" y="827"/>
                      <a:pt x="385" y="805"/>
                    </a:cubicBezTo>
                    <a:cubicBezTo>
                      <a:pt x="376" y="781"/>
                      <a:pt x="362" y="759"/>
                      <a:pt x="344" y="741"/>
                    </a:cubicBezTo>
                    <a:cubicBezTo>
                      <a:pt x="344" y="741"/>
                      <a:pt x="344" y="741"/>
                      <a:pt x="344" y="741"/>
                    </a:cubicBezTo>
                    <a:cubicBezTo>
                      <a:pt x="325" y="723"/>
                      <a:pt x="304" y="709"/>
                      <a:pt x="280" y="700"/>
                    </a:cubicBezTo>
                    <a:cubicBezTo>
                      <a:pt x="258" y="691"/>
                      <a:pt x="234" y="686"/>
                      <a:pt x="208" y="684"/>
                    </a:cubicBezTo>
                    <a:cubicBezTo>
                      <a:pt x="208" y="684"/>
                      <a:pt x="208" y="684"/>
                      <a:pt x="208" y="684"/>
                    </a:cubicBezTo>
                    <a:cubicBezTo>
                      <a:pt x="206" y="684"/>
                      <a:pt x="204" y="684"/>
                      <a:pt x="203" y="683"/>
                    </a:cubicBezTo>
                    <a:cubicBezTo>
                      <a:pt x="204" y="682"/>
                      <a:pt x="205" y="681"/>
                      <a:pt x="206" y="679"/>
                    </a:cubicBezTo>
                    <a:cubicBezTo>
                      <a:pt x="206" y="679"/>
                      <a:pt x="206" y="679"/>
                      <a:pt x="206" y="679"/>
                    </a:cubicBezTo>
                    <a:cubicBezTo>
                      <a:pt x="223" y="659"/>
                      <a:pt x="236" y="638"/>
                      <a:pt x="246" y="617"/>
                    </a:cubicBezTo>
                    <a:cubicBezTo>
                      <a:pt x="256" y="594"/>
                      <a:pt x="262" y="568"/>
                      <a:pt x="262" y="543"/>
                    </a:cubicBezTo>
                    <a:cubicBezTo>
                      <a:pt x="262" y="517"/>
                      <a:pt x="256" y="492"/>
                      <a:pt x="246" y="468"/>
                    </a:cubicBezTo>
                    <a:cubicBezTo>
                      <a:pt x="236" y="447"/>
                      <a:pt x="223" y="426"/>
                      <a:pt x="206" y="406"/>
                    </a:cubicBezTo>
                    <a:cubicBezTo>
                      <a:pt x="206" y="406"/>
                      <a:pt x="206" y="406"/>
                      <a:pt x="206" y="406"/>
                    </a:cubicBezTo>
                    <a:cubicBezTo>
                      <a:pt x="205" y="405"/>
                      <a:pt x="204" y="403"/>
                      <a:pt x="203" y="402"/>
                    </a:cubicBezTo>
                    <a:cubicBezTo>
                      <a:pt x="204" y="402"/>
                      <a:pt x="206" y="402"/>
                      <a:pt x="208" y="401"/>
                    </a:cubicBezTo>
                    <a:cubicBezTo>
                      <a:pt x="208" y="401"/>
                      <a:pt x="208" y="401"/>
                      <a:pt x="208" y="401"/>
                    </a:cubicBezTo>
                    <a:cubicBezTo>
                      <a:pt x="234" y="399"/>
                      <a:pt x="258" y="394"/>
                      <a:pt x="280" y="386"/>
                    </a:cubicBezTo>
                    <a:cubicBezTo>
                      <a:pt x="304" y="376"/>
                      <a:pt x="325" y="362"/>
                      <a:pt x="344" y="344"/>
                    </a:cubicBezTo>
                    <a:cubicBezTo>
                      <a:pt x="362" y="326"/>
                      <a:pt x="376" y="304"/>
                      <a:pt x="385" y="281"/>
                    </a:cubicBezTo>
                    <a:cubicBezTo>
                      <a:pt x="393" y="259"/>
                      <a:pt x="399" y="235"/>
                      <a:pt x="401" y="209"/>
                    </a:cubicBezTo>
                    <a:cubicBezTo>
                      <a:pt x="401" y="208"/>
                      <a:pt x="401" y="208"/>
                      <a:pt x="401" y="208"/>
                    </a:cubicBezTo>
                    <a:cubicBezTo>
                      <a:pt x="401" y="207"/>
                      <a:pt x="401" y="205"/>
                      <a:pt x="401" y="203"/>
                    </a:cubicBezTo>
                    <a:cubicBezTo>
                      <a:pt x="403" y="204"/>
                      <a:pt x="404" y="205"/>
                      <a:pt x="405" y="207"/>
                    </a:cubicBezTo>
                    <a:cubicBezTo>
                      <a:pt x="406" y="207"/>
                      <a:pt x="406" y="207"/>
                      <a:pt x="406" y="207"/>
                    </a:cubicBezTo>
                    <a:cubicBezTo>
                      <a:pt x="425" y="224"/>
                      <a:pt x="446" y="237"/>
                      <a:pt x="468" y="246"/>
                    </a:cubicBezTo>
                    <a:cubicBezTo>
                      <a:pt x="491" y="257"/>
                      <a:pt x="516" y="262"/>
                      <a:pt x="542" y="262"/>
                    </a:cubicBezTo>
                    <a:cubicBezTo>
                      <a:pt x="568" y="262"/>
                      <a:pt x="593" y="257"/>
                      <a:pt x="616" y="246"/>
                    </a:cubicBezTo>
                    <a:cubicBezTo>
                      <a:pt x="638" y="237"/>
                      <a:pt x="659" y="224"/>
                      <a:pt x="678" y="207"/>
                    </a:cubicBezTo>
                    <a:cubicBezTo>
                      <a:pt x="679" y="207"/>
                      <a:pt x="679" y="207"/>
                      <a:pt x="679" y="207"/>
                    </a:cubicBezTo>
                    <a:cubicBezTo>
                      <a:pt x="680" y="205"/>
                      <a:pt x="681" y="204"/>
                      <a:pt x="683" y="203"/>
                    </a:cubicBezTo>
                    <a:cubicBezTo>
                      <a:pt x="683" y="205"/>
                      <a:pt x="683" y="207"/>
                      <a:pt x="683" y="208"/>
                    </a:cubicBezTo>
                    <a:cubicBezTo>
                      <a:pt x="683" y="209"/>
                      <a:pt x="683" y="209"/>
                      <a:pt x="683" y="209"/>
                    </a:cubicBezTo>
                    <a:cubicBezTo>
                      <a:pt x="685" y="235"/>
                      <a:pt x="691" y="259"/>
                      <a:pt x="699" y="280"/>
                    </a:cubicBezTo>
                    <a:cubicBezTo>
                      <a:pt x="708" y="304"/>
                      <a:pt x="722" y="326"/>
                      <a:pt x="740" y="344"/>
                    </a:cubicBezTo>
                    <a:cubicBezTo>
                      <a:pt x="759" y="362"/>
                      <a:pt x="780" y="376"/>
                      <a:pt x="804" y="386"/>
                    </a:cubicBezTo>
                    <a:cubicBezTo>
                      <a:pt x="826" y="394"/>
                      <a:pt x="850" y="399"/>
                      <a:pt x="876" y="401"/>
                    </a:cubicBezTo>
                    <a:cubicBezTo>
                      <a:pt x="876" y="401"/>
                      <a:pt x="876" y="401"/>
                      <a:pt x="876" y="401"/>
                    </a:cubicBezTo>
                    <a:cubicBezTo>
                      <a:pt x="878" y="402"/>
                      <a:pt x="880" y="402"/>
                      <a:pt x="881" y="402"/>
                    </a:cubicBezTo>
                    <a:cubicBezTo>
                      <a:pt x="880" y="403"/>
                      <a:pt x="879" y="405"/>
                      <a:pt x="878" y="406"/>
                    </a:cubicBezTo>
                    <a:cubicBezTo>
                      <a:pt x="878" y="406"/>
                      <a:pt x="878" y="406"/>
                      <a:pt x="878" y="406"/>
                    </a:cubicBezTo>
                    <a:cubicBezTo>
                      <a:pt x="861" y="426"/>
                      <a:pt x="848" y="447"/>
                      <a:pt x="838" y="468"/>
                    </a:cubicBezTo>
                    <a:cubicBezTo>
                      <a:pt x="828" y="492"/>
                      <a:pt x="822" y="517"/>
                      <a:pt x="822" y="543"/>
                    </a:cubicBezTo>
                    <a:cubicBezTo>
                      <a:pt x="822" y="568"/>
                      <a:pt x="828" y="594"/>
                      <a:pt x="838" y="617"/>
                    </a:cubicBezTo>
                    <a:close/>
                    <a:moveTo>
                      <a:pt x="542" y="76"/>
                    </a:moveTo>
                    <a:cubicBezTo>
                      <a:pt x="587" y="76"/>
                      <a:pt x="627" y="97"/>
                      <a:pt x="653" y="130"/>
                    </a:cubicBezTo>
                    <a:cubicBezTo>
                      <a:pt x="645" y="136"/>
                      <a:pt x="637" y="142"/>
                      <a:pt x="629" y="149"/>
                    </a:cubicBezTo>
                    <a:cubicBezTo>
                      <a:pt x="615" y="161"/>
                      <a:pt x="600" y="170"/>
                      <a:pt x="585" y="177"/>
                    </a:cubicBezTo>
                    <a:cubicBezTo>
                      <a:pt x="572" y="183"/>
                      <a:pt x="557" y="186"/>
                      <a:pt x="542" y="186"/>
                    </a:cubicBezTo>
                    <a:cubicBezTo>
                      <a:pt x="527" y="186"/>
                      <a:pt x="512" y="183"/>
                      <a:pt x="499" y="177"/>
                    </a:cubicBezTo>
                    <a:cubicBezTo>
                      <a:pt x="484" y="170"/>
                      <a:pt x="469" y="161"/>
                      <a:pt x="455" y="149"/>
                    </a:cubicBezTo>
                    <a:cubicBezTo>
                      <a:pt x="447" y="142"/>
                      <a:pt x="439" y="136"/>
                      <a:pt x="431" y="130"/>
                    </a:cubicBezTo>
                    <a:cubicBezTo>
                      <a:pt x="457" y="97"/>
                      <a:pt x="497" y="76"/>
                      <a:pt x="542" y="76"/>
                    </a:cubicBezTo>
                    <a:close/>
                    <a:moveTo>
                      <a:pt x="212" y="213"/>
                    </a:moveTo>
                    <a:cubicBezTo>
                      <a:pt x="240" y="186"/>
                      <a:pt x="276" y="172"/>
                      <a:pt x="312" y="172"/>
                    </a:cubicBezTo>
                    <a:cubicBezTo>
                      <a:pt x="318" y="172"/>
                      <a:pt x="324" y="172"/>
                      <a:pt x="329" y="173"/>
                    </a:cubicBezTo>
                    <a:cubicBezTo>
                      <a:pt x="327" y="183"/>
                      <a:pt x="326" y="193"/>
                      <a:pt x="325" y="203"/>
                    </a:cubicBezTo>
                    <a:cubicBezTo>
                      <a:pt x="324" y="221"/>
                      <a:pt x="320" y="238"/>
                      <a:pt x="314" y="253"/>
                    </a:cubicBezTo>
                    <a:cubicBezTo>
                      <a:pt x="309" y="267"/>
                      <a:pt x="301" y="280"/>
                      <a:pt x="290" y="291"/>
                    </a:cubicBezTo>
                    <a:cubicBezTo>
                      <a:pt x="279" y="301"/>
                      <a:pt x="267" y="309"/>
                      <a:pt x="253" y="315"/>
                    </a:cubicBezTo>
                    <a:cubicBezTo>
                      <a:pt x="238" y="321"/>
                      <a:pt x="221" y="324"/>
                      <a:pt x="202" y="326"/>
                    </a:cubicBezTo>
                    <a:cubicBezTo>
                      <a:pt x="192" y="327"/>
                      <a:pt x="182" y="328"/>
                      <a:pt x="172" y="330"/>
                    </a:cubicBezTo>
                    <a:cubicBezTo>
                      <a:pt x="167" y="288"/>
                      <a:pt x="181" y="245"/>
                      <a:pt x="212" y="213"/>
                    </a:cubicBezTo>
                    <a:close/>
                    <a:moveTo>
                      <a:pt x="76" y="543"/>
                    </a:moveTo>
                    <a:cubicBezTo>
                      <a:pt x="76" y="498"/>
                      <a:pt x="97" y="457"/>
                      <a:pt x="130" y="431"/>
                    </a:cubicBezTo>
                    <a:cubicBezTo>
                      <a:pt x="135" y="440"/>
                      <a:pt x="141" y="448"/>
                      <a:pt x="148" y="456"/>
                    </a:cubicBezTo>
                    <a:cubicBezTo>
                      <a:pt x="160" y="470"/>
                      <a:pt x="170" y="485"/>
                      <a:pt x="176" y="499"/>
                    </a:cubicBezTo>
                    <a:cubicBezTo>
                      <a:pt x="182" y="513"/>
                      <a:pt x="185" y="528"/>
                      <a:pt x="185" y="543"/>
                    </a:cubicBezTo>
                    <a:cubicBezTo>
                      <a:pt x="185" y="558"/>
                      <a:pt x="182" y="572"/>
                      <a:pt x="176" y="586"/>
                    </a:cubicBezTo>
                    <a:cubicBezTo>
                      <a:pt x="170" y="601"/>
                      <a:pt x="160" y="615"/>
                      <a:pt x="148" y="629"/>
                    </a:cubicBezTo>
                    <a:cubicBezTo>
                      <a:pt x="141" y="637"/>
                      <a:pt x="135" y="645"/>
                      <a:pt x="130" y="654"/>
                    </a:cubicBezTo>
                    <a:cubicBezTo>
                      <a:pt x="97" y="628"/>
                      <a:pt x="76" y="587"/>
                      <a:pt x="76" y="543"/>
                    </a:cubicBezTo>
                    <a:close/>
                    <a:moveTo>
                      <a:pt x="212" y="872"/>
                    </a:moveTo>
                    <a:cubicBezTo>
                      <a:pt x="181" y="841"/>
                      <a:pt x="167" y="797"/>
                      <a:pt x="172" y="755"/>
                    </a:cubicBezTo>
                    <a:cubicBezTo>
                      <a:pt x="182" y="757"/>
                      <a:pt x="192" y="759"/>
                      <a:pt x="202" y="759"/>
                    </a:cubicBezTo>
                    <a:cubicBezTo>
                      <a:pt x="221" y="761"/>
                      <a:pt x="238" y="765"/>
                      <a:pt x="253" y="770"/>
                    </a:cubicBezTo>
                    <a:cubicBezTo>
                      <a:pt x="267" y="776"/>
                      <a:pt x="279" y="784"/>
                      <a:pt x="290" y="795"/>
                    </a:cubicBezTo>
                    <a:cubicBezTo>
                      <a:pt x="301" y="805"/>
                      <a:pt x="309" y="818"/>
                      <a:pt x="314" y="832"/>
                    </a:cubicBezTo>
                    <a:cubicBezTo>
                      <a:pt x="320" y="847"/>
                      <a:pt x="324" y="864"/>
                      <a:pt x="325" y="882"/>
                    </a:cubicBezTo>
                    <a:cubicBezTo>
                      <a:pt x="326" y="893"/>
                      <a:pt x="327" y="903"/>
                      <a:pt x="329" y="912"/>
                    </a:cubicBezTo>
                    <a:cubicBezTo>
                      <a:pt x="288" y="918"/>
                      <a:pt x="244" y="904"/>
                      <a:pt x="212" y="872"/>
                    </a:cubicBezTo>
                    <a:close/>
                    <a:moveTo>
                      <a:pt x="542" y="1009"/>
                    </a:moveTo>
                    <a:cubicBezTo>
                      <a:pt x="497" y="1009"/>
                      <a:pt x="457" y="988"/>
                      <a:pt x="431" y="955"/>
                    </a:cubicBezTo>
                    <a:cubicBezTo>
                      <a:pt x="439" y="949"/>
                      <a:pt x="447" y="943"/>
                      <a:pt x="455" y="936"/>
                    </a:cubicBezTo>
                    <a:cubicBezTo>
                      <a:pt x="469" y="924"/>
                      <a:pt x="484" y="915"/>
                      <a:pt x="499" y="909"/>
                    </a:cubicBezTo>
                    <a:cubicBezTo>
                      <a:pt x="512" y="902"/>
                      <a:pt x="527" y="899"/>
                      <a:pt x="542" y="899"/>
                    </a:cubicBezTo>
                    <a:cubicBezTo>
                      <a:pt x="557" y="899"/>
                      <a:pt x="572" y="902"/>
                      <a:pt x="585" y="909"/>
                    </a:cubicBezTo>
                    <a:cubicBezTo>
                      <a:pt x="600" y="915"/>
                      <a:pt x="615" y="924"/>
                      <a:pt x="629" y="936"/>
                    </a:cubicBezTo>
                    <a:cubicBezTo>
                      <a:pt x="637" y="943"/>
                      <a:pt x="645" y="949"/>
                      <a:pt x="653" y="955"/>
                    </a:cubicBezTo>
                    <a:cubicBezTo>
                      <a:pt x="627" y="988"/>
                      <a:pt x="587" y="1009"/>
                      <a:pt x="542" y="1009"/>
                    </a:cubicBezTo>
                    <a:close/>
                    <a:moveTo>
                      <a:pt x="872" y="872"/>
                    </a:moveTo>
                    <a:cubicBezTo>
                      <a:pt x="840" y="904"/>
                      <a:pt x="796" y="918"/>
                      <a:pt x="755" y="912"/>
                    </a:cubicBezTo>
                    <a:cubicBezTo>
                      <a:pt x="757" y="903"/>
                      <a:pt x="758" y="893"/>
                      <a:pt x="759" y="882"/>
                    </a:cubicBezTo>
                    <a:cubicBezTo>
                      <a:pt x="760" y="864"/>
                      <a:pt x="764" y="847"/>
                      <a:pt x="770" y="832"/>
                    </a:cubicBezTo>
                    <a:cubicBezTo>
                      <a:pt x="775" y="818"/>
                      <a:pt x="783" y="805"/>
                      <a:pt x="794" y="795"/>
                    </a:cubicBezTo>
                    <a:cubicBezTo>
                      <a:pt x="805" y="784"/>
                      <a:pt x="817" y="776"/>
                      <a:pt x="831" y="770"/>
                    </a:cubicBezTo>
                    <a:cubicBezTo>
                      <a:pt x="846" y="765"/>
                      <a:pt x="863" y="761"/>
                      <a:pt x="882" y="759"/>
                    </a:cubicBezTo>
                    <a:cubicBezTo>
                      <a:pt x="892" y="759"/>
                      <a:pt x="902" y="757"/>
                      <a:pt x="912" y="755"/>
                    </a:cubicBezTo>
                    <a:cubicBezTo>
                      <a:pt x="917" y="797"/>
                      <a:pt x="903" y="841"/>
                      <a:pt x="872" y="872"/>
                    </a:cubicBezTo>
                    <a:close/>
                    <a:moveTo>
                      <a:pt x="954" y="654"/>
                    </a:moveTo>
                    <a:cubicBezTo>
                      <a:pt x="949" y="645"/>
                      <a:pt x="943" y="637"/>
                      <a:pt x="936" y="629"/>
                    </a:cubicBezTo>
                    <a:cubicBezTo>
                      <a:pt x="924" y="615"/>
                      <a:pt x="914" y="601"/>
                      <a:pt x="908" y="586"/>
                    </a:cubicBezTo>
                    <a:cubicBezTo>
                      <a:pt x="902" y="572"/>
                      <a:pt x="899" y="558"/>
                      <a:pt x="899" y="543"/>
                    </a:cubicBezTo>
                    <a:cubicBezTo>
                      <a:pt x="899" y="528"/>
                      <a:pt x="902" y="513"/>
                      <a:pt x="908" y="499"/>
                    </a:cubicBezTo>
                    <a:cubicBezTo>
                      <a:pt x="914" y="485"/>
                      <a:pt x="924" y="470"/>
                      <a:pt x="936" y="456"/>
                    </a:cubicBezTo>
                    <a:cubicBezTo>
                      <a:pt x="943" y="448"/>
                      <a:pt x="949" y="440"/>
                      <a:pt x="954" y="431"/>
                    </a:cubicBezTo>
                    <a:cubicBezTo>
                      <a:pt x="987" y="457"/>
                      <a:pt x="1008" y="498"/>
                      <a:pt x="1008" y="543"/>
                    </a:cubicBezTo>
                    <a:cubicBezTo>
                      <a:pt x="1008" y="587"/>
                      <a:pt x="987" y="628"/>
                      <a:pt x="954" y="65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90081"/>
                  </a:gs>
                  <a:gs pos="100000">
                    <a:srgbClr val="8500B6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3" name="Freeform 170"/>
              <p:cNvSpPr>
                <a:spLocks/>
              </p:cNvSpPr>
              <p:nvPr/>
            </p:nvSpPr>
            <p:spPr bwMode="auto">
              <a:xfrm>
                <a:off x="3411538" y="2377281"/>
                <a:ext cx="104775" cy="104775"/>
              </a:xfrm>
              <a:custGeom>
                <a:avLst/>
                <a:gdLst>
                  <a:gd name="T0" fmla="*/ 0 w 103"/>
                  <a:gd name="T1" fmla="*/ 72 h 101"/>
                  <a:gd name="T2" fmla="*/ 73 w 103"/>
                  <a:gd name="T3" fmla="*/ 101 h 101"/>
                  <a:gd name="T4" fmla="*/ 103 w 103"/>
                  <a:gd name="T5" fmla="*/ 30 h 101"/>
                  <a:gd name="T6" fmla="*/ 31 w 103"/>
                  <a:gd name="T7" fmla="*/ 0 h 101"/>
                  <a:gd name="T8" fmla="*/ 0 w 103"/>
                  <a:gd name="T9" fmla="*/ 72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101">
                    <a:moveTo>
                      <a:pt x="0" y="72"/>
                    </a:moveTo>
                    <a:cubicBezTo>
                      <a:pt x="28" y="75"/>
                      <a:pt x="53" y="85"/>
                      <a:pt x="73" y="101"/>
                    </a:cubicBezTo>
                    <a:cubicBezTo>
                      <a:pt x="88" y="79"/>
                      <a:pt x="98" y="55"/>
                      <a:pt x="103" y="30"/>
                    </a:cubicBezTo>
                    <a:cubicBezTo>
                      <a:pt x="81" y="16"/>
                      <a:pt x="57" y="6"/>
                      <a:pt x="31" y="0"/>
                    </a:cubicBezTo>
                    <a:cubicBezTo>
                      <a:pt x="28" y="26"/>
                      <a:pt x="18" y="51"/>
                      <a:pt x="0" y="72"/>
                    </a:cubicBezTo>
                    <a:close/>
                  </a:path>
                </a:pathLst>
              </a:custGeom>
              <a:solidFill>
                <a:srgbClr val="4E00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4" name="Freeform 171"/>
              <p:cNvSpPr>
                <a:spLocks/>
              </p:cNvSpPr>
              <p:nvPr/>
            </p:nvSpPr>
            <p:spPr bwMode="auto">
              <a:xfrm>
                <a:off x="3411538" y="2377281"/>
                <a:ext cx="104775" cy="104775"/>
              </a:xfrm>
              <a:custGeom>
                <a:avLst/>
                <a:gdLst>
                  <a:gd name="T0" fmla="*/ 0 w 103"/>
                  <a:gd name="T1" fmla="*/ 72 h 101"/>
                  <a:gd name="T2" fmla="*/ 73 w 103"/>
                  <a:gd name="T3" fmla="*/ 101 h 101"/>
                  <a:gd name="T4" fmla="*/ 103 w 103"/>
                  <a:gd name="T5" fmla="*/ 30 h 101"/>
                  <a:gd name="T6" fmla="*/ 31 w 103"/>
                  <a:gd name="T7" fmla="*/ 0 h 101"/>
                  <a:gd name="T8" fmla="*/ 0 w 103"/>
                  <a:gd name="T9" fmla="*/ 72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101">
                    <a:moveTo>
                      <a:pt x="0" y="72"/>
                    </a:moveTo>
                    <a:cubicBezTo>
                      <a:pt x="28" y="75"/>
                      <a:pt x="53" y="85"/>
                      <a:pt x="73" y="101"/>
                    </a:cubicBezTo>
                    <a:cubicBezTo>
                      <a:pt x="88" y="79"/>
                      <a:pt x="98" y="55"/>
                      <a:pt x="103" y="30"/>
                    </a:cubicBezTo>
                    <a:cubicBezTo>
                      <a:pt x="81" y="16"/>
                      <a:pt x="57" y="6"/>
                      <a:pt x="31" y="0"/>
                    </a:cubicBezTo>
                    <a:cubicBezTo>
                      <a:pt x="28" y="26"/>
                      <a:pt x="18" y="51"/>
                      <a:pt x="0" y="72"/>
                    </a:cubicBezTo>
                    <a:close/>
                  </a:path>
                </a:pathLst>
              </a:custGeom>
              <a:solidFill>
                <a:srgbClr val="4E00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5" name="Freeform 172"/>
              <p:cNvSpPr>
                <a:spLocks/>
              </p:cNvSpPr>
              <p:nvPr/>
            </p:nvSpPr>
            <p:spPr bwMode="auto">
              <a:xfrm>
                <a:off x="2843213" y="2947194"/>
                <a:ext cx="104775" cy="106362"/>
              </a:xfrm>
              <a:custGeom>
                <a:avLst/>
                <a:gdLst>
                  <a:gd name="T0" fmla="*/ 72 w 102"/>
                  <a:gd name="T1" fmla="*/ 0 h 103"/>
                  <a:gd name="T2" fmla="*/ 0 w 102"/>
                  <a:gd name="T3" fmla="*/ 30 h 103"/>
                  <a:gd name="T4" fmla="*/ 30 w 102"/>
                  <a:gd name="T5" fmla="*/ 103 h 103"/>
                  <a:gd name="T6" fmla="*/ 102 w 102"/>
                  <a:gd name="T7" fmla="*/ 73 h 103"/>
                  <a:gd name="T8" fmla="*/ 72 w 102"/>
                  <a:gd name="T9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03">
                    <a:moveTo>
                      <a:pt x="72" y="0"/>
                    </a:moveTo>
                    <a:cubicBezTo>
                      <a:pt x="51" y="17"/>
                      <a:pt x="26" y="27"/>
                      <a:pt x="0" y="30"/>
                    </a:cubicBezTo>
                    <a:cubicBezTo>
                      <a:pt x="6" y="57"/>
                      <a:pt x="16" y="81"/>
                      <a:pt x="30" y="103"/>
                    </a:cubicBezTo>
                    <a:cubicBezTo>
                      <a:pt x="55" y="97"/>
                      <a:pt x="80" y="87"/>
                      <a:pt x="102" y="73"/>
                    </a:cubicBezTo>
                    <a:cubicBezTo>
                      <a:pt x="86" y="52"/>
                      <a:pt x="75" y="27"/>
                      <a:pt x="72" y="0"/>
                    </a:cubicBezTo>
                    <a:close/>
                  </a:path>
                </a:pathLst>
              </a:custGeom>
              <a:solidFill>
                <a:srgbClr val="9A00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6" name="Freeform 173"/>
              <p:cNvSpPr>
                <a:spLocks/>
              </p:cNvSpPr>
              <p:nvPr/>
            </p:nvSpPr>
            <p:spPr bwMode="auto">
              <a:xfrm>
                <a:off x="2843213" y="2947194"/>
                <a:ext cx="104775" cy="106362"/>
              </a:xfrm>
              <a:custGeom>
                <a:avLst/>
                <a:gdLst>
                  <a:gd name="T0" fmla="*/ 72 w 102"/>
                  <a:gd name="T1" fmla="*/ 0 h 103"/>
                  <a:gd name="T2" fmla="*/ 0 w 102"/>
                  <a:gd name="T3" fmla="*/ 30 h 103"/>
                  <a:gd name="T4" fmla="*/ 30 w 102"/>
                  <a:gd name="T5" fmla="*/ 103 h 103"/>
                  <a:gd name="T6" fmla="*/ 102 w 102"/>
                  <a:gd name="T7" fmla="*/ 73 h 103"/>
                  <a:gd name="T8" fmla="*/ 72 w 102"/>
                  <a:gd name="T9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03">
                    <a:moveTo>
                      <a:pt x="72" y="0"/>
                    </a:moveTo>
                    <a:cubicBezTo>
                      <a:pt x="51" y="17"/>
                      <a:pt x="26" y="27"/>
                      <a:pt x="0" y="30"/>
                    </a:cubicBezTo>
                    <a:cubicBezTo>
                      <a:pt x="6" y="57"/>
                      <a:pt x="16" y="81"/>
                      <a:pt x="30" y="103"/>
                    </a:cubicBezTo>
                    <a:cubicBezTo>
                      <a:pt x="55" y="97"/>
                      <a:pt x="80" y="87"/>
                      <a:pt x="102" y="73"/>
                    </a:cubicBezTo>
                    <a:cubicBezTo>
                      <a:pt x="86" y="52"/>
                      <a:pt x="75" y="27"/>
                      <a:pt x="72" y="0"/>
                    </a:cubicBezTo>
                    <a:close/>
                  </a:path>
                </a:pathLst>
              </a:custGeom>
              <a:solidFill>
                <a:srgbClr val="9A00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7" name="Freeform 174"/>
              <p:cNvSpPr>
                <a:spLocks/>
              </p:cNvSpPr>
              <p:nvPr/>
            </p:nvSpPr>
            <p:spPr bwMode="auto">
              <a:xfrm>
                <a:off x="3176588" y="2947194"/>
                <a:ext cx="104775" cy="106362"/>
              </a:xfrm>
              <a:custGeom>
                <a:avLst/>
                <a:gdLst>
                  <a:gd name="T0" fmla="*/ 30 w 102"/>
                  <a:gd name="T1" fmla="*/ 0 h 103"/>
                  <a:gd name="T2" fmla="*/ 0 w 102"/>
                  <a:gd name="T3" fmla="*/ 73 h 103"/>
                  <a:gd name="T4" fmla="*/ 72 w 102"/>
                  <a:gd name="T5" fmla="*/ 103 h 103"/>
                  <a:gd name="T6" fmla="*/ 102 w 102"/>
                  <a:gd name="T7" fmla="*/ 30 h 103"/>
                  <a:gd name="T8" fmla="*/ 30 w 102"/>
                  <a:gd name="T9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03">
                    <a:moveTo>
                      <a:pt x="30" y="0"/>
                    </a:moveTo>
                    <a:cubicBezTo>
                      <a:pt x="27" y="27"/>
                      <a:pt x="16" y="52"/>
                      <a:pt x="0" y="73"/>
                    </a:cubicBezTo>
                    <a:cubicBezTo>
                      <a:pt x="22" y="87"/>
                      <a:pt x="47" y="97"/>
                      <a:pt x="72" y="103"/>
                    </a:cubicBezTo>
                    <a:cubicBezTo>
                      <a:pt x="86" y="81"/>
                      <a:pt x="96" y="57"/>
                      <a:pt x="102" y="30"/>
                    </a:cubicBezTo>
                    <a:cubicBezTo>
                      <a:pt x="76" y="27"/>
                      <a:pt x="51" y="17"/>
                      <a:pt x="30" y="0"/>
                    </a:cubicBezTo>
                    <a:close/>
                  </a:path>
                </a:pathLst>
              </a:custGeom>
              <a:solidFill>
                <a:srgbClr val="6B1E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8" name="Freeform 175"/>
              <p:cNvSpPr>
                <a:spLocks/>
              </p:cNvSpPr>
              <p:nvPr/>
            </p:nvSpPr>
            <p:spPr bwMode="auto">
              <a:xfrm>
                <a:off x="3176588" y="2947194"/>
                <a:ext cx="104775" cy="106362"/>
              </a:xfrm>
              <a:custGeom>
                <a:avLst/>
                <a:gdLst>
                  <a:gd name="T0" fmla="*/ 30 w 102"/>
                  <a:gd name="T1" fmla="*/ 0 h 103"/>
                  <a:gd name="T2" fmla="*/ 0 w 102"/>
                  <a:gd name="T3" fmla="*/ 73 h 103"/>
                  <a:gd name="T4" fmla="*/ 72 w 102"/>
                  <a:gd name="T5" fmla="*/ 103 h 103"/>
                  <a:gd name="T6" fmla="*/ 102 w 102"/>
                  <a:gd name="T7" fmla="*/ 30 h 103"/>
                  <a:gd name="T8" fmla="*/ 30 w 102"/>
                  <a:gd name="T9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03">
                    <a:moveTo>
                      <a:pt x="30" y="0"/>
                    </a:moveTo>
                    <a:cubicBezTo>
                      <a:pt x="27" y="27"/>
                      <a:pt x="16" y="52"/>
                      <a:pt x="0" y="73"/>
                    </a:cubicBezTo>
                    <a:cubicBezTo>
                      <a:pt x="22" y="87"/>
                      <a:pt x="47" y="97"/>
                      <a:pt x="72" y="103"/>
                    </a:cubicBezTo>
                    <a:cubicBezTo>
                      <a:pt x="86" y="81"/>
                      <a:pt x="96" y="57"/>
                      <a:pt x="102" y="30"/>
                    </a:cubicBezTo>
                    <a:cubicBezTo>
                      <a:pt x="76" y="27"/>
                      <a:pt x="51" y="17"/>
                      <a:pt x="30" y="0"/>
                    </a:cubicBezTo>
                    <a:close/>
                  </a:path>
                </a:pathLst>
              </a:custGeom>
              <a:solidFill>
                <a:srgbClr val="6B1E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9" name="Freeform 176"/>
              <p:cNvSpPr>
                <a:spLocks/>
              </p:cNvSpPr>
              <p:nvPr/>
            </p:nvSpPr>
            <p:spPr bwMode="auto">
              <a:xfrm>
                <a:off x="3411538" y="2712244"/>
                <a:ext cx="104775" cy="103187"/>
              </a:xfrm>
              <a:custGeom>
                <a:avLst/>
                <a:gdLst>
                  <a:gd name="T0" fmla="*/ 0 w 103"/>
                  <a:gd name="T1" fmla="*/ 29 h 101"/>
                  <a:gd name="T2" fmla="*/ 31 w 103"/>
                  <a:gd name="T3" fmla="*/ 101 h 101"/>
                  <a:gd name="T4" fmla="*/ 103 w 103"/>
                  <a:gd name="T5" fmla="*/ 71 h 101"/>
                  <a:gd name="T6" fmla="*/ 73 w 103"/>
                  <a:gd name="T7" fmla="*/ 0 h 101"/>
                  <a:gd name="T8" fmla="*/ 0 w 103"/>
                  <a:gd name="T9" fmla="*/ 29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101">
                    <a:moveTo>
                      <a:pt x="0" y="29"/>
                    </a:moveTo>
                    <a:cubicBezTo>
                      <a:pt x="18" y="51"/>
                      <a:pt x="28" y="76"/>
                      <a:pt x="31" y="101"/>
                    </a:cubicBezTo>
                    <a:cubicBezTo>
                      <a:pt x="57" y="96"/>
                      <a:pt x="81" y="85"/>
                      <a:pt x="103" y="71"/>
                    </a:cubicBezTo>
                    <a:cubicBezTo>
                      <a:pt x="98" y="46"/>
                      <a:pt x="88" y="22"/>
                      <a:pt x="73" y="0"/>
                    </a:cubicBezTo>
                    <a:cubicBezTo>
                      <a:pt x="53" y="16"/>
                      <a:pt x="28" y="27"/>
                      <a:pt x="0" y="29"/>
                    </a:cubicBezTo>
                    <a:close/>
                  </a:path>
                </a:pathLst>
              </a:custGeom>
              <a:solidFill>
                <a:srgbClr val="4E00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0" name="Freeform 177"/>
              <p:cNvSpPr>
                <a:spLocks/>
              </p:cNvSpPr>
              <p:nvPr/>
            </p:nvSpPr>
            <p:spPr bwMode="auto">
              <a:xfrm>
                <a:off x="3411538" y="2712244"/>
                <a:ext cx="104775" cy="103187"/>
              </a:xfrm>
              <a:custGeom>
                <a:avLst/>
                <a:gdLst>
                  <a:gd name="T0" fmla="*/ 0 w 103"/>
                  <a:gd name="T1" fmla="*/ 29 h 101"/>
                  <a:gd name="T2" fmla="*/ 31 w 103"/>
                  <a:gd name="T3" fmla="*/ 101 h 101"/>
                  <a:gd name="T4" fmla="*/ 103 w 103"/>
                  <a:gd name="T5" fmla="*/ 71 h 101"/>
                  <a:gd name="T6" fmla="*/ 73 w 103"/>
                  <a:gd name="T7" fmla="*/ 0 h 101"/>
                  <a:gd name="T8" fmla="*/ 0 w 103"/>
                  <a:gd name="T9" fmla="*/ 29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101">
                    <a:moveTo>
                      <a:pt x="0" y="29"/>
                    </a:moveTo>
                    <a:cubicBezTo>
                      <a:pt x="18" y="51"/>
                      <a:pt x="28" y="76"/>
                      <a:pt x="31" y="101"/>
                    </a:cubicBezTo>
                    <a:cubicBezTo>
                      <a:pt x="57" y="96"/>
                      <a:pt x="81" y="85"/>
                      <a:pt x="103" y="71"/>
                    </a:cubicBezTo>
                    <a:cubicBezTo>
                      <a:pt x="98" y="46"/>
                      <a:pt x="88" y="22"/>
                      <a:pt x="73" y="0"/>
                    </a:cubicBezTo>
                    <a:cubicBezTo>
                      <a:pt x="53" y="16"/>
                      <a:pt x="28" y="27"/>
                      <a:pt x="0" y="29"/>
                    </a:cubicBezTo>
                    <a:close/>
                  </a:path>
                </a:pathLst>
              </a:custGeom>
              <a:solidFill>
                <a:srgbClr val="4E00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1" name="Freeform 178"/>
              <p:cNvSpPr>
                <a:spLocks/>
              </p:cNvSpPr>
              <p:nvPr/>
            </p:nvSpPr>
            <p:spPr bwMode="auto">
              <a:xfrm>
                <a:off x="3176588" y="2140744"/>
                <a:ext cx="104775" cy="104775"/>
              </a:xfrm>
              <a:custGeom>
                <a:avLst/>
                <a:gdLst>
                  <a:gd name="T0" fmla="*/ 30 w 102"/>
                  <a:gd name="T1" fmla="*/ 102 h 102"/>
                  <a:gd name="T2" fmla="*/ 102 w 102"/>
                  <a:gd name="T3" fmla="*/ 72 h 102"/>
                  <a:gd name="T4" fmla="*/ 72 w 102"/>
                  <a:gd name="T5" fmla="*/ 0 h 102"/>
                  <a:gd name="T6" fmla="*/ 0 w 102"/>
                  <a:gd name="T7" fmla="*/ 29 h 102"/>
                  <a:gd name="T8" fmla="*/ 30 w 102"/>
                  <a:gd name="T9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02">
                    <a:moveTo>
                      <a:pt x="30" y="102"/>
                    </a:moveTo>
                    <a:cubicBezTo>
                      <a:pt x="51" y="85"/>
                      <a:pt x="76" y="75"/>
                      <a:pt x="102" y="72"/>
                    </a:cubicBezTo>
                    <a:cubicBezTo>
                      <a:pt x="96" y="46"/>
                      <a:pt x="86" y="21"/>
                      <a:pt x="72" y="0"/>
                    </a:cubicBezTo>
                    <a:cubicBezTo>
                      <a:pt x="47" y="5"/>
                      <a:pt x="22" y="15"/>
                      <a:pt x="0" y="29"/>
                    </a:cubicBezTo>
                    <a:cubicBezTo>
                      <a:pt x="16" y="50"/>
                      <a:pt x="27" y="75"/>
                      <a:pt x="30" y="102"/>
                    </a:cubicBezTo>
                    <a:close/>
                  </a:path>
                </a:pathLst>
              </a:custGeom>
              <a:solidFill>
                <a:srgbClr val="6B1E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2" name="Freeform 179"/>
              <p:cNvSpPr>
                <a:spLocks/>
              </p:cNvSpPr>
              <p:nvPr/>
            </p:nvSpPr>
            <p:spPr bwMode="auto">
              <a:xfrm>
                <a:off x="3176588" y="2140744"/>
                <a:ext cx="104775" cy="104775"/>
              </a:xfrm>
              <a:custGeom>
                <a:avLst/>
                <a:gdLst>
                  <a:gd name="T0" fmla="*/ 30 w 102"/>
                  <a:gd name="T1" fmla="*/ 102 h 102"/>
                  <a:gd name="T2" fmla="*/ 102 w 102"/>
                  <a:gd name="T3" fmla="*/ 72 h 102"/>
                  <a:gd name="T4" fmla="*/ 72 w 102"/>
                  <a:gd name="T5" fmla="*/ 0 h 102"/>
                  <a:gd name="T6" fmla="*/ 0 w 102"/>
                  <a:gd name="T7" fmla="*/ 29 h 102"/>
                  <a:gd name="T8" fmla="*/ 30 w 102"/>
                  <a:gd name="T9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02">
                    <a:moveTo>
                      <a:pt x="30" y="102"/>
                    </a:moveTo>
                    <a:cubicBezTo>
                      <a:pt x="51" y="85"/>
                      <a:pt x="76" y="75"/>
                      <a:pt x="102" y="72"/>
                    </a:cubicBezTo>
                    <a:cubicBezTo>
                      <a:pt x="96" y="46"/>
                      <a:pt x="86" y="21"/>
                      <a:pt x="72" y="0"/>
                    </a:cubicBezTo>
                    <a:cubicBezTo>
                      <a:pt x="47" y="5"/>
                      <a:pt x="22" y="15"/>
                      <a:pt x="0" y="29"/>
                    </a:cubicBezTo>
                    <a:cubicBezTo>
                      <a:pt x="16" y="50"/>
                      <a:pt x="27" y="75"/>
                      <a:pt x="30" y="102"/>
                    </a:cubicBezTo>
                    <a:close/>
                  </a:path>
                </a:pathLst>
              </a:custGeom>
              <a:solidFill>
                <a:srgbClr val="6B1E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3" name="Freeform 180"/>
              <p:cNvSpPr>
                <a:spLocks/>
              </p:cNvSpPr>
              <p:nvPr/>
            </p:nvSpPr>
            <p:spPr bwMode="auto">
              <a:xfrm>
                <a:off x="2843213" y="2140744"/>
                <a:ext cx="104775" cy="104775"/>
              </a:xfrm>
              <a:custGeom>
                <a:avLst/>
                <a:gdLst>
                  <a:gd name="T0" fmla="*/ 72 w 102"/>
                  <a:gd name="T1" fmla="*/ 102 h 102"/>
                  <a:gd name="T2" fmla="*/ 102 w 102"/>
                  <a:gd name="T3" fmla="*/ 29 h 102"/>
                  <a:gd name="T4" fmla="*/ 30 w 102"/>
                  <a:gd name="T5" fmla="*/ 0 h 102"/>
                  <a:gd name="T6" fmla="*/ 0 w 102"/>
                  <a:gd name="T7" fmla="*/ 72 h 102"/>
                  <a:gd name="T8" fmla="*/ 72 w 102"/>
                  <a:gd name="T9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02">
                    <a:moveTo>
                      <a:pt x="72" y="102"/>
                    </a:moveTo>
                    <a:cubicBezTo>
                      <a:pt x="75" y="75"/>
                      <a:pt x="86" y="50"/>
                      <a:pt x="102" y="29"/>
                    </a:cubicBezTo>
                    <a:cubicBezTo>
                      <a:pt x="80" y="15"/>
                      <a:pt x="55" y="5"/>
                      <a:pt x="30" y="0"/>
                    </a:cubicBezTo>
                    <a:cubicBezTo>
                      <a:pt x="16" y="21"/>
                      <a:pt x="6" y="46"/>
                      <a:pt x="0" y="72"/>
                    </a:cubicBezTo>
                    <a:cubicBezTo>
                      <a:pt x="26" y="75"/>
                      <a:pt x="51" y="85"/>
                      <a:pt x="72" y="102"/>
                    </a:cubicBezTo>
                    <a:close/>
                  </a:path>
                </a:pathLst>
              </a:custGeom>
              <a:solidFill>
                <a:srgbClr val="9A00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4" name="Freeform 181"/>
              <p:cNvSpPr>
                <a:spLocks/>
              </p:cNvSpPr>
              <p:nvPr/>
            </p:nvSpPr>
            <p:spPr bwMode="auto">
              <a:xfrm>
                <a:off x="2843213" y="2140744"/>
                <a:ext cx="104775" cy="104775"/>
              </a:xfrm>
              <a:custGeom>
                <a:avLst/>
                <a:gdLst>
                  <a:gd name="T0" fmla="*/ 72 w 102"/>
                  <a:gd name="T1" fmla="*/ 102 h 102"/>
                  <a:gd name="T2" fmla="*/ 102 w 102"/>
                  <a:gd name="T3" fmla="*/ 29 h 102"/>
                  <a:gd name="T4" fmla="*/ 30 w 102"/>
                  <a:gd name="T5" fmla="*/ 0 h 102"/>
                  <a:gd name="T6" fmla="*/ 0 w 102"/>
                  <a:gd name="T7" fmla="*/ 72 h 102"/>
                  <a:gd name="T8" fmla="*/ 72 w 102"/>
                  <a:gd name="T9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02">
                    <a:moveTo>
                      <a:pt x="72" y="102"/>
                    </a:moveTo>
                    <a:cubicBezTo>
                      <a:pt x="75" y="75"/>
                      <a:pt x="86" y="50"/>
                      <a:pt x="102" y="29"/>
                    </a:cubicBezTo>
                    <a:cubicBezTo>
                      <a:pt x="80" y="15"/>
                      <a:pt x="55" y="5"/>
                      <a:pt x="30" y="0"/>
                    </a:cubicBezTo>
                    <a:cubicBezTo>
                      <a:pt x="16" y="21"/>
                      <a:pt x="6" y="46"/>
                      <a:pt x="0" y="72"/>
                    </a:cubicBezTo>
                    <a:cubicBezTo>
                      <a:pt x="26" y="75"/>
                      <a:pt x="51" y="85"/>
                      <a:pt x="72" y="102"/>
                    </a:cubicBezTo>
                    <a:close/>
                  </a:path>
                </a:pathLst>
              </a:custGeom>
              <a:solidFill>
                <a:srgbClr val="9A00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5" name="Freeform 182"/>
              <p:cNvSpPr>
                <a:spLocks/>
              </p:cNvSpPr>
              <p:nvPr/>
            </p:nvSpPr>
            <p:spPr bwMode="auto">
              <a:xfrm>
                <a:off x="2606675" y="2377281"/>
                <a:ext cx="106362" cy="104775"/>
              </a:xfrm>
              <a:custGeom>
                <a:avLst/>
                <a:gdLst>
                  <a:gd name="T0" fmla="*/ 103 w 103"/>
                  <a:gd name="T1" fmla="*/ 72 h 101"/>
                  <a:gd name="T2" fmla="*/ 72 w 103"/>
                  <a:gd name="T3" fmla="*/ 0 h 101"/>
                  <a:gd name="T4" fmla="*/ 0 w 103"/>
                  <a:gd name="T5" fmla="*/ 30 h 101"/>
                  <a:gd name="T6" fmla="*/ 30 w 103"/>
                  <a:gd name="T7" fmla="*/ 101 h 101"/>
                  <a:gd name="T8" fmla="*/ 103 w 103"/>
                  <a:gd name="T9" fmla="*/ 72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101">
                    <a:moveTo>
                      <a:pt x="103" y="72"/>
                    </a:moveTo>
                    <a:cubicBezTo>
                      <a:pt x="85" y="51"/>
                      <a:pt x="75" y="26"/>
                      <a:pt x="72" y="0"/>
                    </a:cubicBezTo>
                    <a:cubicBezTo>
                      <a:pt x="46" y="6"/>
                      <a:pt x="22" y="16"/>
                      <a:pt x="0" y="30"/>
                    </a:cubicBezTo>
                    <a:cubicBezTo>
                      <a:pt x="5" y="55"/>
                      <a:pt x="15" y="79"/>
                      <a:pt x="30" y="101"/>
                    </a:cubicBezTo>
                    <a:cubicBezTo>
                      <a:pt x="50" y="85"/>
                      <a:pt x="75" y="75"/>
                      <a:pt x="103" y="72"/>
                    </a:cubicBezTo>
                    <a:close/>
                  </a:path>
                </a:pathLst>
              </a:custGeom>
              <a:solidFill>
                <a:srgbClr val="B700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6" name="Freeform 183"/>
              <p:cNvSpPr>
                <a:spLocks/>
              </p:cNvSpPr>
              <p:nvPr/>
            </p:nvSpPr>
            <p:spPr bwMode="auto">
              <a:xfrm>
                <a:off x="2606675" y="2377281"/>
                <a:ext cx="106362" cy="104775"/>
              </a:xfrm>
              <a:custGeom>
                <a:avLst/>
                <a:gdLst>
                  <a:gd name="T0" fmla="*/ 103 w 103"/>
                  <a:gd name="T1" fmla="*/ 72 h 101"/>
                  <a:gd name="T2" fmla="*/ 72 w 103"/>
                  <a:gd name="T3" fmla="*/ 0 h 101"/>
                  <a:gd name="T4" fmla="*/ 0 w 103"/>
                  <a:gd name="T5" fmla="*/ 30 h 101"/>
                  <a:gd name="T6" fmla="*/ 30 w 103"/>
                  <a:gd name="T7" fmla="*/ 101 h 101"/>
                  <a:gd name="T8" fmla="*/ 103 w 103"/>
                  <a:gd name="T9" fmla="*/ 72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101">
                    <a:moveTo>
                      <a:pt x="103" y="72"/>
                    </a:moveTo>
                    <a:cubicBezTo>
                      <a:pt x="85" y="51"/>
                      <a:pt x="75" y="26"/>
                      <a:pt x="72" y="0"/>
                    </a:cubicBezTo>
                    <a:cubicBezTo>
                      <a:pt x="46" y="6"/>
                      <a:pt x="22" y="16"/>
                      <a:pt x="0" y="30"/>
                    </a:cubicBezTo>
                    <a:cubicBezTo>
                      <a:pt x="5" y="55"/>
                      <a:pt x="15" y="79"/>
                      <a:pt x="30" y="101"/>
                    </a:cubicBezTo>
                    <a:cubicBezTo>
                      <a:pt x="50" y="85"/>
                      <a:pt x="75" y="75"/>
                      <a:pt x="103" y="72"/>
                    </a:cubicBezTo>
                    <a:close/>
                  </a:path>
                </a:pathLst>
              </a:custGeom>
              <a:solidFill>
                <a:srgbClr val="B700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7" name="Freeform 184"/>
              <p:cNvSpPr>
                <a:spLocks/>
              </p:cNvSpPr>
              <p:nvPr/>
            </p:nvSpPr>
            <p:spPr bwMode="auto">
              <a:xfrm>
                <a:off x="2606675" y="2712244"/>
                <a:ext cx="106362" cy="103187"/>
              </a:xfrm>
              <a:custGeom>
                <a:avLst/>
                <a:gdLst>
                  <a:gd name="T0" fmla="*/ 103 w 103"/>
                  <a:gd name="T1" fmla="*/ 29 h 101"/>
                  <a:gd name="T2" fmla="*/ 30 w 103"/>
                  <a:gd name="T3" fmla="*/ 0 h 101"/>
                  <a:gd name="T4" fmla="*/ 0 w 103"/>
                  <a:gd name="T5" fmla="*/ 71 h 101"/>
                  <a:gd name="T6" fmla="*/ 72 w 103"/>
                  <a:gd name="T7" fmla="*/ 101 h 101"/>
                  <a:gd name="T8" fmla="*/ 103 w 103"/>
                  <a:gd name="T9" fmla="*/ 29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101">
                    <a:moveTo>
                      <a:pt x="103" y="29"/>
                    </a:moveTo>
                    <a:cubicBezTo>
                      <a:pt x="75" y="27"/>
                      <a:pt x="50" y="16"/>
                      <a:pt x="30" y="0"/>
                    </a:cubicBezTo>
                    <a:cubicBezTo>
                      <a:pt x="15" y="22"/>
                      <a:pt x="5" y="46"/>
                      <a:pt x="0" y="71"/>
                    </a:cubicBezTo>
                    <a:cubicBezTo>
                      <a:pt x="22" y="85"/>
                      <a:pt x="46" y="96"/>
                      <a:pt x="72" y="101"/>
                    </a:cubicBezTo>
                    <a:cubicBezTo>
                      <a:pt x="75" y="76"/>
                      <a:pt x="85" y="51"/>
                      <a:pt x="103" y="29"/>
                    </a:cubicBezTo>
                    <a:close/>
                  </a:path>
                </a:pathLst>
              </a:custGeom>
              <a:solidFill>
                <a:srgbClr val="B700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8" name="Freeform 185"/>
              <p:cNvSpPr>
                <a:spLocks/>
              </p:cNvSpPr>
              <p:nvPr/>
            </p:nvSpPr>
            <p:spPr bwMode="auto">
              <a:xfrm>
                <a:off x="2606675" y="2712244"/>
                <a:ext cx="106362" cy="103187"/>
              </a:xfrm>
              <a:custGeom>
                <a:avLst/>
                <a:gdLst>
                  <a:gd name="T0" fmla="*/ 103 w 103"/>
                  <a:gd name="T1" fmla="*/ 29 h 101"/>
                  <a:gd name="T2" fmla="*/ 30 w 103"/>
                  <a:gd name="T3" fmla="*/ 0 h 101"/>
                  <a:gd name="T4" fmla="*/ 0 w 103"/>
                  <a:gd name="T5" fmla="*/ 71 h 101"/>
                  <a:gd name="T6" fmla="*/ 72 w 103"/>
                  <a:gd name="T7" fmla="*/ 101 h 101"/>
                  <a:gd name="T8" fmla="*/ 103 w 103"/>
                  <a:gd name="T9" fmla="*/ 29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101">
                    <a:moveTo>
                      <a:pt x="103" y="29"/>
                    </a:moveTo>
                    <a:cubicBezTo>
                      <a:pt x="75" y="27"/>
                      <a:pt x="50" y="16"/>
                      <a:pt x="30" y="0"/>
                    </a:cubicBezTo>
                    <a:cubicBezTo>
                      <a:pt x="15" y="22"/>
                      <a:pt x="5" y="46"/>
                      <a:pt x="0" y="71"/>
                    </a:cubicBezTo>
                    <a:cubicBezTo>
                      <a:pt x="22" y="85"/>
                      <a:pt x="46" y="96"/>
                      <a:pt x="72" y="101"/>
                    </a:cubicBezTo>
                    <a:cubicBezTo>
                      <a:pt x="75" y="76"/>
                      <a:pt x="85" y="51"/>
                      <a:pt x="103" y="29"/>
                    </a:cubicBezTo>
                    <a:close/>
                  </a:path>
                </a:pathLst>
              </a:custGeom>
              <a:solidFill>
                <a:srgbClr val="B700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1" name="Title 1"/>
          <p:cNvSpPr>
            <a:spLocks noGrp="1"/>
          </p:cNvSpPr>
          <p:nvPr>
            <p:ph type="ctrTitle" hasCustomPrompt="1"/>
          </p:nvPr>
        </p:nvSpPr>
        <p:spPr>
          <a:xfrm>
            <a:off x="226508" y="3368189"/>
            <a:ext cx="6376008" cy="644989"/>
          </a:xfr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2" name="Subtitle 2"/>
          <p:cNvSpPr>
            <a:spLocks noGrp="1"/>
          </p:cNvSpPr>
          <p:nvPr>
            <p:ph type="subTitle" idx="1"/>
          </p:nvPr>
        </p:nvSpPr>
        <p:spPr>
          <a:xfrm>
            <a:off x="226508" y="4031739"/>
            <a:ext cx="6376008" cy="228600"/>
          </a:xfrm>
        </p:spPr>
        <p:txBody>
          <a:bodyPr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3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26508" y="4340161"/>
            <a:ext cx="4252768" cy="326121"/>
          </a:xfr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4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26508" y="4666283"/>
            <a:ext cx="4252768" cy="272659"/>
          </a:xfrm>
        </p:spPr>
        <p:txBody>
          <a:bodyPr anchor="ctr">
            <a:no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</a:defRPr>
            </a:lvl1pPr>
            <a:lvl2pPr marL="342900" indent="0" algn="r">
              <a:buNone/>
              <a:defRPr/>
            </a:lvl2pPr>
            <a:lvl3pPr marL="685800" indent="0" algn="r">
              <a:buNone/>
              <a:defRPr/>
            </a:lvl3pPr>
            <a:lvl4pPr marL="1028700" indent="0" algn="r">
              <a:buNone/>
              <a:defRPr/>
            </a:lvl4pPr>
            <a:lvl5pPr marL="1371600" indent="0" algn="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798941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Ribbon White Tex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334" y="1499857"/>
            <a:ext cx="5218045" cy="214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38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0" y="4781550"/>
            <a:ext cx="9144000" cy="361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3744"/>
            <a:ext cx="8229600" cy="311384"/>
          </a:xfrm>
        </p:spPr>
        <p:txBody>
          <a:bodyPr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CB968CD-FD9A-419E-A83D-2597E2EFFE3E}"/>
              </a:ext>
            </a:extLst>
          </p:cNvPr>
          <p:cNvSpPr txBox="1"/>
          <p:nvPr/>
        </p:nvSpPr>
        <p:spPr>
          <a:xfrm>
            <a:off x="384047" y="4874153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0AF1125-DA3C-4A07-AB14-10D26FD6517C}" type="slidenum">
              <a:rPr lang="en-US" sz="800" kern="1200" noProof="0" smtClean="0">
                <a:solidFill>
                  <a:srgbClr val="212121"/>
                </a:solidFill>
                <a:latin typeface="+mn-lt"/>
                <a:ea typeface="+mn-ea"/>
                <a:cs typeface="Arial"/>
              </a:rPr>
              <a:pPr/>
              <a:t>‹#›</a:t>
            </a:fld>
            <a:endParaRPr lang="en-US" sz="800" dirty="0">
              <a:solidFill>
                <a:srgbClr val="21212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B220D7-4DE2-4994-AB4B-93AE840BD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915" y="4724133"/>
            <a:ext cx="1193993" cy="49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23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3744"/>
            <a:ext cx="8229600" cy="311384"/>
          </a:xfrm>
        </p:spPr>
        <p:txBody>
          <a:bodyPr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7200" y="733424"/>
            <a:ext cx="8229600" cy="384785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lang="en-US" sz="1200" smtClean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lang="en-US" sz="1050" smtClean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lang="en-US" sz="900" smtClean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lang="en-US" sz="9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173831" lvl="0" indent="-173831"/>
            <a:r>
              <a:rPr lang="en-US"/>
              <a:t>Click to edit Master text styles</a:t>
            </a:r>
          </a:p>
          <a:p>
            <a:pPr marL="173831" lvl="1" indent="-173831"/>
            <a:r>
              <a:rPr lang="en-US"/>
              <a:t>Second level</a:t>
            </a:r>
          </a:p>
          <a:p>
            <a:pPr marL="173831" lvl="2" indent="-173831"/>
            <a:r>
              <a:rPr lang="en-US"/>
              <a:t>Third level</a:t>
            </a:r>
          </a:p>
          <a:p>
            <a:pPr marL="173831" lvl="3" indent="-173831"/>
            <a:r>
              <a:rPr lang="en-US"/>
              <a:t>Fourth level</a:t>
            </a:r>
          </a:p>
          <a:p>
            <a:pPr marL="173831" lvl="4" indent="-173831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4781550"/>
            <a:ext cx="9144000" cy="361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B968CD-FD9A-419E-A83D-2597E2EFFE3E}"/>
              </a:ext>
            </a:extLst>
          </p:cNvPr>
          <p:cNvSpPr txBox="1"/>
          <p:nvPr/>
        </p:nvSpPr>
        <p:spPr>
          <a:xfrm>
            <a:off x="384047" y="4874153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0AF1125-DA3C-4A07-AB14-10D26FD6517C}" type="slidenum">
              <a:rPr lang="en-US" sz="800" kern="1200" noProof="0" smtClean="0">
                <a:solidFill>
                  <a:srgbClr val="212121"/>
                </a:solidFill>
                <a:latin typeface="+mn-lt"/>
                <a:ea typeface="+mn-ea"/>
                <a:cs typeface="Arial"/>
              </a:rPr>
              <a:pPr/>
              <a:t>‹#›</a:t>
            </a:fld>
            <a:endParaRPr lang="en-US" sz="800" dirty="0">
              <a:solidFill>
                <a:srgbClr val="21212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B220D7-4DE2-4994-AB4B-93AE840BD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915" y="4724133"/>
            <a:ext cx="1193993" cy="49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71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/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44451"/>
            <a:ext cx="8229600" cy="215900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3744"/>
            <a:ext cx="8229600" cy="311384"/>
          </a:xfrm>
        </p:spPr>
        <p:txBody>
          <a:bodyPr>
            <a:noAutofit/>
          </a:bodyPr>
          <a:lstStyle>
            <a:lvl1pPr algn="l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7200" y="772441"/>
            <a:ext cx="8229600" cy="384785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lang="en-US" smtClean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lang="en-US" smtClean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lang="en-US" smtClean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lang="en-US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173831" lvl="0" indent="-173831"/>
            <a:r>
              <a:rPr lang="en-US"/>
              <a:t>Click to edit Master text styles</a:t>
            </a:r>
          </a:p>
          <a:p>
            <a:pPr marL="173831" lvl="1" indent="-173831"/>
            <a:r>
              <a:rPr lang="en-US"/>
              <a:t>Second level</a:t>
            </a:r>
          </a:p>
          <a:p>
            <a:pPr marL="173831" lvl="2" indent="-173831"/>
            <a:r>
              <a:rPr lang="en-US"/>
              <a:t>Third level</a:t>
            </a:r>
          </a:p>
          <a:p>
            <a:pPr marL="173831" lvl="3" indent="-173831"/>
            <a:r>
              <a:rPr lang="en-US"/>
              <a:t>Fourth level</a:t>
            </a:r>
          </a:p>
          <a:p>
            <a:pPr marL="173831" lvl="4" indent="-173831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4781550"/>
            <a:ext cx="9144000" cy="361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B968CD-FD9A-419E-A83D-2597E2EFFE3E}"/>
              </a:ext>
            </a:extLst>
          </p:cNvPr>
          <p:cNvSpPr txBox="1"/>
          <p:nvPr/>
        </p:nvSpPr>
        <p:spPr>
          <a:xfrm>
            <a:off x="384047" y="4874153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0AF1125-DA3C-4A07-AB14-10D26FD6517C}" type="slidenum">
              <a:rPr lang="en-US" sz="800" kern="1200" noProof="0" smtClean="0">
                <a:solidFill>
                  <a:srgbClr val="212121"/>
                </a:solidFill>
                <a:latin typeface="+mn-lt"/>
                <a:ea typeface="+mn-ea"/>
                <a:cs typeface="Arial"/>
              </a:rPr>
              <a:pPr/>
              <a:t>‹#›</a:t>
            </a:fld>
            <a:endParaRPr lang="en-US" sz="800" dirty="0">
              <a:solidFill>
                <a:srgbClr val="21212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13B03D-4355-438C-9B85-B0C8513390C0}"/>
              </a:ext>
            </a:extLst>
          </p:cNvPr>
          <p:cNvSpPr txBox="1"/>
          <p:nvPr/>
        </p:nvSpPr>
        <p:spPr>
          <a:xfrm>
            <a:off x="3065274" y="4874153"/>
            <a:ext cx="301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212121"/>
                </a:solidFill>
              </a:rPr>
              <a:t>Ribbon Communications Confidential and Proprietary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B220D7-4DE2-4994-AB4B-93AE840BD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915" y="4724133"/>
            <a:ext cx="1193993" cy="49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46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769620"/>
            <a:ext cx="4038600" cy="396517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dirty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lang="en-US" dirty="0" smtClean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lang="en-US" dirty="0" smtClean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lang="en-US" dirty="0" smtClean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lang="en-US" dirty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173831" lvl="0" indent="-173831"/>
            <a:r>
              <a:rPr lang="en-US"/>
              <a:t>Click to edit Master text styles</a:t>
            </a:r>
          </a:p>
          <a:p>
            <a:pPr marL="173831" lvl="1" indent="-173831"/>
            <a:r>
              <a:rPr lang="en-US"/>
              <a:t>Second level</a:t>
            </a:r>
          </a:p>
          <a:p>
            <a:pPr marL="173831" lvl="2" indent="-173831"/>
            <a:r>
              <a:rPr lang="en-US"/>
              <a:t>Third level</a:t>
            </a:r>
          </a:p>
          <a:p>
            <a:pPr marL="173831" lvl="3" indent="-173831"/>
            <a:r>
              <a:rPr lang="en-US"/>
              <a:t>Fourth level</a:t>
            </a:r>
          </a:p>
          <a:p>
            <a:pPr marL="173831" lvl="4" indent="-173831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769620"/>
            <a:ext cx="4038600" cy="396517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dirty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lang="en-US" dirty="0" smtClean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lang="en-US" dirty="0" smtClean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lang="en-US" dirty="0" smtClean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lang="en-US" dirty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173831" lvl="0" indent="-173831"/>
            <a:r>
              <a:rPr lang="en-US"/>
              <a:t>Click to edit Master text styles</a:t>
            </a:r>
          </a:p>
          <a:p>
            <a:pPr marL="173831" lvl="1" indent="-173831"/>
            <a:r>
              <a:rPr lang="en-US"/>
              <a:t>Second level</a:t>
            </a:r>
          </a:p>
          <a:p>
            <a:pPr marL="173831" lvl="2" indent="-173831"/>
            <a:r>
              <a:rPr lang="en-US"/>
              <a:t>Third level</a:t>
            </a:r>
          </a:p>
          <a:p>
            <a:pPr marL="173831" lvl="3" indent="-173831"/>
            <a:r>
              <a:rPr lang="en-US"/>
              <a:t>Fourth level</a:t>
            </a:r>
          </a:p>
          <a:p>
            <a:pPr marL="173831" lvl="4" indent="-173831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3744"/>
            <a:ext cx="8229600" cy="3113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44451"/>
            <a:ext cx="8229600" cy="215900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4781550"/>
            <a:ext cx="9144000" cy="361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B968CD-FD9A-419E-A83D-2597E2EFFE3E}"/>
              </a:ext>
            </a:extLst>
          </p:cNvPr>
          <p:cNvSpPr txBox="1"/>
          <p:nvPr/>
        </p:nvSpPr>
        <p:spPr>
          <a:xfrm>
            <a:off x="384047" y="4874153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0AF1125-DA3C-4A07-AB14-10D26FD6517C}" type="slidenum">
              <a:rPr lang="en-US" sz="800" kern="1200" noProof="0" smtClean="0">
                <a:solidFill>
                  <a:srgbClr val="212121"/>
                </a:solidFill>
                <a:latin typeface="+mn-lt"/>
                <a:ea typeface="+mn-ea"/>
                <a:cs typeface="Arial"/>
              </a:rPr>
              <a:pPr/>
              <a:t>‹#›</a:t>
            </a:fld>
            <a:endParaRPr lang="en-US" sz="800" dirty="0">
              <a:solidFill>
                <a:srgbClr val="21212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13B03D-4355-438C-9B85-B0C8513390C0}"/>
              </a:ext>
            </a:extLst>
          </p:cNvPr>
          <p:cNvSpPr txBox="1"/>
          <p:nvPr/>
        </p:nvSpPr>
        <p:spPr>
          <a:xfrm>
            <a:off x="3065274" y="4874153"/>
            <a:ext cx="301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212121"/>
                </a:solidFill>
              </a:rPr>
              <a:t>Ribbon Communications Confidential and Proprietary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B220D7-4DE2-4994-AB4B-93AE840BD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915" y="4724133"/>
            <a:ext cx="1193993" cy="49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65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3744"/>
            <a:ext cx="8229600" cy="3113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2000" dirty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57203" y="769620"/>
            <a:ext cx="8236524" cy="183157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dirty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lang="en-US" dirty="0" smtClean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lang="en-US" dirty="0" smtClean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lang="en-US" dirty="0" smtClean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lang="en-US" dirty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173831" lvl="0" indent="-173831"/>
            <a:r>
              <a:rPr lang="en-US"/>
              <a:t>Click to edit Master text styles</a:t>
            </a:r>
          </a:p>
          <a:p>
            <a:pPr marL="173831" lvl="1" indent="-173831"/>
            <a:r>
              <a:rPr lang="en-US"/>
              <a:t>Second level</a:t>
            </a:r>
          </a:p>
          <a:p>
            <a:pPr marL="173831" lvl="2" indent="-173831"/>
            <a:r>
              <a:rPr lang="en-US"/>
              <a:t>Third level</a:t>
            </a:r>
          </a:p>
          <a:p>
            <a:pPr marL="173831" lvl="3" indent="-173831"/>
            <a:r>
              <a:rPr lang="en-US"/>
              <a:t>Fourth level</a:t>
            </a:r>
          </a:p>
          <a:p>
            <a:pPr marL="173831" lvl="4" indent="-173831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half" idx="2"/>
          </p:nvPr>
        </p:nvSpPr>
        <p:spPr>
          <a:xfrm>
            <a:off x="457349" y="2902246"/>
            <a:ext cx="8236379" cy="179444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dirty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lang="en-US" dirty="0" smtClean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lang="en-US" dirty="0" smtClean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lang="en-US" dirty="0" smtClean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lang="en-US" dirty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173831" lvl="0" indent="-173831"/>
            <a:r>
              <a:rPr lang="en-US"/>
              <a:t>Click to edit Master text styles</a:t>
            </a:r>
          </a:p>
          <a:p>
            <a:pPr marL="173831" lvl="1" indent="-173831"/>
            <a:r>
              <a:rPr lang="en-US"/>
              <a:t>Second level</a:t>
            </a:r>
          </a:p>
          <a:p>
            <a:pPr marL="173831" lvl="2" indent="-173831"/>
            <a:r>
              <a:rPr lang="en-US"/>
              <a:t>Third level</a:t>
            </a:r>
          </a:p>
          <a:p>
            <a:pPr marL="173831" lvl="3" indent="-173831"/>
            <a:r>
              <a:rPr lang="en-US"/>
              <a:t>Fourth level</a:t>
            </a:r>
          </a:p>
          <a:p>
            <a:pPr marL="173831" lvl="4" indent="-173831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44451"/>
            <a:ext cx="8229600" cy="215900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4781550"/>
            <a:ext cx="9144000" cy="361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968CD-FD9A-419E-A83D-2597E2EFFE3E}"/>
              </a:ext>
            </a:extLst>
          </p:cNvPr>
          <p:cNvSpPr txBox="1"/>
          <p:nvPr/>
        </p:nvSpPr>
        <p:spPr>
          <a:xfrm>
            <a:off x="384047" y="4874153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0AF1125-DA3C-4A07-AB14-10D26FD6517C}" type="slidenum">
              <a:rPr lang="en-US" sz="800" kern="1200" noProof="0" smtClean="0">
                <a:solidFill>
                  <a:srgbClr val="212121"/>
                </a:solidFill>
                <a:latin typeface="+mn-lt"/>
                <a:ea typeface="+mn-ea"/>
                <a:cs typeface="Arial"/>
              </a:rPr>
              <a:pPr/>
              <a:t>‹#›</a:t>
            </a:fld>
            <a:endParaRPr lang="en-US" sz="800" dirty="0">
              <a:solidFill>
                <a:srgbClr val="21212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13B03D-4355-438C-9B85-B0C8513390C0}"/>
              </a:ext>
            </a:extLst>
          </p:cNvPr>
          <p:cNvSpPr txBox="1"/>
          <p:nvPr/>
        </p:nvSpPr>
        <p:spPr>
          <a:xfrm>
            <a:off x="3065274" y="4874153"/>
            <a:ext cx="301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212121"/>
                </a:solidFill>
              </a:rPr>
              <a:t>Ribbon Communications Confidential and Proprietary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AB220D7-4DE2-4994-AB4B-93AE840BD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915" y="4724133"/>
            <a:ext cx="1193993" cy="49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24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1621"/>
            <a:ext cx="8229600" cy="457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41220"/>
            <a:ext cx="8229600" cy="3853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938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</p:sldLayoutIdLst>
  <p:hf sldNum="0" hdr="0" ftr="0" dt="0"/>
  <p:txStyles>
    <p:titleStyle>
      <a:lvl1pPr algn="l" defTabSz="685800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84">
          <p15:clr>
            <a:srgbClr val="F26B43"/>
          </p15:clr>
        </p15:guide>
        <p15:guide id="3" pos="288">
          <p15:clr>
            <a:srgbClr val="F26B43"/>
          </p15:clr>
        </p15:guide>
        <p15:guide id="4" pos="54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penstack.org/videos/sydney-2017/secrets-for-approaching-bare-metal-performance-with-real-time-virtual-network-functions-in-openstack-2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lueprints.launchpad.net/horizon/+spec/new-port-type-in-horizo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lueprints.launchpad.net/nova/+spec/sriov-trusted-vf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blueprints.launchpad.net/nova/+spec/sriov-bond" TargetMode="External"/><Relationship Id="rId2" Type="http://schemas.openxmlformats.org/officeDocument/2006/relationships/hyperlink" Target="https://blueprints.launchpad.net/horizon/+spec/pci-stats-in-horizon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blueprints.launchpad.net/nova/+spec/share-pci-device-between-numa-nodes" TargetMode="External"/><Relationship Id="rId4" Type="http://schemas.openxmlformats.org/officeDocument/2006/relationships/hyperlink" Target="https://blueprints.launchpad.net/kuryr-kubernetes/+spec/kuryr-kubernetes-sriov-support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zure/virtual-network/create-vm-accelerated-networking-cli" TargetMode="External"/><Relationship Id="rId2" Type="http://schemas.openxmlformats.org/officeDocument/2006/relationships/hyperlink" Target="https://www.intel.com/content/dam/www/public/us/en/documents/technology-briefs/sr-iov-nfv-tech-brief.pdf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blogs.oracle.com/cloud-infrastructure/oracle-bare-metal-cloud-compute-service-virtual-machines" TargetMode="External"/><Relationship Id="rId5" Type="http://schemas.openxmlformats.org/officeDocument/2006/relationships/hyperlink" Target="https://www.ibm.com/developerworks/community/wikis/home?lang=en#!/wiki/Power%20Systems/page/vNIC%20Frequently%20Asked%20Questions" TargetMode="External"/><Relationship Id="rId4" Type="http://schemas.openxmlformats.org/officeDocument/2006/relationships/hyperlink" Target="https://docs.aws.amazon.com/AWSEC2/latest/UserGuide/sriov-networking.html#enable-enhanced-networkin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52C603-A7E3-452D-ACB3-AA344C2452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508" y="3292856"/>
            <a:ext cx="8917492" cy="644989"/>
          </a:xfrm>
        </p:spPr>
        <p:txBody>
          <a:bodyPr/>
          <a:lstStyle/>
          <a:p>
            <a:r>
              <a:rPr lang="en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Lessons Learnt from Telco NFV deployments </a:t>
            </a:r>
            <a:br>
              <a:rPr lang="en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with SR-IOV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E89B7C3-F01B-4043-A151-49DB4B890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508" y="3843580"/>
            <a:ext cx="6376008" cy="416759"/>
          </a:xfrm>
        </p:spPr>
        <p:txBody>
          <a:bodyPr/>
          <a:lstStyle/>
          <a:p>
            <a:endParaRPr lang="en-US" dirty="0">
              <a:solidFill>
                <a:schemeClr val="accent1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OpenStack Summit - Vancouver, May 23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rd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 2018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24A1F3-67D0-4BD8-B01C-E5A753495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241" y="4621271"/>
            <a:ext cx="4252768" cy="326121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/>
              </a:rPr>
              <a:t>SOUVIK DEY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/>
              </a:rPr>
              <a:t>sodey@rbbn.com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AFF58E-95EC-4958-B39F-ED6F5D27BB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63468" y="4674733"/>
            <a:ext cx="4252768" cy="272659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/>
              </a:rPr>
              <a:t>SUYASH KARMARKAR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/>
              </a:rPr>
              <a:t>skarmarkar@rbbn.com</a:t>
            </a:r>
          </a:p>
        </p:txBody>
      </p:sp>
    </p:spTree>
    <p:extLst>
      <p:ext uri="{BB962C8B-B14F-4D97-AF65-F5344CB8AC3E}">
        <p14:creationId xmlns:p14="http://schemas.microsoft.com/office/powerpoint/2010/main" val="870320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E5FD2-36CA-4573-9952-27AB077BB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Configure SR-IOV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0D58-93A1-44A8-A520-64EA2E32E122}"/>
              </a:ext>
            </a:extLst>
          </p:cNvPr>
          <p:cNvSpPr/>
          <p:nvPr/>
        </p:nvSpPr>
        <p:spPr>
          <a:xfrm>
            <a:off x="529969" y="732186"/>
            <a:ext cx="39837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Neutron-Server on Controller Changes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9AC1D1-790E-49DE-ABF2-ED1BA4B81685}"/>
              </a:ext>
            </a:extLst>
          </p:cNvPr>
          <p:cNvSpPr/>
          <p:nvPr/>
        </p:nvSpPr>
        <p:spPr>
          <a:xfrm>
            <a:off x="685800" y="1130570"/>
            <a:ext cx="7772400" cy="32004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Modify the ML2 Neutron plug-in by editing the /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etc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/neutron/plugins/ml2/ml2_conf.ini</a:t>
            </a:r>
          </a:p>
          <a:p>
            <a:pPr lvl="8"/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[ml2]</a:t>
            </a:r>
          </a:p>
          <a:p>
            <a:pPr lvl="8"/>
            <a:r>
              <a:rPr lang="en-US" sz="1000" b="1" dirty="0" err="1">
                <a:solidFill>
                  <a:schemeClr val="accent1">
                    <a:lumMod val="75000"/>
                  </a:schemeClr>
                </a:solidFill>
              </a:rPr>
              <a:t>tenant_network_types</a:t>
            </a:r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 = </a:t>
            </a:r>
            <a:r>
              <a:rPr lang="en-US" sz="1000" b="1" dirty="0" err="1">
                <a:solidFill>
                  <a:schemeClr val="accent1">
                    <a:lumMod val="75000"/>
                  </a:schemeClr>
                </a:solidFill>
              </a:rPr>
              <a:t>flat,vlan</a:t>
            </a:r>
            <a:endParaRPr lang="en-US" sz="10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8"/>
            <a:r>
              <a:rPr lang="en-US" sz="1000" b="1" dirty="0" err="1">
                <a:solidFill>
                  <a:schemeClr val="accent1">
                    <a:lumMod val="75000"/>
                  </a:schemeClr>
                </a:solidFill>
              </a:rPr>
              <a:t>type_drivers</a:t>
            </a:r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 = </a:t>
            </a:r>
            <a:r>
              <a:rPr lang="en-US" sz="1000" b="1" dirty="0" err="1">
                <a:solidFill>
                  <a:schemeClr val="accent1">
                    <a:lumMod val="75000"/>
                  </a:schemeClr>
                </a:solidFill>
              </a:rPr>
              <a:t>vlan</a:t>
            </a:r>
            <a:endParaRPr lang="en-US" sz="10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8"/>
            <a:r>
              <a:rPr lang="en-US" sz="1000" b="1" dirty="0" err="1">
                <a:solidFill>
                  <a:schemeClr val="accent1">
                    <a:lumMod val="75000"/>
                  </a:schemeClr>
                </a:solidFill>
              </a:rPr>
              <a:t>mechanism_drivers</a:t>
            </a:r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 = </a:t>
            </a:r>
            <a:r>
              <a:rPr lang="en-US" sz="1000" b="1" dirty="0" err="1">
                <a:solidFill>
                  <a:schemeClr val="accent1">
                    <a:lumMod val="75000"/>
                  </a:schemeClr>
                </a:solidFill>
              </a:rPr>
              <a:t>openvswitch,sriovnicswitch</a:t>
            </a:r>
            <a:endParaRPr lang="en-US" sz="10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8"/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[ml2_type_vlan]</a:t>
            </a:r>
          </a:p>
          <a:p>
            <a:pPr lvl="8"/>
            <a:r>
              <a:rPr lang="en-US" sz="1000" b="1" dirty="0" err="1">
                <a:solidFill>
                  <a:schemeClr val="accent1">
                    <a:lumMod val="75000"/>
                  </a:schemeClr>
                </a:solidFill>
              </a:rPr>
              <a:t>network_vlan_ranges</a:t>
            </a:r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 = physnet2:1000:2000,physnet3:2001:2100</a:t>
            </a:r>
          </a:p>
          <a:p>
            <a:pPr lvl="8"/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sz="1000" b="1" dirty="0" err="1">
                <a:solidFill>
                  <a:schemeClr val="accent1">
                    <a:lumMod val="75000"/>
                  </a:schemeClr>
                </a:solidFill>
              </a:rPr>
              <a:t>securitygroup</a:t>
            </a:r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]</a:t>
            </a:r>
          </a:p>
          <a:p>
            <a:pPr lvl="8"/>
            <a:r>
              <a:rPr lang="en-US" sz="1000" b="1" dirty="0" err="1">
                <a:solidFill>
                  <a:schemeClr val="accent1">
                    <a:lumMod val="75000"/>
                  </a:schemeClr>
                </a:solidFill>
              </a:rPr>
              <a:t>firewall_driver</a:t>
            </a:r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 = </a:t>
            </a:r>
            <a:r>
              <a:rPr lang="en-US" sz="1000" b="1" dirty="0" err="1">
                <a:solidFill>
                  <a:schemeClr val="accent1">
                    <a:lumMod val="75000"/>
                  </a:schemeClr>
                </a:solidFill>
              </a:rPr>
              <a:t>neutron.agent.firewall.NoopFirewallDriver</a:t>
            </a:r>
            <a:endParaRPr lang="en-US" sz="10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8"/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Add the supported PCI vendor VF devices defined by 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vendor_id:product_id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  in /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etc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/neutron/plugins/ml2/ml2_conf_sriov.ini</a:t>
            </a:r>
          </a:p>
          <a:p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[ml2_sriov]</a:t>
            </a:r>
          </a:p>
          <a:p>
            <a:r>
              <a:rPr lang="en-US" sz="1000" b="1" dirty="0" err="1">
                <a:solidFill>
                  <a:schemeClr val="accent1">
                    <a:lumMod val="75000"/>
                  </a:schemeClr>
                </a:solidFill>
              </a:rPr>
              <a:t>supported_pci_vendor_devs</a:t>
            </a:r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 = 8086:10ed ( Intel 82599 NIC)</a:t>
            </a:r>
          </a:p>
          <a:p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Modify the ml2_conf_sriov.ini</a:t>
            </a:r>
          </a:p>
          <a:p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[ml2_sriov]</a:t>
            </a:r>
          </a:p>
          <a:p>
            <a:r>
              <a:rPr lang="en-US" sz="1000" b="1" dirty="0" err="1">
                <a:solidFill>
                  <a:schemeClr val="accent1">
                    <a:lumMod val="75000"/>
                  </a:schemeClr>
                </a:solidFill>
              </a:rPr>
              <a:t>Agent_required</a:t>
            </a:r>
            <a:r>
              <a:rPr lang="en-US" sz="1000" b="1" dirty="0">
                <a:solidFill>
                  <a:schemeClr val="accent1">
                    <a:lumMod val="75000"/>
                  </a:schemeClr>
                </a:solidFill>
              </a:rPr>
              <a:t>=True</a:t>
            </a:r>
          </a:p>
          <a:p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Add </a:t>
            </a:r>
            <a:r>
              <a:rPr lang="en-US" sz="1000" b="1" dirty="0" err="1">
                <a:solidFill>
                  <a:schemeClr val="accent1">
                    <a:lumMod val="75000"/>
                  </a:schemeClr>
                </a:solidFill>
              </a:rPr>
              <a:t>PciPassthroughFilter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 to the 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scheduler_default_filters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 parameter in /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etc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/nova/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nova.conf</a:t>
            </a:r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40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AD3DC-653B-4D67-B1CF-10BD5560E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Configure SR-IOV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F730C-C25A-4918-A38D-16A14608DC40}"/>
              </a:ext>
            </a:extLst>
          </p:cNvPr>
          <p:cNvSpPr/>
          <p:nvPr/>
        </p:nvSpPr>
        <p:spPr>
          <a:xfrm>
            <a:off x="529969" y="732186"/>
            <a:ext cx="27286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Compute Node Changes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057642-DAEB-4205-B9FD-74E6E8E9AAE5}"/>
              </a:ext>
            </a:extLst>
          </p:cNvPr>
          <p:cNvSpPr/>
          <p:nvPr/>
        </p:nvSpPr>
        <p:spPr>
          <a:xfrm>
            <a:off x="685800" y="1122619"/>
            <a:ext cx="7772400" cy="32004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Add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pci_passthrough_whitelist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to the /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etc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/nova/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nova.conf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[default]</a:t>
            </a:r>
          </a:p>
          <a:p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pci_passthrough_whitelist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={"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devname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": "p5p2", "physical_network":"physnet3"}</a:t>
            </a:r>
          </a:p>
          <a:p>
            <a:pPr lvl="8"/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Update the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device_mapping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etc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/neutron/plugins/ml2/ml2_conf_sriov.ini</a:t>
            </a:r>
          </a:p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sriov_nic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]</a:t>
            </a:r>
          </a:p>
          <a:p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physical_device_mapping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= physnet3:p5p2</a:t>
            </a:r>
          </a:p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securitygroup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]</a:t>
            </a:r>
          </a:p>
          <a:p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firewall_driver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=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neutron.agent.firewall.NoopFirewallDriver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925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2218E-D8EB-4839-A813-D542519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more configurations...</a:t>
            </a:r>
            <a:endParaRPr lang="en-US" dirty="0">
              <a:effectLst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F3295D-7666-489A-8173-D89FD6750FEB}"/>
              </a:ext>
            </a:extLst>
          </p:cNvPr>
          <p:cNvSpPr/>
          <p:nvPr/>
        </p:nvSpPr>
        <p:spPr>
          <a:xfrm>
            <a:off x="685800" y="742950"/>
            <a:ext cx="7772400" cy="3657600"/>
          </a:xfrm>
          <a:prstGeom prst="round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chemeClr val="dk1"/>
              </a:buClr>
              <a:buSzPts val="1800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With SRIOV and High Performance Network throughput requirement of Telco NFVs</a:t>
            </a:r>
          </a:p>
          <a:p>
            <a:pPr lvl="0">
              <a:buClr>
                <a:schemeClr val="dk1"/>
              </a:buClr>
              <a:buSzPts val="1800"/>
            </a:pPr>
            <a:endParaRPr lang="en-US" sz="1600" dirty="0">
              <a:solidFill>
                <a:schemeClr val="accent1">
                  <a:lumMod val="75000"/>
                </a:schemeClr>
              </a:solidFill>
              <a:ea typeface="Proxima Nova"/>
              <a:cs typeface="Proxima Nova"/>
              <a:sym typeface="Proxima Nova"/>
            </a:endParaRPr>
          </a:p>
          <a:p>
            <a:pPr marL="285750" lvl="0" indent="-285750"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Enable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NumaTopologyFilter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 -- Required to select VFs and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cpu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 cores from a single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numa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, so that the QPI/UPI bus is not used.</a:t>
            </a:r>
          </a:p>
          <a:p>
            <a:pPr marL="285750" lvl="0" indent="-285750"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ea typeface="Proxima Nova"/>
              <a:cs typeface="Proxima Nova"/>
              <a:sym typeface="Proxima Nova"/>
            </a:endParaRPr>
          </a:p>
          <a:p>
            <a:pPr marL="285750" lvl="0" indent="-285750"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vcpu_pin_set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should be enabled in the computes with SRIOV in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nova.conf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.</a:t>
            </a:r>
          </a:p>
          <a:p>
            <a:pPr marL="285750" lvl="0" indent="-285750"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ea typeface="Proxima Nova"/>
              <a:cs typeface="Proxima Nova"/>
              <a:sym typeface="Proxima Nova"/>
            </a:endParaRPr>
          </a:p>
          <a:p>
            <a:pPr marL="285750" lvl="0" indent="-285750"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For other Performance Tuning references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  <a:hlinkClick r:id="rId2"/>
              </a:rPr>
              <a:t>https://www.openstack.org/videos/sydney-2017/secrets-for-approaching-bare-metal-performance-with-real-time-virtual-network-functions-in-openstack-2</a:t>
            </a:r>
            <a:endParaRPr lang="en-US" sz="1600" dirty="0">
              <a:solidFill>
                <a:schemeClr val="accent1">
                  <a:lumMod val="75000"/>
                </a:schemeClr>
              </a:solidFill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284941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7F75-2373-40D1-8913-6CC920667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4741"/>
            <a:ext cx="8229600" cy="311384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Proxima Nova"/>
              </a:rPr>
              <a:t>Agenda</a:t>
            </a:r>
            <a:endParaRPr lang="en-US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D65961-3F4B-4FAC-A748-0AC610C0FF90}"/>
              </a:ext>
            </a:extLst>
          </p:cNvPr>
          <p:cNvSpPr/>
          <p:nvPr/>
        </p:nvSpPr>
        <p:spPr>
          <a:xfrm>
            <a:off x="457200" y="640292"/>
            <a:ext cx="8001000" cy="3862917"/>
          </a:xfrm>
          <a:prstGeom prst="round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Configuration for SR-IOV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Drawbacks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How to overcome them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Monitoring Demo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Deployment Scenario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Choices of SR-IOV NICs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Availability of SRIOV in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Public</a:t>
            </a:r>
            <a:r>
              <a:rPr lang="en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 Clouds 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SR-IOV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in Containers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Future Improvements Proposed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900CED-D0EB-43E5-B62C-2B126BCBC29F}"/>
              </a:ext>
            </a:extLst>
          </p:cNvPr>
          <p:cNvSpPr/>
          <p:nvPr/>
        </p:nvSpPr>
        <p:spPr>
          <a:xfrm>
            <a:off x="976665" y="1138573"/>
            <a:ext cx="3395133" cy="372533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A95B5F-2AC4-4770-AA00-863C969DF6FF}"/>
              </a:ext>
            </a:extLst>
          </p:cNvPr>
          <p:cNvSpPr/>
          <p:nvPr/>
        </p:nvSpPr>
        <p:spPr>
          <a:xfrm>
            <a:off x="976666" y="1520660"/>
            <a:ext cx="3395133" cy="372533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3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FF678-C1E8-4253-AF27-EB1F305B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Drawbacks	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86A323A-4CBF-43EB-9100-00CA22082F04}"/>
              </a:ext>
            </a:extLst>
          </p:cNvPr>
          <p:cNvSpPr/>
          <p:nvPr/>
        </p:nvSpPr>
        <p:spPr>
          <a:xfrm>
            <a:off x="685800" y="751339"/>
            <a:ext cx="7772400" cy="3657600"/>
          </a:xfrm>
          <a:prstGeom prst="round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5900" lvl="0" indent="-215900">
              <a:lnSpc>
                <a:spcPct val="150000"/>
              </a:lnSpc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sz="10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SR-IOV requires support in the BIOS/OS/Hardware.</a:t>
            </a:r>
          </a:p>
          <a:p>
            <a:pPr marL="215900" lvl="0" indent="-215900">
              <a:lnSpc>
                <a:spcPct val="150000"/>
              </a:lnSpc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sz="10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Security groups are not supported when using SR-IOV, thus, the firewall driver must be disabled using 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  <a:sym typeface="Proxima Nova"/>
              </a:rPr>
              <a:t>firewall_driver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 = 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  <a:sym typeface="Proxima Nova"/>
              </a:rPr>
              <a:t>neutron.agent.firewall.NoopFirewallDriver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.</a:t>
            </a:r>
          </a:p>
          <a:p>
            <a:pPr marL="215900" lvl="0" indent="-215900">
              <a:lnSpc>
                <a:spcPct val="150000"/>
              </a:lnSpc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sz="10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Only VLAN and Flat network is supported. So Flexibility is reduced. </a:t>
            </a:r>
          </a:p>
          <a:p>
            <a:pPr marL="215900" lvl="0" indent="-215900">
              <a:lnSpc>
                <a:spcPct val="150000"/>
              </a:lnSpc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sz="10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No OpenStack Dashboard integration. Users need to use CLI or API to create neutron SR-IOV ports. </a:t>
            </a:r>
          </a:p>
          <a:p>
            <a:pPr marL="215900" lvl="0" indent="-215900">
              <a:lnSpc>
                <a:spcPct val="150000"/>
              </a:lnSpc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sz="10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Live migration is not supported for instances with SR-IOV ports.</a:t>
            </a:r>
          </a:p>
          <a:p>
            <a:pPr marL="215900" indent="-215900">
              <a:lnSpc>
                <a:spcPct val="150000"/>
              </a:lnSpc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sz="10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When using Quality of Service (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  <a:sym typeface="Proxima Nova"/>
              </a:rPr>
              <a:t>QoS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), 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  <a:sym typeface="Proxima Nova"/>
              </a:rPr>
              <a:t>max_burst_kbps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 (burst over 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  <a:sym typeface="Proxima Nova"/>
              </a:rPr>
              <a:t>max_kbps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) is not supported. In addition, 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  <a:sym typeface="Proxima Nova"/>
              </a:rPr>
              <a:t>max_kbps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 is rounded to 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  <a:sym typeface="Proxima Nova"/>
              </a:rPr>
              <a:t>Mbps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.</a:t>
            </a:r>
          </a:p>
          <a:p>
            <a:pPr marL="215900" lvl="0" indent="-215900">
              <a:lnSpc>
                <a:spcPct val="150000"/>
              </a:lnSpc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sz="10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Link Redundancy</a:t>
            </a:r>
          </a:p>
          <a:p>
            <a:pPr marL="215900" lvl="0" indent="-215900">
              <a:lnSpc>
                <a:spcPct val="150000"/>
              </a:lnSpc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sz="10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VLAN Support</a:t>
            </a:r>
          </a:p>
          <a:p>
            <a:pPr marL="215900" lvl="0" indent="-215900">
              <a:lnSpc>
                <a:spcPct val="150000"/>
              </a:lnSpc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sz="10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Link Monitoring</a:t>
            </a:r>
          </a:p>
          <a:p>
            <a:pPr marL="215900" lvl="0" indent="-215900">
              <a:lnSpc>
                <a:spcPct val="150000"/>
              </a:lnSpc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sz="10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Packet Monitoring</a:t>
            </a:r>
            <a:endParaRPr lang="en-US" sz="10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8465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7F75-2373-40D1-8913-6CC920667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4741"/>
            <a:ext cx="8229600" cy="311384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Proxima Nova"/>
              </a:rPr>
              <a:t>Agenda</a:t>
            </a:r>
            <a:endParaRPr lang="en-US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D65961-3F4B-4FAC-A748-0AC610C0FF90}"/>
              </a:ext>
            </a:extLst>
          </p:cNvPr>
          <p:cNvSpPr/>
          <p:nvPr/>
        </p:nvSpPr>
        <p:spPr>
          <a:xfrm>
            <a:off x="457200" y="640292"/>
            <a:ext cx="8001000" cy="3862917"/>
          </a:xfrm>
          <a:prstGeom prst="round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Drawbacks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How to overcome them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Monitoring Demo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Deployment Scenario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Choices of SR-IOV NICs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Availability of SRIOV in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Public</a:t>
            </a:r>
            <a:r>
              <a:rPr lang="en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 Clouds 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SR-IOV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in Containers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Future Improvements Proposed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900CED-D0EB-43E5-B62C-2B126BCBC29F}"/>
              </a:ext>
            </a:extLst>
          </p:cNvPr>
          <p:cNvSpPr/>
          <p:nvPr/>
        </p:nvSpPr>
        <p:spPr>
          <a:xfrm>
            <a:off x="976663" y="1517243"/>
            <a:ext cx="3395133" cy="372533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A95B5F-2AC4-4770-AA00-863C969DF6FF}"/>
              </a:ext>
            </a:extLst>
          </p:cNvPr>
          <p:cNvSpPr/>
          <p:nvPr/>
        </p:nvSpPr>
        <p:spPr>
          <a:xfrm>
            <a:off x="976664" y="1889776"/>
            <a:ext cx="3395133" cy="372533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9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FF678-C1E8-4253-AF27-EB1F305B7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OpenStack Dashboard Integration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86A323A-4CBF-43EB-9100-00CA22082F04}"/>
              </a:ext>
            </a:extLst>
          </p:cNvPr>
          <p:cNvSpPr/>
          <p:nvPr/>
        </p:nvSpPr>
        <p:spPr>
          <a:xfrm>
            <a:off x="685800" y="742950"/>
            <a:ext cx="7772400" cy="3657600"/>
          </a:xfrm>
          <a:prstGeom prst="round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Creating an instance in Openstack with SR-IOV networking is only supported through CLI or Heat Templates.</a:t>
            </a:r>
          </a:p>
          <a:p>
            <a:pPr marL="2857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857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In Queens Release this limitation is corrected as per the below blueprint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  <a:hlinkClick r:id="rId3"/>
              </a:rPr>
              <a:t>https://blueprints.launchpad.net/horizon/+spec/new-port-type-in-horizon</a:t>
            </a: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742950" lvl="0" indent="-285750"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857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Now we can create SRIOV based instances through Horizon Dashboard.</a:t>
            </a:r>
          </a:p>
        </p:txBody>
      </p:sp>
    </p:spTree>
    <p:extLst>
      <p:ext uri="{BB962C8B-B14F-4D97-AF65-F5344CB8AC3E}">
        <p14:creationId xmlns:p14="http://schemas.microsoft.com/office/powerpoint/2010/main" val="2705661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35BA7-B77B-455D-A40B-BBF5D1E04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VM Live Migration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D3E994F-8E55-4DE2-A4E6-B0EF4B9D448E}"/>
              </a:ext>
            </a:extLst>
          </p:cNvPr>
          <p:cNvSpPr/>
          <p:nvPr/>
        </p:nvSpPr>
        <p:spPr>
          <a:xfrm>
            <a:off x="685800" y="742950"/>
            <a:ext cx="7772400" cy="3657600"/>
          </a:xfrm>
          <a:prstGeom prst="round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Calibri"/>
              </a:rPr>
              <a:t>VM Live Migration is not supported for SR-IOV enabled ports.</a:t>
            </a: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Calibri"/>
            </a:endParaRP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As with PCI passthrough, identical device configurations are required for live (and offline) migrations. Without identical device configurations, guest's cannot access the passed-through devices after migrating. </a:t>
            </a: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Calibri"/>
            </a:endParaRP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Calibri"/>
              </a:rPr>
              <a:t>Auto Healing of SR-IOV instances is an issue. Only way is spawn and delete approach.</a:t>
            </a:r>
          </a:p>
        </p:txBody>
      </p:sp>
    </p:spTree>
    <p:extLst>
      <p:ext uri="{BB962C8B-B14F-4D97-AF65-F5344CB8AC3E}">
        <p14:creationId xmlns:p14="http://schemas.microsoft.com/office/powerpoint/2010/main" val="1921432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B199-2E4F-48A1-ADBB-E191B87F4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SR-IOV </a:t>
            </a:r>
            <a:r>
              <a:rPr lang="en-US" dirty="0" err="1"/>
              <a:t>QoS</a:t>
            </a:r>
            <a:endParaRPr lang="en-US" dirty="0"/>
          </a:p>
        </p:txBody>
      </p:sp>
      <p:pic>
        <p:nvPicPr>
          <p:cNvPr id="1026" name="Picture 1" descr="image001">
            <a:extLst>
              <a:ext uri="{FF2B5EF4-FFF2-40B4-BE49-F238E27FC236}">
                <a16:creationId xmlns:a16="http://schemas.microsoft.com/office/drawing/2014/main" id="{E9537D32-4F73-457D-A51D-5B350149E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879475"/>
            <a:ext cx="8909051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A88B8DD-65FE-49BA-BBE8-7F3023450D46}"/>
              </a:ext>
            </a:extLst>
          </p:cNvPr>
          <p:cNvSpPr/>
          <p:nvPr/>
        </p:nvSpPr>
        <p:spPr>
          <a:xfrm>
            <a:off x="2578813" y="3598877"/>
            <a:ext cx="1556959" cy="2333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D3EB0F-580C-48D7-9CF0-0B0CCA94973A}"/>
              </a:ext>
            </a:extLst>
          </p:cNvPr>
          <p:cNvSpPr/>
          <p:nvPr/>
        </p:nvSpPr>
        <p:spPr>
          <a:xfrm>
            <a:off x="2404153" y="2527443"/>
            <a:ext cx="811658" cy="3082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4A1A46-BDE9-4336-BCE9-EBEDF4C59F80}"/>
              </a:ext>
            </a:extLst>
          </p:cNvPr>
          <p:cNvSpPr txBox="1"/>
          <p:nvPr/>
        </p:nvSpPr>
        <p:spPr>
          <a:xfrm>
            <a:off x="8053183" y="4457540"/>
            <a:ext cx="9733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* Courtesy Intel</a:t>
            </a:r>
          </a:p>
        </p:txBody>
      </p:sp>
    </p:spTree>
    <p:extLst>
      <p:ext uri="{BB962C8B-B14F-4D97-AF65-F5344CB8AC3E}">
        <p14:creationId xmlns:p14="http://schemas.microsoft.com/office/powerpoint/2010/main" val="3265377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BD0FD-B5D5-45EB-AAAF-1362BAB2D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Redundancy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11E6A2-A456-4AB2-8017-E64D78C8EEF4}"/>
              </a:ext>
            </a:extLst>
          </p:cNvPr>
          <p:cNvSpPr/>
          <p:nvPr/>
        </p:nvSpPr>
        <p:spPr>
          <a:xfrm>
            <a:off x="685800" y="742950"/>
            <a:ext cx="7772400" cy="3657600"/>
          </a:xfrm>
          <a:prstGeom prst="round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Calibri"/>
              </a:rPr>
              <a:t>High Availability is an important attribute for both Application and Networking.</a:t>
            </a: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Calibri"/>
            </a:endParaRP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With SR-IOV, the infrastructure cannot provide link/path resiliency and the VNFs has to take care of that.</a:t>
            </a: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Calibri"/>
            </a:endParaRP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Calibri"/>
              </a:rPr>
              <a:t>No VF bonding support on the NIC card.</a:t>
            </a: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Calibri"/>
            </a:endParaRP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sym typeface="Calibri"/>
              </a:rPr>
              <a:t>Libvirt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Calibri"/>
              </a:rPr>
              <a:t> allocates MAC for the connected VF so that the MAC is retained on the VF.</a:t>
            </a:r>
          </a:p>
        </p:txBody>
      </p:sp>
    </p:spTree>
    <p:extLst>
      <p:ext uri="{BB962C8B-B14F-4D97-AF65-F5344CB8AC3E}">
        <p14:creationId xmlns:p14="http://schemas.microsoft.com/office/powerpoint/2010/main" val="2928932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81059-1127-4B1C-BD82-842AD3AC2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42" y="129229"/>
            <a:ext cx="8229600" cy="311384"/>
          </a:xfrm>
        </p:spPr>
        <p:txBody>
          <a:bodyPr/>
          <a:lstStyle/>
          <a:p>
            <a:r>
              <a:rPr lang="en-US" dirty="0">
                <a:latin typeface="+mj-lt"/>
              </a:rPr>
              <a:t>Survey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58EE9D-FFA5-4697-9B27-AD0328783841}"/>
              </a:ext>
            </a:extLst>
          </p:cNvPr>
          <p:cNvSpPr/>
          <p:nvPr/>
        </p:nvSpPr>
        <p:spPr>
          <a:xfrm>
            <a:off x="729155" y="658479"/>
            <a:ext cx="7685690" cy="3826542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Are you aware of different Networking choices in Openstack 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Have you deployed SR-IOV on Openstack 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Are you aware of DPDK 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Are you using SR-IOV+DPDK in Real-Time Telco workloads 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Are you aware of issues with SR-IOV?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228600" indent="-2286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9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6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422BC2B5-879E-439A-BA71-8E5055A3EC84}"/>
              </a:ext>
            </a:extLst>
          </p:cNvPr>
          <p:cNvSpPr/>
          <p:nvPr/>
        </p:nvSpPr>
        <p:spPr>
          <a:xfrm>
            <a:off x="269172" y="642078"/>
            <a:ext cx="2820358" cy="2290587"/>
          </a:xfrm>
          <a:prstGeom prst="rect">
            <a:avLst/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B129143A-259F-4B98-BFC7-EB1513DFA7BB}"/>
              </a:ext>
            </a:extLst>
          </p:cNvPr>
          <p:cNvSpPr/>
          <p:nvPr/>
        </p:nvSpPr>
        <p:spPr>
          <a:xfrm>
            <a:off x="477326" y="974583"/>
            <a:ext cx="2404048" cy="1311546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33D706D-FF5C-4A03-9A5D-69DAC5199F18}"/>
              </a:ext>
            </a:extLst>
          </p:cNvPr>
          <p:cNvCxnSpPr/>
          <p:nvPr/>
        </p:nvCxnSpPr>
        <p:spPr>
          <a:xfrm>
            <a:off x="1007976" y="1768899"/>
            <a:ext cx="17591" cy="2302902"/>
          </a:xfrm>
          <a:prstGeom prst="straightConnector1">
            <a:avLst/>
          </a:prstGeom>
          <a:noFill/>
          <a:ln w="34925" cap="rnd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E93F985-EC5A-46C7-A943-B43FCFEF2E35}"/>
              </a:ext>
            </a:extLst>
          </p:cNvPr>
          <p:cNvCxnSpPr/>
          <p:nvPr/>
        </p:nvCxnSpPr>
        <p:spPr>
          <a:xfrm>
            <a:off x="2309680" y="1762741"/>
            <a:ext cx="17591" cy="2302902"/>
          </a:xfrm>
          <a:prstGeom prst="straightConnector1">
            <a:avLst/>
          </a:prstGeom>
          <a:noFill/>
          <a:ln w="34925" cap="rnd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CE0C3317-C969-422C-86EB-638F7B8EF7EB}"/>
              </a:ext>
            </a:extLst>
          </p:cNvPr>
          <p:cNvSpPr/>
          <p:nvPr/>
        </p:nvSpPr>
        <p:spPr>
          <a:xfrm>
            <a:off x="767572" y="1578017"/>
            <a:ext cx="1888057" cy="338662"/>
          </a:xfrm>
          <a:prstGeom prst="rect">
            <a:avLst/>
          </a:prstGeom>
          <a:solidFill>
            <a:srgbClr val="A5A5A5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 Box 2">
            <a:extLst>
              <a:ext uri="{FF2B5EF4-FFF2-40B4-BE49-F238E27FC236}">
                <a16:creationId xmlns:a16="http://schemas.microsoft.com/office/drawing/2014/main" id="{D5CEE0B8-D4FD-483A-A9D2-4BE4816A1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248" y="2609397"/>
            <a:ext cx="715351" cy="32019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MAC A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Text Box 2">
            <a:extLst>
              <a:ext uri="{FF2B5EF4-FFF2-40B4-BE49-F238E27FC236}">
                <a16:creationId xmlns:a16="http://schemas.microsoft.com/office/drawing/2014/main" id="{A3F00447-DC26-4F67-AB8D-D0DB4DF16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953" y="2716957"/>
            <a:ext cx="715351" cy="32019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MAC B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Text Box 2">
            <a:extLst>
              <a:ext uri="{FF2B5EF4-FFF2-40B4-BE49-F238E27FC236}">
                <a16:creationId xmlns:a16="http://schemas.microsoft.com/office/drawing/2014/main" id="{686B89D0-0A00-4067-8ACC-231B929D2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113" y="2055223"/>
            <a:ext cx="715351" cy="32019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MAC A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Text Box 2">
            <a:extLst>
              <a:ext uri="{FF2B5EF4-FFF2-40B4-BE49-F238E27FC236}">
                <a16:creationId xmlns:a16="http://schemas.microsoft.com/office/drawing/2014/main" id="{DE633D64-A989-453F-BAFD-43D23CEB4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2772" y="2025023"/>
            <a:ext cx="715351" cy="32019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MAC B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Text Box 2">
            <a:extLst>
              <a:ext uri="{FF2B5EF4-FFF2-40B4-BE49-F238E27FC236}">
                <a16:creationId xmlns:a16="http://schemas.microsoft.com/office/drawing/2014/main" id="{27D183C4-6851-452F-A195-F1B06046C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08" y="2612475"/>
            <a:ext cx="715351" cy="32019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HOST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Text Box 2">
            <a:extLst>
              <a:ext uri="{FF2B5EF4-FFF2-40B4-BE49-F238E27FC236}">
                <a16:creationId xmlns:a16="http://schemas.microsoft.com/office/drawing/2014/main" id="{E181FA55-F6D0-4527-8C85-0ED1A9481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503" y="1650662"/>
            <a:ext cx="1325158" cy="32019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BOND0(MAC </a:t>
            </a:r>
            <a:r>
              <a:rPr lang="en-US" sz="500" b="1" dirty="0">
                <a:solidFill>
                  <a:sysClr val="windowText" lastClr="000000"/>
                </a:solidFill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Text Box 2">
            <a:extLst>
              <a:ext uri="{FF2B5EF4-FFF2-40B4-BE49-F238E27FC236}">
                <a16:creationId xmlns:a16="http://schemas.microsoft.com/office/drawing/2014/main" id="{4C375358-EE28-4C99-943A-1CD45F514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357" y="4170321"/>
            <a:ext cx="1682833" cy="32019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SR-IOV Active Link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Text Box 2">
            <a:extLst>
              <a:ext uri="{FF2B5EF4-FFF2-40B4-BE49-F238E27FC236}">
                <a16:creationId xmlns:a16="http://schemas.microsoft.com/office/drawing/2014/main" id="{FF0282C8-A3B8-4EBC-91D3-4899DBEC6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377" y="4181233"/>
            <a:ext cx="1682833" cy="32019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SR-IOV Backup Link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Text Box 2">
            <a:extLst>
              <a:ext uri="{FF2B5EF4-FFF2-40B4-BE49-F238E27FC236}">
                <a16:creationId xmlns:a16="http://schemas.microsoft.com/office/drawing/2014/main" id="{EEA239F7-50D0-43FE-8278-6E20F6A74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38" y="980740"/>
            <a:ext cx="715351" cy="32019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GUEST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6D492C-E5C9-484A-BDC4-24F63756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3744"/>
            <a:ext cx="8229600" cy="311384"/>
          </a:xfrm>
        </p:spPr>
        <p:txBody>
          <a:bodyPr/>
          <a:lstStyle/>
          <a:p>
            <a:r>
              <a:rPr lang="en" dirty="0">
                <a:latin typeface="Proxima Nova"/>
                <a:ea typeface="Proxima Nova"/>
                <a:cs typeface="Proxima Nova"/>
                <a:sym typeface="Proxima Nova"/>
              </a:rPr>
              <a:t>Link Redundancy </a:t>
            </a:r>
            <a:r>
              <a:rPr lang="en-US" dirty="0" err="1">
                <a:latin typeface="Proxima Nova"/>
                <a:ea typeface="Proxima Nova"/>
                <a:cs typeface="Proxima Nova"/>
                <a:sym typeface="Proxima Nova"/>
              </a:rPr>
              <a:t>Cont</a:t>
            </a: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…</a:t>
            </a:r>
            <a:endParaRPr lang="en-US" dirty="0">
              <a:latin typeface="+mj-lt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C46F4A9D-36CA-47CA-B25F-7DD68D4372BD}"/>
              </a:ext>
            </a:extLst>
          </p:cNvPr>
          <p:cNvSpPr/>
          <p:nvPr/>
        </p:nvSpPr>
        <p:spPr>
          <a:xfrm>
            <a:off x="4715945" y="3068952"/>
            <a:ext cx="3667874" cy="1367875"/>
          </a:xfrm>
          <a:prstGeom prst="wedgeRoundRectCallout">
            <a:avLst>
              <a:gd name="adj1" fmla="val -112291"/>
              <a:gd name="adj2" fmla="val -62420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Proxima Nova" panose="020B0604020202020204" charset="0"/>
              </a:rPr>
              <a:t>Tx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Proxima Nova" panose="020B0604020202020204" charset="0"/>
              </a:rPr>
              <a:t> Packets will be dropped on the Host as spoofed packets as the source MAC will mismatch</a:t>
            </a:r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5618DF87-A773-42DF-9C55-D78FAC7A374C}"/>
              </a:ext>
            </a:extLst>
          </p:cNvPr>
          <p:cNvSpPr/>
          <p:nvPr/>
        </p:nvSpPr>
        <p:spPr>
          <a:xfrm>
            <a:off x="676975" y="3258923"/>
            <a:ext cx="679591" cy="628153"/>
          </a:xfrm>
          <a:prstGeom prst="mathMultiply">
            <a:avLst>
              <a:gd name="adj1" fmla="val 10862"/>
            </a:avLst>
          </a:prstGeom>
          <a:solidFill>
            <a:srgbClr val="FF0000">
              <a:alpha val="94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peech Bubble: Rectangle with Corners Rounded 69">
            <a:extLst>
              <a:ext uri="{FF2B5EF4-FFF2-40B4-BE49-F238E27FC236}">
                <a16:creationId xmlns:a16="http://schemas.microsoft.com/office/drawing/2014/main" id="{E0428DB3-7E27-4334-984C-2EC5F6306C81}"/>
              </a:ext>
            </a:extLst>
          </p:cNvPr>
          <p:cNvSpPr/>
          <p:nvPr/>
        </p:nvSpPr>
        <p:spPr>
          <a:xfrm>
            <a:off x="4948981" y="907412"/>
            <a:ext cx="3846698" cy="995947"/>
          </a:xfrm>
          <a:prstGeom prst="wedgeRoundRectCallout">
            <a:avLst>
              <a:gd name="adj1" fmla="val -112651"/>
              <a:gd name="adj2" fmla="val 134473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libVirt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allocated MAC for the SR-IOV</a:t>
            </a:r>
          </a:p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Interface and connects the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pci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using </a:t>
            </a:r>
          </a:p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  <a:ea typeface="Proxima Nova"/>
                <a:cs typeface="Proxima Nova"/>
                <a:sym typeface="Proxima Nova"/>
              </a:rPr>
              <a:t>&lt;interface type =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Proxima Nova"/>
                <a:cs typeface="Proxima Nova"/>
                <a:sym typeface="Proxima Nova"/>
              </a:rPr>
              <a:t>hostdev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  <a:ea typeface="Proxima Nova"/>
                <a:cs typeface="Proxima Nova"/>
                <a:sym typeface="Proxima Nova"/>
              </a:rPr>
              <a:t>, managed=yes&gt;</a:t>
            </a:r>
          </a:p>
        </p:txBody>
      </p:sp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08B8C5D9-3EC2-4327-BFB9-579CC77929C9}"/>
              </a:ext>
            </a:extLst>
          </p:cNvPr>
          <p:cNvSpPr/>
          <p:nvPr/>
        </p:nvSpPr>
        <p:spPr>
          <a:xfrm>
            <a:off x="3372123" y="449772"/>
            <a:ext cx="2687645" cy="799690"/>
          </a:xfrm>
          <a:prstGeom prst="wedgeRoundRectCallout">
            <a:avLst>
              <a:gd name="adj1" fmla="val -104390"/>
              <a:gd name="adj2" fmla="val 111322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Proxima Nova" panose="020B0604020202020204" charset="0"/>
              </a:rPr>
              <a:t>Bond will use old active MAC</a:t>
            </a:r>
          </a:p>
        </p:txBody>
      </p:sp>
      <p:sp>
        <p:nvSpPr>
          <p:cNvPr id="73" name="Speech Bubble: Rectangle with Corners Rounded 72">
            <a:extLst>
              <a:ext uri="{FF2B5EF4-FFF2-40B4-BE49-F238E27FC236}">
                <a16:creationId xmlns:a16="http://schemas.microsoft.com/office/drawing/2014/main" id="{841CDB23-3653-4D6E-A830-AC2A34F448AE}"/>
              </a:ext>
            </a:extLst>
          </p:cNvPr>
          <p:cNvSpPr/>
          <p:nvPr/>
        </p:nvSpPr>
        <p:spPr>
          <a:xfrm>
            <a:off x="4118579" y="1903359"/>
            <a:ext cx="2687645" cy="799690"/>
          </a:xfrm>
          <a:prstGeom prst="wedgeRoundRectCallout">
            <a:avLst>
              <a:gd name="adj1" fmla="val -115337"/>
              <a:gd name="adj2" fmla="val 56635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Proxima Nova" panose="020B0604020202020204" charset="0"/>
              </a:rPr>
              <a:t>MAC write fails as Guest is not allowed to change MAC.</a:t>
            </a:r>
          </a:p>
        </p:txBody>
      </p:sp>
    </p:spTree>
    <p:extLst>
      <p:ext uri="{BB962C8B-B14F-4D97-AF65-F5344CB8AC3E}">
        <p14:creationId xmlns:p14="http://schemas.microsoft.com/office/powerpoint/2010/main" val="19344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6" grpId="0" animBg="1"/>
      <p:bldP spid="26" grpId="0" animBg="1"/>
      <p:bldP spid="3" grpId="0" animBg="1"/>
      <p:bldP spid="70" grpId="1" animBg="1"/>
      <p:bldP spid="70" grpId="2" animBg="1"/>
      <p:bldP spid="72" grpId="0" animBg="1"/>
      <p:bldP spid="7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7152A936-981D-496B-9339-62BE9591B0E3}"/>
              </a:ext>
            </a:extLst>
          </p:cNvPr>
          <p:cNvSpPr/>
          <p:nvPr/>
        </p:nvSpPr>
        <p:spPr>
          <a:xfrm>
            <a:off x="372513" y="642078"/>
            <a:ext cx="2820358" cy="2290587"/>
          </a:xfrm>
          <a:prstGeom prst="rect">
            <a:avLst/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FBD768-9E00-4363-9076-550EE6F65E88}"/>
              </a:ext>
            </a:extLst>
          </p:cNvPr>
          <p:cNvGrpSpPr/>
          <p:nvPr/>
        </p:nvGrpSpPr>
        <p:grpSpPr>
          <a:xfrm>
            <a:off x="366649" y="974583"/>
            <a:ext cx="3298902" cy="3526840"/>
            <a:chOff x="366649" y="974583"/>
            <a:chExt cx="3298902" cy="352684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200AF95-B649-404B-97D3-6894CD99F029}"/>
                </a:ext>
              </a:extLst>
            </p:cNvPr>
            <p:cNvSpPr/>
            <p:nvPr/>
          </p:nvSpPr>
          <p:spPr>
            <a:xfrm>
              <a:off x="580667" y="974583"/>
              <a:ext cx="2404048" cy="1311546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AE0BF78-7667-4C99-A85E-A3076CE705B1}"/>
                </a:ext>
              </a:extLst>
            </p:cNvPr>
            <p:cNvCxnSpPr/>
            <p:nvPr/>
          </p:nvCxnSpPr>
          <p:spPr>
            <a:xfrm>
              <a:off x="1111317" y="1768899"/>
              <a:ext cx="17591" cy="2302902"/>
            </a:xfrm>
            <a:prstGeom prst="straightConnector1">
              <a:avLst/>
            </a:prstGeom>
            <a:noFill/>
            <a:ln w="34925" cap="rnd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DE7C9A7-FA11-4BCC-801B-97476F2BC5C3}"/>
                </a:ext>
              </a:extLst>
            </p:cNvPr>
            <p:cNvCxnSpPr/>
            <p:nvPr/>
          </p:nvCxnSpPr>
          <p:spPr>
            <a:xfrm>
              <a:off x="2413021" y="1762741"/>
              <a:ext cx="17591" cy="2302902"/>
            </a:xfrm>
            <a:prstGeom prst="straightConnector1">
              <a:avLst/>
            </a:prstGeom>
            <a:noFill/>
            <a:ln w="34925" cap="rnd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BFDDB9E-5A5D-48AA-84B4-C680F4E88BF1}"/>
                </a:ext>
              </a:extLst>
            </p:cNvPr>
            <p:cNvSpPr/>
            <p:nvPr/>
          </p:nvSpPr>
          <p:spPr>
            <a:xfrm>
              <a:off x="870913" y="1578017"/>
              <a:ext cx="1888057" cy="338662"/>
            </a:xfrm>
            <a:prstGeom prst="rect">
              <a:avLst/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 Box 2">
              <a:extLst>
                <a:ext uri="{FF2B5EF4-FFF2-40B4-BE49-F238E27FC236}">
                  <a16:creationId xmlns:a16="http://schemas.microsoft.com/office/drawing/2014/main" id="{3416FD97-FA04-439D-A42E-4B46A917B4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9589" y="2609397"/>
              <a:ext cx="715351" cy="3201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MAC 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 Box 2">
              <a:extLst>
                <a:ext uri="{FF2B5EF4-FFF2-40B4-BE49-F238E27FC236}">
                  <a16:creationId xmlns:a16="http://schemas.microsoft.com/office/drawing/2014/main" id="{348E975D-B3E5-473B-945A-19A9084FF1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1294" y="2716957"/>
              <a:ext cx="715351" cy="3201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MAC B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 Box 2">
              <a:extLst>
                <a:ext uri="{FF2B5EF4-FFF2-40B4-BE49-F238E27FC236}">
                  <a16:creationId xmlns:a16="http://schemas.microsoft.com/office/drawing/2014/main" id="{A055A44A-4630-4582-940B-5E2C0C6010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5454" y="2055223"/>
              <a:ext cx="715351" cy="3201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MAC 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 Box 2">
              <a:extLst>
                <a:ext uri="{FF2B5EF4-FFF2-40B4-BE49-F238E27FC236}">
                  <a16:creationId xmlns:a16="http://schemas.microsoft.com/office/drawing/2014/main" id="{5E3C1781-04C5-41BE-BA31-233CF29A14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6113" y="2025023"/>
              <a:ext cx="715351" cy="3201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MAC B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">
              <a:extLst>
                <a:ext uri="{FF2B5EF4-FFF2-40B4-BE49-F238E27FC236}">
                  <a16:creationId xmlns:a16="http://schemas.microsoft.com/office/drawing/2014/main" id="{7E8D6678-5057-40A6-909B-E86B2CBAC8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649" y="2612475"/>
              <a:ext cx="715351" cy="3201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HOST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 Box 2">
              <a:extLst>
                <a:ext uri="{FF2B5EF4-FFF2-40B4-BE49-F238E27FC236}">
                  <a16:creationId xmlns:a16="http://schemas.microsoft.com/office/drawing/2014/main" id="{DEF08A45-6E11-429E-83DC-9193B0E242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698" y="4170321"/>
              <a:ext cx="1682833" cy="3201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SR-IOV Active Link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 Box 2">
              <a:extLst>
                <a:ext uri="{FF2B5EF4-FFF2-40B4-BE49-F238E27FC236}">
                  <a16:creationId xmlns:a16="http://schemas.microsoft.com/office/drawing/2014/main" id="{2E2985A6-6FC4-411F-8324-E14ED54D00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2718" y="4181233"/>
              <a:ext cx="1682833" cy="3201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SR-IOV Backup Link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 Box 2">
              <a:extLst>
                <a:ext uri="{FF2B5EF4-FFF2-40B4-BE49-F238E27FC236}">
                  <a16:creationId xmlns:a16="http://schemas.microsoft.com/office/drawing/2014/main" id="{760C379C-EF12-437B-91A8-90E38E4495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779" y="980740"/>
              <a:ext cx="715351" cy="3201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GUEST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B76D492C-E5C9-484A-BDC4-24F63756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3744"/>
            <a:ext cx="8229600" cy="311384"/>
          </a:xfrm>
        </p:spPr>
        <p:txBody>
          <a:bodyPr/>
          <a:lstStyle/>
          <a:p>
            <a:r>
              <a:rPr lang="en" dirty="0">
                <a:latin typeface="Proxima Nova"/>
                <a:ea typeface="Proxima Nova"/>
                <a:cs typeface="Proxima Nova"/>
                <a:sym typeface="Proxima Nova"/>
              </a:rPr>
              <a:t>Link Redundancy </a:t>
            </a:r>
            <a:r>
              <a:rPr lang="en-US" dirty="0" err="1">
                <a:latin typeface="Proxima Nova"/>
                <a:ea typeface="Proxima Nova"/>
                <a:cs typeface="Proxima Nova"/>
                <a:sym typeface="Proxima Nova"/>
              </a:rPr>
              <a:t>Cont</a:t>
            </a: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…</a:t>
            </a:r>
            <a:endParaRPr lang="en-US" dirty="0">
              <a:latin typeface="+mj-lt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C46F4A9D-36CA-47CA-B25F-7DD68D4372BD}"/>
              </a:ext>
            </a:extLst>
          </p:cNvPr>
          <p:cNvSpPr/>
          <p:nvPr/>
        </p:nvSpPr>
        <p:spPr>
          <a:xfrm>
            <a:off x="4715946" y="3037147"/>
            <a:ext cx="3667874" cy="1367875"/>
          </a:xfrm>
          <a:prstGeom prst="wedgeRoundRectCallout">
            <a:avLst>
              <a:gd name="adj1" fmla="val -112291"/>
              <a:gd name="adj2" fmla="val -62420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Tx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Packets will be sent out as the source MAC matches the interface MAC.</a:t>
            </a:r>
          </a:p>
          <a:p>
            <a:r>
              <a:rPr lang="en-US" b="1" dirty="0">
                <a:solidFill>
                  <a:srgbClr val="FF0000"/>
                </a:solidFill>
                <a:latin typeface="+mj-lt"/>
              </a:rPr>
              <a:t>But in case of using DPDK bonding this will not work as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fail_over_mac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is not supported.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0721C9B0-FD7D-46AB-9827-6E8E77D54F90}"/>
              </a:ext>
            </a:extLst>
          </p:cNvPr>
          <p:cNvSpPr/>
          <p:nvPr/>
        </p:nvSpPr>
        <p:spPr>
          <a:xfrm>
            <a:off x="5005726" y="728311"/>
            <a:ext cx="3378094" cy="922351"/>
          </a:xfrm>
          <a:prstGeom prst="wedgeRoundRectCallout">
            <a:avLst>
              <a:gd name="adj1" fmla="val -124320"/>
              <a:gd name="adj2" fmla="val 64362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Use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fail_over_mac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=1 </a:t>
            </a:r>
          </a:p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BOND0 mac will use the current interface mac</a:t>
            </a:r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5618DF87-A773-42DF-9C55-D78FAC7A374C}"/>
              </a:ext>
            </a:extLst>
          </p:cNvPr>
          <p:cNvSpPr/>
          <p:nvPr/>
        </p:nvSpPr>
        <p:spPr>
          <a:xfrm>
            <a:off x="789112" y="3154335"/>
            <a:ext cx="679591" cy="628153"/>
          </a:xfrm>
          <a:prstGeom prst="mathMultiply">
            <a:avLst>
              <a:gd name="adj1" fmla="val 10862"/>
            </a:avLst>
          </a:prstGeom>
          <a:solidFill>
            <a:srgbClr val="FF0000">
              <a:alpha val="94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id="{5ADBDF12-2F08-4BD8-8AFE-41A714DC8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296" y="1665017"/>
            <a:ext cx="1325158" cy="32019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BOND0(MAC B)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 Box 2">
            <a:extLst>
              <a:ext uri="{FF2B5EF4-FFF2-40B4-BE49-F238E27FC236}">
                <a16:creationId xmlns:a16="http://schemas.microsoft.com/office/drawing/2014/main" id="{B5FC038B-FCA4-4E00-941E-E1C9CE6C2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312" y="1664844"/>
            <a:ext cx="1325158" cy="32019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BOND0(MAC A)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3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" grpId="0" animBg="1"/>
      <p:bldP spid="39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9B30A1AD-BC12-4FCF-AAA5-F12389DB74FB}"/>
              </a:ext>
            </a:extLst>
          </p:cNvPr>
          <p:cNvGrpSpPr/>
          <p:nvPr/>
        </p:nvGrpSpPr>
        <p:grpSpPr>
          <a:xfrm>
            <a:off x="366649" y="642078"/>
            <a:ext cx="3298902" cy="3859345"/>
            <a:chOff x="34925" y="0"/>
            <a:chExt cx="1786298" cy="1990002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152A936-981D-496B-9339-62BE9591B0E3}"/>
                </a:ext>
              </a:extLst>
            </p:cNvPr>
            <p:cNvSpPr/>
            <p:nvPr/>
          </p:nvSpPr>
          <p:spPr>
            <a:xfrm>
              <a:off x="38100" y="0"/>
              <a:ext cx="1527175" cy="1181100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200AF95-B649-404B-97D3-6894CD99F029}"/>
                </a:ext>
              </a:extLst>
            </p:cNvPr>
            <p:cNvSpPr/>
            <p:nvPr/>
          </p:nvSpPr>
          <p:spPr>
            <a:xfrm>
              <a:off x="150812" y="171450"/>
              <a:ext cx="1301750" cy="676275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AE0BF78-7667-4C99-A85E-A3076CE705B1}"/>
                </a:ext>
              </a:extLst>
            </p:cNvPr>
            <p:cNvCxnSpPr/>
            <p:nvPr/>
          </p:nvCxnSpPr>
          <p:spPr>
            <a:xfrm>
              <a:off x="438150" y="581025"/>
              <a:ext cx="9525" cy="1187450"/>
            </a:xfrm>
            <a:prstGeom prst="straightConnector1">
              <a:avLst/>
            </a:prstGeom>
            <a:noFill/>
            <a:ln w="34925" cap="rnd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DE7C9A7-FA11-4BCC-801B-97476F2BC5C3}"/>
                </a:ext>
              </a:extLst>
            </p:cNvPr>
            <p:cNvCxnSpPr/>
            <p:nvPr/>
          </p:nvCxnSpPr>
          <p:spPr>
            <a:xfrm>
              <a:off x="1143000" y="577850"/>
              <a:ext cx="9525" cy="1187450"/>
            </a:xfrm>
            <a:prstGeom prst="straightConnector1">
              <a:avLst/>
            </a:prstGeom>
            <a:noFill/>
            <a:ln w="34925" cap="rnd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BFDDB9E-5A5D-48AA-84B4-C680F4E88BF1}"/>
                </a:ext>
              </a:extLst>
            </p:cNvPr>
            <p:cNvSpPr/>
            <p:nvPr/>
          </p:nvSpPr>
          <p:spPr>
            <a:xfrm>
              <a:off x="307975" y="482600"/>
              <a:ext cx="1022350" cy="174625"/>
            </a:xfrm>
            <a:prstGeom prst="rect">
              <a:avLst/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 Box 2">
              <a:extLst>
                <a:ext uri="{FF2B5EF4-FFF2-40B4-BE49-F238E27FC236}">
                  <a16:creationId xmlns:a16="http://schemas.microsoft.com/office/drawing/2014/main" id="{3416FD97-FA04-439D-A42E-4B46A917B4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799" y="1014413"/>
              <a:ext cx="387350" cy="1651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MAC 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 Box 2">
              <a:extLst>
                <a:ext uri="{FF2B5EF4-FFF2-40B4-BE49-F238E27FC236}">
                  <a16:creationId xmlns:a16="http://schemas.microsoft.com/office/drawing/2014/main" id="{348E975D-B3E5-473B-945A-19A9084FF1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650" y="1069874"/>
              <a:ext cx="387350" cy="1651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MAC 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 Box 2">
              <a:extLst>
                <a:ext uri="{FF2B5EF4-FFF2-40B4-BE49-F238E27FC236}">
                  <a16:creationId xmlns:a16="http://schemas.microsoft.com/office/drawing/2014/main" id="{A055A44A-4630-4582-940B-5E2C0C6010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975" y="728663"/>
              <a:ext cx="387350" cy="1651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MAC 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 Box 2">
              <a:extLst>
                <a:ext uri="{FF2B5EF4-FFF2-40B4-BE49-F238E27FC236}">
                  <a16:creationId xmlns:a16="http://schemas.microsoft.com/office/drawing/2014/main" id="{5E3C1781-04C5-41BE-BA31-233CF29A14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7600" y="713091"/>
              <a:ext cx="387350" cy="1651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MAC 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">
              <a:extLst>
                <a:ext uri="{FF2B5EF4-FFF2-40B4-BE49-F238E27FC236}">
                  <a16:creationId xmlns:a16="http://schemas.microsoft.com/office/drawing/2014/main" id="{7E8D6678-5057-40A6-909B-E86B2CBAC8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25" y="1016000"/>
              <a:ext cx="387350" cy="1651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HOST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ext Box 2">
              <a:extLst>
                <a:ext uri="{FF2B5EF4-FFF2-40B4-BE49-F238E27FC236}">
                  <a16:creationId xmlns:a16="http://schemas.microsoft.com/office/drawing/2014/main" id="{B5FC038B-FCA4-4E00-941E-E1C9CE6C26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002" y="520058"/>
              <a:ext cx="717550" cy="1651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BOND0(MAC A)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 Box 2">
              <a:extLst>
                <a:ext uri="{FF2B5EF4-FFF2-40B4-BE49-F238E27FC236}">
                  <a16:creationId xmlns:a16="http://schemas.microsoft.com/office/drawing/2014/main" id="{DEF08A45-6E11-429E-83DC-9193B0E242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274" y="1819275"/>
              <a:ext cx="911225" cy="1651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SR-IOV Active Link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 Box 2">
              <a:extLst>
                <a:ext uri="{FF2B5EF4-FFF2-40B4-BE49-F238E27FC236}">
                  <a16:creationId xmlns:a16="http://schemas.microsoft.com/office/drawing/2014/main" id="{2E2985A6-6FC4-411F-8324-E14ED54D00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9998" y="1824902"/>
              <a:ext cx="911225" cy="1651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SR-IOV Backup Link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 Box 2">
              <a:extLst>
                <a:ext uri="{FF2B5EF4-FFF2-40B4-BE49-F238E27FC236}">
                  <a16:creationId xmlns:a16="http://schemas.microsoft.com/office/drawing/2014/main" id="{760C379C-EF12-437B-91A8-90E38E4495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300" y="174625"/>
              <a:ext cx="387350" cy="1651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GUEST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B76D492C-E5C9-484A-BDC4-24F63756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3744"/>
            <a:ext cx="8229600" cy="311384"/>
          </a:xfrm>
        </p:spPr>
        <p:txBody>
          <a:bodyPr/>
          <a:lstStyle/>
          <a:p>
            <a:r>
              <a:rPr lang="en" dirty="0">
                <a:latin typeface="Proxima Nova"/>
                <a:ea typeface="Proxima Nova"/>
                <a:cs typeface="Proxima Nova"/>
                <a:sym typeface="Proxima Nova"/>
              </a:rPr>
              <a:t>Link Redundancy </a:t>
            </a:r>
            <a:r>
              <a:rPr lang="en-US" dirty="0" err="1">
                <a:latin typeface="Proxima Nova"/>
                <a:ea typeface="Proxima Nova"/>
                <a:cs typeface="Proxima Nova"/>
                <a:sym typeface="Proxima Nova"/>
              </a:rPr>
              <a:t>Cont</a:t>
            </a: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…</a:t>
            </a:r>
            <a:endParaRPr lang="en-US" dirty="0">
              <a:latin typeface="+mj-lt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C46F4A9D-36CA-47CA-B25F-7DD68D4372BD}"/>
              </a:ext>
            </a:extLst>
          </p:cNvPr>
          <p:cNvSpPr/>
          <p:nvPr/>
        </p:nvSpPr>
        <p:spPr>
          <a:xfrm>
            <a:off x="4715946" y="3359462"/>
            <a:ext cx="3667874" cy="883765"/>
          </a:xfrm>
          <a:prstGeom prst="wedgeRoundRectCallout">
            <a:avLst>
              <a:gd name="adj1" fmla="val -112452"/>
              <a:gd name="adj2" fmla="val -95809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Tx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Packets will be sent out as the source MAC matches the interface MAC. 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0721C9B0-FD7D-46AB-9827-6E8E77D54F90}"/>
              </a:ext>
            </a:extLst>
          </p:cNvPr>
          <p:cNvSpPr/>
          <p:nvPr/>
        </p:nvSpPr>
        <p:spPr>
          <a:xfrm>
            <a:off x="5113899" y="326004"/>
            <a:ext cx="3497364" cy="2051436"/>
          </a:xfrm>
          <a:prstGeom prst="wedgeRoundRectCallout">
            <a:avLst>
              <a:gd name="adj1" fmla="val -125026"/>
              <a:gd name="adj2" fmla="val 66086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0">
              <a:buSzPts val="1800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The new Queens blueprint introducing the trust mode on the VF which allows the Guest  to alter the MAC of the VF.</a:t>
            </a:r>
            <a:endParaRPr lang="en-US" b="1" dirty="0">
              <a:solidFill>
                <a:schemeClr val="tx1">
                  <a:lumMod val="50000"/>
                </a:schemeClr>
              </a:solidFill>
              <a:ea typeface="Proxima Nova"/>
              <a:cs typeface="Proxima Nova"/>
              <a:sym typeface="Proxima Nova"/>
            </a:endParaRPr>
          </a:p>
          <a:p>
            <a:pPr marL="114300" lvl="0">
              <a:buSzPts val="1800"/>
            </a:pPr>
            <a:r>
              <a:rPr lang="en" b="1" u="sng" dirty="0">
                <a:solidFill>
                  <a:schemeClr val="tx1">
                    <a:lumMod val="50000"/>
                  </a:schemeClr>
                </a:solidFill>
                <a:hlinkClick r:id="rId3"/>
              </a:rPr>
              <a:t>https://blueprints.launchpad.net/nova/+spec/sriov-trusted-vfs</a:t>
            </a:r>
            <a:endParaRPr lang="en" b="1" u="sng" dirty="0">
              <a:solidFill>
                <a:schemeClr val="tx1">
                  <a:lumMod val="50000"/>
                </a:schemeClr>
              </a:solidFill>
            </a:endParaRPr>
          </a:p>
          <a:p>
            <a:pPr marL="114300" lvl="0">
              <a:buSzPts val="1800"/>
            </a:pP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vf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 0 MAC &lt;MAC A&gt;, spoof checking on, link-state auto, trust on,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query_rss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 off</a:t>
            </a:r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5618DF87-A773-42DF-9C55-D78FAC7A374C}"/>
              </a:ext>
            </a:extLst>
          </p:cNvPr>
          <p:cNvSpPr/>
          <p:nvPr/>
        </p:nvSpPr>
        <p:spPr>
          <a:xfrm>
            <a:off x="789112" y="3163571"/>
            <a:ext cx="679591" cy="628153"/>
          </a:xfrm>
          <a:prstGeom prst="mathMultiply">
            <a:avLst>
              <a:gd name="adj1" fmla="val 10862"/>
            </a:avLst>
          </a:prstGeom>
          <a:solidFill>
            <a:srgbClr val="FF0000">
              <a:alpha val="94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9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BD0FD-B5D5-45EB-AAAF-1362BAB2D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VLAN Tagging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11E6A2-A456-4AB2-8017-E64D78C8EEF4}"/>
              </a:ext>
            </a:extLst>
          </p:cNvPr>
          <p:cNvSpPr/>
          <p:nvPr/>
        </p:nvSpPr>
        <p:spPr>
          <a:xfrm>
            <a:off x="685800" y="742950"/>
            <a:ext cx="7772400" cy="3657600"/>
          </a:xfrm>
          <a:prstGeom prst="round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Calibri"/>
              </a:rPr>
              <a:t>Network segregation is another important attribute of Telco NFVs.</a:t>
            </a: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Calibri"/>
            </a:endParaRP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Normally, to achieve this VLANs are used to do L2 segregation.</a:t>
            </a: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Let’s see how VLAN and VLAN + Link redundancy has an effect with SRIOV.</a:t>
            </a: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Calibri"/>
            </a:endParaRPr>
          </a:p>
          <a:p>
            <a:pPr marL="88900" lvl="0">
              <a:buClr>
                <a:schemeClr val="dk1"/>
              </a:buClr>
              <a:buSzPts val="1400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5532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97B0B89-B39B-403A-AA6A-7665C0E7E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26" y="680963"/>
            <a:ext cx="3120445" cy="393079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76D492C-E5C9-484A-BDC4-24F63756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3744"/>
            <a:ext cx="8229600" cy="311384"/>
          </a:xfrm>
        </p:spPr>
        <p:txBody>
          <a:bodyPr/>
          <a:lstStyle/>
          <a:p>
            <a:r>
              <a:rPr lang="en" dirty="0">
                <a:latin typeface="+mj-lt"/>
                <a:ea typeface="Proxima Nova"/>
                <a:cs typeface="Proxima Nova"/>
                <a:sym typeface="Proxima Nova"/>
              </a:rPr>
              <a:t>VLAN Tagging </a:t>
            </a:r>
            <a:endParaRPr lang="en-US" dirty="0">
              <a:latin typeface="+mj-lt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C46F4A9D-36CA-47CA-B25F-7DD68D4372BD}"/>
              </a:ext>
            </a:extLst>
          </p:cNvPr>
          <p:cNvSpPr/>
          <p:nvPr/>
        </p:nvSpPr>
        <p:spPr>
          <a:xfrm>
            <a:off x="4715946" y="3359462"/>
            <a:ext cx="3667874" cy="883765"/>
          </a:xfrm>
          <a:prstGeom prst="wedgeRoundRectCallout">
            <a:avLst>
              <a:gd name="adj1" fmla="val -123941"/>
              <a:gd name="adj2" fmla="val -97608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dirty="0">
                <a:solidFill>
                  <a:srgbClr val="000000"/>
                </a:solidFill>
                <a:cs typeface="Arial"/>
              </a:rPr>
              <a:t>Only 1 VLAN can be assigned while creating Openstack Network at the PF. PF will insert and strip the VLAN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0721C9B0-FD7D-46AB-9827-6E8E77D54F90}"/>
              </a:ext>
            </a:extLst>
          </p:cNvPr>
          <p:cNvSpPr/>
          <p:nvPr/>
        </p:nvSpPr>
        <p:spPr>
          <a:xfrm>
            <a:off x="5113899" y="1121140"/>
            <a:ext cx="3667874" cy="883765"/>
          </a:xfrm>
          <a:prstGeom prst="wedgeRoundRectCallout">
            <a:avLst>
              <a:gd name="adj1" fmla="val -133438"/>
              <a:gd name="adj2" fmla="val 76551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dirty="0">
                <a:solidFill>
                  <a:srgbClr val="000000"/>
                </a:solidFill>
                <a:cs typeface="Arial"/>
              </a:rPr>
              <a:t>NFV can support 4096 VLAN per VF</a:t>
            </a:r>
          </a:p>
          <a:p>
            <a:pPr lvl="0"/>
            <a:r>
              <a:rPr lang="en-US" b="1" dirty="0">
                <a:solidFill>
                  <a:srgbClr val="000000"/>
                </a:solidFill>
                <a:cs typeface="Arial"/>
              </a:rPr>
              <a:t>Which will be bypassed by the PF.</a:t>
            </a:r>
          </a:p>
        </p:txBody>
      </p:sp>
    </p:spTree>
    <p:extLst>
      <p:ext uri="{BB962C8B-B14F-4D97-AF65-F5344CB8AC3E}">
        <p14:creationId xmlns:p14="http://schemas.microsoft.com/office/powerpoint/2010/main" val="349494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8597717-90FA-4C4B-B222-20FBCFA71C2C}"/>
              </a:ext>
            </a:extLst>
          </p:cNvPr>
          <p:cNvSpPr/>
          <p:nvPr/>
        </p:nvSpPr>
        <p:spPr>
          <a:xfrm>
            <a:off x="387474" y="623681"/>
            <a:ext cx="2902263" cy="2318981"/>
          </a:xfrm>
          <a:prstGeom prst="rect">
            <a:avLst/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7115D43-F5FC-4531-9A6D-AFF7F0218AC1}"/>
              </a:ext>
            </a:extLst>
          </p:cNvPr>
          <p:cNvGrpSpPr/>
          <p:nvPr/>
        </p:nvGrpSpPr>
        <p:grpSpPr>
          <a:xfrm>
            <a:off x="290222" y="904203"/>
            <a:ext cx="3240157" cy="3615616"/>
            <a:chOff x="290222" y="904203"/>
            <a:chExt cx="3240157" cy="3615616"/>
          </a:xfrm>
        </p:grpSpPr>
        <p:sp>
          <p:nvSpPr>
            <p:cNvPr id="22" name="Text Box 2">
              <a:extLst>
                <a:ext uri="{FF2B5EF4-FFF2-40B4-BE49-F238E27FC236}">
                  <a16:creationId xmlns:a16="http://schemas.microsoft.com/office/drawing/2014/main" id="{99BE50D0-C2DB-49DF-88F7-EB539FCAF9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222" y="4195660"/>
              <a:ext cx="1731704" cy="32415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SR-IOV Active Link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2">
              <a:extLst>
                <a:ext uri="{FF2B5EF4-FFF2-40B4-BE49-F238E27FC236}">
                  <a16:creationId xmlns:a16="http://schemas.microsoft.com/office/drawing/2014/main" id="{583A07C2-4F31-4935-BFE9-7A1B333CFF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8675" y="4195660"/>
              <a:ext cx="1731704" cy="32415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SR-IOV Backup Link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9A6CB7C-D097-4359-B2FE-ACCECA2896CA}"/>
                </a:ext>
              </a:extLst>
            </p:cNvPr>
            <p:cNvSpPr/>
            <p:nvPr/>
          </p:nvSpPr>
          <p:spPr>
            <a:xfrm>
              <a:off x="634860" y="904203"/>
              <a:ext cx="2473863" cy="1327804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253C528-84F9-4A09-A6F8-2890F4E4A2E5}"/>
                </a:ext>
              </a:extLst>
            </p:cNvPr>
            <p:cNvCxnSpPr/>
            <p:nvPr/>
          </p:nvCxnSpPr>
          <p:spPr>
            <a:xfrm>
              <a:off x="1147734" y="1764470"/>
              <a:ext cx="18101" cy="2331449"/>
            </a:xfrm>
            <a:prstGeom prst="straightConnector1">
              <a:avLst/>
            </a:prstGeom>
            <a:noFill/>
            <a:ln w="34925" cap="rnd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FD4A3D7-7CD4-4DBB-A917-12CB1DDF85E5}"/>
                </a:ext>
              </a:extLst>
            </p:cNvPr>
            <p:cNvCxnSpPr/>
            <p:nvPr/>
          </p:nvCxnSpPr>
          <p:spPr>
            <a:xfrm>
              <a:off x="2487240" y="1758236"/>
              <a:ext cx="18101" cy="2331449"/>
            </a:xfrm>
            <a:prstGeom prst="straightConnector1">
              <a:avLst/>
            </a:prstGeom>
            <a:noFill/>
            <a:ln w="34925" cap="rnd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BB775FC-C398-40D5-8BBA-4E935CDE0E80}"/>
                </a:ext>
              </a:extLst>
            </p:cNvPr>
            <p:cNvSpPr/>
            <p:nvPr/>
          </p:nvSpPr>
          <p:spPr>
            <a:xfrm>
              <a:off x="900348" y="1571222"/>
              <a:ext cx="1942887" cy="342860"/>
            </a:xfrm>
            <a:prstGeom prst="rect">
              <a:avLst/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 Box 2">
              <a:extLst>
                <a:ext uri="{FF2B5EF4-FFF2-40B4-BE49-F238E27FC236}">
                  <a16:creationId xmlns:a16="http://schemas.microsoft.com/office/drawing/2014/main" id="{C8348AD9-841C-44E6-8857-EC7F2596D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651" y="2655459"/>
              <a:ext cx="736125" cy="32415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MAC 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 Box 2">
              <a:extLst>
                <a:ext uri="{FF2B5EF4-FFF2-40B4-BE49-F238E27FC236}">
                  <a16:creationId xmlns:a16="http://schemas.microsoft.com/office/drawing/2014/main" id="{DCB1D947-3ED9-467B-977C-74B129E372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273" y="2643439"/>
              <a:ext cx="736125" cy="32415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MAC B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 Box 2">
              <a:extLst>
                <a:ext uri="{FF2B5EF4-FFF2-40B4-BE49-F238E27FC236}">
                  <a16:creationId xmlns:a16="http://schemas.microsoft.com/office/drawing/2014/main" id="{2F130D29-9B54-4348-8526-0AD8C4478E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612" y="1963953"/>
              <a:ext cx="736125" cy="32415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MAC 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 Box 2">
              <a:extLst>
                <a:ext uri="{FF2B5EF4-FFF2-40B4-BE49-F238E27FC236}">
                  <a16:creationId xmlns:a16="http://schemas.microsoft.com/office/drawing/2014/main" id="{0EDEE368-2529-409A-88BA-2A8BB3CEF0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9269" y="1983085"/>
              <a:ext cx="736125" cy="32415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MAC B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 Box 2">
              <a:extLst>
                <a:ext uri="{FF2B5EF4-FFF2-40B4-BE49-F238E27FC236}">
                  <a16:creationId xmlns:a16="http://schemas.microsoft.com/office/drawing/2014/main" id="{1CACC1C4-F076-4DFF-BA14-02233A40E9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440" y="2618504"/>
              <a:ext cx="736125" cy="32415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HOST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 Box 2">
              <a:extLst>
                <a:ext uri="{FF2B5EF4-FFF2-40B4-BE49-F238E27FC236}">
                  <a16:creationId xmlns:a16="http://schemas.microsoft.com/office/drawing/2014/main" id="{8B3C2F4E-2254-4A57-B32F-2701E86D63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3638" y="966541"/>
              <a:ext cx="736125" cy="32415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GUEST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DEDF9CA-F0A4-4400-BD51-04139A3F5C1C}"/>
                </a:ext>
              </a:extLst>
            </p:cNvPr>
            <p:cNvSpPr/>
            <p:nvPr/>
          </p:nvSpPr>
          <p:spPr>
            <a:xfrm>
              <a:off x="1220140" y="1265765"/>
              <a:ext cx="1273134" cy="311691"/>
            </a:xfrm>
            <a:prstGeom prst="rect">
              <a:avLst/>
            </a:prstGeom>
            <a:solidFill>
              <a:srgbClr val="4472C4">
                <a:alpha val="52000"/>
              </a:srgbClr>
            </a:solidFill>
            <a:ln w="12700" cap="flat" cmpd="sng" algn="ctr">
              <a:solidFill>
                <a:srgbClr val="A5A5A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VLAN(MAC A)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B76D492C-E5C9-484A-BDC4-24F63756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3744"/>
            <a:ext cx="8229600" cy="311384"/>
          </a:xfrm>
        </p:spPr>
        <p:txBody>
          <a:bodyPr/>
          <a:lstStyle/>
          <a:p>
            <a:r>
              <a:rPr lang="en" dirty="0">
                <a:latin typeface="+mj-lt"/>
                <a:ea typeface="Proxima Nova"/>
                <a:cs typeface="Proxima Nova"/>
                <a:sym typeface="Proxima Nova"/>
              </a:rPr>
              <a:t>VLAN Tagging </a:t>
            </a:r>
            <a:r>
              <a:rPr lang="en-US" dirty="0">
                <a:latin typeface="+mj-lt"/>
                <a:ea typeface="Proxima Nova"/>
                <a:cs typeface="Proxima Nova"/>
                <a:sym typeface="Proxima Nova"/>
              </a:rPr>
              <a:t>+ Link Redundancy Issues…</a:t>
            </a:r>
            <a:r>
              <a:rPr lang="en" dirty="0">
                <a:latin typeface="+mj-lt"/>
                <a:ea typeface="Proxima Nova"/>
                <a:cs typeface="Proxima Nova"/>
                <a:sym typeface="Proxima Nova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C46F4A9D-36CA-47CA-B25F-7DD68D4372BD}"/>
              </a:ext>
            </a:extLst>
          </p:cNvPr>
          <p:cNvSpPr/>
          <p:nvPr/>
        </p:nvSpPr>
        <p:spPr>
          <a:xfrm>
            <a:off x="4715946" y="3359462"/>
            <a:ext cx="3667874" cy="883765"/>
          </a:xfrm>
          <a:prstGeom prst="wedgeRoundRectCallout">
            <a:avLst>
              <a:gd name="adj1" fmla="val -109200"/>
              <a:gd name="adj2" fmla="val -103906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Tx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Packets dropped as spoofed packets</a:t>
            </a:r>
          </a:p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as source MAC varies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0721C9B0-FD7D-46AB-9827-6E8E77D54F90}"/>
              </a:ext>
            </a:extLst>
          </p:cNvPr>
          <p:cNvSpPr/>
          <p:nvPr/>
        </p:nvSpPr>
        <p:spPr>
          <a:xfrm>
            <a:off x="3960960" y="623681"/>
            <a:ext cx="3269921" cy="806218"/>
          </a:xfrm>
          <a:prstGeom prst="wedgeRoundRectCallout">
            <a:avLst>
              <a:gd name="adj1" fmla="val -107275"/>
              <a:gd name="adj2" fmla="val 67072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Bond created with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fail_over_mac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=1</a:t>
            </a:r>
          </a:p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And VLAN on top of that.</a:t>
            </a:r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5618DF87-A773-42DF-9C55-D78FAC7A374C}"/>
              </a:ext>
            </a:extLst>
          </p:cNvPr>
          <p:cNvSpPr/>
          <p:nvPr/>
        </p:nvSpPr>
        <p:spPr>
          <a:xfrm>
            <a:off x="816278" y="3167079"/>
            <a:ext cx="679591" cy="628153"/>
          </a:xfrm>
          <a:prstGeom prst="mathMultiply">
            <a:avLst>
              <a:gd name="adj1" fmla="val 10862"/>
            </a:avLst>
          </a:prstGeom>
          <a:solidFill>
            <a:srgbClr val="FF0000">
              <a:alpha val="94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Box 2">
            <a:extLst>
              <a:ext uri="{FF2B5EF4-FFF2-40B4-BE49-F238E27FC236}">
                <a16:creationId xmlns:a16="http://schemas.microsoft.com/office/drawing/2014/main" id="{01011880-148A-4206-8016-4001B83A7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691" y="1634495"/>
            <a:ext cx="1363641" cy="324159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BOND0(MAC A)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Text Box 2">
            <a:extLst>
              <a:ext uri="{FF2B5EF4-FFF2-40B4-BE49-F238E27FC236}">
                <a16:creationId xmlns:a16="http://schemas.microsoft.com/office/drawing/2014/main" id="{2B9B7642-B351-42CF-88B2-DD0462956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694" y="1633990"/>
            <a:ext cx="1363641" cy="324159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BOND0(MAC B)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471D1764-F417-476B-B396-04AEF02F7FFE}"/>
              </a:ext>
            </a:extLst>
          </p:cNvPr>
          <p:cNvSpPr/>
          <p:nvPr/>
        </p:nvSpPr>
        <p:spPr>
          <a:xfrm>
            <a:off x="3628530" y="1983085"/>
            <a:ext cx="3391857" cy="494958"/>
          </a:xfrm>
          <a:prstGeom prst="wedgeRoundRectCallout">
            <a:avLst>
              <a:gd name="adj1" fmla="val -96871"/>
              <a:gd name="adj2" fmla="val -93991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Bond Interface updates it’s MAC to B</a:t>
            </a: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7F5A9A09-38E6-4E09-9AFC-7542B56E854A}"/>
              </a:ext>
            </a:extLst>
          </p:cNvPr>
          <p:cNvSpPr/>
          <p:nvPr/>
        </p:nvSpPr>
        <p:spPr>
          <a:xfrm>
            <a:off x="3948240" y="1042470"/>
            <a:ext cx="3869749" cy="774857"/>
          </a:xfrm>
          <a:prstGeom prst="wedgeRoundRectCallout">
            <a:avLst>
              <a:gd name="adj1" fmla="val -98550"/>
              <a:gd name="adj2" fmla="val -6150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As VLAN and Bond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+mj-lt"/>
              </a:rPr>
              <a:t>doesnot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 interact VLAN </a:t>
            </a:r>
          </a:p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still uses the MAC A </a:t>
            </a:r>
          </a:p>
        </p:txBody>
      </p:sp>
    </p:spTree>
    <p:extLst>
      <p:ext uri="{BB962C8B-B14F-4D97-AF65-F5344CB8AC3E}">
        <p14:creationId xmlns:p14="http://schemas.microsoft.com/office/powerpoint/2010/main" val="146644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7" grpId="1" animBg="1"/>
      <p:bldP spid="3" grpId="0" animBg="1"/>
      <p:bldP spid="37" grpId="0" animBg="1"/>
      <p:bldP spid="55" grpId="0" animBg="1"/>
      <p:bldP spid="56" grpId="0" animBg="1"/>
      <p:bldP spid="5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DBBB84E-8C24-4650-A5C3-40AE02B70353}"/>
              </a:ext>
            </a:extLst>
          </p:cNvPr>
          <p:cNvGrpSpPr/>
          <p:nvPr/>
        </p:nvGrpSpPr>
        <p:grpSpPr>
          <a:xfrm>
            <a:off x="569095" y="747424"/>
            <a:ext cx="3271231" cy="4119399"/>
            <a:chOff x="569095" y="747424"/>
            <a:chExt cx="3271231" cy="411939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46236C2-2069-46A8-A285-21141087B3F7}"/>
                </a:ext>
              </a:extLst>
            </p:cNvPr>
            <p:cNvSpPr/>
            <p:nvPr/>
          </p:nvSpPr>
          <p:spPr>
            <a:xfrm>
              <a:off x="574911" y="747424"/>
              <a:ext cx="2797696" cy="2456227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1197D6C9-CED5-4262-8708-106C5AA18802}"/>
                </a:ext>
              </a:extLst>
            </p:cNvPr>
            <p:cNvSpPr/>
            <p:nvPr/>
          </p:nvSpPr>
          <p:spPr>
            <a:xfrm>
              <a:off x="813384" y="1044548"/>
              <a:ext cx="2384730" cy="1406388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B7833BD6-ABF3-4C6B-942B-E6904BF61C05}"/>
                </a:ext>
              </a:extLst>
            </p:cNvPr>
            <p:cNvCxnSpPr/>
            <p:nvPr/>
          </p:nvCxnSpPr>
          <p:spPr>
            <a:xfrm>
              <a:off x="1307779" y="1955729"/>
              <a:ext cx="17449" cy="2469433"/>
            </a:xfrm>
            <a:prstGeom prst="straightConnector1">
              <a:avLst/>
            </a:prstGeom>
            <a:noFill/>
            <a:ln w="34925" cap="rnd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40B21612-E0F9-48CB-8D63-2BFC25C307F4}"/>
                </a:ext>
              </a:extLst>
            </p:cNvPr>
            <p:cNvCxnSpPr/>
            <p:nvPr/>
          </p:nvCxnSpPr>
          <p:spPr>
            <a:xfrm>
              <a:off x="2599023" y="1949127"/>
              <a:ext cx="17449" cy="2469433"/>
            </a:xfrm>
            <a:prstGeom prst="straightConnector1">
              <a:avLst/>
            </a:prstGeom>
            <a:noFill/>
            <a:ln w="34925" cap="rnd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64" name="Text Box 2">
              <a:extLst>
                <a:ext uri="{FF2B5EF4-FFF2-40B4-BE49-F238E27FC236}">
                  <a16:creationId xmlns:a16="http://schemas.microsoft.com/office/drawing/2014/main" id="{8C36631B-DAFE-4C46-AD5C-3284F8720A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0874" y="2840499"/>
              <a:ext cx="709603" cy="34334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MAC A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Text Box 2">
              <a:extLst>
                <a:ext uri="{FF2B5EF4-FFF2-40B4-BE49-F238E27FC236}">
                  <a16:creationId xmlns:a16="http://schemas.microsoft.com/office/drawing/2014/main" id="{10E9C88D-03AC-49BD-89B4-2B0A25A5ED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3510" y="2886719"/>
              <a:ext cx="709603" cy="34334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MAC B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 Box 2">
              <a:extLst>
                <a:ext uri="{FF2B5EF4-FFF2-40B4-BE49-F238E27FC236}">
                  <a16:creationId xmlns:a16="http://schemas.microsoft.com/office/drawing/2014/main" id="{42E65808-CF34-4094-AC8C-C39911FFC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1235" y="2167018"/>
              <a:ext cx="709603" cy="34334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MAC 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 Box 2">
              <a:extLst>
                <a:ext uri="{FF2B5EF4-FFF2-40B4-BE49-F238E27FC236}">
                  <a16:creationId xmlns:a16="http://schemas.microsoft.com/office/drawing/2014/main" id="{22DC4FAE-763E-42EE-9327-5AFFE3817A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2479" y="2186826"/>
              <a:ext cx="709603" cy="34334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MAC B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 Box 2">
              <a:extLst>
                <a:ext uri="{FF2B5EF4-FFF2-40B4-BE49-F238E27FC236}">
                  <a16:creationId xmlns:a16="http://schemas.microsoft.com/office/drawing/2014/main" id="{AB796CDA-2F39-4F60-9056-911B3CAE36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095" y="2860308"/>
              <a:ext cx="709603" cy="34334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HOST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 Box 2">
              <a:extLst>
                <a:ext uri="{FF2B5EF4-FFF2-40B4-BE49-F238E27FC236}">
                  <a16:creationId xmlns:a16="http://schemas.microsoft.com/office/drawing/2014/main" id="{8E7D409F-C794-4CAF-9D8C-0975E5BEAA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1065" y="4523479"/>
              <a:ext cx="1669311" cy="34334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SR-IOV Active Link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Text Box 2">
              <a:extLst>
                <a:ext uri="{FF2B5EF4-FFF2-40B4-BE49-F238E27FC236}">
                  <a16:creationId xmlns:a16="http://schemas.microsoft.com/office/drawing/2014/main" id="{5AF6ECD8-DF7D-44AA-9C7C-A0AFD080BF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1015" y="4497793"/>
              <a:ext cx="1669311" cy="34334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SR-IOV Backup Link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Text Box 2">
              <a:extLst>
                <a:ext uri="{FF2B5EF4-FFF2-40B4-BE49-F238E27FC236}">
                  <a16:creationId xmlns:a16="http://schemas.microsoft.com/office/drawing/2014/main" id="{3465C977-CFCD-42D9-9842-765CE4018D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181" y="1051151"/>
              <a:ext cx="709603" cy="34334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GUEST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E548ADCE-D85D-46B3-86FB-BCC98245770A}"/>
              </a:ext>
            </a:extLst>
          </p:cNvPr>
          <p:cNvSpPr/>
          <p:nvPr/>
        </p:nvSpPr>
        <p:spPr>
          <a:xfrm>
            <a:off x="888996" y="1665569"/>
            <a:ext cx="1128385" cy="343344"/>
          </a:xfrm>
          <a:prstGeom prst="rect">
            <a:avLst/>
          </a:prstGeom>
          <a:solidFill>
            <a:srgbClr val="4472C4">
              <a:alpha val="52000"/>
            </a:srgb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VLAN(MAC A)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CBCB61F-CDC6-4973-BB7E-3EBE87DAF3DC}"/>
              </a:ext>
            </a:extLst>
          </p:cNvPr>
          <p:cNvSpPr/>
          <p:nvPr/>
        </p:nvSpPr>
        <p:spPr>
          <a:xfrm>
            <a:off x="2039317" y="1660370"/>
            <a:ext cx="1128385" cy="343344"/>
          </a:xfrm>
          <a:prstGeom prst="rect">
            <a:avLst/>
          </a:prstGeom>
          <a:solidFill>
            <a:srgbClr val="4472C4">
              <a:alpha val="52000"/>
            </a:srgb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VLAN(MAC B)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6D492C-E5C9-484A-BDC4-24F63756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3744"/>
            <a:ext cx="8229600" cy="311384"/>
          </a:xfrm>
        </p:spPr>
        <p:txBody>
          <a:bodyPr/>
          <a:lstStyle/>
          <a:p>
            <a:r>
              <a:rPr lang="en" dirty="0">
                <a:latin typeface="+mj-lt"/>
                <a:ea typeface="Proxima Nova"/>
                <a:cs typeface="Proxima Nova"/>
                <a:sym typeface="Proxima Nova"/>
              </a:rPr>
              <a:t>VLAN Tagging </a:t>
            </a:r>
            <a:r>
              <a:rPr lang="en-US" dirty="0">
                <a:latin typeface="+mj-lt"/>
                <a:ea typeface="Proxima Nova"/>
                <a:cs typeface="Proxima Nova"/>
                <a:sym typeface="Proxima Nova"/>
              </a:rPr>
              <a:t>+ Link Redundancy Issues…</a:t>
            </a:r>
            <a:r>
              <a:rPr lang="en" dirty="0">
                <a:latin typeface="+mj-lt"/>
                <a:ea typeface="Proxima Nova"/>
                <a:cs typeface="Proxima Nova"/>
                <a:sym typeface="Proxima Nova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C46F4A9D-36CA-47CA-B25F-7DD68D4372BD}"/>
              </a:ext>
            </a:extLst>
          </p:cNvPr>
          <p:cNvSpPr/>
          <p:nvPr/>
        </p:nvSpPr>
        <p:spPr>
          <a:xfrm>
            <a:off x="4715946" y="3359462"/>
            <a:ext cx="3667874" cy="883765"/>
          </a:xfrm>
          <a:prstGeom prst="wedgeRoundRectCallout">
            <a:avLst>
              <a:gd name="adj1" fmla="val -105972"/>
              <a:gd name="adj2" fmla="val -78730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Tx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Packets will be sent out as the source MAC matches the interface MAC. </a:t>
            </a:r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5618DF87-A773-42DF-9C55-D78FAC7A374C}"/>
              </a:ext>
            </a:extLst>
          </p:cNvPr>
          <p:cNvSpPr/>
          <p:nvPr/>
        </p:nvSpPr>
        <p:spPr>
          <a:xfrm>
            <a:off x="985432" y="3298946"/>
            <a:ext cx="679591" cy="628153"/>
          </a:xfrm>
          <a:prstGeom prst="mathMultiply">
            <a:avLst>
              <a:gd name="adj1" fmla="val 10862"/>
            </a:avLst>
          </a:prstGeom>
          <a:solidFill>
            <a:srgbClr val="FF0000">
              <a:alpha val="94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5B0F8EA-B0C5-4830-A427-F50627A15D56}"/>
              </a:ext>
            </a:extLst>
          </p:cNvPr>
          <p:cNvSpPr/>
          <p:nvPr/>
        </p:nvSpPr>
        <p:spPr>
          <a:xfrm>
            <a:off x="1069306" y="1304280"/>
            <a:ext cx="1872886" cy="363152"/>
          </a:xfrm>
          <a:prstGeom prst="rect">
            <a:avLst/>
          </a:prstGeom>
          <a:solidFill>
            <a:srgbClr val="A5A5A5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BOND0(MAC A)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7F5A9A09-38E6-4E09-9AFC-7542B56E854A}"/>
              </a:ext>
            </a:extLst>
          </p:cNvPr>
          <p:cNvSpPr/>
          <p:nvPr/>
        </p:nvSpPr>
        <p:spPr>
          <a:xfrm>
            <a:off x="3580377" y="1364312"/>
            <a:ext cx="3144060" cy="862738"/>
          </a:xfrm>
          <a:prstGeom prst="wedgeRoundRectCallout">
            <a:avLst>
              <a:gd name="adj1" fmla="val -106227"/>
              <a:gd name="adj2" fmla="val 941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Create VLANs on both active and backup links </a:t>
            </a: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471D1764-F417-476B-B396-04AEF02F7FFE}"/>
              </a:ext>
            </a:extLst>
          </p:cNvPr>
          <p:cNvSpPr/>
          <p:nvPr/>
        </p:nvSpPr>
        <p:spPr>
          <a:xfrm>
            <a:off x="3501530" y="663579"/>
            <a:ext cx="3391857" cy="494958"/>
          </a:xfrm>
          <a:prstGeom prst="wedgeRoundRectCallout">
            <a:avLst>
              <a:gd name="adj1" fmla="val -81394"/>
              <a:gd name="adj2" fmla="val 118121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Create the Bond on the VLAN interfaces with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fail_over_mac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=1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B6677A2-D1D8-428B-8CBD-D886087F858F}"/>
              </a:ext>
            </a:extLst>
          </p:cNvPr>
          <p:cNvSpPr/>
          <p:nvPr/>
        </p:nvSpPr>
        <p:spPr>
          <a:xfrm>
            <a:off x="1069306" y="1284375"/>
            <a:ext cx="1872886" cy="363152"/>
          </a:xfrm>
          <a:prstGeom prst="rect">
            <a:avLst/>
          </a:prstGeom>
          <a:solidFill>
            <a:srgbClr val="A5A5A5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BOND0(MAC B)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Speech Bubble: Rectangle with Corners Rounded 75">
            <a:extLst>
              <a:ext uri="{FF2B5EF4-FFF2-40B4-BE49-F238E27FC236}">
                <a16:creationId xmlns:a16="http://schemas.microsoft.com/office/drawing/2014/main" id="{9CC0BBB0-A27D-4CEA-BD81-50E6EC6F7E30}"/>
              </a:ext>
            </a:extLst>
          </p:cNvPr>
          <p:cNvSpPr/>
          <p:nvPr/>
        </p:nvSpPr>
        <p:spPr>
          <a:xfrm>
            <a:off x="4306606" y="2327707"/>
            <a:ext cx="4016127" cy="862738"/>
          </a:xfrm>
          <a:prstGeom prst="wedgeRoundRectCallout">
            <a:avLst>
              <a:gd name="adj1" fmla="val -99059"/>
              <a:gd name="adj2" fmla="val -148228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VLAN retains its original MAC and BOND0 starts using MAC B</a:t>
            </a:r>
            <a:endParaRPr lang="en-US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235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26" grpId="0" animBg="1"/>
      <p:bldP spid="3" grpId="0" animBg="1"/>
      <p:bldP spid="74" grpId="0" animBg="1"/>
      <p:bldP spid="74" grpId="1" animBg="1"/>
      <p:bldP spid="57" grpId="0" animBg="1"/>
      <p:bldP spid="57" grpId="1" animBg="1"/>
      <p:bldP spid="56" grpId="0" animBg="1"/>
      <p:bldP spid="56" grpId="1" animBg="1"/>
      <p:bldP spid="75" grpId="0" animBg="1"/>
      <p:bldP spid="76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8597717-90FA-4C4B-B222-20FBCFA71C2C}"/>
              </a:ext>
            </a:extLst>
          </p:cNvPr>
          <p:cNvSpPr/>
          <p:nvPr/>
        </p:nvSpPr>
        <p:spPr>
          <a:xfrm>
            <a:off x="387474" y="623681"/>
            <a:ext cx="2902263" cy="2318981"/>
          </a:xfrm>
          <a:prstGeom prst="rect">
            <a:avLst/>
          </a:prstGeom>
          <a:solidFill>
            <a:srgbClr val="4472C4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7115D43-F5FC-4531-9A6D-AFF7F0218AC1}"/>
              </a:ext>
            </a:extLst>
          </p:cNvPr>
          <p:cNvGrpSpPr/>
          <p:nvPr/>
        </p:nvGrpSpPr>
        <p:grpSpPr>
          <a:xfrm>
            <a:off x="290222" y="904203"/>
            <a:ext cx="3240157" cy="3615616"/>
            <a:chOff x="290222" y="904203"/>
            <a:chExt cx="3240157" cy="3615616"/>
          </a:xfrm>
        </p:grpSpPr>
        <p:sp>
          <p:nvSpPr>
            <p:cNvPr id="22" name="Text Box 2">
              <a:extLst>
                <a:ext uri="{FF2B5EF4-FFF2-40B4-BE49-F238E27FC236}">
                  <a16:creationId xmlns:a16="http://schemas.microsoft.com/office/drawing/2014/main" id="{99BE50D0-C2DB-49DF-88F7-EB539FCAF9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222" y="4195660"/>
              <a:ext cx="1731704" cy="32415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SR-IOV Active Link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2">
              <a:extLst>
                <a:ext uri="{FF2B5EF4-FFF2-40B4-BE49-F238E27FC236}">
                  <a16:creationId xmlns:a16="http://schemas.microsoft.com/office/drawing/2014/main" id="{583A07C2-4F31-4935-BFE9-7A1B333CFF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8675" y="4195660"/>
              <a:ext cx="1731704" cy="32415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SR-IOV Backup Link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9A6CB7C-D097-4359-B2FE-ACCECA2896CA}"/>
                </a:ext>
              </a:extLst>
            </p:cNvPr>
            <p:cNvSpPr/>
            <p:nvPr/>
          </p:nvSpPr>
          <p:spPr>
            <a:xfrm>
              <a:off x="634860" y="904203"/>
              <a:ext cx="2473863" cy="1327804"/>
            </a:xfrm>
            <a:prstGeom prst="roundRect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253C528-84F9-4A09-A6F8-2890F4E4A2E5}"/>
                </a:ext>
              </a:extLst>
            </p:cNvPr>
            <p:cNvCxnSpPr/>
            <p:nvPr/>
          </p:nvCxnSpPr>
          <p:spPr>
            <a:xfrm>
              <a:off x="1147734" y="1764470"/>
              <a:ext cx="18101" cy="2331449"/>
            </a:xfrm>
            <a:prstGeom prst="straightConnector1">
              <a:avLst/>
            </a:prstGeom>
            <a:noFill/>
            <a:ln w="34925" cap="rnd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FD4A3D7-7CD4-4DBB-A917-12CB1DDF85E5}"/>
                </a:ext>
              </a:extLst>
            </p:cNvPr>
            <p:cNvCxnSpPr/>
            <p:nvPr/>
          </p:nvCxnSpPr>
          <p:spPr>
            <a:xfrm>
              <a:off x="2487240" y="1758236"/>
              <a:ext cx="18101" cy="2331449"/>
            </a:xfrm>
            <a:prstGeom prst="straightConnector1">
              <a:avLst/>
            </a:prstGeom>
            <a:noFill/>
            <a:ln w="34925" cap="rnd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BB775FC-C398-40D5-8BBA-4E935CDE0E80}"/>
                </a:ext>
              </a:extLst>
            </p:cNvPr>
            <p:cNvSpPr/>
            <p:nvPr/>
          </p:nvSpPr>
          <p:spPr>
            <a:xfrm>
              <a:off x="900348" y="1571222"/>
              <a:ext cx="1942887" cy="342860"/>
            </a:xfrm>
            <a:prstGeom prst="rect">
              <a:avLst/>
            </a:prstGeom>
            <a:solidFill>
              <a:srgbClr val="A5A5A5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 Box 2">
              <a:extLst>
                <a:ext uri="{FF2B5EF4-FFF2-40B4-BE49-F238E27FC236}">
                  <a16:creationId xmlns:a16="http://schemas.microsoft.com/office/drawing/2014/main" id="{C8348AD9-841C-44E6-8857-EC7F2596D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651" y="2655459"/>
              <a:ext cx="736125" cy="32415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MAC 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 Box 2">
              <a:extLst>
                <a:ext uri="{FF2B5EF4-FFF2-40B4-BE49-F238E27FC236}">
                  <a16:creationId xmlns:a16="http://schemas.microsoft.com/office/drawing/2014/main" id="{DCB1D947-3ED9-467B-977C-74B129E372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273" y="2643439"/>
              <a:ext cx="736125" cy="32415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MAC 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 Box 2">
              <a:extLst>
                <a:ext uri="{FF2B5EF4-FFF2-40B4-BE49-F238E27FC236}">
                  <a16:creationId xmlns:a16="http://schemas.microsoft.com/office/drawing/2014/main" id="{2F130D29-9B54-4348-8526-0AD8C4478E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612" y="1963953"/>
              <a:ext cx="736125" cy="32415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MAC 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 Box 2">
              <a:extLst>
                <a:ext uri="{FF2B5EF4-FFF2-40B4-BE49-F238E27FC236}">
                  <a16:creationId xmlns:a16="http://schemas.microsoft.com/office/drawing/2014/main" id="{0EDEE368-2529-409A-88BA-2A8BB3CEF0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9269" y="1983085"/>
              <a:ext cx="736125" cy="32415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MAC 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 Box 2">
              <a:extLst>
                <a:ext uri="{FF2B5EF4-FFF2-40B4-BE49-F238E27FC236}">
                  <a16:creationId xmlns:a16="http://schemas.microsoft.com/office/drawing/2014/main" id="{1CACC1C4-F076-4DFF-BA14-02233A40E9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440" y="2618504"/>
              <a:ext cx="736125" cy="32415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HOST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 Box 2">
              <a:extLst>
                <a:ext uri="{FF2B5EF4-FFF2-40B4-BE49-F238E27FC236}">
                  <a16:creationId xmlns:a16="http://schemas.microsoft.com/office/drawing/2014/main" id="{8B3C2F4E-2254-4A57-B32F-2701E86D63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3638" y="966541"/>
              <a:ext cx="736125" cy="32415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>
                  <a:alpha val="0"/>
                </a:srgb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GUEST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DEDF9CA-F0A4-4400-BD51-04139A3F5C1C}"/>
                </a:ext>
              </a:extLst>
            </p:cNvPr>
            <p:cNvSpPr/>
            <p:nvPr/>
          </p:nvSpPr>
          <p:spPr>
            <a:xfrm>
              <a:off x="1220140" y="1265765"/>
              <a:ext cx="1273134" cy="311691"/>
            </a:xfrm>
            <a:prstGeom prst="rect">
              <a:avLst/>
            </a:prstGeom>
            <a:solidFill>
              <a:srgbClr val="4472C4">
                <a:alpha val="52000"/>
              </a:srgbClr>
            </a:solidFill>
            <a:ln w="12700" cap="flat" cmpd="sng" algn="ctr">
              <a:solidFill>
                <a:srgbClr val="A5A5A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Courier New" panose="02070309020205020404" pitchFamily="49" charset="0"/>
                  <a:ea typeface="Calibri" panose="020F0502020204030204" pitchFamily="34" charset="0"/>
                  <a:cs typeface="Times New Roman" panose="02020603050405020304" pitchFamily="18" charset="0"/>
                </a:rPr>
                <a:t>VLAN(MAC A)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B76D492C-E5C9-484A-BDC4-24F63756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3744"/>
            <a:ext cx="8229600" cy="311384"/>
          </a:xfrm>
        </p:spPr>
        <p:txBody>
          <a:bodyPr/>
          <a:lstStyle/>
          <a:p>
            <a:r>
              <a:rPr lang="en" dirty="0">
                <a:latin typeface="+mj-lt"/>
                <a:ea typeface="Proxima Nova"/>
                <a:cs typeface="Proxima Nova"/>
                <a:sym typeface="Proxima Nova"/>
              </a:rPr>
              <a:t>VLAN Tagging </a:t>
            </a:r>
            <a:r>
              <a:rPr lang="en-US" dirty="0">
                <a:latin typeface="+mj-lt"/>
                <a:ea typeface="Proxima Nova"/>
                <a:cs typeface="Proxima Nova"/>
                <a:sym typeface="Proxima Nova"/>
              </a:rPr>
              <a:t>+ Link Redundancy Issues…</a:t>
            </a:r>
            <a:r>
              <a:rPr lang="en" dirty="0">
                <a:latin typeface="+mj-lt"/>
                <a:ea typeface="Proxima Nova"/>
                <a:cs typeface="Proxima Nova"/>
                <a:sym typeface="Proxima Nova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C46F4A9D-36CA-47CA-B25F-7DD68D4372BD}"/>
              </a:ext>
            </a:extLst>
          </p:cNvPr>
          <p:cNvSpPr/>
          <p:nvPr/>
        </p:nvSpPr>
        <p:spPr>
          <a:xfrm>
            <a:off x="4715946" y="3359462"/>
            <a:ext cx="3667874" cy="883765"/>
          </a:xfrm>
          <a:prstGeom prst="wedgeRoundRectCallout">
            <a:avLst>
              <a:gd name="adj1" fmla="val -109200"/>
              <a:gd name="adj2" fmla="val -103906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Tx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Packets will be sent out as the source MAC matches the interface MAC. </a:t>
            </a:r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5618DF87-A773-42DF-9C55-D78FAC7A374C}"/>
              </a:ext>
            </a:extLst>
          </p:cNvPr>
          <p:cNvSpPr/>
          <p:nvPr/>
        </p:nvSpPr>
        <p:spPr>
          <a:xfrm>
            <a:off x="816278" y="3167079"/>
            <a:ext cx="679591" cy="628153"/>
          </a:xfrm>
          <a:prstGeom prst="mathMultiply">
            <a:avLst>
              <a:gd name="adj1" fmla="val 10862"/>
            </a:avLst>
          </a:prstGeom>
          <a:solidFill>
            <a:srgbClr val="FF0000">
              <a:alpha val="94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Box 2">
            <a:extLst>
              <a:ext uri="{FF2B5EF4-FFF2-40B4-BE49-F238E27FC236}">
                <a16:creationId xmlns:a16="http://schemas.microsoft.com/office/drawing/2014/main" id="{01011880-148A-4206-8016-4001B83A7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691" y="1634495"/>
            <a:ext cx="1363641" cy="324159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BOND0(MAC A)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7F5A9A09-38E6-4E09-9AFC-7542B56E854A}"/>
              </a:ext>
            </a:extLst>
          </p:cNvPr>
          <p:cNvSpPr/>
          <p:nvPr/>
        </p:nvSpPr>
        <p:spPr>
          <a:xfrm>
            <a:off x="3948240" y="623681"/>
            <a:ext cx="4738560" cy="1015000"/>
          </a:xfrm>
          <a:prstGeom prst="wedgeRoundRectCallout">
            <a:avLst>
              <a:gd name="adj1" fmla="val -78717"/>
              <a:gd name="adj2" fmla="val 168188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0">
              <a:buSzPts val="1800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  <a:ea typeface="Proxima Nova"/>
                <a:cs typeface="Proxima Nova"/>
                <a:sym typeface="Proxima Nova"/>
              </a:rPr>
              <a:t>Enable trust mode on, so that the VM can alter the </a:t>
            </a:r>
          </a:p>
          <a:p>
            <a:pPr marL="114300" lvl="0">
              <a:buSzPts val="1800"/>
            </a:pP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+mj-lt"/>
                <a:ea typeface="Proxima Nova"/>
                <a:cs typeface="Proxima Nova"/>
                <a:sym typeface="Proxima Nova"/>
              </a:rPr>
              <a:t>libvirt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+mj-lt"/>
                <a:ea typeface="Proxima Nova"/>
                <a:cs typeface="Proxima Nova"/>
                <a:sym typeface="Proxima Nova"/>
              </a:rPr>
              <a:t> allocated MAC</a:t>
            </a:r>
          </a:p>
        </p:txBody>
      </p:sp>
    </p:spTree>
    <p:extLst>
      <p:ext uri="{BB962C8B-B14F-4D97-AF65-F5344CB8AC3E}">
        <p14:creationId xmlns:p14="http://schemas.microsoft.com/office/powerpoint/2010/main" val="281707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 animBg="1"/>
      <p:bldP spid="5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2218E-D8EB-4839-A813-D542519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Link Monitoring</a:t>
            </a:r>
            <a:endParaRPr lang="en-US" dirty="0">
              <a:effectLst/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F3295D-7666-489A-8173-D89FD6750FEB}"/>
              </a:ext>
            </a:extLst>
          </p:cNvPr>
          <p:cNvSpPr/>
          <p:nvPr/>
        </p:nvSpPr>
        <p:spPr>
          <a:xfrm>
            <a:off x="685800" y="742950"/>
            <a:ext cx="7772400" cy="3657600"/>
          </a:xfrm>
          <a:prstGeom prst="round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Proxima Nova"/>
                <a:sym typeface="Calibri"/>
              </a:rPr>
              <a:t>With High Throughput requirement , the NFV guest uses DPDK to read the packets from the SR-IOV VFs.</a:t>
            </a: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Proxima Nova"/>
              <a:sym typeface="Calibri"/>
            </a:endParaRP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Proxima Nova"/>
              </a:rPr>
              <a:t>DPDK app should take care of running a watchdog to monitor the link status.</a:t>
            </a: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Proxima Nova"/>
              <a:sym typeface="Calibri"/>
            </a:endParaRP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Proxima Nova"/>
                <a:sym typeface="Calibri"/>
              </a:rPr>
              <a:t>On Link loss, the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Proxima Nova"/>
                <a:sym typeface="Calibri"/>
              </a:rPr>
              <a:t>Tx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Proxima Nova"/>
                <a:sym typeface="Calibri"/>
              </a:rPr>
              <a:t> queue should be disabled and no packets should be sent.</a:t>
            </a: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Proxima Nova"/>
              <a:sym typeface="Calibri"/>
            </a:endParaRP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Proxima Nova"/>
                <a:sym typeface="Calibri"/>
              </a:rPr>
              <a:t>On Link Coming back, both Rx and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Proxima Nova"/>
                <a:sym typeface="Calibri"/>
              </a:rPr>
              <a:t>Tx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Proxima Nova"/>
                <a:sym typeface="Calibri"/>
              </a:rPr>
              <a:t> queues for the VF should be reset and re-initialized to make packet flow work properly.</a:t>
            </a: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Proxima Nova"/>
              <a:sym typeface="Calibri"/>
            </a:endParaRP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Proxima Nova"/>
                <a:sym typeface="Calibri"/>
              </a:rPr>
              <a:t>Re-initialization will take care of reconfiguring the VLANs in shadow table if any.</a:t>
            </a: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Proxima Nova"/>
              <a:sym typeface="Calibri"/>
            </a:endParaRP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Proxima Nova"/>
                <a:sym typeface="Calibri"/>
              </a:rPr>
              <a:t>If not using XCAST_MODE_ALLMULTI enable host driver then the IPv6 Multicast addresses needs to be reconfigured again after re-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Proxima Nova"/>
                <a:sym typeface="Calibri"/>
              </a:rPr>
              <a:t>init.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Proxima Nova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973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2218E-D8EB-4839-A813-D542519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Packet</a:t>
            </a:r>
            <a:r>
              <a:rPr lang="en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 Monitoring</a:t>
            </a:r>
            <a:endParaRPr lang="en-US" dirty="0">
              <a:effectLst/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8E2BC5C-2387-49CA-B328-032C413EAC6F}"/>
              </a:ext>
            </a:extLst>
          </p:cNvPr>
          <p:cNvSpPr/>
          <p:nvPr/>
        </p:nvSpPr>
        <p:spPr>
          <a:xfrm>
            <a:off x="685800" y="742950"/>
            <a:ext cx="7772400" cy="3657600"/>
          </a:xfrm>
          <a:prstGeom prst="round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Debugging Networking issues with a SRIOV VNF is difficult.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accent1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All Telco Customers need real time centralized debugging capability which is challenging with SRIOV Networking.</a:t>
            </a:r>
          </a:p>
          <a:p>
            <a:pPr marL="3873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accent1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All sniffer applications work at Linux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pcap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level so do not have capability to record media since networking is SRIOV and most Telco VNF’s dealing the fast path is DPDK based.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accent1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Choices:</a:t>
            </a:r>
          </a:p>
          <a:p>
            <a:pPr marL="687388" lvl="7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TOR Switch –</a:t>
            </a:r>
            <a:r>
              <a:rPr lang="en-US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Not Practical</a:t>
            </a:r>
          </a:p>
          <a:p>
            <a:pPr marL="687388" lvl="5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Host/PF level</a:t>
            </a:r>
          </a:p>
          <a:p>
            <a:pPr marL="687388" lvl="5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VNF supporting the Monitoring at performance hit.</a:t>
            </a:r>
          </a:p>
          <a:p>
            <a:pPr marL="687388" lvl="5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Smart NIC’s</a:t>
            </a:r>
          </a:p>
          <a:p>
            <a:pPr marL="374650" lvl="0" indent="-285750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75000"/>
                </a:schemeClr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5095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7F75-2373-40D1-8913-6CC920667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4741"/>
            <a:ext cx="8229600" cy="311384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Proxima Nova"/>
              </a:rPr>
              <a:t>Agenda</a:t>
            </a:r>
            <a:endParaRPr lang="en-US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D65961-3F4B-4FAC-A748-0AC610C0FF90}"/>
              </a:ext>
            </a:extLst>
          </p:cNvPr>
          <p:cNvSpPr/>
          <p:nvPr/>
        </p:nvSpPr>
        <p:spPr>
          <a:xfrm>
            <a:off x="457200" y="640292"/>
            <a:ext cx="8001000" cy="3862917"/>
          </a:xfrm>
          <a:prstGeom prst="round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SR-IOV - What, Why and How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Configuration for SR-IOV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Drawbacks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How to overcome them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Monitoring Demo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Deployment Scenario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Choices of SR-IOV NICs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Availability of SRIOV in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Public</a:t>
            </a:r>
            <a:r>
              <a:rPr lang="en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 Clouds 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SR-IOV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in Containers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Future Improvements Proposed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900CED-D0EB-43E5-B62C-2B126BCBC29F}"/>
              </a:ext>
            </a:extLst>
          </p:cNvPr>
          <p:cNvSpPr/>
          <p:nvPr/>
        </p:nvSpPr>
        <p:spPr>
          <a:xfrm>
            <a:off x="976668" y="787400"/>
            <a:ext cx="3395133" cy="372533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7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7F75-2373-40D1-8913-6CC920667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4741"/>
            <a:ext cx="8229600" cy="311384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Proxima Nova"/>
              </a:rPr>
              <a:t>Agenda</a:t>
            </a:r>
            <a:endParaRPr lang="en-US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D65961-3F4B-4FAC-A748-0AC610C0FF90}"/>
              </a:ext>
            </a:extLst>
          </p:cNvPr>
          <p:cNvSpPr/>
          <p:nvPr/>
        </p:nvSpPr>
        <p:spPr>
          <a:xfrm>
            <a:off x="457200" y="640292"/>
            <a:ext cx="8001000" cy="3862917"/>
          </a:xfrm>
          <a:prstGeom prst="round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How to overcome them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Monitoring Demo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Deployment Scenario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Choices of SR-IOV NICs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Availability of SRIOV in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Public</a:t>
            </a:r>
            <a:r>
              <a:rPr lang="en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 Clouds 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SR-IOV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in Containers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Future Improvements Proposed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900CED-D0EB-43E5-B62C-2B126BCBC29F}"/>
              </a:ext>
            </a:extLst>
          </p:cNvPr>
          <p:cNvSpPr/>
          <p:nvPr/>
        </p:nvSpPr>
        <p:spPr>
          <a:xfrm>
            <a:off x="976661" y="1826684"/>
            <a:ext cx="3395133" cy="372533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A95B5F-2AC4-4770-AA00-863C969DF6FF}"/>
              </a:ext>
            </a:extLst>
          </p:cNvPr>
          <p:cNvSpPr/>
          <p:nvPr/>
        </p:nvSpPr>
        <p:spPr>
          <a:xfrm>
            <a:off x="976662" y="2199217"/>
            <a:ext cx="3395133" cy="372533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6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"/>
            <a:ext cx="9143999" cy="4771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 Demo: </a:t>
            </a:r>
            <a:r>
              <a:rPr lang="en-US" dirty="0">
                <a:solidFill>
                  <a:schemeClr val="dk1"/>
                </a:solidFill>
                <a:ea typeface="Proxima Nova"/>
                <a:cs typeface="Proxima Nova"/>
                <a:sym typeface="Proxima Nova"/>
              </a:rPr>
              <a:t>Packet</a:t>
            </a:r>
            <a:r>
              <a:rPr lang="en" dirty="0">
                <a:solidFill>
                  <a:schemeClr val="dk1"/>
                </a:solidFill>
                <a:ea typeface="Proxima Nova"/>
                <a:cs typeface="Proxima Nova"/>
                <a:sym typeface="Proxima Nova"/>
              </a:rPr>
              <a:t> Monitoring</a:t>
            </a:r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5895535" y="722581"/>
            <a:ext cx="1396674" cy="1138398"/>
            <a:chOff x="381000" y="2925007"/>
            <a:chExt cx="1920238" cy="1565144"/>
          </a:xfrm>
        </p:grpSpPr>
        <p:grpSp>
          <p:nvGrpSpPr>
            <p:cNvPr id="64" name="Group 63"/>
            <p:cNvGrpSpPr/>
            <p:nvPr/>
          </p:nvGrpSpPr>
          <p:grpSpPr>
            <a:xfrm>
              <a:off x="381000" y="2925007"/>
              <a:ext cx="1920238" cy="1565144"/>
              <a:chOff x="4592131" y="3611781"/>
              <a:chExt cx="1920238" cy="1565144"/>
            </a:xfrm>
          </p:grpSpPr>
          <p:sp>
            <p:nvSpPr>
              <p:cNvPr id="71" name="Rounded Rectangle 70"/>
              <p:cNvSpPr/>
              <p:nvPr/>
            </p:nvSpPr>
            <p:spPr>
              <a:xfrm>
                <a:off x="4826265" y="3954224"/>
                <a:ext cx="1686104" cy="1222701"/>
              </a:xfrm>
              <a:prstGeom prst="roundRect">
                <a:avLst/>
              </a:prstGeom>
              <a:solidFill>
                <a:schemeClr val="bg1"/>
              </a:solidFill>
              <a:ln w="22225"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rgbClr val="FFFFFF"/>
                  </a:solidFill>
                </a:endParaRPr>
              </a:p>
            </p:txBody>
          </p:sp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92131" y="3611781"/>
                <a:ext cx="729129" cy="729129"/>
              </a:xfrm>
              <a:prstGeom prst="rect">
                <a:avLst/>
              </a:prstGeom>
            </p:spPr>
          </p:pic>
          <p:sp>
            <p:nvSpPr>
              <p:cNvPr id="73" name="TextBox 72"/>
              <p:cNvSpPr txBox="1"/>
              <p:nvPr/>
            </p:nvSpPr>
            <p:spPr>
              <a:xfrm>
                <a:off x="4621715" y="3905212"/>
                <a:ext cx="703489" cy="3173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srgbClr val="323131"/>
                    </a:solidFill>
                  </a:rPr>
                  <a:t>VNF 1</a:t>
                </a:r>
              </a:p>
            </p:txBody>
          </p:sp>
        </p:grpSp>
        <p:sp>
          <p:nvSpPr>
            <p:cNvPr id="69" name="Rectangle 68"/>
            <p:cNvSpPr/>
            <p:nvPr/>
          </p:nvSpPr>
          <p:spPr>
            <a:xfrm>
              <a:off x="1606392" y="3627538"/>
              <a:ext cx="373134" cy="1617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</p:grpSp>
      <p:pic>
        <p:nvPicPr>
          <p:cNvPr id="75" name="Picture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346" y="3933080"/>
            <a:ext cx="1218729" cy="664051"/>
          </a:xfrm>
          <a:prstGeom prst="rect">
            <a:avLst/>
          </a:prstGeom>
        </p:spPr>
      </p:pic>
      <p:cxnSp>
        <p:nvCxnSpPr>
          <p:cNvPr id="76" name="Elbow Connector 75"/>
          <p:cNvCxnSpPr>
            <a:cxnSpLocks/>
            <a:stCxn id="75" idx="0"/>
          </p:cNvCxnSpPr>
          <p:nvPr/>
        </p:nvCxnSpPr>
        <p:spPr>
          <a:xfrm rot="16200000" flipV="1">
            <a:off x="4410669" y="2640038"/>
            <a:ext cx="433139" cy="2152945"/>
          </a:xfrm>
          <a:prstGeom prst="bentConnector3">
            <a:avLst>
              <a:gd name="adj1" fmla="val 50000"/>
            </a:avLst>
          </a:prstGeom>
          <a:ln w="44450">
            <a:solidFill>
              <a:schemeClr val="accent6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5706804" y="3762246"/>
            <a:ext cx="7761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>
                <a:solidFill>
                  <a:schemeClr val="accent6">
                    <a:lumMod val="75000"/>
                  </a:schemeClr>
                </a:solidFill>
              </a:rPr>
              <a:t>CALL LOAD</a:t>
            </a:r>
            <a:endParaRPr lang="en-US" sz="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78" name="Elbow Connector 77"/>
          <p:cNvCxnSpPr>
            <a:cxnSpLocks/>
            <a:stCxn id="75" idx="0"/>
          </p:cNvCxnSpPr>
          <p:nvPr/>
        </p:nvCxnSpPr>
        <p:spPr>
          <a:xfrm rot="5400000" flipH="1" flipV="1">
            <a:off x="6539717" y="2663330"/>
            <a:ext cx="433743" cy="2105757"/>
          </a:xfrm>
          <a:prstGeom prst="bentConnector3">
            <a:avLst>
              <a:gd name="adj1" fmla="val 50000"/>
            </a:avLst>
          </a:prstGeom>
          <a:ln w="44450">
            <a:solidFill>
              <a:schemeClr val="accent6">
                <a:lumMod val="7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>
            <a:cxnSpLocks/>
            <a:endCxn id="71" idx="2"/>
          </p:cNvCxnSpPr>
          <p:nvPr/>
        </p:nvCxnSpPr>
        <p:spPr>
          <a:xfrm rot="16200000" flipV="1">
            <a:off x="6869728" y="1670272"/>
            <a:ext cx="749033" cy="1130447"/>
          </a:xfrm>
          <a:prstGeom prst="bentConnector3">
            <a:avLst>
              <a:gd name="adj1" fmla="val 50000"/>
            </a:avLst>
          </a:prstGeom>
          <a:ln w="444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8"/>
          <p:cNvCxnSpPr>
            <a:cxnSpLocks/>
            <a:endCxn id="71" idx="2"/>
          </p:cNvCxnSpPr>
          <p:nvPr/>
        </p:nvCxnSpPr>
        <p:spPr>
          <a:xfrm rot="5400000" flipH="1" flipV="1">
            <a:off x="4752200" y="683194"/>
            <a:ext cx="749034" cy="3104605"/>
          </a:xfrm>
          <a:prstGeom prst="bentConnector3">
            <a:avLst>
              <a:gd name="adj1" fmla="val 50000"/>
            </a:avLst>
          </a:prstGeom>
          <a:ln w="444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6099630" y="2230916"/>
            <a:ext cx="6687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042660"/>
                </a:solidFill>
              </a:rPr>
              <a:t>COLLECT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3361289" y="3295298"/>
            <a:ext cx="4235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>
                <a:solidFill>
                  <a:srgbClr val="FF0000"/>
                </a:solidFill>
              </a:rPr>
              <a:t>NEW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7308757" y="1233562"/>
            <a:ext cx="8515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042660"/>
                </a:solidFill>
              </a:rPr>
              <a:t>MONITORING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58055" y="3613430"/>
            <a:ext cx="275304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Demonstration Shows:</a:t>
            </a:r>
          </a:p>
          <a:p>
            <a:endParaRPr lang="en-US" sz="1200" b="1" i="1" dirty="0"/>
          </a:p>
          <a:p>
            <a:pPr marL="214313" indent="-214313">
              <a:buFont typeface="Arial" charset="0"/>
              <a:buChar char="•"/>
            </a:pPr>
            <a:r>
              <a:rPr lang="en-US" sz="1100" b="1" dirty="0"/>
              <a:t>Intel DPDK 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100" b="1" dirty="0"/>
              <a:t>Live Signaling/Media Monitoring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100" b="1" dirty="0"/>
              <a:t>Call Quality Analysis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281812FD-A3BE-4B60-A5D4-6D42CEC55A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087" y="1104769"/>
            <a:ext cx="981079" cy="653093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008BC8F-6B75-4BEA-98A6-6BDD723B52A2}"/>
              </a:ext>
            </a:extLst>
          </p:cNvPr>
          <p:cNvGrpSpPr/>
          <p:nvPr/>
        </p:nvGrpSpPr>
        <p:grpSpPr>
          <a:xfrm>
            <a:off x="6905661" y="2344757"/>
            <a:ext cx="1396674" cy="1138398"/>
            <a:chOff x="4592131" y="3611781"/>
            <a:chExt cx="1920238" cy="1565144"/>
          </a:xfrm>
        </p:grpSpPr>
        <p:sp>
          <p:nvSpPr>
            <p:cNvPr id="128" name="Rounded Rectangle 11">
              <a:extLst>
                <a:ext uri="{FF2B5EF4-FFF2-40B4-BE49-F238E27FC236}">
                  <a16:creationId xmlns:a16="http://schemas.microsoft.com/office/drawing/2014/main" id="{C8CED2D0-88A6-48E1-BF4B-5AEBB50F62AA}"/>
                </a:ext>
              </a:extLst>
            </p:cNvPr>
            <p:cNvSpPr/>
            <p:nvPr/>
          </p:nvSpPr>
          <p:spPr>
            <a:xfrm>
              <a:off x="4826265" y="3954224"/>
              <a:ext cx="1686104" cy="1222701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66C89C0C-4D7A-4A5B-809B-70FC0BF3A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2131" y="3611781"/>
              <a:ext cx="729129" cy="729129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6CD3AE0D-36FC-49C5-BDC1-EEC35B415CF5}"/>
                </a:ext>
              </a:extLst>
            </p:cNvPr>
            <p:cNvSpPr txBox="1"/>
            <p:nvPr/>
          </p:nvSpPr>
          <p:spPr>
            <a:xfrm>
              <a:off x="4621714" y="3905212"/>
              <a:ext cx="703489" cy="317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323131"/>
                  </a:solidFill>
                </a:rPr>
                <a:t>VNF 2</a:t>
              </a:r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7E49BE94-BD77-4F0A-A41D-34D8DB0EB77F}"/>
              </a:ext>
            </a:extLst>
          </p:cNvPr>
          <p:cNvSpPr/>
          <p:nvPr/>
        </p:nvSpPr>
        <p:spPr>
          <a:xfrm>
            <a:off x="7784011" y="2873741"/>
            <a:ext cx="271397" cy="117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33" name="Rounded Rectangle 11">
            <a:extLst>
              <a:ext uri="{FF2B5EF4-FFF2-40B4-BE49-F238E27FC236}">
                <a16:creationId xmlns:a16="http://schemas.microsoft.com/office/drawing/2014/main" id="{19799636-51CF-4C6F-B1C9-792A719D302E}"/>
              </a:ext>
            </a:extLst>
          </p:cNvPr>
          <p:cNvSpPr/>
          <p:nvPr/>
        </p:nvSpPr>
        <p:spPr>
          <a:xfrm>
            <a:off x="2879434" y="2630916"/>
            <a:ext cx="1226378" cy="889324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7030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780533BE-F6A3-4D67-BBB9-255F3614B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838" y="2367883"/>
            <a:ext cx="530328" cy="530328"/>
          </a:xfrm>
          <a:prstGeom prst="rect">
            <a:avLst/>
          </a:prstGeom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73DEDCEA-9BD1-4533-ADC8-AAA7DE21C5A9}"/>
              </a:ext>
            </a:extLst>
          </p:cNvPr>
          <p:cNvSpPr txBox="1"/>
          <p:nvPr/>
        </p:nvSpPr>
        <p:spPr>
          <a:xfrm>
            <a:off x="2660846" y="2571395"/>
            <a:ext cx="5116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323131"/>
                </a:solidFill>
              </a:rPr>
              <a:t>VNF 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4B9DC3D-862F-4A98-A91E-A5596F018B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6597" y="2767354"/>
            <a:ext cx="965098" cy="6500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EF4F08-B6EB-4650-9F56-02E0A9A004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2638" y="2783571"/>
            <a:ext cx="934387" cy="639121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C398D66F-E55C-4A95-8328-EE142D0E2156}"/>
              </a:ext>
            </a:extLst>
          </p:cNvPr>
          <p:cNvSpPr txBox="1"/>
          <p:nvPr/>
        </p:nvSpPr>
        <p:spPr>
          <a:xfrm>
            <a:off x="3875675" y="2260161"/>
            <a:ext cx="6687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042660"/>
                </a:solidFill>
              </a:rPr>
              <a:t>COLLECT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DB9773-D32C-456E-A333-C92B4CFF98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7861" y="1464515"/>
            <a:ext cx="597563" cy="22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0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709848-6A5F-4526-B360-1C250A6DA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30" y="88886"/>
            <a:ext cx="8229600" cy="311384"/>
          </a:xfrm>
        </p:spPr>
        <p:txBody>
          <a:bodyPr/>
          <a:lstStyle/>
          <a:p>
            <a:r>
              <a:rPr lang="en-US" dirty="0"/>
              <a:t>Monitoring Demo</a:t>
            </a:r>
          </a:p>
        </p:txBody>
      </p:sp>
      <p:pic>
        <p:nvPicPr>
          <p:cNvPr id="3" name="PacketMonitoring_demo">
            <a:hlinkClick r:id="" action="ppaction://media"/>
            <a:extLst>
              <a:ext uri="{FF2B5EF4-FFF2-40B4-BE49-F238E27FC236}">
                <a16:creationId xmlns:a16="http://schemas.microsoft.com/office/drawing/2014/main" id="{27D1D9A1-BF94-46B3-A6BC-EBA9103DDE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085" y="521494"/>
            <a:ext cx="7349490" cy="41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5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7F75-2373-40D1-8913-6CC920667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4741"/>
            <a:ext cx="8229600" cy="311384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Proxima Nova"/>
              </a:rPr>
              <a:t>Agenda</a:t>
            </a:r>
            <a:endParaRPr lang="en-US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D65961-3F4B-4FAC-A748-0AC610C0FF90}"/>
              </a:ext>
            </a:extLst>
          </p:cNvPr>
          <p:cNvSpPr/>
          <p:nvPr/>
        </p:nvSpPr>
        <p:spPr>
          <a:xfrm>
            <a:off x="457200" y="640292"/>
            <a:ext cx="8001000" cy="3862917"/>
          </a:xfrm>
          <a:prstGeom prst="round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Monitoring Demo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Deployment Scenario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Choices of SR-IOV NICs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Availability of SRIOV in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Public</a:t>
            </a:r>
            <a:r>
              <a:rPr lang="en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 Clouds 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SR-IOV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in Containers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Future Improvements Proposed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900CED-D0EB-43E5-B62C-2B126BCBC29F}"/>
              </a:ext>
            </a:extLst>
          </p:cNvPr>
          <p:cNvSpPr/>
          <p:nvPr/>
        </p:nvSpPr>
        <p:spPr>
          <a:xfrm>
            <a:off x="976659" y="2233250"/>
            <a:ext cx="3395133" cy="372533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A95B5F-2AC4-4770-AA00-863C969DF6FF}"/>
              </a:ext>
            </a:extLst>
          </p:cNvPr>
          <p:cNvSpPr/>
          <p:nvPr/>
        </p:nvSpPr>
        <p:spPr>
          <a:xfrm>
            <a:off x="976660" y="2605783"/>
            <a:ext cx="3395133" cy="372533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8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2218E-D8EB-4839-A813-D542519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>
                <a:latin typeface="+mj-lt"/>
                <a:ea typeface="Proxima Nova"/>
                <a:cs typeface="Proxima Nova"/>
                <a:sym typeface="Proxima Nova"/>
              </a:rPr>
              <a:t>Lessons from Tier-1 Deployment of NFV with SRIOV</a:t>
            </a:r>
            <a:endParaRPr lang="en-US" dirty="0">
              <a:effectLst/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1D635-6F35-42D1-8495-D7AAFD018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04825"/>
            <a:ext cx="7467600" cy="4133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7570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2218E-D8EB-4839-A813-D542519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>
                <a:latin typeface="+mj-lt"/>
                <a:ea typeface="Proxima Nova"/>
                <a:cs typeface="Proxima Nova"/>
                <a:sym typeface="Proxima Nova"/>
              </a:rPr>
              <a:t>Lessons from Tier-1 Deployment of NFV with SRIOV</a:t>
            </a:r>
            <a:endParaRPr lang="en-US" dirty="0">
              <a:effectLst/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885A31-DF51-44BA-ADE6-94E3B07C1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9940"/>
            <a:ext cx="9144000" cy="40836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86355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7F75-2373-40D1-8913-6CC920667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4741"/>
            <a:ext cx="8229600" cy="311384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Proxima Nova"/>
              </a:rPr>
              <a:t>Agenda</a:t>
            </a:r>
            <a:endParaRPr lang="en-US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D65961-3F4B-4FAC-A748-0AC610C0FF90}"/>
              </a:ext>
            </a:extLst>
          </p:cNvPr>
          <p:cNvSpPr/>
          <p:nvPr/>
        </p:nvSpPr>
        <p:spPr>
          <a:xfrm>
            <a:off x="457200" y="640292"/>
            <a:ext cx="8001000" cy="3862917"/>
          </a:xfrm>
          <a:prstGeom prst="round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Deployment Scenario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Choices of SR-IOV NICs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Availability of SRIOV in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Public</a:t>
            </a:r>
            <a:r>
              <a:rPr lang="en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 Clouds 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SR-IOV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in Containers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Future Improvements Proposed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900CED-D0EB-43E5-B62C-2B126BCBC29F}"/>
              </a:ext>
            </a:extLst>
          </p:cNvPr>
          <p:cNvSpPr/>
          <p:nvPr/>
        </p:nvSpPr>
        <p:spPr>
          <a:xfrm>
            <a:off x="976657" y="2619310"/>
            <a:ext cx="3395133" cy="372533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A95B5F-2AC4-4770-AA00-863C969DF6FF}"/>
              </a:ext>
            </a:extLst>
          </p:cNvPr>
          <p:cNvSpPr/>
          <p:nvPr/>
        </p:nvSpPr>
        <p:spPr>
          <a:xfrm>
            <a:off x="976658" y="2995696"/>
            <a:ext cx="3395133" cy="372533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6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02522-797D-4885-9419-96EB2454D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9890"/>
            <a:ext cx="8229600" cy="311384"/>
          </a:xfrm>
        </p:spPr>
        <p:txBody>
          <a:bodyPr/>
          <a:lstStyle/>
          <a:p>
            <a:r>
              <a:rPr lang="en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Choices in SRIOV HW and their comparison </a:t>
            </a:r>
            <a:endParaRPr lang="en-US" dirty="0">
              <a:latin typeface="+mj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939E7DD-BF21-46D3-8F78-D530889A0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169610"/>
              </p:ext>
            </p:extLst>
          </p:nvPr>
        </p:nvGraphicFramePr>
        <p:xfrm>
          <a:off x="302217" y="573338"/>
          <a:ext cx="8702298" cy="388833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{E8456258-C4A1-4C2D-A529-ABE0BC443E47}</a:tableStyleId>
              </a:tblPr>
              <a:tblGrid>
                <a:gridCol w="1180515">
                  <a:extLst>
                    <a:ext uri="{9D8B030D-6E8A-4147-A177-3AD203B41FA5}">
                      <a16:colId xmlns:a16="http://schemas.microsoft.com/office/drawing/2014/main" val="4035196514"/>
                    </a:ext>
                  </a:extLst>
                </a:gridCol>
                <a:gridCol w="929832">
                  <a:extLst>
                    <a:ext uri="{9D8B030D-6E8A-4147-A177-3AD203B41FA5}">
                      <a16:colId xmlns:a16="http://schemas.microsoft.com/office/drawing/2014/main" val="3796427280"/>
                    </a:ext>
                  </a:extLst>
                </a:gridCol>
                <a:gridCol w="1089706">
                  <a:extLst>
                    <a:ext uri="{9D8B030D-6E8A-4147-A177-3AD203B41FA5}">
                      <a16:colId xmlns:a16="http://schemas.microsoft.com/office/drawing/2014/main" val="2120481868"/>
                    </a:ext>
                  </a:extLst>
                </a:gridCol>
                <a:gridCol w="951574">
                  <a:extLst>
                    <a:ext uri="{9D8B030D-6E8A-4147-A177-3AD203B41FA5}">
                      <a16:colId xmlns:a16="http://schemas.microsoft.com/office/drawing/2014/main" val="1030594436"/>
                    </a:ext>
                  </a:extLst>
                </a:gridCol>
                <a:gridCol w="1312251">
                  <a:extLst>
                    <a:ext uri="{9D8B030D-6E8A-4147-A177-3AD203B41FA5}">
                      <a16:colId xmlns:a16="http://schemas.microsoft.com/office/drawing/2014/main" val="1883152430"/>
                    </a:ext>
                  </a:extLst>
                </a:gridCol>
                <a:gridCol w="1619210">
                  <a:extLst>
                    <a:ext uri="{9D8B030D-6E8A-4147-A177-3AD203B41FA5}">
                      <a16:colId xmlns:a16="http://schemas.microsoft.com/office/drawing/2014/main" val="1510125278"/>
                    </a:ext>
                  </a:extLst>
                </a:gridCol>
                <a:gridCol w="1619210">
                  <a:extLst>
                    <a:ext uri="{9D8B030D-6E8A-4147-A177-3AD203B41FA5}">
                      <a16:colId xmlns:a16="http://schemas.microsoft.com/office/drawing/2014/main" val="2235383271"/>
                    </a:ext>
                  </a:extLst>
                </a:gridCol>
              </a:tblGrid>
              <a:tr h="40597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none" strike="noStrike" cap="none" dirty="0">
                          <a:latin typeface="+mn-lt"/>
                        </a:rPr>
                        <a:t>Types of NIC</a:t>
                      </a: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MAX VFs/PF</a:t>
                      </a: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MAX VLANs </a:t>
                      </a:r>
                      <a:r>
                        <a:rPr lang="en-US" sz="1000" dirty="0">
                          <a:latin typeface="+mn-lt"/>
                        </a:rPr>
                        <a:t>on PF</a:t>
                      </a: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RSS </a:t>
                      </a:r>
                      <a:r>
                        <a:rPr lang="en-US" sz="1000" dirty="0">
                          <a:latin typeface="+mn-lt"/>
                        </a:rPr>
                        <a:t>Offload </a:t>
                      </a:r>
                      <a:r>
                        <a:rPr lang="en" sz="1000" dirty="0">
                          <a:latin typeface="+mn-lt"/>
                        </a:rPr>
                        <a:t>Support</a:t>
                      </a: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IPv6 Multicast </a:t>
                      </a:r>
                      <a:r>
                        <a:rPr lang="en-US" sz="1000" dirty="0" err="1">
                          <a:latin typeface="+mn-lt"/>
                        </a:rPr>
                        <a:t>Addr</a:t>
                      </a:r>
                      <a:endParaRPr 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H/W Offload Support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Special F</a:t>
                      </a:r>
                      <a:r>
                        <a:rPr lang="en-US" sz="1000" dirty="0" err="1">
                          <a:latin typeface="+mn-lt"/>
                        </a:rPr>
                        <a:t>eatures</a:t>
                      </a: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comments</a:t>
                      </a: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2520671141"/>
                  </a:ext>
                </a:extLst>
              </a:tr>
              <a:tr h="54186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Intel Niantic NICs - 82599</a:t>
                      </a: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+mn-lt"/>
                        </a:rPr>
                        <a:t>64</a:t>
                      </a:r>
                      <a:endParaRPr sz="100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+mn-lt"/>
                        </a:rPr>
                        <a:t>64</a:t>
                      </a:r>
                      <a:endParaRPr sz="100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Yes</a:t>
                      </a: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Older version supports only 30 MC Addresses.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</a:rPr>
                        <a:t>CPU offloading of transport operations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VLAN stripping/insertion</a:t>
                      </a: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Only 10G </a:t>
                      </a:r>
                      <a:r>
                        <a:rPr lang="en-US" sz="1000" dirty="0" err="1">
                          <a:latin typeface="+mn-lt"/>
                        </a:rPr>
                        <a:t>bw</a:t>
                      </a:r>
                      <a:r>
                        <a:rPr lang="en-US" sz="1000" dirty="0">
                          <a:latin typeface="+mn-lt"/>
                        </a:rPr>
                        <a:t> supported</a:t>
                      </a: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3333249202"/>
                  </a:ext>
                </a:extLst>
              </a:tr>
              <a:tr h="5435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" sz="1000" dirty="0">
                          <a:latin typeface="+mn-lt"/>
                        </a:rPr>
                        <a:t>Intel Fortville NICS – x710/xl710</a:t>
                      </a: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32/64</a:t>
                      </a: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32/64</a:t>
                      </a: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Yes</a:t>
                      </a: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Supports Promiscuous Multicast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</a:rPr>
                        <a:t>CPU offloading of transport operations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VLAN stripping/insertion</a:t>
                      </a: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10/25/40 G </a:t>
                      </a:r>
                      <a:r>
                        <a:rPr lang="en-US" sz="1000" dirty="0" err="1">
                          <a:latin typeface="+mn-lt"/>
                        </a:rPr>
                        <a:t>bw</a:t>
                      </a:r>
                      <a:r>
                        <a:rPr lang="en-US" sz="1000" dirty="0">
                          <a:latin typeface="+mn-lt"/>
                        </a:rPr>
                        <a:t> supported</a:t>
                      </a:r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3004786600"/>
                  </a:ext>
                </a:extLst>
              </a:tr>
              <a:tr h="97705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" sz="1000" dirty="0">
                          <a:latin typeface="+mn-lt"/>
                        </a:rPr>
                        <a:t>Mellanox</a:t>
                      </a:r>
                      <a:endParaRPr sz="1000" dirty="0">
                        <a:latin typeface="+mn-l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Connect X4/X5</a:t>
                      </a: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256</a:t>
                      </a: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256</a:t>
                      </a: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Yes</a:t>
                      </a: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</a:rPr>
                        <a:t>Supports Promiscuous Multicast</a:t>
                      </a:r>
                    </a:p>
                    <a:p>
                      <a:endParaRPr 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CPU offloading of transport operations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</a:rPr>
                        <a:t>VLAN stripping/insertion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1K ingress and egress </a:t>
                      </a:r>
                      <a:r>
                        <a:rPr lang="en-US" sz="1000" dirty="0" err="1">
                          <a:latin typeface="+mn-lt"/>
                        </a:rPr>
                        <a:t>QoS</a:t>
                      </a:r>
                      <a:r>
                        <a:rPr lang="en-US" sz="1000" dirty="0">
                          <a:latin typeface="+mn-lt"/>
                        </a:rPr>
                        <a:t> levels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Guaranteed </a:t>
                      </a:r>
                      <a:r>
                        <a:rPr lang="en-US" sz="1000" dirty="0" err="1">
                          <a:latin typeface="+mn-lt"/>
                        </a:rPr>
                        <a:t>QoS</a:t>
                      </a:r>
                      <a:r>
                        <a:rPr lang="en-US" sz="1000" dirty="0">
                          <a:latin typeface="+mn-lt"/>
                        </a:rPr>
                        <a:t> for VM</a:t>
                      </a: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</a:rPr>
                        <a:t>10/25/40 G </a:t>
                      </a:r>
                      <a:r>
                        <a:rPr lang="en-US" sz="1000" b="0" i="0" kern="1200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</a:rPr>
                        <a:t>bw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</a:rPr>
                        <a:t> supported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extLst>
                  <a:ext uri="{0D108BD9-81ED-4DB2-BD59-A6C34878D82A}">
                    <a16:rowId xmlns:a16="http://schemas.microsoft.com/office/drawing/2014/main" val="713695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+mn-lt"/>
                        </a:rPr>
                        <a:t>QLogic</a:t>
                      </a: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64</a:t>
                      </a: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64</a:t>
                      </a: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latin typeface="+mn-lt"/>
                        </a:rPr>
                        <a:t>Yes</a:t>
                      </a:r>
                      <a:endParaRPr sz="10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</a:rPr>
                        <a:t>Supports Promiscuous Multicast</a:t>
                      </a:r>
                    </a:p>
                    <a:p>
                      <a:endParaRPr 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</a:rPr>
                        <a:t>CPU offloading of transport operations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</a:rPr>
                        <a:t>VLAN stripping/insertion</a:t>
                      </a:r>
                    </a:p>
                    <a:p>
                      <a:endParaRPr 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121620"/>
                  </a:ext>
                </a:extLst>
              </a:tr>
              <a:tr h="367663">
                <a:tc>
                  <a:txBody>
                    <a:bodyPr/>
                    <a:lstStyle/>
                    <a:p>
                      <a:r>
                        <a:rPr lang="en-US" sz="1000" dirty="0"/>
                        <a:t>Broadcom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64 – in steps of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+mn-lt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</a:rPr>
                        <a:t>Supports Promiscuous Multicast</a:t>
                      </a:r>
                    </a:p>
                    <a:p>
                      <a:endParaRPr 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</a:rPr>
                        <a:t>CPU offloading of transport operations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</a:rPr>
                        <a:t>VLAN stripping/insertion</a:t>
                      </a:r>
                    </a:p>
                    <a:p>
                      <a:endParaRPr lang="en-US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06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6418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7F75-2373-40D1-8913-6CC920667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4741"/>
            <a:ext cx="8229600" cy="311384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Proxima Nova"/>
              </a:rPr>
              <a:t>Agenda</a:t>
            </a:r>
            <a:endParaRPr lang="en-US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D65961-3F4B-4FAC-A748-0AC610C0FF90}"/>
              </a:ext>
            </a:extLst>
          </p:cNvPr>
          <p:cNvSpPr/>
          <p:nvPr/>
        </p:nvSpPr>
        <p:spPr>
          <a:xfrm>
            <a:off x="457200" y="640292"/>
            <a:ext cx="8001000" cy="3862917"/>
          </a:xfrm>
          <a:prstGeom prst="round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Choices of SR-IOV NICs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Availability of SRIOV in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Public</a:t>
            </a:r>
            <a:r>
              <a:rPr lang="en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 Clouds </a:t>
            </a: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SR-IOV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in Containers</a:t>
            </a: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Future Improvements Proposed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900CED-D0EB-43E5-B62C-2B126BCBC29F}"/>
              </a:ext>
            </a:extLst>
          </p:cNvPr>
          <p:cNvSpPr/>
          <p:nvPr/>
        </p:nvSpPr>
        <p:spPr>
          <a:xfrm>
            <a:off x="976656" y="2931387"/>
            <a:ext cx="3482328" cy="362259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A95B5F-2AC4-4770-AA00-863C969DF6FF}"/>
              </a:ext>
            </a:extLst>
          </p:cNvPr>
          <p:cNvSpPr/>
          <p:nvPr/>
        </p:nvSpPr>
        <p:spPr>
          <a:xfrm>
            <a:off x="976656" y="3293646"/>
            <a:ext cx="3482328" cy="394776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2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2218E-D8EB-4839-A813-D542519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Availability of SRIOV in </a:t>
            </a:r>
            <a:r>
              <a:rPr lang="en-US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Public</a:t>
            </a:r>
            <a:r>
              <a:rPr lang="en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Clouds </a:t>
            </a:r>
            <a:endParaRPr lang="en-US" dirty="0">
              <a:effectLst/>
              <a:latin typeface="+mj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C03E697-24E8-4A39-9D70-4E4F3391619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4733" y="1440900"/>
          <a:ext cx="8103219" cy="226170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{E8456258-C4A1-4C2D-A529-ABE0BC443E47}</a:tableStyleId>
              </a:tblPr>
              <a:tblGrid>
                <a:gridCol w="1496798">
                  <a:extLst>
                    <a:ext uri="{9D8B030D-6E8A-4147-A177-3AD203B41FA5}">
                      <a16:colId xmlns:a16="http://schemas.microsoft.com/office/drawing/2014/main" val="961395685"/>
                    </a:ext>
                  </a:extLst>
                </a:gridCol>
                <a:gridCol w="1618364">
                  <a:extLst>
                    <a:ext uri="{9D8B030D-6E8A-4147-A177-3AD203B41FA5}">
                      <a16:colId xmlns:a16="http://schemas.microsoft.com/office/drawing/2014/main" val="1296243981"/>
                    </a:ext>
                  </a:extLst>
                </a:gridCol>
                <a:gridCol w="4988057">
                  <a:extLst>
                    <a:ext uri="{9D8B030D-6E8A-4147-A177-3AD203B41FA5}">
                      <a16:colId xmlns:a16="http://schemas.microsoft.com/office/drawing/2014/main" val="208360174"/>
                    </a:ext>
                  </a:extLst>
                </a:gridCol>
              </a:tblGrid>
              <a:tr h="25644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>
                          <a:latin typeface="+mn-lt"/>
                        </a:rPr>
                        <a:t>Type of Clouds</a:t>
                      </a:r>
                      <a:endParaRPr sz="11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+mn-lt"/>
                        </a:rPr>
                        <a:t>SR-IOV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latin typeface="+mn-lt"/>
                        </a:rPr>
                        <a:t>Comments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794178"/>
                  </a:ext>
                </a:extLst>
              </a:tr>
              <a:tr h="25644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>
                          <a:latin typeface="+mn-lt"/>
                        </a:rPr>
                        <a:t>AWS</a:t>
                      </a:r>
                      <a:endParaRPr sz="11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A4A4A"/>
                          </a:solidFill>
                          <a:effectLst/>
                          <a:uLnTx/>
                          <a:uFillTx/>
                          <a:latin typeface="+mn-lt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C3, C4, D2, I2, M4 (excluding </a:t>
                      </a:r>
                      <a:r>
                        <a:rPr lang="en-US" dirty="0">
                          <a:latin typeface="+mn-lt"/>
                        </a:rPr>
                        <a:t>m4.16xlarge</a:t>
                      </a:r>
                      <a:r>
                        <a:rPr lang="en-US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), and R3 instances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210872"/>
                  </a:ext>
                </a:extLst>
              </a:tr>
              <a:tr h="25644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>
                          <a:latin typeface="+mn-lt"/>
                        </a:rPr>
                        <a:t>Azure</a:t>
                      </a:r>
                      <a:endParaRPr sz="11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A4A4A"/>
                          </a:solidFill>
                          <a:effectLst/>
                          <a:uLnTx/>
                          <a:uFillTx/>
                          <a:latin typeface="+mn-lt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D/DSv2 and F/Fs</a:t>
                      </a:r>
                    </a:p>
                    <a:p>
                      <a:r>
                        <a:rPr lang="en-US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With Hyperthreading Support </a:t>
                      </a:r>
                      <a:r>
                        <a:rPr lang="en-US" sz="135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instances:</a:t>
                      </a:r>
                      <a:r>
                        <a:rPr lang="en-US" sz="135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D</a:t>
                      </a:r>
                      <a:r>
                        <a:rPr lang="en-US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/DSv3, E/ESv3, Fsv2, and </a:t>
                      </a:r>
                      <a:r>
                        <a:rPr lang="en-US" sz="135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Ms</a:t>
                      </a:r>
                      <a:r>
                        <a:rPr lang="en-US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/Mms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98422"/>
                  </a:ext>
                </a:extLst>
              </a:tr>
              <a:tr h="25644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>
                          <a:latin typeface="+mn-lt"/>
                        </a:rPr>
                        <a:t>GCE</a:t>
                      </a:r>
                      <a:endParaRPr sz="11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1355"/>
                  </a:ext>
                </a:extLst>
              </a:tr>
              <a:tr h="36432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>
                          <a:latin typeface="+mn-lt"/>
                        </a:rPr>
                        <a:t>Oracle</a:t>
                      </a:r>
                      <a:endParaRPr sz="11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r>
                        <a:rPr lang="en-US" sz="1350" b="0" i="0" kern="12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Oracle Bare Metal Cloud Compute Service 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5789460"/>
                  </a:ext>
                </a:extLst>
              </a:tr>
              <a:tr h="25644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dirty="0">
                          <a:latin typeface="+mn-lt"/>
                        </a:rPr>
                        <a:t>IBM</a:t>
                      </a:r>
                      <a:endParaRPr sz="1100" dirty="0">
                        <a:latin typeface="+mn-lt"/>
                      </a:endParaRPr>
                    </a:p>
                  </a:txBody>
                  <a:tcPr marL="68600" marR="68600" marT="34300" marB="34300"/>
                </a:tc>
                <a:tc>
                  <a:txBody>
                    <a:bodyPr/>
                    <a:lstStyle/>
                    <a:p>
                      <a:r>
                        <a:rPr lang="en-US" sz="1350" b="0" i="0" kern="12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21178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336DEE4-25E2-44A9-A024-55700B8B1DD2}"/>
              </a:ext>
            </a:extLst>
          </p:cNvPr>
          <p:cNvSpPr txBox="1"/>
          <p:nvPr/>
        </p:nvSpPr>
        <p:spPr>
          <a:xfrm>
            <a:off x="538975" y="849590"/>
            <a:ext cx="7523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Cloud burst scenarios NFV’s may need to the use of Public Cloud for capacity Needs</a:t>
            </a:r>
          </a:p>
        </p:txBody>
      </p:sp>
    </p:spTree>
    <p:extLst>
      <p:ext uri="{BB962C8B-B14F-4D97-AF65-F5344CB8AC3E}">
        <p14:creationId xmlns:p14="http://schemas.microsoft.com/office/powerpoint/2010/main" val="4269666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DEE5C-100F-44B5-B024-9A64D58B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133"/>
            <a:ext cx="8229600" cy="311384"/>
          </a:xfrm>
        </p:spPr>
        <p:txBody>
          <a:bodyPr/>
          <a:lstStyle/>
          <a:p>
            <a:r>
              <a:rPr lang="en-US" dirty="0">
                <a:latin typeface="+mj-lt"/>
              </a:rPr>
              <a:t>Openstack Networking </a:t>
            </a:r>
          </a:p>
        </p:txBody>
      </p:sp>
      <p:pic>
        <p:nvPicPr>
          <p:cNvPr id="75" name="Shape 1145" descr="pic-6.png">
            <a:extLst>
              <a:ext uri="{FF2B5EF4-FFF2-40B4-BE49-F238E27FC236}">
                <a16:creationId xmlns:a16="http://schemas.microsoft.com/office/drawing/2014/main" id="{7E78F017-663F-4F4D-8F91-851A99AD8DA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03814" y="1764908"/>
            <a:ext cx="2874713" cy="2754201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perspectiveFront"/>
            <a:lightRig rig="threePt" dir="t"/>
          </a:scene3d>
        </p:spPr>
      </p:pic>
      <p:sp>
        <p:nvSpPr>
          <p:cNvPr id="76" name="Shape 1151">
            <a:extLst>
              <a:ext uri="{FF2B5EF4-FFF2-40B4-BE49-F238E27FC236}">
                <a16:creationId xmlns:a16="http://schemas.microsoft.com/office/drawing/2014/main" id="{2E30D831-8AC4-49A6-8131-56EDE6C91937}"/>
              </a:ext>
            </a:extLst>
          </p:cNvPr>
          <p:cNvSpPr txBox="1"/>
          <p:nvPr/>
        </p:nvSpPr>
        <p:spPr>
          <a:xfrm>
            <a:off x="457200" y="1068505"/>
            <a:ext cx="2966617" cy="298031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perspectiveFront"/>
            <a:lightRig rig="threePt" dir="t"/>
          </a:scene3d>
        </p:spPr>
        <p:txBody>
          <a:bodyPr wrap="square" lIns="121900" tIns="121900" rIns="121900" bIns="121900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600" dirty="0">
                <a:latin typeface="+mn-lt"/>
                <a:ea typeface="Overpass"/>
                <a:cs typeface="Overpass"/>
                <a:sym typeface="Overpass"/>
              </a:rPr>
              <a:t>VNF with Open </a:t>
            </a:r>
            <a:r>
              <a:rPr lang="en-US" sz="1600" dirty="0" err="1">
                <a:latin typeface="+mn-lt"/>
                <a:ea typeface="Overpass"/>
                <a:cs typeface="Overpass"/>
                <a:sym typeface="Overpass"/>
              </a:rPr>
              <a:t>vswitch</a:t>
            </a:r>
            <a:r>
              <a:rPr lang="en-US" sz="1600" dirty="0">
                <a:latin typeface="+mn-lt"/>
                <a:ea typeface="Overpass"/>
                <a:cs typeface="Overpass"/>
                <a:sym typeface="Overpass"/>
              </a:rPr>
              <a:t> (kernel </a:t>
            </a:r>
            <a:r>
              <a:rPr lang="en-US" sz="1600" dirty="0" err="1">
                <a:latin typeface="+mn-lt"/>
                <a:ea typeface="Overpass"/>
                <a:cs typeface="Overpass"/>
                <a:sym typeface="Overpass"/>
              </a:rPr>
              <a:t>datapath</a:t>
            </a:r>
            <a:r>
              <a:rPr lang="en-US" sz="1600" dirty="0">
                <a:latin typeface="+mn-lt"/>
                <a:ea typeface="Overpass"/>
                <a:cs typeface="Overpass"/>
                <a:sym typeface="Overpass"/>
              </a:rPr>
              <a:t>)</a:t>
            </a:r>
          </a:p>
        </p:txBody>
      </p:sp>
      <p:grpSp>
        <p:nvGrpSpPr>
          <p:cNvPr id="77" name="Shape 1141">
            <a:extLst>
              <a:ext uri="{FF2B5EF4-FFF2-40B4-BE49-F238E27FC236}">
                <a16:creationId xmlns:a16="http://schemas.microsoft.com/office/drawing/2014/main" id="{5347216A-D3F3-4C03-8CC2-5F6EBBF87A25}"/>
              </a:ext>
            </a:extLst>
          </p:cNvPr>
          <p:cNvGrpSpPr/>
          <p:nvPr/>
        </p:nvGrpSpPr>
        <p:grpSpPr>
          <a:xfrm>
            <a:off x="3280512" y="1748130"/>
            <a:ext cx="2592638" cy="2754201"/>
            <a:chOff x="2470228" y="671390"/>
            <a:chExt cx="2061059" cy="2921811"/>
          </a:xfrm>
          <a:solidFill>
            <a:schemeClr val="bg1"/>
          </a:solidFill>
          <a:scene3d>
            <a:camera prst="perspectiveFront"/>
            <a:lightRig rig="threePt" dir="t"/>
          </a:scene3d>
        </p:grpSpPr>
        <p:pic>
          <p:nvPicPr>
            <p:cNvPr id="84" name="Shape 1142" descr="pic-7.png">
              <a:extLst>
                <a:ext uri="{FF2B5EF4-FFF2-40B4-BE49-F238E27FC236}">
                  <a16:creationId xmlns:a16="http://schemas.microsoft.com/office/drawing/2014/main" id="{F57EB1F2-16A9-4E21-B4BA-E602AE4C6566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0228" y="671390"/>
              <a:ext cx="2061059" cy="2921811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85" name="Shape 1143">
              <a:extLst>
                <a:ext uri="{FF2B5EF4-FFF2-40B4-BE49-F238E27FC236}">
                  <a16:creationId xmlns:a16="http://schemas.microsoft.com/office/drawing/2014/main" id="{F6BACC91-33FE-4BB3-91B9-C36A4F56687C}"/>
                </a:ext>
              </a:extLst>
            </p:cNvPr>
            <p:cNvSpPr txBox="1"/>
            <p:nvPr/>
          </p:nvSpPr>
          <p:spPr>
            <a:xfrm>
              <a:off x="3001147" y="3016458"/>
              <a:ext cx="416100" cy="207600"/>
            </a:xfrm>
            <a:prstGeom prst="rect">
              <a:avLst/>
            </a:prstGeom>
            <a:grp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1200" dirty="0"/>
                <a:t>PF1</a:t>
              </a:r>
            </a:p>
          </p:txBody>
        </p:sp>
        <p:sp>
          <p:nvSpPr>
            <p:cNvPr id="86" name="Shape 1144">
              <a:extLst>
                <a:ext uri="{FF2B5EF4-FFF2-40B4-BE49-F238E27FC236}">
                  <a16:creationId xmlns:a16="http://schemas.microsoft.com/office/drawing/2014/main" id="{8F410362-7623-48B8-9850-907011ABE81B}"/>
                </a:ext>
              </a:extLst>
            </p:cNvPr>
            <p:cNvSpPr txBox="1"/>
            <p:nvPr/>
          </p:nvSpPr>
          <p:spPr>
            <a:xfrm>
              <a:off x="3589821" y="3016458"/>
              <a:ext cx="416100" cy="207600"/>
            </a:xfrm>
            <a:prstGeom prst="rect">
              <a:avLst/>
            </a:prstGeom>
            <a:grp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1200" dirty="0"/>
                <a:t>PF2</a:t>
              </a:r>
            </a:p>
          </p:txBody>
        </p:sp>
      </p:grpSp>
      <p:sp>
        <p:nvSpPr>
          <p:cNvPr id="78" name="Shape 1146">
            <a:extLst>
              <a:ext uri="{FF2B5EF4-FFF2-40B4-BE49-F238E27FC236}">
                <a16:creationId xmlns:a16="http://schemas.microsoft.com/office/drawing/2014/main" id="{04BFD723-7126-4FCA-B0BE-68DEA6B22EA0}"/>
              </a:ext>
            </a:extLst>
          </p:cNvPr>
          <p:cNvSpPr txBox="1"/>
          <p:nvPr/>
        </p:nvSpPr>
        <p:spPr>
          <a:xfrm>
            <a:off x="3109459" y="1068517"/>
            <a:ext cx="2966617" cy="298031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perspectiveFront"/>
            <a:lightRig rig="threePt" dir="t"/>
          </a:scene3d>
        </p:spPr>
        <p:txBody>
          <a:bodyPr wrap="square" lIns="121900" tIns="121900" rIns="121900" bIns="121900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600" dirty="0">
                <a:latin typeface="+mn-lt"/>
                <a:ea typeface="Overpass"/>
                <a:cs typeface="Overpass"/>
                <a:sym typeface="Overpass"/>
              </a:rPr>
              <a:t>VNF with SR-IOV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1600" dirty="0">
                <a:latin typeface="+mn-lt"/>
                <a:ea typeface="Overpass"/>
                <a:cs typeface="Overpass"/>
                <a:sym typeface="Overpass"/>
              </a:rPr>
              <a:t>Single-Root IO Virtualization</a:t>
            </a:r>
          </a:p>
        </p:txBody>
      </p:sp>
      <p:pic>
        <p:nvPicPr>
          <p:cNvPr id="81" name="Shape 1148" descr="pic-2.png">
            <a:extLst>
              <a:ext uri="{FF2B5EF4-FFF2-40B4-BE49-F238E27FC236}">
                <a16:creationId xmlns:a16="http://schemas.microsoft.com/office/drawing/2014/main" id="{425BE13D-2B83-4F92-B42B-419175CBE43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309" y="1750314"/>
            <a:ext cx="2660540" cy="275201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perspectiveFront"/>
            <a:lightRig rig="threePt" dir="t"/>
          </a:scene3d>
        </p:spPr>
      </p:pic>
      <p:sp>
        <p:nvSpPr>
          <p:cNvPr id="82" name="Shape 1149">
            <a:extLst>
              <a:ext uri="{FF2B5EF4-FFF2-40B4-BE49-F238E27FC236}">
                <a16:creationId xmlns:a16="http://schemas.microsoft.com/office/drawing/2014/main" id="{772CAC59-1B10-456F-8BED-13E46BC73EC6}"/>
              </a:ext>
            </a:extLst>
          </p:cNvPr>
          <p:cNvSpPr txBox="1"/>
          <p:nvPr/>
        </p:nvSpPr>
        <p:spPr>
          <a:xfrm>
            <a:off x="2468563" y="3328178"/>
            <a:ext cx="781285" cy="485885"/>
          </a:xfrm>
          <a:prstGeom prst="rect">
            <a:avLst/>
          </a:prstGeom>
          <a:noFill/>
          <a:ln>
            <a:noFill/>
          </a:ln>
          <a:scene3d>
            <a:camera prst="perspectiveFront"/>
            <a:lightRig rig="threePt" dir="t"/>
          </a:scene3d>
        </p:spPr>
        <p:txBody>
          <a:bodyPr wrap="square"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 b="1" dirty="0"/>
              <a:t>Kernel space</a:t>
            </a:r>
          </a:p>
        </p:txBody>
      </p:sp>
      <p:sp>
        <p:nvSpPr>
          <p:cNvPr id="83" name="Shape 1150">
            <a:extLst>
              <a:ext uri="{FF2B5EF4-FFF2-40B4-BE49-F238E27FC236}">
                <a16:creationId xmlns:a16="http://schemas.microsoft.com/office/drawing/2014/main" id="{7C52477B-669E-47CB-87F6-9EA9270D591D}"/>
              </a:ext>
            </a:extLst>
          </p:cNvPr>
          <p:cNvSpPr txBox="1"/>
          <p:nvPr/>
        </p:nvSpPr>
        <p:spPr>
          <a:xfrm>
            <a:off x="2450525" y="3212984"/>
            <a:ext cx="608600" cy="115194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perspectiveFront"/>
            <a:lightRig rig="threePt" dir="t"/>
          </a:scene3d>
        </p:spPr>
        <p:txBody>
          <a:bodyPr wrap="square"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900" b="1" dirty="0"/>
              <a:t>User space</a:t>
            </a:r>
          </a:p>
        </p:txBody>
      </p:sp>
      <p:sp>
        <p:nvSpPr>
          <p:cNvPr id="80" name="Shape 1152">
            <a:extLst>
              <a:ext uri="{FF2B5EF4-FFF2-40B4-BE49-F238E27FC236}">
                <a16:creationId xmlns:a16="http://schemas.microsoft.com/office/drawing/2014/main" id="{67FC28B7-08F1-4437-8D0B-CCCB89AF2CD3}"/>
              </a:ext>
            </a:extLst>
          </p:cNvPr>
          <p:cNvSpPr txBox="1"/>
          <p:nvPr/>
        </p:nvSpPr>
        <p:spPr>
          <a:xfrm>
            <a:off x="5890000" y="1045029"/>
            <a:ext cx="2966617" cy="345013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perspectiveFront"/>
            <a:lightRig rig="threePt" dir="t"/>
          </a:scene3d>
        </p:spPr>
        <p:txBody>
          <a:bodyPr wrap="square" lIns="121900" tIns="121900" rIns="121900" bIns="121900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600" dirty="0">
                <a:latin typeface="+mn-lt"/>
                <a:ea typeface="Overpass"/>
                <a:cs typeface="Overpass"/>
                <a:sym typeface="Overpass"/>
              </a:rPr>
              <a:t>VNF with OVS-DPDK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1600" dirty="0">
                <a:latin typeface="+mn-lt"/>
                <a:ea typeface="Overpass"/>
                <a:cs typeface="Overpass"/>
                <a:sym typeface="Overpass"/>
              </a:rPr>
              <a:t>(DPDK </a:t>
            </a:r>
            <a:r>
              <a:rPr lang="en-US" sz="1600" dirty="0" err="1">
                <a:latin typeface="+mn-lt"/>
                <a:ea typeface="Overpass"/>
                <a:cs typeface="Overpass"/>
                <a:sym typeface="Overpass"/>
              </a:rPr>
              <a:t>datapath</a:t>
            </a:r>
            <a:r>
              <a:rPr lang="en-US" sz="1600" dirty="0">
                <a:latin typeface="+mn-lt"/>
                <a:ea typeface="Overpass"/>
                <a:cs typeface="Overpass"/>
                <a:sym typeface="Overpas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134342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7F75-2373-40D1-8913-6CC920667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4741"/>
            <a:ext cx="8229600" cy="311384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Proxima Nova"/>
              </a:rPr>
              <a:t>Agenda</a:t>
            </a:r>
            <a:endParaRPr lang="en-US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D65961-3F4B-4FAC-A748-0AC610C0FF90}"/>
              </a:ext>
            </a:extLst>
          </p:cNvPr>
          <p:cNvSpPr/>
          <p:nvPr/>
        </p:nvSpPr>
        <p:spPr>
          <a:xfrm>
            <a:off x="457200" y="640292"/>
            <a:ext cx="8001000" cy="3862917"/>
          </a:xfrm>
          <a:prstGeom prst="round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Availability of SRIOV in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Public</a:t>
            </a:r>
            <a:r>
              <a:rPr lang="en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 Clouds </a:t>
            </a: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SR-IOV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in Containers</a:t>
            </a: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Future Improvements Proposed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900CED-D0EB-43E5-B62C-2B126BCBC29F}"/>
              </a:ext>
            </a:extLst>
          </p:cNvPr>
          <p:cNvSpPr/>
          <p:nvPr/>
        </p:nvSpPr>
        <p:spPr>
          <a:xfrm>
            <a:off x="976656" y="3303599"/>
            <a:ext cx="3482328" cy="362259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A95B5F-2AC4-4770-AA00-863C969DF6FF}"/>
              </a:ext>
            </a:extLst>
          </p:cNvPr>
          <p:cNvSpPr/>
          <p:nvPr/>
        </p:nvSpPr>
        <p:spPr>
          <a:xfrm>
            <a:off x="976656" y="3680491"/>
            <a:ext cx="3482328" cy="394776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9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2218E-D8EB-4839-A813-D542519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SR-IOV in Containers</a:t>
            </a:r>
            <a:endParaRPr lang="en-US" dirty="0">
              <a:effectLst/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8E2BC5C-2387-49CA-B328-032C413EAC6F}"/>
              </a:ext>
            </a:extLst>
          </p:cNvPr>
          <p:cNvSpPr/>
          <p:nvPr/>
        </p:nvSpPr>
        <p:spPr>
          <a:xfrm>
            <a:off x="685800" y="742950"/>
            <a:ext cx="7772400" cy="3657600"/>
          </a:xfrm>
          <a:prstGeom prst="round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CNI SRIOV plugin helps to use SR-IOV in Containers.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Pros: </a:t>
            </a:r>
          </a:p>
          <a:p>
            <a:pPr marL="687388" lvl="2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Low latency using user-mode driver </a:t>
            </a:r>
          </a:p>
          <a:p>
            <a:pPr marL="687388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H/W offloads </a:t>
            </a:r>
          </a:p>
          <a:p>
            <a:pPr marL="687388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HW-based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QoS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687388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High-performance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Cons: </a:t>
            </a:r>
          </a:p>
          <a:p>
            <a:pPr marL="687388" indent="-28416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Limited bandwidth inside NIC </a:t>
            </a:r>
          </a:p>
          <a:p>
            <a:pPr marL="687388" indent="-28416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Limited # of VFs </a:t>
            </a:r>
          </a:p>
          <a:p>
            <a:pPr marL="687388" indent="-28416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NIC-vendor specific issues </a:t>
            </a:r>
          </a:p>
          <a:p>
            <a:pPr marL="687388" indent="-284163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No live migration </a:t>
            </a:r>
          </a:p>
          <a:p>
            <a:pPr lvl="7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285750" lvl="7" indent="-285750">
              <a:buFont typeface="Wingdings" panose="05000000000000000000" pitchFamily="2" charset="2"/>
              <a:buChar char="q"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1987AB-5848-47A2-B985-E30DA380C074}"/>
              </a:ext>
            </a:extLst>
          </p:cNvPr>
          <p:cNvSpPr txBox="1"/>
          <p:nvPr/>
        </p:nvSpPr>
        <p:spPr>
          <a:xfrm>
            <a:off x="7870004" y="4460751"/>
            <a:ext cx="9733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* Courtesy Intel</a:t>
            </a:r>
          </a:p>
        </p:txBody>
      </p:sp>
    </p:spTree>
    <p:extLst>
      <p:ext uri="{BB962C8B-B14F-4D97-AF65-F5344CB8AC3E}">
        <p14:creationId xmlns:p14="http://schemas.microsoft.com/office/powerpoint/2010/main" val="3232876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7F75-2373-40D1-8913-6CC920667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4741"/>
            <a:ext cx="8229600" cy="311384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Proxima Nova"/>
              </a:rPr>
              <a:t>Agenda</a:t>
            </a:r>
            <a:endParaRPr lang="en-US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D65961-3F4B-4FAC-A748-0AC610C0FF90}"/>
              </a:ext>
            </a:extLst>
          </p:cNvPr>
          <p:cNvSpPr/>
          <p:nvPr/>
        </p:nvSpPr>
        <p:spPr>
          <a:xfrm>
            <a:off x="457200" y="640292"/>
            <a:ext cx="8001000" cy="3862917"/>
          </a:xfrm>
          <a:prstGeom prst="round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SR-IOV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in Containers</a:t>
            </a: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Future Improvements Proposed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900CED-D0EB-43E5-B62C-2B126BCBC29F}"/>
              </a:ext>
            </a:extLst>
          </p:cNvPr>
          <p:cNvSpPr/>
          <p:nvPr/>
        </p:nvSpPr>
        <p:spPr>
          <a:xfrm>
            <a:off x="975372" y="3684530"/>
            <a:ext cx="3482328" cy="362259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A95B5F-2AC4-4770-AA00-863C969DF6FF}"/>
              </a:ext>
            </a:extLst>
          </p:cNvPr>
          <p:cNvSpPr/>
          <p:nvPr/>
        </p:nvSpPr>
        <p:spPr>
          <a:xfrm>
            <a:off x="975372" y="4046789"/>
            <a:ext cx="3482328" cy="394776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2218E-D8EB-4839-A813-D542519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Future Openstack blueprints </a:t>
            </a:r>
            <a:r>
              <a:rPr lang="en-US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for Telco NFV</a:t>
            </a:r>
            <a:r>
              <a:rPr lang="en" b="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endParaRPr lang="en-US" dirty="0">
              <a:effectLst/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8E2BC5C-2387-49CA-B328-032C413EAC6F}"/>
              </a:ext>
            </a:extLst>
          </p:cNvPr>
          <p:cNvSpPr/>
          <p:nvPr/>
        </p:nvSpPr>
        <p:spPr>
          <a:xfrm>
            <a:off x="685800" y="742950"/>
            <a:ext cx="7772400" cy="3657600"/>
          </a:xfrm>
          <a:prstGeom prst="round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7" indent="-285750">
              <a:buFont typeface="Wingdings" panose="05000000000000000000" pitchFamily="2" charset="2"/>
              <a:buChar char="q"/>
            </a:pPr>
            <a:r>
              <a:rPr lang="en-US" sz="1800" dirty="0">
                <a:hlinkClick r:id="rId2"/>
              </a:rPr>
              <a:t>https://blueprints.launchpad.net/horizon/+spec/pci-stats-in-horizon</a:t>
            </a:r>
            <a:endParaRPr lang="en-US" sz="1800" dirty="0"/>
          </a:p>
          <a:p>
            <a:pPr marL="285750" lvl="7" indent="-285750">
              <a:buFont typeface="Wingdings" panose="05000000000000000000" pitchFamily="2" charset="2"/>
              <a:buChar char="q"/>
            </a:pPr>
            <a:r>
              <a:rPr lang="en-US" sz="1800" dirty="0">
                <a:hlinkClick r:id="rId3"/>
              </a:rPr>
              <a:t>https://blueprints.launchpad.net/nova/+spec/sriov-bond</a:t>
            </a:r>
            <a:endParaRPr lang="en-US" sz="1800" dirty="0"/>
          </a:p>
          <a:p>
            <a:pPr marL="285750" lvl="7" indent="-285750">
              <a:buFont typeface="Wingdings" panose="05000000000000000000" pitchFamily="2" charset="2"/>
              <a:buChar char="q"/>
            </a:pPr>
            <a:r>
              <a:rPr lang="en-US" sz="1800" dirty="0">
                <a:hlinkClick r:id="rId4"/>
              </a:rPr>
              <a:t>https://blueprints.launchpad.net/kuryr-kubernetes/+spec/kuryr-kubernetes-sriov-support</a:t>
            </a:r>
            <a:endParaRPr lang="en-US" sz="1800" dirty="0"/>
          </a:p>
          <a:p>
            <a:pPr marL="285750" lvl="7" indent="-285750">
              <a:buFont typeface="Wingdings" panose="05000000000000000000" pitchFamily="2" charset="2"/>
              <a:buChar char="q"/>
            </a:pPr>
            <a:r>
              <a:rPr lang="en-US" sz="1800" dirty="0">
                <a:hlinkClick r:id="rId5"/>
              </a:rPr>
              <a:t>https://blueprints.launchpad.net/nova/+spec/share-pci-device-between-numa-nodes</a:t>
            </a:r>
            <a:endParaRPr lang="en-US" sz="1800" dirty="0"/>
          </a:p>
          <a:p>
            <a:pPr marL="285750" lvl="7" indent="-285750">
              <a:buFont typeface="Wingdings" panose="05000000000000000000" pitchFamily="2" charset="2"/>
              <a:buChar char="q"/>
            </a:pPr>
            <a:endParaRPr lang="en-US" sz="1800" dirty="0"/>
          </a:p>
          <a:p>
            <a:pPr lvl="7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398627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7F75-2373-40D1-8913-6CC920667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4741"/>
            <a:ext cx="8229600" cy="311384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Proxima Nova"/>
              </a:rPr>
              <a:t>Agenda</a:t>
            </a:r>
            <a:endParaRPr lang="en-US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D65961-3F4B-4FAC-A748-0AC610C0FF90}"/>
              </a:ext>
            </a:extLst>
          </p:cNvPr>
          <p:cNvSpPr/>
          <p:nvPr/>
        </p:nvSpPr>
        <p:spPr>
          <a:xfrm>
            <a:off x="457200" y="640292"/>
            <a:ext cx="8001000" cy="3862917"/>
          </a:xfrm>
          <a:prstGeom prst="round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SzPts val="1800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Proxima Nova"/>
            </a:endParaRP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Future Improvements Proposed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900CED-D0EB-43E5-B62C-2B126BCBC29F}"/>
              </a:ext>
            </a:extLst>
          </p:cNvPr>
          <p:cNvSpPr/>
          <p:nvPr/>
        </p:nvSpPr>
        <p:spPr>
          <a:xfrm>
            <a:off x="975372" y="4023577"/>
            <a:ext cx="3482328" cy="362259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8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2218E-D8EB-4839-A813-D542519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References</a:t>
            </a:r>
            <a:endParaRPr lang="en-US" dirty="0">
              <a:effectLst/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8E2BC5C-2387-49CA-B328-032C413EAC6F}"/>
              </a:ext>
            </a:extLst>
          </p:cNvPr>
          <p:cNvSpPr/>
          <p:nvPr/>
        </p:nvSpPr>
        <p:spPr>
          <a:xfrm>
            <a:off x="685800" y="742950"/>
            <a:ext cx="7772400" cy="3657600"/>
          </a:xfrm>
          <a:prstGeom prst="round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Calibri"/>
                <a:hlinkClick r:id="rId2"/>
              </a:rPr>
              <a:t>https://www.intel.com/content/dam/www/public/us/en/documents/technology-briefs/sr-iov-nfv-tech-brief.pdf</a:t>
            </a:r>
            <a:endParaRPr lang="en-US" dirty="0">
              <a:solidFill>
                <a:schemeClr val="accent1">
                  <a:lumMod val="75000"/>
                </a:schemeClr>
              </a:solidFill>
              <a:sym typeface="Calibri"/>
            </a:endParaRP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dirty="0">
                <a:hlinkClick r:id="rId3"/>
              </a:rPr>
              <a:t>https://docs.microsoft.com/en-us/azure/virtual-network/create-vm-accelerated-networking-cli</a:t>
            </a:r>
            <a:endParaRPr lang="en-US" dirty="0"/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dirty="0">
                <a:hlinkClick r:id="rId4"/>
              </a:rPr>
              <a:t>https://docs.aws.amazon.com/AWSEC2/latest/UserGuide/sriov-networking.html#enable-enhanced-networking</a:t>
            </a:r>
            <a:r>
              <a:rPr lang="en-US" dirty="0"/>
              <a:t>&gt; </a:t>
            </a: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dirty="0">
                <a:hlinkClick r:id="rId5"/>
              </a:rPr>
              <a:t>https://www.ibm.com/developerworks/community/wikis/home?lang=en#!/wiki/Power%20Systems/page/vNIC%20Frequently%20Asked%20Questions</a:t>
            </a:r>
            <a:endParaRPr lang="en-US" dirty="0"/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Calibri"/>
                <a:hlinkClick r:id="rId6"/>
              </a:rPr>
              <a:t>https://blogs.oracle.com/cloud-infrastructure/oracle-bare-metal-cloud-compute-service-virtual-machines</a:t>
            </a:r>
            <a:endParaRPr lang="en-US" dirty="0">
              <a:solidFill>
                <a:schemeClr val="accent1">
                  <a:lumMod val="75000"/>
                </a:schemeClr>
              </a:solidFill>
              <a:sym typeface="Calibri"/>
            </a:endParaRPr>
          </a:p>
          <a:p>
            <a:pPr marL="374650" lvl="0" indent="-285750">
              <a:buClr>
                <a:schemeClr val="dk1"/>
              </a:buClr>
              <a:buSzPts val="1400"/>
              <a:buFont typeface="Wingdings" panose="05000000000000000000" pitchFamily="2" charset="2"/>
              <a:buChar char="q"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Proxima Nova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30529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81059-1127-4B1C-BD82-842AD3AC2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60352"/>
            <a:ext cx="8074404" cy="1167090"/>
          </a:xfrm>
        </p:spPr>
        <p:txBody>
          <a:bodyPr/>
          <a:lstStyle/>
          <a:p>
            <a:pPr algn="ctr"/>
            <a:r>
              <a:rPr lang="en-US" sz="4800" dirty="0">
                <a:latin typeface="+mj-lt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19333811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 txBox="1"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dirty="0"/>
              <a:t>Thank You</a:t>
            </a:r>
            <a:endParaRPr dirty="0"/>
          </a:p>
        </p:txBody>
      </p:sp>
      <p:sp>
        <p:nvSpPr>
          <p:cNvPr id="601" name="Shape 601"/>
          <p:cNvSpPr txBox="1">
            <a:spLocks noGrp="1"/>
          </p:cNvSpPr>
          <p:nvPr>
            <p:ph type="subTitle" idx="4294967295"/>
          </p:nvPr>
        </p:nvSpPr>
        <p:spPr>
          <a:xfrm>
            <a:off x="0" y="3929063"/>
            <a:ext cx="6375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OpenStack Summit - Vancouver, May 23th 2018</a:t>
            </a: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Shape 604"/>
          <p:cNvSpPr txBox="1"/>
          <p:nvPr/>
        </p:nvSpPr>
        <p:spPr>
          <a:xfrm>
            <a:off x="6066693" y="4340162"/>
            <a:ext cx="4252768" cy="326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" sz="1600" b="1" dirty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Suyash Karmarkar</a:t>
            </a:r>
            <a:endParaRPr sz="1100" dirty="0">
              <a:latin typeface="+mn-lt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6066693" y="4682688"/>
            <a:ext cx="4252768" cy="27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Principal Software Engineer</a:t>
            </a:r>
            <a:endParaRPr sz="1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605">
            <a:extLst>
              <a:ext uri="{FF2B5EF4-FFF2-40B4-BE49-F238E27FC236}">
                <a16:creationId xmlns:a16="http://schemas.microsoft.com/office/drawing/2014/main" id="{CABA0A33-CC50-4F58-9301-345DE34CB3EF}"/>
              </a:ext>
            </a:extLst>
          </p:cNvPr>
          <p:cNvSpPr txBox="1"/>
          <p:nvPr/>
        </p:nvSpPr>
        <p:spPr>
          <a:xfrm>
            <a:off x="0" y="4682688"/>
            <a:ext cx="4252768" cy="27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Principal Software Engineer</a:t>
            </a:r>
            <a:endParaRPr sz="1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7F75-2373-40D1-8913-6CC920667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Proxima Nova"/>
                <a:cs typeface="Proxima Nova"/>
                <a:sym typeface="Proxima Nova"/>
              </a:rPr>
              <a:t>Performance  comparison between different networking options</a:t>
            </a:r>
            <a:endParaRPr lang="en-US" dirty="0">
              <a:latin typeface="+mj-lt"/>
            </a:endParaRPr>
          </a:p>
        </p:txBody>
      </p:sp>
      <p:pic>
        <p:nvPicPr>
          <p:cNvPr id="6" name="Shape 448">
            <a:extLst>
              <a:ext uri="{FF2B5EF4-FFF2-40B4-BE49-F238E27FC236}">
                <a16:creationId xmlns:a16="http://schemas.microsoft.com/office/drawing/2014/main" id="{B593FECB-66CA-4F21-8F1F-19531E3ACDB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420" y="570544"/>
            <a:ext cx="3796020" cy="4038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8AD755-56BE-4BCE-94A6-AB8290101540}"/>
              </a:ext>
            </a:extLst>
          </p:cNvPr>
          <p:cNvSpPr txBox="1"/>
          <p:nvPr/>
        </p:nvSpPr>
        <p:spPr>
          <a:xfrm>
            <a:off x="8170657" y="4608805"/>
            <a:ext cx="9733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* Courtesy Intel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D9A0212-C7DB-477E-9E7C-293261F129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5266398"/>
              </p:ext>
            </p:extLst>
          </p:nvPr>
        </p:nvGraphicFramePr>
        <p:xfrm>
          <a:off x="4358839" y="570544"/>
          <a:ext cx="4038542" cy="4038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79153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7F75-2373-40D1-8913-6CC920667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Proxima Nova"/>
              </a:rPr>
              <a:t>What is SR-IOV  </a:t>
            </a:r>
          </a:p>
        </p:txBody>
      </p:sp>
      <p:pic>
        <p:nvPicPr>
          <p:cNvPr id="6" name="Shape 400">
            <a:extLst>
              <a:ext uri="{FF2B5EF4-FFF2-40B4-BE49-F238E27FC236}">
                <a16:creationId xmlns:a16="http://schemas.microsoft.com/office/drawing/2014/main" id="{C345A2C8-2576-4977-B5B2-709F4E7B5757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433" y="616609"/>
            <a:ext cx="4332231" cy="40560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B624BE-9DA9-4662-AFF3-64E5BEDEF07E}"/>
              </a:ext>
            </a:extLst>
          </p:cNvPr>
          <p:cNvSpPr/>
          <p:nvPr/>
        </p:nvSpPr>
        <p:spPr>
          <a:xfrm>
            <a:off x="4538444" y="616608"/>
            <a:ext cx="4513277" cy="4056059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Step 1 &amp; 2: Packet Arrives, sent to the L2 Sorter/Switch.</a:t>
            </a:r>
          </a:p>
          <a:p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Step 3: Packet is sorted based upon destination MAC address; or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Mac+VLAN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; in this case, it matches Pool/VF 1.</a:t>
            </a:r>
          </a:p>
          <a:p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Step 4: NIC initiates DMA action to move packet to VM</a:t>
            </a:r>
          </a:p>
          <a:p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Step 5: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DMA’d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 into the VM’s VF Driver buffers.</a:t>
            </a:r>
          </a:p>
          <a:p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Step 6: NIC posts MSI-X interrupt indicating a Rx transaction has been completed. This interrupt is received by the Hypervisor.</a:t>
            </a:r>
          </a:p>
          <a:p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Step 7: The Hypervisor injects a virtual interrupt to the VM indicating a Rx transaction has been completed, the VM’s VF Driver then processes the packet.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1CB1E2-D06E-4CD4-8A01-0BF9BD0FD519}"/>
              </a:ext>
            </a:extLst>
          </p:cNvPr>
          <p:cNvSpPr txBox="1"/>
          <p:nvPr/>
        </p:nvSpPr>
        <p:spPr>
          <a:xfrm>
            <a:off x="184935" y="4417888"/>
            <a:ext cx="9733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* Courtesy Intel</a:t>
            </a:r>
          </a:p>
        </p:txBody>
      </p:sp>
    </p:spTree>
    <p:extLst>
      <p:ext uri="{BB962C8B-B14F-4D97-AF65-F5344CB8AC3E}">
        <p14:creationId xmlns:p14="http://schemas.microsoft.com/office/powerpoint/2010/main" val="110088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81059-1127-4B1C-BD82-842AD3AC2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42" y="129229"/>
            <a:ext cx="8229600" cy="311384"/>
          </a:xfrm>
        </p:spPr>
        <p:txBody>
          <a:bodyPr/>
          <a:lstStyle/>
          <a:p>
            <a:r>
              <a:rPr lang="en-IN" dirty="0">
                <a:latin typeface="+mj-lt"/>
              </a:rPr>
              <a:t>Why SR-IOV is chosen for Telco NFV</a:t>
            </a:r>
            <a:endParaRPr lang="en-US" dirty="0">
              <a:latin typeface="+mj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58EE9D-FFA5-4697-9B27-AD0328783841}"/>
              </a:ext>
            </a:extLst>
          </p:cNvPr>
          <p:cNvSpPr/>
          <p:nvPr/>
        </p:nvSpPr>
        <p:spPr>
          <a:xfrm>
            <a:off x="729155" y="658479"/>
            <a:ext cx="7685690" cy="3826542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900" dirty="0">
                <a:solidFill>
                  <a:schemeClr val="accent1">
                    <a:lumMod val="75000"/>
                  </a:schemeClr>
                </a:solidFill>
              </a:rPr>
              <a:t>Need High Packet Throughput/PPS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900" dirty="0">
                <a:solidFill>
                  <a:schemeClr val="accent1">
                    <a:lumMod val="75000"/>
                  </a:schemeClr>
                </a:solidFill>
              </a:rPr>
              <a:t>Small size Packets (64 bytes)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900" dirty="0">
                <a:solidFill>
                  <a:schemeClr val="accent1">
                    <a:lumMod val="75000"/>
                  </a:schemeClr>
                </a:solidFill>
              </a:rPr>
              <a:t>Low Latency &amp; Jitter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900" dirty="0">
                <a:solidFill>
                  <a:schemeClr val="accent1">
                    <a:lumMod val="75000"/>
                  </a:schemeClr>
                </a:solidFill>
              </a:rPr>
              <a:t>Close to Zero Packet loss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900" dirty="0">
                <a:solidFill>
                  <a:schemeClr val="accent1">
                    <a:lumMod val="75000"/>
                  </a:schemeClr>
                </a:solidFill>
              </a:rPr>
              <a:t>Performance : Gives comparable to Bare-Metal performance.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900" dirty="0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SR-IOV allows a </a:t>
            </a:r>
            <a:r>
              <a:rPr lang="en-US" sz="900" dirty="0" err="1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PCIe</a:t>
            </a:r>
            <a:r>
              <a:rPr lang="en-US" sz="900" dirty="0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 device to appear as multiple separate physical </a:t>
            </a:r>
            <a:r>
              <a:rPr lang="en-US" sz="900" dirty="0" err="1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PCIe</a:t>
            </a:r>
            <a:r>
              <a:rPr lang="en-US" sz="900" dirty="0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 devices.</a:t>
            </a:r>
            <a:endParaRPr lang="en-US" sz="900" dirty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900" dirty="0">
                <a:solidFill>
                  <a:schemeClr val="accent1">
                    <a:lumMod val="75000"/>
                  </a:schemeClr>
                </a:solidFill>
              </a:rPr>
              <a:t>Low CPU load on the Host.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900" dirty="0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Pool to Pool (VF to VF) Bridging.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900" dirty="0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Security Features : Anti-spoofing </a:t>
            </a:r>
          </a:p>
          <a:p>
            <a:pPr marL="512763" lvl="2" indent="-1666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900" dirty="0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MAC Address</a:t>
            </a:r>
          </a:p>
          <a:p>
            <a:pPr marL="512763" lvl="2" indent="-166688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900" dirty="0">
                <a:solidFill>
                  <a:schemeClr val="accent1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VLAN Tag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900" dirty="0">
                <a:solidFill>
                  <a:schemeClr val="accent1">
                    <a:lumMod val="75000"/>
                  </a:schemeClr>
                </a:solidFill>
              </a:rPr>
              <a:t>Cost Reduction – Capital and operational expenditure savings include</a:t>
            </a:r>
          </a:p>
          <a:p>
            <a:pPr marL="401638" lvl="3" indent="-55563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900" dirty="0">
                <a:solidFill>
                  <a:schemeClr val="accent1">
                    <a:lumMod val="75000"/>
                  </a:schemeClr>
                </a:solidFill>
              </a:rPr>
              <a:t> Power savings</a:t>
            </a:r>
          </a:p>
          <a:p>
            <a:pPr marL="401638" lvl="3" indent="-55563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900" dirty="0">
                <a:solidFill>
                  <a:schemeClr val="accent1">
                    <a:lumMod val="75000"/>
                  </a:schemeClr>
                </a:solidFill>
              </a:rPr>
              <a:t> Reduced adapter count</a:t>
            </a:r>
          </a:p>
          <a:p>
            <a:pPr marL="401638" lvl="3" indent="-55563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900" dirty="0">
                <a:solidFill>
                  <a:schemeClr val="accent1">
                    <a:lumMod val="75000"/>
                  </a:schemeClr>
                </a:solidFill>
              </a:rPr>
              <a:t> Less cabling</a:t>
            </a:r>
          </a:p>
          <a:p>
            <a:pPr marL="401638" lvl="3" indent="-55563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900" dirty="0">
                <a:solidFill>
                  <a:schemeClr val="accent1">
                    <a:lumMod val="75000"/>
                  </a:schemeClr>
                </a:solidFill>
              </a:rPr>
              <a:t> Fewer switch ports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900" dirty="0">
                <a:solidFill>
                  <a:schemeClr val="accent1">
                    <a:lumMod val="75000"/>
                  </a:schemeClr>
                </a:solidFill>
              </a:rPr>
              <a:t>When NFV work started due to Lack of Maturity and adoption/evolution of other Networking options ( OVS-DPDK / </a:t>
            </a:r>
            <a:r>
              <a:rPr lang="en-US" sz="900" dirty="0" err="1">
                <a:solidFill>
                  <a:schemeClr val="accent1">
                    <a:lumMod val="75000"/>
                  </a:schemeClr>
                </a:solidFill>
              </a:rPr>
              <a:t>SmartNIC’s</a:t>
            </a:r>
            <a:r>
              <a:rPr lang="en-US" sz="9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79548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7F75-2373-40D1-8913-6CC920667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4741"/>
            <a:ext cx="8229600" cy="311384"/>
          </a:xfrm>
        </p:spPr>
        <p:txBody>
          <a:bodyPr/>
          <a:lstStyle/>
          <a:p>
            <a:r>
              <a:rPr lang="en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Proxima Nova"/>
              </a:rPr>
              <a:t>Agenda</a:t>
            </a:r>
            <a:endParaRPr lang="en-US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D65961-3F4B-4FAC-A748-0AC610C0FF90}"/>
              </a:ext>
            </a:extLst>
          </p:cNvPr>
          <p:cNvSpPr/>
          <p:nvPr/>
        </p:nvSpPr>
        <p:spPr>
          <a:xfrm>
            <a:off x="457200" y="640292"/>
            <a:ext cx="8001000" cy="3862917"/>
          </a:xfrm>
          <a:prstGeom prst="roundRect">
            <a:avLst/>
          </a:prstGeom>
          <a:solidFill>
            <a:schemeClr val="bg1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SR-IOV - What, Why and How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Configuration for SR-IOV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Drawbacks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How to overcome them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Monitoring Demo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Deployment Scenario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Choices of SR-IOV NICs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Availability of SRIOV in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Public</a:t>
            </a:r>
            <a:r>
              <a:rPr lang="en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 Clouds 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SR-IOV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in Containers</a:t>
            </a:r>
          </a:p>
          <a:p>
            <a:pPr marL="273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sym typeface="Proxima Nova"/>
              </a:rPr>
              <a:t>Future Improvements Proposed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900CED-D0EB-43E5-B62C-2B126BCBC29F}"/>
              </a:ext>
            </a:extLst>
          </p:cNvPr>
          <p:cNvSpPr/>
          <p:nvPr/>
        </p:nvSpPr>
        <p:spPr>
          <a:xfrm>
            <a:off x="976668" y="787400"/>
            <a:ext cx="3395133" cy="372533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A95B5F-2AC4-4770-AA00-863C969DF6FF}"/>
              </a:ext>
            </a:extLst>
          </p:cNvPr>
          <p:cNvSpPr/>
          <p:nvPr/>
        </p:nvSpPr>
        <p:spPr>
          <a:xfrm>
            <a:off x="976668" y="1159933"/>
            <a:ext cx="3395133" cy="372533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4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6AA13-DE30-4845-A1E7-137313292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Configure SR-IOV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2682C6-1A00-4FE5-95AA-FEFD9A3CBFCA}"/>
              </a:ext>
            </a:extLst>
          </p:cNvPr>
          <p:cNvSpPr/>
          <p:nvPr/>
        </p:nvSpPr>
        <p:spPr>
          <a:xfrm>
            <a:off x="529969" y="732186"/>
            <a:ext cx="23182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Host Level Changes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BDCD78-B6A3-484F-A690-B67B4346FC00}"/>
              </a:ext>
            </a:extLst>
          </p:cNvPr>
          <p:cNvSpPr/>
          <p:nvPr/>
        </p:nvSpPr>
        <p:spPr>
          <a:xfrm>
            <a:off x="685800" y="1138521"/>
            <a:ext cx="7772400" cy="320040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Enable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VT-d/VT-x/SR-IOV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in the BIOS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Add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intel_iommu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=on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iommu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=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pt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in the kernel boot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param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Create VFs on the compute host </a:t>
            </a:r>
          </a:p>
          <a:p>
            <a:pPr lvl="8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	echo &lt;x&gt; &gt; /sys/bus/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pci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/devices/0000\:0x\:00.x/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sriov_numvfs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7988646"/>
      </p:ext>
    </p:extLst>
  </p:cSld>
  <p:clrMapOvr>
    <a:masterClrMapping/>
  </p:clrMapOvr>
</p:sld>
</file>

<file path=ppt/theme/theme1.xml><?xml version="1.0" encoding="utf-8"?>
<a:theme xmlns:a="http://schemas.openxmlformats.org/drawingml/2006/main" name="Ribbon-16x9-Master-28_November_2017">
  <a:themeElements>
    <a:clrScheme name="Ribbon">
      <a:dk1>
        <a:srgbClr val="4A4A4A"/>
      </a:dk1>
      <a:lt1>
        <a:srgbClr val="FFFFFF"/>
      </a:lt1>
      <a:dk2>
        <a:srgbClr val="808080"/>
      </a:dk2>
      <a:lt2>
        <a:srgbClr val="4EBFDA"/>
      </a:lt2>
      <a:accent1>
        <a:srgbClr val="4EBFDA"/>
      </a:accent1>
      <a:accent2>
        <a:srgbClr val="E90575"/>
      </a:accent2>
      <a:accent3>
        <a:srgbClr val="EFC063"/>
      </a:accent3>
      <a:accent4>
        <a:srgbClr val="8000B2"/>
      </a:accent4>
      <a:accent5>
        <a:srgbClr val="808080"/>
      </a:accent5>
      <a:accent6>
        <a:srgbClr val="B70071"/>
      </a:accent6>
      <a:hlink>
        <a:srgbClr val="005C9F"/>
      </a:hlink>
      <a:folHlink>
        <a:srgbClr val="8000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bbon-16x9-Master-28_November_2017" id="{7789BCAE-98F2-4B2C-828E-2A5D9CCE29DB}" vid="{52ABF118-A17A-462D-BCC1-E7913C90B1DB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18142</TotalTime>
  <Words>2592</Words>
  <Application>Microsoft Office PowerPoint</Application>
  <PresentationFormat>On-screen Show (16:9)</PresentationFormat>
  <Paragraphs>512</Paragraphs>
  <Slides>47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Proxima Nova</vt:lpstr>
      <vt:lpstr>Courier New</vt:lpstr>
      <vt:lpstr>Overpass</vt:lpstr>
      <vt:lpstr>Tahoma</vt:lpstr>
      <vt:lpstr>Arial</vt:lpstr>
      <vt:lpstr>Calibri</vt:lpstr>
      <vt:lpstr>Wingdings</vt:lpstr>
      <vt:lpstr>Times New Roman</vt:lpstr>
      <vt:lpstr>Ribbon-16x9-Master-28_November_2017</vt:lpstr>
      <vt:lpstr>Lessons Learnt from Telco NFV deployments  with SR-IOV</vt:lpstr>
      <vt:lpstr>Survey</vt:lpstr>
      <vt:lpstr>Agenda</vt:lpstr>
      <vt:lpstr>Openstack Networking </vt:lpstr>
      <vt:lpstr>Performance  comparison between different networking options</vt:lpstr>
      <vt:lpstr>What is SR-IOV  </vt:lpstr>
      <vt:lpstr>Why SR-IOV is chosen for Telco NFV</vt:lpstr>
      <vt:lpstr>Agenda</vt:lpstr>
      <vt:lpstr>How to Configure SR-IOV</vt:lpstr>
      <vt:lpstr>How to Configure SR-IOV</vt:lpstr>
      <vt:lpstr>How to Configure SR-IOV</vt:lpstr>
      <vt:lpstr>Two more configurations...</vt:lpstr>
      <vt:lpstr>Agenda</vt:lpstr>
      <vt:lpstr>Drawbacks </vt:lpstr>
      <vt:lpstr>Agenda</vt:lpstr>
      <vt:lpstr>No OpenStack Dashboard Integration</vt:lpstr>
      <vt:lpstr>VM Live Migration</vt:lpstr>
      <vt:lpstr>SR-IOV QoS</vt:lpstr>
      <vt:lpstr>Link Redundancy</vt:lpstr>
      <vt:lpstr>Link Redundancy Cont…</vt:lpstr>
      <vt:lpstr>Link Redundancy Cont…</vt:lpstr>
      <vt:lpstr>Link Redundancy Cont…</vt:lpstr>
      <vt:lpstr>VLAN Tagging</vt:lpstr>
      <vt:lpstr>VLAN Tagging </vt:lpstr>
      <vt:lpstr>VLAN Tagging + Link Redundancy Issues… </vt:lpstr>
      <vt:lpstr>VLAN Tagging + Link Redundancy Issues… </vt:lpstr>
      <vt:lpstr>VLAN Tagging + Link Redundancy Issues… </vt:lpstr>
      <vt:lpstr>Link Monitoring</vt:lpstr>
      <vt:lpstr>Packet Monitoring</vt:lpstr>
      <vt:lpstr>Agenda</vt:lpstr>
      <vt:lpstr>Live Demo: Packet Monitoring</vt:lpstr>
      <vt:lpstr>Monitoring Demo</vt:lpstr>
      <vt:lpstr>Agenda</vt:lpstr>
      <vt:lpstr>Lessons from Tier-1 Deployment of NFV with SRIOV</vt:lpstr>
      <vt:lpstr>Lessons from Tier-1 Deployment of NFV with SRIOV</vt:lpstr>
      <vt:lpstr>Agenda</vt:lpstr>
      <vt:lpstr>Choices in SRIOV HW and their comparison </vt:lpstr>
      <vt:lpstr>Agenda</vt:lpstr>
      <vt:lpstr>Availability of SRIOV in Public Clouds </vt:lpstr>
      <vt:lpstr>Agenda</vt:lpstr>
      <vt:lpstr>SR-IOV in Containers</vt:lpstr>
      <vt:lpstr>Agenda</vt:lpstr>
      <vt:lpstr>Future Openstack blueprints for Telco NFV </vt:lpstr>
      <vt:lpstr>Agenda</vt:lpstr>
      <vt:lpstr>References</vt:lpstr>
      <vt:lpstr>Q &amp; 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Dey, Souvik</dc:creator>
  <cp:lastModifiedBy>Dey, Souvik</cp:lastModifiedBy>
  <cp:revision>291</cp:revision>
  <dcterms:modified xsi:type="dcterms:W3CDTF">2018-06-01T04:08:51Z</dcterms:modified>
</cp:coreProperties>
</file>