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303" r:id="rId4"/>
    <p:sldId id="305" r:id="rId5"/>
    <p:sldId id="306" r:id="rId6"/>
    <p:sldId id="312" r:id="rId7"/>
    <p:sldId id="299" r:id="rId8"/>
    <p:sldId id="307" r:id="rId9"/>
    <p:sldId id="285" r:id="rId10"/>
    <p:sldId id="308" r:id="rId11"/>
    <p:sldId id="311" r:id="rId12"/>
    <p:sldId id="309" r:id="rId13"/>
    <p:sldId id="300" r:id="rId14"/>
    <p:sldId id="301" r:id="rId15"/>
    <p:sldId id="281" r:id="rId16"/>
    <p:sldId id="304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2"/>
    <p:restoredTop sz="94643"/>
  </p:normalViewPr>
  <p:slideViewPr>
    <p:cSldViewPr snapToGrid="0" snapToObjects="1">
      <p:cViewPr varScale="1">
        <p:scale>
          <a:sx n="57" d="100"/>
          <a:sy n="57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5993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Mascot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9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ed Cover">
    <p:bg>
      <p:bgPr>
        <a:solidFill>
          <a:srgbClr val="DA1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44600" y="48133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5982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4638009" y="10558748"/>
            <a:ext cx="15107982" cy="57658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2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13"/>
          </p:nvPr>
        </p:nvSpPr>
        <p:spPr>
          <a:xfrm>
            <a:off x="-38250" y="1838325"/>
            <a:ext cx="24464038" cy="81169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 Centered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139556" y="9858275"/>
            <a:ext cx="22104888" cy="141932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30000"/>
              </a:lnSpc>
              <a:defRPr sz="4800" b="0">
                <a:solidFill>
                  <a:srgbClr val="4E45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4638009" y="11480800"/>
            <a:ext cx="15107982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13"/>
          </p:nvPr>
        </p:nvSpPr>
        <p:spPr>
          <a:xfrm>
            <a:off x="-38250" y="1838325"/>
            <a:ext cx="24464038" cy="81169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pic" sz="quarter" idx="13"/>
          </p:nvPr>
        </p:nvSpPr>
        <p:spPr>
          <a:xfrm>
            <a:off x="15760699" y="7048499"/>
            <a:ext cx="7404101" cy="5549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Cove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0" y="-34305"/>
            <a:ext cx="4870591" cy="13784610"/>
          </a:xfrm>
          <a:prstGeom prst="rect">
            <a:avLst/>
          </a:prstGeom>
          <a:solidFill>
            <a:srgbClr val="194E6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878352" y="-34305"/>
            <a:ext cx="4870591" cy="13784610"/>
          </a:xfrm>
          <a:prstGeom prst="rect">
            <a:avLst/>
          </a:prstGeom>
          <a:solidFill>
            <a:srgbClr val="1957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9756704" y="-34305"/>
            <a:ext cx="4870592" cy="13784610"/>
          </a:xfrm>
          <a:prstGeom prst="rect">
            <a:avLst/>
          </a:prstGeom>
          <a:solidFill>
            <a:srgbClr val="2660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4635057" y="-34305"/>
            <a:ext cx="4870591" cy="13784610"/>
          </a:xfrm>
          <a:prstGeom prst="rect">
            <a:avLst/>
          </a:prstGeom>
          <a:solidFill>
            <a:srgbClr val="31688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9513408" y="-34305"/>
            <a:ext cx="4870592" cy="13784610"/>
          </a:xfrm>
          <a:prstGeom prst="rect">
            <a:avLst/>
          </a:prstGeom>
          <a:solidFill>
            <a:srgbClr val="3D718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221949" y="4336553"/>
            <a:ext cx="2426693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sz="quarter" idx="13"/>
          </p:nvPr>
        </p:nvSpPr>
        <p:spPr>
          <a:xfrm>
            <a:off x="1856081" y="5075389"/>
            <a:ext cx="1158429" cy="10252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671185" y="7296884"/>
            <a:ext cx="3528220" cy="1690688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2400"/>
              </a:spcBef>
              <a:defRPr sz="26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100301" y="4336553"/>
            <a:ext cx="2426693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4"/>
          </p:nvPr>
        </p:nvSpPr>
        <p:spPr>
          <a:xfrm>
            <a:off x="5511438" y="7296884"/>
            <a:ext cx="3604419" cy="1574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1" name="Shape 181"/>
          <p:cNvSpPr>
            <a:spLocks noGrp="1"/>
          </p:cNvSpPr>
          <p:nvPr>
            <p:ph type="pic" sz="quarter" idx="15"/>
          </p:nvPr>
        </p:nvSpPr>
        <p:spPr>
          <a:xfrm>
            <a:off x="6734408" y="4826747"/>
            <a:ext cx="1158429" cy="13955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0978653" y="4336553"/>
            <a:ext cx="2426694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6"/>
          </p:nvPr>
        </p:nvSpPr>
        <p:spPr>
          <a:xfrm>
            <a:off x="10389790" y="7296884"/>
            <a:ext cx="3604420" cy="1574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4" name="Shape 184"/>
          <p:cNvSpPr>
            <a:spLocks noGrp="1"/>
          </p:cNvSpPr>
          <p:nvPr>
            <p:ph type="pic" sz="quarter" idx="17"/>
          </p:nvPr>
        </p:nvSpPr>
        <p:spPr>
          <a:xfrm>
            <a:off x="11612760" y="4826747"/>
            <a:ext cx="1158429" cy="13955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5857005" y="4336553"/>
            <a:ext cx="2426693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8"/>
          </p:nvPr>
        </p:nvSpPr>
        <p:spPr>
          <a:xfrm>
            <a:off x="15268142" y="7296884"/>
            <a:ext cx="3604420" cy="1574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7" name="Shape 187"/>
          <p:cNvSpPr>
            <a:spLocks noGrp="1"/>
          </p:cNvSpPr>
          <p:nvPr>
            <p:ph type="pic" sz="quarter" idx="19"/>
          </p:nvPr>
        </p:nvSpPr>
        <p:spPr>
          <a:xfrm>
            <a:off x="16491112" y="4826747"/>
            <a:ext cx="1158429" cy="13955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0735357" y="4336553"/>
            <a:ext cx="2426693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20"/>
          </p:nvPr>
        </p:nvSpPr>
        <p:spPr>
          <a:xfrm>
            <a:off x="20146494" y="7296884"/>
            <a:ext cx="3604420" cy="1574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pic" sz="quarter" idx="21"/>
          </p:nvPr>
        </p:nvSpPr>
        <p:spPr>
          <a:xfrm>
            <a:off x="21369464" y="4826747"/>
            <a:ext cx="1158429" cy="13955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s">
    <p:bg>
      <p:bgPr>
        <a:solidFill>
          <a:srgbClr val="DA1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44600" y="25908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9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5982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>
            <a:spLocks noGrp="1"/>
          </p:cNvSpPr>
          <p:nvPr>
            <p:ph type="body" sz="quarter" idx="13"/>
          </p:nvPr>
        </p:nvSpPr>
        <p:spPr>
          <a:xfrm>
            <a:off x="1248916" y="7232650"/>
            <a:ext cx="3198019" cy="8382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5089" y="10957320"/>
            <a:ext cx="1155422" cy="115543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body" sz="quarter" idx="14"/>
          </p:nvPr>
        </p:nvSpPr>
        <p:spPr>
          <a:xfrm>
            <a:off x="2910817" y="11274686"/>
            <a:ext cx="1747566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38889" y="10957320"/>
            <a:ext cx="1155421" cy="1155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91108" y="10957320"/>
            <a:ext cx="1155420" cy="1155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18132" y="10970431"/>
            <a:ext cx="1155420" cy="115544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6618013" y="11274686"/>
            <a:ext cx="21612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rgbClr val="FFFFFF"/>
                </a:solidFill>
              </a:defRPr>
            </a:lvl1pPr>
          </a:lstStyle>
          <a:p>
            <a:r>
              <a:t>@OpenStack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5"/>
          </p:nvPr>
        </p:nvSpPr>
        <p:spPr>
          <a:xfrm>
            <a:off x="10830495" y="11274686"/>
            <a:ext cx="1747566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6"/>
          </p:nvPr>
        </p:nvSpPr>
        <p:spPr>
          <a:xfrm>
            <a:off x="14627287" y="11274686"/>
            <a:ext cx="3636541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1117600" y="2466875"/>
            <a:ext cx="13127733" cy="14193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3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3"/>
          </p:nvPr>
        </p:nvSpPr>
        <p:spPr>
          <a:xfrm>
            <a:off x="1139555" y="2028527"/>
            <a:ext cx="22104890" cy="7181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600" b="1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7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3650" y="3952589"/>
            <a:ext cx="15310700" cy="888339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>
            <a:spLocks noGrp="1"/>
          </p:cNvSpPr>
          <p:nvPr>
            <p:ph type="pic" sz="quarter" idx="14"/>
          </p:nvPr>
        </p:nvSpPr>
        <p:spPr>
          <a:xfrm>
            <a:off x="6985694" y="4980742"/>
            <a:ext cx="10119946" cy="62953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838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 b="1">
                <a:solidFill>
                  <a:srgbClr val="DA1A3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sz="quarter" idx="14"/>
          </p:nvPr>
        </p:nvSpPr>
        <p:spPr>
          <a:xfrm>
            <a:off x="2387600" y="6788149"/>
            <a:ext cx="19621500" cy="9271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d Cover + Info">
    <p:bg>
      <p:bgPr>
        <a:solidFill>
          <a:srgbClr val="DA1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244600" y="25908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2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5982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body" sz="quarter" idx="13"/>
          </p:nvPr>
        </p:nvSpPr>
        <p:spPr>
          <a:xfrm>
            <a:off x="1248916" y="7232650"/>
            <a:ext cx="5739706" cy="8382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1285308" y="9169400"/>
            <a:ext cx="21813385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4"/>
          </p:nvPr>
        </p:nvSpPr>
        <p:spPr>
          <a:xfrm>
            <a:off x="1250844" y="9734550"/>
            <a:ext cx="3196544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5"/>
          </p:nvPr>
        </p:nvSpPr>
        <p:spPr>
          <a:xfrm>
            <a:off x="18831259" y="2673350"/>
            <a:ext cx="1766914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01236" y="2349154"/>
            <a:ext cx="1143674" cy="114369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Cover + Info">
    <p:bg>
      <p:bgPr>
        <a:solidFill>
          <a:srgbClr val="0B4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44600" y="25908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5982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body" sz="quarter" idx="13"/>
          </p:nvPr>
        </p:nvSpPr>
        <p:spPr>
          <a:xfrm>
            <a:off x="1248916" y="7232650"/>
            <a:ext cx="5739706" cy="8382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y Cover + Info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44600" y="25908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48916" y="7232650"/>
            <a:ext cx="4567747" cy="6858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1600"/>
              </a:spcBef>
              <a:buSzTx/>
              <a:buNone/>
              <a:defRPr sz="3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3716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12858303" y="2333326"/>
            <a:ext cx="10400706" cy="10277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117600" y="2466875"/>
            <a:ext cx="10223500" cy="14193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168400" y="4013200"/>
            <a:ext cx="10223500" cy="859631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8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,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17600" y="2466875"/>
            <a:ext cx="13127733" cy="14193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168400" y="40132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9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3"/>
          </p:nvPr>
        </p:nvSpPr>
        <p:spPr>
          <a:xfrm>
            <a:off x="1139555" y="2028527"/>
            <a:ext cx="22104890" cy="7181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600" b="1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117600" y="2466875"/>
            <a:ext cx="10223500" cy="14193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1168400" y="4521200"/>
            <a:ext cx="15893654" cy="8806657"/>
          </a:xfrm>
          <a:prstGeom prst="rect">
            <a:avLst/>
          </a:prstGeom>
        </p:spPr>
        <p:txBody>
          <a:bodyPr anchor="t"/>
          <a:lstStyle>
            <a:lvl1pPr marL="723900" indent="-723900">
              <a:spcBef>
                <a:spcPts val="3000"/>
              </a:spcBef>
              <a:buClr>
                <a:srgbClr val="DA1A32"/>
              </a:buClr>
              <a:buSzPct val="115000"/>
              <a:buChar char="➡"/>
              <a:defRPr sz="3800"/>
            </a:lvl1pPr>
            <a:lvl2pPr marL="685800" indent="-482600">
              <a:spcBef>
                <a:spcPts val="3000"/>
              </a:spcBef>
              <a:buClr>
                <a:srgbClr val="0B4D6A"/>
              </a:buClr>
              <a:defRPr sz="3800"/>
            </a:lvl2pPr>
            <a:lvl3pPr marL="1003300" indent="-368300">
              <a:spcBef>
                <a:spcPts val="3000"/>
              </a:spcBef>
              <a:buClr>
                <a:srgbClr val="0B4D6A"/>
              </a:buClr>
              <a:defRPr sz="3800"/>
            </a:lvl3pPr>
            <a:lvl4pPr marL="1429238" indent="-464038">
              <a:spcBef>
                <a:spcPts val="3000"/>
              </a:spcBef>
              <a:buClr>
                <a:srgbClr val="0B4D6A"/>
              </a:buClr>
              <a:defRPr sz="3800"/>
            </a:lvl4pPr>
            <a:lvl5pPr marL="1924538" indent="-464038">
              <a:spcBef>
                <a:spcPts val="3000"/>
              </a:spcBef>
              <a:buClr>
                <a:srgbClr val="0B4D6A"/>
              </a:buClr>
              <a:defRPr sz="3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solidFill>
                  <a:srgbClr val="DA1A3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4"/>
          </p:nvPr>
        </p:nvSpPr>
        <p:spPr>
          <a:xfrm>
            <a:off x="2387600" y="6788149"/>
            <a:ext cx="19621500" cy="9271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1150529" y="3744714"/>
            <a:ext cx="2082943" cy="18051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70" r:id="rId18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9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1pPr>
      <a:lvl2pPr marL="660400" marR="0" indent="-457200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15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2pPr>
      <a:lvl3pPr marL="166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3pPr>
      <a:lvl4pPr marL="2295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4pPr>
      <a:lvl5pPr marL="293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5pPr>
      <a:lvl6pPr marL="3565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6pPr>
      <a:lvl7pPr marL="420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7pPr>
      <a:lvl8pPr marL="4835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8pPr>
      <a:lvl9pPr marL="547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fat.afek@nokia.com" TargetMode="External"/><Relationship Id="rId3" Type="http://schemas.openxmlformats.org/officeDocument/2006/relationships/hyperlink" Target="mailto:yuval.adar@noki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stack.org/vitrage/latest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iki.openstack.org/wiki/Vitr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1244600" y="3536950"/>
            <a:ext cx="20828000" cy="2506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Vitrage</a:t>
            </a:r>
            <a:endParaRPr dirty="0"/>
          </a:p>
        </p:txBody>
      </p:sp>
      <p:sp>
        <p:nvSpPr>
          <p:cNvPr id="298" name="Shape 298"/>
          <p:cNvSpPr>
            <a:spLocks noGrp="1"/>
          </p:cNvSpPr>
          <p:nvPr>
            <p:ph type="body" idx="13"/>
          </p:nvPr>
        </p:nvSpPr>
        <p:spPr>
          <a:xfrm>
            <a:off x="1244600" y="6043930"/>
            <a:ext cx="12947455" cy="379591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Project Update, OpenStack Summit Vancouver</a:t>
            </a:r>
          </a:p>
          <a:p>
            <a:endParaRPr lang="en-US" dirty="0" smtClean="0"/>
          </a:p>
          <a:p>
            <a:r>
              <a:rPr lang="en-US" dirty="0" smtClean="0"/>
              <a:t>Ifat Afek, </a:t>
            </a:r>
            <a:r>
              <a:rPr lang="en-US" dirty="0" smtClean="0">
                <a:hlinkClick r:id="rId2"/>
              </a:rPr>
              <a:t>ifat.afek@nokia.com</a:t>
            </a:r>
            <a:endParaRPr lang="en-US" dirty="0" smtClean="0"/>
          </a:p>
          <a:p>
            <a:r>
              <a:rPr lang="en-US" dirty="0" smtClean="0"/>
              <a:t>Yuval Adar, </a:t>
            </a:r>
            <a:r>
              <a:rPr lang="en-US" dirty="0" smtClean="0">
                <a:hlinkClick r:id="rId3"/>
              </a:rPr>
              <a:t>yuval.adar@nokia.com</a:t>
            </a:r>
            <a:endParaRPr lang="en-US" dirty="0" smtClean="0"/>
          </a:p>
          <a:p>
            <a:endParaRPr dirty="0"/>
          </a:p>
        </p:txBody>
      </p:sp>
      <p:sp>
        <p:nvSpPr>
          <p:cNvPr id="299" name="Shape 299"/>
          <p:cNvSpPr>
            <a:spLocks noGrp="1"/>
          </p:cNvSpPr>
          <p:nvPr>
            <p:ph type="body" idx="15"/>
          </p:nvPr>
        </p:nvSpPr>
        <p:spPr>
          <a:xfrm>
            <a:off x="19809427" y="2669650"/>
            <a:ext cx="1588576" cy="50270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May </a:t>
            </a:r>
            <a:r>
              <a:rPr dirty="0" smtClean="0"/>
              <a:t>201</a:t>
            </a:r>
            <a:r>
              <a:rPr lang="en-US" dirty="0" smtClean="0"/>
              <a:t>8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0" y="2066924"/>
            <a:ext cx="6807200" cy="10848975"/>
          </a:xfrm>
          <a:prstGeom prst="rect">
            <a:avLst/>
          </a:prstGeom>
        </p:spPr>
      </p:pic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600" dirty="0" smtClean="0">
                <a:solidFill>
                  <a:srgbClr val="141617"/>
                </a:solidFill>
              </a:rPr>
              <a:t>Motivation</a:t>
            </a:r>
            <a:endParaRPr lang="en-US" sz="4600" dirty="0">
              <a:solidFill>
                <a:srgbClr val="141617"/>
              </a:solidFill>
            </a:endParaRP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Root Cause Analysis of yesterday’s alarms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Alarm statistics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Future - machine learning</a:t>
            </a:r>
          </a:p>
          <a:p>
            <a:pPr marL="831850" lvl="1" indent="-628650">
              <a:spcBef>
                <a:spcPts val="2000"/>
              </a:spcBef>
              <a:buSzPct val="100000"/>
            </a:pPr>
            <a:endParaRPr lang="en-US" dirty="0" smtClean="0">
              <a:solidFill>
                <a:srgbClr val="0C4C6A"/>
              </a:solidFill>
            </a:endParaRPr>
          </a:p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600" dirty="0" smtClean="0">
                <a:solidFill>
                  <a:srgbClr val="141617"/>
                </a:solidFill>
              </a:rPr>
              <a:t>Implementation</a:t>
            </a:r>
            <a:endParaRPr lang="en-US" sz="4600" dirty="0">
              <a:solidFill>
                <a:srgbClr val="141617"/>
              </a:solidFill>
            </a:endParaRP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History in Relational database (MariaDB</a:t>
            </a:r>
            <a:r>
              <a:rPr lang="en-US" sz="4600" dirty="0" smtClean="0">
                <a:latin typeface="Helvetica Neue"/>
                <a:ea typeface="Helvetica Neue"/>
                <a:cs typeface="Helvetica Neue"/>
              </a:rPr>
              <a:t>)</a:t>
            </a:r>
            <a:endParaRPr lang="en-US" sz="4600" dirty="0">
              <a:latin typeface="Helvetica Neue"/>
              <a:ea typeface="Helvetica Neue"/>
              <a:cs typeface="Helvetica Neue"/>
            </a:endParaRP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 smtClean="0">
                <a:latin typeface="Helvetica Neue"/>
                <a:ea typeface="Helvetica Neue"/>
                <a:cs typeface="Helvetica Neue"/>
              </a:rPr>
              <a:t>Store only basic </a:t>
            </a:r>
            <a:r>
              <a:rPr lang="en-US" sz="4600" dirty="0">
                <a:latin typeface="Helvetica Neue"/>
                <a:ea typeface="Helvetica Neue"/>
                <a:cs typeface="Helvetica Neue"/>
              </a:rPr>
              <a:t>information (alarm + resource id) </a:t>
            </a: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smtClean="0"/>
              <a:t>Alarm History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933593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r>
              <a:rPr lang="en-US" b="1" dirty="0" smtClean="0">
                <a:solidFill>
                  <a:srgbClr val="141617"/>
                </a:solidFill>
              </a:rPr>
              <a:t>Kubernetes</a:t>
            </a:r>
            <a:r>
              <a:rPr lang="en-US" dirty="0" smtClean="0">
                <a:solidFill>
                  <a:srgbClr val="141617"/>
                </a:solidFill>
              </a:rPr>
              <a:t> </a:t>
            </a:r>
            <a:r>
              <a:rPr lang="mr-IN" dirty="0" smtClean="0">
                <a:solidFill>
                  <a:srgbClr val="141617"/>
                </a:solidFill>
              </a:rPr>
              <a:t>–</a:t>
            </a:r>
            <a:r>
              <a:rPr lang="en-US" dirty="0" smtClean="0">
                <a:solidFill>
                  <a:srgbClr val="141617"/>
                </a:solidFill>
              </a:rPr>
              <a:t> topology datasource</a:t>
            </a:r>
          </a:p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r>
              <a:rPr lang="en-US" b="1" dirty="0" smtClean="0">
                <a:solidFill>
                  <a:srgbClr val="141617"/>
                </a:solidFill>
              </a:rPr>
              <a:t>Prometheus</a:t>
            </a:r>
            <a:r>
              <a:rPr lang="en-US" dirty="0" smtClean="0">
                <a:solidFill>
                  <a:srgbClr val="141617"/>
                </a:solidFill>
              </a:rPr>
              <a:t> </a:t>
            </a:r>
            <a:r>
              <a:rPr lang="mr-IN" dirty="0" smtClean="0">
                <a:solidFill>
                  <a:srgbClr val="141617"/>
                </a:solidFill>
              </a:rPr>
              <a:t>–</a:t>
            </a:r>
            <a:r>
              <a:rPr lang="en-US" dirty="0" smtClean="0">
                <a:solidFill>
                  <a:srgbClr val="141617"/>
                </a:solidFill>
              </a:rPr>
              <a:t> </a:t>
            </a:r>
            <a:r>
              <a:rPr lang="en-US" dirty="0">
                <a:solidFill>
                  <a:srgbClr val="141617"/>
                </a:solidFill>
              </a:rPr>
              <a:t>K</a:t>
            </a:r>
            <a:r>
              <a:rPr lang="en-US" dirty="0" smtClean="0">
                <a:solidFill>
                  <a:srgbClr val="141617"/>
                </a:solidFill>
              </a:rPr>
              <a:t>ubernetes related alarms</a:t>
            </a:r>
          </a:p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endParaRPr lang="en-US" dirty="0" smtClean="0">
              <a:solidFill>
                <a:srgbClr val="141617"/>
              </a:solidFill>
            </a:endParaRPr>
          </a:p>
          <a:p>
            <a:pPr marL="203200" lvl="1" indent="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  <a:buNone/>
            </a:pPr>
            <a:endParaRPr lang="en-US" dirty="0">
              <a:solidFill>
                <a:srgbClr val="141617"/>
              </a:solidFill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smtClean="0"/>
              <a:t>Kubernetes and Prometheus Datasources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09" y="7003938"/>
            <a:ext cx="7520763" cy="6510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20" y="8488807"/>
            <a:ext cx="10058400" cy="35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86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defTabSz="914400">
              <a:spcBef>
                <a:spcPts val="2000"/>
              </a:spcBef>
              <a:buClrTx/>
              <a:buSzTx/>
              <a:defRPr sz="46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Run an action from a list</a:t>
            </a:r>
          </a:p>
          <a:p>
            <a:pPr lvl="1" defTabSz="914400">
              <a:spcBef>
                <a:spcPts val="2000"/>
              </a:spcBef>
              <a:buClrTx/>
              <a:buSzTx/>
              <a:defRPr sz="46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Action type depends on the selection</a:t>
            </a: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smtClean="0"/>
              <a:t>Entity Graph Action Panel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44" y="3543300"/>
            <a:ext cx="10772272" cy="98859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429209" y="5731727"/>
            <a:ext cx="4311805" cy="2453269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435945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Cross-Project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defTabSz="9144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Self-healing SIG (Special Interest Group)</a:t>
            </a:r>
          </a:p>
          <a:p>
            <a:pPr marL="203200" lvl="1" indent="0" defTabSz="91440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203200" lvl="1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/>
              <a:t>“coordinate </a:t>
            </a:r>
            <a:r>
              <a:rPr lang="en-US" dirty="0"/>
              <a:t>several OpenStack projects </a:t>
            </a:r>
            <a:r>
              <a:rPr lang="mr-IN" dirty="0" smtClean="0"/>
              <a:t>…</a:t>
            </a:r>
            <a:r>
              <a:rPr lang="en-US" dirty="0" smtClean="0"/>
              <a:t> reacting </a:t>
            </a:r>
            <a:r>
              <a:rPr lang="en-US" dirty="0"/>
              <a:t>to failures and other events by automatically healing </a:t>
            </a:r>
            <a:r>
              <a:rPr lang="en-US" dirty="0" smtClean="0"/>
              <a:t>services”</a:t>
            </a:r>
            <a:endParaRPr lang="en-US" dirty="0"/>
          </a:p>
          <a:p>
            <a:pPr lvl="1" defTabSz="914400">
              <a:spcBef>
                <a:spcPts val="0"/>
              </a:spcBef>
              <a:buClrTx/>
              <a:buSzTx/>
              <a:defRPr/>
            </a:pPr>
            <a:endParaRPr lang="en-US" dirty="0"/>
          </a:p>
          <a:p>
            <a:pPr lvl="1" defTabSz="914400">
              <a:spcBef>
                <a:spcPts val="0"/>
              </a:spcBef>
              <a:buClrTx/>
              <a:buSzTx/>
              <a:defRPr/>
            </a:pPr>
            <a:endParaRPr lang="en-US" dirty="0" smtClean="0"/>
          </a:p>
          <a:p>
            <a:pPr lvl="1" defTabSz="9144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Vitrage &amp; Congress </a:t>
            </a:r>
            <a:r>
              <a:rPr lang="mr-IN" dirty="0" smtClean="0"/>
              <a:t>–</a:t>
            </a:r>
            <a:r>
              <a:rPr lang="en-US" dirty="0" smtClean="0"/>
              <a:t> in progress</a:t>
            </a:r>
          </a:p>
          <a:p>
            <a:pPr lvl="1" defTabSz="9144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Vitrage &amp; Monasca </a:t>
            </a:r>
            <a:r>
              <a:rPr lang="mr-IN" dirty="0" smtClean="0"/>
              <a:t>–</a:t>
            </a:r>
            <a:r>
              <a:rPr lang="en-US" dirty="0" smtClean="0"/>
              <a:t> future?</a:t>
            </a:r>
            <a:endParaRPr lang="en-US" dirty="0"/>
          </a:p>
          <a:p>
            <a:pPr lvl="1" defTabSz="914400">
              <a:spcBef>
                <a:spcPts val="0"/>
              </a:spcBef>
              <a:buClrTx/>
              <a:buSzTx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0" y="2066924"/>
            <a:ext cx="6807200" cy="108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07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Vitrage </a:t>
            </a:r>
            <a:r>
              <a:rPr lang="en-US" dirty="0"/>
              <a:t>wiki page: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wiki.openstack.org/wiki/Vitrage</a:t>
            </a:r>
            <a:endParaRPr lang="en-US" dirty="0" smtClean="0"/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dirty="0"/>
              <a:t>Official documentation: </a:t>
            </a:r>
            <a:r>
              <a:rPr lang="en-US" dirty="0">
                <a:hlinkClick r:id="rId3"/>
              </a:rPr>
              <a:t>https://docs.openstack.org/vitrage/latest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dirty="0"/>
              <a:t>Vitrage IRC channel: #openstack-vitrage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dirty="0"/>
              <a:t>OpenStack mailing list </a:t>
            </a:r>
            <a:r>
              <a:rPr lang="mr-IN" dirty="0"/>
              <a:t>–</a:t>
            </a:r>
            <a:r>
              <a:rPr lang="en-US" dirty="0"/>
              <a:t> use [vitrage] </a:t>
            </a:r>
            <a:r>
              <a:rPr lang="en-US" dirty="0" smtClean="0"/>
              <a:t>tag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endParaRPr lang="en-US" dirty="0"/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400" b="1" i="1" dirty="0" smtClean="0"/>
              <a:t>Visit our next sessions in the summit!</a:t>
            </a:r>
            <a:endParaRPr lang="en-US" sz="4400" b="1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0" y="2066924"/>
            <a:ext cx="6807200" cy="108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100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Q&amp;A</a:t>
            </a:r>
          </a:p>
        </p:txBody>
      </p:sp>
      <p:sp>
        <p:nvSpPr>
          <p:cNvPr id="526" name="Shape 526"/>
          <p:cNvSpPr>
            <a:spLocks noGrp="1"/>
          </p:cNvSpPr>
          <p:nvPr>
            <p:ph type="body" idx="13"/>
          </p:nvPr>
        </p:nvSpPr>
        <p:spPr>
          <a:xfrm>
            <a:off x="1248916" y="7232650"/>
            <a:ext cx="3153107" cy="841256"/>
          </a:xfrm>
          <a:prstGeom prst="rect">
            <a:avLst/>
          </a:prstGeom>
        </p:spPr>
        <p:txBody>
          <a:bodyPr/>
          <a:lstStyle/>
          <a:p>
            <a:r>
              <a:rPr dirty="0"/>
              <a:t>Thank </a:t>
            </a:r>
            <a:r>
              <a:rPr dirty="0" smtClean="0"/>
              <a:t>you</a:t>
            </a:r>
            <a:r>
              <a:rPr lang="en-US" dirty="0" smtClean="0"/>
              <a:t>!</a:t>
            </a:r>
            <a:endParaRPr dirty="0"/>
          </a:p>
        </p:txBody>
      </p:sp>
      <p:sp>
        <p:nvSpPr>
          <p:cNvPr id="527" name="Shape 52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openstack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openstack</a:t>
            </a:r>
          </a:p>
        </p:txBody>
      </p:sp>
      <p:sp>
        <p:nvSpPr>
          <p:cNvPr id="529" name="Shape 529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OpenStackFoundation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smtClean="0"/>
              <a:t>High Level Architecture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4274820"/>
            <a:ext cx="13777681" cy="94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9087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2123975"/>
            <a:ext cx="19255365" cy="1762225"/>
          </a:xfrm>
        </p:spPr>
        <p:txBody>
          <a:bodyPr/>
          <a:lstStyle/>
          <a:p>
            <a:r>
              <a:rPr lang="en-US" dirty="0" smtClean="0"/>
              <a:t>What is Vitrage?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8399" y="4013200"/>
            <a:ext cx="10795837" cy="85963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OpenStack RCA (Root Cause Analysis) service </a:t>
            </a:r>
          </a:p>
          <a:p>
            <a:endParaRPr lang="en-US" dirty="0"/>
          </a:p>
          <a:p>
            <a:r>
              <a:rPr lang="en-US" dirty="0"/>
              <a:t>Vitrage is used for </a:t>
            </a:r>
            <a:r>
              <a:rPr lang="en-US" b="1" dirty="0"/>
              <a:t>organizing, analyzing and expanding </a:t>
            </a:r>
            <a:r>
              <a:rPr lang="en-US" dirty="0"/>
              <a:t>OpenStack alarms &amp; events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571500" indent="-571500">
              <a:buFont typeface="Arial" charset="0"/>
              <a:buChar char="•"/>
            </a:pPr>
            <a:r>
              <a:rPr lang="en-US" b="1" dirty="0">
                <a:latin typeface="+mn-ea"/>
              </a:rPr>
              <a:t>Root Cause </a:t>
            </a:r>
            <a:r>
              <a:rPr lang="en-US" b="1" dirty="0" smtClean="0">
                <a:latin typeface="+mn-ea"/>
              </a:rPr>
              <a:t>Analysis</a:t>
            </a:r>
            <a:endParaRPr lang="en-US" dirty="0" smtClean="0">
              <a:latin typeface="+mn-ea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b="1" dirty="0" smtClean="0">
                <a:latin typeface="+mn-ea"/>
              </a:rPr>
              <a:t>Deduced alarms and states </a:t>
            </a:r>
            <a:r>
              <a:rPr lang="en-US" dirty="0" smtClean="0">
                <a:latin typeface="+mn-ea"/>
              </a:rPr>
              <a:t>– alarms based on system insights </a:t>
            </a:r>
          </a:p>
          <a:p>
            <a:pPr marL="571500" indent="-571500">
              <a:buFont typeface="Arial" charset="0"/>
              <a:buChar char="•"/>
            </a:pPr>
            <a:r>
              <a:rPr lang="en-US" b="1" dirty="0" smtClean="0">
                <a:latin typeface="+mn-ea"/>
              </a:rPr>
              <a:t>Holistic </a:t>
            </a:r>
            <a:r>
              <a:rPr lang="en-US" b="1" dirty="0">
                <a:latin typeface="+mn-ea"/>
              </a:rPr>
              <a:t>and complete view </a:t>
            </a:r>
            <a:r>
              <a:rPr lang="en-US" dirty="0">
                <a:latin typeface="+mn-ea"/>
              </a:rPr>
              <a:t>of the </a:t>
            </a:r>
            <a:r>
              <a:rPr lang="en-US" dirty="0" smtClean="0">
                <a:latin typeface="+mn-ea"/>
              </a:rPr>
              <a:t>system</a:t>
            </a:r>
            <a:endParaRPr lang="en-US" dirty="0">
              <a:latin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4009" y="7564664"/>
            <a:ext cx="6003599" cy="504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154" y="8351440"/>
            <a:ext cx="2895600" cy="379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754" y="4671103"/>
            <a:ext cx="3680337" cy="36803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Founded during the Mitaka release of OpenStack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Became an official OpenStack project on June 1st 2016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First official release - Newton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~10 contributors in the last release</a:t>
            </a:r>
          </a:p>
          <a:p>
            <a:pPr marL="831850" marR="0" lvl="1" indent="-62865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/>
            </a:pPr>
            <a:endParaRPr lang="en-US" dirty="0" smtClean="0">
              <a:solidFill>
                <a:srgbClr val="0C4C6A"/>
              </a:solidFill>
              <a:latin typeface="+mn-e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smtClean="0"/>
              <a:t>Project Background</a:t>
            </a:r>
            <a:endParaRPr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588"/>
          <a:stretch>
            <a:fillRect/>
          </a:stretch>
        </p:blipFill>
        <p:spPr>
          <a:xfrm>
            <a:off x="15358622" y="4594302"/>
            <a:ext cx="8792482" cy="8688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9869858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31"/>
          <p:cNvSpPr>
            <a:spLocks noGrp="1"/>
          </p:cNvSpPr>
          <p:nvPr>
            <p:ph type="title"/>
          </p:nvPr>
        </p:nvSpPr>
        <p:spPr>
          <a:xfrm>
            <a:off x="1371600" y="4533900"/>
            <a:ext cx="20828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2000" dirty="0" smtClean="0"/>
              <a:t>Queens Features</a:t>
            </a:r>
            <a:endParaRPr sz="1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0" y="2066924"/>
            <a:ext cx="6807200" cy="108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6722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3200" lvl="1" indent="0">
              <a:spcBef>
                <a:spcPts val="0"/>
              </a:spcBef>
              <a:buClr>
                <a:srgbClr val="141617"/>
              </a:buClr>
              <a:buSzPct val="100000"/>
              <a:buNone/>
            </a:pPr>
            <a:r>
              <a:rPr lang="en-US" sz="4600" b="1" dirty="0">
                <a:solidFill>
                  <a:srgbClr val="141617"/>
                </a:solidFill>
              </a:rPr>
              <a:t>Existing: </a:t>
            </a:r>
            <a:r>
              <a:rPr lang="en-US" sz="4600" dirty="0">
                <a:solidFill>
                  <a:srgbClr val="141617"/>
                </a:solidFill>
              </a:rPr>
              <a:t>Dedicated </a:t>
            </a:r>
            <a:r>
              <a:rPr lang="en-US" sz="4600" dirty="0" err="1">
                <a:solidFill>
                  <a:srgbClr val="141617"/>
                </a:solidFill>
              </a:rPr>
              <a:t>notifiers</a:t>
            </a:r>
            <a:r>
              <a:rPr lang="en-US" sz="4600" dirty="0">
                <a:solidFill>
                  <a:srgbClr val="141617"/>
                </a:solidFill>
              </a:rPr>
              <a:t> (Nova, SNMP, Mistral)</a:t>
            </a:r>
          </a:p>
          <a:p>
            <a:pPr marL="889000" lvl="1" indent="-685800">
              <a:spcBef>
                <a:spcPts val="0"/>
              </a:spcBef>
              <a:buClr>
                <a:srgbClr val="141617"/>
              </a:buClr>
              <a:buSzPct val="100000"/>
            </a:pPr>
            <a:endParaRPr lang="en-US" sz="4600" dirty="0">
              <a:solidFill>
                <a:srgbClr val="141617"/>
              </a:solidFill>
            </a:endParaRPr>
          </a:p>
          <a:p>
            <a:pPr marL="203200" lvl="1" indent="0">
              <a:spcBef>
                <a:spcPts val="0"/>
              </a:spcBef>
              <a:buClr>
                <a:srgbClr val="141617"/>
              </a:buClr>
              <a:buSzPct val="100000"/>
              <a:buNone/>
            </a:pPr>
            <a:r>
              <a:rPr lang="en-US" sz="4600" b="1" dirty="0">
                <a:solidFill>
                  <a:srgbClr val="141617"/>
                </a:solidFill>
              </a:rPr>
              <a:t>In Queens: </a:t>
            </a:r>
            <a:r>
              <a:rPr lang="en-US" sz="4600" dirty="0">
                <a:solidFill>
                  <a:srgbClr val="141617"/>
                </a:solidFill>
              </a:rPr>
              <a:t>API for registering on Vitrage alarms</a:t>
            </a:r>
          </a:p>
          <a:p>
            <a:pPr marL="889000" lvl="1" indent="-685800">
              <a:spcBef>
                <a:spcPts val="0"/>
              </a:spcBef>
              <a:buClr>
                <a:srgbClr val="141617"/>
              </a:buClr>
              <a:buSzPct val="100000"/>
            </a:pPr>
            <a:endParaRPr lang="en-US" sz="4600" dirty="0">
              <a:solidFill>
                <a:srgbClr val="141617"/>
              </a:solidFill>
            </a:endParaRPr>
          </a:p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r>
              <a:rPr lang="en-US" dirty="0">
                <a:solidFill>
                  <a:srgbClr val="141617"/>
                </a:solidFill>
              </a:rPr>
              <a:t>By resource id</a:t>
            </a:r>
          </a:p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r>
              <a:rPr lang="en-US" dirty="0">
                <a:solidFill>
                  <a:srgbClr val="141617"/>
                </a:solidFill>
              </a:rPr>
              <a:t>By alarm name</a:t>
            </a:r>
          </a:p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r>
              <a:rPr lang="en-US" dirty="0">
                <a:solidFill>
                  <a:srgbClr val="141617"/>
                </a:solidFill>
              </a:rPr>
              <a:t>By regular expression</a:t>
            </a:r>
          </a:p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r>
              <a:rPr lang="en-US" dirty="0">
                <a:solidFill>
                  <a:srgbClr val="141617"/>
                </a:solidFill>
              </a:rPr>
              <a:t>HTTP callback upon alarm</a:t>
            </a:r>
          </a:p>
          <a:p>
            <a:pPr marL="831850" marR="0" lvl="1" indent="-62865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/>
            </a:pPr>
            <a:endParaRPr lang="en-US" dirty="0" smtClean="0">
              <a:solidFill>
                <a:srgbClr val="0C4C6A"/>
              </a:solidFill>
              <a:latin typeface="+mn-e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err="1" smtClean="0"/>
              <a:t>Webhook</a:t>
            </a:r>
            <a:r>
              <a:rPr lang="en-US" dirty="0" smtClean="0"/>
              <a:t> Notifications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0" y="2066924"/>
            <a:ext cx="6807200" cy="108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087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5741581"/>
            <a:ext cx="5290931" cy="8044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3200" lvl="1" indent="0">
              <a:spcBef>
                <a:spcPts val="0"/>
              </a:spcBef>
              <a:buClr>
                <a:srgbClr val="141617"/>
              </a:buClr>
              <a:buSzPct val="100000"/>
              <a:buNone/>
            </a:pPr>
            <a:r>
              <a:rPr lang="en-US" sz="4600" dirty="0" smtClean="0">
                <a:solidFill>
                  <a:srgbClr val="141617"/>
                </a:solidFill>
              </a:rPr>
              <a:t>Number of active alarms displayed </a:t>
            </a:r>
            <a:r>
              <a:rPr lang="en-US" sz="4600" b="1" dirty="0" smtClean="0">
                <a:solidFill>
                  <a:srgbClr val="141617"/>
                </a:solidFill>
              </a:rPr>
              <a:t>in every Horizon menu</a:t>
            </a:r>
          </a:p>
          <a:p>
            <a:pPr marL="203200" lvl="1" indent="0">
              <a:spcBef>
                <a:spcPts val="0"/>
              </a:spcBef>
              <a:buClr>
                <a:srgbClr val="141617"/>
              </a:buClr>
              <a:buSzPct val="100000"/>
              <a:buNone/>
            </a:pPr>
            <a:endParaRPr lang="en-US" sz="4600" b="1" dirty="0">
              <a:solidFill>
                <a:srgbClr val="141617"/>
              </a:solidFill>
            </a:endParaRPr>
          </a:p>
          <a:p>
            <a:pPr marL="203200" lvl="1" indent="0">
              <a:spcBef>
                <a:spcPts val="0"/>
              </a:spcBef>
              <a:buClr>
                <a:srgbClr val="141617"/>
              </a:buClr>
              <a:buSzPct val="100000"/>
              <a:buNone/>
            </a:pPr>
            <a:r>
              <a:rPr lang="en-US" sz="4600" dirty="0" smtClean="0">
                <a:solidFill>
                  <a:srgbClr val="141617"/>
                </a:solidFill>
              </a:rPr>
              <a:t>Redirect to Vitrage alarms view</a:t>
            </a:r>
          </a:p>
          <a:p>
            <a:pPr marL="203200" lvl="1" indent="0">
              <a:spcBef>
                <a:spcPts val="0"/>
              </a:spcBef>
              <a:buClr>
                <a:srgbClr val="141617"/>
              </a:buClr>
              <a:buSzPct val="100000"/>
              <a:buNone/>
            </a:pPr>
            <a:endParaRPr lang="en-US" sz="4600" dirty="0">
              <a:solidFill>
                <a:srgbClr val="141617"/>
              </a:solidFill>
            </a:endParaRPr>
          </a:p>
          <a:p>
            <a:pPr marL="831850" marR="0" lvl="1" indent="-62865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/>
            </a:pPr>
            <a:endParaRPr lang="en-US" dirty="0" smtClean="0">
              <a:solidFill>
                <a:srgbClr val="0C4C6A"/>
              </a:solidFill>
              <a:latin typeface="+mn-e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smtClean="0"/>
              <a:t>Alarm Banner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37" y="4302089"/>
            <a:ext cx="17579163" cy="94139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468070" y="3892169"/>
            <a:ext cx="5809790" cy="1322157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124748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 smtClean="0">
                <a:latin typeface="Helvetica Neue"/>
                <a:ea typeface="Helvetica Neue"/>
                <a:cs typeface="Helvetica Neue"/>
                <a:sym typeface="Helvetica Neue"/>
              </a:rPr>
              <a:t>Performance improvements</a:t>
            </a:r>
          </a:p>
          <a:p>
            <a:pPr marL="3711331" lvl="5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Parallel </a:t>
            </a:r>
            <a:r>
              <a:rPr lang="en-US" sz="4000" dirty="0">
                <a:latin typeface="Helvetica Neue"/>
                <a:ea typeface="Helvetica Neue"/>
                <a:cs typeface="Helvetica Neue"/>
                <a:sym typeface="Helvetica Neue"/>
              </a:rPr>
              <a:t>evaluation of Vitrage </a:t>
            </a: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templates</a:t>
            </a:r>
          </a:p>
          <a:p>
            <a:pPr marL="3711331" lvl="5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Memory usage optimization</a:t>
            </a:r>
          </a:p>
          <a:p>
            <a:pPr marL="3711331" lvl="5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Tested and verified for 60000 entities</a:t>
            </a:r>
            <a:endParaRPr lang="en-US" sz="4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/>
              <a:t>SNMP parsing service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  <a:sym typeface="Helvetica Neue"/>
              </a:rPr>
              <a:t>Templates </a:t>
            </a:r>
            <a:r>
              <a:rPr lang="en-US" sz="4600" dirty="0" smtClean="0">
                <a:latin typeface="Helvetica Neue"/>
                <a:ea typeface="Helvetica Neue"/>
                <a:cs typeface="Helvetica Neue"/>
                <a:sym typeface="Helvetica Neue"/>
              </a:rPr>
              <a:t>enhancements</a:t>
            </a:r>
          </a:p>
          <a:p>
            <a:pPr marL="3711331" lvl="5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API for template add/delete</a:t>
            </a:r>
          </a:p>
          <a:p>
            <a:pPr marL="3711331" lvl="5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Regular expressions, functions, include </a:t>
            </a:r>
            <a:endParaRPr lang="en-US" sz="4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31850" marR="0" lvl="1" indent="-62865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/>
            </a:pPr>
            <a:endParaRPr lang="en-US" dirty="0" smtClean="0">
              <a:solidFill>
                <a:srgbClr val="0C4C6A"/>
              </a:solidFill>
              <a:latin typeface="+mn-e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smtClean="0"/>
              <a:t>Other Queens Features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0" y="2066924"/>
            <a:ext cx="6807200" cy="108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7618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31"/>
          <p:cNvSpPr>
            <a:spLocks noGrp="1"/>
          </p:cNvSpPr>
          <p:nvPr>
            <p:ph type="title"/>
          </p:nvPr>
        </p:nvSpPr>
        <p:spPr>
          <a:xfrm>
            <a:off x="1371600" y="4533900"/>
            <a:ext cx="20828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2000" dirty="0" smtClean="0"/>
              <a:t>Rocky Features</a:t>
            </a:r>
            <a:endParaRPr sz="1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0" y="2066924"/>
            <a:ext cx="6807200" cy="108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5591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31850" lvl="1" indent="-628650">
              <a:spcBef>
                <a:spcPts val="200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Improve Vitrage high availability support</a:t>
            </a:r>
          </a:p>
          <a:p>
            <a:pPr marL="831850" lvl="1" indent="-628650">
              <a:spcBef>
                <a:spcPts val="2000"/>
              </a:spcBef>
              <a:buSzPct val="100000"/>
            </a:pPr>
            <a:r>
              <a:rPr lang="en-US" sz="4600" dirty="0">
                <a:latin typeface="Helvetica Neue"/>
                <a:ea typeface="Helvetica Neue"/>
                <a:cs typeface="Helvetica Neue"/>
              </a:rPr>
              <a:t>Store alarm history using snapshots and </a:t>
            </a:r>
            <a:r>
              <a:rPr lang="en-US" sz="4600" dirty="0" smtClean="0">
                <a:latin typeface="Helvetica Neue"/>
                <a:ea typeface="Helvetica Neue"/>
                <a:cs typeface="Helvetica Neue"/>
              </a:rPr>
              <a:t>events</a:t>
            </a:r>
          </a:p>
          <a:p>
            <a:pPr marL="831850" lvl="1" indent="-628650">
              <a:spcBef>
                <a:spcPts val="2000"/>
              </a:spcBef>
              <a:buSzPct val="100000"/>
            </a:pPr>
            <a:r>
              <a:rPr lang="en-US" sz="4600" dirty="0" smtClean="0">
                <a:latin typeface="Helvetica Neue"/>
                <a:ea typeface="Helvetica Neue"/>
                <a:cs typeface="Helvetica Neue"/>
              </a:rPr>
              <a:t>Implementation stages</a:t>
            </a:r>
          </a:p>
          <a:p>
            <a:pPr marL="1575288" lvl="3" indent="-628650">
              <a:spcBef>
                <a:spcPts val="2000"/>
              </a:spcBef>
              <a:buSzPct val="100000"/>
            </a:pPr>
            <a:r>
              <a:rPr lang="en-US" sz="4000" dirty="0" smtClean="0">
                <a:latin typeface="Helvetica Neue"/>
                <a:ea typeface="Helvetica Neue"/>
                <a:cs typeface="Helvetica Neue"/>
              </a:rPr>
              <a:t>Pike </a:t>
            </a:r>
            <a:r>
              <a:rPr lang="mr-IN" sz="4000" dirty="0">
                <a:latin typeface="Helvetica Neue"/>
                <a:ea typeface="Helvetica Neue"/>
                <a:cs typeface="Helvetica Neue"/>
              </a:rPr>
              <a:t>–</a:t>
            </a:r>
            <a:r>
              <a:rPr lang="en-US" sz="4000" dirty="0">
                <a:latin typeface="Helvetica Neue"/>
                <a:ea typeface="Helvetica Neue"/>
                <a:cs typeface="Helvetica Neue"/>
              </a:rPr>
              <a:t> collector</a:t>
            </a:r>
          </a:p>
          <a:p>
            <a:pPr marL="1575288" lvl="3" indent="-628650">
              <a:spcBef>
                <a:spcPts val="2000"/>
              </a:spcBef>
              <a:buSzPct val="100000"/>
            </a:pPr>
            <a:r>
              <a:rPr lang="en-US" sz="4000" dirty="0">
                <a:latin typeface="Helvetica Neue"/>
                <a:ea typeface="Helvetica Neue"/>
                <a:cs typeface="Helvetica Neue"/>
              </a:rPr>
              <a:t>Queens </a:t>
            </a:r>
            <a:r>
              <a:rPr lang="mr-IN" sz="4000" dirty="0">
                <a:latin typeface="Helvetica Neue"/>
                <a:ea typeface="Helvetica Neue"/>
                <a:cs typeface="Helvetica Neue"/>
              </a:rPr>
              <a:t>–</a:t>
            </a:r>
            <a:r>
              <a:rPr lang="en-US" sz="4000" dirty="0">
                <a:latin typeface="Helvetica Neue"/>
                <a:ea typeface="Helvetica Neue"/>
                <a:cs typeface="Helvetica Neue"/>
              </a:rPr>
              <a:t> </a:t>
            </a:r>
            <a:r>
              <a:rPr lang="en-US" sz="4000" dirty="0" err="1">
                <a:latin typeface="Helvetica Neue"/>
                <a:ea typeface="Helvetica Neue"/>
                <a:cs typeface="Helvetica Neue"/>
              </a:rPr>
              <a:t>persistor</a:t>
            </a:r>
            <a:endParaRPr lang="en-US" sz="4000" dirty="0">
              <a:latin typeface="Helvetica Neue"/>
              <a:ea typeface="Helvetica Neue"/>
              <a:cs typeface="Helvetica Neue"/>
            </a:endParaRPr>
          </a:p>
          <a:p>
            <a:pPr marL="1575288" lvl="3" indent="-628650">
              <a:spcBef>
                <a:spcPts val="2000"/>
              </a:spcBef>
              <a:buSzPct val="100000"/>
            </a:pPr>
            <a:r>
              <a:rPr lang="en-US" sz="4000" dirty="0">
                <a:latin typeface="Helvetica Neue"/>
                <a:ea typeface="Helvetica Neue"/>
                <a:cs typeface="Helvetica Neue"/>
              </a:rPr>
              <a:t>Rocky </a:t>
            </a:r>
            <a:r>
              <a:rPr lang="mr-IN" sz="4000" dirty="0">
                <a:latin typeface="Helvetica Neue"/>
                <a:ea typeface="Helvetica Neue"/>
                <a:cs typeface="Helvetica Neue"/>
              </a:rPr>
              <a:t>–</a:t>
            </a:r>
            <a:r>
              <a:rPr lang="en-US" sz="4000" dirty="0">
                <a:latin typeface="Helvetica Neue"/>
                <a:ea typeface="Helvetica Neue"/>
                <a:cs typeface="Helvetica Neue"/>
              </a:rPr>
              <a:t> load from history </a:t>
            </a:r>
          </a:p>
          <a:p>
            <a:pPr marL="946638" lvl="3" indent="0">
              <a:spcBef>
                <a:spcPts val="2000"/>
              </a:spcBef>
              <a:buSzPct val="100000"/>
              <a:buNone/>
            </a:pPr>
            <a:r>
              <a:rPr lang="en-US" sz="4000" dirty="0">
                <a:latin typeface="Helvetica Neue"/>
                <a:ea typeface="Helvetica Neue"/>
                <a:cs typeface="Helvetica Neue"/>
              </a:rPr>
              <a:t>     on process startup</a:t>
            </a: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 dirty="0" smtClean="0"/>
              <a:t>High Availability and Alarm History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245" y="7327931"/>
            <a:ext cx="11904448" cy="63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87166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E4540"/>
      </a:dk1>
      <a:lt1>
        <a:srgbClr val="0E374E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4E454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penStackPike2017" id="{3FD16EED-361F-9047-AC87-7C591A377F26}" vid="{56062C89-8633-DF45-A838-CDA583F1CF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4E454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OpenStack2017</Template>
  <TotalTime>932</TotalTime>
  <Words>371</Words>
  <Application>Microsoft Macintosh PowerPoint</Application>
  <PresentationFormat>Custom</PresentationFormat>
  <Paragraphs>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Helvetica</vt:lpstr>
      <vt:lpstr>Helvetica Light</vt:lpstr>
      <vt:lpstr>Helvetica Neue</vt:lpstr>
      <vt:lpstr>Arial</vt:lpstr>
      <vt:lpstr>White</vt:lpstr>
      <vt:lpstr>Vitrage</vt:lpstr>
      <vt:lpstr>What is Vitrage?</vt:lpstr>
      <vt:lpstr>PowerPoint Presentation</vt:lpstr>
      <vt:lpstr>Queens Features</vt:lpstr>
      <vt:lpstr>PowerPoint Presentation</vt:lpstr>
      <vt:lpstr>PowerPoint Presentation</vt:lpstr>
      <vt:lpstr>PowerPoint Presentation</vt:lpstr>
      <vt:lpstr>Rocky Features</vt:lpstr>
      <vt:lpstr>PowerPoint Presentation</vt:lpstr>
      <vt:lpstr>PowerPoint Presentation</vt:lpstr>
      <vt:lpstr>PowerPoint Presentation</vt:lpstr>
      <vt:lpstr>PowerPoint Presentation</vt:lpstr>
      <vt:lpstr>Cross-Project Work</vt:lpstr>
      <vt:lpstr>Contact Us</vt:lpstr>
      <vt:lpstr>Q&amp;A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[YOUR PROJECT]</dc:title>
  <dc:creator>Anne Bertucio</dc:creator>
  <cp:lastModifiedBy>Ifat Afek</cp:lastModifiedBy>
  <cp:revision>63</cp:revision>
  <dcterms:created xsi:type="dcterms:W3CDTF">2017-09-26T22:45:35Z</dcterms:created>
  <dcterms:modified xsi:type="dcterms:W3CDTF">2018-05-23T20:22:15Z</dcterms:modified>
</cp:coreProperties>
</file>