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  <p:sldMasterId id="2147483687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embeddedFontLst>
    <p:embeddedFont>
      <p:font typeface="Helvetica Neue" panose="020B0604020202020204" charset="0"/>
      <p:regular r:id="rId24"/>
      <p:bold r:id="rId25"/>
      <p:italic r:id="rId26"/>
      <p:boldItalic r:id="rId27"/>
    </p:embeddedFont>
    <p:embeddedFont>
      <p:font typeface="Open Sans" panose="020B060402020202020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937BCC-70C4-47D3-B26F-9E02E694CCA9}">
  <a:tblStyle styleId="{54937BCC-70C4-47D3-B26F-9E02E694CCA9}" styleName="Table_0"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/>
          </a:solidFill>
        </a:fill>
      </a:tcStyle>
    </a:wholeTbl>
    <a:band2H>
      <a:tcTxStyle b="off" i="of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rgbClr val="3797C6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earchvmware.techtarget.com/feature/VMware-gaining-ground-as-VDI-market-grows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searchvmware.techtarget.com/feature/VMware-gaining-ground-as-VDI-market-grows" TargetMode="External"/><Relationship Id="rId3" Type="http://schemas.openxmlformats.org/officeDocument/2006/relationships/hyperlink" Target="https://en.wikipedia.org/wiki/Joy's_law_(management)" TargetMode="External"/><Relationship Id="rId7" Type="http://schemas.openxmlformats.org/officeDocument/2006/relationships/hyperlink" Target="https://opensource.com/business/15/4/why-open-source-enterprise-natural-allie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cio.com/article/2928658/open-source-development/why-enterprises-embrace-open-source.html" TargetMode="External"/><Relationship Id="rId5" Type="http://schemas.openxmlformats.org/officeDocument/2006/relationships/hyperlink" Target="https://github.com/capitalone" TargetMode="External"/><Relationship Id="rId4" Type="http://schemas.openxmlformats.org/officeDocument/2006/relationships/hyperlink" Target="http://www.wsj.com/articles/SB10001424053111903480904576512250915629460" TargetMode="External"/><Relationship Id="rId9" Type="http://schemas.openxmlformats.org/officeDocument/2006/relationships/hyperlink" Target="https://globenewswire.com/news-release/2016/11/01/885249/0/en/Virtual-Private-Cloud-Market-is-Growing-at-26-35-CAGR-to-2022.html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Shape 3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Shape 3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Bit of a black box when it comes to how the Citrix services and Studio interact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Debugging primarily via Event Tracing for Windows (CDF to Citrix)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Orchestration via PoSH as Studio is not dynamically extensible today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Shape 3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Image master prep includes tasks like Windows and Office rearm and DHCP tests.  It will do PvD work as well if you were using that.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The IdentityDisk is a 16MB secondary volume that includes the machine account data used in registry injection prior to the Workstation service starts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Shape 4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Shape 4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Shape 4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Shape 4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b="1"/>
              <a:t>Market Growth Sources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IDC thinking VCC will grow 8.9% CAGR till 2020 from 3b to 4.6 (2020)</a:t>
            </a:r>
          </a:p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rgbClr val="0097A7"/>
                </a:solidFill>
                <a:hlinkClick r:id="rId3"/>
              </a:rPr>
              <a:t>http://searchvmware.techtarget.com/feature/VMware-gaining-ground-as-VDI-market-grows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Shout out to </a:t>
            </a:r>
            <a:r>
              <a:rPr lang="en" sz="1050">
                <a:solidFill>
                  <a:srgbClr val="586069"/>
                </a:solidFill>
                <a:highlight>
                  <a:srgbClr val="FFFFFF"/>
                </a:highlight>
              </a:rPr>
              <a:t>Carolyn Van Slyck at Rackspace for her work there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Open Sans"/>
              <a:buChar char="●"/>
            </a:pPr>
            <a:r>
              <a:rPr lang="en" sz="18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Mixture of stateful long lived Instances with stateless ephemeral sessions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Open Sans"/>
              <a:buChar char="●"/>
            </a:pPr>
            <a:r>
              <a:rPr lang="en" sz="18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Limited elasticity commonly requiring increasing capacity dedicated to the Customer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Open Sans"/>
              <a:buChar char="●"/>
            </a:pPr>
            <a:r>
              <a:rPr lang="en" sz="18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Highly dependent on providing a quality user experience leveraging display remoting, other redirection features, and local execution techniques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Open Sans"/>
              <a:buChar char="●"/>
            </a:pPr>
            <a:r>
              <a:rPr lang="en" sz="18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Highly varied resource consumption patterns and general purpose nature commonly demands high-end capabilities (Flash, GPU) with lower utilization due to shift alignment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I can’t increase your productivity by giving you 3 laptops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Web Browsing spikes memory, CPU and GPU load dramatically 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Open Sans"/>
              <a:buChar char="●"/>
            </a:pPr>
            <a:r>
              <a:rPr lang="en" sz="18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Increase utilization of expensive resources like GPU and Flash by emerging ML/AI workloads within an elastic framework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Open Sans"/>
              <a:buChar char="●"/>
            </a:pPr>
            <a:r>
              <a:rPr lang="en" sz="18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Shift some of all workloads from dedicated proprietary infrastructure to commodity software and hardware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Open Sans"/>
              <a:buChar char="●"/>
            </a:pPr>
            <a:r>
              <a:rPr lang="en" sz="18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Enable better tiering of services based on collection of features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Open Sans"/>
              <a:buChar char="●"/>
            </a:pPr>
            <a:r>
              <a:rPr lang="en" sz="18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Leverage private cloud for burst demand in the case of business continuity or business cycle growth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Open Sans"/>
              <a:buChar char="●"/>
            </a:pPr>
            <a:r>
              <a:rPr lang="en" sz="18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Refocus VDI service operators back on customer and experience and away from chasing infrastructure TCO and depreciation</a:t>
            </a:r>
          </a:p>
          <a:p>
            <a:pPr lvl="0" rtl="0">
              <a:spcBef>
                <a:spcPts val="0"/>
              </a:spcBef>
              <a:buNone/>
            </a:pPr>
            <a:r>
              <a:rPr lang="en" b="1"/>
              <a:t>Consumption to Creation reasons: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Security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Control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Scale</a:t>
            </a:r>
          </a:p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Joy’s Law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Examples…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Linux, Apache HTTPD/Tomcat, Hadoop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Supporting the consumption to creation pivot</a:t>
            </a:r>
          </a:p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http://www.wsj.com/articles/SB10001424053111903480904576512250915629460</a:t>
            </a:r>
          </a:p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https://github.com/capitalone</a:t>
            </a:r>
          </a:p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http://www.cio.com/article/2928658/open-source-development/why-enterprises-embrace-open-source.html</a:t>
            </a:r>
          </a:p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https://opensource.com/business/15/4/why-open-source-enterprise-natural-allies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 b="1">
                <a:solidFill>
                  <a:schemeClr val="dk1"/>
                </a:solidFill>
              </a:rPr>
              <a:t>Market Growth Sources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IDC thinking VCC will grow 8.9% CAGR till 2020 from 3b to 4.6 (2020)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u="sng">
                <a:solidFill>
                  <a:schemeClr val="accent5"/>
                </a:solidFill>
                <a:hlinkClick r:id="rId8"/>
              </a:rPr>
              <a:t>http://searchvmware.techtarget.com/feature/VMware-gaining-ground-as-VDI-market-grows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Virtual private cloud at a 26.35% CAGR to 45.69b (2022)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http://www.cio.in/knowledge-vault/rise-virtual-private-cloud/article/virtual-private-cloud-market-grow-26-percent-cagr-during-2016-2022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 u="sng">
                <a:solidFill>
                  <a:schemeClr val="accent5"/>
                </a:solidFill>
                <a:hlinkClick r:id="rId9"/>
              </a:rPr>
              <a:t>https://globenewswire.com/news-release/2016/11/01/885249/0/en/Virtual-Private-Cloud-Market-is-Growing-at-26-35-CAGR-to-2022.html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Shape 3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Shape 3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Shape 3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Not an all or nothing approach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ed Cover + Info">
    <p:bg>
      <p:bgPr>
        <a:solidFill>
          <a:srgbClr val="DA1A32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66725" y="971550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3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59" name="Shape 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43"/>
            <a:ext cx="1073700" cy="1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468343" y="2712243"/>
            <a:ext cx="22704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61" name="Shape 61"/>
          <p:cNvCxnSpPr/>
          <p:nvPr/>
        </p:nvCxnSpPr>
        <p:spPr>
          <a:xfrm>
            <a:off x="481990" y="3438525"/>
            <a:ext cx="8180100" cy="0"/>
          </a:xfrm>
          <a:prstGeom prst="straightConnector1">
            <a:avLst/>
          </a:prstGeom>
          <a:noFill/>
          <a:ln w="127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91679" y="3638550"/>
            <a:ext cx="1153500" cy="209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3"/>
          </p:nvPr>
        </p:nvSpPr>
        <p:spPr>
          <a:xfrm>
            <a:off x="7393018" y="985837"/>
            <a:ext cx="7239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11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64" name="Shape 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12963" y="880932"/>
            <a:ext cx="429000" cy="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&amp; Subtitl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85775" y="966787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514350" y="2757487"/>
            <a:ext cx="7810500" cy="18003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8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8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8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8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8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Shape 69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0" name="Shape 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 2 Column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4" name="Shape 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431168" y="1574005"/>
            <a:ext cx="13500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1A32"/>
              </a:buClr>
              <a:buFont typeface="Open Sans"/>
              <a:buNone/>
              <a:defRPr sz="1800" b="0" i="0" u="none" strike="noStrike" cap="none">
                <a:solidFill>
                  <a:srgbClr val="DA1A3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76" name="Shape 76"/>
          <p:cNvCxnSpPr/>
          <p:nvPr/>
        </p:nvCxnSpPr>
        <p:spPr>
          <a:xfrm>
            <a:off x="462940" y="2381250"/>
            <a:ext cx="3771300" cy="0"/>
          </a:xfrm>
          <a:prstGeom prst="straightConnector1">
            <a:avLst/>
          </a:prstGeom>
          <a:noFill/>
          <a:ln w="12700" cap="flat" cmpd="sng">
            <a:solidFill>
              <a:srgbClr val="DCDEE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77" name="Shape 77"/>
          <p:cNvSpPr txBox="1">
            <a:spLocks noGrp="1"/>
          </p:cNvSpPr>
          <p:nvPr>
            <p:ph type="body" idx="2"/>
          </p:nvPr>
        </p:nvSpPr>
        <p:spPr>
          <a:xfrm>
            <a:off x="461962" y="1919287"/>
            <a:ext cx="38610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3"/>
          </p:nvPr>
        </p:nvSpPr>
        <p:spPr>
          <a:xfrm>
            <a:off x="431168" y="2526505"/>
            <a:ext cx="13500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1A32"/>
              </a:buClr>
              <a:buFont typeface="Open Sans"/>
              <a:buNone/>
              <a:defRPr sz="1800" b="0" i="0" u="none" strike="noStrike" cap="none">
                <a:solidFill>
                  <a:srgbClr val="DA1A3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79" name="Shape 79"/>
          <p:cNvCxnSpPr/>
          <p:nvPr/>
        </p:nvCxnSpPr>
        <p:spPr>
          <a:xfrm>
            <a:off x="462940" y="3333750"/>
            <a:ext cx="3771300" cy="0"/>
          </a:xfrm>
          <a:prstGeom prst="straightConnector1">
            <a:avLst/>
          </a:prstGeom>
          <a:noFill/>
          <a:ln w="12700" cap="flat" cmpd="sng">
            <a:solidFill>
              <a:srgbClr val="DCDEE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80" name="Shape 80"/>
          <p:cNvSpPr txBox="1">
            <a:spLocks noGrp="1"/>
          </p:cNvSpPr>
          <p:nvPr>
            <p:ph type="body" idx="4"/>
          </p:nvPr>
        </p:nvSpPr>
        <p:spPr>
          <a:xfrm>
            <a:off x="461962" y="2871787"/>
            <a:ext cx="38610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5"/>
          </p:nvPr>
        </p:nvSpPr>
        <p:spPr>
          <a:xfrm>
            <a:off x="431168" y="3479005"/>
            <a:ext cx="13500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1A32"/>
              </a:buClr>
              <a:buFont typeface="Open Sans"/>
              <a:buNone/>
              <a:defRPr sz="1800" b="0" i="0" u="none" strike="noStrike" cap="none">
                <a:solidFill>
                  <a:srgbClr val="DA1A3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82" name="Shape 82"/>
          <p:cNvCxnSpPr/>
          <p:nvPr/>
        </p:nvCxnSpPr>
        <p:spPr>
          <a:xfrm>
            <a:off x="462940" y="4286250"/>
            <a:ext cx="3771300" cy="0"/>
          </a:xfrm>
          <a:prstGeom prst="straightConnector1">
            <a:avLst/>
          </a:prstGeom>
          <a:noFill/>
          <a:ln w="12700" cap="flat" cmpd="sng">
            <a:solidFill>
              <a:srgbClr val="DCDEE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83" name="Shape 83"/>
          <p:cNvSpPr txBox="1">
            <a:spLocks noGrp="1"/>
          </p:cNvSpPr>
          <p:nvPr>
            <p:ph type="body" idx="6"/>
          </p:nvPr>
        </p:nvSpPr>
        <p:spPr>
          <a:xfrm>
            <a:off x="461962" y="3824287"/>
            <a:ext cx="38610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7"/>
          </p:nvPr>
        </p:nvSpPr>
        <p:spPr>
          <a:xfrm>
            <a:off x="4778761" y="1574005"/>
            <a:ext cx="13500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1A32"/>
              </a:buClr>
              <a:buFont typeface="Open Sans"/>
              <a:buNone/>
              <a:defRPr sz="1800" b="0" i="0" u="none" strike="noStrike" cap="none">
                <a:solidFill>
                  <a:srgbClr val="DA1A3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85" name="Shape 85"/>
          <p:cNvCxnSpPr/>
          <p:nvPr/>
        </p:nvCxnSpPr>
        <p:spPr>
          <a:xfrm>
            <a:off x="4810533" y="2381250"/>
            <a:ext cx="3771300" cy="0"/>
          </a:xfrm>
          <a:prstGeom prst="straightConnector1">
            <a:avLst/>
          </a:prstGeom>
          <a:noFill/>
          <a:ln w="12700" cap="flat" cmpd="sng">
            <a:solidFill>
              <a:srgbClr val="DCDEE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86" name="Shape 86"/>
          <p:cNvSpPr txBox="1">
            <a:spLocks noGrp="1"/>
          </p:cNvSpPr>
          <p:nvPr>
            <p:ph type="body" idx="8"/>
          </p:nvPr>
        </p:nvSpPr>
        <p:spPr>
          <a:xfrm>
            <a:off x="4809554" y="1919287"/>
            <a:ext cx="38610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9"/>
          </p:nvPr>
        </p:nvSpPr>
        <p:spPr>
          <a:xfrm>
            <a:off x="4778761" y="2526505"/>
            <a:ext cx="13500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1A32"/>
              </a:buClr>
              <a:buFont typeface="Open Sans"/>
              <a:buNone/>
              <a:defRPr sz="1800" b="0" i="0" u="none" strike="noStrike" cap="none">
                <a:solidFill>
                  <a:srgbClr val="DA1A3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88" name="Shape 88"/>
          <p:cNvCxnSpPr/>
          <p:nvPr/>
        </p:nvCxnSpPr>
        <p:spPr>
          <a:xfrm>
            <a:off x="4810533" y="3333750"/>
            <a:ext cx="3771300" cy="0"/>
          </a:xfrm>
          <a:prstGeom prst="straightConnector1">
            <a:avLst/>
          </a:prstGeom>
          <a:noFill/>
          <a:ln w="12700" cap="flat" cmpd="sng">
            <a:solidFill>
              <a:srgbClr val="DCDEE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89" name="Shape 89"/>
          <p:cNvSpPr txBox="1">
            <a:spLocks noGrp="1"/>
          </p:cNvSpPr>
          <p:nvPr>
            <p:ph type="body" idx="13"/>
          </p:nvPr>
        </p:nvSpPr>
        <p:spPr>
          <a:xfrm>
            <a:off x="4809554" y="2871787"/>
            <a:ext cx="38610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4"/>
          </p:nvPr>
        </p:nvSpPr>
        <p:spPr>
          <a:xfrm>
            <a:off x="4778761" y="3479005"/>
            <a:ext cx="13500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1A32"/>
              </a:buClr>
              <a:buFont typeface="Open Sans"/>
              <a:buNone/>
              <a:defRPr sz="1800" b="0" i="0" u="none" strike="noStrike" cap="none">
                <a:solidFill>
                  <a:srgbClr val="DA1A3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91" name="Shape 91"/>
          <p:cNvCxnSpPr/>
          <p:nvPr/>
        </p:nvCxnSpPr>
        <p:spPr>
          <a:xfrm>
            <a:off x="4810533" y="4286250"/>
            <a:ext cx="3771300" cy="0"/>
          </a:xfrm>
          <a:prstGeom prst="straightConnector1">
            <a:avLst/>
          </a:prstGeom>
          <a:noFill/>
          <a:ln w="12700" cap="flat" cmpd="sng">
            <a:solidFill>
              <a:srgbClr val="DCDEE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92" name="Shape 92"/>
          <p:cNvSpPr txBox="1">
            <a:spLocks noGrp="1"/>
          </p:cNvSpPr>
          <p:nvPr>
            <p:ph type="body" idx="15"/>
          </p:nvPr>
        </p:nvSpPr>
        <p:spPr>
          <a:xfrm>
            <a:off x="4809554" y="3824287"/>
            <a:ext cx="38610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body" idx="16"/>
          </p:nvPr>
        </p:nvSpPr>
        <p:spPr>
          <a:xfrm>
            <a:off x="414337" y="937129"/>
            <a:ext cx="1254000" cy="4809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26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&amp; Photo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/>
          </p:cNvSpPr>
          <p:nvPr>
            <p:ph type="pic" idx="2"/>
          </p:nvPr>
        </p:nvSpPr>
        <p:spPr>
          <a:xfrm>
            <a:off x="4821863" y="874997"/>
            <a:ext cx="3900299" cy="38541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419100" y="925078"/>
            <a:ext cx="3833700" cy="5322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26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438150" y="1504950"/>
            <a:ext cx="3833700" cy="32235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9" name="Shape 99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0" name="Shape 10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Shape 101"/>
          <p:cNvCxnSpPr/>
          <p:nvPr/>
        </p:nvCxnSpPr>
        <p:spPr>
          <a:xfrm>
            <a:off x="427333" y="685800"/>
            <a:ext cx="8289300" cy="0"/>
          </a:xfrm>
          <a:prstGeom prst="straightConnector1">
            <a:avLst/>
          </a:prstGeom>
          <a:noFill/>
          <a:ln w="12700" cap="flat" cmpd="sng">
            <a:solidFill>
              <a:srgbClr val="4E454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419100" y="925078"/>
            <a:ext cx="4923000" cy="5322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26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6" name="Shape 10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7" name="Shape 107"/>
          <p:cNvCxnSpPr/>
          <p:nvPr/>
        </p:nvCxnSpPr>
        <p:spPr>
          <a:xfrm>
            <a:off x="427333" y="685800"/>
            <a:ext cx="8289300" cy="0"/>
          </a:xfrm>
          <a:prstGeom prst="straightConnector1">
            <a:avLst/>
          </a:prstGeom>
          <a:noFill/>
          <a:ln w="12700" cap="flat" cmpd="sng">
            <a:solidFill>
              <a:srgbClr val="4E454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435098" y="1472616"/>
            <a:ext cx="8243700" cy="34551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aphicFrame>
        <p:nvGraphicFramePr>
          <p:cNvPr id="109" name="Shape 109"/>
          <p:cNvGraphicFramePr/>
          <p:nvPr/>
        </p:nvGraphicFramePr>
        <p:xfrm>
          <a:off x="1331002" y="208093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{54937BCC-70C4-47D3-B26F-9E02E694CCA9}</a:tableStyleId>
              </a:tblPr>
              <a:tblGrid>
                <a:gridCol w="129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8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4D6A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000" b="1" u="none" strike="noStrike" cap="none">
                          <a:solidFill>
                            <a:srgbClr val="0B4D6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DESCRIPTION</a:t>
                      </a:r>
                    </a:p>
                  </a:txBody>
                  <a:tcPr marL="19050" marR="19050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4D6A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000" b="1" u="none" strike="noStrike" cap="none">
                          <a:solidFill>
                            <a:srgbClr val="0B4D6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LABEL 1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4D6A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000" b="1" u="none" strike="noStrike" cap="none">
                          <a:solidFill>
                            <a:srgbClr val="0B4D6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LABEL 2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4D6A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000" b="1" u="none" strike="noStrike" cap="none">
                          <a:solidFill>
                            <a:srgbClr val="0B4D6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LABEL 3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B4D6A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000" b="1" u="none" strike="noStrike" cap="none">
                          <a:solidFill>
                            <a:srgbClr val="0B4D6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LABEL 4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000" b="1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ITEM NAME 1</a:t>
                      </a:r>
                    </a:p>
                  </a:txBody>
                  <a:tcPr marL="19050" marR="19050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0" cap="flat" cmpd="sng">
                      <a:solidFill>
                        <a:srgbClr val="1170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000" b="1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ITEM NAME 2</a:t>
                      </a:r>
                    </a:p>
                  </a:txBody>
                  <a:tcPr marL="19050" marR="19050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000" b="1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ITEM NAME 3</a:t>
                      </a:r>
                    </a:p>
                  </a:txBody>
                  <a:tcPr marL="19050" marR="19050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000" b="1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ITEM NAME 4</a:t>
                      </a:r>
                    </a:p>
                  </a:txBody>
                  <a:tcPr marL="19050" marR="19050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000" b="1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ITEM NAME 5</a:t>
                      </a:r>
                    </a:p>
                  </a:txBody>
                  <a:tcPr marL="19050" marR="19050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8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000" b="1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ITEM NAME 6</a:t>
                      </a:r>
                    </a:p>
                  </a:txBody>
                  <a:tcPr marL="19050" marR="19050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8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000" b="1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ITEM NAME 7</a:t>
                      </a:r>
                    </a:p>
                  </a:txBody>
                  <a:tcPr marL="19050" marR="19050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E4540"/>
                        </a:buClr>
                        <a:buSzPct val="25000"/>
                        <a:buFont typeface="Open Sans"/>
                        <a:buNone/>
                      </a:pPr>
                      <a:r>
                        <a:rPr lang="en" sz="1100" u="none" strike="noStrike" cap="none">
                          <a:solidFill>
                            <a:srgbClr val="4E45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0,00</a:t>
                      </a:r>
                    </a:p>
                  </a:txBody>
                  <a:tcPr marL="19050" marR="19050" marT="19050" marB="19050" anchor="ctr">
                    <a:lnL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0" name="Shape 110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&amp; Bullets Big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419100" y="925078"/>
            <a:ext cx="3833700" cy="5322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26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438150" y="1695450"/>
            <a:ext cx="5960100" cy="33024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266700" marR="0" lvl="0" indent="-1651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ct val="114285"/>
              <a:buFont typeface="Open Sans"/>
              <a:buChar char="➡"/>
              <a:defRPr sz="14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254000" marR="0" lvl="1" indent="-381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ct val="150000"/>
              <a:buFont typeface="Open Sans"/>
              <a:buChar char="•"/>
              <a:defRPr sz="14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381000" marR="0" lvl="2" indent="-76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ct val="78571"/>
              <a:buFont typeface="Open Sans"/>
              <a:buChar char="•"/>
              <a:defRPr sz="14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533400" marR="0" lvl="3" indent="-1016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ct val="78571"/>
              <a:buFont typeface="Open Sans"/>
              <a:buChar char="•"/>
              <a:defRPr sz="14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723900" marR="0" lvl="4" indent="-1143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ct val="78571"/>
              <a:buFont typeface="Open Sans"/>
              <a:buChar char="•"/>
              <a:defRPr sz="14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4" name="Shape 114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5" name="Shape 1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6" name="Shape 116"/>
          <p:cNvCxnSpPr/>
          <p:nvPr/>
        </p:nvCxnSpPr>
        <p:spPr>
          <a:xfrm>
            <a:off x="427333" y="685800"/>
            <a:ext cx="8289300" cy="0"/>
          </a:xfrm>
          <a:prstGeom prst="straightConnector1">
            <a:avLst/>
          </a:prstGeom>
          <a:noFill/>
          <a:ln w="12700" cap="flat" cmpd="sng">
            <a:solidFill>
              <a:srgbClr val="4E454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xe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0" name="Shape 1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14337" y="937129"/>
            <a:ext cx="1497300" cy="4809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26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2" name="Shape 122"/>
          <p:cNvSpPr/>
          <p:nvPr/>
        </p:nvSpPr>
        <p:spPr>
          <a:xfrm>
            <a:off x="488486" y="1621869"/>
            <a:ext cx="1840500" cy="1176299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A6AAA9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3" name="Shape 123"/>
          <p:cNvSpPr>
            <a:spLocks noGrp="1"/>
          </p:cNvSpPr>
          <p:nvPr>
            <p:ph type="pic" idx="2"/>
          </p:nvPr>
        </p:nvSpPr>
        <p:spPr>
          <a:xfrm>
            <a:off x="513253" y="1650416"/>
            <a:ext cx="1794600" cy="11064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4" name="Shape 124"/>
          <p:cNvSpPr/>
          <p:nvPr/>
        </p:nvSpPr>
        <p:spPr>
          <a:xfrm>
            <a:off x="1053922" y="2812454"/>
            <a:ext cx="709500" cy="225000"/>
          </a:xfrm>
          <a:prstGeom prst="rect">
            <a:avLst/>
          </a:prstGeom>
          <a:noFill/>
          <a:ln>
            <a:noFill/>
          </a:ln>
        </p:spPr>
        <p:txBody>
          <a:bodyPr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ct val="25000"/>
              <a:buFont typeface="Open Sans"/>
              <a:buNone/>
            </a:pPr>
            <a:r>
              <a:rPr lang="en" sz="1000" b="1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rPr>
              <a:t>TITLE TEXT</a:t>
            </a:r>
          </a:p>
        </p:txBody>
      </p:sp>
      <p:cxnSp>
        <p:nvCxnSpPr>
          <p:cNvPr id="125" name="Shape 125"/>
          <p:cNvCxnSpPr/>
          <p:nvPr/>
        </p:nvCxnSpPr>
        <p:spPr>
          <a:xfrm>
            <a:off x="486105" y="2795844"/>
            <a:ext cx="1845300" cy="0"/>
          </a:xfrm>
          <a:prstGeom prst="straightConnector1">
            <a:avLst/>
          </a:prstGeom>
          <a:noFill/>
          <a:ln w="76200" cap="flat" cmpd="sng">
            <a:solidFill>
              <a:srgbClr val="DA1A3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26" name="Shape 126"/>
          <p:cNvSpPr/>
          <p:nvPr/>
        </p:nvSpPr>
        <p:spPr>
          <a:xfrm>
            <a:off x="2603036" y="1621869"/>
            <a:ext cx="1840500" cy="1176299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A6AAA9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" name="Shape 127"/>
          <p:cNvSpPr>
            <a:spLocks noGrp="1"/>
          </p:cNvSpPr>
          <p:nvPr>
            <p:ph type="pic" idx="3"/>
          </p:nvPr>
        </p:nvSpPr>
        <p:spPr>
          <a:xfrm>
            <a:off x="2627802" y="1650416"/>
            <a:ext cx="1794600" cy="11064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8" name="Shape 128"/>
          <p:cNvSpPr/>
          <p:nvPr/>
        </p:nvSpPr>
        <p:spPr>
          <a:xfrm>
            <a:off x="3168472" y="2812454"/>
            <a:ext cx="709499" cy="225000"/>
          </a:xfrm>
          <a:prstGeom prst="rect">
            <a:avLst/>
          </a:prstGeom>
          <a:noFill/>
          <a:ln>
            <a:noFill/>
          </a:ln>
        </p:spPr>
        <p:txBody>
          <a:bodyPr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ct val="25000"/>
              <a:buFont typeface="Open Sans"/>
              <a:buNone/>
            </a:pPr>
            <a:r>
              <a:rPr lang="en" sz="1000" b="1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rPr>
              <a:t>TITLE TEXT</a:t>
            </a:r>
          </a:p>
        </p:txBody>
      </p:sp>
      <p:cxnSp>
        <p:nvCxnSpPr>
          <p:cNvPr id="129" name="Shape 129"/>
          <p:cNvCxnSpPr/>
          <p:nvPr/>
        </p:nvCxnSpPr>
        <p:spPr>
          <a:xfrm>
            <a:off x="2600655" y="2795844"/>
            <a:ext cx="1845300" cy="0"/>
          </a:xfrm>
          <a:prstGeom prst="straightConnector1">
            <a:avLst/>
          </a:prstGeom>
          <a:noFill/>
          <a:ln w="76200" cap="flat" cmpd="sng">
            <a:solidFill>
              <a:srgbClr val="DA1A3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30" name="Shape 130"/>
          <p:cNvSpPr/>
          <p:nvPr/>
        </p:nvSpPr>
        <p:spPr>
          <a:xfrm>
            <a:off x="4717674" y="1621869"/>
            <a:ext cx="1840499" cy="1176299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A6AAA9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" name="Shape 131"/>
          <p:cNvSpPr>
            <a:spLocks noGrp="1"/>
          </p:cNvSpPr>
          <p:nvPr>
            <p:ph type="pic" idx="4"/>
          </p:nvPr>
        </p:nvSpPr>
        <p:spPr>
          <a:xfrm>
            <a:off x="4742441" y="1650416"/>
            <a:ext cx="1794600" cy="11064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2" name="Shape 132"/>
          <p:cNvSpPr/>
          <p:nvPr/>
        </p:nvSpPr>
        <p:spPr>
          <a:xfrm>
            <a:off x="5283110" y="2812454"/>
            <a:ext cx="709500" cy="225000"/>
          </a:xfrm>
          <a:prstGeom prst="rect">
            <a:avLst/>
          </a:prstGeom>
          <a:noFill/>
          <a:ln>
            <a:noFill/>
          </a:ln>
        </p:spPr>
        <p:txBody>
          <a:bodyPr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ct val="25000"/>
              <a:buFont typeface="Open Sans"/>
              <a:buNone/>
            </a:pPr>
            <a:r>
              <a:rPr lang="en" sz="1000" b="1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rPr>
              <a:t>TITLE TEXT</a:t>
            </a:r>
          </a:p>
        </p:txBody>
      </p:sp>
      <p:cxnSp>
        <p:nvCxnSpPr>
          <p:cNvPr id="133" name="Shape 133"/>
          <p:cNvCxnSpPr/>
          <p:nvPr/>
        </p:nvCxnSpPr>
        <p:spPr>
          <a:xfrm>
            <a:off x="4715293" y="2795844"/>
            <a:ext cx="1845299" cy="0"/>
          </a:xfrm>
          <a:prstGeom prst="straightConnector1">
            <a:avLst/>
          </a:prstGeom>
          <a:noFill/>
          <a:ln w="76200" cap="flat" cmpd="sng">
            <a:solidFill>
              <a:srgbClr val="DA1A3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34" name="Shape 134"/>
          <p:cNvSpPr/>
          <p:nvPr/>
        </p:nvSpPr>
        <p:spPr>
          <a:xfrm>
            <a:off x="6832225" y="1621869"/>
            <a:ext cx="1840500" cy="1176299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A6AAA9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Shape 135"/>
          <p:cNvSpPr>
            <a:spLocks noGrp="1"/>
          </p:cNvSpPr>
          <p:nvPr>
            <p:ph type="pic" idx="5"/>
          </p:nvPr>
        </p:nvSpPr>
        <p:spPr>
          <a:xfrm>
            <a:off x="6856991" y="1650416"/>
            <a:ext cx="1794600" cy="11064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6" name="Shape 136"/>
          <p:cNvSpPr/>
          <p:nvPr/>
        </p:nvSpPr>
        <p:spPr>
          <a:xfrm>
            <a:off x="7397660" y="2812454"/>
            <a:ext cx="709500" cy="225000"/>
          </a:xfrm>
          <a:prstGeom prst="rect">
            <a:avLst/>
          </a:prstGeom>
          <a:noFill/>
          <a:ln>
            <a:noFill/>
          </a:ln>
        </p:spPr>
        <p:txBody>
          <a:bodyPr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ct val="25000"/>
              <a:buFont typeface="Open Sans"/>
              <a:buNone/>
            </a:pPr>
            <a:r>
              <a:rPr lang="en" sz="1000" b="1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rPr>
              <a:t>TITLE TEXT</a:t>
            </a:r>
          </a:p>
        </p:txBody>
      </p:sp>
      <p:cxnSp>
        <p:nvCxnSpPr>
          <p:cNvPr id="137" name="Shape 137"/>
          <p:cNvCxnSpPr/>
          <p:nvPr/>
        </p:nvCxnSpPr>
        <p:spPr>
          <a:xfrm>
            <a:off x="6829843" y="2795844"/>
            <a:ext cx="1845300" cy="0"/>
          </a:xfrm>
          <a:prstGeom prst="straightConnector1">
            <a:avLst/>
          </a:prstGeom>
          <a:noFill/>
          <a:ln w="76200" cap="flat" cmpd="sng">
            <a:solidFill>
              <a:srgbClr val="DA1A3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38" name="Shape 138"/>
          <p:cNvSpPr/>
          <p:nvPr/>
        </p:nvSpPr>
        <p:spPr>
          <a:xfrm>
            <a:off x="488486" y="3307794"/>
            <a:ext cx="1840500" cy="11763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A6AAA9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9" name="Shape 139"/>
          <p:cNvSpPr>
            <a:spLocks noGrp="1"/>
          </p:cNvSpPr>
          <p:nvPr>
            <p:ph type="pic" idx="6"/>
          </p:nvPr>
        </p:nvSpPr>
        <p:spPr>
          <a:xfrm>
            <a:off x="513253" y="3336341"/>
            <a:ext cx="1794600" cy="11064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0" name="Shape 140"/>
          <p:cNvSpPr/>
          <p:nvPr/>
        </p:nvSpPr>
        <p:spPr>
          <a:xfrm>
            <a:off x="1053922" y="4498379"/>
            <a:ext cx="709500" cy="225000"/>
          </a:xfrm>
          <a:prstGeom prst="rect">
            <a:avLst/>
          </a:prstGeom>
          <a:noFill/>
          <a:ln>
            <a:noFill/>
          </a:ln>
        </p:spPr>
        <p:txBody>
          <a:bodyPr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ct val="25000"/>
              <a:buFont typeface="Open Sans"/>
              <a:buNone/>
            </a:pPr>
            <a:r>
              <a:rPr lang="en" sz="1000" b="1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rPr>
              <a:t>TITLE TEXT</a:t>
            </a:r>
          </a:p>
        </p:txBody>
      </p:sp>
      <p:cxnSp>
        <p:nvCxnSpPr>
          <p:cNvPr id="141" name="Shape 141"/>
          <p:cNvCxnSpPr/>
          <p:nvPr/>
        </p:nvCxnSpPr>
        <p:spPr>
          <a:xfrm>
            <a:off x="486105" y="4481769"/>
            <a:ext cx="1845300" cy="0"/>
          </a:xfrm>
          <a:prstGeom prst="straightConnector1">
            <a:avLst/>
          </a:prstGeom>
          <a:noFill/>
          <a:ln w="76200" cap="flat" cmpd="sng">
            <a:solidFill>
              <a:srgbClr val="DA1A3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42" name="Shape 142"/>
          <p:cNvSpPr/>
          <p:nvPr/>
        </p:nvSpPr>
        <p:spPr>
          <a:xfrm>
            <a:off x="2603036" y="3307794"/>
            <a:ext cx="1840500" cy="11763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A6AAA9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3" name="Shape 143"/>
          <p:cNvSpPr>
            <a:spLocks noGrp="1"/>
          </p:cNvSpPr>
          <p:nvPr>
            <p:ph type="pic" idx="7"/>
          </p:nvPr>
        </p:nvSpPr>
        <p:spPr>
          <a:xfrm>
            <a:off x="2627802" y="3336341"/>
            <a:ext cx="1794600" cy="11064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4" name="Shape 144"/>
          <p:cNvSpPr/>
          <p:nvPr/>
        </p:nvSpPr>
        <p:spPr>
          <a:xfrm>
            <a:off x="3168472" y="4498379"/>
            <a:ext cx="709499" cy="225000"/>
          </a:xfrm>
          <a:prstGeom prst="rect">
            <a:avLst/>
          </a:prstGeom>
          <a:noFill/>
          <a:ln>
            <a:noFill/>
          </a:ln>
        </p:spPr>
        <p:txBody>
          <a:bodyPr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ct val="25000"/>
              <a:buFont typeface="Open Sans"/>
              <a:buNone/>
            </a:pPr>
            <a:r>
              <a:rPr lang="en" sz="1000" b="1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rPr>
              <a:t>TITLE TEXT</a:t>
            </a:r>
          </a:p>
        </p:txBody>
      </p:sp>
      <p:cxnSp>
        <p:nvCxnSpPr>
          <p:cNvPr id="145" name="Shape 145"/>
          <p:cNvCxnSpPr/>
          <p:nvPr/>
        </p:nvCxnSpPr>
        <p:spPr>
          <a:xfrm>
            <a:off x="2600655" y="4481769"/>
            <a:ext cx="1845300" cy="0"/>
          </a:xfrm>
          <a:prstGeom prst="straightConnector1">
            <a:avLst/>
          </a:prstGeom>
          <a:noFill/>
          <a:ln w="76200" cap="flat" cmpd="sng">
            <a:solidFill>
              <a:srgbClr val="DA1A3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46" name="Shape 146"/>
          <p:cNvSpPr/>
          <p:nvPr/>
        </p:nvSpPr>
        <p:spPr>
          <a:xfrm>
            <a:off x="4717674" y="3307794"/>
            <a:ext cx="1840499" cy="11763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A6AAA9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7" name="Shape 147"/>
          <p:cNvSpPr>
            <a:spLocks noGrp="1"/>
          </p:cNvSpPr>
          <p:nvPr>
            <p:ph type="pic" idx="8"/>
          </p:nvPr>
        </p:nvSpPr>
        <p:spPr>
          <a:xfrm>
            <a:off x="4742441" y="3336341"/>
            <a:ext cx="1794600" cy="11064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8" name="Shape 148"/>
          <p:cNvSpPr/>
          <p:nvPr/>
        </p:nvSpPr>
        <p:spPr>
          <a:xfrm>
            <a:off x="5283110" y="4498379"/>
            <a:ext cx="709500" cy="225000"/>
          </a:xfrm>
          <a:prstGeom prst="rect">
            <a:avLst/>
          </a:prstGeom>
          <a:noFill/>
          <a:ln>
            <a:noFill/>
          </a:ln>
        </p:spPr>
        <p:txBody>
          <a:bodyPr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ct val="25000"/>
              <a:buFont typeface="Open Sans"/>
              <a:buNone/>
            </a:pPr>
            <a:r>
              <a:rPr lang="en" sz="1000" b="1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rPr>
              <a:t>TITLE TEXT</a:t>
            </a:r>
          </a:p>
        </p:txBody>
      </p:sp>
      <p:cxnSp>
        <p:nvCxnSpPr>
          <p:cNvPr id="149" name="Shape 149"/>
          <p:cNvCxnSpPr/>
          <p:nvPr/>
        </p:nvCxnSpPr>
        <p:spPr>
          <a:xfrm>
            <a:off x="4715293" y="4481769"/>
            <a:ext cx="1845299" cy="0"/>
          </a:xfrm>
          <a:prstGeom prst="straightConnector1">
            <a:avLst/>
          </a:prstGeom>
          <a:noFill/>
          <a:ln w="76200" cap="flat" cmpd="sng">
            <a:solidFill>
              <a:srgbClr val="DA1A3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50" name="Shape 150"/>
          <p:cNvSpPr/>
          <p:nvPr/>
        </p:nvSpPr>
        <p:spPr>
          <a:xfrm>
            <a:off x="6832225" y="3307794"/>
            <a:ext cx="1840500" cy="11763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A6AAA9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1" name="Shape 151"/>
          <p:cNvSpPr>
            <a:spLocks noGrp="1"/>
          </p:cNvSpPr>
          <p:nvPr>
            <p:ph type="pic" idx="9"/>
          </p:nvPr>
        </p:nvSpPr>
        <p:spPr>
          <a:xfrm>
            <a:off x="6856991" y="3336341"/>
            <a:ext cx="1794600" cy="11064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52" name="Shape 152"/>
          <p:cNvSpPr/>
          <p:nvPr/>
        </p:nvSpPr>
        <p:spPr>
          <a:xfrm>
            <a:off x="7397660" y="4498379"/>
            <a:ext cx="709500" cy="225000"/>
          </a:xfrm>
          <a:prstGeom prst="rect">
            <a:avLst/>
          </a:prstGeom>
          <a:noFill/>
          <a:ln>
            <a:noFill/>
          </a:ln>
        </p:spPr>
        <p:txBody>
          <a:bodyPr lIns="26775" tIns="26775" rIns="26775" bIns="26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ct val="25000"/>
              <a:buFont typeface="Open Sans"/>
              <a:buNone/>
            </a:pPr>
            <a:r>
              <a:rPr lang="en" sz="1000" b="1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rPr>
              <a:t>TITLE TEXT</a:t>
            </a:r>
          </a:p>
        </p:txBody>
      </p:sp>
      <p:cxnSp>
        <p:nvCxnSpPr>
          <p:cNvPr id="153" name="Shape 153"/>
          <p:cNvCxnSpPr/>
          <p:nvPr/>
        </p:nvCxnSpPr>
        <p:spPr>
          <a:xfrm>
            <a:off x="6829843" y="4481769"/>
            <a:ext cx="1845300" cy="0"/>
          </a:xfrm>
          <a:prstGeom prst="straightConnector1">
            <a:avLst/>
          </a:prstGeom>
          <a:noFill/>
          <a:ln w="76200" cap="flat" cmpd="sng">
            <a:solidFill>
              <a:srgbClr val="DA1A32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54" name="Shape 154"/>
          <p:cNvCxnSpPr/>
          <p:nvPr/>
        </p:nvCxnSpPr>
        <p:spPr>
          <a:xfrm>
            <a:off x="427333" y="685800"/>
            <a:ext cx="8289300" cy="0"/>
          </a:xfrm>
          <a:prstGeom prst="straightConnector1">
            <a:avLst/>
          </a:prstGeom>
          <a:noFill/>
          <a:ln w="12700" cap="flat" cmpd="sng">
            <a:solidFill>
              <a:srgbClr val="4E454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55" name="Shape 155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hoto -  Centered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1739253" y="3959530"/>
            <a:ext cx="5665500" cy="21621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0" name="Shape 160"/>
          <p:cNvCxnSpPr/>
          <p:nvPr/>
        </p:nvCxnSpPr>
        <p:spPr>
          <a:xfrm>
            <a:off x="427333" y="685800"/>
            <a:ext cx="8289300" cy="0"/>
          </a:xfrm>
          <a:prstGeom prst="straightConnector1">
            <a:avLst/>
          </a:prstGeom>
          <a:noFill/>
          <a:ln w="12700" cap="flat" cmpd="sng">
            <a:solidFill>
              <a:srgbClr val="4E454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61" name="Shape 161"/>
          <p:cNvSpPr>
            <a:spLocks noGrp="1"/>
          </p:cNvSpPr>
          <p:nvPr>
            <p:ph type="pic" idx="2"/>
          </p:nvPr>
        </p:nvSpPr>
        <p:spPr>
          <a:xfrm>
            <a:off x="-14343" y="689371"/>
            <a:ext cx="9174000" cy="30438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2" name="Shape 162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eño personalizado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419100" y="999446"/>
            <a:ext cx="7877100" cy="4839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26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166" name="Shape 1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2541" y="1672872"/>
            <a:ext cx="6294000" cy="303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hoto - Grid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/>
          </p:cNvSpPr>
          <p:nvPr>
            <p:ph type="pic" idx="2"/>
          </p:nvPr>
        </p:nvSpPr>
        <p:spPr>
          <a:xfrm>
            <a:off x="5910261" y="2643187"/>
            <a:ext cx="2776500" cy="20811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pic" idx="3"/>
          </p:nvPr>
        </p:nvSpPr>
        <p:spPr>
          <a:xfrm>
            <a:off x="5910262" y="423862"/>
            <a:ext cx="2776500" cy="20811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70" name="Shape 170"/>
          <p:cNvSpPr>
            <a:spLocks noGrp="1"/>
          </p:cNvSpPr>
          <p:nvPr>
            <p:ph type="pic" idx="4"/>
          </p:nvPr>
        </p:nvSpPr>
        <p:spPr>
          <a:xfrm>
            <a:off x="452437" y="423862"/>
            <a:ext cx="5315100" cy="43005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71" name="Shape 171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" name="Shape 172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uter mockup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419100" y="925078"/>
            <a:ext cx="4923000" cy="5322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26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75" name="Shape 175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7" name="Shape 177"/>
          <p:cNvCxnSpPr/>
          <p:nvPr/>
        </p:nvCxnSpPr>
        <p:spPr>
          <a:xfrm>
            <a:off x="427333" y="685800"/>
            <a:ext cx="8289300" cy="0"/>
          </a:xfrm>
          <a:prstGeom prst="straightConnector1">
            <a:avLst/>
          </a:prstGeom>
          <a:noFill/>
          <a:ln w="12700" cap="flat" cmpd="sng">
            <a:solidFill>
              <a:srgbClr val="4E454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427333" y="760697"/>
            <a:ext cx="8289300" cy="269399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Font typeface="Open Sans"/>
              <a:buNone/>
              <a:defRPr sz="1000" b="0" i="0" u="none" strike="noStrike" cap="none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179" name="Shape 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48868" y="1482220"/>
            <a:ext cx="5741400" cy="33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Shape 180"/>
          <p:cNvSpPr>
            <a:spLocks noGrp="1"/>
          </p:cNvSpPr>
          <p:nvPr>
            <p:ph type="pic" idx="2"/>
          </p:nvPr>
        </p:nvSpPr>
        <p:spPr>
          <a:xfrm>
            <a:off x="2619635" y="1867778"/>
            <a:ext cx="3795000" cy="2360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1" name="Shape 181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895350" y="3357562"/>
            <a:ext cx="73581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1A32"/>
              </a:buClr>
              <a:buFont typeface="Open Sans"/>
              <a:buNone/>
              <a:defRPr sz="1800" b="0" i="0" u="none" strike="noStrike" cap="none">
                <a:solidFill>
                  <a:srgbClr val="DA1A3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4" name="Shape 184"/>
          <p:cNvSpPr txBox="1">
            <a:spLocks noGrp="1"/>
          </p:cNvSpPr>
          <p:nvPr>
            <p:ph type="body" idx="2"/>
          </p:nvPr>
        </p:nvSpPr>
        <p:spPr>
          <a:xfrm>
            <a:off x="895350" y="2524125"/>
            <a:ext cx="7358100" cy="3906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2000" b="0" i="1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6" name="Shape 1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81448" y="1404267"/>
            <a:ext cx="781200" cy="6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anks">
    <p:bg>
      <p:bgPr>
        <a:solidFill>
          <a:srgbClr val="DA1A32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66725" y="971550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3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189" name="Shape 1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43"/>
            <a:ext cx="1073700" cy="1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468343" y="2712243"/>
            <a:ext cx="12225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191" name="Shape 1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408" y="4108995"/>
            <a:ext cx="433199" cy="4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Shape 192"/>
          <p:cNvSpPr txBox="1">
            <a:spLocks noGrp="1"/>
          </p:cNvSpPr>
          <p:nvPr>
            <p:ph type="body" idx="2"/>
          </p:nvPr>
        </p:nvSpPr>
        <p:spPr>
          <a:xfrm>
            <a:off x="1100137" y="4211338"/>
            <a:ext cx="6801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11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4583" y="4108995"/>
            <a:ext cx="433200" cy="43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Shape 19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46665" y="4108995"/>
            <a:ext cx="433200" cy="43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Shape 19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31799" y="4113911"/>
            <a:ext cx="433200" cy="4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Shape 196"/>
          <p:cNvSpPr/>
          <p:nvPr/>
        </p:nvSpPr>
        <p:spPr>
          <a:xfrm>
            <a:off x="2515520" y="4211338"/>
            <a:ext cx="832799" cy="2190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Open Sans"/>
              <a:buNone/>
            </a:pPr>
            <a:r>
              <a:rPr lang="en" sz="11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@OpenStack</a:t>
            </a:r>
          </a:p>
        </p:txBody>
      </p:sp>
      <p:sp>
        <p:nvSpPr>
          <p:cNvPr id="197" name="Shape 197"/>
          <p:cNvSpPr txBox="1">
            <a:spLocks noGrp="1"/>
          </p:cNvSpPr>
          <p:nvPr>
            <p:ph type="body" idx="3"/>
          </p:nvPr>
        </p:nvSpPr>
        <p:spPr>
          <a:xfrm>
            <a:off x="4093829" y="4211338"/>
            <a:ext cx="6801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11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8" name="Shape 198"/>
          <p:cNvSpPr txBox="1">
            <a:spLocks noGrp="1"/>
          </p:cNvSpPr>
          <p:nvPr>
            <p:ph type="body" idx="4"/>
          </p:nvPr>
        </p:nvSpPr>
        <p:spPr>
          <a:xfrm>
            <a:off x="5519383" y="4211338"/>
            <a:ext cx="14250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11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9" name="Shape 199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ed Cover">
    <p:bg>
      <p:bgPr>
        <a:solidFill>
          <a:srgbClr val="DA1A32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466725" y="1804987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3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202" name="Shape 2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43"/>
            <a:ext cx="1073700" cy="1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Shape 203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ue Cover + Info">
    <p:bg>
      <p:bgPr>
        <a:solidFill>
          <a:srgbClr val="0B4D6A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466725" y="971550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3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206" name="Shape 20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43"/>
            <a:ext cx="1073700" cy="1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468343" y="2712243"/>
            <a:ext cx="22704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8" name="Shape 208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title"/>
          </p:nvPr>
        </p:nvSpPr>
        <p:spPr>
          <a:xfrm>
            <a:off x="419100" y="925078"/>
            <a:ext cx="3833700" cy="5322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b" anchorCtr="0"/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26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438150" y="1695450"/>
            <a:ext cx="5960100" cy="33024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266700" marR="0" lvl="0" indent="-1651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ct val="114285"/>
              <a:buFont typeface="Open Sans"/>
              <a:buChar char="➡"/>
              <a:defRPr sz="14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254000" marR="0" lvl="1" indent="-381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ct val="150000"/>
              <a:buFont typeface="Open Sans"/>
              <a:buChar char="•"/>
              <a:defRPr sz="14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381000" marR="0" lvl="2" indent="-76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ct val="78571"/>
              <a:buFont typeface="Open Sans"/>
              <a:buChar char="•"/>
              <a:defRPr sz="14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533400" marR="0" lvl="3" indent="-1016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ct val="78571"/>
              <a:buFont typeface="Open Sans"/>
              <a:buChar char="•"/>
              <a:defRPr sz="14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723900" marR="0" lvl="4" indent="-1143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4E4540"/>
              </a:buClr>
              <a:buSzPct val="78571"/>
              <a:buFont typeface="Open Sans"/>
              <a:buChar char="•"/>
              <a:defRPr sz="14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2" name="Shape 212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3" name="Shape 2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Shape 214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hort Agenda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7" name="Shape 2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414337" y="937129"/>
            <a:ext cx="1254000" cy="4809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26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9" name="Shape 219"/>
          <p:cNvSpPr txBox="1">
            <a:spLocks noGrp="1"/>
          </p:cNvSpPr>
          <p:nvPr>
            <p:ph type="body" idx="2"/>
          </p:nvPr>
        </p:nvSpPr>
        <p:spPr>
          <a:xfrm>
            <a:off x="431168" y="1621630"/>
            <a:ext cx="16263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279400" marR="0" lvl="0" indent="-152400" algn="l" rtl="0">
              <a:lnSpc>
                <a:spcPct val="10000"/>
              </a:lnSpc>
              <a:spcBef>
                <a:spcPts val="500"/>
              </a:spcBef>
              <a:spcAft>
                <a:spcPts val="0"/>
              </a:spcAft>
              <a:buClr>
                <a:srgbClr val="DA1A32"/>
              </a:buClr>
              <a:buSzPct val="83333"/>
              <a:buFont typeface="Open Sans"/>
              <a:buChar char="➡"/>
              <a:defRPr sz="1800" b="0" i="0" u="none" strike="noStrike" cap="none">
                <a:solidFill>
                  <a:srgbClr val="DA1A3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0" name="Shape 220"/>
          <p:cNvSpPr txBox="1">
            <a:spLocks noGrp="1"/>
          </p:cNvSpPr>
          <p:nvPr>
            <p:ph type="body" idx="3"/>
          </p:nvPr>
        </p:nvSpPr>
        <p:spPr>
          <a:xfrm>
            <a:off x="738187" y="1966912"/>
            <a:ext cx="72732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1" name="Shape 221"/>
          <p:cNvSpPr txBox="1">
            <a:spLocks noGrp="1"/>
          </p:cNvSpPr>
          <p:nvPr>
            <p:ph type="body" idx="4"/>
          </p:nvPr>
        </p:nvSpPr>
        <p:spPr>
          <a:xfrm>
            <a:off x="431168" y="2336005"/>
            <a:ext cx="16263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279400" marR="0" lvl="0" indent="-152400" algn="l" rtl="0">
              <a:lnSpc>
                <a:spcPct val="10000"/>
              </a:lnSpc>
              <a:spcBef>
                <a:spcPts val="500"/>
              </a:spcBef>
              <a:spcAft>
                <a:spcPts val="0"/>
              </a:spcAft>
              <a:buClr>
                <a:srgbClr val="DA1A32"/>
              </a:buClr>
              <a:buSzPct val="83333"/>
              <a:buFont typeface="Open Sans"/>
              <a:buChar char="➡"/>
              <a:defRPr sz="1800" b="0" i="0" u="none" strike="noStrike" cap="none">
                <a:solidFill>
                  <a:srgbClr val="DA1A3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2" name="Shape 222"/>
          <p:cNvSpPr txBox="1">
            <a:spLocks noGrp="1"/>
          </p:cNvSpPr>
          <p:nvPr>
            <p:ph type="body" idx="5"/>
          </p:nvPr>
        </p:nvSpPr>
        <p:spPr>
          <a:xfrm>
            <a:off x="738187" y="2681287"/>
            <a:ext cx="72732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3" name="Shape 223"/>
          <p:cNvSpPr txBox="1">
            <a:spLocks noGrp="1"/>
          </p:cNvSpPr>
          <p:nvPr>
            <p:ph type="body" idx="6"/>
          </p:nvPr>
        </p:nvSpPr>
        <p:spPr>
          <a:xfrm>
            <a:off x="431168" y="3050380"/>
            <a:ext cx="16263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279400" marR="0" lvl="0" indent="-152400" algn="l" rtl="0">
              <a:lnSpc>
                <a:spcPct val="10000"/>
              </a:lnSpc>
              <a:spcBef>
                <a:spcPts val="500"/>
              </a:spcBef>
              <a:spcAft>
                <a:spcPts val="0"/>
              </a:spcAft>
              <a:buClr>
                <a:srgbClr val="DA1A32"/>
              </a:buClr>
              <a:buSzPct val="83333"/>
              <a:buFont typeface="Open Sans"/>
              <a:buChar char="➡"/>
              <a:defRPr sz="1800" b="0" i="0" u="none" strike="noStrike" cap="none">
                <a:solidFill>
                  <a:srgbClr val="DA1A3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4" name="Shape 224"/>
          <p:cNvSpPr txBox="1">
            <a:spLocks noGrp="1"/>
          </p:cNvSpPr>
          <p:nvPr>
            <p:ph type="body" idx="7"/>
          </p:nvPr>
        </p:nvSpPr>
        <p:spPr>
          <a:xfrm>
            <a:off x="738187" y="3395662"/>
            <a:ext cx="72732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5" name="Shape 225"/>
          <p:cNvSpPr txBox="1">
            <a:spLocks noGrp="1"/>
          </p:cNvSpPr>
          <p:nvPr>
            <p:ph type="body" idx="8"/>
          </p:nvPr>
        </p:nvSpPr>
        <p:spPr>
          <a:xfrm>
            <a:off x="431168" y="3832729"/>
            <a:ext cx="16263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279400" marR="0" lvl="0" indent="-152400" algn="l" rtl="0">
              <a:lnSpc>
                <a:spcPct val="10000"/>
              </a:lnSpc>
              <a:spcBef>
                <a:spcPts val="500"/>
              </a:spcBef>
              <a:spcAft>
                <a:spcPts val="0"/>
              </a:spcAft>
              <a:buClr>
                <a:srgbClr val="DA1A32"/>
              </a:buClr>
              <a:buSzPct val="83333"/>
              <a:buFont typeface="Open Sans"/>
              <a:buChar char="➡"/>
              <a:defRPr sz="1800" b="0" i="0" u="none" strike="noStrike" cap="none">
                <a:solidFill>
                  <a:srgbClr val="DA1A3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6" name="Shape 226"/>
          <p:cNvSpPr txBox="1">
            <a:spLocks noGrp="1"/>
          </p:cNvSpPr>
          <p:nvPr>
            <p:ph type="body" idx="9"/>
          </p:nvPr>
        </p:nvSpPr>
        <p:spPr>
          <a:xfrm>
            <a:off x="738187" y="4178010"/>
            <a:ext cx="72732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7" name="Shape 227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umbered Agenda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30" name="Shape 2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431168" y="1764505"/>
            <a:ext cx="12870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8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232" name="Shape 232"/>
          <p:cNvCxnSpPr/>
          <p:nvPr/>
        </p:nvCxnSpPr>
        <p:spPr>
          <a:xfrm>
            <a:off x="462940" y="2571750"/>
            <a:ext cx="8180100" cy="0"/>
          </a:xfrm>
          <a:prstGeom prst="straightConnector1">
            <a:avLst/>
          </a:prstGeom>
          <a:noFill/>
          <a:ln w="12700" cap="flat" cmpd="sng">
            <a:solidFill>
              <a:srgbClr val="DCDEE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33" name="Shape 233"/>
          <p:cNvSpPr txBox="1">
            <a:spLocks noGrp="1"/>
          </p:cNvSpPr>
          <p:nvPr>
            <p:ph type="body" idx="2"/>
          </p:nvPr>
        </p:nvSpPr>
        <p:spPr>
          <a:xfrm>
            <a:off x="461962" y="2109787"/>
            <a:ext cx="72732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34" name="Shape 234"/>
          <p:cNvSpPr txBox="1">
            <a:spLocks noGrp="1"/>
          </p:cNvSpPr>
          <p:nvPr>
            <p:ph type="body" idx="3"/>
          </p:nvPr>
        </p:nvSpPr>
        <p:spPr>
          <a:xfrm>
            <a:off x="431168" y="2717005"/>
            <a:ext cx="12870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8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235" name="Shape 235"/>
          <p:cNvCxnSpPr/>
          <p:nvPr/>
        </p:nvCxnSpPr>
        <p:spPr>
          <a:xfrm>
            <a:off x="462940" y="3524250"/>
            <a:ext cx="8180100" cy="0"/>
          </a:xfrm>
          <a:prstGeom prst="straightConnector1">
            <a:avLst/>
          </a:prstGeom>
          <a:noFill/>
          <a:ln w="12700" cap="flat" cmpd="sng">
            <a:solidFill>
              <a:srgbClr val="DCDEE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36" name="Shape 236"/>
          <p:cNvSpPr txBox="1">
            <a:spLocks noGrp="1"/>
          </p:cNvSpPr>
          <p:nvPr>
            <p:ph type="body" idx="4"/>
          </p:nvPr>
        </p:nvSpPr>
        <p:spPr>
          <a:xfrm>
            <a:off x="461962" y="3062287"/>
            <a:ext cx="7273200" cy="219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37" name="Shape 237"/>
          <p:cNvSpPr txBox="1">
            <a:spLocks noGrp="1"/>
          </p:cNvSpPr>
          <p:nvPr>
            <p:ph type="body" idx="5"/>
          </p:nvPr>
        </p:nvSpPr>
        <p:spPr>
          <a:xfrm>
            <a:off x="431168" y="3669505"/>
            <a:ext cx="1287000" cy="347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8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238" name="Shape 238"/>
          <p:cNvCxnSpPr/>
          <p:nvPr/>
        </p:nvCxnSpPr>
        <p:spPr>
          <a:xfrm>
            <a:off x="462940" y="4476750"/>
            <a:ext cx="8180100" cy="0"/>
          </a:xfrm>
          <a:prstGeom prst="straightConnector1">
            <a:avLst/>
          </a:prstGeom>
          <a:noFill/>
          <a:ln w="12700" cap="flat" cmpd="sng">
            <a:solidFill>
              <a:srgbClr val="DCDEE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39" name="Shape 239"/>
          <p:cNvSpPr/>
          <p:nvPr/>
        </p:nvSpPr>
        <p:spPr>
          <a:xfrm>
            <a:off x="461962" y="4014787"/>
            <a:ext cx="7273200" cy="2190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SzPct val="25000"/>
              <a:buFont typeface="Open Sans"/>
              <a:buNone/>
            </a:pPr>
            <a:r>
              <a:rPr lang="en"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rPr>
              <a:t>Vivamus mollis vulputate quam, id mollis libero dignissim eu.</a:t>
            </a:r>
          </a:p>
        </p:txBody>
      </p:sp>
      <p:sp>
        <p:nvSpPr>
          <p:cNvPr id="240" name="Shape 240"/>
          <p:cNvSpPr txBox="1">
            <a:spLocks noGrp="1"/>
          </p:cNvSpPr>
          <p:nvPr>
            <p:ph type="body" idx="6"/>
          </p:nvPr>
        </p:nvSpPr>
        <p:spPr>
          <a:xfrm>
            <a:off x="414337" y="937129"/>
            <a:ext cx="1254000" cy="4809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26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1" name="Shape 241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514350" y="1700212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4" name="Shape 244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45" name="Shape 2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Shape 246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ntro, Title &amp; Text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xfrm>
            <a:off x="419100" y="925078"/>
            <a:ext cx="4923000" cy="5322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26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438150" y="1504950"/>
            <a:ext cx="3833700" cy="21621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0" name="Shape 250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1" name="Shape 2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2" name="Shape 252"/>
          <p:cNvCxnSpPr/>
          <p:nvPr/>
        </p:nvCxnSpPr>
        <p:spPr>
          <a:xfrm>
            <a:off x="427333" y="685800"/>
            <a:ext cx="8289300" cy="0"/>
          </a:xfrm>
          <a:prstGeom prst="straightConnector1">
            <a:avLst/>
          </a:prstGeom>
          <a:noFill/>
          <a:ln w="12700" cap="flat" cmpd="sng">
            <a:solidFill>
              <a:srgbClr val="4E454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53" name="Shape 253"/>
          <p:cNvSpPr txBox="1">
            <a:spLocks noGrp="1"/>
          </p:cNvSpPr>
          <p:nvPr>
            <p:ph type="body" idx="2"/>
          </p:nvPr>
        </p:nvSpPr>
        <p:spPr>
          <a:xfrm>
            <a:off x="427333" y="760697"/>
            <a:ext cx="8289300" cy="269399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Font typeface="Open Sans"/>
              <a:buNone/>
              <a:defRPr sz="1000" b="0" i="0" u="none" strike="noStrike" cap="none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4" name="Shape 254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hart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xfrm>
            <a:off x="419100" y="925078"/>
            <a:ext cx="4923000" cy="5322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26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7" name="Shape 257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8" name="Shape 2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9" name="Shape 259"/>
          <p:cNvCxnSpPr/>
          <p:nvPr/>
        </p:nvCxnSpPr>
        <p:spPr>
          <a:xfrm>
            <a:off x="427333" y="685800"/>
            <a:ext cx="8289300" cy="0"/>
          </a:xfrm>
          <a:prstGeom prst="straightConnector1">
            <a:avLst/>
          </a:prstGeom>
          <a:noFill/>
          <a:ln w="12700" cap="flat" cmpd="sng">
            <a:solidFill>
              <a:srgbClr val="4E454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435098" y="1472616"/>
            <a:ext cx="8243700" cy="34551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1" name="Shape 261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hoto -  Centered + Title 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xfrm>
            <a:off x="427333" y="3696853"/>
            <a:ext cx="8289300" cy="5322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b" anchorCtr="0"/>
          <a:lstStyle>
            <a:lvl1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8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1739253" y="4305300"/>
            <a:ext cx="5665500" cy="21621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4540"/>
              </a:buClr>
              <a:buFont typeface="Open Sans"/>
              <a:buNone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5" name="Shape 265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66" name="Shape 2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7" name="Shape 267"/>
          <p:cNvCxnSpPr/>
          <p:nvPr/>
        </p:nvCxnSpPr>
        <p:spPr>
          <a:xfrm>
            <a:off x="427333" y="685800"/>
            <a:ext cx="8289300" cy="0"/>
          </a:xfrm>
          <a:prstGeom prst="straightConnector1">
            <a:avLst/>
          </a:prstGeom>
          <a:noFill/>
          <a:ln w="12700" cap="flat" cmpd="sng">
            <a:solidFill>
              <a:srgbClr val="4E454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68" name="Shape 268"/>
          <p:cNvSpPr>
            <a:spLocks noGrp="1"/>
          </p:cNvSpPr>
          <p:nvPr>
            <p:ph type="pic" idx="2"/>
          </p:nvPr>
        </p:nvSpPr>
        <p:spPr>
          <a:xfrm>
            <a:off x="-14343" y="689371"/>
            <a:ext cx="9174000" cy="30438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9" name="Shape 269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hoto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2" name="Shape 272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3" name="Shape 273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0" y="-12864"/>
            <a:ext cx="1826400" cy="5169300"/>
          </a:xfrm>
          <a:prstGeom prst="rect">
            <a:avLst/>
          </a:prstGeom>
          <a:solidFill>
            <a:srgbClr val="194E6A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6" name="Shape 276"/>
          <p:cNvSpPr/>
          <p:nvPr/>
        </p:nvSpPr>
        <p:spPr>
          <a:xfrm>
            <a:off x="1829381" y="-12864"/>
            <a:ext cx="1826400" cy="5169300"/>
          </a:xfrm>
          <a:prstGeom prst="rect">
            <a:avLst/>
          </a:prstGeom>
          <a:solidFill>
            <a:srgbClr val="195773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7" name="Shape 277"/>
          <p:cNvSpPr/>
          <p:nvPr/>
        </p:nvSpPr>
        <p:spPr>
          <a:xfrm>
            <a:off x="3658763" y="-12864"/>
            <a:ext cx="1826400" cy="5169300"/>
          </a:xfrm>
          <a:prstGeom prst="rect">
            <a:avLst/>
          </a:prstGeom>
          <a:solidFill>
            <a:srgbClr val="26607B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8" name="Shape 278"/>
          <p:cNvSpPr/>
          <p:nvPr/>
        </p:nvSpPr>
        <p:spPr>
          <a:xfrm>
            <a:off x="5488146" y="-12864"/>
            <a:ext cx="1826400" cy="5169300"/>
          </a:xfrm>
          <a:prstGeom prst="rect">
            <a:avLst/>
          </a:prstGeom>
          <a:solidFill>
            <a:srgbClr val="31688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9" name="Shape 279"/>
          <p:cNvSpPr/>
          <p:nvPr/>
        </p:nvSpPr>
        <p:spPr>
          <a:xfrm>
            <a:off x="7317527" y="-12864"/>
            <a:ext cx="1826400" cy="5169300"/>
          </a:xfrm>
          <a:prstGeom prst="rect">
            <a:avLst/>
          </a:prstGeom>
          <a:solidFill>
            <a:srgbClr val="3D7189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0" name="Shape 280"/>
          <p:cNvSpPr/>
          <p:nvPr/>
        </p:nvSpPr>
        <p:spPr>
          <a:xfrm>
            <a:off x="458230" y="1626207"/>
            <a:ext cx="909900" cy="909900"/>
          </a:xfrm>
          <a:prstGeom prst="ellipse">
            <a:avLst/>
          </a:prstGeom>
          <a:noFill/>
          <a:ln w="635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blurRad="38100" dist="25400" dir="5400000" rotWithShape="0">
              <a:srgbClr val="000000">
                <a:alpha val="49800"/>
              </a:srgbClr>
            </a:outerShdw>
          </a:effectLst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1" name="Shape 281"/>
          <p:cNvSpPr>
            <a:spLocks noGrp="1"/>
          </p:cNvSpPr>
          <p:nvPr>
            <p:ph type="pic" idx="2"/>
          </p:nvPr>
        </p:nvSpPr>
        <p:spPr>
          <a:xfrm>
            <a:off x="696030" y="1903270"/>
            <a:ext cx="434400" cy="3846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Shape 282"/>
          <p:cNvSpPr txBox="1">
            <a:spLocks noGrp="1"/>
          </p:cNvSpPr>
          <p:nvPr>
            <p:ph type="title"/>
          </p:nvPr>
        </p:nvSpPr>
        <p:spPr>
          <a:xfrm>
            <a:off x="251694" y="2736331"/>
            <a:ext cx="1323000" cy="633899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3" name="Shape 283"/>
          <p:cNvSpPr/>
          <p:nvPr/>
        </p:nvSpPr>
        <p:spPr>
          <a:xfrm>
            <a:off x="2287612" y="1626207"/>
            <a:ext cx="909900" cy="909900"/>
          </a:xfrm>
          <a:prstGeom prst="ellipse">
            <a:avLst/>
          </a:prstGeom>
          <a:noFill/>
          <a:ln w="635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blurRad="38100" dist="25400" dir="5400000" rotWithShape="0">
              <a:srgbClr val="000000">
                <a:alpha val="49800"/>
              </a:srgbClr>
            </a:outerShdw>
          </a:effectLst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2066789" y="2736331"/>
            <a:ext cx="1351799" cy="590699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5" name="Shape 285"/>
          <p:cNvSpPr>
            <a:spLocks noGrp="1"/>
          </p:cNvSpPr>
          <p:nvPr>
            <p:ph type="pic" idx="3"/>
          </p:nvPr>
        </p:nvSpPr>
        <p:spPr>
          <a:xfrm>
            <a:off x="2525402" y="1810030"/>
            <a:ext cx="434400" cy="5232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6" name="Shape 286"/>
          <p:cNvSpPr/>
          <p:nvPr/>
        </p:nvSpPr>
        <p:spPr>
          <a:xfrm>
            <a:off x="4116994" y="1626207"/>
            <a:ext cx="909900" cy="909900"/>
          </a:xfrm>
          <a:prstGeom prst="ellipse">
            <a:avLst/>
          </a:prstGeom>
          <a:noFill/>
          <a:ln w="635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blurRad="38100" dist="25400" dir="5400000" rotWithShape="0">
              <a:srgbClr val="000000">
                <a:alpha val="49800"/>
              </a:srgbClr>
            </a:outerShdw>
          </a:effectLst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"/>
          </p:nvPr>
        </p:nvSpPr>
        <p:spPr>
          <a:xfrm>
            <a:off x="3896171" y="2736331"/>
            <a:ext cx="1351800" cy="590699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8" name="Shape 288"/>
          <p:cNvSpPr>
            <a:spLocks noGrp="1"/>
          </p:cNvSpPr>
          <p:nvPr>
            <p:ph type="pic" idx="5"/>
          </p:nvPr>
        </p:nvSpPr>
        <p:spPr>
          <a:xfrm>
            <a:off x="4354785" y="1810030"/>
            <a:ext cx="434400" cy="5232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9" name="Shape 289"/>
          <p:cNvSpPr/>
          <p:nvPr/>
        </p:nvSpPr>
        <p:spPr>
          <a:xfrm>
            <a:off x="5946376" y="1626207"/>
            <a:ext cx="909900" cy="909900"/>
          </a:xfrm>
          <a:prstGeom prst="ellipse">
            <a:avLst/>
          </a:prstGeom>
          <a:noFill/>
          <a:ln w="635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blurRad="38100" dist="25400" dir="5400000" rotWithShape="0">
              <a:srgbClr val="000000">
                <a:alpha val="49800"/>
              </a:srgbClr>
            </a:outerShdw>
          </a:effectLst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0" name="Shape 290"/>
          <p:cNvSpPr txBox="1">
            <a:spLocks noGrp="1"/>
          </p:cNvSpPr>
          <p:nvPr>
            <p:ph type="body" idx="6"/>
          </p:nvPr>
        </p:nvSpPr>
        <p:spPr>
          <a:xfrm>
            <a:off x="5725553" y="2736331"/>
            <a:ext cx="1351800" cy="590699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pic" idx="7"/>
          </p:nvPr>
        </p:nvSpPr>
        <p:spPr>
          <a:xfrm>
            <a:off x="6184167" y="1810030"/>
            <a:ext cx="434400" cy="5232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2" name="Shape 292"/>
          <p:cNvSpPr/>
          <p:nvPr/>
        </p:nvSpPr>
        <p:spPr>
          <a:xfrm>
            <a:off x="7775758" y="1626207"/>
            <a:ext cx="909900" cy="909900"/>
          </a:xfrm>
          <a:prstGeom prst="ellipse">
            <a:avLst/>
          </a:prstGeom>
          <a:noFill/>
          <a:ln w="635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blurRad="38100" dist="25400" dir="5400000" rotWithShape="0">
              <a:srgbClr val="000000">
                <a:alpha val="49800"/>
              </a:srgbClr>
            </a:outerShdw>
          </a:effectLst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3" name="Shape 293"/>
          <p:cNvSpPr txBox="1">
            <a:spLocks noGrp="1"/>
          </p:cNvSpPr>
          <p:nvPr>
            <p:ph type="body" idx="8"/>
          </p:nvPr>
        </p:nvSpPr>
        <p:spPr>
          <a:xfrm>
            <a:off x="7554935" y="2736331"/>
            <a:ext cx="1351800" cy="590699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Font typeface="Open Sans"/>
              <a:buNone/>
              <a:defRPr sz="1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4" name="Shape 294"/>
          <p:cNvSpPr>
            <a:spLocks noGrp="1"/>
          </p:cNvSpPr>
          <p:nvPr>
            <p:ph type="pic" idx="9"/>
          </p:nvPr>
        </p:nvSpPr>
        <p:spPr>
          <a:xfrm>
            <a:off x="8013549" y="1810030"/>
            <a:ext cx="434400" cy="5232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t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5" name="Shape 295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_1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34275" tIns="34275" rIns="34275" bIns="34275" anchor="b" anchorCtr="0"/>
          <a:lstStyle>
            <a:lvl1pPr lvl="0" algn="ctr" rtl="0">
              <a:spcBef>
                <a:spcPts val="0"/>
              </a:spcBef>
              <a:buSzPct val="100000"/>
              <a:defRPr sz="5200"/>
            </a:lvl1pPr>
            <a:lvl2pPr lvl="1" algn="ctr" rtl="0">
              <a:spcBef>
                <a:spcPts val="0"/>
              </a:spcBef>
              <a:buSzPct val="100000"/>
              <a:defRPr sz="5200"/>
            </a:lvl2pPr>
            <a:lvl3pPr lvl="2" algn="ctr" rtl="0">
              <a:spcBef>
                <a:spcPts val="0"/>
              </a:spcBef>
              <a:buSzPct val="100000"/>
              <a:defRPr sz="5200"/>
            </a:lvl3pPr>
            <a:lvl4pPr lvl="3" algn="ctr" rtl="0">
              <a:spcBef>
                <a:spcPts val="0"/>
              </a:spcBef>
              <a:buSzPct val="100000"/>
              <a:defRPr sz="5200"/>
            </a:lvl4pPr>
            <a:lvl5pPr lvl="4" algn="ctr" rtl="0">
              <a:spcBef>
                <a:spcPts val="0"/>
              </a:spcBef>
              <a:buSzPct val="100000"/>
              <a:defRPr sz="5200"/>
            </a:lvl5pPr>
            <a:lvl6pPr lvl="5" algn="ctr" rtl="0">
              <a:spcBef>
                <a:spcPts val="0"/>
              </a:spcBef>
              <a:buSzPct val="100000"/>
              <a:defRPr sz="5200"/>
            </a:lvl6pPr>
            <a:lvl7pPr lvl="6" algn="ctr" rtl="0">
              <a:spcBef>
                <a:spcPts val="0"/>
              </a:spcBef>
              <a:buSzPct val="100000"/>
              <a:defRPr sz="5200"/>
            </a:lvl7pPr>
            <a:lvl8pPr lvl="7" algn="ctr" rtl="0">
              <a:spcBef>
                <a:spcPts val="0"/>
              </a:spcBef>
              <a:buSzPct val="100000"/>
              <a:defRPr sz="5200"/>
            </a:lvl8pPr>
            <a:lvl9pPr lvl="8" algn="ctr" rtl="0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300" name="Shape 30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34275" tIns="34275" rIns="34275" bIns="34275" anchor="ctr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301" name="Shape 30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19050" tIns="19050" rIns="19050" bIns="19050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_AND_BODY_1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34275" tIns="34275" rIns="34275" bIns="3427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5" name="Shape 30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19050" tIns="19050" rIns="19050" bIns="19050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0" y="-14287"/>
            <a:ext cx="9144000" cy="75600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txBody>
          <a:bodyPr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Helvetica Neue"/>
              <a:buNone/>
            </a:pPr>
            <a:endParaRPr sz="1800" b="0" i="0" u="none" strike="noStrike" cap="none">
              <a:solidFill>
                <a:srgbClr val="4E454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2" name="Shape 52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436597" y="272284"/>
            <a:ext cx="1073700" cy="190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" name="Shape 53"/>
          <p:cNvCxnSpPr/>
          <p:nvPr/>
        </p:nvCxnSpPr>
        <p:spPr>
          <a:xfrm>
            <a:off x="427333" y="685800"/>
            <a:ext cx="8289300" cy="0"/>
          </a:xfrm>
          <a:prstGeom prst="straightConnector1">
            <a:avLst/>
          </a:prstGeom>
          <a:noFill/>
          <a:ln w="12700" cap="flat" cmpd="sng">
            <a:solidFill>
              <a:srgbClr val="4E454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633412" y="357187"/>
            <a:ext cx="7877100" cy="8574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ct val="25000"/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ct val="25000"/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ct val="25000"/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ct val="25000"/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ct val="25000"/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ct val="25000"/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ct val="25000"/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596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ct val="25000"/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D6A"/>
              </a:buClr>
              <a:buSzPct val="25000"/>
              <a:buFont typeface="Open Sans"/>
              <a:buNone/>
              <a:defRPr sz="3400" b="1" i="0" u="none" strike="noStrike" cap="none">
                <a:solidFill>
                  <a:srgbClr val="0B4D6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33412" y="1214437"/>
            <a:ext cx="7877100" cy="3452700"/>
          </a:xfrm>
          <a:prstGeom prst="rect">
            <a:avLst/>
          </a:prstGeom>
          <a:noFill/>
          <a:ln>
            <a:noFill/>
          </a:ln>
        </p:spPr>
        <p:txBody>
          <a:bodyPr lIns="34275" tIns="34275" rIns="34275" bIns="34275" anchor="ctr" anchorCtr="0"/>
          <a:lstStyle>
            <a:lvl1pPr marL="127000" marR="0" lvl="0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368300" marR="0" lvl="1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609600" marR="0" lvl="2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838200" marR="0" lvl="3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1079500" marR="0" lvl="4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1320800" marR="0" lvl="5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1562100" marR="0" lvl="6" indent="-889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1790700" marR="0" lvl="7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2032000" marR="0" lvl="8" indent="-76200" algn="l" rtl="0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Clr>
                <a:srgbClr val="4E4540"/>
              </a:buClr>
              <a:buSzPct val="72727"/>
              <a:buFont typeface="Open Sans"/>
              <a:buChar char="•"/>
              <a:defRPr sz="1100" b="0" i="0" u="none" strike="noStrike" cap="none">
                <a:solidFill>
                  <a:srgbClr val="4E454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lIns="19050" tIns="19050" rIns="19050" bIns="19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Helvetica Neue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lang="en"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info.tintri.com/rs/tintri/images/tintri_xd71-deepdive-mcs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Relationship Id="rId4" Type="http://schemas.openxmlformats.org/officeDocument/2006/relationships/hyperlink" Target="https://www.citrix.com/blogs/2016/04/04/machine-creation-service-image-preparation-overview-and-fault-finding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loudbase/vdi-broker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base.it/cloudbase-init/" TargetMode="External"/><Relationship Id="rId7" Type="http://schemas.openxmlformats.org/officeDocument/2006/relationships/hyperlink" Target="https://github.com/cloudbase/vdi-broker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8.xml"/><Relationship Id="rId6" Type="http://schemas.openxmlformats.org/officeDocument/2006/relationships/hyperlink" Target="mailto:CitrixReady@citrix.com" TargetMode="External"/><Relationship Id="rId5" Type="http://schemas.openxmlformats.org/officeDocument/2006/relationships/hyperlink" Target="http://www.openstacknetsdk.org/" TargetMode="External"/><Relationship Id="rId4" Type="http://schemas.openxmlformats.org/officeDocument/2006/relationships/hyperlink" Target="https://github.com/fmr-ll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>
            <a:spLocks noGrp="1"/>
          </p:cNvSpPr>
          <p:nvPr>
            <p:ph type="title"/>
          </p:nvPr>
        </p:nvSpPr>
        <p:spPr>
          <a:xfrm>
            <a:off x="466725" y="971550"/>
            <a:ext cx="7810500" cy="1743000"/>
          </a:xfrm>
          <a:prstGeom prst="rect">
            <a:avLst/>
          </a:prstGeom>
        </p:spPr>
        <p:txBody>
          <a:bodyPr lIns="34275" tIns="34275" rIns="34275" bIns="342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000"/>
              <a:t>VDI on OpenStack</a:t>
            </a:r>
          </a:p>
        </p:txBody>
      </p:sp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468375" y="2712250"/>
            <a:ext cx="8276700" cy="716700"/>
          </a:xfrm>
          <a:prstGeom prst="rect">
            <a:avLst/>
          </a:prstGeom>
        </p:spPr>
        <p:txBody>
          <a:bodyPr lIns="34275" tIns="34275" rIns="34275" bIns="3427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/>
              <a:t>Virtual Client Computing on a Private Cloud</a:t>
            </a:r>
          </a:p>
        </p:txBody>
      </p:sp>
      <p:sp>
        <p:nvSpPr>
          <p:cNvPr id="312" name="Shape 312"/>
          <p:cNvSpPr txBox="1">
            <a:spLocks noGrp="1"/>
          </p:cNvSpPr>
          <p:nvPr>
            <p:ph type="body" idx="2"/>
          </p:nvPr>
        </p:nvSpPr>
        <p:spPr>
          <a:xfrm>
            <a:off x="491650" y="3588500"/>
            <a:ext cx="8190600" cy="5646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/>
              <a:t>Justin Rackliffe / Fidelity Investments</a:t>
            </a:r>
          </a:p>
          <a:p>
            <a:pPr lvl="0"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/>
              <a:t>Alessandro Pilotti / Cloudbase Solutions</a:t>
            </a:r>
          </a:p>
        </p:txBody>
      </p:sp>
      <p:sp>
        <p:nvSpPr>
          <p:cNvPr id="313" name="Shape 313"/>
          <p:cNvSpPr txBox="1">
            <a:spLocks noGrp="1"/>
          </p:cNvSpPr>
          <p:nvPr>
            <p:ph type="body" idx="3"/>
          </p:nvPr>
        </p:nvSpPr>
        <p:spPr>
          <a:xfrm>
            <a:off x="7393018" y="985837"/>
            <a:ext cx="723900" cy="2190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Microsoft RDS + OpenStack</a:t>
            </a:r>
          </a:p>
        </p:txBody>
      </p:sp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311700" y="1304875"/>
            <a:ext cx="8520600" cy="34164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</a:rPr>
              <a:t>Pros:</a:t>
            </a: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Courier New"/>
              <a:buChar char="o"/>
            </a:pPr>
            <a:r>
              <a:rPr lang="en" sz="1800">
                <a:solidFill>
                  <a:srgbClr val="595959"/>
                </a:solidFill>
              </a:rPr>
              <a:t>Familiar UX for Microsoft customers</a:t>
            </a: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Courier New"/>
              <a:buChar char="o"/>
            </a:pPr>
            <a:r>
              <a:rPr lang="en" sz="1800">
                <a:solidFill>
                  <a:srgbClr val="595959"/>
                </a:solidFill>
              </a:rPr>
              <a:t>Supports traditional shared RDS as well</a:t>
            </a: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Courier New"/>
              <a:buChar char="o"/>
            </a:pPr>
            <a:r>
              <a:rPr lang="en" sz="1800">
                <a:solidFill>
                  <a:srgbClr val="595959"/>
                </a:solidFill>
              </a:rPr>
              <a:t>AD SSO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</a:rPr>
              <a:t>Cons:</a:t>
            </a: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Courier New"/>
              <a:buChar char="o"/>
            </a:pPr>
            <a:r>
              <a:rPr lang="en" sz="1800">
                <a:solidFill>
                  <a:srgbClr val="595959"/>
                </a:solidFill>
              </a:rPr>
              <a:t>Default portal UX is outdated and requires ActiveX</a:t>
            </a: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Courier New"/>
              <a:buChar char="o"/>
            </a:pPr>
            <a:r>
              <a:rPr lang="en" sz="1800">
                <a:solidFill>
                  <a:srgbClr val="595959"/>
                </a:solidFill>
              </a:rPr>
              <a:t>PowerShell support for managing 3rd party plugins / pools is hacky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Microsoft RDS + OpenStack </a:t>
            </a:r>
          </a:p>
        </p:txBody>
      </p:sp>
      <p:pic>
        <p:nvPicPr>
          <p:cNvPr id="374" name="Shape 3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46675" y="104324"/>
            <a:ext cx="9321523" cy="5243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Citrix + OpenStack</a:t>
            </a:r>
          </a:p>
        </p:txBody>
      </p:sp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311700" y="1304875"/>
            <a:ext cx="8520600" cy="3416400"/>
          </a:xfrm>
          <a:prstGeom prst="rect">
            <a:avLst/>
          </a:prstGeom>
        </p:spPr>
        <p:txBody>
          <a:bodyPr lIns="34275" tIns="34275" rIns="34275" bIns="34275" anchor="t" anchorCtr="0">
            <a:noAutofit/>
          </a:bodyPr>
          <a:lstStyle/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Machine Creation Services Partner SDK and OpenStack.NET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Powershell and Event Tracing for Windows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Github repository (work in progress)</a:t>
            </a:r>
          </a:p>
          <a:p>
            <a: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</a:pPr>
            <a:r>
              <a:rPr lang="en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https://github.com/fmr-llc/...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solidFill>
                <a:srgbClr val="595959"/>
              </a:solidFill>
            </a:endParaRPr>
          </a:p>
        </p:txBody>
      </p:sp>
      <p:sp>
        <p:nvSpPr>
          <p:cNvPr id="381" name="Shape 381"/>
          <p:cNvSpPr txBox="1"/>
          <p:nvPr/>
        </p:nvSpPr>
        <p:spPr>
          <a:xfrm>
            <a:off x="7717475" y="4754750"/>
            <a:ext cx="1343400" cy="239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900">
                <a:highlight>
                  <a:srgbClr val="FFFFFF"/>
                </a:highlight>
              </a:rPr>
              <a:t>https://xkcd.com/1833/</a:t>
            </a:r>
          </a:p>
        </p:txBody>
      </p:sp>
      <p:pic>
        <p:nvPicPr>
          <p:cNvPr id="382" name="Shape 3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9813" y="2616200"/>
            <a:ext cx="6273736" cy="219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Shape 383" descr="summit_cod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7499" y="2844099"/>
            <a:ext cx="5308601" cy="207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Shape 384" descr="summit_posh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84065" y="2492387"/>
            <a:ext cx="5975875" cy="2651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Shape 385" descr="summit_studi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04752" y="2897027"/>
            <a:ext cx="4456124" cy="196692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title"/>
          </p:nvPr>
        </p:nvSpPr>
        <p:spPr>
          <a:xfrm>
            <a:off x="311700" y="710350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Citrix Machine Creation Services</a:t>
            </a:r>
          </a:p>
        </p:txBody>
      </p:sp>
      <p:sp>
        <p:nvSpPr>
          <p:cNvPr id="391" name="Shape 391"/>
          <p:cNvSpPr txBox="1"/>
          <p:nvPr/>
        </p:nvSpPr>
        <p:spPr>
          <a:xfrm>
            <a:off x="216600" y="4426025"/>
            <a:ext cx="8569500" cy="339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http://info.tintri.com/rs/tintri/images/tintri_xd71-deepdive-mcs.pdf</a:t>
            </a:r>
          </a:p>
          <a:p>
            <a:pPr lvl="0">
              <a:spcBef>
                <a:spcPts val="0"/>
              </a:spcBef>
              <a:buNone/>
            </a:pPr>
            <a:r>
              <a:rPr lang="en" sz="1100" u="sng">
                <a:solidFill>
                  <a:schemeClr val="hlink"/>
                </a:solidFill>
                <a:hlinkClick r:id="rId4"/>
              </a:rPr>
              <a:t>https://www.citrix.com/blogs/2016/04/04/machine-creation-service-image-preparation-overview-and-fault-finding/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/>
          <p:nvPr/>
        </p:nvSpPr>
        <p:spPr>
          <a:xfrm>
            <a:off x="1892850" y="1349625"/>
            <a:ext cx="10170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100"/>
              <a:t>Create Hypervisor Connection</a:t>
            </a:r>
          </a:p>
        </p:txBody>
      </p:sp>
      <p:sp>
        <p:nvSpPr>
          <p:cNvPr id="393" name="Shape 393"/>
          <p:cNvSpPr/>
          <p:nvPr/>
        </p:nvSpPr>
        <p:spPr>
          <a:xfrm>
            <a:off x="329600" y="1372300"/>
            <a:ext cx="1054725" cy="621525"/>
          </a:xfrm>
          <a:prstGeom prst="flowChartPredefinedProcess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Studio/PoSH</a:t>
            </a:r>
          </a:p>
        </p:txBody>
      </p:sp>
      <p:cxnSp>
        <p:nvCxnSpPr>
          <p:cNvPr id="394" name="Shape 394"/>
          <p:cNvCxnSpPr>
            <a:stCxn id="393" idx="3"/>
            <a:endCxn id="392" idx="2"/>
          </p:cNvCxnSpPr>
          <p:nvPr/>
        </p:nvCxnSpPr>
        <p:spPr>
          <a:xfrm>
            <a:off x="1384325" y="1683062"/>
            <a:ext cx="508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395" name="Shape 395"/>
          <p:cNvSpPr/>
          <p:nvPr/>
        </p:nvSpPr>
        <p:spPr>
          <a:xfrm>
            <a:off x="3344800" y="1349612"/>
            <a:ext cx="10170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/>
              <a:t>Create Hosting Unit</a:t>
            </a:r>
          </a:p>
        </p:txBody>
      </p:sp>
      <p:cxnSp>
        <p:nvCxnSpPr>
          <p:cNvPr id="396" name="Shape 396"/>
          <p:cNvCxnSpPr>
            <a:stCxn id="392" idx="0"/>
            <a:endCxn id="395" idx="2"/>
          </p:cNvCxnSpPr>
          <p:nvPr/>
        </p:nvCxnSpPr>
        <p:spPr>
          <a:xfrm>
            <a:off x="2909850" y="1683075"/>
            <a:ext cx="435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397" name="Shape 397"/>
          <p:cNvSpPr/>
          <p:nvPr/>
        </p:nvSpPr>
        <p:spPr>
          <a:xfrm>
            <a:off x="4740250" y="1349612"/>
            <a:ext cx="10170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/>
              <a:t>Gather Identities</a:t>
            </a:r>
          </a:p>
        </p:txBody>
      </p:sp>
      <p:sp>
        <p:nvSpPr>
          <p:cNvPr id="398" name="Shape 398"/>
          <p:cNvSpPr/>
          <p:nvPr/>
        </p:nvSpPr>
        <p:spPr>
          <a:xfrm>
            <a:off x="4887475" y="2143650"/>
            <a:ext cx="2900700" cy="1130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100"/>
              <a:t>Create ProvisioningScheme</a:t>
            </a:r>
          </a:p>
        </p:txBody>
      </p:sp>
      <p:sp>
        <p:nvSpPr>
          <p:cNvPr id="399" name="Shape 399"/>
          <p:cNvSpPr/>
          <p:nvPr/>
        </p:nvSpPr>
        <p:spPr>
          <a:xfrm>
            <a:off x="6606575" y="2450537"/>
            <a:ext cx="10170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/>
              <a:t>Gather Inventory</a:t>
            </a:r>
          </a:p>
        </p:txBody>
      </p:sp>
      <p:sp>
        <p:nvSpPr>
          <p:cNvPr id="400" name="Shape 400"/>
          <p:cNvSpPr/>
          <p:nvPr/>
        </p:nvSpPr>
        <p:spPr>
          <a:xfrm>
            <a:off x="5346400" y="2450537"/>
            <a:ext cx="10170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 i="1"/>
              <a:t>Prepare Master</a:t>
            </a:r>
          </a:p>
        </p:txBody>
      </p:sp>
      <p:cxnSp>
        <p:nvCxnSpPr>
          <p:cNvPr id="401" name="Shape 401"/>
          <p:cNvCxnSpPr>
            <a:stCxn id="395" idx="0"/>
            <a:endCxn id="397" idx="2"/>
          </p:cNvCxnSpPr>
          <p:nvPr/>
        </p:nvCxnSpPr>
        <p:spPr>
          <a:xfrm>
            <a:off x="4361800" y="1683062"/>
            <a:ext cx="378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402" name="Shape 402"/>
          <p:cNvCxnSpPr>
            <a:stCxn id="397" idx="0"/>
            <a:endCxn id="399" idx="3"/>
          </p:cNvCxnSpPr>
          <p:nvPr/>
        </p:nvCxnSpPr>
        <p:spPr>
          <a:xfrm>
            <a:off x="5757250" y="1683062"/>
            <a:ext cx="1357800" cy="767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403" name="Shape 403"/>
          <p:cNvCxnSpPr>
            <a:stCxn id="399" idx="2"/>
            <a:endCxn id="400" idx="0"/>
          </p:cNvCxnSpPr>
          <p:nvPr/>
        </p:nvCxnSpPr>
        <p:spPr>
          <a:xfrm rot="10800000">
            <a:off x="6363275" y="2783987"/>
            <a:ext cx="243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404" name="Shape 404"/>
          <p:cNvSpPr/>
          <p:nvPr/>
        </p:nvSpPr>
        <p:spPr>
          <a:xfrm>
            <a:off x="329600" y="2143650"/>
            <a:ext cx="4410600" cy="1130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100"/>
              <a:t>New ProvVM (will loop based on request)</a:t>
            </a:r>
          </a:p>
        </p:txBody>
      </p:sp>
      <p:sp>
        <p:nvSpPr>
          <p:cNvPr id="405" name="Shape 405"/>
          <p:cNvSpPr/>
          <p:nvPr/>
        </p:nvSpPr>
        <p:spPr>
          <a:xfrm>
            <a:off x="3815650" y="2450550"/>
            <a:ext cx="7911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/>
              <a:t>Create Instance</a:t>
            </a:r>
          </a:p>
        </p:txBody>
      </p:sp>
      <p:sp>
        <p:nvSpPr>
          <p:cNvPr id="406" name="Shape 406"/>
          <p:cNvSpPr/>
          <p:nvPr/>
        </p:nvSpPr>
        <p:spPr>
          <a:xfrm>
            <a:off x="2686450" y="2450550"/>
            <a:ext cx="9606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/>
              <a:t>Create IdentityDisk</a:t>
            </a:r>
          </a:p>
        </p:txBody>
      </p:sp>
      <p:sp>
        <p:nvSpPr>
          <p:cNvPr id="407" name="Shape 407"/>
          <p:cNvSpPr/>
          <p:nvPr/>
        </p:nvSpPr>
        <p:spPr>
          <a:xfrm>
            <a:off x="1481050" y="2450550"/>
            <a:ext cx="9606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/>
              <a:t>Attach IdentityDisk</a:t>
            </a:r>
          </a:p>
        </p:txBody>
      </p:sp>
      <p:sp>
        <p:nvSpPr>
          <p:cNvPr id="408" name="Shape 408"/>
          <p:cNvSpPr/>
          <p:nvPr/>
        </p:nvSpPr>
        <p:spPr>
          <a:xfrm>
            <a:off x="445150" y="2450550"/>
            <a:ext cx="7911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100"/>
              <a:t>Power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100"/>
              <a:t>On</a:t>
            </a:r>
          </a:p>
        </p:txBody>
      </p:sp>
      <p:sp>
        <p:nvSpPr>
          <p:cNvPr id="409" name="Shape 409"/>
          <p:cNvSpPr/>
          <p:nvPr/>
        </p:nvSpPr>
        <p:spPr>
          <a:xfrm>
            <a:off x="4355800" y="3452782"/>
            <a:ext cx="10170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/>
              <a:t>Add Machine from Group</a:t>
            </a:r>
          </a:p>
        </p:txBody>
      </p:sp>
      <p:sp>
        <p:nvSpPr>
          <p:cNvPr id="410" name="Shape 410"/>
          <p:cNvSpPr/>
          <p:nvPr/>
        </p:nvSpPr>
        <p:spPr>
          <a:xfrm>
            <a:off x="3226600" y="3452782"/>
            <a:ext cx="9606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/>
              <a:t>Create Group</a:t>
            </a:r>
          </a:p>
        </p:txBody>
      </p:sp>
      <p:sp>
        <p:nvSpPr>
          <p:cNvPr id="411" name="Shape 411"/>
          <p:cNvSpPr/>
          <p:nvPr/>
        </p:nvSpPr>
        <p:spPr>
          <a:xfrm>
            <a:off x="2021200" y="3452782"/>
            <a:ext cx="9606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/>
              <a:t>Add Machine to Catalog</a:t>
            </a:r>
          </a:p>
        </p:txBody>
      </p:sp>
      <p:sp>
        <p:nvSpPr>
          <p:cNvPr id="412" name="Shape 412"/>
          <p:cNvSpPr/>
          <p:nvPr/>
        </p:nvSpPr>
        <p:spPr>
          <a:xfrm>
            <a:off x="985300" y="3452782"/>
            <a:ext cx="7911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/>
              <a:t>Create Catalog</a:t>
            </a:r>
          </a:p>
        </p:txBody>
      </p:sp>
      <p:sp>
        <p:nvSpPr>
          <p:cNvPr id="413" name="Shape 413"/>
          <p:cNvSpPr/>
          <p:nvPr/>
        </p:nvSpPr>
        <p:spPr>
          <a:xfrm>
            <a:off x="5541400" y="3452782"/>
            <a:ext cx="960600" cy="6669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/>
              <a:t>Assign Machine</a:t>
            </a:r>
          </a:p>
        </p:txBody>
      </p:sp>
      <p:cxnSp>
        <p:nvCxnSpPr>
          <p:cNvPr id="414" name="Shape 414"/>
          <p:cNvCxnSpPr>
            <a:stCxn id="400" idx="2"/>
            <a:endCxn id="405" idx="0"/>
          </p:cNvCxnSpPr>
          <p:nvPr/>
        </p:nvCxnSpPr>
        <p:spPr>
          <a:xfrm rot="10800000">
            <a:off x="4606900" y="2783987"/>
            <a:ext cx="739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415" name="Shape 415"/>
          <p:cNvCxnSpPr>
            <a:stCxn id="405" idx="2"/>
            <a:endCxn id="406" idx="0"/>
          </p:cNvCxnSpPr>
          <p:nvPr/>
        </p:nvCxnSpPr>
        <p:spPr>
          <a:xfrm rot="10800000">
            <a:off x="3647050" y="2784000"/>
            <a:ext cx="168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416" name="Shape 416"/>
          <p:cNvCxnSpPr>
            <a:stCxn id="406" idx="2"/>
            <a:endCxn id="407" idx="0"/>
          </p:cNvCxnSpPr>
          <p:nvPr/>
        </p:nvCxnSpPr>
        <p:spPr>
          <a:xfrm rot="10800000">
            <a:off x="2441650" y="2784000"/>
            <a:ext cx="244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417" name="Shape 417"/>
          <p:cNvCxnSpPr>
            <a:stCxn id="407" idx="2"/>
            <a:endCxn id="408" idx="0"/>
          </p:cNvCxnSpPr>
          <p:nvPr/>
        </p:nvCxnSpPr>
        <p:spPr>
          <a:xfrm rot="10800000">
            <a:off x="1236250" y="2784000"/>
            <a:ext cx="244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418" name="Shape 418"/>
          <p:cNvCxnSpPr>
            <a:stCxn id="408" idx="1"/>
            <a:endCxn id="412" idx="3"/>
          </p:cNvCxnSpPr>
          <p:nvPr/>
        </p:nvCxnSpPr>
        <p:spPr>
          <a:xfrm>
            <a:off x="840700" y="3117450"/>
            <a:ext cx="540300" cy="335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419" name="Shape 419"/>
          <p:cNvCxnSpPr>
            <a:stCxn id="412" idx="0"/>
            <a:endCxn id="411" idx="2"/>
          </p:cNvCxnSpPr>
          <p:nvPr/>
        </p:nvCxnSpPr>
        <p:spPr>
          <a:xfrm>
            <a:off x="1776400" y="3786232"/>
            <a:ext cx="244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420" name="Shape 420"/>
          <p:cNvCxnSpPr>
            <a:stCxn id="411" idx="0"/>
            <a:endCxn id="410" idx="2"/>
          </p:cNvCxnSpPr>
          <p:nvPr/>
        </p:nvCxnSpPr>
        <p:spPr>
          <a:xfrm>
            <a:off x="2981800" y="3786232"/>
            <a:ext cx="244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421" name="Shape 421"/>
          <p:cNvCxnSpPr>
            <a:stCxn id="410" idx="0"/>
            <a:endCxn id="409" idx="2"/>
          </p:cNvCxnSpPr>
          <p:nvPr/>
        </p:nvCxnSpPr>
        <p:spPr>
          <a:xfrm>
            <a:off x="4187200" y="3786232"/>
            <a:ext cx="168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422" name="Shape 422"/>
          <p:cNvCxnSpPr>
            <a:endCxn id="413" idx="2"/>
          </p:cNvCxnSpPr>
          <p:nvPr/>
        </p:nvCxnSpPr>
        <p:spPr>
          <a:xfrm>
            <a:off x="5372800" y="3786232"/>
            <a:ext cx="168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Shape 4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8648" y="414725"/>
            <a:ext cx="9201297" cy="5175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Open Source VDI</a:t>
            </a:r>
          </a:p>
        </p:txBody>
      </p:sp>
      <p:sp>
        <p:nvSpPr>
          <p:cNvPr id="433" name="Shape 433"/>
          <p:cNvSpPr txBox="1">
            <a:spLocks noGrp="1"/>
          </p:cNvSpPr>
          <p:nvPr>
            <p:ph type="body" idx="1"/>
          </p:nvPr>
        </p:nvSpPr>
        <p:spPr>
          <a:xfrm>
            <a:off x="311700" y="1304875"/>
            <a:ext cx="8520600" cy="3416400"/>
          </a:xfrm>
          <a:prstGeom prst="rect">
            <a:avLst/>
          </a:prstGeom>
        </p:spPr>
        <p:txBody>
          <a:bodyPr lIns="34275" tIns="34275" rIns="34275" bIns="34275" anchor="t" anchorCtr="0">
            <a:noAutofit/>
          </a:bodyPr>
          <a:lstStyle/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Provides a fully Open Source alternative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Web frontend (HTML5)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Guacamole + FreeRDP </a:t>
            </a:r>
          </a:p>
          <a:p>
            <a:pPr marL="914400" lvl="1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Courier New"/>
              <a:buChar char="o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In-browser HTML5 desktop session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RDP over HTTP</a:t>
            </a:r>
          </a:p>
          <a:p>
            <a:pPr marL="914400" lvl="1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Courier New"/>
              <a:buChar char="o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External native clients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OpenStack VDI Broker</a:t>
            </a:r>
          </a:p>
        </p:txBody>
      </p:sp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Implements logic for managing pools of desktops / applications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Separate project: decoupled from frontend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Written in Python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Uses keystone, oslo.* components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REST API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28571"/>
              <a:buFont typeface="Arial"/>
              <a:buChar char="●"/>
            </a:pPr>
            <a:r>
              <a:rPr lang="en" sz="1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https://github.com/cloudbase/vdi-broker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Open Source VDI</a:t>
            </a:r>
          </a:p>
        </p:txBody>
      </p:sp>
      <p:sp>
        <p:nvSpPr>
          <p:cNvPr id="445" name="Shape 445"/>
          <p:cNvSpPr txBox="1">
            <a:spLocks noGrp="1"/>
          </p:cNvSpPr>
          <p:nvPr>
            <p:ph type="body" idx="1"/>
          </p:nvPr>
        </p:nvSpPr>
        <p:spPr>
          <a:xfrm>
            <a:off x="311700" y="1447115"/>
            <a:ext cx="8520600" cy="34164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 dirty="0">
                <a:solidFill>
                  <a:srgbClr val="595959"/>
                </a:solidFill>
              </a:rPr>
              <a:t>Pros:</a:t>
            </a: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Courier New"/>
              <a:buChar char="o"/>
            </a:pPr>
            <a:r>
              <a:rPr lang="en" sz="1800" dirty="0">
                <a:solidFill>
                  <a:srgbClr val="595959"/>
                </a:solidFill>
              </a:rPr>
              <a:t>No vendor lock-in</a:t>
            </a: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Courier New"/>
              <a:buChar char="o"/>
            </a:pPr>
            <a:r>
              <a:rPr lang="en" sz="1800" dirty="0">
                <a:solidFill>
                  <a:srgbClr val="595959"/>
                </a:solidFill>
              </a:rPr>
              <a:t>No licensing costs</a:t>
            </a: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Courier New"/>
              <a:buChar char="o"/>
            </a:pPr>
            <a:r>
              <a:rPr lang="en" sz="1800" dirty="0">
                <a:solidFill>
                  <a:srgbClr val="595959"/>
                </a:solidFill>
              </a:rPr>
              <a:t>Can leverage RemoteFX (Hyper-V) 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 dirty="0">
                <a:solidFill>
                  <a:srgbClr val="595959"/>
                </a:solidFill>
              </a:rPr>
              <a:t>Cons:</a:t>
            </a:r>
          </a:p>
          <a:p>
            <a:pPr marL="914400" lvl="1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Courier New"/>
              <a:buChar char="o"/>
            </a:pPr>
            <a:r>
              <a:rPr lang="en" sz="1800" dirty="0">
                <a:solidFill>
                  <a:srgbClr val="595959"/>
                </a:solidFill>
              </a:rPr>
              <a:t>Lacks some advanced features that proprietary solutions offer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title"/>
          </p:nvPr>
        </p:nvSpPr>
        <p:spPr>
          <a:xfrm>
            <a:off x="311700" y="65838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Guacamole / FreeRDP + OpenStack </a:t>
            </a:r>
          </a:p>
        </p:txBody>
      </p:sp>
      <p:pic>
        <p:nvPicPr>
          <p:cNvPr id="451" name="Shape 4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" y="845005"/>
            <a:ext cx="914400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456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Guacamole / VDIBroker</a:t>
            </a:r>
          </a:p>
        </p:txBody>
      </p:sp>
      <p:sp>
        <p:nvSpPr>
          <p:cNvPr id="457" name="Shape 45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595959"/>
                </a:solidFill>
              </a:rPr>
              <a:t>Demo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Market Opportunity</a:t>
            </a:r>
          </a:p>
        </p:txBody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311700" y="1304875"/>
            <a:ext cx="8520600" cy="3416400"/>
          </a:xfrm>
          <a:prstGeom prst="rect">
            <a:avLst/>
          </a:prstGeom>
        </p:spPr>
        <p:txBody>
          <a:bodyPr lIns="34275" tIns="34275" rIns="34275" bIns="34275" anchor="t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800">
                <a:solidFill>
                  <a:srgbClr val="595959"/>
                </a:solidFill>
              </a:rPr>
              <a:t>Primarily a Microsoft Windows ecosystem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800">
                <a:solidFill>
                  <a:srgbClr val="595959"/>
                </a:solidFill>
              </a:rPr>
              <a:t>Dominated by two mature Enterprise Software Service providers in VMware and Citrix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800">
                <a:solidFill>
                  <a:srgbClr val="595959"/>
                </a:solidFill>
              </a:rPr>
              <a:t>Commonly deployed on dedicated proprietary infrastructure stacks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800">
                <a:solidFill>
                  <a:srgbClr val="595959"/>
                </a:solidFill>
              </a:rPr>
              <a:t>Heavily used in verticals where regulations and security posture require content controls while supporting legacy application stacks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ct val="61111"/>
              <a:buFont typeface="Arial"/>
              <a:buNone/>
            </a:pPr>
            <a:r>
              <a:rPr lang="en" sz="1800">
                <a:solidFill>
                  <a:srgbClr val="595959"/>
                </a:solidFill>
              </a:rPr>
              <a:t>IDC is tracking an 8.9% growth from $3Bn to $4.6Bn to 2020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Resources</a:t>
            </a:r>
          </a:p>
        </p:txBody>
      </p:sp>
      <p:sp>
        <p:nvSpPr>
          <p:cNvPr id="463" name="Shape 463"/>
          <p:cNvSpPr txBox="1">
            <a:spLocks noGrp="1"/>
          </p:cNvSpPr>
          <p:nvPr>
            <p:ph type="body" idx="1"/>
          </p:nvPr>
        </p:nvSpPr>
        <p:spPr>
          <a:xfrm>
            <a:off x="311700" y="1163750"/>
            <a:ext cx="8520600" cy="3416400"/>
          </a:xfrm>
          <a:prstGeom prst="rect">
            <a:avLst/>
          </a:prstGeom>
        </p:spPr>
        <p:txBody>
          <a:bodyPr lIns="34275" tIns="34275" rIns="34275" bIns="34275" anchor="t" anchorCtr="0">
            <a:noAutofit/>
          </a:bodyPr>
          <a:lstStyle/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Cloudbase-init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RDCB plugin repo/pointer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Fidelity Investments Github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OpenStack.NET SDK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Citrix Ready Program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VDI-Broker GitHub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Shape 464"/>
          <p:cNvSpPr txBox="1"/>
          <p:nvPr/>
        </p:nvSpPr>
        <p:spPr>
          <a:xfrm>
            <a:off x="2762860" y="2017985"/>
            <a:ext cx="6789000" cy="1454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4800" dirty="0"/>
              <a:t>Thank You!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What is VDI?</a:t>
            </a:r>
          </a:p>
        </p:txBody>
      </p:sp>
      <p:sp>
        <p:nvSpPr>
          <p:cNvPr id="325" name="Shape 325"/>
          <p:cNvSpPr txBox="1">
            <a:spLocks noGrp="1"/>
          </p:cNvSpPr>
          <p:nvPr>
            <p:ph type="body" idx="1"/>
          </p:nvPr>
        </p:nvSpPr>
        <p:spPr>
          <a:xfrm>
            <a:off x="311700" y="1381075"/>
            <a:ext cx="8520600" cy="3416400"/>
          </a:xfrm>
          <a:prstGeom prst="rect">
            <a:avLst/>
          </a:prstGeom>
        </p:spPr>
        <p:txBody>
          <a:bodyPr lIns="34275" tIns="34275" rIns="34275" bIns="34275" anchor="t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800">
                <a:solidFill>
                  <a:srgbClr val="595959"/>
                </a:solidFill>
              </a:rPr>
              <a:t>Mix of stateful and stateless instances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800">
                <a:solidFill>
                  <a:srgbClr val="595959"/>
                </a:solidFill>
              </a:rPr>
              <a:t>Complicated capacity management do to high variance in workload consumption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800">
                <a:solidFill>
                  <a:srgbClr val="595959"/>
                </a:solidFill>
              </a:rPr>
              <a:t>Service quality is directly correlated to the resources assigned to the instances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800">
                <a:solidFill>
                  <a:srgbClr val="595959"/>
                </a:solidFill>
              </a:rPr>
              <a:t>Customer experience depends on features outside of the core infrastructure offering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Why Cloud for VDI?</a:t>
            </a:r>
          </a:p>
        </p:txBody>
      </p:sp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311700" y="1304875"/>
            <a:ext cx="8520600" cy="3416400"/>
          </a:xfrm>
          <a:prstGeom prst="rect">
            <a:avLst/>
          </a:prstGeom>
        </p:spPr>
        <p:txBody>
          <a:bodyPr lIns="34275" tIns="34275" rIns="34275" bIns="34275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solidFill>
                <a:srgbClr val="595959"/>
              </a:solidFill>
            </a:endParaRP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800">
                <a:solidFill>
                  <a:srgbClr val="595959"/>
                </a:solidFill>
              </a:rPr>
              <a:t>Increasing Utilization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800">
                <a:solidFill>
                  <a:srgbClr val="595959"/>
                </a:solidFill>
              </a:rPr>
              <a:t>Service Diversity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800">
                <a:solidFill>
                  <a:srgbClr val="595959"/>
                </a:solidFill>
              </a:rPr>
              <a:t>Elasticity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800">
                <a:solidFill>
                  <a:srgbClr val="595959"/>
                </a:solidFill>
              </a:rPr>
              <a:t>Prioritize delivering value and not capacity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Why OpenStack for VDI?</a:t>
            </a:r>
          </a:p>
        </p:txBody>
      </p:sp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Most VDI solution lack a real IaaS framework</a:t>
            </a:r>
          </a:p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Standard REST API (works with all vendors)</a:t>
            </a:r>
          </a:p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Improved scalability on-prem or on public cloud</a:t>
            </a:r>
          </a:p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Wide hypervisor / storage / networking choices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Windows in OpenStack</a:t>
            </a:r>
          </a:p>
        </p:txBody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287000" y="1527975"/>
            <a:ext cx="8520600" cy="34164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Windows is a </a:t>
            </a:r>
            <a:r>
              <a:rPr lang="en" sz="1600" i="1">
                <a:solidFill>
                  <a:srgbClr val="595959"/>
                </a:solidFill>
              </a:rPr>
              <a:t>first class citizen</a:t>
            </a:r>
            <a:r>
              <a:rPr lang="en" sz="1600">
                <a:solidFill>
                  <a:srgbClr val="595959"/>
                </a:solidFill>
              </a:rPr>
              <a:t> in OpenStack</a:t>
            </a:r>
          </a:p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Provisioning is performed by </a:t>
            </a:r>
            <a:r>
              <a:rPr lang="en" sz="1600" b="1">
                <a:solidFill>
                  <a:srgbClr val="595959"/>
                </a:solidFill>
              </a:rPr>
              <a:t>Cloudbase-Init</a:t>
            </a:r>
          </a:p>
          <a:p>
            <a:pPr marL="914400" lvl="1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Windows 7, 8, 8.1, 10</a:t>
            </a:r>
          </a:p>
          <a:p>
            <a:pPr marL="914400" lvl="1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Windows Server 2012, 2012 R2, 2016</a:t>
            </a:r>
          </a:p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Heat templates or Userdata scripts can perform customizations</a:t>
            </a:r>
          </a:p>
          <a:p>
            <a:pPr marL="914400" lvl="1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Active Directory membership</a:t>
            </a:r>
          </a:p>
          <a:p>
            <a:pPr marL="914400" lvl="1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RDP Group Policies</a:t>
            </a:r>
          </a:p>
          <a:p>
            <a:pPr marL="914400" lvl="1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Per-user application configurations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>
            <a:spLocks noGrp="1"/>
          </p:cNvSpPr>
          <p:nvPr>
            <p:ph type="title"/>
          </p:nvPr>
        </p:nvSpPr>
        <p:spPr>
          <a:xfrm>
            <a:off x="311700" y="64314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Cloudbase-Init</a:t>
            </a:r>
          </a:p>
        </p:txBody>
      </p:sp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311700" y="1213435"/>
            <a:ext cx="8520600" cy="34164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 dirty="0">
                <a:solidFill>
                  <a:srgbClr val="595959"/>
                </a:solidFill>
              </a:rPr>
              <a:t>Available on any OpenStack hypervisor</a:t>
            </a:r>
          </a:p>
          <a:p>
            <a:pPr marL="914400" lvl="1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 dirty="0">
                <a:solidFill>
                  <a:srgbClr val="595959"/>
                </a:solidFill>
              </a:rPr>
              <a:t>Hyper-V, ESXi, KVM</a:t>
            </a:r>
          </a:p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 dirty="0">
                <a:solidFill>
                  <a:srgbClr val="595959"/>
                </a:solidFill>
              </a:rPr>
              <a:t>Cloudbase-Init</a:t>
            </a:r>
          </a:p>
          <a:p>
            <a:pPr marL="914400" lvl="1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 dirty="0">
                <a:solidFill>
                  <a:srgbClr val="595959"/>
                </a:solidFill>
              </a:rPr>
              <a:t>Provisioning agent</a:t>
            </a:r>
          </a:p>
          <a:p>
            <a:pPr marL="914400" lvl="1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 dirty="0">
                <a:solidFill>
                  <a:srgbClr val="595959"/>
                </a:solidFill>
              </a:rPr>
              <a:t>Userdata execution (PowerShell)</a:t>
            </a:r>
          </a:p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 dirty="0">
                <a:solidFill>
                  <a:srgbClr val="595959"/>
                </a:solidFill>
              </a:rPr>
              <a:t>Hyper-V or any SVVP platform</a:t>
            </a:r>
          </a:p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 dirty="0">
                <a:solidFill>
                  <a:srgbClr val="595959"/>
                </a:solidFill>
              </a:rPr>
              <a:t>More than 8 Million reported</a:t>
            </a:r>
          </a:p>
        </p:txBody>
      </p:sp>
      <p:pic>
        <p:nvPicPr>
          <p:cNvPr id="350" name="Shape 3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5200" y="1246325"/>
            <a:ext cx="3619824" cy="282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title"/>
          </p:nvPr>
        </p:nvSpPr>
        <p:spPr>
          <a:xfrm>
            <a:off x="311700" y="7498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VDI Options for OpenStack</a:t>
            </a:r>
          </a:p>
        </p:txBody>
      </p:sp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Remote Desktop Connection Broker</a:t>
            </a:r>
          </a:p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Citrix XenDesktop</a:t>
            </a:r>
          </a:p>
          <a:p>
            <a:pPr marL="457200" lvl="0" indent="-3302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600">
                <a:solidFill>
                  <a:srgbClr val="595959"/>
                </a:solidFill>
              </a:rPr>
              <a:t>Guacamole + VDIBroker (Open Source)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lIns="34275" tIns="34275" rIns="34275" bIns="342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Microsoft RDS + OpenStack</a:t>
            </a:r>
          </a:p>
        </p:txBody>
      </p:sp>
      <p:sp>
        <p:nvSpPr>
          <p:cNvPr id="362" name="Shape 362"/>
          <p:cNvSpPr txBox="1">
            <a:spLocks noGrp="1"/>
          </p:cNvSpPr>
          <p:nvPr>
            <p:ph type="body" idx="1"/>
          </p:nvPr>
        </p:nvSpPr>
        <p:spPr>
          <a:xfrm>
            <a:off x="311700" y="1304875"/>
            <a:ext cx="8520600" cy="3416400"/>
          </a:xfrm>
          <a:prstGeom prst="rect">
            <a:avLst/>
          </a:prstGeom>
        </p:spPr>
        <p:txBody>
          <a:bodyPr lIns="34275" tIns="34275" rIns="34275" bIns="34275" anchor="t" anchorCtr="0">
            <a:no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</a:pPr>
            <a:r>
              <a:rPr lang="en" sz="1800">
                <a:solidFill>
                  <a:srgbClr val="595959"/>
                </a:solidFill>
              </a:rPr>
              <a:t>Microsoft’s VDI offer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</a:rPr>
              <a:t>Web portal and RDP over HTTP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</a:rPr>
              <a:t>Connection broker (CB) assigns a desktop to a user request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</a:rPr>
              <a:t>CB offers a plugin model for 3rd parties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rgbClr val="595959"/>
              </a:buClr>
              <a:buSzPct val="100000"/>
              <a:buFont typeface="Arial"/>
              <a:buChar char="●"/>
            </a:pPr>
            <a:r>
              <a:rPr lang="en" sz="1800">
                <a:solidFill>
                  <a:srgbClr val="595959"/>
                </a:solidFill>
              </a:rPr>
              <a:t>Plugin uses Keystone, Nova, Neutron, Glance, Cinder API</a:t>
            </a: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solidFill>
                <a:srgbClr val="595959"/>
              </a:solidFill>
            </a:endParaRPr>
          </a:p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4E4540"/>
      </a:dk1>
      <a:lt1>
        <a:srgbClr val="0E374E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924</Words>
  <Application>Microsoft Office PowerPoint</Application>
  <PresentationFormat>On-screen Show (16:9)</PresentationFormat>
  <Paragraphs>172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Helvetica Neue</vt:lpstr>
      <vt:lpstr>Open Sans</vt:lpstr>
      <vt:lpstr>Courier New</vt:lpstr>
      <vt:lpstr>Arial</vt:lpstr>
      <vt:lpstr>simple-light-2</vt:lpstr>
      <vt:lpstr>White</vt:lpstr>
      <vt:lpstr>VDI on OpenStack</vt:lpstr>
      <vt:lpstr>Market Opportunity</vt:lpstr>
      <vt:lpstr>What is VDI?</vt:lpstr>
      <vt:lpstr>Why Cloud for VDI?</vt:lpstr>
      <vt:lpstr>Why OpenStack for VDI?</vt:lpstr>
      <vt:lpstr>Windows in OpenStack</vt:lpstr>
      <vt:lpstr>Cloudbase-Init</vt:lpstr>
      <vt:lpstr>VDI Options for OpenStack</vt:lpstr>
      <vt:lpstr>Microsoft RDS + OpenStack</vt:lpstr>
      <vt:lpstr>Microsoft RDS + OpenStack</vt:lpstr>
      <vt:lpstr>Microsoft RDS + OpenStack </vt:lpstr>
      <vt:lpstr>Citrix + OpenStack</vt:lpstr>
      <vt:lpstr>Citrix Machine Creation Services</vt:lpstr>
      <vt:lpstr>PowerPoint Presentation</vt:lpstr>
      <vt:lpstr>Open Source VDI</vt:lpstr>
      <vt:lpstr>OpenStack VDI Broker</vt:lpstr>
      <vt:lpstr>Open Source VDI</vt:lpstr>
      <vt:lpstr>Guacamole / FreeRDP + OpenStack </vt:lpstr>
      <vt:lpstr>Guacamole / VDIBroker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VDI on OpenStack</dc:title>
  <cp:lastModifiedBy>Rackliffe, Justin</cp:lastModifiedBy>
  <cp:revision>1</cp:revision>
  <dcterms:modified xsi:type="dcterms:W3CDTF">2017-05-18T15:45:08Z</dcterms:modified>
</cp:coreProperties>
</file>