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28" r:id="rId5"/>
    <p:sldMasterId id="2147483729" r:id="rId6"/>
    <p:sldMasterId id="2147483730" r:id="rId7"/>
    <p:sldMasterId id="214748373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Richard Wellum"/>
  <p:cmAuthor clrIdx="1" id="1" initials="" lastIdx="1" name="Jay Bryan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5-19T01:22:37.505">
    <p:pos x="6000" y="0"/>
    <p:text>Wondering if we should do demo at the end of the presentation?</p:text>
  </p:cm>
  <p:cm authorId="1" idx="1" dt="2018-05-19T01:22:37.505">
    <p:pos x="6000" y="100"/>
    <p:text>We could do that. Might keep things flowing better.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Shape 9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Shape 95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Shape 1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Shape 1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7" name="Shape 1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Shape 116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5" name="Shape 1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Shape 117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Shape 1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7" name="Shape 1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 that there is no modification required to make these things work.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VMWare/Azure talk to LSC?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VASA/VAAPI? We could have a layer in LSC that translates Azure and VMWare API’s to OpenStack APIs.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to be able to talk about a VMWare integration point.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Vvol Integration … Need to add Vvol support for Cinder.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current V/DS interface to VMWare?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Docker already has fuxi that provides a Cinder API interface for Docker.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value add from automating Line Of Business Access.  That is going to be a Day 2 value from the beginning.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0 value add, being able to allocate storage within VMWare is going to be a Phase 2 type of change.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Shape 121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Shape 1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Shape 1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Shape 1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Shape 1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Shape 1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Shape 9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Shape 96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Shape 1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9" name="Shape 1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replace LUDP with a more general cloud based analytics or an explanation of what LUDP stands for.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Shape 134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Shape 1372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3" name="Shape 1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Shape 137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0" name="Shape 1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Shape 138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Shape 1411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2" name="Shape 1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Shape 141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1" name="Shape 1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replace LUDP with a more general cloud based analytics or an explanation of what LUDP stands for.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Shape 14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Shape 1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hape 1454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5" name="Shape 1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Shape 145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Shape 14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Shape 1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Shape 9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Shape 97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Shape 14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Shape 15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Shape 15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Shape 15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Shape 15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Shape 1557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8" name="Shape 15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Shape 155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Shape 1564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5" name="Shape 15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Shape 156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Shape 15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Shape 1576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7" name="Shape 15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how we set out to create a PoC that pulled OpenSource tools from these different areas to create our solution.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Shape 157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Shape 1583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Shape 1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Shape 15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Shape 1591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2" name="Shape 15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Shape 15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Shape 9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Shape 15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Shape 1599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4" name="Shape 16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Shape 160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Shape 1613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4" name="Shape 16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Shape 161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Shape 16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Shape 1622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Shape 1626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7" name="Shape 16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Shape 162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5" name="Shape 16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Shape 163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Shape 16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Shape 164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Shape 9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Shape 9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Shape 99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Shape 10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Shape 102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5" name="Shape 10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Horizon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Swordfish API box.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Shape 105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Shape 1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Shape 112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21" Type="http://schemas.openxmlformats.org/officeDocument/2006/relationships/image" Target="../media/image22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20.png"/><Relationship Id="rId16" Type="http://schemas.openxmlformats.org/officeDocument/2006/relationships/image" Target="../media/image4.png"/><Relationship Id="rId5" Type="http://schemas.openxmlformats.org/officeDocument/2006/relationships/image" Target="../media/image12.png"/><Relationship Id="rId19" Type="http://schemas.openxmlformats.org/officeDocument/2006/relationships/image" Target="../media/image11.png"/><Relationship Id="rId6" Type="http://schemas.openxmlformats.org/officeDocument/2006/relationships/image" Target="../media/image21.png"/><Relationship Id="rId18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21" Type="http://schemas.openxmlformats.org/officeDocument/2006/relationships/image" Target="../media/image22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20.png"/><Relationship Id="rId16" Type="http://schemas.openxmlformats.org/officeDocument/2006/relationships/image" Target="../media/image4.png"/><Relationship Id="rId5" Type="http://schemas.openxmlformats.org/officeDocument/2006/relationships/image" Target="../media/image12.png"/><Relationship Id="rId19" Type="http://schemas.openxmlformats.org/officeDocument/2006/relationships/image" Target="../media/image11.png"/><Relationship Id="rId6" Type="http://schemas.openxmlformats.org/officeDocument/2006/relationships/image" Target="../media/image21.png"/><Relationship Id="rId18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png"/><Relationship Id="rId11" Type="http://schemas.openxmlformats.org/officeDocument/2006/relationships/image" Target="../media/image6.png"/><Relationship Id="rId22" Type="http://schemas.openxmlformats.org/officeDocument/2006/relationships/image" Target="../media/image22.png"/><Relationship Id="rId10" Type="http://schemas.openxmlformats.org/officeDocument/2006/relationships/image" Target="../media/image15.png"/><Relationship Id="rId21" Type="http://schemas.openxmlformats.org/officeDocument/2006/relationships/image" Target="../media/image30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23.png"/><Relationship Id="rId14" Type="http://schemas.openxmlformats.org/officeDocument/2006/relationships/image" Target="../media/image32.png"/><Relationship Id="rId17" Type="http://schemas.openxmlformats.org/officeDocument/2006/relationships/image" Target="../media/image20.png"/><Relationship Id="rId16" Type="http://schemas.openxmlformats.org/officeDocument/2006/relationships/image" Target="../media/image31.png"/><Relationship Id="rId5" Type="http://schemas.openxmlformats.org/officeDocument/2006/relationships/image" Target="../media/image12.png"/><Relationship Id="rId19" Type="http://schemas.openxmlformats.org/officeDocument/2006/relationships/image" Target="../media/image25.png"/><Relationship Id="rId6" Type="http://schemas.openxmlformats.org/officeDocument/2006/relationships/image" Target="../media/image21.png"/><Relationship Id="rId18" Type="http://schemas.openxmlformats.org/officeDocument/2006/relationships/image" Target="../media/image26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21" Type="http://schemas.openxmlformats.org/officeDocument/2006/relationships/image" Target="../media/image22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20.png"/><Relationship Id="rId16" Type="http://schemas.openxmlformats.org/officeDocument/2006/relationships/image" Target="../media/image4.png"/><Relationship Id="rId5" Type="http://schemas.openxmlformats.org/officeDocument/2006/relationships/image" Target="../media/image12.png"/><Relationship Id="rId19" Type="http://schemas.openxmlformats.org/officeDocument/2006/relationships/image" Target="../media/image11.png"/><Relationship Id="rId6" Type="http://schemas.openxmlformats.org/officeDocument/2006/relationships/image" Target="../media/image21.png"/><Relationship Id="rId18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21" Type="http://schemas.openxmlformats.org/officeDocument/2006/relationships/image" Target="../media/image22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20.png"/><Relationship Id="rId16" Type="http://schemas.openxmlformats.org/officeDocument/2006/relationships/image" Target="../media/image4.png"/><Relationship Id="rId5" Type="http://schemas.openxmlformats.org/officeDocument/2006/relationships/image" Target="../media/image12.png"/><Relationship Id="rId19" Type="http://schemas.openxmlformats.org/officeDocument/2006/relationships/image" Target="../media/image11.png"/><Relationship Id="rId6" Type="http://schemas.openxmlformats.org/officeDocument/2006/relationships/image" Target="../media/image21.png"/><Relationship Id="rId18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png"/><Relationship Id="rId11" Type="http://schemas.openxmlformats.org/officeDocument/2006/relationships/image" Target="../media/image6.png"/><Relationship Id="rId22" Type="http://schemas.openxmlformats.org/officeDocument/2006/relationships/image" Target="../media/image22.png"/><Relationship Id="rId10" Type="http://schemas.openxmlformats.org/officeDocument/2006/relationships/image" Target="../media/image15.png"/><Relationship Id="rId21" Type="http://schemas.openxmlformats.org/officeDocument/2006/relationships/image" Target="../media/image30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23.png"/><Relationship Id="rId14" Type="http://schemas.openxmlformats.org/officeDocument/2006/relationships/image" Target="../media/image32.png"/><Relationship Id="rId17" Type="http://schemas.openxmlformats.org/officeDocument/2006/relationships/image" Target="../media/image20.png"/><Relationship Id="rId16" Type="http://schemas.openxmlformats.org/officeDocument/2006/relationships/image" Target="../media/image31.png"/><Relationship Id="rId5" Type="http://schemas.openxmlformats.org/officeDocument/2006/relationships/image" Target="../media/image12.png"/><Relationship Id="rId19" Type="http://schemas.openxmlformats.org/officeDocument/2006/relationships/image" Target="../media/image25.png"/><Relationship Id="rId6" Type="http://schemas.openxmlformats.org/officeDocument/2006/relationships/image" Target="../media/image21.png"/><Relationship Id="rId18" Type="http://schemas.openxmlformats.org/officeDocument/2006/relationships/image" Target="../media/image26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21" Type="http://schemas.openxmlformats.org/officeDocument/2006/relationships/image" Target="../media/image22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20.png"/><Relationship Id="rId16" Type="http://schemas.openxmlformats.org/officeDocument/2006/relationships/image" Target="../media/image4.png"/><Relationship Id="rId5" Type="http://schemas.openxmlformats.org/officeDocument/2006/relationships/image" Target="../media/image12.png"/><Relationship Id="rId19" Type="http://schemas.openxmlformats.org/officeDocument/2006/relationships/image" Target="../media/image11.png"/><Relationship Id="rId6" Type="http://schemas.openxmlformats.org/officeDocument/2006/relationships/image" Target="../media/image21.png"/><Relationship Id="rId18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21" Type="http://schemas.openxmlformats.org/officeDocument/2006/relationships/image" Target="../media/image22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20.png"/><Relationship Id="rId16" Type="http://schemas.openxmlformats.org/officeDocument/2006/relationships/image" Target="../media/image4.png"/><Relationship Id="rId5" Type="http://schemas.openxmlformats.org/officeDocument/2006/relationships/image" Target="../media/image12.png"/><Relationship Id="rId19" Type="http://schemas.openxmlformats.org/officeDocument/2006/relationships/image" Target="../media/image11.png"/><Relationship Id="rId6" Type="http://schemas.openxmlformats.org/officeDocument/2006/relationships/image" Target="../media/image21.png"/><Relationship Id="rId18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png"/><Relationship Id="rId11" Type="http://schemas.openxmlformats.org/officeDocument/2006/relationships/image" Target="../media/image6.png"/><Relationship Id="rId22" Type="http://schemas.openxmlformats.org/officeDocument/2006/relationships/image" Target="../media/image22.png"/><Relationship Id="rId10" Type="http://schemas.openxmlformats.org/officeDocument/2006/relationships/image" Target="../media/image15.png"/><Relationship Id="rId21" Type="http://schemas.openxmlformats.org/officeDocument/2006/relationships/image" Target="../media/image30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5" Type="http://schemas.openxmlformats.org/officeDocument/2006/relationships/image" Target="../media/image23.png"/><Relationship Id="rId14" Type="http://schemas.openxmlformats.org/officeDocument/2006/relationships/image" Target="../media/image32.png"/><Relationship Id="rId17" Type="http://schemas.openxmlformats.org/officeDocument/2006/relationships/image" Target="../media/image20.png"/><Relationship Id="rId16" Type="http://schemas.openxmlformats.org/officeDocument/2006/relationships/image" Target="../media/image31.png"/><Relationship Id="rId5" Type="http://schemas.openxmlformats.org/officeDocument/2006/relationships/image" Target="../media/image12.png"/><Relationship Id="rId19" Type="http://schemas.openxmlformats.org/officeDocument/2006/relationships/image" Target="../media/image25.png"/><Relationship Id="rId6" Type="http://schemas.openxmlformats.org/officeDocument/2006/relationships/image" Target="../media/image21.png"/><Relationship Id="rId18" Type="http://schemas.openxmlformats.org/officeDocument/2006/relationships/image" Target="../media/image26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hoto + Statement" showMasterSp="0">
  <p:cSld name="1_Photo + Statem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/Image - Dark Background" showMasterSp="0">
  <p:cSld name="Title w/Image - Dark Background">
    <p:bg>
      <p:bgPr>
        <a:solidFill>
          <a:srgbClr val="3F3F3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x="154059" y="317558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11587" y="884683"/>
            <a:ext cx="45288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5127882" y="0"/>
            <a:ext cx="4016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133" y="4129178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8813820" y="4796597"/>
            <a:ext cx="330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800" u="non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800" u="none">
              <a:solidFill>
                <a:srgbClr val="9395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title"/>
          </p:nvPr>
        </p:nvSpPr>
        <p:spPr>
          <a:xfrm>
            <a:off x="411587" y="1536192"/>
            <a:ext cx="6544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411587" y="3044952"/>
            <a:ext cx="653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11587" y="3600450"/>
            <a:ext cx="4808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/>
          <p:nvPr/>
        </p:nvSpPr>
        <p:spPr>
          <a:xfrm>
            <a:off x="411587" y="3418285"/>
            <a:ext cx="823500" cy="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Shape 75"/>
          <p:cNvCxnSpPr/>
          <p:nvPr/>
        </p:nvCxnSpPr>
        <p:spPr>
          <a:xfrm>
            <a:off x="411587" y="3498329"/>
            <a:ext cx="7816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kathyp\Documents\00_Brand-Resources\Multimode Elements\Multimode Icons\PNG\Multimode-Icon_HANG.png"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4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HOLD.png"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2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LAPTOP.png"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073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.png" id="79" name="Shape 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3579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-Tablet.png" id="80" name="Shape 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905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.png" id="81" name="Shape 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716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T.png" id="82" name="Shape 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527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ENT.png" id="83" name="Shape 8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95489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ILT.png" id="84" name="Shape 8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096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V.png" id="85" name="Shape 8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99082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Shape 86"/>
          <p:cNvGrpSpPr/>
          <p:nvPr/>
        </p:nvGrpSpPr>
        <p:grpSpPr>
          <a:xfrm>
            <a:off x="1518853" y="4101081"/>
            <a:ext cx="233162" cy="233100"/>
            <a:chOff x="2024598" y="5468108"/>
            <a:chExt cx="310800" cy="310800"/>
          </a:xfrm>
        </p:grpSpPr>
        <p:sp>
          <p:nvSpPr>
            <p:cNvPr id="87" name="Shape 87"/>
            <p:cNvSpPr/>
            <p:nvPr/>
          </p:nvSpPr>
          <p:spPr>
            <a:xfrm>
              <a:off x="2024598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Shape 8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Shape 89"/>
          <p:cNvGrpSpPr/>
          <p:nvPr/>
        </p:nvGrpSpPr>
        <p:grpSpPr>
          <a:xfrm>
            <a:off x="2321703" y="4101081"/>
            <a:ext cx="233234" cy="233172"/>
            <a:chOff x="3094779" y="5468108"/>
            <a:chExt cx="310896" cy="310896"/>
          </a:xfrm>
        </p:grpSpPr>
        <p:sp>
          <p:nvSpPr>
            <p:cNvPr id="90" name="Shape 90"/>
            <p:cNvSpPr/>
            <p:nvPr/>
          </p:nvSpPr>
          <p:spPr>
            <a:xfrm>
              <a:off x="3094779" y="5468108"/>
              <a:ext cx="310800" cy="31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witter-01.png" id="91" name="Shape 9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Shape 92"/>
          <p:cNvGrpSpPr/>
          <p:nvPr/>
        </p:nvGrpSpPr>
        <p:grpSpPr>
          <a:xfrm>
            <a:off x="715261" y="4101081"/>
            <a:ext cx="233162" cy="233100"/>
            <a:chOff x="953427" y="5468108"/>
            <a:chExt cx="310800" cy="310800"/>
          </a:xfrm>
        </p:grpSpPr>
        <p:sp>
          <p:nvSpPr>
            <p:cNvPr id="93" name="Shape 93"/>
            <p:cNvSpPr/>
            <p:nvPr/>
          </p:nvSpPr>
          <p:spPr>
            <a:xfrm>
              <a:off x="953427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globe-01.png" id="94" name="Shape 9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Shape 95"/>
          <p:cNvGrpSpPr/>
          <p:nvPr/>
        </p:nvGrpSpPr>
        <p:grpSpPr>
          <a:xfrm>
            <a:off x="1767342" y="4082206"/>
            <a:ext cx="274393" cy="274320"/>
            <a:chOff x="2355828" y="5442941"/>
            <a:chExt cx="365760" cy="365760"/>
          </a:xfrm>
        </p:grpSpPr>
        <p:sp>
          <p:nvSpPr>
            <p:cNvPr id="96" name="Shape 96"/>
            <p:cNvSpPr/>
            <p:nvPr/>
          </p:nvSpPr>
          <p:spPr>
            <a:xfrm>
              <a:off x="2380995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chain-01.png" id="97" name="Shape 9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Shape 98"/>
          <p:cNvGrpSpPr/>
          <p:nvPr/>
        </p:nvGrpSpPr>
        <p:grpSpPr>
          <a:xfrm>
            <a:off x="3928145" y="4101081"/>
            <a:ext cx="233234" cy="233172"/>
            <a:chOff x="5236131" y="5468108"/>
            <a:chExt cx="310896" cy="310896"/>
          </a:xfrm>
        </p:grpSpPr>
        <p:sp>
          <p:nvSpPr>
            <p:cNvPr id="99" name="Shape 99"/>
            <p:cNvSpPr/>
            <p:nvPr/>
          </p:nvSpPr>
          <p:spPr>
            <a:xfrm>
              <a:off x="5236131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facebook-01.png" id="100" name="Shape 10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Shape 101"/>
          <p:cNvGrpSpPr/>
          <p:nvPr/>
        </p:nvGrpSpPr>
        <p:grpSpPr>
          <a:xfrm>
            <a:off x="3393407" y="4101081"/>
            <a:ext cx="233234" cy="233172"/>
            <a:chOff x="4523337" y="5468108"/>
            <a:chExt cx="310896" cy="310896"/>
          </a:xfrm>
        </p:grpSpPr>
        <p:sp>
          <p:nvSpPr>
            <p:cNvPr id="102" name="Shape 102"/>
            <p:cNvSpPr/>
            <p:nvPr/>
          </p:nvSpPr>
          <p:spPr>
            <a:xfrm>
              <a:off x="4523337" y="5468108"/>
              <a:ext cx="310800" cy="3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server-01.png" id="103" name="Shape 10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Shape 104"/>
          <p:cNvGrpSpPr/>
          <p:nvPr/>
        </p:nvGrpSpPr>
        <p:grpSpPr>
          <a:xfrm>
            <a:off x="3660776" y="4101081"/>
            <a:ext cx="233234" cy="233172"/>
            <a:chOff x="4879734" y="5468108"/>
            <a:chExt cx="310896" cy="310896"/>
          </a:xfrm>
        </p:grpSpPr>
        <p:sp>
          <p:nvSpPr>
            <p:cNvPr id="105" name="Shape 105"/>
            <p:cNvSpPr/>
            <p:nvPr/>
          </p:nvSpPr>
          <p:spPr>
            <a:xfrm>
              <a:off x="4879734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network-01.png" id="106" name="Shape 10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Shape 107"/>
          <p:cNvGrpSpPr/>
          <p:nvPr/>
        </p:nvGrpSpPr>
        <p:grpSpPr>
          <a:xfrm>
            <a:off x="4463626" y="4101081"/>
            <a:ext cx="233234" cy="233172"/>
            <a:chOff x="5949915" y="5468108"/>
            <a:chExt cx="310896" cy="310896"/>
          </a:xfrm>
        </p:grpSpPr>
        <p:sp>
          <p:nvSpPr>
            <p:cNvPr id="108" name="Shape 108"/>
            <p:cNvSpPr/>
            <p:nvPr/>
          </p:nvSpPr>
          <p:spPr>
            <a:xfrm>
              <a:off x="5949915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hink_light-01.png" id="109" name="Shape 10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Shape 1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Picture" showMasterSp="0">
  <p:cSld name="Title Slide_Pictu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411587" y="1536192"/>
            <a:ext cx="6544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411587" y="3044952"/>
            <a:ext cx="653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11587" y="3600450"/>
            <a:ext cx="4808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C:\Users\kathyp\Documents\00_Brand-Resources\Multimode Elements\Multimode Icons\PNG\Multimode-Icon_HANG.png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4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HOLD.png"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2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LAPTOP.png" id="119" name="Shape 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073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.png" id="120" name="Shape 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3579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-Tablet.png" id="121" name="Shape 1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905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.png" id="122" name="Shape 1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716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T.png" id="123" name="Shape 1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527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ENT.png" id="124" name="Shape 1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95489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ILT.png" id="125" name="Shape 1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096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V.png" id="126" name="Shape 1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99082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Shape 127"/>
          <p:cNvGrpSpPr/>
          <p:nvPr/>
        </p:nvGrpSpPr>
        <p:grpSpPr>
          <a:xfrm>
            <a:off x="1518853" y="4101081"/>
            <a:ext cx="233162" cy="233100"/>
            <a:chOff x="2024598" y="5468108"/>
            <a:chExt cx="310800" cy="310800"/>
          </a:xfrm>
        </p:grpSpPr>
        <p:sp>
          <p:nvSpPr>
            <p:cNvPr id="128" name="Shape 128"/>
            <p:cNvSpPr/>
            <p:nvPr/>
          </p:nvSpPr>
          <p:spPr>
            <a:xfrm>
              <a:off x="2024598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Shape 12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Shape 130"/>
          <p:cNvGrpSpPr/>
          <p:nvPr/>
        </p:nvGrpSpPr>
        <p:grpSpPr>
          <a:xfrm>
            <a:off x="2321703" y="4101081"/>
            <a:ext cx="233234" cy="233172"/>
            <a:chOff x="3094779" y="5468108"/>
            <a:chExt cx="310896" cy="310896"/>
          </a:xfrm>
        </p:grpSpPr>
        <p:sp>
          <p:nvSpPr>
            <p:cNvPr id="131" name="Shape 131"/>
            <p:cNvSpPr/>
            <p:nvPr/>
          </p:nvSpPr>
          <p:spPr>
            <a:xfrm>
              <a:off x="3094779" y="5468108"/>
              <a:ext cx="310800" cy="31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witter-01.png" id="132" name="Shape 13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Shape 133"/>
          <p:cNvGrpSpPr/>
          <p:nvPr/>
        </p:nvGrpSpPr>
        <p:grpSpPr>
          <a:xfrm>
            <a:off x="715261" y="4101081"/>
            <a:ext cx="233162" cy="233100"/>
            <a:chOff x="953427" y="5468108"/>
            <a:chExt cx="310800" cy="310800"/>
          </a:xfrm>
        </p:grpSpPr>
        <p:sp>
          <p:nvSpPr>
            <p:cNvPr id="134" name="Shape 134"/>
            <p:cNvSpPr/>
            <p:nvPr/>
          </p:nvSpPr>
          <p:spPr>
            <a:xfrm>
              <a:off x="953427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globe-01.png" id="135" name="Shape 13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Shape 136"/>
          <p:cNvGrpSpPr/>
          <p:nvPr/>
        </p:nvGrpSpPr>
        <p:grpSpPr>
          <a:xfrm>
            <a:off x="1767342" y="4082206"/>
            <a:ext cx="274393" cy="274320"/>
            <a:chOff x="2355828" y="5442941"/>
            <a:chExt cx="365760" cy="365760"/>
          </a:xfrm>
        </p:grpSpPr>
        <p:sp>
          <p:nvSpPr>
            <p:cNvPr id="137" name="Shape 137"/>
            <p:cNvSpPr/>
            <p:nvPr/>
          </p:nvSpPr>
          <p:spPr>
            <a:xfrm>
              <a:off x="2380995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chain-01.png" id="138" name="Shape 13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Shape 139"/>
          <p:cNvGrpSpPr/>
          <p:nvPr/>
        </p:nvGrpSpPr>
        <p:grpSpPr>
          <a:xfrm>
            <a:off x="3928145" y="4101081"/>
            <a:ext cx="233234" cy="233172"/>
            <a:chOff x="5236131" y="5468108"/>
            <a:chExt cx="310896" cy="310896"/>
          </a:xfrm>
        </p:grpSpPr>
        <p:sp>
          <p:nvSpPr>
            <p:cNvPr id="140" name="Shape 140"/>
            <p:cNvSpPr/>
            <p:nvPr/>
          </p:nvSpPr>
          <p:spPr>
            <a:xfrm>
              <a:off x="5236131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facebook-01.png" id="141" name="Shape 14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Shape 142"/>
          <p:cNvGrpSpPr/>
          <p:nvPr/>
        </p:nvGrpSpPr>
        <p:grpSpPr>
          <a:xfrm>
            <a:off x="3393407" y="4101081"/>
            <a:ext cx="233234" cy="233172"/>
            <a:chOff x="4523337" y="5468108"/>
            <a:chExt cx="310896" cy="310896"/>
          </a:xfrm>
        </p:grpSpPr>
        <p:sp>
          <p:nvSpPr>
            <p:cNvPr id="143" name="Shape 143"/>
            <p:cNvSpPr/>
            <p:nvPr/>
          </p:nvSpPr>
          <p:spPr>
            <a:xfrm>
              <a:off x="4523337" y="5468108"/>
              <a:ext cx="310800" cy="3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server-01.png" id="144" name="Shape 14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Shape 145"/>
          <p:cNvGrpSpPr/>
          <p:nvPr/>
        </p:nvGrpSpPr>
        <p:grpSpPr>
          <a:xfrm>
            <a:off x="3660776" y="4101081"/>
            <a:ext cx="233234" cy="233172"/>
            <a:chOff x="4879734" y="5468108"/>
            <a:chExt cx="310896" cy="310896"/>
          </a:xfrm>
        </p:grpSpPr>
        <p:sp>
          <p:nvSpPr>
            <p:cNvPr id="146" name="Shape 146"/>
            <p:cNvSpPr/>
            <p:nvPr/>
          </p:nvSpPr>
          <p:spPr>
            <a:xfrm>
              <a:off x="4879734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network-01.png" id="147" name="Shape 14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Shape 148"/>
          <p:cNvGrpSpPr/>
          <p:nvPr/>
        </p:nvGrpSpPr>
        <p:grpSpPr>
          <a:xfrm>
            <a:off x="4463626" y="4101081"/>
            <a:ext cx="233234" cy="233172"/>
            <a:chOff x="5949915" y="5468108"/>
            <a:chExt cx="310896" cy="310896"/>
          </a:xfrm>
        </p:grpSpPr>
        <p:sp>
          <p:nvSpPr>
            <p:cNvPr id="149" name="Shape 149"/>
            <p:cNvSpPr/>
            <p:nvPr/>
          </p:nvSpPr>
          <p:spPr>
            <a:xfrm>
              <a:off x="5949915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hink_light-01.png" id="150" name="Shape 15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Shape 15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>
            <p:ph idx="3" type="pic"/>
          </p:nvPr>
        </p:nvSpPr>
        <p:spPr>
          <a:xfrm>
            <a:off x="7363258" y="2598669"/>
            <a:ext cx="900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4" type="body"/>
          </p:nvPr>
        </p:nvSpPr>
        <p:spPr>
          <a:xfrm>
            <a:off x="6870505" y="3577828"/>
            <a:ext cx="12672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34275" wrap="square" tIns="34275"/>
          <a:lstStyle>
            <a:lvl1pPr indent="-228600" lvl="0" marL="4572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4" name="Shape 154"/>
          <p:cNvGrpSpPr/>
          <p:nvPr/>
        </p:nvGrpSpPr>
        <p:grpSpPr>
          <a:xfrm>
            <a:off x="7363303" y="3498329"/>
            <a:ext cx="900690" cy="228927"/>
            <a:chOff x="9815120" y="4664439"/>
            <a:chExt cx="1200600" cy="305236"/>
          </a:xfrm>
        </p:grpSpPr>
        <p:sp>
          <p:nvSpPr>
            <p:cNvPr id="155" name="Shape 155"/>
            <p:cNvSpPr/>
            <p:nvPr/>
          </p:nvSpPr>
          <p:spPr>
            <a:xfrm>
              <a:off x="9815120" y="4664439"/>
              <a:ext cx="1200600" cy="106800"/>
            </a:xfrm>
            <a:prstGeom prst="rect">
              <a:avLst/>
            </a:prstGeom>
            <a:solidFill>
              <a:srgbClr val="4AC0E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0853530" y="4771165"/>
              <a:ext cx="162073" cy="198510"/>
            </a:xfrm>
            <a:custGeom>
              <a:pathLst>
                <a:path extrusionOk="0" h="106726" w="1200544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C0E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Shape 157"/>
          <p:cNvSpPr/>
          <p:nvPr/>
        </p:nvSpPr>
        <p:spPr>
          <a:xfrm>
            <a:off x="411587" y="3418285"/>
            <a:ext cx="823500" cy="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Shape 158"/>
          <p:cNvCxnSpPr/>
          <p:nvPr/>
        </p:nvCxnSpPr>
        <p:spPr>
          <a:xfrm>
            <a:off x="411587" y="3498329"/>
            <a:ext cx="7816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_RED" showMasterSp="0">
  <p:cSld name="Section Header_RED">
    <p:bg>
      <p:bgPr>
        <a:solidFill>
          <a:srgbClr val="E1DDD9">
            <a:alpha val="0"/>
          </a:srgbClr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0"/>
            <a:ext cx="9142808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0" y="4788473"/>
            <a:ext cx="9146400" cy="35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Shape 162"/>
          <p:cNvCxnSpPr/>
          <p:nvPr/>
        </p:nvCxnSpPr>
        <p:spPr>
          <a:xfrm>
            <a:off x="0" y="4788473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dir="16200000" dist="12700">
              <a:srgbClr val="000000">
                <a:alpha val="40000"/>
              </a:srgbClr>
            </a:outerShdw>
          </a:effectLst>
        </p:spPr>
      </p:cxnSp>
      <p:sp>
        <p:nvSpPr>
          <p:cNvPr id="163" name="Shape 163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x="1323939" y="1282446"/>
            <a:ext cx="7189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0"/>
            <a:ext cx="91417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1" type="body"/>
          </p:nvPr>
        </p:nvSpPr>
        <p:spPr>
          <a:xfrm>
            <a:off x="1323939" y="3442097"/>
            <a:ext cx="7188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7" name="Shape 167"/>
          <p:cNvCxnSpPr/>
          <p:nvPr/>
        </p:nvCxnSpPr>
        <p:spPr>
          <a:xfrm>
            <a:off x="1239158" y="3422452"/>
            <a:ext cx="0" cy="1362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168" name="Shape 168"/>
          <p:cNvSpPr/>
          <p:nvPr/>
        </p:nvSpPr>
        <p:spPr>
          <a:xfrm>
            <a:off x="1194570" y="4747203"/>
            <a:ext cx="89100" cy="891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879221" y="3065662"/>
            <a:ext cx="260760" cy="260160"/>
          </a:xfrm>
          <a:custGeom>
            <a:pathLst>
              <a:path extrusionOk="0" h="412" w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No Background" showMasterSp="0">
  <p:cSld name="Title Only - No Background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3" name="Shape 173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" showMasterSp="0">
  <p:cSld name="Closing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Shape 179"/>
          <p:cNvGrpSpPr/>
          <p:nvPr/>
        </p:nvGrpSpPr>
        <p:grpSpPr>
          <a:xfrm>
            <a:off x="1371493" y="1139972"/>
            <a:ext cx="6403407" cy="3256307"/>
            <a:chOff x="1828170" y="1258957"/>
            <a:chExt cx="8535600" cy="4341742"/>
          </a:xfrm>
        </p:grpSpPr>
        <p:sp>
          <p:nvSpPr>
            <p:cNvPr id="180" name="Shape 180"/>
            <p:cNvSpPr/>
            <p:nvPr/>
          </p:nvSpPr>
          <p:spPr>
            <a:xfrm>
              <a:off x="5610226" y="4994274"/>
              <a:ext cx="974725" cy="606425"/>
            </a:xfrm>
            <a:custGeom>
              <a:pathLst>
                <a:path extrusionOk="0" h="159" w="257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828170" y="1258957"/>
              <a:ext cx="8535600" cy="3893100"/>
            </a:xfrm>
            <a:prstGeom prst="roundRect">
              <a:avLst>
                <a:gd fmla="val 543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Shape 182"/>
          <p:cNvSpPr/>
          <p:nvPr/>
        </p:nvSpPr>
        <p:spPr>
          <a:xfrm>
            <a:off x="0" y="670"/>
            <a:ext cx="9144000" cy="51429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4391245" y="945409"/>
            <a:ext cx="363948" cy="363851"/>
            <a:chOff x="5853433" y="734066"/>
            <a:chExt cx="485134" cy="485134"/>
          </a:xfrm>
        </p:grpSpPr>
        <p:sp>
          <p:nvSpPr>
            <p:cNvPr id="184" name="Shape 184"/>
            <p:cNvSpPr/>
            <p:nvPr/>
          </p:nvSpPr>
          <p:spPr>
            <a:xfrm>
              <a:off x="5886450" y="767634"/>
              <a:ext cx="419100" cy="419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853433" y="734066"/>
              <a:ext cx="485134" cy="485134"/>
            </a:xfrm>
            <a:custGeom>
              <a:pathLst>
                <a:path extrusionOk="0" h="412" w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6" name="Shape 186"/>
          <p:cNvCxnSpPr/>
          <p:nvPr/>
        </p:nvCxnSpPr>
        <p:spPr>
          <a:xfrm>
            <a:off x="2097432" y="3328390"/>
            <a:ext cx="4951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7" name="Shape 187"/>
          <p:cNvGrpSpPr/>
          <p:nvPr/>
        </p:nvGrpSpPr>
        <p:grpSpPr>
          <a:xfrm>
            <a:off x="2715615" y="3553724"/>
            <a:ext cx="3714814" cy="212945"/>
            <a:chOff x="587076" y="4891945"/>
            <a:chExt cx="6379553" cy="365760"/>
          </a:xfrm>
        </p:grpSpPr>
        <p:pic>
          <p:nvPicPr>
            <p:cNvPr descr="C:\Users\kathyp\Documents\00_Brand-Resources\Multimode Elements\Multimode Icons\PNG\Multimode-Icon_HANG.png" id="188" name="Shape 1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7076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HOLD.png" id="189" name="Shape 1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00860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LAPTOP.png" id="190" name="Shape 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8247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STAND.png" id="191" name="Shape 19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28428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STAND-Tablet.png" id="192" name="Shape 19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42212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ABLE.png" id="193" name="Shape 19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99599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ABLET.png" id="194" name="Shape 19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56986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ENT.png" id="195" name="Shape 19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83564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ILT.png" id="196" name="Shape 19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297348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V.png" id="197" name="Shape 19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54743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Shape 198"/>
            <p:cNvGrpSpPr/>
            <p:nvPr/>
          </p:nvGrpSpPr>
          <p:grpSpPr>
            <a:xfrm>
              <a:off x="2015634" y="4917112"/>
              <a:ext cx="310800" cy="310800"/>
              <a:chOff x="2024598" y="5468108"/>
              <a:chExt cx="310800" cy="310800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2024598" y="5468108"/>
                <a:ext cx="310800" cy="31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0" name="Shape 200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1" name="Shape 201"/>
            <p:cNvGrpSpPr/>
            <p:nvPr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3094779" y="5468108"/>
                <a:ext cx="310800" cy="31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twitter-01.png" id="203" name="Shape 203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094779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4" name="Shape 204"/>
            <p:cNvGrpSpPr/>
            <p:nvPr/>
          </p:nvGrpSpPr>
          <p:grpSpPr>
            <a:xfrm>
              <a:off x="944463" y="4917112"/>
              <a:ext cx="310800" cy="310800"/>
              <a:chOff x="953427" y="5468108"/>
              <a:chExt cx="310800" cy="310800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953427" y="5468108"/>
                <a:ext cx="310800" cy="310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globe-01.png" id="206" name="Shape 206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980859" y="5495540"/>
                <a:ext cx="256032" cy="2560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7" name="Shape 207"/>
            <p:cNvGrpSpPr/>
            <p:nvPr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2380995" y="5468108"/>
                <a:ext cx="310800" cy="310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chain-01.png" id="209" name="Shape 209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2355828" y="5442941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0" name="Shape 210"/>
            <p:cNvGrpSpPr/>
            <p:nvPr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5236131" y="5468108"/>
                <a:ext cx="310800" cy="310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facebook-01.png" id="212" name="Shape 21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5236131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3" name="Shape 213"/>
            <p:cNvGrpSpPr/>
            <p:nvPr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4523337" y="5468108"/>
                <a:ext cx="310800" cy="3108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server-01.png" id="215" name="Shape 215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523337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6" name="Shape 216"/>
            <p:cNvGrpSpPr/>
            <p:nvPr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217" name="Shape 217"/>
              <p:cNvSpPr/>
              <p:nvPr/>
            </p:nvSpPr>
            <p:spPr>
              <a:xfrm>
                <a:off x="4879734" y="5468108"/>
                <a:ext cx="310800" cy="310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network-01.png" id="218" name="Shape 218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4879734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9" name="Shape 219"/>
            <p:cNvGrpSpPr/>
            <p:nvPr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220" name="Shape 220"/>
              <p:cNvSpPr/>
              <p:nvPr/>
            </p:nvSpPr>
            <p:spPr>
              <a:xfrm>
                <a:off x="5949915" y="5468108"/>
                <a:ext cx="310800" cy="31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think_light-01.png" id="221" name="Shape 221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5949915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22" name="Shape 22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58150" y="1507332"/>
            <a:ext cx="5228721" cy="167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25" y="0"/>
            <a:ext cx="9143982" cy="327780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/Image - Dark Background" showMasterSp="0">
  <p:cSld name="Title w/Image - Dark Background">
    <p:bg>
      <p:bgPr>
        <a:solidFill>
          <a:srgbClr val="3F3F3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900"/>
              <a:buFont typeface="Calibri"/>
              <a:buNone/>
              <a:defRPr sz="900" cap="non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Shape 252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53" name="Shape 253"/>
          <p:cNvSpPr/>
          <p:nvPr/>
        </p:nvSpPr>
        <p:spPr>
          <a:xfrm>
            <a:off x="154059" y="317558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11587" y="884683"/>
            <a:ext cx="45288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/>
          <p:nvPr>
            <p:ph idx="2" type="pic"/>
          </p:nvPr>
        </p:nvSpPr>
        <p:spPr>
          <a:xfrm>
            <a:off x="5127882" y="0"/>
            <a:ext cx="4016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6" name="Shape 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133" y="4129178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8813820" y="4796597"/>
            <a:ext cx="330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9395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type="title"/>
          </p:nvPr>
        </p:nvSpPr>
        <p:spPr>
          <a:xfrm>
            <a:off x="411587" y="1536192"/>
            <a:ext cx="6544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61" name="Shape 261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" type="subTitle"/>
          </p:nvPr>
        </p:nvSpPr>
        <p:spPr>
          <a:xfrm>
            <a:off x="411587" y="3044952"/>
            <a:ext cx="653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11587" y="3600450"/>
            <a:ext cx="4808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/>
          <p:nvPr/>
        </p:nvSpPr>
        <p:spPr>
          <a:xfrm>
            <a:off x="411587" y="3418285"/>
            <a:ext cx="823500" cy="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Shape 265"/>
          <p:cNvCxnSpPr/>
          <p:nvPr/>
        </p:nvCxnSpPr>
        <p:spPr>
          <a:xfrm>
            <a:off x="411587" y="3498329"/>
            <a:ext cx="7816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kathyp\Documents\00_Brand-Resources\Multimode Elements\Multimode Icons\PNG\Multimode-Icon_HANG.png"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4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HOLD.png" id="267" name="Shape 2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2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LAPTOP.png" id="268" name="Shape 2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073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.png" id="269" name="Shape 2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3579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-Tablet.png" id="270" name="Shape 2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905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.png" id="271" name="Shape 2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716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T.png" id="272" name="Shape 27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527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ENT.png" id="273" name="Shape 2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95489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ILT.png" id="274" name="Shape 2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096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V.png" id="275" name="Shape 27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99082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Shape 276"/>
          <p:cNvGrpSpPr/>
          <p:nvPr/>
        </p:nvGrpSpPr>
        <p:grpSpPr>
          <a:xfrm>
            <a:off x="1518853" y="4101081"/>
            <a:ext cx="233162" cy="233100"/>
            <a:chOff x="2024598" y="5468108"/>
            <a:chExt cx="310800" cy="310800"/>
          </a:xfrm>
        </p:grpSpPr>
        <p:sp>
          <p:nvSpPr>
            <p:cNvPr id="277" name="Shape 277"/>
            <p:cNvSpPr/>
            <p:nvPr/>
          </p:nvSpPr>
          <p:spPr>
            <a:xfrm>
              <a:off x="2024598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" name="Shape 27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" name="Shape 279"/>
          <p:cNvGrpSpPr/>
          <p:nvPr/>
        </p:nvGrpSpPr>
        <p:grpSpPr>
          <a:xfrm>
            <a:off x="2321703" y="4101081"/>
            <a:ext cx="233234" cy="233172"/>
            <a:chOff x="3094779" y="5468108"/>
            <a:chExt cx="310896" cy="310896"/>
          </a:xfrm>
        </p:grpSpPr>
        <p:sp>
          <p:nvSpPr>
            <p:cNvPr id="280" name="Shape 280"/>
            <p:cNvSpPr/>
            <p:nvPr/>
          </p:nvSpPr>
          <p:spPr>
            <a:xfrm>
              <a:off x="3094779" y="5468108"/>
              <a:ext cx="310800" cy="31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witter-01.png" id="281" name="Shape 28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Shape 282"/>
          <p:cNvGrpSpPr/>
          <p:nvPr/>
        </p:nvGrpSpPr>
        <p:grpSpPr>
          <a:xfrm>
            <a:off x="715261" y="4101081"/>
            <a:ext cx="233162" cy="233100"/>
            <a:chOff x="953427" y="5468108"/>
            <a:chExt cx="310800" cy="310800"/>
          </a:xfrm>
        </p:grpSpPr>
        <p:sp>
          <p:nvSpPr>
            <p:cNvPr id="283" name="Shape 283"/>
            <p:cNvSpPr/>
            <p:nvPr/>
          </p:nvSpPr>
          <p:spPr>
            <a:xfrm>
              <a:off x="953427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globe-01.png" id="284" name="Shape 28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" name="Shape 285"/>
          <p:cNvGrpSpPr/>
          <p:nvPr/>
        </p:nvGrpSpPr>
        <p:grpSpPr>
          <a:xfrm>
            <a:off x="1767342" y="4082206"/>
            <a:ext cx="274393" cy="274320"/>
            <a:chOff x="2355828" y="5442941"/>
            <a:chExt cx="365760" cy="365760"/>
          </a:xfrm>
        </p:grpSpPr>
        <p:sp>
          <p:nvSpPr>
            <p:cNvPr id="286" name="Shape 286"/>
            <p:cNvSpPr/>
            <p:nvPr/>
          </p:nvSpPr>
          <p:spPr>
            <a:xfrm>
              <a:off x="2380995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chain-01.png" id="287" name="Shape 28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Shape 288"/>
          <p:cNvGrpSpPr/>
          <p:nvPr/>
        </p:nvGrpSpPr>
        <p:grpSpPr>
          <a:xfrm>
            <a:off x="3928145" y="4101081"/>
            <a:ext cx="233234" cy="233172"/>
            <a:chOff x="5236131" y="5468108"/>
            <a:chExt cx="310896" cy="310896"/>
          </a:xfrm>
        </p:grpSpPr>
        <p:sp>
          <p:nvSpPr>
            <p:cNvPr id="289" name="Shape 289"/>
            <p:cNvSpPr/>
            <p:nvPr/>
          </p:nvSpPr>
          <p:spPr>
            <a:xfrm>
              <a:off x="5236131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facebook-01.png" id="290" name="Shape 29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" name="Shape 291"/>
          <p:cNvGrpSpPr/>
          <p:nvPr/>
        </p:nvGrpSpPr>
        <p:grpSpPr>
          <a:xfrm>
            <a:off x="3393407" y="4101081"/>
            <a:ext cx="233234" cy="233172"/>
            <a:chOff x="4523337" y="5468108"/>
            <a:chExt cx="310896" cy="310896"/>
          </a:xfrm>
        </p:grpSpPr>
        <p:sp>
          <p:nvSpPr>
            <p:cNvPr id="292" name="Shape 292"/>
            <p:cNvSpPr/>
            <p:nvPr/>
          </p:nvSpPr>
          <p:spPr>
            <a:xfrm>
              <a:off x="4523337" y="5468108"/>
              <a:ext cx="310800" cy="3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server-01.png" id="293" name="Shape 29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Shape 294"/>
          <p:cNvGrpSpPr/>
          <p:nvPr/>
        </p:nvGrpSpPr>
        <p:grpSpPr>
          <a:xfrm>
            <a:off x="3660776" y="4101081"/>
            <a:ext cx="233234" cy="233172"/>
            <a:chOff x="4879734" y="5468108"/>
            <a:chExt cx="310896" cy="310896"/>
          </a:xfrm>
        </p:grpSpPr>
        <p:sp>
          <p:nvSpPr>
            <p:cNvPr id="295" name="Shape 295"/>
            <p:cNvSpPr/>
            <p:nvPr/>
          </p:nvSpPr>
          <p:spPr>
            <a:xfrm>
              <a:off x="4879734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network-01.png" id="296" name="Shape 29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" name="Shape 297"/>
          <p:cNvGrpSpPr/>
          <p:nvPr/>
        </p:nvGrpSpPr>
        <p:grpSpPr>
          <a:xfrm>
            <a:off x="4463626" y="4101081"/>
            <a:ext cx="233234" cy="233172"/>
            <a:chOff x="5949915" y="5468108"/>
            <a:chExt cx="310896" cy="310896"/>
          </a:xfrm>
        </p:grpSpPr>
        <p:sp>
          <p:nvSpPr>
            <p:cNvPr id="298" name="Shape 298"/>
            <p:cNvSpPr/>
            <p:nvPr/>
          </p:nvSpPr>
          <p:spPr>
            <a:xfrm>
              <a:off x="5949915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hink_light-01.png" id="299" name="Shape 29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0" name="Shape 30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Picture" showMasterSp="0">
  <p:cSld name="Title Slide_Picture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>
            <p:ph type="title"/>
          </p:nvPr>
        </p:nvSpPr>
        <p:spPr>
          <a:xfrm>
            <a:off x="411587" y="1536192"/>
            <a:ext cx="6544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" type="subTitle"/>
          </p:nvPr>
        </p:nvSpPr>
        <p:spPr>
          <a:xfrm>
            <a:off x="411587" y="3044952"/>
            <a:ext cx="653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2" type="body"/>
          </p:nvPr>
        </p:nvSpPr>
        <p:spPr>
          <a:xfrm>
            <a:off x="411587" y="3600450"/>
            <a:ext cx="4808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C:\Users\kathyp\Documents\00_Brand-Resources\Multimode Elements\Multimode Icons\PNG\Multimode-Icon_HANG.png"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4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HOLD.png" id="308" name="Shape 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2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LAPTOP.png" id="309" name="Shape 3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073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.png" id="310" name="Shape 3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3579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-Tablet.png" id="311" name="Shape 3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905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.png" id="312" name="Shape 3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716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T.png" id="313" name="Shape 3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527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ENT.png" id="314" name="Shape 3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95489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ILT.png" id="315" name="Shape 3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096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V.png" id="316" name="Shape 3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99082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Shape 317"/>
          <p:cNvGrpSpPr/>
          <p:nvPr/>
        </p:nvGrpSpPr>
        <p:grpSpPr>
          <a:xfrm>
            <a:off x="1518853" y="4101081"/>
            <a:ext cx="233162" cy="233100"/>
            <a:chOff x="2024598" y="5468108"/>
            <a:chExt cx="310800" cy="310800"/>
          </a:xfrm>
        </p:grpSpPr>
        <p:sp>
          <p:nvSpPr>
            <p:cNvPr id="318" name="Shape 318"/>
            <p:cNvSpPr/>
            <p:nvPr/>
          </p:nvSpPr>
          <p:spPr>
            <a:xfrm>
              <a:off x="2024598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9" name="Shape 3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Shape 320"/>
          <p:cNvGrpSpPr/>
          <p:nvPr/>
        </p:nvGrpSpPr>
        <p:grpSpPr>
          <a:xfrm>
            <a:off x="2321703" y="4101081"/>
            <a:ext cx="233234" cy="233172"/>
            <a:chOff x="3094779" y="5468108"/>
            <a:chExt cx="310896" cy="310896"/>
          </a:xfrm>
        </p:grpSpPr>
        <p:sp>
          <p:nvSpPr>
            <p:cNvPr id="321" name="Shape 321"/>
            <p:cNvSpPr/>
            <p:nvPr/>
          </p:nvSpPr>
          <p:spPr>
            <a:xfrm>
              <a:off x="3094779" y="5468108"/>
              <a:ext cx="310800" cy="31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witter-01.png" id="322" name="Shape 32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Shape 323"/>
          <p:cNvGrpSpPr/>
          <p:nvPr/>
        </p:nvGrpSpPr>
        <p:grpSpPr>
          <a:xfrm>
            <a:off x="715261" y="4101081"/>
            <a:ext cx="233162" cy="233100"/>
            <a:chOff x="953427" y="5468108"/>
            <a:chExt cx="310800" cy="310800"/>
          </a:xfrm>
        </p:grpSpPr>
        <p:sp>
          <p:nvSpPr>
            <p:cNvPr id="324" name="Shape 324"/>
            <p:cNvSpPr/>
            <p:nvPr/>
          </p:nvSpPr>
          <p:spPr>
            <a:xfrm>
              <a:off x="953427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globe-01.png" id="325" name="Shape 32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Shape 326"/>
          <p:cNvGrpSpPr/>
          <p:nvPr/>
        </p:nvGrpSpPr>
        <p:grpSpPr>
          <a:xfrm>
            <a:off x="1767342" y="4082206"/>
            <a:ext cx="274393" cy="274320"/>
            <a:chOff x="2355828" y="5442941"/>
            <a:chExt cx="365760" cy="365760"/>
          </a:xfrm>
        </p:grpSpPr>
        <p:sp>
          <p:nvSpPr>
            <p:cNvPr id="327" name="Shape 327"/>
            <p:cNvSpPr/>
            <p:nvPr/>
          </p:nvSpPr>
          <p:spPr>
            <a:xfrm>
              <a:off x="2380995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chain-01.png" id="328" name="Shape 32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Shape 329"/>
          <p:cNvGrpSpPr/>
          <p:nvPr/>
        </p:nvGrpSpPr>
        <p:grpSpPr>
          <a:xfrm>
            <a:off x="3928145" y="4101081"/>
            <a:ext cx="233234" cy="233172"/>
            <a:chOff x="5236131" y="5468108"/>
            <a:chExt cx="310896" cy="310896"/>
          </a:xfrm>
        </p:grpSpPr>
        <p:sp>
          <p:nvSpPr>
            <p:cNvPr id="330" name="Shape 330"/>
            <p:cNvSpPr/>
            <p:nvPr/>
          </p:nvSpPr>
          <p:spPr>
            <a:xfrm>
              <a:off x="5236131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facebook-01.png" id="331" name="Shape 33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" name="Shape 332"/>
          <p:cNvGrpSpPr/>
          <p:nvPr/>
        </p:nvGrpSpPr>
        <p:grpSpPr>
          <a:xfrm>
            <a:off x="3393407" y="4101081"/>
            <a:ext cx="233234" cy="233172"/>
            <a:chOff x="4523337" y="5468108"/>
            <a:chExt cx="310896" cy="310896"/>
          </a:xfrm>
        </p:grpSpPr>
        <p:sp>
          <p:nvSpPr>
            <p:cNvPr id="333" name="Shape 333"/>
            <p:cNvSpPr/>
            <p:nvPr/>
          </p:nvSpPr>
          <p:spPr>
            <a:xfrm>
              <a:off x="4523337" y="5468108"/>
              <a:ext cx="310800" cy="3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server-01.png" id="334" name="Shape 33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Shape 335"/>
          <p:cNvGrpSpPr/>
          <p:nvPr/>
        </p:nvGrpSpPr>
        <p:grpSpPr>
          <a:xfrm>
            <a:off x="3660776" y="4101081"/>
            <a:ext cx="233234" cy="233172"/>
            <a:chOff x="4879734" y="5468108"/>
            <a:chExt cx="310896" cy="310896"/>
          </a:xfrm>
        </p:grpSpPr>
        <p:sp>
          <p:nvSpPr>
            <p:cNvPr id="336" name="Shape 336"/>
            <p:cNvSpPr/>
            <p:nvPr/>
          </p:nvSpPr>
          <p:spPr>
            <a:xfrm>
              <a:off x="4879734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network-01.png" id="337" name="Shape 33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Shape 338"/>
          <p:cNvGrpSpPr/>
          <p:nvPr/>
        </p:nvGrpSpPr>
        <p:grpSpPr>
          <a:xfrm>
            <a:off x="4463626" y="4101081"/>
            <a:ext cx="233234" cy="233172"/>
            <a:chOff x="5949915" y="5468108"/>
            <a:chExt cx="310896" cy="310896"/>
          </a:xfrm>
        </p:grpSpPr>
        <p:sp>
          <p:nvSpPr>
            <p:cNvPr id="339" name="Shape 339"/>
            <p:cNvSpPr/>
            <p:nvPr/>
          </p:nvSpPr>
          <p:spPr>
            <a:xfrm>
              <a:off x="5949915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hink_light-01.png" id="340" name="Shape 34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1" name="Shape 34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>
            <p:ph idx="3" type="pic"/>
          </p:nvPr>
        </p:nvSpPr>
        <p:spPr>
          <a:xfrm>
            <a:off x="7363258" y="2598669"/>
            <a:ext cx="900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4" type="body"/>
          </p:nvPr>
        </p:nvSpPr>
        <p:spPr>
          <a:xfrm>
            <a:off x="6870505" y="3577828"/>
            <a:ext cx="12672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34275" wrap="square" tIns="34275"/>
          <a:lstStyle>
            <a:lvl1pPr indent="-228600" lvl="0" marL="4572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44" name="Shape 344"/>
          <p:cNvGrpSpPr/>
          <p:nvPr/>
        </p:nvGrpSpPr>
        <p:grpSpPr>
          <a:xfrm>
            <a:off x="7363303" y="3498329"/>
            <a:ext cx="900690" cy="228927"/>
            <a:chOff x="9815120" y="4664439"/>
            <a:chExt cx="1200600" cy="305236"/>
          </a:xfrm>
        </p:grpSpPr>
        <p:sp>
          <p:nvSpPr>
            <p:cNvPr id="345" name="Shape 345"/>
            <p:cNvSpPr/>
            <p:nvPr/>
          </p:nvSpPr>
          <p:spPr>
            <a:xfrm>
              <a:off x="9815120" y="4664439"/>
              <a:ext cx="1200600" cy="106800"/>
            </a:xfrm>
            <a:prstGeom prst="rect">
              <a:avLst/>
            </a:prstGeom>
            <a:solidFill>
              <a:srgbClr val="4AC0E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10853530" y="4771165"/>
              <a:ext cx="162073" cy="198510"/>
            </a:xfrm>
            <a:custGeom>
              <a:pathLst>
                <a:path extrusionOk="0" h="106726" w="1200544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C0E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Shape 347"/>
          <p:cNvSpPr/>
          <p:nvPr/>
        </p:nvSpPr>
        <p:spPr>
          <a:xfrm>
            <a:off x="411587" y="3418285"/>
            <a:ext cx="823500" cy="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Shape 348"/>
          <p:cNvCxnSpPr/>
          <p:nvPr/>
        </p:nvCxnSpPr>
        <p:spPr>
          <a:xfrm>
            <a:off x="411587" y="3498329"/>
            <a:ext cx="7816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_RED" showMasterSp="0">
  <p:cSld name="Section Header_RED">
    <p:bg>
      <p:bgPr>
        <a:solidFill>
          <a:srgbClr val="E1DDD9">
            <a:alpha val="0"/>
          </a:srgbClr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0"/>
            <a:ext cx="9142808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x="0" y="4788473"/>
            <a:ext cx="9146400" cy="35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Shape 352"/>
          <p:cNvCxnSpPr/>
          <p:nvPr/>
        </p:nvCxnSpPr>
        <p:spPr>
          <a:xfrm>
            <a:off x="0" y="4788473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dir="16200000" dist="12700">
              <a:srgbClr val="000000">
                <a:alpha val="40000"/>
              </a:srgbClr>
            </a:outerShdw>
          </a:effectLst>
        </p:spPr>
      </p:cxnSp>
      <p:sp>
        <p:nvSpPr>
          <p:cNvPr id="353" name="Shape 353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Shape 354"/>
          <p:cNvSpPr txBox="1"/>
          <p:nvPr>
            <p:ph type="title"/>
          </p:nvPr>
        </p:nvSpPr>
        <p:spPr>
          <a:xfrm>
            <a:off x="1323939" y="1282446"/>
            <a:ext cx="7189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0"/>
            <a:ext cx="91417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>
            <p:ph idx="1" type="body"/>
          </p:nvPr>
        </p:nvSpPr>
        <p:spPr>
          <a:xfrm>
            <a:off x="1323939" y="3442097"/>
            <a:ext cx="7188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7" name="Shape 357"/>
          <p:cNvCxnSpPr/>
          <p:nvPr/>
        </p:nvCxnSpPr>
        <p:spPr>
          <a:xfrm>
            <a:off x="1239158" y="3422452"/>
            <a:ext cx="0" cy="1362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58" name="Shape 358"/>
          <p:cNvSpPr/>
          <p:nvPr/>
        </p:nvSpPr>
        <p:spPr>
          <a:xfrm>
            <a:off x="1194570" y="4747203"/>
            <a:ext cx="89100" cy="891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879221" y="3065662"/>
            <a:ext cx="260760" cy="260160"/>
          </a:xfrm>
          <a:custGeom>
            <a:pathLst>
              <a:path extrusionOk="0" h="412" w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No Background" showMasterSp="0">
  <p:cSld name="Title Only - No Background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Shape 362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63" name="Shape 363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With Background">
  <p:cSld name="Title Only - With Background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Shape 369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0" name="Shape 370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- No Background" showMasterSp="0">
  <p:cSld name="Title and Content - No Background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Shape 373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4" name="Shape 374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>
            <p:ph idx="1" type="body"/>
          </p:nvPr>
        </p:nvSpPr>
        <p:spPr>
          <a:xfrm>
            <a:off x="411587" y="884681"/>
            <a:ext cx="8307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- With Background">
  <p:cSld name="Title and Content - With Background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Shape 381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82" name="Shape 382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411587" y="884681"/>
            <a:ext cx="8307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ubtitle Content - No Background" showMasterSp="0">
  <p:cSld name="Title with Subtitle Content - No Background"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411587" y="1193292"/>
            <a:ext cx="83073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2" type="body"/>
          </p:nvPr>
        </p:nvSpPr>
        <p:spPr>
          <a:xfrm>
            <a:off x="418447" y="685800"/>
            <a:ext cx="8307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Shape 388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89" name="Shape 389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ubtitle Content - With Background">
  <p:cSld name="Title with Subtitle Content - With Background"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Shape 395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96" name="Shape 396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418447" y="685800"/>
            <a:ext cx="8307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2" type="body"/>
          </p:nvPr>
        </p:nvSpPr>
        <p:spPr>
          <a:xfrm>
            <a:off x="418447" y="1193292"/>
            <a:ext cx="83004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 Slide - No Background" showMasterSp="0">
  <p:cSld name="Two Column Slide - No Background"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Shape 401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2" name="Shape 402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>
            <p:ph idx="1" type="body"/>
          </p:nvPr>
        </p:nvSpPr>
        <p:spPr>
          <a:xfrm>
            <a:off x="411587" y="88468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2" type="body"/>
          </p:nvPr>
        </p:nvSpPr>
        <p:spPr>
          <a:xfrm>
            <a:off x="4683519" y="89157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 Slide - With Background">
  <p:cSld name="Two Column Slide - With Background"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Shape 410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11" name="Shape 411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411587" y="88468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Shape 413"/>
          <p:cNvSpPr txBox="1"/>
          <p:nvPr>
            <p:ph idx="2" type="body"/>
          </p:nvPr>
        </p:nvSpPr>
        <p:spPr>
          <a:xfrm>
            <a:off x="4683519" y="89157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/Image - No Background" showMasterSp="0">
  <p:cSld name="Title w/Image - No Background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Shape 416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17" name="Shape 417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411587" y="884681"/>
            <a:ext cx="45288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Shape 419"/>
          <p:cNvSpPr/>
          <p:nvPr>
            <p:ph idx="2" type="pic"/>
          </p:nvPr>
        </p:nvSpPr>
        <p:spPr>
          <a:xfrm>
            <a:off x="5127799" y="0"/>
            <a:ext cx="4016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Shape 420"/>
          <p:cNvSpPr txBox="1"/>
          <p:nvPr>
            <p:ph idx="3" type="body"/>
          </p:nvPr>
        </p:nvSpPr>
        <p:spPr>
          <a:xfrm>
            <a:off x="5240831" y="4747733"/>
            <a:ext cx="3317700" cy="29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Noto Sans Symbols"/>
              <a:buNone/>
              <a:defRPr b="0" i="0" sz="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Shape 421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/Image - With Background">
  <p:cSld name="Title w/Image - With Background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Shape 426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27" name="Shape 427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411587" y="884681"/>
            <a:ext cx="45288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Shape 429"/>
          <p:cNvSpPr/>
          <p:nvPr>
            <p:ph idx="2" type="pic"/>
          </p:nvPr>
        </p:nvSpPr>
        <p:spPr>
          <a:xfrm>
            <a:off x="5127799" y="0"/>
            <a:ext cx="4016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3" type="body"/>
          </p:nvPr>
        </p:nvSpPr>
        <p:spPr>
          <a:xfrm>
            <a:off x="5240831" y="4747733"/>
            <a:ext cx="3317700" cy="29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Noto Sans Symbols"/>
              <a:buNone/>
              <a:defRPr b="0" i="0" sz="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+ Statement" showMasterSp="0">
  <p:cSld name="Photo + Statemen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Shape 434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/>
          <p:nvPr>
            <p:ph idx="1" type="body"/>
          </p:nvPr>
        </p:nvSpPr>
        <p:spPr>
          <a:xfrm>
            <a:off x="426848" y="113663"/>
            <a:ext cx="3317700" cy="29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Noto Sans Symbols"/>
              <a:buNone/>
              <a:defRPr b="0" i="0" sz="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Shape 438"/>
          <p:cNvSpPr txBox="1"/>
          <p:nvPr>
            <p:ph idx="3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Layout - Sapphire">
  <p:cSld name="Quote Layout - Sapphire">
    <p:bg>
      <p:bgPr>
        <a:solidFill>
          <a:schemeClr val="lt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42" name="Shape 442"/>
          <p:cNvGrpSpPr/>
          <p:nvPr/>
        </p:nvGrpSpPr>
        <p:grpSpPr>
          <a:xfrm>
            <a:off x="1371493" y="745113"/>
            <a:ext cx="6403407" cy="3256307"/>
            <a:chOff x="1828170" y="1258957"/>
            <a:chExt cx="8535600" cy="4341742"/>
          </a:xfrm>
        </p:grpSpPr>
        <p:sp>
          <p:nvSpPr>
            <p:cNvPr id="443" name="Shape 443"/>
            <p:cNvSpPr/>
            <p:nvPr/>
          </p:nvSpPr>
          <p:spPr>
            <a:xfrm>
              <a:off x="5610226" y="4994274"/>
              <a:ext cx="974725" cy="606425"/>
            </a:xfrm>
            <a:custGeom>
              <a:pathLst>
                <a:path extrusionOk="0" h="159" w="257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1828170" y="1258957"/>
              <a:ext cx="8535600" cy="3893100"/>
            </a:xfrm>
            <a:prstGeom prst="roundRect">
              <a:avLst>
                <a:gd fmla="val 543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Shape 445"/>
          <p:cNvSpPr txBox="1"/>
          <p:nvPr>
            <p:ph idx="1" type="body"/>
          </p:nvPr>
        </p:nvSpPr>
        <p:spPr>
          <a:xfrm>
            <a:off x="1532396" y="957262"/>
            <a:ext cx="60816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Noto Sans Symbols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46" name="Shape 4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308" y="4510111"/>
            <a:ext cx="7543799" cy="51144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>
            <p:ph idx="2" type="body"/>
          </p:nvPr>
        </p:nvSpPr>
        <p:spPr>
          <a:xfrm>
            <a:off x="1532396" y="4166979"/>
            <a:ext cx="6081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48" name="Shape 448"/>
          <p:cNvGrpSpPr/>
          <p:nvPr/>
        </p:nvGrpSpPr>
        <p:grpSpPr>
          <a:xfrm>
            <a:off x="4351704" y="3474851"/>
            <a:ext cx="442974" cy="78525"/>
            <a:chOff x="5738813" y="4606631"/>
            <a:chExt cx="590475" cy="104700"/>
          </a:xfrm>
        </p:grpSpPr>
        <p:sp>
          <p:nvSpPr>
            <p:cNvPr id="449" name="Shape 449"/>
            <p:cNvSpPr/>
            <p:nvPr/>
          </p:nvSpPr>
          <p:spPr>
            <a:xfrm>
              <a:off x="5738813" y="4606631"/>
              <a:ext cx="104700" cy="104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5981700" y="4606631"/>
              <a:ext cx="104700" cy="104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6224588" y="4606631"/>
              <a:ext cx="104700" cy="104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Shape 452"/>
          <p:cNvGrpSpPr/>
          <p:nvPr/>
        </p:nvGrpSpPr>
        <p:grpSpPr>
          <a:xfrm>
            <a:off x="4391245" y="550550"/>
            <a:ext cx="363948" cy="363851"/>
            <a:chOff x="5853433" y="734066"/>
            <a:chExt cx="485134" cy="485134"/>
          </a:xfrm>
        </p:grpSpPr>
        <p:sp>
          <p:nvSpPr>
            <p:cNvPr id="453" name="Shape 453"/>
            <p:cNvSpPr/>
            <p:nvPr/>
          </p:nvSpPr>
          <p:spPr>
            <a:xfrm>
              <a:off x="5886450" y="767634"/>
              <a:ext cx="419100" cy="419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5853433" y="734066"/>
              <a:ext cx="485134" cy="485134"/>
            </a:xfrm>
            <a:custGeom>
              <a:pathLst>
                <a:path extrusionOk="0" h="412" w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Shape 455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/Product - No Background" showMasterSp="0">
  <p:cSld name="Content w/Product - No Background"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4449422" y="0"/>
            <a:ext cx="4697100" cy="5143500"/>
          </a:xfrm>
          <a:prstGeom prst="ellipse">
            <a:avLst/>
          </a:prstGeom>
          <a:gradFill>
            <a:gsLst>
              <a:gs pos="0">
                <a:srgbClr val="515151"/>
              </a:gs>
              <a:gs pos="56000">
                <a:srgbClr val="E4E1DE">
                  <a:alpha val="70980"/>
                </a:srgbClr>
              </a:gs>
              <a:gs pos="100000">
                <a:srgbClr val="ECEAE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Shape 462"/>
          <p:cNvSpPr/>
          <p:nvPr/>
        </p:nvSpPr>
        <p:spPr>
          <a:xfrm>
            <a:off x="5101966" y="630736"/>
            <a:ext cx="3612300" cy="451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Shape 463"/>
          <p:cNvGrpSpPr/>
          <p:nvPr/>
        </p:nvGrpSpPr>
        <p:grpSpPr>
          <a:xfrm>
            <a:off x="5242617" y="4755938"/>
            <a:ext cx="3337490" cy="217175"/>
            <a:chOff x="-1225" y="1829"/>
            <a:chExt cx="10200" cy="664"/>
          </a:xfrm>
        </p:grpSpPr>
        <p:sp>
          <p:nvSpPr>
            <p:cNvPr id="464" name="Shape 464"/>
            <p:cNvSpPr/>
            <p:nvPr/>
          </p:nvSpPr>
          <p:spPr>
            <a:xfrm>
              <a:off x="356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50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64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8520" y="2152"/>
              <a:ext cx="274" cy="315"/>
            </a:xfrm>
            <a:custGeom>
              <a:pathLst>
                <a:path extrusionOk="0" h="132" w="116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-441" y="2159"/>
              <a:ext cx="350" cy="334"/>
            </a:xfrm>
            <a:custGeom>
              <a:pathLst>
                <a:path extrusionOk="0" h="140" w="148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-1225" y="1829"/>
              <a:ext cx="1862" cy="132"/>
            </a:xfrm>
            <a:custGeom>
              <a:pathLst>
                <a:path extrusionOk="0" h="132" w="186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-1225" y="1958"/>
              <a:ext cx="10200" cy="0"/>
            </a:xfrm>
            <a:prstGeom prst="rect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Shape 473"/>
          <p:cNvSpPr txBox="1"/>
          <p:nvPr>
            <p:ph type="title"/>
          </p:nvPr>
        </p:nvSpPr>
        <p:spPr>
          <a:xfrm>
            <a:off x="5192407" y="720841"/>
            <a:ext cx="3418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74" name="Shape 474"/>
          <p:cNvSpPr/>
          <p:nvPr>
            <p:ph idx="2" type="pic"/>
          </p:nvPr>
        </p:nvSpPr>
        <p:spPr>
          <a:xfrm>
            <a:off x="411587" y="417195"/>
            <a:ext cx="45375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5192858" y="1515618"/>
            <a:ext cx="34161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Shape 476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Shape 479"/>
          <p:cNvCxnSpPr/>
          <p:nvPr/>
        </p:nvCxnSpPr>
        <p:spPr>
          <a:xfrm>
            <a:off x="5192858" y="1431143"/>
            <a:ext cx="3416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/Product - With Background">
  <p:cSld name="Content w/Product - With Background"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4449422" y="0"/>
            <a:ext cx="4697100" cy="5143500"/>
          </a:xfrm>
          <a:prstGeom prst="ellipse">
            <a:avLst/>
          </a:prstGeom>
          <a:gradFill>
            <a:gsLst>
              <a:gs pos="0">
                <a:srgbClr val="515151"/>
              </a:gs>
              <a:gs pos="56000">
                <a:srgbClr val="E4E1DE">
                  <a:alpha val="70980"/>
                </a:srgbClr>
              </a:gs>
              <a:gs pos="100000">
                <a:srgbClr val="ECEAE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4" name="Shape 484"/>
          <p:cNvSpPr/>
          <p:nvPr/>
        </p:nvSpPr>
        <p:spPr>
          <a:xfrm>
            <a:off x="5101966" y="630736"/>
            <a:ext cx="3612300" cy="451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Shape 485"/>
          <p:cNvGrpSpPr/>
          <p:nvPr/>
        </p:nvGrpSpPr>
        <p:grpSpPr>
          <a:xfrm>
            <a:off x="5242617" y="4755938"/>
            <a:ext cx="3337490" cy="217175"/>
            <a:chOff x="-1225" y="1829"/>
            <a:chExt cx="10200" cy="664"/>
          </a:xfrm>
        </p:grpSpPr>
        <p:sp>
          <p:nvSpPr>
            <p:cNvPr id="486" name="Shape 486"/>
            <p:cNvSpPr/>
            <p:nvPr/>
          </p:nvSpPr>
          <p:spPr>
            <a:xfrm>
              <a:off x="356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50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64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8520" y="2152"/>
              <a:ext cx="274" cy="315"/>
            </a:xfrm>
            <a:custGeom>
              <a:pathLst>
                <a:path extrusionOk="0" h="132" w="116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-441" y="2159"/>
              <a:ext cx="350" cy="334"/>
            </a:xfrm>
            <a:custGeom>
              <a:pathLst>
                <a:path extrusionOk="0" h="140" w="148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-1225" y="1829"/>
              <a:ext cx="1862" cy="132"/>
            </a:xfrm>
            <a:custGeom>
              <a:pathLst>
                <a:path extrusionOk="0" h="132" w="186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-1225" y="1958"/>
              <a:ext cx="10200" cy="0"/>
            </a:xfrm>
            <a:prstGeom prst="rect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Shape 495"/>
          <p:cNvSpPr txBox="1"/>
          <p:nvPr>
            <p:ph type="title"/>
          </p:nvPr>
        </p:nvSpPr>
        <p:spPr>
          <a:xfrm>
            <a:off x="5192407" y="720841"/>
            <a:ext cx="3418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496" name="Shape 496"/>
          <p:cNvCxnSpPr/>
          <p:nvPr/>
        </p:nvCxnSpPr>
        <p:spPr>
          <a:xfrm>
            <a:off x="5192858" y="1431143"/>
            <a:ext cx="3416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7" name="Shape 497"/>
          <p:cNvSpPr/>
          <p:nvPr>
            <p:ph idx="2" type="pic"/>
          </p:nvPr>
        </p:nvSpPr>
        <p:spPr>
          <a:xfrm>
            <a:off x="411587" y="417195"/>
            <a:ext cx="45375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5192858" y="1515618"/>
            <a:ext cx="34161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Shape 499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Shape 5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- No Background" showMasterSp="0">
  <p:cSld name="Chart Slide - No Background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Shape 504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5" name="Shape 505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Shape 5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/>
          <p:nvPr>
            <p:ph idx="2" type="chart"/>
          </p:nvPr>
        </p:nvSpPr>
        <p:spPr>
          <a:xfrm>
            <a:off x="411586" y="884681"/>
            <a:ext cx="83073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00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- With Background">
  <p:cSld name="Chart Slide - With Background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idx="2" type="chart"/>
          </p:nvPr>
        </p:nvSpPr>
        <p:spPr>
          <a:xfrm>
            <a:off x="411586" y="884681"/>
            <a:ext cx="83073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00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Shape 513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14" name="Shape 514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- With Background &amp; Shelf">
  <p:cSld name="Chart Slide - With Background &amp; Shelf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>
            <p:ph idx="2" type="chart"/>
          </p:nvPr>
        </p:nvSpPr>
        <p:spPr>
          <a:xfrm>
            <a:off x="411586" y="884682"/>
            <a:ext cx="8307300" cy="3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00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Shape 518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Shape 519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0" name="Shape 520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 - No Background" showMasterSp="0">
  <p:cSld name="Blank Slide - No Background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Shape 526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Shape 5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 - With Background">
  <p:cSld name="Blank Slide - With Background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" showMasterSp="0">
  <p:cSld name="Closing Slide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Shape 5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Shape 533"/>
          <p:cNvGrpSpPr/>
          <p:nvPr/>
        </p:nvGrpSpPr>
        <p:grpSpPr>
          <a:xfrm>
            <a:off x="1371493" y="1139972"/>
            <a:ext cx="6403407" cy="3256307"/>
            <a:chOff x="1828170" y="1258957"/>
            <a:chExt cx="8535600" cy="4341742"/>
          </a:xfrm>
        </p:grpSpPr>
        <p:sp>
          <p:nvSpPr>
            <p:cNvPr id="534" name="Shape 534"/>
            <p:cNvSpPr/>
            <p:nvPr/>
          </p:nvSpPr>
          <p:spPr>
            <a:xfrm>
              <a:off x="5610226" y="4994274"/>
              <a:ext cx="974725" cy="606425"/>
            </a:xfrm>
            <a:custGeom>
              <a:pathLst>
                <a:path extrusionOk="0" h="159" w="257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828170" y="1258957"/>
              <a:ext cx="8535600" cy="3893100"/>
            </a:xfrm>
            <a:prstGeom prst="roundRect">
              <a:avLst>
                <a:gd fmla="val 543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Shape 536"/>
          <p:cNvSpPr/>
          <p:nvPr/>
        </p:nvSpPr>
        <p:spPr>
          <a:xfrm>
            <a:off x="0" y="670"/>
            <a:ext cx="9144000" cy="51429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Shape 537"/>
          <p:cNvGrpSpPr/>
          <p:nvPr/>
        </p:nvGrpSpPr>
        <p:grpSpPr>
          <a:xfrm>
            <a:off x="4391245" y="945409"/>
            <a:ext cx="363948" cy="363851"/>
            <a:chOff x="5853433" y="734066"/>
            <a:chExt cx="485134" cy="485134"/>
          </a:xfrm>
        </p:grpSpPr>
        <p:sp>
          <p:nvSpPr>
            <p:cNvPr id="538" name="Shape 538"/>
            <p:cNvSpPr/>
            <p:nvPr/>
          </p:nvSpPr>
          <p:spPr>
            <a:xfrm>
              <a:off x="5886450" y="767634"/>
              <a:ext cx="419100" cy="419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5853433" y="734066"/>
              <a:ext cx="485134" cy="485134"/>
            </a:xfrm>
            <a:custGeom>
              <a:pathLst>
                <a:path extrusionOk="0" h="412" w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40" name="Shape 540"/>
          <p:cNvCxnSpPr/>
          <p:nvPr/>
        </p:nvCxnSpPr>
        <p:spPr>
          <a:xfrm>
            <a:off x="2097432" y="3328390"/>
            <a:ext cx="4951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1" name="Shape 541"/>
          <p:cNvGrpSpPr/>
          <p:nvPr/>
        </p:nvGrpSpPr>
        <p:grpSpPr>
          <a:xfrm>
            <a:off x="2715615" y="3553724"/>
            <a:ext cx="3714814" cy="212945"/>
            <a:chOff x="587076" y="4891945"/>
            <a:chExt cx="6379553" cy="365760"/>
          </a:xfrm>
        </p:grpSpPr>
        <p:pic>
          <p:nvPicPr>
            <p:cNvPr descr="C:\Users\kathyp\Documents\00_Brand-Resources\Multimode Elements\Multimode Icons\PNG\Multimode-Icon_HANG.png" id="542" name="Shape 5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7076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HOLD.png" id="543" name="Shape 5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00860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LAPTOP.png" id="544" name="Shape 5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8247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STAND.png" id="545" name="Shape 5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28428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STAND-Tablet.png" id="546" name="Shape 54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42212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ABLE.png" id="547" name="Shape 5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99599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ABLET.png" id="548" name="Shape 54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56986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ENT.png" id="549" name="Shape 54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83564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ILT.png" id="550" name="Shape 55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297348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V.png" id="551" name="Shape 55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54743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2" name="Shape 552"/>
            <p:cNvGrpSpPr/>
            <p:nvPr/>
          </p:nvGrpSpPr>
          <p:grpSpPr>
            <a:xfrm>
              <a:off x="2015634" y="4917112"/>
              <a:ext cx="310800" cy="310800"/>
              <a:chOff x="2024598" y="5468108"/>
              <a:chExt cx="310800" cy="310800"/>
            </a:xfrm>
          </p:grpSpPr>
          <p:sp>
            <p:nvSpPr>
              <p:cNvPr id="553" name="Shape 553"/>
              <p:cNvSpPr/>
              <p:nvPr/>
            </p:nvSpPr>
            <p:spPr>
              <a:xfrm>
                <a:off x="2024598" y="5468108"/>
                <a:ext cx="310800" cy="31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54" name="Shape 554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5" name="Shape 555"/>
            <p:cNvGrpSpPr/>
            <p:nvPr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556" name="Shape 556"/>
              <p:cNvSpPr/>
              <p:nvPr/>
            </p:nvSpPr>
            <p:spPr>
              <a:xfrm>
                <a:off x="3094779" y="5468108"/>
                <a:ext cx="310800" cy="31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twitter-01.png" id="557" name="Shape 557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094779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8" name="Shape 558"/>
            <p:cNvGrpSpPr/>
            <p:nvPr/>
          </p:nvGrpSpPr>
          <p:grpSpPr>
            <a:xfrm>
              <a:off x="944463" y="4917112"/>
              <a:ext cx="310800" cy="310800"/>
              <a:chOff x="953427" y="5468108"/>
              <a:chExt cx="310800" cy="310800"/>
            </a:xfrm>
          </p:grpSpPr>
          <p:sp>
            <p:nvSpPr>
              <p:cNvPr id="559" name="Shape 559"/>
              <p:cNvSpPr/>
              <p:nvPr/>
            </p:nvSpPr>
            <p:spPr>
              <a:xfrm>
                <a:off x="953427" y="5468108"/>
                <a:ext cx="310800" cy="310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globe-01.png" id="560" name="Shape 560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980859" y="5495540"/>
                <a:ext cx="256032" cy="2560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1" name="Shape 561"/>
            <p:cNvGrpSpPr/>
            <p:nvPr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562" name="Shape 562"/>
              <p:cNvSpPr/>
              <p:nvPr/>
            </p:nvSpPr>
            <p:spPr>
              <a:xfrm>
                <a:off x="2380995" y="5468108"/>
                <a:ext cx="310800" cy="310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chain-01.png" id="563" name="Shape 563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2355828" y="5442941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4" name="Shape 564"/>
            <p:cNvGrpSpPr/>
            <p:nvPr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565" name="Shape 565"/>
              <p:cNvSpPr/>
              <p:nvPr/>
            </p:nvSpPr>
            <p:spPr>
              <a:xfrm>
                <a:off x="5236131" y="5468108"/>
                <a:ext cx="310800" cy="310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facebook-01.png" id="566" name="Shape 566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5236131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7" name="Shape 567"/>
            <p:cNvGrpSpPr/>
            <p:nvPr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568" name="Shape 568"/>
              <p:cNvSpPr/>
              <p:nvPr/>
            </p:nvSpPr>
            <p:spPr>
              <a:xfrm>
                <a:off x="4523337" y="5468108"/>
                <a:ext cx="310800" cy="3108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server-01.png" id="569" name="Shape 569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523337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0" name="Shape 570"/>
            <p:cNvGrpSpPr/>
            <p:nvPr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571" name="Shape 571"/>
              <p:cNvSpPr/>
              <p:nvPr/>
            </p:nvSpPr>
            <p:spPr>
              <a:xfrm>
                <a:off x="4879734" y="5468108"/>
                <a:ext cx="310800" cy="310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network-01.png" id="572" name="Shape 57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4879734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3" name="Shape 573"/>
            <p:cNvGrpSpPr/>
            <p:nvPr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574" name="Shape 574"/>
              <p:cNvSpPr/>
              <p:nvPr/>
            </p:nvSpPr>
            <p:spPr>
              <a:xfrm>
                <a:off x="5949915" y="5468108"/>
                <a:ext cx="310800" cy="31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think_light-01.png" id="575" name="Shape 575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5949915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76" name="Shape 57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58150" y="1507332"/>
            <a:ext cx="5228721" cy="167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hoto + Statement" showMasterSp="0">
  <p:cSld name="1_Photo + Statement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Photo + Statement" showMasterSp="0">
  <p:cSld name="2_Photo + Statemen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Photo + Statement" showMasterSp="0">
  <p:cSld name="5_Photo + Statement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Shape 588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Photo + Statement" showMasterSp="0">
  <p:cSld name="4_Photo + Statemen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Photo + Statement" showMasterSp="0">
  <p:cSld name="3_Photo + Statem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Shape 596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/Image - Dark Background" showMasterSp="0">
  <p:cSld name="Title w/Image - Dark Background">
    <p:bg>
      <p:bgPr>
        <a:solidFill>
          <a:srgbClr val="3F3F3F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900"/>
              <a:buFont typeface="Calibri"/>
              <a:buNone/>
              <a:defRPr sz="900" cap="non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Shape 606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7" name="Shape 607"/>
          <p:cNvSpPr/>
          <p:nvPr/>
        </p:nvSpPr>
        <p:spPr>
          <a:xfrm>
            <a:off x="154059" y="317558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411587" y="884683"/>
            <a:ext cx="45288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Shape 609"/>
          <p:cNvSpPr/>
          <p:nvPr>
            <p:ph idx="2" type="pic"/>
          </p:nvPr>
        </p:nvSpPr>
        <p:spPr>
          <a:xfrm>
            <a:off x="5127882" y="0"/>
            <a:ext cx="4016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10" name="Shape 6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133" y="4129178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Shape 611"/>
          <p:cNvSpPr txBox="1"/>
          <p:nvPr/>
        </p:nvSpPr>
        <p:spPr>
          <a:xfrm>
            <a:off x="8813820" y="4796597"/>
            <a:ext cx="330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9395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Shape 6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Shape 614"/>
          <p:cNvSpPr txBox="1"/>
          <p:nvPr>
            <p:ph type="title"/>
          </p:nvPr>
        </p:nvSpPr>
        <p:spPr>
          <a:xfrm>
            <a:off x="411587" y="1536192"/>
            <a:ext cx="6544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5" name="Shape 615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Shape 616"/>
          <p:cNvSpPr txBox="1"/>
          <p:nvPr>
            <p:ph idx="1" type="subTitle"/>
          </p:nvPr>
        </p:nvSpPr>
        <p:spPr>
          <a:xfrm>
            <a:off x="411587" y="3044952"/>
            <a:ext cx="653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Shape 617"/>
          <p:cNvSpPr txBox="1"/>
          <p:nvPr>
            <p:ph idx="2" type="body"/>
          </p:nvPr>
        </p:nvSpPr>
        <p:spPr>
          <a:xfrm>
            <a:off x="411587" y="3600450"/>
            <a:ext cx="4808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Shape 618"/>
          <p:cNvSpPr/>
          <p:nvPr/>
        </p:nvSpPr>
        <p:spPr>
          <a:xfrm>
            <a:off x="411587" y="3418285"/>
            <a:ext cx="823500" cy="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Shape 619"/>
          <p:cNvCxnSpPr/>
          <p:nvPr/>
        </p:nvCxnSpPr>
        <p:spPr>
          <a:xfrm>
            <a:off x="411587" y="3498329"/>
            <a:ext cx="7816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kathyp\Documents\00_Brand-Resources\Multimode Elements\Multimode Icons\PNG\Multimode-Icon_HANG.png" id="620" name="Shape 6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4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HOLD.png" id="621" name="Shape 6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2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LAPTOP.png" id="622" name="Shape 6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073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.png" id="623" name="Shape 6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3579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-Tablet.png" id="624" name="Shape 6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905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.png" id="625" name="Shape 6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716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T.png" id="626" name="Shape 6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527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ENT.png" id="627" name="Shape 6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95489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ILT.png" id="628" name="Shape 6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096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V.png" id="629" name="Shape 6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99082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0" name="Shape 630"/>
          <p:cNvGrpSpPr/>
          <p:nvPr/>
        </p:nvGrpSpPr>
        <p:grpSpPr>
          <a:xfrm>
            <a:off x="1518853" y="4101081"/>
            <a:ext cx="233162" cy="233100"/>
            <a:chOff x="2024598" y="5468108"/>
            <a:chExt cx="310800" cy="310800"/>
          </a:xfrm>
        </p:grpSpPr>
        <p:sp>
          <p:nvSpPr>
            <p:cNvPr id="631" name="Shape 631"/>
            <p:cNvSpPr/>
            <p:nvPr/>
          </p:nvSpPr>
          <p:spPr>
            <a:xfrm>
              <a:off x="2024598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2" name="Shape 63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3" name="Shape 633"/>
          <p:cNvGrpSpPr/>
          <p:nvPr/>
        </p:nvGrpSpPr>
        <p:grpSpPr>
          <a:xfrm>
            <a:off x="2321703" y="4101081"/>
            <a:ext cx="233234" cy="233172"/>
            <a:chOff x="3094779" y="5468108"/>
            <a:chExt cx="310896" cy="310896"/>
          </a:xfrm>
        </p:grpSpPr>
        <p:sp>
          <p:nvSpPr>
            <p:cNvPr id="634" name="Shape 634"/>
            <p:cNvSpPr/>
            <p:nvPr/>
          </p:nvSpPr>
          <p:spPr>
            <a:xfrm>
              <a:off x="3094779" y="5468108"/>
              <a:ext cx="310800" cy="31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witter-01.png" id="635" name="Shape 63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6" name="Shape 636"/>
          <p:cNvGrpSpPr/>
          <p:nvPr/>
        </p:nvGrpSpPr>
        <p:grpSpPr>
          <a:xfrm>
            <a:off x="715261" y="4101081"/>
            <a:ext cx="233162" cy="233100"/>
            <a:chOff x="953427" y="5468108"/>
            <a:chExt cx="310800" cy="310800"/>
          </a:xfrm>
        </p:grpSpPr>
        <p:sp>
          <p:nvSpPr>
            <p:cNvPr id="637" name="Shape 637"/>
            <p:cNvSpPr/>
            <p:nvPr/>
          </p:nvSpPr>
          <p:spPr>
            <a:xfrm>
              <a:off x="953427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globe-01.png" id="638" name="Shape 63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9" name="Shape 639"/>
          <p:cNvGrpSpPr/>
          <p:nvPr/>
        </p:nvGrpSpPr>
        <p:grpSpPr>
          <a:xfrm>
            <a:off x="1767342" y="4082206"/>
            <a:ext cx="274393" cy="274320"/>
            <a:chOff x="2355828" y="5442941"/>
            <a:chExt cx="365760" cy="365760"/>
          </a:xfrm>
        </p:grpSpPr>
        <p:sp>
          <p:nvSpPr>
            <p:cNvPr id="640" name="Shape 640"/>
            <p:cNvSpPr/>
            <p:nvPr/>
          </p:nvSpPr>
          <p:spPr>
            <a:xfrm>
              <a:off x="2380995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chain-01.png" id="641" name="Shape 64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2" name="Shape 642"/>
          <p:cNvGrpSpPr/>
          <p:nvPr/>
        </p:nvGrpSpPr>
        <p:grpSpPr>
          <a:xfrm>
            <a:off x="3928145" y="4101081"/>
            <a:ext cx="233234" cy="233172"/>
            <a:chOff x="5236131" y="5468108"/>
            <a:chExt cx="310896" cy="310896"/>
          </a:xfrm>
        </p:grpSpPr>
        <p:sp>
          <p:nvSpPr>
            <p:cNvPr id="643" name="Shape 643"/>
            <p:cNvSpPr/>
            <p:nvPr/>
          </p:nvSpPr>
          <p:spPr>
            <a:xfrm>
              <a:off x="5236131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facebook-01.png" id="644" name="Shape 64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5" name="Shape 645"/>
          <p:cNvGrpSpPr/>
          <p:nvPr/>
        </p:nvGrpSpPr>
        <p:grpSpPr>
          <a:xfrm>
            <a:off x="3393407" y="4101081"/>
            <a:ext cx="233234" cy="233172"/>
            <a:chOff x="4523337" y="5468108"/>
            <a:chExt cx="310896" cy="310896"/>
          </a:xfrm>
        </p:grpSpPr>
        <p:sp>
          <p:nvSpPr>
            <p:cNvPr id="646" name="Shape 646"/>
            <p:cNvSpPr/>
            <p:nvPr/>
          </p:nvSpPr>
          <p:spPr>
            <a:xfrm>
              <a:off x="4523337" y="5468108"/>
              <a:ext cx="310800" cy="3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server-01.png" id="647" name="Shape 64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8" name="Shape 648"/>
          <p:cNvGrpSpPr/>
          <p:nvPr/>
        </p:nvGrpSpPr>
        <p:grpSpPr>
          <a:xfrm>
            <a:off x="3660776" y="4101081"/>
            <a:ext cx="233234" cy="233172"/>
            <a:chOff x="4879734" y="5468108"/>
            <a:chExt cx="310896" cy="310896"/>
          </a:xfrm>
        </p:grpSpPr>
        <p:sp>
          <p:nvSpPr>
            <p:cNvPr id="649" name="Shape 649"/>
            <p:cNvSpPr/>
            <p:nvPr/>
          </p:nvSpPr>
          <p:spPr>
            <a:xfrm>
              <a:off x="4879734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network-01.png" id="650" name="Shape 65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1" name="Shape 651"/>
          <p:cNvGrpSpPr/>
          <p:nvPr/>
        </p:nvGrpSpPr>
        <p:grpSpPr>
          <a:xfrm>
            <a:off x="4463626" y="4101081"/>
            <a:ext cx="233234" cy="233172"/>
            <a:chOff x="5949915" y="5468108"/>
            <a:chExt cx="310896" cy="310896"/>
          </a:xfrm>
        </p:grpSpPr>
        <p:sp>
          <p:nvSpPr>
            <p:cNvPr id="652" name="Shape 652"/>
            <p:cNvSpPr/>
            <p:nvPr/>
          </p:nvSpPr>
          <p:spPr>
            <a:xfrm>
              <a:off x="5949915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hink_light-01.png" id="653" name="Shape 65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4" name="Shape 65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Picture" showMasterSp="0">
  <p:cSld name="Title Slide_Picture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Shape 6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/>
          <p:nvPr>
            <p:ph type="title"/>
          </p:nvPr>
        </p:nvSpPr>
        <p:spPr>
          <a:xfrm>
            <a:off x="411587" y="1536192"/>
            <a:ext cx="6544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8" name="Shape 658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Shape 659"/>
          <p:cNvSpPr txBox="1"/>
          <p:nvPr>
            <p:ph idx="1" type="subTitle"/>
          </p:nvPr>
        </p:nvSpPr>
        <p:spPr>
          <a:xfrm>
            <a:off x="411587" y="3044952"/>
            <a:ext cx="653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Shape 660"/>
          <p:cNvSpPr txBox="1"/>
          <p:nvPr>
            <p:ph idx="2" type="body"/>
          </p:nvPr>
        </p:nvSpPr>
        <p:spPr>
          <a:xfrm>
            <a:off x="411587" y="3600450"/>
            <a:ext cx="4808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C:\Users\kathyp\Documents\00_Brand-Resources\Multimode Elements\Multimode Icons\PNG\Multimode-Icon_HANG.png" id="661" name="Shape 6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4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HOLD.png" id="662" name="Shape 6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2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LAPTOP.png" id="663" name="Shape 6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0734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.png" id="664" name="Shape 6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3579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STAND-Tablet.png" id="665" name="Shape 6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905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.png" id="666" name="Shape 6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7166" y="4101081"/>
            <a:ext cx="233915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ABLET.png" id="667" name="Shape 6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2527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ENT.png" id="668" name="Shape 6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95489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ILT.png" id="669" name="Shape 66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0966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athyp\Documents\00_Brand-Resources\Multimode Elements\Multimode Icons\PNG\Multimode-Icon_TV.png" id="670" name="Shape 67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99082" y="4101081"/>
            <a:ext cx="233914" cy="233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1" name="Shape 671"/>
          <p:cNvGrpSpPr/>
          <p:nvPr/>
        </p:nvGrpSpPr>
        <p:grpSpPr>
          <a:xfrm>
            <a:off x="1518853" y="4101081"/>
            <a:ext cx="233162" cy="233100"/>
            <a:chOff x="2024598" y="5468108"/>
            <a:chExt cx="310800" cy="310800"/>
          </a:xfrm>
        </p:grpSpPr>
        <p:sp>
          <p:nvSpPr>
            <p:cNvPr id="672" name="Shape 672"/>
            <p:cNvSpPr/>
            <p:nvPr/>
          </p:nvSpPr>
          <p:spPr>
            <a:xfrm>
              <a:off x="2024598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3" name="Shape 67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4" name="Shape 674"/>
          <p:cNvGrpSpPr/>
          <p:nvPr/>
        </p:nvGrpSpPr>
        <p:grpSpPr>
          <a:xfrm>
            <a:off x="2321703" y="4101081"/>
            <a:ext cx="233234" cy="233172"/>
            <a:chOff x="3094779" y="5468108"/>
            <a:chExt cx="310896" cy="310896"/>
          </a:xfrm>
        </p:grpSpPr>
        <p:sp>
          <p:nvSpPr>
            <p:cNvPr id="675" name="Shape 675"/>
            <p:cNvSpPr/>
            <p:nvPr/>
          </p:nvSpPr>
          <p:spPr>
            <a:xfrm>
              <a:off x="3094779" y="5468108"/>
              <a:ext cx="310800" cy="31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witter-01.png" id="676" name="Shape 67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7" name="Shape 677"/>
          <p:cNvGrpSpPr/>
          <p:nvPr/>
        </p:nvGrpSpPr>
        <p:grpSpPr>
          <a:xfrm>
            <a:off x="715261" y="4101081"/>
            <a:ext cx="233162" cy="233100"/>
            <a:chOff x="953427" y="5468108"/>
            <a:chExt cx="310800" cy="310800"/>
          </a:xfrm>
        </p:grpSpPr>
        <p:sp>
          <p:nvSpPr>
            <p:cNvPr id="678" name="Shape 678"/>
            <p:cNvSpPr/>
            <p:nvPr/>
          </p:nvSpPr>
          <p:spPr>
            <a:xfrm>
              <a:off x="953427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globe-01.png" id="679" name="Shape 67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0" name="Shape 680"/>
          <p:cNvGrpSpPr/>
          <p:nvPr/>
        </p:nvGrpSpPr>
        <p:grpSpPr>
          <a:xfrm>
            <a:off x="1767342" y="4082206"/>
            <a:ext cx="274393" cy="274320"/>
            <a:chOff x="2355828" y="5442941"/>
            <a:chExt cx="365760" cy="365760"/>
          </a:xfrm>
        </p:grpSpPr>
        <p:sp>
          <p:nvSpPr>
            <p:cNvPr id="681" name="Shape 681"/>
            <p:cNvSpPr/>
            <p:nvPr/>
          </p:nvSpPr>
          <p:spPr>
            <a:xfrm>
              <a:off x="2380995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chain-01.png" id="682" name="Shape 68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3" name="Shape 683"/>
          <p:cNvGrpSpPr/>
          <p:nvPr/>
        </p:nvGrpSpPr>
        <p:grpSpPr>
          <a:xfrm>
            <a:off x="3928145" y="4101081"/>
            <a:ext cx="233234" cy="233172"/>
            <a:chOff x="5236131" y="5468108"/>
            <a:chExt cx="310896" cy="310896"/>
          </a:xfrm>
        </p:grpSpPr>
        <p:sp>
          <p:nvSpPr>
            <p:cNvPr id="684" name="Shape 684"/>
            <p:cNvSpPr/>
            <p:nvPr/>
          </p:nvSpPr>
          <p:spPr>
            <a:xfrm>
              <a:off x="5236131" y="5468108"/>
              <a:ext cx="310800" cy="31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facebook-01.png" id="685" name="Shape 68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6" name="Shape 686"/>
          <p:cNvGrpSpPr/>
          <p:nvPr/>
        </p:nvGrpSpPr>
        <p:grpSpPr>
          <a:xfrm>
            <a:off x="3393407" y="4101081"/>
            <a:ext cx="233234" cy="233172"/>
            <a:chOff x="4523337" y="5468108"/>
            <a:chExt cx="310896" cy="310896"/>
          </a:xfrm>
        </p:grpSpPr>
        <p:sp>
          <p:nvSpPr>
            <p:cNvPr id="687" name="Shape 687"/>
            <p:cNvSpPr/>
            <p:nvPr/>
          </p:nvSpPr>
          <p:spPr>
            <a:xfrm>
              <a:off x="4523337" y="5468108"/>
              <a:ext cx="310800" cy="31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server-01.png" id="688" name="Shape 68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9" name="Shape 689"/>
          <p:cNvGrpSpPr/>
          <p:nvPr/>
        </p:nvGrpSpPr>
        <p:grpSpPr>
          <a:xfrm>
            <a:off x="3660776" y="4101081"/>
            <a:ext cx="233234" cy="233172"/>
            <a:chOff x="4879734" y="5468108"/>
            <a:chExt cx="310896" cy="310896"/>
          </a:xfrm>
        </p:grpSpPr>
        <p:sp>
          <p:nvSpPr>
            <p:cNvPr id="690" name="Shape 690"/>
            <p:cNvSpPr/>
            <p:nvPr/>
          </p:nvSpPr>
          <p:spPr>
            <a:xfrm>
              <a:off x="4879734" y="5468108"/>
              <a:ext cx="310800" cy="31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network-01.png" id="691" name="Shape 69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2" name="Shape 692"/>
          <p:cNvGrpSpPr/>
          <p:nvPr/>
        </p:nvGrpSpPr>
        <p:grpSpPr>
          <a:xfrm>
            <a:off x="4463626" y="4101081"/>
            <a:ext cx="233234" cy="233172"/>
            <a:chOff x="5949915" y="5468108"/>
            <a:chExt cx="310896" cy="310896"/>
          </a:xfrm>
        </p:grpSpPr>
        <p:sp>
          <p:nvSpPr>
            <p:cNvPr id="693" name="Shape 693"/>
            <p:cNvSpPr/>
            <p:nvPr/>
          </p:nvSpPr>
          <p:spPr>
            <a:xfrm>
              <a:off x="5949915" y="5468108"/>
              <a:ext cx="310800" cy="31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yhwang\Desktop\WW Design\Multimode Icons\think_light-01.png" id="694" name="Shape 69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5" name="Shape 69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/>
          <p:nvPr>
            <p:ph idx="3" type="pic"/>
          </p:nvPr>
        </p:nvSpPr>
        <p:spPr>
          <a:xfrm>
            <a:off x="7363258" y="2598669"/>
            <a:ext cx="900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Shape 697"/>
          <p:cNvSpPr txBox="1"/>
          <p:nvPr>
            <p:ph idx="4" type="body"/>
          </p:nvPr>
        </p:nvSpPr>
        <p:spPr>
          <a:xfrm>
            <a:off x="6870505" y="3577828"/>
            <a:ext cx="12672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34275" wrap="square" tIns="34275"/>
          <a:lstStyle>
            <a:lvl1pPr indent="-228600" lvl="0" marL="4572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98" name="Shape 698"/>
          <p:cNvGrpSpPr/>
          <p:nvPr/>
        </p:nvGrpSpPr>
        <p:grpSpPr>
          <a:xfrm>
            <a:off x="7363303" y="3498329"/>
            <a:ext cx="900690" cy="228927"/>
            <a:chOff x="9815120" y="4664439"/>
            <a:chExt cx="1200600" cy="305236"/>
          </a:xfrm>
        </p:grpSpPr>
        <p:sp>
          <p:nvSpPr>
            <p:cNvPr id="699" name="Shape 699"/>
            <p:cNvSpPr/>
            <p:nvPr/>
          </p:nvSpPr>
          <p:spPr>
            <a:xfrm>
              <a:off x="9815120" y="4664439"/>
              <a:ext cx="1200600" cy="106800"/>
            </a:xfrm>
            <a:prstGeom prst="rect">
              <a:avLst/>
            </a:prstGeom>
            <a:solidFill>
              <a:srgbClr val="4AC0E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10853530" y="4771165"/>
              <a:ext cx="162073" cy="198510"/>
            </a:xfrm>
            <a:custGeom>
              <a:pathLst>
                <a:path extrusionOk="0" h="106726" w="1200544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C0E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1" name="Shape 701"/>
          <p:cNvSpPr/>
          <p:nvPr/>
        </p:nvSpPr>
        <p:spPr>
          <a:xfrm>
            <a:off x="411587" y="3418285"/>
            <a:ext cx="823500" cy="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2" name="Shape 702"/>
          <p:cNvCxnSpPr/>
          <p:nvPr/>
        </p:nvCxnSpPr>
        <p:spPr>
          <a:xfrm>
            <a:off x="411587" y="3498329"/>
            <a:ext cx="7816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_RED" showMasterSp="0">
  <p:cSld name="Section Header_RED">
    <p:bg>
      <p:bgPr>
        <a:solidFill>
          <a:srgbClr val="E1DDD9">
            <a:alpha val="0"/>
          </a:srgbClr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Shape 7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0"/>
            <a:ext cx="9142808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Shape 705"/>
          <p:cNvSpPr/>
          <p:nvPr/>
        </p:nvSpPr>
        <p:spPr>
          <a:xfrm>
            <a:off x="0" y="4788473"/>
            <a:ext cx="9146400" cy="35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6" name="Shape 706"/>
          <p:cNvCxnSpPr/>
          <p:nvPr/>
        </p:nvCxnSpPr>
        <p:spPr>
          <a:xfrm>
            <a:off x="0" y="4788473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dir="16200000" dist="12700">
              <a:srgbClr val="000000">
                <a:alpha val="40000"/>
              </a:srgbClr>
            </a:outerShdw>
          </a:effectLst>
        </p:spPr>
      </p:cxnSp>
      <p:sp>
        <p:nvSpPr>
          <p:cNvPr id="707" name="Shape 707"/>
          <p:cNvSpPr txBox="1"/>
          <p:nvPr>
            <p:ph idx="11" type="ftr"/>
          </p:nvPr>
        </p:nvSpPr>
        <p:spPr>
          <a:xfrm>
            <a:off x="411587" y="4855464"/>
            <a:ext cx="2896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Shape 708"/>
          <p:cNvSpPr txBox="1"/>
          <p:nvPr>
            <p:ph type="title"/>
          </p:nvPr>
        </p:nvSpPr>
        <p:spPr>
          <a:xfrm>
            <a:off x="1323939" y="1282446"/>
            <a:ext cx="7189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709" name="Shape 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0"/>
            <a:ext cx="91417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Shape 710"/>
          <p:cNvSpPr txBox="1"/>
          <p:nvPr>
            <p:ph idx="1" type="body"/>
          </p:nvPr>
        </p:nvSpPr>
        <p:spPr>
          <a:xfrm>
            <a:off x="1323939" y="3442097"/>
            <a:ext cx="7188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1" name="Shape 711"/>
          <p:cNvCxnSpPr/>
          <p:nvPr/>
        </p:nvCxnSpPr>
        <p:spPr>
          <a:xfrm>
            <a:off x="1239158" y="3422452"/>
            <a:ext cx="0" cy="1362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712" name="Shape 712"/>
          <p:cNvSpPr/>
          <p:nvPr/>
        </p:nvSpPr>
        <p:spPr>
          <a:xfrm>
            <a:off x="1194570" y="4747203"/>
            <a:ext cx="89100" cy="891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879221" y="3065662"/>
            <a:ext cx="260760" cy="260160"/>
          </a:xfrm>
          <a:custGeom>
            <a:pathLst>
              <a:path extrusionOk="0" h="412" w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No Background" showMasterSp="0">
  <p:cSld name="Title Only - No Background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Shape 716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17" name="Shape 717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Shape 719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Shape 7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With Background">
  <p:cSld name="Title Only - With Background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Shape 723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4" name="Shape 724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- No Background" showMasterSp="0">
  <p:cSld name="Title and Content - No Background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Shape 727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8" name="Shape 728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Shape 730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Shape 7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Shape 732"/>
          <p:cNvSpPr txBox="1"/>
          <p:nvPr>
            <p:ph idx="1" type="body"/>
          </p:nvPr>
        </p:nvSpPr>
        <p:spPr>
          <a:xfrm>
            <a:off x="411587" y="884681"/>
            <a:ext cx="8307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- With Background">
  <p:cSld name="Title and Content - With Background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Shape 735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6" name="Shape 736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411587" y="884681"/>
            <a:ext cx="8307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ubtitle Content - No Background" showMasterSp="0">
  <p:cSld name="Title with Subtitle Content - No Background">
    <p:bg>
      <p:bgPr>
        <a:solidFill>
          <a:schemeClr val="lt1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idx="1" type="body"/>
          </p:nvPr>
        </p:nvSpPr>
        <p:spPr>
          <a:xfrm>
            <a:off x="411587" y="1193292"/>
            <a:ext cx="83073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Shape 740"/>
          <p:cNvSpPr txBox="1"/>
          <p:nvPr>
            <p:ph idx="2" type="body"/>
          </p:nvPr>
        </p:nvSpPr>
        <p:spPr>
          <a:xfrm>
            <a:off x="418447" y="685800"/>
            <a:ext cx="8307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Shape 741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Shape 742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3" name="Shape 743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Shape 7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ubtitle Content - With Background">
  <p:cSld name="Title with Subtitle Content - With Background"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Shape 749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50" name="Shape 750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x="418447" y="685800"/>
            <a:ext cx="8307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Shape 752"/>
          <p:cNvSpPr txBox="1"/>
          <p:nvPr>
            <p:ph idx="2" type="body"/>
          </p:nvPr>
        </p:nvSpPr>
        <p:spPr>
          <a:xfrm>
            <a:off x="418447" y="1193292"/>
            <a:ext cx="83004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 Slide - No Background" showMasterSp="0">
  <p:cSld name="Two Column Slide - No Background">
    <p:bg>
      <p:bgPr>
        <a:solidFill>
          <a:schemeClr val="lt1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Shape 755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56" name="Shape 756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Shape 760"/>
          <p:cNvSpPr txBox="1"/>
          <p:nvPr>
            <p:ph idx="1" type="body"/>
          </p:nvPr>
        </p:nvSpPr>
        <p:spPr>
          <a:xfrm>
            <a:off x="411587" y="88468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Shape 761"/>
          <p:cNvSpPr txBox="1"/>
          <p:nvPr>
            <p:ph idx="2" type="body"/>
          </p:nvPr>
        </p:nvSpPr>
        <p:spPr>
          <a:xfrm>
            <a:off x="4683519" y="89157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 Slide - With Background">
  <p:cSld name="Two Column Slide - With Background">
    <p:bg>
      <p:bgPr>
        <a:solidFill>
          <a:schemeClr val="lt1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Shape 764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5" name="Shape 765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Shape 766"/>
          <p:cNvSpPr txBox="1"/>
          <p:nvPr>
            <p:ph idx="1" type="body"/>
          </p:nvPr>
        </p:nvSpPr>
        <p:spPr>
          <a:xfrm>
            <a:off x="411587" y="88468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Shape 767"/>
          <p:cNvSpPr txBox="1"/>
          <p:nvPr>
            <p:ph idx="2" type="body"/>
          </p:nvPr>
        </p:nvSpPr>
        <p:spPr>
          <a:xfrm>
            <a:off x="4683519" y="891571"/>
            <a:ext cx="4035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/Image - No Background" showMasterSp="0">
  <p:cSld name="Title w/Image - No Background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Shape 770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71" name="Shape 771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Shape 772"/>
          <p:cNvSpPr txBox="1"/>
          <p:nvPr>
            <p:ph idx="1" type="body"/>
          </p:nvPr>
        </p:nvSpPr>
        <p:spPr>
          <a:xfrm>
            <a:off x="411587" y="884681"/>
            <a:ext cx="45288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Shape 773"/>
          <p:cNvSpPr/>
          <p:nvPr>
            <p:ph idx="2" type="pic"/>
          </p:nvPr>
        </p:nvSpPr>
        <p:spPr>
          <a:xfrm>
            <a:off x="5127799" y="0"/>
            <a:ext cx="4016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Shape 774"/>
          <p:cNvSpPr txBox="1"/>
          <p:nvPr>
            <p:ph idx="3" type="body"/>
          </p:nvPr>
        </p:nvSpPr>
        <p:spPr>
          <a:xfrm>
            <a:off x="5240831" y="4747733"/>
            <a:ext cx="3317700" cy="29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Noto Sans Symbols"/>
              <a:buNone/>
              <a:defRPr b="0" i="0" sz="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Shape 775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Shape 7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/Image - With Background">
  <p:cSld name="Title w/Image - With Background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Shape 780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1" name="Shape 781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Shape 782"/>
          <p:cNvSpPr txBox="1"/>
          <p:nvPr>
            <p:ph idx="1" type="body"/>
          </p:nvPr>
        </p:nvSpPr>
        <p:spPr>
          <a:xfrm>
            <a:off x="411587" y="884681"/>
            <a:ext cx="45288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Shape 783"/>
          <p:cNvSpPr/>
          <p:nvPr>
            <p:ph idx="2" type="pic"/>
          </p:nvPr>
        </p:nvSpPr>
        <p:spPr>
          <a:xfrm>
            <a:off x="5127799" y="0"/>
            <a:ext cx="4016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Shape 784"/>
          <p:cNvSpPr txBox="1"/>
          <p:nvPr>
            <p:ph idx="3" type="body"/>
          </p:nvPr>
        </p:nvSpPr>
        <p:spPr>
          <a:xfrm>
            <a:off x="5240831" y="4747733"/>
            <a:ext cx="3317700" cy="29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Noto Sans Symbols"/>
              <a:buNone/>
              <a:defRPr b="0" i="0" sz="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+ Statement" showMasterSp="0">
  <p:cSld name="Photo + Statement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Shape 787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Shape 788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Shape 789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0" name="Shape 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Shape 791"/>
          <p:cNvSpPr txBox="1"/>
          <p:nvPr>
            <p:ph idx="1" type="body"/>
          </p:nvPr>
        </p:nvSpPr>
        <p:spPr>
          <a:xfrm>
            <a:off x="426848" y="113663"/>
            <a:ext cx="3317700" cy="29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Noto Sans Symbols"/>
              <a:buNone/>
              <a:defRPr b="0" i="0" sz="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Shape 792"/>
          <p:cNvSpPr txBox="1"/>
          <p:nvPr>
            <p:ph idx="3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Layout - Sapphire">
  <p:cSld name="Quote Layout - Sapphire">
    <p:bg>
      <p:bgPr>
        <a:solidFill>
          <a:schemeClr val="lt1"/>
        </a:solidFill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Shape 795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96" name="Shape 796"/>
          <p:cNvGrpSpPr/>
          <p:nvPr/>
        </p:nvGrpSpPr>
        <p:grpSpPr>
          <a:xfrm>
            <a:off x="1371493" y="745113"/>
            <a:ext cx="6403407" cy="3256307"/>
            <a:chOff x="1828170" y="1258957"/>
            <a:chExt cx="8535600" cy="4341742"/>
          </a:xfrm>
        </p:grpSpPr>
        <p:sp>
          <p:nvSpPr>
            <p:cNvPr id="797" name="Shape 797"/>
            <p:cNvSpPr/>
            <p:nvPr/>
          </p:nvSpPr>
          <p:spPr>
            <a:xfrm>
              <a:off x="5610226" y="4994274"/>
              <a:ext cx="974725" cy="606425"/>
            </a:xfrm>
            <a:custGeom>
              <a:pathLst>
                <a:path extrusionOk="0" h="159" w="257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Shape 798"/>
            <p:cNvSpPr/>
            <p:nvPr/>
          </p:nvSpPr>
          <p:spPr>
            <a:xfrm>
              <a:off x="1828170" y="1258957"/>
              <a:ext cx="8535600" cy="3893100"/>
            </a:xfrm>
            <a:prstGeom prst="roundRect">
              <a:avLst>
                <a:gd fmla="val 543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9" name="Shape 799"/>
          <p:cNvSpPr txBox="1"/>
          <p:nvPr>
            <p:ph idx="1" type="body"/>
          </p:nvPr>
        </p:nvSpPr>
        <p:spPr>
          <a:xfrm>
            <a:off x="1532396" y="957262"/>
            <a:ext cx="60816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Noto Sans Symbols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0" name="Shape 8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308" y="4510111"/>
            <a:ext cx="7543799" cy="511444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Shape 801"/>
          <p:cNvSpPr txBox="1"/>
          <p:nvPr>
            <p:ph idx="2" type="body"/>
          </p:nvPr>
        </p:nvSpPr>
        <p:spPr>
          <a:xfrm>
            <a:off x="1532396" y="4166979"/>
            <a:ext cx="6081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2" name="Shape 802"/>
          <p:cNvGrpSpPr/>
          <p:nvPr/>
        </p:nvGrpSpPr>
        <p:grpSpPr>
          <a:xfrm>
            <a:off x="4351704" y="3474851"/>
            <a:ext cx="442974" cy="78525"/>
            <a:chOff x="5738813" y="4606631"/>
            <a:chExt cx="590475" cy="104700"/>
          </a:xfrm>
        </p:grpSpPr>
        <p:sp>
          <p:nvSpPr>
            <p:cNvPr id="803" name="Shape 803"/>
            <p:cNvSpPr/>
            <p:nvPr/>
          </p:nvSpPr>
          <p:spPr>
            <a:xfrm>
              <a:off x="5738813" y="4606631"/>
              <a:ext cx="104700" cy="104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Shape 804"/>
            <p:cNvSpPr/>
            <p:nvPr/>
          </p:nvSpPr>
          <p:spPr>
            <a:xfrm>
              <a:off x="5981700" y="4606631"/>
              <a:ext cx="104700" cy="104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6224588" y="4606631"/>
              <a:ext cx="104700" cy="104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Shape 806"/>
          <p:cNvGrpSpPr/>
          <p:nvPr/>
        </p:nvGrpSpPr>
        <p:grpSpPr>
          <a:xfrm>
            <a:off x="4391245" y="550550"/>
            <a:ext cx="363948" cy="363851"/>
            <a:chOff x="5853433" y="734066"/>
            <a:chExt cx="485134" cy="485134"/>
          </a:xfrm>
        </p:grpSpPr>
        <p:sp>
          <p:nvSpPr>
            <p:cNvPr id="807" name="Shape 807"/>
            <p:cNvSpPr/>
            <p:nvPr/>
          </p:nvSpPr>
          <p:spPr>
            <a:xfrm>
              <a:off x="5886450" y="767634"/>
              <a:ext cx="419100" cy="419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5853433" y="734066"/>
              <a:ext cx="485134" cy="485134"/>
            </a:xfrm>
            <a:custGeom>
              <a:pathLst>
                <a:path extrusionOk="0" h="412" w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Shape 809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1" name="Shape 8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/Product - No Background" showMasterSp="0">
  <p:cSld name="Content w/Product - No Background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Shape 814"/>
          <p:cNvSpPr/>
          <p:nvPr/>
        </p:nvSpPr>
        <p:spPr>
          <a:xfrm>
            <a:off x="4449422" y="0"/>
            <a:ext cx="4697100" cy="5143500"/>
          </a:xfrm>
          <a:prstGeom prst="ellipse">
            <a:avLst/>
          </a:prstGeom>
          <a:gradFill>
            <a:gsLst>
              <a:gs pos="0">
                <a:srgbClr val="515151"/>
              </a:gs>
              <a:gs pos="56000">
                <a:srgbClr val="E4E1DE">
                  <a:alpha val="70980"/>
                </a:srgbClr>
              </a:gs>
              <a:gs pos="100000">
                <a:srgbClr val="ECEAE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Shape 815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Shape 816"/>
          <p:cNvSpPr/>
          <p:nvPr/>
        </p:nvSpPr>
        <p:spPr>
          <a:xfrm>
            <a:off x="5101966" y="630736"/>
            <a:ext cx="3612300" cy="451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7" name="Shape 817"/>
          <p:cNvGrpSpPr/>
          <p:nvPr/>
        </p:nvGrpSpPr>
        <p:grpSpPr>
          <a:xfrm>
            <a:off x="5242617" y="4755938"/>
            <a:ext cx="3337490" cy="217175"/>
            <a:chOff x="-1225" y="1829"/>
            <a:chExt cx="10200" cy="664"/>
          </a:xfrm>
        </p:grpSpPr>
        <p:sp>
          <p:nvSpPr>
            <p:cNvPr id="818" name="Shape 818"/>
            <p:cNvSpPr/>
            <p:nvPr/>
          </p:nvSpPr>
          <p:spPr>
            <a:xfrm>
              <a:off x="356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Shape 819"/>
            <p:cNvSpPr/>
            <p:nvPr/>
          </p:nvSpPr>
          <p:spPr>
            <a:xfrm>
              <a:off x="50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Shape 820"/>
            <p:cNvSpPr/>
            <p:nvPr/>
          </p:nvSpPr>
          <p:spPr>
            <a:xfrm>
              <a:off x="64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8520" y="2152"/>
              <a:ext cx="274" cy="315"/>
            </a:xfrm>
            <a:custGeom>
              <a:pathLst>
                <a:path extrusionOk="0" h="132" w="116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-441" y="2159"/>
              <a:ext cx="350" cy="334"/>
            </a:xfrm>
            <a:custGeom>
              <a:pathLst>
                <a:path extrusionOk="0" h="140" w="148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>
              <a:off x="-1225" y="1829"/>
              <a:ext cx="1862" cy="132"/>
            </a:xfrm>
            <a:custGeom>
              <a:pathLst>
                <a:path extrusionOk="0" h="132" w="186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-1225" y="1958"/>
              <a:ext cx="10200" cy="0"/>
            </a:xfrm>
            <a:prstGeom prst="rect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7" name="Shape 827"/>
          <p:cNvSpPr txBox="1"/>
          <p:nvPr>
            <p:ph type="title"/>
          </p:nvPr>
        </p:nvSpPr>
        <p:spPr>
          <a:xfrm>
            <a:off x="5192407" y="720841"/>
            <a:ext cx="3418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8" name="Shape 828"/>
          <p:cNvSpPr/>
          <p:nvPr>
            <p:ph idx="2" type="pic"/>
          </p:nvPr>
        </p:nvSpPr>
        <p:spPr>
          <a:xfrm>
            <a:off x="411587" y="417195"/>
            <a:ext cx="45375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Shape 829"/>
          <p:cNvSpPr txBox="1"/>
          <p:nvPr>
            <p:ph idx="1" type="body"/>
          </p:nvPr>
        </p:nvSpPr>
        <p:spPr>
          <a:xfrm>
            <a:off x="5192858" y="1515618"/>
            <a:ext cx="34161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Shape 830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Shape 831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Shape 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3" name="Shape 833"/>
          <p:cNvCxnSpPr/>
          <p:nvPr/>
        </p:nvCxnSpPr>
        <p:spPr>
          <a:xfrm>
            <a:off x="5192858" y="1431143"/>
            <a:ext cx="3416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/Product - With Background">
  <p:cSld name="Content w/Product - With Background">
    <p:bg>
      <p:bgPr>
        <a:solidFill>
          <a:schemeClr val="lt1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Shape 836"/>
          <p:cNvSpPr/>
          <p:nvPr/>
        </p:nvSpPr>
        <p:spPr>
          <a:xfrm>
            <a:off x="4449422" y="0"/>
            <a:ext cx="4697100" cy="5143500"/>
          </a:xfrm>
          <a:prstGeom prst="ellipse">
            <a:avLst/>
          </a:prstGeom>
          <a:gradFill>
            <a:gsLst>
              <a:gs pos="0">
                <a:srgbClr val="515151"/>
              </a:gs>
              <a:gs pos="56000">
                <a:srgbClr val="E4E1DE">
                  <a:alpha val="70980"/>
                </a:srgbClr>
              </a:gs>
              <a:gs pos="100000">
                <a:srgbClr val="ECEAE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Shape 837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Shape 838"/>
          <p:cNvSpPr/>
          <p:nvPr/>
        </p:nvSpPr>
        <p:spPr>
          <a:xfrm>
            <a:off x="5101966" y="630736"/>
            <a:ext cx="3612300" cy="451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9" name="Shape 839"/>
          <p:cNvGrpSpPr/>
          <p:nvPr/>
        </p:nvGrpSpPr>
        <p:grpSpPr>
          <a:xfrm>
            <a:off x="5242617" y="4755938"/>
            <a:ext cx="3337490" cy="217175"/>
            <a:chOff x="-1225" y="1829"/>
            <a:chExt cx="10200" cy="664"/>
          </a:xfrm>
        </p:grpSpPr>
        <p:sp>
          <p:nvSpPr>
            <p:cNvPr id="840" name="Shape 840"/>
            <p:cNvSpPr/>
            <p:nvPr/>
          </p:nvSpPr>
          <p:spPr>
            <a:xfrm>
              <a:off x="356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50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640" y="2283"/>
              <a:ext cx="0" cy="0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>
              <a:off x="8520" y="2152"/>
              <a:ext cx="274" cy="315"/>
            </a:xfrm>
            <a:custGeom>
              <a:pathLst>
                <a:path extrusionOk="0" h="132" w="116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-1136" y="2183"/>
              <a:ext cx="272" cy="286"/>
            </a:xfrm>
            <a:custGeom>
              <a:pathLst>
                <a:path extrusionOk="0" h="286" w="272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Shape 846"/>
            <p:cNvSpPr/>
            <p:nvPr/>
          </p:nvSpPr>
          <p:spPr>
            <a:xfrm>
              <a:off x="-441" y="2159"/>
              <a:ext cx="350" cy="334"/>
            </a:xfrm>
            <a:custGeom>
              <a:pathLst>
                <a:path extrusionOk="0" h="140" w="148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Shape 847"/>
            <p:cNvSpPr/>
            <p:nvPr/>
          </p:nvSpPr>
          <p:spPr>
            <a:xfrm>
              <a:off x="-1225" y="1829"/>
              <a:ext cx="1862" cy="132"/>
            </a:xfrm>
            <a:custGeom>
              <a:pathLst>
                <a:path extrusionOk="0" h="132" w="186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Shape 848"/>
            <p:cNvSpPr/>
            <p:nvPr/>
          </p:nvSpPr>
          <p:spPr>
            <a:xfrm>
              <a:off x="-1225" y="1958"/>
              <a:ext cx="10200" cy="0"/>
            </a:xfrm>
            <a:prstGeom prst="rect">
              <a:avLst/>
            </a:prstGeom>
            <a:solidFill>
              <a:srgbClr val="8D8F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9" name="Shape 849"/>
          <p:cNvSpPr txBox="1"/>
          <p:nvPr>
            <p:ph type="title"/>
          </p:nvPr>
        </p:nvSpPr>
        <p:spPr>
          <a:xfrm>
            <a:off x="5192407" y="720841"/>
            <a:ext cx="3418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850" name="Shape 850"/>
          <p:cNvCxnSpPr/>
          <p:nvPr/>
        </p:nvCxnSpPr>
        <p:spPr>
          <a:xfrm>
            <a:off x="5192858" y="1431143"/>
            <a:ext cx="3416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1" name="Shape 851"/>
          <p:cNvSpPr/>
          <p:nvPr>
            <p:ph idx="2" type="pic"/>
          </p:nvPr>
        </p:nvSpPr>
        <p:spPr>
          <a:xfrm>
            <a:off x="411587" y="417195"/>
            <a:ext cx="45375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5192858" y="1515618"/>
            <a:ext cx="34161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Shape 853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Shape 854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Shape 8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- No Background" showMasterSp="0">
  <p:cSld name="Chart Slide - No Background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Shape 858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59" name="Shape 859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Shape 861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2" name="Shape 8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Shape 863"/>
          <p:cNvSpPr/>
          <p:nvPr>
            <p:ph idx="2" type="chart"/>
          </p:nvPr>
        </p:nvSpPr>
        <p:spPr>
          <a:xfrm>
            <a:off x="411586" y="884681"/>
            <a:ext cx="83073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00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- With Background">
  <p:cSld name="Chart Slide - With Background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>
            <p:ph idx="2" type="chart"/>
          </p:nvPr>
        </p:nvSpPr>
        <p:spPr>
          <a:xfrm>
            <a:off x="411586" y="884681"/>
            <a:ext cx="83073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00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Shape 866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Shape 867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68" name="Shape 868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- With Background &amp; Shelf">
  <p:cSld name="Chart Slide - With Background &amp; Shelf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/>
        </p:nvSpPr>
        <p:spPr>
          <a:xfrm>
            <a:off x="0" y="3479334"/>
            <a:ext cx="9144000" cy="16644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Shape 871"/>
          <p:cNvSpPr/>
          <p:nvPr>
            <p:ph idx="2" type="chart"/>
          </p:nvPr>
        </p:nvSpPr>
        <p:spPr>
          <a:xfrm>
            <a:off x="411586" y="884682"/>
            <a:ext cx="8307300" cy="3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00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Shape 872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Shape 873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74" name="Shape 874"/>
          <p:cNvSpPr/>
          <p:nvPr/>
        </p:nvSpPr>
        <p:spPr>
          <a:xfrm>
            <a:off x="154056" y="317555"/>
            <a:ext cx="150480" cy="150439"/>
          </a:xfrm>
          <a:custGeom>
            <a:pathLst>
              <a:path extrusionOk="0" h="1368" w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Shape 875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Shape 876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7" name="Shape 8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 - No Background" showMasterSp="0">
  <p:cSld name="Blank Slide - No Background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Shape 880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Shape 881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2" name="Shape 8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 - With Background">
  <p:cSld name="Blank Slide - With Background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" showMasterSp="0">
  <p:cSld name="Closing Slide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Shape 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7" name="Shape 887"/>
          <p:cNvGrpSpPr/>
          <p:nvPr/>
        </p:nvGrpSpPr>
        <p:grpSpPr>
          <a:xfrm>
            <a:off x="1371493" y="1139972"/>
            <a:ext cx="6403407" cy="3256307"/>
            <a:chOff x="1828170" y="1258957"/>
            <a:chExt cx="8535600" cy="4341742"/>
          </a:xfrm>
        </p:grpSpPr>
        <p:sp>
          <p:nvSpPr>
            <p:cNvPr id="888" name="Shape 888"/>
            <p:cNvSpPr/>
            <p:nvPr/>
          </p:nvSpPr>
          <p:spPr>
            <a:xfrm>
              <a:off x="5610226" y="4994274"/>
              <a:ext cx="974725" cy="606425"/>
            </a:xfrm>
            <a:custGeom>
              <a:pathLst>
                <a:path extrusionOk="0" h="159" w="257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>
              <a:off x="1828170" y="1258957"/>
              <a:ext cx="8535600" cy="3893100"/>
            </a:xfrm>
            <a:prstGeom prst="roundRect">
              <a:avLst>
                <a:gd fmla="val 543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" name="Shape 890"/>
          <p:cNvSpPr/>
          <p:nvPr/>
        </p:nvSpPr>
        <p:spPr>
          <a:xfrm>
            <a:off x="0" y="670"/>
            <a:ext cx="9144000" cy="5142900"/>
          </a:xfrm>
          <a:prstGeom prst="rect">
            <a:avLst/>
          </a:prstGeom>
          <a:gradFill>
            <a:gsLst>
              <a:gs pos="0">
                <a:srgbClr val="6F7170">
                  <a:alpha val="24705"/>
                </a:srgbClr>
              </a:gs>
              <a:gs pos="50000">
                <a:srgbClr val="FFFFFF">
                  <a:alpha val="49803"/>
                </a:srgbClr>
              </a:gs>
              <a:gs pos="100000">
                <a:srgbClr val="6F717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1" name="Shape 891"/>
          <p:cNvGrpSpPr/>
          <p:nvPr/>
        </p:nvGrpSpPr>
        <p:grpSpPr>
          <a:xfrm>
            <a:off x="4391245" y="945409"/>
            <a:ext cx="363948" cy="363851"/>
            <a:chOff x="5853433" y="734066"/>
            <a:chExt cx="485134" cy="485134"/>
          </a:xfrm>
        </p:grpSpPr>
        <p:sp>
          <p:nvSpPr>
            <p:cNvPr id="892" name="Shape 892"/>
            <p:cNvSpPr/>
            <p:nvPr/>
          </p:nvSpPr>
          <p:spPr>
            <a:xfrm>
              <a:off x="5886450" y="767634"/>
              <a:ext cx="419100" cy="419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5853433" y="734066"/>
              <a:ext cx="485134" cy="485134"/>
            </a:xfrm>
            <a:custGeom>
              <a:pathLst>
                <a:path extrusionOk="0" h="412" w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4" name="Shape 894"/>
          <p:cNvCxnSpPr/>
          <p:nvPr/>
        </p:nvCxnSpPr>
        <p:spPr>
          <a:xfrm>
            <a:off x="2097432" y="3328390"/>
            <a:ext cx="4951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95" name="Shape 895"/>
          <p:cNvGrpSpPr/>
          <p:nvPr/>
        </p:nvGrpSpPr>
        <p:grpSpPr>
          <a:xfrm>
            <a:off x="2715615" y="3553724"/>
            <a:ext cx="3714814" cy="212945"/>
            <a:chOff x="587076" y="4891945"/>
            <a:chExt cx="6379553" cy="365760"/>
          </a:xfrm>
        </p:grpSpPr>
        <p:pic>
          <p:nvPicPr>
            <p:cNvPr descr="C:\Users\kathyp\Documents\00_Brand-Resources\Multimode Elements\Multimode Icons\PNG\Multimode-Icon_HANG.png" id="896" name="Shape 8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7076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HOLD.png" id="897" name="Shape 8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00860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LAPTOP.png" id="898" name="Shape 89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8247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STAND.png" id="899" name="Shape 89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28428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STAND-Tablet.png" id="900" name="Shape 90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42212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ABLE.png" id="901" name="Shape 90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99599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ABLET.png" id="902" name="Shape 90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56986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ENT.png" id="903" name="Shape 90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83564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ILT.png" id="904" name="Shape 90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297348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thyp\Documents\00_Brand-Resources\Multimode Elements\Multimode Icons\PNG\Multimode-Icon_TV.png" id="905" name="Shape 90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54743" y="4917112"/>
              <a:ext cx="311886" cy="3118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6" name="Shape 906"/>
            <p:cNvGrpSpPr/>
            <p:nvPr/>
          </p:nvGrpSpPr>
          <p:grpSpPr>
            <a:xfrm>
              <a:off x="2015634" y="4917112"/>
              <a:ext cx="310800" cy="310800"/>
              <a:chOff x="2024598" y="5468108"/>
              <a:chExt cx="310800" cy="310800"/>
            </a:xfrm>
          </p:grpSpPr>
          <p:sp>
            <p:nvSpPr>
              <p:cNvPr id="907" name="Shape 907"/>
              <p:cNvSpPr/>
              <p:nvPr/>
            </p:nvSpPr>
            <p:spPr>
              <a:xfrm>
                <a:off x="2024598" y="5468108"/>
                <a:ext cx="310800" cy="31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8" name="Shape 908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9" name="Shape 909"/>
            <p:cNvGrpSpPr/>
            <p:nvPr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910" name="Shape 910"/>
              <p:cNvSpPr/>
              <p:nvPr/>
            </p:nvSpPr>
            <p:spPr>
              <a:xfrm>
                <a:off x="3094779" y="5468108"/>
                <a:ext cx="310800" cy="310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twitter-01.png" id="911" name="Shape 911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094779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2" name="Shape 912"/>
            <p:cNvGrpSpPr/>
            <p:nvPr/>
          </p:nvGrpSpPr>
          <p:grpSpPr>
            <a:xfrm>
              <a:off x="944463" y="4917112"/>
              <a:ext cx="310800" cy="310800"/>
              <a:chOff x="953427" y="5468108"/>
              <a:chExt cx="310800" cy="310800"/>
            </a:xfrm>
          </p:grpSpPr>
          <p:sp>
            <p:nvSpPr>
              <p:cNvPr id="913" name="Shape 913"/>
              <p:cNvSpPr/>
              <p:nvPr/>
            </p:nvSpPr>
            <p:spPr>
              <a:xfrm>
                <a:off x="953427" y="5468108"/>
                <a:ext cx="310800" cy="310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globe-01.png" id="914" name="Shape 914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980859" y="5495540"/>
                <a:ext cx="256032" cy="2560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5" name="Shape 915"/>
            <p:cNvGrpSpPr/>
            <p:nvPr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916" name="Shape 916"/>
              <p:cNvSpPr/>
              <p:nvPr/>
            </p:nvSpPr>
            <p:spPr>
              <a:xfrm>
                <a:off x="2380995" y="5468108"/>
                <a:ext cx="310800" cy="310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chain-01.png" id="917" name="Shape 917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2355828" y="5442941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8" name="Shape 918"/>
            <p:cNvGrpSpPr/>
            <p:nvPr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919" name="Shape 919"/>
              <p:cNvSpPr/>
              <p:nvPr/>
            </p:nvSpPr>
            <p:spPr>
              <a:xfrm>
                <a:off x="5236131" y="5468108"/>
                <a:ext cx="310800" cy="310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facebook-01.png" id="920" name="Shape 920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5236131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21" name="Shape 921"/>
            <p:cNvGrpSpPr/>
            <p:nvPr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922" name="Shape 922"/>
              <p:cNvSpPr/>
              <p:nvPr/>
            </p:nvSpPr>
            <p:spPr>
              <a:xfrm>
                <a:off x="4523337" y="5468108"/>
                <a:ext cx="310800" cy="3108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server-01.png" id="923" name="Shape 923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523337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24" name="Shape 924"/>
            <p:cNvGrpSpPr/>
            <p:nvPr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925" name="Shape 925"/>
              <p:cNvSpPr/>
              <p:nvPr/>
            </p:nvSpPr>
            <p:spPr>
              <a:xfrm>
                <a:off x="4879734" y="5468108"/>
                <a:ext cx="310800" cy="310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network-01.png" id="926" name="Shape 926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4879734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27" name="Shape 927"/>
            <p:cNvGrpSpPr/>
            <p:nvPr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928" name="Shape 928"/>
              <p:cNvSpPr/>
              <p:nvPr/>
            </p:nvSpPr>
            <p:spPr>
              <a:xfrm>
                <a:off x="5949915" y="5468108"/>
                <a:ext cx="310800" cy="31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yhwang\Desktop\WW Design\Multimode Icons\think_light-01.png" id="929" name="Shape 929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5949915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30" name="Shape 93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58150" y="1507332"/>
            <a:ext cx="5228721" cy="167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Shape 93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-5400000">
            <a:off x="7939980" y="2292083"/>
            <a:ext cx="1809649" cy="60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hoto + Statement" showMasterSp="0">
  <p:cSld name="1_Photo + Statement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Shape 934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Shape 935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Photo + Statement" showMasterSp="0">
  <p:cSld name="2_Photo + Statement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Shape 938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Shape 939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Photo + Statement" showMasterSp="0">
  <p:cSld name="5_Photo + Statemen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Shape 942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Shape 943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Photo + Statement" showMasterSp="0">
  <p:cSld name="4_Photo + Statement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Shape 946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Shape 947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Photo + Statement" showMasterSp="0">
  <p:cSld name="3_Photo + Statemen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Shape 950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Shape 951"/>
          <p:cNvSpPr txBox="1"/>
          <p:nvPr>
            <p:ph idx="1" type="body"/>
          </p:nvPr>
        </p:nvSpPr>
        <p:spPr>
          <a:xfrm>
            <a:off x="0" y="2644346"/>
            <a:ext cx="5914500" cy="17181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32" Type="http://schemas.openxmlformats.org/officeDocument/2006/relationships/theme" Target="../theme/theme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72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Shape 247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Shape 59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67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Shape 600"/>
          <p:cNvSpPr txBox="1"/>
          <p:nvPr>
            <p:ph idx="11" type="ftr"/>
          </p:nvPr>
        </p:nvSpPr>
        <p:spPr>
          <a:xfrm>
            <a:off x="411587" y="4855464"/>
            <a:ext cx="18105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Shape 601"/>
          <p:cNvSpPr/>
          <p:nvPr/>
        </p:nvSpPr>
        <p:spPr>
          <a:xfrm>
            <a:off x="8813820" y="4796786"/>
            <a:ext cx="332700" cy="2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8813820" y="4791943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Shape 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481032" y="4129081"/>
            <a:ext cx="998053" cy="3324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jpg"/><Relationship Id="rId4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hyperlink" Target="http://drive.google.com/file/d/1AG5YKIolqFIkM9Wk9uw9CmY8sPko2sZc/view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Relationship Id="rId4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76.png"/><Relationship Id="rId5" Type="http://schemas.openxmlformats.org/officeDocument/2006/relationships/image" Target="../media/image41.png"/><Relationship Id="rId6" Type="http://schemas.openxmlformats.org/officeDocument/2006/relationships/image" Target="../media/image35.png"/><Relationship Id="rId7" Type="http://schemas.openxmlformats.org/officeDocument/2006/relationships/image" Target="../media/image53.png"/><Relationship Id="rId8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V8AjM-BA40_Z1BI1SdKxSSasnBzNQwL1/view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Relationship Id="rId5" Type="http://schemas.openxmlformats.org/officeDocument/2006/relationships/image" Target="../media/image56.png"/><Relationship Id="rId6" Type="http://schemas.openxmlformats.org/officeDocument/2006/relationships/image" Target="../media/image53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png"/><Relationship Id="rId4" Type="http://schemas.openxmlformats.org/officeDocument/2006/relationships/image" Target="../media/image58.png"/><Relationship Id="rId5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70.png"/><Relationship Id="rId5" Type="http://schemas.openxmlformats.org/officeDocument/2006/relationships/image" Target="../media/image64.png"/><Relationship Id="rId6" Type="http://schemas.openxmlformats.org/officeDocument/2006/relationships/image" Target="../media/image62.png"/><Relationship Id="rId7" Type="http://schemas.openxmlformats.org/officeDocument/2006/relationships/image" Target="../media/image60.png"/><Relationship Id="rId8" Type="http://schemas.openxmlformats.org/officeDocument/2006/relationships/image" Target="../media/image65.png"/><Relationship Id="rId10" Type="http://schemas.openxmlformats.org/officeDocument/2006/relationships/image" Target="../media/image6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png"/><Relationship Id="rId4" Type="http://schemas.openxmlformats.org/officeDocument/2006/relationships/image" Target="../media/image68.png"/><Relationship Id="rId5" Type="http://schemas.openxmlformats.org/officeDocument/2006/relationships/image" Target="../media/image75.png"/><Relationship Id="rId6" Type="http://schemas.openxmlformats.org/officeDocument/2006/relationships/image" Target="../media/image57.png"/><Relationship Id="rId7" Type="http://schemas.openxmlformats.org/officeDocument/2006/relationships/image" Target="../media/image60.png"/><Relationship Id="rId8" Type="http://schemas.openxmlformats.org/officeDocument/2006/relationships/image" Target="../media/image7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6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1.png"/><Relationship Id="rId4" Type="http://schemas.openxmlformats.org/officeDocument/2006/relationships/image" Target="../media/image77.png"/><Relationship Id="rId5" Type="http://schemas.openxmlformats.org/officeDocument/2006/relationships/image" Target="../media/image74.png"/><Relationship Id="rId6" Type="http://schemas.openxmlformats.org/officeDocument/2006/relationships/image" Target="../media/image73.png"/><Relationship Id="rId7" Type="http://schemas.openxmlformats.org/officeDocument/2006/relationships/image" Target="../media/image7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Relationship Id="rId6" Type="http://schemas.openxmlformats.org/officeDocument/2006/relationships/image" Target="../media/image4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Relationship Id="rId4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g"/><Relationship Id="rId4" Type="http://schemas.openxmlformats.org/officeDocument/2006/relationships/image" Target="../media/image3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4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image" Target="../media/image47.png"/><Relationship Id="rId7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49.png"/><Relationship Id="rId5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76.png"/><Relationship Id="rId5" Type="http://schemas.openxmlformats.org/officeDocument/2006/relationships/image" Target="../media/image41.png"/><Relationship Id="rId6" Type="http://schemas.openxmlformats.org/officeDocument/2006/relationships/image" Target="../media/image35.png"/><Relationship Id="rId7" Type="http://schemas.openxmlformats.org/officeDocument/2006/relationships/image" Target="../media/image48.png"/><Relationship Id="rId8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Shape 9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" l="0" r="0" t="2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Shape 958"/>
          <p:cNvSpPr txBox="1"/>
          <p:nvPr>
            <p:ph idx="1" type="body"/>
          </p:nvPr>
        </p:nvSpPr>
        <p:spPr>
          <a:xfrm>
            <a:off x="0" y="2644346"/>
            <a:ext cx="8316674" cy="1718104"/>
          </a:xfrm>
          <a:prstGeom prst="rect">
            <a:avLst/>
          </a:prstGeom>
          <a:solidFill>
            <a:srgbClr val="000000">
              <a:alpha val="57647"/>
            </a:srgbClr>
          </a:solidFill>
          <a:ln>
            <a:noFill/>
          </a:ln>
        </p:spPr>
        <p:txBody>
          <a:bodyPr anchorCtr="0" anchor="ctr" bIns="137175" lIns="411550" spcFirstLastPara="1" rIns="411550" wrap="square" tIns="1371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lt1"/>
                </a:solidFill>
              </a:rPr>
              <a:t>Utilizing Standalone Cinder in Hybrid OpenStack/non-OpenStack Environments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Jay Bryant</a:t>
            </a:r>
            <a:r>
              <a:rPr b="1" lang="en" sz="1300">
                <a:solidFill>
                  <a:schemeClr val="lt1"/>
                </a:solidFill>
              </a:rPr>
              <a:t> and</a:t>
            </a: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Bin Zhou - Lenovo C</a:t>
            </a:r>
            <a:r>
              <a:rPr b="1" lang="en" sz="1300">
                <a:solidFill>
                  <a:schemeClr val="lt1"/>
                </a:solidFill>
              </a:rPr>
              <a:t>loud Technology Center</a:t>
            </a:r>
            <a:endParaRPr b="1" sz="1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Rich Wellum </a:t>
            </a:r>
            <a:r>
              <a:rPr b="1" lang="en" sz="1300">
                <a:solidFill>
                  <a:schemeClr val="lt1"/>
                </a:solidFill>
              </a:rPr>
              <a:t>- Nokia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May</a:t>
            </a: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2018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Shape 9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98845" y="3215058"/>
            <a:ext cx="1721349" cy="5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Admin Demo</a:t>
            </a:r>
            <a:endParaRPr sz="1800"/>
          </a:p>
        </p:txBody>
      </p:sp>
      <p:sp>
        <p:nvSpPr>
          <p:cNvPr id="1157" name="Shape 1157" title="1)AdministrativeExample.wmv">
            <a:hlinkClick r:id="rId4"/>
          </p:cNvPr>
          <p:cNvSpPr/>
          <p:nvPr/>
        </p:nvSpPr>
        <p:spPr>
          <a:xfrm>
            <a:off x="1464425" y="532825"/>
            <a:ext cx="6025825" cy="45193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Shape 1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96051" cy="26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Shape 1163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OpenSource User Interface (UI)</a:t>
            </a:r>
            <a:endParaRPr/>
          </a:p>
        </p:txBody>
      </p:sp>
      <p:pic>
        <p:nvPicPr>
          <p:cNvPr id="1164" name="Shape 1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96620" y="3947808"/>
            <a:ext cx="1721349" cy="5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Leverages Open UI Technologies</a:t>
            </a:r>
            <a:b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Shape 1171"/>
          <p:cNvSpPr/>
          <p:nvPr/>
        </p:nvSpPr>
        <p:spPr>
          <a:xfrm>
            <a:off x="318851" y="900553"/>
            <a:ext cx="3387600" cy="26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simple, unified interface for most administrative tasks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unified user experience for all user tasks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Modular for easy addition of future functionality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2" name="Shape 1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851" y="749046"/>
            <a:ext cx="4829415" cy="4242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Interaction via </a:t>
            </a:r>
            <a:r>
              <a:rPr lang="en" sz="2400"/>
              <a:t>Storage Controller</a:t>
            </a:r>
            <a:b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9" name="Shape 1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337" y="3288475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Shape 1180"/>
          <p:cNvSpPr txBox="1"/>
          <p:nvPr/>
        </p:nvSpPr>
        <p:spPr>
          <a:xfrm>
            <a:off x="4183839" y="3972131"/>
            <a:ext cx="144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V-Series Storage</a:t>
            </a:r>
            <a:endParaRPr sz="1200"/>
          </a:p>
        </p:txBody>
      </p:sp>
      <p:pic>
        <p:nvPicPr>
          <p:cNvPr id="1181" name="Shape 1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337" y="2712621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Shape 1182"/>
          <p:cNvSpPr txBox="1"/>
          <p:nvPr/>
        </p:nvSpPr>
        <p:spPr>
          <a:xfrm>
            <a:off x="3989829" y="1877366"/>
            <a:ext cx="174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S/DS-Series Storage</a:t>
            </a:r>
            <a:endParaRPr sz="1200"/>
          </a:p>
        </p:txBody>
      </p:sp>
      <p:pic>
        <p:nvPicPr>
          <p:cNvPr descr="Free vector graphic: Man, Cartoon, Shirt, Tie - Free Image ..." id="1183" name="Shape 1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8643" y="1022610"/>
            <a:ext cx="657387" cy="78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Shape 1184"/>
          <p:cNvSpPr txBox="1"/>
          <p:nvPr/>
        </p:nvSpPr>
        <p:spPr>
          <a:xfrm>
            <a:off x="4182207" y="596659"/>
            <a:ext cx="180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Storage Administrator</a:t>
            </a:r>
            <a:endParaRPr sz="1200"/>
          </a:p>
        </p:txBody>
      </p:sp>
      <p:pic>
        <p:nvPicPr>
          <p:cNvPr descr="lenovo-system-x3950-x6-1140x752.png" id="1185" name="Shape 1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918" y="1799908"/>
            <a:ext cx="1530886" cy="1009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ovo-system-x3950-x6-1140x752.png" id="1186" name="Shape 1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918" y="3023758"/>
            <a:ext cx="1530886" cy="100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Shape 1187"/>
          <p:cNvSpPr txBox="1"/>
          <p:nvPr/>
        </p:nvSpPr>
        <p:spPr>
          <a:xfrm>
            <a:off x="7228224" y="1418504"/>
            <a:ext cx="107653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endParaRPr sz="1100"/>
          </a:p>
        </p:txBody>
      </p:sp>
      <p:sp>
        <p:nvSpPr>
          <p:cNvPr id="1188" name="Shape 1188"/>
          <p:cNvSpPr/>
          <p:nvPr/>
        </p:nvSpPr>
        <p:spPr>
          <a:xfrm>
            <a:off x="2318730" y="1554389"/>
            <a:ext cx="1115581" cy="23164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Shape 1189"/>
          <p:cNvSpPr txBox="1"/>
          <p:nvPr/>
        </p:nvSpPr>
        <p:spPr>
          <a:xfrm>
            <a:off x="2421830" y="1170280"/>
            <a:ext cx="909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LUSAC</a:t>
            </a:r>
            <a:endParaRPr sz="1200"/>
          </a:p>
        </p:txBody>
      </p:sp>
      <p:sp>
        <p:nvSpPr>
          <p:cNvPr id="1190" name="Shape 1190"/>
          <p:cNvSpPr/>
          <p:nvPr/>
        </p:nvSpPr>
        <p:spPr>
          <a:xfrm>
            <a:off x="2508061" y="1894112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GUI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Shape 1191"/>
          <p:cNvSpPr/>
          <p:nvPr/>
        </p:nvSpPr>
        <p:spPr>
          <a:xfrm>
            <a:off x="2508061" y="2541985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Shape 1192"/>
          <p:cNvSpPr/>
          <p:nvPr/>
        </p:nvSpPr>
        <p:spPr>
          <a:xfrm>
            <a:off x="2505781" y="3189857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s for Oil, a Barrel to Represent Data &lt;strong&gt;Storage&lt;/strong&gt; ..." id="1193" name="Shape 11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8076" y="2327684"/>
            <a:ext cx="473829" cy="473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4" name="Shape 1194"/>
          <p:cNvCxnSpPr/>
          <p:nvPr/>
        </p:nvCxnSpPr>
        <p:spPr>
          <a:xfrm>
            <a:off x="5391405" y="2550180"/>
            <a:ext cx="148286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5" name="Shape 1195"/>
          <p:cNvSpPr txBox="1"/>
          <p:nvPr/>
        </p:nvSpPr>
        <p:spPr>
          <a:xfrm>
            <a:off x="5695872" y="2227090"/>
            <a:ext cx="5834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6A00"/>
                </a:solidFill>
                <a:latin typeface="Arial"/>
                <a:ea typeface="Arial"/>
                <a:cs typeface="Arial"/>
                <a:sym typeface="Arial"/>
              </a:rPr>
              <a:t>Export</a:t>
            </a:r>
            <a:endParaRPr sz="1100"/>
          </a:p>
        </p:txBody>
      </p:sp>
      <p:pic>
        <p:nvPicPr>
          <p:cNvPr descr="As for Oil, a Barrel to Represent Data &lt;strong&gt;Storage&lt;/strong&gt; ..." id="1196" name="Shape 1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1302" y="3249664"/>
            <a:ext cx="473829" cy="473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mware-logo1-620x264.png" id="1197" name="Shape 11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81584" y="4102019"/>
            <a:ext cx="2369198" cy="1008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llustration: Computer, User, &lt;strong&gt;Icon&lt;/strong&gt;, Peolpe - Free ..." id="1198" name="Shape 11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036" y="1924185"/>
            <a:ext cx="1576872" cy="15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Shape 1199"/>
          <p:cNvSpPr txBox="1"/>
          <p:nvPr/>
        </p:nvSpPr>
        <p:spPr>
          <a:xfrm>
            <a:off x="404927" y="3606525"/>
            <a:ext cx="123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  <a:endParaRPr sz="1100"/>
          </a:p>
        </p:txBody>
      </p:sp>
      <p:cxnSp>
        <p:nvCxnSpPr>
          <p:cNvPr id="1200" name="Shape 1200"/>
          <p:cNvCxnSpPr/>
          <p:nvPr/>
        </p:nvCxnSpPr>
        <p:spPr>
          <a:xfrm>
            <a:off x="1780772" y="2780828"/>
            <a:ext cx="441293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01" name="Shape 1201"/>
          <p:cNvSpPr txBox="1"/>
          <p:nvPr/>
        </p:nvSpPr>
        <p:spPr>
          <a:xfrm>
            <a:off x="1683498" y="2327684"/>
            <a:ext cx="5869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  <a:endParaRPr sz="1000"/>
          </a:p>
        </p:txBody>
      </p:sp>
      <p:cxnSp>
        <p:nvCxnSpPr>
          <p:cNvPr id="1202" name="Shape 1202"/>
          <p:cNvCxnSpPr/>
          <p:nvPr/>
        </p:nvCxnSpPr>
        <p:spPr>
          <a:xfrm>
            <a:off x="3652955" y="2773026"/>
            <a:ext cx="441293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03" name="Shape 1203"/>
          <p:cNvSpPr txBox="1"/>
          <p:nvPr/>
        </p:nvSpPr>
        <p:spPr>
          <a:xfrm>
            <a:off x="3388428" y="2319882"/>
            <a:ext cx="921406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1000"/>
          </a:p>
        </p:txBody>
      </p:sp>
      <p:pic>
        <p:nvPicPr>
          <p:cNvPr descr="As for Oil, a Barrel to Represent Data &lt;strong&gt;Storage&lt;/strong&gt; ..." id="1204" name="Shape 1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0776" y="2330821"/>
            <a:ext cx="473829" cy="473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5" name="Shape 1205"/>
          <p:cNvCxnSpPr/>
          <p:nvPr/>
        </p:nvCxnSpPr>
        <p:spPr>
          <a:xfrm>
            <a:off x="5568858" y="3149036"/>
            <a:ext cx="148286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06" name="Shape 1206"/>
          <p:cNvSpPr txBox="1"/>
          <p:nvPr/>
        </p:nvSpPr>
        <p:spPr>
          <a:xfrm>
            <a:off x="5873325" y="2825945"/>
            <a:ext cx="5834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6A00"/>
                </a:solidFill>
                <a:latin typeface="Arial"/>
                <a:ea typeface="Arial"/>
                <a:cs typeface="Arial"/>
                <a:sym typeface="Arial"/>
              </a:rPr>
              <a:t>Export</a:t>
            </a:r>
            <a:endParaRPr sz="1100"/>
          </a:p>
        </p:txBody>
      </p:sp>
      <p:pic>
        <p:nvPicPr>
          <p:cNvPr descr="As for Oil, a Barrel to Represent Data &lt;strong&gt;Storage&lt;/strong&gt; ..." id="1207" name="Shape 12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9830" y="3249664"/>
            <a:ext cx="473829" cy="47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Shape 12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23515" y="798329"/>
            <a:ext cx="2017338" cy="5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User Demo</a:t>
            </a:r>
            <a:endParaRPr sz="1800"/>
          </a:p>
        </p:txBody>
      </p:sp>
      <p:sp>
        <p:nvSpPr>
          <p:cNvPr id="1214" name="Shape 1214" title="2)UserExample.wmv">
            <a:hlinkClick r:id="rId3"/>
          </p:cNvPr>
          <p:cNvSpPr/>
          <p:nvPr/>
        </p:nvSpPr>
        <p:spPr>
          <a:xfrm>
            <a:off x="1601625" y="564353"/>
            <a:ext cx="5940750" cy="44555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Integration with Other Environments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x="1270728" y="990864"/>
            <a:ext cx="3529931" cy="295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170303" y="653950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LDAP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x="170303" y="1449008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Active Directory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Shape 1224"/>
          <p:cNvSpPr txBox="1"/>
          <p:nvPr/>
        </p:nvSpPr>
        <p:spPr>
          <a:xfrm>
            <a:off x="2269751" y="741900"/>
            <a:ext cx="157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LUSAC</a:t>
            </a:r>
            <a:endParaRPr sz="1200"/>
          </a:p>
        </p:txBody>
      </p:sp>
      <p:sp>
        <p:nvSpPr>
          <p:cNvPr id="1225" name="Shape 1225"/>
          <p:cNvSpPr/>
          <p:nvPr/>
        </p:nvSpPr>
        <p:spPr>
          <a:xfrm>
            <a:off x="1653485" y="1550818"/>
            <a:ext cx="909046" cy="5090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Keystone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Shape 1226"/>
          <p:cNvSpPr/>
          <p:nvPr/>
        </p:nvSpPr>
        <p:spPr>
          <a:xfrm>
            <a:off x="1653485" y="2619822"/>
            <a:ext cx="909046" cy="509049"/>
          </a:xfrm>
          <a:prstGeom prst="roundRect">
            <a:avLst>
              <a:gd fmla="val 16667" name="adj"/>
            </a:avLst>
          </a:prstGeom>
          <a:solidFill>
            <a:srgbClr val="A5D8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Lenovo UI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 API Direct</a:t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7" name="Shape 1227"/>
          <p:cNvCxnSpPr>
            <a:stCxn id="1225" idx="2"/>
            <a:endCxn id="1226" idx="0"/>
          </p:cNvCxnSpPr>
          <p:nvPr/>
        </p:nvCxnSpPr>
        <p:spPr>
          <a:xfrm>
            <a:off x="2108008" y="2059867"/>
            <a:ext cx="0" cy="56010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228" name="Shape 1228"/>
          <p:cNvSpPr/>
          <p:nvPr/>
        </p:nvSpPr>
        <p:spPr>
          <a:xfrm>
            <a:off x="3184510" y="1347198"/>
            <a:ext cx="1004736" cy="610859"/>
          </a:xfrm>
          <a:prstGeom prst="roundRect">
            <a:avLst>
              <a:gd fmla="val 16667" name="adj"/>
            </a:avLst>
          </a:prstGeom>
          <a:solidFill>
            <a:srgbClr val="1F69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Cinder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Shape 1229"/>
          <p:cNvSpPr/>
          <p:nvPr/>
        </p:nvSpPr>
        <p:spPr>
          <a:xfrm>
            <a:off x="3184510" y="2161677"/>
            <a:ext cx="1004736" cy="610859"/>
          </a:xfrm>
          <a:prstGeom prst="roundRect">
            <a:avLst>
              <a:gd fmla="val 16667" name="adj"/>
            </a:avLst>
          </a:prstGeom>
          <a:solidFill>
            <a:srgbClr val="1F69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Manila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Shape 1230"/>
          <p:cNvSpPr/>
          <p:nvPr/>
        </p:nvSpPr>
        <p:spPr>
          <a:xfrm>
            <a:off x="3184510" y="2976156"/>
            <a:ext cx="1004736" cy="610859"/>
          </a:xfrm>
          <a:prstGeom prst="roundRect">
            <a:avLst>
              <a:gd fmla="val 16667" name="adj"/>
            </a:avLst>
          </a:prstGeom>
          <a:solidFill>
            <a:srgbClr val="1F69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Shape 1231"/>
          <p:cNvSpPr/>
          <p:nvPr/>
        </p:nvSpPr>
        <p:spPr>
          <a:xfrm>
            <a:off x="2945287" y="1233342"/>
            <a:ext cx="239223" cy="241662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2" name="Shape 1232"/>
          <p:cNvCxnSpPr/>
          <p:nvPr/>
        </p:nvCxnSpPr>
        <p:spPr>
          <a:xfrm rot="10800000">
            <a:off x="2562531" y="2059868"/>
            <a:ext cx="382756" cy="407239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33" name="Shape 1233"/>
          <p:cNvCxnSpPr/>
          <p:nvPr/>
        </p:nvCxnSpPr>
        <p:spPr>
          <a:xfrm flipH="1">
            <a:off x="2562531" y="2467107"/>
            <a:ext cx="382756" cy="305429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234" name="Shape 1234"/>
          <p:cNvSpPr/>
          <p:nvPr/>
        </p:nvSpPr>
        <p:spPr>
          <a:xfrm>
            <a:off x="1557796" y="3649966"/>
            <a:ext cx="2918518" cy="228396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Monitoring/Logging/Analysis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jbryant1\AppData\Local\Microsoft\Windows\INetCache\IE\YZ5M7UVM\1399995805[1].png" id="1235" name="Shape 1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0442" y="4270440"/>
            <a:ext cx="1437526" cy="836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Shape 1236"/>
          <p:cNvSpPr txBox="1"/>
          <p:nvPr/>
        </p:nvSpPr>
        <p:spPr>
          <a:xfrm>
            <a:off x="2465639" y="4456287"/>
            <a:ext cx="118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</a:t>
            </a:r>
            <a:endParaRPr sz="1100"/>
          </a:p>
        </p:txBody>
      </p:sp>
      <p:cxnSp>
        <p:nvCxnSpPr>
          <p:cNvPr id="1237" name="Shape 1237"/>
          <p:cNvCxnSpPr>
            <a:endCxn id="1235" idx="0"/>
          </p:cNvCxnSpPr>
          <p:nvPr/>
        </p:nvCxnSpPr>
        <p:spPr>
          <a:xfrm>
            <a:off x="3059205" y="3943140"/>
            <a:ext cx="0" cy="32730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38" name="Shape 1238"/>
          <p:cNvCxnSpPr>
            <a:stCxn id="1222" idx="3"/>
          </p:cNvCxnSpPr>
          <p:nvPr/>
        </p:nvCxnSpPr>
        <p:spPr>
          <a:xfrm>
            <a:off x="1068784" y="1010284"/>
            <a:ext cx="584700" cy="54060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39" name="Shape 1239"/>
          <p:cNvCxnSpPr>
            <a:stCxn id="1223" idx="3"/>
            <a:endCxn id="1225" idx="1"/>
          </p:cNvCxnSpPr>
          <p:nvPr/>
        </p:nvCxnSpPr>
        <p:spPr>
          <a:xfrm>
            <a:off x="1068784" y="1805343"/>
            <a:ext cx="584700" cy="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240" name="Shape 1240"/>
          <p:cNvSpPr/>
          <p:nvPr/>
        </p:nvSpPr>
        <p:spPr>
          <a:xfrm>
            <a:off x="170303" y="2351082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Administrator</a:t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Shape 1241"/>
          <p:cNvSpPr/>
          <p:nvPr/>
        </p:nvSpPr>
        <p:spPr>
          <a:xfrm>
            <a:off x="170303" y="3128871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Self-service User</a:t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2" name="Shape 1242"/>
          <p:cNvCxnSpPr>
            <a:stCxn id="1240" idx="3"/>
          </p:cNvCxnSpPr>
          <p:nvPr/>
        </p:nvCxnSpPr>
        <p:spPr>
          <a:xfrm>
            <a:off x="1068784" y="2707416"/>
            <a:ext cx="584700" cy="18960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43" name="Shape 1243"/>
          <p:cNvCxnSpPr>
            <a:stCxn id="1241" idx="3"/>
          </p:cNvCxnSpPr>
          <p:nvPr/>
        </p:nvCxnSpPr>
        <p:spPr>
          <a:xfrm flipH="1" rot="10800000">
            <a:off x="1068784" y="2976405"/>
            <a:ext cx="584700" cy="50880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244" name="Shape 1244"/>
          <p:cNvSpPr/>
          <p:nvPr/>
        </p:nvSpPr>
        <p:spPr>
          <a:xfrm>
            <a:off x="170303" y="3907730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Cloud Application – API Access</a:t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5" name="Shape 1245"/>
          <p:cNvCxnSpPr/>
          <p:nvPr/>
        </p:nvCxnSpPr>
        <p:spPr>
          <a:xfrm flipH="1">
            <a:off x="1068784" y="3128871"/>
            <a:ext cx="584701" cy="814479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descr="lenovo-servers-storage-systemx-gpfs-hero.png" id="1246" name="Shape 1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1537" y="1027102"/>
            <a:ext cx="4706116" cy="2899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Shape 1247"/>
          <p:cNvSpPr/>
          <p:nvPr/>
        </p:nvSpPr>
        <p:spPr>
          <a:xfrm>
            <a:off x="4286175" y="1233342"/>
            <a:ext cx="285824" cy="241662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8" name="Shape 1248"/>
          <p:cNvCxnSpPr/>
          <p:nvPr/>
        </p:nvCxnSpPr>
        <p:spPr>
          <a:xfrm>
            <a:off x="4686329" y="2467106"/>
            <a:ext cx="571649" cy="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249" name="Shape 1249"/>
          <p:cNvSpPr/>
          <p:nvPr/>
        </p:nvSpPr>
        <p:spPr>
          <a:xfrm>
            <a:off x="6915760" y="235921"/>
            <a:ext cx="1815802" cy="4455414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Shape 1250"/>
          <p:cNvSpPr txBox="1"/>
          <p:nvPr/>
        </p:nvSpPr>
        <p:spPr>
          <a:xfrm rot="-5400000">
            <a:off x="5684562" y="1644359"/>
            <a:ext cx="4278180" cy="1638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Datapath Access to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sazurelogo.png" id="1251" name="Shape 12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4419" y="312449"/>
            <a:ext cx="1466229" cy="75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mware-logo1-620x264.png" id="1252" name="Shape 1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1276" y="2732692"/>
            <a:ext cx="2843213" cy="1210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stack-logo2.png" id="1253" name="Shape 12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87409" y="12024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bryant1\AppData\Local\Microsoft\Windows\INetCache\IE\YZ5M7UVM\rgtaylor-csc-net-wan-cloud[1].png" id="1254" name="Shape 12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15499" y="3926405"/>
            <a:ext cx="1395169" cy="734789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Shape 1255"/>
          <p:cNvSpPr txBox="1"/>
          <p:nvPr/>
        </p:nvSpPr>
        <p:spPr>
          <a:xfrm>
            <a:off x="7315902" y="4248521"/>
            <a:ext cx="1231668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Legacy Private Cloud</a:t>
            </a:r>
            <a:endParaRPr sz="1100"/>
          </a:p>
        </p:txBody>
      </p:sp>
      <p:sp>
        <p:nvSpPr>
          <p:cNvPr id="1256" name="Shape 1256"/>
          <p:cNvSpPr/>
          <p:nvPr/>
        </p:nvSpPr>
        <p:spPr>
          <a:xfrm>
            <a:off x="6687100" y="90324"/>
            <a:ext cx="228660" cy="476514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17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7" name="Shape 1257"/>
          <p:cNvCxnSpPr>
            <a:endCxn id="1256" idx="1"/>
          </p:cNvCxnSpPr>
          <p:nvPr/>
        </p:nvCxnSpPr>
        <p:spPr>
          <a:xfrm>
            <a:off x="6134500" y="2463594"/>
            <a:ext cx="552600" cy="9300"/>
          </a:xfrm>
          <a:prstGeom prst="straightConnector1">
            <a:avLst/>
          </a:prstGeom>
          <a:noFill/>
          <a:ln cap="flat" cmpd="sng" w="31750">
            <a:solidFill>
              <a:srgbClr val="D8D8D8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Gathering and Data Analysis</a:t>
            </a:r>
            <a:endParaRPr/>
          </a:p>
        </p:txBody>
      </p:sp>
      <p:pic>
        <p:nvPicPr>
          <p:cNvPr id="1263" name="Shape 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996620" y="3947808"/>
            <a:ext cx="1721349" cy="573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264" name="Shape 1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3686" y="3203012"/>
            <a:ext cx="1041296" cy="1001764"/>
          </a:xfrm>
          <a:prstGeom prst="rect">
            <a:avLst/>
          </a:prstGeom>
          <a:gradFill>
            <a:gsLst>
              <a:gs pos="0">
                <a:srgbClr val="D74900"/>
              </a:gs>
              <a:gs pos="80000">
                <a:srgbClr val="FF5F00"/>
              </a:gs>
              <a:gs pos="100000">
                <a:srgbClr val="FF5F00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/>
          <p:nvPr>
            <p:ph type="title"/>
          </p:nvPr>
        </p:nvSpPr>
        <p:spPr>
          <a:xfrm>
            <a:off x="411566" y="205750"/>
            <a:ext cx="79344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Why and what data we gather from the storage system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270" name="Shape 1270"/>
          <p:cNvSpPr txBox="1"/>
          <p:nvPr>
            <p:ph idx="1" type="body"/>
          </p:nvPr>
        </p:nvSpPr>
        <p:spPr>
          <a:xfrm>
            <a:off x="411575" y="884675"/>
            <a:ext cx="5683500" cy="39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800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application </a:t>
            </a:r>
            <a:r>
              <a:rPr lang="en" sz="21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disruption 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and downtime for organizations with virtualized infrastructure;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800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Monitor run-time performance;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800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Diagnose performance issues between storage and infrastructure;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800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Predict and resolve issues proactively;  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800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Correlate performance metrics across host, network, and storage layers;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Unify the user interfaces and hide the complexity of various hardware from users;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Shape 1271"/>
          <p:cNvSpPr txBox="1"/>
          <p:nvPr>
            <p:ph idx="1" type="body"/>
          </p:nvPr>
        </p:nvSpPr>
        <p:spPr>
          <a:xfrm>
            <a:off x="6314200" y="884675"/>
            <a:ext cx="2759400" cy="39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Logs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Performance metrics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Alarms and Events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/>
          <p:nvPr/>
        </p:nvSpPr>
        <p:spPr>
          <a:xfrm>
            <a:off x="669559" y="923083"/>
            <a:ext cx="1583700" cy="336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525026" y="1044725"/>
            <a:ext cx="1583700" cy="336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Shape 1278"/>
          <p:cNvSpPr txBox="1"/>
          <p:nvPr>
            <p:ph type="title"/>
          </p:nvPr>
        </p:nvSpPr>
        <p:spPr>
          <a:xfrm>
            <a:off x="411566" y="205750"/>
            <a:ext cx="79344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Monitoring Data Pipeline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279" name="Shape 1279"/>
          <p:cNvSpPr/>
          <p:nvPr/>
        </p:nvSpPr>
        <p:spPr>
          <a:xfrm>
            <a:off x="415025" y="1138925"/>
            <a:ext cx="1583700" cy="336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Shape 1280"/>
          <p:cNvSpPr txBox="1"/>
          <p:nvPr/>
        </p:nvSpPr>
        <p:spPr>
          <a:xfrm>
            <a:off x="493550" y="1217450"/>
            <a:ext cx="1308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Systems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Under 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Observation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81" name="Shape 1281"/>
          <p:cNvSpPr txBox="1"/>
          <p:nvPr/>
        </p:nvSpPr>
        <p:spPr>
          <a:xfrm>
            <a:off x="447425" y="3913625"/>
            <a:ext cx="1518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Device/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cxnSp>
        <p:nvCxnSpPr>
          <p:cNvPr id="1282" name="Shape 1282"/>
          <p:cNvCxnSpPr/>
          <p:nvPr/>
        </p:nvCxnSpPr>
        <p:spPr>
          <a:xfrm>
            <a:off x="454300" y="3950475"/>
            <a:ext cx="14526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st="19050">
              <a:srgbClr val="000000">
                <a:alpha val="50000"/>
              </a:srgbClr>
            </a:outerShdw>
          </a:effectLst>
        </p:spPr>
      </p:cxnSp>
      <p:cxnSp>
        <p:nvCxnSpPr>
          <p:cNvPr id="1283" name="Shape 1283"/>
          <p:cNvCxnSpPr/>
          <p:nvPr/>
        </p:nvCxnSpPr>
        <p:spPr>
          <a:xfrm>
            <a:off x="454300" y="3493275"/>
            <a:ext cx="14526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st="19050">
              <a:srgbClr val="000000">
                <a:alpha val="50000"/>
              </a:srgbClr>
            </a:outerShdw>
          </a:effectLst>
        </p:spPr>
      </p:cxnSp>
      <p:sp>
        <p:nvSpPr>
          <p:cNvPr id="1284" name="Shape 1284"/>
          <p:cNvSpPr txBox="1"/>
          <p:nvPr/>
        </p:nvSpPr>
        <p:spPr>
          <a:xfrm>
            <a:off x="447425" y="3587513"/>
            <a:ext cx="15189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</a:t>
            </a:r>
            <a:endParaRPr/>
          </a:p>
        </p:txBody>
      </p:sp>
      <p:sp>
        <p:nvSpPr>
          <p:cNvPr id="1285" name="Shape 1285"/>
          <p:cNvSpPr txBox="1"/>
          <p:nvPr/>
        </p:nvSpPr>
        <p:spPr>
          <a:xfrm>
            <a:off x="421150" y="3020488"/>
            <a:ext cx="15189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Hypervisor</a:t>
            </a:r>
            <a:endParaRPr/>
          </a:p>
        </p:txBody>
      </p:sp>
      <p:cxnSp>
        <p:nvCxnSpPr>
          <p:cNvPr id="1286" name="Shape 1286"/>
          <p:cNvCxnSpPr/>
          <p:nvPr/>
        </p:nvCxnSpPr>
        <p:spPr>
          <a:xfrm>
            <a:off x="421700" y="2925388"/>
            <a:ext cx="14526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st="19050">
              <a:srgbClr val="000000">
                <a:alpha val="50000"/>
              </a:srgbClr>
            </a:outerShdw>
          </a:effectLst>
        </p:spPr>
      </p:cxnSp>
      <p:cxnSp>
        <p:nvCxnSpPr>
          <p:cNvPr id="1287" name="Shape 1287"/>
          <p:cNvCxnSpPr/>
          <p:nvPr/>
        </p:nvCxnSpPr>
        <p:spPr>
          <a:xfrm>
            <a:off x="421700" y="2419363"/>
            <a:ext cx="14526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st="19050">
              <a:srgbClr val="000000">
                <a:alpha val="50000"/>
              </a:srgbClr>
            </a:outerShdw>
          </a:effectLst>
        </p:spPr>
      </p:cxnSp>
      <p:sp>
        <p:nvSpPr>
          <p:cNvPr id="1288" name="Shape 1288"/>
          <p:cNvSpPr txBox="1"/>
          <p:nvPr/>
        </p:nvSpPr>
        <p:spPr>
          <a:xfrm>
            <a:off x="421150" y="2531075"/>
            <a:ext cx="15189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VMs</a:t>
            </a:r>
            <a:endParaRPr/>
          </a:p>
        </p:txBody>
      </p:sp>
      <p:sp>
        <p:nvSpPr>
          <p:cNvPr id="1289" name="Shape 1289"/>
          <p:cNvSpPr txBox="1"/>
          <p:nvPr/>
        </p:nvSpPr>
        <p:spPr>
          <a:xfrm>
            <a:off x="388550" y="2045250"/>
            <a:ext cx="15189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2325750" y="2545350"/>
            <a:ext cx="650100" cy="58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3150700" y="1138925"/>
            <a:ext cx="1583700" cy="336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Shape 1292"/>
          <p:cNvSpPr txBox="1"/>
          <p:nvPr/>
        </p:nvSpPr>
        <p:spPr>
          <a:xfrm>
            <a:off x="3288100" y="1217450"/>
            <a:ext cx="1308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Data 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Aggregator</a:t>
            </a:r>
            <a:endParaRPr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Per Cloud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93" name="Shape 1293"/>
          <p:cNvSpPr/>
          <p:nvPr/>
        </p:nvSpPr>
        <p:spPr>
          <a:xfrm>
            <a:off x="4803775" y="2545350"/>
            <a:ext cx="650100" cy="58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Shape 1294"/>
          <p:cNvSpPr/>
          <p:nvPr/>
        </p:nvSpPr>
        <p:spPr>
          <a:xfrm>
            <a:off x="5631850" y="1158000"/>
            <a:ext cx="1583700" cy="336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Shape 1295"/>
          <p:cNvSpPr txBox="1"/>
          <p:nvPr/>
        </p:nvSpPr>
        <p:spPr>
          <a:xfrm>
            <a:off x="5886375" y="1217450"/>
            <a:ext cx="13089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Data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Analytic</a:t>
            </a:r>
            <a:endParaRPr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Cloud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 txBox="1"/>
          <p:nvPr>
            <p:ph type="title"/>
          </p:nvPr>
        </p:nvSpPr>
        <p:spPr>
          <a:xfrm>
            <a:off x="411566" y="205750"/>
            <a:ext cx="79344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More challenges in designing the data </a:t>
            </a:r>
            <a:r>
              <a:rPr lang="en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gathering</a:t>
            </a:r>
            <a:r>
              <a:rPr lang="en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solutions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301" name="Shape 1301"/>
          <p:cNvSpPr txBox="1"/>
          <p:nvPr>
            <p:ph idx="1" type="body"/>
          </p:nvPr>
        </p:nvSpPr>
        <p:spPr>
          <a:xfrm>
            <a:off x="411573" y="884675"/>
            <a:ext cx="5268300" cy="39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800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Highly Scalable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Highly Available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Easily maintainable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Highly 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extendable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to new 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Heterogeneous hardware or software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 sz="2400"/>
              <a:t>Goals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Shape 966"/>
          <p:cNvSpPr/>
          <p:nvPr/>
        </p:nvSpPr>
        <p:spPr>
          <a:xfrm>
            <a:off x="333625" y="787750"/>
            <a:ext cx="8385300" cy="4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1DDD9"/>
              </a:buClr>
              <a:buSzPts val="1800"/>
              <a:buChar char="●"/>
            </a:pPr>
            <a:r>
              <a:rPr lang="en" sz="1800">
                <a:solidFill>
                  <a:srgbClr val="E1DDD9"/>
                </a:solidFill>
              </a:rPr>
              <a:t>To develop a POC at Lenovo to address a problem seen in the community and with our customers; disaggregated storage control that is overly complex, human-driven and fault intolerant.</a:t>
            </a:r>
            <a:endParaRPr sz="1800">
              <a:solidFill>
                <a:srgbClr val="E1DDD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1DDD9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1DDD9"/>
              </a:buClr>
              <a:buSzPts val="1800"/>
              <a:buChar char="●"/>
            </a:pPr>
            <a:r>
              <a:rPr lang="en" sz="1800">
                <a:solidFill>
                  <a:srgbClr val="E1DDD9"/>
                </a:solidFill>
              </a:rPr>
              <a:t>Design a solution that provides a single-pane-of-glass solution that is both powerful and simple by using the power of the OpenSource technologies. </a:t>
            </a:r>
            <a:endParaRPr sz="1800">
              <a:solidFill>
                <a:srgbClr val="E1DDD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1DDD9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1DDD9"/>
              </a:buClr>
              <a:buSzPts val="1800"/>
              <a:buChar char="●"/>
            </a:pPr>
            <a:r>
              <a:rPr lang="en" sz="1800">
                <a:solidFill>
                  <a:srgbClr val="E1DDD9"/>
                </a:solidFill>
              </a:rPr>
              <a:t>Leverage OpenStack storage (Cinder), and other widely available technologies (Kubernetes, Docker, Kafka etc), to enable a solution with Scale, Resilience, Data Analytics and AI.</a:t>
            </a:r>
            <a:endParaRPr sz="1800">
              <a:solidFill>
                <a:srgbClr val="E1DDD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E1DDD9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 txBox="1"/>
          <p:nvPr>
            <p:ph type="title"/>
          </p:nvPr>
        </p:nvSpPr>
        <p:spPr>
          <a:xfrm>
            <a:off x="411566" y="183075"/>
            <a:ext cx="79344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LUSAC Data Gathering Agent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307" name="Shape 1307"/>
          <p:cNvSpPr txBox="1"/>
          <p:nvPr>
            <p:ph idx="1" type="body"/>
          </p:nvPr>
        </p:nvSpPr>
        <p:spPr>
          <a:xfrm>
            <a:off x="411573" y="884675"/>
            <a:ext cx="5268300" cy="39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Agent-based 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vs Agentless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➢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Wide range of devices 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➢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Traffic t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hrottle 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➢"/>
            </a:pP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Open source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Filebeat 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for logs 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Calibri"/>
              <a:buChar char="❖"/>
            </a:pPr>
            <a:r>
              <a:rPr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Telegraf </a:t>
            </a:r>
            <a:r>
              <a:rPr lang="en" sz="21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for metrics</a:t>
            </a:r>
            <a:endParaRPr sz="2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8" name="Shape 1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608" y="127298"/>
            <a:ext cx="1183868" cy="134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9" name="Shape 1309"/>
          <p:cNvGrpSpPr/>
          <p:nvPr/>
        </p:nvGrpSpPr>
        <p:grpSpPr>
          <a:xfrm>
            <a:off x="5069422" y="773075"/>
            <a:ext cx="2296271" cy="3363600"/>
            <a:chOff x="5079000" y="1191925"/>
            <a:chExt cx="1610175" cy="3363600"/>
          </a:xfrm>
        </p:grpSpPr>
        <p:sp>
          <p:nvSpPr>
            <p:cNvPr id="1310" name="Shape 1310"/>
            <p:cNvSpPr/>
            <p:nvPr/>
          </p:nvSpPr>
          <p:spPr>
            <a:xfrm>
              <a:off x="5105475" y="1191925"/>
              <a:ext cx="1583700" cy="3363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Shape 1311"/>
            <p:cNvSpPr txBox="1"/>
            <p:nvPr/>
          </p:nvSpPr>
          <p:spPr>
            <a:xfrm>
              <a:off x="5184000" y="1270450"/>
              <a:ext cx="13089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Systems</a:t>
              </a:r>
              <a:endParaRPr>
                <a:solidFill>
                  <a:srgbClr val="FF0000"/>
                </a:solidFill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Under </a:t>
              </a:r>
              <a:endParaRPr>
                <a:solidFill>
                  <a:srgbClr val="FF0000"/>
                </a:solidFill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</a:rPr>
                <a:t>Observation</a:t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12" name="Shape 1312"/>
            <p:cNvSpPr txBox="1"/>
            <p:nvPr/>
          </p:nvSpPr>
          <p:spPr>
            <a:xfrm>
              <a:off x="5137875" y="3966625"/>
              <a:ext cx="1518900" cy="5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Physical Device/</a:t>
              </a:r>
              <a:endParaRPr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Hardware</a:t>
              </a:r>
              <a:endParaRPr/>
            </a:p>
          </p:txBody>
        </p:sp>
        <p:cxnSp>
          <p:nvCxnSpPr>
            <p:cNvPr id="1313" name="Shape 1313"/>
            <p:cNvCxnSpPr/>
            <p:nvPr/>
          </p:nvCxnSpPr>
          <p:spPr>
            <a:xfrm>
              <a:off x="5144750" y="4003475"/>
              <a:ext cx="1452600" cy="1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  <a:effectLst>
              <a:outerShdw blurRad="57150" rotWithShape="0" algn="bl" dist="19050">
                <a:srgbClr val="000000">
                  <a:alpha val="50000"/>
                </a:srgbClr>
              </a:outerShdw>
            </a:effectLst>
          </p:spPr>
        </p:cxnSp>
        <p:cxnSp>
          <p:nvCxnSpPr>
            <p:cNvPr id="1314" name="Shape 1314"/>
            <p:cNvCxnSpPr/>
            <p:nvPr/>
          </p:nvCxnSpPr>
          <p:spPr>
            <a:xfrm>
              <a:off x="5144750" y="3546275"/>
              <a:ext cx="1452600" cy="1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  <a:effectLst>
              <a:outerShdw blurRad="57150" rotWithShape="0" algn="bl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1315" name="Shape 1315"/>
            <p:cNvSpPr txBox="1"/>
            <p:nvPr/>
          </p:nvSpPr>
          <p:spPr>
            <a:xfrm>
              <a:off x="5137875" y="3640513"/>
              <a:ext cx="15189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OS</a:t>
              </a:r>
              <a:endParaRPr/>
            </a:p>
          </p:txBody>
        </p:sp>
        <p:sp>
          <p:nvSpPr>
            <p:cNvPr id="1316" name="Shape 1316"/>
            <p:cNvSpPr txBox="1"/>
            <p:nvPr/>
          </p:nvSpPr>
          <p:spPr>
            <a:xfrm>
              <a:off x="5111600" y="3073488"/>
              <a:ext cx="15189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Hypervisor</a:t>
              </a:r>
              <a:endParaRPr/>
            </a:p>
          </p:txBody>
        </p:sp>
        <p:cxnSp>
          <p:nvCxnSpPr>
            <p:cNvPr id="1317" name="Shape 1317"/>
            <p:cNvCxnSpPr/>
            <p:nvPr/>
          </p:nvCxnSpPr>
          <p:spPr>
            <a:xfrm>
              <a:off x="5112150" y="2978388"/>
              <a:ext cx="1452600" cy="1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  <a:effectLst>
              <a:outerShdw blurRad="57150" rotWithShape="0" algn="bl" dist="19050">
                <a:srgbClr val="000000">
                  <a:alpha val="50000"/>
                </a:srgbClr>
              </a:outerShdw>
            </a:effectLst>
          </p:spPr>
        </p:cxnSp>
        <p:cxnSp>
          <p:nvCxnSpPr>
            <p:cNvPr id="1318" name="Shape 1318"/>
            <p:cNvCxnSpPr/>
            <p:nvPr/>
          </p:nvCxnSpPr>
          <p:spPr>
            <a:xfrm>
              <a:off x="5112150" y="2472363"/>
              <a:ext cx="1452600" cy="1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  <a:effectLst>
              <a:outerShdw blurRad="57150" rotWithShape="0" algn="bl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1319" name="Shape 1319"/>
            <p:cNvSpPr txBox="1"/>
            <p:nvPr/>
          </p:nvSpPr>
          <p:spPr>
            <a:xfrm>
              <a:off x="5111600" y="2584075"/>
              <a:ext cx="15189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VMs</a:t>
              </a:r>
              <a:endParaRPr/>
            </a:p>
          </p:txBody>
        </p:sp>
        <p:sp>
          <p:nvSpPr>
            <p:cNvPr id="1320" name="Shape 1320"/>
            <p:cNvSpPr txBox="1"/>
            <p:nvPr/>
          </p:nvSpPr>
          <p:spPr>
            <a:xfrm>
              <a:off x="5079000" y="2098250"/>
              <a:ext cx="15189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Applications</a:t>
              </a:r>
              <a:endParaRPr/>
            </a:p>
          </p:txBody>
        </p:sp>
      </p:grpSp>
      <p:sp>
        <p:nvSpPr>
          <p:cNvPr id="1321" name="Shape 1321"/>
          <p:cNvSpPr/>
          <p:nvPr/>
        </p:nvSpPr>
        <p:spPr>
          <a:xfrm>
            <a:off x="5611300" y="4496350"/>
            <a:ext cx="224700" cy="199800"/>
          </a:xfrm>
          <a:prstGeom prst="triangle">
            <a:avLst>
              <a:gd fmla="val 50000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Shape 1322"/>
          <p:cNvSpPr txBox="1"/>
          <p:nvPr/>
        </p:nvSpPr>
        <p:spPr>
          <a:xfrm>
            <a:off x="5918650" y="4452700"/>
            <a:ext cx="858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Filebeat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323" name="Shape 1323"/>
          <p:cNvSpPr/>
          <p:nvPr/>
        </p:nvSpPr>
        <p:spPr>
          <a:xfrm>
            <a:off x="7140997" y="4496350"/>
            <a:ext cx="224700" cy="199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Shape 1324"/>
          <p:cNvSpPr txBox="1"/>
          <p:nvPr/>
        </p:nvSpPr>
        <p:spPr>
          <a:xfrm>
            <a:off x="7493775" y="4452700"/>
            <a:ext cx="858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Telegraf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25" name="Shape 1325"/>
          <p:cNvSpPr/>
          <p:nvPr/>
        </p:nvSpPr>
        <p:spPr>
          <a:xfrm>
            <a:off x="6619247" y="3362875"/>
            <a:ext cx="224700" cy="199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Shape 1326"/>
          <p:cNvSpPr/>
          <p:nvPr/>
        </p:nvSpPr>
        <p:spPr>
          <a:xfrm>
            <a:off x="7012925" y="3362875"/>
            <a:ext cx="224700" cy="199800"/>
          </a:xfrm>
          <a:prstGeom prst="triangle">
            <a:avLst>
              <a:gd fmla="val 50000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Shape 1327"/>
          <p:cNvSpPr/>
          <p:nvPr/>
        </p:nvSpPr>
        <p:spPr>
          <a:xfrm>
            <a:off x="6543047" y="2296075"/>
            <a:ext cx="224700" cy="199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Shape 1328"/>
          <p:cNvSpPr/>
          <p:nvPr/>
        </p:nvSpPr>
        <p:spPr>
          <a:xfrm>
            <a:off x="6936725" y="2296075"/>
            <a:ext cx="224700" cy="199800"/>
          </a:xfrm>
          <a:prstGeom prst="triangle">
            <a:avLst>
              <a:gd fmla="val 50000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9" name="Shape 1329"/>
          <p:cNvCxnSpPr>
            <a:endCxn id="1327" idx="1"/>
          </p:cNvCxnSpPr>
          <p:nvPr/>
        </p:nvCxnSpPr>
        <p:spPr>
          <a:xfrm>
            <a:off x="5755247" y="2380375"/>
            <a:ext cx="787800" cy="156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330" name="Shape 1330"/>
          <p:cNvCxnSpPr>
            <a:endCxn id="1327" idx="1"/>
          </p:cNvCxnSpPr>
          <p:nvPr/>
        </p:nvCxnSpPr>
        <p:spPr>
          <a:xfrm>
            <a:off x="6004847" y="1980775"/>
            <a:ext cx="538200" cy="4152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331" name="Shape 1331"/>
          <p:cNvCxnSpPr>
            <a:stCxn id="1316" idx="2"/>
            <a:endCxn id="1325" idx="1"/>
          </p:cNvCxnSpPr>
          <p:nvPr/>
        </p:nvCxnSpPr>
        <p:spPr>
          <a:xfrm>
            <a:off x="6198964" y="3045538"/>
            <a:ext cx="420300" cy="4173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332" name="Shape 1332"/>
          <p:cNvCxnSpPr>
            <a:endCxn id="1325" idx="1"/>
          </p:cNvCxnSpPr>
          <p:nvPr/>
        </p:nvCxnSpPr>
        <p:spPr>
          <a:xfrm>
            <a:off x="5805047" y="3441475"/>
            <a:ext cx="814200" cy="213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333" name="Shape 1333"/>
          <p:cNvCxnSpPr>
            <a:endCxn id="1325" idx="2"/>
          </p:cNvCxnSpPr>
          <p:nvPr/>
        </p:nvCxnSpPr>
        <p:spPr>
          <a:xfrm flipH="1" rot="10800000">
            <a:off x="6441797" y="3562675"/>
            <a:ext cx="289800" cy="4032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334" name="Shape 1334"/>
          <p:cNvSpPr/>
          <p:nvPr/>
        </p:nvSpPr>
        <p:spPr>
          <a:xfrm>
            <a:off x="7478050" y="2442750"/>
            <a:ext cx="499500" cy="4119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Shape 1335"/>
          <p:cNvSpPr txBox="1"/>
          <p:nvPr/>
        </p:nvSpPr>
        <p:spPr>
          <a:xfrm>
            <a:off x="7493775" y="2690775"/>
            <a:ext cx="858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TCP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36" name="Shape 1336"/>
          <p:cNvSpPr txBox="1"/>
          <p:nvPr/>
        </p:nvSpPr>
        <p:spPr>
          <a:xfrm>
            <a:off x="7977550" y="2359350"/>
            <a:ext cx="1183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Data</a:t>
            </a:r>
            <a:endParaRPr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Aggregator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/>
          <p:nvPr>
            <p:ph type="title"/>
          </p:nvPr>
        </p:nvSpPr>
        <p:spPr>
          <a:xfrm>
            <a:off x="411587" y="184288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 sz="2400"/>
              <a:t>Storage Controller</a:t>
            </a: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n" sz="2400"/>
              <a:t>Aggregator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Shape 1343"/>
          <p:cNvSpPr/>
          <p:nvPr/>
        </p:nvSpPr>
        <p:spPr>
          <a:xfrm>
            <a:off x="5130302" y="2315938"/>
            <a:ext cx="1034700" cy="698400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C0400"/>
              </a:gs>
              <a:gs pos="80000">
                <a:srgbClr val="F60600"/>
              </a:gs>
              <a:gs pos="100000">
                <a:srgbClr val="FC030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Kafka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Shape 1344"/>
          <p:cNvSpPr txBox="1"/>
          <p:nvPr/>
        </p:nvSpPr>
        <p:spPr>
          <a:xfrm>
            <a:off x="1024300" y="640800"/>
            <a:ext cx="27480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LUSAC Customer-Premises</a:t>
            </a:r>
            <a:endParaRPr sz="18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Shape 1345"/>
          <p:cNvSpPr/>
          <p:nvPr/>
        </p:nvSpPr>
        <p:spPr>
          <a:xfrm>
            <a:off x="411575" y="1041613"/>
            <a:ext cx="4580400" cy="343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Shape 1346"/>
          <p:cNvSpPr/>
          <p:nvPr/>
        </p:nvSpPr>
        <p:spPr>
          <a:xfrm>
            <a:off x="1352870" y="2615949"/>
            <a:ext cx="828600" cy="698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Heapster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Shape 1347"/>
          <p:cNvSpPr/>
          <p:nvPr/>
        </p:nvSpPr>
        <p:spPr>
          <a:xfrm>
            <a:off x="664398" y="2987791"/>
            <a:ext cx="828900" cy="698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Scraper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Shape 1348"/>
          <p:cNvSpPr/>
          <p:nvPr/>
        </p:nvSpPr>
        <p:spPr>
          <a:xfrm>
            <a:off x="1313538" y="3325513"/>
            <a:ext cx="828900" cy="698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Scraper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Shape 1349"/>
          <p:cNvSpPr/>
          <p:nvPr/>
        </p:nvSpPr>
        <p:spPr>
          <a:xfrm>
            <a:off x="663564" y="3695810"/>
            <a:ext cx="828900" cy="698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Config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Scraper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Shape 1350"/>
          <p:cNvSpPr/>
          <p:nvPr/>
        </p:nvSpPr>
        <p:spPr>
          <a:xfrm>
            <a:off x="3260322" y="2920744"/>
            <a:ext cx="828900" cy="698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kafka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jbryant1\AppData\Local\Microsoft\Windows\INetCache\IE\YZ5M7UVM\1399995805[1].png" id="1351" name="Shape 1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3134" y="1661090"/>
            <a:ext cx="2691879" cy="1512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Shape 1352"/>
          <p:cNvSpPr txBox="1"/>
          <p:nvPr/>
        </p:nvSpPr>
        <p:spPr>
          <a:xfrm>
            <a:off x="6799825" y="2214513"/>
            <a:ext cx="149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Data Analytic Cloud</a:t>
            </a:r>
            <a:endParaRPr sz="1100">
              <a:solidFill>
                <a:srgbClr val="F3F3F3"/>
              </a:solidFill>
            </a:endParaRPr>
          </a:p>
        </p:txBody>
      </p:sp>
      <p:pic>
        <p:nvPicPr>
          <p:cNvPr descr="Image result for kubernetes logo" id="1353" name="Shape 1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896" y="1143388"/>
            <a:ext cx="417045" cy="388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Shape 1354"/>
          <p:cNvSpPr/>
          <p:nvPr/>
        </p:nvSpPr>
        <p:spPr>
          <a:xfrm>
            <a:off x="1951206" y="3644598"/>
            <a:ext cx="828900" cy="698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Telegraf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collector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Shape 1355"/>
          <p:cNvSpPr/>
          <p:nvPr/>
        </p:nvSpPr>
        <p:spPr>
          <a:xfrm>
            <a:off x="2602785" y="3274430"/>
            <a:ext cx="828900" cy="698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Fluentd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collector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s for Oil, a Barrel to Represent Data &lt;strong&gt;Storage&lt;/strong&gt; ..." id="1356" name="Shape 1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107" y="4489528"/>
            <a:ext cx="573514" cy="533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 for Oil, a Barrel to Represent Data &lt;strong&gt;Storage&lt;/strong&gt; ..." id="1357" name="Shape 13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2423" y="4499267"/>
            <a:ext cx="573514" cy="533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 for Oil, a Barrel to Represent Data &lt;strong&gt;Storage&lt;/strong&gt; ..." id="1358" name="Shape 13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2529" y="4489528"/>
            <a:ext cx="573514" cy="533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9" name="Shape 1359"/>
          <p:cNvGrpSpPr/>
          <p:nvPr/>
        </p:nvGrpSpPr>
        <p:grpSpPr>
          <a:xfrm>
            <a:off x="1073150" y="1629888"/>
            <a:ext cx="1138250" cy="1009000"/>
            <a:chOff x="1604975" y="1252550"/>
            <a:chExt cx="1138250" cy="1009000"/>
          </a:xfrm>
        </p:grpSpPr>
        <p:sp>
          <p:nvSpPr>
            <p:cNvPr id="1360" name="Shape 1360"/>
            <p:cNvSpPr/>
            <p:nvPr/>
          </p:nvSpPr>
          <p:spPr>
            <a:xfrm>
              <a:off x="1604975" y="1252550"/>
              <a:ext cx="1138250" cy="1009000"/>
            </a:xfrm>
            <a:custGeom>
              <a:pathLst>
                <a:path extrusionOk="0" h="40360" w="45530">
                  <a:moveTo>
                    <a:pt x="9525" y="0"/>
                  </a:moveTo>
                  <a:lnTo>
                    <a:pt x="35243" y="164"/>
                  </a:lnTo>
                  <a:lnTo>
                    <a:pt x="45530" y="20548"/>
                  </a:lnTo>
                  <a:lnTo>
                    <a:pt x="35433" y="40360"/>
                  </a:lnTo>
                  <a:lnTo>
                    <a:pt x="10097" y="40360"/>
                  </a:lnTo>
                  <a:lnTo>
                    <a:pt x="0" y="20929"/>
                  </a:lnTo>
                  <a:close/>
                </a:path>
              </a:pathLst>
            </a:custGeom>
            <a:solidFill>
              <a:srgbClr val="6AA84F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CCCCCC">
                  <a:alpha val="50000"/>
                </a:srgbClr>
              </a:outerShdw>
            </a:effectLst>
          </p:spPr>
        </p:sp>
        <p:sp>
          <p:nvSpPr>
            <p:cNvPr id="1361" name="Shape 1361"/>
            <p:cNvSpPr txBox="1"/>
            <p:nvPr/>
          </p:nvSpPr>
          <p:spPr>
            <a:xfrm>
              <a:off x="1759650" y="1597000"/>
              <a:ext cx="8289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MySQL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62" name="Shape 1362"/>
          <p:cNvGrpSpPr/>
          <p:nvPr/>
        </p:nvGrpSpPr>
        <p:grpSpPr>
          <a:xfrm>
            <a:off x="1962475" y="1099450"/>
            <a:ext cx="1138250" cy="1009000"/>
            <a:chOff x="1604975" y="1252550"/>
            <a:chExt cx="1138250" cy="1009000"/>
          </a:xfrm>
        </p:grpSpPr>
        <p:sp>
          <p:nvSpPr>
            <p:cNvPr id="1363" name="Shape 1363"/>
            <p:cNvSpPr/>
            <p:nvPr/>
          </p:nvSpPr>
          <p:spPr>
            <a:xfrm>
              <a:off x="1604975" y="1252550"/>
              <a:ext cx="1138250" cy="1009000"/>
            </a:xfrm>
            <a:custGeom>
              <a:pathLst>
                <a:path extrusionOk="0" h="40360" w="45530">
                  <a:moveTo>
                    <a:pt x="9525" y="0"/>
                  </a:moveTo>
                  <a:lnTo>
                    <a:pt x="35243" y="164"/>
                  </a:lnTo>
                  <a:lnTo>
                    <a:pt x="45530" y="20548"/>
                  </a:lnTo>
                  <a:lnTo>
                    <a:pt x="35433" y="40360"/>
                  </a:lnTo>
                  <a:lnTo>
                    <a:pt x="10097" y="40360"/>
                  </a:lnTo>
                  <a:lnTo>
                    <a:pt x="0" y="20929"/>
                  </a:lnTo>
                  <a:close/>
                </a:path>
              </a:pathLst>
            </a:custGeom>
            <a:solidFill>
              <a:srgbClr val="6AA84F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CCCCCC">
                  <a:alpha val="50000"/>
                </a:srgbClr>
              </a:outerShdw>
            </a:effectLst>
          </p:spPr>
        </p:sp>
        <p:sp>
          <p:nvSpPr>
            <p:cNvPr id="1364" name="Shape 1364"/>
            <p:cNvSpPr txBox="1"/>
            <p:nvPr/>
          </p:nvSpPr>
          <p:spPr>
            <a:xfrm>
              <a:off x="1759650" y="1597000"/>
              <a:ext cx="8289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Cinder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65" name="Shape 1365"/>
          <p:cNvGrpSpPr/>
          <p:nvPr/>
        </p:nvGrpSpPr>
        <p:grpSpPr>
          <a:xfrm>
            <a:off x="2857825" y="1609100"/>
            <a:ext cx="1138250" cy="1009000"/>
            <a:chOff x="1604975" y="1252550"/>
            <a:chExt cx="1138250" cy="1009000"/>
          </a:xfrm>
        </p:grpSpPr>
        <p:sp>
          <p:nvSpPr>
            <p:cNvPr id="1366" name="Shape 1366"/>
            <p:cNvSpPr/>
            <p:nvPr/>
          </p:nvSpPr>
          <p:spPr>
            <a:xfrm>
              <a:off x="1604975" y="1252550"/>
              <a:ext cx="1138250" cy="1009000"/>
            </a:xfrm>
            <a:custGeom>
              <a:pathLst>
                <a:path extrusionOk="0" h="40360" w="45530">
                  <a:moveTo>
                    <a:pt x="9525" y="0"/>
                  </a:moveTo>
                  <a:lnTo>
                    <a:pt x="35243" y="164"/>
                  </a:lnTo>
                  <a:lnTo>
                    <a:pt x="45530" y="20548"/>
                  </a:lnTo>
                  <a:lnTo>
                    <a:pt x="35433" y="40360"/>
                  </a:lnTo>
                  <a:lnTo>
                    <a:pt x="10097" y="40360"/>
                  </a:lnTo>
                  <a:lnTo>
                    <a:pt x="0" y="20929"/>
                  </a:lnTo>
                  <a:close/>
                </a:path>
              </a:pathLst>
            </a:custGeom>
            <a:solidFill>
              <a:srgbClr val="6AA84F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CCCCCC">
                  <a:alpha val="50000"/>
                </a:srgbClr>
              </a:outerShdw>
            </a:effectLst>
          </p:spPr>
        </p:sp>
        <p:sp>
          <p:nvSpPr>
            <p:cNvPr id="1367" name="Shape 1367"/>
            <p:cNvSpPr txBox="1"/>
            <p:nvPr/>
          </p:nvSpPr>
          <p:spPr>
            <a:xfrm>
              <a:off x="1682313" y="1597013"/>
              <a:ext cx="10071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KeyStone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68" name="Shape 1368"/>
          <p:cNvGrpSpPr/>
          <p:nvPr/>
        </p:nvGrpSpPr>
        <p:grpSpPr>
          <a:xfrm>
            <a:off x="1962475" y="2136288"/>
            <a:ext cx="1138250" cy="1009000"/>
            <a:chOff x="1452575" y="2136988"/>
            <a:chExt cx="1138250" cy="1009000"/>
          </a:xfrm>
        </p:grpSpPr>
        <p:sp>
          <p:nvSpPr>
            <p:cNvPr id="1369" name="Shape 1369"/>
            <p:cNvSpPr/>
            <p:nvPr/>
          </p:nvSpPr>
          <p:spPr>
            <a:xfrm>
              <a:off x="1452575" y="2136988"/>
              <a:ext cx="1138250" cy="1009000"/>
            </a:xfrm>
            <a:custGeom>
              <a:pathLst>
                <a:path extrusionOk="0" h="40360" w="45530">
                  <a:moveTo>
                    <a:pt x="9525" y="0"/>
                  </a:moveTo>
                  <a:lnTo>
                    <a:pt x="35243" y="164"/>
                  </a:lnTo>
                  <a:lnTo>
                    <a:pt x="45530" y="20548"/>
                  </a:lnTo>
                  <a:lnTo>
                    <a:pt x="35433" y="40360"/>
                  </a:lnTo>
                  <a:lnTo>
                    <a:pt x="10097" y="40360"/>
                  </a:lnTo>
                  <a:lnTo>
                    <a:pt x="0" y="20929"/>
                  </a:lnTo>
                  <a:close/>
                </a:path>
              </a:pathLst>
            </a:custGeom>
            <a:solidFill>
              <a:srgbClr val="6AA84F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CCCCCC">
                  <a:alpha val="50000"/>
                </a:srgbClr>
              </a:outerShdw>
            </a:effectLst>
          </p:spPr>
        </p:sp>
        <p:sp>
          <p:nvSpPr>
            <p:cNvPr id="1370" name="Shape 1370"/>
            <p:cNvSpPr txBox="1"/>
            <p:nvPr/>
          </p:nvSpPr>
          <p:spPr>
            <a:xfrm>
              <a:off x="1545325" y="2461225"/>
              <a:ext cx="10347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RabbitMQ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 sz="2100"/>
              <a:t>Data Analytics Platform -</a:t>
            </a: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LUDP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7" name="Shape 1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0" y="1359477"/>
            <a:ext cx="9008269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Shape 1383"/>
          <p:cNvSpPr txBox="1"/>
          <p:nvPr>
            <p:ph type="title"/>
          </p:nvPr>
        </p:nvSpPr>
        <p:spPr>
          <a:xfrm>
            <a:off x="411587" y="184288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 sz="2100"/>
              <a:t>Storage Controller</a:t>
            </a: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n" sz="2100"/>
              <a:t>S</a:t>
            </a: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tore on LUDP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4" name="Shape 1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26" y="734418"/>
            <a:ext cx="6206151" cy="4193208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Shape 1385"/>
          <p:cNvSpPr txBox="1"/>
          <p:nvPr>
            <p:ph idx="1" type="body"/>
          </p:nvPr>
        </p:nvSpPr>
        <p:spPr>
          <a:xfrm>
            <a:off x="6146700" y="807125"/>
            <a:ext cx="2816400" cy="3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27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➢"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software developed in house</a:t>
            </a:r>
            <a:endParaRPr/>
          </a:p>
          <a:p>
            <a:pPr indent="-1524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0" lang="en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Batch data processing and analysis</a:t>
            </a:r>
            <a:endParaRPr/>
          </a:p>
          <a:p>
            <a:pPr indent="-1524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0" lang="en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Implements data analytics models: trending, clustering, outlier detection</a:t>
            </a:r>
            <a:endParaRPr b="0" i="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0" lang="en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Big Data volume through Spark &amp; HDFS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1386" name="Shape 13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7136" y="2699441"/>
            <a:ext cx="1041297" cy="1001764"/>
          </a:xfrm>
          <a:prstGeom prst="rect">
            <a:avLst/>
          </a:prstGeom>
          <a:gradFill>
            <a:gsLst>
              <a:gs pos="0">
                <a:srgbClr val="D74900"/>
              </a:gs>
              <a:gs pos="80000">
                <a:srgbClr val="FF5F00"/>
              </a:gs>
              <a:gs pos="100000">
                <a:srgbClr val="FF5F0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pic>
        <p:nvPicPr>
          <p:cNvPr descr="Related image" id="1387" name="Shape 13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0001" y="3006297"/>
            <a:ext cx="780900" cy="5947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8" name="Shape 13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1275" y="2235425"/>
            <a:ext cx="1264800" cy="359475"/>
          </a:xfrm>
          <a:prstGeom prst="rect">
            <a:avLst/>
          </a:prstGeom>
          <a:gradFill>
            <a:gsLst>
              <a:gs pos="0">
                <a:srgbClr val="D74900"/>
              </a:gs>
              <a:gs pos="80000">
                <a:srgbClr val="FF5F00"/>
              </a:gs>
              <a:gs pos="100000">
                <a:srgbClr val="FF5F0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cxnSp>
        <p:nvCxnSpPr>
          <p:cNvPr id="1389" name="Shape 1389"/>
          <p:cNvCxnSpPr>
            <a:stCxn id="1387" idx="3"/>
            <a:endCxn id="1386" idx="1"/>
          </p:cNvCxnSpPr>
          <p:nvPr/>
        </p:nvCxnSpPr>
        <p:spPr>
          <a:xfrm flipH="1" rot="10800000">
            <a:off x="2840902" y="3200460"/>
            <a:ext cx="646200" cy="103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lg" w="lg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1390" name="Shape 13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2123" y="3126062"/>
            <a:ext cx="461129" cy="2356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1" name="Shape 1391"/>
          <p:cNvSpPr/>
          <p:nvPr/>
        </p:nvSpPr>
        <p:spPr>
          <a:xfrm>
            <a:off x="4964322" y="3449299"/>
            <a:ext cx="309830" cy="25987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9829"/>
              </a:gs>
              <a:gs pos="80000">
                <a:srgbClr val="5EC836"/>
              </a:gs>
              <a:gs pos="100000">
                <a:srgbClr val="5ECC33"/>
              </a:gs>
            </a:gsLst>
            <a:lin ang="16200000" scaled="0"/>
          </a:gradFill>
          <a:ln cap="flat" cmpd="sng" w="9525">
            <a:solidFill>
              <a:srgbClr val="65BC4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Shape 1392"/>
          <p:cNvSpPr txBox="1"/>
          <p:nvPr/>
        </p:nvSpPr>
        <p:spPr>
          <a:xfrm>
            <a:off x="4639952" y="2761575"/>
            <a:ext cx="63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RDD</a:t>
            </a:r>
            <a:endParaRPr sz="1100"/>
          </a:p>
        </p:txBody>
      </p:sp>
      <p:pic>
        <p:nvPicPr>
          <p:cNvPr id="1393" name="Shape 13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39417" y="1505275"/>
            <a:ext cx="348477" cy="362377"/>
          </a:xfrm>
          <a:prstGeom prst="rect">
            <a:avLst/>
          </a:prstGeom>
          <a:gradFill>
            <a:gsLst>
              <a:gs pos="0">
                <a:srgbClr val="D74900"/>
              </a:gs>
              <a:gs pos="80000">
                <a:srgbClr val="FF5F00"/>
              </a:gs>
              <a:gs pos="100000">
                <a:srgbClr val="FF5F00"/>
              </a:gs>
            </a:gsLst>
            <a:lin ang="16200000" scaled="0"/>
          </a:gradFill>
          <a:ln cap="flat" cmpd="sng" w="9525">
            <a:solidFill>
              <a:srgbClr val="FF65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cxnSp>
        <p:nvCxnSpPr>
          <p:cNvPr id="1394" name="Shape 1394"/>
          <p:cNvCxnSpPr>
            <a:stCxn id="1387" idx="0"/>
            <a:endCxn id="1393" idx="2"/>
          </p:cNvCxnSpPr>
          <p:nvPr/>
        </p:nvCxnSpPr>
        <p:spPr>
          <a:xfrm flipH="1" rot="10800000">
            <a:off x="2450451" y="1867797"/>
            <a:ext cx="763200" cy="11385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lg" w="lg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95" name="Shape 1395"/>
          <p:cNvCxnSpPr>
            <a:stCxn id="1388" idx="0"/>
            <a:endCxn id="1393" idx="2"/>
          </p:cNvCxnSpPr>
          <p:nvPr/>
        </p:nvCxnSpPr>
        <p:spPr>
          <a:xfrm flipH="1" rot="10800000">
            <a:off x="2083675" y="1867625"/>
            <a:ext cx="1130100" cy="367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lg" w="lg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descr="Image result for user icon" id="1396" name="Shape 13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4018" y="1011969"/>
            <a:ext cx="452143" cy="452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7" name="Shape 1397"/>
          <p:cNvCxnSpPr>
            <a:endCxn id="1393" idx="1"/>
          </p:cNvCxnSpPr>
          <p:nvPr/>
        </p:nvCxnSpPr>
        <p:spPr>
          <a:xfrm>
            <a:off x="2065917" y="1353764"/>
            <a:ext cx="973500" cy="33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pic>
        <p:nvPicPr>
          <p:cNvPr id="1398" name="Shape 139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7326" y="3930677"/>
            <a:ext cx="815570" cy="3594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9" name="Shape 1399"/>
          <p:cNvSpPr/>
          <p:nvPr/>
        </p:nvSpPr>
        <p:spPr>
          <a:xfrm>
            <a:off x="367019" y="3171024"/>
            <a:ext cx="815700" cy="39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74900"/>
              </a:gs>
              <a:gs pos="80000">
                <a:srgbClr val="FF5F00"/>
              </a:gs>
              <a:gs pos="100000">
                <a:srgbClr val="FF5F0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telegraf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400" name="Shape 14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197" y="301901"/>
            <a:ext cx="426469" cy="410277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1401" name="Shape 1401"/>
          <p:cNvSpPr/>
          <p:nvPr/>
        </p:nvSpPr>
        <p:spPr>
          <a:xfrm>
            <a:off x="4588174" y="3087982"/>
            <a:ext cx="296961" cy="28966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9829"/>
              </a:gs>
              <a:gs pos="80000">
                <a:srgbClr val="5EC836"/>
              </a:gs>
              <a:gs pos="100000">
                <a:srgbClr val="5ECC33"/>
              </a:gs>
            </a:gsLst>
            <a:lin ang="16200000" scaled="0"/>
          </a:gradFill>
          <a:ln cap="flat" cmpd="sng" w="9525">
            <a:solidFill>
              <a:srgbClr val="65BC4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Shape 1402"/>
          <p:cNvSpPr txBox="1"/>
          <p:nvPr/>
        </p:nvSpPr>
        <p:spPr>
          <a:xfrm>
            <a:off x="2996458" y="970100"/>
            <a:ext cx="114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LUDP</a:t>
            </a:r>
            <a:endParaRPr sz="1100"/>
          </a:p>
        </p:txBody>
      </p:sp>
      <p:cxnSp>
        <p:nvCxnSpPr>
          <p:cNvPr id="1403" name="Shape 1403"/>
          <p:cNvCxnSpPr>
            <a:stCxn id="1398" idx="0"/>
            <a:endCxn id="1399" idx="2"/>
          </p:cNvCxnSpPr>
          <p:nvPr/>
        </p:nvCxnSpPr>
        <p:spPr>
          <a:xfrm rot="10800000">
            <a:off x="775011" y="3561977"/>
            <a:ext cx="20100" cy="368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404" name="Shape 1404"/>
          <p:cNvCxnSpPr>
            <a:stCxn id="1398" idx="0"/>
            <a:endCxn id="1387" idx="1"/>
          </p:cNvCxnSpPr>
          <p:nvPr/>
        </p:nvCxnSpPr>
        <p:spPr>
          <a:xfrm flipH="1" rot="10800000">
            <a:off x="795111" y="3303677"/>
            <a:ext cx="1264800" cy="6270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405" name="Shape 1405"/>
          <p:cNvCxnSpPr>
            <a:stCxn id="1399" idx="0"/>
            <a:endCxn id="1388" idx="2"/>
          </p:cNvCxnSpPr>
          <p:nvPr/>
        </p:nvCxnSpPr>
        <p:spPr>
          <a:xfrm flipH="1" rot="10800000">
            <a:off x="774869" y="2595024"/>
            <a:ext cx="1308900" cy="576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406" name="Shape 1406"/>
          <p:cNvCxnSpPr/>
          <p:nvPr/>
        </p:nvCxnSpPr>
        <p:spPr>
          <a:xfrm>
            <a:off x="1850148" y="1529255"/>
            <a:ext cx="520415" cy="15149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1407" name="Shape 1407"/>
          <p:cNvCxnSpPr>
            <a:stCxn id="1388" idx="3"/>
            <a:endCxn id="1386" idx="1"/>
          </p:cNvCxnSpPr>
          <p:nvPr/>
        </p:nvCxnSpPr>
        <p:spPr>
          <a:xfrm>
            <a:off x="2716075" y="2415163"/>
            <a:ext cx="771000" cy="785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408" name="Shape 1408"/>
          <p:cNvSpPr/>
          <p:nvPr/>
        </p:nvSpPr>
        <p:spPr>
          <a:xfrm>
            <a:off x="4798750" y="3792125"/>
            <a:ext cx="815700" cy="410400"/>
          </a:xfrm>
          <a:prstGeom prst="can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HDFS</a:t>
            </a:r>
            <a:endParaRPr/>
          </a:p>
        </p:txBody>
      </p:sp>
      <p:cxnSp>
        <p:nvCxnSpPr>
          <p:cNvPr id="1409" name="Shape 1409"/>
          <p:cNvCxnSpPr>
            <a:stCxn id="1386" idx="1"/>
            <a:endCxn id="1398" idx="3"/>
          </p:cNvCxnSpPr>
          <p:nvPr/>
        </p:nvCxnSpPr>
        <p:spPr>
          <a:xfrm flipH="1">
            <a:off x="1202936" y="3200323"/>
            <a:ext cx="2284200" cy="910200"/>
          </a:xfrm>
          <a:prstGeom prst="curvedConnector3">
            <a:avLst>
              <a:gd fmla="val 1804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 txBox="1"/>
          <p:nvPr>
            <p:ph type="title"/>
          </p:nvPr>
        </p:nvSpPr>
        <p:spPr>
          <a:xfrm>
            <a:off x="411587" y="15713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Storage Usage Trending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vector graphic: Computer, Database, Network, &lt;strong&gt;Server&lt;/strong&gt; - Free Image on Pixabay - 156948" id="1416" name="Shape 1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587" y="1039997"/>
            <a:ext cx="523269" cy="644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Computer, Database, Network, &lt;strong&gt;Server&lt;/strong&gt; - Free Image on Pixabay - 156948" id="1417" name="Shape 1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587" y="1774558"/>
            <a:ext cx="523269" cy="644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Computer, Database, Network, &lt;strong&gt;Server&lt;/strong&gt; - Free Image on Pixabay - 156948" id="1418" name="Shape 1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587" y="2503731"/>
            <a:ext cx="523269" cy="644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Computer, Database, Network, &lt;strong&gt;Server&lt;/strong&gt; - Free Image on Pixabay - 156948" id="1419" name="Shape 1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587" y="3232903"/>
            <a:ext cx="523269" cy="64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Shape 14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9310" y="407844"/>
            <a:ext cx="5858676" cy="395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Shape 14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5691" y="1958772"/>
            <a:ext cx="3007037" cy="143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Shape 1422"/>
          <p:cNvSpPr txBox="1"/>
          <p:nvPr/>
        </p:nvSpPr>
        <p:spPr>
          <a:xfrm>
            <a:off x="4806760" y="777974"/>
            <a:ext cx="76747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LUDP</a:t>
            </a:r>
            <a:endParaRPr sz="1100"/>
          </a:p>
        </p:txBody>
      </p:sp>
      <p:pic>
        <p:nvPicPr>
          <p:cNvPr descr="Related image" id="1423" name="Shape 14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7136" y="1824062"/>
            <a:ext cx="1041297" cy="1001764"/>
          </a:xfrm>
          <a:prstGeom prst="rect">
            <a:avLst/>
          </a:prstGeom>
          <a:gradFill>
            <a:gsLst>
              <a:gs pos="0">
                <a:srgbClr val="D74900"/>
              </a:gs>
              <a:gs pos="80000">
                <a:srgbClr val="FF5F00"/>
              </a:gs>
              <a:gs pos="100000">
                <a:srgbClr val="FF5F0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pic>
        <p:nvPicPr>
          <p:cNvPr id="1424" name="Shape 14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0991" y="3207628"/>
            <a:ext cx="461129" cy="2356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425" name="Shape 1425"/>
          <p:cNvGrpSpPr/>
          <p:nvPr/>
        </p:nvGrpSpPr>
        <p:grpSpPr>
          <a:xfrm>
            <a:off x="3576718" y="3738724"/>
            <a:ext cx="878246" cy="340393"/>
            <a:chOff x="5660027" y="4880349"/>
            <a:chExt cx="1538181" cy="781492"/>
          </a:xfrm>
        </p:grpSpPr>
        <p:sp>
          <p:nvSpPr>
            <p:cNvPr id="1426" name="Shape 1426"/>
            <p:cNvSpPr/>
            <p:nvPr/>
          </p:nvSpPr>
          <p:spPr>
            <a:xfrm>
              <a:off x="5660027" y="4880349"/>
              <a:ext cx="1190847" cy="520995"/>
            </a:xfrm>
            <a:prstGeom prst="flowChartMagneticDisk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Shape 1427"/>
            <p:cNvSpPr/>
            <p:nvPr/>
          </p:nvSpPr>
          <p:spPr>
            <a:xfrm>
              <a:off x="5791161" y="4968951"/>
              <a:ext cx="1190847" cy="520995"/>
            </a:xfrm>
            <a:prstGeom prst="flowChartMagneticDisk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Shape 1428"/>
            <p:cNvSpPr/>
            <p:nvPr/>
          </p:nvSpPr>
          <p:spPr>
            <a:xfrm>
              <a:off x="5899259" y="5045879"/>
              <a:ext cx="1190847" cy="520995"/>
            </a:xfrm>
            <a:prstGeom prst="flowChartMagneticDisk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Shape 1429"/>
            <p:cNvSpPr/>
            <p:nvPr/>
          </p:nvSpPr>
          <p:spPr>
            <a:xfrm>
              <a:off x="6007360" y="5140845"/>
              <a:ext cx="1190848" cy="520996"/>
            </a:xfrm>
            <a:prstGeom prst="flowChartMagneticDisk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HDFS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0" name="Shape 1430"/>
          <p:cNvSpPr/>
          <p:nvPr/>
        </p:nvSpPr>
        <p:spPr>
          <a:xfrm>
            <a:off x="3840309" y="3432773"/>
            <a:ext cx="309830" cy="25987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9829"/>
              </a:gs>
              <a:gs pos="80000">
                <a:srgbClr val="5EC836"/>
              </a:gs>
              <a:gs pos="100000">
                <a:srgbClr val="5ECC33"/>
              </a:gs>
            </a:gsLst>
            <a:lin ang="16200000" scaled="0"/>
          </a:gradFill>
          <a:ln cap="flat" cmpd="sng" w="9525">
            <a:solidFill>
              <a:srgbClr val="65BC4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Shape 1431"/>
          <p:cNvSpPr/>
          <p:nvPr/>
        </p:nvSpPr>
        <p:spPr>
          <a:xfrm>
            <a:off x="3840309" y="2892751"/>
            <a:ext cx="309830" cy="25987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9829"/>
              </a:gs>
              <a:gs pos="80000">
                <a:srgbClr val="5EC836"/>
              </a:gs>
              <a:gs pos="100000">
                <a:srgbClr val="5ECC33"/>
              </a:gs>
            </a:gsLst>
            <a:lin ang="16200000" scaled="0"/>
          </a:gradFill>
          <a:ln cap="flat" cmpd="sng" w="9525">
            <a:solidFill>
              <a:srgbClr val="65BC4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2" name="Shape 1432"/>
          <p:cNvCxnSpPr/>
          <p:nvPr/>
        </p:nvCxnSpPr>
        <p:spPr>
          <a:xfrm>
            <a:off x="1082689" y="1454227"/>
            <a:ext cx="2312033" cy="87071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33" name="Shape 1433"/>
          <p:cNvCxnSpPr/>
          <p:nvPr/>
        </p:nvCxnSpPr>
        <p:spPr>
          <a:xfrm>
            <a:off x="1027406" y="2160203"/>
            <a:ext cx="2297122" cy="27904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34" name="Shape 1434"/>
          <p:cNvCxnSpPr/>
          <p:nvPr/>
        </p:nvCxnSpPr>
        <p:spPr>
          <a:xfrm flipH="1" rot="10800000">
            <a:off x="1082689" y="2553544"/>
            <a:ext cx="2230729" cy="37357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35" name="Shape 1435"/>
          <p:cNvCxnSpPr/>
          <p:nvPr/>
        </p:nvCxnSpPr>
        <p:spPr>
          <a:xfrm flipH="1" rot="10800000">
            <a:off x="1027406" y="2677110"/>
            <a:ext cx="2331291" cy="92356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Image result for user icon" id="1436" name="Shape 14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5725" y="959978"/>
            <a:ext cx="452143" cy="452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Shape 1437"/>
          <p:cNvCxnSpPr/>
          <p:nvPr/>
        </p:nvCxnSpPr>
        <p:spPr>
          <a:xfrm flipH="1" rot="10800000">
            <a:off x="4565188" y="1206347"/>
            <a:ext cx="2575602" cy="89030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38" name="Shape 1438"/>
          <p:cNvCxnSpPr/>
          <p:nvPr/>
        </p:nvCxnSpPr>
        <p:spPr>
          <a:xfrm>
            <a:off x="4620846" y="2534960"/>
            <a:ext cx="311599" cy="142151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 txBox="1"/>
          <p:nvPr>
            <p:ph type="title"/>
          </p:nvPr>
        </p:nvSpPr>
        <p:spPr>
          <a:xfrm>
            <a:off x="411587" y="184288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 sz="2100"/>
              <a:t>Summary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Shape 1445"/>
          <p:cNvSpPr txBox="1"/>
          <p:nvPr>
            <p:ph idx="1" type="body"/>
          </p:nvPr>
        </p:nvSpPr>
        <p:spPr>
          <a:xfrm>
            <a:off x="534375" y="970300"/>
            <a:ext cx="7378800" cy="3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27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Three </a:t>
            </a:r>
            <a:r>
              <a:rPr b="0" i="0" lang="en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Geo-distributed</a:t>
            </a: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locations</a:t>
            </a:r>
            <a:endParaRPr sz="2400"/>
          </a:p>
          <a:p>
            <a:pPr indent="-1778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Five-layer of the </a:t>
            </a:r>
            <a:r>
              <a:rPr b="0" i="0" lang="en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full infrastructure </a:t>
            </a:r>
            <a:endParaRPr sz="2400"/>
          </a:p>
          <a:p>
            <a:pPr indent="-1778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15+ Open Source components in pipeline</a:t>
            </a:r>
            <a:endParaRPr sz="2400"/>
          </a:p>
          <a:p>
            <a:pPr indent="-1778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70+ different SW/HW components  under monitoring </a:t>
            </a:r>
            <a:endParaRPr sz="2400"/>
          </a:p>
          <a:p>
            <a:pPr indent="-1778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Scalable</a:t>
            </a: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millions of data samples per seconds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Resilient</a:t>
            </a: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software, hardware and network failures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2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lang="en" sz="2400"/>
              <a:t> Storage usage prediction based machine learning and big data analytics 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Infrastructure, Containers, Microservices</a:t>
            </a:r>
            <a:endParaRPr/>
          </a:p>
        </p:txBody>
      </p:sp>
      <p:pic>
        <p:nvPicPr>
          <p:cNvPr id="1451" name="Shape 1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996620" y="3947808"/>
            <a:ext cx="1721349" cy="5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Shape 1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117901" cy="308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 sz="2100"/>
              <a:t>Objectives for the </a:t>
            </a: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Infrastructure of a </a:t>
            </a:r>
            <a:r>
              <a:rPr lang="en" sz="2100"/>
              <a:t>Storage Controller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Shape 1459"/>
          <p:cNvSpPr txBox="1"/>
          <p:nvPr/>
        </p:nvSpPr>
        <p:spPr>
          <a:xfrm>
            <a:off x="607377" y="1014412"/>
            <a:ext cx="2579566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Based on Stable Controlled source code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Quick and easy to deploy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development environment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CI/CD safe-guards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Isolation of technologies</a:t>
            </a:r>
            <a:endParaRPr sz="1100"/>
          </a:p>
        </p:txBody>
      </p:sp>
      <p:sp>
        <p:nvSpPr>
          <p:cNvPr id="1460" name="Shape 1460"/>
          <p:cNvSpPr txBox="1"/>
          <p:nvPr/>
        </p:nvSpPr>
        <p:spPr>
          <a:xfrm>
            <a:off x="4072998" y="930293"/>
            <a:ext cx="2579566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Future Proof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Cutting edge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Forward looking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Operational Ease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Resilient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Scalable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Scale Out (new Services)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✓"/>
            </a:pPr>
            <a:r>
              <a:rPr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Changes pushed upstream into community</a:t>
            </a:r>
            <a:endParaRPr sz="1100"/>
          </a:p>
        </p:txBody>
      </p:sp>
      <p:sp>
        <p:nvSpPr>
          <p:cNvPr id="1461" name="Shape 1461"/>
          <p:cNvSpPr txBox="1"/>
          <p:nvPr/>
        </p:nvSpPr>
        <p:spPr>
          <a:xfrm>
            <a:off x="1095325" y="4246425"/>
            <a:ext cx="6028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solution – A Containerized Infrastructure, Micro-Service adoption, running on a Kubernetes Cluster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Shape 1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14300"/>
            <a:ext cx="5179219" cy="309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Shape 1467"/>
          <p:cNvSpPr txBox="1"/>
          <p:nvPr/>
        </p:nvSpPr>
        <p:spPr>
          <a:xfrm>
            <a:off x="5486400" y="185350"/>
            <a:ext cx="34200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254000" lvl="0" marL="342900" rtl="0">
              <a:spcBef>
                <a:spcPts val="0"/>
              </a:spcBef>
              <a:spcAft>
                <a:spcPts val="0"/>
              </a:spcAft>
              <a:buClr>
                <a:srgbClr val="E1DDD9"/>
              </a:buClr>
              <a:buSzPts val="1400"/>
              <a:buChar char="●"/>
            </a:pPr>
            <a:r>
              <a:rPr lang="en" sz="1400">
                <a:solidFill>
                  <a:srgbClr val="E1DDD9"/>
                </a:solidFill>
              </a:rPr>
              <a:t>Microservices are services that are generally containerized and are easily distributable through some form of a network to be easily replaceable parts. </a:t>
            </a:r>
            <a:endParaRPr sz="1400">
              <a:solidFill>
                <a:srgbClr val="E1DDD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DDD9"/>
              </a:solidFill>
            </a:endParaRPr>
          </a:p>
          <a:p>
            <a:pPr indent="-254000" lvl="0" marL="342900" rtl="0">
              <a:spcBef>
                <a:spcPts val="0"/>
              </a:spcBef>
              <a:spcAft>
                <a:spcPts val="0"/>
              </a:spcAft>
              <a:buClr>
                <a:srgbClr val="E1DDD9"/>
              </a:buClr>
              <a:buSzPts val="1400"/>
              <a:buChar char="●"/>
            </a:pPr>
            <a:r>
              <a:rPr lang="en" sz="1400">
                <a:solidFill>
                  <a:srgbClr val="E1DDD9"/>
                </a:solidFill>
              </a:rPr>
              <a:t>These services are defined by a specification where they do a single task, expose some endpoint or API and are composable with other microservices.</a:t>
            </a:r>
            <a:endParaRPr sz="1400">
              <a:solidFill>
                <a:srgbClr val="E1DDD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DDD9"/>
              </a:solidFill>
            </a:endParaRPr>
          </a:p>
          <a:p>
            <a:pPr indent="-254000" lvl="0" marL="342900" rtl="0">
              <a:spcBef>
                <a:spcPts val="0"/>
              </a:spcBef>
              <a:spcAft>
                <a:spcPts val="0"/>
              </a:spcAft>
              <a:buClr>
                <a:srgbClr val="E1DDD9"/>
              </a:buClr>
              <a:buSzPts val="1400"/>
              <a:buChar char="●"/>
            </a:pPr>
            <a:r>
              <a:rPr lang="en" sz="1400">
                <a:solidFill>
                  <a:srgbClr val="E1DDD9"/>
                </a:solidFill>
              </a:rPr>
              <a:t>There is a need for these services to talk to each other, and to external services and to do this they use some form of a meshing network. </a:t>
            </a:r>
            <a:endParaRPr sz="1400">
              <a:solidFill>
                <a:srgbClr val="E1DDD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1DDD9"/>
              </a:solidFill>
            </a:endParaRPr>
          </a:p>
          <a:p>
            <a:pPr indent="-254000" lvl="0" marL="342900" rtl="0">
              <a:spcBef>
                <a:spcPts val="0"/>
              </a:spcBef>
              <a:spcAft>
                <a:spcPts val="0"/>
              </a:spcAft>
              <a:buClr>
                <a:srgbClr val="E1DDD9"/>
              </a:buClr>
              <a:buSzPts val="1400"/>
              <a:buChar char="●"/>
            </a:pPr>
            <a:r>
              <a:rPr lang="en" sz="1400">
                <a:solidFill>
                  <a:srgbClr val="E1DDD9"/>
                </a:solidFill>
              </a:rPr>
              <a:t>These networks right now are done through container networks, such as the Docker Overlay Network, the Kubernetes "POD" system, linkerd, serf, and a multitude of other systems like istio.</a:t>
            </a:r>
            <a:endParaRPr sz="1400">
              <a:solidFill>
                <a:srgbClr val="E1DDD9"/>
              </a:solidFill>
            </a:endParaRPr>
          </a:p>
        </p:txBody>
      </p:sp>
      <p:sp>
        <p:nvSpPr>
          <p:cNvPr id="1468" name="Shape 1468"/>
          <p:cNvSpPr txBox="1"/>
          <p:nvPr/>
        </p:nvSpPr>
        <p:spPr>
          <a:xfrm>
            <a:off x="114294" y="3335038"/>
            <a:ext cx="36237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Isolation of technologies</a:t>
            </a:r>
            <a:endParaRPr sz="1800">
              <a:solidFill>
                <a:srgbClr val="FFFFFF"/>
              </a:solidFill>
            </a:endParaRPr>
          </a:p>
          <a:p>
            <a:pPr indent="-279400" lvl="0" marL="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Quicker ramp-up time for developers</a:t>
            </a:r>
            <a:endParaRPr sz="1800">
              <a:solidFill>
                <a:srgbClr val="FFFFFF"/>
              </a:solidFill>
            </a:endParaRPr>
          </a:p>
          <a:p>
            <a:pPr indent="-279400" lvl="0" marL="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Quicker, simpler Upgrades</a:t>
            </a:r>
            <a:endParaRPr sz="1800">
              <a:solidFill>
                <a:srgbClr val="FFFFFF"/>
              </a:solidFill>
            </a:endParaRPr>
          </a:p>
          <a:p>
            <a:pPr indent="-279400" lvl="0" marL="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Roll-out acceleration</a:t>
            </a:r>
            <a:endParaRPr sz="1800">
              <a:solidFill>
                <a:srgbClr val="FFFFFF"/>
              </a:solidFill>
            </a:endParaRPr>
          </a:p>
          <a:p>
            <a:pPr indent="-279400" lvl="0" marL="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Enables Containerization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/>
          <p:nvPr>
            <p:ph type="title"/>
          </p:nvPr>
        </p:nvSpPr>
        <p:spPr>
          <a:xfrm>
            <a:off x="411572" y="205750"/>
            <a:ext cx="56616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Containerization in Production</a:t>
            </a:r>
            <a:endParaRPr/>
          </a:p>
        </p:txBody>
      </p:sp>
      <p:pic>
        <p:nvPicPr>
          <p:cNvPr id="1474" name="Shape 1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650" y="3706200"/>
            <a:ext cx="659325" cy="8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Shape 14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53" y="778300"/>
            <a:ext cx="5725174" cy="42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Shape 14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9125" y="1437625"/>
            <a:ext cx="2982800" cy="36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Shape 14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9125" y="778300"/>
            <a:ext cx="2982800" cy="6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Shape 14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2426" y="778300"/>
            <a:ext cx="1332450" cy="17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Shape 14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1926" y="778300"/>
            <a:ext cx="1332450" cy="17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Shape 14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9476" y="778300"/>
            <a:ext cx="1332450" cy="17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Shape 14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8226" y="2515075"/>
            <a:ext cx="1332450" cy="17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Shape 14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0051" y="2473450"/>
            <a:ext cx="1332450" cy="17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Shape 14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901" y="2375075"/>
            <a:ext cx="1332450" cy="17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Shape 14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3576" y="3267513"/>
            <a:ext cx="1332450" cy="17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Shape 14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4876" y="3267513"/>
            <a:ext cx="1332450" cy="17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Shape 1486"/>
          <p:cNvSpPr txBox="1"/>
          <p:nvPr/>
        </p:nvSpPr>
        <p:spPr>
          <a:xfrm>
            <a:off x="5628225" y="1378925"/>
            <a:ext cx="9225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Security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87" name="Shape 1487"/>
          <p:cNvSpPr txBox="1"/>
          <p:nvPr/>
        </p:nvSpPr>
        <p:spPr>
          <a:xfrm>
            <a:off x="6721925" y="1437625"/>
            <a:ext cx="9225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Code</a:t>
            </a:r>
            <a:endParaRPr b="1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Quality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88" name="Shape 1488"/>
          <p:cNvSpPr txBox="1"/>
          <p:nvPr/>
        </p:nvSpPr>
        <p:spPr>
          <a:xfrm>
            <a:off x="7549125" y="1534800"/>
            <a:ext cx="1194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Container Hosting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89" name="Shape 1489"/>
          <p:cNvSpPr txBox="1"/>
          <p:nvPr/>
        </p:nvSpPr>
        <p:spPr>
          <a:xfrm>
            <a:off x="5717188" y="2696725"/>
            <a:ext cx="10848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Peer Discovery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90" name="Shape 1490"/>
          <p:cNvSpPr txBox="1"/>
          <p:nvPr/>
        </p:nvSpPr>
        <p:spPr>
          <a:xfrm>
            <a:off x="6884875" y="3971825"/>
            <a:ext cx="1296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Monitoring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91" name="Shape 1491"/>
          <p:cNvSpPr txBox="1"/>
          <p:nvPr/>
        </p:nvSpPr>
        <p:spPr>
          <a:xfrm>
            <a:off x="5741650" y="3875975"/>
            <a:ext cx="1296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Rolling Deployment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92" name="Shape 1492"/>
          <p:cNvSpPr txBox="1"/>
          <p:nvPr/>
        </p:nvSpPr>
        <p:spPr>
          <a:xfrm>
            <a:off x="6802000" y="2871900"/>
            <a:ext cx="1296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Scale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93" name="Shape 1493"/>
          <p:cNvSpPr txBox="1"/>
          <p:nvPr/>
        </p:nvSpPr>
        <p:spPr>
          <a:xfrm>
            <a:off x="7549125" y="3056150"/>
            <a:ext cx="1296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Resilience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94" name="Shape 1494"/>
          <p:cNvSpPr txBox="1"/>
          <p:nvPr/>
        </p:nvSpPr>
        <p:spPr>
          <a:xfrm>
            <a:off x="3182025" y="1779875"/>
            <a:ext cx="1296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Docker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1495" name="Shape 1495"/>
          <p:cNvSpPr txBox="1"/>
          <p:nvPr/>
        </p:nvSpPr>
        <p:spPr>
          <a:xfrm rot="-1416402">
            <a:off x="2425955" y="3546331"/>
            <a:ext cx="3168885" cy="859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1DDD9"/>
                </a:solidFill>
              </a:rPr>
              <a:t>Development to Production </a:t>
            </a:r>
            <a:endParaRPr b="1" sz="1800">
              <a:solidFill>
                <a:srgbClr val="E1DDD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/>
          <p:nvPr/>
        </p:nvSpPr>
        <p:spPr>
          <a:xfrm>
            <a:off x="859900" y="1766900"/>
            <a:ext cx="7265100" cy="3224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Shape 973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 sz="2400"/>
              <a:t>The Proof of Concept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Shape 974"/>
          <p:cNvSpPr/>
          <p:nvPr/>
        </p:nvSpPr>
        <p:spPr>
          <a:xfrm>
            <a:off x="700270" y="960921"/>
            <a:ext cx="6838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Lenovo Unified Storage and Analytics Controller (LUSAC)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5" name="Shape 9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400" y="2600825"/>
            <a:ext cx="3113125" cy="23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Shape 9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050" y="1624675"/>
            <a:ext cx="3046800" cy="22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Shape 9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8525" y="2831125"/>
            <a:ext cx="3252725" cy="24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Shape 9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9574" y="1865825"/>
            <a:ext cx="1922576" cy="6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Enter Kubernetes...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01" name="Shape 1501"/>
          <p:cNvPicPr preferRelativeResize="0"/>
          <p:nvPr/>
        </p:nvPicPr>
        <p:blipFill rotWithShape="1">
          <a:blip r:embed="rId3">
            <a:alphaModFix/>
          </a:blip>
          <a:srcRect b="2525" l="0" r="0" t="2516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 txBox="1"/>
          <p:nvPr/>
        </p:nvSpPr>
        <p:spPr>
          <a:xfrm>
            <a:off x="160650" y="792175"/>
            <a:ext cx="8822700" cy="22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254000" lvl="0" marL="342900" marR="152400" rtl="0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Kubernetes is the open source standard for managing application containers from local to planetary scale. </a:t>
            </a:r>
            <a:endParaRPr sz="1400">
              <a:solidFill>
                <a:srgbClr val="FFFFFF"/>
              </a:solidFill>
            </a:endParaRPr>
          </a:p>
          <a:p>
            <a:pPr indent="-254000" lvl="0" marL="342900" marR="152400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Originally developed by Google using 15 years of R&amp;D, Kubernetes now flourishes in the open source community and has become the foundation for production cloud native solutions.</a:t>
            </a:r>
            <a:endParaRPr>
              <a:solidFill>
                <a:srgbClr val="FFFFFF"/>
              </a:solidFill>
            </a:endParaRPr>
          </a:p>
          <a:p>
            <a:pPr indent="-234950" lvl="0" marL="342900" marR="152400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>
                <a:solidFill>
                  <a:srgbClr val="FFFFFF"/>
                </a:solidFill>
              </a:rPr>
              <a:t>Kubernetes is the largest and fastest growing open source software solution focused on democratizing distributed system patterns. </a:t>
            </a:r>
            <a:endParaRPr>
              <a:solidFill>
                <a:srgbClr val="FFFFFF"/>
              </a:solidFill>
            </a:endParaRPr>
          </a:p>
          <a:p>
            <a:pPr indent="-234950" lvl="0" marL="342900" marR="152400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>
                <a:solidFill>
                  <a:srgbClr val="FFFFFF"/>
                </a:solidFill>
              </a:rPr>
              <a:t>In its first two years of general availability, more production users have committed to Kubernetes than any other comparable solution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07" name="Shape 1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30" y="3184100"/>
            <a:ext cx="4561945" cy="195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Shape 1508"/>
          <p:cNvSpPr txBox="1"/>
          <p:nvPr/>
        </p:nvSpPr>
        <p:spPr>
          <a:xfrm>
            <a:off x="366250" y="193945"/>
            <a:ext cx="7401000" cy="435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Kubernetes COE (Container Orchestration Engine)</a:t>
            </a:r>
            <a:endParaRPr i="0" sz="23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Shape 1514"/>
          <p:cNvSpPr/>
          <p:nvPr/>
        </p:nvSpPr>
        <p:spPr>
          <a:xfrm>
            <a:off x="4294244" y="1224718"/>
            <a:ext cx="4424544" cy="3069178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Shape 1515"/>
          <p:cNvSpPr txBox="1"/>
          <p:nvPr>
            <p:ph type="title"/>
          </p:nvPr>
        </p:nvSpPr>
        <p:spPr>
          <a:xfrm>
            <a:off x="444426" y="133720"/>
            <a:ext cx="8699574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/>
              <a:t>Building a containerized environment, development and productization</a:t>
            </a:r>
            <a:endParaRPr sz="1500"/>
          </a:p>
        </p:txBody>
      </p:sp>
      <p:sp>
        <p:nvSpPr>
          <p:cNvPr id="1516" name="Shape 1516"/>
          <p:cNvSpPr/>
          <p:nvPr/>
        </p:nvSpPr>
        <p:spPr>
          <a:xfrm>
            <a:off x="5862085" y="1695113"/>
            <a:ext cx="1249168" cy="5090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Keystone (Auth)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7" name="Shape 1517"/>
          <p:cNvCxnSpPr>
            <a:stCxn id="1516" idx="1"/>
          </p:cNvCxnSpPr>
          <p:nvPr/>
        </p:nvCxnSpPr>
        <p:spPr>
          <a:xfrm flipH="1">
            <a:off x="5442685" y="1949638"/>
            <a:ext cx="419400" cy="132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518" name="Shape 1518"/>
          <p:cNvCxnSpPr>
            <a:stCxn id="1519" idx="1"/>
          </p:cNvCxnSpPr>
          <p:nvPr/>
        </p:nvCxnSpPr>
        <p:spPr>
          <a:xfrm rot="10800000">
            <a:off x="5445685" y="2716926"/>
            <a:ext cx="416400" cy="24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520" name="Shape 1520"/>
          <p:cNvSpPr/>
          <p:nvPr/>
        </p:nvSpPr>
        <p:spPr>
          <a:xfrm>
            <a:off x="174375" y="1401654"/>
            <a:ext cx="1146000" cy="1015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GUI using</a:t>
            </a:r>
            <a:r>
              <a:rPr lang="en" sz="1200">
                <a:solidFill>
                  <a:schemeClr val="lt1"/>
                </a:solidFill>
              </a:rPr>
              <a:t> Openstack </a:t>
            </a:r>
            <a:r>
              <a:rPr b="1" lang="en" sz="1200">
                <a:solidFill>
                  <a:schemeClr val="lt1"/>
                </a:solidFill>
              </a:rPr>
              <a:t>Horizon </a:t>
            </a:r>
            <a:r>
              <a:rPr lang="en" sz="1200">
                <a:solidFill>
                  <a:schemeClr val="lt1"/>
                </a:solidFill>
              </a:rPr>
              <a:t>technology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21" name="Shape 1521"/>
          <p:cNvSpPr/>
          <p:nvPr/>
        </p:nvSpPr>
        <p:spPr>
          <a:xfrm>
            <a:off x="148875" y="2716163"/>
            <a:ext cx="1197000" cy="1015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Storage using</a:t>
            </a:r>
            <a:r>
              <a:rPr lang="en" sz="1200">
                <a:solidFill>
                  <a:schemeClr val="lt1"/>
                </a:solidFill>
              </a:rPr>
              <a:t> Openstack </a:t>
            </a:r>
            <a:r>
              <a:rPr b="1" lang="en" sz="1200">
                <a:solidFill>
                  <a:schemeClr val="lt1"/>
                </a:solidFill>
              </a:rPr>
              <a:t>Cinder </a:t>
            </a:r>
            <a:r>
              <a:rPr lang="en" sz="1200">
                <a:solidFill>
                  <a:schemeClr val="lt1"/>
                </a:solidFill>
              </a:rPr>
              <a:t>technology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22" name="Shape 1522"/>
          <p:cNvSpPr/>
          <p:nvPr/>
        </p:nvSpPr>
        <p:spPr>
          <a:xfrm>
            <a:off x="153550" y="4030675"/>
            <a:ext cx="1197000" cy="1015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Libraries / Clients / other services and apps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23" name="Shape 1523"/>
          <p:cNvSpPr/>
          <p:nvPr/>
        </p:nvSpPr>
        <p:spPr>
          <a:xfrm>
            <a:off x="4536623" y="1703850"/>
            <a:ext cx="909046" cy="193176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Lenovo GUI, CLI </a:t>
            </a:r>
            <a:b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Direct API Access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Shape 1524"/>
          <p:cNvSpPr/>
          <p:nvPr/>
        </p:nvSpPr>
        <p:spPr>
          <a:xfrm>
            <a:off x="204575" y="654675"/>
            <a:ext cx="1146000" cy="4029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Shape 1525"/>
          <p:cNvSpPr/>
          <p:nvPr/>
        </p:nvSpPr>
        <p:spPr>
          <a:xfrm>
            <a:off x="1974269" y="654671"/>
            <a:ext cx="1597080" cy="402792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Images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Shape 1526"/>
          <p:cNvSpPr/>
          <p:nvPr/>
        </p:nvSpPr>
        <p:spPr>
          <a:xfrm>
            <a:off x="4340822" y="654158"/>
            <a:ext cx="4241057" cy="397471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Deployment and Operation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7" name="Shape 1527"/>
          <p:cNvCxnSpPr>
            <a:stCxn id="1520" idx="2"/>
          </p:cNvCxnSpPr>
          <p:nvPr/>
        </p:nvCxnSpPr>
        <p:spPr>
          <a:xfrm>
            <a:off x="747375" y="2417154"/>
            <a:ext cx="1500" cy="330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19" name="Shape 1519"/>
          <p:cNvSpPr/>
          <p:nvPr/>
        </p:nvSpPr>
        <p:spPr>
          <a:xfrm>
            <a:off x="5862085" y="2464801"/>
            <a:ext cx="1249168" cy="5090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Cinder (block)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Shape 1528"/>
          <p:cNvSpPr/>
          <p:nvPr/>
        </p:nvSpPr>
        <p:spPr>
          <a:xfrm>
            <a:off x="7426451" y="1683025"/>
            <a:ext cx="1197000" cy="1952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Fluent-bit log aggregator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9" name="Shape 1529"/>
          <p:cNvCxnSpPr/>
          <p:nvPr/>
        </p:nvCxnSpPr>
        <p:spPr>
          <a:xfrm>
            <a:off x="7111254" y="1949638"/>
            <a:ext cx="318672" cy="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0" name="Shape 1530"/>
          <p:cNvCxnSpPr/>
          <p:nvPr/>
        </p:nvCxnSpPr>
        <p:spPr>
          <a:xfrm>
            <a:off x="7085557" y="2719326"/>
            <a:ext cx="318672" cy="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1" name="Shape 1531"/>
          <p:cNvCxnSpPr/>
          <p:nvPr/>
        </p:nvCxnSpPr>
        <p:spPr>
          <a:xfrm>
            <a:off x="5445670" y="3212355"/>
            <a:ext cx="1984255" cy="797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2" name="Shape 1532"/>
          <p:cNvCxnSpPr/>
          <p:nvPr/>
        </p:nvCxnSpPr>
        <p:spPr>
          <a:xfrm flipH="1">
            <a:off x="7932192" y="3636148"/>
            <a:ext cx="1785" cy="949811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:\Users\jbryant1\AppData\Local\Microsoft\Windows\INetCache\IE\YZ5M7UVM\1399995805[1].png" id="1533" name="Shape 1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1153" y="4561523"/>
            <a:ext cx="1383064" cy="4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Shape 1534"/>
          <p:cNvSpPr txBox="1"/>
          <p:nvPr/>
        </p:nvSpPr>
        <p:spPr>
          <a:xfrm>
            <a:off x="7271150" y="4467000"/>
            <a:ext cx="14145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35" name="Shape 1535"/>
          <p:cNvSpPr txBox="1"/>
          <p:nvPr/>
        </p:nvSpPr>
        <p:spPr>
          <a:xfrm>
            <a:off x="4970375" y="1235202"/>
            <a:ext cx="344105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lt1"/>
                </a:solidFill>
              </a:rPr>
              <a:t>Storage Controller</a:t>
            </a:r>
            <a:r>
              <a:rPr lang="en" sz="15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Kubernetes Cluster</a:t>
            </a:r>
            <a:endParaRPr sz="1100"/>
          </a:p>
        </p:txBody>
      </p:sp>
      <p:sp>
        <p:nvSpPr>
          <p:cNvPr id="1536" name="Shape 1536"/>
          <p:cNvSpPr/>
          <p:nvPr/>
        </p:nvSpPr>
        <p:spPr>
          <a:xfrm>
            <a:off x="5473313" y="3686551"/>
            <a:ext cx="2066400" cy="5091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Resilient, scalable, secure, modern.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7" name="Shape 1537"/>
          <p:cNvCxnSpPr/>
          <p:nvPr/>
        </p:nvCxnSpPr>
        <p:spPr>
          <a:xfrm>
            <a:off x="746625" y="3731679"/>
            <a:ext cx="1500" cy="330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1538" name="Shape 1538"/>
          <p:cNvCxnSpPr/>
          <p:nvPr/>
        </p:nvCxnSpPr>
        <p:spPr>
          <a:xfrm>
            <a:off x="746625" y="1051629"/>
            <a:ext cx="1500" cy="330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1539" name="Shape 1539"/>
          <p:cNvSpPr/>
          <p:nvPr/>
        </p:nvSpPr>
        <p:spPr>
          <a:xfrm>
            <a:off x="2022675" y="1401129"/>
            <a:ext cx="1146000" cy="1015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Clone Kolla repo matching development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40" name="Shape 1540"/>
          <p:cNvSpPr/>
          <p:nvPr/>
        </p:nvSpPr>
        <p:spPr>
          <a:xfrm>
            <a:off x="1997175" y="2715638"/>
            <a:ext cx="1197000" cy="1015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Point to dev code and build Docker Images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41" name="Shape 1541"/>
          <p:cNvSpPr/>
          <p:nvPr/>
        </p:nvSpPr>
        <p:spPr>
          <a:xfrm>
            <a:off x="2001850" y="4030150"/>
            <a:ext cx="1197000" cy="1015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Push images to local registry or dockerhub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</a:endParaRPr>
          </a:p>
        </p:txBody>
      </p:sp>
      <p:cxnSp>
        <p:nvCxnSpPr>
          <p:cNvPr id="1542" name="Shape 1542"/>
          <p:cNvCxnSpPr>
            <a:stCxn id="1539" idx="2"/>
          </p:cNvCxnSpPr>
          <p:nvPr/>
        </p:nvCxnSpPr>
        <p:spPr>
          <a:xfrm>
            <a:off x="2595675" y="2416629"/>
            <a:ext cx="1500" cy="330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1543" name="Shape 1543"/>
          <p:cNvCxnSpPr/>
          <p:nvPr/>
        </p:nvCxnSpPr>
        <p:spPr>
          <a:xfrm>
            <a:off x="2594925" y="3731154"/>
            <a:ext cx="1500" cy="330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1544" name="Shape 1544"/>
          <p:cNvCxnSpPr/>
          <p:nvPr/>
        </p:nvCxnSpPr>
        <p:spPr>
          <a:xfrm>
            <a:off x="2594925" y="1051104"/>
            <a:ext cx="1500" cy="330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1545" name="Shape 1545"/>
          <p:cNvCxnSpPr>
            <a:stCxn id="1525" idx="1"/>
            <a:endCxn id="1522" idx="3"/>
          </p:cNvCxnSpPr>
          <p:nvPr/>
        </p:nvCxnSpPr>
        <p:spPr>
          <a:xfrm flipH="1">
            <a:off x="1350569" y="856067"/>
            <a:ext cx="623700" cy="3682500"/>
          </a:xfrm>
          <a:prstGeom prst="bentConnector3">
            <a:avLst>
              <a:gd fmla="val 50002" name="adj1"/>
            </a:avLst>
          </a:prstGeom>
          <a:noFill/>
          <a:ln cap="flat" cmpd="sng" w="28575">
            <a:solidFill>
              <a:srgbClr val="48982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6" name="Shape 1546"/>
          <p:cNvCxnSpPr>
            <a:stCxn id="1526" idx="1"/>
            <a:endCxn id="1541" idx="3"/>
          </p:cNvCxnSpPr>
          <p:nvPr/>
        </p:nvCxnSpPr>
        <p:spPr>
          <a:xfrm flipH="1">
            <a:off x="3198722" y="852894"/>
            <a:ext cx="1142100" cy="3684900"/>
          </a:xfrm>
          <a:prstGeom prst="bentConnector3">
            <a:avLst>
              <a:gd fmla="val 49994" name="adj1"/>
            </a:avLst>
          </a:prstGeom>
          <a:noFill/>
          <a:ln cap="flat" cmpd="sng" w="28575">
            <a:solidFill>
              <a:srgbClr val="48982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7" name="Shape 1547"/>
          <p:cNvSpPr txBox="1"/>
          <p:nvPr/>
        </p:nvSpPr>
        <p:spPr>
          <a:xfrm>
            <a:off x="7637275" y="4521750"/>
            <a:ext cx="10815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Data Analytics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48" name="Shape 1548"/>
          <p:cNvSpPr txBox="1"/>
          <p:nvPr/>
        </p:nvSpPr>
        <p:spPr>
          <a:xfrm>
            <a:off x="4198200" y="4467000"/>
            <a:ext cx="36327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DDD9"/>
                </a:solidFill>
              </a:rPr>
              <a:t>Deployment with openstack-helm</a:t>
            </a:r>
            <a:endParaRPr>
              <a:solidFill>
                <a:srgbClr val="E1DDD9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Shape 1553"/>
          <p:cNvPicPr preferRelativeResize="0"/>
          <p:nvPr/>
        </p:nvPicPr>
        <p:blipFill rotWithShape="1">
          <a:blip r:embed="rId3">
            <a:alphaModFix/>
          </a:blip>
          <a:srcRect b="21266" l="0" r="0" t="21272"/>
          <a:stretch/>
        </p:blipFill>
        <p:spPr>
          <a:xfrm>
            <a:off x="25" y="11280"/>
            <a:ext cx="9143982" cy="3201930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554" name="Shape 1554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Wrap-up</a:t>
            </a:r>
            <a:endParaRPr/>
          </a:p>
        </p:txBody>
      </p:sp>
      <p:pic>
        <p:nvPicPr>
          <p:cNvPr id="1555" name="Shape 15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96620" y="3947808"/>
            <a:ext cx="1721349" cy="5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Shape 1561"/>
          <p:cNvSpPr txBox="1"/>
          <p:nvPr>
            <p:ph type="title"/>
          </p:nvPr>
        </p:nvSpPr>
        <p:spPr>
          <a:xfrm>
            <a:off x="411586" y="205740"/>
            <a:ext cx="558358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"/>
              <a:t>What did we learn?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Shape 1562"/>
          <p:cNvSpPr/>
          <p:nvPr/>
        </p:nvSpPr>
        <p:spPr>
          <a:xfrm>
            <a:off x="700275" y="847905"/>
            <a:ext cx="6838500" cy="3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Technologies Can be Leveraged to Solve Real Problems</a:t>
            </a:r>
            <a:endParaRPr sz="1100"/>
          </a:p>
          <a:p>
            <a:pPr indent="-254000" lvl="1" marL="711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Reduces Internal Development Burden</a:t>
            </a:r>
            <a:endParaRPr sz="1100"/>
          </a:p>
          <a:p>
            <a:pPr indent="-254000" lvl="1" marL="711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Provides Richer Solutions</a:t>
            </a:r>
            <a:endParaRPr sz="1100"/>
          </a:p>
          <a:p>
            <a:pPr indent="-254000" lvl="1" marL="711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Speeds Time to Market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711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Industry Best-In-Class Solutions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Can Improve Existing Storage and Virtualization Experience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Bring Data Analytics Value Add to Storage Market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 Administrative and User Experience Making Our Offerings More Attractive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Shape 1568"/>
          <p:cNvSpPr txBox="1"/>
          <p:nvPr>
            <p:ph type="title"/>
          </p:nvPr>
        </p:nvSpPr>
        <p:spPr>
          <a:xfrm>
            <a:off x="411586" y="205740"/>
            <a:ext cx="558358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incipal's Point of View: The Three &lt;strong&gt;Questions&lt;/strong&gt;" id="1569" name="Shape 1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829" y="881123"/>
            <a:ext cx="3785863" cy="32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Shape 1574"/>
          <p:cNvSpPr txBox="1"/>
          <p:nvPr>
            <p:ph type="title"/>
          </p:nvPr>
        </p:nvSpPr>
        <p:spPr>
          <a:xfrm>
            <a:off x="411587" y="205740"/>
            <a:ext cx="4528800" cy="3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Shape 1580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big technology buckets</a:t>
            </a:r>
            <a:b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1" name="Shape 15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93" y="540278"/>
            <a:ext cx="7466005" cy="451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Shape 1587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8" name="Shape 15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95" y="540278"/>
            <a:ext cx="7466005" cy="451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Shape 15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853" y="1353900"/>
            <a:ext cx="796350" cy="8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Shape 1595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 </a:t>
            </a:r>
            <a:r>
              <a:rPr lang="en" sz="1800"/>
              <a:t>We Were Trying to Solve</a:t>
            </a: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Shape 1596"/>
          <p:cNvSpPr/>
          <p:nvPr/>
        </p:nvSpPr>
        <p:spPr>
          <a:xfrm>
            <a:off x="700270" y="847889"/>
            <a:ext cx="6838350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Customers expect simple user interaction from a ‘Single Pane of Glass’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for</a:t>
            </a: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migration of existing customers to Lenovo storage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upport for integration of our storage solutions with existing environments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Provide customers with an option to integrate Software Defined Storage solutions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Shape 983"/>
          <p:cNvPicPr preferRelativeResize="0"/>
          <p:nvPr/>
        </p:nvPicPr>
        <p:blipFill rotWithShape="1">
          <a:blip r:embed="rId3">
            <a:alphaModFix/>
          </a:blip>
          <a:srcRect b="21266" l="0" r="0" t="21272"/>
          <a:stretch/>
        </p:blipFill>
        <p:spPr>
          <a:xfrm>
            <a:off x="25" y="11280"/>
            <a:ext cx="9143982" cy="3201930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984" name="Shape 984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</p:txBody>
      </p:sp>
      <p:pic>
        <p:nvPicPr>
          <p:cNvPr id="985" name="Shape 9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996620" y="3947808"/>
            <a:ext cx="1721349" cy="5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 txBox="1"/>
          <p:nvPr/>
        </p:nvSpPr>
        <p:spPr>
          <a:xfrm>
            <a:off x="1708164" y="2099089"/>
            <a:ext cx="5464698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Administrative Demo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Shape 1607"/>
          <p:cNvSpPr txBox="1"/>
          <p:nvPr>
            <p:ph type="title"/>
          </p:nvPr>
        </p:nvSpPr>
        <p:spPr>
          <a:xfrm>
            <a:off x="411587" y="205740"/>
            <a:ext cx="8307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 sz="1400"/>
              <a:t>Goal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Shape 1608"/>
          <p:cNvSpPr/>
          <p:nvPr/>
        </p:nvSpPr>
        <p:spPr>
          <a:xfrm>
            <a:off x="700270" y="1014346"/>
            <a:ext cx="6838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Open Technologies to Create a Unified Storage Controller for many Storage Offerings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9" name="Shape 16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400" y="2600825"/>
            <a:ext cx="3113125" cy="23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Shape 16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050" y="1624675"/>
            <a:ext cx="3046800" cy="22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Shape 16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8525" y="2831125"/>
            <a:ext cx="3252725" cy="24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Shape 1617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OpenSource UI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8" name="Shape 1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95" y="540278"/>
            <a:ext cx="7466005" cy="451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Shape 16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578" y="1465550"/>
            <a:ext cx="796350" cy="8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Shape 1624"/>
          <p:cNvSpPr txBox="1"/>
          <p:nvPr/>
        </p:nvSpPr>
        <p:spPr>
          <a:xfrm>
            <a:off x="2911330" y="2099089"/>
            <a:ext cx="3058364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User Demo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Shape 1630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IOT and Data Gathering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1" name="Shape 16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95" y="540278"/>
            <a:ext cx="7466005" cy="451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Shape 16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653" y="3468525"/>
            <a:ext cx="796350" cy="8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Shape 1638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Containers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9" name="Shape 16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95" y="540278"/>
            <a:ext cx="7466005" cy="451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Shape 16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778" y="2571750"/>
            <a:ext cx="796350" cy="8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Shape 1646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Analytics / Big Data / AI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7" name="Shape 16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20" y="554228"/>
            <a:ext cx="7466100" cy="45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8" name="Shape 16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628" y="2617100"/>
            <a:ext cx="796350" cy="8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/>
          <p:nvPr/>
        </p:nvSpPr>
        <p:spPr>
          <a:xfrm>
            <a:off x="0" y="0"/>
            <a:ext cx="55215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Objectives and Expectations</a:t>
            </a:r>
            <a:br>
              <a:rPr lang="en" sz="2400">
                <a:solidFill>
                  <a:schemeClr val="lt1"/>
                </a:solidFill>
              </a:rPr>
            </a:br>
            <a:endParaRPr sz="2400"/>
          </a:p>
        </p:txBody>
      </p:sp>
      <p:sp>
        <p:nvSpPr>
          <p:cNvPr id="991" name="Shape 991"/>
          <p:cNvSpPr txBox="1"/>
          <p:nvPr>
            <p:ph idx="1" type="body"/>
          </p:nvPr>
        </p:nvSpPr>
        <p:spPr>
          <a:xfrm>
            <a:off x="543075" y="1114600"/>
            <a:ext cx="7620600" cy="334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54000" lvl="0" marL="254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Cloud Customers expect simple user interaction from a ‘Single Pane of Glass’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254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Support for migration of existing, 3rd </a:t>
            </a:r>
            <a:r>
              <a:rPr lang="en"/>
              <a:t>party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/>
              <a:t>storage volumes on to Lenovo storage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254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Support for integration of our storage solutions with pre-existing </a:t>
            </a:r>
            <a:r>
              <a:rPr lang="en"/>
              <a:t>non-Lenovo storage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254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 Provide customers with an option to integrate Software Defined Storage solutions 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User Experience</a:t>
            </a: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8" name="Shape 9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489" y="3185224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Shape 999"/>
          <p:cNvSpPr txBox="1"/>
          <p:nvPr/>
        </p:nvSpPr>
        <p:spPr>
          <a:xfrm>
            <a:off x="3647804" y="3867104"/>
            <a:ext cx="144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V-Series Storage</a:t>
            </a:r>
            <a:endParaRPr sz="1200"/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489" y="2609369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Shape 1001"/>
          <p:cNvSpPr txBox="1"/>
          <p:nvPr/>
        </p:nvSpPr>
        <p:spPr>
          <a:xfrm>
            <a:off x="3551032" y="2093426"/>
            <a:ext cx="174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S/DS-Series Storage</a:t>
            </a:r>
            <a:endParaRPr sz="1200"/>
          </a:p>
        </p:txBody>
      </p:sp>
      <p:sp>
        <p:nvSpPr>
          <p:cNvPr id="1002" name="Shape 1002"/>
          <p:cNvSpPr txBox="1"/>
          <p:nvPr/>
        </p:nvSpPr>
        <p:spPr>
          <a:xfrm>
            <a:off x="3621964" y="836517"/>
            <a:ext cx="180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Storage Administrator</a:t>
            </a:r>
            <a:endParaRPr sz="1200"/>
          </a:p>
        </p:txBody>
      </p:sp>
      <p:pic>
        <p:nvPicPr>
          <p:cNvPr descr="lenovo-system-x3950-x6-1140x752.png" id="1003" name="Shape 10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918" y="1799908"/>
            <a:ext cx="1530886" cy="1009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ovo-system-x3950-x6-1140x752.png" id="1004" name="Shape 10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918" y="3023758"/>
            <a:ext cx="1530886" cy="100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Shape 1005"/>
          <p:cNvSpPr txBox="1"/>
          <p:nvPr/>
        </p:nvSpPr>
        <p:spPr>
          <a:xfrm>
            <a:off x="7228224" y="1418504"/>
            <a:ext cx="107653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endParaRPr sz="1100"/>
          </a:p>
        </p:txBody>
      </p:sp>
      <p:cxnSp>
        <p:nvCxnSpPr>
          <p:cNvPr id="1006" name="Shape 1006"/>
          <p:cNvCxnSpPr/>
          <p:nvPr/>
        </p:nvCxnSpPr>
        <p:spPr>
          <a:xfrm flipH="1" rot="10800000">
            <a:off x="2078723" y="1764752"/>
            <a:ext cx="1629766" cy="985375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7" name="Shape 1007"/>
          <p:cNvSpPr txBox="1"/>
          <p:nvPr/>
        </p:nvSpPr>
        <p:spPr>
          <a:xfrm>
            <a:off x="1882552" y="1782950"/>
            <a:ext cx="129299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Storage Request</a:t>
            </a:r>
            <a:endParaRPr sz="1100"/>
          </a:p>
        </p:txBody>
      </p:sp>
      <p:pic>
        <p:nvPicPr>
          <p:cNvPr descr="As for Oil, a Barrel to Represent Data &lt;strong&gt;Storage&lt;/strong&gt; ..." id="1008" name="Shape 10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4669" y="2304494"/>
            <a:ext cx="473829" cy="473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9" name="Shape 1009"/>
          <p:cNvCxnSpPr>
            <a:stCxn id="1008" idx="3"/>
          </p:cNvCxnSpPr>
          <p:nvPr/>
        </p:nvCxnSpPr>
        <p:spPr>
          <a:xfrm flipH="1" rot="10800000">
            <a:off x="4818498" y="2376408"/>
            <a:ext cx="2276700" cy="165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0" name="Shape 1010"/>
          <p:cNvSpPr txBox="1"/>
          <p:nvPr/>
        </p:nvSpPr>
        <p:spPr>
          <a:xfrm>
            <a:off x="5424969" y="2110884"/>
            <a:ext cx="149132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Storage Attachment</a:t>
            </a:r>
            <a:endParaRPr sz="1100"/>
          </a:p>
        </p:txBody>
      </p:sp>
      <p:cxnSp>
        <p:nvCxnSpPr>
          <p:cNvPr id="1011" name="Shape 1011"/>
          <p:cNvCxnSpPr/>
          <p:nvPr/>
        </p:nvCxnSpPr>
        <p:spPr>
          <a:xfrm flipH="1">
            <a:off x="2078723" y="1909907"/>
            <a:ext cx="1963888" cy="912043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2" name="Shape 1012"/>
          <p:cNvSpPr txBox="1"/>
          <p:nvPr/>
        </p:nvSpPr>
        <p:spPr>
          <a:xfrm>
            <a:off x="2078723" y="2901881"/>
            <a:ext cx="159965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Communicate Details</a:t>
            </a:r>
            <a:endParaRPr sz="1100"/>
          </a:p>
        </p:txBody>
      </p:sp>
      <p:cxnSp>
        <p:nvCxnSpPr>
          <p:cNvPr id="1013" name="Shape 1013"/>
          <p:cNvCxnSpPr>
            <a:stCxn id="1012" idx="1"/>
          </p:cNvCxnSpPr>
          <p:nvPr/>
        </p:nvCxnSpPr>
        <p:spPr>
          <a:xfrm flipH="1" rot="10800000">
            <a:off x="2078723" y="2609439"/>
            <a:ext cx="4925100" cy="419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4" name="Shape 1014"/>
          <p:cNvSpPr txBox="1"/>
          <p:nvPr/>
        </p:nvSpPr>
        <p:spPr>
          <a:xfrm>
            <a:off x="5562078" y="2853116"/>
            <a:ext cx="177032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User Finally has Access</a:t>
            </a:r>
            <a:endParaRPr sz="1100"/>
          </a:p>
        </p:txBody>
      </p:sp>
      <p:pic>
        <p:nvPicPr>
          <p:cNvPr descr="As for Oil, a Barrel to Represent Data &lt;strong&gt;Storage&lt;/strong&gt; ..." id="1015" name="Shape 10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0894" y="2181879"/>
            <a:ext cx="473829" cy="473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Shape 1016"/>
          <p:cNvSpPr txBox="1"/>
          <p:nvPr/>
        </p:nvSpPr>
        <p:spPr>
          <a:xfrm>
            <a:off x="677847" y="3715875"/>
            <a:ext cx="1275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  <a:endParaRPr sz="1100"/>
          </a:p>
        </p:txBody>
      </p:sp>
      <p:pic>
        <p:nvPicPr>
          <p:cNvPr id="1017" name="Shape 10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4750" y="1113436"/>
            <a:ext cx="1293000" cy="74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Shape 10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351" y="2204688"/>
            <a:ext cx="1843375" cy="12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Desired User Experience</a:t>
            </a: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5" name="Shape 10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337" y="3288475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Shape 1026"/>
          <p:cNvSpPr txBox="1"/>
          <p:nvPr/>
        </p:nvSpPr>
        <p:spPr>
          <a:xfrm>
            <a:off x="4250614" y="3873506"/>
            <a:ext cx="144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V-Series Storage</a:t>
            </a:r>
            <a:endParaRPr sz="1100"/>
          </a:p>
        </p:txBody>
      </p:sp>
      <p:pic>
        <p:nvPicPr>
          <p:cNvPr id="1027" name="Shape 10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337" y="2712621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Shape 1028"/>
          <p:cNvSpPr txBox="1"/>
          <p:nvPr/>
        </p:nvSpPr>
        <p:spPr>
          <a:xfrm>
            <a:off x="4147329" y="2286203"/>
            <a:ext cx="174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S/DS-Series Storage</a:t>
            </a:r>
            <a:endParaRPr sz="1100"/>
          </a:p>
        </p:txBody>
      </p:sp>
      <p:pic>
        <p:nvPicPr>
          <p:cNvPr descr="Free vector graphic: Man, Cartoon, Shirt, Tie - Free Image ..." id="1029" name="Shape 10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1459" y="1354745"/>
            <a:ext cx="657387" cy="78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Shape 1030"/>
          <p:cNvSpPr txBox="1"/>
          <p:nvPr/>
        </p:nvSpPr>
        <p:spPr>
          <a:xfrm>
            <a:off x="4013424" y="997744"/>
            <a:ext cx="180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Storage Administrator</a:t>
            </a:r>
            <a:endParaRPr sz="1200"/>
          </a:p>
        </p:txBody>
      </p:sp>
      <p:pic>
        <p:nvPicPr>
          <p:cNvPr descr="lenovo-system-x3950-x6-1140x752.png" id="1031" name="Shape 10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918" y="1799908"/>
            <a:ext cx="1530886" cy="1009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ovo-system-x3950-x6-1140x752.png" id="1032" name="Shape 10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918" y="3023758"/>
            <a:ext cx="1530886" cy="100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Shape 1033"/>
          <p:cNvSpPr txBox="1"/>
          <p:nvPr/>
        </p:nvSpPr>
        <p:spPr>
          <a:xfrm>
            <a:off x="7228224" y="1418504"/>
            <a:ext cx="107653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endParaRPr sz="1100"/>
          </a:p>
        </p:txBody>
      </p:sp>
      <p:pic>
        <p:nvPicPr>
          <p:cNvPr descr="Free illustration: Computer, User, &lt;strong&gt;Icon&lt;/strong&gt;, Peolpe - Free ..." id="1034" name="Shape 10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036" y="1924185"/>
            <a:ext cx="1576872" cy="1576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 for Oil, a Barrel to Represent Data &lt;strong&gt;Storage&lt;/strong&gt; ..." id="1035" name="Shape 10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7208" y="3005133"/>
            <a:ext cx="473829" cy="473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Shape 1036"/>
          <p:cNvSpPr txBox="1"/>
          <p:nvPr/>
        </p:nvSpPr>
        <p:spPr>
          <a:xfrm>
            <a:off x="404926" y="3606525"/>
            <a:ext cx="1076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  <a:endParaRPr sz="1100"/>
          </a:p>
        </p:txBody>
      </p:sp>
      <p:sp>
        <p:nvSpPr>
          <p:cNvPr id="1037" name="Shape 1037"/>
          <p:cNvSpPr/>
          <p:nvPr/>
        </p:nvSpPr>
        <p:spPr>
          <a:xfrm>
            <a:off x="2318730" y="1554389"/>
            <a:ext cx="1115581" cy="23164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Shape 1038"/>
          <p:cNvSpPr txBox="1"/>
          <p:nvPr/>
        </p:nvSpPr>
        <p:spPr>
          <a:xfrm>
            <a:off x="2071655" y="1148550"/>
            <a:ext cx="161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LUSAC</a:t>
            </a:r>
            <a:endParaRPr sz="1200"/>
          </a:p>
        </p:txBody>
      </p:sp>
      <p:sp>
        <p:nvSpPr>
          <p:cNvPr id="1039" name="Shape 1039"/>
          <p:cNvSpPr/>
          <p:nvPr/>
        </p:nvSpPr>
        <p:spPr>
          <a:xfrm>
            <a:off x="2508061" y="1894112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Shape 1040"/>
          <p:cNvSpPr/>
          <p:nvPr/>
        </p:nvSpPr>
        <p:spPr>
          <a:xfrm>
            <a:off x="2508061" y="2541985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Shape 1041"/>
          <p:cNvSpPr/>
          <p:nvPr/>
        </p:nvSpPr>
        <p:spPr>
          <a:xfrm>
            <a:off x="2505781" y="3189857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2" name="Shape 1042"/>
          <p:cNvCxnSpPr/>
          <p:nvPr/>
        </p:nvCxnSpPr>
        <p:spPr>
          <a:xfrm>
            <a:off x="1773844" y="2712621"/>
            <a:ext cx="448222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3" name="Shape 1043"/>
          <p:cNvSpPr txBox="1"/>
          <p:nvPr/>
        </p:nvSpPr>
        <p:spPr>
          <a:xfrm>
            <a:off x="1637577" y="2353229"/>
            <a:ext cx="71095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 sz="1100"/>
          </a:p>
        </p:txBody>
      </p:sp>
      <p:cxnSp>
        <p:nvCxnSpPr>
          <p:cNvPr id="1044" name="Shape 1044"/>
          <p:cNvCxnSpPr/>
          <p:nvPr/>
        </p:nvCxnSpPr>
        <p:spPr>
          <a:xfrm>
            <a:off x="3565215" y="3417220"/>
            <a:ext cx="448222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5" name="Shape 1045"/>
          <p:cNvSpPr txBox="1"/>
          <p:nvPr/>
        </p:nvSpPr>
        <p:spPr>
          <a:xfrm>
            <a:off x="3445053" y="2894866"/>
            <a:ext cx="1036853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Storage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1100"/>
          </a:p>
        </p:txBody>
      </p:sp>
      <p:cxnSp>
        <p:nvCxnSpPr>
          <p:cNvPr id="1046" name="Shape 1046"/>
          <p:cNvCxnSpPr/>
          <p:nvPr/>
        </p:nvCxnSpPr>
        <p:spPr>
          <a:xfrm>
            <a:off x="5577865" y="3242048"/>
            <a:ext cx="148286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7" name="Shape 1047"/>
          <p:cNvSpPr txBox="1"/>
          <p:nvPr/>
        </p:nvSpPr>
        <p:spPr>
          <a:xfrm>
            <a:off x="5882332" y="2918957"/>
            <a:ext cx="5834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Export</a:t>
            </a:r>
            <a:endParaRPr sz="1100"/>
          </a:p>
        </p:txBody>
      </p:sp>
      <p:cxnSp>
        <p:nvCxnSpPr>
          <p:cNvPr id="1048" name="Shape 1048"/>
          <p:cNvCxnSpPr/>
          <p:nvPr/>
        </p:nvCxnSpPr>
        <p:spPr>
          <a:xfrm rot="10800000">
            <a:off x="1637577" y="3242048"/>
            <a:ext cx="584489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9" name="Shape 1049"/>
          <p:cNvSpPr txBox="1"/>
          <p:nvPr/>
        </p:nvSpPr>
        <p:spPr>
          <a:xfrm>
            <a:off x="1752693" y="2979983"/>
            <a:ext cx="3958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  <a:endParaRPr sz="1100"/>
          </a:p>
        </p:txBody>
      </p:sp>
      <p:pic>
        <p:nvPicPr>
          <p:cNvPr descr="As for Oil, a Barrel to Represent Data &lt;strong&gt;Storage&lt;/strong&gt; ..." id="1050" name="Shape 10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60990" y="3244208"/>
            <a:ext cx="473829" cy="473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Shape 1051"/>
          <p:cNvCxnSpPr/>
          <p:nvPr/>
        </p:nvCxnSpPr>
        <p:spPr>
          <a:xfrm>
            <a:off x="3491319" y="1799908"/>
            <a:ext cx="860141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2" name="Shape 1052"/>
          <p:cNvSpPr txBox="1"/>
          <p:nvPr/>
        </p:nvSpPr>
        <p:spPr>
          <a:xfrm>
            <a:off x="3614593" y="1494740"/>
            <a:ext cx="63519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Metrics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9" name="Shape 10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3125" y="781594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Shape 1060"/>
          <p:cNvSpPr txBox="1"/>
          <p:nvPr/>
        </p:nvSpPr>
        <p:spPr>
          <a:xfrm>
            <a:off x="5827352" y="886000"/>
            <a:ext cx="14469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V-Series Storage</a:t>
            </a:r>
            <a:endParaRPr sz="1200"/>
          </a:p>
        </p:txBody>
      </p:sp>
      <p:pic>
        <p:nvPicPr>
          <p:cNvPr id="1061" name="Shape 10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3331" y="2289323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Shape 1062"/>
          <p:cNvSpPr txBox="1"/>
          <p:nvPr/>
        </p:nvSpPr>
        <p:spPr>
          <a:xfrm>
            <a:off x="5793108" y="2357422"/>
            <a:ext cx="15395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LeoStor / 3</a:t>
            </a:r>
            <a:r>
              <a:rPr b="0" baseline="3000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Party</a:t>
            </a:r>
            <a:endParaRPr sz="1200"/>
          </a:p>
        </p:txBody>
      </p:sp>
      <p:pic>
        <p:nvPicPr>
          <p:cNvPr id="1063" name="Shape 10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228" y="4270440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Shape 1064"/>
          <p:cNvSpPr txBox="1"/>
          <p:nvPr/>
        </p:nvSpPr>
        <p:spPr>
          <a:xfrm>
            <a:off x="5981887" y="4343400"/>
            <a:ext cx="9466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DX8200-C</a:t>
            </a:r>
            <a:endParaRPr sz="1200"/>
          </a:p>
        </p:txBody>
      </p:sp>
      <p:pic>
        <p:nvPicPr>
          <p:cNvPr id="1065" name="Shape 10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3125" y="3758376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Shape 1066"/>
          <p:cNvSpPr txBox="1"/>
          <p:nvPr/>
        </p:nvSpPr>
        <p:spPr>
          <a:xfrm>
            <a:off x="5961784" y="3856653"/>
            <a:ext cx="9466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DX8200-N</a:t>
            </a:r>
            <a:endParaRPr sz="1200"/>
          </a:p>
        </p:txBody>
      </p:sp>
      <p:pic>
        <p:nvPicPr>
          <p:cNvPr id="1067" name="Shape 10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3125" y="205740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Shape 1068"/>
          <p:cNvSpPr txBox="1"/>
          <p:nvPr/>
        </p:nvSpPr>
        <p:spPr>
          <a:xfrm>
            <a:off x="5549267" y="273947"/>
            <a:ext cx="17451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S/DS-Series Storage</a:t>
            </a:r>
            <a:endParaRPr sz="1200"/>
          </a:p>
        </p:txBody>
      </p:sp>
      <p:sp>
        <p:nvSpPr>
          <p:cNvPr id="1069" name="Shape 1069"/>
          <p:cNvSpPr/>
          <p:nvPr/>
        </p:nvSpPr>
        <p:spPr>
          <a:xfrm>
            <a:off x="1270728" y="990864"/>
            <a:ext cx="3529931" cy="295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Shape 1070"/>
          <p:cNvSpPr/>
          <p:nvPr/>
        </p:nvSpPr>
        <p:spPr>
          <a:xfrm>
            <a:off x="170303" y="653950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LDAP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Shape 1071"/>
          <p:cNvSpPr/>
          <p:nvPr/>
        </p:nvSpPr>
        <p:spPr>
          <a:xfrm>
            <a:off x="170303" y="1449008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Active Directory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Shape 1072"/>
          <p:cNvSpPr txBox="1"/>
          <p:nvPr/>
        </p:nvSpPr>
        <p:spPr>
          <a:xfrm>
            <a:off x="2562532" y="653950"/>
            <a:ext cx="1004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 sz="1800">
                <a:solidFill>
                  <a:srgbClr val="FFFFFF"/>
                </a:solidFill>
              </a:rPr>
              <a:t>USAC</a:t>
            </a:r>
            <a:endParaRPr sz="1100"/>
          </a:p>
        </p:txBody>
      </p:sp>
      <p:sp>
        <p:nvSpPr>
          <p:cNvPr id="1073" name="Shape 1073"/>
          <p:cNvSpPr/>
          <p:nvPr/>
        </p:nvSpPr>
        <p:spPr>
          <a:xfrm>
            <a:off x="1672122" y="1270693"/>
            <a:ext cx="909000" cy="509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Keystone (Auth)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Shape 1074"/>
          <p:cNvSpPr/>
          <p:nvPr/>
        </p:nvSpPr>
        <p:spPr>
          <a:xfrm>
            <a:off x="1653485" y="2289323"/>
            <a:ext cx="909046" cy="509049"/>
          </a:xfrm>
          <a:prstGeom prst="roundRect">
            <a:avLst>
              <a:gd fmla="val 16667" name="adj"/>
            </a:avLst>
          </a:prstGeom>
          <a:solidFill>
            <a:srgbClr val="A5D8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Lenovo UI or Direct API Access</a:t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Shape 1075"/>
          <p:cNvCxnSpPr>
            <a:stCxn id="1073" idx="2"/>
            <a:endCxn id="1074" idx="0"/>
          </p:cNvCxnSpPr>
          <p:nvPr/>
        </p:nvCxnSpPr>
        <p:spPr>
          <a:xfrm flipH="1">
            <a:off x="2108022" y="1779793"/>
            <a:ext cx="18600" cy="5094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076" name="Shape 1076"/>
          <p:cNvSpPr/>
          <p:nvPr/>
        </p:nvSpPr>
        <p:spPr>
          <a:xfrm>
            <a:off x="3184510" y="1347198"/>
            <a:ext cx="1004736" cy="610859"/>
          </a:xfrm>
          <a:prstGeom prst="roundRect">
            <a:avLst>
              <a:gd fmla="val 16667" name="adj"/>
            </a:avLst>
          </a:prstGeom>
          <a:solidFill>
            <a:srgbClr val="1F69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Cinder (Block)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Shape 1077"/>
          <p:cNvSpPr/>
          <p:nvPr/>
        </p:nvSpPr>
        <p:spPr>
          <a:xfrm>
            <a:off x="3184510" y="2161677"/>
            <a:ext cx="1004736" cy="610859"/>
          </a:xfrm>
          <a:prstGeom prst="roundRect">
            <a:avLst>
              <a:gd fmla="val 16667" name="adj"/>
            </a:avLst>
          </a:prstGeom>
          <a:solidFill>
            <a:srgbClr val="1F69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Manila (File)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Shape 1078"/>
          <p:cNvSpPr/>
          <p:nvPr/>
        </p:nvSpPr>
        <p:spPr>
          <a:xfrm>
            <a:off x="3184510" y="2976156"/>
            <a:ext cx="1004736" cy="610859"/>
          </a:xfrm>
          <a:prstGeom prst="roundRect">
            <a:avLst>
              <a:gd fmla="val 16667" name="adj"/>
            </a:avLst>
          </a:prstGeom>
          <a:solidFill>
            <a:srgbClr val="1F69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Swift (Object)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Shape 1079"/>
          <p:cNvSpPr/>
          <p:nvPr/>
        </p:nvSpPr>
        <p:spPr>
          <a:xfrm>
            <a:off x="2945287" y="1233342"/>
            <a:ext cx="239223" cy="241662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0" name="Shape 1080"/>
          <p:cNvCxnSpPr/>
          <p:nvPr/>
        </p:nvCxnSpPr>
        <p:spPr>
          <a:xfrm rot="10800000">
            <a:off x="2554387" y="1779507"/>
            <a:ext cx="390900" cy="6876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081" name="Shape 1081"/>
          <p:cNvCxnSpPr/>
          <p:nvPr/>
        </p:nvCxnSpPr>
        <p:spPr>
          <a:xfrm flipH="1">
            <a:off x="2562531" y="2453806"/>
            <a:ext cx="382757" cy="90041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082" name="Shape 1082"/>
          <p:cNvSpPr/>
          <p:nvPr/>
        </p:nvSpPr>
        <p:spPr>
          <a:xfrm>
            <a:off x="1557796" y="3649966"/>
            <a:ext cx="2918518" cy="228396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Monitoring/Logging/Analysis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jbryant1\AppData\Local\Microsoft\Windows\INetCache\IE\YZ5M7UVM\1399995805[1].png" id="1083" name="Shape 10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0442" y="4270440"/>
            <a:ext cx="1437526" cy="8367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Shape 1084"/>
          <p:cNvSpPr txBox="1"/>
          <p:nvPr/>
        </p:nvSpPr>
        <p:spPr>
          <a:xfrm>
            <a:off x="2442139" y="4491049"/>
            <a:ext cx="118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</a:t>
            </a:r>
            <a:endParaRPr sz="1100"/>
          </a:p>
        </p:txBody>
      </p:sp>
      <p:cxnSp>
        <p:nvCxnSpPr>
          <p:cNvPr id="1085" name="Shape 1085"/>
          <p:cNvCxnSpPr>
            <a:endCxn id="1083" idx="0"/>
          </p:cNvCxnSpPr>
          <p:nvPr/>
        </p:nvCxnSpPr>
        <p:spPr>
          <a:xfrm>
            <a:off x="3059205" y="3943140"/>
            <a:ext cx="0" cy="3273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1086" name="Shape 10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228" y="2811673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Shape 1087"/>
          <p:cNvSpPr txBox="1"/>
          <p:nvPr/>
        </p:nvSpPr>
        <p:spPr>
          <a:xfrm>
            <a:off x="5905264" y="2887648"/>
            <a:ext cx="11486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Ceph / eSAN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Shape 1088"/>
          <p:cNvSpPr/>
          <p:nvPr/>
        </p:nvSpPr>
        <p:spPr>
          <a:xfrm>
            <a:off x="5504465" y="2289322"/>
            <a:ext cx="322886" cy="110737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9" name="Shape 1089"/>
          <p:cNvCxnSpPr>
            <a:stCxn id="1070" idx="3"/>
          </p:cNvCxnSpPr>
          <p:nvPr/>
        </p:nvCxnSpPr>
        <p:spPr>
          <a:xfrm>
            <a:off x="1068784" y="1010284"/>
            <a:ext cx="584700" cy="5406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090" name="Shape 1090"/>
          <p:cNvCxnSpPr>
            <a:stCxn id="1071" idx="3"/>
            <a:endCxn id="1073" idx="1"/>
          </p:cNvCxnSpPr>
          <p:nvPr/>
        </p:nvCxnSpPr>
        <p:spPr>
          <a:xfrm flipH="1" rot="10800000">
            <a:off x="1068784" y="1525143"/>
            <a:ext cx="603300" cy="2802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091" name="Shape 1091"/>
          <p:cNvSpPr/>
          <p:nvPr/>
        </p:nvSpPr>
        <p:spPr>
          <a:xfrm>
            <a:off x="170303" y="2351082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Administrator</a:t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Shape 1092"/>
          <p:cNvSpPr/>
          <p:nvPr/>
        </p:nvSpPr>
        <p:spPr>
          <a:xfrm>
            <a:off x="170303" y="3128871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Self-service User</a:t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3" name="Shape 1093"/>
          <p:cNvCxnSpPr>
            <a:endCxn id="1074" idx="1"/>
          </p:cNvCxnSpPr>
          <p:nvPr/>
        </p:nvCxnSpPr>
        <p:spPr>
          <a:xfrm flipH="1" rot="10800000">
            <a:off x="1068785" y="2543847"/>
            <a:ext cx="584700" cy="1596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094" name="Shape 1094"/>
          <p:cNvCxnSpPr>
            <a:stCxn id="1092" idx="3"/>
            <a:endCxn id="1074" idx="1"/>
          </p:cNvCxnSpPr>
          <p:nvPr/>
        </p:nvCxnSpPr>
        <p:spPr>
          <a:xfrm flipH="1" rot="10800000">
            <a:off x="1068784" y="2543805"/>
            <a:ext cx="584700" cy="9414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095" name="Shape 1095"/>
          <p:cNvSpPr/>
          <p:nvPr/>
        </p:nvSpPr>
        <p:spPr>
          <a:xfrm>
            <a:off x="7293319" y="273947"/>
            <a:ext cx="369938" cy="4581517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Shape 1096"/>
          <p:cNvSpPr txBox="1"/>
          <p:nvPr/>
        </p:nvSpPr>
        <p:spPr>
          <a:xfrm rot="-5400000">
            <a:off x="5205570" y="2397786"/>
            <a:ext cx="4545408" cy="33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Datapath Access to Storage FC/iSCSI/RemoteFS</a:t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Shape 1097"/>
          <p:cNvSpPr/>
          <p:nvPr/>
        </p:nvSpPr>
        <p:spPr>
          <a:xfrm>
            <a:off x="170303" y="3907730"/>
            <a:ext cx="898480" cy="71266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Cloud Application – API Access</a:t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8" name="Shape 1098"/>
          <p:cNvCxnSpPr/>
          <p:nvPr/>
        </p:nvCxnSpPr>
        <p:spPr>
          <a:xfrm flipH="1">
            <a:off x="1068784" y="2619822"/>
            <a:ext cx="584701" cy="1323528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1099" name="Shape 10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3331" y="1756501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Shape 1100"/>
          <p:cNvSpPr txBox="1"/>
          <p:nvPr/>
        </p:nvSpPr>
        <p:spPr>
          <a:xfrm>
            <a:off x="5925234" y="1808705"/>
            <a:ext cx="12641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Swordfish API </a:t>
            </a:r>
            <a:endParaRPr sz="1200"/>
          </a:p>
        </p:txBody>
      </p:sp>
      <p:pic>
        <p:nvPicPr>
          <p:cNvPr descr="lenovo-system-x3950-x6-1140x752.png" id="1101" name="Shape 1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3257" y="1162999"/>
            <a:ext cx="1530886" cy="1009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ovo-system-x3950-x6-1140x752.png" id="1102" name="Shape 1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3257" y="2386849"/>
            <a:ext cx="1530886" cy="100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Shape 1103"/>
          <p:cNvSpPr txBox="1"/>
          <p:nvPr/>
        </p:nvSpPr>
        <p:spPr>
          <a:xfrm>
            <a:off x="7887563" y="781594"/>
            <a:ext cx="107653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endParaRPr sz="1100"/>
          </a:p>
        </p:txBody>
      </p:sp>
      <p:cxnSp>
        <p:nvCxnSpPr>
          <p:cNvPr id="1104" name="Shape 1104"/>
          <p:cNvCxnSpPr/>
          <p:nvPr/>
        </p:nvCxnSpPr>
        <p:spPr>
          <a:xfrm flipH="1" rot="10800000">
            <a:off x="4189246" y="596646"/>
            <a:ext cx="1543879" cy="954172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05" name="Shape 1105"/>
          <p:cNvCxnSpPr/>
          <p:nvPr/>
        </p:nvCxnSpPr>
        <p:spPr>
          <a:xfrm flipH="1" rot="10800000">
            <a:off x="4189246" y="1127843"/>
            <a:ext cx="1543879" cy="422975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06" name="Shape 1106"/>
          <p:cNvCxnSpPr>
            <a:endCxn id="1088" idx="1"/>
          </p:cNvCxnSpPr>
          <p:nvPr/>
        </p:nvCxnSpPr>
        <p:spPr>
          <a:xfrm>
            <a:off x="4189265" y="1550909"/>
            <a:ext cx="1315200" cy="12921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07" name="Shape 1107"/>
          <p:cNvCxnSpPr>
            <a:endCxn id="1088" idx="1"/>
          </p:cNvCxnSpPr>
          <p:nvPr/>
        </p:nvCxnSpPr>
        <p:spPr>
          <a:xfrm>
            <a:off x="4189265" y="2467109"/>
            <a:ext cx="1315200" cy="3759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08" name="Shape 1108"/>
          <p:cNvCxnSpPr/>
          <p:nvPr/>
        </p:nvCxnSpPr>
        <p:spPr>
          <a:xfrm>
            <a:off x="4189246" y="2543847"/>
            <a:ext cx="1543879" cy="1399503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09" name="Shape 1109"/>
          <p:cNvCxnSpPr>
            <a:stCxn id="1078" idx="3"/>
            <a:endCxn id="1088" idx="1"/>
          </p:cNvCxnSpPr>
          <p:nvPr/>
        </p:nvCxnSpPr>
        <p:spPr>
          <a:xfrm flipH="1" rot="10800000">
            <a:off x="4189246" y="2842985"/>
            <a:ext cx="1315200" cy="438600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10" name="Shape 1110"/>
          <p:cNvCxnSpPr/>
          <p:nvPr/>
        </p:nvCxnSpPr>
        <p:spPr>
          <a:xfrm>
            <a:off x="4189246" y="3281586"/>
            <a:ext cx="1563982" cy="1176114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11" name="Shape 1111"/>
          <p:cNvCxnSpPr/>
          <p:nvPr/>
        </p:nvCxnSpPr>
        <p:spPr>
          <a:xfrm>
            <a:off x="4189246" y="1756501"/>
            <a:ext cx="1543879" cy="201556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dashDot"/>
            <a:round/>
            <a:headEnd len="sm" w="sm" type="none"/>
            <a:tailEnd len="med" w="med" type="stealth"/>
          </a:ln>
        </p:spPr>
      </p:cxnSp>
      <p:cxnSp>
        <p:nvCxnSpPr>
          <p:cNvPr id="1112" name="Shape 1112"/>
          <p:cNvCxnSpPr/>
          <p:nvPr/>
        </p:nvCxnSpPr>
        <p:spPr>
          <a:xfrm flipH="1" rot="10800000">
            <a:off x="4209349" y="2059867"/>
            <a:ext cx="1523776" cy="358399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dashDot"/>
            <a:round/>
            <a:headEnd len="sm" w="sm" type="none"/>
            <a:tailEnd len="med" w="med" type="stealth"/>
          </a:ln>
        </p:spPr>
      </p:cxnSp>
      <p:cxnSp>
        <p:nvCxnSpPr>
          <p:cNvPr id="1113" name="Shape 1113"/>
          <p:cNvCxnSpPr/>
          <p:nvPr/>
        </p:nvCxnSpPr>
        <p:spPr>
          <a:xfrm flipH="1" rot="10800000">
            <a:off x="4189246" y="2161677"/>
            <a:ext cx="1543879" cy="1119909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dashDot"/>
            <a:round/>
            <a:headEnd len="sm" w="sm" type="none"/>
            <a:tailEnd len="med" w="med" type="stealth"/>
          </a:ln>
        </p:spPr>
      </p:cxnSp>
      <p:sp>
        <p:nvSpPr>
          <p:cNvPr id="1114" name="Shape 1114"/>
          <p:cNvSpPr/>
          <p:nvPr/>
        </p:nvSpPr>
        <p:spPr>
          <a:xfrm>
            <a:off x="1605639" y="2976156"/>
            <a:ext cx="1004736" cy="610859"/>
          </a:xfrm>
          <a:prstGeom prst="roundRect">
            <a:avLst>
              <a:gd fmla="val 16667" name="adj"/>
            </a:avLst>
          </a:prstGeom>
          <a:solidFill>
            <a:srgbClr val="B0D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Swordfish</a:t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5" name="Shape 1115"/>
          <p:cNvCxnSpPr/>
          <p:nvPr/>
        </p:nvCxnSpPr>
        <p:spPr>
          <a:xfrm flipH="1" rot="10800000">
            <a:off x="2610375" y="2543847"/>
            <a:ext cx="334913" cy="737739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dashDot"/>
            <a:round/>
            <a:headEnd len="med" w="med" type="stealth"/>
            <a:tailEnd len="med" w="med" type="stealth"/>
          </a:ln>
        </p:spPr>
      </p:cxnSp>
      <p:cxnSp>
        <p:nvCxnSpPr>
          <p:cNvPr id="1116" name="Shape 1116"/>
          <p:cNvCxnSpPr/>
          <p:nvPr/>
        </p:nvCxnSpPr>
        <p:spPr>
          <a:xfrm flipH="1" rot="10800000">
            <a:off x="1103272" y="3587015"/>
            <a:ext cx="502368" cy="725205"/>
          </a:xfrm>
          <a:prstGeom prst="straightConnector1">
            <a:avLst/>
          </a:prstGeom>
          <a:noFill/>
          <a:ln cap="flat" cmpd="sng" w="31750">
            <a:solidFill>
              <a:srgbClr val="A5A5A5"/>
            </a:solidFill>
            <a:prstDash val="dashDot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/>
          <p:nvPr>
            <p:ph type="title"/>
          </p:nvPr>
        </p:nvSpPr>
        <p:spPr>
          <a:xfrm>
            <a:off x="411587" y="205740"/>
            <a:ext cx="8307201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Administrative Interaction via </a:t>
            </a:r>
            <a:r>
              <a:rPr lang="en" sz="1800"/>
              <a:t>Storage Controller</a:t>
            </a:r>
            <a:b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3" name="Shape 1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337" y="3288475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Shape 1124"/>
          <p:cNvSpPr txBox="1"/>
          <p:nvPr/>
        </p:nvSpPr>
        <p:spPr>
          <a:xfrm>
            <a:off x="4241489" y="3887031"/>
            <a:ext cx="144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V-Series Storage</a:t>
            </a:r>
            <a:endParaRPr sz="1200"/>
          </a:p>
        </p:txBody>
      </p:sp>
      <p:pic>
        <p:nvPicPr>
          <p:cNvPr id="1125" name="Shape 1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337" y="2712621"/>
            <a:ext cx="1430155" cy="5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Shape 1126"/>
          <p:cNvSpPr txBox="1"/>
          <p:nvPr/>
        </p:nvSpPr>
        <p:spPr>
          <a:xfrm>
            <a:off x="4088754" y="2002841"/>
            <a:ext cx="174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S/DS-Series Storage</a:t>
            </a:r>
            <a:endParaRPr sz="1200"/>
          </a:p>
        </p:txBody>
      </p:sp>
      <p:pic>
        <p:nvPicPr>
          <p:cNvPr descr="Free vector graphic: Man, Cartoon, Shirt, Tie - Free Image ..." id="1127" name="Shape 1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5" y="2075863"/>
            <a:ext cx="657387" cy="78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Shape 1128"/>
          <p:cNvSpPr txBox="1"/>
          <p:nvPr/>
        </p:nvSpPr>
        <p:spPr>
          <a:xfrm>
            <a:off x="150227" y="2923712"/>
            <a:ext cx="18029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Storage Administrator</a:t>
            </a:r>
            <a:endParaRPr sz="1200"/>
          </a:p>
        </p:txBody>
      </p:sp>
      <p:pic>
        <p:nvPicPr>
          <p:cNvPr descr="lenovo-system-x3950-x6-1140x752.png" id="1129" name="Shape 1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918" y="1799908"/>
            <a:ext cx="1530886" cy="1009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ovo-system-x3950-x6-1140x752.png" id="1130" name="Shape 1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918" y="3023758"/>
            <a:ext cx="1530886" cy="100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Shape 1131"/>
          <p:cNvSpPr txBox="1"/>
          <p:nvPr/>
        </p:nvSpPr>
        <p:spPr>
          <a:xfrm>
            <a:off x="7228224" y="1418504"/>
            <a:ext cx="107653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endParaRPr sz="1100"/>
          </a:p>
        </p:txBody>
      </p:sp>
      <p:pic>
        <p:nvPicPr>
          <p:cNvPr descr="As for Oil, a Barrel to Represent Data &lt;strong&gt;Storage&lt;/strong&gt; ..." id="1132" name="Shape 1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7208" y="3005133"/>
            <a:ext cx="473829" cy="473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Shape 1133"/>
          <p:cNvSpPr/>
          <p:nvPr/>
        </p:nvSpPr>
        <p:spPr>
          <a:xfrm>
            <a:off x="2318730" y="1554389"/>
            <a:ext cx="1115581" cy="23164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Shape 1134"/>
          <p:cNvSpPr txBox="1"/>
          <p:nvPr/>
        </p:nvSpPr>
        <p:spPr>
          <a:xfrm>
            <a:off x="2424118" y="1208155"/>
            <a:ext cx="909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LUSAC</a:t>
            </a:r>
            <a:endParaRPr sz="1200"/>
          </a:p>
        </p:txBody>
      </p:sp>
      <p:sp>
        <p:nvSpPr>
          <p:cNvPr id="1135" name="Shape 1135"/>
          <p:cNvSpPr/>
          <p:nvPr/>
        </p:nvSpPr>
        <p:spPr>
          <a:xfrm>
            <a:off x="2508061" y="1894112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Shape 1136"/>
          <p:cNvSpPr/>
          <p:nvPr/>
        </p:nvSpPr>
        <p:spPr>
          <a:xfrm>
            <a:off x="2508061" y="2541985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Shape 1137"/>
          <p:cNvSpPr/>
          <p:nvPr/>
        </p:nvSpPr>
        <p:spPr>
          <a:xfrm>
            <a:off x="2505781" y="3189857"/>
            <a:ext cx="741477" cy="431654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8" name="Shape 1138"/>
          <p:cNvCxnSpPr/>
          <p:nvPr/>
        </p:nvCxnSpPr>
        <p:spPr>
          <a:xfrm>
            <a:off x="5577865" y="3242048"/>
            <a:ext cx="148286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9" name="Shape 1139"/>
          <p:cNvSpPr txBox="1"/>
          <p:nvPr/>
        </p:nvSpPr>
        <p:spPr>
          <a:xfrm>
            <a:off x="5882332" y="2918957"/>
            <a:ext cx="5834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Export</a:t>
            </a:r>
            <a:endParaRPr sz="1100"/>
          </a:p>
        </p:txBody>
      </p:sp>
      <p:pic>
        <p:nvPicPr>
          <p:cNvPr descr="As for Oil, a Barrel to Represent Data &lt;strong&gt;Storage&lt;/strong&gt; ..." id="1140" name="Shape 11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0459" y="3224897"/>
            <a:ext cx="473829" cy="473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&lt;strong&gt;No&lt;/strong&gt; sign Right.svg - Wikipedia" id="1141" name="Shape 11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984371" y="2897026"/>
            <a:ext cx="481445" cy="481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&lt;strong&gt;No&lt;/strong&gt; sign Right.svg - Wikipedia" id="1142" name="Shape 11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176037" y="3242048"/>
            <a:ext cx="481445" cy="481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 for Oil, a Barrel to Represent Data &lt;strong&gt;Storage&lt;/strong&gt; ..." id="1143" name="Shape 11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8076" y="2327684"/>
            <a:ext cx="473829" cy="473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&lt;strong&gt;No&lt;/strong&gt; sign Right.svg - Wikipedia" id="1144" name="Shape 11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720583" y="3018301"/>
            <a:ext cx="481445" cy="48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5" name="Shape 1145"/>
          <p:cNvCxnSpPr/>
          <p:nvPr/>
        </p:nvCxnSpPr>
        <p:spPr>
          <a:xfrm>
            <a:off x="5391405" y="2550180"/>
            <a:ext cx="148286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46" name="Shape 1146"/>
          <p:cNvSpPr txBox="1"/>
          <p:nvPr/>
        </p:nvSpPr>
        <p:spPr>
          <a:xfrm>
            <a:off x="5695872" y="2227090"/>
            <a:ext cx="5834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Export</a:t>
            </a:r>
            <a:endParaRPr sz="1100"/>
          </a:p>
        </p:txBody>
      </p:sp>
      <p:pic>
        <p:nvPicPr>
          <p:cNvPr descr="As for Oil, a Barrel to Represent Data &lt;strong&gt;Storage&lt;/strong&gt; ..." id="1147" name="Shape 11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1302" y="3249664"/>
            <a:ext cx="473829" cy="473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Shape 1148"/>
          <p:cNvCxnSpPr/>
          <p:nvPr/>
        </p:nvCxnSpPr>
        <p:spPr>
          <a:xfrm rot="10800000">
            <a:off x="3434311" y="3392881"/>
            <a:ext cx="807253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49" name="Shape 1149"/>
          <p:cNvSpPr txBox="1"/>
          <p:nvPr/>
        </p:nvSpPr>
        <p:spPr>
          <a:xfrm>
            <a:off x="3519355" y="3073753"/>
            <a:ext cx="69412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Manage</a:t>
            </a:r>
            <a:endParaRPr sz="1100"/>
          </a:p>
        </p:txBody>
      </p:sp>
      <p:pic>
        <p:nvPicPr>
          <p:cNvPr descr="vmware-logo1-620x264.png" id="1150" name="Shape 11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81584" y="4102019"/>
            <a:ext cx="2369198" cy="100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23515" y="798329"/>
            <a:ext cx="2017338" cy="5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6_Lenovo Master">
  <a:themeElements>
    <a:clrScheme name="Lenovo Colors">
      <a:dk1>
        <a:srgbClr val="000000"/>
      </a:dk1>
      <a:lt1>
        <a:srgbClr val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novo Master">
  <a:themeElements>
    <a:clrScheme name="Lenovo Colors">
      <a:dk1>
        <a:srgbClr val="000000"/>
      </a:dk1>
      <a:lt1>
        <a:srgbClr val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Lenovo Master">
  <a:themeElements>
    <a:clrScheme name="Lenovo Colors">
      <a:dk1>
        <a:srgbClr val="000000"/>
      </a:dk1>
      <a:lt1>
        <a:srgbClr val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