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tiff" ContentType="image/tiff"/>
  <Default Extension="vml" ContentType="application/vnd.openxmlformats-officedocument.vmlDrawing"/>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8.jpg" ContentType="image/jpeg"/>
  <Override PartName="/ppt/media/image9.jpg" ContentType="image/jpeg"/>
  <Override PartName="/ppt/media/image10.jpg" ContentType="image/jpeg"/>
  <Override PartName="/ppt/media/image11.jpg" ContentType="image/jpeg"/>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0"/>
  </p:notesMasterIdLst>
  <p:sldIdLst>
    <p:sldId id="256" r:id="rId2"/>
    <p:sldId id="372" r:id="rId3"/>
    <p:sldId id="341" r:id="rId4"/>
    <p:sldId id="342" r:id="rId5"/>
    <p:sldId id="343" r:id="rId6"/>
    <p:sldId id="381" r:id="rId7"/>
    <p:sldId id="370" r:id="rId8"/>
    <p:sldId id="347" r:id="rId9"/>
    <p:sldId id="351" r:id="rId10"/>
    <p:sldId id="348" r:id="rId11"/>
    <p:sldId id="374" r:id="rId12"/>
    <p:sldId id="375" r:id="rId13"/>
    <p:sldId id="364" r:id="rId14"/>
    <p:sldId id="352" r:id="rId15"/>
    <p:sldId id="353" r:id="rId16"/>
    <p:sldId id="354" r:id="rId17"/>
    <p:sldId id="356" r:id="rId18"/>
    <p:sldId id="373" r:id="rId19"/>
    <p:sldId id="357" r:id="rId20"/>
    <p:sldId id="358" r:id="rId21"/>
    <p:sldId id="359" r:id="rId22"/>
    <p:sldId id="360" r:id="rId23"/>
    <p:sldId id="361" r:id="rId24"/>
    <p:sldId id="362" r:id="rId25"/>
    <p:sldId id="363" r:id="rId26"/>
    <p:sldId id="383" r:id="rId27"/>
    <p:sldId id="380" r:id="rId28"/>
    <p:sldId id="376" r:id="rId29"/>
    <p:sldId id="377" r:id="rId30"/>
    <p:sldId id="378" r:id="rId31"/>
    <p:sldId id="379" r:id="rId32"/>
    <p:sldId id="384" r:id="rId33"/>
    <p:sldId id="382" r:id="rId34"/>
    <p:sldId id="368" r:id="rId35"/>
    <p:sldId id="371" r:id="rId36"/>
    <p:sldId id="344" r:id="rId37"/>
    <p:sldId id="345" r:id="rId38"/>
    <p:sldId id="309"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93192" autoAdjust="0"/>
  </p:normalViewPr>
  <p:slideViewPr>
    <p:cSldViewPr>
      <p:cViewPr varScale="1">
        <p:scale>
          <a:sx n="106" d="100"/>
          <a:sy n="106" d="100"/>
        </p:scale>
        <p:origin x="832" y="18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9EC873-0CC3-4FBA-A9C6-83128895EDAC}" type="datetimeFigureOut">
              <a:rPr lang="en-US" smtClean="0"/>
              <a:t>5/26/18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10B11D-9607-4E76-A959-B43D33330E98}" type="slidenum">
              <a:rPr lang="en-US" smtClean="0"/>
              <a:t>‹#›</a:t>
            </a:fld>
            <a:endParaRPr lang="en-US"/>
          </a:p>
        </p:txBody>
      </p:sp>
    </p:spTree>
    <p:extLst>
      <p:ext uri="{BB962C8B-B14F-4D97-AF65-F5344CB8AC3E}">
        <p14:creationId xmlns:p14="http://schemas.microsoft.com/office/powerpoint/2010/main" val="424466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Apache </a:t>
            </a:r>
            <a:r>
              <a:rPr lang="en-US" dirty="0" err="1"/>
              <a:t>Edgent</a:t>
            </a:r>
            <a:r>
              <a:rPr lang="en-US" dirty="0"/>
              <a:t> is a programming model and micro-kernel style runtime that can be embedded in gateways and small footprint edge devices enabling local, real-time, analytics on the continuous streams of data coming from equipment, vehicles, systems, appliances, devices and sensors of all kinds (for example, Raspberry </a:t>
            </a:r>
            <a:r>
              <a:rPr lang="en-US" dirty="0" err="1"/>
              <a:t>Pis</a:t>
            </a:r>
            <a:r>
              <a:rPr lang="en-US" dirty="0"/>
              <a:t> or smart phones). </a:t>
            </a:r>
          </a:p>
          <a:p>
            <a:endParaRPr lang="en-US" dirty="0"/>
          </a:p>
          <a:p>
            <a:r>
              <a:rPr lang="en-US" dirty="0"/>
              <a:t>Working in conjunction with centralized analytic systems, Apache </a:t>
            </a:r>
            <a:r>
              <a:rPr lang="en-US" dirty="0" err="1"/>
              <a:t>Edgent</a:t>
            </a:r>
            <a:r>
              <a:rPr lang="en-US" dirty="0"/>
              <a:t> provides efficient and timely analytics across the whole IoT ecosystem: from the center to the edge.</a:t>
            </a:r>
          </a:p>
          <a:p>
            <a:endParaRPr lang="en-US" dirty="0"/>
          </a:p>
        </p:txBody>
      </p:sp>
      <p:sp>
        <p:nvSpPr>
          <p:cNvPr id="4" name="Slide Number Placeholder 3"/>
          <p:cNvSpPr>
            <a:spLocks noGrp="1"/>
          </p:cNvSpPr>
          <p:nvPr>
            <p:ph type="sldNum" sz="quarter" idx="10"/>
          </p:nvPr>
        </p:nvSpPr>
        <p:spPr/>
        <p:txBody>
          <a:bodyPr/>
          <a:lstStyle/>
          <a:p>
            <a:fld id="{7D10B11D-9607-4E76-A959-B43D33330E98}" type="slidenum">
              <a:rPr lang="en-US" smtClean="0"/>
              <a:t>16</a:t>
            </a:fld>
            <a:endParaRPr lang="en-US"/>
          </a:p>
        </p:txBody>
      </p:sp>
    </p:spTree>
    <p:extLst>
      <p:ext uri="{BB962C8B-B14F-4D97-AF65-F5344CB8AC3E}">
        <p14:creationId xmlns:p14="http://schemas.microsoft.com/office/powerpoint/2010/main" val="3561346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a:t>
            </a:r>
            <a:r>
              <a:rPr lang="en-US" dirty="0" err="1"/>
              <a:t>iguazio</a:t>
            </a:r>
            <a:r>
              <a:rPr lang="en-US" dirty="0"/>
              <a:t>, it is possible to process millions of events per second in a small footprint and low cost, coupled with analytics and machine learning tools like Spark. Build fully integrated and easy to use Edge IoT Analytics devices located in a factory, smart building, city or a nearby data center. The platform can also be hosted in the cloud, aggregating data from multiple locations and enabling fast analytics. </a:t>
            </a:r>
            <a:r>
              <a:rPr lang="en-US" dirty="0" err="1"/>
              <a:t>iguazio’s</a:t>
            </a:r>
            <a:r>
              <a:rPr lang="en-US" dirty="0"/>
              <a:t> platform makes life simpler for developers and operators. All the data is accessed through HTTP-based APIs directly from devices or gateways without any intermediate API services, which may lead to bottlenecks or security holes. Data containers can be created and managed using self-service portals, with a full set of monitoring, security and data lifecycle management capabilities. The system is enterprise grade and is delivered as a fully integrated and easy to use appliance.</a:t>
            </a:r>
          </a:p>
        </p:txBody>
      </p:sp>
      <p:sp>
        <p:nvSpPr>
          <p:cNvPr id="4" name="Slide Number Placeholder 3"/>
          <p:cNvSpPr>
            <a:spLocks noGrp="1"/>
          </p:cNvSpPr>
          <p:nvPr>
            <p:ph type="sldNum" sz="quarter" idx="10"/>
          </p:nvPr>
        </p:nvSpPr>
        <p:spPr/>
        <p:txBody>
          <a:bodyPr/>
          <a:lstStyle/>
          <a:p>
            <a:fld id="{A465F8A2-3FF8-4461-9FC1-DFB0B3542DCF}" type="slidenum">
              <a:rPr lang="en-US" smtClean="0"/>
              <a:pPr/>
              <a:t>17</a:t>
            </a:fld>
            <a:endParaRPr lang="en-US" dirty="0"/>
          </a:p>
        </p:txBody>
      </p:sp>
    </p:spTree>
    <p:extLst>
      <p:ext uri="{BB962C8B-B14F-4D97-AF65-F5344CB8AC3E}">
        <p14:creationId xmlns:p14="http://schemas.microsoft.com/office/powerpoint/2010/main" val="1831583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C67C73F-E2EB-4670-99BB-CADDD5B2EDFD}" type="slidenum">
              <a:rPr lang="en-US"/>
              <a:pPr/>
              <a:t>38</a:t>
            </a:fld>
            <a:endParaRPr lang="en-US"/>
          </a:p>
        </p:txBody>
      </p:sp>
      <p:sp>
        <p:nvSpPr>
          <p:cNvPr id="132097" name="Rectangle 1"/>
          <p:cNvSpPr txBox="1">
            <a:spLocks noGrp="1" noRot="1" noChangeAspect="1" noChangeArrowheads="1"/>
          </p:cNvSpPr>
          <p:nvPr>
            <p:ph type="sldImg"/>
          </p:nvPr>
        </p:nvSpPr>
        <p:spPr bwMode="auto">
          <a:xfrm>
            <a:off x="2497138" y="481013"/>
            <a:ext cx="4216400" cy="237331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2098" name="Rectangle 2"/>
          <p:cNvSpPr txBox="1">
            <a:spLocks noGrp="1" noChangeArrowheads="1"/>
          </p:cNvSpPr>
          <p:nvPr>
            <p:ph type="body" idx="1"/>
          </p:nvPr>
        </p:nvSpPr>
        <p:spPr bwMode="auto">
          <a:xfrm>
            <a:off x="921224" y="3006969"/>
            <a:ext cx="7369791" cy="284870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37834676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165600" y="6477001"/>
            <a:ext cx="3860800" cy="244475"/>
          </a:xfrm>
        </p:spPr>
        <p:txBody>
          <a:bodyPr/>
          <a:lstStyle>
            <a:lvl1pPr>
              <a:defRPr sz="700">
                <a:latin typeface="Helvetica Neue Light"/>
              </a:defRPr>
            </a:lvl1pPr>
          </a:lstStyle>
          <a:p>
            <a:r>
              <a:rPr lang="en-GB">
                <a:solidFill>
                  <a:schemeClr val="tx1"/>
                </a:solidFill>
                <a:cs typeface="Helvetica Neue Light"/>
              </a:rPr>
              <a:t>Confidential  |  DD.MM.YY  |  version #</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77600" y="176889"/>
            <a:ext cx="685198" cy="6520099"/>
          </a:xfrm>
          <a:prstGeom prst="rect">
            <a:avLst/>
          </a:prstGeom>
        </p:spPr>
      </p:pic>
      <p:sp>
        <p:nvSpPr>
          <p:cNvPr id="12" name="Text Placeholder 10"/>
          <p:cNvSpPr>
            <a:spLocks noGrp="1"/>
          </p:cNvSpPr>
          <p:nvPr>
            <p:ph type="body" sz="quarter" idx="14" hasCustomPrompt="1"/>
          </p:nvPr>
        </p:nvSpPr>
        <p:spPr>
          <a:xfrm>
            <a:off x="304800" y="3886200"/>
            <a:ext cx="10668000" cy="457200"/>
          </a:xfrm>
        </p:spPr>
        <p:txBody>
          <a:bodyPr vert="horz" lIns="91440" tIns="45720" rIns="91440" bIns="45720" rtlCol="0" anchor="ctr">
            <a:normAutofit/>
          </a:bodyPr>
          <a:lstStyle>
            <a:lvl1pPr algn="l" defTabSz="914400" rtl="0" eaLnBrk="1" latinLnBrk="0" hangingPunct="1">
              <a:spcBef>
                <a:spcPct val="0"/>
              </a:spcBef>
              <a:buNone/>
              <a:defRPr lang="en-US" sz="1400" b="0" kern="1200" dirty="0" smtClean="0">
                <a:solidFill>
                  <a:schemeClr val="tx1"/>
                </a:solidFill>
                <a:latin typeface="Helvetica Neue"/>
                <a:ea typeface="+mj-ea"/>
                <a:cs typeface="+mj-cs"/>
              </a:defRPr>
            </a:lvl1pPr>
          </a:lstStyle>
          <a:p>
            <a:r>
              <a:rPr lang="en-GB" dirty="0">
                <a:latin typeface="Helvetica Neue Light"/>
                <a:cs typeface="Helvetica Neue Light"/>
              </a:rPr>
              <a:t>Presenter  |  Date</a:t>
            </a:r>
          </a:p>
        </p:txBody>
      </p:sp>
      <p:sp>
        <p:nvSpPr>
          <p:cNvPr id="8" name="Text Placeholder 3"/>
          <p:cNvSpPr>
            <a:spLocks noGrp="1"/>
          </p:cNvSpPr>
          <p:nvPr>
            <p:ph type="body" sz="quarter" idx="17" hasCustomPrompt="1"/>
          </p:nvPr>
        </p:nvSpPr>
        <p:spPr>
          <a:xfrm>
            <a:off x="304801" y="5867400"/>
            <a:ext cx="10706100" cy="457200"/>
          </a:xfrm>
        </p:spPr>
        <p:txBody>
          <a:bodyPr>
            <a:normAutofit/>
          </a:bodyPr>
          <a:lstStyle>
            <a:lvl1pPr marL="0" indent="0">
              <a:buNone/>
              <a:defRPr sz="1100"/>
            </a:lvl1pPr>
          </a:lstStyle>
          <a:p>
            <a:pPr lvl="0"/>
            <a:r>
              <a:rPr lang="en-GB" sz="1100" dirty="0">
                <a:solidFill>
                  <a:schemeClr val="bg1">
                    <a:lumMod val="65000"/>
                  </a:schemeClr>
                </a:solidFill>
                <a:latin typeface="+mn-lt"/>
                <a:cs typeface="Helvetica Neue Light"/>
              </a:rPr>
              <a:t>A full screen image that covers the entire slide and is relevant to the subject of the presentation can be used for external presentations.</a:t>
            </a:r>
            <a:endParaRPr lang="en-US" dirty="0"/>
          </a:p>
        </p:txBody>
      </p:sp>
      <p:sp>
        <p:nvSpPr>
          <p:cNvPr id="9" name="Text Placeholder 2"/>
          <p:cNvSpPr>
            <a:spLocks noGrp="1"/>
          </p:cNvSpPr>
          <p:nvPr>
            <p:ph type="body" sz="quarter" idx="15" hasCustomPrompt="1"/>
          </p:nvPr>
        </p:nvSpPr>
        <p:spPr>
          <a:xfrm>
            <a:off x="318448" y="2590800"/>
            <a:ext cx="10654352" cy="609600"/>
          </a:xfrm>
        </p:spPr>
        <p:txBody>
          <a:bodyPr>
            <a:normAutofit/>
          </a:bodyPr>
          <a:lstStyle>
            <a:lvl1pPr marL="0" indent="0">
              <a:buNone/>
              <a:defRPr sz="2800" b="1" baseline="0"/>
            </a:lvl1pPr>
          </a:lstStyle>
          <a:p>
            <a:pPr lvl="0"/>
            <a:r>
              <a:rPr lang="en-US" sz="2800" b="1" dirty="0"/>
              <a:t>Presentation Title</a:t>
            </a:r>
            <a:endParaRPr lang="en-US" dirty="0"/>
          </a:p>
        </p:txBody>
      </p:sp>
      <p:sp>
        <p:nvSpPr>
          <p:cNvPr id="10" name="Text Placeholder 2"/>
          <p:cNvSpPr>
            <a:spLocks noGrp="1"/>
          </p:cNvSpPr>
          <p:nvPr>
            <p:ph type="body" sz="quarter" idx="16" hasCustomPrompt="1"/>
          </p:nvPr>
        </p:nvSpPr>
        <p:spPr>
          <a:xfrm>
            <a:off x="304800" y="3200400"/>
            <a:ext cx="10654352" cy="609600"/>
          </a:xfrm>
        </p:spPr>
        <p:txBody>
          <a:bodyPr>
            <a:normAutofit/>
          </a:bodyPr>
          <a:lstStyle>
            <a:lvl1pPr marL="0" indent="0">
              <a:buNone/>
              <a:defRPr sz="2800" b="0" baseline="0"/>
            </a:lvl1pPr>
          </a:lstStyle>
          <a:p>
            <a:pPr lvl="0"/>
            <a:r>
              <a:rPr lang="en-US" b="0" dirty="0"/>
              <a:t>Descriptive Subtitle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AC73B3-5863-4C98-AE50-E8A8CC4CC14D}" type="datetime1">
              <a:rPr lang="en-IN" smtClean="0"/>
              <a:t>26/05/18</a:t>
            </a:fld>
            <a:endParaRPr lang="en-US"/>
          </a:p>
        </p:txBody>
      </p:sp>
      <p:sp>
        <p:nvSpPr>
          <p:cNvPr id="5" name="Footer Placeholder 4"/>
          <p:cNvSpPr>
            <a:spLocks noGrp="1"/>
          </p:cNvSpPr>
          <p:nvPr>
            <p:ph type="ftr" sz="quarter" idx="11"/>
          </p:nvPr>
        </p:nvSpPr>
        <p:spPr/>
        <p:txBody>
          <a:bodyPr/>
          <a:lstStyle/>
          <a:p>
            <a:r>
              <a:rPr lang="en-US"/>
              <a:t>IBM</a:t>
            </a:r>
          </a:p>
        </p:txBody>
      </p:sp>
      <p:sp>
        <p:nvSpPr>
          <p:cNvPr id="6" name="Slide Number Placeholder 5"/>
          <p:cNvSpPr>
            <a:spLocks noGrp="1"/>
          </p:cNvSpPr>
          <p:nvPr>
            <p:ph type="sldNum" sz="quarter" idx="12"/>
          </p:nvPr>
        </p:nvSpPr>
        <p:spPr/>
        <p:txBody>
          <a:bodyPr/>
          <a:lstStyle/>
          <a:p>
            <a:fld id="{F386E30D-0D35-40EE-9CE5-83662D1B4FAD}" type="slidenum">
              <a:rPr lang="en-US" smtClean="0"/>
              <a:t>‹#›</a:t>
            </a:fld>
            <a:endParaRPr lang="en-US"/>
          </a:p>
        </p:txBody>
      </p:sp>
    </p:spTree>
    <p:extLst>
      <p:ext uri="{BB962C8B-B14F-4D97-AF65-F5344CB8AC3E}">
        <p14:creationId xmlns:p14="http://schemas.microsoft.com/office/powerpoint/2010/main" val="3211689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Divider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165600" y="6477001"/>
            <a:ext cx="3860800" cy="244475"/>
          </a:xfrm>
        </p:spPr>
        <p:txBody>
          <a:bodyPr/>
          <a:lstStyle>
            <a:lvl1pPr>
              <a:defRPr sz="700">
                <a:latin typeface="Helvetica Neue Light"/>
              </a:defRPr>
            </a:lvl1pPr>
          </a:lstStyle>
          <a:p>
            <a:r>
              <a:rPr lang="en-GB">
                <a:solidFill>
                  <a:schemeClr val="tx1"/>
                </a:solidFill>
                <a:cs typeface="Helvetica Neue Light"/>
              </a:rPr>
              <a:t>Confidential  |  DD.MM.YY  |  version #</a:t>
            </a:r>
            <a:endParaRPr lang="en-US" dirty="0"/>
          </a:p>
        </p:txBody>
      </p:sp>
      <p:sp>
        <p:nvSpPr>
          <p:cNvPr id="11" name="Text Placeholder 10"/>
          <p:cNvSpPr>
            <a:spLocks noGrp="1"/>
          </p:cNvSpPr>
          <p:nvPr>
            <p:ph type="body" sz="quarter" idx="13" hasCustomPrompt="1"/>
          </p:nvPr>
        </p:nvSpPr>
        <p:spPr>
          <a:xfrm>
            <a:off x="304800" y="2971800"/>
            <a:ext cx="10668000" cy="457200"/>
          </a:xfrm>
        </p:spPr>
        <p:txBody>
          <a:bodyPr vert="horz" lIns="91440" tIns="45720" rIns="91440" bIns="45720" rtlCol="0" anchor="ctr">
            <a:normAutofit/>
          </a:bodyPr>
          <a:lstStyle>
            <a:lvl1pPr algn="l" defTabSz="914400" rtl="0" eaLnBrk="1" latinLnBrk="0" hangingPunct="1">
              <a:spcBef>
                <a:spcPct val="0"/>
              </a:spcBef>
              <a:buNone/>
              <a:defRPr lang="en-US" sz="2800" b="0" kern="1200" dirty="0" smtClean="0">
                <a:solidFill>
                  <a:schemeClr val="tx1"/>
                </a:solidFill>
                <a:latin typeface="Helvetica Neue"/>
                <a:ea typeface="+mj-ea"/>
                <a:cs typeface="+mj-cs"/>
              </a:defRPr>
            </a:lvl1pPr>
          </a:lstStyle>
          <a:p>
            <a:pPr lvl="0"/>
            <a:r>
              <a:rPr lang="en-GB" sz="2100" b="1" dirty="0">
                <a:latin typeface="Helvetica Neue"/>
                <a:cs typeface="Helvetica Neue"/>
              </a:rPr>
              <a:t>Divider slide title.</a:t>
            </a:r>
            <a:endParaRPr lang="en-US" dirty="0"/>
          </a:p>
        </p:txBody>
      </p:sp>
      <p:sp>
        <p:nvSpPr>
          <p:cNvPr id="12" name="Text Placeholder 10"/>
          <p:cNvSpPr>
            <a:spLocks noGrp="1"/>
          </p:cNvSpPr>
          <p:nvPr>
            <p:ph type="body" sz="quarter" idx="14" hasCustomPrompt="1"/>
          </p:nvPr>
        </p:nvSpPr>
        <p:spPr>
          <a:xfrm>
            <a:off x="304800" y="3429000"/>
            <a:ext cx="10668000" cy="457200"/>
          </a:xfrm>
        </p:spPr>
        <p:txBody>
          <a:bodyPr vert="horz" lIns="91440" tIns="45720" rIns="91440" bIns="45720" rtlCol="0" anchor="ctr">
            <a:normAutofit/>
          </a:bodyPr>
          <a:lstStyle>
            <a:lvl1pPr algn="l" defTabSz="914400" rtl="0" eaLnBrk="1" latinLnBrk="0" hangingPunct="1">
              <a:spcBef>
                <a:spcPct val="0"/>
              </a:spcBef>
              <a:buNone/>
              <a:defRPr lang="en-US" sz="1400" b="0" kern="1200" dirty="0" smtClean="0">
                <a:solidFill>
                  <a:schemeClr val="tx1"/>
                </a:solidFill>
                <a:latin typeface="Helvetica Neue"/>
                <a:ea typeface="+mj-ea"/>
                <a:cs typeface="+mj-cs"/>
              </a:defRPr>
            </a:lvl1pPr>
          </a:lstStyle>
          <a:p>
            <a:r>
              <a:rPr lang="en-GB" sz="2100" dirty="0">
                <a:latin typeface="Helvetica Neue"/>
                <a:cs typeface="Helvetica Neue Light"/>
              </a:rPr>
              <a:t>Second line.</a:t>
            </a:r>
            <a:endParaRPr lang="en-GB" dirty="0">
              <a:latin typeface="Helvetica Neue Light"/>
              <a:cs typeface="Helvetica Neue Light"/>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77600" y="176889"/>
            <a:ext cx="685198" cy="652009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06007" y="79789"/>
            <a:ext cx="772573" cy="579430"/>
          </a:xfrm>
          <a:prstGeom prst="rect">
            <a:avLst/>
          </a:prstGeom>
        </p:spPr>
      </p:pic>
      <p:sp>
        <p:nvSpPr>
          <p:cNvPr id="6" name="Rectangle 5"/>
          <p:cNvSpPr/>
          <p:nvPr userDrawn="1"/>
        </p:nvSpPr>
        <p:spPr>
          <a:xfrm>
            <a:off x="0" y="0"/>
            <a:ext cx="12192000" cy="7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9"/>
          <p:cNvSpPr>
            <a:spLocks noGrp="1"/>
          </p:cNvSpPr>
          <p:nvPr>
            <p:ph type="body" sz="quarter" idx="10" hasCustomPrompt="1"/>
          </p:nvPr>
        </p:nvSpPr>
        <p:spPr>
          <a:xfrm>
            <a:off x="406400" y="76200"/>
            <a:ext cx="10769600" cy="304800"/>
          </a:xfrm>
        </p:spPr>
        <p:txBody>
          <a:bodyPr>
            <a:normAutofit/>
          </a:bodyPr>
          <a:lstStyle>
            <a:lvl1pPr>
              <a:buNone/>
              <a:defRPr sz="1400" b="1">
                <a:solidFill>
                  <a:schemeClr val="bg1"/>
                </a:solidFill>
                <a:latin typeface="+mj-lt"/>
              </a:defRPr>
            </a:lvl1pPr>
          </a:lstStyle>
          <a:p>
            <a:pPr lvl="0"/>
            <a:r>
              <a:rPr lang="en-GB" dirty="0">
                <a:solidFill>
                  <a:srgbClr val="FFFFFF"/>
                </a:solidFill>
              </a:rPr>
              <a:t>Headline</a:t>
            </a:r>
            <a:endParaRPr lang="en-US" dirty="0"/>
          </a:p>
        </p:txBody>
      </p:sp>
      <p:sp>
        <p:nvSpPr>
          <p:cNvPr id="11" name="Text Placeholder 9"/>
          <p:cNvSpPr>
            <a:spLocks noGrp="1"/>
          </p:cNvSpPr>
          <p:nvPr>
            <p:ph type="body" sz="quarter" idx="11" hasCustomPrompt="1"/>
          </p:nvPr>
        </p:nvSpPr>
        <p:spPr>
          <a:xfrm>
            <a:off x="406400" y="381000"/>
            <a:ext cx="10769600" cy="304800"/>
          </a:xfrm>
        </p:spPr>
        <p:txBody>
          <a:bodyPr>
            <a:normAutofit/>
          </a:bodyPr>
          <a:lstStyle>
            <a:lvl1pPr>
              <a:buNone/>
              <a:defRPr sz="1400">
                <a:solidFill>
                  <a:schemeClr val="bg1"/>
                </a:solidFill>
                <a:latin typeface="+mn-lt"/>
              </a:defRPr>
            </a:lvl1pPr>
          </a:lstStyle>
          <a:p>
            <a:pPr lvl="0"/>
            <a:r>
              <a:rPr lang="en-GB" dirty="0">
                <a:solidFill>
                  <a:srgbClr val="FFFFFF"/>
                </a:solidFill>
              </a:rPr>
              <a:t>Headline</a:t>
            </a:r>
            <a:endParaRPr lang="en-US" dirty="0"/>
          </a:p>
        </p:txBody>
      </p:sp>
      <p:sp>
        <p:nvSpPr>
          <p:cNvPr id="9" name="Footer Placeholder 4"/>
          <p:cNvSpPr>
            <a:spLocks noGrp="1"/>
          </p:cNvSpPr>
          <p:nvPr>
            <p:ph type="ftr" sz="quarter" idx="12"/>
          </p:nvPr>
        </p:nvSpPr>
        <p:spPr>
          <a:xfrm>
            <a:off x="4165600" y="6477001"/>
            <a:ext cx="3860800" cy="244475"/>
          </a:xfrm>
        </p:spPr>
        <p:txBody>
          <a:bodyPr/>
          <a:lstStyle>
            <a:lvl1pPr>
              <a:defRPr sz="700">
                <a:latin typeface="Helvetica Neue Light"/>
              </a:defRPr>
            </a:lvl1pPr>
          </a:lstStyle>
          <a:p>
            <a:r>
              <a:rPr lang="en-GB">
                <a:solidFill>
                  <a:schemeClr val="tx1"/>
                </a:solidFill>
                <a:cs typeface="Helvetica Neue Light"/>
              </a:rPr>
              <a:t>Confidential  |  DD.MM.YY  |  version #</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506200" y="79789"/>
            <a:ext cx="572380" cy="57943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ly Text">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06007" y="79789"/>
            <a:ext cx="772573" cy="579430"/>
          </a:xfrm>
          <a:prstGeom prst="rect">
            <a:avLst/>
          </a:prstGeom>
        </p:spPr>
      </p:pic>
      <p:sp>
        <p:nvSpPr>
          <p:cNvPr id="6" name="Rectangle 5"/>
          <p:cNvSpPr/>
          <p:nvPr userDrawn="1"/>
        </p:nvSpPr>
        <p:spPr>
          <a:xfrm>
            <a:off x="0" y="0"/>
            <a:ext cx="12192000" cy="7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9"/>
          <p:cNvSpPr>
            <a:spLocks noGrp="1"/>
          </p:cNvSpPr>
          <p:nvPr>
            <p:ph type="body" sz="quarter" idx="10" hasCustomPrompt="1"/>
          </p:nvPr>
        </p:nvSpPr>
        <p:spPr>
          <a:xfrm>
            <a:off x="406400" y="76200"/>
            <a:ext cx="10769600" cy="304800"/>
          </a:xfrm>
        </p:spPr>
        <p:txBody>
          <a:bodyPr>
            <a:normAutofit/>
          </a:bodyPr>
          <a:lstStyle>
            <a:lvl1pPr>
              <a:buNone/>
              <a:defRPr sz="1400" b="1">
                <a:solidFill>
                  <a:schemeClr val="bg1"/>
                </a:solidFill>
                <a:latin typeface="+mj-lt"/>
              </a:defRPr>
            </a:lvl1pPr>
          </a:lstStyle>
          <a:p>
            <a:pPr lvl="0"/>
            <a:r>
              <a:rPr lang="en-GB" dirty="0">
                <a:solidFill>
                  <a:srgbClr val="FFFFFF"/>
                </a:solidFill>
              </a:rPr>
              <a:t>Headline</a:t>
            </a:r>
            <a:endParaRPr lang="en-US" dirty="0"/>
          </a:p>
        </p:txBody>
      </p:sp>
      <p:sp>
        <p:nvSpPr>
          <p:cNvPr id="11" name="Text Placeholder 9"/>
          <p:cNvSpPr>
            <a:spLocks noGrp="1"/>
          </p:cNvSpPr>
          <p:nvPr>
            <p:ph type="body" sz="quarter" idx="11" hasCustomPrompt="1"/>
          </p:nvPr>
        </p:nvSpPr>
        <p:spPr>
          <a:xfrm>
            <a:off x="406400" y="381000"/>
            <a:ext cx="10769600" cy="304800"/>
          </a:xfrm>
        </p:spPr>
        <p:txBody>
          <a:bodyPr>
            <a:normAutofit/>
          </a:bodyPr>
          <a:lstStyle>
            <a:lvl1pPr>
              <a:buNone/>
              <a:defRPr sz="1400">
                <a:solidFill>
                  <a:schemeClr val="bg1"/>
                </a:solidFill>
                <a:latin typeface="+mn-lt"/>
              </a:defRPr>
            </a:lvl1pPr>
          </a:lstStyle>
          <a:p>
            <a:pPr lvl="0"/>
            <a:r>
              <a:rPr lang="en-GB" dirty="0">
                <a:solidFill>
                  <a:srgbClr val="FFFFFF"/>
                </a:solidFill>
              </a:rPr>
              <a:t>Headline</a:t>
            </a:r>
            <a:endParaRPr lang="en-US" dirty="0"/>
          </a:p>
        </p:txBody>
      </p:sp>
      <p:sp>
        <p:nvSpPr>
          <p:cNvPr id="13" name="Text Placeholder 12"/>
          <p:cNvSpPr>
            <a:spLocks noGrp="1"/>
          </p:cNvSpPr>
          <p:nvPr>
            <p:ph type="body" sz="quarter" idx="12"/>
          </p:nvPr>
        </p:nvSpPr>
        <p:spPr>
          <a:xfrm>
            <a:off x="304800" y="1066800"/>
            <a:ext cx="11582400" cy="5181600"/>
          </a:xfrm>
        </p:spPr>
        <p:txBody>
          <a:bodyPr>
            <a:normAutofit/>
          </a:bodyPr>
          <a:lstStyle>
            <a:lvl1pPr>
              <a:buFont typeface="+mj-lt"/>
              <a:buAutoNum type="arabicPeriod"/>
              <a:defRPr sz="1100">
                <a:latin typeface="Helvetica Neue"/>
              </a:defRPr>
            </a:lvl1pPr>
            <a:lvl2pPr>
              <a:defRPr sz="1100">
                <a:latin typeface="Helvetica Neue"/>
              </a:defRPr>
            </a:lvl2pPr>
            <a:lvl3pPr>
              <a:defRPr sz="1100">
                <a:latin typeface="Helvetica Neue"/>
              </a:defRPr>
            </a:lvl3pPr>
            <a:lvl4pPr>
              <a:defRPr sz="1100">
                <a:latin typeface="Helvetica Neue"/>
              </a:defRPr>
            </a:lvl4pPr>
            <a:lvl5pPr>
              <a:defRPr sz="1100">
                <a:latin typeface="Helvetica Neu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p:cNvSpPr>
            <a:spLocks noGrp="1"/>
          </p:cNvSpPr>
          <p:nvPr>
            <p:ph type="ftr" sz="quarter" idx="13"/>
          </p:nvPr>
        </p:nvSpPr>
        <p:spPr>
          <a:xfrm>
            <a:off x="4165600" y="6477001"/>
            <a:ext cx="3860800" cy="244475"/>
          </a:xfrm>
        </p:spPr>
        <p:txBody>
          <a:bodyPr/>
          <a:lstStyle>
            <a:lvl1pPr>
              <a:defRPr sz="700">
                <a:latin typeface="Helvetica Neue Light"/>
              </a:defRPr>
            </a:lvl1pPr>
          </a:lstStyle>
          <a:p>
            <a:r>
              <a:rPr lang="en-GB">
                <a:solidFill>
                  <a:schemeClr val="tx1"/>
                </a:solidFill>
                <a:cs typeface="Helvetica Neue Light"/>
              </a:rPr>
              <a:t>Confidential  |  DD.MM.YY  |  version #</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506200" y="79789"/>
            <a:ext cx="572380" cy="57943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side by side text content">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06007" y="79789"/>
            <a:ext cx="772573" cy="579430"/>
          </a:xfrm>
          <a:prstGeom prst="rect">
            <a:avLst/>
          </a:prstGeom>
        </p:spPr>
      </p:pic>
      <p:sp>
        <p:nvSpPr>
          <p:cNvPr id="6" name="Rectangle 5"/>
          <p:cNvSpPr/>
          <p:nvPr userDrawn="1"/>
        </p:nvSpPr>
        <p:spPr>
          <a:xfrm>
            <a:off x="0" y="0"/>
            <a:ext cx="12192000" cy="7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9"/>
          <p:cNvSpPr>
            <a:spLocks noGrp="1"/>
          </p:cNvSpPr>
          <p:nvPr>
            <p:ph type="body" sz="quarter" idx="10" hasCustomPrompt="1"/>
          </p:nvPr>
        </p:nvSpPr>
        <p:spPr>
          <a:xfrm>
            <a:off x="406400" y="76200"/>
            <a:ext cx="10769600" cy="304800"/>
          </a:xfrm>
        </p:spPr>
        <p:txBody>
          <a:bodyPr>
            <a:normAutofit/>
          </a:bodyPr>
          <a:lstStyle>
            <a:lvl1pPr>
              <a:buNone/>
              <a:defRPr sz="1400" b="1">
                <a:solidFill>
                  <a:schemeClr val="bg1"/>
                </a:solidFill>
                <a:latin typeface="+mj-lt"/>
              </a:defRPr>
            </a:lvl1pPr>
          </a:lstStyle>
          <a:p>
            <a:pPr lvl="0"/>
            <a:r>
              <a:rPr lang="en-GB" dirty="0">
                <a:solidFill>
                  <a:srgbClr val="FFFFFF"/>
                </a:solidFill>
              </a:rPr>
              <a:t>Headline</a:t>
            </a:r>
            <a:endParaRPr lang="en-US" dirty="0"/>
          </a:p>
        </p:txBody>
      </p:sp>
      <p:sp>
        <p:nvSpPr>
          <p:cNvPr id="11" name="Text Placeholder 9"/>
          <p:cNvSpPr>
            <a:spLocks noGrp="1"/>
          </p:cNvSpPr>
          <p:nvPr>
            <p:ph type="body" sz="quarter" idx="11" hasCustomPrompt="1"/>
          </p:nvPr>
        </p:nvSpPr>
        <p:spPr>
          <a:xfrm>
            <a:off x="406400" y="381000"/>
            <a:ext cx="10769600" cy="304800"/>
          </a:xfrm>
        </p:spPr>
        <p:txBody>
          <a:bodyPr>
            <a:normAutofit/>
          </a:bodyPr>
          <a:lstStyle>
            <a:lvl1pPr>
              <a:buNone/>
              <a:defRPr sz="1400">
                <a:solidFill>
                  <a:schemeClr val="bg1"/>
                </a:solidFill>
                <a:latin typeface="+mn-lt"/>
              </a:defRPr>
            </a:lvl1pPr>
          </a:lstStyle>
          <a:p>
            <a:pPr lvl="0"/>
            <a:r>
              <a:rPr lang="en-GB" dirty="0">
                <a:solidFill>
                  <a:srgbClr val="FFFFFF"/>
                </a:solidFill>
              </a:rPr>
              <a:t>Headline</a:t>
            </a:r>
            <a:endParaRPr lang="en-US" dirty="0"/>
          </a:p>
        </p:txBody>
      </p:sp>
      <p:sp>
        <p:nvSpPr>
          <p:cNvPr id="3" name="Text Placeholder 2"/>
          <p:cNvSpPr>
            <a:spLocks noGrp="1"/>
          </p:cNvSpPr>
          <p:nvPr>
            <p:ph type="body" sz="quarter" idx="12"/>
          </p:nvPr>
        </p:nvSpPr>
        <p:spPr>
          <a:xfrm>
            <a:off x="406400" y="1143000"/>
            <a:ext cx="5588000" cy="5105400"/>
          </a:xfrm>
        </p:spPr>
        <p:txBody>
          <a:bodyPr>
            <a:normAutofit/>
          </a:bodyPr>
          <a:lstStyle>
            <a:lvl1pPr>
              <a:defRPr sz="1100">
                <a:latin typeface="+mn-lt"/>
              </a:defRPr>
            </a:lvl1pPr>
            <a:lvl2pPr>
              <a:defRPr sz="1100">
                <a:latin typeface="+mn-lt"/>
              </a:defRPr>
            </a:lvl2pPr>
            <a:lvl3pPr>
              <a:defRPr sz="1100">
                <a:latin typeface="+mn-lt"/>
              </a:defRPr>
            </a:lvl3pPr>
            <a:lvl4pPr>
              <a:defRPr sz="1100">
                <a:latin typeface="+mn-lt"/>
              </a:defRPr>
            </a:lvl4pPr>
            <a:lvl5pPr>
              <a:defRPr sz="11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sz="quarter" idx="13"/>
          </p:nvPr>
        </p:nvSpPr>
        <p:spPr>
          <a:xfrm>
            <a:off x="6299200" y="1143000"/>
            <a:ext cx="5486400" cy="5105400"/>
          </a:xfrm>
        </p:spPr>
        <p:txBody>
          <a:bodyPr>
            <a:normAutofit/>
          </a:bodyPr>
          <a:lstStyle>
            <a:lvl1pPr>
              <a:defRPr sz="1100">
                <a:latin typeface="+mn-lt"/>
              </a:defRPr>
            </a:lvl1pPr>
            <a:lvl2pPr>
              <a:defRPr sz="1100">
                <a:latin typeface="+mn-lt"/>
              </a:defRPr>
            </a:lvl2pPr>
            <a:lvl3pPr>
              <a:defRPr sz="1100">
                <a:latin typeface="+mn-lt"/>
              </a:defRPr>
            </a:lvl3pPr>
            <a:lvl4pPr>
              <a:defRPr sz="1100">
                <a:latin typeface="+mn-lt"/>
              </a:defRPr>
            </a:lvl4pPr>
            <a:lvl5pPr>
              <a:defRPr sz="11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4"/>
          <p:cNvSpPr>
            <a:spLocks noGrp="1"/>
          </p:cNvSpPr>
          <p:nvPr>
            <p:ph type="ftr" sz="quarter" idx="14"/>
          </p:nvPr>
        </p:nvSpPr>
        <p:spPr>
          <a:xfrm>
            <a:off x="4165600" y="6477001"/>
            <a:ext cx="3860800" cy="244475"/>
          </a:xfrm>
        </p:spPr>
        <p:txBody>
          <a:bodyPr/>
          <a:lstStyle>
            <a:lvl1pPr>
              <a:defRPr sz="700">
                <a:latin typeface="Helvetica Neue Light"/>
              </a:defRPr>
            </a:lvl1pPr>
          </a:lstStyle>
          <a:p>
            <a:r>
              <a:rPr lang="en-GB">
                <a:solidFill>
                  <a:schemeClr val="tx1"/>
                </a:solidFill>
                <a:cs typeface="Helvetica Neue Light"/>
              </a:rPr>
              <a:t>Confidential  |  DD.MM.YY  |  version #</a:t>
            </a:r>
            <a:endParaRPr lang="en-US"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506200" y="79789"/>
            <a:ext cx="572380" cy="579430"/>
          </a:xfrm>
          <a:prstGeom prst="rect">
            <a:avLst/>
          </a:prstGeom>
        </p:spPr>
      </p:pic>
    </p:spTree>
    <p:extLst>
      <p:ext uri="{BB962C8B-B14F-4D97-AF65-F5344CB8AC3E}">
        <p14:creationId xmlns:p14="http://schemas.microsoft.com/office/powerpoint/2010/main" val="700036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with Chart">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06007" y="79789"/>
            <a:ext cx="772573" cy="579430"/>
          </a:xfrm>
          <a:prstGeom prst="rect">
            <a:avLst/>
          </a:prstGeom>
        </p:spPr>
      </p:pic>
      <p:sp>
        <p:nvSpPr>
          <p:cNvPr id="6" name="Rectangle 5"/>
          <p:cNvSpPr/>
          <p:nvPr userDrawn="1"/>
        </p:nvSpPr>
        <p:spPr>
          <a:xfrm>
            <a:off x="0" y="0"/>
            <a:ext cx="12192000" cy="7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9"/>
          <p:cNvSpPr>
            <a:spLocks noGrp="1"/>
          </p:cNvSpPr>
          <p:nvPr>
            <p:ph type="body" sz="quarter" idx="10" hasCustomPrompt="1"/>
          </p:nvPr>
        </p:nvSpPr>
        <p:spPr>
          <a:xfrm>
            <a:off x="406400" y="76200"/>
            <a:ext cx="10769600" cy="304800"/>
          </a:xfrm>
        </p:spPr>
        <p:txBody>
          <a:bodyPr>
            <a:normAutofit/>
          </a:bodyPr>
          <a:lstStyle>
            <a:lvl1pPr>
              <a:buNone/>
              <a:defRPr sz="1400" b="1">
                <a:solidFill>
                  <a:schemeClr val="bg1"/>
                </a:solidFill>
                <a:latin typeface="+mj-lt"/>
              </a:defRPr>
            </a:lvl1pPr>
          </a:lstStyle>
          <a:p>
            <a:pPr lvl="0"/>
            <a:r>
              <a:rPr lang="en-GB" dirty="0">
                <a:solidFill>
                  <a:srgbClr val="FFFFFF"/>
                </a:solidFill>
              </a:rPr>
              <a:t>Headline</a:t>
            </a:r>
            <a:endParaRPr lang="en-US" dirty="0"/>
          </a:p>
        </p:txBody>
      </p:sp>
      <p:sp>
        <p:nvSpPr>
          <p:cNvPr id="11" name="Text Placeholder 9"/>
          <p:cNvSpPr>
            <a:spLocks noGrp="1"/>
          </p:cNvSpPr>
          <p:nvPr>
            <p:ph type="body" sz="quarter" idx="11" hasCustomPrompt="1"/>
          </p:nvPr>
        </p:nvSpPr>
        <p:spPr>
          <a:xfrm>
            <a:off x="406400" y="381000"/>
            <a:ext cx="10769600" cy="304800"/>
          </a:xfrm>
        </p:spPr>
        <p:txBody>
          <a:bodyPr>
            <a:normAutofit/>
          </a:bodyPr>
          <a:lstStyle>
            <a:lvl1pPr>
              <a:buNone/>
              <a:defRPr sz="1400">
                <a:solidFill>
                  <a:schemeClr val="bg1"/>
                </a:solidFill>
                <a:latin typeface="+mn-lt"/>
              </a:defRPr>
            </a:lvl1pPr>
          </a:lstStyle>
          <a:p>
            <a:pPr lvl="0"/>
            <a:r>
              <a:rPr lang="en-GB" dirty="0">
                <a:solidFill>
                  <a:srgbClr val="FFFFFF"/>
                </a:solidFill>
              </a:rPr>
              <a:t>Headline</a:t>
            </a:r>
            <a:endParaRPr lang="en-US" dirty="0"/>
          </a:p>
        </p:txBody>
      </p:sp>
      <p:sp>
        <p:nvSpPr>
          <p:cNvPr id="3" name="Text Placeholder 2"/>
          <p:cNvSpPr>
            <a:spLocks noGrp="1"/>
          </p:cNvSpPr>
          <p:nvPr>
            <p:ph type="body" sz="quarter" idx="12"/>
          </p:nvPr>
        </p:nvSpPr>
        <p:spPr>
          <a:xfrm>
            <a:off x="406400" y="1143000"/>
            <a:ext cx="5588000" cy="5105400"/>
          </a:xfrm>
        </p:spPr>
        <p:txBody>
          <a:bodyPr>
            <a:normAutofit/>
          </a:bodyPr>
          <a:lstStyle>
            <a:lvl1pPr>
              <a:defRPr sz="1100">
                <a:latin typeface="+mn-lt"/>
              </a:defRPr>
            </a:lvl1pPr>
            <a:lvl2pPr>
              <a:defRPr sz="1100">
                <a:latin typeface="+mn-lt"/>
              </a:defRPr>
            </a:lvl2pPr>
            <a:lvl3pPr>
              <a:defRPr sz="1100">
                <a:latin typeface="+mn-lt"/>
              </a:defRPr>
            </a:lvl3pPr>
            <a:lvl4pPr>
              <a:defRPr sz="1100">
                <a:latin typeface="+mn-lt"/>
              </a:defRPr>
            </a:lvl4pPr>
            <a:lvl5pPr>
              <a:defRPr sz="11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4"/>
          <p:cNvSpPr>
            <a:spLocks noGrp="1"/>
          </p:cNvSpPr>
          <p:nvPr>
            <p:ph type="ftr" sz="quarter" idx="14"/>
          </p:nvPr>
        </p:nvSpPr>
        <p:spPr>
          <a:xfrm>
            <a:off x="4165600" y="6477001"/>
            <a:ext cx="3860800" cy="244475"/>
          </a:xfrm>
        </p:spPr>
        <p:txBody>
          <a:bodyPr/>
          <a:lstStyle>
            <a:lvl1pPr>
              <a:defRPr sz="700">
                <a:latin typeface="Helvetica Neue Light"/>
              </a:defRPr>
            </a:lvl1pPr>
          </a:lstStyle>
          <a:p>
            <a:r>
              <a:rPr lang="en-GB">
                <a:solidFill>
                  <a:schemeClr val="tx1"/>
                </a:solidFill>
                <a:cs typeface="Helvetica Neue Light"/>
              </a:rPr>
              <a:t>Confidential  |  DD.MM.YY  |  version #</a:t>
            </a:r>
            <a:endParaRPr lang="en-US" dirty="0"/>
          </a:p>
        </p:txBody>
      </p:sp>
      <p:sp>
        <p:nvSpPr>
          <p:cNvPr id="4" name="Chart Placeholder 3"/>
          <p:cNvSpPr>
            <a:spLocks noGrp="1"/>
          </p:cNvSpPr>
          <p:nvPr>
            <p:ph type="chart" sz="quarter" idx="15"/>
          </p:nvPr>
        </p:nvSpPr>
        <p:spPr>
          <a:xfrm>
            <a:off x="6400800" y="1143000"/>
            <a:ext cx="5384800" cy="5105400"/>
          </a:xfrm>
        </p:spPr>
        <p:txBody>
          <a:bodyPr>
            <a:normAutofit/>
          </a:bodyPr>
          <a:lstStyle>
            <a:lvl1pPr>
              <a:defRPr sz="1000"/>
            </a:lvl1pPr>
          </a:lstStyle>
          <a:p>
            <a:r>
              <a:rPr lang="en-US"/>
              <a:t>Click icon to add chart</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506200" y="79789"/>
            <a:ext cx="572380" cy="579430"/>
          </a:xfrm>
          <a:prstGeom prst="rect">
            <a:avLst/>
          </a:prstGeom>
        </p:spPr>
      </p:pic>
    </p:spTree>
    <p:extLst>
      <p:ext uri="{BB962C8B-B14F-4D97-AF65-F5344CB8AC3E}">
        <p14:creationId xmlns:p14="http://schemas.microsoft.com/office/powerpoint/2010/main" val="3977157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with Image">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06007" y="79789"/>
            <a:ext cx="772573" cy="579430"/>
          </a:xfrm>
          <a:prstGeom prst="rect">
            <a:avLst/>
          </a:prstGeom>
        </p:spPr>
      </p:pic>
      <p:sp>
        <p:nvSpPr>
          <p:cNvPr id="6" name="Rectangle 5"/>
          <p:cNvSpPr/>
          <p:nvPr userDrawn="1"/>
        </p:nvSpPr>
        <p:spPr>
          <a:xfrm>
            <a:off x="0" y="0"/>
            <a:ext cx="12192000" cy="7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9"/>
          <p:cNvSpPr>
            <a:spLocks noGrp="1"/>
          </p:cNvSpPr>
          <p:nvPr>
            <p:ph type="body" sz="quarter" idx="10" hasCustomPrompt="1"/>
          </p:nvPr>
        </p:nvSpPr>
        <p:spPr>
          <a:xfrm>
            <a:off x="406400" y="76200"/>
            <a:ext cx="10769600" cy="304800"/>
          </a:xfrm>
        </p:spPr>
        <p:txBody>
          <a:bodyPr>
            <a:normAutofit/>
          </a:bodyPr>
          <a:lstStyle>
            <a:lvl1pPr>
              <a:buNone/>
              <a:defRPr sz="1400" b="1">
                <a:solidFill>
                  <a:schemeClr val="bg1"/>
                </a:solidFill>
                <a:latin typeface="+mj-lt"/>
              </a:defRPr>
            </a:lvl1pPr>
          </a:lstStyle>
          <a:p>
            <a:pPr lvl="0"/>
            <a:r>
              <a:rPr lang="en-GB" dirty="0">
                <a:solidFill>
                  <a:srgbClr val="FFFFFF"/>
                </a:solidFill>
              </a:rPr>
              <a:t>Headline</a:t>
            </a:r>
            <a:endParaRPr lang="en-US" dirty="0"/>
          </a:p>
        </p:txBody>
      </p:sp>
      <p:sp>
        <p:nvSpPr>
          <p:cNvPr id="11" name="Text Placeholder 9"/>
          <p:cNvSpPr>
            <a:spLocks noGrp="1"/>
          </p:cNvSpPr>
          <p:nvPr>
            <p:ph type="body" sz="quarter" idx="11" hasCustomPrompt="1"/>
          </p:nvPr>
        </p:nvSpPr>
        <p:spPr>
          <a:xfrm>
            <a:off x="406400" y="381000"/>
            <a:ext cx="10769600" cy="304800"/>
          </a:xfrm>
        </p:spPr>
        <p:txBody>
          <a:bodyPr>
            <a:normAutofit/>
          </a:bodyPr>
          <a:lstStyle>
            <a:lvl1pPr>
              <a:buNone/>
              <a:defRPr sz="1400">
                <a:solidFill>
                  <a:schemeClr val="bg1"/>
                </a:solidFill>
                <a:latin typeface="+mn-lt"/>
              </a:defRPr>
            </a:lvl1pPr>
          </a:lstStyle>
          <a:p>
            <a:pPr lvl="0"/>
            <a:r>
              <a:rPr lang="en-GB" dirty="0">
                <a:solidFill>
                  <a:srgbClr val="FFFFFF"/>
                </a:solidFill>
              </a:rPr>
              <a:t>Headline</a:t>
            </a:r>
            <a:endParaRPr lang="en-US" dirty="0"/>
          </a:p>
        </p:txBody>
      </p:sp>
      <p:sp>
        <p:nvSpPr>
          <p:cNvPr id="3" name="Text Placeholder 2"/>
          <p:cNvSpPr>
            <a:spLocks noGrp="1"/>
          </p:cNvSpPr>
          <p:nvPr>
            <p:ph type="body" sz="quarter" idx="12"/>
          </p:nvPr>
        </p:nvSpPr>
        <p:spPr>
          <a:xfrm>
            <a:off x="406400" y="1143000"/>
            <a:ext cx="4368800" cy="5105400"/>
          </a:xfrm>
        </p:spPr>
        <p:txBody>
          <a:bodyPr>
            <a:normAutofit/>
          </a:bodyPr>
          <a:lstStyle>
            <a:lvl1pPr>
              <a:defRPr sz="1100">
                <a:latin typeface="+mn-lt"/>
              </a:defRPr>
            </a:lvl1pPr>
            <a:lvl2pPr>
              <a:defRPr sz="1100">
                <a:latin typeface="+mn-lt"/>
              </a:defRPr>
            </a:lvl2pPr>
            <a:lvl3pPr>
              <a:defRPr sz="1100">
                <a:latin typeface="+mn-lt"/>
              </a:defRPr>
            </a:lvl3pPr>
            <a:lvl4pPr>
              <a:defRPr sz="1100">
                <a:latin typeface="+mn-lt"/>
              </a:defRPr>
            </a:lvl4pPr>
            <a:lvl5pPr>
              <a:defRPr sz="11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4"/>
          <p:cNvSpPr>
            <a:spLocks noGrp="1"/>
          </p:cNvSpPr>
          <p:nvPr>
            <p:ph type="ftr" sz="quarter" idx="14"/>
          </p:nvPr>
        </p:nvSpPr>
        <p:spPr>
          <a:xfrm>
            <a:off x="4165600" y="6477001"/>
            <a:ext cx="3860800" cy="244475"/>
          </a:xfrm>
        </p:spPr>
        <p:txBody>
          <a:bodyPr/>
          <a:lstStyle>
            <a:lvl1pPr>
              <a:defRPr sz="700">
                <a:latin typeface="Helvetica Neue Light"/>
              </a:defRPr>
            </a:lvl1pPr>
          </a:lstStyle>
          <a:p>
            <a:r>
              <a:rPr lang="en-GB">
                <a:solidFill>
                  <a:schemeClr val="tx1"/>
                </a:solidFill>
                <a:cs typeface="Helvetica Neue Light"/>
              </a:rPr>
              <a:t>Confidential  |  DD.MM.YY  |  version #</a:t>
            </a:r>
            <a:endParaRPr lang="en-US" dirty="0"/>
          </a:p>
        </p:txBody>
      </p:sp>
      <p:sp>
        <p:nvSpPr>
          <p:cNvPr id="5" name="Picture Placeholder 4"/>
          <p:cNvSpPr>
            <a:spLocks noGrp="1"/>
          </p:cNvSpPr>
          <p:nvPr>
            <p:ph type="pic" sz="quarter" idx="15"/>
          </p:nvPr>
        </p:nvSpPr>
        <p:spPr>
          <a:xfrm>
            <a:off x="5080000" y="1143000"/>
            <a:ext cx="6705600" cy="5105400"/>
          </a:xfrm>
        </p:spPr>
        <p:txBody>
          <a:bodyPr>
            <a:normAutofit/>
          </a:bodyPr>
          <a:lstStyle>
            <a:lvl1pPr>
              <a:defRPr sz="1400"/>
            </a:lvl1pPr>
          </a:lstStyle>
          <a:p>
            <a:r>
              <a:rPr lang="en-US"/>
              <a:t>Click icon to add picture</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506200" y="79789"/>
            <a:ext cx="572380" cy="579430"/>
          </a:xfrm>
          <a:prstGeom prst="rect">
            <a:avLst/>
          </a:prstGeom>
        </p:spPr>
      </p:pic>
    </p:spTree>
    <p:extLst>
      <p:ext uri="{BB962C8B-B14F-4D97-AF65-F5344CB8AC3E}">
        <p14:creationId xmlns:p14="http://schemas.microsoft.com/office/powerpoint/2010/main" val="980122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screen image">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06007" y="79789"/>
            <a:ext cx="772573" cy="579430"/>
          </a:xfrm>
          <a:prstGeom prst="rect">
            <a:avLst/>
          </a:prstGeom>
        </p:spPr>
      </p:pic>
      <p:sp>
        <p:nvSpPr>
          <p:cNvPr id="6" name="Rectangle 5"/>
          <p:cNvSpPr/>
          <p:nvPr userDrawn="1"/>
        </p:nvSpPr>
        <p:spPr>
          <a:xfrm>
            <a:off x="0" y="0"/>
            <a:ext cx="12192000" cy="7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9"/>
          <p:cNvSpPr>
            <a:spLocks noGrp="1"/>
          </p:cNvSpPr>
          <p:nvPr>
            <p:ph type="body" sz="quarter" idx="10" hasCustomPrompt="1"/>
          </p:nvPr>
        </p:nvSpPr>
        <p:spPr>
          <a:xfrm>
            <a:off x="406400" y="76200"/>
            <a:ext cx="10769600" cy="304800"/>
          </a:xfrm>
        </p:spPr>
        <p:txBody>
          <a:bodyPr>
            <a:normAutofit/>
          </a:bodyPr>
          <a:lstStyle>
            <a:lvl1pPr>
              <a:buNone/>
              <a:defRPr sz="1400" b="1">
                <a:solidFill>
                  <a:schemeClr val="bg1"/>
                </a:solidFill>
                <a:latin typeface="+mj-lt"/>
              </a:defRPr>
            </a:lvl1pPr>
          </a:lstStyle>
          <a:p>
            <a:pPr lvl="0"/>
            <a:r>
              <a:rPr lang="en-GB" dirty="0">
                <a:solidFill>
                  <a:srgbClr val="FFFFFF"/>
                </a:solidFill>
              </a:rPr>
              <a:t>Headline</a:t>
            </a:r>
            <a:endParaRPr lang="en-US" dirty="0"/>
          </a:p>
        </p:txBody>
      </p:sp>
      <p:sp>
        <p:nvSpPr>
          <p:cNvPr id="11" name="Text Placeholder 9"/>
          <p:cNvSpPr>
            <a:spLocks noGrp="1"/>
          </p:cNvSpPr>
          <p:nvPr>
            <p:ph type="body" sz="quarter" idx="11" hasCustomPrompt="1"/>
          </p:nvPr>
        </p:nvSpPr>
        <p:spPr>
          <a:xfrm>
            <a:off x="406400" y="381000"/>
            <a:ext cx="10769600" cy="304800"/>
          </a:xfrm>
        </p:spPr>
        <p:txBody>
          <a:bodyPr>
            <a:normAutofit/>
          </a:bodyPr>
          <a:lstStyle>
            <a:lvl1pPr>
              <a:buNone/>
              <a:defRPr sz="1400">
                <a:solidFill>
                  <a:schemeClr val="bg1"/>
                </a:solidFill>
                <a:latin typeface="+mn-lt"/>
              </a:defRPr>
            </a:lvl1pPr>
          </a:lstStyle>
          <a:p>
            <a:pPr lvl="0"/>
            <a:r>
              <a:rPr lang="en-GB" dirty="0">
                <a:solidFill>
                  <a:srgbClr val="FFFFFF"/>
                </a:solidFill>
              </a:rPr>
              <a:t>Headline</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506200" y="79789"/>
            <a:ext cx="572380" cy="579430"/>
          </a:xfrm>
          <a:prstGeom prst="rect">
            <a:avLst/>
          </a:prstGeom>
        </p:spPr>
      </p:pic>
      <p:sp>
        <p:nvSpPr>
          <p:cNvPr id="14" name="Footer Placeholder 4"/>
          <p:cNvSpPr>
            <a:spLocks noGrp="1"/>
          </p:cNvSpPr>
          <p:nvPr>
            <p:ph type="ftr" sz="quarter" idx="14"/>
          </p:nvPr>
        </p:nvSpPr>
        <p:spPr>
          <a:xfrm>
            <a:off x="4165600" y="6477001"/>
            <a:ext cx="3860800" cy="244475"/>
          </a:xfrm>
        </p:spPr>
        <p:txBody>
          <a:bodyPr/>
          <a:lstStyle>
            <a:lvl1pPr>
              <a:defRPr sz="700">
                <a:latin typeface="Helvetica Neue Light"/>
              </a:defRPr>
            </a:lvl1pPr>
          </a:lstStyle>
          <a:p>
            <a:r>
              <a:rPr lang="en-GB">
                <a:solidFill>
                  <a:schemeClr val="tx1"/>
                </a:solidFill>
                <a:cs typeface="Helvetica Neue Light"/>
              </a:rPr>
              <a:t>Confidential  |  DD.MM.YY  |  version #</a:t>
            </a:r>
            <a:endParaRPr lang="en-US" dirty="0"/>
          </a:p>
        </p:txBody>
      </p:sp>
      <p:sp>
        <p:nvSpPr>
          <p:cNvPr id="5" name="Picture Placeholder 4"/>
          <p:cNvSpPr>
            <a:spLocks noGrp="1"/>
          </p:cNvSpPr>
          <p:nvPr>
            <p:ph type="pic" sz="quarter" idx="15"/>
          </p:nvPr>
        </p:nvSpPr>
        <p:spPr>
          <a:xfrm>
            <a:off x="406400" y="990600"/>
            <a:ext cx="11379200" cy="5257800"/>
          </a:xfrm>
        </p:spPr>
        <p:txBody>
          <a:bodyPr>
            <a:normAutofit/>
          </a:bodyPr>
          <a:lstStyle>
            <a:lvl1pPr>
              <a:defRPr sz="1400"/>
            </a:lvl1pPr>
          </a:lstStyle>
          <a:p>
            <a:r>
              <a:rPr lang="en-US"/>
              <a:t>Click icon to add picture</a:t>
            </a:r>
          </a:p>
        </p:txBody>
      </p:sp>
    </p:spTree>
    <p:extLst>
      <p:ext uri="{BB962C8B-B14F-4D97-AF65-F5344CB8AC3E}">
        <p14:creationId xmlns:p14="http://schemas.microsoft.com/office/powerpoint/2010/main" val="1077003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5" name="Text Placeholder 4"/>
          <p:cNvSpPr>
            <a:spLocks noGrp="1"/>
          </p:cNvSpPr>
          <p:nvPr>
            <p:ph type="body" sz="quarter" idx="13" hasCustomPrompt="1"/>
          </p:nvPr>
        </p:nvSpPr>
        <p:spPr>
          <a:xfrm>
            <a:off x="914400" y="3124200"/>
            <a:ext cx="4165600" cy="533400"/>
          </a:xfrm>
        </p:spPr>
        <p:txBody>
          <a:bodyPr>
            <a:normAutofit/>
          </a:bodyPr>
          <a:lstStyle>
            <a:lvl1pPr marL="0" indent="0">
              <a:buNone/>
              <a:defRPr sz="2800" b="1" baseline="0">
                <a:latin typeface="Helvetica Neue"/>
              </a:defRPr>
            </a:lvl1pPr>
          </a:lstStyle>
          <a:p>
            <a:pPr lvl="0"/>
            <a:r>
              <a:rPr lang="en-US" sz="2800" b="1" dirty="0">
                <a:latin typeface="Helvetica Neue"/>
              </a:rPr>
              <a:t>Thank You.</a:t>
            </a:r>
            <a:endParaRPr lang="en-US" dirty="0"/>
          </a:p>
        </p:txBody>
      </p:sp>
      <p:sp>
        <p:nvSpPr>
          <p:cNvPr id="6" name="Text Placeholder 3"/>
          <p:cNvSpPr>
            <a:spLocks noGrp="1"/>
          </p:cNvSpPr>
          <p:nvPr>
            <p:ph type="body" sz="quarter" idx="12" hasCustomPrompt="1"/>
          </p:nvPr>
        </p:nvSpPr>
        <p:spPr>
          <a:xfrm>
            <a:off x="0" y="6458169"/>
            <a:ext cx="11011275" cy="228600"/>
          </a:xfrm>
        </p:spPr>
        <p:txBody>
          <a:bodyPr>
            <a:normAutofit/>
          </a:bodyPr>
          <a:lstStyle>
            <a:lvl1pPr marL="0" indent="0">
              <a:buNone/>
              <a:defRPr sz="700"/>
            </a:lvl1pPr>
          </a:lstStyle>
          <a:p>
            <a:pPr lvl="0"/>
            <a:r>
              <a:rPr lang="en-IN" dirty="0"/>
              <a:t>Legal text regarding copyrights, licensing and idea owning as well as any other relevant information needed to ensure intellectual property of this presentation and the contents herein go in these lines.</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77600" y="176889"/>
            <a:ext cx="685198" cy="6520099"/>
          </a:xfrm>
          <a:prstGeom prst="rect">
            <a:avLst/>
          </a:prstGeom>
        </p:spPr>
      </p:pic>
    </p:spTree>
    <p:extLst>
      <p:ext uri="{BB962C8B-B14F-4D97-AF65-F5344CB8AC3E}">
        <p14:creationId xmlns:p14="http://schemas.microsoft.com/office/powerpoint/2010/main" val="1262813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Confidential  |  DD.MM.YY  |  version #</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A94BC8-5033-4C8B-8434-02718827CC8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74" r:id="rId4"/>
    <p:sldLayoutId id="2147483675" r:id="rId5"/>
    <p:sldLayoutId id="2147483676" r:id="rId6"/>
    <p:sldLayoutId id="2147483677" r:id="rId7"/>
    <p:sldLayoutId id="2147483678" r:id="rId8"/>
    <p:sldLayoutId id="2147483679" r:id="rId9"/>
    <p:sldLayoutId id="2147483685" r:id="rId10"/>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www.raspberrypi.org/documentation/configuration/" TargetMode="Externa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a:solidFill>
                  <a:schemeClr val="tx1"/>
                </a:solidFill>
                <a:cs typeface="Helvetica Neue Light"/>
              </a:rPr>
              <a:t>Confidential  |  28-07-2017|  version #</a:t>
            </a:r>
            <a:endParaRPr lang="en-US" dirty="0"/>
          </a:p>
        </p:txBody>
      </p:sp>
      <p:sp>
        <p:nvSpPr>
          <p:cNvPr id="3" name="Text Placeholder 2"/>
          <p:cNvSpPr>
            <a:spLocks noGrp="1"/>
          </p:cNvSpPr>
          <p:nvPr>
            <p:ph type="body" sz="quarter" idx="14"/>
          </p:nvPr>
        </p:nvSpPr>
        <p:spPr>
          <a:xfrm>
            <a:off x="1752600" y="2438400"/>
            <a:ext cx="7391400" cy="2819400"/>
          </a:xfrm>
        </p:spPr>
        <p:txBody>
          <a:bodyPr>
            <a:normAutofit/>
          </a:bodyPr>
          <a:lstStyle/>
          <a:p>
            <a:pPr algn="ctr"/>
            <a:r>
              <a:rPr lang="en-US" sz="1800" dirty="0">
                <a:latin typeface="Avenir Book"/>
                <a:cs typeface="Avenir Book"/>
              </a:rPr>
              <a:t>By</a:t>
            </a:r>
          </a:p>
          <a:p>
            <a:pPr algn="ctr"/>
            <a:endParaRPr lang="en-US" sz="1800" dirty="0">
              <a:latin typeface="Avenir Book"/>
              <a:cs typeface="Avenir Book"/>
            </a:endParaRPr>
          </a:p>
          <a:p>
            <a:pPr algn="ctr"/>
            <a:r>
              <a:rPr lang="en-US" sz="1800" dirty="0">
                <a:latin typeface="Avenir Book"/>
                <a:cs typeface="Avenir Book"/>
              </a:rPr>
              <a:t>Pethuru Raj Chelliah</a:t>
            </a:r>
          </a:p>
          <a:p>
            <a:pPr algn="ctr"/>
            <a:r>
              <a:rPr lang="en-US" sz="1800" dirty="0">
                <a:latin typeface="Avenir Book"/>
                <a:cs typeface="Avenir Book"/>
              </a:rPr>
              <a:t>Senthil Arunachalam</a:t>
            </a:r>
          </a:p>
          <a:p>
            <a:pPr algn="ctr"/>
            <a:r>
              <a:rPr lang="en-US" sz="1800" dirty="0">
                <a:latin typeface="Avenir Book"/>
                <a:cs typeface="Avenir Book"/>
              </a:rPr>
              <a:t>Vidya </a:t>
            </a:r>
            <a:r>
              <a:rPr lang="en-US" sz="1800" dirty="0" err="1">
                <a:latin typeface="Avenir Book"/>
                <a:cs typeface="Avenir Book"/>
              </a:rPr>
              <a:t>Hungud</a:t>
            </a:r>
            <a:endParaRPr lang="en-US" sz="1800" dirty="0">
              <a:latin typeface="Avenir Book"/>
              <a:cs typeface="Avenir Book"/>
            </a:endParaRPr>
          </a:p>
          <a:p>
            <a:pPr algn="ctr"/>
            <a:endParaRPr lang="en-US" sz="1800" dirty="0">
              <a:latin typeface="Avenir Book"/>
              <a:cs typeface="Avenir Book"/>
            </a:endParaRPr>
          </a:p>
          <a:p>
            <a:pPr algn="ctr"/>
            <a:r>
              <a:rPr lang="en-US" sz="1800" dirty="0">
                <a:latin typeface="Avenir Book"/>
                <a:cs typeface="Avenir Book"/>
              </a:rPr>
              <a:t>Site Reliability Engineering (SRE)</a:t>
            </a:r>
          </a:p>
          <a:p>
            <a:pPr algn="ctr"/>
            <a:r>
              <a:rPr lang="en-US" sz="1800" dirty="0">
                <a:latin typeface="Avenir Book"/>
                <a:cs typeface="Avenir Book"/>
              </a:rPr>
              <a:t>Reliance Jio </a:t>
            </a:r>
            <a:r>
              <a:rPr lang="en-US" sz="1800" dirty="0" err="1">
                <a:latin typeface="Avenir Book"/>
                <a:cs typeface="Avenir Book"/>
              </a:rPr>
              <a:t>Infocomm</a:t>
            </a:r>
            <a:r>
              <a:rPr lang="en-US" sz="1800" dirty="0">
                <a:latin typeface="Avenir Book"/>
                <a:cs typeface="Avenir Book"/>
              </a:rPr>
              <a:t> Ltd, Bangalore</a:t>
            </a:r>
          </a:p>
          <a:p>
            <a:pPr algn="ctr"/>
            <a:endParaRPr lang="en-US" sz="1100" dirty="0"/>
          </a:p>
        </p:txBody>
      </p:sp>
      <p:sp>
        <p:nvSpPr>
          <p:cNvPr id="5" name="Text Placeholder 4"/>
          <p:cNvSpPr>
            <a:spLocks noGrp="1"/>
          </p:cNvSpPr>
          <p:nvPr>
            <p:ph type="body" sz="quarter" idx="15"/>
          </p:nvPr>
        </p:nvSpPr>
        <p:spPr>
          <a:xfrm>
            <a:off x="457200" y="1219200"/>
            <a:ext cx="10654352" cy="914400"/>
          </a:xfrm>
        </p:spPr>
        <p:txBody>
          <a:bodyPr/>
          <a:lstStyle/>
          <a:p>
            <a:pPr algn="ctr"/>
            <a:r>
              <a:rPr lang="en-US" b="0" dirty="0">
                <a:latin typeface="Avenir Roman" panose="02000503020000020003" pitchFamily="2" charset="0"/>
              </a:rPr>
              <a:t>A Presentation and a Demo on Real-time Edge Analytics</a:t>
            </a:r>
          </a:p>
        </p:txBody>
      </p:sp>
    </p:spTree>
    <p:extLst>
      <p:ext uri="{BB962C8B-B14F-4D97-AF65-F5344CB8AC3E}">
        <p14:creationId xmlns:p14="http://schemas.microsoft.com/office/powerpoint/2010/main" val="2099932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9779" y="774125"/>
            <a:ext cx="10058400" cy="803215"/>
          </a:xfrm>
        </p:spPr>
        <p:txBody>
          <a:bodyPr>
            <a:noAutofit/>
          </a:bodyPr>
          <a:lstStyle/>
          <a:p>
            <a:pPr algn="ctr"/>
            <a:r>
              <a:rPr lang="en-US" sz="2400" b="1" dirty="0">
                <a:effectLst>
                  <a:outerShdw blurRad="38100" dist="38100" dir="2700000" algn="tl">
                    <a:srgbClr val="000000">
                      <a:alpha val="43137"/>
                    </a:srgbClr>
                  </a:outerShdw>
                </a:effectLst>
                <a:latin typeface="Avenir Book" panose="02000503020000020003" pitchFamily="2" charset="0"/>
              </a:rPr>
              <a:t>The Distinct Capabilities of IoT Data Analytics Platforms </a:t>
            </a:r>
            <a:br>
              <a:rPr lang="en-US" sz="2400" b="1" dirty="0">
                <a:effectLst>
                  <a:outerShdw blurRad="38100" dist="38100" dir="2700000" algn="tl">
                    <a:srgbClr val="000000">
                      <a:alpha val="43137"/>
                    </a:srgbClr>
                  </a:outerShdw>
                </a:effectLst>
                <a:latin typeface="Avenir Book" panose="02000503020000020003" pitchFamily="2" charset="0"/>
              </a:rPr>
            </a:br>
            <a:endParaRPr lang="en-US" sz="2400" b="1" dirty="0">
              <a:effectLst>
                <a:outerShdw blurRad="38100" dist="38100" dir="2700000" algn="tl">
                  <a:srgbClr val="000000">
                    <a:alpha val="43137"/>
                  </a:srgbClr>
                </a:outerShdw>
              </a:effectLst>
              <a:latin typeface="Avenir Book" panose="02000503020000020003" pitchFamily="2" charset="0"/>
            </a:endParaRPr>
          </a:p>
        </p:txBody>
      </p:sp>
      <p:sp>
        <p:nvSpPr>
          <p:cNvPr id="3" name="Content Placeholder 2"/>
          <p:cNvSpPr>
            <a:spLocks noGrp="1"/>
          </p:cNvSpPr>
          <p:nvPr>
            <p:ph idx="4294967295"/>
          </p:nvPr>
        </p:nvSpPr>
        <p:spPr>
          <a:xfrm>
            <a:off x="1052373" y="1713720"/>
            <a:ext cx="9394056" cy="4915680"/>
          </a:xfrm>
          <a:prstGeom prst="rect">
            <a:avLst/>
          </a:prstGeom>
        </p:spPr>
        <p:txBody>
          <a:bodyPr>
            <a:normAutofit/>
          </a:bodyPr>
          <a:lstStyle/>
          <a:p>
            <a:pPr marL="0" indent="0">
              <a:buNone/>
            </a:pPr>
            <a:r>
              <a:rPr lang="en-US" sz="2000" dirty="0"/>
              <a:t>1. Scalability</a:t>
            </a:r>
          </a:p>
          <a:p>
            <a:pPr marL="0" indent="0">
              <a:buNone/>
            </a:pPr>
            <a:r>
              <a:rPr lang="en-US" sz="2000" dirty="0"/>
              <a:t>2.  Faster Data Ingestion</a:t>
            </a:r>
          </a:p>
          <a:p>
            <a:pPr marL="0" indent="0">
              <a:buNone/>
            </a:pPr>
            <a:r>
              <a:rPr lang="en-US" sz="2000" dirty="0"/>
              <a:t>3.  Better Read and Write Performance</a:t>
            </a:r>
          </a:p>
          <a:p>
            <a:pPr marL="0" indent="0">
              <a:buNone/>
            </a:pPr>
            <a:r>
              <a:rPr lang="en-US" sz="2000" dirty="0"/>
              <a:t>4.  Faster Query Processing </a:t>
            </a:r>
          </a:p>
          <a:p>
            <a:pPr marL="0" indent="0">
              <a:buNone/>
            </a:pPr>
            <a:r>
              <a:rPr lang="en-US" sz="2000" dirty="0"/>
              <a:t>5.  Flexibility and Portability (to run in edge, private and public clouds)</a:t>
            </a:r>
          </a:p>
          <a:p>
            <a:pPr marL="0" indent="0">
              <a:buNone/>
            </a:pPr>
            <a:r>
              <a:rPr lang="en-US" sz="2000" dirty="0"/>
              <a:t>6.  Distributed Processing through automated Sharding</a:t>
            </a:r>
          </a:p>
          <a:p>
            <a:pPr marL="0" indent="0">
              <a:buNone/>
            </a:pPr>
            <a:r>
              <a:rPr lang="en-US" sz="2000" dirty="0"/>
              <a:t>7. Better Data Compression</a:t>
            </a:r>
          </a:p>
          <a:p>
            <a:pPr marL="0" indent="0">
              <a:buNone/>
            </a:pPr>
            <a:r>
              <a:rPr lang="en-US" sz="2000" dirty="0"/>
              <a:t>8. Integrated and End-to-end Platform for all kinds of data and analytics</a:t>
            </a:r>
          </a:p>
          <a:p>
            <a:pPr marL="0" indent="0">
              <a:buNone/>
            </a:pPr>
            <a:r>
              <a:rPr lang="en-US" sz="2000" dirty="0"/>
              <a:t>9.  Machine and Deep Learning Capabilities </a:t>
            </a:r>
          </a:p>
          <a:p>
            <a:pPr marL="0" indent="0">
              <a:buNone/>
            </a:pPr>
            <a:r>
              <a:rPr lang="en-US" sz="2000" dirty="0"/>
              <a:t>10. RESTful Interfaces </a:t>
            </a:r>
          </a:p>
          <a:p>
            <a:pPr marL="0" indent="0">
              <a:buNone/>
            </a:pPr>
            <a:r>
              <a:rPr lang="en-US" sz="2000" dirty="0"/>
              <a:t>11. In-Memory &amp; In-Database Analytics</a:t>
            </a:r>
          </a:p>
        </p:txBody>
      </p:sp>
      <p:sp>
        <p:nvSpPr>
          <p:cNvPr id="6" name="Slide Number Placeholder 5"/>
          <p:cNvSpPr>
            <a:spLocks noGrp="1"/>
          </p:cNvSpPr>
          <p:nvPr>
            <p:ph type="sldNum" sz="quarter" idx="4294967295"/>
          </p:nvPr>
        </p:nvSpPr>
        <p:spPr>
          <a:xfrm>
            <a:off x="8610600" y="6356351"/>
            <a:ext cx="2743200" cy="365125"/>
          </a:xfrm>
          <a:prstGeom prst="rect">
            <a:avLst/>
          </a:prstGeom>
        </p:spPr>
        <p:txBody>
          <a:bodyPr/>
          <a:lstStyle/>
          <a:p>
            <a:fld id="{F386E30D-0D35-40EE-9CE5-83662D1B4FAD}" type="slidenum">
              <a:rPr lang="en-US" smtClean="0"/>
              <a:t>10</a:t>
            </a:fld>
            <a:endParaRPr lang="en-US"/>
          </a:p>
        </p:txBody>
      </p:sp>
    </p:spTree>
    <p:extLst>
      <p:ext uri="{BB962C8B-B14F-4D97-AF65-F5344CB8AC3E}">
        <p14:creationId xmlns:p14="http://schemas.microsoft.com/office/powerpoint/2010/main" val="3213722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39A49AE-499B-5B4D-8C50-18EC374C920D}"/>
              </a:ext>
            </a:extLst>
          </p:cNvPr>
          <p:cNvPicPr>
            <a:picLocks noGrp="1" noChangeAspect="1"/>
          </p:cNvPicPr>
          <p:nvPr>
            <p:ph idx="1"/>
          </p:nvPr>
        </p:nvPicPr>
        <p:blipFill>
          <a:blip r:embed="rId2"/>
          <a:stretch>
            <a:fillRect/>
          </a:stretch>
        </p:blipFill>
        <p:spPr>
          <a:xfrm>
            <a:off x="1828800" y="533400"/>
            <a:ext cx="8686800" cy="5562600"/>
          </a:xfrm>
          <a:prstGeom prst="rect">
            <a:avLst/>
          </a:prstGeom>
        </p:spPr>
      </p:pic>
      <p:sp>
        <p:nvSpPr>
          <p:cNvPr id="4" name="Footer Placeholder 3">
            <a:extLst>
              <a:ext uri="{FF2B5EF4-FFF2-40B4-BE49-F238E27FC236}">
                <a16:creationId xmlns:a16="http://schemas.microsoft.com/office/drawing/2014/main" id="{BCCFD0DA-C2B1-B84C-A47A-46A5D9630E55}"/>
              </a:ext>
            </a:extLst>
          </p:cNvPr>
          <p:cNvSpPr>
            <a:spLocks noGrp="1"/>
          </p:cNvSpPr>
          <p:nvPr>
            <p:ph type="ftr" sz="quarter" idx="11"/>
          </p:nvPr>
        </p:nvSpPr>
        <p:spPr/>
        <p:txBody>
          <a:bodyPr/>
          <a:lstStyle/>
          <a:p>
            <a:r>
              <a:rPr lang="en-US"/>
              <a:t>IBM</a:t>
            </a:r>
          </a:p>
        </p:txBody>
      </p:sp>
    </p:spTree>
    <p:extLst>
      <p:ext uri="{BB962C8B-B14F-4D97-AF65-F5344CB8AC3E}">
        <p14:creationId xmlns:p14="http://schemas.microsoft.com/office/powerpoint/2010/main" val="1067161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649F3-7E7E-F049-B824-025EAC69A489}"/>
              </a:ext>
            </a:extLst>
          </p:cNvPr>
          <p:cNvSpPr>
            <a:spLocks noGrp="1"/>
          </p:cNvSpPr>
          <p:nvPr>
            <p:ph type="title"/>
          </p:nvPr>
        </p:nvSpPr>
        <p:spPr/>
        <p:txBody>
          <a:bodyPr>
            <a:normAutofit/>
          </a:bodyPr>
          <a:lstStyle/>
          <a:p>
            <a:r>
              <a:rPr lang="en-US" sz="2400" b="1" dirty="0">
                <a:latin typeface="Avenir Book" panose="02000503020000020003" pitchFamily="2" charset="0"/>
              </a:rPr>
              <a:t>The Device Categories</a:t>
            </a:r>
          </a:p>
        </p:txBody>
      </p:sp>
      <p:pic>
        <p:nvPicPr>
          <p:cNvPr id="5" name="Content Placeholder 4">
            <a:extLst>
              <a:ext uri="{FF2B5EF4-FFF2-40B4-BE49-F238E27FC236}">
                <a16:creationId xmlns:a16="http://schemas.microsoft.com/office/drawing/2014/main" id="{FD3E3FCF-8418-3E4C-B484-54D1A512E6FB}"/>
              </a:ext>
            </a:extLst>
          </p:cNvPr>
          <p:cNvPicPr>
            <a:picLocks noGrp="1" noChangeAspect="1"/>
          </p:cNvPicPr>
          <p:nvPr>
            <p:ph idx="1"/>
          </p:nvPr>
        </p:nvPicPr>
        <p:blipFill>
          <a:blip r:embed="rId2"/>
          <a:stretch>
            <a:fillRect/>
          </a:stretch>
        </p:blipFill>
        <p:spPr>
          <a:xfrm>
            <a:off x="1219200" y="1676400"/>
            <a:ext cx="9563100" cy="2971800"/>
          </a:xfrm>
          <a:prstGeom prst="rect">
            <a:avLst/>
          </a:prstGeom>
        </p:spPr>
      </p:pic>
      <p:sp>
        <p:nvSpPr>
          <p:cNvPr id="4" name="Footer Placeholder 3">
            <a:extLst>
              <a:ext uri="{FF2B5EF4-FFF2-40B4-BE49-F238E27FC236}">
                <a16:creationId xmlns:a16="http://schemas.microsoft.com/office/drawing/2014/main" id="{74F562F2-5B64-1C46-B930-197FC8D47E6C}"/>
              </a:ext>
            </a:extLst>
          </p:cNvPr>
          <p:cNvSpPr>
            <a:spLocks noGrp="1"/>
          </p:cNvSpPr>
          <p:nvPr>
            <p:ph type="ftr" sz="quarter" idx="11"/>
          </p:nvPr>
        </p:nvSpPr>
        <p:spPr/>
        <p:txBody>
          <a:bodyPr/>
          <a:lstStyle/>
          <a:p>
            <a:r>
              <a:rPr lang="en-US"/>
              <a:t>IBM</a:t>
            </a:r>
          </a:p>
        </p:txBody>
      </p:sp>
    </p:spTree>
    <p:extLst>
      <p:ext uri="{BB962C8B-B14F-4D97-AF65-F5344CB8AC3E}">
        <p14:creationId xmlns:p14="http://schemas.microsoft.com/office/powerpoint/2010/main" val="1404803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a:solidFill>
                  <a:schemeClr val="tx1"/>
                </a:solidFill>
                <a:cs typeface="Helvetica Neue Light"/>
              </a:rPr>
              <a:t>Confidential  |  DD.MM.YY  |  version #</a:t>
            </a:r>
            <a:endParaRPr lang="en-US" dirty="0"/>
          </a:p>
        </p:txBody>
      </p:sp>
      <p:sp>
        <p:nvSpPr>
          <p:cNvPr id="4" name="Text Placeholder 3"/>
          <p:cNvSpPr>
            <a:spLocks noGrp="1"/>
          </p:cNvSpPr>
          <p:nvPr>
            <p:ph type="body" sz="quarter" idx="14"/>
          </p:nvPr>
        </p:nvSpPr>
        <p:spPr>
          <a:xfrm>
            <a:off x="381000" y="228600"/>
            <a:ext cx="10668000" cy="6248400"/>
          </a:xfrm>
        </p:spPr>
        <p:txBody>
          <a:bodyPr>
            <a:normAutofit/>
          </a:bodyPr>
          <a:lstStyle/>
          <a:p>
            <a:pPr algn="ctr"/>
            <a:r>
              <a:rPr lang="en-US" sz="2400" b="1" dirty="0">
                <a:latin typeface="Avenir Book" panose="02000503020000020003" pitchFamily="2" charset="0"/>
              </a:rPr>
              <a:t>Why Off-premise Cloud is not suitable for certain IoT Data Analytics?</a:t>
            </a:r>
          </a:p>
          <a:p>
            <a:pPr algn="ctr"/>
            <a:endParaRPr lang="en-US" sz="2400" b="1" dirty="0">
              <a:latin typeface="Avenir Book" panose="02000503020000020003" pitchFamily="2" charset="0"/>
            </a:endParaRPr>
          </a:p>
          <a:p>
            <a:endParaRPr lang="en-US" b="1" dirty="0"/>
          </a:p>
          <a:p>
            <a:pPr>
              <a:buFont typeface="+mj-lt"/>
              <a:buAutoNum type="arabicPeriod"/>
            </a:pPr>
            <a:r>
              <a:rPr lang="en-US" b="1" dirty="0"/>
              <a:t>Cloud </a:t>
            </a:r>
            <a:r>
              <a:rPr lang="en-US" dirty="0"/>
              <a:t>is centralized, federated, consolidated, shared, automated, compartmentalized, and programmable Infrastructure</a:t>
            </a:r>
          </a:p>
          <a:p>
            <a:pPr>
              <a:buFont typeface="+mj-lt"/>
              <a:buAutoNum type="arabicPeriod"/>
            </a:pPr>
            <a:endParaRPr lang="en-US" b="1" dirty="0"/>
          </a:p>
          <a:p>
            <a:pPr>
              <a:buFont typeface="+mj-lt"/>
              <a:buAutoNum type="arabicPeriod"/>
            </a:pPr>
            <a:r>
              <a:rPr lang="en-US" b="1" dirty="0"/>
              <a:t>Latency</a:t>
            </a:r>
            <a:r>
              <a:rPr lang="en-US" dirty="0"/>
              <a:t> and </a:t>
            </a:r>
            <a:r>
              <a:rPr lang="en-US" b="1" dirty="0"/>
              <a:t>Response time</a:t>
            </a:r>
            <a:r>
              <a:rPr lang="en-US" dirty="0"/>
              <a:t> is often a critical part, especially when you deal with human life or emergency procedure.</a:t>
            </a:r>
          </a:p>
          <a:p>
            <a:pPr>
              <a:buFont typeface="+mj-lt"/>
              <a:buAutoNum type="arabicPeriod"/>
            </a:pPr>
            <a:endParaRPr lang="en-US" b="1" dirty="0"/>
          </a:p>
          <a:p>
            <a:pPr>
              <a:buFont typeface="+mj-lt"/>
              <a:buAutoNum type="arabicPeriod"/>
            </a:pPr>
            <a:r>
              <a:rPr lang="en-US" b="1" dirty="0"/>
              <a:t>Bandwidth Cost and Capacity</a:t>
            </a:r>
            <a:r>
              <a:rPr lang="en-US" dirty="0"/>
              <a:t> is very often underestimated. If you want to use N smart devices requiring each one to communicate M bytes of data then you can quickly reach huge bandwidth requirements reaching Mbit/s or even Gbit/s at a gateway level. </a:t>
            </a:r>
          </a:p>
          <a:p>
            <a:pPr>
              <a:buFont typeface="+mj-lt"/>
              <a:buAutoNum type="arabicPeriod"/>
            </a:pPr>
            <a:endParaRPr lang="en-US" b="1" dirty="0"/>
          </a:p>
          <a:p>
            <a:pPr>
              <a:buFont typeface="+mj-lt"/>
              <a:buAutoNum type="arabicPeriod"/>
            </a:pPr>
            <a:r>
              <a:rPr lang="en-US" b="1" dirty="0"/>
              <a:t>Security and Privacy</a:t>
            </a:r>
            <a:r>
              <a:rPr lang="en-US" dirty="0"/>
              <a:t> - transmitting device data over any open and public network is risky </a:t>
            </a:r>
          </a:p>
          <a:p>
            <a:pPr>
              <a:buFont typeface="+mj-lt"/>
              <a:buAutoNum type="arabicPeriod"/>
            </a:pPr>
            <a:endParaRPr lang="en-US" b="1" dirty="0"/>
          </a:p>
          <a:p>
            <a:pPr>
              <a:buFont typeface="+mj-lt"/>
              <a:buAutoNum type="arabicPeriod"/>
            </a:pPr>
            <a:r>
              <a:rPr lang="en-US" b="1" dirty="0"/>
              <a:t>Power consumption</a:t>
            </a:r>
            <a:r>
              <a:rPr lang="en-US" dirty="0"/>
              <a:t> - Cloud computing is energy-hungry and that it is a concern for a low-carbon economy.</a:t>
            </a:r>
          </a:p>
          <a:p>
            <a:pPr>
              <a:buFont typeface="+mj-lt"/>
              <a:buAutoNum type="arabicPeriod"/>
            </a:pPr>
            <a:endParaRPr lang="en-US" b="1" dirty="0"/>
          </a:p>
          <a:p>
            <a:pPr>
              <a:buFont typeface="+mj-lt"/>
              <a:buAutoNum type="arabicPeriod"/>
            </a:pPr>
            <a:r>
              <a:rPr lang="en-US" b="1" dirty="0"/>
              <a:t>Data obesity</a:t>
            </a:r>
            <a:r>
              <a:rPr lang="en-US" dirty="0"/>
              <a:t> – In a traditional cloud approach, huge amount of untreated data are pumped blindly into the cloud that it is supposed to have magical algorithms written by data scientists. This vision is really not the best efficient and it is much more wise to pre-treat data at a local level and to limit the cloud processes at the strict minimum.</a:t>
            </a:r>
          </a:p>
          <a:p>
            <a:pPr>
              <a:buFont typeface="+mj-lt"/>
              <a:buAutoNum type="arabicPeriod"/>
            </a:pPr>
            <a:endParaRPr lang="en-US" b="1" dirty="0"/>
          </a:p>
          <a:p>
            <a:pPr>
              <a:buFont typeface="+mj-lt"/>
              <a:buAutoNum type="arabicPeriod"/>
            </a:pPr>
            <a:r>
              <a:rPr lang="en-US" b="1" dirty="0"/>
              <a:t>Offline usages</a:t>
            </a:r>
            <a:r>
              <a:rPr lang="en-US" dirty="0"/>
              <a:t> versus only-online usages – Pure cloud services do not allow offline usages. It is a major shortcoming since smart cities and industry 4.0 applications require a dual offline/online paradigm.</a:t>
            </a:r>
          </a:p>
          <a:p>
            <a:endParaRPr lang="en-US" dirty="0"/>
          </a:p>
        </p:txBody>
      </p:sp>
    </p:spTree>
    <p:extLst>
      <p:ext uri="{BB962C8B-B14F-4D97-AF65-F5344CB8AC3E}">
        <p14:creationId xmlns:p14="http://schemas.microsoft.com/office/powerpoint/2010/main" val="2923222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611704" y="1185333"/>
            <a:ext cx="10993199" cy="4910667"/>
          </a:xfrm>
        </p:spPr>
        <p:txBody>
          <a:bodyPr>
            <a:normAutofit/>
          </a:bodyPr>
          <a:lstStyle/>
          <a:p>
            <a:pPr marL="457189" indent="-457189">
              <a:lnSpc>
                <a:spcPct val="150000"/>
              </a:lnSpc>
              <a:buFont typeface="Arial" panose="020B0604020202020204" pitchFamily="34" charset="0"/>
              <a:buChar char="•"/>
            </a:pPr>
            <a:r>
              <a:rPr lang="en-US" sz="1600" b="1" dirty="0">
                <a:solidFill>
                  <a:srgbClr val="000000"/>
                </a:solidFill>
                <a:latin typeface="Avenir Book"/>
                <a:cs typeface="Avenir Book"/>
              </a:rPr>
              <a:t>Volume and Velocity </a:t>
            </a:r>
            <a:r>
              <a:rPr lang="en-US" sz="1600" dirty="0">
                <a:solidFill>
                  <a:srgbClr val="000000"/>
                </a:solidFill>
                <a:latin typeface="Avenir Book"/>
                <a:cs typeface="Avenir Book"/>
              </a:rPr>
              <a:t>– ingesting, processing and storing such huge amounts of data which is gathered in real-time.</a:t>
            </a:r>
          </a:p>
          <a:p>
            <a:pPr marL="457189" indent="-457189">
              <a:lnSpc>
                <a:spcPct val="150000"/>
              </a:lnSpc>
              <a:buFont typeface="Arial" panose="020B0604020202020204" pitchFamily="34" charset="0"/>
              <a:buChar char="•"/>
            </a:pPr>
            <a:r>
              <a:rPr lang="en-US" sz="1600" b="1" dirty="0">
                <a:solidFill>
                  <a:srgbClr val="000000"/>
                </a:solidFill>
                <a:latin typeface="Avenir Book"/>
                <a:cs typeface="Avenir Book"/>
              </a:rPr>
              <a:t>Security</a:t>
            </a:r>
            <a:r>
              <a:rPr lang="en-US" sz="1600" dirty="0">
                <a:solidFill>
                  <a:srgbClr val="000000"/>
                </a:solidFill>
                <a:latin typeface="Avenir Book"/>
                <a:cs typeface="Avenir Book"/>
              </a:rPr>
              <a:t> – devices can be located in sensitive environments, control vital systems or send private data. With the number of devices and the fact they are not humans who can simply type a password, new paradigms and strict authentication and access control must be implemented.</a:t>
            </a:r>
          </a:p>
          <a:p>
            <a:pPr marL="457189" indent="-457189">
              <a:lnSpc>
                <a:spcPct val="150000"/>
              </a:lnSpc>
              <a:buFont typeface="Arial" panose="020B0604020202020204" pitchFamily="34" charset="0"/>
              <a:buChar char="•"/>
            </a:pPr>
            <a:r>
              <a:rPr lang="en-US" sz="1600" b="1" dirty="0">
                <a:solidFill>
                  <a:srgbClr val="000000"/>
                </a:solidFill>
                <a:latin typeface="Avenir Book"/>
                <a:cs typeface="Avenir Book"/>
              </a:rPr>
              <a:t>Bandwidth</a:t>
            </a:r>
            <a:r>
              <a:rPr lang="en-US" sz="1600" dirty="0">
                <a:solidFill>
                  <a:srgbClr val="000000"/>
                </a:solidFill>
                <a:latin typeface="Avenir Book"/>
                <a:cs typeface="Avenir Book"/>
              </a:rPr>
              <a:t> – if devices constantly send the sensor and video data, it will hog the internet and cost a fortune. Therefore edge analytics approaches must be deployed to achieve scale and lower response time.</a:t>
            </a:r>
          </a:p>
          <a:p>
            <a:pPr marL="457189" indent="-457189">
              <a:lnSpc>
                <a:spcPct val="150000"/>
              </a:lnSpc>
              <a:buFont typeface="Arial" panose="020B0604020202020204" pitchFamily="34" charset="0"/>
              <a:buChar char="•"/>
            </a:pPr>
            <a:r>
              <a:rPr lang="en-US" sz="1600" b="1" dirty="0">
                <a:solidFill>
                  <a:srgbClr val="000000"/>
                </a:solidFill>
                <a:latin typeface="Avenir Book"/>
                <a:cs typeface="Avenir Book"/>
              </a:rPr>
              <a:t>Real-time Data Capture, Storage, Processing, Analytics, Knowledge Discovery, Decision-making and Actuation</a:t>
            </a:r>
          </a:p>
          <a:p>
            <a:pPr marL="457189" indent="-457189">
              <a:lnSpc>
                <a:spcPct val="150000"/>
              </a:lnSpc>
              <a:buFont typeface="Arial" panose="020B0604020202020204" pitchFamily="34" charset="0"/>
              <a:buChar char="•"/>
            </a:pPr>
            <a:r>
              <a:rPr lang="en-US" sz="1600" b="1" dirty="0">
                <a:solidFill>
                  <a:srgbClr val="000000"/>
                </a:solidFill>
                <a:latin typeface="Avenir Book"/>
                <a:cs typeface="Avenir Book"/>
              </a:rPr>
              <a:t>Less Latency and Faster Response</a:t>
            </a:r>
          </a:p>
          <a:p>
            <a:pPr marL="457189" indent="-457189">
              <a:lnSpc>
                <a:spcPct val="150000"/>
              </a:lnSpc>
              <a:buFont typeface="Arial" panose="020B0604020202020204" pitchFamily="34" charset="0"/>
              <a:buChar char="•"/>
            </a:pPr>
            <a:r>
              <a:rPr lang="en-US" sz="1600" b="1" dirty="0">
                <a:solidFill>
                  <a:srgbClr val="000000"/>
                </a:solidFill>
                <a:latin typeface="Avenir Book"/>
                <a:cs typeface="Avenir Book"/>
              </a:rPr>
              <a:t>Context-Awareness capability</a:t>
            </a:r>
          </a:p>
          <a:p>
            <a:pPr marL="457189" indent="-457189">
              <a:lnSpc>
                <a:spcPct val="150000"/>
              </a:lnSpc>
              <a:buFont typeface="Arial" panose="020B0604020202020204" pitchFamily="34" charset="0"/>
              <a:buChar char="•"/>
            </a:pPr>
            <a:r>
              <a:rPr lang="en-US" sz="1600" b="1" dirty="0">
                <a:solidFill>
                  <a:srgbClr val="000000"/>
                </a:solidFill>
                <a:latin typeface="Avenir Book"/>
                <a:cs typeface="Avenir Book"/>
              </a:rPr>
              <a:t>Combining real-time data with historical state </a:t>
            </a:r>
            <a:r>
              <a:rPr lang="en-US" sz="1600" dirty="0">
                <a:solidFill>
                  <a:srgbClr val="000000"/>
                </a:solidFill>
                <a:latin typeface="Avenir Book"/>
                <a:cs typeface="Avenir Book"/>
              </a:rPr>
              <a:t>– there are analytics solutions which handle batch quite well and some tools that can process streams without historical context. It is quite challenging to analyze streams and combine them with historical data in real-time.</a:t>
            </a:r>
          </a:p>
          <a:p>
            <a:endParaRPr lang="en-US" dirty="0"/>
          </a:p>
        </p:txBody>
      </p:sp>
      <p:sp>
        <p:nvSpPr>
          <p:cNvPr id="3" name="Title 2"/>
          <p:cNvSpPr>
            <a:spLocks noGrp="1"/>
          </p:cNvSpPr>
          <p:nvPr>
            <p:ph type="title"/>
          </p:nvPr>
        </p:nvSpPr>
        <p:spPr>
          <a:xfrm>
            <a:off x="609600" y="0"/>
            <a:ext cx="10972800" cy="1143000"/>
          </a:xfrm>
        </p:spPr>
        <p:txBody>
          <a:bodyPr>
            <a:normAutofit/>
          </a:bodyPr>
          <a:lstStyle/>
          <a:p>
            <a:pPr algn="ctr">
              <a:lnSpc>
                <a:spcPct val="140000"/>
              </a:lnSpc>
            </a:pPr>
            <a:r>
              <a:rPr lang="en-US" sz="2400" b="1" dirty="0">
                <a:latin typeface="Avenir Book" panose="02000503020000020003" pitchFamily="2" charset="0"/>
              </a:rPr>
              <a:t>Why IoT Data Analytics has to be real-time and at Edge?</a:t>
            </a:r>
          </a:p>
        </p:txBody>
      </p:sp>
    </p:spTree>
    <p:extLst>
      <p:ext uri="{BB962C8B-B14F-4D97-AF65-F5344CB8AC3E}">
        <p14:creationId xmlns:p14="http://schemas.microsoft.com/office/powerpoint/2010/main" val="2132989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625642" y="990600"/>
            <a:ext cx="10993199" cy="4733883"/>
          </a:xfrm>
        </p:spPr>
        <p:txBody>
          <a:bodyPr>
            <a:normAutofit fontScale="92500" lnSpcReduction="20000"/>
          </a:bodyPr>
          <a:lstStyle/>
          <a:p>
            <a:endParaRPr lang="en-US" sz="1600" dirty="0">
              <a:solidFill>
                <a:srgbClr val="000000"/>
              </a:solidFill>
              <a:latin typeface="Avenir Book"/>
              <a:cs typeface="Avenir Book"/>
            </a:endParaRPr>
          </a:p>
          <a:p>
            <a:endParaRPr lang="en-US" sz="1600" dirty="0">
              <a:solidFill>
                <a:srgbClr val="000000"/>
              </a:solidFill>
              <a:latin typeface="Avenir Book"/>
              <a:cs typeface="Avenir Book"/>
            </a:endParaRPr>
          </a:p>
          <a:p>
            <a:endParaRPr lang="en-US" sz="1600" dirty="0">
              <a:solidFill>
                <a:srgbClr val="000000"/>
              </a:solidFill>
              <a:latin typeface="Avenir Book"/>
              <a:cs typeface="Avenir Book"/>
            </a:endParaRPr>
          </a:p>
          <a:p>
            <a:endParaRPr lang="en-US" sz="1600" dirty="0">
              <a:solidFill>
                <a:srgbClr val="000000"/>
              </a:solidFill>
              <a:latin typeface="Avenir Book"/>
              <a:cs typeface="Avenir Book"/>
            </a:endParaRPr>
          </a:p>
          <a:p>
            <a:r>
              <a:rPr lang="en-US" sz="1600" dirty="0">
                <a:solidFill>
                  <a:srgbClr val="000000"/>
                </a:solidFill>
                <a:latin typeface="Avenir Book"/>
                <a:cs typeface="Avenir Book"/>
              </a:rPr>
              <a:t>There are two major approaches for IoT Edge Analytics</a:t>
            </a:r>
          </a:p>
          <a:p>
            <a:endParaRPr lang="en-US" sz="1600" dirty="0">
              <a:solidFill>
                <a:srgbClr val="000000"/>
              </a:solidFill>
              <a:latin typeface="Avenir Book"/>
              <a:cs typeface="Avenir Book"/>
            </a:endParaRPr>
          </a:p>
          <a:p>
            <a:pPr marL="342900" indent="-342900">
              <a:buFont typeface="+mj-lt"/>
              <a:buAutoNum type="arabicPeriod"/>
            </a:pPr>
            <a:r>
              <a:rPr lang="en-US" sz="1600" dirty="0">
                <a:solidFill>
                  <a:srgbClr val="000000"/>
                </a:solidFill>
                <a:latin typeface="Avenir Book"/>
                <a:cs typeface="Avenir Book"/>
              </a:rPr>
              <a:t>The first one is to have a special appliance embedded with IoT Edge analytics platforms and SDKs and keep it or clusters of the appliance in a corner of the environment</a:t>
            </a:r>
          </a:p>
          <a:p>
            <a:pPr marL="342900" indent="-342900">
              <a:buFont typeface="+mj-lt"/>
              <a:buAutoNum type="arabicPeriod"/>
            </a:pPr>
            <a:endParaRPr lang="en-US" sz="1600" dirty="0">
              <a:solidFill>
                <a:srgbClr val="000000"/>
              </a:solidFill>
              <a:latin typeface="Avenir Book"/>
              <a:cs typeface="Avenir Book"/>
            </a:endParaRPr>
          </a:p>
          <a:p>
            <a:pPr marL="342900" indent="-342900">
              <a:buFont typeface="+mj-lt"/>
              <a:buAutoNum type="arabicPeriod"/>
            </a:pPr>
            <a:r>
              <a:rPr lang="en-US" sz="1600" dirty="0">
                <a:solidFill>
                  <a:srgbClr val="000000"/>
                </a:solidFill>
                <a:latin typeface="Avenir Book"/>
                <a:cs typeface="Avenir Book"/>
              </a:rPr>
              <a:t>The second option is to form an ad hoc edge device cloud by combining the resource-intensive devices in the environment to deploy IoT data analytics platform to capture, stock and process digital data in real-time and at scale. </a:t>
            </a:r>
          </a:p>
          <a:p>
            <a:pPr marL="342900" indent="-342900">
              <a:buFont typeface="+mj-lt"/>
              <a:buAutoNum type="arabicPeriod"/>
            </a:pPr>
            <a:endParaRPr lang="en-US" sz="1600" dirty="0">
              <a:solidFill>
                <a:srgbClr val="000000"/>
              </a:solidFill>
              <a:latin typeface="Avenir Book"/>
              <a:cs typeface="Avenir Book"/>
            </a:endParaRPr>
          </a:p>
          <a:p>
            <a:pPr marL="342900" indent="-342900">
              <a:buFont typeface="+mj-lt"/>
              <a:buAutoNum type="arabicPeriod"/>
            </a:pPr>
            <a:r>
              <a:rPr lang="en-US" sz="1600" dirty="0">
                <a:solidFill>
                  <a:srgbClr val="000000"/>
                </a:solidFill>
                <a:latin typeface="Avenir Book"/>
                <a:cs typeface="Avenir Book"/>
              </a:rPr>
              <a:t>Even participating devices could have been stuffed with edge analytics software to be intelligent in their offerings, operations and outputs</a:t>
            </a:r>
          </a:p>
          <a:p>
            <a:endParaRPr lang="en-US" sz="1600" b="1" dirty="0">
              <a:solidFill>
                <a:srgbClr val="000000"/>
              </a:solidFill>
              <a:latin typeface="Avenir Book"/>
              <a:cs typeface="Avenir Book"/>
            </a:endParaRPr>
          </a:p>
          <a:p>
            <a:r>
              <a:rPr lang="en-US" sz="1600" b="1" dirty="0">
                <a:solidFill>
                  <a:srgbClr val="000000"/>
                </a:solidFill>
                <a:latin typeface="Avenir Book"/>
                <a:cs typeface="Avenir Book"/>
              </a:rPr>
              <a:t>IoT Edge Data Analytics Appliances &amp; Platforms</a:t>
            </a:r>
          </a:p>
          <a:p>
            <a:endParaRPr lang="en-US" sz="1600" dirty="0">
              <a:solidFill>
                <a:srgbClr val="000000"/>
              </a:solidFill>
              <a:latin typeface="Avenir Book"/>
              <a:cs typeface="Avenir Book"/>
            </a:endParaRPr>
          </a:p>
          <a:p>
            <a:pPr marL="1219170" lvl="1" indent="-609585">
              <a:buFont typeface="Arial"/>
              <a:buAutoNum type="arabicPeriod"/>
            </a:pPr>
            <a:r>
              <a:rPr lang="en-US" sz="1600" dirty="0">
                <a:solidFill>
                  <a:srgbClr val="000000"/>
                </a:solidFill>
                <a:latin typeface="Avenir Book" panose="02000503020000020003" pitchFamily="2" charset="0"/>
                <a:cs typeface="Avenir Book"/>
              </a:rPr>
              <a:t>Dell Edge Gateways for IoT</a:t>
            </a:r>
          </a:p>
          <a:p>
            <a:pPr marL="1219170" lvl="1" indent="-609585">
              <a:buFont typeface="Arial"/>
              <a:buAutoNum type="arabicPeriod"/>
            </a:pPr>
            <a:r>
              <a:rPr lang="en-US" sz="1600" dirty="0">
                <a:solidFill>
                  <a:srgbClr val="000000"/>
                </a:solidFill>
                <a:latin typeface="Avenir Book" panose="02000503020000020003" pitchFamily="2" charset="0"/>
                <a:cs typeface="Avenir Book"/>
              </a:rPr>
              <a:t>HPE </a:t>
            </a:r>
            <a:r>
              <a:rPr lang="en-US" sz="1600" dirty="0" err="1">
                <a:solidFill>
                  <a:srgbClr val="000000"/>
                </a:solidFill>
                <a:latin typeface="Avenir Book" panose="02000503020000020003" pitchFamily="2" charset="0"/>
                <a:cs typeface="Avenir Book"/>
              </a:rPr>
              <a:t>Edgeline</a:t>
            </a:r>
            <a:r>
              <a:rPr lang="en-US" sz="1600" dirty="0">
                <a:solidFill>
                  <a:srgbClr val="000000"/>
                </a:solidFill>
                <a:latin typeface="Avenir Book" panose="02000503020000020003" pitchFamily="2" charset="0"/>
                <a:cs typeface="Avenir Book"/>
              </a:rPr>
              <a:t> IoT Systems</a:t>
            </a:r>
          </a:p>
          <a:p>
            <a:pPr marL="1219170" lvl="1" indent="-609585">
              <a:buFont typeface="Arial"/>
              <a:buAutoNum type="arabicPeriod"/>
            </a:pPr>
            <a:r>
              <a:rPr lang="en-US" sz="1600" dirty="0">
                <a:solidFill>
                  <a:srgbClr val="000000"/>
                </a:solidFill>
                <a:latin typeface="Avenir Book" panose="02000503020000020003" pitchFamily="2" charset="0"/>
                <a:cs typeface="Avenir Book"/>
              </a:rPr>
              <a:t>IBM Watson at the Edge (Cognitive Edge Analytics)</a:t>
            </a:r>
          </a:p>
          <a:p>
            <a:pPr marL="1219170" lvl="1" indent="-609585">
              <a:buFont typeface="Arial"/>
              <a:buAutoNum type="arabicPeriod"/>
            </a:pPr>
            <a:r>
              <a:rPr lang="en-US" sz="1600" dirty="0">
                <a:solidFill>
                  <a:srgbClr val="000000"/>
                </a:solidFill>
                <a:latin typeface="Avenir Book" panose="02000503020000020003" pitchFamily="2" charset="0"/>
                <a:cs typeface="Avenir Book"/>
              </a:rPr>
              <a:t>AXON – the IoT Platform</a:t>
            </a:r>
          </a:p>
          <a:p>
            <a:pPr marL="1219170" lvl="1" indent="-609585">
              <a:buFont typeface="Arial"/>
              <a:buAutoNum type="arabicPeriod"/>
            </a:pPr>
            <a:r>
              <a:rPr lang="en-US" sz="1600" dirty="0">
                <a:solidFill>
                  <a:srgbClr val="000000"/>
                </a:solidFill>
                <a:latin typeface="Avenir Book" panose="02000503020000020003" pitchFamily="2" charset="0"/>
                <a:cs typeface="Avenir Book"/>
              </a:rPr>
              <a:t>GE Predix Platform</a:t>
            </a:r>
          </a:p>
          <a:p>
            <a:pPr marL="1219170" lvl="1" indent="-609585">
              <a:buFont typeface="Arial"/>
              <a:buAutoNum type="arabicPeriod"/>
            </a:pPr>
            <a:r>
              <a:rPr lang="en-IN" sz="1600" dirty="0" err="1">
                <a:latin typeface="Avenir Book" panose="02000503020000020003" pitchFamily="2" charset="0"/>
              </a:rPr>
              <a:t>FogHorn</a:t>
            </a:r>
            <a:endParaRPr lang="en-US" sz="1600" dirty="0">
              <a:solidFill>
                <a:srgbClr val="000000"/>
              </a:solidFill>
              <a:latin typeface="Avenir Book" panose="02000503020000020003" pitchFamily="2" charset="0"/>
              <a:cs typeface="Avenir Book"/>
            </a:endParaRPr>
          </a:p>
          <a:p>
            <a:pPr marL="1219170" lvl="1" indent="-609585">
              <a:buFont typeface="Arial"/>
              <a:buAutoNum type="arabicPeriod"/>
            </a:pPr>
            <a:r>
              <a:rPr lang="en-US" sz="1600" dirty="0">
                <a:solidFill>
                  <a:srgbClr val="000000"/>
                </a:solidFill>
                <a:latin typeface="Avenir Book" panose="02000503020000020003" pitchFamily="2" charset="0"/>
                <a:cs typeface="Avenir Book"/>
              </a:rPr>
              <a:t>The Azure IoT Gateway SDK</a:t>
            </a:r>
          </a:p>
          <a:p>
            <a:pPr marL="1219170" lvl="1" indent="-609585">
              <a:buFont typeface="Arial"/>
              <a:buAutoNum type="arabicPeriod"/>
            </a:pPr>
            <a:endParaRPr lang="en-US" sz="1600" dirty="0">
              <a:solidFill>
                <a:srgbClr val="000000"/>
              </a:solidFill>
              <a:latin typeface="Avenir Book"/>
              <a:cs typeface="Avenir Book"/>
            </a:endParaRPr>
          </a:p>
          <a:p>
            <a:pPr marL="609585" lvl="1"/>
            <a:endParaRPr lang="en-US" sz="1600" dirty="0">
              <a:solidFill>
                <a:srgbClr val="000000"/>
              </a:solidFill>
              <a:latin typeface="Avenir Book"/>
              <a:cs typeface="Avenir Book"/>
            </a:endParaRPr>
          </a:p>
          <a:p>
            <a:pPr marL="1219170" lvl="1" indent="-609585">
              <a:buFont typeface="Arial"/>
              <a:buAutoNum type="arabicPeriod"/>
            </a:pPr>
            <a:endParaRPr lang="en-US" b="1" dirty="0"/>
          </a:p>
          <a:p>
            <a:pPr marL="1219170" lvl="1" indent="-609585">
              <a:buAutoNum type="arabicPeriod"/>
            </a:pPr>
            <a:endParaRPr lang="en-US" dirty="0"/>
          </a:p>
          <a:p>
            <a:endParaRPr lang="en-US" dirty="0"/>
          </a:p>
        </p:txBody>
      </p:sp>
      <p:sp>
        <p:nvSpPr>
          <p:cNvPr id="3" name="Title 2"/>
          <p:cNvSpPr>
            <a:spLocks noGrp="1"/>
          </p:cNvSpPr>
          <p:nvPr>
            <p:ph type="title"/>
          </p:nvPr>
        </p:nvSpPr>
        <p:spPr>
          <a:xfrm>
            <a:off x="609600" y="14514"/>
            <a:ext cx="10972800" cy="1143000"/>
          </a:xfrm>
        </p:spPr>
        <p:txBody>
          <a:bodyPr>
            <a:normAutofit fontScale="90000"/>
          </a:bodyPr>
          <a:lstStyle/>
          <a:p>
            <a:r>
              <a:rPr lang="en-US" sz="2400" b="1" dirty="0">
                <a:latin typeface="Avenir Book" panose="02000503020000020003" pitchFamily="2" charset="0"/>
              </a:rPr>
              <a:t>The Edge Analytics: the brewing Options</a:t>
            </a:r>
            <a:br>
              <a:rPr lang="en-US" sz="2400" b="1" dirty="0">
                <a:latin typeface="Avenir Book" panose="02000503020000020003" pitchFamily="2" charset="0"/>
              </a:rPr>
            </a:br>
            <a:br>
              <a:rPr lang="en-US" sz="2400" b="1" dirty="0">
                <a:latin typeface="Avenir Book" panose="02000503020000020003" pitchFamily="2" charset="0"/>
              </a:rPr>
            </a:br>
            <a:endParaRPr lang="en-US" sz="2400" b="1" dirty="0">
              <a:latin typeface="Avenir Book" panose="02000503020000020003" pitchFamily="2" charset="0"/>
            </a:endParaRPr>
          </a:p>
        </p:txBody>
      </p:sp>
    </p:spTree>
    <p:extLst>
      <p:ext uri="{BB962C8B-B14F-4D97-AF65-F5344CB8AC3E}">
        <p14:creationId xmlns:p14="http://schemas.microsoft.com/office/powerpoint/2010/main" val="2916580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1143000" y="1524000"/>
            <a:ext cx="10058400" cy="3886200"/>
          </a:xfrm>
        </p:spPr>
        <p:txBody>
          <a:bodyPr/>
          <a:lstStyle/>
          <a:p>
            <a:r>
              <a:rPr lang="en-US" sz="1800" dirty="0">
                <a:solidFill>
                  <a:srgbClr val="000000"/>
                </a:solidFill>
                <a:latin typeface="Avenir Book"/>
                <a:cs typeface="Avenir Book"/>
              </a:rPr>
              <a:t>The edge cloud is to club together multiple and heterogeneous devices such as set-top boxes, gateways, microcontrollers, and other reasonably powerful devices in the vicinity to form an ad-hoc device cloud to procure and process all kinds of sensor and IoT data. </a:t>
            </a:r>
          </a:p>
          <a:p>
            <a:endParaRPr lang="en-US" sz="1800" dirty="0">
              <a:solidFill>
                <a:srgbClr val="000000"/>
              </a:solidFill>
              <a:latin typeface="Avenir Book"/>
              <a:cs typeface="Avenir Book"/>
            </a:endParaRPr>
          </a:p>
          <a:p>
            <a:r>
              <a:rPr lang="en-US" sz="1800" dirty="0">
                <a:solidFill>
                  <a:srgbClr val="000000"/>
                </a:solidFill>
                <a:latin typeface="Avenir Book"/>
                <a:cs typeface="Avenir Book"/>
              </a:rPr>
              <a:t>There are primarily two platforms such as OSGi-based Kura from Eclipse and Apache </a:t>
            </a:r>
            <a:r>
              <a:rPr lang="en-US" sz="1800" dirty="0" err="1">
                <a:solidFill>
                  <a:srgbClr val="000000"/>
                </a:solidFill>
                <a:latin typeface="Avenir Book"/>
                <a:cs typeface="Avenir Book"/>
              </a:rPr>
              <a:t>Edgent</a:t>
            </a:r>
            <a:r>
              <a:rPr lang="en-US" sz="1800" dirty="0">
                <a:solidFill>
                  <a:srgbClr val="000000"/>
                </a:solidFill>
                <a:latin typeface="Avenir Book"/>
                <a:cs typeface="Avenir Book"/>
              </a:rPr>
              <a:t> </a:t>
            </a:r>
          </a:p>
          <a:p>
            <a:endParaRPr lang="en-US" sz="1800" dirty="0">
              <a:solidFill>
                <a:srgbClr val="000000"/>
              </a:solidFill>
              <a:latin typeface="Avenir Book"/>
              <a:cs typeface="Avenir Book"/>
            </a:endParaRPr>
          </a:p>
          <a:p>
            <a:pPr marL="609585" indent="-609585">
              <a:buAutoNum type="arabicPeriod"/>
            </a:pPr>
            <a:r>
              <a:rPr lang="en-US" sz="1800" dirty="0" err="1">
                <a:solidFill>
                  <a:srgbClr val="000000"/>
                </a:solidFill>
                <a:latin typeface="Avenir Book"/>
                <a:cs typeface="Avenir Book"/>
              </a:rPr>
              <a:t>Everyware</a:t>
            </a:r>
            <a:r>
              <a:rPr lang="en-US" sz="1800" dirty="0">
                <a:solidFill>
                  <a:srgbClr val="000000"/>
                </a:solidFill>
                <a:latin typeface="Avenir Book"/>
                <a:cs typeface="Avenir Book"/>
              </a:rPr>
              <a:t> Cloud (EC) </a:t>
            </a:r>
          </a:p>
          <a:p>
            <a:pPr marL="609585" indent="-609585">
              <a:buAutoNum type="arabicPeriod"/>
            </a:pPr>
            <a:endParaRPr lang="en-US" sz="1800" dirty="0">
              <a:solidFill>
                <a:srgbClr val="000000"/>
              </a:solidFill>
              <a:latin typeface="Avenir Book"/>
              <a:cs typeface="Avenir Book"/>
            </a:endParaRPr>
          </a:p>
          <a:p>
            <a:pPr marL="609585" indent="-609585">
              <a:buAutoNum type="arabicPeriod"/>
            </a:pPr>
            <a:r>
              <a:rPr lang="en-US" sz="1800" dirty="0">
                <a:solidFill>
                  <a:srgbClr val="000000"/>
                </a:solidFill>
                <a:latin typeface="Avenir Book"/>
                <a:cs typeface="Avenir Book"/>
              </a:rPr>
              <a:t>There are several custom implementations</a:t>
            </a:r>
          </a:p>
          <a:p>
            <a:pPr marL="609585" indent="-609585">
              <a:buAutoNum type="arabicPeriod"/>
            </a:pPr>
            <a:endParaRPr lang="en-US" sz="1800" dirty="0">
              <a:latin typeface="Avenir Book"/>
              <a:cs typeface="Avenir Book"/>
            </a:endParaRPr>
          </a:p>
          <a:p>
            <a:pPr marL="609585" indent="-609585">
              <a:buAutoNum type="arabicPeriod"/>
            </a:pPr>
            <a:endParaRPr lang="en-US" sz="1800" dirty="0">
              <a:latin typeface="Avenir Book"/>
              <a:cs typeface="Avenir Book"/>
            </a:endParaRPr>
          </a:p>
          <a:p>
            <a:pPr marL="609585" indent="-609585">
              <a:buAutoNum type="arabicPeriod"/>
            </a:pPr>
            <a:endParaRPr lang="en-US" sz="1800" dirty="0">
              <a:latin typeface="Avenir Book"/>
              <a:cs typeface="Avenir Book"/>
            </a:endParaRPr>
          </a:p>
          <a:p>
            <a:pPr marL="609585" indent="-609585">
              <a:buAutoNum type="arabicPeriod"/>
            </a:pPr>
            <a:endParaRPr lang="en-US" sz="1800" dirty="0">
              <a:latin typeface="Avenir Book"/>
              <a:cs typeface="Avenir Book"/>
            </a:endParaRPr>
          </a:p>
          <a:p>
            <a:pPr marL="609585" indent="-609585">
              <a:buAutoNum type="arabicPeriod"/>
            </a:pPr>
            <a:endParaRPr lang="en-US" sz="1800" dirty="0">
              <a:latin typeface="Avenir Book"/>
              <a:cs typeface="Avenir Book"/>
            </a:endParaRPr>
          </a:p>
        </p:txBody>
      </p:sp>
      <p:sp>
        <p:nvSpPr>
          <p:cNvPr id="3" name="Title 2"/>
          <p:cNvSpPr>
            <a:spLocks noGrp="1"/>
          </p:cNvSpPr>
          <p:nvPr>
            <p:ph type="title"/>
          </p:nvPr>
        </p:nvSpPr>
        <p:spPr/>
        <p:txBody>
          <a:bodyPr>
            <a:normAutofit/>
          </a:bodyPr>
          <a:lstStyle/>
          <a:p>
            <a:r>
              <a:rPr lang="en-US" sz="2400" b="1" dirty="0">
                <a:latin typeface="Avenir Book" panose="02000503020000020003" pitchFamily="2" charset="0"/>
              </a:rPr>
              <a:t>The Device Clouds for Edge Analytics</a:t>
            </a:r>
          </a:p>
        </p:txBody>
      </p:sp>
    </p:spTree>
    <p:extLst>
      <p:ext uri="{BB962C8B-B14F-4D97-AF65-F5344CB8AC3E}">
        <p14:creationId xmlns:p14="http://schemas.microsoft.com/office/powerpoint/2010/main" val="3294945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611704" y="1146773"/>
            <a:ext cx="10993199" cy="4584116"/>
          </a:xfrm>
        </p:spPr>
        <p:txBody>
          <a:bodyPr>
            <a:normAutofit/>
          </a:bodyPr>
          <a:lstStyle/>
          <a:p>
            <a:pPr marL="609585" indent="-609585">
              <a:lnSpc>
                <a:spcPct val="150000"/>
              </a:lnSpc>
              <a:buFont typeface="+mj-lt"/>
              <a:buAutoNum type="arabicPeriod"/>
            </a:pPr>
            <a:r>
              <a:rPr lang="en-US" sz="1800" dirty="0">
                <a:solidFill>
                  <a:srgbClr val="000000"/>
                </a:solidFill>
              </a:rPr>
              <a:t>Ingestion of device event or video streams</a:t>
            </a:r>
          </a:p>
          <a:p>
            <a:pPr marL="609585" indent="-609585">
              <a:lnSpc>
                <a:spcPct val="150000"/>
              </a:lnSpc>
              <a:buFont typeface="+mj-lt"/>
              <a:buAutoNum type="arabicPeriod"/>
            </a:pPr>
            <a:r>
              <a:rPr lang="en-US" sz="1800" dirty="0">
                <a:solidFill>
                  <a:srgbClr val="000000"/>
                </a:solidFill>
              </a:rPr>
              <a:t>Manage device configuration and properties in a flexible schema</a:t>
            </a:r>
          </a:p>
          <a:p>
            <a:pPr marL="609585" indent="-609585">
              <a:lnSpc>
                <a:spcPct val="150000"/>
              </a:lnSpc>
              <a:buFont typeface="+mj-lt"/>
              <a:buAutoNum type="arabicPeriod"/>
            </a:pPr>
            <a:r>
              <a:rPr lang="en-US" sz="1800" dirty="0">
                <a:solidFill>
                  <a:srgbClr val="000000"/>
                </a:solidFill>
              </a:rPr>
              <a:t>Automatically aggregate and query time series of sensor data</a:t>
            </a:r>
          </a:p>
          <a:p>
            <a:pPr marL="609585" indent="-609585">
              <a:lnSpc>
                <a:spcPct val="150000"/>
              </a:lnSpc>
              <a:buFont typeface="+mj-lt"/>
              <a:buAutoNum type="arabicPeriod"/>
            </a:pPr>
            <a:r>
              <a:rPr lang="en-US" sz="1800" dirty="0">
                <a:solidFill>
                  <a:srgbClr val="000000"/>
                </a:solidFill>
              </a:rPr>
              <a:t>Maintain durable message queues per device for commands and actions</a:t>
            </a:r>
          </a:p>
          <a:p>
            <a:pPr marL="609585" indent="-609585">
              <a:lnSpc>
                <a:spcPct val="150000"/>
              </a:lnSpc>
              <a:buFont typeface="+mj-lt"/>
              <a:buAutoNum type="arabicPeriod"/>
            </a:pPr>
            <a:r>
              <a:rPr lang="en-US" sz="1800" dirty="0">
                <a:solidFill>
                  <a:srgbClr val="000000"/>
                </a:solidFill>
              </a:rPr>
              <a:t>Enrich real-time of streaming data with context tables and historical data on the fly</a:t>
            </a:r>
          </a:p>
          <a:p>
            <a:pPr marL="609585" indent="-609585">
              <a:lnSpc>
                <a:spcPct val="150000"/>
              </a:lnSpc>
              <a:buFont typeface="+mj-lt"/>
              <a:buAutoNum type="arabicPeriod"/>
            </a:pPr>
            <a:r>
              <a:rPr lang="en-US" sz="1800" dirty="0">
                <a:solidFill>
                  <a:srgbClr val="000000"/>
                </a:solidFill>
              </a:rPr>
              <a:t>Accelerate various real-time analytics queries</a:t>
            </a:r>
          </a:p>
          <a:p>
            <a:pPr marL="609585" indent="-609585">
              <a:lnSpc>
                <a:spcPct val="150000"/>
              </a:lnSpc>
              <a:buFont typeface="+mj-lt"/>
              <a:buAutoNum type="arabicPeriod"/>
            </a:pPr>
            <a:r>
              <a:rPr lang="en-US" sz="1800" dirty="0">
                <a:solidFill>
                  <a:srgbClr val="000000"/>
                </a:solidFill>
              </a:rPr>
              <a:t>Notify real-time event processing services in case of detected changes/anomalies</a:t>
            </a:r>
          </a:p>
          <a:p>
            <a:endParaRPr lang="en-US" dirty="0"/>
          </a:p>
        </p:txBody>
      </p:sp>
      <p:sp>
        <p:nvSpPr>
          <p:cNvPr id="3" name="Title 2"/>
          <p:cNvSpPr>
            <a:spLocks noGrp="1"/>
          </p:cNvSpPr>
          <p:nvPr>
            <p:ph type="title"/>
          </p:nvPr>
        </p:nvSpPr>
        <p:spPr/>
        <p:txBody>
          <a:bodyPr>
            <a:normAutofit/>
          </a:bodyPr>
          <a:lstStyle/>
          <a:p>
            <a:pPr algn="ctr"/>
            <a:r>
              <a:rPr lang="en-US" sz="2400" b="1" dirty="0">
                <a:latin typeface="Avenir Book" panose="02000503020000020003" pitchFamily="2" charset="0"/>
              </a:rPr>
              <a:t>The Edge Analytics Platform Features</a:t>
            </a:r>
          </a:p>
        </p:txBody>
      </p:sp>
    </p:spTree>
    <p:extLst>
      <p:ext uri="{BB962C8B-B14F-4D97-AF65-F5344CB8AC3E}">
        <p14:creationId xmlns:p14="http://schemas.microsoft.com/office/powerpoint/2010/main" val="1324903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3DEFC-1FAA-6F4F-AB04-A84E6D1F873E}"/>
              </a:ext>
            </a:extLst>
          </p:cNvPr>
          <p:cNvSpPr>
            <a:spLocks noGrp="1"/>
          </p:cNvSpPr>
          <p:nvPr>
            <p:ph type="title"/>
          </p:nvPr>
        </p:nvSpPr>
        <p:spPr>
          <a:xfrm>
            <a:off x="609600" y="2667000"/>
            <a:ext cx="10972800" cy="1143000"/>
          </a:xfrm>
        </p:spPr>
        <p:txBody>
          <a:bodyPr>
            <a:normAutofit/>
          </a:bodyPr>
          <a:lstStyle/>
          <a:p>
            <a:r>
              <a:rPr lang="en-US" sz="2800" b="1" dirty="0">
                <a:latin typeface="Avenir Book" panose="02000503020000020003" pitchFamily="2" charset="0"/>
              </a:rPr>
              <a:t>The Industry Use Cases of Fog/Edge Computing</a:t>
            </a:r>
          </a:p>
        </p:txBody>
      </p:sp>
      <p:sp>
        <p:nvSpPr>
          <p:cNvPr id="4" name="Footer Placeholder 3">
            <a:extLst>
              <a:ext uri="{FF2B5EF4-FFF2-40B4-BE49-F238E27FC236}">
                <a16:creationId xmlns:a16="http://schemas.microsoft.com/office/drawing/2014/main" id="{89139E2F-4BB7-1B47-AB7D-44CB1FB4BFB3}"/>
              </a:ext>
            </a:extLst>
          </p:cNvPr>
          <p:cNvSpPr>
            <a:spLocks noGrp="1"/>
          </p:cNvSpPr>
          <p:nvPr>
            <p:ph type="ftr" sz="quarter" idx="11"/>
          </p:nvPr>
        </p:nvSpPr>
        <p:spPr/>
        <p:txBody>
          <a:bodyPr/>
          <a:lstStyle/>
          <a:p>
            <a:r>
              <a:rPr lang="en-US"/>
              <a:t>IBM</a:t>
            </a:r>
          </a:p>
        </p:txBody>
      </p:sp>
    </p:spTree>
    <p:extLst>
      <p:ext uri="{BB962C8B-B14F-4D97-AF65-F5344CB8AC3E}">
        <p14:creationId xmlns:p14="http://schemas.microsoft.com/office/powerpoint/2010/main" val="3850050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228600" y="1210733"/>
            <a:ext cx="11376303" cy="5342467"/>
          </a:xfrm>
        </p:spPr>
        <p:txBody>
          <a:bodyPr>
            <a:normAutofit/>
          </a:bodyPr>
          <a:lstStyle/>
          <a:p>
            <a:pPr algn="just"/>
            <a:endParaRPr lang="en-IN" sz="1800" dirty="0">
              <a:solidFill>
                <a:srgbClr val="000000"/>
              </a:solidFill>
              <a:latin typeface="Avenir Book"/>
              <a:cs typeface="Avenir Book"/>
            </a:endParaRPr>
          </a:p>
          <a:p>
            <a:pPr algn="just"/>
            <a:r>
              <a:rPr lang="en-IN" sz="1800" b="1" dirty="0">
                <a:solidFill>
                  <a:srgbClr val="000000"/>
                </a:solidFill>
                <a:latin typeface="Avenir Book"/>
                <a:cs typeface="Avenir Book"/>
              </a:rPr>
              <a:t>Manufacturing </a:t>
            </a:r>
            <a:r>
              <a:rPr lang="en-IN" sz="1800" dirty="0">
                <a:solidFill>
                  <a:srgbClr val="000000"/>
                </a:solidFill>
                <a:latin typeface="Avenir Book"/>
                <a:cs typeface="Avenir Book"/>
              </a:rPr>
              <a:t>- From creating semiconductors to the assembly of giant industrial machines, edge intelligence enhances manufacturing yields and efficiency using real-time monitoring and diagnostics, machine learning, and operations optimization. The immediacy of edge intelligence enables automated feedback loops in the manufacturing process as well as predictive maintenance for maximizing the uptime and lifespan of equipment and assembly lines.</a:t>
            </a:r>
          </a:p>
          <a:p>
            <a:pPr algn="just"/>
            <a:endParaRPr lang="en-IN" sz="1800" dirty="0">
              <a:solidFill>
                <a:srgbClr val="000000"/>
              </a:solidFill>
              <a:latin typeface="Avenir Book"/>
              <a:cs typeface="Avenir Book"/>
            </a:endParaRPr>
          </a:p>
          <a:p>
            <a:pPr algn="just"/>
            <a:r>
              <a:rPr lang="en-IN" sz="1800" b="1" dirty="0">
                <a:solidFill>
                  <a:srgbClr val="000000"/>
                </a:solidFill>
                <a:latin typeface="Avenir Book"/>
                <a:cs typeface="Avenir Book"/>
              </a:rPr>
              <a:t>Oil and gas extraction </a:t>
            </a:r>
            <a:r>
              <a:rPr lang="en-IN" sz="1800" dirty="0">
                <a:solidFill>
                  <a:srgbClr val="000000"/>
                </a:solidFill>
                <a:latin typeface="Avenir Book"/>
                <a:cs typeface="Avenir Book"/>
              </a:rPr>
              <a:t>are high-stakes technology-driven operations that depend on real-time onsite intelligence to provide proactive monitoring and protection against equipment failure and environmental damage. Because these operations are very remote and lack reliable high speed access to centralized data </a:t>
            </a:r>
            <a:r>
              <a:rPr lang="en-IN" sz="1800" dirty="0" err="1">
                <a:solidFill>
                  <a:srgbClr val="000000"/>
                </a:solidFill>
                <a:latin typeface="Avenir Book"/>
                <a:cs typeface="Avenir Book"/>
              </a:rPr>
              <a:t>centers</a:t>
            </a:r>
            <a:r>
              <a:rPr lang="en-IN" sz="1800" dirty="0">
                <a:solidFill>
                  <a:srgbClr val="000000"/>
                </a:solidFill>
                <a:latin typeface="Avenir Book"/>
                <a:cs typeface="Avenir Book"/>
              </a:rPr>
              <a:t>, edge intelligence provides onsite delivery of advanced analytics and enables real-time responses required to ensure maximum production and safety.</a:t>
            </a:r>
          </a:p>
          <a:p>
            <a:pPr algn="just"/>
            <a:endParaRPr lang="en-IN" sz="1800" dirty="0">
              <a:solidFill>
                <a:srgbClr val="000000"/>
              </a:solidFill>
              <a:latin typeface="Avenir Book"/>
              <a:cs typeface="Avenir Book"/>
            </a:endParaRPr>
          </a:p>
          <a:p>
            <a:pPr algn="just"/>
            <a:r>
              <a:rPr lang="en-IN" sz="1800" b="1" dirty="0">
                <a:solidFill>
                  <a:srgbClr val="000000"/>
                </a:solidFill>
                <a:latin typeface="Avenir Book"/>
                <a:cs typeface="Avenir Book"/>
              </a:rPr>
              <a:t>Mining</a:t>
            </a:r>
            <a:r>
              <a:rPr lang="en-IN" sz="1800" dirty="0">
                <a:solidFill>
                  <a:srgbClr val="000000"/>
                </a:solidFill>
                <a:latin typeface="Avenir Book"/>
                <a:cs typeface="Avenir Book"/>
              </a:rPr>
              <a:t> faces extreme environmental conditions in very remote locations with little or no access to the Internet. As a result mining operations are relying more and more on edge intelligence for real-time, onsite monitoring and diagnostics, alarm management, and predictive maintenance to maximize safety, operational efficiency, and to minimize costs and downtime.</a:t>
            </a:r>
          </a:p>
          <a:p>
            <a:br>
              <a:rPr lang="en-IN" dirty="0"/>
            </a:br>
            <a:endParaRPr lang="en-IN" dirty="0"/>
          </a:p>
        </p:txBody>
      </p:sp>
      <p:sp>
        <p:nvSpPr>
          <p:cNvPr id="3" name="Title 2"/>
          <p:cNvSpPr>
            <a:spLocks noGrp="1"/>
          </p:cNvSpPr>
          <p:nvPr>
            <p:ph type="title"/>
          </p:nvPr>
        </p:nvSpPr>
        <p:spPr/>
        <p:txBody>
          <a:bodyPr>
            <a:normAutofit/>
          </a:bodyPr>
          <a:lstStyle/>
          <a:p>
            <a:pPr algn="ctr"/>
            <a:r>
              <a:rPr lang="en-IN" sz="2400" b="1" dirty="0">
                <a:effectLst>
                  <a:outerShdw blurRad="38100" dist="38100" dir="2700000" algn="tl">
                    <a:srgbClr val="000000">
                      <a:alpha val="43137"/>
                    </a:srgbClr>
                  </a:outerShdw>
                </a:effectLst>
                <a:latin typeface="Avenir Book" panose="02000503020000020003" pitchFamily="2" charset="0"/>
              </a:rPr>
              <a:t>The </a:t>
            </a:r>
            <a:r>
              <a:rPr lang="en-IN" sz="2400" b="1" dirty="0" err="1">
                <a:effectLst>
                  <a:outerShdw blurRad="38100" dist="38100" dir="2700000" algn="tl">
                    <a:srgbClr val="000000">
                      <a:alpha val="43137"/>
                    </a:srgbClr>
                  </a:outerShdw>
                </a:effectLst>
                <a:latin typeface="Avenir Book" panose="02000503020000020003" pitchFamily="2" charset="0"/>
              </a:rPr>
              <a:t>IoT</a:t>
            </a:r>
            <a:r>
              <a:rPr lang="en-IN" sz="2400" b="1" dirty="0">
                <a:effectLst>
                  <a:outerShdw blurRad="38100" dist="38100" dir="2700000" algn="tl">
                    <a:srgbClr val="000000">
                      <a:alpha val="43137"/>
                    </a:srgbClr>
                  </a:outerShdw>
                </a:effectLst>
                <a:latin typeface="Avenir Book" panose="02000503020000020003" pitchFamily="2" charset="0"/>
              </a:rPr>
              <a:t> Edge Data Analytics Use Cases</a:t>
            </a:r>
          </a:p>
        </p:txBody>
      </p:sp>
    </p:spTree>
    <p:extLst>
      <p:ext uri="{BB962C8B-B14F-4D97-AF65-F5344CB8AC3E}">
        <p14:creationId xmlns:p14="http://schemas.microsoft.com/office/powerpoint/2010/main" val="4000496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C974FF-CF4C-444B-8D66-82F0033E028F}"/>
              </a:ext>
            </a:extLst>
          </p:cNvPr>
          <p:cNvSpPr>
            <a:spLocks noGrp="1"/>
          </p:cNvSpPr>
          <p:nvPr>
            <p:ph type="ftr" sz="quarter" idx="11"/>
          </p:nvPr>
        </p:nvSpPr>
        <p:spPr/>
        <p:txBody>
          <a:bodyPr/>
          <a:lstStyle/>
          <a:p>
            <a:r>
              <a:rPr lang="en-GB">
                <a:solidFill>
                  <a:schemeClr val="tx1"/>
                </a:solidFill>
                <a:cs typeface="Helvetica Neue Light"/>
              </a:rPr>
              <a:t>Confidential  |  DD.MM.YY  |  version #</a:t>
            </a:r>
            <a:endParaRPr lang="en-US" dirty="0"/>
          </a:p>
        </p:txBody>
      </p:sp>
      <p:sp>
        <p:nvSpPr>
          <p:cNvPr id="3" name="Text Placeholder 2">
            <a:extLst>
              <a:ext uri="{FF2B5EF4-FFF2-40B4-BE49-F238E27FC236}">
                <a16:creationId xmlns:a16="http://schemas.microsoft.com/office/drawing/2014/main" id="{43CAAE6B-99BD-3E4A-8A94-03FE29920A07}"/>
              </a:ext>
            </a:extLst>
          </p:cNvPr>
          <p:cNvSpPr>
            <a:spLocks noGrp="1"/>
          </p:cNvSpPr>
          <p:nvPr>
            <p:ph type="body" sz="quarter" idx="13"/>
          </p:nvPr>
        </p:nvSpPr>
        <p:spPr>
          <a:xfrm>
            <a:off x="304800" y="1066800"/>
            <a:ext cx="10668000" cy="457200"/>
          </a:xfrm>
        </p:spPr>
        <p:txBody>
          <a:bodyPr>
            <a:normAutofit fontScale="92500" lnSpcReduction="10000"/>
          </a:bodyPr>
          <a:lstStyle/>
          <a:p>
            <a:pPr algn="ctr"/>
            <a:r>
              <a:rPr lang="en-US" dirty="0"/>
              <a:t>The Session Agenda</a:t>
            </a:r>
          </a:p>
        </p:txBody>
      </p:sp>
      <p:sp>
        <p:nvSpPr>
          <p:cNvPr id="4" name="Text Placeholder 3">
            <a:extLst>
              <a:ext uri="{FF2B5EF4-FFF2-40B4-BE49-F238E27FC236}">
                <a16:creationId xmlns:a16="http://schemas.microsoft.com/office/drawing/2014/main" id="{638BA96A-5D67-D54E-AA9F-5970BE5C50EC}"/>
              </a:ext>
            </a:extLst>
          </p:cNvPr>
          <p:cNvSpPr>
            <a:spLocks noGrp="1"/>
          </p:cNvSpPr>
          <p:nvPr>
            <p:ph type="body" sz="quarter" idx="14"/>
          </p:nvPr>
        </p:nvSpPr>
        <p:spPr>
          <a:xfrm>
            <a:off x="1409700" y="1295400"/>
            <a:ext cx="9372600" cy="4267200"/>
          </a:xfrm>
        </p:spPr>
        <p:txBody>
          <a:bodyPr/>
          <a:lstStyle/>
          <a:p>
            <a:pPr>
              <a:buAutoNum type="arabicPeriod"/>
            </a:pPr>
            <a:r>
              <a:rPr lang="en-US" sz="2000" dirty="0">
                <a:latin typeface="Avenir Book" panose="02000503020000020003" pitchFamily="2" charset="0"/>
              </a:rPr>
              <a:t>Setting the Context for the Session</a:t>
            </a:r>
          </a:p>
          <a:p>
            <a:pPr>
              <a:buAutoNum type="arabicPeriod"/>
            </a:pPr>
            <a:endParaRPr lang="en-US" sz="2000" dirty="0">
              <a:latin typeface="Avenir Book" panose="02000503020000020003" pitchFamily="2" charset="0"/>
            </a:endParaRPr>
          </a:p>
          <a:p>
            <a:pPr>
              <a:buAutoNum type="arabicPeriod"/>
            </a:pPr>
            <a:r>
              <a:rPr lang="en-US" sz="2000" dirty="0">
                <a:latin typeface="Avenir Book" panose="02000503020000020003" pitchFamily="2" charset="0"/>
              </a:rPr>
              <a:t>The Edge / Fog Computing: What, Why, How and Where</a:t>
            </a:r>
          </a:p>
          <a:p>
            <a:pPr>
              <a:buAutoNum type="arabicPeriod"/>
            </a:pPr>
            <a:endParaRPr lang="en-US" sz="2000" dirty="0">
              <a:latin typeface="Avenir Book" panose="02000503020000020003" pitchFamily="2" charset="0"/>
            </a:endParaRPr>
          </a:p>
          <a:p>
            <a:pPr>
              <a:buAutoNum type="arabicPeriod"/>
            </a:pPr>
            <a:r>
              <a:rPr lang="en-US" sz="2000" dirty="0">
                <a:latin typeface="Avenir Book" panose="02000503020000020003" pitchFamily="2" charset="0"/>
              </a:rPr>
              <a:t>The Practical Demonstration of a few Edge Applications</a:t>
            </a:r>
          </a:p>
          <a:p>
            <a:pPr>
              <a:buAutoNum type="arabicPeriod"/>
            </a:pPr>
            <a:endParaRPr lang="en-US" sz="2000" dirty="0">
              <a:latin typeface="Avenir Book" panose="02000503020000020003" pitchFamily="2" charset="0"/>
            </a:endParaRPr>
          </a:p>
          <a:p>
            <a:pPr>
              <a:buAutoNum type="arabicPeriod"/>
            </a:pPr>
            <a:r>
              <a:rPr lang="en-US" sz="2000" dirty="0">
                <a:latin typeface="Avenir Book" panose="02000503020000020003" pitchFamily="2" charset="0"/>
              </a:rPr>
              <a:t>The Research Activities in the Fog / Edge Computing Space</a:t>
            </a:r>
          </a:p>
          <a:p>
            <a:pPr marL="0" indent="0"/>
            <a:endParaRPr lang="en-US" sz="2000" dirty="0">
              <a:latin typeface="Avenir Book" panose="02000503020000020003" pitchFamily="2" charset="0"/>
            </a:endParaRPr>
          </a:p>
          <a:p>
            <a:pPr>
              <a:buAutoNum type="arabicPeriod"/>
            </a:pPr>
            <a:endParaRPr lang="en-US" dirty="0"/>
          </a:p>
        </p:txBody>
      </p:sp>
    </p:spTree>
    <p:extLst>
      <p:ext uri="{BB962C8B-B14F-4D97-AF65-F5344CB8AC3E}">
        <p14:creationId xmlns:p14="http://schemas.microsoft.com/office/powerpoint/2010/main" val="3086503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381000" y="1295400"/>
            <a:ext cx="11379200" cy="4865957"/>
          </a:xfrm>
        </p:spPr>
        <p:txBody>
          <a:bodyPr>
            <a:noAutofit/>
          </a:bodyPr>
          <a:lstStyle/>
          <a:p>
            <a:endParaRPr lang="en-IN" sz="1800" dirty="0">
              <a:latin typeface="Avenir Book"/>
              <a:cs typeface="Avenir Book"/>
            </a:endParaRPr>
          </a:p>
          <a:p>
            <a:r>
              <a:rPr lang="en-IN" sz="1800" b="1" dirty="0">
                <a:solidFill>
                  <a:srgbClr val="000000"/>
                </a:solidFill>
                <a:latin typeface="Avenir Book"/>
                <a:cs typeface="Avenir Book"/>
              </a:rPr>
              <a:t>Transportation</a:t>
            </a:r>
            <a:r>
              <a:rPr lang="en-IN" sz="1800" dirty="0">
                <a:solidFill>
                  <a:srgbClr val="000000"/>
                </a:solidFill>
                <a:latin typeface="Avenir Book"/>
                <a:cs typeface="Avenir Book"/>
              </a:rPr>
              <a:t> - As part of the rise in the Industrial Internet, trains and tracks, buses, aircraft, and ships are being equipped with a new generation of instruments and sensors generating petabytes of data that will require additional intelligence for analysis and real-time response. Edge intelligence can process this data locally to enable real-time asset monitoring and management to minimize operational risk and downtime. It can also be used to monitor and control engine idle times to reduce emissions, conserve fuel and maximize profits.</a:t>
            </a:r>
          </a:p>
          <a:p>
            <a:endParaRPr lang="en-IN" sz="1800" dirty="0">
              <a:solidFill>
                <a:srgbClr val="000000"/>
              </a:solidFill>
              <a:latin typeface="Avenir Book"/>
              <a:cs typeface="Avenir Book"/>
            </a:endParaRPr>
          </a:p>
          <a:p>
            <a:r>
              <a:rPr lang="en-IN" sz="1800" b="1" dirty="0">
                <a:solidFill>
                  <a:srgbClr val="000000"/>
                </a:solidFill>
                <a:latin typeface="Avenir Book"/>
                <a:cs typeface="Avenir Book"/>
              </a:rPr>
              <a:t>Power and Water </a:t>
            </a:r>
            <a:r>
              <a:rPr lang="en-IN" sz="1800" dirty="0">
                <a:solidFill>
                  <a:srgbClr val="000000"/>
                </a:solidFill>
                <a:latin typeface="Avenir Book"/>
                <a:cs typeface="Avenir Book"/>
              </a:rPr>
              <a:t>- The unexpected failure of an electrical power plant can create substantial disruption to the downstream power grid. The same holds true when water distribution equipment and pumps fail without warning. To avoid this, edge intelligence enables the proactive benefits of predictive maintenance and real-time responsiveness. It also enables ingestion and analysis of sensor data closer to the source rather than the cloud to reduce latency and bandwidth costs.</a:t>
            </a:r>
          </a:p>
          <a:p>
            <a:endParaRPr lang="en-IN" sz="1800" dirty="0">
              <a:solidFill>
                <a:srgbClr val="000000"/>
              </a:solidFill>
              <a:latin typeface="Avenir Book"/>
              <a:cs typeface="Avenir Book"/>
            </a:endParaRPr>
          </a:p>
          <a:p>
            <a:r>
              <a:rPr lang="en-IN" sz="1800" b="1" dirty="0">
                <a:solidFill>
                  <a:srgbClr val="000000"/>
                </a:solidFill>
                <a:latin typeface="Avenir Book"/>
                <a:cs typeface="Avenir Book"/>
              </a:rPr>
              <a:t>Renewable Energy </a:t>
            </a:r>
            <a:r>
              <a:rPr lang="en-IN" sz="1800" dirty="0">
                <a:solidFill>
                  <a:srgbClr val="000000"/>
                </a:solidFill>
                <a:latin typeface="Avenir Book"/>
                <a:cs typeface="Avenir Book"/>
              </a:rPr>
              <a:t>- New solar, wind, and hydro are very promising sources of clean energy. However constantly changing weather conditions present major challenges for both predicting and delivering a reliable supply of electricity to the power grid. Edge intelligence enables real-time adjustments to maximize power generation as well as advanced analytics for accurate energy forecasting and delivery.</a:t>
            </a:r>
          </a:p>
          <a:p>
            <a:br>
              <a:rPr lang="en-IN" sz="1800" dirty="0">
                <a:latin typeface="Avenir Book"/>
                <a:cs typeface="Avenir Book"/>
              </a:rPr>
            </a:br>
            <a:endParaRPr lang="en-IN" sz="1800" dirty="0">
              <a:latin typeface="Avenir Book"/>
              <a:cs typeface="Avenir Book"/>
            </a:endParaRPr>
          </a:p>
        </p:txBody>
      </p:sp>
      <p:sp>
        <p:nvSpPr>
          <p:cNvPr id="3" name="Title 2"/>
          <p:cNvSpPr>
            <a:spLocks noGrp="1"/>
          </p:cNvSpPr>
          <p:nvPr>
            <p:ph type="title"/>
          </p:nvPr>
        </p:nvSpPr>
        <p:spPr>
          <a:xfrm>
            <a:off x="609600" y="37432"/>
            <a:ext cx="10972800" cy="1143000"/>
          </a:xfrm>
        </p:spPr>
        <p:txBody>
          <a:bodyPr>
            <a:normAutofit/>
          </a:bodyPr>
          <a:lstStyle/>
          <a:p>
            <a:pPr algn="ctr"/>
            <a:r>
              <a:rPr lang="en-IN" sz="2400" b="1" dirty="0" err="1">
                <a:effectLst>
                  <a:outerShdw blurRad="38100" dist="38100" dir="2700000" algn="tl">
                    <a:srgbClr val="000000">
                      <a:alpha val="43137"/>
                    </a:srgbClr>
                  </a:outerShdw>
                </a:effectLst>
                <a:latin typeface="Avenir Book" panose="02000503020000020003" pitchFamily="2" charset="0"/>
              </a:rPr>
              <a:t>IoT</a:t>
            </a:r>
            <a:r>
              <a:rPr lang="en-IN" sz="2400" b="1" dirty="0">
                <a:effectLst>
                  <a:outerShdw blurRad="38100" dist="38100" dir="2700000" algn="tl">
                    <a:srgbClr val="000000">
                      <a:alpha val="43137"/>
                    </a:srgbClr>
                  </a:outerShdw>
                </a:effectLst>
                <a:latin typeface="Avenir Book" panose="02000503020000020003" pitchFamily="2" charset="0"/>
              </a:rPr>
              <a:t> Data Edge Analytics Use Cases</a:t>
            </a:r>
          </a:p>
        </p:txBody>
      </p:sp>
    </p:spTree>
    <p:extLst>
      <p:ext uri="{BB962C8B-B14F-4D97-AF65-F5344CB8AC3E}">
        <p14:creationId xmlns:p14="http://schemas.microsoft.com/office/powerpoint/2010/main" val="18678713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611704" y="1422400"/>
            <a:ext cx="11343229" cy="4411133"/>
          </a:xfrm>
        </p:spPr>
        <p:txBody>
          <a:bodyPr>
            <a:normAutofit lnSpcReduction="10000"/>
          </a:bodyPr>
          <a:lstStyle/>
          <a:p>
            <a:endParaRPr lang="en-IN" sz="1800" dirty="0">
              <a:latin typeface="Avenir Book"/>
              <a:cs typeface="Avenir Book"/>
            </a:endParaRPr>
          </a:p>
          <a:p>
            <a:r>
              <a:rPr lang="en-IN" sz="1800" b="1" dirty="0">
                <a:solidFill>
                  <a:srgbClr val="000000"/>
                </a:solidFill>
                <a:latin typeface="Avenir Book"/>
                <a:cs typeface="Avenir Book"/>
              </a:rPr>
              <a:t>Healthcare</a:t>
            </a:r>
            <a:r>
              <a:rPr lang="en-IN" sz="1800" dirty="0">
                <a:solidFill>
                  <a:srgbClr val="000000"/>
                </a:solidFill>
                <a:latin typeface="Avenir Book"/>
                <a:cs typeface="Avenir Book"/>
              </a:rPr>
              <a:t> - In the healthcare industry, new diagnostic equipment, patient monitoring tools, and operational technologies are delivering unprecedented levels of patient care but also huge amounts highly sensitive patient data. By processing and </a:t>
            </a:r>
            <a:r>
              <a:rPr lang="en-IN" sz="1800" dirty="0" err="1">
                <a:solidFill>
                  <a:srgbClr val="000000"/>
                </a:solidFill>
                <a:latin typeface="Avenir Book"/>
                <a:cs typeface="Avenir Book"/>
              </a:rPr>
              <a:t>analyzing</a:t>
            </a:r>
            <a:r>
              <a:rPr lang="en-IN" sz="1800" dirty="0">
                <a:solidFill>
                  <a:srgbClr val="000000"/>
                </a:solidFill>
                <a:latin typeface="Avenir Book"/>
                <a:cs typeface="Avenir Book"/>
              </a:rPr>
              <a:t> more data at the source, medical facilities can optimize supply chain operations and enhance patient services and privacy at a much lower cost.</a:t>
            </a:r>
          </a:p>
          <a:p>
            <a:endParaRPr lang="en-IN" sz="1800" dirty="0">
              <a:solidFill>
                <a:srgbClr val="000000"/>
              </a:solidFill>
              <a:latin typeface="Avenir Book"/>
              <a:cs typeface="Avenir Book"/>
            </a:endParaRPr>
          </a:p>
          <a:p>
            <a:r>
              <a:rPr lang="en-IN" sz="1800" b="1" dirty="0">
                <a:solidFill>
                  <a:srgbClr val="000000"/>
                </a:solidFill>
                <a:latin typeface="Avenir Book"/>
                <a:cs typeface="Avenir Book"/>
              </a:rPr>
              <a:t>Retail</a:t>
            </a:r>
            <a:r>
              <a:rPr lang="en-IN" sz="1800" dirty="0">
                <a:solidFill>
                  <a:srgbClr val="000000"/>
                </a:solidFill>
                <a:latin typeface="Avenir Book"/>
                <a:cs typeface="Avenir Book"/>
              </a:rPr>
              <a:t> - To compete with online shopping, retailers must lower costs while creating enhanced customer experiences and levels of service that online stores cannot provide. Edge intelligence can enrich the user experience by delivering real-time </a:t>
            </a:r>
            <a:r>
              <a:rPr lang="en-IN" sz="1800" dirty="0" err="1">
                <a:solidFill>
                  <a:srgbClr val="000000"/>
                </a:solidFill>
                <a:latin typeface="Avenir Book"/>
                <a:cs typeface="Avenir Book"/>
              </a:rPr>
              <a:t>omni</a:t>
            </a:r>
            <a:r>
              <a:rPr lang="en-IN" sz="1800" dirty="0">
                <a:solidFill>
                  <a:srgbClr val="000000"/>
                </a:solidFill>
                <a:latin typeface="Avenir Book"/>
                <a:cs typeface="Avenir Book"/>
              </a:rPr>
              <a:t> channel personalization and supply chain optimization. It also enables newer technologies such as facial recognition to deliver even higher levels of personalization and security.</a:t>
            </a:r>
          </a:p>
          <a:p>
            <a:endParaRPr lang="en-IN" sz="1800" dirty="0">
              <a:solidFill>
                <a:srgbClr val="000000"/>
              </a:solidFill>
              <a:latin typeface="Avenir Book"/>
              <a:cs typeface="Avenir Book"/>
            </a:endParaRPr>
          </a:p>
          <a:p>
            <a:r>
              <a:rPr lang="en-IN" sz="1800" b="1" dirty="0">
                <a:solidFill>
                  <a:srgbClr val="000000"/>
                </a:solidFill>
                <a:latin typeface="Avenir Book"/>
                <a:cs typeface="Avenir Book"/>
              </a:rPr>
              <a:t>Smart Buildings </a:t>
            </a:r>
            <a:r>
              <a:rPr lang="en-IN" sz="1800" dirty="0">
                <a:solidFill>
                  <a:srgbClr val="000000"/>
                </a:solidFill>
                <a:latin typeface="Avenir Book"/>
                <a:cs typeface="Avenir Book"/>
              </a:rPr>
              <a:t>- Among the many benefits of smart building technology are lower energy consumption, better security, increased occupant comfort and safety, and better utilization of building assets and services. Rather than sending massive amounts of building data to the cloud for analysis, smart buildings can use edge intelligence for more responsive automation while reducing bandwidth costs and latency.</a:t>
            </a:r>
          </a:p>
          <a:p>
            <a:br>
              <a:rPr lang="en-IN" dirty="0">
                <a:solidFill>
                  <a:srgbClr val="000000"/>
                </a:solidFill>
              </a:rPr>
            </a:br>
            <a:endParaRPr lang="en-IN" dirty="0">
              <a:solidFill>
                <a:srgbClr val="000000"/>
              </a:solidFill>
            </a:endParaRPr>
          </a:p>
        </p:txBody>
      </p:sp>
      <p:sp>
        <p:nvSpPr>
          <p:cNvPr id="3" name="Title 2"/>
          <p:cNvSpPr>
            <a:spLocks noGrp="1"/>
          </p:cNvSpPr>
          <p:nvPr>
            <p:ph type="title"/>
          </p:nvPr>
        </p:nvSpPr>
        <p:spPr/>
        <p:txBody>
          <a:bodyPr>
            <a:normAutofit/>
          </a:bodyPr>
          <a:lstStyle/>
          <a:p>
            <a:r>
              <a:rPr lang="en-IN" sz="2400" b="1" dirty="0" err="1">
                <a:latin typeface="Avenir Book" panose="02000503020000020003" pitchFamily="2" charset="0"/>
              </a:rPr>
              <a:t>IoT</a:t>
            </a:r>
            <a:r>
              <a:rPr lang="en-IN" sz="2400" b="1" dirty="0">
                <a:latin typeface="Avenir Book" panose="02000503020000020003" pitchFamily="2" charset="0"/>
              </a:rPr>
              <a:t> Data Edge Analytics Use Cases</a:t>
            </a:r>
          </a:p>
        </p:txBody>
      </p:sp>
    </p:spTree>
    <p:extLst>
      <p:ext uri="{BB962C8B-B14F-4D97-AF65-F5344CB8AC3E}">
        <p14:creationId xmlns:p14="http://schemas.microsoft.com/office/powerpoint/2010/main" val="14622823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381000" y="1066800"/>
            <a:ext cx="11232369" cy="5231069"/>
          </a:xfrm>
        </p:spPr>
        <p:txBody>
          <a:bodyPr>
            <a:normAutofit/>
          </a:bodyPr>
          <a:lstStyle/>
          <a:p>
            <a:r>
              <a:rPr lang="en-IN" sz="1800" b="1" dirty="0">
                <a:solidFill>
                  <a:srgbClr val="000000"/>
                </a:solidFill>
                <a:latin typeface="Avenir Book"/>
                <a:cs typeface="Avenir Book"/>
              </a:rPr>
              <a:t>Drones/Flying Robots/Unmanned Aerial Vehicles (UAVs) for surveillance and instant delivery – </a:t>
            </a:r>
            <a:r>
              <a:rPr lang="en-IN" sz="1800" dirty="0">
                <a:solidFill>
                  <a:srgbClr val="000000"/>
                </a:solidFill>
                <a:latin typeface="Avenir Book"/>
                <a:cs typeface="Avenir Book"/>
              </a:rPr>
              <a:t>Edge computing facilitates the monitoring, measurement and management of drones. </a:t>
            </a:r>
          </a:p>
          <a:p>
            <a:endParaRPr lang="en-IN" sz="1800" b="1" dirty="0">
              <a:solidFill>
                <a:srgbClr val="000000"/>
              </a:solidFill>
              <a:latin typeface="Avenir Book"/>
              <a:cs typeface="Avenir Book"/>
            </a:endParaRPr>
          </a:p>
          <a:p>
            <a:r>
              <a:rPr lang="en-IN" sz="1800" b="1" dirty="0">
                <a:solidFill>
                  <a:srgbClr val="000000"/>
                </a:solidFill>
                <a:latin typeface="Avenir Book"/>
                <a:cs typeface="Avenir Book"/>
              </a:rPr>
              <a:t>Smart Cities </a:t>
            </a:r>
            <a:r>
              <a:rPr lang="en-IN" sz="1800" dirty="0">
                <a:solidFill>
                  <a:srgbClr val="000000"/>
                </a:solidFill>
                <a:latin typeface="Avenir Book"/>
                <a:cs typeface="Avenir Book"/>
              </a:rPr>
              <a:t>- Integrating data from a diverse collection of municipal systems (e.g. Street lighting, traffic information, parking, public safety, etc.) for interactive management and community access is a common vision for smart city initiatives. However the sheer amount of data generated requires too much bandwidth and processing for cloud-based systems. Edge intelligence provides a more effective solution that distributes data processing and analytics to the edges where sensors and data sources are located.</a:t>
            </a:r>
          </a:p>
          <a:p>
            <a:endParaRPr lang="en-IN" sz="1800" dirty="0">
              <a:solidFill>
                <a:srgbClr val="000000"/>
              </a:solidFill>
              <a:latin typeface="Avenir Book"/>
              <a:cs typeface="Avenir Book"/>
            </a:endParaRPr>
          </a:p>
          <a:p>
            <a:endParaRPr lang="en-IN" sz="1800" dirty="0">
              <a:solidFill>
                <a:srgbClr val="000000"/>
              </a:solidFill>
              <a:latin typeface="Avenir Book"/>
              <a:cs typeface="Avenir Book"/>
            </a:endParaRPr>
          </a:p>
          <a:p>
            <a:r>
              <a:rPr lang="en-IN" sz="1800" b="1" dirty="0">
                <a:solidFill>
                  <a:srgbClr val="000000"/>
                </a:solidFill>
                <a:latin typeface="Avenir Book"/>
                <a:cs typeface="Avenir Book"/>
              </a:rPr>
              <a:t>Connected Vehicles </a:t>
            </a:r>
            <a:r>
              <a:rPr lang="en-IN" sz="1800" dirty="0">
                <a:solidFill>
                  <a:srgbClr val="000000"/>
                </a:solidFill>
                <a:latin typeface="Avenir Book"/>
                <a:cs typeface="Avenir Book"/>
              </a:rPr>
              <a:t>- Connected vehicle technology adds an entirely new dimension to transportation by extending vehicle operations and controls beyond the driver to include external networks and systems. Edge intelligence and fog computing will enable distributed roadside services such as traffic regulation, vehicle speed management, toll collection, parking assistance, and more.</a:t>
            </a:r>
          </a:p>
          <a:p>
            <a:endParaRPr lang="en-IN" dirty="0"/>
          </a:p>
        </p:txBody>
      </p:sp>
      <p:sp>
        <p:nvSpPr>
          <p:cNvPr id="3" name="Title 2"/>
          <p:cNvSpPr>
            <a:spLocks noGrp="1"/>
          </p:cNvSpPr>
          <p:nvPr>
            <p:ph type="title"/>
          </p:nvPr>
        </p:nvSpPr>
        <p:spPr>
          <a:xfrm>
            <a:off x="609600" y="274638"/>
            <a:ext cx="10972800" cy="792162"/>
          </a:xfrm>
        </p:spPr>
        <p:txBody>
          <a:bodyPr>
            <a:normAutofit/>
          </a:bodyPr>
          <a:lstStyle/>
          <a:p>
            <a:pPr algn="ctr"/>
            <a:r>
              <a:rPr lang="en-IN" sz="2400" b="1" dirty="0" err="1">
                <a:effectLst>
                  <a:outerShdw blurRad="38100" dist="38100" dir="2700000" algn="tl">
                    <a:srgbClr val="000000">
                      <a:alpha val="43137"/>
                    </a:srgbClr>
                  </a:outerShdw>
                </a:effectLst>
                <a:latin typeface="Avenir Book" panose="02000503020000020003" pitchFamily="2" charset="0"/>
              </a:rPr>
              <a:t>IoT</a:t>
            </a:r>
            <a:r>
              <a:rPr lang="en-IN" sz="2400" b="1" dirty="0">
                <a:effectLst>
                  <a:outerShdw blurRad="38100" dist="38100" dir="2700000" algn="tl">
                    <a:srgbClr val="000000">
                      <a:alpha val="43137"/>
                    </a:srgbClr>
                  </a:outerShdw>
                </a:effectLst>
                <a:latin typeface="Avenir Book" panose="02000503020000020003" pitchFamily="2" charset="0"/>
              </a:rPr>
              <a:t> Data Edge Analytics Use Cases</a:t>
            </a:r>
          </a:p>
        </p:txBody>
      </p:sp>
    </p:spTree>
    <p:extLst>
      <p:ext uri="{BB962C8B-B14F-4D97-AF65-F5344CB8AC3E}">
        <p14:creationId xmlns:p14="http://schemas.microsoft.com/office/powerpoint/2010/main" val="31832292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397934" y="838200"/>
            <a:ext cx="11497733" cy="5867400"/>
          </a:xfrm>
        </p:spPr>
        <p:txBody>
          <a:bodyPr>
            <a:normAutofit fontScale="92500" lnSpcReduction="20000"/>
          </a:bodyPr>
          <a:lstStyle/>
          <a:p>
            <a:endParaRPr lang="en-IN" sz="1800" dirty="0"/>
          </a:p>
          <a:p>
            <a:r>
              <a:rPr lang="en-IN" sz="1800" b="1" dirty="0">
                <a:solidFill>
                  <a:srgbClr val="000000"/>
                </a:solidFill>
              </a:rPr>
              <a:t>Offshore oil wells </a:t>
            </a:r>
            <a:r>
              <a:rPr lang="en-IN" sz="1800" dirty="0">
                <a:solidFill>
                  <a:srgbClr val="000000"/>
                </a:solidFill>
              </a:rPr>
              <a:t>have transmitted data such as the status of drill bits through satellite or CDs to data </a:t>
            </a:r>
            <a:r>
              <a:rPr lang="en-IN" sz="1800" dirty="0" err="1">
                <a:solidFill>
                  <a:srgbClr val="000000"/>
                </a:solidFill>
              </a:rPr>
              <a:t>centers</a:t>
            </a:r>
            <a:r>
              <a:rPr lang="en-IN" sz="1800" dirty="0">
                <a:solidFill>
                  <a:srgbClr val="000000"/>
                </a:solidFill>
              </a:rPr>
              <a:t> for analysis, resulting in delays before the results can be relayed back to the rig. Edge analytics allows oil well operators to identify problems in a drill bit, even one operating several hundred feet below sea level, more quickly and take corrective action before a failure damages the bit or the well.</a:t>
            </a:r>
          </a:p>
          <a:p>
            <a:endParaRPr lang="en-IN" sz="1800" dirty="0">
              <a:solidFill>
                <a:srgbClr val="000000"/>
              </a:solidFill>
            </a:endParaRPr>
          </a:p>
          <a:p>
            <a:r>
              <a:rPr lang="en-IN" sz="1800" dirty="0">
                <a:solidFill>
                  <a:srgbClr val="000000"/>
                </a:solidFill>
              </a:rPr>
              <a:t>Adding analytics capabilities to </a:t>
            </a:r>
            <a:r>
              <a:rPr lang="en-IN" sz="1800" b="1" dirty="0">
                <a:solidFill>
                  <a:srgbClr val="000000"/>
                </a:solidFill>
              </a:rPr>
              <a:t>security cameras </a:t>
            </a:r>
            <a:r>
              <a:rPr lang="en-IN" sz="1800" dirty="0">
                <a:solidFill>
                  <a:srgbClr val="000000"/>
                </a:solidFill>
              </a:rPr>
              <a:t>allows real-time identification of unusual behaviour, such as a group of people gathered by an entrance in the middle of the night. Rather than waiting to send that data to the cloud for analysis, the camera could identify the potential threat on site and trigger an alarm more quickly. An important type of analytics supported on intelligent devices (cameras) is automated modification of video streams to preserve privacy -- for example, editing out frames or blurring individual objects within frames. What needs to be removed or altered is highly specific to the owner of a video stream, but no user has time to go through and manually edit video captured on a continuous basis. This automated, owner-specific lowering of fidelity of a video stream to preserve privacy is called </a:t>
            </a:r>
            <a:r>
              <a:rPr lang="en-IN" sz="1800" i="1" dirty="0">
                <a:solidFill>
                  <a:srgbClr val="000000"/>
                </a:solidFill>
              </a:rPr>
              <a:t>denaturing</a:t>
            </a:r>
            <a:r>
              <a:rPr lang="en-IN" sz="1800" dirty="0">
                <a:solidFill>
                  <a:srgbClr val="000000"/>
                </a:solidFill>
              </a:rPr>
              <a:t>. </a:t>
            </a:r>
          </a:p>
          <a:p>
            <a:endParaRPr lang="en-IN" sz="1800" dirty="0">
              <a:solidFill>
                <a:srgbClr val="000000"/>
              </a:solidFill>
            </a:endParaRPr>
          </a:p>
          <a:p>
            <a:r>
              <a:rPr lang="en-IN" sz="1800" dirty="0">
                <a:solidFill>
                  <a:srgbClr val="000000"/>
                </a:solidFill>
              </a:rPr>
              <a:t>Location-based services (such as identifying open spaces in parking garages for smartphone users) can use local servers to process data in real time, providing more accurate results than centralized analysis, while reducing data transmission costs.</a:t>
            </a:r>
          </a:p>
          <a:p>
            <a:endParaRPr lang="en-IN" sz="1800" dirty="0">
              <a:solidFill>
                <a:srgbClr val="000000"/>
              </a:solidFill>
            </a:endParaRPr>
          </a:p>
          <a:p>
            <a:r>
              <a:rPr lang="en-IN" sz="1800" dirty="0">
                <a:solidFill>
                  <a:srgbClr val="000000"/>
                </a:solidFill>
              </a:rPr>
              <a:t>In gas transmission and distribution, more surveillance functionality is being pushed out from central servers to the sensors attached to meters or leak detectors. As this occurs, it becomes more desirable for the meters or leak detectors to perform some kind of analysis of the readings in their field of view and to make decisions about what to stream to the server, what to ignore, and what actions to take.</a:t>
            </a:r>
          </a:p>
          <a:p>
            <a:endParaRPr lang="en-IN" sz="1800" dirty="0">
              <a:solidFill>
                <a:srgbClr val="000000"/>
              </a:solidFill>
            </a:endParaRPr>
          </a:p>
          <a:p>
            <a:r>
              <a:rPr lang="en-IN" sz="1800" dirty="0">
                <a:solidFill>
                  <a:srgbClr val="000000"/>
                </a:solidFill>
              </a:rPr>
              <a:t>Device manufacturers are now embedding analysis capability into these sensors' firmware to achieve this. One advantage of this approach is the reduced demand on network bandwidth and storage requirements which can easily offset the additional cost of having on-board analytics. With improved server software, a matrix of sensors with on-board analytics engines can provide a powerful surveillance presence.</a:t>
            </a:r>
          </a:p>
          <a:p>
            <a:endParaRPr lang="en-IN" dirty="0">
              <a:solidFill>
                <a:srgbClr val="000000"/>
              </a:solidFill>
            </a:endParaRPr>
          </a:p>
        </p:txBody>
      </p:sp>
      <p:sp>
        <p:nvSpPr>
          <p:cNvPr id="3" name="Title 2"/>
          <p:cNvSpPr>
            <a:spLocks noGrp="1"/>
          </p:cNvSpPr>
          <p:nvPr>
            <p:ph type="title"/>
          </p:nvPr>
        </p:nvSpPr>
        <p:spPr>
          <a:xfrm>
            <a:off x="685800" y="-152400"/>
            <a:ext cx="10972800" cy="1143000"/>
          </a:xfrm>
        </p:spPr>
        <p:txBody>
          <a:bodyPr>
            <a:normAutofit/>
          </a:bodyPr>
          <a:lstStyle/>
          <a:p>
            <a:pPr algn="ctr"/>
            <a:r>
              <a:rPr lang="en-IN" sz="2400" b="1" dirty="0" err="1">
                <a:solidFill>
                  <a:srgbClr val="000000"/>
                </a:solidFill>
                <a:effectLst>
                  <a:outerShdw blurRad="38100" dist="38100" dir="2700000" algn="tl">
                    <a:srgbClr val="000000">
                      <a:alpha val="43137"/>
                    </a:srgbClr>
                  </a:outerShdw>
                </a:effectLst>
                <a:latin typeface="Avenir Book" panose="02000503020000020003" pitchFamily="2" charset="0"/>
                <a:cs typeface="Avenir Book"/>
              </a:rPr>
              <a:t>IoT</a:t>
            </a:r>
            <a:r>
              <a:rPr lang="en-IN" sz="2400" b="1" dirty="0">
                <a:solidFill>
                  <a:srgbClr val="000000"/>
                </a:solidFill>
                <a:effectLst>
                  <a:outerShdw blurRad="38100" dist="38100" dir="2700000" algn="tl">
                    <a:srgbClr val="000000">
                      <a:alpha val="43137"/>
                    </a:srgbClr>
                  </a:outerShdw>
                </a:effectLst>
                <a:latin typeface="Avenir Book" panose="02000503020000020003" pitchFamily="2" charset="0"/>
                <a:cs typeface="Avenir Book"/>
              </a:rPr>
              <a:t> Data Edge Analytics Use Cases</a:t>
            </a:r>
          </a:p>
        </p:txBody>
      </p:sp>
    </p:spTree>
    <p:extLst>
      <p:ext uri="{BB962C8B-B14F-4D97-AF65-F5344CB8AC3E}">
        <p14:creationId xmlns:p14="http://schemas.microsoft.com/office/powerpoint/2010/main" val="1563001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364067" y="1398331"/>
            <a:ext cx="11421533" cy="4621469"/>
          </a:xfrm>
        </p:spPr>
        <p:txBody>
          <a:bodyPr>
            <a:normAutofit/>
          </a:bodyPr>
          <a:lstStyle/>
          <a:p>
            <a:r>
              <a:rPr lang="en-IN" sz="1800" dirty="0">
                <a:solidFill>
                  <a:srgbClr val="000000"/>
                </a:solidFill>
                <a:latin typeface="Avenir Book"/>
                <a:cs typeface="Avenir Book"/>
              </a:rPr>
              <a:t>In </a:t>
            </a:r>
            <a:r>
              <a:rPr lang="en-IN" sz="1800" b="1" dirty="0">
                <a:solidFill>
                  <a:srgbClr val="000000"/>
                </a:solidFill>
                <a:latin typeface="Avenir Book"/>
                <a:cs typeface="Avenir Book"/>
              </a:rPr>
              <a:t>automobile manufacturing</a:t>
            </a:r>
            <a:r>
              <a:rPr lang="en-IN" sz="1800" dirty="0">
                <a:solidFill>
                  <a:srgbClr val="000000"/>
                </a:solidFill>
                <a:latin typeface="Avenir Book"/>
                <a:cs typeface="Avenir Book"/>
              </a:rPr>
              <a:t>, real-time analytics can be performed on sensor streams from the engine and other parts, alerting the driver to potential imminent failure or to the need for preventive maintenance. Such information can also be transmitted to the cloud or EDW for integration into a database maintained by the vehicle manufacturer. Fine-grain analysis of such anomaly data might reveal vehicle model-specific defects that can be corrected in a timely manner.</a:t>
            </a:r>
          </a:p>
          <a:p>
            <a:endParaRPr lang="en-IN" sz="1800" dirty="0">
              <a:solidFill>
                <a:srgbClr val="000000"/>
              </a:solidFill>
              <a:latin typeface="Avenir Book"/>
              <a:cs typeface="Avenir Book"/>
            </a:endParaRPr>
          </a:p>
          <a:p>
            <a:r>
              <a:rPr lang="en-IN" sz="1800" dirty="0">
                <a:solidFill>
                  <a:srgbClr val="000000"/>
                </a:solidFill>
                <a:latin typeface="Avenir Book"/>
                <a:cs typeface="Avenir Book"/>
              </a:rPr>
              <a:t>In the </a:t>
            </a:r>
            <a:r>
              <a:rPr lang="en-IN" sz="1800" b="1" dirty="0">
                <a:solidFill>
                  <a:srgbClr val="000000"/>
                </a:solidFill>
                <a:latin typeface="Avenir Book"/>
                <a:cs typeface="Avenir Book"/>
              </a:rPr>
              <a:t>aerospace industry</a:t>
            </a:r>
            <a:r>
              <a:rPr lang="en-IN" sz="1800" dirty="0">
                <a:solidFill>
                  <a:srgbClr val="000000"/>
                </a:solidFill>
                <a:latin typeface="Avenir Book"/>
                <a:cs typeface="Avenir Book"/>
              </a:rPr>
              <a:t>, the sensors in various parts of the airplane generate huge amount of data on the order of 1 terabyte per 24 hours. Intelligent devices (compared to connected devices) would be of great, and sometimes lifesaving, help as immediate proactive actions based on sensor readings could prevent crucial failures.</a:t>
            </a:r>
          </a:p>
          <a:p>
            <a:endParaRPr lang="en-IN" sz="1800" dirty="0">
              <a:solidFill>
                <a:srgbClr val="000000"/>
              </a:solidFill>
              <a:latin typeface="Avenir Book"/>
              <a:cs typeface="Avenir Book"/>
            </a:endParaRPr>
          </a:p>
          <a:p>
            <a:r>
              <a:rPr lang="en-IN" sz="1800" dirty="0">
                <a:solidFill>
                  <a:srgbClr val="000000"/>
                </a:solidFill>
                <a:latin typeface="Avenir Book"/>
                <a:cs typeface="Avenir Book"/>
              </a:rPr>
              <a:t>The industrial Internet is going to transform the industry by making industrial machines more intelligent and enabling services using real-time data coming from sensors and machines. The intelligent devices will be able to take actions (to optimize processes, improve efficiencies, reduce costs, etc.) based on insights generated from real-time data and analytics. </a:t>
            </a:r>
          </a:p>
          <a:p>
            <a:endParaRPr lang="en-IN" dirty="0">
              <a:solidFill>
                <a:srgbClr val="000000"/>
              </a:solidFill>
            </a:endParaRPr>
          </a:p>
        </p:txBody>
      </p:sp>
      <p:sp>
        <p:nvSpPr>
          <p:cNvPr id="3" name="Title 2"/>
          <p:cNvSpPr>
            <a:spLocks noGrp="1"/>
          </p:cNvSpPr>
          <p:nvPr>
            <p:ph type="title"/>
          </p:nvPr>
        </p:nvSpPr>
        <p:spPr/>
        <p:txBody>
          <a:bodyPr>
            <a:normAutofit/>
          </a:bodyPr>
          <a:lstStyle/>
          <a:p>
            <a:pPr algn="ctr"/>
            <a:r>
              <a:rPr lang="en-IN" sz="2400" b="1" dirty="0" err="1">
                <a:solidFill>
                  <a:srgbClr val="000000"/>
                </a:solidFill>
                <a:effectLst>
                  <a:outerShdw blurRad="38100" dist="38100" dir="2700000" algn="tl">
                    <a:srgbClr val="000000">
                      <a:alpha val="43137"/>
                    </a:srgbClr>
                  </a:outerShdw>
                </a:effectLst>
                <a:latin typeface="Avenir Book" panose="02000503020000020003" pitchFamily="2" charset="0"/>
              </a:rPr>
              <a:t>IoT</a:t>
            </a:r>
            <a:r>
              <a:rPr lang="en-IN" sz="2400" b="1" dirty="0">
                <a:solidFill>
                  <a:srgbClr val="000000"/>
                </a:solidFill>
                <a:effectLst>
                  <a:outerShdw blurRad="38100" dist="38100" dir="2700000" algn="tl">
                    <a:srgbClr val="000000">
                      <a:alpha val="43137"/>
                    </a:srgbClr>
                  </a:outerShdw>
                </a:effectLst>
                <a:latin typeface="Avenir Book" panose="02000503020000020003" pitchFamily="2" charset="0"/>
              </a:rPr>
              <a:t> Edge Data Analytics Use Cases</a:t>
            </a:r>
          </a:p>
        </p:txBody>
      </p:sp>
    </p:spTree>
    <p:extLst>
      <p:ext uri="{BB962C8B-B14F-4D97-AF65-F5344CB8AC3E}">
        <p14:creationId xmlns:p14="http://schemas.microsoft.com/office/powerpoint/2010/main" val="29177815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304801" y="1398331"/>
            <a:ext cx="11300103" cy="4655336"/>
          </a:xfrm>
        </p:spPr>
        <p:txBody>
          <a:bodyPr>
            <a:normAutofit/>
          </a:bodyPr>
          <a:lstStyle/>
          <a:p>
            <a:pPr fontAlgn="base"/>
            <a:r>
              <a:rPr lang="en-IN" sz="1800" dirty="0">
                <a:solidFill>
                  <a:srgbClr val="000000"/>
                </a:solidFill>
                <a:latin typeface="Avenir Book"/>
                <a:cs typeface="Avenir Book"/>
              </a:rPr>
              <a:t>Most production facilities have had process control systems, SCADA data and historians for decades. A key component of this value is in the use of </a:t>
            </a:r>
            <a:r>
              <a:rPr lang="en-IN" sz="1800" dirty="0" err="1">
                <a:solidFill>
                  <a:srgbClr val="000000"/>
                </a:solidFill>
                <a:latin typeface="Avenir Book"/>
                <a:cs typeface="Avenir Book"/>
              </a:rPr>
              <a:t>IoT</a:t>
            </a:r>
            <a:r>
              <a:rPr lang="en-IN" sz="1800" dirty="0">
                <a:solidFill>
                  <a:srgbClr val="000000"/>
                </a:solidFill>
                <a:latin typeface="Avenir Book"/>
                <a:cs typeface="Avenir Book"/>
              </a:rPr>
              <a:t> analytics at the edge in three specific use cases:</a:t>
            </a:r>
          </a:p>
          <a:p>
            <a:pPr fontAlgn="base">
              <a:lnSpc>
                <a:spcPct val="150000"/>
              </a:lnSpc>
            </a:pPr>
            <a:endParaRPr lang="en-IN" sz="1800" dirty="0">
              <a:solidFill>
                <a:srgbClr val="000000"/>
              </a:solidFill>
              <a:latin typeface="Avenir Book"/>
              <a:cs typeface="Avenir Book"/>
            </a:endParaRPr>
          </a:p>
          <a:p>
            <a:pPr marL="609585" indent="-609585" fontAlgn="base">
              <a:lnSpc>
                <a:spcPct val="150000"/>
              </a:lnSpc>
              <a:buFont typeface="+mj-lt"/>
              <a:buAutoNum type="arabicPeriod"/>
            </a:pPr>
            <a:r>
              <a:rPr lang="en-IN" sz="1800" dirty="0">
                <a:solidFill>
                  <a:srgbClr val="000000"/>
                </a:solidFill>
                <a:latin typeface="Avenir Book"/>
                <a:cs typeface="Avenir Book"/>
              </a:rPr>
              <a:t>Capturing sensor data from shop floor tools and equipment to improve production quality and yield</a:t>
            </a:r>
          </a:p>
          <a:p>
            <a:pPr marL="609585" indent="-609585" fontAlgn="base">
              <a:lnSpc>
                <a:spcPct val="150000"/>
              </a:lnSpc>
              <a:buFont typeface="+mj-lt"/>
              <a:buAutoNum type="arabicPeriod"/>
            </a:pPr>
            <a:r>
              <a:rPr lang="en-IN" sz="1800" dirty="0">
                <a:solidFill>
                  <a:srgbClr val="000000"/>
                </a:solidFill>
                <a:latin typeface="Avenir Book"/>
                <a:cs typeface="Avenir Book"/>
              </a:rPr>
              <a:t>Monitoring equipment health through predictive </a:t>
            </a:r>
            <a:r>
              <a:rPr lang="en-IN" sz="1800" dirty="0" err="1">
                <a:solidFill>
                  <a:srgbClr val="000000"/>
                </a:solidFill>
                <a:latin typeface="Avenir Book"/>
                <a:cs typeface="Avenir Book"/>
              </a:rPr>
              <a:t>modeling</a:t>
            </a:r>
            <a:r>
              <a:rPr lang="en-IN" sz="1800" dirty="0">
                <a:solidFill>
                  <a:srgbClr val="000000"/>
                </a:solidFill>
                <a:latin typeface="Avenir Book"/>
                <a:cs typeface="Avenir Book"/>
              </a:rPr>
              <a:t> to detect early signs of deteriorating performance and risk of failure</a:t>
            </a:r>
          </a:p>
          <a:p>
            <a:pPr marL="609585" indent="-609585" fontAlgn="base">
              <a:lnSpc>
                <a:spcPct val="150000"/>
              </a:lnSpc>
              <a:buFont typeface="+mj-lt"/>
              <a:buAutoNum type="arabicPeriod"/>
            </a:pPr>
            <a:r>
              <a:rPr lang="en-IN" sz="1800" dirty="0">
                <a:solidFill>
                  <a:srgbClr val="000000"/>
                </a:solidFill>
                <a:latin typeface="Avenir Book"/>
                <a:cs typeface="Avenir Book"/>
              </a:rPr>
              <a:t>Using wearable sensors to track worker health and safety</a:t>
            </a:r>
          </a:p>
          <a:p>
            <a:endParaRPr lang="en-IN" sz="1800" dirty="0">
              <a:solidFill>
                <a:srgbClr val="000000"/>
              </a:solidFill>
              <a:latin typeface="Avenir Book"/>
              <a:cs typeface="Avenir Book"/>
            </a:endParaRPr>
          </a:p>
        </p:txBody>
      </p:sp>
      <p:sp>
        <p:nvSpPr>
          <p:cNvPr id="3" name="Title 2"/>
          <p:cNvSpPr>
            <a:spLocks noGrp="1"/>
          </p:cNvSpPr>
          <p:nvPr>
            <p:ph type="title"/>
          </p:nvPr>
        </p:nvSpPr>
        <p:spPr/>
        <p:txBody>
          <a:bodyPr>
            <a:normAutofit/>
          </a:bodyPr>
          <a:lstStyle/>
          <a:p>
            <a:pPr algn="ctr"/>
            <a:r>
              <a:rPr lang="en-IN" sz="2400" b="1" dirty="0" err="1">
                <a:effectLst>
                  <a:outerShdw blurRad="38100" dist="38100" dir="2700000" algn="tl">
                    <a:srgbClr val="000000">
                      <a:alpha val="43137"/>
                    </a:srgbClr>
                  </a:outerShdw>
                </a:effectLst>
                <a:latin typeface="Avenir Book"/>
                <a:cs typeface="Avenir Book"/>
              </a:rPr>
              <a:t>IoT</a:t>
            </a:r>
            <a:r>
              <a:rPr lang="en-IN" sz="2400" b="1" dirty="0">
                <a:effectLst>
                  <a:outerShdw blurRad="38100" dist="38100" dir="2700000" algn="tl">
                    <a:srgbClr val="000000">
                      <a:alpha val="43137"/>
                    </a:srgbClr>
                  </a:outerShdw>
                </a:effectLst>
                <a:latin typeface="Avenir Book"/>
                <a:cs typeface="Avenir Book"/>
              </a:rPr>
              <a:t> Edge Data Analytics Use Cases</a:t>
            </a:r>
          </a:p>
        </p:txBody>
      </p:sp>
    </p:spTree>
    <p:extLst>
      <p:ext uri="{BB962C8B-B14F-4D97-AF65-F5344CB8AC3E}">
        <p14:creationId xmlns:p14="http://schemas.microsoft.com/office/powerpoint/2010/main" val="38119263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ED039-AB6B-7447-811A-4A4B015B6D9B}"/>
              </a:ext>
            </a:extLst>
          </p:cNvPr>
          <p:cNvSpPr>
            <a:spLocks noGrp="1"/>
          </p:cNvSpPr>
          <p:nvPr>
            <p:ph type="title"/>
          </p:nvPr>
        </p:nvSpPr>
        <p:spPr>
          <a:xfrm>
            <a:off x="609600" y="2362200"/>
            <a:ext cx="10972800" cy="1143000"/>
          </a:xfrm>
        </p:spPr>
        <p:txBody>
          <a:bodyPr>
            <a:normAutofit/>
          </a:bodyPr>
          <a:lstStyle/>
          <a:p>
            <a:r>
              <a:rPr lang="en-US" sz="2400" b="1" dirty="0">
                <a:latin typeface="Avenir Book" panose="02000503020000020003" pitchFamily="2" charset="0"/>
              </a:rPr>
              <a:t>A Edge Analytics Demo</a:t>
            </a:r>
          </a:p>
        </p:txBody>
      </p:sp>
      <p:sp>
        <p:nvSpPr>
          <p:cNvPr id="4" name="Footer Placeholder 3">
            <a:extLst>
              <a:ext uri="{FF2B5EF4-FFF2-40B4-BE49-F238E27FC236}">
                <a16:creationId xmlns:a16="http://schemas.microsoft.com/office/drawing/2014/main" id="{CC1DF318-C442-8144-BD73-14DD02B3A2C3}"/>
              </a:ext>
            </a:extLst>
          </p:cNvPr>
          <p:cNvSpPr>
            <a:spLocks noGrp="1"/>
          </p:cNvSpPr>
          <p:nvPr>
            <p:ph type="ftr" sz="quarter" idx="11"/>
          </p:nvPr>
        </p:nvSpPr>
        <p:spPr/>
        <p:txBody>
          <a:bodyPr/>
          <a:lstStyle/>
          <a:p>
            <a:r>
              <a:rPr lang="en-US"/>
              <a:t>IBM</a:t>
            </a:r>
          </a:p>
        </p:txBody>
      </p:sp>
    </p:spTree>
    <p:extLst>
      <p:ext uri="{BB962C8B-B14F-4D97-AF65-F5344CB8AC3E}">
        <p14:creationId xmlns:p14="http://schemas.microsoft.com/office/powerpoint/2010/main" val="8704405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A1A465F-2E5C-B849-AA50-D8F19E087EEA}"/>
              </a:ext>
            </a:extLst>
          </p:cNvPr>
          <p:cNvSpPr>
            <a:spLocks noGrp="1"/>
          </p:cNvSpPr>
          <p:nvPr>
            <p:ph type="ftr" sz="quarter" idx="11"/>
          </p:nvPr>
        </p:nvSpPr>
        <p:spPr/>
        <p:txBody>
          <a:bodyPr/>
          <a:lstStyle/>
          <a:p>
            <a:r>
              <a:rPr lang="en-GB">
                <a:solidFill>
                  <a:schemeClr val="tx1"/>
                </a:solidFill>
                <a:cs typeface="Helvetica Neue Light"/>
              </a:rPr>
              <a:t>Confidential  |  DD.MM.YY  |  version #</a:t>
            </a:r>
            <a:endParaRPr lang="en-US" dirty="0"/>
          </a:p>
        </p:txBody>
      </p:sp>
      <p:sp>
        <p:nvSpPr>
          <p:cNvPr id="3" name="Text Placeholder 2">
            <a:extLst>
              <a:ext uri="{FF2B5EF4-FFF2-40B4-BE49-F238E27FC236}">
                <a16:creationId xmlns:a16="http://schemas.microsoft.com/office/drawing/2014/main" id="{BA8E27AD-D837-8547-808E-A521CCDF60DA}"/>
              </a:ext>
            </a:extLst>
          </p:cNvPr>
          <p:cNvSpPr>
            <a:spLocks noGrp="1"/>
          </p:cNvSpPr>
          <p:nvPr>
            <p:ph type="body" sz="quarter" idx="13"/>
          </p:nvPr>
        </p:nvSpPr>
        <p:spPr>
          <a:xfrm>
            <a:off x="276726" y="242636"/>
            <a:ext cx="10668000" cy="457200"/>
          </a:xfrm>
        </p:spPr>
        <p:txBody>
          <a:bodyPr>
            <a:normAutofit/>
          </a:bodyPr>
          <a:lstStyle/>
          <a:p>
            <a:pPr algn="ctr"/>
            <a:r>
              <a:rPr lang="en-US" sz="2400" b="1" dirty="0">
                <a:latin typeface="Avenir Book" panose="02000503020000020003" pitchFamily="2" charset="0"/>
              </a:rPr>
              <a:t>An Edge Analytics Demo</a:t>
            </a:r>
          </a:p>
        </p:txBody>
      </p:sp>
      <p:sp>
        <p:nvSpPr>
          <p:cNvPr id="4" name="Text Placeholder 3">
            <a:extLst>
              <a:ext uri="{FF2B5EF4-FFF2-40B4-BE49-F238E27FC236}">
                <a16:creationId xmlns:a16="http://schemas.microsoft.com/office/drawing/2014/main" id="{E91ED0BF-47C2-1846-9986-0EB59E9416E8}"/>
              </a:ext>
            </a:extLst>
          </p:cNvPr>
          <p:cNvSpPr>
            <a:spLocks noGrp="1"/>
          </p:cNvSpPr>
          <p:nvPr>
            <p:ph type="body" sz="quarter" idx="14"/>
          </p:nvPr>
        </p:nvSpPr>
        <p:spPr>
          <a:xfrm>
            <a:off x="296779" y="990600"/>
            <a:ext cx="10668000" cy="5410200"/>
          </a:xfrm>
        </p:spPr>
        <p:txBody>
          <a:bodyPr>
            <a:normAutofit/>
          </a:bodyPr>
          <a:lstStyle/>
          <a:p>
            <a:r>
              <a:rPr lang="en-US" dirty="0"/>
              <a:t>This demo is to showcase the following </a:t>
            </a:r>
          </a:p>
          <a:p>
            <a:endParaRPr lang="en-US" dirty="0"/>
          </a:p>
          <a:p>
            <a:pPr>
              <a:buAutoNum type="arabicPeriod"/>
            </a:pPr>
            <a:r>
              <a:rPr lang="en-US" dirty="0"/>
              <a:t>How sensors and digitized elements get locally connected with one or more IoT gateway instances in order to gather and transmit any useful and usable data to the IoT gateway. In other words, multi-structed and massive data getting generated by various sensors and sensors-attached assets in a particular environment (say, homes, hotels, hospitals, etc.) are received and temporarily stocked by IoT gateways / middleware/brokers for purpose-specific data analytics.</a:t>
            </a:r>
          </a:p>
          <a:p>
            <a:pPr>
              <a:buAutoNum type="arabicPeriod"/>
            </a:pPr>
            <a:endParaRPr lang="en-US" dirty="0"/>
          </a:p>
          <a:p>
            <a:pPr>
              <a:buAutoNum type="arabicPeriod"/>
            </a:pPr>
            <a:r>
              <a:rPr lang="en-US" dirty="0"/>
              <a:t>By deploying an edge analytics and application development platform in the IoT gateway (Raspberry Pi was used for our demo), all kinds of data getting collected are getting cleansed and crunched in real-time in order to emit out actionable and timely insights. </a:t>
            </a:r>
          </a:p>
          <a:p>
            <a:pPr>
              <a:buAutoNum type="arabicPeriod"/>
            </a:pPr>
            <a:endParaRPr lang="en-US" dirty="0"/>
          </a:p>
          <a:p>
            <a:pPr>
              <a:buAutoNum type="arabicPeriod"/>
            </a:pPr>
            <a:r>
              <a:rPr lang="en-US" dirty="0"/>
              <a:t>The IoT gateway also contributes in filtering out irrelevant data at the source itself so that a very limited amount of useful data gets transmitted to the faraway clouds to facilitate historical and comprehensive big data analytics. The IoT gateway acts as an intermediary between scores of on-premise edge systems and off-premise clouds.</a:t>
            </a:r>
          </a:p>
          <a:p>
            <a:pPr>
              <a:buAutoNum type="arabicPeriod"/>
            </a:pPr>
            <a:endParaRPr lang="en-US" dirty="0"/>
          </a:p>
          <a:p>
            <a:pPr>
              <a:buAutoNum type="arabicPeriod"/>
            </a:pPr>
            <a:r>
              <a:rPr lang="en-US" dirty="0"/>
              <a:t>IoT gateway modules (typically touted as fog devices) act as the master node/leader in monitoring, measuring and managing various dynamic edge devices and their operational parameters</a:t>
            </a:r>
          </a:p>
          <a:p>
            <a:pPr>
              <a:buAutoNum type="arabicPeriod"/>
            </a:pPr>
            <a:endParaRPr lang="en-US" dirty="0"/>
          </a:p>
          <a:p>
            <a:pPr>
              <a:buAutoNum type="arabicPeriod"/>
            </a:pPr>
            <a:r>
              <a:rPr lang="en-US" dirty="0"/>
              <a:t>IoT gateway modules seamlessly and spontaneously integrate the physical world with the cyber world (cloud services, applications, databases,  platforms, etc.)</a:t>
            </a:r>
          </a:p>
          <a:p>
            <a:pPr>
              <a:buAutoNum type="arabicPeriod"/>
            </a:pPr>
            <a:endParaRPr lang="en-US" dirty="0"/>
          </a:p>
          <a:p>
            <a:pPr>
              <a:buAutoNum type="arabicPeriod"/>
            </a:pPr>
            <a:r>
              <a:rPr lang="en-US" dirty="0"/>
              <a:t>IoT gateway activates, augments, and adapts actuation devices (edge) based on the insights extricated through analytics in real time</a:t>
            </a:r>
          </a:p>
          <a:p>
            <a:pPr>
              <a:buAutoNum type="arabicPeriod"/>
            </a:pPr>
            <a:endParaRPr lang="en-US" dirty="0"/>
          </a:p>
          <a:p>
            <a:pPr>
              <a:buAutoNum type="arabicPeriod"/>
            </a:pPr>
            <a:endParaRPr lang="en-US" dirty="0"/>
          </a:p>
        </p:txBody>
      </p:sp>
    </p:spTree>
    <p:extLst>
      <p:ext uri="{BB962C8B-B14F-4D97-AF65-F5344CB8AC3E}">
        <p14:creationId xmlns:p14="http://schemas.microsoft.com/office/powerpoint/2010/main" val="22742077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loud 18">
            <a:extLst>
              <a:ext uri="{FF2B5EF4-FFF2-40B4-BE49-F238E27FC236}">
                <a16:creationId xmlns:a16="http://schemas.microsoft.com/office/drawing/2014/main" id="{AD55D617-9F30-944C-A2F8-EC8BC34F462A}"/>
              </a:ext>
            </a:extLst>
          </p:cNvPr>
          <p:cNvSpPr/>
          <p:nvPr/>
        </p:nvSpPr>
        <p:spPr>
          <a:xfrm>
            <a:off x="7467600" y="1219200"/>
            <a:ext cx="3962400" cy="4495800"/>
          </a:xfrm>
          <a:prstGeom prst="cloud">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solidFill>
                  <a:schemeClr val="bg1"/>
                </a:solidFill>
              </a:rPr>
              <a:t>Cloud</a:t>
            </a:r>
          </a:p>
        </p:txBody>
      </p:sp>
      <p:sp>
        <p:nvSpPr>
          <p:cNvPr id="8" name="Rounded Rectangle 7">
            <a:extLst>
              <a:ext uri="{FF2B5EF4-FFF2-40B4-BE49-F238E27FC236}">
                <a16:creationId xmlns:a16="http://schemas.microsoft.com/office/drawing/2014/main" id="{432CE99A-81A3-7545-ADDF-60DC2C0D14A5}"/>
              </a:ext>
            </a:extLst>
          </p:cNvPr>
          <p:cNvSpPr/>
          <p:nvPr/>
        </p:nvSpPr>
        <p:spPr>
          <a:xfrm>
            <a:off x="2286000" y="1371600"/>
            <a:ext cx="3657600" cy="3505200"/>
          </a:xfrm>
          <a:prstGeom prst="roundRect">
            <a:avLst/>
          </a:prstGeom>
          <a:solidFill>
            <a:schemeClr val="accent6">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solidFill>
                  <a:schemeClr val="tx1"/>
                </a:solidFill>
              </a:rPr>
              <a:t>Edge Compute</a:t>
            </a:r>
          </a:p>
          <a:p>
            <a:pPr algn="ctr"/>
            <a:r>
              <a:rPr lang="en-US" b="1" dirty="0">
                <a:solidFill>
                  <a:schemeClr val="tx1"/>
                </a:solidFill>
              </a:rPr>
              <a:t>(Raspberry Pi)</a:t>
            </a:r>
          </a:p>
        </p:txBody>
      </p:sp>
      <p:sp>
        <p:nvSpPr>
          <p:cNvPr id="2" name="Title 1"/>
          <p:cNvSpPr>
            <a:spLocks noGrp="1"/>
          </p:cNvSpPr>
          <p:nvPr>
            <p:ph type="title"/>
          </p:nvPr>
        </p:nvSpPr>
        <p:spPr>
          <a:xfrm>
            <a:off x="330160" y="210748"/>
            <a:ext cx="10515600" cy="311769"/>
          </a:xfrm>
        </p:spPr>
        <p:txBody>
          <a:bodyPr>
            <a:noAutofit/>
          </a:bodyPr>
          <a:lstStyle/>
          <a:p>
            <a:pPr algn="ctr"/>
            <a:r>
              <a:rPr lang="en-IN" sz="2400" b="1" dirty="0">
                <a:effectLst>
                  <a:outerShdw blurRad="38100" dist="38100" dir="2700000" algn="tl">
                    <a:srgbClr val="000000">
                      <a:alpha val="43137"/>
                    </a:srgbClr>
                  </a:outerShdw>
                </a:effectLst>
                <a:latin typeface="Avenir Book" panose="02000503020000020003" pitchFamily="2" charset="0"/>
              </a:rPr>
              <a:t>The Macro-level Architecture of our Demo System</a:t>
            </a:r>
          </a:p>
        </p:txBody>
      </p:sp>
      <p:sp>
        <p:nvSpPr>
          <p:cNvPr id="6" name="Slide Number Placeholder 5"/>
          <p:cNvSpPr>
            <a:spLocks noGrp="1"/>
          </p:cNvSpPr>
          <p:nvPr>
            <p:ph type="sldNum" sz="quarter" idx="4294967295"/>
          </p:nvPr>
        </p:nvSpPr>
        <p:spPr>
          <a:xfrm>
            <a:off x="8610600" y="6356351"/>
            <a:ext cx="2743200" cy="365125"/>
          </a:xfrm>
          <a:prstGeom prst="rect">
            <a:avLst/>
          </a:prstGeom>
          <a:solidFill>
            <a:schemeClr val="accent5">
              <a:lumMod val="75000"/>
            </a:schemeClr>
          </a:solidFill>
          <a:ln>
            <a:solidFill>
              <a:schemeClr val="tx2"/>
            </a:solidFill>
          </a:ln>
        </p:spPr>
        <p:txBody>
          <a:bodyPr/>
          <a:lstStyle/>
          <a:p>
            <a:fld id="{F386E30D-0D35-40EE-9CE5-83662D1B4FAD}" type="slidenum">
              <a:rPr lang="en-US" smtClean="0">
                <a:solidFill>
                  <a:schemeClr val="bg1"/>
                </a:solidFill>
              </a:rPr>
              <a:t>28</a:t>
            </a:fld>
            <a:endParaRPr lang="en-US">
              <a:solidFill>
                <a:schemeClr val="bg1"/>
              </a:solidFill>
            </a:endParaRPr>
          </a:p>
        </p:txBody>
      </p:sp>
      <p:sp>
        <p:nvSpPr>
          <p:cNvPr id="13" name="Rectangle 12">
            <a:extLst>
              <a:ext uri="{FF2B5EF4-FFF2-40B4-BE49-F238E27FC236}">
                <a16:creationId xmlns:a16="http://schemas.microsoft.com/office/drawing/2014/main" id="{790E5A52-5092-BD4B-878D-91AD24CB5FE1}"/>
              </a:ext>
            </a:extLst>
          </p:cNvPr>
          <p:cNvSpPr/>
          <p:nvPr/>
        </p:nvSpPr>
        <p:spPr>
          <a:xfrm>
            <a:off x="2819400" y="2286000"/>
            <a:ext cx="2667000" cy="2241102"/>
          </a:xfrm>
          <a:prstGeom prst="rect">
            <a:avLst/>
          </a:prstGeom>
          <a:solidFill>
            <a:schemeClr val="accent4">
              <a:lumMod val="60000"/>
              <a:lumOff val="40000"/>
            </a:schemeClr>
          </a:solidFill>
          <a:ln>
            <a:solidFill>
              <a:schemeClr val="tx2"/>
            </a:solidFill>
          </a:ln>
          <a:scene3d>
            <a:camera prst="orthographicFront">
              <a:rot lat="0" lon="19799991" rev="0"/>
            </a:camera>
            <a:lightRig rig="threePt" dir="t">
              <a:rot lat="0" lon="0" rev="10800000"/>
            </a:lightRig>
          </a:scene3d>
          <a:sp3d extrusionH="12700" contourW="88900" prstMaterial="matte"/>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solidFill>
                  <a:schemeClr val="bg1"/>
                </a:solidFill>
              </a:rPr>
              <a:t>Containers</a:t>
            </a:r>
          </a:p>
          <a:p>
            <a:pPr algn="ctr"/>
            <a:r>
              <a:rPr lang="en-US" dirty="0">
                <a:solidFill>
                  <a:schemeClr val="bg1"/>
                </a:solidFill>
              </a:rPr>
              <a:t>(</a:t>
            </a:r>
            <a:r>
              <a:rPr lang="en-US" b="1" dirty="0">
                <a:solidFill>
                  <a:schemeClr val="bg1"/>
                </a:solidFill>
              </a:rPr>
              <a:t>Dockers</a:t>
            </a:r>
            <a:r>
              <a:rPr lang="en-US" dirty="0">
                <a:solidFill>
                  <a:schemeClr val="bg1"/>
                </a:solidFill>
              </a:rPr>
              <a:t>)</a:t>
            </a:r>
          </a:p>
        </p:txBody>
      </p:sp>
      <p:sp>
        <p:nvSpPr>
          <p:cNvPr id="14" name="Rectangle 13">
            <a:extLst>
              <a:ext uri="{FF2B5EF4-FFF2-40B4-BE49-F238E27FC236}">
                <a16:creationId xmlns:a16="http://schemas.microsoft.com/office/drawing/2014/main" id="{03B09534-C7C1-0941-B748-8FB7557CF662}"/>
              </a:ext>
            </a:extLst>
          </p:cNvPr>
          <p:cNvSpPr/>
          <p:nvPr/>
        </p:nvSpPr>
        <p:spPr>
          <a:xfrm>
            <a:off x="3352800" y="2971800"/>
            <a:ext cx="1524000" cy="1295400"/>
          </a:xfrm>
          <a:prstGeom prst="rect">
            <a:avLst/>
          </a:prstGeom>
          <a:solidFill>
            <a:schemeClr val="accent5">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Edge Analytics</a:t>
            </a:r>
          </a:p>
          <a:p>
            <a:pPr algn="ctr"/>
            <a:r>
              <a:rPr lang="en-US" dirty="0">
                <a:solidFill>
                  <a:schemeClr val="bg1"/>
                </a:solidFill>
              </a:rPr>
              <a:t>(</a:t>
            </a:r>
            <a:r>
              <a:rPr lang="en-US" dirty="0" err="1">
                <a:solidFill>
                  <a:schemeClr val="bg1"/>
                </a:solidFill>
              </a:rPr>
              <a:t>Edgent</a:t>
            </a:r>
            <a:r>
              <a:rPr lang="en-US" dirty="0">
                <a:solidFill>
                  <a:schemeClr val="bg1"/>
                </a:solidFill>
              </a:rPr>
              <a:t>)</a:t>
            </a:r>
          </a:p>
        </p:txBody>
      </p:sp>
      <p:sp>
        <p:nvSpPr>
          <p:cNvPr id="15" name="Rounded Rectangle 14">
            <a:extLst>
              <a:ext uri="{FF2B5EF4-FFF2-40B4-BE49-F238E27FC236}">
                <a16:creationId xmlns:a16="http://schemas.microsoft.com/office/drawing/2014/main" id="{30CEDF7C-6CBD-774B-AD75-9A56D6D68D14}"/>
              </a:ext>
            </a:extLst>
          </p:cNvPr>
          <p:cNvSpPr/>
          <p:nvPr/>
        </p:nvSpPr>
        <p:spPr>
          <a:xfrm>
            <a:off x="2286000" y="5136702"/>
            <a:ext cx="3657600" cy="741581"/>
          </a:xfrm>
          <a:prstGeom prst="roundRect">
            <a:avLst/>
          </a:prstGeom>
          <a:solidFill>
            <a:schemeClr val="bg1">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Container Management </a:t>
            </a:r>
          </a:p>
          <a:p>
            <a:pPr algn="ctr"/>
            <a:r>
              <a:rPr lang="en-US" b="1" dirty="0">
                <a:solidFill>
                  <a:schemeClr val="tx1"/>
                </a:solidFill>
              </a:rPr>
              <a:t>(Kubernetes)</a:t>
            </a:r>
          </a:p>
        </p:txBody>
      </p:sp>
      <p:sp>
        <p:nvSpPr>
          <p:cNvPr id="16" name="Rounded Rectangle 15">
            <a:extLst>
              <a:ext uri="{FF2B5EF4-FFF2-40B4-BE49-F238E27FC236}">
                <a16:creationId xmlns:a16="http://schemas.microsoft.com/office/drawing/2014/main" id="{6FB2D1D8-1878-874E-B1DB-FEDF1F6AA351}"/>
              </a:ext>
            </a:extLst>
          </p:cNvPr>
          <p:cNvSpPr/>
          <p:nvPr/>
        </p:nvSpPr>
        <p:spPr>
          <a:xfrm>
            <a:off x="6477000" y="1447799"/>
            <a:ext cx="609600" cy="4430483"/>
          </a:xfrm>
          <a:prstGeom prst="roundRect">
            <a:avLst/>
          </a:prstGeom>
          <a:solidFill>
            <a:schemeClr val="bg1">
              <a:lumMod val="6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dirty="0">
                <a:solidFill>
                  <a:schemeClr val="tx1"/>
                </a:solidFill>
              </a:rPr>
              <a:t>Message Broker </a:t>
            </a:r>
          </a:p>
          <a:p>
            <a:pPr algn="ctr"/>
            <a:r>
              <a:rPr lang="en-US" b="1" dirty="0">
                <a:solidFill>
                  <a:schemeClr val="tx1"/>
                </a:solidFill>
              </a:rPr>
              <a:t>(Kafka)</a:t>
            </a:r>
          </a:p>
        </p:txBody>
      </p:sp>
      <p:sp>
        <p:nvSpPr>
          <p:cNvPr id="18" name="Rectangle 17">
            <a:extLst>
              <a:ext uri="{FF2B5EF4-FFF2-40B4-BE49-F238E27FC236}">
                <a16:creationId xmlns:a16="http://schemas.microsoft.com/office/drawing/2014/main" id="{A443C78C-DD6D-5247-8754-8482A42566AC}"/>
              </a:ext>
            </a:extLst>
          </p:cNvPr>
          <p:cNvSpPr/>
          <p:nvPr/>
        </p:nvSpPr>
        <p:spPr>
          <a:xfrm>
            <a:off x="8503920" y="2667000"/>
            <a:ext cx="1859280" cy="1436576"/>
          </a:xfrm>
          <a:prstGeom prst="rect">
            <a:avLst/>
          </a:prstGeom>
          <a:solidFill>
            <a:schemeClr val="accent5">
              <a:lumMod val="75000"/>
            </a:schemeClr>
          </a:solidFill>
          <a:ln>
            <a:solidFill>
              <a:schemeClr val="tx2"/>
            </a:solidFill>
          </a:ln>
          <a:scene3d>
            <a:camera prst="orthographicFront">
              <a:rot lat="0" lon="19799991" rev="0"/>
            </a:camera>
            <a:lightRig rig="threePt" dir="t">
              <a:rot lat="0" lon="0" rev="10800000"/>
            </a:lightRig>
          </a:scene3d>
          <a:sp3d extrusionH="12700" contourW="889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Cloud Analytics</a:t>
            </a:r>
          </a:p>
          <a:p>
            <a:pPr algn="ctr"/>
            <a:r>
              <a:rPr lang="en-US" dirty="0">
                <a:solidFill>
                  <a:schemeClr val="bg1"/>
                </a:solidFill>
              </a:rPr>
              <a:t>(</a:t>
            </a:r>
            <a:r>
              <a:rPr lang="en-US" dirty="0" err="1">
                <a:solidFill>
                  <a:schemeClr val="bg1"/>
                </a:solidFill>
              </a:rPr>
              <a:t>Flink</a:t>
            </a:r>
            <a:r>
              <a:rPr lang="en-US" dirty="0">
                <a:solidFill>
                  <a:schemeClr val="bg1"/>
                </a:solidFill>
              </a:rPr>
              <a:t>)</a:t>
            </a:r>
          </a:p>
        </p:txBody>
      </p:sp>
      <p:sp>
        <p:nvSpPr>
          <p:cNvPr id="20" name="Rounded Rectangle 19">
            <a:extLst>
              <a:ext uri="{FF2B5EF4-FFF2-40B4-BE49-F238E27FC236}">
                <a16:creationId xmlns:a16="http://schemas.microsoft.com/office/drawing/2014/main" id="{A4D3C675-6E9E-BC43-8F58-B7D469221C4E}"/>
              </a:ext>
            </a:extLst>
          </p:cNvPr>
          <p:cNvSpPr/>
          <p:nvPr/>
        </p:nvSpPr>
        <p:spPr>
          <a:xfrm>
            <a:off x="475957" y="6172200"/>
            <a:ext cx="11030243" cy="549276"/>
          </a:xfrm>
          <a:prstGeom prst="roundRect">
            <a:avLst/>
          </a:prstGeom>
          <a:solidFill>
            <a:schemeClr val="bg1">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Machine Learning / A</a:t>
            </a:r>
            <a:r>
              <a:rPr lang="en-US" dirty="0">
                <a:solidFill>
                  <a:schemeClr val="tx1"/>
                </a:solidFill>
              </a:rPr>
              <a:t>I</a:t>
            </a:r>
          </a:p>
        </p:txBody>
      </p:sp>
      <p:sp>
        <p:nvSpPr>
          <p:cNvPr id="23" name="Rounded Rectangle 22">
            <a:extLst>
              <a:ext uri="{FF2B5EF4-FFF2-40B4-BE49-F238E27FC236}">
                <a16:creationId xmlns:a16="http://schemas.microsoft.com/office/drawing/2014/main" id="{2671D588-009C-594A-AC84-B1D166040814}"/>
              </a:ext>
            </a:extLst>
          </p:cNvPr>
          <p:cNvSpPr/>
          <p:nvPr/>
        </p:nvSpPr>
        <p:spPr>
          <a:xfrm>
            <a:off x="1087315" y="1371600"/>
            <a:ext cx="609600" cy="4506681"/>
          </a:xfrm>
          <a:prstGeom prst="roundRect">
            <a:avLst/>
          </a:prstGeom>
          <a:solidFill>
            <a:schemeClr val="accent2">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dirty="0">
                <a:solidFill>
                  <a:schemeClr val="bg1"/>
                </a:solidFill>
              </a:rPr>
              <a:t>Sensors/Device Controllers</a:t>
            </a:r>
          </a:p>
        </p:txBody>
      </p:sp>
      <p:sp>
        <p:nvSpPr>
          <p:cNvPr id="24" name="Rounded Rectangle 23">
            <a:extLst>
              <a:ext uri="{FF2B5EF4-FFF2-40B4-BE49-F238E27FC236}">
                <a16:creationId xmlns:a16="http://schemas.microsoft.com/office/drawing/2014/main" id="{1005DC6D-0112-0C41-8ED1-3EE3A93810A7}"/>
              </a:ext>
            </a:extLst>
          </p:cNvPr>
          <p:cNvSpPr/>
          <p:nvPr/>
        </p:nvSpPr>
        <p:spPr>
          <a:xfrm>
            <a:off x="171157" y="1371601"/>
            <a:ext cx="609600" cy="4500818"/>
          </a:xfrm>
          <a:prstGeom prst="roundRect">
            <a:avLst/>
          </a:prstGeom>
          <a:solidFill>
            <a:schemeClr val="accent2">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dirty="0">
                <a:solidFill>
                  <a:schemeClr val="bg1"/>
                </a:solidFill>
              </a:rPr>
              <a:t>Devices</a:t>
            </a:r>
          </a:p>
        </p:txBody>
      </p:sp>
    </p:spTree>
    <p:extLst>
      <p:ext uri="{BB962C8B-B14F-4D97-AF65-F5344CB8AC3E}">
        <p14:creationId xmlns:p14="http://schemas.microsoft.com/office/powerpoint/2010/main" val="31710033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a:solidFill>
                  <a:schemeClr val="tx1"/>
                </a:solidFill>
                <a:cs typeface="Helvetica Neue Light"/>
              </a:rPr>
              <a:t>Confidential  |  DD.MM.YY  |  version #</a:t>
            </a:r>
            <a:endParaRPr lang="en-US" dirty="0"/>
          </a:p>
        </p:txBody>
      </p:sp>
      <p:sp>
        <p:nvSpPr>
          <p:cNvPr id="3" name="Text Placeholder 2"/>
          <p:cNvSpPr>
            <a:spLocks noGrp="1"/>
          </p:cNvSpPr>
          <p:nvPr>
            <p:ph type="body" sz="quarter" idx="13"/>
          </p:nvPr>
        </p:nvSpPr>
        <p:spPr>
          <a:xfrm>
            <a:off x="304800" y="228600"/>
            <a:ext cx="10668000" cy="457200"/>
          </a:xfrm>
        </p:spPr>
        <p:txBody>
          <a:bodyPr>
            <a:normAutofit/>
          </a:bodyPr>
          <a:lstStyle/>
          <a:p>
            <a:pPr algn="ctr"/>
            <a:r>
              <a:rPr lang="en-US" sz="2400" b="1" dirty="0">
                <a:latin typeface="Avenir Book" panose="02000503020000020003" pitchFamily="2" charset="0"/>
                <a:cs typeface="Avenir Book"/>
              </a:rPr>
              <a:t>The Demo Components</a:t>
            </a:r>
          </a:p>
        </p:txBody>
      </p:sp>
      <p:sp>
        <p:nvSpPr>
          <p:cNvPr id="4" name="Text Placeholder 3"/>
          <p:cNvSpPr>
            <a:spLocks noGrp="1"/>
          </p:cNvSpPr>
          <p:nvPr>
            <p:ph type="body" sz="quarter" idx="14"/>
          </p:nvPr>
        </p:nvSpPr>
        <p:spPr>
          <a:xfrm>
            <a:off x="304800" y="685799"/>
            <a:ext cx="10668000" cy="5791201"/>
          </a:xfrm>
        </p:spPr>
        <p:txBody>
          <a:bodyPr>
            <a:normAutofit fontScale="55000" lnSpcReduction="20000"/>
          </a:bodyPr>
          <a:lstStyle/>
          <a:p>
            <a:pPr>
              <a:spcBef>
                <a:spcPts val="466"/>
              </a:spcBef>
              <a:buClr>
                <a:srgbClr val="595959"/>
              </a:buClr>
              <a:buFont typeface="Arial" charset="0"/>
              <a:buChar char="•"/>
            </a:pPr>
            <a:endParaRPr lang="en-GB" sz="1800" b="1" dirty="0">
              <a:solidFill>
                <a:srgbClr val="000000"/>
              </a:solidFill>
              <a:latin typeface="Avenir Book"/>
              <a:cs typeface="Avenir Book"/>
            </a:endParaRPr>
          </a:p>
          <a:p>
            <a:pPr>
              <a:spcBef>
                <a:spcPts val="466"/>
              </a:spcBef>
              <a:buClr>
                <a:srgbClr val="595959"/>
              </a:buClr>
              <a:buFont typeface="Arial" charset="0"/>
              <a:buChar char="•"/>
            </a:pPr>
            <a:endParaRPr lang="en-GB" sz="1800" b="1" dirty="0">
              <a:solidFill>
                <a:srgbClr val="000000"/>
              </a:solidFill>
              <a:latin typeface="Avenir Book"/>
              <a:cs typeface="Avenir Book"/>
            </a:endParaRPr>
          </a:p>
          <a:p>
            <a:pPr>
              <a:spcBef>
                <a:spcPts val="466"/>
              </a:spcBef>
              <a:buClr>
                <a:srgbClr val="595959"/>
              </a:buClr>
              <a:buFont typeface="Arial" charset="0"/>
              <a:buChar char="•"/>
            </a:pPr>
            <a:r>
              <a:rPr lang="en-GB" sz="1800" b="1" dirty="0">
                <a:solidFill>
                  <a:srgbClr val="000000"/>
                </a:solidFill>
                <a:latin typeface="Avenir Book"/>
                <a:cs typeface="Avenir Book"/>
              </a:rPr>
              <a:t>Raspberry Pi Configuration Steps:</a:t>
            </a:r>
          </a:p>
          <a:p>
            <a:pPr lvl="1">
              <a:spcBef>
                <a:spcPts val="466"/>
              </a:spcBef>
              <a:buClr>
                <a:srgbClr val="595959"/>
              </a:buClr>
              <a:buFont typeface="Arial" charset="0"/>
              <a:buChar char="•"/>
            </a:pPr>
            <a:r>
              <a:rPr lang="en-GB" sz="1800" dirty="0">
                <a:solidFill>
                  <a:srgbClr val="000000"/>
                </a:solidFill>
                <a:latin typeface="Avenir Book"/>
                <a:ea typeface="+mj-ea"/>
                <a:hlinkClick r:id="rId2"/>
              </a:rPr>
              <a:t>https://www.raspberrypi.org/documentation/configuration/</a:t>
            </a:r>
            <a:endParaRPr lang="en-GB" sz="1800" dirty="0">
              <a:solidFill>
                <a:srgbClr val="000000"/>
              </a:solidFill>
              <a:latin typeface="Avenir Book"/>
              <a:ea typeface="+mj-ea"/>
            </a:endParaRPr>
          </a:p>
          <a:p>
            <a:pPr lvl="1">
              <a:spcBef>
                <a:spcPts val="466"/>
              </a:spcBef>
              <a:buClr>
                <a:srgbClr val="595959"/>
              </a:buClr>
              <a:buFont typeface="Arial" charset="0"/>
              <a:buChar char="•"/>
            </a:pPr>
            <a:r>
              <a:rPr lang="en-GB" sz="1800" dirty="0">
                <a:solidFill>
                  <a:srgbClr val="000000"/>
                </a:solidFill>
                <a:latin typeface="Avenir Book"/>
              </a:rPr>
              <a:t>Model 3 b+, Configuration – 1 GB RAM, 64GB SD card</a:t>
            </a:r>
          </a:p>
          <a:p>
            <a:pPr lvl="1">
              <a:spcBef>
                <a:spcPts val="466"/>
              </a:spcBef>
              <a:buClr>
                <a:srgbClr val="595959"/>
              </a:buClr>
              <a:buFont typeface="Arial" charset="0"/>
              <a:buChar char="•"/>
            </a:pPr>
            <a:r>
              <a:rPr lang="en-GB" sz="1800" dirty="0">
                <a:solidFill>
                  <a:srgbClr val="000000"/>
                </a:solidFill>
                <a:latin typeface="Avenir Book"/>
              </a:rPr>
              <a:t>Processor Type: Broadcom BCM2837B0, Cortex-A53 64-bit SoC @ 1.4 GHz </a:t>
            </a:r>
          </a:p>
          <a:p>
            <a:pPr lvl="1">
              <a:spcBef>
                <a:spcPts val="466"/>
              </a:spcBef>
              <a:buClr>
                <a:srgbClr val="595959"/>
              </a:buClr>
              <a:buFont typeface="Arial" charset="0"/>
              <a:buChar char="•"/>
            </a:pPr>
            <a:r>
              <a:rPr lang="en-GB" sz="1800" dirty="0">
                <a:solidFill>
                  <a:srgbClr val="000000"/>
                </a:solidFill>
                <a:latin typeface="Avenir Book"/>
              </a:rPr>
              <a:t>Ports: 3 USBs, HDMI, 2 WLAN, 1 Ethernet, Bluetooth</a:t>
            </a:r>
          </a:p>
          <a:p>
            <a:pPr lvl="1">
              <a:spcBef>
                <a:spcPts val="466"/>
              </a:spcBef>
              <a:buClr>
                <a:srgbClr val="595959"/>
              </a:buClr>
              <a:buFont typeface="Arial" charset="0"/>
              <a:buChar char="•"/>
            </a:pPr>
            <a:endParaRPr lang="en-GB" sz="1800" dirty="0">
              <a:solidFill>
                <a:srgbClr val="000000"/>
              </a:solidFill>
              <a:latin typeface="Avenir Book"/>
              <a:ea typeface="+mj-ea"/>
            </a:endParaRPr>
          </a:p>
          <a:p>
            <a:pPr lvl="1">
              <a:spcBef>
                <a:spcPts val="466"/>
              </a:spcBef>
              <a:buClr>
                <a:srgbClr val="595959"/>
              </a:buClr>
              <a:buFont typeface="Arial" charset="0"/>
              <a:buChar char="•"/>
            </a:pPr>
            <a:endParaRPr lang="en-GB" sz="1800" dirty="0">
              <a:solidFill>
                <a:srgbClr val="000000"/>
              </a:solidFill>
              <a:latin typeface="Avenir Book"/>
              <a:ea typeface="+mj-ea"/>
            </a:endParaRPr>
          </a:p>
          <a:p>
            <a:pPr>
              <a:spcBef>
                <a:spcPts val="466"/>
              </a:spcBef>
              <a:buClr>
                <a:srgbClr val="595959"/>
              </a:buClr>
              <a:buFont typeface="Arial" charset="0"/>
              <a:buChar char="•"/>
            </a:pPr>
            <a:r>
              <a:rPr lang="en-GB" sz="1800" b="1" dirty="0">
                <a:solidFill>
                  <a:srgbClr val="000000"/>
                </a:solidFill>
                <a:latin typeface="Avenir Book"/>
                <a:cs typeface="Avenir Book"/>
              </a:rPr>
              <a:t>IR/Motion Sensor </a:t>
            </a:r>
            <a:r>
              <a:rPr lang="en-US" sz="1800" b="1" dirty="0">
                <a:solidFill>
                  <a:srgbClr val="000000"/>
                </a:solidFill>
                <a:latin typeface="Avenir Book"/>
                <a:cs typeface="Avenir Book"/>
              </a:rPr>
              <a:t>/ </a:t>
            </a:r>
            <a:r>
              <a:rPr lang="en-GB" sz="1800" b="1" dirty="0">
                <a:solidFill>
                  <a:srgbClr val="000000"/>
                </a:solidFill>
                <a:latin typeface="Avenir Book"/>
                <a:cs typeface="Avenir Book"/>
              </a:rPr>
              <a:t>Pulse Rate Monitor </a:t>
            </a:r>
            <a:endParaRPr lang="en-GB" sz="1800" dirty="0">
              <a:solidFill>
                <a:srgbClr val="000000"/>
              </a:solidFill>
              <a:latin typeface="Avenir Book"/>
              <a:cs typeface="Avenir Book"/>
            </a:endParaRPr>
          </a:p>
          <a:p>
            <a:pPr>
              <a:spcBef>
                <a:spcPts val="466"/>
              </a:spcBef>
              <a:buClr>
                <a:srgbClr val="595959"/>
              </a:buClr>
              <a:buFont typeface="Arial" charset="0"/>
              <a:buChar char="•"/>
            </a:pPr>
            <a:endParaRPr lang="en-GB" sz="1800" dirty="0">
              <a:solidFill>
                <a:srgbClr val="000000"/>
              </a:solidFill>
              <a:latin typeface="Avenir Book"/>
              <a:cs typeface="Avenir Book"/>
            </a:endParaRPr>
          </a:p>
          <a:p>
            <a:pPr>
              <a:spcBef>
                <a:spcPts val="466"/>
              </a:spcBef>
              <a:buClr>
                <a:srgbClr val="595959"/>
              </a:buClr>
              <a:buFont typeface="Arial" charset="0"/>
              <a:buChar char="•"/>
            </a:pPr>
            <a:endParaRPr lang="en-GB" sz="1800" dirty="0">
              <a:solidFill>
                <a:srgbClr val="000000"/>
              </a:solidFill>
              <a:latin typeface="Avenir Book"/>
              <a:cs typeface="Avenir Book"/>
            </a:endParaRPr>
          </a:p>
          <a:p>
            <a:pPr marL="0" indent="0">
              <a:spcBef>
                <a:spcPts val="466"/>
              </a:spcBef>
              <a:buClr>
                <a:srgbClr val="595959"/>
              </a:buClr>
            </a:pPr>
            <a:endParaRPr lang="en-GB" sz="1800" b="1" dirty="0">
              <a:solidFill>
                <a:srgbClr val="000000"/>
              </a:solidFill>
              <a:latin typeface="Avenir Book"/>
              <a:cs typeface="Avenir Book"/>
            </a:endParaRPr>
          </a:p>
          <a:p>
            <a:pPr>
              <a:spcBef>
                <a:spcPts val="466"/>
              </a:spcBef>
              <a:buClr>
                <a:srgbClr val="595959"/>
              </a:buClr>
              <a:buFont typeface="Arial" charset="0"/>
              <a:buChar char="•"/>
            </a:pPr>
            <a:endParaRPr lang="en-GB" sz="1800" b="1" dirty="0">
              <a:solidFill>
                <a:srgbClr val="000000"/>
              </a:solidFill>
              <a:latin typeface="Avenir Book"/>
              <a:cs typeface="Avenir Book"/>
            </a:endParaRPr>
          </a:p>
          <a:p>
            <a:pPr>
              <a:spcBef>
                <a:spcPts val="466"/>
              </a:spcBef>
              <a:buClr>
                <a:srgbClr val="595959"/>
              </a:buClr>
              <a:buFont typeface="Arial" charset="0"/>
              <a:buChar char="•"/>
            </a:pPr>
            <a:endParaRPr lang="en-GB" sz="1800" b="1" dirty="0">
              <a:solidFill>
                <a:srgbClr val="000000"/>
              </a:solidFill>
              <a:latin typeface="Avenir Book"/>
              <a:cs typeface="Avenir Book"/>
            </a:endParaRPr>
          </a:p>
          <a:p>
            <a:pPr>
              <a:spcBef>
                <a:spcPts val="466"/>
              </a:spcBef>
              <a:buClr>
                <a:srgbClr val="595959"/>
              </a:buClr>
              <a:buFont typeface="Arial" charset="0"/>
              <a:buChar char="•"/>
            </a:pPr>
            <a:endParaRPr lang="en-GB" sz="1800" b="1" dirty="0">
              <a:solidFill>
                <a:srgbClr val="000000"/>
              </a:solidFill>
              <a:latin typeface="Avenir Book"/>
              <a:cs typeface="Avenir Book"/>
            </a:endParaRPr>
          </a:p>
          <a:p>
            <a:pPr>
              <a:spcBef>
                <a:spcPts val="466"/>
              </a:spcBef>
              <a:buClr>
                <a:srgbClr val="595959"/>
              </a:buClr>
              <a:buFont typeface="Arial" charset="0"/>
              <a:buChar char="•"/>
            </a:pPr>
            <a:endParaRPr lang="en-GB" sz="1800" b="1" dirty="0">
              <a:solidFill>
                <a:srgbClr val="000000"/>
              </a:solidFill>
              <a:latin typeface="Avenir Book"/>
              <a:cs typeface="Avenir Book"/>
            </a:endParaRPr>
          </a:p>
          <a:p>
            <a:pPr>
              <a:spcBef>
                <a:spcPts val="466"/>
              </a:spcBef>
              <a:buClr>
                <a:srgbClr val="595959"/>
              </a:buClr>
              <a:buFont typeface="Arial" charset="0"/>
              <a:buChar char="•"/>
            </a:pPr>
            <a:endParaRPr lang="en-GB" sz="1800" b="1" dirty="0">
              <a:solidFill>
                <a:srgbClr val="000000"/>
              </a:solidFill>
              <a:latin typeface="Avenir Book"/>
              <a:cs typeface="Avenir Book"/>
            </a:endParaRPr>
          </a:p>
          <a:p>
            <a:pPr>
              <a:spcBef>
                <a:spcPts val="466"/>
              </a:spcBef>
              <a:buClr>
                <a:srgbClr val="595959"/>
              </a:buClr>
              <a:buFont typeface="Arial" charset="0"/>
              <a:buChar char="•"/>
            </a:pPr>
            <a:endParaRPr lang="en-GB" sz="1800" b="1" dirty="0">
              <a:solidFill>
                <a:srgbClr val="000000"/>
              </a:solidFill>
              <a:latin typeface="Avenir Book"/>
              <a:cs typeface="Avenir Book"/>
            </a:endParaRPr>
          </a:p>
          <a:p>
            <a:pPr>
              <a:spcBef>
                <a:spcPts val="466"/>
              </a:spcBef>
              <a:buClr>
                <a:srgbClr val="595959"/>
              </a:buClr>
              <a:buFont typeface="Arial" charset="0"/>
              <a:buChar char="•"/>
            </a:pPr>
            <a:endParaRPr lang="en-GB" sz="1800" b="1" dirty="0">
              <a:solidFill>
                <a:srgbClr val="000000"/>
              </a:solidFill>
              <a:latin typeface="Avenir Book"/>
              <a:cs typeface="Avenir Book"/>
            </a:endParaRPr>
          </a:p>
          <a:p>
            <a:pPr>
              <a:spcBef>
                <a:spcPts val="466"/>
              </a:spcBef>
              <a:buClr>
                <a:srgbClr val="595959"/>
              </a:buClr>
              <a:buFont typeface="Arial" charset="0"/>
              <a:buChar char="•"/>
            </a:pPr>
            <a:r>
              <a:rPr lang="en-GB" sz="1800" b="1" dirty="0">
                <a:solidFill>
                  <a:srgbClr val="000000"/>
                </a:solidFill>
                <a:latin typeface="Avenir Book"/>
                <a:ea typeface="+mj-ea"/>
              </a:rPr>
              <a:t>Pi4j </a:t>
            </a:r>
            <a:r>
              <a:rPr lang="en-GB" sz="1800" dirty="0">
                <a:solidFill>
                  <a:srgbClr val="000000"/>
                </a:solidFill>
                <a:latin typeface="Avenir Book"/>
                <a:ea typeface="+mj-ea"/>
              </a:rPr>
              <a:t>- </a:t>
            </a:r>
            <a:r>
              <a:rPr lang="en-GB" sz="1800" dirty="0">
                <a:solidFill>
                  <a:srgbClr val="000000"/>
                </a:solidFill>
                <a:latin typeface="Avenir Book"/>
              </a:rPr>
              <a:t>http://pi4j.com/</a:t>
            </a:r>
            <a:r>
              <a:rPr lang="en-GB" sz="1800" dirty="0" err="1">
                <a:solidFill>
                  <a:srgbClr val="000000"/>
                </a:solidFill>
                <a:latin typeface="Avenir Book"/>
              </a:rPr>
              <a:t>download.html</a:t>
            </a:r>
            <a:endParaRPr lang="en-GB" sz="1800" dirty="0">
              <a:solidFill>
                <a:srgbClr val="000000"/>
              </a:solidFill>
              <a:latin typeface="Avenir Book"/>
              <a:ea typeface="+mj-ea"/>
            </a:endParaRPr>
          </a:p>
          <a:p>
            <a:pPr>
              <a:spcBef>
                <a:spcPts val="466"/>
              </a:spcBef>
              <a:buClr>
                <a:srgbClr val="595959"/>
              </a:buClr>
              <a:buFont typeface="Arial" charset="0"/>
              <a:buChar char="•"/>
            </a:pPr>
            <a:endParaRPr lang="en-GB" sz="1800" dirty="0">
              <a:solidFill>
                <a:srgbClr val="000000"/>
              </a:solidFill>
              <a:latin typeface="Avenir Book"/>
              <a:cs typeface="Avenir Book"/>
            </a:endParaRPr>
          </a:p>
          <a:p>
            <a:pPr>
              <a:spcBef>
                <a:spcPts val="466"/>
              </a:spcBef>
              <a:buClr>
                <a:srgbClr val="595959"/>
              </a:buClr>
              <a:buFont typeface="Arial" charset="0"/>
              <a:buChar char="•"/>
            </a:pPr>
            <a:r>
              <a:rPr lang="en-GB" sz="1800" b="1" dirty="0">
                <a:solidFill>
                  <a:srgbClr val="000000"/>
                </a:solidFill>
                <a:latin typeface="Avenir Book"/>
                <a:cs typeface="Avenir Book"/>
              </a:rPr>
              <a:t>Apache </a:t>
            </a:r>
            <a:r>
              <a:rPr lang="en-GB" sz="1800" b="1" dirty="0" err="1">
                <a:solidFill>
                  <a:srgbClr val="000000"/>
                </a:solidFill>
                <a:latin typeface="Avenir Book"/>
                <a:cs typeface="Avenir Book"/>
              </a:rPr>
              <a:t>Edgent</a:t>
            </a:r>
            <a:r>
              <a:rPr lang="en-GB" sz="1800" b="1" dirty="0">
                <a:solidFill>
                  <a:srgbClr val="000000"/>
                </a:solidFill>
                <a:latin typeface="Avenir Book"/>
                <a:cs typeface="Avenir Book"/>
              </a:rPr>
              <a:t> 1.2.0 </a:t>
            </a:r>
          </a:p>
          <a:p>
            <a:pPr lvl="1">
              <a:spcBef>
                <a:spcPts val="466"/>
              </a:spcBef>
              <a:buClr>
                <a:srgbClr val="595959"/>
              </a:buClr>
              <a:buFont typeface="Arial" charset="0"/>
              <a:buChar char="•"/>
            </a:pPr>
            <a:r>
              <a:rPr lang="en-GB" sz="1800" dirty="0">
                <a:solidFill>
                  <a:srgbClr val="000000"/>
                </a:solidFill>
                <a:latin typeface="Avenir Book"/>
                <a:ea typeface="+mj-ea"/>
              </a:rPr>
              <a:t>https://</a:t>
            </a:r>
            <a:r>
              <a:rPr lang="en-GB" sz="1800" dirty="0" err="1">
                <a:solidFill>
                  <a:srgbClr val="000000"/>
                </a:solidFill>
                <a:latin typeface="Avenir Book"/>
                <a:ea typeface="+mj-ea"/>
              </a:rPr>
              <a:t>developer.ibm.com</a:t>
            </a:r>
            <a:r>
              <a:rPr lang="en-GB" sz="1800" dirty="0">
                <a:solidFill>
                  <a:srgbClr val="000000"/>
                </a:solidFill>
                <a:latin typeface="Avenir Book"/>
                <a:ea typeface="+mj-ea"/>
              </a:rPr>
              <a:t>/recipes/tutorials/setting-up-apache-edgent-on-my-raspberry-pi-3/</a:t>
            </a:r>
          </a:p>
          <a:p>
            <a:pPr>
              <a:spcBef>
                <a:spcPts val="466"/>
              </a:spcBef>
              <a:buClr>
                <a:srgbClr val="595959"/>
              </a:buClr>
              <a:buFont typeface="Arial" charset="0"/>
              <a:buChar char="•"/>
            </a:pPr>
            <a:r>
              <a:rPr lang="en-GB" sz="1800" b="1" dirty="0">
                <a:solidFill>
                  <a:srgbClr val="000000"/>
                </a:solidFill>
                <a:latin typeface="Avenir Book"/>
                <a:cs typeface="Avenir Book"/>
              </a:rPr>
              <a:t>Docker Container - </a:t>
            </a:r>
            <a:r>
              <a:rPr lang="en-GB" sz="1800" dirty="0">
                <a:solidFill>
                  <a:srgbClr val="000000"/>
                </a:solidFill>
                <a:latin typeface="Avenir Book"/>
                <a:cs typeface="Avenir Book"/>
              </a:rPr>
              <a:t>through the clustering of heterogeneous edge / fog devices </a:t>
            </a:r>
          </a:p>
          <a:p>
            <a:pPr>
              <a:spcBef>
                <a:spcPts val="466"/>
              </a:spcBef>
              <a:buClr>
                <a:srgbClr val="595959"/>
              </a:buClr>
              <a:buFont typeface="Arial" charset="0"/>
              <a:buChar char="•"/>
            </a:pPr>
            <a:r>
              <a:rPr lang="en-GB" sz="1800" b="1" dirty="0">
                <a:solidFill>
                  <a:srgbClr val="000000"/>
                </a:solidFill>
                <a:latin typeface="Avenir Book"/>
              </a:rPr>
              <a:t>AWS Compute Instance</a:t>
            </a:r>
          </a:p>
          <a:p>
            <a:pPr>
              <a:spcBef>
                <a:spcPts val="466"/>
              </a:spcBef>
              <a:buClr>
                <a:srgbClr val="595959"/>
              </a:buClr>
              <a:buFont typeface="Arial" charset="0"/>
              <a:buChar char="•"/>
            </a:pPr>
            <a:r>
              <a:rPr lang="en-GB" sz="1800" b="1" dirty="0">
                <a:solidFill>
                  <a:srgbClr val="000000"/>
                </a:solidFill>
                <a:latin typeface="Avenir Book"/>
              </a:rPr>
              <a:t>Apache </a:t>
            </a:r>
            <a:r>
              <a:rPr lang="en-GB" sz="1800" b="1" dirty="0" err="1">
                <a:solidFill>
                  <a:srgbClr val="000000"/>
                </a:solidFill>
                <a:latin typeface="Avenir Book"/>
              </a:rPr>
              <a:t>Flink</a:t>
            </a:r>
            <a:r>
              <a:rPr lang="en-GB" sz="1800" b="1" dirty="0">
                <a:solidFill>
                  <a:srgbClr val="000000"/>
                </a:solidFill>
                <a:latin typeface="Avenir Book"/>
              </a:rPr>
              <a:t> 1.4.2</a:t>
            </a:r>
          </a:p>
          <a:p>
            <a:pPr lvl="1">
              <a:spcBef>
                <a:spcPts val="466"/>
              </a:spcBef>
              <a:buClr>
                <a:srgbClr val="595959"/>
              </a:buClr>
              <a:buFont typeface="Arial" charset="0"/>
              <a:buChar char="•"/>
            </a:pPr>
            <a:r>
              <a:rPr lang="en-GB" sz="1800" dirty="0">
                <a:solidFill>
                  <a:srgbClr val="000000"/>
                </a:solidFill>
                <a:latin typeface="Avenir Book"/>
                <a:ea typeface="+mj-ea"/>
              </a:rPr>
              <a:t>https://data-</a:t>
            </a:r>
            <a:r>
              <a:rPr lang="en-GB" sz="1800" dirty="0" err="1">
                <a:solidFill>
                  <a:srgbClr val="000000"/>
                </a:solidFill>
                <a:latin typeface="Avenir Book"/>
                <a:ea typeface="+mj-ea"/>
              </a:rPr>
              <a:t>flair.training</a:t>
            </a:r>
            <a:r>
              <a:rPr lang="en-GB" sz="1800" dirty="0">
                <a:solidFill>
                  <a:srgbClr val="000000"/>
                </a:solidFill>
                <a:latin typeface="Avenir Book"/>
                <a:ea typeface="+mj-ea"/>
              </a:rPr>
              <a:t>/blogs/install-configure-apache-</a:t>
            </a:r>
            <a:r>
              <a:rPr lang="en-GB" sz="1800" dirty="0" err="1">
                <a:solidFill>
                  <a:srgbClr val="000000"/>
                </a:solidFill>
                <a:latin typeface="Avenir Book"/>
                <a:ea typeface="+mj-ea"/>
              </a:rPr>
              <a:t>flink</a:t>
            </a:r>
            <a:r>
              <a:rPr lang="en-GB" sz="1800" dirty="0">
                <a:solidFill>
                  <a:srgbClr val="000000"/>
                </a:solidFill>
                <a:latin typeface="Avenir Book"/>
                <a:ea typeface="+mj-ea"/>
              </a:rPr>
              <a:t>-ubuntu/</a:t>
            </a:r>
          </a:p>
          <a:p>
            <a:pPr>
              <a:spcBef>
                <a:spcPts val="466"/>
              </a:spcBef>
              <a:buClr>
                <a:srgbClr val="595959"/>
              </a:buClr>
              <a:buFont typeface="Arial" charset="0"/>
              <a:buChar char="•"/>
            </a:pPr>
            <a:r>
              <a:rPr lang="en-GB" sz="1800" b="1" dirty="0">
                <a:solidFill>
                  <a:srgbClr val="000000"/>
                </a:solidFill>
                <a:latin typeface="Avenir Book"/>
              </a:rPr>
              <a:t>Not used for this demo/workshop:</a:t>
            </a:r>
          </a:p>
          <a:p>
            <a:pPr lvl="1">
              <a:spcBef>
                <a:spcPts val="466"/>
              </a:spcBef>
              <a:buClr>
                <a:srgbClr val="595959"/>
              </a:buClr>
              <a:buFont typeface="Arial" charset="0"/>
              <a:buChar char="•"/>
            </a:pPr>
            <a:r>
              <a:rPr lang="en-GB" sz="1800" dirty="0">
                <a:solidFill>
                  <a:srgbClr val="000000"/>
                </a:solidFill>
                <a:latin typeface="Avenir Book"/>
                <a:ea typeface="+mj-ea"/>
              </a:rPr>
              <a:t>Kafka</a:t>
            </a:r>
          </a:p>
          <a:p>
            <a:pPr lvl="1">
              <a:spcBef>
                <a:spcPts val="466"/>
              </a:spcBef>
              <a:buClr>
                <a:srgbClr val="595959"/>
              </a:buClr>
              <a:buFont typeface="Arial" charset="0"/>
              <a:buChar char="•"/>
            </a:pPr>
            <a:r>
              <a:rPr lang="en-GB" sz="1800" dirty="0">
                <a:solidFill>
                  <a:srgbClr val="000000"/>
                </a:solidFill>
                <a:latin typeface="Avenir Book"/>
                <a:ea typeface="+mj-ea"/>
              </a:rPr>
              <a:t>Kubernetes</a:t>
            </a:r>
          </a:p>
          <a:p>
            <a:pPr>
              <a:spcBef>
                <a:spcPts val="466"/>
              </a:spcBef>
              <a:buClr>
                <a:srgbClr val="595959"/>
              </a:buClr>
              <a:buFont typeface="Arial" charset="0"/>
              <a:buChar char="•"/>
            </a:pPr>
            <a:endParaRPr lang="en-GB" dirty="0">
              <a:solidFill>
                <a:srgbClr val="000000"/>
              </a:solidFill>
            </a:endParaRPr>
          </a:p>
          <a:p>
            <a:pPr>
              <a:spcBef>
                <a:spcPts val="480"/>
              </a:spcBef>
            </a:pPr>
            <a:endParaRPr lang="en-GB" sz="1600" dirty="0">
              <a:solidFill>
                <a:srgbClr val="595959"/>
              </a:solidFill>
            </a:endParaRPr>
          </a:p>
          <a:p>
            <a:endParaRPr lang="en-US" dirty="0"/>
          </a:p>
        </p:txBody>
      </p:sp>
      <p:pic>
        <p:nvPicPr>
          <p:cNvPr id="12" name="Picture 11">
            <a:extLst>
              <a:ext uri="{FF2B5EF4-FFF2-40B4-BE49-F238E27FC236}">
                <a16:creationId xmlns:a16="http://schemas.microsoft.com/office/drawing/2014/main" id="{E271E7CD-C0FC-A445-834B-C30C1C46F9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3509" y="838200"/>
            <a:ext cx="4275541" cy="3276600"/>
          </a:xfrm>
          <a:prstGeom prst="rect">
            <a:avLst/>
          </a:prstGeom>
        </p:spPr>
      </p:pic>
      <p:pic>
        <p:nvPicPr>
          <p:cNvPr id="14" name="Picture 13">
            <a:extLst>
              <a:ext uri="{FF2B5EF4-FFF2-40B4-BE49-F238E27FC236}">
                <a16:creationId xmlns:a16="http://schemas.microsoft.com/office/drawing/2014/main" id="{CCDE5076-8B8B-EA4D-9A90-D7FD4A992A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3182" y="2258931"/>
            <a:ext cx="1472418" cy="1472418"/>
          </a:xfrm>
          <a:prstGeom prst="rect">
            <a:avLst/>
          </a:prstGeom>
        </p:spPr>
      </p:pic>
    </p:spTree>
    <p:extLst>
      <p:ext uri="{BB962C8B-B14F-4D97-AF65-F5344CB8AC3E}">
        <p14:creationId xmlns:p14="http://schemas.microsoft.com/office/powerpoint/2010/main" val="2974131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a:solidFill>
                  <a:schemeClr val="tx1"/>
                </a:solidFill>
                <a:cs typeface="Helvetica Neue Light"/>
              </a:rPr>
              <a:t>Confidential  |  DD.MM.YY  |  version #</a:t>
            </a:r>
            <a:endParaRPr lang="en-US" dirty="0"/>
          </a:p>
        </p:txBody>
      </p:sp>
      <p:sp>
        <p:nvSpPr>
          <p:cNvPr id="3" name="Text Placeholder 2"/>
          <p:cNvSpPr>
            <a:spLocks noGrp="1"/>
          </p:cNvSpPr>
          <p:nvPr>
            <p:ph type="body" sz="quarter" idx="13"/>
          </p:nvPr>
        </p:nvSpPr>
        <p:spPr>
          <a:xfrm>
            <a:off x="304800" y="457200"/>
            <a:ext cx="10668000" cy="457200"/>
          </a:xfrm>
        </p:spPr>
        <p:txBody>
          <a:bodyPr>
            <a:normAutofit fontScale="92500" lnSpcReduction="10000"/>
          </a:bodyPr>
          <a:lstStyle/>
          <a:p>
            <a:pPr algn="ctr"/>
            <a:r>
              <a:rPr lang="en-US" dirty="0">
                <a:latin typeface="Avenir Book"/>
                <a:cs typeface="Avenir Book"/>
              </a:rPr>
              <a:t>Accelerating Digital Transformation through Connectivity + Cognition</a:t>
            </a:r>
          </a:p>
        </p:txBody>
      </p:sp>
      <p:sp>
        <p:nvSpPr>
          <p:cNvPr id="4" name="Text Placeholder 3"/>
          <p:cNvSpPr>
            <a:spLocks noGrp="1"/>
          </p:cNvSpPr>
          <p:nvPr>
            <p:ph type="body" sz="quarter" idx="14"/>
          </p:nvPr>
        </p:nvSpPr>
        <p:spPr>
          <a:xfrm>
            <a:off x="152400" y="914401"/>
            <a:ext cx="10668000" cy="5562600"/>
          </a:xfrm>
        </p:spPr>
        <p:txBody>
          <a:bodyPr>
            <a:normAutofit fontScale="92500" lnSpcReduction="10000"/>
          </a:bodyPr>
          <a:lstStyle/>
          <a:p>
            <a:pPr marL="0" indent="0"/>
            <a:endParaRPr lang="en-US" sz="1600" dirty="0"/>
          </a:p>
          <a:p>
            <a:pPr marL="914400" lvl="2" indent="0">
              <a:buNone/>
            </a:pPr>
            <a:endParaRPr lang="en-US" sz="1500" b="1" dirty="0">
              <a:latin typeface="Avenir Black"/>
              <a:cs typeface="Avenir Black"/>
            </a:endParaRPr>
          </a:p>
          <a:p>
            <a:pPr marL="914400" lvl="2" indent="0">
              <a:buNone/>
            </a:pPr>
            <a:endParaRPr lang="en-US" sz="1500" b="1" dirty="0">
              <a:latin typeface="Avenir Black"/>
              <a:cs typeface="Avenir Black"/>
            </a:endParaRPr>
          </a:p>
          <a:p>
            <a:pPr marL="914400" lvl="2" indent="0">
              <a:buNone/>
            </a:pPr>
            <a:r>
              <a:rPr lang="en-US" sz="1500" b="1" dirty="0">
                <a:latin typeface="Avenir Roman" panose="02000503020000020003" pitchFamily="2" charset="0"/>
                <a:cs typeface="Avenir Black"/>
              </a:rPr>
              <a:t>Digitization</a:t>
            </a:r>
            <a:r>
              <a:rPr lang="en-US" sz="1500" b="1" dirty="0">
                <a:latin typeface="Avenir Roman" panose="02000503020000020003" pitchFamily="2" charset="0"/>
              </a:rPr>
              <a:t> </a:t>
            </a:r>
            <a:r>
              <a:rPr lang="en-US" sz="1500" b="1" dirty="0"/>
              <a:t>- </a:t>
            </a:r>
            <a:r>
              <a:rPr lang="en-US" sz="1500" dirty="0">
                <a:latin typeface="Avenir Book"/>
                <a:cs typeface="Avenir Book"/>
              </a:rPr>
              <a:t>Digitization in massive scale through the edge technologies (actuators, beacons, chips, codes, controllers, LEDs, sensors, specks, stickers, tags, etc.)  That is, every common thing in our midst becomes digitized entities/smart objects/sentient materials that are capable of contributing for mainstream computing </a:t>
            </a:r>
          </a:p>
          <a:p>
            <a:pPr marL="914400" lvl="2" indent="0">
              <a:buNone/>
            </a:pPr>
            <a:endParaRPr lang="en-US" sz="1500" b="1" dirty="0">
              <a:latin typeface="Avenir Book"/>
              <a:cs typeface="Avenir Black"/>
            </a:endParaRPr>
          </a:p>
          <a:p>
            <a:pPr marL="914400" lvl="2" indent="0">
              <a:buNone/>
            </a:pPr>
            <a:r>
              <a:rPr lang="en-US" sz="1400" b="1" dirty="0">
                <a:latin typeface="Avenir Roman" panose="02000503020000020003" pitchFamily="2" charset="0"/>
                <a:cs typeface="Avenir Black"/>
              </a:rPr>
              <a:t>Connectivity</a:t>
            </a:r>
            <a:r>
              <a:rPr lang="en-US" sz="1400" b="1" dirty="0">
                <a:latin typeface="Avenir Black"/>
                <a:cs typeface="Avenir Black"/>
              </a:rPr>
              <a:t> </a:t>
            </a:r>
            <a:r>
              <a:rPr lang="en-US" sz="1500" b="1" dirty="0">
                <a:latin typeface="Avenir Black"/>
                <a:cs typeface="Avenir Black"/>
              </a:rPr>
              <a:t>- </a:t>
            </a:r>
            <a:r>
              <a:rPr lang="en-US" sz="1500" dirty="0">
                <a:latin typeface="Avenir Book"/>
                <a:cs typeface="Avenir Book"/>
              </a:rPr>
              <a:t>Embedded systems are networked to communicate, collaborate, correlate and corroborate with one another. Device-to-device (D2D) and device-to-cloud (D2C) integration thrive towards sophisticated applications with the maturity of the Internet of Things (IoT) technologies and cyber physical systems (CPSs)</a:t>
            </a:r>
          </a:p>
          <a:p>
            <a:pPr marL="914400" lvl="2" indent="0">
              <a:buNone/>
            </a:pPr>
            <a:endParaRPr lang="en-US" sz="1500" dirty="0">
              <a:latin typeface="Avenir Book"/>
              <a:cs typeface="Avenir Book"/>
            </a:endParaRPr>
          </a:p>
          <a:p>
            <a:pPr marL="914400" lvl="2" indent="0">
              <a:buNone/>
            </a:pPr>
            <a:r>
              <a:rPr lang="en-US" sz="1600" b="1" dirty="0">
                <a:latin typeface="Avenir Book"/>
                <a:cs typeface="Avenir Book"/>
              </a:rPr>
              <a:t>Service-enablement </a:t>
            </a:r>
            <a:r>
              <a:rPr lang="en-US" sz="1500" dirty="0">
                <a:latin typeface="Avenir Book"/>
                <a:cs typeface="Avenir Book"/>
              </a:rPr>
              <a:t>– Service-enabling the digitized and connected entities leads to the realization of scores of digital and device services </a:t>
            </a:r>
          </a:p>
          <a:p>
            <a:pPr marL="914400" lvl="2" indent="0">
              <a:buNone/>
            </a:pPr>
            <a:endParaRPr lang="en-US" sz="1500" dirty="0">
              <a:latin typeface="Avenir Book"/>
              <a:cs typeface="Avenir Book"/>
            </a:endParaRPr>
          </a:p>
          <a:p>
            <a:pPr marL="914400" lvl="2" indent="0">
              <a:buNone/>
            </a:pPr>
            <a:r>
              <a:rPr lang="en-US" sz="1500" b="1" dirty="0">
                <a:latin typeface="Avenir Book"/>
                <a:cs typeface="Avenir Book"/>
              </a:rPr>
              <a:t>Data Virtualization </a:t>
            </a:r>
            <a:r>
              <a:rPr lang="en-US" sz="1500" dirty="0">
                <a:latin typeface="Avenir Book"/>
                <a:cs typeface="Avenir Book"/>
              </a:rPr>
              <a:t>– When billions of different and distributed services interact, massive and multi-structed data gets produced and has to be collected and cleansed. Context information has to be embedded with digital data. </a:t>
            </a:r>
          </a:p>
          <a:p>
            <a:pPr marL="914400" lvl="2" indent="0">
              <a:buNone/>
            </a:pPr>
            <a:endParaRPr lang="en-US" sz="1500" dirty="0"/>
          </a:p>
          <a:p>
            <a:pPr marL="914400" lvl="2" indent="0">
              <a:buNone/>
            </a:pPr>
            <a:r>
              <a:rPr lang="en-US" sz="1500" b="1" dirty="0">
                <a:latin typeface="Avenir Black"/>
                <a:cs typeface="Avenir Black"/>
              </a:rPr>
              <a:t>Digital Intelligence by Cognition - </a:t>
            </a:r>
            <a:r>
              <a:rPr lang="en-US" sz="1500" dirty="0">
                <a:latin typeface="Avenir Book"/>
                <a:cs typeface="Avenir Book"/>
              </a:rPr>
              <a:t>Applying big, fast, and streaming analytics on digital data systematically is to create predictive, prognostic, prescriptive, and personalized insights, which can be looped back to people and systems to take timely decisions and to plunge into actions with all the clarity, confidence and correctness</a:t>
            </a:r>
          </a:p>
          <a:p>
            <a:pPr marL="914400" lvl="2" indent="0">
              <a:buNone/>
            </a:pPr>
            <a:endParaRPr lang="en-US" sz="1500" dirty="0">
              <a:latin typeface="Avenir Book"/>
              <a:cs typeface="Avenir Book"/>
            </a:endParaRPr>
          </a:p>
          <a:p>
            <a:pPr marL="914400" lvl="2" indent="0" algn="ctr">
              <a:buNone/>
            </a:pPr>
            <a:r>
              <a:rPr lang="en-US" sz="1500" b="1" dirty="0">
                <a:latin typeface="Avenir Book"/>
                <a:cs typeface="Avenir Book"/>
              </a:rPr>
              <a:t>Digitization (IoT) + Digital Intelligence (IoT Data Analytics / Machine Learning) paves the way for digitally empowered and transformed enterprises</a:t>
            </a:r>
          </a:p>
          <a:p>
            <a:pPr lvl="2"/>
            <a:endParaRPr lang="en-US" sz="1500" dirty="0"/>
          </a:p>
          <a:p>
            <a:pPr lvl="2"/>
            <a:endParaRPr lang="en-US" sz="1500" dirty="0"/>
          </a:p>
          <a:p>
            <a:pPr lvl="2"/>
            <a:endParaRPr lang="en-US" sz="1500" dirty="0"/>
          </a:p>
          <a:p>
            <a:pPr lvl="2"/>
            <a:endParaRPr lang="en-US" sz="1500" dirty="0"/>
          </a:p>
          <a:p>
            <a:pPr lvl="2"/>
            <a:endParaRPr lang="en-US" sz="1500" dirty="0"/>
          </a:p>
        </p:txBody>
      </p:sp>
    </p:spTree>
    <p:extLst>
      <p:ext uri="{BB962C8B-B14F-4D97-AF65-F5344CB8AC3E}">
        <p14:creationId xmlns:p14="http://schemas.microsoft.com/office/powerpoint/2010/main" val="32836543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a:solidFill>
                  <a:schemeClr val="tx1"/>
                </a:solidFill>
                <a:cs typeface="Helvetica Neue Light"/>
              </a:rPr>
              <a:t>Confidential  |  DD.MM.YY  |  version #</a:t>
            </a:r>
            <a:endParaRPr lang="en-US" dirty="0"/>
          </a:p>
        </p:txBody>
      </p:sp>
      <p:sp>
        <p:nvSpPr>
          <p:cNvPr id="3" name="Text Placeholder 2"/>
          <p:cNvSpPr>
            <a:spLocks noGrp="1"/>
          </p:cNvSpPr>
          <p:nvPr>
            <p:ph type="body" sz="quarter" idx="13"/>
          </p:nvPr>
        </p:nvSpPr>
        <p:spPr>
          <a:xfrm>
            <a:off x="304800" y="228600"/>
            <a:ext cx="10668000" cy="457200"/>
          </a:xfrm>
        </p:spPr>
        <p:txBody>
          <a:bodyPr>
            <a:normAutofit/>
          </a:bodyPr>
          <a:lstStyle/>
          <a:p>
            <a:pPr algn="ctr"/>
            <a:r>
              <a:rPr lang="en-US" sz="2400" b="1" dirty="0">
                <a:latin typeface="Avenir Book" panose="02000503020000020003" pitchFamily="2" charset="0"/>
                <a:cs typeface="Avenir Book"/>
              </a:rPr>
              <a:t>The Raspberry Pi PIN Layout</a:t>
            </a:r>
          </a:p>
        </p:txBody>
      </p:sp>
      <p:pic>
        <p:nvPicPr>
          <p:cNvPr id="8" name="Picture 7">
            <a:extLst>
              <a:ext uri="{FF2B5EF4-FFF2-40B4-BE49-F238E27FC236}">
                <a16:creationId xmlns:a16="http://schemas.microsoft.com/office/drawing/2014/main" id="{CAD3D1B6-B90A-4045-B998-704406BBC3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295400"/>
            <a:ext cx="3022600" cy="4229100"/>
          </a:xfrm>
          <a:prstGeom prst="rect">
            <a:avLst/>
          </a:prstGeom>
        </p:spPr>
      </p:pic>
      <p:pic>
        <p:nvPicPr>
          <p:cNvPr id="10" name="Picture 9">
            <a:extLst>
              <a:ext uri="{FF2B5EF4-FFF2-40B4-BE49-F238E27FC236}">
                <a16:creationId xmlns:a16="http://schemas.microsoft.com/office/drawing/2014/main" id="{0B1B16DB-3D95-C74E-9AD2-C15123B607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1430348"/>
            <a:ext cx="6337300" cy="4245834"/>
          </a:xfrm>
          <a:prstGeom prst="rect">
            <a:avLst/>
          </a:prstGeom>
        </p:spPr>
      </p:pic>
    </p:spTree>
    <p:extLst>
      <p:ext uri="{BB962C8B-B14F-4D97-AF65-F5344CB8AC3E}">
        <p14:creationId xmlns:p14="http://schemas.microsoft.com/office/powerpoint/2010/main" val="1986321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a:solidFill>
                  <a:schemeClr val="tx1"/>
                </a:solidFill>
                <a:cs typeface="Helvetica Neue Light"/>
              </a:rPr>
              <a:t>Confidential  |  DD.MM.YY  |  version #</a:t>
            </a:r>
            <a:endParaRPr lang="en-US" dirty="0"/>
          </a:p>
        </p:txBody>
      </p:sp>
      <p:sp>
        <p:nvSpPr>
          <p:cNvPr id="3" name="Text Placeholder 2"/>
          <p:cNvSpPr>
            <a:spLocks noGrp="1"/>
          </p:cNvSpPr>
          <p:nvPr>
            <p:ph type="body" sz="quarter" idx="13"/>
          </p:nvPr>
        </p:nvSpPr>
        <p:spPr>
          <a:xfrm>
            <a:off x="304800" y="228600"/>
            <a:ext cx="10668000" cy="457200"/>
          </a:xfrm>
        </p:spPr>
        <p:txBody>
          <a:bodyPr>
            <a:normAutofit/>
          </a:bodyPr>
          <a:lstStyle/>
          <a:p>
            <a:pPr algn="ctr"/>
            <a:r>
              <a:rPr lang="en-US" sz="2400" b="1" dirty="0">
                <a:latin typeface="Avenir Book" panose="02000503020000020003" pitchFamily="2" charset="0"/>
                <a:cs typeface="Avenir Book"/>
              </a:rPr>
              <a:t>The Demo/Workshop Manual Documents Links</a:t>
            </a:r>
          </a:p>
        </p:txBody>
      </p:sp>
      <p:graphicFrame>
        <p:nvGraphicFramePr>
          <p:cNvPr id="4" name="Object 3">
            <a:extLst>
              <a:ext uri="{FF2B5EF4-FFF2-40B4-BE49-F238E27FC236}">
                <a16:creationId xmlns:a16="http://schemas.microsoft.com/office/drawing/2014/main" id="{94C253C5-0711-0F41-A140-23F59E31E45F}"/>
              </a:ext>
            </a:extLst>
          </p:cNvPr>
          <p:cNvGraphicFramePr>
            <a:graphicFrameLocks noChangeAspect="1"/>
          </p:cNvGraphicFramePr>
          <p:nvPr>
            <p:extLst>
              <p:ext uri="{D42A27DB-BD31-4B8C-83A1-F6EECF244321}">
                <p14:modId xmlns:p14="http://schemas.microsoft.com/office/powerpoint/2010/main" val="4250825815"/>
              </p:ext>
            </p:extLst>
          </p:nvPr>
        </p:nvGraphicFramePr>
        <p:xfrm>
          <a:off x="2743200" y="838200"/>
          <a:ext cx="6172200" cy="5486400"/>
        </p:xfrm>
        <a:graphic>
          <a:graphicData uri="http://schemas.openxmlformats.org/presentationml/2006/ole">
            <mc:AlternateContent xmlns:mc="http://schemas.openxmlformats.org/markup-compatibility/2006">
              <mc:Choice xmlns:v="urn:schemas-microsoft-com:vml" Requires="v">
                <p:oleObj spid="_x0000_s2059" name="Document" r:id="rId3" imgW="5727700" imgH="8775700" progId="Word.Document.12">
                  <p:embed/>
                </p:oleObj>
              </mc:Choice>
              <mc:Fallback>
                <p:oleObj name="Document" r:id="rId3" imgW="5727700" imgH="8775700" progId="Word.Document.12">
                  <p:embed/>
                  <p:pic>
                    <p:nvPicPr>
                      <p:cNvPr id="4" name="Object 3">
                        <a:extLst>
                          <a:ext uri="{FF2B5EF4-FFF2-40B4-BE49-F238E27FC236}">
                            <a16:creationId xmlns:a16="http://schemas.microsoft.com/office/drawing/2014/main" id="{94C253C5-0711-0F41-A140-23F59E31E45F}"/>
                          </a:ext>
                        </a:extLst>
                      </p:cNvPr>
                      <p:cNvPicPr/>
                      <p:nvPr/>
                    </p:nvPicPr>
                    <p:blipFill>
                      <a:blip r:embed="rId4"/>
                      <a:stretch>
                        <a:fillRect/>
                      </a:stretch>
                    </p:blipFill>
                    <p:spPr>
                      <a:xfrm>
                        <a:off x="2743200" y="838200"/>
                        <a:ext cx="6172200" cy="5486400"/>
                      </a:xfrm>
                      <a:prstGeom prst="rect">
                        <a:avLst/>
                      </a:prstGeom>
                    </p:spPr>
                  </p:pic>
                </p:oleObj>
              </mc:Fallback>
            </mc:AlternateContent>
          </a:graphicData>
        </a:graphic>
      </p:graphicFrame>
    </p:spTree>
    <p:extLst>
      <p:ext uri="{BB962C8B-B14F-4D97-AF65-F5344CB8AC3E}">
        <p14:creationId xmlns:p14="http://schemas.microsoft.com/office/powerpoint/2010/main" val="13938917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1374F51-DED8-AD4A-B13E-47AC7CF52F26}"/>
              </a:ext>
            </a:extLst>
          </p:cNvPr>
          <p:cNvSpPr>
            <a:spLocks noGrp="1"/>
          </p:cNvSpPr>
          <p:nvPr>
            <p:ph type="ftr" sz="quarter" idx="11"/>
          </p:nvPr>
        </p:nvSpPr>
        <p:spPr/>
        <p:txBody>
          <a:bodyPr/>
          <a:lstStyle/>
          <a:p>
            <a:r>
              <a:rPr lang="en-GB">
                <a:solidFill>
                  <a:schemeClr val="tx1"/>
                </a:solidFill>
                <a:cs typeface="Helvetica Neue Light"/>
              </a:rPr>
              <a:t>Confidential  |  DD.MM.YY  |  version #</a:t>
            </a:r>
            <a:endParaRPr lang="en-US" dirty="0"/>
          </a:p>
        </p:txBody>
      </p:sp>
      <p:sp>
        <p:nvSpPr>
          <p:cNvPr id="3" name="Text Placeholder 2">
            <a:extLst>
              <a:ext uri="{FF2B5EF4-FFF2-40B4-BE49-F238E27FC236}">
                <a16:creationId xmlns:a16="http://schemas.microsoft.com/office/drawing/2014/main" id="{98C51836-83A8-5A47-8E3C-2CB01E2B705D}"/>
              </a:ext>
            </a:extLst>
          </p:cNvPr>
          <p:cNvSpPr>
            <a:spLocks noGrp="1"/>
          </p:cNvSpPr>
          <p:nvPr>
            <p:ph type="body" sz="quarter" idx="13"/>
          </p:nvPr>
        </p:nvSpPr>
        <p:spPr>
          <a:xfrm>
            <a:off x="609600" y="834188"/>
            <a:ext cx="10668000" cy="457200"/>
          </a:xfrm>
        </p:spPr>
        <p:txBody>
          <a:bodyPr>
            <a:normAutofit/>
          </a:bodyPr>
          <a:lstStyle/>
          <a:p>
            <a:pPr algn="ctr"/>
            <a:r>
              <a:rPr lang="en-US" sz="2400" b="1" dirty="0">
                <a:latin typeface="Avenir Book" panose="02000503020000020003" pitchFamily="2" charset="0"/>
              </a:rPr>
              <a:t>The Demo Summary</a:t>
            </a:r>
          </a:p>
        </p:txBody>
      </p:sp>
      <p:sp>
        <p:nvSpPr>
          <p:cNvPr id="4" name="Text Placeholder 3">
            <a:extLst>
              <a:ext uri="{FF2B5EF4-FFF2-40B4-BE49-F238E27FC236}">
                <a16:creationId xmlns:a16="http://schemas.microsoft.com/office/drawing/2014/main" id="{25FFA4C8-3809-6B41-8183-2E02E2651B0D}"/>
              </a:ext>
            </a:extLst>
          </p:cNvPr>
          <p:cNvSpPr>
            <a:spLocks noGrp="1"/>
          </p:cNvSpPr>
          <p:nvPr>
            <p:ph type="body" sz="quarter" idx="14"/>
          </p:nvPr>
        </p:nvSpPr>
        <p:spPr>
          <a:xfrm>
            <a:off x="597568" y="1905000"/>
            <a:ext cx="10668000" cy="3733800"/>
          </a:xfrm>
        </p:spPr>
        <p:txBody>
          <a:bodyPr/>
          <a:lstStyle/>
          <a:p>
            <a:pPr>
              <a:buAutoNum type="arabicPeriod"/>
            </a:pPr>
            <a:r>
              <a:rPr lang="en-US" dirty="0"/>
              <a:t>A sample real-time and smart healthcare application is developed and showcased. </a:t>
            </a:r>
          </a:p>
          <a:p>
            <a:pPr>
              <a:buAutoNum type="arabicPeriod"/>
            </a:pPr>
            <a:endParaRPr lang="en-US" dirty="0"/>
          </a:p>
          <a:p>
            <a:pPr>
              <a:buAutoNum type="arabicPeriod"/>
            </a:pPr>
            <a:r>
              <a:rPr lang="en-US" dirty="0"/>
              <a:t>The smartness of the application is being ensured through the edge analytics and proximity processing</a:t>
            </a:r>
          </a:p>
          <a:p>
            <a:pPr>
              <a:buAutoNum type="arabicPeriod"/>
            </a:pPr>
            <a:endParaRPr lang="en-US" dirty="0"/>
          </a:p>
          <a:p>
            <a:pPr>
              <a:buAutoNum type="arabicPeriod"/>
            </a:pPr>
            <a:r>
              <a:rPr lang="en-US" dirty="0"/>
              <a:t>The demo is actually an end-to-end application in the sense that sensors talking to the IoT gateway, which in turn talks to the AWS public cloud</a:t>
            </a:r>
          </a:p>
          <a:p>
            <a:pPr>
              <a:buAutoNum type="arabicPeriod"/>
            </a:pPr>
            <a:endParaRPr lang="en-US" dirty="0"/>
          </a:p>
          <a:p>
            <a:pPr>
              <a:buAutoNum type="arabicPeriod"/>
            </a:pPr>
            <a:r>
              <a:rPr lang="en-US" dirty="0"/>
              <a:t>Apache </a:t>
            </a:r>
            <a:r>
              <a:rPr lang="en-US" dirty="0" err="1"/>
              <a:t>Edgent</a:t>
            </a:r>
            <a:r>
              <a:rPr lang="en-US" dirty="0"/>
              <a:t> is the real-time edge analytics platform installed in the Raspberry Pi</a:t>
            </a:r>
          </a:p>
          <a:p>
            <a:pPr>
              <a:buAutoNum type="arabicPeriod"/>
            </a:pPr>
            <a:endParaRPr lang="en-US" dirty="0"/>
          </a:p>
          <a:p>
            <a:pPr>
              <a:buAutoNum type="arabicPeriod"/>
            </a:pPr>
            <a:r>
              <a:rPr lang="en-US" dirty="0"/>
              <a:t>Apache </a:t>
            </a:r>
            <a:r>
              <a:rPr lang="en-US" dirty="0" err="1"/>
              <a:t>Flink</a:t>
            </a:r>
            <a:r>
              <a:rPr lang="en-US" dirty="0"/>
              <a:t>, the real-time streaming analytics platform, is deployed in the AWS cloud</a:t>
            </a:r>
          </a:p>
          <a:p>
            <a:endParaRPr lang="en-US" dirty="0"/>
          </a:p>
          <a:p>
            <a:endParaRPr lang="en-US" dirty="0"/>
          </a:p>
        </p:txBody>
      </p:sp>
    </p:spTree>
    <p:extLst>
      <p:ext uri="{BB962C8B-B14F-4D97-AF65-F5344CB8AC3E}">
        <p14:creationId xmlns:p14="http://schemas.microsoft.com/office/powerpoint/2010/main" val="8868478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5771A-B10E-A446-8C6C-6A2B7ED49C39}"/>
              </a:ext>
            </a:extLst>
          </p:cNvPr>
          <p:cNvSpPr>
            <a:spLocks noGrp="1"/>
          </p:cNvSpPr>
          <p:nvPr>
            <p:ph type="title"/>
          </p:nvPr>
        </p:nvSpPr>
        <p:spPr>
          <a:xfrm>
            <a:off x="533400" y="2362200"/>
            <a:ext cx="10972800" cy="1143000"/>
          </a:xfrm>
        </p:spPr>
        <p:txBody>
          <a:bodyPr>
            <a:normAutofit/>
          </a:bodyPr>
          <a:lstStyle/>
          <a:p>
            <a:r>
              <a:rPr lang="en-US" sz="2400" b="1" dirty="0">
                <a:latin typeface="Avenir Book" panose="02000503020000020003" pitchFamily="2" charset="0"/>
              </a:rPr>
              <a:t>Appendix</a:t>
            </a:r>
          </a:p>
        </p:txBody>
      </p:sp>
      <p:sp>
        <p:nvSpPr>
          <p:cNvPr id="4" name="Footer Placeholder 3">
            <a:extLst>
              <a:ext uri="{FF2B5EF4-FFF2-40B4-BE49-F238E27FC236}">
                <a16:creationId xmlns:a16="http://schemas.microsoft.com/office/drawing/2014/main" id="{F23618BE-A853-BA4E-925B-84E2A54C279E}"/>
              </a:ext>
            </a:extLst>
          </p:cNvPr>
          <p:cNvSpPr>
            <a:spLocks noGrp="1"/>
          </p:cNvSpPr>
          <p:nvPr>
            <p:ph type="ftr" sz="quarter" idx="11"/>
          </p:nvPr>
        </p:nvSpPr>
        <p:spPr/>
        <p:txBody>
          <a:bodyPr/>
          <a:lstStyle/>
          <a:p>
            <a:r>
              <a:rPr lang="en-US"/>
              <a:t>IBM</a:t>
            </a:r>
          </a:p>
        </p:txBody>
      </p:sp>
    </p:spTree>
    <p:extLst>
      <p:ext uri="{BB962C8B-B14F-4D97-AF65-F5344CB8AC3E}">
        <p14:creationId xmlns:p14="http://schemas.microsoft.com/office/powerpoint/2010/main" val="28746566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latin typeface="Avenir Book" panose="02000503020000020003" pitchFamily="2" charset="0"/>
              </a:rPr>
              <a:t>The Edge Computing Challenges</a:t>
            </a:r>
          </a:p>
        </p:txBody>
      </p:sp>
      <p:sp>
        <p:nvSpPr>
          <p:cNvPr id="3" name="Content Placeholder 2"/>
          <p:cNvSpPr>
            <a:spLocks noGrp="1"/>
          </p:cNvSpPr>
          <p:nvPr>
            <p:ph idx="1"/>
          </p:nvPr>
        </p:nvSpPr>
        <p:spPr/>
        <p:txBody>
          <a:bodyPr>
            <a:normAutofit/>
          </a:bodyPr>
          <a:lstStyle/>
          <a:p>
            <a:pPr marL="0" indent="0">
              <a:buNone/>
            </a:pPr>
            <a:r>
              <a:rPr lang="en-US" sz="1800" dirty="0"/>
              <a:t>Any IoT environment is hugely dynamic and stuffed with a large number of edge and fog devices. Every device is to be blessed with one or more RESTful APIs for exposing their unique services to the outside world. </a:t>
            </a:r>
          </a:p>
          <a:p>
            <a:pPr>
              <a:lnSpc>
                <a:spcPct val="200000"/>
              </a:lnSpc>
            </a:pPr>
            <a:r>
              <a:rPr lang="en-US" sz="1800" dirty="0"/>
              <a:t>Fog/Edge Device Discovery, Governance, Management, Integration, Orchestration and Security</a:t>
            </a:r>
          </a:p>
          <a:p>
            <a:pPr>
              <a:lnSpc>
                <a:spcPct val="200000"/>
              </a:lnSpc>
            </a:pPr>
            <a:r>
              <a:rPr lang="en-US" sz="1800" dirty="0"/>
              <a:t>Optimal device resource allocation and utilization</a:t>
            </a:r>
          </a:p>
          <a:p>
            <a:pPr>
              <a:lnSpc>
                <a:spcPct val="200000"/>
              </a:lnSpc>
            </a:pPr>
            <a:r>
              <a:rPr lang="en-US" sz="1800" dirty="0"/>
              <a:t>Mapping services/applications with edge device(s)</a:t>
            </a:r>
          </a:p>
          <a:p>
            <a:pPr>
              <a:lnSpc>
                <a:spcPct val="200000"/>
              </a:lnSpc>
            </a:pPr>
            <a:r>
              <a:rPr lang="en-US" sz="1800" dirty="0"/>
              <a:t>Leveraging Fog Computing for scalable IoT datacenters Using Spine-Leaf Network Topology</a:t>
            </a:r>
          </a:p>
          <a:p>
            <a:pPr>
              <a:lnSpc>
                <a:spcPct val="200000"/>
              </a:lnSpc>
            </a:pPr>
            <a:r>
              <a:rPr lang="en-US" sz="1800" dirty="0"/>
              <a:t>Edge Device Traffic Management, data and protocol translation, etc.  </a:t>
            </a:r>
          </a:p>
          <a:p>
            <a:pPr>
              <a:lnSpc>
                <a:spcPct val="200000"/>
              </a:lnSpc>
            </a:pPr>
            <a:r>
              <a:rPr lang="en-US" sz="1800" dirty="0"/>
              <a:t>Forming clouds out of edge and fog devices</a:t>
            </a:r>
          </a:p>
          <a:p>
            <a:endParaRPr lang="en-US" dirty="0"/>
          </a:p>
        </p:txBody>
      </p:sp>
      <p:sp>
        <p:nvSpPr>
          <p:cNvPr id="4" name="Footer Placeholder 3"/>
          <p:cNvSpPr>
            <a:spLocks noGrp="1"/>
          </p:cNvSpPr>
          <p:nvPr>
            <p:ph type="ftr" sz="quarter" idx="11"/>
          </p:nvPr>
        </p:nvSpPr>
        <p:spPr/>
        <p:txBody>
          <a:bodyPr/>
          <a:lstStyle/>
          <a:p>
            <a:r>
              <a:rPr lang="en-US"/>
              <a:t>IBM</a:t>
            </a:r>
          </a:p>
        </p:txBody>
      </p:sp>
    </p:spTree>
    <p:extLst>
      <p:ext uri="{BB962C8B-B14F-4D97-AF65-F5344CB8AC3E}">
        <p14:creationId xmlns:p14="http://schemas.microsoft.com/office/powerpoint/2010/main" val="38785660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a:solidFill>
                  <a:schemeClr val="tx1"/>
                </a:solidFill>
                <a:cs typeface="Helvetica Neue Light"/>
              </a:rPr>
              <a:t>Confidential  |  DD.MM.YY  |  version #</a:t>
            </a:r>
            <a:endParaRPr lang="en-US" dirty="0"/>
          </a:p>
        </p:txBody>
      </p:sp>
      <p:sp>
        <p:nvSpPr>
          <p:cNvPr id="3" name="Text Placeholder 2"/>
          <p:cNvSpPr>
            <a:spLocks noGrp="1"/>
          </p:cNvSpPr>
          <p:nvPr>
            <p:ph type="body" sz="quarter" idx="13"/>
          </p:nvPr>
        </p:nvSpPr>
        <p:spPr>
          <a:xfrm>
            <a:off x="457200" y="457200"/>
            <a:ext cx="10668000" cy="457200"/>
          </a:xfrm>
        </p:spPr>
        <p:txBody>
          <a:bodyPr>
            <a:normAutofit/>
          </a:bodyPr>
          <a:lstStyle/>
          <a:p>
            <a:pPr algn="ctr"/>
            <a:r>
              <a:rPr lang="en-IN" sz="2400" b="1" dirty="0">
                <a:effectLst>
                  <a:outerShdw blurRad="38100" dist="38100" dir="2700000" algn="tl">
                    <a:srgbClr val="000000">
                      <a:alpha val="43137"/>
                    </a:srgbClr>
                  </a:outerShdw>
                </a:effectLst>
                <a:latin typeface="Avenir Book" panose="02000503020000020003" pitchFamily="2" charset="0"/>
              </a:rPr>
              <a:t>Envisioning the Future for Edge Computing</a:t>
            </a:r>
          </a:p>
        </p:txBody>
      </p:sp>
      <p:sp>
        <p:nvSpPr>
          <p:cNvPr id="4" name="Text Placeholder 3"/>
          <p:cNvSpPr>
            <a:spLocks noGrp="1"/>
          </p:cNvSpPr>
          <p:nvPr>
            <p:ph type="body" sz="quarter" idx="14"/>
          </p:nvPr>
        </p:nvSpPr>
        <p:spPr>
          <a:xfrm>
            <a:off x="304800" y="1219200"/>
            <a:ext cx="10668000" cy="5105400"/>
          </a:xfrm>
        </p:spPr>
        <p:txBody>
          <a:bodyPr/>
          <a:lstStyle/>
          <a:p>
            <a:pPr>
              <a:buAutoNum type="arabicPeriod"/>
            </a:pPr>
            <a:r>
              <a:rPr lang="en-IN" dirty="0"/>
              <a:t>The emergence of </a:t>
            </a:r>
            <a:r>
              <a:rPr lang="en-IN" b="1" dirty="0"/>
              <a:t>5G networking and communication </a:t>
            </a:r>
            <a:r>
              <a:rPr lang="en-IN" dirty="0"/>
              <a:t>capability is to decisively impact on IoT edge analytics and actuation in bringing forth next-generation people and process-centric applications. </a:t>
            </a:r>
          </a:p>
          <a:p>
            <a:pPr>
              <a:buAutoNum type="arabicPeriod"/>
            </a:pPr>
            <a:endParaRPr lang="en-IN" dirty="0"/>
          </a:p>
          <a:p>
            <a:pPr>
              <a:buAutoNum type="arabicPeriod"/>
            </a:pPr>
            <a:r>
              <a:rPr lang="en-IN" dirty="0"/>
              <a:t>The faster maturity of </a:t>
            </a:r>
            <a:r>
              <a:rPr lang="en-IN" b="1" dirty="0"/>
              <a:t>network function virtualization (NFV) and software-defined networking (SDN) </a:t>
            </a:r>
            <a:r>
              <a:rPr lang="en-IN" dirty="0"/>
              <a:t>are to enable management, utilization and optimization of edge networking resources. </a:t>
            </a:r>
          </a:p>
          <a:p>
            <a:pPr>
              <a:buAutoNum type="arabicPeriod"/>
            </a:pPr>
            <a:endParaRPr lang="en-IN" dirty="0"/>
          </a:p>
          <a:p>
            <a:pPr>
              <a:buAutoNum type="arabicPeriod"/>
            </a:pPr>
            <a:r>
              <a:rPr lang="en-IN" b="1" dirty="0"/>
              <a:t>Microservices architecture (MSA) </a:t>
            </a:r>
            <a:r>
              <a:rPr lang="en-IN" dirty="0"/>
              <a:t>is to realize scores of fog/edge device microservices. </a:t>
            </a:r>
          </a:p>
          <a:p>
            <a:pPr>
              <a:buAutoNum type="arabicPeriod"/>
            </a:pPr>
            <a:endParaRPr lang="en-IN" dirty="0"/>
          </a:p>
          <a:p>
            <a:pPr>
              <a:buAutoNum type="arabicPeriod"/>
            </a:pPr>
            <a:r>
              <a:rPr lang="en-IN" dirty="0"/>
              <a:t>The power of </a:t>
            </a:r>
            <a:r>
              <a:rPr lang="en-IN" b="1" dirty="0"/>
              <a:t>machine and deep learning algorithms along with computer vision, natural language processing (NLP) </a:t>
            </a:r>
            <a:r>
              <a:rPr lang="en-IN" dirty="0"/>
              <a:t>will be made visible in edge device clouds. </a:t>
            </a:r>
          </a:p>
          <a:p>
            <a:pPr>
              <a:buAutoNum type="arabicPeriod"/>
            </a:pPr>
            <a:endParaRPr lang="en-IN" dirty="0"/>
          </a:p>
          <a:p>
            <a:pPr>
              <a:buAutoNum type="arabicPeriod"/>
            </a:pPr>
            <a:r>
              <a:rPr lang="en-IN" dirty="0"/>
              <a:t>The overwhelming adoption and adaption of </a:t>
            </a:r>
            <a:r>
              <a:rPr lang="en-IN" b="1" dirty="0"/>
              <a:t>Docker-enabled containerization </a:t>
            </a:r>
            <a:r>
              <a:rPr lang="en-IN" dirty="0"/>
              <a:t>is to facilitate the deployment of containerized software into edge devices and their networks. Multi-container edge applications will be the toast of edge computing. </a:t>
            </a:r>
          </a:p>
          <a:p>
            <a:pPr>
              <a:buAutoNum type="arabicPeriod"/>
            </a:pPr>
            <a:endParaRPr lang="en-IN" b="1" dirty="0"/>
          </a:p>
          <a:p>
            <a:pPr>
              <a:buAutoNum type="arabicPeriod"/>
            </a:pPr>
            <a:r>
              <a:rPr lang="en-IN" b="1" dirty="0"/>
              <a:t>Kubernetes </a:t>
            </a:r>
            <a:r>
              <a:rPr lang="en-IN" dirty="0"/>
              <a:t>is to manage and orchestrate containerized edge services. </a:t>
            </a:r>
          </a:p>
          <a:p>
            <a:pPr>
              <a:buAutoNum type="arabicPeriod"/>
            </a:pPr>
            <a:endParaRPr lang="en-IN" b="1" dirty="0"/>
          </a:p>
          <a:p>
            <a:pPr>
              <a:buAutoNum type="arabicPeriod"/>
            </a:pPr>
            <a:r>
              <a:rPr lang="en-IN" b="1" dirty="0"/>
              <a:t>Istio</a:t>
            </a:r>
            <a:r>
              <a:rPr lang="en-IN" dirty="0"/>
              <a:t> and other resiliency frameworks are to help in realizing resilient edge services towards reliable edge environments. </a:t>
            </a:r>
          </a:p>
          <a:p>
            <a:pPr>
              <a:buAutoNum type="arabicPeriod"/>
            </a:pPr>
            <a:endParaRPr lang="en-IN" dirty="0"/>
          </a:p>
          <a:p>
            <a:pPr>
              <a:buAutoNum type="arabicPeriod"/>
            </a:pPr>
            <a:r>
              <a:rPr lang="en-IN" dirty="0"/>
              <a:t>The realization of </a:t>
            </a:r>
            <a:r>
              <a:rPr lang="en-IN" b="1" dirty="0"/>
              <a:t>enhanced clouds </a:t>
            </a:r>
            <a:r>
              <a:rPr lang="en-IN" dirty="0"/>
              <a:t>(the hybrid version of edge and enterprise clouds) is obligatory </a:t>
            </a:r>
          </a:p>
          <a:p>
            <a:pPr>
              <a:buAutoNum type="arabicPeriod"/>
            </a:pPr>
            <a:endParaRPr lang="en-IN" dirty="0"/>
          </a:p>
          <a:p>
            <a:pPr>
              <a:buAutoNum type="arabicPeriod"/>
            </a:pPr>
            <a:r>
              <a:rPr lang="en-IN" dirty="0"/>
              <a:t>The convergence of the </a:t>
            </a:r>
            <a:r>
              <a:rPr lang="en-IN" b="1" dirty="0"/>
              <a:t>blockchain technology and the IoT era </a:t>
            </a:r>
            <a:r>
              <a:rPr lang="en-IN" dirty="0"/>
              <a:t>promises the IoT security in trust-less environments</a:t>
            </a:r>
          </a:p>
        </p:txBody>
      </p:sp>
    </p:spTree>
    <p:extLst>
      <p:ext uri="{BB962C8B-B14F-4D97-AF65-F5344CB8AC3E}">
        <p14:creationId xmlns:p14="http://schemas.microsoft.com/office/powerpoint/2010/main" val="16003813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a:solidFill>
                  <a:schemeClr val="tx1"/>
                </a:solidFill>
                <a:cs typeface="Helvetica Neue Light"/>
              </a:rPr>
              <a:t>Confidential  |  DD.MM.YY  |  version #</a:t>
            </a:r>
            <a:endParaRPr lang="en-US" dirty="0"/>
          </a:p>
        </p:txBody>
      </p:sp>
      <p:sp>
        <p:nvSpPr>
          <p:cNvPr id="3" name="Text Placeholder 2"/>
          <p:cNvSpPr>
            <a:spLocks noGrp="1"/>
          </p:cNvSpPr>
          <p:nvPr>
            <p:ph type="body" sz="quarter" idx="13"/>
          </p:nvPr>
        </p:nvSpPr>
        <p:spPr>
          <a:xfrm>
            <a:off x="304800" y="304800"/>
            <a:ext cx="10668000" cy="457200"/>
          </a:xfrm>
        </p:spPr>
        <p:txBody>
          <a:bodyPr>
            <a:normAutofit fontScale="92500" lnSpcReduction="10000"/>
          </a:bodyPr>
          <a:lstStyle/>
          <a:p>
            <a:pPr algn="ctr"/>
            <a:r>
              <a:rPr lang="en-US" b="1" dirty="0">
                <a:latin typeface="Avenir Book"/>
                <a:cs typeface="Avenir Book"/>
              </a:rPr>
              <a:t>The IoT Realization Technologies</a:t>
            </a:r>
          </a:p>
        </p:txBody>
      </p:sp>
      <p:sp>
        <p:nvSpPr>
          <p:cNvPr id="4" name="Text Placeholder 3"/>
          <p:cNvSpPr>
            <a:spLocks noGrp="1"/>
          </p:cNvSpPr>
          <p:nvPr>
            <p:ph type="body" sz="quarter" idx="14"/>
          </p:nvPr>
        </p:nvSpPr>
        <p:spPr>
          <a:xfrm>
            <a:off x="76200" y="990600"/>
            <a:ext cx="11049000" cy="5410200"/>
          </a:xfrm>
        </p:spPr>
        <p:txBody>
          <a:bodyPr>
            <a:normAutofit/>
          </a:bodyPr>
          <a:lstStyle/>
          <a:p>
            <a:pPr>
              <a:buFont typeface="+mj-lt"/>
              <a:buAutoNum type="arabicPeriod"/>
            </a:pPr>
            <a:r>
              <a:rPr lang="en-US" sz="1800" dirty="0">
                <a:latin typeface="Avenir Book"/>
                <a:cs typeface="Avenir Book"/>
              </a:rPr>
              <a:t>The Realization technologies are maturing (Miniaturization, Instrumentation, Connectivity, remote programmability / service-enablement / APIs, sensing, vision, perception, analysis, knowledge-engineering, Decision-enablement, etc.)</a:t>
            </a:r>
          </a:p>
          <a:p>
            <a:pPr>
              <a:buFont typeface="+mj-lt"/>
              <a:buAutoNum type="arabicPeriod"/>
            </a:pPr>
            <a:r>
              <a:rPr lang="en-US" sz="1800" dirty="0">
                <a:latin typeface="Avenir Book"/>
                <a:cs typeface="Avenir Book"/>
              </a:rPr>
              <a:t>A flurry of edge technologies (sensors, stickers, specks, smart dust, codes, chips, controllers, LEDs, tags, actuators, etc.) </a:t>
            </a:r>
          </a:p>
          <a:p>
            <a:pPr>
              <a:buFont typeface="+mj-lt"/>
              <a:buAutoNum type="arabicPeriod"/>
            </a:pPr>
            <a:r>
              <a:rPr lang="en-US" sz="1800" dirty="0">
                <a:latin typeface="Avenir Book"/>
                <a:cs typeface="Avenir Book"/>
              </a:rPr>
              <a:t>Ultra-high bandwidth communication technologies (wired as well as wireless (4G, 5G, etc.))</a:t>
            </a:r>
          </a:p>
          <a:p>
            <a:pPr>
              <a:buFont typeface="+mj-lt"/>
              <a:buAutoNum type="arabicPeriod"/>
            </a:pPr>
            <a:r>
              <a:rPr lang="en-US" sz="1800" dirty="0">
                <a:latin typeface="Avenir Book"/>
                <a:cs typeface="Avenir Book"/>
              </a:rPr>
              <a:t>Low-cost, power and range communication standards: </a:t>
            </a:r>
            <a:r>
              <a:rPr lang="en-IN" sz="1800" dirty="0">
                <a:latin typeface="Avenir Book"/>
                <a:cs typeface="Avenir Book"/>
              </a:rPr>
              <a:t>LoRa, LoRaWAN, NB-IoT, 802.11x Wi-Fi, Bluetooth Smart, ZigBee, Thread, NFC, 6LowPAN, Sigfox, Neul, etc. </a:t>
            </a:r>
            <a:endParaRPr lang="en-US" sz="1800" dirty="0">
              <a:latin typeface="Avenir Book"/>
              <a:cs typeface="Avenir Book"/>
            </a:endParaRPr>
          </a:p>
          <a:p>
            <a:pPr>
              <a:buFont typeface="+mj-lt"/>
              <a:buAutoNum type="arabicPeriod"/>
            </a:pPr>
            <a:r>
              <a:rPr lang="en-US" sz="1800" dirty="0">
                <a:latin typeface="Avenir Book"/>
                <a:cs typeface="Avenir Book"/>
              </a:rPr>
              <a:t>Powerful network topologies, Internet gateways, integration and orchestration frameworks, and transport protocols (MQTT, UPnP, </a:t>
            </a:r>
            <a:r>
              <a:rPr lang="en-US" sz="1800" dirty="0" err="1">
                <a:latin typeface="Avenir Book"/>
                <a:cs typeface="Avenir Book"/>
              </a:rPr>
              <a:t>CoAP</a:t>
            </a:r>
            <a:r>
              <a:rPr lang="en-US" sz="1800" dirty="0">
                <a:latin typeface="Avenir Book"/>
                <a:cs typeface="Avenir Book"/>
              </a:rPr>
              <a:t>, XMPP, REST, OPC, etc.) for communicating data and event messages </a:t>
            </a:r>
          </a:p>
          <a:p>
            <a:pPr>
              <a:buFont typeface="+mj-lt"/>
              <a:buAutoNum type="arabicPeriod"/>
            </a:pPr>
            <a:r>
              <a:rPr lang="en-US" sz="1800" dirty="0">
                <a:latin typeface="Avenir Book"/>
                <a:cs typeface="Avenir Book"/>
              </a:rPr>
              <a:t>A variety of IoT application enablement platforms (AEPs) with application building, deployment and delivery, data and process integration, application performance management, security, orchestration, and messaging capabilities</a:t>
            </a:r>
          </a:p>
          <a:p>
            <a:pPr>
              <a:buFont typeface="+mj-lt"/>
              <a:buAutoNum type="arabicPeriod"/>
            </a:pPr>
            <a:r>
              <a:rPr lang="en-US" sz="1800" dirty="0">
                <a:latin typeface="Avenir Book"/>
                <a:cs typeface="Avenir Book"/>
              </a:rPr>
              <a:t>Event Processing and Streaming Engines are for event message capture, ingestion, processing, etc. </a:t>
            </a:r>
          </a:p>
          <a:p>
            <a:pPr>
              <a:buFont typeface="+mj-lt"/>
              <a:buAutoNum type="arabicPeriod"/>
            </a:pPr>
            <a:r>
              <a:rPr lang="en-US" sz="1800" dirty="0">
                <a:latin typeface="Avenir Book"/>
                <a:cs typeface="Avenir Book"/>
              </a:rPr>
              <a:t>A bevy of IoT data analytics platforms for extracting timely and actionable insights out of IoT data</a:t>
            </a:r>
          </a:p>
          <a:p>
            <a:pPr>
              <a:buFont typeface="+mj-lt"/>
              <a:buAutoNum type="arabicPeriod"/>
            </a:pPr>
            <a:r>
              <a:rPr lang="en-US" sz="1800" dirty="0">
                <a:latin typeface="Avenir Book"/>
                <a:cs typeface="Avenir Book"/>
              </a:rPr>
              <a:t>Edge / Fog Analytics through Edge Clouds</a:t>
            </a:r>
          </a:p>
          <a:p>
            <a:pPr>
              <a:buFont typeface="+mj-lt"/>
              <a:buAutoNum type="arabicPeriod"/>
            </a:pPr>
            <a:r>
              <a:rPr lang="en-US" sz="1800" dirty="0">
                <a:latin typeface="Avenir Book"/>
                <a:cs typeface="Avenir Book"/>
              </a:rPr>
              <a:t>IoT Gateways, platforms, middleware solutions, databases, and applications on cloud environments  </a:t>
            </a:r>
          </a:p>
          <a:p>
            <a:endParaRPr lang="en-US" dirty="0"/>
          </a:p>
        </p:txBody>
      </p:sp>
    </p:spTree>
    <p:extLst>
      <p:ext uri="{BB962C8B-B14F-4D97-AF65-F5344CB8AC3E}">
        <p14:creationId xmlns:p14="http://schemas.microsoft.com/office/powerpoint/2010/main" val="19999733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a:solidFill>
                  <a:schemeClr val="tx1"/>
                </a:solidFill>
                <a:cs typeface="Helvetica Neue Light"/>
              </a:rPr>
              <a:t>Confidential  |  DD.MM.YY  |  version #</a:t>
            </a:r>
            <a:endParaRPr lang="en-US" dirty="0"/>
          </a:p>
        </p:txBody>
      </p:sp>
      <p:sp>
        <p:nvSpPr>
          <p:cNvPr id="3" name="Text Placeholder 2"/>
          <p:cNvSpPr>
            <a:spLocks noGrp="1"/>
          </p:cNvSpPr>
          <p:nvPr>
            <p:ph type="body" sz="quarter" idx="13"/>
          </p:nvPr>
        </p:nvSpPr>
        <p:spPr>
          <a:xfrm>
            <a:off x="304800" y="228600"/>
            <a:ext cx="10668000" cy="457200"/>
          </a:xfrm>
        </p:spPr>
        <p:txBody>
          <a:bodyPr>
            <a:normAutofit fontScale="92500" lnSpcReduction="10000"/>
          </a:bodyPr>
          <a:lstStyle/>
          <a:p>
            <a:pPr algn="ctr"/>
            <a:r>
              <a:rPr lang="en-US" dirty="0">
                <a:latin typeface="Avenir Book"/>
                <a:cs typeface="Avenir Book"/>
              </a:rPr>
              <a:t>The IoT Connectivity Options</a:t>
            </a:r>
          </a:p>
        </p:txBody>
      </p:sp>
      <p:sp>
        <p:nvSpPr>
          <p:cNvPr id="4" name="Text Placeholder 3"/>
          <p:cNvSpPr>
            <a:spLocks noGrp="1"/>
          </p:cNvSpPr>
          <p:nvPr>
            <p:ph type="body" sz="quarter" idx="14"/>
          </p:nvPr>
        </p:nvSpPr>
        <p:spPr>
          <a:xfrm>
            <a:off x="304800" y="990600"/>
            <a:ext cx="10668000" cy="5105400"/>
          </a:xfrm>
        </p:spPr>
        <p:txBody>
          <a:bodyPr>
            <a:normAutofit lnSpcReduction="10000"/>
          </a:bodyPr>
          <a:lstStyle/>
          <a:p>
            <a:pPr>
              <a:spcBef>
                <a:spcPts val="466"/>
              </a:spcBef>
              <a:buClr>
                <a:srgbClr val="595959"/>
              </a:buClr>
              <a:buFont typeface="Arial" charset="0"/>
              <a:buChar char="•"/>
            </a:pPr>
            <a:r>
              <a:rPr lang="en-GB" b="1" dirty="0">
                <a:solidFill>
                  <a:srgbClr val="000000"/>
                </a:solidFill>
                <a:latin typeface="Avenir Book"/>
                <a:cs typeface="Avenir Book"/>
              </a:rPr>
              <a:t>Multi-Sensor Fusion </a:t>
            </a:r>
            <a:r>
              <a:rPr lang="mr-IN" dirty="0">
                <a:solidFill>
                  <a:srgbClr val="000000"/>
                </a:solidFill>
                <a:latin typeface="Avenir Book"/>
                <a:cs typeface="Avenir Book"/>
              </a:rPr>
              <a:t>–</a:t>
            </a:r>
            <a:r>
              <a:rPr lang="en-GB" dirty="0">
                <a:solidFill>
                  <a:srgbClr val="000000"/>
                </a:solidFill>
                <a:latin typeface="Avenir Book"/>
                <a:cs typeface="Avenir Book"/>
              </a:rPr>
              <a:t> Heterogeneous, multifaceted, and distributed sensors talk to one another to create sensor mesh to solve complicated problems</a:t>
            </a:r>
          </a:p>
          <a:p>
            <a:pPr>
              <a:spcBef>
                <a:spcPts val="466"/>
              </a:spcBef>
              <a:buClr>
                <a:srgbClr val="595959"/>
              </a:buClr>
              <a:buFont typeface="Arial" charset="0"/>
              <a:buChar char="•"/>
            </a:pPr>
            <a:endParaRPr lang="en-GB" dirty="0">
              <a:solidFill>
                <a:srgbClr val="000000"/>
              </a:solidFill>
              <a:latin typeface="Avenir Book"/>
              <a:cs typeface="Avenir Book"/>
            </a:endParaRPr>
          </a:p>
          <a:p>
            <a:pPr>
              <a:spcBef>
                <a:spcPts val="466"/>
              </a:spcBef>
              <a:buClr>
                <a:srgbClr val="595959"/>
              </a:buClr>
              <a:buFont typeface="Arial" charset="0"/>
              <a:buChar char="•"/>
            </a:pPr>
            <a:r>
              <a:rPr lang="en-GB" b="1" dirty="0">
                <a:solidFill>
                  <a:srgbClr val="000000"/>
                </a:solidFill>
                <a:latin typeface="Avenir Book"/>
                <a:cs typeface="Avenir Book"/>
              </a:rPr>
              <a:t>Sensor to Cloud (S2C) Integration </a:t>
            </a:r>
            <a:r>
              <a:rPr lang="mr-IN" dirty="0">
                <a:solidFill>
                  <a:srgbClr val="000000"/>
                </a:solidFill>
                <a:latin typeface="Avenir Book"/>
                <a:cs typeface="Avenir Book"/>
              </a:rPr>
              <a:t>–</a:t>
            </a:r>
            <a:r>
              <a:rPr lang="en-GB" dirty="0">
                <a:solidFill>
                  <a:srgbClr val="000000"/>
                </a:solidFill>
                <a:latin typeface="Avenir Book"/>
                <a:cs typeface="Avenir Book"/>
              </a:rPr>
              <a:t> Cyber Physical Systems (CPS) will emerge at the intersection of the physical and virtual / cyber worlds. </a:t>
            </a:r>
          </a:p>
          <a:p>
            <a:pPr>
              <a:spcBef>
                <a:spcPts val="466"/>
              </a:spcBef>
              <a:buClr>
                <a:srgbClr val="595959"/>
              </a:buClr>
              <a:buFont typeface="Arial" charset="0"/>
              <a:buChar char="•"/>
            </a:pPr>
            <a:endParaRPr lang="en-GB" b="1" dirty="0">
              <a:solidFill>
                <a:srgbClr val="000000"/>
              </a:solidFill>
              <a:latin typeface="Avenir Book"/>
              <a:cs typeface="Avenir Book"/>
            </a:endParaRPr>
          </a:p>
          <a:p>
            <a:pPr>
              <a:spcBef>
                <a:spcPts val="466"/>
              </a:spcBef>
              <a:buClr>
                <a:srgbClr val="595959"/>
              </a:buClr>
              <a:buFont typeface="Arial" charset="0"/>
              <a:buChar char="•"/>
            </a:pPr>
            <a:r>
              <a:rPr lang="en-GB" b="1" dirty="0">
                <a:solidFill>
                  <a:srgbClr val="000000"/>
                </a:solidFill>
                <a:latin typeface="Avenir Book"/>
                <a:cs typeface="Avenir Book"/>
              </a:rPr>
              <a:t>Device to Device (D2D) Integration </a:t>
            </a:r>
            <a:r>
              <a:rPr lang="en-GB" dirty="0">
                <a:solidFill>
                  <a:srgbClr val="000000"/>
                </a:solidFill>
                <a:latin typeface="Avenir Book"/>
                <a:cs typeface="Avenir Book"/>
              </a:rPr>
              <a:t>– With the device ecosystem is on the rise, the D2D integration is important. </a:t>
            </a:r>
          </a:p>
          <a:p>
            <a:pPr>
              <a:spcBef>
                <a:spcPts val="480"/>
              </a:spcBef>
            </a:pPr>
            <a:endParaRPr lang="en-GB" dirty="0">
              <a:solidFill>
                <a:srgbClr val="000000"/>
              </a:solidFill>
              <a:latin typeface="Avenir Book"/>
              <a:cs typeface="Avenir Book"/>
            </a:endParaRPr>
          </a:p>
          <a:p>
            <a:pPr>
              <a:spcBef>
                <a:spcPts val="466"/>
              </a:spcBef>
              <a:buClr>
                <a:srgbClr val="595959"/>
              </a:buClr>
              <a:buFont typeface="Arial" charset="0"/>
              <a:buChar char="•"/>
            </a:pPr>
            <a:r>
              <a:rPr lang="en-GB" b="1" dirty="0">
                <a:solidFill>
                  <a:srgbClr val="000000"/>
                </a:solidFill>
                <a:latin typeface="Avenir Book"/>
                <a:cs typeface="Avenir Book"/>
              </a:rPr>
              <a:t>Device to Enterprise (D2E) Integration </a:t>
            </a:r>
            <a:r>
              <a:rPr lang="en-GB" dirty="0">
                <a:solidFill>
                  <a:srgbClr val="000000"/>
                </a:solidFill>
                <a:latin typeface="Avenir Book"/>
                <a:cs typeface="Avenir Book"/>
              </a:rPr>
              <a:t>- In order to have remote and real-time monitoring, management, repair, and maintenance, and for enabling decision-support and expert systems, ground-level heterogeneous devices have to be synchronized with control-level enterprise packages such as ERP, SCM, CRM, KM etc. </a:t>
            </a:r>
          </a:p>
          <a:p>
            <a:pPr>
              <a:spcBef>
                <a:spcPts val="480"/>
              </a:spcBef>
            </a:pPr>
            <a:endParaRPr lang="en-GB" dirty="0">
              <a:solidFill>
                <a:srgbClr val="000000"/>
              </a:solidFill>
              <a:latin typeface="Avenir Book"/>
              <a:cs typeface="Avenir Book"/>
            </a:endParaRPr>
          </a:p>
          <a:p>
            <a:pPr>
              <a:spcBef>
                <a:spcPts val="466"/>
              </a:spcBef>
              <a:buClr>
                <a:srgbClr val="595959"/>
              </a:buClr>
              <a:buFont typeface="Arial" charset="0"/>
              <a:buChar char="•"/>
            </a:pPr>
            <a:r>
              <a:rPr lang="en-GB" b="1" dirty="0">
                <a:solidFill>
                  <a:srgbClr val="000000"/>
                </a:solidFill>
                <a:latin typeface="Avenir Book"/>
                <a:cs typeface="Avenir Book"/>
              </a:rPr>
              <a:t>Device to Cloud (D2C) Integration </a:t>
            </a:r>
            <a:r>
              <a:rPr lang="en-GB" dirty="0">
                <a:solidFill>
                  <a:srgbClr val="000000"/>
                </a:solidFill>
                <a:latin typeface="Avenir Book"/>
                <a:cs typeface="Avenir Book"/>
              </a:rPr>
              <a:t>- As most of the enterprise systems are moving to clouds, device to cloud (D2C) connectivity is gaining importance.  </a:t>
            </a:r>
          </a:p>
          <a:p>
            <a:pPr>
              <a:spcBef>
                <a:spcPts val="466"/>
              </a:spcBef>
              <a:buClr>
                <a:srgbClr val="595959"/>
              </a:buClr>
              <a:buFont typeface="Arial" charset="0"/>
              <a:buChar char="•"/>
            </a:pPr>
            <a:endParaRPr lang="en-GB" dirty="0">
              <a:solidFill>
                <a:srgbClr val="000000"/>
              </a:solidFill>
              <a:latin typeface="Avenir Book"/>
              <a:cs typeface="Avenir Book"/>
            </a:endParaRPr>
          </a:p>
          <a:p>
            <a:pPr>
              <a:spcBef>
                <a:spcPts val="466"/>
              </a:spcBef>
              <a:buClr>
                <a:srgbClr val="595959"/>
              </a:buClr>
              <a:buFont typeface="Arial" charset="0"/>
              <a:buChar char="•"/>
            </a:pPr>
            <a:r>
              <a:rPr lang="en-GB" b="1" dirty="0">
                <a:solidFill>
                  <a:srgbClr val="000000"/>
                </a:solidFill>
                <a:latin typeface="Avenir Book"/>
                <a:cs typeface="Avenir Book"/>
              </a:rPr>
              <a:t>Cloud to Cloud (C2C) Integration </a:t>
            </a:r>
            <a:r>
              <a:rPr lang="en-GB" dirty="0">
                <a:solidFill>
                  <a:srgbClr val="000000"/>
                </a:solidFill>
                <a:latin typeface="Avenir Book"/>
                <a:cs typeface="Avenir Book"/>
              </a:rPr>
              <a:t>– Disparate, distributed and decentralised clouds are getting connected to provide better prospects</a:t>
            </a:r>
          </a:p>
          <a:p>
            <a:pPr>
              <a:spcBef>
                <a:spcPts val="466"/>
              </a:spcBef>
              <a:buClr>
                <a:srgbClr val="595959"/>
              </a:buClr>
              <a:buFont typeface="Arial" charset="0"/>
              <a:buChar char="•"/>
            </a:pPr>
            <a:endParaRPr lang="en-GB" dirty="0">
              <a:solidFill>
                <a:srgbClr val="000000"/>
              </a:solidFill>
              <a:latin typeface="Avenir Book"/>
              <a:cs typeface="Avenir Book"/>
            </a:endParaRPr>
          </a:p>
          <a:p>
            <a:pPr>
              <a:spcBef>
                <a:spcPts val="466"/>
              </a:spcBef>
              <a:buClr>
                <a:srgbClr val="595959"/>
              </a:buClr>
              <a:buFont typeface="Arial" charset="0"/>
              <a:buChar char="•"/>
            </a:pPr>
            <a:r>
              <a:rPr lang="en-GB" b="1" dirty="0">
                <a:solidFill>
                  <a:srgbClr val="000000"/>
                </a:solidFill>
                <a:latin typeface="Avenir Book"/>
                <a:cs typeface="Avenir Book"/>
              </a:rPr>
              <a:t>Mobile Edge Computing (MEC), Cloudlets and Edge Cloud Formation </a:t>
            </a:r>
            <a:r>
              <a:rPr lang="en-GB" dirty="0">
                <a:solidFill>
                  <a:srgbClr val="000000"/>
                </a:solidFill>
                <a:latin typeface="Avenir Book"/>
                <a:cs typeface="Avenir Book"/>
              </a:rPr>
              <a:t>through the clustering of heterogeneous edge / fog devices </a:t>
            </a:r>
            <a:endParaRPr lang="en-GB" dirty="0">
              <a:solidFill>
                <a:srgbClr val="000000"/>
              </a:solidFill>
            </a:endParaRPr>
          </a:p>
          <a:p>
            <a:pPr>
              <a:spcBef>
                <a:spcPts val="480"/>
              </a:spcBef>
            </a:pPr>
            <a:endParaRPr lang="en-GB" sz="1600" dirty="0">
              <a:solidFill>
                <a:srgbClr val="595959"/>
              </a:solidFill>
            </a:endParaRPr>
          </a:p>
          <a:p>
            <a:endParaRPr lang="en-US" dirty="0"/>
          </a:p>
        </p:txBody>
      </p:sp>
    </p:spTree>
    <p:extLst>
      <p:ext uri="{BB962C8B-B14F-4D97-AF65-F5344CB8AC3E}">
        <p14:creationId xmlns:p14="http://schemas.microsoft.com/office/powerpoint/2010/main" val="37833072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1"/>
          <p:cNvSpPr>
            <a:spLocks noGrp="1" noChangeArrowheads="1"/>
          </p:cNvSpPr>
          <p:nvPr>
            <p:ph type="title"/>
          </p:nvPr>
        </p:nvSpPr>
        <p:spPr>
          <a:xfrm>
            <a:off x="2743200" y="304800"/>
            <a:ext cx="5471120" cy="554038"/>
          </a:xfrm>
          <a:ln/>
          <a:extLst>
            <a:ext uri="{91240B29-F687-4F45-9708-019B960494DF}">
              <a14:hiddenLine xmlns:a14="http://schemas.microsoft.com/office/drawing/2010/main" w="9360">
                <a:solidFill>
                  <a:srgbClr val="000000"/>
                </a:solidFill>
                <a:miter lim="800000"/>
                <a:headEnd/>
                <a:tailEnd/>
              </a14:hiddenLine>
            </a:ext>
          </a:extLst>
        </p:spPr>
        <p:txBody>
          <a:bodyPr vert="horz" wrap="square" lIns="91440" tIns="117900" rIns="91440" bIns="45720" numCol="1" anchor="t" anchorCtr="0" compatLnSpc="1">
            <a:prstTxWarp prst="textNoShape">
              <a:avLst/>
            </a:prstTxWarp>
            <a:normAutofit/>
          </a:bodyPr>
          <a:lstStyle/>
          <a:p>
            <a:pPr algn="ctr" hangingPunct="1">
              <a:tabLst>
                <a:tab pos="723900" algn="l"/>
                <a:tab pos="1447800" algn="l"/>
                <a:tab pos="2171700" algn="l"/>
                <a:tab pos="2895600" algn="l"/>
                <a:tab pos="3619500" algn="l"/>
                <a:tab pos="4343400" algn="l"/>
                <a:tab pos="5067300" algn="l"/>
                <a:tab pos="5791200" algn="l"/>
              </a:tabLst>
            </a:pPr>
            <a:r>
              <a:rPr lang="en-US" sz="2400" b="1" dirty="0">
                <a:solidFill>
                  <a:srgbClr val="595959"/>
                </a:solidFill>
                <a:effectLst>
                  <a:outerShdw blurRad="38100" dist="38100" dir="2700000" algn="tl">
                    <a:srgbClr val="000000">
                      <a:alpha val="43137"/>
                    </a:srgbClr>
                  </a:outerShdw>
                </a:effectLst>
                <a:latin typeface="Avenir Book" panose="02000503020000020003" pitchFamily="2" charset="0"/>
              </a:rPr>
              <a:t>The Big Picture</a:t>
            </a:r>
          </a:p>
        </p:txBody>
      </p:sp>
      <p:grpSp>
        <p:nvGrpSpPr>
          <p:cNvPr id="71682" name="Group 2"/>
          <p:cNvGrpSpPr>
            <a:grpSpLocks/>
          </p:cNvGrpSpPr>
          <p:nvPr/>
        </p:nvGrpSpPr>
        <p:grpSpPr bwMode="auto">
          <a:xfrm>
            <a:off x="1295400" y="1752600"/>
            <a:ext cx="8537441" cy="3370263"/>
            <a:chOff x="303" y="711"/>
            <a:chExt cx="4161" cy="2123"/>
          </a:xfrm>
        </p:grpSpPr>
        <p:grpSp>
          <p:nvGrpSpPr>
            <p:cNvPr id="71683" name="Group 3"/>
            <p:cNvGrpSpPr>
              <a:grpSpLocks/>
            </p:cNvGrpSpPr>
            <p:nvPr/>
          </p:nvGrpSpPr>
          <p:grpSpPr bwMode="auto">
            <a:xfrm>
              <a:off x="303" y="711"/>
              <a:ext cx="4161" cy="2123"/>
              <a:chOff x="303" y="711"/>
              <a:chExt cx="4161" cy="2123"/>
            </a:xfrm>
          </p:grpSpPr>
          <p:sp>
            <p:nvSpPr>
              <p:cNvPr id="71684" name="Oval 4"/>
              <p:cNvSpPr>
                <a:spLocks noChangeArrowheads="1"/>
              </p:cNvSpPr>
              <p:nvPr/>
            </p:nvSpPr>
            <p:spPr bwMode="auto">
              <a:xfrm>
                <a:off x="303" y="711"/>
                <a:ext cx="2134" cy="760"/>
              </a:xfrm>
              <a:prstGeom prst="ellipse">
                <a:avLst/>
              </a:prstGeom>
              <a:gradFill rotWithShape="0">
                <a:gsLst>
                  <a:gs pos="0">
                    <a:srgbClr val="C2D69B"/>
                  </a:gs>
                  <a:gs pos="100000">
                    <a:srgbClr val="C2D69B"/>
                  </a:gs>
                </a:gsLst>
                <a:lin ang="8100000" scaled="1"/>
              </a:gradFill>
              <a:ln w="12600">
                <a:solidFill>
                  <a:srgbClr val="C2D69B"/>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a:lstStyle/>
              <a:p>
                <a:pPr algn="ctr">
                  <a:lnSpc>
                    <a:spcPct val="102000"/>
                  </a:lnSpc>
                  <a:spcAft>
                    <a:spcPts val="1000"/>
                  </a:spcAft>
                  <a:tabLst>
                    <a:tab pos="723900" algn="l"/>
                    <a:tab pos="1447800" algn="l"/>
                    <a:tab pos="2171700" algn="l"/>
                    <a:tab pos="2895600" algn="l"/>
                  </a:tabLst>
                </a:pPr>
                <a:r>
                  <a:rPr lang="en-US" sz="2400" b="1" dirty="0">
                    <a:solidFill>
                      <a:srgbClr val="C39C01"/>
                    </a:solidFill>
                    <a:latin typeface="Calibri" charset="0"/>
                    <a:cs typeface="Arial Unicode MS" charset="0"/>
                  </a:rPr>
                  <a:t>Enterprise Space</a:t>
                </a:r>
              </a:p>
            </p:txBody>
          </p:sp>
          <p:sp>
            <p:nvSpPr>
              <p:cNvPr id="71685" name="Oval 5"/>
              <p:cNvSpPr>
                <a:spLocks noChangeArrowheads="1"/>
              </p:cNvSpPr>
              <p:nvPr/>
            </p:nvSpPr>
            <p:spPr bwMode="auto">
              <a:xfrm>
                <a:off x="1328" y="2106"/>
                <a:ext cx="2132" cy="728"/>
              </a:xfrm>
              <a:prstGeom prst="ellipse">
                <a:avLst/>
              </a:prstGeom>
              <a:solidFill>
                <a:srgbClr val="9BBB59"/>
              </a:solidFill>
              <a:ln w="38160">
                <a:solidFill>
                  <a:srgbClr val="F2F2F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a:lstStyle/>
              <a:p>
                <a:pPr algn="ctr">
                  <a:lnSpc>
                    <a:spcPct val="102000"/>
                  </a:lnSpc>
                  <a:spcAft>
                    <a:spcPts val="1000"/>
                  </a:spcAft>
                  <a:tabLst>
                    <a:tab pos="723900" algn="l"/>
                    <a:tab pos="1447800" algn="l"/>
                    <a:tab pos="2171700" algn="l"/>
                    <a:tab pos="2895600" algn="l"/>
                  </a:tabLst>
                </a:pPr>
                <a:r>
                  <a:rPr lang="en-US" sz="2400" b="1" dirty="0">
                    <a:latin typeface="Calibri" charset="0"/>
                    <a:cs typeface="Arial Unicode MS" charset="0"/>
                  </a:rPr>
                  <a:t>Embedded Space</a:t>
                </a:r>
              </a:p>
            </p:txBody>
          </p:sp>
          <p:sp>
            <p:nvSpPr>
              <p:cNvPr id="71686" name="Oval 6"/>
              <p:cNvSpPr>
                <a:spLocks noChangeArrowheads="1"/>
              </p:cNvSpPr>
              <p:nvPr/>
            </p:nvSpPr>
            <p:spPr bwMode="auto">
              <a:xfrm>
                <a:off x="2668" y="711"/>
                <a:ext cx="1796" cy="782"/>
              </a:xfrm>
              <a:prstGeom prst="ellipse">
                <a:avLst/>
              </a:prstGeom>
              <a:gradFill rotWithShape="0">
                <a:gsLst>
                  <a:gs pos="0">
                    <a:srgbClr val="FFFFFF"/>
                  </a:gs>
                  <a:gs pos="100000">
                    <a:srgbClr val="B6DDE8"/>
                  </a:gs>
                </a:gsLst>
                <a:lin ang="5400000" scaled="1"/>
              </a:gradFill>
              <a:ln w="12600">
                <a:solidFill>
                  <a:srgbClr val="92CDDC"/>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a:lstStyle/>
              <a:p>
                <a:pPr algn="ctr">
                  <a:lnSpc>
                    <a:spcPct val="102000"/>
                  </a:lnSpc>
                  <a:spcAft>
                    <a:spcPts val="1000"/>
                  </a:spcAft>
                  <a:tabLst>
                    <a:tab pos="723900" algn="l"/>
                    <a:tab pos="1447800" algn="l"/>
                    <a:tab pos="2171700" algn="l"/>
                  </a:tabLst>
                </a:pPr>
                <a:r>
                  <a:rPr lang="en-US" sz="2400" b="1" dirty="0">
                    <a:solidFill>
                      <a:srgbClr val="0070C0"/>
                    </a:solidFill>
                    <a:latin typeface="Calibri" charset="0"/>
                    <a:cs typeface="Arial Unicode MS" charset="0"/>
                  </a:rPr>
                  <a:t>Cloud Space</a:t>
                </a:r>
              </a:p>
            </p:txBody>
          </p:sp>
          <p:sp>
            <p:nvSpPr>
              <p:cNvPr id="71687" name="Rectangle 7"/>
              <p:cNvSpPr>
                <a:spLocks noChangeArrowheads="1"/>
              </p:cNvSpPr>
              <p:nvPr/>
            </p:nvSpPr>
            <p:spPr bwMode="auto">
              <a:xfrm>
                <a:off x="1448" y="1593"/>
                <a:ext cx="1891" cy="274"/>
              </a:xfrm>
              <a:prstGeom prst="rect">
                <a:avLst/>
              </a:prstGeom>
              <a:solidFill>
                <a:srgbClr val="FFFFFF"/>
              </a:solidFill>
              <a:ln w="63360">
                <a:solidFill>
                  <a:srgbClr val="C0504D"/>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a:lstStyle/>
              <a:p>
                <a:pPr algn="ctr">
                  <a:lnSpc>
                    <a:spcPct val="102000"/>
                  </a:lnSpc>
                  <a:spcAft>
                    <a:spcPts val="1000"/>
                  </a:spcAft>
                  <a:tabLst>
                    <a:tab pos="723900" algn="l"/>
                    <a:tab pos="1447800" algn="l"/>
                    <a:tab pos="2171700" algn="l"/>
                    <a:tab pos="2895600" algn="l"/>
                  </a:tabLst>
                </a:pPr>
                <a:r>
                  <a:rPr lang="en-US" sz="1400" b="1" dirty="0">
                    <a:solidFill>
                      <a:srgbClr val="C00000"/>
                    </a:solidFill>
                    <a:latin typeface="Calibri" charset="0"/>
                    <a:cs typeface="Arial Unicode MS" charset="0"/>
                  </a:rPr>
                  <a:t>Integration Bus </a:t>
                </a:r>
              </a:p>
            </p:txBody>
          </p:sp>
          <p:cxnSp>
            <p:nvCxnSpPr>
              <p:cNvPr id="71688" name="AutoShape 8"/>
              <p:cNvCxnSpPr>
                <a:cxnSpLocks noChangeShapeType="1"/>
              </p:cNvCxnSpPr>
              <p:nvPr/>
            </p:nvCxnSpPr>
            <p:spPr bwMode="auto">
              <a:xfrm flipV="1">
                <a:off x="2807" y="1337"/>
                <a:ext cx="175" cy="255"/>
              </a:xfrm>
              <a:prstGeom prst="straightConnector1">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689" name="AutoShape 9"/>
              <p:cNvCxnSpPr>
                <a:cxnSpLocks noChangeShapeType="1"/>
              </p:cNvCxnSpPr>
              <p:nvPr/>
            </p:nvCxnSpPr>
            <p:spPr bwMode="auto">
              <a:xfrm flipH="1" flipV="1">
                <a:off x="1972" y="1384"/>
                <a:ext cx="195" cy="208"/>
              </a:xfrm>
              <a:prstGeom prst="straightConnector1">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cxnSp>
          <p:nvCxnSpPr>
            <p:cNvPr id="71690" name="AutoShape 10"/>
            <p:cNvCxnSpPr>
              <a:cxnSpLocks noChangeShapeType="1"/>
            </p:cNvCxnSpPr>
            <p:nvPr/>
          </p:nvCxnSpPr>
          <p:spPr bwMode="auto">
            <a:xfrm>
              <a:off x="1972" y="1384"/>
              <a:ext cx="196" cy="208"/>
            </a:xfrm>
            <a:prstGeom prst="straightConnector1">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691" name="AutoShape 11"/>
            <p:cNvCxnSpPr>
              <a:cxnSpLocks noChangeShapeType="1"/>
            </p:cNvCxnSpPr>
            <p:nvPr/>
          </p:nvCxnSpPr>
          <p:spPr bwMode="auto">
            <a:xfrm flipH="1">
              <a:off x="2807" y="1337"/>
              <a:ext cx="174" cy="256"/>
            </a:xfrm>
            <a:prstGeom prst="straightConnector1">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cxnSp>
        <p:nvCxnSpPr>
          <p:cNvPr id="71692" name="AutoShape 12"/>
          <p:cNvCxnSpPr>
            <a:cxnSpLocks noChangeShapeType="1"/>
          </p:cNvCxnSpPr>
          <p:nvPr/>
        </p:nvCxnSpPr>
        <p:spPr bwMode="auto">
          <a:xfrm flipV="1">
            <a:off x="5638800" y="3505200"/>
            <a:ext cx="4233" cy="571500"/>
          </a:xfrm>
          <a:prstGeom prst="straightConnector1">
            <a:avLst/>
          </a:prstGeom>
          <a:noFill/>
          <a:ln w="9360">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Tree>
    <p:extLst>
      <p:ext uri="{BB962C8B-B14F-4D97-AF65-F5344CB8AC3E}">
        <p14:creationId xmlns:p14="http://schemas.microsoft.com/office/powerpoint/2010/main" val="40766812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a:solidFill>
                  <a:schemeClr val="tx1"/>
                </a:solidFill>
                <a:cs typeface="Helvetica Neue Light"/>
              </a:rPr>
              <a:t>Confidential  |  DD.MM.YY  |  version #</a:t>
            </a:r>
            <a:endParaRPr lang="en-US" dirty="0"/>
          </a:p>
        </p:txBody>
      </p:sp>
      <p:sp>
        <p:nvSpPr>
          <p:cNvPr id="3" name="Text Placeholder 2"/>
          <p:cNvSpPr>
            <a:spLocks noGrp="1"/>
          </p:cNvSpPr>
          <p:nvPr>
            <p:ph type="body" sz="quarter" idx="13"/>
          </p:nvPr>
        </p:nvSpPr>
        <p:spPr>
          <a:xfrm>
            <a:off x="457200" y="609600"/>
            <a:ext cx="10668000" cy="457200"/>
          </a:xfrm>
        </p:spPr>
        <p:txBody>
          <a:bodyPr>
            <a:normAutofit fontScale="92500" lnSpcReduction="10000"/>
          </a:bodyPr>
          <a:lstStyle/>
          <a:p>
            <a:r>
              <a:rPr lang="en-US" dirty="0"/>
              <a:t>The Digital Transform</a:t>
            </a:r>
          </a:p>
        </p:txBody>
      </p:sp>
      <p:pic>
        <p:nvPicPr>
          <p:cNvPr id="5" name="Picture 4" descr="IoT environmen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7257"/>
            <a:ext cx="10744200" cy="6858000"/>
          </a:xfrm>
          <a:prstGeom prst="rect">
            <a:avLst/>
          </a:prstGeom>
        </p:spPr>
      </p:pic>
    </p:spTree>
    <p:extLst>
      <p:ext uri="{BB962C8B-B14F-4D97-AF65-F5344CB8AC3E}">
        <p14:creationId xmlns:p14="http://schemas.microsoft.com/office/powerpoint/2010/main" val="4032166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a:solidFill>
                  <a:schemeClr val="tx1"/>
                </a:solidFill>
                <a:cs typeface="Helvetica Neue Light"/>
              </a:rPr>
              <a:t>Confidential  |  DD.MM.YY  |  version #</a:t>
            </a:r>
            <a:endParaRPr lang="en-US" dirty="0"/>
          </a:p>
        </p:txBody>
      </p:sp>
      <p:sp>
        <p:nvSpPr>
          <p:cNvPr id="3" name="Text Placeholder 2"/>
          <p:cNvSpPr>
            <a:spLocks noGrp="1"/>
          </p:cNvSpPr>
          <p:nvPr>
            <p:ph type="body" sz="quarter" idx="13"/>
          </p:nvPr>
        </p:nvSpPr>
        <p:spPr>
          <a:xfrm>
            <a:off x="304800" y="381000"/>
            <a:ext cx="10668000" cy="457200"/>
          </a:xfrm>
        </p:spPr>
        <p:txBody>
          <a:bodyPr>
            <a:normAutofit/>
          </a:bodyPr>
          <a:lstStyle/>
          <a:p>
            <a:pPr algn="ctr"/>
            <a:r>
              <a:rPr lang="en-US" sz="2400" b="1" dirty="0">
                <a:latin typeface="Avenir Book" panose="02000503020000020003" pitchFamily="2" charset="0"/>
              </a:rPr>
              <a:t>How to make IoT Environments Intelligent?</a:t>
            </a:r>
          </a:p>
        </p:txBody>
      </p:sp>
      <p:sp>
        <p:nvSpPr>
          <p:cNvPr id="4" name="Text Placeholder 3"/>
          <p:cNvSpPr>
            <a:spLocks noGrp="1"/>
          </p:cNvSpPr>
          <p:nvPr>
            <p:ph type="body" sz="quarter" idx="14"/>
          </p:nvPr>
        </p:nvSpPr>
        <p:spPr>
          <a:xfrm>
            <a:off x="324853" y="862263"/>
            <a:ext cx="10668000" cy="5257800"/>
          </a:xfrm>
        </p:spPr>
        <p:txBody>
          <a:bodyPr/>
          <a:lstStyle/>
          <a:p>
            <a:r>
              <a:rPr lang="en-US" dirty="0">
                <a:latin typeface="Avenir Book" panose="02000503020000020003" pitchFamily="2" charset="0"/>
              </a:rPr>
              <a:t>Any IoT environment comprises scores of networked, resource-constrained and intensive, and embedded systems (digital objects, connected devices, and virtualized / containerized infra).  IoT artifacts are not individually intelligent. The charter is to make them intelligent individually as well as collectively</a:t>
            </a:r>
          </a:p>
          <a:p>
            <a:endParaRPr lang="en-US" dirty="0">
              <a:latin typeface="Avenir Book" panose="02000503020000020003" pitchFamily="2" charset="0"/>
            </a:endParaRPr>
          </a:p>
          <a:p>
            <a:endParaRPr lang="en-US" dirty="0">
              <a:latin typeface="Avenir Book" panose="02000503020000020003" pitchFamily="2" charset="0"/>
            </a:endParaRPr>
          </a:p>
          <a:p>
            <a:endParaRPr lang="en-US" dirty="0">
              <a:latin typeface="Avenir Book" panose="02000503020000020003" pitchFamily="2" charset="0"/>
            </a:endParaRPr>
          </a:p>
          <a:p>
            <a:pPr>
              <a:buAutoNum type="arabicPeriod"/>
            </a:pPr>
            <a:r>
              <a:rPr lang="en-US" dirty="0">
                <a:latin typeface="Avenir Book" panose="02000503020000020003" pitchFamily="2" charset="0"/>
              </a:rPr>
              <a:t>The </a:t>
            </a:r>
            <a:r>
              <a:rPr lang="en-US" b="1" dirty="0">
                <a:latin typeface="Avenir Book" panose="02000503020000020003" pitchFamily="2" charset="0"/>
              </a:rPr>
              <a:t>Internet of Agents (</a:t>
            </a:r>
            <a:r>
              <a:rPr lang="en-US" b="1" dirty="0" err="1">
                <a:latin typeface="Avenir Book" panose="02000503020000020003" pitchFamily="2" charset="0"/>
              </a:rPr>
              <a:t>IoA</a:t>
            </a:r>
            <a:r>
              <a:rPr lang="en-US" b="1" dirty="0">
                <a:latin typeface="Avenir Book" panose="02000503020000020003" pitchFamily="2" charset="0"/>
              </a:rPr>
              <a:t>) </a:t>
            </a:r>
            <a:r>
              <a:rPr lang="en-US" dirty="0">
                <a:latin typeface="Avenir Book" panose="02000503020000020003" pitchFamily="2" charset="0"/>
              </a:rPr>
              <a:t>for empowering each digital object to be adaptive, articulate, reactive, and cognitive through mapping an software agent for each of the participating digital objects</a:t>
            </a:r>
          </a:p>
          <a:p>
            <a:pPr>
              <a:buAutoNum type="arabicPeriod"/>
            </a:pPr>
            <a:endParaRPr lang="en-US" dirty="0">
              <a:latin typeface="Avenir Book" panose="02000503020000020003" pitchFamily="2" charset="0"/>
            </a:endParaRPr>
          </a:p>
          <a:p>
            <a:pPr>
              <a:buAutoNum type="arabicPeriod"/>
            </a:pPr>
            <a:r>
              <a:rPr lang="en-US" dirty="0">
                <a:latin typeface="Avenir Book" panose="02000503020000020003" pitchFamily="2" charset="0"/>
              </a:rPr>
              <a:t>The concept of </a:t>
            </a:r>
            <a:r>
              <a:rPr lang="en-US" b="1" dirty="0">
                <a:latin typeface="Avenir Book" panose="02000503020000020003" pitchFamily="2" charset="0"/>
              </a:rPr>
              <a:t>Digital Twin / virtual object </a:t>
            </a:r>
            <a:r>
              <a:rPr lang="en-US" dirty="0">
                <a:latin typeface="Avenir Book" panose="02000503020000020003" pitchFamily="2" charset="0"/>
              </a:rPr>
              <a:t>is also maturing and stabilizing</a:t>
            </a:r>
          </a:p>
          <a:p>
            <a:pPr>
              <a:buAutoNum type="arabicPeriod"/>
            </a:pPr>
            <a:endParaRPr lang="en-US" dirty="0">
              <a:latin typeface="Avenir Book" panose="02000503020000020003" pitchFamily="2" charset="0"/>
            </a:endParaRPr>
          </a:p>
          <a:p>
            <a:pPr>
              <a:buAutoNum type="arabicPeriod"/>
            </a:pPr>
            <a:r>
              <a:rPr lang="en-US" dirty="0">
                <a:latin typeface="Avenir Book" panose="02000503020000020003" pitchFamily="2" charset="0"/>
              </a:rPr>
              <a:t>The proven and potential </a:t>
            </a:r>
            <a:r>
              <a:rPr lang="en-US" b="1" dirty="0">
                <a:latin typeface="Avenir Book" panose="02000503020000020003" pitchFamily="2" charset="0"/>
              </a:rPr>
              <a:t>IoT data analytics at edge and cloud levels </a:t>
            </a:r>
            <a:r>
              <a:rPr lang="en-US" dirty="0">
                <a:latin typeface="Avenir Book" panose="02000503020000020003" pitchFamily="2" charset="0"/>
              </a:rPr>
              <a:t>is the prominent and dominant aspect for knowledge discovery and dissemination</a:t>
            </a:r>
          </a:p>
          <a:p>
            <a:pPr>
              <a:buAutoNum type="arabicPeriod"/>
            </a:pPr>
            <a:endParaRPr lang="en-US" dirty="0">
              <a:latin typeface="Avenir Book" panose="02000503020000020003" pitchFamily="2" charset="0"/>
            </a:endParaRPr>
          </a:p>
          <a:p>
            <a:pPr>
              <a:buAutoNum type="arabicPeriod"/>
            </a:pPr>
            <a:r>
              <a:rPr lang="en-US" dirty="0">
                <a:latin typeface="Avenir Book" panose="02000503020000020003" pitchFamily="2" charset="0"/>
              </a:rPr>
              <a:t>The application of </a:t>
            </a:r>
            <a:r>
              <a:rPr lang="en-US" b="1" dirty="0">
                <a:latin typeface="Avenir Book" panose="02000503020000020003" pitchFamily="2" charset="0"/>
              </a:rPr>
              <a:t>artificial intelligence (AI) </a:t>
            </a:r>
            <a:r>
              <a:rPr lang="en-US" dirty="0">
                <a:latin typeface="Avenir Book" panose="02000503020000020003" pitchFamily="2" charset="0"/>
              </a:rPr>
              <a:t>technologies (machine and deep learning algorithms, computer vision, natural language processing, video processing, etc. ) leads to the realization of smarter systems, services and solutions </a:t>
            </a:r>
          </a:p>
          <a:p>
            <a:pPr>
              <a:buAutoNum type="arabicPeriod"/>
            </a:pPr>
            <a:endParaRPr lang="en-US" dirty="0">
              <a:latin typeface="Avenir Book" panose="02000503020000020003" pitchFamily="2" charset="0"/>
            </a:endParaRPr>
          </a:p>
          <a:p>
            <a:pPr>
              <a:buAutoNum type="arabicPeriod"/>
            </a:pPr>
            <a:r>
              <a:rPr lang="en-US" dirty="0">
                <a:latin typeface="Avenir Book" panose="02000503020000020003" pitchFamily="2" charset="0"/>
              </a:rPr>
              <a:t>The new concept of </a:t>
            </a:r>
            <a:r>
              <a:rPr lang="en-US" b="1" dirty="0">
                <a:latin typeface="Avenir Book" panose="02000503020000020003" pitchFamily="2" charset="0"/>
              </a:rPr>
              <a:t>smart contracts </a:t>
            </a:r>
            <a:r>
              <a:rPr lang="en-US" dirty="0">
                <a:latin typeface="Avenir Book" panose="02000503020000020003" pitchFamily="2" charset="0"/>
              </a:rPr>
              <a:t>being popularized through the blockbuster blockchain technology leads to sophisticated and decentralized applications</a:t>
            </a:r>
          </a:p>
          <a:p>
            <a:pPr>
              <a:buAutoNum type="arabicPeriod"/>
            </a:pPr>
            <a:endParaRPr lang="en-US" dirty="0"/>
          </a:p>
        </p:txBody>
      </p:sp>
    </p:spTree>
    <p:extLst>
      <p:ext uri="{BB962C8B-B14F-4D97-AF65-F5344CB8AC3E}">
        <p14:creationId xmlns:p14="http://schemas.microsoft.com/office/powerpoint/2010/main" val="2139878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31DED1-7C44-6544-A845-BE26F8EED724}"/>
              </a:ext>
            </a:extLst>
          </p:cNvPr>
          <p:cNvSpPr>
            <a:spLocks noGrp="1"/>
          </p:cNvSpPr>
          <p:nvPr>
            <p:ph type="ftr" sz="quarter" idx="11"/>
          </p:nvPr>
        </p:nvSpPr>
        <p:spPr/>
        <p:txBody>
          <a:bodyPr/>
          <a:lstStyle/>
          <a:p>
            <a:r>
              <a:rPr lang="en-GB">
                <a:solidFill>
                  <a:schemeClr val="tx1"/>
                </a:solidFill>
                <a:cs typeface="Helvetica Neue Light"/>
              </a:rPr>
              <a:t>Confidential  |  DD.MM.YY  |  version #</a:t>
            </a:r>
            <a:endParaRPr lang="en-US" dirty="0"/>
          </a:p>
        </p:txBody>
      </p:sp>
      <p:sp>
        <p:nvSpPr>
          <p:cNvPr id="3" name="Text Placeholder 2">
            <a:extLst>
              <a:ext uri="{FF2B5EF4-FFF2-40B4-BE49-F238E27FC236}">
                <a16:creationId xmlns:a16="http://schemas.microsoft.com/office/drawing/2014/main" id="{96A16A52-5FAC-6644-98F4-9BBCEA64BB35}"/>
              </a:ext>
            </a:extLst>
          </p:cNvPr>
          <p:cNvSpPr>
            <a:spLocks noGrp="1"/>
          </p:cNvSpPr>
          <p:nvPr>
            <p:ph type="body" sz="quarter" idx="13"/>
          </p:nvPr>
        </p:nvSpPr>
        <p:spPr/>
        <p:txBody>
          <a:bodyPr>
            <a:normAutofit/>
          </a:bodyPr>
          <a:lstStyle/>
          <a:p>
            <a:pPr algn="ctr"/>
            <a:r>
              <a:rPr lang="en-US" sz="2400" b="1" dirty="0">
                <a:latin typeface="Avenir Book" panose="02000503020000020003" pitchFamily="2" charset="0"/>
              </a:rPr>
              <a:t>Data Analytics towards Sophisticated IoT Environments</a:t>
            </a:r>
          </a:p>
        </p:txBody>
      </p:sp>
    </p:spTree>
    <p:extLst>
      <p:ext uri="{BB962C8B-B14F-4D97-AF65-F5344CB8AC3E}">
        <p14:creationId xmlns:p14="http://schemas.microsoft.com/office/powerpoint/2010/main" val="689596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a:solidFill>
                  <a:schemeClr val="tx1"/>
                </a:solidFill>
                <a:cs typeface="Helvetica Neue Light"/>
              </a:rPr>
              <a:t>Confidential  |  DD.MM.YY  |  version #</a:t>
            </a:r>
            <a:endParaRPr lang="en-US" dirty="0"/>
          </a:p>
        </p:txBody>
      </p:sp>
      <p:sp>
        <p:nvSpPr>
          <p:cNvPr id="3" name="Text Placeholder 2"/>
          <p:cNvSpPr>
            <a:spLocks noGrp="1"/>
          </p:cNvSpPr>
          <p:nvPr>
            <p:ph type="body" sz="quarter" idx="13"/>
          </p:nvPr>
        </p:nvSpPr>
        <p:spPr>
          <a:xfrm>
            <a:off x="381000" y="381000"/>
            <a:ext cx="10668000" cy="457200"/>
          </a:xfrm>
        </p:spPr>
        <p:txBody>
          <a:bodyPr>
            <a:normAutofit/>
          </a:bodyPr>
          <a:lstStyle/>
          <a:p>
            <a:pPr algn="ctr"/>
            <a:r>
              <a:rPr lang="en-US" sz="2400" b="1" dirty="0">
                <a:latin typeface="Avenir Book"/>
                <a:cs typeface="Avenir Book"/>
              </a:rPr>
              <a:t>Why IoT Data Analytics?</a:t>
            </a:r>
          </a:p>
        </p:txBody>
      </p:sp>
      <p:sp>
        <p:nvSpPr>
          <p:cNvPr id="4" name="Text Placeholder 3"/>
          <p:cNvSpPr>
            <a:spLocks noGrp="1"/>
          </p:cNvSpPr>
          <p:nvPr>
            <p:ph type="body" sz="quarter" idx="14"/>
          </p:nvPr>
        </p:nvSpPr>
        <p:spPr>
          <a:xfrm>
            <a:off x="304800" y="1066800"/>
            <a:ext cx="10668000" cy="5105400"/>
          </a:xfrm>
        </p:spPr>
        <p:txBody>
          <a:bodyPr>
            <a:normAutofit/>
          </a:bodyPr>
          <a:lstStyle/>
          <a:p>
            <a:pPr marL="457200" lvl="0" indent="-457200">
              <a:buFont typeface="+mj-lt"/>
              <a:buAutoNum type="arabicPeriod"/>
            </a:pPr>
            <a:r>
              <a:rPr lang="en-IN" sz="1600" dirty="0">
                <a:latin typeface="Avenir Book"/>
                <a:cs typeface="Avenir Book"/>
              </a:rPr>
              <a:t>Establishes a variety of smarter environments (smarter homes, hotels, hospitals, etc.) </a:t>
            </a:r>
          </a:p>
          <a:p>
            <a:pPr marL="457200" lvl="0" indent="-457200">
              <a:buFont typeface="+mj-lt"/>
              <a:buAutoNum type="arabicPeriod"/>
            </a:pPr>
            <a:endParaRPr lang="en-IN" sz="1600" dirty="0">
              <a:latin typeface="Avenir Book"/>
              <a:cs typeface="Avenir Book"/>
            </a:endParaRPr>
          </a:p>
          <a:p>
            <a:pPr marL="457200" lvl="0" indent="-457200">
              <a:buFont typeface="+mj-lt"/>
              <a:buAutoNum type="arabicPeriod"/>
            </a:pPr>
            <a:r>
              <a:rPr lang="en-IN" sz="1600" dirty="0">
                <a:latin typeface="Avenir Book"/>
                <a:cs typeface="Avenir Book"/>
              </a:rPr>
              <a:t>Uncovers timely and actionable insights for machines and men</a:t>
            </a:r>
            <a:endParaRPr lang="en-US" sz="1600" dirty="0">
              <a:latin typeface="Avenir Book"/>
              <a:cs typeface="Avenir Book"/>
            </a:endParaRPr>
          </a:p>
          <a:p>
            <a:pPr marL="457200" lvl="0" indent="-457200">
              <a:buFont typeface="+mj-lt"/>
              <a:buAutoNum type="arabicPeriod"/>
            </a:pPr>
            <a:endParaRPr lang="en-IN" sz="1600" dirty="0">
              <a:latin typeface="Avenir Book"/>
              <a:cs typeface="Avenir Book"/>
            </a:endParaRPr>
          </a:p>
          <a:p>
            <a:pPr marL="457200" lvl="0" indent="-457200">
              <a:buFont typeface="+mj-lt"/>
              <a:buAutoNum type="arabicPeriod"/>
            </a:pPr>
            <a:r>
              <a:rPr lang="en-IN" sz="1600" dirty="0">
                <a:latin typeface="Avenir Book"/>
                <a:cs typeface="Avenir Book"/>
              </a:rPr>
              <a:t>Enables the realization of smart objects, devices, networks and environments, </a:t>
            </a:r>
            <a:endParaRPr lang="en-US" sz="1600" dirty="0">
              <a:latin typeface="Avenir Book"/>
              <a:cs typeface="Avenir Book"/>
            </a:endParaRPr>
          </a:p>
          <a:p>
            <a:pPr marL="457200" lvl="0" indent="-457200">
              <a:buFont typeface="+mj-lt"/>
              <a:buAutoNum type="arabicPeriod"/>
            </a:pPr>
            <a:endParaRPr lang="en-IN" sz="1600" dirty="0">
              <a:latin typeface="Avenir Book"/>
              <a:cs typeface="Avenir Book"/>
            </a:endParaRPr>
          </a:p>
          <a:p>
            <a:pPr marL="457200" lvl="0" indent="-457200">
              <a:buFont typeface="+mj-lt"/>
              <a:buAutoNum type="arabicPeriod"/>
            </a:pPr>
            <a:r>
              <a:rPr lang="en-IN" sz="1600" dirty="0">
                <a:latin typeface="Avenir Book"/>
                <a:cs typeface="Avenir Book"/>
              </a:rPr>
              <a:t>Leads to the production of pioneering and people-centric applications and services</a:t>
            </a:r>
            <a:endParaRPr lang="en-US" sz="1600" dirty="0">
              <a:latin typeface="Avenir Book"/>
              <a:cs typeface="Avenir Book"/>
            </a:endParaRPr>
          </a:p>
          <a:p>
            <a:pPr marL="457200" lvl="0" indent="-457200">
              <a:buFont typeface="+mj-lt"/>
              <a:buAutoNum type="arabicPeriod"/>
            </a:pPr>
            <a:endParaRPr lang="en-IN" sz="1600" dirty="0">
              <a:latin typeface="Avenir Book"/>
              <a:cs typeface="Avenir Book"/>
            </a:endParaRPr>
          </a:p>
          <a:p>
            <a:pPr marL="457200" lvl="0" indent="-457200">
              <a:buFont typeface="+mj-lt"/>
              <a:buAutoNum type="arabicPeriod"/>
            </a:pPr>
            <a:r>
              <a:rPr lang="en-IN" sz="1600" dirty="0">
                <a:latin typeface="Avenir Book"/>
                <a:cs typeface="Avenir Book"/>
              </a:rPr>
              <a:t>Helps to come out with precise predictions and prescriptions, </a:t>
            </a:r>
            <a:endParaRPr lang="en-US" sz="1600" dirty="0">
              <a:latin typeface="Avenir Book"/>
              <a:cs typeface="Avenir Book"/>
            </a:endParaRPr>
          </a:p>
          <a:p>
            <a:pPr marL="457200" lvl="0" indent="-457200">
              <a:buFont typeface="+mj-lt"/>
              <a:buAutoNum type="arabicPeriod"/>
            </a:pPr>
            <a:endParaRPr lang="en-IN" sz="1600" dirty="0">
              <a:latin typeface="Avenir Book"/>
              <a:cs typeface="Avenir Book"/>
            </a:endParaRPr>
          </a:p>
          <a:p>
            <a:pPr marL="457200" lvl="0" indent="-457200">
              <a:buFont typeface="+mj-lt"/>
              <a:buAutoNum type="arabicPeriod"/>
            </a:pPr>
            <a:r>
              <a:rPr lang="en-IN" sz="1600" dirty="0">
                <a:latin typeface="Avenir Book"/>
                <a:cs typeface="Avenir Book"/>
              </a:rPr>
              <a:t>Facilitates process excellence and people productivity</a:t>
            </a:r>
            <a:endParaRPr lang="en-US" sz="1600" dirty="0">
              <a:latin typeface="Avenir Book"/>
              <a:cs typeface="Avenir Book"/>
            </a:endParaRPr>
          </a:p>
          <a:p>
            <a:pPr marL="457200" lvl="0" indent="-457200">
              <a:buFont typeface="+mj-lt"/>
              <a:buAutoNum type="arabicPeriod"/>
            </a:pPr>
            <a:endParaRPr lang="en-IN" sz="1600" dirty="0">
              <a:latin typeface="Avenir Book"/>
              <a:cs typeface="Avenir Book"/>
            </a:endParaRPr>
          </a:p>
          <a:p>
            <a:pPr marL="457200" lvl="0" indent="-457200">
              <a:buFont typeface="+mj-lt"/>
              <a:buAutoNum type="arabicPeriod"/>
            </a:pPr>
            <a:r>
              <a:rPr lang="en-IN" sz="1600" dirty="0">
                <a:latin typeface="Avenir Book"/>
                <a:cs typeface="Avenir Book"/>
              </a:rPr>
              <a:t>Guarantees preventive maintenance of infrastructures</a:t>
            </a:r>
            <a:endParaRPr lang="en-US" sz="1600" dirty="0">
              <a:latin typeface="Avenir Book"/>
              <a:cs typeface="Avenir Book"/>
            </a:endParaRPr>
          </a:p>
          <a:p>
            <a:pPr marL="457200" lvl="0" indent="-457200">
              <a:buFont typeface="+mj-lt"/>
              <a:buAutoNum type="arabicPeriod"/>
            </a:pPr>
            <a:endParaRPr lang="en-IN" sz="1600" dirty="0">
              <a:latin typeface="Avenir Book"/>
              <a:cs typeface="Avenir Book"/>
            </a:endParaRPr>
          </a:p>
          <a:p>
            <a:pPr marL="457200" lvl="0" indent="-457200">
              <a:buFont typeface="+mj-lt"/>
              <a:buAutoNum type="arabicPeriod"/>
            </a:pPr>
            <a:r>
              <a:rPr lang="en-IN" sz="1600" dirty="0">
                <a:latin typeface="Avenir Book"/>
                <a:cs typeface="Avenir Book"/>
              </a:rPr>
              <a:t>Ensures the optimized utilization of distributed assets through monitoring, measurement, and management for perfect inventory replenishment </a:t>
            </a:r>
            <a:endParaRPr lang="en-US" sz="1600" dirty="0">
              <a:latin typeface="Avenir Book"/>
              <a:cs typeface="Avenir Book"/>
            </a:endParaRPr>
          </a:p>
          <a:p>
            <a:pPr marL="457200" lvl="0" indent="-457200">
              <a:buFont typeface="+mj-lt"/>
              <a:buAutoNum type="arabicPeriod"/>
            </a:pPr>
            <a:endParaRPr lang="en-IN" sz="1600" dirty="0">
              <a:latin typeface="Avenir Book"/>
              <a:cs typeface="Avenir Book"/>
            </a:endParaRPr>
          </a:p>
          <a:p>
            <a:pPr marL="457200" lvl="0" indent="-457200">
              <a:buFont typeface="+mj-lt"/>
              <a:buAutoNum type="arabicPeriod"/>
            </a:pPr>
            <a:r>
              <a:rPr lang="en-IN" sz="1600" dirty="0">
                <a:latin typeface="Avenir Book"/>
                <a:cs typeface="Avenir Book"/>
              </a:rPr>
              <a:t>Safeguards the safety and security of people and properties</a:t>
            </a:r>
            <a:endParaRPr lang="en-US" sz="1600" dirty="0">
              <a:latin typeface="Avenir Book"/>
              <a:cs typeface="Avenir Book"/>
            </a:endParaRPr>
          </a:p>
          <a:p>
            <a:pPr marL="457200" lvl="0" indent="-457200">
              <a:buFont typeface="+mj-lt"/>
              <a:buAutoNum type="arabicPeriod"/>
            </a:pPr>
            <a:endParaRPr lang="en-IN" sz="1600" dirty="0">
              <a:latin typeface="Avenir Book"/>
              <a:cs typeface="Avenir Book"/>
            </a:endParaRPr>
          </a:p>
          <a:p>
            <a:pPr marL="457200" lvl="0" indent="-457200">
              <a:buFont typeface="+mj-lt"/>
              <a:buAutoNum type="arabicPeriod"/>
            </a:pPr>
            <a:r>
              <a:rPr lang="en-IN" sz="1600" dirty="0">
                <a:latin typeface="Avenir Book"/>
                <a:cs typeface="Avenir Book"/>
              </a:rPr>
              <a:t>Monitors complex environments to guarantee business performance, productivity and resilience </a:t>
            </a:r>
            <a:endParaRPr lang="en-US" sz="1600" dirty="0">
              <a:latin typeface="Avenir Book"/>
              <a:cs typeface="Avenir Book"/>
            </a:endParaRPr>
          </a:p>
          <a:p>
            <a:endParaRPr lang="en-US" dirty="0"/>
          </a:p>
        </p:txBody>
      </p:sp>
    </p:spTree>
    <p:extLst>
      <p:ext uri="{BB962C8B-B14F-4D97-AF65-F5344CB8AC3E}">
        <p14:creationId xmlns:p14="http://schemas.microsoft.com/office/powerpoint/2010/main" val="650012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160" y="210748"/>
            <a:ext cx="10515600" cy="311769"/>
          </a:xfrm>
        </p:spPr>
        <p:txBody>
          <a:bodyPr>
            <a:noAutofit/>
          </a:bodyPr>
          <a:lstStyle/>
          <a:p>
            <a:pPr algn="ctr"/>
            <a:r>
              <a:rPr lang="en-IN" sz="2400" b="1" dirty="0">
                <a:effectLst>
                  <a:outerShdw blurRad="38100" dist="38100" dir="2700000" algn="tl">
                    <a:srgbClr val="000000">
                      <a:alpha val="43137"/>
                    </a:srgbClr>
                  </a:outerShdw>
                </a:effectLst>
                <a:latin typeface="Avenir Book" panose="02000503020000020003" pitchFamily="2" charset="0"/>
              </a:rPr>
              <a:t>Data Analytics at public Clouds for Smarter Homes</a:t>
            </a:r>
          </a:p>
        </p:txBody>
      </p:sp>
      <p:sp>
        <p:nvSpPr>
          <p:cNvPr id="6" name="Slide Number Placeholder 5"/>
          <p:cNvSpPr>
            <a:spLocks noGrp="1"/>
          </p:cNvSpPr>
          <p:nvPr>
            <p:ph type="sldNum" sz="quarter" idx="4294967295"/>
          </p:nvPr>
        </p:nvSpPr>
        <p:spPr>
          <a:xfrm>
            <a:off x="8610600" y="6356351"/>
            <a:ext cx="2743200" cy="365125"/>
          </a:xfrm>
          <a:prstGeom prst="rect">
            <a:avLst/>
          </a:prstGeom>
        </p:spPr>
        <p:txBody>
          <a:bodyPr/>
          <a:lstStyle/>
          <a:p>
            <a:fld id="{F386E30D-0D35-40EE-9CE5-83662D1B4FAD}" type="slidenum">
              <a:rPr lang="en-US" smtClean="0"/>
              <a:t>8</a:t>
            </a:fld>
            <a:endParaRPr lang="en-US"/>
          </a:p>
        </p:txBody>
      </p:sp>
      <p:pic>
        <p:nvPicPr>
          <p:cNvPr id="7" name="Content Placeholder 6"/>
          <p:cNvPicPr>
            <a:picLocks noGrp="1"/>
          </p:cNvPicPr>
          <p:nvPr>
            <p:ph idx="4294967295"/>
          </p:nvPr>
        </p:nvPicPr>
        <p:blipFill>
          <a:blip r:embed="rId2">
            <a:extLst>
              <a:ext uri="{28A0092B-C50C-407E-A947-70E740481C1C}">
                <a14:useLocalDpi xmlns:a14="http://schemas.microsoft.com/office/drawing/2010/main" val="0"/>
              </a:ext>
            </a:extLst>
          </a:blip>
          <a:stretch>
            <a:fillRect/>
          </a:stretch>
        </p:blipFill>
        <p:spPr bwMode="auto">
          <a:xfrm>
            <a:off x="861951" y="1028797"/>
            <a:ext cx="9983809" cy="5510116"/>
          </a:xfrm>
          <a:prstGeom prst="rect">
            <a:avLst/>
          </a:prstGeom>
          <a:noFill/>
          <a:ln>
            <a:noFill/>
          </a:ln>
        </p:spPr>
      </p:pic>
    </p:spTree>
    <p:extLst>
      <p:ext uri="{BB962C8B-B14F-4D97-AF65-F5344CB8AC3E}">
        <p14:creationId xmlns:p14="http://schemas.microsoft.com/office/powerpoint/2010/main" val="180671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70063"/>
            <a:ext cx="10058400" cy="430573"/>
          </a:xfrm>
        </p:spPr>
        <p:txBody>
          <a:bodyPr>
            <a:noAutofit/>
          </a:bodyPr>
          <a:lstStyle/>
          <a:p>
            <a:pPr algn="ctr"/>
            <a:r>
              <a:rPr lang="en-US" sz="2400" b="1" dirty="0">
                <a:effectLst>
                  <a:outerShdw blurRad="38100" dist="38100" dir="2700000" algn="tl">
                    <a:srgbClr val="000000">
                      <a:alpha val="43137"/>
                    </a:srgbClr>
                  </a:outerShdw>
                </a:effectLst>
                <a:latin typeface="Avenir Book" panose="02000503020000020003" pitchFamily="2" charset="0"/>
              </a:rPr>
              <a:t>Why IoT Data Analytics on Clouds?</a:t>
            </a:r>
          </a:p>
        </p:txBody>
      </p:sp>
      <p:sp>
        <p:nvSpPr>
          <p:cNvPr id="3" name="Content Placeholder 2"/>
          <p:cNvSpPr>
            <a:spLocks noGrp="1"/>
          </p:cNvSpPr>
          <p:nvPr>
            <p:ph idx="4294967295"/>
          </p:nvPr>
        </p:nvSpPr>
        <p:spPr>
          <a:xfrm>
            <a:off x="228601" y="804332"/>
            <a:ext cx="11611100" cy="5825067"/>
          </a:xfrm>
          <a:prstGeom prst="rect">
            <a:avLst/>
          </a:prstGeom>
        </p:spPr>
        <p:txBody>
          <a:bodyPr>
            <a:normAutofit fontScale="92500" lnSpcReduction="10000"/>
          </a:bodyPr>
          <a:lstStyle/>
          <a:p>
            <a:pPr>
              <a:buFont typeface="Arial" panose="020B0604020202020204" pitchFamily="34" charset="0"/>
              <a:buChar char="•"/>
            </a:pPr>
            <a:r>
              <a:rPr lang="en-US" sz="1500" b="1" dirty="0">
                <a:latin typeface="Avenir Book" panose="02000503020000020003" pitchFamily="2" charset="0"/>
              </a:rPr>
              <a:t>Agility &amp; Affordability </a:t>
            </a:r>
            <a:r>
              <a:rPr lang="en-US" sz="1500" dirty="0">
                <a:latin typeface="Avenir Book" panose="02000503020000020003" pitchFamily="2" charset="0"/>
              </a:rPr>
              <a:t>- No capital investment of large-size infrastructures for analytical workloads. Just use   and pay. Quickly provisioned and decommissioned once the need goes down. </a:t>
            </a:r>
          </a:p>
          <a:p>
            <a:pPr>
              <a:buFont typeface="Arial" panose="020B0604020202020204" pitchFamily="34" charset="0"/>
              <a:buChar char="•"/>
            </a:pPr>
            <a:endParaRPr lang="en-US" sz="1500" dirty="0">
              <a:latin typeface="Avenir Book" panose="02000503020000020003" pitchFamily="2" charset="0"/>
            </a:endParaRPr>
          </a:p>
          <a:p>
            <a:pPr>
              <a:buFont typeface="Arial" panose="020B0604020202020204" pitchFamily="34" charset="0"/>
              <a:buChar char="•"/>
            </a:pPr>
            <a:r>
              <a:rPr lang="en-US" sz="1500" b="1" dirty="0">
                <a:latin typeface="Avenir Book" panose="02000503020000020003" pitchFamily="2" charset="0"/>
              </a:rPr>
              <a:t>Data Analytics Platforms in Clouds </a:t>
            </a:r>
            <a:r>
              <a:rPr lang="en-US" sz="1500" dirty="0">
                <a:latin typeface="Avenir Book" panose="02000503020000020003" pitchFamily="2" charset="0"/>
              </a:rPr>
              <a:t>– Therefore leveraging cloud-enabled and ready platforms (generic or specific, open or commercial-grade, etc.) are fast and easy</a:t>
            </a:r>
          </a:p>
          <a:p>
            <a:pPr>
              <a:buFont typeface="Arial" panose="020B0604020202020204" pitchFamily="34" charset="0"/>
              <a:buChar char="•"/>
            </a:pPr>
            <a:endParaRPr lang="en-US" sz="1500" dirty="0">
              <a:latin typeface="Avenir Book" panose="02000503020000020003" pitchFamily="2" charset="0"/>
            </a:endParaRPr>
          </a:p>
          <a:p>
            <a:pPr>
              <a:buFont typeface="Arial" panose="020B0604020202020204" pitchFamily="34" charset="0"/>
              <a:buChar char="•"/>
            </a:pPr>
            <a:r>
              <a:rPr lang="en-US" sz="1500" b="1" dirty="0">
                <a:latin typeface="Avenir Book" panose="02000503020000020003" pitchFamily="2" charset="0"/>
              </a:rPr>
              <a:t>NoSQL &amp; NewSQL Databases and Data Warehouses in Clouds </a:t>
            </a:r>
            <a:r>
              <a:rPr lang="en-US" sz="1500" dirty="0">
                <a:latin typeface="Avenir Book" panose="02000503020000020003" pitchFamily="2" charset="0"/>
              </a:rPr>
              <a:t>– All kinds of database management systems and data warehouses in cloud speed up the process of next-generation data analytics. Database as a service (</a:t>
            </a:r>
            <a:r>
              <a:rPr lang="en-US" sz="1500" dirty="0" err="1">
                <a:latin typeface="Avenir Book" panose="02000503020000020003" pitchFamily="2" charset="0"/>
              </a:rPr>
              <a:t>DaaS</a:t>
            </a:r>
            <a:r>
              <a:rPr lang="en-US" sz="1500" dirty="0">
                <a:latin typeface="Avenir Book" panose="02000503020000020003" pitchFamily="2" charset="0"/>
              </a:rPr>
              <a:t>), data warehouse as a service (</a:t>
            </a:r>
            <a:r>
              <a:rPr lang="en-US" sz="1500" dirty="0" err="1">
                <a:latin typeface="Avenir Book" panose="02000503020000020003" pitchFamily="2" charset="0"/>
              </a:rPr>
              <a:t>DWaaS</a:t>
            </a:r>
            <a:r>
              <a:rPr lang="en-US" sz="1500" dirty="0">
                <a:latin typeface="Avenir Book" panose="02000503020000020003" pitchFamily="2" charset="0"/>
              </a:rPr>
              <a:t>), business process as a service (</a:t>
            </a:r>
            <a:r>
              <a:rPr lang="en-US" sz="1500" dirty="0" err="1">
                <a:latin typeface="Avenir Book" panose="02000503020000020003" pitchFamily="2" charset="0"/>
              </a:rPr>
              <a:t>BPaaS</a:t>
            </a:r>
            <a:r>
              <a:rPr lang="en-US" sz="1500" dirty="0">
                <a:latin typeface="Avenir Book" panose="02000503020000020003" pitchFamily="2" charset="0"/>
              </a:rPr>
              <a:t>) and other advancements lead to the rapid realization of analytics as a service (</a:t>
            </a:r>
            <a:r>
              <a:rPr lang="en-US" sz="1500" dirty="0" err="1">
                <a:latin typeface="Avenir Book" panose="02000503020000020003" pitchFamily="2" charset="0"/>
              </a:rPr>
              <a:t>AaaS</a:t>
            </a:r>
            <a:r>
              <a:rPr lang="en-US" sz="1500" dirty="0">
                <a:latin typeface="Avenir Book" panose="02000503020000020003" pitchFamily="2" charset="0"/>
              </a:rPr>
              <a:t>).  </a:t>
            </a:r>
          </a:p>
          <a:p>
            <a:pPr>
              <a:buFont typeface="Arial" panose="020B0604020202020204" pitchFamily="34" charset="0"/>
              <a:buChar char="•"/>
            </a:pPr>
            <a:endParaRPr lang="en-US" sz="1500" dirty="0">
              <a:latin typeface="Avenir Book" panose="02000503020000020003" pitchFamily="2" charset="0"/>
            </a:endParaRPr>
          </a:p>
          <a:p>
            <a:pPr>
              <a:buFont typeface="Arial" panose="020B0604020202020204" pitchFamily="34" charset="0"/>
              <a:buChar char="•"/>
            </a:pPr>
            <a:r>
              <a:rPr lang="en-US" sz="1500" b="1" dirty="0">
                <a:latin typeface="Avenir Book" panose="02000503020000020003" pitchFamily="2" charset="0"/>
              </a:rPr>
              <a:t>WAN Optimization Technologies </a:t>
            </a:r>
            <a:r>
              <a:rPr lang="en-US" sz="1500" dirty="0">
                <a:latin typeface="Avenir Book" panose="02000503020000020003" pitchFamily="2" charset="0"/>
              </a:rPr>
              <a:t>- There are WAN optimization products for quickly transmitting large quantities of data over the Internet infrastructure</a:t>
            </a:r>
          </a:p>
          <a:p>
            <a:pPr>
              <a:buFont typeface="Arial" panose="020B0604020202020204" pitchFamily="34" charset="0"/>
              <a:buChar char="•"/>
            </a:pPr>
            <a:endParaRPr lang="en-US" sz="1500" dirty="0">
              <a:latin typeface="Avenir Book" panose="02000503020000020003" pitchFamily="2" charset="0"/>
            </a:endParaRPr>
          </a:p>
          <a:p>
            <a:pPr>
              <a:buFont typeface="Arial" panose="020B0604020202020204" pitchFamily="34" charset="0"/>
              <a:buChar char="•"/>
            </a:pPr>
            <a:r>
              <a:rPr lang="en-US" sz="1500" b="1" dirty="0">
                <a:latin typeface="Avenir Book" panose="02000503020000020003" pitchFamily="2" charset="0"/>
              </a:rPr>
              <a:t>Social and professional networking sites </a:t>
            </a:r>
            <a:r>
              <a:rPr lang="en-US" sz="1500" dirty="0">
                <a:latin typeface="Avenir Book" panose="02000503020000020003" pitchFamily="2" charset="0"/>
              </a:rPr>
              <a:t>are running in public cloud environments</a:t>
            </a:r>
          </a:p>
          <a:p>
            <a:pPr>
              <a:buFont typeface="Arial" panose="020B0604020202020204" pitchFamily="34" charset="0"/>
              <a:buChar char="•"/>
            </a:pPr>
            <a:endParaRPr lang="en-US" sz="1500" dirty="0">
              <a:latin typeface="Avenir Book" panose="02000503020000020003" pitchFamily="2" charset="0"/>
            </a:endParaRPr>
          </a:p>
          <a:p>
            <a:pPr>
              <a:buFont typeface="Arial" panose="020B0604020202020204" pitchFamily="34" charset="0"/>
              <a:buChar char="•"/>
            </a:pPr>
            <a:r>
              <a:rPr lang="en-US" sz="1500" b="1" dirty="0">
                <a:latin typeface="Avenir Book" panose="02000503020000020003" pitchFamily="2" charset="0"/>
              </a:rPr>
              <a:t>Enterprise-class Applications in Clouds </a:t>
            </a:r>
            <a:r>
              <a:rPr lang="en-US" sz="1500" dirty="0">
                <a:latin typeface="Avenir Book" panose="02000503020000020003" pitchFamily="2" charset="0"/>
              </a:rPr>
              <a:t>– All kinds of customer-facing applications are cloud-enabled and deployed in highly optimized and organized cloud environments</a:t>
            </a:r>
          </a:p>
          <a:p>
            <a:pPr>
              <a:buFont typeface="Arial" panose="020B0604020202020204" pitchFamily="34" charset="0"/>
              <a:buChar char="•"/>
            </a:pPr>
            <a:endParaRPr lang="en-US" sz="1500" dirty="0">
              <a:latin typeface="Avenir Book" panose="02000503020000020003" pitchFamily="2" charset="0"/>
            </a:endParaRPr>
          </a:p>
          <a:p>
            <a:pPr>
              <a:buFont typeface="Arial" panose="020B0604020202020204" pitchFamily="34" charset="0"/>
              <a:buChar char="•"/>
            </a:pPr>
            <a:r>
              <a:rPr lang="en-US" sz="1500" b="1" dirty="0">
                <a:latin typeface="Avenir Book" panose="02000503020000020003" pitchFamily="2" charset="0"/>
              </a:rPr>
              <a:t>Anytime, anywhere, any network and any device information and service access </a:t>
            </a:r>
            <a:r>
              <a:rPr lang="en-US" sz="1500" dirty="0">
                <a:latin typeface="Avenir Book" panose="02000503020000020003" pitchFamily="2" charset="0"/>
              </a:rPr>
              <a:t>is being activated through cloud-based deployment and delivery</a:t>
            </a:r>
          </a:p>
          <a:p>
            <a:pPr>
              <a:buFont typeface="Arial" panose="020B0604020202020204" pitchFamily="34" charset="0"/>
              <a:buChar char="•"/>
            </a:pPr>
            <a:endParaRPr lang="en-US" sz="1500" dirty="0">
              <a:latin typeface="Avenir Book" panose="02000503020000020003" pitchFamily="2" charset="0"/>
            </a:endParaRPr>
          </a:p>
          <a:p>
            <a:pPr>
              <a:buFont typeface="Arial" panose="020B0604020202020204" pitchFamily="34" charset="0"/>
              <a:buChar char="•"/>
            </a:pPr>
            <a:r>
              <a:rPr lang="en-US" sz="1500" b="1" dirty="0">
                <a:latin typeface="Avenir Book" panose="02000503020000020003" pitchFamily="2" charset="0"/>
              </a:rPr>
              <a:t>Cloud Integrators, Brokers &amp; Orchestrators </a:t>
            </a:r>
            <a:r>
              <a:rPr lang="en-US" sz="1500" dirty="0">
                <a:latin typeface="Avenir Book" panose="02000503020000020003" pitchFamily="2" charset="0"/>
              </a:rPr>
              <a:t>– There are products and platforms for seamless interoperability among geographically distributed cloud environments. There are collaborative efforts towards federated clouds and the Intercloud.  </a:t>
            </a:r>
          </a:p>
          <a:p>
            <a:pPr>
              <a:buFont typeface="Arial" panose="020B0604020202020204" pitchFamily="34" charset="0"/>
              <a:buChar char="•"/>
            </a:pPr>
            <a:endParaRPr lang="en-US" sz="1500" dirty="0">
              <a:latin typeface="Avenir Book" panose="02000503020000020003" pitchFamily="2" charset="0"/>
            </a:endParaRPr>
          </a:p>
          <a:p>
            <a:pPr>
              <a:buFont typeface="Arial" panose="020B0604020202020204" pitchFamily="34" charset="0"/>
              <a:buChar char="•"/>
            </a:pPr>
            <a:r>
              <a:rPr lang="en-US" sz="1500" b="1" dirty="0">
                <a:latin typeface="Avenir Book" panose="02000503020000020003" pitchFamily="2" charset="0"/>
              </a:rPr>
              <a:t>Sensor/Device-to-Cloud Integration Frameworks </a:t>
            </a:r>
            <a:r>
              <a:rPr lang="en-US" sz="1500" dirty="0">
                <a:latin typeface="Avenir Book" panose="02000503020000020003" pitchFamily="2" charset="0"/>
              </a:rPr>
              <a:t>are available to transmit ground-level data to cloud storages and processing. </a:t>
            </a:r>
          </a:p>
          <a:p>
            <a:endParaRPr lang="en-US" sz="2100" dirty="0"/>
          </a:p>
        </p:txBody>
      </p:sp>
      <p:sp>
        <p:nvSpPr>
          <p:cNvPr id="6" name="Slide Number Placeholder 5"/>
          <p:cNvSpPr>
            <a:spLocks noGrp="1"/>
          </p:cNvSpPr>
          <p:nvPr>
            <p:ph type="sldNum" sz="quarter" idx="4294967295"/>
          </p:nvPr>
        </p:nvSpPr>
        <p:spPr>
          <a:xfrm>
            <a:off x="8610600" y="6356351"/>
            <a:ext cx="2743200" cy="365125"/>
          </a:xfrm>
          <a:prstGeom prst="rect">
            <a:avLst/>
          </a:prstGeom>
        </p:spPr>
        <p:txBody>
          <a:bodyPr/>
          <a:lstStyle/>
          <a:p>
            <a:fld id="{F386E30D-0D35-40EE-9CE5-83662D1B4FAD}" type="slidenum">
              <a:rPr lang="en-US" smtClean="0"/>
              <a:t>9</a:t>
            </a:fld>
            <a:endParaRPr lang="en-US"/>
          </a:p>
        </p:txBody>
      </p:sp>
    </p:spTree>
    <p:extLst>
      <p:ext uri="{BB962C8B-B14F-4D97-AF65-F5344CB8AC3E}">
        <p14:creationId xmlns:p14="http://schemas.microsoft.com/office/powerpoint/2010/main" val="4042668839"/>
      </p:ext>
    </p:extLst>
  </p:cSld>
  <p:clrMapOvr>
    <a:masterClrMapping/>
  </p:clrMapOvr>
</p:sld>
</file>

<file path=ppt/theme/theme1.xml><?xml version="1.0" encoding="utf-8"?>
<a:theme xmlns:a="http://schemas.openxmlformats.org/drawingml/2006/main" name="JioBlue">
  <a:themeElements>
    <a:clrScheme name="Custom 1">
      <a:dk1>
        <a:srgbClr val="000000"/>
      </a:dk1>
      <a:lt1>
        <a:sysClr val="window" lastClr="FFFFFF"/>
      </a:lt1>
      <a:dk2>
        <a:srgbClr val="1F497D"/>
      </a:dk2>
      <a:lt2>
        <a:srgbClr val="EEECE1"/>
      </a:lt2>
      <a:accent1>
        <a:srgbClr val="C9DA2A"/>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JioFontStyle">
      <a:majorFont>
        <a:latin typeface="Helvetica Neue Bold"/>
        <a:ea typeface=""/>
        <a:cs typeface=""/>
      </a:majorFont>
      <a:minorFont>
        <a:latin typeface="Helvetica Neu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lank-green" id="{7CFDCC50-3DC8-4405-98A7-A5128F1EE216}" vid="{056F7E21-E0EC-4475-9B13-489CC49FE7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JIO-Blank-green</Template>
  <TotalTime>8050</TotalTime>
  <Words>4544</Words>
  <Application>Microsoft Macintosh PowerPoint</Application>
  <PresentationFormat>Widescreen</PresentationFormat>
  <Paragraphs>393</Paragraphs>
  <Slides>38</Slides>
  <Notes>3</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9" baseType="lpstr">
      <vt:lpstr>Arial Unicode MS</vt:lpstr>
      <vt:lpstr>Arial</vt:lpstr>
      <vt:lpstr>Avenir Black</vt:lpstr>
      <vt:lpstr>Avenir Book</vt:lpstr>
      <vt:lpstr>Avenir Roman</vt:lpstr>
      <vt:lpstr>Calibri</vt:lpstr>
      <vt:lpstr>Helvetica Neue</vt:lpstr>
      <vt:lpstr>Helvetica Neue Bold</vt:lpstr>
      <vt:lpstr>Helvetica Neue Light</vt:lpstr>
      <vt:lpstr>JioBlue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Data Analytics at public Clouds for Smarter Homes</vt:lpstr>
      <vt:lpstr>Why IoT Data Analytics on Clouds?</vt:lpstr>
      <vt:lpstr>The Distinct Capabilities of IoT Data Analytics Platforms  </vt:lpstr>
      <vt:lpstr>PowerPoint Presentation</vt:lpstr>
      <vt:lpstr>The Device Categories</vt:lpstr>
      <vt:lpstr>PowerPoint Presentation</vt:lpstr>
      <vt:lpstr>Why IoT Data Analytics has to be real-time and at Edge?</vt:lpstr>
      <vt:lpstr>The Edge Analytics: the brewing Options  </vt:lpstr>
      <vt:lpstr>The Device Clouds for Edge Analytics</vt:lpstr>
      <vt:lpstr>The Edge Analytics Platform Features</vt:lpstr>
      <vt:lpstr>The Industry Use Cases of Fog/Edge Computing</vt:lpstr>
      <vt:lpstr>The IoT Edge Data Analytics Use Cases</vt:lpstr>
      <vt:lpstr>IoT Data Edge Analytics Use Cases</vt:lpstr>
      <vt:lpstr>IoT Data Edge Analytics Use Cases</vt:lpstr>
      <vt:lpstr>IoT Data Edge Analytics Use Cases</vt:lpstr>
      <vt:lpstr>IoT Data Edge Analytics Use Cases</vt:lpstr>
      <vt:lpstr>IoT Edge Data Analytics Use Cases</vt:lpstr>
      <vt:lpstr>IoT Edge Data Analytics Use Cases</vt:lpstr>
      <vt:lpstr>A Edge Analytics Demo</vt:lpstr>
      <vt:lpstr>PowerPoint Presentation</vt:lpstr>
      <vt:lpstr>The Macro-level Architecture of our Demo System</vt:lpstr>
      <vt:lpstr>PowerPoint Presentation</vt:lpstr>
      <vt:lpstr>PowerPoint Presentation</vt:lpstr>
      <vt:lpstr>PowerPoint Presentation</vt:lpstr>
      <vt:lpstr>PowerPoint Presentation</vt:lpstr>
      <vt:lpstr>Appendix</vt:lpstr>
      <vt:lpstr>The Edge Computing Challenges</vt:lpstr>
      <vt:lpstr>PowerPoint Presentation</vt:lpstr>
      <vt:lpstr>PowerPoint Presentation</vt:lpstr>
      <vt:lpstr>PowerPoint Presentation</vt:lpstr>
      <vt:lpstr>The Big Picture</vt:lpstr>
    </vt:vector>
  </TitlesOfParts>
  <Company>Reliance Industries Ltd.</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Ravitej Narayanam</dc:creator>
  <cp:lastModifiedBy>pethururajchelliah@yahoo.co.in</cp:lastModifiedBy>
  <cp:revision>142</cp:revision>
  <dcterms:created xsi:type="dcterms:W3CDTF">2017-07-24T14:11:18Z</dcterms:created>
  <dcterms:modified xsi:type="dcterms:W3CDTF">2018-05-27T03:21:46Z</dcterms:modified>
</cp:coreProperties>
</file>