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40.xml.rels" ContentType="application/vnd.openxmlformats-package.relationships+xml"/>
  <Override PartName="/ppt/notesSlides/_rels/notesSlide38.xml.rels" ContentType="application/vnd.openxmlformats-package.relationships+xml"/>
  <Override PartName="/ppt/notesSlides/_rels/notesSlide37.xml.rels" ContentType="application/vnd.openxmlformats-package.relationships+xml"/>
  <Override PartName="/ppt/notesSlides/_rels/notesSlide26.xml.rels" ContentType="application/vnd.openxmlformats-package.relationships+xml"/>
  <Override PartName="/ppt/notesSlides/_rels/notesSlide28.xml.rels" ContentType="application/vnd.openxmlformats-package.relationships+xml"/>
  <Override PartName="/ppt/notesSlides/_rels/notesSlide6.xml.rels" ContentType="application/vnd.openxmlformats-package.relationships+xml"/>
  <Override PartName="/ppt/notesSlides/_rels/notesSlide33.xml.rels" ContentType="application/vnd.openxmlformats-package.relationships+xml"/>
  <Override PartName="/ppt/notesSlides/_rels/notesSlide32.xml.rels" ContentType="application/vnd.openxmlformats-package.relationships+xml"/>
  <Override PartName="/ppt/notesSlides/_rels/notesSlide27.xml.rels" ContentType="application/vnd.openxmlformats-package.relationships+xml"/>
  <Override PartName="/ppt/notesSlides/_rels/notesSlide5.xml.rels" ContentType="application/vnd.openxmlformats-package.relationships+xml"/>
  <Override PartName="/ppt/notesSlides/_rels/notesSlide31.xml.rels" ContentType="application/vnd.openxmlformats-package.relationships+xml"/>
  <Override PartName="/ppt/notesSlides/_rels/notesSlide4.xml.rels" ContentType="application/vnd.openxmlformats-package.relationships+xml"/>
  <Override PartName="/ppt/notesSlides/_rels/notesSlide23.xml.rels" ContentType="application/vnd.openxmlformats-package.relationships+xml"/>
  <Override PartName="/ppt/notesSlides/_rels/notesSlide17.xml.rels" ContentType="application/vnd.openxmlformats-package.relationships+xml"/>
  <Override PartName="/ppt/notesSlides/_rels/notesSlide1.xml.rels" ContentType="application/vnd.openxmlformats-package.relationships+xml"/>
  <Override PartName="/ppt/notesSlides/_rels/notesSlide3.xml.rels" ContentType="application/vnd.openxmlformats-package.relationships+xml"/>
  <Override PartName="/ppt/notesSlides/_rels/notesSlide22.xml.rels" ContentType="application/vnd.openxmlformats-package.relationships+xml"/>
  <Override PartName="/ppt/notesSlides/_rels/notesSlide16.xml.rels" ContentType="application/vnd.openxmlformats-package.relationships+xml"/>
  <Override PartName="/ppt/notesSlides/_rels/notesSlide24.xml.rels" ContentType="application/vnd.openxmlformats-package.relationships+xml"/>
  <Override PartName="/ppt/notesSlides/_rels/notesSlide18.xml.rels" ContentType="application/vnd.openxmlformats-package.relationships+xml"/>
  <Override PartName="/ppt/notesSlides/_rels/notesSlide2.xml.rels" ContentType="application/vnd.openxmlformats-package.relationships+xml"/>
  <Override PartName="/ppt/notesSlides/_rels/notesSlide21.xml.rels" ContentType="application/vnd.openxmlformats-package.relationships+xml"/>
  <Override PartName="/ppt/notesSlides/_rels/notesSlide20.xml.rels" ContentType="application/vnd.openxmlformats-package.relationships+xml"/>
  <Override PartName="/ppt/notesSlides/_rels/notesSlide15.xml.rels" ContentType="application/vnd.openxmlformats-package.relationships+xml"/>
  <Override PartName="/ppt/notesSlides/_rels/notesSlide35.xml.rels" ContentType="application/vnd.openxmlformats-package.relationships+xml"/>
  <Override PartName="/ppt/notesSlides/_rels/notesSlide29.xml.rels" ContentType="application/vnd.openxmlformats-package.relationships+xml"/>
  <Override PartName="/ppt/notesSlides/_rels/notesSlide7.xml.rels" ContentType="application/vnd.openxmlformats-package.relationships+xml"/>
  <Override PartName="/ppt/notesSlides/_rels/notesSlide36.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40.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84.png" ContentType="image/png"/>
  <Override PartName="/ppt/media/image81.png" ContentType="image/png"/>
  <Override PartName="/ppt/media/image80.png" ContentType="image/png"/>
  <Override PartName="/ppt/media/image79.png" ContentType="image/png"/>
  <Override PartName="/ppt/media/image36.wmf" ContentType="image/x-wmf"/>
  <Override PartName="/ppt/media/image33.wmf" ContentType="image/x-wmf"/>
  <Override PartName="/ppt/media/image8.png" ContentType="image/png"/>
  <Override PartName="/ppt/media/image58.wmf" ContentType="image/x-wmf"/>
  <Override PartName="/ppt/media/image63.png" ContentType="image/png"/>
  <Override PartName="/ppt/media/image87.png" ContentType="image/png"/>
  <Override PartName="/ppt/media/image6.png" ContentType="image/png"/>
  <Override PartName="/ppt/media/image61.png" ContentType="image/png"/>
  <Override PartName="/ppt/media/image86.png" ContentType="image/png"/>
  <Override PartName="/ppt/media/image5.png" ContentType="image/png"/>
  <Override PartName="/ppt/media/image82.png" ContentType="image/png"/>
  <Override PartName="/ppt/media/image1.png" ContentType="image/png"/>
  <Override PartName="/ppt/media/image83.png" ContentType="image/png"/>
  <Override PartName="/ppt/media/image2.png" ContentType="image/png"/>
  <Override PartName="/ppt/media/image88.png" ContentType="image/png"/>
  <Override PartName="/ppt/media/image7.png" ContentType="image/png"/>
  <Override PartName="/ppt/media/image62.png" ContentType="image/png"/>
  <Override PartName="/ppt/media/image9.png" ContentType="image/png"/>
  <Override PartName="/ppt/media/image59.wmf" ContentType="image/x-wmf"/>
  <Override PartName="/ppt/media/image64.png" ContentType="image/png"/>
  <Override PartName="/ppt/media/image35.png" ContentType="image/png"/>
  <Override PartName="/ppt/media/image10.png" ContentType="image/png"/>
  <Override PartName="/ppt/media/image34.png" ContentType="image/png"/>
  <Override PartName="/ppt/media/image32.png" ContentType="image/png"/>
  <Override PartName="/ppt/media/image57.png" ContentType="image/png"/>
  <Override PartName="/ppt/media/image31.png" ContentType="image/png"/>
  <Override PartName="/ppt/media/image56.png" ContentType="image/png"/>
  <Override PartName="/ppt/media/image30.png" ContentType="image/png"/>
  <Override PartName="/ppt/media/image55.png" ContentType="image/png"/>
  <Override PartName="/ppt/media/image29.png" ContentType="image/png"/>
  <Override PartName="/ppt/media/image13.jpeg" ContentType="image/jpeg"/>
  <Override PartName="/ppt/media/image28.png" ContentType="image/png"/>
  <Override PartName="/ppt/media/image27.png" ContentType="image/png"/>
  <Override PartName="/ppt/media/image26.png" ContentType="image/png"/>
  <Override PartName="/ppt/media/image25.png" ContentType="image/png"/>
  <Override PartName="/ppt/media/image24.png" ContentType="image/png"/>
  <Override PartName="/ppt/media/image49.png" ContentType="image/png"/>
  <Override PartName="/ppt/media/image23.png" ContentType="image/png"/>
  <Override PartName="/ppt/media/image48.png" ContentType="image/png"/>
  <Override PartName="/ppt/media/image22.png" ContentType="image/png"/>
  <Override PartName="/ppt/media/image21.png" ContentType="image/png"/>
  <Override PartName="/ppt/media/image20.png" ContentType="image/png"/>
  <Override PartName="/ppt/media/image19.png" ContentType="image/png"/>
  <Override PartName="/ppt/media/image18.png" ContentType="image/png"/>
  <Override PartName="/ppt/media/image17.png" ContentType="image/png"/>
  <Override PartName="/ppt/media/image3.jpeg" ContentType="image/jpeg"/>
  <Override PartName="/ppt/media/image11.png" ContentType="image/png"/>
  <Override PartName="/ppt/media/image15.png" ContentType="image/png"/>
  <Override PartName="/ppt/media/image16.png" ContentType="image/png"/>
  <Override PartName="/ppt/media/image12.png" ContentType="image/png"/>
  <Override PartName="/ppt/media/image14.png" ContentType="image/png"/>
  <Override PartName="/ppt/media/image37.wmf" ContentType="image/x-wmf"/>
  <Override PartName="/ppt/media/image42.png" ContentType="image/png"/>
  <Override PartName="/ppt/media/image38.wmf" ContentType="image/x-wmf"/>
  <Override PartName="/ppt/media/image39.wmf" ContentType="image/x-wmf"/>
  <Override PartName="/ppt/media/image70.png" ContentType="image/png"/>
  <Override PartName="/ppt/media/image41.wmf" ContentType="image/x-wmf"/>
  <Override PartName="/ppt/media/image66.wmf" ContentType="image/x-wmf"/>
  <Override PartName="/ppt/media/image43.wmf" ContentType="image/x-wmf"/>
  <Override PartName="/ppt/media/image68.wmf" ContentType="image/x-wmf"/>
  <Override PartName="/ppt/media/image73.png" ContentType="image/png"/>
  <Override PartName="/ppt/media/image69.png" ContentType="image/png"/>
  <Override PartName="/ppt/media/image44.wmf" ContentType="image/x-wmf"/>
  <Override PartName="/ppt/media/image45.wmf" ContentType="image/x-wmf"/>
  <Override PartName="/ppt/media/image50.png" ContentType="image/png"/>
  <Override PartName="/ppt/media/image46.wmf" ContentType="image/x-wmf"/>
  <Override PartName="/ppt/media/image51.png" ContentType="image/png"/>
  <Override PartName="/ppt/media/image76.png" ContentType="image/png"/>
  <Override PartName="/ppt/media/image47.wmf" ContentType="image/x-wmf"/>
  <Override PartName="/ppt/media/image52.png" ContentType="image/png"/>
  <Override PartName="/ppt/media/image77.png" ContentType="image/png"/>
  <Override PartName="/ppt/media/image53.png" ContentType="image/png"/>
  <Override PartName="/ppt/media/image78.png" ContentType="image/png"/>
  <Override PartName="/ppt/media/image54.png" ContentType="image/png"/>
  <Override PartName="/ppt/media/image85.png" ContentType="image/png"/>
  <Override PartName="/ppt/media/image4.png" ContentType="image/png"/>
  <Override PartName="/ppt/media/image60.wmf" ContentType="image/x-wmf"/>
  <Override PartName="/ppt/media/image40.wmf" ContentType="image/x-wmf"/>
  <Override PartName="/ppt/media/image65.png" ContentType="image/png"/>
  <Override PartName="/ppt/media/image67.wmf" ContentType="image/x-wmf"/>
  <Override PartName="/ppt/media/image71.wmf" ContentType="image/x-wmf"/>
  <Override PartName="/ppt/media/image72.wmf" ContentType="image/x-wmf"/>
  <Override PartName="/ppt/media/image74.wmf" ContentType="image/x-wmf"/>
  <Override PartName="/ppt/media/image75.wmf" ContentType="image/x-wmf"/>
  <Override PartName="/ppt/slideMasters/_rels/slideMaster10.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presentation.xml" ContentType="application/vnd.openxmlformats-officedocument.presentationml.presentation.main+xml"/>
  <Override PartName="/ppt/theme/theme9.xml" ContentType="application/vnd.openxmlformats-officedocument.theme+xml"/>
  <Override PartName="/ppt/theme/theme11.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s/slide41.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3.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35.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30.xml.rels" ContentType="application/vnd.openxmlformats-package.relationships+xml"/>
  <Override PartName="/ppt/slides/_rels/slide25.xml.rels" ContentType="application/vnd.openxmlformats-package.relationships+xml"/>
  <Override PartName="/ppt/slides/_rels/slide31.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32.xml.rels" ContentType="application/vnd.openxmlformats-package.relationships+xml"/>
  <Override PartName="/ppt/slides/_rels/slide28.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119.xml.rels" ContentType="application/vnd.openxmlformats-package.relationships+xml"/>
  <Override PartName="/ppt/slideLayouts/_rels/slideLayout118.xml.rels" ContentType="application/vnd.openxmlformats-package.relationships+xml"/>
  <Override PartName="/ppt/slideLayouts/_rels/slideLayout117.xml.rels" ContentType="application/vnd.openxmlformats-package.relationships+xml"/>
  <Override PartName="/ppt/slideLayouts/_rels/slideLayout116.xml.rels" ContentType="application/vnd.openxmlformats-package.relationships+xml"/>
  <Override PartName="/ppt/slideLayouts/_rels/slideLayout109.xml.rels" ContentType="application/vnd.openxmlformats-package.relationships+xml"/>
  <Override PartName="/ppt/slideLayouts/_rels/slideLayout108.xml.rels" ContentType="application/vnd.openxmlformats-package.relationships+xml"/>
  <Override PartName="/ppt/slideLayouts/_rels/slideLayout107.xml.rels" ContentType="application/vnd.openxmlformats-package.relationships+xml"/>
  <Override PartName="/ppt/slideLayouts/_rels/slideLayout106.xml.rels" ContentType="application/vnd.openxmlformats-package.relationships+xml"/>
  <Override PartName="/ppt/slideLayouts/_rels/slideLayout105.xml.rels" ContentType="application/vnd.openxmlformats-package.relationships+xml"/>
  <Override PartName="/ppt/slideLayouts/_rels/slideLayout99.xml.rels" ContentType="application/vnd.openxmlformats-package.relationships+xml"/>
  <Override PartName="/ppt/slideLayouts/_rels/slideLayout104.xml.rels" ContentType="application/vnd.openxmlformats-package.relationships+xml"/>
  <Override PartName="/ppt/slideLayouts/_rels/slideLayout95.xml.rels" ContentType="application/vnd.openxmlformats-package.relationships+xml"/>
  <Override PartName="/ppt/slideLayouts/_rels/slideLayout89.xml.rels" ContentType="application/vnd.openxmlformats-package.relationships+xml"/>
  <Override PartName="/ppt/slideLayouts/_rels/slideLayout88.xml.rels" ContentType="application/vnd.openxmlformats-package.relationships+xml"/>
  <Override PartName="/ppt/slideLayouts/_rels/slideLayout82.xml.rels" ContentType="application/vnd.openxmlformats-package.relationships+xml"/>
  <Override PartName="/ppt/slideLayouts/_rels/slideLayout79.xml.rels" ContentType="application/vnd.openxmlformats-package.relationships+xml"/>
  <Override PartName="/ppt/slideLayouts/_rels/slideLayout85.xml.rels" ContentType="application/vnd.openxmlformats-package.relationships+xml"/>
  <Override PartName="/ppt/slideLayouts/_rels/slideLayout36.xml.rels" ContentType="application/vnd.openxmlformats-package.relationships+xml"/>
  <Override PartName="/ppt/slideLayouts/_rels/slideLayout84.xml.rels" ContentType="application/vnd.openxmlformats-package.relationships+xml"/>
  <Override PartName="/ppt/slideLayouts/_rels/slideLayout35.xml.rels" ContentType="application/vnd.openxmlformats-package.relationships+xml"/>
  <Override PartName="/ppt/slideLayouts/_rels/slideLayout120.xml.rels" ContentType="application/vnd.openxmlformats-package.relationships+xml"/>
  <Override PartName="/ppt/slideLayouts/_rels/slideLayout83.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10.xml.rels" ContentType="application/vnd.openxmlformats-package.relationships+xml"/>
  <Override PartName="/ppt/slideLayouts/_rels/slideLayout81.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80.xml.rels" ContentType="application/vnd.openxmlformats-package.relationships+xml"/>
  <Override PartName="/ppt/slideLayouts/_rels/slideLayout31.xml.rels" ContentType="application/vnd.openxmlformats-package.relationships+xml"/>
  <Override PartName="/ppt/slideLayouts/_rels/slideLayout29.xml.rels" ContentType="application/vnd.openxmlformats-package.relationships+xml"/>
  <Override PartName="/ppt/slideLayouts/_rels/slideLayout78.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77.xml.rels" ContentType="application/vnd.openxmlformats-package.relationships+xml"/>
  <Override PartName="/ppt/slideLayouts/_rels/slideLayout39.xml.rels" ContentType="application/vnd.openxmlformats-package.relationships+xml"/>
  <Override PartName="/ppt/slideLayouts/_rels/slideLayout3.xml.rels" ContentType="application/vnd.openxmlformats-package.relationships+xml"/>
  <Override PartName="/ppt/slideLayouts/_rels/slideLayout96.xml.rels" ContentType="application/vnd.openxmlformats-package.relationships+xml"/>
  <Override PartName="/ppt/slideLayouts/_rels/slideLayout4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98.xml.rels" ContentType="application/vnd.openxmlformats-package.relationships+xml"/>
  <Override PartName="/ppt/slideLayouts/_rels/slideLayout49.xml.rels" ContentType="application/vnd.openxmlformats-package.relationships+xml"/>
  <Override PartName="/ppt/slideLayouts/_rels/slideLayout14.xml.rels" ContentType="application/vnd.openxmlformats-package.relationships+xml"/>
  <Override PartName="/ppt/slideLayouts/_rels/slideLayout2.xml.rels" ContentType="application/vnd.openxmlformats-package.relationships+xml"/>
  <Override PartName="/ppt/slideLayouts/_rels/slideLayout46.xml.rels" ContentType="application/vnd.openxmlformats-package.relationships+xml"/>
  <Override PartName="/ppt/slideLayouts/_rels/slideLayout4.xml.rels" ContentType="application/vnd.openxmlformats-package.relationships+xml"/>
  <Override PartName="/ppt/slideLayouts/_rels/slideLayout97.xml.rels" ContentType="application/vnd.openxmlformats-package.relationships+xml"/>
  <Override PartName="/ppt/slideLayouts/_rels/slideLayout48.xml.rels" ContentType="application/vnd.openxmlformats-package.relationships+xml"/>
  <Override PartName="/ppt/slideLayouts/_rels/slideLayout59.xml.rels" ContentType="application/vnd.openxmlformats-package.relationships+xml"/>
  <Override PartName="/ppt/slideLayouts/_rels/slideLayout1.xml.rels" ContentType="application/vnd.openxmlformats-package.relationships+xml"/>
  <Override PartName="/ppt/slideLayouts/_rels/slideLayout60.xml.rels" ContentType="application/vnd.openxmlformats-package.relationships+xml"/>
  <Override PartName="/ppt/slideLayouts/_rels/slideLayout11.xml.rels" ContentType="application/vnd.openxmlformats-package.relationships+xml"/>
  <Override PartName="/ppt/slideLayouts/_rels/slideLayout58.xml.rels" ContentType="application/vnd.openxmlformats-package.relationships+xml"/>
  <Override PartName="/ppt/slideLayouts/_rels/slideLayout20.xml.rels" ContentType="application/vnd.openxmlformats-package.relationships+xml"/>
  <Override PartName="/ppt/slideLayouts/_rels/slideLayout7.xml.rels" ContentType="application/vnd.openxmlformats-package.relationships+xml"/>
  <Override PartName="/ppt/slideLayouts/_rels/slideLayout86.xml.rels" ContentType="application/vnd.openxmlformats-package.relationships+xml"/>
  <Override PartName="/ppt/slideLayouts/_rels/slideLayout37.xml.rels" ContentType="application/vnd.openxmlformats-package.relationships+xml"/>
  <Override PartName="/ppt/slideLayouts/_rels/slideLayout8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90.xml.rels" ContentType="application/vnd.openxmlformats-package.relationships+xml"/>
  <Override PartName="/ppt/slideLayouts/_rels/slideLayout41.xml.rels" ContentType="application/vnd.openxmlformats-package.relationships+xml"/>
  <Override PartName="/ppt/slideLayouts/_rels/slideLayout100.xml.rels" ContentType="application/vnd.openxmlformats-package.relationships+xml"/>
  <Override PartName="/ppt/slideLayouts/_rels/slideLayout91.xml.rels" ContentType="application/vnd.openxmlformats-package.relationships+xml"/>
  <Override PartName="/ppt/slideLayouts/_rels/slideLayout42.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70.xml.rels" ContentType="application/vnd.openxmlformats-package.relationships+xml"/>
  <Override PartName="/ppt/slideLayouts/_rels/slideLayout101.xml.rels" ContentType="application/vnd.openxmlformats-package.relationships+xml"/>
  <Override PartName="/ppt/slideLayouts/_rels/slideLayout92.xml.rels" ContentType="application/vnd.openxmlformats-package.relationships+xml"/>
  <Override PartName="/ppt/slideLayouts/_rels/slideLayout43.xml.rels" ContentType="application/vnd.openxmlformats-package.relationships+xml"/>
  <Override PartName="/ppt/slideLayouts/_rels/slideLayout9.xml.rels" ContentType="application/vnd.openxmlformats-package.relationships+xml"/>
  <Override PartName="/ppt/slideLayouts/_rels/slideLayout22.xml.rels" ContentType="application/vnd.openxmlformats-package.relationships+xml"/>
  <Override PartName="/ppt/slideLayouts/_rels/slideLayout71.xml.rels" ContentType="application/vnd.openxmlformats-package.relationships+xml"/>
  <Override PartName="/ppt/slideLayouts/_rels/slideLayout102.xml.rels" ContentType="application/vnd.openxmlformats-package.relationships+xml"/>
  <Override PartName="/ppt/slideLayouts/_rels/slideLayout93.xml.rels" ContentType="application/vnd.openxmlformats-package.relationships+xml"/>
  <Override PartName="/ppt/slideLayouts/_rels/slideLayout44.xml.rels" ContentType="application/vnd.openxmlformats-package.relationships+xml"/>
  <Override PartName="/ppt/slideLayouts/_rels/slideLayout23.xml.rels" ContentType="application/vnd.openxmlformats-package.relationships+xml"/>
  <Override PartName="/ppt/slideLayouts/_rels/slideLayout72.xml.rels" ContentType="application/vnd.openxmlformats-package.relationships+xml"/>
  <Override PartName="/ppt/slideLayouts/_rels/slideLayout103.xml.rels" ContentType="application/vnd.openxmlformats-package.relationships+xml"/>
  <Override PartName="/ppt/slideLayouts/_rels/slideLayout94.xml.rels" ContentType="application/vnd.openxmlformats-package.relationships+xml"/>
  <Override PartName="/ppt/slideLayouts/_rels/slideLayout45.xml.rels" ContentType="application/vnd.openxmlformats-package.relationships+xml"/>
  <Override PartName="/ppt/slideLayouts/_rels/slideLayout110.xml.rels" ContentType="application/vnd.openxmlformats-package.relationships+xml"/>
  <Override PartName="/ppt/slideLayouts/_rels/slideLayout24.xml.rels" ContentType="application/vnd.openxmlformats-package.relationships+xml"/>
  <Override PartName="/ppt/slideLayouts/_rels/slideLayout73.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3.xml.rels" ContentType="application/vnd.openxmlformats-package.relationships+xml"/>
  <Override PartName="/ppt/slideLayouts/_rels/slideLayout112.xml.rels" ContentType="application/vnd.openxmlformats-package.relationships+xml"/>
  <Override PartName="/ppt/slideLayouts/_rels/slideLayout54.xml.rels" ContentType="application/vnd.openxmlformats-package.relationships+xml"/>
  <Override PartName="/ppt/slideLayouts/_rels/slideLayout113.xml.rels" ContentType="application/vnd.openxmlformats-package.relationships+xml"/>
  <Override PartName="/ppt/slideLayouts/_rels/slideLayout55.xml.rels" ContentType="application/vnd.openxmlformats-package.relationships+xml"/>
  <Override PartName="/ppt/slideLayouts/_rels/slideLayout114.xml.rels" ContentType="application/vnd.openxmlformats-package.relationships+xml"/>
  <Override PartName="/ppt/slideLayouts/_rels/slideLayout56.xml.rels" ContentType="application/vnd.openxmlformats-package.relationships+xml"/>
  <Override PartName="/ppt/slideLayouts/_rels/slideLayout115.xml.rels" ContentType="application/vnd.openxmlformats-package.relationships+xml"/>
  <Override PartName="/ppt/slideLayouts/_rels/slideLayout57.xml.rels" ContentType="application/vnd.openxmlformats-package.relationships+xml"/>
  <Override PartName="/ppt/slideLayouts/_rels/slideLayout12.xml.rels" ContentType="application/vnd.openxmlformats-package.relationships+xml"/>
  <Override PartName="/ppt/slideLayouts/_rels/slideLayout61.xml.rels" ContentType="application/vnd.openxmlformats-package.relationships+xml"/>
  <Override PartName="/ppt/slideLayouts/_rels/slideLayout13.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15.xml.rels" ContentType="application/vnd.openxmlformats-package.relationships+xml"/>
  <Override PartName="/ppt/slideLayouts/_rels/slideLayout64.xml.rels" ContentType="application/vnd.openxmlformats-package.relationships+xml"/>
  <Override PartName="/ppt/slideLayouts/_rels/slideLayout16.xml.rels" ContentType="application/vnd.openxmlformats-package.relationships+xml"/>
  <Override PartName="/ppt/slideLayouts/_rels/slideLayout65.xml.rels" ContentType="application/vnd.openxmlformats-package.relationships+xml"/>
  <Override PartName="/ppt/slideLayouts/_rels/slideLayout17.xml.rels" ContentType="application/vnd.openxmlformats-package.relationships+xml"/>
  <Override PartName="/ppt/slideLayouts/_rels/slideLayout66.xml.rels" ContentType="application/vnd.openxmlformats-package.relationships+xml"/>
  <Override PartName="/ppt/slideLayouts/_rels/slideLayout18.xml.rels" ContentType="application/vnd.openxmlformats-package.relationships+xml"/>
  <Override PartName="/ppt/slideLayouts/_rels/slideLayout67.xml.rels" ContentType="application/vnd.openxmlformats-package.relationships+xml"/>
  <Override PartName="/ppt/slideLayouts/_rels/slideLayout19.xml.rels" ContentType="application/vnd.openxmlformats-package.relationships+xml"/>
  <Override PartName="/ppt/slideLayouts/_rels/slideLayout68.xml.rels" ContentType="application/vnd.openxmlformats-package.relationships+xml"/>
  <Override PartName="/ppt/slideLayouts/_rels/slideLayout111.xml.rels" ContentType="application/vnd.openxmlformats-package.relationships+xml"/>
  <Override PartName="/ppt/slideLayouts/_rels/slideLayout25.xml.rels" ContentType="application/vnd.openxmlformats-package.relationships+xml"/>
  <Override PartName="/ppt/slideLayouts/_rels/slideLayout74.xml.rels" ContentType="application/vnd.openxmlformats-package.relationships+xml"/>
  <Override PartName="/ppt/slideLayouts/_rels/slideLayout26.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42.xml" ContentType="application/vnd.openxmlformats-officedocument.presentationml.slideLayout+xml"/>
  <Override PartName="/ppt/slideLayouts/slideLayout67.xml" ContentType="application/vnd.openxmlformats-officedocument.presentationml.slideLayout+xml"/>
  <Override PartName="/ppt/slideLayouts/slideLayout41.xml" ContentType="application/vnd.openxmlformats-officedocument.presentationml.slideLayout+xml"/>
  <Override PartName="/ppt/slideLayouts/slideLayout66.xml" ContentType="application/vnd.openxmlformats-officedocument.presentationml.slideLayout+xml"/>
  <Override PartName="/ppt/slideLayouts/slideLayout40.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xml" ContentType="application/vnd.openxmlformats-officedocument.presentationml.slideLayout+xml"/>
  <Override PartName="/ppt/slideLayouts/slideLayout43.xml" ContentType="application/vnd.openxmlformats-officedocument.presentationml.slideLayout+xml"/>
  <Override PartName="/ppt/slideLayouts/slideLayout68.xml" ContentType="application/vnd.openxmlformats-officedocument.presentationml.slideLayout+xml"/>
  <Override PartName="/ppt/slideLayouts/slideLayout8.xml" ContentType="application/vnd.openxmlformats-officedocument.presentationml.slideLayout+xml"/>
  <Override PartName="/ppt/slideLayouts/slideLayout44.xml" ContentType="application/vnd.openxmlformats-officedocument.presentationml.slideLayout+xml"/>
  <Override PartName="/ppt/slideLayouts/slideLayout69.xml" ContentType="application/vnd.openxmlformats-officedocument.presentationml.slideLayout+xml"/>
  <Override PartName="/ppt/slideLayouts/slideLayout9.xml" ContentType="application/vnd.openxmlformats-officedocument.presentationml.slideLayout+xml"/>
  <Override PartName="/ppt/slideLayouts/slideLayout110.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36.xml" ContentType="application/vnd.openxmlformats-officedocument.presentationml.slideLayout+xml"/>
  <Override PartName="/ppt/slideLayouts/slideLayout101.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00.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59.xml" ContentType="application/vnd.openxmlformats-officedocument.presentationml.slideLayout+xml"/>
  <Override PartName="/ppt/slideLayouts/slideLayout33.xml" ContentType="application/vnd.openxmlformats-officedocument.presentationml.slideLayout+xml"/>
  <Override PartName="/ppt/slideLayouts/slideLayout58.xml" ContentType="application/vnd.openxmlformats-officedocument.presentationml.slideLayout+xml"/>
  <Override PartName="/ppt/slideLayouts/slideLayout32.xml" ContentType="application/vnd.openxmlformats-officedocument.presentationml.slideLayout+xml"/>
  <Override PartName="/ppt/slideLayouts/slideLayout57.xml" ContentType="application/vnd.openxmlformats-officedocument.presentationml.slideLayout+xml"/>
  <Override PartName="/ppt/slideLayouts/slideLayout31.xml" ContentType="application/vnd.openxmlformats-officedocument.presentationml.slideLayout+xml"/>
  <Override PartName="/ppt/slideLayouts/slideLayout56.xml" ContentType="application/vnd.openxmlformats-officedocument.presentationml.slideLayout+xml"/>
  <Override PartName="/ppt/slideLayouts/slideLayout120.xml" ContentType="application/vnd.openxmlformats-officedocument.presentationml.slideLayout+xml"/>
  <Override PartName="/ppt/slideLayouts/slideLayout30.xml" ContentType="application/vnd.openxmlformats-officedocument.presentationml.slideLayout+xml"/>
  <Override PartName="/ppt/slideLayouts/slideLayout55.xml" ContentType="application/vnd.openxmlformats-officedocument.presentationml.slideLayout+xml"/>
  <Override PartName="/ppt/slideLayouts/slideLayout119.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28.xml" ContentType="application/vnd.openxmlformats-officedocument.presentationml.slideLayout+xml"/>
  <Override PartName="/ppt/slideLayouts/slideLayout117.xml" ContentType="application/vnd.openxmlformats-officedocument.presentationml.slideLayout+xml"/>
  <Override PartName="/ppt/slideLayouts/slideLayout27.xml" ContentType="application/vnd.openxmlformats-officedocument.presentationml.slideLayout+xml"/>
  <Override PartName="/ppt/slideLayouts/slideLayout116.xml" ContentType="application/vnd.openxmlformats-officedocument.presentationml.slideLayout+xml"/>
  <Override PartName="/ppt/slideLayouts/slideLayout26.xml" ContentType="application/vnd.openxmlformats-officedocument.presentationml.slideLayout+xml"/>
  <Override PartName="/ppt/slideLayouts/slideLayout115.xml" ContentType="application/vnd.openxmlformats-officedocument.presentationml.slideLayout+xml"/>
  <Override PartName="/ppt/slideLayouts/slideLayout25.xml" ContentType="application/vnd.openxmlformats-officedocument.presentationml.slideLayout+xml"/>
  <Override PartName="/ppt/slideLayouts/slideLayout114.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113.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112.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111.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109.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107.xml" ContentType="application/vnd.openxmlformats-officedocument.presentationml.slideLayout+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106.xml" ContentType="application/vnd.openxmlformats-officedocument.presentationml.slideLayout+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102.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103.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104.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105.xml" ContentType="application/vnd.openxmlformats-officedocument.presentationml.slideLayout+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50.xml" ContentType="application/vnd.openxmlformats-officedocument.presentationml.slideLayout+xml"/>
  <Override PartName="/ppt/slideLayouts/slideLayout75.xml" ContentType="application/vnd.openxmlformats-officedocument.presentationml.slideLayout+xml"/>
  <Override PartName="/ppt/slideLayouts/slideLayout51.xml" ContentType="application/vnd.openxmlformats-officedocument.presentationml.slideLayout+xml"/>
  <Override PartName="/ppt/slideLayouts/slideLayout76.xml" ContentType="application/vnd.openxmlformats-officedocument.presentationml.slideLayout+xml"/>
  <Override PartName="/ppt/slideLayouts/slideLayout52.xml" ContentType="application/vnd.openxmlformats-officedocument.presentationml.slideLayout+xml"/>
  <Override PartName="/ppt/slideLayouts/slideLayout77.xml" ContentType="application/vnd.openxmlformats-officedocument.presentationml.slideLayout+xml"/>
  <Override PartName="/ppt/slideLayouts/slideLayout53.xml" ContentType="application/vnd.openxmlformats-officedocument.presentationml.slideLayout+xml"/>
  <Override PartName="/ppt/slideLayouts/slideLayout78.xml" ContentType="application/vnd.openxmlformats-officedocument.presentationml.slideLayout+xml"/>
  <Override PartName="/ppt/slideLayouts/slideLayout5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Lst>
  <p:sldSz cx="9144000" cy="5143500"/>
  <p:notesSz cx="7010400" cy="9296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notesMaster" Target="notesMasters/notesMaster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
</Relationships>
</file>

<file path=ppt/notesMasters/_rels/notesMaster1.xml.rels><?xml version="1.0" encoding="UTF-8"?>
<Relationships xmlns="http://schemas.openxmlformats.org/package/2006/relationships"><Relationship Id="rId1" Type="http://schemas.openxmlformats.org/officeDocument/2006/relationships/theme" Target="../theme/theme11.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PlaceHolder 1"/>
          <p:cNvSpPr>
            <a:spLocks noGrp="1"/>
          </p:cNvSpPr>
          <p:nvPr>
            <p:ph type="body"/>
          </p:nvPr>
        </p:nvSpPr>
        <p:spPr>
          <a:xfrm>
            <a:off x="777240" y="4777560"/>
            <a:ext cx="6217560" cy="4525920"/>
          </a:xfrm>
          <a:prstGeom prst="rect">
            <a:avLst/>
          </a:prstGeom>
        </p:spPr>
        <p:txBody>
          <a:bodyPr lIns="0" rIns="0" tIns="0" bIns="0"/>
          <a:p>
            <a:r>
              <a:rPr b="0" lang="en-US" sz="2000" spc="-1" strike="noStrike">
                <a:solidFill>
                  <a:srgbClr val="000000"/>
                </a:solidFill>
                <a:uFill>
                  <a:solidFill>
                    <a:srgbClr val="ffffff"/>
                  </a:solidFill>
                </a:uFill>
                <a:latin typeface="Arial"/>
              </a:rPr>
              <a:t>Click to edit the notes format</a:t>
            </a:r>
            <a:endParaRPr b="0" lang="en-US" sz="2000" spc="-1" strike="noStrike">
              <a:solidFill>
                <a:srgbClr val="000000"/>
              </a:solidFill>
              <a:uFill>
                <a:solidFill>
                  <a:srgbClr val="ffffff"/>
                </a:solidFill>
              </a:uFill>
              <a:latin typeface="Arial"/>
            </a:endParaRPr>
          </a:p>
        </p:txBody>
      </p:sp>
      <p:sp>
        <p:nvSpPr>
          <p:cNvPr id="435" name="PlaceHolder 2"/>
          <p:cNvSpPr>
            <a:spLocks noGrp="1"/>
          </p:cNvSpPr>
          <p:nvPr>
            <p:ph type="hdr"/>
          </p:nvPr>
        </p:nvSpPr>
        <p:spPr>
          <a:xfrm>
            <a:off x="0" y="0"/>
            <a:ext cx="3372840" cy="502560"/>
          </a:xfrm>
          <a:prstGeom prst="rect">
            <a:avLst/>
          </a:prstGeom>
        </p:spPr>
        <p:txBody>
          <a:bodyPr lIns="0" rIns="0" tIns="0" bIns="0"/>
          <a:p>
            <a:r>
              <a:rPr b="0" lang="en-US" sz="1400" spc="-1" strike="noStrike">
                <a:solidFill>
                  <a:srgbClr val="000000"/>
                </a:solidFill>
                <a:uFill>
                  <a:solidFill>
                    <a:srgbClr val="ffffff"/>
                  </a:solidFill>
                </a:uFill>
                <a:latin typeface="Times New Roman"/>
              </a:rPr>
              <a:t>&lt;header&gt;</a:t>
            </a:r>
            <a:endParaRPr b="0" lang="en-US" sz="1400" spc="-1" strike="noStrike">
              <a:solidFill>
                <a:srgbClr val="000000"/>
              </a:solidFill>
              <a:uFill>
                <a:solidFill>
                  <a:srgbClr val="ffffff"/>
                </a:solidFill>
              </a:uFill>
              <a:latin typeface="Times New Roman"/>
            </a:endParaRPr>
          </a:p>
        </p:txBody>
      </p:sp>
      <p:sp>
        <p:nvSpPr>
          <p:cNvPr id="436" name="PlaceHolder 3"/>
          <p:cNvSpPr>
            <a:spLocks noGrp="1"/>
          </p:cNvSpPr>
          <p:nvPr>
            <p:ph type="dt"/>
          </p:nvPr>
        </p:nvSpPr>
        <p:spPr>
          <a:xfrm>
            <a:off x="4399200" y="0"/>
            <a:ext cx="3372840" cy="502560"/>
          </a:xfrm>
          <a:prstGeom prst="rect">
            <a:avLst/>
          </a:prstGeom>
        </p:spPr>
        <p:txBody>
          <a:bodyPr lIns="0" rIns="0" tIns="0" bIns="0"/>
          <a:p>
            <a:pPr algn="r"/>
            <a:r>
              <a:rPr b="0" lang="en-US" sz="1400" spc="-1" strike="noStrike">
                <a:solidFill>
                  <a:srgbClr val="000000"/>
                </a:solidFill>
                <a:uFill>
                  <a:solidFill>
                    <a:srgbClr val="ffffff"/>
                  </a:solidFill>
                </a:uFill>
                <a:latin typeface="Times New Roman"/>
              </a:rPr>
              <a:t>&lt;date/time&gt;</a:t>
            </a:r>
            <a:endParaRPr b="0" lang="en-US" sz="1400" spc="-1" strike="noStrike">
              <a:solidFill>
                <a:srgbClr val="000000"/>
              </a:solidFill>
              <a:uFill>
                <a:solidFill>
                  <a:srgbClr val="ffffff"/>
                </a:solidFill>
              </a:uFill>
              <a:latin typeface="Times New Roman"/>
            </a:endParaRPr>
          </a:p>
        </p:txBody>
      </p:sp>
      <p:sp>
        <p:nvSpPr>
          <p:cNvPr id="437" name="PlaceHolder 4"/>
          <p:cNvSpPr>
            <a:spLocks noGrp="1"/>
          </p:cNvSpPr>
          <p:nvPr>
            <p:ph type="ftr"/>
          </p:nvPr>
        </p:nvSpPr>
        <p:spPr>
          <a:xfrm>
            <a:off x="0" y="9555480"/>
            <a:ext cx="3372840" cy="502560"/>
          </a:xfrm>
          <a:prstGeom prst="rect">
            <a:avLst/>
          </a:prstGeom>
        </p:spPr>
        <p:txBody>
          <a:bodyPr lIns="0" rIns="0" tIns="0" bIns="0" anchor="b"/>
          <a:p>
            <a:r>
              <a:rPr b="0" lang="en-US" sz="1400" spc="-1" strike="noStrike">
                <a:solidFill>
                  <a:srgbClr val="000000"/>
                </a:solidFill>
                <a:uFill>
                  <a:solidFill>
                    <a:srgbClr val="ffffff"/>
                  </a:solidFill>
                </a:uFill>
                <a:latin typeface="Times New Roman"/>
              </a:rPr>
              <a:t>&lt;footer&gt;</a:t>
            </a:r>
            <a:endParaRPr b="0" lang="en-US" sz="1400" spc="-1" strike="noStrike">
              <a:solidFill>
                <a:srgbClr val="000000"/>
              </a:solidFill>
              <a:uFill>
                <a:solidFill>
                  <a:srgbClr val="ffffff"/>
                </a:solidFill>
              </a:uFill>
              <a:latin typeface="Times New Roman"/>
            </a:endParaRPr>
          </a:p>
        </p:txBody>
      </p:sp>
      <p:sp>
        <p:nvSpPr>
          <p:cNvPr id="438" name="PlaceHolder 5"/>
          <p:cNvSpPr>
            <a:spLocks noGrp="1"/>
          </p:cNvSpPr>
          <p:nvPr>
            <p:ph type="sldNum"/>
          </p:nvPr>
        </p:nvSpPr>
        <p:spPr>
          <a:xfrm>
            <a:off x="4399200" y="9555480"/>
            <a:ext cx="3372840" cy="502560"/>
          </a:xfrm>
          <a:prstGeom prst="rect">
            <a:avLst/>
          </a:prstGeom>
        </p:spPr>
        <p:txBody>
          <a:bodyPr lIns="0" rIns="0" tIns="0" bIns="0" anchor="b"/>
          <a:p>
            <a:pPr algn="r"/>
            <a:fld id="{3930A693-1583-491C-8759-C75BBF4BF328}" type="slidenum">
              <a:rPr b="0" lang="en-US" sz="1400" spc="-1" strike="noStrike">
                <a:solidFill>
                  <a:srgbClr val="000000"/>
                </a:solidFill>
                <a:uFill>
                  <a:solidFill>
                    <a:srgbClr val="ffffff"/>
                  </a:solidFill>
                </a:uFill>
                <a:latin typeface="Times New Roman"/>
              </a:rPr>
              <a:t>&lt;number&gt;</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PlaceHolder 1"/>
          <p:cNvSpPr>
            <a:spLocks noGrp="1"/>
          </p:cNvSpPr>
          <p:nvPr>
            <p:ph type="body"/>
          </p:nvPr>
        </p:nvSpPr>
        <p:spPr>
          <a:xfrm>
            <a:off x="485640" y="4187880"/>
            <a:ext cx="6039000" cy="458892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662"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74F186B4-B6D0-4270-9AD5-23A70819F2D0}"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9"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If you take a look around the industry as to how these and similar NFV features are enabled in the context of OpenStack, you are left wanting than satisfied.</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Service Providers who have the wherewithal are taking a DIY approach. Those who don’t, are depending on the VNF vendors to help them, or carry out the enablement on the layers below the VNFs.</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Either way, this is leading to several shortcomings – which are going to become huge impediments in the future.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Here is a list of issues with a DIY approach:</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Partial implementations: Often, the enablement is carried out absolutely to the extent necessary, and not with a holistic design approach.</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Costly: the cost of the enablement is often a high adder to the base project, often the VNF enablement.</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Flexibility: Consequently, little or no attention paid to the flexibility of the enablement.</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Extensibility: what if the Linux kernel tomorrow starts supporting 16GB pages (the h/w already can). What if there are 4 or 8 or 12 CPU sockets – what will CPU pinning &amp; NIC alignment have to look like, then? Most enablement does not pay attention to extensibility, rather they only focus on the means to 1 single end – get a VNF implemented.</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Driven by high-level VNF requirements: what this generally means that a single VNF is what the enablement might be good for. Each new VNF will need changes/fine-tuning, which may be more expensive to carry out than taking a holistic approach from the beginning, as we have attempted to do here.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Complex: the complexity of the NFV feature enablement comes from their inter-dependencies. When you want both SR-IOV </a:t>
            </a:r>
            <a:r>
              <a:rPr b="0" i="1" lang="en-US" sz="2000" spc="-1" strike="noStrike" u="sng">
                <a:solidFill>
                  <a:srgbClr val="000000"/>
                </a:solidFill>
                <a:uFill>
                  <a:solidFill>
                    <a:srgbClr val="ffffff"/>
                  </a:solidFill>
                </a:uFill>
                <a:latin typeface="Arial"/>
              </a:rPr>
              <a:t>and</a:t>
            </a:r>
            <a:r>
              <a:rPr b="0" lang="en-US" sz="2000" spc="-1" strike="noStrike">
                <a:solidFill>
                  <a:srgbClr val="000000"/>
                </a:solidFill>
                <a:uFill>
                  <a:solidFill>
                    <a:srgbClr val="ffffff"/>
                  </a:solidFill>
                </a:uFill>
                <a:latin typeface="Arial"/>
              </a:rPr>
              <a:t> DPDK (for example), how do you configure the compute nodes such that the balance of function (and utilization of resources) is achieved. Now, think about the 100s of combinations of the various features listed on before, and consider the complexity of this enablement. Unless you take a disciplined, deliberate approach to NFV feature enablement, you will find yourself dealing with unmanageable, complex, and frankly, buggy code that works for a very small subset of cases, and almost nothing else.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Huge skill-set requirement: the moving parts implies in the NFV feature set are complex, require knowledge of the underlying server, n/w, storage h/w and software, as well as the VIM platform (OpenStack) knowledge. Anybody who has tried to hire these skill-sets fast, knows what we are saying here!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Finally, </a:t>
            </a:r>
            <a:r>
              <a:rPr b="0" lang="en-US" sz="1200" spc="-1" strike="noStrike">
                <a:solidFill>
                  <a:srgbClr val="000000"/>
                </a:solidFill>
                <a:uFill>
                  <a:solidFill>
                    <a:srgbClr val="ffffff"/>
                  </a:solidFill>
                </a:uFill>
                <a:latin typeface="Arial"/>
                <a:ea typeface="+mn-ea"/>
              </a:rPr>
              <a:t>A lot of different pieces need to be integrated.</a:t>
            </a:r>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H/W, S/W - including config settings on the switches, underlay/overlay networks, Linux &amp; OSP components (eg Ceph), firmware and offload functionality. Having a single admin and mgmt point of view is crucial.</a:t>
            </a:r>
            <a:endParaRPr b="0" lang="en-US" sz="1200" spc="-1" strike="noStrike">
              <a:solidFill>
                <a:srgbClr val="000000"/>
              </a:solidFill>
              <a:uFill>
                <a:solidFill>
                  <a:srgbClr val="ffffff"/>
                </a:solidFill>
              </a:uFill>
              <a:latin typeface="Arial"/>
            </a:endParaRPr>
          </a:p>
          <a:p>
            <a:endParaRPr b="0" lang="en-US" sz="1200" spc="-1" strike="noStrike">
              <a:solidFill>
                <a:srgbClr val="000000"/>
              </a:solidFill>
              <a:uFill>
                <a:solidFill>
                  <a:srgbClr val="ffffff"/>
                </a:solidFill>
              </a:uFill>
              <a:latin typeface="Arial"/>
            </a:endParaRPr>
          </a:p>
          <a:p>
            <a:endParaRPr b="0" lang="en-US" sz="1200" spc="-1" strike="noStrike">
              <a:solidFill>
                <a:srgbClr val="000000"/>
              </a:solidFill>
              <a:uFill>
                <a:solidFill>
                  <a:srgbClr val="ffffff"/>
                </a:solidFill>
              </a:uFill>
              <a:latin typeface="Arial"/>
            </a:endParaRPr>
          </a:p>
        </p:txBody>
      </p:sp>
      <p:sp>
        <p:nvSpPr>
          <p:cNvPr id="680"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6D33112D-E907-4697-8621-6CACA85D30E0}"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1"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So, with this background, we set out by asking ourselves this question.</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 am going to pause and let you stare at you for a while.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Notice that we want everything done via existing (and hopefully established) processes in TripleO.</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Note that in this context, “Day-0” means at the initial deployment point in time. And Day-N means </a:t>
            </a:r>
            <a:r>
              <a:rPr b="1" lang="en-US" sz="2000" spc="-1" strike="noStrike" u="sng">
                <a:solidFill>
                  <a:srgbClr val="000000"/>
                </a:solidFill>
                <a:uFill>
                  <a:solidFill>
                    <a:srgbClr val="ffffff"/>
                  </a:solidFill>
                </a:uFill>
                <a:latin typeface="Arial"/>
              </a:rPr>
              <a:t>any time</a:t>
            </a:r>
            <a:r>
              <a:rPr b="0" lang="en-US" sz="2000" spc="-1" strike="noStrike">
                <a:solidFill>
                  <a:srgbClr val="000000"/>
                </a:solidFill>
                <a:uFill>
                  <a:solidFill>
                    <a:srgbClr val="ffffff"/>
                  </a:solidFill>
                </a:uFill>
                <a:latin typeface="Arial"/>
              </a:rPr>
              <a:t> after the initial deployment has been completed and validated. Let that sink in. This requires the Day-0 processes to remember what was done Day-0. It means that the Day-N processes should be able to read and make sense of the earlier enablement(s). It also means that they should be able to deal with version changes in that information. It is a rather complex (and hence interesting!) problem to take on.</a:t>
            </a:r>
            <a:endParaRPr b="0" lang="en-US" sz="2000" spc="-1" strike="noStrike">
              <a:solidFill>
                <a:srgbClr val="000000"/>
              </a:solidFill>
              <a:uFill>
                <a:solidFill>
                  <a:srgbClr val="ffffff"/>
                </a:solidFill>
              </a:uFill>
              <a:latin typeface="Arial"/>
            </a:endParaRPr>
          </a:p>
        </p:txBody>
      </p:sp>
      <p:sp>
        <p:nvSpPr>
          <p:cNvPr id="682"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EB8EE9E3-3D49-4F4A-8433-89D9DCAC0C7B}"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3"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So let’s bring it all back together:</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In the context of this talk, our project is based on RHOSP (10). It uses OSP Director (i.e. RH’s version of TripleO) for the deployment, and thus the enablement of the NFV features.</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Layered on top of RHOSP (including OSP Director), is </a:t>
            </a:r>
            <a:r>
              <a:rPr b="1" lang="en-US" sz="2000" spc="-1" strike="noStrike">
                <a:solidFill>
                  <a:srgbClr val="000000"/>
                </a:solidFill>
                <a:uFill>
                  <a:solidFill>
                    <a:srgbClr val="ffffff"/>
                  </a:solidFill>
                </a:uFill>
                <a:latin typeface="Arial"/>
              </a:rPr>
              <a:t>JetPack, </a:t>
            </a:r>
            <a:r>
              <a:rPr b="0" lang="en-US" sz="2000" spc="-1" strike="noStrike">
                <a:solidFill>
                  <a:srgbClr val="000000"/>
                </a:solidFill>
                <a:uFill>
                  <a:solidFill>
                    <a:srgbClr val="ffffff"/>
                  </a:solidFill>
                </a:uFill>
                <a:latin typeface="Arial"/>
              </a:rPr>
              <a:t> Dell EMC’s deployment automation layer. JetPack was developed for the sole purpose of making the life our customers easier, when deploying RH OSP, and managing life-cycle of the solution.</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In this first iteration of this project, we decided to enable a small subset of the NFV feature set: HugePages and CPU Pinning for NUMA Optimization.</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So, bringing  it ALL together, the overall solution approach is as shown on the right.</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(at this point, simply walk them through each bullet – no big explanations needed, because the rest of the presentation will do exactly that.)</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We are not claiming that there is no other work being carried out in TripleO upstream on this topic. Here is the link to Franck’s blueprint proposal.</a:t>
            </a:r>
            <a:endParaRPr b="0" lang="en-US" sz="1200" spc="-1" strike="noStrike">
              <a:solidFill>
                <a:srgbClr val="000000"/>
              </a:solidFill>
              <a:uFill>
                <a:solidFill>
                  <a:srgbClr val="ffffff"/>
                </a:solidFill>
              </a:uFill>
              <a:latin typeface="Arial"/>
            </a:endParaRPr>
          </a:p>
          <a:p>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Here, we are just:</a:t>
            </a:r>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Prototyping with JetPack</a:t>
            </a:r>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Using standard TripleO tooling and methodology</a:t>
            </a:r>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Will submit to upstream.</a:t>
            </a:r>
            <a:endParaRPr b="0" lang="en-US" sz="1200" spc="-1" strike="noStrike">
              <a:solidFill>
                <a:srgbClr val="000000"/>
              </a:solidFill>
              <a:uFill>
                <a:solidFill>
                  <a:srgbClr val="ffffff"/>
                </a:solidFill>
              </a:uFill>
              <a:latin typeface="Arial"/>
            </a:endParaRPr>
          </a:p>
          <a:p>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We do NOT plan to ignore the work being done upstream.</a:t>
            </a:r>
            <a:endParaRPr b="0" lang="en-US" sz="1200" spc="-1" strike="noStrike">
              <a:solidFill>
                <a:srgbClr val="000000"/>
              </a:solidFill>
              <a:uFill>
                <a:solidFill>
                  <a:srgbClr val="ffffff"/>
                </a:solidFill>
              </a:uFill>
              <a:latin typeface="Arial"/>
            </a:endParaRPr>
          </a:p>
          <a:p>
            <a:endParaRPr b="0" lang="en-US" sz="1200" spc="-1" strike="noStrike">
              <a:solidFill>
                <a:srgbClr val="000000"/>
              </a:solidFill>
              <a:uFill>
                <a:solidFill>
                  <a:srgbClr val="ffffff"/>
                </a:solidFill>
              </a:uFill>
              <a:latin typeface="Arial"/>
            </a:endParaRPr>
          </a:p>
          <a:p>
            <a:r>
              <a:rPr b="1" lang="en-US" sz="1200" spc="-1" strike="noStrike">
                <a:solidFill>
                  <a:srgbClr val="000000"/>
                </a:solidFill>
                <a:uFill>
                  <a:solidFill>
                    <a:srgbClr val="ffffff"/>
                  </a:solidFill>
                </a:uFill>
                <a:latin typeface="Arial"/>
                <a:ea typeface="+mn-ea"/>
              </a:rPr>
              <a:t>MariaDB</a:t>
            </a:r>
            <a:r>
              <a:rPr b="0" lang="en-US" sz="1200" spc="-1" strike="noStrike">
                <a:solidFill>
                  <a:srgbClr val="000000"/>
                </a:solidFill>
                <a:uFill>
                  <a:solidFill>
                    <a:srgbClr val="ffffff"/>
                  </a:solidFill>
                </a:uFill>
                <a:latin typeface="Arial"/>
                <a:ea typeface="+mn-ea"/>
              </a:rPr>
              <a:t> used for the new DB, and new tables to hold the state of the NFV features, 1-row per node, as enabled.</a:t>
            </a:r>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With that, our solution will be able to take advantage of DB high-availability of RHOSPd, as it becomes available in the future.</a:t>
            </a:r>
            <a:endParaRPr b="0" lang="en-US" sz="1200" spc="-1" strike="noStrike">
              <a:solidFill>
                <a:srgbClr val="000000"/>
              </a:solidFill>
              <a:uFill>
                <a:solidFill>
                  <a:srgbClr val="ffffff"/>
                </a:solidFill>
              </a:uFill>
              <a:latin typeface="Arial"/>
            </a:endParaRPr>
          </a:p>
        </p:txBody>
      </p:sp>
      <p:sp>
        <p:nvSpPr>
          <p:cNvPr id="684"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329314CA-FA6C-4712-BFE2-5EE9A48D7492}"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The high-level flow of the solution is depicted here.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We notice that there are 3 main aspects to the solution:</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Pre-deployment steps</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RHOSP Director actions</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Overcloud deployment actions</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The rest of the talk will give more details of the process. At this point, it is good to note the many moving parts necessary to make this solution work. It also shows that parts that are managed by Heat/Puppet, and those that are managed by JetPack. We will revisit this picture again during this talk.</a:t>
            </a:r>
            <a:endParaRPr b="0" lang="en-US" sz="2000" spc="-1" strike="noStrike">
              <a:solidFill>
                <a:srgbClr val="000000"/>
              </a:solidFill>
              <a:uFill>
                <a:solidFill>
                  <a:srgbClr val="ffffff"/>
                </a:solidFill>
              </a:uFill>
              <a:latin typeface="Arial"/>
            </a:endParaRPr>
          </a:p>
        </p:txBody>
      </p:sp>
      <p:sp>
        <p:nvSpPr>
          <p:cNvPr id="686"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021883B5-6438-4A21-913E-01754A1A3D53}"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7"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The initial approach of our design was to consider three key factors.</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solution need to be customizable, and this is the most important part as the whole project depends on it. Nothing would be possible without the ability to set specific parameters on a per-role basis. That being said, we want to allow each and every user to </a:t>
            </a:r>
            <a:r>
              <a:rPr b="1" lang="en-US" sz="2000" spc="-1" strike="noStrike">
                <a:solidFill>
                  <a:srgbClr val="000000"/>
                </a:solidFill>
                <a:uFill>
                  <a:solidFill>
                    <a:srgbClr val="ffffff"/>
                  </a:solidFill>
                </a:uFill>
                <a:latin typeface="Arial"/>
              </a:rPr>
              <a:t>customize</a:t>
            </a:r>
            <a:r>
              <a:rPr b="0" lang="en-US" sz="2000" spc="-1" strike="noStrike">
                <a:solidFill>
                  <a:srgbClr val="000000"/>
                </a:solidFill>
                <a:uFill>
                  <a:solidFill>
                    <a:srgbClr val="ffffff"/>
                  </a:solidFill>
                </a:uFill>
                <a:latin typeface="Arial"/>
              </a:rPr>
              <a:t> the platform to accommodate his needs.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1" lang="en-US" sz="2000" spc="-1" strike="noStrike">
                <a:solidFill>
                  <a:srgbClr val="000000"/>
                </a:solidFill>
                <a:uFill>
                  <a:solidFill>
                    <a:srgbClr val="ffffff"/>
                  </a:solidFill>
                </a:uFill>
                <a:latin typeface="Arial"/>
              </a:rPr>
              <a:t>Flexibility</a:t>
            </a:r>
            <a:r>
              <a:rPr b="0" lang="en-US" sz="2000" spc="-1" strike="noStrike">
                <a:solidFill>
                  <a:srgbClr val="000000"/>
                </a:solidFill>
                <a:uFill>
                  <a:solidFill>
                    <a:srgbClr val="ffffff"/>
                  </a:solidFill>
                </a:uFill>
                <a:latin typeface="Arial"/>
              </a:rPr>
              <a:t> is also something to consider. It is a good thing for being able to configure the deployment at the initial runtime, but what if the user wants to modify this configuration? Not to mention also that needs can change overtime during the lifecycle and disruption is not an option when that happens.</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Additionally, this methodology can be </a:t>
            </a:r>
            <a:r>
              <a:rPr b="1" lang="en-US" sz="2000" spc="-1" strike="noStrike">
                <a:solidFill>
                  <a:srgbClr val="000000"/>
                </a:solidFill>
                <a:uFill>
                  <a:solidFill>
                    <a:srgbClr val="ffffff"/>
                  </a:solidFill>
                </a:uFill>
                <a:latin typeface="Arial"/>
              </a:rPr>
              <a:t>extended</a:t>
            </a:r>
            <a:r>
              <a:rPr b="0" lang="en-US" sz="2000" spc="-1" strike="noStrike">
                <a:solidFill>
                  <a:srgbClr val="000000"/>
                </a:solidFill>
                <a:uFill>
                  <a:solidFill>
                    <a:srgbClr val="ffffff"/>
                  </a:solidFill>
                </a:uFill>
                <a:latin typeface="Arial"/>
              </a:rPr>
              <a:t> to other role-specific purposes such as HPC or hadoop to name but a few.</a:t>
            </a:r>
            <a:endParaRPr b="0" lang="en-US" sz="2000" spc="-1" strike="noStrike">
              <a:solidFill>
                <a:srgbClr val="000000"/>
              </a:solidFill>
              <a:uFill>
                <a:solidFill>
                  <a:srgbClr val="ffffff"/>
                </a:solidFill>
              </a:uFill>
              <a:latin typeface="Arial"/>
            </a:endParaRPr>
          </a:p>
        </p:txBody>
      </p:sp>
      <p:sp>
        <p:nvSpPr>
          <p:cNvPr id="688"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BEEEA36F-CE79-466F-802A-C6E3C8DFCEDC}"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9"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The creation of a new </a:t>
            </a:r>
            <a:r>
              <a:rPr b="1" lang="en-US" sz="2000" spc="-1" strike="noStrike">
                <a:solidFill>
                  <a:srgbClr val="000000"/>
                </a:solidFill>
                <a:uFill>
                  <a:solidFill>
                    <a:srgbClr val="ffffff"/>
                  </a:solidFill>
                </a:uFill>
                <a:latin typeface="Arial"/>
              </a:rPr>
              <a:t>custom role </a:t>
            </a:r>
            <a:r>
              <a:rPr b="0" lang="en-US" sz="2000" spc="-1" strike="noStrike">
                <a:solidFill>
                  <a:srgbClr val="000000"/>
                </a:solidFill>
                <a:uFill>
                  <a:solidFill>
                    <a:srgbClr val="ffffff"/>
                  </a:solidFill>
                </a:uFill>
                <a:latin typeface="Arial"/>
              </a:rPr>
              <a:t>requires a set of modifications. First the definition of the roles need to be modified and a new role will be added.</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 </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JetPack doesn't assign roles to the </a:t>
            </a:r>
            <a:r>
              <a:rPr b="1" lang="en-US" sz="2000" spc="-1" strike="noStrike">
                <a:solidFill>
                  <a:srgbClr val="000000"/>
                </a:solidFill>
                <a:uFill>
                  <a:solidFill>
                    <a:srgbClr val="ffffff"/>
                  </a:solidFill>
                </a:uFill>
                <a:latin typeface="Arial"/>
              </a:rPr>
              <a:t>baremetal</a:t>
            </a:r>
            <a:r>
              <a:rPr b="0" lang="en-US" sz="2000" spc="-1" strike="noStrike">
                <a:solidFill>
                  <a:srgbClr val="000000"/>
                </a:solidFill>
                <a:uFill>
                  <a:solidFill>
                    <a:srgbClr val="ffffff"/>
                  </a:solidFill>
                </a:uFill>
                <a:latin typeface="Arial"/>
              </a:rPr>
              <a:t> nodes, but rather uses a scheduler </a:t>
            </a:r>
            <a:r>
              <a:rPr b="1" lang="en-US" sz="2000" spc="-1" strike="noStrike">
                <a:solidFill>
                  <a:srgbClr val="000000"/>
                </a:solidFill>
                <a:uFill>
                  <a:solidFill>
                    <a:srgbClr val="ffffff"/>
                  </a:solidFill>
                </a:uFill>
                <a:latin typeface="Arial"/>
              </a:rPr>
              <a:t>hint</a:t>
            </a:r>
            <a:r>
              <a:rPr b="0" lang="en-US" sz="2000" spc="-1" strike="noStrike">
                <a:solidFill>
                  <a:srgbClr val="000000"/>
                </a:solidFill>
                <a:uFill>
                  <a:solidFill>
                    <a:srgbClr val="ffffff"/>
                  </a:solidFill>
                </a:uFill>
                <a:latin typeface="Arial"/>
              </a:rPr>
              <a:t> based on the name of each node. This method is based on a definition of filters or scheduler hints described in a node placement file. As a result, a new scheduler hint is needed.</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 </a:t>
            </a:r>
            <a:endParaRPr b="0" lang="en-US" sz="2000" spc="-1" strike="noStrike">
              <a:solidFill>
                <a:srgbClr val="000000"/>
              </a:solidFill>
              <a:uFill>
                <a:solidFill>
                  <a:srgbClr val="ffffff"/>
                </a:solidFill>
              </a:uFill>
              <a:latin typeface="Arial"/>
            </a:endParaRPr>
          </a:p>
          <a:p>
            <a:r>
              <a:rPr b="1" lang="en-US" sz="2000" spc="-1" strike="noStrike">
                <a:solidFill>
                  <a:srgbClr val="000000"/>
                </a:solidFill>
                <a:uFill>
                  <a:solidFill>
                    <a:srgbClr val="ffffff"/>
                  </a:solidFill>
                </a:uFill>
                <a:latin typeface="Arial"/>
              </a:rPr>
              <a:t>Network</a:t>
            </a:r>
            <a:r>
              <a:rPr b="0" lang="en-US" sz="2000" spc="-1" strike="noStrike">
                <a:solidFill>
                  <a:srgbClr val="000000"/>
                </a:solidFill>
                <a:uFill>
                  <a:solidFill>
                    <a:srgbClr val="ffffff"/>
                  </a:solidFill>
                </a:uFill>
                <a:latin typeface="Arial"/>
              </a:rPr>
              <a:t> configuration and </a:t>
            </a:r>
            <a:r>
              <a:rPr b="1" lang="en-US" sz="2000" spc="-1" strike="noStrike">
                <a:solidFill>
                  <a:srgbClr val="000000"/>
                </a:solidFill>
                <a:uFill>
                  <a:solidFill>
                    <a:srgbClr val="ffffff"/>
                  </a:solidFill>
                </a:uFill>
                <a:latin typeface="Arial"/>
              </a:rPr>
              <a:t>isolation</a:t>
            </a:r>
            <a:r>
              <a:rPr b="0" lang="en-US" sz="2000" spc="-1" strike="noStrike">
                <a:solidFill>
                  <a:srgbClr val="000000"/>
                </a:solidFill>
                <a:uFill>
                  <a:solidFill>
                    <a:srgbClr val="ffffff"/>
                  </a:solidFill>
                </a:uFill>
                <a:latin typeface="Arial"/>
              </a:rPr>
              <a:t> specific to this new role need also to be created. These modifications will be done similarly to the way it's already executed with the basic compute node.</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Static IP could also be provided but is not mandatory</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 </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An additional environment file will be created and parameters such as the </a:t>
            </a:r>
            <a:r>
              <a:rPr b="1" lang="en-US" sz="2000" spc="-1" strike="noStrike">
                <a:solidFill>
                  <a:srgbClr val="000000"/>
                </a:solidFill>
                <a:uFill>
                  <a:solidFill>
                    <a:srgbClr val="ffffff"/>
                  </a:solidFill>
                </a:uFill>
                <a:latin typeface="Arial"/>
              </a:rPr>
              <a:t>flavor</a:t>
            </a:r>
            <a:r>
              <a:rPr b="0" lang="en-US" sz="2000" spc="-1" strike="noStrike">
                <a:solidFill>
                  <a:srgbClr val="000000"/>
                </a:solidFill>
                <a:uFill>
                  <a:solidFill>
                    <a:srgbClr val="ffffff"/>
                  </a:solidFill>
                </a:uFill>
                <a:latin typeface="Arial"/>
              </a:rPr>
              <a:t> or the </a:t>
            </a:r>
            <a:r>
              <a:rPr b="1" lang="en-US" sz="2000" spc="-1" strike="noStrike">
                <a:solidFill>
                  <a:srgbClr val="000000"/>
                </a:solidFill>
                <a:uFill>
                  <a:solidFill>
                    <a:srgbClr val="ffffff"/>
                  </a:solidFill>
                </a:uFill>
                <a:latin typeface="Arial"/>
              </a:rPr>
              <a:t>number of nodes</a:t>
            </a:r>
            <a:r>
              <a:rPr b="0" lang="en-US" sz="2000" spc="-1" strike="noStrike">
                <a:solidFill>
                  <a:srgbClr val="000000"/>
                </a:solidFill>
                <a:uFill>
                  <a:solidFill>
                    <a:srgbClr val="ffffff"/>
                  </a:solidFill>
                </a:uFill>
                <a:latin typeface="Arial"/>
              </a:rPr>
              <a:t> based on the custom role to deploy will be set into this file.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p:txBody>
      </p:sp>
      <p:sp>
        <p:nvSpPr>
          <p:cNvPr id="690"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B90A10EC-4497-4780-90E3-7506C7A3AEDB}"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1" name="PlaceHolder 1"/>
          <p:cNvSpPr>
            <a:spLocks noGrp="1"/>
          </p:cNvSpPr>
          <p:nvPr>
            <p:ph type="body"/>
          </p:nvPr>
        </p:nvSpPr>
        <p:spPr>
          <a:xfrm>
            <a:off x="485640" y="4187880"/>
            <a:ext cx="6039000" cy="4588920"/>
          </a:xfrm>
          <a:prstGeom prst="rect">
            <a:avLst/>
          </a:prstGeom>
        </p:spPr>
        <p:txBody>
          <a:bodyPr lIns="0" rIns="0" tIns="0" bIns="0"/>
          <a:p>
            <a:r>
              <a:rPr b="0" lang="en-US" sz="1200" spc="-1" strike="noStrike">
                <a:solidFill>
                  <a:srgbClr val="000000"/>
                </a:solidFill>
                <a:uFill>
                  <a:solidFill>
                    <a:srgbClr val="ffffff"/>
                  </a:solidFill>
                </a:uFill>
                <a:latin typeface="Arial"/>
                <a:ea typeface="+mn-ea"/>
              </a:rPr>
              <a:t>There is </a:t>
            </a:r>
            <a:r>
              <a:rPr b="1" lang="en-US" sz="1200" spc="-1" strike="noStrike">
                <a:solidFill>
                  <a:srgbClr val="000000"/>
                </a:solidFill>
                <a:uFill>
                  <a:solidFill>
                    <a:srgbClr val="ffffff"/>
                  </a:solidFill>
                </a:uFill>
                <a:latin typeface="Arial"/>
                <a:ea typeface="+mn-ea"/>
              </a:rPr>
              <a:t>one service per feature</a:t>
            </a:r>
            <a:r>
              <a:rPr b="0" lang="en-US" sz="1200" spc="-1" strike="noStrike">
                <a:solidFill>
                  <a:srgbClr val="000000"/>
                </a:solidFill>
                <a:uFill>
                  <a:solidFill>
                    <a:srgbClr val="ffffff"/>
                  </a:solidFill>
                </a:uFill>
                <a:latin typeface="Arial"/>
                <a:ea typeface="+mn-ea"/>
              </a:rPr>
              <a:t>, meaning one service for hugepages and one for CPU Pinning. These two new services will be added within the </a:t>
            </a:r>
            <a:r>
              <a:rPr b="1" lang="en-US" sz="1200" spc="-1" strike="noStrike">
                <a:solidFill>
                  <a:srgbClr val="000000"/>
                </a:solidFill>
                <a:uFill>
                  <a:solidFill>
                    <a:srgbClr val="ffffff"/>
                  </a:solidFill>
                </a:uFill>
                <a:latin typeface="Arial"/>
                <a:ea typeface="+mn-ea"/>
              </a:rPr>
              <a:t>role definition file</a:t>
            </a:r>
            <a:r>
              <a:rPr b="0" lang="en-US" sz="1200" spc="-1" strike="noStrike">
                <a:solidFill>
                  <a:srgbClr val="000000"/>
                </a:solidFill>
                <a:uFill>
                  <a:solidFill>
                    <a:srgbClr val="ffffff"/>
                  </a:solidFill>
                </a:uFill>
                <a:latin typeface="Arial"/>
                <a:ea typeface="+mn-ea"/>
              </a:rPr>
              <a:t>. </a:t>
            </a:r>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 </a:t>
            </a:r>
            <a:endParaRPr b="0" lang="en-US" sz="1200" spc="-1" strike="noStrike">
              <a:solidFill>
                <a:srgbClr val="000000"/>
              </a:solidFill>
              <a:uFill>
                <a:solidFill>
                  <a:srgbClr val="ffffff"/>
                </a:solidFill>
              </a:uFill>
              <a:latin typeface="Arial"/>
            </a:endParaRPr>
          </a:p>
          <a:p>
            <a:pPr marL="216000" indent="-215280">
              <a:lnSpc>
                <a:spcPct val="100000"/>
              </a:lnSpc>
              <a:spcBef>
                <a:spcPts val="360"/>
              </a:spcBef>
            </a:pPr>
            <a:r>
              <a:rPr b="0" lang="en-US" sz="1200" spc="-1" strike="noStrike">
                <a:solidFill>
                  <a:srgbClr val="000000"/>
                </a:solidFill>
                <a:uFill>
                  <a:solidFill>
                    <a:srgbClr val="ffffff"/>
                  </a:solidFill>
                </a:uFill>
                <a:latin typeface="Arial"/>
                <a:ea typeface="+mn-ea"/>
              </a:rPr>
              <a:t>(For features for which the services already exist, we will use those services (e.g. SR-IOV, OVS-DPDK etc.))</a:t>
            </a:r>
            <a:endParaRPr b="0" lang="en-US" sz="1200" spc="-1" strike="noStrike">
              <a:solidFill>
                <a:srgbClr val="000000"/>
              </a:solidFill>
              <a:uFill>
                <a:solidFill>
                  <a:srgbClr val="ffffff"/>
                </a:solidFill>
              </a:uFill>
              <a:latin typeface="Arial"/>
            </a:endParaRPr>
          </a:p>
          <a:p>
            <a:pPr marL="216000" indent="-215280">
              <a:lnSpc>
                <a:spcPct val="100000"/>
              </a:lnSpc>
              <a:spcBef>
                <a:spcPts val="360"/>
              </a:spcBef>
            </a:pPr>
            <a:endParaRPr b="0" lang="en-US" sz="1200" spc="-1" strike="noStrike">
              <a:solidFill>
                <a:srgbClr val="000000"/>
              </a:solidFill>
              <a:uFill>
                <a:solidFill>
                  <a:srgbClr val="ffffff"/>
                </a:solidFill>
              </a:uFill>
              <a:latin typeface="Arial"/>
            </a:endParaRPr>
          </a:p>
          <a:p>
            <a:pPr marL="216000" indent="-215280">
              <a:lnSpc>
                <a:spcPct val="100000"/>
              </a:lnSpc>
            </a:pPr>
            <a:r>
              <a:rPr b="0" lang="en-US" sz="1200" spc="-1" strike="noStrike">
                <a:solidFill>
                  <a:srgbClr val="000000"/>
                </a:solidFill>
                <a:uFill>
                  <a:solidFill>
                    <a:srgbClr val="ffffff"/>
                  </a:solidFill>
                </a:uFill>
                <a:latin typeface="Arial"/>
                <a:ea typeface="+mn-ea"/>
              </a:rPr>
              <a:t>Creation of a service requires a </a:t>
            </a:r>
            <a:r>
              <a:rPr b="1" lang="en-US" sz="1200" spc="-1" strike="noStrike">
                <a:solidFill>
                  <a:srgbClr val="000000"/>
                </a:solidFill>
                <a:uFill>
                  <a:solidFill>
                    <a:srgbClr val="ffffff"/>
                  </a:solidFill>
                </a:uFill>
                <a:latin typeface="Arial"/>
                <a:ea typeface="+mn-ea"/>
              </a:rPr>
              <a:t>heat template </a:t>
            </a:r>
            <a:r>
              <a:rPr b="0" lang="en-US" sz="1200" spc="-1" strike="noStrike">
                <a:solidFill>
                  <a:srgbClr val="000000"/>
                </a:solidFill>
                <a:uFill>
                  <a:solidFill>
                    <a:srgbClr val="ffffff"/>
                  </a:solidFill>
                </a:uFill>
                <a:latin typeface="Arial"/>
                <a:ea typeface="+mn-ea"/>
              </a:rPr>
              <a:t>that will be called during the deployment. Similarly, one heat template per feature is needed. Theses files create an interface between Heat and the </a:t>
            </a:r>
            <a:r>
              <a:rPr b="1" lang="en-US" sz="1200" spc="-1" strike="noStrike">
                <a:solidFill>
                  <a:srgbClr val="000000"/>
                </a:solidFill>
                <a:uFill>
                  <a:solidFill>
                    <a:srgbClr val="ffffff"/>
                  </a:solidFill>
                </a:uFill>
                <a:latin typeface="Arial"/>
                <a:ea typeface="+mn-ea"/>
              </a:rPr>
              <a:t>puppet manifest </a:t>
            </a:r>
            <a:r>
              <a:rPr b="0" lang="en-US" sz="1200" spc="-1" strike="noStrike">
                <a:solidFill>
                  <a:srgbClr val="000000"/>
                </a:solidFill>
                <a:uFill>
                  <a:solidFill>
                    <a:srgbClr val="ffffff"/>
                  </a:solidFill>
                </a:uFill>
                <a:latin typeface="Arial"/>
                <a:ea typeface="+mn-ea"/>
              </a:rPr>
              <a:t>that actually configure the feature. </a:t>
            </a:r>
            <a:endParaRPr b="0" lang="en-US" sz="1200" spc="-1" strike="noStrike">
              <a:solidFill>
                <a:srgbClr val="000000"/>
              </a:solidFill>
              <a:uFill>
                <a:solidFill>
                  <a:srgbClr val="ffffff"/>
                </a:solidFill>
              </a:uFill>
              <a:latin typeface="Arial"/>
            </a:endParaRPr>
          </a:p>
          <a:p>
            <a:pPr marL="216000" indent="-215280">
              <a:lnSpc>
                <a:spcPct val="100000"/>
              </a:lnSpc>
            </a:pPr>
            <a:r>
              <a:rPr b="0" lang="en-US" sz="1200" spc="-1" strike="noStrike">
                <a:solidFill>
                  <a:srgbClr val="000000"/>
                </a:solidFill>
                <a:uFill>
                  <a:solidFill>
                    <a:srgbClr val="ffffff"/>
                  </a:solidFill>
                </a:uFill>
                <a:latin typeface="Arial"/>
                <a:ea typeface="+mn-ea"/>
              </a:rPr>
              <a:t> </a:t>
            </a:r>
            <a:endParaRPr b="0" lang="en-US" sz="1200" spc="-1" strike="noStrike">
              <a:solidFill>
                <a:srgbClr val="000000"/>
              </a:solidFill>
              <a:uFill>
                <a:solidFill>
                  <a:srgbClr val="ffffff"/>
                </a:solidFill>
              </a:uFill>
              <a:latin typeface="Arial"/>
            </a:endParaRPr>
          </a:p>
          <a:p>
            <a:pPr marL="216000" indent="-215280">
              <a:lnSpc>
                <a:spcPct val="100000"/>
              </a:lnSpc>
            </a:pPr>
            <a:r>
              <a:rPr b="0" lang="en-US" sz="1200" spc="-1" strike="noStrike">
                <a:solidFill>
                  <a:srgbClr val="000000"/>
                </a:solidFill>
                <a:uFill>
                  <a:solidFill>
                    <a:srgbClr val="ffffff"/>
                  </a:solidFill>
                </a:uFill>
                <a:latin typeface="Arial"/>
                <a:ea typeface="+mn-ea"/>
              </a:rPr>
              <a:t>Heat will call these manifests right after the </a:t>
            </a:r>
            <a:r>
              <a:rPr b="1" lang="en-US" sz="1200" spc="-1" strike="noStrike">
                <a:solidFill>
                  <a:srgbClr val="000000"/>
                </a:solidFill>
                <a:uFill>
                  <a:solidFill>
                    <a:srgbClr val="ffffff"/>
                  </a:solidFill>
                </a:uFill>
                <a:latin typeface="Arial"/>
                <a:ea typeface="+mn-ea"/>
              </a:rPr>
              <a:t>overcloud image </a:t>
            </a:r>
            <a:r>
              <a:rPr b="0" lang="en-US" sz="1200" spc="-1" strike="noStrike">
                <a:solidFill>
                  <a:srgbClr val="000000"/>
                </a:solidFill>
                <a:uFill>
                  <a:solidFill>
                    <a:srgbClr val="ffffff"/>
                  </a:solidFill>
                </a:uFill>
                <a:latin typeface="Arial"/>
                <a:ea typeface="+mn-ea"/>
              </a:rPr>
              <a:t>is deployed on each node requiring us to modify the image.</a:t>
            </a:r>
            <a:endParaRPr b="0" lang="en-US" sz="1200" spc="-1" strike="noStrike">
              <a:solidFill>
                <a:srgbClr val="000000"/>
              </a:solidFill>
              <a:uFill>
                <a:solidFill>
                  <a:srgbClr val="ffffff"/>
                </a:solidFill>
              </a:uFill>
              <a:latin typeface="Arial"/>
            </a:endParaRPr>
          </a:p>
          <a:p>
            <a:pPr marL="216000" indent="-215280">
              <a:lnSpc>
                <a:spcPct val="100000"/>
              </a:lnSpc>
            </a:pPr>
            <a:endParaRPr b="0" lang="en-US" sz="1200" spc="-1" strike="noStrike">
              <a:solidFill>
                <a:srgbClr val="000000"/>
              </a:solidFill>
              <a:uFill>
                <a:solidFill>
                  <a:srgbClr val="ffffff"/>
                </a:solidFill>
              </a:uFill>
              <a:latin typeface="Arial"/>
            </a:endParaRPr>
          </a:p>
          <a:p>
            <a:pPr marL="216000" indent="-215280">
              <a:lnSpc>
                <a:spcPct val="100000"/>
              </a:lnSpc>
            </a:pPr>
            <a:r>
              <a:rPr b="0" lang="en-US" sz="1200" spc="-1" strike="noStrike">
                <a:solidFill>
                  <a:srgbClr val="000000"/>
                </a:solidFill>
                <a:uFill>
                  <a:solidFill>
                    <a:srgbClr val="ffffff"/>
                  </a:solidFill>
                </a:uFill>
                <a:latin typeface="Arial"/>
                <a:ea typeface="+mn-ea"/>
              </a:rPr>
              <a:t>An </a:t>
            </a:r>
            <a:r>
              <a:rPr b="1" lang="en-US" sz="1200" spc="-1" strike="noStrike">
                <a:solidFill>
                  <a:srgbClr val="000000"/>
                </a:solidFill>
                <a:uFill>
                  <a:solidFill>
                    <a:srgbClr val="ffffff"/>
                  </a:solidFill>
                </a:uFill>
                <a:latin typeface="Arial"/>
                <a:ea typeface="+mn-ea"/>
              </a:rPr>
              <a:t>Overcloud config file</a:t>
            </a:r>
            <a:r>
              <a:rPr b="0" lang="en-US" sz="1200" spc="-1" strike="noStrike">
                <a:solidFill>
                  <a:srgbClr val="000000"/>
                </a:solidFill>
                <a:uFill>
                  <a:solidFill>
                    <a:srgbClr val="ffffff"/>
                  </a:solidFill>
                </a:uFill>
                <a:latin typeface="Arial"/>
                <a:ea typeface="+mn-ea"/>
              </a:rPr>
              <a:t> including all of the configuration parameters will be created. All of these parameters and values will be stored within </a:t>
            </a:r>
            <a:r>
              <a:rPr b="1" lang="en-US" sz="1200" spc="-1" strike="noStrike">
                <a:solidFill>
                  <a:srgbClr val="000000"/>
                </a:solidFill>
                <a:uFill>
                  <a:solidFill>
                    <a:srgbClr val="ffffff"/>
                  </a:solidFill>
                </a:uFill>
                <a:latin typeface="Arial"/>
                <a:ea typeface="+mn-ea"/>
              </a:rPr>
              <a:t>Hiera</a:t>
            </a:r>
            <a:r>
              <a:rPr b="0" lang="en-US" sz="1200" spc="-1" strike="noStrike">
                <a:solidFill>
                  <a:srgbClr val="000000"/>
                </a:solidFill>
                <a:uFill>
                  <a:solidFill>
                    <a:srgbClr val="ffffff"/>
                  </a:solidFill>
                </a:uFill>
                <a:latin typeface="Arial"/>
                <a:ea typeface="+mn-ea"/>
              </a:rPr>
              <a:t>.</a:t>
            </a:r>
            <a:endParaRPr b="0" lang="en-US" sz="1200" spc="-1" strike="noStrike">
              <a:solidFill>
                <a:srgbClr val="000000"/>
              </a:solidFill>
              <a:uFill>
                <a:solidFill>
                  <a:srgbClr val="ffffff"/>
                </a:solidFill>
              </a:uFill>
              <a:latin typeface="Arial"/>
            </a:endParaRPr>
          </a:p>
          <a:p>
            <a:pPr marL="216000" indent="-215280">
              <a:lnSpc>
                <a:spcPct val="100000"/>
              </a:lnSpc>
            </a:pPr>
            <a:r>
              <a:rPr b="0" lang="en-US" sz="1200" spc="-1" strike="noStrike">
                <a:solidFill>
                  <a:srgbClr val="000000"/>
                </a:solidFill>
                <a:uFill>
                  <a:solidFill>
                    <a:srgbClr val="ffffff"/>
                  </a:solidFill>
                </a:uFill>
                <a:latin typeface="Arial"/>
                <a:ea typeface="+mn-ea"/>
              </a:rPr>
              <a:t>Environment files are the Overcloud config files. These are passed on the command line with the -e flag.</a:t>
            </a:r>
            <a:endParaRPr b="0" lang="en-US" sz="1200" spc="-1" strike="noStrike">
              <a:solidFill>
                <a:srgbClr val="000000"/>
              </a:solidFill>
              <a:uFill>
                <a:solidFill>
                  <a:srgbClr val="ffffff"/>
                </a:solidFill>
              </a:uFill>
              <a:latin typeface="Arial"/>
            </a:endParaRPr>
          </a:p>
          <a:p>
            <a:pPr marL="216000" indent="-215280">
              <a:lnSpc>
                <a:spcPct val="100000"/>
              </a:lnSpc>
            </a:pPr>
            <a:endParaRPr b="0" lang="en-US" sz="1200" spc="-1" strike="noStrike">
              <a:solidFill>
                <a:srgbClr val="000000"/>
              </a:solidFill>
              <a:uFill>
                <a:solidFill>
                  <a:srgbClr val="ffffff"/>
                </a:solidFill>
              </a:uFill>
              <a:latin typeface="Arial"/>
            </a:endParaRPr>
          </a:p>
          <a:p>
            <a:pPr marL="216000" indent="-215280">
              <a:lnSpc>
                <a:spcPct val="100000"/>
              </a:lnSpc>
            </a:pPr>
            <a:r>
              <a:rPr b="0" lang="en-US" sz="1200" spc="-1" strike="noStrike">
                <a:solidFill>
                  <a:srgbClr val="000000"/>
                </a:solidFill>
                <a:uFill>
                  <a:solidFill>
                    <a:srgbClr val="ffffff"/>
                  </a:solidFill>
                </a:uFill>
                <a:latin typeface="Arial"/>
                <a:ea typeface="+mn-ea"/>
              </a:rPr>
              <a:t>[Remember these phrases: "</a:t>
            </a:r>
            <a:r>
              <a:rPr b="1" lang="en-US" sz="1200" spc="-1" strike="noStrike">
                <a:solidFill>
                  <a:srgbClr val="000000"/>
                </a:solidFill>
                <a:uFill>
                  <a:solidFill>
                    <a:srgbClr val="ffffff"/>
                  </a:solidFill>
                </a:uFill>
                <a:latin typeface="Arial"/>
                <a:ea typeface="+mn-ea"/>
              </a:rPr>
              <a:t>Composable services</a:t>
            </a:r>
            <a:r>
              <a:rPr b="0" lang="en-US" sz="1200" spc="-1" strike="noStrike">
                <a:solidFill>
                  <a:srgbClr val="000000"/>
                </a:solidFill>
                <a:uFill>
                  <a:solidFill>
                    <a:srgbClr val="ffffff"/>
                  </a:solidFill>
                </a:uFill>
                <a:latin typeface="Arial"/>
                <a:ea typeface="+mn-ea"/>
              </a:rPr>
              <a:t>" and "</a:t>
            </a:r>
            <a:r>
              <a:rPr b="1" lang="en-US" sz="1200" spc="-1" strike="noStrike">
                <a:solidFill>
                  <a:srgbClr val="000000"/>
                </a:solidFill>
                <a:uFill>
                  <a:solidFill>
                    <a:srgbClr val="ffffff"/>
                  </a:solidFill>
                </a:uFill>
                <a:latin typeface="Arial"/>
                <a:ea typeface="+mn-ea"/>
              </a:rPr>
              <a:t>Custom Roles</a:t>
            </a:r>
            <a:r>
              <a:rPr b="0" lang="en-US" sz="1200" spc="-1" strike="noStrike">
                <a:solidFill>
                  <a:srgbClr val="000000"/>
                </a:solidFill>
                <a:uFill>
                  <a:solidFill>
                    <a:srgbClr val="ffffff"/>
                  </a:solidFill>
                </a:uFill>
                <a:latin typeface="Arial"/>
                <a:ea typeface="+mn-ea"/>
              </a:rPr>
              <a:t>“]</a:t>
            </a:r>
            <a:endParaRPr b="0" lang="en-US" sz="1200" spc="-1" strike="noStrike">
              <a:solidFill>
                <a:srgbClr val="000000"/>
              </a:solidFill>
              <a:uFill>
                <a:solidFill>
                  <a:srgbClr val="ffffff"/>
                </a:solidFill>
              </a:uFill>
              <a:latin typeface="Arial"/>
            </a:endParaRPr>
          </a:p>
          <a:p>
            <a:pPr marL="216000" indent="-215280">
              <a:lnSpc>
                <a:spcPct val="100000"/>
              </a:lnSpc>
            </a:pPr>
            <a:endParaRPr b="0" lang="en-US" sz="1200" spc="-1" strike="noStrike">
              <a:solidFill>
                <a:srgbClr val="000000"/>
              </a:solidFill>
              <a:uFill>
                <a:solidFill>
                  <a:srgbClr val="ffffff"/>
                </a:solidFill>
              </a:uFill>
              <a:latin typeface="Arial"/>
            </a:endParaRPr>
          </a:p>
          <a:p>
            <a:pPr marL="216000" indent="-215280">
              <a:lnSpc>
                <a:spcPct val="100000"/>
              </a:lnSpc>
              <a:spcBef>
                <a:spcPts val="360"/>
              </a:spcBef>
            </a:pPr>
            <a:r>
              <a:rPr b="1" lang="en-US" sz="1200" spc="-1" strike="noStrike">
                <a:solidFill>
                  <a:srgbClr val="000000"/>
                </a:solidFill>
                <a:uFill>
                  <a:solidFill>
                    <a:srgbClr val="ffffff"/>
                  </a:solidFill>
                </a:uFill>
                <a:latin typeface="Arial"/>
                <a:ea typeface="+mn-ea"/>
              </a:rPr>
              <a:t>AI: JP - We should look at upstream - are there services for HugePages and NUMA?</a:t>
            </a:r>
            <a:endParaRPr b="0" lang="en-US" sz="1200" spc="-1" strike="noStrike">
              <a:solidFill>
                <a:srgbClr val="000000"/>
              </a:solidFill>
              <a:uFill>
                <a:solidFill>
                  <a:srgbClr val="ffffff"/>
                </a:solidFill>
              </a:uFill>
              <a:latin typeface="Arial"/>
            </a:endParaRPr>
          </a:p>
          <a:p>
            <a:pPr marL="216000" indent="-215280">
              <a:lnSpc>
                <a:spcPct val="100000"/>
              </a:lnSpc>
              <a:spcBef>
                <a:spcPts val="360"/>
              </a:spcBef>
            </a:pPr>
            <a:r>
              <a:rPr b="1" lang="en-US" sz="1200" spc="-1" strike="noStrike">
                <a:solidFill>
                  <a:srgbClr val="000000"/>
                </a:solidFill>
                <a:uFill>
                  <a:solidFill>
                    <a:srgbClr val="ffffff"/>
                  </a:solidFill>
                </a:uFill>
                <a:latin typeface="Arial"/>
                <a:ea typeface="+mn-ea"/>
              </a:rPr>
              <a:t>Services are mostly used to install and configure openstack services like nova, neutron and so on. We are using this functionality a bit off its original usage, which is the configuration of the node itself by exposing the NFV features as services.</a:t>
            </a:r>
            <a:endParaRPr b="0" lang="en-US" sz="1200" spc="-1" strike="noStrike">
              <a:solidFill>
                <a:srgbClr val="000000"/>
              </a:solidFill>
              <a:uFill>
                <a:solidFill>
                  <a:srgbClr val="ffffff"/>
                </a:solidFill>
              </a:uFill>
              <a:latin typeface="Arial"/>
            </a:endParaRPr>
          </a:p>
          <a:p>
            <a:pPr marL="216000" indent="-215280">
              <a:lnSpc>
                <a:spcPct val="100000"/>
              </a:lnSpc>
            </a:pPr>
            <a:endParaRPr b="0" lang="en-US" sz="1200" spc="-1" strike="noStrike">
              <a:solidFill>
                <a:srgbClr val="000000"/>
              </a:solidFill>
              <a:uFill>
                <a:solidFill>
                  <a:srgbClr val="ffffff"/>
                </a:solidFill>
              </a:uFill>
              <a:latin typeface="Arial"/>
            </a:endParaRPr>
          </a:p>
        </p:txBody>
      </p:sp>
      <p:sp>
        <p:nvSpPr>
          <p:cNvPr id="692"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CD37F9F4-BF78-4587-BBFE-FA9BFC38486F}"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3"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This slide describes the parameters required within the environment file. This file is added when the deploy command is fired up.</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1" lang="en-US" sz="1200" spc="-1" strike="noStrike">
                <a:solidFill>
                  <a:srgbClr val="000000"/>
                </a:solidFill>
                <a:uFill>
                  <a:solidFill>
                    <a:srgbClr val="ffffff"/>
                  </a:solidFill>
                </a:uFill>
                <a:latin typeface="Franklin Gothic Book"/>
              </a:rPr>
              <a:t>OvercloudDellNfvComputeFlavor</a:t>
            </a:r>
            <a:r>
              <a:rPr b="0" lang="en-US" sz="1200" spc="-1" strike="noStrike">
                <a:solidFill>
                  <a:srgbClr val="000000"/>
                </a:solidFill>
                <a:uFill>
                  <a:solidFill>
                    <a:srgbClr val="ffffff"/>
                  </a:solidFill>
                </a:uFill>
                <a:latin typeface="Franklin Gothic Book"/>
              </a:rPr>
              <a:t> is the flavor used for deployment. In JetPack, the same flavor is used for all roles, which is the baremetal</a:t>
            </a:r>
            <a:endParaRPr b="0" lang="en-US" sz="1200" spc="-1" strike="noStrike">
              <a:solidFill>
                <a:srgbClr val="000000"/>
              </a:solidFill>
              <a:uFill>
                <a:solidFill>
                  <a:srgbClr val="ffffff"/>
                </a:solidFill>
              </a:uFill>
              <a:latin typeface="Arial"/>
            </a:endParaRPr>
          </a:p>
          <a:p>
            <a:endParaRPr b="0" lang="en-US" sz="1200" spc="-1" strike="noStrike">
              <a:solidFill>
                <a:srgbClr val="000000"/>
              </a:solidFill>
              <a:uFill>
                <a:solidFill>
                  <a:srgbClr val="ffffff"/>
                </a:solidFill>
              </a:uFill>
              <a:latin typeface="Arial"/>
            </a:endParaRPr>
          </a:p>
          <a:p>
            <a:pPr marL="216000" indent="-215280">
              <a:lnSpc>
                <a:spcPct val="100000"/>
              </a:lnSpc>
              <a:spcBef>
                <a:spcPts val="360"/>
              </a:spcBef>
            </a:pPr>
            <a:r>
              <a:rPr b="1" lang="en-US" sz="2000" spc="-1" strike="noStrike">
                <a:solidFill>
                  <a:srgbClr val="000000"/>
                </a:solidFill>
                <a:uFill>
                  <a:solidFill>
                    <a:srgbClr val="ffffff"/>
                  </a:solidFill>
                </a:uFill>
                <a:latin typeface="Franklin Gothic Book"/>
              </a:rPr>
              <a:t>DellNfvComputeCount</a:t>
            </a:r>
            <a:r>
              <a:rPr b="0" lang="en-US" sz="2000" spc="-1" strike="noStrike">
                <a:solidFill>
                  <a:srgbClr val="000000"/>
                </a:solidFill>
                <a:uFill>
                  <a:solidFill>
                    <a:srgbClr val="ffffff"/>
                  </a:solidFill>
                </a:uFill>
                <a:latin typeface="Franklin Gothic Book"/>
              </a:rPr>
              <a:t> </a:t>
            </a:r>
            <a:r>
              <a:rPr b="0" lang="en-US" sz="1200" spc="-1" strike="noStrike">
                <a:solidFill>
                  <a:srgbClr val="000000"/>
                </a:solidFill>
                <a:uFill>
                  <a:solidFill>
                    <a:srgbClr val="ffffff"/>
                  </a:solidFill>
                </a:uFill>
                <a:latin typeface="Franklin Gothic Book"/>
              </a:rPr>
              <a:t>specifies the number of node based on the new custom role that we want to deploy. This parameters can also be used to scale-up the platform.</a:t>
            </a:r>
            <a:endParaRPr b="0" lang="en-US" sz="1200" spc="-1" strike="noStrike">
              <a:solidFill>
                <a:srgbClr val="000000"/>
              </a:solidFill>
              <a:uFill>
                <a:solidFill>
                  <a:srgbClr val="ffffff"/>
                </a:solidFill>
              </a:uFill>
              <a:latin typeface="Arial"/>
            </a:endParaRPr>
          </a:p>
          <a:p>
            <a:pPr marL="216000" indent="-215280">
              <a:lnSpc>
                <a:spcPct val="100000"/>
              </a:lnSpc>
              <a:spcBef>
                <a:spcPts val="360"/>
              </a:spcBef>
            </a:pPr>
            <a:endParaRPr b="0" lang="en-US" sz="1200" spc="-1" strike="noStrike">
              <a:solidFill>
                <a:srgbClr val="000000"/>
              </a:solidFill>
              <a:uFill>
                <a:solidFill>
                  <a:srgbClr val="ffffff"/>
                </a:solidFill>
              </a:uFill>
              <a:latin typeface="Arial"/>
            </a:endParaRPr>
          </a:p>
          <a:p>
            <a:pPr marL="216000" indent="-215280">
              <a:lnSpc>
                <a:spcPct val="100000"/>
              </a:lnSpc>
              <a:spcBef>
                <a:spcPts val="360"/>
              </a:spcBef>
            </a:pPr>
            <a:r>
              <a:rPr b="0" lang="en-US" sz="1200" spc="-1" strike="noStrike">
                <a:solidFill>
                  <a:srgbClr val="000000"/>
                </a:solidFill>
                <a:uFill>
                  <a:solidFill>
                    <a:srgbClr val="ffffff"/>
                  </a:solidFill>
                </a:uFill>
                <a:latin typeface="Franklin Gothic Book"/>
              </a:rPr>
              <a:t>Then we have </a:t>
            </a:r>
            <a:r>
              <a:rPr b="1" lang="en-US" sz="1200" spc="-1" strike="noStrike">
                <a:solidFill>
                  <a:srgbClr val="000000"/>
                </a:solidFill>
                <a:uFill>
                  <a:solidFill>
                    <a:srgbClr val="ffffff"/>
                  </a:solidFill>
                </a:uFill>
                <a:latin typeface="Franklin Gothic Book"/>
              </a:rPr>
              <a:t>specific parameters </a:t>
            </a:r>
            <a:r>
              <a:rPr b="0" lang="en-US" sz="1200" spc="-1" strike="noStrike">
                <a:solidFill>
                  <a:srgbClr val="000000"/>
                </a:solidFill>
                <a:uFill>
                  <a:solidFill>
                    <a:srgbClr val="ffffff"/>
                  </a:solidFill>
                </a:uFill>
                <a:latin typeface="Franklin Gothic Book"/>
              </a:rPr>
              <a:t>of the feature to configure. </a:t>
            </a:r>
            <a:endParaRPr b="0" lang="en-US" sz="1200" spc="-1" strike="noStrike">
              <a:solidFill>
                <a:srgbClr val="000000"/>
              </a:solidFill>
              <a:uFill>
                <a:solidFill>
                  <a:srgbClr val="ffffff"/>
                </a:solidFill>
              </a:uFill>
              <a:latin typeface="Arial"/>
            </a:endParaRPr>
          </a:p>
          <a:p>
            <a:pPr marL="216000" indent="-215280">
              <a:lnSpc>
                <a:spcPct val="100000"/>
              </a:lnSpc>
            </a:pPr>
            <a:endParaRPr b="0" lang="en-US" sz="1200" spc="-1" strike="noStrike">
              <a:solidFill>
                <a:srgbClr val="000000"/>
              </a:solidFill>
              <a:uFill>
                <a:solidFill>
                  <a:srgbClr val="ffffff"/>
                </a:solidFill>
              </a:uFill>
              <a:latin typeface="Arial"/>
            </a:endParaRPr>
          </a:p>
        </p:txBody>
      </p:sp>
      <p:sp>
        <p:nvSpPr>
          <p:cNvPr id="694"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01607250-C090-4F90-927F-FE29739BFDE5}"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3"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This is a high-level picture of an example NFV solution, built on Red Hat’s OSP platform.</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This particular instance includes</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H/W components from Dell EMC (servers, switches, and components)</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S/W components from Red Hat (RHEL and OSP) and Dell EMC (scalable storage as an example)</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Automated deployment capability called “JetPack”</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This is Dell EMC’s join NFV solution with Red Hat.</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But it can be any generic NFV stack.</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The fundamental idea of NFV is to convert “network functions” in the Telco space into “virtualized network functions” (VNFs).</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A few examples of the VNF stacks are:</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vEPC = virtual Evolved Packet Core</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vCPE = virtual Customer Premise Equipment</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vIMS = virtual IP Multimedia Subsystem</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VNFs is how Telco services are delivered to the market.</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NFV produces cost and infra efficiencies, as well as opens the door for automated scaling, orchestration and monitoring. It also cuts time to market for the services offered, i.e. </a:t>
            </a:r>
            <a:r>
              <a:rPr b="0" lang="en-US" sz="2000" spc="-1" strike="noStrike" u="sng">
                <a:solidFill>
                  <a:srgbClr val="000000"/>
                </a:solidFill>
                <a:uFill>
                  <a:solidFill>
                    <a:srgbClr val="ffffff"/>
                  </a:solidFill>
                </a:uFill>
                <a:latin typeface="Arial"/>
              </a:rPr>
              <a:t>agility of service offerings</a:t>
            </a:r>
            <a:r>
              <a:rPr b="0" lang="en-US" sz="2000" spc="-1" strike="noStrike">
                <a:solidFill>
                  <a:srgbClr val="000000"/>
                </a:solidFill>
                <a:uFill>
                  <a:solidFill>
                    <a:srgbClr val="ffffff"/>
                  </a:solidFill>
                </a:uFill>
                <a:latin typeface="Arial"/>
              </a:rPr>
              <a:t> is the primary business growth created by NFV. Cost savings are achieved via the use of COTS components (both h/w and s/w).</a:t>
            </a:r>
            <a:endParaRPr b="0" lang="en-US" sz="2000" spc="-1" strike="noStrike">
              <a:solidFill>
                <a:srgbClr val="000000"/>
              </a:solidFill>
              <a:uFill>
                <a:solidFill>
                  <a:srgbClr val="ffffff"/>
                </a:solidFill>
              </a:uFill>
              <a:latin typeface="Arial"/>
            </a:endParaRPr>
          </a:p>
        </p:txBody>
      </p:sp>
      <p:sp>
        <p:nvSpPr>
          <p:cNvPr id="664"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C80A4CAC-DFCB-4386-9A7C-76993C4A75A7}"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5"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We are now looking into a method to inject our configuration into the overcloud deployment process.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First, this interface will  be responsible for the configuration changes of the overcloud during its </a:t>
            </a:r>
            <a:r>
              <a:rPr b="1" lang="en-US" sz="2000" spc="-1" strike="noStrike">
                <a:solidFill>
                  <a:srgbClr val="000000"/>
                </a:solidFill>
                <a:uFill>
                  <a:solidFill>
                    <a:srgbClr val="ffffff"/>
                  </a:solidFill>
                </a:uFill>
                <a:latin typeface="Arial"/>
              </a:rPr>
              <a:t>lifetime</a:t>
            </a:r>
            <a:r>
              <a:rPr b="0" lang="en-US" sz="2000" spc="-1" strike="noStrike">
                <a:solidFill>
                  <a:srgbClr val="000000"/>
                </a:solidFill>
                <a:uFill>
                  <a:solidFill>
                    <a:srgbClr val="ffffff"/>
                  </a:solidFill>
                </a:uFill>
                <a:latin typeface="Arial"/>
              </a:rPr>
              <a:t>. </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This situation occurs when the creation of the overcloud is complete and we want to inject </a:t>
            </a:r>
            <a:r>
              <a:rPr b="1" lang="en-US" sz="2000" spc="-1" strike="noStrike">
                <a:solidFill>
                  <a:srgbClr val="000000"/>
                </a:solidFill>
                <a:uFill>
                  <a:solidFill>
                    <a:srgbClr val="ffffff"/>
                  </a:solidFill>
                </a:uFill>
                <a:latin typeface="Arial"/>
              </a:rPr>
              <a:t>additional configuration </a:t>
            </a:r>
            <a:r>
              <a:rPr b="0" lang="en-US" sz="2000" spc="-1" strike="noStrike">
                <a:solidFill>
                  <a:srgbClr val="000000"/>
                </a:solidFill>
                <a:uFill>
                  <a:solidFill>
                    <a:srgbClr val="ffffff"/>
                  </a:solidFill>
                </a:uFill>
                <a:latin typeface="Arial"/>
              </a:rPr>
              <a:t>after the core Puppet Configuration.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Second, all of the NFV compute ready nodes will be targeted for </a:t>
            </a:r>
            <a:r>
              <a:rPr b="1" lang="en-US" sz="2000" spc="-1" strike="noStrike">
                <a:solidFill>
                  <a:srgbClr val="000000"/>
                </a:solidFill>
                <a:uFill>
                  <a:solidFill>
                    <a:srgbClr val="ffffff"/>
                  </a:solidFill>
                </a:uFill>
                <a:latin typeface="Arial"/>
              </a:rPr>
              <a:t>modification</a:t>
            </a:r>
            <a:r>
              <a:rPr b="0" lang="en-US" sz="2000" spc="-1" strike="noStrike">
                <a:solidFill>
                  <a:srgbClr val="000000"/>
                </a:solidFill>
                <a:uFill>
                  <a:solidFill>
                    <a:srgbClr val="ffffff"/>
                  </a:solidFill>
                </a:uFill>
                <a:latin typeface="Arial"/>
              </a:rPr>
              <a:t> event. All other nodes such as Controller, regular Compute and block storage nodes will remain unchanged.</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1" lang="en-US" sz="2000" spc="-1" strike="noStrike">
                <a:solidFill>
                  <a:srgbClr val="000000"/>
                </a:solidFill>
                <a:uFill>
                  <a:solidFill>
                    <a:srgbClr val="ffffff"/>
                  </a:solidFill>
                </a:uFill>
                <a:latin typeface="Arial"/>
              </a:rPr>
              <a:t>Puppet</a:t>
            </a:r>
            <a:r>
              <a:rPr b="0" lang="en-US" sz="2000" spc="-1" strike="noStrike">
                <a:solidFill>
                  <a:srgbClr val="000000"/>
                </a:solidFill>
                <a:uFill>
                  <a:solidFill>
                    <a:srgbClr val="ffffff"/>
                  </a:solidFill>
                </a:uFill>
                <a:latin typeface="Arial"/>
              </a:rPr>
              <a:t>, which is already used for configuring core services, will be responsible for all of that.</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[Footnote:</a:t>
            </a:r>
            <a:endParaRPr b="0" lang="en-US" sz="2000" spc="-1" strike="noStrike">
              <a:solidFill>
                <a:srgbClr val="000000"/>
              </a:solidFill>
              <a:uFill>
                <a:solidFill>
                  <a:srgbClr val="ffffff"/>
                </a:solidFill>
              </a:uFill>
              <a:latin typeface="Arial"/>
            </a:endParaRPr>
          </a:p>
          <a:p>
            <a:pPr marL="216000" indent="-215280">
              <a:lnSpc>
                <a:spcPct val="100000"/>
              </a:lnSpc>
              <a:spcBef>
                <a:spcPts val="360"/>
              </a:spcBef>
            </a:pPr>
            <a:r>
              <a:rPr b="0" lang="en-US" sz="1200" spc="-1" strike="noStrike">
                <a:solidFill>
                  <a:srgbClr val="000000"/>
                </a:solidFill>
                <a:uFill>
                  <a:solidFill>
                    <a:srgbClr val="ffffff"/>
                  </a:solidFill>
                </a:uFill>
                <a:latin typeface="Arial"/>
                <a:ea typeface="+mn-ea"/>
              </a:rPr>
              <a:t>Red Hat folks might have the following argument:</a:t>
            </a:r>
            <a:endParaRPr b="0" lang="en-US" sz="1200" spc="-1" strike="noStrike">
              <a:solidFill>
                <a:srgbClr val="000000"/>
              </a:solidFill>
              <a:uFill>
                <a:solidFill>
                  <a:srgbClr val="ffffff"/>
                </a:solidFill>
              </a:uFill>
              <a:latin typeface="Arial"/>
            </a:endParaRPr>
          </a:p>
          <a:p>
            <a:pPr marL="171360" indent="-169920">
              <a:lnSpc>
                <a:spcPct val="100000"/>
              </a:lnSpc>
              <a:spcBef>
                <a:spcPts val="360"/>
              </a:spcBef>
              <a:buClr>
                <a:srgbClr val="000000"/>
              </a:buClr>
              <a:buFont typeface="StarSymbol"/>
              <a:buChar char="-"/>
            </a:pPr>
            <a:r>
              <a:rPr b="0" lang="en-US" sz="1200" spc="-1" strike="noStrike">
                <a:solidFill>
                  <a:srgbClr val="000000"/>
                </a:solidFill>
                <a:uFill>
                  <a:solidFill>
                    <a:srgbClr val="ffffff"/>
                  </a:solidFill>
                </a:uFill>
                <a:latin typeface="Arial"/>
                <a:ea typeface="+mn-ea"/>
              </a:rPr>
              <a:t>They have scripts to do the upgrade/update</a:t>
            </a:r>
            <a:endParaRPr b="0" lang="en-US" sz="1200" spc="-1" strike="noStrike">
              <a:solidFill>
                <a:srgbClr val="000000"/>
              </a:solidFill>
              <a:uFill>
                <a:solidFill>
                  <a:srgbClr val="ffffff"/>
                </a:solidFill>
              </a:uFill>
              <a:latin typeface="Arial"/>
            </a:endParaRPr>
          </a:p>
          <a:p>
            <a:pPr marL="171360" indent="-169920">
              <a:lnSpc>
                <a:spcPct val="100000"/>
              </a:lnSpc>
              <a:spcBef>
                <a:spcPts val="360"/>
              </a:spcBef>
              <a:buClr>
                <a:srgbClr val="000000"/>
              </a:buClr>
              <a:buFont typeface="StarSymbol"/>
              <a:buChar char="-"/>
            </a:pPr>
            <a:r>
              <a:rPr b="0" lang="en-US" sz="1200" spc="-1" strike="noStrike">
                <a:solidFill>
                  <a:srgbClr val="000000"/>
                </a:solidFill>
                <a:uFill>
                  <a:solidFill>
                    <a:srgbClr val="ffffff"/>
                  </a:solidFill>
                </a:uFill>
                <a:latin typeface="Arial"/>
                <a:ea typeface="+mn-ea"/>
              </a:rPr>
              <a:t>This may seem like a repetition of that work.</a:t>
            </a:r>
            <a:endParaRPr b="0" lang="en-US" sz="1200" spc="-1" strike="noStrike">
              <a:solidFill>
                <a:srgbClr val="000000"/>
              </a:solidFill>
              <a:uFill>
                <a:solidFill>
                  <a:srgbClr val="ffffff"/>
                </a:solidFill>
              </a:uFill>
              <a:latin typeface="Arial"/>
            </a:endParaRPr>
          </a:p>
          <a:p>
            <a:pPr>
              <a:lnSpc>
                <a:spcPct val="100000"/>
              </a:lnSpc>
              <a:spcBef>
                <a:spcPts val="360"/>
              </a:spcBef>
            </a:pPr>
            <a:endParaRPr b="0" lang="en-US" sz="1200" spc="-1" strike="noStrike">
              <a:solidFill>
                <a:srgbClr val="000000"/>
              </a:solidFill>
              <a:uFill>
                <a:solidFill>
                  <a:srgbClr val="ffffff"/>
                </a:solidFill>
              </a:uFill>
              <a:latin typeface="Arial"/>
            </a:endParaRPr>
          </a:p>
          <a:p>
            <a:pPr>
              <a:lnSpc>
                <a:spcPct val="100000"/>
              </a:lnSpc>
              <a:spcBef>
                <a:spcPts val="360"/>
              </a:spcBef>
            </a:pPr>
            <a:r>
              <a:rPr b="0" lang="en-US" sz="1200" spc="-1" strike="noStrike">
                <a:solidFill>
                  <a:srgbClr val="000000"/>
                </a:solidFill>
                <a:uFill>
                  <a:solidFill>
                    <a:srgbClr val="ffffff"/>
                  </a:solidFill>
                </a:uFill>
                <a:latin typeface="Arial"/>
                <a:ea typeface="+mn-ea"/>
              </a:rPr>
              <a:t>We are saying: things are managed by Puppet. We will not use the RH mechanisms for changes in lifetime. We will use JetPack for now.</a:t>
            </a:r>
            <a:endParaRPr b="0" lang="en-US" sz="1200" spc="-1" strike="noStrike">
              <a:solidFill>
                <a:srgbClr val="000000"/>
              </a:solidFill>
              <a:uFill>
                <a:solidFill>
                  <a:srgbClr val="ffffff"/>
                </a:solidFill>
              </a:uFill>
              <a:latin typeface="Arial"/>
            </a:endParaRPr>
          </a:p>
          <a:p>
            <a:pPr>
              <a:lnSpc>
                <a:spcPct val="100000"/>
              </a:lnSpc>
              <a:spcBef>
                <a:spcPts val="360"/>
              </a:spcBef>
            </a:pPr>
            <a:r>
              <a:rPr b="0" lang="en-US" sz="1200" spc="-1" strike="noStrike">
                <a:solidFill>
                  <a:srgbClr val="000000"/>
                </a:solidFill>
                <a:uFill>
                  <a:solidFill>
                    <a:srgbClr val="ffffff"/>
                  </a:solidFill>
                </a:uFill>
                <a:latin typeface="Arial"/>
                <a:ea typeface="+mn-ea"/>
              </a:rPr>
              <a:t>When we submit upstream, it may be make another script, or may run as a new RESTful service within Director.]</a:t>
            </a:r>
            <a:endParaRPr b="0" lang="en-US" sz="1200" spc="-1" strike="noStrike">
              <a:solidFill>
                <a:srgbClr val="000000"/>
              </a:solidFill>
              <a:uFill>
                <a:solidFill>
                  <a:srgbClr val="ffffff"/>
                </a:solidFill>
              </a:uFill>
              <a:latin typeface="Arial"/>
            </a:endParaRPr>
          </a:p>
          <a:p>
            <a:pPr>
              <a:lnSpc>
                <a:spcPct val="100000"/>
              </a:lnSpc>
            </a:pPr>
            <a:endParaRPr b="0" lang="en-US" sz="1200" spc="-1" strike="noStrike">
              <a:solidFill>
                <a:srgbClr val="000000"/>
              </a:solidFill>
              <a:uFill>
                <a:solidFill>
                  <a:srgbClr val="ffffff"/>
                </a:solidFill>
              </a:uFill>
              <a:latin typeface="Arial"/>
            </a:endParaRPr>
          </a:p>
        </p:txBody>
      </p:sp>
      <p:sp>
        <p:nvSpPr>
          <p:cNvPr id="696"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02218E91-8F32-4872-BA98-848D8326C20A}"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7" name="PlaceHolder 1"/>
          <p:cNvSpPr>
            <a:spLocks noGrp="1"/>
          </p:cNvSpPr>
          <p:nvPr>
            <p:ph type="body"/>
          </p:nvPr>
        </p:nvSpPr>
        <p:spPr>
          <a:xfrm>
            <a:off x="485640" y="4187880"/>
            <a:ext cx="6039000" cy="4588920"/>
          </a:xfrm>
          <a:prstGeom prst="rect">
            <a:avLst/>
          </a:prstGeom>
        </p:spPr>
        <p:txBody>
          <a:bodyPr lIns="0" rIns="0" tIns="0" bIns="0"/>
          <a:p>
            <a:r>
              <a:rPr b="0" lang="en-US" sz="1200" spc="-1" strike="noStrike">
                <a:solidFill>
                  <a:srgbClr val="000000"/>
                </a:solidFill>
                <a:uFill>
                  <a:solidFill>
                    <a:srgbClr val="ffffff"/>
                  </a:solidFill>
                </a:uFill>
                <a:latin typeface="Arial"/>
                <a:ea typeface="+mn-ea"/>
              </a:rPr>
              <a:t>Post-deploy additional configuration is possible via the </a:t>
            </a:r>
            <a:r>
              <a:rPr b="1" lang="en-US" sz="1200" spc="-1" strike="noStrike">
                <a:solidFill>
                  <a:srgbClr val="000000"/>
                </a:solidFill>
                <a:uFill>
                  <a:solidFill>
                    <a:srgbClr val="ffffff"/>
                  </a:solidFill>
                </a:uFill>
                <a:latin typeface="Arial"/>
                <a:ea typeface="+mn-ea"/>
              </a:rPr>
              <a:t>OS::TripleO::NodeExtraConfigPost </a:t>
            </a:r>
            <a:r>
              <a:rPr b="0" lang="en-US" sz="1200" spc="-1" strike="noStrike">
                <a:solidFill>
                  <a:srgbClr val="000000"/>
                </a:solidFill>
                <a:uFill>
                  <a:solidFill>
                    <a:srgbClr val="ffffff"/>
                  </a:solidFill>
                </a:uFill>
                <a:latin typeface="Arial"/>
                <a:ea typeface="+mn-ea"/>
              </a:rPr>
              <a:t>interface, which is applied after any per-node configuration has completed.</a:t>
            </a:r>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 </a:t>
            </a:r>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The OS::TripleO::NodeExtraConfigPost applies configuration to all nodes, there is currently </a:t>
            </a:r>
            <a:r>
              <a:rPr b="1" lang="en-US" sz="1200" spc="-1" strike="noStrike">
                <a:solidFill>
                  <a:srgbClr val="000000"/>
                </a:solidFill>
                <a:uFill>
                  <a:solidFill>
                    <a:srgbClr val="ffffff"/>
                  </a:solidFill>
                </a:uFill>
                <a:latin typeface="Arial"/>
                <a:ea typeface="+mn-ea"/>
              </a:rPr>
              <a:t>no per-role NodeExtraConfigPost </a:t>
            </a:r>
            <a:r>
              <a:rPr b="0" lang="en-US" sz="1200" spc="-1" strike="noStrike">
                <a:solidFill>
                  <a:srgbClr val="000000"/>
                </a:solidFill>
                <a:uFill>
                  <a:solidFill>
                    <a:srgbClr val="ffffff"/>
                  </a:solidFill>
                </a:uFill>
                <a:latin typeface="Arial"/>
                <a:ea typeface="+mn-ea"/>
              </a:rPr>
              <a:t>interface. As a result, this use-case requires specific testing based on the name of the server.</a:t>
            </a:r>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 </a:t>
            </a:r>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Also, only </a:t>
            </a:r>
            <a:r>
              <a:rPr b="1" lang="en-US" sz="1200" spc="-1" strike="noStrike">
                <a:solidFill>
                  <a:srgbClr val="000000"/>
                </a:solidFill>
                <a:uFill>
                  <a:solidFill>
                    <a:srgbClr val="ffffff"/>
                  </a:solidFill>
                </a:uFill>
                <a:latin typeface="Arial"/>
                <a:ea typeface="+mn-ea"/>
              </a:rPr>
              <a:t>one manifest </a:t>
            </a:r>
            <a:r>
              <a:rPr b="0" lang="en-US" sz="1200" spc="-1" strike="noStrike">
                <a:solidFill>
                  <a:srgbClr val="000000"/>
                </a:solidFill>
                <a:uFill>
                  <a:solidFill>
                    <a:srgbClr val="ffffff"/>
                  </a:solidFill>
                </a:uFill>
                <a:latin typeface="Arial"/>
                <a:ea typeface="+mn-ea"/>
              </a:rPr>
              <a:t>can be executed using the configuration hook. This manifest needs then to include configurations for all the features. Additional test is implemented based on the parameters  provided by the user</a:t>
            </a:r>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 </a:t>
            </a:r>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An additional line needs to be included into the environment file to map the template to the hook. Parameters values are also filled base on what the user will provide in the settings file</a:t>
            </a:r>
            <a:endParaRPr b="0" lang="en-US" sz="1200" spc="-1" strike="noStrike">
              <a:solidFill>
                <a:srgbClr val="000000"/>
              </a:solidFill>
              <a:uFill>
                <a:solidFill>
                  <a:srgbClr val="ffffff"/>
                </a:solidFill>
              </a:uFill>
              <a:latin typeface="Arial"/>
            </a:endParaRPr>
          </a:p>
          <a:p>
            <a:endParaRPr b="0" lang="en-US" sz="1200" spc="-1" strike="noStrike">
              <a:solidFill>
                <a:srgbClr val="000000"/>
              </a:solidFill>
              <a:uFill>
                <a:solidFill>
                  <a:srgbClr val="ffffff"/>
                </a:solidFill>
              </a:uFill>
              <a:latin typeface="Arial"/>
            </a:endParaRPr>
          </a:p>
        </p:txBody>
      </p:sp>
      <p:sp>
        <p:nvSpPr>
          <p:cNvPr id="698"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DAE1DEC7-4922-486D-A82D-B6220133AB7A}"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9"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Changes to the parameter values, or disablement (but NEVER removal) of an enabled feature must be captured.</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Each time the state changes, it is logged in the DB. The last change is timestamped and the success/failure is captured.</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It is extremely important to have consistent state data in a dependable manner. Otherwise, the deployment (the compute nodes, specifically), will enter an unknown state, recovery from which will be very difficult. We have strived to always be in a known-good state.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In TripleO, there is not natural place for the per-feature per-node state information to be held, nor is it available today.</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We created a new set of tables</a:t>
            </a:r>
            <a:endParaRPr b="0" lang="en-US" sz="2000" spc="-1" strike="noStrike">
              <a:solidFill>
                <a:srgbClr val="000000"/>
              </a:solidFill>
              <a:uFill>
                <a:solidFill>
                  <a:srgbClr val="ffffff"/>
                </a:solidFill>
              </a:uFill>
              <a:latin typeface="Arial"/>
            </a:endParaRPr>
          </a:p>
        </p:txBody>
      </p:sp>
      <p:sp>
        <p:nvSpPr>
          <p:cNvPr id="700"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41968A4C-3F16-41D3-8C63-BA01F7A67363}"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1" name="PlaceHolder 1"/>
          <p:cNvSpPr>
            <a:spLocks noGrp="1"/>
          </p:cNvSpPr>
          <p:nvPr>
            <p:ph type="body"/>
          </p:nvPr>
        </p:nvSpPr>
        <p:spPr>
          <a:xfrm>
            <a:off x="485640" y="4187880"/>
            <a:ext cx="6039000" cy="4588920"/>
          </a:xfrm>
          <a:prstGeom prst="rect">
            <a:avLst/>
          </a:prstGeom>
        </p:spPr>
        <p:txBody>
          <a:bodyPr lIns="0" rIns="0" tIns="0" bIns="0"/>
          <a:p>
            <a:r>
              <a:rPr b="0" lang="en-US" sz="1200" spc="-1" strike="noStrike">
                <a:solidFill>
                  <a:srgbClr val="000000"/>
                </a:solidFill>
                <a:uFill>
                  <a:solidFill>
                    <a:srgbClr val="ffffff"/>
                  </a:solidFill>
                </a:uFill>
                <a:latin typeface="Arial"/>
                <a:ea typeface="+mn-ea"/>
              </a:rPr>
              <a:t>At the initial deployment, JetPack deployer will create a new database as well as all of the tables needed including but not limited to versioning and features with an appropriate schema. This part can be easily managed by using </a:t>
            </a:r>
            <a:r>
              <a:rPr b="1" lang="en-US" sz="1200" spc="-1" strike="noStrike">
                <a:solidFill>
                  <a:srgbClr val="000000"/>
                </a:solidFill>
                <a:uFill>
                  <a:solidFill>
                    <a:srgbClr val="ffffff"/>
                  </a:solidFill>
                </a:uFill>
                <a:latin typeface="Arial"/>
                <a:ea typeface="+mn-ea"/>
              </a:rPr>
              <a:t>SQLAlchemy</a:t>
            </a:r>
            <a:r>
              <a:rPr b="0" lang="en-US" sz="1200" spc="-1" strike="noStrike">
                <a:solidFill>
                  <a:srgbClr val="000000"/>
                </a:solidFill>
                <a:uFill>
                  <a:solidFill>
                    <a:srgbClr val="ffffff"/>
                  </a:solidFill>
                </a:uFill>
                <a:latin typeface="Arial"/>
                <a:ea typeface="+mn-ea"/>
              </a:rPr>
              <a:t> within python scripts. The deployer will use the existing MariaDB layer to create the database specific to NFV features enablement and all of the tables. The schema is part of our design and is absolutely new.</a:t>
            </a:r>
            <a:endParaRPr b="0" lang="en-US" sz="1200" spc="-1" strike="noStrike">
              <a:solidFill>
                <a:srgbClr val="000000"/>
              </a:solidFill>
              <a:uFill>
                <a:solidFill>
                  <a:srgbClr val="ffffff"/>
                </a:solidFill>
              </a:uFill>
              <a:latin typeface="Arial"/>
            </a:endParaRPr>
          </a:p>
          <a:p>
            <a:endParaRPr b="0" lang="en-US" sz="1200" spc="-1" strike="noStrike">
              <a:solidFill>
                <a:srgbClr val="000000"/>
              </a:solidFill>
              <a:uFill>
                <a:solidFill>
                  <a:srgbClr val="ffffff"/>
                </a:solidFill>
              </a:uFill>
              <a:latin typeface="Arial"/>
            </a:endParaRPr>
          </a:p>
          <a:p>
            <a:r>
              <a:rPr b="1" lang="en-US" sz="1200" spc="-1" strike="noStrike">
                <a:solidFill>
                  <a:srgbClr val="000000"/>
                </a:solidFill>
                <a:uFill>
                  <a:solidFill>
                    <a:srgbClr val="ffffff"/>
                  </a:solidFill>
                </a:uFill>
                <a:latin typeface="Arial"/>
                <a:ea typeface="+mn-ea"/>
              </a:rPr>
              <a:t>MariaDB </a:t>
            </a:r>
            <a:r>
              <a:rPr b="0" lang="en-US" sz="1200" spc="-1" strike="noStrike">
                <a:solidFill>
                  <a:srgbClr val="000000"/>
                </a:solidFill>
                <a:uFill>
                  <a:solidFill>
                    <a:srgbClr val="ffffff"/>
                  </a:solidFill>
                </a:uFill>
                <a:latin typeface="Arial"/>
                <a:ea typeface="+mn-ea"/>
              </a:rPr>
              <a:t>which is already installed on the Director as the main database management software for all openstack services will be used for storing all data when it comes to state tracking.</a:t>
            </a:r>
            <a:endParaRPr b="0" lang="en-US" sz="1200" spc="-1" strike="noStrike">
              <a:solidFill>
                <a:srgbClr val="000000"/>
              </a:solidFill>
              <a:uFill>
                <a:solidFill>
                  <a:srgbClr val="ffffff"/>
                </a:solidFill>
              </a:uFill>
              <a:latin typeface="Arial"/>
            </a:endParaRPr>
          </a:p>
          <a:p>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Each NFV Feature will have </a:t>
            </a:r>
            <a:r>
              <a:rPr b="1" lang="en-US" sz="1200" spc="-1" strike="noStrike">
                <a:solidFill>
                  <a:srgbClr val="000000"/>
                </a:solidFill>
                <a:uFill>
                  <a:solidFill>
                    <a:srgbClr val="ffffff"/>
                  </a:solidFill>
                </a:uFill>
                <a:latin typeface="Arial"/>
                <a:ea typeface="+mn-ea"/>
              </a:rPr>
              <a:t>his own table</a:t>
            </a:r>
            <a:r>
              <a:rPr b="0" lang="en-US" sz="1200" spc="-1" strike="noStrike">
                <a:solidFill>
                  <a:srgbClr val="000000"/>
                </a:solidFill>
                <a:uFill>
                  <a:solidFill>
                    <a:srgbClr val="ffffff"/>
                  </a:solidFill>
                </a:uFill>
                <a:latin typeface="Arial"/>
                <a:ea typeface="+mn-ea"/>
              </a:rPr>
              <a:t>, meaning that if a new feature is to be addedd going forward, an easy update process can add the table within the existing database.</a:t>
            </a:r>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 </a:t>
            </a:r>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There is no wait-and-retry method, therefore if the feature failed to be configured then the user will be warned by the script and he will be responsible to retry to  enable the feature.</a:t>
            </a:r>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 </a:t>
            </a:r>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Some of the tables  will be static, some others will be dynamic. </a:t>
            </a:r>
            <a:endParaRPr b="0" lang="en-US" sz="1200" spc="-1" strike="noStrike">
              <a:solidFill>
                <a:srgbClr val="000000"/>
              </a:solidFill>
              <a:uFill>
                <a:solidFill>
                  <a:srgbClr val="ffffff"/>
                </a:solidFill>
              </a:uFill>
              <a:latin typeface="Arial"/>
            </a:endParaRPr>
          </a:p>
          <a:p>
            <a:endParaRPr b="0" lang="en-US" sz="1200" spc="-1" strike="noStrike">
              <a:solidFill>
                <a:srgbClr val="000000"/>
              </a:solidFill>
              <a:uFill>
                <a:solidFill>
                  <a:srgbClr val="ffffff"/>
                </a:solidFill>
              </a:uFill>
              <a:latin typeface="Arial"/>
            </a:endParaRPr>
          </a:p>
          <a:p>
            <a:pPr marL="216000" indent="-215280">
              <a:lnSpc>
                <a:spcPct val="100000"/>
              </a:lnSpc>
              <a:spcBef>
                <a:spcPts val="360"/>
              </a:spcBef>
            </a:pPr>
            <a:r>
              <a:rPr b="1" lang="en-US" sz="1200" spc="-1" strike="noStrike">
                <a:solidFill>
                  <a:srgbClr val="000000"/>
                </a:solidFill>
                <a:uFill>
                  <a:solidFill>
                    <a:srgbClr val="ffffff"/>
                  </a:solidFill>
                </a:uFill>
                <a:latin typeface="Arial"/>
                <a:ea typeface="+mn-ea"/>
              </a:rPr>
              <a:t>[JP?] AI: We should check when DBs exist in Upstream and in OSP 12? Pike? RH has 6 roles defined. Do they have separate DB per role? Is it a standard DB for all roles, with a per-role table?</a:t>
            </a:r>
            <a:endParaRPr b="0" lang="en-US" sz="1200" spc="-1" strike="noStrike">
              <a:solidFill>
                <a:srgbClr val="000000"/>
              </a:solidFill>
              <a:uFill>
                <a:solidFill>
                  <a:srgbClr val="ffffff"/>
                </a:solidFill>
              </a:uFill>
              <a:latin typeface="Arial"/>
            </a:endParaRPr>
          </a:p>
          <a:p>
            <a:pPr marL="216000" indent="-215280">
              <a:lnSpc>
                <a:spcPct val="100000"/>
              </a:lnSpc>
              <a:spcBef>
                <a:spcPts val="360"/>
              </a:spcBef>
            </a:pPr>
            <a:r>
              <a:rPr b="1" lang="en-US" sz="1200" spc="-1" strike="noStrike">
                <a:solidFill>
                  <a:srgbClr val="000000"/>
                </a:solidFill>
                <a:uFill>
                  <a:solidFill>
                    <a:srgbClr val="ffffff"/>
                  </a:solidFill>
                </a:uFill>
                <a:latin typeface="Arial"/>
                <a:ea typeface="+mn-ea"/>
              </a:rPr>
              <a:t>As for Newton (RHOSP 10), there is no per-role DB. DB is broken down in a per-project database (ie Neutron, keystone, nova, ironic, etc…) </a:t>
            </a:r>
            <a:endParaRPr b="0" lang="en-US" sz="1200" spc="-1" strike="noStrike">
              <a:solidFill>
                <a:srgbClr val="000000"/>
              </a:solidFill>
              <a:uFill>
                <a:solidFill>
                  <a:srgbClr val="ffffff"/>
                </a:solidFill>
              </a:uFill>
              <a:latin typeface="Arial"/>
            </a:endParaRPr>
          </a:p>
          <a:p>
            <a:pPr marL="216000" indent="-215280">
              <a:lnSpc>
                <a:spcPct val="100000"/>
              </a:lnSpc>
              <a:spcBef>
                <a:spcPts val="360"/>
              </a:spcBef>
            </a:pPr>
            <a:r>
              <a:rPr b="1" lang="en-US" sz="1200" spc="-1" strike="noStrike">
                <a:solidFill>
                  <a:srgbClr val="000000"/>
                </a:solidFill>
                <a:uFill>
                  <a:solidFill>
                    <a:srgbClr val="ffffff"/>
                  </a:solidFill>
                </a:uFill>
                <a:latin typeface="Arial"/>
                <a:ea typeface="+mn-ea"/>
              </a:rPr>
              <a:t>RH has 5 roles defines including controller, compute, blockstorage, objectstorage and cephstorage. Again no DB per role, all roles information are stored into ironic.</a:t>
            </a:r>
            <a:endParaRPr b="0" lang="en-US" sz="1200" spc="-1" strike="noStrike">
              <a:solidFill>
                <a:srgbClr val="000000"/>
              </a:solidFill>
              <a:uFill>
                <a:solidFill>
                  <a:srgbClr val="ffffff"/>
                </a:solidFill>
              </a:uFill>
              <a:latin typeface="Arial"/>
            </a:endParaRPr>
          </a:p>
          <a:p>
            <a:pPr marL="216000" indent="-215280">
              <a:lnSpc>
                <a:spcPct val="100000"/>
              </a:lnSpc>
            </a:pPr>
            <a:endParaRPr b="0" lang="en-US" sz="1200" spc="-1" strike="noStrike">
              <a:solidFill>
                <a:srgbClr val="000000"/>
              </a:solidFill>
              <a:uFill>
                <a:solidFill>
                  <a:srgbClr val="ffffff"/>
                </a:solidFill>
              </a:uFill>
              <a:latin typeface="Arial"/>
            </a:endParaRPr>
          </a:p>
          <a:p>
            <a:pPr marL="216000" indent="-215280">
              <a:lnSpc>
                <a:spcPct val="100000"/>
              </a:lnSpc>
            </a:pPr>
            <a:endParaRPr b="0" lang="en-US" sz="1200" spc="-1" strike="noStrike">
              <a:solidFill>
                <a:srgbClr val="000000"/>
              </a:solidFill>
              <a:uFill>
                <a:solidFill>
                  <a:srgbClr val="ffffff"/>
                </a:solidFill>
              </a:uFill>
              <a:latin typeface="Arial"/>
            </a:endParaRPr>
          </a:p>
        </p:txBody>
      </p:sp>
      <p:sp>
        <p:nvSpPr>
          <p:cNvPr id="702"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4A01C9D4-906B-4A57-9CBC-8C13236ED9ED}"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3"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This slide depicts the tables added for NFV enablement state-tracking purposes.</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Three tables are shown:</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system_version table is used for database schema versioning. If the table does not exist, it is created and carried forward until the end of time, with no schema changes allowed in it.</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It keeps the names and version numbers (monotonically increasing positive integers, held as a string) for </a:t>
            </a:r>
            <a:r>
              <a:rPr b="1" lang="en-US" sz="2000" spc="-1" strike="noStrike">
                <a:solidFill>
                  <a:srgbClr val="000000"/>
                </a:solidFill>
                <a:uFill>
                  <a:solidFill>
                    <a:srgbClr val="ffffff"/>
                  </a:solidFill>
                </a:uFill>
                <a:latin typeface="Arial"/>
              </a:rPr>
              <a:t>EACH</a:t>
            </a:r>
            <a:r>
              <a:rPr b="0" lang="en-US" sz="2000" spc="-1" strike="noStrike">
                <a:solidFill>
                  <a:srgbClr val="000000"/>
                </a:solidFill>
                <a:uFill>
                  <a:solidFill>
                    <a:srgbClr val="ffffff"/>
                  </a:solidFill>
                </a:uFill>
                <a:latin typeface="Arial"/>
              </a:rPr>
              <a:t> NFV feature enabled.</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As an example, for the two features we are enabling this time, two tables are defined, one each for the HugePages (feature_hugepages) and NUMA (feature_numa) features.</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Information related to the enabled state for each feature is held in these tables, along with a pointer back to the Ironic Node table.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As / when the schema of a feature table is changed, the version number for the table is increased.</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A release of JetPack will know the highest feature schema version that it can support. If the version number is lower than it, JetPack can provide upward compatibility.</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On the other hand, if the version number is higher than what JetPack knows about, it can exit gracefully by asking the user (1) that it has not ability to handle the higher version number, and (2) the user should upgrade JetPack so that a newer version will be able to handle and manage the feature for them.</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[Footnote:</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We are a bit leery of this proposal slide.</a:t>
            </a:r>
            <a:endParaRPr b="0" lang="en-US" sz="20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Machinary designed to support micro-versions, created upstream, may have some super-imposition with the DB schema approach that we are taking.</a:t>
            </a:r>
            <a:endParaRPr b="0" lang="en-US" sz="1200" spc="-1" strike="noStrike">
              <a:solidFill>
                <a:srgbClr val="000000"/>
              </a:solidFill>
              <a:uFill>
                <a:solidFill>
                  <a:srgbClr val="ffffff"/>
                </a:solidFill>
              </a:uFill>
              <a:latin typeface="Arial"/>
            </a:endParaRPr>
          </a:p>
          <a:p>
            <a:endParaRPr b="0" lang="en-US" sz="12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ea typeface="+mn-ea"/>
              </a:rPr>
              <a:t>Our defense: Two fundamental aspects:</a:t>
            </a:r>
            <a:endParaRPr b="0" lang="en-US" sz="12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arenR"/>
            </a:pPr>
            <a:r>
              <a:rPr b="0" lang="en-US" sz="1200" spc="-1" strike="noStrike">
                <a:solidFill>
                  <a:srgbClr val="000000"/>
                </a:solidFill>
                <a:uFill>
                  <a:solidFill>
                    <a:srgbClr val="ffffff"/>
                  </a:solidFill>
                </a:uFill>
                <a:latin typeface="Arial"/>
                <a:ea typeface="+mn-ea"/>
              </a:rPr>
              <a:t>we need this now, for our customers.</a:t>
            </a:r>
            <a:endParaRPr b="0" lang="en-US" sz="12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arenR"/>
            </a:pPr>
            <a:r>
              <a:rPr b="0" lang="en-US" sz="1200" spc="-1" strike="noStrike">
                <a:solidFill>
                  <a:srgbClr val="000000"/>
                </a:solidFill>
                <a:uFill>
                  <a:solidFill>
                    <a:srgbClr val="ffffff"/>
                  </a:solidFill>
                </a:uFill>
                <a:latin typeface="Arial"/>
                <a:ea typeface="+mn-ea"/>
              </a:rPr>
              <a:t>The audience may hold us to the fact that we are part of the Open Source community (so why are we designing our own?)</a:t>
            </a:r>
            <a:endParaRPr b="0" lang="en-US" sz="12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mn-ea"/>
              </a:rPr>
              <a:t>We may have to take some brickbats.</a:t>
            </a:r>
            <a:endParaRPr b="0" lang="en-US" sz="12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ea typeface="+mn-ea"/>
              </a:rPr>
              <a:t>]</a:t>
            </a:r>
            <a:endParaRPr b="0" lang="en-US" sz="2000" spc="-1" strike="noStrike">
              <a:solidFill>
                <a:srgbClr val="000000"/>
              </a:solidFill>
              <a:uFill>
                <a:solidFill>
                  <a:srgbClr val="ffffff"/>
                </a:solidFill>
              </a:uFill>
              <a:latin typeface="Arial"/>
            </a:endParaRPr>
          </a:p>
        </p:txBody>
      </p:sp>
      <p:sp>
        <p:nvSpPr>
          <p:cNvPr id="704"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BE238290-97A1-425F-9B8D-FBFF81BC0596}"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5"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This is a high-level picture  of the general worklow. It’s intended to describe how pieces are interconnected to each other.</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Let’s take a closer look at it.</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workflow can be broken down into two parts.</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first will be managed by </a:t>
            </a:r>
            <a:r>
              <a:rPr b="1" lang="en-US" sz="2000" spc="-1" strike="noStrike">
                <a:solidFill>
                  <a:srgbClr val="000000"/>
                </a:solidFill>
                <a:uFill>
                  <a:solidFill>
                    <a:srgbClr val="ffffff"/>
                  </a:solidFill>
                </a:uFill>
                <a:latin typeface="Arial"/>
              </a:rPr>
              <a:t>JetPack deployer </a:t>
            </a:r>
            <a:r>
              <a:rPr b="0" lang="en-US" sz="2000" spc="-1" strike="noStrike">
                <a:solidFill>
                  <a:srgbClr val="000000"/>
                </a:solidFill>
                <a:uFill>
                  <a:solidFill>
                    <a:srgbClr val="ffffff"/>
                  </a:solidFill>
                </a:uFill>
                <a:latin typeface="Arial"/>
              </a:rPr>
              <a:t>and will do all tasks related to the </a:t>
            </a:r>
            <a:r>
              <a:rPr b="1" lang="en-US" sz="2000" spc="-1" strike="noStrike">
                <a:solidFill>
                  <a:srgbClr val="000000"/>
                </a:solidFill>
                <a:uFill>
                  <a:solidFill>
                    <a:srgbClr val="ffffff"/>
                  </a:solidFill>
                </a:uFill>
                <a:latin typeface="Arial"/>
              </a:rPr>
              <a:t>customization</a:t>
            </a:r>
            <a:r>
              <a:rPr b="0" lang="en-US" sz="2000" spc="-1" strike="noStrike">
                <a:solidFill>
                  <a:srgbClr val="000000"/>
                </a:solidFill>
                <a:uFill>
                  <a:solidFill>
                    <a:srgbClr val="ffffff"/>
                  </a:solidFill>
                </a:uFill>
                <a:latin typeface="Arial"/>
              </a:rPr>
              <a:t> including the modification of the roles mapping file and the network configuration with isolation for all the NFV compute ready nodes.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Besides, based on what has been defined into the settings file right before firing up the JetPack deployment process by the user, the deployer will fetch these parameters and populate the </a:t>
            </a:r>
            <a:r>
              <a:rPr b="1" lang="en-US" sz="2000" spc="-1" strike="noStrike">
                <a:solidFill>
                  <a:srgbClr val="000000"/>
                </a:solidFill>
                <a:uFill>
                  <a:solidFill>
                    <a:srgbClr val="ffffff"/>
                  </a:solidFill>
                </a:uFill>
                <a:latin typeface="Arial"/>
              </a:rPr>
              <a:t>environment file </a:t>
            </a:r>
            <a:r>
              <a:rPr b="0" lang="en-US" sz="2000" spc="-1" strike="noStrike">
                <a:solidFill>
                  <a:srgbClr val="000000"/>
                </a:solidFill>
                <a:uFill>
                  <a:solidFill>
                    <a:srgbClr val="ffffff"/>
                  </a:solidFill>
                </a:uFill>
                <a:latin typeface="Arial"/>
              </a:rPr>
              <a:t>that will  be used during the creation of the </a:t>
            </a:r>
            <a:r>
              <a:rPr b="1" lang="en-US" sz="2000" spc="-1" strike="noStrike">
                <a:solidFill>
                  <a:srgbClr val="000000"/>
                </a:solidFill>
                <a:uFill>
                  <a:solidFill>
                    <a:srgbClr val="ffffff"/>
                  </a:solidFill>
                </a:uFill>
                <a:latin typeface="Arial"/>
              </a:rPr>
              <a:t>stack</a:t>
            </a:r>
            <a:r>
              <a:rPr b="0" lang="en-US" sz="2000" spc="-1" strike="noStrike">
                <a:solidFill>
                  <a:srgbClr val="000000"/>
                </a:solidFill>
                <a:uFill>
                  <a:solidFill>
                    <a:srgbClr val="ffffff"/>
                  </a:solidFill>
                </a:uFill>
                <a:latin typeface="Arial"/>
              </a:rPr>
              <a:t>.</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It’s worth mentioning that the deployer will also create all </a:t>
            </a:r>
            <a:r>
              <a:rPr b="1" lang="en-US" sz="2000" spc="-1" strike="noStrike">
                <a:solidFill>
                  <a:srgbClr val="000000"/>
                </a:solidFill>
                <a:uFill>
                  <a:solidFill>
                    <a:srgbClr val="ffffff"/>
                  </a:solidFill>
                </a:uFill>
                <a:latin typeface="Arial"/>
              </a:rPr>
              <a:t>database</a:t>
            </a:r>
            <a:r>
              <a:rPr b="0" lang="en-US" sz="2000" spc="-1" strike="noStrike">
                <a:solidFill>
                  <a:srgbClr val="000000"/>
                </a:solidFill>
                <a:uFill>
                  <a:solidFill>
                    <a:srgbClr val="ffffff"/>
                  </a:solidFill>
                </a:uFill>
                <a:latin typeface="Arial"/>
              </a:rPr>
              <a:t> and </a:t>
            </a:r>
            <a:r>
              <a:rPr b="1" lang="en-US" sz="2000" spc="-1" strike="noStrike">
                <a:solidFill>
                  <a:srgbClr val="000000"/>
                </a:solidFill>
                <a:uFill>
                  <a:solidFill>
                    <a:srgbClr val="ffffff"/>
                  </a:solidFill>
                </a:uFill>
                <a:latin typeface="Arial"/>
              </a:rPr>
              <a:t>tables</a:t>
            </a:r>
            <a:r>
              <a:rPr b="0" lang="en-US" sz="2000" spc="-1" strike="noStrike">
                <a:solidFill>
                  <a:srgbClr val="000000"/>
                </a:solidFill>
                <a:uFill>
                  <a:solidFill>
                    <a:srgbClr val="ffffff"/>
                  </a:solidFill>
                </a:uFill>
                <a:latin typeface="Arial"/>
              </a:rPr>
              <a:t> needed by the features.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Second part will be managed as a team between </a:t>
            </a:r>
            <a:r>
              <a:rPr b="1" lang="en-US" sz="2000" spc="-1" strike="noStrike">
                <a:solidFill>
                  <a:srgbClr val="000000"/>
                </a:solidFill>
                <a:uFill>
                  <a:solidFill>
                    <a:srgbClr val="ffffff"/>
                  </a:solidFill>
                </a:uFill>
                <a:latin typeface="Arial"/>
              </a:rPr>
              <a:t>heat templates </a:t>
            </a:r>
            <a:r>
              <a:rPr b="0" lang="en-US" sz="2000" spc="-1" strike="noStrike">
                <a:solidFill>
                  <a:srgbClr val="000000"/>
                </a:solidFill>
                <a:uFill>
                  <a:solidFill>
                    <a:srgbClr val="ffffff"/>
                  </a:solidFill>
                </a:uFill>
                <a:latin typeface="Arial"/>
              </a:rPr>
              <a:t>and </a:t>
            </a:r>
            <a:r>
              <a:rPr b="1" lang="en-US" sz="2000" spc="-1" strike="noStrike">
                <a:solidFill>
                  <a:srgbClr val="000000"/>
                </a:solidFill>
                <a:uFill>
                  <a:solidFill>
                    <a:srgbClr val="ffffff"/>
                  </a:solidFill>
                </a:uFill>
                <a:latin typeface="Arial"/>
              </a:rPr>
              <a:t>Puppet manifests</a:t>
            </a:r>
            <a:r>
              <a:rPr b="0" lang="en-US" sz="2000" spc="-1" strike="noStrike">
                <a:solidFill>
                  <a:srgbClr val="000000"/>
                </a:solidFill>
                <a:uFill>
                  <a:solidFill>
                    <a:srgbClr val="ffffff"/>
                  </a:solidFill>
                </a:uFill>
                <a:latin typeface="Arial"/>
              </a:rPr>
              <a:t>. </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It will ensure consistency of the configuration by checking if the feature is enable or not and will configure parameters accordingly. The NFV Features values will be injected into the appropriate tables and the stack will be deployed.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Depending of the completion status of the configuration, whether it is a success or a failure, the last known status will be set accordingly into the table.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p:txBody>
      </p:sp>
      <p:sp>
        <p:nvSpPr>
          <p:cNvPr id="706"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3C750C06-B3B3-4F71-846E-2D9664197BED}"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7" name="PlaceHolder 1"/>
          <p:cNvSpPr>
            <a:spLocks noGrp="1"/>
          </p:cNvSpPr>
          <p:nvPr>
            <p:ph type="body"/>
          </p:nvPr>
        </p:nvSpPr>
        <p:spPr>
          <a:xfrm>
            <a:off x="485640" y="4187880"/>
            <a:ext cx="6039000" cy="4588920"/>
          </a:xfrm>
          <a:prstGeom prst="rect">
            <a:avLst/>
          </a:prstGeom>
        </p:spPr>
        <p:txBody>
          <a:bodyPr lIns="0" rIns="0" tIns="0" bIns="0"/>
          <a:p>
            <a:r>
              <a:rPr b="1" lang="en-US" sz="2000" spc="-1" strike="noStrike">
                <a:solidFill>
                  <a:srgbClr val="000000"/>
                </a:solidFill>
                <a:uFill>
                  <a:solidFill>
                    <a:srgbClr val="ffffff"/>
                  </a:solidFill>
                </a:uFill>
                <a:latin typeface="Arial"/>
              </a:rPr>
              <a:t>JetPack will have default values </a:t>
            </a:r>
            <a:r>
              <a:rPr b="0" lang="en-US" sz="2000" spc="-1" strike="noStrike">
                <a:solidFill>
                  <a:srgbClr val="000000"/>
                </a:solidFill>
                <a:uFill>
                  <a:solidFill>
                    <a:srgbClr val="ffffff"/>
                  </a:solidFill>
                </a:uFill>
                <a:latin typeface="Arial"/>
              </a:rPr>
              <a:t>for these key=value pairs</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(in the future), perhaps based on h/w introspection does by Ironic</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defaults could be, as examples:</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Enable_numa=False</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Hostos_cpus=0,1,2,3</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Numa_flavor_name_list=Null</a:t>
            </a:r>
            <a:endParaRPr b="0" lang="en-US" sz="2000" spc="-1" strike="noStrike">
              <a:solidFill>
                <a:srgbClr val="000000"/>
              </a:solidFill>
              <a:uFill>
                <a:solidFill>
                  <a:srgbClr val="ffffff"/>
                </a:solidFill>
              </a:uFill>
              <a:latin typeface="Arial"/>
            </a:endParaRPr>
          </a:p>
        </p:txBody>
      </p:sp>
      <p:sp>
        <p:nvSpPr>
          <p:cNvPr id="708"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3FE0F626-F224-4FB7-9371-9A90D81E81A6}"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9"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This workflow describes the workflow that will take care of the Huge Pages Configuration.</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Let’s take a look deeper in it.</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When the heat template invokes the </a:t>
            </a:r>
            <a:r>
              <a:rPr b="1" lang="en-US" sz="2000" spc="-1" strike="noStrike">
                <a:solidFill>
                  <a:srgbClr val="000000"/>
                </a:solidFill>
                <a:uFill>
                  <a:solidFill>
                    <a:srgbClr val="ffffff"/>
                  </a:solidFill>
                </a:uFill>
                <a:latin typeface="Arial"/>
              </a:rPr>
              <a:t>Puppet Manifest </a:t>
            </a:r>
            <a:r>
              <a:rPr b="0" lang="en-US" sz="2000" spc="-1" strike="noStrike">
                <a:solidFill>
                  <a:srgbClr val="000000"/>
                </a:solidFill>
                <a:uFill>
                  <a:solidFill>
                    <a:srgbClr val="ffffff"/>
                  </a:solidFill>
                </a:uFill>
                <a:latin typeface="Arial"/>
              </a:rPr>
              <a:t>and depending on the parameters set which are fetched from </a:t>
            </a:r>
            <a:r>
              <a:rPr b="1" lang="en-US" sz="2000" spc="-1" strike="noStrike">
                <a:solidFill>
                  <a:srgbClr val="000000"/>
                </a:solidFill>
                <a:uFill>
                  <a:solidFill>
                    <a:srgbClr val="ffffff"/>
                  </a:solidFill>
                </a:uFill>
                <a:latin typeface="Arial"/>
              </a:rPr>
              <a:t>Hiera</a:t>
            </a:r>
            <a:r>
              <a:rPr b="0" lang="en-US" sz="2000" spc="-1" strike="noStrike">
                <a:solidFill>
                  <a:srgbClr val="000000"/>
                </a:solidFill>
                <a:uFill>
                  <a:solidFill>
                    <a:srgbClr val="ffffff"/>
                  </a:solidFill>
                </a:uFill>
                <a:latin typeface="Arial"/>
              </a:rPr>
              <a:t>, the process updates the kernel with the number of hugepages requested and the size chosen. Then the boot record is updated to reflect the kernel changes and finally reboot the host. This part is repeated for each NFV compute ready node  to configure.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Once a node is  configured correctly, a check is invoked and the appropriate table into </a:t>
            </a:r>
            <a:r>
              <a:rPr b="1" lang="en-US" sz="2000" spc="-1" strike="noStrike">
                <a:solidFill>
                  <a:srgbClr val="000000"/>
                </a:solidFill>
                <a:uFill>
                  <a:solidFill>
                    <a:srgbClr val="ffffff"/>
                  </a:solidFill>
                </a:uFill>
                <a:latin typeface="Arial"/>
              </a:rPr>
              <a:t>NFV tracking Database </a:t>
            </a:r>
            <a:r>
              <a:rPr b="0" lang="en-US" sz="2000" spc="-1" strike="noStrike">
                <a:solidFill>
                  <a:srgbClr val="000000"/>
                </a:solidFill>
                <a:uFill>
                  <a:solidFill>
                    <a:srgbClr val="ffffff"/>
                  </a:solidFill>
                </a:uFill>
                <a:latin typeface="Arial"/>
              </a:rPr>
              <a:t>is updated.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If all the nodes are configured according to the user request, then Puppet check if the default filter section of Nova includes the </a:t>
            </a:r>
            <a:r>
              <a:rPr b="1" lang="en-US" sz="2000" spc="-1" strike="noStrike">
                <a:solidFill>
                  <a:srgbClr val="000000"/>
                </a:solidFill>
                <a:uFill>
                  <a:solidFill>
                    <a:srgbClr val="ffffff"/>
                  </a:solidFill>
                </a:uFill>
                <a:latin typeface="Arial"/>
              </a:rPr>
              <a:t>AggregateInstanceExtra</a:t>
            </a:r>
            <a:r>
              <a:rPr b="0" lang="en-US" sz="2000" spc="-1" strike="noStrike">
                <a:solidFill>
                  <a:srgbClr val="000000"/>
                </a:solidFill>
                <a:uFill>
                  <a:solidFill>
                    <a:srgbClr val="ffffff"/>
                  </a:solidFill>
                </a:uFill>
                <a:latin typeface="Arial"/>
              </a:rPr>
              <a:t> filter. If that’s the case then Puppet configuration is complete, if not Puppet does a last step requiring nova to be modified and restarts the </a:t>
            </a:r>
            <a:r>
              <a:rPr b="1" lang="en-US" sz="2000" spc="-1" strike="noStrike">
                <a:solidFill>
                  <a:srgbClr val="000000"/>
                </a:solidFill>
                <a:uFill>
                  <a:solidFill>
                    <a:srgbClr val="ffffff"/>
                  </a:solidFill>
                </a:uFill>
                <a:latin typeface="Arial"/>
              </a:rPr>
              <a:t>scheduler</a:t>
            </a:r>
            <a:r>
              <a:rPr b="0" lang="en-US" sz="2000" spc="-1" strike="noStrike">
                <a:solidFill>
                  <a:srgbClr val="000000"/>
                </a:solidFill>
                <a:uFill>
                  <a:solidFill>
                    <a:srgbClr val="ffffff"/>
                  </a:solidFill>
                </a:uFill>
                <a:latin typeface="Arial"/>
              </a:rPr>
              <a:t> on eacht NFV compute ready node.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At this point, JetPack deployer creates a new </a:t>
            </a:r>
            <a:r>
              <a:rPr b="1" lang="en-US" sz="2000" spc="-1" strike="noStrike">
                <a:solidFill>
                  <a:srgbClr val="000000"/>
                </a:solidFill>
                <a:uFill>
                  <a:solidFill>
                    <a:srgbClr val="ffffff"/>
                  </a:solidFill>
                </a:uFill>
                <a:latin typeface="Arial"/>
              </a:rPr>
              <a:t>aggregate</a:t>
            </a:r>
            <a:r>
              <a:rPr b="0" lang="en-US" sz="2000" spc="-1" strike="noStrike">
                <a:solidFill>
                  <a:srgbClr val="000000"/>
                </a:solidFill>
                <a:uFill>
                  <a:solidFill>
                    <a:srgbClr val="ffffff"/>
                  </a:solidFill>
                </a:uFill>
                <a:latin typeface="Arial"/>
              </a:rPr>
              <a:t> for all NFV compute ready nodes that have been enabled for HugePages usage and put all of these hosts in there.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JetPack deployer also creates a regular aggregate for all basic compute nodes that don’t require NFV-specific configuration.</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Finally, the JetPack deployer creates a </a:t>
            </a:r>
            <a:r>
              <a:rPr b="1" lang="en-US" sz="2000" spc="-1" strike="noStrike">
                <a:solidFill>
                  <a:srgbClr val="000000"/>
                </a:solidFill>
                <a:uFill>
                  <a:solidFill>
                    <a:srgbClr val="ffffff"/>
                  </a:solidFill>
                </a:uFill>
                <a:latin typeface="Arial"/>
              </a:rPr>
              <a:t>flavor</a:t>
            </a:r>
            <a:r>
              <a:rPr b="0" lang="en-US" sz="2000" spc="-1" strike="noStrike">
                <a:solidFill>
                  <a:srgbClr val="000000"/>
                </a:solidFill>
                <a:uFill>
                  <a:solidFill>
                    <a:srgbClr val="ffffff"/>
                  </a:solidFill>
                </a:uFill>
                <a:latin typeface="Arial"/>
              </a:rPr>
              <a:t> and tag it for appropriate use of the aggregate.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p:txBody>
      </p:sp>
      <p:sp>
        <p:nvSpPr>
          <p:cNvPr id="710"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D7089EF1-9A9D-4562-9DEA-64E1F7A6EBED}"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1"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This workflow describes the workflow that will take care of the CPU Pinning Configuration.</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Let’s take a look at it.</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Similarly to what is achieved with the Huge Pages configuration, the first step handled by Puppet is to configure each NFV compute ready node depending on the parameters set for CPU Pinning configuration.</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Then the boot record is updated to reflect the kernel changes and finally reboot the host. This part is repeated for each NFV compute ready node  to configure.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Once a node is  configured correctly, a check is invoked and the appropriate table into NFV tracking Database is updated.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If all the nodes are configured according to the user request, then Puppet check if the default filter section of Nova includes the </a:t>
            </a:r>
            <a:r>
              <a:rPr b="1" lang="en-US" sz="2000" spc="-1" strike="noStrike">
                <a:solidFill>
                  <a:srgbClr val="000000"/>
                </a:solidFill>
                <a:uFill>
                  <a:solidFill>
                    <a:srgbClr val="ffffff"/>
                  </a:solidFill>
                </a:uFill>
                <a:latin typeface="Arial"/>
              </a:rPr>
              <a:t>AggregateInstanceExtra </a:t>
            </a:r>
            <a:r>
              <a:rPr b="0" lang="en-US" sz="2000" spc="-1" strike="noStrike">
                <a:solidFill>
                  <a:srgbClr val="000000"/>
                </a:solidFill>
                <a:uFill>
                  <a:solidFill>
                    <a:srgbClr val="ffffff"/>
                  </a:solidFill>
                </a:uFill>
                <a:latin typeface="Arial"/>
              </a:rPr>
              <a:t>filter. </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Note: In the case the NFV compute ready nodes are already configured for NFV specific features, this filter is already present as a default filter in Nova.</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If that’s the case then Puppet adds a new filter specific for </a:t>
            </a:r>
            <a:r>
              <a:rPr b="1" lang="en-US" sz="2000" spc="-1" strike="noStrike">
                <a:solidFill>
                  <a:srgbClr val="000000"/>
                </a:solidFill>
                <a:uFill>
                  <a:solidFill>
                    <a:srgbClr val="ffffff"/>
                  </a:solidFill>
                </a:uFill>
                <a:latin typeface="Arial"/>
              </a:rPr>
              <a:t>NUMA </a:t>
            </a:r>
            <a:r>
              <a:rPr b="0" lang="en-US" sz="2000" spc="-1" strike="noStrike">
                <a:solidFill>
                  <a:srgbClr val="000000"/>
                </a:solidFill>
                <a:uFill>
                  <a:solidFill>
                    <a:srgbClr val="ffffff"/>
                  </a:solidFill>
                </a:uFill>
                <a:latin typeface="Arial"/>
              </a:rPr>
              <a:t>to Nova and restart the </a:t>
            </a:r>
            <a:r>
              <a:rPr b="1" lang="en-US" sz="2000" spc="-1" strike="noStrike">
                <a:solidFill>
                  <a:srgbClr val="000000"/>
                </a:solidFill>
                <a:uFill>
                  <a:solidFill>
                    <a:srgbClr val="ffffff"/>
                  </a:solidFill>
                </a:uFill>
                <a:latin typeface="Arial"/>
              </a:rPr>
              <a:t>scheduler</a:t>
            </a:r>
            <a:r>
              <a:rPr b="0" lang="en-US" sz="2000" spc="-1" strike="noStrike">
                <a:solidFill>
                  <a:srgbClr val="000000"/>
                </a:solidFill>
                <a:uFill>
                  <a:solidFill>
                    <a:srgbClr val="ffffff"/>
                  </a:solidFill>
                </a:uFill>
                <a:latin typeface="Arial"/>
              </a:rPr>
              <a:t> on each NFV compute ready node. , if not (meaning no other NFV specific is already enabled)  Puppet adds both filters as default filter to Nova.</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Remaining steps for JetPack deployer are the same as for Huge Pages, meaning </a:t>
            </a:r>
            <a:r>
              <a:rPr b="1" lang="en-US" sz="2000" spc="-1" strike="noStrike">
                <a:solidFill>
                  <a:srgbClr val="000000"/>
                </a:solidFill>
                <a:uFill>
                  <a:solidFill>
                    <a:srgbClr val="ffffff"/>
                  </a:solidFill>
                </a:uFill>
                <a:latin typeface="Arial"/>
              </a:rPr>
              <a:t>aggregate</a:t>
            </a:r>
            <a:r>
              <a:rPr b="0" lang="en-US" sz="2000" spc="-1" strike="noStrike">
                <a:solidFill>
                  <a:srgbClr val="000000"/>
                </a:solidFill>
                <a:uFill>
                  <a:solidFill>
                    <a:srgbClr val="ffffff"/>
                  </a:solidFill>
                </a:uFill>
                <a:latin typeface="Arial"/>
              </a:rPr>
              <a:t> and </a:t>
            </a:r>
            <a:r>
              <a:rPr b="1" lang="en-US" sz="2000" spc="-1" strike="noStrike">
                <a:solidFill>
                  <a:srgbClr val="000000"/>
                </a:solidFill>
                <a:uFill>
                  <a:solidFill>
                    <a:srgbClr val="ffffff"/>
                  </a:solidFill>
                </a:uFill>
                <a:latin typeface="Arial"/>
              </a:rPr>
              <a:t>flavor</a:t>
            </a:r>
            <a:r>
              <a:rPr b="0" lang="en-US" sz="2000" spc="-1" strike="noStrike">
                <a:solidFill>
                  <a:srgbClr val="000000"/>
                </a:solidFill>
                <a:uFill>
                  <a:solidFill>
                    <a:srgbClr val="ffffff"/>
                  </a:solidFill>
                </a:uFill>
                <a:latin typeface="Arial"/>
              </a:rPr>
              <a:t> creation including appropriate </a:t>
            </a:r>
            <a:r>
              <a:rPr b="1" lang="en-US" sz="2000" spc="-1" strike="noStrike">
                <a:solidFill>
                  <a:srgbClr val="000000"/>
                </a:solidFill>
                <a:uFill>
                  <a:solidFill>
                    <a:srgbClr val="ffffff"/>
                  </a:solidFill>
                </a:uFill>
                <a:latin typeface="Arial"/>
              </a:rPr>
              <a:t>extra_specs</a:t>
            </a:r>
            <a:r>
              <a:rPr b="0" lang="en-US" sz="2000" spc="-1" strike="noStrike">
                <a:solidFill>
                  <a:srgbClr val="000000"/>
                </a:solidFill>
                <a:uFill>
                  <a:solidFill>
                    <a:srgbClr val="ffffff"/>
                  </a:solidFill>
                </a:uFill>
                <a:latin typeface="Arial"/>
              </a:rPr>
              <a:t> for the flavor.</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[NOTE that when multiple features are being enabled, and each enablment step requires a set of common actions (e.g. node reboot), we will combine such common actions as best and as appropriate as possible. It’s future work.]</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p:txBody>
      </p:sp>
      <p:sp>
        <p:nvSpPr>
          <p:cNvPr id="712"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1C8474F6-F51D-4322-B5C5-8F35DEA14E2E}"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This is a high-level picture of an example NFV solution, built on Red Hat’s OSP platform.</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This particular instance includes</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H/W components from Dell EMC (servers, switches, and components)</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S/W components from Red Hat (RHEL and OSP) and Dell EMC (scalable storage as an example)</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Automated deployment capability called “JetPack”</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This is Dell EMC’s join NFV solution with Red Hat.</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But it can be any generic NFV stack.</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The fundamental idea of NFV is to convert “network functions” in the Telco space into “virtualized network functions” (VNFs).</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A few examples of the VNF stacks are:</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vEPC = virtual Evolved Packet Core</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vCPE = virtual Customer Premise Equipment</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vIMS = virtual IP Multimedia Subsystem</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VNFs is how Telco services are delivered to the market.</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NFV produces cost and infra efficiencies, as well as opens the door for automated scaling, orchestration and monitoring. It also cuts time to market for the services offered, i.e. </a:t>
            </a:r>
            <a:r>
              <a:rPr b="0" lang="en-US" sz="2000" spc="-1" strike="noStrike" u="sng">
                <a:solidFill>
                  <a:srgbClr val="000000"/>
                </a:solidFill>
                <a:uFill>
                  <a:solidFill>
                    <a:srgbClr val="ffffff"/>
                  </a:solidFill>
                </a:uFill>
                <a:latin typeface="Arial"/>
              </a:rPr>
              <a:t>agility of service offerings</a:t>
            </a:r>
            <a:r>
              <a:rPr b="0" lang="en-US" sz="2000" spc="-1" strike="noStrike">
                <a:solidFill>
                  <a:srgbClr val="000000"/>
                </a:solidFill>
                <a:uFill>
                  <a:solidFill>
                    <a:srgbClr val="ffffff"/>
                  </a:solidFill>
                </a:uFill>
                <a:latin typeface="Arial"/>
              </a:rPr>
              <a:t> is the primary business growth created by NFV. Cost savings are achieved via the use of COTS components (both h/w and s/w).</a:t>
            </a:r>
            <a:endParaRPr b="0" lang="en-US" sz="2000" spc="-1" strike="noStrike">
              <a:solidFill>
                <a:srgbClr val="000000"/>
              </a:solidFill>
              <a:uFill>
                <a:solidFill>
                  <a:srgbClr val="ffffff"/>
                </a:solidFill>
              </a:uFill>
              <a:latin typeface="Arial"/>
            </a:endParaRPr>
          </a:p>
        </p:txBody>
      </p:sp>
      <p:sp>
        <p:nvSpPr>
          <p:cNvPr id="666"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47FF0B16-99FB-4A95-9EF3-68532EDEE1D1}"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PlaceHolder 1"/>
          <p:cNvSpPr>
            <a:spLocks noGrp="1"/>
          </p:cNvSpPr>
          <p:nvPr>
            <p:ph type="body"/>
          </p:nvPr>
        </p:nvSpPr>
        <p:spPr>
          <a:xfrm>
            <a:off x="485640" y="4187880"/>
            <a:ext cx="6039000" cy="4588920"/>
          </a:xfrm>
          <a:prstGeom prst="rect">
            <a:avLst/>
          </a:prstGeom>
        </p:spPr>
        <p:txBody>
          <a:bodyPr lIns="0" rIns="0" tIns="0" bIns="0"/>
          <a:p>
            <a:r>
              <a:rPr b="1" lang="en-US" sz="2000" spc="-1" strike="noStrike">
                <a:solidFill>
                  <a:srgbClr val="000000"/>
                </a:solidFill>
                <a:uFill>
                  <a:solidFill>
                    <a:srgbClr val="ffffff"/>
                  </a:solidFill>
                </a:uFill>
                <a:latin typeface="Arial"/>
              </a:rPr>
              <a:t>Day-0</a:t>
            </a:r>
            <a:r>
              <a:rPr b="0" lang="en-US" sz="2000" spc="-1" strike="noStrike">
                <a:solidFill>
                  <a:srgbClr val="000000"/>
                </a:solidFill>
                <a:uFill>
                  <a:solidFill>
                    <a:srgbClr val="ffffff"/>
                  </a:solidFill>
                </a:uFill>
                <a:latin typeface="Arial"/>
              </a:rPr>
              <a:t>  and </a:t>
            </a:r>
            <a:r>
              <a:rPr b="1" lang="en-US" sz="2000" spc="-1" strike="noStrike">
                <a:solidFill>
                  <a:srgbClr val="000000"/>
                </a:solidFill>
                <a:uFill>
                  <a:solidFill>
                    <a:srgbClr val="ffffff"/>
                  </a:solidFill>
                </a:uFill>
                <a:latin typeface="Arial"/>
              </a:rPr>
              <a:t>Day-N</a:t>
            </a:r>
            <a:r>
              <a:rPr b="0" lang="en-US" sz="2000" spc="-1" strike="noStrike">
                <a:solidFill>
                  <a:srgbClr val="000000"/>
                </a:solidFill>
                <a:uFill>
                  <a:solidFill>
                    <a:srgbClr val="ffffff"/>
                  </a:solidFill>
                </a:uFill>
                <a:latin typeface="Arial"/>
              </a:rPr>
              <a:t> are different operations which means also different approaches for deploying an </a:t>
            </a:r>
            <a:r>
              <a:rPr b="1" lang="en-US" sz="2000" spc="-1" strike="noStrike">
                <a:solidFill>
                  <a:srgbClr val="000000"/>
                </a:solidFill>
                <a:uFill>
                  <a:solidFill>
                    <a:srgbClr val="ffffff"/>
                  </a:solidFill>
                </a:uFill>
                <a:latin typeface="Arial"/>
              </a:rPr>
              <a:t>initial stack </a:t>
            </a:r>
            <a:r>
              <a:rPr b="0" lang="en-US" sz="2000" spc="-1" strike="noStrike">
                <a:solidFill>
                  <a:srgbClr val="000000"/>
                </a:solidFill>
                <a:uFill>
                  <a:solidFill>
                    <a:srgbClr val="ffffff"/>
                  </a:solidFill>
                </a:uFill>
                <a:latin typeface="Arial"/>
              </a:rPr>
              <a:t>or update an </a:t>
            </a:r>
            <a:r>
              <a:rPr b="1" lang="en-US" sz="2000" spc="-1" strike="noStrike">
                <a:solidFill>
                  <a:srgbClr val="000000"/>
                </a:solidFill>
                <a:uFill>
                  <a:solidFill>
                    <a:srgbClr val="ffffff"/>
                  </a:solidFill>
                </a:uFill>
                <a:latin typeface="Arial"/>
              </a:rPr>
              <a:t>existing one </a:t>
            </a:r>
            <a:r>
              <a:rPr b="0" lang="en-US" sz="2000" spc="-1" strike="noStrike">
                <a:solidFill>
                  <a:srgbClr val="000000"/>
                </a:solidFill>
                <a:uFill>
                  <a:solidFill>
                    <a:srgbClr val="ffffff"/>
                  </a:solidFill>
                </a:uFill>
                <a:latin typeface="Arial"/>
              </a:rPr>
              <a:t>without any disruption.</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On the left-hand side, we have a deployment command which creates a stack from the ground up, deploying also the </a:t>
            </a:r>
            <a:r>
              <a:rPr b="1" lang="en-US" sz="2000" spc="-1" strike="noStrike">
                <a:solidFill>
                  <a:srgbClr val="000000"/>
                </a:solidFill>
                <a:uFill>
                  <a:solidFill>
                    <a:srgbClr val="ffffff"/>
                  </a:solidFill>
                </a:uFill>
                <a:latin typeface="Arial"/>
              </a:rPr>
              <a:t>undercloud</a:t>
            </a:r>
            <a:r>
              <a:rPr b="0" lang="en-US" sz="2000" spc="-1" strike="noStrike">
                <a:solidFill>
                  <a:srgbClr val="000000"/>
                </a:solidFill>
                <a:uFill>
                  <a:solidFill>
                    <a:srgbClr val="ffffff"/>
                  </a:solidFill>
                </a:uFill>
                <a:latin typeface="Arial"/>
              </a:rPr>
              <a:t> and the storage console.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On the right-hand side, the situation is very different as we are assuming here that the overcloud has already been deployed and as a result we don’t want to destroy the stack.</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plan is then to skip the installation of the undercloud and  the storage console and simply tell the deployer to roll an update of the stack. That update will only apply changes on the existing stack.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p:txBody>
      </p:sp>
      <p:sp>
        <p:nvSpPr>
          <p:cNvPr id="714"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3B9BCAA0-6C07-40C3-A166-B0543F54A917}"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On the left-hand side, the </a:t>
            </a:r>
            <a:r>
              <a:rPr b="1" lang="en-US" sz="2000" spc="-1" strike="noStrike">
                <a:solidFill>
                  <a:srgbClr val="000000"/>
                </a:solidFill>
                <a:uFill>
                  <a:solidFill>
                    <a:srgbClr val="ffffff"/>
                  </a:solidFill>
                </a:uFill>
                <a:latin typeface="Arial"/>
              </a:rPr>
              <a:t>role definition file  </a:t>
            </a:r>
            <a:r>
              <a:rPr b="0" lang="en-US" sz="2000" spc="-1" strike="noStrike">
                <a:solidFill>
                  <a:srgbClr val="000000"/>
                </a:solidFill>
                <a:uFill>
                  <a:solidFill>
                    <a:srgbClr val="ffffff"/>
                  </a:solidFill>
                </a:uFill>
                <a:latin typeface="Arial"/>
              </a:rPr>
              <a:t>has been modified by adding a new custom role called </a:t>
            </a:r>
            <a:r>
              <a:rPr b="1" lang="en-US" sz="2000" spc="-1" strike="noStrike">
                <a:solidFill>
                  <a:srgbClr val="000000"/>
                </a:solidFill>
                <a:uFill>
                  <a:solidFill>
                    <a:srgbClr val="ffffff"/>
                  </a:solidFill>
                </a:uFill>
                <a:latin typeface="Arial"/>
              </a:rPr>
              <a:t>DellNfvCompute</a:t>
            </a:r>
            <a:r>
              <a:rPr b="0" lang="en-US" sz="2000" spc="-1" strike="noStrike">
                <a:solidFill>
                  <a:srgbClr val="000000"/>
                </a:solidFill>
                <a:uFill>
                  <a:solidFill>
                    <a:srgbClr val="ffffff"/>
                  </a:solidFill>
                </a:uFill>
                <a:latin typeface="Arial"/>
              </a:rPr>
              <a:t>. Default number of nodes for this role is intentionnaly left to 0  meaning that it’s not mandatory to have any of these nodes present.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Specific name will be assigned to provide better identification of these nodes.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Finally, two additional services  are added for the first two NFV Features expected to be supported.</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On the right-hand side, this is how the environment file looks like. </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First two lines register the heat teamplate and map them to their corresponding services.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a:t>
            </a:r>
            <a:r>
              <a:rPr b="1" lang="en-US" sz="2000" spc="-1" strike="noStrike">
                <a:solidFill>
                  <a:srgbClr val="000000"/>
                </a:solidFill>
                <a:uFill>
                  <a:solidFill>
                    <a:srgbClr val="ffffff"/>
                  </a:solidFill>
                </a:uFill>
                <a:latin typeface="Arial"/>
              </a:rPr>
              <a:t>ParameterDefault</a:t>
            </a:r>
            <a:r>
              <a:rPr b="0" lang="en-US" sz="2000" spc="-1" strike="noStrike">
                <a:solidFill>
                  <a:srgbClr val="000000"/>
                </a:solidFill>
                <a:uFill>
                  <a:solidFill>
                    <a:srgbClr val="ffffff"/>
                  </a:solidFill>
                </a:uFill>
                <a:latin typeface="Arial"/>
              </a:rPr>
              <a:t> contains all parameters and values requested to set up the configuration.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This is also where the number of NFV compute ready nodes is set and all NFV specific values are defined.</a:t>
            </a:r>
            <a:endParaRPr b="0" lang="en-US" sz="2000" spc="-1" strike="noStrike">
              <a:solidFill>
                <a:srgbClr val="000000"/>
              </a:solidFill>
              <a:uFill>
                <a:solidFill>
                  <a:srgbClr val="ffffff"/>
                </a:solidFill>
              </a:uFill>
              <a:latin typeface="Arial"/>
            </a:endParaRPr>
          </a:p>
        </p:txBody>
      </p:sp>
      <p:sp>
        <p:nvSpPr>
          <p:cNvPr id="716"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02CF3E0E-7408-4327-96C8-0852B272AF34}"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7"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In the Heat template, a snippet is defined containing the </a:t>
            </a:r>
            <a:r>
              <a:rPr b="1" lang="en-US" sz="2000" spc="-1" strike="noStrike">
                <a:solidFill>
                  <a:srgbClr val="000000"/>
                </a:solidFill>
                <a:uFill>
                  <a:solidFill>
                    <a:srgbClr val="ffffff"/>
                  </a:solidFill>
                </a:uFill>
                <a:latin typeface="Arial"/>
              </a:rPr>
              <a:t>puppet manifest </a:t>
            </a:r>
            <a:r>
              <a:rPr b="0" lang="en-US" sz="2000" spc="-1" strike="noStrike">
                <a:solidFill>
                  <a:srgbClr val="000000"/>
                </a:solidFill>
                <a:uFill>
                  <a:solidFill>
                    <a:srgbClr val="ffffff"/>
                  </a:solidFill>
                </a:uFill>
                <a:latin typeface="Arial"/>
              </a:rPr>
              <a:t>to be invoked. This invokation is achieved using hiera as we can deduced from the syntax used.</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manifest fetches first the values for each variables and then passes their values to the main class that will execute all the configuration steps.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These puppet manifests need to be present as a basic puppet module in the overcloud image used for deploying the nodes. </a:t>
            </a:r>
            <a:endParaRPr b="0" lang="en-US" sz="2000" spc="-1" strike="noStrike">
              <a:solidFill>
                <a:srgbClr val="000000"/>
              </a:solidFill>
              <a:uFill>
                <a:solidFill>
                  <a:srgbClr val="ffffff"/>
                </a:solidFill>
              </a:uFill>
              <a:latin typeface="Arial"/>
            </a:endParaRPr>
          </a:p>
        </p:txBody>
      </p:sp>
      <p:sp>
        <p:nvSpPr>
          <p:cNvPr id="718"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00C41560-B515-4BB0-8216-2E68B895BB0C}"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9"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On the left-hand side, this is the landing page of the UI.</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First step is to register the hardware and introspect the nodes. The process is very similar to what needs to be done using the CLI</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Edit Configuration which is the second step of the overcloud deploy process, in which the user can edit the deployment and the resources configuration.</a:t>
            </a: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At third step, a separate NFV compute ready node is added to the existing roles</a:t>
            </a: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We can then assign registered nodes to the NFV compute ready node role.</a:t>
            </a: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Finally, we can configure the role in terms of parameters, services and network configuration including NFV specific configuration</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On the right-hand side, we focus on the second step of the overcloud deploy process. Let’s take a look at it.</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An option is provided to configure Dell NFV related settings</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2 and 3. This includes the ability to enable/disable the feature by clicking on the check box. By default, it will be checked and if unchecked, the configuration of this feature will be disabled. One checkbox per NFV feature.</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p:txBody>
      </p:sp>
      <p:sp>
        <p:nvSpPr>
          <p:cNvPr id="720"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8148D9A0-3735-460D-A7F9-142DB0A047AC}"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1"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On the left-hand side, we are still on the edit configuration page, but a specific tab is added to the edit page.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In this tab, we can specify the number of node to deploy. 0 is the default.</a:t>
            </a: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As a reminder, every services configured are shown here including NUMA and Huge Pages</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Next step is to assign node which is shown on the right-hand side.</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A box pop up with the list of pre-registered node defined in the first step of the deployment.</a:t>
            </a: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A check box allows the node to be assigned as Dell NFV compute ready node role</a:t>
            </a: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This button assign all nodes previously selected to the Dell NFV compute ready node role</a:t>
            </a: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Once the node is assigned, the role tab will get updated with the Dell NFV compute ready node role</a:t>
            </a: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Done simply close the window ending up this part</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p:txBody>
      </p:sp>
      <p:sp>
        <p:nvSpPr>
          <p:cNvPr id="722"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CD171A3D-F490-4D51-90C6-8FF03EEA79D2}"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3"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In the services tab, two new services corresponding to each feature are added.</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On the left-hand side, we can see the NUMA service configuration section.</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If this section is clicked, then options to configure NUMA are displayed. By default, configurations are already selected but can be changed as per requirement</a:t>
            </a: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CPU Palette according to the nodes, in which host OS CPUs are already selected and unchangeable. Remaining CPUs are free for selection for CPU Pinning</a:t>
            </a: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On the selection of CPUs, CPU set is displayed. Changes are done dynamically.</a:t>
            </a: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Notes to explain usage of the UI</a:t>
            </a: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Flavor list which check box to select the flavor. Details are shown in brackets.</a:t>
            </a: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A Custom flavor can be created. The option is visible onlys if checked, the new flavor is based on m1.small characteristics</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On the righ-hand side, Huge Pages configuration is  available</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marL="228600" indent="-227160">
              <a:lnSpc>
                <a:spcPct val="100000"/>
              </a:lnSpc>
              <a:spcBef>
                <a:spcPts val="360"/>
              </a:spcBef>
              <a:buClr>
                <a:srgbClr val="000000"/>
              </a:buClr>
              <a:buFont typeface="StarSymbol"/>
              <a:buAutoNum type="arabicPeriod"/>
            </a:pPr>
            <a:r>
              <a:rPr b="0" lang="en-US" sz="2000" spc="-1" strike="noStrike">
                <a:solidFill>
                  <a:srgbClr val="000000"/>
                </a:solidFill>
                <a:uFill>
                  <a:solidFill>
                    <a:srgbClr val="ffffff"/>
                  </a:solidFill>
                </a:uFill>
                <a:latin typeface="Arial"/>
              </a:rPr>
              <a:t>If this section is clicked, then options to configure HugePages are displayed. By default, configurations are already selected but can be changed as per requirement</a:t>
            </a:r>
            <a:endParaRPr b="0" lang="en-US" sz="2000" spc="-1" strike="noStrike">
              <a:solidFill>
                <a:srgbClr val="000000"/>
              </a:solidFill>
              <a:uFill>
                <a:solidFill>
                  <a:srgbClr val="ffffff"/>
                </a:solidFill>
              </a:uFill>
              <a:latin typeface="Arial"/>
            </a:endParaRPr>
          </a:p>
          <a:p>
            <a:pPr marL="228600" indent="-227160">
              <a:lnSpc>
                <a:spcPct val="100000"/>
              </a:lnSpc>
              <a:spcBef>
                <a:spcPts val="360"/>
              </a:spcBef>
              <a:buClr>
                <a:srgbClr val="000000"/>
              </a:buClr>
              <a:buFont typeface="StarSymbol"/>
              <a:buAutoNum type="arabicPeriod"/>
            </a:pPr>
            <a:r>
              <a:rPr b="0" lang="en-US" sz="2000" spc="-1" strike="noStrike">
                <a:solidFill>
                  <a:srgbClr val="000000"/>
                </a:solidFill>
                <a:uFill>
                  <a:solidFill>
                    <a:srgbClr val="ffffff"/>
                  </a:solidFill>
                </a:uFill>
                <a:latin typeface="Arial"/>
              </a:rPr>
              <a:t>List of default sizes available is displayed into a single selection list </a:t>
            </a:r>
            <a:endParaRPr b="0" lang="en-US" sz="2000" spc="-1" strike="noStrike">
              <a:solidFill>
                <a:srgbClr val="000000"/>
              </a:solidFill>
              <a:uFill>
                <a:solidFill>
                  <a:srgbClr val="ffffff"/>
                </a:solidFill>
              </a:uFill>
              <a:latin typeface="Arial"/>
            </a:endParaRPr>
          </a:p>
          <a:p>
            <a:pPr marL="228600" indent="-227160">
              <a:lnSpc>
                <a:spcPct val="100000"/>
              </a:lnSpc>
              <a:spcBef>
                <a:spcPts val="360"/>
              </a:spcBef>
              <a:buClr>
                <a:srgbClr val="000000"/>
              </a:buClr>
              <a:buFont typeface="StarSymbol"/>
              <a:buAutoNum type="arabicPeriod"/>
            </a:pPr>
            <a:r>
              <a:rPr b="0" lang="en-US" sz="2000" spc="-1" strike="noStrike">
                <a:solidFill>
                  <a:srgbClr val="000000"/>
                </a:solidFill>
                <a:uFill>
                  <a:solidFill>
                    <a:srgbClr val="ffffff"/>
                  </a:solidFill>
                </a:uFill>
                <a:latin typeface="Arial"/>
              </a:rPr>
              <a:t>On the selection of the Huge Pages size, the number of Pages available is populated. Changes are done dynamically</a:t>
            </a: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Flavor list which check box to select the flavor. Details are shown in brackets.</a:t>
            </a:r>
            <a:endParaRPr b="0" lang="en-US" sz="2000" spc="-1" strike="noStrike">
              <a:solidFill>
                <a:srgbClr val="000000"/>
              </a:solidFill>
              <a:uFill>
                <a:solidFill>
                  <a:srgbClr val="ffffff"/>
                </a:solidFill>
              </a:uFill>
              <a:latin typeface="Arial"/>
            </a:endParaRPr>
          </a:p>
          <a:p>
            <a:pPr marL="228600" indent="-22716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A Custom flavor can be created. The option is visible onlys if checked (unchecked in our example.)</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[NOTE: elements of the UI will be greayed out e.g. the vCPU selection in this example, if it’s pre-selected for the user. Why pre-select? In a release, we may choose to restrict parms to pre-selected values, only to be removing the restriction in subsequent releases].</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spcBef>
                <a:spcPts val="360"/>
              </a:spcBef>
            </a:pP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p:txBody>
      </p:sp>
      <p:sp>
        <p:nvSpPr>
          <p:cNvPr id="724"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464E1401-BDE5-4EF1-B31E-6FAF384A9293}"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5"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Sometimes we want to make things more user-friendly and in that, the User Interface is a good fit to provide to the user a seamless sequence of steps turning it  into an enjoyable and easy-to-manage experience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initial approach for this design is to add to the existing RHOSP Director User Interface all the steps required for configuring the NFV Features in the overcloud. Besides, it will be fully integrated into the original dashboard coming with the director.</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For the first release and similarly to what has been designed through the CLI, only some of the parameters will be allowed for modifications.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remaining parameters will be greyed out and filled with default values. That way, the user will get the understanding of what is executed under the hood.</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All of the parameters are intended to be customized in the next releases.</a:t>
            </a:r>
            <a:endParaRPr b="0" lang="en-US" sz="2000" spc="-1" strike="noStrike">
              <a:solidFill>
                <a:srgbClr val="000000"/>
              </a:solidFill>
              <a:uFill>
                <a:solidFill>
                  <a:srgbClr val="ffffff"/>
                </a:solidFill>
              </a:uFill>
              <a:latin typeface="Arial"/>
            </a:endParaRPr>
          </a:p>
        </p:txBody>
      </p:sp>
      <p:sp>
        <p:nvSpPr>
          <p:cNvPr id="726"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C5C4C8F2-FF3B-4EE1-9C18-54D1A7DA5C1B}"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This is a high-level picture of an example NFV solution, built on Red Hat’s OSP platform.</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This particular instance includes</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H/W components from Dell EMC (servers, switches, and components)</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S/W components from Red Hat (RHEL and OSP) and Dell EMC (scalable storage as an example)</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Automated deployment capability called “JetPack”</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This is Dell EMC’s join NFV solution with Red Hat.</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But it can be any generic NFV stack.</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The fundamental idea of NFV is to convert “network functions” in the Telco space into “virtualized network functions” (VNFs).</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A few examples of the VNF stacks are:</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vEPC = virtual Evolved Packet Core</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vCPE = virtual Customer Premise Equipment</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vIMS = virtual IP Multimedia Subsystem</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VNFs is how Telco services are delivered to the market.</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NFV produces cost and infra efficiencies, as well as opens the door for automated scaling, orchestration and monitoring. It also cuts time to market for the services offered, i.e. </a:t>
            </a:r>
            <a:r>
              <a:rPr b="0" lang="en-US" sz="2000" spc="-1" strike="noStrike" u="sng">
                <a:solidFill>
                  <a:srgbClr val="000000"/>
                </a:solidFill>
                <a:uFill>
                  <a:solidFill>
                    <a:srgbClr val="ffffff"/>
                  </a:solidFill>
                </a:uFill>
                <a:latin typeface="Arial"/>
              </a:rPr>
              <a:t>agility of service offerings</a:t>
            </a:r>
            <a:r>
              <a:rPr b="0" lang="en-US" sz="2000" spc="-1" strike="noStrike">
                <a:solidFill>
                  <a:srgbClr val="000000"/>
                </a:solidFill>
                <a:uFill>
                  <a:solidFill>
                    <a:srgbClr val="ffffff"/>
                  </a:solidFill>
                </a:uFill>
                <a:latin typeface="Arial"/>
              </a:rPr>
              <a:t> is the primary business growth created by NFV. Cost savings are achieved via the use of COTS components (both h/w and s/w).</a:t>
            </a:r>
            <a:endParaRPr b="0" lang="en-US" sz="2000" spc="-1" strike="noStrike">
              <a:solidFill>
                <a:srgbClr val="000000"/>
              </a:solidFill>
              <a:uFill>
                <a:solidFill>
                  <a:srgbClr val="ffffff"/>
                </a:solidFill>
              </a:uFill>
              <a:latin typeface="Arial"/>
            </a:endParaRPr>
          </a:p>
        </p:txBody>
      </p:sp>
      <p:sp>
        <p:nvSpPr>
          <p:cNvPr id="668"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DBE1770A-9E54-4E17-B6E2-0C41BD64F6FE}"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7"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Sometimes we want to make things more user-friendly and in that, the User Interface is a good fit to provide to the user a seamless sequence of steps turning it  into an enjoyable and easy-to-manage experience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initial approach for this design is to add to the existing RHOSP Director User Interface all the steps required for configuring the NFV Features in the overcloud. Besides, it will be fully integrated into the original dashboard coming with the director.</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For the first release and similarly to what has been designed through the CLI, only some of the parameters will be allowed for modifications.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remaining parameters will be greyed out and filled with default values. That way, the user will get the understanding of what is executed under the hood.</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All of the parameters are intended to be customized in the next releases.</a:t>
            </a:r>
            <a:endParaRPr b="0" lang="en-US" sz="2000" spc="-1" strike="noStrike">
              <a:solidFill>
                <a:srgbClr val="000000"/>
              </a:solidFill>
              <a:uFill>
                <a:solidFill>
                  <a:srgbClr val="ffffff"/>
                </a:solidFill>
              </a:uFill>
              <a:latin typeface="Arial"/>
            </a:endParaRPr>
          </a:p>
        </p:txBody>
      </p:sp>
      <p:sp>
        <p:nvSpPr>
          <p:cNvPr id="728"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5594280D-ACAE-4C0A-841E-A7C75F48333C}"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9"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This is a high-level picture of an example NFV solution, built on Red Hat’s OSP platform.</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This particular instance includes</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H/W components from Dell EMC (servers, switches, and components)</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S/W components from Red Hat (RHEL and OSP) and Dell EMC (scalable storage as an example)</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Automated deployment capability called “JetPack”</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This is Dell EMC’s join NFV solution with Red Hat.</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But it can be any generic NFV stack.</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The fundamental idea of NFV is to convert “network functions” in the Telco space into “virtualized network functions” (VNFs).</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A few examples of the VNF stacks are:</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vEPC = virtual Evolved Packet Core</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vCPE = virtual Customer Premise Equipment</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vIMS = virtual IP Multimedia Subsystem</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VNFs is how Telco services are delivered to the market.</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NFV produces cost and infra efficiencies, as well as opens the door for automated scaling, orchestration and monitoring. It also cuts time to market for the services offered, i.e. </a:t>
            </a:r>
            <a:r>
              <a:rPr b="0" lang="en-US" sz="2000" spc="-1" strike="noStrike" u="sng">
                <a:solidFill>
                  <a:srgbClr val="000000"/>
                </a:solidFill>
                <a:uFill>
                  <a:solidFill>
                    <a:srgbClr val="ffffff"/>
                  </a:solidFill>
                </a:uFill>
                <a:latin typeface="Arial"/>
              </a:rPr>
              <a:t>agility of service offerings</a:t>
            </a:r>
            <a:r>
              <a:rPr b="0" lang="en-US" sz="2000" spc="-1" strike="noStrike">
                <a:solidFill>
                  <a:srgbClr val="000000"/>
                </a:solidFill>
                <a:uFill>
                  <a:solidFill>
                    <a:srgbClr val="ffffff"/>
                  </a:solidFill>
                </a:uFill>
                <a:latin typeface="Arial"/>
              </a:rPr>
              <a:t> is the primary business growth created by NFV. Cost savings are achieved via the use of COTS components (both h/w and s/w).</a:t>
            </a:r>
            <a:endParaRPr b="0" lang="en-US" sz="2000" spc="-1" strike="noStrike">
              <a:solidFill>
                <a:srgbClr val="000000"/>
              </a:solidFill>
              <a:uFill>
                <a:solidFill>
                  <a:srgbClr val="ffffff"/>
                </a:solidFill>
              </a:uFill>
              <a:latin typeface="Arial"/>
            </a:endParaRPr>
          </a:p>
        </p:txBody>
      </p:sp>
      <p:sp>
        <p:nvSpPr>
          <p:cNvPr id="670"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4DEE6536-3767-44B3-BAAA-284AD9DD3506}"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1"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This is a high-level picture of an example NFV solution, built on Red Hat’s OSP platform.</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This particular instance includes</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H/W components from Dell EMC (servers, switches, and components)</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S/W components from Red Hat (RHEL and OSP) and Dell EMC (scalable storage as an example)</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Automated deployment capability called “JetPack”</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This is Dell EMC’s join NFV solution with Red Hat.</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But it can be any generic NFV stack.</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The fundamental idea of NFV is to convert “network functions” in the Telco space into “virtualized network functions” (VNFs).</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A few examples of the VNF stacks are:</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vEPC = virtual Evolved Packet Core</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vCPE = virtual Customer Premise Equipment</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vIMS = virtual IP Multimedia Subsystem</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VNFs is how Telco services are delivered to the market.</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NFV produces cost and infra efficiencies, as well as opens the door for automated scaling, orchestration and monitoring. It also cuts time to market for the services offered, i.e. </a:t>
            </a:r>
            <a:r>
              <a:rPr b="0" lang="en-US" sz="2000" spc="-1" strike="noStrike" u="sng">
                <a:solidFill>
                  <a:srgbClr val="000000"/>
                </a:solidFill>
                <a:uFill>
                  <a:solidFill>
                    <a:srgbClr val="ffffff"/>
                  </a:solidFill>
                </a:uFill>
                <a:latin typeface="Arial"/>
              </a:rPr>
              <a:t>agility of service offerings</a:t>
            </a:r>
            <a:r>
              <a:rPr b="0" lang="en-US" sz="2000" spc="-1" strike="noStrike">
                <a:solidFill>
                  <a:srgbClr val="000000"/>
                </a:solidFill>
                <a:uFill>
                  <a:solidFill>
                    <a:srgbClr val="ffffff"/>
                  </a:solidFill>
                </a:uFill>
                <a:latin typeface="Arial"/>
              </a:rPr>
              <a:t> is the primary business growth created by NFV. Cost savings are achieved via the use of COTS components (both h/w and s/w).</a:t>
            </a:r>
            <a:endParaRPr b="0" lang="en-US" sz="2000" spc="-1" strike="noStrike">
              <a:solidFill>
                <a:srgbClr val="000000"/>
              </a:solidFill>
              <a:uFill>
                <a:solidFill>
                  <a:srgbClr val="ffffff"/>
                </a:solidFill>
              </a:uFill>
              <a:latin typeface="Arial"/>
            </a:endParaRPr>
          </a:p>
        </p:txBody>
      </p:sp>
      <p:sp>
        <p:nvSpPr>
          <p:cNvPr id="672"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D67EEFAD-0B67-425F-890A-472F7A8E36E4}"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3"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To support the VNFs, a certain level of service-level guarantees are needed. Generally speaking, Telcos design the virtualized infrastructure for a known capacity (e.g. number of simultaneous calls, internet connections etc.)</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To achieve the capacity numbers, as well as to determine service-level guarantees, many features are expected from the underlying virtualized infra.</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This is a list of what are commonly considered as the “NFV features”</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HugePages and CPU Pinning optimizations (1) improve performance, (2) and reduce impact of unknown events (e.g. page faults, remote cache accesses etc.) all of which can be adders to the total latency budget. The more you can reduce the latency impact of any of the platform events, the better.</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SR-IOV (Single Root – I/O Virtualization) enables precise b/w allocation to VM Instances. It converts a single physical port into multiple virtual ports, each with a guarantee of bandwidth. VNFs depend on the unshared, guaranteed bandwidth to meet the SLA expectations e.g. no. of simultaneous voice connections etc. SR-IOV is a great enabler for that.</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OVS-DPDK. OVS = OpenVSwitch. DPDK = Data-plane Development Kit, invented by Intel. DPDK turns the interrupt-based I/O model on its head, and handled ALL packet I/O via polling. Polling requires a dedicated core for continuous packet ingress/egress processing, however, it offers total predictability in packet processing latency.</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OVS, of course, is the virtualized network overlay that is the backbone of OpenStack. When combined with DPDK, OVS is able to offer predictable packet processing latency. All VNFs crave predictability, which is why the OVS-DPDK combination is crucial to NFV.</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So, now you have enabled HugePages, pinned down important VNF VM instances into CPUs, given them guaranteed b/w via SR-IOV, and are carrying packets via DPDK. What’s the next bottleneck? Frequently, the CPU sockets in which the VM instances are pinned down, are not physically aligned with the physical ports/networks on which the SR-IOV networks are carried.</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NIC Alignment takes care of this. It’s the ability to choose (1) which socket CPUs to pin an instance in, and (2) which physical ports/wires over which the traffic bound for the instance is carried, and lastly (3) associating one with the other. When you are able to do this in a flexible manner, it eliminates the </a:t>
            </a:r>
            <a:r>
              <a:rPr b="1" lang="en-US" sz="2000" spc="-1" strike="noStrike">
                <a:solidFill>
                  <a:srgbClr val="000000"/>
                </a:solidFill>
                <a:uFill>
                  <a:solidFill>
                    <a:srgbClr val="ffffff"/>
                  </a:solidFill>
                </a:uFill>
                <a:latin typeface="Arial"/>
              </a:rPr>
              <a:t>inter-socket communication overhead</a:t>
            </a:r>
            <a:r>
              <a:rPr b="0" lang="en-US" sz="2000" spc="-1" strike="noStrike">
                <a:solidFill>
                  <a:srgbClr val="000000"/>
                </a:solidFill>
                <a:uFill>
                  <a:solidFill>
                    <a:srgbClr val="ffffff"/>
                  </a:solidFill>
                </a:uFill>
                <a:latin typeface="Arial"/>
              </a:rPr>
              <a:t>, over the QPI or the new UPI bus. This overhead can be significant – anywhere from 80 to 200 CPU cycles. When you are processing 12M+ packets per second (10GbE speeds), it becomes a huge latency adder!</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KVM is always there – silently providing services, partitioning, and protection to VM instances, as needed. However, its actions can have an impact on the latency of services offered by the VNFs running in VM instances. What’s worse, the impact can be intermittent, and thus unpredictable, even if bounded. This happens due to hypervisor context-switching activity at the KVM level. The RT-KVM (real-time KVM) of the Linux kernel placed bounds on the latencies of these unplanned and unpredictable events. With the bounds known, a service architect can now determine the worst-case service capacity and quality impact, which is a critical requirement for all NFV computation.</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SDN, or software-defined networking enables the ability of carrying virtualized networks. This ability is critical to service providers because it is the bedrock on which multi-tenancy is built. Each customer of a service provider using NFV must feel as if </a:t>
            </a:r>
            <a:r>
              <a:rPr b="1" lang="en-US" sz="2000" spc="-1" strike="noStrike">
                <a:solidFill>
                  <a:srgbClr val="000000"/>
                </a:solidFill>
                <a:uFill>
                  <a:solidFill>
                    <a:srgbClr val="ffffff"/>
                  </a:solidFill>
                </a:uFill>
                <a:latin typeface="Arial"/>
              </a:rPr>
              <a:t>theirs</a:t>
            </a:r>
            <a:r>
              <a:rPr b="0" lang="en-US" sz="2000" spc="-1" strike="noStrike">
                <a:solidFill>
                  <a:srgbClr val="000000"/>
                </a:solidFill>
                <a:uFill>
                  <a:solidFill>
                    <a:srgbClr val="ffffff"/>
                  </a:solidFill>
                </a:uFill>
                <a:latin typeface="Arial"/>
              </a:rPr>
              <a:t> is the only network served by the provider. This illusion enabled the provider to (1) guarantee service capacity on a per-tenant basis, (2) provide isolation on a per-tenant basis, and (3) monitor &amp; secure on a per-tenant basis.</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Several technologies are taking root in the platform, which further aid the objectives of NFV. These are collectively being called </a:t>
            </a:r>
            <a:r>
              <a:rPr b="1" lang="en-US" sz="2000" spc="-1" strike="noStrike">
                <a:solidFill>
                  <a:srgbClr val="000000"/>
                </a:solidFill>
                <a:uFill>
                  <a:solidFill>
                    <a:srgbClr val="ffffff"/>
                  </a:solidFill>
                </a:uFill>
                <a:latin typeface="Arial"/>
              </a:rPr>
              <a:t>fast-data path (FDP)</a:t>
            </a:r>
            <a:r>
              <a:rPr b="0" lang="en-US" sz="2000" spc="-1" strike="noStrike">
                <a:solidFill>
                  <a:srgbClr val="000000"/>
                </a:solidFill>
                <a:uFill>
                  <a:solidFill>
                    <a:srgbClr val="ffffff"/>
                  </a:solidFill>
                </a:uFill>
                <a:latin typeface="Arial"/>
              </a:rPr>
              <a:t> technologies.</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VPP = vector packet processing – enables the use of the SIMD (single-instruction, multiple-data) processing model in a general purpose CPU or GPU. I.e. 4 packet headers processed at a time, in s/w. How? Special, 256B wide registers hold the 4 headers and a single instruction operates on them.</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We will only mention fd.io as an emerging NFV technology and not delve deeper.</a:t>
            </a:r>
            <a:endParaRPr b="0" lang="en-US" sz="2000" spc="-1" strike="noStrike">
              <a:solidFill>
                <a:srgbClr val="000000"/>
              </a:solidFill>
              <a:uFill>
                <a:solidFill>
                  <a:srgbClr val="ffffff"/>
                </a:solidFill>
              </a:uFill>
              <a:latin typeface="Arial"/>
            </a:endParaRPr>
          </a:p>
        </p:txBody>
      </p:sp>
      <p:sp>
        <p:nvSpPr>
          <p:cNvPr id="674"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91B660BE-9131-47B7-9495-7B5BA6BCA992}"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5" name="PlaceHolder 1"/>
          <p:cNvSpPr>
            <a:spLocks noGrp="1"/>
          </p:cNvSpPr>
          <p:nvPr>
            <p:ph type="body"/>
          </p:nvPr>
        </p:nvSpPr>
        <p:spPr>
          <a:xfrm>
            <a:off x="777240" y="4777560"/>
            <a:ext cx="6216840" cy="4525200"/>
          </a:xfrm>
          <a:prstGeom prst="rect">
            <a:avLst/>
          </a:prstGeom>
        </p:spPr>
        <p:txBody>
          <a:bodyPr lIns="0" rIns="0" tIns="0" bIns="0"/>
          <a:p>
            <a:r>
              <a:rPr b="0" lang="en-US" sz="2000" spc="-1" strike="noStrike">
                <a:solidFill>
                  <a:srgbClr val="000000"/>
                </a:solidFill>
                <a:uFill>
                  <a:solidFill>
                    <a:srgbClr val="ffffff"/>
                  </a:solidFill>
                </a:uFill>
                <a:latin typeface="Arial"/>
              </a:rPr>
              <a:t>This is a high-level picture of an example NFV solution, built on Red Hat’s OSP platform.</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This particular instance includes</a:t>
            </a:r>
            <a:endParaRPr b="0" lang="en-US" sz="2000" spc="-1" strike="noStrike">
              <a:solidFill>
                <a:srgbClr val="000000"/>
              </a:solidFill>
              <a:uFill>
                <a:solidFill>
                  <a:srgbClr val="ffffff"/>
                </a:solidFill>
              </a:uFill>
              <a:latin typeface="Arial"/>
            </a:endParaRPr>
          </a:p>
          <a:p>
            <a:pPr marL="171360" indent="-17064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H/W components from Dell EMC (servers, switches, and components)</a:t>
            </a:r>
            <a:endParaRPr b="0" lang="en-US" sz="2000" spc="-1" strike="noStrike">
              <a:solidFill>
                <a:srgbClr val="000000"/>
              </a:solidFill>
              <a:uFill>
                <a:solidFill>
                  <a:srgbClr val="ffffff"/>
                </a:solidFill>
              </a:uFill>
              <a:latin typeface="Arial"/>
            </a:endParaRPr>
          </a:p>
          <a:p>
            <a:pPr marL="171360" indent="-17064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S/W components from Red Hat (RHEL and OSP) and Dell EMC (scalable storage as an example)</a:t>
            </a:r>
            <a:endParaRPr b="0" lang="en-US" sz="2000" spc="-1" strike="noStrike">
              <a:solidFill>
                <a:srgbClr val="000000"/>
              </a:solidFill>
              <a:uFill>
                <a:solidFill>
                  <a:srgbClr val="ffffff"/>
                </a:solidFill>
              </a:uFill>
              <a:latin typeface="Arial"/>
            </a:endParaRPr>
          </a:p>
          <a:p>
            <a:pPr marL="171360" indent="-17064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Automated deployment capability called “JetPack”</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marL="171360" indent="-17064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This is Dell EMC’s join NFV solution with Red Hat.</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But it can be any generic NFV stack.</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The fundamental idea of NFV is to convert “network functions” in the Telco space into “virtualized network functions” (VNFs).</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A few examples of the VNF stacks are:</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vEPC = virtual Evolved Packet Core</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vCPE = virtual Customer Premise Equipment</a:t>
            </a: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vIMS = virtual IP Multimedia Subsystem</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VNFs is how Telco services are delivered to the market.</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NFV produces cost and infra efficiencies, as well as opens the door for automated scaling, orchestration and monitoring. It also cuts time to market for the services offered, i.e. </a:t>
            </a:r>
            <a:r>
              <a:rPr b="0" lang="en-US" sz="2000" spc="-1" strike="noStrike" u="sng">
                <a:solidFill>
                  <a:srgbClr val="000000"/>
                </a:solidFill>
                <a:uFill>
                  <a:solidFill>
                    <a:srgbClr val="ffffff"/>
                  </a:solidFill>
                </a:uFill>
                <a:latin typeface="Arial"/>
              </a:rPr>
              <a:t>agility of service offerings</a:t>
            </a:r>
            <a:r>
              <a:rPr b="0" lang="en-US" sz="2000" spc="-1" strike="noStrike">
                <a:solidFill>
                  <a:srgbClr val="000000"/>
                </a:solidFill>
                <a:uFill>
                  <a:solidFill>
                    <a:srgbClr val="ffffff"/>
                  </a:solidFill>
                </a:uFill>
                <a:latin typeface="Arial"/>
              </a:rPr>
              <a:t> is the primary business growth created by NFV. Cost savings are achieved via the use of COTS components (both h/w and s/w).</a:t>
            </a:r>
            <a:endParaRPr b="0" lang="en-US" sz="2000" spc="-1" strike="noStrike">
              <a:solidFill>
                <a:srgbClr val="000000"/>
              </a:solidFill>
              <a:uFill>
                <a:solidFill>
                  <a:srgbClr val="ffffff"/>
                </a:solidFill>
              </a:uFill>
              <a:latin typeface="Arial"/>
            </a:endParaRPr>
          </a:p>
        </p:txBody>
      </p:sp>
      <p:sp>
        <p:nvSpPr>
          <p:cNvPr id="676" name="CustomShape 2"/>
          <p:cNvSpPr/>
          <p:nvPr/>
        </p:nvSpPr>
        <p:spPr>
          <a:xfrm>
            <a:off x="4399200" y="9555480"/>
            <a:ext cx="3372120" cy="501840"/>
          </a:xfrm>
          <a:prstGeom prst="rect">
            <a:avLst/>
          </a:prstGeom>
          <a:noFill/>
          <a:ln>
            <a:noFill/>
          </a:ln>
        </p:spPr>
        <p:style>
          <a:lnRef idx="0"/>
          <a:fillRef idx="0"/>
          <a:effectRef idx="0"/>
          <a:fontRef idx="minor"/>
        </p:style>
        <p:txBody>
          <a:bodyPr lIns="0" rIns="0" tIns="0" bIns="0" anchor="b"/>
          <a:p>
            <a:pPr>
              <a:lnSpc>
                <a:spcPct val="100000"/>
              </a:lnSpc>
            </a:pPr>
            <a:fld id="{05BDA673-5F4D-4C4A-8EA8-F34BA929DA09}"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7" name="PlaceHolder 1"/>
          <p:cNvSpPr>
            <a:spLocks noGrp="1"/>
          </p:cNvSpPr>
          <p:nvPr>
            <p:ph type="body"/>
          </p:nvPr>
        </p:nvSpPr>
        <p:spPr>
          <a:xfrm>
            <a:off x="485640" y="4187880"/>
            <a:ext cx="6039000" cy="4588920"/>
          </a:xfrm>
          <a:prstGeom prst="rect">
            <a:avLst/>
          </a:prstGeom>
        </p:spPr>
        <p:txBody>
          <a:bodyPr lIns="0" rIns="0" tIns="0" bIns="0"/>
          <a:p>
            <a:r>
              <a:rPr b="0" lang="en-US" sz="2000" spc="-1" strike="noStrike">
                <a:solidFill>
                  <a:srgbClr val="000000"/>
                </a:solidFill>
                <a:uFill>
                  <a:solidFill>
                    <a:srgbClr val="ffffff"/>
                  </a:solidFill>
                </a:uFill>
                <a:latin typeface="Arial"/>
              </a:rPr>
              <a:t>Why TripleO? Why not a separate engine? Why not post-deployment &lt;something&gt;?</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TripleO is good, and getting better. The project philosophy is one of minimalism (so it seems), which makes the processes just as complex as needed, but not overtly so.</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It is a thriving project, led by the best of the industry. The well-defined, and general methodologies of TripleO deployments are quickly consumable and extensible for our purpose.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It also has the vehicle of the Node role that looked like the natural choice for us, to enable NFV features. We overload the default Compute role, and call it our own Custom Role, and that become the vehicle for us, as you will soon see.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TripleO also present several challenges:</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It is rather new. The mitigating factor is that it’s moving with great velocity.</a:t>
            </a:r>
            <a:endParaRPr b="0" lang="en-US" sz="2000" spc="-1" strike="noStrike">
              <a:solidFill>
                <a:srgbClr val="000000"/>
              </a:solidFill>
              <a:uFill>
                <a:solidFill>
                  <a:srgbClr val="ffffff"/>
                </a:solidFill>
              </a:uFill>
              <a:latin typeface="Arial"/>
            </a:endParaRPr>
          </a:p>
          <a:p>
            <a:pPr marL="171360" indent="-16992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It lacks the maturity of other OpenStack projects because of its young age. We believe that over time, TripleO will mature nicely, and become robust.</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spcBef>
                <a:spcPts val="360"/>
              </a:spcBef>
            </a:pPr>
            <a:r>
              <a:rPr b="1" lang="en-US" sz="2000" spc="-1" strike="noStrike">
                <a:solidFill>
                  <a:srgbClr val="000000"/>
                </a:solidFill>
                <a:uFill>
                  <a:solidFill>
                    <a:srgbClr val="ffffff"/>
                  </a:solidFill>
                </a:uFill>
                <a:latin typeface="Arial"/>
              </a:rPr>
              <a:t>[</a:t>
            </a:r>
            <a:r>
              <a:rPr b="1" lang="en-US" sz="1200" spc="-1" strike="noStrike">
                <a:solidFill>
                  <a:srgbClr val="000000"/>
                </a:solidFill>
                <a:uFill>
                  <a:solidFill>
                    <a:srgbClr val="ffffff"/>
                  </a:solidFill>
                </a:uFill>
                <a:latin typeface="Arial"/>
                <a:ea typeface="+mn-ea"/>
              </a:rPr>
              <a:t>Need to very careful. Need to walk a tight line. Our participation on TripleO is rather cursory. We add config and extensions. Not to the core of TripleO. We need to position ourselves as outsiders, rather than active developers. It's a given that we will be submitting it to the community, eventually.</a:t>
            </a:r>
            <a:r>
              <a:rPr b="1" lang="en-US" sz="2000" spc="-1" strike="noStrike">
                <a:solidFill>
                  <a:srgbClr val="000000"/>
                </a:solidFill>
                <a:uFill>
                  <a:solidFill>
                    <a:srgbClr val="ffffff"/>
                  </a:solidFill>
                </a:uFill>
                <a:latin typeface="Arial"/>
                <a:ea typeface="+mn-ea"/>
              </a:rPr>
              <a:t>]</a:t>
            </a:r>
            <a:endParaRPr b="0" lang="en-US" sz="2000" spc="-1" strike="noStrike">
              <a:solidFill>
                <a:srgbClr val="000000"/>
              </a:solidFill>
              <a:uFill>
                <a:solidFill>
                  <a:srgbClr val="ffffff"/>
                </a:solidFill>
              </a:uFill>
              <a:latin typeface="Arial"/>
            </a:endParaRPr>
          </a:p>
        </p:txBody>
      </p:sp>
      <p:sp>
        <p:nvSpPr>
          <p:cNvPr id="678" name="CustomShape 2"/>
          <p:cNvSpPr/>
          <p:nvPr/>
        </p:nvSpPr>
        <p:spPr>
          <a:xfrm>
            <a:off x="488880" y="8988120"/>
            <a:ext cx="422640" cy="121680"/>
          </a:xfrm>
          <a:prstGeom prst="rect">
            <a:avLst/>
          </a:prstGeom>
          <a:noFill/>
          <a:ln>
            <a:noFill/>
          </a:ln>
        </p:spPr>
        <p:style>
          <a:lnRef idx="0"/>
          <a:fillRef idx="0"/>
          <a:effectRef idx="0"/>
          <a:fontRef idx="minor"/>
        </p:style>
        <p:txBody>
          <a:bodyPr lIns="0" rIns="0" tIns="0" bIns="0"/>
          <a:p>
            <a:pPr>
              <a:lnSpc>
                <a:spcPct val="100000"/>
              </a:lnSpc>
            </a:pPr>
            <a:fld id="{5669E519-8F9C-47D0-9BA4-89B57EAA4C80}" type="slidenum">
              <a:rPr b="0" lang="en-US" sz="800" spc="-1" strike="noStrike">
                <a:solidFill>
                  <a:srgbClr val="000000"/>
                </a:solidFill>
                <a:uFill>
                  <a:solidFill>
                    <a:srgbClr val="ffffff"/>
                  </a:solidFill>
                </a:uFill>
                <a:latin typeface="Arial"/>
                <a:ea typeface="+mn-ea"/>
              </a:rPr>
              <a:t>&lt;number&gt;</a:t>
            </a:fld>
            <a:endParaRPr b="0" lang="en-US" sz="8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5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5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8"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9"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6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62" name="PlaceHolder 3"/>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63" name="PlaceHolder 4"/>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65"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6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67"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6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7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71"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73"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74"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7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7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78"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79" name="PlaceHolder 5"/>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81"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82"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83"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84" name="PlaceHolder 5"/>
          <p:cNvSpPr>
            <a:spLocks noGrp="1"/>
          </p:cNvSpPr>
          <p:nvPr>
            <p:ph type="body"/>
          </p:nvPr>
        </p:nvSpPr>
        <p:spPr>
          <a:xfrm>
            <a:off x="602208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85"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86" name="PlaceHolder 7"/>
          <p:cNvSpPr>
            <a:spLocks noGrp="1"/>
          </p:cNvSpPr>
          <p:nvPr>
            <p:ph type="body"/>
          </p:nvPr>
        </p:nvSpPr>
        <p:spPr>
          <a:xfrm>
            <a:off x="45720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8"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9" name="PlaceHolder 5"/>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98"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99"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401"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40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0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05"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06"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40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09" name="PlaceHolder 3"/>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10" name="PlaceHolder 4"/>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11"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41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1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14"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15"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41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1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18"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420"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21"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22"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42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2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25"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26" name="PlaceHolder 5"/>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4" name="PlaceHolder 5"/>
          <p:cNvSpPr>
            <a:spLocks noGrp="1"/>
          </p:cNvSpPr>
          <p:nvPr>
            <p:ph type="body"/>
          </p:nvPr>
        </p:nvSpPr>
        <p:spPr>
          <a:xfrm>
            <a:off x="602208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6" name="PlaceHolder 7"/>
          <p:cNvSpPr>
            <a:spLocks noGrp="1"/>
          </p:cNvSpPr>
          <p:nvPr>
            <p:ph type="body"/>
          </p:nvPr>
        </p:nvSpPr>
        <p:spPr>
          <a:xfrm>
            <a:off x="45720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7"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428"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29"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30"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31" name="PlaceHolder 5"/>
          <p:cNvSpPr>
            <a:spLocks noGrp="1"/>
          </p:cNvSpPr>
          <p:nvPr>
            <p:ph type="body"/>
          </p:nvPr>
        </p:nvSpPr>
        <p:spPr>
          <a:xfrm>
            <a:off x="602208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32"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433" name="PlaceHolder 7"/>
          <p:cNvSpPr>
            <a:spLocks noGrp="1"/>
          </p:cNvSpPr>
          <p:nvPr>
            <p:ph type="body"/>
          </p:nvPr>
        </p:nvSpPr>
        <p:spPr>
          <a:xfrm>
            <a:off x="45720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56"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5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6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66" name="PlaceHolder 3"/>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67" name="PlaceHolder 4"/>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6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7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7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7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7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7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7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7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8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8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82"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83" name="PlaceHolder 5"/>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8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8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8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88" name="PlaceHolder 5"/>
          <p:cNvSpPr>
            <a:spLocks noGrp="1"/>
          </p:cNvSpPr>
          <p:nvPr>
            <p:ph type="body"/>
          </p:nvPr>
        </p:nvSpPr>
        <p:spPr>
          <a:xfrm>
            <a:off x="602208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8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90" name="PlaceHolder 7"/>
          <p:cNvSpPr>
            <a:spLocks noGrp="1"/>
          </p:cNvSpPr>
          <p:nvPr>
            <p:ph type="body"/>
          </p:nvPr>
        </p:nvSpPr>
        <p:spPr>
          <a:xfrm>
            <a:off x="45720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00"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02"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0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0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7"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0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10" name="PlaceHolder 3"/>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11" name="PlaceHolder 4"/>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1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1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15"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1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1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19"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21"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22"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2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2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26"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27" name="PlaceHolder 5"/>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29"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30"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31"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32" name="PlaceHolder 5"/>
          <p:cNvSpPr>
            <a:spLocks noGrp="1"/>
          </p:cNvSpPr>
          <p:nvPr>
            <p:ph type="body"/>
          </p:nvPr>
        </p:nvSpPr>
        <p:spPr>
          <a:xfrm>
            <a:off x="602208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33"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34" name="PlaceHolder 7"/>
          <p:cNvSpPr>
            <a:spLocks noGrp="1"/>
          </p:cNvSpPr>
          <p:nvPr>
            <p:ph type="body"/>
          </p:nvPr>
        </p:nvSpPr>
        <p:spPr>
          <a:xfrm>
            <a:off x="45720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44"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46"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4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4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1"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5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54" name="PlaceHolder 3"/>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55" name="PlaceHolder 4"/>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5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5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59"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6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6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63"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65"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66"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6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6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70"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71" name="PlaceHolder 5"/>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73"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74"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75"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76" name="PlaceHolder 5"/>
          <p:cNvSpPr>
            <a:spLocks noGrp="1"/>
          </p:cNvSpPr>
          <p:nvPr>
            <p:ph type="body"/>
          </p:nvPr>
        </p:nvSpPr>
        <p:spPr>
          <a:xfrm>
            <a:off x="602208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77"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78" name="PlaceHolder 7"/>
          <p:cNvSpPr>
            <a:spLocks noGrp="1"/>
          </p:cNvSpPr>
          <p:nvPr>
            <p:ph type="body"/>
          </p:nvPr>
        </p:nvSpPr>
        <p:spPr>
          <a:xfrm>
            <a:off x="45720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88"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90"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9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9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5"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9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98" name="PlaceHolder 3"/>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199" name="PlaceHolder 4"/>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0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0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03"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0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0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07"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09"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10"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1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1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14"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15" name="PlaceHolder 5"/>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17"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18"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19"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20" name="PlaceHolder 5"/>
          <p:cNvSpPr>
            <a:spLocks noGrp="1"/>
          </p:cNvSpPr>
          <p:nvPr>
            <p:ph type="body"/>
          </p:nvPr>
        </p:nvSpPr>
        <p:spPr>
          <a:xfrm>
            <a:off x="602208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21"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22" name="PlaceHolder 7"/>
          <p:cNvSpPr>
            <a:spLocks noGrp="1"/>
          </p:cNvSpPr>
          <p:nvPr>
            <p:ph type="body"/>
          </p:nvPr>
        </p:nvSpPr>
        <p:spPr>
          <a:xfrm>
            <a:off x="45720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26"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ffffff"/>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2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3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3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3"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ffffff"/>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3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36" name="PlaceHolder 3"/>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37" name="PlaceHolder 4"/>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3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4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4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4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4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4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2" name="PlaceHolder 3"/>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3" name="PlaceHolder 4"/>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4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4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5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5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52"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53" name="PlaceHolder 5"/>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5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5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5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58" name="PlaceHolder 5"/>
          <p:cNvSpPr>
            <a:spLocks noGrp="1"/>
          </p:cNvSpPr>
          <p:nvPr>
            <p:ph type="body"/>
          </p:nvPr>
        </p:nvSpPr>
        <p:spPr>
          <a:xfrm>
            <a:off x="602208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5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60" name="PlaceHolder 7"/>
          <p:cNvSpPr>
            <a:spLocks noGrp="1"/>
          </p:cNvSpPr>
          <p:nvPr>
            <p:ph type="body"/>
          </p:nvPr>
        </p:nvSpPr>
        <p:spPr>
          <a:xfrm>
            <a:off x="45720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70"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72"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7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7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6"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7"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7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80" name="PlaceHolder 3"/>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81" name="PlaceHolder 4"/>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8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8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85"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8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8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89"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91"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92"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9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9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96"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297" name="PlaceHolder 5"/>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99"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00"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01"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02" name="PlaceHolder 5"/>
          <p:cNvSpPr>
            <a:spLocks noGrp="1"/>
          </p:cNvSpPr>
          <p:nvPr>
            <p:ph type="body"/>
          </p:nvPr>
        </p:nvSpPr>
        <p:spPr>
          <a:xfrm>
            <a:off x="602208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03"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04" name="PlaceHolder 7"/>
          <p:cNvSpPr>
            <a:spLocks noGrp="1"/>
          </p:cNvSpPr>
          <p:nvPr>
            <p:ph type="body"/>
          </p:nvPr>
        </p:nvSpPr>
        <p:spPr>
          <a:xfrm>
            <a:off x="45720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3"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14"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16"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1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1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0"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1"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2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24" name="PlaceHolder 3"/>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25" name="PlaceHolder 4"/>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2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2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29"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3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3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33"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35"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36"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3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3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40"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41" name="PlaceHolder 5"/>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2"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43"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44"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45"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46" name="PlaceHolder 5"/>
          <p:cNvSpPr>
            <a:spLocks noGrp="1"/>
          </p:cNvSpPr>
          <p:nvPr>
            <p:ph type="body"/>
          </p:nvPr>
        </p:nvSpPr>
        <p:spPr>
          <a:xfrm>
            <a:off x="602208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47"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
        <p:nvSpPr>
          <p:cNvPr id="348" name="PlaceHolder 7"/>
          <p:cNvSpPr>
            <a:spLocks noGrp="1"/>
          </p:cNvSpPr>
          <p:nvPr>
            <p:ph type="body"/>
          </p:nvPr>
        </p:nvSpPr>
        <p:spPr>
          <a:xfrm>
            <a:off x="457200" y="2761920"/>
            <a:ext cx="2649600" cy="142272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1"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52"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457200" y="205200"/>
            <a:ext cx="8229240" cy="8586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54"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8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109.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 Id="rId9" Type="http://schemas.openxmlformats.org/officeDocument/2006/relationships/slideLayout" Target="../slideLayouts/slideLayout114.xml"/><Relationship Id="rId10" Type="http://schemas.openxmlformats.org/officeDocument/2006/relationships/slideLayout" Target="../slideLayouts/slideLayout115.xml"/><Relationship Id="rId11" Type="http://schemas.openxmlformats.org/officeDocument/2006/relationships/slideLayout" Target="../slideLayouts/slideLayout116.xml"/><Relationship Id="rId12" Type="http://schemas.openxmlformats.org/officeDocument/2006/relationships/slideLayout" Target="../slideLayouts/slideLayout117.xml"/><Relationship Id="rId13" Type="http://schemas.openxmlformats.org/officeDocument/2006/relationships/slideLayout" Target="../slideLayouts/slideLayout118.xml"/><Relationship Id="rId14" Type="http://schemas.openxmlformats.org/officeDocument/2006/relationships/slideLayout" Target="../slideLayouts/slideLayout119.xml"/><Relationship Id="rId15" Type="http://schemas.openxmlformats.org/officeDocument/2006/relationships/slideLayout" Target="../slideLayouts/slideLayout120.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3.jpe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slideLayout" Target="../slideLayouts/slideLayout95.xml"/><Relationship Id="rId15"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1895400" y="4819320"/>
            <a:ext cx="648000" cy="135360"/>
          </a:xfrm>
          <a:prstGeom prst="rect">
            <a:avLst/>
          </a:prstGeom>
          <a:noFill/>
          <a:ln>
            <a:noFill/>
          </a:ln>
        </p:spPr>
        <p:style>
          <a:lnRef idx="0"/>
          <a:fillRef idx="0"/>
          <a:effectRef idx="0"/>
          <a:fontRef idx="minor"/>
        </p:style>
        <p:txBody>
          <a:bodyPr lIns="0" rIns="0" tIns="0" bIns="0" anchor="ctr"/>
          <a:p>
            <a:pPr>
              <a:lnSpc>
                <a:spcPct val="90000"/>
              </a:lnSpc>
              <a:spcBef>
                <a:spcPts val="601"/>
              </a:spcBef>
            </a:pPr>
            <a:fld id="{B3979B72-C4C8-4C16-A331-FD85C8689A7F}" type="datetime1">
              <a:rPr b="0" lang="en-US" sz="900" spc="-1" strike="noStrike">
                <a:solidFill>
                  <a:srgbClr val="ffffff"/>
                </a:solidFill>
                <a:uFill>
                  <a:solidFill>
                    <a:srgbClr val="ffffff"/>
                  </a:solidFill>
                </a:uFill>
                <a:latin typeface="Gill Sans MT"/>
                <a:ea typeface="DejaVu Sans"/>
              </a:rPr>
              <a:t>11/07/2017</a:t>
            </a:fld>
            <a:endParaRPr b="0" lang="en-US" sz="900" spc="-1" strike="noStrike">
              <a:solidFill>
                <a:srgbClr val="000000"/>
              </a:solidFill>
              <a:uFill>
                <a:solidFill>
                  <a:srgbClr val="ffffff"/>
                </a:solidFill>
              </a:uFill>
              <a:latin typeface="Arial"/>
            </a:endParaRPr>
          </a:p>
        </p:txBody>
      </p:sp>
      <p:sp>
        <p:nvSpPr>
          <p:cNvPr id="1" name="CustomShape 2" hidden="1"/>
          <p:cNvSpPr/>
          <p:nvPr/>
        </p:nvSpPr>
        <p:spPr>
          <a:xfrm>
            <a:off x="1895400" y="4819320"/>
            <a:ext cx="648000" cy="135360"/>
          </a:xfrm>
          <a:prstGeom prst="rect">
            <a:avLst/>
          </a:prstGeom>
          <a:noFill/>
          <a:ln>
            <a:noFill/>
          </a:ln>
        </p:spPr>
        <p:style>
          <a:lnRef idx="0"/>
          <a:fillRef idx="0"/>
          <a:effectRef idx="0"/>
          <a:fontRef idx="minor"/>
        </p:style>
        <p:txBody>
          <a:bodyPr lIns="0" rIns="0" tIns="0" bIns="0" anchor="ctr"/>
          <a:p>
            <a:pPr>
              <a:lnSpc>
                <a:spcPct val="90000"/>
              </a:lnSpc>
              <a:spcBef>
                <a:spcPts val="601"/>
              </a:spcBef>
            </a:pPr>
            <a:fld id="{858722A1-B21D-48E7-9FD0-5B6B51EEC10E}" type="datetime1">
              <a:rPr b="0" lang="en-US" sz="900" spc="-1" strike="noStrike">
                <a:solidFill>
                  <a:srgbClr val="ffffff"/>
                </a:solidFill>
                <a:uFill>
                  <a:solidFill>
                    <a:srgbClr val="ffffff"/>
                  </a:solidFill>
                </a:uFill>
                <a:latin typeface="Gill Sans MT"/>
                <a:ea typeface="DejaVu Sans"/>
              </a:rPr>
              <a:t>11/07/2017</a:t>
            </a:fld>
            <a:endParaRPr b="0" lang="en-US" sz="900" spc="-1" strike="noStrike">
              <a:solidFill>
                <a:srgbClr val="000000"/>
              </a:solidFill>
              <a:uFill>
                <a:solidFill>
                  <a:srgbClr val="ffffff"/>
                </a:solidFill>
              </a:uFill>
              <a:latin typeface="Arial"/>
            </a:endParaRPr>
          </a:p>
        </p:txBody>
      </p:sp>
      <p:pic>
        <p:nvPicPr>
          <p:cNvPr id="2" name="Picture 2" descr=""/>
          <p:cNvPicPr/>
          <p:nvPr/>
        </p:nvPicPr>
        <p:blipFill>
          <a:blip r:embed="rId2"/>
          <a:stretch/>
        </p:blipFill>
        <p:spPr>
          <a:xfrm>
            <a:off x="8538840" y="4610520"/>
            <a:ext cx="347400" cy="347400"/>
          </a:xfrm>
          <a:prstGeom prst="rect">
            <a:avLst/>
          </a:prstGeom>
          <a:ln>
            <a:noFill/>
          </a:ln>
        </p:spPr>
      </p:pic>
      <p:sp>
        <p:nvSpPr>
          <p:cNvPr id="3" name="CustomShape 3" hidden="1"/>
          <p:cNvSpPr/>
          <p:nvPr/>
        </p:nvSpPr>
        <p:spPr>
          <a:xfrm>
            <a:off x="295200" y="4832640"/>
            <a:ext cx="360" cy="118440"/>
          </a:xfrm>
          <a:prstGeom prst="rect">
            <a:avLst/>
          </a:prstGeom>
          <a:noFill/>
          <a:ln>
            <a:noFill/>
          </a:ln>
        </p:spPr>
        <p:style>
          <a:lnRef idx="0"/>
          <a:fillRef idx="0"/>
          <a:effectRef idx="0"/>
          <a:fontRef idx="minor"/>
        </p:style>
      </p:sp>
      <p:sp>
        <p:nvSpPr>
          <p:cNvPr id="4" name="CustomShape 4" hidden="1"/>
          <p:cNvSpPr/>
          <p:nvPr/>
        </p:nvSpPr>
        <p:spPr>
          <a:xfrm>
            <a:off x="295200" y="4832640"/>
            <a:ext cx="360" cy="118440"/>
          </a:xfrm>
          <a:prstGeom prst="rect">
            <a:avLst/>
          </a:prstGeom>
          <a:noFill/>
          <a:ln>
            <a:noFill/>
          </a:ln>
        </p:spPr>
        <p:style>
          <a:lnRef idx="0"/>
          <a:fillRef idx="0"/>
          <a:effectRef idx="0"/>
          <a:fontRef idx="minor"/>
        </p:style>
      </p:sp>
      <p:pic>
        <p:nvPicPr>
          <p:cNvPr id="5" name="Picture 3" descr=""/>
          <p:cNvPicPr/>
          <p:nvPr/>
        </p:nvPicPr>
        <p:blipFill>
          <a:blip r:embed="rId3"/>
          <a:stretch/>
        </p:blipFill>
        <p:spPr>
          <a:xfrm>
            <a:off x="295200" y="4548240"/>
            <a:ext cx="486360" cy="492480"/>
          </a:xfrm>
          <a:prstGeom prst="rect">
            <a:avLst/>
          </a:prstGeom>
          <a:ln>
            <a:noFill/>
          </a:ln>
        </p:spPr>
      </p:pic>
      <p:sp>
        <p:nvSpPr>
          <p:cNvPr id="6" name="CustomShape 5" hidden="1"/>
          <p:cNvSpPr/>
          <p:nvPr/>
        </p:nvSpPr>
        <p:spPr>
          <a:xfrm>
            <a:off x="2928240" y="4622760"/>
            <a:ext cx="3286080" cy="5461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808080"/>
                </a:solidFill>
                <a:uFill>
                  <a:solidFill>
                    <a:srgbClr val="ffffff"/>
                  </a:solidFill>
                </a:uFill>
                <a:latin typeface="arial"/>
                <a:ea typeface="DejaVu Sans"/>
              </a:rPr>
              <a:t>                                              </a:t>
            </a:r>
            <a:r>
              <a:rPr b="0" lang="en-US" sz="1000" spc="-1" strike="noStrike">
                <a:solidFill>
                  <a:srgbClr val="808080"/>
                </a:solidFill>
                <a:uFill>
                  <a:solidFill>
                    <a:srgbClr val="ffffff"/>
                  </a:solidFill>
                </a:uFill>
                <a:latin typeface="arial"/>
                <a:ea typeface="DejaVu Sans"/>
              </a:rPr>
              <a:t>Internal Use - Confidential </a:t>
            </a:r>
            <a:endParaRPr b="0" lang="en-US" sz="1000" spc="-1" strike="noStrike">
              <a:solidFill>
                <a:srgbClr val="000000"/>
              </a:solidFill>
              <a:uFill>
                <a:solidFill>
                  <a:srgbClr val="ffffff"/>
                </a:solidFill>
              </a:uFill>
              <a:latin typeface="Arial"/>
            </a:endParaRPr>
          </a:p>
          <a:p>
            <a:pPr>
              <a:lnSpc>
                <a:spcPct val="100000"/>
              </a:lnSpc>
            </a:pPr>
            <a:endParaRPr b="0" lang="en-US" sz="1000" spc="-1" strike="noStrike">
              <a:solidFill>
                <a:srgbClr val="000000"/>
              </a:solidFill>
              <a:uFill>
                <a:solidFill>
                  <a:srgbClr val="ffffff"/>
                </a:solidFill>
              </a:uFill>
              <a:latin typeface="Arial"/>
            </a:endParaRPr>
          </a:p>
          <a:p>
            <a:pPr>
              <a:lnSpc>
                <a:spcPct val="100000"/>
              </a:lnSpc>
            </a:pPr>
            <a:endParaRPr b="0" lang="en-US" sz="1000" spc="-1" strike="noStrike">
              <a:solidFill>
                <a:srgbClr val="000000"/>
              </a:solidFill>
              <a:uFill>
                <a:solidFill>
                  <a:srgbClr val="ffffff"/>
                </a:solidFill>
              </a:uFill>
              <a:latin typeface="Arial"/>
            </a:endParaRPr>
          </a:p>
        </p:txBody>
      </p:sp>
      <p:pic>
        <p:nvPicPr>
          <p:cNvPr id="7" name="Picture 2" descr=""/>
          <p:cNvPicPr/>
          <p:nvPr/>
        </p:nvPicPr>
        <p:blipFill>
          <a:blip r:embed="rId4"/>
          <a:stretch/>
        </p:blipFill>
        <p:spPr>
          <a:xfrm>
            <a:off x="0" y="0"/>
            <a:ext cx="9142560" cy="5142240"/>
          </a:xfrm>
          <a:prstGeom prst="rect">
            <a:avLst/>
          </a:prstGeom>
          <a:ln>
            <a:noFill/>
          </a:ln>
        </p:spPr>
      </p:pic>
      <p:pic>
        <p:nvPicPr>
          <p:cNvPr id="8" name="Picture 11" descr=""/>
          <p:cNvPicPr/>
          <p:nvPr/>
        </p:nvPicPr>
        <p:blipFill>
          <a:blip r:embed="rId5"/>
          <a:stretch/>
        </p:blipFill>
        <p:spPr>
          <a:xfrm>
            <a:off x="7840440" y="3862800"/>
            <a:ext cx="931320" cy="931320"/>
          </a:xfrm>
          <a:prstGeom prst="rect">
            <a:avLst/>
          </a:prstGeom>
          <a:ln>
            <a:noFill/>
          </a:ln>
        </p:spPr>
      </p:pic>
      <p:sp>
        <p:nvSpPr>
          <p:cNvPr id="9" name="PlaceHolder 6"/>
          <p:cNvSpPr>
            <a:spLocks noGrp="1"/>
          </p:cNvSpPr>
          <p:nvPr>
            <p:ph type="title"/>
          </p:nvPr>
        </p:nvSpPr>
        <p:spPr>
          <a:xfrm>
            <a:off x="457200" y="205200"/>
            <a:ext cx="8229240" cy="8586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10" name="PlaceHolder 7"/>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7db8"/>
        </a:solidFill>
      </p:bgPr>
    </p:bg>
    <p:spTree>
      <p:nvGrpSpPr>
        <p:cNvPr id="1" name=""/>
        <p:cNvGrpSpPr/>
        <p:nvPr/>
      </p:nvGrpSpPr>
      <p:grpSpPr>
        <a:xfrm>
          <a:off x="0" y="0"/>
          <a:ext cx="0" cy="0"/>
          <a:chOff x="0" y="0"/>
          <a:chExt cx="0" cy="0"/>
        </a:xfrm>
      </p:grpSpPr>
      <p:sp>
        <p:nvSpPr>
          <p:cNvPr id="387" name="CustomShape 1" hidden="1"/>
          <p:cNvSpPr/>
          <p:nvPr/>
        </p:nvSpPr>
        <p:spPr>
          <a:xfrm>
            <a:off x="1895400" y="4819320"/>
            <a:ext cx="648000" cy="135360"/>
          </a:xfrm>
          <a:prstGeom prst="rect">
            <a:avLst/>
          </a:prstGeom>
          <a:noFill/>
          <a:ln>
            <a:noFill/>
          </a:ln>
        </p:spPr>
        <p:style>
          <a:lnRef idx="0"/>
          <a:fillRef idx="0"/>
          <a:effectRef idx="0"/>
          <a:fontRef idx="minor"/>
        </p:style>
        <p:txBody>
          <a:bodyPr lIns="0" rIns="0" tIns="0" bIns="0" anchor="ctr"/>
          <a:p>
            <a:pPr>
              <a:lnSpc>
                <a:spcPct val="90000"/>
              </a:lnSpc>
              <a:spcBef>
                <a:spcPts val="601"/>
              </a:spcBef>
            </a:pPr>
            <a:fld id="{F75C704F-9CB3-44DC-B52E-CA9CB064838C}" type="datetime1">
              <a:rPr b="0" lang="en-US" sz="900" spc="-1" strike="noStrike">
                <a:solidFill>
                  <a:srgbClr val="808080"/>
                </a:solidFill>
                <a:uFill>
                  <a:solidFill>
                    <a:srgbClr val="ffffff"/>
                  </a:solidFill>
                </a:uFill>
                <a:latin typeface="Arial"/>
                <a:ea typeface="DejaVu Sans"/>
              </a:rPr>
              <a:t>11/07/2017</a:t>
            </a:fld>
            <a:endParaRPr b="0" lang="en-US" sz="900" spc="-1" strike="noStrike">
              <a:solidFill>
                <a:srgbClr val="000000"/>
              </a:solidFill>
              <a:uFill>
                <a:solidFill>
                  <a:srgbClr val="ffffff"/>
                </a:solidFill>
              </a:uFill>
              <a:latin typeface="Arial"/>
            </a:endParaRPr>
          </a:p>
        </p:txBody>
      </p:sp>
      <p:sp>
        <p:nvSpPr>
          <p:cNvPr id="388" name="CustomShape 2" hidden="1"/>
          <p:cNvSpPr/>
          <p:nvPr/>
        </p:nvSpPr>
        <p:spPr>
          <a:xfrm>
            <a:off x="1895400" y="4819320"/>
            <a:ext cx="648000" cy="135360"/>
          </a:xfrm>
          <a:prstGeom prst="rect">
            <a:avLst/>
          </a:prstGeom>
          <a:noFill/>
          <a:ln>
            <a:noFill/>
          </a:ln>
        </p:spPr>
        <p:style>
          <a:lnRef idx="0"/>
          <a:fillRef idx="0"/>
          <a:effectRef idx="0"/>
          <a:fontRef idx="minor"/>
        </p:style>
        <p:txBody>
          <a:bodyPr lIns="0" rIns="0" tIns="0" bIns="0" anchor="ctr"/>
          <a:p>
            <a:pPr>
              <a:lnSpc>
                <a:spcPct val="90000"/>
              </a:lnSpc>
              <a:spcBef>
                <a:spcPts val="601"/>
              </a:spcBef>
            </a:pPr>
            <a:fld id="{48E52D08-E891-4AE9-A244-4F6A3D97C797}" type="datetime1">
              <a:rPr b="0" lang="en-US" sz="900" spc="-1" strike="noStrike">
                <a:solidFill>
                  <a:srgbClr val="808080"/>
                </a:solidFill>
                <a:uFill>
                  <a:solidFill>
                    <a:srgbClr val="ffffff"/>
                  </a:solidFill>
                </a:uFill>
                <a:latin typeface="Arial"/>
                <a:ea typeface="DejaVu Sans"/>
              </a:rPr>
              <a:t>11/07/2017</a:t>
            </a:fld>
            <a:endParaRPr b="0" lang="en-US" sz="900" spc="-1" strike="noStrike">
              <a:solidFill>
                <a:srgbClr val="000000"/>
              </a:solidFill>
              <a:uFill>
                <a:solidFill>
                  <a:srgbClr val="ffffff"/>
                </a:solidFill>
              </a:uFill>
              <a:latin typeface="Arial"/>
            </a:endParaRPr>
          </a:p>
        </p:txBody>
      </p:sp>
      <p:pic>
        <p:nvPicPr>
          <p:cNvPr id="389" name="Picture 2" descr=""/>
          <p:cNvPicPr/>
          <p:nvPr/>
        </p:nvPicPr>
        <p:blipFill>
          <a:blip r:embed="rId2"/>
          <a:stretch/>
        </p:blipFill>
        <p:spPr>
          <a:xfrm>
            <a:off x="8538840" y="4610520"/>
            <a:ext cx="347400" cy="347400"/>
          </a:xfrm>
          <a:prstGeom prst="rect">
            <a:avLst/>
          </a:prstGeom>
          <a:ln>
            <a:noFill/>
          </a:ln>
        </p:spPr>
      </p:pic>
      <p:sp>
        <p:nvSpPr>
          <p:cNvPr id="390" name="CustomShape 3" hidden="1"/>
          <p:cNvSpPr/>
          <p:nvPr/>
        </p:nvSpPr>
        <p:spPr>
          <a:xfrm>
            <a:off x="295200" y="4832640"/>
            <a:ext cx="360" cy="118440"/>
          </a:xfrm>
          <a:prstGeom prst="rect">
            <a:avLst/>
          </a:prstGeom>
          <a:noFill/>
          <a:ln>
            <a:noFill/>
          </a:ln>
        </p:spPr>
        <p:style>
          <a:lnRef idx="0"/>
          <a:fillRef idx="0"/>
          <a:effectRef idx="0"/>
          <a:fontRef idx="minor"/>
        </p:style>
      </p:sp>
      <p:sp>
        <p:nvSpPr>
          <p:cNvPr id="391" name="CustomShape 4" hidden="1"/>
          <p:cNvSpPr/>
          <p:nvPr/>
        </p:nvSpPr>
        <p:spPr>
          <a:xfrm>
            <a:off x="295200" y="4832640"/>
            <a:ext cx="360" cy="118440"/>
          </a:xfrm>
          <a:prstGeom prst="rect">
            <a:avLst/>
          </a:prstGeom>
          <a:noFill/>
          <a:ln>
            <a:noFill/>
          </a:ln>
        </p:spPr>
        <p:style>
          <a:lnRef idx="0"/>
          <a:fillRef idx="0"/>
          <a:effectRef idx="0"/>
          <a:fontRef idx="minor"/>
        </p:style>
      </p:sp>
      <p:sp>
        <p:nvSpPr>
          <p:cNvPr id="392" name="CustomShape 5" hidden="1"/>
          <p:cNvSpPr/>
          <p:nvPr/>
        </p:nvSpPr>
        <p:spPr>
          <a:xfrm>
            <a:off x="121680" y="4827960"/>
            <a:ext cx="487080" cy="127800"/>
          </a:xfrm>
          <a:prstGeom prst="rect">
            <a:avLst/>
          </a:prstGeom>
          <a:noFill/>
          <a:ln>
            <a:noFill/>
          </a:ln>
        </p:spPr>
        <p:style>
          <a:lnRef idx="0"/>
          <a:fillRef idx="0"/>
          <a:effectRef idx="0"/>
          <a:fontRef idx="minor"/>
        </p:style>
        <p:txBody>
          <a:bodyPr wrap="none" lIns="0" rIns="0" tIns="0" bIns="0" anchor="ctr"/>
          <a:p>
            <a:pPr algn="r">
              <a:lnSpc>
                <a:spcPct val="90000"/>
              </a:lnSpc>
            </a:pPr>
            <a:fld id="{5D90D208-DBA5-4EF1-8613-7B5C37A6014D}" type="slidenum">
              <a:rPr b="0" lang="en-US" sz="850" spc="-1" strike="noStrike">
                <a:solidFill>
                  <a:srgbClr val="808080"/>
                </a:solidFill>
                <a:uFill>
                  <a:solidFill>
                    <a:srgbClr val="ffffff"/>
                  </a:solidFill>
                </a:uFill>
                <a:latin typeface="Arial"/>
                <a:ea typeface="DejaVu Sans"/>
              </a:rPr>
              <a:t>&lt;number&gt;</a:t>
            </a:fld>
            <a:endParaRPr b="0" lang="en-US" sz="850" spc="-1" strike="noStrike">
              <a:solidFill>
                <a:srgbClr val="000000"/>
              </a:solidFill>
              <a:uFill>
                <a:solidFill>
                  <a:srgbClr val="ffffff"/>
                </a:solidFill>
              </a:uFill>
              <a:latin typeface="Arial"/>
            </a:endParaRPr>
          </a:p>
        </p:txBody>
      </p:sp>
      <p:sp>
        <p:nvSpPr>
          <p:cNvPr id="393" name="CustomShape 6" hidden="1"/>
          <p:cNvSpPr/>
          <p:nvPr/>
        </p:nvSpPr>
        <p:spPr>
          <a:xfrm>
            <a:off x="459360" y="4827960"/>
            <a:ext cx="189000" cy="127800"/>
          </a:xfrm>
          <a:prstGeom prst="rect">
            <a:avLst/>
          </a:prstGeom>
          <a:noFill/>
          <a:ln>
            <a:noFill/>
          </a:ln>
        </p:spPr>
        <p:style>
          <a:lnRef idx="0"/>
          <a:fillRef idx="0"/>
          <a:effectRef idx="0"/>
          <a:fontRef idx="minor"/>
        </p:style>
        <p:txBody>
          <a:bodyPr wrap="none" lIns="0" rIns="0" tIns="0" bIns="0" anchor="ctr"/>
          <a:p>
            <a:pPr>
              <a:lnSpc>
                <a:spcPct val="90000"/>
              </a:lnSpc>
            </a:pPr>
            <a:r>
              <a:rPr b="0" lang="en-US" sz="850" spc="-1" strike="noStrike">
                <a:solidFill>
                  <a:srgbClr val="808080"/>
                </a:solidFill>
                <a:uFill>
                  <a:solidFill>
                    <a:srgbClr val="ffffff"/>
                  </a:solidFill>
                </a:uFill>
                <a:latin typeface="Arial"/>
                <a:ea typeface="DejaVu Sans"/>
              </a:rPr>
              <a:t>of Y</a:t>
            </a:r>
            <a:endParaRPr b="0" lang="en-US" sz="850" spc="-1" strike="noStrike">
              <a:solidFill>
                <a:srgbClr val="000000"/>
              </a:solidFill>
              <a:uFill>
                <a:solidFill>
                  <a:srgbClr val="ffffff"/>
                </a:solidFill>
              </a:uFill>
              <a:latin typeface="Arial"/>
            </a:endParaRPr>
          </a:p>
        </p:txBody>
      </p:sp>
      <p:sp>
        <p:nvSpPr>
          <p:cNvPr id="394" name="CustomShape 7" hidden="1"/>
          <p:cNvSpPr/>
          <p:nvPr/>
        </p:nvSpPr>
        <p:spPr>
          <a:xfrm>
            <a:off x="3018240" y="4613400"/>
            <a:ext cx="3106080" cy="474480"/>
          </a:xfrm>
          <a:prstGeom prst="rect">
            <a:avLst/>
          </a:prstGeom>
          <a:noFill/>
          <a:ln>
            <a:noFill/>
          </a:ln>
        </p:spPr>
        <p:style>
          <a:lnRef idx="0"/>
          <a:fillRef idx="0"/>
          <a:effectRef idx="0"/>
          <a:fontRef idx="minor"/>
        </p:style>
        <p:txBody>
          <a:bodyPr wrap="none" lIns="0" rIns="0" tIns="0" bIns="0" anchor="ctr"/>
          <a:p>
            <a:pPr>
              <a:lnSpc>
                <a:spcPct val="90000"/>
              </a:lnSpc>
              <a:spcBef>
                <a:spcPts val="99"/>
              </a:spcBef>
              <a:spcAft>
                <a:spcPts val="99"/>
              </a:spcAft>
            </a:pPr>
            <a:r>
              <a:rPr b="0" lang="en-US" sz="1000" spc="-1" strike="noStrike">
                <a:solidFill>
                  <a:srgbClr val="808080"/>
                </a:solidFill>
                <a:uFill>
                  <a:solidFill>
                    <a:srgbClr val="ffffff"/>
                  </a:solidFill>
                </a:uFill>
                <a:latin typeface="arial"/>
                <a:ea typeface="DejaVu Sans"/>
              </a:rPr>
              <a:t>                                              </a:t>
            </a:r>
            <a:r>
              <a:rPr b="0" lang="en-US" sz="1000" spc="-1" strike="noStrike">
                <a:solidFill>
                  <a:srgbClr val="808080"/>
                </a:solidFill>
                <a:uFill>
                  <a:solidFill>
                    <a:srgbClr val="ffffff"/>
                  </a:solidFill>
                </a:uFill>
                <a:latin typeface="arial"/>
                <a:ea typeface="DejaVu Sans"/>
              </a:rPr>
              <a:t>Internal Use - Confidential </a:t>
            </a:r>
            <a:endParaRPr b="0" lang="en-US" sz="1000" spc="-1" strike="noStrike">
              <a:solidFill>
                <a:srgbClr val="000000"/>
              </a:solidFill>
              <a:uFill>
                <a:solidFill>
                  <a:srgbClr val="ffffff"/>
                </a:solidFill>
              </a:uFill>
              <a:latin typeface="Arial"/>
            </a:endParaRPr>
          </a:p>
          <a:p>
            <a:pPr>
              <a:lnSpc>
                <a:spcPct val="90000"/>
              </a:lnSpc>
              <a:spcBef>
                <a:spcPts val="99"/>
              </a:spcBef>
              <a:spcAft>
                <a:spcPts val="99"/>
              </a:spcAft>
            </a:pPr>
            <a:endParaRPr b="0" lang="en-US" sz="1000" spc="-1" strike="noStrike">
              <a:solidFill>
                <a:srgbClr val="000000"/>
              </a:solidFill>
              <a:uFill>
                <a:solidFill>
                  <a:srgbClr val="ffffff"/>
                </a:solidFill>
              </a:uFill>
              <a:latin typeface="Arial"/>
            </a:endParaRPr>
          </a:p>
          <a:p>
            <a:pPr>
              <a:lnSpc>
                <a:spcPct val="90000"/>
              </a:lnSpc>
              <a:spcBef>
                <a:spcPts val="99"/>
              </a:spcBef>
              <a:spcAft>
                <a:spcPts val="99"/>
              </a:spcAft>
            </a:pPr>
            <a:endParaRPr b="0" lang="en-US" sz="1000" spc="-1" strike="noStrike">
              <a:solidFill>
                <a:srgbClr val="000000"/>
              </a:solidFill>
              <a:uFill>
                <a:solidFill>
                  <a:srgbClr val="ffffff"/>
                </a:solidFill>
              </a:uFill>
              <a:latin typeface="Arial"/>
            </a:endParaRPr>
          </a:p>
        </p:txBody>
      </p:sp>
      <p:pic>
        <p:nvPicPr>
          <p:cNvPr id="395" name="Picture 3" descr=""/>
          <p:cNvPicPr/>
          <p:nvPr/>
        </p:nvPicPr>
        <p:blipFill>
          <a:blip r:embed="rId3"/>
          <a:stretch/>
        </p:blipFill>
        <p:spPr>
          <a:xfrm>
            <a:off x="3794760" y="1798200"/>
            <a:ext cx="1553040" cy="1553040"/>
          </a:xfrm>
          <a:prstGeom prst="rect">
            <a:avLst/>
          </a:prstGeom>
          <a:ln>
            <a:noFill/>
          </a:ln>
        </p:spPr>
      </p:pic>
      <p:sp>
        <p:nvSpPr>
          <p:cNvPr id="396" name="PlaceHolder 8"/>
          <p:cNvSpPr>
            <a:spLocks noGrp="1"/>
          </p:cNvSpPr>
          <p:nvPr>
            <p:ph type="title"/>
          </p:nvPr>
        </p:nvSpPr>
        <p:spPr>
          <a:xfrm>
            <a:off x="457200" y="205200"/>
            <a:ext cx="8229240" cy="8586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397" name="PlaceHolder 9"/>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7" name="Picture 2" descr=""/>
          <p:cNvPicPr/>
          <p:nvPr/>
        </p:nvPicPr>
        <p:blipFill>
          <a:blip r:embed="rId2"/>
          <a:stretch/>
        </p:blipFill>
        <p:spPr>
          <a:xfrm>
            <a:off x="103320" y="4326120"/>
            <a:ext cx="1450440" cy="799920"/>
          </a:xfrm>
          <a:prstGeom prst="rect">
            <a:avLst/>
          </a:prstGeom>
          <a:ln>
            <a:noFill/>
          </a:ln>
        </p:spPr>
      </p:pic>
      <p:sp>
        <p:nvSpPr>
          <p:cNvPr id="48" name="CustomShape 1" hidden="1"/>
          <p:cNvSpPr/>
          <p:nvPr/>
        </p:nvSpPr>
        <p:spPr>
          <a:xfrm>
            <a:off x="1895400" y="4819320"/>
            <a:ext cx="648000" cy="135360"/>
          </a:xfrm>
          <a:prstGeom prst="rect">
            <a:avLst/>
          </a:prstGeom>
          <a:noFill/>
          <a:ln>
            <a:noFill/>
          </a:ln>
        </p:spPr>
        <p:style>
          <a:lnRef idx="0"/>
          <a:fillRef idx="0"/>
          <a:effectRef idx="0"/>
          <a:fontRef idx="minor"/>
        </p:style>
        <p:txBody>
          <a:bodyPr lIns="0" rIns="0" tIns="0" bIns="0" anchor="ctr"/>
          <a:p>
            <a:pPr>
              <a:lnSpc>
                <a:spcPct val="90000"/>
              </a:lnSpc>
              <a:spcBef>
                <a:spcPts val="601"/>
              </a:spcBef>
            </a:pPr>
            <a:fld id="{C1D67AAC-786C-4A70-8090-6377EAFDE05E}" type="datetime1">
              <a:rPr b="0" lang="en-US" sz="900" spc="-1" strike="noStrike">
                <a:solidFill>
                  <a:srgbClr val="ffffff"/>
                </a:solidFill>
                <a:uFill>
                  <a:solidFill>
                    <a:srgbClr val="ffffff"/>
                  </a:solidFill>
                </a:uFill>
                <a:latin typeface="Gill Sans MT"/>
                <a:ea typeface="DejaVu Sans"/>
              </a:rPr>
              <a:t>11/07/2017</a:t>
            </a:fld>
            <a:endParaRPr b="0" lang="en-US" sz="900" spc="-1" strike="noStrike">
              <a:solidFill>
                <a:srgbClr val="000000"/>
              </a:solidFill>
              <a:uFill>
                <a:solidFill>
                  <a:srgbClr val="ffffff"/>
                </a:solidFill>
              </a:uFill>
              <a:latin typeface="Arial"/>
            </a:endParaRPr>
          </a:p>
        </p:txBody>
      </p:sp>
      <p:sp>
        <p:nvSpPr>
          <p:cNvPr id="49" name="CustomShape 2" hidden="1"/>
          <p:cNvSpPr/>
          <p:nvPr/>
        </p:nvSpPr>
        <p:spPr>
          <a:xfrm>
            <a:off x="1895400" y="4819320"/>
            <a:ext cx="648000" cy="135360"/>
          </a:xfrm>
          <a:prstGeom prst="rect">
            <a:avLst/>
          </a:prstGeom>
          <a:noFill/>
          <a:ln>
            <a:noFill/>
          </a:ln>
        </p:spPr>
        <p:style>
          <a:lnRef idx="0"/>
          <a:fillRef idx="0"/>
          <a:effectRef idx="0"/>
          <a:fontRef idx="minor"/>
        </p:style>
        <p:txBody>
          <a:bodyPr lIns="0" rIns="0" tIns="0" bIns="0" anchor="ctr"/>
          <a:p>
            <a:pPr>
              <a:lnSpc>
                <a:spcPct val="90000"/>
              </a:lnSpc>
              <a:spcBef>
                <a:spcPts val="601"/>
              </a:spcBef>
            </a:pPr>
            <a:fld id="{5D834EDE-962A-42CD-B91D-D644A45CF138}" type="datetime1">
              <a:rPr b="0" lang="en-US" sz="900" spc="-1" strike="noStrike">
                <a:solidFill>
                  <a:srgbClr val="ffffff"/>
                </a:solidFill>
                <a:uFill>
                  <a:solidFill>
                    <a:srgbClr val="ffffff"/>
                  </a:solidFill>
                </a:uFill>
                <a:latin typeface="Gill Sans MT"/>
                <a:ea typeface="DejaVu Sans"/>
              </a:rPr>
              <a:t>11/07/2017</a:t>
            </a:fld>
            <a:endParaRPr b="0" lang="en-US" sz="900" spc="-1" strike="noStrike">
              <a:solidFill>
                <a:srgbClr val="000000"/>
              </a:solidFill>
              <a:uFill>
                <a:solidFill>
                  <a:srgbClr val="ffffff"/>
                </a:solidFill>
              </a:uFill>
              <a:latin typeface="Arial"/>
            </a:endParaRPr>
          </a:p>
        </p:txBody>
      </p:sp>
      <p:pic>
        <p:nvPicPr>
          <p:cNvPr id="50" name="Picture 2" descr=""/>
          <p:cNvPicPr/>
          <p:nvPr/>
        </p:nvPicPr>
        <p:blipFill>
          <a:blip r:embed="rId3"/>
          <a:stretch/>
        </p:blipFill>
        <p:spPr>
          <a:xfrm>
            <a:off x="8538840" y="4610520"/>
            <a:ext cx="347400" cy="347400"/>
          </a:xfrm>
          <a:prstGeom prst="rect">
            <a:avLst/>
          </a:prstGeom>
          <a:ln>
            <a:noFill/>
          </a:ln>
        </p:spPr>
      </p:pic>
      <p:sp>
        <p:nvSpPr>
          <p:cNvPr id="51" name="CustomShape 3"/>
          <p:cNvSpPr/>
          <p:nvPr/>
        </p:nvSpPr>
        <p:spPr>
          <a:xfrm>
            <a:off x="295200" y="4832640"/>
            <a:ext cx="360" cy="118440"/>
          </a:xfrm>
          <a:prstGeom prst="rect">
            <a:avLst/>
          </a:prstGeom>
          <a:noFill/>
          <a:ln>
            <a:noFill/>
          </a:ln>
        </p:spPr>
        <p:style>
          <a:lnRef idx="0"/>
          <a:fillRef idx="0"/>
          <a:effectRef idx="0"/>
          <a:fontRef idx="minor"/>
        </p:style>
      </p:sp>
      <p:sp>
        <p:nvSpPr>
          <p:cNvPr id="52" name="CustomShape 4"/>
          <p:cNvSpPr/>
          <p:nvPr/>
        </p:nvSpPr>
        <p:spPr>
          <a:xfrm>
            <a:off x="295200" y="4832640"/>
            <a:ext cx="360" cy="118440"/>
          </a:xfrm>
          <a:prstGeom prst="rect">
            <a:avLst/>
          </a:prstGeom>
          <a:noFill/>
          <a:ln>
            <a:noFill/>
          </a:ln>
        </p:spPr>
        <p:style>
          <a:lnRef idx="0"/>
          <a:fillRef idx="0"/>
          <a:effectRef idx="0"/>
          <a:fontRef idx="minor"/>
        </p:style>
      </p:sp>
      <p:sp>
        <p:nvSpPr>
          <p:cNvPr id="53" name="PlaceHolder 5"/>
          <p:cNvSpPr>
            <a:spLocks noGrp="1"/>
          </p:cNvSpPr>
          <p:nvPr>
            <p:ph type="title"/>
          </p:nvPr>
        </p:nvSpPr>
        <p:spPr>
          <a:xfrm>
            <a:off x="457200" y="205200"/>
            <a:ext cx="8229240" cy="8586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54" name="PlaceHolder 6"/>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Picture 2" descr=""/>
          <p:cNvPicPr/>
          <p:nvPr/>
        </p:nvPicPr>
        <p:blipFill>
          <a:blip r:embed="rId2"/>
          <a:stretch/>
        </p:blipFill>
        <p:spPr>
          <a:xfrm>
            <a:off x="91440" y="4326120"/>
            <a:ext cx="1450440" cy="799920"/>
          </a:xfrm>
          <a:prstGeom prst="rect">
            <a:avLst/>
          </a:prstGeom>
          <a:ln>
            <a:noFill/>
          </a:ln>
        </p:spPr>
      </p:pic>
      <p:sp>
        <p:nvSpPr>
          <p:cNvPr id="92" name="CustomShape 1" hidden="1"/>
          <p:cNvSpPr/>
          <p:nvPr/>
        </p:nvSpPr>
        <p:spPr>
          <a:xfrm>
            <a:off x="1895400" y="4819320"/>
            <a:ext cx="648000" cy="135360"/>
          </a:xfrm>
          <a:prstGeom prst="rect">
            <a:avLst/>
          </a:prstGeom>
          <a:noFill/>
          <a:ln>
            <a:noFill/>
          </a:ln>
        </p:spPr>
        <p:style>
          <a:lnRef idx="0"/>
          <a:fillRef idx="0"/>
          <a:effectRef idx="0"/>
          <a:fontRef idx="minor"/>
        </p:style>
        <p:txBody>
          <a:bodyPr lIns="0" rIns="0" tIns="0" bIns="0" anchor="ctr"/>
          <a:p>
            <a:pPr>
              <a:lnSpc>
                <a:spcPct val="90000"/>
              </a:lnSpc>
              <a:spcBef>
                <a:spcPts val="601"/>
              </a:spcBef>
            </a:pPr>
            <a:fld id="{F4B48C9D-AEFA-4DC8-B223-D45E28702F27}" type="datetime1">
              <a:rPr b="0" lang="en-US" sz="900" spc="-1" strike="noStrike">
                <a:solidFill>
                  <a:srgbClr val="ffffff"/>
                </a:solidFill>
                <a:uFill>
                  <a:solidFill>
                    <a:srgbClr val="ffffff"/>
                  </a:solidFill>
                </a:uFill>
                <a:latin typeface="Gill Sans MT"/>
                <a:ea typeface="DejaVu Sans"/>
              </a:rPr>
              <a:t>11/07/2017</a:t>
            </a:fld>
            <a:endParaRPr b="0" lang="en-US" sz="900" spc="-1" strike="noStrike">
              <a:solidFill>
                <a:srgbClr val="000000"/>
              </a:solidFill>
              <a:uFill>
                <a:solidFill>
                  <a:srgbClr val="ffffff"/>
                </a:solidFill>
              </a:uFill>
              <a:latin typeface="Arial"/>
            </a:endParaRPr>
          </a:p>
        </p:txBody>
      </p:sp>
      <p:sp>
        <p:nvSpPr>
          <p:cNvPr id="93" name="CustomShape 2" hidden="1"/>
          <p:cNvSpPr/>
          <p:nvPr/>
        </p:nvSpPr>
        <p:spPr>
          <a:xfrm>
            <a:off x="1895400" y="4819320"/>
            <a:ext cx="648000" cy="135360"/>
          </a:xfrm>
          <a:prstGeom prst="rect">
            <a:avLst/>
          </a:prstGeom>
          <a:noFill/>
          <a:ln>
            <a:noFill/>
          </a:ln>
        </p:spPr>
        <p:style>
          <a:lnRef idx="0"/>
          <a:fillRef idx="0"/>
          <a:effectRef idx="0"/>
          <a:fontRef idx="minor"/>
        </p:style>
        <p:txBody>
          <a:bodyPr lIns="0" rIns="0" tIns="0" bIns="0" anchor="ctr"/>
          <a:p>
            <a:pPr>
              <a:lnSpc>
                <a:spcPct val="90000"/>
              </a:lnSpc>
              <a:spcBef>
                <a:spcPts val="601"/>
              </a:spcBef>
            </a:pPr>
            <a:fld id="{8A1FA967-4AEB-4E02-8B74-B916B529A067}" type="datetime1">
              <a:rPr b="0" lang="en-US" sz="900" spc="-1" strike="noStrike">
                <a:solidFill>
                  <a:srgbClr val="ffffff"/>
                </a:solidFill>
                <a:uFill>
                  <a:solidFill>
                    <a:srgbClr val="ffffff"/>
                  </a:solidFill>
                </a:uFill>
                <a:latin typeface="Gill Sans MT"/>
                <a:ea typeface="DejaVu Sans"/>
              </a:rPr>
              <a:t>11/07/2017</a:t>
            </a:fld>
            <a:endParaRPr b="0" lang="en-US" sz="900" spc="-1" strike="noStrike">
              <a:solidFill>
                <a:srgbClr val="000000"/>
              </a:solidFill>
              <a:uFill>
                <a:solidFill>
                  <a:srgbClr val="ffffff"/>
                </a:solidFill>
              </a:uFill>
              <a:latin typeface="Arial"/>
            </a:endParaRPr>
          </a:p>
        </p:txBody>
      </p:sp>
      <p:pic>
        <p:nvPicPr>
          <p:cNvPr id="94" name="Picture 2" descr=""/>
          <p:cNvPicPr/>
          <p:nvPr/>
        </p:nvPicPr>
        <p:blipFill>
          <a:blip r:embed="rId3"/>
          <a:stretch/>
        </p:blipFill>
        <p:spPr>
          <a:xfrm>
            <a:off x="8538840" y="4610520"/>
            <a:ext cx="347400" cy="347400"/>
          </a:xfrm>
          <a:prstGeom prst="rect">
            <a:avLst/>
          </a:prstGeom>
          <a:ln>
            <a:noFill/>
          </a:ln>
        </p:spPr>
      </p:pic>
      <p:sp>
        <p:nvSpPr>
          <p:cNvPr id="95" name="CustomShape 3"/>
          <p:cNvSpPr/>
          <p:nvPr/>
        </p:nvSpPr>
        <p:spPr>
          <a:xfrm>
            <a:off x="295200" y="4832640"/>
            <a:ext cx="360" cy="118440"/>
          </a:xfrm>
          <a:prstGeom prst="rect">
            <a:avLst/>
          </a:prstGeom>
          <a:noFill/>
          <a:ln>
            <a:noFill/>
          </a:ln>
        </p:spPr>
        <p:style>
          <a:lnRef idx="0"/>
          <a:fillRef idx="0"/>
          <a:effectRef idx="0"/>
          <a:fontRef idx="minor"/>
        </p:style>
      </p:sp>
      <p:sp>
        <p:nvSpPr>
          <p:cNvPr id="96" name="CustomShape 4"/>
          <p:cNvSpPr/>
          <p:nvPr/>
        </p:nvSpPr>
        <p:spPr>
          <a:xfrm>
            <a:off x="295200" y="4832640"/>
            <a:ext cx="360" cy="118440"/>
          </a:xfrm>
          <a:prstGeom prst="rect">
            <a:avLst/>
          </a:prstGeom>
          <a:noFill/>
          <a:ln>
            <a:noFill/>
          </a:ln>
        </p:spPr>
        <p:style>
          <a:lnRef idx="0"/>
          <a:fillRef idx="0"/>
          <a:effectRef idx="0"/>
          <a:fontRef idx="minor"/>
        </p:style>
      </p:sp>
      <p:sp>
        <p:nvSpPr>
          <p:cNvPr id="97" name="PlaceHolder 5"/>
          <p:cNvSpPr>
            <a:spLocks noGrp="1"/>
          </p:cNvSpPr>
          <p:nvPr>
            <p:ph type="title"/>
          </p:nvPr>
        </p:nvSpPr>
        <p:spPr>
          <a:xfrm>
            <a:off x="457200" y="205200"/>
            <a:ext cx="8229240" cy="8586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98" name="PlaceHolder 6"/>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5" name="Picture 2" descr=""/>
          <p:cNvPicPr/>
          <p:nvPr/>
        </p:nvPicPr>
        <p:blipFill>
          <a:blip r:embed="rId2"/>
          <a:stretch/>
        </p:blipFill>
        <p:spPr>
          <a:xfrm>
            <a:off x="91440" y="4326120"/>
            <a:ext cx="1450440" cy="799920"/>
          </a:xfrm>
          <a:prstGeom prst="rect">
            <a:avLst/>
          </a:prstGeom>
          <a:ln>
            <a:noFill/>
          </a:ln>
        </p:spPr>
      </p:pic>
      <p:sp>
        <p:nvSpPr>
          <p:cNvPr id="136" name="CustomShape 1" hidden="1"/>
          <p:cNvSpPr/>
          <p:nvPr/>
        </p:nvSpPr>
        <p:spPr>
          <a:xfrm>
            <a:off x="1895400" y="4819320"/>
            <a:ext cx="648000" cy="135360"/>
          </a:xfrm>
          <a:prstGeom prst="rect">
            <a:avLst/>
          </a:prstGeom>
          <a:noFill/>
          <a:ln>
            <a:noFill/>
          </a:ln>
        </p:spPr>
        <p:style>
          <a:lnRef idx="0"/>
          <a:fillRef idx="0"/>
          <a:effectRef idx="0"/>
          <a:fontRef idx="minor"/>
        </p:style>
        <p:txBody>
          <a:bodyPr lIns="0" rIns="0" tIns="0" bIns="0" anchor="ctr"/>
          <a:p>
            <a:pPr>
              <a:lnSpc>
                <a:spcPct val="90000"/>
              </a:lnSpc>
              <a:spcBef>
                <a:spcPts val="601"/>
              </a:spcBef>
            </a:pPr>
            <a:fld id="{7AE537C2-7737-497D-BB98-BA3D27E21C0D}" type="datetime1">
              <a:rPr b="0" lang="en-US" sz="900" spc="-1" strike="noStrike">
                <a:solidFill>
                  <a:srgbClr val="ffffff"/>
                </a:solidFill>
                <a:uFill>
                  <a:solidFill>
                    <a:srgbClr val="ffffff"/>
                  </a:solidFill>
                </a:uFill>
                <a:latin typeface="Gill Sans MT"/>
                <a:ea typeface="DejaVu Sans"/>
              </a:rPr>
              <a:t>11/07/2017</a:t>
            </a:fld>
            <a:endParaRPr b="0" lang="en-US" sz="900" spc="-1" strike="noStrike">
              <a:solidFill>
                <a:srgbClr val="000000"/>
              </a:solidFill>
              <a:uFill>
                <a:solidFill>
                  <a:srgbClr val="ffffff"/>
                </a:solidFill>
              </a:uFill>
              <a:latin typeface="Arial"/>
            </a:endParaRPr>
          </a:p>
        </p:txBody>
      </p:sp>
      <p:sp>
        <p:nvSpPr>
          <p:cNvPr id="137" name="CustomShape 2" hidden="1"/>
          <p:cNvSpPr/>
          <p:nvPr/>
        </p:nvSpPr>
        <p:spPr>
          <a:xfrm>
            <a:off x="1895400" y="4819320"/>
            <a:ext cx="648000" cy="135360"/>
          </a:xfrm>
          <a:prstGeom prst="rect">
            <a:avLst/>
          </a:prstGeom>
          <a:noFill/>
          <a:ln>
            <a:noFill/>
          </a:ln>
        </p:spPr>
        <p:style>
          <a:lnRef idx="0"/>
          <a:fillRef idx="0"/>
          <a:effectRef idx="0"/>
          <a:fontRef idx="minor"/>
        </p:style>
        <p:txBody>
          <a:bodyPr lIns="0" rIns="0" tIns="0" bIns="0" anchor="ctr"/>
          <a:p>
            <a:pPr>
              <a:lnSpc>
                <a:spcPct val="90000"/>
              </a:lnSpc>
              <a:spcBef>
                <a:spcPts val="601"/>
              </a:spcBef>
            </a:pPr>
            <a:fld id="{A965342A-8D94-4DCD-9F35-11CAF41F4835}" type="datetime1">
              <a:rPr b="0" lang="en-US" sz="900" spc="-1" strike="noStrike">
                <a:solidFill>
                  <a:srgbClr val="ffffff"/>
                </a:solidFill>
                <a:uFill>
                  <a:solidFill>
                    <a:srgbClr val="ffffff"/>
                  </a:solidFill>
                </a:uFill>
                <a:latin typeface="Gill Sans MT"/>
                <a:ea typeface="DejaVu Sans"/>
              </a:rPr>
              <a:t>11/07/2017</a:t>
            </a:fld>
            <a:endParaRPr b="0" lang="en-US" sz="900" spc="-1" strike="noStrike">
              <a:solidFill>
                <a:srgbClr val="000000"/>
              </a:solidFill>
              <a:uFill>
                <a:solidFill>
                  <a:srgbClr val="ffffff"/>
                </a:solidFill>
              </a:uFill>
              <a:latin typeface="Arial"/>
            </a:endParaRPr>
          </a:p>
        </p:txBody>
      </p:sp>
      <p:pic>
        <p:nvPicPr>
          <p:cNvPr id="138" name="Picture 2" descr=""/>
          <p:cNvPicPr/>
          <p:nvPr/>
        </p:nvPicPr>
        <p:blipFill>
          <a:blip r:embed="rId3"/>
          <a:stretch/>
        </p:blipFill>
        <p:spPr>
          <a:xfrm>
            <a:off x="8538840" y="4610520"/>
            <a:ext cx="347400" cy="347400"/>
          </a:xfrm>
          <a:prstGeom prst="rect">
            <a:avLst/>
          </a:prstGeom>
          <a:ln>
            <a:noFill/>
          </a:ln>
        </p:spPr>
      </p:pic>
      <p:sp>
        <p:nvSpPr>
          <p:cNvPr id="139" name="CustomShape 3"/>
          <p:cNvSpPr/>
          <p:nvPr/>
        </p:nvSpPr>
        <p:spPr>
          <a:xfrm>
            <a:off x="295200" y="4832640"/>
            <a:ext cx="360" cy="118440"/>
          </a:xfrm>
          <a:prstGeom prst="rect">
            <a:avLst/>
          </a:prstGeom>
          <a:noFill/>
          <a:ln>
            <a:noFill/>
          </a:ln>
        </p:spPr>
        <p:style>
          <a:lnRef idx="0"/>
          <a:fillRef idx="0"/>
          <a:effectRef idx="0"/>
          <a:fontRef idx="minor"/>
        </p:style>
      </p:sp>
      <p:sp>
        <p:nvSpPr>
          <p:cNvPr id="140" name="CustomShape 4"/>
          <p:cNvSpPr/>
          <p:nvPr/>
        </p:nvSpPr>
        <p:spPr>
          <a:xfrm>
            <a:off x="295200" y="4832640"/>
            <a:ext cx="360" cy="118440"/>
          </a:xfrm>
          <a:prstGeom prst="rect">
            <a:avLst/>
          </a:prstGeom>
          <a:noFill/>
          <a:ln>
            <a:noFill/>
          </a:ln>
        </p:spPr>
        <p:style>
          <a:lnRef idx="0"/>
          <a:fillRef idx="0"/>
          <a:effectRef idx="0"/>
          <a:fontRef idx="minor"/>
        </p:style>
      </p:sp>
      <p:sp>
        <p:nvSpPr>
          <p:cNvPr id="141" name="PlaceHolder 5"/>
          <p:cNvSpPr>
            <a:spLocks noGrp="1"/>
          </p:cNvSpPr>
          <p:nvPr>
            <p:ph type="title"/>
          </p:nvPr>
        </p:nvSpPr>
        <p:spPr>
          <a:xfrm>
            <a:off x="457200" y="205200"/>
            <a:ext cx="8229240" cy="8586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142" name="PlaceHolder 6"/>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9" name="Picture 2" descr=""/>
          <p:cNvPicPr/>
          <p:nvPr/>
        </p:nvPicPr>
        <p:blipFill>
          <a:blip r:embed="rId2"/>
          <a:stretch/>
        </p:blipFill>
        <p:spPr>
          <a:xfrm>
            <a:off x="0" y="4326120"/>
            <a:ext cx="1450440" cy="799920"/>
          </a:xfrm>
          <a:prstGeom prst="rect">
            <a:avLst/>
          </a:prstGeom>
          <a:ln>
            <a:noFill/>
          </a:ln>
        </p:spPr>
      </p:pic>
      <p:sp>
        <p:nvSpPr>
          <p:cNvPr id="180" name="CustomShape 1" hidden="1"/>
          <p:cNvSpPr/>
          <p:nvPr/>
        </p:nvSpPr>
        <p:spPr>
          <a:xfrm>
            <a:off x="1895400" y="4819320"/>
            <a:ext cx="648000" cy="135360"/>
          </a:xfrm>
          <a:prstGeom prst="rect">
            <a:avLst/>
          </a:prstGeom>
          <a:noFill/>
          <a:ln>
            <a:noFill/>
          </a:ln>
        </p:spPr>
        <p:style>
          <a:lnRef idx="0"/>
          <a:fillRef idx="0"/>
          <a:effectRef idx="0"/>
          <a:fontRef idx="minor"/>
        </p:style>
        <p:txBody>
          <a:bodyPr lIns="0" rIns="0" tIns="0" bIns="0" anchor="ctr"/>
          <a:p>
            <a:pPr>
              <a:lnSpc>
                <a:spcPct val="90000"/>
              </a:lnSpc>
              <a:spcBef>
                <a:spcPts val="601"/>
              </a:spcBef>
            </a:pPr>
            <a:fld id="{D400F26A-F199-415B-92ED-7DBDDFA4EE64}" type="datetime1">
              <a:rPr b="0" lang="en-US" sz="900" spc="-1" strike="noStrike">
                <a:solidFill>
                  <a:srgbClr val="ffffff"/>
                </a:solidFill>
                <a:uFill>
                  <a:solidFill>
                    <a:srgbClr val="ffffff"/>
                  </a:solidFill>
                </a:uFill>
                <a:latin typeface="Gill Sans MT"/>
                <a:ea typeface="DejaVu Sans"/>
              </a:rPr>
              <a:t>11/07/2017</a:t>
            </a:fld>
            <a:endParaRPr b="0" lang="en-US" sz="900" spc="-1" strike="noStrike">
              <a:solidFill>
                <a:srgbClr val="000000"/>
              </a:solidFill>
              <a:uFill>
                <a:solidFill>
                  <a:srgbClr val="ffffff"/>
                </a:solidFill>
              </a:uFill>
              <a:latin typeface="Arial"/>
            </a:endParaRPr>
          </a:p>
        </p:txBody>
      </p:sp>
      <p:sp>
        <p:nvSpPr>
          <p:cNvPr id="181" name="CustomShape 2" hidden="1"/>
          <p:cNvSpPr/>
          <p:nvPr/>
        </p:nvSpPr>
        <p:spPr>
          <a:xfrm>
            <a:off x="1895400" y="4819320"/>
            <a:ext cx="648000" cy="135360"/>
          </a:xfrm>
          <a:prstGeom prst="rect">
            <a:avLst/>
          </a:prstGeom>
          <a:noFill/>
          <a:ln>
            <a:noFill/>
          </a:ln>
        </p:spPr>
        <p:style>
          <a:lnRef idx="0"/>
          <a:fillRef idx="0"/>
          <a:effectRef idx="0"/>
          <a:fontRef idx="minor"/>
        </p:style>
        <p:txBody>
          <a:bodyPr lIns="0" rIns="0" tIns="0" bIns="0" anchor="ctr"/>
          <a:p>
            <a:pPr>
              <a:lnSpc>
                <a:spcPct val="90000"/>
              </a:lnSpc>
              <a:spcBef>
                <a:spcPts val="601"/>
              </a:spcBef>
            </a:pPr>
            <a:fld id="{8B5584F3-BAF1-40A8-8DC1-5E51B223954B}" type="datetime1">
              <a:rPr b="0" lang="en-US" sz="900" spc="-1" strike="noStrike">
                <a:solidFill>
                  <a:srgbClr val="ffffff"/>
                </a:solidFill>
                <a:uFill>
                  <a:solidFill>
                    <a:srgbClr val="ffffff"/>
                  </a:solidFill>
                </a:uFill>
                <a:latin typeface="Gill Sans MT"/>
                <a:ea typeface="DejaVu Sans"/>
              </a:rPr>
              <a:t>11/07/2017</a:t>
            </a:fld>
            <a:endParaRPr b="0" lang="en-US" sz="900" spc="-1" strike="noStrike">
              <a:solidFill>
                <a:srgbClr val="000000"/>
              </a:solidFill>
              <a:uFill>
                <a:solidFill>
                  <a:srgbClr val="ffffff"/>
                </a:solidFill>
              </a:uFill>
              <a:latin typeface="Arial"/>
            </a:endParaRPr>
          </a:p>
        </p:txBody>
      </p:sp>
      <p:pic>
        <p:nvPicPr>
          <p:cNvPr id="182" name="Picture 2" descr=""/>
          <p:cNvPicPr/>
          <p:nvPr/>
        </p:nvPicPr>
        <p:blipFill>
          <a:blip r:embed="rId3"/>
          <a:stretch/>
        </p:blipFill>
        <p:spPr>
          <a:xfrm>
            <a:off x="8538840" y="4610520"/>
            <a:ext cx="347400" cy="347400"/>
          </a:xfrm>
          <a:prstGeom prst="rect">
            <a:avLst/>
          </a:prstGeom>
          <a:ln>
            <a:noFill/>
          </a:ln>
        </p:spPr>
      </p:pic>
      <p:sp>
        <p:nvSpPr>
          <p:cNvPr id="183" name="CustomShape 3"/>
          <p:cNvSpPr/>
          <p:nvPr/>
        </p:nvSpPr>
        <p:spPr>
          <a:xfrm>
            <a:off x="295200" y="4832640"/>
            <a:ext cx="360" cy="118440"/>
          </a:xfrm>
          <a:prstGeom prst="rect">
            <a:avLst/>
          </a:prstGeom>
          <a:noFill/>
          <a:ln>
            <a:noFill/>
          </a:ln>
        </p:spPr>
        <p:style>
          <a:lnRef idx="0"/>
          <a:fillRef idx="0"/>
          <a:effectRef idx="0"/>
          <a:fontRef idx="minor"/>
        </p:style>
      </p:sp>
      <p:sp>
        <p:nvSpPr>
          <p:cNvPr id="184" name="CustomShape 4"/>
          <p:cNvSpPr/>
          <p:nvPr/>
        </p:nvSpPr>
        <p:spPr>
          <a:xfrm>
            <a:off x="295200" y="4832640"/>
            <a:ext cx="360" cy="118440"/>
          </a:xfrm>
          <a:prstGeom prst="rect">
            <a:avLst/>
          </a:prstGeom>
          <a:noFill/>
          <a:ln>
            <a:noFill/>
          </a:ln>
        </p:spPr>
        <p:style>
          <a:lnRef idx="0"/>
          <a:fillRef idx="0"/>
          <a:effectRef idx="0"/>
          <a:fontRef idx="minor"/>
        </p:style>
      </p:sp>
      <p:sp>
        <p:nvSpPr>
          <p:cNvPr id="185" name="PlaceHolder 5"/>
          <p:cNvSpPr>
            <a:spLocks noGrp="1"/>
          </p:cNvSpPr>
          <p:nvPr>
            <p:ph type="title"/>
          </p:nvPr>
        </p:nvSpPr>
        <p:spPr>
          <a:xfrm>
            <a:off x="457200" y="205200"/>
            <a:ext cx="8229240" cy="8586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186" name="PlaceHolder 6"/>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05200"/>
            <a:ext cx="8229240" cy="8586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224"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spcBef>
                <a:spcPts val="1134"/>
              </a:spcBef>
              <a:buClr>
                <a:srgbClr val="ffffff"/>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spcBef>
                <a:spcPts val="850"/>
              </a:spcBef>
              <a:buClr>
                <a:srgbClr val="ffffff"/>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spcBef>
                <a:spcPts val="567"/>
              </a:spcBef>
              <a:buClr>
                <a:srgbClr val="ffffff"/>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spcBef>
                <a:spcPts val="283"/>
              </a:spcBef>
              <a:buClr>
                <a:srgbClr val="ffffff"/>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ffffff"/>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ffffff"/>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61" name="Picture 2" descr=""/>
          <p:cNvPicPr/>
          <p:nvPr/>
        </p:nvPicPr>
        <p:blipFill>
          <a:blip r:embed="rId2"/>
          <a:stretch/>
        </p:blipFill>
        <p:spPr>
          <a:xfrm>
            <a:off x="0" y="4326120"/>
            <a:ext cx="1450440" cy="799920"/>
          </a:xfrm>
          <a:prstGeom prst="rect">
            <a:avLst/>
          </a:prstGeom>
          <a:ln>
            <a:noFill/>
          </a:ln>
        </p:spPr>
      </p:pic>
      <p:sp>
        <p:nvSpPr>
          <p:cNvPr id="262" name="CustomShape 1" hidden="1"/>
          <p:cNvSpPr/>
          <p:nvPr/>
        </p:nvSpPr>
        <p:spPr>
          <a:xfrm>
            <a:off x="1895400" y="4819320"/>
            <a:ext cx="648000" cy="135360"/>
          </a:xfrm>
          <a:prstGeom prst="rect">
            <a:avLst/>
          </a:prstGeom>
          <a:noFill/>
          <a:ln>
            <a:noFill/>
          </a:ln>
        </p:spPr>
        <p:style>
          <a:lnRef idx="0"/>
          <a:fillRef idx="0"/>
          <a:effectRef idx="0"/>
          <a:fontRef idx="minor"/>
        </p:style>
        <p:txBody>
          <a:bodyPr lIns="0" rIns="0" tIns="0" bIns="0" anchor="ctr"/>
          <a:p>
            <a:pPr>
              <a:lnSpc>
                <a:spcPct val="90000"/>
              </a:lnSpc>
              <a:spcBef>
                <a:spcPts val="601"/>
              </a:spcBef>
            </a:pPr>
            <a:fld id="{05C75BEF-BC58-4FAE-AD8B-91C48358102C}" type="datetime1">
              <a:rPr b="0" lang="en-US" sz="900" spc="-1" strike="noStrike">
                <a:solidFill>
                  <a:srgbClr val="ffffff"/>
                </a:solidFill>
                <a:uFill>
                  <a:solidFill>
                    <a:srgbClr val="ffffff"/>
                  </a:solidFill>
                </a:uFill>
                <a:latin typeface="Arial"/>
                <a:ea typeface="DejaVu Sans"/>
              </a:rPr>
              <a:t>11/07/2017</a:t>
            </a:fld>
            <a:endParaRPr b="0" lang="en-US" sz="900" spc="-1" strike="noStrike">
              <a:solidFill>
                <a:srgbClr val="000000"/>
              </a:solidFill>
              <a:uFill>
                <a:solidFill>
                  <a:srgbClr val="ffffff"/>
                </a:solidFill>
              </a:uFill>
              <a:latin typeface="Arial"/>
            </a:endParaRPr>
          </a:p>
        </p:txBody>
      </p:sp>
      <p:sp>
        <p:nvSpPr>
          <p:cNvPr id="263" name="CustomShape 2" hidden="1"/>
          <p:cNvSpPr/>
          <p:nvPr/>
        </p:nvSpPr>
        <p:spPr>
          <a:xfrm>
            <a:off x="1895400" y="4819320"/>
            <a:ext cx="648000" cy="135360"/>
          </a:xfrm>
          <a:prstGeom prst="rect">
            <a:avLst/>
          </a:prstGeom>
          <a:noFill/>
          <a:ln>
            <a:noFill/>
          </a:ln>
        </p:spPr>
        <p:style>
          <a:lnRef idx="0"/>
          <a:fillRef idx="0"/>
          <a:effectRef idx="0"/>
          <a:fontRef idx="minor"/>
        </p:style>
        <p:txBody>
          <a:bodyPr lIns="0" rIns="0" tIns="0" bIns="0" anchor="ctr"/>
          <a:p>
            <a:pPr>
              <a:lnSpc>
                <a:spcPct val="90000"/>
              </a:lnSpc>
              <a:spcBef>
                <a:spcPts val="601"/>
              </a:spcBef>
            </a:pPr>
            <a:fld id="{E8F5E617-C85C-41E2-92B8-7075B3CEDD4A}" type="datetime1">
              <a:rPr b="0" lang="en-US" sz="900" spc="-1" strike="noStrike">
                <a:solidFill>
                  <a:srgbClr val="ffffff"/>
                </a:solidFill>
                <a:uFill>
                  <a:solidFill>
                    <a:srgbClr val="ffffff"/>
                  </a:solidFill>
                </a:uFill>
                <a:latin typeface="Arial"/>
                <a:ea typeface="DejaVu Sans"/>
              </a:rPr>
              <a:t>11/07/2017</a:t>
            </a:fld>
            <a:endParaRPr b="0" lang="en-US" sz="900" spc="-1" strike="noStrike">
              <a:solidFill>
                <a:srgbClr val="000000"/>
              </a:solidFill>
              <a:uFill>
                <a:solidFill>
                  <a:srgbClr val="ffffff"/>
                </a:solidFill>
              </a:uFill>
              <a:latin typeface="Arial"/>
            </a:endParaRPr>
          </a:p>
        </p:txBody>
      </p:sp>
      <p:pic>
        <p:nvPicPr>
          <p:cNvPr id="264" name="Picture 2" descr=""/>
          <p:cNvPicPr/>
          <p:nvPr/>
        </p:nvPicPr>
        <p:blipFill>
          <a:blip r:embed="rId3"/>
          <a:stretch/>
        </p:blipFill>
        <p:spPr>
          <a:xfrm>
            <a:off x="8538840" y="4610520"/>
            <a:ext cx="347400" cy="347400"/>
          </a:xfrm>
          <a:prstGeom prst="rect">
            <a:avLst/>
          </a:prstGeom>
          <a:ln>
            <a:noFill/>
          </a:ln>
        </p:spPr>
      </p:pic>
      <p:sp>
        <p:nvSpPr>
          <p:cNvPr id="265" name="CustomShape 3"/>
          <p:cNvSpPr/>
          <p:nvPr/>
        </p:nvSpPr>
        <p:spPr>
          <a:xfrm>
            <a:off x="295200" y="4832640"/>
            <a:ext cx="360" cy="118440"/>
          </a:xfrm>
          <a:prstGeom prst="rect">
            <a:avLst/>
          </a:prstGeom>
          <a:noFill/>
          <a:ln>
            <a:noFill/>
          </a:ln>
        </p:spPr>
        <p:style>
          <a:lnRef idx="0"/>
          <a:fillRef idx="0"/>
          <a:effectRef idx="0"/>
          <a:fontRef idx="minor"/>
        </p:style>
      </p:sp>
      <p:sp>
        <p:nvSpPr>
          <p:cNvPr id="266" name="CustomShape 4"/>
          <p:cNvSpPr/>
          <p:nvPr/>
        </p:nvSpPr>
        <p:spPr>
          <a:xfrm>
            <a:off x="295200" y="4832640"/>
            <a:ext cx="360" cy="118440"/>
          </a:xfrm>
          <a:prstGeom prst="rect">
            <a:avLst/>
          </a:prstGeom>
          <a:noFill/>
          <a:ln>
            <a:noFill/>
          </a:ln>
        </p:spPr>
        <p:style>
          <a:lnRef idx="0"/>
          <a:fillRef idx="0"/>
          <a:effectRef idx="0"/>
          <a:fontRef idx="minor"/>
        </p:style>
      </p:sp>
      <p:sp>
        <p:nvSpPr>
          <p:cNvPr id="267" name="PlaceHolder 5"/>
          <p:cNvSpPr>
            <a:spLocks noGrp="1"/>
          </p:cNvSpPr>
          <p:nvPr>
            <p:ph type="title"/>
          </p:nvPr>
        </p:nvSpPr>
        <p:spPr>
          <a:xfrm>
            <a:off x="457200" y="205200"/>
            <a:ext cx="8229240" cy="8586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268" name="PlaceHolder 6"/>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05" name="Picture 2" descr=""/>
          <p:cNvPicPr/>
          <p:nvPr/>
        </p:nvPicPr>
        <p:blipFill>
          <a:blip r:embed="rId2"/>
          <a:stretch/>
        </p:blipFill>
        <p:spPr>
          <a:xfrm>
            <a:off x="0" y="4343040"/>
            <a:ext cx="1450440" cy="799920"/>
          </a:xfrm>
          <a:prstGeom prst="rect">
            <a:avLst/>
          </a:prstGeom>
          <a:ln>
            <a:noFill/>
          </a:ln>
        </p:spPr>
      </p:pic>
      <p:sp>
        <p:nvSpPr>
          <p:cNvPr id="306" name="CustomShape 1" hidden="1"/>
          <p:cNvSpPr/>
          <p:nvPr/>
        </p:nvSpPr>
        <p:spPr>
          <a:xfrm>
            <a:off x="1895400" y="4819320"/>
            <a:ext cx="648000" cy="135360"/>
          </a:xfrm>
          <a:prstGeom prst="rect">
            <a:avLst/>
          </a:prstGeom>
          <a:noFill/>
          <a:ln>
            <a:noFill/>
          </a:ln>
        </p:spPr>
        <p:style>
          <a:lnRef idx="0"/>
          <a:fillRef idx="0"/>
          <a:effectRef idx="0"/>
          <a:fontRef idx="minor"/>
        </p:style>
        <p:txBody>
          <a:bodyPr lIns="0" rIns="0" tIns="0" bIns="0" anchor="ctr"/>
          <a:p>
            <a:pPr>
              <a:lnSpc>
                <a:spcPct val="90000"/>
              </a:lnSpc>
              <a:spcBef>
                <a:spcPts val="601"/>
              </a:spcBef>
            </a:pPr>
            <a:fld id="{B3A2C717-06D4-41A7-B02D-D7EAC61BB84E}" type="datetime1">
              <a:rPr b="0" lang="en-US" sz="900" spc="-1" strike="noStrike">
                <a:solidFill>
                  <a:srgbClr val="ffffff"/>
                </a:solidFill>
                <a:uFill>
                  <a:solidFill>
                    <a:srgbClr val="ffffff"/>
                  </a:solidFill>
                </a:uFill>
                <a:latin typeface="Gill Sans MT"/>
                <a:ea typeface="DejaVu Sans"/>
              </a:rPr>
              <a:t>11/07/2017</a:t>
            </a:fld>
            <a:endParaRPr b="0" lang="en-US" sz="900" spc="-1" strike="noStrike">
              <a:solidFill>
                <a:srgbClr val="000000"/>
              </a:solidFill>
              <a:uFill>
                <a:solidFill>
                  <a:srgbClr val="ffffff"/>
                </a:solidFill>
              </a:uFill>
              <a:latin typeface="Arial"/>
            </a:endParaRPr>
          </a:p>
        </p:txBody>
      </p:sp>
      <p:sp>
        <p:nvSpPr>
          <p:cNvPr id="307" name="CustomShape 2" hidden="1"/>
          <p:cNvSpPr/>
          <p:nvPr/>
        </p:nvSpPr>
        <p:spPr>
          <a:xfrm>
            <a:off x="1895400" y="4819320"/>
            <a:ext cx="648000" cy="135360"/>
          </a:xfrm>
          <a:prstGeom prst="rect">
            <a:avLst/>
          </a:prstGeom>
          <a:noFill/>
          <a:ln>
            <a:noFill/>
          </a:ln>
        </p:spPr>
        <p:style>
          <a:lnRef idx="0"/>
          <a:fillRef idx="0"/>
          <a:effectRef idx="0"/>
          <a:fontRef idx="minor"/>
        </p:style>
        <p:txBody>
          <a:bodyPr lIns="0" rIns="0" tIns="0" bIns="0" anchor="ctr"/>
          <a:p>
            <a:pPr>
              <a:lnSpc>
                <a:spcPct val="90000"/>
              </a:lnSpc>
              <a:spcBef>
                <a:spcPts val="601"/>
              </a:spcBef>
            </a:pPr>
            <a:fld id="{D270F497-37B5-489F-AAB2-B6A38C7B3BD7}" type="datetime1">
              <a:rPr b="0" lang="en-US" sz="900" spc="-1" strike="noStrike">
                <a:solidFill>
                  <a:srgbClr val="ffffff"/>
                </a:solidFill>
                <a:uFill>
                  <a:solidFill>
                    <a:srgbClr val="ffffff"/>
                  </a:solidFill>
                </a:uFill>
                <a:latin typeface="Gill Sans MT"/>
                <a:ea typeface="DejaVu Sans"/>
              </a:rPr>
              <a:t>11/07/2017</a:t>
            </a:fld>
            <a:endParaRPr b="0" lang="en-US" sz="900" spc="-1" strike="noStrike">
              <a:solidFill>
                <a:srgbClr val="000000"/>
              </a:solidFill>
              <a:uFill>
                <a:solidFill>
                  <a:srgbClr val="ffffff"/>
                </a:solidFill>
              </a:uFill>
              <a:latin typeface="Arial"/>
            </a:endParaRPr>
          </a:p>
        </p:txBody>
      </p:sp>
      <p:pic>
        <p:nvPicPr>
          <p:cNvPr id="308" name="Picture 2" descr=""/>
          <p:cNvPicPr/>
          <p:nvPr/>
        </p:nvPicPr>
        <p:blipFill>
          <a:blip r:embed="rId3"/>
          <a:stretch/>
        </p:blipFill>
        <p:spPr>
          <a:xfrm>
            <a:off x="8538840" y="4610520"/>
            <a:ext cx="347400" cy="347400"/>
          </a:xfrm>
          <a:prstGeom prst="rect">
            <a:avLst/>
          </a:prstGeom>
          <a:ln>
            <a:noFill/>
          </a:ln>
        </p:spPr>
      </p:pic>
      <p:sp>
        <p:nvSpPr>
          <p:cNvPr id="309" name="CustomShape 3"/>
          <p:cNvSpPr/>
          <p:nvPr/>
        </p:nvSpPr>
        <p:spPr>
          <a:xfrm>
            <a:off x="295200" y="4832640"/>
            <a:ext cx="360" cy="118440"/>
          </a:xfrm>
          <a:prstGeom prst="rect">
            <a:avLst/>
          </a:prstGeom>
          <a:noFill/>
          <a:ln>
            <a:noFill/>
          </a:ln>
        </p:spPr>
        <p:style>
          <a:lnRef idx="0"/>
          <a:fillRef idx="0"/>
          <a:effectRef idx="0"/>
          <a:fontRef idx="minor"/>
        </p:style>
      </p:sp>
      <p:sp>
        <p:nvSpPr>
          <p:cNvPr id="310" name="CustomShape 4"/>
          <p:cNvSpPr/>
          <p:nvPr/>
        </p:nvSpPr>
        <p:spPr>
          <a:xfrm>
            <a:off x="295200" y="4832640"/>
            <a:ext cx="360" cy="118440"/>
          </a:xfrm>
          <a:prstGeom prst="rect">
            <a:avLst/>
          </a:prstGeom>
          <a:noFill/>
          <a:ln>
            <a:noFill/>
          </a:ln>
        </p:spPr>
        <p:style>
          <a:lnRef idx="0"/>
          <a:fillRef idx="0"/>
          <a:effectRef idx="0"/>
          <a:fontRef idx="minor"/>
        </p:style>
      </p:sp>
      <p:sp>
        <p:nvSpPr>
          <p:cNvPr id="311" name="PlaceHolder 5"/>
          <p:cNvSpPr>
            <a:spLocks noGrp="1"/>
          </p:cNvSpPr>
          <p:nvPr>
            <p:ph type="title"/>
          </p:nvPr>
        </p:nvSpPr>
        <p:spPr>
          <a:xfrm>
            <a:off x="457200" y="205200"/>
            <a:ext cx="8229240" cy="8586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312" name="PlaceHolder 6"/>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9" name="PlaceHolder 1"/>
          <p:cNvSpPr>
            <a:spLocks noGrp="1"/>
          </p:cNvSpPr>
          <p:nvPr>
            <p:ph type="title"/>
          </p:nvPr>
        </p:nvSpPr>
        <p:spPr>
          <a:xfrm>
            <a:off x="457200" y="205200"/>
            <a:ext cx="8229240" cy="8586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350"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slideLayout" Target="../slideLayouts/slideLayout49.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hyperlink" Target="https://github.com/dsp-jetpack/JetPack" TargetMode="External"/><Relationship Id="rId2" Type="http://schemas.openxmlformats.org/officeDocument/2006/relationships/hyperlink" Target="https://github.com/dsp-jetpack/JetPack" TargetMode="External"/><Relationship Id="rId3" Type="http://schemas.openxmlformats.org/officeDocument/2006/relationships/hyperlink" Target="https://github.com/dsp-jetpack/JetPack" TargetMode="External"/><Relationship Id="rId4" Type="http://schemas.openxmlformats.org/officeDocument/2006/relationships/slideLayout" Target="../slideLayouts/slideLayout49.xml"/><Relationship Id="rId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58.wmf"/><Relationship Id="rId2" Type="http://schemas.openxmlformats.org/officeDocument/2006/relationships/image" Target="../media/image59.wmf"/><Relationship Id="rId3" Type="http://schemas.openxmlformats.org/officeDocument/2006/relationships/image" Target="../media/image60.wmf"/><Relationship Id="rId4" Type="http://schemas.openxmlformats.org/officeDocument/2006/relationships/image" Target="../media/image61.png"/><Relationship Id="rId5" Type="http://schemas.openxmlformats.org/officeDocument/2006/relationships/slideLayout" Target="../slideLayouts/slideLayout73.xml"/><Relationship Id="rId6"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85.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3.xml"/><Relationship Id="rId6"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image" Target="../media/image64.png"/><Relationship Id="rId3" Type="http://schemas.openxmlformats.org/officeDocument/2006/relationships/image" Target="../media/image65.png"/><Relationship Id="rId4" Type="http://schemas.openxmlformats.org/officeDocument/2006/relationships/slideLayout" Target="../slideLayouts/slideLayout85.xml"/><Relationship Id="rId5"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6.xml.rels><?xml version="1.0" encoding="UTF-8"?>
<Relationships xmlns="http://schemas.openxmlformats.org/package/2006/relationships"><Relationship Id="rId1" Type="http://schemas.openxmlformats.org/officeDocument/2006/relationships/image" Target="../media/image66.wmf"/><Relationship Id="rId2" Type="http://schemas.openxmlformats.org/officeDocument/2006/relationships/image" Target="../media/image67.wmf"/><Relationship Id="rId3" Type="http://schemas.openxmlformats.org/officeDocument/2006/relationships/image" Target="../media/image68.wmf"/><Relationship Id="rId4" Type="http://schemas.openxmlformats.org/officeDocument/2006/relationships/image" Target="../media/image69.png"/><Relationship Id="rId5" Type="http://schemas.openxmlformats.org/officeDocument/2006/relationships/slideLayout" Target="../slideLayouts/slideLayout97.xml"/><Relationship Id="rId6"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slideLayout" Target="../slideLayouts/slideLayout85.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71.wmf"/><Relationship Id="rId2" Type="http://schemas.openxmlformats.org/officeDocument/2006/relationships/image" Target="../media/image72.wmf"/><Relationship Id="rId3" Type="http://schemas.openxmlformats.org/officeDocument/2006/relationships/image" Target="../media/image73.png"/><Relationship Id="rId4" Type="http://schemas.openxmlformats.org/officeDocument/2006/relationships/slideLayout" Target="../slideLayouts/slideLayout85.xml"/><Relationship Id="rId5"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74.wmf"/><Relationship Id="rId2" Type="http://schemas.openxmlformats.org/officeDocument/2006/relationships/image" Target="../media/image75.wmf"/><Relationship Id="rId3" Type="http://schemas.openxmlformats.org/officeDocument/2006/relationships/image" Target="../media/image76.png"/><Relationship Id="rId4" Type="http://schemas.openxmlformats.org/officeDocument/2006/relationships/slideLayout" Target="../slideLayouts/slideLayout85.xml"/><Relationship Id="rId5"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1.xml.rels><?xml version="1.0" encoding="UTF-8"?>
<Relationships xmlns="http://schemas.openxmlformats.org/package/2006/relationships"><Relationship Id="rId1" Type="http://schemas.openxmlformats.org/officeDocument/2006/relationships/image" Target="../media/image77.png"/><Relationship Id="rId2" Type="http://schemas.openxmlformats.org/officeDocument/2006/relationships/image" Target="../media/image78.png"/><Relationship Id="rId3" Type="http://schemas.openxmlformats.org/officeDocument/2006/relationships/slideLayout" Target="../slideLayouts/slideLayout85.xml"/><Relationship Id="rId4"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image" Target="../media/image80.png"/><Relationship Id="rId3" Type="http://schemas.openxmlformats.org/officeDocument/2006/relationships/slideLayout" Target="../slideLayouts/slideLayout85.xml"/><Relationship Id="rId4"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85.xml"/><Relationship Id="rId4"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5.xml.rels><?xml version="1.0" encoding="UTF-8"?>
<Relationships xmlns="http://schemas.openxmlformats.org/package/2006/relationships"><Relationship Id="rId1" Type="http://schemas.openxmlformats.org/officeDocument/2006/relationships/image" Target="../media/image83.png"/><Relationship Id="rId2" Type="http://schemas.openxmlformats.org/officeDocument/2006/relationships/image" Target="../media/image84.png"/><Relationship Id="rId3" Type="http://schemas.openxmlformats.org/officeDocument/2006/relationships/slideLayout" Target="../slideLayouts/slideLayout85.xml"/><Relationship Id="rId4"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85.png"/><Relationship Id="rId2" Type="http://schemas.openxmlformats.org/officeDocument/2006/relationships/image" Target="../media/image86.png"/><Relationship Id="rId3" Type="http://schemas.openxmlformats.org/officeDocument/2006/relationships/slideLayout" Target="../slideLayouts/slideLayout85.xml"/><Relationship Id="rId4"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87.png"/><Relationship Id="rId2" Type="http://schemas.openxmlformats.org/officeDocument/2006/relationships/image" Target="../media/image88.png"/><Relationship Id="rId3" Type="http://schemas.openxmlformats.org/officeDocument/2006/relationships/slideLayout" Target="../slideLayouts/slideLayout85.xml"/><Relationship Id="rId4"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13.xml"/><Relationship Id="rId4"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5.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13.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wmf"/><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wmf"/><Relationship Id="rId6" Type="http://schemas.openxmlformats.org/officeDocument/2006/relationships/image" Target="../media/image37.wmf"/><Relationship Id="rId7" Type="http://schemas.openxmlformats.org/officeDocument/2006/relationships/image" Target="../media/image38.wmf"/><Relationship Id="rId8" Type="http://schemas.openxmlformats.org/officeDocument/2006/relationships/image" Target="../media/image39.wmf"/><Relationship Id="rId9" Type="http://schemas.openxmlformats.org/officeDocument/2006/relationships/image" Target="../media/image40.wmf"/><Relationship Id="rId10" Type="http://schemas.openxmlformats.org/officeDocument/2006/relationships/image" Target="../media/image41.wmf"/><Relationship Id="rId11" Type="http://schemas.openxmlformats.org/officeDocument/2006/relationships/image" Target="../media/image42.png"/><Relationship Id="rId12" Type="http://schemas.openxmlformats.org/officeDocument/2006/relationships/image" Target="../media/image43.wmf"/><Relationship Id="rId13" Type="http://schemas.openxmlformats.org/officeDocument/2006/relationships/image" Target="../media/image44.wmf"/><Relationship Id="rId14" Type="http://schemas.openxmlformats.org/officeDocument/2006/relationships/image" Target="../media/image45.wmf"/><Relationship Id="rId15" Type="http://schemas.openxmlformats.org/officeDocument/2006/relationships/image" Target="../media/image46.wmf"/><Relationship Id="rId16" Type="http://schemas.openxmlformats.org/officeDocument/2006/relationships/image" Target="../media/image47.wmf"/><Relationship Id="rId17" Type="http://schemas.openxmlformats.org/officeDocument/2006/relationships/image" Target="../media/image48.png"/><Relationship Id="rId18" Type="http://schemas.openxmlformats.org/officeDocument/2006/relationships/image" Target="../media/image49.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slideLayout" Target="../slideLayouts/slideLayout37.xml"/><Relationship Id="rId2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slideLayout" Target="../slideLayouts/slideLayout49.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9" name="Picture 401" descr=""/>
          <p:cNvPicPr/>
          <p:nvPr/>
        </p:nvPicPr>
        <p:blipFill>
          <a:blip r:embed="rId1"/>
          <a:stretch/>
        </p:blipFill>
        <p:spPr>
          <a:xfrm>
            <a:off x="6858000" y="3840480"/>
            <a:ext cx="950760" cy="821880"/>
          </a:xfrm>
          <a:prstGeom prst="rect">
            <a:avLst/>
          </a:prstGeom>
          <a:ln>
            <a:noFill/>
          </a:ln>
        </p:spPr>
      </p:pic>
      <p:sp>
        <p:nvSpPr>
          <p:cNvPr id="440" name="CustomShape 1"/>
          <p:cNvSpPr/>
          <p:nvPr/>
        </p:nvSpPr>
        <p:spPr>
          <a:xfrm>
            <a:off x="4188960" y="865080"/>
            <a:ext cx="4421160" cy="3316680"/>
          </a:xfrm>
          <a:prstGeom prst="rect">
            <a:avLst/>
          </a:prstGeom>
          <a:noFill/>
          <a:ln>
            <a:noFill/>
          </a:ln>
        </p:spPr>
        <p:style>
          <a:lnRef idx="0"/>
          <a:fillRef idx="0"/>
          <a:effectRef idx="0"/>
          <a:fontRef idx="minor"/>
        </p:style>
        <p:txBody>
          <a:bodyPr lIns="0" rIns="0" tIns="45000" bIns="45000" anchor="b">
            <a:normAutofit/>
          </a:bodyPr>
          <a:p>
            <a:pPr>
              <a:lnSpc>
                <a:spcPct val="100000"/>
              </a:lnSpc>
            </a:pPr>
            <a:r>
              <a:rPr b="0" lang="en-US" sz="5400" spc="-1" strike="noStrike">
                <a:solidFill>
                  <a:srgbClr val="007db8"/>
                </a:solidFill>
                <a:uFill>
                  <a:solidFill>
                    <a:srgbClr val="ffffff"/>
                  </a:solidFill>
                </a:uFill>
                <a:latin typeface="Gill Sans Ultra Bold Condensed"/>
                <a:ea typeface="Arial"/>
              </a:rPr>
              <a:t>Automated NFV Deployment and Management with TripleO</a:t>
            </a:r>
            <a:endParaRPr b="0" lang="en-US" sz="5400" spc="-1" strike="noStrike">
              <a:solidFill>
                <a:srgbClr val="000000"/>
              </a:solidFill>
              <a:uFill>
                <a:solidFill>
                  <a:srgbClr val="ffffff"/>
                </a:solidFill>
              </a:uFill>
              <a:latin typeface="Arial"/>
            </a:endParaRPr>
          </a:p>
        </p:txBody>
      </p:sp>
      <p:sp>
        <p:nvSpPr>
          <p:cNvPr id="441" name="CustomShape 2"/>
          <p:cNvSpPr/>
          <p:nvPr/>
        </p:nvSpPr>
        <p:spPr>
          <a:xfrm>
            <a:off x="690120" y="2375280"/>
            <a:ext cx="2625480" cy="1244880"/>
          </a:xfrm>
          <a:prstGeom prst="rect">
            <a:avLst/>
          </a:prstGeom>
          <a:noFill/>
          <a:ln>
            <a:noFill/>
          </a:ln>
        </p:spPr>
        <p:style>
          <a:lnRef idx="0"/>
          <a:fillRef idx="0"/>
          <a:effectRef idx="0"/>
          <a:fontRef idx="minor"/>
        </p:style>
        <p:txBody>
          <a:bodyPr lIns="0" rIns="0" tIns="0" bIns="0"/>
          <a:p>
            <a:pPr algn="r">
              <a:lnSpc>
                <a:spcPct val="100000"/>
              </a:lnSpc>
              <a:spcBef>
                <a:spcPts val="601"/>
              </a:spcBef>
            </a:pPr>
            <a:r>
              <a:rPr b="1" lang="en-US" sz="1800" spc="-1" strike="noStrike">
                <a:solidFill>
                  <a:srgbClr val="000000"/>
                </a:solidFill>
                <a:uFill>
                  <a:solidFill>
                    <a:srgbClr val="ffffff"/>
                  </a:solidFill>
                </a:uFill>
                <a:latin typeface="Franklin Gothic Book"/>
                <a:ea typeface="Arial"/>
              </a:rPr>
              <a:t>Sumedh Sathaye</a:t>
            </a:r>
            <a:endParaRPr b="0" lang="en-US" sz="1800" spc="-1" strike="noStrike">
              <a:solidFill>
                <a:srgbClr val="000000"/>
              </a:solidFill>
              <a:uFill>
                <a:solidFill>
                  <a:srgbClr val="ffffff"/>
                </a:solidFill>
              </a:uFill>
              <a:latin typeface="Arial"/>
            </a:endParaRPr>
          </a:p>
          <a:p>
            <a:pPr algn="r">
              <a:lnSpc>
                <a:spcPct val="100000"/>
              </a:lnSpc>
              <a:spcBef>
                <a:spcPts val="601"/>
              </a:spcBef>
            </a:pPr>
            <a:r>
              <a:rPr b="1" lang="en-US" sz="1800" spc="-1" strike="noStrike">
                <a:solidFill>
                  <a:srgbClr val="000000"/>
                </a:solidFill>
                <a:uFill>
                  <a:solidFill>
                    <a:srgbClr val="ffffff"/>
                  </a:solidFill>
                </a:uFill>
                <a:latin typeface="Franklin Gothic Book"/>
                <a:ea typeface="Arial"/>
              </a:rPr>
              <a:t>Jean-Pierre Roquesalane</a:t>
            </a:r>
            <a:endParaRPr b="0" lang="en-US" sz="1800" spc="-1" strike="noStrike">
              <a:solidFill>
                <a:srgbClr val="000000"/>
              </a:solidFill>
              <a:uFill>
                <a:solidFill>
                  <a:srgbClr val="ffffff"/>
                </a:solidFill>
              </a:uFill>
              <a:latin typeface="Arial"/>
            </a:endParaRPr>
          </a:p>
          <a:p>
            <a:pPr algn="r">
              <a:lnSpc>
                <a:spcPct val="100000"/>
              </a:lnSpc>
              <a:spcBef>
                <a:spcPts val="601"/>
              </a:spcBef>
            </a:pPr>
            <a:r>
              <a:rPr b="1" lang="en-US" sz="1800" spc="-1" strike="noStrike">
                <a:solidFill>
                  <a:srgbClr val="000000"/>
                </a:solidFill>
                <a:uFill>
                  <a:solidFill>
                    <a:srgbClr val="ffffff"/>
                  </a:solidFill>
                </a:uFill>
                <a:latin typeface="Franklin Gothic Book"/>
                <a:ea typeface="Arial"/>
              </a:rPr>
              <a:t>Arkady Kanevsky</a:t>
            </a:r>
            <a:endParaRPr b="0" lang="en-US" sz="1800" spc="-1" strike="noStrike">
              <a:solidFill>
                <a:srgbClr val="000000"/>
              </a:solidFill>
              <a:uFill>
                <a:solidFill>
                  <a:srgbClr val="ffffff"/>
                </a:solidFill>
              </a:uFill>
              <a:latin typeface="Arial"/>
            </a:endParaRPr>
          </a:p>
          <a:p>
            <a:pPr algn="r">
              <a:lnSpc>
                <a:spcPct val="100000"/>
              </a:lnSpc>
              <a:spcBef>
                <a:spcPts val="601"/>
              </a:spcBef>
            </a:pPr>
            <a:r>
              <a:rPr b="1" i="1" lang="en-US" sz="1200" spc="-1" strike="noStrike">
                <a:solidFill>
                  <a:srgbClr val="000000"/>
                </a:solidFill>
                <a:uFill>
                  <a:solidFill>
                    <a:srgbClr val="ffffff"/>
                  </a:solidFill>
                </a:uFill>
                <a:latin typeface="Franklin Gothic Book"/>
                <a:ea typeface="Arial"/>
              </a:rPr>
              <a:t>Service Provider Organization, Dell EMC </a:t>
            </a:r>
            <a:endParaRPr b="0" lang="en-US" sz="1200" spc="-1" strike="noStrike">
              <a:solidFill>
                <a:srgbClr val="000000"/>
              </a:solidFill>
              <a:uFill>
                <a:solidFill>
                  <a:srgbClr val="ffffff"/>
                </a:solidFill>
              </a:uFill>
              <a:latin typeface="Arial"/>
            </a:endParaRPr>
          </a:p>
        </p:txBody>
      </p:sp>
      <p:sp>
        <p:nvSpPr>
          <p:cNvPr id="442" name="CustomShape 3"/>
          <p:cNvSpPr/>
          <p:nvPr/>
        </p:nvSpPr>
        <p:spPr>
          <a:xfrm>
            <a:off x="914400" y="4114800"/>
            <a:ext cx="2376360" cy="714960"/>
          </a:xfrm>
          <a:prstGeom prst="rect">
            <a:avLst/>
          </a:prstGeom>
          <a:noFill/>
          <a:ln>
            <a:noFill/>
          </a:ln>
        </p:spPr>
        <p:style>
          <a:lnRef idx="0"/>
          <a:fillRef idx="0"/>
          <a:effectRef idx="0"/>
          <a:fontRef idx="minor"/>
        </p:style>
        <p:txBody>
          <a:bodyPr lIns="0" rIns="0" tIns="0" bIns="0"/>
          <a:p>
            <a:pPr algn="r">
              <a:lnSpc>
                <a:spcPct val="100000"/>
              </a:lnSpc>
              <a:spcBef>
                <a:spcPts val="601"/>
              </a:spcBef>
            </a:pPr>
            <a:r>
              <a:rPr b="1" lang="en-US" sz="1800" spc="-1" strike="noStrike">
                <a:solidFill>
                  <a:srgbClr val="000000"/>
                </a:solidFill>
                <a:uFill>
                  <a:solidFill>
                    <a:srgbClr val="ffffff"/>
                  </a:solidFill>
                </a:uFill>
                <a:latin typeface="Franklin Gothic Book"/>
                <a:ea typeface="Arial"/>
              </a:rPr>
              <a:t>Chris Janiszewski</a:t>
            </a:r>
            <a:endParaRPr b="0" lang="en-US" sz="1800" spc="-1" strike="noStrike">
              <a:solidFill>
                <a:srgbClr val="000000"/>
              </a:solidFill>
              <a:uFill>
                <a:solidFill>
                  <a:srgbClr val="ffffff"/>
                </a:solidFill>
              </a:uFill>
              <a:latin typeface="Arial"/>
            </a:endParaRPr>
          </a:p>
          <a:p>
            <a:pPr algn="r">
              <a:lnSpc>
                <a:spcPct val="100000"/>
              </a:lnSpc>
              <a:spcBef>
                <a:spcPts val="601"/>
              </a:spcBef>
            </a:pPr>
            <a:r>
              <a:rPr b="1" i="1" lang="en-US" sz="1200" spc="-1" strike="noStrike">
                <a:solidFill>
                  <a:srgbClr val="000000"/>
                </a:solidFill>
                <a:uFill>
                  <a:solidFill>
                    <a:srgbClr val="ffffff"/>
                  </a:solidFill>
                </a:uFill>
                <a:latin typeface="Franklin Gothic Book"/>
                <a:ea typeface="Arial"/>
              </a:rPr>
              <a:t>OpenStack Soultions Architect - Red Hat</a:t>
            </a:r>
            <a:endParaRPr b="0" lang="en-US" sz="1200" spc="-1" strike="noStrike">
              <a:solidFill>
                <a:srgbClr val="000000"/>
              </a:solidFill>
              <a:uFill>
                <a:solidFill>
                  <a:srgbClr val="ffffff"/>
                </a:solidFill>
              </a:uFill>
              <a:latin typeface="Arial"/>
            </a:endParaRPr>
          </a:p>
        </p:txBody>
      </p:sp>
    </p:spTree>
  </p:cSld>
  <p:transition spd="med">
    <p:wipe dir="r"/>
  </p:transition>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CustomShape 1"/>
          <p:cNvSpPr/>
          <p:nvPr/>
        </p:nvSpPr>
        <p:spPr>
          <a:xfrm>
            <a:off x="183600" y="271800"/>
            <a:ext cx="8775000" cy="866880"/>
          </a:xfrm>
          <a:prstGeom prst="rect">
            <a:avLst/>
          </a:prstGeom>
          <a:noFill/>
          <a:ln>
            <a:noFill/>
          </a:ln>
        </p:spPr>
        <p:style>
          <a:lnRef idx="0"/>
          <a:fillRef idx="0"/>
          <a:effectRef idx="0"/>
          <a:fontRef idx="minor"/>
        </p:style>
        <p:txBody>
          <a:bodyPr lIns="0" rIns="0" tIns="45000" bIns="45000"/>
          <a:p>
            <a:pPr algn="ctr">
              <a:lnSpc>
                <a:spcPct val="100000"/>
              </a:lnSpc>
            </a:pPr>
            <a:r>
              <a:rPr b="0" lang="en-US" sz="2800" spc="-1" strike="noStrike">
                <a:solidFill>
                  <a:srgbClr val="007db8"/>
                </a:solidFill>
                <a:uFill>
                  <a:solidFill>
                    <a:srgbClr val="ffffff"/>
                  </a:solidFill>
                </a:uFill>
                <a:latin typeface="Gill Sans Ultra Bold"/>
                <a:ea typeface="Arial"/>
              </a:rPr>
              <a:t>Red Hat and DELL – The perfect partnership</a:t>
            </a:r>
            <a:endParaRPr b="0" lang="en-US" sz="2800" spc="-1" strike="noStrike">
              <a:solidFill>
                <a:srgbClr val="000000"/>
              </a:solidFill>
              <a:uFill>
                <a:solidFill>
                  <a:srgbClr val="ffffff"/>
                </a:solidFill>
              </a:uFill>
              <a:latin typeface="Arial"/>
            </a:endParaRPr>
          </a:p>
        </p:txBody>
      </p:sp>
      <p:pic>
        <p:nvPicPr>
          <p:cNvPr id="548" name="Picture 434" descr=""/>
          <p:cNvPicPr/>
          <p:nvPr/>
        </p:nvPicPr>
        <p:blipFill>
          <a:blip r:embed="rId1"/>
          <a:stretch/>
        </p:blipFill>
        <p:spPr>
          <a:xfrm>
            <a:off x="5826240" y="2070720"/>
            <a:ext cx="2219400" cy="1402920"/>
          </a:xfrm>
          <a:prstGeom prst="rect">
            <a:avLst/>
          </a:prstGeom>
          <a:ln>
            <a:noFill/>
          </a:ln>
        </p:spPr>
      </p:pic>
      <p:pic>
        <p:nvPicPr>
          <p:cNvPr id="549" name="Picture 435" descr=""/>
          <p:cNvPicPr/>
          <p:nvPr/>
        </p:nvPicPr>
        <p:blipFill>
          <a:blip r:embed="rId2"/>
          <a:stretch/>
        </p:blipFill>
        <p:spPr>
          <a:xfrm>
            <a:off x="4754880" y="1228680"/>
            <a:ext cx="1644840" cy="1422000"/>
          </a:xfrm>
          <a:prstGeom prst="rect">
            <a:avLst/>
          </a:prstGeom>
          <a:ln>
            <a:noFill/>
          </a:ln>
        </p:spPr>
      </p:pic>
      <p:pic>
        <p:nvPicPr>
          <p:cNvPr id="550" name="Picture 436" descr=""/>
          <p:cNvPicPr/>
          <p:nvPr/>
        </p:nvPicPr>
        <p:blipFill>
          <a:blip r:embed="rId3"/>
          <a:stretch/>
        </p:blipFill>
        <p:spPr>
          <a:xfrm>
            <a:off x="7412040" y="1194120"/>
            <a:ext cx="1273680" cy="1273680"/>
          </a:xfrm>
          <a:prstGeom prst="rect">
            <a:avLst/>
          </a:prstGeom>
          <a:ln>
            <a:noFill/>
          </a:ln>
        </p:spPr>
      </p:pic>
      <p:sp>
        <p:nvSpPr>
          <p:cNvPr id="551" name="CustomShape 2"/>
          <p:cNvSpPr/>
          <p:nvPr/>
        </p:nvSpPr>
        <p:spPr>
          <a:xfrm>
            <a:off x="640080" y="1371600"/>
            <a:ext cx="4022280" cy="2193480"/>
          </a:xfrm>
          <a:prstGeom prst="rect">
            <a:avLst/>
          </a:prstGeom>
          <a:noFill/>
          <a:ln>
            <a:noFill/>
          </a:ln>
        </p:spPr>
        <p:style>
          <a:lnRef idx="0"/>
          <a:fillRef idx="0"/>
          <a:effectRef idx="0"/>
          <a:fontRef idx="minor"/>
        </p:style>
        <p:txBody>
          <a:bodyPr lIns="0" rIns="0" tIns="0" bIns="0"/>
          <a:p>
            <a:pPr>
              <a:lnSpc>
                <a:spcPct val="100000"/>
              </a:lnSpc>
              <a:spcBef>
                <a:spcPts val="1199"/>
              </a:spcBef>
            </a:pPr>
            <a:r>
              <a:rPr b="0" lang="en-US" sz="1400" spc="-1" strike="noStrike">
                <a:solidFill>
                  <a:srgbClr val="000000"/>
                </a:solidFill>
                <a:uFill>
                  <a:solidFill>
                    <a:srgbClr val="ffffff"/>
                  </a:solidFill>
                </a:uFill>
                <a:latin typeface="Franklin Gothic Book"/>
                <a:ea typeface="Arial"/>
              </a:rPr>
              <a:t>Best in class hardware</a:t>
            </a:r>
            <a:endParaRPr b="0" lang="en-US" sz="1400" spc="-1" strike="noStrike">
              <a:solidFill>
                <a:srgbClr val="000000"/>
              </a:solidFill>
              <a:uFill>
                <a:solidFill>
                  <a:srgbClr val="ffffff"/>
                </a:solidFill>
              </a:uFill>
              <a:latin typeface="Arial"/>
            </a:endParaRPr>
          </a:p>
          <a:p>
            <a:pPr>
              <a:lnSpc>
                <a:spcPct val="100000"/>
              </a:lnSpc>
              <a:spcBef>
                <a:spcPts val="1199"/>
              </a:spcBef>
            </a:pPr>
            <a:r>
              <a:rPr b="0" lang="en-US" sz="1400" spc="-1" strike="noStrike">
                <a:solidFill>
                  <a:srgbClr val="000000"/>
                </a:solidFill>
                <a:uFill>
                  <a:solidFill>
                    <a:srgbClr val="ffffff"/>
                  </a:solidFill>
                </a:uFill>
                <a:latin typeface="Franklin Gothic Book"/>
                <a:ea typeface="Arial"/>
              </a:rPr>
              <a:t>Distributed Continued Integration Partner</a:t>
            </a:r>
            <a:endParaRPr b="0" lang="en-US" sz="1400" spc="-1" strike="noStrike">
              <a:solidFill>
                <a:srgbClr val="000000"/>
              </a:solidFill>
              <a:uFill>
                <a:solidFill>
                  <a:srgbClr val="ffffff"/>
                </a:solidFill>
              </a:uFill>
              <a:latin typeface="Arial"/>
            </a:endParaRPr>
          </a:p>
          <a:p>
            <a:pPr>
              <a:lnSpc>
                <a:spcPct val="100000"/>
              </a:lnSpc>
              <a:spcBef>
                <a:spcPts val="1199"/>
              </a:spcBef>
            </a:pPr>
            <a:r>
              <a:rPr b="0" lang="en-US" sz="1400" spc="-1" strike="noStrike">
                <a:solidFill>
                  <a:srgbClr val="000000"/>
                </a:solidFill>
                <a:uFill>
                  <a:solidFill>
                    <a:srgbClr val="ffffff"/>
                  </a:solidFill>
                </a:uFill>
                <a:latin typeface="Franklin Gothic Book"/>
                <a:ea typeface="Arial"/>
              </a:rPr>
              <a:t>OpenStack and Linux contributor</a:t>
            </a:r>
            <a:endParaRPr b="0" lang="en-US" sz="1400" spc="-1" strike="noStrike">
              <a:solidFill>
                <a:srgbClr val="000000"/>
              </a:solidFill>
              <a:uFill>
                <a:solidFill>
                  <a:srgbClr val="ffffff"/>
                </a:solidFill>
              </a:uFill>
              <a:latin typeface="Arial"/>
            </a:endParaRPr>
          </a:p>
          <a:p>
            <a:pPr>
              <a:lnSpc>
                <a:spcPct val="100000"/>
              </a:lnSpc>
              <a:spcBef>
                <a:spcPts val="1199"/>
              </a:spcBef>
            </a:pPr>
            <a:r>
              <a:rPr b="0" lang="en-US" sz="1400" spc="-1" strike="noStrike">
                <a:solidFill>
                  <a:srgbClr val="000000"/>
                </a:solidFill>
                <a:uFill>
                  <a:solidFill>
                    <a:srgbClr val="ffffff"/>
                  </a:solidFill>
                </a:uFill>
                <a:latin typeface="Franklin Gothic Book"/>
                <a:ea typeface="Arial"/>
              </a:rPr>
              <a:t>Enhancement for Lifecycle Management of NFV features with Dell JetPack</a:t>
            </a:r>
            <a:endParaRPr b="0" lang="en-US" sz="1400" spc="-1" strike="noStrike">
              <a:solidFill>
                <a:srgbClr val="000000"/>
              </a:solidFill>
              <a:uFill>
                <a:solidFill>
                  <a:srgbClr val="ffffff"/>
                </a:solidFill>
              </a:uFill>
              <a:latin typeface="Arial"/>
            </a:endParaRPr>
          </a:p>
          <a:p>
            <a:pPr>
              <a:lnSpc>
                <a:spcPct val="100000"/>
              </a:lnSpc>
              <a:spcBef>
                <a:spcPts val="1199"/>
              </a:spcBef>
            </a:pPr>
            <a:r>
              <a:rPr b="0" lang="en-US" sz="1400" spc="-1" strike="noStrike">
                <a:solidFill>
                  <a:srgbClr val="000000"/>
                </a:solidFill>
                <a:uFill>
                  <a:solidFill>
                    <a:srgbClr val="ffffff"/>
                  </a:solidFill>
                </a:uFill>
                <a:latin typeface="Franklin Gothic Book"/>
                <a:ea typeface="Arial"/>
              </a:rPr>
              <a:t>Turn-key solutions</a:t>
            </a:r>
            <a:endParaRPr b="0" lang="en-US" sz="1400" spc="-1" strike="noStrike">
              <a:solidFill>
                <a:srgbClr val="000000"/>
              </a:solidFill>
              <a:uFill>
                <a:solidFill>
                  <a:srgbClr val="ffffff"/>
                </a:solidFill>
              </a:uFill>
              <a:latin typeface="Arial"/>
            </a:endParaRPr>
          </a:p>
          <a:p>
            <a:pPr>
              <a:lnSpc>
                <a:spcPct val="100000"/>
              </a:lnSpc>
              <a:spcBef>
                <a:spcPts val="1199"/>
              </a:spcBef>
            </a:pPr>
            <a:r>
              <a:rPr b="0" lang="en-US" sz="1400" spc="-1" strike="noStrike">
                <a:solidFill>
                  <a:srgbClr val="000000"/>
                </a:solidFill>
                <a:uFill>
                  <a:solidFill>
                    <a:srgbClr val="ffffff"/>
                  </a:solidFill>
                </a:uFill>
                <a:latin typeface="Franklin Gothic Book"/>
                <a:ea typeface="Arial"/>
              </a:rPr>
              <a:t>Single Vendor support model</a:t>
            </a:r>
            <a:endParaRPr b="0" lang="en-US" sz="1400" spc="-1" strike="noStrike">
              <a:solidFill>
                <a:srgbClr val="000000"/>
              </a:solidFill>
              <a:uFill>
                <a:solidFill>
                  <a:srgbClr val="ffffff"/>
                </a:solidFill>
              </a:uFill>
              <a:latin typeface="Arial"/>
            </a:endParaRPr>
          </a:p>
          <a:p>
            <a:pPr>
              <a:lnSpc>
                <a:spcPct val="100000"/>
              </a:lnSpc>
              <a:spcBef>
                <a:spcPts val="1199"/>
              </a:spcBef>
            </a:pPr>
            <a:endParaRPr b="0" lang="en-US" sz="1400" spc="-1" strike="noStrike">
              <a:solidFill>
                <a:srgbClr val="000000"/>
              </a:solidFill>
              <a:uFill>
                <a:solidFill>
                  <a:srgbClr val="ffffff"/>
                </a:solidFill>
              </a:uFill>
              <a:latin typeface="Arial"/>
            </a:endParaRPr>
          </a:p>
          <a:p>
            <a:pPr>
              <a:lnSpc>
                <a:spcPct val="100000"/>
              </a:lnSpc>
              <a:spcBef>
                <a:spcPts val="1199"/>
              </a:spcBef>
            </a:pPr>
            <a:endParaRPr b="0" lang="en-US" sz="1400" spc="-1" strike="noStrike">
              <a:solidFill>
                <a:srgbClr val="000000"/>
              </a:solidFill>
              <a:uFill>
                <a:solidFill>
                  <a:srgbClr val="ffffff"/>
                </a:solidFill>
              </a:uFill>
              <a:latin typeface="Arial"/>
            </a:endParaRPr>
          </a:p>
        </p:txBody>
      </p:sp>
    </p:spTree>
  </p:cSld>
  <p:transition spd="med">
    <p:wipe dir="r"/>
  </p:transition>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CustomShape 1"/>
          <p:cNvSpPr/>
          <p:nvPr/>
        </p:nvSpPr>
        <p:spPr>
          <a:xfrm>
            <a:off x="0" y="832680"/>
            <a:ext cx="9142560" cy="27705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4400" spc="-1" strike="noStrike">
                <a:solidFill>
                  <a:srgbClr val="ffffff"/>
                </a:solidFill>
                <a:uFill>
                  <a:solidFill>
                    <a:srgbClr val="ffffff"/>
                  </a:solidFill>
                </a:uFill>
                <a:latin typeface="Gill Sans Ultra Bold"/>
                <a:ea typeface="ＭＳ Ｐゴシック"/>
              </a:rPr>
              <a:t>How to use TripleO for </a:t>
            </a:r>
            <a:r>
              <a:rPr b="0" lang="en-US" sz="4400" spc="-1" strike="noStrike">
                <a:solidFill>
                  <a:srgbClr val="007db8"/>
                </a:solidFill>
                <a:uFill>
                  <a:solidFill>
                    <a:srgbClr val="ffffff"/>
                  </a:solidFill>
                </a:uFill>
                <a:latin typeface="Gill Sans Ultra Bold"/>
                <a:ea typeface="ＭＳ Ｐゴシック"/>
              </a:rPr>
              <a:t>“</a:t>
            </a:r>
            <a:r>
              <a:rPr b="0" i="1" lang="en-US" sz="4400" spc="-1" strike="noStrike">
                <a:solidFill>
                  <a:srgbClr val="007db8"/>
                </a:solidFill>
                <a:uFill>
                  <a:solidFill>
                    <a:srgbClr val="ffffff"/>
                  </a:solidFill>
                </a:uFill>
                <a:latin typeface="Gill Sans Ultra Bold"/>
                <a:ea typeface="ＭＳ Ｐゴシック"/>
              </a:rPr>
              <a:t>Day-0”</a:t>
            </a:r>
            <a:r>
              <a:rPr b="0" lang="en-US" sz="4400" spc="-1" strike="noStrike">
                <a:solidFill>
                  <a:srgbClr val="007db8"/>
                </a:solidFill>
                <a:uFill>
                  <a:solidFill>
                    <a:srgbClr val="ffffff"/>
                  </a:solidFill>
                </a:uFill>
                <a:latin typeface="Gill Sans Ultra Bold"/>
                <a:ea typeface="ＭＳ Ｐゴシック"/>
              </a:rPr>
              <a:t> </a:t>
            </a:r>
            <a:r>
              <a:rPr b="0" lang="en-US" sz="4400" spc="-1" strike="noStrike">
                <a:solidFill>
                  <a:srgbClr val="ffffff"/>
                </a:solidFill>
                <a:uFill>
                  <a:solidFill>
                    <a:srgbClr val="ffffff"/>
                  </a:solidFill>
                </a:uFill>
                <a:latin typeface="Gill Sans Ultra Bold"/>
                <a:ea typeface="ＭＳ Ｐゴシック"/>
              </a:rPr>
              <a:t>and </a:t>
            </a:r>
            <a:r>
              <a:rPr b="0" lang="en-US" sz="4400" spc="-1" strike="noStrike">
                <a:solidFill>
                  <a:srgbClr val="007db8"/>
                </a:solidFill>
                <a:uFill>
                  <a:solidFill>
                    <a:srgbClr val="ffffff"/>
                  </a:solidFill>
                </a:uFill>
                <a:latin typeface="Gill Sans Ultra Bold"/>
                <a:ea typeface="ＭＳ Ｐゴシック"/>
              </a:rPr>
              <a:t>“</a:t>
            </a:r>
            <a:r>
              <a:rPr b="0" i="1" lang="en-US" sz="4400" spc="-1" strike="noStrike">
                <a:solidFill>
                  <a:srgbClr val="007db8"/>
                </a:solidFill>
                <a:uFill>
                  <a:solidFill>
                    <a:srgbClr val="ffffff"/>
                  </a:solidFill>
                </a:uFill>
                <a:latin typeface="Gill Sans Ultra Bold"/>
                <a:ea typeface="ＭＳ Ｐゴシック"/>
              </a:rPr>
              <a:t>Day-N”</a:t>
            </a:r>
            <a:r>
              <a:rPr b="0" lang="en-US" sz="4400" spc="-1" strike="noStrike">
                <a:solidFill>
                  <a:srgbClr val="007db8"/>
                </a:solidFill>
                <a:uFill>
                  <a:solidFill>
                    <a:srgbClr val="ffffff"/>
                  </a:solidFill>
                </a:uFill>
                <a:latin typeface="Gill Sans Ultra Bold"/>
                <a:ea typeface="ＭＳ Ｐゴシック"/>
              </a:rPr>
              <a:t> </a:t>
            </a:r>
            <a:r>
              <a:rPr b="0" lang="en-US" sz="4400" spc="-1" strike="noStrike">
                <a:solidFill>
                  <a:srgbClr val="ffffff"/>
                </a:solidFill>
                <a:uFill>
                  <a:solidFill>
                    <a:srgbClr val="ffffff"/>
                  </a:solidFill>
                </a:uFill>
                <a:latin typeface="Gill Sans Ultra Bold"/>
                <a:ea typeface="ＭＳ Ｐゴシック"/>
              </a:rPr>
              <a:t>Enablement and Lifecycle Management of NFV features</a:t>
            </a:r>
            <a:r>
              <a:rPr b="0" lang="en-US" sz="4400" spc="-1" strike="noStrike">
                <a:solidFill>
                  <a:srgbClr val="007db8"/>
                </a:solidFill>
                <a:uFill>
                  <a:solidFill>
                    <a:srgbClr val="ffffff"/>
                  </a:solidFill>
                </a:uFill>
                <a:latin typeface="Gill Sans Ultra Bold"/>
                <a:ea typeface="ＭＳ Ｐゴシック"/>
              </a:rPr>
              <a:t>?</a:t>
            </a:r>
            <a:endParaRPr b="0" lang="en-US" sz="4400" spc="-1" strike="noStrike">
              <a:solidFill>
                <a:srgbClr val="ffffff"/>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CustomShape 1"/>
          <p:cNvSpPr/>
          <p:nvPr/>
        </p:nvSpPr>
        <p:spPr>
          <a:xfrm>
            <a:off x="213840" y="179280"/>
            <a:ext cx="8134560" cy="63864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Arial"/>
              </a:rPr>
              <a:t>Our Solution: Overview</a:t>
            </a:r>
            <a:endParaRPr b="0" lang="en-US" sz="4400" spc="-1" strike="noStrike">
              <a:solidFill>
                <a:srgbClr val="000000"/>
              </a:solidFill>
              <a:uFill>
                <a:solidFill>
                  <a:srgbClr val="ffffff"/>
                </a:solidFill>
              </a:uFill>
              <a:latin typeface="Arial"/>
            </a:endParaRPr>
          </a:p>
        </p:txBody>
      </p:sp>
      <p:sp>
        <p:nvSpPr>
          <p:cNvPr id="554" name="CustomShape 2"/>
          <p:cNvSpPr/>
          <p:nvPr/>
        </p:nvSpPr>
        <p:spPr>
          <a:xfrm>
            <a:off x="271440" y="819360"/>
            <a:ext cx="3841920" cy="3649680"/>
          </a:xfrm>
          <a:prstGeom prst="rect">
            <a:avLst/>
          </a:prstGeom>
          <a:noFill/>
          <a:ln>
            <a:noFill/>
          </a:ln>
        </p:spPr>
        <p:style>
          <a:lnRef idx="0"/>
          <a:fillRef idx="0"/>
          <a:effectRef idx="0"/>
          <a:fontRef idx="minor"/>
        </p:style>
        <p:txBody>
          <a:bodyPr lIns="0" rIns="0" tIns="0" bIns="0"/>
          <a:p>
            <a:pPr>
              <a:lnSpc>
                <a:spcPct val="100000"/>
              </a:lnSpc>
              <a:spcBef>
                <a:spcPts val="1199"/>
              </a:spcBef>
            </a:pPr>
            <a:r>
              <a:rPr b="0" lang="en-US" sz="1600" spc="-1" strike="noStrike">
                <a:solidFill>
                  <a:srgbClr val="000000"/>
                </a:solidFill>
                <a:uFill>
                  <a:solidFill>
                    <a:srgbClr val="ffffff"/>
                  </a:solidFill>
                </a:uFill>
                <a:latin typeface="Franklin Gothic Book"/>
                <a:ea typeface="Arial"/>
              </a:rPr>
              <a:t>The Context</a:t>
            </a:r>
            <a:endParaRPr b="0" lang="en-US" sz="16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1600" spc="-1" strike="noStrike">
                <a:solidFill>
                  <a:srgbClr val="000000"/>
                </a:solidFill>
                <a:uFill>
                  <a:solidFill>
                    <a:srgbClr val="ffffff"/>
                  </a:solidFill>
                </a:uFill>
                <a:latin typeface="Franklin Gothic Book"/>
                <a:ea typeface="Arial"/>
              </a:rPr>
              <a:t>Red Hat OSP</a:t>
            </a:r>
            <a:endParaRPr b="0" lang="en-US" sz="16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1600" spc="-1" strike="noStrike">
                <a:solidFill>
                  <a:srgbClr val="000000"/>
                </a:solidFill>
                <a:uFill>
                  <a:solidFill>
                    <a:srgbClr val="ffffff"/>
                  </a:solidFill>
                </a:uFill>
                <a:latin typeface="Franklin Gothic Book"/>
                <a:ea typeface="Arial"/>
              </a:rPr>
              <a:t>Red Hat OSP Director</a:t>
            </a:r>
            <a:endParaRPr b="0" lang="en-US" sz="16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1600" spc="-1" strike="noStrike" u="sng">
                <a:solidFill>
                  <a:srgbClr val="0000ff"/>
                </a:solidFill>
                <a:uFill>
                  <a:solidFill>
                    <a:srgbClr val="ffffff"/>
                  </a:solidFill>
                </a:uFill>
                <a:latin typeface="Franklin Gothic Book"/>
                <a:ea typeface="Arial"/>
                <a:hlinkClick r:id="rId1"/>
              </a:rPr>
              <a:t>Dell EMC Jetstream JetPack automated life-cycle management </a:t>
            </a:r>
            <a:r>
              <a:rPr b="0" lang="en-US" sz="1600" spc="-1" strike="noStrike" u="sng">
                <a:solidFill>
                  <a:srgbClr val="0000ff"/>
                </a:solidFill>
                <a:uFill>
                  <a:solidFill>
                    <a:srgbClr val="ffffff"/>
                  </a:solidFill>
                </a:uFill>
                <a:latin typeface="Franklin Gothic Book"/>
                <a:ea typeface="Arial"/>
                <a:hlinkClick r:id="rId2"/>
              </a:rPr>
              <a:t>software</a:t>
            </a:r>
            <a:endParaRPr b="0" lang="en-US" sz="1600" spc="-1" strike="noStrike">
              <a:solidFill>
                <a:srgbClr val="000000"/>
              </a:solidFill>
              <a:uFill>
                <a:solidFill>
                  <a:srgbClr val="ffffff"/>
                </a:solidFill>
              </a:uFill>
              <a:latin typeface="Arial"/>
            </a:endParaRPr>
          </a:p>
          <a:p>
            <a:pPr lvl="1" marL="685800" indent="-227160">
              <a:lnSpc>
                <a:spcPct val="100000"/>
              </a:lnSpc>
              <a:spcBef>
                <a:spcPts val="1199"/>
              </a:spcBef>
              <a:buClr>
                <a:srgbClr val="808080"/>
              </a:buClr>
              <a:buFont typeface="Arial"/>
              <a:buChar char="•"/>
            </a:pPr>
            <a:r>
              <a:rPr b="0" lang="en-US" sz="1400" spc="-1" strike="noStrike" u="sng">
                <a:solidFill>
                  <a:srgbClr val="0000ff"/>
                </a:solidFill>
                <a:uFill>
                  <a:solidFill>
                    <a:srgbClr val="ffffff"/>
                  </a:solidFill>
                </a:uFill>
                <a:latin typeface="Arial"/>
                <a:ea typeface="DejaVu Sans"/>
                <a:hlinkClick r:id="rId3"/>
              </a:rPr>
              <a:t>https://github.com/dsp-jetpack/JetPack</a:t>
            </a:r>
            <a:endParaRPr b="0" lang="en-US" sz="1400" spc="-1" strike="noStrike">
              <a:solidFill>
                <a:srgbClr val="000000"/>
              </a:solidFill>
              <a:uFill>
                <a:solidFill>
                  <a:srgbClr val="ffffff"/>
                </a:solidFill>
              </a:uFill>
              <a:latin typeface="Arial"/>
            </a:endParaRPr>
          </a:p>
          <a:p>
            <a:pPr>
              <a:lnSpc>
                <a:spcPct val="100000"/>
              </a:lnSpc>
              <a:spcBef>
                <a:spcPts val="1199"/>
              </a:spcBef>
            </a:pPr>
            <a:r>
              <a:rPr b="0" lang="en-US" sz="1600" spc="-1" strike="noStrike">
                <a:solidFill>
                  <a:srgbClr val="000000"/>
                </a:solidFill>
                <a:uFill>
                  <a:solidFill>
                    <a:srgbClr val="ffffff"/>
                  </a:solidFill>
                </a:uFill>
                <a:latin typeface="Franklin Gothic Book"/>
                <a:ea typeface="Arial"/>
              </a:rPr>
              <a:t>First Feature Set:</a:t>
            </a:r>
            <a:endParaRPr b="0" lang="en-US" sz="16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1600" spc="-1" strike="noStrike">
                <a:solidFill>
                  <a:srgbClr val="000000"/>
                </a:solidFill>
                <a:uFill>
                  <a:solidFill>
                    <a:srgbClr val="ffffff"/>
                  </a:solidFill>
                </a:uFill>
                <a:latin typeface="Franklin Gothic Book"/>
                <a:ea typeface="Arial"/>
              </a:rPr>
              <a:t>HugePages</a:t>
            </a:r>
            <a:endParaRPr b="0" lang="en-US" sz="16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1600" spc="-1" strike="noStrike">
                <a:solidFill>
                  <a:srgbClr val="000000"/>
                </a:solidFill>
                <a:uFill>
                  <a:solidFill>
                    <a:srgbClr val="ffffff"/>
                  </a:solidFill>
                </a:uFill>
                <a:latin typeface="Franklin Gothic Book"/>
                <a:ea typeface="Arial"/>
              </a:rPr>
              <a:t>CPU Pinning for NUMA optimization</a:t>
            </a:r>
            <a:endParaRPr b="0" lang="en-US" sz="16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1600" spc="-1" strike="noStrike">
                <a:solidFill>
                  <a:srgbClr val="000000"/>
                </a:solidFill>
                <a:uFill>
                  <a:solidFill>
                    <a:srgbClr val="ffffff"/>
                  </a:solidFill>
                </a:uFill>
                <a:latin typeface="Franklin Gothic Book"/>
                <a:ea typeface="Arial"/>
              </a:rPr>
              <a:t>Deployment only initially</a:t>
            </a:r>
            <a:endParaRPr b="0" lang="en-US" sz="1600" spc="-1" strike="noStrike">
              <a:solidFill>
                <a:srgbClr val="000000"/>
              </a:solidFill>
              <a:uFill>
                <a:solidFill>
                  <a:srgbClr val="ffffff"/>
                </a:solidFill>
              </a:uFill>
              <a:latin typeface="Arial"/>
            </a:endParaRPr>
          </a:p>
        </p:txBody>
      </p:sp>
      <p:sp>
        <p:nvSpPr>
          <p:cNvPr id="555" name="CustomShape 3"/>
          <p:cNvSpPr/>
          <p:nvPr/>
        </p:nvSpPr>
        <p:spPr>
          <a:xfrm>
            <a:off x="4376880" y="819360"/>
            <a:ext cx="3851280" cy="3649680"/>
          </a:xfrm>
          <a:prstGeom prst="rect">
            <a:avLst/>
          </a:prstGeom>
          <a:noFill/>
          <a:ln>
            <a:noFill/>
          </a:ln>
        </p:spPr>
        <p:style>
          <a:lnRef idx="0"/>
          <a:fillRef idx="0"/>
          <a:effectRef idx="0"/>
          <a:fontRef idx="minor"/>
        </p:style>
        <p:txBody>
          <a:bodyPr lIns="0" rIns="0" tIns="0" bIns="0"/>
          <a:p>
            <a:pPr>
              <a:lnSpc>
                <a:spcPct val="100000"/>
              </a:lnSpc>
              <a:spcBef>
                <a:spcPts val="1199"/>
              </a:spcBef>
            </a:pPr>
            <a:r>
              <a:rPr b="0" lang="en-US" sz="1600" spc="-1" strike="noStrike">
                <a:solidFill>
                  <a:srgbClr val="000000"/>
                </a:solidFill>
                <a:uFill>
                  <a:solidFill>
                    <a:srgbClr val="ffffff"/>
                  </a:solidFill>
                </a:uFill>
                <a:latin typeface="Franklin Gothic Book"/>
                <a:ea typeface="Arial"/>
              </a:rPr>
              <a:t>The Approach</a:t>
            </a:r>
            <a:endParaRPr b="0" lang="en-US" sz="16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1600" spc="-1" strike="noStrike">
                <a:solidFill>
                  <a:srgbClr val="000000"/>
                </a:solidFill>
                <a:uFill>
                  <a:solidFill>
                    <a:srgbClr val="ffffff"/>
                  </a:solidFill>
                </a:uFill>
                <a:latin typeface="Franklin Gothic Book"/>
                <a:ea typeface="Arial"/>
              </a:rPr>
              <a:t>Custom Role “Dell NFV Compute”</a:t>
            </a:r>
            <a:endParaRPr b="0" lang="en-US" sz="16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1600" spc="-1" strike="noStrike">
                <a:solidFill>
                  <a:srgbClr val="000000"/>
                </a:solidFill>
                <a:uFill>
                  <a:solidFill>
                    <a:srgbClr val="ffffff"/>
                  </a:solidFill>
                </a:uFill>
                <a:latin typeface="Franklin Gothic Book"/>
                <a:ea typeface="Arial"/>
              </a:rPr>
              <a:t>Feature parameterization via JetPack settings files – OR – RHOSP Director UI</a:t>
            </a:r>
            <a:endParaRPr b="0" lang="en-US" sz="16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1600" spc="-1" strike="noStrike">
                <a:solidFill>
                  <a:srgbClr val="000000"/>
                </a:solidFill>
                <a:uFill>
                  <a:solidFill>
                    <a:srgbClr val="ffffff"/>
                  </a:solidFill>
                </a:uFill>
                <a:latin typeface="Franklin Gothic Book"/>
                <a:ea typeface="Arial"/>
              </a:rPr>
              <a:t>Database state to remember last-enablement</a:t>
            </a:r>
            <a:endParaRPr b="0" lang="en-US" sz="16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1600" spc="-1" strike="noStrike">
                <a:solidFill>
                  <a:srgbClr val="000000"/>
                </a:solidFill>
                <a:uFill>
                  <a:solidFill>
                    <a:srgbClr val="ffffff"/>
                  </a:solidFill>
                </a:uFill>
                <a:latin typeface="Franklin Gothic Book"/>
                <a:ea typeface="Arial"/>
              </a:rPr>
              <a:t>Puppet for customization of Heat Templates</a:t>
            </a:r>
            <a:endParaRPr b="0" lang="en-US" sz="16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1600" spc="-1" strike="noStrike">
                <a:solidFill>
                  <a:srgbClr val="000000"/>
                </a:solidFill>
                <a:uFill>
                  <a:solidFill>
                    <a:srgbClr val="ffffff"/>
                  </a:solidFill>
                </a:uFill>
                <a:latin typeface="Franklin Gothic Book"/>
                <a:ea typeface="Arial"/>
              </a:rPr>
              <a:t>Day-0 Enablement embedded within standard deployment</a:t>
            </a:r>
            <a:endParaRPr b="0" lang="en-US" sz="16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1600" spc="-1" strike="noStrike">
                <a:solidFill>
                  <a:srgbClr val="000000"/>
                </a:solidFill>
                <a:uFill>
                  <a:solidFill>
                    <a:srgbClr val="ffffff"/>
                  </a:solidFill>
                </a:uFill>
                <a:latin typeface="Franklin Gothic Book"/>
                <a:ea typeface="Arial"/>
              </a:rPr>
              <a:t>Day-N Enablement looks like a Compute node addition or update</a:t>
            </a:r>
            <a:endParaRPr b="0" lang="en-US" sz="1600" spc="-1" strike="noStrike">
              <a:solidFill>
                <a:srgbClr val="000000"/>
              </a:solidFill>
              <a:uFill>
                <a:solidFill>
                  <a:srgbClr val="ffffff"/>
                </a:solidFill>
              </a:uFill>
              <a:latin typeface="Arial"/>
            </a:endParaRPr>
          </a:p>
        </p:txBody>
      </p:sp>
    </p:spTree>
  </p:cSld>
  <p:transition spd="med">
    <p:wipe dir="r"/>
  </p:transition>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CustomShape 1"/>
          <p:cNvSpPr/>
          <p:nvPr/>
        </p:nvSpPr>
        <p:spPr>
          <a:xfrm>
            <a:off x="262080" y="271800"/>
            <a:ext cx="8799840" cy="638640"/>
          </a:xfrm>
          <a:prstGeom prst="rect">
            <a:avLst/>
          </a:prstGeom>
          <a:noFill/>
          <a:ln>
            <a:noFill/>
          </a:ln>
        </p:spPr>
        <p:style>
          <a:lnRef idx="0"/>
          <a:fillRef idx="0"/>
          <a:effectRef idx="0"/>
          <a:fontRef idx="minor"/>
        </p:style>
        <p:txBody>
          <a:bodyPr lIns="0" rIns="0" tIns="45000" bIns="45000"/>
          <a:p>
            <a:pPr>
              <a:lnSpc>
                <a:spcPct val="100000"/>
              </a:lnSpc>
            </a:pPr>
            <a:r>
              <a:rPr b="0" lang="en-US" sz="4000" spc="-1" strike="noStrike">
                <a:solidFill>
                  <a:srgbClr val="007db8"/>
                </a:solidFill>
                <a:uFill>
                  <a:solidFill>
                    <a:srgbClr val="ffffff"/>
                  </a:solidFill>
                </a:uFill>
                <a:latin typeface="Gill Sans Ultra Bold"/>
                <a:ea typeface="Gill Sans Ultra Bold"/>
              </a:rPr>
              <a:t>Solution: High-Level View</a:t>
            </a:r>
            <a:endParaRPr b="0" lang="en-US" sz="4000" spc="-1" strike="noStrike">
              <a:solidFill>
                <a:srgbClr val="000000"/>
              </a:solidFill>
              <a:uFill>
                <a:solidFill>
                  <a:srgbClr val="ffffff"/>
                </a:solidFill>
              </a:uFill>
              <a:latin typeface="Arial"/>
            </a:endParaRPr>
          </a:p>
        </p:txBody>
      </p:sp>
      <p:pic>
        <p:nvPicPr>
          <p:cNvPr id="557" name="Picture 24" descr=""/>
          <p:cNvPicPr/>
          <p:nvPr/>
        </p:nvPicPr>
        <p:blipFill>
          <a:blip r:embed="rId1"/>
          <a:stretch/>
        </p:blipFill>
        <p:spPr>
          <a:xfrm>
            <a:off x="958680" y="4749840"/>
            <a:ext cx="829080" cy="173160"/>
          </a:xfrm>
          <a:prstGeom prst="rect">
            <a:avLst/>
          </a:prstGeom>
          <a:ln>
            <a:noFill/>
          </a:ln>
        </p:spPr>
      </p:pic>
      <p:pic>
        <p:nvPicPr>
          <p:cNvPr id="558" name="Picture 25" descr=""/>
          <p:cNvPicPr/>
          <p:nvPr/>
        </p:nvPicPr>
        <p:blipFill>
          <a:blip r:embed="rId2"/>
          <a:stretch/>
        </p:blipFill>
        <p:spPr>
          <a:xfrm>
            <a:off x="3647160" y="4742280"/>
            <a:ext cx="829080" cy="179640"/>
          </a:xfrm>
          <a:prstGeom prst="rect">
            <a:avLst/>
          </a:prstGeom>
          <a:ln>
            <a:noFill/>
          </a:ln>
        </p:spPr>
      </p:pic>
      <p:sp>
        <p:nvSpPr>
          <p:cNvPr id="559" name="CustomShape 2"/>
          <p:cNvSpPr/>
          <p:nvPr/>
        </p:nvSpPr>
        <p:spPr>
          <a:xfrm>
            <a:off x="1788840" y="4701600"/>
            <a:ext cx="1856880" cy="45360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444444"/>
                </a:solidFill>
                <a:uFill>
                  <a:solidFill>
                    <a:srgbClr val="ffffff"/>
                  </a:solidFill>
                </a:uFill>
                <a:latin typeface="Franklin Gothic Book"/>
                <a:ea typeface="DejaVu Sans"/>
              </a:rPr>
              <a:t>Managed by Heat/Puppet</a:t>
            </a:r>
            <a:endParaRPr b="0" lang="en-US" sz="1200" spc="-1" strike="noStrike">
              <a:solidFill>
                <a:srgbClr val="000000"/>
              </a:solidFill>
              <a:uFill>
                <a:solidFill>
                  <a:srgbClr val="ffffff"/>
                </a:solidFill>
              </a:uFill>
              <a:latin typeface="Arial"/>
            </a:endParaRPr>
          </a:p>
        </p:txBody>
      </p:sp>
      <p:sp>
        <p:nvSpPr>
          <p:cNvPr id="560" name="CustomShape 3"/>
          <p:cNvSpPr/>
          <p:nvPr/>
        </p:nvSpPr>
        <p:spPr>
          <a:xfrm>
            <a:off x="4477680" y="4694400"/>
            <a:ext cx="1856880" cy="27180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444444"/>
                </a:solidFill>
                <a:uFill>
                  <a:solidFill>
                    <a:srgbClr val="ffffff"/>
                  </a:solidFill>
                </a:uFill>
                <a:latin typeface="Franklin Gothic Book"/>
                <a:ea typeface="DejaVu Sans"/>
              </a:rPr>
              <a:t>Managed by JetPack</a:t>
            </a:r>
            <a:endParaRPr b="0" lang="en-US" sz="1200" spc="-1" strike="noStrike">
              <a:solidFill>
                <a:srgbClr val="000000"/>
              </a:solidFill>
              <a:uFill>
                <a:solidFill>
                  <a:srgbClr val="ffffff"/>
                </a:solidFill>
              </a:uFill>
              <a:latin typeface="Arial"/>
            </a:endParaRPr>
          </a:p>
        </p:txBody>
      </p:sp>
      <p:sp>
        <p:nvSpPr>
          <p:cNvPr id="561" name="CustomShape 4"/>
          <p:cNvSpPr/>
          <p:nvPr/>
        </p:nvSpPr>
        <p:spPr>
          <a:xfrm>
            <a:off x="6856200" y="4694400"/>
            <a:ext cx="1856880" cy="27180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444444"/>
                </a:solidFill>
                <a:uFill>
                  <a:solidFill>
                    <a:srgbClr val="ffffff"/>
                  </a:solidFill>
                </a:uFill>
                <a:latin typeface="Franklin Gothic Book"/>
                <a:ea typeface="DejaVu Sans"/>
              </a:rPr>
              <a:t>User actions</a:t>
            </a:r>
            <a:endParaRPr b="0" lang="en-US" sz="1200" spc="-1" strike="noStrike">
              <a:solidFill>
                <a:srgbClr val="000000"/>
              </a:solidFill>
              <a:uFill>
                <a:solidFill>
                  <a:srgbClr val="ffffff"/>
                </a:solidFill>
              </a:uFill>
              <a:latin typeface="Arial"/>
            </a:endParaRPr>
          </a:p>
        </p:txBody>
      </p:sp>
      <p:pic>
        <p:nvPicPr>
          <p:cNvPr id="562" name="Picture 3" descr=""/>
          <p:cNvPicPr/>
          <p:nvPr/>
        </p:nvPicPr>
        <p:blipFill>
          <a:blip r:embed="rId3"/>
          <a:stretch/>
        </p:blipFill>
        <p:spPr>
          <a:xfrm>
            <a:off x="6032520" y="4749840"/>
            <a:ext cx="822600" cy="179640"/>
          </a:xfrm>
          <a:prstGeom prst="rect">
            <a:avLst/>
          </a:prstGeom>
          <a:ln>
            <a:noFill/>
          </a:ln>
        </p:spPr>
      </p:pic>
      <p:pic>
        <p:nvPicPr>
          <p:cNvPr id="563" name="Picture 2" descr=""/>
          <p:cNvPicPr/>
          <p:nvPr/>
        </p:nvPicPr>
        <p:blipFill>
          <a:blip r:embed="rId4"/>
          <a:stretch/>
        </p:blipFill>
        <p:spPr>
          <a:xfrm>
            <a:off x="1384560" y="959760"/>
            <a:ext cx="6280200" cy="3563640"/>
          </a:xfrm>
          <a:prstGeom prst="rect">
            <a:avLst/>
          </a:prstGeom>
          <a:ln>
            <a:noFill/>
          </a:ln>
        </p:spPr>
      </p:pic>
    </p:spTree>
  </p:cSld>
  <p:transition spd="med">
    <p:wipe dir="r"/>
  </p:transition>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4" name="CustomShape 1"/>
          <p:cNvSpPr/>
          <p:nvPr/>
        </p:nvSpPr>
        <p:spPr>
          <a:xfrm>
            <a:off x="0" y="1136520"/>
            <a:ext cx="9142560" cy="912240"/>
          </a:xfrm>
          <a:prstGeom prst="rect">
            <a:avLst/>
          </a:prstGeom>
          <a:noFill/>
          <a:ln>
            <a:noFill/>
          </a:ln>
        </p:spPr>
        <p:style>
          <a:lnRef idx="0"/>
          <a:fillRef idx="0"/>
          <a:effectRef idx="0"/>
          <a:fontRef idx="minor"/>
        </p:style>
        <p:txBody>
          <a:bodyPr lIns="90000" rIns="90000" tIns="45000" bIns="45000"/>
          <a:p>
            <a:pPr algn="ctr">
              <a:lnSpc>
                <a:spcPct val="100000"/>
              </a:lnSpc>
            </a:pPr>
            <a:r>
              <a:rPr b="0" lang="en-US" sz="5400" spc="-1" strike="noStrike">
                <a:solidFill>
                  <a:srgbClr val="ffffff"/>
                </a:solidFill>
                <a:uFill>
                  <a:solidFill>
                    <a:srgbClr val="ffffff"/>
                  </a:solidFill>
                </a:uFill>
                <a:latin typeface="Gill Sans Ultra Bold"/>
                <a:ea typeface="ＭＳ Ｐゴシック"/>
              </a:rPr>
              <a:t>Our First steps</a:t>
            </a:r>
            <a:r>
              <a:rPr b="0" lang="en-US" sz="5400" spc="-1" strike="noStrike">
                <a:solidFill>
                  <a:srgbClr val="4f81bd"/>
                </a:solidFill>
                <a:uFill>
                  <a:solidFill>
                    <a:srgbClr val="ffffff"/>
                  </a:solidFill>
                </a:uFill>
                <a:latin typeface="Gill Sans Ultra Bold"/>
                <a:ea typeface="ＭＳ Ｐゴシック"/>
              </a:rPr>
              <a:t>.</a:t>
            </a:r>
            <a:endParaRPr b="0" lang="en-US" sz="5400" spc="-1" strike="noStrike">
              <a:solidFill>
                <a:srgbClr val="ffffff"/>
              </a:solidFill>
              <a:uFill>
                <a:solidFill>
                  <a:srgbClr val="ffffff"/>
                </a:solidFill>
              </a:uFill>
              <a:latin typeface="Arial"/>
            </a:endParaRPr>
          </a:p>
        </p:txBody>
      </p:sp>
      <p:sp>
        <p:nvSpPr>
          <p:cNvPr id="565" name="CustomShape 2"/>
          <p:cNvSpPr/>
          <p:nvPr/>
        </p:nvSpPr>
        <p:spPr>
          <a:xfrm>
            <a:off x="2252880" y="1883160"/>
            <a:ext cx="4770360" cy="3484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700" spc="-1" strike="noStrike">
                <a:solidFill>
                  <a:srgbClr val="f7761f"/>
                </a:solidFill>
                <a:uFill>
                  <a:solidFill>
                    <a:srgbClr val="ffffff"/>
                  </a:solidFill>
                </a:uFill>
                <a:latin typeface="Franklin Gothic Book"/>
                <a:ea typeface="ＭＳ Ｐゴシック"/>
              </a:rPr>
              <a:t>A closer look into Day-0 initial deployment</a:t>
            </a:r>
            <a:endParaRPr b="0" lang="en-US" sz="1700" spc="-1" strike="noStrike">
              <a:solidFill>
                <a:srgbClr val="ffffff"/>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6" name="CustomShape 1"/>
          <p:cNvSpPr/>
          <p:nvPr/>
        </p:nvSpPr>
        <p:spPr>
          <a:xfrm>
            <a:off x="2228400" y="219600"/>
            <a:ext cx="4685760" cy="63864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Gill Sans Ultra Bold"/>
              </a:rPr>
              <a:t>Custom roles</a:t>
            </a:r>
            <a:endParaRPr b="0" lang="en-US" sz="4400" spc="-1" strike="noStrike">
              <a:solidFill>
                <a:srgbClr val="000000"/>
              </a:solidFill>
              <a:uFill>
                <a:solidFill>
                  <a:srgbClr val="ffffff"/>
                </a:solidFill>
              </a:uFill>
              <a:latin typeface="Arial"/>
            </a:endParaRPr>
          </a:p>
        </p:txBody>
      </p:sp>
      <p:sp>
        <p:nvSpPr>
          <p:cNvPr id="567" name="CustomShape 2"/>
          <p:cNvSpPr/>
          <p:nvPr/>
        </p:nvSpPr>
        <p:spPr>
          <a:xfrm>
            <a:off x="271440" y="1107360"/>
            <a:ext cx="7956720" cy="2927520"/>
          </a:xfrm>
          <a:prstGeom prst="rect">
            <a:avLst/>
          </a:prstGeom>
          <a:noFill/>
          <a:ln>
            <a:noFill/>
          </a:ln>
        </p:spPr>
        <p:style>
          <a:lnRef idx="0"/>
          <a:fillRef idx="0"/>
          <a:effectRef idx="0"/>
          <a:fontRef idx="minor"/>
        </p:style>
        <p:txBody>
          <a:bodyPr lIns="0" rIns="0" tIns="0" bIns="0"/>
          <a:p>
            <a:pPr>
              <a:lnSpc>
                <a:spcPct val="100000"/>
              </a:lnSpc>
              <a:spcBef>
                <a:spcPts val="1199"/>
              </a:spcBef>
            </a:pPr>
            <a:r>
              <a:rPr b="0" lang="en-US" sz="2400" spc="-1" strike="noStrike">
                <a:solidFill>
                  <a:srgbClr val="000000"/>
                </a:solidFill>
                <a:uFill>
                  <a:solidFill>
                    <a:srgbClr val="ffffff"/>
                  </a:solidFill>
                </a:uFill>
                <a:latin typeface="Franklin Gothic Book"/>
                <a:ea typeface="Franklin Gothic Book"/>
              </a:rPr>
              <a:t>Three key factors led us to use it as part of our design</a:t>
            </a:r>
            <a:endParaRPr b="0" lang="en-US" sz="24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1" lang="en-US" sz="2400" spc="-1" strike="noStrike">
                <a:solidFill>
                  <a:srgbClr val="000000"/>
                </a:solidFill>
                <a:uFill>
                  <a:solidFill>
                    <a:srgbClr val="ffffff"/>
                  </a:solidFill>
                </a:uFill>
                <a:latin typeface="Franklin Gothic Book"/>
                <a:ea typeface="Franklin Gothic Book"/>
              </a:rPr>
              <a:t>Customizable</a:t>
            </a:r>
            <a:r>
              <a:rPr b="0" lang="en-US" sz="2400" spc="-1" strike="noStrike">
                <a:solidFill>
                  <a:srgbClr val="000000"/>
                </a:solidFill>
                <a:uFill>
                  <a:solidFill>
                    <a:srgbClr val="ffffff"/>
                  </a:solidFill>
                </a:uFill>
                <a:latin typeface="Franklin Gothic Book"/>
                <a:ea typeface="Franklin Gothic Book"/>
              </a:rPr>
              <a:t>: allow the user to set the features based on his/her needs</a:t>
            </a:r>
            <a:endParaRPr b="0" lang="en-US" sz="24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1" lang="en-US" sz="2400" spc="-1" strike="noStrike">
                <a:solidFill>
                  <a:srgbClr val="000000"/>
                </a:solidFill>
                <a:uFill>
                  <a:solidFill>
                    <a:srgbClr val="ffffff"/>
                  </a:solidFill>
                </a:uFill>
                <a:latin typeface="Franklin Gothic Book"/>
                <a:ea typeface="Franklin Gothic Book"/>
              </a:rPr>
              <a:t>Flexible</a:t>
            </a:r>
            <a:r>
              <a:rPr b="0" lang="en-US" sz="2400" spc="-1" strike="noStrike">
                <a:solidFill>
                  <a:srgbClr val="000000"/>
                </a:solidFill>
                <a:uFill>
                  <a:solidFill>
                    <a:srgbClr val="ffffff"/>
                  </a:solidFill>
                </a:uFill>
                <a:latin typeface="Franklin Gothic Book"/>
                <a:ea typeface="Franklin Gothic Book"/>
              </a:rPr>
              <a:t>: allows modification during the lifecycle</a:t>
            </a:r>
            <a:endParaRPr b="0" lang="en-US" sz="24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1" lang="en-US" sz="2400" spc="-1" strike="noStrike">
                <a:solidFill>
                  <a:srgbClr val="000000"/>
                </a:solidFill>
                <a:uFill>
                  <a:solidFill>
                    <a:srgbClr val="ffffff"/>
                  </a:solidFill>
                </a:uFill>
                <a:latin typeface="Franklin Gothic Book"/>
                <a:ea typeface="Franklin Gothic Book"/>
              </a:rPr>
              <a:t>Extendable Methodology</a:t>
            </a:r>
            <a:r>
              <a:rPr b="0" lang="en-US" sz="2400" spc="-1" strike="noStrike">
                <a:solidFill>
                  <a:srgbClr val="000000"/>
                </a:solidFill>
                <a:uFill>
                  <a:solidFill>
                    <a:srgbClr val="ffffff"/>
                  </a:solidFill>
                </a:uFill>
                <a:latin typeface="Franklin Gothic Book"/>
                <a:ea typeface="Franklin Gothic Book"/>
              </a:rPr>
              <a:t>: can accommodate other purposes such as data analytics, HPC, Hadoop, etc…</a:t>
            </a:r>
            <a:endParaRPr b="0" lang="en-US" sz="2400" spc="-1" strike="noStrike">
              <a:solidFill>
                <a:srgbClr val="000000"/>
              </a:solidFill>
              <a:uFill>
                <a:solidFill>
                  <a:srgbClr val="ffffff"/>
                </a:solidFill>
              </a:uFill>
              <a:latin typeface="Arial"/>
            </a:endParaRPr>
          </a:p>
        </p:txBody>
      </p:sp>
    </p:spTree>
  </p:cSld>
  <p:transition spd="med">
    <p:wipe dir="r"/>
  </p:transition>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CustomShape 1"/>
          <p:cNvSpPr/>
          <p:nvPr/>
        </p:nvSpPr>
        <p:spPr>
          <a:xfrm>
            <a:off x="76320" y="233280"/>
            <a:ext cx="9066240" cy="63864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Gill Sans Ultra Bold"/>
              </a:rPr>
              <a:t>NFV Compute custom role</a:t>
            </a:r>
            <a:endParaRPr b="0" lang="en-US" sz="4400" spc="-1" strike="noStrike">
              <a:solidFill>
                <a:srgbClr val="000000"/>
              </a:solidFill>
              <a:uFill>
                <a:solidFill>
                  <a:srgbClr val="ffffff"/>
                </a:solidFill>
              </a:uFill>
              <a:latin typeface="Arial"/>
            </a:endParaRPr>
          </a:p>
        </p:txBody>
      </p:sp>
      <p:sp>
        <p:nvSpPr>
          <p:cNvPr id="569" name="CustomShape 2"/>
          <p:cNvSpPr/>
          <p:nvPr/>
        </p:nvSpPr>
        <p:spPr>
          <a:xfrm>
            <a:off x="271440" y="1107360"/>
            <a:ext cx="8544960" cy="2927520"/>
          </a:xfrm>
          <a:prstGeom prst="rect">
            <a:avLst/>
          </a:prstGeom>
          <a:noFill/>
          <a:ln>
            <a:noFill/>
          </a:ln>
        </p:spPr>
        <p:style>
          <a:lnRef idx="0"/>
          <a:fillRef idx="0"/>
          <a:effectRef idx="0"/>
          <a:fontRef idx="minor"/>
        </p:style>
        <p:txBody>
          <a:bodyPr lIns="0" rIns="0" tIns="0" bIns="0"/>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A </a:t>
            </a:r>
            <a:r>
              <a:rPr b="1" lang="en-US" sz="2400" spc="-1" strike="noStrike">
                <a:solidFill>
                  <a:srgbClr val="000000"/>
                </a:solidFill>
                <a:uFill>
                  <a:solidFill>
                    <a:srgbClr val="ffffff"/>
                  </a:solidFill>
                </a:uFill>
                <a:latin typeface="Franklin Gothic Book"/>
                <a:ea typeface="Franklin Gothic Book"/>
              </a:rPr>
              <a:t>new Overcloud role </a:t>
            </a:r>
            <a:r>
              <a:rPr b="0" lang="en-US" sz="2400" spc="-1" strike="noStrike">
                <a:solidFill>
                  <a:srgbClr val="000000"/>
                </a:solidFill>
                <a:uFill>
                  <a:solidFill>
                    <a:srgbClr val="ffffff"/>
                  </a:solidFill>
                </a:uFill>
                <a:latin typeface="Franklin Gothic Book"/>
                <a:ea typeface="Franklin Gothic Book"/>
              </a:rPr>
              <a:t>defined e.g. « Dell-NFV-Compute »</a:t>
            </a:r>
            <a:endParaRPr b="0" lang="en-US" sz="24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A scheduler hint to help Nova pick a </a:t>
            </a:r>
            <a:r>
              <a:rPr b="1" lang="en-US" sz="2400" spc="-1" strike="noStrike">
                <a:solidFill>
                  <a:srgbClr val="000000"/>
                </a:solidFill>
                <a:uFill>
                  <a:solidFill>
                    <a:srgbClr val="ffffff"/>
                  </a:solidFill>
                </a:uFill>
                <a:latin typeface="Franklin Gothic Book"/>
                <a:ea typeface="Franklin Gothic Book"/>
              </a:rPr>
              <a:t>baremetal</a:t>
            </a:r>
            <a:r>
              <a:rPr b="0" lang="en-US" sz="2400" spc="-1" strike="noStrike">
                <a:solidFill>
                  <a:srgbClr val="000000"/>
                </a:solidFill>
                <a:uFill>
                  <a:solidFill>
                    <a:srgbClr val="ffffff"/>
                  </a:solidFill>
                </a:uFill>
                <a:latin typeface="Franklin Gothic Book"/>
                <a:ea typeface="Franklin Gothic Book"/>
              </a:rPr>
              <a:t> node</a:t>
            </a:r>
            <a:endParaRPr b="0" lang="en-US" sz="2400" spc="-1" strike="noStrike">
              <a:solidFill>
                <a:srgbClr val="000000"/>
              </a:solidFill>
              <a:uFill>
                <a:solidFill>
                  <a:srgbClr val="ffffff"/>
                </a:solidFill>
              </a:uFill>
              <a:latin typeface="Arial"/>
            </a:endParaRPr>
          </a:p>
          <a:p>
            <a:pPr lvl="1" marL="574560" indent="-231840">
              <a:lnSpc>
                <a:spcPct val="100000"/>
              </a:lnSpc>
              <a:spcBef>
                <a:spcPts val="300"/>
              </a:spcBef>
              <a:buClr>
                <a:srgbClr val="808080"/>
              </a:buClr>
              <a:buFont typeface="Museo Sans For Dell"/>
              <a:buChar char="–"/>
            </a:pPr>
            <a:r>
              <a:rPr b="0" lang="en-US" sz="2200" spc="-1" strike="noStrike">
                <a:solidFill>
                  <a:srgbClr val="000000"/>
                </a:solidFill>
                <a:uFill>
                  <a:solidFill>
                    <a:srgbClr val="ffffff"/>
                  </a:solidFill>
                </a:uFill>
                <a:latin typeface="Gill Sans MT"/>
                <a:ea typeface="Arial"/>
              </a:rPr>
              <a:t>based on overcloud node name</a:t>
            </a:r>
            <a:endParaRPr b="0" lang="en-US" sz="22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Network configuration and isolation is provided to the nodes using regular compute configuration</a:t>
            </a:r>
            <a:endParaRPr b="0" lang="en-US" sz="24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Parameters such as the flavor and the number of nodes to deploy is included into a </a:t>
            </a:r>
            <a:r>
              <a:rPr b="1" lang="en-US" sz="2400" spc="-1" strike="noStrike">
                <a:solidFill>
                  <a:srgbClr val="000000"/>
                </a:solidFill>
                <a:uFill>
                  <a:solidFill>
                    <a:srgbClr val="ffffff"/>
                  </a:solidFill>
                </a:uFill>
                <a:latin typeface="Franklin Gothic Book"/>
                <a:ea typeface="Franklin Gothic Book"/>
              </a:rPr>
              <a:t>new environment file </a:t>
            </a:r>
            <a:endParaRPr b="0" lang="en-US" sz="2400" spc="-1" strike="noStrike">
              <a:solidFill>
                <a:srgbClr val="000000"/>
              </a:solidFill>
              <a:uFill>
                <a:solidFill>
                  <a:srgbClr val="ffffff"/>
                </a:solidFill>
              </a:uFill>
              <a:latin typeface="Arial"/>
            </a:endParaRPr>
          </a:p>
          <a:p>
            <a:pPr>
              <a:lnSpc>
                <a:spcPct val="100000"/>
              </a:lnSpc>
              <a:spcBef>
                <a:spcPts val="1199"/>
              </a:spcBef>
            </a:pPr>
            <a:endParaRPr b="0" lang="en-US" sz="2400" spc="-1" strike="noStrike">
              <a:solidFill>
                <a:srgbClr val="000000"/>
              </a:solidFill>
              <a:uFill>
                <a:solidFill>
                  <a:srgbClr val="ffffff"/>
                </a:solidFill>
              </a:uFill>
              <a:latin typeface="Arial"/>
            </a:endParaRPr>
          </a:p>
        </p:txBody>
      </p:sp>
    </p:spTree>
  </p:cSld>
  <p:transition spd="med">
    <p:wipe dir="r"/>
  </p:transition>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CustomShape 1"/>
          <p:cNvSpPr/>
          <p:nvPr/>
        </p:nvSpPr>
        <p:spPr>
          <a:xfrm>
            <a:off x="966240" y="237240"/>
            <a:ext cx="7209720" cy="63864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Gill Sans Ultra Bold"/>
              </a:rPr>
              <a:t>Composable services</a:t>
            </a:r>
            <a:endParaRPr b="0" lang="en-US" sz="4400" spc="-1" strike="noStrike">
              <a:solidFill>
                <a:srgbClr val="000000"/>
              </a:solidFill>
              <a:uFill>
                <a:solidFill>
                  <a:srgbClr val="ffffff"/>
                </a:solidFill>
              </a:uFill>
              <a:latin typeface="Arial"/>
            </a:endParaRPr>
          </a:p>
        </p:txBody>
      </p:sp>
      <p:sp>
        <p:nvSpPr>
          <p:cNvPr id="571" name="CustomShape 2"/>
          <p:cNvSpPr/>
          <p:nvPr/>
        </p:nvSpPr>
        <p:spPr>
          <a:xfrm>
            <a:off x="141120" y="1004400"/>
            <a:ext cx="8860320" cy="4349880"/>
          </a:xfrm>
          <a:prstGeom prst="rect">
            <a:avLst/>
          </a:prstGeom>
          <a:noFill/>
          <a:ln>
            <a:noFill/>
          </a:ln>
        </p:spPr>
        <p:style>
          <a:lnRef idx="0"/>
          <a:fillRef idx="0"/>
          <a:effectRef idx="0"/>
          <a:fontRef idx="minor"/>
        </p:style>
        <p:txBody>
          <a:bodyPr lIns="0" rIns="0" tIns="0" bIns="0"/>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One </a:t>
            </a:r>
            <a:r>
              <a:rPr b="1" lang="en-US" sz="2400" spc="-1" strike="noStrike">
                <a:solidFill>
                  <a:srgbClr val="000000"/>
                </a:solidFill>
                <a:uFill>
                  <a:solidFill>
                    <a:srgbClr val="ffffff"/>
                  </a:solidFill>
                </a:uFill>
                <a:latin typeface="Franklin Gothic Book"/>
                <a:ea typeface="Franklin Gothic Book"/>
              </a:rPr>
              <a:t>service</a:t>
            </a:r>
            <a:r>
              <a:rPr b="0" lang="en-US" sz="2400" spc="-1" strike="noStrike">
                <a:solidFill>
                  <a:srgbClr val="000000"/>
                </a:solidFill>
                <a:uFill>
                  <a:solidFill>
                    <a:srgbClr val="ffffff"/>
                  </a:solidFill>
                </a:uFill>
                <a:latin typeface="Franklin Gothic Book"/>
                <a:ea typeface="Franklin Gothic Book"/>
              </a:rPr>
              <a:t> per NFV feature</a:t>
            </a:r>
            <a:endParaRPr b="0" lang="en-US" sz="24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Services will be « </a:t>
            </a:r>
            <a:r>
              <a:rPr b="1" lang="en-US" sz="2400" spc="-1" strike="noStrike">
                <a:solidFill>
                  <a:srgbClr val="000000"/>
                </a:solidFill>
                <a:uFill>
                  <a:solidFill>
                    <a:srgbClr val="ffffff"/>
                  </a:solidFill>
                </a:uFill>
                <a:latin typeface="Franklin Gothic Book"/>
                <a:ea typeface="Franklin Gothic Book"/>
              </a:rPr>
              <a:t>composed</a:t>
            </a:r>
            <a:r>
              <a:rPr b="0" lang="en-US" sz="2400" spc="-1" strike="noStrike">
                <a:solidFill>
                  <a:srgbClr val="000000"/>
                </a:solidFill>
                <a:uFill>
                  <a:solidFill>
                    <a:srgbClr val="ffffff"/>
                  </a:solidFill>
                </a:uFill>
                <a:latin typeface="Franklin Gothic Book"/>
                <a:ea typeface="Franklin Gothic Book"/>
              </a:rPr>
              <a:t> » into the custom role</a:t>
            </a:r>
            <a:endParaRPr b="0" lang="en-US" sz="24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Per new NFV services:</a:t>
            </a:r>
            <a:endParaRPr b="0" lang="en-US" sz="2400" spc="-1" strike="noStrike">
              <a:solidFill>
                <a:srgbClr val="000000"/>
              </a:solidFill>
              <a:uFill>
                <a:solidFill>
                  <a:srgbClr val="ffffff"/>
                </a:solidFill>
              </a:uFill>
              <a:latin typeface="Arial"/>
            </a:endParaRPr>
          </a:p>
          <a:p>
            <a:pPr lvl="1" marL="574560" indent="-231840">
              <a:lnSpc>
                <a:spcPct val="100000"/>
              </a:lnSpc>
              <a:spcBef>
                <a:spcPts val="300"/>
              </a:spcBef>
              <a:buClr>
                <a:srgbClr val="808080"/>
              </a:buClr>
              <a:buFont typeface="Museo Sans For Dell"/>
              <a:buChar char="–"/>
            </a:pPr>
            <a:r>
              <a:rPr b="0" lang="en-US" sz="2200" spc="-1" strike="noStrike">
                <a:solidFill>
                  <a:srgbClr val="000000"/>
                </a:solidFill>
                <a:uFill>
                  <a:solidFill>
                    <a:srgbClr val="ffffff"/>
                  </a:solidFill>
                </a:uFill>
                <a:latin typeface="Gill Sans MT"/>
                <a:ea typeface="Arial"/>
              </a:rPr>
              <a:t>Configuration will be achieved by leveraging Puppet </a:t>
            </a:r>
            <a:r>
              <a:rPr b="1" lang="en-US" sz="2200" spc="-1" strike="noStrike">
                <a:solidFill>
                  <a:srgbClr val="000000"/>
                </a:solidFill>
                <a:uFill>
                  <a:solidFill>
                    <a:srgbClr val="ffffff"/>
                  </a:solidFill>
                </a:uFill>
                <a:latin typeface="Gill Sans MT"/>
                <a:ea typeface="Arial"/>
              </a:rPr>
              <a:t>manifests</a:t>
            </a:r>
            <a:r>
              <a:rPr b="0" lang="en-US" sz="2200" spc="-1" strike="noStrike">
                <a:solidFill>
                  <a:srgbClr val="000000"/>
                </a:solidFill>
                <a:uFill>
                  <a:solidFill>
                    <a:srgbClr val="ffffff"/>
                  </a:solidFill>
                </a:uFill>
                <a:latin typeface="Gill Sans MT"/>
                <a:ea typeface="Arial"/>
              </a:rPr>
              <a:t> and Heat </a:t>
            </a:r>
            <a:r>
              <a:rPr b="1" lang="en-US" sz="2200" spc="-1" strike="noStrike">
                <a:solidFill>
                  <a:srgbClr val="000000"/>
                </a:solidFill>
                <a:uFill>
                  <a:solidFill>
                    <a:srgbClr val="ffffff"/>
                  </a:solidFill>
                </a:uFill>
                <a:latin typeface="Gill Sans MT"/>
                <a:ea typeface="Arial"/>
              </a:rPr>
              <a:t>Templates</a:t>
            </a:r>
            <a:r>
              <a:rPr b="0" lang="en-US" sz="2200" spc="-1" strike="noStrike">
                <a:solidFill>
                  <a:srgbClr val="000000"/>
                </a:solidFill>
                <a:uFill>
                  <a:solidFill>
                    <a:srgbClr val="ffffff"/>
                  </a:solidFill>
                </a:uFill>
                <a:latin typeface="Gill Sans MT"/>
                <a:ea typeface="Arial"/>
              </a:rPr>
              <a:t> meaning the creation of a new Heat Template</a:t>
            </a:r>
            <a:endParaRPr b="0" lang="en-US" sz="2200" spc="-1" strike="noStrike">
              <a:solidFill>
                <a:srgbClr val="000000"/>
              </a:solidFill>
              <a:uFill>
                <a:solidFill>
                  <a:srgbClr val="ffffff"/>
                </a:solidFill>
              </a:uFill>
              <a:latin typeface="Arial"/>
            </a:endParaRPr>
          </a:p>
          <a:p>
            <a:pPr lvl="1" marL="574560" indent="-231840">
              <a:lnSpc>
                <a:spcPct val="100000"/>
              </a:lnSpc>
              <a:spcBef>
                <a:spcPts val="300"/>
              </a:spcBef>
              <a:buClr>
                <a:srgbClr val="808080"/>
              </a:buClr>
              <a:buFont typeface="Museo Sans For Dell"/>
              <a:buChar char="–"/>
            </a:pPr>
            <a:r>
              <a:rPr b="0" lang="en-US" sz="2200" spc="-1" strike="noStrike">
                <a:solidFill>
                  <a:srgbClr val="000000"/>
                </a:solidFill>
                <a:uFill>
                  <a:solidFill>
                    <a:srgbClr val="ffffff"/>
                  </a:solidFill>
                </a:uFill>
                <a:latin typeface="Gill Sans MT"/>
                <a:ea typeface="Arial"/>
              </a:rPr>
              <a:t>Similarly, new Puppet manifest included into the Overcloud-full image</a:t>
            </a:r>
            <a:endParaRPr b="0" lang="en-US" sz="22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Configuration parameters are passed via </a:t>
            </a:r>
            <a:r>
              <a:rPr b="1" lang="en-US" sz="2400" spc="-1" strike="noStrike">
                <a:solidFill>
                  <a:srgbClr val="000000"/>
                </a:solidFill>
                <a:uFill>
                  <a:solidFill>
                    <a:srgbClr val="ffffff"/>
                  </a:solidFill>
                </a:uFill>
                <a:latin typeface="Franklin Gothic Book"/>
                <a:ea typeface="Franklin Gothic Book"/>
              </a:rPr>
              <a:t>Hiera</a:t>
            </a:r>
            <a:r>
              <a:rPr b="0" lang="en-US" sz="2400" spc="-1" strike="noStrike">
                <a:solidFill>
                  <a:srgbClr val="000000"/>
                </a:solidFill>
                <a:uFill>
                  <a:solidFill>
                    <a:srgbClr val="ffffff"/>
                  </a:solidFill>
                </a:uFill>
                <a:latin typeface="Franklin Gothic Book"/>
                <a:ea typeface="Franklin Gothic Book"/>
              </a:rPr>
              <a:t> and defined within the environment file. (Overcloud configuration files)</a:t>
            </a:r>
            <a:endParaRPr b="0" lang="en-US" sz="2400" spc="-1" strike="noStrike">
              <a:solidFill>
                <a:srgbClr val="000000"/>
              </a:solidFill>
              <a:uFill>
                <a:solidFill>
                  <a:srgbClr val="ffffff"/>
                </a:solidFill>
              </a:uFill>
              <a:latin typeface="Arial"/>
            </a:endParaRPr>
          </a:p>
          <a:p>
            <a:pPr>
              <a:lnSpc>
                <a:spcPct val="100000"/>
              </a:lnSpc>
              <a:spcBef>
                <a:spcPts val="1199"/>
              </a:spcBef>
            </a:pPr>
            <a:endParaRPr b="0" lang="en-US" sz="2400" spc="-1" strike="noStrike">
              <a:solidFill>
                <a:srgbClr val="000000"/>
              </a:solidFill>
              <a:uFill>
                <a:solidFill>
                  <a:srgbClr val="ffffff"/>
                </a:solidFill>
              </a:uFill>
              <a:latin typeface="Arial"/>
            </a:endParaRPr>
          </a:p>
        </p:txBody>
      </p:sp>
    </p:spTree>
  </p:cSld>
  <p:transition spd="med">
    <p:wipe dir="r"/>
  </p:transition>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CustomShape 1"/>
          <p:cNvSpPr/>
          <p:nvPr/>
        </p:nvSpPr>
        <p:spPr>
          <a:xfrm>
            <a:off x="732600" y="271800"/>
            <a:ext cx="7677360" cy="63864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Gill Sans Ultra Bold"/>
              </a:rPr>
              <a:t>Required parameters</a:t>
            </a:r>
            <a:endParaRPr b="0" lang="en-US" sz="4400" spc="-1" strike="noStrike">
              <a:solidFill>
                <a:srgbClr val="000000"/>
              </a:solidFill>
              <a:uFill>
                <a:solidFill>
                  <a:srgbClr val="ffffff"/>
                </a:solidFill>
              </a:uFill>
              <a:latin typeface="Arial"/>
            </a:endParaRPr>
          </a:p>
        </p:txBody>
      </p:sp>
      <p:sp>
        <p:nvSpPr>
          <p:cNvPr id="573" name="CustomShape 2"/>
          <p:cNvSpPr/>
          <p:nvPr/>
        </p:nvSpPr>
        <p:spPr>
          <a:xfrm>
            <a:off x="241560" y="1400760"/>
            <a:ext cx="4100400" cy="3171240"/>
          </a:xfrm>
          <a:prstGeom prst="rect">
            <a:avLst/>
          </a:prstGeom>
          <a:noFill/>
          <a:ln>
            <a:noFill/>
          </a:ln>
        </p:spPr>
        <p:style>
          <a:lnRef idx="0"/>
          <a:fillRef idx="0"/>
          <a:effectRef idx="0"/>
          <a:fontRef idx="minor"/>
        </p:style>
        <p:txBody>
          <a:bodyPr lIns="0" rIns="0" tIns="0" bIns="0"/>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The environment file includes the following:</a:t>
            </a:r>
            <a:endParaRPr b="0" lang="en-US" sz="2400" spc="-1" strike="noStrike">
              <a:solidFill>
                <a:srgbClr val="000000"/>
              </a:solidFill>
              <a:uFill>
                <a:solidFill>
                  <a:srgbClr val="ffffff"/>
                </a:solidFill>
              </a:uFill>
              <a:latin typeface="Arial"/>
            </a:endParaRPr>
          </a:p>
          <a:p>
            <a:pPr lvl="1" marL="574560" indent="-231840">
              <a:lnSpc>
                <a:spcPct val="100000"/>
              </a:lnSpc>
              <a:spcBef>
                <a:spcPts val="300"/>
              </a:spcBef>
              <a:buClr>
                <a:srgbClr val="808080"/>
              </a:buClr>
              <a:buFont typeface="Museo Sans For Dell"/>
              <a:buChar char="–"/>
            </a:pPr>
            <a:r>
              <a:rPr b="0" lang="en-US" sz="2000" spc="-1" strike="noStrike">
                <a:solidFill>
                  <a:srgbClr val="000000"/>
                </a:solidFill>
                <a:uFill>
                  <a:solidFill>
                    <a:srgbClr val="ffffff"/>
                  </a:solidFill>
                </a:uFill>
                <a:latin typeface="Franklin Gothic Book"/>
                <a:ea typeface="Arial"/>
              </a:rPr>
              <a:t>OvercloudDellNfvComputeFlavor</a:t>
            </a:r>
            <a:endParaRPr b="0" lang="en-US" sz="2000" spc="-1" strike="noStrike">
              <a:solidFill>
                <a:srgbClr val="000000"/>
              </a:solidFill>
              <a:uFill>
                <a:solidFill>
                  <a:srgbClr val="ffffff"/>
                </a:solidFill>
              </a:uFill>
              <a:latin typeface="Arial"/>
            </a:endParaRPr>
          </a:p>
          <a:p>
            <a:pPr lvl="1" marL="574560" indent="-231840">
              <a:lnSpc>
                <a:spcPct val="100000"/>
              </a:lnSpc>
              <a:spcBef>
                <a:spcPts val="300"/>
              </a:spcBef>
              <a:buClr>
                <a:srgbClr val="808080"/>
              </a:buClr>
              <a:buFont typeface="Museo Sans For Dell"/>
              <a:buChar char="–"/>
            </a:pPr>
            <a:r>
              <a:rPr b="0" lang="en-US" sz="2000" spc="-1" strike="noStrike">
                <a:solidFill>
                  <a:srgbClr val="000000"/>
                </a:solidFill>
                <a:uFill>
                  <a:solidFill>
                    <a:srgbClr val="ffffff"/>
                  </a:solidFill>
                </a:uFill>
                <a:latin typeface="Franklin Gothic Book"/>
                <a:ea typeface="Arial"/>
              </a:rPr>
              <a:t>DellNfvComputeCount</a:t>
            </a:r>
            <a:endParaRPr b="0" lang="en-US" sz="2000" spc="-1" strike="noStrike">
              <a:solidFill>
                <a:srgbClr val="000000"/>
              </a:solidFill>
              <a:uFill>
                <a:solidFill>
                  <a:srgbClr val="ffffff"/>
                </a:solidFill>
              </a:uFill>
              <a:latin typeface="Arial"/>
            </a:endParaRPr>
          </a:p>
          <a:p>
            <a:pPr lvl="1" marL="574560" indent="-231840">
              <a:lnSpc>
                <a:spcPct val="100000"/>
              </a:lnSpc>
              <a:spcBef>
                <a:spcPts val="300"/>
              </a:spcBef>
              <a:buClr>
                <a:srgbClr val="808080"/>
              </a:buClr>
              <a:buFont typeface="Museo Sans For Dell"/>
              <a:buChar char="–"/>
            </a:pPr>
            <a:r>
              <a:rPr b="0" lang="en-US" sz="2000" spc="-1" strike="noStrike">
                <a:solidFill>
                  <a:srgbClr val="000000"/>
                </a:solidFill>
                <a:uFill>
                  <a:solidFill>
                    <a:srgbClr val="ffffff"/>
                  </a:solidFill>
                </a:uFill>
                <a:latin typeface="Franklin Gothic Book"/>
                <a:ea typeface="Arial"/>
              </a:rPr>
              <a:t>HugePage specific variables </a:t>
            </a:r>
            <a:endParaRPr b="0" lang="en-US" sz="2000" spc="-1" strike="noStrike">
              <a:solidFill>
                <a:srgbClr val="000000"/>
              </a:solidFill>
              <a:uFill>
                <a:solidFill>
                  <a:srgbClr val="ffffff"/>
                </a:solidFill>
              </a:uFill>
              <a:latin typeface="Arial"/>
            </a:endParaRPr>
          </a:p>
          <a:p>
            <a:pPr lvl="1" marL="574560" indent="-231840">
              <a:lnSpc>
                <a:spcPct val="100000"/>
              </a:lnSpc>
              <a:spcBef>
                <a:spcPts val="300"/>
              </a:spcBef>
              <a:buClr>
                <a:srgbClr val="808080"/>
              </a:buClr>
              <a:buFont typeface="Museo Sans For Dell"/>
              <a:buChar char="–"/>
            </a:pPr>
            <a:r>
              <a:rPr b="0" lang="en-US" sz="2000" spc="-1" strike="noStrike">
                <a:solidFill>
                  <a:srgbClr val="000000"/>
                </a:solidFill>
                <a:uFill>
                  <a:solidFill>
                    <a:srgbClr val="ffffff"/>
                  </a:solidFill>
                </a:uFill>
                <a:latin typeface="Franklin Gothic Book"/>
                <a:ea typeface="Arial"/>
              </a:rPr>
              <a:t>CPU Pinning specific variables</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p:txBody>
      </p:sp>
      <p:pic>
        <p:nvPicPr>
          <p:cNvPr id="574" name="Picture 4" descr=""/>
          <p:cNvPicPr/>
          <p:nvPr/>
        </p:nvPicPr>
        <p:blipFill>
          <a:blip r:embed="rId1"/>
          <a:stretch/>
        </p:blipFill>
        <p:spPr>
          <a:xfrm>
            <a:off x="4428720" y="1090080"/>
            <a:ext cx="4499640" cy="3627360"/>
          </a:xfrm>
          <a:prstGeom prst="rect">
            <a:avLst/>
          </a:prstGeom>
          <a:ln>
            <a:noFill/>
          </a:ln>
        </p:spPr>
      </p:pic>
    </p:spTree>
  </p:cSld>
  <p:transition spd="med">
    <p:wipe dir="r"/>
  </p:transition>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5" name="CustomShape 1"/>
          <p:cNvSpPr/>
          <p:nvPr/>
        </p:nvSpPr>
        <p:spPr>
          <a:xfrm>
            <a:off x="0" y="1136520"/>
            <a:ext cx="9142560" cy="912240"/>
          </a:xfrm>
          <a:prstGeom prst="rect">
            <a:avLst/>
          </a:prstGeom>
          <a:noFill/>
          <a:ln>
            <a:noFill/>
          </a:ln>
        </p:spPr>
        <p:style>
          <a:lnRef idx="0"/>
          <a:fillRef idx="0"/>
          <a:effectRef idx="0"/>
          <a:fontRef idx="minor"/>
        </p:style>
        <p:txBody>
          <a:bodyPr lIns="90000" rIns="90000" tIns="45000" bIns="45000"/>
          <a:p>
            <a:pPr algn="ctr">
              <a:lnSpc>
                <a:spcPct val="100000"/>
              </a:lnSpc>
            </a:pPr>
            <a:r>
              <a:rPr b="0" lang="en-US" sz="5400" spc="-1" strike="noStrike">
                <a:solidFill>
                  <a:srgbClr val="ffffff"/>
                </a:solidFill>
                <a:uFill>
                  <a:solidFill>
                    <a:srgbClr val="ffffff"/>
                  </a:solidFill>
                </a:uFill>
                <a:latin typeface="Gill Sans Ultra Bold"/>
                <a:ea typeface="ＭＳ Ｐゴシック"/>
              </a:rPr>
              <a:t>Now, what’s next</a:t>
            </a:r>
            <a:r>
              <a:rPr b="0" lang="en-US" sz="5400" spc="-1" strike="noStrike">
                <a:solidFill>
                  <a:srgbClr val="007db8"/>
                </a:solidFill>
                <a:uFill>
                  <a:solidFill>
                    <a:srgbClr val="ffffff"/>
                  </a:solidFill>
                </a:uFill>
                <a:latin typeface="Gill Sans Ultra Bold"/>
                <a:ea typeface="ＭＳ Ｐゴシック"/>
              </a:rPr>
              <a:t>?</a:t>
            </a:r>
            <a:endParaRPr b="0" lang="en-US" sz="5400" spc="-1" strike="noStrike">
              <a:solidFill>
                <a:srgbClr val="ffffff"/>
              </a:solidFill>
              <a:uFill>
                <a:solidFill>
                  <a:srgbClr val="ffffff"/>
                </a:solidFill>
              </a:uFill>
              <a:latin typeface="Arial"/>
            </a:endParaRPr>
          </a:p>
        </p:txBody>
      </p:sp>
      <p:sp>
        <p:nvSpPr>
          <p:cNvPr id="576" name="CustomShape 2"/>
          <p:cNvSpPr/>
          <p:nvPr/>
        </p:nvSpPr>
        <p:spPr>
          <a:xfrm>
            <a:off x="2466000" y="1883160"/>
            <a:ext cx="4330080" cy="606960"/>
          </a:xfrm>
          <a:prstGeom prst="rect">
            <a:avLst/>
          </a:prstGeom>
          <a:noFill/>
          <a:ln>
            <a:noFill/>
          </a:ln>
        </p:spPr>
        <p:style>
          <a:lnRef idx="0"/>
          <a:fillRef idx="0"/>
          <a:effectRef idx="0"/>
          <a:fontRef idx="minor"/>
        </p:style>
        <p:txBody>
          <a:bodyPr lIns="90000" rIns="90000" tIns="45000" bIns="45000"/>
          <a:p>
            <a:pPr>
              <a:lnSpc>
                <a:spcPct val="100000"/>
              </a:lnSpc>
            </a:pPr>
            <a:r>
              <a:rPr b="0" lang="en-US" sz="1700" spc="-1" strike="noStrike">
                <a:solidFill>
                  <a:srgbClr val="f7761f"/>
                </a:solidFill>
                <a:uFill>
                  <a:solidFill>
                    <a:srgbClr val="ffffff"/>
                  </a:solidFill>
                </a:uFill>
                <a:latin typeface="Franklin Gothic Book"/>
                <a:ea typeface="ＭＳ Ｐゴシック"/>
              </a:rPr>
              <a:t>How can we deal with lifecycle management?</a:t>
            </a:r>
            <a:endParaRPr b="0" lang="en-US" sz="1700" spc="-1" strike="noStrike">
              <a:solidFill>
                <a:srgbClr val="ffffff"/>
              </a:solidFill>
              <a:uFill>
                <a:solidFill>
                  <a:srgbClr val="ffffff"/>
                </a:solidFill>
              </a:uFill>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CustomShape 1"/>
          <p:cNvSpPr/>
          <p:nvPr/>
        </p:nvSpPr>
        <p:spPr>
          <a:xfrm>
            <a:off x="274320" y="271800"/>
            <a:ext cx="8594280" cy="471240"/>
          </a:xfrm>
          <a:prstGeom prst="rect">
            <a:avLst/>
          </a:prstGeom>
          <a:noFill/>
          <a:ln>
            <a:noFill/>
          </a:ln>
        </p:spPr>
        <p:style>
          <a:lnRef idx="0"/>
          <a:fillRef idx="0"/>
          <a:effectRef idx="0"/>
          <a:fontRef idx="minor"/>
        </p:style>
        <p:txBody>
          <a:bodyPr lIns="0" rIns="0" tIns="45000" bIns="45000"/>
          <a:p>
            <a:pPr algn="ctr">
              <a:lnSpc>
                <a:spcPct val="100000"/>
              </a:lnSpc>
            </a:pPr>
            <a:r>
              <a:rPr b="0" lang="en-US" sz="2800" spc="-1" strike="noStrike">
                <a:solidFill>
                  <a:srgbClr val="007db8"/>
                </a:solidFill>
                <a:uFill>
                  <a:solidFill>
                    <a:srgbClr val="ffffff"/>
                  </a:solidFill>
                </a:uFill>
                <a:latin typeface="Gill Sans Ultra Bold"/>
                <a:ea typeface="Arial"/>
              </a:rPr>
              <a:t>Network Function Virtualization Requirements</a:t>
            </a:r>
            <a:endParaRPr b="0" lang="en-US" sz="2800" spc="-1" strike="noStrike">
              <a:solidFill>
                <a:srgbClr val="000000"/>
              </a:solidFill>
              <a:uFill>
                <a:solidFill>
                  <a:srgbClr val="ffffff"/>
                </a:solidFill>
              </a:uFill>
              <a:latin typeface="Arial"/>
            </a:endParaRPr>
          </a:p>
        </p:txBody>
      </p:sp>
      <p:pic>
        <p:nvPicPr>
          <p:cNvPr id="444" name="Picture 406" descr=""/>
          <p:cNvPicPr/>
          <p:nvPr/>
        </p:nvPicPr>
        <p:blipFill>
          <a:blip r:embed="rId1"/>
          <a:stretch/>
        </p:blipFill>
        <p:spPr>
          <a:xfrm>
            <a:off x="2834640" y="2697840"/>
            <a:ext cx="1621800" cy="1324440"/>
          </a:xfrm>
          <a:prstGeom prst="rect">
            <a:avLst/>
          </a:prstGeom>
          <a:ln>
            <a:noFill/>
          </a:ln>
        </p:spPr>
      </p:pic>
      <p:pic>
        <p:nvPicPr>
          <p:cNvPr id="445" name="Picture 407" descr=""/>
          <p:cNvPicPr/>
          <p:nvPr/>
        </p:nvPicPr>
        <p:blipFill>
          <a:blip r:embed="rId2"/>
          <a:stretch/>
        </p:blipFill>
        <p:spPr>
          <a:xfrm>
            <a:off x="4802400" y="1053360"/>
            <a:ext cx="1597320" cy="1597320"/>
          </a:xfrm>
          <a:prstGeom prst="rect">
            <a:avLst/>
          </a:prstGeom>
          <a:ln>
            <a:noFill/>
          </a:ln>
        </p:spPr>
      </p:pic>
      <p:pic>
        <p:nvPicPr>
          <p:cNvPr id="446" name="Picture 408" descr=""/>
          <p:cNvPicPr/>
          <p:nvPr/>
        </p:nvPicPr>
        <p:blipFill>
          <a:blip r:embed="rId3"/>
          <a:stretch/>
        </p:blipFill>
        <p:spPr>
          <a:xfrm>
            <a:off x="6697440" y="2820240"/>
            <a:ext cx="1805400" cy="1202040"/>
          </a:xfrm>
          <a:prstGeom prst="rect">
            <a:avLst/>
          </a:prstGeom>
          <a:ln>
            <a:noFill/>
          </a:ln>
        </p:spPr>
      </p:pic>
      <p:sp>
        <p:nvSpPr>
          <p:cNvPr id="447" name="CustomShape 2"/>
          <p:cNvSpPr/>
          <p:nvPr/>
        </p:nvSpPr>
        <p:spPr>
          <a:xfrm>
            <a:off x="1097280" y="2972160"/>
            <a:ext cx="913320" cy="3027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speed</a:t>
            </a:r>
            <a:endParaRPr b="0" lang="en-US" sz="1800" spc="-1" strike="noStrike">
              <a:solidFill>
                <a:srgbClr val="000000"/>
              </a:solidFill>
              <a:uFill>
                <a:solidFill>
                  <a:srgbClr val="ffffff"/>
                </a:solidFill>
              </a:uFill>
              <a:latin typeface="Arial"/>
            </a:endParaRPr>
          </a:p>
        </p:txBody>
      </p:sp>
      <p:sp>
        <p:nvSpPr>
          <p:cNvPr id="448" name="CustomShape 3"/>
          <p:cNvSpPr/>
          <p:nvPr/>
        </p:nvSpPr>
        <p:spPr>
          <a:xfrm>
            <a:off x="2926080" y="2103120"/>
            <a:ext cx="1461960" cy="364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automation</a:t>
            </a:r>
            <a:endParaRPr b="0" lang="en-US" sz="1800" spc="-1" strike="noStrike">
              <a:solidFill>
                <a:srgbClr val="000000"/>
              </a:solidFill>
              <a:uFill>
                <a:solidFill>
                  <a:srgbClr val="ffffff"/>
                </a:solidFill>
              </a:uFill>
              <a:latin typeface="Arial"/>
            </a:endParaRPr>
          </a:p>
        </p:txBody>
      </p:sp>
      <p:sp>
        <p:nvSpPr>
          <p:cNvPr id="449" name="CustomShape 4"/>
          <p:cNvSpPr/>
          <p:nvPr/>
        </p:nvSpPr>
        <p:spPr>
          <a:xfrm>
            <a:off x="5120640" y="2957400"/>
            <a:ext cx="1461960" cy="5162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open standards</a:t>
            </a:r>
            <a:endParaRPr b="0" lang="en-US" sz="1800" spc="-1" strike="noStrike">
              <a:solidFill>
                <a:srgbClr val="000000"/>
              </a:solidFill>
              <a:uFill>
                <a:solidFill>
                  <a:srgbClr val="ffffff"/>
                </a:solidFill>
              </a:uFill>
              <a:latin typeface="Arial"/>
            </a:endParaRPr>
          </a:p>
        </p:txBody>
      </p:sp>
      <p:sp>
        <p:nvSpPr>
          <p:cNvPr id="450" name="CustomShape 5"/>
          <p:cNvSpPr/>
          <p:nvPr/>
        </p:nvSpPr>
        <p:spPr>
          <a:xfrm>
            <a:off x="7315200" y="2103120"/>
            <a:ext cx="730440" cy="364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cost</a:t>
            </a:r>
            <a:endParaRPr b="0" lang="en-US" sz="1800" spc="-1" strike="noStrike">
              <a:solidFill>
                <a:srgbClr val="000000"/>
              </a:solidFill>
              <a:uFill>
                <a:solidFill>
                  <a:srgbClr val="ffffff"/>
                </a:solidFill>
              </a:uFill>
              <a:latin typeface="Arial"/>
            </a:endParaRPr>
          </a:p>
        </p:txBody>
      </p:sp>
      <p:pic>
        <p:nvPicPr>
          <p:cNvPr id="451" name="Picture 413" descr=""/>
          <p:cNvPicPr/>
          <p:nvPr/>
        </p:nvPicPr>
        <p:blipFill>
          <a:blip r:embed="rId4"/>
          <a:stretch/>
        </p:blipFill>
        <p:spPr>
          <a:xfrm>
            <a:off x="822960" y="1371600"/>
            <a:ext cx="1188000" cy="1188000"/>
          </a:xfrm>
          <a:prstGeom prst="rect">
            <a:avLst/>
          </a:prstGeom>
          <a:ln>
            <a:noFill/>
          </a:ln>
        </p:spPr>
      </p:pic>
    </p:spTree>
  </p:cSld>
  <p:transition spd="med">
    <p:wipe dir="r"/>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 name="CustomShape 1"/>
          <p:cNvSpPr/>
          <p:nvPr/>
        </p:nvSpPr>
        <p:spPr>
          <a:xfrm>
            <a:off x="955800" y="332640"/>
            <a:ext cx="7230960" cy="63864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Gill Sans Ultra Bold"/>
              </a:rPr>
              <a:t>Configuration Hooks</a:t>
            </a:r>
            <a:endParaRPr b="0" lang="en-US" sz="4400" spc="-1" strike="noStrike">
              <a:solidFill>
                <a:srgbClr val="000000"/>
              </a:solidFill>
              <a:uFill>
                <a:solidFill>
                  <a:srgbClr val="ffffff"/>
                </a:solidFill>
              </a:uFill>
              <a:latin typeface="Arial"/>
            </a:endParaRPr>
          </a:p>
        </p:txBody>
      </p:sp>
      <p:sp>
        <p:nvSpPr>
          <p:cNvPr id="578" name="CustomShape 2"/>
          <p:cNvSpPr/>
          <p:nvPr/>
        </p:nvSpPr>
        <p:spPr>
          <a:xfrm>
            <a:off x="271440" y="1139400"/>
            <a:ext cx="7956720" cy="3329640"/>
          </a:xfrm>
          <a:prstGeom prst="rect">
            <a:avLst/>
          </a:prstGeom>
          <a:noFill/>
          <a:ln>
            <a:noFill/>
          </a:ln>
        </p:spPr>
        <p:style>
          <a:lnRef idx="0"/>
          <a:fillRef idx="0"/>
          <a:effectRef idx="0"/>
          <a:fontRef idx="minor"/>
        </p:style>
        <p:txBody>
          <a:bodyPr lIns="0" rIns="0" tIns="0" bIns="0"/>
          <a:p>
            <a:pPr marL="228600" indent="-227160">
              <a:lnSpc>
                <a:spcPct val="100000"/>
              </a:lnSpc>
              <a:spcBef>
                <a:spcPts val="1199"/>
              </a:spcBef>
              <a:buClr>
                <a:srgbClr val="808080"/>
              </a:buClr>
              <a:buFont typeface="Arial"/>
              <a:buChar char="•"/>
            </a:pPr>
            <a:r>
              <a:rPr b="0" lang="en-US" sz="2000" spc="-1" strike="noStrike">
                <a:solidFill>
                  <a:srgbClr val="000000"/>
                </a:solidFill>
                <a:uFill>
                  <a:solidFill>
                    <a:srgbClr val="ffffff"/>
                  </a:solidFill>
                </a:uFill>
                <a:latin typeface="Franklin Gothic Book"/>
                <a:ea typeface="Franklin Gothic Book"/>
              </a:rPr>
              <a:t>We need an interface which can modify the configuration of a node during its </a:t>
            </a:r>
            <a:r>
              <a:rPr b="1" lang="en-US" sz="2000" spc="-1" strike="noStrike">
                <a:solidFill>
                  <a:srgbClr val="000000"/>
                </a:solidFill>
                <a:uFill>
                  <a:solidFill>
                    <a:srgbClr val="ffffff"/>
                  </a:solidFill>
                </a:uFill>
                <a:latin typeface="Franklin Gothic Book"/>
                <a:ea typeface="Franklin Gothic Book"/>
              </a:rPr>
              <a:t>lifetime</a:t>
            </a:r>
            <a:endParaRPr b="0" lang="en-US" sz="20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000" spc="-1" strike="noStrike">
                <a:solidFill>
                  <a:srgbClr val="000000"/>
                </a:solidFill>
                <a:uFill>
                  <a:solidFill>
                    <a:srgbClr val="ffffff"/>
                  </a:solidFill>
                </a:uFill>
                <a:latin typeface="Franklin Gothic Book"/>
                <a:ea typeface="Franklin Gothic Book"/>
              </a:rPr>
              <a:t>This interface will apply </a:t>
            </a:r>
            <a:r>
              <a:rPr b="1" lang="en-US" sz="2000" spc="-1" strike="noStrike">
                <a:solidFill>
                  <a:srgbClr val="000000"/>
                </a:solidFill>
                <a:uFill>
                  <a:solidFill>
                    <a:srgbClr val="ffffff"/>
                  </a:solidFill>
                </a:uFill>
                <a:latin typeface="Franklin Gothic Book"/>
                <a:ea typeface="Franklin Gothic Book"/>
              </a:rPr>
              <a:t>modification</a:t>
            </a:r>
            <a:r>
              <a:rPr b="0" lang="en-US" sz="2000" spc="-1" strike="noStrike">
                <a:solidFill>
                  <a:srgbClr val="000000"/>
                </a:solidFill>
                <a:uFill>
                  <a:solidFill>
                    <a:srgbClr val="ffffff"/>
                  </a:solidFill>
                </a:uFill>
                <a:latin typeface="Franklin Gothic Book"/>
                <a:ea typeface="Franklin Gothic Book"/>
              </a:rPr>
              <a:t> events on the NFV compute ready nodes (e.g. Dell-NFV-Compute nodes)</a:t>
            </a:r>
            <a:endParaRPr b="0" lang="en-US" sz="20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000" spc="-1" strike="noStrike">
                <a:solidFill>
                  <a:srgbClr val="000000"/>
                </a:solidFill>
                <a:uFill>
                  <a:solidFill>
                    <a:srgbClr val="ffffff"/>
                  </a:solidFill>
                </a:uFill>
                <a:latin typeface="Franklin Gothic Book"/>
                <a:ea typeface="Franklin Gothic Book"/>
              </a:rPr>
              <a:t>The whole thing will be managed by </a:t>
            </a:r>
            <a:r>
              <a:rPr b="1" lang="en-US" sz="2000" spc="-1" strike="noStrike">
                <a:solidFill>
                  <a:srgbClr val="000000"/>
                </a:solidFill>
                <a:uFill>
                  <a:solidFill>
                    <a:srgbClr val="ffffff"/>
                  </a:solidFill>
                </a:uFill>
                <a:latin typeface="Franklin Gothic Book"/>
                <a:ea typeface="Franklin Gothic Book"/>
              </a:rPr>
              <a:t>Puppet</a:t>
            </a:r>
            <a:endParaRPr b="0" lang="en-US" sz="2000" spc="-1" strike="noStrike">
              <a:solidFill>
                <a:srgbClr val="000000"/>
              </a:solidFill>
              <a:uFill>
                <a:solidFill>
                  <a:srgbClr val="ffffff"/>
                </a:solidFill>
              </a:uFill>
              <a:latin typeface="Arial"/>
            </a:endParaRPr>
          </a:p>
          <a:p>
            <a:pPr>
              <a:lnSpc>
                <a:spcPct val="100000"/>
              </a:lnSpc>
              <a:spcBef>
                <a:spcPts val="1199"/>
              </a:spcBef>
            </a:pPr>
            <a:endParaRPr b="0" lang="en-US" sz="20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000" spc="-1" strike="noStrike">
                <a:solidFill>
                  <a:srgbClr val="000000"/>
                </a:solidFill>
                <a:uFill>
                  <a:solidFill>
                    <a:srgbClr val="ffffff"/>
                  </a:solidFill>
                </a:uFill>
                <a:latin typeface="Franklin Gothic Book"/>
                <a:ea typeface="Franklin Gothic Book"/>
              </a:rPr>
              <a:t>Other Lifecycle Events managed likewise: add nodes, change node roles, etc.</a:t>
            </a:r>
            <a:endParaRPr b="0" lang="en-US" sz="2000" spc="-1" strike="noStrike">
              <a:solidFill>
                <a:srgbClr val="000000"/>
              </a:solidFill>
              <a:uFill>
                <a:solidFill>
                  <a:srgbClr val="ffffff"/>
                </a:solidFill>
              </a:uFill>
              <a:latin typeface="Arial"/>
            </a:endParaRPr>
          </a:p>
        </p:txBody>
      </p:sp>
    </p:spTree>
  </p:cSld>
  <p:transition spd="med">
    <p:wipe dir="r"/>
  </p:transition>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CustomShape 1"/>
          <p:cNvSpPr/>
          <p:nvPr/>
        </p:nvSpPr>
        <p:spPr>
          <a:xfrm>
            <a:off x="963000" y="332640"/>
            <a:ext cx="7216560" cy="63864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Gill Sans Ultra Bold"/>
              </a:rPr>
              <a:t>Configuration hooks</a:t>
            </a:r>
            <a:endParaRPr b="0" lang="en-US" sz="4400" spc="-1" strike="noStrike">
              <a:solidFill>
                <a:srgbClr val="000000"/>
              </a:solidFill>
              <a:uFill>
                <a:solidFill>
                  <a:srgbClr val="ffffff"/>
                </a:solidFill>
              </a:uFill>
              <a:latin typeface="Arial"/>
            </a:endParaRPr>
          </a:p>
        </p:txBody>
      </p:sp>
      <p:sp>
        <p:nvSpPr>
          <p:cNvPr id="580" name="CustomShape 2"/>
          <p:cNvSpPr/>
          <p:nvPr/>
        </p:nvSpPr>
        <p:spPr>
          <a:xfrm>
            <a:off x="271440" y="972720"/>
            <a:ext cx="7956720" cy="3893400"/>
          </a:xfrm>
          <a:prstGeom prst="rect">
            <a:avLst/>
          </a:prstGeom>
          <a:noFill/>
          <a:ln>
            <a:noFill/>
          </a:ln>
        </p:spPr>
        <p:style>
          <a:lnRef idx="0"/>
          <a:fillRef idx="0"/>
          <a:effectRef idx="0"/>
          <a:fontRef idx="minor"/>
        </p:style>
        <p:txBody>
          <a:bodyPr lIns="0" rIns="0" tIns="0" bIns="0"/>
          <a:p>
            <a:pPr marL="228600" indent="-227160">
              <a:lnSpc>
                <a:spcPct val="100000"/>
              </a:lnSpc>
              <a:spcBef>
                <a:spcPts val="1199"/>
              </a:spcBef>
              <a:buClr>
                <a:srgbClr val="808080"/>
              </a:buClr>
              <a:buFont typeface="Arial"/>
              <a:buChar char="•"/>
            </a:pPr>
            <a:r>
              <a:rPr b="1" lang="en-US" sz="2400" spc="-1" strike="noStrike">
                <a:solidFill>
                  <a:srgbClr val="000000"/>
                </a:solidFill>
                <a:uFill>
                  <a:solidFill>
                    <a:srgbClr val="ffffff"/>
                  </a:solidFill>
                </a:uFill>
                <a:latin typeface="Franklin Gothic Book"/>
                <a:ea typeface="Franklin Gothic Book"/>
              </a:rPr>
              <a:t>TripleO design does not have a mechanism to search for assigned node roles</a:t>
            </a:r>
            <a:endParaRPr b="0" lang="en-US" sz="24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1" lang="en-US" sz="2400" spc="-1" strike="noStrike">
                <a:solidFill>
                  <a:srgbClr val="000000"/>
                </a:solidFill>
                <a:uFill>
                  <a:solidFill>
                    <a:srgbClr val="ffffff"/>
                  </a:solidFill>
                </a:uFill>
                <a:latin typeface="Franklin Gothic Book"/>
                <a:ea typeface="Franklin Gothic Book"/>
              </a:rPr>
              <a:t>We need to find all Dell-NFV-Compute role nodes. How?</a:t>
            </a:r>
            <a:endParaRPr b="0" lang="en-US" sz="2400" spc="-1" strike="noStrike">
              <a:solidFill>
                <a:srgbClr val="000000"/>
              </a:solidFill>
              <a:uFill>
                <a:solidFill>
                  <a:srgbClr val="ffffff"/>
                </a:solidFill>
              </a:uFill>
              <a:latin typeface="Arial"/>
            </a:endParaRPr>
          </a:p>
          <a:p>
            <a:pPr lvl="1" marL="574560" indent="-231840">
              <a:lnSpc>
                <a:spcPct val="100000"/>
              </a:lnSpc>
              <a:spcBef>
                <a:spcPts val="300"/>
              </a:spcBef>
              <a:buClr>
                <a:srgbClr val="808080"/>
              </a:buClr>
              <a:buFont typeface="Museo Sans For Dell"/>
              <a:buChar char="–"/>
            </a:pPr>
            <a:r>
              <a:rPr b="0" lang="en-US" sz="2000" spc="-1" strike="noStrike">
                <a:solidFill>
                  <a:srgbClr val="000000"/>
                </a:solidFill>
                <a:uFill>
                  <a:solidFill>
                    <a:srgbClr val="ffffff"/>
                  </a:solidFill>
                </a:uFill>
                <a:latin typeface="Gill Sans MT"/>
                <a:ea typeface="Arial"/>
              </a:rPr>
              <a:t>Requires testing statement based on the role (managed by </a:t>
            </a:r>
            <a:r>
              <a:rPr b="1" lang="en-US" sz="2000" spc="-1" strike="noStrike">
                <a:solidFill>
                  <a:srgbClr val="000000"/>
                </a:solidFill>
                <a:uFill>
                  <a:solidFill>
                    <a:srgbClr val="ffffff"/>
                  </a:solidFill>
                </a:uFill>
                <a:latin typeface="Gill Sans MT"/>
                <a:ea typeface="Arial"/>
              </a:rPr>
              <a:t>Puppet</a:t>
            </a:r>
            <a:r>
              <a:rPr b="0" lang="en-US" sz="2000" spc="-1" strike="noStrike">
                <a:solidFill>
                  <a:srgbClr val="000000"/>
                </a:solidFill>
                <a:uFill>
                  <a:solidFill>
                    <a:srgbClr val="ffffff"/>
                  </a:solidFill>
                </a:uFill>
                <a:latin typeface="Gill Sans MT"/>
                <a:ea typeface="Arial"/>
              </a:rPr>
              <a:t>)</a:t>
            </a:r>
            <a:endParaRPr b="0" lang="en-US" sz="2000" spc="-1" strike="noStrike">
              <a:solidFill>
                <a:srgbClr val="000000"/>
              </a:solidFill>
              <a:uFill>
                <a:solidFill>
                  <a:srgbClr val="ffffff"/>
                </a:solidFill>
              </a:uFill>
              <a:latin typeface="Arial"/>
            </a:endParaRPr>
          </a:p>
          <a:p>
            <a:pPr lvl="1" marL="574560" indent="-231840">
              <a:lnSpc>
                <a:spcPct val="100000"/>
              </a:lnSpc>
              <a:spcBef>
                <a:spcPts val="300"/>
              </a:spcBef>
              <a:buClr>
                <a:srgbClr val="808080"/>
              </a:buClr>
              <a:buFont typeface="Museo Sans For Dell"/>
              <a:buChar char="–"/>
            </a:pPr>
            <a:r>
              <a:rPr b="0" lang="en-US" sz="2000" spc="-1" strike="noStrike">
                <a:solidFill>
                  <a:srgbClr val="000000"/>
                </a:solidFill>
                <a:uFill>
                  <a:solidFill>
                    <a:srgbClr val="ffffff"/>
                  </a:solidFill>
                </a:uFill>
                <a:latin typeface="Gill Sans MT"/>
                <a:ea typeface="Arial"/>
              </a:rPr>
              <a:t>A </a:t>
            </a:r>
            <a:r>
              <a:rPr b="1" lang="en-US" sz="2000" spc="-1" strike="noStrike">
                <a:solidFill>
                  <a:srgbClr val="000000"/>
                </a:solidFill>
                <a:uFill>
                  <a:solidFill>
                    <a:srgbClr val="ffffff"/>
                  </a:solidFill>
                </a:uFill>
                <a:latin typeface="Gill Sans MT"/>
                <a:ea typeface="Arial"/>
              </a:rPr>
              <a:t>single manifest </a:t>
            </a:r>
            <a:r>
              <a:rPr b="0" lang="en-US" sz="2000" spc="-1" strike="noStrike">
                <a:solidFill>
                  <a:srgbClr val="000000"/>
                </a:solidFill>
                <a:uFill>
                  <a:solidFill>
                    <a:srgbClr val="ffffff"/>
                  </a:solidFill>
                </a:uFill>
                <a:latin typeface="Gill Sans MT"/>
                <a:ea typeface="Arial"/>
              </a:rPr>
              <a:t>does the trick for all features.</a:t>
            </a:r>
            <a:endParaRPr b="0" lang="en-US" sz="2000" spc="-1" strike="noStrike">
              <a:solidFill>
                <a:srgbClr val="000000"/>
              </a:solidFill>
              <a:uFill>
                <a:solidFill>
                  <a:srgbClr val="ffffff"/>
                </a:solidFill>
              </a:uFill>
              <a:latin typeface="Arial"/>
            </a:endParaRPr>
          </a:p>
          <a:p>
            <a:pPr lvl="1" marL="574560" indent="-231840">
              <a:lnSpc>
                <a:spcPct val="100000"/>
              </a:lnSpc>
              <a:spcBef>
                <a:spcPts val="300"/>
              </a:spcBef>
              <a:buClr>
                <a:srgbClr val="808080"/>
              </a:buClr>
              <a:buFont typeface="Museo Sans For Dell"/>
              <a:buChar char="–"/>
            </a:pPr>
            <a:r>
              <a:rPr b="0" lang="en-US" sz="2000" spc="-1" strike="noStrike">
                <a:solidFill>
                  <a:srgbClr val="000000"/>
                </a:solidFill>
                <a:uFill>
                  <a:solidFill>
                    <a:srgbClr val="ffffff"/>
                  </a:solidFill>
                </a:uFill>
                <a:latin typeface="Gill Sans MT"/>
                <a:ea typeface="Arial"/>
              </a:rPr>
              <a:t>Parameters are passed using </a:t>
            </a:r>
            <a:r>
              <a:rPr b="1" lang="en-US" sz="2000" spc="-1" strike="noStrike">
                <a:solidFill>
                  <a:srgbClr val="000000"/>
                </a:solidFill>
                <a:uFill>
                  <a:solidFill>
                    <a:srgbClr val="ffffff"/>
                  </a:solidFill>
                </a:uFill>
                <a:latin typeface="Gill Sans MT"/>
                <a:ea typeface="Arial"/>
              </a:rPr>
              <a:t>Hiera</a:t>
            </a:r>
            <a:endParaRPr b="0" lang="en-US" sz="20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1" lang="en-US" sz="2200" spc="-1" strike="noStrike">
                <a:solidFill>
                  <a:srgbClr val="000000"/>
                </a:solidFill>
                <a:uFill>
                  <a:solidFill>
                    <a:srgbClr val="ffffff"/>
                  </a:solidFill>
                </a:uFill>
                <a:latin typeface="Franklin Gothic Book"/>
                <a:ea typeface="Franklin Gothic Book"/>
              </a:rPr>
              <a:t>Then, the OS::TripleO::NodeExtraConfigPost</a:t>
            </a:r>
            <a:r>
              <a:rPr b="0" lang="en-US" sz="2200" spc="-1" strike="noStrike">
                <a:solidFill>
                  <a:srgbClr val="000000"/>
                </a:solidFill>
                <a:uFill>
                  <a:solidFill>
                    <a:srgbClr val="ffffff"/>
                  </a:solidFill>
                </a:uFill>
                <a:latin typeface="Franklin Gothic Book"/>
                <a:ea typeface="Franklin Gothic Book"/>
              </a:rPr>
              <a:t> hook used to perform lifecyle management modifications</a:t>
            </a:r>
            <a:endParaRPr b="0" lang="en-US" sz="2200" spc="-1" strike="noStrike">
              <a:solidFill>
                <a:srgbClr val="000000"/>
              </a:solidFill>
              <a:uFill>
                <a:solidFill>
                  <a:srgbClr val="ffffff"/>
                </a:solidFill>
              </a:uFill>
              <a:latin typeface="Arial"/>
            </a:endParaRPr>
          </a:p>
        </p:txBody>
      </p:sp>
    </p:spTree>
  </p:cSld>
  <p:transition spd="med">
    <p:wipe dir="r"/>
  </p:transition>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CustomShape 1"/>
          <p:cNvSpPr/>
          <p:nvPr/>
        </p:nvSpPr>
        <p:spPr>
          <a:xfrm>
            <a:off x="274320" y="271800"/>
            <a:ext cx="7953840" cy="638640"/>
          </a:xfrm>
          <a:prstGeom prst="rect">
            <a:avLst/>
          </a:prstGeom>
          <a:noFill/>
          <a:ln>
            <a:noFill/>
          </a:ln>
        </p:spPr>
        <p:style>
          <a:lnRef idx="0"/>
          <a:fillRef idx="0"/>
          <a:effectRef idx="0"/>
          <a:fontRef idx="minor"/>
        </p:style>
        <p:txBody>
          <a:bodyPr lIns="0" rIns="0" tIns="45000" bIns="45000"/>
          <a:p>
            <a:pPr algn="ctr">
              <a:lnSpc>
                <a:spcPct val="100000"/>
              </a:lnSpc>
            </a:pPr>
            <a:r>
              <a:rPr b="0" lang="en-US" sz="4400" spc="-1" strike="noStrike">
                <a:solidFill>
                  <a:srgbClr val="007db8"/>
                </a:solidFill>
                <a:uFill>
                  <a:solidFill>
                    <a:srgbClr val="ffffff"/>
                  </a:solidFill>
                </a:uFill>
                <a:latin typeface="Gill Sans Ultra Bold"/>
                <a:ea typeface="Gill Sans Ultra Bold"/>
              </a:rPr>
              <a:t>NFV Features Tracking Database</a:t>
            </a:r>
            <a:endParaRPr b="0" lang="en-US" sz="4400" spc="-1" strike="noStrike">
              <a:solidFill>
                <a:srgbClr val="000000"/>
              </a:solidFill>
              <a:uFill>
                <a:solidFill>
                  <a:srgbClr val="ffffff"/>
                </a:solidFill>
              </a:uFill>
              <a:latin typeface="Arial"/>
            </a:endParaRPr>
          </a:p>
        </p:txBody>
      </p:sp>
      <p:sp>
        <p:nvSpPr>
          <p:cNvPr id="582" name="CustomShape 2"/>
          <p:cNvSpPr/>
          <p:nvPr/>
        </p:nvSpPr>
        <p:spPr>
          <a:xfrm>
            <a:off x="271440" y="1609560"/>
            <a:ext cx="7956720" cy="3075120"/>
          </a:xfrm>
          <a:prstGeom prst="rect">
            <a:avLst/>
          </a:prstGeom>
          <a:noFill/>
          <a:ln>
            <a:noFill/>
          </a:ln>
        </p:spPr>
        <p:style>
          <a:lnRef idx="0"/>
          <a:fillRef idx="0"/>
          <a:effectRef idx="0"/>
          <a:fontRef idx="minor"/>
        </p:style>
        <p:txBody>
          <a:bodyPr lIns="0" rIns="0" tIns="0" bIns="0"/>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Tracking the state of all the features is important</a:t>
            </a:r>
            <a:endParaRPr b="0" lang="en-US" sz="24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All changes to parameters must be captured and stored at each change event during the lifetime of a deployment</a:t>
            </a:r>
            <a:endParaRPr b="0" lang="en-US" sz="24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Consistency of the data is a crucial factor when supporting lifecycle management of features</a:t>
            </a:r>
            <a:endParaRPr b="0" lang="en-US" sz="2400" spc="-1" strike="noStrike">
              <a:solidFill>
                <a:srgbClr val="000000"/>
              </a:solidFill>
              <a:uFill>
                <a:solidFill>
                  <a:srgbClr val="ffffff"/>
                </a:solidFill>
              </a:uFill>
              <a:latin typeface="Arial"/>
            </a:endParaRPr>
          </a:p>
        </p:txBody>
      </p:sp>
    </p:spTree>
  </p:cSld>
  <p:transition spd="med">
    <p:wipe dir="r"/>
  </p:transition>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CustomShape 1"/>
          <p:cNvSpPr/>
          <p:nvPr/>
        </p:nvSpPr>
        <p:spPr>
          <a:xfrm>
            <a:off x="274320" y="271800"/>
            <a:ext cx="7953840" cy="638640"/>
          </a:xfrm>
          <a:prstGeom prst="rect">
            <a:avLst/>
          </a:prstGeom>
          <a:noFill/>
          <a:ln>
            <a:noFill/>
          </a:ln>
        </p:spPr>
        <p:style>
          <a:lnRef idx="0"/>
          <a:fillRef idx="0"/>
          <a:effectRef idx="0"/>
          <a:fontRef idx="minor"/>
        </p:style>
        <p:txBody>
          <a:bodyPr lIns="0" rIns="0" tIns="45000" bIns="45000"/>
          <a:p>
            <a:pPr algn="ctr">
              <a:lnSpc>
                <a:spcPct val="100000"/>
              </a:lnSpc>
            </a:pPr>
            <a:r>
              <a:rPr b="0" lang="en-US" sz="4000" spc="-1" strike="noStrike">
                <a:solidFill>
                  <a:srgbClr val="007db8"/>
                </a:solidFill>
                <a:uFill>
                  <a:solidFill>
                    <a:srgbClr val="ffffff"/>
                  </a:solidFill>
                </a:uFill>
                <a:latin typeface="Gill Sans Ultra Bold"/>
                <a:ea typeface="Gill Sans Ultra Bold"/>
              </a:rPr>
              <a:t>NFV Features Tracking Database</a:t>
            </a:r>
            <a:endParaRPr b="0" lang="en-US" sz="4000" spc="-1" strike="noStrike">
              <a:solidFill>
                <a:srgbClr val="000000"/>
              </a:solidFill>
              <a:uFill>
                <a:solidFill>
                  <a:srgbClr val="ffffff"/>
                </a:solidFill>
              </a:uFill>
              <a:latin typeface="Arial"/>
            </a:endParaRPr>
          </a:p>
        </p:txBody>
      </p:sp>
      <p:sp>
        <p:nvSpPr>
          <p:cNvPr id="584" name="CustomShape 2"/>
          <p:cNvSpPr/>
          <p:nvPr/>
        </p:nvSpPr>
        <p:spPr>
          <a:xfrm>
            <a:off x="271440" y="1541520"/>
            <a:ext cx="7956720" cy="2532960"/>
          </a:xfrm>
          <a:prstGeom prst="rect">
            <a:avLst/>
          </a:prstGeom>
          <a:noFill/>
          <a:ln>
            <a:noFill/>
          </a:ln>
        </p:spPr>
        <p:style>
          <a:lnRef idx="0"/>
          <a:fillRef idx="0"/>
          <a:effectRef idx="0"/>
          <a:fontRef idx="minor"/>
        </p:style>
        <p:txBody>
          <a:bodyPr lIns="0" rIns="0" tIns="0" bIns="0"/>
          <a:p>
            <a:pPr marL="228600" indent="-227160">
              <a:lnSpc>
                <a:spcPct val="100000"/>
              </a:lnSpc>
              <a:spcBef>
                <a:spcPts val="1199"/>
              </a:spcBef>
              <a:buClr>
                <a:srgbClr val="808080"/>
              </a:buClr>
              <a:buFont typeface="Arial"/>
              <a:buChar char="•"/>
            </a:pPr>
            <a:r>
              <a:rPr b="0" lang="en-US" sz="2000" spc="-1" strike="noStrike">
                <a:solidFill>
                  <a:srgbClr val="000000"/>
                </a:solidFill>
                <a:uFill>
                  <a:solidFill>
                    <a:srgbClr val="ffffff"/>
                  </a:solidFill>
                </a:uFill>
                <a:latin typeface="Franklin Gothic Book"/>
                <a:ea typeface="Franklin Gothic Book"/>
              </a:rPr>
              <a:t>Database uses a new schema design featuring a whole set of new tables</a:t>
            </a:r>
            <a:endParaRPr b="0" lang="en-US" sz="20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000" spc="-1" strike="noStrike">
                <a:solidFill>
                  <a:srgbClr val="000000"/>
                </a:solidFill>
                <a:uFill>
                  <a:solidFill>
                    <a:srgbClr val="ffffff"/>
                  </a:solidFill>
                </a:uFill>
                <a:latin typeface="Franklin Gothic Book"/>
                <a:ea typeface="Franklin Gothic Book"/>
              </a:rPr>
              <a:t>Existing database management software in RHOSP Director is leveraged</a:t>
            </a:r>
            <a:endParaRPr b="0" lang="en-US" sz="20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000" spc="-1" strike="noStrike">
                <a:solidFill>
                  <a:srgbClr val="000000"/>
                </a:solidFill>
                <a:uFill>
                  <a:solidFill>
                    <a:srgbClr val="ffffff"/>
                  </a:solidFill>
                </a:uFill>
                <a:latin typeface="Franklin Gothic Book"/>
                <a:ea typeface="Franklin Gothic Book"/>
              </a:rPr>
              <a:t>New tables added – one per NFV feature</a:t>
            </a:r>
            <a:endParaRPr b="0" lang="en-US" sz="20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000" spc="-1" strike="noStrike">
                <a:solidFill>
                  <a:srgbClr val="000000"/>
                </a:solidFill>
                <a:uFill>
                  <a:solidFill>
                    <a:srgbClr val="ffffff"/>
                  </a:solidFill>
                </a:uFill>
                <a:latin typeface="Franklin Gothic Book"/>
                <a:ea typeface="Franklin Gothic Book"/>
              </a:rPr>
              <a:t>The tables are populated by Puppet at initial deployment and altered during lifecycle events</a:t>
            </a:r>
            <a:endParaRPr b="0" lang="en-US" sz="2000" spc="-1" strike="noStrike">
              <a:solidFill>
                <a:srgbClr val="000000"/>
              </a:solidFill>
              <a:uFill>
                <a:solidFill>
                  <a:srgbClr val="ffffff"/>
                </a:solidFill>
              </a:uFill>
              <a:latin typeface="Arial"/>
            </a:endParaRPr>
          </a:p>
          <a:p>
            <a:pPr>
              <a:lnSpc>
                <a:spcPct val="100000"/>
              </a:lnSpc>
              <a:spcBef>
                <a:spcPts val="1199"/>
              </a:spcBef>
            </a:pPr>
            <a:endParaRPr b="0" lang="en-US" sz="2000" spc="-1" strike="noStrike">
              <a:solidFill>
                <a:srgbClr val="000000"/>
              </a:solidFill>
              <a:uFill>
                <a:solidFill>
                  <a:srgbClr val="ffffff"/>
                </a:solidFill>
              </a:uFill>
              <a:latin typeface="Arial"/>
            </a:endParaRPr>
          </a:p>
        </p:txBody>
      </p:sp>
    </p:spTree>
  </p:cSld>
  <p:transition spd="med">
    <p:wipe dir="r"/>
  </p:transition>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5" name="CustomShape 1"/>
          <p:cNvSpPr/>
          <p:nvPr/>
        </p:nvSpPr>
        <p:spPr>
          <a:xfrm>
            <a:off x="1493280" y="271800"/>
            <a:ext cx="6156360" cy="52812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Gill Sans Ultra Bold"/>
              </a:rPr>
              <a:t>Database Schema</a:t>
            </a:r>
            <a:endParaRPr b="0" lang="en-US" sz="4400" spc="-1" strike="noStrike">
              <a:solidFill>
                <a:srgbClr val="000000"/>
              </a:solidFill>
              <a:uFill>
                <a:solidFill>
                  <a:srgbClr val="ffffff"/>
                </a:solidFill>
              </a:uFill>
              <a:latin typeface="Arial"/>
            </a:endParaRPr>
          </a:p>
        </p:txBody>
      </p:sp>
      <p:pic>
        <p:nvPicPr>
          <p:cNvPr id="586" name="Picture 5" descr=""/>
          <p:cNvPicPr/>
          <p:nvPr/>
        </p:nvPicPr>
        <p:blipFill>
          <a:blip r:embed="rId1"/>
          <a:stretch/>
        </p:blipFill>
        <p:spPr>
          <a:xfrm>
            <a:off x="4742280" y="1227600"/>
            <a:ext cx="4313880" cy="1427400"/>
          </a:xfrm>
          <a:prstGeom prst="rect">
            <a:avLst/>
          </a:prstGeom>
          <a:ln w="127080">
            <a:solidFill>
              <a:srgbClr val="000000"/>
            </a:solidFill>
            <a:miter/>
          </a:ln>
          <a:effectLst>
            <a:outerShdw algn="tl" blurRad="57150" dir="2700000" dist="50800" rotWithShape="0">
              <a:srgbClr val="000000">
                <a:alpha val="40000"/>
              </a:srgbClr>
            </a:outerShdw>
            <a:softEdge rad="127000"/>
          </a:effectLst>
        </p:spPr>
      </p:pic>
      <p:pic>
        <p:nvPicPr>
          <p:cNvPr id="587" name="Picture 6" descr=""/>
          <p:cNvPicPr/>
          <p:nvPr/>
        </p:nvPicPr>
        <p:blipFill>
          <a:blip r:embed="rId2"/>
          <a:stretch/>
        </p:blipFill>
        <p:spPr>
          <a:xfrm>
            <a:off x="2627280" y="2875680"/>
            <a:ext cx="3927960" cy="717120"/>
          </a:xfrm>
          <a:prstGeom prst="rect">
            <a:avLst/>
          </a:prstGeom>
          <a:ln w="127080">
            <a:solidFill>
              <a:srgbClr val="000000"/>
            </a:solidFill>
            <a:miter/>
          </a:ln>
          <a:effectLst>
            <a:outerShdw algn="tl" blurRad="57150" dir="2700000" dist="50800" rotWithShape="0">
              <a:srgbClr val="000000">
                <a:alpha val="40000"/>
              </a:srgbClr>
            </a:outerShdw>
            <a:softEdge rad="127000"/>
          </a:effectLst>
        </p:spPr>
      </p:pic>
      <p:sp>
        <p:nvSpPr>
          <p:cNvPr id="588" name="CustomShape 2"/>
          <p:cNvSpPr/>
          <p:nvPr/>
        </p:nvSpPr>
        <p:spPr>
          <a:xfrm>
            <a:off x="1924200" y="3730320"/>
            <a:ext cx="7308000" cy="5155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Gill Sans MT"/>
                <a:ea typeface="DejaVu Sans"/>
              </a:rPr>
              <a:t>System_version table is used to guarantee </a:t>
            </a:r>
            <a:r>
              <a:rPr b="0" i="1" lang="en-US" sz="1400" spc="-1" strike="noStrike">
                <a:solidFill>
                  <a:srgbClr val="000000"/>
                </a:solidFill>
                <a:uFill>
                  <a:solidFill>
                    <a:srgbClr val="ffffff"/>
                  </a:solidFill>
                </a:uFill>
                <a:latin typeface="Gill Sans MT"/>
                <a:ea typeface="DejaVu Sans"/>
              </a:rPr>
              <a:t>upward</a:t>
            </a:r>
            <a:r>
              <a:rPr b="0" lang="en-US" sz="1400" spc="-1" strike="noStrike">
                <a:solidFill>
                  <a:srgbClr val="000000"/>
                </a:solidFill>
                <a:uFill>
                  <a:solidFill>
                    <a:srgbClr val="ffffff"/>
                  </a:solidFill>
                </a:uFill>
                <a:latin typeface="Gill Sans MT"/>
                <a:ea typeface="DejaVu Sans"/>
              </a:rPr>
              <a:t> and </a:t>
            </a:r>
            <a:r>
              <a:rPr b="0" i="1" lang="en-US" sz="1400" spc="-1" strike="noStrike">
                <a:solidFill>
                  <a:srgbClr val="000000"/>
                </a:solidFill>
                <a:uFill>
                  <a:solidFill>
                    <a:srgbClr val="ffffff"/>
                  </a:solidFill>
                </a:uFill>
                <a:latin typeface="Gill Sans MT"/>
                <a:ea typeface="DejaVu Sans"/>
              </a:rPr>
              <a:t>downward compatibility</a:t>
            </a:r>
            <a:endParaRPr b="0" lang="en-US" sz="1400" spc="-1" strike="noStrike">
              <a:solidFill>
                <a:srgbClr val="000000"/>
              </a:solidFill>
              <a:uFill>
                <a:solidFill>
                  <a:srgbClr val="ffffff"/>
                </a:solidFill>
              </a:uFill>
              <a:latin typeface="Arial"/>
            </a:endParaRPr>
          </a:p>
          <a:p>
            <a:pPr>
              <a:lnSpc>
                <a:spcPct val="100000"/>
              </a:lnSpc>
            </a:pPr>
            <a:r>
              <a:rPr b="0" lang="en-US" sz="1400" spc="-1" strike="noStrike">
                <a:solidFill>
                  <a:srgbClr val="000000"/>
                </a:solidFill>
                <a:uFill>
                  <a:solidFill>
                    <a:srgbClr val="ffffff"/>
                  </a:solidFill>
                </a:uFill>
                <a:latin typeface="Gill Sans MT"/>
                <a:ea typeface="DejaVu Sans"/>
              </a:rPr>
              <a:t>of schema versions.</a:t>
            </a:r>
            <a:endParaRPr b="0" lang="en-US" sz="1400" spc="-1" strike="noStrike">
              <a:solidFill>
                <a:srgbClr val="000000"/>
              </a:solidFill>
              <a:uFill>
                <a:solidFill>
                  <a:srgbClr val="ffffff"/>
                </a:solidFill>
              </a:uFill>
              <a:latin typeface="Arial"/>
            </a:endParaRPr>
          </a:p>
        </p:txBody>
      </p:sp>
      <p:pic>
        <p:nvPicPr>
          <p:cNvPr id="589" name="Picture 9" descr=""/>
          <p:cNvPicPr/>
          <p:nvPr/>
        </p:nvPicPr>
        <p:blipFill>
          <a:blip r:embed="rId3"/>
          <a:stretch/>
        </p:blipFill>
        <p:spPr>
          <a:xfrm>
            <a:off x="187920" y="1227600"/>
            <a:ext cx="4474800" cy="1427400"/>
          </a:xfrm>
          <a:prstGeom prst="rect">
            <a:avLst/>
          </a:prstGeom>
          <a:ln w="127080">
            <a:solidFill>
              <a:srgbClr val="000000"/>
            </a:solidFill>
            <a:miter/>
          </a:ln>
          <a:effectLst>
            <a:outerShdw algn="tl" blurRad="57150" dir="2700000" dist="50800" rotWithShape="0">
              <a:srgbClr val="000000">
                <a:alpha val="40000"/>
              </a:srgbClr>
            </a:outerShdw>
            <a:softEdge rad="127000"/>
          </a:effectLst>
        </p:spPr>
      </p:pic>
    </p:spTree>
  </p:cSld>
  <p:transition spd="med">
    <p:wipe dir="r"/>
  </p:transition>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CustomShape 1"/>
          <p:cNvSpPr/>
          <p:nvPr/>
        </p:nvSpPr>
        <p:spPr>
          <a:xfrm>
            <a:off x="0" y="952200"/>
            <a:ext cx="9142560" cy="11556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5400" spc="-1" strike="noStrike">
                <a:solidFill>
                  <a:srgbClr val="ffffff"/>
                </a:solidFill>
                <a:uFill>
                  <a:solidFill>
                    <a:srgbClr val="ffffff"/>
                  </a:solidFill>
                </a:uFill>
                <a:latin typeface="Gill Sans Ultra Bold"/>
                <a:ea typeface="ＭＳ Ｐゴシック"/>
              </a:rPr>
              <a:t>Build, Automate</a:t>
            </a:r>
            <a:r>
              <a:rPr b="0" lang="en-US" sz="5400" spc="-1" strike="noStrike">
                <a:solidFill>
                  <a:srgbClr val="007db8"/>
                </a:solidFill>
                <a:uFill>
                  <a:solidFill>
                    <a:srgbClr val="ffffff"/>
                  </a:solidFill>
                </a:uFill>
                <a:latin typeface="Gill Sans Ultra Bold"/>
                <a:ea typeface="ＭＳ Ｐゴシック"/>
              </a:rPr>
              <a:t>!</a:t>
            </a:r>
            <a:r>
              <a:rPr b="0" lang="en-US" sz="7000" spc="-1" strike="noStrike">
                <a:solidFill>
                  <a:srgbClr val="007db8"/>
                </a:solidFill>
                <a:uFill>
                  <a:solidFill>
                    <a:srgbClr val="ffffff"/>
                  </a:solidFill>
                </a:uFill>
                <a:latin typeface="Gill Sans Ultra Bold"/>
                <a:ea typeface="ＭＳ Ｐゴシック"/>
              </a:rPr>
              <a:t> </a:t>
            </a:r>
            <a:endParaRPr b="0" lang="en-US" sz="7000" spc="-1" strike="noStrike">
              <a:solidFill>
                <a:srgbClr val="ffffff"/>
              </a:solidFill>
              <a:uFill>
                <a:solidFill>
                  <a:srgbClr val="ffffff"/>
                </a:solidFill>
              </a:uFill>
              <a:latin typeface="Arial"/>
            </a:endParaRPr>
          </a:p>
        </p:txBody>
      </p:sp>
      <p:sp>
        <p:nvSpPr>
          <p:cNvPr id="591" name="CustomShape 2"/>
          <p:cNvSpPr/>
          <p:nvPr/>
        </p:nvSpPr>
        <p:spPr>
          <a:xfrm>
            <a:off x="2218320" y="1881000"/>
            <a:ext cx="4705920" cy="606960"/>
          </a:xfrm>
          <a:prstGeom prst="rect">
            <a:avLst/>
          </a:prstGeom>
          <a:noFill/>
          <a:ln>
            <a:noFill/>
          </a:ln>
        </p:spPr>
        <p:style>
          <a:lnRef idx="0"/>
          <a:fillRef idx="0"/>
          <a:effectRef idx="0"/>
          <a:fontRef idx="minor"/>
        </p:style>
        <p:txBody>
          <a:bodyPr lIns="90000" rIns="90000" tIns="45000" bIns="45000"/>
          <a:p>
            <a:pPr>
              <a:lnSpc>
                <a:spcPct val="100000"/>
              </a:lnSpc>
            </a:pPr>
            <a:r>
              <a:rPr b="0" lang="en-US" sz="1700" spc="-1" strike="noStrike">
                <a:solidFill>
                  <a:srgbClr val="f7761f"/>
                </a:solidFill>
                <a:uFill>
                  <a:solidFill>
                    <a:srgbClr val="ffffff"/>
                  </a:solidFill>
                </a:uFill>
                <a:latin typeface="Franklin Gothic Book"/>
                <a:ea typeface="ＭＳ Ｐゴシック"/>
              </a:rPr>
              <a:t>How to give the user a seamless experience?</a:t>
            </a:r>
            <a:endParaRPr b="0" lang="en-US" sz="1700" spc="-1" strike="noStrike">
              <a:solidFill>
                <a:srgbClr val="ffffff"/>
              </a:solidFill>
              <a:uFill>
                <a:solidFill>
                  <a:srgbClr val="ffffff"/>
                </a:solidFill>
              </a:uFill>
              <a:latin typeface="Arial"/>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CustomShape 1"/>
          <p:cNvSpPr/>
          <p:nvPr/>
        </p:nvSpPr>
        <p:spPr>
          <a:xfrm>
            <a:off x="1384560" y="271800"/>
            <a:ext cx="6373080" cy="638640"/>
          </a:xfrm>
          <a:prstGeom prst="rect">
            <a:avLst/>
          </a:prstGeom>
          <a:noFill/>
          <a:ln>
            <a:noFill/>
          </a:ln>
        </p:spPr>
        <p:style>
          <a:lnRef idx="0"/>
          <a:fillRef idx="0"/>
          <a:effectRef idx="0"/>
          <a:fontRef idx="minor"/>
        </p:style>
        <p:txBody>
          <a:bodyPr lIns="0" rIns="0" tIns="91440" bIns="91440" anchor="ctr"/>
          <a:p>
            <a:pPr>
              <a:lnSpc>
                <a:spcPct val="100000"/>
              </a:lnSpc>
            </a:pPr>
            <a:r>
              <a:rPr b="0" lang="en-US" sz="4400" spc="-1" strike="noStrike">
                <a:solidFill>
                  <a:srgbClr val="007db8"/>
                </a:solidFill>
                <a:uFill>
                  <a:solidFill>
                    <a:srgbClr val="ffffff"/>
                  </a:solidFill>
                </a:uFill>
                <a:latin typeface="Gill Sans Ultra Bold"/>
                <a:ea typeface="Gill Sans Ultra Bold"/>
              </a:rPr>
              <a:t>General workflow</a:t>
            </a:r>
            <a:endParaRPr b="0" lang="en-US" sz="4400" spc="-1" strike="noStrike">
              <a:solidFill>
                <a:srgbClr val="000000"/>
              </a:solidFill>
              <a:uFill>
                <a:solidFill>
                  <a:srgbClr val="ffffff"/>
                </a:solidFill>
              </a:uFill>
              <a:latin typeface="Arial"/>
            </a:endParaRPr>
          </a:p>
        </p:txBody>
      </p:sp>
      <p:pic>
        <p:nvPicPr>
          <p:cNvPr id="593" name="Picture 24" descr=""/>
          <p:cNvPicPr/>
          <p:nvPr/>
        </p:nvPicPr>
        <p:blipFill>
          <a:blip r:embed="rId1"/>
          <a:stretch/>
        </p:blipFill>
        <p:spPr>
          <a:xfrm>
            <a:off x="958680" y="4749840"/>
            <a:ext cx="829080" cy="173160"/>
          </a:xfrm>
          <a:prstGeom prst="rect">
            <a:avLst/>
          </a:prstGeom>
          <a:ln>
            <a:noFill/>
          </a:ln>
        </p:spPr>
      </p:pic>
      <p:pic>
        <p:nvPicPr>
          <p:cNvPr id="594" name="Picture 25" descr=""/>
          <p:cNvPicPr/>
          <p:nvPr/>
        </p:nvPicPr>
        <p:blipFill>
          <a:blip r:embed="rId2"/>
          <a:stretch/>
        </p:blipFill>
        <p:spPr>
          <a:xfrm>
            <a:off x="3647160" y="4742280"/>
            <a:ext cx="829080" cy="179640"/>
          </a:xfrm>
          <a:prstGeom prst="rect">
            <a:avLst/>
          </a:prstGeom>
          <a:ln>
            <a:noFill/>
          </a:ln>
        </p:spPr>
      </p:pic>
      <p:sp>
        <p:nvSpPr>
          <p:cNvPr id="595" name="CustomShape 2"/>
          <p:cNvSpPr/>
          <p:nvPr/>
        </p:nvSpPr>
        <p:spPr>
          <a:xfrm>
            <a:off x="1788840" y="4701600"/>
            <a:ext cx="1856880" cy="45360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ffffff"/>
                </a:solidFill>
                <a:uFill>
                  <a:solidFill>
                    <a:srgbClr val="ffffff"/>
                  </a:solidFill>
                </a:uFill>
                <a:latin typeface="Franklin Gothic Book"/>
                <a:ea typeface="DejaVu Sans"/>
              </a:rPr>
              <a:t>Managed by Heat/Puppet</a:t>
            </a:r>
            <a:endParaRPr b="0" lang="en-US" sz="1200" spc="-1" strike="noStrike">
              <a:solidFill>
                <a:srgbClr val="000000"/>
              </a:solidFill>
              <a:uFill>
                <a:solidFill>
                  <a:srgbClr val="ffffff"/>
                </a:solidFill>
              </a:uFill>
              <a:latin typeface="Arial"/>
            </a:endParaRPr>
          </a:p>
        </p:txBody>
      </p:sp>
      <p:sp>
        <p:nvSpPr>
          <p:cNvPr id="596" name="CustomShape 3"/>
          <p:cNvSpPr/>
          <p:nvPr/>
        </p:nvSpPr>
        <p:spPr>
          <a:xfrm>
            <a:off x="4477680" y="4694400"/>
            <a:ext cx="1856880" cy="27180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ffffff"/>
                </a:solidFill>
                <a:uFill>
                  <a:solidFill>
                    <a:srgbClr val="ffffff"/>
                  </a:solidFill>
                </a:uFill>
                <a:latin typeface="Franklin Gothic Book"/>
                <a:ea typeface="DejaVu Sans"/>
              </a:rPr>
              <a:t>Managed by JetPack</a:t>
            </a:r>
            <a:endParaRPr b="0" lang="en-US" sz="1200" spc="-1" strike="noStrike">
              <a:solidFill>
                <a:srgbClr val="000000"/>
              </a:solidFill>
              <a:uFill>
                <a:solidFill>
                  <a:srgbClr val="ffffff"/>
                </a:solidFill>
              </a:uFill>
              <a:latin typeface="Arial"/>
            </a:endParaRPr>
          </a:p>
        </p:txBody>
      </p:sp>
      <p:sp>
        <p:nvSpPr>
          <p:cNvPr id="597" name="CustomShape 4"/>
          <p:cNvSpPr/>
          <p:nvPr/>
        </p:nvSpPr>
        <p:spPr>
          <a:xfrm>
            <a:off x="6856200" y="4694400"/>
            <a:ext cx="1856880" cy="27180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ffffff"/>
                </a:solidFill>
                <a:uFill>
                  <a:solidFill>
                    <a:srgbClr val="ffffff"/>
                  </a:solidFill>
                </a:uFill>
                <a:latin typeface="Franklin Gothic Book"/>
                <a:ea typeface="DejaVu Sans"/>
              </a:rPr>
              <a:t>User actions</a:t>
            </a:r>
            <a:endParaRPr b="0" lang="en-US" sz="1200" spc="-1" strike="noStrike">
              <a:solidFill>
                <a:srgbClr val="000000"/>
              </a:solidFill>
              <a:uFill>
                <a:solidFill>
                  <a:srgbClr val="ffffff"/>
                </a:solidFill>
              </a:uFill>
              <a:latin typeface="Arial"/>
            </a:endParaRPr>
          </a:p>
        </p:txBody>
      </p:sp>
      <p:pic>
        <p:nvPicPr>
          <p:cNvPr id="598" name="Picture 3" descr=""/>
          <p:cNvPicPr/>
          <p:nvPr/>
        </p:nvPicPr>
        <p:blipFill>
          <a:blip r:embed="rId3"/>
          <a:stretch/>
        </p:blipFill>
        <p:spPr>
          <a:xfrm>
            <a:off x="6032520" y="4749840"/>
            <a:ext cx="822600" cy="179640"/>
          </a:xfrm>
          <a:prstGeom prst="rect">
            <a:avLst/>
          </a:prstGeom>
          <a:ln>
            <a:noFill/>
          </a:ln>
        </p:spPr>
      </p:pic>
      <p:pic>
        <p:nvPicPr>
          <p:cNvPr id="599" name="Picture 2" descr=""/>
          <p:cNvPicPr/>
          <p:nvPr/>
        </p:nvPicPr>
        <p:blipFill>
          <a:blip r:embed="rId4"/>
          <a:stretch/>
        </p:blipFill>
        <p:spPr>
          <a:xfrm>
            <a:off x="1384560" y="959760"/>
            <a:ext cx="6280200" cy="3563640"/>
          </a:xfrm>
          <a:prstGeom prst="rect">
            <a:avLst/>
          </a:prstGeom>
          <a:ln>
            <a:noFill/>
          </a:ln>
        </p:spPr>
      </p:pic>
    </p:spTree>
  </p:cSld>
  <p:transition spd="med">
    <p:wipe dir="r"/>
  </p:transition>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CustomShape 1"/>
          <p:cNvSpPr/>
          <p:nvPr/>
        </p:nvSpPr>
        <p:spPr>
          <a:xfrm>
            <a:off x="274320" y="271800"/>
            <a:ext cx="8444880" cy="63864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Gill Sans Ultra Bold"/>
              </a:rPr>
              <a:t>JetPack .ini file detail</a:t>
            </a:r>
            <a:endParaRPr b="0" lang="en-US" sz="4400" spc="-1" strike="noStrike">
              <a:solidFill>
                <a:srgbClr val="000000"/>
              </a:solidFill>
              <a:uFill>
                <a:solidFill>
                  <a:srgbClr val="ffffff"/>
                </a:solidFill>
              </a:uFill>
              <a:latin typeface="Arial"/>
            </a:endParaRPr>
          </a:p>
        </p:txBody>
      </p:sp>
      <p:pic>
        <p:nvPicPr>
          <p:cNvPr id="601" name="Content Placeholder 3" descr=""/>
          <p:cNvPicPr/>
          <p:nvPr/>
        </p:nvPicPr>
        <p:blipFill>
          <a:blip r:embed="rId1"/>
          <a:stretch/>
        </p:blipFill>
        <p:spPr>
          <a:xfrm>
            <a:off x="274320" y="1097640"/>
            <a:ext cx="8444880" cy="3207240"/>
          </a:xfrm>
          <a:prstGeom prst="rect">
            <a:avLst/>
          </a:prstGeom>
          <a:ln>
            <a:noFill/>
          </a:ln>
        </p:spPr>
      </p:pic>
      <p:sp>
        <p:nvSpPr>
          <p:cNvPr id="602" name="CustomShape 2"/>
          <p:cNvSpPr/>
          <p:nvPr/>
        </p:nvSpPr>
        <p:spPr>
          <a:xfrm>
            <a:off x="720000" y="1862640"/>
            <a:ext cx="1960920" cy="253800"/>
          </a:xfrm>
          <a:prstGeom prst="rect">
            <a:avLst/>
          </a:prstGeom>
          <a:noFill/>
          <a:ln w="12600">
            <a:solidFill>
              <a:srgbClr val="ff0000"/>
            </a:solidFill>
            <a:round/>
          </a:ln>
        </p:spPr>
        <p:style>
          <a:lnRef idx="0"/>
          <a:fillRef idx="0"/>
          <a:effectRef idx="0"/>
          <a:fontRef idx="minor"/>
        </p:style>
      </p:sp>
      <p:sp>
        <p:nvSpPr>
          <p:cNvPr id="603" name="CustomShape 3"/>
          <p:cNvSpPr/>
          <p:nvPr/>
        </p:nvSpPr>
        <p:spPr>
          <a:xfrm>
            <a:off x="720000" y="2755440"/>
            <a:ext cx="2996640" cy="253800"/>
          </a:xfrm>
          <a:prstGeom prst="rect">
            <a:avLst/>
          </a:prstGeom>
          <a:noFill/>
          <a:ln w="12600">
            <a:solidFill>
              <a:srgbClr val="ff0000"/>
            </a:solidFill>
            <a:round/>
          </a:ln>
        </p:spPr>
        <p:style>
          <a:lnRef idx="0"/>
          <a:fillRef idx="0"/>
          <a:effectRef idx="0"/>
          <a:fontRef idx="minor"/>
        </p:style>
      </p:sp>
      <p:sp>
        <p:nvSpPr>
          <p:cNvPr id="604" name="CustomShape 4"/>
          <p:cNvSpPr/>
          <p:nvPr/>
        </p:nvSpPr>
        <p:spPr>
          <a:xfrm>
            <a:off x="720000" y="3647880"/>
            <a:ext cx="3245400" cy="297360"/>
          </a:xfrm>
          <a:prstGeom prst="rect">
            <a:avLst/>
          </a:prstGeom>
          <a:noFill/>
          <a:ln w="12600">
            <a:solidFill>
              <a:srgbClr val="ff0000"/>
            </a:solidFill>
            <a:round/>
          </a:ln>
        </p:spPr>
        <p:style>
          <a:lnRef idx="0"/>
          <a:fillRef idx="0"/>
          <a:effectRef idx="0"/>
          <a:fontRef idx="minor"/>
        </p:style>
      </p:sp>
    </p:spTree>
  </p:cSld>
  <p:transition spd="med">
    <p:wipe dir="r"/>
  </p:transition>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CustomShape 1"/>
          <p:cNvSpPr/>
          <p:nvPr/>
        </p:nvSpPr>
        <p:spPr>
          <a:xfrm>
            <a:off x="733680" y="271800"/>
            <a:ext cx="7675200" cy="63864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Gill Sans Ultra Bold"/>
              </a:rPr>
              <a:t>Huge Pages workflow</a:t>
            </a:r>
            <a:endParaRPr b="0" lang="en-US" sz="4400" spc="-1" strike="noStrike">
              <a:solidFill>
                <a:srgbClr val="000000"/>
              </a:solidFill>
              <a:uFill>
                <a:solidFill>
                  <a:srgbClr val="ffffff"/>
                </a:solidFill>
              </a:uFill>
              <a:latin typeface="Arial"/>
            </a:endParaRPr>
          </a:p>
        </p:txBody>
      </p:sp>
      <p:pic>
        <p:nvPicPr>
          <p:cNvPr id="606" name="Picture 13" descr=""/>
          <p:cNvPicPr/>
          <p:nvPr/>
        </p:nvPicPr>
        <p:blipFill>
          <a:blip r:embed="rId1"/>
          <a:stretch/>
        </p:blipFill>
        <p:spPr>
          <a:xfrm>
            <a:off x="1753200" y="4530240"/>
            <a:ext cx="829080" cy="173160"/>
          </a:xfrm>
          <a:prstGeom prst="rect">
            <a:avLst/>
          </a:prstGeom>
          <a:ln>
            <a:noFill/>
          </a:ln>
        </p:spPr>
      </p:pic>
      <p:pic>
        <p:nvPicPr>
          <p:cNvPr id="607" name="Picture 14" descr=""/>
          <p:cNvPicPr/>
          <p:nvPr/>
        </p:nvPicPr>
        <p:blipFill>
          <a:blip r:embed="rId2"/>
          <a:stretch/>
        </p:blipFill>
        <p:spPr>
          <a:xfrm>
            <a:off x="4701960" y="4530240"/>
            <a:ext cx="829080" cy="179640"/>
          </a:xfrm>
          <a:prstGeom prst="rect">
            <a:avLst/>
          </a:prstGeom>
          <a:ln>
            <a:noFill/>
          </a:ln>
        </p:spPr>
      </p:pic>
      <p:sp>
        <p:nvSpPr>
          <p:cNvPr id="608" name="CustomShape 2"/>
          <p:cNvSpPr/>
          <p:nvPr/>
        </p:nvSpPr>
        <p:spPr>
          <a:xfrm>
            <a:off x="2583720" y="4482000"/>
            <a:ext cx="1856880" cy="45360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444444"/>
                </a:solidFill>
                <a:uFill>
                  <a:solidFill>
                    <a:srgbClr val="ffffff"/>
                  </a:solidFill>
                </a:uFill>
                <a:latin typeface="Franklin Gothic Book"/>
                <a:ea typeface="DejaVu Sans"/>
              </a:rPr>
              <a:t>Managed by Heat/Puppet</a:t>
            </a:r>
            <a:endParaRPr b="0" lang="en-US" sz="1200" spc="-1" strike="noStrike">
              <a:solidFill>
                <a:srgbClr val="000000"/>
              </a:solidFill>
              <a:uFill>
                <a:solidFill>
                  <a:srgbClr val="ffffff"/>
                </a:solidFill>
              </a:uFill>
              <a:latin typeface="Arial"/>
            </a:endParaRPr>
          </a:p>
        </p:txBody>
      </p:sp>
      <p:sp>
        <p:nvSpPr>
          <p:cNvPr id="609" name="CustomShape 3"/>
          <p:cNvSpPr/>
          <p:nvPr/>
        </p:nvSpPr>
        <p:spPr>
          <a:xfrm>
            <a:off x="5532480" y="4482000"/>
            <a:ext cx="1856880" cy="27180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444444"/>
                </a:solidFill>
                <a:uFill>
                  <a:solidFill>
                    <a:srgbClr val="ffffff"/>
                  </a:solidFill>
                </a:uFill>
                <a:latin typeface="Franklin Gothic Book"/>
                <a:ea typeface="DejaVu Sans"/>
              </a:rPr>
              <a:t>Managed by JetPack</a:t>
            </a:r>
            <a:endParaRPr b="0" lang="en-US" sz="1200" spc="-1" strike="noStrike">
              <a:solidFill>
                <a:srgbClr val="000000"/>
              </a:solidFill>
              <a:uFill>
                <a:solidFill>
                  <a:srgbClr val="ffffff"/>
                </a:solidFill>
              </a:uFill>
              <a:latin typeface="Arial"/>
            </a:endParaRPr>
          </a:p>
        </p:txBody>
      </p:sp>
      <p:pic>
        <p:nvPicPr>
          <p:cNvPr id="610" name="Picture 6" descr=""/>
          <p:cNvPicPr/>
          <p:nvPr/>
        </p:nvPicPr>
        <p:blipFill>
          <a:blip r:embed="rId3"/>
          <a:stretch/>
        </p:blipFill>
        <p:spPr>
          <a:xfrm>
            <a:off x="957240" y="1014480"/>
            <a:ext cx="7228080" cy="3363840"/>
          </a:xfrm>
          <a:prstGeom prst="rect">
            <a:avLst/>
          </a:prstGeom>
          <a:ln>
            <a:noFill/>
          </a:ln>
        </p:spPr>
      </p:pic>
    </p:spTree>
  </p:cSld>
  <p:transition spd="med">
    <p:wipe dir="r"/>
  </p:transition>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CustomShape 1"/>
          <p:cNvSpPr/>
          <p:nvPr/>
        </p:nvSpPr>
        <p:spPr>
          <a:xfrm>
            <a:off x="733680" y="271800"/>
            <a:ext cx="7934040" cy="63864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Gill Sans Ultra Bold"/>
              </a:rPr>
              <a:t>CPU Pinning workflow</a:t>
            </a:r>
            <a:endParaRPr b="0" lang="en-US" sz="4400" spc="-1" strike="noStrike">
              <a:solidFill>
                <a:srgbClr val="000000"/>
              </a:solidFill>
              <a:uFill>
                <a:solidFill>
                  <a:srgbClr val="ffffff"/>
                </a:solidFill>
              </a:uFill>
              <a:latin typeface="Arial"/>
            </a:endParaRPr>
          </a:p>
        </p:txBody>
      </p:sp>
      <p:pic>
        <p:nvPicPr>
          <p:cNvPr id="612" name="Picture 13" descr=""/>
          <p:cNvPicPr/>
          <p:nvPr/>
        </p:nvPicPr>
        <p:blipFill>
          <a:blip r:embed="rId1"/>
          <a:stretch/>
        </p:blipFill>
        <p:spPr>
          <a:xfrm>
            <a:off x="1753200" y="4379760"/>
            <a:ext cx="829080" cy="173160"/>
          </a:xfrm>
          <a:prstGeom prst="rect">
            <a:avLst/>
          </a:prstGeom>
          <a:ln>
            <a:noFill/>
          </a:ln>
        </p:spPr>
      </p:pic>
      <p:pic>
        <p:nvPicPr>
          <p:cNvPr id="613" name="Picture 14" descr=""/>
          <p:cNvPicPr/>
          <p:nvPr/>
        </p:nvPicPr>
        <p:blipFill>
          <a:blip r:embed="rId2"/>
          <a:stretch/>
        </p:blipFill>
        <p:spPr>
          <a:xfrm>
            <a:off x="4701960" y="4379760"/>
            <a:ext cx="829080" cy="179640"/>
          </a:xfrm>
          <a:prstGeom prst="rect">
            <a:avLst/>
          </a:prstGeom>
          <a:ln>
            <a:noFill/>
          </a:ln>
        </p:spPr>
      </p:pic>
      <p:sp>
        <p:nvSpPr>
          <p:cNvPr id="614" name="CustomShape 2"/>
          <p:cNvSpPr/>
          <p:nvPr/>
        </p:nvSpPr>
        <p:spPr>
          <a:xfrm>
            <a:off x="2583720" y="4331880"/>
            <a:ext cx="1856880" cy="45360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444444"/>
                </a:solidFill>
                <a:uFill>
                  <a:solidFill>
                    <a:srgbClr val="ffffff"/>
                  </a:solidFill>
                </a:uFill>
                <a:latin typeface="Franklin Gothic Book"/>
                <a:ea typeface="DejaVu Sans"/>
              </a:rPr>
              <a:t>Managed by Heat/Puppet</a:t>
            </a:r>
            <a:endParaRPr b="0" lang="en-US" sz="1200" spc="-1" strike="noStrike">
              <a:solidFill>
                <a:srgbClr val="000000"/>
              </a:solidFill>
              <a:uFill>
                <a:solidFill>
                  <a:srgbClr val="ffffff"/>
                </a:solidFill>
              </a:uFill>
              <a:latin typeface="Arial"/>
            </a:endParaRPr>
          </a:p>
        </p:txBody>
      </p:sp>
      <p:sp>
        <p:nvSpPr>
          <p:cNvPr id="615" name="CustomShape 3"/>
          <p:cNvSpPr/>
          <p:nvPr/>
        </p:nvSpPr>
        <p:spPr>
          <a:xfrm>
            <a:off x="5532480" y="4331880"/>
            <a:ext cx="1856880" cy="27180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444444"/>
                </a:solidFill>
                <a:uFill>
                  <a:solidFill>
                    <a:srgbClr val="ffffff"/>
                  </a:solidFill>
                </a:uFill>
                <a:latin typeface="Franklin Gothic Book"/>
                <a:ea typeface="DejaVu Sans"/>
              </a:rPr>
              <a:t>Managed by JetPack</a:t>
            </a:r>
            <a:endParaRPr b="0" lang="en-US" sz="1200" spc="-1" strike="noStrike">
              <a:solidFill>
                <a:srgbClr val="000000"/>
              </a:solidFill>
              <a:uFill>
                <a:solidFill>
                  <a:srgbClr val="ffffff"/>
                </a:solidFill>
              </a:uFill>
              <a:latin typeface="Arial"/>
            </a:endParaRPr>
          </a:p>
        </p:txBody>
      </p:sp>
      <p:pic>
        <p:nvPicPr>
          <p:cNvPr id="616" name="Picture 3" descr=""/>
          <p:cNvPicPr/>
          <p:nvPr/>
        </p:nvPicPr>
        <p:blipFill>
          <a:blip r:embed="rId3"/>
          <a:stretch/>
        </p:blipFill>
        <p:spPr>
          <a:xfrm>
            <a:off x="968400" y="1027800"/>
            <a:ext cx="7205760" cy="3247920"/>
          </a:xfrm>
          <a:prstGeom prst="rect">
            <a:avLst/>
          </a:prstGeom>
          <a:ln>
            <a:noFill/>
          </a:ln>
        </p:spPr>
      </p:pic>
    </p:spTree>
  </p:cSld>
  <p:transition spd="med">
    <p:wipe dir="r"/>
  </p:transition>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CustomShape 1"/>
          <p:cNvSpPr/>
          <p:nvPr/>
        </p:nvSpPr>
        <p:spPr>
          <a:xfrm>
            <a:off x="274320" y="271800"/>
            <a:ext cx="8463600" cy="1348560"/>
          </a:xfrm>
          <a:prstGeom prst="rect">
            <a:avLst/>
          </a:prstGeom>
          <a:noFill/>
          <a:ln>
            <a:noFill/>
          </a:ln>
        </p:spPr>
        <p:style>
          <a:lnRef idx="0"/>
          <a:fillRef idx="0"/>
          <a:effectRef idx="0"/>
          <a:fontRef idx="minor"/>
        </p:style>
        <p:txBody>
          <a:bodyPr lIns="0" rIns="0" tIns="45000" bIns="45000"/>
          <a:p>
            <a:pPr algn="ctr">
              <a:lnSpc>
                <a:spcPct val="100000"/>
              </a:lnSpc>
            </a:pPr>
            <a:r>
              <a:rPr b="0" lang="en-US" sz="2800" spc="-1" strike="noStrike">
                <a:solidFill>
                  <a:srgbClr val="007db8"/>
                </a:solidFill>
                <a:uFill>
                  <a:solidFill>
                    <a:srgbClr val="ffffff"/>
                  </a:solidFill>
                </a:uFill>
                <a:latin typeface="Gill Sans Ultra Bold"/>
                <a:ea typeface="Arial"/>
              </a:rPr>
              <a:t>Virtualizing Network Functions – Challenges – NUMA and Memory Page to Frame translation</a:t>
            </a:r>
            <a:endParaRPr b="0" lang="en-US" sz="2800" spc="-1" strike="noStrike">
              <a:solidFill>
                <a:srgbClr val="000000"/>
              </a:solidFill>
              <a:uFill>
                <a:solidFill>
                  <a:srgbClr val="ffffff"/>
                </a:solidFill>
              </a:uFill>
              <a:latin typeface="Arial"/>
            </a:endParaRPr>
          </a:p>
        </p:txBody>
      </p:sp>
      <p:pic>
        <p:nvPicPr>
          <p:cNvPr id="453" name="Picture 415" descr=""/>
          <p:cNvPicPr/>
          <p:nvPr/>
        </p:nvPicPr>
        <p:blipFill>
          <a:blip r:embed="rId1"/>
          <a:stretch/>
        </p:blipFill>
        <p:spPr>
          <a:xfrm>
            <a:off x="477360" y="1620720"/>
            <a:ext cx="3829320" cy="2919600"/>
          </a:xfrm>
          <a:prstGeom prst="rect">
            <a:avLst/>
          </a:prstGeom>
          <a:ln>
            <a:noFill/>
          </a:ln>
        </p:spPr>
      </p:pic>
      <p:pic>
        <p:nvPicPr>
          <p:cNvPr id="454" name="Picture 416" descr=""/>
          <p:cNvPicPr/>
          <p:nvPr/>
        </p:nvPicPr>
        <p:blipFill>
          <a:blip r:embed="rId2"/>
          <a:stretch/>
        </p:blipFill>
        <p:spPr>
          <a:xfrm>
            <a:off x="4619160" y="1701000"/>
            <a:ext cx="4340880" cy="2046960"/>
          </a:xfrm>
          <a:prstGeom prst="rect">
            <a:avLst/>
          </a:prstGeom>
          <a:ln>
            <a:noFill/>
          </a:ln>
        </p:spPr>
      </p:pic>
    </p:spTree>
  </p:cSld>
  <p:transition spd="med">
    <p:wipe dir="r"/>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CustomShape 1"/>
          <p:cNvSpPr/>
          <p:nvPr/>
        </p:nvSpPr>
        <p:spPr>
          <a:xfrm>
            <a:off x="0" y="952200"/>
            <a:ext cx="9142560" cy="11556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5400" spc="-1" strike="noStrike">
                <a:solidFill>
                  <a:srgbClr val="ffffff"/>
                </a:solidFill>
                <a:uFill>
                  <a:solidFill>
                    <a:srgbClr val="ffffff"/>
                  </a:solidFill>
                </a:uFill>
                <a:latin typeface="Gill Sans Ultra Bold"/>
                <a:ea typeface="ＭＳ Ｐゴシック"/>
              </a:rPr>
              <a:t>The deployer</a:t>
            </a:r>
            <a:r>
              <a:rPr b="0" lang="en-US" sz="5400" spc="-1" strike="noStrike">
                <a:solidFill>
                  <a:srgbClr val="007db8"/>
                </a:solidFill>
                <a:uFill>
                  <a:solidFill>
                    <a:srgbClr val="ffffff"/>
                  </a:solidFill>
                </a:uFill>
                <a:latin typeface="Gill Sans Ultra Bold"/>
                <a:ea typeface="ＭＳ Ｐゴシック"/>
              </a:rPr>
              <a:t>.</a:t>
            </a:r>
            <a:r>
              <a:rPr b="0" lang="en-US" sz="7000" spc="-1" strike="noStrike">
                <a:solidFill>
                  <a:srgbClr val="007db8"/>
                </a:solidFill>
                <a:uFill>
                  <a:solidFill>
                    <a:srgbClr val="ffffff"/>
                  </a:solidFill>
                </a:uFill>
                <a:latin typeface="Gill Sans Ultra Bold"/>
                <a:ea typeface="ＭＳ Ｐゴシック"/>
              </a:rPr>
              <a:t> </a:t>
            </a:r>
            <a:endParaRPr b="0" lang="en-US" sz="7000" spc="-1" strike="noStrike">
              <a:solidFill>
                <a:srgbClr val="ffffff"/>
              </a:solidFill>
              <a:uFill>
                <a:solidFill>
                  <a:srgbClr val="ffffff"/>
                </a:solidFill>
              </a:uFill>
              <a:latin typeface="Arial"/>
            </a:endParaRPr>
          </a:p>
        </p:txBody>
      </p:sp>
      <p:sp>
        <p:nvSpPr>
          <p:cNvPr id="618" name="CustomShape 2"/>
          <p:cNvSpPr/>
          <p:nvPr/>
        </p:nvSpPr>
        <p:spPr>
          <a:xfrm>
            <a:off x="3037320" y="1881000"/>
            <a:ext cx="3068280" cy="606960"/>
          </a:xfrm>
          <a:prstGeom prst="rect">
            <a:avLst/>
          </a:prstGeom>
          <a:noFill/>
          <a:ln>
            <a:noFill/>
          </a:ln>
        </p:spPr>
        <p:style>
          <a:lnRef idx="0"/>
          <a:fillRef idx="0"/>
          <a:effectRef idx="0"/>
          <a:fontRef idx="minor"/>
        </p:style>
        <p:txBody>
          <a:bodyPr lIns="90000" rIns="90000" tIns="45000" bIns="45000"/>
          <a:p>
            <a:pPr>
              <a:lnSpc>
                <a:spcPct val="100000"/>
              </a:lnSpc>
            </a:pPr>
            <a:r>
              <a:rPr b="0" lang="en-US" sz="1700" spc="-1" strike="noStrike">
                <a:solidFill>
                  <a:srgbClr val="f7761f"/>
                </a:solidFill>
                <a:uFill>
                  <a:solidFill>
                    <a:srgbClr val="ffffff"/>
                  </a:solidFill>
                </a:uFill>
                <a:latin typeface="Franklin Gothic Book"/>
                <a:ea typeface="ＭＳ Ｐゴシック"/>
              </a:rPr>
              <a:t>What’s really under the hood?</a:t>
            </a:r>
            <a:endParaRPr b="0" lang="en-US" sz="1700" spc="-1" strike="noStrike">
              <a:solidFill>
                <a:srgbClr val="ffffff"/>
              </a:solidFill>
              <a:uFill>
                <a:solidFill>
                  <a:srgbClr val="ffffff"/>
                </a:solidFill>
              </a:uFill>
              <a:latin typeface="Arial"/>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CustomShape 1"/>
          <p:cNvSpPr/>
          <p:nvPr/>
        </p:nvSpPr>
        <p:spPr>
          <a:xfrm>
            <a:off x="594360" y="271800"/>
            <a:ext cx="7953840" cy="1186920"/>
          </a:xfrm>
          <a:prstGeom prst="rect">
            <a:avLst/>
          </a:prstGeom>
          <a:noFill/>
          <a:ln>
            <a:noFill/>
          </a:ln>
        </p:spPr>
        <p:style>
          <a:lnRef idx="0"/>
          <a:fillRef idx="0"/>
          <a:effectRef idx="0"/>
          <a:fontRef idx="minor"/>
        </p:style>
        <p:txBody>
          <a:bodyPr lIns="0" rIns="0" tIns="45000" bIns="45000"/>
          <a:p>
            <a:pPr algn="ctr">
              <a:lnSpc>
                <a:spcPct val="100000"/>
              </a:lnSpc>
            </a:pPr>
            <a:r>
              <a:rPr b="0" lang="en-US" sz="4400" spc="-1" strike="noStrike">
                <a:solidFill>
                  <a:srgbClr val="007db8"/>
                </a:solidFill>
                <a:uFill>
                  <a:solidFill>
                    <a:srgbClr val="ffffff"/>
                  </a:solidFill>
                </a:uFill>
                <a:latin typeface="Gill Sans Ultra Bold"/>
                <a:ea typeface="Gill Sans Ultra Bold"/>
              </a:rPr>
              <a:t>Day-0 and Day-N operations</a:t>
            </a:r>
            <a:endParaRPr b="0" lang="en-US" sz="4400" spc="-1" strike="noStrike">
              <a:solidFill>
                <a:srgbClr val="000000"/>
              </a:solidFill>
              <a:uFill>
                <a:solidFill>
                  <a:srgbClr val="ffffff"/>
                </a:solidFill>
              </a:uFill>
              <a:latin typeface="Arial"/>
            </a:endParaRPr>
          </a:p>
        </p:txBody>
      </p:sp>
      <p:pic>
        <p:nvPicPr>
          <p:cNvPr id="620" name="Content Placeholder 3" descr=""/>
          <p:cNvPicPr/>
          <p:nvPr/>
        </p:nvPicPr>
        <p:blipFill>
          <a:blip r:embed="rId1"/>
          <a:stretch/>
        </p:blipFill>
        <p:spPr>
          <a:xfrm>
            <a:off x="262440" y="2286360"/>
            <a:ext cx="4088520" cy="1979280"/>
          </a:xfrm>
          <a:prstGeom prst="rect">
            <a:avLst/>
          </a:prstGeom>
          <a:ln w="127080">
            <a:solidFill>
              <a:srgbClr val="000000"/>
            </a:solidFill>
            <a:miter/>
          </a:ln>
          <a:effectLst>
            <a:outerShdw algn="tl" blurRad="57150" dir="2700000" dist="50800" rotWithShape="0">
              <a:srgbClr val="000000">
                <a:alpha val="40000"/>
              </a:srgbClr>
            </a:outerShdw>
            <a:softEdge rad="127000"/>
          </a:effectLst>
        </p:spPr>
      </p:pic>
      <p:sp>
        <p:nvSpPr>
          <p:cNvPr id="621" name="CustomShape 2"/>
          <p:cNvSpPr/>
          <p:nvPr/>
        </p:nvSpPr>
        <p:spPr>
          <a:xfrm>
            <a:off x="349920" y="1794240"/>
            <a:ext cx="3956400" cy="4550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uFill>
                  <a:solidFill>
                    <a:srgbClr val="ffffff"/>
                  </a:solidFill>
                </a:uFill>
                <a:latin typeface="Franklin Gothic Book"/>
                <a:ea typeface="DejaVu Sans"/>
              </a:rPr>
              <a:t>At the initial deployment</a:t>
            </a:r>
            <a:endParaRPr b="0" lang="en-US" sz="2400" spc="-1" strike="noStrike">
              <a:solidFill>
                <a:srgbClr val="000000"/>
              </a:solidFill>
              <a:uFill>
                <a:solidFill>
                  <a:srgbClr val="ffffff"/>
                </a:solidFill>
              </a:uFill>
              <a:latin typeface="Arial"/>
            </a:endParaRPr>
          </a:p>
        </p:txBody>
      </p:sp>
      <p:sp>
        <p:nvSpPr>
          <p:cNvPr id="622" name="CustomShape 3"/>
          <p:cNvSpPr/>
          <p:nvPr/>
        </p:nvSpPr>
        <p:spPr>
          <a:xfrm>
            <a:off x="5132520" y="1794240"/>
            <a:ext cx="3151800" cy="4550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uFill>
                  <a:solidFill>
                    <a:srgbClr val="ffffff"/>
                  </a:solidFill>
                </a:uFill>
                <a:latin typeface="Franklin Gothic Book"/>
                <a:ea typeface="DejaVu Sans"/>
              </a:rPr>
              <a:t>During the lifecycle</a:t>
            </a:r>
            <a:endParaRPr b="0" lang="en-US" sz="2400" spc="-1" strike="noStrike">
              <a:solidFill>
                <a:srgbClr val="000000"/>
              </a:solidFill>
              <a:uFill>
                <a:solidFill>
                  <a:srgbClr val="ffffff"/>
                </a:solidFill>
              </a:uFill>
              <a:latin typeface="Arial"/>
            </a:endParaRPr>
          </a:p>
        </p:txBody>
      </p:sp>
      <p:pic>
        <p:nvPicPr>
          <p:cNvPr id="623" name="Picture 8" descr=""/>
          <p:cNvPicPr/>
          <p:nvPr/>
        </p:nvPicPr>
        <p:blipFill>
          <a:blip r:embed="rId2"/>
          <a:stretch/>
        </p:blipFill>
        <p:spPr>
          <a:xfrm>
            <a:off x="4572000" y="2286360"/>
            <a:ext cx="4381920" cy="1979280"/>
          </a:xfrm>
          <a:prstGeom prst="rect">
            <a:avLst/>
          </a:prstGeom>
          <a:ln w="127080">
            <a:solidFill>
              <a:srgbClr val="000000"/>
            </a:solidFill>
            <a:miter/>
          </a:ln>
          <a:effectLst>
            <a:outerShdw algn="tl" blurRad="57150" dir="2700000" dist="50800" rotWithShape="0">
              <a:srgbClr val="000000">
                <a:alpha val="40000"/>
              </a:srgbClr>
            </a:outerShdw>
            <a:softEdge rad="127000"/>
          </a:effectLst>
        </p:spPr>
      </p:pic>
      <p:sp>
        <p:nvSpPr>
          <p:cNvPr id="624" name="CustomShape 4"/>
          <p:cNvSpPr/>
          <p:nvPr/>
        </p:nvSpPr>
        <p:spPr>
          <a:xfrm>
            <a:off x="2844720" y="2286360"/>
            <a:ext cx="925560" cy="252360"/>
          </a:xfrm>
          <a:prstGeom prst="rect">
            <a:avLst/>
          </a:prstGeom>
          <a:noFill/>
          <a:ln w="12600">
            <a:solidFill>
              <a:srgbClr val="ff0000"/>
            </a:solidFill>
            <a:round/>
          </a:ln>
        </p:spPr>
        <p:style>
          <a:lnRef idx="0"/>
          <a:fillRef idx="0"/>
          <a:effectRef idx="0"/>
          <a:fontRef idx="minor"/>
        </p:style>
      </p:sp>
      <p:sp>
        <p:nvSpPr>
          <p:cNvPr id="625" name="CustomShape 5"/>
          <p:cNvSpPr/>
          <p:nvPr/>
        </p:nvSpPr>
        <p:spPr>
          <a:xfrm>
            <a:off x="882720" y="2955240"/>
            <a:ext cx="1681200" cy="252360"/>
          </a:xfrm>
          <a:prstGeom prst="rect">
            <a:avLst/>
          </a:prstGeom>
          <a:noFill/>
          <a:ln w="12600">
            <a:solidFill>
              <a:srgbClr val="ff0000"/>
            </a:solidFill>
            <a:round/>
          </a:ln>
        </p:spPr>
        <p:style>
          <a:lnRef idx="0"/>
          <a:fillRef idx="0"/>
          <a:effectRef idx="0"/>
          <a:fontRef idx="minor"/>
        </p:style>
      </p:sp>
      <p:sp>
        <p:nvSpPr>
          <p:cNvPr id="626" name="CustomShape 6"/>
          <p:cNvSpPr/>
          <p:nvPr/>
        </p:nvSpPr>
        <p:spPr>
          <a:xfrm>
            <a:off x="6985080" y="2256120"/>
            <a:ext cx="1968840" cy="252360"/>
          </a:xfrm>
          <a:prstGeom prst="rect">
            <a:avLst/>
          </a:prstGeom>
          <a:noFill/>
          <a:ln w="12600">
            <a:solidFill>
              <a:srgbClr val="ff0000"/>
            </a:solidFill>
            <a:round/>
          </a:ln>
        </p:spPr>
        <p:style>
          <a:lnRef idx="0"/>
          <a:fillRef idx="0"/>
          <a:effectRef idx="0"/>
          <a:fontRef idx="minor"/>
        </p:style>
      </p:sp>
    </p:spTree>
  </p:cSld>
  <p:transition spd="med">
    <p:wipe dir="r"/>
  </p:transition>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7" name="Picture 2" descr=""/>
          <p:cNvPicPr/>
          <p:nvPr/>
        </p:nvPicPr>
        <p:blipFill>
          <a:blip r:embed="rId1"/>
          <a:stretch/>
        </p:blipFill>
        <p:spPr>
          <a:xfrm>
            <a:off x="3674880" y="1584000"/>
            <a:ext cx="5196960" cy="2927520"/>
          </a:xfrm>
          <a:prstGeom prst="rect">
            <a:avLst/>
          </a:prstGeom>
          <a:ln w="127080">
            <a:solidFill>
              <a:srgbClr val="000000"/>
            </a:solidFill>
            <a:miter/>
          </a:ln>
          <a:effectLst>
            <a:outerShdw algn="tl" blurRad="57150" dir="2700000" dist="50800" rotWithShape="0">
              <a:srgbClr val="000000">
                <a:alpha val="40000"/>
              </a:srgbClr>
            </a:outerShdw>
            <a:softEdge rad="127000"/>
          </a:effectLst>
        </p:spPr>
      </p:pic>
      <p:sp>
        <p:nvSpPr>
          <p:cNvPr id="628" name="CustomShape 1"/>
          <p:cNvSpPr/>
          <p:nvPr/>
        </p:nvSpPr>
        <p:spPr>
          <a:xfrm>
            <a:off x="594360" y="271800"/>
            <a:ext cx="7953840" cy="1200960"/>
          </a:xfrm>
          <a:prstGeom prst="rect">
            <a:avLst/>
          </a:prstGeom>
          <a:noFill/>
          <a:ln>
            <a:noFill/>
          </a:ln>
        </p:spPr>
        <p:style>
          <a:lnRef idx="0"/>
          <a:fillRef idx="0"/>
          <a:effectRef idx="0"/>
          <a:fontRef idx="minor"/>
        </p:style>
        <p:txBody>
          <a:bodyPr lIns="0" rIns="0" tIns="45000" bIns="45000"/>
          <a:p>
            <a:pPr algn="ctr">
              <a:lnSpc>
                <a:spcPct val="100000"/>
              </a:lnSpc>
            </a:pPr>
            <a:r>
              <a:rPr b="0" lang="en-US" sz="4400" spc="-1" strike="noStrike">
                <a:solidFill>
                  <a:srgbClr val="007db8"/>
                </a:solidFill>
                <a:uFill>
                  <a:solidFill>
                    <a:srgbClr val="ffffff"/>
                  </a:solidFill>
                </a:uFill>
                <a:latin typeface="Gill Sans Ultra Bold"/>
                <a:ea typeface="Gill Sans Ultra Bold"/>
              </a:rPr>
              <a:t>The role and the parameters</a:t>
            </a:r>
            <a:endParaRPr b="0" lang="en-US" sz="4400" spc="-1" strike="noStrike">
              <a:solidFill>
                <a:srgbClr val="000000"/>
              </a:solidFill>
              <a:uFill>
                <a:solidFill>
                  <a:srgbClr val="ffffff"/>
                </a:solidFill>
              </a:uFill>
              <a:latin typeface="Arial"/>
            </a:endParaRPr>
          </a:p>
        </p:txBody>
      </p:sp>
      <p:pic>
        <p:nvPicPr>
          <p:cNvPr id="629" name="Content Placeholder 3" descr=""/>
          <p:cNvPicPr/>
          <p:nvPr/>
        </p:nvPicPr>
        <p:blipFill>
          <a:blip r:embed="rId2"/>
          <a:stretch/>
        </p:blipFill>
        <p:spPr>
          <a:xfrm>
            <a:off x="274320" y="1584000"/>
            <a:ext cx="3254400" cy="2927520"/>
          </a:xfrm>
          <a:prstGeom prst="rect">
            <a:avLst/>
          </a:prstGeom>
          <a:ln w="127080">
            <a:solidFill>
              <a:srgbClr val="000000"/>
            </a:solidFill>
            <a:miter/>
          </a:ln>
          <a:effectLst>
            <a:outerShdw algn="tl" blurRad="57150" dir="2700000" dist="50800" rotWithShape="0">
              <a:srgbClr val="000000">
                <a:alpha val="40000"/>
              </a:srgbClr>
            </a:outerShdw>
            <a:softEdge rad="127000"/>
          </a:effectLst>
        </p:spPr>
      </p:pic>
      <p:sp>
        <p:nvSpPr>
          <p:cNvPr id="630" name="CustomShape 2"/>
          <p:cNvSpPr/>
          <p:nvPr/>
        </p:nvSpPr>
        <p:spPr>
          <a:xfrm>
            <a:off x="666720" y="1584000"/>
            <a:ext cx="781560" cy="125280"/>
          </a:xfrm>
          <a:prstGeom prst="rect">
            <a:avLst/>
          </a:prstGeom>
          <a:noFill/>
          <a:ln w="12600">
            <a:solidFill>
              <a:srgbClr val="ff0000"/>
            </a:solidFill>
            <a:round/>
          </a:ln>
        </p:spPr>
        <p:style>
          <a:lnRef idx="0"/>
          <a:fillRef idx="0"/>
          <a:effectRef idx="0"/>
          <a:fontRef idx="minor"/>
        </p:style>
      </p:sp>
      <p:sp>
        <p:nvSpPr>
          <p:cNvPr id="631" name="CustomShape 3"/>
          <p:cNvSpPr/>
          <p:nvPr/>
        </p:nvSpPr>
        <p:spPr>
          <a:xfrm>
            <a:off x="2184480" y="1787040"/>
            <a:ext cx="836640" cy="110160"/>
          </a:xfrm>
          <a:prstGeom prst="rect">
            <a:avLst/>
          </a:prstGeom>
          <a:noFill/>
          <a:ln w="12600">
            <a:solidFill>
              <a:srgbClr val="ff0000"/>
            </a:solidFill>
            <a:round/>
          </a:ln>
        </p:spPr>
        <p:style>
          <a:lnRef idx="0"/>
          <a:fillRef idx="0"/>
          <a:effectRef idx="0"/>
          <a:fontRef idx="minor"/>
        </p:style>
      </p:sp>
      <p:sp>
        <p:nvSpPr>
          <p:cNvPr id="632" name="CustomShape 4"/>
          <p:cNvSpPr/>
          <p:nvPr/>
        </p:nvSpPr>
        <p:spPr>
          <a:xfrm>
            <a:off x="419040" y="4263840"/>
            <a:ext cx="1846440" cy="247680"/>
          </a:xfrm>
          <a:prstGeom prst="rect">
            <a:avLst/>
          </a:prstGeom>
          <a:noFill/>
          <a:ln w="12600">
            <a:solidFill>
              <a:srgbClr val="ff0000"/>
            </a:solidFill>
            <a:round/>
          </a:ln>
        </p:spPr>
        <p:style>
          <a:lnRef idx="0"/>
          <a:fillRef idx="0"/>
          <a:effectRef idx="0"/>
          <a:fontRef idx="minor"/>
        </p:style>
      </p:sp>
      <p:sp>
        <p:nvSpPr>
          <p:cNvPr id="633" name="CustomShape 5"/>
          <p:cNvSpPr/>
          <p:nvPr/>
        </p:nvSpPr>
        <p:spPr>
          <a:xfrm>
            <a:off x="3917160" y="2754360"/>
            <a:ext cx="3238560" cy="788760"/>
          </a:xfrm>
          <a:prstGeom prst="rect">
            <a:avLst/>
          </a:prstGeom>
          <a:noFill/>
          <a:ln w="12600">
            <a:solidFill>
              <a:srgbClr val="ff0000"/>
            </a:solidFill>
            <a:round/>
          </a:ln>
        </p:spPr>
        <p:style>
          <a:lnRef idx="0"/>
          <a:fillRef idx="0"/>
          <a:effectRef idx="0"/>
          <a:fontRef idx="minor"/>
        </p:style>
      </p:sp>
      <p:sp>
        <p:nvSpPr>
          <p:cNvPr id="634" name="CustomShape 6"/>
          <p:cNvSpPr/>
          <p:nvPr/>
        </p:nvSpPr>
        <p:spPr>
          <a:xfrm>
            <a:off x="3917160" y="3575160"/>
            <a:ext cx="3260880" cy="916560"/>
          </a:xfrm>
          <a:prstGeom prst="rect">
            <a:avLst/>
          </a:prstGeom>
          <a:noFill/>
          <a:ln w="12600">
            <a:solidFill>
              <a:srgbClr val="ff0000"/>
            </a:solidFill>
            <a:round/>
          </a:ln>
        </p:spPr>
        <p:style>
          <a:lnRef idx="0"/>
          <a:fillRef idx="0"/>
          <a:effectRef idx="0"/>
          <a:fontRef idx="minor"/>
        </p:style>
      </p:sp>
    </p:spTree>
  </p:cSld>
  <p:transition spd="med">
    <p:wipe dir="r"/>
  </p:transition>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5" name="CustomShape 1"/>
          <p:cNvSpPr/>
          <p:nvPr/>
        </p:nvSpPr>
        <p:spPr>
          <a:xfrm>
            <a:off x="684360" y="993600"/>
            <a:ext cx="7761960" cy="3881880"/>
          </a:xfrm>
          <a:custGeom>
            <a:avLst/>
            <a:gdLst/>
            <a:ahLst/>
            <a:rect l="l" t="t" r="r" b="b"/>
            <a:pathLst>
              <a:path w="7911457" h="3868485">
                <a:moveTo>
                  <a:pt x="3871328" y="0"/>
                </a:moveTo>
                <a:lnTo>
                  <a:pt x="7266697" y="0"/>
                </a:lnTo>
                <a:cubicBezTo>
                  <a:pt x="7622788" y="0"/>
                  <a:pt x="7911457" y="288669"/>
                  <a:pt x="7911457" y="644760"/>
                </a:cubicBezTo>
                <a:lnTo>
                  <a:pt x="7911457" y="3223725"/>
                </a:lnTo>
                <a:cubicBezTo>
                  <a:pt x="7911457" y="3579816"/>
                  <a:pt x="7622788" y="3868485"/>
                  <a:pt x="7266697" y="3868485"/>
                </a:cubicBezTo>
                <a:lnTo>
                  <a:pt x="4116716" y="3868485"/>
                </a:lnTo>
                <a:lnTo>
                  <a:pt x="3871328" y="3868485"/>
                </a:lnTo>
                <a:lnTo>
                  <a:pt x="195678" y="3868485"/>
                </a:lnTo>
                <a:cubicBezTo>
                  <a:pt x="87608" y="3868485"/>
                  <a:pt x="0" y="3780877"/>
                  <a:pt x="0" y="3672807"/>
                </a:cubicBezTo>
                <a:lnTo>
                  <a:pt x="0" y="2890121"/>
                </a:lnTo>
                <a:cubicBezTo>
                  <a:pt x="0" y="2782051"/>
                  <a:pt x="87608" y="2694443"/>
                  <a:pt x="195678" y="2694443"/>
                </a:cubicBezTo>
                <a:lnTo>
                  <a:pt x="3226568" y="2694443"/>
                </a:lnTo>
                <a:lnTo>
                  <a:pt x="3226568" y="644760"/>
                </a:lnTo>
                <a:cubicBezTo>
                  <a:pt x="3226568" y="288669"/>
                  <a:pt x="3515237" y="0"/>
                  <a:pt x="3871328" y="0"/>
                </a:cubicBezTo>
                <a:close/>
              </a:path>
            </a:pathLst>
          </a:custGeom>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sp>
      <p:sp>
        <p:nvSpPr>
          <p:cNvPr id="636" name="CustomShape 2"/>
          <p:cNvSpPr/>
          <p:nvPr/>
        </p:nvSpPr>
        <p:spPr>
          <a:xfrm>
            <a:off x="1572480" y="271800"/>
            <a:ext cx="5997600" cy="63864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Gill Sans Ultra Bold"/>
              </a:rPr>
              <a:t>Heat and Puppet</a:t>
            </a:r>
            <a:endParaRPr b="0" lang="en-US" sz="4400" spc="-1" strike="noStrike">
              <a:solidFill>
                <a:srgbClr val="000000"/>
              </a:solidFill>
              <a:uFill>
                <a:solidFill>
                  <a:srgbClr val="ffffff"/>
                </a:solidFill>
              </a:uFill>
              <a:latin typeface="Arial"/>
            </a:endParaRPr>
          </a:p>
        </p:txBody>
      </p:sp>
      <p:pic>
        <p:nvPicPr>
          <p:cNvPr id="637" name="Picture 9" descr=""/>
          <p:cNvPicPr/>
          <p:nvPr/>
        </p:nvPicPr>
        <p:blipFill>
          <a:blip r:embed="rId1"/>
          <a:stretch/>
        </p:blipFill>
        <p:spPr>
          <a:xfrm>
            <a:off x="4007520" y="1222920"/>
            <a:ext cx="4175280" cy="3497400"/>
          </a:xfrm>
          <a:prstGeom prst="rect">
            <a:avLst/>
          </a:prstGeom>
          <a:ln w="127080">
            <a:solidFill>
              <a:srgbClr val="000000"/>
            </a:solidFill>
            <a:miter/>
          </a:ln>
          <a:effectLst>
            <a:outerShdw algn="tl" blurRad="57150" dir="2700000" dist="50800" rotWithShape="0">
              <a:srgbClr val="000000">
                <a:alpha val="40000"/>
              </a:srgbClr>
            </a:outerShdw>
            <a:softEdge rad="127000"/>
          </a:effectLst>
        </p:spPr>
      </p:pic>
      <p:sp>
        <p:nvSpPr>
          <p:cNvPr id="638" name="CustomShape 3"/>
          <p:cNvSpPr/>
          <p:nvPr/>
        </p:nvSpPr>
        <p:spPr>
          <a:xfrm>
            <a:off x="460080" y="1478520"/>
            <a:ext cx="3295080" cy="1985400"/>
          </a:xfrm>
          <a:prstGeom prst="roundRect">
            <a:avLst>
              <a:gd name="adj" fmla="val 16667"/>
            </a:avLst>
          </a:prstGeom>
          <a:ln>
            <a:round/>
          </a:ln>
        </p:spPr>
        <p:style>
          <a:lnRef idx="2">
            <a:schemeClr val="accent3">
              <a:shade val="50000"/>
            </a:schemeClr>
          </a:lnRef>
          <a:fillRef idx="1">
            <a:schemeClr val="accent3"/>
          </a:fillRef>
          <a:effectRef idx="0">
            <a:schemeClr val="accent3"/>
          </a:effectRef>
          <a:fontRef idx="minor"/>
        </p:style>
      </p:sp>
      <p:pic>
        <p:nvPicPr>
          <p:cNvPr id="639" name="Picture 7" descr=""/>
          <p:cNvPicPr/>
          <p:nvPr/>
        </p:nvPicPr>
        <p:blipFill>
          <a:blip r:embed="rId2"/>
          <a:stretch/>
        </p:blipFill>
        <p:spPr>
          <a:xfrm>
            <a:off x="602280" y="2400480"/>
            <a:ext cx="3028320" cy="750240"/>
          </a:xfrm>
          <a:prstGeom prst="rect">
            <a:avLst/>
          </a:prstGeom>
          <a:ln w="127080">
            <a:solidFill>
              <a:srgbClr val="000000"/>
            </a:solidFill>
            <a:miter/>
          </a:ln>
          <a:effectLst>
            <a:outerShdw algn="tl" blurRad="57150" dir="2700000" dist="50800" rotWithShape="0">
              <a:srgbClr val="000000">
                <a:alpha val="40000"/>
              </a:srgbClr>
            </a:outerShdw>
            <a:softEdge rad="127000"/>
          </a:effectLst>
        </p:spPr>
      </p:pic>
      <p:sp>
        <p:nvSpPr>
          <p:cNvPr id="640" name="CustomShape 4"/>
          <p:cNvSpPr/>
          <p:nvPr/>
        </p:nvSpPr>
        <p:spPr>
          <a:xfrm>
            <a:off x="624960" y="1575000"/>
            <a:ext cx="3389400" cy="118656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0000"/>
                </a:solidFill>
                <a:uFill>
                  <a:solidFill>
                    <a:srgbClr val="ffffff"/>
                  </a:solidFill>
                </a:uFill>
                <a:latin typeface="Franklin Gothic Book"/>
                <a:ea typeface="DejaVu Sans"/>
              </a:rPr>
              <a:t>This template snippet calls the Puppet manifest</a:t>
            </a:r>
            <a:endParaRPr b="0" lang="en-US" sz="2400" spc="-1" strike="noStrike">
              <a:solidFill>
                <a:srgbClr val="000000"/>
              </a:solidFill>
              <a:uFill>
                <a:solidFill>
                  <a:srgbClr val="ffffff"/>
                </a:solidFill>
              </a:uFill>
              <a:latin typeface="Arial"/>
            </a:endParaRPr>
          </a:p>
        </p:txBody>
      </p:sp>
      <p:sp>
        <p:nvSpPr>
          <p:cNvPr id="641" name="CustomShape 5"/>
          <p:cNvSpPr/>
          <p:nvPr/>
        </p:nvSpPr>
        <p:spPr>
          <a:xfrm>
            <a:off x="684360" y="3943080"/>
            <a:ext cx="3028320" cy="118584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0000"/>
                </a:solidFill>
                <a:uFill>
                  <a:solidFill>
                    <a:srgbClr val="ffffff"/>
                  </a:solidFill>
                </a:uFill>
                <a:latin typeface="Franklin Gothic Book"/>
                <a:ea typeface="DejaVu Sans"/>
              </a:rPr>
              <a:t>This manifest configures the feature</a:t>
            </a:r>
            <a:endParaRPr b="0" lang="en-US" sz="2400" spc="-1" strike="noStrike">
              <a:solidFill>
                <a:srgbClr val="000000"/>
              </a:solidFill>
              <a:uFill>
                <a:solidFill>
                  <a:srgbClr val="ffffff"/>
                </a:solidFill>
              </a:uFill>
              <a:latin typeface="Arial"/>
            </a:endParaRPr>
          </a:p>
        </p:txBody>
      </p:sp>
      <p:sp>
        <p:nvSpPr>
          <p:cNvPr id="642" name="CustomShape 6"/>
          <p:cNvSpPr/>
          <p:nvPr/>
        </p:nvSpPr>
        <p:spPr>
          <a:xfrm>
            <a:off x="536040" y="3702600"/>
            <a:ext cx="3402360" cy="1150560"/>
          </a:xfrm>
          <a:custGeom>
            <a:avLst/>
            <a:gdLst/>
            <a:ahLst/>
            <a:rect l="l" t="t" r="r" b="b"/>
            <a:pathLst>
              <a:path w="3403622" h="1151858">
                <a:moveTo>
                  <a:pt x="73400" y="67733"/>
                </a:moveTo>
                <a:lnTo>
                  <a:pt x="73400" y="67733"/>
                </a:lnTo>
                <a:cubicBezTo>
                  <a:pt x="50822" y="94074"/>
                  <a:pt x="15456" y="113472"/>
                  <a:pt x="5667" y="146755"/>
                </a:cubicBezTo>
                <a:cubicBezTo>
                  <a:pt x="-11434" y="204899"/>
                  <a:pt x="14304" y="244719"/>
                  <a:pt x="28244" y="293511"/>
                </a:cubicBezTo>
                <a:cubicBezTo>
                  <a:pt x="32506" y="308429"/>
                  <a:pt x="33421" y="324406"/>
                  <a:pt x="39533" y="338666"/>
                </a:cubicBezTo>
                <a:cubicBezTo>
                  <a:pt x="44878" y="351137"/>
                  <a:pt x="55379" y="360753"/>
                  <a:pt x="62111" y="372533"/>
                </a:cubicBezTo>
                <a:cubicBezTo>
                  <a:pt x="96659" y="432991"/>
                  <a:pt x="70596" y="401132"/>
                  <a:pt x="107267" y="451555"/>
                </a:cubicBezTo>
                <a:cubicBezTo>
                  <a:pt x="129400" y="481987"/>
                  <a:pt x="144896" y="519288"/>
                  <a:pt x="175000" y="541866"/>
                </a:cubicBezTo>
                <a:lnTo>
                  <a:pt x="220156" y="575733"/>
                </a:lnTo>
                <a:cubicBezTo>
                  <a:pt x="272837" y="654755"/>
                  <a:pt x="242733" y="628414"/>
                  <a:pt x="299178" y="666044"/>
                </a:cubicBezTo>
                <a:cubicBezTo>
                  <a:pt x="306704" y="677333"/>
                  <a:pt x="315688" y="687776"/>
                  <a:pt x="321756" y="699911"/>
                </a:cubicBezTo>
                <a:cubicBezTo>
                  <a:pt x="368494" y="793387"/>
                  <a:pt x="290915" y="670584"/>
                  <a:pt x="355622" y="767644"/>
                </a:cubicBezTo>
                <a:cubicBezTo>
                  <a:pt x="360031" y="789689"/>
                  <a:pt x="375167" y="877500"/>
                  <a:pt x="389489" y="891822"/>
                </a:cubicBezTo>
                <a:lnTo>
                  <a:pt x="491089" y="993422"/>
                </a:lnTo>
                <a:cubicBezTo>
                  <a:pt x="502378" y="1004711"/>
                  <a:pt x="509810" y="1022239"/>
                  <a:pt x="524956" y="1027288"/>
                </a:cubicBezTo>
                <a:cubicBezTo>
                  <a:pt x="562949" y="1039953"/>
                  <a:pt x="564921" y="1038836"/>
                  <a:pt x="603978" y="1061155"/>
                </a:cubicBezTo>
                <a:cubicBezTo>
                  <a:pt x="615758" y="1067886"/>
                  <a:pt x="625709" y="1077665"/>
                  <a:pt x="637844" y="1083733"/>
                </a:cubicBezTo>
                <a:cubicBezTo>
                  <a:pt x="648487" y="1089055"/>
                  <a:pt x="661068" y="1089700"/>
                  <a:pt x="671711" y="1095022"/>
                </a:cubicBezTo>
                <a:cubicBezTo>
                  <a:pt x="683846" y="1101090"/>
                  <a:pt x="692488" y="1114030"/>
                  <a:pt x="705578" y="1117600"/>
                </a:cubicBezTo>
                <a:cubicBezTo>
                  <a:pt x="734847" y="1125582"/>
                  <a:pt x="765785" y="1125125"/>
                  <a:pt x="795889" y="1128888"/>
                </a:cubicBezTo>
                <a:cubicBezTo>
                  <a:pt x="807178" y="1132651"/>
                  <a:pt x="817863" y="1139767"/>
                  <a:pt x="829756" y="1140177"/>
                </a:cubicBezTo>
                <a:cubicBezTo>
                  <a:pt x="1396738" y="1159728"/>
                  <a:pt x="1463752" y="1151204"/>
                  <a:pt x="2015089" y="1140177"/>
                </a:cubicBezTo>
                <a:lnTo>
                  <a:pt x="2105400" y="1117600"/>
                </a:lnTo>
                <a:lnTo>
                  <a:pt x="2150556" y="1106311"/>
                </a:lnTo>
                <a:cubicBezTo>
                  <a:pt x="2181694" y="1085552"/>
                  <a:pt x="2211072" y="1061675"/>
                  <a:pt x="2252156" y="1061155"/>
                </a:cubicBezTo>
                <a:lnTo>
                  <a:pt x="3143978" y="1049866"/>
                </a:lnTo>
                <a:cubicBezTo>
                  <a:pt x="3220210" y="1024455"/>
                  <a:pt x="3126383" y="1053775"/>
                  <a:pt x="3245578" y="1027288"/>
                </a:cubicBezTo>
                <a:cubicBezTo>
                  <a:pt x="3257194" y="1024707"/>
                  <a:pt x="3267575" y="1016848"/>
                  <a:pt x="3279444" y="1016000"/>
                </a:cubicBezTo>
                <a:cubicBezTo>
                  <a:pt x="3320731" y="1013051"/>
                  <a:pt x="3362229" y="1016000"/>
                  <a:pt x="3403622" y="1016000"/>
                </a:cubicBezTo>
                <a:lnTo>
                  <a:pt x="152422" y="56444"/>
                </a:lnTo>
                <a:lnTo>
                  <a:pt x="2816600" y="0"/>
                </a:lnTo>
              </a:path>
            </a:pathLst>
          </a:custGeom>
          <a:noFill/>
          <a:ln w="12600">
            <a:noFill/>
          </a:ln>
        </p:spPr>
        <p:style>
          <a:lnRef idx="0"/>
          <a:fillRef idx="0"/>
          <a:effectRef idx="0"/>
          <a:fontRef idx="minor"/>
        </p:style>
      </p:sp>
      <p:sp>
        <p:nvSpPr>
          <p:cNvPr id="643" name="CustomShape 7"/>
          <p:cNvSpPr/>
          <p:nvPr/>
        </p:nvSpPr>
        <p:spPr>
          <a:xfrm>
            <a:off x="321120" y="518400"/>
            <a:ext cx="8426160" cy="4480920"/>
          </a:xfrm>
          <a:custGeom>
            <a:avLst/>
            <a:gdLst/>
            <a:ahLst/>
            <a:rect l="l" t="t" r="r" b="b"/>
            <a:pathLst>
              <a:path w="8427602" h="4482425">
                <a:moveTo>
                  <a:pt x="3370180" y="474869"/>
                </a:moveTo>
                <a:lnTo>
                  <a:pt x="3370180" y="474869"/>
                </a:lnTo>
                <a:cubicBezTo>
                  <a:pt x="3373943" y="550128"/>
                  <a:pt x="3375460" y="625534"/>
                  <a:pt x="3381469" y="700647"/>
                </a:cubicBezTo>
                <a:cubicBezTo>
                  <a:pt x="3382999" y="719773"/>
                  <a:pt x="3390515" y="738035"/>
                  <a:pt x="3392757" y="757091"/>
                </a:cubicBezTo>
                <a:cubicBezTo>
                  <a:pt x="3398051" y="802093"/>
                  <a:pt x="3399042" y="847523"/>
                  <a:pt x="3404046" y="892558"/>
                </a:cubicBezTo>
                <a:cubicBezTo>
                  <a:pt x="3407657" y="925053"/>
                  <a:pt x="3419927" y="983251"/>
                  <a:pt x="3426624" y="1016736"/>
                </a:cubicBezTo>
                <a:cubicBezTo>
                  <a:pt x="3430387" y="1058129"/>
                  <a:pt x="3437913" y="1099351"/>
                  <a:pt x="3437913" y="1140914"/>
                </a:cubicBezTo>
                <a:cubicBezTo>
                  <a:pt x="3437913" y="1430686"/>
                  <a:pt x="3433866" y="1720476"/>
                  <a:pt x="3426624" y="2010158"/>
                </a:cubicBezTo>
                <a:cubicBezTo>
                  <a:pt x="3426327" y="2022054"/>
                  <a:pt x="3418466" y="2032545"/>
                  <a:pt x="3415335" y="2044025"/>
                </a:cubicBezTo>
                <a:cubicBezTo>
                  <a:pt x="3407170" y="2073962"/>
                  <a:pt x="3399488" y="2104045"/>
                  <a:pt x="3392757" y="2134336"/>
                </a:cubicBezTo>
                <a:cubicBezTo>
                  <a:pt x="3384432" y="2171797"/>
                  <a:pt x="3382316" y="2210820"/>
                  <a:pt x="3370180" y="2247225"/>
                </a:cubicBezTo>
                <a:cubicBezTo>
                  <a:pt x="3366417" y="2258514"/>
                  <a:pt x="3361567" y="2269496"/>
                  <a:pt x="3358891" y="2281091"/>
                </a:cubicBezTo>
                <a:cubicBezTo>
                  <a:pt x="3325289" y="2426697"/>
                  <a:pt x="3359899" y="2354669"/>
                  <a:pt x="3302446" y="2450425"/>
                </a:cubicBezTo>
                <a:cubicBezTo>
                  <a:pt x="3298683" y="2473003"/>
                  <a:pt x="3295251" y="2495638"/>
                  <a:pt x="3291157" y="2518158"/>
                </a:cubicBezTo>
                <a:cubicBezTo>
                  <a:pt x="3287476" y="2538405"/>
                  <a:pt x="3279772" y="2586085"/>
                  <a:pt x="3268580" y="2608469"/>
                </a:cubicBezTo>
                <a:cubicBezTo>
                  <a:pt x="3255012" y="2635604"/>
                  <a:pt x="3236137" y="2659945"/>
                  <a:pt x="3223424" y="2687491"/>
                </a:cubicBezTo>
                <a:cubicBezTo>
                  <a:pt x="3181628" y="2778048"/>
                  <a:pt x="3229158" y="2736350"/>
                  <a:pt x="3166980" y="2777803"/>
                </a:cubicBezTo>
                <a:cubicBezTo>
                  <a:pt x="3106771" y="2898218"/>
                  <a:pt x="3189559" y="2755223"/>
                  <a:pt x="3099246" y="2845536"/>
                </a:cubicBezTo>
                <a:cubicBezTo>
                  <a:pt x="3080059" y="2864723"/>
                  <a:pt x="3079833" y="2904688"/>
                  <a:pt x="3054091" y="2913269"/>
                </a:cubicBezTo>
                <a:cubicBezTo>
                  <a:pt x="3026453" y="2922482"/>
                  <a:pt x="2999482" y="2929698"/>
                  <a:pt x="2975069" y="2947136"/>
                </a:cubicBezTo>
                <a:cubicBezTo>
                  <a:pt x="2962078" y="2956416"/>
                  <a:pt x="2953467" y="2970783"/>
                  <a:pt x="2941202" y="2981003"/>
                </a:cubicBezTo>
                <a:cubicBezTo>
                  <a:pt x="2930779" y="2989689"/>
                  <a:pt x="2917636" y="2994750"/>
                  <a:pt x="2907335" y="3003580"/>
                </a:cubicBezTo>
                <a:cubicBezTo>
                  <a:pt x="2891173" y="3017433"/>
                  <a:pt x="2878200" y="3034719"/>
                  <a:pt x="2862180" y="3048736"/>
                </a:cubicBezTo>
                <a:cubicBezTo>
                  <a:pt x="2848020" y="3061126"/>
                  <a:pt x="2831310" y="3070358"/>
                  <a:pt x="2817024" y="3082603"/>
                </a:cubicBezTo>
                <a:cubicBezTo>
                  <a:pt x="2770331" y="3122625"/>
                  <a:pt x="2799187" y="3110535"/>
                  <a:pt x="2749291" y="3139047"/>
                </a:cubicBezTo>
                <a:cubicBezTo>
                  <a:pt x="2696682" y="3169110"/>
                  <a:pt x="2714538" y="3157040"/>
                  <a:pt x="2658980" y="3172914"/>
                </a:cubicBezTo>
                <a:cubicBezTo>
                  <a:pt x="2545664" y="3205290"/>
                  <a:pt x="2721054" y="3160220"/>
                  <a:pt x="2579957" y="3195491"/>
                </a:cubicBezTo>
                <a:cubicBezTo>
                  <a:pt x="2475769" y="3247586"/>
                  <a:pt x="2522298" y="3232484"/>
                  <a:pt x="2444491" y="3251936"/>
                </a:cubicBezTo>
                <a:cubicBezTo>
                  <a:pt x="2429439" y="3263225"/>
                  <a:pt x="2416164" y="3277389"/>
                  <a:pt x="2399335" y="3285803"/>
                </a:cubicBezTo>
                <a:cubicBezTo>
                  <a:pt x="2378049" y="3296446"/>
                  <a:pt x="2331602" y="3308380"/>
                  <a:pt x="2331602" y="3308380"/>
                </a:cubicBezTo>
                <a:cubicBezTo>
                  <a:pt x="2150980" y="3304617"/>
                  <a:pt x="1970097" y="3307496"/>
                  <a:pt x="1789735" y="3297091"/>
                </a:cubicBezTo>
                <a:cubicBezTo>
                  <a:pt x="1772935" y="3296122"/>
                  <a:pt x="1760048" y="3281143"/>
                  <a:pt x="1744580" y="3274514"/>
                </a:cubicBezTo>
                <a:cubicBezTo>
                  <a:pt x="1733642" y="3269827"/>
                  <a:pt x="1721356" y="3268547"/>
                  <a:pt x="1710713" y="3263225"/>
                </a:cubicBezTo>
                <a:cubicBezTo>
                  <a:pt x="1698578" y="3257157"/>
                  <a:pt x="1690336" y="3242092"/>
                  <a:pt x="1676846" y="3240647"/>
                </a:cubicBezTo>
                <a:cubicBezTo>
                  <a:pt x="1583233" y="3230617"/>
                  <a:pt x="1488698" y="3233121"/>
                  <a:pt x="1394624" y="3229358"/>
                </a:cubicBezTo>
                <a:lnTo>
                  <a:pt x="1304313" y="3218069"/>
                </a:lnTo>
                <a:cubicBezTo>
                  <a:pt x="1262978" y="3213718"/>
                  <a:pt x="1221377" y="3211935"/>
                  <a:pt x="1180135" y="3206780"/>
                </a:cubicBezTo>
                <a:cubicBezTo>
                  <a:pt x="1161096" y="3204400"/>
                  <a:pt x="1142826" y="3196908"/>
                  <a:pt x="1123691" y="3195491"/>
                </a:cubicBezTo>
                <a:cubicBezTo>
                  <a:pt x="1041047" y="3189369"/>
                  <a:pt x="958078" y="3188800"/>
                  <a:pt x="875335" y="3184203"/>
                </a:cubicBezTo>
                <a:cubicBezTo>
                  <a:pt x="706734" y="3174837"/>
                  <a:pt x="712298" y="3172290"/>
                  <a:pt x="536669" y="3150336"/>
                </a:cubicBezTo>
                <a:cubicBezTo>
                  <a:pt x="423780" y="3154099"/>
                  <a:pt x="310747" y="3154792"/>
                  <a:pt x="198002" y="3161625"/>
                </a:cubicBezTo>
                <a:cubicBezTo>
                  <a:pt x="186124" y="3162345"/>
                  <a:pt x="174778" y="3167592"/>
                  <a:pt x="164135" y="3172914"/>
                </a:cubicBezTo>
                <a:cubicBezTo>
                  <a:pt x="144510" y="3182726"/>
                  <a:pt x="125666" y="3194197"/>
                  <a:pt x="107691" y="3206780"/>
                </a:cubicBezTo>
                <a:cubicBezTo>
                  <a:pt x="87952" y="3220598"/>
                  <a:pt x="70061" y="3236884"/>
                  <a:pt x="51246" y="3251936"/>
                </a:cubicBezTo>
                <a:cubicBezTo>
                  <a:pt x="15269" y="3323891"/>
                  <a:pt x="17380" y="3305958"/>
                  <a:pt x="17380" y="3421269"/>
                </a:cubicBezTo>
                <a:cubicBezTo>
                  <a:pt x="17380" y="3541978"/>
                  <a:pt x="-38966" y="3719415"/>
                  <a:pt x="51246" y="3827669"/>
                </a:cubicBezTo>
                <a:cubicBezTo>
                  <a:pt x="61467" y="3839934"/>
                  <a:pt x="72122" y="3852256"/>
                  <a:pt x="85113" y="3861536"/>
                </a:cubicBezTo>
                <a:cubicBezTo>
                  <a:pt x="98807" y="3871317"/>
                  <a:pt x="115217" y="3876588"/>
                  <a:pt x="130269" y="3884114"/>
                </a:cubicBezTo>
                <a:cubicBezTo>
                  <a:pt x="153059" y="3914501"/>
                  <a:pt x="177812" y="3951940"/>
                  <a:pt x="209291" y="3974425"/>
                </a:cubicBezTo>
                <a:cubicBezTo>
                  <a:pt x="268103" y="4016433"/>
                  <a:pt x="333208" y="4051299"/>
                  <a:pt x="401202" y="4076025"/>
                </a:cubicBezTo>
                <a:cubicBezTo>
                  <a:pt x="469211" y="4100756"/>
                  <a:pt x="425399" y="4070223"/>
                  <a:pt x="491513" y="4109891"/>
                </a:cubicBezTo>
                <a:cubicBezTo>
                  <a:pt x="514781" y="4123852"/>
                  <a:pt x="559246" y="4155047"/>
                  <a:pt x="559246" y="4155047"/>
                </a:cubicBezTo>
                <a:cubicBezTo>
                  <a:pt x="566772" y="4166336"/>
                  <a:pt x="570044" y="4182183"/>
                  <a:pt x="581824" y="4188914"/>
                </a:cubicBezTo>
                <a:cubicBezTo>
                  <a:pt x="588339" y="4192637"/>
                  <a:pt x="705679" y="4211429"/>
                  <a:pt x="706002" y="4211491"/>
                </a:cubicBezTo>
                <a:cubicBezTo>
                  <a:pt x="954974" y="4258914"/>
                  <a:pt x="799166" y="4240877"/>
                  <a:pt x="1067246" y="4256647"/>
                </a:cubicBezTo>
                <a:cubicBezTo>
                  <a:pt x="1293441" y="4253220"/>
                  <a:pt x="2033298" y="4232729"/>
                  <a:pt x="2320313" y="4256647"/>
                </a:cubicBezTo>
                <a:cubicBezTo>
                  <a:pt x="2378528" y="4261498"/>
                  <a:pt x="2432303" y="4290653"/>
                  <a:pt x="2489646" y="4301803"/>
                </a:cubicBezTo>
                <a:cubicBezTo>
                  <a:pt x="2568003" y="4317039"/>
                  <a:pt x="2647260" y="4327980"/>
                  <a:pt x="2726713" y="4335669"/>
                </a:cubicBezTo>
                <a:cubicBezTo>
                  <a:pt x="2880687" y="4350570"/>
                  <a:pt x="3035256" y="4358514"/>
                  <a:pt x="3189557" y="4369536"/>
                </a:cubicBezTo>
                <a:cubicBezTo>
                  <a:pt x="3245983" y="4373566"/>
                  <a:pt x="3302667" y="4374578"/>
                  <a:pt x="3358891" y="4380825"/>
                </a:cubicBezTo>
                <a:lnTo>
                  <a:pt x="3460491" y="4392114"/>
                </a:lnTo>
                <a:cubicBezTo>
                  <a:pt x="3486894" y="4395414"/>
                  <a:pt x="3512951" y="4401841"/>
                  <a:pt x="3539513" y="4403403"/>
                </a:cubicBezTo>
                <a:cubicBezTo>
                  <a:pt x="3751201" y="4415855"/>
                  <a:pt x="4245871" y="4422886"/>
                  <a:pt x="4397469" y="4425980"/>
                </a:cubicBezTo>
                <a:cubicBezTo>
                  <a:pt x="4461439" y="4433506"/>
                  <a:pt x="4525132" y="4443969"/>
                  <a:pt x="4589380" y="4448558"/>
                </a:cubicBezTo>
                <a:cubicBezTo>
                  <a:pt x="4683290" y="4455266"/>
                  <a:pt x="4777554" y="4455473"/>
                  <a:pt x="4871602" y="4459847"/>
                </a:cubicBezTo>
                <a:cubicBezTo>
                  <a:pt x="5438443" y="4486212"/>
                  <a:pt x="4605456" y="4454373"/>
                  <a:pt x="5390891" y="4482425"/>
                </a:cubicBezTo>
                <a:lnTo>
                  <a:pt x="6181113" y="4448558"/>
                </a:lnTo>
                <a:cubicBezTo>
                  <a:pt x="6305860" y="4442398"/>
                  <a:pt x="6329949" y="4427637"/>
                  <a:pt x="6463335" y="4425980"/>
                </a:cubicBezTo>
                <a:lnTo>
                  <a:pt x="8122802" y="4414691"/>
                </a:lnTo>
                <a:cubicBezTo>
                  <a:pt x="8137854" y="4399639"/>
                  <a:pt x="8151795" y="4383389"/>
                  <a:pt x="8167957" y="4369536"/>
                </a:cubicBezTo>
                <a:cubicBezTo>
                  <a:pt x="8178258" y="4360706"/>
                  <a:pt x="8193348" y="4357553"/>
                  <a:pt x="8201824" y="4346958"/>
                </a:cubicBezTo>
                <a:cubicBezTo>
                  <a:pt x="8209258" y="4337666"/>
                  <a:pt x="8206196" y="4322774"/>
                  <a:pt x="8213113" y="4313091"/>
                </a:cubicBezTo>
                <a:cubicBezTo>
                  <a:pt x="8225486" y="4295770"/>
                  <a:pt x="8245200" y="4284739"/>
                  <a:pt x="8258269" y="4267936"/>
                </a:cubicBezTo>
                <a:cubicBezTo>
                  <a:pt x="8271740" y="4250616"/>
                  <a:pt x="8280355" y="4230002"/>
                  <a:pt x="8292135" y="4211491"/>
                </a:cubicBezTo>
                <a:cubicBezTo>
                  <a:pt x="8306703" y="4188598"/>
                  <a:pt x="8324297" y="4167580"/>
                  <a:pt x="8337291" y="4143758"/>
                </a:cubicBezTo>
                <a:cubicBezTo>
                  <a:pt x="8368483" y="4086574"/>
                  <a:pt x="8350998" y="4100485"/>
                  <a:pt x="8371157" y="4053447"/>
                </a:cubicBezTo>
                <a:cubicBezTo>
                  <a:pt x="8377786" y="4037979"/>
                  <a:pt x="8387826" y="4024048"/>
                  <a:pt x="8393735" y="4008291"/>
                </a:cubicBezTo>
                <a:cubicBezTo>
                  <a:pt x="8399183" y="3993764"/>
                  <a:pt x="8401981" y="3978350"/>
                  <a:pt x="8405024" y="3963136"/>
                </a:cubicBezTo>
                <a:cubicBezTo>
                  <a:pt x="8413275" y="3921882"/>
                  <a:pt x="8420076" y="3880351"/>
                  <a:pt x="8427602" y="3838958"/>
                </a:cubicBezTo>
                <a:cubicBezTo>
                  <a:pt x="8423839" y="3688440"/>
                  <a:pt x="8423150" y="3537813"/>
                  <a:pt x="8416313" y="3387403"/>
                </a:cubicBezTo>
                <a:cubicBezTo>
                  <a:pt x="8415608" y="3371904"/>
                  <a:pt x="8408067" y="3357461"/>
                  <a:pt x="8405024" y="3342247"/>
                </a:cubicBezTo>
                <a:cubicBezTo>
                  <a:pt x="8400535" y="3319802"/>
                  <a:pt x="8396760" y="3297202"/>
                  <a:pt x="8393735" y="3274514"/>
                </a:cubicBezTo>
                <a:cubicBezTo>
                  <a:pt x="8389231" y="3240738"/>
                  <a:pt x="8386013" y="3206802"/>
                  <a:pt x="8382446" y="3172914"/>
                </a:cubicBezTo>
                <a:cubicBezTo>
                  <a:pt x="8378487" y="3135304"/>
                  <a:pt x="8376505" y="3097462"/>
                  <a:pt x="8371157" y="3060025"/>
                </a:cubicBezTo>
                <a:cubicBezTo>
                  <a:pt x="8368963" y="3044666"/>
                  <a:pt x="8363632" y="3029921"/>
                  <a:pt x="8359869" y="3014869"/>
                </a:cubicBezTo>
                <a:cubicBezTo>
                  <a:pt x="8356106" y="2958425"/>
                  <a:pt x="8354502" y="2901795"/>
                  <a:pt x="8348580" y="2845536"/>
                </a:cubicBezTo>
                <a:cubicBezTo>
                  <a:pt x="8346956" y="2830106"/>
                  <a:pt x="8339650" y="2815715"/>
                  <a:pt x="8337291" y="2800380"/>
                </a:cubicBezTo>
                <a:cubicBezTo>
                  <a:pt x="8332110" y="2766701"/>
                  <a:pt x="8331183" y="2732459"/>
                  <a:pt x="8326002" y="2698780"/>
                </a:cubicBezTo>
                <a:cubicBezTo>
                  <a:pt x="8323643" y="2683445"/>
                  <a:pt x="8317756" y="2668839"/>
                  <a:pt x="8314713" y="2653625"/>
                </a:cubicBezTo>
                <a:cubicBezTo>
                  <a:pt x="8310224" y="2631180"/>
                  <a:pt x="8306449" y="2608580"/>
                  <a:pt x="8303424" y="2585891"/>
                </a:cubicBezTo>
                <a:cubicBezTo>
                  <a:pt x="8295870" y="2529237"/>
                  <a:pt x="8295521" y="2481658"/>
                  <a:pt x="8280846" y="2427847"/>
                </a:cubicBezTo>
                <a:cubicBezTo>
                  <a:pt x="8274584" y="2404887"/>
                  <a:pt x="8264531" y="2383074"/>
                  <a:pt x="8258269" y="2360114"/>
                </a:cubicBezTo>
                <a:cubicBezTo>
                  <a:pt x="8253221" y="2341602"/>
                  <a:pt x="8253537" y="2321701"/>
                  <a:pt x="8246980" y="2303669"/>
                </a:cubicBezTo>
                <a:cubicBezTo>
                  <a:pt x="8238353" y="2279946"/>
                  <a:pt x="8223559" y="2258916"/>
                  <a:pt x="8213113" y="2235936"/>
                </a:cubicBezTo>
                <a:cubicBezTo>
                  <a:pt x="8204727" y="2217488"/>
                  <a:pt x="8199164" y="2197827"/>
                  <a:pt x="8190535" y="2179491"/>
                </a:cubicBezTo>
                <a:cubicBezTo>
                  <a:pt x="8169039" y="2133811"/>
                  <a:pt x="8136671" y="2092568"/>
                  <a:pt x="8122802" y="2044025"/>
                </a:cubicBezTo>
                <a:cubicBezTo>
                  <a:pt x="8100224" y="1965003"/>
                  <a:pt x="8097353" y="1877430"/>
                  <a:pt x="8055069" y="1806958"/>
                </a:cubicBezTo>
                <a:cubicBezTo>
                  <a:pt x="8027410" y="1760861"/>
                  <a:pt x="8013988" y="1745282"/>
                  <a:pt x="7998624" y="1694069"/>
                </a:cubicBezTo>
                <a:cubicBezTo>
                  <a:pt x="7993111" y="1675691"/>
                  <a:pt x="7991098" y="1656440"/>
                  <a:pt x="7987335" y="1637625"/>
                </a:cubicBezTo>
                <a:cubicBezTo>
                  <a:pt x="7983572" y="1596232"/>
                  <a:pt x="7980474" y="1554774"/>
                  <a:pt x="7976046" y="1513447"/>
                </a:cubicBezTo>
                <a:cubicBezTo>
                  <a:pt x="7969184" y="1449402"/>
                  <a:pt x="7958286" y="1385767"/>
                  <a:pt x="7953469" y="1321536"/>
                </a:cubicBezTo>
                <a:cubicBezTo>
                  <a:pt x="7946990" y="1235149"/>
                  <a:pt x="7945943" y="1148439"/>
                  <a:pt x="7942180" y="1061891"/>
                </a:cubicBezTo>
                <a:cubicBezTo>
                  <a:pt x="7916956" y="-123641"/>
                  <a:pt x="8272752" y="-20667"/>
                  <a:pt x="7547069" y="23314"/>
                </a:cubicBezTo>
                <a:cubicBezTo>
                  <a:pt x="7461947" y="51688"/>
                  <a:pt x="7566867" y="13415"/>
                  <a:pt x="7479335" y="57180"/>
                </a:cubicBezTo>
                <a:cubicBezTo>
                  <a:pt x="7411402" y="91146"/>
                  <a:pt x="7437581" y="66429"/>
                  <a:pt x="7377735" y="102336"/>
                </a:cubicBezTo>
                <a:cubicBezTo>
                  <a:pt x="7354467" y="116297"/>
                  <a:pt x="7333824" y="134497"/>
                  <a:pt x="7310002" y="147491"/>
                </a:cubicBezTo>
                <a:cubicBezTo>
                  <a:pt x="7292212" y="157195"/>
                  <a:pt x="7271682" y="161006"/>
                  <a:pt x="7253557" y="170069"/>
                </a:cubicBezTo>
                <a:cubicBezTo>
                  <a:pt x="7241422" y="176137"/>
                  <a:pt x="7231551" y="186058"/>
                  <a:pt x="7219691" y="192647"/>
                </a:cubicBezTo>
                <a:cubicBezTo>
                  <a:pt x="7197625" y="204906"/>
                  <a:pt x="7174118" y="214426"/>
                  <a:pt x="7151957" y="226514"/>
                </a:cubicBezTo>
                <a:cubicBezTo>
                  <a:pt x="7132695" y="237021"/>
                  <a:pt x="7114119" y="248751"/>
                  <a:pt x="7095513" y="260380"/>
                </a:cubicBezTo>
                <a:cubicBezTo>
                  <a:pt x="7084008" y="267571"/>
                  <a:pt x="7073781" y="276890"/>
                  <a:pt x="7061646" y="282958"/>
                </a:cubicBezTo>
                <a:cubicBezTo>
                  <a:pt x="7051003" y="288280"/>
                  <a:pt x="7038423" y="288925"/>
                  <a:pt x="7027780" y="294247"/>
                </a:cubicBezTo>
                <a:cubicBezTo>
                  <a:pt x="6914419" y="350929"/>
                  <a:pt x="7087281" y="280036"/>
                  <a:pt x="6948757" y="339403"/>
                </a:cubicBezTo>
                <a:cubicBezTo>
                  <a:pt x="6911506" y="355368"/>
                  <a:pt x="6873120" y="368593"/>
                  <a:pt x="6835869" y="384558"/>
                </a:cubicBezTo>
                <a:cubicBezTo>
                  <a:pt x="6781965" y="407660"/>
                  <a:pt x="6752356" y="435648"/>
                  <a:pt x="6689113" y="452291"/>
                </a:cubicBezTo>
                <a:cubicBezTo>
                  <a:pt x="6652541" y="461915"/>
                  <a:pt x="6613854" y="459817"/>
                  <a:pt x="6576224" y="463580"/>
                </a:cubicBezTo>
                <a:cubicBezTo>
                  <a:pt x="6401470" y="529114"/>
                  <a:pt x="6567007" y="474425"/>
                  <a:pt x="6406891" y="508736"/>
                </a:cubicBezTo>
                <a:cubicBezTo>
                  <a:pt x="6380104" y="514476"/>
                  <a:pt x="6354446" y="524670"/>
                  <a:pt x="6327869" y="531314"/>
                </a:cubicBezTo>
                <a:cubicBezTo>
                  <a:pt x="6310249" y="535719"/>
                  <a:pt x="6217262" y="553015"/>
                  <a:pt x="6203691" y="553891"/>
                </a:cubicBezTo>
                <a:cubicBezTo>
                  <a:pt x="6109737" y="559952"/>
                  <a:pt x="6015543" y="561417"/>
                  <a:pt x="5921469" y="565180"/>
                </a:cubicBezTo>
                <a:lnTo>
                  <a:pt x="4973202" y="553891"/>
                </a:lnTo>
                <a:lnTo>
                  <a:pt x="3765291" y="531314"/>
                </a:lnTo>
                <a:cubicBezTo>
                  <a:pt x="3686269" y="535077"/>
                  <a:pt x="3606852" y="533867"/>
                  <a:pt x="3528224" y="542603"/>
                </a:cubicBezTo>
                <a:cubicBezTo>
                  <a:pt x="3504571" y="545231"/>
                  <a:pt x="3460491" y="565180"/>
                  <a:pt x="3460491" y="565180"/>
                </a:cubicBezTo>
                <a:cubicBezTo>
                  <a:pt x="3445439" y="561417"/>
                  <a:pt x="3428245" y="562497"/>
                  <a:pt x="3415335" y="553891"/>
                </a:cubicBezTo>
                <a:cubicBezTo>
                  <a:pt x="3404046" y="546365"/>
                  <a:pt x="3392757" y="520025"/>
                  <a:pt x="3392757" y="520025"/>
                </a:cubicBezTo>
              </a:path>
            </a:pathLst>
          </a:custGeom>
          <a:noFill/>
          <a:ln w="12600">
            <a:noFill/>
          </a:ln>
        </p:spPr>
        <p:style>
          <a:lnRef idx="0"/>
          <a:fillRef idx="0"/>
          <a:effectRef idx="0"/>
          <a:fontRef idx="minor"/>
        </p:style>
      </p:sp>
    </p:spTree>
  </p:cSld>
  <p:transition spd="med">
    <p:wipe dir="r"/>
  </p:transition>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CustomShape 1"/>
          <p:cNvSpPr/>
          <p:nvPr/>
        </p:nvSpPr>
        <p:spPr>
          <a:xfrm>
            <a:off x="0" y="952200"/>
            <a:ext cx="9142560" cy="11556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5400" spc="-1" strike="noStrike">
                <a:solidFill>
                  <a:srgbClr val="ffffff"/>
                </a:solidFill>
                <a:uFill>
                  <a:solidFill>
                    <a:srgbClr val="ffffff"/>
                  </a:solidFill>
                </a:uFill>
                <a:latin typeface="Gill Sans Ultra Bold"/>
                <a:ea typeface="ＭＳ Ｐゴシック"/>
              </a:rPr>
              <a:t>The UI</a:t>
            </a:r>
            <a:r>
              <a:rPr b="0" lang="en-US" sz="5400" spc="-1" strike="noStrike">
                <a:solidFill>
                  <a:srgbClr val="007db8"/>
                </a:solidFill>
                <a:uFill>
                  <a:solidFill>
                    <a:srgbClr val="ffffff"/>
                  </a:solidFill>
                </a:uFill>
                <a:latin typeface="Gill Sans Ultra Bold"/>
                <a:ea typeface="ＭＳ Ｐゴシック"/>
              </a:rPr>
              <a:t>.</a:t>
            </a:r>
            <a:r>
              <a:rPr b="0" lang="en-US" sz="7000" spc="-1" strike="noStrike">
                <a:solidFill>
                  <a:srgbClr val="007db8"/>
                </a:solidFill>
                <a:uFill>
                  <a:solidFill>
                    <a:srgbClr val="ffffff"/>
                  </a:solidFill>
                </a:uFill>
                <a:latin typeface="Gill Sans Ultra Bold"/>
                <a:ea typeface="ＭＳ Ｐゴシック"/>
              </a:rPr>
              <a:t> </a:t>
            </a:r>
            <a:endParaRPr b="0" lang="en-US" sz="7000" spc="-1" strike="noStrike">
              <a:solidFill>
                <a:srgbClr val="ffffff"/>
              </a:solidFill>
              <a:uFill>
                <a:solidFill>
                  <a:srgbClr val="ffffff"/>
                </a:solidFill>
              </a:uFill>
              <a:latin typeface="Arial"/>
            </a:endParaRPr>
          </a:p>
        </p:txBody>
      </p:sp>
      <p:sp>
        <p:nvSpPr>
          <p:cNvPr id="645" name="CustomShape 2"/>
          <p:cNvSpPr/>
          <p:nvPr/>
        </p:nvSpPr>
        <p:spPr>
          <a:xfrm>
            <a:off x="2218320" y="1881000"/>
            <a:ext cx="4705920" cy="348480"/>
          </a:xfrm>
          <a:prstGeom prst="rect">
            <a:avLst/>
          </a:prstGeom>
          <a:noFill/>
          <a:ln>
            <a:noFill/>
          </a:ln>
        </p:spPr>
        <p:style>
          <a:lnRef idx="0"/>
          <a:fillRef idx="0"/>
          <a:effectRef idx="0"/>
          <a:fontRef idx="minor"/>
        </p:style>
        <p:txBody>
          <a:bodyPr lIns="90000" rIns="90000" tIns="45000" bIns="45000"/>
          <a:p>
            <a:pPr>
              <a:lnSpc>
                <a:spcPct val="100000"/>
              </a:lnSpc>
            </a:pPr>
            <a:r>
              <a:rPr b="0" lang="en-US" sz="1700" spc="-1" strike="noStrike">
                <a:solidFill>
                  <a:srgbClr val="f7761f"/>
                </a:solidFill>
                <a:uFill>
                  <a:solidFill>
                    <a:srgbClr val="ffffff"/>
                  </a:solidFill>
                </a:uFill>
                <a:latin typeface="Franklin Gothic Book"/>
                <a:ea typeface="ＭＳ Ｐゴシック"/>
              </a:rPr>
              <a:t>Because we all love graphic experience… </a:t>
            </a:r>
            <a:endParaRPr b="0" lang="en-US" sz="1700" spc="-1" strike="noStrike">
              <a:solidFill>
                <a:srgbClr val="ffffff"/>
              </a:solidFill>
              <a:uFill>
                <a:solidFill>
                  <a:srgbClr val="ffffff"/>
                </a:solidFill>
              </a:uFill>
              <a:latin typeface="Arial"/>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6" name="CustomShape 1"/>
          <p:cNvSpPr/>
          <p:nvPr/>
        </p:nvSpPr>
        <p:spPr>
          <a:xfrm>
            <a:off x="1694160" y="271800"/>
            <a:ext cx="5754240" cy="63864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Gill Sans Ultra Bold"/>
              </a:rPr>
              <a:t>The wireframe…</a:t>
            </a:r>
            <a:endParaRPr b="0" lang="en-US" sz="4400" spc="-1" strike="noStrike">
              <a:solidFill>
                <a:srgbClr val="000000"/>
              </a:solidFill>
              <a:uFill>
                <a:solidFill>
                  <a:srgbClr val="ffffff"/>
                </a:solidFill>
              </a:uFill>
              <a:latin typeface="Arial"/>
            </a:endParaRPr>
          </a:p>
        </p:txBody>
      </p:sp>
      <p:pic>
        <p:nvPicPr>
          <p:cNvPr id="647" name="Content Placeholder 7" descr=""/>
          <p:cNvPicPr/>
          <p:nvPr/>
        </p:nvPicPr>
        <p:blipFill>
          <a:blip r:embed="rId1"/>
          <a:stretch/>
        </p:blipFill>
        <p:spPr>
          <a:xfrm>
            <a:off x="324000" y="1307520"/>
            <a:ext cx="4246560" cy="2927520"/>
          </a:xfrm>
          <a:prstGeom prst="rect">
            <a:avLst/>
          </a:prstGeom>
          <a:ln w="127080">
            <a:solidFill>
              <a:srgbClr val="000000"/>
            </a:solidFill>
            <a:miter/>
          </a:ln>
          <a:effectLst>
            <a:outerShdw algn="tl" blurRad="57150" dir="2700000" dist="50800" rotWithShape="0">
              <a:srgbClr val="000000">
                <a:alpha val="40000"/>
              </a:srgbClr>
            </a:outerShdw>
            <a:softEdge rad="127000"/>
          </a:effectLst>
        </p:spPr>
      </p:pic>
      <p:pic>
        <p:nvPicPr>
          <p:cNvPr id="648" name="Picture 8" descr=""/>
          <p:cNvPicPr/>
          <p:nvPr/>
        </p:nvPicPr>
        <p:blipFill>
          <a:blip r:embed="rId2"/>
          <a:stretch/>
        </p:blipFill>
        <p:spPr>
          <a:xfrm>
            <a:off x="4718880" y="1307520"/>
            <a:ext cx="3954240" cy="2927520"/>
          </a:xfrm>
          <a:prstGeom prst="rect">
            <a:avLst/>
          </a:prstGeom>
          <a:ln w="127080">
            <a:solidFill>
              <a:srgbClr val="000000"/>
            </a:solidFill>
            <a:miter/>
          </a:ln>
          <a:effectLst>
            <a:outerShdw algn="tl" blurRad="57150" dir="2700000" dist="50800" rotWithShape="0">
              <a:srgbClr val="000000">
                <a:alpha val="40000"/>
              </a:srgbClr>
            </a:outerShdw>
            <a:softEdge rad="127000"/>
          </a:effectLst>
        </p:spPr>
      </p:pic>
    </p:spTree>
  </p:cSld>
  <p:transition spd="med">
    <p:wipe dir="r"/>
  </p:transition>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CustomShape 1"/>
          <p:cNvSpPr/>
          <p:nvPr/>
        </p:nvSpPr>
        <p:spPr>
          <a:xfrm>
            <a:off x="1388160" y="271800"/>
            <a:ext cx="6365880" cy="63864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Gill Sans Ultra Bold"/>
              </a:rPr>
              <a:t>Settings and roles</a:t>
            </a:r>
            <a:endParaRPr b="0" lang="en-US" sz="4400" spc="-1" strike="noStrike">
              <a:solidFill>
                <a:srgbClr val="000000"/>
              </a:solidFill>
              <a:uFill>
                <a:solidFill>
                  <a:srgbClr val="ffffff"/>
                </a:solidFill>
              </a:uFill>
              <a:latin typeface="Arial"/>
            </a:endParaRPr>
          </a:p>
        </p:txBody>
      </p:sp>
      <p:pic>
        <p:nvPicPr>
          <p:cNvPr id="650" name="Content Placeholder 5" descr=""/>
          <p:cNvPicPr/>
          <p:nvPr/>
        </p:nvPicPr>
        <p:blipFill>
          <a:blip r:embed="rId1"/>
          <a:stretch/>
        </p:blipFill>
        <p:spPr>
          <a:xfrm>
            <a:off x="359280" y="1290960"/>
            <a:ext cx="4123440" cy="2927520"/>
          </a:xfrm>
          <a:prstGeom prst="rect">
            <a:avLst/>
          </a:prstGeom>
          <a:ln w="127080">
            <a:solidFill>
              <a:srgbClr val="000000"/>
            </a:solidFill>
            <a:miter/>
          </a:ln>
          <a:effectLst>
            <a:outerShdw algn="tl" blurRad="57150" dir="2700000" dist="50800" rotWithShape="0">
              <a:srgbClr val="000000">
                <a:alpha val="40000"/>
              </a:srgbClr>
            </a:outerShdw>
            <a:softEdge rad="127000"/>
          </a:effectLst>
        </p:spPr>
      </p:pic>
      <p:pic>
        <p:nvPicPr>
          <p:cNvPr id="651" name="Picture 6" descr=""/>
          <p:cNvPicPr/>
          <p:nvPr/>
        </p:nvPicPr>
        <p:blipFill>
          <a:blip r:embed="rId2"/>
          <a:stretch/>
        </p:blipFill>
        <p:spPr>
          <a:xfrm>
            <a:off x="4572000" y="1272960"/>
            <a:ext cx="4254840" cy="2945520"/>
          </a:xfrm>
          <a:prstGeom prst="rect">
            <a:avLst/>
          </a:prstGeom>
          <a:ln w="127080">
            <a:solidFill>
              <a:srgbClr val="000000"/>
            </a:solidFill>
            <a:miter/>
          </a:ln>
          <a:effectLst>
            <a:outerShdw algn="tl" blurRad="57150" dir="2700000" dist="50800" rotWithShape="0">
              <a:srgbClr val="000000">
                <a:alpha val="40000"/>
              </a:srgbClr>
            </a:outerShdw>
            <a:softEdge rad="127000"/>
          </a:effectLst>
        </p:spPr>
      </p:pic>
    </p:spTree>
  </p:cSld>
  <p:transition spd="med">
    <p:wipe dir="r"/>
  </p:transition>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CustomShape 1"/>
          <p:cNvSpPr/>
          <p:nvPr/>
        </p:nvSpPr>
        <p:spPr>
          <a:xfrm>
            <a:off x="1515960" y="271800"/>
            <a:ext cx="6111000" cy="63864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Gill Sans Ultra Bold"/>
              </a:rPr>
              <a:t>Features settings</a:t>
            </a:r>
            <a:endParaRPr b="0" lang="en-US" sz="4400" spc="-1" strike="noStrike">
              <a:solidFill>
                <a:srgbClr val="000000"/>
              </a:solidFill>
              <a:uFill>
                <a:solidFill>
                  <a:srgbClr val="ffffff"/>
                </a:solidFill>
              </a:uFill>
              <a:latin typeface="Arial"/>
            </a:endParaRPr>
          </a:p>
        </p:txBody>
      </p:sp>
      <p:pic>
        <p:nvPicPr>
          <p:cNvPr id="653" name="Picture 5" descr=""/>
          <p:cNvPicPr/>
          <p:nvPr/>
        </p:nvPicPr>
        <p:blipFill>
          <a:blip r:embed="rId1"/>
          <a:stretch/>
        </p:blipFill>
        <p:spPr>
          <a:xfrm>
            <a:off x="323640" y="1262880"/>
            <a:ext cx="4235760" cy="2975760"/>
          </a:xfrm>
          <a:prstGeom prst="rect">
            <a:avLst/>
          </a:prstGeom>
          <a:ln w="127080">
            <a:solidFill>
              <a:srgbClr val="000000"/>
            </a:solidFill>
            <a:miter/>
          </a:ln>
          <a:effectLst>
            <a:outerShdw algn="tl" blurRad="57150" dir="2700000" dist="50800" rotWithShape="0">
              <a:srgbClr val="000000">
                <a:alpha val="40000"/>
              </a:srgbClr>
            </a:outerShdw>
            <a:softEdge rad="127000"/>
          </a:effectLst>
        </p:spPr>
      </p:pic>
      <p:pic>
        <p:nvPicPr>
          <p:cNvPr id="654" name="Picture 6" descr=""/>
          <p:cNvPicPr/>
          <p:nvPr/>
        </p:nvPicPr>
        <p:blipFill>
          <a:blip r:embed="rId2"/>
          <a:stretch/>
        </p:blipFill>
        <p:spPr>
          <a:xfrm>
            <a:off x="4680720" y="1262880"/>
            <a:ext cx="4113360" cy="2972520"/>
          </a:xfrm>
          <a:prstGeom prst="rect">
            <a:avLst/>
          </a:prstGeom>
          <a:ln w="127080">
            <a:solidFill>
              <a:srgbClr val="000000"/>
            </a:solidFill>
            <a:miter/>
          </a:ln>
          <a:effectLst>
            <a:outerShdw algn="tl" blurRad="57150" dir="2700000" dist="50800" rotWithShape="0">
              <a:srgbClr val="000000">
                <a:alpha val="40000"/>
              </a:srgbClr>
            </a:outerShdw>
            <a:softEdge rad="127000"/>
          </a:effectLst>
        </p:spPr>
      </p:pic>
    </p:spTree>
  </p:cSld>
  <p:transition spd="med">
    <p:wipe dir="r"/>
  </p:transition>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CustomShape 1"/>
          <p:cNvSpPr/>
          <p:nvPr/>
        </p:nvSpPr>
        <p:spPr>
          <a:xfrm>
            <a:off x="2029680" y="271800"/>
            <a:ext cx="5083200" cy="63864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Gill Sans Ultra Bold"/>
              </a:rPr>
              <a:t>User Elements</a:t>
            </a:r>
            <a:endParaRPr b="0" lang="en-US" sz="4400" spc="-1" strike="noStrike">
              <a:solidFill>
                <a:srgbClr val="000000"/>
              </a:solidFill>
              <a:uFill>
                <a:solidFill>
                  <a:srgbClr val="ffffff"/>
                </a:solidFill>
              </a:uFill>
              <a:latin typeface="Arial"/>
            </a:endParaRPr>
          </a:p>
        </p:txBody>
      </p:sp>
      <p:sp>
        <p:nvSpPr>
          <p:cNvPr id="656" name="CustomShape 2"/>
          <p:cNvSpPr/>
          <p:nvPr/>
        </p:nvSpPr>
        <p:spPr>
          <a:xfrm>
            <a:off x="274320" y="1304640"/>
            <a:ext cx="7956720" cy="2684880"/>
          </a:xfrm>
          <a:prstGeom prst="rect">
            <a:avLst/>
          </a:prstGeom>
          <a:noFill/>
          <a:ln>
            <a:noFill/>
          </a:ln>
        </p:spPr>
        <p:style>
          <a:lnRef idx="0"/>
          <a:fillRef idx="0"/>
          <a:effectRef idx="0"/>
          <a:fontRef idx="minor"/>
        </p:style>
        <p:txBody>
          <a:bodyPr lIns="0" rIns="0" tIns="0" bIns="0"/>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Integrated with the RHOSP Director UI</a:t>
            </a:r>
            <a:endParaRPr b="0" lang="en-US" sz="24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Modifications are allowed on some of the parameters</a:t>
            </a:r>
            <a:endParaRPr b="0" lang="en-US" sz="24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Other parameters will be greyed out and filled with default values</a:t>
            </a:r>
            <a:endParaRPr b="0" lang="en-US" sz="24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Interaction with these parameters is considered for future releases </a:t>
            </a:r>
            <a:endParaRPr b="0" lang="en-US" sz="2400" spc="-1" strike="noStrike">
              <a:solidFill>
                <a:srgbClr val="000000"/>
              </a:solidFill>
              <a:uFill>
                <a:solidFill>
                  <a:srgbClr val="ffffff"/>
                </a:solidFill>
              </a:uFill>
              <a:latin typeface="Arial"/>
            </a:endParaRPr>
          </a:p>
          <a:p>
            <a:pPr>
              <a:lnSpc>
                <a:spcPct val="100000"/>
              </a:lnSpc>
            </a:pPr>
            <a:endParaRPr b="0" lang="en-US" sz="2400" spc="-1" strike="noStrike">
              <a:solidFill>
                <a:srgbClr val="000000"/>
              </a:solidFill>
              <a:uFill>
                <a:solidFill>
                  <a:srgbClr val="ffffff"/>
                </a:solidFill>
              </a:uFill>
              <a:latin typeface="Arial"/>
            </a:endParaRPr>
          </a:p>
        </p:txBody>
      </p:sp>
    </p:spTree>
  </p:cSld>
  <p:transition spd="med">
    <p:wipe dir="r"/>
  </p:transition>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7" name="CustomShape 1"/>
          <p:cNvSpPr/>
          <p:nvPr/>
        </p:nvSpPr>
        <p:spPr>
          <a:xfrm>
            <a:off x="0" y="952200"/>
            <a:ext cx="9142560" cy="11556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5400" spc="-1" strike="noStrike">
                <a:solidFill>
                  <a:srgbClr val="ffffff"/>
                </a:solidFill>
                <a:uFill>
                  <a:solidFill>
                    <a:srgbClr val="ffffff"/>
                  </a:solidFill>
                </a:uFill>
                <a:latin typeface="Gill Sans Ultra Bold"/>
                <a:ea typeface="ＭＳ Ｐゴシック"/>
              </a:rPr>
              <a:t>Conclusion</a:t>
            </a:r>
            <a:r>
              <a:rPr b="0" lang="en-US" sz="5400" spc="-1" strike="noStrike">
                <a:solidFill>
                  <a:srgbClr val="007db8"/>
                </a:solidFill>
                <a:uFill>
                  <a:solidFill>
                    <a:srgbClr val="ffffff"/>
                  </a:solidFill>
                </a:uFill>
                <a:latin typeface="Gill Sans Ultra Bold"/>
                <a:ea typeface="ＭＳ Ｐゴシック"/>
              </a:rPr>
              <a:t>.</a:t>
            </a:r>
            <a:r>
              <a:rPr b="0" lang="en-US" sz="7000" spc="-1" strike="noStrike">
                <a:solidFill>
                  <a:srgbClr val="007db8"/>
                </a:solidFill>
                <a:uFill>
                  <a:solidFill>
                    <a:srgbClr val="ffffff"/>
                  </a:solidFill>
                </a:uFill>
                <a:latin typeface="Gill Sans Ultra Bold"/>
                <a:ea typeface="ＭＳ Ｐゴシック"/>
              </a:rPr>
              <a:t> </a:t>
            </a:r>
            <a:endParaRPr b="0" lang="en-US" sz="7000" spc="-1" strike="noStrike">
              <a:solidFill>
                <a:srgbClr val="ffffff"/>
              </a:solidFill>
              <a:uFill>
                <a:solidFill>
                  <a:srgbClr val="ffffff"/>
                </a:solidFill>
              </a:uFill>
              <a:latin typeface="Arial"/>
            </a:endParaRPr>
          </a:p>
        </p:txBody>
      </p:sp>
      <p:sp>
        <p:nvSpPr>
          <p:cNvPr id="658" name="CustomShape 2"/>
          <p:cNvSpPr/>
          <p:nvPr/>
        </p:nvSpPr>
        <p:spPr>
          <a:xfrm>
            <a:off x="2651760" y="2108880"/>
            <a:ext cx="3656520" cy="606960"/>
          </a:xfrm>
          <a:prstGeom prst="rect">
            <a:avLst/>
          </a:prstGeom>
          <a:noFill/>
          <a:ln>
            <a:noFill/>
          </a:ln>
        </p:spPr>
        <p:style>
          <a:lnRef idx="0"/>
          <a:fillRef idx="0"/>
          <a:effectRef idx="0"/>
          <a:fontRef idx="minor"/>
        </p:style>
        <p:txBody>
          <a:bodyPr lIns="90000" rIns="90000" tIns="45000" bIns="45000"/>
          <a:p>
            <a:pPr>
              <a:lnSpc>
                <a:spcPct val="100000"/>
              </a:lnSpc>
            </a:pPr>
            <a:r>
              <a:rPr b="0" lang="en-US" sz="1700" spc="-1" strike="noStrike">
                <a:solidFill>
                  <a:srgbClr val="f7761f"/>
                </a:solidFill>
                <a:uFill>
                  <a:solidFill>
                    <a:srgbClr val="ffffff"/>
                  </a:solidFill>
                </a:uFill>
                <a:latin typeface="Franklin Gothic Book"/>
                <a:ea typeface="ＭＳ Ｐゴシック"/>
              </a:rPr>
              <a:t>What we’ve learned and how to succeed.</a:t>
            </a:r>
            <a:endParaRPr b="0" lang="en-US" sz="1700" spc="-1" strike="noStrike">
              <a:solidFill>
                <a:srgbClr val="ffffff"/>
              </a:solidFill>
              <a:uFill>
                <a:solidFill>
                  <a:srgbClr val="ffffff"/>
                </a:solidFill>
              </a:uFill>
              <a:latin typeface="Arial"/>
            </a:endParaRPr>
          </a:p>
        </p:txBody>
      </p:sp>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CustomShape 1"/>
          <p:cNvSpPr/>
          <p:nvPr/>
        </p:nvSpPr>
        <p:spPr>
          <a:xfrm>
            <a:off x="274320" y="271800"/>
            <a:ext cx="8594280" cy="471240"/>
          </a:xfrm>
          <a:prstGeom prst="rect">
            <a:avLst/>
          </a:prstGeom>
          <a:noFill/>
          <a:ln>
            <a:noFill/>
          </a:ln>
        </p:spPr>
        <p:style>
          <a:lnRef idx="0"/>
          <a:fillRef idx="0"/>
          <a:effectRef idx="0"/>
          <a:fontRef idx="minor"/>
        </p:style>
        <p:txBody>
          <a:bodyPr lIns="0" rIns="0" tIns="45000" bIns="45000"/>
          <a:p>
            <a:pPr algn="ctr">
              <a:lnSpc>
                <a:spcPct val="100000"/>
              </a:lnSpc>
            </a:pPr>
            <a:r>
              <a:rPr b="0" lang="en-US" sz="2800" spc="-1" strike="noStrike">
                <a:solidFill>
                  <a:srgbClr val="007db8"/>
                </a:solidFill>
                <a:uFill>
                  <a:solidFill>
                    <a:srgbClr val="ffffff"/>
                  </a:solidFill>
                </a:uFill>
                <a:latin typeface="Gill Sans Ultra Bold"/>
                <a:ea typeface="Arial"/>
              </a:rPr>
              <a:t>Virtualizing Network Functions – Solutions – CPU Pinning and Huge Pages </a:t>
            </a:r>
            <a:endParaRPr b="0" lang="en-US" sz="2800" spc="-1" strike="noStrike">
              <a:solidFill>
                <a:srgbClr val="000000"/>
              </a:solidFill>
              <a:uFill>
                <a:solidFill>
                  <a:srgbClr val="ffffff"/>
                </a:solidFill>
              </a:uFill>
              <a:latin typeface="Arial"/>
            </a:endParaRPr>
          </a:p>
        </p:txBody>
      </p:sp>
      <p:pic>
        <p:nvPicPr>
          <p:cNvPr id="456" name="Picture 418" descr=""/>
          <p:cNvPicPr/>
          <p:nvPr/>
        </p:nvPicPr>
        <p:blipFill>
          <a:blip r:embed="rId1"/>
          <a:stretch/>
        </p:blipFill>
        <p:spPr>
          <a:xfrm>
            <a:off x="83520" y="1645920"/>
            <a:ext cx="4030200" cy="2284920"/>
          </a:xfrm>
          <a:prstGeom prst="rect">
            <a:avLst/>
          </a:prstGeom>
          <a:ln>
            <a:noFill/>
          </a:ln>
        </p:spPr>
      </p:pic>
      <p:pic>
        <p:nvPicPr>
          <p:cNvPr id="457" name="Picture 419" descr=""/>
          <p:cNvPicPr/>
          <p:nvPr/>
        </p:nvPicPr>
        <p:blipFill>
          <a:blip r:embed="rId2"/>
          <a:stretch/>
        </p:blipFill>
        <p:spPr>
          <a:xfrm>
            <a:off x="4206240" y="1645920"/>
            <a:ext cx="4845600" cy="2284920"/>
          </a:xfrm>
          <a:prstGeom prst="rect">
            <a:avLst/>
          </a:prstGeom>
          <a:ln>
            <a:noFill/>
          </a:ln>
        </p:spPr>
      </p:pic>
    </p:spTree>
  </p:cSld>
  <p:transition spd="med">
    <p:wipe dir="r"/>
  </p:transition>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9" name="CustomShape 1"/>
          <p:cNvSpPr/>
          <p:nvPr/>
        </p:nvSpPr>
        <p:spPr>
          <a:xfrm>
            <a:off x="2029680" y="271800"/>
            <a:ext cx="5083200" cy="638640"/>
          </a:xfrm>
          <a:prstGeom prst="rect">
            <a:avLst/>
          </a:prstGeom>
          <a:noFill/>
          <a:ln>
            <a:noFill/>
          </a:ln>
        </p:spPr>
        <p:style>
          <a:lnRef idx="0"/>
          <a:fillRef idx="0"/>
          <a:effectRef idx="0"/>
          <a:fontRef idx="minor"/>
        </p:style>
        <p:txBody>
          <a:bodyPr lIns="0" rIns="0" tIns="45000" bIns="45000"/>
          <a:p>
            <a:pPr>
              <a:lnSpc>
                <a:spcPct val="100000"/>
              </a:lnSpc>
            </a:pPr>
            <a:r>
              <a:rPr b="0" lang="en-US" sz="4400" spc="-1" strike="noStrike">
                <a:solidFill>
                  <a:srgbClr val="007db8"/>
                </a:solidFill>
                <a:uFill>
                  <a:solidFill>
                    <a:srgbClr val="ffffff"/>
                  </a:solidFill>
                </a:uFill>
                <a:latin typeface="Gill Sans Ultra Bold"/>
                <a:ea typeface="Gill Sans Ultra Bold"/>
              </a:rPr>
              <a:t>Take aways</a:t>
            </a:r>
            <a:endParaRPr b="0" lang="en-US" sz="4400" spc="-1" strike="noStrike">
              <a:solidFill>
                <a:srgbClr val="000000"/>
              </a:solidFill>
              <a:uFill>
                <a:solidFill>
                  <a:srgbClr val="ffffff"/>
                </a:solidFill>
              </a:uFill>
              <a:latin typeface="Arial"/>
            </a:endParaRPr>
          </a:p>
        </p:txBody>
      </p:sp>
      <p:sp>
        <p:nvSpPr>
          <p:cNvPr id="660" name="CustomShape 2"/>
          <p:cNvSpPr/>
          <p:nvPr/>
        </p:nvSpPr>
        <p:spPr>
          <a:xfrm>
            <a:off x="274320" y="1304640"/>
            <a:ext cx="7956720" cy="2684880"/>
          </a:xfrm>
          <a:prstGeom prst="rect">
            <a:avLst/>
          </a:prstGeom>
          <a:noFill/>
          <a:ln>
            <a:noFill/>
          </a:ln>
        </p:spPr>
        <p:style>
          <a:lnRef idx="0"/>
          <a:fillRef idx="0"/>
          <a:effectRef idx="0"/>
          <a:fontRef idx="minor"/>
        </p:style>
        <p:txBody>
          <a:bodyPr lIns="0" rIns="0" tIns="0" bIns="0"/>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In order to provide complete solution – hardware and software need to be developed and integrated together</a:t>
            </a:r>
            <a:endParaRPr b="0" lang="en-US" sz="24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Minimize deployment risk by selecting good partners with know-how</a:t>
            </a:r>
            <a:endParaRPr b="0" lang="en-US" sz="2400" spc="-1" strike="noStrike">
              <a:solidFill>
                <a:srgbClr val="000000"/>
              </a:solidFill>
              <a:uFill>
                <a:solidFill>
                  <a:srgbClr val="ffffff"/>
                </a:solidFill>
              </a:uFill>
              <a:latin typeface="Arial"/>
            </a:endParaRPr>
          </a:p>
          <a:p>
            <a:pPr marL="228600" indent="-227160">
              <a:lnSpc>
                <a:spcPct val="100000"/>
              </a:lnSpc>
              <a:spcBef>
                <a:spcPts val="1199"/>
              </a:spcBef>
              <a:buClr>
                <a:srgbClr val="808080"/>
              </a:buClr>
              <a:buFont typeface="Arial"/>
              <a:buChar char="•"/>
            </a:pPr>
            <a:r>
              <a:rPr b="0" lang="en-US" sz="2400" spc="-1" strike="noStrike">
                <a:solidFill>
                  <a:srgbClr val="000000"/>
                </a:solidFill>
                <a:uFill>
                  <a:solidFill>
                    <a:srgbClr val="ffffff"/>
                  </a:solidFill>
                </a:uFill>
                <a:latin typeface="Franklin Gothic Book"/>
                <a:ea typeface="Franklin Gothic Book"/>
              </a:rPr>
              <a:t>Look for value-add features that enhance OpenStack experience </a:t>
            </a:r>
            <a:endParaRPr b="0" lang="en-US" sz="2400" spc="-1" strike="noStrike">
              <a:solidFill>
                <a:srgbClr val="000000"/>
              </a:solidFill>
              <a:uFill>
                <a:solidFill>
                  <a:srgbClr val="ffffff"/>
                </a:solidFill>
              </a:uFill>
              <a:latin typeface="Arial"/>
            </a:endParaRPr>
          </a:p>
          <a:p>
            <a:pPr>
              <a:lnSpc>
                <a:spcPct val="100000"/>
              </a:lnSpc>
            </a:pPr>
            <a:endParaRPr b="0" lang="en-US" sz="2400" spc="-1" strike="noStrike">
              <a:solidFill>
                <a:srgbClr val="000000"/>
              </a:solidFill>
              <a:uFill>
                <a:solidFill>
                  <a:srgbClr val="ffffff"/>
                </a:solidFill>
              </a:uFill>
              <a:latin typeface="Arial"/>
            </a:endParaRPr>
          </a:p>
        </p:txBody>
      </p:sp>
    </p:spTree>
  </p:cSld>
  <p:transition spd="med">
    <p:wipe dir="r"/>
  </p:transition>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transition spd="med">
    <p:wipe dir="r"/>
  </p:transition>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CustomShape 1"/>
          <p:cNvSpPr/>
          <p:nvPr/>
        </p:nvSpPr>
        <p:spPr>
          <a:xfrm>
            <a:off x="288360" y="271800"/>
            <a:ext cx="8580240" cy="920160"/>
          </a:xfrm>
          <a:prstGeom prst="rect">
            <a:avLst/>
          </a:prstGeom>
          <a:noFill/>
          <a:ln>
            <a:noFill/>
          </a:ln>
        </p:spPr>
        <p:style>
          <a:lnRef idx="0"/>
          <a:fillRef idx="0"/>
          <a:effectRef idx="0"/>
          <a:fontRef idx="minor"/>
        </p:style>
        <p:txBody>
          <a:bodyPr lIns="0" rIns="0" tIns="45000" bIns="45000"/>
          <a:p>
            <a:pPr algn="ctr">
              <a:lnSpc>
                <a:spcPct val="100000"/>
              </a:lnSpc>
            </a:pPr>
            <a:r>
              <a:rPr b="0" lang="en-US" sz="2800" spc="-1" strike="noStrike">
                <a:solidFill>
                  <a:srgbClr val="007db8"/>
                </a:solidFill>
                <a:uFill>
                  <a:solidFill>
                    <a:srgbClr val="ffffff"/>
                  </a:solidFill>
                </a:uFill>
                <a:latin typeface="Gill Sans Ultra Bold"/>
                <a:ea typeface="Arial"/>
              </a:rPr>
              <a:t>Virtualizing Network Functions – Challenges – network latency tolerance </a:t>
            </a:r>
            <a:endParaRPr b="0" lang="en-US" sz="2800" spc="-1" strike="noStrike">
              <a:solidFill>
                <a:srgbClr val="000000"/>
              </a:solidFill>
              <a:uFill>
                <a:solidFill>
                  <a:srgbClr val="ffffff"/>
                </a:solidFill>
              </a:uFill>
              <a:latin typeface="Arial"/>
            </a:endParaRPr>
          </a:p>
        </p:txBody>
      </p:sp>
      <p:pic>
        <p:nvPicPr>
          <p:cNvPr id="459" name="Picture 421" descr=""/>
          <p:cNvPicPr/>
          <p:nvPr/>
        </p:nvPicPr>
        <p:blipFill>
          <a:blip r:embed="rId1"/>
          <a:stretch/>
        </p:blipFill>
        <p:spPr>
          <a:xfrm>
            <a:off x="1463040" y="1192320"/>
            <a:ext cx="6582600" cy="3693240"/>
          </a:xfrm>
          <a:prstGeom prst="rect">
            <a:avLst/>
          </a:prstGeom>
          <a:ln>
            <a:noFill/>
          </a:ln>
        </p:spPr>
      </p:pic>
    </p:spTree>
  </p:cSld>
  <p:transition spd="med">
    <p:wipe dir="r"/>
  </p:transition>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CustomShape 1"/>
          <p:cNvSpPr/>
          <p:nvPr/>
        </p:nvSpPr>
        <p:spPr>
          <a:xfrm>
            <a:off x="274320" y="271800"/>
            <a:ext cx="8594280" cy="471240"/>
          </a:xfrm>
          <a:prstGeom prst="rect">
            <a:avLst/>
          </a:prstGeom>
          <a:noFill/>
          <a:ln>
            <a:noFill/>
          </a:ln>
        </p:spPr>
        <p:style>
          <a:lnRef idx="0"/>
          <a:fillRef idx="0"/>
          <a:effectRef idx="0"/>
          <a:fontRef idx="minor"/>
        </p:style>
        <p:txBody>
          <a:bodyPr lIns="0" rIns="0" tIns="45000" bIns="45000"/>
          <a:p>
            <a:pPr algn="ctr">
              <a:lnSpc>
                <a:spcPct val="100000"/>
              </a:lnSpc>
            </a:pPr>
            <a:r>
              <a:rPr b="0" lang="en-US" sz="2800" spc="-1" strike="noStrike">
                <a:solidFill>
                  <a:srgbClr val="007db8"/>
                </a:solidFill>
                <a:uFill>
                  <a:solidFill>
                    <a:srgbClr val="ffffff"/>
                  </a:solidFill>
                </a:uFill>
                <a:latin typeface="Gill Sans Ultra Bold"/>
                <a:ea typeface="Arial"/>
              </a:rPr>
              <a:t>Virtualizing Network Functions – Solutions – SRIOV and DPDK </a:t>
            </a:r>
            <a:endParaRPr b="0" lang="en-US" sz="2800" spc="-1" strike="noStrike">
              <a:solidFill>
                <a:srgbClr val="000000"/>
              </a:solidFill>
              <a:uFill>
                <a:solidFill>
                  <a:srgbClr val="ffffff"/>
                </a:solidFill>
              </a:uFill>
              <a:latin typeface="Arial"/>
            </a:endParaRPr>
          </a:p>
        </p:txBody>
      </p:sp>
      <p:pic>
        <p:nvPicPr>
          <p:cNvPr id="461" name="Picture 423" descr=""/>
          <p:cNvPicPr/>
          <p:nvPr/>
        </p:nvPicPr>
        <p:blipFill>
          <a:blip r:embed="rId1"/>
          <a:stretch/>
        </p:blipFill>
        <p:spPr>
          <a:xfrm>
            <a:off x="91440" y="1828800"/>
            <a:ext cx="4301640" cy="2102040"/>
          </a:xfrm>
          <a:prstGeom prst="rect">
            <a:avLst/>
          </a:prstGeom>
          <a:ln>
            <a:noFill/>
          </a:ln>
        </p:spPr>
      </p:pic>
      <p:pic>
        <p:nvPicPr>
          <p:cNvPr id="462" name="Picture 424" descr=""/>
          <p:cNvPicPr/>
          <p:nvPr/>
        </p:nvPicPr>
        <p:blipFill>
          <a:blip r:embed="rId2"/>
          <a:stretch/>
        </p:blipFill>
        <p:spPr>
          <a:xfrm>
            <a:off x="4480560" y="1823040"/>
            <a:ext cx="4538520" cy="2382120"/>
          </a:xfrm>
          <a:prstGeom prst="rect">
            <a:avLst/>
          </a:prstGeom>
          <a:ln>
            <a:noFill/>
          </a:ln>
        </p:spPr>
      </p:pic>
    </p:spTree>
  </p:cSld>
  <p:transition spd="med">
    <p:wipe dir="r"/>
  </p:transition>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CustomShape 1"/>
          <p:cNvSpPr/>
          <p:nvPr/>
        </p:nvSpPr>
        <p:spPr>
          <a:xfrm>
            <a:off x="201960" y="271800"/>
            <a:ext cx="8744760" cy="638640"/>
          </a:xfrm>
          <a:prstGeom prst="rect">
            <a:avLst/>
          </a:prstGeom>
          <a:noFill/>
          <a:ln>
            <a:noFill/>
          </a:ln>
        </p:spPr>
        <p:style>
          <a:lnRef idx="0"/>
          <a:fillRef idx="0"/>
          <a:effectRef idx="0"/>
          <a:fontRef idx="minor"/>
        </p:style>
        <p:txBody>
          <a:bodyPr lIns="0" rIns="0" tIns="45000" bIns="45000"/>
          <a:p>
            <a:pPr algn="ctr">
              <a:lnSpc>
                <a:spcPct val="100000"/>
              </a:lnSpc>
            </a:pPr>
            <a:r>
              <a:rPr b="0" lang="en-US" sz="3200" spc="-1" strike="noStrike">
                <a:solidFill>
                  <a:srgbClr val="007db8"/>
                </a:solidFill>
                <a:uFill>
                  <a:solidFill>
                    <a:srgbClr val="ffffff"/>
                  </a:solidFill>
                </a:uFill>
                <a:latin typeface="Gill Sans Ultra Bold"/>
                <a:ea typeface="Arial"/>
              </a:rPr>
              <a:t>Features of the Platform for NFV</a:t>
            </a:r>
            <a:endParaRPr b="0" lang="en-US" sz="3200" spc="-1" strike="noStrike">
              <a:solidFill>
                <a:srgbClr val="000000"/>
              </a:solidFill>
              <a:uFill>
                <a:solidFill>
                  <a:srgbClr val="ffffff"/>
                </a:solidFill>
              </a:uFill>
              <a:latin typeface="Arial"/>
            </a:endParaRPr>
          </a:p>
        </p:txBody>
      </p:sp>
      <p:sp>
        <p:nvSpPr>
          <p:cNvPr id="464" name="CustomShape 2"/>
          <p:cNvSpPr/>
          <p:nvPr/>
        </p:nvSpPr>
        <p:spPr>
          <a:xfrm>
            <a:off x="694800" y="1139760"/>
            <a:ext cx="7533360" cy="3557160"/>
          </a:xfrm>
          <a:prstGeom prst="rect">
            <a:avLst/>
          </a:prstGeom>
          <a:noFill/>
          <a:ln>
            <a:noFill/>
          </a:ln>
        </p:spPr>
        <p:style>
          <a:lnRef idx="0"/>
          <a:fillRef idx="0"/>
          <a:effectRef idx="0"/>
          <a:fontRef idx="minor"/>
        </p:style>
        <p:txBody>
          <a:bodyPr lIns="0" rIns="0" tIns="0" bIns="0"/>
          <a:p>
            <a:pPr>
              <a:lnSpc>
                <a:spcPct val="100000"/>
              </a:lnSpc>
              <a:spcBef>
                <a:spcPts val="1199"/>
              </a:spcBef>
            </a:pPr>
            <a:r>
              <a:rPr b="1" lang="en-US" sz="1400" spc="-1" strike="noStrike">
                <a:solidFill>
                  <a:srgbClr val="000000"/>
                </a:solidFill>
                <a:uFill>
                  <a:solidFill>
                    <a:srgbClr val="ffffff"/>
                  </a:solidFill>
                </a:uFill>
                <a:latin typeface="Franklin Gothic Book"/>
                <a:ea typeface="Arial"/>
              </a:rPr>
              <a:t>HugePages</a:t>
            </a:r>
            <a:r>
              <a:rPr b="0" lang="en-US" sz="1400" spc="-1" strike="noStrike">
                <a:solidFill>
                  <a:srgbClr val="000000"/>
                </a:solidFill>
                <a:uFill>
                  <a:solidFill>
                    <a:srgbClr val="ffffff"/>
                  </a:solidFill>
                </a:uFill>
                <a:latin typeface="Franklin Gothic Book"/>
                <a:ea typeface="Arial"/>
              </a:rPr>
              <a:t> – for virtual memory optimization</a:t>
            </a:r>
            <a:endParaRPr b="0" lang="en-US" sz="1400" spc="-1" strike="noStrike">
              <a:solidFill>
                <a:srgbClr val="000000"/>
              </a:solidFill>
              <a:uFill>
                <a:solidFill>
                  <a:srgbClr val="ffffff"/>
                </a:solidFill>
              </a:uFill>
              <a:latin typeface="Arial"/>
            </a:endParaRPr>
          </a:p>
          <a:p>
            <a:pPr>
              <a:lnSpc>
                <a:spcPct val="100000"/>
              </a:lnSpc>
              <a:spcBef>
                <a:spcPts val="1199"/>
              </a:spcBef>
            </a:pPr>
            <a:r>
              <a:rPr b="1" lang="en-US" sz="1400" spc="-1" strike="noStrike">
                <a:solidFill>
                  <a:srgbClr val="000000"/>
                </a:solidFill>
                <a:uFill>
                  <a:solidFill>
                    <a:srgbClr val="ffffff"/>
                  </a:solidFill>
                </a:uFill>
                <a:latin typeface="Franklin Gothic Book"/>
                <a:ea typeface="Arial"/>
              </a:rPr>
              <a:t>CPU Pinning</a:t>
            </a:r>
            <a:r>
              <a:rPr b="0" lang="en-US" sz="1400" spc="-1" strike="noStrike">
                <a:solidFill>
                  <a:srgbClr val="000000"/>
                </a:solidFill>
                <a:uFill>
                  <a:solidFill>
                    <a:srgbClr val="ffffff"/>
                  </a:solidFill>
                </a:uFill>
                <a:latin typeface="Franklin Gothic Book"/>
                <a:ea typeface="Arial"/>
              </a:rPr>
              <a:t> – for NUMA optimization</a:t>
            </a:r>
            <a:endParaRPr b="0" lang="en-US" sz="1400" spc="-1" strike="noStrike">
              <a:solidFill>
                <a:srgbClr val="000000"/>
              </a:solidFill>
              <a:uFill>
                <a:solidFill>
                  <a:srgbClr val="ffffff"/>
                </a:solidFill>
              </a:uFill>
              <a:latin typeface="Arial"/>
            </a:endParaRPr>
          </a:p>
          <a:p>
            <a:pPr>
              <a:lnSpc>
                <a:spcPct val="100000"/>
              </a:lnSpc>
              <a:spcBef>
                <a:spcPts val="1199"/>
              </a:spcBef>
            </a:pPr>
            <a:r>
              <a:rPr b="1" lang="en-US" sz="1400" spc="-1" strike="noStrike">
                <a:solidFill>
                  <a:srgbClr val="000000"/>
                </a:solidFill>
                <a:uFill>
                  <a:solidFill>
                    <a:srgbClr val="ffffff"/>
                  </a:solidFill>
                </a:uFill>
                <a:latin typeface="Franklin Gothic Book"/>
                <a:ea typeface="Arial"/>
              </a:rPr>
              <a:t>SR-IOV</a:t>
            </a:r>
            <a:r>
              <a:rPr b="0" lang="en-US" sz="1400" spc="-1" strike="noStrike">
                <a:solidFill>
                  <a:srgbClr val="000000"/>
                </a:solidFill>
                <a:uFill>
                  <a:solidFill>
                    <a:srgbClr val="ffffff"/>
                  </a:solidFill>
                </a:uFill>
                <a:latin typeface="Franklin Gothic Book"/>
                <a:ea typeface="Arial"/>
              </a:rPr>
              <a:t> – for guarantees of Bandwidth</a:t>
            </a:r>
            <a:endParaRPr b="0" lang="en-US" sz="1400" spc="-1" strike="noStrike">
              <a:solidFill>
                <a:srgbClr val="000000"/>
              </a:solidFill>
              <a:uFill>
                <a:solidFill>
                  <a:srgbClr val="ffffff"/>
                </a:solidFill>
              </a:uFill>
              <a:latin typeface="Arial"/>
            </a:endParaRPr>
          </a:p>
          <a:p>
            <a:pPr>
              <a:lnSpc>
                <a:spcPct val="100000"/>
              </a:lnSpc>
              <a:spcBef>
                <a:spcPts val="1199"/>
              </a:spcBef>
            </a:pPr>
            <a:r>
              <a:rPr b="1" lang="en-US" sz="1400" spc="-1" strike="noStrike">
                <a:solidFill>
                  <a:srgbClr val="000000"/>
                </a:solidFill>
                <a:uFill>
                  <a:solidFill>
                    <a:srgbClr val="ffffff"/>
                  </a:solidFill>
                </a:uFill>
                <a:latin typeface="Franklin Gothic Book"/>
                <a:ea typeface="Arial"/>
              </a:rPr>
              <a:t>OVS-DPDK</a:t>
            </a:r>
            <a:r>
              <a:rPr b="0" lang="en-US" sz="1400" spc="-1" strike="noStrike">
                <a:solidFill>
                  <a:srgbClr val="000000"/>
                </a:solidFill>
                <a:uFill>
                  <a:solidFill>
                    <a:srgbClr val="ffffff"/>
                  </a:solidFill>
                </a:uFill>
                <a:latin typeface="Franklin Gothic Book"/>
                <a:ea typeface="Arial"/>
              </a:rPr>
              <a:t> – for high-performance N/W overlay</a:t>
            </a:r>
            <a:endParaRPr b="0" lang="en-US" sz="1400" spc="-1" strike="noStrike">
              <a:solidFill>
                <a:srgbClr val="000000"/>
              </a:solidFill>
              <a:uFill>
                <a:solidFill>
                  <a:srgbClr val="ffffff"/>
                </a:solidFill>
              </a:uFill>
              <a:latin typeface="Arial"/>
            </a:endParaRPr>
          </a:p>
          <a:p>
            <a:pPr>
              <a:lnSpc>
                <a:spcPct val="100000"/>
              </a:lnSpc>
              <a:spcBef>
                <a:spcPts val="1199"/>
              </a:spcBef>
            </a:pPr>
            <a:r>
              <a:rPr b="1" lang="en-US" sz="1400" spc="-1" strike="noStrike">
                <a:solidFill>
                  <a:srgbClr val="000000"/>
                </a:solidFill>
                <a:uFill>
                  <a:solidFill>
                    <a:srgbClr val="ffffff"/>
                  </a:solidFill>
                </a:uFill>
                <a:latin typeface="Franklin Gothic Book"/>
                <a:ea typeface="Arial"/>
              </a:rPr>
              <a:t>NIC Alignment</a:t>
            </a:r>
            <a:r>
              <a:rPr b="0" lang="en-US" sz="1400" spc="-1" strike="noStrike">
                <a:solidFill>
                  <a:srgbClr val="000000"/>
                </a:solidFill>
                <a:uFill>
                  <a:solidFill>
                    <a:srgbClr val="ffffff"/>
                  </a:solidFill>
                </a:uFill>
                <a:latin typeface="Franklin Gothic Book"/>
                <a:ea typeface="Arial"/>
              </a:rPr>
              <a:t> – for bottleneck-free packet processing</a:t>
            </a:r>
            <a:endParaRPr b="0" lang="en-US" sz="1400" spc="-1" strike="noStrike">
              <a:solidFill>
                <a:srgbClr val="000000"/>
              </a:solidFill>
              <a:uFill>
                <a:solidFill>
                  <a:srgbClr val="ffffff"/>
                </a:solidFill>
              </a:uFill>
              <a:latin typeface="Arial"/>
            </a:endParaRPr>
          </a:p>
          <a:p>
            <a:pPr>
              <a:lnSpc>
                <a:spcPct val="100000"/>
              </a:lnSpc>
              <a:spcBef>
                <a:spcPts val="1199"/>
              </a:spcBef>
            </a:pPr>
            <a:r>
              <a:rPr b="1" lang="en-US" sz="1400" spc="-1" strike="noStrike">
                <a:solidFill>
                  <a:srgbClr val="000000"/>
                </a:solidFill>
                <a:uFill>
                  <a:solidFill>
                    <a:srgbClr val="ffffff"/>
                  </a:solidFill>
                </a:uFill>
                <a:latin typeface="Franklin Gothic Book"/>
                <a:ea typeface="Arial"/>
              </a:rPr>
              <a:t>Real-Time KVM</a:t>
            </a:r>
            <a:r>
              <a:rPr b="0" lang="en-US" sz="1400" spc="-1" strike="noStrike">
                <a:solidFill>
                  <a:srgbClr val="000000"/>
                </a:solidFill>
                <a:uFill>
                  <a:solidFill>
                    <a:srgbClr val="ffffff"/>
                  </a:solidFill>
                </a:uFill>
                <a:latin typeface="Franklin Gothic Book"/>
                <a:ea typeface="Arial"/>
              </a:rPr>
              <a:t> – for bounded response times from VMs and Containers</a:t>
            </a:r>
            <a:endParaRPr b="0" lang="en-US" sz="1400" spc="-1" strike="noStrike">
              <a:solidFill>
                <a:srgbClr val="000000"/>
              </a:solidFill>
              <a:uFill>
                <a:solidFill>
                  <a:srgbClr val="ffffff"/>
                </a:solidFill>
              </a:uFill>
              <a:latin typeface="Arial"/>
            </a:endParaRPr>
          </a:p>
          <a:p>
            <a:pPr>
              <a:lnSpc>
                <a:spcPct val="100000"/>
              </a:lnSpc>
              <a:spcBef>
                <a:spcPts val="1199"/>
              </a:spcBef>
            </a:pPr>
            <a:r>
              <a:rPr b="1" lang="en-US" sz="1400" spc="-1" strike="noStrike">
                <a:solidFill>
                  <a:srgbClr val="000000"/>
                </a:solidFill>
                <a:uFill>
                  <a:solidFill>
                    <a:srgbClr val="ffffff"/>
                  </a:solidFill>
                </a:uFill>
                <a:latin typeface="Franklin Gothic Book"/>
                <a:ea typeface="Arial"/>
              </a:rPr>
              <a:t>SDN Controllers (e.g. ODL)</a:t>
            </a:r>
            <a:r>
              <a:rPr b="0" lang="en-US" sz="1400" spc="-1" strike="noStrike">
                <a:solidFill>
                  <a:srgbClr val="000000"/>
                </a:solidFill>
                <a:uFill>
                  <a:solidFill>
                    <a:srgbClr val="ffffff"/>
                  </a:solidFill>
                </a:uFill>
                <a:latin typeface="Franklin Gothic Book"/>
                <a:ea typeface="Arial"/>
              </a:rPr>
              <a:t> – for optimized and flexible networking</a:t>
            </a:r>
            <a:endParaRPr b="0" lang="en-US" sz="1400" spc="-1" strike="noStrike">
              <a:solidFill>
                <a:srgbClr val="000000"/>
              </a:solidFill>
              <a:uFill>
                <a:solidFill>
                  <a:srgbClr val="ffffff"/>
                </a:solidFill>
              </a:uFill>
              <a:latin typeface="Arial"/>
            </a:endParaRPr>
          </a:p>
          <a:p>
            <a:pPr>
              <a:lnSpc>
                <a:spcPct val="100000"/>
              </a:lnSpc>
              <a:spcBef>
                <a:spcPts val="1199"/>
              </a:spcBef>
            </a:pPr>
            <a:r>
              <a:rPr b="0" lang="en-US" sz="1400" spc="-1" strike="noStrike">
                <a:solidFill>
                  <a:srgbClr val="000000"/>
                </a:solidFill>
                <a:uFill>
                  <a:solidFill>
                    <a:srgbClr val="ffffff"/>
                  </a:solidFill>
                </a:uFill>
                <a:latin typeface="Franklin Gothic Book"/>
                <a:ea typeface="Arial"/>
              </a:rPr>
              <a:t>Other fast-data path technologies (e.g. VPP, fd.io)….and so on</a:t>
            </a:r>
            <a:endParaRPr b="0" lang="en-US" sz="1400" spc="-1" strike="noStrike">
              <a:solidFill>
                <a:srgbClr val="000000"/>
              </a:solidFill>
              <a:uFill>
                <a:solidFill>
                  <a:srgbClr val="ffffff"/>
                </a:solidFill>
              </a:uFill>
              <a:latin typeface="Arial"/>
            </a:endParaRPr>
          </a:p>
        </p:txBody>
      </p:sp>
    </p:spTree>
  </p:cSld>
  <p:transition spd="med">
    <p:wipe dir="r"/>
  </p:transition>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CustomShape 1"/>
          <p:cNvSpPr/>
          <p:nvPr/>
        </p:nvSpPr>
        <p:spPr>
          <a:xfrm>
            <a:off x="343080" y="215280"/>
            <a:ext cx="8056800" cy="842760"/>
          </a:xfrm>
          <a:prstGeom prst="rect">
            <a:avLst/>
          </a:prstGeom>
          <a:noFill/>
          <a:ln>
            <a:noFill/>
          </a:ln>
        </p:spPr>
        <p:style>
          <a:lnRef idx="0"/>
          <a:fillRef idx="0"/>
          <a:effectRef idx="0"/>
          <a:fontRef idx="minor"/>
        </p:style>
        <p:txBody>
          <a:bodyPr lIns="0" rIns="0" tIns="0" bIns="0" anchor="ctr"/>
          <a:p>
            <a:pPr algn="ctr">
              <a:lnSpc>
                <a:spcPct val="100000"/>
              </a:lnSpc>
            </a:pPr>
            <a:r>
              <a:rPr b="0" lang="en-US" sz="2800" spc="-1" strike="noStrike">
                <a:solidFill>
                  <a:srgbClr val="007db8"/>
                </a:solidFill>
                <a:uFill>
                  <a:solidFill>
                    <a:srgbClr val="ffffff"/>
                  </a:solidFill>
                </a:uFill>
                <a:latin typeface="Gill Sans Ultra Bold"/>
                <a:ea typeface="Arial"/>
              </a:rPr>
              <a:t>Network Function Virtualization on RH OpenStack</a:t>
            </a:r>
            <a:endParaRPr b="0" lang="en-US" sz="2800" spc="-1" strike="noStrike">
              <a:solidFill>
                <a:srgbClr val="000000"/>
              </a:solidFill>
              <a:uFill>
                <a:solidFill>
                  <a:srgbClr val="ffffff"/>
                </a:solidFill>
              </a:uFill>
              <a:latin typeface="Arial"/>
            </a:endParaRPr>
          </a:p>
        </p:txBody>
      </p:sp>
      <p:sp>
        <p:nvSpPr>
          <p:cNvPr id="466" name="CustomShape 2"/>
          <p:cNvSpPr/>
          <p:nvPr/>
        </p:nvSpPr>
        <p:spPr>
          <a:xfrm>
            <a:off x="932040" y="1259640"/>
            <a:ext cx="7282440" cy="3200400"/>
          </a:xfrm>
          <a:prstGeom prst="rect">
            <a:avLst/>
          </a:prstGeom>
          <a:solidFill>
            <a:srgbClr val="000000"/>
          </a:solidFill>
          <a:ln>
            <a:noFill/>
          </a:ln>
        </p:spPr>
        <p:style>
          <a:lnRef idx="0"/>
          <a:fillRef idx="0"/>
          <a:effectRef idx="0"/>
          <a:fontRef idx="minor"/>
        </p:style>
      </p:sp>
      <p:sp>
        <p:nvSpPr>
          <p:cNvPr id="467" name="CustomShape 3"/>
          <p:cNvSpPr/>
          <p:nvPr/>
        </p:nvSpPr>
        <p:spPr>
          <a:xfrm>
            <a:off x="6337800" y="1400040"/>
            <a:ext cx="1684800" cy="1880640"/>
          </a:xfrm>
          <a:prstGeom prst="rect">
            <a:avLst/>
          </a:prstGeom>
          <a:solidFill>
            <a:srgbClr val="8f8f8f"/>
          </a:solidFill>
          <a:ln>
            <a:noFill/>
          </a:ln>
        </p:spPr>
        <p:style>
          <a:lnRef idx="0"/>
          <a:fillRef idx="0"/>
          <a:effectRef idx="0"/>
          <a:fontRef idx="minor"/>
        </p:style>
      </p:sp>
      <p:sp>
        <p:nvSpPr>
          <p:cNvPr id="468" name="CustomShape 4"/>
          <p:cNvSpPr/>
          <p:nvPr/>
        </p:nvSpPr>
        <p:spPr>
          <a:xfrm>
            <a:off x="6445440" y="1525320"/>
            <a:ext cx="1419480" cy="21024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1400" spc="-1" strike="noStrike">
                <a:solidFill>
                  <a:srgbClr val="ffffff"/>
                </a:solidFill>
                <a:uFill>
                  <a:solidFill>
                    <a:srgbClr val="ffffff"/>
                  </a:solidFill>
                </a:uFill>
                <a:latin typeface="Arial"/>
                <a:ea typeface="museo sans for dell"/>
              </a:rPr>
              <a:t>NFV MANO</a:t>
            </a:r>
            <a:endParaRPr b="0" lang="en-US" sz="1400" spc="-1" strike="noStrike">
              <a:solidFill>
                <a:srgbClr val="000000"/>
              </a:solidFill>
              <a:uFill>
                <a:solidFill>
                  <a:srgbClr val="ffffff"/>
                </a:solidFill>
              </a:uFill>
              <a:latin typeface="Arial"/>
            </a:endParaRPr>
          </a:p>
        </p:txBody>
      </p:sp>
      <p:sp>
        <p:nvSpPr>
          <p:cNvPr id="469" name="CustomShape 5"/>
          <p:cNvSpPr/>
          <p:nvPr/>
        </p:nvSpPr>
        <p:spPr>
          <a:xfrm>
            <a:off x="6501960" y="2688120"/>
            <a:ext cx="1351080" cy="498600"/>
          </a:xfrm>
          <a:prstGeom prst="rect">
            <a:avLst/>
          </a:prstGeom>
          <a:solidFill>
            <a:srgbClr val="e51c24"/>
          </a:solidFill>
          <a:ln>
            <a:noFill/>
          </a:ln>
        </p:spPr>
        <p:style>
          <a:lnRef idx="0"/>
          <a:fillRef idx="0"/>
          <a:effectRef idx="0"/>
          <a:fontRef idx="minor"/>
        </p:style>
      </p:sp>
      <p:pic>
        <p:nvPicPr>
          <p:cNvPr id="470" name="Picture 94" descr=""/>
          <p:cNvPicPr/>
          <p:nvPr/>
        </p:nvPicPr>
        <p:blipFill>
          <a:blip r:embed="rId1"/>
          <a:stretch/>
        </p:blipFill>
        <p:spPr>
          <a:xfrm>
            <a:off x="6803280" y="2756880"/>
            <a:ext cx="730080" cy="268560"/>
          </a:xfrm>
          <a:prstGeom prst="rect">
            <a:avLst/>
          </a:prstGeom>
          <a:ln>
            <a:noFill/>
          </a:ln>
        </p:spPr>
      </p:pic>
      <p:sp>
        <p:nvSpPr>
          <p:cNvPr id="471" name="CustomShape 6"/>
          <p:cNvSpPr/>
          <p:nvPr/>
        </p:nvSpPr>
        <p:spPr>
          <a:xfrm>
            <a:off x="6532920" y="3066480"/>
            <a:ext cx="1297800" cy="8100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0" lang="en-US" sz="600" spc="-1" strike="noStrike">
                <a:solidFill>
                  <a:srgbClr val="ffffff"/>
                </a:solidFill>
                <a:uFill>
                  <a:solidFill>
                    <a:srgbClr val="ffffff"/>
                  </a:solidFill>
                </a:uFill>
                <a:latin typeface="Arial"/>
                <a:ea typeface="museo sans for dell"/>
              </a:rPr>
              <a:t>Virtualized Infrastructure Manager</a:t>
            </a:r>
            <a:endParaRPr b="0" lang="en-US" sz="600" spc="-1" strike="noStrike">
              <a:solidFill>
                <a:srgbClr val="000000"/>
              </a:solidFill>
              <a:uFill>
                <a:solidFill>
                  <a:srgbClr val="ffffff"/>
                </a:solidFill>
              </a:uFill>
              <a:latin typeface="Arial"/>
            </a:endParaRPr>
          </a:p>
        </p:txBody>
      </p:sp>
      <p:sp>
        <p:nvSpPr>
          <p:cNvPr id="472" name="CustomShape 7"/>
          <p:cNvSpPr/>
          <p:nvPr/>
        </p:nvSpPr>
        <p:spPr>
          <a:xfrm>
            <a:off x="1128240" y="1400040"/>
            <a:ext cx="5082120" cy="476280"/>
          </a:xfrm>
          <a:prstGeom prst="rect">
            <a:avLst/>
          </a:prstGeom>
          <a:solidFill>
            <a:srgbClr val="8f8f8f"/>
          </a:solidFill>
          <a:ln>
            <a:noFill/>
          </a:ln>
        </p:spPr>
        <p:style>
          <a:lnRef idx="0"/>
          <a:fillRef idx="0"/>
          <a:effectRef idx="0"/>
          <a:fontRef idx="minor"/>
        </p:style>
      </p:sp>
      <p:sp>
        <p:nvSpPr>
          <p:cNvPr id="473" name="CustomShape 8"/>
          <p:cNvSpPr/>
          <p:nvPr/>
        </p:nvSpPr>
        <p:spPr>
          <a:xfrm>
            <a:off x="1341000" y="1496520"/>
            <a:ext cx="695880" cy="313200"/>
          </a:xfrm>
          <a:prstGeom prst="rect">
            <a:avLst/>
          </a:prstGeom>
          <a:solidFill>
            <a:srgbClr val="bfbfbf"/>
          </a:solidFill>
          <a:ln>
            <a:noFill/>
          </a:ln>
        </p:spPr>
        <p:style>
          <a:lnRef idx="0"/>
          <a:fillRef idx="0"/>
          <a:effectRef idx="0"/>
          <a:fontRef idx="minor"/>
        </p:style>
        <p:txBody>
          <a:bodyPr lIns="90000" rIns="90000" tIns="45000" bIns="45000" anchor="ct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
        <p:nvSpPr>
          <p:cNvPr id="474" name="CustomShape 9"/>
          <p:cNvSpPr/>
          <p:nvPr/>
        </p:nvSpPr>
        <p:spPr>
          <a:xfrm>
            <a:off x="1412280" y="1534680"/>
            <a:ext cx="567720" cy="23832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900" spc="-1" strike="noStrike">
                <a:solidFill>
                  <a:srgbClr val="ffffff"/>
                </a:solidFill>
                <a:uFill>
                  <a:solidFill>
                    <a:srgbClr val="ffffff"/>
                  </a:solidFill>
                </a:uFill>
                <a:latin typeface="Arial"/>
                <a:ea typeface="museo sans for dell"/>
              </a:rPr>
              <a:t>vEPC</a:t>
            </a:r>
            <a:endParaRPr b="0" lang="en-US" sz="900" spc="-1" strike="noStrike">
              <a:solidFill>
                <a:srgbClr val="000000"/>
              </a:solidFill>
              <a:uFill>
                <a:solidFill>
                  <a:srgbClr val="ffffff"/>
                </a:solidFill>
              </a:uFill>
              <a:latin typeface="Arial"/>
            </a:endParaRPr>
          </a:p>
        </p:txBody>
      </p:sp>
      <p:sp>
        <p:nvSpPr>
          <p:cNvPr id="475" name="CustomShape 10"/>
          <p:cNvSpPr/>
          <p:nvPr/>
        </p:nvSpPr>
        <p:spPr>
          <a:xfrm>
            <a:off x="2140920" y="1490760"/>
            <a:ext cx="695880" cy="313200"/>
          </a:xfrm>
          <a:prstGeom prst="rect">
            <a:avLst/>
          </a:prstGeom>
          <a:solidFill>
            <a:srgbClr val="bfbfbf"/>
          </a:solidFill>
          <a:ln>
            <a:noFill/>
          </a:ln>
        </p:spPr>
        <p:style>
          <a:lnRef idx="0"/>
          <a:fillRef idx="0"/>
          <a:effectRef idx="0"/>
          <a:fontRef idx="minor"/>
        </p:style>
        <p:txBody>
          <a:bodyPr lIns="90000" rIns="90000" tIns="45000" bIns="45000" anchor="ct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
        <p:nvSpPr>
          <p:cNvPr id="476" name="CustomShape 11"/>
          <p:cNvSpPr/>
          <p:nvPr/>
        </p:nvSpPr>
        <p:spPr>
          <a:xfrm>
            <a:off x="2212200" y="1525680"/>
            <a:ext cx="567720" cy="23832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900" spc="-1" strike="noStrike">
                <a:solidFill>
                  <a:srgbClr val="ffffff"/>
                </a:solidFill>
                <a:uFill>
                  <a:solidFill>
                    <a:srgbClr val="ffffff"/>
                  </a:solidFill>
                </a:uFill>
                <a:latin typeface="Arial"/>
                <a:ea typeface="museo sans for dell"/>
              </a:rPr>
              <a:t>vCPE</a:t>
            </a:r>
            <a:endParaRPr b="0" lang="en-US" sz="900" spc="-1" strike="noStrike">
              <a:solidFill>
                <a:srgbClr val="000000"/>
              </a:solidFill>
              <a:uFill>
                <a:solidFill>
                  <a:srgbClr val="ffffff"/>
                </a:solidFill>
              </a:uFill>
              <a:latin typeface="Arial"/>
            </a:endParaRPr>
          </a:p>
        </p:txBody>
      </p:sp>
      <p:sp>
        <p:nvSpPr>
          <p:cNvPr id="477" name="CustomShape 12"/>
          <p:cNvSpPr/>
          <p:nvPr/>
        </p:nvSpPr>
        <p:spPr>
          <a:xfrm>
            <a:off x="2932920" y="1494000"/>
            <a:ext cx="695880" cy="313200"/>
          </a:xfrm>
          <a:prstGeom prst="rect">
            <a:avLst/>
          </a:prstGeom>
          <a:solidFill>
            <a:srgbClr val="bfbfbf"/>
          </a:solidFill>
          <a:ln>
            <a:noFill/>
          </a:ln>
        </p:spPr>
        <p:style>
          <a:lnRef idx="0"/>
          <a:fillRef idx="0"/>
          <a:effectRef idx="0"/>
          <a:fontRef idx="minor"/>
        </p:style>
        <p:txBody>
          <a:bodyPr lIns="90000" rIns="90000" tIns="45000" bIns="45000" anchor="ct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
        <p:nvSpPr>
          <p:cNvPr id="478" name="CustomShape 13"/>
          <p:cNvSpPr/>
          <p:nvPr/>
        </p:nvSpPr>
        <p:spPr>
          <a:xfrm>
            <a:off x="2997360" y="1528560"/>
            <a:ext cx="567720" cy="23832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900" spc="-1" strike="noStrike">
                <a:solidFill>
                  <a:srgbClr val="ffffff"/>
                </a:solidFill>
                <a:uFill>
                  <a:solidFill>
                    <a:srgbClr val="ffffff"/>
                  </a:solidFill>
                </a:uFill>
                <a:latin typeface="Arial"/>
                <a:ea typeface="museo sans for dell"/>
              </a:rPr>
              <a:t>vIMS</a:t>
            </a:r>
            <a:endParaRPr b="0" lang="en-US" sz="900" spc="-1" strike="noStrike">
              <a:solidFill>
                <a:srgbClr val="000000"/>
              </a:solidFill>
              <a:uFill>
                <a:solidFill>
                  <a:srgbClr val="ffffff"/>
                </a:solidFill>
              </a:uFill>
              <a:latin typeface="Arial"/>
            </a:endParaRPr>
          </a:p>
        </p:txBody>
      </p:sp>
      <p:sp>
        <p:nvSpPr>
          <p:cNvPr id="479" name="CustomShape 14"/>
          <p:cNvSpPr/>
          <p:nvPr/>
        </p:nvSpPr>
        <p:spPr>
          <a:xfrm>
            <a:off x="3726000" y="1493280"/>
            <a:ext cx="695880" cy="313200"/>
          </a:xfrm>
          <a:prstGeom prst="rect">
            <a:avLst/>
          </a:prstGeom>
          <a:solidFill>
            <a:srgbClr val="bfbfbf"/>
          </a:solidFill>
          <a:ln>
            <a:noFill/>
          </a:ln>
        </p:spPr>
        <p:style>
          <a:lnRef idx="0"/>
          <a:fillRef idx="0"/>
          <a:effectRef idx="0"/>
          <a:fontRef idx="minor"/>
        </p:style>
        <p:txBody>
          <a:bodyPr lIns="90000" rIns="90000" tIns="45000" bIns="45000" anchor="ct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
        <p:nvSpPr>
          <p:cNvPr id="480" name="CustomShape 15"/>
          <p:cNvSpPr/>
          <p:nvPr/>
        </p:nvSpPr>
        <p:spPr>
          <a:xfrm>
            <a:off x="3785040" y="1528200"/>
            <a:ext cx="567720" cy="23832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900" spc="-1" strike="noStrike">
                <a:solidFill>
                  <a:srgbClr val="ffffff"/>
                </a:solidFill>
                <a:uFill>
                  <a:solidFill>
                    <a:srgbClr val="ffffff"/>
                  </a:solidFill>
                </a:uFill>
                <a:latin typeface="Arial"/>
                <a:ea typeface="museo sans for dell"/>
              </a:rPr>
              <a:t>SD-WAN</a:t>
            </a:r>
            <a:endParaRPr b="0" lang="en-US" sz="900" spc="-1" strike="noStrike">
              <a:solidFill>
                <a:srgbClr val="000000"/>
              </a:solidFill>
              <a:uFill>
                <a:solidFill>
                  <a:srgbClr val="ffffff"/>
                </a:solidFill>
              </a:uFill>
              <a:latin typeface="Arial"/>
            </a:endParaRPr>
          </a:p>
        </p:txBody>
      </p:sp>
      <p:sp>
        <p:nvSpPr>
          <p:cNvPr id="481" name="CustomShape 16"/>
          <p:cNvSpPr/>
          <p:nvPr/>
        </p:nvSpPr>
        <p:spPr>
          <a:xfrm>
            <a:off x="4509360" y="1487880"/>
            <a:ext cx="695880" cy="313200"/>
          </a:xfrm>
          <a:prstGeom prst="rect">
            <a:avLst/>
          </a:prstGeom>
          <a:solidFill>
            <a:srgbClr val="bfbfbf"/>
          </a:solidFill>
          <a:ln>
            <a:noFill/>
          </a:ln>
        </p:spPr>
        <p:style>
          <a:lnRef idx="0"/>
          <a:fillRef idx="0"/>
          <a:effectRef idx="0"/>
          <a:fontRef idx="minor"/>
        </p:style>
        <p:txBody>
          <a:bodyPr lIns="90000" rIns="90000" tIns="45000" bIns="45000" anchor="ct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
        <p:nvSpPr>
          <p:cNvPr id="482" name="CustomShape 17"/>
          <p:cNvSpPr/>
          <p:nvPr/>
        </p:nvSpPr>
        <p:spPr>
          <a:xfrm>
            <a:off x="4573440" y="1525320"/>
            <a:ext cx="567720" cy="23832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900" spc="-1" strike="noStrike">
                <a:solidFill>
                  <a:srgbClr val="ffffff"/>
                </a:solidFill>
                <a:uFill>
                  <a:solidFill>
                    <a:srgbClr val="ffffff"/>
                  </a:solidFill>
                </a:uFill>
                <a:latin typeface="Arial"/>
                <a:ea typeface="museo sans for dell"/>
              </a:rPr>
              <a:t>vCE</a:t>
            </a:r>
            <a:endParaRPr b="0" lang="en-US" sz="900" spc="-1" strike="noStrike">
              <a:solidFill>
                <a:srgbClr val="000000"/>
              </a:solidFill>
              <a:uFill>
                <a:solidFill>
                  <a:srgbClr val="ffffff"/>
                </a:solidFill>
              </a:uFill>
              <a:latin typeface="Arial"/>
            </a:endParaRPr>
          </a:p>
        </p:txBody>
      </p:sp>
      <p:sp>
        <p:nvSpPr>
          <p:cNvPr id="483" name="CustomShape 18"/>
          <p:cNvSpPr/>
          <p:nvPr/>
        </p:nvSpPr>
        <p:spPr>
          <a:xfrm>
            <a:off x="5293800" y="1488960"/>
            <a:ext cx="695880" cy="313200"/>
          </a:xfrm>
          <a:prstGeom prst="rect">
            <a:avLst/>
          </a:prstGeom>
          <a:solidFill>
            <a:srgbClr val="bfbfbf"/>
          </a:solidFill>
          <a:ln>
            <a:noFill/>
          </a:ln>
        </p:spPr>
        <p:style>
          <a:lnRef idx="0"/>
          <a:fillRef idx="0"/>
          <a:effectRef idx="0"/>
          <a:fontRef idx="minor"/>
        </p:style>
        <p:txBody>
          <a:bodyPr lIns="90000" rIns="90000" tIns="45000" bIns="45000" anchor="ct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
        <p:nvSpPr>
          <p:cNvPr id="484" name="CustomShape 19"/>
          <p:cNvSpPr/>
          <p:nvPr/>
        </p:nvSpPr>
        <p:spPr>
          <a:xfrm>
            <a:off x="5357880" y="1518480"/>
            <a:ext cx="567720" cy="23832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900" spc="-1" strike="noStrike">
                <a:solidFill>
                  <a:srgbClr val="ffffff"/>
                </a:solidFill>
                <a:uFill>
                  <a:solidFill>
                    <a:srgbClr val="ffffff"/>
                  </a:solidFill>
                </a:uFill>
                <a:latin typeface="Arial"/>
                <a:ea typeface="museo sans for dell"/>
              </a:rPr>
              <a:t>Other VNFs</a:t>
            </a:r>
            <a:endParaRPr b="0" lang="en-US" sz="900" spc="-1" strike="noStrike">
              <a:solidFill>
                <a:srgbClr val="000000"/>
              </a:solidFill>
              <a:uFill>
                <a:solidFill>
                  <a:srgbClr val="ffffff"/>
                </a:solidFill>
              </a:uFill>
              <a:latin typeface="Arial"/>
            </a:endParaRPr>
          </a:p>
        </p:txBody>
      </p:sp>
      <p:sp>
        <p:nvSpPr>
          <p:cNvPr id="485" name="CustomShape 20"/>
          <p:cNvSpPr/>
          <p:nvPr/>
        </p:nvSpPr>
        <p:spPr>
          <a:xfrm>
            <a:off x="6337800" y="3341520"/>
            <a:ext cx="1684800" cy="930240"/>
          </a:xfrm>
          <a:prstGeom prst="rect">
            <a:avLst/>
          </a:prstGeom>
          <a:solidFill>
            <a:srgbClr val="8f8f8f"/>
          </a:solidFill>
          <a:ln>
            <a:noFill/>
          </a:ln>
        </p:spPr>
        <p:style>
          <a:lnRef idx="0"/>
          <a:fillRef idx="0"/>
          <a:effectRef idx="0"/>
          <a:fontRef idx="minor"/>
        </p:style>
      </p:sp>
      <p:sp>
        <p:nvSpPr>
          <p:cNvPr id="486" name="CustomShape 21"/>
          <p:cNvSpPr/>
          <p:nvPr/>
        </p:nvSpPr>
        <p:spPr>
          <a:xfrm>
            <a:off x="6465240" y="3384360"/>
            <a:ext cx="1419480" cy="21024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1400" spc="-1" strike="noStrike">
                <a:solidFill>
                  <a:srgbClr val="ffffff"/>
                </a:solidFill>
                <a:uFill>
                  <a:solidFill>
                    <a:srgbClr val="ffffff"/>
                  </a:solidFill>
                </a:uFill>
                <a:latin typeface="Arial"/>
                <a:ea typeface="museo sans for dell"/>
              </a:rPr>
              <a:t>NFV FCAPS</a:t>
            </a:r>
            <a:endParaRPr b="0" lang="en-US" sz="1400" spc="-1" strike="noStrike">
              <a:solidFill>
                <a:srgbClr val="000000"/>
              </a:solidFill>
              <a:uFill>
                <a:solidFill>
                  <a:srgbClr val="ffffff"/>
                </a:solidFill>
              </a:uFill>
              <a:latin typeface="Arial"/>
            </a:endParaRPr>
          </a:p>
        </p:txBody>
      </p:sp>
      <p:sp>
        <p:nvSpPr>
          <p:cNvPr id="487" name="CustomShape 22"/>
          <p:cNvSpPr/>
          <p:nvPr/>
        </p:nvSpPr>
        <p:spPr>
          <a:xfrm>
            <a:off x="6504840" y="3643920"/>
            <a:ext cx="1351080" cy="545400"/>
          </a:xfrm>
          <a:prstGeom prst="rect">
            <a:avLst/>
          </a:prstGeom>
          <a:solidFill>
            <a:srgbClr val="000000"/>
          </a:solidFill>
          <a:ln>
            <a:noFill/>
          </a:ln>
        </p:spPr>
        <p:style>
          <a:lnRef idx="0"/>
          <a:fillRef idx="0"/>
          <a:effectRef idx="0"/>
          <a:fontRef idx="minor"/>
        </p:style>
      </p:sp>
      <p:sp>
        <p:nvSpPr>
          <p:cNvPr id="488" name="CustomShape 23"/>
          <p:cNvSpPr/>
          <p:nvPr/>
        </p:nvSpPr>
        <p:spPr>
          <a:xfrm>
            <a:off x="6607080" y="4069800"/>
            <a:ext cx="547920" cy="81000"/>
          </a:xfrm>
          <a:prstGeom prst="rect">
            <a:avLst/>
          </a:prstGeom>
          <a:noFill/>
          <a:ln>
            <a:noFill/>
          </a:ln>
        </p:spPr>
        <p:style>
          <a:lnRef idx="0"/>
          <a:fillRef idx="0"/>
          <a:effectRef idx="0"/>
          <a:fontRef idx="minor"/>
        </p:style>
        <p:txBody>
          <a:bodyPr lIns="0" rIns="0" tIns="0" bIns="0" anchor="ctr"/>
          <a:p>
            <a:pPr algn="r">
              <a:lnSpc>
                <a:spcPct val="90000"/>
              </a:lnSpc>
              <a:spcBef>
                <a:spcPts val="601"/>
              </a:spcBef>
            </a:pPr>
            <a:r>
              <a:rPr b="0" lang="en-US" sz="800" spc="-1" strike="noStrike">
                <a:solidFill>
                  <a:srgbClr val="ffffff"/>
                </a:solidFill>
                <a:uFill>
                  <a:solidFill>
                    <a:srgbClr val="ffffff"/>
                  </a:solidFill>
                </a:uFill>
                <a:latin typeface="Arial"/>
                <a:ea typeface="museo sans for dell"/>
              </a:rPr>
              <a:t>Operations</a:t>
            </a:r>
            <a:endParaRPr b="0" lang="en-US" sz="800" spc="-1" strike="noStrike">
              <a:solidFill>
                <a:srgbClr val="000000"/>
              </a:solidFill>
              <a:uFill>
                <a:solidFill>
                  <a:srgbClr val="ffffff"/>
                </a:solidFill>
              </a:uFill>
              <a:latin typeface="Arial"/>
            </a:endParaRPr>
          </a:p>
        </p:txBody>
      </p:sp>
      <p:pic>
        <p:nvPicPr>
          <p:cNvPr id="489" name="Picture 113" descr=""/>
          <p:cNvPicPr/>
          <p:nvPr/>
        </p:nvPicPr>
        <p:blipFill>
          <a:blip r:embed="rId2"/>
          <a:stretch/>
        </p:blipFill>
        <p:spPr>
          <a:xfrm>
            <a:off x="6640920" y="3837600"/>
            <a:ext cx="390960" cy="65880"/>
          </a:xfrm>
          <a:prstGeom prst="rect">
            <a:avLst/>
          </a:prstGeom>
          <a:ln>
            <a:noFill/>
          </a:ln>
        </p:spPr>
      </p:pic>
      <p:sp>
        <p:nvSpPr>
          <p:cNvPr id="490" name="CustomShape 24"/>
          <p:cNvSpPr/>
          <p:nvPr/>
        </p:nvSpPr>
        <p:spPr>
          <a:xfrm>
            <a:off x="7180920" y="3645720"/>
            <a:ext cx="679680" cy="543960"/>
          </a:xfrm>
          <a:prstGeom prst="rect">
            <a:avLst/>
          </a:prstGeom>
          <a:solidFill>
            <a:srgbClr val="e51c24"/>
          </a:solidFill>
          <a:ln>
            <a:noFill/>
          </a:ln>
        </p:spPr>
        <p:style>
          <a:lnRef idx="0"/>
          <a:fillRef idx="0"/>
          <a:effectRef idx="0"/>
          <a:fontRef idx="minor"/>
        </p:style>
      </p:sp>
      <p:sp>
        <p:nvSpPr>
          <p:cNvPr id="491" name="CustomShape 25"/>
          <p:cNvSpPr/>
          <p:nvPr/>
        </p:nvSpPr>
        <p:spPr>
          <a:xfrm>
            <a:off x="7190640" y="4071600"/>
            <a:ext cx="640440" cy="81000"/>
          </a:xfrm>
          <a:prstGeom prst="rect">
            <a:avLst/>
          </a:prstGeom>
          <a:noFill/>
          <a:ln>
            <a:noFill/>
          </a:ln>
        </p:spPr>
        <p:style>
          <a:lnRef idx="0"/>
          <a:fillRef idx="0"/>
          <a:effectRef idx="0"/>
          <a:fontRef idx="minor"/>
        </p:style>
        <p:txBody>
          <a:bodyPr lIns="0" rIns="0" tIns="0" bIns="0" anchor="ctr"/>
          <a:p>
            <a:pPr>
              <a:lnSpc>
                <a:spcPct val="90000"/>
              </a:lnSpc>
              <a:spcBef>
                <a:spcPts val="601"/>
              </a:spcBef>
            </a:pPr>
            <a:r>
              <a:rPr b="0" lang="en-US" sz="800" spc="-1" strike="noStrike">
                <a:solidFill>
                  <a:srgbClr val="ffffff"/>
                </a:solidFill>
                <a:uFill>
                  <a:solidFill>
                    <a:srgbClr val="ffffff"/>
                  </a:solidFill>
                </a:uFill>
                <a:latin typeface="Arial"/>
                <a:ea typeface="museo sans for dell"/>
              </a:rPr>
              <a:t>Management</a:t>
            </a:r>
            <a:endParaRPr b="0" lang="en-US" sz="800" spc="-1" strike="noStrike">
              <a:solidFill>
                <a:srgbClr val="000000"/>
              </a:solidFill>
              <a:uFill>
                <a:solidFill>
                  <a:srgbClr val="ffffff"/>
                </a:solidFill>
              </a:uFill>
              <a:latin typeface="Arial"/>
            </a:endParaRPr>
          </a:p>
        </p:txBody>
      </p:sp>
      <p:pic>
        <p:nvPicPr>
          <p:cNvPr id="492" name="Picture 116" descr=""/>
          <p:cNvPicPr/>
          <p:nvPr/>
        </p:nvPicPr>
        <p:blipFill>
          <a:blip r:embed="rId3"/>
          <a:stretch/>
        </p:blipFill>
        <p:spPr>
          <a:xfrm>
            <a:off x="7326000" y="3826080"/>
            <a:ext cx="368280" cy="135360"/>
          </a:xfrm>
          <a:prstGeom prst="rect">
            <a:avLst/>
          </a:prstGeom>
          <a:ln>
            <a:noFill/>
          </a:ln>
        </p:spPr>
      </p:pic>
      <p:sp>
        <p:nvSpPr>
          <p:cNvPr id="493" name="CustomShape 26"/>
          <p:cNvSpPr/>
          <p:nvPr/>
        </p:nvSpPr>
        <p:spPr>
          <a:xfrm>
            <a:off x="1128240" y="1947600"/>
            <a:ext cx="5082120" cy="2324160"/>
          </a:xfrm>
          <a:prstGeom prst="rect">
            <a:avLst/>
          </a:prstGeom>
          <a:solidFill>
            <a:srgbClr val="8f8f8f"/>
          </a:solidFill>
          <a:ln>
            <a:noFill/>
          </a:ln>
        </p:spPr>
        <p:style>
          <a:lnRef idx="0"/>
          <a:fillRef idx="0"/>
          <a:effectRef idx="0"/>
          <a:fontRef idx="minor"/>
        </p:style>
      </p:sp>
      <p:sp>
        <p:nvSpPr>
          <p:cNvPr id="494" name="CustomShape 27"/>
          <p:cNvSpPr/>
          <p:nvPr/>
        </p:nvSpPr>
        <p:spPr>
          <a:xfrm>
            <a:off x="1769760" y="2083680"/>
            <a:ext cx="3936240" cy="210240"/>
          </a:xfrm>
          <a:prstGeom prst="rect">
            <a:avLst/>
          </a:prstGeom>
          <a:noFill/>
          <a:ln>
            <a:noFill/>
          </a:ln>
        </p:spPr>
        <p:style>
          <a:lnRef idx="0"/>
          <a:fillRef idx="0"/>
          <a:effectRef idx="0"/>
          <a:fontRef idx="minor"/>
        </p:style>
        <p:txBody>
          <a:bodyPr lIns="0" rIns="0" tIns="0" bIns="0"/>
          <a:p>
            <a:pPr algn="ctr">
              <a:lnSpc>
                <a:spcPct val="90000"/>
              </a:lnSpc>
              <a:spcBef>
                <a:spcPts val="601"/>
              </a:spcBef>
            </a:pPr>
            <a:r>
              <a:rPr b="1" lang="en-US" sz="1400" spc="-1" strike="noStrike">
                <a:solidFill>
                  <a:srgbClr val="ffffff"/>
                </a:solidFill>
                <a:uFill>
                  <a:solidFill>
                    <a:srgbClr val="ffffff"/>
                  </a:solidFill>
                </a:uFill>
                <a:latin typeface="Arial"/>
                <a:ea typeface="museo sans for dell"/>
              </a:rPr>
              <a:t>NFV Infrastructure</a:t>
            </a:r>
            <a:endParaRPr b="0" lang="en-US" sz="1400" spc="-1" strike="noStrike">
              <a:solidFill>
                <a:srgbClr val="000000"/>
              </a:solidFill>
              <a:uFill>
                <a:solidFill>
                  <a:srgbClr val="ffffff"/>
                </a:solidFill>
              </a:uFill>
              <a:latin typeface="Arial"/>
            </a:endParaRPr>
          </a:p>
        </p:txBody>
      </p:sp>
      <p:sp>
        <p:nvSpPr>
          <p:cNvPr id="495" name="CustomShape 28"/>
          <p:cNvSpPr/>
          <p:nvPr/>
        </p:nvSpPr>
        <p:spPr>
          <a:xfrm>
            <a:off x="1324440" y="3393360"/>
            <a:ext cx="4690080" cy="816840"/>
          </a:xfrm>
          <a:prstGeom prst="rect">
            <a:avLst/>
          </a:prstGeom>
          <a:solidFill>
            <a:srgbClr val="444444"/>
          </a:solidFill>
          <a:ln>
            <a:noFill/>
          </a:ln>
        </p:spPr>
        <p:style>
          <a:lnRef idx="0"/>
          <a:fillRef idx="0"/>
          <a:effectRef idx="0"/>
          <a:fontRef idx="minor"/>
        </p:style>
      </p:sp>
      <p:sp>
        <p:nvSpPr>
          <p:cNvPr id="496" name="CustomShape 29"/>
          <p:cNvSpPr/>
          <p:nvPr/>
        </p:nvSpPr>
        <p:spPr>
          <a:xfrm>
            <a:off x="1938600" y="3962160"/>
            <a:ext cx="3323880" cy="210240"/>
          </a:xfrm>
          <a:prstGeom prst="rect">
            <a:avLst/>
          </a:prstGeom>
          <a:noFill/>
          <a:ln>
            <a:noFill/>
          </a:ln>
        </p:spPr>
        <p:style>
          <a:lnRef idx="0"/>
          <a:fillRef idx="0"/>
          <a:effectRef idx="0"/>
          <a:fontRef idx="minor"/>
        </p:style>
        <p:txBody>
          <a:bodyPr lIns="0" rIns="0" tIns="0" bIns="0" anchor="b"/>
          <a:p>
            <a:pPr algn="ctr">
              <a:lnSpc>
                <a:spcPct val="90000"/>
              </a:lnSpc>
              <a:spcBef>
                <a:spcPts val="601"/>
              </a:spcBef>
            </a:pPr>
            <a:r>
              <a:rPr b="1" lang="en-US" sz="1100" spc="-1" strike="noStrike">
                <a:solidFill>
                  <a:srgbClr val="ffffff"/>
                </a:solidFill>
                <a:uFill>
                  <a:solidFill>
                    <a:srgbClr val="ffffff"/>
                  </a:solidFill>
                </a:uFill>
                <a:latin typeface="Arial"/>
                <a:ea typeface="museo sans for dell"/>
              </a:rPr>
              <a:t>Hardware Resources</a:t>
            </a:r>
            <a:endParaRPr b="0" lang="en-US" sz="1100" spc="-1" strike="noStrike">
              <a:solidFill>
                <a:srgbClr val="000000"/>
              </a:solidFill>
              <a:uFill>
                <a:solidFill>
                  <a:srgbClr val="ffffff"/>
                </a:solidFill>
              </a:uFill>
              <a:latin typeface="Arial"/>
            </a:endParaRPr>
          </a:p>
        </p:txBody>
      </p:sp>
      <p:sp>
        <p:nvSpPr>
          <p:cNvPr id="497" name="CustomShape 30"/>
          <p:cNvSpPr/>
          <p:nvPr/>
        </p:nvSpPr>
        <p:spPr>
          <a:xfrm>
            <a:off x="1324440" y="2342880"/>
            <a:ext cx="4690080" cy="982800"/>
          </a:xfrm>
          <a:prstGeom prst="rect">
            <a:avLst/>
          </a:prstGeom>
          <a:solidFill>
            <a:srgbClr val="444444"/>
          </a:solidFill>
          <a:ln>
            <a:noFill/>
          </a:ln>
        </p:spPr>
        <p:style>
          <a:lnRef idx="0"/>
          <a:fillRef idx="0"/>
          <a:effectRef idx="0"/>
          <a:fontRef idx="minor"/>
        </p:style>
      </p:sp>
      <p:sp>
        <p:nvSpPr>
          <p:cNvPr id="498" name="CustomShape 31"/>
          <p:cNvSpPr/>
          <p:nvPr/>
        </p:nvSpPr>
        <p:spPr>
          <a:xfrm>
            <a:off x="1494000" y="2528640"/>
            <a:ext cx="1377000" cy="500760"/>
          </a:xfrm>
          <a:prstGeom prst="rect">
            <a:avLst/>
          </a:prstGeom>
          <a:solidFill>
            <a:srgbClr val="e51c24"/>
          </a:solidFill>
          <a:ln>
            <a:noFill/>
          </a:ln>
        </p:spPr>
        <p:style>
          <a:lnRef idx="0"/>
          <a:fillRef idx="0"/>
          <a:effectRef idx="0"/>
          <a:fontRef idx="minor"/>
        </p:style>
      </p:sp>
      <p:pic>
        <p:nvPicPr>
          <p:cNvPr id="499" name="Picture 172" descr=""/>
          <p:cNvPicPr/>
          <p:nvPr/>
        </p:nvPicPr>
        <p:blipFill>
          <a:blip r:embed="rId4"/>
          <a:stretch/>
        </p:blipFill>
        <p:spPr>
          <a:xfrm>
            <a:off x="1810080" y="2573280"/>
            <a:ext cx="730080" cy="268560"/>
          </a:xfrm>
          <a:prstGeom prst="rect">
            <a:avLst/>
          </a:prstGeom>
          <a:ln>
            <a:noFill/>
          </a:ln>
        </p:spPr>
      </p:pic>
      <p:sp>
        <p:nvSpPr>
          <p:cNvPr id="500" name="CustomShape 32"/>
          <p:cNvSpPr/>
          <p:nvPr/>
        </p:nvSpPr>
        <p:spPr>
          <a:xfrm>
            <a:off x="1723680" y="2870640"/>
            <a:ext cx="920520" cy="10728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0" lang="en-US" sz="700" spc="-1" strike="noStrike">
                <a:solidFill>
                  <a:srgbClr val="ffffff"/>
                </a:solidFill>
                <a:uFill>
                  <a:solidFill>
                    <a:srgbClr val="ffffff"/>
                  </a:solidFill>
                </a:uFill>
                <a:latin typeface="Arial"/>
                <a:ea typeface="museo sans for dell"/>
              </a:rPr>
              <a:t>Virtual Compute</a:t>
            </a:r>
            <a:endParaRPr b="0" lang="en-US" sz="700" spc="-1" strike="noStrike">
              <a:solidFill>
                <a:srgbClr val="000000"/>
              </a:solidFill>
              <a:uFill>
                <a:solidFill>
                  <a:srgbClr val="ffffff"/>
                </a:solidFill>
              </a:uFill>
              <a:latin typeface="Arial"/>
            </a:endParaRPr>
          </a:p>
        </p:txBody>
      </p:sp>
      <p:sp>
        <p:nvSpPr>
          <p:cNvPr id="501" name="CustomShape 33"/>
          <p:cNvSpPr/>
          <p:nvPr/>
        </p:nvSpPr>
        <p:spPr>
          <a:xfrm>
            <a:off x="4500360" y="2525760"/>
            <a:ext cx="1353960" cy="500760"/>
          </a:xfrm>
          <a:prstGeom prst="rect">
            <a:avLst/>
          </a:prstGeom>
          <a:gradFill>
            <a:gsLst>
              <a:gs pos="36000">
                <a:srgbClr val="e51c24"/>
              </a:gs>
              <a:gs pos="83000">
                <a:schemeClr val="accent1">
                  <a:lumMod val="45000"/>
                  <a:lumOff val="55000"/>
                </a:schemeClr>
              </a:gs>
              <a:gs pos="93000">
                <a:schemeClr val="accent1">
                  <a:lumMod val="45000"/>
                  <a:lumOff val="55000"/>
                </a:schemeClr>
              </a:gs>
              <a:gs pos="100000">
                <a:schemeClr val="accent1">
                  <a:lumMod val="30000"/>
                  <a:lumOff val="70000"/>
                </a:schemeClr>
              </a:gs>
            </a:gsLst>
            <a:lin ang="0"/>
          </a:gradFill>
          <a:ln>
            <a:noFill/>
          </a:ln>
        </p:spPr>
        <p:style>
          <a:lnRef idx="0"/>
          <a:fillRef idx="0"/>
          <a:effectRef idx="0"/>
          <a:fontRef idx="minor"/>
        </p:style>
      </p:sp>
      <p:sp>
        <p:nvSpPr>
          <p:cNvPr id="502" name="CustomShape 34"/>
          <p:cNvSpPr/>
          <p:nvPr/>
        </p:nvSpPr>
        <p:spPr>
          <a:xfrm>
            <a:off x="4721400" y="2870640"/>
            <a:ext cx="920520" cy="10728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0" lang="en-US" sz="700" spc="-1" strike="noStrike">
                <a:solidFill>
                  <a:srgbClr val="ffffff"/>
                </a:solidFill>
                <a:uFill>
                  <a:solidFill>
                    <a:srgbClr val="ffffff"/>
                  </a:solidFill>
                </a:uFill>
                <a:latin typeface="Arial"/>
                <a:ea typeface="museo sans for dell"/>
              </a:rPr>
              <a:t>Virtual Networking</a:t>
            </a:r>
            <a:endParaRPr b="0" lang="en-US" sz="700" spc="-1" strike="noStrike">
              <a:solidFill>
                <a:srgbClr val="000000"/>
              </a:solidFill>
              <a:uFill>
                <a:solidFill>
                  <a:srgbClr val="ffffff"/>
                </a:solidFill>
              </a:uFill>
              <a:latin typeface="Arial"/>
            </a:endParaRPr>
          </a:p>
        </p:txBody>
      </p:sp>
      <p:pic>
        <p:nvPicPr>
          <p:cNvPr id="503" name="Picture 170" descr=""/>
          <p:cNvPicPr/>
          <p:nvPr/>
        </p:nvPicPr>
        <p:blipFill>
          <a:blip r:embed="rId5"/>
          <a:stretch/>
        </p:blipFill>
        <p:spPr>
          <a:xfrm>
            <a:off x="5047920" y="2599200"/>
            <a:ext cx="258120" cy="198360"/>
          </a:xfrm>
          <a:prstGeom prst="rect">
            <a:avLst/>
          </a:prstGeom>
          <a:ln>
            <a:noFill/>
          </a:ln>
        </p:spPr>
      </p:pic>
      <p:sp>
        <p:nvSpPr>
          <p:cNvPr id="504" name="CustomShape 35"/>
          <p:cNvSpPr/>
          <p:nvPr/>
        </p:nvSpPr>
        <p:spPr>
          <a:xfrm>
            <a:off x="1506960" y="3474360"/>
            <a:ext cx="1351080" cy="472320"/>
          </a:xfrm>
          <a:prstGeom prst="rect">
            <a:avLst/>
          </a:prstGeom>
          <a:solidFill>
            <a:srgbClr val="000000"/>
          </a:solidFill>
          <a:ln>
            <a:noFill/>
          </a:ln>
        </p:spPr>
        <p:style>
          <a:lnRef idx="0"/>
          <a:fillRef idx="0"/>
          <a:effectRef idx="0"/>
          <a:fontRef idx="minor"/>
        </p:style>
        <p:txBody>
          <a:bodyPr lIns="90000" rIns="90000" tIns="45000" bIns="45000" anchor="ct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ffffff"/>
                </a:solidFill>
                <a:uFill>
                  <a:solidFill>
                    <a:srgbClr val="ffffff"/>
                  </a:solidFill>
                </a:uFill>
                <a:latin typeface="Arial"/>
                <a:ea typeface="DejaVu Sans"/>
              </a:rPr>
              <a:t>Compute</a:t>
            </a:r>
            <a:endParaRPr b="0" lang="en-US" sz="800" spc="-1" strike="noStrike">
              <a:solidFill>
                <a:srgbClr val="000000"/>
              </a:solidFill>
              <a:uFill>
                <a:solidFill>
                  <a:srgbClr val="ffffff"/>
                </a:solidFill>
              </a:uFill>
              <a:latin typeface="Arial"/>
            </a:endParaRPr>
          </a:p>
        </p:txBody>
      </p:sp>
      <p:pic>
        <p:nvPicPr>
          <p:cNvPr id="505" name="Picture 166" descr=""/>
          <p:cNvPicPr/>
          <p:nvPr/>
        </p:nvPicPr>
        <p:blipFill>
          <a:blip r:embed="rId6"/>
          <a:stretch/>
        </p:blipFill>
        <p:spPr>
          <a:xfrm>
            <a:off x="1625760" y="3577680"/>
            <a:ext cx="479520" cy="81000"/>
          </a:xfrm>
          <a:prstGeom prst="rect">
            <a:avLst/>
          </a:prstGeom>
          <a:ln>
            <a:noFill/>
          </a:ln>
        </p:spPr>
      </p:pic>
      <p:sp>
        <p:nvSpPr>
          <p:cNvPr id="506" name="CustomShape 36"/>
          <p:cNvSpPr/>
          <p:nvPr/>
        </p:nvSpPr>
        <p:spPr>
          <a:xfrm>
            <a:off x="1580040" y="3683520"/>
            <a:ext cx="579600" cy="8460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700" spc="-1" strike="noStrike">
                <a:solidFill>
                  <a:srgbClr val="ffffff"/>
                </a:solidFill>
                <a:uFill>
                  <a:solidFill>
                    <a:srgbClr val="ffffff"/>
                  </a:solidFill>
                </a:uFill>
                <a:latin typeface="Arial"/>
                <a:ea typeface="museo sans for dell"/>
              </a:rPr>
              <a:t>PowerEdge</a:t>
            </a:r>
            <a:endParaRPr b="0" lang="en-US" sz="700" spc="-1" strike="noStrike">
              <a:solidFill>
                <a:srgbClr val="000000"/>
              </a:solidFill>
              <a:uFill>
                <a:solidFill>
                  <a:srgbClr val="ffffff"/>
                </a:solidFill>
              </a:uFill>
              <a:latin typeface="Arial"/>
            </a:endParaRPr>
          </a:p>
        </p:txBody>
      </p:sp>
      <p:pic>
        <p:nvPicPr>
          <p:cNvPr id="507" name="Picture 164" descr=""/>
          <p:cNvPicPr/>
          <p:nvPr/>
        </p:nvPicPr>
        <p:blipFill>
          <a:blip r:embed="rId7"/>
          <a:stretch/>
        </p:blipFill>
        <p:spPr>
          <a:xfrm>
            <a:off x="2261160" y="3577680"/>
            <a:ext cx="479520" cy="81000"/>
          </a:xfrm>
          <a:prstGeom prst="rect">
            <a:avLst/>
          </a:prstGeom>
          <a:ln>
            <a:noFill/>
          </a:ln>
        </p:spPr>
      </p:pic>
      <p:sp>
        <p:nvSpPr>
          <p:cNvPr id="508" name="CustomShape 37"/>
          <p:cNvSpPr/>
          <p:nvPr/>
        </p:nvSpPr>
        <p:spPr>
          <a:xfrm>
            <a:off x="2275200" y="3681360"/>
            <a:ext cx="437760" cy="8460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700" spc="-1" strike="noStrike">
                <a:solidFill>
                  <a:srgbClr val="ffffff"/>
                </a:solidFill>
                <a:uFill>
                  <a:solidFill>
                    <a:srgbClr val="ffffff"/>
                  </a:solidFill>
                </a:uFill>
                <a:latin typeface="Arial"/>
                <a:ea typeface="museo sans for dell"/>
              </a:rPr>
              <a:t>ESI/DSS</a:t>
            </a:r>
            <a:endParaRPr b="0" lang="en-US" sz="700" spc="-1" strike="noStrike">
              <a:solidFill>
                <a:srgbClr val="000000"/>
              </a:solidFill>
              <a:uFill>
                <a:solidFill>
                  <a:srgbClr val="ffffff"/>
                </a:solidFill>
              </a:uFill>
              <a:latin typeface="Arial"/>
            </a:endParaRPr>
          </a:p>
        </p:txBody>
      </p:sp>
      <p:sp>
        <p:nvSpPr>
          <p:cNvPr id="509" name="CustomShape 38"/>
          <p:cNvSpPr/>
          <p:nvPr/>
        </p:nvSpPr>
        <p:spPr>
          <a:xfrm>
            <a:off x="2950920" y="3478680"/>
            <a:ext cx="1416240" cy="472320"/>
          </a:xfrm>
          <a:prstGeom prst="rect">
            <a:avLst/>
          </a:prstGeom>
          <a:solidFill>
            <a:srgbClr val="000000"/>
          </a:solidFill>
          <a:ln>
            <a:noFill/>
          </a:ln>
        </p:spPr>
        <p:style>
          <a:lnRef idx="0"/>
          <a:fillRef idx="0"/>
          <a:effectRef idx="0"/>
          <a:fontRef idx="minor"/>
        </p:style>
        <p:txBody>
          <a:bodyPr lIns="90000" rIns="90000" tIns="45000" bIns="45000" anchor="ct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ffffff"/>
                </a:solidFill>
                <a:uFill>
                  <a:solidFill>
                    <a:srgbClr val="ffffff"/>
                  </a:solidFill>
                </a:uFill>
                <a:latin typeface="Arial"/>
                <a:ea typeface="DejaVu Sans"/>
              </a:rPr>
              <a:t>Storage</a:t>
            </a:r>
            <a:endParaRPr b="0" lang="en-US" sz="800" spc="-1" strike="noStrike">
              <a:solidFill>
                <a:srgbClr val="000000"/>
              </a:solidFill>
              <a:uFill>
                <a:solidFill>
                  <a:srgbClr val="ffffff"/>
                </a:solidFill>
              </a:uFill>
              <a:latin typeface="Arial"/>
            </a:endParaRPr>
          </a:p>
        </p:txBody>
      </p:sp>
      <p:pic>
        <p:nvPicPr>
          <p:cNvPr id="510" name="Picture 162" descr=""/>
          <p:cNvPicPr/>
          <p:nvPr/>
        </p:nvPicPr>
        <p:blipFill>
          <a:blip r:embed="rId8"/>
          <a:stretch/>
        </p:blipFill>
        <p:spPr>
          <a:xfrm>
            <a:off x="2984400" y="3577680"/>
            <a:ext cx="412200" cy="69480"/>
          </a:xfrm>
          <a:prstGeom prst="rect">
            <a:avLst/>
          </a:prstGeom>
          <a:ln>
            <a:noFill/>
          </a:ln>
        </p:spPr>
      </p:pic>
      <p:sp>
        <p:nvSpPr>
          <p:cNvPr id="511" name="CustomShape 39"/>
          <p:cNvSpPr/>
          <p:nvPr/>
        </p:nvSpPr>
        <p:spPr>
          <a:xfrm>
            <a:off x="2972880" y="3669840"/>
            <a:ext cx="437760" cy="8460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700" spc="-1" strike="noStrike">
                <a:solidFill>
                  <a:srgbClr val="ffffff"/>
                </a:solidFill>
                <a:uFill>
                  <a:solidFill>
                    <a:srgbClr val="ffffff"/>
                  </a:solidFill>
                </a:uFill>
                <a:latin typeface="Arial"/>
                <a:ea typeface="museo sans for dell"/>
              </a:rPr>
              <a:t>XtremIO</a:t>
            </a:r>
            <a:endParaRPr b="0" lang="en-US" sz="700" spc="-1" strike="noStrike">
              <a:solidFill>
                <a:srgbClr val="000000"/>
              </a:solidFill>
              <a:uFill>
                <a:solidFill>
                  <a:srgbClr val="ffffff"/>
                </a:solidFill>
              </a:uFill>
              <a:latin typeface="Arial"/>
            </a:endParaRPr>
          </a:p>
        </p:txBody>
      </p:sp>
      <p:pic>
        <p:nvPicPr>
          <p:cNvPr id="512" name="Picture 160" descr=""/>
          <p:cNvPicPr/>
          <p:nvPr/>
        </p:nvPicPr>
        <p:blipFill>
          <a:blip r:embed="rId9"/>
          <a:stretch/>
        </p:blipFill>
        <p:spPr>
          <a:xfrm>
            <a:off x="3449520" y="3578040"/>
            <a:ext cx="412200" cy="69480"/>
          </a:xfrm>
          <a:prstGeom prst="rect">
            <a:avLst/>
          </a:prstGeom>
          <a:ln>
            <a:noFill/>
          </a:ln>
        </p:spPr>
      </p:pic>
      <p:sp>
        <p:nvSpPr>
          <p:cNvPr id="513" name="CustomShape 40"/>
          <p:cNvSpPr/>
          <p:nvPr/>
        </p:nvSpPr>
        <p:spPr>
          <a:xfrm>
            <a:off x="3437640" y="3670560"/>
            <a:ext cx="437760" cy="8460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700" spc="-1" strike="noStrike">
                <a:solidFill>
                  <a:srgbClr val="ffffff"/>
                </a:solidFill>
                <a:uFill>
                  <a:solidFill>
                    <a:srgbClr val="ffffff"/>
                  </a:solidFill>
                </a:uFill>
                <a:latin typeface="Arial"/>
                <a:ea typeface="museo sans for dell"/>
              </a:rPr>
              <a:t>VNX</a:t>
            </a:r>
            <a:endParaRPr b="0" lang="en-US" sz="700" spc="-1" strike="noStrike">
              <a:solidFill>
                <a:srgbClr val="000000"/>
              </a:solidFill>
              <a:uFill>
                <a:solidFill>
                  <a:srgbClr val="ffffff"/>
                </a:solidFill>
              </a:uFill>
              <a:latin typeface="Arial"/>
            </a:endParaRPr>
          </a:p>
        </p:txBody>
      </p:sp>
      <p:pic>
        <p:nvPicPr>
          <p:cNvPr id="514" name="Picture 158" descr=""/>
          <p:cNvPicPr/>
          <p:nvPr/>
        </p:nvPicPr>
        <p:blipFill>
          <a:blip r:embed="rId10"/>
          <a:stretch/>
        </p:blipFill>
        <p:spPr>
          <a:xfrm>
            <a:off x="3913200" y="3576600"/>
            <a:ext cx="412200" cy="69480"/>
          </a:xfrm>
          <a:prstGeom prst="rect">
            <a:avLst/>
          </a:prstGeom>
          <a:ln>
            <a:noFill/>
          </a:ln>
        </p:spPr>
      </p:pic>
      <p:sp>
        <p:nvSpPr>
          <p:cNvPr id="515" name="CustomShape 41"/>
          <p:cNvSpPr/>
          <p:nvPr/>
        </p:nvSpPr>
        <p:spPr>
          <a:xfrm>
            <a:off x="3901320" y="3668760"/>
            <a:ext cx="437760" cy="8460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700" spc="-1" strike="noStrike">
                <a:solidFill>
                  <a:srgbClr val="ffffff"/>
                </a:solidFill>
                <a:uFill>
                  <a:solidFill>
                    <a:srgbClr val="ffffff"/>
                  </a:solidFill>
                </a:uFill>
                <a:latin typeface="Arial"/>
                <a:ea typeface="museo sans for dell"/>
              </a:rPr>
              <a:t>Isilon</a:t>
            </a:r>
            <a:endParaRPr b="0" lang="en-US" sz="700" spc="-1" strike="noStrike">
              <a:solidFill>
                <a:srgbClr val="000000"/>
              </a:solidFill>
              <a:uFill>
                <a:solidFill>
                  <a:srgbClr val="ffffff"/>
                </a:solidFill>
              </a:uFill>
              <a:latin typeface="Arial"/>
            </a:endParaRPr>
          </a:p>
        </p:txBody>
      </p:sp>
      <p:sp>
        <p:nvSpPr>
          <p:cNvPr id="516" name="CustomShape 42"/>
          <p:cNvSpPr/>
          <p:nvPr/>
        </p:nvSpPr>
        <p:spPr>
          <a:xfrm>
            <a:off x="6498720" y="2258640"/>
            <a:ext cx="1351080" cy="364680"/>
          </a:xfrm>
          <a:prstGeom prst="rect">
            <a:avLst/>
          </a:prstGeom>
          <a:solidFill>
            <a:srgbClr val="bfbfbf"/>
          </a:solidFill>
          <a:ln>
            <a:noFill/>
          </a:ln>
        </p:spPr>
        <p:style>
          <a:lnRef idx="0"/>
          <a:fillRef idx="0"/>
          <a:effectRef idx="0"/>
          <a:fontRef idx="minor"/>
        </p:style>
        <p:txBody>
          <a:bodyPr lIns="90000" rIns="90000" tIns="45000" bIns="45000" anchor="ct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
        <p:nvSpPr>
          <p:cNvPr id="517" name="CustomShape 43"/>
          <p:cNvSpPr/>
          <p:nvPr/>
        </p:nvSpPr>
        <p:spPr>
          <a:xfrm>
            <a:off x="6623280" y="2385720"/>
            <a:ext cx="1102320" cy="12636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1100" spc="-1" strike="noStrike">
                <a:solidFill>
                  <a:srgbClr val="ffffff"/>
                </a:solidFill>
                <a:uFill>
                  <a:solidFill>
                    <a:srgbClr val="ffffff"/>
                  </a:solidFill>
                </a:uFill>
                <a:latin typeface="Arial"/>
                <a:ea typeface="museo sans for dell"/>
              </a:rPr>
              <a:t>VNF Manager</a:t>
            </a:r>
            <a:endParaRPr b="0" lang="en-US" sz="1100" spc="-1" strike="noStrike">
              <a:solidFill>
                <a:srgbClr val="000000"/>
              </a:solidFill>
              <a:uFill>
                <a:solidFill>
                  <a:srgbClr val="ffffff"/>
                </a:solidFill>
              </a:uFill>
              <a:latin typeface="Arial"/>
            </a:endParaRPr>
          </a:p>
        </p:txBody>
      </p:sp>
      <p:sp>
        <p:nvSpPr>
          <p:cNvPr id="518" name="CustomShape 44"/>
          <p:cNvSpPr/>
          <p:nvPr/>
        </p:nvSpPr>
        <p:spPr>
          <a:xfrm>
            <a:off x="6498720" y="1813320"/>
            <a:ext cx="1351080" cy="364680"/>
          </a:xfrm>
          <a:prstGeom prst="rect">
            <a:avLst/>
          </a:prstGeom>
          <a:solidFill>
            <a:srgbClr val="bfbfbf"/>
          </a:solidFill>
          <a:ln>
            <a:noFill/>
          </a:ln>
        </p:spPr>
        <p:style>
          <a:lnRef idx="0"/>
          <a:fillRef idx="0"/>
          <a:effectRef idx="0"/>
          <a:fontRef idx="minor"/>
        </p:style>
        <p:txBody>
          <a:bodyPr lIns="90000" rIns="90000" tIns="45000" bIns="45000" anchor="ct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
        <p:nvSpPr>
          <p:cNvPr id="519" name="CustomShape 45"/>
          <p:cNvSpPr/>
          <p:nvPr/>
        </p:nvSpPr>
        <p:spPr>
          <a:xfrm>
            <a:off x="6627960" y="1923840"/>
            <a:ext cx="1102320" cy="15696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1100" spc="-1" strike="noStrike">
                <a:solidFill>
                  <a:srgbClr val="ffffff"/>
                </a:solidFill>
                <a:uFill>
                  <a:solidFill>
                    <a:srgbClr val="ffffff"/>
                  </a:solidFill>
                </a:uFill>
                <a:latin typeface="Arial"/>
                <a:ea typeface="museo sans for dell"/>
              </a:rPr>
              <a:t>NFV Orchestrator</a:t>
            </a:r>
            <a:endParaRPr b="0" lang="en-US" sz="1100" spc="-1" strike="noStrike">
              <a:solidFill>
                <a:srgbClr val="000000"/>
              </a:solidFill>
              <a:uFill>
                <a:solidFill>
                  <a:srgbClr val="ffffff"/>
                </a:solidFill>
              </a:uFill>
              <a:latin typeface="Arial"/>
            </a:endParaRPr>
          </a:p>
        </p:txBody>
      </p:sp>
      <p:sp>
        <p:nvSpPr>
          <p:cNvPr id="520" name="CustomShape 46"/>
          <p:cNvSpPr/>
          <p:nvPr/>
        </p:nvSpPr>
        <p:spPr>
          <a:xfrm>
            <a:off x="2932920" y="2526840"/>
            <a:ext cx="1477080" cy="501840"/>
          </a:xfrm>
          <a:prstGeom prst="rect">
            <a:avLst/>
          </a:prstGeom>
          <a:solidFill>
            <a:srgbClr val="000000"/>
          </a:solidFill>
          <a:ln>
            <a:noFill/>
          </a:ln>
        </p:spPr>
        <p:style>
          <a:lnRef idx="0"/>
          <a:fillRef idx="0"/>
          <a:effectRef idx="0"/>
          <a:fontRef idx="minor"/>
        </p:style>
        <p:txBody>
          <a:bodyPr lIns="90000" rIns="90000" tIns="45000" bIns="45000" anchor="b"/>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0" lang="en-US" sz="700" spc="-1" strike="noStrike">
                <a:solidFill>
                  <a:srgbClr val="ffffff"/>
                </a:solidFill>
                <a:uFill>
                  <a:solidFill>
                    <a:srgbClr val="ffffff"/>
                  </a:solidFill>
                </a:uFill>
                <a:latin typeface="Arial"/>
                <a:ea typeface="DejaVu Sans"/>
              </a:rPr>
              <a:t>Virtual Storage</a:t>
            </a:r>
            <a:endParaRPr b="0" lang="en-US" sz="700" spc="-1" strike="noStrike">
              <a:solidFill>
                <a:srgbClr val="000000"/>
              </a:solidFill>
              <a:uFill>
                <a:solidFill>
                  <a:srgbClr val="ffffff"/>
                </a:solidFill>
              </a:uFill>
              <a:latin typeface="Arial"/>
            </a:endParaRPr>
          </a:p>
        </p:txBody>
      </p:sp>
      <p:sp>
        <p:nvSpPr>
          <p:cNvPr id="521" name="CustomShape 47"/>
          <p:cNvSpPr/>
          <p:nvPr/>
        </p:nvSpPr>
        <p:spPr>
          <a:xfrm>
            <a:off x="3655080" y="2531520"/>
            <a:ext cx="757080" cy="504000"/>
          </a:xfrm>
          <a:prstGeom prst="rect">
            <a:avLst/>
          </a:prstGeom>
          <a:solidFill>
            <a:srgbClr val="e51c24"/>
          </a:solidFill>
          <a:ln>
            <a:noFill/>
          </a:ln>
        </p:spPr>
        <p:style>
          <a:lnRef idx="0"/>
          <a:fillRef idx="0"/>
          <a:effectRef idx="0"/>
          <a:fontRef idx="minor"/>
        </p:style>
      </p:sp>
      <p:sp>
        <p:nvSpPr>
          <p:cNvPr id="522" name="CustomShape 48"/>
          <p:cNvSpPr/>
          <p:nvPr/>
        </p:nvSpPr>
        <p:spPr>
          <a:xfrm>
            <a:off x="3663720" y="2896920"/>
            <a:ext cx="377280" cy="81000"/>
          </a:xfrm>
          <a:prstGeom prst="rect">
            <a:avLst/>
          </a:prstGeom>
          <a:noFill/>
          <a:ln>
            <a:noFill/>
          </a:ln>
        </p:spPr>
        <p:style>
          <a:lnRef idx="0"/>
          <a:fillRef idx="0"/>
          <a:effectRef idx="0"/>
          <a:fontRef idx="minor"/>
        </p:style>
        <p:txBody>
          <a:bodyPr lIns="0" rIns="0" tIns="0" bIns="0" anchor="ctr"/>
          <a:p>
            <a:pPr>
              <a:lnSpc>
                <a:spcPct val="90000"/>
              </a:lnSpc>
              <a:spcBef>
                <a:spcPts val="601"/>
              </a:spcBef>
            </a:pPr>
            <a:r>
              <a:rPr b="0" lang="en-US" sz="700" spc="-1" strike="noStrike">
                <a:solidFill>
                  <a:srgbClr val="ffffff"/>
                </a:solidFill>
                <a:uFill>
                  <a:solidFill>
                    <a:srgbClr val="ffffff"/>
                  </a:solidFill>
                </a:uFill>
                <a:latin typeface="Arial"/>
                <a:ea typeface="museo sans for dell"/>
              </a:rPr>
              <a:t>Storage</a:t>
            </a:r>
            <a:endParaRPr b="0" lang="en-US" sz="700" spc="-1" strike="noStrike">
              <a:solidFill>
                <a:srgbClr val="000000"/>
              </a:solidFill>
              <a:uFill>
                <a:solidFill>
                  <a:srgbClr val="ffffff"/>
                </a:solidFill>
              </a:uFill>
              <a:latin typeface="Arial"/>
            </a:endParaRPr>
          </a:p>
        </p:txBody>
      </p:sp>
      <p:pic>
        <p:nvPicPr>
          <p:cNvPr id="523" name="Picture 157" descr=""/>
          <p:cNvPicPr/>
          <p:nvPr/>
        </p:nvPicPr>
        <p:blipFill>
          <a:blip r:embed="rId11"/>
          <a:stretch/>
        </p:blipFill>
        <p:spPr>
          <a:xfrm>
            <a:off x="3767760" y="2595240"/>
            <a:ext cx="553320" cy="203400"/>
          </a:xfrm>
          <a:prstGeom prst="rect">
            <a:avLst/>
          </a:prstGeom>
          <a:ln>
            <a:noFill/>
          </a:ln>
        </p:spPr>
      </p:pic>
      <p:pic>
        <p:nvPicPr>
          <p:cNvPr id="524" name="Picture 153" descr=""/>
          <p:cNvPicPr/>
          <p:nvPr/>
        </p:nvPicPr>
        <p:blipFill>
          <a:blip r:embed="rId12"/>
          <a:stretch/>
        </p:blipFill>
        <p:spPr>
          <a:xfrm>
            <a:off x="2993760" y="2639160"/>
            <a:ext cx="256320" cy="43200"/>
          </a:xfrm>
          <a:prstGeom prst="rect">
            <a:avLst/>
          </a:prstGeom>
          <a:ln>
            <a:noFill/>
          </a:ln>
        </p:spPr>
      </p:pic>
      <p:sp>
        <p:nvSpPr>
          <p:cNvPr id="525" name="CustomShape 49"/>
          <p:cNvSpPr/>
          <p:nvPr/>
        </p:nvSpPr>
        <p:spPr>
          <a:xfrm>
            <a:off x="2967840" y="2693520"/>
            <a:ext cx="314640" cy="60840"/>
          </a:xfrm>
          <a:prstGeom prst="rect">
            <a:avLst/>
          </a:prstGeom>
          <a:noFill/>
          <a:ln>
            <a:noFill/>
          </a:ln>
        </p:spPr>
        <p:style>
          <a:lnRef idx="0"/>
          <a:fillRef idx="0"/>
          <a:effectRef idx="0"/>
          <a:fontRef idx="minor"/>
        </p:style>
        <p:txBody>
          <a:bodyPr lIns="0" rIns="0" tIns="0" bIns="0"/>
          <a:p>
            <a:pPr algn="ctr">
              <a:lnSpc>
                <a:spcPct val="90000"/>
              </a:lnSpc>
              <a:spcBef>
                <a:spcPts val="601"/>
              </a:spcBef>
            </a:pPr>
            <a:r>
              <a:rPr b="1" lang="en-US" sz="500" spc="-1" strike="noStrike">
                <a:solidFill>
                  <a:srgbClr val="ffffff"/>
                </a:solidFill>
                <a:uFill>
                  <a:solidFill>
                    <a:srgbClr val="ffffff"/>
                  </a:solidFill>
                </a:uFill>
                <a:latin typeface="Arial"/>
                <a:ea typeface="museo sans for dell"/>
              </a:rPr>
              <a:t>ScaleIO</a:t>
            </a:r>
            <a:endParaRPr b="0" lang="en-US" sz="500" spc="-1" strike="noStrike">
              <a:solidFill>
                <a:srgbClr val="000000"/>
              </a:solidFill>
              <a:uFill>
                <a:solidFill>
                  <a:srgbClr val="ffffff"/>
                </a:solidFill>
              </a:uFill>
              <a:latin typeface="Arial"/>
            </a:endParaRPr>
          </a:p>
        </p:txBody>
      </p:sp>
      <p:pic>
        <p:nvPicPr>
          <p:cNvPr id="526" name="Picture 151" descr=""/>
          <p:cNvPicPr/>
          <p:nvPr/>
        </p:nvPicPr>
        <p:blipFill>
          <a:blip r:embed="rId13"/>
          <a:stretch/>
        </p:blipFill>
        <p:spPr>
          <a:xfrm>
            <a:off x="3323160" y="2639160"/>
            <a:ext cx="256320" cy="43200"/>
          </a:xfrm>
          <a:prstGeom prst="rect">
            <a:avLst/>
          </a:prstGeom>
          <a:ln>
            <a:noFill/>
          </a:ln>
        </p:spPr>
      </p:pic>
      <p:sp>
        <p:nvSpPr>
          <p:cNvPr id="527" name="CustomShape 50"/>
          <p:cNvSpPr/>
          <p:nvPr/>
        </p:nvSpPr>
        <p:spPr>
          <a:xfrm>
            <a:off x="3297600" y="2693520"/>
            <a:ext cx="314640" cy="60840"/>
          </a:xfrm>
          <a:prstGeom prst="rect">
            <a:avLst/>
          </a:prstGeom>
          <a:noFill/>
          <a:ln>
            <a:noFill/>
          </a:ln>
        </p:spPr>
        <p:style>
          <a:lnRef idx="0"/>
          <a:fillRef idx="0"/>
          <a:effectRef idx="0"/>
          <a:fontRef idx="minor"/>
        </p:style>
        <p:txBody>
          <a:bodyPr lIns="0" rIns="0" tIns="0" bIns="0"/>
          <a:p>
            <a:pPr algn="ctr">
              <a:lnSpc>
                <a:spcPct val="90000"/>
              </a:lnSpc>
              <a:spcBef>
                <a:spcPts val="601"/>
              </a:spcBef>
            </a:pPr>
            <a:r>
              <a:rPr b="1" lang="en-US" sz="500" spc="-1" strike="noStrike">
                <a:solidFill>
                  <a:srgbClr val="ffffff"/>
                </a:solidFill>
                <a:uFill>
                  <a:solidFill>
                    <a:srgbClr val="ffffff"/>
                  </a:solidFill>
                </a:uFill>
                <a:latin typeface="Arial"/>
                <a:ea typeface="museo sans for dell"/>
              </a:rPr>
              <a:t>ECS</a:t>
            </a:r>
            <a:endParaRPr b="0" lang="en-US" sz="500" spc="-1" strike="noStrike">
              <a:solidFill>
                <a:srgbClr val="000000"/>
              </a:solidFill>
              <a:uFill>
                <a:solidFill>
                  <a:srgbClr val="ffffff"/>
                </a:solidFill>
              </a:uFill>
              <a:latin typeface="Arial"/>
            </a:endParaRPr>
          </a:p>
        </p:txBody>
      </p:sp>
      <p:sp>
        <p:nvSpPr>
          <p:cNvPr id="528" name="CustomShape 51"/>
          <p:cNvSpPr/>
          <p:nvPr/>
        </p:nvSpPr>
        <p:spPr>
          <a:xfrm>
            <a:off x="4452840" y="3481920"/>
            <a:ext cx="1351080" cy="472320"/>
          </a:xfrm>
          <a:prstGeom prst="rect">
            <a:avLst/>
          </a:prstGeom>
          <a:solidFill>
            <a:srgbClr val="000000"/>
          </a:solidFill>
          <a:ln>
            <a:noFill/>
          </a:ln>
        </p:spPr>
        <p:style>
          <a:lnRef idx="0"/>
          <a:fillRef idx="0"/>
          <a:effectRef idx="0"/>
          <a:fontRef idx="minor"/>
        </p:style>
        <p:txBody>
          <a:bodyPr lIns="90000" rIns="90000" tIns="45000" bIns="45000" anchor="ct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ffffff"/>
                </a:solidFill>
                <a:uFill>
                  <a:solidFill>
                    <a:srgbClr val="ffffff"/>
                  </a:solidFill>
                </a:uFill>
                <a:latin typeface="Arial"/>
                <a:ea typeface="DejaVu Sans"/>
              </a:rPr>
              <a:t>Networking</a:t>
            </a:r>
            <a:endParaRPr b="0" lang="en-US" sz="800" spc="-1" strike="noStrike">
              <a:solidFill>
                <a:srgbClr val="000000"/>
              </a:solidFill>
              <a:uFill>
                <a:solidFill>
                  <a:srgbClr val="ffffff"/>
                </a:solidFill>
              </a:uFill>
              <a:latin typeface="Arial"/>
            </a:endParaRPr>
          </a:p>
        </p:txBody>
      </p:sp>
      <p:sp>
        <p:nvSpPr>
          <p:cNvPr id="529" name="CustomShape 52"/>
          <p:cNvSpPr/>
          <p:nvPr/>
        </p:nvSpPr>
        <p:spPr>
          <a:xfrm>
            <a:off x="4489560" y="3585240"/>
            <a:ext cx="495360" cy="6624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600" spc="-1" strike="noStrike">
                <a:solidFill>
                  <a:srgbClr val="ffffff"/>
                </a:solidFill>
                <a:uFill>
                  <a:solidFill>
                    <a:srgbClr val="ffffff"/>
                  </a:solidFill>
                </a:uFill>
                <a:latin typeface="Arial"/>
                <a:ea typeface="museo sans for dell"/>
              </a:rPr>
              <a:t>S-Series</a:t>
            </a:r>
            <a:endParaRPr b="0" lang="en-US" sz="600" spc="-1" strike="noStrike">
              <a:solidFill>
                <a:srgbClr val="000000"/>
              </a:solidFill>
              <a:uFill>
                <a:solidFill>
                  <a:srgbClr val="ffffff"/>
                </a:solidFill>
              </a:uFill>
              <a:latin typeface="Arial"/>
            </a:endParaRPr>
          </a:p>
        </p:txBody>
      </p:sp>
      <p:pic>
        <p:nvPicPr>
          <p:cNvPr id="530" name="Picture 146" descr=""/>
          <p:cNvPicPr/>
          <p:nvPr/>
        </p:nvPicPr>
        <p:blipFill>
          <a:blip r:embed="rId14"/>
          <a:stretch/>
        </p:blipFill>
        <p:spPr>
          <a:xfrm>
            <a:off x="4578840" y="3522240"/>
            <a:ext cx="329760" cy="55440"/>
          </a:xfrm>
          <a:prstGeom prst="rect">
            <a:avLst/>
          </a:prstGeom>
          <a:ln>
            <a:noFill/>
          </a:ln>
        </p:spPr>
      </p:pic>
      <p:sp>
        <p:nvSpPr>
          <p:cNvPr id="531" name="CustomShape 53"/>
          <p:cNvSpPr/>
          <p:nvPr/>
        </p:nvSpPr>
        <p:spPr>
          <a:xfrm>
            <a:off x="5258880" y="3584160"/>
            <a:ext cx="495360" cy="6624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600" spc="-1" strike="noStrike">
                <a:solidFill>
                  <a:srgbClr val="ffffff"/>
                </a:solidFill>
                <a:uFill>
                  <a:solidFill>
                    <a:srgbClr val="ffffff"/>
                  </a:solidFill>
                </a:uFill>
                <a:latin typeface="Arial"/>
                <a:ea typeface="museo sans for dell"/>
              </a:rPr>
              <a:t>Z-Series</a:t>
            </a:r>
            <a:endParaRPr b="0" lang="en-US" sz="600" spc="-1" strike="noStrike">
              <a:solidFill>
                <a:srgbClr val="000000"/>
              </a:solidFill>
              <a:uFill>
                <a:solidFill>
                  <a:srgbClr val="ffffff"/>
                </a:solidFill>
              </a:uFill>
              <a:latin typeface="Arial"/>
            </a:endParaRPr>
          </a:p>
        </p:txBody>
      </p:sp>
      <p:pic>
        <p:nvPicPr>
          <p:cNvPr id="532" name="Picture 144" descr=""/>
          <p:cNvPicPr/>
          <p:nvPr/>
        </p:nvPicPr>
        <p:blipFill>
          <a:blip r:embed="rId15"/>
          <a:stretch/>
        </p:blipFill>
        <p:spPr>
          <a:xfrm>
            <a:off x="5348160" y="3520080"/>
            <a:ext cx="329760" cy="55440"/>
          </a:xfrm>
          <a:prstGeom prst="rect">
            <a:avLst/>
          </a:prstGeom>
          <a:ln>
            <a:noFill/>
          </a:ln>
        </p:spPr>
      </p:pic>
      <p:sp>
        <p:nvSpPr>
          <p:cNvPr id="533" name="CustomShape 54"/>
          <p:cNvSpPr/>
          <p:nvPr/>
        </p:nvSpPr>
        <p:spPr>
          <a:xfrm>
            <a:off x="4470840" y="3727800"/>
            <a:ext cx="1318680" cy="7524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600" spc="-1" strike="noStrike">
                <a:solidFill>
                  <a:srgbClr val="ffffff"/>
                </a:solidFill>
                <a:uFill>
                  <a:solidFill>
                    <a:srgbClr val="ffffff"/>
                  </a:solidFill>
                </a:uFill>
                <a:latin typeface="Arial"/>
                <a:ea typeface="museo sans for dell"/>
              </a:rPr>
              <a:t>OS9 | OS10 | Open Networking</a:t>
            </a:r>
            <a:endParaRPr b="0" lang="en-US" sz="600" spc="-1" strike="noStrike">
              <a:solidFill>
                <a:srgbClr val="000000"/>
              </a:solidFill>
              <a:uFill>
                <a:solidFill>
                  <a:srgbClr val="ffffff"/>
                </a:solidFill>
              </a:uFill>
              <a:latin typeface="Arial"/>
            </a:endParaRPr>
          </a:p>
        </p:txBody>
      </p:sp>
      <p:pic>
        <p:nvPicPr>
          <p:cNvPr id="534" name="Picture 142" descr=""/>
          <p:cNvPicPr/>
          <p:nvPr/>
        </p:nvPicPr>
        <p:blipFill>
          <a:blip r:embed="rId16"/>
          <a:stretch/>
        </p:blipFill>
        <p:spPr>
          <a:xfrm>
            <a:off x="4948560" y="3657600"/>
            <a:ext cx="329760" cy="55440"/>
          </a:xfrm>
          <a:prstGeom prst="rect">
            <a:avLst/>
          </a:prstGeom>
          <a:ln>
            <a:noFill/>
          </a:ln>
        </p:spPr>
      </p:pic>
      <p:sp>
        <p:nvSpPr>
          <p:cNvPr id="535" name="CustomShape 55"/>
          <p:cNvSpPr/>
          <p:nvPr/>
        </p:nvSpPr>
        <p:spPr>
          <a:xfrm>
            <a:off x="3928680" y="2792160"/>
            <a:ext cx="437760" cy="84600"/>
          </a:xfrm>
          <a:prstGeom prst="rect">
            <a:avLst/>
          </a:prstGeom>
          <a:noFill/>
          <a:ln>
            <a:noFill/>
          </a:ln>
        </p:spPr>
        <p:style>
          <a:lnRef idx="0"/>
          <a:fillRef idx="0"/>
          <a:effectRef idx="0"/>
          <a:fontRef idx="minor"/>
        </p:style>
        <p:txBody>
          <a:bodyPr lIns="0" rIns="0" tIns="0" bIns="0" anchor="ctr"/>
          <a:p>
            <a:pPr algn="ctr">
              <a:lnSpc>
                <a:spcPct val="90000"/>
              </a:lnSpc>
              <a:spcBef>
                <a:spcPts val="601"/>
              </a:spcBef>
            </a:pPr>
            <a:r>
              <a:rPr b="1" lang="en-US" sz="700" spc="-1" strike="noStrike">
                <a:solidFill>
                  <a:srgbClr val="eeece1"/>
                </a:solidFill>
                <a:uFill>
                  <a:solidFill>
                    <a:srgbClr val="ffffff"/>
                  </a:solidFill>
                </a:uFill>
                <a:latin typeface="Arial"/>
                <a:ea typeface="museo sans for dell"/>
              </a:rPr>
              <a:t>Ceph</a:t>
            </a:r>
            <a:endParaRPr b="0" lang="en-US" sz="700" spc="-1" strike="noStrike">
              <a:solidFill>
                <a:srgbClr val="000000"/>
              </a:solidFill>
              <a:uFill>
                <a:solidFill>
                  <a:srgbClr val="ffffff"/>
                </a:solidFill>
              </a:uFill>
              <a:latin typeface="Arial"/>
            </a:endParaRPr>
          </a:p>
        </p:txBody>
      </p:sp>
      <p:sp>
        <p:nvSpPr>
          <p:cNvPr id="536" name="CustomShape 56"/>
          <p:cNvSpPr/>
          <p:nvPr/>
        </p:nvSpPr>
        <p:spPr>
          <a:xfrm>
            <a:off x="4484520" y="2611080"/>
            <a:ext cx="455040" cy="21168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eeece1"/>
                </a:solidFill>
                <a:uFill>
                  <a:solidFill>
                    <a:srgbClr val="ffffff"/>
                  </a:solidFill>
                </a:uFill>
                <a:latin typeface="Arial"/>
                <a:ea typeface="DejaVu Sans"/>
              </a:rPr>
              <a:t>OVS</a:t>
            </a:r>
            <a:endParaRPr b="0" lang="en-US" sz="800" spc="-1" strike="noStrike">
              <a:solidFill>
                <a:srgbClr val="000000"/>
              </a:solidFill>
              <a:uFill>
                <a:solidFill>
                  <a:srgbClr val="ffffff"/>
                </a:solidFill>
              </a:uFill>
              <a:latin typeface="Arial"/>
            </a:endParaRPr>
          </a:p>
        </p:txBody>
      </p:sp>
      <p:sp>
        <p:nvSpPr>
          <p:cNvPr id="537" name="CustomShape 57"/>
          <p:cNvSpPr/>
          <p:nvPr/>
        </p:nvSpPr>
        <p:spPr>
          <a:xfrm>
            <a:off x="5353560" y="2639160"/>
            <a:ext cx="455040" cy="21168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eeece1"/>
                </a:solidFill>
                <a:uFill>
                  <a:solidFill>
                    <a:srgbClr val="ffffff"/>
                  </a:solidFill>
                </a:uFill>
                <a:latin typeface="Arial"/>
                <a:ea typeface="DejaVu Sans"/>
              </a:rPr>
              <a:t>OVN</a:t>
            </a:r>
            <a:endParaRPr b="0" lang="en-US" sz="800" spc="-1" strike="noStrike">
              <a:solidFill>
                <a:srgbClr val="000000"/>
              </a:solidFill>
              <a:uFill>
                <a:solidFill>
                  <a:srgbClr val="ffffff"/>
                </a:solidFill>
              </a:uFill>
              <a:latin typeface="Arial"/>
            </a:endParaRPr>
          </a:p>
        </p:txBody>
      </p:sp>
      <p:pic>
        <p:nvPicPr>
          <p:cNvPr id="538" name="Picture 537" descr=""/>
          <p:cNvPicPr/>
          <p:nvPr/>
        </p:nvPicPr>
        <p:blipFill>
          <a:blip r:embed="rId17"/>
          <a:stretch/>
        </p:blipFill>
        <p:spPr>
          <a:xfrm>
            <a:off x="1421280" y="2430720"/>
            <a:ext cx="1474560" cy="835920"/>
          </a:xfrm>
          <a:prstGeom prst="rect">
            <a:avLst/>
          </a:prstGeom>
          <a:ln>
            <a:noFill/>
          </a:ln>
        </p:spPr>
      </p:pic>
      <p:pic>
        <p:nvPicPr>
          <p:cNvPr id="539" name="Picture 538" descr=""/>
          <p:cNvPicPr/>
          <p:nvPr/>
        </p:nvPicPr>
        <p:blipFill>
          <a:blip r:embed="rId18"/>
          <a:stretch/>
        </p:blipFill>
        <p:spPr>
          <a:xfrm>
            <a:off x="2896200" y="2430720"/>
            <a:ext cx="1515960" cy="835560"/>
          </a:xfrm>
          <a:prstGeom prst="rect">
            <a:avLst/>
          </a:prstGeom>
          <a:ln>
            <a:noFill/>
          </a:ln>
        </p:spPr>
      </p:pic>
      <p:pic>
        <p:nvPicPr>
          <p:cNvPr id="540" name="Picture 539" descr=""/>
          <p:cNvPicPr/>
          <p:nvPr/>
        </p:nvPicPr>
        <p:blipFill>
          <a:blip r:embed="rId19"/>
          <a:stretch/>
        </p:blipFill>
        <p:spPr>
          <a:xfrm>
            <a:off x="4412520" y="2430720"/>
            <a:ext cx="1530720" cy="822240"/>
          </a:xfrm>
          <a:prstGeom prst="rect">
            <a:avLst/>
          </a:prstGeom>
          <a:ln>
            <a:noFill/>
          </a:ln>
        </p:spPr>
      </p:pic>
      <p:pic>
        <p:nvPicPr>
          <p:cNvPr id="541" name="Picture 540" descr=""/>
          <p:cNvPicPr/>
          <p:nvPr/>
        </p:nvPicPr>
        <p:blipFill>
          <a:blip r:embed="rId20"/>
          <a:stretch/>
        </p:blipFill>
        <p:spPr>
          <a:xfrm>
            <a:off x="6501960" y="2688120"/>
            <a:ext cx="1361520" cy="582120"/>
          </a:xfrm>
          <a:prstGeom prst="rect">
            <a:avLst/>
          </a:prstGeom>
          <a:ln>
            <a:noFill/>
          </a:ln>
        </p:spPr>
      </p:pic>
      <p:pic>
        <p:nvPicPr>
          <p:cNvPr id="542" name="Picture 541" descr=""/>
          <p:cNvPicPr/>
          <p:nvPr/>
        </p:nvPicPr>
        <p:blipFill>
          <a:blip r:embed="rId21"/>
          <a:stretch/>
        </p:blipFill>
        <p:spPr>
          <a:xfrm>
            <a:off x="6465240" y="3619800"/>
            <a:ext cx="1462680" cy="569880"/>
          </a:xfrm>
          <a:prstGeom prst="rect">
            <a:avLst/>
          </a:prstGeom>
          <a:ln>
            <a:noFill/>
          </a:ln>
        </p:spPr>
      </p:pic>
    </p:spTree>
  </p:cSld>
  <p:transition spd="med">
    <p:wipe dir="r"/>
  </p:transition>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CustomShape 1"/>
          <p:cNvSpPr/>
          <p:nvPr/>
        </p:nvSpPr>
        <p:spPr>
          <a:xfrm>
            <a:off x="91440" y="272160"/>
            <a:ext cx="8868600" cy="638640"/>
          </a:xfrm>
          <a:prstGeom prst="rect">
            <a:avLst/>
          </a:prstGeom>
          <a:noFill/>
          <a:ln>
            <a:noFill/>
          </a:ln>
        </p:spPr>
        <p:style>
          <a:lnRef idx="0"/>
          <a:fillRef idx="0"/>
          <a:effectRef idx="0"/>
          <a:fontRef idx="minor"/>
        </p:style>
        <p:txBody>
          <a:bodyPr lIns="0" rIns="0" tIns="45000" bIns="45000"/>
          <a:p>
            <a:pPr algn="ctr">
              <a:lnSpc>
                <a:spcPct val="100000"/>
              </a:lnSpc>
            </a:pPr>
            <a:r>
              <a:rPr b="0" lang="en-US" sz="3200" spc="-1" strike="noStrike">
                <a:solidFill>
                  <a:srgbClr val="007db8"/>
                </a:solidFill>
                <a:uFill>
                  <a:solidFill>
                    <a:srgbClr val="ffffff"/>
                  </a:solidFill>
                </a:uFill>
                <a:latin typeface="Gill Sans Ultra Bold"/>
                <a:ea typeface="Arial"/>
              </a:rPr>
              <a:t>Why Red Hat OpenStack Platform - TripleO?</a:t>
            </a:r>
            <a:endParaRPr b="0" lang="en-US" sz="3200" spc="-1" strike="noStrike">
              <a:solidFill>
                <a:srgbClr val="000000"/>
              </a:solidFill>
              <a:uFill>
                <a:solidFill>
                  <a:srgbClr val="ffffff"/>
                </a:solidFill>
              </a:uFill>
              <a:latin typeface="Arial"/>
            </a:endParaRPr>
          </a:p>
        </p:txBody>
      </p:sp>
      <p:pic>
        <p:nvPicPr>
          <p:cNvPr id="544" name="Picture 430" descr=""/>
          <p:cNvPicPr/>
          <p:nvPr/>
        </p:nvPicPr>
        <p:blipFill>
          <a:blip r:embed="rId1"/>
          <a:stretch/>
        </p:blipFill>
        <p:spPr>
          <a:xfrm>
            <a:off x="7022880" y="1005840"/>
            <a:ext cx="1571400" cy="1562400"/>
          </a:xfrm>
          <a:prstGeom prst="rect">
            <a:avLst/>
          </a:prstGeom>
          <a:ln>
            <a:noFill/>
          </a:ln>
        </p:spPr>
      </p:pic>
      <p:pic>
        <p:nvPicPr>
          <p:cNvPr id="545" name="Picture 431" descr=""/>
          <p:cNvPicPr/>
          <p:nvPr/>
        </p:nvPicPr>
        <p:blipFill>
          <a:blip r:embed="rId2"/>
          <a:stretch/>
        </p:blipFill>
        <p:spPr>
          <a:xfrm>
            <a:off x="6949440" y="2834640"/>
            <a:ext cx="1644840" cy="1422000"/>
          </a:xfrm>
          <a:prstGeom prst="rect">
            <a:avLst/>
          </a:prstGeom>
          <a:ln>
            <a:noFill/>
          </a:ln>
        </p:spPr>
      </p:pic>
      <p:sp>
        <p:nvSpPr>
          <p:cNvPr id="546" name="CustomShape 2"/>
          <p:cNvSpPr/>
          <p:nvPr/>
        </p:nvSpPr>
        <p:spPr>
          <a:xfrm>
            <a:off x="1097280" y="1013760"/>
            <a:ext cx="5393880" cy="3557160"/>
          </a:xfrm>
          <a:prstGeom prst="rect">
            <a:avLst/>
          </a:prstGeom>
          <a:noFill/>
          <a:ln>
            <a:noFill/>
          </a:ln>
        </p:spPr>
        <p:style>
          <a:lnRef idx="0"/>
          <a:fillRef idx="0"/>
          <a:effectRef idx="0"/>
          <a:fontRef idx="minor"/>
        </p:style>
        <p:txBody>
          <a:bodyPr lIns="0" rIns="0" tIns="0" bIns="0"/>
          <a:p>
            <a:pPr>
              <a:lnSpc>
                <a:spcPct val="100000"/>
              </a:lnSpc>
              <a:spcBef>
                <a:spcPts val="1199"/>
              </a:spcBef>
            </a:pPr>
            <a:r>
              <a:rPr b="1" lang="en-US" sz="1600" spc="-1" strike="noStrike">
                <a:solidFill>
                  <a:srgbClr val="000000"/>
                </a:solidFill>
                <a:uFill>
                  <a:solidFill>
                    <a:srgbClr val="ffffff"/>
                  </a:solidFill>
                </a:uFill>
                <a:latin typeface="Franklin Gothic Book"/>
                <a:ea typeface="Arial"/>
              </a:rPr>
              <a:t>Technical:</a:t>
            </a:r>
            <a:endParaRPr b="0" lang="en-US" sz="1600" spc="-1" strike="noStrike">
              <a:solidFill>
                <a:srgbClr val="000000"/>
              </a:solidFill>
              <a:uFill>
                <a:solidFill>
                  <a:srgbClr val="ffffff"/>
                </a:solidFill>
              </a:uFill>
              <a:latin typeface="Arial"/>
            </a:endParaRPr>
          </a:p>
          <a:p>
            <a:pPr>
              <a:lnSpc>
                <a:spcPct val="100000"/>
              </a:lnSpc>
              <a:spcBef>
                <a:spcPts val="1199"/>
              </a:spcBef>
            </a:pPr>
            <a:r>
              <a:rPr b="0" lang="en-US" sz="1400" spc="-1" strike="noStrike">
                <a:solidFill>
                  <a:srgbClr val="000000"/>
                </a:solidFill>
                <a:uFill>
                  <a:solidFill>
                    <a:srgbClr val="ffffff"/>
                  </a:solidFill>
                </a:uFill>
                <a:latin typeface="Franklin Gothic Book"/>
                <a:ea typeface="Arial"/>
              </a:rPr>
              <a:t>Deployment and Lifecycle Flexibility</a:t>
            </a:r>
            <a:endParaRPr b="0" lang="en-US" sz="1400" spc="-1" strike="noStrike">
              <a:solidFill>
                <a:srgbClr val="000000"/>
              </a:solidFill>
              <a:uFill>
                <a:solidFill>
                  <a:srgbClr val="ffffff"/>
                </a:solidFill>
              </a:uFill>
              <a:latin typeface="Arial"/>
            </a:endParaRPr>
          </a:p>
          <a:p>
            <a:pPr>
              <a:lnSpc>
                <a:spcPct val="100000"/>
              </a:lnSpc>
              <a:spcBef>
                <a:spcPts val="1199"/>
              </a:spcBef>
            </a:pPr>
            <a:r>
              <a:rPr b="0" lang="en-US" sz="1400" spc="-1" strike="noStrike">
                <a:solidFill>
                  <a:srgbClr val="000000"/>
                </a:solidFill>
                <a:uFill>
                  <a:solidFill>
                    <a:srgbClr val="ffffff"/>
                  </a:solidFill>
                </a:uFill>
                <a:latin typeface="Franklin Gothic Book"/>
                <a:ea typeface="Arial"/>
              </a:rPr>
              <a:t>Feature set</a:t>
            </a:r>
            <a:endParaRPr b="0" lang="en-US" sz="1400" spc="-1" strike="noStrike">
              <a:solidFill>
                <a:srgbClr val="000000"/>
              </a:solidFill>
              <a:uFill>
                <a:solidFill>
                  <a:srgbClr val="ffffff"/>
                </a:solidFill>
              </a:uFill>
              <a:latin typeface="Arial"/>
            </a:endParaRPr>
          </a:p>
          <a:p>
            <a:pPr>
              <a:lnSpc>
                <a:spcPct val="100000"/>
              </a:lnSpc>
              <a:spcBef>
                <a:spcPts val="1199"/>
              </a:spcBef>
            </a:pPr>
            <a:r>
              <a:rPr b="0" lang="en-US" sz="1400" spc="-1" strike="noStrike">
                <a:solidFill>
                  <a:srgbClr val="000000"/>
                </a:solidFill>
                <a:uFill>
                  <a:solidFill>
                    <a:srgbClr val="ffffff"/>
                  </a:solidFill>
                </a:uFill>
                <a:latin typeface="Franklin Gothic Book"/>
                <a:ea typeface="Arial"/>
              </a:rPr>
              <a:t>In-place Upgrades</a:t>
            </a:r>
            <a:endParaRPr b="0" lang="en-US" sz="1400" spc="-1" strike="noStrike">
              <a:solidFill>
                <a:srgbClr val="000000"/>
              </a:solidFill>
              <a:uFill>
                <a:solidFill>
                  <a:srgbClr val="ffffff"/>
                </a:solidFill>
              </a:uFill>
              <a:latin typeface="Arial"/>
            </a:endParaRPr>
          </a:p>
          <a:p>
            <a:pPr>
              <a:lnSpc>
                <a:spcPct val="100000"/>
              </a:lnSpc>
              <a:spcBef>
                <a:spcPts val="1199"/>
              </a:spcBef>
            </a:pPr>
            <a:r>
              <a:rPr b="0" lang="en-US" sz="1400" spc="-1" strike="noStrike">
                <a:solidFill>
                  <a:srgbClr val="000000"/>
                </a:solidFill>
                <a:uFill>
                  <a:solidFill>
                    <a:srgbClr val="ffffff"/>
                  </a:solidFill>
                </a:uFill>
                <a:latin typeface="Franklin Gothic Book"/>
                <a:ea typeface="Arial"/>
              </a:rPr>
              <a:t>Part of OpenStack project / standards</a:t>
            </a:r>
            <a:endParaRPr b="0" lang="en-US" sz="1400" spc="-1" strike="noStrike">
              <a:solidFill>
                <a:srgbClr val="000000"/>
              </a:solidFill>
              <a:uFill>
                <a:solidFill>
                  <a:srgbClr val="ffffff"/>
                </a:solidFill>
              </a:uFill>
              <a:latin typeface="Arial"/>
            </a:endParaRPr>
          </a:p>
          <a:p>
            <a:pPr>
              <a:lnSpc>
                <a:spcPct val="100000"/>
              </a:lnSpc>
              <a:spcBef>
                <a:spcPts val="1199"/>
              </a:spcBef>
            </a:pPr>
            <a:r>
              <a:rPr b="1" lang="en-US" sz="1600" spc="-1" strike="noStrike">
                <a:solidFill>
                  <a:srgbClr val="000000"/>
                </a:solidFill>
                <a:uFill>
                  <a:solidFill>
                    <a:srgbClr val="ffffff"/>
                  </a:solidFill>
                </a:uFill>
                <a:latin typeface="Franklin Gothic Book"/>
                <a:ea typeface="Arial"/>
              </a:rPr>
              <a:t>Business:</a:t>
            </a:r>
            <a:endParaRPr b="0" lang="en-US" sz="1600" spc="-1" strike="noStrike">
              <a:solidFill>
                <a:srgbClr val="000000"/>
              </a:solidFill>
              <a:uFill>
                <a:solidFill>
                  <a:srgbClr val="ffffff"/>
                </a:solidFill>
              </a:uFill>
              <a:latin typeface="Arial"/>
            </a:endParaRPr>
          </a:p>
          <a:p>
            <a:pPr>
              <a:lnSpc>
                <a:spcPct val="100000"/>
              </a:lnSpc>
              <a:spcBef>
                <a:spcPts val="1199"/>
              </a:spcBef>
            </a:pPr>
            <a:r>
              <a:rPr b="0" lang="en-US" sz="1400" spc="-1" strike="noStrike">
                <a:solidFill>
                  <a:srgbClr val="000000"/>
                </a:solidFill>
                <a:uFill>
                  <a:solidFill>
                    <a:srgbClr val="ffffff"/>
                  </a:solidFill>
                </a:uFill>
                <a:latin typeface="Franklin Gothic Book"/>
                <a:ea typeface="Arial"/>
              </a:rPr>
              <a:t>Partner Ecosystem</a:t>
            </a:r>
            <a:endParaRPr b="0" lang="en-US" sz="1400" spc="-1" strike="noStrike">
              <a:solidFill>
                <a:srgbClr val="000000"/>
              </a:solidFill>
              <a:uFill>
                <a:solidFill>
                  <a:srgbClr val="ffffff"/>
                </a:solidFill>
              </a:uFill>
              <a:latin typeface="Arial"/>
            </a:endParaRPr>
          </a:p>
          <a:p>
            <a:pPr>
              <a:lnSpc>
                <a:spcPct val="100000"/>
              </a:lnSpc>
              <a:spcBef>
                <a:spcPts val="1199"/>
              </a:spcBef>
            </a:pPr>
            <a:r>
              <a:rPr b="0" lang="en-US" sz="1400" spc="-1" strike="noStrike">
                <a:solidFill>
                  <a:srgbClr val="000000"/>
                </a:solidFill>
                <a:uFill>
                  <a:solidFill>
                    <a:srgbClr val="ffffff"/>
                  </a:solidFill>
                </a:uFill>
                <a:latin typeface="Franklin Gothic Book"/>
                <a:ea typeface="Arial"/>
              </a:rPr>
              <a:t>Award winning, follow the sun support</a:t>
            </a:r>
            <a:endParaRPr b="0" lang="en-US" sz="1400" spc="-1" strike="noStrike">
              <a:solidFill>
                <a:srgbClr val="000000"/>
              </a:solidFill>
              <a:uFill>
                <a:solidFill>
                  <a:srgbClr val="ffffff"/>
                </a:solidFill>
              </a:uFill>
              <a:latin typeface="Arial"/>
            </a:endParaRPr>
          </a:p>
          <a:p>
            <a:pPr>
              <a:lnSpc>
                <a:spcPct val="100000"/>
              </a:lnSpc>
              <a:spcBef>
                <a:spcPts val="1199"/>
              </a:spcBef>
            </a:pPr>
            <a:r>
              <a:rPr b="0" lang="en-US" sz="1400" spc="-1" strike="noStrike">
                <a:solidFill>
                  <a:srgbClr val="000000"/>
                </a:solidFill>
                <a:uFill>
                  <a:solidFill>
                    <a:srgbClr val="ffffff"/>
                  </a:solidFill>
                </a:uFill>
                <a:latin typeface="Franklin Gothic Book"/>
                <a:ea typeface="Arial"/>
              </a:rPr>
              <a:t>Entire Stack ownership</a:t>
            </a:r>
            <a:endParaRPr b="0" lang="en-US" sz="1400" spc="-1" strike="noStrike">
              <a:solidFill>
                <a:srgbClr val="000000"/>
              </a:solidFill>
              <a:uFill>
                <a:solidFill>
                  <a:srgbClr val="ffffff"/>
                </a:solidFill>
              </a:uFill>
              <a:latin typeface="Arial"/>
            </a:endParaRPr>
          </a:p>
          <a:p>
            <a:pPr>
              <a:lnSpc>
                <a:spcPct val="100000"/>
              </a:lnSpc>
              <a:spcBef>
                <a:spcPts val="1199"/>
              </a:spcBef>
            </a:pPr>
            <a:r>
              <a:rPr b="0" lang="en-US" sz="1400" spc="-1" strike="noStrike">
                <a:solidFill>
                  <a:srgbClr val="000000"/>
                </a:solidFill>
                <a:uFill>
                  <a:solidFill>
                    <a:srgbClr val="ffffff"/>
                  </a:solidFill>
                </a:uFill>
                <a:latin typeface="Franklin Gothic Book"/>
                <a:ea typeface="Arial"/>
              </a:rPr>
              <a:t>Know-how</a:t>
            </a:r>
            <a:endParaRPr b="0" lang="en-US" sz="1400" spc="-1" strike="noStrike">
              <a:solidFill>
                <a:srgbClr val="000000"/>
              </a:solidFill>
              <a:uFill>
                <a:solidFill>
                  <a:srgbClr val="ffffff"/>
                </a:solidFill>
              </a:uFill>
              <a:latin typeface="Arial"/>
            </a:endParaRPr>
          </a:p>
          <a:p>
            <a:pPr>
              <a:lnSpc>
                <a:spcPct val="100000"/>
              </a:lnSpc>
              <a:spcBef>
                <a:spcPts val="1199"/>
              </a:spcBef>
            </a:pPr>
            <a:endParaRPr b="0" lang="en-US" sz="1400" spc="-1" strike="noStrike">
              <a:solidFill>
                <a:srgbClr val="000000"/>
              </a:solidFill>
              <a:uFill>
                <a:solidFill>
                  <a:srgbClr val="ffffff"/>
                </a:solidFill>
              </a:uFill>
              <a:latin typeface="Arial"/>
            </a:endParaRPr>
          </a:p>
          <a:p>
            <a:pPr>
              <a:lnSpc>
                <a:spcPct val="100000"/>
              </a:lnSpc>
              <a:spcBef>
                <a:spcPts val="1199"/>
              </a:spcBef>
            </a:pPr>
            <a:endParaRPr b="0" lang="en-US" sz="1400" spc="-1" strike="noStrike">
              <a:solidFill>
                <a:srgbClr val="000000"/>
              </a:solidFill>
              <a:uFill>
                <a:solidFill>
                  <a:srgbClr val="ffffff"/>
                </a:solidFill>
              </a:uFill>
              <a:latin typeface="Arial"/>
            </a:endParaRPr>
          </a:p>
        </p:txBody>
      </p:sp>
    </p:spTree>
  </p:cSld>
  <p:transition spd="med">
    <p:wipe dir="r"/>
  </p:transition>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Dell_internal_template</Template>
  <TotalTime>6886</TotalTime>
  <Application>LibreOffice/5.3.6.1$Linux_X86_64 LibreOffice_project/30$Build-1</Application>
  <Words>8112</Words>
  <Paragraphs>753</Paragraphs>
  <Company>EMC Corporation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2017-10-02T06:30:33Z</dcterms:created>
  <dc:creator>Roquesalane, Jean-Pierre</dc:creator>
  <dc:description/>
  <cp:keywords>Internal Use</cp:keywords>
  <dc:language>en-US</dc:language>
  <cp:lastModifiedBy/>
  <cp:lastPrinted>2014-02-14T16:26:12Z</cp:lastPrinted>
  <dcterms:modified xsi:type="dcterms:W3CDTF">2017-11-07T17:53:26Z</dcterms:modified>
  <cp:revision>287</cp:revision>
  <dc:subject/>
  <dc:title>PLEASE READ – INSTRUCTIONS FOR ADDING PAGE NUMBERS “X of Y” IN POWERPOINT 2013  For internal presentations only. You do not need to add this for external/customer/partner presentations.  If you are working in PowerPoint 2013, you must manually add the total number of pages to your deck. Total number of pages = Y</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lassification">
    <vt:lpwstr>Internal Use</vt:lpwstr>
  </property>
  <property fmtid="{D5CDD505-2E9C-101B-9397-08002B2CF9AE}" pid="4" name="Company">
    <vt:lpwstr>EMC Corporation</vt:lpwstr>
  </property>
  <property fmtid="{D5CDD505-2E9C-101B-9397-08002B2CF9AE}" pid="5" name="ContentTypeId">
    <vt:lpwstr>0x010100EAEEBEE83C66E54EA9BED83B0A9A60DB</vt:lpwstr>
  </property>
  <property fmtid="{D5CDD505-2E9C-101B-9397-08002B2CF9AE}" pid="6" name="DellClassification">
    <vt:lpwstr>Internal Use</vt:lpwstr>
  </property>
  <property fmtid="{D5CDD505-2E9C-101B-9397-08002B2CF9AE}" pid="7" name="DellSubLabels">
    <vt:lpwstr/>
  </property>
  <property fmtid="{D5CDD505-2E9C-101B-9397-08002B2CF9AE}" pid="8" name="DellVisual Markings (PPT)">
    <vt:lpwstr>Classification Footer</vt:lpwstr>
  </property>
  <property fmtid="{D5CDD505-2E9C-101B-9397-08002B2CF9AE}" pid="9" name="DellVisualMarkingsPPT">
    <vt:lpwstr>Classification Footer</vt:lpwstr>
  </property>
  <property fmtid="{D5CDD505-2E9C-101B-9397-08002B2CF9AE}" pid="10" name="Document Editor">
    <vt:lpwstr>Sumedh_Sathaye</vt:lpwstr>
  </property>
  <property fmtid="{D5CDD505-2E9C-101B-9397-08002B2CF9AE}" pid="11" name="DocumentMarkings">
    <vt:lpwstr>&lt;SPAN style="FONT-FAMILY: museo sans for dell; COLOR: rgb(170,170,170); FONT-SIZE: 8.5pt"&gt; &lt;P align=left&gt;Dell - Internal Use - Confidential  &lt;/P&gt;&lt;/SPAN&gt;;&lt;SPAN style="FONT-FAMILY: museo sans for dell; COLOR: rgb(170,170,170); FONT-SIZE: 8.5pt"&gt; &lt;P align=le</vt:lpwstr>
  </property>
  <property fmtid="{D5CDD505-2E9C-101B-9397-08002B2CF9AE}" pid="12" name="HiddenSlides">
    <vt:i4>0</vt:i4>
  </property>
  <property fmtid="{D5CDD505-2E9C-101B-9397-08002B2CF9AE}" pid="13" name="HyperlinksChanged">
    <vt:bool>0</vt:bool>
  </property>
  <property fmtid="{D5CDD505-2E9C-101B-9397-08002B2CF9AE}" pid="14" name="LinksUpToDate">
    <vt:bool>0</vt:bool>
  </property>
  <property fmtid="{D5CDD505-2E9C-101B-9397-08002B2CF9AE}" pid="15" name="MMClips">
    <vt:i4>0</vt:i4>
  </property>
  <property fmtid="{D5CDD505-2E9C-101B-9397-08002B2CF9AE}" pid="16" name="Notes">
    <vt:i4>38</vt:i4>
  </property>
  <property fmtid="{D5CDD505-2E9C-101B-9397-08002B2CF9AE}" pid="17" name="PresentationFormat">
    <vt:lpwstr>On-screen Show (16:9)</vt:lpwstr>
  </property>
  <property fmtid="{D5CDD505-2E9C-101B-9397-08002B2CF9AE}" pid="18" name="ScaleCrop">
    <vt:bool>0</vt:bool>
  </property>
  <property fmtid="{D5CDD505-2E9C-101B-9397-08002B2CF9AE}" pid="19" name="ShareDoc">
    <vt:bool>0</vt:bool>
  </property>
  <property fmtid="{D5CDD505-2E9C-101B-9397-08002B2CF9AE}" pid="20" name="Slides">
    <vt:i4>46</vt:i4>
  </property>
  <property fmtid="{D5CDD505-2E9C-101B-9397-08002B2CF9AE}" pid="21" name="Sublabels">
    <vt:lpwstr/>
  </property>
  <property fmtid="{D5CDD505-2E9C-101B-9397-08002B2CF9AE}" pid="22" name="TitusGUID">
    <vt:lpwstr>212d0bd7-f898-411e-bcb3-b77b62047e44</vt:lpwstr>
  </property>
  <property fmtid="{D5CDD505-2E9C-101B-9397-08002B2CF9AE}" pid="23" name="VisualMarkingsPPT">
    <vt:lpwstr>Classification Footer</vt:lpwstr>
  </property>
  <property fmtid="{D5CDD505-2E9C-101B-9397-08002B2CF9AE}" pid="24" name="titusconfig">
    <vt:lpwstr>0.6CorpGlobal</vt:lpwstr>
  </property>
</Properties>
</file>