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72" r:id="rId15"/>
    <p:sldId id="276" r:id="rId16"/>
    <p:sldId id="273" r:id="rId17"/>
  </p:sldIdLst>
  <p:sldSz cx="13439775" cy="7559675"/>
  <p:notesSz cx="6742113" cy="9872663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PT Sans" panose="020B0503020203020204" pitchFamily="34" charset="77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68039"/>
  </p:normalViewPr>
  <p:slideViewPr>
    <p:cSldViewPr snapToGrid="0">
      <p:cViewPr varScale="1">
        <p:scale>
          <a:sx n="58" d="100"/>
          <a:sy n="58" d="100"/>
        </p:scale>
        <p:origin x="1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8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8971" y="8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</p:txBody>
      </p:sp>
      <p:sp>
        <p:nvSpPr>
          <p:cNvPr id="227" name="Google Shape;227;p1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9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17" name="Google Shape;417;p9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10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0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1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1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12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438" name="Google Shape;438;p12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4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       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4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455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3bcfba71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500" cy="370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g43bcfba710_0_4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43bcfba710_0_4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7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46" name="Google Shape;246;p3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48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6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7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I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en-I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77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8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8:notes"/>
          <p:cNvSpPr txBox="1">
            <a:spLocks noGrp="1"/>
          </p:cNvSpPr>
          <p:nvPr>
            <p:ph type="sldNum" idx="12"/>
          </p:nvPr>
        </p:nvSpPr>
        <p:spPr>
          <a:xfrm>
            <a:off x="3818971" y="9377324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PPBF_PowerpointCover_1920x1200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8563" y="3"/>
            <a:ext cx="15204207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-638561" y="2348400"/>
            <a:ext cx="15204206" cy="1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8601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99"/>
              <a:buFont typeface="Arial"/>
              <a:buNone/>
              <a:defRPr sz="499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-638563" y="5504112"/>
            <a:ext cx="15204206" cy="123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617"/>
              </a:spcBef>
              <a:spcAft>
                <a:spcPts val="0"/>
              </a:spcAft>
              <a:buClr>
                <a:srgbClr val="888888"/>
              </a:buClr>
              <a:buSzPts val="3085"/>
              <a:buFont typeface="Arial"/>
              <a:buNone/>
              <a:defRPr sz="30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2645"/>
              <a:buFont typeface="Arial"/>
              <a:buNone/>
              <a:defRPr sz="26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71991" y="7006704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2" descr="PP BF Logos High 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4588" y="354712"/>
            <a:ext cx="9547506" cy="2025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Content">
  <p:cSld name="Title and Text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4"/>
            <a:ext cx="13439775" cy="111350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71992" y="177023"/>
            <a:ext cx="8680167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71989" y="1763926"/>
            <a:ext cx="12095798" cy="498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6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6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6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6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1014099" y="7133510"/>
            <a:ext cx="1567974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57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03/10/2018</a:t>
            </a:r>
            <a:endParaRPr sz="1157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-1" y="1063114"/>
            <a:ext cx="13439775" cy="50397"/>
          </a:xfrm>
          <a:prstGeom prst="rect">
            <a:avLst/>
          </a:prstGeom>
          <a:gradFill>
            <a:gsLst>
              <a:gs pos="0">
                <a:srgbClr val="004833"/>
              </a:gs>
              <a:gs pos="12000">
                <a:srgbClr val="004833"/>
              </a:gs>
              <a:gs pos="50000">
                <a:srgbClr val="BFBFBF"/>
              </a:gs>
              <a:gs pos="88000">
                <a:srgbClr val="FFC00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2286323" y="7039844"/>
            <a:ext cx="962928" cy="39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82046" y="279959"/>
            <a:ext cx="3627841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Page">
  <p:cSld name="Back Pag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2286323" y="7039844"/>
            <a:ext cx="962928" cy="39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0" name="Google Shape;30;p4" descr="PPBF_Powerpoint_Back-Page_1920x1200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7710" y="-69254"/>
            <a:ext cx="15465218" cy="768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 descr="PP BF Logos High 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4588" y="21379"/>
            <a:ext cx="9547506" cy="2025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80023" y="1954216"/>
            <a:ext cx="12094799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80023" y="2641600"/>
            <a:ext cx="12094799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spcBef>
                <a:spcPts val="36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36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36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36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6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6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6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6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"/>
            <a:ext cx="13439775" cy="111350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671991" y="177023"/>
            <a:ext cx="9217932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None/>
            </a:pPr>
            <a:r>
              <a:rPr lang="en-IE" sz="2800" b="1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Heading here</a:t>
            </a:r>
            <a:endParaRPr sz="2800" b="1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2046" y="279959"/>
            <a:ext cx="3627841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2286323" y="7039844"/>
            <a:ext cx="962928" cy="39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jpg"/><Relationship Id="rId3" Type="http://schemas.openxmlformats.org/officeDocument/2006/relationships/image" Target="../media/image16.jpg"/><Relationship Id="rId21" Type="http://schemas.openxmlformats.org/officeDocument/2006/relationships/image" Target="../media/image34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Relationship Id="rId22" Type="http://schemas.openxmlformats.org/officeDocument/2006/relationships/image" Target="../media/image35.jpg"/><Relationship Id="rId27" Type="http://schemas.openxmlformats.org/officeDocument/2006/relationships/image" Target="../media/image40.jp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jp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jpg"/><Relationship Id="rId9" Type="http://schemas.openxmlformats.org/officeDocument/2006/relationships/image" Target="../media/image51.jp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ctrTitle"/>
          </p:nvPr>
        </p:nvSpPr>
        <p:spPr>
          <a:xfrm>
            <a:off x="-551834" y="2412908"/>
            <a:ext cx="15088158" cy="168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86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</a:pPr>
            <a:r>
              <a:rPr lang="en-IE" sz="4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Running and maintaining Paddy </a:t>
            </a:r>
            <a:br>
              <a:rPr lang="en-IE" sz="4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4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Betfair’s</a:t>
            </a:r>
            <a:br>
              <a:rPr lang="en-IE" sz="4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4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OpenStack Cloud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9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IE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OpenStack Cloud - An example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900" y="1383525"/>
            <a:ext cx="9713896" cy="58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0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IE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OpenStack Cloud - Reporting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50" descr="A screenshot of a social media post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9668" y="2042745"/>
            <a:ext cx="9331495" cy="524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IE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OpenStack Cloud - Reporting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29" y="1282914"/>
            <a:ext cx="11538857" cy="601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IE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OpenStack Cloud - A Challenge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52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19" y="1134463"/>
            <a:ext cx="7276823" cy="233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B822D0-EAAA-084D-9FD0-40B4C5454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572" y="3902141"/>
            <a:ext cx="7532914" cy="36575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7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IE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OpenStack Cloud - A Success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57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5487" y="1353743"/>
            <a:ext cx="2742947" cy="313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7" descr="A screenshot of a cell phone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017" y="5930050"/>
            <a:ext cx="11946609" cy="162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5" name="Google Shape;515;p57"/>
          <p:cNvCxnSpPr/>
          <p:nvPr/>
        </p:nvCxnSpPr>
        <p:spPr>
          <a:xfrm>
            <a:off x="3182825" y="5492950"/>
            <a:ext cx="6600" cy="437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16" name="Google Shape;516;p57"/>
          <p:cNvSpPr txBox="1"/>
          <p:nvPr/>
        </p:nvSpPr>
        <p:spPr>
          <a:xfrm>
            <a:off x="2091969" y="5072581"/>
            <a:ext cx="208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go structure</a:t>
            </a:r>
            <a:endParaRPr/>
          </a:p>
        </p:txBody>
      </p:sp>
      <p:sp>
        <p:nvSpPr>
          <p:cNvPr id="517" name="Google Shape;517;p57"/>
          <p:cNvSpPr txBox="1"/>
          <p:nvPr/>
        </p:nvSpPr>
        <p:spPr>
          <a:xfrm>
            <a:off x="4175476" y="4842573"/>
            <a:ext cx="1918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virtual environment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7"/>
          <p:cNvSpPr txBox="1"/>
          <p:nvPr/>
        </p:nvSpPr>
        <p:spPr>
          <a:xfrm>
            <a:off x="5812554" y="4902137"/>
            <a:ext cx="208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Cleanup stage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7"/>
          <p:cNvSpPr txBox="1"/>
          <p:nvPr/>
        </p:nvSpPr>
        <p:spPr>
          <a:xfrm>
            <a:off x="7576385" y="4772300"/>
            <a:ext cx="208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Loading profile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57"/>
          <p:cNvSpPr txBox="1"/>
          <p:nvPr/>
        </p:nvSpPr>
        <p:spPr>
          <a:xfrm>
            <a:off x="9340494" y="5073459"/>
            <a:ext cx="208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Tenant Preparation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7"/>
          <p:cNvSpPr txBox="1"/>
          <p:nvPr/>
        </p:nvSpPr>
        <p:spPr>
          <a:xfrm>
            <a:off x="10981026" y="4684781"/>
            <a:ext cx="2083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Stage – Going Live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7"/>
          <p:cNvSpPr txBox="1"/>
          <p:nvPr/>
        </p:nvSpPr>
        <p:spPr>
          <a:xfrm>
            <a:off x="642037" y="2321105"/>
            <a:ext cx="30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Migration from Kilo to Newton</a:t>
            </a:r>
            <a:endParaRPr dirty="0"/>
          </a:p>
        </p:txBody>
      </p:sp>
      <p:cxnSp>
        <p:nvCxnSpPr>
          <p:cNvPr id="523" name="Google Shape;523;p57"/>
          <p:cNvCxnSpPr/>
          <p:nvPr/>
        </p:nvCxnSpPr>
        <p:spPr>
          <a:xfrm>
            <a:off x="5016763" y="5429650"/>
            <a:ext cx="10200" cy="563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524" name="Google Shape;524;p57"/>
          <p:cNvCxnSpPr>
            <a:cxnSpLocks/>
            <a:stCxn id="518" idx="2"/>
          </p:cNvCxnSpPr>
          <p:nvPr/>
        </p:nvCxnSpPr>
        <p:spPr>
          <a:xfrm>
            <a:off x="6854304" y="5271437"/>
            <a:ext cx="0" cy="72191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525" name="Google Shape;525;p57"/>
          <p:cNvCxnSpPr>
            <a:cxnSpLocks/>
          </p:cNvCxnSpPr>
          <p:nvPr/>
        </p:nvCxnSpPr>
        <p:spPr>
          <a:xfrm>
            <a:off x="8556174" y="5153200"/>
            <a:ext cx="300" cy="756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526" name="Google Shape;526;p57"/>
          <p:cNvCxnSpPr/>
          <p:nvPr/>
        </p:nvCxnSpPr>
        <p:spPr>
          <a:xfrm flipH="1">
            <a:off x="10207021" y="5441881"/>
            <a:ext cx="6300" cy="464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527" name="Google Shape;527;p57"/>
          <p:cNvCxnSpPr/>
          <p:nvPr/>
        </p:nvCxnSpPr>
        <p:spPr>
          <a:xfrm>
            <a:off x="11985437" y="5342281"/>
            <a:ext cx="10200" cy="563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CF74-430E-194E-944C-91811C10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Excellence </a:t>
            </a:r>
            <a:r>
              <a:rPr lang="en-US" dirty="0"/>
              <a:t>– Hypervisor failure	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A74DE-1EDB-8D47-AE1D-F93019CCC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15</a:t>
            </a:fld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C1945-73FE-1E43-89F7-40E6CB4C9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022" y="1599763"/>
            <a:ext cx="2601765" cy="4272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7B1E2A-1A8B-294A-82CA-C64E12F6C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177" y="3041317"/>
            <a:ext cx="5517751" cy="910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105976-42E7-EF46-8071-14E1A7FFA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96" y="4040726"/>
            <a:ext cx="6024391" cy="282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6CF5-9E06-0B40-BD38-2A2BDE681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14" y="1208276"/>
            <a:ext cx="6341173" cy="17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4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8"/>
          <p:cNvSpPr txBox="1">
            <a:spLocks noGrp="1"/>
          </p:cNvSpPr>
          <p:nvPr>
            <p:ph type="ctrTitle"/>
          </p:nvPr>
        </p:nvSpPr>
        <p:spPr>
          <a:xfrm>
            <a:off x="-551834" y="2412908"/>
            <a:ext cx="15088200" cy="1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86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</a:pPr>
            <a:r>
              <a:rPr lang="en-IE" sz="4950"/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title"/>
          </p:nvPr>
        </p:nvSpPr>
        <p:spPr>
          <a:xfrm>
            <a:off x="671992" y="177023"/>
            <a:ext cx="8680167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None/>
            </a:pPr>
            <a:r>
              <a:rPr lang="en-IE" sz="2800" b="1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Paddy Power Betfair - who we are.</a:t>
            </a:r>
            <a:endParaRPr/>
          </a:p>
        </p:txBody>
      </p:sp>
      <p:pic>
        <p:nvPicPr>
          <p:cNvPr id="236" name="Google Shape;236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97497" y="1912284"/>
            <a:ext cx="8802860" cy="232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 txBox="1">
            <a:spLocks noGrp="1"/>
          </p:cNvSpPr>
          <p:nvPr>
            <p:ph type="sldNum" idx="4294967295"/>
          </p:nvPr>
        </p:nvSpPr>
        <p:spPr>
          <a:xfrm>
            <a:off x="12286323" y="7039844"/>
            <a:ext cx="962928" cy="39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000" b="0" i="0" u="none" strike="noStrike" cap="none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fld>
            <a:endParaRPr sz="1000" b="0" i="0" u="none" strike="noStrike" cap="none">
              <a:solidFill>
                <a:srgbClr val="17365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8" name="Google Shape;23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56756" y="5509935"/>
            <a:ext cx="4087203" cy="152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7680" y="5431099"/>
            <a:ext cx="1731565" cy="133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2770" y="5431099"/>
            <a:ext cx="1253878" cy="125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00252" y="5648294"/>
            <a:ext cx="2599055" cy="89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4180" y="5197359"/>
            <a:ext cx="1799975" cy="17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IE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Adrian Miron - About me </a:t>
            </a:r>
            <a:br>
              <a:rPr lang="en-IE" sz="25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3"/>
          <p:cNvSpPr txBox="1"/>
          <p:nvPr/>
        </p:nvSpPr>
        <p:spPr>
          <a:xfrm>
            <a:off x="7744049" y="1496946"/>
            <a:ext cx="10823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Devops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3"/>
          <p:cNvSpPr txBox="1"/>
          <p:nvPr/>
        </p:nvSpPr>
        <p:spPr>
          <a:xfrm>
            <a:off x="7685802" y="4869576"/>
            <a:ext cx="53634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</a:rPr>
              <a:t>Senior </a:t>
            </a: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Infrastructure Engineering Manager</a:t>
            </a:r>
            <a:endParaRPr/>
          </a:p>
        </p:txBody>
      </p:sp>
      <p:sp>
        <p:nvSpPr>
          <p:cNvPr id="251" name="Google Shape;251;p43"/>
          <p:cNvSpPr txBox="1"/>
          <p:nvPr/>
        </p:nvSpPr>
        <p:spPr>
          <a:xfrm>
            <a:off x="7687256" y="3089158"/>
            <a:ext cx="28007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Infrastructure Engineer </a:t>
            </a:r>
            <a:endParaRPr/>
          </a:p>
        </p:txBody>
      </p:sp>
      <p:pic>
        <p:nvPicPr>
          <p:cNvPr id="252" name="Google Shape;252;p43" descr="A person wearing glasses and looking at the camera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075" y="1599434"/>
            <a:ext cx="4346856" cy="434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IE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Thomas Andrew - About me </a:t>
            </a:r>
            <a:br>
              <a:rPr lang="en-IE" sz="25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771" y="1553029"/>
            <a:ext cx="587690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 txBox="1"/>
          <p:nvPr/>
        </p:nvSpPr>
        <p:spPr>
          <a:xfrm>
            <a:off x="7779657" y="2133600"/>
            <a:ext cx="396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Developer</a:t>
            </a:r>
            <a:endParaRPr dirty="0"/>
          </a:p>
        </p:txBody>
      </p:sp>
      <p:sp>
        <p:nvSpPr>
          <p:cNvPr id="261" name="Google Shape;261;p44"/>
          <p:cNvSpPr txBox="1"/>
          <p:nvPr/>
        </p:nvSpPr>
        <p:spPr>
          <a:xfrm>
            <a:off x="7779657" y="3194539"/>
            <a:ext cx="45139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Development Manager</a:t>
            </a:r>
            <a:endParaRPr dirty="0"/>
          </a:p>
        </p:txBody>
      </p:sp>
      <p:sp>
        <p:nvSpPr>
          <p:cNvPr id="262" name="Google Shape;262;p44"/>
          <p:cNvSpPr txBox="1"/>
          <p:nvPr/>
        </p:nvSpPr>
        <p:spPr>
          <a:xfrm>
            <a:off x="7779657" y="4255478"/>
            <a:ext cx="19800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Populator</a:t>
            </a:r>
            <a:endParaRPr/>
          </a:p>
        </p:txBody>
      </p:sp>
      <p:pic>
        <p:nvPicPr>
          <p:cNvPr id="263" name="Google Shape;26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167" y="6678070"/>
            <a:ext cx="514604" cy="5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4"/>
          <p:cNvSpPr txBox="1"/>
          <p:nvPr/>
        </p:nvSpPr>
        <p:spPr>
          <a:xfrm>
            <a:off x="910771" y="6750706"/>
            <a:ext cx="18806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@GingerSeagull</a:t>
            </a:r>
            <a:endParaRPr/>
          </a:p>
        </p:txBody>
      </p:sp>
      <p:sp>
        <p:nvSpPr>
          <p:cNvPr id="265" name="Google Shape;265;p44"/>
          <p:cNvSpPr txBox="1"/>
          <p:nvPr/>
        </p:nvSpPr>
        <p:spPr>
          <a:xfrm>
            <a:off x="7778855" y="5316417"/>
            <a:ext cx="30871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Cloud Automation</a:t>
            </a:r>
            <a:endParaRPr dirty="0"/>
          </a:p>
        </p:txBody>
      </p:sp>
      <p:sp>
        <p:nvSpPr>
          <p:cNvPr id="10" name="Google Shape;265;p44">
            <a:extLst>
              <a:ext uri="{FF2B5EF4-FFF2-40B4-BE49-F238E27FC236}">
                <a16:creationId xmlns:a16="http://schemas.microsoft.com/office/drawing/2014/main" id="{BE6B885F-BCD2-4D4C-9B67-21DDB91EC6FC}"/>
              </a:ext>
            </a:extLst>
          </p:cNvPr>
          <p:cNvSpPr txBox="1"/>
          <p:nvPr/>
        </p:nvSpPr>
        <p:spPr>
          <a:xfrm>
            <a:off x="7778855" y="6377358"/>
            <a:ext cx="45147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Preferred pronouns: him / he / his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721F-4845-6543-9E0F-6B366734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on OpenStack (Almost)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2D2BA-F339-204F-95C7-48659EB950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5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97860-6F8B-084A-8544-AC383EC87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92" y="1344773"/>
            <a:ext cx="3123978" cy="3653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01831-4E57-AF45-828D-04871A615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668" y="3142637"/>
            <a:ext cx="86741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1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IE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Technologies Used </a:t>
            </a:r>
            <a:br>
              <a:rPr lang="en-IE" sz="25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565" y="6587631"/>
            <a:ext cx="738085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556" y="6123214"/>
            <a:ext cx="1034758" cy="103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6743" y="6123214"/>
            <a:ext cx="1132114" cy="113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03337" y="6543812"/>
            <a:ext cx="1428121" cy="68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7924" y="5897926"/>
            <a:ext cx="1812337" cy="64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5421" y="5719739"/>
            <a:ext cx="976086" cy="82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12639" y="5736771"/>
            <a:ext cx="1050964" cy="70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42862" y="5981383"/>
            <a:ext cx="1549804" cy="56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71882" y="6650335"/>
            <a:ext cx="1933435" cy="50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9361" y="6875689"/>
            <a:ext cx="2753724" cy="68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12273" y="4895002"/>
            <a:ext cx="1328057" cy="74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31758" y="4788616"/>
            <a:ext cx="2315219" cy="81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705627" y="5065128"/>
            <a:ext cx="1366157" cy="75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637560" y="4388440"/>
            <a:ext cx="2559674" cy="92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470315" y="5317354"/>
            <a:ext cx="1161143" cy="116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624359" y="6330196"/>
            <a:ext cx="1206841" cy="114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90133" y="2200727"/>
            <a:ext cx="1966484" cy="124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358522" y="3702684"/>
            <a:ext cx="771074" cy="10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696215" y="3919619"/>
            <a:ext cx="2120705" cy="93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45737" y="3548442"/>
            <a:ext cx="2017533" cy="80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6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613748" y="2580705"/>
            <a:ext cx="1293184" cy="12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6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761729" y="2552776"/>
            <a:ext cx="1272385" cy="127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6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705627" y="2966626"/>
            <a:ext cx="1286291" cy="67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6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408447" y="2592903"/>
            <a:ext cx="1944775" cy="6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6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892800" y="1347270"/>
            <a:ext cx="1707492" cy="102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6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4112785" y="1367208"/>
            <a:ext cx="833519" cy="83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6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960289" y="1286619"/>
            <a:ext cx="2071180" cy="107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6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0831200" y="1204494"/>
            <a:ext cx="1154975" cy="11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6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822170" y="2421600"/>
            <a:ext cx="1618592" cy="107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p47"/>
          <p:cNvCxnSpPr/>
          <p:nvPr/>
        </p:nvCxnSpPr>
        <p:spPr>
          <a:xfrm>
            <a:off x="11256614" y="4284395"/>
            <a:ext cx="38047" cy="221036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18" name="Google Shape;318;p47"/>
          <p:cNvCxnSpPr/>
          <p:nvPr/>
        </p:nvCxnSpPr>
        <p:spPr>
          <a:xfrm rot="10800000">
            <a:off x="4648849" y="5458283"/>
            <a:ext cx="724284" cy="173026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19" name="Google Shape;319;p47"/>
          <p:cNvSpPr/>
          <p:nvPr/>
        </p:nvSpPr>
        <p:spPr>
          <a:xfrm>
            <a:off x="4848368" y="2304937"/>
            <a:ext cx="1706878" cy="19967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7"/>
          <p:cNvSpPr txBox="1">
            <a:spLocks noGrp="1"/>
          </p:cNvSpPr>
          <p:nvPr>
            <p:ph type="title"/>
          </p:nvPr>
        </p:nvSpPr>
        <p:spPr>
          <a:xfrm>
            <a:off x="671992" y="177023"/>
            <a:ext cx="8680167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IE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OpenStack Cloud - i2</a:t>
            </a:r>
            <a:endParaRPr sz="3600" b="1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7"/>
          <p:cNvSpPr txBox="1">
            <a:spLocks noGrp="1"/>
          </p:cNvSpPr>
          <p:nvPr>
            <p:ph type="sldNum" idx="4294967295"/>
          </p:nvPr>
        </p:nvSpPr>
        <p:spPr>
          <a:xfrm>
            <a:off x="12286323" y="7039844"/>
            <a:ext cx="962928" cy="39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000">
                <a:solidFill>
                  <a:srgbClr val="17365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fld>
            <a:endParaRPr sz="1000">
              <a:solidFill>
                <a:srgbClr val="17365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2" name="Google Shape;322;p47" descr="http://cormachogan.com/wp-content/uploads/2012/09/Pure_Storage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201" y="5574089"/>
            <a:ext cx="1371120" cy="54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7" descr="https://myzone-qumu.netdna-ssl.com/components/com_wordpress/wp/wp-content/uploads/2013/10/netapp-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9606" y="6347701"/>
            <a:ext cx="1147879" cy="41663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7"/>
          <p:cNvSpPr txBox="1"/>
          <p:nvPr/>
        </p:nvSpPr>
        <p:spPr>
          <a:xfrm>
            <a:off x="3358590" y="5287231"/>
            <a:ext cx="1703837" cy="27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1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OSP</a:t>
            </a:r>
            <a:endParaRPr/>
          </a:p>
        </p:txBody>
      </p:sp>
      <p:sp>
        <p:nvSpPr>
          <p:cNvPr id="325" name="Google Shape;325;p47"/>
          <p:cNvSpPr txBox="1"/>
          <p:nvPr/>
        </p:nvSpPr>
        <p:spPr>
          <a:xfrm>
            <a:off x="6873731" y="3847473"/>
            <a:ext cx="2051317" cy="2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79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 End Load Balancer</a:t>
            </a:r>
            <a:endParaRPr/>
          </a:p>
        </p:txBody>
      </p:sp>
      <p:sp>
        <p:nvSpPr>
          <p:cNvPr id="326" name="Google Shape;326;p47"/>
          <p:cNvSpPr txBox="1"/>
          <p:nvPr/>
        </p:nvSpPr>
        <p:spPr>
          <a:xfrm>
            <a:off x="6872852" y="3302099"/>
            <a:ext cx="2051317" cy="22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External Load Balancer</a:t>
            </a:r>
            <a:endParaRPr/>
          </a:p>
        </p:txBody>
      </p:sp>
      <p:cxnSp>
        <p:nvCxnSpPr>
          <p:cNvPr id="327" name="Google Shape;327;p47"/>
          <p:cNvCxnSpPr/>
          <p:nvPr/>
        </p:nvCxnSpPr>
        <p:spPr>
          <a:xfrm rot="10800000">
            <a:off x="4040254" y="5568704"/>
            <a:ext cx="0" cy="198793"/>
          </a:xfrm>
          <a:prstGeom prst="straightConnector1">
            <a:avLst/>
          </a:prstGeom>
          <a:noFill/>
          <a:ln w="25400" cap="flat" cmpd="sng">
            <a:solidFill>
              <a:srgbClr val="00544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28" name="Google Shape;328;p47"/>
          <p:cNvCxnSpPr>
            <a:stCxn id="329" idx="3"/>
          </p:cNvCxnSpPr>
          <p:nvPr/>
        </p:nvCxnSpPr>
        <p:spPr>
          <a:xfrm rot="10800000" flipH="1">
            <a:off x="4279591" y="2545037"/>
            <a:ext cx="568200" cy="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30" name="Google Shape;330;p47"/>
          <p:cNvCxnSpPr/>
          <p:nvPr/>
        </p:nvCxnSpPr>
        <p:spPr>
          <a:xfrm>
            <a:off x="177" y="2237547"/>
            <a:ext cx="6579297" cy="19230"/>
          </a:xfrm>
          <a:prstGeom prst="straightConnector1">
            <a:avLst/>
          </a:prstGeom>
          <a:noFill/>
          <a:ln w="25400" cap="flat" cmpd="sng">
            <a:solidFill>
              <a:srgbClr val="FEAA0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31" name="Google Shape;331;p47"/>
          <p:cNvCxnSpPr/>
          <p:nvPr/>
        </p:nvCxnSpPr>
        <p:spPr>
          <a:xfrm flipH="1">
            <a:off x="6574880" y="2269736"/>
            <a:ext cx="4593" cy="5289939"/>
          </a:xfrm>
          <a:prstGeom prst="straightConnector1">
            <a:avLst/>
          </a:prstGeom>
          <a:noFill/>
          <a:ln w="25400" cap="flat" cmpd="sng">
            <a:solidFill>
              <a:srgbClr val="FEAA0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32" name="Google Shape;332;p47"/>
          <p:cNvSpPr/>
          <p:nvPr/>
        </p:nvSpPr>
        <p:spPr>
          <a:xfrm>
            <a:off x="5910829" y="5075755"/>
            <a:ext cx="1305667" cy="32813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3078789" y="1825039"/>
            <a:ext cx="1922931" cy="38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90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IE1</a:t>
            </a:r>
            <a:endParaRPr/>
          </a:p>
        </p:txBody>
      </p:sp>
      <p:sp>
        <p:nvSpPr>
          <p:cNvPr id="334" name="Google Shape;334;p47"/>
          <p:cNvSpPr txBox="1"/>
          <p:nvPr/>
        </p:nvSpPr>
        <p:spPr>
          <a:xfrm>
            <a:off x="8551832" y="1825039"/>
            <a:ext cx="2511738" cy="38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90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IE2</a:t>
            </a:r>
            <a:endParaRPr/>
          </a:p>
        </p:txBody>
      </p:sp>
      <p:cxnSp>
        <p:nvCxnSpPr>
          <p:cNvPr id="335" name="Google Shape;335;p47"/>
          <p:cNvCxnSpPr/>
          <p:nvPr/>
        </p:nvCxnSpPr>
        <p:spPr>
          <a:xfrm>
            <a:off x="6577845" y="2256777"/>
            <a:ext cx="6861754" cy="93800"/>
          </a:xfrm>
          <a:prstGeom prst="straightConnector1">
            <a:avLst/>
          </a:prstGeom>
          <a:noFill/>
          <a:ln w="25400" cap="flat" cmpd="sng">
            <a:solidFill>
              <a:srgbClr val="FEAA0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36" name="Google Shape;336;p47"/>
          <p:cNvSpPr txBox="1"/>
          <p:nvPr/>
        </p:nvSpPr>
        <p:spPr>
          <a:xfrm>
            <a:off x="6151840" y="5121117"/>
            <a:ext cx="1027099" cy="27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Dark fibre</a:t>
            </a:r>
            <a:endParaRPr/>
          </a:p>
        </p:txBody>
      </p:sp>
      <p:pic>
        <p:nvPicPr>
          <p:cNvPr id="337" name="Google Shape;337;p47" descr="https://pbs.twimg.com/profile_images/654834814340562944/eP-qyln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6713" y="1280290"/>
            <a:ext cx="826140" cy="826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47"/>
          <p:cNvCxnSpPr>
            <a:stCxn id="337" idx="1"/>
          </p:cNvCxnSpPr>
          <p:nvPr/>
        </p:nvCxnSpPr>
        <p:spPr>
          <a:xfrm flipH="1">
            <a:off x="5567013" y="1693360"/>
            <a:ext cx="479700" cy="492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39" name="Google Shape;339;p47"/>
          <p:cNvCxnSpPr>
            <a:stCxn id="337" idx="3"/>
          </p:cNvCxnSpPr>
          <p:nvPr/>
        </p:nvCxnSpPr>
        <p:spPr>
          <a:xfrm>
            <a:off x="6872853" y="1693360"/>
            <a:ext cx="455100" cy="492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40" name="Google Shape;340;p47"/>
          <p:cNvSpPr txBox="1"/>
          <p:nvPr/>
        </p:nvSpPr>
        <p:spPr>
          <a:xfrm>
            <a:off x="5058467" y="1263189"/>
            <a:ext cx="1017334" cy="65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1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LOAD BALANCER</a:t>
            </a:r>
            <a:endParaRPr/>
          </a:p>
        </p:txBody>
      </p:sp>
      <p:pic>
        <p:nvPicPr>
          <p:cNvPr id="341" name="Google Shape;341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6454" y="2758996"/>
            <a:ext cx="1203331" cy="1240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47"/>
          <p:cNvCxnSpPr/>
          <p:nvPr/>
        </p:nvCxnSpPr>
        <p:spPr>
          <a:xfrm>
            <a:off x="2376102" y="3053494"/>
            <a:ext cx="1419801" cy="1446455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29" name="Google Shape;329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14141" y="2310597"/>
            <a:ext cx="1165450" cy="47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9874" y="2360782"/>
            <a:ext cx="882355" cy="4175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47"/>
          <p:cNvCxnSpPr>
            <a:stCxn id="329" idx="1"/>
          </p:cNvCxnSpPr>
          <p:nvPr/>
        </p:nvCxnSpPr>
        <p:spPr>
          <a:xfrm rot="10800000">
            <a:off x="1748241" y="2539037"/>
            <a:ext cx="13659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45" name="Google Shape;345;p47" descr="Image result for ironic driver hp integ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5919" y="3122573"/>
            <a:ext cx="1009433" cy="33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47"/>
          <p:cNvCxnSpPr>
            <a:endCxn id="329" idx="1"/>
          </p:cNvCxnSpPr>
          <p:nvPr/>
        </p:nvCxnSpPr>
        <p:spPr>
          <a:xfrm rot="10800000" flipH="1">
            <a:off x="2363841" y="2546837"/>
            <a:ext cx="750300" cy="4956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47" name="Google Shape;347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9999" y="5777164"/>
            <a:ext cx="959511" cy="8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1246" y="6665664"/>
            <a:ext cx="942421" cy="45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07060" y="2909909"/>
            <a:ext cx="3158538" cy="79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15694" y="3552006"/>
            <a:ext cx="1935444" cy="83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55075" y="2342994"/>
            <a:ext cx="1230863" cy="51875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/>
          <p:nvPr/>
        </p:nvSpPr>
        <p:spPr>
          <a:xfrm>
            <a:off x="6590472" y="2299129"/>
            <a:ext cx="1706878" cy="19967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49163" y="2904101"/>
            <a:ext cx="3158538" cy="79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57798" y="3546198"/>
            <a:ext cx="1935444" cy="83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97179" y="2337186"/>
            <a:ext cx="1230863" cy="51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26652" y="4627257"/>
            <a:ext cx="646518" cy="65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7" descr="https://content.mirantis.com/rs/451-RBY-185/images/icon-pure-play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76398" y="4509691"/>
            <a:ext cx="723324" cy="72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47"/>
          <p:cNvCxnSpPr>
            <a:stCxn id="341" idx="2"/>
          </p:cNvCxnSpPr>
          <p:nvPr/>
        </p:nvCxnSpPr>
        <p:spPr>
          <a:xfrm flipH="1">
            <a:off x="2094820" y="3999931"/>
            <a:ext cx="3300" cy="2520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59" name="Google Shape;359;p4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700" y="4441095"/>
            <a:ext cx="1875743" cy="111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5623" y="3463306"/>
            <a:ext cx="1222348" cy="76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84237" y="3611117"/>
            <a:ext cx="598474" cy="566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47"/>
          <p:cNvCxnSpPr/>
          <p:nvPr/>
        </p:nvCxnSpPr>
        <p:spPr>
          <a:xfrm>
            <a:off x="2094837" y="6520219"/>
            <a:ext cx="1355073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63" name="Google Shape;363;p47"/>
          <p:cNvCxnSpPr/>
          <p:nvPr/>
        </p:nvCxnSpPr>
        <p:spPr>
          <a:xfrm>
            <a:off x="3449910" y="6520219"/>
            <a:ext cx="597532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64" name="Google Shape;364;p4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06757" y="7195870"/>
            <a:ext cx="1538947" cy="4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77581" y="6760540"/>
            <a:ext cx="1199959" cy="269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47"/>
          <p:cNvCxnSpPr>
            <a:stCxn id="365" idx="3"/>
          </p:cNvCxnSpPr>
          <p:nvPr/>
        </p:nvCxnSpPr>
        <p:spPr>
          <a:xfrm>
            <a:off x="1477540" y="6895151"/>
            <a:ext cx="2152500" cy="30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67" name="Google Shape;367;p47" descr="http://cormachogan.com/wp-content/uploads/2012/09/Pure_Storage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0123" y="5598772"/>
            <a:ext cx="1371120" cy="54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7" descr="https://myzone-qumu.netdna-ssl.com/components/com_wordpress/wp/wp-content/uploads/2013/10/netapp-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529" y="6372384"/>
            <a:ext cx="1147879" cy="41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97362" y="2403761"/>
            <a:ext cx="882355" cy="41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7" descr="Image result for ironic driver hp integ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856838" y="3226169"/>
            <a:ext cx="1009433" cy="33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548977" y="4543070"/>
            <a:ext cx="1875743" cy="111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2197227" y="3641843"/>
            <a:ext cx="1222348" cy="76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13832" y="6789022"/>
            <a:ext cx="1199959" cy="26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5694" y="3060518"/>
            <a:ext cx="1203331" cy="124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709944" y="3764660"/>
            <a:ext cx="598474" cy="56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90682" y="2367019"/>
            <a:ext cx="1165450" cy="472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377;p47"/>
          <p:cNvCxnSpPr>
            <a:stCxn id="369" idx="1"/>
          </p:cNvCxnSpPr>
          <p:nvPr/>
        </p:nvCxnSpPr>
        <p:spPr>
          <a:xfrm rot="10800000">
            <a:off x="10068062" y="2598144"/>
            <a:ext cx="1629300" cy="14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78" name="Google Shape;378;p47"/>
          <p:cNvCxnSpPr/>
          <p:nvPr/>
        </p:nvCxnSpPr>
        <p:spPr>
          <a:xfrm rot="10800000" flipH="1">
            <a:off x="8322528" y="2626444"/>
            <a:ext cx="568153" cy="17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79" name="Google Shape;379;p47"/>
          <p:cNvCxnSpPr>
            <a:endCxn id="376" idx="3"/>
          </p:cNvCxnSpPr>
          <p:nvPr/>
        </p:nvCxnSpPr>
        <p:spPr>
          <a:xfrm rot="10800000">
            <a:off x="10056132" y="2603259"/>
            <a:ext cx="703200" cy="6519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80" name="Google Shape;380;p47"/>
          <p:cNvCxnSpPr>
            <a:endCxn id="381" idx="1"/>
          </p:cNvCxnSpPr>
          <p:nvPr/>
        </p:nvCxnSpPr>
        <p:spPr>
          <a:xfrm rot="10800000" flipH="1">
            <a:off x="7890655" y="5453588"/>
            <a:ext cx="959700" cy="18339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82" name="Google Shape;382;p47"/>
          <p:cNvCxnSpPr/>
          <p:nvPr/>
        </p:nvCxnSpPr>
        <p:spPr>
          <a:xfrm>
            <a:off x="10126594" y="6487145"/>
            <a:ext cx="1151370" cy="761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83" name="Google Shape;383;p4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87373" y="7188546"/>
            <a:ext cx="1538947" cy="4166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47"/>
          <p:cNvCxnSpPr>
            <a:stCxn id="385" idx="3"/>
          </p:cNvCxnSpPr>
          <p:nvPr/>
        </p:nvCxnSpPr>
        <p:spPr>
          <a:xfrm>
            <a:off x="10019673" y="6910338"/>
            <a:ext cx="1797600" cy="15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86" name="Google Shape;386;p47"/>
          <p:cNvCxnSpPr/>
          <p:nvPr/>
        </p:nvCxnSpPr>
        <p:spPr>
          <a:xfrm rot="10800000" flipH="1">
            <a:off x="9328584" y="3446298"/>
            <a:ext cx="1355953" cy="1046634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87" name="Google Shape;387;p4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906257" y="3339417"/>
            <a:ext cx="407726" cy="12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079604" y="3619041"/>
            <a:ext cx="407726" cy="12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776600" y="4536556"/>
            <a:ext cx="604104" cy="14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1002336" y="4596249"/>
            <a:ext cx="604104" cy="14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911458" y="3796225"/>
            <a:ext cx="861711" cy="19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758805" y="3863389"/>
            <a:ext cx="861711" cy="19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90370" y="2538789"/>
            <a:ext cx="462117" cy="21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409077" y="2786953"/>
            <a:ext cx="390559" cy="16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81098" y="2344789"/>
            <a:ext cx="459810" cy="17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2635518" y="2643131"/>
            <a:ext cx="462117" cy="21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2654225" y="2891295"/>
            <a:ext cx="390559" cy="16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2626246" y="2449131"/>
            <a:ext cx="459810" cy="170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47"/>
          <p:cNvCxnSpPr>
            <a:stCxn id="345" idx="0"/>
            <a:endCxn id="343" idx="2"/>
          </p:cNvCxnSpPr>
          <p:nvPr/>
        </p:nvCxnSpPr>
        <p:spPr>
          <a:xfrm rot="10800000" flipH="1">
            <a:off x="820636" y="2778473"/>
            <a:ext cx="570300" cy="3441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00" name="Google Shape;400;p47"/>
          <p:cNvCxnSpPr>
            <a:stCxn id="370" idx="0"/>
          </p:cNvCxnSpPr>
          <p:nvPr/>
        </p:nvCxnSpPr>
        <p:spPr>
          <a:xfrm rot="10800000">
            <a:off x="12023155" y="2836469"/>
            <a:ext cx="338400" cy="3897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81" name="Google Shape;381;p47"/>
          <p:cNvSpPr txBox="1"/>
          <p:nvPr/>
        </p:nvSpPr>
        <p:spPr>
          <a:xfrm>
            <a:off x="8850355" y="5314095"/>
            <a:ext cx="1703837" cy="27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1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OSP</a:t>
            </a:r>
            <a:endParaRPr/>
          </a:p>
        </p:txBody>
      </p:sp>
      <p:cxnSp>
        <p:nvCxnSpPr>
          <p:cNvPr id="401" name="Google Shape;401;p47"/>
          <p:cNvCxnSpPr/>
          <p:nvPr/>
        </p:nvCxnSpPr>
        <p:spPr>
          <a:xfrm rot="10800000">
            <a:off x="9532020" y="5595568"/>
            <a:ext cx="0" cy="198793"/>
          </a:xfrm>
          <a:prstGeom prst="straightConnector1">
            <a:avLst/>
          </a:prstGeom>
          <a:noFill/>
          <a:ln w="25400" cap="flat" cmpd="sng">
            <a:solidFill>
              <a:srgbClr val="00544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02" name="Google Shape;402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21764" y="5804028"/>
            <a:ext cx="959511" cy="8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18417" y="4654122"/>
            <a:ext cx="646518" cy="65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 descr="https://content.mirantis.com/rs/451-RBY-185/images/icon-pure-play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368164" y="4536556"/>
            <a:ext cx="723324" cy="7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77252" y="6680852"/>
            <a:ext cx="942421" cy="45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22C0-733D-464A-9F26-E8B62AE3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 that Jack built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0820D-03EF-C041-AD38-E0382AFA3E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8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1948D-3142-B346-AEB1-0724E2D0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219" y="1688535"/>
            <a:ext cx="100203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7A0FB-68F6-6E44-8439-C47AAB279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96" y="1688535"/>
            <a:ext cx="7183868" cy="48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xfrm>
            <a:off x="300556" y="222609"/>
            <a:ext cx="8912024" cy="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IE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OpenStack Cloud - How we run it</a:t>
            </a:r>
            <a:endParaRPr sz="16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6840" y="1767353"/>
            <a:ext cx="3706051" cy="52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8" descr="A close up of a person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45065" y="1767358"/>
            <a:ext cx="3706051" cy="52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A screenshot of a cell phone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6336" y="993154"/>
            <a:ext cx="6522421" cy="122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174</Words>
  <Application>Microsoft Macintosh PowerPoint</Application>
  <PresentationFormat>Custom</PresentationFormat>
  <Paragraphs>65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PT Sans</vt:lpstr>
      <vt:lpstr>Source Sans Pro</vt:lpstr>
      <vt:lpstr>Century Gothic</vt:lpstr>
      <vt:lpstr>1_Office Theme</vt:lpstr>
      <vt:lpstr>Running and maintaining Paddy  Power Betfair’s OpenStack Cloud</vt:lpstr>
      <vt:lpstr>Paddy Power Betfair - who we are.</vt:lpstr>
      <vt:lpstr>Adrian Miron - About me  </vt:lpstr>
      <vt:lpstr>Thomas Andrew - About me  </vt:lpstr>
      <vt:lpstr>Everything on OpenStack (Almost)</vt:lpstr>
      <vt:lpstr>Technologies Used  </vt:lpstr>
      <vt:lpstr>Our OpenStack Cloud - i2</vt:lpstr>
      <vt:lpstr>The stack that Jack built</vt:lpstr>
      <vt:lpstr>Our OpenStack Cloud - How we run it</vt:lpstr>
      <vt:lpstr>Our OpenStack Cloud - An example</vt:lpstr>
      <vt:lpstr>Our OpenStack Cloud - Reporting</vt:lpstr>
      <vt:lpstr>Our OpenStack Cloud - Reporting</vt:lpstr>
      <vt:lpstr>Our OpenStack Cloud - A Challenge</vt:lpstr>
      <vt:lpstr>Our OpenStack Cloud - A Success</vt:lpstr>
      <vt:lpstr>Operational Excellence – Hypervisor failure </vt:lpstr>
      <vt:lpstr>Q&amp;A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and maintaining Paddy  Power Betfair’s OpenStack Cloud</dc:title>
  <cp:lastModifiedBy>Thomas Andrew</cp:lastModifiedBy>
  <cp:revision>4</cp:revision>
  <dcterms:modified xsi:type="dcterms:W3CDTF">2018-11-22T13:59:58Z</dcterms:modified>
</cp:coreProperties>
</file>