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8" r:id="rId1"/>
    <p:sldMasterId id="2147484422" r:id="rId2"/>
    <p:sldMasterId id="2147484424" r:id="rId3"/>
  </p:sldMasterIdLst>
  <p:notesMasterIdLst>
    <p:notesMasterId r:id="rId21"/>
  </p:notesMasterIdLst>
  <p:sldIdLst>
    <p:sldId id="274" r:id="rId4"/>
    <p:sldId id="473" r:id="rId5"/>
    <p:sldId id="474" r:id="rId6"/>
    <p:sldId id="259" r:id="rId7"/>
    <p:sldId id="265" r:id="rId8"/>
    <p:sldId id="266" r:id="rId9"/>
    <p:sldId id="270" r:id="rId10"/>
    <p:sldId id="260" r:id="rId11"/>
    <p:sldId id="267" r:id="rId12"/>
    <p:sldId id="261" r:id="rId13"/>
    <p:sldId id="268" r:id="rId14"/>
    <p:sldId id="271" r:id="rId15"/>
    <p:sldId id="272" r:id="rId16"/>
    <p:sldId id="273" r:id="rId17"/>
    <p:sldId id="263" r:id="rId18"/>
    <p:sldId id="264" r:id="rId19"/>
    <p:sldId id="269" r:id="rId20"/>
  </p:sldIdLst>
  <p:sldSz cx="9144000" cy="5143500" type="screen16x9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/>
    <p:restoredTop sz="76374"/>
  </p:normalViewPr>
  <p:slideViewPr>
    <p:cSldViewPr snapToGrid="0" snapToObjects="1">
      <p:cViewPr varScale="1">
        <p:scale>
          <a:sx n="127" d="100"/>
          <a:sy n="127" d="100"/>
        </p:scale>
        <p:origin x="13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E8978-93A6-4440-89AF-FAF00D782BC5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B4913-05CE-B843-9138-895695E01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9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6F29B-F80C-D543-AA1D-A948EA5A4E9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49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75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4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55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are using </a:t>
            </a:r>
            <a:r>
              <a:rPr lang="en-US" dirty="0" err="1"/>
              <a:t>zun</a:t>
            </a:r>
            <a:r>
              <a:rPr lang="en-US" dirty="0"/>
              <a:t> to deploy kata containers on bare metal</a:t>
            </a:r>
          </a:p>
          <a:p>
            <a:r>
              <a:rPr lang="en-US" dirty="0"/>
              <a:t>- because we need to add/remove interfaces to each kata containers all the containers are started with </a:t>
            </a:r>
            <a:r>
              <a:rPr lang="en-US" dirty="0" err="1"/>
              <a:t>priviledged</a:t>
            </a:r>
            <a:r>
              <a:rPr lang="en-US" dirty="0"/>
              <a:t> flag</a:t>
            </a:r>
          </a:p>
          <a:p>
            <a:r>
              <a:rPr lang="en-US" dirty="0"/>
              <a:t>- the FRR image is taken from glance repository</a:t>
            </a:r>
          </a:p>
          <a:p>
            <a:r>
              <a:rPr lang="en-US" dirty="0"/>
              <a:t>- we defined some specific availability zones inside OpenStack in order to segregate the compute nodes used for NFV from the other compute nodes</a:t>
            </a:r>
          </a:p>
          <a:p>
            <a:endParaRPr lang="en-US" dirty="0"/>
          </a:p>
          <a:p>
            <a:r>
              <a:rPr lang="en-US" dirty="0"/>
              <a:t>- we have a limitation at this moment kata containers are not able to hot plug/hot remove network interfaces. Each time a new interface needs to be added to a kata container in this setup the container must be restarted.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9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ssh</a:t>
            </a:r>
            <a:r>
              <a:rPr lang="en-US" dirty="0"/>
              <a:t> enabled on all kata containers nodes</a:t>
            </a:r>
          </a:p>
          <a:p>
            <a:r>
              <a:rPr lang="en-US" dirty="0"/>
              <a:t>- </a:t>
            </a:r>
            <a:r>
              <a:rPr lang="en-US" dirty="0" err="1"/>
              <a:t>vtysh</a:t>
            </a:r>
            <a:r>
              <a:rPr lang="en-US" dirty="0"/>
              <a:t> is the cli of the FRR</a:t>
            </a:r>
          </a:p>
          <a:p>
            <a:r>
              <a:rPr lang="en-US" dirty="0"/>
              <a:t>- we are running OSPF in order to advertise the loopback </a:t>
            </a:r>
            <a:r>
              <a:rPr lang="en-US" dirty="0" err="1"/>
              <a:t>ip</a:t>
            </a:r>
            <a:r>
              <a:rPr lang="en-US" dirty="0"/>
              <a:t> addresses</a:t>
            </a:r>
          </a:p>
          <a:p>
            <a:r>
              <a:rPr lang="en-US" dirty="0"/>
              <a:t>- </a:t>
            </a:r>
            <a:r>
              <a:rPr lang="en-US" dirty="0" err="1"/>
              <a:t>mpls</a:t>
            </a:r>
            <a:r>
              <a:rPr lang="en-US" dirty="0"/>
              <a:t> was enabled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Label Distribution Protocol – used to exchanged label mapping information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BGP running between leaf nodes in order to advertise EVPN prefixes (MAC addresses)</a:t>
            </a:r>
          </a:p>
          <a:p>
            <a:pPr marL="171450" indent="-171450">
              <a:buFontTx/>
              <a:buChar char="-"/>
            </a:pPr>
            <a:r>
              <a:rPr lang="en-US" dirty="0"/>
              <a:t>L2VPN EVPN enabled</a:t>
            </a:r>
          </a:p>
          <a:p>
            <a:pPr marL="171450" indent="-171450">
              <a:buFontTx/>
              <a:buChar char="-"/>
            </a:pPr>
            <a:r>
              <a:rPr lang="en-US" dirty="0"/>
              <a:t>3 VXLANs (1001,1002 and 1003)</a:t>
            </a:r>
          </a:p>
          <a:p>
            <a:pPr marL="171450" indent="-171450">
              <a:buFontTx/>
              <a:buChar char="-"/>
            </a:pPr>
            <a:r>
              <a:rPr lang="en-US" dirty="0"/>
              <a:t>VXLAN Tunnel endpoints – local </a:t>
            </a:r>
            <a:r>
              <a:rPr lang="en-US" dirty="0" err="1"/>
              <a:t>enpoint</a:t>
            </a:r>
            <a:r>
              <a:rPr lang="en-US" dirty="0"/>
              <a:t> is manually configured, remote endpoint is dynamically discovered by BGP L2VPN protocol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MPLS Label switching mechanism – Packets forwarded based on label </a:t>
            </a:r>
          </a:p>
          <a:p>
            <a:pPr marL="171450" indent="-171450">
              <a:buFontTx/>
              <a:buChar char="-"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3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Traffic capture between spine nodes using </a:t>
            </a:r>
            <a:r>
              <a:rPr lang="en-US" dirty="0" err="1"/>
              <a:t>tcpdump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MPLS encapsulation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VXLAN encapsulated with VXLAN Tunnel endpoints and VXLAN Network ID</a:t>
            </a:r>
          </a:p>
          <a:p>
            <a:pPr marL="171450" indent="-171450">
              <a:buFontTx/>
              <a:buChar char="-"/>
            </a:pPr>
            <a:r>
              <a:rPr lang="en-US" dirty="0"/>
              <a:t>Source MAC address and </a:t>
            </a:r>
            <a:r>
              <a:rPr lang="en-US" dirty="0" err="1"/>
              <a:t>dst</a:t>
            </a:r>
            <a:r>
              <a:rPr lang="en-US" dirty="0"/>
              <a:t> MAC address for our packet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ICMP traffic for our ping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2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1&amp;1 IONOS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Europe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90,000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domains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1&amp;1 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United Internet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1&amp;1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ProfitBricks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1&amp;1 IONOS.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Personal Intro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 are some topics which we will be covering today:</a:t>
            </a:r>
          </a:p>
          <a:p>
            <a:pPr marL="171450" indent="-171450">
              <a:buFontTx/>
              <a:buChar char="-"/>
            </a:pPr>
            <a:r>
              <a:rPr lang="en-US" dirty="0"/>
              <a:t>Kata Containers, specifically kata-runtime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are going to show you how an FRR router can be ran inside of a container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will use FRR as an VNF, in order to build an EVPN topology between two OpenStack Datacenters, and we will cover this scenario in our demo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will also discuss about some other potential </a:t>
            </a:r>
            <a:r>
              <a:rPr lang="en-US" dirty="0" err="1"/>
              <a:t>usecases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you may already know, kata containers offers the security of a </a:t>
            </a:r>
            <a:r>
              <a:rPr lang="en-US" dirty="0" err="1"/>
              <a:t>vm</a:t>
            </a:r>
            <a:r>
              <a:rPr lang="en-US" dirty="0"/>
              <a:t>, and the boot time of a container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That light VM is comprised of two main components: a Filesystem Image, and a Kernel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kernel and the image to be used by the kata-runtime can be customized</a:t>
            </a:r>
          </a:p>
          <a:p>
            <a:pPr marL="171450" indent="-171450">
              <a:buFontTx/>
              <a:buChar char="-"/>
            </a:pPr>
            <a:r>
              <a:rPr lang="en-US" dirty="0"/>
              <a:t>You can specify which kernel / FS to use by changing a few lines of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According to the </a:t>
            </a:r>
            <a:r>
              <a:rPr lang="en-US" dirty="0" err="1"/>
              <a:t>katacontainers</a:t>
            </a:r>
            <a:r>
              <a:rPr lang="en-US" dirty="0"/>
              <a:t> docs, this is what you have to do to compile a custom kernel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you can see,  the vanilla version of the </a:t>
            </a:r>
            <a:r>
              <a:rPr lang="en-US" dirty="0" err="1"/>
              <a:t>linux</a:t>
            </a:r>
            <a:r>
              <a:rPr lang="en-US" dirty="0"/>
              <a:t> kernel source is used, with just some patches applied on top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5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 order to be able to run the kernel compiled earlier, we also had to enable some </a:t>
            </a:r>
            <a:r>
              <a:rPr lang="en-US" dirty="0" err="1"/>
              <a:t>sysctl</a:t>
            </a:r>
            <a:r>
              <a:rPr lang="en-US" dirty="0"/>
              <a:t> flags needed for our </a:t>
            </a:r>
            <a:r>
              <a:rPr lang="en-US" dirty="0" err="1"/>
              <a:t>usecase</a:t>
            </a:r>
            <a:r>
              <a:rPr lang="en-US" dirty="0"/>
              <a:t>, within the FS Image.</a:t>
            </a:r>
          </a:p>
          <a:p>
            <a:r>
              <a:rPr lang="en-US" dirty="0"/>
              <a:t>- We had to make these changes before actually starting containers, so that is why we had to mount the image on our system by using </a:t>
            </a:r>
            <a:r>
              <a:rPr lang="en-US" dirty="0" err="1"/>
              <a:t>guestfish</a:t>
            </a:r>
            <a:r>
              <a:rPr lang="en-US" dirty="0"/>
              <a:t>, so that they are persistent.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1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59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BGP, Label Distribution Protocol, OSPF, EVPN, VRFs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B4913-05CE-B843-9138-895695E01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5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l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1187624" y="4515967"/>
            <a:ext cx="7124328" cy="315050"/>
          </a:xfrm>
        </p:spPr>
        <p:txBody>
          <a:bodyPr anchor="ctr"/>
          <a:lstStyle>
            <a:lvl1pPr marL="0" indent="0">
              <a:buNone/>
              <a:defRPr sz="120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[Name(s)]</a:t>
            </a:r>
          </a:p>
          <a:p>
            <a:pPr lvl="0"/>
            <a:r>
              <a:rPr lang="de-DE" dirty="0"/>
              <a:t>[Department]</a:t>
            </a:r>
          </a:p>
        </p:txBody>
      </p:sp>
      <p:pic>
        <p:nvPicPr>
          <p:cNvPr id="9" name="Picture 1" descr="C:\Users\Designer Desktop\Desktop\logo_bottom_cover.emf">
            <a:extLst>
              <a:ext uri="{FF2B5EF4-FFF2-40B4-BE49-F238E27FC236}">
                <a16:creationId xmlns:a16="http://schemas.microsoft.com/office/drawing/2014/main" id="{6E89B7D0-0426-9548-852E-6E97BF457A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53199" y="4515967"/>
            <a:ext cx="1517506" cy="40683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ub-title_Imag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720071"/>
            <a:ext cx="5486400" cy="425054"/>
          </a:xfrm>
        </p:spPr>
        <p:txBody>
          <a:bodyPr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Edit title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145125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179512" y="4919985"/>
            <a:ext cx="504056" cy="190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1792288" y="619776"/>
            <a:ext cx="5486400" cy="30861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b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TITle</a:t>
            </a:r>
            <a:r>
              <a:rPr lang="de-DE" dirty="0"/>
              <a:t> MASTER FORMAT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179512" y="4919985"/>
            <a:ext cx="504056" cy="190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_Alternative title_Headlin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Bildplatzhalter 20"/>
          <p:cNvSpPr>
            <a:spLocks noGrp="1"/>
          </p:cNvSpPr>
          <p:nvPr>
            <p:ph type="pic" sz="quarter" idx="15" hasCustomPrompt="1"/>
          </p:nvPr>
        </p:nvSpPr>
        <p:spPr>
          <a:xfrm>
            <a:off x="1187451" y="2409826"/>
            <a:ext cx="7129463" cy="188952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1187624" y="4515967"/>
            <a:ext cx="7124328" cy="315050"/>
          </a:xfrm>
        </p:spPr>
        <p:txBody>
          <a:bodyPr anchor="ctr"/>
          <a:lstStyle>
            <a:lvl1pPr marL="0" indent="0">
              <a:buNone/>
              <a:defRPr sz="120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[Name(s)]</a:t>
            </a:r>
          </a:p>
          <a:p>
            <a:pPr lvl="0"/>
            <a:r>
              <a:rPr lang="de-DE" dirty="0"/>
              <a:t>[Department]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40000" y="1161000"/>
            <a:ext cx="7772400" cy="1102519"/>
          </a:xfrm>
        </p:spPr>
        <p:txBody>
          <a:bodyPr anchor="t"/>
          <a:lstStyle>
            <a:lvl1pPr>
              <a:defRPr sz="4000" cap="all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TITle</a:t>
            </a:r>
            <a:r>
              <a:rPr lang="de-DE" dirty="0"/>
              <a:t> MASTER FORMAT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40000" y="789552"/>
            <a:ext cx="7772400" cy="340385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</a:p>
        </p:txBody>
      </p:sp>
      <p:sp>
        <p:nvSpPr>
          <p:cNvPr id="22" name="Rechteck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9" descr="1&amp;1_Logo_Outline_4c_gross_100_80_0_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000" y="4524523"/>
            <a:ext cx="475488" cy="477497"/>
          </a:xfrm>
          <a:prstGeom prst="rect">
            <a:avLst/>
          </a:prstGeom>
        </p:spPr>
      </p:pic>
      <p:sp>
        <p:nvSpPr>
          <p:cNvPr id="14" name="Bildplatzhalter 17"/>
          <p:cNvSpPr>
            <a:spLocks noGrp="1"/>
          </p:cNvSpPr>
          <p:nvPr>
            <p:ph type="pic" sz="quarter" idx="14" hasCustomPrompt="1"/>
          </p:nvPr>
        </p:nvSpPr>
        <p:spPr>
          <a:xfrm>
            <a:off x="252140" y="4155926"/>
            <a:ext cx="719460" cy="84609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Image </a:t>
            </a:r>
            <a:r>
              <a:rPr lang="de-DE" dirty="0" err="1"/>
              <a:t>speaker</a:t>
            </a:r>
            <a:r>
              <a:rPr lang="de-DE" dirty="0"/>
              <a:t> (optional)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_Alternative Title_Mail&amp;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1187624" y="4515967"/>
            <a:ext cx="7124328" cy="315050"/>
          </a:xfrm>
        </p:spPr>
        <p:txBody>
          <a:bodyPr anchor="ctr"/>
          <a:lstStyle>
            <a:lvl1pPr marL="0" indent="0">
              <a:buNone/>
              <a:defRPr sz="120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[Name(s)]</a:t>
            </a:r>
          </a:p>
          <a:p>
            <a:pPr lvl="0"/>
            <a:r>
              <a:rPr lang="de-DE" dirty="0"/>
              <a:t>[Department]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40000" y="782958"/>
            <a:ext cx="7772400" cy="1102519"/>
          </a:xfrm>
        </p:spPr>
        <p:txBody>
          <a:bodyPr anchor="t"/>
          <a:lstStyle>
            <a:lvl1pPr>
              <a:defRPr sz="4000" cap="all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TITle</a:t>
            </a:r>
            <a:r>
              <a:rPr lang="de-DE" dirty="0"/>
              <a:t> MASTER FORMAT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40000" y="411510"/>
            <a:ext cx="7772400" cy="340385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</a:p>
        </p:txBody>
      </p:sp>
      <p:sp>
        <p:nvSpPr>
          <p:cNvPr id="21" name="Rechteck 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9" descr="1&amp;1_Logo_Outline_4c_gross_100_80_0_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000" y="4524523"/>
            <a:ext cx="475488" cy="477497"/>
          </a:xfrm>
          <a:prstGeom prst="rect">
            <a:avLst/>
          </a:prstGeom>
        </p:spPr>
      </p:pic>
      <p:sp>
        <p:nvSpPr>
          <p:cNvPr id="18" name="Bildplatzhalter 17"/>
          <p:cNvSpPr>
            <a:spLocks noGrp="1"/>
          </p:cNvSpPr>
          <p:nvPr>
            <p:ph type="pic" sz="quarter" idx="14" hasCustomPrompt="1"/>
          </p:nvPr>
        </p:nvSpPr>
        <p:spPr>
          <a:xfrm>
            <a:off x="252140" y="4155926"/>
            <a:ext cx="719460" cy="84609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Image </a:t>
            </a:r>
            <a:r>
              <a:rPr lang="de-DE" dirty="0" err="1"/>
              <a:t>speaker</a:t>
            </a:r>
            <a:r>
              <a:rPr lang="de-DE" dirty="0"/>
              <a:t> (optional)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89907"/>
            <a:ext cx="4644135" cy="3096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46800" y="599229"/>
            <a:ext cx="6981605" cy="1108200"/>
          </a:xfrm>
        </p:spPr>
        <p:txBody>
          <a:bodyPr anchor="t">
            <a:normAutofit/>
          </a:bodyPr>
          <a:lstStyle>
            <a:lvl1pPr algn="l">
              <a:defRPr sz="25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7710290" y="3898232"/>
            <a:ext cx="1322844" cy="271969"/>
          </a:xfrm>
          <a:prstGeom prst="rect">
            <a:avLst/>
          </a:prstGeom>
        </p:spPr>
        <p:txBody>
          <a:bodyPr/>
          <a:lstStyle>
            <a:lvl1pPr algn="r">
              <a:buNone/>
              <a:defRPr sz="1269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date</a:t>
            </a:r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4558-D71E-C041-968A-DAF83DA8CDB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254545" y="4905526"/>
            <a:ext cx="725674" cy="7252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32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2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9755BA5-9008-6C44-A3C1-FF71628E4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  <p:sp>
        <p:nvSpPr>
          <p:cNvPr id="4" name="Bildplatzhalter 9">
            <a:extLst>
              <a:ext uri="{FF2B5EF4-FFF2-40B4-BE49-F238E27FC236}">
                <a16:creationId xmlns:a16="http://schemas.microsoft.com/office/drawing/2014/main" id="{39A0234F-2B8B-2646-8FBE-0493272B37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1917" y="1077163"/>
            <a:ext cx="2394611" cy="1425559"/>
          </a:xfrm>
          <a:prstGeom prst="rect">
            <a:avLst/>
          </a:prstGeom>
        </p:spPr>
        <p:txBody>
          <a:bodyPr vert="horz" lIns="115214" tIns="57607" rIns="115214" bIns="57607"/>
          <a:lstStyle>
            <a:lvl1pPr marL="0" indent="0">
              <a:buNone/>
              <a:defRPr sz="103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E127FB51-1904-B24E-9A97-A976E7145E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1808" y="2567677"/>
            <a:ext cx="2394611" cy="163513"/>
          </a:xfrm>
          <a:prstGeom prst="rect">
            <a:avLst/>
          </a:prstGeom>
        </p:spPr>
        <p:txBody>
          <a:bodyPr vert="horz" lIns="0" tIns="57607" rIns="0" bIns="57607" anchor="ctr" anchorCtr="0"/>
          <a:lstStyle>
            <a:lvl1pPr marL="0" indent="0">
              <a:spcBef>
                <a:spcPts val="195"/>
              </a:spcBef>
              <a:buNone/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2pPr>
            <a:lvl3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3pPr>
            <a:lvl4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4pPr>
            <a:lvl5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F92977EE-151E-A447-836F-8DFFAD8761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57764" y="4329963"/>
            <a:ext cx="2394611" cy="163513"/>
          </a:xfrm>
          <a:prstGeom prst="rect">
            <a:avLst/>
          </a:prstGeom>
        </p:spPr>
        <p:txBody>
          <a:bodyPr vert="horz" lIns="0" tIns="57607" rIns="0" bIns="57607" anchor="ctr" anchorCtr="0"/>
          <a:lstStyle>
            <a:lvl1pPr marL="0" indent="0">
              <a:spcBef>
                <a:spcPts val="195"/>
              </a:spcBef>
              <a:buNone/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2pPr>
            <a:lvl3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3pPr>
            <a:lvl4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4pPr>
            <a:lvl5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3A924730-AE48-F846-9E0C-EF3ED78E84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57873" y="2836568"/>
            <a:ext cx="2394611" cy="1425559"/>
          </a:xfrm>
          <a:prstGeom prst="rect">
            <a:avLst/>
          </a:prstGeom>
        </p:spPr>
        <p:txBody>
          <a:bodyPr vert="horz" lIns="115214" tIns="57607" rIns="115214" bIns="57607"/>
          <a:lstStyle>
            <a:lvl1pPr marL="0" indent="0">
              <a:buNone/>
              <a:defRPr sz="103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2410566-5104-324B-AE74-E72132BAE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469" y="964154"/>
            <a:ext cx="5739878" cy="3539672"/>
          </a:xfrm>
          <a:prstGeom prst="rect">
            <a:avLst/>
          </a:prstGeom>
        </p:spPr>
        <p:txBody>
          <a:bodyPr lIns="115214" tIns="57607" rIns="115214" bIns="57607"/>
          <a:lstStyle>
            <a:lvl1pPr marL="27416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10000"/>
              <a:buFont typeface="Wingdings" charset="2"/>
              <a:buChar char="§"/>
              <a:defRPr sz="1428" cap="none" baseline="0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7521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00000"/>
              <a:buFont typeface="Wingdings" charset="2"/>
              <a:buChar char="§"/>
              <a:defRPr sz="119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694537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9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913865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8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5948" indent="-228438">
              <a:buClr>
                <a:srgbClr val="2DA7C5"/>
              </a:buClr>
              <a:buSzPct val="70000"/>
              <a:buFont typeface="Wingdings" charset="2"/>
              <a:buChar char="§"/>
              <a:defRPr>
                <a:latin typeface="PT Sans Caption"/>
                <a:cs typeface="PT Sans Caption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4703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text o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6E064411-703D-4B0E-A136-A9559958F2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14" y="1612"/>
          <a:ext cx="1613" cy="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6E064411-703D-4B0E-A136-A9559958F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" y="1612"/>
                        <a:ext cx="1613" cy="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232282-0370-344C-A3D7-58CB04CE4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427D6810-97C2-5346-AA41-7824107AA0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469" y="964154"/>
            <a:ext cx="8698439" cy="3539672"/>
          </a:xfrm>
          <a:prstGeom prst="rect">
            <a:avLst/>
          </a:prstGeom>
        </p:spPr>
        <p:txBody>
          <a:bodyPr lIns="115214" tIns="57607" rIns="115214" bIns="57607"/>
          <a:lstStyle>
            <a:lvl1pPr marL="27416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10000"/>
              <a:buFont typeface="Wingdings" charset="2"/>
              <a:buChar char="§"/>
              <a:defRPr sz="1428" cap="none" baseline="0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7521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00000"/>
              <a:buFont typeface="Wingdings" charset="2"/>
              <a:buChar char="§"/>
              <a:defRPr sz="119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694537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9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913865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8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5948" indent="-228438">
              <a:buClr>
                <a:srgbClr val="2DA7C5"/>
              </a:buClr>
              <a:buSzPct val="70000"/>
              <a:buFont typeface="Wingdings" charset="2"/>
              <a:buChar char="§"/>
              <a:defRPr>
                <a:latin typeface="PT Sans Caption"/>
                <a:cs typeface="PT Sans Caption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CC428FC-AFCB-654C-B779-94234E45D04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10867" y="565345"/>
            <a:ext cx="8487618" cy="3991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86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Seiten-</a:t>
            </a:r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2843140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u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110469" y="964154"/>
            <a:ext cx="3733948" cy="3539672"/>
          </a:xfrm>
          <a:prstGeom prst="rect">
            <a:avLst/>
          </a:prstGeom>
        </p:spPr>
        <p:txBody>
          <a:bodyPr lIns="115214" tIns="57607" rIns="115214" bIns="57607"/>
          <a:lstStyle>
            <a:lvl1pPr marL="27416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10000"/>
              <a:buFont typeface="Wingdings" charset="2"/>
              <a:buChar char="§"/>
              <a:defRPr sz="1428" cap="none" baseline="0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7521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00000"/>
              <a:buFont typeface="Wingdings" charset="2"/>
              <a:buChar char="§"/>
              <a:defRPr sz="119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694537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9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913865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80000"/>
              <a:buFont typeface="Wingdings" charset="2"/>
              <a:buChar char="§"/>
              <a:defRPr sz="1110" cap="none">
                <a:solidFill>
                  <a:srgbClr val="51514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5948" indent="-228438">
              <a:buClr>
                <a:srgbClr val="2DA7C5"/>
              </a:buClr>
              <a:buSzPct val="70000"/>
              <a:buFont typeface="Wingdings" charset="2"/>
              <a:buChar char="§"/>
              <a:defRPr>
                <a:latin typeface="PT Sans Caption"/>
                <a:cs typeface="PT Sans Caption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72659" y="964154"/>
            <a:ext cx="3733948" cy="3539672"/>
          </a:xfrm>
          <a:prstGeom prst="rect">
            <a:avLst/>
          </a:prstGeom>
        </p:spPr>
        <p:txBody>
          <a:bodyPr lIns="115214" tIns="57607" rIns="115214" bIns="57607"/>
          <a:lstStyle>
            <a:lvl1pPr marL="27416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10000"/>
              <a:buFont typeface="Wingdings" charset="2"/>
              <a:buChar char="§"/>
              <a:defRPr sz="1428" cap="none"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7521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00000"/>
              <a:buFont typeface="Wingdings" charset="2"/>
              <a:buChar char="§"/>
              <a:defRPr sz="119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694537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90000"/>
              <a:buFont typeface="Wingdings" charset="2"/>
              <a:buChar char="§"/>
              <a:defRPr sz="111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913865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80000"/>
              <a:buFont typeface="Wingdings" charset="2"/>
              <a:buChar char="§"/>
              <a:defRPr sz="111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5948" indent="-228438">
              <a:buClr>
                <a:srgbClr val="2DA7C5"/>
              </a:buClr>
              <a:buSzPct val="70000"/>
              <a:buFont typeface="Wingdings" charset="2"/>
              <a:buChar char="§"/>
              <a:defRPr>
                <a:latin typeface="PT Sans Caption"/>
                <a:cs typeface="PT Sans Caption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5B27B37C-C98D-E140-B735-6567994D4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1280264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302052" y="1077163"/>
            <a:ext cx="2634072" cy="1425559"/>
          </a:xfrm>
          <a:prstGeom prst="rect">
            <a:avLst/>
          </a:prstGeom>
        </p:spPr>
        <p:txBody>
          <a:bodyPr vert="horz" lIns="115214" tIns="57607" rIns="115214" bIns="57607"/>
          <a:lstStyle>
            <a:lvl1pPr marL="0" indent="0">
              <a:buNone/>
              <a:defRPr sz="1031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301943" y="2567677"/>
            <a:ext cx="2634072" cy="163513"/>
          </a:xfrm>
          <a:prstGeom prst="rect">
            <a:avLst/>
          </a:prstGeom>
        </p:spPr>
        <p:txBody>
          <a:bodyPr vert="horz" lIns="0" tIns="57607" rIns="0" bIns="57607" anchor="ctr" anchorCtr="0"/>
          <a:lstStyle>
            <a:lvl1pPr marL="0" indent="0">
              <a:spcBef>
                <a:spcPts val="195"/>
              </a:spcBef>
              <a:buNone/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2pPr>
            <a:lvl3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3pPr>
            <a:lvl4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4pPr>
            <a:lvl5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extplatzhalter 15"/>
          <p:cNvSpPr>
            <a:spLocks noGrp="1"/>
          </p:cNvSpPr>
          <p:nvPr>
            <p:ph type="body" sz="quarter" idx="18"/>
          </p:nvPr>
        </p:nvSpPr>
        <p:spPr>
          <a:xfrm>
            <a:off x="307899" y="4329963"/>
            <a:ext cx="2634072" cy="163513"/>
          </a:xfrm>
          <a:prstGeom prst="rect">
            <a:avLst/>
          </a:prstGeom>
        </p:spPr>
        <p:txBody>
          <a:bodyPr vert="horz" lIns="0" tIns="57607" rIns="0" bIns="57607" anchor="ctr" anchorCtr="0"/>
          <a:lstStyle>
            <a:lvl1pPr marL="0" indent="0">
              <a:spcBef>
                <a:spcPts val="195"/>
              </a:spcBef>
              <a:buNone/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2pPr>
            <a:lvl3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3pPr>
            <a:lvl4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4pPr>
            <a:lvl5pPr>
              <a:defRPr sz="793" b="0" i="0"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9"/>
          </p:nvPr>
        </p:nvSpPr>
        <p:spPr>
          <a:xfrm>
            <a:off x="308009" y="2836568"/>
            <a:ext cx="2634072" cy="1425559"/>
          </a:xfrm>
          <a:prstGeom prst="rect">
            <a:avLst/>
          </a:prstGeom>
        </p:spPr>
        <p:txBody>
          <a:bodyPr vert="horz" lIns="115214" tIns="57607" rIns="115214" bIns="57607"/>
          <a:lstStyle>
            <a:lvl1pPr marL="0" indent="0">
              <a:buNone/>
              <a:defRPr sz="1031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280198" y="964154"/>
            <a:ext cx="5563735" cy="3539672"/>
          </a:xfrm>
          <a:prstGeom prst="rect">
            <a:avLst/>
          </a:prstGeom>
        </p:spPr>
        <p:txBody>
          <a:bodyPr lIns="115214" tIns="57607" rIns="115214" bIns="57607"/>
          <a:lstStyle>
            <a:lvl1pPr marL="27416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10000"/>
              <a:buFont typeface="Wingdings" charset="2"/>
              <a:buChar char="§"/>
              <a:defRPr sz="1428" cap="none"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75210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100000"/>
              <a:buFont typeface="Wingdings" charset="2"/>
              <a:buChar char="§"/>
              <a:defRPr sz="119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694537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90000"/>
              <a:buFont typeface="Wingdings" charset="2"/>
              <a:buChar char="§"/>
              <a:defRPr sz="111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913865" indent="-182773">
              <a:lnSpc>
                <a:spcPct val="110000"/>
              </a:lnSpc>
              <a:spcBef>
                <a:spcPts val="0"/>
              </a:spcBef>
              <a:spcAft>
                <a:spcPts val="508"/>
              </a:spcAft>
              <a:buClr>
                <a:srgbClr val="2DA7C5"/>
              </a:buClr>
              <a:buSzPct val="80000"/>
              <a:buFont typeface="Wingdings" charset="2"/>
              <a:buChar char="§"/>
              <a:defRPr sz="1110" cap="none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5948" indent="-228438">
              <a:buClr>
                <a:srgbClr val="2DA7C5"/>
              </a:buClr>
              <a:buSzPct val="70000"/>
              <a:buFont typeface="Wingdings" charset="2"/>
              <a:buChar char="§"/>
              <a:defRPr>
                <a:latin typeface="PT Sans Caption"/>
                <a:cs typeface="PT Sans Caption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37D0202-9E97-3C43-886D-3217FEEFA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95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81052F2-1993-425E-8851-1719E9BFEE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14" y="1612"/>
          <a:ext cx="1613" cy="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81052F2-1993-425E-8851-1719E9BFEE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" y="1612"/>
                        <a:ext cx="1613" cy="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93615" y="1071898"/>
            <a:ext cx="8550318" cy="3398554"/>
          </a:xfrm>
          <a:prstGeom prst="rect">
            <a:avLst/>
          </a:prstGeom>
        </p:spPr>
        <p:txBody>
          <a:bodyPr vert="horz" lIns="115214" tIns="57607" rIns="115214" bIns="57607"/>
          <a:lstStyle>
            <a:lvl1pPr marL="0" indent="0">
              <a:buNone/>
              <a:defRPr sz="1031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59E0CD-CA84-D44D-91ED-FDA4B0D686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192329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99593" y="897564"/>
            <a:ext cx="7200800" cy="3936263"/>
          </a:xfrm>
        </p:spPr>
        <p:txBody>
          <a:bodyPr/>
          <a:lstStyle>
            <a:lvl1pPr marL="540000" indent="-540000">
              <a:buFont typeface="Wingdings 2" pitchFamily="18" charset="2"/>
              <a:buChar char="¢"/>
              <a:defRPr sz="2400">
                <a:solidFill>
                  <a:schemeClr val="tx2"/>
                </a:solidFill>
              </a:defRPr>
            </a:lvl1pPr>
            <a:lvl2pPr marL="540000" indent="-540000">
              <a:buFont typeface="Wingdings 2" pitchFamily="18" charset="2"/>
              <a:buChar char=""/>
              <a:defRPr sz="2400">
                <a:solidFill>
                  <a:schemeClr val="tx2"/>
                </a:solidFill>
              </a:defRPr>
            </a:lvl2pPr>
            <a:lvl3pPr marL="1080000" indent="-540000">
              <a:buFont typeface="Wingdings 2" pitchFamily="18" charset="2"/>
              <a:buChar char=""/>
              <a:defRPr sz="2000">
                <a:solidFill>
                  <a:schemeClr val="tx2"/>
                </a:solidFill>
              </a:defRPr>
            </a:lvl3pPr>
            <a:lvl4pPr marL="1620000" indent="-540000">
              <a:buFont typeface="Wingdings 2" pitchFamily="18" charset="2"/>
              <a:buChar char=""/>
              <a:defRPr sz="2000">
                <a:solidFill>
                  <a:schemeClr val="tx2"/>
                </a:solidFill>
              </a:defRPr>
            </a:lvl4pPr>
            <a:lvl5pPr marL="2160000" indent="-540000">
              <a:buFont typeface="Wingdings 2" pitchFamily="18" charset="2"/>
              <a:buChar char=""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agenda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agenda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>
          <a:xfrm>
            <a:off x="755576" y="4914033"/>
            <a:ext cx="792088" cy="196000"/>
          </a:xfrm>
        </p:spPr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941235" y="1505906"/>
            <a:ext cx="1319064" cy="1318298"/>
          </a:xfrm>
          <a:prstGeom prst="rect">
            <a:avLst/>
          </a:prstGeom>
        </p:spPr>
        <p:txBody>
          <a:bodyPr/>
          <a:lstStyle>
            <a:lvl1pPr>
              <a:defRPr sz="1269"/>
            </a:lvl1pPr>
          </a:lstStyle>
          <a:p>
            <a:endParaRPr lang="ro-RO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542492" y="3081064"/>
            <a:ext cx="2116550" cy="211532"/>
          </a:xfrm>
          <a:prstGeom prst="rect">
            <a:avLst/>
          </a:prstGeom>
        </p:spPr>
        <p:txBody>
          <a:bodyPr/>
          <a:lstStyle>
            <a:lvl1pPr algn="ctr">
              <a:buNone/>
              <a:defRPr sz="1428" b="1">
                <a:solidFill>
                  <a:srgbClr val="003D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81052F2-1993-425E-8851-1719E9BFEE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14" y="1612"/>
          <a:ext cx="1613" cy="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81052F2-1993-425E-8851-1719E9BFEE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" y="1612"/>
                        <a:ext cx="1613" cy="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44256" y="3297632"/>
            <a:ext cx="2128644" cy="172499"/>
          </a:xfrm>
          <a:prstGeom prst="rect">
            <a:avLst/>
          </a:prstGeom>
        </p:spPr>
        <p:txBody>
          <a:bodyPr/>
          <a:lstStyle>
            <a:lvl1pPr algn="ctr">
              <a:buNone/>
              <a:defRPr sz="952" b="1">
                <a:solidFill>
                  <a:srgbClr val="3C9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  <a:endParaRPr lang="ro-RO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522335" y="3535605"/>
            <a:ext cx="2156865" cy="556028"/>
          </a:xfrm>
          <a:prstGeom prst="rect">
            <a:avLst/>
          </a:prstGeom>
        </p:spPr>
        <p:txBody>
          <a:bodyPr/>
          <a:lstStyle>
            <a:lvl1pPr marL="341700" marR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952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E-mail address</a:t>
            </a:r>
          </a:p>
          <a:p>
            <a:pPr lvl="0"/>
            <a:r>
              <a:rPr lang="en-US" dirty="0"/>
              <a:t>Phone number 1</a:t>
            </a:r>
          </a:p>
          <a:p>
            <a:pPr marL="341700" marR="0" lvl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Phone number 2</a:t>
            </a:r>
            <a:endParaRPr lang="ro-RO" dirty="0"/>
          </a:p>
        </p:txBody>
      </p:sp>
      <p:sp>
        <p:nvSpPr>
          <p:cNvPr id="70" name="Picture Placeholder 28"/>
          <p:cNvSpPr>
            <a:spLocks noGrp="1"/>
          </p:cNvSpPr>
          <p:nvPr>
            <p:ph type="pic" sz="quarter" idx="23"/>
          </p:nvPr>
        </p:nvSpPr>
        <p:spPr>
          <a:xfrm>
            <a:off x="6852961" y="1505906"/>
            <a:ext cx="1319064" cy="1318298"/>
          </a:xfrm>
          <a:prstGeom prst="rect">
            <a:avLst/>
          </a:prstGeom>
        </p:spPr>
        <p:txBody>
          <a:bodyPr/>
          <a:lstStyle>
            <a:lvl1pPr>
              <a:defRPr sz="1269"/>
            </a:lvl1pPr>
          </a:lstStyle>
          <a:p>
            <a:endParaRPr lang="ro-RO" dirty="0"/>
          </a:p>
        </p:txBody>
      </p:sp>
      <p:sp>
        <p:nvSpPr>
          <p:cNvPr id="71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6454218" y="3081064"/>
            <a:ext cx="2116550" cy="211532"/>
          </a:xfrm>
          <a:prstGeom prst="rect">
            <a:avLst/>
          </a:prstGeom>
        </p:spPr>
        <p:txBody>
          <a:bodyPr/>
          <a:lstStyle>
            <a:lvl1pPr algn="ctr">
              <a:buNone/>
              <a:defRPr sz="1428" b="1">
                <a:solidFill>
                  <a:srgbClr val="003D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452454" y="3297632"/>
            <a:ext cx="2122597" cy="172499"/>
          </a:xfrm>
          <a:prstGeom prst="rect">
            <a:avLst/>
          </a:prstGeom>
        </p:spPr>
        <p:txBody>
          <a:bodyPr/>
          <a:lstStyle>
            <a:lvl1pPr algn="ctr">
              <a:buNone/>
              <a:defRPr sz="952" b="1">
                <a:solidFill>
                  <a:srgbClr val="3C9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  <a:endParaRPr lang="ro-RO" dirty="0"/>
          </a:p>
        </p:txBody>
      </p:sp>
      <p:sp>
        <p:nvSpPr>
          <p:cNvPr id="73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6434061" y="3535605"/>
            <a:ext cx="2156865" cy="556028"/>
          </a:xfrm>
          <a:prstGeom prst="rect">
            <a:avLst/>
          </a:prstGeom>
        </p:spPr>
        <p:txBody>
          <a:bodyPr/>
          <a:lstStyle>
            <a:lvl1pPr marL="341700" marR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952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E-mail address</a:t>
            </a:r>
          </a:p>
          <a:p>
            <a:pPr lvl="0"/>
            <a:r>
              <a:rPr lang="en-US" dirty="0"/>
              <a:t>Phone number 1</a:t>
            </a:r>
          </a:p>
          <a:p>
            <a:pPr marL="341700" marR="0" lvl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Phone number 2</a:t>
            </a:r>
            <a:endParaRPr lang="ro-RO" dirty="0"/>
          </a:p>
        </p:txBody>
      </p:sp>
      <p:sp>
        <p:nvSpPr>
          <p:cNvPr id="77" name="Picture Placeholder 28"/>
          <p:cNvSpPr>
            <a:spLocks noGrp="1"/>
          </p:cNvSpPr>
          <p:nvPr>
            <p:ph type="pic" sz="quarter" idx="28"/>
          </p:nvPr>
        </p:nvSpPr>
        <p:spPr>
          <a:xfrm>
            <a:off x="3932122" y="1505906"/>
            <a:ext cx="1319064" cy="1318298"/>
          </a:xfrm>
          <a:prstGeom prst="rect">
            <a:avLst/>
          </a:prstGeom>
        </p:spPr>
        <p:txBody>
          <a:bodyPr/>
          <a:lstStyle>
            <a:lvl1pPr>
              <a:defRPr sz="1269"/>
            </a:lvl1pPr>
          </a:lstStyle>
          <a:p>
            <a:endParaRPr lang="ro-RO" dirty="0"/>
          </a:p>
        </p:txBody>
      </p:sp>
      <p:sp>
        <p:nvSpPr>
          <p:cNvPr id="78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3533379" y="3081064"/>
            <a:ext cx="2116550" cy="211532"/>
          </a:xfrm>
          <a:prstGeom prst="rect">
            <a:avLst/>
          </a:prstGeom>
        </p:spPr>
        <p:txBody>
          <a:bodyPr/>
          <a:lstStyle>
            <a:lvl1pPr algn="ctr">
              <a:buNone/>
              <a:defRPr sz="1428" b="1">
                <a:solidFill>
                  <a:srgbClr val="003D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9" name="Text Placeholder 24"/>
          <p:cNvSpPr>
            <a:spLocks noGrp="1"/>
          </p:cNvSpPr>
          <p:nvPr>
            <p:ph type="body" sz="quarter" idx="30" hasCustomPrompt="1"/>
          </p:nvPr>
        </p:nvSpPr>
        <p:spPr>
          <a:xfrm>
            <a:off x="3531615" y="3297632"/>
            <a:ext cx="2128645" cy="172499"/>
          </a:xfrm>
          <a:prstGeom prst="rect">
            <a:avLst/>
          </a:prstGeom>
        </p:spPr>
        <p:txBody>
          <a:bodyPr/>
          <a:lstStyle>
            <a:lvl1pPr algn="ctr">
              <a:buNone/>
              <a:defRPr sz="952" b="1">
                <a:solidFill>
                  <a:srgbClr val="3C9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  <a:endParaRPr lang="ro-RO" dirty="0"/>
          </a:p>
        </p:txBody>
      </p:sp>
      <p:sp>
        <p:nvSpPr>
          <p:cNvPr id="80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513222" y="3535605"/>
            <a:ext cx="2156865" cy="556028"/>
          </a:xfrm>
          <a:prstGeom prst="rect">
            <a:avLst/>
          </a:prstGeom>
        </p:spPr>
        <p:txBody>
          <a:bodyPr/>
          <a:lstStyle>
            <a:lvl1pPr marL="341700" marR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952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E-mail address</a:t>
            </a:r>
          </a:p>
          <a:p>
            <a:pPr lvl="0"/>
            <a:r>
              <a:rPr lang="en-US" dirty="0"/>
              <a:t>Phone number 1</a:t>
            </a:r>
          </a:p>
          <a:p>
            <a:pPr marL="341700" marR="0" lvl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Phone number 2</a:t>
            </a:r>
            <a:endParaRPr lang="ro-RO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FA5DEE5-16F1-904B-92B5-65005EBC2C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897" y="100729"/>
            <a:ext cx="5600015" cy="2316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11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Headlinetextformat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235464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a_Title and 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79389" y="836898"/>
            <a:ext cx="8785225" cy="399692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b_Title and content_Spread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0" name="Tabellenplatzhalter 9"/>
          <p:cNvSpPr>
            <a:spLocks noGrp="1"/>
          </p:cNvSpPr>
          <p:nvPr>
            <p:ph type="tbl" sz="quarter" idx="13" hasCustomPrompt="1"/>
          </p:nvPr>
        </p:nvSpPr>
        <p:spPr>
          <a:xfrm>
            <a:off x="179389" y="838800"/>
            <a:ext cx="8785225" cy="399692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Add </a:t>
            </a:r>
            <a:r>
              <a:rPr lang="de-DE" dirty="0" err="1"/>
              <a:t>spreadsheet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r>
              <a:rPr lang="de-DE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c_Title and content_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er03\i\_p24\1&amp;1\material\A1_PPT_Verlauf_Hintergrund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7564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79389" y="836898"/>
            <a:ext cx="8785225" cy="399692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wo content frames_Tex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79388" y="838800"/>
            <a:ext cx="4316412" cy="399692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1" y="838800"/>
            <a:ext cx="4316413" cy="3996929"/>
          </a:xfrm>
        </p:spPr>
        <p:txBody>
          <a:bodyPr/>
          <a:lstStyle>
            <a:lvl1pPr>
              <a:defRPr lang="de-DE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179512" y="4919985"/>
            <a:ext cx="504056" cy="190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1" name="Titel 8"/>
          <p:cNvSpPr>
            <a:spLocks noGrp="1"/>
          </p:cNvSpPr>
          <p:nvPr>
            <p:ph type="title" hasCustomPrompt="1"/>
          </p:nvPr>
        </p:nvSpPr>
        <p:spPr>
          <a:xfrm>
            <a:off x="177800" y="411511"/>
            <a:ext cx="8786688" cy="31151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wo content frames_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79388" y="838800"/>
            <a:ext cx="4316412" cy="399692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179512" y="4919985"/>
            <a:ext cx="504056" cy="190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1" name="Titel 8"/>
          <p:cNvSpPr>
            <a:spLocks noGrp="1"/>
          </p:cNvSpPr>
          <p:nvPr>
            <p:ph type="title" hasCustomPrompt="1"/>
          </p:nvPr>
        </p:nvSpPr>
        <p:spPr>
          <a:xfrm>
            <a:off x="177800" y="411511"/>
            <a:ext cx="8786688" cy="31151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5220073" y="838800"/>
            <a:ext cx="3241675" cy="167401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5220073" y="2571750"/>
            <a:ext cx="3241675" cy="167401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c_Two content frames_Tex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79388" y="838800"/>
            <a:ext cx="4316412" cy="399692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179512" y="4919985"/>
            <a:ext cx="504056" cy="190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1" name="Titel 8"/>
          <p:cNvSpPr>
            <a:spLocks noGrp="1"/>
          </p:cNvSpPr>
          <p:nvPr>
            <p:ph type="title" hasCustomPrompt="1"/>
          </p:nvPr>
        </p:nvSpPr>
        <p:spPr>
          <a:xfrm>
            <a:off x="177800" y="411511"/>
            <a:ext cx="8786688" cy="31151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5" name="Diagrammplatzhalter 14"/>
          <p:cNvSpPr>
            <a:spLocks noGrp="1"/>
          </p:cNvSpPr>
          <p:nvPr>
            <p:ph type="chart" sz="quarter" idx="13" hasCustomPrompt="1"/>
          </p:nvPr>
        </p:nvSpPr>
        <p:spPr>
          <a:xfrm>
            <a:off x="4643439" y="838800"/>
            <a:ext cx="4321175" cy="3996928"/>
          </a:xfrm>
        </p:spPr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chart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_Ti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179264" y="3273828"/>
            <a:ext cx="8785225" cy="1620293"/>
          </a:xfrm>
          <a:solidFill>
            <a:schemeClr val="accent4"/>
          </a:solidFill>
        </p:spPr>
        <p:txBody>
          <a:bodyPr/>
          <a:lstStyle>
            <a:lvl1pPr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9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9144000" cy="323498"/>
          </a:xfrm>
          <a:prstGeom prst="rect">
            <a:avLst/>
          </a:prstGeom>
          <a:solidFill>
            <a:srgbClr val="1340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411511"/>
            <a:ext cx="8786688" cy="31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headline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9" y="836898"/>
            <a:ext cx="8785225" cy="399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576" y="4914033"/>
            <a:ext cx="792088" cy="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13.11.18</a:t>
            </a:r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672" y="4914033"/>
            <a:ext cx="7344816" cy="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1&amp;1 Internet SE </a:t>
            </a:r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512" y="4914123"/>
            <a:ext cx="504056" cy="19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0" y="320643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320643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344" descr="D:\MoreDevs WORK\Profit Bricks\New Work Valentin\ONE PRO - Sales presentation\New\logo_top_pages.emf">
            <a:extLst>
              <a:ext uri="{FF2B5EF4-FFF2-40B4-BE49-F238E27FC236}">
                <a16:creationId xmlns:a16="http://schemas.microsoft.com/office/drawing/2014/main" id="{0D557D56-A2AB-5744-90C4-C4B534F67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296923" y="68846"/>
            <a:ext cx="667565" cy="17902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2" r:id="rId2"/>
    <p:sldLayoutId id="2147484413" r:id="rId3"/>
    <p:sldLayoutId id="2147484421" r:id="rId4"/>
    <p:sldLayoutId id="2147484414" r:id="rId5"/>
    <p:sldLayoutId id="2147484415" r:id="rId6"/>
    <p:sldLayoutId id="2147484416" r:id="rId7"/>
    <p:sldLayoutId id="2147484420" r:id="rId8"/>
    <p:sldLayoutId id="2147484417" r:id="rId9"/>
    <p:sldLayoutId id="2147484418" r:id="rId10"/>
    <p:sldLayoutId id="2147484419" r:id="rId11"/>
    <p:sldLayoutId id="2147484410" r:id="rId12"/>
    <p:sldLayoutId id="2147484411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6556" y="206320"/>
            <a:ext cx="8230891" cy="857519"/>
          </a:xfrm>
          <a:prstGeom prst="rect">
            <a:avLst/>
          </a:prstGeom>
        </p:spPr>
        <p:txBody>
          <a:bodyPr vert="horz" lIns="117058" tIns="58529" rIns="117058" bIns="58529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86017" name="Picture 1" descr="C:\Users\Designer Desktop\Desktop\logo_bottom_cover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9145" y="4659224"/>
            <a:ext cx="1204303" cy="322681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-2034" y="0"/>
            <a:ext cx="9148067" cy="3603598"/>
          </a:xfrm>
          <a:prstGeom prst="rect">
            <a:avLst/>
          </a:prstGeom>
          <a:solidFill>
            <a:srgbClr val="1340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855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9" name="Picture 2" descr="C:\Users\Designer Desktop\Desktop\logo_united_internet.e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3931" y="4616169"/>
            <a:ext cx="566256" cy="391685"/>
          </a:xfrm>
          <a:prstGeom prst="rect">
            <a:avLst/>
          </a:prstGeom>
          <a:noFill/>
        </p:spPr>
      </p:pic>
      <p:pic>
        <p:nvPicPr>
          <p:cNvPr id="10" name="Bildplatzhalter 10">
            <a:extLst>
              <a:ext uri="{FF2B5EF4-FFF2-40B4-BE49-F238E27FC236}">
                <a16:creationId xmlns:a16="http://schemas.microsoft.com/office/drawing/2014/main" id="{7DE4BA79-1582-5D41-8966-9A879BB65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" t="16044" r="-25" b="19672"/>
          <a:stretch/>
        </p:blipFill>
        <p:spPr>
          <a:xfrm>
            <a:off x="1093931" y="307962"/>
            <a:ext cx="8052102" cy="39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</p:sldLayoutIdLst>
  <p:hf hdr="0" ftr="0" dt="0"/>
  <p:txStyles>
    <p:titleStyle>
      <a:lvl1pPr algn="ctr" defTabSz="464197" rtl="0" eaLnBrk="1" latinLnBrk="0" hangingPunct="1">
        <a:spcBef>
          <a:spcPct val="0"/>
        </a:spcBef>
        <a:buNone/>
        <a:defRPr sz="4441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8148" indent="-348148" algn="l" defTabSz="464197" rtl="0" eaLnBrk="1" latinLnBrk="0" hangingPunct="1">
        <a:spcBef>
          <a:spcPct val="20000"/>
        </a:spcBef>
        <a:buFont typeface="Arial"/>
        <a:buChar char="•"/>
        <a:defRPr sz="4283" kern="1200">
          <a:solidFill>
            <a:schemeClr val="tx1"/>
          </a:solidFill>
          <a:latin typeface="Overpass" pitchFamily="2" charset="-18"/>
          <a:ea typeface="+mn-ea"/>
          <a:cs typeface="+mn-cs"/>
        </a:defRPr>
      </a:lvl1pPr>
      <a:lvl2pPr marL="754320" indent="-290123" algn="l" defTabSz="464197" rtl="0" eaLnBrk="1" latinLnBrk="0" hangingPunct="1">
        <a:spcBef>
          <a:spcPct val="20000"/>
        </a:spcBef>
        <a:buFont typeface="Arial"/>
        <a:buChar char="–"/>
        <a:defRPr sz="3807" kern="1200">
          <a:solidFill>
            <a:schemeClr val="tx1"/>
          </a:solidFill>
          <a:latin typeface="Overpass" pitchFamily="2" charset="-18"/>
          <a:ea typeface="+mn-ea"/>
          <a:cs typeface="+mn-cs"/>
        </a:defRPr>
      </a:lvl2pPr>
      <a:lvl3pPr marL="1160491" indent="-232098" algn="l" defTabSz="464197" rtl="0" eaLnBrk="1" latinLnBrk="0" hangingPunct="1">
        <a:spcBef>
          <a:spcPct val="20000"/>
        </a:spcBef>
        <a:buFont typeface="Arial"/>
        <a:buChar char="•"/>
        <a:defRPr sz="3172" kern="1200">
          <a:solidFill>
            <a:schemeClr val="tx1"/>
          </a:solidFill>
          <a:latin typeface="Overpass" pitchFamily="2" charset="-18"/>
          <a:ea typeface="+mn-ea"/>
          <a:cs typeface="+mn-cs"/>
        </a:defRPr>
      </a:lvl3pPr>
      <a:lvl4pPr marL="1624688" indent="-232098" algn="l" defTabSz="464197" rtl="0" eaLnBrk="1" latinLnBrk="0" hangingPunct="1">
        <a:spcBef>
          <a:spcPct val="20000"/>
        </a:spcBef>
        <a:buFont typeface="Arial"/>
        <a:buChar char="–"/>
        <a:defRPr sz="2855" kern="1200">
          <a:solidFill>
            <a:schemeClr val="tx1"/>
          </a:solidFill>
          <a:latin typeface="Overpass" pitchFamily="2" charset="-18"/>
          <a:ea typeface="+mn-ea"/>
          <a:cs typeface="+mn-cs"/>
        </a:defRPr>
      </a:lvl4pPr>
      <a:lvl5pPr marL="2088885" indent="-232098" algn="l" defTabSz="464197" rtl="0" eaLnBrk="1" latinLnBrk="0" hangingPunct="1">
        <a:spcBef>
          <a:spcPct val="20000"/>
        </a:spcBef>
        <a:buFont typeface="Arial"/>
        <a:buChar char="»"/>
        <a:defRPr sz="2855" kern="1200">
          <a:solidFill>
            <a:schemeClr val="tx1"/>
          </a:solidFill>
          <a:latin typeface="Overpass" pitchFamily="2" charset="-18"/>
          <a:ea typeface="+mn-ea"/>
          <a:cs typeface="+mn-cs"/>
        </a:defRPr>
      </a:lvl5pPr>
      <a:lvl6pPr marL="2553081" indent="-232098" algn="l" defTabSz="464197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/>
          </a:solidFill>
          <a:latin typeface="+mn-lt"/>
          <a:ea typeface="+mn-ea"/>
          <a:cs typeface="+mn-cs"/>
        </a:defRPr>
      </a:lvl6pPr>
      <a:lvl7pPr marL="3017278" indent="-232098" algn="l" defTabSz="464197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/>
          </a:solidFill>
          <a:latin typeface="+mn-lt"/>
          <a:ea typeface="+mn-ea"/>
          <a:cs typeface="+mn-cs"/>
        </a:defRPr>
      </a:lvl7pPr>
      <a:lvl8pPr marL="3481473" indent="-232098" algn="l" defTabSz="464197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/>
          </a:solidFill>
          <a:latin typeface="+mn-lt"/>
          <a:ea typeface="+mn-ea"/>
          <a:cs typeface="+mn-cs"/>
        </a:defRPr>
      </a:lvl8pPr>
      <a:lvl9pPr marL="3945670" indent="-232098" algn="l" defTabSz="464197" rtl="0" eaLnBrk="1" latinLnBrk="0" hangingPunct="1">
        <a:spcBef>
          <a:spcPct val="20000"/>
        </a:spcBef>
        <a:buFont typeface="Arial"/>
        <a:buChar char="•"/>
        <a:defRPr sz="20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1pPr>
      <a:lvl2pPr marL="464197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928393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3pPr>
      <a:lvl4pPr marL="1392590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4pPr>
      <a:lvl5pPr marL="1856787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5pPr>
      <a:lvl6pPr marL="2320983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6pPr>
      <a:lvl7pPr marL="2785179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7pPr>
      <a:lvl8pPr marL="3249376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8pPr>
      <a:lvl9pPr marL="3713572" algn="l" defTabSz="464197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1">
            <a:extLst>
              <a:ext uri="{FF2B5EF4-FFF2-40B4-BE49-F238E27FC236}">
                <a16:creationId xmlns:a16="http://schemas.microsoft.com/office/drawing/2014/main" id="{DDB233C8-FAF0-A64F-A781-56947A12B9AC}"/>
              </a:ext>
            </a:extLst>
          </p:cNvPr>
          <p:cNvSpPr/>
          <p:nvPr userDrawn="1"/>
        </p:nvSpPr>
        <p:spPr>
          <a:xfrm>
            <a:off x="0" y="0"/>
            <a:ext cx="9144000" cy="323498"/>
          </a:xfrm>
          <a:prstGeom prst="rect">
            <a:avLst/>
          </a:prstGeom>
          <a:solidFill>
            <a:srgbClr val="1340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2F2A4902-739F-436F-B97E-3C5FF5E6E36E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1614" y="1612"/>
          <a:ext cx="1613" cy="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think-cell Folie" r:id="rId10" imgW="360" imgH="360" progId="">
                  <p:embed/>
                </p:oleObj>
              </mc:Choice>
              <mc:Fallback>
                <p:oleObj name="think-cell Folie" r:id="rId10" imgW="360" imgH="360" progId="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2F2A4902-739F-436F-B97E-3C5FF5E6E3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" y="1612"/>
                        <a:ext cx="1613" cy="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74555" y="4740899"/>
            <a:ext cx="2134353" cy="272407"/>
          </a:xfrm>
          <a:prstGeom prst="rect">
            <a:avLst/>
          </a:prstGeom>
        </p:spPr>
        <p:txBody>
          <a:bodyPr vert="horz" lIns="117058" tIns="58529" rIns="117058" bIns="58529" rtlCol="0" anchor="ctr"/>
          <a:lstStyle>
            <a:lvl1pPr algn="r">
              <a:defRPr sz="793">
                <a:solidFill>
                  <a:srgbClr val="989898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fld id="{FAB32828-95C0-EE46-A548-2A2FB938E46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Picture 344" descr="D:\MoreDevs WORK\Profit Bricks\New Work Valentin\ONE PRO - Sales presentation\New\logo_top_pages.emf">
            <a:extLst>
              <a:ext uri="{FF2B5EF4-FFF2-40B4-BE49-F238E27FC236}">
                <a16:creationId xmlns:a16="http://schemas.microsoft.com/office/drawing/2014/main" id="{22FC9112-A17A-194D-91E1-4C37506C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9969" y="81050"/>
            <a:ext cx="529784" cy="141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27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</p:sldLayoutIdLst>
  <p:hf hdr="0" ftr="0" dt="0"/>
  <p:txStyles>
    <p:titleStyle>
      <a:lvl1pPr algn="ctr" defTabSz="456138" rtl="0" eaLnBrk="0" fontAlgn="base" hangingPunct="0">
        <a:spcBef>
          <a:spcPct val="0"/>
        </a:spcBef>
        <a:spcAft>
          <a:spcPct val="0"/>
        </a:spcAft>
        <a:defRPr sz="4362" kern="1200">
          <a:solidFill>
            <a:srgbClr val="0F7EA3"/>
          </a:solidFill>
          <a:latin typeface="Roboto Condensed" pitchFamily="2" charset="0"/>
          <a:ea typeface="Roboto Condensed" pitchFamily="2" charset="0"/>
          <a:cs typeface="Roboto Condensed" pitchFamily="2" charset="0"/>
        </a:defRPr>
      </a:lvl1pPr>
      <a:lvl2pPr algn="ctr" defTabSz="456138" rtl="0" eaLnBrk="0" fontAlgn="base" hangingPunct="0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138" rtl="0" eaLnBrk="0" fontAlgn="base" hangingPunct="0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138" rtl="0" eaLnBrk="0" fontAlgn="base" hangingPunct="0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138" rtl="0" eaLnBrk="0" fontAlgn="base" hangingPunct="0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64197" algn="ctr" defTabSz="456138" rtl="0" fontAlgn="base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28393" algn="ctr" defTabSz="456138" rtl="0" fontAlgn="base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92590" algn="ctr" defTabSz="456138" rtl="0" fontAlgn="base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56787" algn="ctr" defTabSz="456138" rtl="0" fontAlgn="base">
        <a:spcBef>
          <a:spcPct val="0"/>
        </a:spcBef>
        <a:spcAft>
          <a:spcPct val="0"/>
        </a:spcAft>
        <a:defRPr sz="43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700" indent="-341700" algn="l" defTabSz="4561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72" kern="1200">
          <a:solidFill>
            <a:srgbClr val="51514F"/>
          </a:solidFill>
          <a:latin typeface="Roboto Condensed" pitchFamily="2" charset="0"/>
          <a:ea typeface="Roboto Condensed" pitchFamily="2" charset="0"/>
          <a:cs typeface="Roboto Condensed" pitchFamily="2" charset="0"/>
        </a:defRPr>
      </a:lvl1pPr>
      <a:lvl2pPr marL="741425" indent="-285288" algn="l" defTabSz="4561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55" kern="1200">
          <a:solidFill>
            <a:srgbClr val="51514F"/>
          </a:solidFill>
          <a:latin typeface="Roboto Condensed" pitchFamily="2" charset="0"/>
          <a:ea typeface="Roboto Condensed" pitchFamily="2" charset="0"/>
          <a:cs typeface="+mn-cs"/>
        </a:defRPr>
      </a:lvl2pPr>
      <a:lvl3pPr marL="1141150" indent="-227263" algn="l" defTabSz="4561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59" kern="1200">
          <a:solidFill>
            <a:srgbClr val="51514F"/>
          </a:solidFill>
          <a:latin typeface="Roboto Condensed" pitchFamily="2" charset="0"/>
          <a:ea typeface="Roboto Condensed" pitchFamily="2" charset="0"/>
          <a:cs typeface="+mn-cs"/>
        </a:defRPr>
      </a:lvl3pPr>
      <a:lvl4pPr marL="1598899" indent="-227263" algn="l" defTabSz="4561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3" kern="1200">
          <a:solidFill>
            <a:srgbClr val="51514F"/>
          </a:solidFill>
          <a:latin typeface="Roboto Condensed" pitchFamily="2" charset="0"/>
          <a:ea typeface="Roboto Condensed" pitchFamily="2" charset="0"/>
          <a:cs typeface="+mn-cs"/>
        </a:defRPr>
      </a:lvl4pPr>
      <a:lvl5pPr marL="2055037" indent="-227263" algn="l" defTabSz="4561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3" kern="1200">
          <a:solidFill>
            <a:srgbClr val="51514F"/>
          </a:solidFill>
          <a:latin typeface="Roboto Condensed" pitchFamily="2" charset="0"/>
          <a:ea typeface="Roboto Condensed" pitchFamily="2" charset="0"/>
          <a:cs typeface="+mn-cs"/>
        </a:defRPr>
      </a:lvl5pPr>
      <a:lvl6pPr marL="2512825" indent="-228438" algn="l" defTabSz="456878" rtl="0" eaLnBrk="1" latinLnBrk="0" hangingPunct="1">
        <a:spcBef>
          <a:spcPct val="20000"/>
        </a:spcBef>
        <a:buFont typeface="Arial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3" indent="-228438" algn="l" defTabSz="456878" rtl="0" eaLnBrk="1" latinLnBrk="0" hangingPunct="1">
        <a:spcBef>
          <a:spcPct val="20000"/>
        </a:spcBef>
        <a:buFont typeface="Arial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1" indent="-228438" algn="l" defTabSz="456878" rtl="0" eaLnBrk="1" latinLnBrk="0" hangingPunct="1">
        <a:spcBef>
          <a:spcPct val="20000"/>
        </a:spcBef>
        <a:buFont typeface="Arial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9" indent="-228438" algn="l" defTabSz="456878" rtl="0" eaLnBrk="1" latinLnBrk="0" hangingPunct="1">
        <a:spcBef>
          <a:spcPct val="20000"/>
        </a:spcBef>
        <a:buFont typeface="Arial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913754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4pPr>
      <a:lvl5pPr marL="1827509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1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9" algn="l" defTabSz="456878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readthedocs.org/pdf/frrouting/latest/frrouting.pdf" TargetMode="External"/><Relationship Id="rId2" Type="http://schemas.openxmlformats.org/officeDocument/2006/relationships/hyperlink" Target="https://github.com/kata-containers/documentation/blob/master/Developer-Guide.md#install-guest-kernel-im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FRRouting/frr" TargetMode="External"/><Relationship Id="rId5" Type="http://schemas.openxmlformats.org/officeDocument/2006/relationships/hyperlink" Target="https://frrouting.org/" TargetMode="External"/><Relationship Id="rId4" Type="http://schemas.openxmlformats.org/officeDocument/2006/relationships/hyperlink" Target="https://docs.openstack.org/image-guide/modify-image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2267" y="1024920"/>
            <a:ext cx="6977546" cy="1108200"/>
          </a:xfrm>
        </p:spPr>
        <p:txBody>
          <a:bodyPr/>
          <a:lstStyle/>
          <a:p>
            <a:r>
              <a:rPr lang="de-DE" dirty="0">
                <a:ea typeface="Open Sans" pitchFamily="34" charset="0"/>
                <a:cs typeface="Open Sans" pitchFamily="34" charset="0"/>
              </a:rPr>
              <a:t>USE KATA CONTAINERS TO DEPLOY AN NFV MPLS-EVPN</a:t>
            </a:r>
            <a:endParaRPr lang="ro-R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39397" y="3971258"/>
            <a:ext cx="2691143" cy="271969"/>
          </a:xfrm>
        </p:spPr>
        <p:txBody>
          <a:bodyPr/>
          <a:lstStyle/>
          <a:p>
            <a:r>
              <a:rPr lang="en-US" dirty="0"/>
              <a:t>13 Nov 2018</a:t>
            </a:r>
            <a:endParaRPr lang="ro-RO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CD9869A0-7DAB-BC44-8B94-3D58E28BCC32}"/>
              </a:ext>
            </a:extLst>
          </p:cNvPr>
          <p:cNvSpPr txBox="1">
            <a:spLocks/>
          </p:cNvSpPr>
          <p:nvPr/>
        </p:nvSpPr>
        <p:spPr>
          <a:xfrm>
            <a:off x="1709520" y="3973252"/>
            <a:ext cx="6164645" cy="269975"/>
          </a:xfrm>
          <a:prstGeom prst="rect">
            <a:avLst/>
          </a:prstGeom>
        </p:spPr>
        <p:txBody>
          <a:bodyPr/>
          <a:lstStyle>
            <a:lvl1pPr marL="438971" indent="-438971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Overpass" pitchFamily="2" charset="-18"/>
                <a:ea typeface="+mn-ea"/>
                <a:cs typeface="+mn-cs"/>
              </a:defRPr>
            </a:lvl1pPr>
            <a:lvl2pPr marL="951103" indent="-365809" algn="l" defTabSz="585294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Overpass" pitchFamily="2" charset="-18"/>
                <a:ea typeface="+mn-ea"/>
                <a:cs typeface="+mn-cs"/>
              </a:defRPr>
            </a:lvl2pPr>
            <a:lvl3pPr marL="1463234" indent="-292647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Overpass" pitchFamily="2" charset="-18"/>
                <a:ea typeface="+mn-ea"/>
                <a:cs typeface="+mn-cs"/>
              </a:defRPr>
            </a:lvl3pPr>
            <a:lvl4pPr marL="2048529" indent="-292647" algn="l" defTabSz="585294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Overpass" pitchFamily="2" charset="-18"/>
                <a:ea typeface="+mn-ea"/>
                <a:cs typeface="+mn-cs"/>
              </a:defRPr>
            </a:lvl4pPr>
            <a:lvl5pPr marL="2633823" indent="-292647" algn="l" defTabSz="585294" rtl="0" eaLnBrk="1" latinLnBrk="0" hangingPunct="1">
              <a:spcBef>
                <a:spcPct val="20000"/>
              </a:spcBef>
              <a:buFont typeface="Arial"/>
              <a:buChar char="»"/>
              <a:defRPr sz="3600" kern="1200">
                <a:solidFill>
                  <a:schemeClr val="tx1"/>
                </a:solidFill>
                <a:latin typeface="Overpass" pitchFamily="2" charset="-18"/>
                <a:ea typeface="+mn-ea"/>
                <a:cs typeface="+mn-cs"/>
              </a:defRPr>
            </a:lvl5pPr>
            <a:lvl6pPr marL="3219116" indent="-292647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4410" indent="-292647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703" indent="-292647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997" indent="-292647" algn="l" defTabSz="58529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64197" fontAlgn="auto">
              <a:spcAft>
                <a:spcPts val="0"/>
              </a:spcAft>
              <a:buNone/>
            </a:pPr>
            <a:r>
              <a:rPr lang="en-US" sz="126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OpenStack Summit - Berlin 2018</a:t>
            </a:r>
          </a:p>
        </p:txBody>
      </p:sp>
    </p:spTree>
    <p:extLst>
      <p:ext uri="{BB962C8B-B14F-4D97-AF65-F5344CB8AC3E}">
        <p14:creationId xmlns:p14="http://schemas.microsoft.com/office/powerpoint/2010/main" val="344094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801EFA-2896-FC48-943C-93112949D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Goal:</a:t>
            </a:r>
          </a:p>
          <a:p>
            <a:pPr>
              <a:buFont typeface="Wingdings" pitchFamily="2" charset="2"/>
              <a:buChar char="v"/>
            </a:pP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FRRouting</a:t>
            </a:r>
            <a:r>
              <a:rPr lang="de-DE" dirty="0"/>
              <a:t> &amp; </a:t>
            </a:r>
            <a:r>
              <a:rPr lang="de-DE" dirty="0" err="1"/>
              <a:t>KataContainers</a:t>
            </a:r>
            <a:r>
              <a:rPr lang="de-DE" dirty="0"/>
              <a:t> on </a:t>
            </a:r>
            <a:r>
              <a:rPr lang="de-DE" dirty="0" err="1"/>
              <a:t>OpenStack</a:t>
            </a:r>
            <a:r>
              <a:rPr lang="de-DE" dirty="0"/>
              <a:t> </a:t>
            </a:r>
            <a:r>
              <a:rPr lang="de-DE" dirty="0" err="1"/>
              <a:t>BareMetal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deploy</a:t>
            </a:r>
            <a:r>
              <a:rPr lang="de-DE" dirty="0"/>
              <a:t> an EVPN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interconnect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OpenStack</a:t>
            </a:r>
            <a:r>
              <a:rPr lang="de-DE" dirty="0"/>
              <a:t> Datacenters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9461D-8F8F-D347-B2DF-95DC59796F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DDA72A-872B-FB47-936B-61D06CF12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Use Case</a:t>
            </a:r>
          </a:p>
        </p:txBody>
      </p:sp>
    </p:spTree>
    <p:extLst>
      <p:ext uri="{BB962C8B-B14F-4D97-AF65-F5344CB8AC3E}">
        <p14:creationId xmlns:p14="http://schemas.microsoft.com/office/powerpoint/2010/main" val="142013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1A068D7-C868-2A4D-9281-3148945AD87D}"/>
              </a:ext>
            </a:extLst>
          </p:cNvPr>
          <p:cNvSpPr/>
          <p:nvPr/>
        </p:nvSpPr>
        <p:spPr>
          <a:xfrm>
            <a:off x="460377" y="1643295"/>
            <a:ext cx="3893103" cy="30928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3F069-6842-DD42-BE46-448CC97DCB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AC7295-7040-FC4E-BC19-9ED5EDE6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Topology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4066E5-E897-1848-8907-C2429D70C485}"/>
              </a:ext>
            </a:extLst>
          </p:cNvPr>
          <p:cNvSpPr/>
          <p:nvPr/>
        </p:nvSpPr>
        <p:spPr>
          <a:xfrm>
            <a:off x="685012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AD762-BDBB-4847-BBDA-39A66734A8FB}"/>
              </a:ext>
            </a:extLst>
          </p:cNvPr>
          <p:cNvSpPr/>
          <p:nvPr/>
        </p:nvSpPr>
        <p:spPr>
          <a:xfrm>
            <a:off x="2008090" y="1920978"/>
            <a:ext cx="1087457" cy="7370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50800" dist="50800" dir="5400000" sx="90000" sy="9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67CD87-475E-7147-B811-B106B5D597E8}"/>
              </a:ext>
            </a:extLst>
          </p:cNvPr>
          <p:cNvSpPr/>
          <p:nvPr/>
        </p:nvSpPr>
        <p:spPr>
          <a:xfrm>
            <a:off x="1921797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E2E4B-BB58-EE48-A168-3E36726239F7}"/>
              </a:ext>
            </a:extLst>
          </p:cNvPr>
          <p:cNvSpPr/>
          <p:nvPr/>
        </p:nvSpPr>
        <p:spPr>
          <a:xfrm>
            <a:off x="3204618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FF8ED2-2BDF-474D-8B40-182996E4C300}"/>
              </a:ext>
            </a:extLst>
          </p:cNvPr>
          <p:cNvSpPr/>
          <p:nvPr/>
        </p:nvSpPr>
        <p:spPr>
          <a:xfrm>
            <a:off x="1160802" y="2895600"/>
            <a:ext cx="2533648" cy="1348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51620C-1532-AA4D-A8B7-E163917737A3}"/>
              </a:ext>
            </a:extLst>
          </p:cNvPr>
          <p:cNvCxnSpPr/>
          <p:nvPr/>
        </p:nvCxnSpPr>
        <p:spPr>
          <a:xfrm flipV="1">
            <a:off x="1295400" y="3030415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F115FE-0830-B540-A115-4EB30EBA714E}"/>
              </a:ext>
            </a:extLst>
          </p:cNvPr>
          <p:cNvCxnSpPr/>
          <p:nvPr/>
        </p:nvCxnSpPr>
        <p:spPr>
          <a:xfrm flipV="1">
            <a:off x="2344616" y="3030414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538879-6AE6-FA47-BA96-CBA47125A798}"/>
              </a:ext>
            </a:extLst>
          </p:cNvPr>
          <p:cNvCxnSpPr/>
          <p:nvPr/>
        </p:nvCxnSpPr>
        <p:spPr>
          <a:xfrm flipV="1">
            <a:off x="3452447" y="3030413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2DEB56-601D-644B-8B72-4B673BAE011B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2449785" y="2573208"/>
            <a:ext cx="0" cy="32239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5EFF2A-864D-BF45-831B-A3D02CB74D8D}"/>
              </a:ext>
            </a:extLst>
          </p:cNvPr>
          <p:cNvSpPr txBox="1"/>
          <p:nvPr/>
        </p:nvSpPr>
        <p:spPr>
          <a:xfrm>
            <a:off x="685012" y="4103077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8CAC89-24CD-0F43-9FF6-AF05C14E9B03}"/>
              </a:ext>
            </a:extLst>
          </p:cNvPr>
          <p:cNvSpPr txBox="1"/>
          <p:nvPr/>
        </p:nvSpPr>
        <p:spPr>
          <a:xfrm>
            <a:off x="1921797" y="4103077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9B307B-FC3B-5F4E-AFA9-06F3C6E6B91E}"/>
              </a:ext>
            </a:extLst>
          </p:cNvPr>
          <p:cNvSpPr txBox="1"/>
          <p:nvPr/>
        </p:nvSpPr>
        <p:spPr>
          <a:xfrm>
            <a:off x="3204618" y="4091354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F401AD-74B1-174D-B8B0-A4FB89DFF38D}"/>
              </a:ext>
            </a:extLst>
          </p:cNvPr>
          <p:cNvSpPr txBox="1"/>
          <p:nvPr/>
        </p:nvSpPr>
        <p:spPr>
          <a:xfrm>
            <a:off x="2272855" y="2846336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ovs</a:t>
            </a:r>
            <a:endParaRPr 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84701E-0866-C64A-B5A9-627BD0CE2D34}"/>
              </a:ext>
            </a:extLst>
          </p:cNvPr>
          <p:cNvSpPr txBox="1"/>
          <p:nvPr/>
        </p:nvSpPr>
        <p:spPr>
          <a:xfrm>
            <a:off x="1972922" y="1899498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zun-compute01</a:t>
            </a: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14DA3912-1E0E-2E43-A615-373F21D97AB2}"/>
              </a:ext>
            </a:extLst>
          </p:cNvPr>
          <p:cNvSpPr/>
          <p:nvPr/>
        </p:nvSpPr>
        <p:spPr>
          <a:xfrm>
            <a:off x="3866619" y="919389"/>
            <a:ext cx="1103586" cy="4782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MPLS over GRE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FAA61E-0D3D-E04C-9090-85537A76B42C}"/>
              </a:ext>
            </a:extLst>
          </p:cNvPr>
          <p:cNvSpPr/>
          <p:nvPr/>
        </p:nvSpPr>
        <p:spPr>
          <a:xfrm>
            <a:off x="2142689" y="2401138"/>
            <a:ext cx="614192" cy="172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leaf01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7D8887-7EC9-244E-9376-D2D6258B0F2E}"/>
              </a:ext>
            </a:extLst>
          </p:cNvPr>
          <p:cNvSpPr/>
          <p:nvPr/>
        </p:nvSpPr>
        <p:spPr>
          <a:xfrm>
            <a:off x="2142689" y="2116196"/>
            <a:ext cx="616544" cy="172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spine01</a:t>
            </a:r>
          </a:p>
        </p:txBody>
      </p:sp>
      <p:sp>
        <p:nvSpPr>
          <p:cNvPr id="66" name="Summing Junction 65">
            <a:extLst>
              <a:ext uri="{FF2B5EF4-FFF2-40B4-BE49-F238E27FC236}">
                <a16:creationId xmlns:a16="http://schemas.microsoft.com/office/drawing/2014/main" id="{27D7E735-281F-F948-AA72-10462DCD5894}"/>
              </a:ext>
            </a:extLst>
          </p:cNvPr>
          <p:cNvSpPr/>
          <p:nvPr/>
        </p:nvSpPr>
        <p:spPr>
          <a:xfrm>
            <a:off x="4021015" y="1151098"/>
            <a:ext cx="163267" cy="14050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umming Junction 66">
            <a:extLst>
              <a:ext uri="{FF2B5EF4-FFF2-40B4-BE49-F238E27FC236}">
                <a16:creationId xmlns:a16="http://schemas.microsoft.com/office/drawing/2014/main" id="{11857F2A-9D1F-2D48-8980-08E78DED67B1}"/>
              </a:ext>
            </a:extLst>
          </p:cNvPr>
          <p:cNvSpPr/>
          <p:nvPr/>
        </p:nvSpPr>
        <p:spPr>
          <a:xfrm>
            <a:off x="4753707" y="1112908"/>
            <a:ext cx="163267" cy="14050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0D4F012-5058-CE4A-81AD-81410C99B8B3}"/>
              </a:ext>
            </a:extLst>
          </p:cNvPr>
          <p:cNvCxnSpPr>
            <a:stCxn id="27" idx="2"/>
            <a:endCxn id="50" idx="2"/>
          </p:cNvCxnSpPr>
          <p:nvPr/>
        </p:nvCxnSpPr>
        <p:spPr>
          <a:xfrm flipV="1">
            <a:off x="2421122" y="1158499"/>
            <a:ext cx="1448920" cy="956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0C80B0F-245B-C54B-879C-52C237801A6A}"/>
              </a:ext>
            </a:extLst>
          </p:cNvPr>
          <p:cNvCxnSpPr>
            <a:cxnSpLocks/>
            <a:stCxn id="51" idx="0"/>
            <a:endCxn id="58" idx="2"/>
          </p:cNvCxnSpPr>
          <p:nvPr/>
        </p:nvCxnSpPr>
        <p:spPr>
          <a:xfrm flipV="1">
            <a:off x="2449785" y="2288266"/>
            <a:ext cx="1176" cy="11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827FD741-0741-544C-9BC1-C1CD04A24EEC}"/>
              </a:ext>
            </a:extLst>
          </p:cNvPr>
          <p:cNvSpPr/>
          <p:nvPr/>
        </p:nvSpPr>
        <p:spPr>
          <a:xfrm>
            <a:off x="812000" y="3529326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9FBF7B5-FB41-C44A-AFED-1160D3BEFF91}"/>
              </a:ext>
            </a:extLst>
          </p:cNvPr>
          <p:cNvSpPr/>
          <p:nvPr/>
        </p:nvSpPr>
        <p:spPr>
          <a:xfrm>
            <a:off x="917856" y="3637411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4A9AD9E-2641-7E48-8021-DD5604DDCC7D}"/>
              </a:ext>
            </a:extLst>
          </p:cNvPr>
          <p:cNvSpPr/>
          <p:nvPr/>
        </p:nvSpPr>
        <p:spPr>
          <a:xfrm>
            <a:off x="1185410" y="3547559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AAFD39-978C-8641-8C58-62F2E4232CA7}"/>
              </a:ext>
            </a:extLst>
          </p:cNvPr>
          <p:cNvSpPr/>
          <p:nvPr/>
        </p:nvSpPr>
        <p:spPr>
          <a:xfrm>
            <a:off x="1193522" y="3786284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A2EAFA6-C9CC-AC4E-9B12-C215BAEFD4F5}"/>
              </a:ext>
            </a:extLst>
          </p:cNvPr>
          <p:cNvSpPr/>
          <p:nvPr/>
        </p:nvSpPr>
        <p:spPr>
          <a:xfrm>
            <a:off x="2004996" y="3529326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01ECF62-89A5-5F45-BE68-8C6BEC4C1297}"/>
              </a:ext>
            </a:extLst>
          </p:cNvPr>
          <p:cNvSpPr/>
          <p:nvPr/>
        </p:nvSpPr>
        <p:spPr>
          <a:xfrm>
            <a:off x="2272855" y="3634562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31278F-A2EF-A54F-A1C4-B58B1CB13057}"/>
              </a:ext>
            </a:extLst>
          </p:cNvPr>
          <p:cNvSpPr/>
          <p:nvPr/>
        </p:nvSpPr>
        <p:spPr>
          <a:xfrm>
            <a:off x="2041652" y="3763583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DEBE8C8-D912-E249-9614-F61B98B28A2E}"/>
              </a:ext>
            </a:extLst>
          </p:cNvPr>
          <p:cNvSpPr/>
          <p:nvPr/>
        </p:nvSpPr>
        <p:spPr>
          <a:xfrm>
            <a:off x="2505299" y="3509249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92BE435-727E-E74C-8309-7F30D364504B}"/>
              </a:ext>
            </a:extLst>
          </p:cNvPr>
          <p:cNvSpPr/>
          <p:nvPr/>
        </p:nvSpPr>
        <p:spPr>
          <a:xfrm>
            <a:off x="2514619" y="3784859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6183B20-8D42-F54F-9EF4-80E6EE6EFDD5}"/>
              </a:ext>
            </a:extLst>
          </p:cNvPr>
          <p:cNvSpPr/>
          <p:nvPr/>
        </p:nvSpPr>
        <p:spPr>
          <a:xfrm>
            <a:off x="3282637" y="3499344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9988508-1225-2644-9E9E-6C17FED707A4}"/>
              </a:ext>
            </a:extLst>
          </p:cNvPr>
          <p:cNvSpPr/>
          <p:nvPr/>
        </p:nvSpPr>
        <p:spPr>
          <a:xfrm>
            <a:off x="3382820" y="3745030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1079C75-9DA3-3040-B656-8062DEB133F3}"/>
              </a:ext>
            </a:extLst>
          </p:cNvPr>
          <p:cNvSpPr/>
          <p:nvPr/>
        </p:nvSpPr>
        <p:spPr>
          <a:xfrm>
            <a:off x="3613741" y="3610728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38F2126-AE07-5B4C-AF32-8FC16E283632}"/>
              </a:ext>
            </a:extLst>
          </p:cNvPr>
          <p:cNvSpPr/>
          <p:nvPr/>
        </p:nvSpPr>
        <p:spPr>
          <a:xfrm>
            <a:off x="3766141" y="3763128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50F062C-1BF3-6B44-9FC9-701CCDB408DC}"/>
              </a:ext>
            </a:extLst>
          </p:cNvPr>
          <p:cNvSpPr/>
          <p:nvPr/>
        </p:nvSpPr>
        <p:spPr>
          <a:xfrm>
            <a:off x="3818047" y="3458328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D2BE4E9-98AB-C24C-B9BA-0F988CA9569B}"/>
              </a:ext>
            </a:extLst>
          </p:cNvPr>
          <p:cNvSpPr/>
          <p:nvPr/>
        </p:nvSpPr>
        <p:spPr>
          <a:xfrm>
            <a:off x="4889109" y="1643295"/>
            <a:ext cx="3893103" cy="3092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836FD73-33FD-2049-B90F-D8A17822EE60}"/>
              </a:ext>
            </a:extLst>
          </p:cNvPr>
          <p:cNvSpPr/>
          <p:nvPr/>
        </p:nvSpPr>
        <p:spPr>
          <a:xfrm>
            <a:off x="5062468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CD34B62-8C0B-8E40-87BE-BAF119434011}"/>
              </a:ext>
            </a:extLst>
          </p:cNvPr>
          <p:cNvSpPr/>
          <p:nvPr/>
        </p:nvSpPr>
        <p:spPr>
          <a:xfrm>
            <a:off x="6299253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F4266B0-B6E3-E545-9FF4-57EDADAAB24D}"/>
              </a:ext>
            </a:extLst>
          </p:cNvPr>
          <p:cNvSpPr/>
          <p:nvPr/>
        </p:nvSpPr>
        <p:spPr>
          <a:xfrm>
            <a:off x="7582074" y="3291414"/>
            <a:ext cx="979664" cy="10930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FD86292B-91E3-1940-BF4D-0885E2430190}"/>
              </a:ext>
            </a:extLst>
          </p:cNvPr>
          <p:cNvSpPr/>
          <p:nvPr/>
        </p:nvSpPr>
        <p:spPr>
          <a:xfrm>
            <a:off x="5538258" y="2895600"/>
            <a:ext cx="2533648" cy="1348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C12955A-039C-264A-B485-199A3B593211}"/>
              </a:ext>
            </a:extLst>
          </p:cNvPr>
          <p:cNvCxnSpPr/>
          <p:nvPr/>
        </p:nvCxnSpPr>
        <p:spPr>
          <a:xfrm flipV="1">
            <a:off x="5672856" y="3030415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D705F98-30FF-C949-AEF7-87680F437256}"/>
              </a:ext>
            </a:extLst>
          </p:cNvPr>
          <p:cNvCxnSpPr/>
          <p:nvPr/>
        </p:nvCxnSpPr>
        <p:spPr>
          <a:xfrm flipV="1">
            <a:off x="6722072" y="3030414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E954AB1F-72EE-2B4C-B368-DF5115DF18ED}"/>
              </a:ext>
            </a:extLst>
          </p:cNvPr>
          <p:cNvCxnSpPr/>
          <p:nvPr/>
        </p:nvCxnSpPr>
        <p:spPr>
          <a:xfrm flipV="1">
            <a:off x="7829903" y="3030413"/>
            <a:ext cx="0" cy="2609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880BAE28-83F5-0B48-AF15-945B2E3EFA79}"/>
              </a:ext>
            </a:extLst>
          </p:cNvPr>
          <p:cNvSpPr txBox="1"/>
          <p:nvPr/>
        </p:nvSpPr>
        <p:spPr>
          <a:xfrm>
            <a:off x="5062468" y="4103077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A5B9299-D6EE-EE45-8852-2FC7DAACEBB8}"/>
              </a:ext>
            </a:extLst>
          </p:cNvPr>
          <p:cNvSpPr txBox="1"/>
          <p:nvPr/>
        </p:nvSpPr>
        <p:spPr>
          <a:xfrm>
            <a:off x="6299253" y="4103077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FD2D42C-984A-5F43-A4EF-D3CCFFB33141}"/>
              </a:ext>
            </a:extLst>
          </p:cNvPr>
          <p:cNvSpPr txBox="1"/>
          <p:nvPr/>
        </p:nvSpPr>
        <p:spPr>
          <a:xfrm>
            <a:off x="7582074" y="4091354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compute03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CE47315-8F1F-A548-8BE6-CD17681D58EC}"/>
              </a:ext>
            </a:extLst>
          </p:cNvPr>
          <p:cNvSpPr txBox="1"/>
          <p:nvPr/>
        </p:nvSpPr>
        <p:spPr>
          <a:xfrm>
            <a:off x="6650311" y="2846336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ovs</a:t>
            </a:r>
            <a:endParaRPr lang="en-US" sz="800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87800FA-D7A1-8846-A9EA-D05150DB3D39}"/>
              </a:ext>
            </a:extLst>
          </p:cNvPr>
          <p:cNvSpPr/>
          <p:nvPr/>
        </p:nvSpPr>
        <p:spPr>
          <a:xfrm>
            <a:off x="6245563" y="1920978"/>
            <a:ext cx="1191047" cy="7370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50800" dist="50800" dir="5400000" sx="90000" sy="9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FA8F820-380D-4947-A798-F275673B10AA}"/>
              </a:ext>
            </a:extLst>
          </p:cNvPr>
          <p:cNvSpPr txBox="1"/>
          <p:nvPr/>
        </p:nvSpPr>
        <p:spPr>
          <a:xfrm>
            <a:off x="6421777" y="1899498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zun-compute01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5FDD5A4-EDC9-BD46-8FA6-6A055F3716FC}"/>
              </a:ext>
            </a:extLst>
          </p:cNvPr>
          <p:cNvSpPr/>
          <p:nvPr/>
        </p:nvSpPr>
        <p:spPr>
          <a:xfrm>
            <a:off x="6591544" y="2401138"/>
            <a:ext cx="614192" cy="172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leaf02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6B79B4D-24D5-434E-8A55-76666E2C06BC}"/>
              </a:ext>
            </a:extLst>
          </p:cNvPr>
          <p:cNvSpPr/>
          <p:nvPr/>
        </p:nvSpPr>
        <p:spPr>
          <a:xfrm>
            <a:off x="6591544" y="2116196"/>
            <a:ext cx="616544" cy="172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spine02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53B2520-AC4F-1D44-9F9C-686797C1AAEA}"/>
              </a:ext>
            </a:extLst>
          </p:cNvPr>
          <p:cNvCxnSpPr>
            <a:cxnSpLocks/>
            <a:stCxn id="130" idx="0"/>
            <a:endCxn id="131" idx="2"/>
          </p:cNvCxnSpPr>
          <p:nvPr/>
        </p:nvCxnSpPr>
        <p:spPr>
          <a:xfrm flipV="1">
            <a:off x="6898640" y="2288266"/>
            <a:ext cx="1176" cy="11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46B2EFE-31E7-4F48-89FC-2BBF3761DF0B}"/>
              </a:ext>
            </a:extLst>
          </p:cNvPr>
          <p:cNvCxnSpPr>
            <a:cxnSpLocks/>
          </p:cNvCxnSpPr>
          <p:nvPr/>
        </p:nvCxnSpPr>
        <p:spPr>
          <a:xfrm flipV="1">
            <a:off x="6940585" y="2573208"/>
            <a:ext cx="0" cy="32239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38796D0-A05A-A142-9335-3573090B2AE5}"/>
              </a:ext>
            </a:extLst>
          </p:cNvPr>
          <p:cNvSpPr/>
          <p:nvPr/>
        </p:nvSpPr>
        <p:spPr>
          <a:xfrm>
            <a:off x="5189456" y="3529326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94B1452-EC7E-7B48-B3B9-64C13A4CB50A}"/>
              </a:ext>
            </a:extLst>
          </p:cNvPr>
          <p:cNvSpPr/>
          <p:nvPr/>
        </p:nvSpPr>
        <p:spPr>
          <a:xfrm>
            <a:off x="5295312" y="3637411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D8C714B-6073-314B-A947-DB7D01365AEB}"/>
              </a:ext>
            </a:extLst>
          </p:cNvPr>
          <p:cNvSpPr/>
          <p:nvPr/>
        </p:nvSpPr>
        <p:spPr>
          <a:xfrm>
            <a:off x="5562866" y="3547559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270770-6716-6E45-85A7-95B9C529B70A}"/>
              </a:ext>
            </a:extLst>
          </p:cNvPr>
          <p:cNvSpPr/>
          <p:nvPr/>
        </p:nvSpPr>
        <p:spPr>
          <a:xfrm>
            <a:off x="5570978" y="3786284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E99F087-5A90-ED41-B154-26774435519F}"/>
              </a:ext>
            </a:extLst>
          </p:cNvPr>
          <p:cNvSpPr/>
          <p:nvPr/>
        </p:nvSpPr>
        <p:spPr>
          <a:xfrm>
            <a:off x="6382452" y="3529326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A63FFD8-67F9-FC48-886B-7296479849E9}"/>
              </a:ext>
            </a:extLst>
          </p:cNvPr>
          <p:cNvSpPr/>
          <p:nvPr/>
        </p:nvSpPr>
        <p:spPr>
          <a:xfrm>
            <a:off x="6650311" y="3634562"/>
            <a:ext cx="339620" cy="167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D32B4C8-4DED-C340-8BB9-3A8AEEC222C4}"/>
              </a:ext>
            </a:extLst>
          </p:cNvPr>
          <p:cNvSpPr/>
          <p:nvPr/>
        </p:nvSpPr>
        <p:spPr>
          <a:xfrm>
            <a:off x="6419108" y="3763583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DF3695-0490-A242-B532-0F3AFF66D3F4}"/>
              </a:ext>
            </a:extLst>
          </p:cNvPr>
          <p:cNvSpPr/>
          <p:nvPr/>
        </p:nvSpPr>
        <p:spPr>
          <a:xfrm>
            <a:off x="6882755" y="3509249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382FDFB-04DF-CA4C-AA85-DADBB838D7D6}"/>
              </a:ext>
            </a:extLst>
          </p:cNvPr>
          <p:cNvSpPr/>
          <p:nvPr/>
        </p:nvSpPr>
        <p:spPr>
          <a:xfrm>
            <a:off x="6892075" y="3784859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BBE8ED6-064D-934B-847E-4BC9AB7A9F65}"/>
              </a:ext>
            </a:extLst>
          </p:cNvPr>
          <p:cNvSpPr/>
          <p:nvPr/>
        </p:nvSpPr>
        <p:spPr>
          <a:xfrm>
            <a:off x="7660093" y="3499344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F52C3C3-C35B-1748-9792-B84CBA182DAA}"/>
              </a:ext>
            </a:extLst>
          </p:cNvPr>
          <p:cNvSpPr/>
          <p:nvPr/>
        </p:nvSpPr>
        <p:spPr>
          <a:xfrm>
            <a:off x="7760276" y="3745030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4C00959-AA49-F84E-86F4-42283CEE28CD}"/>
              </a:ext>
            </a:extLst>
          </p:cNvPr>
          <p:cNvSpPr/>
          <p:nvPr/>
        </p:nvSpPr>
        <p:spPr>
          <a:xfrm>
            <a:off x="7991197" y="3610728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CE81C1F-9019-954F-B982-5F672CFC7EFD}"/>
              </a:ext>
            </a:extLst>
          </p:cNvPr>
          <p:cNvSpPr/>
          <p:nvPr/>
        </p:nvSpPr>
        <p:spPr>
          <a:xfrm>
            <a:off x="8143597" y="3763128"/>
            <a:ext cx="339620" cy="167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2BCCA29-261D-D145-988C-CB312FC1E1E3}"/>
              </a:ext>
            </a:extLst>
          </p:cNvPr>
          <p:cNvSpPr/>
          <p:nvPr/>
        </p:nvSpPr>
        <p:spPr>
          <a:xfrm>
            <a:off x="8195503" y="3458328"/>
            <a:ext cx="339620" cy="167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VM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7BFBD1B-7606-AA4C-B982-5FEC65C8E96C}"/>
              </a:ext>
            </a:extLst>
          </p:cNvPr>
          <p:cNvCxnSpPr>
            <a:stCxn id="50" idx="0"/>
            <a:endCxn id="131" idx="0"/>
          </p:cNvCxnSpPr>
          <p:nvPr/>
        </p:nvCxnSpPr>
        <p:spPr>
          <a:xfrm>
            <a:off x="4969285" y="1158499"/>
            <a:ext cx="1930531" cy="957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DE163997-A3B0-404A-97D0-32E3B11681D5}"/>
              </a:ext>
            </a:extLst>
          </p:cNvPr>
          <p:cNvSpPr txBox="1"/>
          <p:nvPr/>
        </p:nvSpPr>
        <p:spPr>
          <a:xfrm>
            <a:off x="4287013" y="2293843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>
                    <a:lumMod val="75000"/>
                  </a:schemeClr>
                </a:solidFill>
              </a:rPr>
              <a:t>vxlan1001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F9F5235-ED9A-F04E-A20A-FB974EE35D5D}"/>
              </a:ext>
            </a:extLst>
          </p:cNvPr>
          <p:cNvSpPr txBox="1"/>
          <p:nvPr/>
        </p:nvSpPr>
        <p:spPr>
          <a:xfrm>
            <a:off x="4287012" y="2470891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vxlan1002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FCFC987-28CE-6B40-8B53-F8B98BB06100}"/>
              </a:ext>
            </a:extLst>
          </p:cNvPr>
          <p:cNvSpPr txBox="1"/>
          <p:nvPr/>
        </p:nvSpPr>
        <p:spPr>
          <a:xfrm>
            <a:off x="4283543" y="2664496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2">
                    <a:lumMod val="75000"/>
                  </a:schemeClr>
                </a:solidFill>
              </a:rPr>
              <a:t>vxlan1003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6181A4-16E4-1445-B54D-470C57BAA7AC}"/>
              </a:ext>
            </a:extLst>
          </p:cNvPr>
          <p:cNvSpPr txBox="1"/>
          <p:nvPr/>
        </p:nvSpPr>
        <p:spPr>
          <a:xfrm>
            <a:off x="492531" y="1690413"/>
            <a:ext cx="10150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OpenStack DC01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A1ABE87-EDDC-E849-AFD1-3D4FAA140B00}"/>
              </a:ext>
            </a:extLst>
          </p:cNvPr>
          <p:cNvSpPr txBox="1"/>
          <p:nvPr/>
        </p:nvSpPr>
        <p:spPr>
          <a:xfrm>
            <a:off x="7636086" y="1673314"/>
            <a:ext cx="10150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OpenStack DC02</a:t>
            </a:r>
          </a:p>
        </p:txBody>
      </p:sp>
    </p:spTree>
    <p:extLst>
      <p:ext uri="{BB962C8B-B14F-4D97-AF65-F5344CB8AC3E}">
        <p14:creationId xmlns:p14="http://schemas.microsoft.com/office/powerpoint/2010/main" val="225374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459A4-E222-7347-AEB7-5263EB133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642ADAE-4C2A-8043-BC5C-CC887254E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8" y="320413"/>
            <a:ext cx="7738469" cy="4593710"/>
          </a:xfrm>
        </p:spPr>
      </p:pic>
    </p:spTree>
    <p:extLst>
      <p:ext uri="{BB962C8B-B14F-4D97-AF65-F5344CB8AC3E}">
        <p14:creationId xmlns:p14="http://schemas.microsoft.com/office/powerpoint/2010/main" val="2557977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27E90-BDD0-5F49-8CA2-7B5605EBB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CD16C1-871D-3146-9F85-D515E7940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3" y="216313"/>
            <a:ext cx="7949107" cy="4607577"/>
          </a:xfrm>
        </p:spPr>
      </p:pic>
    </p:spTree>
    <p:extLst>
      <p:ext uri="{BB962C8B-B14F-4D97-AF65-F5344CB8AC3E}">
        <p14:creationId xmlns:p14="http://schemas.microsoft.com/office/powerpoint/2010/main" val="387002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128FA-164F-0F4D-B577-1AA365539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E1A40F0-4903-3242-A44F-98699F128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1451"/>
            <a:ext cx="7540349" cy="4612672"/>
          </a:xfrm>
        </p:spPr>
      </p:pic>
    </p:spTree>
    <p:extLst>
      <p:ext uri="{BB962C8B-B14F-4D97-AF65-F5344CB8AC3E}">
        <p14:creationId xmlns:p14="http://schemas.microsoft.com/office/powerpoint/2010/main" val="173067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B16A2-E306-9449-8A6B-9D4A2F338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15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6FD8D1-AF6A-824F-AA00-735079B3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0A1AF-8D92-6947-ABBD-52744145359D}"/>
              </a:ext>
            </a:extLst>
          </p:cNvPr>
          <p:cNvSpPr txBox="1"/>
          <p:nvPr/>
        </p:nvSpPr>
        <p:spPr>
          <a:xfrm>
            <a:off x="431540" y="978308"/>
            <a:ext cx="27590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VRFs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Protocols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IDP/IPS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Firewalling</a:t>
            </a:r>
          </a:p>
        </p:txBody>
      </p:sp>
    </p:spTree>
    <p:extLst>
      <p:ext uri="{BB962C8B-B14F-4D97-AF65-F5344CB8AC3E}">
        <p14:creationId xmlns:p14="http://schemas.microsoft.com/office/powerpoint/2010/main" val="123327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1D73D-9385-1741-A033-DA043E6F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CDAEB4-6920-B049-BC43-2F642BC3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154" y="2022231"/>
            <a:ext cx="1498600" cy="717166"/>
          </a:xfrm>
        </p:spPr>
        <p:txBody>
          <a:bodyPr/>
          <a:lstStyle/>
          <a:p>
            <a:r>
              <a:rPr lang="en-US" sz="4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24890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0CDB8-A1FD-6941-96B9-6FF4B0714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4B8A47-E998-D247-ADCA-B43C1FD3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86A1A-888E-B74B-A558-0BD21FE28FF0}"/>
              </a:ext>
            </a:extLst>
          </p:cNvPr>
          <p:cNvSpPr txBox="1"/>
          <p:nvPr/>
        </p:nvSpPr>
        <p:spPr>
          <a:xfrm>
            <a:off x="1041400" y="1669701"/>
            <a:ext cx="775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https://github.com/kata-containers/documentation/blob/master/Developer-Guide.md#install-guest-kernel-images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accent1">
                  <a:lumMod val="7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https://media.readthedocs.org/pdf/frrouting/latest/frrouting.pdf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accent1">
                  <a:lumMod val="7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https://docs.openstack.org/image-guide/modify-images.html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https://frrouting.org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https://github.com/FRRouting/frr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7DEFF-1148-DB4E-9E4F-6223C2968384}"/>
              </a:ext>
            </a:extLst>
          </p:cNvPr>
          <p:cNvSpPr txBox="1"/>
          <p:nvPr/>
        </p:nvSpPr>
        <p:spPr>
          <a:xfrm>
            <a:off x="431540" y="1076834"/>
            <a:ext cx="2052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links:</a:t>
            </a:r>
          </a:p>
        </p:txBody>
      </p:sp>
    </p:spTree>
    <p:extLst>
      <p:ext uri="{BB962C8B-B14F-4D97-AF65-F5344CB8AC3E}">
        <p14:creationId xmlns:p14="http://schemas.microsoft.com/office/powerpoint/2010/main" val="91758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B8DBA-76DF-044D-B4D2-75F8DB0D3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146282-D238-7540-93B0-2E6EB2F5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728" y="1101919"/>
            <a:ext cx="1581453" cy="158145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6F18F6-3AFB-C941-BAE1-2F456423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260" y="1101918"/>
            <a:ext cx="1551234" cy="150087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D80F24EC-12BE-C049-AC6C-B96E6B3ADA61}"/>
              </a:ext>
            </a:extLst>
          </p:cNvPr>
          <p:cNvSpPr txBox="1">
            <a:spLocks/>
          </p:cNvSpPr>
          <p:nvPr/>
        </p:nvSpPr>
        <p:spPr>
          <a:xfrm>
            <a:off x="1331217" y="2781895"/>
            <a:ext cx="2115319" cy="211532"/>
          </a:xfrm>
          <a:prstGeom prst="rect">
            <a:avLst/>
          </a:prstGeom>
        </p:spPr>
        <p:txBody>
          <a:bodyPr/>
          <a:lstStyle>
            <a:lvl1pPr marL="341700" indent="-341700" algn="ctr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28" b="1" kern="1200">
                <a:solidFill>
                  <a:srgbClr val="003D8F"/>
                </a:solidFill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</a:defRPr>
            </a:lvl1pPr>
            <a:lvl2pPr marL="741425" indent="-285288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55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1150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59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598899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055037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2825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03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81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59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28" b="1" i="0" u="none" strike="noStrike" kern="1200" cap="none" spc="0" normalizeH="0" baseline="0" noProof="0">
                <a:ln>
                  <a:noFill/>
                </a:ln>
                <a:solidFill>
                  <a:srgbClr val="003D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Marian Tudosoiu</a:t>
            </a:r>
            <a:endParaRPr kumimoji="0" lang="ro-RO" sz="1428" b="1" i="0" u="none" strike="noStrike" kern="1200" cap="none" spc="0" normalizeH="0" baseline="0" noProof="0" dirty="0">
              <a:ln>
                <a:noFill/>
              </a:ln>
              <a:solidFill>
                <a:srgbClr val="003D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86">
            <a:extLst>
              <a:ext uri="{FF2B5EF4-FFF2-40B4-BE49-F238E27FC236}">
                <a16:creationId xmlns:a16="http://schemas.microsoft.com/office/drawing/2014/main" id="{EAA9A74E-4F01-6447-BB3A-1A6EDD6AEB0E}"/>
              </a:ext>
            </a:extLst>
          </p:cNvPr>
          <p:cNvSpPr txBox="1">
            <a:spLocks/>
          </p:cNvSpPr>
          <p:nvPr/>
        </p:nvSpPr>
        <p:spPr>
          <a:xfrm>
            <a:off x="1325174" y="3034460"/>
            <a:ext cx="2127406" cy="172499"/>
          </a:xfrm>
          <a:prstGeom prst="rect">
            <a:avLst/>
          </a:prstGeom>
        </p:spPr>
        <p:txBody>
          <a:bodyPr/>
          <a:lstStyle>
            <a:lvl1pPr marL="341700" indent="-341700" algn="ctr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52" b="1" kern="1200">
                <a:solidFill>
                  <a:srgbClr val="3C9DDB"/>
                </a:solidFill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</a:defRPr>
            </a:lvl1pPr>
            <a:lvl2pPr marL="741425" indent="-285288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55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1150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59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598899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055037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2825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03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81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59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952" b="1" i="0" u="none" strike="noStrike" kern="1200" cap="none" spc="0" normalizeH="0" baseline="0" noProof="0">
                <a:ln>
                  <a:noFill/>
                </a:ln>
                <a:solidFill>
                  <a:srgbClr val="3C9DD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 Architect</a:t>
            </a:r>
            <a:endParaRPr kumimoji="0" lang="ro-RO" sz="952" b="1" i="0" u="none" strike="noStrike" kern="1200" cap="none" spc="0" normalizeH="0" baseline="0" noProof="0" dirty="0">
              <a:ln>
                <a:noFill/>
              </a:ln>
              <a:solidFill>
                <a:srgbClr val="3C9DD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87">
            <a:extLst>
              <a:ext uri="{FF2B5EF4-FFF2-40B4-BE49-F238E27FC236}">
                <a16:creationId xmlns:a16="http://schemas.microsoft.com/office/drawing/2014/main" id="{862C5FFC-0F44-4A4C-8543-C4104A4829D4}"/>
              </a:ext>
            </a:extLst>
          </p:cNvPr>
          <p:cNvSpPr txBox="1">
            <a:spLocks/>
          </p:cNvSpPr>
          <p:nvPr/>
        </p:nvSpPr>
        <p:spPr>
          <a:xfrm>
            <a:off x="1290925" y="3262923"/>
            <a:ext cx="2155611" cy="556028"/>
          </a:xfrm>
          <a:prstGeom prst="rect">
            <a:avLst/>
          </a:prstGeom>
        </p:spPr>
        <p:txBody>
          <a:bodyPr/>
          <a:lstStyle>
            <a:lvl1pPr marL="341700" marR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952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741425" indent="-285288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55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1150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59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598899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055037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2825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03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81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59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952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IRC: @mtudosoiu</a:t>
            </a:r>
            <a:endParaRPr kumimoji="0" lang="ro-RO" sz="9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128">
            <a:extLst>
              <a:ext uri="{FF2B5EF4-FFF2-40B4-BE49-F238E27FC236}">
                <a16:creationId xmlns:a16="http://schemas.microsoft.com/office/drawing/2014/main" id="{89C2BF9E-1E6E-6942-A56F-7BB2EF91F19E}"/>
              </a:ext>
            </a:extLst>
          </p:cNvPr>
          <p:cNvSpPr txBox="1">
            <a:spLocks/>
          </p:cNvSpPr>
          <p:nvPr/>
        </p:nvSpPr>
        <p:spPr>
          <a:xfrm>
            <a:off x="5061445" y="2781895"/>
            <a:ext cx="2388018" cy="181859"/>
          </a:xfrm>
          <a:prstGeom prst="rect">
            <a:avLst/>
          </a:prstGeom>
        </p:spPr>
        <p:txBody>
          <a:bodyPr/>
          <a:lstStyle>
            <a:lvl1pPr marL="341700" indent="-341700" algn="ctr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28" b="1" kern="1200">
                <a:solidFill>
                  <a:srgbClr val="003D8F"/>
                </a:solidFill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</a:defRPr>
            </a:lvl1pPr>
            <a:lvl2pPr marL="741425" indent="-285288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55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1150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59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598899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055037" indent="-227263" algn="l" defTabSz="4561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3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2825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03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81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59" indent="-228438" algn="l" defTabSz="456878" rtl="0" eaLnBrk="1" latinLnBrk="0" hangingPunct="1">
              <a:spcBef>
                <a:spcPct val="20000"/>
              </a:spcBef>
              <a:buFont typeface="Arial"/>
              <a:buChar char="•"/>
              <a:defRPr sz="19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o-RO" sz="1428" b="1" i="0" u="none" strike="noStrike" kern="1200" cap="none" spc="0" normalizeH="0" baseline="0" noProof="0">
                <a:ln>
                  <a:noFill/>
                </a:ln>
                <a:solidFill>
                  <a:srgbClr val="003D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Alexandru Bogdan Pica</a:t>
            </a:r>
            <a:endParaRPr kumimoji="0" lang="ro-RO" sz="1428" b="1" i="0" u="none" strike="noStrike" kern="1200" cap="none" spc="0" normalizeH="0" baseline="0" noProof="0" dirty="0">
              <a:ln>
                <a:noFill/>
              </a:ln>
              <a:solidFill>
                <a:srgbClr val="003D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86">
            <a:extLst>
              <a:ext uri="{FF2B5EF4-FFF2-40B4-BE49-F238E27FC236}">
                <a16:creationId xmlns:a16="http://schemas.microsoft.com/office/drawing/2014/main" id="{68A3830B-3CD5-8A45-AAF4-38F8FFF1296E}"/>
              </a:ext>
            </a:extLst>
          </p:cNvPr>
          <p:cNvSpPr txBox="1">
            <a:spLocks/>
          </p:cNvSpPr>
          <p:nvPr/>
        </p:nvSpPr>
        <p:spPr>
          <a:xfrm>
            <a:off x="5191750" y="3034460"/>
            <a:ext cx="2127406" cy="172499"/>
          </a:xfrm>
          <a:prstGeom prst="rect">
            <a:avLst/>
          </a:prstGeom>
        </p:spPr>
        <p:txBody>
          <a:bodyPr/>
          <a:lstStyle>
            <a:lvl1pPr marL="430841" indent="-430841" algn="ctr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 kern="1200">
                <a:solidFill>
                  <a:srgbClr val="3C9DDB"/>
                </a:solidFill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</a:defRPr>
            </a:lvl1pPr>
            <a:lvl2pPr marL="934844" indent="-359712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6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438847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1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2016012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591145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3168358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424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490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556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952" b="1" i="0" u="none" strike="noStrike" kern="1200" cap="none" spc="0" normalizeH="0" baseline="0" noProof="0" dirty="0">
                <a:ln>
                  <a:noFill/>
                </a:ln>
                <a:solidFill>
                  <a:srgbClr val="3C9DD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Software Developer</a:t>
            </a:r>
            <a:endParaRPr kumimoji="0" lang="ro-RO" sz="952" b="1" i="0" u="none" strike="noStrike" kern="1200" cap="none" spc="0" normalizeH="0" baseline="0" noProof="0" dirty="0">
              <a:ln>
                <a:noFill/>
              </a:ln>
              <a:solidFill>
                <a:srgbClr val="3C9DD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87">
            <a:extLst>
              <a:ext uri="{FF2B5EF4-FFF2-40B4-BE49-F238E27FC236}">
                <a16:creationId xmlns:a16="http://schemas.microsoft.com/office/drawing/2014/main" id="{ACF32067-4C14-C24D-B2A1-A9BE6455F7F8}"/>
              </a:ext>
            </a:extLst>
          </p:cNvPr>
          <p:cNvSpPr txBox="1">
            <a:spLocks/>
          </p:cNvSpPr>
          <p:nvPr/>
        </p:nvSpPr>
        <p:spPr>
          <a:xfrm>
            <a:off x="5061445" y="3262923"/>
            <a:ext cx="2155611" cy="556028"/>
          </a:xfrm>
          <a:prstGeom prst="rect">
            <a:avLst/>
          </a:prstGeom>
        </p:spPr>
        <p:txBody>
          <a:bodyPr/>
          <a:lstStyle>
            <a:lvl1pPr marL="430841" marR="0" indent="-430841" algn="ctr" defTabSz="575133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934844" indent="-359712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6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438847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1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2016012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591145" indent="-286550" algn="l" defTabSz="57513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rgbClr val="51514F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3168358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424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490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556" indent="-288032" algn="l" defTabSz="5760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700" marR="0" lvl="0" indent="-341700" algn="ctr" defTabSz="456138" rtl="0" eaLnBrk="0" fontAlgn="base" latinLnBrk="0" hangingPunct="0">
              <a:lnSpc>
                <a:spcPts val="1269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95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IRC: @</a:t>
            </a:r>
            <a:r>
              <a:rPr kumimoji="0" lang="de-DE" sz="95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dtk</a:t>
            </a:r>
            <a:endParaRPr kumimoji="0" lang="ro-RO" sz="9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6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ACE4D-FA53-DA45-B8C7-C5CDC0E0E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3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220A8-F8F2-0642-ABB6-A5F0722FE053}"/>
              </a:ext>
            </a:extLst>
          </p:cNvPr>
          <p:cNvSpPr txBox="1"/>
          <p:nvPr/>
        </p:nvSpPr>
        <p:spPr>
          <a:xfrm>
            <a:off x="624949" y="557361"/>
            <a:ext cx="1231427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AFAE8-00E3-764D-8FEB-A5B50CA5531E}"/>
              </a:ext>
            </a:extLst>
          </p:cNvPr>
          <p:cNvSpPr txBox="1"/>
          <p:nvPr/>
        </p:nvSpPr>
        <p:spPr>
          <a:xfrm>
            <a:off x="1035355" y="1098394"/>
            <a:ext cx="269657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 Containers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FRRouting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EVPN Use Case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 Cases</a:t>
            </a:r>
          </a:p>
          <a:p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6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B8DBA-76DF-044D-B4D2-75F8DB0D3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4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79D0E6-1149-714F-A6E7-32C427D5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 Containers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F1949-B9BA-DD48-969D-C20BA04F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81" y="1713233"/>
            <a:ext cx="5410173" cy="3295131"/>
          </a:xfrm>
          <a:prstGeom prst="rect">
            <a:avLst/>
          </a:prstGeom>
          <a:effectLst>
            <a:glow rad="50800">
              <a:schemeClr val="accent1">
                <a:alpha val="14000"/>
              </a:schemeClr>
            </a:glow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1D2CD1-2D29-1A49-B636-F8CC11F0EBA6}"/>
              </a:ext>
            </a:extLst>
          </p:cNvPr>
          <p:cNvSpPr txBox="1"/>
          <p:nvPr/>
        </p:nvSpPr>
        <p:spPr>
          <a:xfrm>
            <a:off x="535162" y="833409"/>
            <a:ext cx="4095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–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vmlinuz.container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– kata-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containers.img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1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15572F-5F9A-1449-A730-4BCAB9D1F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11" y="896938"/>
            <a:ext cx="5168303" cy="3937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49794-35CC-1E4E-8A28-D6381D837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5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7954E4-1480-7849-97FB-4EB794D5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 Containers – custom kernel</a:t>
            </a:r>
          </a:p>
        </p:txBody>
      </p:sp>
    </p:spTree>
    <p:extLst>
      <p:ext uri="{BB962C8B-B14F-4D97-AF65-F5344CB8AC3E}">
        <p14:creationId xmlns:p14="http://schemas.microsoft.com/office/powerpoint/2010/main" val="169675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DBF76-22E9-7148-9C42-0CB6052A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E52A7E-0E8A-0640-B45C-13657EF9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 Containers – custom kernel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2E78FF-C236-9946-A6B7-2939E6A1F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8" y="896938"/>
            <a:ext cx="7155569" cy="3937000"/>
          </a:xfrm>
        </p:spPr>
      </p:pic>
    </p:spTree>
    <p:extLst>
      <p:ext uri="{BB962C8B-B14F-4D97-AF65-F5344CB8AC3E}">
        <p14:creationId xmlns:p14="http://schemas.microsoft.com/office/powerpoint/2010/main" val="405732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6E76-B581-1A4C-8E02-4411065A0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B5B5E5-260C-4943-B15F-7E973351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 Containers – custom image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5B17775-BA53-A645-BBFE-F0A58063F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6747"/>
            <a:ext cx="7200900" cy="3837382"/>
          </a:xfrm>
        </p:spPr>
      </p:pic>
    </p:spTree>
    <p:extLst>
      <p:ext uri="{BB962C8B-B14F-4D97-AF65-F5344CB8AC3E}">
        <p14:creationId xmlns:p14="http://schemas.microsoft.com/office/powerpoint/2010/main" val="422205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4A01FE-91AE-6449-8447-BBAC0D81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97" y="896938"/>
            <a:ext cx="6214131" cy="3937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C7D11-20C1-F94F-B089-CF0DBEA10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64304C-42E5-A947-A47D-F2AA0BE9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FRRouting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A2BDE-BE51-C842-A143-C56229E83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699152-93A6-43A3-8590-C0A236D7B1DC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8BF932-7156-1D4F-A646-145A1D76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FRRouting</a:t>
            </a:r>
            <a:r>
              <a:rPr lang="en-US" dirty="0"/>
              <a:t> Features/Daemons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0C6DA35-CE68-1B4E-896F-D92888203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75287"/>
              </p:ext>
            </p:extLst>
          </p:nvPr>
        </p:nvGraphicFramePr>
        <p:xfrm>
          <a:off x="355233" y="789748"/>
          <a:ext cx="5928229" cy="840912"/>
        </p:xfrm>
        <a:graphic>
          <a:graphicData uri="http://schemas.openxmlformats.org/drawingml/2006/table">
            <a:tbl>
              <a:tblPr/>
              <a:tblGrid>
                <a:gridCol w="2427889">
                  <a:extLst>
                    <a:ext uri="{9D8B030D-6E8A-4147-A177-3AD203B41FA5}">
                      <a16:colId xmlns:a16="http://schemas.microsoft.com/office/drawing/2014/main" val="2565849489"/>
                    </a:ext>
                  </a:extLst>
                </a:gridCol>
                <a:gridCol w="575539">
                  <a:extLst>
                    <a:ext uri="{9D8B030D-6E8A-4147-A177-3AD203B41FA5}">
                      <a16:colId xmlns:a16="http://schemas.microsoft.com/office/drawing/2014/main" val="1005401482"/>
                    </a:ext>
                  </a:extLst>
                </a:gridCol>
                <a:gridCol w="814753">
                  <a:extLst>
                    <a:ext uri="{9D8B030D-6E8A-4147-A177-3AD203B41FA5}">
                      <a16:colId xmlns:a16="http://schemas.microsoft.com/office/drawing/2014/main" val="1726775900"/>
                    </a:ext>
                  </a:extLst>
                </a:gridCol>
                <a:gridCol w="779585">
                  <a:extLst>
                    <a:ext uri="{9D8B030D-6E8A-4147-A177-3AD203B41FA5}">
                      <a16:colId xmlns:a16="http://schemas.microsoft.com/office/drawing/2014/main" val="3978039692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2709401917"/>
                    </a:ext>
                  </a:extLst>
                </a:gridCol>
                <a:gridCol w="650525">
                  <a:extLst>
                    <a:ext uri="{9D8B030D-6E8A-4147-A177-3AD203B41FA5}">
                      <a16:colId xmlns:a16="http://schemas.microsoft.com/office/drawing/2014/main" val="627786104"/>
                    </a:ext>
                  </a:extLst>
                </a:gridCol>
              </a:tblGrid>
              <a:tr h="225501">
                <a:tc>
                  <a:txBody>
                    <a:bodyPr/>
                    <a:lstStyle/>
                    <a:p>
                      <a:r>
                        <a:rPr lang="de-DE" sz="1200" b="1" dirty="0">
                          <a:effectLst/>
                          <a:latin typeface="+mn-lt"/>
                        </a:rPr>
                        <a:t>FRR Core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effectLst/>
                          <a:latin typeface="+mn-lt"/>
                        </a:rPr>
                        <a:t>Linux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effectLst/>
                          <a:latin typeface="+mn-lt"/>
                        </a:rPr>
                        <a:t>OpenBSD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effectLst/>
                          <a:latin typeface="+mn-lt"/>
                        </a:rPr>
                        <a:t>FreeBSD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effectLst/>
                          <a:latin typeface="+mn-lt"/>
                        </a:rPr>
                        <a:t>NetBSD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effectLst/>
                          <a:latin typeface="+mn-lt"/>
                        </a:rPr>
                        <a:t>Solaris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090261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i="1" dirty="0" err="1">
                          <a:effectLst/>
                          <a:latin typeface="+mn-lt"/>
                        </a:rPr>
                        <a:t>zebra</a:t>
                      </a:r>
                      <a:r>
                        <a:rPr lang="de-DE" sz="1000" i="1" dirty="0">
                          <a:effectLst/>
                          <a:latin typeface="+mn-lt"/>
                        </a:rPr>
                        <a:t> </a:t>
                      </a:r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476189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VRF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4.8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41145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MPLS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4.5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70412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5525351-FA0D-D242-9799-5F0FBBD52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504793"/>
              </p:ext>
            </p:extLst>
          </p:nvPr>
        </p:nvGraphicFramePr>
        <p:xfrm>
          <a:off x="355233" y="1749221"/>
          <a:ext cx="5928336" cy="2056560"/>
        </p:xfrm>
        <a:graphic>
          <a:graphicData uri="http://schemas.openxmlformats.org/drawingml/2006/table">
            <a:tbl>
              <a:tblPr/>
              <a:tblGrid>
                <a:gridCol w="2427889">
                  <a:extLst>
                    <a:ext uri="{9D8B030D-6E8A-4147-A177-3AD203B41FA5}">
                      <a16:colId xmlns:a16="http://schemas.microsoft.com/office/drawing/2014/main" val="2827085616"/>
                    </a:ext>
                  </a:extLst>
                </a:gridCol>
                <a:gridCol w="575540">
                  <a:extLst>
                    <a:ext uri="{9D8B030D-6E8A-4147-A177-3AD203B41FA5}">
                      <a16:colId xmlns:a16="http://schemas.microsoft.com/office/drawing/2014/main" val="2902735949"/>
                    </a:ext>
                  </a:extLst>
                </a:gridCol>
                <a:gridCol w="814753">
                  <a:extLst>
                    <a:ext uri="{9D8B030D-6E8A-4147-A177-3AD203B41FA5}">
                      <a16:colId xmlns:a16="http://schemas.microsoft.com/office/drawing/2014/main" val="3398484844"/>
                    </a:ext>
                  </a:extLst>
                </a:gridCol>
                <a:gridCol w="779585">
                  <a:extLst>
                    <a:ext uri="{9D8B030D-6E8A-4147-A177-3AD203B41FA5}">
                      <a16:colId xmlns:a16="http://schemas.microsoft.com/office/drawing/2014/main" val="346673857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689000961"/>
                    </a:ext>
                  </a:extLst>
                </a:gridCol>
                <a:gridCol w="644769">
                  <a:extLst>
                    <a:ext uri="{9D8B030D-6E8A-4147-A177-3AD203B41FA5}">
                      <a16:colId xmlns:a16="http://schemas.microsoft.com/office/drawing/2014/main" val="527908782"/>
                    </a:ext>
                  </a:extLst>
                </a:gridCol>
              </a:tblGrid>
              <a:tr h="225501">
                <a:tc>
                  <a:txBody>
                    <a:bodyPr/>
                    <a:lstStyle/>
                    <a:p>
                      <a:r>
                        <a:rPr lang="de-DE" sz="1200" b="1" dirty="0">
                          <a:effectLst/>
                          <a:latin typeface="+mn-lt"/>
                        </a:rPr>
                        <a:t>WAN / Carrier </a:t>
                      </a:r>
                      <a:r>
                        <a:rPr lang="de-DE" sz="1200" b="1" dirty="0" err="1">
                          <a:effectLst/>
                          <a:latin typeface="+mn-lt"/>
                        </a:rPr>
                        <a:t>protocols</a:t>
                      </a:r>
                      <a:r>
                        <a:rPr lang="de-DE" sz="1200" b="1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316649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b="1" i="1" dirty="0" err="1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bgpd</a:t>
                      </a:r>
                      <a:r>
                        <a:rPr lang="de-DE" sz="10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(BGP)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649664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VRF / L3VPN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4.8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07228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EVPN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4.18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002227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VNC (Virtual Network Control)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294577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dirty="0" err="1">
                          <a:effectLst/>
                          <a:latin typeface="+mn-lt"/>
                        </a:rPr>
                        <a:t>Flowspec</a:t>
                      </a:r>
                      <a:r>
                        <a:rPr lang="de-DE" sz="1000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CP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540194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b="1" i="1" dirty="0" err="1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ldpd</a:t>
                      </a:r>
                      <a:r>
                        <a:rPr lang="de-DE" sz="10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(LDP)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4.5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886611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VPWS / PW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5.8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93339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VPLS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5.8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486594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i="1" dirty="0" err="1">
                          <a:effectLst/>
                          <a:latin typeface="+mn-lt"/>
                        </a:rPr>
                        <a:t>nhrpd</a:t>
                      </a:r>
                      <a:r>
                        <a:rPr lang="de-DE" sz="10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000" dirty="0">
                          <a:effectLst/>
                          <a:latin typeface="+mn-lt"/>
                        </a:rPr>
                        <a:t>(NHRP)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01210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CBA12D0-8E92-4B46-B6C8-E2BB4ACE1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85939"/>
              </p:ext>
            </p:extLst>
          </p:nvPr>
        </p:nvGraphicFramePr>
        <p:xfrm>
          <a:off x="355233" y="3870513"/>
          <a:ext cx="5928336" cy="1043520"/>
        </p:xfrm>
        <a:graphic>
          <a:graphicData uri="http://schemas.openxmlformats.org/drawingml/2006/table">
            <a:tbl>
              <a:tblPr/>
              <a:tblGrid>
                <a:gridCol w="2427889">
                  <a:extLst>
                    <a:ext uri="{9D8B030D-6E8A-4147-A177-3AD203B41FA5}">
                      <a16:colId xmlns:a16="http://schemas.microsoft.com/office/drawing/2014/main" val="3930617155"/>
                    </a:ext>
                  </a:extLst>
                </a:gridCol>
                <a:gridCol w="569678">
                  <a:extLst>
                    <a:ext uri="{9D8B030D-6E8A-4147-A177-3AD203B41FA5}">
                      <a16:colId xmlns:a16="http://schemas.microsoft.com/office/drawing/2014/main" val="1732193980"/>
                    </a:ext>
                  </a:extLst>
                </a:gridCol>
                <a:gridCol w="814754">
                  <a:extLst>
                    <a:ext uri="{9D8B030D-6E8A-4147-A177-3AD203B41FA5}">
                      <a16:colId xmlns:a16="http://schemas.microsoft.com/office/drawing/2014/main" val="1582495476"/>
                    </a:ext>
                  </a:extLst>
                </a:gridCol>
                <a:gridCol w="791308">
                  <a:extLst>
                    <a:ext uri="{9D8B030D-6E8A-4147-A177-3AD203B41FA5}">
                      <a16:colId xmlns:a16="http://schemas.microsoft.com/office/drawing/2014/main" val="185911337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52797538"/>
                    </a:ext>
                  </a:extLst>
                </a:gridCol>
                <a:gridCol w="638907">
                  <a:extLst>
                    <a:ext uri="{9D8B030D-6E8A-4147-A177-3AD203B41FA5}">
                      <a16:colId xmlns:a16="http://schemas.microsoft.com/office/drawing/2014/main" val="1677009181"/>
                    </a:ext>
                  </a:extLst>
                </a:gridCol>
              </a:tblGrid>
              <a:tr h="225501">
                <a:tc>
                  <a:txBody>
                    <a:bodyPr/>
                    <a:lstStyle/>
                    <a:p>
                      <a:r>
                        <a:rPr lang="de-DE" sz="1200" b="1" dirty="0">
                          <a:effectLst/>
                          <a:latin typeface="+mn-lt"/>
                        </a:rPr>
                        <a:t>Link-State Routing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303280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b="1" i="1" dirty="0" err="1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ospfd</a:t>
                      </a:r>
                      <a:r>
                        <a:rPr lang="de-DE" sz="10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(OSPFv2)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841217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Segment Routing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4.12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N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859802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i="1">
                          <a:effectLst/>
                          <a:latin typeface="+mn-lt"/>
                        </a:rPr>
                        <a:t>ospf6d </a:t>
                      </a:r>
                      <a:r>
                        <a:rPr lang="de-DE" sz="1000">
                          <a:effectLst/>
                          <a:latin typeface="+mn-lt"/>
                        </a:rPr>
                        <a:t>(OSPFv3)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730358"/>
                  </a:ext>
                </a:extLst>
              </a:tr>
              <a:tr h="149015">
                <a:tc>
                  <a:txBody>
                    <a:bodyPr/>
                    <a:lstStyle/>
                    <a:p>
                      <a:r>
                        <a:rPr lang="de-DE" sz="1000" i="1">
                          <a:effectLst/>
                          <a:latin typeface="+mn-lt"/>
                        </a:rPr>
                        <a:t>isisd </a:t>
                      </a:r>
                      <a:r>
                        <a:rPr lang="de-DE" sz="1000">
                          <a:effectLst/>
                          <a:latin typeface="+mn-lt"/>
                        </a:rPr>
                        <a:t>(IS-IS)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+mn-lt"/>
                        </a:rPr>
                        <a:t>Y </a:t>
                      </a:r>
                    </a:p>
                  </a:txBody>
                  <a:tcPr marL="50208" marR="50208" marT="25104" marB="25104"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03582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FAD8BDB-EF7F-8849-AF16-F70F515DDC94}"/>
              </a:ext>
            </a:extLst>
          </p:cNvPr>
          <p:cNvSpPr txBox="1"/>
          <p:nvPr/>
        </p:nvSpPr>
        <p:spPr>
          <a:xfrm>
            <a:off x="6465782" y="1588998"/>
            <a:ext cx="21723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• Y - </a:t>
            </a:r>
            <a:r>
              <a:rPr lang="de-DE" sz="900" dirty="0" err="1"/>
              <a:t>daemon</a:t>
            </a:r>
            <a:r>
              <a:rPr lang="de-DE" sz="900" dirty="0"/>
              <a:t>/</a:t>
            </a:r>
            <a:r>
              <a:rPr lang="de-DE" sz="900" dirty="0" err="1"/>
              <a:t>feature</a:t>
            </a:r>
            <a:r>
              <a:rPr lang="de-DE" sz="900" dirty="0"/>
              <a:t> </a:t>
            </a:r>
            <a:r>
              <a:rPr lang="de-DE" sz="900" dirty="0" err="1"/>
              <a:t>fully</a:t>
            </a:r>
            <a:r>
              <a:rPr lang="de-DE" sz="900" dirty="0"/>
              <a:t> </a:t>
            </a:r>
            <a:r>
              <a:rPr lang="de-DE" sz="900" dirty="0" err="1"/>
              <a:t>functional</a:t>
            </a:r>
            <a:endParaRPr lang="de-DE" sz="900" dirty="0"/>
          </a:p>
          <a:p>
            <a:r>
              <a:rPr lang="de-DE" sz="900" dirty="0"/>
              <a:t>• CP - </a:t>
            </a:r>
            <a:r>
              <a:rPr lang="de-DE" sz="900" dirty="0" err="1"/>
              <a:t>control</a:t>
            </a:r>
            <a:r>
              <a:rPr lang="de-DE" sz="900" dirty="0"/>
              <a:t> plane </a:t>
            </a:r>
            <a:r>
              <a:rPr lang="de-DE" sz="900" dirty="0" err="1"/>
              <a:t>only</a:t>
            </a:r>
            <a:br>
              <a:rPr lang="de-DE" sz="900" dirty="0"/>
            </a:br>
            <a:r>
              <a:rPr lang="de-DE" sz="900" dirty="0"/>
              <a:t>• N - </a:t>
            </a:r>
            <a:r>
              <a:rPr lang="de-DE" sz="900" dirty="0" err="1"/>
              <a:t>daemon</a:t>
            </a:r>
            <a:r>
              <a:rPr lang="de-DE" sz="900" dirty="0"/>
              <a:t>/</a:t>
            </a:r>
            <a:r>
              <a:rPr lang="de-DE" sz="900" dirty="0" err="1"/>
              <a:t>feature</a:t>
            </a:r>
            <a:r>
              <a:rPr lang="de-DE" sz="900" dirty="0"/>
              <a:t> not </a:t>
            </a:r>
            <a:r>
              <a:rPr lang="de-DE" sz="900" dirty="0" err="1"/>
              <a:t>supported</a:t>
            </a:r>
            <a:r>
              <a:rPr lang="de-DE" sz="900" dirty="0"/>
              <a:t> </a:t>
            </a:r>
          </a:p>
          <a:p>
            <a:r>
              <a:rPr lang="de-DE" sz="900" dirty="0"/>
              <a:t>	</a:t>
            </a:r>
            <a:r>
              <a:rPr lang="de-DE" sz="900" dirty="0" err="1"/>
              <a:t>by</a:t>
            </a:r>
            <a:r>
              <a:rPr lang="de-DE" sz="900" dirty="0"/>
              <a:t> </a:t>
            </a:r>
            <a:r>
              <a:rPr lang="de-DE" sz="900" dirty="0" err="1"/>
              <a:t>operating</a:t>
            </a:r>
            <a:r>
              <a:rPr lang="de-DE" sz="900" dirty="0"/>
              <a:t> </a:t>
            </a:r>
            <a:r>
              <a:rPr lang="de-DE" sz="900" dirty="0" err="1"/>
              <a:t>system</a:t>
            </a:r>
            <a:r>
              <a:rPr lang="de-DE" sz="900" dirty="0"/>
              <a:t> 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548575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plate_External_Screen_16-9_v2b">
  <a:themeElements>
    <a:clrScheme name="1&amp;1 Farbschema 2015">
      <a:dk1>
        <a:sysClr val="windowText" lastClr="000000"/>
      </a:dk1>
      <a:lt1>
        <a:sysClr val="window" lastClr="FFFFFF"/>
      </a:lt1>
      <a:dk2>
        <a:srgbClr val="1330A4"/>
      </a:dk2>
      <a:lt2>
        <a:srgbClr val="D8D6D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&amp;1 Schriften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_Template_External_Screen_16-9_v2" id="{179FE515-3567-455D-B308-BE8C3DD261A7}" vid="{74515AB7-0CEE-4C51-964D-AEBA853AC423}"/>
    </a:ext>
  </a:extLst>
</a:theme>
</file>

<file path=ppt/theme/theme2.xml><?xml version="1.0" encoding="utf-8"?>
<a:theme xmlns:a="http://schemas.openxmlformats.org/drawingml/2006/main" name="2018-10_IONOS_Vorlage_4d_Fallback_Arial">
  <a:themeElements>
    <a:clrScheme name="IONOS">
      <a:dk1>
        <a:sysClr val="windowText" lastClr="000000"/>
      </a:dk1>
      <a:lt1>
        <a:sysClr val="window" lastClr="FFFFFF"/>
      </a:lt1>
      <a:dk2>
        <a:srgbClr val="003D8F"/>
      </a:dk2>
      <a:lt2>
        <a:srgbClr val="EEECE1"/>
      </a:lt2>
      <a:accent1>
        <a:srgbClr val="11C7E6"/>
      </a:accent1>
      <a:accent2>
        <a:srgbClr val="C0504D"/>
      </a:accent2>
      <a:accent3>
        <a:srgbClr val="3C9DD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-10_IONOS_Vorlage_4d_Fallback_Arial" id="{17AE2F33-C2D4-E84E-95BC-9A190119F380}" vid="{767DB80F-AB5B-9A4B-9359-181BE9E1CC99}"/>
    </a:ext>
  </a:extLst>
</a:theme>
</file>

<file path=ppt/theme/theme3.xml><?xml version="1.0" encoding="utf-8"?>
<a:theme xmlns:a="http://schemas.openxmlformats.org/drawingml/2006/main" name="Text &amp; Bilder ohne Visuals">
  <a:themeElements>
    <a:clrScheme name="IONOS">
      <a:dk1>
        <a:sysClr val="windowText" lastClr="000000"/>
      </a:dk1>
      <a:lt1>
        <a:sysClr val="window" lastClr="FFFFFF"/>
      </a:lt1>
      <a:dk2>
        <a:srgbClr val="003D8F"/>
      </a:dk2>
      <a:lt2>
        <a:srgbClr val="EEECE1"/>
      </a:lt2>
      <a:accent1>
        <a:srgbClr val="11C7E6"/>
      </a:accent1>
      <a:accent2>
        <a:srgbClr val="C0504D"/>
      </a:accent2>
      <a:accent3>
        <a:srgbClr val="3C9DD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-10_IONOS_Vorlage_4d_Fallback_Arial" id="{17AE2F33-C2D4-E84E-95BC-9A190119F380}" vid="{C575D42D-92E4-DF45-8A4A-70DC33F013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1_Template_External_Screen_16-9_v2b</Template>
  <TotalTime>10561</TotalTime>
  <Words>927</Words>
  <Application>Microsoft Macintosh PowerPoint</Application>
  <PresentationFormat>On-screen Show (16:9)</PresentationFormat>
  <Paragraphs>275</Paragraphs>
  <Slides>17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ＭＳ Ｐゴシック</vt:lpstr>
      <vt:lpstr>Arial</vt:lpstr>
      <vt:lpstr>Calibri</vt:lpstr>
      <vt:lpstr>Open Sans</vt:lpstr>
      <vt:lpstr>Open Sans Light</vt:lpstr>
      <vt:lpstr>Overpass</vt:lpstr>
      <vt:lpstr>PT Sans</vt:lpstr>
      <vt:lpstr>PT Sans Caption</vt:lpstr>
      <vt:lpstr>Roboto Condensed</vt:lpstr>
      <vt:lpstr>Wingdings</vt:lpstr>
      <vt:lpstr>Wingdings 2</vt:lpstr>
      <vt:lpstr>1_Template_External_Screen_16-9_v2b</vt:lpstr>
      <vt:lpstr>2018-10_IONOS_Vorlage_4d_Fallback_Arial</vt:lpstr>
      <vt:lpstr>Text &amp; Bilder ohne Visuals</vt:lpstr>
      <vt:lpstr>think-cell Folie</vt:lpstr>
      <vt:lpstr>USE KATA CONTAINERS TO DEPLOY AN NFV MPLS-EVPN</vt:lpstr>
      <vt:lpstr>PowerPoint Presentation</vt:lpstr>
      <vt:lpstr>PowerPoint Presentation</vt:lpstr>
      <vt:lpstr>Kata Containers </vt:lpstr>
      <vt:lpstr>Kata Containers – custom kernel</vt:lpstr>
      <vt:lpstr>Kata Containers – custom kernel</vt:lpstr>
      <vt:lpstr>Kata Containers – custom image</vt:lpstr>
      <vt:lpstr>FRRouting</vt:lpstr>
      <vt:lpstr>FRRouting Features/Daemons</vt:lpstr>
      <vt:lpstr>EVPN Use Case</vt:lpstr>
      <vt:lpstr>EVPN Topology</vt:lpstr>
      <vt:lpstr>PowerPoint Presentation</vt:lpstr>
      <vt:lpstr>PowerPoint Presentation</vt:lpstr>
      <vt:lpstr>PowerPoint Presentation</vt:lpstr>
      <vt:lpstr>Other Use Cases</vt:lpstr>
      <vt:lpstr>Q&amp;A</vt:lpstr>
      <vt:lpstr>Appendix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Kata Containers to deploy an NFV MPLS-EVPN</dc:title>
  <dc:creator>Marian Tudosoiu</dc:creator>
  <cp:lastModifiedBy>Marian Tudosoiu</cp:lastModifiedBy>
  <cp:revision>92</cp:revision>
  <dcterms:created xsi:type="dcterms:W3CDTF">2018-10-31T12:17:43Z</dcterms:created>
  <dcterms:modified xsi:type="dcterms:W3CDTF">2018-11-20T13:58:23Z</dcterms:modified>
</cp:coreProperties>
</file>