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527" r:id="rId4"/>
    <p:sldId id="299" r:id="rId5"/>
    <p:sldId id="260" r:id="rId6"/>
    <p:sldId id="528" r:id="rId7"/>
    <p:sldId id="300" r:id="rId8"/>
    <p:sldId id="529" r:id="rId9"/>
    <p:sldId id="271" r:id="rId10"/>
    <p:sldId id="530" r:id="rId11"/>
    <p:sldId id="521" r:id="rId12"/>
    <p:sldId id="524" r:id="rId13"/>
    <p:sldId id="531" r:id="rId14"/>
    <p:sldId id="532" r:id="rId15"/>
    <p:sldId id="533" r:id="rId16"/>
    <p:sldId id="525" r:id="rId17"/>
    <p:sldId id="534" r:id="rId18"/>
    <p:sldId id="535" r:id="rId19"/>
    <p:sldId id="258" r:id="rId20"/>
    <p:sldId id="526" r:id="rId21"/>
    <p:sldId id="259" r:id="rId22"/>
    <p:sldId id="262" r:id="rId23"/>
    <p:sldId id="263" r:id="rId24"/>
    <p:sldId id="264" r:id="rId25"/>
    <p:sldId id="265" r:id="rId26"/>
    <p:sldId id="266" r:id="rId27"/>
    <p:sldId id="270" r:id="rId28"/>
    <p:sldId id="267" r:id="rId29"/>
    <p:sldId id="269" r:id="rId30"/>
    <p:sldId id="292"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9568"/>
  </p:normalViewPr>
  <p:slideViewPr>
    <p:cSldViewPr snapToGrid="0" showGuides="1">
      <p:cViewPr>
        <p:scale>
          <a:sx n="140" d="100"/>
          <a:sy n="140" d="100"/>
        </p:scale>
        <p:origin x="42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CA997-40CA-49A6-A747-EE2E3B2A8398}" type="datetimeFigureOut">
              <a:rPr lang="en-US" smtClean="0"/>
              <a:t>5/21/18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19E69-9F10-4846-A178-1ADF6F9B7D86}" type="slidenum">
              <a:rPr lang="en-US" smtClean="0"/>
              <a:t>‹#›</a:t>
            </a:fld>
            <a:endParaRPr lang="en-US"/>
          </a:p>
        </p:txBody>
      </p:sp>
    </p:spTree>
    <p:extLst>
      <p:ext uri="{BB962C8B-B14F-4D97-AF65-F5344CB8AC3E}">
        <p14:creationId xmlns:p14="http://schemas.microsoft.com/office/powerpoint/2010/main" val="296760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9E69-9F10-4846-A178-1ADF6F9B7D86}" type="slidenum">
              <a:rPr lang="en-US" smtClean="0"/>
              <a:t>1</a:t>
            </a:fld>
            <a:endParaRPr lang="en-US"/>
          </a:p>
        </p:txBody>
      </p:sp>
    </p:spTree>
    <p:extLst>
      <p:ext uri="{BB962C8B-B14F-4D97-AF65-F5344CB8AC3E}">
        <p14:creationId xmlns:p14="http://schemas.microsoft.com/office/powerpoint/2010/main" val="276412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Certain kubernetes events may have corresponding actions at the cloud infrastructure level to support the desired functionality.  Kubernetes defines an architectural component called “cloud-providers” which performs actions on the cloud infrastructure APIs during events in kubernetes.  The Openstack cloud-provider is integrated in the kubernetes control-plane.  </a:t>
            </a:r>
          </a:p>
          <a:p>
            <a:endParaRPr lang="en-US"/>
          </a:p>
          <a:p>
            <a:r>
              <a:rPr lang="en-US"/>
              <a:t>The main scenario pertaining to istio integration with openstack is the openstack cloud-provider’s support for implementing kubernetes loadbalancer objects.  The openstack cloud-provider can use the openstack LBaaS API to create loadbalancers and add/remove VIP endpoints corresponding to kubernetes loadbalancer service types.</a:t>
            </a:r>
          </a:p>
          <a:p>
            <a:endParaRPr lang="en-US"/>
          </a:p>
          <a:p>
            <a:r>
              <a:rPr lang="en-US"/>
              <a:t>The canonical deployment of istio-ingress relies on a k8s loadbalancer type service.</a:t>
            </a:r>
          </a:p>
        </p:txBody>
      </p:sp>
      <p:sp>
        <p:nvSpPr>
          <p:cNvPr id="4" name="Slide Number Placeholder 3"/>
          <p:cNvSpPr>
            <a:spLocks noGrp="1"/>
          </p:cNvSpPr>
          <p:nvPr>
            <p:ph type="sldNum" sz="quarter" idx="10"/>
          </p:nvPr>
        </p:nvSpPr>
        <p:spPr/>
        <p:txBody>
          <a:bodyPr/>
          <a:lstStyle/>
          <a:p>
            <a:fld id="{1C5783D9-335B-4023-B9C7-8EF959408989}" type="slidenum">
              <a:rPr lang="en-US" smtClean="0"/>
              <a:t>13</a:t>
            </a:fld>
            <a:endParaRPr lang="en-US"/>
          </a:p>
        </p:txBody>
      </p:sp>
    </p:spTree>
    <p:extLst>
      <p:ext uri="{BB962C8B-B14F-4D97-AF65-F5344CB8AC3E}">
        <p14:creationId xmlns:p14="http://schemas.microsoft.com/office/powerpoint/2010/main" val="386032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openstack cloud-provider is built into the kubernetes control plane and configured by the kubernetes installer. (e.g. Magnum)</a:t>
            </a:r>
          </a:p>
          <a:p>
            <a:endParaRPr lang="en-US"/>
          </a:p>
          <a:p>
            <a:r>
              <a:rPr lang="en-US"/>
              <a:t>The Openstack cloud-provider creates neutron loadbalancers on k8s service type = LoadBalancer setup.</a:t>
            </a:r>
          </a:p>
          <a:p>
            <a:endParaRPr lang="en-US"/>
          </a:p>
          <a:p>
            <a:r>
              <a:rPr lang="en-US"/>
              <a:t>Istio Ingress is implemented behind a k8s Loadbalancer type service</a:t>
            </a:r>
          </a:p>
          <a:p>
            <a:endParaRPr lang="en-US"/>
          </a:p>
          <a:p>
            <a:endParaRPr lang="en-US"/>
          </a:p>
        </p:txBody>
      </p:sp>
      <p:sp>
        <p:nvSpPr>
          <p:cNvPr id="4" name="Slide Number Placeholder 3"/>
          <p:cNvSpPr>
            <a:spLocks noGrp="1"/>
          </p:cNvSpPr>
          <p:nvPr>
            <p:ph type="sldNum" sz="quarter" idx="10"/>
          </p:nvPr>
        </p:nvSpPr>
        <p:spPr/>
        <p:txBody>
          <a:bodyPr/>
          <a:lstStyle/>
          <a:p>
            <a:fld id="{1C5783D9-335B-4023-B9C7-8EF959408989}" type="slidenum">
              <a:rPr lang="en-US" smtClean="0"/>
              <a:t>14</a:t>
            </a:fld>
            <a:endParaRPr lang="en-US"/>
          </a:p>
        </p:txBody>
      </p:sp>
    </p:spTree>
    <p:extLst>
      <p:ext uri="{BB962C8B-B14F-4D97-AF65-F5344CB8AC3E}">
        <p14:creationId xmlns:p14="http://schemas.microsoft.com/office/powerpoint/2010/main" val="119095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network topology view for a deployment of k8s with the openstack cloud provider setup to create openstack loadbalancers.  </a:t>
            </a:r>
          </a:p>
          <a:p>
            <a:endParaRPr lang="en-US"/>
          </a:p>
          <a:p>
            <a:r>
              <a:rPr lang="en-US"/>
              <a:t>The images shows 2 Octavia loadbalancer VMs created by the k8s cloud provider when 2 k8s services of type loadbalancer.</a:t>
            </a:r>
          </a:p>
          <a:p>
            <a:endParaRPr lang="en-US"/>
          </a:p>
          <a:p>
            <a:r>
              <a:rPr lang="en-US"/>
              <a:t>Octavia implements loadbalancers created by neutron as haproxy VMs (amphora) </a:t>
            </a:r>
          </a:p>
        </p:txBody>
      </p:sp>
      <p:sp>
        <p:nvSpPr>
          <p:cNvPr id="4" name="Slide Number Placeholder 3"/>
          <p:cNvSpPr>
            <a:spLocks noGrp="1"/>
          </p:cNvSpPr>
          <p:nvPr>
            <p:ph type="sldNum" sz="quarter" idx="10"/>
          </p:nvPr>
        </p:nvSpPr>
        <p:spPr/>
        <p:txBody>
          <a:bodyPr/>
          <a:lstStyle/>
          <a:p>
            <a:fld id="{1C5783D9-335B-4023-B9C7-8EF959408989}" type="slidenum">
              <a:rPr lang="en-US" smtClean="0"/>
              <a:t>15</a:t>
            </a:fld>
            <a:endParaRPr lang="en-US"/>
          </a:p>
        </p:txBody>
      </p:sp>
    </p:spTree>
    <p:extLst>
      <p:ext uri="{BB962C8B-B14F-4D97-AF65-F5344CB8AC3E}">
        <p14:creationId xmlns:p14="http://schemas.microsoft.com/office/powerpoint/2010/main" val="359100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enable Pod to Pod communication per node Pod CIDR routes are needed at the Minion Host level.  This is taken care of by the CNI</a:t>
            </a:r>
          </a:p>
          <a:p>
            <a:endParaRPr lang="en-US"/>
          </a:p>
          <a:p>
            <a:r>
              <a:rPr lang="en-US"/>
              <a:t>For Pod to VM communication the Neutron router also needs a route to each Node’s Pod CIDR with next-hop as the Node address.</a:t>
            </a:r>
          </a:p>
          <a:p>
            <a:endParaRPr lang="en-US"/>
          </a:p>
        </p:txBody>
      </p:sp>
      <p:sp>
        <p:nvSpPr>
          <p:cNvPr id="4" name="Slide Number Placeholder 3"/>
          <p:cNvSpPr>
            <a:spLocks noGrp="1"/>
          </p:cNvSpPr>
          <p:nvPr>
            <p:ph type="sldNum" sz="quarter" idx="10"/>
          </p:nvPr>
        </p:nvSpPr>
        <p:spPr/>
        <p:txBody>
          <a:bodyPr/>
          <a:lstStyle/>
          <a:p>
            <a:fld id="{1C5783D9-335B-4023-B9C7-8EF959408989}" type="slidenum">
              <a:rPr lang="en-US" smtClean="0"/>
              <a:t>16</a:t>
            </a:fld>
            <a:endParaRPr lang="en-US"/>
          </a:p>
        </p:txBody>
      </p:sp>
    </p:spTree>
    <p:extLst>
      <p:ext uri="{BB962C8B-B14F-4D97-AF65-F5344CB8AC3E}">
        <p14:creationId xmlns:p14="http://schemas.microsoft.com/office/powerpoint/2010/main" val="296890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Kubernetes Node level routes are added by CNI plugin</a:t>
            </a:r>
          </a:p>
          <a:p>
            <a:endParaRPr lang="en-US"/>
          </a:p>
          <a:p>
            <a:r>
              <a:rPr lang="en-US"/>
              <a:t>Openstack Cloud Provider can add Pod CIDR routes to Neutron router</a:t>
            </a:r>
          </a:p>
          <a:p>
            <a:endParaRPr lang="en-US"/>
          </a:p>
        </p:txBody>
      </p:sp>
      <p:sp>
        <p:nvSpPr>
          <p:cNvPr id="4" name="Slide Number Placeholder 3"/>
          <p:cNvSpPr>
            <a:spLocks noGrp="1"/>
          </p:cNvSpPr>
          <p:nvPr>
            <p:ph type="sldNum" sz="quarter" idx="10"/>
          </p:nvPr>
        </p:nvSpPr>
        <p:spPr/>
        <p:txBody>
          <a:bodyPr/>
          <a:lstStyle/>
          <a:p>
            <a:fld id="{1C5783D9-335B-4023-B9C7-8EF959408989}" type="slidenum">
              <a:rPr lang="en-US" smtClean="0"/>
              <a:t>17</a:t>
            </a:fld>
            <a:endParaRPr lang="en-US"/>
          </a:p>
        </p:txBody>
      </p:sp>
    </p:spTree>
    <p:extLst>
      <p:ext uri="{BB962C8B-B14F-4D97-AF65-F5344CB8AC3E}">
        <p14:creationId xmlns:p14="http://schemas.microsoft.com/office/powerpoint/2010/main" val="173256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Kubernetes Node level routes are added by CNI plugin</a:t>
            </a:r>
          </a:p>
          <a:p>
            <a:endParaRPr lang="en-US"/>
          </a:p>
          <a:p>
            <a:r>
              <a:rPr lang="en-US"/>
              <a:t>Openstack Cloud Provider can add Pod CIDR routes to Neutron router</a:t>
            </a:r>
          </a:p>
          <a:p>
            <a:endParaRPr lang="en-US"/>
          </a:p>
        </p:txBody>
      </p:sp>
      <p:sp>
        <p:nvSpPr>
          <p:cNvPr id="4" name="Slide Number Placeholder 3"/>
          <p:cNvSpPr>
            <a:spLocks noGrp="1"/>
          </p:cNvSpPr>
          <p:nvPr>
            <p:ph type="sldNum" sz="quarter" idx="10"/>
          </p:nvPr>
        </p:nvSpPr>
        <p:spPr/>
        <p:txBody>
          <a:bodyPr/>
          <a:lstStyle/>
          <a:p>
            <a:fld id="{1C5783D9-335B-4023-B9C7-8EF959408989}" type="slidenum">
              <a:rPr lang="en-US" smtClean="0"/>
              <a:t>18</a:t>
            </a:fld>
            <a:endParaRPr lang="en-US"/>
          </a:p>
        </p:txBody>
      </p:sp>
    </p:spTree>
    <p:extLst>
      <p:ext uri="{BB962C8B-B14F-4D97-AF65-F5344CB8AC3E}">
        <p14:creationId xmlns:p14="http://schemas.microsoft.com/office/powerpoint/2010/main" val="283399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openstack cloud-provider is built into the kubernetes control plane and configured by the kubernetes installer. (e.g. Magnum)</a:t>
            </a:r>
          </a:p>
          <a:p>
            <a:endParaRPr lang="en-US"/>
          </a:p>
          <a:p>
            <a:r>
              <a:rPr lang="en-US"/>
              <a:t>The Openstack cloud-provider creates neutron loadbalancers on k8s service type = LoadBalancer setup.</a:t>
            </a:r>
          </a:p>
          <a:p>
            <a:endParaRPr lang="en-US"/>
          </a:p>
          <a:p>
            <a:r>
              <a:rPr lang="en-US"/>
              <a:t>Istio Ingress is implemented behind a k8s Loadbalancer type service</a:t>
            </a:r>
          </a:p>
          <a:p>
            <a:endParaRPr lang="en-US"/>
          </a:p>
          <a:p>
            <a:endParaRPr lang="en-US"/>
          </a:p>
        </p:txBody>
      </p:sp>
      <p:sp>
        <p:nvSpPr>
          <p:cNvPr id="4" name="Slide Number Placeholder 3"/>
          <p:cNvSpPr>
            <a:spLocks noGrp="1"/>
          </p:cNvSpPr>
          <p:nvPr>
            <p:ph type="sldNum" sz="quarter" idx="10"/>
          </p:nvPr>
        </p:nvSpPr>
        <p:spPr/>
        <p:txBody>
          <a:bodyPr/>
          <a:lstStyle/>
          <a:p>
            <a:fld id="{1C5783D9-335B-4023-B9C7-8EF959408989}" type="slidenum">
              <a:rPr lang="en-US" smtClean="0"/>
              <a:t>20</a:t>
            </a:fld>
            <a:endParaRPr lang="en-US"/>
          </a:p>
        </p:txBody>
      </p:sp>
    </p:spTree>
    <p:extLst>
      <p:ext uri="{BB962C8B-B14F-4D97-AF65-F5344CB8AC3E}">
        <p14:creationId xmlns:p14="http://schemas.microsoft.com/office/powerpoint/2010/main" val="296163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9E69-9F10-4846-A178-1ADF6F9B7D86}" type="slidenum">
              <a:rPr lang="en-US" smtClean="0"/>
              <a:t>22</a:t>
            </a:fld>
            <a:endParaRPr lang="en-US"/>
          </a:p>
        </p:txBody>
      </p:sp>
    </p:spTree>
    <p:extLst>
      <p:ext uri="{BB962C8B-B14F-4D97-AF65-F5344CB8AC3E}">
        <p14:creationId xmlns:p14="http://schemas.microsoft.com/office/powerpoint/2010/main" val="1205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9E69-9F10-4846-A178-1ADF6F9B7D86}" type="slidenum">
              <a:rPr lang="en-US" smtClean="0"/>
              <a:t>23</a:t>
            </a:fld>
            <a:endParaRPr lang="en-US"/>
          </a:p>
        </p:txBody>
      </p:sp>
    </p:spTree>
    <p:extLst>
      <p:ext uri="{BB962C8B-B14F-4D97-AF65-F5344CB8AC3E}">
        <p14:creationId xmlns:p14="http://schemas.microsoft.com/office/powerpoint/2010/main" val="1166720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9E69-9F10-4846-A178-1ADF6F9B7D86}" type="slidenum">
              <a:rPr lang="en-US" smtClean="0"/>
              <a:t>24</a:t>
            </a:fld>
            <a:endParaRPr lang="en-US"/>
          </a:p>
        </p:txBody>
      </p:sp>
    </p:spTree>
    <p:extLst>
      <p:ext uri="{BB962C8B-B14F-4D97-AF65-F5344CB8AC3E}">
        <p14:creationId xmlns:p14="http://schemas.microsoft.com/office/powerpoint/2010/main" val="101185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Istio is a service mesh framework that provides a uniform way to connect, manage, and secure microservices.</a:t>
            </a:r>
          </a:p>
          <a:p>
            <a:endParaRPr lang="en-US"/>
          </a:p>
          <a:p>
            <a:r>
              <a:rPr lang="en-US"/>
              <a:t>Istio provides several features to microservices in the mesh:</a:t>
            </a:r>
          </a:p>
          <a:p>
            <a:pPr marL="171450" indent="-171450">
              <a:buFontTx/>
              <a:buChar char="-"/>
            </a:pPr>
            <a:r>
              <a:rPr lang="en-US"/>
              <a:t>Automatic multi-protocol load-balancing</a:t>
            </a:r>
          </a:p>
          <a:p>
            <a:pPr marL="171450" indent="-171450">
              <a:buFontTx/>
              <a:buChar char="-"/>
            </a:pPr>
            <a:r>
              <a:rPr lang="en-US"/>
              <a:t>Multi-protocol traffic controls like service endpoint aware traffic routing, circuit breaking, and fault-injection</a:t>
            </a:r>
          </a:p>
          <a:p>
            <a:pPr marL="171450" indent="-171450">
              <a:buFontTx/>
              <a:buChar char="-"/>
            </a:pPr>
            <a:r>
              <a:rPr lang="en-US"/>
              <a:t>Pluggable policy layer and configuration API</a:t>
            </a:r>
          </a:p>
          <a:p>
            <a:pPr marL="171450" indent="-171450">
              <a:buFontTx/>
              <a:buChar char="-"/>
            </a:pPr>
            <a:r>
              <a:rPr lang="en-US"/>
              <a:t>Automatic logging and metrics for microservice traffic</a:t>
            </a:r>
          </a:p>
          <a:p>
            <a:pPr marL="171450" indent="-171450">
              <a:buFontTx/>
              <a:buChar char="-"/>
            </a:pPr>
            <a:r>
              <a:rPr lang="en-US"/>
              <a:t>Security between all microservices in the mesh</a:t>
            </a:r>
          </a:p>
        </p:txBody>
      </p:sp>
      <p:sp>
        <p:nvSpPr>
          <p:cNvPr id="4" name="Slide Number Placeholder 3"/>
          <p:cNvSpPr>
            <a:spLocks noGrp="1"/>
          </p:cNvSpPr>
          <p:nvPr>
            <p:ph type="sldNum" sz="quarter" idx="10"/>
          </p:nvPr>
        </p:nvSpPr>
        <p:spPr/>
        <p:txBody>
          <a:bodyPr/>
          <a:lstStyle/>
          <a:p>
            <a:fld id="{1C5783D9-335B-4023-B9C7-8EF959408989}" type="slidenum">
              <a:rPr lang="en-US" smtClean="0"/>
              <a:t>4</a:t>
            </a:fld>
            <a:endParaRPr lang="en-US"/>
          </a:p>
        </p:txBody>
      </p:sp>
    </p:spTree>
    <p:extLst>
      <p:ext uri="{BB962C8B-B14F-4D97-AF65-F5344CB8AC3E}">
        <p14:creationId xmlns:p14="http://schemas.microsoft.com/office/powerpoint/2010/main" val="3649435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9E69-9F10-4846-A178-1ADF6F9B7D86}" type="slidenum">
              <a:rPr lang="en-US" smtClean="0"/>
              <a:t>25</a:t>
            </a:fld>
            <a:endParaRPr lang="en-US"/>
          </a:p>
        </p:txBody>
      </p:sp>
    </p:spTree>
    <p:extLst>
      <p:ext uri="{BB962C8B-B14F-4D97-AF65-F5344CB8AC3E}">
        <p14:creationId xmlns:p14="http://schemas.microsoft.com/office/powerpoint/2010/main" val="1222815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9E69-9F10-4846-A178-1ADF6F9B7D86}" type="slidenum">
              <a:rPr lang="en-US" smtClean="0"/>
              <a:t>26</a:t>
            </a:fld>
            <a:endParaRPr lang="en-US"/>
          </a:p>
        </p:txBody>
      </p:sp>
    </p:spTree>
    <p:extLst>
      <p:ext uri="{BB962C8B-B14F-4D97-AF65-F5344CB8AC3E}">
        <p14:creationId xmlns:p14="http://schemas.microsoft.com/office/powerpoint/2010/main" val="2126463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9E69-9F10-4846-A178-1ADF6F9B7D86}" type="slidenum">
              <a:rPr lang="en-US" smtClean="0"/>
              <a:t>28</a:t>
            </a:fld>
            <a:endParaRPr lang="en-US"/>
          </a:p>
        </p:txBody>
      </p:sp>
    </p:spTree>
    <p:extLst>
      <p:ext uri="{BB962C8B-B14F-4D97-AF65-F5344CB8AC3E}">
        <p14:creationId xmlns:p14="http://schemas.microsoft.com/office/powerpoint/2010/main" val="1040949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9E69-9F10-4846-A178-1ADF6F9B7D86}" type="slidenum">
              <a:rPr lang="en-US" smtClean="0"/>
              <a:t>29</a:t>
            </a:fld>
            <a:endParaRPr lang="en-US"/>
          </a:p>
        </p:txBody>
      </p:sp>
    </p:spTree>
    <p:extLst>
      <p:ext uri="{BB962C8B-B14F-4D97-AF65-F5344CB8AC3E}">
        <p14:creationId xmlns:p14="http://schemas.microsoft.com/office/powerpoint/2010/main" val="104608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Mesh of proxies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The APIs between the microservices are front ended by a proxy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pPr lvl="0" rtl="0">
              <a:spcBef>
                <a:spcPts val="0"/>
              </a:spcBef>
              <a:buNone/>
            </a:pPr>
            <a:r>
              <a:rPr lang="en" dirty="0"/>
              <a:t>Control plane for the Proxies</a:t>
            </a:r>
          </a:p>
          <a:p>
            <a:pPr lvl="0" rtl="0">
              <a:spcBef>
                <a:spcPts val="0"/>
              </a:spcBef>
              <a:buNone/>
            </a:pPr>
            <a:endParaRPr lang="en" dirty="0"/>
          </a:p>
          <a:p>
            <a:pPr lvl="0" rtl="0">
              <a:spcBef>
                <a:spcPts val="0"/>
              </a:spcBef>
              <a:buNone/>
            </a:pPr>
            <a:r>
              <a:rPr lang="en" dirty="0"/>
              <a:t>Envoy is the proxy </a:t>
            </a:r>
          </a:p>
          <a:p>
            <a:pPr lvl="0" rtl="0">
              <a:spcBef>
                <a:spcPts val="0"/>
              </a:spcBef>
              <a:buNone/>
            </a:pPr>
            <a:endParaRPr lang="en" dirty="0"/>
          </a:p>
          <a:p>
            <a:pPr lvl="0" rtl="0">
              <a:spcBef>
                <a:spcPts val="0"/>
              </a:spcBef>
              <a:buNone/>
            </a:pPr>
            <a:r>
              <a:rPr lang="en" dirty="0"/>
              <a:t>Side</a:t>
            </a:r>
            <a:r>
              <a:rPr lang="en" baseline="0" dirty="0"/>
              <a:t>car injected </a:t>
            </a:r>
          </a:p>
          <a:p>
            <a:pPr lvl="0" rtl="0">
              <a:spcBef>
                <a:spcPts val="0"/>
              </a:spcBef>
              <a:buNone/>
            </a:pPr>
            <a:endParaRPr lang="en" baseline="0" dirty="0"/>
          </a:p>
          <a:p>
            <a:pPr lvl="0" rtl="0">
              <a:spcBef>
                <a:spcPts val="0"/>
              </a:spcBef>
              <a:buNone/>
            </a:pPr>
            <a:r>
              <a:rPr lang="en" baseline="0" dirty="0"/>
              <a:t>Secure and intelligent routing</a:t>
            </a:r>
          </a:p>
          <a:p>
            <a:pPr lvl="0" rtl="0">
              <a:spcBef>
                <a:spcPts val="0"/>
              </a:spcBef>
              <a:buNone/>
            </a:pPr>
            <a:endParaRPr lang="en" baseline="0" dirty="0"/>
          </a:p>
        </p:txBody>
      </p:sp>
    </p:spTree>
    <p:extLst>
      <p:ext uri="{BB962C8B-B14F-4D97-AF65-F5344CB8AC3E}">
        <p14:creationId xmlns:p14="http://schemas.microsoft.com/office/powerpoint/2010/main" val="166908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borrowed from Istio.io – would encourage you to</a:t>
            </a:r>
            <a:r>
              <a:rPr lang="en-US" baseline="0" dirty="0"/>
              <a:t> go </a:t>
            </a:r>
          </a:p>
          <a:p>
            <a:endParaRPr lang="en-US" baseline="0" dirty="0"/>
          </a:p>
          <a:p>
            <a:r>
              <a:rPr lang="en-US" baseline="0" dirty="0"/>
              <a:t>A bit dated </a:t>
            </a:r>
            <a:endParaRPr lang="en-US" dirty="0"/>
          </a:p>
          <a:p>
            <a:endParaRPr lang="en-US" dirty="0"/>
          </a:p>
          <a:p>
            <a:r>
              <a:rPr lang="en-US" dirty="0"/>
              <a:t>Pilot provide</a:t>
            </a:r>
            <a:r>
              <a:rPr lang="en-US" baseline="0" dirty="0"/>
              <a:t> mesh topology and routing rules to the proxy</a:t>
            </a:r>
          </a:p>
          <a:p>
            <a:endParaRPr lang="en-US" baseline="0" dirty="0"/>
          </a:p>
          <a:p>
            <a:r>
              <a:rPr lang="en-US" baseline="0" dirty="0"/>
              <a:t>Mixer provides Telemetry collection </a:t>
            </a:r>
          </a:p>
          <a:p>
            <a:endParaRPr lang="en-US" baseline="0" dirty="0"/>
          </a:p>
          <a:p>
            <a:r>
              <a:rPr lang="en-US" baseline="0" dirty="0"/>
              <a:t>Mixer advanced policy and security checks, especially on server side of the API</a:t>
            </a:r>
          </a:p>
          <a:p>
            <a:endParaRPr lang="en-US" baseline="0" dirty="0"/>
          </a:p>
          <a:p>
            <a:r>
              <a:rPr lang="en-US" baseline="0" dirty="0" err="1"/>
              <a:t>Istio</a:t>
            </a:r>
            <a:r>
              <a:rPr lang="en-US" baseline="0" dirty="0"/>
              <a:t> </a:t>
            </a:r>
            <a:r>
              <a:rPr lang="en-US" baseline="0" dirty="0" err="1"/>
              <a:t>Auth</a:t>
            </a:r>
            <a:r>
              <a:rPr lang="en-US" baseline="0" dirty="0"/>
              <a:t> -&gt; </a:t>
            </a:r>
            <a:r>
              <a:rPr lang="en-US" baseline="0" dirty="0" err="1"/>
              <a:t>Istio</a:t>
            </a:r>
            <a:r>
              <a:rPr lang="en-US" baseline="0" dirty="0"/>
              <a:t>-citadel</a:t>
            </a:r>
          </a:p>
          <a:p>
            <a:endParaRPr lang="en-US" baseline="0" dirty="0"/>
          </a:p>
          <a:p>
            <a:r>
              <a:rPr lang="en-US" baseline="0" dirty="0"/>
              <a:t>Provides the Certs to Envoy for both </a:t>
            </a:r>
            <a:r>
              <a:rPr lang="en-US" baseline="0" dirty="0" err="1"/>
              <a:t>Istio</a:t>
            </a:r>
            <a:r>
              <a:rPr lang="en-US" baseline="0" dirty="0"/>
              <a:t> control plane communication &amp; communication between the </a:t>
            </a:r>
            <a:r>
              <a:rPr lang="en-US" baseline="0" dirty="0" err="1"/>
              <a:t>microservices</a:t>
            </a:r>
            <a:endParaRPr lang="en-US" baseline="0" dirty="0"/>
          </a:p>
          <a:p>
            <a:endParaRPr lang="en-US" dirty="0"/>
          </a:p>
        </p:txBody>
      </p:sp>
      <p:sp>
        <p:nvSpPr>
          <p:cNvPr id="4" name="Slide Number Placeholder 3"/>
          <p:cNvSpPr>
            <a:spLocks noGrp="1"/>
          </p:cNvSpPr>
          <p:nvPr>
            <p:ph type="sldNum" sz="quarter" idx="10"/>
          </p:nvPr>
        </p:nvSpPr>
        <p:spPr/>
        <p:txBody>
          <a:bodyPr/>
          <a:lstStyle/>
          <a:p>
            <a:fld id="{1C5783D9-335B-4023-B9C7-8EF959408989}" type="slidenum">
              <a:rPr lang="en-US" smtClean="0"/>
              <a:t>6</a:t>
            </a:fld>
            <a:endParaRPr lang="en-US"/>
          </a:p>
        </p:txBody>
      </p:sp>
    </p:spTree>
    <p:extLst>
      <p:ext uri="{BB962C8B-B14F-4D97-AF65-F5344CB8AC3E}">
        <p14:creationId xmlns:p14="http://schemas.microsoft.com/office/powerpoint/2010/main" val="136869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5783D9-335B-4023-B9C7-8EF959408989}" type="slidenum">
              <a:rPr lang="en-US" smtClean="0"/>
              <a:t>7</a:t>
            </a:fld>
            <a:endParaRPr lang="en-US"/>
          </a:p>
        </p:txBody>
      </p:sp>
    </p:spTree>
    <p:extLst>
      <p:ext uri="{BB962C8B-B14F-4D97-AF65-F5344CB8AC3E}">
        <p14:creationId xmlns:p14="http://schemas.microsoft.com/office/powerpoint/2010/main" val="156781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019E69-9F10-4846-A178-1ADF6F9B7D86}" type="slidenum">
              <a:rPr lang="en-US" smtClean="0"/>
              <a:t>8</a:t>
            </a:fld>
            <a:endParaRPr lang="en-US"/>
          </a:p>
        </p:txBody>
      </p:sp>
    </p:spTree>
    <p:extLst>
      <p:ext uri="{BB962C8B-B14F-4D97-AF65-F5344CB8AC3E}">
        <p14:creationId xmlns:p14="http://schemas.microsoft.com/office/powerpoint/2010/main" val="416851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t>
            </a:r>
            <a:r>
              <a:rPr lang="en-US" dirty="0" err="1"/>
              <a:t>bookinfo</a:t>
            </a:r>
            <a:r>
              <a:rPr lang="en-US" dirty="0"/>
              <a:t> – </a:t>
            </a:r>
            <a:r>
              <a:rPr lang="en-US" dirty="0" err="1"/>
              <a:t>Istio</a:t>
            </a:r>
            <a:r>
              <a:rPr lang="en-US" dirty="0"/>
              <a:t> sample</a:t>
            </a:r>
            <a:r>
              <a:rPr lang="en-US" baseline="0" dirty="0"/>
              <a:t> app</a:t>
            </a:r>
          </a:p>
          <a:p>
            <a:endParaRPr lang="en-US" baseline="0" dirty="0"/>
          </a:p>
          <a:p>
            <a:r>
              <a:rPr lang="en-US" baseline="0" dirty="0"/>
              <a:t>Blue on </a:t>
            </a:r>
            <a:r>
              <a:rPr lang="en-US" baseline="0" dirty="0" err="1"/>
              <a:t>prem</a:t>
            </a:r>
            <a:r>
              <a:rPr lang="en-US" baseline="0" dirty="0"/>
              <a:t> </a:t>
            </a:r>
          </a:p>
          <a:p>
            <a:endParaRPr lang="en-US" baseline="0" dirty="0"/>
          </a:p>
          <a:p>
            <a:r>
              <a:rPr lang="en-US" dirty="0"/>
              <a:t>Tan on GKE </a:t>
            </a:r>
          </a:p>
          <a:p>
            <a:endParaRPr lang="en-US" dirty="0"/>
          </a:p>
          <a:p>
            <a:r>
              <a:rPr lang="en-US" dirty="0"/>
              <a:t>Explain stars</a:t>
            </a:r>
          </a:p>
          <a:p>
            <a:endParaRPr lang="en-US" dirty="0"/>
          </a:p>
          <a:p>
            <a:endParaRPr lang="en-US" dirty="0"/>
          </a:p>
        </p:txBody>
      </p:sp>
      <p:sp>
        <p:nvSpPr>
          <p:cNvPr id="4" name="Slide Number Placeholder 3"/>
          <p:cNvSpPr>
            <a:spLocks noGrp="1"/>
          </p:cNvSpPr>
          <p:nvPr>
            <p:ph type="sldNum" sz="quarter" idx="10"/>
          </p:nvPr>
        </p:nvSpPr>
        <p:spPr/>
        <p:txBody>
          <a:bodyPr/>
          <a:lstStyle/>
          <a:p>
            <a:fld id="{1C5783D9-335B-4023-B9C7-8EF959408989}" type="slidenum">
              <a:rPr lang="en-US" smtClean="0"/>
              <a:t>9</a:t>
            </a:fld>
            <a:endParaRPr lang="en-US"/>
          </a:p>
        </p:txBody>
      </p:sp>
    </p:spTree>
    <p:extLst>
      <p:ext uri="{BB962C8B-B14F-4D97-AF65-F5344CB8AC3E}">
        <p14:creationId xmlns:p14="http://schemas.microsoft.com/office/powerpoint/2010/main" val="64467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 we use Kubernetes on OpenStack?  The idea is similar to other public cloud kubernetes solutions.  The kubernetes Admin creates a k8s cluster via openstack APIs (or an installer that uses openstack APIs, ie. kubeanywhere). </a:t>
            </a:r>
          </a:p>
        </p:txBody>
      </p:sp>
      <p:sp>
        <p:nvSpPr>
          <p:cNvPr id="4" name="Slide Number Placeholder 3"/>
          <p:cNvSpPr>
            <a:spLocks noGrp="1"/>
          </p:cNvSpPr>
          <p:nvPr>
            <p:ph type="sldNum" sz="quarter" idx="10"/>
          </p:nvPr>
        </p:nvSpPr>
        <p:spPr/>
        <p:txBody>
          <a:bodyPr/>
          <a:lstStyle/>
          <a:p>
            <a:fld id="{1C5783D9-335B-4023-B9C7-8EF959408989}" type="slidenum">
              <a:rPr lang="en-US" smtClean="0"/>
              <a:t>11</a:t>
            </a:fld>
            <a:endParaRPr lang="en-US"/>
          </a:p>
        </p:txBody>
      </p:sp>
    </p:spTree>
    <p:extLst>
      <p:ext uri="{BB962C8B-B14F-4D97-AF65-F5344CB8AC3E}">
        <p14:creationId xmlns:p14="http://schemas.microsoft.com/office/powerpoint/2010/main" val="243666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k8s cluster is created and then, ideally, the kubernetes user just interacts with the kubernetes cluster directly via k8s APIs.</a:t>
            </a:r>
          </a:p>
        </p:txBody>
      </p:sp>
      <p:sp>
        <p:nvSpPr>
          <p:cNvPr id="4" name="Slide Number Placeholder 3"/>
          <p:cNvSpPr>
            <a:spLocks noGrp="1"/>
          </p:cNvSpPr>
          <p:nvPr>
            <p:ph type="sldNum" sz="quarter" idx="10"/>
          </p:nvPr>
        </p:nvSpPr>
        <p:spPr/>
        <p:txBody>
          <a:bodyPr/>
          <a:lstStyle/>
          <a:p>
            <a:fld id="{1C5783D9-335B-4023-B9C7-8EF959408989}" type="slidenum">
              <a:rPr lang="en-US" smtClean="0"/>
              <a:t>12</a:t>
            </a:fld>
            <a:endParaRPr lang="en-US"/>
          </a:p>
        </p:txBody>
      </p:sp>
    </p:spTree>
    <p:extLst>
      <p:ext uri="{BB962C8B-B14F-4D97-AF65-F5344CB8AC3E}">
        <p14:creationId xmlns:p14="http://schemas.microsoft.com/office/powerpoint/2010/main" val="2289603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8522" y="3602500"/>
            <a:ext cx="8933706" cy="3343663"/>
          </a:xfrm>
          <a:prstGeom prst="rect">
            <a:avLst/>
          </a:prstGeom>
        </p:spPr>
      </p:pic>
      <p:sp>
        <p:nvSpPr>
          <p:cNvPr id="2" name="Title 1"/>
          <p:cNvSpPr>
            <a:spLocks noGrp="1"/>
          </p:cNvSpPr>
          <p:nvPr>
            <p:ph type="ctrTitle"/>
          </p:nvPr>
        </p:nvSpPr>
        <p:spPr>
          <a:xfrm>
            <a:off x="561474" y="1148156"/>
            <a:ext cx="9144000" cy="1688038"/>
          </a:xfrm>
        </p:spPr>
        <p:txBody>
          <a:bodyPr anchor="b">
            <a:normAutofit/>
          </a:bodyPr>
          <a:lstStyle>
            <a:lvl1pPr algn="l">
              <a:lnSpc>
                <a:spcPts val="65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561474" y="2808694"/>
            <a:ext cx="9144000" cy="1030288"/>
          </a:xfrm>
        </p:spPr>
        <p:txBody>
          <a:bodyPr/>
          <a:lstStyle>
            <a:lvl1pPr marL="0" indent="0" algn="l">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88973" y="6201417"/>
            <a:ext cx="3503967" cy="213133"/>
          </a:xfrm>
        </p:spPr>
        <p:txBody>
          <a:bodyPr lIns="91440" tIns="45720" rIns="91440" bIns="45720"/>
          <a:lstStyle>
            <a:lvl1pPr algn="l">
              <a:lnSpc>
                <a:spcPts val="2500"/>
              </a:lnSpc>
              <a:defRPr sz="1800">
                <a:solidFill>
                  <a:schemeClr val="bg1"/>
                </a:solidFill>
              </a:defRPr>
            </a:lvl1pPr>
          </a:lstStyle>
          <a:p>
            <a:r>
              <a:rPr lang="en-US"/>
              <a:t>April 29, 2018</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2018 Cisco and/or its affiliates. All rights reserved.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07A7DD7-2DF3-4619-9DF3-C453B1428712}" type="slidenum">
              <a:rPr lang="en-US" smtClean="0"/>
              <a:pPr/>
              <a:t>‹#›</a:t>
            </a:fld>
            <a:endParaRPr lang="en-US"/>
          </a:p>
        </p:txBody>
      </p:sp>
      <p:sp>
        <p:nvSpPr>
          <p:cNvPr id="9" name="Text Placeholder 8"/>
          <p:cNvSpPr>
            <a:spLocks noGrp="1"/>
          </p:cNvSpPr>
          <p:nvPr>
            <p:ph type="body" sz="quarter" idx="13"/>
          </p:nvPr>
        </p:nvSpPr>
        <p:spPr>
          <a:xfrm>
            <a:off x="582099" y="5493287"/>
            <a:ext cx="3510842" cy="694381"/>
          </a:xfrm>
        </p:spPr>
        <p:txBody>
          <a:bodyPr anchor="b">
            <a:noAutofit/>
          </a:bodyPr>
          <a:lstStyle>
            <a:lvl1pPr marL="0" indent="0">
              <a:lnSpc>
                <a:spcPts val="2500"/>
              </a:lnSpc>
              <a:spcAft>
                <a:spcPts val="0"/>
              </a:spcAft>
              <a:buNone/>
              <a:defRPr sz="1800">
                <a:solidFill>
                  <a:schemeClr val="bg1"/>
                </a:solidFill>
                <a:latin typeface="CiscoSansTT" panose="020B0503020201020303" pitchFamily="34" charset="0"/>
                <a:cs typeface="CiscoSansTT" panose="020B0503020201020303" pitchFamily="34" charset="0"/>
              </a:defRPr>
            </a:lvl1pPr>
            <a:lvl2pPr marL="0" indent="0">
              <a:lnSpc>
                <a:spcPts val="2500"/>
              </a:lnSpc>
              <a:spcAft>
                <a:spcPts val="0"/>
              </a:spcAft>
              <a:buNone/>
              <a:defRPr sz="1800">
                <a:solidFill>
                  <a:schemeClr val="bg1"/>
                </a:solidFill>
                <a:latin typeface="CiscoSansTT" panose="020B0503020201020303" pitchFamily="34" charset="0"/>
                <a:cs typeface="CiscoSansTT" panose="020B0503020201020303" pitchFamily="34" charset="0"/>
              </a:defRPr>
            </a:lvl2pPr>
            <a:lvl3pPr marL="0" indent="0">
              <a:lnSpc>
                <a:spcPts val="2500"/>
              </a:lnSpc>
              <a:spcAft>
                <a:spcPts val="0"/>
              </a:spcAft>
              <a:buNone/>
              <a:defRPr sz="1800">
                <a:solidFill>
                  <a:schemeClr val="bg1"/>
                </a:solidFill>
                <a:latin typeface="CiscoSansTT" panose="020B0503020201020303" pitchFamily="34" charset="0"/>
                <a:cs typeface="CiscoSansTT" panose="020B0503020201020303" pitchFamily="34" charset="0"/>
              </a:defRPr>
            </a:lvl3pPr>
            <a:lvl4pPr marL="0" indent="0">
              <a:lnSpc>
                <a:spcPts val="2500"/>
              </a:lnSpc>
              <a:spcAft>
                <a:spcPts val="0"/>
              </a:spcAft>
              <a:buNone/>
              <a:defRPr sz="1800">
                <a:solidFill>
                  <a:schemeClr val="bg1"/>
                </a:solidFill>
                <a:latin typeface="CiscoSansTT" panose="020B0503020201020303" pitchFamily="34" charset="0"/>
                <a:cs typeface="CiscoSansTT" panose="020B0503020201020303" pitchFamily="34" charset="0"/>
              </a:defRPr>
            </a:lvl4pPr>
            <a:lvl5pPr marL="0" indent="0">
              <a:lnSpc>
                <a:spcPts val="2500"/>
              </a:lnSpc>
              <a:spcAft>
                <a:spcPts val="0"/>
              </a:spcAft>
              <a:buNone/>
              <a:defRPr sz="1800">
                <a:solidFill>
                  <a:schemeClr val="bg1"/>
                </a:solidFill>
                <a:latin typeface="CiscoSansTT" panose="020B0503020201020303" pitchFamily="34" charset="0"/>
                <a:cs typeface="CiscoSansTT" panose="020B0503020201020303" pitchFamily="34" charset="0"/>
              </a:defRPr>
            </a:lvl5pPr>
          </a:lstStyle>
          <a:p>
            <a:pPr lvl="0"/>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224" y="525949"/>
            <a:ext cx="1082042" cy="582169"/>
          </a:xfrm>
          <a:prstGeom prst="rect">
            <a:avLst/>
          </a:prstGeom>
        </p:spPr>
      </p:pic>
    </p:spTree>
    <p:extLst>
      <p:ext uri="{BB962C8B-B14F-4D97-AF65-F5344CB8AC3E}">
        <p14:creationId xmlns:p14="http://schemas.microsoft.com/office/powerpoint/2010/main" val="165620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Blue">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A67E9CC1-199F-4A76-BEB5-41D924488E91}" type="datetimeFigureOut">
              <a:rPr lang="en-US" smtClean="0"/>
              <a:pPr/>
              <a:t>5/21/18</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 2018 Cisco and/or its affiliates. All rights reserved.</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307A7DD7-2DF3-4619-9DF3-C453B1428712}" type="slidenum">
              <a:rPr lang="en-US" smtClean="0"/>
              <a:pPr/>
              <a:t>‹#›</a:t>
            </a:fld>
            <a:endParaRPr lang="en-US"/>
          </a:p>
        </p:txBody>
      </p:sp>
    </p:spTree>
    <p:extLst>
      <p:ext uri="{BB962C8B-B14F-4D97-AF65-F5344CB8AC3E}">
        <p14:creationId xmlns:p14="http://schemas.microsoft.com/office/powerpoint/2010/main" val="341912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Closing">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6622" y="1068927"/>
            <a:ext cx="7863856" cy="459639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116" y="2424534"/>
            <a:ext cx="2423165" cy="1280163"/>
          </a:xfrm>
          <a:prstGeom prst="rect">
            <a:avLst/>
          </a:prstGeom>
        </p:spPr>
      </p:pic>
    </p:spTree>
    <p:extLst>
      <p:ext uri="{BB962C8B-B14F-4D97-AF65-F5344CB8AC3E}">
        <p14:creationId xmlns:p14="http://schemas.microsoft.com/office/powerpoint/2010/main" val="13039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797051"/>
            <a:ext cx="11036459" cy="4224280"/>
          </a:xfrm>
          <a:prstGeom prst="rect">
            <a:avLst/>
          </a:prstGeom>
        </p:spPr>
        <p:txBody>
          <a:bodyPr lIns="91420" tIns="45710" rIns="91420" bIns="45710">
            <a:noAutofit/>
          </a:bodyPr>
          <a:lstStyle>
            <a:lvl1pPr marL="374561" indent="-298382">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77176" indent="-287799">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96719" indent="-228548">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
        <p:nvSpPr>
          <p:cNvPr id="5" name="Slide Number Placeholder 1"/>
          <p:cNvSpPr>
            <a:spLocks noGrp="1"/>
          </p:cNvSpPr>
          <p:nvPr>
            <p:ph type="sldNum" sz="quarter" idx="4"/>
          </p:nvPr>
        </p:nvSpPr>
        <p:spPr>
          <a:xfrm>
            <a:off x="11212945" y="6513319"/>
            <a:ext cx="479555" cy="366183"/>
          </a:xfrm>
          <a:prstGeom prst="rect">
            <a:avLst/>
          </a:prstGeom>
        </p:spPr>
        <p:txBody>
          <a:bodyPr vert="horz" lIns="91440" tIns="45720" rIns="91440" bIns="45720" rtlCol="0" anchor="ctr"/>
          <a:lstStyle>
            <a:lvl1pPr algn="r">
              <a:defRPr lang="en-US" sz="800" kern="1200" smtClean="0">
                <a:solidFill>
                  <a:srgbClr val="000000"/>
                </a:solidFill>
                <a:latin typeface="+mn-lt"/>
                <a:ea typeface="+mn-ea"/>
                <a:cs typeface="CiscoSans Thin"/>
              </a:defRPr>
            </a:lvl1pPr>
          </a:lstStyle>
          <a:p>
            <a:fld id="{96A97DD0-5BE7-4856-A2A9-C42C6688E607}" type="slidenum">
              <a:rPr/>
              <a:pPr/>
              <a:t>‹#›</a:t>
            </a:fld>
            <a:endParaRPr dirty="0"/>
          </a:p>
        </p:txBody>
      </p:sp>
    </p:spTree>
    <p:extLst>
      <p:ext uri="{BB962C8B-B14F-4D97-AF65-F5344CB8AC3E}">
        <p14:creationId xmlns:p14="http://schemas.microsoft.com/office/powerpoint/2010/main" val="391316548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843" y="1407231"/>
            <a:ext cx="7349623" cy="1425348"/>
          </a:xfrm>
        </p:spPr>
        <p:txBody>
          <a:bodyPr anchor="t"/>
          <a:lstStyle>
            <a:lvl1pPr>
              <a:defRPr sz="6000">
                <a:solidFill>
                  <a:schemeClr val="accent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A67E9CC1-199F-4A76-BEB5-41D924488E91}" type="datetimeFigureOut">
              <a:rPr lang="en-US" smtClean="0"/>
              <a:pPr/>
              <a:t>5/21/18</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2018 Cisco and/or its affiliates. All rights reserved.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07A7DD7-2DF3-4619-9DF3-C453B1428712}"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9340" y="2878261"/>
            <a:ext cx="9692660" cy="3358903"/>
          </a:xfrm>
          <a:prstGeom prst="rect">
            <a:avLst/>
          </a:prstGeom>
        </p:spPr>
      </p:pic>
    </p:spTree>
    <p:extLst>
      <p:ext uri="{BB962C8B-B14F-4D97-AF65-F5344CB8AC3E}">
        <p14:creationId xmlns:p14="http://schemas.microsoft.com/office/powerpoint/2010/main" val="360725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9968" y="1269728"/>
            <a:ext cx="7349623" cy="1425348"/>
          </a:xfrm>
        </p:spPr>
        <p:txBody>
          <a:bodyPr anchor="b"/>
          <a:lstStyle>
            <a:lvl1pPr>
              <a:defRPr sz="6000">
                <a:solidFill>
                  <a:schemeClr val="accent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A67E9CC1-199F-4A76-BEB5-41D924488E91}" type="datetimeFigureOut">
              <a:rPr lang="en-US" smtClean="0"/>
              <a:pPr/>
              <a:t>5/21/18</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2018 Cisco and/or its affiliates. All rights reserved.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07A7DD7-2DF3-4619-9DF3-C453B1428712}" type="slidenum">
              <a:rPr lang="en-US" smtClean="0"/>
              <a:pPr/>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3952222"/>
            <a:ext cx="12188952" cy="1786128"/>
          </a:xfrm>
          <a:prstGeom prst="rect">
            <a:avLst/>
          </a:prstGeom>
        </p:spPr>
      </p:pic>
    </p:spTree>
    <p:extLst>
      <p:ext uri="{BB962C8B-B14F-4D97-AF65-F5344CB8AC3E}">
        <p14:creationId xmlns:p14="http://schemas.microsoft.com/office/powerpoint/2010/main" val="144983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2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E9CC1-199F-4A76-BEB5-41D924488E91}" type="datetimeFigureOut">
              <a:rPr lang="en-US" smtClean="0"/>
              <a:t>5/21/18</a:t>
            </a:fld>
            <a:endParaRPr lang="en-US"/>
          </a:p>
        </p:txBody>
      </p:sp>
      <p:sp>
        <p:nvSpPr>
          <p:cNvPr id="5" name="Footer Placeholder 4"/>
          <p:cNvSpPr>
            <a:spLocks noGrp="1"/>
          </p:cNvSpPr>
          <p:nvPr>
            <p:ph type="ftr" sz="quarter" idx="11"/>
          </p:nvPr>
        </p:nvSpPr>
        <p:spPr/>
        <p:txBody>
          <a:bodyPr/>
          <a:lstStyle/>
          <a:p>
            <a:r>
              <a:rPr lang="en-US"/>
              <a:t>© 2018 Cisco and/or its affiliates. All rights reserved.</a:t>
            </a:r>
          </a:p>
        </p:txBody>
      </p:sp>
      <p:sp>
        <p:nvSpPr>
          <p:cNvPr id="6" name="Slide Number Placeholder 5"/>
          <p:cNvSpPr>
            <a:spLocks noGrp="1"/>
          </p:cNvSpPr>
          <p:nvPr>
            <p:ph type="sldNum" sz="quarter" idx="12"/>
          </p:nvPr>
        </p:nvSpPr>
        <p:spPr/>
        <p:txBody>
          <a:bodyPr/>
          <a:lstStyle/>
          <a:p>
            <a:fld id="{307A7DD7-2DF3-4619-9DF3-C453B1428712}" type="slidenum">
              <a:rPr lang="en-US" smtClean="0"/>
              <a:t>‹#›</a:t>
            </a:fld>
            <a:endParaRPr lang="en-US"/>
          </a:p>
        </p:txBody>
      </p:sp>
    </p:spTree>
    <p:extLst>
      <p:ext uri="{BB962C8B-B14F-4D97-AF65-F5344CB8AC3E}">
        <p14:creationId xmlns:p14="http://schemas.microsoft.com/office/powerpoint/2010/main" val="409250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598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09983"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7E9CC1-199F-4A76-BEB5-41D924488E91}" type="datetimeFigureOut">
              <a:rPr lang="en-US" smtClean="0"/>
              <a:t>5/21/18</a:t>
            </a:fld>
            <a:endParaRPr lang="en-US"/>
          </a:p>
        </p:txBody>
      </p:sp>
      <p:sp>
        <p:nvSpPr>
          <p:cNvPr id="6" name="Footer Placeholder 5"/>
          <p:cNvSpPr>
            <a:spLocks noGrp="1"/>
          </p:cNvSpPr>
          <p:nvPr>
            <p:ph type="ftr" sz="quarter" idx="11"/>
          </p:nvPr>
        </p:nvSpPr>
        <p:spPr/>
        <p:txBody>
          <a:bodyPr/>
          <a:lstStyle/>
          <a:p>
            <a:r>
              <a:rPr lang="en-US"/>
              <a:t>© 2018 Cisco and/or its affiliates. All rights reserved.</a:t>
            </a:r>
          </a:p>
        </p:txBody>
      </p:sp>
      <p:sp>
        <p:nvSpPr>
          <p:cNvPr id="7" name="Slide Number Placeholder 6"/>
          <p:cNvSpPr>
            <a:spLocks noGrp="1"/>
          </p:cNvSpPr>
          <p:nvPr>
            <p:ph type="sldNum" sz="quarter" idx="12"/>
          </p:nvPr>
        </p:nvSpPr>
        <p:spPr/>
        <p:txBody>
          <a:bodyPr/>
          <a:lstStyle/>
          <a:p>
            <a:fld id="{307A7DD7-2DF3-4619-9DF3-C453B1428712}" type="slidenum">
              <a:rPr lang="en-US" smtClean="0"/>
              <a:t>‹#›</a:t>
            </a:fld>
            <a:endParaRPr lang="en-US"/>
          </a:p>
        </p:txBody>
      </p:sp>
    </p:spTree>
    <p:extLst>
      <p:ext uri="{BB962C8B-B14F-4D97-AF65-F5344CB8AC3E}">
        <p14:creationId xmlns:p14="http://schemas.microsoft.com/office/powerpoint/2010/main" val="293322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7E9CC1-199F-4A76-BEB5-41D924488E91}" type="datetimeFigureOut">
              <a:rPr lang="en-US" smtClean="0"/>
              <a:t>5/21/18</a:t>
            </a:fld>
            <a:endParaRPr lang="en-US"/>
          </a:p>
        </p:txBody>
      </p:sp>
      <p:sp>
        <p:nvSpPr>
          <p:cNvPr id="8" name="Footer Placeholder 7"/>
          <p:cNvSpPr>
            <a:spLocks noGrp="1"/>
          </p:cNvSpPr>
          <p:nvPr>
            <p:ph type="ftr" sz="quarter" idx="11"/>
          </p:nvPr>
        </p:nvSpPr>
        <p:spPr/>
        <p:txBody>
          <a:bodyPr/>
          <a:lstStyle/>
          <a:p>
            <a:r>
              <a:rPr lang="en-US"/>
              <a:t>© 2018 Cisco and/or its affiliates. All rights reserved.</a:t>
            </a:r>
          </a:p>
        </p:txBody>
      </p:sp>
      <p:sp>
        <p:nvSpPr>
          <p:cNvPr id="9" name="Slide Number Placeholder 8"/>
          <p:cNvSpPr>
            <a:spLocks noGrp="1"/>
          </p:cNvSpPr>
          <p:nvPr>
            <p:ph type="sldNum" sz="quarter" idx="12"/>
          </p:nvPr>
        </p:nvSpPr>
        <p:spPr/>
        <p:txBody>
          <a:bodyPr/>
          <a:lstStyle/>
          <a:p>
            <a:fld id="{307A7DD7-2DF3-4619-9DF3-C453B1428712}" type="slidenum">
              <a:rPr lang="en-US" smtClean="0"/>
              <a:t>‹#›</a:t>
            </a:fld>
            <a:endParaRPr lang="en-US"/>
          </a:p>
        </p:txBody>
      </p:sp>
    </p:spTree>
    <p:extLst>
      <p:ext uri="{BB962C8B-B14F-4D97-AF65-F5344CB8AC3E}">
        <p14:creationId xmlns:p14="http://schemas.microsoft.com/office/powerpoint/2010/main" val="17846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7E9CC1-199F-4A76-BEB5-41D924488E91}" type="datetimeFigureOut">
              <a:rPr lang="en-US" smtClean="0"/>
              <a:t>5/21/18</a:t>
            </a:fld>
            <a:endParaRPr lang="en-US"/>
          </a:p>
        </p:txBody>
      </p:sp>
      <p:sp>
        <p:nvSpPr>
          <p:cNvPr id="4" name="Footer Placeholder 3"/>
          <p:cNvSpPr>
            <a:spLocks noGrp="1"/>
          </p:cNvSpPr>
          <p:nvPr>
            <p:ph type="ftr" sz="quarter" idx="11"/>
          </p:nvPr>
        </p:nvSpPr>
        <p:spPr/>
        <p:txBody>
          <a:bodyPr/>
          <a:lstStyle/>
          <a:p>
            <a:r>
              <a:rPr lang="en-US"/>
              <a:t>© 2018 Cisco and/or its affiliates. All rights reserved.</a:t>
            </a:r>
          </a:p>
        </p:txBody>
      </p:sp>
      <p:sp>
        <p:nvSpPr>
          <p:cNvPr id="5" name="Slide Number Placeholder 4"/>
          <p:cNvSpPr>
            <a:spLocks noGrp="1"/>
          </p:cNvSpPr>
          <p:nvPr>
            <p:ph type="sldNum" sz="quarter" idx="12"/>
          </p:nvPr>
        </p:nvSpPr>
        <p:spPr/>
        <p:txBody>
          <a:bodyPr/>
          <a:lstStyle/>
          <a:p>
            <a:fld id="{307A7DD7-2DF3-4619-9DF3-C453B1428712}" type="slidenum">
              <a:rPr lang="en-US" smtClean="0"/>
              <a:t>‹#›</a:t>
            </a:fld>
            <a:endParaRPr lang="en-US"/>
          </a:p>
        </p:txBody>
      </p:sp>
    </p:spTree>
    <p:extLst>
      <p:ext uri="{BB962C8B-B14F-4D97-AF65-F5344CB8AC3E}">
        <p14:creationId xmlns:p14="http://schemas.microsoft.com/office/powerpoint/2010/main" val="318987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E9CC1-199F-4A76-BEB5-41D924488E91}" type="datetimeFigureOut">
              <a:rPr lang="en-US" smtClean="0"/>
              <a:t>5/21/18</a:t>
            </a:fld>
            <a:endParaRPr lang="en-US"/>
          </a:p>
        </p:txBody>
      </p:sp>
      <p:sp>
        <p:nvSpPr>
          <p:cNvPr id="3" name="Footer Placeholder 2"/>
          <p:cNvSpPr>
            <a:spLocks noGrp="1"/>
          </p:cNvSpPr>
          <p:nvPr>
            <p:ph type="ftr" sz="quarter" idx="11"/>
          </p:nvPr>
        </p:nvSpPr>
        <p:spPr/>
        <p:txBody>
          <a:bodyPr/>
          <a:lstStyle/>
          <a:p>
            <a:r>
              <a:rPr lang="en-US"/>
              <a:t>© 2018 Cisco and/or its affiliates. All rights reserved.</a:t>
            </a:r>
          </a:p>
        </p:txBody>
      </p:sp>
      <p:sp>
        <p:nvSpPr>
          <p:cNvPr id="4" name="Slide Number Placeholder 3"/>
          <p:cNvSpPr>
            <a:spLocks noGrp="1"/>
          </p:cNvSpPr>
          <p:nvPr>
            <p:ph type="sldNum" sz="quarter" idx="12"/>
          </p:nvPr>
        </p:nvSpPr>
        <p:spPr/>
        <p:txBody>
          <a:bodyPr/>
          <a:lstStyle/>
          <a:p>
            <a:fld id="{307A7DD7-2DF3-4619-9DF3-C453B1428712}" type="slidenum">
              <a:rPr lang="en-US" smtClean="0"/>
              <a:t>‹#›</a:t>
            </a:fld>
            <a:endParaRPr lang="en-US"/>
          </a:p>
        </p:txBody>
      </p:sp>
    </p:spTree>
    <p:extLst>
      <p:ext uri="{BB962C8B-B14F-4D97-AF65-F5344CB8AC3E}">
        <p14:creationId xmlns:p14="http://schemas.microsoft.com/office/powerpoint/2010/main" val="117961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A67E9CC1-199F-4A76-BEB5-41D924488E91}" type="datetimeFigureOut">
              <a:rPr lang="en-US" smtClean="0"/>
              <a:pPr/>
              <a:t>5/21/18</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 2018 Cisco and/or its affiliates. All rights reserved.</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07A7DD7-2DF3-4619-9DF3-C453B1428712}" type="slidenum">
              <a:rPr lang="en-US" smtClean="0"/>
              <a:pPr/>
              <a:t>‹#›</a:t>
            </a:fld>
            <a:endParaRPr lang="en-US"/>
          </a:p>
        </p:txBody>
      </p:sp>
    </p:spTree>
    <p:extLst>
      <p:ext uri="{BB962C8B-B14F-4D97-AF65-F5344CB8AC3E}">
        <p14:creationId xmlns:p14="http://schemas.microsoft.com/office/powerpoint/2010/main" val="138252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983" y="513042"/>
            <a:ext cx="10515600" cy="89889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96155" y="160374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92941" y="6365346"/>
            <a:ext cx="2743200" cy="185630"/>
          </a:xfrm>
          <a:prstGeom prst="rect">
            <a:avLst/>
          </a:prstGeom>
        </p:spPr>
        <p:txBody>
          <a:bodyPr vert="horz" lIns="0" tIns="0" rIns="0" bIns="0" rtlCol="0" anchor="ctr"/>
          <a:lstStyle>
            <a:lvl1pPr algn="ctr">
              <a:lnSpc>
                <a:spcPts val="800"/>
              </a:lnSpc>
              <a:defRPr sz="700">
                <a:solidFill>
                  <a:schemeClr val="bg2"/>
                </a:solidFill>
                <a:latin typeface="CiscoSansTT" panose="020B0503020201020303" pitchFamily="34" charset="0"/>
                <a:cs typeface="CiscoSansTT" panose="020B0503020201020303" pitchFamily="34" charset="0"/>
              </a:defRPr>
            </a:lvl1pPr>
          </a:lstStyle>
          <a:p>
            <a:fld id="{A67E9CC1-199F-4A76-BEB5-41D924488E91}" type="datetimeFigureOut">
              <a:rPr lang="en-US" smtClean="0"/>
              <a:pPr/>
              <a:t>5/21/18</a:t>
            </a:fld>
            <a:endParaRPr lang="en-US"/>
          </a:p>
        </p:txBody>
      </p:sp>
      <p:sp>
        <p:nvSpPr>
          <p:cNvPr id="5" name="Footer Placeholder 4"/>
          <p:cNvSpPr>
            <a:spLocks noGrp="1"/>
          </p:cNvSpPr>
          <p:nvPr>
            <p:ph type="ftr" sz="quarter" idx="3"/>
          </p:nvPr>
        </p:nvSpPr>
        <p:spPr>
          <a:xfrm>
            <a:off x="7135212" y="6365346"/>
            <a:ext cx="4114800" cy="185630"/>
          </a:xfrm>
          <a:prstGeom prst="rect">
            <a:avLst/>
          </a:prstGeom>
        </p:spPr>
        <p:txBody>
          <a:bodyPr vert="horz" lIns="0" tIns="0" rIns="0" bIns="0" rtlCol="0" anchor="ctr"/>
          <a:lstStyle>
            <a:lvl1pPr algn="r">
              <a:lnSpc>
                <a:spcPts val="800"/>
              </a:lnSpc>
              <a:defRPr sz="700">
                <a:solidFill>
                  <a:schemeClr val="bg2"/>
                </a:solidFill>
                <a:latin typeface="CiscoSansTT" panose="020B0503020201020303" pitchFamily="34" charset="0"/>
                <a:cs typeface="CiscoSansTT" panose="020B0503020201020303" pitchFamily="34" charset="0"/>
              </a:defRPr>
            </a:lvl1pPr>
          </a:lstStyle>
          <a:p>
            <a:r>
              <a:rPr lang="en-US"/>
              <a:t>© 2018 Cisco and/or its affiliates. All rights reserved.</a:t>
            </a:r>
          </a:p>
        </p:txBody>
      </p:sp>
      <p:sp>
        <p:nvSpPr>
          <p:cNvPr id="6" name="Slide Number Placeholder 5"/>
          <p:cNvSpPr>
            <a:spLocks noGrp="1"/>
          </p:cNvSpPr>
          <p:nvPr>
            <p:ph type="sldNum" sz="quarter" idx="4"/>
          </p:nvPr>
        </p:nvSpPr>
        <p:spPr>
          <a:xfrm>
            <a:off x="11330310" y="6365346"/>
            <a:ext cx="314842" cy="185630"/>
          </a:xfrm>
          <a:prstGeom prst="rect">
            <a:avLst/>
          </a:prstGeom>
        </p:spPr>
        <p:txBody>
          <a:bodyPr vert="horz" lIns="0" tIns="0" rIns="0" bIns="0" rtlCol="0" anchor="ctr"/>
          <a:lstStyle>
            <a:lvl1pPr algn="l">
              <a:lnSpc>
                <a:spcPts val="800"/>
              </a:lnSpc>
              <a:defRPr sz="700">
                <a:solidFill>
                  <a:schemeClr val="bg2"/>
                </a:solidFill>
                <a:latin typeface="CiscoSansTT" panose="020B0503020201020303" pitchFamily="34" charset="0"/>
                <a:cs typeface="CiscoSansTT" panose="020B0503020201020303" pitchFamily="34" charset="0"/>
              </a:defRPr>
            </a:lvl1pPr>
          </a:lstStyle>
          <a:p>
            <a:fld id="{307A7DD7-2DF3-4619-9DF3-C453B1428712}" type="slidenum">
              <a:rPr lang="en-US" smtClean="0"/>
              <a:pPr/>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2797" y="6246854"/>
            <a:ext cx="469393" cy="256033"/>
          </a:xfrm>
          <a:prstGeom prst="rect">
            <a:avLst/>
          </a:prstGeom>
        </p:spPr>
      </p:pic>
    </p:spTree>
    <p:extLst>
      <p:ext uri="{BB962C8B-B14F-4D97-AF65-F5344CB8AC3E}">
        <p14:creationId xmlns:p14="http://schemas.microsoft.com/office/powerpoint/2010/main" val="25092747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2" r:id="rId5"/>
    <p:sldLayoutId id="2147483653" r:id="rId6"/>
    <p:sldLayoutId id="2147483654" r:id="rId7"/>
    <p:sldLayoutId id="2147483655" r:id="rId8"/>
    <p:sldLayoutId id="2147483663" r:id="rId9"/>
    <p:sldLayoutId id="2147483662" r:id="rId10"/>
    <p:sldLayoutId id="2147483661" r:id="rId11"/>
    <p:sldLayoutId id="214748366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5800"/>
        </a:lnSpc>
        <a:spcBef>
          <a:spcPct val="0"/>
        </a:spcBef>
        <a:buNone/>
        <a:defRPr sz="4200" kern="1200">
          <a:solidFill>
            <a:schemeClr val="tx2"/>
          </a:solidFill>
          <a:latin typeface="CiscoSansTT ExtraLight" panose="020B0303020201020303" pitchFamily="34" charset="0"/>
          <a:ea typeface="+mj-ea"/>
          <a:cs typeface="CiscoSansTT ExtraLight" panose="020B0303020201020303" pitchFamily="34" charset="0"/>
        </a:defRPr>
      </a:lvl1pPr>
    </p:titleStyle>
    <p:bodyStyle>
      <a:lvl1pPr marL="228600" indent="-228600" algn="l" defTabSz="914400" rtl="0" eaLnBrk="1" latinLnBrk="0" hangingPunct="1">
        <a:lnSpc>
          <a:spcPts val="2880"/>
        </a:lnSpc>
        <a:spcBef>
          <a:spcPts val="0"/>
        </a:spcBef>
        <a:spcAft>
          <a:spcPts val="600"/>
        </a:spcAft>
        <a:buSzPct val="70000"/>
        <a:buFont typeface="Wingdings" panose="05000000000000000000" pitchFamily="2" charset="2"/>
        <a:buChar char="§"/>
        <a:tabLst/>
        <a:defRPr sz="2400" kern="1200">
          <a:solidFill>
            <a:schemeClr val="bg2"/>
          </a:solidFill>
          <a:latin typeface="CiscoSansTT ExtraLight" panose="020B0303020201020303" pitchFamily="34" charset="0"/>
          <a:ea typeface="+mn-ea"/>
          <a:cs typeface="CiscoSansTT ExtraLight" panose="020B0303020201020303" pitchFamily="34" charset="0"/>
        </a:defRPr>
      </a:lvl1pPr>
      <a:lvl2pPr marL="457200" indent="-228600" algn="l" defTabSz="914400" rtl="0" eaLnBrk="1" latinLnBrk="0" hangingPunct="1">
        <a:lnSpc>
          <a:spcPts val="2880"/>
        </a:lnSpc>
        <a:spcBef>
          <a:spcPts val="0"/>
        </a:spcBef>
        <a:spcAft>
          <a:spcPts val="600"/>
        </a:spcAft>
        <a:buSzPct val="70000"/>
        <a:buFont typeface="Wingdings" panose="05000000000000000000" pitchFamily="2" charset="2"/>
        <a:buChar char="§"/>
        <a:tabLst/>
        <a:defRPr sz="2400" kern="1200">
          <a:solidFill>
            <a:schemeClr val="bg2"/>
          </a:solidFill>
          <a:latin typeface="CiscoSansTT ExtraLight" panose="020B0303020201020303" pitchFamily="34" charset="0"/>
          <a:ea typeface="+mn-ea"/>
          <a:cs typeface="CiscoSansTT ExtraLight" panose="020B0303020201020303" pitchFamily="34" charset="0"/>
        </a:defRPr>
      </a:lvl2pPr>
      <a:lvl3pPr marL="685800" indent="-228600" algn="l" defTabSz="914400" rtl="0" eaLnBrk="1" latinLnBrk="0" hangingPunct="1">
        <a:lnSpc>
          <a:spcPts val="2880"/>
        </a:lnSpc>
        <a:spcBef>
          <a:spcPts val="0"/>
        </a:spcBef>
        <a:spcAft>
          <a:spcPts val="600"/>
        </a:spcAft>
        <a:buSzPct val="70000"/>
        <a:buFont typeface="Wingdings" panose="05000000000000000000" pitchFamily="2" charset="2"/>
        <a:buChar char="§"/>
        <a:tabLst/>
        <a:defRPr sz="2400" kern="1200">
          <a:solidFill>
            <a:schemeClr val="bg2"/>
          </a:solidFill>
          <a:latin typeface="CiscoSansTT ExtraLight" panose="020B0303020201020303" pitchFamily="34" charset="0"/>
          <a:ea typeface="+mn-ea"/>
          <a:cs typeface="CiscoSansTT ExtraLight" panose="020B0303020201020303" pitchFamily="34" charset="0"/>
        </a:defRPr>
      </a:lvl3pPr>
      <a:lvl4pPr marL="914400" indent="-228600" algn="l" defTabSz="914400" rtl="0" eaLnBrk="1" latinLnBrk="0" hangingPunct="1">
        <a:lnSpc>
          <a:spcPts val="2880"/>
        </a:lnSpc>
        <a:spcBef>
          <a:spcPts val="0"/>
        </a:spcBef>
        <a:spcAft>
          <a:spcPts val="600"/>
        </a:spcAft>
        <a:buSzPct val="70000"/>
        <a:buFont typeface="Wingdings" panose="05000000000000000000" pitchFamily="2" charset="2"/>
        <a:buChar char="§"/>
        <a:tabLst/>
        <a:defRPr sz="2400" kern="1200">
          <a:solidFill>
            <a:schemeClr val="bg2"/>
          </a:solidFill>
          <a:latin typeface="CiscoSansTT ExtraLight" panose="020B0303020201020303" pitchFamily="34" charset="0"/>
          <a:ea typeface="+mn-ea"/>
          <a:cs typeface="CiscoSansTT ExtraLight" panose="020B0303020201020303" pitchFamily="34" charset="0"/>
        </a:defRPr>
      </a:lvl4pPr>
      <a:lvl5pPr marL="1143000" indent="-228600" algn="l" defTabSz="914400" rtl="0" eaLnBrk="1" latinLnBrk="0" hangingPunct="1">
        <a:lnSpc>
          <a:spcPts val="2880"/>
        </a:lnSpc>
        <a:spcBef>
          <a:spcPts val="0"/>
        </a:spcBef>
        <a:spcAft>
          <a:spcPts val="600"/>
        </a:spcAft>
        <a:buSzPct val="70000"/>
        <a:buFont typeface="Wingdings" panose="05000000000000000000" pitchFamily="2" charset="2"/>
        <a:buChar char="§"/>
        <a:tabLst/>
        <a:defRPr sz="2400" kern="1200">
          <a:solidFill>
            <a:schemeClr val="bg2"/>
          </a:solidFill>
          <a:latin typeface="CiscoSansTT ExtraLight" panose="020B0303020201020303" pitchFamily="34" charset="0"/>
          <a:ea typeface="+mn-ea"/>
          <a:cs typeface="CiscoSansTT ExtraLight" panose="020B03030202010203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istio.io/docs/guides/integrating-vms.html" TargetMode="External"/><Relationship Id="rId2" Type="http://schemas.openxmlformats.org/officeDocument/2006/relationships/hyperlink" Target="https://istio.io/docs/" TargetMode="External"/><Relationship Id="rId1" Type="http://schemas.openxmlformats.org/officeDocument/2006/relationships/slideLayout" Target="../slideLayouts/slideLayout12.xml"/><Relationship Id="rId5" Type="http://schemas.openxmlformats.org/officeDocument/2006/relationships/hyperlink" Target="https://kubernetes.io/docs/concepts/cluster-administration/cloud-providers/" TargetMode="External"/><Relationship Id="rId4" Type="http://schemas.openxmlformats.org/officeDocument/2006/relationships/hyperlink" Target="https://tiswanso.github.io/istio/istio_on_magnum.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istio.io/docs/concepts/what-is-istio/overview.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Bringing </a:t>
            </a:r>
            <a:r>
              <a:rPr lang="en-US" b="1" dirty="0" err="1"/>
              <a:t>Istio</a:t>
            </a:r>
            <a:r>
              <a:rPr lang="en-US" b="1" dirty="0"/>
              <a:t> to </a:t>
            </a:r>
            <a:r>
              <a:rPr lang="en-US" b="1" dirty="0" err="1"/>
              <a:t>Openstack</a:t>
            </a:r>
            <a:endParaRPr lang="en-US" b="1" dirty="0"/>
          </a:p>
        </p:txBody>
      </p:sp>
      <p:sp>
        <p:nvSpPr>
          <p:cNvPr id="3" name="Subtitle 2"/>
          <p:cNvSpPr>
            <a:spLocks noGrp="1"/>
          </p:cNvSpPr>
          <p:nvPr>
            <p:ph type="subTitle" idx="1"/>
          </p:nvPr>
        </p:nvSpPr>
        <p:spPr/>
        <p:txBody>
          <a:bodyPr/>
          <a:lstStyle/>
          <a:p>
            <a:r>
              <a:rPr lang="en-US" dirty="0"/>
              <a:t>Mesh expansion across </a:t>
            </a:r>
            <a:r>
              <a:rPr lang="en-US" dirty="0" err="1"/>
              <a:t>Openstack</a:t>
            </a:r>
            <a:r>
              <a:rPr lang="en-US" dirty="0"/>
              <a:t> instances</a:t>
            </a:r>
          </a:p>
        </p:txBody>
      </p:sp>
      <p:sp>
        <p:nvSpPr>
          <p:cNvPr id="5" name="Text Placeholder 4"/>
          <p:cNvSpPr>
            <a:spLocks noGrp="1"/>
          </p:cNvSpPr>
          <p:nvPr>
            <p:ph type="body" sz="quarter" idx="13"/>
          </p:nvPr>
        </p:nvSpPr>
        <p:spPr/>
        <p:txBody>
          <a:bodyPr/>
          <a:lstStyle/>
          <a:p>
            <a:r>
              <a:rPr lang="en-US" dirty="0"/>
              <a:t>Tim Swanson/Arvind </a:t>
            </a:r>
            <a:r>
              <a:rPr lang="en-US" dirty="0" err="1"/>
              <a:t>Somya</a:t>
            </a:r>
            <a:endParaRPr lang="en-US" dirty="0"/>
          </a:p>
          <a:p>
            <a:r>
              <a:rPr lang="en-US" dirty="0"/>
              <a:t>Technical Leader</a:t>
            </a:r>
          </a:p>
        </p:txBody>
      </p:sp>
      <p:sp>
        <p:nvSpPr>
          <p:cNvPr id="6" name="Date Placeholder 5"/>
          <p:cNvSpPr>
            <a:spLocks noGrp="1"/>
          </p:cNvSpPr>
          <p:nvPr>
            <p:ph type="dt" sz="half" idx="10"/>
          </p:nvPr>
        </p:nvSpPr>
        <p:spPr/>
        <p:txBody>
          <a:bodyPr/>
          <a:lstStyle/>
          <a:p>
            <a:r>
              <a:rPr lang="en-US" dirty="0"/>
              <a:t>May 24, 2018</a:t>
            </a:r>
          </a:p>
        </p:txBody>
      </p:sp>
    </p:spTree>
    <p:extLst>
      <p:ext uri="{BB962C8B-B14F-4D97-AF65-F5344CB8AC3E}">
        <p14:creationId xmlns:p14="http://schemas.microsoft.com/office/powerpoint/2010/main" val="235768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Kubernetes on </a:t>
            </a:r>
            <a:r>
              <a:rPr lang="en-US" dirty="0" err="1"/>
              <a:t>Openstack</a:t>
            </a:r>
            <a:endParaRPr lang="en-US" dirty="0"/>
          </a:p>
        </p:txBody>
      </p:sp>
    </p:spTree>
    <p:extLst>
      <p:ext uri="{BB962C8B-B14F-4D97-AF65-F5344CB8AC3E}">
        <p14:creationId xmlns:p14="http://schemas.microsoft.com/office/powerpoint/2010/main" val="70414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7273" y="1890389"/>
            <a:ext cx="505247" cy="1279609"/>
            <a:chOff x="922641" y="1087395"/>
            <a:chExt cx="378935" cy="959707"/>
          </a:xfrm>
        </p:grpSpPr>
        <p:sp>
          <p:nvSpPr>
            <p:cNvPr id="3" name="Oval 2"/>
            <p:cNvSpPr/>
            <p:nvPr/>
          </p:nvSpPr>
          <p:spPr>
            <a:xfrm>
              <a:off x="951470" y="1087395"/>
              <a:ext cx="333633" cy="321275"/>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cxnSp>
          <p:nvCxnSpPr>
            <p:cNvPr id="4" name="Straight Connector 3"/>
            <p:cNvCxnSpPr/>
            <p:nvPr/>
          </p:nvCxnSpPr>
          <p:spPr>
            <a:xfrm flipH="1">
              <a:off x="1112108" y="1408670"/>
              <a:ext cx="6179" cy="333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45292" y="1729945"/>
              <a:ext cx="158580" cy="317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26523" y="1742303"/>
              <a:ext cx="152402" cy="304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2641" y="1575486"/>
              <a:ext cx="378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312945" y="3191966"/>
            <a:ext cx="1643399" cy="461665"/>
          </a:xfrm>
          <a:prstGeom prst="rect">
            <a:avLst/>
          </a:prstGeom>
          <a:noFill/>
        </p:spPr>
        <p:txBody>
          <a:bodyPr wrap="none" rtlCol="0">
            <a:spAutoFit/>
          </a:bodyPr>
          <a:lstStyle/>
          <a:p>
            <a:r>
              <a:rPr lang="en-US" sz="2400"/>
              <a:t>k8s Admin</a:t>
            </a:r>
          </a:p>
        </p:txBody>
      </p:sp>
      <p:sp>
        <p:nvSpPr>
          <p:cNvPr id="9" name="Rectangle 8"/>
          <p:cNvSpPr/>
          <p:nvPr/>
        </p:nvSpPr>
        <p:spPr>
          <a:xfrm>
            <a:off x="4498310" y="1699446"/>
            <a:ext cx="2579077" cy="16640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Openstack</a:t>
            </a:r>
          </a:p>
          <a:p>
            <a:pPr algn="ctr"/>
            <a:r>
              <a:rPr lang="en-US" sz="2400" dirty="0"/>
              <a:t>API</a:t>
            </a:r>
          </a:p>
        </p:txBody>
      </p:sp>
      <p:cxnSp>
        <p:nvCxnSpPr>
          <p:cNvPr id="10" name="Straight Arrow Connector 9"/>
          <p:cNvCxnSpPr/>
          <p:nvPr/>
        </p:nvCxnSpPr>
        <p:spPr>
          <a:xfrm flipV="1">
            <a:off x="2695674" y="2541176"/>
            <a:ext cx="1802636" cy="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36019" y="2127563"/>
            <a:ext cx="1721946" cy="830997"/>
          </a:xfrm>
          <a:prstGeom prst="rect">
            <a:avLst/>
          </a:prstGeom>
          <a:noFill/>
        </p:spPr>
        <p:txBody>
          <a:bodyPr wrap="none" rtlCol="0">
            <a:spAutoFit/>
          </a:bodyPr>
          <a:lstStyle/>
          <a:p>
            <a:r>
              <a:rPr lang="en-US" sz="2400"/>
              <a:t>Create</a:t>
            </a:r>
          </a:p>
          <a:p>
            <a:r>
              <a:rPr lang="en-US" sz="2400"/>
              <a:t>K8s cluster</a:t>
            </a:r>
          </a:p>
        </p:txBody>
      </p:sp>
    </p:spTree>
    <p:extLst>
      <p:ext uri="{BB962C8B-B14F-4D97-AF65-F5344CB8AC3E}">
        <p14:creationId xmlns:p14="http://schemas.microsoft.com/office/powerpoint/2010/main" val="241452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7273" y="1890389"/>
            <a:ext cx="505247" cy="1279609"/>
            <a:chOff x="922641" y="1087395"/>
            <a:chExt cx="378935" cy="959707"/>
          </a:xfrm>
        </p:grpSpPr>
        <p:sp>
          <p:nvSpPr>
            <p:cNvPr id="3" name="Oval 2"/>
            <p:cNvSpPr/>
            <p:nvPr/>
          </p:nvSpPr>
          <p:spPr>
            <a:xfrm>
              <a:off x="951470" y="1087395"/>
              <a:ext cx="333633" cy="321275"/>
            </a:xfrm>
            <a:prstGeom prst="ellipse">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cxnSp>
          <p:nvCxnSpPr>
            <p:cNvPr id="4" name="Straight Connector 3"/>
            <p:cNvCxnSpPr/>
            <p:nvPr/>
          </p:nvCxnSpPr>
          <p:spPr>
            <a:xfrm flipH="1">
              <a:off x="1112108" y="1408670"/>
              <a:ext cx="6179" cy="333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45292" y="1729945"/>
              <a:ext cx="158580" cy="317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26523" y="1742303"/>
              <a:ext cx="152402" cy="304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22641" y="1575486"/>
              <a:ext cx="378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312945" y="3191966"/>
            <a:ext cx="1414170" cy="461665"/>
          </a:xfrm>
          <a:prstGeom prst="rect">
            <a:avLst/>
          </a:prstGeom>
          <a:noFill/>
        </p:spPr>
        <p:txBody>
          <a:bodyPr wrap="none" rtlCol="0">
            <a:spAutoFit/>
          </a:bodyPr>
          <a:lstStyle/>
          <a:p>
            <a:r>
              <a:rPr lang="en-US" sz="2400"/>
              <a:t>k8s User</a:t>
            </a:r>
          </a:p>
        </p:txBody>
      </p:sp>
      <p:sp>
        <p:nvSpPr>
          <p:cNvPr id="9" name="Rectangle 8"/>
          <p:cNvSpPr/>
          <p:nvPr/>
        </p:nvSpPr>
        <p:spPr>
          <a:xfrm>
            <a:off x="4498310" y="1699446"/>
            <a:ext cx="2579077" cy="166404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Openstack</a:t>
            </a:r>
          </a:p>
          <a:p>
            <a:pPr algn="ctr"/>
            <a:r>
              <a:rPr lang="en-US" sz="2400" dirty="0"/>
              <a:t>API</a:t>
            </a:r>
          </a:p>
        </p:txBody>
      </p:sp>
      <p:sp>
        <p:nvSpPr>
          <p:cNvPr id="12" name="Rectangle 11"/>
          <p:cNvSpPr/>
          <p:nvPr/>
        </p:nvSpPr>
        <p:spPr>
          <a:xfrm>
            <a:off x="3810116"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3930472" y="4203660"/>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4063106"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Masters</a:t>
            </a:r>
          </a:p>
        </p:txBody>
      </p:sp>
      <p:sp>
        <p:nvSpPr>
          <p:cNvPr id="15" name="Rectangle 14"/>
          <p:cNvSpPr/>
          <p:nvPr/>
        </p:nvSpPr>
        <p:spPr>
          <a:xfrm>
            <a:off x="6302328"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434962" y="4217182"/>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567597"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Minions</a:t>
            </a:r>
          </a:p>
        </p:txBody>
      </p:sp>
      <p:sp>
        <p:nvSpPr>
          <p:cNvPr id="18" name="TextBox 17"/>
          <p:cNvSpPr txBox="1"/>
          <p:nvPr/>
        </p:nvSpPr>
        <p:spPr>
          <a:xfrm>
            <a:off x="5095139" y="6217189"/>
            <a:ext cx="1721946" cy="461665"/>
          </a:xfrm>
          <a:prstGeom prst="rect">
            <a:avLst/>
          </a:prstGeom>
          <a:noFill/>
        </p:spPr>
        <p:txBody>
          <a:bodyPr wrap="none" rtlCol="0">
            <a:spAutoFit/>
          </a:bodyPr>
          <a:lstStyle/>
          <a:p>
            <a:r>
              <a:rPr lang="en-US" sz="2400"/>
              <a:t>K8s cluster</a:t>
            </a:r>
          </a:p>
        </p:txBody>
      </p:sp>
      <p:sp>
        <p:nvSpPr>
          <p:cNvPr id="19" name="Oval 18"/>
          <p:cNvSpPr/>
          <p:nvPr/>
        </p:nvSpPr>
        <p:spPr>
          <a:xfrm>
            <a:off x="2963594" y="3592076"/>
            <a:ext cx="5711484" cy="3160417"/>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Arrow Connector 20"/>
          <p:cNvCxnSpPr/>
          <p:nvPr/>
        </p:nvCxnSpPr>
        <p:spPr>
          <a:xfrm>
            <a:off x="2528351" y="2524531"/>
            <a:ext cx="1534755" cy="1489616"/>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658686">
            <a:off x="2307753" y="2893864"/>
            <a:ext cx="2359941" cy="461665"/>
          </a:xfrm>
          <a:prstGeom prst="rect">
            <a:avLst/>
          </a:prstGeom>
          <a:noFill/>
        </p:spPr>
        <p:txBody>
          <a:bodyPr wrap="none" rtlCol="0">
            <a:spAutoFit/>
          </a:bodyPr>
          <a:lstStyle/>
          <a:p>
            <a:r>
              <a:rPr lang="en-US" sz="2400"/>
              <a:t>Use K8s cluster</a:t>
            </a:r>
          </a:p>
        </p:txBody>
      </p:sp>
      <p:pic>
        <p:nvPicPr>
          <p:cNvPr id="25" name="Shape 3806">
            <a:extLst>
              <a:ext uri="{FF2B5EF4-FFF2-40B4-BE49-F238E27FC236}">
                <a16:creationId xmlns:a16="http://schemas.microsoft.com/office/drawing/2014/main" id="{8BD34434-5556-D747-8F57-57FD617214A1}"/>
              </a:ext>
            </a:extLst>
          </p:cNvPr>
          <p:cNvPicPr preferRelativeResize="0"/>
          <p:nvPr/>
        </p:nvPicPr>
        <p:blipFill rotWithShape="1">
          <a:blip r:embed="rId3">
            <a:alphaModFix/>
          </a:blip>
          <a:srcRect/>
          <a:stretch/>
        </p:blipFill>
        <p:spPr>
          <a:xfrm>
            <a:off x="5496725" y="5586431"/>
            <a:ext cx="656833" cy="656504"/>
          </a:xfrm>
          <a:prstGeom prst="rect">
            <a:avLst/>
          </a:prstGeom>
          <a:noFill/>
          <a:ln>
            <a:noFill/>
          </a:ln>
        </p:spPr>
      </p:pic>
      <p:pic>
        <p:nvPicPr>
          <p:cNvPr id="28" name="Shape 4405">
            <a:extLst>
              <a:ext uri="{FF2B5EF4-FFF2-40B4-BE49-F238E27FC236}">
                <a16:creationId xmlns:a16="http://schemas.microsoft.com/office/drawing/2014/main" id="{90F31279-DA4C-5C40-83A6-A782380BFFC9}"/>
              </a:ext>
            </a:extLst>
          </p:cNvPr>
          <p:cNvPicPr preferRelativeResize="0"/>
          <p:nvPr/>
        </p:nvPicPr>
        <p:blipFill rotWithShape="1">
          <a:blip r:embed="rId4">
            <a:alphaModFix/>
          </a:blip>
          <a:srcRect/>
          <a:stretch/>
        </p:blipFill>
        <p:spPr>
          <a:xfrm>
            <a:off x="6338476" y="4255424"/>
            <a:ext cx="621632" cy="607029"/>
          </a:xfrm>
          <a:prstGeom prst="rect">
            <a:avLst/>
          </a:prstGeom>
          <a:noFill/>
          <a:ln>
            <a:noFill/>
          </a:ln>
        </p:spPr>
      </p:pic>
      <p:pic>
        <p:nvPicPr>
          <p:cNvPr id="29" name="Shape 4406">
            <a:extLst>
              <a:ext uri="{FF2B5EF4-FFF2-40B4-BE49-F238E27FC236}">
                <a16:creationId xmlns:a16="http://schemas.microsoft.com/office/drawing/2014/main" id="{B4BAB443-24ED-FF48-A0A9-6BCFBDEBB6F2}"/>
              </a:ext>
            </a:extLst>
          </p:cNvPr>
          <p:cNvPicPr preferRelativeResize="0"/>
          <p:nvPr/>
        </p:nvPicPr>
        <p:blipFill rotWithShape="1">
          <a:blip r:embed="rId5">
            <a:alphaModFix/>
          </a:blip>
          <a:srcRect/>
          <a:stretch/>
        </p:blipFill>
        <p:spPr>
          <a:xfrm>
            <a:off x="6996256" y="4530234"/>
            <a:ext cx="682119" cy="580184"/>
          </a:xfrm>
          <a:prstGeom prst="rect">
            <a:avLst/>
          </a:prstGeom>
          <a:noFill/>
          <a:ln>
            <a:noFill/>
          </a:ln>
        </p:spPr>
      </p:pic>
      <p:pic>
        <p:nvPicPr>
          <p:cNvPr id="30" name="Shape 4407">
            <a:extLst>
              <a:ext uri="{FF2B5EF4-FFF2-40B4-BE49-F238E27FC236}">
                <a16:creationId xmlns:a16="http://schemas.microsoft.com/office/drawing/2014/main" id="{FBAA9596-1E78-4F46-BD8F-4FC4CC31FD22}"/>
              </a:ext>
            </a:extLst>
          </p:cNvPr>
          <p:cNvPicPr preferRelativeResize="0"/>
          <p:nvPr/>
        </p:nvPicPr>
        <p:blipFill rotWithShape="1">
          <a:blip r:embed="rId6">
            <a:alphaModFix/>
          </a:blip>
          <a:srcRect/>
          <a:stretch/>
        </p:blipFill>
        <p:spPr>
          <a:xfrm>
            <a:off x="6824844" y="5424813"/>
            <a:ext cx="589473" cy="552529"/>
          </a:xfrm>
          <a:prstGeom prst="rect">
            <a:avLst/>
          </a:prstGeom>
          <a:noFill/>
          <a:ln>
            <a:noFill/>
          </a:ln>
        </p:spPr>
      </p:pic>
    </p:spTree>
    <p:extLst>
      <p:ext uri="{BB962C8B-B14F-4D97-AF65-F5344CB8AC3E}">
        <p14:creationId xmlns:p14="http://schemas.microsoft.com/office/powerpoint/2010/main" val="140142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Performs Openstack API operations based on </a:t>
            </a:r>
            <a:r>
              <a:rPr lang="en-US" dirty="0" err="1"/>
              <a:t>kubernetes</a:t>
            </a:r>
            <a:r>
              <a:rPr lang="en-US" dirty="0"/>
              <a:t> events</a:t>
            </a:r>
          </a:p>
          <a:p>
            <a:r>
              <a:rPr lang="en-US" dirty="0"/>
              <a:t>Main Scenario:</a:t>
            </a:r>
          </a:p>
          <a:p>
            <a:pPr lvl="1"/>
            <a:r>
              <a:rPr lang="en-US" dirty="0"/>
              <a:t>K8s </a:t>
            </a:r>
            <a:r>
              <a:rPr lang="en-US" dirty="0" err="1"/>
              <a:t>loadbalancer</a:t>
            </a:r>
            <a:r>
              <a:rPr lang="en-US" dirty="0"/>
              <a:t> service is created</a:t>
            </a:r>
          </a:p>
          <a:p>
            <a:pPr lvl="2"/>
            <a:r>
              <a:rPr lang="en-US" dirty="0"/>
              <a:t>Openstack </a:t>
            </a:r>
            <a:r>
              <a:rPr lang="en-US" dirty="0" err="1"/>
              <a:t>LBaaS</a:t>
            </a:r>
            <a:r>
              <a:rPr lang="en-US" dirty="0"/>
              <a:t> </a:t>
            </a:r>
            <a:r>
              <a:rPr lang="en-US" dirty="0" err="1"/>
              <a:t>loadbalancer</a:t>
            </a:r>
            <a:r>
              <a:rPr lang="en-US" dirty="0"/>
              <a:t> created and endpoints are setup</a:t>
            </a:r>
          </a:p>
          <a:p>
            <a:pPr lvl="2"/>
            <a:endParaRPr lang="en-US" dirty="0"/>
          </a:p>
        </p:txBody>
      </p:sp>
      <p:sp>
        <p:nvSpPr>
          <p:cNvPr id="3" name="Title 2"/>
          <p:cNvSpPr>
            <a:spLocks noGrp="1"/>
          </p:cNvSpPr>
          <p:nvPr>
            <p:ph type="title"/>
          </p:nvPr>
        </p:nvSpPr>
        <p:spPr/>
        <p:txBody>
          <a:bodyPr/>
          <a:lstStyle/>
          <a:p>
            <a:r>
              <a:rPr lang="en-US" dirty="0"/>
              <a:t>Kubernetes Openstack Cloud Provider</a:t>
            </a:r>
          </a:p>
        </p:txBody>
      </p:sp>
      <p:sp>
        <p:nvSpPr>
          <p:cNvPr id="4" name="Slide Number Placeholder 3"/>
          <p:cNvSpPr>
            <a:spLocks noGrp="1"/>
          </p:cNvSpPr>
          <p:nvPr>
            <p:ph type="sldNum" sz="quarter" idx="4"/>
          </p:nvPr>
        </p:nvSpPr>
        <p:spPr/>
        <p:txBody>
          <a:bodyPr/>
          <a:lstStyle/>
          <a:p>
            <a:fld id="{96A97DD0-5BE7-4856-A2A9-C42C6688E607}" type="slidenum">
              <a:rPr lang="uk-UA" smtClean="0"/>
              <a:pPr/>
              <a:t>13</a:t>
            </a:fld>
            <a:endParaRPr lang="uk-UA"/>
          </a:p>
        </p:txBody>
      </p:sp>
      <p:sp>
        <p:nvSpPr>
          <p:cNvPr id="8" name="Rectangle 7">
            <a:extLst>
              <a:ext uri="{FF2B5EF4-FFF2-40B4-BE49-F238E27FC236}">
                <a16:creationId xmlns:a16="http://schemas.microsoft.com/office/drawing/2014/main" id="{3E47B128-6A74-B846-899E-16C617448B11}"/>
              </a:ext>
            </a:extLst>
          </p:cNvPr>
          <p:cNvSpPr/>
          <p:nvPr/>
        </p:nvSpPr>
        <p:spPr>
          <a:xfrm>
            <a:off x="1042416" y="4936873"/>
            <a:ext cx="9134856" cy="886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Istio Ingress Depends on Kubernetes LoadBalancer</a:t>
            </a:r>
            <a:endParaRPr lang="en-US" sz="2800">
              <a:solidFill>
                <a:srgbClr val="FF0000"/>
              </a:solidFill>
            </a:endParaRPr>
          </a:p>
        </p:txBody>
      </p:sp>
    </p:spTree>
    <p:extLst>
      <p:ext uri="{BB962C8B-B14F-4D97-AF65-F5344CB8AC3E}">
        <p14:creationId xmlns:p14="http://schemas.microsoft.com/office/powerpoint/2010/main" val="360352139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116"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3930472" y="4203660"/>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4063106"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Masters</a:t>
            </a:r>
          </a:p>
        </p:txBody>
      </p:sp>
      <p:sp>
        <p:nvSpPr>
          <p:cNvPr id="15" name="Rectangle 14"/>
          <p:cNvSpPr/>
          <p:nvPr/>
        </p:nvSpPr>
        <p:spPr>
          <a:xfrm>
            <a:off x="6302328"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434962" y="4217182"/>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567597"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Minions</a:t>
            </a:r>
          </a:p>
        </p:txBody>
      </p:sp>
      <p:sp>
        <p:nvSpPr>
          <p:cNvPr id="18" name="TextBox 17"/>
          <p:cNvSpPr txBox="1"/>
          <p:nvPr/>
        </p:nvSpPr>
        <p:spPr>
          <a:xfrm>
            <a:off x="5095139" y="6217189"/>
            <a:ext cx="1721946" cy="461665"/>
          </a:xfrm>
          <a:prstGeom prst="rect">
            <a:avLst/>
          </a:prstGeom>
          <a:noFill/>
        </p:spPr>
        <p:txBody>
          <a:bodyPr wrap="none" rtlCol="0">
            <a:spAutoFit/>
          </a:bodyPr>
          <a:lstStyle/>
          <a:p>
            <a:r>
              <a:rPr lang="en-US" sz="2400"/>
              <a:t>K8s cluster</a:t>
            </a:r>
          </a:p>
        </p:txBody>
      </p:sp>
      <p:sp>
        <p:nvSpPr>
          <p:cNvPr id="19" name="Oval 18"/>
          <p:cNvSpPr/>
          <p:nvPr/>
        </p:nvSpPr>
        <p:spPr>
          <a:xfrm>
            <a:off x="2963594" y="3592076"/>
            <a:ext cx="5711484" cy="3160417"/>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5" name="Shape 3806">
            <a:extLst>
              <a:ext uri="{FF2B5EF4-FFF2-40B4-BE49-F238E27FC236}">
                <a16:creationId xmlns:a16="http://schemas.microsoft.com/office/drawing/2014/main" id="{8BD34434-5556-D747-8F57-57FD617214A1}"/>
              </a:ext>
            </a:extLst>
          </p:cNvPr>
          <p:cNvPicPr preferRelativeResize="0"/>
          <p:nvPr/>
        </p:nvPicPr>
        <p:blipFill rotWithShape="1">
          <a:blip r:embed="rId3">
            <a:alphaModFix/>
          </a:blip>
          <a:srcRect/>
          <a:stretch/>
        </p:blipFill>
        <p:spPr>
          <a:xfrm>
            <a:off x="5496725" y="5586431"/>
            <a:ext cx="656833" cy="656504"/>
          </a:xfrm>
          <a:prstGeom prst="rect">
            <a:avLst/>
          </a:prstGeom>
          <a:noFill/>
          <a:ln>
            <a:noFill/>
          </a:ln>
        </p:spPr>
      </p:pic>
      <p:pic>
        <p:nvPicPr>
          <p:cNvPr id="28" name="Shape 4405">
            <a:extLst>
              <a:ext uri="{FF2B5EF4-FFF2-40B4-BE49-F238E27FC236}">
                <a16:creationId xmlns:a16="http://schemas.microsoft.com/office/drawing/2014/main" id="{90F31279-DA4C-5C40-83A6-A782380BFFC9}"/>
              </a:ext>
            </a:extLst>
          </p:cNvPr>
          <p:cNvPicPr preferRelativeResize="0"/>
          <p:nvPr/>
        </p:nvPicPr>
        <p:blipFill rotWithShape="1">
          <a:blip r:embed="rId4">
            <a:alphaModFix/>
          </a:blip>
          <a:srcRect/>
          <a:stretch/>
        </p:blipFill>
        <p:spPr>
          <a:xfrm>
            <a:off x="6338476" y="4255424"/>
            <a:ext cx="621632" cy="607029"/>
          </a:xfrm>
          <a:prstGeom prst="rect">
            <a:avLst/>
          </a:prstGeom>
          <a:noFill/>
          <a:ln>
            <a:noFill/>
          </a:ln>
        </p:spPr>
      </p:pic>
      <p:pic>
        <p:nvPicPr>
          <p:cNvPr id="29" name="Shape 4406">
            <a:extLst>
              <a:ext uri="{FF2B5EF4-FFF2-40B4-BE49-F238E27FC236}">
                <a16:creationId xmlns:a16="http://schemas.microsoft.com/office/drawing/2014/main" id="{B4BAB443-24ED-FF48-A0A9-6BCFBDEBB6F2}"/>
              </a:ext>
            </a:extLst>
          </p:cNvPr>
          <p:cNvPicPr preferRelativeResize="0"/>
          <p:nvPr/>
        </p:nvPicPr>
        <p:blipFill rotWithShape="1">
          <a:blip r:embed="rId5">
            <a:alphaModFix/>
          </a:blip>
          <a:srcRect/>
          <a:stretch/>
        </p:blipFill>
        <p:spPr>
          <a:xfrm>
            <a:off x="6996256" y="4530234"/>
            <a:ext cx="682119" cy="580184"/>
          </a:xfrm>
          <a:prstGeom prst="rect">
            <a:avLst/>
          </a:prstGeom>
          <a:noFill/>
          <a:ln>
            <a:noFill/>
          </a:ln>
        </p:spPr>
      </p:pic>
      <p:pic>
        <p:nvPicPr>
          <p:cNvPr id="30" name="Shape 4407">
            <a:extLst>
              <a:ext uri="{FF2B5EF4-FFF2-40B4-BE49-F238E27FC236}">
                <a16:creationId xmlns:a16="http://schemas.microsoft.com/office/drawing/2014/main" id="{FBAA9596-1E78-4F46-BD8F-4FC4CC31FD22}"/>
              </a:ext>
            </a:extLst>
          </p:cNvPr>
          <p:cNvPicPr preferRelativeResize="0"/>
          <p:nvPr/>
        </p:nvPicPr>
        <p:blipFill rotWithShape="1">
          <a:blip r:embed="rId6">
            <a:alphaModFix/>
          </a:blip>
          <a:srcRect/>
          <a:stretch/>
        </p:blipFill>
        <p:spPr>
          <a:xfrm>
            <a:off x="6824844" y="5424813"/>
            <a:ext cx="589473" cy="552529"/>
          </a:xfrm>
          <a:prstGeom prst="rect">
            <a:avLst/>
          </a:prstGeom>
          <a:noFill/>
          <a:ln>
            <a:noFill/>
          </a:ln>
        </p:spPr>
      </p:pic>
      <p:cxnSp>
        <p:nvCxnSpPr>
          <p:cNvPr id="11" name="Straight Connector 10">
            <a:extLst>
              <a:ext uri="{FF2B5EF4-FFF2-40B4-BE49-F238E27FC236}">
                <a16:creationId xmlns:a16="http://schemas.microsoft.com/office/drawing/2014/main" id="{179CB6F2-442C-344F-9468-69EDC9EF066D}"/>
              </a:ext>
            </a:extLst>
          </p:cNvPr>
          <p:cNvCxnSpPr>
            <a:cxnSpLocks/>
          </p:cNvCxnSpPr>
          <p:nvPr/>
        </p:nvCxnSpPr>
        <p:spPr>
          <a:xfrm>
            <a:off x="3566160" y="2916936"/>
            <a:ext cx="4809744"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691414CE-EB6B-7340-B5C6-0307CDE7EEC2}"/>
              </a:ext>
            </a:extLst>
          </p:cNvPr>
          <p:cNvSpPr/>
          <p:nvPr/>
        </p:nvSpPr>
        <p:spPr>
          <a:xfrm>
            <a:off x="4572428" y="1168435"/>
            <a:ext cx="1729900" cy="95097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Neutron </a:t>
            </a:r>
          </a:p>
          <a:p>
            <a:pPr algn="ctr"/>
            <a:r>
              <a:rPr lang="en-US" sz="2000"/>
              <a:t>Router</a:t>
            </a:r>
          </a:p>
        </p:txBody>
      </p:sp>
      <p:cxnSp>
        <p:nvCxnSpPr>
          <p:cNvPr id="31" name="Straight Connector 30">
            <a:extLst>
              <a:ext uri="{FF2B5EF4-FFF2-40B4-BE49-F238E27FC236}">
                <a16:creationId xmlns:a16="http://schemas.microsoft.com/office/drawing/2014/main" id="{6837C28A-94C2-7A4C-8F33-416E729A9523}"/>
              </a:ext>
            </a:extLst>
          </p:cNvPr>
          <p:cNvCxnSpPr>
            <a:cxnSpLocks/>
          </p:cNvCxnSpPr>
          <p:nvPr/>
        </p:nvCxnSpPr>
        <p:spPr>
          <a:xfrm flipV="1">
            <a:off x="4572428" y="2914891"/>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7D081F7-3C12-5345-B6DE-5692963FBBDB}"/>
              </a:ext>
            </a:extLst>
          </p:cNvPr>
          <p:cNvCxnSpPr>
            <a:cxnSpLocks/>
          </p:cNvCxnSpPr>
          <p:nvPr/>
        </p:nvCxnSpPr>
        <p:spPr>
          <a:xfrm flipV="1">
            <a:off x="6996256" y="2914890"/>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14D955-DAFA-C149-8AD2-04B89A6539CA}"/>
              </a:ext>
            </a:extLst>
          </p:cNvPr>
          <p:cNvCxnSpPr>
            <a:cxnSpLocks/>
          </p:cNvCxnSpPr>
          <p:nvPr/>
        </p:nvCxnSpPr>
        <p:spPr>
          <a:xfrm flipV="1">
            <a:off x="5437378" y="2119412"/>
            <a:ext cx="0" cy="795478"/>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76A3F68E-B884-114C-9737-A01F229A6C13}"/>
              </a:ext>
            </a:extLst>
          </p:cNvPr>
          <p:cNvSpPr/>
          <p:nvPr/>
        </p:nvSpPr>
        <p:spPr>
          <a:xfrm>
            <a:off x="4751287" y="3693064"/>
            <a:ext cx="1920240" cy="9266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Openstack</a:t>
            </a:r>
          </a:p>
          <a:p>
            <a:pPr algn="ctr"/>
            <a:r>
              <a:rPr lang="en-US"/>
              <a:t>Cloud provider</a:t>
            </a:r>
          </a:p>
        </p:txBody>
      </p:sp>
      <p:sp>
        <p:nvSpPr>
          <p:cNvPr id="37" name="Rounded Rectangle 36">
            <a:extLst>
              <a:ext uri="{FF2B5EF4-FFF2-40B4-BE49-F238E27FC236}">
                <a16:creationId xmlns:a16="http://schemas.microsoft.com/office/drawing/2014/main" id="{303DD35F-E479-9041-A161-72B7E4C9AD72}"/>
              </a:ext>
            </a:extLst>
          </p:cNvPr>
          <p:cNvSpPr/>
          <p:nvPr/>
        </p:nvSpPr>
        <p:spPr>
          <a:xfrm>
            <a:off x="6996256" y="1371600"/>
            <a:ext cx="1209024" cy="7478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Load</a:t>
            </a:r>
          </a:p>
          <a:p>
            <a:pPr algn="ctr"/>
            <a:r>
              <a:rPr lang="en-US"/>
              <a:t>Balancer</a:t>
            </a:r>
          </a:p>
        </p:txBody>
      </p:sp>
      <p:cxnSp>
        <p:nvCxnSpPr>
          <p:cNvPr id="38" name="Straight Connector 37">
            <a:extLst>
              <a:ext uri="{FF2B5EF4-FFF2-40B4-BE49-F238E27FC236}">
                <a16:creationId xmlns:a16="http://schemas.microsoft.com/office/drawing/2014/main" id="{91929EA0-D6AF-B843-9BB6-6E6BA3F08DD4}"/>
              </a:ext>
            </a:extLst>
          </p:cNvPr>
          <p:cNvCxnSpPr>
            <a:cxnSpLocks/>
          </p:cNvCxnSpPr>
          <p:nvPr/>
        </p:nvCxnSpPr>
        <p:spPr>
          <a:xfrm flipV="1">
            <a:off x="7587177" y="2119412"/>
            <a:ext cx="0" cy="795478"/>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F9F244D-0B1F-B144-BBB2-8CB77F305175}"/>
              </a:ext>
            </a:extLst>
          </p:cNvPr>
          <p:cNvSpPr txBox="1"/>
          <p:nvPr/>
        </p:nvSpPr>
        <p:spPr>
          <a:xfrm>
            <a:off x="8375904" y="2210035"/>
            <a:ext cx="1832553" cy="369332"/>
          </a:xfrm>
          <a:prstGeom prst="rect">
            <a:avLst/>
          </a:prstGeom>
          <a:noFill/>
        </p:spPr>
        <p:txBody>
          <a:bodyPr wrap="none" rtlCol="0">
            <a:spAutoFit/>
          </a:bodyPr>
          <a:lstStyle/>
          <a:p>
            <a:r>
              <a:rPr lang="en-US">
                <a:solidFill>
                  <a:srgbClr val="FF0000"/>
                </a:solidFill>
              </a:rPr>
              <a:t>K8s Service VIP</a:t>
            </a:r>
          </a:p>
        </p:txBody>
      </p:sp>
      <p:cxnSp>
        <p:nvCxnSpPr>
          <p:cNvPr id="41" name="Straight Arrow Connector 40">
            <a:extLst>
              <a:ext uri="{FF2B5EF4-FFF2-40B4-BE49-F238E27FC236}">
                <a16:creationId xmlns:a16="http://schemas.microsoft.com/office/drawing/2014/main" id="{608DAD9C-6C96-A744-893B-B17393B5144E}"/>
              </a:ext>
            </a:extLst>
          </p:cNvPr>
          <p:cNvCxnSpPr>
            <a:cxnSpLocks/>
            <a:stCxn id="39" idx="1"/>
          </p:cNvCxnSpPr>
          <p:nvPr/>
        </p:nvCxnSpPr>
        <p:spPr>
          <a:xfrm flipH="1" flipV="1">
            <a:off x="7678376" y="2158743"/>
            <a:ext cx="697528" cy="235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C9BDB5D6-A4B9-DE40-9E5C-F2DDBC900FD4}"/>
              </a:ext>
            </a:extLst>
          </p:cNvPr>
          <p:cNvCxnSpPr>
            <a:cxnSpLocks/>
            <a:stCxn id="35" idx="0"/>
          </p:cNvCxnSpPr>
          <p:nvPr/>
        </p:nvCxnSpPr>
        <p:spPr>
          <a:xfrm rot="5400000" flipH="1" flipV="1">
            <a:off x="5666797" y="2202264"/>
            <a:ext cx="1535411" cy="1446190"/>
          </a:xfrm>
          <a:prstGeom prst="curvedConnector3">
            <a:avLst>
              <a:gd name="adj1" fmla="val 3213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B5E6BBE-0874-8647-AC0D-36425DDF679B}"/>
              </a:ext>
            </a:extLst>
          </p:cNvPr>
          <p:cNvSpPr txBox="1"/>
          <p:nvPr/>
        </p:nvSpPr>
        <p:spPr>
          <a:xfrm>
            <a:off x="5815813" y="2898560"/>
            <a:ext cx="883575" cy="369332"/>
          </a:xfrm>
          <a:prstGeom prst="rect">
            <a:avLst/>
          </a:prstGeom>
          <a:noFill/>
        </p:spPr>
        <p:txBody>
          <a:bodyPr wrap="none" rtlCol="0">
            <a:spAutoFit/>
          </a:bodyPr>
          <a:lstStyle/>
          <a:p>
            <a:r>
              <a:rPr lang="en-US"/>
              <a:t>Create</a:t>
            </a:r>
          </a:p>
        </p:txBody>
      </p:sp>
      <p:sp>
        <p:nvSpPr>
          <p:cNvPr id="54" name="Folded Corner 53">
            <a:extLst>
              <a:ext uri="{FF2B5EF4-FFF2-40B4-BE49-F238E27FC236}">
                <a16:creationId xmlns:a16="http://schemas.microsoft.com/office/drawing/2014/main" id="{6C3CCA88-A467-A148-9E18-D6F40711877B}"/>
              </a:ext>
            </a:extLst>
          </p:cNvPr>
          <p:cNvSpPr/>
          <p:nvPr/>
        </p:nvSpPr>
        <p:spPr>
          <a:xfrm>
            <a:off x="412988" y="1014984"/>
            <a:ext cx="2713341" cy="3805342"/>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apiVersion: v1</a:t>
            </a:r>
          </a:p>
          <a:p>
            <a:r>
              <a:rPr lang="en-US" sz="1600">
                <a:solidFill>
                  <a:schemeClr val="tx1"/>
                </a:solidFill>
              </a:rPr>
              <a:t>kind: Service</a:t>
            </a:r>
          </a:p>
          <a:p>
            <a:r>
              <a:rPr lang="en-US" sz="1600">
                <a:solidFill>
                  <a:schemeClr val="tx1"/>
                </a:solidFill>
              </a:rPr>
              <a:t>metadata:</a:t>
            </a:r>
          </a:p>
          <a:p>
            <a:r>
              <a:rPr lang="en-US" sz="1600">
                <a:solidFill>
                  <a:schemeClr val="tx1"/>
                </a:solidFill>
              </a:rPr>
              <a:t>  name: </a:t>
            </a:r>
            <a:r>
              <a:rPr lang="en-US" sz="1600" b="1">
                <a:solidFill>
                  <a:schemeClr val="tx1"/>
                </a:solidFill>
              </a:rPr>
              <a:t>istio-ingress</a:t>
            </a:r>
          </a:p>
          <a:p>
            <a:r>
              <a:rPr lang="en-US" sz="1600">
                <a:solidFill>
                  <a:schemeClr val="tx1"/>
                </a:solidFill>
              </a:rPr>
              <a:t>  namespace: istio-system</a:t>
            </a:r>
          </a:p>
          <a:p>
            <a:r>
              <a:rPr lang="en-US" sz="1600">
                <a:solidFill>
                  <a:schemeClr val="tx1"/>
                </a:solidFill>
              </a:rPr>
              <a:t>  labels:</a:t>
            </a:r>
          </a:p>
          <a:p>
            <a:r>
              <a:rPr lang="en-US" sz="1600">
                <a:solidFill>
                  <a:schemeClr val="tx1"/>
                </a:solidFill>
              </a:rPr>
              <a:t>    istio: ingress</a:t>
            </a:r>
          </a:p>
          <a:p>
            <a:r>
              <a:rPr lang="en-US" sz="1600">
                <a:solidFill>
                  <a:schemeClr val="tx1"/>
                </a:solidFill>
              </a:rPr>
              <a:t>spec:</a:t>
            </a:r>
          </a:p>
          <a:p>
            <a:r>
              <a:rPr lang="en-US" sz="1600">
                <a:solidFill>
                  <a:schemeClr val="tx1"/>
                </a:solidFill>
              </a:rPr>
              <a:t>  </a:t>
            </a:r>
            <a:r>
              <a:rPr lang="en-US" sz="1600">
                <a:solidFill>
                  <a:srgbClr val="FF0000"/>
                </a:solidFill>
              </a:rPr>
              <a:t>type: </a:t>
            </a:r>
            <a:r>
              <a:rPr lang="en-US" sz="1600" b="1">
                <a:solidFill>
                  <a:srgbClr val="FF0000"/>
                </a:solidFill>
              </a:rPr>
              <a:t>LoadBalancer</a:t>
            </a:r>
          </a:p>
          <a:p>
            <a:r>
              <a:rPr lang="en-US" sz="1600">
                <a:solidFill>
                  <a:schemeClr val="tx1"/>
                </a:solidFill>
              </a:rPr>
              <a:t>...</a:t>
            </a:r>
          </a:p>
          <a:p>
            <a:r>
              <a:rPr lang="en-US" sz="1600">
                <a:solidFill>
                  <a:schemeClr val="tx1"/>
                </a:solidFill>
              </a:rPr>
              <a:t>  selector:</a:t>
            </a:r>
          </a:p>
          <a:p>
            <a:r>
              <a:rPr lang="en-US" sz="1600">
                <a:solidFill>
                  <a:schemeClr val="tx1"/>
                </a:solidFill>
              </a:rPr>
              <a:t>    istio: ingress</a:t>
            </a:r>
          </a:p>
          <a:p>
            <a:endParaRPr lang="en-US" sz="1600">
              <a:solidFill>
                <a:schemeClr val="tx1"/>
              </a:solidFill>
            </a:endParaRPr>
          </a:p>
        </p:txBody>
      </p:sp>
      <p:sp>
        <p:nvSpPr>
          <p:cNvPr id="55" name="TextBox 54">
            <a:extLst>
              <a:ext uri="{FF2B5EF4-FFF2-40B4-BE49-F238E27FC236}">
                <a16:creationId xmlns:a16="http://schemas.microsoft.com/office/drawing/2014/main" id="{211C8798-F8E7-BD42-868B-5793C245D71C}"/>
              </a:ext>
            </a:extLst>
          </p:cNvPr>
          <p:cNvSpPr txBox="1"/>
          <p:nvPr/>
        </p:nvSpPr>
        <p:spPr>
          <a:xfrm>
            <a:off x="7956376" y="3529796"/>
            <a:ext cx="2807179" cy="369332"/>
          </a:xfrm>
          <a:prstGeom prst="rect">
            <a:avLst/>
          </a:prstGeom>
          <a:noFill/>
        </p:spPr>
        <p:txBody>
          <a:bodyPr wrap="none" rtlCol="0">
            <a:spAutoFit/>
          </a:bodyPr>
          <a:lstStyle/>
          <a:p>
            <a:r>
              <a:rPr lang="en-US">
                <a:solidFill>
                  <a:srgbClr val="FF0000"/>
                </a:solidFill>
              </a:rPr>
              <a:t>Service VIP LB endpoints</a:t>
            </a:r>
          </a:p>
        </p:txBody>
      </p:sp>
      <p:cxnSp>
        <p:nvCxnSpPr>
          <p:cNvPr id="56" name="Straight Arrow Connector 55">
            <a:extLst>
              <a:ext uri="{FF2B5EF4-FFF2-40B4-BE49-F238E27FC236}">
                <a16:creationId xmlns:a16="http://schemas.microsoft.com/office/drawing/2014/main" id="{ED8CDBE8-CAE8-E44A-BFE8-1AA193A72A03}"/>
              </a:ext>
            </a:extLst>
          </p:cNvPr>
          <p:cNvCxnSpPr>
            <a:cxnSpLocks/>
          </p:cNvCxnSpPr>
          <p:nvPr/>
        </p:nvCxnSpPr>
        <p:spPr>
          <a:xfrm flipH="1">
            <a:off x="7678376" y="3863520"/>
            <a:ext cx="348764" cy="2594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94A242D-1931-AC46-975C-269A11A3FB50}"/>
              </a:ext>
            </a:extLst>
          </p:cNvPr>
          <p:cNvCxnSpPr/>
          <p:nvPr/>
        </p:nvCxnSpPr>
        <p:spPr>
          <a:xfrm>
            <a:off x="3126329" y="3785616"/>
            <a:ext cx="683787" cy="7446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98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41414" y="1170816"/>
            <a:ext cx="6800612" cy="5413645"/>
          </a:xfrm>
          <a:prstGeom prst="rect">
            <a:avLst/>
          </a:prstGeom>
        </p:spPr>
      </p:pic>
      <p:sp>
        <p:nvSpPr>
          <p:cNvPr id="3" name="Title 2">
            <a:extLst>
              <a:ext uri="{FF2B5EF4-FFF2-40B4-BE49-F238E27FC236}">
                <a16:creationId xmlns:a16="http://schemas.microsoft.com/office/drawing/2014/main" id="{D1742DE6-8A0B-074F-BF71-0505D75A5846}"/>
              </a:ext>
            </a:extLst>
          </p:cNvPr>
          <p:cNvSpPr txBox="1">
            <a:spLocks/>
          </p:cNvSpPr>
          <p:nvPr/>
        </p:nvSpPr>
        <p:spPr>
          <a:xfrm>
            <a:off x="565183" y="109419"/>
            <a:ext cx="11127317" cy="975783"/>
          </a:xfrm>
          <a:prstGeom prst="rect">
            <a:avLst/>
          </a:prstGeom>
        </p:spPr>
        <p:txBody>
          <a:bodyPr/>
          <a:lst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3200" dirty="0" err="1"/>
              <a:t>LoadBalancers</a:t>
            </a:r>
            <a:r>
              <a:rPr lang="en-US" sz="3200" dirty="0"/>
              <a:t> Created for 2 k8s LB Services</a:t>
            </a:r>
          </a:p>
          <a:p>
            <a:pPr>
              <a:spcBef>
                <a:spcPts val="800"/>
              </a:spcBef>
            </a:pPr>
            <a:r>
              <a:rPr lang="en-US" sz="2133" dirty="0"/>
              <a:t>Created by Kubernetes’ Openstack Cloud Provider</a:t>
            </a:r>
          </a:p>
        </p:txBody>
      </p:sp>
      <p:sp>
        <p:nvSpPr>
          <p:cNvPr id="4" name="Oval 3"/>
          <p:cNvSpPr/>
          <p:nvPr/>
        </p:nvSpPr>
        <p:spPr>
          <a:xfrm>
            <a:off x="5212862" y="2438399"/>
            <a:ext cx="1477108" cy="2078893"/>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4914113" y="4535215"/>
            <a:ext cx="2074607" cy="830997"/>
          </a:xfrm>
          <a:prstGeom prst="rect">
            <a:avLst/>
          </a:prstGeom>
          <a:noFill/>
        </p:spPr>
        <p:txBody>
          <a:bodyPr wrap="none" rtlCol="0">
            <a:spAutoFit/>
          </a:bodyPr>
          <a:lstStyle/>
          <a:p>
            <a:pPr algn="ctr"/>
            <a:r>
              <a:rPr lang="en-US" sz="2400" err="1">
                <a:solidFill>
                  <a:srgbClr val="FF0000"/>
                </a:solidFill>
              </a:rPr>
              <a:t>LoadBalancer</a:t>
            </a:r>
            <a:endParaRPr lang="en-US" sz="2400">
              <a:solidFill>
                <a:srgbClr val="FF0000"/>
              </a:solidFill>
            </a:endParaRPr>
          </a:p>
          <a:p>
            <a:pPr algn="ctr"/>
            <a:r>
              <a:rPr lang="en-US" sz="2400">
                <a:solidFill>
                  <a:srgbClr val="FF0000"/>
                </a:solidFill>
              </a:rPr>
              <a:t>VMs</a:t>
            </a:r>
          </a:p>
        </p:txBody>
      </p:sp>
      <p:sp>
        <p:nvSpPr>
          <p:cNvPr id="6" name="Oval 5"/>
          <p:cNvSpPr/>
          <p:nvPr/>
        </p:nvSpPr>
        <p:spPr>
          <a:xfrm>
            <a:off x="7612185" y="2891693"/>
            <a:ext cx="1508369" cy="2993292"/>
          </a:xfrm>
          <a:prstGeom prst="ellipse">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7505395" y="5824755"/>
            <a:ext cx="1721946" cy="830997"/>
          </a:xfrm>
          <a:prstGeom prst="rect">
            <a:avLst/>
          </a:prstGeom>
          <a:noFill/>
        </p:spPr>
        <p:txBody>
          <a:bodyPr wrap="none" rtlCol="0">
            <a:spAutoFit/>
          </a:bodyPr>
          <a:lstStyle/>
          <a:p>
            <a:pPr algn="ctr"/>
            <a:r>
              <a:rPr lang="en-US" sz="2400"/>
              <a:t>K8s cluster</a:t>
            </a:r>
          </a:p>
          <a:p>
            <a:pPr algn="ctr"/>
            <a:r>
              <a:rPr lang="en-US" sz="2400"/>
              <a:t>VMs</a:t>
            </a:r>
          </a:p>
        </p:txBody>
      </p:sp>
      <p:sp>
        <p:nvSpPr>
          <p:cNvPr id="8" name="TextBox 7"/>
          <p:cNvSpPr txBox="1"/>
          <p:nvPr/>
        </p:nvSpPr>
        <p:spPr>
          <a:xfrm>
            <a:off x="9017029" y="2038290"/>
            <a:ext cx="3298339" cy="400109"/>
          </a:xfrm>
          <a:prstGeom prst="rect">
            <a:avLst/>
          </a:prstGeom>
          <a:noFill/>
        </p:spPr>
        <p:txBody>
          <a:bodyPr wrap="square" lIns="0" rIns="0" rtlCol="0">
            <a:noAutofit/>
          </a:bodyPr>
          <a:lstStyle/>
          <a:p>
            <a:r>
              <a:rPr lang="en-US" sz="2400" dirty="0"/>
              <a:t>Hosting 2 k8s services of type “</a:t>
            </a:r>
            <a:r>
              <a:rPr lang="en-US" sz="2400" dirty="0" err="1"/>
              <a:t>LoadBalancer</a:t>
            </a:r>
            <a:r>
              <a:rPr lang="en-US" sz="2400" dirty="0"/>
              <a:t>”</a:t>
            </a:r>
          </a:p>
        </p:txBody>
      </p:sp>
      <p:cxnSp>
        <p:nvCxnSpPr>
          <p:cNvPr id="10" name="Straight Arrow Connector 9">
            <a:extLst>
              <a:ext uri="{FF2B5EF4-FFF2-40B4-BE49-F238E27FC236}">
                <a16:creationId xmlns:a16="http://schemas.microsoft.com/office/drawing/2014/main" id="{65350E60-57C7-FF4B-A6E3-8E322EC633C1}"/>
              </a:ext>
            </a:extLst>
          </p:cNvPr>
          <p:cNvCxnSpPr/>
          <p:nvPr/>
        </p:nvCxnSpPr>
        <p:spPr>
          <a:xfrm flipH="1">
            <a:off x="9017029" y="2891693"/>
            <a:ext cx="584171" cy="5861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16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116"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3930472" y="4203660"/>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4063106"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Masters</a:t>
            </a:r>
          </a:p>
        </p:txBody>
      </p:sp>
      <p:sp>
        <p:nvSpPr>
          <p:cNvPr id="15" name="Rectangle 14"/>
          <p:cNvSpPr/>
          <p:nvPr/>
        </p:nvSpPr>
        <p:spPr>
          <a:xfrm>
            <a:off x="6302328"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434962" y="4217182"/>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567597"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Minions</a:t>
            </a:r>
          </a:p>
        </p:txBody>
      </p:sp>
      <p:sp>
        <p:nvSpPr>
          <p:cNvPr id="18" name="TextBox 17"/>
          <p:cNvSpPr txBox="1"/>
          <p:nvPr/>
        </p:nvSpPr>
        <p:spPr>
          <a:xfrm>
            <a:off x="5095139" y="6217189"/>
            <a:ext cx="1721946" cy="461665"/>
          </a:xfrm>
          <a:prstGeom prst="rect">
            <a:avLst/>
          </a:prstGeom>
          <a:noFill/>
        </p:spPr>
        <p:txBody>
          <a:bodyPr wrap="none" rtlCol="0">
            <a:spAutoFit/>
          </a:bodyPr>
          <a:lstStyle/>
          <a:p>
            <a:r>
              <a:rPr lang="en-US" sz="2400"/>
              <a:t>K8s cluster</a:t>
            </a:r>
          </a:p>
        </p:txBody>
      </p:sp>
      <p:sp>
        <p:nvSpPr>
          <p:cNvPr id="19" name="Oval 18"/>
          <p:cNvSpPr/>
          <p:nvPr/>
        </p:nvSpPr>
        <p:spPr>
          <a:xfrm>
            <a:off x="2963594" y="3592076"/>
            <a:ext cx="5711484" cy="3160417"/>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5" name="Shape 3806">
            <a:extLst>
              <a:ext uri="{FF2B5EF4-FFF2-40B4-BE49-F238E27FC236}">
                <a16:creationId xmlns:a16="http://schemas.microsoft.com/office/drawing/2014/main" id="{8BD34434-5556-D747-8F57-57FD617214A1}"/>
              </a:ext>
            </a:extLst>
          </p:cNvPr>
          <p:cNvPicPr preferRelativeResize="0"/>
          <p:nvPr/>
        </p:nvPicPr>
        <p:blipFill rotWithShape="1">
          <a:blip r:embed="rId3">
            <a:alphaModFix/>
          </a:blip>
          <a:srcRect/>
          <a:stretch/>
        </p:blipFill>
        <p:spPr>
          <a:xfrm>
            <a:off x="5496725" y="5586431"/>
            <a:ext cx="656833" cy="656504"/>
          </a:xfrm>
          <a:prstGeom prst="rect">
            <a:avLst/>
          </a:prstGeom>
          <a:noFill/>
          <a:ln>
            <a:noFill/>
          </a:ln>
        </p:spPr>
      </p:pic>
      <p:pic>
        <p:nvPicPr>
          <p:cNvPr id="28" name="Shape 4405">
            <a:extLst>
              <a:ext uri="{FF2B5EF4-FFF2-40B4-BE49-F238E27FC236}">
                <a16:creationId xmlns:a16="http://schemas.microsoft.com/office/drawing/2014/main" id="{90F31279-DA4C-5C40-83A6-A782380BFFC9}"/>
              </a:ext>
            </a:extLst>
          </p:cNvPr>
          <p:cNvPicPr preferRelativeResize="0"/>
          <p:nvPr/>
        </p:nvPicPr>
        <p:blipFill rotWithShape="1">
          <a:blip r:embed="rId4">
            <a:alphaModFix/>
          </a:blip>
          <a:srcRect/>
          <a:stretch/>
        </p:blipFill>
        <p:spPr>
          <a:xfrm>
            <a:off x="6338476" y="4255424"/>
            <a:ext cx="621632" cy="607029"/>
          </a:xfrm>
          <a:prstGeom prst="rect">
            <a:avLst/>
          </a:prstGeom>
          <a:noFill/>
          <a:ln>
            <a:noFill/>
          </a:ln>
        </p:spPr>
      </p:pic>
      <p:pic>
        <p:nvPicPr>
          <p:cNvPr id="29" name="Shape 4406">
            <a:extLst>
              <a:ext uri="{FF2B5EF4-FFF2-40B4-BE49-F238E27FC236}">
                <a16:creationId xmlns:a16="http://schemas.microsoft.com/office/drawing/2014/main" id="{B4BAB443-24ED-FF48-A0A9-6BCFBDEBB6F2}"/>
              </a:ext>
            </a:extLst>
          </p:cNvPr>
          <p:cNvPicPr preferRelativeResize="0"/>
          <p:nvPr/>
        </p:nvPicPr>
        <p:blipFill rotWithShape="1">
          <a:blip r:embed="rId5">
            <a:alphaModFix/>
          </a:blip>
          <a:srcRect/>
          <a:stretch/>
        </p:blipFill>
        <p:spPr>
          <a:xfrm>
            <a:off x="6996256" y="4530234"/>
            <a:ext cx="682119" cy="580184"/>
          </a:xfrm>
          <a:prstGeom prst="rect">
            <a:avLst/>
          </a:prstGeom>
          <a:noFill/>
          <a:ln>
            <a:noFill/>
          </a:ln>
        </p:spPr>
      </p:pic>
      <p:pic>
        <p:nvPicPr>
          <p:cNvPr id="30" name="Shape 4407">
            <a:extLst>
              <a:ext uri="{FF2B5EF4-FFF2-40B4-BE49-F238E27FC236}">
                <a16:creationId xmlns:a16="http://schemas.microsoft.com/office/drawing/2014/main" id="{FBAA9596-1E78-4F46-BD8F-4FC4CC31FD22}"/>
              </a:ext>
            </a:extLst>
          </p:cNvPr>
          <p:cNvPicPr preferRelativeResize="0"/>
          <p:nvPr/>
        </p:nvPicPr>
        <p:blipFill rotWithShape="1">
          <a:blip r:embed="rId6">
            <a:alphaModFix/>
          </a:blip>
          <a:srcRect/>
          <a:stretch/>
        </p:blipFill>
        <p:spPr>
          <a:xfrm>
            <a:off x="6824844" y="5424813"/>
            <a:ext cx="589473" cy="552529"/>
          </a:xfrm>
          <a:prstGeom prst="rect">
            <a:avLst/>
          </a:prstGeom>
          <a:noFill/>
          <a:ln>
            <a:noFill/>
          </a:ln>
        </p:spPr>
      </p:pic>
      <p:cxnSp>
        <p:nvCxnSpPr>
          <p:cNvPr id="11" name="Straight Connector 10">
            <a:extLst>
              <a:ext uri="{FF2B5EF4-FFF2-40B4-BE49-F238E27FC236}">
                <a16:creationId xmlns:a16="http://schemas.microsoft.com/office/drawing/2014/main" id="{179CB6F2-442C-344F-9468-69EDC9EF066D}"/>
              </a:ext>
            </a:extLst>
          </p:cNvPr>
          <p:cNvCxnSpPr>
            <a:cxnSpLocks/>
          </p:cNvCxnSpPr>
          <p:nvPr/>
        </p:nvCxnSpPr>
        <p:spPr>
          <a:xfrm flipV="1">
            <a:off x="3566160" y="2913569"/>
            <a:ext cx="4382086" cy="336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691414CE-EB6B-7340-B5C6-0307CDE7EEC2}"/>
              </a:ext>
            </a:extLst>
          </p:cNvPr>
          <p:cNvSpPr/>
          <p:nvPr/>
        </p:nvSpPr>
        <p:spPr>
          <a:xfrm>
            <a:off x="4572428" y="1168435"/>
            <a:ext cx="1729900" cy="95097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Neutron </a:t>
            </a:r>
          </a:p>
          <a:p>
            <a:pPr algn="ctr"/>
            <a:r>
              <a:rPr lang="en-US" sz="2000"/>
              <a:t>Router</a:t>
            </a:r>
          </a:p>
        </p:txBody>
      </p:sp>
      <p:cxnSp>
        <p:nvCxnSpPr>
          <p:cNvPr id="31" name="Straight Connector 30">
            <a:extLst>
              <a:ext uri="{FF2B5EF4-FFF2-40B4-BE49-F238E27FC236}">
                <a16:creationId xmlns:a16="http://schemas.microsoft.com/office/drawing/2014/main" id="{6837C28A-94C2-7A4C-8F33-416E729A9523}"/>
              </a:ext>
            </a:extLst>
          </p:cNvPr>
          <p:cNvCxnSpPr>
            <a:cxnSpLocks/>
          </p:cNvCxnSpPr>
          <p:nvPr/>
        </p:nvCxnSpPr>
        <p:spPr>
          <a:xfrm flipV="1">
            <a:off x="4572428" y="2914891"/>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7D081F7-3C12-5345-B6DE-5692963FBBDB}"/>
              </a:ext>
            </a:extLst>
          </p:cNvPr>
          <p:cNvCxnSpPr>
            <a:cxnSpLocks/>
          </p:cNvCxnSpPr>
          <p:nvPr/>
        </p:nvCxnSpPr>
        <p:spPr>
          <a:xfrm flipV="1">
            <a:off x="6996256" y="2914890"/>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14D955-DAFA-C149-8AD2-04B89A6539CA}"/>
              </a:ext>
            </a:extLst>
          </p:cNvPr>
          <p:cNvCxnSpPr>
            <a:cxnSpLocks/>
          </p:cNvCxnSpPr>
          <p:nvPr/>
        </p:nvCxnSpPr>
        <p:spPr>
          <a:xfrm flipV="1">
            <a:off x="5437378" y="2119412"/>
            <a:ext cx="0" cy="795478"/>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76A3F68E-B884-114C-9737-A01F229A6C13}"/>
              </a:ext>
            </a:extLst>
          </p:cNvPr>
          <p:cNvSpPr/>
          <p:nvPr/>
        </p:nvSpPr>
        <p:spPr>
          <a:xfrm>
            <a:off x="4751287" y="3693064"/>
            <a:ext cx="1920240" cy="9266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Openstack</a:t>
            </a:r>
          </a:p>
          <a:p>
            <a:pPr algn="ctr"/>
            <a:r>
              <a:rPr lang="en-US"/>
              <a:t>Cloud provider</a:t>
            </a:r>
          </a:p>
        </p:txBody>
      </p:sp>
      <p:cxnSp>
        <p:nvCxnSpPr>
          <p:cNvPr id="34" name="Straight Connector 33">
            <a:extLst>
              <a:ext uri="{FF2B5EF4-FFF2-40B4-BE49-F238E27FC236}">
                <a16:creationId xmlns:a16="http://schemas.microsoft.com/office/drawing/2014/main" id="{E2D58C88-B6D6-274F-8298-3BA0ACCCDBBD}"/>
              </a:ext>
            </a:extLst>
          </p:cNvPr>
          <p:cNvCxnSpPr>
            <a:cxnSpLocks/>
          </p:cNvCxnSpPr>
          <p:nvPr/>
        </p:nvCxnSpPr>
        <p:spPr>
          <a:xfrm flipH="1">
            <a:off x="8277431" y="3907893"/>
            <a:ext cx="915650" cy="4749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30718E9-7004-B74C-9FEF-19F5AC3B6281}"/>
              </a:ext>
            </a:extLst>
          </p:cNvPr>
          <p:cNvCxnSpPr>
            <a:cxnSpLocks/>
          </p:cNvCxnSpPr>
          <p:nvPr/>
        </p:nvCxnSpPr>
        <p:spPr>
          <a:xfrm>
            <a:off x="8263762" y="6003785"/>
            <a:ext cx="972751" cy="5158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771137-D1A5-7241-8A36-D0B794B66016}"/>
              </a:ext>
            </a:extLst>
          </p:cNvPr>
          <p:cNvCxnSpPr>
            <a:cxnSpLocks/>
            <a:stCxn id="44" idx="0"/>
          </p:cNvCxnSpPr>
          <p:nvPr/>
        </p:nvCxnSpPr>
        <p:spPr>
          <a:xfrm flipH="1" flipV="1">
            <a:off x="9647992" y="2925361"/>
            <a:ext cx="27188" cy="1415194"/>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A046080A-5614-2D41-BD47-0BE0ECA4B6B9}"/>
              </a:ext>
            </a:extLst>
          </p:cNvPr>
          <p:cNvSpPr/>
          <p:nvPr/>
        </p:nvSpPr>
        <p:spPr>
          <a:xfrm>
            <a:off x="9064756" y="4340555"/>
            <a:ext cx="1220847" cy="7185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Node 1 router</a:t>
            </a:r>
          </a:p>
        </p:txBody>
      </p:sp>
      <p:cxnSp>
        <p:nvCxnSpPr>
          <p:cNvPr id="50" name="Straight Connector 49">
            <a:extLst>
              <a:ext uri="{FF2B5EF4-FFF2-40B4-BE49-F238E27FC236}">
                <a16:creationId xmlns:a16="http://schemas.microsoft.com/office/drawing/2014/main" id="{7F49CB9D-A26C-8145-8953-547A6E50FC4A}"/>
              </a:ext>
            </a:extLst>
          </p:cNvPr>
          <p:cNvCxnSpPr>
            <a:cxnSpLocks/>
          </p:cNvCxnSpPr>
          <p:nvPr/>
        </p:nvCxnSpPr>
        <p:spPr>
          <a:xfrm flipV="1">
            <a:off x="9647991" y="5059088"/>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5577AC2-0615-7B49-B4C7-8CB5621CAF66}"/>
              </a:ext>
            </a:extLst>
          </p:cNvPr>
          <p:cNvCxnSpPr>
            <a:cxnSpLocks/>
          </p:cNvCxnSpPr>
          <p:nvPr/>
        </p:nvCxnSpPr>
        <p:spPr>
          <a:xfrm>
            <a:off x="8941776" y="5340381"/>
            <a:ext cx="1155725"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2" name="Shape 4407">
            <a:extLst>
              <a:ext uri="{FF2B5EF4-FFF2-40B4-BE49-F238E27FC236}">
                <a16:creationId xmlns:a16="http://schemas.microsoft.com/office/drawing/2014/main" id="{C8365262-6B89-BF43-8F4E-94F76B84A2EA}"/>
              </a:ext>
            </a:extLst>
          </p:cNvPr>
          <p:cNvPicPr preferRelativeResize="0"/>
          <p:nvPr/>
        </p:nvPicPr>
        <p:blipFill rotWithShape="1">
          <a:blip r:embed="rId6">
            <a:alphaModFix/>
          </a:blip>
          <a:srcRect/>
          <a:stretch/>
        </p:blipFill>
        <p:spPr>
          <a:xfrm>
            <a:off x="8647040" y="5597777"/>
            <a:ext cx="589473" cy="552529"/>
          </a:xfrm>
          <a:prstGeom prst="rect">
            <a:avLst/>
          </a:prstGeom>
          <a:noFill/>
          <a:ln>
            <a:noFill/>
          </a:ln>
        </p:spPr>
      </p:pic>
      <p:pic>
        <p:nvPicPr>
          <p:cNvPr id="58" name="Shape 4406">
            <a:extLst>
              <a:ext uri="{FF2B5EF4-FFF2-40B4-BE49-F238E27FC236}">
                <a16:creationId xmlns:a16="http://schemas.microsoft.com/office/drawing/2014/main" id="{1C65DD06-27C7-8547-8CBB-6B34BF5C94E7}"/>
              </a:ext>
            </a:extLst>
          </p:cNvPr>
          <p:cNvPicPr preferRelativeResize="0"/>
          <p:nvPr/>
        </p:nvPicPr>
        <p:blipFill rotWithShape="1">
          <a:blip r:embed="rId5">
            <a:alphaModFix/>
          </a:blip>
          <a:srcRect/>
          <a:stretch/>
        </p:blipFill>
        <p:spPr>
          <a:xfrm>
            <a:off x="9383787" y="5597777"/>
            <a:ext cx="682119" cy="580184"/>
          </a:xfrm>
          <a:prstGeom prst="rect">
            <a:avLst/>
          </a:prstGeom>
          <a:noFill/>
          <a:ln>
            <a:noFill/>
          </a:ln>
        </p:spPr>
      </p:pic>
      <p:cxnSp>
        <p:nvCxnSpPr>
          <p:cNvPr id="59" name="Straight Connector 58">
            <a:extLst>
              <a:ext uri="{FF2B5EF4-FFF2-40B4-BE49-F238E27FC236}">
                <a16:creationId xmlns:a16="http://schemas.microsoft.com/office/drawing/2014/main" id="{F5FCD36B-931C-7645-BDA9-9579D1A75D4F}"/>
              </a:ext>
            </a:extLst>
          </p:cNvPr>
          <p:cNvCxnSpPr>
            <a:cxnSpLocks/>
          </p:cNvCxnSpPr>
          <p:nvPr/>
        </p:nvCxnSpPr>
        <p:spPr>
          <a:xfrm flipV="1">
            <a:off x="8941776" y="5340381"/>
            <a:ext cx="0" cy="316329"/>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9E4A75D-3823-6C41-BB4E-4175AF2F4204}"/>
              </a:ext>
            </a:extLst>
          </p:cNvPr>
          <p:cNvCxnSpPr>
            <a:cxnSpLocks/>
          </p:cNvCxnSpPr>
          <p:nvPr/>
        </p:nvCxnSpPr>
        <p:spPr>
          <a:xfrm flipV="1">
            <a:off x="9669317" y="5340381"/>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46172ADE-EC93-D043-9B67-C0C4FC2B8780}"/>
              </a:ext>
            </a:extLst>
          </p:cNvPr>
          <p:cNvSpPr/>
          <p:nvPr/>
        </p:nvSpPr>
        <p:spPr>
          <a:xfrm>
            <a:off x="10680736" y="4340555"/>
            <a:ext cx="1220847" cy="7185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Node 2 router</a:t>
            </a:r>
          </a:p>
        </p:txBody>
      </p:sp>
      <p:cxnSp>
        <p:nvCxnSpPr>
          <p:cNvPr id="62" name="Straight Connector 61">
            <a:extLst>
              <a:ext uri="{FF2B5EF4-FFF2-40B4-BE49-F238E27FC236}">
                <a16:creationId xmlns:a16="http://schemas.microsoft.com/office/drawing/2014/main" id="{B1AC7E37-7F26-6B4B-805F-80A39958A8BC}"/>
              </a:ext>
            </a:extLst>
          </p:cNvPr>
          <p:cNvCxnSpPr>
            <a:cxnSpLocks/>
            <a:stCxn id="61" idx="0"/>
          </p:cNvCxnSpPr>
          <p:nvPr/>
        </p:nvCxnSpPr>
        <p:spPr>
          <a:xfrm flipH="1" flipV="1">
            <a:off x="11263972" y="2914891"/>
            <a:ext cx="27188" cy="1425664"/>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4225E07-2BD3-A44A-A2F7-7FC4E6433217}"/>
              </a:ext>
            </a:extLst>
          </p:cNvPr>
          <p:cNvCxnSpPr>
            <a:cxnSpLocks/>
          </p:cNvCxnSpPr>
          <p:nvPr/>
        </p:nvCxnSpPr>
        <p:spPr>
          <a:xfrm flipV="1">
            <a:off x="11263971" y="5059088"/>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A88121-4F08-3346-8C83-096F89001B7F}"/>
              </a:ext>
            </a:extLst>
          </p:cNvPr>
          <p:cNvCxnSpPr>
            <a:cxnSpLocks/>
          </p:cNvCxnSpPr>
          <p:nvPr/>
        </p:nvCxnSpPr>
        <p:spPr>
          <a:xfrm>
            <a:off x="10557756" y="5340381"/>
            <a:ext cx="1155725"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7" name="Shape 4406">
            <a:extLst>
              <a:ext uri="{FF2B5EF4-FFF2-40B4-BE49-F238E27FC236}">
                <a16:creationId xmlns:a16="http://schemas.microsoft.com/office/drawing/2014/main" id="{E8ED0535-4E76-2341-916F-D0C2FE4856EF}"/>
              </a:ext>
            </a:extLst>
          </p:cNvPr>
          <p:cNvPicPr preferRelativeResize="0"/>
          <p:nvPr/>
        </p:nvPicPr>
        <p:blipFill rotWithShape="1">
          <a:blip r:embed="rId5">
            <a:alphaModFix/>
          </a:blip>
          <a:srcRect/>
          <a:stretch/>
        </p:blipFill>
        <p:spPr>
          <a:xfrm>
            <a:off x="10999767" y="5597777"/>
            <a:ext cx="682119" cy="580184"/>
          </a:xfrm>
          <a:prstGeom prst="rect">
            <a:avLst/>
          </a:prstGeom>
          <a:noFill/>
          <a:ln>
            <a:noFill/>
          </a:ln>
        </p:spPr>
      </p:pic>
      <p:cxnSp>
        <p:nvCxnSpPr>
          <p:cNvPr id="68" name="Straight Connector 67">
            <a:extLst>
              <a:ext uri="{FF2B5EF4-FFF2-40B4-BE49-F238E27FC236}">
                <a16:creationId xmlns:a16="http://schemas.microsoft.com/office/drawing/2014/main" id="{69236BB9-1AB4-734B-9C5A-5FD0550CEB66}"/>
              </a:ext>
            </a:extLst>
          </p:cNvPr>
          <p:cNvCxnSpPr>
            <a:cxnSpLocks/>
          </p:cNvCxnSpPr>
          <p:nvPr/>
        </p:nvCxnSpPr>
        <p:spPr>
          <a:xfrm flipV="1">
            <a:off x="10557756" y="5340381"/>
            <a:ext cx="0" cy="316329"/>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3636B85-8077-5046-8392-660564169330}"/>
              </a:ext>
            </a:extLst>
          </p:cNvPr>
          <p:cNvCxnSpPr>
            <a:cxnSpLocks/>
          </p:cNvCxnSpPr>
          <p:nvPr/>
        </p:nvCxnSpPr>
        <p:spPr>
          <a:xfrm flipV="1">
            <a:off x="11285297" y="5340381"/>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C97FC857-A953-AC48-A1DC-2934246D81CF}"/>
              </a:ext>
            </a:extLst>
          </p:cNvPr>
          <p:cNvSpPr/>
          <p:nvPr/>
        </p:nvSpPr>
        <p:spPr>
          <a:xfrm>
            <a:off x="8406785" y="3662993"/>
            <a:ext cx="3559546" cy="3089499"/>
          </a:xfrm>
          <a:prstGeom prst="ellipse">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Shape 4405">
            <a:extLst>
              <a:ext uri="{FF2B5EF4-FFF2-40B4-BE49-F238E27FC236}">
                <a16:creationId xmlns:a16="http://schemas.microsoft.com/office/drawing/2014/main" id="{FA9CB452-9F6C-2443-9949-AEDA5B0DC8BC}"/>
              </a:ext>
            </a:extLst>
          </p:cNvPr>
          <p:cNvPicPr preferRelativeResize="0"/>
          <p:nvPr/>
        </p:nvPicPr>
        <p:blipFill rotWithShape="1">
          <a:blip r:embed="rId4">
            <a:alphaModFix/>
          </a:blip>
          <a:srcRect/>
          <a:stretch/>
        </p:blipFill>
        <p:spPr>
          <a:xfrm>
            <a:off x="10279554" y="5597302"/>
            <a:ext cx="621632" cy="607029"/>
          </a:xfrm>
          <a:prstGeom prst="rect">
            <a:avLst/>
          </a:prstGeom>
          <a:noFill/>
          <a:ln>
            <a:noFill/>
          </a:ln>
        </p:spPr>
      </p:pic>
      <p:sp>
        <p:nvSpPr>
          <p:cNvPr id="75" name="TextBox 74">
            <a:extLst>
              <a:ext uri="{FF2B5EF4-FFF2-40B4-BE49-F238E27FC236}">
                <a16:creationId xmlns:a16="http://schemas.microsoft.com/office/drawing/2014/main" id="{230D84CD-C603-1E41-AA36-1322548A4FD3}"/>
              </a:ext>
            </a:extLst>
          </p:cNvPr>
          <p:cNvSpPr txBox="1"/>
          <p:nvPr/>
        </p:nvSpPr>
        <p:spPr>
          <a:xfrm>
            <a:off x="6671527" y="1071503"/>
            <a:ext cx="4261103" cy="369332"/>
          </a:xfrm>
          <a:prstGeom prst="rect">
            <a:avLst/>
          </a:prstGeom>
          <a:noFill/>
        </p:spPr>
        <p:txBody>
          <a:bodyPr wrap="none" rtlCol="0">
            <a:spAutoFit/>
          </a:bodyPr>
          <a:lstStyle/>
          <a:p>
            <a:r>
              <a:rPr lang="en-US" b="1">
                <a:solidFill>
                  <a:srgbClr val="FF0000"/>
                </a:solidFill>
              </a:rPr>
              <a:t>Each Nodes’ Pod CIDR Routes Needed</a:t>
            </a:r>
          </a:p>
        </p:txBody>
      </p:sp>
      <p:cxnSp>
        <p:nvCxnSpPr>
          <p:cNvPr id="76" name="Straight Arrow Connector 75">
            <a:extLst>
              <a:ext uri="{FF2B5EF4-FFF2-40B4-BE49-F238E27FC236}">
                <a16:creationId xmlns:a16="http://schemas.microsoft.com/office/drawing/2014/main" id="{09A20C9D-AD98-1549-A9FC-CC7F7AC64125}"/>
              </a:ext>
            </a:extLst>
          </p:cNvPr>
          <p:cNvCxnSpPr>
            <a:cxnSpLocks/>
          </p:cNvCxnSpPr>
          <p:nvPr/>
        </p:nvCxnSpPr>
        <p:spPr>
          <a:xfrm flipH="1">
            <a:off x="6302328" y="1316093"/>
            <a:ext cx="348764" cy="2594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EFED05-B8AD-0744-BF78-28E82A6D5725}"/>
              </a:ext>
            </a:extLst>
          </p:cNvPr>
          <p:cNvCxnSpPr>
            <a:cxnSpLocks/>
          </p:cNvCxnSpPr>
          <p:nvPr/>
        </p:nvCxnSpPr>
        <p:spPr>
          <a:xfrm>
            <a:off x="9347910" y="2928608"/>
            <a:ext cx="2117259"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213A8D0-BC09-D94D-A600-0BBF24CE467C}"/>
              </a:ext>
            </a:extLst>
          </p:cNvPr>
          <p:cNvCxnSpPr>
            <a:cxnSpLocks/>
          </p:cNvCxnSpPr>
          <p:nvPr/>
        </p:nvCxnSpPr>
        <p:spPr>
          <a:xfrm flipV="1">
            <a:off x="9064756" y="2846014"/>
            <a:ext cx="127294" cy="1728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70F280-9F02-6D40-9E22-396CE7AB38D2}"/>
              </a:ext>
            </a:extLst>
          </p:cNvPr>
          <p:cNvCxnSpPr>
            <a:cxnSpLocks/>
          </p:cNvCxnSpPr>
          <p:nvPr/>
        </p:nvCxnSpPr>
        <p:spPr>
          <a:xfrm flipH="1" flipV="1">
            <a:off x="9192051" y="2824754"/>
            <a:ext cx="99946" cy="2304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82ABC18-1A34-834F-B4A5-405BCB5DF440}"/>
              </a:ext>
            </a:extLst>
          </p:cNvPr>
          <p:cNvCxnSpPr>
            <a:cxnSpLocks/>
          </p:cNvCxnSpPr>
          <p:nvPr/>
        </p:nvCxnSpPr>
        <p:spPr>
          <a:xfrm flipV="1">
            <a:off x="9291996" y="2911185"/>
            <a:ext cx="72915" cy="1440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E642DF1-44F5-D24A-A3DD-3AFC849346C6}"/>
              </a:ext>
            </a:extLst>
          </p:cNvPr>
          <p:cNvCxnSpPr>
            <a:cxnSpLocks/>
            <a:stCxn id="75" idx="2"/>
          </p:cNvCxnSpPr>
          <p:nvPr/>
        </p:nvCxnSpPr>
        <p:spPr>
          <a:xfrm>
            <a:off x="8802079" y="1440835"/>
            <a:ext cx="717559" cy="2887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81C7482-8E1A-0549-96DC-D04452085CEB}"/>
              </a:ext>
            </a:extLst>
          </p:cNvPr>
          <p:cNvCxnSpPr>
            <a:cxnSpLocks/>
            <a:stCxn id="75" idx="2"/>
          </p:cNvCxnSpPr>
          <p:nvPr/>
        </p:nvCxnSpPr>
        <p:spPr>
          <a:xfrm>
            <a:off x="8802079" y="1440835"/>
            <a:ext cx="2281991" cy="2872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8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116"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3930472" y="4203660"/>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4063106"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Masters</a:t>
            </a:r>
          </a:p>
        </p:txBody>
      </p:sp>
      <p:sp>
        <p:nvSpPr>
          <p:cNvPr id="15" name="Rectangle 14"/>
          <p:cNvSpPr/>
          <p:nvPr/>
        </p:nvSpPr>
        <p:spPr>
          <a:xfrm>
            <a:off x="6302328"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434962" y="4217182"/>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567597"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Minions</a:t>
            </a:r>
          </a:p>
        </p:txBody>
      </p:sp>
      <p:sp>
        <p:nvSpPr>
          <p:cNvPr id="18" name="TextBox 17"/>
          <p:cNvSpPr txBox="1"/>
          <p:nvPr/>
        </p:nvSpPr>
        <p:spPr>
          <a:xfrm>
            <a:off x="5095139" y="6217189"/>
            <a:ext cx="1721946" cy="461665"/>
          </a:xfrm>
          <a:prstGeom prst="rect">
            <a:avLst/>
          </a:prstGeom>
          <a:noFill/>
        </p:spPr>
        <p:txBody>
          <a:bodyPr wrap="none" rtlCol="0">
            <a:spAutoFit/>
          </a:bodyPr>
          <a:lstStyle/>
          <a:p>
            <a:r>
              <a:rPr lang="en-US" sz="2400"/>
              <a:t>K8s cluster</a:t>
            </a:r>
          </a:p>
        </p:txBody>
      </p:sp>
      <p:sp>
        <p:nvSpPr>
          <p:cNvPr id="19" name="Oval 18"/>
          <p:cNvSpPr/>
          <p:nvPr/>
        </p:nvSpPr>
        <p:spPr>
          <a:xfrm>
            <a:off x="2963594" y="3592076"/>
            <a:ext cx="5711484" cy="3160417"/>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5" name="Shape 3806">
            <a:extLst>
              <a:ext uri="{FF2B5EF4-FFF2-40B4-BE49-F238E27FC236}">
                <a16:creationId xmlns:a16="http://schemas.microsoft.com/office/drawing/2014/main" id="{8BD34434-5556-D747-8F57-57FD617214A1}"/>
              </a:ext>
            </a:extLst>
          </p:cNvPr>
          <p:cNvPicPr preferRelativeResize="0"/>
          <p:nvPr/>
        </p:nvPicPr>
        <p:blipFill rotWithShape="1">
          <a:blip r:embed="rId3">
            <a:alphaModFix/>
          </a:blip>
          <a:srcRect/>
          <a:stretch/>
        </p:blipFill>
        <p:spPr>
          <a:xfrm>
            <a:off x="5496725" y="5586431"/>
            <a:ext cx="656833" cy="656504"/>
          </a:xfrm>
          <a:prstGeom prst="rect">
            <a:avLst/>
          </a:prstGeom>
          <a:noFill/>
          <a:ln>
            <a:noFill/>
          </a:ln>
        </p:spPr>
      </p:pic>
      <p:pic>
        <p:nvPicPr>
          <p:cNvPr id="28" name="Shape 4405">
            <a:extLst>
              <a:ext uri="{FF2B5EF4-FFF2-40B4-BE49-F238E27FC236}">
                <a16:creationId xmlns:a16="http://schemas.microsoft.com/office/drawing/2014/main" id="{90F31279-DA4C-5C40-83A6-A782380BFFC9}"/>
              </a:ext>
            </a:extLst>
          </p:cNvPr>
          <p:cNvPicPr preferRelativeResize="0"/>
          <p:nvPr/>
        </p:nvPicPr>
        <p:blipFill rotWithShape="1">
          <a:blip r:embed="rId4">
            <a:alphaModFix/>
          </a:blip>
          <a:srcRect/>
          <a:stretch/>
        </p:blipFill>
        <p:spPr>
          <a:xfrm>
            <a:off x="6338476" y="4255424"/>
            <a:ext cx="621632" cy="607029"/>
          </a:xfrm>
          <a:prstGeom prst="rect">
            <a:avLst/>
          </a:prstGeom>
          <a:noFill/>
          <a:ln>
            <a:noFill/>
          </a:ln>
        </p:spPr>
      </p:pic>
      <p:pic>
        <p:nvPicPr>
          <p:cNvPr id="29" name="Shape 4406">
            <a:extLst>
              <a:ext uri="{FF2B5EF4-FFF2-40B4-BE49-F238E27FC236}">
                <a16:creationId xmlns:a16="http://schemas.microsoft.com/office/drawing/2014/main" id="{B4BAB443-24ED-FF48-A0A9-6BCFBDEBB6F2}"/>
              </a:ext>
            </a:extLst>
          </p:cNvPr>
          <p:cNvPicPr preferRelativeResize="0"/>
          <p:nvPr/>
        </p:nvPicPr>
        <p:blipFill rotWithShape="1">
          <a:blip r:embed="rId5">
            <a:alphaModFix/>
          </a:blip>
          <a:srcRect/>
          <a:stretch/>
        </p:blipFill>
        <p:spPr>
          <a:xfrm>
            <a:off x="6996256" y="4530234"/>
            <a:ext cx="682119" cy="580184"/>
          </a:xfrm>
          <a:prstGeom prst="rect">
            <a:avLst/>
          </a:prstGeom>
          <a:noFill/>
          <a:ln>
            <a:noFill/>
          </a:ln>
        </p:spPr>
      </p:pic>
      <p:pic>
        <p:nvPicPr>
          <p:cNvPr id="30" name="Shape 4407">
            <a:extLst>
              <a:ext uri="{FF2B5EF4-FFF2-40B4-BE49-F238E27FC236}">
                <a16:creationId xmlns:a16="http://schemas.microsoft.com/office/drawing/2014/main" id="{FBAA9596-1E78-4F46-BD8F-4FC4CC31FD22}"/>
              </a:ext>
            </a:extLst>
          </p:cNvPr>
          <p:cNvPicPr preferRelativeResize="0"/>
          <p:nvPr/>
        </p:nvPicPr>
        <p:blipFill rotWithShape="1">
          <a:blip r:embed="rId6">
            <a:alphaModFix/>
          </a:blip>
          <a:srcRect/>
          <a:stretch/>
        </p:blipFill>
        <p:spPr>
          <a:xfrm>
            <a:off x="6824844" y="5424813"/>
            <a:ext cx="589473" cy="552529"/>
          </a:xfrm>
          <a:prstGeom prst="rect">
            <a:avLst/>
          </a:prstGeom>
          <a:noFill/>
          <a:ln>
            <a:noFill/>
          </a:ln>
        </p:spPr>
      </p:pic>
      <p:cxnSp>
        <p:nvCxnSpPr>
          <p:cNvPr id="11" name="Straight Connector 10">
            <a:extLst>
              <a:ext uri="{FF2B5EF4-FFF2-40B4-BE49-F238E27FC236}">
                <a16:creationId xmlns:a16="http://schemas.microsoft.com/office/drawing/2014/main" id="{179CB6F2-442C-344F-9468-69EDC9EF066D}"/>
              </a:ext>
            </a:extLst>
          </p:cNvPr>
          <p:cNvCxnSpPr>
            <a:cxnSpLocks/>
          </p:cNvCxnSpPr>
          <p:nvPr/>
        </p:nvCxnSpPr>
        <p:spPr>
          <a:xfrm flipV="1">
            <a:off x="3566160" y="2913569"/>
            <a:ext cx="4382086" cy="336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691414CE-EB6B-7340-B5C6-0307CDE7EEC2}"/>
              </a:ext>
            </a:extLst>
          </p:cNvPr>
          <p:cNvSpPr/>
          <p:nvPr/>
        </p:nvSpPr>
        <p:spPr>
          <a:xfrm>
            <a:off x="4572428" y="1168435"/>
            <a:ext cx="1729900" cy="95097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Neutron </a:t>
            </a:r>
          </a:p>
          <a:p>
            <a:pPr algn="ctr"/>
            <a:r>
              <a:rPr lang="en-US" sz="2000"/>
              <a:t>Router</a:t>
            </a:r>
          </a:p>
        </p:txBody>
      </p:sp>
      <p:cxnSp>
        <p:nvCxnSpPr>
          <p:cNvPr id="31" name="Straight Connector 30">
            <a:extLst>
              <a:ext uri="{FF2B5EF4-FFF2-40B4-BE49-F238E27FC236}">
                <a16:creationId xmlns:a16="http://schemas.microsoft.com/office/drawing/2014/main" id="{6837C28A-94C2-7A4C-8F33-416E729A9523}"/>
              </a:ext>
            </a:extLst>
          </p:cNvPr>
          <p:cNvCxnSpPr>
            <a:cxnSpLocks/>
          </p:cNvCxnSpPr>
          <p:nvPr/>
        </p:nvCxnSpPr>
        <p:spPr>
          <a:xfrm flipV="1">
            <a:off x="4572428" y="2914891"/>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7D081F7-3C12-5345-B6DE-5692963FBBDB}"/>
              </a:ext>
            </a:extLst>
          </p:cNvPr>
          <p:cNvCxnSpPr>
            <a:cxnSpLocks/>
          </p:cNvCxnSpPr>
          <p:nvPr/>
        </p:nvCxnSpPr>
        <p:spPr>
          <a:xfrm flipV="1">
            <a:off x="6996256" y="2914890"/>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14D955-DAFA-C149-8AD2-04B89A6539CA}"/>
              </a:ext>
            </a:extLst>
          </p:cNvPr>
          <p:cNvCxnSpPr>
            <a:cxnSpLocks/>
          </p:cNvCxnSpPr>
          <p:nvPr/>
        </p:nvCxnSpPr>
        <p:spPr>
          <a:xfrm flipV="1">
            <a:off x="5437378" y="2119412"/>
            <a:ext cx="0" cy="795478"/>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76A3F68E-B884-114C-9737-A01F229A6C13}"/>
              </a:ext>
            </a:extLst>
          </p:cNvPr>
          <p:cNvSpPr/>
          <p:nvPr/>
        </p:nvSpPr>
        <p:spPr>
          <a:xfrm>
            <a:off x="4751287" y="3693064"/>
            <a:ext cx="1920240" cy="9266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Openstack</a:t>
            </a:r>
          </a:p>
          <a:p>
            <a:pPr algn="ctr"/>
            <a:r>
              <a:rPr lang="en-US"/>
              <a:t>Cloud provider</a:t>
            </a:r>
          </a:p>
        </p:txBody>
      </p:sp>
      <p:cxnSp>
        <p:nvCxnSpPr>
          <p:cNvPr id="34" name="Straight Connector 33">
            <a:extLst>
              <a:ext uri="{FF2B5EF4-FFF2-40B4-BE49-F238E27FC236}">
                <a16:creationId xmlns:a16="http://schemas.microsoft.com/office/drawing/2014/main" id="{E2D58C88-B6D6-274F-8298-3BA0ACCCDBBD}"/>
              </a:ext>
            </a:extLst>
          </p:cNvPr>
          <p:cNvCxnSpPr>
            <a:cxnSpLocks/>
          </p:cNvCxnSpPr>
          <p:nvPr/>
        </p:nvCxnSpPr>
        <p:spPr>
          <a:xfrm flipH="1">
            <a:off x="8277431" y="3907893"/>
            <a:ext cx="915650" cy="4749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30718E9-7004-B74C-9FEF-19F5AC3B6281}"/>
              </a:ext>
            </a:extLst>
          </p:cNvPr>
          <p:cNvCxnSpPr>
            <a:cxnSpLocks/>
          </p:cNvCxnSpPr>
          <p:nvPr/>
        </p:nvCxnSpPr>
        <p:spPr>
          <a:xfrm>
            <a:off x="8263762" y="6003785"/>
            <a:ext cx="972751" cy="5158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771137-D1A5-7241-8A36-D0B794B66016}"/>
              </a:ext>
            </a:extLst>
          </p:cNvPr>
          <p:cNvCxnSpPr>
            <a:cxnSpLocks/>
            <a:stCxn id="44" idx="0"/>
          </p:cNvCxnSpPr>
          <p:nvPr/>
        </p:nvCxnSpPr>
        <p:spPr>
          <a:xfrm flipH="1" flipV="1">
            <a:off x="9647992" y="2925361"/>
            <a:ext cx="27188" cy="1415194"/>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A046080A-5614-2D41-BD47-0BE0ECA4B6B9}"/>
              </a:ext>
            </a:extLst>
          </p:cNvPr>
          <p:cNvSpPr/>
          <p:nvPr/>
        </p:nvSpPr>
        <p:spPr>
          <a:xfrm>
            <a:off x="9064756" y="4340555"/>
            <a:ext cx="1220847" cy="7185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Node 1 router</a:t>
            </a:r>
          </a:p>
        </p:txBody>
      </p:sp>
      <p:cxnSp>
        <p:nvCxnSpPr>
          <p:cNvPr id="50" name="Straight Connector 49">
            <a:extLst>
              <a:ext uri="{FF2B5EF4-FFF2-40B4-BE49-F238E27FC236}">
                <a16:creationId xmlns:a16="http://schemas.microsoft.com/office/drawing/2014/main" id="{7F49CB9D-A26C-8145-8953-547A6E50FC4A}"/>
              </a:ext>
            </a:extLst>
          </p:cNvPr>
          <p:cNvCxnSpPr>
            <a:cxnSpLocks/>
          </p:cNvCxnSpPr>
          <p:nvPr/>
        </p:nvCxnSpPr>
        <p:spPr>
          <a:xfrm flipV="1">
            <a:off x="9647991" y="5059088"/>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5577AC2-0615-7B49-B4C7-8CB5621CAF66}"/>
              </a:ext>
            </a:extLst>
          </p:cNvPr>
          <p:cNvCxnSpPr>
            <a:cxnSpLocks/>
          </p:cNvCxnSpPr>
          <p:nvPr/>
        </p:nvCxnSpPr>
        <p:spPr>
          <a:xfrm>
            <a:off x="8941776" y="5340381"/>
            <a:ext cx="1155725"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2" name="Shape 4407">
            <a:extLst>
              <a:ext uri="{FF2B5EF4-FFF2-40B4-BE49-F238E27FC236}">
                <a16:creationId xmlns:a16="http://schemas.microsoft.com/office/drawing/2014/main" id="{C8365262-6B89-BF43-8F4E-94F76B84A2EA}"/>
              </a:ext>
            </a:extLst>
          </p:cNvPr>
          <p:cNvPicPr preferRelativeResize="0"/>
          <p:nvPr/>
        </p:nvPicPr>
        <p:blipFill rotWithShape="1">
          <a:blip r:embed="rId6">
            <a:alphaModFix/>
          </a:blip>
          <a:srcRect/>
          <a:stretch/>
        </p:blipFill>
        <p:spPr>
          <a:xfrm>
            <a:off x="8647040" y="5597777"/>
            <a:ext cx="589473" cy="552529"/>
          </a:xfrm>
          <a:prstGeom prst="rect">
            <a:avLst/>
          </a:prstGeom>
          <a:noFill/>
          <a:ln>
            <a:noFill/>
          </a:ln>
        </p:spPr>
      </p:pic>
      <p:pic>
        <p:nvPicPr>
          <p:cNvPr id="58" name="Shape 4406">
            <a:extLst>
              <a:ext uri="{FF2B5EF4-FFF2-40B4-BE49-F238E27FC236}">
                <a16:creationId xmlns:a16="http://schemas.microsoft.com/office/drawing/2014/main" id="{1C65DD06-27C7-8547-8CBB-6B34BF5C94E7}"/>
              </a:ext>
            </a:extLst>
          </p:cNvPr>
          <p:cNvPicPr preferRelativeResize="0"/>
          <p:nvPr/>
        </p:nvPicPr>
        <p:blipFill rotWithShape="1">
          <a:blip r:embed="rId5">
            <a:alphaModFix/>
          </a:blip>
          <a:srcRect/>
          <a:stretch/>
        </p:blipFill>
        <p:spPr>
          <a:xfrm>
            <a:off x="9383787" y="5597777"/>
            <a:ext cx="682119" cy="580184"/>
          </a:xfrm>
          <a:prstGeom prst="rect">
            <a:avLst/>
          </a:prstGeom>
          <a:noFill/>
          <a:ln>
            <a:noFill/>
          </a:ln>
        </p:spPr>
      </p:pic>
      <p:cxnSp>
        <p:nvCxnSpPr>
          <p:cNvPr id="59" name="Straight Connector 58">
            <a:extLst>
              <a:ext uri="{FF2B5EF4-FFF2-40B4-BE49-F238E27FC236}">
                <a16:creationId xmlns:a16="http://schemas.microsoft.com/office/drawing/2014/main" id="{F5FCD36B-931C-7645-BDA9-9579D1A75D4F}"/>
              </a:ext>
            </a:extLst>
          </p:cNvPr>
          <p:cNvCxnSpPr>
            <a:cxnSpLocks/>
          </p:cNvCxnSpPr>
          <p:nvPr/>
        </p:nvCxnSpPr>
        <p:spPr>
          <a:xfrm flipV="1">
            <a:off x="8941776" y="5340381"/>
            <a:ext cx="0" cy="316329"/>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9E4A75D-3823-6C41-BB4E-4175AF2F4204}"/>
              </a:ext>
            </a:extLst>
          </p:cNvPr>
          <p:cNvCxnSpPr>
            <a:cxnSpLocks/>
          </p:cNvCxnSpPr>
          <p:nvPr/>
        </p:nvCxnSpPr>
        <p:spPr>
          <a:xfrm flipV="1">
            <a:off x="9669317" y="5340381"/>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46172ADE-EC93-D043-9B67-C0C4FC2B8780}"/>
              </a:ext>
            </a:extLst>
          </p:cNvPr>
          <p:cNvSpPr/>
          <p:nvPr/>
        </p:nvSpPr>
        <p:spPr>
          <a:xfrm>
            <a:off x="10680736" y="4340555"/>
            <a:ext cx="1220847" cy="7185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Node 2 router</a:t>
            </a:r>
          </a:p>
        </p:txBody>
      </p:sp>
      <p:cxnSp>
        <p:nvCxnSpPr>
          <p:cNvPr id="62" name="Straight Connector 61">
            <a:extLst>
              <a:ext uri="{FF2B5EF4-FFF2-40B4-BE49-F238E27FC236}">
                <a16:creationId xmlns:a16="http://schemas.microsoft.com/office/drawing/2014/main" id="{B1AC7E37-7F26-6B4B-805F-80A39958A8BC}"/>
              </a:ext>
            </a:extLst>
          </p:cNvPr>
          <p:cNvCxnSpPr>
            <a:cxnSpLocks/>
            <a:stCxn id="61" idx="0"/>
          </p:cNvCxnSpPr>
          <p:nvPr/>
        </p:nvCxnSpPr>
        <p:spPr>
          <a:xfrm flipH="1" flipV="1">
            <a:off x="11263972" y="2914891"/>
            <a:ext cx="27188" cy="1425664"/>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4225E07-2BD3-A44A-A2F7-7FC4E6433217}"/>
              </a:ext>
            </a:extLst>
          </p:cNvPr>
          <p:cNvCxnSpPr>
            <a:cxnSpLocks/>
          </p:cNvCxnSpPr>
          <p:nvPr/>
        </p:nvCxnSpPr>
        <p:spPr>
          <a:xfrm flipV="1">
            <a:off x="11263971" y="5059088"/>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A88121-4F08-3346-8C83-096F89001B7F}"/>
              </a:ext>
            </a:extLst>
          </p:cNvPr>
          <p:cNvCxnSpPr>
            <a:cxnSpLocks/>
          </p:cNvCxnSpPr>
          <p:nvPr/>
        </p:nvCxnSpPr>
        <p:spPr>
          <a:xfrm>
            <a:off x="10557756" y="5340381"/>
            <a:ext cx="1155725"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7" name="Shape 4406">
            <a:extLst>
              <a:ext uri="{FF2B5EF4-FFF2-40B4-BE49-F238E27FC236}">
                <a16:creationId xmlns:a16="http://schemas.microsoft.com/office/drawing/2014/main" id="{E8ED0535-4E76-2341-916F-D0C2FE4856EF}"/>
              </a:ext>
            </a:extLst>
          </p:cNvPr>
          <p:cNvPicPr preferRelativeResize="0"/>
          <p:nvPr/>
        </p:nvPicPr>
        <p:blipFill rotWithShape="1">
          <a:blip r:embed="rId5">
            <a:alphaModFix/>
          </a:blip>
          <a:srcRect/>
          <a:stretch/>
        </p:blipFill>
        <p:spPr>
          <a:xfrm>
            <a:off x="10999767" y="5597777"/>
            <a:ext cx="682119" cy="580184"/>
          </a:xfrm>
          <a:prstGeom prst="rect">
            <a:avLst/>
          </a:prstGeom>
          <a:noFill/>
          <a:ln>
            <a:noFill/>
          </a:ln>
        </p:spPr>
      </p:pic>
      <p:cxnSp>
        <p:nvCxnSpPr>
          <p:cNvPr id="68" name="Straight Connector 67">
            <a:extLst>
              <a:ext uri="{FF2B5EF4-FFF2-40B4-BE49-F238E27FC236}">
                <a16:creationId xmlns:a16="http://schemas.microsoft.com/office/drawing/2014/main" id="{69236BB9-1AB4-734B-9C5A-5FD0550CEB66}"/>
              </a:ext>
            </a:extLst>
          </p:cNvPr>
          <p:cNvCxnSpPr>
            <a:cxnSpLocks/>
          </p:cNvCxnSpPr>
          <p:nvPr/>
        </p:nvCxnSpPr>
        <p:spPr>
          <a:xfrm flipV="1">
            <a:off x="10557756" y="5340381"/>
            <a:ext cx="0" cy="316329"/>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3636B85-8077-5046-8392-660564169330}"/>
              </a:ext>
            </a:extLst>
          </p:cNvPr>
          <p:cNvCxnSpPr>
            <a:cxnSpLocks/>
          </p:cNvCxnSpPr>
          <p:nvPr/>
        </p:nvCxnSpPr>
        <p:spPr>
          <a:xfrm flipV="1">
            <a:off x="11285297" y="5340381"/>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C97FC857-A953-AC48-A1DC-2934246D81CF}"/>
              </a:ext>
            </a:extLst>
          </p:cNvPr>
          <p:cNvSpPr/>
          <p:nvPr/>
        </p:nvSpPr>
        <p:spPr>
          <a:xfrm>
            <a:off x="8406785" y="3662993"/>
            <a:ext cx="3559546" cy="3089499"/>
          </a:xfrm>
          <a:prstGeom prst="ellipse">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Shape 4405">
            <a:extLst>
              <a:ext uri="{FF2B5EF4-FFF2-40B4-BE49-F238E27FC236}">
                <a16:creationId xmlns:a16="http://schemas.microsoft.com/office/drawing/2014/main" id="{FA9CB452-9F6C-2443-9949-AEDA5B0DC8BC}"/>
              </a:ext>
            </a:extLst>
          </p:cNvPr>
          <p:cNvPicPr preferRelativeResize="0"/>
          <p:nvPr/>
        </p:nvPicPr>
        <p:blipFill rotWithShape="1">
          <a:blip r:embed="rId4">
            <a:alphaModFix/>
          </a:blip>
          <a:srcRect/>
          <a:stretch/>
        </p:blipFill>
        <p:spPr>
          <a:xfrm>
            <a:off x="10279554" y="5597302"/>
            <a:ext cx="621632" cy="607029"/>
          </a:xfrm>
          <a:prstGeom prst="rect">
            <a:avLst/>
          </a:prstGeom>
          <a:noFill/>
          <a:ln>
            <a:noFill/>
          </a:ln>
        </p:spPr>
      </p:pic>
      <p:sp>
        <p:nvSpPr>
          <p:cNvPr id="75" name="TextBox 74">
            <a:extLst>
              <a:ext uri="{FF2B5EF4-FFF2-40B4-BE49-F238E27FC236}">
                <a16:creationId xmlns:a16="http://schemas.microsoft.com/office/drawing/2014/main" id="{230D84CD-C603-1E41-AA36-1322548A4FD3}"/>
              </a:ext>
            </a:extLst>
          </p:cNvPr>
          <p:cNvSpPr txBox="1"/>
          <p:nvPr/>
        </p:nvSpPr>
        <p:spPr>
          <a:xfrm>
            <a:off x="5725988" y="2060371"/>
            <a:ext cx="2316660" cy="276999"/>
          </a:xfrm>
          <a:prstGeom prst="rect">
            <a:avLst/>
          </a:prstGeom>
          <a:noFill/>
        </p:spPr>
        <p:txBody>
          <a:bodyPr wrap="none" rtlCol="0">
            <a:spAutoFit/>
          </a:bodyPr>
          <a:lstStyle/>
          <a:p>
            <a:r>
              <a:rPr lang="en-US" sz="1200" b="1">
                <a:solidFill>
                  <a:srgbClr val="FF0000"/>
                </a:solidFill>
              </a:rPr>
              <a:t>Pod CIDR Routes (extraroutes)</a:t>
            </a:r>
          </a:p>
        </p:txBody>
      </p:sp>
      <p:cxnSp>
        <p:nvCxnSpPr>
          <p:cNvPr id="78" name="Straight Connector 77">
            <a:extLst>
              <a:ext uri="{FF2B5EF4-FFF2-40B4-BE49-F238E27FC236}">
                <a16:creationId xmlns:a16="http://schemas.microsoft.com/office/drawing/2014/main" id="{1DEFED05-B8AD-0744-BF78-28E82A6D5725}"/>
              </a:ext>
            </a:extLst>
          </p:cNvPr>
          <p:cNvCxnSpPr>
            <a:cxnSpLocks/>
          </p:cNvCxnSpPr>
          <p:nvPr/>
        </p:nvCxnSpPr>
        <p:spPr>
          <a:xfrm>
            <a:off x="9347910" y="2928608"/>
            <a:ext cx="2117259"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213A8D0-BC09-D94D-A600-0BBF24CE467C}"/>
              </a:ext>
            </a:extLst>
          </p:cNvPr>
          <p:cNvCxnSpPr>
            <a:cxnSpLocks/>
          </p:cNvCxnSpPr>
          <p:nvPr/>
        </p:nvCxnSpPr>
        <p:spPr>
          <a:xfrm flipV="1">
            <a:off x="9064756" y="2846014"/>
            <a:ext cx="127294" cy="1728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70F280-9F02-6D40-9E22-396CE7AB38D2}"/>
              </a:ext>
            </a:extLst>
          </p:cNvPr>
          <p:cNvCxnSpPr>
            <a:cxnSpLocks/>
          </p:cNvCxnSpPr>
          <p:nvPr/>
        </p:nvCxnSpPr>
        <p:spPr>
          <a:xfrm flipH="1" flipV="1">
            <a:off x="9192051" y="2824754"/>
            <a:ext cx="99946" cy="2304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82ABC18-1A34-834F-B4A5-405BCB5DF440}"/>
              </a:ext>
            </a:extLst>
          </p:cNvPr>
          <p:cNvCxnSpPr>
            <a:cxnSpLocks/>
          </p:cNvCxnSpPr>
          <p:nvPr/>
        </p:nvCxnSpPr>
        <p:spPr>
          <a:xfrm flipV="1">
            <a:off x="9291996" y="2911185"/>
            <a:ext cx="72915" cy="1440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E642DF1-44F5-D24A-A3DD-3AFC849346C6}"/>
              </a:ext>
            </a:extLst>
          </p:cNvPr>
          <p:cNvCxnSpPr>
            <a:cxnSpLocks/>
            <a:endCxn id="44" idx="0"/>
          </p:cNvCxnSpPr>
          <p:nvPr/>
        </p:nvCxnSpPr>
        <p:spPr>
          <a:xfrm flipH="1">
            <a:off x="9675180" y="2647151"/>
            <a:ext cx="524846" cy="1693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81C7482-8E1A-0549-96DC-D04452085CEB}"/>
              </a:ext>
            </a:extLst>
          </p:cNvPr>
          <p:cNvCxnSpPr>
            <a:cxnSpLocks/>
            <a:endCxn id="61" idx="0"/>
          </p:cNvCxnSpPr>
          <p:nvPr/>
        </p:nvCxnSpPr>
        <p:spPr>
          <a:xfrm>
            <a:off x="10648094" y="2647151"/>
            <a:ext cx="643066" cy="1693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90BC02EC-18E8-064A-9356-8B44F049BA25}"/>
              </a:ext>
            </a:extLst>
          </p:cNvPr>
          <p:cNvCxnSpPr>
            <a:cxnSpLocks/>
          </p:cNvCxnSpPr>
          <p:nvPr/>
        </p:nvCxnSpPr>
        <p:spPr>
          <a:xfrm rot="5400000" flipH="1" flipV="1">
            <a:off x="4924582" y="2906237"/>
            <a:ext cx="1573654" cy="2"/>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6142CF5-D260-EF45-BE88-ABE5828977B9}"/>
              </a:ext>
            </a:extLst>
          </p:cNvPr>
          <p:cNvSpPr txBox="1"/>
          <p:nvPr/>
        </p:nvSpPr>
        <p:spPr>
          <a:xfrm>
            <a:off x="9812763" y="2244029"/>
            <a:ext cx="1670661" cy="369332"/>
          </a:xfrm>
          <a:prstGeom prst="rect">
            <a:avLst/>
          </a:prstGeom>
          <a:noFill/>
        </p:spPr>
        <p:txBody>
          <a:bodyPr wrap="square" rtlCol="0">
            <a:spAutoFit/>
          </a:bodyPr>
          <a:lstStyle/>
          <a:p>
            <a:r>
              <a:rPr lang="en-US" b="1">
                <a:solidFill>
                  <a:srgbClr val="FF0000"/>
                </a:solidFill>
              </a:rPr>
              <a:t>CNI plugin</a:t>
            </a:r>
          </a:p>
        </p:txBody>
      </p:sp>
      <p:sp>
        <p:nvSpPr>
          <p:cNvPr id="57" name="TextBox 56">
            <a:extLst>
              <a:ext uri="{FF2B5EF4-FFF2-40B4-BE49-F238E27FC236}">
                <a16:creationId xmlns:a16="http://schemas.microsoft.com/office/drawing/2014/main" id="{46032966-2ED1-3E4C-AD1F-C3EFD42F7129}"/>
              </a:ext>
            </a:extLst>
          </p:cNvPr>
          <p:cNvSpPr txBox="1"/>
          <p:nvPr/>
        </p:nvSpPr>
        <p:spPr>
          <a:xfrm>
            <a:off x="9756714" y="4059262"/>
            <a:ext cx="1378904" cy="276999"/>
          </a:xfrm>
          <a:prstGeom prst="rect">
            <a:avLst/>
          </a:prstGeom>
          <a:noFill/>
        </p:spPr>
        <p:txBody>
          <a:bodyPr wrap="none" rtlCol="0">
            <a:spAutoFit/>
          </a:bodyPr>
          <a:lstStyle/>
          <a:p>
            <a:r>
              <a:rPr lang="en-US" sz="1200" b="1">
                <a:solidFill>
                  <a:srgbClr val="FF0000"/>
                </a:solidFill>
              </a:rPr>
              <a:t>Pod CIDR Routes</a:t>
            </a:r>
          </a:p>
        </p:txBody>
      </p:sp>
    </p:spTree>
    <p:extLst>
      <p:ext uri="{BB962C8B-B14F-4D97-AF65-F5344CB8AC3E}">
        <p14:creationId xmlns:p14="http://schemas.microsoft.com/office/powerpoint/2010/main" val="39483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116"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3930472" y="4203660"/>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4063106"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Masters</a:t>
            </a:r>
          </a:p>
        </p:txBody>
      </p:sp>
      <p:sp>
        <p:nvSpPr>
          <p:cNvPr id="15" name="Rectangle 14"/>
          <p:cNvSpPr/>
          <p:nvPr/>
        </p:nvSpPr>
        <p:spPr>
          <a:xfrm>
            <a:off x="6302328"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434962" y="4217182"/>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567597"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Minions</a:t>
            </a:r>
          </a:p>
        </p:txBody>
      </p:sp>
      <p:sp>
        <p:nvSpPr>
          <p:cNvPr id="18" name="TextBox 17"/>
          <p:cNvSpPr txBox="1"/>
          <p:nvPr/>
        </p:nvSpPr>
        <p:spPr>
          <a:xfrm>
            <a:off x="5095139" y="6217189"/>
            <a:ext cx="1721946" cy="461665"/>
          </a:xfrm>
          <a:prstGeom prst="rect">
            <a:avLst/>
          </a:prstGeom>
          <a:noFill/>
        </p:spPr>
        <p:txBody>
          <a:bodyPr wrap="none" rtlCol="0">
            <a:spAutoFit/>
          </a:bodyPr>
          <a:lstStyle/>
          <a:p>
            <a:r>
              <a:rPr lang="en-US" sz="2400"/>
              <a:t>K8s cluster</a:t>
            </a:r>
          </a:p>
        </p:txBody>
      </p:sp>
      <p:sp>
        <p:nvSpPr>
          <p:cNvPr id="19" name="Oval 18"/>
          <p:cNvSpPr/>
          <p:nvPr/>
        </p:nvSpPr>
        <p:spPr>
          <a:xfrm>
            <a:off x="2963594" y="3592076"/>
            <a:ext cx="5711484" cy="3160417"/>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5" name="Shape 3806">
            <a:extLst>
              <a:ext uri="{FF2B5EF4-FFF2-40B4-BE49-F238E27FC236}">
                <a16:creationId xmlns:a16="http://schemas.microsoft.com/office/drawing/2014/main" id="{8BD34434-5556-D747-8F57-57FD617214A1}"/>
              </a:ext>
            </a:extLst>
          </p:cNvPr>
          <p:cNvPicPr preferRelativeResize="0"/>
          <p:nvPr/>
        </p:nvPicPr>
        <p:blipFill rotWithShape="1">
          <a:blip r:embed="rId3">
            <a:alphaModFix/>
          </a:blip>
          <a:srcRect/>
          <a:stretch/>
        </p:blipFill>
        <p:spPr>
          <a:xfrm>
            <a:off x="5496725" y="5586431"/>
            <a:ext cx="656833" cy="656504"/>
          </a:xfrm>
          <a:prstGeom prst="rect">
            <a:avLst/>
          </a:prstGeom>
          <a:noFill/>
          <a:ln>
            <a:noFill/>
          </a:ln>
        </p:spPr>
      </p:pic>
      <p:pic>
        <p:nvPicPr>
          <p:cNvPr id="28" name="Shape 4405">
            <a:extLst>
              <a:ext uri="{FF2B5EF4-FFF2-40B4-BE49-F238E27FC236}">
                <a16:creationId xmlns:a16="http://schemas.microsoft.com/office/drawing/2014/main" id="{90F31279-DA4C-5C40-83A6-A782380BFFC9}"/>
              </a:ext>
            </a:extLst>
          </p:cNvPr>
          <p:cNvPicPr preferRelativeResize="0"/>
          <p:nvPr/>
        </p:nvPicPr>
        <p:blipFill rotWithShape="1">
          <a:blip r:embed="rId4">
            <a:alphaModFix/>
          </a:blip>
          <a:srcRect/>
          <a:stretch/>
        </p:blipFill>
        <p:spPr>
          <a:xfrm>
            <a:off x="6338476" y="4255424"/>
            <a:ext cx="621632" cy="607029"/>
          </a:xfrm>
          <a:prstGeom prst="rect">
            <a:avLst/>
          </a:prstGeom>
          <a:noFill/>
          <a:ln>
            <a:noFill/>
          </a:ln>
        </p:spPr>
      </p:pic>
      <p:pic>
        <p:nvPicPr>
          <p:cNvPr id="29" name="Shape 4406">
            <a:extLst>
              <a:ext uri="{FF2B5EF4-FFF2-40B4-BE49-F238E27FC236}">
                <a16:creationId xmlns:a16="http://schemas.microsoft.com/office/drawing/2014/main" id="{B4BAB443-24ED-FF48-A0A9-6BCFBDEBB6F2}"/>
              </a:ext>
            </a:extLst>
          </p:cNvPr>
          <p:cNvPicPr preferRelativeResize="0"/>
          <p:nvPr/>
        </p:nvPicPr>
        <p:blipFill rotWithShape="1">
          <a:blip r:embed="rId5">
            <a:alphaModFix/>
          </a:blip>
          <a:srcRect/>
          <a:stretch/>
        </p:blipFill>
        <p:spPr>
          <a:xfrm>
            <a:off x="6996256" y="4530234"/>
            <a:ext cx="682119" cy="580184"/>
          </a:xfrm>
          <a:prstGeom prst="rect">
            <a:avLst/>
          </a:prstGeom>
          <a:noFill/>
          <a:ln>
            <a:noFill/>
          </a:ln>
        </p:spPr>
      </p:pic>
      <p:pic>
        <p:nvPicPr>
          <p:cNvPr id="30" name="Shape 4407">
            <a:extLst>
              <a:ext uri="{FF2B5EF4-FFF2-40B4-BE49-F238E27FC236}">
                <a16:creationId xmlns:a16="http://schemas.microsoft.com/office/drawing/2014/main" id="{FBAA9596-1E78-4F46-BD8F-4FC4CC31FD22}"/>
              </a:ext>
            </a:extLst>
          </p:cNvPr>
          <p:cNvPicPr preferRelativeResize="0"/>
          <p:nvPr/>
        </p:nvPicPr>
        <p:blipFill rotWithShape="1">
          <a:blip r:embed="rId6">
            <a:alphaModFix/>
          </a:blip>
          <a:srcRect/>
          <a:stretch/>
        </p:blipFill>
        <p:spPr>
          <a:xfrm>
            <a:off x="6824844" y="5424813"/>
            <a:ext cx="589473" cy="552529"/>
          </a:xfrm>
          <a:prstGeom prst="rect">
            <a:avLst/>
          </a:prstGeom>
          <a:noFill/>
          <a:ln>
            <a:noFill/>
          </a:ln>
        </p:spPr>
      </p:pic>
      <p:cxnSp>
        <p:nvCxnSpPr>
          <p:cNvPr id="11" name="Straight Connector 10">
            <a:extLst>
              <a:ext uri="{FF2B5EF4-FFF2-40B4-BE49-F238E27FC236}">
                <a16:creationId xmlns:a16="http://schemas.microsoft.com/office/drawing/2014/main" id="{179CB6F2-442C-344F-9468-69EDC9EF066D}"/>
              </a:ext>
            </a:extLst>
          </p:cNvPr>
          <p:cNvCxnSpPr>
            <a:cxnSpLocks/>
          </p:cNvCxnSpPr>
          <p:nvPr/>
        </p:nvCxnSpPr>
        <p:spPr>
          <a:xfrm>
            <a:off x="1013040" y="2911185"/>
            <a:ext cx="6935206" cy="2386"/>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691414CE-EB6B-7340-B5C6-0307CDE7EEC2}"/>
              </a:ext>
            </a:extLst>
          </p:cNvPr>
          <p:cNvSpPr/>
          <p:nvPr/>
        </p:nvSpPr>
        <p:spPr>
          <a:xfrm>
            <a:off x="4572428" y="1168435"/>
            <a:ext cx="1729900" cy="95097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Neutron </a:t>
            </a:r>
          </a:p>
          <a:p>
            <a:pPr algn="ctr"/>
            <a:r>
              <a:rPr lang="en-US" sz="2000"/>
              <a:t>Router</a:t>
            </a:r>
          </a:p>
        </p:txBody>
      </p:sp>
      <p:cxnSp>
        <p:nvCxnSpPr>
          <p:cNvPr id="31" name="Straight Connector 30">
            <a:extLst>
              <a:ext uri="{FF2B5EF4-FFF2-40B4-BE49-F238E27FC236}">
                <a16:creationId xmlns:a16="http://schemas.microsoft.com/office/drawing/2014/main" id="{6837C28A-94C2-7A4C-8F33-416E729A9523}"/>
              </a:ext>
            </a:extLst>
          </p:cNvPr>
          <p:cNvCxnSpPr>
            <a:cxnSpLocks/>
          </p:cNvCxnSpPr>
          <p:nvPr/>
        </p:nvCxnSpPr>
        <p:spPr>
          <a:xfrm flipV="1">
            <a:off x="4572428" y="2914891"/>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7D081F7-3C12-5345-B6DE-5692963FBBDB}"/>
              </a:ext>
            </a:extLst>
          </p:cNvPr>
          <p:cNvCxnSpPr>
            <a:cxnSpLocks/>
          </p:cNvCxnSpPr>
          <p:nvPr/>
        </p:nvCxnSpPr>
        <p:spPr>
          <a:xfrm flipV="1">
            <a:off x="6996256" y="2914890"/>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14D955-DAFA-C149-8AD2-04B89A6539CA}"/>
              </a:ext>
            </a:extLst>
          </p:cNvPr>
          <p:cNvCxnSpPr>
            <a:cxnSpLocks/>
          </p:cNvCxnSpPr>
          <p:nvPr/>
        </p:nvCxnSpPr>
        <p:spPr>
          <a:xfrm flipV="1">
            <a:off x="5437378" y="2119412"/>
            <a:ext cx="0" cy="795478"/>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76A3F68E-B884-114C-9737-A01F229A6C13}"/>
              </a:ext>
            </a:extLst>
          </p:cNvPr>
          <p:cNvSpPr/>
          <p:nvPr/>
        </p:nvSpPr>
        <p:spPr>
          <a:xfrm>
            <a:off x="4751287" y="3693064"/>
            <a:ext cx="1920240" cy="9266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Openstack</a:t>
            </a:r>
          </a:p>
          <a:p>
            <a:pPr algn="ctr"/>
            <a:r>
              <a:rPr lang="en-US"/>
              <a:t>Cloud provider</a:t>
            </a:r>
          </a:p>
        </p:txBody>
      </p:sp>
      <p:cxnSp>
        <p:nvCxnSpPr>
          <p:cNvPr id="34" name="Straight Connector 33">
            <a:extLst>
              <a:ext uri="{FF2B5EF4-FFF2-40B4-BE49-F238E27FC236}">
                <a16:creationId xmlns:a16="http://schemas.microsoft.com/office/drawing/2014/main" id="{E2D58C88-B6D6-274F-8298-3BA0ACCCDBBD}"/>
              </a:ext>
            </a:extLst>
          </p:cNvPr>
          <p:cNvCxnSpPr>
            <a:cxnSpLocks/>
          </p:cNvCxnSpPr>
          <p:nvPr/>
        </p:nvCxnSpPr>
        <p:spPr>
          <a:xfrm flipH="1">
            <a:off x="8277431" y="3907893"/>
            <a:ext cx="915650" cy="4749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30718E9-7004-B74C-9FEF-19F5AC3B6281}"/>
              </a:ext>
            </a:extLst>
          </p:cNvPr>
          <p:cNvCxnSpPr>
            <a:cxnSpLocks/>
          </p:cNvCxnSpPr>
          <p:nvPr/>
        </p:nvCxnSpPr>
        <p:spPr>
          <a:xfrm>
            <a:off x="8263762" y="6003785"/>
            <a:ext cx="972751" cy="5158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771137-D1A5-7241-8A36-D0B794B66016}"/>
              </a:ext>
            </a:extLst>
          </p:cNvPr>
          <p:cNvCxnSpPr>
            <a:cxnSpLocks/>
            <a:stCxn id="44" idx="0"/>
          </p:cNvCxnSpPr>
          <p:nvPr/>
        </p:nvCxnSpPr>
        <p:spPr>
          <a:xfrm flipH="1" flipV="1">
            <a:off x="9647992" y="2925361"/>
            <a:ext cx="27188" cy="1415194"/>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A046080A-5614-2D41-BD47-0BE0ECA4B6B9}"/>
              </a:ext>
            </a:extLst>
          </p:cNvPr>
          <p:cNvSpPr/>
          <p:nvPr/>
        </p:nvSpPr>
        <p:spPr>
          <a:xfrm>
            <a:off x="9064756" y="4340555"/>
            <a:ext cx="1220847" cy="7185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Node 1 router</a:t>
            </a:r>
          </a:p>
        </p:txBody>
      </p:sp>
      <p:cxnSp>
        <p:nvCxnSpPr>
          <p:cNvPr id="50" name="Straight Connector 49">
            <a:extLst>
              <a:ext uri="{FF2B5EF4-FFF2-40B4-BE49-F238E27FC236}">
                <a16:creationId xmlns:a16="http://schemas.microsoft.com/office/drawing/2014/main" id="{7F49CB9D-A26C-8145-8953-547A6E50FC4A}"/>
              </a:ext>
            </a:extLst>
          </p:cNvPr>
          <p:cNvCxnSpPr>
            <a:cxnSpLocks/>
          </p:cNvCxnSpPr>
          <p:nvPr/>
        </p:nvCxnSpPr>
        <p:spPr>
          <a:xfrm flipV="1">
            <a:off x="9647991" y="5059088"/>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5577AC2-0615-7B49-B4C7-8CB5621CAF66}"/>
              </a:ext>
            </a:extLst>
          </p:cNvPr>
          <p:cNvCxnSpPr>
            <a:cxnSpLocks/>
          </p:cNvCxnSpPr>
          <p:nvPr/>
        </p:nvCxnSpPr>
        <p:spPr>
          <a:xfrm>
            <a:off x="8941776" y="5340381"/>
            <a:ext cx="1155725"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2" name="Shape 4407">
            <a:extLst>
              <a:ext uri="{FF2B5EF4-FFF2-40B4-BE49-F238E27FC236}">
                <a16:creationId xmlns:a16="http://schemas.microsoft.com/office/drawing/2014/main" id="{C8365262-6B89-BF43-8F4E-94F76B84A2EA}"/>
              </a:ext>
            </a:extLst>
          </p:cNvPr>
          <p:cNvPicPr preferRelativeResize="0"/>
          <p:nvPr/>
        </p:nvPicPr>
        <p:blipFill rotWithShape="1">
          <a:blip r:embed="rId6">
            <a:alphaModFix/>
          </a:blip>
          <a:srcRect/>
          <a:stretch/>
        </p:blipFill>
        <p:spPr>
          <a:xfrm>
            <a:off x="8647040" y="5597777"/>
            <a:ext cx="589473" cy="552529"/>
          </a:xfrm>
          <a:prstGeom prst="rect">
            <a:avLst/>
          </a:prstGeom>
          <a:noFill/>
          <a:ln>
            <a:noFill/>
          </a:ln>
        </p:spPr>
      </p:pic>
      <p:pic>
        <p:nvPicPr>
          <p:cNvPr id="58" name="Shape 4406">
            <a:extLst>
              <a:ext uri="{FF2B5EF4-FFF2-40B4-BE49-F238E27FC236}">
                <a16:creationId xmlns:a16="http://schemas.microsoft.com/office/drawing/2014/main" id="{1C65DD06-27C7-8547-8CBB-6B34BF5C94E7}"/>
              </a:ext>
            </a:extLst>
          </p:cNvPr>
          <p:cNvPicPr preferRelativeResize="0"/>
          <p:nvPr/>
        </p:nvPicPr>
        <p:blipFill rotWithShape="1">
          <a:blip r:embed="rId5">
            <a:alphaModFix/>
          </a:blip>
          <a:srcRect/>
          <a:stretch/>
        </p:blipFill>
        <p:spPr>
          <a:xfrm>
            <a:off x="9383787" y="5597777"/>
            <a:ext cx="682119" cy="580184"/>
          </a:xfrm>
          <a:prstGeom prst="rect">
            <a:avLst/>
          </a:prstGeom>
          <a:noFill/>
          <a:ln>
            <a:noFill/>
          </a:ln>
        </p:spPr>
      </p:pic>
      <p:cxnSp>
        <p:nvCxnSpPr>
          <p:cNvPr id="59" name="Straight Connector 58">
            <a:extLst>
              <a:ext uri="{FF2B5EF4-FFF2-40B4-BE49-F238E27FC236}">
                <a16:creationId xmlns:a16="http://schemas.microsoft.com/office/drawing/2014/main" id="{F5FCD36B-931C-7645-BDA9-9579D1A75D4F}"/>
              </a:ext>
            </a:extLst>
          </p:cNvPr>
          <p:cNvCxnSpPr>
            <a:cxnSpLocks/>
          </p:cNvCxnSpPr>
          <p:nvPr/>
        </p:nvCxnSpPr>
        <p:spPr>
          <a:xfrm flipV="1">
            <a:off x="8941776" y="5340381"/>
            <a:ext cx="0" cy="316329"/>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9E4A75D-3823-6C41-BB4E-4175AF2F4204}"/>
              </a:ext>
            </a:extLst>
          </p:cNvPr>
          <p:cNvCxnSpPr>
            <a:cxnSpLocks/>
          </p:cNvCxnSpPr>
          <p:nvPr/>
        </p:nvCxnSpPr>
        <p:spPr>
          <a:xfrm flipV="1">
            <a:off x="9669317" y="5340381"/>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46172ADE-EC93-D043-9B67-C0C4FC2B8780}"/>
              </a:ext>
            </a:extLst>
          </p:cNvPr>
          <p:cNvSpPr/>
          <p:nvPr/>
        </p:nvSpPr>
        <p:spPr>
          <a:xfrm>
            <a:off x="10680736" y="4340555"/>
            <a:ext cx="1220847" cy="7185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Node 2 router</a:t>
            </a:r>
          </a:p>
        </p:txBody>
      </p:sp>
      <p:cxnSp>
        <p:nvCxnSpPr>
          <p:cNvPr id="62" name="Straight Connector 61">
            <a:extLst>
              <a:ext uri="{FF2B5EF4-FFF2-40B4-BE49-F238E27FC236}">
                <a16:creationId xmlns:a16="http://schemas.microsoft.com/office/drawing/2014/main" id="{B1AC7E37-7F26-6B4B-805F-80A39958A8BC}"/>
              </a:ext>
            </a:extLst>
          </p:cNvPr>
          <p:cNvCxnSpPr>
            <a:cxnSpLocks/>
            <a:stCxn id="61" idx="0"/>
          </p:cNvCxnSpPr>
          <p:nvPr/>
        </p:nvCxnSpPr>
        <p:spPr>
          <a:xfrm flipH="1" flipV="1">
            <a:off x="11263972" y="2914891"/>
            <a:ext cx="27188" cy="1425664"/>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4225E07-2BD3-A44A-A2F7-7FC4E6433217}"/>
              </a:ext>
            </a:extLst>
          </p:cNvPr>
          <p:cNvCxnSpPr>
            <a:cxnSpLocks/>
          </p:cNvCxnSpPr>
          <p:nvPr/>
        </p:nvCxnSpPr>
        <p:spPr>
          <a:xfrm flipV="1">
            <a:off x="11263971" y="5059088"/>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A88121-4F08-3346-8C83-096F89001B7F}"/>
              </a:ext>
            </a:extLst>
          </p:cNvPr>
          <p:cNvCxnSpPr>
            <a:cxnSpLocks/>
          </p:cNvCxnSpPr>
          <p:nvPr/>
        </p:nvCxnSpPr>
        <p:spPr>
          <a:xfrm>
            <a:off x="10557756" y="5340381"/>
            <a:ext cx="1155725"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7" name="Shape 4406">
            <a:extLst>
              <a:ext uri="{FF2B5EF4-FFF2-40B4-BE49-F238E27FC236}">
                <a16:creationId xmlns:a16="http://schemas.microsoft.com/office/drawing/2014/main" id="{E8ED0535-4E76-2341-916F-D0C2FE4856EF}"/>
              </a:ext>
            </a:extLst>
          </p:cNvPr>
          <p:cNvPicPr preferRelativeResize="0"/>
          <p:nvPr/>
        </p:nvPicPr>
        <p:blipFill rotWithShape="1">
          <a:blip r:embed="rId5">
            <a:alphaModFix/>
          </a:blip>
          <a:srcRect/>
          <a:stretch/>
        </p:blipFill>
        <p:spPr>
          <a:xfrm>
            <a:off x="10999767" y="5597777"/>
            <a:ext cx="682119" cy="580184"/>
          </a:xfrm>
          <a:prstGeom prst="rect">
            <a:avLst/>
          </a:prstGeom>
          <a:noFill/>
          <a:ln>
            <a:noFill/>
          </a:ln>
        </p:spPr>
      </p:pic>
      <p:cxnSp>
        <p:nvCxnSpPr>
          <p:cNvPr id="68" name="Straight Connector 67">
            <a:extLst>
              <a:ext uri="{FF2B5EF4-FFF2-40B4-BE49-F238E27FC236}">
                <a16:creationId xmlns:a16="http://schemas.microsoft.com/office/drawing/2014/main" id="{69236BB9-1AB4-734B-9C5A-5FD0550CEB66}"/>
              </a:ext>
            </a:extLst>
          </p:cNvPr>
          <p:cNvCxnSpPr>
            <a:cxnSpLocks/>
          </p:cNvCxnSpPr>
          <p:nvPr/>
        </p:nvCxnSpPr>
        <p:spPr>
          <a:xfrm flipV="1">
            <a:off x="10557756" y="5340381"/>
            <a:ext cx="0" cy="316329"/>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3636B85-8077-5046-8392-660564169330}"/>
              </a:ext>
            </a:extLst>
          </p:cNvPr>
          <p:cNvCxnSpPr>
            <a:cxnSpLocks/>
          </p:cNvCxnSpPr>
          <p:nvPr/>
        </p:nvCxnSpPr>
        <p:spPr>
          <a:xfrm flipV="1">
            <a:off x="11285297" y="5340381"/>
            <a:ext cx="0" cy="28129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C97FC857-A953-AC48-A1DC-2934246D81CF}"/>
              </a:ext>
            </a:extLst>
          </p:cNvPr>
          <p:cNvSpPr/>
          <p:nvPr/>
        </p:nvSpPr>
        <p:spPr>
          <a:xfrm>
            <a:off x="8406785" y="3662993"/>
            <a:ext cx="3559546" cy="3089499"/>
          </a:xfrm>
          <a:prstGeom prst="ellipse">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Shape 4405">
            <a:extLst>
              <a:ext uri="{FF2B5EF4-FFF2-40B4-BE49-F238E27FC236}">
                <a16:creationId xmlns:a16="http://schemas.microsoft.com/office/drawing/2014/main" id="{FA9CB452-9F6C-2443-9949-AEDA5B0DC8BC}"/>
              </a:ext>
            </a:extLst>
          </p:cNvPr>
          <p:cNvPicPr preferRelativeResize="0"/>
          <p:nvPr/>
        </p:nvPicPr>
        <p:blipFill rotWithShape="1">
          <a:blip r:embed="rId4">
            <a:alphaModFix/>
          </a:blip>
          <a:srcRect/>
          <a:stretch/>
        </p:blipFill>
        <p:spPr>
          <a:xfrm>
            <a:off x="10279554" y="5597302"/>
            <a:ext cx="621632" cy="607029"/>
          </a:xfrm>
          <a:prstGeom prst="rect">
            <a:avLst/>
          </a:prstGeom>
          <a:noFill/>
          <a:ln>
            <a:noFill/>
          </a:ln>
        </p:spPr>
      </p:pic>
      <p:cxnSp>
        <p:nvCxnSpPr>
          <p:cNvPr id="78" name="Straight Connector 77">
            <a:extLst>
              <a:ext uri="{FF2B5EF4-FFF2-40B4-BE49-F238E27FC236}">
                <a16:creationId xmlns:a16="http://schemas.microsoft.com/office/drawing/2014/main" id="{1DEFED05-B8AD-0744-BF78-28E82A6D5725}"/>
              </a:ext>
            </a:extLst>
          </p:cNvPr>
          <p:cNvCxnSpPr>
            <a:cxnSpLocks/>
          </p:cNvCxnSpPr>
          <p:nvPr/>
        </p:nvCxnSpPr>
        <p:spPr>
          <a:xfrm>
            <a:off x="9347910" y="2928608"/>
            <a:ext cx="2117259"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213A8D0-BC09-D94D-A600-0BBF24CE467C}"/>
              </a:ext>
            </a:extLst>
          </p:cNvPr>
          <p:cNvCxnSpPr>
            <a:cxnSpLocks/>
          </p:cNvCxnSpPr>
          <p:nvPr/>
        </p:nvCxnSpPr>
        <p:spPr>
          <a:xfrm flipV="1">
            <a:off x="9064756" y="2846014"/>
            <a:ext cx="127294" cy="1728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70F280-9F02-6D40-9E22-396CE7AB38D2}"/>
              </a:ext>
            </a:extLst>
          </p:cNvPr>
          <p:cNvCxnSpPr>
            <a:cxnSpLocks/>
          </p:cNvCxnSpPr>
          <p:nvPr/>
        </p:nvCxnSpPr>
        <p:spPr>
          <a:xfrm flipH="1" flipV="1">
            <a:off x="9192051" y="2824754"/>
            <a:ext cx="99946" cy="2304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82ABC18-1A34-834F-B4A5-405BCB5DF440}"/>
              </a:ext>
            </a:extLst>
          </p:cNvPr>
          <p:cNvCxnSpPr>
            <a:cxnSpLocks/>
          </p:cNvCxnSpPr>
          <p:nvPr/>
        </p:nvCxnSpPr>
        <p:spPr>
          <a:xfrm flipV="1">
            <a:off x="9291996" y="2911185"/>
            <a:ext cx="72915" cy="1440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6032966-2ED1-3E4C-AD1F-C3EFD42F7129}"/>
              </a:ext>
            </a:extLst>
          </p:cNvPr>
          <p:cNvSpPr txBox="1"/>
          <p:nvPr/>
        </p:nvSpPr>
        <p:spPr>
          <a:xfrm>
            <a:off x="9756714" y="4059262"/>
            <a:ext cx="1378904" cy="276999"/>
          </a:xfrm>
          <a:prstGeom prst="rect">
            <a:avLst/>
          </a:prstGeom>
          <a:noFill/>
        </p:spPr>
        <p:txBody>
          <a:bodyPr wrap="none" rtlCol="0">
            <a:spAutoFit/>
          </a:bodyPr>
          <a:lstStyle/>
          <a:p>
            <a:r>
              <a:rPr lang="en-US" sz="1200" b="1">
                <a:solidFill>
                  <a:srgbClr val="FF0000"/>
                </a:solidFill>
              </a:rPr>
              <a:t>Pod CIDR Routes</a:t>
            </a:r>
          </a:p>
        </p:txBody>
      </p:sp>
      <p:sp>
        <p:nvSpPr>
          <p:cNvPr id="49" name="Rectangle 48">
            <a:extLst>
              <a:ext uri="{FF2B5EF4-FFF2-40B4-BE49-F238E27FC236}">
                <a16:creationId xmlns:a16="http://schemas.microsoft.com/office/drawing/2014/main" id="{0F5D18EE-7FAE-D64C-A05B-3CB24FD3162E}"/>
              </a:ext>
            </a:extLst>
          </p:cNvPr>
          <p:cNvSpPr/>
          <p:nvPr/>
        </p:nvSpPr>
        <p:spPr>
          <a:xfrm>
            <a:off x="1013040" y="4176540"/>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App</a:t>
            </a:r>
          </a:p>
          <a:p>
            <a:pPr algn="ctr"/>
            <a:r>
              <a:rPr lang="en-US" sz="2400"/>
              <a:t>VM</a:t>
            </a:r>
          </a:p>
        </p:txBody>
      </p:sp>
      <p:cxnSp>
        <p:nvCxnSpPr>
          <p:cNvPr id="53" name="Straight Connector 52">
            <a:extLst>
              <a:ext uri="{FF2B5EF4-FFF2-40B4-BE49-F238E27FC236}">
                <a16:creationId xmlns:a16="http://schemas.microsoft.com/office/drawing/2014/main" id="{D62665A3-300E-C84B-862B-14809057FC78}"/>
              </a:ext>
            </a:extLst>
          </p:cNvPr>
          <p:cNvCxnSpPr>
            <a:cxnSpLocks/>
          </p:cNvCxnSpPr>
          <p:nvPr/>
        </p:nvCxnSpPr>
        <p:spPr>
          <a:xfrm flipH="1" flipV="1">
            <a:off x="1626086" y="2906238"/>
            <a:ext cx="6097" cy="126821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BAE1448C-60AE-1D4B-AB3C-B17B3FBF8EC1}"/>
              </a:ext>
            </a:extLst>
          </p:cNvPr>
          <p:cNvSpPr/>
          <p:nvPr/>
        </p:nvSpPr>
        <p:spPr>
          <a:xfrm>
            <a:off x="1700784" y="1314920"/>
            <a:ext cx="7968347" cy="4306754"/>
          </a:xfrm>
          <a:custGeom>
            <a:avLst/>
            <a:gdLst>
              <a:gd name="connsiteX0" fmla="*/ 0 w 9418320"/>
              <a:gd name="connsiteY0" fmla="*/ 2836456 h 4317784"/>
              <a:gd name="connsiteX1" fmla="*/ 2752344 w 9418320"/>
              <a:gd name="connsiteY1" fmla="*/ 257848 h 4317784"/>
              <a:gd name="connsiteX2" fmla="*/ 7114032 w 9418320"/>
              <a:gd name="connsiteY2" fmla="*/ 550456 h 4317784"/>
              <a:gd name="connsiteX3" fmla="*/ 9418320 w 9418320"/>
              <a:gd name="connsiteY3" fmla="*/ 4317784 h 4317784"/>
            </a:gdLst>
            <a:ahLst/>
            <a:cxnLst>
              <a:cxn ang="0">
                <a:pos x="connsiteX0" y="connsiteY0"/>
              </a:cxn>
              <a:cxn ang="0">
                <a:pos x="connsiteX1" y="connsiteY1"/>
              </a:cxn>
              <a:cxn ang="0">
                <a:pos x="connsiteX2" y="connsiteY2"/>
              </a:cxn>
              <a:cxn ang="0">
                <a:pos x="connsiteX3" y="connsiteY3"/>
              </a:cxn>
            </a:cxnLst>
            <a:rect l="l" t="t" r="r" b="b"/>
            <a:pathLst>
              <a:path w="9418320" h="4317784">
                <a:moveTo>
                  <a:pt x="0" y="2836456"/>
                </a:moveTo>
                <a:cubicBezTo>
                  <a:pt x="783336" y="1737652"/>
                  <a:pt x="1566672" y="638848"/>
                  <a:pt x="2752344" y="257848"/>
                </a:cubicBezTo>
                <a:cubicBezTo>
                  <a:pt x="3938016" y="-123152"/>
                  <a:pt x="6003036" y="-126200"/>
                  <a:pt x="7114032" y="550456"/>
                </a:cubicBezTo>
                <a:cubicBezTo>
                  <a:pt x="8225028" y="1227112"/>
                  <a:pt x="8936736" y="3682276"/>
                  <a:pt x="9418320" y="4317784"/>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5186CA5-D1CB-3544-98F4-26E441C9D382}"/>
              </a:ext>
            </a:extLst>
          </p:cNvPr>
          <p:cNvSpPr txBox="1"/>
          <p:nvPr/>
        </p:nvSpPr>
        <p:spPr>
          <a:xfrm>
            <a:off x="4115577" y="779387"/>
            <a:ext cx="2762295" cy="338554"/>
          </a:xfrm>
          <a:prstGeom prst="rect">
            <a:avLst/>
          </a:prstGeom>
          <a:noFill/>
        </p:spPr>
        <p:txBody>
          <a:bodyPr wrap="none" rtlCol="0">
            <a:spAutoFit/>
          </a:bodyPr>
          <a:lstStyle/>
          <a:p>
            <a:r>
              <a:rPr lang="en-US" sz="1600" b="1">
                <a:solidFill>
                  <a:srgbClr val="FF0000"/>
                </a:solidFill>
              </a:rPr>
              <a:t>VM to Pods through Router </a:t>
            </a:r>
          </a:p>
        </p:txBody>
      </p:sp>
    </p:spTree>
    <p:extLst>
      <p:ext uri="{BB962C8B-B14F-4D97-AF65-F5344CB8AC3E}">
        <p14:creationId xmlns:p14="http://schemas.microsoft.com/office/powerpoint/2010/main" val="19107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Installing Kubernetes and Istio on Openstack</a:t>
            </a:r>
          </a:p>
        </p:txBody>
      </p:sp>
      <p:sp>
        <p:nvSpPr>
          <p:cNvPr id="3" name="Footer Placeholder 2"/>
          <p:cNvSpPr>
            <a:spLocks noGrp="1"/>
          </p:cNvSpPr>
          <p:nvPr>
            <p:ph type="ftr" sz="quarter" idx="11"/>
          </p:nvPr>
        </p:nvSpPr>
        <p:spPr/>
        <p:txBody>
          <a:bodyPr/>
          <a:lstStyle/>
          <a:p>
            <a:r>
              <a:rPr lang="en-US"/>
              <a:t>© 2018 Cisco and/or its affiliates. All rights reserved.</a:t>
            </a:r>
          </a:p>
        </p:txBody>
      </p:sp>
      <p:sp>
        <p:nvSpPr>
          <p:cNvPr id="4" name="Slide Number Placeholder 3"/>
          <p:cNvSpPr>
            <a:spLocks noGrp="1"/>
          </p:cNvSpPr>
          <p:nvPr>
            <p:ph type="sldNum" sz="quarter" idx="12"/>
          </p:nvPr>
        </p:nvSpPr>
        <p:spPr/>
        <p:txBody>
          <a:bodyPr/>
          <a:lstStyle/>
          <a:p>
            <a:fld id="{307A7DD7-2DF3-4619-9DF3-C453B1428712}" type="slidenum">
              <a:rPr lang="en-US" smtClean="0"/>
              <a:pPr/>
              <a:t>19</a:t>
            </a:fld>
            <a:endParaRPr lang="en-US"/>
          </a:p>
        </p:txBody>
      </p:sp>
    </p:spTree>
    <p:extLst>
      <p:ext uri="{BB962C8B-B14F-4D97-AF65-F5344CB8AC3E}">
        <p14:creationId xmlns:p14="http://schemas.microsoft.com/office/powerpoint/2010/main" val="96615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4294967295"/>
          </p:nvPr>
        </p:nvSpPr>
        <p:spPr>
          <a:xfrm>
            <a:off x="789709" y="1603375"/>
            <a:ext cx="10515600" cy="4351338"/>
          </a:xfrm>
        </p:spPr>
        <p:txBody>
          <a:bodyPr>
            <a:normAutofit/>
          </a:bodyPr>
          <a:lstStyle/>
          <a:p>
            <a:r>
              <a:rPr lang="en-US" dirty="0">
                <a:solidFill>
                  <a:schemeClr val="bg1"/>
                </a:solidFill>
              </a:rPr>
              <a:t>Introduction of </a:t>
            </a:r>
            <a:r>
              <a:rPr lang="en-US" dirty="0" err="1">
                <a:solidFill>
                  <a:schemeClr val="bg1"/>
                </a:solidFill>
              </a:rPr>
              <a:t>Istio</a:t>
            </a:r>
            <a:r>
              <a:rPr lang="en-US" dirty="0">
                <a:solidFill>
                  <a:schemeClr val="bg1"/>
                </a:solidFill>
              </a:rPr>
              <a:t> and Service Mesh</a:t>
            </a:r>
          </a:p>
          <a:p>
            <a:r>
              <a:rPr lang="en-US" dirty="0">
                <a:solidFill>
                  <a:schemeClr val="bg1"/>
                </a:solidFill>
              </a:rPr>
              <a:t>Istio+Kubernetes on OpenStack</a:t>
            </a:r>
          </a:p>
          <a:p>
            <a:r>
              <a:rPr lang="en-US" dirty="0" err="1">
                <a:solidFill>
                  <a:schemeClr val="bg1"/>
                </a:solidFill>
              </a:rPr>
              <a:t>Expanding the Istio Mesh across Openstack VMs</a:t>
            </a:r>
          </a:p>
          <a:p>
            <a:r>
              <a:rPr lang="en-US" dirty="0" err="1">
                <a:solidFill>
                  <a:schemeClr val="bg1"/>
                </a:solidFill>
              </a:rPr>
              <a:t>Istio Mesh Expansion Demo</a:t>
            </a:r>
          </a:p>
          <a:p>
            <a:r>
              <a:rPr lang="en-US" dirty="0" err="1">
                <a:solidFill>
                  <a:schemeClr val="bg1"/>
                </a:solidFill>
              </a:rPr>
              <a:t>Future Improvements</a:t>
            </a:r>
            <a:endParaRPr lang="en-US" dirty="0">
              <a:solidFill>
                <a:schemeClr val="bg1"/>
              </a:solidFill>
            </a:endParaRPr>
          </a:p>
          <a:p>
            <a:r>
              <a:rPr lang="en-US" dirty="0">
                <a:solidFill>
                  <a:schemeClr val="bg1"/>
                </a:solidFill>
              </a:rPr>
              <a:t>References</a:t>
            </a:r>
          </a:p>
          <a:p>
            <a:r>
              <a:rPr lang="en-US" dirty="0">
                <a:solidFill>
                  <a:schemeClr val="bg1"/>
                </a:solidFill>
              </a:rPr>
              <a:t>Q&amp;A</a:t>
            </a:r>
          </a:p>
          <a:p>
            <a:endParaRPr lang="en-US" dirty="0"/>
          </a:p>
          <a:p>
            <a:endParaRPr lang="en-US" dirty="0"/>
          </a:p>
        </p:txBody>
      </p:sp>
    </p:spTree>
    <p:extLst>
      <p:ext uri="{BB962C8B-B14F-4D97-AF65-F5344CB8AC3E}">
        <p14:creationId xmlns:p14="http://schemas.microsoft.com/office/powerpoint/2010/main" val="380130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116"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3930472" y="4203660"/>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4063106"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Masters</a:t>
            </a:r>
          </a:p>
        </p:txBody>
      </p:sp>
      <p:sp>
        <p:nvSpPr>
          <p:cNvPr id="15" name="Rectangle 14"/>
          <p:cNvSpPr/>
          <p:nvPr/>
        </p:nvSpPr>
        <p:spPr>
          <a:xfrm>
            <a:off x="6302328" y="4079631"/>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434962" y="4217182"/>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567597" y="4387556"/>
            <a:ext cx="1284849" cy="1697501"/>
          </a:xfrm>
          <a:prstGeom prst="rect">
            <a:avLst/>
          </a:prstGeom>
          <a:solidFill>
            <a:schemeClr val="tx1">
              <a:lumMod val="25000"/>
              <a:lumOff val="7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Minions</a:t>
            </a:r>
          </a:p>
        </p:txBody>
      </p:sp>
      <p:sp>
        <p:nvSpPr>
          <p:cNvPr id="18" name="TextBox 17"/>
          <p:cNvSpPr txBox="1"/>
          <p:nvPr/>
        </p:nvSpPr>
        <p:spPr>
          <a:xfrm>
            <a:off x="5095139" y="6217189"/>
            <a:ext cx="1721946" cy="461665"/>
          </a:xfrm>
          <a:prstGeom prst="rect">
            <a:avLst/>
          </a:prstGeom>
          <a:noFill/>
        </p:spPr>
        <p:txBody>
          <a:bodyPr wrap="none" rtlCol="0">
            <a:spAutoFit/>
          </a:bodyPr>
          <a:lstStyle/>
          <a:p>
            <a:r>
              <a:rPr lang="en-US" sz="2400"/>
              <a:t>K8s cluster</a:t>
            </a:r>
          </a:p>
        </p:txBody>
      </p:sp>
      <p:sp>
        <p:nvSpPr>
          <p:cNvPr id="19" name="Oval 18"/>
          <p:cNvSpPr/>
          <p:nvPr/>
        </p:nvSpPr>
        <p:spPr>
          <a:xfrm>
            <a:off x="2963594" y="3592076"/>
            <a:ext cx="5711484" cy="3160417"/>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5" name="Shape 3806">
            <a:extLst>
              <a:ext uri="{FF2B5EF4-FFF2-40B4-BE49-F238E27FC236}">
                <a16:creationId xmlns:a16="http://schemas.microsoft.com/office/drawing/2014/main" id="{8BD34434-5556-D747-8F57-57FD617214A1}"/>
              </a:ext>
            </a:extLst>
          </p:cNvPr>
          <p:cNvPicPr preferRelativeResize="0"/>
          <p:nvPr/>
        </p:nvPicPr>
        <p:blipFill rotWithShape="1">
          <a:blip r:embed="rId3">
            <a:alphaModFix/>
          </a:blip>
          <a:srcRect/>
          <a:stretch/>
        </p:blipFill>
        <p:spPr>
          <a:xfrm>
            <a:off x="5496725" y="5586431"/>
            <a:ext cx="656833" cy="656504"/>
          </a:xfrm>
          <a:prstGeom prst="rect">
            <a:avLst/>
          </a:prstGeom>
          <a:noFill/>
          <a:ln>
            <a:noFill/>
          </a:ln>
        </p:spPr>
      </p:pic>
      <p:pic>
        <p:nvPicPr>
          <p:cNvPr id="28" name="Shape 4405">
            <a:extLst>
              <a:ext uri="{FF2B5EF4-FFF2-40B4-BE49-F238E27FC236}">
                <a16:creationId xmlns:a16="http://schemas.microsoft.com/office/drawing/2014/main" id="{90F31279-DA4C-5C40-83A6-A782380BFFC9}"/>
              </a:ext>
            </a:extLst>
          </p:cNvPr>
          <p:cNvPicPr preferRelativeResize="0"/>
          <p:nvPr/>
        </p:nvPicPr>
        <p:blipFill rotWithShape="1">
          <a:blip r:embed="rId4">
            <a:alphaModFix/>
          </a:blip>
          <a:srcRect/>
          <a:stretch/>
        </p:blipFill>
        <p:spPr>
          <a:xfrm>
            <a:off x="6338476" y="4255424"/>
            <a:ext cx="621632" cy="607029"/>
          </a:xfrm>
          <a:prstGeom prst="rect">
            <a:avLst/>
          </a:prstGeom>
          <a:noFill/>
          <a:ln>
            <a:noFill/>
          </a:ln>
        </p:spPr>
      </p:pic>
      <p:pic>
        <p:nvPicPr>
          <p:cNvPr id="29" name="Shape 4406">
            <a:extLst>
              <a:ext uri="{FF2B5EF4-FFF2-40B4-BE49-F238E27FC236}">
                <a16:creationId xmlns:a16="http://schemas.microsoft.com/office/drawing/2014/main" id="{B4BAB443-24ED-FF48-A0A9-6BCFBDEBB6F2}"/>
              </a:ext>
            </a:extLst>
          </p:cNvPr>
          <p:cNvPicPr preferRelativeResize="0"/>
          <p:nvPr/>
        </p:nvPicPr>
        <p:blipFill rotWithShape="1">
          <a:blip r:embed="rId5">
            <a:alphaModFix/>
          </a:blip>
          <a:srcRect/>
          <a:stretch/>
        </p:blipFill>
        <p:spPr>
          <a:xfrm>
            <a:off x="6996256" y="4530234"/>
            <a:ext cx="682119" cy="580184"/>
          </a:xfrm>
          <a:prstGeom prst="rect">
            <a:avLst/>
          </a:prstGeom>
          <a:noFill/>
          <a:ln>
            <a:noFill/>
          </a:ln>
        </p:spPr>
      </p:pic>
      <p:pic>
        <p:nvPicPr>
          <p:cNvPr id="30" name="Shape 4407">
            <a:extLst>
              <a:ext uri="{FF2B5EF4-FFF2-40B4-BE49-F238E27FC236}">
                <a16:creationId xmlns:a16="http://schemas.microsoft.com/office/drawing/2014/main" id="{FBAA9596-1E78-4F46-BD8F-4FC4CC31FD22}"/>
              </a:ext>
            </a:extLst>
          </p:cNvPr>
          <p:cNvPicPr preferRelativeResize="0"/>
          <p:nvPr/>
        </p:nvPicPr>
        <p:blipFill rotWithShape="1">
          <a:blip r:embed="rId6">
            <a:alphaModFix/>
          </a:blip>
          <a:srcRect/>
          <a:stretch/>
        </p:blipFill>
        <p:spPr>
          <a:xfrm>
            <a:off x="6824844" y="5424813"/>
            <a:ext cx="589473" cy="552529"/>
          </a:xfrm>
          <a:prstGeom prst="rect">
            <a:avLst/>
          </a:prstGeom>
          <a:noFill/>
          <a:ln>
            <a:noFill/>
          </a:ln>
        </p:spPr>
      </p:pic>
      <p:cxnSp>
        <p:nvCxnSpPr>
          <p:cNvPr id="11" name="Straight Connector 10">
            <a:extLst>
              <a:ext uri="{FF2B5EF4-FFF2-40B4-BE49-F238E27FC236}">
                <a16:creationId xmlns:a16="http://schemas.microsoft.com/office/drawing/2014/main" id="{179CB6F2-442C-344F-9468-69EDC9EF066D}"/>
              </a:ext>
            </a:extLst>
          </p:cNvPr>
          <p:cNvCxnSpPr>
            <a:cxnSpLocks/>
          </p:cNvCxnSpPr>
          <p:nvPr/>
        </p:nvCxnSpPr>
        <p:spPr>
          <a:xfrm>
            <a:off x="3566160" y="2916936"/>
            <a:ext cx="4809744"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691414CE-EB6B-7340-B5C6-0307CDE7EEC2}"/>
              </a:ext>
            </a:extLst>
          </p:cNvPr>
          <p:cNvSpPr/>
          <p:nvPr/>
        </p:nvSpPr>
        <p:spPr>
          <a:xfrm>
            <a:off x="4572428" y="1168435"/>
            <a:ext cx="1729900" cy="95097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Neutron </a:t>
            </a:r>
          </a:p>
          <a:p>
            <a:pPr algn="ctr"/>
            <a:r>
              <a:rPr lang="en-US" sz="2000"/>
              <a:t>Router</a:t>
            </a:r>
          </a:p>
        </p:txBody>
      </p:sp>
      <p:cxnSp>
        <p:nvCxnSpPr>
          <p:cNvPr id="31" name="Straight Connector 30">
            <a:extLst>
              <a:ext uri="{FF2B5EF4-FFF2-40B4-BE49-F238E27FC236}">
                <a16:creationId xmlns:a16="http://schemas.microsoft.com/office/drawing/2014/main" id="{6837C28A-94C2-7A4C-8F33-416E729A9523}"/>
              </a:ext>
            </a:extLst>
          </p:cNvPr>
          <p:cNvCxnSpPr>
            <a:cxnSpLocks/>
          </p:cNvCxnSpPr>
          <p:nvPr/>
        </p:nvCxnSpPr>
        <p:spPr>
          <a:xfrm flipV="1">
            <a:off x="4572428" y="2914891"/>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7D081F7-3C12-5345-B6DE-5692963FBBDB}"/>
              </a:ext>
            </a:extLst>
          </p:cNvPr>
          <p:cNvCxnSpPr>
            <a:cxnSpLocks/>
          </p:cNvCxnSpPr>
          <p:nvPr/>
        </p:nvCxnSpPr>
        <p:spPr>
          <a:xfrm flipV="1">
            <a:off x="6996256" y="2914890"/>
            <a:ext cx="0" cy="116474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14D955-DAFA-C149-8AD2-04B89A6539CA}"/>
              </a:ext>
            </a:extLst>
          </p:cNvPr>
          <p:cNvCxnSpPr>
            <a:cxnSpLocks/>
          </p:cNvCxnSpPr>
          <p:nvPr/>
        </p:nvCxnSpPr>
        <p:spPr>
          <a:xfrm flipV="1">
            <a:off x="5437378" y="2119412"/>
            <a:ext cx="0" cy="795478"/>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76A3F68E-B884-114C-9737-A01F229A6C13}"/>
              </a:ext>
            </a:extLst>
          </p:cNvPr>
          <p:cNvSpPr/>
          <p:nvPr/>
        </p:nvSpPr>
        <p:spPr>
          <a:xfrm>
            <a:off x="4751287" y="3693064"/>
            <a:ext cx="1920240" cy="9266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Openstack</a:t>
            </a:r>
          </a:p>
          <a:p>
            <a:pPr algn="ctr"/>
            <a:r>
              <a:rPr lang="en-US"/>
              <a:t>Cloud provider</a:t>
            </a:r>
          </a:p>
        </p:txBody>
      </p:sp>
      <p:sp>
        <p:nvSpPr>
          <p:cNvPr id="37" name="Rounded Rectangle 36">
            <a:extLst>
              <a:ext uri="{FF2B5EF4-FFF2-40B4-BE49-F238E27FC236}">
                <a16:creationId xmlns:a16="http://schemas.microsoft.com/office/drawing/2014/main" id="{303DD35F-E479-9041-A161-72B7E4C9AD72}"/>
              </a:ext>
            </a:extLst>
          </p:cNvPr>
          <p:cNvSpPr/>
          <p:nvPr/>
        </p:nvSpPr>
        <p:spPr>
          <a:xfrm>
            <a:off x="6996256" y="1371600"/>
            <a:ext cx="1209024" cy="74781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Load</a:t>
            </a:r>
          </a:p>
          <a:p>
            <a:pPr algn="ctr"/>
            <a:r>
              <a:rPr lang="en-US"/>
              <a:t>Balancer</a:t>
            </a:r>
          </a:p>
        </p:txBody>
      </p:sp>
      <p:cxnSp>
        <p:nvCxnSpPr>
          <p:cNvPr id="38" name="Straight Connector 37">
            <a:extLst>
              <a:ext uri="{FF2B5EF4-FFF2-40B4-BE49-F238E27FC236}">
                <a16:creationId xmlns:a16="http://schemas.microsoft.com/office/drawing/2014/main" id="{91929EA0-D6AF-B843-9BB6-6E6BA3F08DD4}"/>
              </a:ext>
            </a:extLst>
          </p:cNvPr>
          <p:cNvCxnSpPr>
            <a:cxnSpLocks/>
          </p:cNvCxnSpPr>
          <p:nvPr/>
        </p:nvCxnSpPr>
        <p:spPr>
          <a:xfrm flipV="1">
            <a:off x="7587177" y="2119412"/>
            <a:ext cx="0" cy="795478"/>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F9F244D-0B1F-B144-BBB2-8CB77F305175}"/>
              </a:ext>
            </a:extLst>
          </p:cNvPr>
          <p:cNvSpPr txBox="1"/>
          <p:nvPr/>
        </p:nvSpPr>
        <p:spPr>
          <a:xfrm>
            <a:off x="8375904" y="2210035"/>
            <a:ext cx="1832553" cy="369332"/>
          </a:xfrm>
          <a:prstGeom prst="rect">
            <a:avLst/>
          </a:prstGeom>
          <a:noFill/>
        </p:spPr>
        <p:txBody>
          <a:bodyPr wrap="none" rtlCol="0">
            <a:spAutoFit/>
          </a:bodyPr>
          <a:lstStyle/>
          <a:p>
            <a:r>
              <a:rPr lang="en-US">
                <a:solidFill>
                  <a:srgbClr val="FF0000"/>
                </a:solidFill>
              </a:rPr>
              <a:t>K8s Service VIP</a:t>
            </a:r>
          </a:p>
        </p:txBody>
      </p:sp>
      <p:cxnSp>
        <p:nvCxnSpPr>
          <p:cNvPr id="41" name="Straight Arrow Connector 40">
            <a:extLst>
              <a:ext uri="{FF2B5EF4-FFF2-40B4-BE49-F238E27FC236}">
                <a16:creationId xmlns:a16="http://schemas.microsoft.com/office/drawing/2014/main" id="{608DAD9C-6C96-A744-893B-B17393B5144E}"/>
              </a:ext>
            </a:extLst>
          </p:cNvPr>
          <p:cNvCxnSpPr>
            <a:cxnSpLocks/>
            <a:stCxn id="39" idx="1"/>
          </p:cNvCxnSpPr>
          <p:nvPr/>
        </p:nvCxnSpPr>
        <p:spPr>
          <a:xfrm flipH="1" flipV="1">
            <a:off x="7678376" y="2158743"/>
            <a:ext cx="697528" cy="235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C9BDB5D6-A4B9-DE40-9E5C-F2DDBC900FD4}"/>
              </a:ext>
            </a:extLst>
          </p:cNvPr>
          <p:cNvCxnSpPr>
            <a:cxnSpLocks/>
            <a:stCxn id="35" idx="0"/>
          </p:cNvCxnSpPr>
          <p:nvPr/>
        </p:nvCxnSpPr>
        <p:spPr>
          <a:xfrm rot="5400000" flipH="1" flipV="1">
            <a:off x="5666797" y="2202264"/>
            <a:ext cx="1535411" cy="1446190"/>
          </a:xfrm>
          <a:prstGeom prst="curvedConnector3">
            <a:avLst>
              <a:gd name="adj1" fmla="val 3213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B5E6BBE-0874-8647-AC0D-36425DDF679B}"/>
              </a:ext>
            </a:extLst>
          </p:cNvPr>
          <p:cNvSpPr txBox="1"/>
          <p:nvPr/>
        </p:nvSpPr>
        <p:spPr>
          <a:xfrm>
            <a:off x="5815813" y="2898560"/>
            <a:ext cx="883575" cy="369332"/>
          </a:xfrm>
          <a:prstGeom prst="rect">
            <a:avLst/>
          </a:prstGeom>
          <a:noFill/>
        </p:spPr>
        <p:txBody>
          <a:bodyPr wrap="none" rtlCol="0">
            <a:spAutoFit/>
          </a:bodyPr>
          <a:lstStyle/>
          <a:p>
            <a:r>
              <a:rPr lang="en-US"/>
              <a:t>Create</a:t>
            </a:r>
          </a:p>
        </p:txBody>
      </p:sp>
      <p:sp>
        <p:nvSpPr>
          <p:cNvPr id="54" name="Folded Corner 53">
            <a:extLst>
              <a:ext uri="{FF2B5EF4-FFF2-40B4-BE49-F238E27FC236}">
                <a16:creationId xmlns:a16="http://schemas.microsoft.com/office/drawing/2014/main" id="{6C3CCA88-A467-A148-9E18-D6F40711877B}"/>
              </a:ext>
            </a:extLst>
          </p:cNvPr>
          <p:cNvSpPr/>
          <p:nvPr/>
        </p:nvSpPr>
        <p:spPr>
          <a:xfrm>
            <a:off x="412988" y="1014984"/>
            <a:ext cx="2713341" cy="3805342"/>
          </a:xfrm>
          <a:prstGeom prst="foldedCorne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apiVersion: v1</a:t>
            </a:r>
          </a:p>
          <a:p>
            <a:r>
              <a:rPr lang="en-US" sz="1600">
                <a:solidFill>
                  <a:schemeClr val="tx1"/>
                </a:solidFill>
              </a:rPr>
              <a:t>kind: Service</a:t>
            </a:r>
          </a:p>
          <a:p>
            <a:r>
              <a:rPr lang="en-US" sz="1600">
                <a:solidFill>
                  <a:schemeClr val="tx1"/>
                </a:solidFill>
              </a:rPr>
              <a:t>metadata:</a:t>
            </a:r>
          </a:p>
          <a:p>
            <a:r>
              <a:rPr lang="en-US" sz="1600">
                <a:solidFill>
                  <a:schemeClr val="tx1"/>
                </a:solidFill>
              </a:rPr>
              <a:t>  name: </a:t>
            </a:r>
            <a:r>
              <a:rPr lang="en-US" sz="1600" b="1">
                <a:solidFill>
                  <a:schemeClr val="tx1"/>
                </a:solidFill>
              </a:rPr>
              <a:t>istio-ingress</a:t>
            </a:r>
          </a:p>
          <a:p>
            <a:r>
              <a:rPr lang="en-US" sz="1600">
                <a:solidFill>
                  <a:schemeClr val="tx1"/>
                </a:solidFill>
              </a:rPr>
              <a:t>  namespace: istio-system</a:t>
            </a:r>
          </a:p>
          <a:p>
            <a:r>
              <a:rPr lang="en-US" sz="1600">
                <a:solidFill>
                  <a:schemeClr val="tx1"/>
                </a:solidFill>
              </a:rPr>
              <a:t>  labels:</a:t>
            </a:r>
          </a:p>
          <a:p>
            <a:r>
              <a:rPr lang="en-US" sz="1600">
                <a:solidFill>
                  <a:schemeClr val="tx1"/>
                </a:solidFill>
              </a:rPr>
              <a:t>    istio: ingress</a:t>
            </a:r>
          </a:p>
          <a:p>
            <a:r>
              <a:rPr lang="en-US" sz="1600">
                <a:solidFill>
                  <a:schemeClr val="tx1"/>
                </a:solidFill>
              </a:rPr>
              <a:t>spec:</a:t>
            </a:r>
          </a:p>
          <a:p>
            <a:r>
              <a:rPr lang="en-US" sz="1600">
                <a:solidFill>
                  <a:schemeClr val="tx1"/>
                </a:solidFill>
              </a:rPr>
              <a:t>  </a:t>
            </a:r>
            <a:r>
              <a:rPr lang="en-US" sz="1600">
                <a:solidFill>
                  <a:srgbClr val="FF0000"/>
                </a:solidFill>
              </a:rPr>
              <a:t>type: </a:t>
            </a:r>
            <a:r>
              <a:rPr lang="en-US" sz="1600" b="1">
                <a:solidFill>
                  <a:srgbClr val="FF0000"/>
                </a:solidFill>
              </a:rPr>
              <a:t>LoadBalancer</a:t>
            </a:r>
          </a:p>
          <a:p>
            <a:r>
              <a:rPr lang="en-US" sz="1600">
                <a:solidFill>
                  <a:schemeClr val="tx1"/>
                </a:solidFill>
              </a:rPr>
              <a:t>...</a:t>
            </a:r>
          </a:p>
          <a:p>
            <a:r>
              <a:rPr lang="en-US" sz="1600">
                <a:solidFill>
                  <a:schemeClr val="tx1"/>
                </a:solidFill>
              </a:rPr>
              <a:t>  selector:</a:t>
            </a:r>
          </a:p>
          <a:p>
            <a:r>
              <a:rPr lang="en-US" sz="1600">
                <a:solidFill>
                  <a:schemeClr val="tx1"/>
                </a:solidFill>
              </a:rPr>
              <a:t>    istio: ingress</a:t>
            </a:r>
          </a:p>
          <a:p>
            <a:endParaRPr lang="en-US" sz="1600">
              <a:solidFill>
                <a:schemeClr val="tx1"/>
              </a:solidFill>
            </a:endParaRPr>
          </a:p>
        </p:txBody>
      </p:sp>
      <p:sp>
        <p:nvSpPr>
          <p:cNvPr id="55" name="TextBox 54">
            <a:extLst>
              <a:ext uri="{FF2B5EF4-FFF2-40B4-BE49-F238E27FC236}">
                <a16:creationId xmlns:a16="http://schemas.microsoft.com/office/drawing/2014/main" id="{211C8798-F8E7-BD42-868B-5793C245D71C}"/>
              </a:ext>
            </a:extLst>
          </p:cNvPr>
          <p:cNvSpPr txBox="1"/>
          <p:nvPr/>
        </p:nvSpPr>
        <p:spPr>
          <a:xfrm>
            <a:off x="7956376" y="3529796"/>
            <a:ext cx="2807179" cy="369332"/>
          </a:xfrm>
          <a:prstGeom prst="rect">
            <a:avLst/>
          </a:prstGeom>
          <a:noFill/>
        </p:spPr>
        <p:txBody>
          <a:bodyPr wrap="none" rtlCol="0">
            <a:spAutoFit/>
          </a:bodyPr>
          <a:lstStyle/>
          <a:p>
            <a:r>
              <a:rPr lang="en-US">
                <a:solidFill>
                  <a:srgbClr val="FF0000"/>
                </a:solidFill>
              </a:rPr>
              <a:t>Service VIP LB endpoints</a:t>
            </a:r>
          </a:p>
        </p:txBody>
      </p:sp>
      <p:cxnSp>
        <p:nvCxnSpPr>
          <p:cNvPr id="56" name="Straight Arrow Connector 55">
            <a:extLst>
              <a:ext uri="{FF2B5EF4-FFF2-40B4-BE49-F238E27FC236}">
                <a16:creationId xmlns:a16="http://schemas.microsoft.com/office/drawing/2014/main" id="{ED8CDBE8-CAE8-E44A-BFE8-1AA193A72A03}"/>
              </a:ext>
            </a:extLst>
          </p:cNvPr>
          <p:cNvCxnSpPr>
            <a:cxnSpLocks/>
          </p:cNvCxnSpPr>
          <p:nvPr/>
        </p:nvCxnSpPr>
        <p:spPr>
          <a:xfrm flipH="1">
            <a:off x="7678376" y="3863520"/>
            <a:ext cx="348764" cy="2594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94A242D-1931-AC46-975C-269A11A3FB50}"/>
              </a:ext>
            </a:extLst>
          </p:cNvPr>
          <p:cNvCxnSpPr/>
          <p:nvPr/>
        </p:nvCxnSpPr>
        <p:spPr>
          <a:xfrm>
            <a:off x="3126329" y="3785616"/>
            <a:ext cx="683787" cy="7446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64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Expanding the </a:t>
            </a:r>
            <a:r>
              <a:rPr lang="en-US" b="1" dirty="0" err="1"/>
              <a:t>Istio</a:t>
            </a:r>
            <a:r>
              <a:rPr lang="en-US" b="1" dirty="0"/>
              <a:t> mesh across </a:t>
            </a:r>
            <a:r>
              <a:rPr lang="en-US" b="1" dirty="0" err="1"/>
              <a:t>Openstack</a:t>
            </a:r>
            <a:r>
              <a:rPr lang="en-US" b="1" dirty="0"/>
              <a:t> VMs</a:t>
            </a:r>
          </a:p>
        </p:txBody>
      </p:sp>
      <p:sp>
        <p:nvSpPr>
          <p:cNvPr id="3" name="Footer Placeholder 2"/>
          <p:cNvSpPr>
            <a:spLocks noGrp="1"/>
          </p:cNvSpPr>
          <p:nvPr>
            <p:ph type="ftr" sz="quarter" idx="11"/>
          </p:nvPr>
        </p:nvSpPr>
        <p:spPr/>
        <p:txBody>
          <a:bodyPr/>
          <a:lstStyle/>
          <a:p>
            <a:r>
              <a:rPr lang="en-US"/>
              <a:t>© 2018 Cisco and/or its affiliates. All rights reserved.</a:t>
            </a:r>
          </a:p>
        </p:txBody>
      </p:sp>
      <p:sp>
        <p:nvSpPr>
          <p:cNvPr id="4" name="Slide Number Placeholder 3"/>
          <p:cNvSpPr>
            <a:spLocks noGrp="1"/>
          </p:cNvSpPr>
          <p:nvPr>
            <p:ph type="sldNum" sz="quarter" idx="12"/>
          </p:nvPr>
        </p:nvSpPr>
        <p:spPr/>
        <p:txBody>
          <a:bodyPr/>
          <a:lstStyle/>
          <a:p>
            <a:fld id="{307A7DD7-2DF3-4619-9DF3-C453B1428712}" type="slidenum">
              <a:rPr lang="en-US" smtClean="0"/>
              <a:pPr/>
              <a:t>21</a:t>
            </a:fld>
            <a:endParaRPr lang="en-US"/>
          </a:p>
        </p:txBody>
      </p:sp>
    </p:spTree>
    <p:extLst>
      <p:ext uri="{BB962C8B-B14F-4D97-AF65-F5344CB8AC3E}">
        <p14:creationId xmlns:p14="http://schemas.microsoft.com/office/powerpoint/2010/main" val="3903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expand the mesh?</a:t>
            </a:r>
          </a:p>
        </p:txBody>
      </p:sp>
      <p:sp>
        <p:nvSpPr>
          <p:cNvPr id="3" name="Content Placeholder 2"/>
          <p:cNvSpPr>
            <a:spLocks noGrp="1"/>
          </p:cNvSpPr>
          <p:nvPr>
            <p:ph idx="1"/>
          </p:nvPr>
        </p:nvSpPr>
        <p:spPr/>
        <p:txBody>
          <a:bodyPr>
            <a:normAutofit fontScale="92500"/>
          </a:bodyPr>
          <a:lstStyle/>
          <a:p>
            <a:r>
              <a:rPr lang="en-US" dirty="0"/>
              <a:t>A lot of enterprise workloads still run in VMs</a:t>
            </a:r>
          </a:p>
          <a:p>
            <a:r>
              <a:rPr lang="en-US" dirty="0"/>
              <a:t>Containerization of apps might not be possible due to resource constraints</a:t>
            </a:r>
          </a:p>
          <a:p>
            <a:r>
              <a:rPr lang="en-US" dirty="0"/>
              <a:t>Enterprises are concerned about security in some cases</a:t>
            </a:r>
          </a:p>
          <a:p>
            <a:r>
              <a:rPr lang="en-US" dirty="0"/>
              <a:t>Vast infrastructure investments in virtualization already</a:t>
            </a:r>
          </a:p>
          <a:p>
            <a:r>
              <a:rPr lang="en-US" dirty="0"/>
              <a:t>Benefits of deploying apps on a mesh</a:t>
            </a:r>
          </a:p>
          <a:p>
            <a:r>
              <a:rPr lang="en-US" dirty="0"/>
              <a:t>Transition to a container only infrastructure</a:t>
            </a:r>
          </a:p>
        </p:txBody>
      </p:sp>
      <p:sp>
        <p:nvSpPr>
          <p:cNvPr id="5" name="Footer Placeholder 4"/>
          <p:cNvSpPr>
            <a:spLocks noGrp="1"/>
          </p:cNvSpPr>
          <p:nvPr>
            <p:ph type="ftr" sz="quarter" idx="11"/>
          </p:nvPr>
        </p:nvSpPr>
        <p:spPr/>
        <p:txBody>
          <a:bodyPr/>
          <a:lstStyle/>
          <a:p>
            <a:r>
              <a:rPr lang="en-US"/>
              <a:t>© 2018 Cisco and/or its affiliates. All rights reserved.</a:t>
            </a:r>
          </a:p>
        </p:txBody>
      </p:sp>
      <p:sp>
        <p:nvSpPr>
          <p:cNvPr id="6" name="Slide Number Placeholder 5"/>
          <p:cNvSpPr>
            <a:spLocks noGrp="1"/>
          </p:cNvSpPr>
          <p:nvPr>
            <p:ph type="sldNum" sz="quarter" idx="12"/>
          </p:nvPr>
        </p:nvSpPr>
        <p:spPr/>
        <p:txBody>
          <a:bodyPr/>
          <a:lstStyle/>
          <a:p>
            <a:fld id="{307A7DD7-2DF3-4619-9DF3-C453B1428712}" type="slidenum">
              <a:rPr lang="en-US" smtClean="0"/>
              <a:t>22</a:t>
            </a:fld>
            <a:endParaRPr lang="en-US"/>
          </a:p>
        </p:txBody>
      </p:sp>
    </p:spTree>
    <p:extLst>
      <p:ext uri="{BB962C8B-B14F-4D97-AF65-F5344CB8AC3E}">
        <p14:creationId xmlns:p14="http://schemas.microsoft.com/office/powerpoint/2010/main" val="26806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this demo does</a:t>
            </a:r>
          </a:p>
        </p:txBody>
      </p:sp>
      <p:sp>
        <p:nvSpPr>
          <p:cNvPr id="3" name="Content Placeholder 2"/>
          <p:cNvSpPr>
            <a:spLocks noGrp="1"/>
          </p:cNvSpPr>
          <p:nvPr>
            <p:ph idx="1"/>
          </p:nvPr>
        </p:nvSpPr>
        <p:spPr/>
        <p:txBody>
          <a:bodyPr>
            <a:normAutofit/>
          </a:bodyPr>
          <a:lstStyle/>
          <a:p>
            <a:r>
              <a:rPr lang="en-US" dirty="0"/>
              <a:t>Spin up </a:t>
            </a:r>
            <a:r>
              <a:rPr lang="en-US" dirty="0" err="1"/>
              <a:t>Bookinfo</a:t>
            </a:r>
            <a:r>
              <a:rPr lang="en-US" dirty="0"/>
              <a:t>, </a:t>
            </a:r>
            <a:r>
              <a:rPr lang="en-US" dirty="0" err="1"/>
              <a:t>Istio's</a:t>
            </a:r>
            <a:r>
              <a:rPr lang="en-US" dirty="0"/>
              <a:t> sample application, on the Kubernetes cluster with all services in containers</a:t>
            </a:r>
          </a:p>
          <a:p>
            <a:r>
              <a:rPr lang="en-US" dirty="0"/>
              <a:t>Migrate the backend to a </a:t>
            </a:r>
            <a:r>
              <a:rPr lang="en-US" dirty="0" err="1"/>
              <a:t>MySql</a:t>
            </a:r>
            <a:r>
              <a:rPr lang="en-US" dirty="0"/>
              <a:t> container</a:t>
            </a:r>
          </a:p>
          <a:p>
            <a:r>
              <a:rPr lang="en-US" dirty="0"/>
              <a:t>Start an instance on </a:t>
            </a:r>
            <a:r>
              <a:rPr lang="en-US" dirty="0" err="1"/>
              <a:t>Openstack</a:t>
            </a:r>
            <a:endParaRPr lang="en-US" dirty="0"/>
          </a:p>
          <a:p>
            <a:r>
              <a:rPr lang="en-US" dirty="0"/>
              <a:t>Provision the VM to join the </a:t>
            </a:r>
            <a:r>
              <a:rPr lang="en-US" dirty="0" err="1"/>
              <a:t>Istio</a:t>
            </a:r>
            <a:r>
              <a:rPr lang="en-US" dirty="0"/>
              <a:t> Mesh</a:t>
            </a:r>
          </a:p>
          <a:p>
            <a:r>
              <a:rPr lang="en-US" dirty="0"/>
              <a:t>Move the backend from a containerized </a:t>
            </a:r>
            <a:r>
              <a:rPr lang="en-US" dirty="0" err="1"/>
              <a:t>MySql</a:t>
            </a:r>
            <a:r>
              <a:rPr lang="en-US" dirty="0"/>
              <a:t> to a VM based </a:t>
            </a:r>
            <a:r>
              <a:rPr lang="en-US" dirty="0" err="1"/>
              <a:t>MySql</a:t>
            </a:r>
            <a:r>
              <a:rPr lang="en-US" dirty="0"/>
              <a:t> instance using </a:t>
            </a:r>
            <a:r>
              <a:rPr lang="en-US" dirty="0" err="1"/>
              <a:t>Istio</a:t>
            </a:r>
            <a:endParaRPr lang="en-US" dirty="0"/>
          </a:p>
        </p:txBody>
      </p:sp>
      <p:sp>
        <p:nvSpPr>
          <p:cNvPr id="5" name="Footer Placeholder 4"/>
          <p:cNvSpPr>
            <a:spLocks noGrp="1"/>
          </p:cNvSpPr>
          <p:nvPr>
            <p:ph type="ftr" sz="quarter" idx="11"/>
          </p:nvPr>
        </p:nvSpPr>
        <p:spPr/>
        <p:txBody>
          <a:bodyPr/>
          <a:lstStyle/>
          <a:p>
            <a:r>
              <a:rPr lang="en-US" dirty="0"/>
              <a:t>© 2018 Cisco and/or its affiliates. All rights reserved.</a:t>
            </a:r>
          </a:p>
        </p:txBody>
      </p:sp>
      <p:sp>
        <p:nvSpPr>
          <p:cNvPr id="6" name="Slide Number Placeholder 5"/>
          <p:cNvSpPr>
            <a:spLocks noGrp="1"/>
          </p:cNvSpPr>
          <p:nvPr>
            <p:ph type="sldNum" sz="quarter" idx="12"/>
          </p:nvPr>
        </p:nvSpPr>
        <p:spPr/>
        <p:txBody>
          <a:bodyPr/>
          <a:lstStyle/>
          <a:p>
            <a:fld id="{307A7DD7-2DF3-4619-9DF3-C453B1428712}" type="slidenum">
              <a:rPr lang="en-US" smtClean="0"/>
              <a:t>23</a:t>
            </a:fld>
            <a:endParaRPr lang="en-US"/>
          </a:p>
        </p:txBody>
      </p:sp>
    </p:spTree>
    <p:extLst>
      <p:ext uri="{BB962C8B-B14F-4D97-AF65-F5344CB8AC3E}">
        <p14:creationId xmlns:p14="http://schemas.microsoft.com/office/powerpoint/2010/main" val="69464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nchor="ctr"/>
          <a:lstStyle/>
          <a:p>
            <a:pPr>
              <a:lnSpc>
                <a:spcPct val="100000"/>
              </a:lnSpc>
            </a:pPr>
            <a:r>
              <a:rPr lang="en-US" dirty="0"/>
              <a:t>© 2018 Cisco and/or its affiliates. All rights reserved.</a:t>
            </a:r>
          </a:p>
        </p:txBody>
      </p:sp>
      <p:sp>
        <p:nvSpPr>
          <p:cNvPr id="6" name="Slide Number Placeholder 5"/>
          <p:cNvSpPr>
            <a:spLocks noGrp="1"/>
          </p:cNvSpPr>
          <p:nvPr>
            <p:ph type="sldNum" sz="quarter" idx="12"/>
          </p:nvPr>
        </p:nvSpPr>
        <p:spPr/>
        <p:txBody>
          <a:bodyPr anchor="ctr"/>
          <a:lstStyle/>
          <a:p>
            <a:pPr>
              <a:lnSpc>
                <a:spcPct val="100000"/>
              </a:lnSpc>
            </a:pPr>
            <a:fld id="{307A7DD7-2DF3-4619-9DF3-C453B1428712}" type="slidenum">
              <a:rPr lang="en-US" smtClean="0"/>
              <a:pPr>
                <a:lnSpc>
                  <a:spcPct val="100000"/>
                </a:lnSpc>
              </a:pPr>
              <a:t>24</a:t>
            </a:fld>
            <a:endParaRPr lang="en-US"/>
          </a:p>
        </p:txBody>
      </p:sp>
      <p:sp>
        <p:nvSpPr>
          <p:cNvPr id="110" name="Rounded Rectangle 109"/>
          <p:cNvSpPr/>
          <p:nvPr/>
        </p:nvSpPr>
        <p:spPr>
          <a:xfrm>
            <a:off x="1505712" y="1167384"/>
            <a:ext cx="8659368" cy="4105656"/>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ounded Rectangle 110"/>
          <p:cNvSpPr/>
          <p:nvPr/>
        </p:nvSpPr>
        <p:spPr>
          <a:xfrm>
            <a:off x="2005009" y="1472255"/>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112" name="Rounded Rectangle 111"/>
          <p:cNvSpPr/>
          <p:nvPr/>
        </p:nvSpPr>
        <p:spPr>
          <a:xfrm>
            <a:off x="5064616" y="1472255"/>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p:txBody>
      </p:sp>
      <p:sp>
        <p:nvSpPr>
          <p:cNvPr id="113" name="Rounded Rectangle 112"/>
          <p:cNvSpPr/>
          <p:nvPr/>
        </p:nvSpPr>
        <p:spPr>
          <a:xfrm>
            <a:off x="8124223" y="1472255"/>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114" name="TextBox 113"/>
          <p:cNvSpPr txBox="1"/>
          <p:nvPr/>
        </p:nvSpPr>
        <p:spPr>
          <a:xfrm>
            <a:off x="5091131" y="5032389"/>
            <a:ext cx="1824538" cy="307777"/>
          </a:xfrm>
          <a:prstGeom prst="rect">
            <a:avLst/>
          </a:prstGeom>
          <a:noFill/>
        </p:spPr>
        <p:txBody>
          <a:bodyPr wrap="none" rtlCol="0" anchor="ctr">
            <a:spAutoFit/>
          </a:bodyPr>
          <a:lstStyle/>
          <a:p>
            <a:r>
              <a:rPr lang="en-US" sz="1400" dirty="0" err="1">
                <a:latin typeface="+mn-lt"/>
              </a:rPr>
              <a:t>Bookinfo</a:t>
            </a:r>
            <a:r>
              <a:rPr lang="en-US" sz="1400" dirty="0">
                <a:latin typeface="+mn-lt"/>
              </a:rPr>
              <a:t> Application</a:t>
            </a:r>
          </a:p>
        </p:txBody>
      </p:sp>
      <p:sp>
        <p:nvSpPr>
          <p:cNvPr id="115" name="Rounded Rectangle 114"/>
          <p:cNvSpPr/>
          <p:nvPr/>
        </p:nvSpPr>
        <p:spPr>
          <a:xfrm>
            <a:off x="2157409" y="1624655"/>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116" name="Rounded Rectangle 115"/>
          <p:cNvSpPr/>
          <p:nvPr/>
        </p:nvSpPr>
        <p:spPr>
          <a:xfrm>
            <a:off x="5217016" y="1624655"/>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p:txBody>
      </p:sp>
      <p:sp>
        <p:nvSpPr>
          <p:cNvPr id="117" name="Rounded Rectangle 116"/>
          <p:cNvSpPr/>
          <p:nvPr/>
        </p:nvSpPr>
        <p:spPr>
          <a:xfrm>
            <a:off x="8276623" y="1624655"/>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118" name="Rounded Rectangle 117"/>
          <p:cNvSpPr/>
          <p:nvPr/>
        </p:nvSpPr>
        <p:spPr>
          <a:xfrm>
            <a:off x="2309809" y="1777055"/>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119" name="Rounded Rectangle 118"/>
          <p:cNvSpPr/>
          <p:nvPr/>
        </p:nvSpPr>
        <p:spPr>
          <a:xfrm>
            <a:off x="5369416" y="1777055"/>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p:txBody>
      </p:sp>
      <p:sp>
        <p:nvSpPr>
          <p:cNvPr id="120" name="Rounded Rectangle 119"/>
          <p:cNvSpPr/>
          <p:nvPr/>
        </p:nvSpPr>
        <p:spPr>
          <a:xfrm>
            <a:off x="8429023" y="1777055"/>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121" name="Alternate Process 120"/>
          <p:cNvSpPr/>
          <p:nvPr/>
        </p:nvSpPr>
        <p:spPr>
          <a:xfrm>
            <a:off x="2293918" y="1777055"/>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sp>
        <p:nvSpPr>
          <p:cNvPr id="122" name="Alternate Process 121"/>
          <p:cNvSpPr/>
          <p:nvPr/>
        </p:nvSpPr>
        <p:spPr>
          <a:xfrm>
            <a:off x="5365490" y="1777055"/>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sp>
        <p:nvSpPr>
          <p:cNvPr id="123" name="Alternate Process 122"/>
          <p:cNvSpPr/>
          <p:nvPr/>
        </p:nvSpPr>
        <p:spPr>
          <a:xfrm>
            <a:off x="8431809" y="1788879"/>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cxnSp>
        <p:nvCxnSpPr>
          <p:cNvPr id="124" name="Straight Arrow Connector 123"/>
          <p:cNvCxnSpPr>
            <a:endCxn id="122" idx="1"/>
          </p:cNvCxnSpPr>
          <p:nvPr/>
        </p:nvCxnSpPr>
        <p:spPr>
          <a:xfrm>
            <a:off x="3647230" y="1886783"/>
            <a:ext cx="1718260"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22" idx="3"/>
            <a:endCxn id="123" idx="1"/>
          </p:cNvCxnSpPr>
          <p:nvPr/>
        </p:nvCxnSpPr>
        <p:spPr>
          <a:xfrm>
            <a:off x="6718802" y="1886783"/>
            <a:ext cx="1713007" cy="11824"/>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Rounded Rectangle 125"/>
          <p:cNvSpPr/>
          <p:nvPr/>
        </p:nvSpPr>
        <p:spPr>
          <a:xfrm>
            <a:off x="8124223" y="3288862"/>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127" name="Rounded Rectangle 126"/>
          <p:cNvSpPr/>
          <p:nvPr/>
        </p:nvSpPr>
        <p:spPr>
          <a:xfrm>
            <a:off x="8276623" y="3441262"/>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128" name="Rounded Rectangle 127"/>
          <p:cNvSpPr/>
          <p:nvPr/>
        </p:nvSpPr>
        <p:spPr>
          <a:xfrm>
            <a:off x="8429023" y="3593662"/>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a:p>
            <a:pPr algn="ctr"/>
            <a:r>
              <a:rPr lang="en-US" dirty="0"/>
              <a:t>v2</a:t>
            </a:r>
          </a:p>
        </p:txBody>
      </p:sp>
      <p:sp>
        <p:nvSpPr>
          <p:cNvPr id="129" name="Alternate Process 128"/>
          <p:cNvSpPr/>
          <p:nvPr/>
        </p:nvSpPr>
        <p:spPr>
          <a:xfrm>
            <a:off x="8429023" y="3594633"/>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sp>
        <p:nvSpPr>
          <p:cNvPr id="130" name="Rounded Rectangle 129"/>
          <p:cNvSpPr/>
          <p:nvPr/>
        </p:nvSpPr>
        <p:spPr>
          <a:xfrm>
            <a:off x="5091131" y="3288792"/>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p:txBody>
      </p:sp>
      <p:sp>
        <p:nvSpPr>
          <p:cNvPr id="131" name="Rounded Rectangle 130"/>
          <p:cNvSpPr/>
          <p:nvPr/>
        </p:nvSpPr>
        <p:spPr>
          <a:xfrm>
            <a:off x="5243531" y="3441192"/>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p:txBody>
      </p:sp>
      <p:sp>
        <p:nvSpPr>
          <p:cNvPr id="132" name="Rounded Rectangle 131"/>
          <p:cNvSpPr/>
          <p:nvPr/>
        </p:nvSpPr>
        <p:spPr>
          <a:xfrm>
            <a:off x="5395931" y="3593592"/>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a:p>
            <a:pPr algn="ctr"/>
            <a:r>
              <a:rPr lang="en-US" dirty="0"/>
              <a:t>v3</a:t>
            </a:r>
          </a:p>
        </p:txBody>
      </p:sp>
      <p:sp>
        <p:nvSpPr>
          <p:cNvPr id="133" name="Alternate Process 132"/>
          <p:cNvSpPr/>
          <p:nvPr/>
        </p:nvSpPr>
        <p:spPr>
          <a:xfrm>
            <a:off x="5378763" y="3593592"/>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cxnSp>
        <p:nvCxnSpPr>
          <p:cNvPr id="134" name="Straight Arrow Connector 133"/>
          <p:cNvCxnSpPr>
            <a:endCxn id="133" idx="1"/>
          </p:cNvCxnSpPr>
          <p:nvPr/>
        </p:nvCxnSpPr>
        <p:spPr>
          <a:xfrm>
            <a:off x="3647230" y="1886783"/>
            <a:ext cx="1731533" cy="1816537"/>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4175760" y="2749296"/>
            <a:ext cx="548548" cy="307777"/>
          </a:xfrm>
          <a:prstGeom prst="rect">
            <a:avLst/>
          </a:prstGeom>
          <a:noFill/>
        </p:spPr>
        <p:txBody>
          <a:bodyPr wrap="none" rtlCol="0" anchor="ctr">
            <a:spAutoFit/>
          </a:bodyPr>
          <a:lstStyle/>
          <a:p>
            <a:r>
              <a:rPr lang="en-US" sz="1400" dirty="0">
                <a:latin typeface="+mn-lt"/>
              </a:rPr>
              <a:t>50%</a:t>
            </a:r>
          </a:p>
        </p:txBody>
      </p:sp>
      <p:sp>
        <p:nvSpPr>
          <p:cNvPr id="136" name="TextBox 135"/>
          <p:cNvSpPr txBox="1"/>
          <p:nvPr/>
        </p:nvSpPr>
        <p:spPr>
          <a:xfrm>
            <a:off x="4269105" y="1634991"/>
            <a:ext cx="548548" cy="307777"/>
          </a:xfrm>
          <a:prstGeom prst="rect">
            <a:avLst/>
          </a:prstGeom>
          <a:noFill/>
        </p:spPr>
        <p:txBody>
          <a:bodyPr wrap="none" rtlCol="0" anchor="ctr">
            <a:spAutoFit/>
          </a:bodyPr>
          <a:lstStyle/>
          <a:p>
            <a:r>
              <a:rPr lang="en-US" sz="1400" dirty="0">
                <a:latin typeface="+mn-lt"/>
              </a:rPr>
              <a:t>50%</a:t>
            </a:r>
          </a:p>
        </p:txBody>
      </p:sp>
      <p:sp>
        <p:nvSpPr>
          <p:cNvPr id="137" name="TextBox 136"/>
          <p:cNvSpPr txBox="1"/>
          <p:nvPr/>
        </p:nvSpPr>
        <p:spPr>
          <a:xfrm>
            <a:off x="4278685" y="1912358"/>
            <a:ext cx="548548" cy="307777"/>
          </a:xfrm>
          <a:prstGeom prst="rect">
            <a:avLst/>
          </a:prstGeom>
          <a:noFill/>
        </p:spPr>
        <p:txBody>
          <a:bodyPr wrap="none" rtlCol="0" anchor="ctr">
            <a:spAutoFit/>
          </a:bodyPr>
          <a:lstStyle/>
          <a:p>
            <a:r>
              <a:rPr lang="en-US" sz="1400" dirty="0">
                <a:latin typeface="+mn-lt"/>
              </a:rPr>
              <a:t>20%</a:t>
            </a:r>
          </a:p>
        </p:txBody>
      </p:sp>
      <p:sp>
        <p:nvSpPr>
          <p:cNvPr id="138" name="TextBox 137"/>
          <p:cNvSpPr txBox="1"/>
          <p:nvPr/>
        </p:nvSpPr>
        <p:spPr>
          <a:xfrm>
            <a:off x="4329737" y="2508278"/>
            <a:ext cx="548548" cy="307777"/>
          </a:xfrm>
          <a:prstGeom prst="rect">
            <a:avLst/>
          </a:prstGeom>
          <a:noFill/>
        </p:spPr>
        <p:txBody>
          <a:bodyPr wrap="none" rtlCol="0" anchor="ctr">
            <a:spAutoFit/>
          </a:bodyPr>
          <a:lstStyle/>
          <a:p>
            <a:r>
              <a:rPr lang="en-US" sz="1400" dirty="0">
                <a:latin typeface="+mn-lt"/>
              </a:rPr>
              <a:t>80%</a:t>
            </a:r>
          </a:p>
        </p:txBody>
      </p:sp>
      <p:sp>
        <p:nvSpPr>
          <p:cNvPr id="139" name="TextBox 138"/>
          <p:cNvSpPr txBox="1"/>
          <p:nvPr/>
        </p:nvSpPr>
        <p:spPr>
          <a:xfrm>
            <a:off x="4122059" y="2958049"/>
            <a:ext cx="655949" cy="307777"/>
          </a:xfrm>
          <a:prstGeom prst="rect">
            <a:avLst/>
          </a:prstGeom>
          <a:noFill/>
        </p:spPr>
        <p:txBody>
          <a:bodyPr wrap="none" rtlCol="0" anchor="ctr">
            <a:spAutoFit/>
          </a:bodyPr>
          <a:lstStyle/>
          <a:p>
            <a:r>
              <a:rPr lang="en-US" sz="1400" dirty="0">
                <a:latin typeface="+mn-lt"/>
              </a:rPr>
              <a:t>100%</a:t>
            </a:r>
          </a:p>
        </p:txBody>
      </p:sp>
      <p:cxnSp>
        <p:nvCxnSpPr>
          <p:cNvPr id="140" name="Straight Arrow Connector 139"/>
          <p:cNvCxnSpPr>
            <a:endCxn id="123" idx="1"/>
          </p:cNvCxnSpPr>
          <p:nvPr/>
        </p:nvCxnSpPr>
        <p:spPr>
          <a:xfrm flipV="1">
            <a:off x="6697134" y="1898607"/>
            <a:ext cx="1734675" cy="1804714"/>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6697134" y="3703320"/>
            <a:ext cx="1731889"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4360818" y="784075"/>
            <a:ext cx="3319319" cy="369332"/>
          </a:xfrm>
          <a:prstGeom prst="rect">
            <a:avLst/>
          </a:prstGeom>
          <a:noFill/>
        </p:spPr>
        <p:txBody>
          <a:bodyPr wrap="square" rtlCol="0" anchor="ctr">
            <a:spAutoFit/>
          </a:bodyPr>
          <a:lstStyle/>
          <a:p>
            <a:r>
              <a:rPr lang="en-US" b="1" dirty="0">
                <a:latin typeface="+mn-lt"/>
              </a:rPr>
              <a:t>Create </a:t>
            </a:r>
            <a:r>
              <a:rPr lang="en-US" b="1" dirty="0" err="1">
                <a:latin typeface="+mn-lt"/>
              </a:rPr>
              <a:t>bookinfo</a:t>
            </a:r>
            <a:r>
              <a:rPr lang="en-US" b="1" dirty="0">
                <a:latin typeface="+mn-lt"/>
              </a:rPr>
              <a:t> basic pods </a:t>
            </a:r>
          </a:p>
        </p:txBody>
      </p:sp>
      <p:sp>
        <p:nvSpPr>
          <p:cNvPr id="143" name="TextBox 142"/>
          <p:cNvSpPr txBox="1"/>
          <p:nvPr/>
        </p:nvSpPr>
        <p:spPr>
          <a:xfrm>
            <a:off x="4360818" y="784074"/>
            <a:ext cx="2611612" cy="369332"/>
          </a:xfrm>
          <a:prstGeom prst="rect">
            <a:avLst/>
          </a:prstGeom>
          <a:noFill/>
        </p:spPr>
        <p:txBody>
          <a:bodyPr wrap="none" rtlCol="0" anchor="ctr">
            <a:spAutoFit/>
          </a:bodyPr>
          <a:lstStyle/>
          <a:p>
            <a:r>
              <a:rPr lang="en-US" b="1" dirty="0">
                <a:latin typeface="+mn-lt"/>
              </a:rPr>
              <a:t>Create Reviews v3 pod</a:t>
            </a:r>
          </a:p>
        </p:txBody>
      </p:sp>
      <p:sp>
        <p:nvSpPr>
          <p:cNvPr id="144" name="TextBox 143"/>
          <p:cNvSpPr txBox="1"/>
          <p:nvPr/>
        </p:nvSpPr>
        <p:spPr>
          <a:xfrm>
            <a:off x="2516786" y="798088"/>
            <a:ext cx="6753772" cy="369332"/>
          </a:xfrm>
          <a:prstGeom prst="rect">
            <a:avLst/>
          </a:prstGeom>
          <a:noFill/>
        </p:spPr>
        <p:txBody>
          <a:bodyPr wrap="none" rtlCol="0" anchor="ctr">
            <a:spAutoFit/>
          </a:bodyPr>
          <a:lstStyle/>
          <a:p>
            <a:r>
              <a:rPr lang="en-US" b="1" dirty="0">
                <a:latin typeface="+mn-lt"/>
              </a:rPr>
              <a:t>Default route </a:t>
            </a:r>
            <a:r>
              <a:rPr lang="en-US" b="1">
                <a:latin typeface="+mn-lt"/>
              </a:rPr>
              <a:t>rules split queries among all versions of a service </a:t>
            </a:r>
            <a:endParaRPr lang="en-US" b="1" dirty="0">
              <a:latin typeface="+mn-lt"/>
            </a:endParaRPr>
          </a:p>
        </p:txBody>
      </p:sp>
      <p:sp>
        <p:nvSpPr>
          <p:cNvPr id="145" name="TextBox 144"/>
          <p:cNvSpPr txBox="1"/>
          <p:nvPr/>
        </p:nvSpPr>
        <p:spPr>
          <a:xfrm>
            <a:off x="2552853" y="783776"/>
            <a:ext cx="6681637" cy="369332"/>
          </a:xfrm>
          <a:prstGeom prst="rect">
            <a:avLst/>
          </a:prstGeom>
          <a:noFill/>
        </p:spPr>
        <p:txBody>
          <a:bodyPr wrap="none" rtlCol="0" anchor="ctr">
            <a:spAutoFit/>
          </a:bodyPr>
          <a:lstStyle/>
          <a:p>
            <a:r>
              <a:rPr lang="en-US" b="1" dirty="0">
                <a:latin typeface="+mn-lt"/>
              </a:rPr>
              <a:t>Create new route rule to send 80% of </a:t>
            </a:r>
            <a:r>
              <a:rPr lang="en-US" b="1">
                <a:latin typeface="+mn-lt"/>
              </a:rPr>
              <a:t>the traffic to Reviews v3</a:t>
            </a:r>
            <a:endParaRPr lang="en-US" b="1" dirty="0">
              <a:latin typeface="+mn-lt"/>
            </a:endParaRPr>
          </a:p>
        </p:txBody>
      </p:sp>
      <p:sp>
        <p:nvSpPr>
          <p:cNvPr id="146" name="TextBox 145"/>
          <p:cNvSpPr txBox="1"/>
          <p:nvPr/>
        </p:nvSpPr>
        <p:spPr>
          <a:xfrm>
            <a:off x="1699319" y="780063"/>
            <a:ext cx="8441735" cy="369332"/>
          </a:xfrm>
          <a:prstGeom prst="rect">
            <a:avLst/>
          </a:prstGeom>
          <a:noFill/>
        </p:spPr>
        <p:txBody>
          <a:bodyPr wrap="none" rtlCol="0" anchor="ctr">
            <a:spAutoFit/>
          </a:bodyPr>
          <a:lstStyle/>
          <a:p>
            <a:r>
              <a:rPr lang="en-US" b="1" dirty="0">
                <a:latin typeface="+mn-lt"/>
              </a:rPr>
              <a:t>Modify route rule to drain </a:t>
            </a:r>
            <a:r>
              <a:rPr lang="en-US" b="1">
                <a:latin typeface="+mn-lt"/>
              </a:rPr>
              <a:t>all traffic from Reviews and send 100% to Reviews v3</a:t>
            </a:r>
            <a:endParaRPr lang="en-US" b="1" dirty="0">
              <a:latin typeface="+mn-lt"/>
            </a:endParaRPr>
          </a:p>
        </p:txBody>
      </p:sp>
      <p:sp>
        <p:nvSpPr>
          <p:cNvPr id="2" name="TextBox 1"/>
          <p:cNvSpPr txBox="1"/>
          <p:nvPr/>
        </p:nvSpPr>
        <p:spPr>
          <a:xfrm>
            <a:off x="4304085" y="798350"/>
            <a:ext cx="2927404" cy="369332"/>
          </a:xfrm>
          <a:prstGeom prst="rect">
            <a:avLst/>
          </a:prstGeom>
          <a:noFill/>
        </p:spPr>
        <p:txBody>
          <a:bodyPr wrap="none" rtlCol="0">
            <a:spAutoFit/>
          </a:bodyPr>
          <a:lstStyle/>
          <a:p>
            <a:r>
              <a:rPr lang="en-US" b="1">
                <a:solidFill>
                  <a:schemeClr val="bg2"/>
                </a:solidFill>
              </a:rPr>
              <a:t>Deploy the Ratings v2 pod</a:t>
            </a:r>
          </a:p>
        </p:txBody>
      </p:sp>
      <p:sp>
        <p:nvSpPr>
          <p:cNvPr id="3" name="TextBox 2"/>
          <p:cNvSpPr txBox="1"/>
          <p:nvPr/>
        </p:nvSpPr>
        <p:spPr>
          <a:xfrm>
            <a:off x="3081795" y="803706"/>
            <a:ext cx="5371983" cy="369332"/>
          </a:xfrm>
          <a:prstGeom prst="rect">
            <a:avLst/>
          </a:prstGeom>
          <a:noFill/>
        </p:spPr>
        <p:txBody>
          <a:bodyPr wrap="none" rtlCol="0">
            <a:spAutoFit/>
          </a:bodyPr>
          <a:lstStyle/>
          <a:p>
            <a:r>
              <a:rPr lang="en-US" dirty="0">
                <a:solidFill>
                  <a:schemeClr val="bg2"/>
                </a:solidFill>
              </a:rPr>
              <a:t>Apply route rules </a:t>
            </a:r>
            <a:r>
              <a:rPr lang="en-US">
                <a:solidFill>
                  <a:schemeClr val="bg2"/>
                </a:solidFill>
              </a:rPr>
              <a:t>to route all queries to Ratings v2</a:t>
            </a:r>
          </a:p>
        </p:txBody>
      </p:sp>
    </p:spTree>
    <p:extLst>
      <p:ext uri="{BB962C8B-B14F-4D97-AF65-F5344CB8AC3E}">
        <p14:creationId xmlns:p14="http://schemas.microsoft.com/office/powerpoint/2010/main" val="4008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anim calcmode="lin" valueType="num">
                                      <p:cBhvr>
                                        <p:cTn id="8" dur="1000" fill="hold"/>
                                        <p:tgtEl>
                                          <p:spTgt spid="142"/>
                                        </p:tgtEl>
                                        <p:attrNameLst>
                                          <p:attrName>ppt_x</p:attrName>
                                        </p:attrNameLst>
                                      </p:cBhvr>
                                      <p:tavLst>
                                        <p:tav tm="0">
                                          <p:val>
                                            <p:strVal val="#ppt_x"/>
                                          </p:val>
                                        </p:tav>
                                        <p:tav tm="100000">
                                          <p:val>
                                            <p:strVal val="#ppt_x"/>
                                          </p:val>
                                        </p:tav>
                                      </p:tavLst>
                                    </p:anim>
                                    <p:anim calcmode="lin" valueType="num">
                                      <p:cBhvr>
                                        <p:cTn id="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42"/>
                                        </p:tgtEl>
                                      </p:cBhvr>
                                    </p:animEffect>
                                    <p:anim calcmode="lin" valueType="num">
                                      <p:cBhvr>
                                        <p:cTn id="14" dur="1000"/>
                                        <p:tgtEl>
                                          <p:spTgt spid="142"/>
                                        </p:tgtEl>
                                        <p:attrNameLst>
                                          <p:attrName>ppt_x</p:attrName>
                                        </p:attrNameLst>
                                      </p:cBhvr>
                                      <p:tavLst>
                                        <p:tav tm="0">
                                          <p:val>
                                            <p:strVal val="ppt_x"/>
                                          </p:val>
                                        </p:tav>
                                        <p:tav tm="100000">
                                          <p:val>
                                            <p:strVal val="ppt_x"/>
                                          </p:val>
                                        </p:tav>
                                      </p:tavLst>
                                    </p:anim>
                                    <p:anim calcmode="lin" valueType="num">
                                      <p:cBhvr>
                                        <p:cTn id="15" dur="1000"/>
                                        <p:tgtEl>
                                          <p:spTgt spid="142"/>
                                        </p:tgtEl>
                                        <p:attrNameLst>
                                          <p:attrName>ppt_y</p:attrName>
                                        </p:attrNameLst>
                                      </p:cBhvr>
                                      <p:tavLst>
                                        <p:tav tm="0">
                                          <p:val>
                                            <p:strVal val="ppt_y"/>
                                          </p:val>
                                        </p:tav>
                                        <p:tav tm="100000">
                                          <p:val>
                                            <p:strVal val="ppt_y+.1"/>
                                          </p:val>
                                        </p:tav>
                                      </p:tavLst>
                                    </p:anim>
                                    <p:set>
                                      <p:cBhvr>
                                        <p:cTn id="16" dur="1" fill="hold">
                                          <p:stCondLst>
                                            <p:cond delay="999"/>
                                          </p:stCondLst>
                                        </p:cTn>
                                        <p:tgtEl>
                                          <p:spTgt spid="14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1000"/>
                                        <p:tgtEl>
                                          <p:spTgt spid="143"/>
                                        </p:tgtEl>
                                      </p:cBhvr>
                                    </p:animEffect>
                                    <p:anim calcmode="lin" valueType="num">
                                      <p:cBhvr>
                                        <p:cTn id="22" dur="1000" fill="hold"/>
                                        <p:tgtEl>
                                          <p:spTgt spid="143"/>
                                        </p:tgtEl>
                                        <p:attrNameLst>
                                          <p:attrName>ppt_x</p:attrName>
                                        </p:attrNameLst>
                                      </p:cBhvr>
                                      <p:tavLst>
                                        <p:tav tm="0">
                                          <p:val>
                                            <p:strVal val="#ppt_x"/>
                                          </p:val>
                                        </p:tav>
                                        <p:tav tm="100000">
                                          <p:val>
                                            <p:strVal val="#ppt_x"/>
                                          </p:val>
                                        </p:tav>
                                      </p:tavLst>
                                    </p:anim>
                                    <p:anim calcmode="lin" valueType="num">
                                      <p:cBhvr>
                                        <p:cTn id="23" dur="1000" fill="hold"/>
                                        <p:tgtEl>
                                          <p:spTgt spid="14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30"/>
                                        </p:tgtEl>
                                        <p:attrNameLst>
                                          <p:attrName>style.visibility</p:attrName>
                                        </p:attrNameLst>
                                      </p:cBhvr>
                                      <p:to>
                                        <p:strVal val="visible"/>
                                      </p:to>
                                    </p:set>
                                    <p:anim calcmode="lin" valueType="num">
                                      <p:cBhvr additive="base">
                                        <p:cTn id="27" dur="500" fill="hold"/>
                                        <p:tgtEl>
                                          <p:spTgt spid="130"/>
                                        </p:tgtEl>
                                        <p:attrNameLst>
                                          <p:attrName>ppt_x</p:attrName>
                                        </p:attrNameLst>
                                      </p:cBhvr>
                                      <p:tavLst>
                                        <p:tav tm="0">
                                          <p:val>
                                            <p:strVal val="#ppt_x"/>
                                          </p:val>
                                        </p:tav>
                                        <p:tav tm="100000">
                                          <p:val>
                                            <p:strVal val="#ppt_x"/>
                                          </p:val>
                                        </p:tav>
                                      </p:tavLst>
                                    </p:anim>
                                    <p:anim calcmode="lin" valueType="num">
                                      <p:cBhvr additive="base">
                                        <p:cTn id="28" dur="500" fill="hold"/>
                                        <p:tgtEl>
                                          <p:spTgt spid="1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anim calcmode="lin" valueType="num">
                                      <p:cBhvr additive="base">
                                        <p:cTn id="31" dur="500" fill="hold"/>
                                        <p:tgtEl>
                                          <p:spTgt spid="131"/>
                                        </p:tgtEl>
                                        <p:attrNameLst>
                                          <p:attrName>ppt_x</p:attrName>
                                        </p:attrNameLst>
                                      </p:cBhvr>
                                      <p:tavLst>
                                        <p:tav tm="0">
                                          <p:val>
                                            <p:strVal val="#ppt_x"/>
                                          </p:val>
                                        </p:tav>
                                        <p:tav tm="100000">
                                          <p:val>
                                            <p:strVal val="#ppt_x"/>
                                          </p:val>
                                        </p:tav>
                                      </p:tavLst>
                                    </p:anim>
                                    <p:anim calcmode="lin" valueType="num">
                                      <p:cBhvr additive="base">
                                        <p:cTn id="32" dur="500" fill="hold"/>
                                        <p:tgtEl>
                                          <p:spTgt spid="1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 calcmode="lin" valueType="num">
                                      <p:cBhvr additive="base">
                                        <p:cTn id="35" dur="500" fill="hold"/>
                                        <p:tgtEl>
                                          <p:spTgt spid="132"/>
                                        </p:tgtEl>
                                        <p:attrNameLst>
                                          <p:attrName>ppt_x</p:attrName>
                                        </p:attrNameLst>
                                      </p:cBhvr>
                                      <p:tavLst>
                                        <p:tav tm="0">
                                          <p:val>
                                            <p:strVal val="#ppt_x"/>
                                          </p:val>
                                        </p:tav>
                                        <p:tav tm="100000">
                                          <p:val>
                                            <p:strVal val="#ppt_x"/>
                                          </p:val>
                                        </p:tav>
                                      </p:tavLst>
                                    </p:anim>
                                    <p:anim calcmode="lin" valueType="num">
                                      <p:cBhvr additive="base">
                                        <p:cTn id="36" dur="500" fill="hold"/>
                                        <p:tgtEl>
                                          <p:spTgt spid="1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
                                        </p:tgtEl>
                                        <p:attrNameLst>
                                          <p:attrName>style.visibility</p:attrName>
                                        </p:attrNameLst>
                                      </p:cBhvr>
                                      <p:to>
                                        <p:strVal val="visible"/>
                                      </p:to>
                                    </p:set>
                                    <p:anim calcmode="lin" valueType="num">
                                      <p:cBhvr additive="base">
                                        <p:cTn id="39" dur="500" fill="hold"/>
                                        <p:tgtEl>
                                          <p:spTgt spid="133"/>
                                        </p:tgtEl>
                                        <p:attrNameLst>
                                          <p:attrName>ppt_x</p:attrName>
                                        </p:attrNameLst>
                                      </p:cBhvr>
                                      <p:tavLst>
                                        <p:tav tm="0">
                                          <p:val>
                                            <p:strVal val="#ppt_x"/>
                                          </p:val>
                                        </p:tav>
                                        <p:tav tm="100000">
                                          <p:val>
                                            <p:strVal val="#ppt_x"/>
                                          </p:val>
                                        </p:tav>
                                      </p:tavLst>
                                    </p:anim>
                                    <p:anim calcmode="lin" valueType="num">
                                      <p:cBhvr additive="base">
                                        <p:cTn id="40" dur="500" fill="hold"/>
                                        <p:tgtEl>
                                          <p:spTgt spid="133"/>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9" presetClass="entr" presetSubtype="0" fill="hold" nodeType="afterEffect">
                                  <p:stCondLst>
                                    <p:cond delay="0"/>
                                  </p:stCondLst>
                                  <p:childTnLst>
                                    <p:set>
                                      <p:cBhvr>
                                        <p:cTn id="43" dur="1" fill="hold">
                                          <p:stCondLst>
                                            <p:cond delay="0"/>
                                          </p:stCondLst>
                                        </p:cTn>
                                        <p:tgtEl>
                                          <p:spTgt spid="134"/>
                                        </p:tgtEl>
                                        <p:attrNameLst>
                                          <p:attrName>style.visibility</p:attrName>
                                        </p:attrNameLst>
                                      </p:cBhvr>
                                      <p:to>
                                        <p:strVal val="visible"/>
                                      </p:to>
                                    </p:set>
                                    <p:animEffect transition="in" filter="dissolve">
                                      <p:cBhvr>
                                        <p:cTn id="44" dur="500"/>
                                        <p:tgtEl>
                                          <p:spTgt spid="134"/>
                                        </p:tgtEl>
                                      </p:cBhvr>
                                    </p:animEffect>
                                  </p:childTnLst>
                                </p:cTn>
                              </p:par>
                              <p:par>
                                <p:cTn id="45" presetID="9" presetClass="entr" presetSubtype="0" fill="hold" nodeType="with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dissolve">
                                      <p:cBhvr>
                                        <p:cTn id="47" dur="500"/>
                                        <p:tgtEl>
                                          <p:spTgt spid="14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43"/>
                                        </p:tgtEl>
                                      </p:cBhvr>
                                    </p:animEffect>
                                    <p:anim calcmode="lin" valueType="num">
                                      <p:cBhvr>
                                        <p:cTn id="52" dur="1000"/>
                                        <p:tgtEl>
                                          <p:spTgt spid="143"/>
                                        </p:tgtEl>
                                        <p:attrNameLst>
                                          <p:attrName>ppt_x</p:attrName>
                                        </p:attrNameLst>
                                      </p:cBhvr>
                                      <p:tavLst>
                                        <p:tav tm="0">
                                          <p:val>
                                            <p:strVal val="ppt_x"/>
                                          </p:val>
                                        </p:tav>
                                        <p:tav tm="100000">
                                          <p:val>
                                            <p:strVal val="ppt_x"/>
                                          </p:val>
                                        </p:tav>
                                      </p:tavLst>
                                    </p:anim>
                                    <p:anim calcmode="lin" valueType="num">
                                      <p:cBhvr>
                                        <p:cTn id="53" dur="1000"/>
                                        <p:tgtEl>
                                          <p:spTgt spid="143"/>
                                        </p:tgtEl>
                                        <p:attrNameLst>
                                          <p:attrName>ppt_y</p:attrName>
                                        </p:attrNameLst>
                                      </p:cBhvr>
                                      <p:tavLst>
                                        <p:tav tm="0">
                                          <p:val>
                                            <p:strVal val="ppt_y"/>
                                          </p:val>
                                        </p:tav>
                                        <p:tav tm="100000">
                                          <p:val>
                                            <p:strVal val="ppt_y+.1"/>
                                          </p:val>
                                        </p:tav>
                                      </p:tavLst>
                                    </p:anim>
                                    <p:set>
                                      <p:cBhvr>
                                        <p:cTn id="54" dur="1" fill="hold">
                                          <p:stCondLst>
                                            <p:cond delay="999"/>
                                          </p:stCondLst>
                                        </p:cTn>
                                        <p:tgtEl>
                                          <p:spTgt spid="14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4"/>
                                        </p:tgtEl>
                                        <p:attrNameLst>
                                          <p:attrName>style.visibility</p:attrName>
                                        </p:attrNameLst>
                                      </p:cBhvr>
                                      <p:to>
                                        <p:strVal val="visible"/>
                                      </p:to>
                                    </p:set>
                                    <p:anim calcmode="lin" valueType="num">
                                      <p:cBhvr additive="base">
                                        <p:cTn id="59" dur="500" fill="hold"/>
                                        <p:tgtEl>
                                          <p:spTgt spid="144"/>
                                        </p:tgtEl>
                                        <p:attrNameLst>
                                          <p:attrName>ppt_x</p:attrName>
                                        </p:attrNameLst>
                                      </p:cBhvr>
                                      <p:tavLst>
                                        <p:tav tm="0">
                                          <p:val>
                                            <p:strVal val="#ppt_x"/>
                                          </p:val>
                                        </p:tav>
                                        <p:tav tm="100000">
                                          <p:val>
                                            <p:strVal val="#ppt_x"/>
                                          </p:val>
                                        </p:tav>
                                      </p:tavLst>
                                    </p:anim>
                                    <p:anim calcmode="lin" valueType="num">
                                      <p:cBhvr additive="base">
                                        <p:cTn id="60" dur="500" fill="hold"/>
                                        <p:tgtEl>
                                          <p:spTgt spid="144"/>
                                        </p:tgtEl>
                                        <p:attrNameLst>
                                          <p:attrName>ppt_y</p:attrName>
                                        </p:attrNameLst>
                                      </p:cBhvr>
                                      <p:tavLst>
                                        <p:tav tm="0">
                                          <p:val>
                                            <p:strVal val="1+#ppt_h/2"/>
                                          </p:val>
                                        </p:tav>
                                        <p:tav tm="100000">
                                          <p:val>
                                            <p:strVal val="#ppt_y"/>
                                          </p:val>
                                        </p:tav>
                                      </p:tavLst>
                                    </p:anim>
                                  </p:childTnLst>
                                </p:cTn>
                              </p:par>
                              <p:par>
                                <p:cTn id="61" presetID="55"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 calcmode="lin" valueType="num">
                                      <p:cBhvr>
                                        <p:cTn id="63" dur="2000" fill="hold"/>
                                        <p:tgtEl>
                                          <p:spTgt spid="135"/>
                                        </p:tgtEl>
                                        <p:attrNameLst>
                                          <p:attrName>ppt_w</p:attrName>
                                        </p:attrNameLst>
                                      </p:cBhvr>
                                      <p:tavLst>
                                        <p:tav tm="0">
                                          <p:val>
                                            <p:strVal val="#ppt_w*0.70"/>
                                          </p:val>
                                        </p:tav>
                                        <p:tav tm="100000">
                                          <p:val>
                                            <p:strVal val="#ppt_w"/>
                                          </p:val>
                                        </p:tav>
                                      </p:tavLst>
                                    </p:anim>
                                    <p:anim calcmode="lin" valueType="num">
                                      <p:cBhvr>
                                        <p:cTn id="64" dur="2000" fill="hold"/>
                                        <p:tgtEl>
                                          <p:spTgt spid="135"/>
                                        </p:tgtEl>
                                        <p:attrNameLst>
                                          <p:attrName>ppt_h</p:attrName>
                                        </p:attrNameLst>
                                      </p:cBhvr>
                                      <p:tavLst>
                                        <p:tav tm="0">
                                          <p:val>
                                            <p:strVal val="#ppt_h"/>
                                          </p:val>
                                        </p:tav>
                                        <p:tav tm="100000">
                                          <p:val>
                                            <p:strVal val="#ppt_h"/>
                                          </p:val>
                                        </p:tav>
                                      </p:tavLst>
                                    </p:anim>
                                    <p:animEffect transition="in" filter="fade">
                                      <p:cBhvr>
                                        <p:cTn id="65" dur="2000"/>
                                        <p:tgtEl>
                                          <p:spTgt spid="135"/>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36"/>
                                        </p:tgtEl>
                                        <p:attrNameLst>
                                          <p:attrName>style.visibility</p:attrName>
                                        </p:attrNameLst>
                                      </p:cBhvr>
                                      <p:to>
                                        <p:strVal val="visible"/>
                                      </p:to>
                                    </p:set>
                                    <p:anim calcmode="lin" valueType="num">
                                      <p:cBhvr>
                                        <p:cTn id="68" dur="2000" fill="hold"/>
                                        <p:tgtEl>
                                          <p:spTgt spid="136"/>
                                        </p:tgtEl>
                                        <p:attrNameLst>
                                          <p:attrName>ppt_w</p:attrName>
                                        </p:attrNameLst>
                                      </p:cBhvr>
                                      <p:tavLst>
                                        <p:tav tm="0">
                                          <p:val>
                                            <p:strVal val="#ppt_w*0.70"/>
                                          </p:val>
                                        </p:tav>
                                        <p:tav tm="100000">
                                          <p:val>
                                            <p:strVal val="#ppt_w"/>
                                          </p:val>
                                        </p:tav>
                                      </p:tavLst>
                                    </p:anim>
                                    <p:anim calcmode="lin" valueType="num">
                                      <p:cBhvr>
                                        <p:cTn id="69" dur="2000" fill="hold"/>
                                        <p:tgtEl>
                                          <p:spTgt spid="136"/>
                                        </p:tgtEl>
                                        <p:attrNameLst>
                                          <p:attrName>ppt_h</p:attrName>
                                        </p:attrNameLst>
                                      </p:cBhvr>
                                      <p:tavLst>
                                        <p:tav tm="0">
                                          <p:val>
                                            <p:strVal val="#ppt_h"/>
                                          </p:val>
                                        </p:tav>
                                        <p:tav tm="100000">
                                          <p:val>
                                            <p:strVal val="#ppt_h"/>
                                          </p:val>
                                        </p:tav>
                                      </p:tavLst>
                                    </p:anim>
                                    <p:animEffect transition="in" filter="fade">
                                      <p:cBhvr>
                                        <p:cTn id="70" dur="2000"/>
                                        <p:tgtEl>
                                          <p:spTgt spid="136"/>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xit" presetSubtype="0" fill="hold" grpId="1" nodeType="clickEffect">
                                  <p:stCondLst>
                                    <p:cond delay="0"/>
                                  </p:stCondLst>
                                  <p:childTnLst>
                                    <p:anim calcmode="lin" valueType="num">
                                      <p:cBhvr>
                                        <p:cTn id="74" dur="1000"/>
                                        <p:tgtEl>
                                          <p:spTgt spid="135"/>
                                        </p:tgtEl>
                                        <p:attrNameLst>
                                          <p:attrName>ppt_w</p:attrName>
                                        </p:attrNameLst>
                                      </p:cBhvr>
                                      <p:tavLst>
                                        <p:tav tm="0">
                                          <p:val>
                                            <p:strVal val="ppt_w"/>
                                          </p:val>
                                        </p:tav>
                                        <p:tav tm="100000">
                                          <p:val>
                                            <p:strVal val="ppt_w*0.70"/>
                                          </p:val>
                                        </p:tav>
                                      </p:tavLst>
                                    </p:anim>
                                    <p:anim calcmode="lin" valueType="num">
                                      <p:cBhvr>
                                        <p:cTn id="75" dur="1000"/>
                                        <p:tgtEl>
                                          <p:spTgt spid="135"/>
                                        </p:tgtEl>
                                        <p:attrNameLst>
                                          <p:attrName>ppt_h</p:attrName>
                                        </p:attrNameLst>
                                      </p:cBhvr>
                                      <p:tavLst>
                                        <p:tav tm="0">
                                          <p:val>
                                            <p:strVal val="ppt_h"/>
                                          </p:val>
                                        </p:tav>
                                        <p:tav tm="100000">
                                          <p:val>
                                            <p:strVal val="ppt_h"/>
                                          </p:val>
                                        </p:tav>
                                      </p:tavLst>
                                    </p:anim>
                                    <p:animEffect transition="out" filter="fade">
                                      <p:cBhvr>
                                        <p:cTn id="76" dur="1000"/>
                                        <p:tgtEl>
                                          <p:spTgt spid="135"/>
                                        </p:tgtEl>
                                      </p:cBhvr>
                                    </p:animEffect>
                                    <p:set>
                                      <p:cBhvr>
                                        <p:cTn id="77" dur="1" fill="hold">
                                          <p:stCondLst>
                                            <p:cond delay="999"/>
                                          </p:stCondLst>
                                        </p:cTn>
                                        <p:tgtEl>
                                          <p:spTgt spid="135"/>
                                        </p:tgtEl>
                                        <p:attrNameLst>
                                          <p:attrName>style.visibility</p:attrName>
                                        </p:attrNameLst>
                                      </p:cBhvr>
                                      <p:to>
                                        <p:strVal val="hidden"/>
                                      </p:to>
                                    </p:set>
                                  </p:childTnLst>
                                </p:cTn>
                              </p:par>
                              <p:par>
                                <p:cTn id="78" presetID="55" presetClass="exit" presetSubtype="0" fill="hold" grpId="1" nodeType="withEffect">
                                  <p:stCondLst>
                                    <p:cond delay="0"/>
                                  </p:stCondLst>
                                  <p:childTnLst>
                                    <p:anim calcmode="lin" valueType="num">
                                      <p:cBhvr>
                                        <p:cTn id="79" dur="1000"/>
                                        <p:tgtEl>
                                          <p:spTgt spid="136"/>
                                        </p:tgtEl>
                                        <p:attrNameLst>
                                          <p:attrName>ppt_w</p:attrName>
                                        </p:attrNameLst>
                                      </p:cBhvr>
                                      <p:tavLst>
                                        <p:tav tm="0">
                                          <p:val>
                                            <p:strVal val="ppt_w"/>
                                          </p:val>
                                        </p:tav>
                                        <p:tav tm="100000">
                                          <p:val>
                                            <p:strVal val="ppt_w*0.70"/>
                                          </p:val>
                                        </p:tav>
                                      </p:tavLst>
                                    </p:anim>
                                    <p:anim calcmode="lin" valueType="num">
                                      <p:cBhvr>
                                        <p:cTn id="80" dur="1000"/>
                                        <p:tgtEl>
                                          <p:spTgt spid="136"/>
                                        </p:tgtEl>
                                        <p:attrNameLst>
                                          <p:attrName>ppt_h</p:attrName>
                                        </p:attrNameLst>
                                      </p:cBhvr>
                                      <p:tavLst>
                                        <p:tav tm="0">
                                          <p:val>
                                            <p:strVal val="ppt_h"/>
                                          </p:val>
                                        </p:tav>
                                        <p:tav tm="100000">
                                          <p:val>
                                            <p:strVal val="ppt_h"/>
                                          </p:val>
                                        </p:tav>
                                      </p:tavLst>
                                    </p:anim>
                                    <p:animEffect transition="out" filter="fade">
                                      <p:cBhvr>
                                        <p:cTn id="81" dur="1000"/>
                                        <p:tgtEl>
                                          <p:spTgt spid="136"/>
                                        </p:tgtEl>
                                      </p:cBhvr>
                                    </p:animEffect>
                                    <p:set>
                                      <p:cBhvr>
                                        <p:cTn id="82" dur="1" fill="hold">
                                          <p:stCondLst>
                                            <p:cond delay="999"/>
                                          </p:stCondLst>
                                        </p:cTn>
                                        <p:tgtEl>
                                          <p:spTgt spid="136"/>
                                        </p:tgtEl>
                                        <p:attrNameLst>
                                          <p:attrName>style.visibility</p:attrName>
                                        </p:attrNameLst>
                                      </p:cBhvr>
                                      <p:to>
                                        <p:strVal val="hidden"/>
                                      </p:to>
                                    </p:set>
                                  </p:childTnLst>
                                </p:cTn>
                              </p:par>
                            </p:childTnLst>
                          </p:cTn>
                        </p:par>
                        <p:par>
                          <p:cTn id="83" fill="hold">
                            <p:stCondLst>
                              <p:cond delay="1000"/>
                            </p:stCondLst>
                            <p:childTnLst>
                              <p:par>
                                <p:cTn id="84" presetID="2" presetClass="exit" presetSubtype="4" fill="hold" grpId="1" nodeType="afterEffect">
                                  <p:stCondLst>
                                    <p:cond delay="0"/>
                                  </p:stCondLst>
                                  <p:childTnLst>
                                    <p:anim calcmode="lin" valueType="num">
                                      <p:cBhvr additive="base">
                                        <p:cTn id="85" dur="500"/>
                                        <p:tgtEl>
                                          <p:spTgt spid="144"/>
                                        </p:tgtEl>
                                        <p:attrNameLst>
                                          <p:attrName>ppt_x</p:attrName>
                                        </p:attrNameLst>
                                      </p:cBhvr>
                                      <p:tavLst>
                                        <p:tav tm="0">
                                          <p:val>
                                            <p:strVal val="ppt_x"/>
                                          </p:val>
                                        </p:tav>
                                        <p:tav tm="100000">
                                          <p:val>
                                            <p:strVal val="ppt_x"/>
                                          </p:val>
                                        </p:tav>
                                      </p:tavLst>
                                    </p:anim>
                                    <p:anim calcmode="lin" valueType="num">
                                      <p:cBhvr additive="base">
                                        <p:cTn id="86" dur="500"/>
                                        <p:tgtEl>
                                          <p:spTgt spid="144"/>
                                        </p:tgtEl>
                                        <p:attrNameLst>
                                          <p:attrName>ppt_y</p:attrName>
                                        </p:attrNameLst>
                                      </p:cBhvr>
                                      <p:tavLst>
                                        <p:tav tm="0">
                                          <p:val>
                                            <p:strVal val="ppt_y"/>
                                          </p:val>
                                        </p:tav>
                                        <p:tav tm="100000">
                                          <p:val>
                                            <p:strVal val="1+ppt_h/2"/>
                                          </p:val>
                                        </p:tav>
                                      </p:tavLst>
                                    </p:anim>
                                    <p:set>
                                      <p:cBhvr>
                                        <p:cTn id="87" dur="1" fill="hold">
                                          <p:stCondLst>
                                            <p:cond delay="499"/>
                                          </p:stCondLst>
                                        </p:cTn>
                                        <p:tgtEl>
                                          <p:spTgt spid="14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45"/>
                                        </p:tgtEl>
                                        <p:attrNameLst>
                                          <p:attrName>style.visibility</p:attrName>
                                        </p:attrNameLst>
                                      </p:cBhvr>
                                      <p:to>
                                        <p:strVal val="visible"/>
                                      </p:to>
                                    </p:set>
                                    <p:animEffect transition="in" filter="fade">
                                      <p:cBhvr>
                                        <p:cTn id="92" dur="1000"/>
                                        <p:tgtEl>
                                          <p:spTgt spid="145"/>
                                        </p:tgtEl>
                                      </p:cBhvr>
                                    </p:animEffect>
                                    <p:anim calcmode="lin" valueType="num">
                                      <p:cBhvr>
                                        <p:cTn id="93" dur="1000" fill="hold"/>
                                        <p:tgtEl>
                                          <p:spTgt spid="145"/>
                                        </p:tgtEl>
                                        <p:attrNameLst>
                                          <p:attrName>ppt_x</p:attrName>
                                        </p:attrNameLst>
                                      </p:cBhvr>
                                      <p:tavLst>
                                        <p:tav tm="0">
                                          <p:val>
                                            <p:strVal val="#ppt_x"/>
                                          </p:val>
                                        </p:tav>
                                        <p:tav tm="100000">
                                          <p:val>
                                            <p:strVal val="#ppt_x"/>
                                          </p:val>
                                        </p:tav>
                                      </p:tavLst>
                                    </p:anim>
                                    <p:anim calcmode="lin" valueType="num">
                                      <p:cBhvr>
                                        <p:cTn id="94" dur="1000" fill="hold"/>
                                        <p:tgtEl>
                                          <p:spTgt spid="145"/>
                                        </p:tgtEl>
                                        <p:attrNameLst>
                                          <p:attrName>ppt_y</p:attrName>
                                        </p:attrNameLst>
                                      </p:cBhvr>
                                      <p:tavLst>
                                        <p:tav tm="0">
                                          <p:val>
                                            <p:strVal val="#ppt_y+.1"/>
                                          </p:val>
                                        </p:tav>
                                        <p:tav tm="100000">
                                          <p:val>
                                            <p:strVal val="#ppt_y"/>
                                          </p:val>
                                        </p:tav>
                                      </p:tavLst>
                                    </p:anim>
                                  </p:childTnLst>
                                </p:cTn>
                              </p:par>
                              <p:par>
                                <p:cTn id="95" presetID="55" presetClass="entr" presetSubtype="0" fill="hold" grpId="0" nodeType="withEffect">
                                  <p:stCondLst>
                                    <p:cond delay="0"/>
                                  </p:stCondLst>
                                  <p:childTnLst>
                                    <p:set>
                                      <p:cBhvr>
                                        <p:cTn id="96" dur="1" fill="hold">
                                          <p:stCondLst>
                                            <p:cond delay="0"/>
                                          </p:stCondLst>
                                        </p:cTn>
                                        <p:tgtEl>
                                          <p:spTgt spid="137"/>
                                        </p:tgtEl>
                                        <p:attrNameLst>
                                          <p:attrName>style.visibility</p:attrName>
                                        </p:attrNameLst>
                                      </p:cBhvr>
                                      <p:to>
                                        <p:strVal val="visible"/>
                                      </p:to>
                                    </p:set>
                                    <p:anim calcmode="lin" valueType="num">
                                      <p:cBhvr>
                                        <p:cTn id="97" dur="2000" fill="hold"/>
                                        <p:tgtEl>
                                          <p:spTgt spid="137"/>
                                        </p:tgtEl>
                                        <p:attrNameLst>
                                          <p:attrName>ppt_w</p:attrName>
                                        </p:attrNameLst>
                                      </p:cBhvr>
                                      <p:tavLst>
                                        <p:tav tm="0">
                                          <p:val>
                                            <p:strVal val="#ppt_w*0.70"/>
                                          </p:val>
                                        </p:tav>
                                        <p:tav tm="100000">
                                          <p:val>
                                            <p:strVal val="#ppt_w"/>
                                          </p:val>
                                        </p:tav>
                                      </p:tavLst>
                                    </p:anim>
                                    <p:anim calcmode="lin" valueType="num">
                                      <p:cBhvr>
                                        <p:cTn id="98" dur="2000" fill="hold"/>
                                        <p:tgtEl>
                                          <p:spTgt spid="137"/>
                                        </p:tgtEl>
                                        <p:attrNameLst>
                                          <p:attrName>ppt_h</p:attrName>
                                        </p:attrNameLst>
                                      </p:cBhvr>
                                      <p:tavLst>
                                        <p:tav tm="0">
                                          <p:val>
                                            <p:strVal val="#ppt_h"/>
                                          </p:val>
                                        </p:tav>
                                        <p:tav tm="100000">
                                          <p:val>
                                            <p:strVal val="#ppt_h"/>
                                          </p:val>
                                        </p:tav>
                                      </p:tavLst>
                                    </p:anim>
                                    <p:animEffect transition="in" filter="fade">
                                      <p:cBhvr>
                                        <p:cTn id="99" dur="2000"/>
                                        <p:tgtEl>
                                          <p:spTgt spid="137"/>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 calcmode="lin" valueType="num">
                                      <p:cBhvr>
                                        <p:cTn id="102" dur="2000" fill="hold"/>
                                        <p:tgtEl>
                                          <p:spTgt spid="138"/>
                                        </p:tgtEl>
                                        <p:attrNameLst>
                                          <p:attrName>ppt_w</p:attrName>
                                        </p:attrNameLst>
                                      </p:cBhvr>
                                      <p:tavLst>
                                        <p:tav tm="0">
                                          <p:val>
                                            <p:strVal val="#ppt_w*0.70"/>
                                          </p:val>
                                        </p:tav>
                                        <p:tav tm="100000">
                                          <p:val>
                                            <p:strVal val="#ppt_w"/>
                                          </p:val>
                                        </p:tav>
                                      </p:tavLst>
                                    </p:anim>
                                    <p:anim calcmode="lin" valueType="num">
                                      <p:cBhvr>
                                        <p:cTn id="103" dur="2000" fill="hold"/>
                                        <p:tgtEl>
                                          <p:spTgt spid="138"/>
                                        </p:tgtEl>
                                        <p:attrNameLst>
                                          <p:attrName>ppt_h</p:attrName>
                                        </p:attrNameLst>
                                      </p:cBhvr>
                                      <p:tavLst>
                                        <p:tav tm="0">
                                          <p:val>
                                            <p:strVal val="#ppt_h"/>
                                          </p:val>
                                        </p:tav>
                                        <p:tav tm="100000">
                                          <p:val>
                                            <p:strVal val="#ppt_h"/>
                                          </p:val>
                                        </p:tav>
                                      </p:tavLst>
                                    </p:anim>
                                    <p:animEffect transition="in" filter="fade">
                                      <p:cBhvr>
                                        <p:cTn id="104" dur="2000"/>
                                        <p:tgtEl>
                                          <p:spTgt spid="138"/>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xit" presetSubtype="0" fill="hold" grpId="1" nodeType="clickEffect">
                                  <p:stCondLst>
                                    <p:cond delay="0"/>
                                  </p:stCondLst>
                                  <p:childTnLst>
                                    <p:animEffect transition="out" filter="fade">
                                      <p:cBhvr>
                                        <p:cTn id="108" dur="1000"/>
                                        <p:tgtEl>
                                          <p:spTgt spid="145"/>
                                        </p:tgtEl>
                                      </p:cBhvr>
                                    </p:animEffect>
                                    <p:anim calcmode="lin" valueType="num">
                                      <p:cBhvr>
                                        <p:cTn id="109" dur="1000"/>
                                        <p:tgtEl>
                                          <p:spTgt spid="145"/>
                                        </p:tgtEl>
                                        <p:attrNameLst>
                                          <p:attrName>ppt_x</p:attrName>
                                        </p:attrNameLst>
                                      </p:cBhvr>
                                      <p:tavLst>
                                        <p:tav tm="0">
                                          <p:val>
                                            <p:strVal val="ppt_x"/>
                                          </p:val>
                                        </p:tav>
                                        <p:tav tm="100000">
                                          <p:val>
                                            <p:strVal val="ppt_x"/>
                                          </p:val>
                                        </p:tav>
                                      </p:tavLst>
                                    </p:anim>
                                    <p:anim calcmode="lin" valueType="num">
                                      <p:cBhvr>
                                        <p:cTn id="110" dur="1000"/>
                                        <p:tgtEl>
                                          <p:spTgt spid="145"/>
                                        </p:tgtEl>
                                        <p:attrNameLst>
                                          <p:attrName>ppt_y</p:attrName>
                                        </p:attrNameLst>
                                      </p:cBhvr>
                                      <p:tavLst>
                                        <p:tav tm="0">
                                          <p:val>
                                            <p:strVal val="ppt_y"/>
                                          </p:val>
                                        </p:tav>
                                        <p:tav tm="100000">
                                          <p:val>
                                            <p:strVal val="ppt_y+.1"/>
                                          </p:val>
                                        </p:tav>
                                      </p:tavLst>
                                    </p:anim>
                                    <p:set>
                                      <p:cBhvr>
                                        <p:cTn id="111" dur="1" fill="hold">
                                          <p:stCondLst>
                                            <p:cond delay="999"/>
                                          </p:stCondLst>
                                        </p:cTn>
                                        <p:tgtEl>
                                          <p:spTgt spid="145"/>
                                        </p:tgtEl>
                                        <p:attrNameLst>
                                          <p:attrName>style.visibility</p:attrName>
                                        </p:attrNameLst>
                                      </p:cBhvr>
                                      <p:to>
                                        <p:strVal val="hidden"/>
                                      </p:to>
                                    </p:set>
                                  </p:childTnLst>
                                </p:cTn>
                              </p:par>
                              <p:par>
                                <p:cTn id="112" presetID="55" presetClass="exit" presetSubtype="0" fill="hold" grpId="1" nodeType="withEffect">
                                  <p:stCondLst>
                                    <p:cond delay="0"/>
                                  </p:stCondLst>
                                  <p:childTnLst>
                                    <p:anim calcmode="lin" valueType="num">
                                      <p:cBhvr>
                                        <p:cTn id="113" dur="1000"/>
                                        <p:tgtEl>
                                          <p:spTgt spid="137"/>
                                        </p:tgtEl>
                                        <p:attrNameLst>
                                          <p:attrName>ppt_w</p:attrName>
                                        </p:attrNameLst>
                                      </p:cBhvr>
                                      <p:tavLst>
                                        <p:tav tm="0">
                                          <p:val>
                                            <p:strVal val="ppt_w"/>
                                          </p:val>
                                        </p:tav>
                                        <p:tav tm="100000">
                                          <p:val>
                                            <p:strVal val="ppt_w*0.70"/>
                                          </p:val>
                                        </p:tav>
                                      </p:tavLst>
                                    </p:anim>
                                    <p:anim calcmode="lin" valueType="num">
                                      <p:cBhvr>
                                        <p:cTn id="114" dur="1000"/>
                                        <p:tgtEl>
                                          <p:spTgt spid="137"/>
                                        </p:tgtEl>
                                        <p:attrNameLst>
                                          <p:attrName>ppt_h</p:attrName>
                                        </p:attrNameLst>
                                      </p:cBhvr>
                                      <p:tavLst>
                                        <p:tav tm="0">
                                          <p:val>
                                            <p:strVal val="ppt_h"/>
                                          </p:val>
                                        </p:tav>
                                        <p:tav tm="100000">
                                          <p:val>
                                            <p:strVal val="ppt_h"/>
                                          </p:val>
                                        </p:tav>
                                      </p:tavLst>
                                    </p:anim>
                                    <p:animEffect transition="out" filter="fade">
                                      <p:cBhvr>
                                        <p:cTn id="115" dur="1000"/>
                                        <p:tgtEl>
                                          <p:spTgt spid="137"/>
                                        </p:tgtEl>
                                      </p:cBhvr>
                                    </p:animEffect>
                                    <p:set>
                                      <p:cBhvr>
                                        <p:cTn id="116" dur="1" fill="hold">
                                          <p:stCondLst>
                                            <p:cond delay="999"/>
                                          </p:stCondLst>
                                        </p:cTn>
                                        <p:tgtEl>
                                          <p:spTgt spid="137"/>
                                        </p:tgtEl>
                                        <p:attrNameLst>
                                          <p:attrName>style.visibility</p:attrName>
                                        </p:attrNameLst>
                                      </p:cBhvr>
                                      <p:to>
                                        <p:strVal val="hidden"/>
                                      </p:to>
                                    </p:set>
                                  </p:childTnLst>
                                </p:cTn>
                              </p:par>
                              <p:par>
                                <p:cTn id="117" presetID="55" presetClass="exit" presetSubtype="0" fill="hold" grpId="1" nodeType="withEffect">
                                  <p:stCondLst>
                                    <p:cond delay="0"/>
                                  </p:stCondLst>
                                  <p:childTnLst>
                                    <p:anim calcmode="lin" valueType="num">
                                      <p:cBhvr>
                                        <p:cTn id="118" dur="1000"/>
                                        <p:tgtEl>
                                          <p:spTgt spid="138"/>
                                        </p:tgtEl>
                                        <p:attrNameLst>
                                          <p:attrName>ppt_w</p:attrName>
                                        </p:attrNameLst>
                                      </p:cBhvr>
                                      <p:tavLst>
                                        <p:tav tm="0">
                                          <p:val>
                                            <p:strVal val="ppt_w"/>
                                          </p:val>
                                        </p:tav>
                                        <p:tav tm="100000">
                                          <p:val>
                                            <p:strVal val="ppt_w*0.70"/>
                                          </p:val>
                                        </p:tav>
                                      </p:tavLst>
                                    </p:anim>
                                    <p:anim calcmode="lin" valueType="num">
                                      <p:cBhvr>
                                        <p:cTn id="119" dur="1000"/>
                                        <p:tgtEl>
                                          <p:spTgt spid="138"/>
                                        </p:tgtEl>
                                        <p:attrNameLst>
                                          <p:attrName>ppt_h</p:attrName>
                                        </p:attrNameLst>
                                      </p:cBhvr>
                                      <p:tavLst>
                                        <p:tav tm="0">
                                          <p:val>
                                            <p:strVal val="ppt_h"/>
                                          </p:val>
                                        </p:tav>
                                        <p:tav tm="100000">
                                          <p:val>
                                            <p:strVal val="ppt_h"/>
                                          </p:val>
                                        </p:tav>
                                      </p:tavLst>
                                    </p:anim>
                                    <p:animEffect transition="out" filter="fade">
                                      <p:cBhvr>
                                        <p:cTn id="120" dur="1000"/>
                                        <p:tgtEl>
                                          <p:spTgt spid="138"/>
                                        </p:tgtEl>
                                      </p:cBhvr>
                                    </p:animEffect>
                                    <p:set>
                                      <p:cBhvr>
                                        <p:cTn id="121" dur="1" fill="hold">
                                          <p:stCondLst>
                                            <p:cond delay="999"/>
                                          </p:stCondLst>
                                        </p:cTn>
                                        <p:tgtEl>
                                          <p:spTgt spid="13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46"/>
                                        </p:tgtEl>
                                        <p:attrNameLst>
                                          <p:attrName>style.visibility</p:attrName>
                                        </p:attrNameLst>
                                      </p:cBhvr>
                                      <p:to>
                                        <p:strVal val="visible"/>
                                      </p:to>
                                    </p:set>
                                    <p:animEffect transition="in" filter="fade">
                                      <p:cBhvr>
                                        <p:cTn id="126" dur="1000"/>
                                        <p:tgtEl>
                                          <p:spTgt spid="146"/>
                                        </p:tgtEl>
                                      </p:cBhvr>
                                    </p:animEffect>
                                    <p:anim calcmode="lin" valueType="num">
                                      <p:cBhvr>
                                        <p:cTn id="127" dur="1000" fill="hold"/>
                                        <p:tgtEl>
                                          <p:spTgt spid="146"/>
                                        </p:tgtEl>
                                        <p:attrNameLst>
                                          <p:attrName>ppt_x</p:attrName>
                                        </p:attrNameLst>
                                      </p:cBhvr>
                                      <p:tavLst>
                                        <p:tav tm="0">
                                          <p:val>
                                            <p:strVal val="#ppt_x"/>
                                          </p:val>
                                        </p:tav>
                                        <p:tav tm="100000">
                                          <p:val>
                                            <p:strVal val="#ppt_x"/>
                                          </p:val>
                                        </p:tav>
                                      </p:tavLst>
                                    </p:anim>
                                    <p:anim calcmode="lin" valueType="num">
                                      <p:cBhvr>
                                        <p:cTn id="128" dur="1000" fill="hold"/>
                                        <p:tgtEl>
                                          <p:spTgt spid="146"/>
                                        </p:tgtEl>
                                        <p:attrNameLst>
                                          <p:attrName>ppt_y</p:attrName>
                                        </p:attrNameLst>
                                      </p:cBhvr>
                                      <p:tavLst>
                                        <p:tav tm="0">
                                          <p:val>
                                            <p:strVal val="#ppt_y+.1"/>
                                          </p:val>
                                        </p:tav>
                                        <p:tav tm="100000">
                                          <p:val>
                                            <p:strVal val="#ppt_y"/>
                                          </p:val>
                                        </p:tav>
                                      </p:tavLst>
                                    </p:anim>
                                  </p:childTnLst>
                                </p:cTn>
                              </p:par>
                              <p:par>
                                <p:cTn id="129" presetID="55" presetClass="entr" presetSubtype="0" fill="hold" grpId="0" nodeType="withEffect">
                                  <p:stCondLst>
                                    <p:cond delay="0"/>
                                  </p:stCondLst>
                                  <p:childTnLst>
                                    <p:set>
                                      <p:cBhvr>
                                        <p:cTn id="130" dur="1" fill="hold">
                                          <p:stCondLst>
                                            <p:cond delay="0"/>
                                          </p:stCondLst>
                                        </p:cTn>
                                        <p:tgtEl>
                                          <p:spTgt spid="139"/>
                                        </p:tgtEl>
                                        <p:attrNameLst>
                                          <p:attrName>style.visibility</p:attrName>
                                        </p:attrNameLst>
                                      </p:cBhvr>
                                      <p:to>
                                        <p:strVal val="visible"/>
                                      </p:to>
                                    </p:set>
                                    <p:anim calcmode="lin" valueType="num">
                                      <p:cBhvr>
                                        <p:cTn id="131" dur="2000" fill="hold"/>
                                        <p:tgtEl>
                                          <p:spTgt spid="139"/>
                                        </p:tgtEl>
                                        <p:attrNameLst>
                                          <p:attrName>ppt_w</p:attrName>
                                        </p:attrNameLst>
                                      </p:cBhvr>
                                      <p:tavLst>
                                        <p:tav tm="0">
                                          <p:val>
                                            <p:strVal val="#ppt_w*0.70"/>
                                          </p:val>
                                        </p:tav>
                                        <p:tav tm="100000">
                                          <p:val>
                                            <p:strVal val="#ppt_w"/>
                                          </p:val>
                                        </p:tav>
                                      </p:tavLst>
                                    </p:anim>
                                    <p:anim calcmode="lin" valueType="num">
                                      <p:cBhvr>
                                        <p:cTn id="132" dur="2000" fill="hold"/>
                                        <p:tgtEl>
                                          <p:spTgt spid="139"/>
                                        </p:tgtEl>
                                        <p:attrNameLst>
                                          <p:attrName>ppt_h</p:attrName>
                                        </p:attrNameLst>
                                      </p:cBhvr>
                                      <p:tavLst>
                                        <p:tav tm="0">
                                          <p:val>
                                            <p:strVal val="#ppt_h"/>
                                          </p:val>
                                        </p:tav>
                                        <p:tav tm="100000">
                                          <p:val>
                                            <p:strVal val="#ppt_h"/>
                                          </p:val>
                                        </p:tav>
                                      </p:tavLst>
                                    </p:anim>
                                    <p:animEffect transition="in" filter="fade">
                                      <p:cBhvr>
                                        <p:cTn id="133" dur="2000"/>
                                        <p:tgtEl>
                                          <p:spTgt spid="139"/>
                                        </p:tgtEl>
                                      </p:cBhvr>
                                    </p:animEffect>
                                  </p:childTnLst>
                                </p:cTn>
                              </p:par>
                            </p:childTnLst>
                          </p:cTn>
                        </p:par>
                      </p:childTnLst>
                    </p:cTn>
                  </p:par>
                  <p:par>
                    <p:cTn id="134" fill="hold">
                      <p:stCondLst>
                        <p:cond delay="indefinite"/>
                      </p:stCondLst>
                      <p:childTnLst>
                        <p:par>
                          <p:cTn id="135" fill="hold">
                            <p:stCondLst>
                              <p:cond delay="0"/>
                            </p:stCondLst>
                            <p:childTnLst>
                              <p:par>
                                <p:cTn id="136" presetID="55" presetClass="exit" presetSubtype="0" fill="hold" grpId="1" nodeType="clickEffect">
                                  <p:stCondLst>
                                    <p:cond delay="0"/>
                                  </p:stCondLst>
                                  <p:childTnLst>
                                    <p:anim calcmode="lin" valueType="num">
                                      <p:cBhvr>
                                        <p:cTn id="137" dur="1000"/>
                                        <p:tgtEl>
                                          <p:spTgt spid="139"/>
                                        </p:tgtEl>
                                        <p:attrNameLst>
                                          <p:attrName>ppt_w</p:attrName>
                                        </p:attrNameLst>
                                      </p:cBhvr>
                                      <p:tavLst>
                                        <p:tav tm="0">
                                          <p:val>
                                            <p:strVal val="ppt_w"/>
                                          </p:val>
                                        </p:tav>
                                        <p:tav tm="100000">
                                          <p:val>
                                            <p:strVal val="ppt_w*0.70"/>
                                          </p:val>
                                        </p:tav>
                                      </p:tavLst>
                                    </p:anim>
                                    <p:anim calcmode="lin" valueType="num">
                                      <p:cBhvr>
                                        <p:cTn id="138" dur="1000"/>
                                        <p:tgtEl>
                                          <p:spTgt spid="139"/>
                                        </p:tgtEl>
                                        <p:attrNameLst>
                                          <p:attrName>ppt_h</p:attrName>
                                        </p:attrNameLst>
                                      </p:cBhvr>
                                      <p:tavLst>
                                        <p:tav tm="0">
                                          <p:val>
                                            <p:strVal val="ppt_h"/>
                                          </p:val>
                                        </p:tav>
                                        <p:tav tm="100000">
                                          <p:val>
                                            <p:strVal val="ppt_h"/>
                                          </p:val>
                                        </p:tav>
                                      </p:tavLst>
                                    </p:anim>
                                    <p:animEffect transition="out" filter="fade">
                                      <p:cBhvr>
                                        <p:cTn id="139" dur="1000"/>
                                        <p:tgtEl>
                                          <p:spTgt spid="139"/>
                                        </p:tgtEl>
                                      </p:cBhvr>
                                    </p:animEffect>
                                    <p:set>
                                      <p:cBhvr>
                                        <p:cTn id="140" dur="1" fill="hold">
                                          <p:stCondLst>
                                            <p:cond delay="999"/>
                                          </p:stCondLst>
                                        </p:cTn>
                                        <p:tgtEl>
                                          <p:spTgt spid="139"/>
                                        </p:tgtEl>
                                        <p:attrNameLst>
                                          <p:attrName>style.visibility</p:attrName>
                                        </p:attrNameLst>
                                      </p:cBhvr>
                                      <p:to>
                                        <p:strVal val="hidden"/>
                                      </p:to>
                                    </p:set>
                                  </p:childTnLst>
                                </p:cTn>
                              </p:par>
                              <p:par>
                                <p:cTn id="141" presetID="42" presetClass="exit" presetSubtype="0" fill="hold" grpId="1" nodeType="withEffect">
                                  <p:stCondLst>
                                    <p:cond delay="0"/>
                                  </p:stCondLst>
                                  <p:childTnLst>
                                    <p:animEffect transition="out" filter="fade">
                                      <p:cBhvr>
                                        <p:cTn id="142" dur="1000"/>
                                        <p:tgtEl>
                                          <p:spTgt spid="146"/>
                                        </p:tgtEl>
                                      </p:cBhvr>
                                    </p:animEffect>
                                    <p:anim calcmode="lin" valueType="num">
                                      <p:cBhvr>
                                        <p:cTn id="143" dur="1000"/>
                                        <p:tgtEl>
                                          <p:spTgt spid="146"/>
                                        </p:tgtEl>
                                        <p:attrNameLst>
                                          <p:attrName>ppt_x</p:attrName>
                                        </p:attrNameLst>
                                      </p:cBhvr>
                                      <p:tavLst>
                                        <p:tav tm="0">
                                          <p:val>
                                            <p:strVal val="ppt_x"/>
                                          </p:val>
                                        </p:tav>
                                        <p:tav tm="100000">
                                          <p:val>
                                            <p:strVal val="ppt_x"/>
                                          </p:val>
                                        </p:tav>
                                      </p:tavLst>
                                    </p:anim>
                                    <p:anim calcmode="lin" valueType="num">
                                      <p:cBhvr>
                                        <p:cTn id="144" dur="1000"/>
                                        <p:tgtEl>
                                          <p:spTgt spid="146"/>
                                        </p:tgtEl>
                                        <p:attrNameLst>
                                          <p:attrName>ppt_y</p:attrName>
                                        </p:attrNameLst>
                                      </p:cBhvr>
                                      <p:tavLst>
                                        <p:tav tm="0">
                                          <p:val>
                                            <p:strVal val="ppt_y"/>
                                          </p:val>
                                        </p:tav>
                                        <p:tav tm="100000">
                                          <p:val>
                                            <p:strVal val="ppt_y+.1"/>
                                          </p:val>
                                        </p:tav>
                                      </p:tavLst>
                                    </p:anim>
                                    <p:set>
                                      <p:cBhvr>
                                        <p:cTn id="145" dur="1" fill="hold">
                                          <p:stCondLst>
                                            <p:cond delay="999"/>
                                          </p:stCondLst>
                                        </p:cTn>
                                        <p:tgtEl>
                                          <p:spTgt spid="14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2"/>
                                        </p:tgtEl>
                                        <p:attrNameLst>
                                          <p:attrName>style.visibility</p:attrName>
                                        </p:attrNameLst>
                                      </p:cBhvr>
                                      <p:to>
                                        <p:strVal val="visible"/>
                                      </p:to>
                                    </p:set>
                                    <p:animEffect transition="in" filter="fade">
                                      <p:cBhvr>
                                        <p:cTn id="150" dur="1000"/>
                                        <p:tgtEl>
                                          <p:spTgt spid="2"/>
                                        </p:tgtEl>
                                      </p:cBhvr>
                                    </p:animEffect>
                                    <p:anim calcmode="lin" valueType="num">
                                      <p:cBhvr>
                                        <p:cTn id="151" dur="1000" fill="hold"/>
                                        <p:tgtEl>
                                          <p:spTgt spid="2"/>
                                        </p:tgtEl>
                                        <p:attrNameLst>
                                          <p:attrName>ppt_x</p:attrName>
                                        </p:attrNameLst>
                                      </p:cBhvr>
                                      <p:tavLst>
                                        <p:tav tm="0">
                                          <p:val>
                                            <p:strVal val="#ppt_x"/>
                                          </p:val>
                                        </p:tav>
                                        <p:tav tm="100000">
                                          <p:val>
                                            <p:strVal val="#ppt_x"/>
                                          </p:val>
                                        </p:tav>
                                      </p:tavLst>
                                    </p:anim>
                                    <p:anim calcmode="lin" valueType="num">
                                      <p:cBhvr>
                                        <p:cTn id="152" dur="1000" fill="hold"/>
                                        <p:tgtEl>
                                          <p:spTgt spid="2"/>
                                        </p:tgtEl>
                                        <p:attrNameLst>
                                          <p:attrName>ppt_y</p:attrName>
                                        </p:attrNameLst>
                                      </p:cBhvr>
                                      <p:tavLst>
                                        <p:tav tm="0">
                                          <p:val>
                                            <p:strVal val="#ppt_y+.1"/>
                                          </p:val>
                                        </p:tav>
                                        <p:tav tm="100000">
                                          <p:val>
                                            <p:strVal val="#ppt_y"/>
                                          </p:val>
                                        </p:tav>
                                      </p:tavLst>
                                    </p:anim>
                                  </p:childTnLst>
                                </p:cTn>
                              </p:par>
                            </p:childTnLst>
                          </p:cTn>
                        </p:par>
                        <p:par>
                          <p:cTn id="153" fill="hold">
                            <p:stCondLst>
                              <p:cond delay="1000"/>
                            </p:stCondLst>
                            <p:childTnLst>
                              <p:par>
                                <p:cTn id="154" presetID="9" presetClass="exit" presetSubtype="0" fill="hold" nodeType="afterEffect">
                                  <p:stCondLst>
                                    <p:cond delay="0"/>
                                  </p:stCondLst>
                                  <p:childTnLst>
                                    <p:animEffect transition="out" filter="dissolve">
                                      <p:cBhvr>
                                        <p:cTn id="155" dur="500"/>
                                        <p:tgtEl>
                                          <p:spTgt spid="140"/>
                                        </p:tgtEl>
                                      </p:cBhvr>
                                    </p:animEffect>
                                    <p:set>
                                      <p:cBhvr>
                                        <p:cTn id="156" dur="1" fill="hold">
                                          <p:stCondLst>
                                            <p:cond delay="499"/>
                                          </p:stCondLst>
                                        </p:cTn>
                                        <p:tgtEl>
                                          <p:spTgt spid="140"/>
                                        </p:tgtEl>
                                        <p:attrNameLst>
                                          <p:attrName>style.visibility</p:attrName>
                                        </p:attrNameLst>
                                      </p:cBhvr>
                                      <p:to>
                                        <p:strVal val="hidden"/>
                                      </p:to>
                                    </p:set>
                                  </p:childTnLst>
                                </p:cTn>
                              </p:par>
                            </p:childTnLst>
                          </p:cTn>
                        </p:par>
                        <p:par>
                          <p:cTn id="157" fill="hold">
                            <p:stCondLst>
                              <p:cond delay="1500"/>
                            </p:stCondLst>
                            <p:childTnLst>
                              <p:par>
                                <p:cTn id="158" presetID="9" presetClass="entr" presetSubtype="0" fill="hold" nodeType="afterEffect">
                                  <p:stCondLst>
                                    <p:cond delay="0"/>
                                  </p:stCondLst>
                                  <p:childTnLst>
                                    <p:set>
                                      <p:cBhvr>
                                        <p:cTn id="159" dur="1" fill="hold">
                                          <p:stCondLst>
                                            <p:cond delay="0"/>
                                          </p:stCondLst>
                                        </p:cTn>
                                        <p:tgtEl>
                                          <p:spTgt spid="141"/>
                                        </p:tgtEl>
                                        <p:attrNameLst>
                                          <p:attrName>style.visibility</p:attrName>
                                        </p:attrNameLst>
                                      </p:cBhvr>
                                      <p:to>
                                        <p:strVal val="visible"/>
                                      </p:to>
                                    </p:set>
                                    <p:animEffect transition="in" filter="dissolve">
                                      <p:cBhvr>
                                        <p:cTn id="160" dur="500"/>
                                        <p:tgtEl>
                                          <p:spTgt spid="141"/>
                                        </p:tgtEl>
                                      </p:cBhvr>
                                    </p:animEffect>
                                  </p:childTnLst>
                                </p:cTn>
                              </p:par>
                            </p:childTnLst>
                          </p:cTn>
                        </p:par>
                        <p:par>
                          <p:cTn id="161" fill="hold">
                            <p:stCondLst>
                              <p:cond delay="2000"/>
                            </p:stCondLst>
                            <p:childTnLst>
                              <p:par>
                                <p:cTn id="162" presetID="2" presetClass="entr" presetSubtype="4" fill="hold" grpId="0" nodeType="afterEffect">
                                  <p:stCondLst>
                                    <p:cond delay="0"/>
                                  </p:stCondLst>
                                  <p:childTnLst>
                                    <p:set>
                                      <p:cBhvr>
                                        <p:cTn id="163" dur="1" fill="hold">
                                          <p:stCondLst>
                                            <p:cond delay="0"/>
                                          </p:stCondLst>
                                        </p:cTn>
                                        <p:tgtEl>
                                          <p:spTgt spid="126"/>
                                        </p:tgtEl>
                                        <p:attrNameLst>
                                          <p:attrName>style.visibility</p:attrName>
                                        </p:attrNameLst>
                                      </p:cBhvr>
                                      <p:to>
                                        <p:strVal val="visible"/>
                                      </p:to>
                                    </p:set>
                                    <p:anim calcmode="lin" valueType="num">
                                      <p:cBhvr additive="base">
                                        <p:cTn id="164" dur="500" fill="hold"/>
                                        <p:tgtEl>
                                          <p:spTgt spid="126"/>
                                        </p:tgtEl>
                                        <p:attrNameLst>
                                          <p:attrName>ppt_x</p:attrName>
                                        </p:attrNameLst>
                                      </p:cBhvr>
                                      <p:tavLst>
                                        <p:tav tm="0">
                                          <p:val>
                                            <p:strVal val="#ppt_x"/>
                                          </p:val>
                                        </p:tav>
                                        <p:tav tm="100000">
                                          <p:val>
                                            <p:strVal val="#ppt_x"/>
                                          </p:val>
                                        </p:tav>
                                      </p:tavLst>
                                    </p:anim>
                                    <p:anim calcmode="lin" valueType="num">
                                      <p:cBhvr additive="base">
                                        <p:cTn id="165" dur="500" fill="hold"/>
                                        <p:tgtEl>
                                          <p:spTgt spid="126"/>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127"/>
                                        </p:tgtEl>
                                        <p:attrNameLst>
                                          <p:attrName>style.visibility</p:attrName>
                                        </p:attrNameLst>
                                      </p:cBhvr>
                                      <p:to>
                                        <p:strVal val="visible"/>
                                      </p:to>
                                    </p:set>
                                    <p:anim calcmode="lin" valueType="num">
                                      <p:cBhvr additive="base">
                                        <p:cTn id="168" dur="500" fill="hold"/>
                                        <p:tgtEl>
                                          <p:spTgt spid="127"/>
                                        </p:tgtEl>
                                        <p:attrNameLst>
                                          <p:attrName>ppt_x</p:attrName>
                                        </p:attrNameLst>
                                      </p:cBhvr>
                                      <p:tavLst>
                                        <p:tav tm="0">
                                          <p:val>
                                            <p:strVal val="#ppt_x"/>
                                          </p:val>
                                        </p:tav>
                                        <p:tav tm="100000">
                                          <p:val>
                                            <p:strVal val="#ppt_x"/>
                                          </p:val>
                                        </p:tav>
                                      </p:tavLst>
                                    </p:anim>
                                    <p:anim calcmode="lin" valueType="num">
                                      <p:cBhvr additive="base">
                                        <p:cTn id="169" dur="500" fill="hold"/>
                                        <p:tgtEl>
                                          <p:spTgt spid="127"/>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128"/>
                                        </p:tgtEl>
                                        <p:attrNameLst>
                                          <p:attrName>style.visibility</p:attrName>
                                        </p:attrNameLst>
                                      </p:cBhvr>
                                      <p:to>
                                        <p:strVal val="visible"/>
                                      </p:to>
                                    </p:set>
                                    <p:anim calcmode="lin" valueType="num">
                                      <p:cBhvr additive="base">
                                        <p:cTn id="172" dur="500" fill="hold"/>
                                        <p:tgtEl>
                                          <p:spTgt spid="128"/>
                                        </p:tgtEl>
                                        <p:attrNameLst>
                                          <p:attrName>ppt_x</p:attrName>
                                        </p:attrNameLst>
                                      </p:cBhvr>
                                      <p:tavLst>
                                        <p:tav tm="0">
                                          <p:val>
                                            <p:strVal val="#ppt_x"/>
                                          </p:val>
                                        </p:tav>
                                        <p:tav tm="100000">
                                          <p:val>
                                            <p:strVal val="#ppt_x"/>
                                          </p:val>
                                        </p:tav>
                                      </p:tavLst>
                                    </p:anim>
                                    <p:anim calcmode="lin" valueType="num">
                                      <p:cBhvr additive="base">
                                        <p:cTn id="173" dur="500" fill="hold"/>
                                        <p:tgtEl>
                                          <p:spTgt spid="128"/>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129"/>
                                        </p:tgtEl>
                                        <p:attrNameLst>
                                          <p:attrName>style.visibility</p:attrName>
                                        </p:attrNameLst>
                                      </p:cBhvr>
                                      <p:to>
                                        <p:strVal val="visible"/>
                                      </p:to>
                                    </p:set>
                                    <p:anim calcmode="lin" valueType="num">
                                      <p:cBhvr additive="base">
                                        <p:cTn id="176" dur="500" fill="hold"/>
                                        <p:tgtEl>
                                          <p:spTgt spid="129"/>
                                        </p:tgtEl>
                                        <p:attrNameLst>
                                          <p:attrName>ppt_x</p:attrName>
                                        </p:attrNameLst>
                                      </p:cBhvr>
                                      <p:tavLst>
                                        <p:tav tm="0">
                                          <p:val>
                                            <p:strVal val="#ppt_x"/>
                                          </p:val>
                                        </p:tav>
                                        <p:tav tm="100000">
                                          <p:val>
                                            <p:strVal val="#ppt_x"/>
                                          </p:val>
                                        </p:tav>
                                      </p:tavLst>
                                    </p:anim>
                                    <p:anim calcmode="lin" valueType="num">
                                      <p:cBhvr additive="base">
                                        <p:cTn id="177"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xit" presetSubtype="0" fill="hold" grpId="1" nodeType="clickEffect">
                                  <p:stCondLst>
                                    <p:cond delay="0"/>
                                  </p:stCondLst>
                                  <p:childTnLst>
                                    <p:animEffect transition="out" filter="fade">
                                      <p:cBhvr>
                                        <p:cTn id="181" dur="1000"/>
                                        <p:tgtEl>
                                          <p:spTgt spid="2"/>
                                        </p:tgtEl>
                                      </p:cBhvr>
                                    </p:animEffect>
                                    <p:anim calcmode="lin" valueType="num">
                                      <p:cBhvr>
                                        <p:cTn id="182" dur="1000"/>
                                        <p:tgtEl>
                                          <p:spTgt spid="2"/>
                                        </p:tgtEl>
                                        <p:attrNameLst>
                                          <p:attrName>ppt_x</p:attrName>
                                        </p:attrNameLst>
                                      </p:cBhvr>
                                      <p:tavLst>
                                        <p:tav tm="0">
                                          <p:val>
                                            <p:strVal val="ppt_x"/>
                                          </p:val>
                                        </p:tav>
                                        <p:tav tm="100000">
                                          <p:val>
                                            <p:strVal val="ppt_x"/>
                                          </p:val>
                                        </p:tav>
                                      </p:tavLst>
                                    </p:anim>
                                    <p:anim calcmode="lin" valueType="num">
                                      <p:cBhvr>
                                        <p:cTn id="183" dur="1000"/>
                                        <p:tgtEl>
                                          <p:spTgt spid="2"/>
                                        </p:tgtEl>
                                        <p:attrNameLst>
                                          <p:attrName>ppt_y</p:attrName>
                                        </p:attrNameLst>
                                      </p:cBhvr>
                                      <p:tavLst>
                                        <p:tav tm="0">
                                          <p:val>
                                            <p:strVal val="ppt_y"/>
                                          </p:val>
                                        </p:tav>
                                        <p:tav tm="100000">
                                          <p:val>
                                            <p:strVal val="ppt_y+.1"/>
                                          </p:val>
                                        </p:tav>
                                      </p:tavLst>
                                    </p:anim>
                                    <p:set>
                                      <p:cBhvr>
                                        <p:cTn id="184" dur="1" fill="hold">
                                          <p:stCondLst>
                                            <p:cond delay="999"/>
                                          </p:stCondLst>
                                        </p:cTn>
                                        <p:tgtEl>
                                          <p:spTgt spid="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1" nodeType="clickEffect">
                                  <p:stCondLst>
                                    <p:cond delay="0"/>
                                  </p:stCondLst>
                                  <p:childTnLst>
                                    <p:set>
                                      <p:cBhvr>
                                        <p:cTn id="188" dur="1" fill="hold">
                                          <p:stCondLst>
                                            <p:cond delay="0"/>
                                          </p:stCondLst>
                                        </p:cTn>
                                        <p:tgtEl>
                                          <p:spTgt spid="3"/>
                                        </p:tgtEl>
                                        <p:attrNameLst>
                                          <p:attrName>style.visibility</p:attrName>
                                        </p:attrNameLst>
                                      </p:cBhvr>
                                      <p:to>
                                        <p:strVal val="visible"/>
                                      </p:to>
                                    </p:set>
                                    <p:animEffect transition="in" filter="fade">
                                      <p:cBhvr>
                                        <p:cTn id="189" dur="1000"/>
                                        <p:tgtEl>
                                          <p:spTgt spid="3"/>
                                        </p:tgtEl>
                                      </p:cBhvr>
                                    </p:animEffect>
                                    <p:anim calcmode="lin" valueType="num">
                                      <p:cBhvr>
                                        <p:cTn id="190" dur="1000" fill="hold"/>
                                        <p:tgtEl>
                                          <p:spTgt spid="3"/>
                                        </p:tgtEl>
                                        <p:attrNameLst>
                                          <p:attrName>ppt_x</p:attrName>
                                        </p:attrNameLst>
                                      </p:cBhvr>
                                      <p:tavLst>
                                        <p:tav tm="0">
                                          <p:val>
                                            <p:strVal val="#ppt_x"/>
                                          </p:val>
                                        </p:tav>
                                        <p:tav tm="100000">
                                          <p:val>
                                            <p:strVal val="#ppt_x"/>
                                          </p:val>
                                        </p:tav>
                                      </p:tavLst>
                                    </p:anim>
                                    <p:anim calcmode="lin" valueType="num">
                                      <p:cBhvr>
                                        <p:cTn id="191" dur="1000" fill="hold"/>
                                        <p:tgtEl>
                                          <p:spTgt spid="3"/>
                                        </p:tgtEl>
                                        <p:attrNameLst>
                                          <p:attrName>ppt_y</p:attrName>
                                        </p:attrNameLst>
                                      </p:cBhvr>
                                      <p:tavLst>
                                        <p:tav tm="0">
                                          <p:val>
                                            <p:strVal val="#ppt_y+.1"/>
                                          </p:val>
                                        </p:tav>
                                        <p:tav tm="100000">
                                          <p:val>
                                            <p:strVal val="#ppt_y"/>
                                          </p:val>
                                        </p:tav>
                                      </p:tavLst>
                                    </p:anim>
                                  </p:childTnLst>
                                </p:cTn>
                              </p:par>
                            </p:childTnLst>
                          </p:cTn>
                        </p:par>
                        <p:par>
                          <p:cTn id="192" fill="hold">
                            <p:stCondLst>
                              <p:cond delay="1000"/>
                            </p:stCondLst>
                            <p:childTnLst>
                              <p:par>
                                <p:cTn id="193" presetID="9" presetClass="exit" presetSubtype="0" fill="hold" grpId="0" nodeType="afterEffect">
                                  <p:stCondLst>
                                    <p:cond delay="0"/>
                                  </p:stCondLst>
                                  <p:childTnLst>
                                    <p:animEffect transition="out" filter="dissolve">
                                      <p:cBhvr>
                                        <p:cTn id="194" dur="500"/>
                                        <p:tgtEl>
                                          <p:spTgt spid="112"/>
                                        </p:tgtEl>
                                      </p:cBhvr>
                                    </p:animEffect>
                                    <p:set>
                                      <p:cBhvr>
                                        <p:cTn id="195" dur="1" fill="hold">
                                          <p:stCondLst>
                                            <p:cond delay="499"/>
                                          </p:stCondLst>
                                        </p:cTn>
                                        <p:tgtEl>
                                          <p:spTgt spid="112"/>
                                        </p:tgtEl>
                                        <p:attrNameLst>
                                          <p:attrName>style.visibility</p:attrName>
                                        </p:attrNameLst>
                                      </p:cBhvr>
                                      <p:to>
                                        <p:strVal val="hidden"/>
                                      </p:to>
                                    </p:set>
                                  </p:childTnLst>
                                </p:cTn>
                              </p:par>
                              <p:par>
                                <p:cTn id="196" presetID="9" presetClass="exit" presetSubtype="0" fill="hold" grpId="0" nodeType="withEffect">
                                  <p:stCondLst>
                                    <p:cond delay="0"/>
                                  </p:stCondLst>
                                  <p:childTnLst>
                                    <p:animEffect transition="out" filter="dissolve">
                                      <p:cBhvr>
                                        <p:cTn id="197" dur="500"/>
                                        <p:tgtEl>
                                          <p:spTgt spid="113"/>
                                        </p:tgtEl>
                                      </p:cBhvr>
                                    </p:animEffect>
                                    <p:set>
                                      <p:cBhvr>
                                        <p:cTn id="198" dur="1" fill="hold">
                                          <p:stCondLst>
                                            <p:cond delay="499"/>
                                          </p:stCondLst>
                                        </p:cTn>
                                        <p:tgtEl>
                                          <p:spTgt spid="113"/>
                                        </p:tgtEl>
                                        <p:attrNameLst>
                                          <p:attrName>style.visibility</p:attrName>
                                        </p:attrNameLst>
                                      </p:cBhvr>
                                      <p:to>
                                        <p:strVal val="hidden"/>
                                      </p:to>
                                    </p:set>
                                  </p:childTnLst>
                                </p:cTn>
                              </p:par>
                              <p:par>
                                <p:cTn id="199" presetID="9" presetClass="exit" presetSubtype="0" fill="hold" grpId="0" nodeType="withEffect">
                                  <p:stCondLst>
                                    <p:cond delay="0"/>
                                  </p:stCondLst>
                                  <p:childTnLst>
                                    <p:animEffect transition="out" filter="dissolve">
                                      <p:cBhvr>
                                        <p:cTn id="200" dur="500"/>
                                        <p:tgtEl>
                                          <p:spTgt spid="116"/>
                                        </p:tgtEl>
                                      </p:cBhvr>
                                    </p:animEffect>
                                    <p:set>
                                      <p:cBhvr>
                                        <p:cTn id="201" dur="1" fill="hold">
                                          <p:stCondLst>
                                            <p:cond delay="499"/>
                                          </p:stCondLst>
                                        </p:cTn>
                                        <p:tgtEl>
                                          <p:spTgt spid="116"/>
                                        </p:tgtEl>
                                        <p:attrNameLst>
                                          <p:attrName>style.visibility</p:attrName>
                                        </p:attrNameLst>
                                      </p:cBhvr>
                                      <p:to>
                                        <p:strVal val="hidden"/>
                                      </p:to>
                                    </p:set>
                                  </p:childTnLst>
                                </p:cTn>
                              </p:par>
                              <p:par>
                                <p:cTn id="202" presetID="9" presetClass="exit" presetSubtype="0" fill="hold" grpId="0" nodeType="withEffect">
                                  <p:stCondLst>
                                    <p:cond delay="0"/>
                                  </p:stCondLst>
                                  <p:childTnLst>
                                    <p:animEffect transition="out" filter="dissolve">
                                      <p:cBhvr>
                                        <p:cTn id="203" dur="500"/>
                                        <p:tgtEl>
                                          <p:spTgt spid="117"/>
                                        </p:tgtEl>
                                      </p:cBhvr>
                                    </p:animEffect>
                                    <p:set>
                                      <p:cBhvr>
                                        <p:cTn id="204" dur="1" fill="hold">
                                          <p:stCondLst>
                                            <p:cond delay="499"/>
                                          </p:stCondLst>
                                        </p:cTn>
                                        <p:tgtEl>
                                          <p:spTgt spid="117"/>
                                        </p:tgtEl>
                                        <p:attrNameLst>
                                          <p:attrName>style.visibility</p:attrName>
                                        </p:attrNameLst>
                                      </p:cBhvr>
                                      <p:to>
                                        <p:strVal val="hidden"/>
                                      </p:to>
                                    </p:set>
                                  </p:childTnLst>
                                </p:cTn>
                              </p:par>
                              <p:par>
                                <p:cTn id="205" presetID="9" presetClass="exit" presetSubtype="0" fill="hold" grpId="0" nodeType="withEffect">
                                  <p:stCondLst>
                                    <p:cond delay="0"/>
                                  </p:stCondLst>
                                  <p:childTnLst>
                                    <p:animEffect transition="out" filter="dissolve">
                                      <p:cBhvr>
                                        <p:cTn id="206" dur="500"/>
                                        <p:tgtEl>
                                          <p:spTgt spid="119"/>
                                        </p:tgtEl>
                                      </p:cBhvr>
                                    </p:animEffect>
                                    <p:set>
                                      <p:cBhvr>
                                        <p:cTn id="207" dur="1" fill="hold">
                                          <p:stCondLst>
                                            <p:cond delay="499"/>
                                          </p:stCondLst>
                                        </p:cTn>
                                        <p:tgtEl>
                                          <p:spTgt spid="119"/>
                                        </p:tgtEl>
                                        <p:attrNameLst>
                                          <p:attrName>style.visibility</p:attrName>
                                        </p:attrNameLst>
                                      </p:cBhvr>
                                      <p:to>
                                        <p:strVal val="hidden"/>
                                      </p:to>
                                    </p:set>
                                  </p:childTnLst>
                                </p:cTn>
                              </p:par>
                              <p:par>
                                <p:cTn id="208" presetID="9" presetClass="exit" presetSubtype="0" fill="hold" grpId="0" nodeType="withEffect">
                                  <p:stCondLst>
                                    <p:cond delay="0"/>
                                  </p:stCondLst>
                                  <p:childTnLst>
                                    <p:animEffect transition="out" filter="dissolve">
                                      <p:cBhvr>
                                        <p:cTn id="209" dur="500"/>
                                        <p:tgtEl>
                                          <p:spTgt spid="120"/>
                                        </p:tgtEl>
                                      </p:cBhvr>
                                    </p:animEffect>
                                    <p:set>
                                      <p:cBhvr>
                                        <p:cTn id="210" dur="1" fill="hold">
                                          <p:stCondLst>
                                            <p:cond delay="499"/>
                                          </p:stCondLst>
                                        </p:cTn>
                                        <p:tgtEl>
                                          <p:spTgt spid="120"/>
                                        </p:tgtEl>
                                        <p:attrNameLst>
                                          <p:attrName>style.visibility</p:attrName>
                                        </p:attrNameLst>
                                      </p:cBhvr>
                                      <p:to>
                                        <p:strVal val="hidden"/>
                                      </p:to>
                                    </p:set>
                                  </p:childTnLst>
                                </p:cTn>
                              </p:par>
                              <p:par>
                                <p:cTn id="211" presetID="9" presetClass="exit" presetSubtype="0" fill="hold" grpId="0" nodeType="withEffect">
                                  <p:stCondLst>
                                    <p:cond delay="0"/>
                                  </p:stCondLst>
                                  <p:childTnLst>
                                    <p:animEffect transition="out" filter="dissolve">
                                      <p:cBhvr>
                                        <p:cTn id="212" dur="500"/>
                                        <p:tgtEl>
                                          <p:spTgt spid="122"/>
                                        </p:tgtEl>
                                      </p:cBhvr>
                                    </p:animEffect>
                                    <p:set>
                                      <p:cBhvr>
                                        <p:cTn id="213" dur="1" fill="hold">
                                          <p:stCondLst>
                                            <p:cond delay="499"/>
                                          </p:stCondLst>
                                        </p:cTn>
                                        <p:tgtEl>
                                          <p:spTgt spid="122"/>
                                        </p:tgtEl>
                                        <p:attrNameLst>
                                          <p:attrName>style.visibility</p:attrName>
                                        </p:attrNameLst>
                                      </p:cBhvr>
                                      <p:to>
                                        <p:strVal val="hidden"/>
                                      </p:to>
                                    </p:set>
                                  </p:childTnLst>
                                </p:cTn>
                              </p:par>
                              <p:par>
                                <p:cTn id="214" presetID="9" presetClass="exit" presetSubtype="0" fill="hold" grpId="0" nodeType="withEffect">
                                  <p:stCondLst>
                                    <p:cond delay="0"/>
                                  </p:stCondLst>
                                  <p:childTnLst>
                                    <p:animEffect transition="out" filter="dissolve">
                                      <p:cBhvr>
                                        <p:cTn id="215" dur="500"/>
                                        <p:tgtEl>
                                          <p:spTgt spid="123"/>
                                        </p:tgtEl>
                                      </p:cBhvr>
                                    </p:animEffect>
                                    <p:set>
                                      <p:cBhvr>
                                        <p:cTn id="216" dur="1" fill="hold">
                                          <p:stCondLst>
                                            <p:cond delay="499"/>
                                          </p:stCondLst>
                                        </p:cTn>
                                        <p:tgtEl>
                                          <p:spTgt spid="123"/>
                                        </p:tgtEl>
                                        <p:attrNameLst>
                                          <p:attrName>style.visibility</p:attrName>
                                        </p:attrNameLst>
                                      </p:cBhvr>
                                      <p:to>
                                        <p:strVal val="hidden"/>
                                      </p:to>
                                    </p:set>
                                  </p:childTnLst>
                                </p:cTn>
                              </p:par>
                              <p:par>
                                <p:cTn id="217" presetID="9" presetClass="exit" presetSubtype="0" fill="hold" nodeType="withEffect">
                                  <p:stCondLst>
                                    <p:cond delay="0"/>
                                  </p:stCondLst>
                                  <p:childTnLst>
                                    <p:animEffect transition="out" filter="dissolve">
                                      <p:cBhvr>
                                        <p:cTn id="218" dur="500"/>
                                        <p:tgtEl>
                                          <p:spTgt spid="125"/>
                                        </p:tgtEl>
                                      </p:cBhvr>
                                    </p:animEffect>
                                    <p:set>
                                      <p:cBhvr>
                                        <p:cTn id="219" dur="1" fill="hold">
                                          <p:stCondLst>
                                            <p:cond delay="499"/>
                                          </p:stCondLst>
                                        </p:cTn>
                                        <p:tgtEl>
                                          <p:spTgt spid="125"/>
                                        </p:tgtEl>
                                        <p:attrNameLst>
                                          <p:attrName>style.visibility</p:attrName>
                                        </p:attrNameLst>
                                      </p:cBhvr>
                                      <p:to>
                                        <p:strVal val="hidden"/>
                                      </p:to>
                                    </p:set>
                                  </p:childTnLst>
                                </p:cTn>
                              </p:par>
                              <p:par>
                                <p:cTn id="220" presetID="9" presetClass="exit" presetSubtype="0" fill="hold" nodeType="withEffect">
                                  <p:stCondLst>
                                    <p:cond delay="0"/>
                                  </p:stCondLst>
                                  <p:childTnLst>
                                    <p:animEffect transition="out" filter="dissolve">
                                      <p:cBhvr>
                                        <p:cTn id="221" dur="500"/>
                                        <p:tgtEl>
                                          <p:spTgt spid="140"/>
                                        </p:tgtEl>
                                      </p:cBhvr>
                                    </p:animEffect>
                                    <p:set>
                                      <p:cBhvr>
                                        <p:cTn id="222" dur="1" fill="hold">
                                          <p:stCondLst>
                                            <p:cond delay="499"/>
                                          </p:stCondLst>
                                        </p:cTn>
                                        <p:tgtEl>
                                          <p:spTgt spid="140"/>
                                        </p:tgtEl>
                                        <p:attrNameLst>
                                          <p:attrName>style.visibility</p:attrName>
                                        </p:attrNameLst>
                                      </p:cBhvr>
                                      <p:to>
                                        <p:strVal val="hidden"/>
                                      </p:to>
                                    </p:set>
                                  </p:childTnLst>
                                </p:cTn>
                              </p:par>
                              <p:par>
                                <p:cTn id="223" presetID="9" presetClass="exit" presetSubtype="0" fill="hold" nodeType="withEffect">
                                  <p:stCondLst>
                                    <p:cond delay="0"/>
                                  </p:stCondLst>
                                  <p:childTnLst>
                                    <p:animEffect transition="out" filter="dissolve">
                                      <p:cBhvr>
                                        <p:cTn id="224" dur="500"/>
                                        <p:tgtEl>
                                          <p:spTgt spid="124"/>
                                        </p:tgtEl>
                                      </p:cBhvr>
                                    </p:animEffect>
                                    <p:set>
                                      <p:cBhvr>
                                        <p:cTn id="225" dur="1" fill="hold">
                                          <p:stCondLst>
                                            <p:cond delay="499"/>
                                          </p:stCondLst>
                                        </p:cTn>
                                        <p:tgtEl>
                                          <p:spTgt spid="124"/>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42" presetClass="exit" presetSubtype="0" fill="hold" grpId="0" nodeType="clickEffect">
                                  <p:stCondLst>
                                    <p:cond delay="0"/>
                                  </p:stCondLst>
                                  <p:childTnLst>
                                    <p:animEffect transition="out" filter="fade">
                                      <p:cBhvr>
                                        <p:cTn id="229" dur="1000"/>
                                        <p:tgtEl>
                                          <p:spTgt spid="3"/>
                                        </p:tgtEl>
                                      </p:cBhvr>
                                    </p:animEffect>
                                    <p:anim calcmode="lin" valueType="num">
                                      <p:cBhvr>
                                        <p:cTn id="230" dur="1000"/>
                                        <p:tgtEl>
                                          <p:spTgt spid="3"/>
                                        </p:tgtEl>
                                        <p:attrNameLst>
                                          <p:attrName>ppt_x</p:attrName>
                                        </p:attrNameLst>
                                      </p:cBhvr>
                                      <p:tavLst>
                                        <p:tav tm="0">
                                          <p:val>
                                            <p:strVal val="ppt_x"/>
                                          </p:val>
                                        </p:tav>
                                        <p:tav tm="100000">
                                          <p:val>
                                            <p:strVal val="ppt_x"/>
                                          </p:val>
                                        </p:tav>
                                      </p:tavLst>
                                    </p:anim>
                                    <p:anim calcmode="lin" valueType="num">
                                      <p:cBhvr>
                                        <p:cTn id="231" dur="1000"/>
                                        <p:tgtEl>
                                          <p:spTgt spid="3"/>
                                        </p:tgtEl>
                                        <p:attrNameLst>
                                          <p:attrName>ppt_y</p:attrName>
                                        </p:attrNameLst>
                                      </p:cBhvr>
                                      <p:tavLst>
                                        <p:tav tm="0">
                                          <p:val>
                                            <p:strVal val="ppt_y"/>
                                          </p:val>
                                        </p:tav>
                                        <p:tav tm="100000">
                                          <p:val>
                                            <p:strVal val="ppt_y+.1"/>
                                          </p:val>
                                        </p:tav>
                                      </p:tavLst>
                                    </p:anim>
                                    <p:set>
                                      <p:cBhvr>
                                        <p:cTn id="232"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6" grpId="0" animBg="1"/>
      <p:bldP spid="117" grpId="0" animBg="1"/>
      <p:bldP spid="119" grpId="0" animBg="1"/>
      <p:bldP spid="120" grpId="0" animBg="1"/>
      <p:bldP spid="122" grpId="0" animBg="1"/>
      <p:bldP spid="123" grpId="0" animBg="1"/>
      <p:bldP spid="126" grpId="0" animBg="1"/>
      <p:bldP spid="127" grpId="0" animBg="1"/>
      <p:bldP spid="128" grpId="0" animBg="1"/>
      <p:bldP spid="129" grpId="0" animBg="1"/>
      <p:bldP spid="130" grpId="0" animBg="1"/>
      <p:bldP spid="131" grpId="0" animBg="1"/>
      <p:bldP spid="132" grpId="0" animBg="1"/>
      <p:bldP spid="133" grpId="0" animBg="1"/>
      <p:bldP spid="135" grpId="0"/>
      <p:bldP spid="135" grpId="1"/>
      <p:bldP spid="136" grpId="0"/>
      <p:bldP spid="136" grpId="1"/>
      <p:bldP spid="137" grpId="0"/>
      <p:bldP spid="137" grpId="1"/>
      <p:bldP spid="138" grpId="0"/>
      <p:bldP spid="138" grpId="1"/>
      <p:bldP spid="139" grpId="0"/>
      <p:bldP spid="139" grpId="1"/>
      <p:bldP spid="142" grpId="0"/>
      <p:bldP spid="142" grpId="1"/>
      <p:bldP spid="143" grpId="0"/>
      <p:bldP spid="143" grpId="1"/>
      <p:bldP spid="144" grpId="0"/>
      <p:bldP spid="144" grpId="1"/>
      <p:bldP spid="145" grpId="0"/>
      <p:bldP spid="145" grpId="1"/>
      <p:bldP spid="146" grpId="0"/>
      <p:bldP spid="146" grpId="1"/>
      <p:bldP spid="2" grpId="0"/>
      <p:bldP spid="2" grpId="1"/>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2018 Cisco and/or its affiliates. All rights reserved.</a:t>
            </a:r>
          </a:p>
        </p:txBody>
      </p:sp>
      <p:sp>
        <p:nvSpPr>
          <p:cNvPr id="6" name="Slide Number Placeholder 5"/>
          <p:cNvSpPr>
            <a:spLocks noGrp="1"/>
          </p:cNvSpPr>
          <p:nvPr>
            <p:ph type="sldNum" sz="quarter" idx="12"/>
          </p:nvPr>
        </p:nvSpPr>
        <p:spPr/>
        <p:txBody>
          <a:bodyPr/>
          <a:lstStyle/>
          <a:p>
            <a:fld id="{307A7DD7-2DF3-4619-9DF3-C453B1428712}" type="slidenum">
              <a:rPr lang="en-US" smtClean="0"/>
              <a:t>25</a:t>
            </a:fld>
            <a:endParaRPr lang="en-US"/>
          </a:p>
        </p:txBody>
      </p:sp>
      <p:sp>
        <p:nvSpPr>
          <p:cNvPr id="4" name="Rounded Rectangle 3"/>
          <p:cNvSpPr/>
          <p:nvPr/>
        </p:nvSpPr>
        <p:spPr>
          <a:xfrm>
            <a:off x="1505712" y="1155192"/>
            <a:ext cx="8659368" cy="4105656"/>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2005009" y="1460063"/>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8" name="TextBox 7"/>
          <p:cNvSpPr txBox="1"/>
          <p:nvPr/>
        </p:nvSpPr>
        <p:spPr>
          <a:xfrm>
            <a:off x="5091131" y="5020197"/>
            <a:ext cx="1824538" cy="307777"/>
          </a:xfrm>
          <a:prstGeom prst="rect">
            <a:avLst/>
          </a:prstGeom>
          <a:noFill/>
        </p:spPr>
        <p:txBody>
          <a:bodyPr wrap="none" rtlCol="0">
            <a:spAutoFit/>
          </a:bodyPr>
          <a:lstStyle/>
          <a:p>
            <a:r>
              <a:rPr lang="en-US" sz="1400" dirty="0" err="1">
                <a:latin typeface="+mn-lt"/>
              </a:rPr>
              <a:t>Bookinfo</a:t>
            </a:r>
            <a:r>
              <a:rPr lang="en-US" sz="1400" dirty="0">
                <a:latin typeface="+mn-lt"/>
              </a:rPr>
              <a:t> Application</a:t>
            </a:r>
          </a:p>
        </p:txBody>
      </p:sp>
      <p:sp>
        <p:nvSpPr>
          <p:cNvPr id="9" name="Rounded Rectangle 8"/>
          <p:cNvSpPr/>
          <p:nvPr/>
        </p:nvSpPr>
        <p:spPr>
          <a:xfrm>
            <a:off x="2157409" y="1612463"/>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10" name="Rounded Rectangle 9"/>
          <p:cNvSpPr/>
          <p:nvPr/>
        </p:nvSpPr>
        <p:spPr>
          <a:xfrm>
            <a:off x="2309809" y="1764863"/>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11" name="Alternate Process 10"/>
          <p:cNvSpPr/>
          <p:nvPr/>
        </p:nvSpPr>
        <p:spPr>
          <a:xfrm>
            <a:off x="2293918" y="1764863"/>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sp>
        <p:nvSpPr>
          <p:cNvPr id="12" name="Rounded Rectangle 11"/>
          <p:cNvSpPr/>
          <p:nvPr/>
        </p:nvSpPr>
        <p:spPr>
          <a:xfrm>
            <a:off x="8124223" y="3276670"/>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13" name="Rounded Rectangle 12"/>
          <p:cNvSpPr/>
          <p:nvPr/>
        </p:nvSpPr>
        <p:spPr>
          <a:xfrm>
            <a:off x="8276623" y="3429070"/>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14" name="Rounded Rectangle 13"/>
          <p:cNvSpPr/>
          <p:nvPr/>
        </p:nvSpPr>
        <p:spPr>
          <a:xfrm>
            <a:off x="8429023" y="3581470"/>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a:p>
            <a:pPr algn="ctr"/>
            <a:r>
              <a:rPr lang="en-US" dirty="0"/>
              <a:t>v2</a:t>
            </a:r>
          </a:p>
        </p:txBody>
      </p:sp>
      <p:sp>
        <p:nvSpPr>
          <p:cNvPr id="15" name="Alternate Process 14"/>
          <p:cNvSpPr/>
          <p:nvPr/>
        </p:nvSpPr>
        <p:spPr>
          <a:xfrm>
            <a:off x="8429023" y="3581400"/>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sp>
        <p:nvSpPr>
          <p:cNvPr id="16" name="Rounded Rectangle 15"/>
          <p:cNvSpPr/>
          <p:nvPr/>
        </p:nvSpPr>
        <p:spPr>
          <a:xfrm>
            <a:off x="5091131" y="3276600"/>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p:txBody>
      </p:sp>
      <p:sp>
        <p:nvSpPr>
          <p:cNvPr id="17" name="Rounded Rectangle 16"/>
          <p:cNvSpPr/>
          <p:nvPr/>
        </p:nvSpPr>
        <p:spPr>
          <a:xfrm>
            <a:off x="5243531" y="3429000"/>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p:txBody>
      </p:sp>
      <p:sp>
        <p:nvSpPr>
          <p:cNvPr id="18" name="Rounded Rectangle 17"/>
          <p:cNvSpPr/>
          <p:nvPr/>
        </p:nvSpPr>
        <p:spPr>
          <a:xfrm>
            <a:off x="5395931" y="3581400"/>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a:p>
            <a:pPr algn="ctr"/>
            <a:r>
              <a:rPr lang="en-US" dirty="0"/>
              <a:t>v3</a:t>
            </a:r>
          </a:p>
        </p:txBody>
      </p:sp>
      <p:sp>
        <p:nvSpPr>
          <p:cNvPr id="19" name="Alternate Process 18"/>
          <p:cNvSpPr/>
          <p:nvPr/>
        </p:nvSpPr>
        <p:spPr>
          <a:xfrm>
            <a:off x="5395931" y="3572326"/>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cxnSp>
        <p:nvCxnSpPr>
          <p:cNvPr id="20" name="Straight Arrow Connector 19"/>
          <p:cNvCxnSpPr>
            <a:endCxn id="19" idx="1"/>
          </p:cNvCxnSpPr>
          <p:nvPr/>
        </p:nvCxnSpPr>
        <p:spPr>
          <a:xfrm>
            <a:off x="3647230" y="1874591"/>
            <a:ext cx="1748701" cy="1807463"/>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p:cNvCxnSpPr>
          <p:nvPr/>
        </p:nvCxnSpPr>
        <p:spPr>
          <a:xfrm>
            <a:off x="6749243" y="3682054"/>
            <a:ext cx="1679780" cy="9074"/>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048023" y="1460063"/>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23" name="Rounded Rectangle 22"/>
          <p:cNvSpPr/>
          <p:nvPr/>
        </p:nvSpPr>
        <p:spPr>
          <a:xfrm>
            <a:off x="8200423" y="1612463"/>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24" name="Rounded Rectangle 23"/>
          <p:cNvSpPr/>
          <p:nvPr/>
        </p:nvSpPr>
        <p:spPr>
          <a:xfrm>
            <a:off x="8352823" y="1764863"/>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a:p>
            <a:pPr algn="ctr"/>
            <a:r>
              <a:rPr lang="en-US" dirty="0"/>
              <a:t>v2 </a:t>
            </a:r>
            <a:r>
              <a:rPr lang="en-US" dirty="0" err="1"/>
              <a:t>MySql</a:t>
            </a:r>
            <a:endParaRPr lang="en-US" dirty="0"/>
          </a:p>
        </p:txBody>
      </p:sp>
      <p:sp>
        <p:nvSpPr>
          <p:cNvPr id="25" name="Alternate Process 24"/>
          <p:cNvSpPr/>
          <p:nvPr/>
        </p:nvSpPr>
        <p:spPr>
          <a:xfrm>
            <a:off x="8364585" y="1764863"/>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cxnSp>
        <p:nvCxnSpPr>
          <p:cNvPr id="26" name="Straight Arrow Connector 25"/>
          <p:cNvCxnSpPr>
            <a:stCxn id="19" idx="3"/>
          </p:cNvCxnSpPr>
          <p:nvPr/>
        </p:nvCxnSpPr>
        <p:spPr>
          <a:xfrm flipV="1">
            <a:off x="6749243" y="1874591"/>
            <a:ext cx="1603580" cy="1807463"/>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3224" y="781657"/>
            <a:ext cx="3694508" cy="369332"/>
          </a:xfrm>
          <a:prstGeom prst="rect">
            <a:avLst/>
          </a:prstGeom>
          <a:noFill/>
        </p:spPr>
        <p:txBody>
          <a:bodyPr wrap="square" rtlCol="0">
            <a:spAutoFit/>
          </a:bodyPr>
          <a:lstStyle/>
          <a:p>
            <a:r>
              <a:rPr lang="en-US" b="1" dirty="0">
                <a:latin typeface="+mn-lt"/>
              </a:rPr>
              <a:t>Deploy the Ratings v2 </a:t>
            </a:r>
            <a:r>
              <a:rPr lang="en-US" b="1" dirty="0" err="1">
                <a:latin typeface="+mn-lt"/>
              </a:rPr>
              <a:t>MySql</a:t>
            </a:r>
            <a:r>
              <a:rPr lang="en-US" b="1" dirty="0">
                <a:latin typeface="+mn-lt"/>
              </a:rPr>
              <a:t> Pod</a:t>
            </a:r>
          </a:p>
        </p:txBody>
      </p:sp>
      <p:sp>
        <p:nvSpPr>
          <p:cNvPr id="28" name="Rounded Rectangle 27"/>
          <p:cNvSpPr/>
          <p:nvPr/>
        </p:nvSpPr>
        <p:spPr>
          <a:xfrm>
            <a:off x="5091131" y="1321606"/>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29" name="Rounded Rectangle 28"/>
          <p:cNvSpPr/>
          <p:nvPr/>
        </p:nvSpPr>
        <p:spPr>
          <a:xfrm>
            <a:off x="5243531" y="1474006"/>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30" name="Rounded Rectangle 29"/>
          <p:cNvSpPr/>
          <p:nvPr/>
        </p:nvSpPr>
        <p:spPr>
          <a:xfrm>
            <a:off x="5395931" y="1626406"/>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MySql</a:t>
            </a:r>
            <a:endParaRPr lang="en-US" sz="1300" dirty="0"/>
          </a:p>
        </p:txBody>
      </p:sp>
      <p:sp>
        <p:nvSpPr>
          <p:cNvPr id="31" name="Alternate Process 30"/>
          <p:cNvSpPr/>
          <p:nvPr/>
        </p:nvSpPr>
        <p:spPr>
          <a:xfrm>
            <a:off x="5395931" y="1622500"/>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cxnSp>
        <p:nvCxnSpPr>
          <p:cNvPr id="32" name="Straight Arrow Connector 31"/>
          <p:cNvCxnSpPr/>
          <p:nvPr/>
        </p:nvCxnSpPr>
        <p:spPr>
          <a:xfrm>
            <a:off x="6733352" y="1736134"/>
            <a:ext cx="1619471" cy="138457"/>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73224" y="785826"/>
            <a:ext cx="3732112" cy="369332"/>
          </a:xfrm>
          <a:prstGeom prst="rect">
            <a:avLst/>
          </a:prstGeom>
          <a:noFill/>
        </p:spPr>
        <p:txBody>
          <a:bodyPr wrap="none" rtlCol="0">
            <a:spAutoFit/>
          </a:bodyPr>
          <a:lstStyle/>
          <a:p>
            <a:r>
              <a:rPr lang="en-US" b="1" dirty="0">
                <a:latin typeface="+mn-lt"/>
              </a:rPr>
              <a:t>Delete the </a:t>
            </a:r>
            <a:r>
              <a:rPr lang="en-US" b="1" dirty="0" err="1">
                <a:latin typeface="+mn-lt"/>
              </a:rPr>
              <a:t>MySql</a:t>
            </a:r>
            <a:r>
              <a:rPr lang="en-US" b="1" dirty="0">
                <a:latin typeface="+mn-lt"/>
              </a:rPr>
              <a:t> backend service</a:t>
            </a:r>
          </a:p>
        </p:txBody>
      </p:sp>
      <p:sp>
        <p:nvSpPr>
          <p:cNvPr id="2" name="TextBox 1"/>
          <p:cNvSpPr txBox="1"/>
          <p:nvPr/>
        </p:nvSpPr>
        <p:spPr>
          <a:xfrm>
            <a:off x="2367629" y="766451"/>
            <a:ext cx="7271542" cy="369332"/>
          </a:xfrm>
          <a:prstGeom prst="rect">
            <a:avLst/>
          </a:prstGeom>
          <a:noFill/>
        </p:spPr>
        <p:txBody>
          <a:bodyPr wrap="none" rtlCol="0">
            <a:spAutoFit/>
          </a:bodyPr>
          <a:lstStyle/>
          <a:p>
            <a:r>
              <a:rPr lang="en-US" b="1" dirty="0">
                <a:solidFill>
                  <a:schemeClr val="bg2"/>
                </a:solidFill>
              </a:rPr>
              <a:t>Apply route rules to route all traffic to the </a:t>
            </a:r>
            <a:r>
              <a:rPr lang="en-US" b="1" dirty="0" err="1">
                <a:solidFill>
                  <a:schemeClr val="bg2"/>
                </a:solidFill>
              </a:rPr>
              <a:t>MySql</a:t>
            </a:r>
            <a:r>
              <a:rPr lang="en-US" b="1" dirty="0">
                <a:solidFill>
                  <a:schemeClr val="bg2"/>
                </a:solidFill>
              </a:rPr>
              <a:t> backed Ratings pod</a:t>
            </a:r>
          </a:p>
        </p:txBody>
      </p:sp>
      <p:sp>
        <p:nvSpPr>
          <p:cNvPr id="39" name="TextBox 38"/>
          <p:cNvSpPr txBox="1"/>
          <p:nvPr/>
        </p:nvSpPr>
        <p:spPr>
          <a:xfrm>
            <a:off x="2040993" y="741892"/>
            <a:ext cx="7758388" cy="369332"/>
          </a:xfrm>
          <a:prstGeom prst="rect">
            <a:avLst/>
          </a:prstGeom>
          <a:noFill/>
        </p:spPr>
        <p:txBody>
          <a:bodyPr wrap="square" rtlCol="0">
            <a:spAutoFit/>
          </a:bodyPr>
          <a:lstStyle/>
          <a:p>
            <a:r>
              <a:rPr lang="en-US" b="1" dirty="0">
                <a:solidFill>
                  <a:schemeClr val="bg2"/>
                </a:solidFill>
              </a:rPr>
              <a:t>The </a:t>
            </a:r>
            <a:r>
              <a:rPr lang="en-US" b="1" dirty="0" err="1">
                <a:solidFill>
                  <a:schemeClr val="bg2"/>
                </a:solidFill>
              </a:rPr>
              <a:t>MySql</a:t>
            </a:r>
            <a:r>
              <a:rPr lang="en-US" b="1" dirty="0">
                <a:solidFill>
                  <a:schemeClr val="bg2"/>
                </a:solidFill>
              </a:rPr>
              <a:t> backend service will be replaced by an </a:t>
            </a:r>
            <a:r>
              <a:rPr lang="en-US" b="1" dirty="0" err="1">
                <a:solidFill>
                  <a:schemeClr val="bg2"/>
                </a:solidFill>
              </a:rPr>
              <a:t>Openstack</a:t>
            </a:r>
            <a:r>
              <a:rPr lang="en-US" b="1" dirty="0">
                <a:solidFill>
                  <a:schemeClr val="bg2"/>
                </a:solidFill>
              </a:rPr>
              <a:t> </a:t>
            </a:r>
            <a:r>
              <a:rPr lang="en-US" b="1" dirty="0" err="1">
                <a:solidFill>
                  <a:schemeClr val="bg2"/>
                </a:solidFill>
              </a:rPr>
              <a:t>MySql</a:t>
            </a:r>
            <a:r>
              <a:rPr lang="en-US" b="1" dirty="0">
                <a:solidFill>
                  <a:schemeClr val="bg2"/>
                </a:solidFill>
              </a:rPr>
              <a:t> VM </a:t>
            </a:r>
          </a:p>
        </p:txBody>
      </p:sp>
    </p:spTree>
    <p:extLst>
      <p:ext uri="{BB962C8B-B14F-4D97-AF65-F5344CB8AC3E}">
        <p14:creationId xmlns:p14="http://schemas.microsoft.com/office/powerpoint/2010/main" val="186032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7" presetClass="entr" presetSubtype="1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strVal val="#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27"/>
                                        </p:tgtEl>
                                      </p:cBhvr>
                                    </p:animEffect>
                                    <p:anim calcmode="lin" valueType="num">
                                      <p:cBhvr>
                                        <p:cTn id="52" dur="1000"/>
                                        <p:tgtEl>
                                          <p:spTgt spid="27"/>
                                        </p:tgtEl>
                                        <p:attrNameLst>
                                          <p:attrName>ppt_x</p:attrName>
                                        </p:attrNameLst>
                                      </p:cBhvr>
                                      <p:tavLst>
                                        <p:tav tm="0">
                                          <p:val>
                                            <p:strVal val="ppt_x"/>
                                          </p:val>
                                        </p:tav>
                                        <p:tav tm="100000">
                                          <p:val>
                                            <p:strVal val="ppt_x"/>
                                          </p:val>
                                        </p:tav>
                                      </p:tavLst>
                                    </p:anim>
                                    <p:anim calcmode="lin" valueType="num">
                                      <p:cBhvr>
                                        <p:cTn id="53" dur="1000"/>
                                        <p:tgtEl>
                                          <p:spTgt spid="27"/>
                                        </p:tgtEl>
                                        <p:attrNameLst>
                                          <p:attrName>ppt_y</p:attrName>
                                        </p:attrNameLst>
                                      </p:cBhvr>
                                      <p:tavLst>
                                        <p:tav tm="0">
                                          <p:val>
                                            <p:strVal val="ppt_y"/>
                                          </p:val>
                                        </p:tav>
                                        <p:tav tm="100000">
                                          <p:val>
                                            <p:strVal val="ppt_y+.1"/>
                                          </p:val>
                                        </p:tav>
                                      </p:tavLst>
                                    </p:anim>
                                    <p:set>
                                      <p:cBhvr>
                                        <p:cTn id="54" dur="1" fill="hold">
                                          <p:stCondLst>
                                            <p:cond delay="999"/>
                                          </p:stCondLst>
                                        </p:cTn>
                                        <p:tgtEl>
                                          <p:spTgt spid="2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1"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3" presetClass="entr" presetSubtype="16"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childTnLst>
                                </p:cTn>
                              </p:par>
                            </p:childTnLst>
                          </p:cTn>
                        </p:par>
                        <p:par>
                          <p:cTn id="67" fill="hold">
                            <p:stCondLst>
                              <p:cond delay="1500"/>
                            </p:stCondLst>
                            <p:childTnLst>
                              <p:par>
                                <p:cTn id="68" presetID="2" presetClass="exit" presetSubtype="4" fill="hold" grpId="0" nodeType="afterEffect">
                                  <p:stCondLst>
                                    <p:cond delay="0"/>
                                  </p:stCondLst>
                                  <p:childTnLst>
                                    <p:anim calcmode="lin" valueType="num">
                                      <p:cBhvr additive="base">
                                        <p:cTn id="69" dur="500"/>
                                        <p:tgtEl>
                                          <p:spTgt spid="12"/>
                                        </p:tgtEl>
                                        <p:attrNameLst>
                                          <p:attrName>ppt_x</p:attrName>
                                        </p:attrNameLst>
                                      </p:cBhvr>
                                      <p:tavLst>
                                        <p:tav tm="0">
                                          <p:val>
                                            <p:strVal val="ppt_x"/>
                                          </p:val>
                                        </p:tav>
                                        <p:tav tm="100000">
                                          <p:val>
                                            <p:strVal val="ppt_x"/>
                                          </p:val>
                                        </p:tav>
                                      </p:tavLst>
                                    </p:anim>
                                    <p:anim calcmode="lin" valueType="num">
                                      <p:cBhvr additive="base">
                                        <p:cTn id="70" dur="500"/>
                                        <p:tgtEl>
                                          <p:spTgt spid="12"/>
                                        </p:tgtEl>
                                        <p:attrNameLst>
                                          <p:attrName>ppt_y</p:attrName>
                                        </p:attrNameLst>
                                      </p:cBhvr>
                                      <p:tavLst>
                                        <p:tav tm="0">
                                          <p:val>
                                            <p:strVal val="ppt_y"/>
                                          </p:val>
                                        </p:tav>
                                        <p:tav tm="100000">
                                          <p:val>
                                            <p:strVal val="1+ppt_h/2"/>
                                          </p:val>
                                        </p:tav>
                                      </p:tavLst>
                                    </p:anim>
                                    <p:set>
                                      <p:cBhvr>
                                        <p:cTn id="71" dur="1" fill="hold">
                                          <p:stCondLst>
                                            <p:cond delay="499"/>
                                          </p:stCondLst>
                                        </p:cTn>
                                        <p:tgtEl>
                                          <p:spTgt spid="12"/>
                                        </p:tgtEl>
                                        <p:attrNameLst>
                                          <p:attrName>style.visibility</p:attrName>
                                        </p:attrNameLst>
                                      </p:cBhvr>
                                      <p:to>
                                        <p:strVal val="hidden"/>
                                      </p:to>
                                    </p:set>
                                  </p:childTnLst>
                                </p:cTn>
                              </p:par>
                              <p:par>
                                <p:cTn id="72" presetID="2" presetClass="exit" presetSubtype="4" fill="hold" grpId="0" nodeType="withEffect">
                                  <p:stCondLst>
                                    <p:cond delay="0"/>
                                  </p:stCondLst>
                                  <p:childTnLst>
                                    <p:anim calcmode="lin" valueType="num">
                                      <p:cBhvr additive="base">
                                        <p:cTn id="73" dur="500"/>
                                        <p:tgtEl>
                                          <p:spTgt spid="13"/>
                                        </p:tgtEl>
                                        <p:attrNameLst>
                                          <p:attrName>ppt_x</p:attrName>
                                        </p:attrNameLst>
                                      </p:cBhvr>
                                      <p:tavLst>
                                        <p:tav tm="0">
                                          <p:val>
                                            <p:strVal val="ppt_x"/>
                                          </p:val>
                                        </p:tav>
                                        <p:tav tm="100000">
                                          <p:val>
                                            <p:strVal val="ppt_x"/>
                                          </p:val>
                                        </p:tav>
                                      </p:tavLst>
                                    </p:anim>
                                    <p:anim calcmode="lin" valueType="num">
                                      <p:cBhvr additive="base">
                                        <p:cTn id="74" dur="500"/>
                                        <p:tgtEl>
                                          <p:spTgt spid="13"/>
                                        </p:tgtEl>
                                        <p:attrNameLst>
                                          <p:attrName>ppt_y</p:attrName>
                                        </p:attrNameLst>
                                      </p:cBhvr>
                                      <p:tavLst>
                                        <p:tav tm="0">
                                          <p:val>
                                            <p:strVal val="ppt_y"/>
                                          </p:val>
                                        </p:tav>
                                        <p:tav tm="100000">
                                          <p:val>
                                            <p:strVal val="1+ppt_h/2"/>
                                          </p:val>
                                        </p:tav>
                                      </p:tavLst>
                                    </p:anim>
                                    <p:set>
                                      <p:cBhvr>
                                        <p:cTn id="75" dur="1" fill="hold">
                                          <p:stCondLst>
                                            <p:cond delay="499"/>
                                          </p:stCondLst>
                                        </p:cTn>
                                        <p:tgtEl>
                                          <p:spTgt spid="13"/>
                                        </p:tgtEl>
                                        <p:attrNameLst>
                                          <p:attrName>style.visibility</p:attrName>
                                        </p:attrNameLst>
                                      </p:cBhvr>
                                      <p:to>
                                        <p:strVal val="hidden"/>
                                      </p:to>
                                    </p:set>
                                  </p:childTnLst>
                                </p:cTn>
                              </p:par>
                              <p:par>
                                <p:cTn id="76" presetID="2" presetClass="exit" presetSubtype="4" fill="hold" grpId="0" nodeType="withEffect">
                                  <p:stCondLst>
                                    <p:cond delay="0"/>
                                  </p:stCondLst>
                                  <p:childTnLst>
                                    <p:anim calcmode="lin" valueType="num">
                                      <p:cBhvr additive="base">
                                        <p:cTn id="77" dur="500"/>
                                        <p:tgtEl>
                                          <p:spTgt spid="14"/>
                                        </p:tgtEl>
                                        <p:attrNameLst>
                                          <p:attrName>ppt_x</p:attrName>
                                        </p:attrNameLst>
                                      </p:cBhvr>
                                      <p:tavLst>
                                        <p:tav tm="0">
                                          <p:val>
                                            <p:strVal val="ppt_x"/>
                                          </p:val>
                                        </p:tav>
                                        <p:tav tm="100000">
                                          <p:val>
                                            <p:strVal val="ppt_x"/>
                                          </p:val>
                                        </p:tav>
                                      </p:tavLst>
                                    </p:anim>
                                    <p:anim calcmode="lin" valueType="num">
                                      <p:cBhvr additive="base">
                                        <p:cTn id="78" dur="500"/>
                                        <p:tgtEl>
                                          <p:spTgt spid="14"/>
                                        </p:tgtEl>
                                        <p:attrNameLst>
                                          <p:attrName>ppt_y</p:attrName>
                                        </p:attrNameLst>
                                      </p:cBhvr>
                                      <p:tavLst>
                                        <p:tav tm="0">
                                          <p:val>
                                            <p:strVal val="ppt_y"/>
                                          </p:val>
                                        </p:tav>
                                        <p:tav tm="100000">
                                          <p:val>
                                            <p:strVal val="1+ppt_h/2"/>
                                          </p:val>
                                        </p:tav>
                                      </p:tavLst>
                                    </p:anim>
                                    <p:set>
                                      <p:cBhvr>
                                        <p:cTn id="79" dur="1" fill="hold">
                                          <p:stCondLst>
                                            <p:cond delay="499"/>
                                          </p:stCondLst>
                                        </p:cTn>
                                        <p:tgtEl>
                                          <p:spTgt spid="14"/>
                                        </p:tgtEl>
                                        <p:attrNameLst>
                                          <p:attrName>style.visibility</p:attrName>
                                        </p:attrNameLst>
                                      </p:cBhvr>
                                      <p:to>
                                        <p:strVal val="hidden"/>
                                      </p:to>
                                    </p:set>
                                  </p:childTnLst>
                                </p:cTn>
                              </p:par>
                              <p:par>
                                <p:cTn id="80" presetID="2" presetClass="exit" presetSubtype="4" fill="hold" grpId="0" nodeType="withEffect">
                                  <p:stCondLst>
                                    <p:cond delay="0"/>
                                  </p:stCondLst>
                                  <p:childTnLst>
                                    <p:anim calcmode="lin" valueType="num">
                                      <p:cBhvr additive="base">
                                        <p:cTn id="81" dur="500"/>
                                        <p:tgtEl>
                                          <p:spTgt spid="15"/>
                                        </p:tgtEl>
                                        <p:attrNameLst>
                                          <p:attrName>ppt_x</p:attrName>
                                        </p:attrNameLst>
                                      </p:cBhvr>
                                      <p:tavLst>
                                        <p:tav tm="0">
                                          <p:val>
                                            <p:strVal val="ppt_x"/>
                                          </p:val>
                                        </p:tav>
                                        <p:tav tm="100000">
                                          <p:val>
                                            <p:strVal val="ppt_x"/>
                                          </p:val>
                                        </p:tav>
                                      </p:tavLst>
                                    </p:anim>
                                    <p:anim calcmode="lin" valueType="num">
                                      <p:cBhvr additive="base">
                                        <p:cTn id="82" dur="500"/>
                                        <p:tgtEl>
                                          <p:spTgt spid="15"/>
                                        </p:tgtEl>
                                        <p:attrNameLst>
                                          <p:attrName>ppt_y</p:attrName>
                                        </p:attrNameLst>
                                      </p:cBhvr>
                                      <p:tavLst>
                                        <p:tav tm="0">
                                          <p:val>
                                            <p:strVal val="ppt_y"/>
                                          </p:val>
                                        </p:tav>
                                        <p:tav tm="100000">
                                          <p:val>
                                            <p:strVal val="1+ppt_h/2"/>
                                          </p:val>
                                        </p:tav>
                                      </p:tavLst>
                                    </p:anim>
                                    <p:set>
                                      <p:cBhvr>
                                        <p:cTn id="83" dur="1" fill="hold">
                                          <p:stCondLst>
                                            <p:cond delay="499"/>
                                          </p:stCondLst>
                                        </p:cTn>
                                        <p:tgtEl>
                                          <p:spTgt spid="15"/>
                                        </p:tgtEl>
                                        <p:attrNameLst>
                                          <p:attrName>style.visibility</p:attrName>
                                        </p:attrNameLst>
                                      </p:cBhvr>
                                      <p:to>
                                        <p:strVal val="hidden"/>
                                      </p:to>
                                    </p:set>
                                  </p:childTnLst>
                                </p:cTn>
                              </p:par>
                              <p:par>
                                <p:cTn id="84" presetID="9" presetClass="exit" presetSubtype="0" fill="hold" nodeType="withEffect">
                                  <p:stCondLst>
                                    <p:cond delay="0"/>
                                  </p:stCondLst>
                                  <p:childTnLst>
                                    <p:animEffect transition="out" filter="dissolv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xit" presetSubtype="0" fill="hold" grpId="0" nodeType="clickEffect">
                                  <p:stCondLst>
                                    <p:cond delay="0"/>
                                  </p:stCondLst>
                                  <p:childTnLst>
                                    <p:animEffect transition="out" filter="fade">
                                      <p:cBhvr>
                                        <p:cTn id="90" dur="1000"/>
                                        <p:tgtEl>
                                          <p:spTgt spid="2"/>
                                        </p:tgtEl>
                                      </p:cBhvr>
                                    </p:animEffect>
                                    <p:anim calcmode="lin" valueType="num">
                                      <p:cBhvr>
                                        <p:cTn id="91" dur="1000"/>
                                        <p:tgtEl>
                                          <p:spTgt spid="2"/>
                                        </p:tgtEl>
                                        <p:attrNameLst>
                                          <p:attrName>ppt_x</p:attrName>
                                        </p:attrNameLst>
                                      </p:cBhvr>
                                      <p:tavLst>
                                        <p:tav tm="0">
                                          <p:val>
                                            <p:strVal val="ppt_x"/>
                                          </p:val>
                                        </p:tav>
                                        <p:tav tm="100000">
                                          <p:val>
                                            <p:strVal val="ppt_x"/>
                                          </p:val>
                                        </p:tav>
                                      </p:tavLst>
                                    </p:anim>
                                    <p:anim calcmode="lin" valueType="num">
                                      <p:cBhvr>
                                        <p:cTn id="92" dur="1000"/>
                                        <p:tgtEl>
                                          <p:spTgt spid="2"/>
                                        </p:tgtEl>
                                        <p:attrNameLst>
                                          <p:attrName>ppt_y</p:attrName>
                                        </p:attrNameLst>
                                      </p:cBhvr>
                                      <p:tavLst>
                                        <p:tav tm="0">
                                          <p:val>
                                            <p:strVal val="ppt_y"/>
                                          </p:val>
                                        </p:tav>
                                        <p:tav tm="100000">
                                          <p:val>
                                            <p:strVal val="ppt_y+.1"/>
                                          </p:val>
                                        </p:tav>
                                      </p:tavLst>
                                    </p:anim>
                                    <p:set>
                                      <p:cBhvr>
                                        <p:cTn id="93" dur="1" fill="hold">
                                          <p:stCondLst>
                                            <p:cond delay="999"/>
                                          </p:stCondLst>
                                        </p:cTn>
                                        <p:tgtEl>
                                          <p:spTgt spid="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childTnLst>
                          </p:cTn>
                        </p:par>
                        <p:par>
                          <p:cTn id="101" fill="hold">
                            <p:stCondLst>
                              <p:cond delay="1000"/>
                            </p:stCondLst>
                            <p:childTnLst>
                              <p:par>
                                <p:cTn id="102" presetID="2" presetClass="exit" presetSubtype="4" fill="hold" grpId="1" nodeType="afterEffect">
                                  <p:stCondLst>
                                    <p:cond delay="0"/>
                                  </p:stCondLst>
                                  <p:childTnLst>
                                    <p:anim calcmode="lin" valueType="num">
                                      <p:cBhvr additive="base">
                                        <p:cTn id="103" dur="500"/>
                                        <p:tgtEl>
                                          <p:spTgt spid="28"/>
                                        </p:tgtEl>
                                        <p:attrNameLst>
                                          <p:attrName>ppt_x</p:attrName>
                                        </p:attrNameLst>
                                      </p:cBhvr>
                                      <p:tavLst>
                                        <p:tav tm="0">
                                          <p:val>
                                            <p:strVal val="ppt_x"/>
                                          </p:val>
                                        </p:tav>
                                        <p:tav tm="100000">
                                          <p:val>
                                            <p:strVal val="ppt_x"/>
                                          </p:val>
                                        </p:tav>
                                      </p:tavLst>
                                    </p:anim>
                                    <p:anim calcmode="lin" valueType="num">
                                      <p:cBhvr additive="base">
                                        <p:cTn id="104" dur="500"/>
                                        <p:tgtEl>
                                          <p:spTgt spid="28"/>
                                        </p:tgtEl>
                                        <p:attrNameLst>
                                          <p:attrName>ppt_y</p:attrName>
                                        </p:attrNameLst>
                                      </p:cBhvr>
                                      <p:tavLst>
                                        <p:tav tm="0">
                                          <p:val>
                                            <p:strVal val="ppt_y"/>
                                          </p:val>
                                        </p:tav>
                                        <p:tav tm="100000">
                                          <p:val>
                                            <p:strVal val="1+ppt_h/2"/>
                                          </p:val>
                                        </p:tav>
                                      </p:tavLst>
                                    </p:anim>
                                    <p:set>
                                      <p:cBhvr>
                                        <p:cTn id="105" dur="1" fill="hold">
                                          <p:stCondLst>
                                            <p:cond delay="499"/>
                                          </p:stCondLst>
                                        </p:cTn>
                                        <p:tgtEl>
                                          <p:spTgt spid="28"/>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29"/>
                                        </p:tgtEl>
                                        <p:attrNameLst>
                                          <p:attrName>ppt_x</p:attrName>
                                        </p:attrNameLst>
                                      </p:cBhvr>
                                      <p:tavLst>
                                        <p:tav tm="0">
                                          <p:val>
                                            <p:strVal val="ppt_x"/>
                                          </p:val>
                                        </p:tav>
                                        <p:tav tm="100000">
                                          <p:val>
                                            <p:strVal val="ppt_x"/>
                                          </p:val>
                                        </p:tav>
                                      </p:tavLst>
                                    </p:anim>
                                    <p:anim calcmode="lin" valueType="num">
                                      <p:cBhvr additive="base">
                                        <p:cTn id="108" dur="500"/>
                                        <p:tgtEl>
                                          <p:spTgt spid="29"/>
                                        </p:tgtEl>
                                        <p:attrNameLst>
                                          <p:attrName>ppt_y</p:attrName>
                                        </p:attrNameLst>
                                      </p:cBhvr>
                                      <p:tavLst>
                                        <p:tav tm="0">
                                          <p:val>
                                            <p:strVal val="ppt_y"/>
                                          </p:val>
                                        </p:tav>
                                        <p:tav tm="100000">
                                          <p:val>
                                            <p:strVal val="1+ppt_h/2"/>
                                          </p:val>
                                        </p:tav>
                                      </p:tavLst>
                                    </p:anim>
                                    <p:set>
                                      <p:cBhvr>
                                        <p:cTn id="109" dur="1" fill="hold">
                                          <p:stCondLst>
                                            <p:cond delay="499"/>
                                          </p:stCondLst>
                                        </p:cTn>
                                        <p:tgtEl>
                                          <p:spTgt spid="29"/>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30"/>
                                        </p:tgtEl>
                                        <p:attrNameLst>
                                          <p:attrName>ppt_x</p:attrName>
                                        </p:attrNameLst>
                                      </p:cBhvr>
                                      <p:tavLst>
                                        <p:tav tm="0">
                                          <p:val>
                                            <p:strVal val="ppt_x"/>
                                          </p:val>
                                        </p:tav>
                                        <p:tav tm="100000">
                                          <p:val>
                                            <p:strVal val="ppt_x"/>
                                          </p:val>
                                        </p:tav>
                                      </p:tavLst>
                                    </p:anim>
                                    <p:anim calcmode="lin" valueType="num">
                                      <p:cBhvr additive="base">
                                        <p:cTn id="112" dur="500"/>
                                        <p:tgtEl>
                                          <p:spTgt spid="30"/>
                                        </p:tgtEl>
                                        <p:attrNameLst>
                                          <p:attrName>ppt_y</p:attrName>
                                        </p:attrNameLst>
                                      </p:cBhvr>
                                      <p:tavLst>
                                        <p:tav tm="0">
                                          <p:val>
                                            <p:strVal val="ppt_y"/>
                                          </p:val>
                                        </p:tav>
                                        <p:tav tm="100000">
                                          <p:val>
                                            <p:strVal val="1+ppt_h/2"/>
                                          </p:val>
                                        </p:tav>
                                      </p:tavLst>
                                    </p:anim>
                                    <p:set>
                                      <p:cBhvr>
                                        <p:cTn id="113" dur="1" fill="hold">
                                          <p:stCondLst>
                                            <p:cond delay="499"/>
                                          </p:stCondLst>
                                        </p:cTn>
                                        <p:tgtEl>
                                          <p:spTgt spid="30"/>
                                        </p:tgtEl>
                                        <p:attrNameLst>
                                          <p:attrName>style.visibility</p:attrName>
                                        </p:attrNameLst>
                                      </p:cBhvr>
                                      <p:to>
                                        <p:strVal val="hidden"/>
                                      </p:to>
                                    </p:set>
                                  </p:childTnLst>
                                </p:cTn>
                              </p:par>
                              <p:par>
                                <p:cTn id="114" presetID="2" presetClass="exit" presetSubtype="4" fill="hold" grpId="1" nodeType="withEffect">
                                  <p:stCondLst>
                                    <p:cond delay="0"/>
                                  </p:stCondLst>
                                  <p:childTnLst>
                                    <p:anim calcmode="lin" valueType="num">
                                      <p:cBhvr additive="base">
                                        <p:cTn id="115" dur="500"/>
                                        <p:tgtEl>
                                          <p:spTgt spid="31"/>
                                        </p:tgtEl>
                                        <p:attrNameLst>
                                          <p:attrName>ppt_x</p:attrName>
                                        </p:attrNameLst>
                                      </p:cBhvr>
                                      <p:tavLst>
                                        <p:tav tm="0">
                                          <p:val>
                                            <p:strVal val="ppt_x"/>
                                          </p:val>
                                        </p:tav>
                                        <p:tav tm="100000">
                                          <p:val>
                                            <p:strVal val="ppt_x"/>
                                          </p:val>
                                        </p:tav>
                                      </p:tavLst>
                                    </p:anim>
                                    <p:anim calcmode="lin" valueType="num">
                                      <p:cBhvr additive="base">
                                        <p:cTn id="116" dur="500"/>
                                        <p:tgtEl>
                                          <p:spTgt spid="31"/>
                                        </p:tgtEl>
                                        <p:attrNameLst>
                                          <p:attrName>ppt_y</p:attrName>
                                        </p:attrNameLst>
                                      </p:cBhvr>
                                      <p:tavLst>
                                        <p:tav tm="0">
                                          <p:val>
                                            <p:strVal val="ppt_y"/>
                                          </p:val>
                                        </p:tav>
                                        <p:tav tm="100000">
                                          <p:val>
                                            <p:strVal val="1+ppt_h/2"/>
                                          </p:val>
                                        </p:tav>
                                      </p:tavLst>
                                    </p:anim>
                                    <p:set>
                                      <p:cBhvr>
                                        <p:cTn id="117" dur="1" fill="hold">
                                          <p:stCondLst>
                                            <p:cond delay="499"/>
                                          </p:stCondLst>
                                        </p:cTn>
                                        <p:tgtEl>
                                          <p:spTgt spid="31"/>
                                        </p:tgtEl>
                                        <p:attrNameLst>
                                          <p:attrName>style.visibility</p:attrName>
                                        </p:attrNameLst>
                                      </p:cBhvr>
                                      <p:to>
                                        <p:strVal val="hidden"/>
                                      </p:to>
                                    </p:set>
                                  </p:childTnLst>
                                </p:cTn>
                              </p:par>
                              <p:par>
                                <p:cTn id="118" presetID="31" presetClass="exit" presetSubtype="0" fill="hold" nodeType="withEffect">
                                  <p:stCondLst>
                                    <p:cond delay="0"/>
                                  </p:stCondLst>
                                  <p:childTnLst>
                                    <p:anim calcmode="lin" valueType="num">
                                      <p:cBhvr>
                                        <p:cTn id="119" dur="1000"/>
                                        <p:tgtEl>
                                          <p:spTgt spid="32"/>
                                        </p:tgtEl>
                                        <p:attrNameLst>
                                          <p:attrName>ppt_w</p:attrName>
                                        </p:attrNameLst>
                                      </p:cBhvr>
                                      <p:tavLst>
                                        <p:tav tm="0">
                                          <p:val>
                                            <p:strVal val="ppt_w"/>
                                          </p:val>
                                        </p:tav>
                                        <p:tav tm="100000">
                                          <p:val>
                                            <p:fltVal val="0"/>
                                          </p:val>
                                        </p:tav>
                                      </p:tavLst>
                                    </p:anim>
                                    <p:anim calcmode="lin" valueType="num">
                                      <p:cBhvr>
                                        <p:cTn id="120" dur="1000"/>
                                        <p:tgtEl>
                                          <p:spTgt spid="32"/>
                                        </p:tgtEl>
                                        <p:attrNameLst>
                                          <p:attrName>ppt_h</p:attrName>
                                        </p:attrNameLst>
                                      </p:cBhvr>
                                      <p:tavLst>
                                        <p:tav tm="0">
                                          <p:val>
                                            <p:strVal val="ppt_h"/>
                                          </p:val>
                                        </p:tav>
                                        <p:tav tm="100000">
                                          <p:val>
                                            <p:fltVal val="0"/>
                                          </p:val>
                                        </p:tav>
                                      </p:tavLst>
                                    </p:anim>
                                    <p:anim calcmode="lin" valueType="num">
                                      <p:cBhvr>
                                        <p:cTn id="121" dur="1000"/>
                                        <p:tgtEl>
                                          <p:spTgt spid="32"/>
                                        </p:tgtEl>
                                        <p:attrNameLst>
                                          <p:attrName>style.rotation</p:attrName>
                                        </p:attrNameLst>
                                      </p:cBhvr>
                                      <p:tavLst>
                                        <p:tav tm="0">
                                          <p:val>
                                            <p:fltVal val="0"/>
                                          </p:val>
                                        </p:tav>
                                        <p:tav tm="100000">
                                          <p:val>
                                            <p:fltVal val="90"/>
                                          </p:val>
                                        </p:tav>
                                      </p:tavLst>
                                    </p:anim>
                                    <p:animEffect transition="out" filter="fade">
                                      <p:cBhvr>
                                        <p:cTn id="122" dur="1000"/>
                                        <p:tgtEl>
                                          <p:spTgt spid="32"/>
                                        </p:tgtEl>
                                      </p:cBhvr>
                                    </p:animEffect>
                                    <p:set>
                                      <p:cBhvr>
                                        <p:cTn id="123" dur="1" fill="hold">
                                          <p:stCondLst>
                                            <p:cond delay="999"/>
                                          </p:stCondLst>
                                        </p:cTn>
                                        <p:tgtEl>
                                          <p:spTgt spid="3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42" presetClass="exit" presetSubtype="0" fill="hold" grpId="1" nodeType="clickEffect">
                                  <p:stCondLst>
                                    <p:cond delay="0"/>
                                  </p:stCondLst>
                                  <p:childTnLst>
                                    <p:animEffect transition="out" filter="fade">
                                      <p:cBhvr>
                                        <p:cTn id="127" dur="1000"/>
                                        <p:tgtEl>
                                          <p:spTgt spid="33"/>
                                        </p:tgtEl>
                                      </p:cBhvr>
                                    </p:animEffect>
                                    <p:anim calcmode="lin" valueType="num">
                                      <p:cBhvr>
                                        <p:cTn id="128" dur="1000"/>
                                        <p:tgtEl>
                                          <p:spTgt spid="33"/>
                                        </p:tgtEl>
                                        <p:attrNameLst>
                                          <p:attrName>ppt_x</p:attrName>
                                        </p:attrNameLst>
                                      </p:cBhvr>
                                      <p:tavLst>
                                        <p:tav tm="0">
                                          <p:val>
                                            <p:strVal val="ppt_x"/>
                                          </p:val>
                                        </p:tav>
                                        <p:tav tm="100000">
                                          <p:val>
                                            <p:strVal val="ppt_x"/>
                                          </p:val>
                                        </p:tav>
                                      </p:tavLst>
                                    </p:anim>
                                    <p:anim calcmode="lin" valueType="num">
                                      <p:cBhvr>
                                        <p:cTn id="129" dur="1000"/>
                                        <p:tgtEl>
                                          <p:spTgt spid="33"/>
                                        </p:tgtEl>
                                        <p:attrNameLst>
                                          <p:attrName>ppt_y</p:attrName>
                                        </p:attrNameLst>
                                      </p:cBhvr>
                                      <p:tavLst>
                                        <p:tav tm="0">
                                          <p:val>
                                            <p:strVal val="ppt_y"/>
                                          </p:val>
                                        </p:tav>
                                        <p:tav tm="100000">
                                          <p:val>
                                            <p:strVal val="ppt_y+.1"/>
                                          </p:val>
                                        </p:tav>
                                      </p:tavLst>
                                    </p:anim>
                                    <p:set>
                                      <p:cBhvr>
                                        <p:cTn id="130" dur="1" fill="hold">
                                          <p:stCondLst>
                                            <p:cond delay="999"/>
                                          </p:stCondLst>
                                        </p:cTn>
                                        <p:tgtEl>
                                          <p:spTgt spid="33"/>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1000"/>
                                        <p:tgtEl>
                                          <p:spTgt spid="39"/>
                                        </p:tgtEl>
                                      </p:cBhvr>
                                    </p:animEffect>
                                    <p:anim calcmode="lin" valueType="num">
                                      <p:cBhvr>
                                        <p:cTn id="136" dur="1000" fill="hold"/>
                                        <p:tgtEl>
                                          <p:spTgt spid="39"/>
                                        </p:tgtEl>
                                        <p:attrNameLst>
                                          <p:attrName>ppt_x</p:attrName>
                                        </p:attrNameLst>
                                      </p:cBhvr>
                                      <p:tavLst>
                                        <p:tav tm="0">
                                          <p:val>
                                            <p:strVal val="#ppt_x"/>
                                          </p:val>
                                        </p:tav>
                                        <p:tav tm="100000">
                                          <p:val>
                                            <p:strVal val="#ppt_x"/>
                                          </p:val>
                                        </p:tav>
                                      </p:tavLst>
                                    </p:anim>
                                    <p:anim calcmode="lin" valueType="num">
                                      <p:cBhvr>
                                        <p:cTn id="13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xit" presetSubtype="0" fill="hold" grpId="1" nodeType="clickEffect">
                                  <p:stCondLst>
                                    <p:cond delay="0"/>
                                  </p:stCondLst>
                                  <p:childTnLst>
                                    <p:animEffect transition="out" filter="fade">
                                      <p:cBhvr>
                                        <p:cTn id="141" dur="1000"/>
                                        <p:tgtEl>
                                          <p:spTgt spid="39"/>
                                        </p:tgtEl>
                                      </p:cBhvr>
                                    </p:animEffect>
                                    <p:anim calcmode="lin" valueType="num">
                                      <p:cBhvr>
                                        <p:cTn id="142" dur="1000"/>
                                        <p:tgtEl>
                                          <p:spTgt spid="39"/>
                                        </p:tgtEl>
                                        <p:attrNameLst>
                                          <p:attrName>ppt_x</p:attrName>
                                        </p:attrNameLst>
                                      </p:cBhvr>
                                      <p:tavLst>
                                        <p:tav tm="0">
                                          <p:val>
                                            <p:strVal val="ppt_x"/>
                                          </p:val>
                                        </p:tav>
                                        <p:tav tm="100000">
                                          <p:val>
                                            <p:strVal val="ppt_x"/>
                                          </p:val>
                                        </p:tav>
                                      </p:tavLst>
                                    </p:anim>
                                    <p:anim calcmode="lin" valueType="num">
                                      <p:cBhvr>
                                        <p:cTn id="143" dur="1000"/>
                                        <p:tgtEl>
                                          <p:spTgt spid="39"/>
                                        </p:tgtEl>
                                        <p:attrNameLst>
                                          <p:attrName>ppt_y</p:attrName>
                                        </p:attrNameLst>
                                      </p:cBhvr>
                                      <p:tavLst>
                                        <p:tav tm="0">
                                          <p:val>
                                            <p:strVal val="ppt_y"/>
                                          </p:val>
                                        </p:tav>
                                        <p:tav tm="100000">
                                          <p:val>
                                            <p:strVal val="ppt_y+.1"/>
                                          </p:val>
                                        </p:tav>
                                      </p:tavLst>
                                    </p:anim>
                                    <p:set>
                                      <p:cBhvr>
                                        <p:cTn id="144" dur="1" fill="hold">
                                          <p:stCondLst>
                                            <p:cond delay="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4" grpId="0" animBg="1"/>
      <p:bldP spid="25" grpId="0" animBg="1"/>
      <p:bldP spid="27" grpId="0"/>
      <p:bldP spid="27" grpId="1"/>
      <p:bldP spid="28" grpId="0" animBg="1"/>
      <p:bldP spid="28" grpId="1" animBg="1"/>
      <p:bldP spid="29" grpId="0" animBg="1"/>
      <p:bldP spid="29" grpId="1" animBg="1"/>
      <p:bldP spid="30" grpId="0" animBg="1"/>
      <p:bldP spid="30" grpId="1" animBg="1"/>
      <p:bldP spid="31" grpId="0" animBg="1"/>
      <p:bldP spid="31" grpId="1" animBg="1"/>
      <p:bldP spid="33" grpId="0"/>
      <p:bldP spid="33" grpId="1"/>
      <p:bldP spid="2" grpId="0"/>
      <p:bldP spid="2" grpId="1"/>
      <p:bldP spid="39" grpId="0"/>
      <p:bldP spid="3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2018 Cisco and/or its affiliates. All rights reserved.</a:t>
            </a:r>
          </a:p>
        </p:txBody>
      </p:sp>
      <p:sp>
        <p:nvSpPr>
          <p:cNvPr id="6" name="Slide Number Placeholder 5"/>
          <p:cNvSpPr>
            <a:spLocks noGrp="1"/>
          </p:cNvSpPr>
          <p:nvPr>
            <p:ph type="sldNum" sz="quarter" idx="12"/>
          </p:nvPr>
        </p:nvSpPr>
        <p:spPr/>
        <p:txBody>
          <a:bodyPr/>
          <a:lstStyle/>
          <a:p>
            <a:fld id="{307A7DD7-2DF3-4619-9DF3-C453B1428712}" type="slidenum">
              <a:rPr lang="en-US" smtClean="0"/>
              <a:t>26</a:t>
            </a:fld>
            <a:endParaRPr lang="en-US"/>
          </a:p>
        </p:txBody>
      </p:sp>
      <p:sp>
        <p:nvSpPr>
          <p:cNvPr id="34" name="Rounded Rectangle 33"/>
          <p:cNvSpPr/>
          <p:nvPr/>
        </p:nvSpPr>
        <p:spPr>
          <a:xfrm>
            <a:off x="1505712" y="1130808"/>
            <a:ext cx="8659368" cy="4105656"/>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2005009" y="1435679"/>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36" name="TextBox 35"/>
          <p:cNvSpPr txBox="1"/>
          <p:nvPr/>
        </p:nvSpPr>
        <p:spPr>
          <a:xfrm>
            <a:off x="5091131" y="4995813"/>
            <a:ext cx="1824538" cy="307777"/>
          </a:xfrm>
          <a:prstGeom prst="rect">
            <a:avLst/>
          </a:prstGeom>
          <a:noFill/>
        </p:spPr>
        <p:txBody>
          <a:bodyPr wrap="none" rtlCol="0">
            <a:spAutoFit/>
          </a:bodyPr>
          <a:lstStyle/>
          <a:p>
            <a:r>
              <a:rPr lang="en-US" sz="1400" dirty="0" err="1">
                <a:latin typeface="+mn-lt"/>
              </a:rPr>
              <a:t>Bookinfo</a:t>
            </a:r>
            <a:r>
              <a:rPr lang="en-US" sz="1400" dirty="0">
                <a:latin typeface="+mn-lt"/>
              </a:rPr>
              <a:t> Application</a:t>
            </a:r>
          </a:p>
        </p:txBody>
      </p:sp>
      <p:sp>
        <p:nvSpPr>
          <p:cNvPr id="37" name="Rounded Rectangle 36"/>
          <p:cNvSpPr/>
          <p:nvPr/>
        </p:nvSpPr>
        <p:spPr>
          <a:xfrm>
            <a:off x="2157409" y="1588079"/>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38" name="Rounded Rectangle 37"/>
          <p:cNvSpPr/>
          <p:nvPr/>
        </p:nvSpPr>
        <p:spPr>
          <a:xfrm>
            <a:off x="2309809" y="1740479"/>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300" dirty="0" err="1"/>
              <a:t>Productpage</a:t>
            </a:r>
            <a:endParaRPr lang="en-US" sz="1300" dirty="0"/>
          </a:p>
        </p:txBody>
      </p:sp>
      <p:sp>
        <p:nvSpPr>
          <p:cNvPr id="39" name="Alternate Process 38"/>
          <p:cNvSpPr/>
          <p:nvPr/>
        </p:nvSpPr>
        <p:spPr>
          <a:xfrm>
            <a:off x="2293918" y="1740479"/>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sp>
        <p:nvSpPr>
          <p:cNvPr id="40" name="Rounded Rectangle 39"/>
          <p:cNvSpPr/>
          <p:nvPr/>
        </p:nvSpPr>
        <p:spPr>
          <a:xfrm>
            <a:off x="5010625" y="1435679"/>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p:txBody>
      </p:sp>
      <p:sp>
        <p:nvSpPr>
          <p:cNvPr id="41" name="Rounded Rectangle 40"/>
          <p:cNvSpPr/>
          <p:nvPr/>
        </p:nvSpPr>
        <p:spPr>
          <a:xfrm>
            <a:off x="5163025" y="1588079"/>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p:txBody>
      </p:sp>
      <p:sp>
        <p:nvSpPr>
          <p:cNvPr id="42" name="Rounded Rectangle 41"/>
          <p:cNvSpPr/>
          <p:nvPr/>
        </p:nvSpPr>
        <p:spPr>
          <a:xfrm>
            <a:off x="5315425" y="1740479"/>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Reviews</a:t>
            </a:r>
          </a:p>
          <a:p>
            <a:pPr algn="ctr"/>
            <a:r>
              <a:rPr lang="en-US" dirty="0"/>
              <a:t>v3</a:t>
            </a:r>
          </a:p>
        </p:txBody>
      </p:sp>
      <p:sp>
        <p:nvSpPr>
          <p:cNvPr id="43" name="Alternate Process 42"/>
          <p:cNvSpPr/>
          <p:nvPr/>
        </p:nvSpPr>
        <p:spPr>
          <a:xfrm>
            <a:off x="5315425" y="1740479"/>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cxnSp>
        <p:nvCxnSpPr>
          <p:cNvPr id="44" name="Straight Arrow Connector 43"/>
          <p:cNvCxnSpPr>
            <a:endCxn id="43" idx="1"/>
          </p:cNvCxnSpPr>
          <p:nvPr/>
        </p:nvCxnSpPr>
        <p:spPr>
          <a:xfrm>
            <a:off x="3647230" y="1850207"/>
            <a:ext cx="1668195"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8048023" y="1435679"/>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46" name="Rounded Rectangle 45"/>
          <p:cNvSpPr/>
          <p:nvPr/>
        </p:nvSpPr>
        <p:spPr>
          <a:xfrm>
            <a:off x="8200423" y="1588079"/>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p:txBody>
      </p:sp>
      <p:sp>
        <p:nvSpPr>
          <p:cNvPr id="47" name="Rounded Rectangle 46"/>
          <p:cNvSpPr/>
          <p:nvPr/>
        </p:nvSpPr>
        <p:spPr>
          <a:xfrm>
            <a:off x="8352823" y="1740479"/>
            <a:ext cx="1353312" cy="1170432"/>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Ratings</a:t>
            </a:r>
          </a:p>
          <a:p>
            <a:pPr algn="ctr"/>
            <a:r>
              <a:rPr lang="en-US" dirty="0"/>
              <a:t>v2 </a:t>
            </a:r>
            <a:r>
              <a:rPr lang="en-US" dirty="0" err="1"/>
              <a:t>MySql</a:t>
            </a:r>
            <a:endParaRPr lang="en-US" dirty="0"/>
          </a:p>
        </p:txBody>
      </p:sp>
      <p:sp>
        <p:nvSpPr>
          <p:cNvPr id="48" name="Alternate Process 47"/>
          <p:cNvSpPr/>
          <p:nvPr/>
        </p:nvSpPr>
        <p:spPr>
          <a:xfrm>
            <a:off x="8345704" y="1737641"/>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cxnSp>
        <p:nvCxnSpPr>
          <p:cNvPr id="49" name="Straight Arrow Connector 48"/>
          <p:cNvCxnSpPr>
            <a:stCxn id="43" idx="3"/>
            <a:endCxn id="48" idx="1"/>
          </p:cNvCxnSpPr>
          <p:nvPr/>
        </p:nvCxnSpPr>
        <p:spPr>
          <a:xfrm flipV="1">
            <a:off x="6668737" y="1847369"/>
            <a:ext cx="1676967" cy="2838"/>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Cloud 49"/>
          <p:cNvSpPr/>
          <p:nvPr/>
        </p:nvSpPr>
        <p:spPr>
          <a:xfrm>
            <a:off x="4083160" y="3219113"/>
            <a:ext cx="3840480" cy="1776700"/>
          </a:xfrm>
          <a:prstGeom prst="cloud">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533426" y="4266973"/>
            <a:ext cx="1295547" cy="369332"/>
          </a:xfrm>
          <a:prstGeom prst="rect">
            <a:avLst/>
          </a:prstGeom>
          <a:noFill/>
        </p:spPr>
        <p:txBody>
          <a:bodyPr wrap="none" rtlCol="0">
            <a:spAutoFit/>
          </a:bodyPr>
          <a:lstStyle/>
          <a:p>
            <a:r>
              <a:rPr lang="en-US">
                <a:latin typeface="+mn-lt"/>
              </a:rPr>
              <a:t>Openstack</a:t>
            </a:r>
            <a:endParaRPr lang="en-US" dirty="0">
              <a:latin typeface="+mn-lt"/>
            </a:endParaRPr>
          </a:p>
        </p:txBody>
      </p:sp>
      <p:sp>
        <p:nvSpPr>
          <p:cNvPr id="52" name="Rectangle 51"/>
          <p:cNvSpPr/>
          <p:nvPr/>
        </p:nvSpPr>
        <p:spPr>
          <a:xfrm>
            <a:off x="5315425" y="3517392"/>
            <a:ext cx="1731551" cy="72237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a:t>MySql</a:t>
            </a:r>
            <a:r>
              <a:rPr lang="en-US" dirty="0"/>
              <a:t> VM</a:t>
            </a:r>
          </a:p>
        </p:txBody>
      </p:sp>
      <p:sp>
        <p:nvSpPr>
          <p:cNvPr id="53" name="Alternate Process 52"/>
          <p:cNvSpPr/>
          <p:nvPr/>
        </p:nvSpPr>
        <p:spPr>
          <a:xfrm>
            <a:off x="5504543" y="3420139"/>
            <a:ext cx="1353312" cy="219456"/>
          </a:xfrm>
          <a:prstGeom prst="flowChartAlternateProcess">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t>Envoy</a:t>
            </a:r>
          </a:p>
        </p:txBody>
      </p:sp>
      <p:cxnSp>
        <p:nvCxnSpPr>
          <p:cNvPr id="54" name="Straight Arrow Connector 53"/>
          <p:cNvCxnSpPr>
            <a:stCxn id="48" idx="1"/>
          </p:cNvCxnSpPr>
          <p:nvPr/>
        </p:nvCxnSpPr>
        <p:spPr>
          <a:xfrm flipH="1">
            <a:off x="6181199" y="1847369"/>
            <a:ext cx="2164505" cy="157277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929383" y="738348"/>
            <a:ext cx="6125395" cy="369332"/>
          </a:xfrm>
          <a:prstGeom prst="rect">
            <a:avLst/>
          </a:prstGeom>
          <a:noFill/>
        </p:spPr>
        <p:txBody>
          <a:bodyPr wrap="none" rtlCol="0">
            <a:spAutoFit/>
          </a:bodyPr>
          <a:lstStyle/>
          <a:p>
            <a:r>
              <a:rPr lang="en-US" b="1" dirty="0">
                <a:latin typeface="+mn-lt"/>
              </a:rPr>
              <a:t>Register </a:t>
            </a:r>
            <a:r>
              <a:rPr lang="en-US" b="1" dirty="0"/>
              <a:t>the</a:t>
            </a:r>
            <a:r>
              <a:rPr lang="en-US" b="1" dirty="0">
                <a:latin typeface="+mn-lt"/>
              </a:rPr>
              <a:t> </a:t>
            </a:r>
            <a:r>
              <a:rPr lang="en-US" b="1" dirty="0" err="1">
                <a:latin typeface="+mn-lt"/>
              </a:rPr>
              <a:t>Openstack</a:t>
            </a:r>
            <a:r>
              <a:rPr lang="en-US" b="1" dirty="0">
                <a:latin typeface="+mn-lt"/>
              </a:rPr>
              <a:t> VM as the </a:t>
            </a:r>
            <a:r>
              <a:rPr lang="en-US" b="1" dirty="0" err="1">
                <a:latin typeface="+mn-lt"/>
              </a:rPr>
              <a:t>MySql</a:t>
            </a:r>
            <a:r>
              <a:rPr lang="en-US" b="1" dirty="0">
                <a:latin typeface="+mn-lt"/>
              </a:rPr>
              <a:t> backend in </a:t>
            </a:r>
            <a:r>
              <a:rPr lang="en-US" b="1" dirty="0" err="1">
                <a:latin typeface="+mn-lt"/>
              </a:rPr>
              <a:t>Istio</a:t>
            </a:r>
            <a:endParaRPr lang="en-US" b="1" dirty="0">
              <a:latin typeface="+mn-lt"/>
            </a:endParaRPr>
          </a:p>
        </p:txBody>
      </p:sp>
      <p:sp>
        <p:nvSpPr>
          <p:cNvPr id="9" name="TextBox 8"/>
          <p:cNvSpPr txBox="1"/>
          <p:nvPr/>
        </p:nvSpPr>
        <p:spPr>
          <a:xfrm>
            <a:off x="2034204" y="738881"/>
            <a:ext cx="7938392" cy="369332"/>
          </a:xfrm>
          <a:prstGeom prst="rect">
            <a:avLst/>
          </a:prstGeom>
          <a:noFill/>
        </p:spPr>
        <p:txBody>
          <a:bodyPr wrap="none" rtlCol="0">
            <a:spAutoFit/>
          </a:bodyPr>
          <a:lstStyle/>
          <a:p>
            <a:r>
              <a:rPr lang="en-US" b="1" dirty="0"/>
              <a:t>Spin up an </a:t>
            </a:r>
            <a:r>
              <a:rPr lang="en-US" b="1" dirty="0" err="1"/>
              <a:t>Openstack</a:t>
            </a:r>
            <a:r>
              <a:rPr lang="en-US" b="1" dirty="0"/>
              <a:t> VM with </a:t>
            </a:r>
            <a:r>
              <a:rPr lang="en-US" b="1" dirty="0" err="1"/>
              <a:t>MySql</a:t>
            </a:r>
            <a:r>
              <a:rPr lang="en-US" b="1" dirty="0"/>
              <a:t> configured for the </a:t>
            </a:r>
            <a:r>
              <a:rPr lang="en-US" b="1" dirty="0" err="1"/>
              <a:t>Bookinfo</a:t>
            </a:r>
            <a:r>
              <a:rPr lang="en-US" b="1" dirty="0"/>
              <a:t> backend</a:t>
            </a:r>
          </a:p>
        </p:txBody>
      </p:sp>
    </p:spTree>
    <p:extLst>
      <p:ext uri="{BB962C8B-B14F-4D97-AF65-F5344CB8AC3E}">
        <p14:creationId xmlns:p14="http://schemas.microsoft.com/office/powerpoint/2010/main" val="4427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ppt_x"/>
                                          </p:val>
                                        </p:tav>
                                        <p:tav tm="100000">
                                          <p:val>
                                            <p:strVal val="#ppt_x"/>
                                          </p:val>
                                        </p:tav>
                                      </p:tavLst>
                                    </p:anim>
                                    <p:anim calcmode="lin" valueType="num">
                                      <p:cBhvr additive="base">
                                        <p:cTn id="2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down)">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animBg="1"/>
      <p:bldP spid="53" grpId="0" animBg="1"/>
      <p:bldP spid="55" grpId="0"/>
      <p:bldP spid="9" grpId="0"/>
      <p:bldP spid="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 y="426721"/>
            <a:ext cx="5937504" cy="1015663"/>
          </a:xfrm>
          <a:prstGeom prst="rect">
            <a:avLst/>
          </a:prstGeom>
          <a:noFill/>
        </p:spPr>
        <p:txBody>
          <a:bodyPr wrap="square" rtlCol="0">
            <a:spAutoFit/>
          </a:bodyPr>
          <a:lstStyle/>
          <a:p>
            <a:r>
              <a:rPr lang="en-US" sz="6000" b="1" dirty="0">
                <a:solidFill>
                  <a:schemeClr val="bg1"/>
                </a:solidFill>
              </a:rPr>
              <a:t>Demo</a:t>
            </a:r>
          </a:p>
        </p:txBody>
      </p:sp>
    </p:spTree>
    <p:extLst>
      <p:ext uri="{BB962C8B-B14F-4D97-AF65-F5344CB8AC3E}">
        <p14:creationId xmlns:p14="http://schemas.microsoft.com/office/powerpoint/2010/main" val="209829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needs to be supplied to the VM</a:t>
            </a:r>
          </a:p>
        </p:txBody>
      </p:sp>
      <p:sp>
        <p:nvSpPr>
          <p:cNvPr id="3" name="Content Placeholder 2"/>
          <p:cNvSpPr>
            <a:spLocks noGrp="1"/>
          </p:cNvSpPr>
          <p:nvPr>
            <p:ph idx="1"/>
          </p:nvPr>
        </p:nvSpPr>
        <p:spPr/>
        <p:txBody>
          <a:bodyPr>
            <a:normAutofit/>
          </a:bodyPr>
          <a:lstStyle/>
          <a:p>
            <a:r>
              <a:rPr lang="en-US" dirty="0"/>
              <a:t>The VM needs to be able to talk to the </a:t>
            </a:r>
            <a:r>
              <a:rPr lang="en-US" dirty="0" err="1"/>
              <a:t>Istio</a:t>
            </a:r>
            <a:r>
              <a:rPr lang="en-US" dirty="0"/>
              <a:t> service and Pod endpoints. This can be achieved using a </a:t>
            </a:r>
            <a:r>
              <a:rPr lang="en-US" dirty="0" err="1"/>
              <a:t>netplugin</a:t>
            </a:r>
            <a:r>
              <a:rPr lang="en-US" dirty="0"/>
              <a:t> like Calico to redistribute routes.</a:t>
            </a:r>
          </a:p>
          <a:p>
            <a:r>
              <a:rPr lang="en-US" dirty="0"/>
              <a:t>The VM needs the Kubernetes secrets in order to communicate to the Kubernetes services and pods</a:t>
            </a:r>
          </a:p>
          <a:p>
            <a:r>
              <a:rPr lang="en-US" dirty="0"/>
              <a:t>The VM should be able to discover services on the Kubernetes cluster. We can do this via either a DNS relay, </a:t>
            </a:r>
            <a:r>
              <a:rPr lang="en-US" dirty="0" err="1"/>
              <a:t>Dnsmasq</a:t>
            </a:r>
            <a:r>
              <a:rPr lang="en-US" dirty="0"/>
              <a:t> or static entries in the host file. Using a DNS relay pointing to the Kubernetes DNS would be the ideal solution as this will protect the connections in cases of container restart and moves.</a:t>
            </a:r>
          </a:p>
        </p:txBody>
      </p:sp>
      <p:sp>
        <p:nvSpPr>
          <p:cNvPr id="5" name="Footer Placeholder 4"/>
          <p:cNvSpPr>
            <a:spLocks noGrp="1"/>
          </p:cNvSpPr>
          <p:nvPr>
            <p:ph type="ftr" sz="quarter" idx="11"/>
          </p:nvPr>
        </p:nvSpPr>
        <p:spPr/>
        <p:txBody>
          <a:bodyPr/>
          <a:lstStyle/>
          <a:p>
            <a:r>
              <a:rPr lang="en-US" dirty="0"/>
              <a:t>© 2018 Cisco and/or its affiliates. All rights reserved.</a:t>
            </a:r>
          </a:p>
        </p:txBody>
      </p:sp>
      <p:sp>
        <p:nvSpPr>
          <p:cNvPr id="6" name="Slide Number Placeholder 5"/>
          <p:cNvSpPr>
            <a:spLocks noGrp="1"/>
          </p:cNvSpPr>
          <p:nvPr>
            <p:ph type="sldNum" sz="quarter" idx="12"/>
          </p:nvPr>
        </p:nvSpPr>
        <p:spPr/>
        <p:txBody>
          <a:bodyPr/>
          <a:lstStyle/>
          <a:p>
            <a:fld id="{307A7DD7-2DF3-4619-9DF3-C453B1428712}" type="slidenum">
              <a:rPr lang="en-US" smtClean="0"/>
              <a:t>28</a:t>
            </a:fld>
            <a:endParaRPr lang="en-US"/>
          </a:p>
        </p:txBody>
      </p:sp>
    </p:spTree>
    <p:extLst>
      <p:ext uri="{BB962C8B-B14F-4D97-AF65-F5344CB8AC3E}">
        <p14:creationId xmlns:p14="http://schemas.microsoft.com/office/powerpoint/2010/main" val="142856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work</a:t>
            </a:r>
          </a:p>
        </p:txBody>
      </p:sp>
      <p:sp>
        <p:nvSpPr>
          <p:cNvPr id="3" name="Content Placeholder 2"/>
          <p:cNvSpPr>
            <a:spLocks noGrp="1"/>
          </p:cNvSpPr>
          <p:nvPr>
            <p:ph idx="1"/>
          </p:nvPr>
        </p:nvSpPr>
        <p:spPr/>
        <p:txBody>
          <a:bodyPr>
            <a:normAutofit/>
          </a:bodyPr>
          <a:lstStyle/>
          <a:p>
            <a:r>
              <a:rPr lang="en-US" dirty="0"/>
              <a:t>Better integration with major cloud providers AWS, GCE, </a:t>
            </a:r>
            <a:r>
              <a:rPr lang="en-US" dirty="0" err="1"/>
              <a:t>Openstack</a:t>
            </a:r>
            <a:r>
              <a:rPr lang="en-US" dirty="0"/>
              <a:t> etc. There isn’t an easy and native way to extend the </a:t>
            </a:r>
            <a:r>
              <a:rPr lang="en-US" dirty="0" err="1"/>
              <a:t>Istio</a:t>
            </a:r>
            <a:r>
              <a:rPr lang="en-US" dirty="0"/>
              <a:t> service mesh to conventional VM based clouds. So, we have to use hacky ways like bash scripts to extend the mesh. It would be ideal to have the ability to define service meshes per tenant/project and have VM’s electively join using a single toggle.</a:t>
            </a:r>
          </a:p>
          <a:p>
            <a:r>
              <a:rPr lang="en-US" dirty="0"/>
              <a:t>K8s/</a:t>
            </a:r>
            <a:r>
              <a:rPr lang="en-US" dirty="0" err="1"/>
              <a:t>Istio</a:t>
            </a:r>
            <a:r>
              <a:rPr lang="en-US" dirty="0"/>
              <a:t> should be able to treat the VM endpoint as another version of a service to help seamlessly transition service to and from a VM (currently we have to delete local services to replace). This might be fixed with 0.8 release of </a:t>
            </a:r>
            <a:r>
              <a:rPr lang="en-US" dirty="0" err="1"/>
              <a:t>Istio</a:t>
            </a:r>
            <a:r>
              <a:rPr lang="en-US" dirty="0"/>
              <a:t>.</a:t>
            </a:r>
          </a:p>
        </p:txBody>
      </p:sp>
      <p:sp>
        <p:nvSpPr>
          <p:cNvPr id="5" name="Footer Placeholder 4"/>
          <p:cNvSpPr>
            <a:spLocks noGrp="1"/>
          </p:cNvSpPr>
          <p:nvPr>
            <p:ph type="ftr" sz="quarter" idx="11"/>
          </p:nvPr>
        </p:nvSpPr>
        <p:spPr/>
        <p:txBody>
          <a:bodyPr/>
          <a:lstStyle/>
          <a:p>
            <a:r>
              <a:rPr lang="en-US" dirty="0"/>
              <a:t>© 2018 Cisco and/or its affiliates. All rights reserved.</a:t>
            </a:r>
          </a:p>
        </p:txBody>
      </p:sp>
      <p:sp>
        <p:nvSpPr>
          <p:cNvPr id="6" name="Slide Number Placeholder 5"/>
          <p:cNvSpPr>
            <a:spLocks noGrp="1"/>
          </p:cNvSpPr>
          <p:nvPr>
            <p:ph type="sldNum" sz="quarter" idx="12"/>
          </p:nvPr>
        </p:nvSpPr>
        <p:spPr/>
        <p:txBody>
          <a:bodyPr/>
          <a:lstStyle/>
          <a:p>
            <a:fld id="{307A7DD7-2DF3-4619-9DF3-C453B1428712}" type="slidenum">
              <a:rPr lang="en-US" smtClean="0"/>
              <a:t>29</a:t>
            </a:fld>
            <a:endParaRPr lang="en-US"/>
          </a:p>
        </p:txBody>
      </p:sp>
    </p:spTree>
    <p:extLst>
      <p:ext uri="{BB962C8B-B14F-4D97-AF65-F5344CB8AC3E}">
        <p14:creationId xmlns:p14="http://schemas.microsoft.com/office/powerpoint/2010/main" val="68901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05894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Text Placeholder 3"/>
          <p:cNvSpPr>
            <a:spLocks noGrp="1"/>
          </p:cNvSpPr>
          <p:nvPr>
            <p:ph idx="4294967295"/>
          </p:nvPr>
        </p:nvSpPr>
        <p:spPr>
          <a:xfrm>
            <a:off x="660400" y="1788737"/>
            <a:ext cx="11291887" cy="4224338"/>
          </a:xfrm>
        </p:spPr>
        <p:txBody>
          <a:bodyPr>
            <a:normAutofit/>
          </a:bodyPr>
          <a:lstStyle/>
          <a:p>
            <a:r>
              <a:rPr lang="en-US" dirty="0"/>
              <a:t>Istio Docs: </a:t>
            </a:r>
            <a:r>
              <a:rPr lang="en-US" dirty="0">
                <a:hlinkClick r:id="rId2"/>
              </a:rPr>
              <a:t>https://istio.io/docs/</a:t>
            </a:r>
            <a:endParaRPr lang="en-US" dirty="0"/>
          </a:p>
          <a:p>
            <a:r>
              <a:rPr lang="en-US" dirty="0"/>
              <a:t>Istio Integrating VMs: </a:t>
            </a:r>
            <a:r>
              <a:rPr lang="en-US" dirty="0">
                <a:hlinkClick r:id="rId3"/>
              </a:rPr>
              <a:t>https://istio.io/docs/guides/integrating-vms.html</a:t>
            </a:r>
            <a:endParaRPr lang="en-US" dirty="0"/>
          </a:p>
          <a:p>
            <a:r>
              <a:rPr lang="en-US" dirty="0"/>
              <a:t>Istio on OpenStack Magnum Example: </a:t>
            </a:r>
            <a:r>
              <a:rPr lang="en-US" dirty="0">
                <a:hlinkClick r:id="rId4"/>
              </a:rPr>
              <a:t>https://tiswanso.github.io/istio/istio_on_magnum.html</a:t>
            </a:r>
            <a:endParaRPr lang="en-US" dirty="0"/>
          </a:p>
          <a:p>
            <a:r>
              <a:rPr lang="en-US" dirty="0"/>
              <a:t>Kubernetes OpenStack Cloud Provider: </a:t>
            </a:r>
            <a:r>
              <a:rPr lang="en-US" dirty="0">
                <a:hlinkClick r:id="rId5"/>
              </a:rPr>
              <a:t>https://kubernetes.io/docs/concepts/cluster-administration/cloud-providers/</a:t>
            </a:r>
            <a:endParaRPr lang="en-US" dirty="0"/>
          </a:p>
          <a:p>
            <a:endParaRPr lang="en-US" dirty="0"/>
          </a:p>
        </p:txBody>
      </p:sp>
      <p:sp>
        <p:nvSpPr>
          <p:cNvPr id="3" name="Slide Number Placeholder 2"/>
          <p:cNvSpPr>
            <a:spLocks noGrp="1"/>
          </p:cNvSpPr>
          <p:nvPr>
            <p:ph type="sldNum" sz="quarter" idx="4294967295"/>
          </p:nvPr>
        </p:nvSpPr>
        <p:spPr>
          <a:xfrm>
            <a:off x="11712575" y="6513513"/>
            <a:ext cx="479425" cy="366712"/>
          </a:xfrm>
        </p:spPr>
        <p:txBody>
          <a:bodyPr/>
          <a:lstStyle/>
          <a:p>
            <a:fld id="{96A97DD0-5BE7-4856-A2A9-C42C6688E607}" type="slidenum">
              <a:rPr lang="en-US" smtClean="0"/>
              <a:pPr/>
              <a:t>30</a:t>
            </a:fld>
            <a:endParaRPr lang="en-US" dirty="0"/>
          </a:p>
        </p:txBody>
      </p:sp>
    </p:spTree>
    <p:extLst>
      <p:ext uri="{BB962C8B-B14F-4D97-AF65-F5344CB8AC3E}">
        <p14:creationId xmlns:p14="http://schemas.microsoft.com/office/powerpoint/2010/main" val="924818236"/>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 y="426721"/>
            <a:ext cx="5937504" cy="748988"/>
          </a:xfrm>
          <a:prstGeom prst="rect">
            <a:avLst/>
          </a:prstGeom>
          <a:noFill/>
        </p:spPr>
        <p:txBody>
          <a:bodyPr wrap="square" rtlCol="0">
            <a:spAutoFit/>
          </a:bodyPr>
          <a:lstStyle/>
          <a:p>
            <a:r>
              <a:rPr lang="en-US" sz="4267" b="1" dirty="0">
                <a:solidFill>
                  <a:schemeClr val="bg1"/>
                </a:solidFill>
              </a:rPr>
              <a:t>Questions/Comments?</a:t>
            </a:r>
          </a:p>
        </p:txBody>
      </p:sp>
    </p:spTree>
    <p:extLst>
      <p:ext uri="{BB962C8B-B14F-4D97-AF65-F5344CB8AC3E}">
        <p14:creationId xmlns:p14="http://schemas.microsoft.com/office/powerpoint/2010/main" val="200284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A uniform way to connect, manage, and secure </a:t>
            </a:r>
            <a:r>
              <a:rPr lang="en-US" dirty="0" err="1"/>
              <a:t>microservices</a:t>
            </a:r>
            <a:r>
              <a:rPr lang="en-US" dirty="0"/>
              <a:t>. </a:t>
            </a:r>
          </a:p>
          <a:p>
            <a:r>
              <a:rPr lang="en-US" dirty="0"/>
              <a:t>Automatic load balancing for HTTP, </a:t>
            </a:r>
            <a:r>
              <a:rPr lang="en-US" dirty="0" err="1"/>
              <a:t>gRPC</a:t>
            </a:r>
            <a:r>
              <a:rPr lang="en-US" dirty="0"/>
              <a:t>, </a:t>
            </a:r>
            <a:r>
              <a:rPr lang="en-US" dirty="0" err="1"/>
              <a:t>WebSocket</a:t>
            </a:r>
            <a:r>
              <a:rPr lang="en-US" dirty="0"/>
              <a:t>, and TCP traffic.</a:t>
            </a:r>
          </a:p>
          <a:p>
            <a:r>
              <a:rPr lang="en-US" dirty="0"/>
              <a:t>Fine-grained control of traffic behavior with rich routing rules, retries, failovers, and fault injection.</a:t>
            </a:r>
          </a:p>
          <a:p>
            <a:r>
              <a:rPr lang="en-US" dirty="0"/>
              <a:t>A pluggable policy layer and configuration API supporting access controls, rate limits and quotas.</a:t>
            </a:r>
          </a:p>
          <a:p>
            <a:r>
              <a:rPr lang="en-US" dirty="0"/>
              <a:t>Automatic metrics, logs, and traces for all traffic within a cluster, including cluster ingress and egress.</a:t>
            </a:r>
          </a:p>
          <a:p>
            <a:r>
              <a:rPr lang="en-US" dirty="0"/>
              <a:t>Secure service-to-service authentication with strong identity assertions between services in a cluster.</a:t>
            </a:r>
          </a:p>
          <a:p>
            <a:endParaRPr lang="en-US" dirty="0"/>
          </a:p>
        </p:txBody>
      </p:sp>
      <p:sp>
        <p:nvSpPr>
          <p:cNvPr id="3" name="Title 2"/>
          <p:cNvSpPr>
            <a:spLocks noGrp="1"/>
          </p:cNvSpPr>
          <p:nvPr>
            <p:ph type="title"/>
          </p:nvPr>
        </p:nvSpPr>
        <p:spPr/>
        <p:txBody>
          <a:bodyPr/>
          <a:lstStyle/>
          <a:p>
            <a:r>
              <a:rPr lang="en-US" dirty="0"/>
              <a:t>What is </a:t>
            </a:r>
            <a:r>
              <a:rPr lang="en-US" dirty="0" err="1"/>
              <a:t>Istio</a:t>
            </a:r>
            <a:r>
              <a:rPr lang="en-US" dirty="0"/>
              <a:t> </a:t>
            </a:r>
            <a:r>
              <a:rPr lang="en-US" dirty="0">
                <a:solidFill>
                  <a:srgbClr val="FF0000"/>
                </a:solidFill>
              </a:rPr>
              <a:t>*</a:t>
            </a:r>
            <a:r>
              <a:rPr lang="en-US" dirty="0"/>
              <a:t> </a:t>
            </a:r>
          </a:p>
        </p:txBody>
      </p:sp>
      <p:sp>
        <p:nvSpPr>
          <p:cNvPr id="4" name="TextBox 3"/>
          <p:cNvSpPr txBox="1"/>
          <p:nvPr/>
        </p:nvSpPr>
        <p:spPr>
          <a:xfrm>
            <a:off x="6950728" y="5987405"/>
            <a:ext cx="4698722" cy="369332"/>
          </a:xfrm>
          <a:prstGeom prst="rect">
            <a:avLst/>
          </a:prstGeom>
          <a:noFill/>
        </p:spPr>
        <p:txBody>
          <a:bodyPr wrap="none" rtlCol="0">
            <a:spAutoFit/>
          </a:bodyPr>
          <a:lstStyle/>
          <a:p>
            <a:pPr defTabSz="914377">
              <a:defRPr/>
            </a:pPr>
            <a:r>
              <a:rPr lang="en-US" dirty="0">
                <a:solidFill>
                  <a:srgbClr val="FF0000"/>
                </a:solidFill>
                <a:latin typeface="Arial" panose="020B0604020202020204"/>
              </a:rPr>
              <a:t>*</a:t>
            </a:r>
            <a:r>
              <a:rPr lang="en-US" dirty="0">
                <a:solidFill>
                  <a:srgbClr val="282828"/>
                </a:solidFill>
                <a:latin typeface="Arial" panose="020B0604020202020204"/>
              </a:rPr>
              <a:t> </a:t>
            </a:r>
            <a:r>
              <a:rPr lang="en-US" dirty="0">
                <a:solidFill>
                  <a:srgbClr val="FF0000"/>
                </a:solidFill>
                <a:latin typeface="Arial" panose="020B0604020202020204"/>
              </a:rPr>
              <a:t>Directly from https://istio.io/about/intro.html</a:t>
            </a:r>
          </a:p>
        </p:txBody>
      </p:sp>
    </p:spTree>
    <p:extLst>
      <p:ext uri="{BB962C8B-B14F-4D97-AF65-F5344CB8AC3E}">
        <p14:creationId xmlns:p14="http://schemas.microsoft.com/office/powerpoint/2010/main" val="173108301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a Service Mesh </a:t>
            </a:r>
          </a:p>
        </p:txBody>
      </p:sp>
      <p:sp>
        <p:nvSpPr>
          <p:cNvPr id="5" name="Slide Number Placeholder 4"/>
          <p:cNvSpPr>
            <a:spLocks noGrp="1"/>
          </p:cNvSpPr>
          <p:nvPr>
            <p:ph type="sldNum" sz="quarter" idx="12"/>
          </p:nvPr>
        </p:nvSpPr>
        <p:spPr>
          <a:xfrm>
            <a:off x="11712575" y="6513513"/>
            <a:ext cx="479425" cy="366712"/>
          </a:xfrm>
        </p:spPr>
        <p:txBody>
          <a:bodyPr/>
          <a:lstStyle/>
          <a:p>
            <a:pPr defTabSz="914377">
              <a:defRPr/>
            </a:pPr>
            <a:fld id="{96A97DD0-5BE7-4856-A2A9-C42C6688E607}" type="slidenum">
              <a:rPr lang="uk-UA">
                <a:latin typeface="Arial" panose="020B0604020202020204"/>
              </a:rPr>
              <a:pPr defTabSz="914377">
                <a:defRPr/>
              </a:pPr>
              <a:t>5</a:t>
            </a:fld>
            <a:endParaRPr lang="uk-UA" dirty="0">
              <a:latin typeface="Arial" panose="020B0604020202020204"/>
            </a:endParaRPr>
          </a:p>
        </p:txBody>
      </p:sp>
      <p:cxnSp>
        <p:nvCxnSpPr>
          <p:cNvPr id="143" name="Shape 139"/>
          <p:cNvCxnSpPr/>
          <p:nvPr/>
        </p:nvCxnSpPr>
        <p:spPr>
          <a:xfrm>
            <a:off x="479751" y="3540553"/>
            <a:ext cx="851916" cy="2093"/>
          </a:xfrm>
          <a:prstGeom prst="straightConnector1">
            <a:avLst/>
          </a:prstGeom>
          <a:noFill/>
          <a:ln w="19050" cap="flat" cmpd="sng">
            <a:solidFill>
              <a:schemeClr val="dk1"/>
            </a:solidFill>
            <a:prstDash val="solid"/>
            <a:round/>
            <a:headEnd type="none" w="lg" len="lg"/>
            <a:tailEnd type="triangle" w="lg" len="lg"/>
          </a:ln>
        </p:spPr>
      </p:cxnSp>
      <p:sp>
        <p:nvSpPr>
          <p:cNvPr id="144" name="TextBox 143"/>
          <p:cNvSpPr txBox="1"/>
          <p:nvPr/>
        </p:nvSpPr>
        <p:spPr>
          <a:xfrm>
            <a:off x="146573" y="3607280"/>
            <a:ext cx="1159292" cy="646331"/>
          </a:xfrm>
          <a:prstGeom prst="rect">
            <a:avLst/>
          </a:prstGeom>
          <a:noFill/>
        </p:spPr>
        <p:txBody>
          <a:bodyPr wrap="none" rtlCol="0">
            <a:spAutoFit/>
          </a:bodyPr>
          <a:lstStyle/>
          <a:p>
            <a:pPr defTabSz="914377">
              <a:defRPr/>
            </a:pPr>
            <a:r>
              <a:rPr lang="en-US" dirty="0">
                <a:solidFill>
                  <a:srgbClr val="282828"/>
                </a:solidFill>
                <a:latin typeface="Arial" panose="020B0604020202020204"/>
              </a:rPr>
              <a:t>External</a:t>
            </a:r>
          </a:p>
          <a:p>
            <a:pPr defTabSz="914377">
              <a:defRPr/>
            </a:pPr>
            <a:r>
              <a:rPr lang="en-US" dirty="0">
                <a:solidFill>
                  <a:srgbClr val="282828"/>
                </a:solidFill>
                <a:latin typeface="Arial" panose="020B0604020202020204"/>
              </a:rPr>
              <a:t>Requests</a:t>
            </a:r>
          </a:p>
        </p:txBody>
      </p:sp>
      <p:sp>
        <p:nvSpPr>
          <p:cNvPr id="33" name="TextBox 32"/>
          <p:cNvSpPr txBox="1"/>
          <p:nvPr/>
        </p:nvSpPr>
        <p:spPr>
          <a:xfrm>
            <a:off x="7826270" y="1606971"/>
            <a:ext cx="3960628" cy="5518562"/>
          </a:xfrm>
          <a:prstGeom prst="rect">
            <a:avLst/>
          </a:prstGeom>
          <a:noFill/>
        </p:spPr>
        <p:txBody>
          <a:bodyPr wrap="square" rtlCol="0">
            <a:spAutoFit/>
          </a:bodyPr>
          <a:lstStyle/>
          <a:p>
            <a:pPr marL="380990" indent="-380990" defTabSz="914377">
              <a:buFont typeface="Arial" panose="020B0604020202020204" pitchFamily="34" charset="0"/>
              <a:buChar char="•"/>
              <a:defRPr/>
            </a:pPr>
            <a:r>
              <a:rPr lang="en-US" sz="2133" dirty="0">
                <a:solidFill>
                  <a:srgbClr val="282828"/>
                </a:solidFill>
                <a:latin typeface="Arial" panose="020B0604020202020204"/>
              </a:rPr>
              <a:t>Infrastructure layer for service-to-service communication</a:t>
            </a:r>
          </a:p>
          <a:p>
            <a:pPr marL="380990" indent="-380990" defTabSz="914377">
              <a:buFont typeface="Arial" panose="020B0604020202020204" pitchFamily="34" charset="0"/>
              <a:buChar char="•"/>
              <a:defRPr/>
            </a:pPr>
            <a:r>
              <a:rPr lang="en-US" sz="2133" dirty="0">
                <a:solidFill>
                  <a:srgbClr val="282828"/>
                </a:solidFill>
                <a:latin typeface="Arial" panose="020B0604020202020204"/>
              </a:rPr>
              <a:t>A mesh of proxies</a:t>
            </a:r>
          </a:p>
          <a:p>
            <a:pPr marL="380990" indent="-380990" defTabSz="914377">
              <a:buFont typeface="Arial" panose="020B0604020202020204" pitchFamily="34" charset="0"/>
              <a:buChar char="•"/>
              <a:defRPr/>
            </a:pPr>
            <a:r>
              <a:rPr lang="en-US" sz="2133" dirty="0">
                <a:solidFill>
                  <a:srgbClr val="282828"/>
                </a:solidFill>
                <a:latin typeface="Arial" panose="020B0604020202020204"/>
              </a:rPr>
              <a:t>Proxies injected as sidecars</a:t>
            </a:r>
          </a:p>
          <a:p>
            <a:pPr marL="380990" indent="-380990" defTabSz="914377">
              <a:buFont typeface="Arial" panose="020B0604020202020204" pitchFamily="34" charset="0"/>
              <a:buChar char="•"/>
              <a:defRPr/>
            </a:pPr>
            <a:r>
              <a:rPr lang="en-US" sz="2133" dirty="0">
                <a:solidFill>
                  <a:srgbClr val="282828"/>
                </a:solidFill>
                <a:latin typeface="Arial" panose="020B0604020202020204"/>
              </a:rPr>
              <a:t>Supports numerous protocols (HTTP 1/2, </a:t>
            </a:r>
            <a:r>
              <a:rPr lang="en-US" sz="2133" dirty="0" err="1">
                <a:solidFill>
                  <a:srgbClr val="282828"/>
                </a:solidFill>
                <a:latin typeface="Arial" panose="020B0604020202020204"/>
              </a:rPr>
              <a:t>gRPC</a:t>
            </a:r>
            <a:r>
              <a:rPr lang="en-US" sz="2133" dirty="0">
                <a:solidFill>
                  <a:srgbClr val="282828"/>
                </a:solidFill>
                <a:latin typeface="Arial" panose="020B0604020202020204"/>
              </a:rPr>
              <a:t>, TCP, UDP)</a:t>
            </a:r>
          </a:p>
          <a:p>
            <a:pPr marL="380990" indent="-380990" defTabSz="914377">
              <a:buFont typeface="Arial" panose="020B0604020202020204" pitchFamily="34" charset="0"/>
              <a:buChar char="•"/>
              <a:defRPr/>
            </a:pPr>
            <a:r>
              <a:rPr lang="en-US" sz="2133" dirty="0">
                <a:solidFill>
                  <a:srgbClr val="282828"/>
                </a:solidFill>
                <a:latin typeface="Arial" panose="020B0604020202020204"/>
              </a:rPr>
              <a:t>Can inspect API transactions at Layer 7 or layer 3/4. </a:t>
            </a:r>
          </a:p>
          <a:p>
            <a:pPr marL="380990" indent="-380990" defTabSz="914377">
              <a:buFont typeface="Arial" panose="020B0604020202020204" pitchFamily="34" charset="0"/>
              <a:buChar char="•"/>
              <a:defRPr/>
            </a:pPr>
            <a:r>
              <a:rPr lang="en-US" sz="2133" dirty="0">
                <a:solidFill>
                  <a:srgbClr val="282828"/>
                </a:solidFill>
                <a:latin typeface="Arial" panose="020B0604020202020204"/>
              </a:rPr>
              <a:t>Intelligent routing rules can be applied between endpoints</a:t>
            </a:r>
          </a:p>
          <a:p>
            <a:pPr marL="380990" indent="-380990" defTabSz="914377">
              <a:buFont typeface="Arial" panose="020B0604020202020204" pitchFamily="34" charset="0"/>
              <a:buChar char="•"/>
              <a:defRPr/>
            </a:pPr>
            <a:endParaRPr lang="en-US" dirty="0">
              <a:solidFill>
                <a:srgbClr val="282828"/>
              </a:solidFill>
              <a:latin typeface="Arial" panose="020B0604020202020204"/>
            </a:endParaRPr>
          </a:p>
          <a:p>
            <a:pPr marL="380990" indent="-380990" defTabSz="914377">
              <a:buFont typeface="Arial" panose="020B0604020202020204" pitchFamily="34" charset="0"/>
              <a:buChar char="•"/>
              <a:defRPr/>
            </a:pPr>
            <a:endParaRPr lang="en-US" dirty="0">
              <a:solidFill>
                <a:srgbClr val="282828"/>
              </a:solidFill>
              <a:latin typeface="Arial" panose="020B0604020202020204"/>
            </a:endParaRPr>
          </a:p>
          <a:p>
            <a:pPr marL="380990" indent="-380990" defTabSz="914377">
              <a:buFont typeface="Arial" panose="020B0604020202020204" pitchFamily="34" charset="0"/>
              <a:buChar char="•"/>
              <a:defRPr/>
            </a:pPr>
            <a:endParaRPr lang="en-US" dirty="0">
              <a:solidFill>
                <a:srgbClr val="282828"/>
              </a:solidFill>
              <a:latin typeface="Arial" panose="020B0604020202020204"/>
            </a:endParaRPr>
          </a:p>
        </p:txBody>
      </p:sp>
      <p:sp>
        <p:nvSpPr>
          <p:cNvPr id="2" name="TextBox 1"/>
          <p:cNvSpPr txBox="1"/>
          <p:nvPr/>
        </p:nvSpPr>
        <p:spPr>
          <a:xfrm>
            <a:off x="1207879" y="5845397"/>
            <a:ext cx="6894602" cy="830997"/>
          </a:xfrm>
          <a:prstGeom prst="rect">
            <a:avLst/>
          </a:prstGeom>
          <a:noFill/>
        </p:spPr>
        <p:txBody>
          <a:bodyPr wrap="square" rtlCol="0">
            <a:spAutoFit/>
          </a:bodyPr>
          <a:lstStyle/>
          <a:p>
            <a:r>
              <a:rPr lang="en-US" sz="2400" dirty="0" err="1">
                <a:solidFill>
                  <a:srgbClr val="FF0000"/>
                </a:solidFill>
              </a:rPr>
              <a:t>Istio’s</a:t>
            </a:r>
            <a:r>
              <a:rPr lang="en-US" sz="2400" dirty="0">
                <a:solidFill>
                  <a:srgbClr val="FF0000"/>
                </a:solidFill>
              </a:rPr>
              <a:t> </a:t>
            </a:r>
            <a:r>
              <a:rPr lang="en-US" sz="2400" dirty="0" err="1">
                <a:solidFill>
                  <a:srgbClr val="FF0000"/>
                </a:solidFill>
              </a:rPr>
              <a:t>Multicluster</a:t>
            </a:r>
            <a:r>
              <a:rPr lang="en-US" sz="2400" dirty="0">
                <a:solidFill>
                  <a:srgbClr val="FF0000"/>
                </a:solidFill>
              </a:rPr>
              <a:t> enhancement allows cloud boundaries anywhere in above mesh </a:t>
            </a:r>
          </a:p>
        </p:txBody>
      </p:sp>
      <p:grpSp>
        <p:nvGrpSpPr>
          <p:cNvPr id="10" name="Group 9"/>
          <p:cNvGrpSpPr/>
          <p:nvPr/>
        </p:nvGrpSpPr>
        <p:grpSpPr>
          <a:xfrm>
            <a:off x="2604674" y="2164516"/>
            <a:ext cx="2284372" cy="1243875"/>
            <a:chOff x="-969627" y="2681072"/>
            <a:chExt cx="1713279" cy="932906"/>
          </a:xfrm>
        </p:grpSpPr>
        <p:sp>
          <p:nvSpPr>
            <p:cNvPr id="3" name="Oval 2"/>
            <p:cNvSpPr/>
            <p:nvPr/>
          </p:nvSpPr>
          <p:spPr>
            <a:xfrm>
              <a:off x="-969627" y="2835946"/>
              <a:ext cx="872887" cy="55444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867" dirty="0">
                  <a:solidFill>
                    <a:srgbClr val="FFFFFF"/>
                  </a:solidFill>
                  <a:latin typeface="Arial" panose="020B0604020202020204"/>
                </a:rPr>
                <a:t>API</a:t>
              </a:r>
            </a:p>
          </p:txBody>
        </p:sp>
        <p:sp>
          <p:nvSpPr>
            <p:cNvPr id="68" name="TextBox 67"/>
            <p:cNvSpPr txBox="1"/>
            <p:nvPr/>
          </p:nvSpPr>
          <p:spPr>
            <a:xfrm>
              <a:off x="-222066" y="2681072"/>
              <a:ext cx="958414" cy="623392"/>
            </a:xfrm>
            <a:prstGeom prst="rect">
              <a:avLst/>
            </a:prstGeom>
            <a:solidFill>
              <a:srgbClr val="FBE593"/>
            </a:solidFill>
          </p:spPr>
          <p:txBody>
            <a:bodyPr wrap="square" rtlCol="0">
              <a:spAutoFit/>
            </a:bodyPr>
            <a:lstStyle/>
            <a:p>
              <a:pPr algn="ctr" defTabSz="914377">
                <a:defRPr/>
              </a:pPr>
              <a:r>
                <a:rPr lang="en-US" sz="1867" dirty="0">
                  <a:solidFill>
                    <a:srgbClr val="282828"/>
                  </a:solidFill>
                  <a:latin typeface="Arial" panose="020B0604020202020204"/>
                </a:rPr>
                <a:t>Web      UI</a:t>
              </a:r>
            </a:p>
            <a:p>
              <a:pPr algn="ctr" defTabSz="914377">
                <a:defRPr/>
              </a:pPr>
              <a:endParaRPr lang="en-US" sz="1067" dirty="0">
                <a:solidFill>
                  <a:srgbClr val="282828"/>
                </a:solidFill>
                <a:latin typeface="Arial" panose="020B0604020202020204"/>
              </a:endParaRPr>
            </a:p>
          </p:txBody>
        </p:sp>
        <p:sp>
          <p:nvSpPr>
            <p:cNvPr id="69" name="Rectangle 68"/>
            <p:cNvSpPr/>
            <p:nvPr/>
          </p:nvSpPr>
          <p:spPr>
            <a:xfrm>
              <a:off x="-209526" y="3309583"/>
              <a:ext cx="953178" cy="30439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867" dirty="0">
                  <a:solidFill>
                    <a:srgbClr val="FFFFFF"/>
                  </a:solidFill>
                  <a:latin typeface="Arial" panose="020B0604020202020204"/>
                </a:rPr>
                <a:t>Proxy</a:t>
              </a:r>
            </a:p>
          </p:txBody>
        </p:sp>
      </p:grpSp>
      <p:grpSp>
        <p:nvGrpSpPr>
          <p:cNvPr id="70" name="Group 69"/>
          <p:cNvGrpSpPr/>
          <p:nvPr/>
        </p:nvGrpSpPr>
        <p:grpSpPr>
          <a:xfrm>
            <a:off x="5216311" y="2118709"/>
            <a:ext cx="2274633" cy="952588"/>
            <a:chOff x="-969627" y="2681072"/>
            <a:chExt cx="1705975" cy="714441"/>
          </a:xfrm>
        </p:grpSpPr>
        <p:sp>
          <p:nvSpPr>
            <p:cNvPr id="71" name="Oval 70"/>
            <p:cNvSpPr/>
            <p:nvPr/>
          </p:nvSpPr>
          <p:spPr>
            <a:xfrm>
              <a:off x="-969627" y="2835946"/>
              <a:ext cx="872887" cy="55444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867" dirty="0">
                  <a:solidFill>
                    <a:srgbClr val="FFFFFF"/>
                  </a:solidFill>
                  <a:latin typeface="Arial" panose="020B0604020202020204"/>
                </a:rPr>
                <a:t>API</a:t>
              </a:r>
            </a:p>
          </p:txBody>
        </p:sp>
        <p:sp>
          <p:nvSpPr>
            <p:cNvPr id="73" name="TextBox 72"/>
            <p:cNvSpPr txBox="1"/>
            <p:nvPr/>
          </p:nvSpPr>
          <p:spPr>
            <a:xfrm>
              <a:off x="-222066" y="2681072"/>
              <a:ext cx="958414" cy="407900"/>
            </a:xfrm>
            <a:prstGeom prst="rect">
              <a:avLst/>
            </a:prstGeom>
            <a:solidFill>
              <a:srgbClr val="FBE593"/>
            </a:solidFill>
          </p:spPr>
          <p:txBody>
            <a:bodyPr wrap="square" rtlCol="0">
              <a:spAutoFit/>
            </a:bodyPr>
            <a:lstStyle/>
            <a:p>
              <a:pPr algn="ctr" defTabSz="914377">
                <a:defRPr/>
              </a:pPr>
              <a:r>
                <a:rPr lang="en-US" sz="1867" dirty="0">
                  <a:solidFill>
                    <a:srgbClr val="282828"/>
                  </a:solidFill>
                  <a:latin typeface="Arial" panose="020B0604020202020204"/>
                </a:rPr>
                <a:t>Billing  DB</a:t>
              </a:r>
            </a:p>
            <a:p>
              <a:pPr algn="ctr" defTabSz="914377">
                <a:defRPr/>
              </a:pPr>
              <a:endParaRPr lang="en-US" sz="1067" dirty="0">
                <a:solidFill>
                  <a:srgbClr val="282828"/>
                </a:solidFill>
                <a:latin typeface="Arial" panose="020B0604020202020204"/>
              </a:endParaRPr>
            </a:p>
          </p:txBody>
        </p:sp>
        <p:sp>
          <p:nvSpPr>
            <p:cNvPr id="80" name="Rectangle 79"/>
            <p:cNvSpPr/>
            <p:nvPr/>
          </p:nvSpPr>
          <p:spPr>
            <a:xfrm>
              <a:off x="-219449" y="3091118"/>
              <a:ext cx="953178" cy="30439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867" dirty="0">
                  <a:solidFill>
                    <a:srgbClr val="FFFFFF"/>
                  </a:solidFill>
                  <a:latin typeface="Arial" panose="020B0604020202020204"/>
                </a:rPr>
                <a:t>Proxy</a:t>
              </a:r>
            </a:p>
          </p:txBody>
        </p:sp>
      </p:grpSp>
      <p:grpSp>
        <p:nvGrpSpPr>
          <p:cNvPr id="83" name="Group 82"/>
          <p:cNvGrpSpPr/>
          <p:nvPr/>
        </p:nvGrpSpPr>
        <p:grpSpPr>
          <a:xfrm>
            <a:off x="5226050" y="4235101"/>
            <a:ext cx="2284372" cy="1243875"/>
            <a:chOff x="-969627" y="2681072"/>
            <a:chExt cx="1713279" cy="932906"/>
          </a:xfrm>
        </p:grpSpPr>
        <p:sp>
          <p:nvSpPr>
            <p:cNvPr id="88" name="Oval 87"/>
            <p:cNvSpPr/>
            <p:nvPr/>
          </p:nvSpPr>
          <p:spPr>
            <a:xfrm>
              <a:off x="-969627" y="2835946"/>
              <a:ext cx="872887" cy="55444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867" dirty="0">
                  <a:solidFill>
                    <a:srgbClr val="FFFFFF"/>
                  </a:solidFill>
                  <a:latin typeface="Arial" panose="020B0604020202020204"/>
                </a:rPr>
                <a:t>API</a:t>
              </a:r>
            </a:p>
          </p:txBody>
        </p:sp>
        <p:sp>
          <p:nvSpPr>
            <p:cNvPr id="89" name="TextBox 88"/>
            <p:cNvSpPr txBox="1"/>
            <p:nvPr/>
          </p:nvSpPr>
          <p:spPr>
            <a:xfrm>
              <a:off x="-222066" y="2681072"/>
              <a:ext cx="958414" cy="623393"/>
            </a:xfrm>
            <a:prstGeom prst="rect">
              <a:avLst/>
            </a:prstGeom>
            <a:solidFill>
              <a:srgbClr val="FBE593"/>
            </a:solidFill>
          </p:spPr>
          <p:txBody>
            <a:bodyPr wrap="square" rtlCol="0">
              <a:spAutoFit/>
            </a:bodyPr>
            <a:lstStyle/>
            <a:p>
              <a:pPr algn="ctr" defTabSz="914377">
                <a:defRPr/>
              </a:pPr>
              <a:r>
                <a:rPr lang="en-US" sz="1867" dirty="0">
                  <a:solidFill>
                    <a:srgbClr val="282828"/>
                  </a:solidFill>
                  <a:latin typeface="Arial" panose="020B0604020202020204"/>
                </a:rPr>
                <a:t>Accounts</a:t>
              </a:r>
            </a:p>
            <a:p>
              <a:pPr algn="ctr" defTabSz="914377">
                <a:defRPr/>
              </a:pPr>
              <a:r>
                <a:rPr lang="en-US" sz="1867" dirty="0">
                  <a:solidFill>
                    <a:srgbClr val="282828"/>
                  </a:solidFill>
                  <a:latin typeface="Arial" panose="020B0604020202020204"/>
                </a:rPr>
                <a:t>DB</a:t>
              </a:r>
            </a:p>
            <a:p>
              <a:pPr algn="ctr" defTabSz="914377">
                <a:defRPr/>
              </a:pPr>
              <a:endParaRPr lang="en-US" sz="1067" dirty="0">
                <a:solidFill>
                  <a:srgbClr val="282828"/>
                </a:solidFill>
                <a:latin typeface="Arial" panose="020B0604020202020204"/>
              </a:endParaRPr>
            </a:p>
          </p:txBody>
        </p:sp>
        <p:sp>
          <p:nvSpPr>
            <p:cNvPr id="90" name="Rectangle 89"/>
            <p:cNvSpPr/>
            <p:nvPr/>
          </p:nvSpPr>
          <p:spPr>
            <a:xfrm>
              <a:off x="-209526" y="3309583"/>
              <a:ext cx="953178" cy="30439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867" dirty="0">
                  <a:solidFill>
                    <a:srgbClr val="FFFFFF"/>
                  </a:solidFill>
                  <a:latin typeface="Arial" panose="020B0604020202020204"/>
                </a:rPr>
                <a:t>Proxy</a:t>
              </a:r>
            </a:p>
          </p:txBody>
        </p:sp>
      </p:grpSp>
      <p:grpSp>
        <p:nvGrpSpPr>
          <p:cNvPr id="91" name="Group 90"/>
          <p:cNvGrpSpPr/>
          <p:nvPr/>
        </p:nvGrpSpPr>
        <p:grpSpPr>
          <a:xfrm>
            <a:off x="2616091" y="4189294"/>
            <a:ext cx="2284372" cy="1243875"/>
            <a:chOff x="-969627" y="2681072"/>
            <a:chExt cx="1713279" cy="932906"/>
          </a:xfrm>
        </p:grpSpPr>
        <p:sp>
          <p:nvSpPr>
            <p:cNvPr id="92" name="Oval 91"/>
            <p:cNvSpPr/>
            <p:nvPr/>
          </p:nvSpPr>
          <p:spPr>
            <a:xfrm>
              <a:off x="-969627" y="2835946"/>
              <a:ext cx="872887" cy="55444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867" dirty="0">
                  <a:solidFill>
                    <a:srgbClr val="FFFFFF"/>
                  </a:solidFill>
                  <a:latin typeface="Arial" panose="020B0604020202020204"/>
                </a:rPr>
                <a:t>API</a:t>
              </a:r>
            </a:p>
          </p:txBody>
        </p:sp>
        <p:sp>
          <p:nvSpPr>
            <p:cNvPr id="94" name="TextBox 93"/>
            <p:cNvSpPr txBox="1"/>
            <p:nvPr/>
          </p:nvSpPr>
          <p:spPr>
            <a:xfrm>
              <a:off x="-222066" y="2681072"/>
              <a:ext cx="958414" cy="623393"/>
            </a:xfrm>
            <a:prstGeom prst="rect">
              <a:avLst/>
            </a:prstGeom>
            <a:solidFill>
              <a:srgbClr val="FBE593"/>
            </a:solidFill>
          </p:spPr>
          <p:txBody>
            <a:bodyPr wrap="square" rtlCol="0">
              <a:spAutoFit/>
            </a:bodyPr>
            <a:lstStyle/>
            <a:p>
              <a:pPr algn="ctr" defTabSz="914377">
                <a:defRPr/>
              </a:pPr>
              <a:r>
                <a:rPr lang="en-US" sz="1867" dirty="0">
                  <a:solidFill>
                    <a:srgbClr val="282828"/>
                  </a:solidFill>
                  <a:latin typeface="Arial" panose="020B0604020202020204"/>
                </a:rPr>
                <a:t>Business Logic</a:t>
              </a:r>
            </a:p>
            <a:p>
              <a:pPr algn="ctr" defTabSz="914377">
                <a:defRPr/>
              </a:pPr>
              <a:endParaRPr lang="en-US" sz="1067" dirty="0">
                <a:solidFill>
                  <a:srgbClr val="282828"/>
                </a:solidFill>
                <a:latin typeface="Arial" panose="020B0604020202020204"/>
              </a:endParaRPr>
            </a:p>
          </p:txBody>
        </p:sp>
        <p:sp>
          <p:nvSpPr>
            <p:cNvPr id="95" name="Rectangle 94"/>
            <p:cNvSpPr/>
            <p:nvPr/>
          </p:nvSpPr>
          <p:spPr>
            <a:xfrm>
              <a:off x="-209526" y="3309583"/>
              <a:ext cx="953178" cy="30439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867" dirty="0">
                  <a:solidFill>
                    <a:srgbClr val="FFFFFF"/>
                  </a:solidFill>
                  <a:latin typeface="Arial" panose="020B0604020202020204"/>
                </a:rPr>
                <a:t>Proxy</a:t>
              </a:r>
            </a:p>
          </p:txBody>
        </p:sp>
      </p:grpSp>
      <p:sp>
        <p:nvSpPr>
          <p:cNvPr id="98" name="TextBox 97"/>
          <p:cNvSpPr txBox="1"/>
          <p:nvPr/>
        </p:nvSpPr>
        <p:spPr>
          <a:xfrm>
            <a:off x="1343987" y="3122377"/>
            <a:ext cx="1277885" cy="831190"/>
          </a:xfrm>
          <a:prstGeom prst="rect">
            <a:avLst/>
          </a:prstGeom>
          <a:solidFill>
            <a:srgbClr val="FBE593"/>
          </a:solidFill>
        </p:spPr>
        <p:txBody>
          <a:bodyPr wrap="square" rtlCol="0">
            <a:spAutoFit/>
          </a:bodyPr>
          <a:lstStyle/>
          <a:p>
            <a:pPr algn="ctr" defTabSz="914377">
              <a:defRPr/>
            </a:pPr>
            <a:r>
              <a:rPr lang="en-US" sz="1867" dirty="0">
                <a:solidFill>
                  <a:srgbClr val="282828"/>
                </a:solidFill>
                <a:latin typeface="Arial" panose="020B0604020202020204"/>
              </a:rPr>
              <a:t>Gateway/ Ingress</a:t>
            </a:r>
          </a:p>
          <a:p>
            <a:pPr algn="ctr" defTabSz="914377">
              <a:defRPr/>
            </a:pPr>
            <a:endParaRPr lang="en-US" sz="1067" dirty="0">
              <a:solidFill>
                <a:srgbClr val="282828"/>
              </a:solidFill>
              <a:latin typeface="Arial" panose="020B0604020202020204"/>
            </a:endParaRPr>
          </a:p>
        </p:txBody>
      </p:sp>
      <p:sp>
        <p:nvSpPr>
          <p:cNvPr id="99" name="Rectangle 98"/>
          <p:cNvSpPr/>
          <p:nvPr/>
        </p:nvSpPr>
        <p:spPr>
          <a:xfrm>
            <a:off x="1360706" y="3960392"/>
            <a:ext cx="1270904" cy="40586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867" dirty="0">
                <a:solidFill>
                  <a:srgbClr val="FFFFFF"/>
                </a:solidFill>
                <a:latin typeface="Arial" panose="020B0604020202020204"/>
              </a:rPr>
              <a:t>Proxy</a:t>
            </a:r>
          </a:p>
        </p:txBody>
      </p:sp>
      <p:cxnSp>
        <p:nvCxnSpPr>
          <p:cNvPr id="101" name="Straight Connector 100"/>
          <p:cNvCxnSpPr>
            <a:stCxn id="98" idx="0"/>
            <a:endCxn id="3" idx="2"/>
          </p:cNvCxnSpPr>
          <p:nvPr/>
        </p:nvCxnSpPr>
        <p:spPr>
          <a:xfrm flipV="1">
            <a:off x="1982929" y="2740648"/>
            <a:ext cx="621744" cy="3817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2" idx="0"/>
            <a:endCxn id="3" idx="4"/>
          </p:cNvCxnSpPr>
          <p:nvPr/>
        </p:nvCxnSpPr>
        <p:spPr>
          <a:xfrm flipH="1" flipV="1">
            <a:off x="3186599" y="3110281"/>
            <a:ext cx="11417" cy="12855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8" idx="0"/>
            <a:endCxn id="71" idx="4"/>
          </p:cNvCxnSpPr>
          <p:nvPr/>
        </p:nvCxnSpPr>
        <p:spPr>
          <a:xfrm flipH="1" flipV="1">
            <a:off x="5798236" y="3064474"/>
            <a:ext cx="9739" cy="13771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2" idx="0"/>
            <a:endCxn id="71" idx="4"/>
          </p:cNvCxnSpPr>
          <p:nvPr/>
        </p:nvCxnSpPr>
        <p:spPr>
          <a:xfrm flipV="1">
            <a:off x="3198016" y="3064474"/>
            <a:ext cx="2600220" cy="13313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88" idx="0"/>
            <a:endCxn id="3" idx="4"/>
          </p:cNvCxnSpPr>
          <p:nvPr/>
        </p:nvCxnSpPr>
        <p:spPr>
          <a:xfrm flipH="1" flipV="1">
            <a:off x="3186598" y="3110281"/>
            <a:ext cx="2621376" cy="133131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3243852" y="1837689"/>
            <a:ext cx="2521908" cy="521789"/>
          </a:xfrm>
          <a:custGeom>
            <a:avLst/>
            <a:gdLst>
              <a:gd name="connsiteX0" fmla="*/ 0 w 1891431"/>
              <a:gd name="connsiteY0" fmla="*/ 391342 h 391342"/>
              <a:gd name="connsiteX1" fmla="*/ 350729 w 1891431"/>
              <a:gd name="connsiteY1" fmla="*/ 90717 h 391342"/>
              <a:gd name="connsiteX2" fmla="*/ 1352811 w 1891431"/>
              <a:gd name="connsiteY2" fmla="*/ 15561 h 391342"/>
              <a:gd name="connsiteX3" fmla="*/ 1891431 w 1891431"/>
              <a:gd name="connsiteY3" fmla="*/ 353764 h 391342"/>
            </a:gdLst>
            <a:ahLst/>
            <a:cxnLst>
              <a:cxn ang="0">
                <a:pos x="connsiteX0" y="connsiteY0"/>
              </a:cxn>
              <a:cxn ang="0">
                <a:pos x="connsiteX1" y="connsiteY1"/>
              </a:cxn>
              <a:cxn ang="0">
                <a:pos x="connsiteX2" y="connsiteY2"/>
              </a:cxn>
              <a:cxn ang="0">
                <a:pos x="connsiteX3" y="connsiteY3"/>
              </a:cxn>
            </a:cxnLst>
            <a:rect l="l" t="t" r="r" b="b"/>
            <a:pathLst>
              <a:path w="1891431" h="391342">
                <a:moveTo>
                  <a:pt x="0" y="391342"/>
                </a:moveTo>
                <a:cubicBezTo>
                  <a:pt x="62630" y="272344"/>
                  <a:pt x="125261" y="153347"/>
                  <a:pt x="350729" y="90717"/>
                </a:cubicBezTo>
                <a:cubicBezTo>
                  <a:pt x="576198" y="28087"/>
                  <a:pt x="1096027" y="-28280"/>
                  <a:pt x="1352811" y="15561"/>
                </a:cubicBezTo>
                <a:cubicBezTo>
                  <a:pt x="1609595" y="59402"/>
                  <a:pt x="1750513" y="206583"/>
                  <a:pt x="1891431" y="353764"/>
                </a:cubicBezTo>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26"/>
          <p:cNvSpPr/>
          <p:nvPr/>
        </p:nvSpPr>
        <p:spPr>
          <a:xfrm>
            <a:off x="3173403" y="5171685"/>
            <a:ext cx="2593572" cy="635228"/>
          </a:xfrm>
          <a:custGeom>
            <a:avLst/>
            <a:gdLst>
              <a:gd name="connsiteX0" fmla="*/ 0 w 1945179"/>
              <a:gd name="connsiteY0" fmla="*/ 0 h 476421"/>
              <a:gd name="connsiteX1" fmla="*/ 266008 w 1945179"/>
              <a:gd name="connsiteY1" fmla="*/ 415637 h 476421"/>
              <a:gd name="connsiteX2" fmla="*/ 1479666 w 1945179"/>
              <a:gd name="connsiteY2" fmla="*/ 432262 h 476421"/>
              <a:gd name="connsiteX3" fmla="*/ 1945179 w 1945179"/>
              <a:gd name="connsiteY3" fmla="*/ 16626 h 476421"/>
            </a:gdLst>
            <a:ahLst/>
            <a:cxnLst>
              <a:cxn ang="0">
                <a:pos x="connsiteX0" y="connsiteY0"/>
              </a:cxn>
              <a:cxn ang="0">
                <a:pos x="connsiteX1" y="connsiteY1"/>
              </a:cxn>
              <a:cxn ang="0">
                <a:pos x="connsiteX2" y="connsiteY2"/>
              </a:cxn>
              <a:cxn ang="0">
                <a:pos x="connsiteX3" y="connsiteY3"/>
              </a:cxn>
            </a:cxnLst>
            <a:rect l="l" t="t" r="r" b="b"/>
            <a:pathLst>
              <a:path w="1945179" h="476421">
                <a:moveTo>
                  <a:pt x="0" y="0"/>
                </a:moveTo>
                <a:cubicBezTo>
                  <a:pt x="9698" y="171796"/>
                  <a:pt x="19397" y="343593"/>
                  <a:pt x="266008" y="415637"/>
                </a:cubicBezTo>
                <a:cubicBezTo>
                  <a:pt x="512619" y="487681"/>
                  <a:pt x="1199804" y="498764"/>
                  <a:pt x="1479666" y="432262"/>
                </a:cubicBezTo>
                <a:cubicBezTo>
                  <a:pt x="1759528" y="365760"/>
                  <a:pt x="1852353" y="191193"/>
                  <a:pt x="1945179" y="16626"/>
                </a:cubicBezTo>
              </a:path>
            </a:pathLst>
          </a:custGeom>
          <a:noFill/>
          <a:ln>
            <a:solidFill>
              <a:schemeClr val="accent1">
                <a:shade val="95000"/>
                <a:satMod val="10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719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a:t>Istio</a:t>
            </a:r>
            <a:r>
              <a:rPr lang="en-US" dirty="0"/>
              <a:t> Architecture </a:t>
            </a:r>
            <a:br>
              <a:rPr lang="en-US" dirty="0"/>
            </a:br>
            <a:r>
              <a:rPr lang="en-US" sz="2133" dirty="0"/>
              <a:t>Source: </a:t>
            </a:r>
            <a:r>
              <a:rPr lang="en-US" sz="1800" dirty="0">
                <a:hlinkClick r:id="rId3"/>
              </a:rPr>
              <a:t>https://istio.io/docs/concepts/what-is-istio/overview.html</a:t>
            </a:r>
            <a:r>
              <a:rPr lang="en-US" sz="1800" dirty="0"/>
              <a:t> </a:t>
            </a:r>
          </a:p>
        </p:txBody>
      </p:sp>
      <p:pic>
        <p:nvPicPr>
          <p:cNvPr id="4" name="Picture 3"/>
          <p:cNvPicPr>
            <a:picLocks noChangeAspect="1"/>
          </p:cNvPicPr>
          <p:nvPr/>
        </p:nvPicPr>
        <p:blipFill rotWithShape="1">
          <a:blip r:embed="rId4"/>
          <a:srcRect l="20304" t="26669" r="20151" b="18078"/>
          <a:stretch/>
        </p:blipFill>
        <p:spPr>
          <a:xfrm>
            <a:off x="550720" y="1825625"/>
            <a:ext cx="10889673" cy="4874732"/>
          </a:xfrm>
          <a:prstGeom prst="rect">
            <a:avLst/>
          </a:prstGeom>
        </p:spPr>
      </p:pic>
    </p:spTree>
    <p:extLst>
      <p:ext uri="{BB962C8B-B14F-4D97-AF65-F5344CB8AC3E}">
        <p14:creationId xmlns:p14="http://schemas.microsoft.com/office/powerpoint/2010/main" val="173040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Istio</a:t>
            </a:r>
            <a:r>
              <a:rPr lang="en-US" dirty="0"/>
              <a:t> Components:</a:t>
            </a:r>
          </a:p>
        </p:txBody>
      </p:sp>
      <p:sp>
        <p:nvSpPr>
          <p:cNvPr id="4" name="Text Placeholder 3"/>
          <p:cNvSpPr>
            <a:spLocks noGrp="1"/>
          </p:cNvSpPr>
          <p:nvPr>
            <p:ph idx="4294967295"/>
          </p:nvPr>
        </p:nvSpPr>
        <p:spPr>
          <a:xfrm>
            <a:off x="889546" y="1839349"/>
            <a:ext cx="10515600" cy="4351338"/>
          </a:xfrm>
        </p:spPr>
        <p:txBody>
          <a:bodyPr>
            <a:normAutofit/>
          </a:bodyPr>
          <a:lstStyle/>
          <a:p>
            <a:r>
              <a:rPr lang="en-US" dirty="0"/>
              <a:t>Envoy – a proxy injected in every application Pod (as a sidecar)</a:t>
            </a:r>
          </a:p>
          <a:p>
            <a:pPr lvl="2"/>
            <a:r>
              <a:rPr lang="en-US" dirty="0"/>
              <a:t>Envoy is a separate open source project in the CNCF</a:t>
            </a:r>
          </a:p>
          <a:p>
            <a:r>
              <a:rPr lang="en-US" dirty="0"/>
              <a:t>Pilot – Serves as a control plane for the proxies to configure them and provide them their routing rules</a:t>
            </a:r>
          </a:p>
          <a:p>
            <a:r>
              <a:rPr lang="en-US" dirty="0"/>
              <a:t>Citadel (previously </a:t>
            </a:r>
            <a:r>
              <a:rPr lang="en-US" dirty="0" err="1"/>
              <a:t>istio-auth</a:t>
            </a:r>
            <a:r>
              <a:rPr lang="en-US" dirty="0"/>
              <a:t>) – Propagates certificates and keys to all the pods to secure both control plane and app exchanges </a:t>
            </a:r>
          </a:p>
          <a:p>
            <a:r>
              <a:rPr lang="en-US" dirty="0"/>
              <a:t>Mixer – Provides telemetry collection as well as sophisticated receive side policy checks. </a:t>
            </a:r>
          </a:p>
          <a:p>
            <a:pPr marL="76179" indent="0">
              <a:buNone/>
            </a:pPr>
            <a:endParaRPr lang="en-US" dirty="0"/>
          </a:p>
          <a:p>
            <a:endParaRPr lang="en-US" dirty="0"/>
          </a:p>
        </p:txBody>
      </p:sp>
      <p:sp>
        <p:nvSpPr>
          <p:cNvPr id="3" name="Slide Number Placeholder 2"/>
          <p:cNvSpPr>
            <a:spLocks noGrp="1"/>
          </p:cNvSpPr>
          <p:nvPr>
            <p:ph type="sldNum" sz="quarter" idx="4294967295"/>
          </p:nvPr>
        </p:nvSpPr>
        <p:spPr>
          <a:xfrm>
            <a:off x="11876088" y="6365875"/>
            <a:ext cx="315912" cy="185738"/>
          </a:xfrm>
          <a:prstGeom prst="rect">
            <a:avLst/>
          </a:prstGeom>
        </p:spPr>
        <p:txBody>
          <a:bodyPr/>
          <a:lstStyle/>
          <a:p>
            <a:fld id="{96A97DD0-5BE7-4856-A2A9-C42C6688E607}" type="slidenum">
              <a:rPr lang="en-US" smtClean="0"/>
              <a:pPr/>
              <a:t>7</a:t>
            </a:fld>
            <a:endParaRPr lang="en-US" dirty="0"/>
          </a:p>
        </p:txBody>
      </p:sp>
    </p:spTree>
    <p:extLst>
      <p:ext uri="{BB962C8B-B14F-4D97-AF65-F5344CB8AC3E}">
        <p14:creationId xmlns:p14="http://schemas.microsoft.com/office/powerpoint/2010/main" val="259972949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2018 Cisco and/or its affiliates. All rights reserved.</a:t>
            </a:r>
          </a:p>
        </p:txBody>
      </p:sp>
      <p:sp>
        <p:nvSpPr>
          <p:cNvPr id="6" name="Slide Number Placeholder 5"/>
          <p:cNvSpPr>
            <a:spLocks noGrp="1"/>
          </p:cNvSpPr>
          <p:nvPr>
            <p:ph type="sldNum" sz="quarter" idx="12"/>
          </p:nvPr>
        </p:nvSpPr>
        <p:spPr/>
        <p:txBody>
          <a:bodyPr/>
          <a:lstStyle/>
          <a:p>
            <a:fld id="{307A7DD7-2DF3-4619-9DF3-C453B1428712}" type="slidenum">
              <a:rPr lang="en-US" smtClean="0"/>
              <a:t>8</a:t>
            </a:fld>
            <a:endParaRPr lang="en-US"/>
          </a:p>
        </p:txBody>
      </p:sp>
      <p:sp>
        <p:nvSpPr>
          <p:cNvPr id="8" name="Rounded Rectangle 7"/>
          <p:cNvSpPr/>
          <p:nvPr/>
        </p:nvSpPr>
        <p:spPr>
          <a:xfrm>
            <a:off x="3102850" y="1089092"/>
            <a:ext cx="5395716" cy="1209124"/>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449761" y="1502598"/>
            <a:ext cx="1148668" cy="70280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Pilot</a:t>
            </a:r>
          </a:p>
        </p:txBody>
      </p:sp>
      <p:sp>
        <p:nvSpPr>
          <p:cNvPr id="10" name="Rounded Rectangle 9"/>
          <p:cNvSpPr/>
          <p:nvPr/>
        </p:nvSpPr>
        <p:spPr>
          <a:xfrm>
            <a:off x="5226374" y="1502598"/>
            <a:ext cx="1148668" cy="70280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Mixer</a:t>
            </a:r>
          </a:p>
        </p:txBody>
      </p:sp>
      <p:sp>
        <p:nvSpPr>
          <p:cNvPr id="11" name="Rounded Rectangle 10"/>
          <p:cNvSpPr/>
          <p:nvPr/>
        </p:nvSpPr>
        <p:spPr>
          <a:xfrm>
            <a:off x="7002987" y="1502598"/>
            <a:ext cx="1148668" cy="70280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Auth</a:t>
            </a:r>
            <a:endParaRPr lang="en-US" dirty="0"/>
          </a:p>
        </p:txBody>
      </p:sp>
      <p:sp>
        <p:nvSpPr>
          <p:cNvPr id="12" name="TextBox 11"/>
          <p:cNvSpPr txBox="1"/>
          <p:nvPr/>
        </p:nvSpPr>
        <p:spPr>
          <a:xfrm>
            <a:off x="5008664" y="1133266"/>
            <a:ext cx="1584088" cy="369332"/>
          </a:xfrm>
          <a:prstGeom prst="rect">
            <a:avLst/>
          </a:prstGeom>
          <a:noFill/>
        </p:spPr>
        <p:txBody>
          <a:bodyPr wrap="none" rtlCol="0">
            <a:spAutoFit/>
          </a:bodyPr>
          <a:lstStyle/>
          <a:p>
            <a:pPr algn="ctr"/>
            <a:r>
              <a:rPr lang="en-US" dirty="0">
                <a:latin typeface="+mn-lt"/>
              </a:rPr>
              <a:t>Control Plane</a:t>
            </a:r>
          </a:p>
        </p:txBody>
      </p:sp>
      <p:sp>
        <p:nvSpPr>
          <p:cNvPr id="13" name="Rectangle 12"/>
          <p:cNvSpPr/>
          <p:nvPr/>
        </p:nvSpPr>
        <p:spPr>
          <a:xfrm>
            <a:off x="3971908" y="799592"/>
            <a:ext cx="3657600" cy="289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API</a:t>
            </a:r>
          </a:p>
        </p:txBody>
      </p:sp>
      <p:sp>
        <p:nvSpPr>
          <p:cNvPr id="14" name="Rounded Rectangle 13"/>
          <p:cNvSpPr/>
          <p:nvPr/>
        </p:nvSpPr>
        <p:spPr>
          <a:xfrm>
            <a:off x="1487424" y="2856992"/>
            <a:ext cx="8659368" cy="2377440"/>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096449" y="3460496"/>
            <a:ext cx="1353312" cy="11704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a:t>Productpage</a:t>
            </a:r>
            <a:endParaRPr lang="en-US" sz="1300" dirty="0"/>
          </a:p>
        </p:txBody>
      </p:sp>
      <p:sp>
        <p:nvSpPr>
          <p:cNvPr id="16" name="Rounded Rectangle 15"/>
          <p:cNvSpPr/>
          <p:nvPr/>
        </p:nvSpPr>
        <p:spPr>
          <a:xfrm>
            <a:off x="5156056" y="3460496"/>
            <a:ext cx="1353312" cy="11704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Reviews</a:t>
            </a:r>
          </a:p>
        </p:txBody>
      </p:sp>
      <p:sp>
        <p:nvSpPr>
          <p:cNvPr id="17" name="Rounded Rectangle 16"/>
          <p:cNvSpPr/>
          <p:nvPr/>
        </p:nvSpPr>
        <p:spPr>
          <a:xfrm>
            <a:off x="8215663" y="3460496"/>
            <a:ext cx="1353312" cy="11704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Ratings</a:t>
            </a:r>
          </a:p>
        </p:txBody>
      </p:sp>
      <p:sp>
        <p:nvSpPr>
          <p:cNvPr id="18" name="TextBox 17"/>
          <p:cNvSpPr txBox="1"/>
          <p:nvPr/>
        </p:nvSpPr>
        <p:spPr>
          <a:xfrm>
            <a:off x="5072843" y="4993781"/>
            <a:ext cx="1824538" cy="307777"/>
          </a:xfrm>
          <a:prstGeom prst="rect">
            <a:avLst/>
          </a:prstGeom>
          <a:noFill/>
        </p:spPr>
        <p:txBody>
          <a:bodyPr wrap="none" rtlCol="0">
            <a:spAutoFit/>
          </a:bodyPr>
          <a:lstStyle/>
          <a:p>
            <a:pPr algn="ctr"/>
            <a:r>
              <a:rPr lang="en-US" sz="1400" dirty="0" err="1">
                <a:latin typeface="+mn-lt"/>
              </a:rPr>
              <a:t>Bookinfo</a:t>
            </a:r>
            <a:r>
              <a:rPr lang="en-US" sz="1400" dirty="0">
                <a:latin typeface="+mn-lt"/>
              </a:rPr>
              <a:t> Application</a:t>
            </a:r>
          </a:p>
        </p:txBody>
      </p:sp>
      <p:sp>
        <p:nvSpPr>
          <p:cNvPr id="19" name="Rounded Rectangle 18"/>
          <p:cNvSpPr/>
          <p:nvPr/>
        </p:nvSpPr>
        <p:spPr>
          <a:xfrm>
            <a:off x="2248849" y="3612896"/>
            <a:ext cx="1353312" cy="11704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a:t>Productpage</a:t>
            </a:r>
            <a:endParaRPr lang="en-US" sz="1300" dirty="0"/>
          </a:p>
        </p:txBody>
      </p:sp>
      <p:sp>
        <p:nvSpPr>
          <p:cNvPr id="20" name="Rounded Rectangle 19"/>
          <p:cNvSpPr/>
          <p:nvPr/>
        </p:nvSpPr>
        <p:spPr>
          <a:xfrm>
            <a:off x="5308456" y="3612896"/>
            <a:ext cx="1353312" cy="11704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Reviews</a:t>
            </a:r>
          </a:p>
        </p:txBody>
      </p:sp>
      <p:sp>
        <p:nvSpPr>
          <p:cNvPr id="21" name="Rounded Rectangle 20"/>
          <p:cNvSpPr/>
          <p:nvPr/>
        </p:nvSpPr>
        <p:spPr>
          <a:xfrm>
            <a:off x="8368063" y="3612896"/>
            <a:ext cx="1353312" cy="11704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Ratings</a:t>
            </a:r>
          </a:p>
        </p:txBody>
      </p:sp>
      <p:sp>
        <p:nvSpPr>
          <p:cNvPr id="22" name="Rounded Rectangle 21"/>
          <p:cNvSpPr/>
          <p:nvPr/>
        </p:nvSpPr>
        <p:spPr>
          <a:xfrm>
            <a:off x="2401249" y="3765296"/>
            <a:ext cx="1353312" cy="11704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err="1"/>
              <a:t>Productpage</a:t>
            </a:r>
            <a:endParaRPr lang="en-US" sz="1300" dirty="0"/>
          </a:p>
        </p:txBody>
      </p:sp>
      <p:sp>
        <p:nvSpPr>
          <p:cNvPr id="23" name="Rounded Rectangle 22"/>
          <p:cNvSpPr/>
          <p:nvPr/>
        </p:nvSpPr>
        <p:spPr>
          <a:xfrm>
            <a:off x="5460856" y="3765296"/>
            <a:ext cx="1353312" cy="11704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Reviews</a:t>
            </a:r>
          </a:p>
        </p:txBody>
      </p:sp>
      <p:sp>
        <p:nvSpPr>
          <p:cNvPr id="24" name="Rounded Rectangle 23"/>
          <p:cNvSpPr/>
          <p:nvPr/>
        </p:nvSpPr>
        <p:spPr>
          <a:xfrm>
            <a:off x="8520463" y="3765296"/>
            <a:ext cx="1353312" cy="11704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Ratings</a:t>
            </a:r>
          </a:p>
        </p:txBody>
      </p:sp>
      <p:sp>
        <p:nvSpPr>
          <p:cNvPr id="25" name="Alternate Process 24"/>
          <p:cNvSpPr/>
          <p:nvPr/>
        </p:nvSpPr>
        <p:spPr>
          <a:xfrm>
            <a:off x="2385358" y="3765296"/>
            <a:ext cx="1353312" cy="219456"/>
          </a:xfrm>
          <a:prstGeom prst="flowChartAlternateProcess">
            <a:avLst/>
          </a:prstGeom>
          <a:solidFill>
            <a:schemeClr val="accent5"/>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Envoy</a:t>
            </a:r>
          </a:p>
        </p:txBody>
      </p:sp>
      <p:sp>
        <p:nvSpPr>
          <p:cNvPr id="26" name="Alternate Process 25"/>
          <p:cNvSpPr/>
          <p:nvPr/>
        </p:nvSpPr>
        <p:spPr>
          <a:xfrm>
            <a:off x="5408747" y="3765296"/>
            <a:ext cx="1353312" cy="219456"/>
          </a:xfrm>
          <a:prstGeom prst="flowChartAlternateProcess">
            <a:avLst/>
          </a:prstGeom>
          <a:solidFill>
            <a:schemeClr val="accent5"/>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Envoy</a:t>
            </a:r>
          </a:p>
        </p:txBody>
      </p:sp>
      <p:sp>
        <p:nvSpPr>
          <p:cNvPr id="27" name="Alternate Process 26"/>
          <p:cNvSpPr/>
          <p:nvPr/>
        </p:nvSpPr>
        <p:spPr>
          <a:xfrm>
            <a:off x="8444263" y="3765296"/>
            <a:ext cx="1353312" cy="219456"/>
          </a:xfrm>
          <a:prstGeom prst="flowChartAlternateProcess">
            <a:avLst/>
          </a:prstGeom>
          <a:solidFill>
            <a:schemeClr val="accent5"/>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Envoy</a:t>
            </a:r>
          </a:p>
        </p:txBody>
      </p:sp>
      <p:cxnSp>
        <p:nvCxnSpPr>
          <p:cNvPr id="28" name="Straight Arrow Connector 27"/>
          <p:cNvCxnSpPr/>
          <p:nvPr/>
        </p:nvCxnSpPr>
        <p:spPr>
          <a:xfrm flipH="1">
            <a:off x="2925505" y="2205402"/>
            <a:ext cx="1098590" cy="1559894"/>
          </a:xfrm>
          <a:prstGeom prst="straightConnector1">
            <a:avLst/>
          </a:prstGeom>
          <a:ln>
            <a:solidFill>
              <a:schemeClr val="accent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024095" y="2205402"/>
            <a:ext cx="2061308" cy="1559894"/>
          </a:xfrm>
          <a:prstGeom prst="straightConnector1">
            <a:avLst/>
          </a:prstGeom>
          <a:ln>
            <a:solidFill>
              <a:schemeClr val="accent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024095" y="2205402"/>
            <a:ext cx="5096824" cy="1559894"/>
          </a:xfrm>
          <a:prstGeom prst="straightConnector1">
            <a:avLst/>
          </a:prstGeom>
          <a:ln>
            <a:solidFill>
              <a:schemeClr val="accent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577321" y="2205402"/>
            <a:ext cx="1543598" cy="1559894"/>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085403" y="2205402"/>
            <a:ext cx="1491918" cy="1559894"/>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062014" y="2205402"/>
            <a:ext cx="4515307" cy="1559894"/>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33447" y="944342"/>
            <a:ext cx="1326004" cy="738664"/>
          </a:xfrm>
          <a:prstGeom prst="rect">
            <a:avLst/>
          </a:prstGeom>
          <a:noFill/>
        </p:spPr>
        <p:txBody>
          <a:bodyPr wrap="none" rtlCol="0">
            <a:spAutoFit/>
          </a:bodyPr>
          <a:lstStyle/>
          <a:p>
            <a:pPr algn="ctr"/>
            <a:r>
              <a:rPr lang="en-US" sz="1400" dirty="0">
                <a:solidFill>
                  <a:schemeClr val="accent2"/>
                </a:solidFill>
                <a:latin typeface="+mn-lt"/>
              </a:rPr>
              <a:t>Pilot transmits</a:t>
            </a:r>
          </a:p>
          <a:p>
            <a:pPr algn="ctr"/>
            <a:r>
              <a:rPr lang="en-US" sz="1400" dirty="0" err="1">
                <a:solidFill>
                  <a:schemeClr val="accent2"/>
                </a:solidFill>
                <a:latin typeface="+mn-lt"/>
              </a:rPr>
              <a:t>Config</a:t>
            </a:r>
            <a:r>
              <a:rPr lang="en-US" sz="1400" dirty="0">
                <a:solidFill>
                  <a:schemeClr val="accent2"/>
                </a:solidFill>
                <a:latin typeface="+mn-lt"/>
              </a:rPr>
              <a:t> data to</a:t>
            </a:r>
          </a:p>
          <a:p>
            <a:pPr algn="ctr"/>
            <a:r>
              <a:rPr lang="en-US" sz="1400" dirty="0">
                <a:solidFill>
                  <a:schemeClr val="accent2"/>
                </a:solidFill>
                <a:latin typeface="+mn-lt"/>
              </a:rPr>
              <a:t>all Envoys</a:t>
            </a:r>
          </a:p>
        </p:txBody>
      </p:sp>
      <p:sp>
        <p:nvSpPr>
          <p:cNvPr id="35" name="TextBox 34"/>
          <p:cNvSpPr txBox="1"/>
          <p:nvPr/>
        </p:nvSpPr>
        <p:spPr>
          <a:xfrm>
            <a:off x="8567483" y="885094"/>
            <a:ext cx="1532792" cy="738664"/>
          </a:xfrm>
          <a:prstGeom prst="rect">
            <a:avLst/>
          </a:prstGeom>
          <a:noFill/>
        </p:spPr>
        <p:txBody>
          <a:bodyPr wrap="none" rtlCol="0">
            <a:spAutoFit/>
          </a:bodyPr>
          <a:lstStyle/>
          <a:p>
            <a:pPr algn="ctr"/>
            <a:r>
              <a:rPr lang="en-US" sz="1400" dirty="0" err="1">
                <a:latin typeface="+mn-lt"/>
              </a:rPr>
              <a:t>Auth</a:t>
            </a:r>
            <a:r>
              <a:rPr lang="en-US" sz="1400" dirty="0">
                <a:latin typeface="+mn-lt"/>
              </a:rPr>
              <a:t> sends TLS </a:t>
            </a:r>
          </a:p>
          <a:p>
            <a:pPr algn="ctr"/>
            <a:r>
              <a:rPr lang="en-US" sz="1400" dirty="0">
                <a:latin typeface="+mn-lt"/>
              </a:rPr>
              <a:t>Certificates to all</a:t>
            </a:r>
          </a:p>
          <a:p>
            <a:pPr algn="ctr"/>
            <a:r>
              <a:rPr lang="en-US" sz="1400" dirty="0">
                <a:latin typeface="+mn-lt"/>
              </a:rPr>
              <a:t>Envoys.</a:t>
            </a:r>
          </a:p>
        </p:txBody>
      </p:sp>
      <p:cxnSp>
        <p:nvCxnSpPr>
          <p:cNvPr id="36" name="Straight Arrow Connector 35"/>
          <p:cNvCxnSpPr/>
          <p:nvPr/>
        </p:nvCxnSpPr>
        <p:spPr>
          <a:xfrm>
            <a:off x="3738670" y="3875024"/>
            <a:ext cx="1670077"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762059" y="3875024"/>
            <a:ext cx="1682204"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5800708" y="2205402"/>
            <a:ext cx="3320211" cy="1559894"/>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062014" y="2205402"/>
            <a:ext cx="2738694" cy="1559894"/>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85370" y="1849052"/>
            <a:ext cx="2034531" cy="738664"/>
          </a:xfrm>
          <a:prstGeom prst="rect">
            <a:avLst/>
          </a:prstGeom>
          <a:noFill/>
        </p:spPr>
        <p:txBody>
          <a:bodyPr wrap="none" rtlCol="0">
            <a:spAutoFit/>
          </a:bodyPr>
          <a:lstStyle/>
          <a:p>
            <a:pPr algn="ctr"/>
            <a:r>
              <a:rPr lang="en-US" sz="1400" dirty="0">
                <a:solidFill>
                  <a:schemeClr val="accent6"/>
                </a:solidFill>
                <a:latin typeface="+mn-lt"/>
              </a:rPr>
              <a:t>Mixer enforces policy</a:t>
            </a:r>
          </a:p>
          <a:p>
            <a:pPr algn="ctr"/>
            <a:r>
              <a:rPr lang="en-US" sz="1400" dirty="0">
                <a:solidFill>
                  <a:schemeClr val="accent6"/>
                </a:solidFill>
                <a:latin typeface="+mn-lt"/>
              </a:rPr>
              <a:t>And gathers telemetry </a:t>
            </a:r>
          </a:p>
          <a:p>
            <a:pPr algn="ctr"/>
            <a:r>
              <a:rPr lang="en-US" sz="1400" dirty="0">
                <a:solidFill>
                  <a:schemeClr val="accent6"/>
                </a:solidFill>
                <a:latin typeface="+mn-lt"/>
              </a:rPr>
              <a:t>from all envoys</a:t>
            </a:r>
          </a:p>
        </p:txBody>
      </p:sp>
    </p:spTree>
    <p:extLst>
      <p:ext uri="{BB962C8B-B14F-4D97-AF65-F5344CB8AC3E}">
        <p14:creationId xmlns:p14="http://schemas.microsoft.com/office/powerpoint/2010/main" val="25793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83" y="513042"/>
            <a:ext cx="10515600" cy="898899"/>
          </a:xfrm>
        </p:spPr>
        <p:txBody>
          <a:bodyPr>
            <a:normAutofit fontScale="90000"/>
          </a:bodyPr>
          <a:lstStyle/>
          <a:p>
            <a:r>
              <a:rPr lang="en-US" dirty="0" err="1"/>
              <a:t>Bookinfo</a:t>
            </a:r>
            <a:r>
              <a:rPr lang="en-US" dirty="0"/>
              <a:t> Application </a:t>
            </a:r>
            <a:r>
              <a:rPr lang="en-US" dirty="0" err="1"/>
              <a:t>Microservice</a:t>
            </a:r>
            <a:r>
              <a:rPr lang="en-US" dirty="0"/>
              <a:t> Architecture</a:t>
            </a:r>
          </a:p>
        </p:txBody>
      </p:sp>
      <p:sp>
        <p:nvSpPr>
          <p:cNvPr id="4" name="AutoShape 2" descr="ookInfo Application without Istio"/>
          <p:cNvSpPr>
            <a:spLocks noChangeAspect="1" noChangeArrowheads="1"/>
          </p:cNvSpPr>
          <p:nvPr/>
        </p:nvSpPr>
        <p:spPr bwMode="auto">
          <a:xfrm>
            <a:off x="0" y="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2" name="Rounded Rectangular Callout 11"/>
          <p:cNvSpPr/>
          <p:nvPr/>
        </p:nvSpPr>
        <p:spPr>
          <a:xfrm>
            <a:off x="9835951" y="1388928"/>
            <a:ext cx="2125756" cy="2005104"/>
          </a:xfrm>
          <a:prstGeom prst="wedgeRoundRectCallout">
            <a:avLst>
              <a:gd name="adj1" fmla="val -162962"/>
              <a:gd name="adj2" fmla="val -573"/>
              <a:gd name="adj3" fmla="val 16667"/>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V1 = No stars</a:t>
            </a:r>
          </a:p>
          <a:p>
            <a:r>
              <a:rPr lang="en-US" dirty="0">
                <a:solidFill>
                  <a:srgbClr val="FF0000"/>
                </a:solidFill>
              </a:rPr>
              <a:t>V2 = Black stars V3 = Red stars</a:t>
            </a:r>
          </a:p>
        </p:txBody>
      </p:sp>
      <p:pic>
        <p:nvPicPr>
          <p:cNvPr id="7" name="Picture 6"/>
          <p:cNvPicPr>
            <a:picLocks noChangeAspect="1"/>
          </p:cNvPicPr>
          <p:nvPr/>
        </p:nvPicPr>
        <p:blipFill>
          <a:blip r:embed="rId3"/>
          <a:stretch>
            <a:fillRect/>
          </a:stretch>
        </p:blipFill>
        <p:spPr>
          <a:xfrm>
            <a:off x="2176183" y="1411941"/>
            <a:ext cx="7315200" cy="5005719"/>
          </a:xfrm>
          <a:prstGeom prst="rect">
            <a:avLst/>
          </a:prstGeom>
        </p:spPr>
      </p:pic>
    </p:spTree>
    <p:extLst>
      <p:ext uri="{BB962C8B-B14F-4D97-AF65-F5344CB8AC3E}">
        <p14:creationId xmlns:p14="http://schemas.microsoft.com/office/powerpoint/2010/main" val="2413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sco 2018">
  <a:themeElements>
    <a:clrScheme name="Cisco 2018 Colors">
      <a:dk1>
        <a:sysClr val="windowText" lastClr="000000"/>
      </a:dk1>
      <a:lt1>
        <a:sysClr val="window" lastClr="FFFFFF"/>
      </a:lt1>
      <a:dk2>
        <a:srgbClr val="005073"/>
      </a:dk2>
      <a:lt2>
        <a:srgbClr val="58595B"/>
      </a:lt2>
      <a:accent1>
        <a:srgbClr val="00BCEB"/>
      </a:accent1>
      <a:accent2>
        <a:srgbClr val="005073"/>
      </a:accent2>
      <a:accent3>
        <a:srgbClr val="6EBE4A"/>
      </a:accent3>
      <a:accent4>
        <a:srgbClr val="58595B"/>
      </a:accent4>
      <a:accent5>
        <a:srgbClr val="FBAB18"/>
      </a:accent5>
      <a:accent6>
        <a:srgbClr val="E3241B"/>
      </a:accent6>
      <a:hlink>
        <a:srgbClr val="00BCEB"/>
      </a:hlink>
      <a:folHlink>
        <a:srgbClr val="58595B"/>
      </a:folHlink>
    </a:clrScheme>
    <a:fontScheme name="Cisco CommVault CiscoSansExtraLight">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2"/>
            </a:solidFill>
          </a:defRPr>
        </a:defPPr>
      </a:lstStyle>
    </a:txDef>
  </a:objectDefaults>
  <a:extraClrSchemeLst/>
  <a:extLst>
    <a:ext uri="{05A4C25C-085E-4340-85A3-A5531E510DB2}">
      <thm15:themeFamily xmlns:thm15="http://schemas.microsoft.com/office/thememl/2012/main" name="Cisco_2018_v2" id="{51C4236B-180C-1448-B4D9-819A5475FC66}" vid="{AD9BF712-3E3A-3B4C-9BC4-F4CD97DC9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Cisco_2018_v2</Template>
  <TotalTime>9342</TotalTime>
  <Words>2049</Words>
  <Application>Microsoft Macintosh PowerPoint</Application>
  <PresentationFormat>Widescreen</PresentationFormat>
  <Paragraphs>422</Paragraphs>
  <Slides>31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CiscoSans Thin</vt:lpstr>
      <vt:lpstr>CiscoSansTT</vt:lpstr>
      <vt:lpstr>CiscoSansTT ExtraLight</vt:lpstr>
      <vt:lpstr>CiscoSansTT Thin</vt:lpstr>
      <vt:lpstr>Wingdings</vt:lpstr>
      <vt:lpstr>Cisco 2018</vt:lpstr>
      <vt:lpstr>Bringing Istio to Openstack</vt:lpstr>
      <vt:lpstr>Agenda</vt:lpstr>
      <vt:lpstr>Introduction</vt:lpstr>
      <vt:lpstr>What is Istio * </vt:lpstr>
      <vt:lpstr>What is a Service Mesh </vt:lpstr>
      <vt:lpstr>Istio Architecture  Source: https://istio.io/docs/concepts/what-is-istio/overview.html </vt:lpstr>
      <vt:lpstr>Istio Components:</vt:lpstr>
      <vt:lpstr>PowerPoint Presentation</vt:lpstr>
      <vt:lpstr>Bookinfo Application Microservice Architecture</vt:lpstr>
      <vt:lpstr>Kubernetes on Openstack</vt:lpstr>
      <vt:lpstr>PowerPoint Presentation</vt:lpstr>
      <vt:lpstr>PowerPoint Presentation</vt:lpstr>
      <vt:lpstr>Kubernetes Openstack Cloud Provider</vt:lpstr>
      <vt:lpstr>PowerPoint Presentation</vt:lpstr>
      <vt:lpstr>PowerPoint Presentation</vt:lpstr>
      <vt:lpstr>PowerPoint Presentation</vt:lpstr>
      <vt:lpstr>PowerPoint Presentation</vt:lpstr>
      <vt:lpstr>PowerPoint Presentation</vt:lpstr>
      <vt:lpstr>Installing Kubernetes and Istio on Openstack</vt:lpstr>
      <vt:lpstr>PowerPoint Presentation</vt:lpstr>
      <vt:lpstr>Expanding the Istio mesh across Openstack VMs</vt:lpstr>
      <vt:lpstr>Why expand the mesh?</vt:lpstr>
      <vt:lpstr>What this demo does</vt:lpstr>
      <vt:lpstr>PowerPoint Presentation</vt:lpstr>
      <vt:lpstr>PowerPoint Presentation</vt:lpstr>
      <vt:lpstr>PowerPoint Presentation</vt:lpstr>
      <vt:lpstr>PowerPoint Presentation</vt:lpstr>
      <vt:lpstr>What needs to be supplied to the VM</vt:lpstr>
      <vt:lpstr>Future work</vt:lpstr>
      <vt:lpstr>References:</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Istio to Openstack</dc:title>
  <dc:creator>Microsoft Office User</dc:creator>
  <cp:lastModifiedBy>Microsoft Office User</cp:lastModifiedBy>
  <cp:revision>46</cp:revision>
  <dcterms:created xsi:type="dcterms:W3CDTF">2018-05-17T20:23:43Z</dcterms:created>
  <dcterms:modified xsi:type="dcterms:W3CDTF">2018-05-24T23:11:41Z</dcterms:modified>
</cp:coreProperties>
</file>